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4.xml" ContentType="application/vnd.openxmlformats-officedocument.presentationml.tags+xml"/>
  <Override PartName="/ppt/notesSlides/notesSlide39.xml" ContentType="application/vnd.openxmlformats-officedocument.presentationml.notesSlide+xml"/>
  <Override PartName="/ppt/tags/tag5.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04" r:id="rId6"/>
    <p:sldMasterId id="2147484713" r:id="rId7"/>
  </p:sldMasterIdLst>
  <p:notesMasterIdLst>
    <p:notesMasterId r:id="rId57"/>
  </p:notesMasterIdLst>
  <p:handoutMasterIdLst>
    <p:handoutMasterId r:id="rId58"/>
  </p:handoutMasterIdLst>
  <p:sldIdLst>
    <p:sldId id="321" r:id="rId8"/>
    <p:sldId id="308" r:id="rId9"/>
    <p:sldId id="294" r:id="rId10"/>
    <p:sldId id="1747256648" r:id="rId11"/>
    <p:sldId id="1747256656" r:id="rId12"/>
    <p:sldId id="1747256665" r:id="rId13"/>
    <p:sldId id="1747256649" r:id="rId14"/>
    <p:sldId id="6056" r:id="rId15"/>
    <p:sldId id="1054" r:id="rId16"/>
    <p:sldId id="2571" r:id="rId17"/>
    <p:sldId id="6102" r:id="rId18"/>
    <p:sldId id="6111" r:id="rId19"/>
    <p:sldId id="6112" r:id="rId20"/>
    <p:sldId id="2141411150" r:id="rId21"/>
    <p:sldId id="1747256561" r:id="rId22"/>
    <p:sldId id="1747256666" r:id="rId23"/>
    <p:sldId id="1747256667" r:id="rId24"/>
    <p:sldId id="1747256659" r:id="rId25"/>
    <p:sldId id="1747256670" r:id="rId26"/>
    <p:sldId id="1120" r:id="rId27"/>
    <p:sldId id="668" r:id="rId28"/>
    <p:sldId id="259" r:id="rId29"/>
    <p:sldId id="2141411135" r:id="rId30"/>
    <p:sldId id="328" r:id="rId31"/>
    <p:sldId id="1747256617" r:id="rId32"/>
    <p:sldId id="547" r:id="rId33"/>
    <p:sldId id="6107" r:id="rId34"/>
    <p:sldId id="549" r:id="rId35"/>
    <p:sldId id="2141411141" r:id="rId36"/>
    <p:sldId id="2141411161" r:id="rId37"/>
    <p:sldId id="1142" r:id="rId38"/>
    <p:sldId id="2141411162" r:id="rId39"/>
    <p:sldId id="2141411167" r:id="rId40"/>
    <p:sldId id="2141411143" r:id="rId41"/>
    <p:sldId id="2141411169" r:id="rId42"/>
    <p:sldId id="2141411185" r:id="rId43"/>
    <p:sldId id="2141411186" r:id="rId44"/>
    <p:sldId id="341" r:id="rId45"/>
    <p:sldId id="2141411155" r:id="rId46"/>
    <p:sldId id="2141411157" r:id="rId47"/>
    <p:sldId id="2141411192" r:id="rId48"/>
    <p:sldId id="2141411153" r:id="rId49"/>
    <p:sldId id="2141411163" r:id="rId50"/>
    <p:sldId id="2141411183" r:id="rId51"/>
    <p:sldId id="2141411184" r:id="rId52"/>
    <p:sldId id="2141411166" r:id="rId53"/>
    <p:sldId id="1948343865" r:id="rId54"/>
    <p:sldId id="2141411193" r:id="rId55"/>
    <p:sldId id="2141411190" r:id="rId56"/>
  </p:sldIdLst>
  <p:sldSz cx="12192000" cy="6858000"/>
  <p:notesSz cx="7315200" cy="9601200"/>
  <p:custDataLst>
    <p:tags r:id="rId5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264"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168"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32"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Tara Cunningham" initials="TC" lastIdx="1" clrIdx="11">
    <p:extLst>
      <p:ext uri="{19B8F6BF-5375-455C-9EA6-DF929625EA0E}">
        <p15:presenceInfo xmlns:p15="http://schemas.microsoft.com/office/powerpoint/2012/main" userId="S::tcunningham@clinicaloptions.com::9a6ac462-c5fc-4c6b-a4a7-aa9b486daad0" providerId="AD"/>
      </p:ext>
    </p:extLst>
  </p:cmAuthor>
  <p:cmAuthor id="13" name="Sophia Kelley" initials="SK" lastIdx="2" clrIdx="12">
    <p:extLst>
      <p:ext uri="{19B8F6BF-5375-455C-9EA6-DF929625EA0E}">
        <p15:presenceInfo xmlns:p15="http://schemas.microsoft.com/office/powerpoint/2012/main" userId="S::skelley@clinicaloptions.com::16bcb5eb-2eda-4b05-8f8e-003f962fc12c" providerId="AD"/>
      </p:ext>
    </p:extLst>
  </p:cmAuthor>
  <p:cmAuthor id="14" name="Marie Becker" initials="MB" lastIdx="116" clrIdx="13">
    <p:extLst>
      <p:ext uri="{19B8F6BF-5375-455C-9EA6-DF929625EA0E}">
        <p15:presenceInfo xmlns:p15="http://schemas.microsoft.com/office/powerpoint/2012/main" userId="S::mbecker@clinicaloptions.com::a16991b8-7bb5-4da5-98af-c360d036dd20" providerId="AD"/>
      </p:ext>
    </p:extLst>
  </p:cmAuthor>
  <p:cmAuthor id="15" name="Gordon Kelley" initials="GK" lastIdx="47" clrIdx="14">
    <p:extLst>
      <p:ext uri="{19B8F6BF-5375-455C-9EA6-DF929625EA0E}">
        <p15:presenceInfo xmlns:p15="http://schemas.microsoft.com/office/powerpoint/2012/main" userId="S::gkelley@clinicaloptions.com::7e3d11cf-7436-4611-80d7-51121a63678e" providerId="AD"/>
      </p:ext>
    </p:extLst>
  </p:cmAuthor>
  <p:cmAuthor id="16" name="CLINICALOPTIONS\mbecker" initials="C" lastIdx="49" clrIdx="15">
    <p:extLst>
      <p:ext uri="{19B8F6BF-5375-455C-9EA6-DF929625EA0E}">
        <p15:presenceInfo xmlns:p15="http://schemas.microsoft.com/office/powerpoint/2012/main" userId="CLINICALOPTIONS\mbecker" providerId="None"/>
      </p:ext>
    </p:extLst>
  </p:cmAuthor>
  <p:cmAuthor id="17" name="Melanie Couton" initials="MC" lastIdx="4" clrIdx="16">
    <p:extLst>
      <p:ext uri="{19B8F6BF-5375-455C-9EA6-DF929625EA0E}">
        <p15:presenceInfo xmlns:p15="http://schemas.microsoft.com/office/powerpoint/2012/main" userId="7aa0d5ecb0ba776d" providerId="Windows Live"/>
      </p:ext>
    </p:extLst>
  </p:cmAuthor>
  <p:cmAuthor id="18" name="Dreicer, Robert *HS" initials="DR*" lastIdx="5" clrIdx="17">
    <p:extLst>
      <p:ext uri="{19B8F6BF-5375-455C-9EA6-DF929625EA0E}">
        <p15:presenceInfo xmlns:p15="http://schemas.microsoft.com/office/powerpoint/2012/main" userId="S-1-5-21-184419896-705521331-1054369306-138047" providerId="AD"/>
      </p:ext>
    </p:extLst>
  </p:cmAuthor>
  <p:cmAuthor id="19" name="Brittany Salatino" initials="BS" lastIdx="2" clrIdx="18">
    <p:extLst>
      <p:ext uri="{19B8F6BF-5375-455C-9EA6-DF929625EA0E}">
        <p15:presenceInfo xmlns:p15="http://schemas.microsoft.com/office/powerpoint/2012/main" userId="S::bsalatino@clinicaloptions.com::acf53b8f-10a6-4003-b8f1-19b4ef5a869d" providerId="AD"/>
      </p:ext>
    </p:extLst>
  </p:cmAuthor>
  <p:cmAuthor id="20" name="CLINICALOPTIONS\tquill" initials="C" lastIdx="15" clrIdx="19">
    <p:extLst>
      <p:ext uri="{19B8F6BF-5375-455C-9EA6-DF929625EA0E}">
        <p15:presenceInfo xmlns:p15="http://schemas.microsoft.com/office/powerpoint/2012/main" userId="CLINICALOPTIONS\tquill" providerId="None"/>
      </p:ext>
    </p:extLst>
  </p:cmAuthor>
  <p:cmAuthor id="21" name="spantry@clinicaloptions.com" initials="s" lastIdx="20" clrIdx="20">
    <p:extLst>
      <p:ext uri="{19B8F6BF-5375-455C-9EA6-DF929625EA0E}">
        <p15:presenceInfo xmlns:p15="http://schemas.microsoft.com/office/powerpoint/2012/main" userId="spantry@clinicaloptions.com" providerId="None"/>
      </p:ext>
    </p:extLst>
  </p:cmAuthor>
  <p:cmAuthor id="22" name="Rachael Andrie" initials="RA [2]" lastIdx="631" clrIdx="21">
    <p:extLst>
      <p:ext uri="{19B8F6BF-5375-455C-9EA6-DF929625EA0E}">
        <p15:presenceInfo xmlns:p15="http://schemas.microsoft.com/office/powerpoint/2012/main" userId="79583fc5c67eb9b0" providerId="Windows Live"/>
      </p:ext>
    </p:extLst>
  </p:cmAuthor>
  <p:cmAuthor id="23" name="Abigail West" initials="AW" lastIdx="6" clrIdx="22">
    <p:extLst>
      <p:ext uri="{19B8F6BF-5375-455C-9EA6-DF929625EA0E}">
        <p15:presenceInfo xmlns:p15="http://schemas.microsoft.com/office/powerpoint/2012/main" userId="b3e162b55179f006" providerId="Windows Live"/>
      </p:ext>
    </p:extLst>
  </p:cmAuthor>
  <p:cmAuthor id="24" name="Rachael Andrie" initials="RA" lastIdx="15" clrIdx="23">
    <p:extLst>
      <p:ext uri="{19B8F6BF-5375-455C-9EA6-DF929625EA0E}">
        <p15:presenceInfo xmlns:p15="http://schemas.microsoft.com/office/powerpoint/2012/main" userId="Rachael Andrie" providerId="None"/>
      </p:ext>
    </p:extLst>
  </p:cmAuthor>
  <p:cmAuthor id="25" name="aboecler@clinicaloptions.com" initials="a" lastIdx="2" clrIdx="24">
    <p:extLst>
      <p:ext uri="{19B8F6BF-5375-455C-9EA6-DF929625EA0E}">
        <p15:presenceInfo xmlns:p15="http://schemas.microsoft.com/office/powerpoint/2012/main" userId="aboecler@clinicaloptions.com" providerId="None"/>
      </p:ext>
    </p:extLst>
  </p:cmAuthor>
  <p:cmAuthor id="26" name="Kristen Morrow" initials="KM" lastIdx="19" clrIdx="25">
    <p:extLst>
      <p:ext uri="{19B8F6BF-5375-455C-9EA6-DF929625EA0E}">
        <p15:presenceInfo xmlns:p15="http://schemas.microsoft.com/office/powerpoint/2012/main" userId="41d2ac2a3a2c2d93" providerId="Windows Live"/>
      </p:ext>
    </p:extLst>
  </p:cmAuthor>
  <p:cmAuthor id="27" name="Christy Seals" initials="CS" lastIdx="4" clrIdx="26">
    <p:extLst>
      <p:ext uri="{19B8F6BF-5375-455C-9EA6-DF929625EA0E}">
        <p15:presenceInfo xmlns:p15="http://schemas.microsoft.com/office/powerpoint/2012/main" userId="S::christy.seals@edtsi.com::fc007a7d-d755-44ba-b141-70f6b2d07c8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a:srgbClr val="07090A"/>
    <a:srgbClr val="015873"/>
    <a:srgbClr val="E1471D"/>
    <a:srgbClr val="013763"/>
    <a:srgbClr val="00823B"/>
    <a:srgbClr val="046376"/>
    <a:srgbClr val="033453"/>
    <a:srgbClr val="006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385" autoAdjust="0"/>
    <p:restoredTop sz="81256" autoAdjust="0"/>
  </p:normalViewPr>
  <p:slideViewPr>
    <p:cSldViewPr snapToGrid="0" showGuides="1">
      <p:cViewPr varScale="1">
        <p:scale>
          <a:sx n="106" d="100"/>
          <a:sy n="106" d="100"/>
        </p:scale>
        <p:origin x="138" y="96"/>
      </p:cViewPr>
      <p:guideLst>
        <p:guide orient="horz" pos="4128"/>
        <p:guide orient="horz" pos="264"/>
        <p:guide orient="horz" pos="4032"/>
        <p:guide orient="horz" pos="151"/>
        <p:guide orient="horz" pos="258"/>
        <p:guide orient="horz" pos="168"/>
        <p:guide pos="329"/>
        <p:guide pos="7407"/>
        <p:guide pos="3843"/>
        <p:guide pos="432"/>
        <p:guide pos="5112"/>
        <p:guide pos="7233"/>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showGuides="1">
      <p:cViewPr>
        <p:scale>
          <a:sx n="80" d="100"/>
          <a:sy n="80" d="100"/>
        </p:scale>
        <p:origin x="3336" y="-19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theme" Target="theme/theme1.xml"/><Relationship Id="rId7" Type="http://schemas.openxmlformats.org/officeDocument/2006/relationships/slideMaster" Target="slideMasters/slideMaster2.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handoutMaster" Target="handoutMasters/handoutMaster1.xml"/><Relationship Id="rId5" Type="http://schemas.openxmlformats.org/officeDocument/2006/relationships/customXml" Target="../customXml/item5.xml"/><Relationship Id="rId61" Type="http://schemas.openxmlformats.org/officeDocument/2006/relationships/presProps" Target="presProp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tags" Target="tags/tag1.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notesMaster" Target="notesMasters/notesMaster1.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latin typeface="Calibri" panose="020F0502020204030204" pitchFamily="34" charset="0"/>
                <a:cs typeface="Calibri" panose="020F0502020204030204" pitchFamily="34" charset="0"/>
              </a:rPr>
              <a:pPr>
                <a:defRPr/>
              </a:pPr>
              <a:t>‹#›</a:t>
            </a:fld>
            <a:endParaRPr lang="en-US" alt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Calibri" panose="020F0502020204030204" pitchFamily="34"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Calibri" panose="020F0502020204030204" pitchFamily="34"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Calibri" panose="020F0502020204030204" pitchFamily="34"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atin typeface="Calibri" panose="020F0502020204030204" pitchFamily="34" charset="0"/>
                <a:cs typeface="Calibri" panose="020F0502020204030204" pitchFamily="34" charset="0"/>
              </a:defRPr>
            </a:lvl1pPr>
          </a:lstStyle>
          <a:p>
            <a:pPr>
              <a:defRPr/>
            </a:pPr>
            <a:fld id="{2FB72F01-6714-4A31-8C22-8E0F1B091B56}" type="slidenum">
              <a:rPr lang="en-US" altLang="en-US" smtClean="0"/>
              <a:pPr>
                <a:defRPr/>
              </a:pPr>
              <a:t>‹#›</a:t>
            </a:fld>
            <a:endParaRPr lang="en-US" altLang="en-US" dirty="0"/>
          </a:p>
        </p:txBody>
      </p:sp>
    </p:spTree>
    <p:extLst>
      <p:ext uri="{BB962C8B-B14F-4D97-AF65-F5344CB8AC3E}">
        <p14:creationId xmlns:p14="http://schemas.microsoft.com/office/powerpoint/2010/main" val="26032524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4254656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3</a:t>
            </a:fld>
            <a:endParaRPr lang="en-US" altLang="en-US" dirty="0"/>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609607F0-1401-4898-8CBD-281708C15ED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a:extLst>
              <a:ext uri="{FF2B5EF4-FFF2-40B4-BE49-F238E27FC236}">
                <a16:creationId xmlns:a16="http://schemas.microsoft.com/office/drawing/2014/main" id="{B206B8B8-B87D-4DB2-B986-7315DE83A7B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i="1" dirty="0">
              <a:ea typeface="ヒラギノ角ゴ Pro W3" pitchFamily="-65" charset="-128"/>
            </a:endParaRPr>
          </a:p>
        </p:txBody>
      </p:sp>
      <p:sp>
        <p:nvSpPr>
          <p:cNvPr id="49156" name="Slide Number Placeholder 3">
            <a:extLst>
              <a:ext uri="{FF2B5EF4-FFF2-40B4-BE49-F238E27FC236}">
                <a16:creationId xmlns:a16="http://schemas.microsoft.com/office/drawing/2014/main" id="{0CBA3CDC-D1EA-4DD0-B37D-55CB9505F98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ヒラギノ角ゴ Pro W3" pitchFamily="-65" charset="-128"/>
              </a:defRPr>
            </a:lvl1pPr>
            <a:lvl2pPr marL="742950" indent="-285750">
              <a:defRPr sz="2400">
                <a:solidFill>
                  <a:schemeClr val="tx1"/>
                </a:solidFill>
                <a:latin typeface="Times New Roman" panose="02020603050405020304" pitchFamily="18" charset="0"/>
                <a:ea typeface="ヒラギノ角ゴ Pro W3" pitchFamily="-65" charset="-128"/>
              </a:defRPr>
            </a:lvl2pPr>
            <a:lvl3pPr marL="1143000" indent="-228600">
              <a:defRPr sz="2400">
                <a:solidFill>
                  <a:schemeClr val="tx1"/>
                </a:solidFill>
                <a:latin typeface="Times New Roman" panose="02020603050405020304" pitchFamily="18" charset="0"/>
                <a:ea typeface="ヒラギノ角ゴ Pro W3" pitchFamily="-65" charset="-128"/>
              </a:defRPr>
            </a:lvl3pPr>
            <a:lvl4pPr marL="1600200" indent="-228600">
              <a:defRPr sz="2400">
                <a:solidFill>
                  <a:schemeClr val="tx1"/>
                </a:solidFill>
                <a:latin typeface="Times New Roman" panose="02020603050405020304" pitchFamily="18" charset="0"/>
                <a:ea typeface="ヒラギノ角ゴ Pro W3" pitchFamily="-65" charset="-128"/>
              </a:defRPr>
            </a:lvl4pPr>
            <a:lvl5pPr marL="2057400" indent="-228600">
              <a:defRPr sz="2400">
                <a:solidFill>
                  <a:schemeClr val="tx1"/>
                </a:solidFill>
                <a:latin typeface="Times New Roman" panose="02020603050405020304" pitchFamily="18" charset="0"/>
                <a:ea typeface="ヒラギノ角ゴ Pro W3" pitchFamily="-65"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ヒラギノ角ゴ Pro W3" pitchFamily="-65"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ヒラギノ角ゴ Pro W3" pitchFamily="-65"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ヒラギノ角ゴ Pro W3" pitchFamily="-65"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ヒラギノ角ゴ Pro W3" pitchFamily="-65"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D688CD9-7EC0-498E-A4BB-B5ABD23A2008}" type="slidenum">
              <a:rPr kumimoji="0" lang="en-US"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ヒラギノ角ゴ Pro W3" pitchFamily="-65"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Times New Roman" panose="02020603050405020304" pitchFamily="18" charset="0"/>
              <a:ea typeface="ヒラギノ角ゴ Pro W3" pitchFamily="-65" charset="-128"/>
              <a:cs typeface="+mn-cs"/>
            </a:endParaRPr>
          </a:p>
        </p:txBody>
      </p:sp>
    </p:spTree>
    <p:extLst>
      <p:ext uri="{BB962C8B-B14F-4D97-AF65-F5344CB8AC3E}">
        <p14:creationId xmlns:p14="http://schemas.microsoft.com/office/powerpoint/2010/main" val="4213453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BICR, blinded independent central review; HRR, homologous recombination repair; mCRPC, metastatic castration-resistant prostate cancer; NHA, new hormonal agent; ORR, overall response rate; OS, overall survival; PCWG3, Prostate Cancer Working Group 3; PD, progressive disease; RECIST, Response Evaluation Criteria in Solid Tumors; rPFS, radiographic progression-free survival.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40611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AR, androgen receptor; BICR, blinded independent central review; PFS, progression-free survival; rPFS, radiographic progression-free survival.</a:t>
            </a:r>
          </a:p>
          <a:p>
            <a:endParaRPr lang="en-US" sz="1200"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592929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4412" cy="3429000"/>
          </a:xfrm>
        </p:spPr>
      </p:sp>
      <p:sp>
        <p:nvSpPr>
          <p:cNvPr id="3" name="Notes Placeholder 2"/>
          <p:cNvSpPr>
            <a:spLocks noGrp="1"/>
          </p:cNvSpPr>
          <p:nvPr>
            <p:ph type="body" idx="1"/>
          </p:nvPr>
        </p:nvSpPr>
        <p:spPr>
          <a:xfrm>
            <a:off x="1024973" y="4334176"/>
            <a:ext cx="4808054" cy="2680252"/>
          </a:xfrm>
        </p:spPr>
        <p:txBody>
          <a:bodyPr/>
          <a:lstStyle/>
          <a:p>
            <a:r>
              <a:rPr lang="en-US" i="1" dirty="0"/>
              <a:t>AR, androgen receptor; OS, overall survival.</a:t>
            </a:r>
          </a:p>
        </p:txBody>
      </p:sp>
    </p:spTree>
    <p:extLst>
      <p:ext uri="{BB962C8B-B14F-4D97-AF65-F5344CB8AC3E}">
        <p14:creationId xmlns:p14="http://schemas.microsoft.com/office/powerpoint/2010/main" val="877320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NA, not available.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ea typeface="+mn-ea"/>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ea typeface="+mn-ea"/>
            </a:endParaRPr>
          </a:p>
        </p:txBody>
      </p:sp>
    </p:spTree>
    <p:extLst>
      <p:ext uri="{BB962C8B-B14F-4D97-AF65-F5344CB8AC3E}">
        <p14:creationId xmlns:p14="http://schemas.microsoft.com/office/powerpoint/2010/main" val="1495742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 androgen receptor; BL, baseline; CRPC, castration-resistant prostate cancer; CT, chemotherapy; ECOG PS, Eastern Cooperative Oncology Group performance status; HRR, homologous recombination repair; mCRPC, metastatic castration-resistant prostate cancer; </a:t>
            </a:r>
            <a:r>
              <a:rPr lang="en-US" sz="1200" i="1" dirty="0"/>
              <a:t>ORR, overall response rate; </a:t>
            </a:r>
            <a:r>
              <a:rPr lang="en-US" i="1" dirty="0"/>
              <a:t>PARPi, PARP inhibitor; PC, prostate cancer; PCWG3, Prostate Cancer Working Group 3; PSA, prostate-specific antigen; RECIST, Response Evaluation Criteria in Solid Tumors; tx, treatment.</a:t>
            </a:r>
          </a:p>
          <a:p>
            <a:endParaRPr lang="en-US" i="1" dirty="0"/>
          </a:p>
          <a:p>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C8829F-E004-4170-9A68-4A5240B877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endParaRPr>
          </a:p>
        </p:txBody>
      </p:sp>
    </p:spTree>
    <p:extLst>
      <p:ext uri="{BB962C8B-B14F-4D97-AF65-F5344CB8AC3E}">
        <p14:creationId xmlns:p14="http://schemas.microsoft.com/office/powerpoint/2010/main" val="1429595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ORR, overall response rate; </a:t>
            </a:r>
            <a:r>
              <a:rPr lang="en-US" i="1" dirty="0"/>
              <a:t>RECIST, Response Evaluation Criteria in Solid Tumors.</a:t>
            </a:r>
          </a:p>
          <a:p>
            <a:endParaRPr lang="en-US" i="1" dirty="0"/>
          </a:p>
          <a:p>
            <a:endParaRPr lang="en-US" i="1" dirty="0"/>
          </a:p>
          <a:p>
            <a:endParaRPr lang="en-US" dirty="0"/>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fld id="{2B3444B1-158A-4BF6-99BF-61DE2EB2E352}" type="slidenum">
              <a:rPr lang="en-US" smtClean="0"/>
              <a:t>10</a:t>
            </a:fld>
            <a:endParaRPr lang="en-US" dirty="0"/>
          </a:p>
        </p:txBody>
      </p:sp>
    </p:spTree>
    <p:extLst>
      <p:ext uri="{BB962C8B-B14F-4D97-AF65-F5344CB8AC3E}">
        <p14:creationId xmlns:p14="http://schemas.microsoft.com/office/powerpoint/2010/main" val="34451932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 androgen receptor; CT, chemotherapy; ECOG PS, Eastern Cooperative Oncology Group performance status; HRR, homologous recombination repair; IRR, independent radiology review; mCRPC, metastatic castration-resistant prostate cancer; PARPi, PARP inhibitor; PC, prostate cancer; PCCTWG, Prostate Cancer Clinical Trials Working Group; PD, progressive disease; RECIST, Response Evaluation Criteria in Solid Tumors; rPFS, radiographic profession-free survival; tx, treatment.</a:t>
            </a:r>
          </a:p>
          <a:p>
            <a:endParaRPr lang="en-US" i="1" dirty="0"/>
          </a:p>
          <a:p>
            <a:endParaRPr lang="en-US" i="1" dirty="0"/>
          </a:p>
          <a:p>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C8829F-E004-4170-9A68-4A5240B877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endParaRPr>
          </a:p>
        </p:txBody>
      </p:sp>
    </p:spTree>
    <p:extLst>
      <p:ext uri="{BB962C8B-B14F-4D97-AF65-F5344CB8AC3E}">
        <p14:creationId xmlns:p14="http://schemas.microsoft.com/office/powerpoint/2010/main" val="21496364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AA, abiraterone acetate; CT, chemotherapy; CTC, circulating tumor cell; DDR, DNA damage repair; DoR, duration of response; mCRPC, metastatic castration-resistant prostate cancer; ORR overall response rate; OS, overall survival; PRO, patient-reported outcome; PSA, prostate-specific antigen; </a:t>
            </a:r>
            <a:r>
              <a:rPr lang="en-US" sz="1200" i="1" dirty="0"/>
              <a:t>rPFS, radiographic progression-free survival; </a:t>
            </a:r>
            <a:r>
              <a:rPr lang="en-US" i="1" dirty="0"/>
              <a:t>TTR, time to response.</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9CAB9C-6957-44C5-9CDC-C25C7DB3B2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2664352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CBR, clinical benefit rate; CR, complete response; CTC, circulating tumor cell; DDR, DNA damage repair; PFS, progression-free survival; PR, partial response; PSA, prostate-specific antigen; rPFS, radiographic progression-free survival.</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9CAB9C-6957-44C5-9CDC-C25C7DB3B2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2782069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PSA, prostate-specific antigen.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9CAB9C-6957-44C5-9CDC-C25C7DB3B2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15431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TEAE, treatment-emergent adverse event.</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9CAB9C-6957-44C5-9CDC-C25C7DB3B2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14297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B78EA49-FCBA-4D47-A30B-3BBA0BDABDF4}"/>
              </a:ext>
            </a:extLst>
          </p:cNvPr>
          <p:cNvSpPr>
            <a:spLocks noGrp="1" noChangeArrowheads="1"/>
          </p:cNvSpPr>
          <p:nvPr>
            <p:ph type="sldNum"/>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8C84A2F-DB0C-8048-9557-44B78563BB32}"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097" name="Text Box 1">
            <a:extLst>
              <a:ext uri="{FF2B5EF4-FFF2-40B4-BE49-F238E27FC236}">
                <a16:creationId xmlns:a16="http://schemas.microsoft.com/office/drawing/2014/main" id="{37CE9449-B2C4-C04A-A063-696592F99997}"/>
              </a:ext>
            </a:extLst>
          </p:cNvPr>
          <p:cNvSpPr txBox="1">
            <a:spLocks noGrp="1" noRot="1" noChangeAspect="1" noChangeArrowheads="1"/>
          </p:cNvSpPr>
          <p:nvPr>
            <p:ph type="sldImg"/>
          </p:nvPr>
        </p:nvSpPr>
        <p:spPr bwMode="auto">
          <a:xfrm>
            <a:off x="423863" y="704850"/>
            <a:ext cx="6186487" cy="34813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8" name="Text Box 2">
            <a:extLst>
              <a:ext uri="{FF2B5EF4-FFF2-40B4-BE49-F238E27FC236}">
                <a16:creationId xmlns:a16="http://schemas.microsoft.com/office/drawing/2014/main" id="{3F1D84ED-D429-FF49-AA8C-39D05C81D115}"/>
              </a:ext>
            </a:extLst>
          </p:cNvPr>
          <p:cNvSpPr txBox="1">
            <a:spLocks noGrp="1" noChangeArrowheads="1"/>
          </p:cNvSpPr>
          <p:nvPr>
            <p:ph type="body" idx="1"/>
          </p:nvPr>
        </p:nvSpPr>
        <p:spPr bwMode="auto">
          <a:xfrm>
            <a:off x="703263" y="4410075"/>
            <a:ext cx="5627687" cy="41783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8820" rIns="0" bIns="0"/>
          <a:lstStyle/>
          <a:p>
            <a:pPr eaLnBrk="1">
              <a:lnSpc>
                <a:spcPct val="93000"/>
              </a:lnSpc>
              <a:spcBef>
                <a:spcPct val="0"/>
              </a:spcBef>
              <a:tabLst>
                <a:tab pos="723900" algn="l"/>
                <a:tab pos="1447800" algn="l"/>
                <a:tab pos="2171700" algn="l"/>
                <a:tab pos="2895600" algn="l"/>
                <a:tab pos="3619500" algn="l"/>
                <a:tab pos="4343400" algn="l"/>
                <a:tab pos="5067300" algn="l"/>
              </a:tabLst>
            </a:pPr>
            <a:r>
              <a:rPr lang="en-US" altLang="en-US" sz="1000" i="1" dirty="0">
                <a:latin typeface="Arial Unicode MS" panose="020B0604020202020204" pitchFamily="34" charset="-128"/>
                <a:ea typeface="Arial Unicode MS" panose="020B0604020202020204" pitchFamily="34" charset="-128"/>
                <a:cs typeface="Arial Unicode MS" panose="020B0604020202020204" pitchFamily="34" charset="-128"/>
              </a:rPr>
              <a:t>ECOG PS, Eastern Cooperative Oncology Group performance status; </a:t>
            </a:r>
            <a:r>
              <a:rPr lang="en-US" sz="1000" i="1" dirty="0"/>
              <a:t>NR, not reached; </a:t>
            </a:r>
            <a:r>
              <a:rPr lang="en-US" altLang="en-US" sz="1000" i="1" dirty="0">
                <a:latin typeface="Arial Unicode MS" panose="020B0604020202020204" pitchFamily="34" charset="-128"/>
                <a:ea typeface="Arial Unicode MS" panose="020B0604020202020204" pitchFamily="34" charset="-128"/>
                <a:cs typeface="Arial Unicode MS" panose="020B0604020202020204" pitchFamily="34" charset="-128"/>
              </a:rPr>
              <a:t>PFS, progression-free survival; PSA, prostate-specific antigen.</a:t>
            </a:r>
          </a:p>
        </p:txBody>
      </p:sp>
    </p:spTree>
    <p:extLst>
      <p:ext uri="{BB962C8B-B14F-4D97-AF65-F5344CB8AC3E}">
        <p14:creationId xmlns:p14="http://schemas.microsoft.com/office/powerpoint/2010/main" val="37018531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HRR, homologous recombination repair; </a:t>
            </a:r>
            <a:r>
              <a:rPr lang="en-US" altLang="en-US" sz="1200" i="1" dirty="0">
                <a:latin typeface="Arial Unicode MS" panose="020B0604020202020204" pitchFamily="34" charset="-128"/>
                <a:ea typeface="Arial Unicode MS" panose="020B0604020202020204" pitchFamily="34" charset="-128"/>
                <a:cs typeface="Arial Unicode MS" panose="020B0604020202020204" pitchFamily="34" charset="-128"/>
              </a:rPr>
              <a:t>PSA, prostate-specific antigen.</a:t>
            </a:r>
            <a:endParaRPr lang="en-US" dirty="0"/>
          </a:p>
        </p:txBody>
      </p:sp>
      <p:sp>
        <p:nvSpPr>
          <p:cNvPr id="4" name="Slide Number Placeholder 3"/>
          <p:cNvSpPr>
            <a:spLocks noGrp="1"/>
          </p:cNvSpPr>
          <p:nvPr>
            <p:ph type="sldNum" sz="quarter" idx="10"/>
          </p:nvPr>
        </p:nvSpPr>
        <p:spPr/>
        <p:txBody>
          <a:bodyPr/>
          <a:lstStyle/>
          <a:p>
            <a:fld id="{4EC8829F-E004-4170-9A68-4A5240B8773A}"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28986853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CSS, cause-specific survival; MVA, multivariate analysis; PSA, prostate-specific antigen.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41577105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amplif, amplification; co-del, codeletion; CSS, cause-specific survival.</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30004881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AA, abiraterone acetate; DRD, DNA repair gene defect; </a:t>
            </a:r>
            <a:r>
              <a:rPr lang="en-US" sz="1200" i="1" dirty="0"/>
              <a:t>mCRPC, metastatic castration-resistant prostate cancer; PFS, progression-free survival; </a:t>
            </a:r>
            <a:r>
              <a:rPr lang="en-US" i="1" dirty="0"/>
              <a:t>PSA, prostate-specific antigen; RR, response rate; Vel, veliparib; WT, wild type.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67895D-A1A7-A444-98AF-EC55534822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585388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dsDNA, double-stranded DNA; HR, homologous recombination; HRR, homologous recombination repair; PARPi, PARP inhibitor; ssDNA, single-stranded DNA.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26F39-71F6-5741-ABC5-C5DF5F8FF1F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14116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HRR, homologous recombination repair; mCRPC, metastatic castration-resistant prostate cancer; PD, progressive disease; PFS, progression-free survival.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67895D-A1A7-A444-98AF-EC55534822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3468357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 abiraterone; HRR, homologous recombination repair; ITT, intention to treat; mCRPC, metastatic castration-resistant prostate cancer; NR, not reached; O, olaparib; P, placebo; rPFS, radiographic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67895D-A1A7-A444-98AF-EC55534822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1216126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CV, cardiovascular; mCRPC, metastatic castration-resistant prostate cancer</a:t>
            </a:r>
            <a:r>
              <a:rPr lang="en-US" i="1" baseline="0" dirty="0"/>
              <a:t>; MI, myocardial infarction.</a:t>
            </a:r>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189640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PS, Eastern Cooperative Oncology Group performance status; mCRPC, metastatic castration-resistant prostate cancer; mHSPC, metastatic hormone-sensitive prostate cancer; OS, overall survival; rPFS, radiographic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14904749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CSPC, castration-sensitive prostate cancer; DDR, DNA damage repair; ECOG PS, Eastern Cooperative Oncology Group performance status; HRQoL, health-related quality of life; mCRPC, metastatic castration-resistant prostate cancer; OS, overall survival; PCWG3, </a:t>
            </a:r>
            <a:r>
              <a:rPr lang="en-US" b="0" i="1" dirty="0">
                <a:solidFill>
                  <a:srgbClr val="4D5156"/>
                </a:solidFill>
                <a:effectLst/>
                <a:latin typeface="Roboto"/>
              </a:rPr>
              <a:t>Prostate Cancer Working Group 3; </a:t>
            </a:r>
            <a:r>
              <a:rPr lang="en-US" b="0" i="1" dirty="0"/>
              <a:t>P</a:t>
            </a:r>
            <a:r>
              <a:rPr lang="en-US" i="1" dirty="0"/>
              <a:t>D, progressive disease; PFS2, progression-free survival on next line of therapy; PK, pharmacokinetics; PSA, prostate-specific antigen; RECIST, Response Evaluation Criteria in Solid Tumors; rPFS, radiographic progression-free survival; TTNT, time to next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20077914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ADT, androgen-deprivation therapy; AR, androgen receptor; BID, twice daily; EORTC QLQ-C30, European Organisation for Research and Treatment of Cancer Core Quality of Life Questionnaire; HRR, homologous recombination repair; mCRPC, metastatic castration-resistant prostate cancer; mHSPC, metastatic hormone-sensitive prostate cancer; NEPC, neuroendocrine prostate cancer; nmCRPC, nonmetastatic castration-resistant prostate cancer; ORR, overall response rate; OS, overall survival; PARPi, PARP inhibitor; PD, progressive disease; QoL, quality of life</a:t>
            </a:r>
            <a:r>
              <a:rPr lang="en-US" sz="1200" i="1" dirty="0"/>
              <a:t>; rPFS, radiographic progression-free survival</a:t>
            </a:r>
            <a:r>
              <a:rPr lang="en-US" i="1"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67895D-A1A7-A444-98AF-EC55534822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8584064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AAP, abiraterone acetate plus prednisone; DRD, DNA repair gene defect; mCRPC, metastatic castration-resistant prostate cancer; MI, myocardial infarction; OS, overall survival; PARPi, PARP inhibitor; PD, progressive disease; PO, by mouth; rPFS, radiographic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1275409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AAP, abiraterone acetate plus prednisone; ADT, androgen-deprivation therapy; DDR, DNA damage repair; HRR, homologous recombination repair; mCRPC, metastatic castration-resistant prostate cancer; mCSPC, metastatic castration-sensitive prostate cancer; PARPi, PARP inhibitor; PC, prostate cancer; tx, treatment.</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9929189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PARPi, PARP inhibitor.</a:t>
            </a:r>
          </a:p>
        </p:txBody>
      </p:sp>
      <p:sp>
        <p:nvSpPr>
          <p:cNvPr id="4" name="Slide Number Placeholder 3"/>
          <p:cNvSpPr>
            <a:spLocks noGrp="1"/>
          </p:cNvSpPr>
          <p:nvPr>
            <p:ph type="sldNum" sz="quarter" idx="5"/>
          </p:nvPr>
        </p:nvSpPr>
        <p:spPr/>
        <p:txBody>
          <a:bodyPr/>
          <a:lstStyle/>
          <a:p>
            <a:fld id="{F8E6236E-CB72-6948-844C-0D9C261FB76B}" type="slidenum">
              <a:rPr lang="en-US" smtClean="0"/>
              <a:t>30</a:t>
            </a:fld>
            <a:endParaRPr lang="en-US" dirty="0"/>
          </a:p>
        </p:txBody>
      </p:sp>
    </p:spTree>
    <p:extLst>
      <p:ext uri="{BB962C8B-B14F-4D97-AF65-F5344CB8AC3E}">
        <p14:creationId xmlns:p14="http://schemas.microsoft.com/office/powerpoint/2010/main" val="5851874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b="0" i="1" dirty="0">
                <a:solidFill>
                  <a:schemeClr val="bg1"/>
                </a:solidFill>
                <a:latin typeface="Calibri" panose="020F0502020204030204" pitchFamily="34" charset="0"/>
              </a:rPr>
              <a:t>BICR, blinded independent central review; CT, chemotherapy; DCR, disease-control rate; mCRPC, metastatic castration-resistant prostate cancer; NHA, new hormonal agent; ORR, overall response rate; OS, overall survival; PD, progressive disease; PSA, prostate-specific antigen; RECIST, Response Evaluation Criteria in Solid Tumors; rPFS, radiographic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S PGothic" pitchFamily="34" charset="-128"/>
              <a:cs typeface="Arial" panose="020B0604020202020204" pitchFamily="34" charset="0"/>
            </a:endParaRPr>
          </a:p>
        </p:txBody>
      </p:sp>
    </p:spTree>
    <p:extLst>
      <p:ext uri="{BB962C8B-B14F-4D97-AF65-F5344CB8AC3E}">
        <p14:creationId xmlns:p14="http://schemas.microsoft.com/office/powerpoint/2010/main" val="15367819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CR, complete response; DCR, disease control rate; NA, not available; ORR, overall response rate; OS, overall survival; PD, progressive disease; PR, partial response; PSA, prostate-specific antigen; RECIST, Response Evaluation Criteria in Solid Tumors; rPFS, radiographic progression-free survival; SD, stable disease. </a:t>
            </a:r>
          </a:p>
        </p:txBody>
      </p:sp>
      <p:sp>
        <p:nvSpPr>
          <p:cNvPr id="4" name="Slide Number Placeholder 3"/>
          <p:cNvSpPr>
            <a:spLocks noGrp="1"/>
          </p:cNvSpPr>
          <p:nvPr>
            <p:ph type="sldNum" sz="quarter" idx="5"/>
          </p:nvPr>
        </p:nvSpPr>
        <p:spPr/>
        <p:txBody>
          <a:bodyPr/>
          <a:lstStyle/>
          <a:p>
            <a:fld id="{F8E6236E-CB72-6948-844C-0D9C261FB76B}" type="slidenum">
              <a:rPr lang="en-US" smtClean="0"/>
              <a:t>32</a:t>
            </a:fld>
            <a:endParaRPr lang="en-US" dirty="0"/>
          </a:p>
        </p:txBody>
      </p:sp>
    </p:spTree>
    <p:extLst>
      <p:ext uri="{BB962C8B-B14F-4D97-AF65-F5344CB8AC3E}">
        <p14:creationId xmlns:p14="http://schemas.microsoft.com/office/powerpoint/2010/main" val="32640487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TRAE, treatment-related adverse event.</a:t>
            </a:r>
          </a:p>
        </p:txBody>
      </p:sp>
      <p:sp>
        <p:nvSpPr>
          <p:cNvPr id="4" name="Slide Number Placeholder 3"/>
          <p:cNvSpPr>
            <a:spLocks noGrp="1"/>
          </p:cNvSpPr>
          <p:nvPr>
            <p:ph type="sldNum" sz="quarter" idx="5"/>
          </p:nvPr>
        </p:nvSpPr>
        <p:spPr/>
        <p:txBody>
          <a:bodyPr/>
          <a:lstStyle/>
          <a:p>
            <a:fld id="{F8E6236E-CB72-6948-844C-0D9C261FB76B}" type="slidenum">
              <a:rPr lang="en-US" smtClean="0"/>
              <a:t>33</a:t>
            </a:fld>
            <a:endParaRPr lang="en-US" dirty="0"/>
          </a:p>
        </p:txBody>
      </p:sp>
    </p:spTree>
    <p:extLst>
      <p:ext uri="{BB962C8B-B14F-4D97-AF65-F5344CB8AC3E}">
        <p14:creationId xmlns:p14="http://schemas.microsoft.com/office/powerpoint/2010/main" val="6003405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ADT, androgen-deprivation therapy; AR, androgen receptor; DoR, duration of response; ECOG PS, Eastern Cooperative Oncology Group performance status; mCRPC, metastatic castration-resistant prostate cancer; ORR, overall response rate; OS, overall survival; PD, progressive disease; PSA, prostate-specific antigen; rPFS, radiographic progression-free survival; SRE, skeletal-related event.</a:t>
            </a:r>
          </a:p>
        </p:txBody>
      </p:sp>
      <p:sp>
        <p:nvSpPr>
          <p:cNvPr id="4" name="Slide Number Placeholder 3"/>
          <p:cNvSpPr>
            <a:spLocks noGrp="1"/>
          </p:cNvSpPr>
          <p:nvPr>
            <p:ph type="sldNum" sz="quarter" idx="5"/>
          </p:nvPr>
        </p:nvSpPr>
        <p:spPr/>
        <p:txBody>
          <a:bodyPr/>
          <a:lstStyle/>
          <a:p>
            <a:fld id="{F8E6236E-CB72-6948-844C-0D9C261FB76B}" type="slidenum">
              <a:rPr lang="en-US" smtClean="0"/>
              <a:t>34</a:t>
            </a:fld>
            <a:endParaRPr lang="en-US" dirty="0"/>
          </a:p>
        </p:txBody>
      </p:sp>
    </p:spTree>
    <p:extLst>
      <p:ext uri="{BB962C8B-B14F-4D97-AF65-F5344CB8AC3E}">
        <p14:creationId xmlns:p14="http://schemas.microsoft.com/office/powerpoint/2010/main" val="18780453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ADT, androgen-deprivation therapy; CT, chemotherapy; DoR duration of response; ECOG PS, Eastern Cooperative Oncology Group performance status; GnRH, gonadotropin-releasing hormone; mCRPC, metastatic castration-resistant prostate cancer; NHA, new hormonal agent; ORR, overall response rate; OS, overall survival; PSA, prostate-specific antigen; rPFS, radiographic progression-free survival; TTR, time to response.</a:t>
            </a:r>
          </a:p>
        </p:txBody>
      </p:sp>
      <p:sp>
        <p:nvSpPr>
          <p:cNvPr id="4" name="Slide Number Placeholder 3"/>
          <p:cNvSpPr>
            <a:spLocks noGrp="1"/>
          </p:cNvSpPr>
          <p:nvPr>
            <p:ph type="sldNum" sz="quarter" idx="5"/>
          </p:nvPr>
        </p:nvSpPr>
        <p:spPr/>
        <p:txBody>
          <a:bodyPr/>
          <a:lstStyle/>
          <a:p>
            <a:fld id="{F8E6236E-CB72-6948-844C-0D9C261FB76B}" type="slidenum">
              <a:rPr lang="en-US" smtClean="0"/>
              <a:t>35</a:t>
            </a:fld>
            <a:endParaRPr lang="en-US" dirty="0"/>
          </a:p>
        </p:txBody>
      </p:sp>
    </p:spTree>
    <p:extLst>
      <p:ext uri="{BB962C8B-B14F-4D97-AF65-F5344CB8AC3E}">
        <p14:creationId xmlns:p14="http://schemas.microsoft.com/office/powerpoint/2010/main" val="24003663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DDR, DNA damage repair; mCRPC, metastatic castration-resistant prostate cancer; PD, progressive disease; PR, partial response; PSA, prostate-specific antigen; rPFS, radiographic progression-free survival;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6236E-CB72-6948-844C-0D9C261FB76B}" type="slidenum">
              <a:rPr kumimoji="0" 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7754487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mCRPC, metastatic castration-resistant prostate cancer; PARPi, PARP inhibitor.</a:t>
            </a:r>
          </a:p>
        </p:txBody>
      </p:sp>
      <p:sp>
        <p:nvSpPr>
          <p:cNvPr id="4" name="Slide Number Placeholder 3"/>
          <p:cNvSpPr>
            <a:spLocks noGrp="1"/>
          </p:cNvSpPr>
          <p:nvPr>
            <p:ph type="sldNum" sz="quarter" idx="5"/>
          </p:nvPr>
        </p:nvSpPr>
        <p:spPr/>
        <p:txBody>
          <a:bodyPr/>
          <a:lstStyle/>
          <a:p>
            <a:fld id="{F8E6236E-CB72-6948-844C-0D9C261FB76B}" type="slidenum">
              <a:rPr lang="en-US" smtClean="0"/>
              <a:t>37</a:t>
            </a:fld>
            <a:endParaRPr lang="en-US" dirty="0"/>
          </a:p>
        </p:txBody>
      </p:sp>
    </p:spTree>
    <p:extLst>
      <p:ext uri="{BB962C8B-B14F-4D97-AF65-F5344CB8AC3E}">
        <p14:creationId xmlns:p14="http://schemas.microsoft.com/office/powerpoint/2010/main" val="42330425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79BB8F-0104-B94D-8011-38F92D1C02D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39743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CRPC, castration-resistant prostate cancer; PSA, prostate-specific antigen.</a:t>
            </a:r>
          </a:p>
        </p:txBody>
      </p:sp>
      <p:sp>
        <p:nvSpPr>
          <p:cNvPr id="4" name="Slide Number Placeholder 3"/>
          <p:cNvSpPr>
            <a:spLocks noGrp="1"/>
          </p:cNvSpPr>
          <p:nvPr>
            <p:ph type="sldNum" sz="quarter" idx="5"/>
          </p:nvPr>
        </p:nvSpPr>
        <p:spPr/>
        <p:txBody>
          <a:bodyPr/>
          <a:lstStyle/>
          <a:p>
            <a:fld id="{F8E6236E-CB72-6948-844C-0D9C261FB76B}" type="slidenum">
              <a:rPr lang="en-US" smtClean="0"/>
              <a:t>39</a:t>
            </a:fld>
            <a:endParaRPr lang="en-US" dirty="0"/>
          </a:p>
        </p:txBody>
      </p:sp>
    </p:spTree>
    <p:extLst>
      <p:ext uri="{BB962C8B-B14F-4D97-AF65-F5344CB8AC3E}">
        <p14:creationId xmlns:p14="http://schemas.microsoft.com/office/powerpoint/2010/main" val="23251849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OS, overall survival.</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40</a:t>
            </a:fld>
            <a:endParaRPr lang="en-US" altLang="en-US" dirty="0"/>
          </a:p>
        </p:txBody>
      </p:sp>
    </p:spTree>
    <p:extLst>
      <p:ext uri="{BB962C8B-B14F-4D97-AF65-F5344CB8AC3E}">
        <p14:creationId xmlns:p14="http://schemas.microsoft.com/office/powerpoint/2010/main" val="12762804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ALP, </a:t>
            </a:r>
            <a:r>
              <a:rPr lang="en-US" b="0" i="1" dirty="0">
                <a:solidFill>
                  <a:srgbClr val="5F6368"/>
                </a:solidFill>
                <a:effectLst/>
                <a:latin typeface="Roboto"/>
              </a:rPr>
              <a:t>alkaline phosphatase; </a:t>
            </a:r>
            <a:r>
              <a:rPr lang="en-US" i="1" dirty="0"/>
              <a:t>CT, chemotherapy; mCRPC, metastatic castration-resistant prostate cancer; PSA, prostate-specific antigen.</a:t>
            </a:r>
          </a:p>
        </p:txBody>
      </p:sp>
      <p:sp>
        <p:nvSpPr>
          <p:cNvPr id="4" name="Slide Number Placeholder 3"/>
          <p:cNvSpPr>
            <a:spLocks noGrp="1"/>
          </p:cNvSpPr>
          <p:nvPr>
            <p:ph type="sldNum" sz="quarter" idx="5"/>
          </p:nvPr>
        </p:nvSpPr>
        <p:spPr/>
        <p:txBody>
          <a:bodyPr/>
          <a:lstStyle/>
          <a:p>
            <a:fld id="{F8E6236E-CB72-6948-844C-0D9C261FB76B}" type="slidenum">
              <a:rPr lang="en-US" smtClean="0"/>
              <a:t>41</a:t>
            </a:fld>
            <a:endParaRPr lang="en-US" dirty="0"/>
          </a:p>
        </p:txBody>
      </p:sp>
    </p:spTree>
    <p:extLst>
      <p:ext uri="{BB962C8B-B14F-4D97-AF65-F5344CB8AC3E}">
        <p14:creationId xmlns:p14="http://schemas.microsoft.com/office/powerpoint/2010/main" val="29542070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mCRPC, metastatic castration-resistant prostate cancer; PARPi, PARP inhibitor.</a:t>
            </a:r>
          </a:p>
        </p:txBody>
      </p:sp>
      <p:sp>
        <p:nvSpPr>
          <p:cNvPr id="4" name="Slide Number Placeholder 3"/>
          <p:cNvSpPr>
            <a:spLocks noGrp="1"/>
          </p:cNvSpPr>
          <p:nvPr>
            <p:ph type="sldNum" sz="quarter" idx="5"/>
          </p:nvPr>
        </p:nvSpPr>
        <p:spPr/>
        <p:txBody>
          <a:bodyPr/>
          <a:lstStyle/>
          <a:p>
            <a:fld id="{F8E6236E-CB72-6948-844C-0D9C261FB76B}" type="slidenum">
              <a:rPr lang="en-US" smtClean="0"/>
              <a:t>42</a:t>
            </a:fld>
            <a:endParaRPr lang="en-US" dirty="0"/>
          </a:p>
        </p:txBody>
      </p:sp>
    </p:spTree>
    <p:extLst>
      <p:ext uri="{BB962C8B-B14F-4D97-AF65-F5344CB8AC3E}">
        <p14:creationId xmlns:p14="http://schemas.microsoft.com/office/powerpoint/2010/main" val="13879507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BID, twice daily; ECOG PS, Eastern Cooperative Oncology Group performance status; HRD, homologous recombination deficiency; mCRPC, metastatic castration-resistant prostate cancer; ORR, overall response rate; OS, overall survival; PCWG3, Prostate Cancer Working Group 3; PSA, prostate-specific antigen; rPFS, radiographic progression-free survival.</a:t>
            </a:r>
          </a:p>
        </p:txBody>
      </p:sp>
      <p:sp>
        <p:nvSpPr>
          <p:cNvPr id="4" name="Slide Number Placeholder 3"/>
          <p:cNvSpPr>
            <a:spLocks noGrp="1"/>
          </p:cNvSpPr>
          <p:nvPr>
            <p:ph type="sldNum" sz="quarter" idx="5"/>
          </p:nvPr>
        </p:nvSpPr>
        <p:spPr/>
        <p:txBody>
          <a:bodyPr/>
          <a:lstStyle/>
          <a:p>
            <a:fld id="{F8E6236E-CB72-6948-844C-0D9C261FB76B}" type="slidenum">
              <a:rPr lang="en-US" smtClean="0"/>
              <a:t>43</a:t>
            </a:fld>
            <a:endParaRPr lang="en-US" dirty="0"/>
          </a:p>
        </p:txBody>
      </p:sp>
    </p:spTree>
    <p:extLst>
      <p:ext uri="{BB962C8B-B14F-4D97-AF65-F5344CB8AC3E}">
        <p14:creationId xmlns:p14="http://schemas.microsoft.com/office/powerpoint/2010/main" val="23866651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 cediranib; mCRPC, metastatic castration-resistant prostate cancer; Ola, Olaparib; PFS, progression-free survival; rPFS, radiographic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6236E-CB72-6948-844C-0D9C261FB76B}" type="slidenum">
              <a:rPr kumimoji="0" 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9490641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 cediranib; HRD, homologous recombination deficiency; HRR, homologous recombination repair; mCRPC, metastatic castration-resistant prostate cancer; Ola, olaparib; PFS, progression-free survival; rPFS, radiographic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E6236E-CB72-6948-844C-0D9C261FB76B}" type="slidenum">
              <a:rPr kumimoji="0" 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41010681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mCRPC, metastatic prostate-specific prostate cancer.</a:t>
            </a:r>
          </a:p>
        </p:txBody>
      </p:sp>
      <p:sp>
        <p:nvSpPr>
          <p:cNvPr id="4" name="Slide Number Placeholder 3"/>
          <p:cNvSpPr>
            <a:spLocks noGrp="1"/>
          </p:cNvSpPr>
          <p:nvPr>
            <p:ph type="sldNum" sz="quarter" idx="5"/>
          </p:nvPr>
        </p:nvSpPr>
        <p:spPr/>
        <p:txBody>
          <a:bodyPr/>
          <a:lstStyle/>
          <a:p>
            <a:fld id="{F8E6236E-CB72-6948-844C-0D9C261FB76B}" type="slidenum">
              <a:rPr lang="en-US" smtClean="0"/>
              <a:t>46</a:t>
            </a:fld>
            <a:endParaRPr lang="en-US" dirty="0"/>
          </a:p>
        </p:txBody>
      </p:sp>
    </p:spTree>
    <p:extLst>
      <p:ext uri="{BB962C8B-B14F-4D97-AF65-F5344CB8AC3E}">
        <p14:creationId xmlns:p14="http://schemas.microsoft.com/office/powerpoint/2010/main" val="7912827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a:t>ADT, androgen-deprivation therapy; DFS, disease-free survival; </a:t>
            </a:r>
            <a:r>
              <a:rPr lang="en-US" i="1" dirty="0"/>
              <a:t>GnRH, gonadotropin-releasing hormone; </a:t>
            </a:r>
            <a:r>
              <a:rPr lang="en-GB" i="1" dirty="0"/>
              <a:t>IMRT, intensity-modulated radiation therapy; OS, overall survival; pCR, pathologic complete response; PFS, progression-free survival; PSA, prostate-specific antigen; QD, once daily; RT, radiotherapy; TTP, time to progression.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6B53C8-14E4-49A7-A1A5-3BF810B81EB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49176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AR, androgen receptor; mCRPC, metastatic prostate-specific prostate cancer.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48</a:t>
            </a:fld>
            <a:endParaRPr lang="en-US" altLang="en-US" dirty="0"/>
          </a:p>
        </p:txBody>
      </p:sp>
    </p:spTree>
    <p:extLst>
      <p:ext uri="{BB962C8B-B14F-4D97-AF65-F5344CB8AC3E}">
        <p14:creationId xmlns:p14="http://schemas.microsoft.com/office/powerpoint/2010/main" val="22530526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49</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gi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67B25422-3FFD-4158-BB58-01D8B521FA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3466"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FA66A9F5-09EF-41DA-9109-8000D4A9FF3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81289" y="328613"/>
            <a:ext cx="1740838" cy="938609"/>
          </a:xfrm>
          <a:prstGeom prst="rect">
            <a:avLst/>
          </a:prstGeom>
        </p:spPr>
      </p:pic>
    </p:spTree>
    <p:extLst>
      <p:ext uri="{BB962C8B-B14F-4D97-AF65-F5344CB8AC3E}">
        <p14:creationId xmlns:p14="http://schemas.microsoft.com/office/powerpoint/2010/main" val="1158234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5295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2682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32644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21146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728489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8330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69499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980EB246-0392-4BB5-B5BD-C999CA9A71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17050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3012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74959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45150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561182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715300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56880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1695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138112575"/>
      </p:ext>
    </p:extLst>
  </p:cSld>
  <p:clrMap bg1="dk2" tx1="lt1" bg2="dk1" tx2="lt2" accent1="accent1" accent2="accent2" accent3="accent3" accent4="accent4" accent5="accent5" accent6="accent6" hlink="hlink" folHlink="folHlink"/>
  <p:sldLayoutIdLst>
    <p:sldLayoutId id="2147484705" r:id="rId1"/>
    <p:sldLayoutId id="2147484706" r:id="rId2"/>
    <p:sldLayoutId id="2147484707" r:id="rId3"/>
    <p:sldLayoutId id="2147484708" r:id="rId4"/>
    <p:sldLayoutId id="2147484709" r:id="rId5"/>
    <p:sldLayoutId id="2147484710" r:id="rId6"/>
    <p:sldLayoutId id="2147484711" r:id="rId7"/>
    <p:sldLayoutId id="214748471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56665410"/>
      </p:ext>
    </p:extLst>
  </p:cSld>
  <p:clrMap bg1="dk2" tx1="lt1" bg2="dk1" tx2="lt2" accent1="accent1" accent2="accent2" accent3="accent3" accent4="accent4" accent5="accent5" accent6="accent6" hlink="hlink" folHlink="folHlink"/>
  <p:sldLayoutIdLst>
    <p:sldLayoutId id="2147484714" r:id="rId1"/>
    <p:sldLayoutId id="2147484715" r:id="rId2"/>
    <p:sldLayoutId id="2147484716" r:id="rId3"/>
    <p:sldLayoutId id="2147484717" r:id="rId4"/>
    <p:sldLayoutId id="2147484718" r:id="rId5"/>
    <p:sldLayoutId id="2147484719" r:id="rId6"/>
    <p:sldLayoutId id="2147484720" r:id="rId7"/>
    <p:sldLayoutId id="214748472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8.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www.clinicaloptions.com/" TargetMode="External"/><Relationship Id="rId3" Type="http://schemas.openxmlformats.org/officeDocument/2006/relationships/slideLayout" Target="../slideLayouts/slideLayout2.xml"/><Relationship Id="rId7" Type="http://schemas.openxmlformats.org/officeDocument/2006/relationships/image" Target="../media/image4.jp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0.emf"/><Relationship Id="rId5" Type="http://schemas.openxmlformats.org/officeDocument/2006/relationships/oleObject" Target="../embeddings/oleObject1.bin"/><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hyperlink" Target="http://www.clinicaloptions.com/" TargetMode="External"/><Relationship Id="rId4" Type="http://schemas.openxmlformats.org/officeDocument/2006/relationships/image" Target="../media/image4.jpg"/></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4.jpg"/></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8.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hyperlink" Target="http://www.clinicaloptions.com/" TargetMode="Externa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hyperlink" Target="http://www.clinicaloptions.com/" TargetMode="External"/><Relationship Id="rId5" Type="http://schemas.openxmlformats.org/officeDocument/2006/relationships/image" Target="../media/image4.jpg"/><Relationship Id="rId4" Type="http://schemas.openxmlformats.org/officeDocument/2006/relationships/image" Target="../media/image15.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hyperlink" Target="http://www.clinicaloptions.com/" TargetMode="External"/><Relationship Id="rId5" Type="http://schemas.openxmlformats.org/officeDocument/2006/relationships/image" Target="../media/image4.jpg"/><Relationship Id="rId4" Type="http://schemas.openxmlformats.org/officeDocument/2006/relationships/image" Target="../media/image16.png"/></Relationships>
</file>

<file path=ppt/slides/_rels/slide4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7.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49.xml"/><Relationship Id="rId1" Type="http://schemas.openxmlformats.org/officeDocument/2006/relationships/slideLayout" Target="../slideLayouts/slideLayout8.xml"/><Relationship Id="rId5" Type="http://schemas.openxmlformats.org/officeDocument/2006/relationships/hyperlink" Target="https://www.clinicaloptions.com/GUprostate2021Webcast" TargetMode="External"/><Relationship Id="rId4" Type="http://schemas.openxmlformats.org/officeDocument/2006/relationships/hyperlink" Target="https://www.clinicaloptions.com/prostatetoo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598489" y="1600200"/>
            <a:ext cx="10870700" cy="2057400"/>
          </a:xfrm>
        </p:spPr>
        <p:txBody>
          <a:bodyPr>
            <a:normAutofit/>
          </a:bodyPr>
          <a:lstStyle/>
          <a:p>
            <a:r>
              <a:rPr lang="en-US" altLang="en-US" sz="4000" dirty="0"/>
              <a:t>PARP Inhibitor–Based Combinations </a:t>
            </a:r>
            <a:br>
              <a:rPr lang="en-US" altLang="en-US" sz="4000" dirty="0"/>
            </a:br>
            <a:r>
              <a:rPr lang="en-US" altLang="en-US" sz="4000" dirty="0"/>
              <a:t>to Improve Patient Outcomes in Prostate Cancer:  </a:t>
            </a:r>
            <a:br>
              <a:rPr lang="en-US" altLang="en-US" sz="4000" dirty="0"/>
            </a:br>
            <a:r>
              <a:rPr lang="en-US" altLang="en-US" sz="4000" dirty="0"/>
              <a:t>An Evidence-Based Global Perspective</a:t>
            </a:r>
          </a:p>
        </p:txBody>
      </p:sp>
      <p:sp>
        <p:nvSpPr>
          <p:cNvPr id="7172" name="Text Box 19">
            <a:extLst>
              <a:ext uri="{FF2B5EF4-FFF2-40B4-BE49-F238E27FC236}">
                <a16:creationId xmlns:a16="http://schemas.microsoft.com/office/drawing/2014/main" id="{D8733289-74A4-40A5-A349-D4E64ED3B3E6}"/>
              </a:ext>
            </a:extLst>
          </p:cNvPr>
          <p:cNvSpPr txBox="1">
            <a:spLocks noChangeArrowheads="1"/>
          </p:cNvSpPr>
          <p:nvPr/>
        </p:nvSpPr>
        <p:spPr bwMode="auto">
          <a:xfrm>
            <a:off x="419724" y="132577"/>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This activity is provided by Clinical Care Options, LLC</a:t>
            </a:r>
          </a:p>
        </p:txBody>
      </p:sp>
      <p:pic>
        <p:nvPicPr>
          <p:cNvPr id="10" name="Picture 4">
            <a:extLst>
              <a:ext uri="{FF2B5EF4-FFF2-40B4-BE49-F238E27FC236}">
                <a16:creationId xmlns:a16="http://schemas.microsoft.com/office/drawing/2014/main" id="{AFF5E110-C65F-4A50-B5E7-01CAE8973BB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2288" y="493155"/>
            <a:ext cx="3160713" cy="81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21">
            <a:extLst>
              <a:ext uri="{FF2B5EF4-FFF2-40B4-BE49-F238E27FC236}">
                <a16:creationId xmlns:a16="http://schemas.microsoft.com/office/drawing/2014/main" id="{C4ACE900-0123-4606-B11B-5724464F2043}"/>
              </a:ext>
            </a:extLst>
          </p:cNvPr>
          <p:cNvSpPr txBox="1">
            <a:spLocks noChangeArrowheads="1"/>
          </p:cNvSpPr>
          <p:nvPr/>
        </p:nvSpPr>
        <p:spPr bwMode="auto">
          <a:xfrm>
            <a:off x="423864" y="6388418"/>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an educational grant from Pfizer Inc.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a:xfrm>
            <a:off x="575179" y="1513047"/>
            <a:ext cx="10877529" cy="4650686"/>
          </a:xfrm>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rgbClr val="E1471D"/>
                  </a:solidFill>
                  <a:latin typeface="Calibri" panose="020F0502020204030204" pitchFamily="34" charset="0"/>
                  <a:hlinkClick r:id="rId4"/>
                </a:rPr>
                <a:t>clinicaloptions.com</a:t>
              </a:r>
              <a:endParaRPr lang="en-US" altLang="en-US" sz="2000" b="0" dirty="0">
                <a:solidFill>
                  <a:srgbClr val="E1471D"/>
                </a:solidFill>
                <a:latin typeface="Calibri" panose="020F050202020403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a:xfrm>
            <a:off x="604675" y="1513047"/>
            <a:ext cx="11153938" cy="4650686"/>
          </a:xfrm>
        </p:spPr>
        <p:txBody>
          <a:bodyPr/>
          <a:lstStyle/>
          <a:p>
            <a:pPr marL="0" indent="0">
              <a:buNone/>
            </a:pPr>
            <a:r>
              <a:rPr lang="en-US" altLang="en-US" b="1" dirty="0">
                <a:solidFill>
                  <a:srgbClr val="E1471D"/>
                </a:solidFill>
              </a:rPr>
              <a:t>Charles J. Ryan, MD</a:t>
            </a:r>
            <a:br>
              <a:rPr lang="en-US" altLang="en-US" sz="2400" b="1" dirty="0">
                <a:solidFill>
                  <a:schemeClr val="hlink"/>
                </a:solidFill>
              </a:rPr>
            </a:br>
            <a:r>
              <a:rPr lang="en-US" altLang="en-US" sz="2400" i="1" dirty="0"/>
              <a:t>Professor of Medicine</a:t>
            </a:r>
            <a:br>
              <a:rPr lang="en-US" altLang="en-US" sz="2400" i="1" dirty="0"/>
            </a:br>
            <a:r>
              <a:rPr lang="en-US" altLang="en-US" sz="2400" i="1" dirty="0"/>
              <a:t>B.J. Kennedy Chair in Clinical Medical Oncology</a:t>
            </a:r>
            <a:br>
              <a:rPr lang="en-US" altLang="en-US" sz="2400" i="1" dirty="0"/>
            </a:br>
            <a:r>
              <a:rPr lang="en-US" altLang="en-US" sz="2400" i="1" dirty="0"/>
              <a:t>Director, </a:t>
            </a:r>
            <a:r>
              <a:rPr lang="en-US" altLang="en-US" sz="2400" dirty="0"/>
              <a:t>Division of Hematology, Oncology and Transplantation</a:t>
            </a:r>
            <a:br>
              <a:rPr lang="en-US" altLang="en-US" sz="2400" i="1" dirty="0"/>
            </a:br>
            <a:r>
              <a:rPr lang="en-US" altLang="en-US" sz="2400" dirty="0"/>
              <a:t>Department of Medicine</a:t>
            </a:r>
            <a:br>
              <a:rPr lang="en-US" altLang="en-US" sz="2400" i="1" dirty="0"/>
            </a:br>
            <a:r>
              <a:rPr lang="en-US" altLang="en-US" sz="2400" dirty="0"/>
              <a:t>University of Minnesota</a:t>
            </a:r>
            <a:br>
              <a:rPr lang="en-US" altLang="en-US" sz="2400" i="1" dirty="0"/>
            </a:br>
            <a:r>
              <a:rPr lang="en-US" altLang="en-US" sz="2400" i="1" dirty="0"/>
              <a:t>Oncologist</a:t>
            </a:r>
            <a:br>
              <a:rPr lang="en-US" altLang="en-US" sz="2400" i="1" dirty="0"/>
            </a:br>
            <a:r>
              <a:rPr lang="en-US" altLang="en-US" sz="2400" dirty="0"/>
              <a:t>Division of Hematology, Oncology and Transplantation</a:t>
            </a:r>
            <a:br>
              <a:rPr lang="en-US" altLang="en-US" sz="2400" dirty="0"/>
            </a:br>
            <a:r>
              <a:rPr lang="en-US" altLang="en-US" sz="2400" dirty="0"/>
              <a:t>University of Minnesota Health Clinics and Surgery Center</a:t>
            </a:r>
            <a:br>
              <a:rPr lang="en-US" altLang="en-US" sz="2400" dirty="0"/>
            </a:br>
            <a:r>
              <a:rPr lang="en-US" altLang="en-US" sz="2400" dirty="0"/>
              <a:t>Minneapolis, Minnesota</a:t>
            </a:r>
          </a:p>
          <a:p>
            <a:pPr marL="0" indent="0">
              <a:buNone/>
            </a:pPr>
            <a:r>
              <a:rPr lang="en-US" sz="2400" b="1" dirty="0">
                <a:solidFill>
                  <a:srgbClr val="E1471D"/>
                </a:solidFill>
              </a:rPr>
              <a:t>Charles J. Ryan, MD, </a:t>
            </a:r>
            <a:r>
              <a:rPr lang="en-US" sz="2400" dirty="0"/>
              <a:t>has disclosed that he has received consulting fees from Bayer, Clovis, Janssen, and Sanofi Genzyme; has received funds for research support from Clovis Oncology and the Prostate Cancer Foundation; has received fees for non–CME/CE services from Janssen; and has served in a study leadership position for Clovis.</a:t>
            </a:r>
          </a:p>
          <a:p>
            <a:pPr marL="0" indent="0">
              <a:buNone/>
            </a:pPr>
            <a:endParaRPr lang="en-US" alt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6DB2BBB1-939F-4ED7-8274-E09884074C0D}"/>
              </a:ext>
            </a:extLst>
          </p:cNvPr>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en-US" dirty="0"/>
              <a:t>Genetic Testing Is Now Standard of Care in </a:t>
            </a:r>
            <a:br>
              <a:rPr lang="en-US" altLang="en-US" dirty="0"/>
            </a:br>
            <a:r>
              <a:rPr lang="en-US" altLang="en-US" dirty="0"/>
              <a:t>Prostate Cancer</a:t>
            </a:r>
          </a:p>
        </p:txBody>
      </p:sp>
      <p:sp>
        <p:nvSpPr>
          <p:cNvPr id="48131" name="Content Placeholder 1">
            <a:extLst>
              <a:ext uri="{FF2B5EF4-FFF2-40B4-BE49-F238E27FC236}">
                <a16:creationId xmlns:a16="http://schemas.microsoft.com/office/drawing/2014/main" id="{F80B2FC2-F99E-4396-AC21-3CB06447A2AE}"/>
              </a:ext>
            </a:extLst>
          </p:cNvPr>
          <p:cNvSpPr>
            <a:spLocks noGrp="1"/>
          </p:cNvSpPr>
          <p:nvPr>
            <p:ph sz="half" idx="1"/>
          </p:nvPr>
        </p:nvSpPr>
        <p:spPr>
          <a:xfrm>
            <a:off x="582156" y="1520562"/>
            <a:ext cx="5632704" cy="4678738"/>
          </a:xfrm>
        </p:spPr>
        <p:txBody>
          <a:bodyPr/>
          <a:lstStyle/>
          <a:p>
            <a:pPr>
              <a:spcBef>
                <a:spcPts val="400"/>
              </a:spcBef>
              <a:defRPr/>
            </a:pPr>
            <a:r>
              <a:rPr lang="en-US" altLang="en-US" sz="2200" dirty="0"/>
              <a:t>Offer testing to all patients with metastatic prostate cancer</a:t>
            </a:r>
          </a:p>
          <a:p>
            <a:pPr>
              <a:spcBef>
                <a:spcPts val="400"/>
              </a:spcBef>
              <a:defRPr/>
            </a:pPr>
            <a:r>
              <a:rPr lang="en-US" altLang="en-US" sz="2200" dirty="0"/>
              <a:t>Mutations may be either germline or somatic (tumor)</a:t>
            </a:r>
          </a:p>
          <a:p>
            <a:pPr>
              <a:spcBef>
                <a:spcPts val="400"/>
              </a:spcBef>
              <a:defRPr/>
            </a:pPr>
            <a:r>
              <a:rPr lang="en-US" altLang="en-US" sz="2200" dirty="0"/>
              <a:t>Somatic DNA testing results may change over time due to the genetic instability of tumor DNA</a:t>
            </a:r>
          </a:p>
          <a:p>
            <a:pPr lvl="1">
              <a:spcBef>
                <a:spcPts val="400"/>
              </a:spcBef>
              <a:defRPr/>
            </a:pPr>
            <a:r>
              <a:rPr lang="en-US" altLang="en-US" sz="2000" dirty="0"/>
              <a:t>Serial tumor or liquid biopsies</a:t>
            </a:r>
            <a:r>
              <a:rPr lang="en-US" altLang="en-US" sz="2000" baseline="30000" dirty="0"/>
              <a:t>1</a:t>
            </a:r>
            <a:endParaRPr lang="en-US" altLang="en-US" sz="2000" dirty="0"/>
          </a:p>
          <a:p>
            <a:pPr>
              <a:spcBef>
                <a:spcPts val="400"/>
              </a:spcBef>
              <a:defRPr/>
            </a:pPr>
            <a:r>
              <a:rPr lang="en-US" altLang="en-US" sz="2200" dirty="0"/>
              <a:t>23% of metastatic castration-resistant prostate cancers have DNA repair alterations</a:t>
            </a:r>
            <a:r>
              <a:rPr lang="en-US" altLang="en-US" sz="2200" baseline="30000" dirty="0"/>
              <a:t>2</a:t>
            </a:r>
          </a:p>
          <a:p>
            <a:pPr>
              <a:spcBef>
                <a:spcPts val="400"/>
              </a:spcBef>
              <a:defRPr/>
            </a:pPr>
            <a:r>
              <a:rPr lang="en-US" altLang="en-US" sz="2200" dirty="0"/>
              <a:t>11.8% of 692 men with metastatic prostate cancer had germline DNA repair defects</a:t>
            </a:r>
            <a:r>
              <a:rPr lang="en-US" altLang="en-US" sz="2200" baseline="30000" dirty="0"/>
              <a:t>3</a:t>
            </a:r>
          </a:p>
          <a:p>
            <a:pPr>
              <a:spcBef>
                <a:spcPts val="400"/>
              </a:spcBef>
              <a:defRPr/>
            </a:pPr>
            <a:endParaRPr lang="en-US" altLang="en-US" sz="2200" dirty="0"/>
          </a:p>
          <a:p>
            <a:pPr>
              <a:spcBef>
                <a:spcPts val="400"/>
              </a:spcBef>
              <a:defRPr/>
            </a:pPr>
            <a:endParaRPr lang="en-US" altLang="en-US" sz="2200" dirty="0"/>
          </a:p>
        </p:txBody>
      </p:sp>
      <p:sp>
        <p:nvSpPr>
          <p:cNvPr id="48132" name="Text Box 11">
            <a:extLst>
              <a:ext uri="{FF2B5EF4-FFF2-40B4-BE49-F238E27FC236}">
                <a16:creationId xmlns:a16="http://schemas.microsoft.com/office/drawing/2014/main" id="{A4DB56C3-92A9-418C-A94D-1A39BE15D19A}"/>
              </a:ext>
            </a:extLst>
          </p:cNvPr>
          <p:cNvSpPr txBox="1">
            <a:spLocks noChangeArrowheads="1"/>
          </p:cNvSpPr>
          <p:nvPr/>
        </p:nvSpPr>
        <p:spPr bwMode="auto">
          <a:xfrm>
            <a:off x="412750" y="6358580"/>
            <a:ext cx="82445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eaLnBrk="1" fontAlgn="auto"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pitchFamily="-65" charset="-128"/>
                <a:cs typeface="Calibri" panose="020F0502020204030204" pitchFamily="34" charset="0"/>
              </a:rPr>
              <a:t>1. Friedlander. Am Soc Clin Oncol Educ Book. 2017;37:358. 2</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Robinson. Cell. 2015;161:1215. 3. Pritchard. NEJM. 2016;375:443.</a:t>
            </a:r>
          </a:p>
        </p:txBody>
      </p:sp>
      <p:grpSp>
        <p:nvGrpSpPr>
          <p:cNvPr id="8" name="Group 7">
            <a:extLst>
              <a:ext uri="{FF2B5EF4-FFF2-40B4-BE49-F238E27FC236}">
                <a16:creationId xmlns:a16="http://schemas.microsoft.com/office/drawing/2014/main" id="{BEEED0F2-5ABC-4146-B0BF-81ED085EB278}"/>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ED23247A-B047-466D-AAFC-C3F0493DA0C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CC349969-9464-4403-9652-9D0BEFF4111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cxnSp>
        <p:nvCxnSpPr>
          <p:cNvPr id="11" name="Straight Connector 192">
            <a:extLst>
              <a:ext uri="{FF2B5EF4-FFF2-40B4-BE49-F238E27FC236}">
                <a16:creationId xmlns:a16="http://schemas.microsoft.com/office/drawing/2014/main" id="{8E931B74-D430-4AFA-8EF4-F3E8F33163E2}"/>
              </a:ext>
            </a:extLst>
          </p:cNvPr>
          <p:cNvCxnSpPr>
            <a:cxnSpLocks/>
          </p:cNvCxnSpPr>
          <p:nvPr/>
        </p:nvCxnSpPr>
        <p:spPr bwMode="auto">
          <a:xfrm flipH="1">
            <a:off x="8041831" y="3114931"/>
            <a:ext cx="273844" cy="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cxnSp>
      <p:grpSp>
        <p:nvGrpSpPr>
          <p:cNvPr id="12" name="Group 18588">
            <a:extLst>
              <a:ext uri="{FF2B5EF4-FFF2-40B4-BE49-F238E27FC236}">
                <a16:creationId xmlns:a16="http://schemas.microsoft.com/office/drawing/2014/main" id="{1B462D34-AC25-42E4-B162-8591F41711B9}"/>
              </a:ext>
            </a:extLst>
          </p:cNvPr>
          <p:cNvGrpSpPr>
            <a:grpSpLocks/>
          </p:cNvGrpSpPr>
          <p:nvPr/>
        </p:nvGrpSpPr>
        <p:grpSpPr bwMode="auto">
          <a:xfrm>
            <a:off x="7931103" y="2283875"/>
            <a:ext cx="1576388" cy="1281113"/>
            <a:chOff x="7419977" y="2621491"/>
            <a:chExt cx="2101320" cy="1707619"/>
          </a:xfrm>
        </p:grpSpPr>
        <p:sp>
          <p:nvSpPr>
            <p:cNvPr id="13" name="Freeform: Shape 18587">
              <a:extLst>
                <a:ext uri="{FF2B5EF4-FFF2-40B4-BE49-F238E27FC236}">
                  <a16:creationId xmlns:a16="http://schemas.microsoft.com/office/drawing/2014/main" id="{0CF3F0C9-2F3A-4931-9F0E-35E90018AD28}"/>
                </a:ext>
              </a:extLst>
            </p:cNvPr>
            <p:cNvSpPr>
              <a:spLocks/>
            </p:cNvSpPr>
            <p:nvPr/>
          </p:nvSpPr>
          <p:spPr bwMode="auto">
            <a:xfrm>
              <a:off x="8272470" y="3109908"/>
              <a:ext cx="123825" cy="274320"/>
            </a:xfrm>
            <a:custGeom>
              <a:avLst/>
              <a:gdLst>
                <a:gd name="T0" fmla="*/ 123825 w 123825"/>
                <a:gd name="T1" fmla="*/ 1139980037 h 180975"/>
                <a:gd name="T2" fmla="*/ 123825 w 123825"/>
                <a:gd name="T3" fmla="*/ 0 h 180975"/>
                <a:gd name="T4" fmla="*/ 0 w 123825"/>
                <a:gd name="T5" fmla="*/ 0 h 180975"/>
                <a:gd name="T6" fmla="*/ 0 60000 65536"/>
                <a:gd name="T7" fmla="*/ 0 60000 65536"/>
                <a:gd name="T8" fmla="*/ 0 60000 65536"/>
              </a:gdLst>
              <a:ahLst/>
              <a:cxnLst>
                <a:cxn ang="T6">
                  <a:pos x="T0" y="T1"/>
                </a:cxn>
                <a:cxn ang="T7">
                  <a:pos x="T2" y="T3"/>
                </a:cxn>
                <a:cxn ang="T8">
                  <a:pos x="T4" y="T5"/>
                </a:cxn>
              </a:cxnLst>
              <a:rect l="0" t="0" r="r" b="b"/>
              <a:pathLst>
                <a:path w="123825" h="180975">
                  <a:moveTo>
                    <a:pt x="123825" y="180975"/>
                  </a:moveTo>
                  <a:lnTo>
                    <a:pt x="123825" y="0"/>
                  </a:lnTo>
                  <a:lnTo>
                    <a:pt x="0" y="0"/>
                  </a:lnTo>
                </a:path>
              </a:pathLst>
            </a:cu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cxnSp>
          <p:nvCxnSpPr>
            <p:cNvPr id="14" name="Straight Connector 18584">
              <a:extLst>
                <a:ext uri="{FF2B5EF4-FFF2-40B4-BE49-F238E27FC236}">
                  <a16:creationId xmlns:a16="http://schemas.microsoft.com/office/drawing/2014/main" id="{C4100A2E-FB92-467F-BC1E-B6B28B82DB47}"/>
                </a:ext>
              </a:extLst>
            </p:cNvPr>
            <p:cNvCxnSpPr>
              <a:cxnSpLocks noChangeShapeType="1"/>
            </p:cNvCxnSpPr>
            <p:nvPr/>
          </p:nvCxnSpPr>
          <p:spPr bwMode="auto">
            <a:xfrm flipV="1">
              <a:off x="8740779" y="2621491"/>
              <a:ext cx="0" cy="638175"/>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cxnSp>
        <p:sp>
          <p:nvSpPr>
            <p:cNvPr id="15" name="Freeform: Shape 18581">
              <a:extLst>
                <a:ext uri="{FF2B5EF4-FFF2-40B4-BE49-F238E27FC236}">
                  <a16:creationId xmlns:a16="http://schemas.microsoft.com/office/drawing/2014/main" id="{46484BD4-E612-45FA-8E69-80388EBD6CE6}"/>
                </a:ext>
              </a:extLst>
            </p:cNvPr>
            <p:cNvSpPr>
              <a:spLocks/>
            </p:cNvSpPr>
            <p:nvPr/>
          </p:nvSpPr>
          <p:spPr bwMode="auto">
            <a:xfrm>
              <a:off x="8930747" y="2990849"/>
              <a:ext cx="590550" cy="228600"/>
            </a:xfrm>
            <a:custGeom>
              <a:avLst/>
              <a:gdLst>
                <a:gd name="T0" fmla="*/ 0 w 590550"/>
                <a:gd name="T1" fmla="*/ 228600 h 228600"/>
                <a:gd name="T2" fmla="*/ 0 w 590550"/>
                <a:gd name="T3" fmla="*/ 0 h 228600"/>
                <a:gd name="T4" fmla="*/ 590550 w 590550"/>
                <a:gd name="T5" fmla="*/ 0 h 228600"/>
                <a:gd name="T6" fmla="*/ 0 60000 65536"/>
                <a:gd name="T7" fmla="*/ 0 60000 65536"/>
                <a:gd name="T8" fmla="*/ 0 60000 65536"/>
              </a:gdLst>
              <a:ahLst/>
              <a:cxnLst>
                <a:cxn ang="T6">
                  <a:pos x="T0" y="T1"/>
                </a:cxn>
                <a:cxn ang="T7">
                  <a:pos x="T2" y="T3"/>
                </a:cxn>
                <a:cxn ang="T8">
                  <a:pos x="T4" y="T5"/>
                </a:cxn>
              </a:cxnLst>
              <a:rect l="0" t="0" r="r" b="b"/>
              <a:pathLst>
                <a:path w="590550" h="228600">
                  <a:moveTo>
                    <a:pt x="0" y="228600"/>
                  </a:moveTo>
                  <a:lnTo>
                    <a:pt x="0" y="0"/>
                  </a:lnTo>
                  <a:lnTo>
                    <a:pt x="590550" y="0"/>
                  </a:lnTo>
                </a:path>
              </a:pathLst>
            </a:cu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cxnSp>
          <p:nvCxnSpPr>
            <p:cNvPr id="16" name="Straight Connector 18576">
              <a:extLst>
                <a:ext uri="{FF2B5EF4-FFF2-40B4-BE49-F238E27FC236}">
                  <a16:creationId xmlns:a16="http://schemas.microsoft.com/office/drawing/2014/main" id="{3820762F-F09E-4AB2-8363-BA1B8AF6A30B}"/>
                </a:ext>
              </a:extLst>
            </p:cNvPr>
            <p:cNvCxnSpPr>
              <a:cxnSpLocks noChangeShapeType="1"/>
            </p:cNvCxnSpPr>
            <p:nvPr/>
          </p:nvCxnSpPr>
          <p:spPr bwMode="auto">
            <a:xfrm flipH="1">
              <a:off x="7419977" y="4329110"/>
              <a:ext cx="204787" cy="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cxnSp>
        <p:cxnSp>
          <p:nvCxnSpPr>
            <p:cNvPr id="17" name="Straight Connector 192">
              <a:extLst>
                <a:ext uri="{FF2B5EF4-FFF2-40B4-BE49-F238E27FC236}">
                  <a16:creationId xmlns:a16="http://schemas.microsoft.com/office/drawing/2014/main" id="{489DB0BE-B85B-4D3F-8CA1-4A6721950DA6}"/>
                </a:ext>
              </a:extLst>
            </p:cNvPr>
            <p:cNvCxnSpPr>
              <a:cxnSpLocks/>
            </p:cNvCxnSpPr>
            <p:nvPr/>
          </p:nvCxnSpPr>
          <p:spPr bwMode="auto">
            <a:xfrm flipH="1">
              <a:off x="7462845" y="3995731"/>
              <a:ext cx="257176" cy="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cxnSp>
        <p:cxnSp>
          <p:nvCxnSpPr>
            <p:cNvPr id="18" name="Straight Connector 196">
              <a:extLst>
                <a:ext uri="{FF2B5EF4-FFF2-40B4-BE49-F238E27FC236}">
                  <a16:creationId xmlns:a16="http://schemas.microsoft.com/office/drawing/2014/main" id="{D7A9EB02-8C65-4B5D-A05B-678DEA1B05E0}"/>
                </a:ext>
              </a:extLst>
            </p:cNvPr>
            <p:cNvCxnSpPr>
              <a:cxnSpLocks/>
            </p:cNvCxnSpPr>
            <p:nvPr/>
          </p:nvCxnSpPr>
          <p:spPr bwMode="auto">
            <a:xfrm flipH="1" flipV="1">
              <a:off x="7627733" y="3574167"/>
              <a:ext cx="444720" cy="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cxnSp>
        <p:sp>
          <p:nvSpPr>
            <p:cNvPr id="19" name="Freeform: Shape 18580">
              <a:extLst>
                <a:ext uri="{FF2B5EF4-FFF2-40B4-BE49-F238E27FC236}">
                  <a16:creationId xmlns:a16="http://schemas.microsoft.com/office/drawing/2014/main" id="{7F8B528C-28F5-4594-BCC7-50AD7DEEA0BF}"/>
                </a:ext>
              </a:extLst>
            </p:cNvPr>
            <p:cNvSpPr>
              <a:spLocks/>
            </p:cNvSpPr>
            <p:nvPr/>
          </p:nvSpPr>
          <p:spPr bwMode="auto">
            <a:xfrm>
              <a:off x="9032877" y="3138488"/>
              <a:ext cx="457200" cy="76200"/>
            </a:xfrm>
            <a:custGeom>
              <a:avLst/>
              <a:gdLst>
                <a:gd name="T0" fmla="*/ 0 w 381000"/>
                <a:gd name="T1" fmla="*/ 76200 h 76200"/>
                <a:gd name="T2" fmla="*/ 304300 w 381000"/>
                <a:gd name="T3" fmla="*/ 0 h 76200"/>
                <a:gd name="T4" fmla="*/ 12172186 w 381000"/>
                <a:gd name="T5" fmla="*/ 0 h 76200"/>
                <a:gd name="T6" fmla="*/ 0 60000 65536"/>
                <a:gd name="T7" fmla="*/ 0 60000 65536"/>
                <a:gd name="T8" fmla="*/ 0 60000 65536"/>
              </a:gdLst>
              <a:ahLst/>
              <a:cxnLst>
                <a:cxn ang="T6">
                  <a:pos x="T0" y="T1"/>
                </a:cxn>
                <a:cxn ang="T7">
                  <a:pos x="T2" y="T3"/>
                </a:cxn>
                <a:cxn ang="T8">
                  <a:pos x="T4" y="T5"/>
                </a:cxn>
              </a:cxnLst>
              <a:rect l="0" t="0" r="r" b="b"/>
              <a:pathLst>
                <a:path w="381000" h="76200">
                  <a:moveTo>
                    <a:pt x="0" y="76200"/>
                  </a:moveTo>
                  <a:lnTo>
                    <a:pt x="9525" y="0"/>
                  </a:lnTo>
                  <a:lnTo>
                    <a:pt x="381000" y="0"/>
                  </a:lnTo>
                </a:path>
              </a:pathLst>
            </a:cu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0" name="Freeform: Shape 18582">
              <a:extLst>
                <a:ext uri="{FF2B5EF4-FFF2-40B4-BE49-F238E27FC236}">
                  <a16:creationId xmlns:a16="http://schemas.microsoft.com/office/drawing/2014/main" id="{B51A1927-9AFA-4617-AC54-1DB8D559FFE6}"/>
                </a:ext>
              </a:extLst>
            </p:cNvPr>
            <p:cNvSpPr>
              <a:spLocks/>
            </p:cNvSpPr>
            <p:nvPr/>
          </p:nvSpPr>
          <p:spPr bwMode="auto">
            <a:xfrm>
              <a:off x="8836557" y="2752724"/>
              <a:ext cx="576263" cy="485775"/>
            </a:xfrm>
            <a:custGeom>
              <a:avLst/>
              <a:gdLst>
                <a:gd name="T0" fmla="*/ 0 w 576263"/>
                <a:gd name="T1" fmla="*/ 485775 h 485775"/>
                <a:gd name="T2" fmla="*/ 0 w 576263"/>
                <a:gd name="T3" fmla="*/ 0 h 485775"/>
                <a:gd name="T4" fmla="*/ 576263 w 576263"/>
                <a:gd name="T5" fmla="*/ 0 h 485775"/>
                <a:gd name="T6" fmla="*/ 0 60000 65536"/>
                <a:gd name="T7" fmla="*/ 0 60000 65536"/>
                <a:gd name="T8" fmla="*/ 0 60000 65536"/>
              </a:gdLst>
              <a:ahLst/>
              <a:cxnLst>
                <a:cxn ang="T6">
                  <a:pos x="T0" y="T1"/>
                </a:cxn>
                <a:cxn ang="T7">
                  <a:pos x="T2" y="T3"/>
                </a:cxn>
                <a:cxn ang="T8">
                  <a:pos x="T4" y="T5"/>
                </a:cxn>
              </a:cxnLst>
              <a:rect l="0" t="0" r="r" b="b"/>
              <a:pathLst>
                <a:path w="576263" h="485775">
                  <a:moveTo>
                    <a:pt x="0" y="485775"/>
                  </a:moveTo>
                  <a:lnTo>
                    <a:pt x="0" y="0"/>
                  </a:lnTo>
                  <a:lnTo>
                    <a:pt x="576263" y="0"/>
                  </a:lnTo>
                </a:path>
              </a:pathLst>
            </a:cu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1" name="Freeform: Shape 18585">
              <a:extLst>
                <a:ext uri="{FF2B5EF4-FFF2-40B4-BE49-F238E27FC236}">
                  <a16:creationId xmlns:a16="http://schemas.microsoft.com/office/drawing/2014/main" id="{6E3FC8F4-BD72-417E-820A-8089E1AA6ECE}"/>
                </a:ext>
              </a:extLst>
            </p:cNvPr>
            <p:cNvSpPr>
              <a:spLocks/>
            </p:cNvSpPr>
            <p:nvPr/>
          </p:nvSpPr>
          <p:spPr bwMode="auto">
            <a:xfrm>
              <a:off x="8448681" y="2709850"/>
              <a:ext cx="190500" cy="548640"/>
            </a:xfrm>
            <a:custGeom>
              <a:avLst/>
              <a:gdLst>
                <a:gd name="T0" fmla="*/ 190500 w 190500"/>
                <a:gd name="T1" fmla="*/ 10077723 h 466725"/>
                <a:gd name="T2" fmla="*/ 190500 w 190500"/>
                <a:gd name="T3" fmla="*/ 0 h 466725"/>
                <a:gd name="T4" fmla="*/ 0 w 190500"/>
                <a:gd name="T5" fmla="*/ 0 h 466725"/>
                <a:gd name="T6" fmla="*/ 0 60000 65536"/>
                <a:gd name="T7" fmla="*/ 0 60000 65536"/>
                <a:gd name="T8" fmla="*/ 0 60000 65536"/>
              </a:gdLst>
              <a:ahLst/>
              <a:cxnLst>
                <a:cxn ang="T6">
                  <a:pos x="T0" y="T1"/>
                </a:cxn>
                <a:cxn ang="T7">
                  <a:pos x="T2" y="T3"/>
                </a:cxn>
                <a:cxn ang="T8">
                  <a:pos x="T4" y="T5"/>
                </a:cxn>
              </a:cxnLst>
              <a:rect l="0" t="0" r="r" b="b"/>
              <a:pathLst>
                <a:path w="190500" h="466725">
                  <a:moveTo>
                    <a:pt x="190500" y="466725"/>
                  </a:moveTo>
                  <a:lnTo>
                    <a:pt x="190500" y="0"/>
                  </a:lnTo>
                  <a:lnTo>
                    <a:pt x="0" y="0"/>
                  </a:lnTo>
                </a:path>
              </a:pathLst>
            </a:cu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2" name="Freeform: Shape 18586">
              <a:extLst>
                <a:ext uri="{FF2B5EF4-FFF2-40B4-BE49-F238E27FC236}">
                  <a16:creationId xmlns:a16="http://schemas.microsoft.com/office/drawing/2014/main" id="{754C2B8D-ED80-46CB-864B-3F311B992D31}"/>
                </a:ext>
              </a:extLst>
            </p:cNvPr>
            <p:cNvSpPr>
              <a:spLocks/>
            </p:cNvSpPr>
            <p:nvPr/>
          </p:nvSpPr>
          <p:spPr bwMode="auto">
            <a:xfrm>
              <a:off x="8448681" y="2890834"/>
              <a:ext cx="95250" cy="457200"/>
            </a:xfrm>
            <a:custGeom>
              <a:avLst/>
              <a:gdLst>
                <a:gd name="T0" fmla="*/ 95250 w 95250"/>
                <a:gd name="T1" fmla="*/ 134655381 h 333375"/>
                <a:gd name="T2" fmla="*/ 95250 w 95250"/>
                <a:gd name="T3" fmla="*/ 0 h 333375"/>
                <a:gd name="T4" fmla="*/ 0 w 95250"/>
                <a:gd name="T5" fmla="*/ 0 h 333375"/>
                <a:gd name="T6" fmla="*/ 0 60000 65536"/>
                <a:gd name="T7" fmla="*/ 0 60000 65536"/>
                <a:gd name="T8" fmla="*/ 0 60000 65536"/>
              </a:gdLst>
              <a:ahLst/>
              <a:cxnLst>
                <a:cxn ang="T6">
                  <a:pos x="T0" y="T1"/>
                </a:cxn>
                <a:cxn ang="T7">
                  <a:pos x="T2" y="T3"/>
                </a:cxn>
                <a:cxn ang="T8">
                  <a:pos x="T4" y="T5"/>
                </a:cxn>
              </a:cxnLst>
              <a:rect l="0" t="0" r="r" b="b"/>
              <a:pathLst>
                <a:path w="95250" h="333375">
                  <a:moveTo>
                    <a:pt x="95250" y="333375"/>
                  </a:moveTo>
                  <a:lnTo>
                    <a:pt x="95250" y="0"/>
                  </a:lnTo>
                  <a:lnTo>
                    <a:pt x="0" y="0"/>
                  </a:lnTo>
                </a:path>
              </a:pathLst>
            </a:cu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3" name="Freeform: Shape 206">
              <a:extLst>
                <a:ext uri="{FF2B5EF4-FFF2-40B4-BE49-F238E27FC236}">
                  <a16:creationId xmlns:a16="http://schemas.microsoft.com/office/drawing/2014/main" id="{38DCF947-F96D-49D7-964C-111C76E521E1}"/>
                </a:ext>
              </a:extLst>
            </p:cNvPr>
            <p:cNvSpPr>
              <a:spLocks/>
            </p:cNvSpPr>
            <p:nvPr/>
          </p:nvSpPr>
          <p:spPr bwMode="auto">
            <a:xfrm>
              <a:off x="8091505" y="3314693"/>
              <a:ext cx="123825" cy="274320"/>
            </a:xfrm>
            <a:custGeom>
              <a:avLst/>
              <a:gdLst>
                <a:gd name="T0" fmla="*/ 123825 w 123825"/>
                <a:gd name="T1" fmla="*/ 39763816 h 180975"/>
                <a:gd name="T2" fmla="*/ 123825 w 123825"/>
                <a:gd name="T3" fmla="*/ 0 h 180975"/>
                <a:gd name="T4" fmla="*/ 0 w 123825"/>
                <a:gd name="T5" fmla="*/ 0 h 180975"/>
                <a:gd name="T6" fmla="*/ 0 60000 65536"/>
                <a:gd name="T7" fmla="*/ 0 60000 65536"/>
                <a:gd name="T8" fmla="*/ 0 60000 65536"/>
              </a:gdLst>
              <a:ahLst/>
              <a:cxnLst>
                <a:cxn ang="T6">
                  <a:pos x="T0" y="T1"/>
                </a:cxn>
                <a:cxn ang="T7">
                  <a:pos x="T2" y="T3"/>
                </a:cxn>
                <a:cxn ang="T8">
                  <a:pos x="T4" y="T5"/>
                </a:cxn>
              </a:cxnLst>
              <a:rect l="0" t="0" r="r" b="b"/>
              <a:pathLst>
                <a:path w="123825" h="180975">
                  <a:moveTo>
                    <a:pt x="123825" y="180975"/>
                  </a:moveTo>
                  <a:lnTo>
                    <a:pt x="123825" y="0"/>
                  </a:lnTo>
                  <a:lnTo>
                    <a:pt x="0" y="0"/>
                  </a:lnTo>
                </a:path>
              </a:pathLst>
            </a:cu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nvGrpSpPr>
          <p:cNvPr id="24" name="Group 18572">
            <a:extLst>
              <a:ext uri="{FF2B5EF4-FFF2-40B4-BE49-F238E27FC236}">
                <a16:creationId xmlns:a16="http://schemas.microsoft.com/office/drawing/2014/main" id="{27918F7D-E5DC-44F2-8FBF-7AF7A914F0F4}"/>
              </a:ext>
            </a:extLst>
          </p:cNvPr>
          <p:cNvGrpSpPr>
            <a:grpSpLocks/>
          </p:cNvGrpSpPr>
          <p:nvPr/>
        </p:nvGrpSpPr>
        <p:grpSpPr bwMode="auto">
          <a:xfrm>
            <a:off x="7995396" y="2715235"/>
            <a:ext cx="2375297" cy="2382087"/>
            <a:chOff x="11700740" y="3195613"/>
            <a:chExt cx="3167170" cy="3176906"/>
          </a:xfrm>
        </p:grpSpPr>
        <p:sp>
          <p:nvSpPr>
            <p:cNvPr id="25" name="Freeform 87">
              <a:extLst>
                <a:ext uri="{FF2B5EF4-FFF2-40B4-BE49-F238E27FC236}">
                  <a16:creationId xmlns:a16="http://schemas.microsoft.com/office/drawing/2014/main" id="{3AA67DF2-55FC-4BFA-ACD9-5EE16E5C6E64}"/>
                </a:ext>
              </a:extLst>
            </p:cNvPr>
            <p:cNvSpPr>
              <a:spLocks/>
            </p:cNvSpPr>
            <p:nvPr/>
          </p:nvSpPr>
          <p:spPr bwMode="auto">
            <a:xfrm>
              <a:off x="13285119" y="3195613"/>
              <a:ext cx="1582791" cy="3086867"/>
            </a:xfrm>
            <a:custGeom>
              <a:avLst/>
              <a:gdLst>
                <a:gd name="T0" fmla="*/ 72 w 1396"/>
                <a:gd name="T1" fmla="*/ 2 h 2721"/>
                <a:gd name="T2" fmla="*/ 212 w 1396"/>
                <a:gd name="T3" fmla="*/ 16 h 2721"/>
                <a:gd name="T4" fmla="*/ 348 w 1396"/>
                <a:gd name="T5" fmla="*/ 44 h 2721"/>
                <a:gd name="T6" fmla="*/ 480 w 1396"/>
                <a:gd name="T7" fmla="*/ 84 h 2721"/>
                <a:gd name="T8" fmla="*/ 604 w 1396"/>
                <a:gd name="T9" fmla="*/ 138 h 2721"/>
                <a:gd name="T10" fmla="*/ 724 w 1396"/>
                <a:gd name="T11" fmla="*/ 202 h 2721"/>
                <a:gd name="T12" fmla="*/ 835 w 1396"/>
                <a:gd name="T13" fmla="*/ 277 h 2721"/>
                <a:gd name="T14" fmla="*/ 939 w 1396"/>
                <a:gd name="T15" fmla="*/ 362 h 2721"/>
                <a:gd name="T16" fmla="*/ 1033 w 1396"/>
                <a:gd name="T17" fmla="*/ 456 h 2721"/>
                <a:gd name="T18" fmla="*/ 1118 w 1396"/>
                <a:gd name="T19" fmla="*/ 560 h 2721"/>
                <a:gd name="T20" fmla="*/ 1193 w 1396"/>
                <a:gd name="T21" fmla="*/ 672 h 2721"/>
                <a:gd name="T22" fmla="*/ 1259 w 1396"/>
                <a:gd name="T23" fmla="*/ 791 h 2721"/>
                <a:gd name="T24" fmla="*/ 1312 w 1396"/>
                <a:gd name="T25" fmla="*/ 916 h 2721"/>
                <a:gd name="T26" fmla="*/ 1352 w 1396"/>
                <a:gd name="T27" fmla="*/ 1047 h 2721"/>
                <a:gd name="T28" fmla="*/ 1380 w 1396"/>
                <a:gd name="T29" fmla="*/ 1183 h 2721"/>
                <a:gd name="T30" fmla="*/ 1395 w 1396"/>
                <a:gd name="T31" fmla="*/ 1324 h 2721"/>
                <a:gd name="T32" fmla="*/ 1395 w 1396"/>
                <a:gd name="T33" fmla="*/ 1452 h 2721"/>
                <a:gd name="T34" fmla="*/ 1385 w 1396"/>
                <a:gd name="T35" fmla="*/ 1564 h 2721"/>
                <a:gd name="T36" fmla="*/ 1368 w 1396"/>
                <a:gd name="T37" fmla="*/ 1673 h 2721"/>
                <a:gd name="T38" fmla="*/ 1342 w 1396"/>
                <a:gd name="T39" fmla="*/ 1778 h 2721"/>
                <a:gd name="T40" fmla="*/ 1308 w 1396"/>
                <a:gd name="T41" fmla="*/ 1881 h 2721"/>
                <a:gd name="T42" fmla="*/ 1267 w 1396"/>
                <a:gd name="T43" fmla="*/ 1981 h 2721"/>
                <a:gd name="T44" fmla="*/ 1219 w 1396"/>
                <a:gd name="T45" fmla="*/ 2077 h 2721"/>
                <a:gd name="T46" fmla="*/ 1163 w 1396"/>
                <a:gd name="T47" fmla="*/ 2169 h 2721"/>
                <a:gd name="T48" fmla="*/ 1099 w 1396"/>
                <a:gd name="T49" fmla="*/ 2255 h 2721"/>
                <a:gd name="T50" fmla="*/ 1030 w 1396"/>
                <a:gd name="T51" fmla="*/ 2338 h 2721"/>
                <a:gd name="T52" fmla="*/ 955 w 1396"/>
                <a:gd name="T53" fmla="*/ 2415 h 2721"/>
                <a:gd name="T54" fmla="*/ 873 w 1396"/>
                <a:gd name="T55" fmla="*/ 2485 h 2721"/>
                <a:gd name="T56" fmla="*/ 785 w 1396"/>
                <a:gd name="T57" fmla="*/ 2549 h 2721"/>
                <a:gd name="T58" fmla="*/ 692 w 1396"/>
                <a:gd name="T59" fmla="*/ 2609 h 2721"/>
                <a:gd name="T60" fmla="*/ 595 w 1396"/>
                <a:gd name="T61" fmla="*/ 2658 h 2721"/>
                <a:gd name="T62" fmla="*/ 492 w 1396"/>
                <a:gd name="T63" fmla="*/ 2701 h 2721"/>
                <a:gd name="T64" fmla="*/ 0 w 1396"/>
                <a:gd name="T65" fmla="*/ 1396 h 2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96" h="2721">
                  <a:moveTo>
                    <a:pt x="0" y="0"/>
                  </a:moveTo>
                  <a:lnTo>
                    <a:pt x="72" y="2"/>
                  </a:lnTo>
                  <a:lnTo>
                    <a:pt x="142" y="7"/>
                  </a:lnTo>
                  <a:lnTo>
                    <a:pt x="212" y="16"/>
                  </a:lnTo>
                  <a:lnTo>
                    <a:pt x="281" y="28"/>
                  </a:lnTo>
                  <a:lnTo>
                    <a:pt x="348" y="44"/>
                  </a:lnTo>
                  <a:lnTo>
                    <a:pt x="416" y="63"/>
                  </a:lnTo>
                  <a:lnTo>
                    <a:pt x="480" y="84"/>
                  </a:lnTo>
                  <a:lnTo>
                    <a:pt x="544" y="109"/>
                  </a:lnTo>
                  <a:lnTo>
                    <a:pt x="604" y="138"/>
                  </a:lnTo>
                  <a:lnTo>
                    <a:pt x="665" y="168"/>
                  </a:lnTo>
                  <a:lnTo>
                    <a:pt x="724" y="202"/>
                  </a:lnTo>
                  <a:lnTo>
                    <a:pt x="780" y="239"/>
                  </a:lnTo>
                  <a:lnTo>
                    <a:pt x="835" y="277"/>
                  </a:lnTo>
                  <a:lnTo>
                    <a:pt x="888" y="319"/>
                  </a:lnTo>
                  <a:lnTo>
                    <a:pt x="939" y="362"/>
                  </a:lnTo>
                  <a:lnTo>
                    <a:pt x="987" y="408"/>
                  </a:lnTo>
                  <a:lnTo>
                    <a:pt x="1033" y="456"/>
                  </a:lnTo>
                  <a:lnTo>
                    <a:pt x="1076" y="508"/>
                  </a:lnTo>
                  <a:lnTo>
                    <a:pt x="1118" y="560"/>
                  </a:lnTo>
                  <a:lnTo>
                    <a:pt x="1158" y="615"/>
                  </a:lnTo>
                  <a:lnTo>
                    <a:pt x="1193" y="672"/>
                  </a:lnTo>
                  <a:lnTo>
                    <a:pt x="1227" y="730"/>
                  </a:lnTo>
                  <a:lnTo>
                    <a:pt x="1259" y="791"/>
                  </a:lnTo>
                  <a:lnTo>
                    <a:pt x="1286" y="852"/>
                  </a:lnTo>
                  <a:lnTo>
                    <a:pt x="1312" y="916"/>
                  </a:lnTo>
                  <a:lnTo>
                    <a:pt x="1332" y="981"/>
                  </a:lnTo>
                  <a:lnTo>
                    <a:pt x="1352" y="1047"/>
                  </a:lnTo>
                  <a:lnTo>
                    <a:pt x="1368" y="1114"/>
                  </a:lnTo>
                  <a:lnTo>
                    <a:pt x="1380" y="1183"/>
                  </a:lnTo>
                  <a:lnTo>
                    <a:pt x="1388" y="1253"/>
                  </a:lnTo>
                  <a:lnTo>
                    <a:pt x="1395" y="1324"/>
                  </a:lnTo>
                  <a:lnTo>
                    <a:pt x="1396" y="1396"/>
                  </a:lnTo>
                  <a:lnTo>
                    <a:pt x="1395" y="1452"/>
                  </a:lnTo>
                  <a:lnTo>
                    <a:pt x="1392" y="1508"/>
                  </a:lnTo>
                  <a:lnTo>
                    <a:pt x="1385" y="1564"/>
                  </a:lnTo>
                  <a:lnTo>
                    <a:pt x="1379" y="1618"/>
                  </a:lnTo>
                  <a:lnTo>
                    <a:pt x="1368" y="1673"/>
                  </a:lnTo>
                  <a:lnTo>
                    <a:pt x="1356" y="1725"/>
                  </a:lnTo>
                  <a:lnTo>
                    <a:pt x="1342" y="1778"/>
                  </a:lnTo>
                  <a:lnTo>
                    <a:pt x="1326" y="1829"/>
                  </a:lnTo>
                  <a:lnTo>
                    <a:pt x="1308" y="1881"/>
                  </a:lnTo>
                  <a:lnTo>
                    <a:pt x="1289" y="1932"/>
                  </a:lnTo>
                  <a:lnTo>
                    <a:pt x="1267" y="1981"/>
                  </a:lnTo>
                  <a:lnTo>
                    <a:pt x="1244" y="2029"/>
                  </a:lnTo>
                  <a:lnTo>
                    <a:pt x="1219" y="2077"/>
                  </a:lnTo>
                  <a:lnTo>
                    <a:pt x="1192" y="2124"/>
                  </a:lnTo>
                  <a:lnTo>
                    <a:pt x="1163" y="2169"/>
                  </a:lnTo>
                  <a:lnTo>
                    <a:pt x="1132" y="2213"/>
                  </a:lnTo>
                  <a:lnTo>
                    <a:pt x="1099" y="2255"/>
                  </a:lnTo>
                  <a:lnTo>
                    <a:pt x="1065" y="2298"/>
                  </a:lnTo>
                  <a:lnTo>
                    <a:pt x="1030" y="2338"/>
                  </a:lnTo>
                  <a:lnTo>
                    <a:pt x="993" y="2377"/>
                  </a:lnTo>
                  <a:lnTo>
                    <a:pt x="955" y="2415"/>
                  </a:lnTo>
                  <a:lnTo>
                    <a:pt x="915" y="2450"/>
                  </a:lnTo>
                  <a:lnTo>
                    <a:pt x="873" y="2485"/>
                  </a:lnTo>
                  <a:lnTo>
                    <a:pt x="830" y="2519"/>
                  </a:lnTo>
                  <a:lnTo>
                    <a:pt x="785" y="2549"/>
                  </a:lnTo>
                  <a:lnTo>
                    <a:pt x="740" y="2580"/>
                  </a:lnTo>
                  <a:lnTo>
                    <a:pt x="692" y="2609"/>
                  </a:lnTo>
                  <a:lnTo>
                    <a:pt x="644" y="2634"/>
                  </a:lnTo>
                  <a:lnTo>
                    <a:pt x="595" y="2658"/>
                  </a:lnTo>
                  <a:lnTo>
                    <a:pt x="545" y="2681"/>
                  </a:lnTo>
                  <a:lnTo>
                    <a:pt x="492" y="2701"/>
                  </a:lnTo>
                  <a:lnTo>
                    <a:pt x="440" y="2721"/>
                  </a:lnTo>
                  <a:lnTo>
                    <a:pt x="0" y="1396"/>
                  </a:lnTo>
                  <a:lnTo>
                    <a:pt x="0" y="0"/>
                  </a:lnTo>
                </a:path>
              </a:pathLst>
            </a:custGeom>
            <a:solidFill>
              <a:schemeClr val="accent3"/>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26" name="Freeform 89">
              <a:extLst>
                <a:ext uri="{FF2B5EF4-FFF2-40B4-BE49-F238E27FC236}">
                  <a16:creationId xmlns:a16="http://schemas.microsoft.com/office/drawing/2014/main" id="{F404EE03-2E80-428A-8409-34E0D969D96C}"/>
                </a:ext>
              </a:extLst>
            </p:cNvPr>
            <p:cNvSpPr>
              <a:spLocks/>
            </p:cNvSpPr>
            <p:nvPr/>
          </p:nvSpPr>
          <p:spPr bwMode="auto">
            <a:xfrm>
              <a:off x="12507217" y="4787800"/>
              <a:ext cx="1276393" cy="1584719"/>
            </a:xfrm>
            <a:custGeom>
              <a:avLst/>
              <a:gdLst>
                <a:gd name="T0" fmla="*/ 1125 w 1125"/>
                <a:gd name="T1" fmla="*/ 1325 h 1397"/>
                <a:gd name="T2" fmla="*/ 1054 w 1125"/>
                <a:gd name="T3" fmla="*/ 1345 h 1397"/>
                <a:gd name="T4" fmla="*/ 984 w 1125"/>
                <a:gd name="T5" fmla="*/ 1363 h 1397"/>
                <a:gd name="T6" fmla="*/ 912 w 1125"/>
                <a:gd name="T7" fmla="*/ 1377 h 1397"/>
                <a:gd name="T8" fmla="*/ 840 w 1125"/>
                <a:gd name="T9" fmla="*/ 1387 h 1397"/>
                <a:gd name="T10" fmla="*/ 768 w 1125"/>
                <a:gd name="T11" fmla="*/ 1393 h 1397"/>
                <a:gd name="T12" fmla="*/ 694 w 1125"/>
                <a:gd name="T13" fmla="*/ 1397 h 1397"/>
                <a:gd name="T14" fmla="*/ 622 w 1125"/>
                <a:gd name="T15" fmla="*/ 1395 h 1397"/>
                <a:gd name="T16" fmla="*/ 550 w 1125"/>
                <a:gd name="T17" fmla="*/ 1390 h 1397"/>
                <a:gd name="T18" fmla="*/ 478 w 1125"/>
                <a:gd name="T19" fmla="*/ 1381 h 1397"/>
                <a:gd name="T20" fmla="*/ 408 w 1125"/>
                <a:gd name="T21" fmla="*/ 1368 h 1397"/>
                <a:gd name="T22" fmla="*/ 337 w 1125"/>
                <a:gd name="T23" fmla="*/ 1352 h 1397"/>
                <a:gd name="T24" fmla="*/ 267 w 1125"/>
                <a:gd name="T25" fmla="*/ 1333 h 1397"/>
                <a:gd name="T26" fmla="*/ 198 w 1125"/>
                <a:gd name="T27" fmla="*/ 1309 h 1397"/>
                <a:gd name="T28" fmla="*/ 131 w 1125"/>
                <a:gd name="T29" fmla="*/ 1281 h 1397"/>
                <a:gd name="T30" fmla="*/ 65 w 1125"/>
                <a:gd name="T31" fmla="*/ 1251 h 1397"/>
                <a:gd name="T32" fmla="*/ 0 w 1125"/>
                <a:gd name="T33" fmla="*/ 1216 h 1397"/>
                <a:gd name="T34" fmla="*/ 685 w 1125"/>
                <a:gd name="T35" fmla="*/ 0 h 1397"/>
                <a:gd name="T36" fmla="*/ 1125 w 1125"/>
                <a:gd name="T37" fmla="*/ 1325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5" h="1397">
                  <a:moveTo>
                    <a:pt x="1125" y="1325"/>
                  </a:moveTo>
                  <a:lnTo>
                    <a:pt x="1054" y="1345"/>
                  </a:lnTo>
                  <a:lnTo>
                    <a:pt x="984" y="1363"/>
                  </a:lnTo>
                  <a:lnTo>
                    <a:pt x="912" y="1377"/>
                  </a:lnTo>
                  <a:lnTo>
                    <a:pt x="840" y="1387"/>
                  </a:lnTo>
                  <a:lnTo>
                    <a:pt x="768" y="1393"/>
                  </a:lnTo>
                  <a:lnTo>
                    <a:pt x="694" y="1397"/>
                  </a:lnTo>
                  <a:lnTo>
                    <a:pt x="622" y="1395"/>
                  </a:lnTo>
                  <a:lnTo>
                    <a:pt x="550" y="1390"/>
                  </a:lnTo>
                  <a:lnTo>
                    <a:pt x="478" y="1381"/>
                  </a:lnTo>
                  <a:lnTo>
                    <a:pt x="408" y="1368"/>
                  </a:lnTo>
                  <a:lnTo>
                    <a:pt x="337" y="1352"/>
                  </a:lnTo>
                  <a:lnTo>
                    <a:pt x="267" y="1333"/>
                  </a:lnTo>
                  <a:lnTo>
                    <a:pt x="198" y="1309"/>
                  </a:lnTo>
                  <a:lnTo>
                    <a:pt x="131" y="1281"/>
                  </a:lnTo>
                  <a:lnTo>
                    <a:pt x="65" y="1251"/>
                  </a:lnTo>
                  <a:lnTo>
                    <a:pt x="0" y="1216"/>
                  </a:lnTo>
                  <a:lnTo>
                    <a:pt x="685" y="0"/>
                  </a:lnTo>
                  <a:lnTo>
                    <a:pt x="1125" y="1325"/>
                  </a:lnTo>
                </a:path>
              </a:pathLst>
            </a:custGeom>
            <a:solidFill>
              <a:schemeClr val="accent2"/>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27" name="Freeform 91">
              <a:extLst>
                <a:ext uri="{FF2B5EF4-FFF2-40B4-BE49-F238E27FC236}">
                  <a16:creationId xmlns:a16="http://schemas.microsoft.com/office/drawing/2014/main" id="{933456D7-EF13-49F8-A94F-65082BC1805E}"/>
                </a:ext>
              </a:extLst>
            </p:cNvPr>
            <p:cNvSpPr>
              <a:spLocks/>
            </p:cNvSpPr>
            <p:nvPr/>
          </p:nvSpPr>
          <p:spPr bwMode="auto">
            <a:xfrm>
              <a:off x="11765830" y="4787800"/>
              <a:ext cx="1519288" cy="1379880"/>
            </a:xfrm>
            <a:custGeom>
              <a:avLst/>
              <a:gdLst>
                <a:gd name="T0" fmla="*/ 653 w 1338"/>
                <a:gd name="T1" fmla="*/ 1216 h 1216"/>
                <a:gd name="T2" fmla="*/ 624 w 1338"/>
                <a:gd name="T3" fmla="*/ 1200 h 1216"/>
                <a:gd name="T4" fmla="*/ 594 w 1338"/>
                <a:gd name="T5" fmla="*/ 1182 h 1216"/>
                <a:gd name="T6" fmla="*/ 566 w 1338"/>
                <a:gd name="T7" fmla="*/ 1163 h 1216"/>
                <a:gd name="T8" fmla="*/ 538 w 1338"/>
                <a:gd name="T9" fmla="*/ 1144 h 1216"/>
                <a:gd name="T10" fmla="*/ 510 w 1338"/>
                <a:gd name="T11" fmla="*/ 1125 h 1216"/>
                <a:gd name="T12" fmla="*/ 483 w 1338"/>
                <a:gd name="T13" fmla="*/ 1104 h 1216"/>
                <a:gd name="T14" fmla="*/ 458 w 1338"/>
                <a:gd name="T15" fmla="*/ 1083 h 1216"/>
                <a:gd name="T16" fmla="*/ 432 w 1338"/>
                <a:gd name="T17" fmla="*/ 1062 h 1216"/>
                <a:gd name="T18" fmla="*/ 406 w 1338"/>
                <a:gd name="T19" fmla="*/ 1040 h 1216"/>
                <a:gd name="T20" fmla="*/ 382 w 1338"/>
                <a:gd name="T21" fmla="*/ 1017 h 1216"/>
                <a:gd name="T22" fmla="*/ 358 w 1338"/>
                <a:gd name="T23" fmla="*/ 995 h 1216"/>
                <a:gd name="T24" fmla="*/ 334 w 1338"/>
                <a:gd name="T25" fmla="*/ 971 h 1216"/>
                <a:gd name="T26" fmla="*/ 312 w 1338"/>
                <a:gd name="T27" fmla="*/ 947 h 1216"/>
                <a:gd name="T28" fmla="*/ 290 w 1338"/>
                <a:gd name="T29" fmla="*/ 921 h 1216"/>
                <a:gd name="T30" fmla="*/ 267 w 1338"/>
                <a:gd name="T31" fmla="*/ 896 h 1216"/>
                <a:gd name="T32" fmla="*/ 246 w 1338"/>
                <a:gd name="T33" fmla="*/ 870 h 1216"/>
                <a:gd name="T34" fmla="*/ 226 w 1338"/>
                <a:gd name="T35" fmla="*/ 845 h 1216"/>
                <a:gd name="T36" fmla="*/ 206 w 1338"/>
                <a:gd name="T37" fmla="*/ 817 h 1216"/>
                <a:gd name="T38" fmla="*/ 187 w 1338"/>
                <a:gd name="T39" fmla="*/ 790 h 1216"/>
                <a:gd name="T40" fmla="*/ 168 w 1338"/>
                <a:gd name="T41" fmla="*/ 761 h 1216"/>
                <a:gd name="T42" fmla="*/ 150 w 1338"/>
                <a:gd name="T43" fmla="*/ 734 h 1216"/>
                <a:gd name="T44" fmla="*/ 133 w 1338"/>
                <a:gd name="T45" fmla="*/ 705 h 1216"/>
                <a:gd name="T46" fmla="*/ 117 w 1338"/>
                <a:gd name="T47" fmla="*/ 677 h 1216"/>
                <a:gd name="T48" fmla="*/ 101 w 1338"/>
                <a:gd name="T49" fmla="*/ 646 h 1216"/>
                <a:gd name="T50" fmla="*/ 85 w 1338"/>
                <a:gd name="T51" fmla="*/ 617 h 1216"/>
                <a:gd name="T52" fmla="*/ 70 w 1338"/>
                <a:gd name="T53" fmla="*/ 587 h 1216"/>
                <a:gd name="T54" fmla="*/ 58 w 1338"/>
                <a:gd name="T55" fmla="*/ 555 h 1216"/>
                <a:gd name="T56" fmla="*/ 45 w 1338"/>
                <a:gd name="T57" fmla="*/ 525 h 1216"/>
                <a:gd name="T58" fmla="*/ 32 w 1338"/>
                <a:gd name="T59" fmla="*/ 493 h 1216"/>
                <a:gd name="T60" fmla="*/ 21 w 1338"/>
                <a:gd name="T61" fmla="*/ 462 h 1216"/>
                <a:gd name="T62" fmla="*/ 10 w 1338"/>
                <a:gd name="T63" fmla="*/ 430 h 1216"/>
                <a:gd name="T64" fmla="*/ 0 w 1338"/>
                <a:gd name="T65" fmla="*/ 397 h 1216"/>
                <a:gd name="T66" fmla="*/ 1338 w 1338"/>
                <a:gd name="T67" fmla="*/ 0 h 1216"/>
                <a:gd name="T68" fmla="*/ 653 w 1338"/>
                <a:gd name="T69" fmla="*/ 1216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8" h="1216">
                  <a:moveTo>
                    <a:pt x="653" y="1216"/>
                  </a:moveTo>
                  <a:lnTo>
                    <a:pt x="624" y="1200"/>
                  </a:lnTo>
                  <a:lnTo>
                    <a:pt x="594" y="1182"/>
                  </a:lnTo>
                  <a:lnTo>
                    <a:pt x="566" y="1163"/>
                  </a:lnTo>
                  <a:lnTo>
                    <a:pt x="538" y="1144"/>
                  </a:lnTo>
                  <a:lnTo>
                    <a:pt x="510" y="1125"/>
                  </a:lnTo>
                  <a:lnTo>
                    <a:pt x="483" y="1104"/>
                  </a:lnTo>
                  <a:lnTo>
                    <a:pt x="458" y="1083"/>
                  </a:lnTo>
                  <a:lnTo>
                    <a:pt x="432" y="1062"/>
                  </a:lnTo>
                  <a:lnTo>
                    <a:pt x="406" y="1040"/>
                  </a:lnTo>
                  <a:lnTo>
                    <a:pt x="382" y="1017"/>
                  </a:lnTo>
                  <a:lnTo>
                    <a:pt x="358" y="995"/>
                  </a:lnTo>
                  <a:lnTo>
                    <a:pt x="334" y="971"/>
                  </a:lnTo>
                  <a:lnTo>
                    <a:pt x="312" y="947"/>
                  </a:lnTo>
                  <a:lnTo>
                    <a:pt x="290" y="921"/>
                  </a:lnTo>
                  <a:lnTo>
                    <a:pt x="267" y="896"/>
                  </a:lnTo>
                  <a:lnTo>
                    <a:pt x="246" y="870"/>
                  </a:lnTo>
                  <a:lnTo>
                    <a:pt x="226" y="845"/>
                  </a:lnTo>
                  <a:lnTo>
                    <a:pt x="206" y="817"/>
                  </a:lnTo>
                  <a:lnTo>
                    <a:pt x="187" y="790"/>
                  </a:lnTo>
                  <a:lnTo>
                    <a:pt x="168" y="761"/>
                  </a:lnTo>
                  <a:lnTo>
                    <a:pt x="150" y="734"/>
                  </a:lnTo>
                  <a:lnTo>
                    <a:pt x="133" y="705"/>
                  </a:lnTo>
                  <a:lnTo>
                    <a:pt x="117" y="677"/>
                  </a:lnTo>
                  <a:lnTo>
                    <a:pt x="101" y="646"/>
                  </a:lnTo>
                  <a:lnTo>
                    <a:pt x="85" y="617"/>
                  </a:lnTo>
                  <a:lnTo>
                    <a:pt x="70" y="587"/>
                  </a:lnTo>
                  <a:lnTo>
                    <a:pt x="58" y="555"/>
                  </a:lnTo>
                  <a:lnTo>
                    <a:pt x="45" y="525"/>
                  </a:lnTo>
                  <a:lnTo>
                    <a:pt x="32" y="493"/>
                  </a:lnTo>
                  <a:lnTo>
                    <a:pt x="21" y="462"/>
                  </a:lnTo>
                  <a:lnTo>
                    <a:pt x="10" y="430"/>
                  </a:lnTo>
                  <a:lnTo>
                    <a:pt x="0" y="397"/>
                  </a:lnTo>
                  <a:lnTo>
                    <a:pt x="1338" y="0"/>
                  </a:lnTo>
                  <a:lnTo>
                    <a:pt x="653" y="1216"/>
                  </a:lnTo>
                </a:path>
              </a:pathLst>
            </a:custGeom>
            <a:solidFill>
              <a:schemeClr val="accent2">
                <a:lumMod val="60000"/>
                <a:lumOff val="40000"/>
              </a:schemeClr>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28" name="Freeform 93">
              <a:extLst>
                <a:ext uri="{FF2B5EF4-FFF2-40B4-BE49-F238E27FC236}">
                  <a16:creationId xmlns:a16="http://schemas.microsoft.com/office/drawing/2014/main" id="{BC9A4B24-642A-42D7-9DDC-6C75C3B16EE4}"/>
                </a:ext>
              </a:extLst>
            </p:cNvPr>
            <p:cNvSpPr>
              <a:spLocks/>
            </p:cNvSpPr>
            <p:nvPr/>
          </p:nvSpPr>
          <p:spPr bwMode="auto">
            <a:xfrm>
              <a:off x="11700740" y="4535324"/>
              <a:ext cx="1584379" cy="703438"/>
            </a:xfrm>
            <a:custGeom>
              <a:avLst/>
              <a:gdLst>
                <a:gd name="T0" fmla="*/ 58 w 1396"/>
                <a:gd name="T1" fmla="*/ 620 h 620"/>
                <a:gd name="T2" fmla="*/ 47 w 1396"/>
                <a:gd name="T3" fmla="*/ 583 h 620"/>
                <a:gd name="T4" fmla="*/ 37 w 1396"/>
                <a:gd name="T5" fmla="*/ 544 h 620"/>
                <a:gd name="T6" fmla="*/ 29 w 1396"/>
                <a:gd name="T7" fmla="*/ 506 h 620"/>
                <a:gd name="T8" fmla="*/ 21 w 1396"/>
                <a:gd name="T9" fmla="*/ 468 h 620"/>
                <a:gd name="T10" fmla="*/ 15 w 1396"/>
                <a:gd name="T11" fmla="*/ 429 h 620"/>
                <a:gd name="T12" fmla="*/ 10 w 1396"/>
                <a:gd name="T13" fmla="*/ 391 h 620"/>
                <a:gd name="T14" fmla="*/ 5 w 1396"/>
                <a:gd name="T15" fmla="*/ 351 h 620"/>
                <a:gd name="T16" fmla="*/ 2 w 1396"/>
                <a:gd name="T17" fmla="*/ 312 h 620"/>
                <a:gd name="T18" fmla="*/ 0 w 1396"/>
                <a:gd name="T19" fmla="*/ 274 h 620"/>
                <a:gd name="T20" fmla="*/ 0 w 1396"/>
                <a:gd name="T21" fmla="*/ 234 h 620"/>
                <a:gd name="T22" fmla="*/ 0 w 1396"/>
                <a:gd name="T23" fmla="*/ 195 h 620"/>
                <a:gd name="T24" fmla="*/ 2 w 1396"/>
                <a:gd name="T25" fmla="*/ 155 h 620"/>
                <a:gd name="T26" fmla="*/ 4 w 1396"/>
                <a:gd name="T27" fmla="*/ 117 h 620"/>
                <a:gd name="T28" fmla="*/ 7 w 1396"/>
                <a:gd name="T29" fmla="*/ 77 h 620"/>
                <a:gd name="T30" fmla="*/ 12 w 1396"/>
                <a:gd name="T31" fmla="*/ 39 h 620"/>
                <a:gd name="T32" fmla="*/ 18 w 1396"/>
                <a:gd name="T33" fmla="*/ 0 h 620"/>
                <a:gd name="T34" fmla="*/ 1396 w 1396"/>
                <a:gd name="T35" fmla="*/ 223 h 620"/>
                <a:gd name="T36" fmla="*/ 58 w 1396"/>
                <a:gd name="T37" fmla="*/ 62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96" h="620">
                  <a:moveTo>
                    <a:pt x="58" y="620"/>
                  </a:moveTo>
                  <a:lnTo>
                    <a:pt x="47" y="583"/>
                  </a:lnTo>
                  <a:lnTo>
                    <a:pt x="37" y="544"/>
                  </a:lnTo>
                  <a:lnTo>
                    <a:pt x="29" y="506"/>
                  </a:lnTo>
                  <a:lnTo>
                    <a:pt x="21" y="468"/>
                  </a:lnTo>
                  <a:lnTo>
                    <a:pt x="15" y="429"/>
                  </a:lnTo>
                  <a:lnTo>
                    <a:pt x="10" y="391"/>
                  </a:lnTo>
                  <a:lnTo>
                    <a:pt x="5" y="351"/>
                  </a:lnTo>
                  <a:lnTo>
                    <a:pt x="2" y="312"/>
                  </a:lnTo>
                  <a:lnTo>
                    <a:pt x="0" y="274"/>
                  </a:lnTo>
                  <a:lnTo>
                    <a:pt x="0" y="234"/>
                  </a:lnTo>
                  <a:lnTo>
                    <a:pt x="0" y="195"/>
                  </a:lnTo>
                  <a:lnTo>
                    <a:pt x="2" y="155"/>
                  </a:lnTo>
                  <a:lnTo>
                    <a:pt x="4" y="117"/>
                  </a:lnTo>
                  <a:lnTo>
                    <a:pt x="7" y="77"/>
                  </a:lnTo>
                  <a:lnTo>
                    <a:pt x="12" y="39"/>
                  </a:lnTo>
                  <a:lnTo>
                    <a:pt x="18" y="0"/>
                  </a:lnTo>
                  <a:lnTo>
                    <a:pt x="1396" y="223"/>
                  </a:lnTo>
                  <a:lnTo>
                    <a:pt x="58" y="620"/>
                  </a:lnTo>
                </a:path>
              </a:pathLst>
            </a:custGeom>
            <a:solidFill>
              <a:schemeClr val="tx2">
                <a:lumMod val="75000"/>
              </a:schemeClr>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29" name="Freeform 95">
              <a:extLst>
                <a:ext uri="{FF2B5EF4-FFF2-40B4-BE49-F238E27FC236}">
                  <a16:creationId xmlns:a16="http://schemas.microsoft.com/office/drawing/2014/main" id="{AC4FEAFA-86E6-45C2-94FF-6CF1EEFDEC88}"/>
                </a:ext>
              </a:extLst>
            </p:cNvPr>
            <p:cNvSpPr>
              <a:spLocks/>
            </p:cNvSpPr>
            <p:nvPr/>
          </p:nvSpPr>
          <p:spPr bwMode="auto">
            <a:xfrm>
              <a:off x="11721379" y="4146291"/>
              <a:ext cx="1563740" cy="641509"/>
            </a:xfrm>
            <a:custGeom>
              <a:avLst/>
              <a:gdLst>
                <a:gd name="T0" fmla="*/ 0 w 1378"/>
                <a:gd name="T1" fmla="*/ 342 h 565"/>
                <a:gd name="T2" fmla="*/ 8 w 1378"/>
                <a:gd name="T3" fmla="*/ 297 h 565"/>
                <a:gd name="T4" fmla="*/ 16 w 1378"/>
                <a:gd name="T5" fmla="*/ 254 h 565"/>
                <a:gd name="T6" fmla="*/ 27 w 1378"/>
                <a:gd name="T7" fmla="*/ 211 h 565"/>
                <a:gd name="T8" fmla="*/ 40 w 1378"/>
                <a:gd name="T9" fmla="*/ 168 h 565"/>
                <a:gd name="T10" fmla="*/ 53 w 1378"/>
                <a:gd name="T11" fmla="*/ 125 h 565"/>
                <a:gd name="T12" fmla="*/ 67 w 1378"/>
                <a:gd name="T13" fmla="*/ 83 h 565"/>
                <a:gd name="T14" fmla="*/ 83 w 1378"/>
                <a:gd name="T15" fmla="*/ 41 h 565"/>
                <a:gd name="T16" fmla="*/ 101 w 1378"/>
                <a:gd name="T17" fmla="*/ 0 h 565"/>
                <a:gd name="T18" fmla="*/ 1378 w 1378"/>
                <a:gd name="T19" fmla="*/ 565 h 565"/>
                <a:gd name="T20" fmla="*/ 0 w 1378"/>
                <a:gd name="T21" fmla="*/ 342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8" h="565">
                  <a:moveTo>
                    <a:pt x="0" y="342"/>
                  </a:moveTo>
                  <a:lnTo>
                    <a:pt x="8" y="297"/>
                  </a:lnTo>
                  <a:lnTo>
                    <a:pt x="16" y="254"/>
                  </a:lnTo>
                  <a:lnTo>
                    <a:pt x="27" y="211"/>
                  </a:lnTo>
                  <a:lnTo>
                    <a:pt x="40" y="168"/>
                  </a:lnTo>
                  <a:lnTo>
                    <a:pt x="53" y="125"/>
                  </a:lnTo>
                  <a:lnTo>
                    <a:pt x="67" y="83"/>
                  </a:lnTo>
                  <a:lnTo>
                    <a:pt x="83" y="41"/>
                  </a:lnTo>
                  <a:lnTo>
                    <a:pt x="101" y="0"/>
                  </a:lnTo>
                  <a:lnTo>
                    <a:pt x="1378" y="565"/>
                  </a:lnTo>
                  <a:lnTo>
                    <a:pt x="0" y="342"/>
                  </a:lnTo>
                </a:path>
              </a:pathLst>
            </a:custGeom>
            <a:solidFill>
              <a:schemeClr val="bg2"/>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30" name="Freeform 97">
              <a:extLst>
                <a:ext uri="{FF2B5EF4-FFF2-40B4-BE49-F238E27FC236}">
                  <a16:creationId xmlns:a16="http://schemas.microsoft.com/office/drawing/2014/main" id="{310809D7-175E-49CF-AF39-32DE74416544}"/>
                </a:ext>
              </a:extLst>
            </p:cNvPr>
            <p:cNvSpPr>
              <a:spLocks/>
            </p:cNvSpPr>
            <p:nvPr/>
          </p:nvSpPr>
          <p:spPr bwMode="auto">
            <a:xfrm>
              <a:off x="11835683" y="3800129"/>
              <a:ext cx="1449436" cy="987671"/>
            </a:xfrm>
            <a:custGeom>
              <a:avLst/>
              <a:gdLst>
                <a:gd name="T0" fmla="*/ 0 w 1277"/>
                <a:gd name="T1" fmla="*/ 306 h 871"/>
                <a:gd name="T2" fmla="*/ 19 w 1277"/>
                <a:gd name="T3" fmla="*/ 264 h 871"/>
                <a:gd name="T4" fmla="*/ 38 w 1277"/>
                <a:gd name="T5" fmla="*/ 224 h 871"/>
                <a:gd name="T6" fmla="*/ 61 w 1277"/>
                <a:gd name="T7" fmla="*/ 186 h 871"/>
                <a:gd name="T8" fmla="*/ 83 w 1277"/>
                <a:gd name="T9" fmla="*/ 147 h 871"/>
                <a:gd name="T10" fmla="*/ 107 w 1277"/>
                <a:gd name="T11" fmla="*/ 109 h 871"/>
                <a:gd name="T12" fmla="*/ 131 w 1277"/>
                <a:gd name="T13" fmla="*/ 72 h 871"/>
                <a:gd name="T14" fmla="*/ 158 w 1277"/>
                <a:gd name="T15" fmla="*/ 35 h 871"/>
                <a:gd name="T16" fmla="*/ 185 w 1277"/>
                <a:gd name="T17" fmla="*/ 0 h 871"/>
                <a:gd name="T18" fmla="*/ 1277 w 1277"/>
                <a:gd name="T19" fmla="*/ 871 h 871"/>
                <a:gd name="T20" fmla="*/ 0 w 1277"/>
                <a:gd name="T21" fmla="*/ 306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77" h="871">
                  <a:moveTo>
                    <a:pt x="0" y="306"/>
                  </a:moveTo>
                  <a:lnTo>
                    <a:pt x="19" y="264"/>
                  </a:lnTo>
                  <a:lnTo>
                    <a:pt x="38" y="224"/>
                  </a:lnTo>
                  <a:lnTo>
                    <a:pt x="61" y="186"/>
                  </a:lnTo>
                  <a:lnTo>
                    <a:pt x="83" y="147"/>
                  </a:lnTo>
                  <a:lnTo>
                    <a:pt x="107" y="109"/>
                  </a:lnTo>
                  <a:lnTo>
                    <a:pt x="131" y="72"/>
                  </a:lnTo>
                  <a:lnTo>
                    <a:pt x="158" y="35"/>
                  </a:lnTo>
                  <a:lnTo>
                    <a:pt x="185" y="0"/>
                  </a:lnTo>
                  <a:lnTo>
                    <a:pt x="1277" y="871"/>
                  </a:lnTo>
                  <a:lnTo>
                    <a:pt x="0" y="306"/>
                  </a:lnTo>
                </a:path>
              </a:pathLst>
            </a:custGeom>
            <a:solidFill>
              <a:schemeClr val="accent6"/>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31" name="Freeform 99">
              <a:extLst>
                <a:ext uri="{FF2B5EF4-FFF2-40B4-BE49-F238E27FC236}">
                  <a16:creationId xmlns:a16="http://schemas.microsoft.com/office/drawing/2014/main" id="{790A18C3-0E96-488F-BE34-76A1DE39A416}"/>
                </a:ext>
              </a:extLst>
            </p:cNvPr>
            <p:cNvSpPr>
              <a:spLocks/>
            </p:cNvSpPr>
            <p:nvPr/>
          </p:nvSpPr>
          <p:spPr bwMode="auto">
            <a:xfrm>
              <a:off x="12045240" y="3649279"/>
              <a:ext cx="1238292" cy="1138521"/>
            </a:xfrm>
            <a:custGeom>
              <a:avLst/>
              <a:gdLst>
                <a:gd name="T0" fmla="*/ 0 w 1092"/>
                <a:gd name="T1" fmla="*/ 133 h 1004"/>
                <a:gd name="T2" fmla="*/ 29 w 1092"/>
                <a:gd name="T3" fmla="*/ 98 h 1004"/>
                <a:gd name="T4" fmla="*/ 58 w 1092"/>
                <a:gd name="T5" fmla="*/ 64 h 1004"/>
                <a:gd name="T6" fmla="*/ 88 w 1092"/>
                <a:gd name="T7" fmla="*/ 32 h 1004"/>
                <a:gd name="T8" fmla="*/ 120 w 1092"/>
                <a:gd name="T9" fmla="*/ 0 h 1004"/>
                <a:gd name="T10" fmla="*/ 1092 w 1092"/>
                <a:gd name="T11" fmla="*/ 1004 h 1004"/>
                <a:gd name="T12" fmla="*/ 0 w 1092"/>
                <a:gd name="T13" fmla="*/ 133 h 1004"/>
              </a:gdLst>
              <a:ahLst/>
              <a:cxnLst>
                <a:cxn ang="0">
                  <a:pos x="T0" y="T1"/>
                </a:cxn>
                <a:cxn ang="0">
                  <a:pos x="T2" y="T3"/>
                </a:cxn>
                <a:cxn ang="0">
                  <a:pos x="T4" y="T5"/>
                </a:cxn>
                <a:cxn ang="0">
                  <a:pos x="T6" y="T7"/>
                </a:cxn>
                <a:cxn ang="0">
                  <a:pos x="T8" y="T9"/>
                </a:cxn>
                <a:cxn ang="0">
                  <a:pos x="T10" y="T11"/>
                </a:cxn>
                <a:cxn ang="0">
                  <a:pos x="T12" y="T13"/>
                </a:cxn>
              </a:cxnLst>
              <a:rect l="0" t="0" r="r" b="b"/>
              <a:pathLst>
                <a:path w="1092" h="1004">
                  <a:moveTo>
                    <a:pt x="0" y="133"/>
                  </a:moveTo>
                  <a:lnTo>
                    <a:pt x="29" y="98"/>
                  </a:lnTo>
                  <a:lnTo>
                    <a:pt x="58" y="64"/>
                  </a:lnTo>
                  <a:lnTo>
                    <a:pt x="88" y="32"/>
                  </a:lnTo>
                  <a:lnTo>
                    <a:pt x="120" y="0"/>
                  </a:lnTo>
                  <a:lnTo>
                    <a:pt x="1092" y="1004"/>
                  </a:lnTo>
                  <a:lnTo>
                    <a:pt x="0" y="133"/>
                  </a:lnTo>
                </a:path>
              </a:pathLst>
            </a:custGeom>
            <a:solidFill>
              <a:srgbClr val="C00000"/>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32" name="Freeform 101">
              <a:extLst>
                <a:ext uri="{FF2B5EF4-FFF2-40B4-BE49-F238E27FC236}">
                  <a16:creationId xmlns:a16="http://schemas.microsoft.com/office/drawing/2014/main" id="{EC347BD3-CE14-4A75-A49A-3CD6CB3FCB41}"/>
                </a:ext>
              </a:extLst>
            </p:cNvPr>
            <p:cNvSpPr>
              <a:spLocks/>
            </p:cNvSpPr>
            <p:nvPr/>
          </p:nvSpPr>
          <p:spPr bwMode="auto">
            <a:xfrm>
              <a:off x="12181769" y="3519072"/>
              <a:ext cx="1101762" cy="1268728"/>
            </a:xfrm>
            <a:custGeom>
              <a:avLst/>
              <a:gdLst>
                <a:gd name="T0" fmla="*/ 0 w 972"/>
                <a:gd name="T1" fmla="*/ 115 h 1119"/>
                <a:gd name="T2" fmla="*/ 32 w 972"/>
                <a:gd name="T3" fmla="*/ 85 h 1119"/>
                <a:gd name="T4" fmla="*/ 66 w 972"/>
                <a:gd name="T5" fmla="*/ 56 h 1119"/>
                <a:gd name="T6" fmla="*/ 101 w 972"/>
                <a:gd name="T7" fmla="*/ 27 h 1119"/>
                <a:gd name="T8" fmla="*/ 136 w 972"/>
                <a:gd name="T9" fmla="*/ 0 h 1119"/>
                <a:gd name="T10" fmla="*/ 972 w 972"/>
                <a:gd name="T11" fmla="*/ 1119 h 1119"/>
                <a:gd name="T12" fmla="*/ 0 w 972"/>
                <a:gd name="T13" fmla="*/ 115 h 1119"/>
              </a:gdLst>
              <a:ahLst/>
              <a:cxnLst>
                <a:cxn ang="0">
                  <a:pos x="T0" y="T1"/>
                </a:cxn>
                <a:cxn ang="0">
                  <a:pos x="T2" y="T3"/>
                </a:cxn>
                <a:cxn ang="0">
                  <a:pos x="T4" y="T5"/>
                </a:cxn>
                <a:cxn ang="0">
                  <a:pos x="T6" y="T7"/>
                </a:cxn>
                <a:cxn ang="0">
                  <a:pos x="T8" y="T9"/>
                </a:cxn>
                <a:cxn ang="0">
                  <a:pos x="T10" y="T11"/>
                </a:cxn>
                <a:cxn ang="0">
                  <a:pos x="T12" y="T13"/>
                </a:cxn>
              </a:cxnLst>
              <a:rect l="0" t="0" r="r" b="b"/>
              <a:pathLst>
                <a:path w="972" h="1119">
                  <a:moveTo>
                    <a:pt x="0" y="115"/>
                  </a:moveTo>
                  <a:lnTo>
                    <a:pt x="32" y="85"/>
                  </a:lnTo>
                  <a:lnTo>
                    <a:pt x="66" y="56"/>
                  </a:lnTo>
                  <a:lnTo>
                    <a:pt x="101" y="27"/>
                  </a:lnTo>
                  <a:lnTo>
                    <a:pt x="136" y="0"/>
                  </a:lnTo>
                  <a:lnTo>
                    <a:pt x="972" y="1119"/>
                  </a:lnTo>
                  <a:lnTo>
                    <a:pt x="0" y="115"/>
                  </a:lnTo>
                </a:path>
              </a:pathLst>
            </a:custGeom>
            <a:solidFill>
              <a:schemeClr val="accent2">
                <a:lumMod val="40000"/>
                <a:lumOff val="60000"/>
              </a:schemeClr>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33" name="Freeform 103">
              <a:extLst>
                <a:ext uri="{FF2B5EF4-FFF2-40B4-BE49-F238E27FC236}">
                  <a16:creationId xmlns:a16="http://schemas.microsoft.com/office/drawing/2014/main" id="{5A02B1A0-C77D-45F8-B67E-EA4F119D37C6}"/>
                </a:ext>
              </a:extLst>
            </p:cNvPr>
            <p:cNvSpPr>
              <a:spLocks/>
            </p:cNvSpPr>
            <p:nvPr/>
          </p:nvSpPr>
          <p:spPr bwMode="auto">
            <a:xfrm>
              <a:off x="12335761" y="3407919"/>
              <a:ext cx="949357" cy="1379881"/>
            </a:xfrm>
            <a:custGeom>
              <a:avLst/>
              <a:gdLst>
                <a:gd name="T0" fmla="*/ 0 w 836"/>
                <a:gd name="T1" fmla="*/ 97 h 1216"/>
                <a:gd name="T2" fmla="*/ 37 w 836"/>
                <a:gd name="T3" fmla="*/ 70 h 1216"/>
                <a:gd name="T4" fmla="*/ 74 w 836"/>
                <a:gd name="T5" fmla="*/ 46 h 1216"/>
                <a:gd name="T6" fmla="*/ 112 w 836"/>
                <a:gd name="T7" fmla="*/ 22 h 1216"/>
                <a:gd name="T8" fmla="*/ 151 w 836"/>
                <a:gd name="T9" fmla="*/ 0 h 1216"/>
                <a:gd name="T10" fmla="*/ 836 w 836"/>
                <a:gd name="T11" fmla="*/ 1216 h 1216"/>
                <a:gd name="T12" fmla="*/ 0 w 836"/>
                <a:gd name="T13" fmla="*/ 97 h 1216"/>
              </a:gdLst>
              <a:ahLst/>
              <a:cxnLst>
                <a:cxn ang="0">
                  <a:pos x="T0" y="T1"/>
                </a:cxn>
                <a:cxn ang="0">
                  <a:pos x="T2" y="T3"/>
                </a:cxn>
                <a:cxn ang="0">
                  <a:pos x="T4" y="T5"/>
                </a:cxn>
                <a:cxn ang="0">
                  <a:pos x="T6" y="T7"/>
                </a:cxn>
                <a:cxn ang="0">
                  <a:pos x="T8" y="T9"/>
                </a:cxn>
                <a:cxn ang="0">
                  <a:pos x="T10" y="T11"/>
                </a:cxn>
                <a:cxn ang="0">
                  <a:pos x="T12" y="T13"/>
                </a:cxn>
              </a:cxnLst>
              <a:rect l="0" t="0" r="r" b="b"/>
              <a:pathLst>
                <a:path w="836" h="1216">
                  <a:moveTo>
                    <a:pt x="0" y="97"/>
                  </a:moveTo>
                  <a:lnTo>
                    <a:pt x="37" y="70"/>
                  </a:lnTo>
                  <a:lnTo>
                    <a:pt x="74" y="46"/>
                  </a:lnTo>
                  <a:lnTo>
                    <a:pt x="112" y="22"/>
                  </a:lnTo>
                  <a:lnTo>
                    <a:pt x="151" y="0"/>
                  </a:lnTo>
                  <a:lnTo>
                    <a:pt x="836" y="1216"/>
                  </a:lnTo>
                  <a:lnTo>
                    <a:pt x="0" y="97"/>
                  </a:lnTo>
                </a:path>
              </a:pathLst>
            </a:custGeom>
            <a:solidFill>
              <a:schemeClr val="accent3">
                <a:lumMod val="40000"/>
                <a:lumOff val="60000"/>
              </a:schemeClr>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34" name="Freeform 105">
              <a:extLst>
                <a:ext uri="{FF2B5EF4-FFF2-40B4-BE49-F238E27FC236}">
                  <a16:creationId xmlns:a16="http://schemas.microsoft.com/office/drawing/2014/main" id="{6232850F-2DAB-466A-80F7-B8374AED2AE0}"/>
                </a:ext>
              </a:extLst>
            </p:cNvPr>
            <p:cNvSpPr>
              <a:spLocks/>
            </p:cNvSpPr>
            <p:nvPr/>
          </p:nvSpPr>
          <p:spPr bwMode="auto">
            <a:xfrm>
              <a:off x="12507217" y="3318997"/>
              <a:ext cx="777901" cy="1468803"/>
            </a:xfrm>
            <a:custGeom>
              <a:avLst/>
              <a:gdLst>
                <a:gd name="T0" fmla="*/ 0 w 685"/>
                <a:gd name="T1" fmla="*/ 79 h 1295"/>
                <a:gd name="T2" fmla="*/ 38 w 685"/>
                <a:gd name="T3" fmla="*/ 56 h 1295"/>
                <a:gd name="T4" fmla="*/ 78 w 685"/>
                <a:gd name="T5" fmla="*/ 37 h 1295"/>
                <a:gd name="T6" fmla="*/ 120 w 685"/>
                <a:gd name="T7" fmla="*/ 18 h 1295"/>
                <a:gd name="T8" fmla="*/ 161 w 685"/>
                <a:gd name="T9" fmla="*/ 0 h 1295"/>
                <a:gd name="T10" fmla="*/ 685 w 685"/>
                <a:gd name="T11" fmla="*/ 1295 h 1295"/>
                <a:gd name="T12" fmla="*/ 0 w 685"/>
                <a:gd name="T13" fmla="*/ 79 h 1295"/>
              </a:gdLst>
              <a:ahLst/>
              <a:cxnLst>
                <a:cxn ang="0">
                  <a:pos x="T0" y="T1"/>
                </a:cxn>
                <a:cxn ang="0">
                  <a:pos x="T2" y="T3"/>
                </a:cxn>
                <a:cxn ang="0">
                  <a:pos x="T4" y="T5"/>
                </a:cxn>
                <a:cxn ang="0">
                  <a:pos x="T6" y="T7"/>
                </a:cxn>
                <a:cxn ang="0">
                  <a:pos x="T8" y="T9"/>
                </a:cxn>
                <a:cxn ang="0">
                  <a:pos x="T10" y="T11"/>
                </a:cxn>
                <a:cxn ang="0">
                  <a:pos x="T12" y="T13"/>
                </a:cxn>
              </a:cxnLst>
              <a:rect l="0" t="0" r="r" b="b"/>
              <a:pathLst>
                <a:path w="685" h="1295">
                  <a:moveTo>
                    <a:pt x="0" y="79"/>
                  </a:moveTo>
                  <a:lnTo>
                    <a:pt x="38" y="56"/>
                  </a:lnTo>
                  <a:lnTo>
                    <a:pt x="78" y="37"/>
                  </a:lnTo>
                  <a:lnTo>
                    <a:pt x="120" y="18"/>
                  </a:lnTo>
                  <a:lnTo>
                    <a:pt x="161" y="0"/>
                  </a:lnTo>
                  <a:lnTo>
                    <a:pt x="685" y="1295"/>
                  </a:lnTo>
                  <a:lnTo>
                    <a:pt x="0" y="79"/>
                  </a:lnTo>
                </a:path>
              </a:pathLst>
            </a:custGeom>
            <a:solidFill>
              <a:schemeClr val="accent1">
                <a:lumMod val="40000"/>
                <a:lumOff val="60000"/>
              </a:schemeClr>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35" name="Freeform 107">
              <a:extLst>
                <a:ext uri="{FF2B5EF4-FFF2-40B4-BE49-F238E27FC236}">
                  <a16:creationId xmlns:a16="http://schemas.microsoft.com/office/drawing/2014/main" id="{44B9F08C-F3AE-442B-B5D1-C42204D7D884}"/>
                </a:ext>
              </a:extLst>
            </p:cNvPr>
            <p:cNvSpPr>
              <a:spLocks/>
            </p:cNvSpPr>
            <p:nvPr/>
          </p:nvSpPr>
          <p:spPr bwMode="auto">
            <a:xfrm>
              <a:off x="12689786" y="3284063"/>
              <a:ext cx="593745" cy="1503737"/>
            </a:xfrm>
            <a:custGeom>
              <a:avLst/>
              <a:gdLst>
                <a:gd name="T0" fmla="*/ 0 w 524"/>
                <a:gd name="T1" fmla="*/ 30 h 1325"/>
                <a:gd name="T2" fmla="*/ 42 w 524"/>
                <a:gd name="T3" fmla="*/ 14 h 1325"/>
                <a:gd name="T4" fmla="*/ 84 w 524"/>
                <a:gd name="T5" fmla="*/ 0 h 1325"/>
                <a:gd name="T6" fmla="*/ 524 w 524"/>
                <a:gd name="T7" fmla="*/ 1325 h 1325"/>
                <a:gd name="T8" fmla="*/ 0 w 524"/>
                <a:gd name="T9" fmla="*/ 30 h 1325"/>
              </a:gdLst>
              <a:ahLst/>
              <a:cxnLst>
                <a:cxn ang="0">
                  <a:pos x="T0" y="T1"/>
                </a:cxn>
                <a:cxn ang="0">
                  <a:pos x="T2" y="T3"/>
                </a:cxn>
                <a:cxn ang="0">
                  <a:pos x="T4" y="T5"/>
                </a:cxn>
                <a:cxn ang="0">
                  <a:pos x="T6" y="T7"/>
                </a:cxn>
                <a:cxn ang="0">
                  <a:pos x="T8" y="T9"/>
                </a:cxn>
              </a:cxnLst>
              <a:rect l="0" t="0" r="r" b="b"/>
              <a:pathLst>
                <a:path w="524" h="1325">
                  <a:moveTo>
                    <a:pt x="0" y="30"/>
                  </a:moveTo>
                  <a:lnTo>
                    <a:pt x="42" y="14"/>
                  </a:lnTo>
                  <a:lnTo>
                    <a:pt x="84" y="0"/>
                  </a:lnTo>
                  <a:lnTo>
                    <a:pt x="524" y="1325"/>
                  </a:lnTo>
                  <a:lnTo>
                    <a:pt x="0" y="30"/>
                  </a:lnTo>
                </a:path>
              </a:pathLst>
            </a:custGeom>
            <a:solidFill>
              <a:schemeClr val="tx2">
                <a:lumMod val="20000"/>
                <a:lumOff val="80000"/>
              </a:schemeClr>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36" name="Freeform 109">
              <a:extLst>
                <a:ext uri="{FF2B5EF4-FFF2-40B4-BE49-F238E27FC236}">
                  <a16:creationId xmlns:a16="http://schemas.microsoft.com/office/drawing/2014/main" id="{0D1B0D29-29E7-42A2-861A-37EB62994993}"/>
                </a:ext>
              </a:extLst>
            </p:cNvPr>
            <p:cNvSpPr>
              <a:spLocks/>
            </p:cNvSpPr>
            <p:nvPr/>
          </p:nvSpPr>
          <p:spPr bwMode="auto">
            <a:xfrm>
              <a:off x="12785040" y="3255481"/>
              <a:ext cx="498492" cy="1532319"/>
            </a:xfrm>
            <a:custGeom>
              <a:avLst/>
              <a:gdLst>
                <a:gd name="T0" fmla="*/ 0 w 440"/>
                <a:gd name="T1" fmla="*/ 26 h 1351"/>
                <a:gd name="T2" fmla="*/ 43 w 440"/>
                <a:gd name="T3" fmla="*/ 13 h 1351"/>
                <a:gd name="T4" fmla="*/ 86 w 440"/>
                <a:gd name="T5" fmla="*/ 0 h 1351"/>
                <a:gd name="T6" fmla="*/ 440 w 440"/>
                <a:gd name="T7" fmla="*/ 1351 h 1351"/>
                <a:gd name="T8" fmla="*/ 0 w 440"/>
                <a:gd name="T9" fmla="*/ 26 h 1351"/>
              </a:gdLst>
              <a:ahLst/>
              <a:cxnLst>
                <a:cxn ang="0">
                  <a:pos x="T0" y="T1"/>
                </a:cxn>
                <a:cxn ang="0">
                  <a:pos x="T2" y="T3"/>
                </a:cxn>
                <a:cxn ang="0">
                  <a:pos x="T4" y="T5"/>
                </a:cxn>
                <a:cxn ang="0">
                  <a:pos x="T6" y="T7"/>
                </a:cxn>
                <a:cxn ang="0">
                  <a:pos x="T8" y="T9"/>
                </a:cxn>
              </a:cxnLst>
              <a:rect l="0" t="0" r="r" b="b"/>
              <a:pathLst>
                <a:path w="440" h="1351">
                  <a:moveTo>
                    <a:pt x="0" y="26"/>
                  </a:moveTo>
                  <a:lnTo>
                    <a:pt x="43" y="13"/>
                  </a:lnTo>
                  <a:lnTo>
                    <a:pt x="86" y="0"/>
                  </a:lnTo>
                  <a:lnTo>
                    <a:pt x="440" y="1351"/>
                  </a:lnTo>
                  <a:lnTo>
                    <a:pt x="0" y="26"/>
                  </a:lnTo>
                </a:path>
              </a:pathLst>
            </a:custGeom>
            <a:solidFill>
              <a:schemeClr val="tx1">
                <a:lumMod val="95000"/>
              </a:schemeClr>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37" name="Freeform 111">
              <a:extLst>
                <a:ext uri="{FF2B5EF4-FFF2-40B4-BE49-F238E27FC236}">
                  <a16:creationId xmlns:a16="http://schemas.microsoft.com/office/drawing/2014/main" id="{32DFC8E0-003A-482D-AA13-99F6F82B3E73}"/>
                </a:ext>
              </a:extLst>
            </p:cNvPr>
            <p:cNvSpPr>
              <a:spLocks/>
            </p:cNvSpPr>
            <p:nvPr/>
          </p:nvSpPr>
          <p:spPr bwMode="auto">
            <a:xfrm>
              <a:off x="12883468" y="3233251"/>
              <a:ext cx="401651" cy="1554549"/>
            </a:xfrm>
            <a:custGeom>
              <a:avLst/>
              <a:gdLst>
                <a:gd name="T0" fmla="*/ 0 w 354"/>
                <a:gd name="T1" fmla="*/ 19 h 1370"/>
                <a:gd name="T2" fmla="*/ 43 w 354"/>
                <a:gd name="T3" fmla="*/ 8 h 1370"/>
                <a:gd name="T4" fmla="*/ 86 w 354"/>
                <a:gd name="T5" fmla="*/ 0 h 1370"/>
                <a:gd name="T6" fmla="*/ 354 w 354"/>
                <a:gd name="T7" fmla="*/ 1370 h 1370"/>
                <a:gd name="T8" fmla="*/ 0 w 354"/>
                <a:gd name="T9" fmla="*/ 19 h 1370"/>
              </a:gdLst>
              <a:ahLst/>
              <a:cxnLst>
                <a:cxn ang="0">
                  <a:pos x="T0" y="T1"/>
                </a:cxn>
                <a:cxn ang="0">
                  <a:pos x="T2" y="T3"/>
                </a:cxn>
                <a:cxn ang="0">
                  <a:pos x="T4" y="T5"/>
                </a:cxn>
                <a:cxn ang="0">
                  <a:pos x="T6" y="T7"/>
                </a:cxn>
                <a:cxn ang="0">
                  <a:pos x="T8" y="T9"/>
                </a:cxn>
              </a:cxnLst>
              <a:rect l="0" t="0" r="r" b="b"/>
              <a:pathLst>
                <a:path w="354" h="1370">
                  <a:moveTo>
                    <a:pt x="0" y="19"/>
                  </a:moveTo>
                  <a:lnTo>
                    <a:pt x="43" y="8"/>
                  </a:lnTo>
                  <a:lnTo>
                    <a:pt x="86" y="0"/>
                  </a:lnTo>
                  <a:lnTo>
                    <a:pt x="354" y="1370"/>
                  </a:lnTo>
                  <a:lnTo>
                    <a:pt x="0" y="19"/>
                  </a:lnTo>
                </a:path>
              </a:pathLst>
            </a:custGeom>
            <a:solidFill>
              <a:schemeClr val="accent6">
                <a:lumMod val="40000"/>
                <a:lumOff val="60000"/>
              </a:schemeClr>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38" name="Freeform 113">
              <a:extLst>
                <a:ext uri="{FF2B5EF4-FFF2-40B4-BE49-F238E27FC236}">
                  <a16:creationId xmlns:a16="http://schemas.microsoft.com/office/drawing/2014/main" id="{D8DDCF10-D0CB-4B30-8A9C-091ACB4406E7}"/>
                </a:ext>
              </a:extLst>
            </p:cNvPr>
            <p:cNvSpPr>
              <a:spLocks/>
            </p:cNvSpPr>
            <p:nvPr/>
          </p:nvSpPr>
          <p:spPr bwMode="auto">
            <a:xfrm>
              <a:off x="12980308" y="3217372"/>
              <a:ext cx="304810" cy="1570428"/>
            </a:xfrm>
            <a:custGeom>
              <a:avLst/>
              <a:gdLst>
                <a:gd name="T0" fmla="*/ 0 w 268"/>
                <a:gd name="T1" fmla="*/ 14 h 1384"/>
                <a:gd name="T2" fmla="*/ 45 w 268"/>
                <a:gd name="T3" fmla="*/ 6 h 1384"/>
                <a:gd name="T4" fmla="*/ 88 w 268"/>
                <a:gd name="T5" fmla="*/ 0 h 1384"/>
                <a:gd name="T6" fmla="*/ 268 w 268"/>
                <a:gd name="T7" fmla="*/ 1384 h 1384"/>
                <a:gd name="T8" fmla="*/ 0 w 268"/>
                <a:gd name="T9" fmla="*/ 14 h 1384"/>
              </a:gdLst>
              <a:ahLst/>
              <a:cxnLst>
                <a:cxn ang="0">
                  <a:pos x="T0" y="T1"/>
                </a:cxn>
                <a:cxn ang="0">
                  <a:pos x="T2" y="T3"/>
                </a:cxn>
                <a:cxn ang="0">
                  <a:pos x="T4" y="T5"/>
                </a:cxn>
                <a:cxn ang="0">
                  <a:pos x="T6" y="T7"/>
                </a:cxn>
                <a:cxn ang="0">
                  <a:pos x="T8" y="T9"/>
                </a:cxn>
              </a:cxnLst>
              <a:rect l="0" t="0" r="r" b="b"/>
              <a:pathLst>
                <a:path w="268" h="1384">
                  <a:moveTo>
                    <a:pt x="0" y="14"/>
                  </a:moveTo>
                  <a:lnTo>
                    <a:pt x="45" y="6"/>
                  </a:lnTo>
                  <a:lnTo>
                    <a:pt x="88" y="0"/>
                  </a:lnTo>
                  <a:lnTo>
                    <a:pt x="268" y="1384"/>
                  </a:lnTo>
                  <a:lnTo>
                    <a:pt x="0" y="14"/>
                  </a:lnTo>
                </a:path>
              </a:pathLst>
            </a:custGeom>
            <a:solidFill>
              <a:srgbClr val="FF99CC"/>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39" name="Freeform 115">
              <a:extLst>
                <a:ext uri="{FF2B5EF4-FFF2-40B4-BE49-F238E27FC236}">
                  <a16:creationId xmlns:a16="http://schemas.microsoft.com/office/drawing/2014/main" id="{B7747489-A6E7-4A56-95BA-5571720DC2E5}"/>
                </a:ext>
              </a:extLst>
            </p:cNvPr>
            <p:cNvSpPr>
              <a:spLocks/>
            </p:cNvSpPr>
            <p:nvPr/>
          </p:nvSpPr>
          <p:spPr bwMode="auto">
            <a:xfrm>
              <a:off x="13080325" y="3206257"/>
              <a:ext cx="203207" cy="1581543"/>
            </a:xfrm>
            <a:custGeom>
              <a:avLst/>
              <a:gdLst>
                <a:gd name="T0" fmla="*/ 0 w 180"/>
                <a:gd name="T1" fmla="*/ 10 h 1394"/>
                <a:gd name="T2" fmla="*/ 45 w 180"/>
                <a:gd name="T3" fmla="*/ 3 h 1394"/>
                <a:gd name="T4" fmla="*/ 90 w 180"/>
                <a:gd name="T5" fmla="*/ 0 h 1394"/>
                <a:gd name="T6" fmla="*/ 180 w 180"/>
                <a:gd name="T7" fmla="*/ 1394 h 1394"/>
                <a:gd name="T8" fmla="*/ 0 w 180"/>
                <a:gd name="T9" fmla="*/ 10 h 1394"/>
              </a:gdLst>
              <a:ahLst/>
              <a:cxnLst>
                <a:cxn ang="0">
                  <a:pos x="T0" y="T1"/>
                </a:cxn>
                <a:cxn ang="0">
                  <a:pos x="T2" y="T3"/>
                </a:cxn>
                <a:cxn ang="0">
                  <a:pos x="T4" y="T5"/>
                </a:cxn>
                <a:cxn ang="0">
                  <a:pos x="T6" y="T7"/>
                </a:cxn>
                <a:cxn ang="0">
                  <a:pos x="T8" y="T9"/>
                </a:cxn>
              </a:cxnLst>
              <a:rect l="0" t="0" r="r" b="b"/>
              <a:pathLst>
                <a:path w="180" h="1394">
                  <a:moveTo>
                    <a:pt x="0" y="10"/>
                  </a:moveTo>
                  <a:lnTo>
                    <a:pt x="45" y="3"/>
                  </a:lnTo>
                  <a:lnTo>
                    <a:pt x="90" y="0"/>
                  </a:lnTo>
                  <a:lnTo>
                    <a:pt x="180" y="1394"/>
                  </a:lnTo>
                  <a:lnTo>
                    <a:pt x="0" y="10"/>
                  </a:lnTo>
                </a:path>
              </a:pathLst>
            </a:custGeom>
            <a:solidFill>
              <a:schemeClr val="bg1">
                <a:lumMod val="25000"/>
                <a:lumOff val="75000"/>
              </a:schemeClr>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sp>
          <p:nvSpPr>
            <p:cNvPr id="40" name="Freeform 117">
              <a:extLst>
                <a:ext uri="{FF2B5EF4-FFF2-40B4-BE49-F238E27FC236}">
                  <a16:creationId xmlns:a16="http://schemas.microsoft.com/office/drawing/2014/main" id="{1C0859D4-651C-4ECF-8CF5-329452D73D4E}"/>
                </a:ext>
              </a:extLst>
            </p:cNvPr>
            <p:cNvSpPr>
              <a:spLocks/>
            </p:cNvSpPr>
            <p:nvPr/>
          </p:nvSpPr>
          <p:spPr bwMode="auto">
            <a:xfrm>
              <a:off x="13181928" y="3203081"/>
              <a:ext cx="103190" cy="1584719"/>
            </a:xfrm>
            <a:custGeom>
              <a:avLst/>
              <a:gdLst>
                <a:gd name="T0" fmla="*/ 0 w 90"/>
                <a:gd name="T1" fmla="*/ 3 h 1397"/>
                <a:gd name="T2" fmla="*/ 45 w 90"/>
                <a:gd name="T3" fmla="*/ 1 h 1397"/>
                <a:gd name="T4" fmla="*/ 90 w 90"/>
                <a:gd name="T5" fmla="*/ 0 h 1397"/>
                <a:gd name="T6" fmla="*/ 90 w 90"/>
                <a:gd name="T7" fmla="*/ 1397 h 1397"/>
                <a:gd name="T8" fmla="*/ 0 w 90"/>
                <a:gd name="T9" fmla="*/ 3 h 1397"/>
              </a:gdLst>
              <a:ahLst/>
              <a:cxnLst>
                <a:cxn ang="0">
                  <a:pos x="T0" y="T1"/>
                </a:cxn>
                <a:cxn ang="0">
                  <a:pos x="T2" y="T3"/>
                </a:cxn>
                <a:cxn ang="0">
                  <a:pos x="T4" y="T5"/>
                </a:cxn>
                <a:cxn ang="0">
                  <a:pos x="T6" y="T7"/>
                </a:cxn>
                <a:cxn ang="0">
                  <a:pos x="T8" y="T9"/>
                </a:cxn>
              </a:cxnLst>
              <a:rect l="0" t="0" r="r" b="b"/>
              <a:pathLst>
                <a:path w="90" h="1397">
                  <a:moveTo>
                    <a:pt x="0" y="3"/>
                  </a:moveTo>
                  <a:lnTo>
                    <a:pt x="45" y="1"/>
                  </a:lnTo>
                  <a:lnTo>
                    <a:pt x="90" y="0"/>
                  </a:lnTo>
                  <a:lnTo>
                    <a:pt x="90" y="1397"/>
                  </a:lnTo>
                  <a:lnTo>
                    <a:pt x="0" y="3"/>
                  </a:lnTo>
                </a:path>
              </a:pathLst>
            </a:custGeom>
            <a:solidFill>
              <a:srgbClr val="00CC99"/>
            </a:solidFill>
            <a:ln w="20638">
              <a:solidFill>
                <a:schemeClr val="bg2">
                  <a:lumMod val="10000"/>
                </a:schemeClr>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endParaRPr>
            </a:p>
          </p:txBody>
        </p:sp>
      </p:grpSp>
      <p:sp>
        <p:nvSpPr>
          <p:cNvPr id="41" name="TextBox 4">
            <a:extLst>
              <a:ext uri="{FF2B5EF4-FFF2-40B4-BE49-F238E27FC236}">
                <a16:creationId xmlns:a16="http://schemas.microsoft.com/office/drawing/2014/main" id="{5EDB1B9F-D20C-4BAA-A749-AB51B2096DF9}"/>
              </a:ext>
            </a:extLst>
          </p:cNvPr>
          <p:cNvSpPr txBox="1">
            <a:spLocks noChangeArrowheads="1"/>
          </p:cNvSpPr>
          <p:nvPr/>
        </p:nvSpPr>
        <p:spPr bwMode="auto">
          <a:xfrm>
            <a:off x="6998279" y="1488576"/>
            <a:ext cx="43893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R="0" lvl="0" indent="0" algn="ctr" fontAlgn="base">
              <a:lnSpc>
                <a:spcPct val="100000"/>
              </a:lnSpc>
              <a:spcBef>
                <a:spcPct val="0"/>
              </a:spcBef>
              <a:spcAft>
                <a:spcPct val="0"/>
              </a:spcAft>
              <a:buClrTx/>
              <a:buSzTx/>
              <a:buFontTx/>
              <a:buNone/>
              <a:tabLst/>
              <a:defRPr kumimoji="0" sz="2000" b="1" i="0" u="none" strike="noStrike" cap="none" spc="0" normalizeH="0" baseline="0">
                <a:ln>
                  <a:noFill/>
                </a:ln>
                <a:solidFill>
                  <a:schemeClr val="bg1">
                    <a:lumMod val="95000"/>
                    <a:lumOff val="5000"/>
                  </a:schemeClr>
                </a:solidFill>
                <a:effectLst/>
                <a:uLnTx/>
                <a:uFillTx/>
                <a:latin typeface="Arial" panose="020B0604020202020204" pitchFamily="34" charset="0"/>
                <a:cs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lumMod val="95000"/>
                    <a:lumOff val="5000"/>
                  </a:srgbClr>
                </a:solidFill>
                <a:effectLst/>
                <a:uLnTx/>
                <a:uFillTx/>
                <a:latin typeface="Calibri" panose="020F0502020204030204" pitchFamily="34" charset="0"/>
                <a:ea typeface="+mn-ea"/>
                <a:cs typeface="Calibri" panose="020F0502020204030204" pitchFamily="34" charset="0"/>
              </a:rPr>
              <a:t>Distribution of Presumed Pathogenic Germline Mutations</a:t>
            </a:r>
            <a:r>
              <a:rPr kumimoji="0" lang="en-US" altLang="en-US" sz="1800" b="1" i="0" u="none" strike="noStrike" kern="1200" cap="none" spc="0" normalizeH="0" baseline="30000" noProof="0" dirty="0">
                <a:ln>
                  <a:noFill/>
                </a:ln>
                <a:solidFill>
                  <a:srgbClr val="000000">
                    <a:lumMod val="95000"/>
                    <a:lumOff val="5000"/>
                  </a:srgbClr>
                </a:solidFill>
                <a:effectLst/>
                <a:uLnTx/>
                <a:uFillTx/>
                <a:latin typeface="Calibri" panose="020F0502020204030204" pitchFamily="34" charset="0"/>
                <a:ea typeface="+mn-ea"/>
                <a:cs typeface="Calibri" panose="020F0502020204030204" pitchFamily="34" charset="0"/>
              </a:rPr>
              <a:t>3</a:t>
            </a:r>
            <a:endParaRPr kumimoji="0" lang="en-US" altLang="en-US" sz="1800" b="1" i="0" u="none" strike="noStrike" kern="1200" cap="none" spc="0" normalizeH="0" baseline="0" noProof="0" dirty="0">
              <a:ln>
                <a:noFill/>
              </a:ln>
              <a:solidFill>
                <a:srgbClr val="000000">
                  <a:lumMod val="95000"/>
                  <a:lumOff val="5000"/>
                </a:srgbClr>
              </a:solidFill>
              <a:effectLst/>
              <a:uLnTx/>
              <a:uFillTx/>
              <a:latin typeface="Calibri" panose="020F0502020204030204" pitchFamily="34" charset="0"/>
              <a:ea typeface="+mn-ea"/>
              <a:cs typeface="Calibri" panose="020F0502020204030204" pitchFamily="34" charset="0"/>
            </a:endParaRPr>
          </a:p>
        </p:txBody>
      </p:sp>
      <p:sp>
        <p:nvSpPr>
          <p:cNvPr id="42" name="TextBox 41">
            <a:extLst>
              <a:ext uri="{FF2B5EF4-FFF2-40B4-BE49-F238E27FC236}">
                <a16:creationId xmlns:a16="http://schemas.microsoft.com/office/drawing/2014/main" id="{EB7C6B0D-9FB1-4604-81B1-42C8B61B5ECE}"/>
              </a:ext>
            </a:extLst>
          </p:cNvPr>
          <p:cNvSpPr txBox="1"/>
          <p:nvPr/>
        </p:nvSpPr>
        <p:spPr>
          <a:xfrm>
            <a:off x="6889306" y="3443543"/>
            <a:ext cx="1084659" cy="229791"/>
          </a:xfrm>
          <a:prstGeom prst="rect">
            <a:avLst/>
          </a:prstGeom>
          <a:no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PALB2</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 4%</a:t>
            </a:r>
          </a:p>
        </p:txBody>
      </p:sp>
      <p:sp>
        <p:nvSpPr>
          <p:cNvPr id="43" name="TextBox 42">
            <a:extLst>
              <a:ext uri="{FF2B5EF4-FFF2-40B4-BE49-F238E27FC236}">
                <a16:creationId xmlns:a16="http://schemas.microsoft.com/office/drawing/2014/main" id="{B2FA11A6-DD65-45E2-A2AC-F8CF7B7419EA}"/>
              </a:ext>
            </a:extLst>
          </p:cNvPr>
          <p:cNvSpPr txBox="1"/>
          <p:nvPr/>
        </p:nvSpPr>
        <p:spPr>
          <a:xfrm>
            <a:off x="6836921" y="3206609"/>
            <a:ext cx="1172764" cy="307777"/>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RAD51D</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 4%</a:t>
            </a:r>
          </a:p>
        </p:txBody>
      </p:sp>
      <p:sp>
        <p:nvSpPr>
          <p:cNvPr id="44" name="TextBox 43">
            <a:extLst>
              <a:ext uri="{FF2B5EF4-FFF2-40B4-BE49-F238E27FC236}">
                <a16:creationId xmlns:a16="http://schemas.microsoft.com/office/drawing/2014/main" id="{0EFCC868-9758-4E6C-8CAF-2212E4EF124D}"/>
              </a:ext>
            </a:extLst>
          </p:cNvPr>
          <p:cNvSpPr txBox="1"/>
          <p:nvPr/>
        </p:nvSpPr>
        <p:spPr>
          <a:xfrm>
            <a:off x="7011940" y="3018491"/>
            <a:ext cx="1085850" cy="230981"/>
          </a:xfrm>
          <a:prstGeom prst="rect">
            <a:avLst/>
          </a:prstGeom>
          <a:no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ATR</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 2%</a:t>
            </a:r>
          </a:p>
        </p:txBody>
      </p:sp>
      <p:sp>
        <p:nvSpPr>
          <p:cNvPr id="45" name="TextBox 44">
            <a:extLst>
              <a:ext uri="{FF2B5EF4-FFF2-40B4-BE49-F238E27FC236}">
                <a16:creationId xmlns:a16="http://schemas.microsoft.com/office/drawing/2014/main" id="{856A5867-5DEA-4F55-ADE6-7A2FFC903B51}"/>
              </a:ext>
            </a:extLst>
          </p:cNvPr>
          <p:cNvSpPr txBox="1"/>
          <p:nvPr/>
        </p:nvSpPr>
        <p:spPr>
          <a:xfrm>
            <a:off x="7018735" y="2872685"/>
            <a:ext cx="1085850" cy="229790"/>
          </a:xfrm>
          <a:prstGeom prst="rect">
            <a:avLst/>
          </a:prstGeom>
          <a:no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NBN</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 2%</a:t>
            </a:r>
          </a:p>
        </p:txBody>
      </p:sp>
      <p:sp>
        <p:nvSpPr>
          <p:cNvPr id="46" name="TextBox 45">
            <a:extLst>
              <a:ext uri="{FF2B5EF4-FFF2-40B4-BE49-F238E27FC236}">
                <a16:creationId xmlns:a16="http://schemas.microsoft.com/office/drawing/2014/main" id="{A127E05C-086B-412E-A1FD-890AA55389DD}"/>
              </a:ext>
            </a:extLst>
          </p:cNvPr>
          <p:cNvSpPr txBox="1"/>
          <p:nvPr/>
        </p:nvSpPr>
        <p:spPr>
          <a:xfrm>
            <a:off x="7376271" y="2702975"/>
            <a:ext cx="1084660" cy="230981"/>
          </a:xfrm>
          <a:prstGeom prst="rect">
            <a:avLst/>
          </a:prstGeom>
          <a:noFill/>
          <a:ln>
            <a:noFill/>
          </a:ln>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PMS2</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 2%</a:t>
            </a:r>
          </a:p>
        </p:txBody>
      </p:sp>
      <p:sp>
        <p:nvSpPr>
          <p:cNvPr id="47" name="TextBox 46">
            <a:extLst>
              <a:ext uri="{FF2B5EF4-FFF2-40B4-BE49-F238E27FC236}">
                <a16:creationId xmlns:a16="http://schemas.microsoft.com/office/drawing/2014/main" id="{FE83CEF2-E1AC-4E63-A6CB-781B8836BBFD}"/>
              </a:ext>
            </a:extLst>
          </p:cNvPr>
          <p:cNvSpPr txBox="1"/>
          <p:nvPr/>
        </p:nvSpPr>
        <p:spPr>
          <a:xfrm>
            <a:off x="7510812" y="2548193"/>
            <a:ext cx="1085850" cy="230981"/>
          </a:xfrm>
          <a:prstGeom prst="rect">
            <a:avLst/>
          </a:prstGeom>
          <a:noFill/>
          <a:ln>
            <a:noFill/>
          </a:ln>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GEN1</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 2%</a:t>
            </a:r>
          </a:p>
        </p:txBody>
      </p:sp>
      <p:sp>
        <p:nvSpPr>
          <p:cNvPr id="48" name="TextBox 47">
            <a:extLst>
              <a:ext uri="{FF2B5EF4-FFF2-40B4-BE49-F238E27FC236}">
                <a16:creationId xmlns:a16="http://schemas.microsoft.com/office/drawing/2014/main" id="{7C6778B9-452E-4153-95D6-42F87E79C7D1}"/>
              </a:ext>
            </a:extLst>
          </p:cNvPr>
          <p:cNvSpPr txBox="1"/>
          <p:nvPr/>
        </p:nvSpPr>
        <p:spPr>
          <a:xfrm>
            <a:off x="7641781" y="2389841"/>
            <a:ext cx="1084659" cy="230981"/>
          </a:xfrm>
          <a:prstGeom prst="rect">
            <a:avLst/>
          </a:prstGeom>
          <a:noFill/>
          <a:ln>
            <a:noFill/>
          </a:ln>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MSH2</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 1%</a:t>
            </a:r>
          </a:p>
        </p:txBody>
      </p:sp>
      <p:sp>
        <p:nvSpPr>
          <p:cNvPr id="49" name="TextBox 48">
            <a:extLst>
              <a:ext uri="{FF2B5EF4-FFF2-40B4-BE49-F238E27FC236}">
                <a16:creationId xmlns:a16="http://schemas.microsoft.com/office/drawing/2014/main" id="{69FA7A48-989C-4969-B890-CA9A4EE96690}"/>
              </a:ext>
            </a:extLst>
          </p:cNvPr>
          <p:cNvSpPr txBox="1"/>
          <p:nvPr/>
        </p:nvSpPr>
        <p:spPr>
          <a:xfrm>
            <a:off x="7651306" y="2227916"/>
            <a:ext cx="1085850" cy="229790"/>
          </a:xfrm>
          <a:prstGeom prst="rect">
            <a:avLst/>
          </a:prstGeom>
          <a:noFill/>
          <a:ln>
            <a:noFill/>
          </a:ln>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MSH6</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 1%</a:t>
            </a:r>
          </a:p>
        </p:txBody>
      </p:sp>
      <p:sp>
        <p:nvSpPr>
          <p:cNvPr id="50" name="TextBox 49">
            <a:extLst>
              <a:ext uri="{FF2B5EF4-FFF2-40B4-BE49-F238E27FC236}">
                <a16:creationId xmlns:a16="http://schemas.microsoft.com/office/drawing/2014/main" id="{402505BA-5244-4C4F-9C92-7938DCDB7CC4}"/>
              </a:ext>
            </a:extLst>
          </p:cNvPr>
          <p:cNvSpPr txBox="1"/>
          <p:nvPr/>
        </p:nvSpPr>
        <p:spPr>
          <a:xfrm>
            <a:off x="8316865" y="2069562"/>
            <a:ext cx="1084660" cy="230981"/>
          </a:xfrm>
          <a:prstGeom prst="rect">
            <a:avLst/>
          </a:prstGeom>
          <a:no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RAD51C</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 1%</a:t>
            </a:r>
          </a:p>
        </p:txBody>
      </p:sp>
      <p:sp>
        <p:nvSpPr>
          <p:cNvPr id="51" name="TextBox 50">
            <a:extLst>
              <a:ext uri="{FF2B5EF4-FFF2-40B4-BE49-F238E27FC236}">
                <a16:creationId xmlns:a16="http://schemas.microsoft.com/office/drawing/2014/main" id="{B5C958EC-A28C-47A6-8575-3236314DE308}"/>
              </a:ext>
            </a:extLst>
          </p:cNvPr>
          <p:cNvSpPr txBox="1"/>
          <p:nvPr/>
        </p:nvSpPr>
        <p:spPr>
          <a:xfrm>
            <a:off x="9403906" y="2228595"/>
            <a:ext cx="1170380"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MRE11A</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 1%</a:t>
            </a:r>
          </a:p>
        </p:txBody>
      </p:sp>
      <p:sp>
        <p:nvSpPr>
          <p:cNvPr id="52" name="TextBox 51">
            <a:extLst>
              <a:ext uri="{FF2B5EF4-FFF2-40B4-BE49-F238E27FC236}">
                <a16:creationId xmlns:a16="http://schemas.microsoft.com/office/drawing/2014/main" id="{51415B30-4A4E-47D6-9A1B-1FAD60AEE3ED}"/>
              </a:ext>
            </a:extLst>
          </p:cNvPr>
          <p:cNvSpPr txBox="1"/>
          <p:nvPr/>
        </p:nvSpPr>
        <p:spPr>
          <a:xfrm>
            <a:off x="9478915" y="2395112"/>
            <a:ext cx="1085850" cy="230981"/>
          </a:xfrm>
          <a:prstGeom prst="rect">
            <a:avLst/>
          </a:prstGeom>
          <a:noFill/>
          <a:ln>
            <a:noFill/>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BRIP1</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 1%</a:t>
            </a:r>
          </a:p>
        </p:txBody>
      </p:sp>
      <p:sp>
        <p:nvSpPr>
          <p:cNvPr id="53" name="TextBox 52">
            <a:extLst>
              <a:ext uri="{FF2B5EF4-FFF2-40B4-BE49-F238E27FC236}">
                <a16:creationId xmlns:a16="http://schemas.microsoft.com/office/drawing/2014/main" id="{838E4D0B-78DD-49FE-9125-2212B6573FAE}"/>
              </a:ext>
            </a:extLst>
          </p:cNvPr>
          <p:cNvSpPr txBox="1"/>
          <p:nvPr/>
        </p:nvSpPr>
        <p:spPr>
          <a:xfrm>
            <a:off x="9489631" y="2552616"/>
            <a:ext cx="1220501" cy="307777"/>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FAM175A</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mn-cs"/>
              </a:rPr>
              <a:t>, 1%</a:t>
            </a:r>
          </a:p>
        </p:txBody>
      </p:sp>
      <p:sp>
        <p:nvSpPr>
          <p:cNvPr id="54" name="TextBox 53">
            <a:extLst>
              <a:ext uri="{FF2B5EF4-FFF2-40B4-BE49-F238E27FC236}">
                <a16:creationId xmlns:a16="http://schemas.microsoft.com/office/drawing/2014/main" id="{205A9FB1-BA49-4C0B-BE76-5DBE4071E6F0}"/>
              </a:ext>
            </a:extLst>
          </p:cNvPr>
          <p:cNvSpPr txBox="1"/>
          <p:nvPr/>
        </p:nvSpPr>
        <p:spPr>
          <a:xfrm>
            <a:off x="9277700" y="3720959"/>
            <a:ext cx="1084659" cy="230981"/>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rPr>
              <a:t>BRCA2</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mn-cs"/>
              </a:rPr>
              <a:t>, 44%</a:t>
            </a:r>
          </a:p>
        </p:txBody>
      </p:sp>
      <p:sp>
        <p:nvSpPr>
          <p:cNvPr id="55" name="TextBox 54">
            <a:extLst>
              <a:ext uri="{FF2B5EF4-FFF2-40B4-BE49-F238E27FC236}">
                <a16:creationId xmlns:a16="http://schemas.microsoft.com/office/drawing/2014/main" id="{2A5183C9-E6A0-4A82-ADE7-107B49E65B39}"/>
              </a:ext>
            </a:extLst>
          </p:cNvPr>
          <p:cNvSpPr txBox="1"/>
          <p:nvPr/>
        </p:nvSpPr>
        <p:spPr>
          <a:xfrm>
            <a:off x="8613925" y="5117671"/>
            <a:ext cx="1085850"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chemeClr val="bg1"/>
                </a:solidFill>
                <a:effectLst/>
                <a:uLnTx/>
                <a:uFillTx/>
                <a:latin typeface="Calibri" panose="020F0502020204030204" pitchFamily="34" charset="0"/>
                <a:ea typeface="ヒラギノ角ゴ Pro W3" charset="-128"/>
                <a:cs typeface="+mn-cs"/>
              </a:rPr>
              <a:t>ATM</a:t>
            </a:r>
            <a:r>
              <a:rPr kumimoji="0" lang="en-US" sz="1400" b="1" i="0" u="none" strike="noStrike" kern="1200" cap="none" spc="0" normalizeH="0" baseline="0" noProof="0" dirty="0">
                <a:ln>
                  <a:noFill/>
                </a:ln>
                <a:solidFill>
                  <a:schemeClr val="bg1"/>
                </a:solidFill>
                <a:effectLst/>
                <a:uLnTx/>
                <a:uFillTx/>
                <a:latin typeface="Calibri" panose="020F0502020204030204" pitchFamily="34" charset="0"/>
                <a:ea typeface="ヒラギノ角ゴ Pro W3" charset="-128"/>
                <a:cs typeface="+mn-cs"/>
              </a:rPr>
              <a:t>, 13%</a:t>
            </a:r>
          </a:p>
        </p:txBody>
      </p:sp>
      <p:sp>
        <p:nvSpPr>
          <p:cNvPr id="56" name="TextBox 55">
            <a:extLst>
              <a:ext uri="{FF2B5EF4-FFF2-40B4-BE49-F238E27FC236}">
                <a16:creationId xmlns:a16="http://schemas.microsoft.com/office/drawing/2014/main" id="{2271930E-1890-4E28-9048-11E8F3CE68BE}"/>
              </a:ext>
            </a:extLst>
          </p:cNvPr>
          <p:cNvSpPr txBox="1"/>
          <p:nvPr/>
        </p:nvSpPr>
        <p:spPr>
          <a:xfrm>
            <a:off x="7184343" y="4526183"/>
            <a:ext cx="1085850" cy="307777"/>
          </a:xfrm>
          <a:prstGeom prst="rect">
            <a:avLst/>
          </a:prstGeom>
          <a:no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chemeClr val="bg1"/>
                </a:solidFill>
                <a:effectLst/>
                <a:uLnTx/>
                <a:uFillTx/>
                <a:latin typeface="Calibri" panose="020F0502020204030204" pitchFamily="34" charset="0"/>
                <a:ea typeface="ヒラギノ角ゴ Pro W3" charset="-128"/>
                <a:cs typeface="+mn-cs"/>
              </a:rPr>
              <a:t>CHEK2</a:t>
            </a:r>
            <a:r>
              <a:rPr kumimoji="0" lang="en-US" sz="1400" b="1" i="0" u="none" strike="noStrike" kern="1200" cap="none" spc="0" normalizeH="0" baseline="0" noProof="0" dirty="0">
                <a:ln>
                  <a:noFill/>
                </a:ln>
                <a:solidFill>
                  <a:schemeClr val="bg1"/>
                </a:solidFill>
                <a:effectLst/>
                <a:uLnTx/>
                <a:uFillTx/>
                <a:latin typeface="Calibri" panose="020F0502020204030204" pitchFamily="34" charset="0"/>
                <a:ea typeface="ヒラギノ角ゴ Pro W3" charset="-128"/>
                <a:cs typeface="+mn-cs"/>
              </a:rPr>
              <a:t>, 12%</a:t>
            </a:r>
          </a:p>
        </p:txBody>
      </p:sp>
      <p:sp>
        <p:nvSpPr>
          <p:cNvPr id="57" name="TextBox 56">
            <a:extLst>
              <a:ext uri="{FF2B5EF4-FFF2-40B4-BE49-F238E27FC236}">
                <a16:creationId xmlns:a16="http://schemas.microsoft.com/office/drawing/2014/main" id="{2F7D7C54-AA9D-453B-9EA3-F8ADB0B60FFE}"/>
              </a:ext>
            </a:extLst>
          </p:cNvPr>
          <p:cNvSpPr txBox="1"/>
          <p:nvPr/>
        </p:nvSpPr>
        <p:spPr>
          <a:xfrm>
            <a:off x="6941097" y="3823123"/>
            <a:ext cx="1084660" cy="307777"/>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chemeClr val="bg1"/>
                </a:solidFill>
                <a:effectLst/>
                <a:uLnTx/>
                <a:uFillTx/>
                <a:latin typeface="Calibri" panose="020F0502020204030204" pitchFamily="34" charset="0"/>
                <a:ea typeface="ヒラギノ角ゴ Pro W3" charset="-128"/>
                <a:cs typeface="+mn-cs"/>
              </a:rPr>
              <a:t>BRCA1</a:t>
            </a:r>
            <a:r>
              <a:rPr kumimoji="0" lang="en-US" sz="1400" b="1" i="0" u="none" strike="noStrike" kern="1200" cap="none" spc="0" normalizeH="0" baseline="0" noProof="0" dirty="0">
                <a:ln>
                  <a:noFill/>
                </a:ln>
                <a:solidFill>
                  <a:schemeClr val="bg1"/>
                </a:solidFill>
                <a:effectLst/>
                <a:uLnTx/>
                <a:uFillTx/>
                <a:latin typeface="Calibri" panose="020F0502020204030204" pitchFamily="34" charset="0"/>
                <a:ea typeface="ヒラギノ角ゴ Pro W3" charset="-128"/>
                <a:cs typeface="+mn-cs"/>
              </a:rPr>
              <a:t>, 7%</a:t>
            </a:r>
          </a:p>
        </p:txBody>
      </p:sp>
      <p:sp>
        <p:nvSpPr>
          <p:cNvPr id="3" name="Arrow: Left 2">
            <a:extLst>
              <a:ext uri="{FF2B5EF4-FFF2-40B4-BE49-F238E27FC236}">
                <a16:creationId xmlns:a16="http://schemas.microsoft.com/office/drawing/2014/main" id="{77BBEF72-EAE5-45F9-80F0-B37F1F6F13E2}"/>
              </a:ext>
            </a:extLst>
          </p:cNvPr>
          <p:cNvSpPr/>
          <p:nvPr/>
        </p:nvSpPr>
        <p:spPr bwMode="auto">
          <a:xfrm>
            <a:off x="6801764" y="5300850"/>
            <a:ext cx="850858" cy="590759"/>
          </a:xfrm>
          <a:prstGeom prst="lef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TextBox 3">
            <a:extLst>
              <a:ext uri="{FF2B5EF4-FFF2-40B4-BE49-F238E27FC236}">
                <a16:creationId xmlns:a16="http://schemas.microsoft.com/office/drawing/2014/main" id="{859F0B0E-1CA2-45C8-B693-12FD2DF2B122}"/>
              </a:ext>
            </a:extLst>
          </p:cNvPr>
          <p:cNvSpPr txBox="1"/>
          <p:nvPr/>
        </p:nvSpPr>
        <p:spPr bwMode="auto">
          <a:xfrm>
            <a:off x="7641781" y="5428380"/>
            <a:ext cx="22545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Actionable Mutations</a:t>
            </a:r>
          </a:p>
        </p:txBody>
      </p:sp>
      <p:sp>
        <p:nvSpPr>
          <p:cNvPr id="5" name="Right Bracket 4">
            <a:extLst>
              <a:ext uri="{FF2B5EF4-FFF2-40B4-BE49-F238E27FC236}">
                <a16:creationId xmlns:a16="http://schemas.microsoft.com/office/drawing/2014/main" id="{0F5A0500-B949-49AC-838F-F8D42E1D2686}"/>
              </a:ext>
            </a:extLst>
          </p:cNvPr>
          <p:cNvSpPr/>
          <p:nvPr/>
        </p:nvSpPr>
        <p:spPr bwMode="auto">
          <a:xfrm>
            <a:off x="6096000" y="4492138"/>
            <a:ext cx="502355" cy="1671595"/>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cxnSp>
        <p:nvCxnSpPr>
          <p:cNvPr id="63" name="Straight Connector 192">
            <a:extLst>
              <a:ext uri="{FF2B5EF4-FFF2-40B4-BE49-F238E27FC236}">
                <a16:creationId xmlns:a16="http://schemas.microsoft.com/office/drawing/2014/main" id="{8DFD1C57-D563-41E9-960B-F0C55BDDE9CF}"/>
              </a:ext>
            </a:extLst>
          </p:cNvPr>
          <p:cNvCxnSpPr>
            <a:cxnSpLocks/>
          </p:cNvCxnSpPr>
          <p:nvPr/>
        </p:nvCxnSpPr>
        <p:spPr bwMode="auto">
          <a:xfrm flipH="1">
            <a:off x="7902945" y="3977011"/>
            <a:ext cx="91440" cy="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cxnSp>
      <p:cxnSp>
        <p:nvCxnSpPr>
          <p:cNvPr id="64" name="Straight Connector 192">
            <a:extLst>
              <a:ext uri="{FF2B5EF4-FFF2-40B4-BE49-F238E27FC236}">
                <a16:creationId xmlns:a16="http://schemas.microsoft.com/office/drawing/2014/main" id="{D3B32DC0-D085-4F3A-8E0A-15E756E552F4}"/>
              </a:ext>
            </a:extLst>
          </p:cNvPr>
          <p:cNvCxnSpPr>
            <a:cxnSpLocks/>
          </p:cNvCxnSpPr>
          <p:nvPr/>
        </p:nvCxnSpPr>
        <p:spPr bwMode="auto">
          <a:xfrm flipH="1">
            <a:off x="8178753" y="4677566"/>
            <a:ext cx="91440" cy="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cxnSp>
      <p:cxnSp>
        <p:nvCxnSpPr>
          <p:cNvPr id="65" name="Straight Connector 192">
            <a:extLst>
              <a:ext uri="{FF2B5EF4-FFF2-40B4-BE49-F238E27FC236}">
                <a16:creationId xmlns:a16="http://schemas.microsoft.com/office/drawing/2014/main" id="{A539472C-53C8-48EB-83C9-70D713C43D6D}"/>
              </a:ext>
            </a:extLst>
          </p:cNvPr>
          <p:cNvCxnSpPr>
            <a:cxnSpLocks/>
          </p:cNvCxnSpPr>
          <p:nvPr/>
        </p:nvCxnSpPr>
        <p:spPr bwMode="auto">
          <a:xfrm rot="16200000" flipH="1">
            <a:off x="9095363" y="5143042"/>
            <a:ext cx="91440" cy="0"/>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367180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CA3F0B2E-DD75-4591-903B-606B6EBE42DC}"/>
              </a:ext>
            </a:extLst>
          </p:cNvPr>
          <p:cNvGraphicFramePr>
            <a:graphicFrameLocks noChangeAspect="1"/>
          </p:cNvGraphicFramePr>
          <p:nvPr>
            <p:custDataLst>
              <p:tags r:id="rId1"/>
            </p:custDataLst>
          </p:nvPr>
        </p:nvGraphicFramePr>
        <p:xfrm>
          <a:off x="1525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4" name="Object 3" hidden="1">
                        <a:extLst>
                          <a:ext uri="{FF2B5EF4-FFF2-40B4-BE49-F238E27FC236}">
                            <a16:creationId xmlns:a16="http://schemas.microsoft.com/office/drawing/2014/main" id="{CA3F0B2E-DD75-4591-903B-606B6EBE42DC}"/>
                          </a:ext>
                        </a:extLst>
                      </p:cNvPr>
                      <p:cNvPicPr/>
                      <p:nvPr/>
                    </p:nvPicPr>
                    <p:blipFill>
                      <a:blip r:embed="rId6"/>
                      <a:stretch>
                        <a:fillRect/>
                      </a:stretch>
                    </p:blipFill>
                    <p:spPr>
                      <a:xfrm>
                        <a:off x="1525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23C4623D-A1F0-405F-B135-B695DACD1EC4}"/>
              </a:ext>
            </a:extLst>
          </p:cNvPr>
          <p:cNvSpPr/>
          <p:nvPr>
            <p:custDataLst>
              <p:tags r:id="rId2"/>
            </p:custDataLst>
          </p:nvPr>
        </p:nvSpPr>
        <p:spPr>
          <a:xfrm>
            <a:off x="152400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Arial" panose="020B0604020202020204" pitchFamily="34" charset="0"/>
            </a:endParaRPr>
          </a:p>
        </p:txBody>
      </p:sp>
      <p:sp>
        <p:nvSpPr>
          <p:cNvPr id="2" name="Title 1">
            <a:extLst>
              <a:ext uri="{FF2B5EF4-FFF2-40B4-BE49-F238E27FC236}">
                <a16:creationId xmlns:a16="http://schemas.microsoft.com/office/drawing/2014/main" id="{DBE5FB2C-5661-4836-9C35-CD8C94E3DFDD}"/>
              </a:ext>
            </a:extLst>
          </p:cNvPr>
          <p:cNvSpPr>
            <a:spLocks noGrp="1"/>
          </p:cNvSpPr>
          <p:nvPr>
            <p:ph type="title"/>
          </p:nvPr>
        </p:nvSpPr>
        <p:spPr/>
        <p:txBody>
          <a:bodyPr/>
          <a:lstStyle/>
          <a:p>
            <a:r>
              <a:rPr lang="en-GB" b="1" dirty="0"/>
              <a:t>Phase III PROfound: Olaparib vs Physician’s Choice in Progressing mCRPC</a:t>
            </a:r>
          </a:p>
        </p:txBody>
      </p:sp>
      <p:sp>
        <p:nvSpPr>
          <p:cNvPr id="3" name="Content Placeholder 2">
            <a:extLst>
              <a:ext uri="{FF2B5EF4-FFF2-40B4-BE49-F238E27FC236}">
                <a16:creationId xmlns:a16="http://schemas.microsoft.com/office/drawing/2014/main" id="{DB63BB2F-4FE1-4DDD-A6C4-A051FE0891BF}"/>
              </a:ext>
            </a:extLst>
          </p:cNvPr>
          <p:cNvSpPr>
            <a:spLocks noGrp="1"/>
          </p:cNvSpPr>
          <p:nvPr>
            <p:ph idx="1"/>
          </p:nvPr>
        </p:nvSpPr>
        <p:spPr>
          <a:xfrm>
            <a:off x="573512" y="1715666"/>
            <a:ext cx="10877529" cy="4309048"/>
          </a:xfrm>
        </p:spPr>
        <p:txBody>
          <a:bodyPr/>
          <a:lstStyle/>
          <a:p>
            <a:pPr marL="0" indent="0">
              <a:buNone/>
            </a:pPr>
            <a:endParaRPr lang="en-US" dirty="0"/>
          </a:p>
          <a:p>
            <a:pPr marL="0" indent="0">
              <a:buNone/>
            </a:pPr>
            <a:endParaRPr lang="en-US" dirty="0"/>
          </a:p>
          <a:p>
            <a:endParaRPr lang="en-US" dirty="0"/>
          </a:p>
          <a:p>
            <a:endParaRPr lang="en-US" dirty="0"/>
          </a:p>
          <a:p>
            <a:endParaRPr lang="en-US" dirty="0"/>
          </a:p>
          <a:p>
            <a:pPr marL="0" lvl="0" indent="0" defTabSz="609493">
              <a:lnSpc>
                <a:spcPct val="100000"/>
              </a:lnSpc>
              <a:spcBef>
                <a:spcPct val="0"/>
              </a:spcBef>
              <a:spcAft>
                <a:spcPct val="0"/>
              </a:spcAft>
              <a:buClrTx/>
              <a:buNone/>
              <a:defRPr/>
            </a:pPr>
            <a:r>
              <a:rPr lang="en-US" sz="1400" dirty="0"/>
              <a:t>*Enzalutamide 160 mg QD or abiraterone acetate 100 mg QD + prednisone 5 mg BID.</a:t>
            </a:r>
            <a:br>
              <a:rPr lang="en-US" sz="1400" dirty="0"/>
            </a:br>
            <a:r>
              <a:rPr kumimoji="0" lang="en-US"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a:t>
            </a:r>
            <a:r>
              <a:rPr kumimoji="0" lang="en-US" altLang="en-US" sz="1600" b="1" i="1" u="none" strike="noStrike" kern="1200" cap="none" spc="0" normalizeH="0" noProof="0" dirty="0">
                <a:ln>
                  <a:noFill/>
                </a:ln>
                <a:solidFill>
                  <a:srgbClr val="C00000"/>
                </a:solidFill>
                <a:effectLst/>
                <a:uLnTx/>
                <a:uFillTx/>
                <a:latin typeface="Calibri" panose="020F0502020204030204" pitchFamily="34" charset="0"/>
                <a:ea typeface="MS PGothic" panose="020B0600070205080204" pitchFamily="34" charset="-128"/>
                <a:cs typeface="Arial" panose="020B0604020202020204" pitchFamily="34" charset="0"/>
              </a:rPr>
              <a:t>BRCA1/2, ATM</a:t>
            </a:r>
            <a:r>
              <a:rPr kumimoji="0" lang="en-US" altLang="en-US" sz="1600" b="1" i="0" u="none" strike="noStrike" kern="1200" cap="none" spc="0" normalizeH="0" noProof="0" dirty="0">
                <a:ln>
                  <a:noFill/>
                </a:ln>
                <a:solidFill>
                  <a:srgbClr val="C00000"/>
                </a:solidFill>
                <a:effectLst/>
                <a:uLnTx/>
                <a:uFillTx/>
                <a:latin typeface="Calibri" panose="020F0502020204030204" pitchFamily="34" charset="0"/>
                <a:ea typeface="MS PGothic" panose="020B0600070205080204" pitchFamily="34" charset="-128"/>
                <a:cs typeface="Arial" panose="020B0604020202020204" pitchFamily="34" charset="0"/>
              </a:rPr>
              <a:t>, </a:t>
            </a:r>
            <a:r>
              <a:rPr kumimoji="0" lang="en-US" sz="1600" b="1" i="1" u="none" strike="noStrike" kern="0" cap="none" spc="0" normalizeH="0" baseline="0" noProof="0" dirty="0">
                <a:ln>
                  <a:noFill/>
                </a:ln>
                <a:solidFill>
                  <a:srgbClr val="C00000"/>
                </a:solidFill>
                <a:effectLst/>
                <a:uLnTx/>
                <a:uFillTx/>
                <a:latin typeface="Calibri" panose="020F0502020204030204" pitchFamily="34" charset="0"/>
                <a:ea typeface="+mn-ea"/>
                <a:cs typeface="+mn-cs"/>
              </a:rPr>
              <a:t>BRIP1, BARD1, CDK12, CHEK1, CHEK2, FANCL, PALB2, PPP2R2A, RAD51B, RAD51C, RA51D, or RAD54L</a:t>
            </a:r>
            <a:r>
              <a:rPr lang="en-US" altLang="en-US" sz="1600" kern="1200" dirty="0">
                <a:solidFill>
                  <a:srgbClr val="000000"/>
                </a:solidFill>
                <a:cs typeface="Calibri" panose="020F0502020204030204" pitchFamily="34" charset="0"/>
              </a:rPr>
              <a:t>.</a:t>
            </a:r>
            <a:endParaRPr kumimoji="0" lang="en-US" sz="1400" i="1" u="none" strike="noStrike" kern="0" cap="none" spc="0" normalizeH="0" baseline="0" noProof="0" dirty="0">
              <a:ln>
                <a:noFill/>
              </a:ln>
              <a:effectLst/>
              <a:uLnTx/>
              <a:uFillTx/>
              <a:latin typeface="Calibri" panose="020F0502020204030204" pitchFamily="34" charset="0"/>
              <a:ea typeface="+mn-ea"/>
              <a:cs typeface="+mn-cs"/>
            </a:endParaRPr>
          </a:p>
          <a:p>
            <a:pPr>
              <a:spcBef>
                <a:spcPts val="400"/>
              </a:spcBef>
            </a:pPr>
            <a:r>
              <a:rPr lang="en-US" sz="2400" dirty="0"/>
              <a:t>Primary endpoint: rPFS in cohort A using RECIST 1.1 and PCWG3 by BICR</a:t>
            </a:r>
          </a:p>
          <a:p>
            <a:pPr>
              <a:spcBef>
                <a:spcPts val="400"/>
              </a:spcBef>
            </a:pPr>
            <a:r>
              <a:rPr lang="en-US" sz="2400" dirty="0"/>
              <a:t>Secondary endpoints: rPFS in both cohorts, confirmed radiographic ORR in </a:t>
            </a:r>
            <a:br>
              <a:rPr lang="en-US" sz="2400" dirty="0"/>
            </a:br>
            <a:r>
              <a:rPr lang="en-US" sz="2400" dirty="0"/>
              <a:t>cohort A, time to pain progression in cohort A, OS in cohort A</a:t>
            </a:r>
          </a:p>
          <a:p>
            <a:endParaRPr lang="en-US" dirty="0"/>
          </a:p>
        </p:txBody>
      </p:sp>
      <p:grpSp>
        <p:nvGrpSpPr>
          <p:cNvPr id="10" name="Group 7">
            <a:extLst>
              <a:ext uri="{FF2B5EF4-FFF2-40B4-BE49-F238E27FC236}">
                <a16:creationId xmlns:a16="http://schemas.microsoft.com/office/drawing/2014/main" id="{F8F03157-92E5-48EC-8F82-6F0E1A6620BB}"/>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AED85B8A-7A6C-4786-9251-0DFF6858E6E4}"/>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CE4E8E93-6E0E-482E-B561-AABD81B7FA3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8"/>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pSp>
        <p:nvGrpSpPr>
          <p:cNvPr id="13" name="Group 12">
            <a:extLst>
              <a:ext uri="{FF2B5EF4-FFF2-40B4-BE49-F238E27FC236}">
                <a16:creationId xmlns:a16="http://schemas.microsoft.com/office/drawing/2014/main" id="{965CFCB5-FB4C-4CCD-80BA-915330D1AE17}"/>
              </a:ext>
            </a:extLst>
          </p:cNvPr>
          <p:cNvGrpSpPr/>
          <p:nvPr/>
        </p:nvGrpSpPr>
        <p:grpSpPr>
          <a:xfrm>
            <a:off x="666704" y="1290435"/>
            <a:ext cx="10860516" cy="3141204"/>
            <a:chOff x="666704" y="1290435"/>
            <a:chExt cx="10860516" cy="3141204"/>
          </a:xfrm>
        </p:grpSpPr>
        <p:sp>
          <p:nvSpPr>
            <p:cNvPr id="14" name="Text Box 45">
              <a:extLst>
                <a:ext uri="{FF2B5EF4-FFF2-40B4-BE49-F238E27FC236}">
                  <a16:creationId xmlns:a16="http://schemas.microsoft.com/office/drawing/2014/main" id="{78592823-3D35-40D1-9DA5-B16D41BEBE4D}"/>
                </a:ext>
              </a:extLst>
            </p:cNvPr>
            <p:cNvSpPr txBox="1">
              <a:spLocks noChangeArrowheads="1"/>
            </p:cNvSpPr>
            <p:nvPr/>
          </p:nvSpPr>
          <p:spPr bwMode="auto">
            <a:xfrm>
              <a:off x="666704" y="2638735"/>
              <a:ext cx="197921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609493"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Patients with mCRPC and progression on prior NHA; harboring gene alterations</a:t>
              </a:r>
              <a:r>
                <a:rPr kumimoji="0" lang="en-US"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 with a role in HRR</a:t>
              </a:r>
            </a:p>
            <a:p>
              <a:pPr marL="0" marR="0" lvl="0" indent="0" algn="ctr" defTabSz="609493"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(N = 387)</a:t>
              </a:r>
            </a:p>
          </p:txBody>
        </p:sp>
        <p:sp>
          <p:nvSpPr>
            <p:cNvPr id="15" name="Rectangle 49">
              <a:extLst>
                <a:ext uri="{FF2B5EF4-FFF2-40B4-BE49-F238E27FC236}">
                  <a16:creationId xmlns:a16="http://schemas.microsoft.com/office/drawing/2014/main" id="{5258998B-4349-40FB-A29E-F7FCEB88385A}"/>
                </a:ext>
              </a:extLst>
            </p:cNvPr>
            <p:cNvSpPr>
              <a:spLocks noChangeArrowheads="1"/>
            </p:cNvSpPr>
            <p:nvPr/>
          </p:nvSpPr>
          <p:spPr bwMode="auto">
            <a:xfrm>
              <a:off x="5568407" y="1821864"/>
              <a:ext cx="2667728" cy="61675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Olaparib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 300 mg BID</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endParaRP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(n = 162</a:t>
              </a: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a:t>
              </a:r>
            </a:p>
          </p:txBody>
        </p:sp>
        <p:sp>
          <p:nvSpPr>
            <p:cNvPr id="16" name="Rectangle 50">
              <a:extLst>
                <a:ext uri="{FF2B5EF4-FFF2-40B4-BE49-F238E27FC236}">
                  <a16:creationId xmlns:a16="http://schemas.microsoft.com/office/drawing/2014/main" id="{9F7A3E42-59DA-4078-BC3B-175CEE0436D2}"/>
                </a:ext>
              </a:extLst>
            </p:cNvPr>
            <p:cNvSpPr>
              <a:spLocks noChangeArrowheads="1"/>
            </p:cNvSpPr>
            <p:nvPr/>
          </p:nvSpPr>
          <p:spPr bwMode="auto">
            <a:xfrm>
              <a:off x="5589173" y="2535056"/>
              <a:ext cx="2646962" cy="567905"/>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Physician’s Choice*</a:t>
              </a: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(n = 83)</a:t>
              </a:r>
            </a:p>
          </p:txBody>
        </p:sp>
        <p:sp>
          <p:nvSpPr>
            <p:cNvPr id="17" name="Line 53">
              <a:extLst>
                <a:ext uri="{FF2B5EF4-FFF2-40B4-BE49-F238E27FC236}">
                  <a16:creationId xmlns:a16="http://schemas.microsoft.com/office/drawing/2014/main" id="{4AAF39E8-D461-48EB-99FD-B48D22942E53}"/>
                </a:ext>
              </a:extLst>
            </p:cNvPr>
            <p:cNvSpPr>
              <a:spLocks noChangeShapeType="1"/>
            </p:cNvSpPr>
            <p:nvPr/>
          </p:nvSpPr>
          <p:spPr bwMode="auto">
            <a:xfrm>
              <a:off x="4877636" y="2685998"/>
              <a:ext cx="486632" cy="25071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60949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charset="0"/>
                <a:cs typeface="Arial" panose="020B0604020202020204" pitchFamily="34" charset="0"/>
              </a:endParaRPr>
            </a:p>
          </p:txBody>
        </p:sp>
        <p:sp>
          <p:nvSpPr>
            <p:cNvPr id="18" name="Line 54">
              <a:extLst>
                <a:ext uri="{FF2B5EF4-FFF2-40B4-BE49-F238E27FC236}">
                  <a16:creationId xmlns:a16="http://schemas.microsoft.com/office/drawing/2014/main" id="{C85AB391-8C17-4090-9AC6-A7C68CEFD1C1}"/>
                </a:ext>
              </a:extLst>
            </p:cNvPr>
            <p:cNvSpPr>
              <a:spLocks noChangeShapeType="1"/>
            </p:cNvSpPr>
            <p:nvPr/>
          </p:nvSpPr>
          <p:spPr bwMode="auto">
            <a:xfrm flipV="1">
              <a:off x="4897543" y="2207782"/>
              <a:ext cx="466725"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60949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charset="0"/>
                <a:cs typeface="Arial" panose="020B0604020202020204" pitchFamily="34" charset="0"/>
              </a:endParaRPr>
            </a:p>
          </p:txBody>
        </p:sp>
        <p:sp>
          <p:nvSpPr>
            <p:cNvPr id="19" name="TextBox 2">
              <a:extLst>
                <a:ext uri="{FF2B5EF4-FFF2-40B4-BE49-F238E27FC236}">
                  <a16:creationId xmlns:a16="http://schemas.microsoft.com/office/drawing/2014/main" id="{9E52ACD9-3D21-479D-9FB4-BB09B4CDE198}"/>
                </a:ext>
              </a:extLst>
            </p:cNvPr>
            <p:cNvSpPr txBox="1">
              <a:spLocks noChangeArrowheads="1"/>
            </p:cNvSpPr>
            <p:nvPr/>
          </p:nvSpPr>
          <p:spPr bwMode="auto">
            <a:xfrm>
              <a:off x="4896899" y="2438621"/>
              <a:ext cx="700087"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35000"/>
                </a:spcBef>
                <a:spcAft>
                  <a:spcPct val="25000"/>
                </a:spcAft>
                <a:buClr>
                  <a:srgbClr val="8B3D9A"/>
                </a:buClr>
                <a:buSzTx/>
                <a:buFontTx/>
                <a:buNone/>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2:1</a:t>
              </a:r>
            </a:p>
          </p:txBody>
        </p:sp>
        <p:sp>
          <p:nvSpPr>
            <p:cNvPr id="23" name="Rectangle 49">
              <a:extLst>
                <a:ext uri="{FF2B5EF4-FFF2-40B4-BE49-F238E27FC236}">
                  <a16:creationId xmlns:a16="http://schemas.microsoft.com/office/drawing/2014/main" id="{84474A1B-F31E-40F2-AA23-9E25A6BD39C4}"/>
                </a:ext>
              </a:extLst>
            </p:cNvPr>
            <p:cNvSpPr>
              <a:spLocks noChangeArrowheads="1"/>
            </p:cNvSpPr>
            <p:nvPr/>
          </p:nvSpPr>
          <p:spPr bwMode="auto">
            <a:xfrm>
              <a:off x="5596986" y="3199396"/>
              <a:ext cx="2629769" cy="567904"/>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Olaparib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 300 mg BID</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endParaRP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(n = </a:t>
              </a:r>
              <a:r>
                <a:rPr lang="en-US" altLang="en-US" sz="1600" b="0" dirty="0">
                  <a:solidFill>
                    <a:srgbClr val="FFFFFF"/>
                  </a:solidFill>
                  <a:latin typeface="Calibri" panose="020F0502020204030204" pitchFamily="34" charset="0"/>
                  <a:ea typeface="MS PGothic" panose="020B0600070205080204" pitchFamily="34" charset="-128"/>
                </a:rPr>
                <a:t>94</a:t>
              </a: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a:t>
              </a:r>
            </a:p>
          </p:txBody>
        </p:sp>
        <p:sp>
          <p:nvSpPr>
            <p:cNvPr id="24" name="Rectangle 50">
              <a:extLst>
                <a:ext uri="{FF2B5EF4-FFF2-40B4-BE49-F238E27FC236}">
                  <a16:creationId xmlns:a16="http://schemas.microsoft.com/office/drawing/2014/main" id="{F8EEB34D-FEE3-465A-830E-54561B6A1E76}"/>
                </a:ext>
              </a:extLst>
            </p:cNvPr>
            <p:cNvSpPr>
              <a:spLocks noChangeArrowheads="1"/>
            </p:cNvSpPr>
            <p:nvPr/>
          </p:nvSpPr>
          <p:spPr bwMode="auto">
            <a:xfrm>
              <a:off x="5606366" y="3863735"/>
              <a:ext cx="2629768" cy="567904"/>
            </a:xfrm>
            <a:prstGeom prst="rect">
              <a:avLst/>
            </a:prstGeom>
            <a:solidFill>
              <a:schemeClr val="accent6"/>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Physician’s Choice*</a:t>
              </a: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(n = </a:t>
              </a:r>
              <a:r>
                <a:rPr lang="en-US" altLang="en-US" sz="1600" b="0" dirty="0">
                  <a:solidFill>
                    <a:srgbClr val="FFFFFF"/>
                  </a:solidFill>
                  <a:latin typeface="Calibri" panose="020F0502020204030204" pitchFamily="34" charset="0"/>
                  <a:ea typeface="MS PGothic" panose="020B0600070205080204" pitchFamily="34" charset="-128"/>
                </a:rPr>
                <a:t>48</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a:t>
              </a:r>
            </a:p>
          </p:txBody>
        </p:sp>
        <p:sp>
          <p:nvSpPr>
            <p:cNvPr id="26" name="Rectangle 49">
              <a:extLst>
                <a:ext uri="{FF2B5EF4-FFF2-40B4-BE49-F238E27FC236}">
                  <a16:creationId xmlns:a16="http://schemas.microsoft.com/office/drawing/2014/main" id="{A10AA556-EF00-498C-A3DD-582126124B94}"/>
                </a:ext>
              </a:extLst>
            </p:cNvPr>
            <p:cNvSpPr>
              <a:spLocks noChangeArrowheads="1"/>
            </p:cNvSpPr>
            <p:nvPr/>
          </p:nvSpPr>
          <p:spPr bwMode="auto">
            <a:xfrm>
              <a:off x="3137055" y="2160490"/>
              <a:ext cx="1593490" cy="970309"/>
            </a:xfrm>
            <a:prstGeom prst="rect">
              <a:avLst/>
            </a:prstGeom>
            <a:solidFill>
              <a:schemeClr val="tx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Cohort A: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BRCA1, </a:t>
              </a: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BRCA2</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 or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ATM </a:t>
              </a:r>
              <a:b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alterations</a:t>
              </a: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(n = 245)</a:t>
              </a:r>
            </a:p>
          </p:txBody>
        </p:sp>
        <p:sp>
          <p:nvSpPr>
            <p:cNvPr id="27" name="Rectangle 49">
              <a:extLst>
                <a:ext uri="{FF2B5EF4-FFF2-40B4-BE49-F238E27FC236}">
                  <a16:creationId xmlns:a16="http://schemas.microsoft.com/office/drawing/2014/main" id="{8EBB8653-38A0-459C-B10D-817E99A56B59}"/>
                </a:ext>
              </a:extLst>
            </p:cNvPr>
            <p:cNvSpPr>
              <a:spLocks noChangeArrowheads="1"/>
            </p:cNvSpPr>
            <p:nvPr/>
          </p:nvSpPr>
          <p:spPr bwMode="auto">
            <a:xfrm>
              <a:off x="3137054" y="3263657"/>
              <a:ext cx="1593490" cy="970309"/>
            </a:xfrm>
            <a:prstGeom prst="rect">
              <a:avLst/>
            </a:prstGeom>
            <a:solidFill>
              <a:schemeClr val="tx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Cohort B: Other </a:t>
              </a: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alterations</a:t>
              </a:r>
              <a:endParaRPr kumimoji="0" lang="en-US"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(n = 142)</a:t>
              </a:r>
            </a:p>
          </p:txBody>
        </p:sp>
        <p:sp>
          <p:nvSpPr>
            <p:cNvPr id="28" name="Line 53">
              <a:extLst>
                <a:ext uri="{FF2B5EF4-FFF2-40B4-BE49-F238E27FC236}">
                  <a16:creationId xmlns:a16="http://schemas.microsoft.com/office/drawing/2014/main" id="{450CD92A-70EB-43CE-8893-3D0E1F54C274}"/>
                </a:ext>
              </a:extLst>
            </p:cNvPr>
            <p:cNvSpPr>
              <a:spLocks noChangeShapeType="1"/>
            </p:cNvSpPr>
            <p:nvPr/>
          </p:nvSpPr>
          <p:spPr bwMode="auto">
            <a:xfrm>
              <a:off x="4816396" y="3943690"/>
              <a:ext cx="527965" cy="25071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60949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charset="0"/>
                <a:cs typeface="Arial" panose="020B0604020202020204" pitchFamily="34" charset="0"/>
              </a:endParaRPr>
            </a:p>
          </p:txBody>
        </p:sp>
        <p:sp>
          <p:nvSpPr>
            <p:cNvPr id="29" name="Line 54">
              <a:extLst>
                <a:ext uri="{FF2B5EF4-FFF2-40B4-BE49-F238E27FC236}">
                  <a16:creationId xmlns:a16="http://schemas.microsoft.com/office/drawing/2014/main" id="{4C988600-EF55-4677-B464-F5D20E7CC891}"/>
                </a:ext>
              </a:extLst>
            </p:cNvPr>
            <p:cNvSpPr>
              <a:spLocks noChangeShapeType="1"/>
            </p:cNvSpPr>
            <p:nvPr/>
          </p:nvSpPr>
          <p:spPr bwMode="auto">
            <a:xfrm flipV="1">
              <a:off x="4816396" y="3440559"/>
              <a:ext cx="547872" cy="25071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60949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ＭＳ Ｐゴシック" charset="0"/>
                <a:cs typeface="Arial" panose="020B0604020202020204" pitchFamily="34" charset="0"/>
              </a:endParaRPr>
            </a:p>
          </p:txBody>
        </p:sp>
        <p:sp>
          <p:nvSpPr>
            <p:cNvPr id="30" name="TextBox 2">
              <a:extLst>
                <a:ext uri="{FF2B5EF4-FFF2-40B4-BE49-F238E27FC236}">
                  <a16:creationId xmlns:a16="http://schemas.microsoft.com/office/drawing/2014/main" id="{DADDD383-4EBE-439C-B488-48A171B196D0}"/>
                </a:ext>
              </a:extLst>
            </p:cNvPr>
            <p:cNvSpPr txBox="1">
              <a:spLocks noChangeArrowheads="1"/>
            </p:cNvSpPr>
            <p:nvPr/>
          </p:nvSpPr>
          <p:spPr bwMode="auto">
            <a:xfrm>
              <a:off x="4806871" y="3651588"/>
              <a:ext cx="700087"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35000"/>
                </a:spcBef>
                <a:spcAft>
                  <a:spcPct val="25000"/>
                </a:spcAft>
                <a:buClr>
                  <a:srgbClr val="8B3D9A"/>
                </a:buClr>
                <a:buSzTx/>
                <a:buFontTx/>
                <a:buNone/>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2:1</a:t>
              </a:r>
            </a:p>
          </p:txBody>
        </p:sp>
        <p:grpSp>
          <p:nvGrpSpPr>
            <p:cNvPr id="24583" name="Group 24582">
              <a:extLst>
                <a:ext uri="{FF2B5EF4-FFF2-40B4-BE49-F238E27FC236}">
                  <a16:creationId xmlns:a16="http://schemas.microsoft.com/office/drawing/2014/main" id="{E022A3CE-3660-4525-BC0E-5733D6126F93}"/>
                </a:ext>
              </a:extLst>
            </p:cNvPr>
            <p:cNvGrpSpPr/>
            <p:nvPr/>
          </p:nvGrpSpPr>
          <p:grpSpPr>
            <a:xfrm>
              <a:off x="2780159" y="2638734"/>
              <a:ext cx="310896" cy="1084733"/>
              <a:chOff x="2706624" y="3091909"/>
              <a:chExt cx="310896" cy="1728548"/>
            </a:xfrm>
          </p:grpSpPr>
          <p:cxnSp>
            <p:nvCxnSpPr>
              <p:cNvPr id="31" name="Straight Connector 30">
                <a:extLst>
                  <a:ext uri="{FF2B5EF4-FFF2-40B4-BE49-F238E27FC236}">
                    <a16:creationId xmlns:a16="http://schemas.microsoft.com/office/drawing/2014/main" id="{8109CF96-E782-4B47-804C-8795A8AAB18F}"/>
                  </a:ext>
                </a:extLst>
              </p:cNvPr>
              <p:cNvCxnSpPr/>
              <p:nvPr/>
            </p:nvCxnSpPr>
            <p:spPr bwMode="auto">
              <a:xfrm>
                <a:off x="2726032" y="3098818"/>
                <a:ext cx="0" cy="1721639"/>
              </a:xfrm>
              <a:prstGeom prst="line">
                <a:avLst/>
              </a:prstGeom>
              <a:noFill/>
              <a:ln w="28575" cap="flat" cmpd="sng" algn="ctr">
                <a:solidFill>
                  <a:schemeClr val="bg1"/>
                </a:solidFill>
                <a:prstDash val="solid"/>
                <a:round/>
                <a:headEnd type="none" w="med" len="med"/>
                <a:tailEnd type="none" w="med" len="med"/>
              </a:ln>
              <a:effectLst/>
            </p:spPr>
          </p:cxnSp>
          <p:cxnSp>
            <p:nvCxnSpPr>
              <p:cNvPr id="24577" name="Straight Connector 24576">
                <a:extLst>
                  <a:ext uri="{FF2B5EF4-FFF2-40B4-BE49-F238E27FC236}">
                    <a16:creationId xmlns:a16="http://schemas.microsoft.com/office/drawing/2014/main" id="{CA749D7F-68D1-413F-A5D6-4B1141F69FA2}"/>
                  </a:ext>
                </a:extLst>
              </p:cNvPr>
              <p:cNvCxnSpPr>
                <a:cxnSpLocks/>
              </p:cNvCxnSpPr>
              <p:nvPr/>
            </p:nvCxnSpPr>
            <p:spPr bwMode="auto">
              <a:xfrm>
                <a:off x="2706624" y="4813548"/>
                <a:ext cx="310896" cy="0"/>
              </a:xfrm>
              <a:prstGeom prst="line">
                <a:avLst/>
              </a:prstGeom>
              <a:noFill/>
              <a:ln w="28575" cap="flat" cmpd="sng" algn="ctr">
                <a:solidFill>
                  <a:schemeClr val="bg1"/>
                </a:solidFill>
                <a:prstDash val="solid"/>
                <a:round/>
                <a:headEnd type="none" w="med" len="med"/>
                <a:tailEnd type="none" w="med" len="med"/>
              </a:ln>
              <a:effectLst/>
            </p:spPr>
          </p:cxnSp>
          <p:cxnSp>
            <p:nvCxnSpPr>
              <p:cNvPr id="24579" name="Straight Connector 24578">
                <a:extLst>
                  <a:ext uri="{FF2B5EF4-FFF2-40B4-BE49-F238E27FC236}">
                    <a16:creationId xmlns:a16="http://schemas.microsoft.com/office/drawing/2014/main" id="{EB0C13FE-7A2F-4954-A8E5-3A89E01739D2}"/>
                  </a:ext>
                </a:extLst>
              </p:cNvPr>
              <p:cNvCxnSpPr/>
              <p:nvPr/>
            </p:nvCxnSpPr>
            <p:spPr bwMode="auto">
              <a:xfrm flipV="1">
                <a:off x="2706624" y="3091909"/>
                <a:ext cx="310896" cy="6909"/>
              </a:xfrm>
              <a:prstGeom prst="line">
                <a:avLst/>
              </a:prstGeom>
              <a:noFill/>
              <a:ln w="28575" cap="flat" cmpd="sng" algn="ctr">
                <a:solidFill>
                  <a:schemeClr val="bg1"/>
                </a:solidFill>
                <a:prstDash val="solid"/>
                <a:round/>
                <a:headEnd type="none" w="med" len="med"/>
                <a:tailEnd type="none" w="med" len="med"/>
              </a:ln>
              <a:effectLst/>
            </p:spPr>
          </p:cxnSp>
        </p:grpSp>
        <p:cxnSp>
          <p:nvCxnSpPr>
            <p:cNvPr id="7" name="Straight Arrow Connector 6">
              <a:extLst>
                <a:ext uri="{FF2B5EF4-FFF2-40B4-BE49-F238E27FC236}">
                  <a16:creationId xmlns:a16="http://schemas.microsoft.com/office/drawing/2014/main" id="{D46CDE14-5A4A-4F9C-BD07-D5273C6CD22A}"/>
                </a:ext>
              </a:extLst>
            </p:cNvPr>
            <p:cNvCxnSpPr/>
            <p:nvPr/>
          </p:nvCxnSpPr>
          <p:spPr bwMode="auto">
            <a:xfrm>
              <a:off x="5130905" y="1686939"/>
              <a:ext cx="0" cy="494955"/>
            </a:xfrm>
            <a:prstGeom prst="straightConnector1">
              <a:avLst/>
            </a:prstGeom>
            <a:noFill/>
            <a:ln w="28575" cap="flat" cmpd="sng" algn="ctr">
              <a:solidFill>
                <a:schemeClr val="bg1"/>
              </a:solidFill>
              <a:prstDash val="solid"/>
              <a:round/>
              <a:headEnd type="none" w="med" len="med"/>
              <a:tailEnd type="triangle"/>
            </a:ln>
            <a:effectLst/>
          </p:spPr>
        </p:cxnSp>
        <p:sp>
          <p:nvSpPr>
            <p:cNvPr id="8" name="TextBox 7">
              <a:extLst>
                <a:ext uri="{FF2B5EF4-FFF2-40B4-BE49-F238E27FC236}">
                  <a16:creationId xmlns:a16="http://schemas.microsoft.com/office/drawing/2014/main" id="{701AB641-8C87-48C3-AAAE-987D7AC45B23}"/>
                </a:ext>
              </a:extLst>
            </p:cNvPr>
            <p:cNvSpPr txBox="1"/>
            <p:nvPr/>
          </p:nvSpPr>
          <p:spPr bwMode="auto">
            <a:xfrm>
              <a:off x="3440719" y="1290435"/>
              <a:ext cx="36124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previous taxane (yes vs no) and measurable disease (yes vs no)</a:t>
              </a:r>
            </a:p>
          </p:txBody>
        </p:sp>
        <p:sp>
          <p:nvSpPr>
            <p:cNvPr id="9" name="TextBox 8">
              <a:extLst>
                <a:ext uri="{FF2B5EF4-FFF2-40B4-BE49-F238E27FC236}">
                  <a16:creationId xmlns:a16="http://schemas.microsoft.com/office/drawing/2014/main" id="{554C1953-E34A-4888-9F04-DF92ED45B7C1}"/>
                </a:ext>
              </a:extLst>
            </p:cNvPr>
            <p:cNvSpPr txBox="1"/>
            <p:nvPr/>
          </p:nvSpPr>
          <p:spPr bwMode="auto">
            <a:xfrm>
              <a:off x="8400535" y="3627792"/>
              <a:ext cx="978340" cy="52322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by BICR</a:t>
              </a:r>
            </a:p>
          </p:txBody>
        </p:sp>
        <p:cxnSp>
          <p:nvCxnSpPr>
            <p:cNvPr id="44" name="Straight Connector 43">
              <a:extLst>
                <a:ext uri="{FF2B5EF4-FFF2-40B4-BE49-F238E27FC236}">
                  <a16:creationId xmlns:a16="http://schemas.microsoft.com/office/drawing/2014/main" id="{4CF1AF1E-79EF-4EE1-820E-EE6C55C88835}"/>
                </a:ext>
              </a:extLst>
            </p:cNvPr>
            <p:cNvCxnSpPr/>
            <p:nvPr/>
          </p:nvCxnSpPr>
          <p:spPr bwMode="auto">
            <a:xfrm>
              <a:off x="8318673" y="4290411"/>
              <a:ext cx="571032" cy="0"/>
            </a:xfrm>
            <a:prstGeom prst="line">
              <a:avLst/>
            </a:prstGeom>
            <a:noFill/>
            <a:ln w="28575" cap="flat" cmpd="sng" algn="ctr">
              <a:solidFill>
                <a:schemeClr val="bg1"/>
              </a:solidFill>
              <a:prstDash val="sysDash"/>
              <a:round/>
              <a:headEnd type="none" w="med" len="med"/>
              <a:tailEnd type="none" w="med" len="med"/>
            </a:ln>
            <a:effectLst/>
          </p:spPr>
        </p:cxnSp>
        <p:cxnSp>
          <p:nvCxnSpPr>
            <p:cNvPr id="46" name="Straight Connector 45">
              <a:extLst>
                <a:ext uri="{FF2B5EF4-FFF2-40B4-BE49-F238E27FC236}">
                  <a16:creationId xmlns:a16="http://schemas.microsoft.com/office/drawing/2014/main" id="{C5516B0E-0512-44E5-9A58-4D632DA801DC}"/>
                </a:ext>
              </a:extLst>
            </p:cNvPr>
            <p:cNvCxnSpPr/>
            <p:nvPr/>
          </p:nvCxnSpPr>
          <p:spPr bwMode="auto">
            <a:xfrm flipV="1">
              <a:off x="8889705" y="4077365"/>
              <a:ext cx="0" cy="213046"/>
            </a:xfrm>
            <a:prstGeom prst="line">
              <a:avLst/>
            </a:prstGeom>
            <a:noFill/>
            <a:ln w="28575" cap="flat" cmpd="sng" algn="ctr">
              <a:solidFill>
                <a:schemeClr val="bg1"/>
              </a:solidFill>
              <a:prstDash val="sysDash"/>
              <a:round/>
              <a:headEnd type="none" w="med" len="med"/>
              <a:tailEnd type="none" w="med" len="med"/>
            </a:ln>
            <a:effectLst/>
          </p:spPr>
        </p:cxnSp>
        <p:cxnSp>
          <p:nvCxnSpPr>
            <p:cNvPr id="51" name="Straight Connector 50">
              <a:extLst>
                <a:ext uri="{FF2B5EF4-FFF2-40B4-BE49-F238E27FC236}">
                  <a16:creationId xmlns:a16="http://schemas.microsoft.com/office/drawing/2014/main" id="{7981DC12-7922-4DB6-85BC-700521CF00D1}"/>
                </a:ext>
              </a:extLst>
            </p:cNvPr>
            <p:cNvCxnSpPr/>
            <p:nvPr/>
          </p:nvCxnSpPr>
          <p:spPr bwMode="auto">
            <a:xfrm flipV="1">
              <a:off x="8882006" y="3483507"/>
              <a:ext cx="0" cy="213046"/>
            </a:xfrm>
            <a:prstGeom prst="line">
              <a:avLst/>
            </a:prstGeom>
            <a:noFill/>
            <a:ln w="28575" cap="flat" cmpd="sng" algn="ctr">
              <a:solidFill>
                <a:schemeClr val="bg1"/>
              </a:solidFill>
              <a:prstDash val="sysDash"/>
              <a:round/>
              <a:headEnd type="none" w="med" len="med"/>
              <a:tailEnd type="none" w="med" len="med"/>
            </a:ln>
            <a:effectLst/>
          </p:spPr>
        </p:cxnSp>
        <p:cxnSp>
          <p:nvCxnSpPr>
            <p:cNvPr id="48" name="Straight Arrow Connector 47">
              <a:extLst>
                <a:ext uri="{FF2B5EF4-FFF2-40B4-BE49-F238E27FC236}">
                  <a16:creationId xmlns:a16="http://schemas.microsoft.com/office/drawing/2014/main" id="{9F7D5746-3951-43E3-8A26-98FBEFED953B}"/>
                </a:ext>
              </a:extLst>
            </p:cNvPr>
            <p:cNvCxnSpPr/>
            <p:nvPr/>
          </p:nvCxnSpPr>
          <p:spPr bwMode="auto">
            <a:xfrm flipH="1">
              <a:off x="8318673" y="3483348"/>
              <a:ext cx="571032" cy="0"/>
            </a:xfrm>
            <a:prstGeom prst="straightConnector1">
              <a:avLst/>
            </a:prstGeom>
            <a:noFill/>
            <a:ln w="28575" cap="flat" cmpd="sng" algn="ctr">
              <a:solidFill>
                <a:schemeClr val="bg1"/>
              </a:solidFill>
              <a:prstDash val="sysDash"/>
              <a:round/>
              <a:headEnd type="none" w="med" len="med"/>
              <a:tailEnd type="triangle"/>
            </a:ln>
            <a:effectLst/>
          </p:spPr>
        </p:cxnSp>
        <p:sp>
          <p:nvSpPr>
            <p:cNvPr id="54" name="TextBox 53">
              <a:extLst>
                <a:ext uri="{FF2B5EF4-FFF2-40B4-BE49-F238E27FC236}">
                  <a16:creationId xmlns:a16="http://schemas.microsoft.com/office/drawing/2014/main" id="{985C61D6-7EB7-45F4-A069-8C066B5EAAC6}"/>
                </a:ext>
              </a:extLst>
            </p:cNvPr>
            <p:cNvSpPr txBox="1"/>
            <p:nvPr/>
          </p:nvSpPr>
          <p:spPr bwMode="auto">
            <a:xfrm>
              <a:off x="8400535" y="2334149"/>
              <a:ext cx="978340" cy="52322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by BICR</a:t>
              </a:r>
            </a:p>
          </p:txBody>
        </p:sp>
        <p:cxnSp>
          <p:nvCxnSpPr>
            <p:cNvPr id="55" name="Straight Connector 54">
              <a:extLst>
                <a:ext uri="{FF2B5EF4-FFF2-40B4-BE49-F238E27FC236}">
                  <a16:creationId xmlns:a16="http://schemas.microsoft.com/office/drawing/2014/main" id="{A4CD8AFB-064F-4DE7-A19F-3A598AD79F40}"/>
                </a:ext>
              </a:extLst>
            </p:cNvPr>
            <p:cNvCxnSpPr/>
            <p:nvPr/>
          </p:nvCxnSpPr>
          <p:spPr bwMode="auto">
            <a:xfrm>
              <a:off x="8318673" y="2996768"/>
              <a:ext cx="571032" cy="0"/>
            </a:xfrm>
            <a:prstGeom prst="line">
              <a:avLst/>
            </a:prstGeom>
            <a:noFill/>
            <a:ln w="28575" cap="flat" cmpd="sng" algn="ctr">
              <a:solidFill>
                <a:schemeClr val="bg1"/>
              </a:solidFill>
              <a:prstDash val="sysDash"/>
              <a:round/>
              <a:headEnd type="none" w="med" len="med"/>
              <a:tailEnd type="none" w="med" len="med"/>
            </a:ln>
            <a:effectLst/>
          </p:spPr>
        </p:cxnSp>
        <p:cxnSp>
          <p:nvCxnSpPr>
            <p:cNvPr id="56" name="Straight Connector 55">
              <a:extLst>
                <a:ext uri="{FF2B5EF4-FFF2-40B4-BE49-F238E27FC236}">
                  <a16:creationId xmlns:a16="http://schemas.microsoft.com/office/drawing/2014/main" id="{77CDA198-BB83-44B2-BE70-E068F8E4DF19}"/>
                </a:ext>
              </a:extLst>
            </p:cNvPr>
            <p:cNvCxnSpPr/>
            <p:nvPr/>
          </p:nvCxnSpPr>
          <p:spPr bwMode="auto">
            <a:xfrm flipV="1">
              <a:off x="8889705" y="2783722"/>
              <a:ext cx="0" cy="213046"/>
            </a:xfrm>
            <a:prstGeom prst="line">
              <a:avLst/>
            </a:prstGeom>
            <a:noFill/>
            <a:ln w="28575" cap="flat" cmpd="sng" algn="ctr">
              <a:solidFill>
                <a:schemeClr val="bg1"/>
              </a:solidFill>
              <a:prstDash val="sysDash"/>
              <a:round/>
              <a:headEnd type="none" w="med" len="med"/>
              <a:tailEnd type="none" w="med" len="med"/>
            </a:ln>
            <a:effectLst/>
          </p:spPr>
        </p:cxnSp>
        <p:cxnSp>
          <p:nvCxnSpPr>
            <p:cNvPr id="57" name="Straight Connector 56">
              <a:extLst>
                <a:ext uri="{FF2B5EF4-FFF2-40B4-BE49-F238E27FC236}">
                  <a16:creationId xmlns:a16="http://schemas.microsoft.com/office/drawing/2014/main" id="{972673E0-C472-4A05-AC33-CA134D660E43}"/>
                </a:ext>
              </a:extLst>
            </p:cNvPr>
            <p:cNvCxnSpPr/>
            <p:nvPr/>
          </p:nvCxnSpPr>
          <p:spPr bwMode="auto">
            <a:xfrm flipV="1">
              <a:off x="8882006" y="2189864"/>
              <a:ext cx="0" cy="213046"/>
            </a:xfrm>
            <a:prstGeom prst="line">
              <a:avLst/>
            </a:prstGeom>
            <a:noFill/>
            <a:ln w="28575" cap="flat" cmpd="sng" algn="ctr">
              <a:solidFill>
                <a:schemeClr val="bg1"/>
              </a:solidFill>
              <a:prstDash val="sysDash"/>
              <a:round/>
              <a:headEnd type="none" w="med" len="med"/>
              <a:tailEnd type="none" w="med" len="med"/>
            </a:ln>
            <a:effectLst/>
          </p:spPr>
        </p:cxnSp>
        <p:cxnSp>
          <p:nvCxnSpPr>
            <p:cNvPr id="58" name="Straight Arrow Connector 57">
              <a:extLst>
                <a:ext uri="{FF2B5EF4-FFF2-40B4-BE49-F238E27FC236}">
                  <a16:creationId xmlns:a16="http://schemas.microsoft.com/office/drawing/2014/main" id="{A29F5A80-E0A7-49F0-9E0D-A2FD231C1547}"/>
                </a:ext>
              </a:extLst>
            </p:cNvPr>
            <p:cNvCxnSpPr/>
            <p:nvPr/>
          </p:nvCxnSpPr>
          <p:spPr bwMode="auto">
            <a:xfrm flipH="1">
              <a:off x="8318673" y="2189705"/>
              <a:ext cx="571032" cy="0"/>
            </a:xfrm>
            <a:prstGeom prst="straightConnector1">
              <a:avLst/>
            </a:prstGeom>
            <a:noFill/>
            <a:ln w="28575" cap="flat" cmpd="sng" algn="ctr">
              <a:solidFill>
                <a:schemeClr val="bg1"/>
              </a:solidFill>
              <a:prstDash val="sysDash"/>
              <a:round/>
              <a:headEnd type="none" w="med" len="med"/>
              <a:tailEnd type="triangle"/>
            </a:ln>
            <a:effectLst/>
          </p:spPr>
        </p:cxnSp>
        <p:sp>
          <p:nvSpPr>
            <p:cNvPr id="6" name="Rectangle 5">
              <a:extLst>
                <a:ext uri="{FF2B5EF4-FFF2-40B4-BE49-F238E27FC236}">
                  <a16:creationId xmlns:a16="http://schemas.microsoft.com/office/drawing/2014/main" id="{991075A7-2981-471B-A6E4-D56CF72BCDAA}"/>
                </a:ext>
              </a:extLst>
            </p:cNvPr>
            <p:cNvSpPr/>
            <p:nvPr/>
          </p:nvSpPr>
          <p:spPr>
            <a:xfrm>
              <a:off x="9156161" y="2759036"/>
              <a:ext cx="2371059" cy="830997"/>
            </a:xfrm>
            <a:prstGeom prst="rect">
              <a:avLst/>
            </a:prstGeom>
          </p:spPr>
          <p:txBody>
            <a:bodyPr wrap="square">
              <a:spAutoFit/>
            </a:bodyPr>
            <a:lstStyle/>
            <a:p>
              <a:pPr marL="0" marR="0" lvl="0" indent="0" algn="ctr" defTabSz="914400" rtl="0" eaLnBrk="0" fontAlgn="base" latinLnBrk="0" hangingPunct="0">
                <a:lnSpc>
                  <a:spcPct val="100000"/>
                </a:lnSpc>
                <a:spcBef>
                  <a:spcPts val="4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Crossover allowed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upon progression on Physician’s Choice therapy</a:t>
              </a:r>
            </a:p>
          </p:txBody>
        </p:sp>
      </p:grpSp>
      <p:sp>
        <p:nvSpPr>
          <p:cNvPr id="41" name="Text Box 15">
            <a:extLst>
              <a:ext uri="{FF2B5EF4-FFF2-40B4-BE49-F238E27FC236}">
                <a16:creationId xmlns:a16="http://schemas.microsoft.com/office/drawing/2014/main" id="{1811692B-778B-4AC3-B579-F048A82A2ABD}"/>
              </a:ext>
            </a:extLst>
          </p:cNvPr>
          <p:cNvSpPr txBox="1">
            <a:spLocks noChangeArrowheads="1"/>
          </p:cNvSpPr>
          <p:nvPr/>
        </p:nvSpPr>
        <p:spPr bwMode="auto">
          <a:xfrm>
            <a:off x="422583" y="6369251"/>
            <a:ext cx="337758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De Bono. NEJM. </a:t>
            </a:r>
            <a:r>
              <a:rPr kumimoji="0" lang="en-US" sz="1200" b="0" i="0" u="none" strike="noStrike" kern="1200" cap="none" spc="0" normalizeH="0" baseline="0" noProof="0" dirty="0">
                <a:ln>
                  <a:noFill/>
                </a:ln>
                <a:solidFill>
                  <a:srgbClr val="666666"/>
                </a:solidFill>
                <a:effectLst/>
                <a:uLnTx/>
                <a:uFillTx/>
                <a:latin typeface="ff-scala-sans-pro"/>
                <a:ea typeface="+mn-ea"/>
                <a:cs typeface="Calibri" panose="020F0502020204030204" pitchFamily="34" charset="0"/>
              </a:rPr>
              <a:t>2020;382:2091</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r>
              <a:rPr lang="en-US" altLang="en-US" sz="1200" b="0" spc="-10" dirty="0">
                <a:solidFill>
                  <a:srgbClr val="455560"/>
                </a:solidFill>
                <a:latin typeface="Calibri" panose="020F0502020204030204" pitchFamily="34" charset="0"/>
                <a:cs typeface="Calibri" panose="020F0502020204030204" pitchFamily="34" charset="0"/>
              </a:rPr>
              <a:t>NCT02987543.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750427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object 38"/>
          <p:cNvSpPr/>
          <p:nvPr/>
        </p:nvSpPr>
        <p:spPr>
          <a:xfrm>
            <a:off x="6173724" y="1389685"/>
            <a:ext cx="2859193" cy="964353"/>
          </a:xfrm>
          <a:custGeom>
            <a:avLst/>
            <a:gdLst/>
            <a:ahLst/>
            <a:cxnLst/>
            <a:rect l="l" t="t" r="r" b="b"/>
            <a:pathLst>
              <a:path w="2144395" h="723264">
                <a:moveTo>
                  <a:pt x="0" y="722655"/>
                </a:moveTo>
                <a:lnTo>
                  <a:pt x="2144267" y="722655"/>
                </a:lnTo>
                <a:lnTo>
                  <a:pt x="2144267" y="0"/>
                </a:lnTo>
                <a:lnTo>
                  <a:pt x="0" y="0"/>
                </a:lnTo>
                <a:lnTo>
                  <a:pt x="0" y="722655"/>
                </a:lnTo>
                <a:close/>
              </a:path>
            </a:pathLst>
          </a:custGeom>
          <a:solidFill>
            <a:srgbClr val="FFFFFF"/>
          </a:solidFill>
        </p:spPr>
        <p:txBody>
          <a:bodyPr wrap="square" lIns="0" tIns="0" rIns="0" bIns="0" rtlCol="0"/>
          <a:lstStyle/>
          <a:p>
            <a:endParaRPr dirty="0">
              <a:solidFill>
                <a:schemeClr val="bg1"/>
              </a:solidFill>
            </a:endParaRPr>
          </a:p>
        </p:txBody>
      </p:sp>
      <p:sp>
        <p:nvSpPr>
          <p:cNvPr id="39" name="object 39"/>
          <p:cNvSpPr/>
          <p:nvPr/>
        </p:nvSpPr>
        <p:spPr>
          <a:xfrm>
            <a:off x="6173724" y="2353192"/>
            <a:ext cx="2859193" cy="395393"/>
          </a:xfrm>
          <a:custGeom>
            <a:avLst/>
            <a:gdLst/>
            <a:ahLst/>
            <a:cxnLst/>
            <a:rect l="l" t="t" r="r" b="b"/>
            <a:pathLst>
              <a:path w="2144395" h="296544">
                <a:moveTo>
                  <a:pt x="0" y="295935"/>
                </a:moveTo>
                <a:lnTo>
                  <a:pt x="2144267" y="295935"/>
                </a:lnTo>
                <a:lnTo>
                  <a:pt x="2144267" y="0"/>
                </a:lnTo>
                <a:lnTo>
                  <a:pt x="0" y="0"/>
                </a:lnTo>
                <a:lnTo>
                  <a:pt x="0" y="295935"/>
                </a:lnTo>
                <a:close/>
              </a:path>
            </a:pathLst>
          </a:custGeom>
          <a:solidFill>
            <a:srgbClr val="FFFFFF"/>
          </a:solidFill>
        </p:spPr>
        <p:txBody>
          <a:bodyPr wrap="square" lIns="0" tIns="0" rIns="0" bIns="0" rtlCol="0"/>
          <a:lstStyle/>
          <a:p>
            <a:endParaRPr dirty="0">
              <a:solidFill>
                <a:schemeClr val="bg1"/>
              </a:solidFill>
            </a:endParaRPr>
          </a:p>
        </p:txBody>
      </p:sp>
      <p:sp>
        <p:nvSpPr>
          <p:cNvPr id="40" name="object 40"/>
          <p:cNvSpPr/>
          <p:nvPr/>
        </p:nvSpPr>
        <p:spPr>
          <a:xfrm>
            <a:off x="6173724" y="2747738"/>
            <a:ext cx="2859193" cy="395393"/>
          </a:xfrm>
          <a:custGeom>
            <a:avLst/>
            <a:gdLst/>
            <a:ahLst/>
            <a:cxnLst/>
            <a:rect l="l" t="t" r="r" b="b"/>
            <a:pathLst>
              <a:path w="2144395" h="296544">
                <a:moveTo>
                  <a:pt x="0" y="295935"/>
                </a:moveTo>
                <a:lnTo>
                  <a:pt x="2144267" y="295935"/>
                </a:lnTo>
                <a:lnTo>
                  <a:pt x="2144267" y="0"/>
                </a:lnTo>
                <a:lnTo>
                  <a:pt x="0" y="0"/>
                </a:lnTo>
                <a:lnTo>
                  <a:pt x="0" y="295935"/>
                </a:lnTo>
                <a:close/>
              </a:path>
            </a:pathLst>
          </a:custGeom>
          <a:solidFill>
            <a:srgbClr val="FFFFFF"/>
          </a:solidFill>
        </p:spPr>
        <p:txBody>
          <a:bodyPr wrap="square" lIns="0" tIns="0" rIns="0" bIns="0" rtlCol="0"/>
          <a:lstStyle/>
          <a:p>
            <a:endParaRPr dirty="0">
              <a:solidFill>
                <a:schemeClr val="bg1"/>
              </a:solidFill>
            </a:endParaRPr>
          </a:p>
        </p:txBody>
      </p:sp>
      <p:sp>
        <p:nvSpPr>
          <p:cNvPr id="41" name="object 41"/>
          <p:cNvSpPr/>
          <p:nvPr/>
        </p:nvSpPr>
        <p:spPr>
          <a:xfrm>
            <a:off x="6173724" y="3142386"/>
            <a:ext cx="2859193" cy="701887"/>
          </a:xfrm>
          <a:custGeom>
            <a:avLst/>
            <a:gdLst/>
            <a:ahLst/>
            <a:cxnLst/>
            <a:rect l="l" t="t" r="r" b="b"/>
            <a:pathLst>
              <a:path w="2144395" h="526414">
                <a:moveTo>
                  <a:pt x="0" y="526110"/>
                </a:moveTo>
                <a:lnTo>
                  <a:pt x="2144267" y="526110"/>
                </a:lnTo>
                <a:lnTo>
                  <a:pt x="2144267" y="0"/>
                </a:lnTo>
                <a:lnTo>
                  <a:pt x="0" y="0"/>
                </a:lnTo>
                <a:lnTo>
                  <a:pt x="0" y="526110"/>
                </a:lnTo>
                <a:close/>
              </a:path>
            </a:pathLst>
          </a:custGeom>
          <a:solidFill>
            <a:srgbClr val="FFFFFF"/>
          </a:solidFill>
        </p:spPr>
        <p:txBody>
          <a:bodyPr wrap="square" lIns="0" tIns="0" rIns="0" bIns="0" rtlCol="0"/>
          <a:lstStyle/>
          <a:p>
            <a:endParaRPr dirty="0">
              <a:solidFill>
                <a:schemeClr val="bg1"/>
              </a:solidFill>
            </a:endParaRPr>
          </a:p>
        </p:txBody>
      </p:sp>
      <p:grpSp>
        <p:nvGrpSpPr>
          <p:cNvPr id="47" name="Group 46">
            <a:extLst>
              <a:ext uri="{FF2B5EF4-FFF2-40B4-BE49-F238E27FC236}">
                <a16:creationId xmlns:a16="http://schemas.microsoft.com/office/drawing/2014/main" id="{41C8CCD4-37B2-4A1A-BC07-E33A86D18790}"/>
              </a:ext>
            </a:extLst>
          </p:cNvPr>
          <p:cNvGrpSpPr>
            <a:grpSpLocks/>
          </p:cNvGrpSpPr>
          <p:nvPr/>
        </p:nvGrpSpPr>
        <p:grpSpPr bwMode="auto">
          <a:xfrm>
            <a:off x="9389569" y="6216652"/>
            <a:ext cx="2488502" cy="447822"/>
            <a:chOff x="9527309" y="3551529"/>
            <a:chExt cx="2488502" cy="448324"/>
          </a:xfrm>
        </p:grpSpPr>
        <p:pic>
          <p:nvPicPr>
            <p:cNvPr id="48" name="Picture 47">
              <a:extLst>
                <a:ext uri="{FF2B5EF4-FFF2-40B4-BE49-F238E27FC236}">
                  <a16:creationId xmlns:a16="http://schemas.microsoft.com/office/drawing/2014/main" id="{8578CEB6-B621-414A-8227-CC018A12C29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9" name="Rectangle 8">
              <a:extLst>
                <a:ext uri="{FF2B5EF4-FFF2-40B4-BE49-F238E27FC236}">
                  <a16:creationId xmlns:a16="http://schemas.microsoft.com/office/drawing/2014/main" id="{CC44CBFA-7690-4485-A06E-49489767447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
        <p:nvSpPr>
          <p:cNvPr id="50" name="Title 49">
            <a:extLst>
              <a:ext uri="{FF2B5EF4-FFF2-40B4-BE49-F238E27FC236}">
                <a16:creationId xmlns:a16="http://schemas.microsoft.com/office/drawing/2014/main" id="{081C9CD4-BEC5-488A-A0C5-EDB462BCC108}"/>
              </a:ext>
            </a:extLst>
          </p:cNvPr>
          <p:cNvSpPr>
            <a:spLocks noGrp="1"/>
          </p:cNvSpPr>
          <p:nvPr>
            <p:ph type="title"/>
          </p:nvPr>
        </p:nvSpPr>
        <p:spPr/>
        <p:txBody>
          <a:bodyPr/>
          <a:lstStyle/>
          <a:p>
            <a:r>
              <a:rPr lang="en-GB" b="1" dirty="0"/>
              <a:t>Phase III PROfound: rPFS by BICR With Alterations in </a:t>
            </a:r>
            <a:r>
              <a:rPr lang="en-GB" b="1" i="1" dirty="0"/>
              <a:t>BRCA1, BRCA2, </a:t>
            </a:r>
            <a:r>
              <a:rPr lang="en-GB" b="1" dirty="0"/>
              <a:t>or </a:t>
            </a:r>
            <a:r>
              <a:rPr lang="en-GB" b="1" i="1" dirty="0"/>
              <a:t>ATM </a:t>
            </a:r>
            <a:r>
              <a:rPr lang="en-GB" b="1" dirty="0"/>
              <a:t>(Cohort A)</a:t>
            </a:r>
            <a:endParaRPr lang="en-US" dirty="0"/>
          </a:p>
        </p:txBody>
      </p:sp>
      <p:graphicFrame>
        <p:nvGraphicFramePr>
          <p:cNvPr id="42" name="object 42"/>
          <p:cNvGraphicFramePr>
            <a:graphicFrameLocks noGrp="1"/>
          </p:cNvGraphicFramePr>
          <p:nvPr>
            <p:extLst>
              <p:ext uri="{D42A27DB-BD31-4B8C-83A1-F6EECF244321}">
                <p14:modId xmlns:p14="http://schemas.microsoft.com/office/powerpoint/2010/main" val="4236417573"/>
              </p:ext>
            </p:extLst>
          </p:nvPr>
        </p:nvGraphicFramePr>
        <p:xfrm>
          <a:off x="6096000" y="1590101"/>
          <a:ext cx="4261023" cy="1148080"/>
        </p:xfrm>
        <a:graphic>
          <a:graphicData uri="http://schemas.openxmlformats.org/drawingml/2006/table">
            <a:tbl>
              <a:tblPr firstRow="1" bandRow="1">
                <a:tableStyleId>{2D5ABB26-0587-4C30-8999-92F81FD0307C}</a:tableStyleId>
              </a:tblPr>
              <a:tblGrid>
                <a:gridCol w="1828800">
                  <a:extLst>
                    <a:ext uri="{9D8B030D-6E8A-4147-A177-3AD203B41FA5}">
                      <a16:colId xmlns:a16="http://schemas.microsoft.com/office/drawing/2014/main" val="20000"/>
                    </a:ext>
                  </a:extLst>
                </a:gridCol>
                <a:gridCol w="1161420">
                  <a:extLst>
                    <a:ext uri="{9D8B030D-6E8A-4147-A177-3AD203B41FA5}">
                      <a16:colId xmlns:a16="http://schemas.microsoft.com/office/drawing/2014/main" val="20001"/>
                    </a:ext>
                  </a:extLst>
                </a:gridCol>
                <a:gridCol w="1270803">
                  <a:extLst>
                    <a:ext uri="{9D8B030D-6E8A-4147-A177-3AD203B41FA5}">
                      <a16:colId xmlns:a16="http://schemas.microsoft.com/office/drawing/2014/main" val="20002"/>
                    </a:ext>
                  </a:extLst>
                </a:gridCol>
              </a:tblGrid>
              <a:tr h="618771">
                <a:tc>
                  <a:txBody>
                    <a:bodyPr/>
                    <a:lstStyle/>
                    <a:p>
                      <a:pPr>
                        <a:lnSpc>
                          <a:spcPct val="100000"/>
                        </a:lnSpc>
                      </a:pPr>
                      <a:endParaRPr sz="14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20345" marR="182245" indent="-30480" algn="ctr">
                        <a:lnSpc>
                          <a:spcPct val="100000"/>
                        </a:lnSpc>
                        <a:spcBef>
                          <a:spcPts val="1140"/>
                        </a:spcBef>
                      </a:pPr>
                      <a:r>
                        <a:rPr sz="1400" b="1" spc="-5" dirty="0">
                          <a:solidFill>
                            <a:schemeClr val="accent1"/>
                          </a:solidFill>
                          <a:latin typeface="Calibri" panose="020F0502020204030204" pitchFamily="34" charset="0"/>
                          <a:cs typeface="Calibri" panose="020F0502020204030204" pitchFamily="34" charset="0"/>
                        </a:rPr>
                        <a:t>Olaparib</a:t>
                      </a:r>
                      <a:r>
                        <a:rPr sz="1400" b="1" spc="-5" dirty="0">
                          <a:solidFill>
                            <a:schemeClr val="bg2"/>
                          </a:solidFill>
                          <a:latin typeface="Calibri" panose="020F0502020204030204" pitchFamily="34" charset="0"/>
                          <a:cs typeface="Calibri" panose="020F0502020204030204" pitchFamily="34" charset="0"/>
                        </a:rPr>
                        <a:t>  </a:t>
                      </a:r>
                      <a:br>
                        <a:rPr lang="en-US" sz="1400" b="1" spc="-5" dirty="0">
                          <a:solidFill>
                            <a:schemeClr val="bg2"/>
                          </a:solidFill>
                          <a:latin typeface="Calibri" panose="020F0502020204030204" pitchFamily="34" charset="0"/>
                          <a:cs typeface="Calibri" panose="020F0502020204030204" pitchFamily="34" charset="0"/>
                        </a:rPr>
                      </a:br>
                      <a:r>
                        <a:rPr sz="1400" b="0" spc="-5" dirty="0">
                          <a:solidFill>
                            <a:schemeClr val="bg1"/>
                          </a:solidFill>
                          <a:latin typeface="Calibri" panose="020F0502020204030204" pitchFamily="34" charset="0"/>
                          <a:cs typeface="Calibri" panose="020F0502020204030204" pitchFamily="34" charset="0"/>
                        </a:rPr>
                        <a:t>(</a:t>
                      </a:r>
                      <a:r>
                        <a:rPr lang="en-US" sz="1400" b="0" spc="-5" dirty="0">
                          <a:solidFill>
                            <a:schemeClr val="bg1"/>
                          </a:solidFill>
                          <a:latin typeface="Calibri" panose="020F0502020204030204" pitchFamily="34" charset="0"/>
                          <a:cs typeface="Calibri" panose="020F0502020204030204" pitchFamily="34" charset="0"/>
                        </a:rPr>
                        <a:t>n </a:t>
                      </a:r>
                      <a:r>
                        <a:rPr sz="1400" b="0" spc="-5" dirty="0">
                          <a:solidFill>
                            <a:schemeClr val="bg1"/>
                          </a:solidFill>
                          <a:latin typeface="Calibri" panose="020F0502020204030204" pitchFamily="34" charset="0"/>
                          <a:cs typeface="Calibri" panose="020F0502020204030204" pitchFamily="34" charset="0"/>
                        </a:rPr>
                        <a:t>=</a:t>
                      </a:r>
                      <a:r>
                        <a:rPr lang="en-US" sz="1400" b="0" spc="-5" dirty="0">
                          <a:solidFill>
                            <a:schemeClr val="bg1"/>
                          </a:solidFill>
                          <a:latin typeface="Calibri" panose="020F0502020204030204" pitchFamily="34" charset="0"/>
                          <a:cs typeface="Calibri" panose="020F0502020204030204" pitchFamily="34" charset="0"/>
                        </a:rPr>
                        <a:t> </a:t>
                      </a:r>
                      <a:r>
                        <a:rPr sz="1400" b="0" spc="-5" dirty="0">
                          <a:solidFill>
                            <a:schemeClr val="bg1"/>
                          </a:solidFill>
                          <a:latin typeface="Calibri" panose="020F0502020204030204" pitchFamily="34" charset="0"/>
                          <a:cs typeface="Calibri" panose="020F0502020204030204" pitchFamily="34" charset="0"/>
                        </a:rPr>
                        <a:t>162)</a:t>
                      </a:r>
                      <a:endParaRPr sz="1400" b="0" dirty="0">
                        <a:solidFill>
                          <a:schemeClr val="bg1"/>
                        </a:solidFill>
                        <a:latin typeface="Calibri" panose="020F0502020204030204" pitchFamily="34" charset="0"/>
                        <a:cs typeface="Calibri" panose="020F0502020204030204" pitchFamily="34" charset="0"/>
                      </a:endParaRPr>
                    </a:p>
                  </a:txBody>
                  <a:tcPr marL="0" marR="0" marT="193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00990" marR="125730" indent="-167005" algn="l">
                        <a:lnSpc>
                          <a:spcPct val="100000"/>
                        </a:lnSpc>
                        <a:spcBef>
                          <a:spcPts val="300"/>
                        </a:spcBef>
                      </a:pPr>
                      <a:r>
                        <a:rPr lang="en-US" sz="1400" b="1" spc="-10" dirty="0">
                          <a:solidFill>
                            <a:schemeClr val="accent3"/>
                          </a:solidFill>
                          <a:latin typeface="Calibri" panose="020F0502020204030204" pitchFamily="34" charset="0"/>
                          <a:cs typeface="Calibri" panose="020F0502020204030204" pitchFamily="34" charset="0"/>
                        </a:rPr>
                        <a:t>AR Therapy</a:t>
                      </a:r>
                      <a:br>
                        <a:rPr lang="en-US" sz="1400" b="0" spc="-10" dirty="0">
                          <a:solidFill>
                            <a:schemeClr val="bg1"/>
                          </a:solidFill>
                          <a:latin typeface="Calibri" panose="020F0502020204030204" pitchFamily="34" charset="0"/>
                          <a:cs typeface="Calibri" panose="020F0502020204030204" pitchFamily="34" charset="0"/>
                        </a:rPr>
                      </a:br>
                      <a:r>
                        <a:rPr sz="1400" b="0" spc="-5" dirty="0">
                          <a:solidFill>
                            <a:schemeClr val="bg1"/>
                          </a:solidFill>
                          <a:latin typeface="Calibri" panose="020F0502020204030204" pitchFamily="34" charset="0"/>
                          <a:cs typeface="Calibri" panose="020F0502020204030204" pitchFamily="34" charset="0"/>
                        </a:rPr>
                        <a:t>(</a:t>
                      </a:r>
                      <a:r>
                        <a:rPr lang="en-US" sz="1400" b="0" spc="-5" dirty="0">
                          <a:solidFill>
                            <a:schemeClr val="bg1"/>
                          </a:solidFill>
                          <a:latin typeface="Calibri" panose="020F0502020204030204" pitchFamily="34" charset="0"/>
                          <a:cs typeface="Calibri" panose="020F0502020204030204" pitchFamily="34" charset="0"/>
                        </a:rPr>
                        <a:t>n </a:t>
                      </a:r>
                      <a:r>
                        <a:rPr sz="1400" b="0" spc="-5" dirty="0">
                          <a:solidFill>
                            <a:schemeClr val="bg1"/>
                          </a:solidFill>
                          <a:latin typeface="Calibri" panose="020F0502020204030204" pitchFamily="34" charset="0"/>
                          <a:cs typeface="Calibri" panose="020F0502020204030204" pitchFamily="34" charset="0"/>
                        </a:rPr>
                        <a:t>=</a:t>
                      </a:r>
                      <a:r>
                        <a:rPr lang="en-US" sz="1400" b="0" spc="-5" dirty="0">
                          <a:solidFill>
                            <a:schemeClr val="bg1"/>
                          </a:solidFill>
                          <a:latin typeface="Calibri" panose="020F0502020204030204" pitchFamily="34" charset="0"/>
                          <a:cs typeface="Calibri" panose="020F0502020204030204" pitchFamily="34" charset="0"/>
                        </a:rPr>
                        <a:t> </a:t>
                      </a:r>
                      <a:r>
                        <a:rPr sz="1400" b="0" spc="-5" dirty="0">
                          <a:solidFill>
                            <a:schemeClr val="bg1"/>
                          </a:solidFill>
                          <a:latin typeface="Calibri" panose="020F0502020204030204" pitchFamily="34" charset="0"/>
                          <a:cs typeface="Calibri" panose="020F0502020204030204" pitchFamily="34" charset="0"/>
                        </a:rPr>
                        <a:t>83)</a:t>
                      </a:r>
                      <a:endParaRPr sz="1400" b="0" dirty="0">
                        <a:solidFill>
                          <a:schemeClr val="bg1"/>
                        </a:solidFill>
                        <a:latin typeface="Calibri" panose="020F0502020204030204" pitchFamily="34" charset="0"/>
                        <a:cs typeface="Calibri" panose="020F0502020204030204" pitchFamily="34" charset="0"/>
                      </a:endParaRPr>
                    </a:p>
                  </a:txBody>
                  <a:tcPr marL="0" marR="0" marT="19202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28260">
                <a:tc>
                  <a:txBody>
                    <a:bodyPr/>
                    <a:lstStyle/>
                    <a:p>
                      <a:pPr marR="76200" algn="r">
                        <a:lnSpc>
                          <a:spcPct val="100000"/>
                        </a:lnSpc>
                        <a:spcBef>
                          <a:spcPts val="300"/>
                        </a:spcBef>
                      </a:pPr>
                      <a:r>
                        <a:rPr sz="1400" b="0" spc="-10" dirty="0">
                          <a:solidFill>
                            <a:schemeClr val="bg1"/>
                          </a:solidFill>
                          <a:latin typeface="Calibri" panose="020F0502020204030204" pitchFamily="34" charset="0"/>
                          <a:cs typeface="Calibri" panose="020F0502020204030204" pitchFamily="34" charset="0"/>
                        </a:rPr>
                        <a:t>Median </a:t>
                      </a:r>
                      <a:r>
                        <a:rPr sz="1400" b="0" spc="-5" dirty="0">
                          <a:solidFill>
                            <a:schemeClr val="bg1"/>
                          </a:solidFill>
                          <a:latin typeface="Calibri" panose="020F0502020204030204" pitchFamily="34" charset="0"/>
                          <a:cs typeface="Calibri" panose="020F0502020204030204" pitchFamily="34" charset="0"/>
                        </a:rPr>
                        <a:t>rPFS</a:t>
                      </a:r>
                      <a:r>
                        <a:rPr lang="en-US" sz="1400" b="0" spc="-5" dirty="0">
                          <a:solidFill>
                            <a:schemeClr val="bg1"/>
                          </a:solidFill>
                          <a:latin typeface="Calibri" panose="020F0502020204030204" pitchFamily="34" charset="0"/>
                          <a:cs typeface="Calibri" panose="020F0502020204030204" pitchFamily="34" charset="0"/>
                        </a:rPr>
                        <a:t>, mos</a:t>
                      </a:r>
                      <a:endParaRPr sz="1400" b="0" dirty="0">
                        <a:solidFill>
                          <a:schemeClr val="bg1"/>
                        </a:solidFill>
                        <a:latin typeface="Calibri" panose="020F0502020204030204" pitchFamily="34" charset="0"/>
                        <a:cs typeface="Calibri" panose="020F0502020204030204" pitchFamily="34" charset="0"/>
                      </a:endParaRPr>
                    </a:p>
                  </a:txBody>
                  <a:tcPr marL="0" marR="0" marT="5080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905" algn="ctr">
                        <a:lnSpc>
                          <a:spcPct val="100000"/>
                        </a:lnSpc>
                        <a:spcBef>
                          <a:spcPts val="170"/>
                        </a:spcBef>
                      </a:pPr>
                      <a:r>
                        <a:rPr sz="1400" b="0" dirty="0">
                          <a:solidFill>
                            <a:schemeClr val="bg1"/>
                          </a:solidFill>
                          <a:latin typeface="Calibri" panose="020F0502020204030204" pitchFamily="34" charset="0"/>
                          <a:cs typeface="Calibri" panose="020F0502020204030204" pitchFamily="34" charset="0"/>
                        </a:rPr>
                        <a:t>7.</a:t>
                      </a:r>
                      <a:r>
                        <a:rPr lang="en-US" sz="1400" b="0" dirty="0">
                          <a:solidFill>
                            <a:schemeClr val="bg1"/>
                          </a:solidFill>
                          <a:latin typeface="Calibri" panose="020F0502020204030204" pitchFamily="34" charset="0"/>
                          <a:cs typeface="Calibri" panose="020F0502020204030204" pitchFamily="34" charset="0"/>
                        </a:rPr>
                        <a:t>4</a:t>
                      </a:r>
                      <a:endParaRPr sz="1400" b="0" dirty="0">
                        <a:solidFill>
                          <a:schemeClr val="bg1"/>
                        </a:solidFill>
                        <a:latin typeface="Calibri" panose="020F0502020204030204" pitchFamily="34" charset="0"/>
                        <a:cs typeface="Calibri" panose="020F0502020204030204" pitchFamily="34" charset="0"/>
                      </a:endParaRPr>
                    </a:p>
                  </a:txBody>
                  <a:tcPr marL="0" marR="0" marT="28787"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270" algn="ctr">
                        <a:lnSpc>
                          <a:spcPct val="100000"/>
                        </a:lnSpc>
                        <a:spcBef>
                          <a:spcPts val="170"/>
                        </a:spcBef>
                      </a:pPr>
                      <a:r>
                        <a:rPr sz="1400" b="0" dirty="0">
                          <a:solidFill>
                            <a:schemeClr val="bg1"/>
                          </a:solidFill>
                          <a:latin typeface="Calibri" panose="020F0502020204030204" pitchFamily="34" charset="0"/>
                          <a:cs typeface="Calibri" panose="020F0502020204030204" pitchFamily="34" charset="0"/>
                        </a:rPr>
                        <a:t>3.</a:t>
                      </a:r>
                      <a:r>
                        <a:rPr lang="en-US" sz="1400" b="0" dirty="0">
                          <a:solidFill>
                            <a:schemeClr val="bg1"/>
                          </a:solidFill>
                          <a:latin typeface="Calibri" panose="020F0502020204030204" pitchFamily="34" charset="0"/>
                          <a:cs typeface="Calibri" panose="020F0502020204030204" pitchFamily="34" charset="0"/>
                        </a:rPr>
                        <a:t>6</a:t>
                      </a:r>
                      <a:endParaRPr sz="1400" b="0" dirty="0">
                        <a:solidFill>
                          <a:schemeClr val="bg1"/>
                        </a:solidFill>
                        <a:latin typeface="Calibri" panose="020F0502020204030204" pitchFamily="34" charset="0"/>
                        <a:cs typeface="Calibri" panose="020F0502020204030204" pitchFamily="34" charset="0"/>
                      </a:endParaRPr>
                    </a:p>
                  </a:txBody>
                  <a:tcPr marL="0" marR="0" marT="28787"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28260">
                <a:tc>
                  <a:txBody>
                    <a:bodyPr/>
                    <a:lstStyle/>
                    <a:p>
                      <a:pPr marR="76200" algn="r">
                        <a:lnSpc>
                          <a:spcPct val="100000"/>
                        </a:lnSpc>
                        <a:spcBef>
                          <a:spcPts val="300"/>
                        </a:spcBef>
                      </a:pPr>
                      <a:r>
                        <a:rPr lang="en-US" sz="1400" b="0" dirty="0">
                          <a:solidFill>
                            <a:schemeClr val="bg1"/>
                          </a:solidFill>
                          <a:latin typeface="Calibri" panose="020F0502020204030204" pitchFamily="34" charset="0"/>
                          <a:cs typeface="Calibri" panose="020F0502020204030204" pitchFamily="34" charset="0"/>
                        </a:rPr>
                        <a:t>HR (95% CI)</a:t>
                      </a:r>
                      <a:endParaRPr sz="1400" b="0" dirty="0">
                        <a:solidFill>
                          <a:schemeClr val="bg1"/>
                        </a:solidFill>
                        <a:latin typeface="Calibri" panose="020F0502020204030204" pitchFamily="34" charset="0"/>
                        <a:cs typeface="Calibri" panose="020F0502020204030204" pitchFamily="34" charset="0"/>
                      </a:endParaRPr>
                    </a:p>
                  </a:txBody>
                  <a:tcPr marL="0" marR="0" marT="5080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1905" algn="ctr">
                        <a:lnSpc>
                          <a:spcPct val="100000"/>
                        </a:lnSpc>
                        <a:spcBef>
                          <a:spcPts val="170"/>
                        </a:spcBef>
                      </a:pPr>
                      <a:r>
                        <a:rPr lang="en-US" sz="1400" b="0" dirty="0">
                          <a:solidFill>
                            <a:schemeClr val="bg1"/>
                          </a:solidFill>
                          <a:latin typeface="Calibri" panose="020F0502020204030204" pitchFamily="34" charset="0"/>
                          <a:cs typeface="Calibri" panose="020F0502020204030204" pitchFamily="34" charset="0"/>
                        </a:rPr>
                        <a:t>0.34 (0.25-0.47; </a:t>
                      </a:r>
                      <a:r>
                        <a:rPr lang="en-US" sz="1400" b="0" i="1" dirty="0">
                          <a:solidFill>
                            <a:schemeClr val="bg1"/>
                          </a:solidFill>
                          <a:latin typeface="Calibri" panose="020F0502020204030204" pitchFamily="34" charset="0"/>
                          <a:cs typeface="Calibri" panose="020F0502020204030204" pitchFamily="34" charset="0"/>
                        </a:rPr>
                        <a:t>P</a:t>
                      </a:r>
                      <a:r>
                        <a:rPr lang="en-US" sz="1400" b="0" dirty="0">
                          <a:solidFill>
                            <a:schemeClr val="bg1"/>
                          </a:solidFill>
                          <a:latin typeface="Calibri" panose="020F0502020204030204" pitchFamily="34" charset="0"/>
                          <a:cs typeface="Calibri" panose="020F0502020204030204" pitchFamily="34" charset="0"/>
                        </a:rPr>
                        <a:t> &lt;.001)</a:t>
                      </a:r>
                      <a:endParaRPr sz="1400" b="0" dirty="0">
                        <a:solidFill>
                          <a:schemeClr val="bg1"/>
                        </a:solidFill>
                        <a:latin typeface="Calibri" panose="020F0502020204030204" pitchFamily="34" charset="0"/>
                        <a:cs typeface="Calibri" panose="020F0502020204030204" pitchFamily="34" charset="0"/>
                      </a:endParaRPr>
                    </a:p>
                  </a:txBody>
                  <a:tcPr marL="0" marR="0" marT="28787"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1270" algn="ctr">
                        <a:lnSpc>
                          <a:spcPct val="100000"/>
                        </a:lnSpc>
                        <a:spcBef>
                          <a:spcPts val="170"/>
                        </a:spcBef>
                      </a:pPr>
                      <a:endParaRPr sz="1400" b="0" dirty="0">
                        <a:solidFill>
                          <a:schemeClr val="bg1"/>
                        </a:solidFill>
                        <a:latin typeface="Calibri" panose="020F0502020204030204" pitchFamily="34" charset="0"/>
                        <a:cs typeface="Calibri" panose="020F0502020204030204" pitchFamily="34" charset="0"/>
                      </a:endParaRPr>
                    </a:p>
                  </a:txBody>
                  <a:tcPr marL="0" marR="0" marT="28787" marB="0">
                    <a:lnL>
                      <a:noFill/>
                    </a:lnL>
                    <a:lnR>
                      <a:noFill/>
                    </a:lnR>
                    <a:lnT w="12700">
                      <a:noFill/>
                      <a:prstDash val="solid"/>
                    </a:lnT>
                    <a:lnB w="12700">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982896577"/>
                  </a:ext>
                </a:extLst>
              </a:tr>
            </a:tbl>
          </a:graphicData>
        </a:graphic>
      </p:graphicFrame>
      <p:grpSp>
        <p:nvGrpSpPr>
          <p:cNvPr id="79" name="Group 78">
            <a:extLst>
              <a:ext uri="{FF2B5EF4-FFF2-40B4-BE49-F238E27FC236}">
                <a16:creationId xmlns:a16="http://schemas.microsoft.com/office/drawing/2014/main" id="{D7160ACD-7E67-44ED-8752-48AF4D74F1A8}"/>
              </a:ext>
            </a:extLst>
          </p:cNvPr>
          <p:cNvGrpSpPr/>
          <p:nvPr/>
        </p:nvGrpSpPr>
        <p:grpSpPr>
          <a:xfrm>
            <a:off x="1194098" y="5266175"/>
            <a:ext cx="8369449" cy="646331"/>
            <a:chOff x="469002" y="5525869"/>
            <a:chExt cx="6996398" cy="646331"/>
          </a:xfrm>
        </p:grpSpPr>
        <p:sp>
          <p:nvSpPr>
            <p:cNvPr id="80" name="TextBox 79">
              <a:extLst>
                <a:ext uri="{FF2B5EF4-FFF2-40B4-BE49-F238E27FC236}">
                  <a16:creationId xmlns:a16="http://schemas.microsoft.com/office/drawing/2014/main" id="{2258F0AD-B342-46E9-81E9-96F48C27A905}"/>
                </a:ext>
              </a:extLst>
            </p:cNvPr>
            <p:cNvSpPr txBox="1"/>
            <p:nvPr/>
          </p:nvSpPr>
          <p:spPr bwMode="auto">
            <a:xfrm>
              <a:off x="469002" y="5525869"/>
              <a:ext cx="1334468" cy="646331"/>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200" b="1" dirty="0">
                  <a:solidFill>
                    <a:schemeClr val="bg1"/>
                  </a:solidFill>
                  <a:latin typeface="Calibri" panose="020F0502020204030204" pitchFamily="34" charset="0"/>
                  <a:cs typeface="Calibri" panose="020F0502020204030204" pitchFamily="34" charset="0"/>
                </a:rPr>
                <a:t>Patients at Risk, n</a:t>
              </a:r>
              <a:br>
                <a:rPr lang="en-US" sz="1200" b="1" dirty="0">
                  <a:solidFill>
                    <a:schemeClr val="bg1"/>
                  </a:solidFill>
                  <a:latin typeface="Calibri" panose="020F0502020204030204" pitchFamily="34" charset="0"/>
                  <a:cs typeface="Calibri" panose="020F0502020204030204" pitchFamily="34" charset="0"/>
                </a:rPr>
              </a:br>
              <a:r>
                <a:rPr lang="en-US" sz="1200" b="1" dirty="0">
                  <a:solidFill>
                    <a:schemeClr val="accent1"/>
                  </a:solidFill>
                  <a:latin typeface="Calibri" panose="020F0502020204030204" pitchFamily="34" charset="0"/>
                  <a:cs typeface="Calibri" panose="020F0502020204030204" pitchFamily="34" charset="0"/>
                </a:rPr>
                <a:t>Olaparib</a:t>
              </a:r>
              <a:br>
                <a:rPr lang="en-US" sz="1200" b="1" dirty="0">
                  <a:solidFill>
                    <a:schemeClr val="bg1"/>
                  </a:solidFill>
                  <a:latin typeface="Calibri" panose="020F0502020204030204" pitchFamily="34" charset="0"/>
                  <a:cs typeface="Calibri" panose="020F0502020204030204" pitchFamily="34" charset="0"/>
                </a:rPr>
              </a:br>
              <a:r>
                <a:rPr lang="en-US" sz="1200" dirty="0">
                  <a:solidFill>
                    <a:schemeClr val="accent3"/>
                  </a:solidFill>
                  <a:latin typeface="Calibri" panose="020F0502020204030204" pitchFamily="34" charset="0"/>
                  <a:cs typeface="Calibri" panose="020F0502020204030204" pitchFamily="34" charset="0"/>
                </a:rPr>
                <a:t>Control</a:t>
              </a:r>
              <a:endParaRPr lang="en-US" sz="1200" b="1" dirty="0">
                <a:solidFill>
                  <a:schemeClr val="accent3"/>
                </a:solidFill>
                <a:latin typeface="Calibri" panose="020F0502020204030204" pitchFamily="34" charset="0"/>
                <a:cs typeface="Calibri" panose="020F0502020204030204" pitchFamily="34" charset="0"/>
              </a:endParaRPr>
            </a:p>
          </p:txBody>
        </p:sp>
        <p:sp>
          <p:nvSpPr>
            <p:cNvPr id="81" name="TextBox 80">
              <a:extLst>
                <a:ext uri="{FF2B5EF4-FFF2-40B4-BE49-F238E27FC236}">
                  <a16:creationId xmlns:a16="http://schemas.microsoft.com/office/drawing/2014/main" id="{CC37B71C-AD5C-4D64-B0EB-EC8BCC7A093E}"/>
                </a:ext>
              </a:extLst>
            </p:cNvPr>
            <p:cNvSpPr txBox="1"/>
            <p:nvPr/>
          </p:nvSpPr>
          <p:spPr bwMode="auto">
            <a:xfrm>
              <a:off x="1678658" y="5710535"/>
              <a:ext cx="420307"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162</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83</a:t>
              </a:r>
              <a:endParaRPr lang="en-US" sz="1200" b="0" dirty="0">
                <a:solidFill>
                  <a:schemeClr val="accent3"/>
                </a:solidFill>
                <a:latin typeface="Calibri" panose="020F0502020204030204" pitchFamily="34" charset="0"/>
                <a:cs typeface="Calibri" panose="020F0502020204030204" pitchFamily="34" charset="0"/>
              </a:endParaRPr>
            </a:p>
          </p:txBody>
        </p:sp>
        <p:sp>
          <p:nvSpPr>
            <p:cNvPr id="82" name="TextBox 81">
              <a:extLst>
                <a:ext uri="{FF2B5EF4-FFF2-40B4-BE49-F238E27FC236}">
                  <a16:creationId xmlns:a16="http://schemas.microsoft.com/office/drawing/2014/main" id="{C6C7755A-AA47-4E8C-815D-10E9143CACC8}"/>
                </a:ext>
              </a:extLst>
            </p:cNvPr>
            <p:cNvSpPr txBox="1"/>
            <p:nvPr/>
          </p:nvSpPr>
          <p:spPr bwMode="auto">
            <a:xfrm>
              <a:off x="1933185" y="5710535"/>
              <a:ext cx="420308" cy="461665"/>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149</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79</a:t>
              </a:r>
              <a:endParaRPr lang="en-US" sz="1200" b="0" dirty="0">
                <a:solidFill>
                  <a:schemeClr val="accent3"/>
                </a:solidFill>
                <a:latin typeface="Calibri" panose="020F0502020204030204" pitchFamily="34" charset="0"/>
                <a:cs typeface="Calibri" panose="020F0502020204030204" pitchFamily="34" charset="0"/>
              </a:endParaRPr>
            </a:p>
          </p:txBody>
        </p:sp>
        <p:sp>
          <p:nvSpPr>
            <p:cNvPr id="83" name="TextBox 82">
              <a:extLst>
                <a:ext uri="{FF2B5EF4-FFF2-40B4-BE49-F238E27FC236}">
                  <a16:creationId xmlns:a16="http://schemas.microsoft.com/office/drawing/2014/main" id="{79969907-D9E9-4D0A-96CF-5302B53A3B11}"/>
                </a:ext>
              </a:extLst>
            </p:cNvPr>
            <p:cNvSpPr txBox="1"/>
            <p:nvPr/>
          </p:nvSpPr>
          <p:spPr bwMode="auto">
            <a:xfrm>
              <a:off x="2200766" y="5710535"/>
              <a:ext cx="419303" cy="461665"/>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126</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47</a:t>
              </a:r>
              <a:endParaRPr lang="en-US" sz="1200" b="0" dirty="0">
                <a:solidFill>
                  <a:schemeClr val="accent3"/>
                </a:solidFill>
                <a:latin typeface="Calibri" panose="020F0502020204030204" pitchFamily="34" charset="0"/>
                <a:cs typeface="Calibri" panose="020F0502020204030204" pitchFamily="34" charset="0"/>
              </a:endParaRPr>
            </a:p>
          </p:txBody>
        </p:sp>
        <p:sp>
          <p:nvSpPr>
            <p:cNvPr id="84" name="TextBox 83">
              <a:extLst>
                <a:ext uri="{FF2B5EF4-FFF2-40B4-BE49-F238E27FC236}">
                  <a16:creationId xmlns:a16="http://schemas.microsoft.com/office/drawing/2014/main" id="{65BF33DF-4079-4D00-990B-0B303D4C0574}"/>
                </a:ext>
              </a:extLst>
            </p:cNvPr>
            <p:cNvSpPr txBox="1"/>
            <p:nvPr/>
          </p:nvSpPr>
          <p:spPr bwMode="auto">
            <a:xfrm>
              <a:off x="2467696" y="5710535"/>
              <a:ext cx="420307" cy="461665"/>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116</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44</a:t>
              </a:r>
              <a:endParaRPr lang="en-US" sz="1200" b="0" dirty="0">
                <a:solidFill>
                  <a:schemeClr val="accent3"/>
                </a:solidFill>
                <a:latin typeface="Calibri" panose="020F0502020204030204" pitchFamily="34" charset="0"/>
                <a:cs typeface="Calibri" panose="020F0502020204030204" pitchFamily="34" charset="0"/>
              </a:endParaRPr>
            </a:p>
          </p:txBody>
        </p:sp>
        <p:sp>
          <p:nvSpPr>
            <p:cNvPr id="85" name="TextBox 84">
              <a:extLst>
                <a:ext uri="{FF2B5EF4-FFF2-40B4-BE49-F238E27FC236}">
                  <a16:creationId xmlns:a16="http://schemas.microsoft.com/office/drawing/2014/main" id="{271A9A24-4B4D-485C-A772-37D6994C34F0}"/>
                </a:ext>
              </a:extLst>
            </p:cNvPr>
            <p:cNvSpPr txBox="1"/>
            <p:nvPr/>
          </p:nvSpPr>
          <p:spPr bwMode="auto">
            <a:xfrm>
              <a:off x="2718188" y="5710535"/>
              <a:ext cx="420308"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102</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22</a:t>
              </a:r>
              <a:endParaRPr lang="en-US" sz="1200" b="0" dirty="0">
                <a:solidFill>
                  <a:schemeClr val="accent3"/>
                </a:solidFill>
                <a:latin typeface="Calibri" panose="020F0502020204030204" pitchFamily="34" charset="0"/>
                <a:cs typeface="Calibri" panose="020F0502020204030204" pitchFamily="34" charset="0"/>
              </a:endParaRPr>
            </a:p>
          </p:txBody>
        </p:sp>
        <p:sp>
          <p:nvSpPr>
            <p:cNvPr id="86" name="TextBox 85">
              <a:extLst>
                <a:ext uri="{FF2B5EF4-FFF2-40B4-BE49-F238E27FC236}">
                  <a16:creationId xmlns:a16="http://schemas.microsoft.com/office/drawing/2014/main" id="{BACB4024-F1F2-46FD-AEA0-8224AFFFFC90}"/>
                </a:ext>
              </a:extLst>
            </p:cNvPr>
            <p:cNvSpPr txBox="1"/>
            <p:nvPr/>
          </p:nvSpPr>
          <p:spPr bwMode="auto">
            <a:xfrm>
              <a:off x="2961101" y="5710535"/>
              <a:ext cx="420308"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101</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20</a:t>
              </a:r>
              <a:endParaRPr lang="en-US" sz="1200" b="0" dirty="0">
                <a:solidFill>
                  <a:schemeClr val="accent3"/>
                </a:solidFill>
                <a:latin typeface="Calibri" panose="020F0502020204030204" pitchFamily="34" charset="0"/>
                <a:cs typeface="Calibri" panose="020F0502020204030204" pitchFamily="34" charset="0"/>
              </a:endParaRPr>
            </a:p>
          </p:txBody>
        </p:sp>
        <p:sp>
          <p:nvSpPr>
            <p:cNvPr id="87" name="TextBox 86">
              <a:extLst>
                <a:ext uri="{FF2B5EF4-FFF2-40B4-BE49-F238E27FC236}">
                  <a16:creationId xmlns:a16="http://schemas.microsoft.com/office/drawing/2014/main" id="{60303F46-C83D-484D-96D9-E7494636E37B}"/>
                </a:ext>
              </a:extLst>
            </p:cNvPr>
            <p:cNvSpPr txBox="1"/>
            <p:nvPr/>
          </p:nvSpPr>
          <p:spPr bwMode="auto">
            <a:xfrm>
              <a:off x="3278674" y="5710535"/>
              <a:ext cx="341760"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82</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13</a:t>
              </a:r>
              <a:endParaRPr lang="en-US" sz="1200" b="0" dirty="0">
                <a:solidFill>
                  <a:schemeClr val="accent3"/>
                </a:solidFill>
                <a:latin typeface="Calibri" panose="020F0502020204030204" pitchFamily="34" charset="0"/>
                <a:cs typeface="Calibri" panose="020F0502020204030204" pitchFamily="34" charset="0"/>
              </a:endParaRPr>
            </a:p>
          </p:txBody>
        </p:sp>
        <p:sp>
          <p:nvSpPr>
            <p:cNvPr id="88" name="TextBox 87">
              <a:extLst>
                <a:ext uri="{FF2B5EF4-FFF2-40B4-BE49-F238E27FC236}">
                  <a16:creationId xmlns:a16="http://schemas.microsoft.com/office/drawing/2014/main" id="{D5405489-BA1E-472F-BA6A-9613647E8834}"/>
                </a:ext>
              </a:extLst>
            </p:cNvPr>
            <p:cNvSpPr txBox="1"/>
            <p:nvPr/>
          </p:nvSpPr>
          <p:spPr bwMode="auto">
            <a:xfrm>
              <a:off x="3524622" y="5710535"/>
              <a:ext cx="341760"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77</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12</a:t>
              </a:r>
              <a:endParaRPr lang="en-US" sz="1200" b="0" dirty="0">
                <a:solidFill>
                  <a:schemeClr val="accent3"/>
                </a:solidFill>
                <a:latin typeface="Calibri" panose="020F0502020204030204" pitchFamily="34" charset="0"/>
                <a:cs typeface="Calibri" panose="020F0502020204030204" pitchFamily="34" charset="0"/>
              </a:endParaRPr>
            </a:p>
          </p:txBody>
        </p:sp>
        <p:sp>
          <p:nvSpPr>
            <p:cNvPr id="89" name="TextBox 88">
              <a:extLst>
                <a:ext uri="{FF2B5EF4-FFF2-40B4-BE49-F238E27FC236}">
                  <a16:creationId xmlns:a16="http://schemas.microsoft.com/office/drawing/2014/main" id="{1825E9ED-4DA9-4545-88F4-4A2E6F027156}"/>
                </a:ext>
              </a:extLst>
            </p:cNvPr>
            <p:cNvSpPr txBox="1"/>
            <p:nvPr/>
          </p:nvSpPr>
          <p:spPr bwMode="auto">
            <a:xfrm>
              <a:off x="3796972" y="5710535"/>
              <a:ext cx="341760"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56</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7</a:t>
              </a:r>
              <a:endParaRPr lang="en-US" sz="1200" b="0" dirty="0">
                <a:solidFill>
                  <a:schemeClr val="accent3"/>
                </a:solidFill>
                <a:latin typeface="Calibri" panose="020F0502020204030204" pitchFamily="34" charset="0"/>
                <a:cs typeface="Calibri" panose="020F0502020204030204" pitchFamily="34" charset="0"/>
              </a:endParaRPr>
            </a:p>
          </p:txBody>
        </p:sp>
        <p:sp>
          <p:nvSpPr>
            <p:cNvPr id="90" name="TextBox 89">
              <a:extLst>
                <a:ext uri="{FF2B5EF4-FFF2-40B4-BE49-F238E27FC236}">
                  <a16:creationId xmlns:a16="http://schemas.microsoft.com/office/drawing/2014/main" id="{4559EE48-12C5-4FB8-89BE-9F3C530062B7}"/>
                </a:ext>
              </a:extLst>
            </p:cNvPr>
            <p:cNvSpPr txBox="1"/>
            <p:nvPr/>
          </p:nvSpPr>
          <p:spPr bwMode="auto">
            <a:xfrm>
              <a:off x="4066049" y="5710535"/>
              <a:ext cx="341760"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53</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6</a:t>
              </a:r>
              <a:endParaRPr lang="en-US" sz="1200" b="0" dirty="0">
                <a:solidFill>
                  <a:schemeClr val="accent3"/>
                </a:solidFill>
                <a:latin typeface="Calibri" panose="020F0502020204030204" pitchFamily="34" charset="0"/>
                <a:cs typeface="Calibri" panose="020F0502020204030204" pitchFamily="34" charset="0"/>
              </a:endParaRPr>
            </a:p>
          </p:txBody>
        </p:sp>
        <p:sp>
          <p:nvSpPr>
            <p:cNvPr id="91" name="TextBox 90">
              <a:extLst>
                <a:ext uri="{FF2B5EF4-FFF2-40B4-BE49-F238E27FC236}">
                  <a16:creationId xmlns:a16="http://schemas.microsoft.com/office/drawing/2014/main" id="{93B1187F-69E6-4E50-8175-359983ABBFEC}"/>
                </a:ext>
              </a:extLst>
            </p:cNvPr>
            <p:cNvSpPr txBox="1"/>
            <p:nvPr/>
          </p:nvSpPr>
          <p:spPr bwMode="auto">
            <a:xfrm>
              <a:off x="4311488" y="5710535"/>
              <a:ext cx="341760"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42</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3</a:t>
              </a:r>
              <a:endParaRPr lang="en-US" sz="1200" b="0" dirty="0">
                <a:solidFill>
                  <a:schemeClr val="accent3"/>
                </a:solidFill>
                <a:latin typeface="Calibri" panose="020F0502020204030204" pitchFamily="34" charset="0"/>
                <a:cs typeface="Calibri" panose="020F0502020204030204" pitchFamily="34" charset="0"/>
              </a:endParaRPr>
            </a:p>
          </p:txBody>
        </p:sp>
        <p:sp>
          <p:nvSpPr>
            <p:cNvPr id="92" name="TextBox 91">
              <a:extLst>
                <a:ext uri="{FF2B5EF4-FFF2-40B4-BE49-F238E27FC236}">
                  <a16:creationId xmlns:a16="http://schemas.microsoft.com/office/drawing/2014/main" id="{F5D2A71B-A3A9-4A04-86B7-D46207138450}"/>
                </a:ext>
              </a:extLst>
            </p:cNvPr>
            <p:cNvSpPr txBox="1"/>
            <p:nvPr/>
          </p:nvSpPr>
          <p:spPr bwMode="auto">
            <a:xfrm>
              <a:off x="4573272" y="5710535"/>
              <a:ext cx="341760" cy="461665"/>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37</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3</a:t>
              </a:r>
              <a:endParaRPr lang="en-US" sz="1200" b="0" dirty="0">
                <a:solidFill>
                  <a:schemeClr val="accent3"/>
                </a:solidFill>
                <a:latin typeface="Calibri" panose="020F0502020204030204" pitchFamily="34" charset="0"/>
                <a:cs typeface="Calibri" panose="020F0502020204030204" pitchFamily="34" charset="0"/>
              </a:endParaRPr>
            </a:p>
          </p:txBody>
        </p:sp>
        <p:sp>
          <p:nvSpPr>
            <p:cNvPr id="93" name="TextBox 92">
              <a:extLst>
                <a:ext uri="{FF2B5EF4-FFF2-40B4-BE49-F238E27FC236}">
                  <a16:creationId xmlns:a16="http://schemas.microsoft.com/office/drawing/2014/main" id="{A7BFDD9D-2C79-478B-AFFC-938B85071981}"/>
                </a:ext>
              </a:extLst>
            </p:cNvPr>
            <p:cNvSpPr txBox="1"/>
            <p:nvPr/>
          </p:nvSpPr>
          <p:spPr bwMode="auto">
            <a:xfrm>
              <a:off x="4835439" y="5710535"/>
              <a:ext cx="341760"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26</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3</a:t>
              </a:r>
              <a:endParaRPr lang="en-US" sz="1200" b="0" dirty="0">
                <a:solidFill>
                  <a:schemeClr val="accent3"/>
                </a:solidFill>
                <a:latin typeface="Calibri" panose="020F0502020204030204" pitchFamily="34" charset="0"/>
                <a:cs typeface="Calibri" panose="020F0502020204030204" pitchFamily="34" charset="0"/>
              </a:endParaRPr>
            </a:p>
          </p:txBody>
        </p:sp>
        <p:sp>
          <p:nvSpPr>
            <p:cNvPr id="94" name="TextBox 93">
              <a:extLst>
                <a:ext uri="{FF2B5EF4-FFF2-40B4-BE49-F238E27FC236}">
                  <a16:creationId xmlns:a16="http://schemas.microsoft.com/office/drawing/2014/main" id="{6443B821-D506-4B48-A8F9-5BBBA01F0FF2}"/>
                </a:ext>
              </a:extLst>
            </p:cNvPr>
            <p:cNvSpPr txBox="1"/>
            <p:nvPr/>
          </p:nvSpPr>
          <p:spPr bwMode="auto">
            <a:xfrm>
              <a:off x="5088972" y="5710535"/>
              <a:ext cx="341760"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24</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2</a:t>
              </a:r>
              <a:endParaRPr lang="en-US" sz="1200" b="0" dirty="0">
                <a:solidFill>
                  <a:schemeClr val="accent3"/>
                </a:solidFill>
                <a:latin typeface="Calibri" panose="020F0502020204030204" pitchFamily="34" charset="0"/>
                <a:cs typeface="Calibri" panose="020F0502020204030204" pitchFamily="34" charset="0"/>
              </a:endParaRPr>
            </a:p>
          </p:txBody>
        </p:sp>
        <p:sp>
          <p:nvSpPr>
            <p:cNvPr id="95" name="TextBox 94">
              <a:extLst>
                <a:ext uri="{FF2B5EF4-FFF2-40B4-BE49-F238E27FC236}">
                  <a16:creationId xmlns:a16="http://schemas.microsoft.com/office/drawing/2014/main" id="{09D00119-9226-4ABB-8F8B-ACD844FF7329}"/>
                </a:ext>
              </a:extLst>
            </p:cNvPr>
            <p:cNvSpPr txBox="1"/>
            <p:nvPr/>
          </p:nvSpPr>
          <p:spPr bwMode="auto">
            <a:xfrm>
              <a:off x="5351139" y="5710535"/>
              <a:ext cx="341760"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18</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2</a:t>
              </a:r>
              <a:endParaRPr lang="en-US" sz="1200" b="0" dirty="0">
                <a:solidFill>
                  <a:schemeClr val="accent3"/>
                </a:solidFill>
                <a:latin typeface="Calibri" panose="020F0502020204030204" pitchFamily="34" charset="0"/>
                <a:cs typeface="Calibri" panose="020F0502020204030204" pitchFamily="34" charset="0"/>
              </a:endParaRPr>
            </a:p>
          </p:txBody>
        </p:sp>
        <p:sp>
          <p:nvSpPr>
            <p:cNvPr id="96" name="TextBox 95">
              <a:extLst>
                <a:ext uri="{FF2B5EF4-FFF2-40B4-BE49-F238E27FC236}">
                  <a16:creationId xmlns:a16="http://schemas.microsoft.com/office/drawing/2014/main" id="{6FE49859-C872-488A-A5E5-C7A757422358}"/>
                </a:ext>
              </a:extLst>
            </p:cNvPr>
            <p:cNvSpPr txBox="1"/>
            <p:nvPr/>
          </p:nvSpPr>
          <p:spPr bwMode="auto">
            <a:xfrm>
              <a:off x="5604674" y="5710535"/>
              <a:ext cx="341760"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11</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a:t>
              </a:r>
              <a:endParaRPr lang="en-US" sz="1200" b="0" dirty="0">
                <a:solidFill>
                  <a:schemeClr val="accent3"/>
                </a:solidFill>
                <a:latin typeface="Calibri" panose="020F0502020204030204" pitchFamily="34" charset="0"/>
                <a:cs typeface="Calibri" panose="020F0502020204030204" pitchFamily="34" charset="0"/>
              </a:endParaRPr>
            </a:p>
          </p:txBody>
        </p:sp>
        <p:sp>
          <p:nvSpPr>
            <p:cNvPr id="97" name="TextBox 96">
              <a:extLst>
                <a:ext uri="{FF2B5EF4-FFF2-40B4-BE49-F238E27FC236}">
                  <a16:creationId xmlns:a16="http://schemas.microsoft.com/office/drawing/2014/main" id="{096030F2-3E96-4EA9-96DA-B84405E4EBE1}"/>
                </a:ext>
              </a:extLst>
            </p:cNvPr>
            <p:cNvSpPr txBox="1"/>
            <p:nvPr/>
          </p:nvSpPr>
          <p:spPr bwMode="auto">
            <a:xfrm>
              <a:off x="5858209" y="5710535"/>
              <a:ext cx="341760" cy="461665"/>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11</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a:t>
              </a:r>
              <a:endParaRPr lang="en-US" sz="1200" b="0" dirty="0">
                <a:solidFill>
                  <a:schemeClr val="accent3"/>
                </a:solidFill>
                <a:latin typeface="Calibri" panose="020F0502020204030204" pitchFamily="34" charset="0"/>
                <a:cs typeface="Calibri" panose="020F0502020204030204" pitchFamily="34" charset="0"/>
              </a:endParaRPr>
            </a:p>
          </p:txBody>
        </p:sp>
        <p:sp>
          <p:nvSpPr>
            <p:cNvPr id="98" name="TextBox 97">
              <a:extLst>
                <a:ext uri="{FF2B5EF4-FFF2-40B4-BE49-F238E27FC236}">
                  <a16:creationId xmlns:a16="http://schemas.microsoft.com/office/drawing/2014/main" id="{47B81F53-2C2F-4382-849F-1B117D9DCAF6}"/>
                </a:ext>
              </a:extLst>
            </p:cNvPr>
            <p:cNvSpPr txBox="1"/>
            <p:nvPr/>
          </p:nvSpPr>
          <p:spPr bwMode="auto">
            <a:xfrm>
              <a:off x="6155098" y="5710535"/>
              <a:ext cx="263214"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a:t>
              </a:r>
              <a:endParaRPr lang="en-US" sz="1200" b="0" dirty="0">
                <a:solidFill>
                  <a:schemeClr val="accent3"/>
                </a:solidFill>
                <a:latin typeface="Calibri" panose="020F0502020204030204" pitchFamily="34" charset="0"/>
                <a:cs typeface="Calibri" panose="020F0502020204030204" pitchFamily="34" charset="0"/>
              </a:endParaRPr>
            </a:p>
          </p:txBody>
        </p:sp>
        <p:sp>
          <p:nvSpPr>
            <p:cNvPr id="99" name="TextBox 98">
              <a:extLst>
                <a:ext uri="{FF2B5EF4-FFF2-40B4-BE49-F238E27FC236}">
                  <a16:creationId xmlns:a16="http://schemas.microsoft.com/office/drawing/2014/main" id="{781A3361-5960-403D-BDA4-518F9BB27560}"/>
                </a:ext>
              </a:extLst>
            </p:cNvPr>
            <p:cNvSpPr txBox="1"/>
            <p:nvPr/>
          </p:nvSpPr>
          <p:spPr bwMode="auto">
            <a:xfrm>
              <a:off x="6426110" y="5710535"/>
              <a:ext cx="263214"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a:t>
              </a:r>
              <a:endParaRPr lang="en-US" sz="1200" b="0" dirty="0">
                <a:solidFill>
                  <a:schemeClr val="accent3"/>
                </a:solidFill>
                <a:latin typeface="Calibri" panose="020F0502020204030204" pitchFamily="34" charset="0"/>
                <a:cs typeface="Calibri" panose="020F0502020204030204" pitchFamily="34" charset="0"/>
              </a:endParaRPr>
            </a:p>
          </p:txBody>
        </p:sp>
        <p:sp>
          <p:nvSpPr>
            <p:cNvPr id="100" name="TextBox 99">
              <a:extLst>
                <a:ext uri="{FF2B5EF4-FFF2-40B4-BE49-F238E27FC236}">
                  <a16:creationId xmlns:a16="http://schemas.microsoft.com/office/drawing/2014/main" id="{526AA66D-BAD5-472C-B995-3320D92729B8}"/>
                </a:ext>
              </a:extLst>
            </p:cNvPr>
            <p:cNvSpPr txBox="1"/>
            <p:nvPr/>
          </p:nvSpPr>
          <p:spPr bwMode="auto">
            <a:xfrm>
              <a:off x="6685225" y="5710535"/>
              <a:ext cx="263214"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0</a:t>
              </a:r>
              <a:endParaRPr lang="en-US" sz="1200" b="0" dirty="0">
                <a:solidFill>
                  <a:schemeClr val="accent3"/>
                </a:solidFill>
                <a:latin typeface="Calibri" panose="020F0502020204030204" pitchFamily="34" charset="0"/>
                <a:cs typeface="Calibri" panose="020F0502020204030204" pitchFamily="34" charset="0"/>
              </a:endParaRPr>
            </a:p>
          </p:txBody>
        </p:sp>
        <p:sp>
          <p:nvSpPr>
            <p:cNvPr id="101" name="TextBox 100">
              <a:extLst>
                <a:ext uri="{FF2B5EF4-FFF2-40B4-BE49-F238E27FC236}">
                  <a16:creationId xmlns:a16="http://schemas.microsoft.com/office/drawing/2014/main" id="{BC0B4DB1-6105-4948-9782-07885C2E8CA3}"/>
                </a:ext>
              </a:extLst>
            </p:cNvPr>
            <p:cNvSpPr txBox="1"/>
            <p:nvPr/>
          </p:nvSpPr>
          <p:spPr bwMode="auto">
            <a:xfrm>
              <a:off x="6946216" y="5710535"/>
              <a:ext cx="263214"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0</a:t>
              </a:r>
              <a:endParaRPr lang="en-US" sz="1200" b="0" dirty="0">
                <a:solidFill>
                  <a:schemeClr val="accent3"/>
                </a:solidFill>
                <a:latin typeface="Calibri" panose="020F0502020204030204" pitchFamily="34" charset="0"/>
                <a:cs typeface="Calibri" panose="020F0502020204030204" pitchFamily="34" charset="0"/>
              </a:endParaRPr>
            </a:p>
          </p:txBody>
        </p:sp>
        <p:sp>
          <p:nvSpPr>
            <p:cNvPr id="102" name="TextBox 101">
              <a:extLst>
                <a:ext uri="{FF2B5EF4-FFF2-40B4-BE49-F238E27FC236}">
                  <a16:creationId xmlns:a16="http://schemas.microsoft.com/office/drawing/2014/main" id="{77BF54FA-8D1C-498A-906D-2C321294B2ED}"/>
                </a:ext>
              </a:extLst>
            </p:cNvPr>
            <p:cNvSpPr txBox="1"/>
            <p:nvPr/>
          </p:nvSpPr>
          <p:spPr bwMode="auto">
            <a:xfrm>
              <a:off x="7202186" y="5710535"/>
              <a:ext cx="263214"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0</a:t>
              </a:r>
              <a:endParaRPr lang="en-US" sz="1200" b="0" dirty="0">
                <a:solidFill>
                  <a:schemeClr val="accent3"/>
                </a:solidFill>
                <a:latin typeface="Calibri" panose="020F0502020204030204" pitchFamily="34" charset="0"/>
                <a:cs typeface="Calibri" panose="020F0502020204030204" pitchFamily="34" charset="0"/>
              </a:endParaRPr>
            </a:p>
          </p:txBody>
        </p:sp>
      </p:grpSp>
      <p:sp>
        <p:nvSpPr>
          <p:cNvPr id="37" name="TextBox 36">
            <a:extLst>
              <a:ext uri="{FF2B5EF4-FFF2-40B4-BE49-F238E27FC236}">
                <a16:creationId xmlns:a16="http://schemas.microsoft.com/office/drawing/2014/main" id="{6F4567E4-1942-4E35-96A4-868D85A12ECB}"/>
              </a:ext>
            </a:extLst>
          </p:cNvPr>
          <p:cNvSpPr txBox="1"/>
          <p:nvPr/>
        </p:nvSpPr>
        <p:spPr bwMode="auto">
          <a:xfrm>
            <a:off x="5616136" y="1550575"/>
            <a:ext cx="601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rPFS</a:t>
            </a:r>
          </a:p>
        </p:txBody>
      </p:sp>
      <p:sp>
        <p:nvSpPr>
          <p:cNvPr id="2" name="TextBox 1">
            <a:extLst>
              <a:ext uri="{FF2B5EF4-FFF2-40B4-BE49-F238E27FC236}">
                <a16:creationId xmlns:a16="http://schemas.microsoft.com/office/drawing/2014/main" id="{AFF1710B-A909-4075-B428-405ACFBB7FAB}"/>
              </a:ext>
            </a:extLst>
          </p:cNvPr>
          <p:cNvSpPr txBox="1"/>
          <p:nvPr/>
        </p:nvSpPr>
        <p:spPr bwMode="auto">
          <a:xfrm rot="16200000">
            <a:off x="107577" y="3215186"/>
            <a:ext cx="37705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Imaging-Based PFS</a:t>
            </a:r>
          </a:p>
        </p:txBody>
      </p:sp>
      <p:sp>
        <p:nvSpPr>
          <p:cNvPr id="43" name="TextBox 42">
            <a:extLst>
              <a:ext uri="{FF2B5EF4-FFF2-40B4-BE49-F238E27FC236}">
                <a16:creationId xmlns:a16="http://schemas.microsoft.com/office/drawing/2014/main" id="{0F05100A-76C3-40FD-B416-B791E401E47A}"/>
              </a:ext>
            </a:extLst>
          </p:cNvPr>
          <p:cNvSpPr txBox="1"/>
          <p:nvPr/>
        </p:nvSpPr>
        <p:spPr bwMode="auto">
          <a:xfrm>
            <a:off x="4459045" y="5154706"/>
            <a:ext cx="31484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Mos Since Randomization</a:t>
            </a:r>
          </a:p>
        </p:txBody>
      </p:sp>
      <p:sp>
        <p:nvSpPr>
          <p:cNvPr id="3" name="Freeform: Shape 2">
            <a:extLst>
              <a:ext uri="{FF2B5EF4-FFF2-40B4-BE49-F238E27FC236}">
                <a16:creationId xmlns:a16="http://schemas.microsoft.com/office/drawing/2014/main" id="{693BB6F9-4250-4B33-96B6-4CAA01BF233B}"/>
              </a:ext>
            </a:extLst>
          </p:cNvPr>
          <p:cNvSpPr/>
          <p:nvPr/>
        </p:nvSpPr>
        <p:spPr bwMode="auto">
          <a:xfrm>
            <a:off x="2824402" y="1811147"/>
            <a:ext cx="6587916" cy="3022110"/>
          </a:xfrm>
          <a:custGeom>
            <a:avLst/>
            <a:gdLst>
              <a:gd name="connsiteX0" fmla="*/ 0 w 6587916"/>
              <a:gd name="connsiteY0" fmla="*/ 0 h 3022110"/>
              <a:gd name="connsiteX1" fmla="*/ 0 w 6587916"/>
              <a:gd name="connsiteY1" fmla="*/ 3022110 h 3022110"/>
              <a:gd name="connsiteX2" fmla="*/ 6587916 w 6587916"/>
              <a:gd name="connsiteY2" fmla="*/ 3022110 h 3022110"/>
            </a:gdLst>
            <a:ahLst/>
            <a:cxnLst>
              <a:cxn ang="0">
                <a:pos x="connsiteX0" y="connsiteY0"/>
              </a:cxn>
              <a:cxn ang="0">
                <a:pos x="connsiteX1" y="connsiteY1"/>
              </a:cxn>
              <a:cxn ang="0">
                <a:pos x="connsiteX2" y="connsiteY2"/>
              </a:cxn>
            </a:cxnLst>
            <a:rect l="l" t="t" r="r" b="b"/>
            <a:pathLst>
              <a:path w="6587916" h="3022110">
                <a:moveTo>
                  <a:pt x="0" y="0"/>
                </a:moveTo>
                <a:lnTo>
                  <a:pt x="0" y="3022110"/>
                </a:lnTo>
                <a:lnTo>
                  <a:pt x="6587916" y="3022110"/>
                </a:lnTo>
              </a:path>
            </a:pathLst>
          </a:custGeom>
          <a:noFill/>
          <a:ln w="28575">
            <a:solidFill>
              <a:schemeClr val="bg1"/>
            </a:solidFill>
            <a:miter lim="800000"/>
            <a:headEnd/>
            <a:tailEnd/>
          </a:ln>
        </p:spPr>
        <p:txBody>
          <a:bodyPr rtlCol="0" anchor="ctr"/>
          <a:lstStyle/>
          <a:p>
            <a:pPr algn="ctr"/>
            <a:endParaRPr lang="en-US" dirty="0"/>
          </a:p>
        </p:txBody>
      </p:sp>
      <p:cxnSp>
        <p:nvCxnSpPr>
          <p:cNvPr id="5" name="Straight Connector 4">
            <a:extLst>
              <a:ext uri="{FF2B5EF4-FFF2-40B4-BE49-F238E27FC236}">
                <a16:creationId xmlns:a16="http://schemas.microsoft.com/office/drawing/2014/main" id="{22E1B7E3-3DD6-485B-9759-4544D3CB567C}"/>
              </a:ext>
            </a:extLst>
          </p:cNvPr>
          <p:cNvCxnSpPr>
            <a:cxnSpLocks/>
          </p:cNvCxnSpPr>
          <p:nvPr/>
        </p:nvCxnSpPr>
        <p:spPr bwMode="auto">
          <a:xfrm>
            <a:off x="2733402" y="1812471"/>
            <a:ext cx="94706"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F0FE367F-DCD0-45C5-A629-C60B627E5261}"/>
              </a:ext>
            </a:extLst>
          </p:cNvPr>
          <p:cNvCxnSpPr>
            <a:cxnSpLocks/>
          </p:cNvCxnSpPr>
          <p:nvPr/>
        </p:nvCxnSpPr>
        <p:spPr bwMode="auto">
          <a:xfrm>
            <a:off x="2733402" y="2416846"/>
            <a:ext cx="94706"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90527B71-C602-4881-9C64-2A45DB42CC0A}"/>
              </a:ext>
            </a:extLst>
          </p:cNvPr>
          <p:cNvCxnSpPr>
            <a:cxnSpLocks/>
          </p:cNvCxnSpPr>
          <p:nvPr/>
        </p:nvCxnSpPr>
        <p:spPr bwMode="auto">
          <a:xfrm>
            <a:off x="2733402" y="3021221"/>
            <a:ext cx="9470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5D844C2-909F-490E-81AD-6CDBD87D6EA7}"/>
              </a:ext>
            </a:extLst>
          </p:cNvPr>
          <p:cNvCxnSpPr>
            <a:cxnSpLocks/>
          </p:cNvCxnSpPr>
          <p:nvPr/>
        </p:nvCxnSpPr>
        <p:spPr bwMode="auto">
          <a:xfrm>
            <a:off x="2733402" y="3625596"/>
            <a:ext cx="94706"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DBE0E934-37A4-49AE-902D-56FD5C5EA18A}"/>
              </a:ext>
            </a:extLst>
          </p:cNvPr>
          <p:cNvCxnSpPr>
            <a:cxnSpLocks/>
          </p:cNvCxnSpPr>
          <p:nvPr/>
        </p:nvCxnSpPr>
        <p:spPr bwMode="auto">
          <a:xfrm>
            <a:off x="2733402" y="4229971"/>
            <a:ext cx="94706"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4E9ED5A5-DE21-474F-9DAF-CB0317387108}"/>
              </a:ext>
            </a:extLst>
          </p:cNvPr>
          <p:cNvCxnSpPr>
            <a:cxnSpLocks/>
          </p:cNvCxnSpPr>
          <p:nvPr/>
        </p:nvCxnSpPr>
        <p:spPr bwMode="auto">
          <a:xfrm>
            <a:off x="2733402" y="4834345"/>
            <a:ext cx="94706" cy="0"/>
          </a:xfrm>
          <a:prstGeom prst="line">
            <a:avLst/>
          </a:prstGeom>
          <a:noFill/>
          <a:ln w="28575" cap="flat" cmpd="sng" algn="ctr">
            <a:solidFill>
              <a:schemeClr val="bg1"/>
            </a:solidFill>
            <a:prstDash val="solid"/>
            <a:round/>
            <a:headEnd type="none" w="med" len="med"/>
            <a:tailEnd type="none" w="med" len="med"/>
          </a:ln>
          <a:effectLst/>
        </p:spPr>
      </p:cxnSp>
      <p:sp>
        <p:nvSpPr>
          <p:cNvPr id="6" name="TextBox 5">
            <a:extLst>
              <a:ext uri="{FF2B5EF4-FFF2-40B4-BE49-F238E27FC236}">
                <a16:creationId xmlns:a16="http://schemas.microsoft.com/office/drawing/2014/main" id="{A4B3315D-ED83-4A95-9BE2-6E9FD2B3D682}"/>
              </a:ext>
            </a:extLst>
          </p:cNvPr>
          <p:cNvSpPr txBox="1"/>
          <p:nvPr/>
        </p:nvSpPr>
        <p:spPr bwMode="auto">
          <a:xfrm>
            <a:off x="2219596" y="1617618"/>
            <a:ext cx="6564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5" name="TextBox 54">
            <a:extLst>
              <a:ext uri="{FF2B5EF4-FFF2-40B4-BE49-F238E27FC236}">
                <a16:creationId xmlns:a16="http://schemas.microsoft.com/office/drawing/2014/main" id="{C90363F4-5D94-4EDB-862B-A68D3250D5F0}"/>
              </a:ext>
            </a:extLst>
          </p:cNvPr>
          <p:cNvSpPr txBox="1"/>
          <p:nvPr/>
        </p:nvSpPr>
        <p:spPr bwMode="auto">
          <a:xfrm>
            <a:off x="2219596" y="2222863"/>
            <a:ext cx="6934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0.80</a:t>
            </a:r>
          </a:p>
        </p:txBody>
      </p:sp>
      <p:sp>
        <p:nvSpPr>
          <p:cNvPr id="56" name="TextBox 55">
            <a:extLst>
              <a:ext uri="{FF2B5EF4-FFF2-40B4-BE49-F238E27FC236}">
                <a16:creationId xmlns:a16="http://schemas.microsoft.com/office/drawing/2014/main" id="{679ABB5E-876C-4EB9-92FE-619E1476B53F}"/>
              </a:ext>
            </a:extLst>
          </p:cNvPr>
          <p:cNvSpPr txBox="1"/>
          <p:nvPr/>
        </p:nvSpPr>
        <p:spPr bwMode="auto">
          <a:xfrm>
            <a:off x="2219596" y="2827020"/>
            <a:ext cx="6934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0.60</a:t>
            </a:r>
          </a:p>
        </p:txBody>
      </p:sp>
      <p:sp>
        <p:nvSpPr>
          <p:cNvPr id="57" name="TextBox 56">
            <a:extLst>
              <a:ext uri="{FF2B5EF4-FFF2-40B4-BE49-F238E27FC236}">
                <a16:creationId xmlns:a16="http://schemas.microsoft.com/office/drawing/2014/main" id="{50E6F000-4784-405A-9A21-B8C2FC68F0E8}"/>
              </a:ext>
            </a:extLst>
          </p:cNvPr>
          <p:cNvSpPr txBox="1"/>
          <p:nvPr/>
        </p:nvSpPr>
        <p:spPr bwMode="auto">
          <a:xfrm>
            <a:off x="2219596" y="3418115"/>
            <a:ext cx="6934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0.40</a:t>
            </a:r>
          </a:p>
        </p:txBody>
      </p:sp>
      <p:sp>
        <p:nvSpPr>
          <p:cNvPr id="58" name="TextBox 57">
            <a:extLst>
              <a:ext uri="{FF2B5EF4-FFF2-40B4-BE49-F238E27FC236}">
                <a16:creationId xmlns:a16="http://schemas.microsoft.com/office/drawing/2014/main" id="{E0379175-FB81-435C-B275-A4582099163C}"/>
              </a:ext>
            </a:extLst>
          </p:cNvPr>
          <p:cNvSpPr txBox="1"/>
          <p:nvPr/>
        </p:nvSpPr>
        <p:spPr bwMode="auto">
          <a:xfrm>
            <a:off x="2219596" y="4032069"/>
            <a:ext cx="6934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0.20</a:t>
            </a:r>
          </a:p>
        </p:txBody>
      </p:sp>
      <p:sp>
        <p:nvSpPr>
          <p:cNvPr id="59" name="TextBox 58">
            <a:extLst>
              <a:ext uri="{FF2B5EF4-FFF2-40B4-BE49-F238E27FC236}">
                <a16:creationId xmlns:a16="http://schemas.microsoft.com/office/drawing/2014/main" id="{8E24EC55-DEA3-4277-9EC6-B00366D0C45B}"/>
              </a:ext>
            </a:extLst>
          </p:cNvPr>
          <p:cNvSpPr txBox="1"/>
          <p:nvPr/>
        </p:nvSpPr>
        <p:spPr bwMode="auto">
          <a:xfrm>
            <a:off x="2461260" y="4649289"/>
            <a:ext cx="340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nvGrpSpPr>
          <p:cNvPr id="29" name="Group 28">
            <a:extLst>
              <a:ext uri="{FF2B5EF4-FFF2-40B4-BE49-F238E27FC236}">
                <a16:creationId xmlns:a16="http://schemas.microsoft.com/office/drawing/2014/main" id="{501D2454-387F-41F6-91E4-BF1C851576DC}"/>
              </a:ext>
            </a:extLst>
          </p:cNvPr>
          <p:cNvGrpSpPr/>
          <p:nvPr/>
        </p:nvGrpSpPr>
        <p:grpSpPr>
          <a:xfrm>
            <a:off x="2823328" y="4819453"/>
            <a:ext cx="6602690" cy="90211"/>
            <a:chOff x="2823328" y="4843678"/>
            <a:chExt cx="6602690" cy="65987"/>
          </a:xfrm>
        </p:grpSpPr>
        <p:cxnSp>
          <p:nvCxnSpPr>
            <p:cNvPr id="8" name="Straight Connector 7">
              <a:extLst>
                <a:ext uri="{FF2B5EF4-FFF2-40B4-BE49-F238E27FC236}">
                  <a16:creationId xmlns:a16="http://schemas.microsoft.com/office/drawing/2014/main" id="{8E1A41C8-4A6D-46C6-8DFA-D5200C6B2355}"/>
                </a:ext>
              </a:extLst>
            </p:cNvPr>
            <p:cNvCxnSpPr>
              <a:cxnSpLocks/>
            </p:cNvCxnSpPr>
            <p:nvPr/>
          </p:nvCxnSpPr>
          <p:spPr bwMode="auto">
            <a:xfrm>
              <a:off x="2823328"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92BBE56-C90F-4B94-8A4B-D7E9DD76BAA4}"/>
                </a:ext>
              </a:extLst>
            </p:cNvPr>
            <p:cNvCxnSpPr>
              <a:cxnSpLocks/>
            </p:cNvCxnSpPr>
            <p:nvPr/>
          </p:nvCxnSpPr>
          <p:spPr bwMode="auto">
            <a:xfrm>
              <a:off x="3137742"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1BA92D6C-8C65-40B5-8E63-AC0A70FCABF5}"/>
                </a:ext>
              </a:extLst>
            </p:cNvPr>
            <p:cNvCxnSpPr>
              <a:cxnSpLocks/>
            </p:cNvCxnSpPr>
            <p:nvPr/>
          </p:nvCxnSpPr>
          <p:spPr bwMode="auto">
            <a:xfrm>
              <a:off x="3452156"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7F13F850-A1AC-4E62-BF4D-2802DDE904AC}"/>
                </a:ext>
              </a:extLst>
            </p:cNvPr>
            <p:cNvCxnSpPr>
              <a:cxnSpLocks/>
            </p:cNvCxnSpPr>
            <p:nvPr/>
          </p:nvCxnSpPr>
          <p:spPr bwMode="auto">
            <a:xfrm>
              <a:off x="3766570"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140B4BFE-A2C9-4264-9DBC-30726D517191}"/>
                </a:ext>
              </a:extLst>
            </p:cNvPr>
            <p:cNvCxnSpPr>
              <a:cxnSpLocks/>
            </p:cNvCxnSpPr>
            <p:nvPr/>
          </p:nvCxnSpPr>
          <p:spPr bwMode="auto">
            <a:xfrm>
              <a:off x="4080984"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E8C23035-7472-4410-AF3D-EF8D7445EA8F}"/>
                </a:ext>
              </a:extLst>
            </p:cNvPr>
            <p:cNvCxnSpPr>
              <a:cxnSpLocks/>
            </p:cNvCxnSpPr>
            <p:nvPr/>
          </p:nvCxnSpPr>
          <p:spPr bwMode="auto">
            <a:xfrm>
              <a:off x="4395398"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29A818F6-7463-4C0B-9E90-620C62EDCAE9}"/>
                </a:ext>
              </a:extLst>
            </p:cNvPr>
            <p:cNvCxnSpPr>
              <a:cxnSpLocks/>
            </p:cNvCxnSpPr>
            <p:nvPr/>
          </p:nvCxnSpPr>
          <p:spPr bwMode="auto">
            <a:xfrm>
              <a:off x="4709812"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DEF2E634-BE6E-4F74-B606-C240A3DE5555}"/>
                </a:ext>
              </a:extLst>
            </p:cNvPr>
            <p:cNvCxnSpPr>
              <a:cxnSpLocks/>
            </p:cNvCxnSpPr>
            <p:nvPr/>
          </p:nvCxnSpPr>
          <p:spPr bwMode="auto">
            <a:xfrm>
              <a:off x="5024226"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58CB8D71-C361-450E-AB24-CD584226C71E}"/>
                </a:ext>
              </a:extLst>
            </p:cNvPr>
            <p:cNvCxnSpPr>
              <a:cxnSpLocks/>
            </p:cNvCxnSpPr>
            <p:nvPr/>
          </p:nvCxnSpPr>
          <p:spPr bwMode="auto">
            <a:xfrm>
              <a:off x="5338640"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B50F181C-080F-4653-A166-53C9EA04657E}"/>
                </a:ext>
              </a:extLst>
            </p:cNvPr>
            <p:cNvCxnSpPr>
              <a:cxnSpLocks/>
            </p:cNvCxnSpPr>
            <p:nvPr/>
          </p:nvCxnSpPr>
          <p:spPr bwMode="auto">
            <a:xfrm>
              <a:off x="5653054"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56E36789-0638-460E-92AC-DDE0417C7166}"/>
                </a:ext>
              </a:extLst>
            </p:cNvPr>
            <p:cNvCxnSpPr>
              <a:cxnSpLocks/>
            </p:cNvCxnSpPr>
            <p:nvPr/>
          </p:nvCxnSpPr>
          <p:spPr bwMode="auto">
            <a:xfrm>
              <a:off x="5967468"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BFD3731F-78EC-4B03-AAD9-1CC85BD8A161}"/>
                </a:ext>
              </a:extLst>
            </p:cNvPr>
            <p:cNvCxnSpPr>
              <a:cxnSpLocks/>
            </p:cNvCxnSpPr>
            <p:nvPr/>
          </p:nvCxnSpPr>
          <p:spPr bwMode="auto">
            <a:xfrm>
              <a:off x="6281882"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DE5276BE-1300-4E3D-9ED1-F9FB2CAE59A6}"/>
                </a:ext>
              </a:extLst>
            </p:cNvPr>
            <p:cNvCxnSpPr>
              <a:cxnSpLocks/>
            </p:cNvCxnSpPr>
            <p:nvPr/>
          </p:nvCxnSpPr>
          <p:spPr bwMode="auto">
            <a:xfrm>
              <a:off x="6596296"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233E99B6-F56A-4508-B5F5-311D1A8A1A04}"/>
                </a:ext>
              </a:extLst>
            </p:cNvPr>
            <p:cNvCxnSpPr>
              <a:cxnSpLocks/>
            </p:cNvCxnSpPr>
            <p:nvPr/>
          </p:nvCxnSpPr>
          <p:spPr bwMode="auto">
            <a:xfrm>
              <a:off x="6910710"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DB45CFF4-2456-45EE-B89F-AAB4B2DFCE3A}"/>
                </a:ext>
              </a:extLst>
            </p:cNvPr>
            <p:cNvCxnSpPr>
              <a:cxnSpLocks/>
            </p:cNvCxnSpPr>
            <p:nvPr/>
          </p:nvCxnSpPr>
          <p:spPr bwMode="auto">
            <a:xfrm>
              <a:off x="7225124"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0E682AC2-4B55-4F20-9C32-B4B016498874}"/>
                </a:ext>
              </a:extLst>
            </p:cNvPr>
            <p:cNvCxnSpPr>
              <a:cxnSpLocks/>
            </p:cNvCxnSpPr>
            <p:nvPr/>
          </p:nvCxnSpPr>
          <p:spPr bwMode="auto">
            <a:xfrm>
              <a:off x="7539538"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3671907E-2E37-4FDC-A835-9AF9EA8D3546}"/>
                </a:ext>
              </a:extLst>
            </p:cNvPr>
            <p:cNvCxnSpPr>
              <a:cxnSpLocks/>
            </p:cNvCxnSpPr>
            <p:nvPr/>
          </p:nvCxnSpPr>
          <p:spPr bwMode="auto">
            <a:xfrm>
              <a:off x="7853952"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471FAF85-7860-41DF-B8DF-D36F619D6B5E}"/>
                </a:ext>
              </a:extLst>
            </p:cNvPr>
            <p:cNvCxnSpPr>
              <a:cxnSpLocks/>
            </p:cNvCxnSpPr>
            <p:nvPr/>
          </p:nvCxnSpPr>
          <p:spPr bwMode="auto">
            <a:xfrm>
              <a:off x="8168366"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456AC283-A434-48A5-8610-07D0D3A7D4C7}"/>
                </a:ext>
              </a:extLst>
            </p:cNvPr>
            <p:cNvCxnSpPr>
              <a:cxnSpLocks/>
            </p:cNvCxnSpPr>
            <p:nvPr/>
          </p:nvCxnSpPr>
          <p:spPr bwMode="auto">
            <a:xfrm>
              <a:off x="8482780"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1EAAAD07-363D-4FB8-A228-071D1182CB39}"/>
                </a:ext>
              </a:extLst>
            </p:cNvPr>
            <p:cNvCxnSpPr>
              <a:cxnSpLocks/>
            </p:cNvCxnSpPr>
            <p:nvPr/>
          </p:nvCxnSpPr>
          <p:spPr bwMode="auto">
            <a:xfrm>
              <a:off x="8797194"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094A256F-D326-4970-8EA8-6DF32199A771}"/>
                </a:ext>
              </a:extLst>
            </p:cNvPr>
            <p:cNvCxnSpPr>
              <a:cxnSpLocks/>
            </p:cNvCxnSpPr>
            <p:nvPr/>
          </p:nvCxnSpPr>
          <p:spPr bwMode="auto">
            <a:xfrm>
              <a:off x="9111608"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9549DAD8-43D4-4D0B-978F-9AECB7E8F3DB}"/>
                </a:ext>
              </a:extLst>
            </p:cNvPr>
            <p:cNvCxnSpPr>
              <a:cxnSpLocks/>
            </p:cNvCxnSpPr>
            <p:nvPr/>
          </p:nvCxnSpPr>
          <p:spPr bwMode="auto">
            <a:xfrm>
              <a:off x="9426018" y="4843678"/>
              <a:ext cx="0" cy="65987"/>
            </a:xfrm>
            <a:prstGeom prst="line">
              <a:avLst/>
            </a:prstGeom>
            <a:noFill/>
            <a:ln w="28575" cap="flat" cmpd="sng" algn="ctr">
              <a:solidFill>
                <a:schemeClr val="bg1"/>
              </a:solidFill>
              <a:prstDash val="solid"/>
              <a:round/>
              <a:headEnd type="none" w="med" len="med"/>
              <a:tailEnd type="none" w="med" len="med"/>
            </a:ln>
            <a:effectLst/>
          </p:spPr>
        </p:cxnSp>
      </p:grpSp>
      <p:sp>
        <p:nvSpPr>
          <p:cNvPr id="115" name="TextBox 114">
            <a:extLst>
              <a:ext uri="{FF2B5EF4-FFF2-40B4-BE49-F238E27FC236}">
                <a16:creationId xmlns:a16="http://schemas.microsoft.com/office/drawing/2014/main" id="{D78397F9-1E80-4584-8B7E-A27279F33FFB}"/>
              </a:ext>
            </a:extLst>
          </p:cNvPr>
          <p:cNvSpPr txBox="1"/>
          <p:nvPr/>
        </p:nvSpPr>
        <p:spPr bwMode="auto">
          <a:xfrm>
            <a:off x="2675709" y="4811486"/>
            <a:ext cx="340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16" name="TextBox 115">
            <a:extLst>
              <a:ext uri="{FF2B5EF4-FFF2-40B4-BE49-F238E27FC236}">
                <a16:creationId xmlns:a16="http://schemas.microsoft.com/office/drawing/2014/main" id="{8FD062F2-19B1-4BBE-BA88-6625FF957157}"/>
              </a:ext>
            </a:extLst>
          </p:cNvPr>
          <p:cNvSpPr txBox="1"/>
          <p:nvPr/>
        </p:nvSpPr>
        <p:spPr bwMode="auto">
          <a:xfrm>
            <a:off x="2994660" y="4811486"/>
            <a:ext cx="340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117" name="TextBox 116">
            <a:extLst>
              <a:ext uri="{FF2B5EF4-FFF2-40B4-BE49-F238E27FC236}">
                <a16:creationId xmlns:a16="http://schemas.microsoft.com/office/drawing/2014/main" id="{F8BFEA24-7F95-491E-906A-697674F7B924}"/>
              </a:ext>
            </a:extLst>
          </p:cNvPr>
          <p:cNvSpPr txBox="1"/>
          <p:nvPr/>
        </p:nvSpPr>
        <p:spPr bwMode="auto">
          <a:xfrm>
            <a:off x="3310346" y="4811486"/>
            <a:ext cx="340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118" name="TextBox 117">
            <a:extLst>
              <a:ext uri="{FF2B5EF4-FFF2-40B4-BE49-F238E27FC236}">
                <a16:creationId xmlns:a16="http://schemas.microsoft.com/office/drawing/2014/main" id="{975281C1-C2A6-4720-A507-C685B37D2D86}"/>
              </a:ext>
            </a:extLst>
          </p:cNvPr>
          <p:cNvSpPr txBox="1"/>
          <p:nvPr/>
        </p:nvSpPr>
        <p:spPr bwMode="auto">
          <a:xfrm>
            <a:off x="3616234" y="4811486"/>
            <a:ext cx="340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19" name="TextBox 118">
            <a:extLst>
              <a:ext uri="{FF2B5EF4-FFF2-40B4-BE49-F238E27FC236}">
                <a16:creationId xmlns:a16="http://schemas.microsoft.com/office/drawing/2014/main" id="{1298393E-B003-49DC-8311-2A1D39643058}"/>
              </a:ext>
            </a:extLst>
          </p:cNvPr>
          <p:cNvSpPr txBox="1"/>
          <p:nvPr/>
        </p:nvSpPr>
        <p:spPr bwMode="auto">
          <a:xfrm>
            <a:off x="3931920" y="4811486"/>
            <a:ext cx="340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120" name="TextBox 119">
            <a:extLst>
              <a:ext uri="{FF2B5EF4-FFF2-40B4-BE49-F238E27FC236}">
                <a16:creationId xmlns:a16="http://schemas.microsoft.com/office/drawing/2014/main" id="{366322F8-5471-4892-9AA4-56389964440B}"/>
              </a:ext>
            </a:extLst>
          </p:cNvPr>
          <p:cNvSpPr txBox="1"/>
          <p:nvPr/>
        </p:nvSpPr>
        <p:spPr bwMode="auto">
          <a:xfrm>
            <a:off x="4250872" y="4811486"/>
            <a:ext cx="340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121" name="TextBox 120">
            <a:extLst>
              <a:ext uri="{FF2B5EF4-FFF2-40B4-BE49-F238E27FC236}">
                <a16:creationId xmlns:a16="http://schemas.microsoft.com/office/drawing/2014/main" id="{33C0448B-7927-44F9-802B-D0478DACB749}"/>
              </a:ext>
            </a:extLst>
          </p:cNvPr>
          <p:cNvSpPr txBox="1"/>
          <p:nvPr/>
        </p:nvSpPr>
        <p:spPr bwMode="auto">
          <a:xfrm>
            <a:off x="4563292" y="4811486"/>
            <a:ext cx="340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22" name="TextBox 121">
            <a:extLst>
              <a:ext uri="{FF2B5EF4-FFF2-40B4-BE49-F238E27FC236}">
                <a16:creationId xmlns:a16="http://schemas.microsoft.com/office/drawing/2014/main" id="{C6D1F8D1-6709-4EBE-B216-2A32035A54FF}"/>
              </a:ext>
            </a:extLst>
          </p:cNvPr>
          <p:cNvSpPr txBox="1"/>
          <p:nvPr/>
        </p:nvSpPr>
        <p:spPr bwMode="auto">
          <a:xfrm>
            <a:off x="4872446" y="4811486"/>
            <a:ext cx="340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7</a:t>
            </a:r>
          </a:p>
        </p:txBody>
      </p:sp>
      <p:sp>
        <p:nvSpPr>
          <p:cNvPr id="123" name="TextBox 122">
            <a:extLst>
              <a:ext uri="{FF2B5EF4-FFF2-40B4-BE49-F238E27FC236}">
                <a16:creationId xmlns:a16="http://schemas.microsoft.com/office/drawing/2014/main" id="{E4A2D8AA-07F0-4AC1-93A4-C8E58D0D54EB}"/>
              </a:ext>
            </a:extLst>
          </p:cNvPr>
          <p:cNvSpPr txBox="1"/>
          <p:nvPr/>
        </p:nvSpPr>
        <p:spPr bwMode="auto">
          <a:xfrm>
            <a:off x="5181600" y="4811486"/>
            <a:ext cx="340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124" name="TextBox 123">
            <a:extLst>
              <a:ext uri="{FF2B5EF4-FFF2-40B4-BE49-F238E27FC236}">
                <a16:creationId xmlns:a16="http://schemas.microsoft.com/office/drawing/2014/main" id="{6264923D-596A-411D-B1E1-D9DB6B299A10}"/>
              </a:ext>
            </a:extLst>
          </p:cNvPr>
          <p:cNvSpPr txBox="1"/>
          <p:nvPr/>
        </p:nvSpPr>
        <p:spPr bwMode="auto">
          <a:xfrm>
            <a:off x="5513615" y="4811486"/>
            <a:ext cx="340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125" name="TextBox 124">
            <a:extLst>
              <a:ext uri="{FF2B5EF4-FFF2-40B4-BE49-F238E27FC236}">
                <a16:creationId xmlns:a16="http://schemas.microsoft.com/office/drawing/2014/main" id="{4A9C9A87-0851-4D32-A9B7-8BBA5422E202}"/>
              </a:ext>
            </a:extLst>
          </p:cNvPr>
          <p:cNvSpPr txBox="1"/>
          <p:nvPr/>
        </p:nvSpPr>
        <p:spPr bwMode="auto">
          <a:xfrm>
            <a:off x="5760720" y="4811486"/>
            <a:ext cx="4347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26" name="TextBox 125">
            <a:extLst>
              <a:ext uri="{FF2B5EF4-FFF2-40B4-BE49-F238E27FC236}">
                <a16:creationId xmlns:a16="http://schemas.microsoft.com/office/drawing/2014/main" id="{C47CC71A-AAE1-4DCB-AF0E-AD0003578D8D}"/>
              </a:ext>
            </a:extLst>
          </p:cNvPr>
          <p:cNvSpPr txBox="1"/>
          <p:nvPr/>
        </p:nvSpPr>
        <p:spPr bwMode="auto">
          <a:xfrm>
            <a:off x="6079673" y="4811486"/>
            <a:ext cx="4347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11</a:t>
            </a:r>
          </a:p>
        </p:txBody>
      </p:sp>
      <p:sp>
        <p:nvSpPr>
          <p:cNvPr id="127" name="TextBox 126">
            <a:extLst>
              <a:ext uri="{FF2B5EF4-FFF2-40B4-BE49-F238E27FC236}">
                <a16:creationId xmlns:a16="http://schemas.microsoft.com/office/drawing/2014/main" id="{6A60ED67-0E57-43B3-87A0-E4E42AC78D40}"/>
              </a:ext>
            </a:extLst>
          </p:cNvPr>
          <p:cNvSpPr txBox="1"/>
          <p:nvPr/>
        </p:nvSpPr>
        <p:spPr bwMode="auto">
          <a:xfrm>
            <a:off x="6399712" y="4811486"/>
            <a:ext cx="4347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28" name="TextBox 127">
            <a:extLst>
              <a:ext uri="{FF2B5EF4-FFF2-40B4-BE49-F238E27FC236}">
                <a16:creationId xmlns:a16="http://schemas.microsoft.com/office/drawing/2014/main" id="{A953B908-3609-438A-BD39-7609E6C0F625}"/>
              </a:ext>
            </a:extLst>
          </p:cNvPr>
          <p:cNvSpPr txBox="1"/>
          <p:nvPr/>
        </p:nvSpPr>
        <p:spPr bwMode="auto">
          <a:xfrm>
            <a:off x="6715397" y="4811486"/>
            <a:ext cx="4347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13</a:t>
            </a:r>
          </a:p>
        </p:txBody>
      </p:sp>
      <p:sp>
        <p:nvSpPr>
          <p:cNvPr id="129" name="TextBox 128">
            <a:extLst>
              <a:ext uri="{FF2B5EF4-FFF2-40B4-BE49-F238E27FC236}">
                <a16:creationId xmlns:a16="http://schemas.microsoft.com/office/drawing/2014/main" id="{54AD6CDD-C4E9-424E-B1A2-69A70D0AAFD2}"/>
              </a:ext>
            </a:extLst>
          </p:cNvPr>
          <p:cNvSpPr txBox="1"/>
          <p:nvPr/>
        </p:nvSpPr>
        <p:spPr bwMode="auto">
          <a:xfrm>
            <a:off x="7011489" y="4811486"/>
            <a:ext cx="4347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130" name="TextBox 129">
            <a:extLst>
              <a:ext uri="{FF2B5EF4-FFF2-40B4-BE49-F238E27FC236}">
                <a16:creationId xmlns:a16="http://schemas.microsoft.com/office/drawing/2014/main" id="{36E01F39-DACF-4E28-A2D1-ED5935A0F329}"/>
              </a:ext>
            </a:extLst>
          </p:cNvPr>
          <p:cNvSpPr txBox="1"/>
          <p:nvPr/>
        </p:nvSpPr>
        <p:spPr bwMode="auto">
          <a:xfrm>
            <a:off x="7343503" y="4811486"/>
            <a:ext cx="4347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131" name="TextBox 130">
            <a:extLst>
              <a:ext uri="{FF2B5EF4-FFF2-40B4-BE49-F238E27FC236}">
                <a16:creationId xmlns:a16="http://schemas.microsoft.com/office/drawing/2014/main" id="{36FC173B-7354-451D-B9EC-C0E37BE8418A}"/>
              </a:ext>
            </a:extLst>
          </p:cNvPr>
          <p:cNvSpPr txBox="1"/>
          <p:nvPr/>
        </p:nvSpPr>
        <p:spPr bwMode="auto">
          <a:xfrm>
            <a:off x="7649392" y="4811486"/>
            <a:ext cx="4347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132" name="TextBox 131">
            <a:extLst>
              <a:ext uri="{FF2B5EF4-FFF2-40B4-BE49-F238E27FC236}">
                <a16:creationId xmlns:a16="http://schemas.microsoft.com/office/drawing/2014/main" id="{B854C14D-E0F8-4C5A-BB7A-EBE27581DB4C}"/>
              </a:ext>
            </a:extLst>
          </p:cNvPr>
          <p:cNvSpPr txBox="1"/>
          <p:nvPr/>
        </p:nvSpPr>
        <p:spPr bwMode="auto">
          <a:xfrm>
            <a:off x="7965078" y="4811486"/>
            <a:ext cx="4347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17</a:t>
            </a:r>
          </a:p>
        </p:txBody>
      </p:sp>
      <p:sp>
        <p:nvSpPr>
          <p:cNvPr id="133" name="TextBox 132">
            <a:extLst>
              <a:ext uri="{FF2B5EF4-FFF2-40B4-BE49-F238E27FC236}">
                <a16:creationId xmlns:a16="http://schemas.microsoft.com/office/drawing/2014/main" id="{27034C55-4262-483A-AFAA-9E94BE54BD56}"/>
              </a:ext>
            </a:extLst>
          </p:cNvPr>
          <p:cNvSpPr txBox="1"/>
          <p:nvPr/>
        </p:nvSpPr>
        <p:spPr bwMode="auto">
          <a:xfrm>
            <a:off x="8290561" y="4811486"/>
            <a:ext cx="4347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134" name="TextBox 133">
            <a:extLst>
              <a:ext uri="{FF2B5EF4-FFF2-40B4-BE49-F238E27FC236}">
                <a16:creationId xmlns:a16="http://schemas.microsoft.com/office/drawing/2014/main" id="{2D375CF6-72D8-4117-8F7E-30E97A89EB8D}"/>
              </a:ext>
            </a:extLst>
          </p:cNvPr>
          <p:cNvSpPr txBox="1"/>
          <p:nvPr/>
        </p:nvSpPr>
        <p:spPr bwMode="auto">
          <a:xfrm>
            <a:off x="8596450" y="4811486"/>
            <a:ext cx="4347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19</a:t>
            </a:r>
          </a:p>
        </p:txBody>
      </p:sp>
      <p:sp>
        <p:nvSpPr>
          <p:cNvPr id="135" name="TextBox 134">
            <a:extLst>
              <a:ext uri="{FF2B5EF4-FFF2-40B4-BE49-F238E27FC236}">
                <a16:creationId xmlns:a16="http://schemas.microsoft.com/office/drawing/2014/main" id="{D6843D70-4F92-4617-9F7C-D23589D0BB9F}"/>
              </a:ext>
            </a:extLst>
          </p:cNvPr>
          <p:cNvSpPr txBox="1"/>
          <p:nvPr/>
        </p:nvSpPr>
        <p:spPr bwMode="auto">
          <a:xfrm>
            <a:off x="8912136" y="4811486"/>
            <a:ext cx="4347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36" name="TextBox 135">
            <a:extLst>
              <a:ext uri="{FF2B5EF4-FFF2-40B4-BE49-F238E27FC236}">
                <a16:creationId xmlns:a16="http://schemas.microsoft.com/office/drawing/2014/main" id="{E00BE857-204C-4D4F-980B-A2D21688EF1E}"/>
              </a:ext>
            </a:extLst>
          </p:cNvPr>
          <p:cNvSpPr txBox="1"/>
          <p:nvPr/>
        </p:nvSpPr>
        <p:spPr bwMode="auto">
          <a:xfrm>
            <a:off x="9231087" y="4811486"/>
            <a:ext cx="4347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30" name="Freeform: Shape 29">
            <a:extLst>
              <a:ext uri="{FF2B5EF4-FFF2-40B4-BE49-F238E27FC236}">
                <a16:creationId xmlns:a16="http://schemas.microsoft.com/office/drawing/2014/main" id="{91F03406-5EB2-41E5-881A-74F1A4F77A9A}"/>
              </a:ext>
            </a:extLst>
          </p:cNvPr>
          <p:cNvSpPr/>
          <p:nvPr/>
        </p:nvSpPr>
        <p:spPr bwMode="auto">
          <a:xfrm>
            <a:off x="2816258" y="1817016"/>
            <a:ext cx="5764490" cy="2823328"/>
          </a:xfrm>
          <a:custGeom>
            <a:avLst/>
            <a:gdLst>
              <a:gd name="connsiteX0" fmla="*/ 5764490 w 5764490"/>
              <a:gd name="connsiteY0" fmla="*/ 2823328 h 2823328"/>
              <a:gd name="connsiteX1" fmla="*/ 4029958 w 5764490"/>
              <a:gd name="connsiteY1" fmla="*/ 2823328 h 2823328"/>
              <a:gd name="connsiteX2" fmla="*/ 4029958 w 5764490"/>
              <a:gd name="connsiteY2" fmla="*/ 2729060 h 2823328"/>
              <a:gd name="connsiteX3" fmla="*/ 2960016 w 5764490"/>
              <a:gd name="connsiteY3" fmla="*/ 2729060 h 2823328"/>
              <a:gd name="connsiteX4" fmla="*/ 2960016 w 5764490"/>
              <a:gd name="connsiteY4" fmla="*/ 2667786 h 2823328"/>
              <a:gd name="connsiteX5" fmla="*/ 2787977 w 5764490"/>
              <a:gd name="connsiteY5" fmla="*/ 2667786 h 2823328"/>
              <a:gd name="connsiteX6" fmla="*/ 2787977 w 5764490"/>
              <a:gd name="connsiteY6" fmla="*/ 2599442 h 2823328"/>
              <a:gd name="connsiteX7" fmla="*/ 2340204 w 5764490"/>
              <a:gd name="connsiteY7" fmla="*/ 2599442 h 2823328"/>
              <a:gd name="connsiteX8" fmla="*/ 2340204 w 5764490"/>
              <a:gd name="connsiteY8" fmla="*/ 2526384 h 2823328"/>
              <a:gd name="connsiteX9" fmla="*/ 2300140 w 5764490"/>
              <a:gd name="connsiteY9" fmla="*/ 2526384 h 2823328"/>
              <a:gd name="connsiteX10" fmla="*/ 2300140 w 5764490"/>
              <a:gd name="connsiteY10" fmla="*/ 2443899 h 2823328"/>
              <a:gd name="connsiteX11" fmla="*/ 2227082 w 5764490"/>
              <a:gd name="connsiteY11" fmla="*/ 2443899 h 2823328"/>
              <a:gd name="connsiteX12" fmla="*/ 2227082 w 5764490"/>
              <a:gd name="connsiteY12" fmla="*/ 2384982 h 2823328"/>
              <a:gd name="connsiteX13" fmla="*/ 2078610 w 5764490"/>
              <a:gd name="connsiteY13" fmla="*/ 2384982 h 2823328"/>
              <a:gd name="connsiteX14" fmla="*/ 2078610 w 5764490"/>
              <a:gd name="connsiteY14" fmla="*/ 2337848 h 2823328"/>
              <a:gd name="connsiteX15" fmla="*/ 1784022 w 5764490"/>
              <a:gd name="connsiteY15" fmla="*/ 2337848 h 2823328"/>
              <a:gd name="connsiteX16" fmla="*/ 1784022 w 5764490"/>
              <a:gd name="connsiteY16" fmla="*/ 2276574 h 2823328"/>
              <a:gd name="connsiteX17" fmla="*/ 1710965 w 5764490"/>
              <a:gd name="connsiteY17" fmla="*/ 2276574 h 2823328"/>
              <a:gd name="connsiteX18" fmla="*/ 1710965 w 5764490"/>
              <a:gd name="connsiteY18" fmla="*/ 2217656 h 2823328"/>
              <a:gd name="connsiteX19" fmla="*/ 1677971 w 5764490"/>
              <a:gd name="connsiteY19" fmla="*/ 2217656 h 2823328"/>
              <a:gd name="connsiteX20" fmla="*/ 1677971 w 5764490"/>
              <a:gd name="connsiteY20" fmla="*/ 2137528 h 2823328"/>
              <a:gd name="connsiteX21" fmla="*/ 1286758 w 5764490"/>
              <a:gd name="connsiteY21" fmla="*/ 2137528 h 2823328"/>
              <a:gd name="connsiteX22" fmla="*/ 1286758 w 5764490"/>
              <a:gd name="connsiteY22" fmla="*/ 2113961 h 2823328"/>
              <a:gd name="connsiteX23" fmla="*/ 1216057 w 5764490"/>
              <a:gd name="connsiteY23" fmla="*/ 2113961 h 2823328"/>
              <a:gd name="connsiteX24" fmla="*/ 1216057 w 5764490"/>
              <a:gd name="connsiteY24" fmla="*/ 2055044 h 2823328"/>
              <a:gd name="connsiteX25" fmla="*/ 1197204 w 5764490"/>
              <a:gd name="connsiteY25" fmla="*/ 2055044 h 2823328"/>
              <a:gd name="connsiteX26" fmla="*/ 1197204 w 5764490"/>
              <a:gd name="connsiteY26" fmla="*/ 2007910 h 2823328"/>
              <a:gd name="connsiteX27" fmla="*/ 1178350 w 5764490"/>
              <a:gd name="connsiteY27" fmla="*/ 2007910 h 2823328"/>
              <a:gd name="connsiteX28" fmla="*/ 1178350 w 5764490"/>
              <a:gd name="connsiteY28" fmla="*/ 1963132 h 2823328"/>
              <a:gd name="connsiteX29" fmla="*/ 1166567 w 5764490"/>
              <a:gd name="connsiteY29" fmla="*/ 1963132 h 2823328"/>
              <a:gd name="connsiteX30" fmla="*/ 1166567 w 5764490"/>
              <a:gd name="connsiteY30" fmla="*/ 1758099 h 2823328"/>
              <a:gd name="connsiteX31" fmla="*/ 1150070 w 5764490"/>
              <a:gd name="connsiteY31" fmla="*/ 1758099 h 2823328"/>
              <a:gd name="connsiteX32" fmla="*/ 1150070 w 5764490"/>
              <a:gd name="connsiteY32" fmla="*/ 1635551 h 2823328"/>
              <a:gd name="connsiteX33" fmla="*/ 1126503 w 5764490"/>
              <a:gd name="connsiteY33" fmla="*/ 1635551 h 2823328"/>
              <a:gd name="connsiteX34" fmla="*/ 1126503 w 5764490"/>
              <a:gd name="connsiteY34" fmla="*/ 1614341 h 2823328"/>
              <a:gd name="connsiteX35" fmla="*/ 1117076 w 5764490"/>
              <a:gd name="connsiteY35" fmla="*/ 1614341 h 2823328"/>
              <a:gd name="connsiteX36" fmla="*/ 1117076 w 5764490"/>
              <a:gd name="connsiteY36" fmla="*/ 1350390 h 2823328"/>
              <a:gd name="connsiteX37" fmla="*/ 1102936 w 5764490"/>
              <a:gd name="connsiteY37" fmla="*/ 1350390 h 2823328"/>
              <a:gd name="connsiteX38" fmla="*/ 1102936 w 5764490"/>
              <a:gd name="connsiteY38" fmla="*/ 1317396 h 2823328"/>
              <a:gd name="connsiteX39" fmla="*/ 945037 w 5764490"/>
              <a:gd name="connsiteY39" fmla="*/ 1317396 h 2823328"/>
              <a:gd name="connsiteX40" fmla="*/ 945037 w 5764490"/>
              <a:gd name="connsiteY40" fmla="*/ 1272619 h 2823328"/>
              <a:gd name="connsiteX41" fmla="*/ 820132 w 5764490"/>
              <a:gd name="connsiteY41" fmla="*/ 1272619 h 2823328"/>
              <a:gd name="connsiteX42" fmla="*/ 820132 w 5764490"/>
              <a:gd name="connsiteY42" fmla="*/ 1239625 h 2823328"/>
              <a:gd name="connsiteX43" fmla="*/ 633952 w 5764490"/>
              <a:gd name="connsiteY43" fmla="*/ 1239625 h 2823328"/>
              <a:gd name="connsiteX44" fmla="*/ 633952 w 5764490"/>
              <a:gd name="connsiteY44" fmla="*/ 1192491 h 2823328"/>
              <a:gd name="connsiteX45" fmla="*/ 612742 w 5764490"/>
              <a:gd name="connsiteY45" fmla="*/ 1192491 h 2823328"/>
              <a:gd name="connsiteX46" fmla="*/ 612742 w 5764490"/>
              <a:gd name="connsiteY46" fmla="*/ 1126504 h 2823328"/>
              <a:gd name="connsiteX47" fmla="*/ 598602 w 5764490"/>
              <a:gd name="connsiteY47" fmla="*/ 1126504 h 2823328"/>
              <a:gd name="connsiteX48" fmla="*/ 598602 w 5764490"/>
              <a:gd name="connsiteY48" fmla="*/ 1029879 h 2823328"/>
              <a:gd name="connsiteX49" fmla="*/ 582105 w 5764490"/>
              <a:gd name="connsiteY49" fmla="*/ 1029879 h 2823328"/>
              <a:gd name="connsiteX50" fmla="*/ 582105 w 5764490"/>
              <a:gd name="connsiteY50" fmla="*/ 956821 h 2823328"/>
              <a:gd name="connsiteX51" fmla="*/ 560895 w 5764490"/>
              <a:gd name="connsiteY51" fmla="*/ 956821 h 2823328"/>
              <a:gd name="connsiteX52" fmla="*/ 560895 w 5764490"/>
              <a:gd name="connsiteY52" fmla="*/ 881407 h 2823328"/>
              <a:gd name="connsiteX53" fmla="*/ 546754 w 5764490"/>
              <a:gd name="connsiteY53" fmla="*/ 881407 h 2823328"/>
              <a:gd name="connsiteX54" fmla="*/ 546754 w 5764490"/>
              <a:gd name="connsiteY54" fmla="*/ 494908 h 2823328"/>
              <a:gd name="connsiteX55" fmla="*/ 530257 w 5764490"/>
              <a:gd name="connsiteY55" fmla="*/ 494908 h 2823328"/>
              <a:gd name="connsiteX56" fmla="*/ 530257 w 5764490"/>
              <a:gd name="connsiteY56" fmla="*/ 370003 h 2823328"/>
              <a:gd name="connsiteX57" fmla="*/ 525544 w 5764490"/>
              <a:gd name="connsiteY57" fmla="*/ 370003 h 2823328"/>
              <a:gd name="connsiteX58" fmla="*/ 525544 w 5764490"/>
              <a:gd name="connsiteY58" fmla="*/ 261594 h 2823328"/>
              <a:gd name="connsiteX59" fmla="*/ 497264 w 5764490"/>
              <a:gd name="connsiteY59" fmla="*/ 261594 h 2823328"/>
              <a:gd name="connsiteX60" fmla="*/ 497264 w 5764490"/>
              <a:gd name="connsiteY60" fmla="*/ 169683 h 2823328"/>
              <a:gd name="connsiteX61" fmla="*/ 431276 w 5764490"/>
              <a:gd name="connsiteY61" fmla="*/ 169683 h 2823328"/>
              <a:gd name="connsiteX62" fmla="*/ 431276 w 5764490"/>
              <a:gd name="connsiteY62" fmla="*/ 160256 h 2823328"/>
              <a:gd name="connsiteX63" fmla="*/ 377072 w 5764490"/>
              <a:gd name="connsiteY63" fmla="*/ 160256 h 2823328"/>
              <a:gd name="connsiteX64" fmla="*/ 377072 w 5764490"/>
              <a:gd name="connsiteY64" fmla="*/ 68345 h 2823328"/>
              <a:gd name="connsiteX65" fmla="*/ 308728 w 5764490"/>
              <a:gd name="connsiteY65" fmla="*/ 68345 h 2823328"/>
              <a:gd name="connsiteX66" fmla="*/ 308728 w 5764490"/>
              <a:gd name="connsiteY66" fmla="*/ 40064 h 2823328"/>
              <a:gd name="connsiteX67" fmla="*/ 247453 w 5764490"/>
              <a:gd name="connsiteY67" fmla="*/ 40064 h 2823328"/>
              <a:gd name="connsiteX68" fmla="*/ 247453 w 5764490"/>
              <a:gd name="connsiteY68" fmla="*/ 0 h 2823328"/>
              <a:gd name="connsiteX69" fmla="*/ 0 w 5764490"/>
              <a:gd name="connsiteY69" fmla="*/ 0 h 2823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5764490" h="2823328">
                <a:moveTo>
                  <a:pt x="5764490" y="2823328"/>
                </a:moveTo>
                <a:lnTo>
                  <a:pt x="4029958" y="2823328"/>
                </a:lnTo>
                <a:lnTo>
                  <a:pt x="4029958" y="2729060"/>
                </a:lnTo>
                <a:lnTo>
                  <a:pt x="2960016" y="2729060"/>
                </a:lnTo>
                <a:lnTo>
                  <a:pt x="2960016" y="2667786"/>
                </a:lnTo>
                <a:lnTo>
                  <a:pt x="2787977" y="2667786"/>
                </a:lnTo>
                <a:lnTo>
                  <a:pt x="2787977" y="2599442"/>
                </a:lnTo>
                <a:lnTo>
                  <a:pt x="2340204" y="2599442"/>
                </a:lnTo>
                <a:lnTo>
                  <a:pt x="2340204" y="2526384"/>
                </a:lnTo>
                <a:lnTo>
                  <a:pt x="2300140" y="2526384"/>
                </a:lnTo>
                <a:lnTo>
                  <a:pt x="2300140" y="2443899"/>
                </a:lnTo>
                <a:lnTo>
                  <a:pt x="2227082" y="2443899"/>
                </a:lnTo>
                <a:lnTo>
                  <a:pt x="2227082" y="2384982"/>
                </a:lnTo>
                <a:lnTo>
                  <a:pt x="2078610" y="2384982"/>
                </a:lnTo>
                <a:lnTo>
                  <a:pt x="2078610" y="2337848"/>
                </a:lnTo>
                <a:lnTo>
                  <a:pt x="1784022" y="2337848"/>
                </a:lnTo>
                <a:lnTo>
                  <a:pt x="1784022" y="2276574"/>
                </a:lnTo>
                <a:lnTo>
                  <a:pt x="1710965" y="2276574"/>
                </a:lnTo>
                <a:lnTo>
                  <a:pt x="1710965" y="2217656"/>
                </a:lnTo>
                <a:lnTo>
                  <a:pt x="1677971" y="2217656"/>
                </a:lnTo>
                <a:lnTo>
                  <a:pt x="1677971" y="2137528"/>
                </a:lnTo>
                <a:lnTo>
                  <a:pt x="1286758" y="2137528"/>
                </a:lnTo>
                <a:lnTo>
                  <a:pt x="1286758" y="2113961"/>
                </a:lnTo>
                <a:lnTo>
                  <a:pt x="1216057" y="2113961"/>
                </a:lnTo>
                <a:lnTo>
                  <a:pt x="1216057" y="2055044"/>
                </a:lnTo>
                <a:lnTo>
                  <a:pt x="1197204" y="2055044"/>
                </a:lnTo>
                <a:lnTo>
                  <a:pt x="1197204" y="2007910"/>
                </a:lnTo>
                <a:lnTo>
                  <a:pt x="1178350" y="2007910"/>
                </a:lnTo>
                <a:lnTo>
                  <a:pt x="1178350" y="1963132"/>
                </a:lnTo>
                <a:lnTo>
                  <a:pt x="1166567" y="1963132"/>
                </a:lnTo>
                <a:lnTo>
                  <a:pt x="1166567" y="1758099"/>
                </a:lnTo>
                <a:lnTo>
                  <a:pt x="1150070" y="1758099"/>
                </a:lnTo>
                <a:lnTo>
                  <a:pt x="1150070" y="1635551"/>
                </a:lnTo>
                <a:lnTo>
                  <a:pt x="1126503" y="1635551"/>
                </a:lnTo>
                <a:lnTo>
                  <a:pt x="1126503" y="1614341"/>
                </a:lnTo>
                <a:lnTo>
                  <a:pt x="1117076" y="1614341"/>
                </a:lnTo>
                <a:lnTo>
                  <a:pt x="1117076" y="1350390"/>
                </a:lnTo>
                <a:lnTo>
                  <a:pt x="1102936" y="1350390"/>
                </a:lnTo>
                <a:lnTo>
                  <a:pt x="1102936" y="1317396"/>
                </a:lnTo>
                <a:lnTo>
                  <a:pt x="945037" y="1317396"/>
                </a:lnTo>
                <a:lnTo>
                  <a:pt x="945037" y="1272619"/>
                </a:lnTo>
                <a:lnTo>
                  <a:pt x="820132" y="1272619"/>
                </a:lnTo>
                <a:lnTo>
                  <a:pt x="820132" y="1239625"/>
                </a:lnTo>
                <a:lnTo>
                  <a:pt x="633952" y="1239625"/>
                </a:lnTo>
                <a:lnTo>
                  <a:pt x="633952" y="1192491"/>
                </a:lnTo>
                <a:lnTo>
                  <a:pt x="612742" y="1192491"/>
                </a:lnTo>
                <a:lnTo>
                  <a:pt x="612742" y="1126504"/>
                </a:lnTo>
                <a:lnTo>
                  <a:pt x="598602" y="1126504"/>
                </a:lnTo>
                <a:lnTo>
                  <a:pt x="598602" y="1029879"/>
                </a:lnTo>
                <a:lnTo>
                  <a:pt x="582105" y="1029879"/>
                </a:lnTo>
                <a:lnTo>
                  <a:pt x="582105" y="956821"/>
                </a:lnTo>
                <a:lnTo>
                  <a:pt x="560895" y="956821"/>
                </a:lnTo>
                <a:lnTo>
                  <a:pt x="560895" y="881407"/>
                </a:lnTo>
                <a:lnTo>
                  <a:pt x="546754" y="881407"/>
                </a:lnTo>
                <a:lnTo>
                  <a:pt x="546754" y="494908"/>
                </a:lnTo>
                <a:lnTo>
                  <a:pt x="530257" y="494908"/>
                </a:lnTo>
                <a:lnTo>
                  <a:pt x="530257" y="370003"/>
                </a:lnTo>
                <a:lnTo>
                  <a:pt x="525544" y="370003"/>
                </a:lnTo>
                <a:lnTo>
                  <a:pt x="525544" y="261594"/>
                </a:lnTo>
                <a:lnTo>
                  <a:pt x="497264" y="261594"/>
                </a:lnTo>
                <a:lnTo>
                  <a:pt x="497264" y="169683"/>
                </a:lnTo>
                <a:lnTo>
                  <a:pt x="431276" y="169683"/>
                </a:lnTo>
                <a:lnTo>
                  <a:pt x="431276" y="160256"/>
                </a:lnTo>
                <a:lnTo>
                  <a:pt x="377072" y="160256"/>
                </a:lnTo>
                <a:lnTo>
                  <a:pt x="377072" y="68345"/>
                </a:lnTo>
                <a:lnTo>
                  <a:pt x="308728" y="68345"/>
                </a:lnTo>
                <a:lnTo>
                  <a:pt x="308728" y="40064"/>
                </a:lnTo>
                <a:lnTo>
                  <a:pt x="247453" y="40064"/>
                </a:lnTo>
                <a:lnTo>
                  <a:pt x="247453"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1" name="Freeform: Shape 30">
            <a:extLst>
              <a:ext uri="{FF2B5EF4-FFF2-40B4-BE49-F238E27FC236}">
                <a16:creationId xmlns:a16="http://schemas.microsoft.com/office/drawing/2014/main" id="{EE7CD0E4-9885-4ED4-A13E-C02A285F92FA}"/>
              </a:ext>
            </a:extLst>
          </p:cNvPr>
          <p:cNvSpPr/>
          <p:nvPr/>
        </p:nvSpPr>
        <p:spPr bwMode="auto">
          <a:xfrm>
            <a:off x="2799761" y="1802876"/>
            <a:ext cx="5823408" cy="2738487"/>
          </a:xfrm>
          <a:custGeom>
            <a:avLst/>
            <a:gdLst>
              <a:gd name="connsiteX0" fmla="*/ 5823408 w 5823408"/>
              <a:gd name="connsiteY0" fmla="*/ 2738487 h 2738487"/>
              <a:gd name="connsiteX1" fmla="*/ 5439266 w 5823408"/>
              <a:gd name="connsiteY1" fmla="*/ 2738487 h 2738487"/>
              <a:gd name="connsiteX2" fmla="*/ 5439266 w 5823408"/>
              <a:gd name="connsiteY2" fmla="*/ 2590015 h 2738487"/>
              <a:gd name="connsiteX3" fmla="*/ 5229519 w 5823408"/>
              <a:gd name="connsiteY3" fmla="*/ 2590015 h 2738487"/>
              <a:gd name="connsiteX4" fmla="*/ 5229519 w 5823408"/>
              <a:gd name="connsiteY4" fmla="*/ 2535811 h 2738487"/>
              <a:gd name="connsiteX5" fmla="*/ 5172959 w 5823408"/>
              <a:gd name="connsiteY5" fmla="*/ 2535811 h 2738487"/>
              <a:gd name="connsiteX6" fmla="*/ 5172959 w 5823408"/>
              <a:gd name="connsiteY6" fmla="*/ 2483963 h 2738487"/>
              <a:gd name="connsiteX7" fmla="*/ 5090474 w 5823408"/>
              <a:gd name="connsiteY7" fmla="*/ 2483963 h 2738487"/>
              <a:gd name="connsiteX8" fmla="*/ 5090474 w 5823408"/>
              <a:gd name="connsiteY8" fmla="*/ 2427402 h 2738487"/>
              <a:gd name="connsiteX9" fmla="*/ 4597924 w 5823408"/>
              <a:gd name="connsiteY9" fmla="*/ 2427402 h 2738487"/>
              <a:gd name="connsiteX10" fmla="*/ 4597924 w 5823408"/>
              <a:gd name="connsiteY10" fmla="*/ 2328421 h 2738487"/>
              <a:gd name="connsiteX11" fmla="*/ 4536649 w 5823408"/>
              <a:gd name="connsiteY11" fmla="*/ 2328421 h 2738487"/>
              <a:gd name="connsiteX12" fmla="*/ 4536649 w 5823408"/>
              <a:gd name="connsiteY12" fmla="*/ 2283644 h 2738487"/>
              <a:gd name="connsiteX13" fmla="*/ 4296266 w 5823408"/>
              <a:gd name="connsiteY13" fmla="*/ 2283644 h 2738487"/>
              <a:gd name="connsiteX14" fmla="*/ 4296266 w 5823408"/>
              <a:gd name="connsiteY14" fmla="*/ 2255363 h 2738487"/>
              <a:gd name="connsiteX15" fmla="*/ 4121870 w 5823408"/>
              <a:gd name="connsiteY15" fmla="*/ 2255363 h 2738487"/>
              <a:gd name="connsiteX16" fmla="*/ 4121870 w 5823408"/>
              <a:gd name="connsiteY16" fmla="*/ 2184662 h 2738487"/>
              <a:gd name="connsiteX17" fmla="*/ 3603396 w 5823408"/>
              <a:gd name="connsiteY17" fmla="*/ 2184662 h 2738487"/>
              <a:gd name="connsiteX18" fmla="*/ 3603396 w 5823408"/>
              <a:gd name="connsiteY18" fmla="*/ 2104534 h 2738487"/>
              <a:gd name="connsiteX19" fmla="*/ 3553905 w 5823408"/>
              <a:gd name="connsiteY19" fmla="*/ 2104534 h 2738487"/>
              <a:gd name="connsiteX20" fmla="*/ 3553905 w 5823408"/>
              <a:gd name="connsiteY20" fmla="*/ 2071540 h 2738487"/>
              <a:gd name="connsiteX21" fmla="*/ 3525625 w 5823408"/>
              <a:gd name="connsiteY21" fmla="*/ 2071540 h 2738487"/>
              <a:gd name="connsiteX22" fmla="*/ 3525625 w 5823408"/>
              <a:gd name="connsiteY22" fmla="*/ 2031477 h 2738487"/>
              <a:gd name="connsiteX23" fmla="*/ 3504414 w 5823408"/>
              <a:gd name="connsiteY23" fmla="*/ 2031477 h 2738487"/>
              <a:gd name="connsiteX24" fmla="*/ 3504414 w 5823408"/>
              <a:gd name="connsiteY24" fmla="*/ 2005553 h 2738487"/>
              <a:gd name="connsiteX25" fmla="*/ 3473777 w 5823408"/>
              <a:gd name="connsiteY25" fmla="*/ 2005553 h 2738487"/>
              <a:gd name="connsiteX26" fmla="*/ 3473777 w 5823408"/>
              <a:gd name="connsiteY26" fmla="*/ 1970202 h 2738487"/>
              <a:gd name="connsiteX27" fmla="*/ 3443140 w 5823408"/>
              <a:gd name="connsiteY27" fmla="*/ 1970202 h 2738487"/>
              <a:gd name="connsiteX28" fmla="*/ 3443140 w 5823408"/>
              <a:gd name="connsiteY28" fmla="*/ 1934852 h 2738487"/>
              <a:gd name="connsiteX29" fmla="*/ 3285241 w 5823408"/>
              <a:gd name="connsiteY29" fmla="*/ 1934852 h 2738487"/>
              <a:gd name="connsiteX30" fmla="*/ 3285241 w 5823408"/>
              <a:gd name="connsiteY30" fmla="*/ 1887718 h 2738487"/>
              <a:gd name="connsiteX31" fmla="*/ 3209827 w 5823408"/>
              <a:gd name="connsiteY31" fmla="*/ 1887718 h 2738487"/>
              <a:gd name="connsiteX32" fmla="*/ 3209827 w 5823408"/>
              <a:gd name="connsiteY32" fmla="*/ 1859437 h 2738487"/>
              <a:gd name="connsiteX33" fmla="*/ 3099062 w 5823408"/>
              <a:gd name="connsiteY33" fmla="*/ 1859437 h 2738487"/>
              <a:gd name="connsiteX34" fmla="*/ 3099062 w 5823408"/>
              <a:gd name="connsiteY34" fmla="*/ 1828800 h 2738487"/>
              <a:gd name="connsiteX35" fmla="*/ 3009507 w 5823408"/>
              <a:gd name="connsiteY35" fmla="*/ 1828800 h 2738487"/>
              <a:gd name="connsiteX36" fmla="*/ 3009507 w 5823408"/>
              <a:gd name="connsiteY36" fmla="*/ 1781666 h 2738487"/>
              <a:gd name="connsiteX37" fmla="*/ 2967086 w 5823408"/>
              <a:gd name="connsiteY37" fmla="*/ 1781666 h 2738487"/>
              <a:gd name="connsiteX38" fmla="*/ 2967086 w 5823408"/>
              <a:gd name="connsiteY38" fmla="*/ 1739246 h 2738487"/>
              <a:gd name="connsiteX39" fmla="*/ 2905812 w 5823408"/>
              <a:gd name="connsiteY39" fmla="*/ 1739246 h 2738487"/>
              <a:gd name="connsiteX40" fmla="*/ 2905812 w 5823408"/>
              <a:gd name="connsiteY40" fmla="*/ 1703895 h 2738487"/>
              <a:gd name="connsiteX41" fmla="*/ 2877532 w 5823408"/>
              <a:gd name="connsiteY41" fmla="*/ 1703895 h 2738487"/>
              <a:gd name="connsiteX42" fmla="*/ 2877532 w 5823408"/>
              <a:gd name="connsiteY42" fmla="*/ 1673258 h 2738487"/>
              <a:gd name="connsiteX43" fmla="*/ 2828041 w 5823408"/>
              <a:gd name="connsiteY43" fmla="*/ 1673258 h 2738487"/>
              <a:gd name="connsiteX44" fmla="*/ 2828041 w 5823408"/>
              <a:gd name="connsiteY44" fmla="*/ 1633194 h 2738487"/>
              <a:gd name="connsiteX45" fmla="*/ 2828041 w 5823408"/>
              <a:gd name="connsiteY45" fmla="*/ 1614340 h 2738487"/>
              <a:gd name="connsiteX46" fmla="*/ 2415618 w 5823408"/>
              <a:gd name="connsiteY46" fmla="*/ 1614340 h 2738487"/>
              <a:gd name="connsiteX47" fmla="*/ 2415618 w 5823408"/>
              <a:gd name="connsiteY47" fmla="*/ 1541283 h 2738487"/>
              <a:gd name="connsiteX48" fmla="*/ 2354344 w 5823408"/>
              <a:gd name="connsiteY48" fmla="*/ 1541283 h 2738487"/>
              <a:gd name="connsiteX49" fmla="*/ 2354344 w 5823408"/>
              <a:gd name="connsiteY49" fmla="*/ 1458798 h 2738487"/>
              <a:gd name="connsiteX50" fmla="*/ 2335491 w 5823408"/>
              <a:gd name="connsiteY50" fmla="*/ 1458798 h 2738487"/>
              <a:gd name="connsiteX51" fmla="*/ 2335491 w 5823408"/>
              <a:gd name="connsiteY51" fmla="*/ 1348033 h 2738487"/>
              <a:gd name="connsiteX52" fmla="*/ 2283643 w 5823408"/>
              <a:gd name="connsiteY52" fmla="*/ 1348033 h 2738487"/>
              <a:gd name="connsiteX53" fmla="*/ 2283643 w 5823408"/>
              <a:gd name="connsiteY53" fmla="*/ 1312683 h 2738487"/>
              <a:gd name="connsiteX54" fmla="*/ 2191732 w 5823408"/>
              <a:gd name="connsiteY54" fmla="*/ 1312683 h 2738487"/>
              <a:gd name="connsiteX55" fmla="*/ 2191732 w 5823408"/>
              <a:gd name="connsiteY55" fmla="*/ 1265549 h 2738487"/>
              <a:gd name="connsiteX56" fmla="*/ 1986699 w 5823408"/>
              <a:gd name="connsiteY56" fmla="*/ 1265549 h 2738487"/>
              <a:gd name="connsiteX57" fmla="*/ 1986699 w 5823408"/>
              <a:gd name="connsiteY57" fmla="*/ 1225485 h 2738487"/>
              <a:gd name="connsiteX58" fmla="*/ 1845297 w 5823408"/>
              <a:gd name="connsiteY58" fmla="*/ 1225485 h 2738487"/>
              <a:gd name="connsiteX59" fmla="*/ 1845297 w 5823408"/>
              <a:gd name="connsiteY59" fmla="*/ 1194848 h 2738487"/>
              <a:gd name="connsiteX60" fmla="*/ 1814660 w 5823408"/>
              <a:gd name="connsiteY60" fmla="*/ 1194848 h 2738487"/>
              <a:gd name="connsiteX61" fmla="*/ 1814660 w 5823408"/>
              <a:gd name="connsiteY61" fmla="*/ 1152427 h 2738487"/>
              <a:gd name="connsiteX62" fmla="*/ 1807590 w 5823408"/>
              <a:gd name="connsiteY62" fmla="*/ 1159497 h 2738487"/>
              <a:gd name="connsiteX63" fmla="*/ 1807590 w 5823408"/>
              <a:gd name="connsiteY63" fmla="*/ 1114720 h 2738487"/>
              <a:gd name="connsiteX64" fmla="*/ 1781666 w 5823408"/>
              <a:gd name="connsiteY64" fmla="*/ 1114720 h 2738487"/>
              <a:gd name="connsiteX65" fmla="*/ 1781666 w 5823408"/>
              <a:gd name="connsiteY65" fmla="*/ 1081726 h 2738487"/>
              <a:gd name="connsiteX66" fmla="*/ 1765169 w 5823408"/>
              <a:gd name="connsiteY66" fmla="*/ 1081726 h 2738487"/>
              <a:gd name="connsiteX67" fmla="*/ 1765169 w 5823408"/>
              <a:gd name="connsiteY67" fmla="*/ 994528 h 2738487"/>
              <a:gd name="connsiteX68" fmla="*/ 1713321 w 5823408"/>
              <a:gd name="connsiteY68" fmla="*/ 994528 h 2738487"/>
              <a:gd name="connsiteX69" fmla="*/ 1713321 w 5823408"/>
              <a:gd name="connsiteY69" fmla="*/ 888477 h 2738487"/>
              <a:gd name="connsiteX70" fmla="*/ 1263192 w 5823408"/>
              <a:gd name="connsiteY70" fmla="*/ 888477 h 2738487"/>
              <a:gd name="connsiteX71" fmla="*/ 1263192 w 5823408"/>
              <a:gd name="connsiteY71" fmla="*/ 862553 h 2738487"/>
              <a:gd name="connsiteX72" fmla="*/ 1197204 w 5823408"/>
              <a:gd name="connsiteY72" fmla="*/ 862553 h 2738487"/>
              <a:gd name="connsiteX73" fmla="*/ 1197204 w 5823408"/>
              <a:gd name="connsiteY73" fmla="*/ 801279 h 2738487"/>
              <a:gd name="connsiteX74" fmla="*/ 1178350 w 5823408"/>
              <a:gd name="connsiteY74" fmla="*/ 801279 h 2738487"/>
              <a:gd name="connsiteX75" fmla="*/ 1178350 w 5823408"/>
              <a:gd name="connsiteY75" fmla="*/ 718794 h 2738487"/>
              <a:gd name="connsiteX76" fmla="*/ 1168924 w 5823408"/>
              <a:gd name="connsiteY76" fmla="*/ 718794 h 2738487"/>
              <a:gd name="connsiteX77" fmla="*/ 1168924 w 5823408"/>
              <a:gd name="connsiteY77" fmla="*/ 697584 h 2738487"/>
              <a:gd name="connsiteX78" fmla="*/ 1131216 w 5823408"/>
              <a:gd name="connsiteY78" fmla="*/ 697584 h 2738487"/>
              <a:gd name="connsiteX79" fmla="*/ 1131216 w 5823408"/>
              <a:gd name="connsiteY79" fmla="*/ 669303 h 2738487"/>
              <a:gd name="connsiteX80" fmla="*/ 1131216 w 5823408"/>
              <a:gd name="connsiteY80" fmla="*/ 657520 h 2738487"/>
              <a:gd name="connsiteX81" fmla="*/ 999241 w 5823408"/>
              <a:gd name="connsiteY81" fmla="*/ 657520 h 2738487"/>
              <a:gd name="connsiteX82" fmla="*/ 999241 w 5823408"/>
              <a:gd name="connsiteY82" fmla="*/ 657520 h 2738487"/>
              <a:gd name="connsiteX83" fmla="*/ 999241 w 5823408"/>
              <a:gd name="connsiteY83" fmla="*/ 629239 h 2738487"/>
              <a:gd name="connsiteX84" fmla="*/ 914400 w 5823408"/>
              <a:gd name="connsiteY84" fmla="*/ 629239 h 2738487"/>
              <a:gd name="connsiteX85" fmla="*/ 914400 w 5823408"/>
              <a:gd name="connsiteY85" fmla="*/ 605672 h 2738487"/>
              <a:gd name="connsiteX86" fmla="*/ 831915 w 5823408"/>
              <a:gd name="connsiteY86" fmla="*/ 605672 h 2738487"/>
              <a:gd name="connsiteX87" fmla="*/ 831915 w 5823408"/>
              <a:gd name="connsiteY87" fmla="*/ 567965 h 2738487"/>
              <a:gd name="connsiteX88" fmla="*/ 732934 w 5823408"/>
              <a:gd name="connsiteY88" fmla="*/ 567965 h 2738487"/>
              <a:gd name="connsiteX89" fmla="*/ 732934 w 5823408"/>
              <a:gd name="connsiteY89" fmla="*/ 532615 h 2738487"/>
              <a:gd name="connsiteX90" fmla="*/ 688157 w 5823408"/>
              <a:gd name="connsiteY90" fmla="*/ 532615 h 2738487"/>
              <a:gd name="connsiteX91" fmla="*/ 688157 w 5823408"/>
              <a:gd name="connsiteY91" fmla="*/ 492551 h 2738487"/>
              <a:gd name="connsiteX92" fmla="*/ 655163 w 5823408"/>
              <a:gd name="connsiteY92" fmla="*/ 492551 h 2738487"/>
              <a:gd name="connsiteX93" fmla="*/ 655163 w 5823408"/>
              <a:gd name="connsiteY93" fmla="*/ 391213 h 2738487"/>
              <a:gd name="connsiteX94" fmla="*/ 617455 w 5823408"/>
              <a:gd name="connsiteY94" fmla="*/ 391213 h 2738487"/>
              <a:gd name="connsiteX95" fmla="*/ 617455 w 5823408"/>
              <a:gd name="connsiteY95" fmla="*/ 301658 h 2738487"/>
              <a:gd name="connsiteX96" fmla="*/ 589175 w 5823408"/>
              <a:gd name="connsiteY96" fmla="*/ 301658 h 2738487"/>
              <a:gd name="connsiteX97" fmla="*/ 589175 w 5823408"/>
              <a:gd name="connsiteY97" fmla="*/ 235670 h 2738487"/>
              <a:gd name="connsiteX98" fmla="*/ 570321 w 5823408"/>
              <a:gd name="connsiteY98" fmla="*/ 235670 h 2738487"/>
              <a:gd name="connsiteX99" fmla="*/ 570321 w 5823408"/>
              <a:gd name="connsiteY99" fmla="*/ 148472 h 2738487"/>
              <a:gd name="connsiteX100" fmla="*/ 520831 w 5823408"/>
              <a:gd name="connsiteY100" fmla="*/ 148472 h 2738487"/>
              <a:gd name="connsiteX101" fmla="*/ 520831 w 5823408"/>
              <a:gd name="connsiteY101" fmla="*/ 131976 h 2738487"/>
              <a:gd name="connsiteX102" fmla="*/ 454843 w 5823408"/>
              <a:gd name="connsiteY102" fmla="*/ 131976 h 2738487"/>
              <a:gd name="connsiteX103" fmla="*/ 454843 w 5823408"/>
              <a:gd name="connsiteY103" fmla="*/ 101338 h 2738487"/>
              <a:gd name="connsiteX104" fmla="*/ 233313 w 5823408"/>
              <a:gd name="connsiteY104" fmla="*/ 101338 h 2738487"/>
              <a:gd name="connsiteX105" fmla="*/ 233313 w 5823408"/>
              <a:gd name="connsiteY105" fmla="*/ 87198 h 2738487"/>
              <a:gd name="connsiteX106" fmla="*/ 183823 w 5823408"/>
              <a:gd name="connsiteY106" fmla="*/ 87198 h 2738487"/>
              <a:gd name="connsiteX107" fmla="*/ 183823 w 5823408"/>
              <a:gd name="connsiteY107" fmla="*/ 63631 h 2738487"/>
              <a:gd name="connsiteX108" fmla="*/ 167326 w 5823408"/>
              <a:gd name="connsiteY108" fmla="*/ 63631 h 2738487"/>
              <a:gd name="connsiteX109" fmla="*/ 167326 w 5823408"/>
              <a:gd name="connsiteY109" fmla="*/ 25924 h 2738487"/>
              <a:gd name="connsiteX110" fmla="*/ 117835 w 5823408"/>
              <a:gd name="connsiteY110" fmla="*/ 25924 h 2738487"/>
              <a:gd name="connsiteX111" fmla="*/ 117835 w 5823408"/>
              <a:gd name="connsiteY111" fmla="*/ 0 h 2738487"/>
              <a:gd name="connsiteX112" fmla="*/ 0 w 5823408"/>
              <a:gd name="connsiteY112" fmla="*/ 0 h 273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5823408" h="2738487">
                <a:moveTo>
                  <a:pt x="5823408" y="2738487"/>
                </a:moveTo>
                <a:lnTo>
                  <a:pt x="5439266" y="2738487"/>
                </a:lnTo>
                <a:lnTo>
                  <a:pt x="5439266" y="2590015"/>
                </a:lnTo>
                <a:lnTo>
                  <a:pt x="5229519" y="2590015"/>
                </a:lnTo>
                <a:lnTo>
                  <a:pt x="5229519" y="2535811"/>
                </a:lnTo>
                <a:lnTo>
                  <a:pt x="5172959" y="2535811"/>
                </a:lnTo>
                <a:lnTo>
                  <a:pt x="5172959" y="2483963"/>
                </a:lnTo>
                <a:lnTo>
                  <a:pt x="5090474" y="2483963"/>
                </a:lnTo>
                <a:lnTo>
                  <a:pt x="5090474" y="2427402"/>
                </a:lnTo>
                <a:lnTo>
                  <a:pt x="4597924" y="2427402"/>
                </a:lnTo>
                <a:lnTo>
                  <a:pt x="4597924" y="2328421"/>
                </a:lnTo>
                <a:lnTo>
                  <a:pt x="4536649" y="2328421"/>
                </a:lnTo>
                <a:lnTo>
                  <a:pt x="4536649" y="2283644"/>
                </a:lnTo>
                <a:lnTo>
                  <a:pt x="4296266" y="2283644"/>
                </a:lnTo>
                <a:lnTo>
                  <a:pt x="4296266" y="2255363"/>
                </a:lnTo>
                <a:lnTo>
                  <a:pt x="4121870" y="2255363"/>
                </a:lnTo>
                <a:lnTo>
                  <a:pt x="4121870" y="2184662"/>
                </a:lnTo>
                <a:lnTo>
                  <a:pt x="3603396" y="2184662"/>
                </a:lnTo>
                <a:lnTo>
                  <a:pt x="3603396" y="2104534"/>
                </a:lnTo>
                <a:lnTo>
                  <a:pt x="3553905" y="2104534"/>
                </a:lnTo>
                <a:lnTo>
                  <a:pt x="3553905" y="2071540"/>
                </a:lnTo>
                <a:lnTo>
                  <a:pt x="3525625" y="2071540"/>
                </a:lnTo>
                <a:lnTo>
                  <a:pt x="3525625" y="2031477"/>
                </a:lnTo>
                <a:lnTo>
                  <a:pt x="3504414" y="2031477"/>
                </a:lnTo>
                <a:lnTo>
                  <a:pt x="3504414" y="2005553"/>
                </a:lnTo>
                <a:lnTo>
                  <a:pt x="3473777" y="2005553"/>
                </a:lnTo>
                <a:lnTo>
                  <a:pt x="3473777" y="1970202"/>
                </a:lnTo>
                <a:lnTo>
                  <a:pt x="3443140" y="1970202"/>
                </a:lnTo>
                <a:lnTo>
                  <a:pt x="3443140" y="1934852"/>
                </a:lnTo>
                <a:lnTo>
                  <a:pt x="3285241" y="1934852"/>
                </a:lnTo>
                <a:lnTo>
                  <a:pt x="3285241" y="1887718"/>
                </a:lnTo>
                <a:lnTo>
                  <a:pt x="3209827" y="1887718"/>
                </a:lnTo>
                <a:lnTo>
                  <a:pt x="3209827" y="1859437"/>
                </a:lnTo>
                <a:lnTo>
                  <a:pt x="3099062" y="1859437"/>
                </a:lnTo>
                <a:lnTo>
                  <a:pt x="3099062" y="1828800"/>
                </a:lnTo>
                <a:lnTo>
                  <a:pt x="3009507" y="1828800"/>
                </a:lnTo>
                <a:lnTo>
                  <a:pt x="3009507" y="1781666"/>
                </a:lnTo>
                <a:lnTo>
                  <a:pt x="2967086" y="1781666"/>
                </a:lnTo>
                <a:lnTo>
                  <a:pt x="2967086" y="1739246"/>
                </a:lnTo>
                <a:lnTo>
                  <a:pt x="2905812" y="1739246"/>
                </a:lnTo>
                <a:lnTo>
                  <a:pt x="2905812" y="1703895"/>
                </a:lnTo>
                <a:lnTo>
                  <a:pt x="2877532" y="1703895"/>
                </a:lnTo>
                <a:lnTo>
                  <a:pt x="2877532" y="1673258"/>
                </a:lnTo>
                <a:lnTo>
                  <a:pt x="2828041" y="1673258"/>
                </a:lnTo>
                <a:lnTo>
                  <a:pt x="2828041" y="1633194"/>
                </a:lnTo>
                <a:lnTo>
                  <a:pt x="2828041" y="1614340"/>
                </a:lnTo>
                <a:lnTo>
                  <a:pt x="2415618" y="1614340"/>
                </a:lnTo>
                <a:lnTo>
                  <a:pt x="2415618" y="1541283"/>
                </a:lnTo>
                <a:lnTo>
                  <a:pt x="2354344" y="1541283"/>
                </a:lnTo>
                <a:lnTo>
                  <a:pt x="2354344" y="1458798"/>
                </a:lnTo>
                <a:lnTo>
                  <a:pt x="2335491" y="1458798"/>
                </a:lnTo>
                <a:lnTo>
                  <a:pt x="2335491" y="1348033"/>
                </a:lnTo>
                <a:lnTo>
                  <a:pt x="2283643" y="1348033"/>
                </a:lnTo>
                <a:lnTo>
                  <a:pt x="2283643" y="1312683"/>
                </a:lnTo>
                <a:lnTo>
                  <a:pt x="2191732" y="1312683"/>
                </a:lnTo>
                <a:lnTo>
                  <a:pt x="2191732" y="1265549"/>
                </a:lnTo>
                <a:lnTo>
                  <a:pt x="1986699" y="1265549"/>
                </a:lnTo>
                <a:lnTo>
                  <a:pt x="1986699" y="1225485"/>
                </a:lnTo>
                <a:lnTo>
                  <a:pt x="1845297" y="1225485"/>
                </a:lnTo>
                <a:lnTo>
                  <a:pt x="1845297" y="1194848"/>
                </a:lnTo>
                <a:lnTo>
                  <a:pt x="1814660" y="1194848"/>
                </a:lnTo>
                <a:lnTo>
                  <a:pt x="1814660" y="1152427"/>
                </a:lnTo>
                <a:lnTo>
                  <a:pt x="1807590" y="1159497"/>
                </a:lnTo>
                <a:lnTo>
                  <a:pt x="1807590" y="1114720"/>
                </a:lnTo>
                <a:lnTo>
                  <a:pt x="1781666" y="1114720"/>
                </a:lnTo>
                <a:lnTo>
                  <a:pt x="1781666" y="1081726"/>
                </a:lnTo>
                <a:lnTo>
                  <a:pt x="1765169" y="1081726"/>
                </a:lnTo>
                <a:lnTo>
                  <a:pt x="1765169" y="994528"/>
                </a:lnTo>
                <a:lnTo>
                  <a:pt x="1713321" y="994528"/>
                </a:lnTo>
                <a:lnTo>
                  <a:pt x="1713321" y="888477"/>
                </a:lnTo>
                <a:lnTo>
                  <a:pt x="1263192" y="888477"/>
                </a:lnTo>
                <a:lnTo>
                  <a:pt x="1263192" y="862553"/>
                </a:lnTo>
                <a:lnTo>
                  <a:pt x="1197204" y="862553"/>
                </a:lnTo>
                <a:lnTo>
                  <a:pt x="1197204" y="801279"/>
                </a:lnTo>
                <a:lnTo>
                  <a:pt x="1178350" y="801279"/>
                </a:lnTo>
                <a:lnTo>
                  <a:pt x="1178350" y="718794"/>
                </a:lnTo>
                <a:lnTo>
                  <a:pt x="1168924" y="718794"/>
                </a:lnTo>
                <a:lnTo>
                  <a:pt x="1168924" y="697584"/>
                </a:lnTo>
                <a:lnTo>
                  <a:pt x="1131216" y="697584"/>
                </a:lnTo>
                <a:lnTo>
                  <a:pt x="1131216" y="669303"/>
                </a:lnTo>
                <a:lnTo>
                  <a:pt x="1131216" y="657520"/>
                </a:lnTo>
                <a:lnTo>
                  <a:pt x="999241" y="657520"/>
                </a:lnTo>
                <a:lnTo>
                  <a:pt x="999241" y="657520"/>
                </a:lnTo>
                <a:lnTo>
                  <a:pt x="999241" y="629239"/>
                </a:lnTo>
                <a:lnTo>
                  <a:pt x="914400" y="629239"/>
                </a:lnTo>
                <a:lnTo>
                  <a:pt x="914400" y="605672"/>
                </a:lnTo>
                <a:lnTo>
                  <a:pt x="831915" y="605672"/>
                </a:lnTo>
                <a:lnTo>
                  <a:pt x="831915" y="567965"/>
                </a:lnTo>
                <a:lnTo>
                  <a:pt x="732934" y="567965"/>
                </a:lnTo>
                <a:lnTo>
                  <a:pt x="732934" y="532615"/>
                </a:lnTo>
                <a:lnTo>
                  <a:pt x="688157" y="532615"/>
                </a:lnTo>
                <a:lnTo>
                  <a:pt x="688157" y="492551"/>
                </a:lnTo>
                <a:lnTo>
                  <a:pt x="655163" y="492551"/>
                </a:lnTo>
                <a:lnTo>
                  <a:pt x="655163" y="391213"/>
                </a:lnTo>
                <a:lnTo>
                  <a:pt x="617455" y="391213"/>
                </a:lnTo>
                <a:lnTo>
                  <a:pt x="617455" y="301658"/>
                </a:lnTo>
                <a:lnTo>
                  <a:pt x="589175" y="301658"/>
                </a:lnTo>
                <a:lnTo>
                  <a:pt x="589175" y="235670"/>
                </a:lnTo>
                <a:lnTo>
                  <a:pt x="570321" y="235670"/>
                </a:lnTo>
                <a:lnTo>
                  <a:pt x="570321" y="148472"/>
                </a:lnTo>
                <a:lnTo>
                  <a:pt x="520831" y="148472"/>
                </a:lnTo>
                <a:lnTo>
                  <a:pt x="520831" y="131976"/>
                </a:lnTo>
                <a:lnTo>
                  <a:pt x="454843" y="131976"/>
                </a:lnTo>
                <a:lnTo>
                  <a:pt x="454843" y="101338"/>
                </a:lnTo>
                <a:lnTo>
                  <a:pt x="233313" y="101338"/>
                </a:lnTo>
                <a:lnTo>
                  <a:pt x="233313" y="87198"/>
                </a:lnTo>
                <a:lnTo>
                  <a:pt x="183823" y="87198"/>
                </a:lnTo>
                <a:lnTo>
                  <a:pt x="183823" y="63631"/>
                </a:lnTo>
                <a:lnTo>
                  <a:pt x="167326" y="63631"/>
                </a:lnTo>
                <a:lnTo>
                  <a:pt x="167326" y="25924"/>
                </a:lnTo>
                <a:lnTo>
                  <a:pt x="117835" y="25924"/>
                </a:lnTo>
                <a:lnTo>
                  <a:pt x="11783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32" name="Oval 31">
            <a:extLst>
              <a:ext uri="{FF2B5EF4-FFF2-40B4-BE49-F238E27FC236}">
                <a16:creationId xmlns:a16="http://schemas.microsoft.com/office/drawing/2014/main" id="{91100F4D-D08B-4778-89B0-A630D74B9D46}"/>
              </a:ext>
            </a:extLst>
          </p:cNvPr>
          <p:cNvSpPr/>
          <p:nvPr/>
        </p:nvSpPr>
        <p:spPr bwMode="auto">
          <a:xfrm>
            <a:off x="8524188" y="4595567"/>
            <a:ext cx="91911" cy="919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3E6B952D-3590-4FF3-A426-219FF70736FC}"/>
              </a:ext>
            </a:extLst>
          </p:cNvPr>
          <p:cNvSpPr/>
          <p:nvPr/>
        </p:nvSpPr>
        <p:spPr bwMode="auto">
          <a:xfrm>
            <a:off x="7352907" y="4595567"/>
            <a:ext cx="91911" cy="919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A445E307-F8AB-40B4-8E27-6180EC636758}"/>
              </a:ext>
            </a:extLst>
          </p:cNvPr>
          <p:cNvSpPr/>
          <p:nvPr/>
        </p:nvSpPr>
        <p:spPr bwMode="auto">
          <a:xfrm>
            <a:off x="5801412" y="4500514"/>
            <a:ext cx="91911" cy="919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23C3CA64-BC73-4A9E-A3FE-F62E7DC4049F}"/>
              </a:ext>
            </a:extLst>
          </p:cNvPr>
          <p:cNvSpPr/>
          <p:nvPr/>
        </p:nvSpPr>
        <p:spPr bwMode="auto">
          <a:xfrm>
            <a:off x="5666295" y="4431384"/>
            <a:ext cx="91911" cy="919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5D56D46F-A047-4B89-8859-3C8EE54B69A5}"/>
              </a:ext>
            </a:extLst>
          </p:cNvPr>
          <p:cNvSpPr/>
          <p:nvPr/>
        </p:nvSpPr>
        <p:spPr bwMode="auto">
          <a:xfrm>
            <a:off x="5081833" y="4320619"/>
            <a:ext cx="91911" cy="919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46529ACC-E131-4495-B64B-AF0BBBF899AD}"/>
              </a:ext>
            </a:extLst>
          </p:cNvPr>
          <p:cNvSpPr/>
          <p:nvPr/>
        </p:nvSpPr>
        <p:spPr bwMode="auto">
          <a:xfrm>
            <a:off x="4615206" y="4101446"/>
            <a:ext cx="91911" cy="919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874DEED0-3075-47BB-B231-67AE001C6B44}"/>
              </a:ext>
            </a:extLst>
          </p:cNvPr>
          <p:cNvSpPr/>
          <p:nvPr/>
        </p:nvSpPr>
        <p:spPr bwMode="auto">
          <a:xfrm>
            <a:off x="4528008" y="4061383"/>
            <a:ext cx="91911" cy="919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FEFBFA4E-1717-48DE-91F4-FDB0F1C6B500}"/>
              </a:ext>
            </a:extLst>
          </p:cNvPr>
          <p:cNvSpPr/>
          <p:nvPr/>
        </p:nvSpPr>
        <p:spPr bwMode="auto">
          <a:xfrm>
            <a:off x="4485587" y="4011891"/>
            <a:ext cx="91911" cy="919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5483E6FB-8937-4963-B5D3-376227E03FB9}"/>
              </a:ext>
            </a:extLst>
          </p:cNvPr>
          <p:cNvSpPr/>
          <p:nvPr/>
        </p:nvSpPr>
        <p:spPr bwMode="auto">
          <a:xfrm>
            <a:off x="4318262" y="3922337"/>
            <a:ext cx="91911" cy="919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7BDBAA64-742E-48A3-919B-7359ED6FEF0F}"/>
              </a:ext>
            </a:extLst>
          </p:cNvPr>
          <p:cNvSpPr/>
          <p:nvPr/>
        </p:nvSpPr>
        <p:spPr bwMode="auto">
          <a:xfrm>
            <a:off x="3936475" y="3604182"/>
            <a:ext cx="91911" cy="919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82FA7115-1F79-4C6B-9184-78528C5975D8}"/>
              </a:ext>
            </a:extLst>
          </p:cNvPr>
          <p:cNvSpPr/>
          <p:nvPr/>
        </p:nvSpPr>
        <p:spPr bwMode="auto">
          <a:xfrm>
            <a:off x="3891698" y="3276600"/>
            <a:ext cx="91911" cy="919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B95F3583-3D41-4D35-A442-286638BDBE0D}"/>
              </a:ext>
            </a:extLst>
          </p:cNvPr>
          <p:cNvSpPr/>
          <p:nvPr/>
        </p:nvSpPr>
        <p:spPr bwMode="auto">
          <a:xfrm>
            <a:off x="3512269" y="3007937"/>
            <a:ext cx="91911" cy="919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859DF1FF-D65F-41C3-812A-8A7A758571B6}"/>
              </a:ext>
            </a:extLst>
          </p:cNvPr>
          <p:cNvSpPr/>
          <p:nvPr/>
        </p:nvSpPr>
        <p:spPr bwMode="auto">
          <a:xfrm>
            <a:off x="3319020" y="2661502"/>
            <a:ext cx="91911" cy="919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D22F3FB5-7510-4D70-8958-D7686BE26597}"/>
              </a:ext>
            </a:extLst>
          </p:cNvPr>
          <p:cNvSpPr/>
          <p:nvPr/>
        </p:nvSpPr>
        <p:spPr bwMode="auto">
          <a:xfrm>
            <a:off x="2776979" y="1773026"/>
            <a:ext cx="91911" cy="91911"/>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37780B0D-449B-4BBE-9C33-F3E74A7D3D3E}"/>
              </a:ext>
            </a:extLst>
          </p:cNvPr>
          <p:cNvSpPr/>
          <p:nvPr/>
        </p:nvSpPr>
        <p:spPr bwMode="auto">
          <a:xfrm>
            <a:off x="3327661" y="1960777"/>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7E05EF22-B4FB-42F7-8D26-2163AB82280C}"/>
              </a:ext>
            </a:extLst>
          </p:cNvPr>
          <p:cNvSpPr/>
          <p:nvPr/>
        </p:nvSpPr>
        <p:spPr bwMode="auto">
          <a:xfrm>
            <a:off x="3338659" y="2025979"/>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9911C26F-0F50-43FA-BEBF-C285F08D37CA}"/>
              </a:ext>
            </a:extLst>
          </p:cNvPr>
          <p:cNvSpPr/>
          <p:nvPr/>
        </p:nvSpPr>
        <p:spPr bwMode="auto">
          <a:xfrm>
            <a:off x="3378723" y="2153241"/>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351C3D31-C78C-4568-A164-EDBCF69549FE}"/>
              </a:ext>
            </a:extLst>
          </p:cNvPr>
          <p:cNvSpPr/>
          <p:nvPr/>
        </p:nvSpPr>
        <p:spPr bwMode="auto">
          <a:xfrm>
            <a:off x="3576686" y="2332350"/>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94CE5C16-9D81-4969-A2E3-904B44B6DCB3}"/>
              </a:ext>
            </a:extLst>
          </p:cNvPr>
          <p:cNvSpPr/>
          <p:nvPr/>
        </p:nvSpPr>
        <p:spPr bwMode="auto">
          <a:xfrm>
            <a:off x="3930191" y="2544454"/>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13786004-6A02-4A1A-8C3B-7B14A261ED06}"/>
              </a:ext>
            </a:extLst>
          </p:cNvPr>
          <p:cNvSpPr/>
          <p:nvPr/>
        </p:nvSpPr>
        <p:spPr bwMode="auto">
          <a:xfrm>
            <a:off x="4038599" y="2645791"/>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E9222FE4-DB22-4B86-9E3F-C339D3A30128}"/>
              </a:ext>
            </a:extLst>
          </p:cNvPr>
          <p:cNvSpPr/>
          <p:nvPr/>
        </p:nvSpPr>
        <p:spPr bwMode="auto">
          <a:xfrm>
            <a:off x="4264842" y="2641078"/>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D0E52165-6EAE-434C-B0A0-60FCA9AAADE8}"/>
              </a:ext>
            </a:extLst>
          </p:cNvPr>
          <p:cNvSpPr/>
          <p:nvPr/>
        </p:nvSpPr>
        <p:spPr bwMode="auto">
          <a:xfrm>
            <a:off x="4480872" y="2746344"/>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222257BF-E2D0-442A-A9BD-A2BF183EFA72}"/>
              </a:ext>
            </a:extLst>
          </p:cNvPr>
          <p:cNvSpPr/>
          <p:nvPr/>
        </p:nvSpPr>
        <p:spPr bwMode="auto">
          <a:xfrm>
            <a:off x="4513867" y="2788765"/>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6F841BD8-C254-47EF-83C7-4D73988D8799}"/>
              </a:ext>
            </a:extLst>
          </p:cNvPr>
          <p:cNvSpPr/>
          <p:nvPr/>
        </p:nvSpPr>
        <p:spPr bwMode="auto">
          <a:xfrm>
            <a:off x="4617562" y="2989084"/>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C36FED2F-55D3-49BF-A3DE-7AE07626343B}"/>
              </a:ext>
            </a:extLst>
          </p:cNvPr>
          <p:cNvSpPr/>
          <p:nvPr/>
        </p:nvSpPr>
        <p:spPr bwMode="auto">
          <a:xfrm>
            <a:off x="4933360" y="3026792"/>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85C8F5C6-F014-4A11-B780-0E1DF4374419}"/>
              </a:ext>
            </a:extLst>
          </p:cNvPr>
          <p:cNvSpPr/>
          <p:nvPr/>
        </p:nvSpPr>
        <p:spPr bwMode="auto">
          <a:xfrm>
            <a:off x="5051195" y="3116346"/>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5F9D782E-251B-4E77-ADE9-8E4EB2D03C3D}"/>
              </a:ext>
            </a:extLst>
          </p:cNvPr>
          <p:cNvSpPr/>
          <p:nvPr/>
        </p:nvSpPr>
        <p:spPr bwMode="auto">
          <a:xfrm>
            <a:off x="5107756" y="3208257"/>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FDD369F0-2F65-40AD-B05A-FB9585D095DB}"/>
              </a:ext>
            </a:extLst>
          </p:cNvPr>
          <p:cNvSpPr/>
          <p:nvPr/>
        </p:nvSpPr>
        <p:spPr bwMode="auto">
          <a:xfrm>
            <a:off x="5107755" y="3300169"/>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Oval 166">
            <a:extLst>
              <a:ext uri="{FF2B5EF4-FFF2-40B4-BE49-F238E27FC236}">
                <a16:creationId xmlns:a16="http://schemas.microsoft.com/office/drawing/2014/main" id="{DDAAC850-50E2-4B91-B747-2FF37DCD6CB6}"/>
              </a:ext>
            </a:extLst>
          </p:cNvPr>
          <p:cNvSpPr/>
          <p:nvPr/>
        </p:nvSpPr>
        <p:spPr bwMode="auto">
          <a:xfrm>
            <a:off x="5133679" y="3309596"/>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A7ABE76E-E989-4D1B-88CD-91E351B623F1}"/>
              </a:ext>
            </a:extLst>
          </p:cNvPr>
          <p:cNvSpPr/>
          <p:nvPr/>
        </p:nvSpPr>
        <p:spPr bwMode="auto">
          <a:xfrm>
            <a:off x="5147819" y="3330806"/>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8761A807-EFDA-4F13-ADD6-812835C7CA03}"/>
              </a:ext>
            </a:extLst>
          </p:cNvPr>
          <p:cNvSpPr/>
          <p:nvPr/>
        </p:nvSpPr>
        <p:spPr bwMode="auto">
          <a:xfrm>
            <a:off x="5197310" y="3361443"/>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6D8C70EC-43F7-4A44-B3ED-B077B1EA335E}"/>
              </a:ext>
            </a:extLst>
          </p:cNvPr>
          <p:cNvSpPr/>
          <p:nvPr/>
        </p:nvSpPr>
        <p:spPr bwMode="auto">
          <a:xfrm>
            <a:off x="5390559" y="3375583"/>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Oval 170">
            <a:extLst>
              <a:ext uri="{FF2B5EF4-FFF2-40B4-BE49-F238E27FC236}">
                <a16:creationId xmlns:a16="http://schemas.microsoft.com/office/drawing/2014/main" id="{60CF8843-8112-466D-9C62-5413A60AC4C2}"/>
              </a:ext>
            </a:extLst>
          </p:cNvPr>
          <p:cNvSpPr/>
          <p:nvPr/>
        </p:nvSpPr>
        <p:spPr bwMode="auto">
          <a:xfrm>
            <a:off x="5619159" y="3425074"/>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6AADEA79-FDFB-4656-B41E-F3106A316A18}"/>
              </a:ext>
            </a:extLst>
          </p:cNvPr>
          <p:cNvSpPr/>
          <p:nvPr/>
        </p:nvSpPr>
        <p:spPr bwMode="auto">
          <a:xfrm>
            <a:off x="5704001" y="3514629"/>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68CDFC51-CAFB-4451-BC44-1AE457775ACE}"/>
              </a:ext>
            </a:extLst>
          </p:cNvPr>
          <p:cNvSpPr/>
          <p:nvPr/>
        </p:nvSpPr>
        <p:spPr bwMode="auto">
          <a:xfrm>
            <a:off x="5725211" y="3538195"/>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48F5B338-AD0A-4526-8F2D-72350B062AD8}"/>
              </a:ext>
            </a:extLst>
          </p:cNvPr>
          <p:cNvSpPr/>
          <p:nvPr/>
        </p:nvSpPr>
        <p:spPr bwMode="auto">
          <a:xfrm>
            <a:off x="5751135" y="3573546"/>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65AEF06B-1715-47AD-97BC-AF00734F8086}"/>
              </a:ext>
            </a:extLst>
          </p:cNvPr>
          <p:cNvSpPr/>
          <p:nvPr/>
        </p:nvSpPr>
        <p:spPr bwMode="auto">
          <a:xfrm>
            <a:off x="6255469" y="3788006"/>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4528ACCE-5405-4567-BF85-4C9E8DE81E18}"/>
              </a:ext>
            </a:extLst>
          </p:cNvPr>
          <p:cNvSpPr/>
          <p:nvPr/>
        </p:nvSpPr>
        <p:spPr bwMode="auto">
          <a:xfrm>
            <a:off x="6267252" y="3835140"/>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D781234C-C1AE-485E-A8D1-8F626B688A7C}"/>
              </a:ext>
            </a:extLst>
          </p:cNvPr>
          <p:cNvSpPr/>
          <p:nvPr/>
        </p:nvSpPr>
        <p:spPr bwMode="auto">
          <a:xfrm>
            <a:off x="6333240" y="3877561"/>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2DE25E72-7BCF-4D13-8E4A-598835877183}"/>
              </a:ext>
            </a:extLst>
          </p:cNvPr>
          <p:cNvSpPr/>
          <p:nvPr/>
        </p:nvSpPr>
        <p:spPr bwMode="auto">
          <a:xfrm>
            <a:off x="6771586" y="3938835"/>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Oval 178">
            <a:extLst>
              <a:ext uri="{FF2B5EF4-FFF2-40B4-BE49-F238E27FC236}">
                <a16:creationId xmlns:a16="http://schemas.microsoft.com/office/drawing/2014/main" id="{1DF006B9-33DF-4714-BE86-426CCBCF26EE}"/>
              </a:ext>
            </a:extLst>
          </p:cNvPr>
          <p:cNvSpPr/>
          <p:nvPr/>
        </p:nvSpPr>
        <p:spPr bwMode="auto">
          <a:xfrm>
            <a:off x="6811651" y="3938835"/>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19217628-015E-4FDA-89EF-5DA6BDF6D789}"/>
              </a:ext>
            </a:extLst>
          </p:cNvPr>
          <p:cNvSpPr/>
          <p:nvPr/>
        </p:nvSpPr>
        <p:spPr bwMode="auto">
          <a:xfrm>
            <a:off x="6834432" y="3942763"/>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985C5121-6E0E-4218-B753-BD279766235B}"/>
              </a:ext>
            </a:extLst>
          </p:cNvPr>
          <p:cNvSpPr/>
          <p:nvPr/>
        </p:nvSpPr>
        <p:spPr bwMode="auto">
          <a:xfrm>
            <a:off x="6879210" y="3923909"/>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87C0384B-4F63-4DB7-BD90-EB8EDA902ADF}"/>
              </a:ext>
            </a:extLst>
          </p:cNvPr>
          <p:cNvSpPr/>
          <p:nvPr/>
        </p:nvSpPr>
        <p:spPr bwMode="auto">
          <a:xfrm>
            <a:off x="6912204" y="4018177"/>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D3E8C395-CC87-4202-A2F1-0F32C1381D95}"/>
              </a:ext>
            </a:extLst>
          </p:cNvPr>
          <p:cNvSpPr/>
          <p:nvPr/>
        </p:nvSpPr>
        <p:spPr bwMode="auto">
          <a:xfrm>
            <a:off x="7077172" y="4053528"/>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82E27611-32B4-4677-AA78-6759E4CF1C61}"/>
              </a:ext>
            </a:extLst>
          </p:cNvPr>
          <p:cNvSpPr/>
          <p:nvPr/>
        </p:nvSpPr>
        <p:spPr bwMode="auto">
          <a:xfrm>
            <a:off x="7402397" y="4169006"/>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Oval 184">
            <a:extLst>
              <a:ext uri="{FF2B5EF4-FFF2-40B4-BE49-F238E27FC236}">
                <a16:creationId xmlns:a16="http://schemas.microsoft.com/office/drawing/2014/main" id="{D08FD5EA-A545-449A-B30A-0115F84753E7}"/>
              </a:ext>
            </a:extLst>
          </p:cNvPr>
          <p:cNvSpPr/>
          <p:nvPr/>
        </p:nvSpPr>
        <p:spPr bwMode="auto">
          <a:xfrm>
            <a:off x="7939726" y="4289197"/>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B28F16C7-7FF0-4C69-8311-011275017E76}"/>
              </a:ext>
            </a:extLst>
          </p:cNvPr>
          <p:cNvSpPr/>
          <p:nvPr/>
        </p:nvSpPr>
        <p:spPr bwMode="auto">
          <a:xfrm>
            <a:off x="8005713" y="4352829"/>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88FC9423-93E1-4BF7-A4B5-45B96D8AC916}"/>
              </a:ext>
            </a:extLst>
          </p:cNvPr>
          <p:cNvSpPr/>
          <p:nvPr/>
        </p:nvSpPr>
        <p:spPr bwMode="auto">
          <a:xfrm>
            <a:off x="8069344" y="4348116"/>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Oval 187">
            <a:extLst>
              <a:ext uri="{FF2B5EF4-FFF2-40B4-BE49-F238E27FC236}">
                <a16:creationId xmlns:a16="http://schemas.microsoft.com/office/drawing/2014/main" id="{5D6EFCD8-8005-4414-8472-668AB54076CC}"/>
              </a:ext>
            </a:extLst>
          </p:cNvPr>
          <p:cNvSpPr/>
          <p:nvPr/>
        </p:nvSpPr>
        <p:spPr bwMode="auto">
          <a:xfrm>
            <a:off x="8514761" y="4494231"/>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330A5240-5C51-4C86-BF8F-8ED82C21F5A0}"/>
              </a:ext>
            </a:extLst>
          </p:cNvPr>
          <p:cNvSpPr/>
          <p:nvPr/>
        </p:nvSpPr>
        <p:spPr bwMode="auto">
          <a:xfrm>
            <a:off x="8601958" y="4491875"/>
            <a:ext cx="91911" cy="91911"/>
          </a:xfrm>
          <a:prstGeom prst="ellips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TextBox 32">
            <a:extLst>
              <a:ext uri="{FF2B5EF4-FFF2-40B4-BE49-F238E27FC236}">
                <a16:creationId xmlns:a16="http://schemas.microsoft.com/office/drawing/2014/main" id="{9CB28D56-0ECB-4578-B4FF-EA14D9040FCB}"/>
              </a:ext>
            </a:extLst>
          </p:cNvPr>
          <p:cNvSpPr txBox="1"/>
          <p:nvPr/>
        </p:nvSpPr>
        <p:spPr bwMode="auto">
          <a:xfrm>
            <a:off x="4284482" y="2125744"/>
            <a:ext cx="9026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 mos</a:t>
            </a:r>
          </a:p>
        </p:txBody>
      </p:sp>
      <p:sp>
        <p:nvSpPr>
          <p:cNvPr id="190" name="TextBox 189">
            <a:extLst>
              <a:ext uri="{FF2B5EF4-FFF2-40B4-BE49-F238E27FC236}">
                <a16:creationId xmlns:a16="http://schemas.microsoft.com/office/drawing/2014/main" id="{A6416D68-82DD-4B0D-8294-43662FB1D8C0}"/>
              </a:ext>
            </a:extLst>
          </p:cNvPr>
          <p:cNvSpPr txBox="1"/>
          <p:nvPr/>
        </p:nvSpPr>
        <p:spPr bwMode="auto">
          <a:xfrm>
            <a:off x="6131936" y="3310058"/>
            <a:ext cx="9026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12 mos</a:t>
            </a:r>
          </a:p>
        </p:txBody>
      </p:sp>
      <p:cxnSp>
        <p:nvCxnSpPr>
          <p:cNvPr id="70" name="Straight Connector 69">
            <a:extLst>
              <a:ext uri="{FF2B5EF4-FFF2-40B4-BE49-F238E27FC236}">
                <a16:creationId xmlns:a16="http://schemas.microsoft.com/office/drawing/2014/main" id="{ADA31C5C-5E28-4EFA-88C5-F529E10039A5}"/>
              </a:ext>
            </a:extLst>
          </p:cNvPr>
          <p:cNvCxnSpPr>
            <a:cxnSpLocks/>
          </p:cNvCxnSpPr>
          <p:nvPr/>
        </p:nvCxnSpPr>
        <p:spPr bwMode="auto">
          <a:xfrm>
            <a:off x="4708689" y="2660715"/>
            <a:ext cx="0" cy="2191733"/>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B08D14DB-6164-42AD-8F93-F7C3459CD8AE}"/>
              </a:ext>
            </a:extLst>
          </p:cNvPr>
          <p:cNvCxnSpPr>
            <a:cxnSpLocks/>
          </p:cNvCxnSpPr>
          <p:nvPr/>
        </p:nvCxnSpPr>
        <p:spPr bwMode="auto">
          <a:xfrm>
            <a:off x="6593264" y="3770722"/>
            <a:ext cx="0" cy="1088010"/>
          </a:xfrm>
          <a:prstGeom prst="line">
            <a:avLst/>
          </a:prstGeom>
          <a:noFill/>
          <a:ln w="28575" cap="flat" cmpd="sng" algn="ctr">
            <a:solidFill>
              <a:schemeClr val="bg1"/>
            </a:solidFill>
            <a:prstDash val="solid"/>
            <a:round/>
            <a:headEnd type="none" w="med" len="med"/>
            <a:tailEnd type="none" w="med" len="med"/>
          </a:ln>
          <a:effectLst/>
        </p:spPr>
      </p:cxnSp>
      <p:sp>
        <p:nvSpPr>
          <p:cNvPr id="74" name="TextBox 73">
            <a:extLst>
              <a:ext uri="{FF2B5EF4-FFF2-40B4-BE49-F238E27FC236}">
                <a16:creationId xmlns:a16="http://schemas.microsoft.com/office/drawing/2014/main" id="{010EF2D0-1625-4255-A9A8-017EE4754FA2}"/>
              </a:ext>
            </a:extLst>
          </p:cNvPr>
          <p:cNvSpPr txBox="1"/>
          <p:nvPr/>
        </p:nvSpPr>
        <p:spPr bwMode="auto">
          <a:xfrm>
            <a:off x="4670982" y="2717277"/>
            <a:ext cx="9285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0.60</a:t>
            </a:r>
          </a:p>
        </p:txBody>
      </p:sp>
      <p:sp>
        <p:nvSpPr>
          <p:cNvPr id="192" name="TextBox 191">
            <a:extLst>
              <a:ext uri="{FF2B5EF4-FFF2-40B4-BE49-F238E27FC236}">
                <a16:creationId xmlns:a16="http://schemas.microsoft.com/office/drawing/2014/main" id="{8FA36661-CE05-4DD8-B2A2-5336DFCED043}"/>
              </a:ext>
            </a:extLst>
          </p:cNvPr>
          <p:cNvSpPr txBox="1"/>
          <p:nvPr/>
        </p:nvSpPr>
        <p:spPr bwMode="auto">
          <a:xfrm>
            <a:off x="6592701" y="3615242"/>
            <a:ext cx="9285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0.28</a:t>
            </a:r>
          </a:p>
        </p:txBody>
      </p:sp>
      <p:sp>
        <p:nvSpPr>
          <p:cNvPr id="193" name="TextBox 192">
            <a:extLst>
              <a:ext uri="{FF2B5EF4-FFF2-40B4-BE49-F238E27FC236}">
                <a16:creationId xmlns:a16="http://schemas.microsoft.com/office/drawing/2014/main" id="{66FA0C60-3CFB-4AF7-8377-181A43532929}"/>
              </a:ext>
            </a:extLst>
          </p:cNvPr>
          <p:cNvSpPr txBox="1"/>
          <p:nvPr/>
        </p:nvSpPr>
        <p:spPr bwMode="auto">
          <a:xfrm>
            <a:off x="6088974" y="4538489"/>
            <a:ext cx="5742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0.09</a:t>
            </a:r>
          </a:p>
        </p:txBody>
      </p:sp>
      <p:sp>
        <p:nvSpPr>
          <p:cNvPr id="194" name="TextBox 193">
            <a:extLst>
              <a:ext uri="{FF2B5EF4-FFF2-40B4-BE49-F238E27FC236}">
                <a16:creationId xmlns:a16="http://schemas.microsoft.com/office/drawing/2014/main" id="{4B39A49F-8FB4-4E76-B75D-6B953F9F4958}"/>
              </a:ext>
            </a:extLst>
          </p:cNvPr>
          <p:cNvSpPr txBox="1"/>
          <p:nvPr/>
        </p:nvSpPr>
        <p:spPr bwMode="auto">
          <a:xfrm>
            <a:off x="4226284" y="4186826"/>
            <a:ext cx="5742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0.23</a:t>
            </a:r>
          </a:p>
        </p:txBody>
      </p:sp>
      <p:sp>
        <p:nvSpPr>
          <p:cNvPr id="195" name="TextBox 194">
            <a:extLst>
              <a:ext uri="{FF2B5EF4-FFF2-40B4-BE49-F238E27FC236}">
                <a16:creationId xmlns:a16="http://schemas.microsoft.com/office/drawing/2014/main" id="{B74EA0F1-421A-4391-941E-E14FB4461BC6}"/>
              </a:ext>
            </a:extLst>
          </p:cNvPr>
          <p:cNvSpPr txBox="1"/>
          <p:nvPr/>
        </p:nvSpPr>
        <p:spPr bwMode="auto">
          <a:xfrm>
            <a:off x="7517420" y="3848246"/>
            <a:ext cx="9026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Olaparib</a:t>
            </a:r>
          </a:p>
        </p:txBody>
      </p:sp>
      <p:sp>
        <p:nvSpPr>
          <p:cNvPr id="196" name="TextBox 195">
            <a:extLst>
              <a:ext uri="{FF2B5EF4-FFF2-40B4-BE49-F238E27FC236}">
                <a16:creationId xmlns:a16="http://schemas.microsoft.com/office/drawing/2014/main" id="{4E794942-CAC7-48BF-A09A-1059E2600102}"/>
              </a:ext>
            </a:extLst>
          </p:cNvPr>
          <p:cNvSpPr txBox="1"/>
          <p:nvPr/>
        </p:nvSpPr>
        <p:spPr bwMode="auto">
          <a:xfrm>
            <a:off x="6766022" y="4305446"/>
            <a:ext cx="11016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AR therapy</a:t>
            </a:r>
          </a:p>
        </p:txBody>
      </p:sp>
      <p:cxnSp>
        <p:nvCxnSpPr>
          <p:cNvPr id="76" name="Straight Connector 75">
            <a:extLst>
              <a:ext uri="{FF2B5EF4-FFF2-40B4-BE49-F238E27FC236}">
                <a16:creationId xmlns:a16="http://schemas.microsoft.com/office/drawing/2014/main" id="{149748FC-DCC3-469F-8736-C7F57F9D30C2}"/>
              </a:ext>
            </a:extLst>
          </p:cNvPr>
          <p:cNvCxnSpPr/>
          <p:nvPr/>
        </p:nvCxnSpPr>
        <p:spPr bwMode="auto">
          <a:xfrm flipH="1">
            <a:off x="2817412" y="3318343"/>
            <a:ext cx="6599583" cy="0"/>
          </a:xfrm>
          <a:prstGeom prst="line">
            <a:avLst/>
          </a:prstGeom>
          <a:noFill/>
          <a:ln w="28575" cap="flat" cmpd="sng" algn="ctr">
            <a:solidFill>
              <a:schemeClr val="bg1"/>
            </a:solidFill>
            <a:prstDash val="dash"/>
            <a:round/>
            <a:headEnd type="none" w="med" len="med"/>
            <a:tailEnd type="none" w="med" len="med"/>
          </a:ln>
          <a:effectLst/>
        </p:spPr>
      </p:cxnSp>
      <p:sp>
        <p:nvSpPr>
          <p:cNvPr id="197" name="Text Box 15">
            <a:extLst>
              <a:ext uri="{FF2B5EF4-FFF2-40B4-BE49-F238E27FC236}">
                <a16:creationId xmlns:a16="http://schemas.microsoft.com/office/drawing/2014/main" id="{19FBCC42-35E1-46ED-BAFD-419E24D0E4A7}"/>
              </a:ext>
            </a:extLst>
          </p:cNvPr>
          <p:cNvSpPr txBox="1">
            <a:spLocks noChangeArrowheads="1"/>
          </p:cNvSpPr>
          <p:nvPr/>
        </p:nvSpPr>
        <p:spPr bwMode="auto">
          <a:xfrm>
            <a:off x="422583" y="6371992"/>
            <a:ext cx="272429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De Bono. NEJM. </a:t>
            </a:r>
            <a:r>
              <a:rPr kumimoji="0" lang="en-US" sz="1200" b="0" i="0" u="none" strike="noStrike" kern="1200" cap="none" spc="0" normalizeH="0" baseline="0" noProof="0" dirty="0">
                <a:ln>
                  <a:noFill/>
                </a:ln>
                <a:solidFill>
                  <a:srgbClr val="666666"/>
                </a:solidFill>
                <a:effectLst/>
                <a:uLnTx/>
                <a:uFillTx/>
                <a:latin typeface="ff-scala-sans-pro"/>
                <a:ea typeface="+mn-ea"/>
                <a:cs typeface="Calibri" panose="020F0502020204030204" pitchFamily="34" charset="0"/>
              </a:rPr>
              <a:t>2020;382:2091</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552405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GB" b="1" dirty="0"/>
              <a:t>Phase III </a:t>
            </a:r>
            <a:r>
              <a:rPr lang="en-US" dirty="0">
                <a:latin typeface="Calibri" panose="020F0502020204030204" pitchFamily="34" charset="0"/>
                <a:cs typeface="Calibri" panose="020F0502020204030204" pitchFamily="34" charset="0"/>
              </a:rPr>
              <a:t>PROfound: Final OS</a:t>
            </a:r>
            <a:endParaRPr lang="en-US" baseline="300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2D2A08E4-2777-467D-B733-EC779753DDD4}"/>
              </a:ext>
            </a:extLst>
          </p:cNvPr>
          <p:cNvSpPr txBox="1"/>
          <p:nvPr/>
        </p:nvSpPr>
        <p:spPr>
          <a:xfrm>
            <a:off x="371839" y="1495209"/>
            <a:ext cx="6217021" cy="369332"/>
          </a:xfrm>
          <a:prstGeom prst="rect">
            <a:avLst/>
          </a:prstGeom>
          <a:noFill/>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Cohort A: </a:t>
            </a:r>
            <a:r>
              <a:rPr lang="en-US" b="1" i="1" dirty="0">
                <a:solidFill>
                  <a:schemeClr val="bg1"/>
                </a:solidFill>
                <a:latin typeface="Calibri" panose="020F0502020204030204" pitchFamily="34" charset="0"/>
                <a:cs typeface="Calibri" panose="020F0502020204030204" pitchFamily="34" charset="0"/>
              </a:rPr>
              <a:t>BRCA1</a:t>
            </a:r>
            <a:r>
              <a:rPr lang="en-US" b="1" dirty="0">
                <a:solidFill>
                  <a:schemeClr val="bg1"/>
                </a:solidFill>
                <a:latin typeface="Calibri" panose="020F0502020204030204" pitchFamily="34" charset="0"/>
                <a:cs typeface="Calibri" panose="020F0502020204030204" pitchFamily="34" charset="0"/>
              </a:rPr>
              <a:t>, </a:t>
            </a:r>
            <a:r>
              <a:rPr lang="en-US" b="1" i="1" dirty="0">
                <a:solidFill>
                  <a:schemeClr val="bg1"/>
                </a:solidFill>
                <a:latin typeface="Calibri" panose="020F0502020204030204" pitchFamily="34" charset="0"/>
                <a:cs typeface="Calibri" panose="020F0502020204030204" pitchFamily="34" charset="0"/>
              </a:rPr>
              <a:t>BRCA2</a:t>
            </a:r>
            <a:r>
              <a:rPr lang="en-US" b="1" dirty="0">
                <a:solidFill>
                  <a:schemeClr val="bg1"/>
                </a:solidFill>
                <a:latin typeface="Calibri" panose="020F0502020204030204" pitchFamily="34" charset="0"/>
                <a:cs typeface="Calibri" panose="020F0502020204030204" pitchFamily="34" charset="0"/>
              </a:rPr>
              <a:t>, or </a:t>
            </a:r>
            <a:r>
              <a:rPr lang="en-US" b="1" i="1" dirty="0">
                <a:solidFill>
                  <a:schemeClr val="bg1"/>
                </a:solidFill>
                <a:latin typeface="Calibri" panose="020F0502020204030204" pitchFamily="34" charset="0"/>
                <a:cs typeface="Calibri" panose="020F0502020204030204" pitchFamily="34" charset="0"/>
              </a:rPr>
              <a:t>ATM </a:t>
            </a:r>
            <a:r>
              <a:rPr lang="en-US" b="1" dirty="0">
                <a:solidFill>
                  <a:schemeClr val="bg1"/>
                </a:solidFill>
                <a:latin typeface="Calibri" panose="020F0502020204030204" pitchFamily="34" charset="0"/>
                <a:cs typeface="Calibri" panose="020F0502020204030204" pitchFamily="34" charset="0"/>
              </a:rPr>
              <a:t>mutations</a:t>
            </a:r>
          </a:p>
        </p:txBody>
      </p:sp>
      <p:grpSp>
        <p:nvGrpSpPr>
          <p:cNvPr id="13" name="Group 7">
            <a:extLst>
              <a:ext uri="{FF2B5EF4-FFF2-40B4-BE49-F238E27FC236}">
                <a16:creationId xmlns:a16="http://schemas.microsoft.com/office/drawing/2014/main" id="{8B279323-98BC-47FF-8E96-19B8A0AD9201}"/>
              </a:ext>
            </a:extLst>
          </p:cNvPr>
          <p:cNvGrpSpPr>
            <a:grpSpLocks/>
          </p:cNvGrpSpPr>
          <p:nvPr/>
        </p:nvGrpSpPr>
        <p:grpSpPr bwMode="auto">
          <a:xfrm>
            <a:off x="9389205" y="6215925"/>
            <a:ext cx="2486964" cy="447558"/>
            <a:chOff x="9527309" y="3551529"/>
            <a:chExt cx="2488502" cy="448324"/>
          </a:xfrm>
        </p:grpSpPr>
        <p:pic>
          <p:nvPicPr>
            <p:cNvPr id="15" name="Picture 9">
              <a:extLst>
                <a:ext uri="{FF2B5EF4-FFF2-40B4-BE49-F238E27FC236}">
                  <a16:creationId xmlns:a16="http://schemas.microsoft.com/office/drawing/2014/main" id="{0FCD131B-9F3E-46F3-AE59-643F9CC4BB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65B5D48C-4703-4596-A5E1-0447D44E74E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Calibri" panose="020F0502020204030204" pitchFamily="34" charset="0"/>
              </a:endParaRPr>
            </a:p>
          </p:txBody>
        </p:sp>
      </p:grpSp>
      <p:sp>
        <p:nvSpPr>
          <p:cNvPr id="14" name="TextBox 13">
            <a:extLst>
              <a:ext uri="{FF2B5EF4-FFF2-40B4-BE49-F238E27FC236}">
                <a16:creationId xmlns:a16="http://schemas.microsoft.com/office/drawing/2014/main" id="{004AB5A4-C884-4045-8FD5-CD63F8F8631C}"/>
              </a:ext>
            </a:extLst>
          </p:cNvPr>
          <p:cNvSpPr txBox="1"/>
          <p:nvPr/>
        </p:nvSpPr>
        <p:spPr bwMode="auto">
          <a:xfrm>
            <a:off x="233024" y="5084048"/>
            <a:ext cx="1317155" cy="646331"/>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200" b="1" dirty="0">
                <a:solidFill>
                  <a:schemeClr val="bg1"/>
                </a:solidFill>
                <a:latin typeface="Calibri" panose="020F0502020204030204" pitchFamily="34" charset="0"/>
                <a:cs typeface="Calibri" panose="020F0502020204030204" pitchFamily="34" charset="0"/>
              </a:rPr>
              <a:t>Patients at Risk, n</a:t>
            </a:r>
            <a:br>
              <a:rPr lang="en-US" sz="1200" b="1" dirty="0">
                <a:solidFill>
                  <a:schemeClr val="bg1"/>
                </a:solidFill>
                <a:latin typeface="Calibri" panose="020F0502020204030204" pitchFamily="34" charset="0"/>
                <a:cs typeface="Calibri" panose="020F0502020204030204" pitchFamily="34" charset="0"/>
              </a:rPr>
            </a:br>
            <a:r>
              <a:rPr lang="en-US" sz="1200" b="1" dirty="0">
                <a:solidFill>
                  <a:schemeClr val="accent1"/>
                </a:solidFill>
                <a:latin typeface="Calibri" panose="020F0502020204030204" pitchFamily="34" charset="0"/>
                <a:cs typeface="Calibri" panose="020F0502020204030204" pitchFamily="34" charset="0"/>
              </a:rPr>
              <a:t>Olaparib</a:t>
            </a:r>
            <a:br>
              <a:rPr lang="en-US" sz="1200" b="1" dirty="0">
                <a:solidFill>
                  <a:schemeClr val="bg1"/>
                </a:solidFill>
                <a:latin typeface="Calibri" panose="020F0502020204030204" pitchFamily="34" charset="0"/>
                <a:cs typeface="Calibri" panose="020F0502020204030204" pitchFamily="34" charset="0"/>
              </a:rPr>
            </a:br>
            <a:r>
              <a:rPr lang="en-US" sz="1200" b="1" dirty="0">
                <a:solidFill>
                  <a:schemeClr val="accent3"/>
                </a:solidFill>
                <a:latin typeface="Calibri" panose="020F0502020204030204" pitchFamily="34" charset="0"/>
                <a:cs typeface="Calibri" panose="020F0502020204030204" pitchFamily="34" charset="0"/>
              </a:rPr>
              <a:t>Control</a:t>
            </a:r>
          </a:p>
        </p:txBody>
      </p:sp>
      <p:sp>
        <p:nvSpPr>
          <p:cNvPr id="18" name="TextBox 17">
            <a:extLst>
              <a:ext uri="{FF2B5EF4-FFF2-40B4-BE49-F238E27FC236}">
                <a16:creationId xmlns:a16="http://schemas.microsoft.com/office/drawing/2014/main" id="{2229C01F-A645-45B1-A875-034C03F6161E}"/>
              </a:ext>
            </a:extLst>
          </p:cNvPr>
          <p:cNvSpPr txBox="1"/>
          <p:nvPr/>
        </p:nvSpPr>
        <p:spPr bwMode="auto">
          <a:xfrm>
            <a:off x="1698712" y="4942037"/>
            <a:ext cx="37302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cs typeface="Calibri" panose="020F0502020204030204" pitchFamily="34" charset="0"/>
              </a:rPr>
              <a:t>Mos</a:t>
            </a:r>
          </a:p>
        </p:txBody>
      </p:sp>
      <p:sp>
        <p:nvSpPr>
          <p:cNvPr id="8" name="TextBox 7">
            <a:extLst>
              <a:ext uri="{FF2B5EF4-FFF2-40B4-BE49-F238E27FC236}">
                <a16:creationId xmlns:a16="http://schemas.microsoft.com/office/drawing/2014/main" id="{E339F067-ACAD-4F58-91E0-70E8C605C08B}"/>
              </a:ext>
            </a:extLst>
          </p:cNvPr>
          <p:cNvSpPr txBox="1"/>
          <p:nvPr/>
        </p:nvSpPr>
        <p:spPr bwMode="auto">
          <a:xfrm>
            <a:off x="1465242" y="5260698"/>
            <a:ext cx="420307"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162</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83</a:t>
            </a:r>
            <a:endParaRPr lang="en-US" sz="1200" b="0" dirty="0">
              <a:solidFill>
                <a:schemeClr val="accent3"/>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3705A4A7-D286-406F-95F6-4386712FD973}"/>
              </a:ext>
            </a:extLst>
          </p:cNvPr>
          <p:cNvSpPr txBox="1"/>
          <p:nvPr/>
        </p:nvSpPr>
        <p:spPr bwMode="auto">
          <a:xfrm>
            <a:off x="1727114" y="5260698"/>
            <a:ext cx="420307"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155</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79</a:t>
            </a:r>
            <a:endParaRPr lang="en-US" sz="1200" b="0" dirty="0">
              <a:solidFill>
                <a:schemeClr val="accent3"/>
              </a:solidFill>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27F3C05C-F98D-4EF4-94B8-3B40DAD6C71E}"/>
              </a:ext>
            </a:extLst>
          </p:cNvPr>
          <p:cNvSpPr txBox="1"/>
          <p:nvPr/>
        </p:nvSpPr>
        <p:spPr bwMode="auto">
          <a:xfrm>
            <a:off x="1988985" y="5260698"/>
            <a:ext cx="420307"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150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74</a:t>
            </a:r>
            <a:endParaRPr lang="en-US" sz="1200" b="0" dirty="0">
              <a:solidFill>
                <a:schemeClr val="accent3"/>
              </a:solidFill>
              <a:latin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C86EE1EC-960A-48CF-B73E-1CA2006AE290}"/>
              </a:ext>
            </a:extLst>
          </p:cNvPr>
          <p:cNvSpPr txBox="1"/>
          <p:nvPr/>
        </p:nvSpPr>
        <p:spPr bwMode="auto">
          <a:xfrm>
            <a:off x="2250857" y="5260698"/>
            <a:ext cx="420307"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142</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69</a:t>
            </a:r>
            <a:endParaRPr lang="en-US" sz="1200" b="0" dirty="0">
              <a:solidFill>
                <a:schemeClr val="accent3"/>
              </a:solidFill>
              <a:latin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776930AE-B3E8-4852-BC46-1084B1D17403}"/>
              </a:ext>
            </a:extLst>
          </p:cNvPr>
          <p:cNvSpPr txBox="1"/>
          <p:nvPr/>
        </p:nvSpPr>
        <p:spPr bwMode="auto">
          <a:xfrm>
            <a:off x="2512729" y="5260698"/>
            <a:ext cx="420307"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136</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64</a:t>
            </a:r>
            <a:endParaRPr lang="en-US" sz="1200" b="0" dirty="0">
              <a:solidFill>
                <a:schemeClr val="accent3"/>
              </a:solidFill>
              <a:latin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9B700C3A-36C6-4F4B-9CFA-841A80DAA8CC}"/>
              </a:ext>
            </a:extLst>
          </p:cNvPr>
          <p:cNvSpPr txBox="1"/>
          <p:nvPr/>
        </p:nvSpPr>
        <p:spPr bwMode="auto">
          <a:xfrm>
            <a:off x="2774601" y="5260698"/>
            <a:ext cx="420307"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124</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58</a:t>
            </a:r>
            <a:endParaRPr lang="en-US" sz="1200" b="0" dirty="0">
              <a:solidFill>
                <a:schemeClr val="accent3"/>
              </a:solidFill>
              <a:latin typeface="Calibri" panose="020F0502020204030204" pitchFamily="34" charset="0"/>
              <a:cs typeface="Calibri" panose="020F0502020204030204" pitchFamily="34" charset="0"/>
            </a:endParaRPr>
          </a:p>
        </p:txBody>
      </p:sp>
      <p:sp>
        <p:nvSpPr>
          <p:cNvPr id="29" name="TextBox 28">
            <a:extLst>
              <a:ext uri="{FF2B5EF4-FFF2-40B4-BE49-F238E27FC236}">
                <a16:creationId xmlns:a16="http://schemas.microsoft.com/office/drawing/2014/main" id="{8FA50CA2-F0B8-4688-BDEA-E21AA905914F}"/>
              </a:ext>
            </a:extLst>
          </p:cNvPr>
          <p:cNvSpPr txBox="1"/>
          <p:nvPr/>
        </p:nvSpPr>
        <p:spPr bwMode="auto">
          <a:xfrm>
            <a:off x="3036473" y="5260698"/>
            <a:ext cx="420307"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107</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50</a:t>
            </a:r>
            <a:endParaRPr lang="en-US" sz="1200" b="0" dirty="0">
              <a:solidFill>
                <a:schemeClr val="accent3"/>
              </a:solidFill>
              <a:latin typeface="Calibri" panose="020F0502020204030204" pitchFamily="34" charset="0"/>
              <a:cs typeface="Calibri" panose="020F0502020204030204" pitchFamily="34" charset="0"/>
            </a:endParaRPr>
          </a:p>
        </p:txBody>
      </p:sp>
      <p:sp>
        <p:nvSpPr>
          <p:cNvPr id="31" name="TextBox 30">
            <a:extLst>
              <a:ext uri="{FF2B5EF4-FFF2-40B4-BE49-F238E27FC236}">
                <a16:creationId xmlns:a16="http://schemas.microsoft.com/office/drawing/2014/main" id="{2A6ECF41-FAE1-4AD5-BB37-10F81C06DD30}"/>
              </a:ext>
            </a:extLst>
          </p:cNvPr>
          <p:cNvSpPr txBox="1"/>
          <p:nvPr/>
        </p:nvSpPr>
        <p:spPr bwMode="auto">
          <a:xfrm>
            <a:off x="3298344" y="5260698"/>
            <a:ext cx="420307"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101</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43</a:t>
            </a:r>
            <a:endParaRPr lang="en-US" sz="1200" b="0" dirty="0">
              <a:solidFill>
                <a:schemeClr val="accent3"/>
              </a:solidFill>
              <a:latin typeface="Calibri" panose="020F0502020204030204" pitchFamily="34" charset="0"/>
              <a:cs typeface="Calibri" panose="020F0502020204030204" pitchFamily="34" charset="0"/>
            </a:endParaRPr>
          </a:p>
        </p:txBody>
      </p:sp>
      <p:sp>
        <p:nvSpPr>
          <p:cNvPr id="33" name="TextBox 32">
            <a:extLst>
              <a:ext uri="{FF2B5EF4-FFF2-40B4-BE49-F238E27FC236}">
                <a16:creationId xmlns:a16="http://schemas.microsoft.com/office/drawing/2014/main" id="{72E32B73-7EFB-409D-A738-9FFB77AFF5F8}"/>
              </a:ext>
            </a:extLst>
          </p:cNvPr>
          <p:cNvSpPr txBox="1"/>
          <p:nvPr/>
        </p:nvSpPr>
        <p:spPr bwMode="auto">
          <a:xfrm>
            <a:off x="3572078" y="5260698"/>
            <a:ext cx="341760"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91</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37</a:t>
            </a:r>
            <a:endParaRPr lang="en-US" sz="1200" b="0" dirty="0">
              <a:solidFill>
                <a:schemeClr val="accent3"/>
              </a:solidFill>
              <a:latin typeface="Calibri" panose="020F0502020204030204" pitchFamily="34" charset="0"/>
              <a:cs typeface="Calibri" panose="020F0502020204030204" pitchFamily="34" charset="0"/>
            </a:endParaRPr>
          </a:p>
        </p:txBody>
      </p:sp>
      <p:sp>
        <p:nvSpPr>
          <p:cNvPr id="35" name="TextBox 34">
            <a:extLst>
              <a:ext uri="{FF2B5EF4-FFF2-40B4-BE49-F238E27FC236}">
                <a16:creationId xmlns:a16="http://schemas.microsoft.com/office/drawing/2014/main" id="{98BFAD42-1CDC-481A-B4A3-9E09CBD67680}"/>
              </a:ext>
            </a:extLst>
          </p:cNvPr>
          <p:cNvSpPr txBox="1"/>
          <p:nvPr/>
        </p:nvSpPr>
        <p:spPr bwMode="auto">
          <a:xfrm>
            <a:off x="3779127" y="5260698"/>
            <a:ext cx="341760"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71</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27</a:t>
            </a:r>
            <a:endParaRPr lang="en-US" sz="1200" b="0" dirty="0">
              <a:solidFill>
                <a:schemeClr val="accent3"/>
              </a:solidFill>
              <a:latin typeface="Calibri" panose="020F0502020204030204" pitchFamily="34" charset="0"/>
              <a:cs typeface="Calibri" panose="020F0502020204030204" pitchFamily="34" charset="0"/>
            </a:endParaRPr>
          </a:p>
        </p:txBody>
      </p:sp>
      <p:sp>
        <p:nvSpPr>
          <p:cNvPr id="37" name="TextBox 36">
            <a:extLst>
              <a:ext uri="{FF2B5EF4-FFF2-40B4-BE49-F238E27FC236}">
                <a16:creationId xmlns:a16="http://schemas.microsoft.com/office/drawing/2014/main" id="{00E0183D-D922-4EDD-89B2-77E91AC004C8}"/>
              </a:ext>
            </a:extLst>
          </p:cNvPr>
          <p:cNvSpPr txBox="1"/>
          <p:nvPr/>
        </p:nvSpPr>
        <p:spPr bwMode="auto">
          <a:xfrm>
            <a:off x="3986177" y="5260698"/>
            <a:ext cx="341760"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56</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18</a:t>
            </a:r>
            <a:endParaRPr lang="en-US" sz="1200" b="0" dirty="0">
              <a:solidFill>
                <a:schemeClr val="accent3"/>
              </a:solidFill>
              <a:latin typeface="Calibri" panose="020F0502020204030204" pitchFamily="34" charset="0"/>
              <a:cs typeface="Calibri" panose="020F0502020204030204" pitchFamily="34" charset="0"/>
            </a:endParaRPr>
          </a:p>
        </p:txBody>
      </p:sp>
      <p:sp>
        <p:nvSpPr>
          <p:cNvPr id="39" name="TextBox 38">
            <a:extLst>
              <a:ext uri="{FF2B5EF4-FFF2-40B4-BE49-F238E27FC236}">
                <a16:creationId xmlns:a16="http://schemas.microsoft.com/office/drawing/2014/main" id="{B0BD1820-D113-4930-B344-FABFE08A6187}"/>
              </a:ext>
            </a:extLst>
          </p:cNvPr>
          <p:cNvSpPr txBox="1"/>
          <p:nvPr/>
        </p:nvSpPr>
        <p:spPr bwMode="auto">
          <a:xfrm>
            <a:off x="4193226" y="5260698"/>
            <a:ext cx="341760"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44</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15</a:t>
            </a:r>
            <a:endParaRPr lang="en-US" sz="1200" b="0" dirty="0">
              <a:solidFill>
                <a:schemeClr val="accent3"/>
              </a:solidFill>
              <a:latin typeface="Calibri" panose="020F0502020204030204" pitchFamily="34" charset="0"/>
              <a:cs typeface="Calibri" panose="020F0502020204030204" pitchFamily="34" charset="0"/>
            </a:endParaRPr>
          </a:p>
        </p:txBody>
      </p:sp>
      <p:sp>
        <p:nvSpPr>
          <p:cNvPr id="41" name="TextBox 40">
            <a:extLst>
              <a:ext uri="{FF2B5EF4-FFF2-40B4-BE49-F238E27FC236}">
                <a16:creationId xmlns:a16="http://schemas.microsoft.com/office/drawing/2014/main" id="{68C1FF84-F074-4273-9E62-2591DC626B50}"/>
              </a:ext>
            </a:extLst>
          </p:cNvPr>
          <p:cNvSpPr txBox="1"/>
          <p:nvPr/>
        </p:nvSpPr>
        <p:spPr bwMode="auto">
          <a:xfrm>
            <a:off x="4400275" y="5260698"/>
            <a:ext cx="341760"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11</a:t>
            </a:r>
            <a:endParaRPr lang="en-US" sz="1200" b="0" dirty="0">
              <a:solidFill>
                <a:schemeClr val="accent3"/>
              </a:solidFill>
              <a:latin typeface="Calibri" panose="020F0502020204030204" pitchFamily="34" charset="0"/>
              <a:cs typeface="Calibri" panose="020F0502020204030204" pitchFamily="34" charset="0"/>
            </a:endParaRPr>
          </a:p>
        </p:txBody>
      </p:sp>
      <p:sp>
        <p:nvSpPr>
          <p:cNvPr id="43" name="TextBox 42">
            <a:extLst>
              <a:ext uri="{FF2B5EF4-FFF2-40B4-BE49-F238E27FC236}">
                <a16:creationId xmlns:a16="http://schemas.microsoft.com/office/drawing/2014/main" id="{98D42486-53E9-4A95-8C99-58857CD886A6}"/>
              </a:ext>
            </a:extLst>
          </p:cNvPr>
          <p:cNvSpPr txBox="1"/>
          <p:nvPr/>
        </p:nvSpPr>
        <p:spPr bwMode="auto">
          <a:xfrm>
            <a:off x="4607324" y="5260698"/>
            <a:ext cx="341760"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18</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9</a:t>
            </a:r>
            <a:endParaRPr lang="en-US" sz="1200" b="0" dirty="0">
              <a:solidFill>
                <a:schemeClr val="accent3"/>
              </a:solidFill>
              <a:latin typeface="Calibri" panose="020F0502020204030204" pitchFamily="34" charset="0"/>
              <a:cs typeface="Calibri" panose="020F0502020204030204" pitchFamily="34" charset="0"/>
            </a:endParaRPr>
          </a:p>
        </p:txBody>
      </p:sp>
      <p:sp>
        <p:nvSpPr>
          <p:cNvPr id="45" name="TextBox 44">
            <a:extLst>
              <a:ext uri="{FF2B5EF4-FFF2-40B4-BE49-F238E27FC236}">
                <a16:creationId xmlns:a16="http://schemas.microsoft.com/office/drawing/2014/main" id="{6F7F773F-5888-4EE3-8C07-E439A2711560}"/>
              </a:ext>
            </a:extLst>
          </p:cNvPr>
          <p:cNvSpPr txBox="1"/>
          <p:nvPr/>
        </p:nvSpPr>
        <p:spPr bwMode="auto">
          <a:xfrm>
            <a:off x="4826236" y="5260698"/>
            <a:ext cx="263214"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6</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6</a:t>
            </a:r>
            <a:endParaRPr lang="en-US" sz="1200" b="0" dirty="0">
              <a:solidFill>
                <a:schemeClr val="accent3"/>
              </a:solidFill>
              <a:latin typeface="Calibri" panose="020F0502020204030204" pitchFamily="34" charset="0"/>
              <a:cs typeface="Calibri" panose="020F0502020204030204" pitchFamily="34" charset="0"/>
            </a:endParaRPr>
          </a:p>
        </p:txBody>
      </p:sp>
      <p:sp>
        <p:nvSpPr>
          <p:cNvPr id="47" name="TextBox 46">
            <a:extLst>
              <a:ext uri="{FF2B5EF4-FFF2-40B4-BE49-F238E27FC236}">
                <a16:creationId xmlns:a16="http://schemas.microsoft.com/office/drawing/2014/main" id="{E292AB52-4BC7-486D-9E73-39B7FB6CF42C}"/>
              </a:ext>
            </a:extLst>
          </p:cNvPr>
          <p:cNvSpPr txBox="1"/>
          <p:nvPr/>
        </p:nvSpPr>
        <p:spPr bwMode="auto">
          <a:xfrm>
            <a:off x="4978464" y="5260698"/>
            <a:ext cx="263214"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3</a:t>
            </a:r>
            <a:endParaRPr lang="en-US" sz="1200" b="0" dirty="0">
              <a:solidFill>
                <a:schemeClr val="accent3"/>
              </a:solidFill>
              <a:latin typeface="Calibri" panose="020F0502020204030204" pitchFamily="34" charset="0"/>
              <a:cs typeface="Calibri" panose="020F0502020204030204" pitchFamily="34" charset="0"/>
            </a:endParaRPr>
          </a:p>
        </p:txBody>
      </p:sp>
      <p:sp>
        <p:nvSpPr>
          <p:cNvPr id="49" name="TextBox 48">
            <a:extLst>
              <a:ext uri="{FF2B5EF4-FFF2-40B4-BE49-F238E27FC236}">
                <a16:creationId xmlns:a16="http://schemas.microsoft.com/office/drawing/2014/main" id="{89BC7B61-C9EF-4184-8AD1-83D1F87D3F36}"/>
              </a:ext>
            </a:extLst>
          </p:cNvPr>
          <p:cNvSpPr txBox="1"/>
          <p:nvPr/>
        </p:nvSpPr>
        <p:spPr bwMode="auto">
          <a:xfrm>
            <a:off x="5130691" y="5260698"/>
            <a:ext cx="263214"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a:t>
            </a:r>
            <a:endParaRPr lang="en-US" sz="1200" b="0" dirty="0">
              <a:solidFill>
                <a:schemeClr val="accent3"/>
              </a:solidFill>
              <a:latin typeface="Calibri" panose="020F0502020204030204" pitchFamily="34" charset="0"/>
              <a:cs typeface="Calibri" panose="020F0502020204030204" pitchFamily="34" charset="0"/>
            </a:endParaRPr>
          </a:p>
        </p:txBody>
      </p:sp>
      <p:sp>
        <p:nvSpPr>
          <p:cNvPr id="53" name="TextBox 52">
            <a:extLst>
              <a:ext uri="{FF2B5EF4-FFF2-40B4-BE49-F238E27FC236}">
                <a16:creationId xmlns:a16="http://schemas.microsoft.com/office/drawing/2014/main" id="{AB387313-449A-41C1-A413-C632F1733051}"/>
              </a:ext>
            </a:extLst>
          </p:cNvPr>
          <p:cNvSpPr txBox="1"/>
          <p:nvPr/>
        </p:nvSpPr>
        <p:spPr bwMode="auto">
          <a:xfrm>
            <a:off x="5282913" y="5260698"/>
            <a:ext cx="263214"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0</a:t>
            </a:r>
            <a:endParaRPr lang="en-US" sz="1200" b="0" dirty="0">
              <a:solidFill>
                <a:schemeClr val="accent3"/>
              </a:solidFill>
              <a:latin typeface="Calibri" panose="020F0502020204030204" pitchFamily="34" charset="0"/>
              <a:cs typeface="Calibri" panose="020F0502020204030204" pitchFamily="34" charset="0"/>
            </a:endParaRPr>
          </a:p>
        </p:txBody>
      </p:sp>
      <p:grpSp>
        <p:nvGrpSpPr>
          <p:cNvPr id="507" name="Group 506">
            <a:extLst>
              <a:ext uri="{FF2B5EF4-FFF2-40B4-BE49-F238E27FC236}">
                <a16:creationId xmlns:a16="http://schemas.microsoft.com/office/drawing/2014/main" id="{5D33C76F-32FA-4DA0-8743-4F87D2A34292}"/>
              </a:ext>
            </a:extLst>
          </p:cNvPr>
          <p:cNvGrpSpPr/>
          <p:nvPr/>
        </p:nvGrpSpPr>
        <p:grpSpPr>
          <a:xfrm>
            <a:off x="894626" y="2404601"/>
            <a:ext cx="5194948" cy="2686694"/>
            <a:chOff x="894626" y="2404601"/>
            <a:chExt cx="5194948" cy="2686694"/>
          </a:xfrm>
        </p:grpSpPr>
        <p:sp>
          <p:nvSpPr>
            <p:cNvPr id="160" name="TextBox 159">
              <a:extLst>
                <a:ext uri="{FF2B5EF4-FFF2-40B4-BE49-F238E27FC236}">
                  <a16:creationId xmlns:a16="http://schemas.microsoft.com/office/drawing/2014/main" id="{CA77A961-8609-4EF3-B307-19DB9D803F19}"/>
                </a:ext>
              </a:extLst>
            </p:cNvPr>
            <p:cNvSpPr txBox="1"/>
            <p:nvPr/>
          </p:nvSpPr>
          <p:spPr bwMode="auto">
            <a:xfrm>
              <a:off x="4477456" y="3722539"/>
              <a:ext cx="16121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1" dirty="0">
                  <a:solidFill>
                    <a:schemeClr val="accent1"/>
                  </a:solidFill>
                  <a:latin typeface="Calibri" panose="020F0502020204030204" pitchFamily="34" charset="0"/>
                  <a:cs typeface="Calibri" panose="020F0502020204030204" pitchFamily="34" charset="0"/>
                </a:rPr>
                <a:t>Olaparib</a:t>
              </a:r>
              <a:endParaRPr lang="en-US" sz="1600" b="1" dirty="0">
                <a:solidFill>
                  <a:schemeClr val="accent3"/>
                </a:solidFill>
                <a:latin typeface="Calibri" panose="020F0502020204030204" pitchFamily="34" charset="0"/>
                <a:cs typeface="Calibri" panose="020F0502020204030204" pitchFamily="34" charset="0"/>
              </a:endParaRPr>
            </a:p>
          </p:txBody>
        </p:sp>
        <p:sp>
          <p:nvSpPr>
            <p:cNvPr id="162" name="TextBox 161">
              <a:extLst>
                <a:ext uri="{FF2B5EF4-FFF2-40B4-BE49-F238E27FC236}">
                  <a16:creationId xmlns:a16="http://schemas.microsoft.com/office/drawing/2014/main" id="{F02C2033-8BCA-4CC6-B646-0C5B589C3A66}"/>
                </a:ext>
              </a:extLst>
            </p:cNvPr>
            <p:cNvSpPr txBox="1"/>
            <p:nvPr/>
          </p:nvSpPr>
          <p:spPr bwMode="auto">
            <a:xfrm>
              <a:off x="3756494" y="4278302"/>
              <a:ext cx="16121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1" dirty="0">
                  <a:solidFill>
                    <a:schemeClr val="accent3"/>
                  </a:solidFill>
                  <a:latin typeface="Calibri" panose="020F0502020204030204" pitchFamily="34" charset="0"/>
                  <a:cs typeface="Calibri" panose="020F0502020204030204" pitchFamily="34" charset="0"/>
                </a:rPr>
                <a:t>AR therapy</a:t>
              </a:r>
            </a:p>
          </p:txBody>
        </p:sp>
        <p:sp>
          <p:nvSpPr>
            <p:cNvPr id="173" name="Freeform: Shape 172">
              <a:extLst>
                <a:ext uri="{FF2B5EF4-FFF2-40B4-BE49-F238E27FC236}">
                  <a16:creationId xmlns:a16="http://schemas.microsoft.com/office/drawing/2014/main" id="{7BF3C268-9701-4BB0-913B-6FD91E5B0F2E}"/>
                </a:ext>
              </a:extLst>
            </p:cNvPr>
            <p:cNvSpPr/>
            <p:nvPr/>
          </p:nvSpPr>
          <p:spPr bwMode="auto">
            <a:xfrm>
              <a:off x="1670893" y="2827703"/>
              <a:ext cx="3591877" cy="1471612"/>
            </a:xfrm>
            <a:custGeom>
              <a:avLst/>
              <a:gdLst>
                <a:gd name="connsiteX0" fmla="*/ 5986462 w 5986462"/>
                <a:gd name="connsiteY0" fmla="*/ 2452687 h 2452687"/>
                <a:gd name="connsiteX1" fmla="*/ 4719637 w 5986462"/>
                <a:gd name="connsiteY1" fmla="*/ 2452687 h 2452687"/>
                <a:gd name="connsiteX2" fmla="*/ 4719637 w 5986462"/>
                <a:gd name="connsiteY2" fmla="*/ 2366962 h 2452687"/>
                <a:gd name="connsiteX3" fmla="*/ 4205287 w 5986462"/>
                <a:gd name="connsiteY3" fmla="*/ 2366962 h 2452687"/>
                <a:gd name="connsiteX4" fmla="*/ 4205287 w 5986462"/>
                <a:gd name="connsiteY4" fmla="*/ 2295525 h 2452687"/>
                <a:gd name="connsiteX5" fmla="*/ 4019550 w 5986462"/>
                <a:gd name="connsiteY5" fmla="*/ 2295525 h 2452687"/>
                <a:gd name="connsiteX6" fmla="*/ 4019550 w 5986462"/>
                <a:gd name="connsiteY6" fmla="*/ 2243137 h 2452687"/>
                <a:gd name="connsiteX7" fmla="*/ 3838575 w 5986462"/>
                <a:gd name="connsiteY7" fmla="*/ 2243137 h 2452687"/>
                <a:gd name="connsiteX8" fmla="*/ 3838575 w 5986462"/>
                <a:gd name="connsiteY8" fmla="*/ 2176462 h 2452687"/>
                <a:gd name="connsiteX9" fmla="*/ 3633787 w 5986462"/>
                <a:gd name="connsiteY9" fmla="*/ 2176462 h 2452687"/>
                <a:gd name="connsiteX10" fmla="*/ 3633787 w 5986462"/>
                <a:gd name="connsiteY10" fmla="*/ 2119312 h 2452687"/>
                <a:gd name="connsiteX11" fmla="*/ 3633787 w 5986462"/>
                <a:gd name="connsiteY11" fmla="*/ 2119312 h 2452687"/>
                <a:gd name="connsiteX12" fmla="*/ 3633787 w 5986462"/>
                <a:gd name="connsiteY12" fmla="*/ 2057400 h 2452687"/>
                <a:gd name="connsiteX13" fmla="*/ 3495675 w 5986462"/>
                <a:gd name="connsiteY13" fmla="*/ 2057400 h 2452687"/>
                <a:gd name="connsiteX14" fmla="*/ 3495675 w 5986462"/>
                <a:gd name="connsiteY14" fmla="*/ 2009775 h 2452687"/>
                <a:gd name="connsiteX15" fmla="*/ 3452812 w 5986462"/>
                <a:gd name="connsiteY15" fmla="*/ 2009775 h 2452687"/>
                <a:gd name="connsiteX16" fmla="*/ 3452812 w 5986462"/>
                <a:gd name="connsiteY16" fmla="*/ 1900237 h 2452687"/>
                <a:gd name="connsiteX17" fmla="*/ 3305175 w 5986462"/>
                <a:gd name="connsiteY17" fmla="*/ 1900237 h 2452687"/>
                <a:gd name="connsiteX18" fmla="*/ 3305175 w 5986462"/>
                <a:gd name="connsiteY18" fmla="*/ 1843087 h 2452687"/>
                <a:gd name="connsiteX19" fmla="*/ 3281362 w 5986462"/>
                <a:gd name="connsiteY19" fmla="*/ 1843087 h 2452687"/>
                <a:gd name="connsiteX20" fmla="*/ 3281362 w 5986462"/>
                <a:gd name="connsiteY20" fmla="*/ 1809750 h 2452687"/>
                <a:gd name="connsiteX21" fmla="*/ 3038475 w 5986462"/>
                <a:gd name="connsiteY21" fmla="*/ 1809750 h 2452687"/>
                <a:gd name="connsiteX22" fmla="*/ 3038475 w 5986462"/>
                <a:gd name="connsiteY22" fmla="*/ 1757362 h 2452687"/>
                <a:gd name="connsiteX23" fmla="*/ 2843212 w 5986462"/>
                <a:gd name="connsiteY23" fmla="*/ 1757362 h 2452687"/>
                <a:gd name="connsiteX24" fmla="*/ 2843212 w 5986462"/>
                <a:gd name="connsiteY24" fmla="*/ 1724025 h 2452687"/>
                <a:gd name="connsiteX25" fmla="*/ 2767012 w 5986462"/>
                <a:gd name="connsiteY25" fmla="*/ 1724025 h 2452687"/>
                <a:gd name="connsiteX26" fmla="*/ 2767012 w 5986462"/>
                <a:gd name="connsiteY26" fmla="*/ 1638300 h 2452687"/>
                <a:gd name="connsiteX27" fmla="*/ 2705100 w 5986462"/>
                <a:gd name="connsiteY27" fmla="*/ 1638300 h 2452687"/>
                <a:gd name="connsiteX28" fmla="*/ 2705100 w 5986462"/>
                <a:gd name="connsiteY28" fmla="*/ 1600200 h 2452687"/>
                <a:gd name="connsiteX29" fmla="*/ 2671762 w 5986462"/>
                <a:gd name="connsiteY29" fmla="*/ 1600200 h 2452687"/>
                <a:gd name="connsiteX30" fmla="*/ 2671762 w 5986462"/>
                <a:gd name="connsiteY30" fmla="*/ 1576387 h 2452687"/>
                <a:gd name="connsiteX31" fmla="*/ 2619375 w 5986462"/>
                <a:gd name="connsiteY31" fmla="*/ 1576387 h 2452687"/>
                <a:gd name="connsiteX32" fmla="*/ 2619375 w 5986462"/>
                <a:gd name="connsiteY32" fmla="*/ 1524000 h 2452687"/>
                <a:gd name="connsiteX33" fmla="*/ 2543175 w 5986462"/>
                <a:gd name="connsiteY33" fmla="*/ 1524000 h 2452687"/>
                <a:gd name="connsiteX34" fmla="*/ 2543175 w 5986462"/>
                <a:gd name="connsiteY34" fmla="*/ 1476375 h 2452687"/>
                <a:gd name="connsiteX35" fmla="*/ 2543175 w 5986462"/>
                <a:gd name="connsiteY35" fmla="*/ 1476375 h 2452687"/>
                <a:gd name="connsiteX36" fmla="*/ 2500312 w 5986462"/>
                <a:gd name="connsiteY36" fmla="*/ 1433512 h 2452687"/>
                <a:gd name="connsiteX37" fmla="*/ 2500312 w 5986462"/>
                <a:gd name="connsiteY37" fmla="*/ 1390650 h 2452687"/>
                <a:gd name="connsiteX38" fmla="*/ 2400300 w 5986462"/>
                <a:gd name="connsiteY38" fmla="*/ 1390650 h 2452687"/>
                <a:gd name="connsiteX39" fmla="*/ 2400300 w 5986462"/>
                <a:gd name="connsiteY39" fmla="*/ 1371600 h 2452687"/>
                <a:gd name="connsiteX40" fmla="*/ 2300287 w 5986462"/>
                <a:gd name="connsiteY40" fmla="*/ 1371600 h 2452687"/>
                <a:gd name="connsiteX41" fmla="*/ 2300287 w 5986462"/>
                <a:gd name="connsiteY41" fmla="*/ 1323975 h 2452687"/>
                <a:gd name="connsiteX42" fmla="*/ 2233612 w 5986462"/>
                <a:gd name="connsiteY42" fmla="*/ 1323975 h 2452687"/>
                <a:gd name="connsiteX43" fmla="*/ 2233612 w 5986462"/>
                <a:gd name="connsiteY43" fmla="*/ 1257300 h 2452687"/>
                <a:gd name="connsiteX44" fmla="*/ 2181225 w 5986462"/>
                <a:gd name="connsiteY44" fmla="*/ 1257300 h 2452687"/>
                <a:gd name="connsiteX45" fmla="*/ 2181225 w 5986462"/>
                <a:gd name="connsiteY45" fmla="*/ 1257300 h 2452687"/>
                <a:gd name="connsiteX46" fmla="*/ 2147887 w 5986462"/>
                <a:gd name="connsiteY46" fmla="*/ 1223962 h 2452687"/>
                <a:gd name="connsiteX47" fmla="*/ 2147887 w 5986462"/>
                <a:gd name="connsiteY47" fmla="*/ 1171575 h 2452687"/>
                <a:gd name="connsiteX48" fmla="*/ 2085975 w 5986462"/>
                <a:gd name="connsiteY48" fmla="*/ 1171575 h 2452687"/>
                <a:gd name="connsiteX49" fmla="*/ 2085975 w 5986462"/>
                <a:gd name="connsiteY49" fmla="*/ 1085850 h 2452687"/>
                <a:gd name="connsiteX50" fmla="*/ 1966912 w 5986462"/>
                <a:gd name="connsiteY50" fmla="*/ 1085850 h 2452687"/>
                <a:gd name="connsiteX51" fmla="*/ 1966912 w 5986462"/>
                <a:gd name="connsiteY51" fmla="*/ 1009650 h 2452687"/>
                <a:gd name="connsiteX52" fmla="*/ 1900237 w 5986462"/>
                <a:gd name="connsiteY52" fmla="*/ 1009650 h 2452687"/>
                <a:gd name="connsiteX53" fmla="*/ 1900237 w 5986462"/>
                <a:gd name="connsiteY53" fmla="*/ 942975 h 2452687"/>
                <a:gd name="connsiteX54" fmla="*/ 1828800 w 5986462"/>
                <a:gd name="connsiteY54" fmla="*/ 942975 h 2452687"/>
                <a:gd name="connsiteX55" fmla="*/ 1828800 w 5986462"/>
                <a:gd name="connsiteY55" fmla="*/ 909637 h 2452687"/>
                <a:gd name="connsiteX56" fmla="*/ 1828800 w 5986462"/>
                <a:gd name="connsiteY56" fmla="*/ 909637 h 2452687"/>
                <a:gd name="connsiteX57" fmla="*/ 1795462 w 5986462"/>
                <a:gd name="connsiteY57" fmla="*/ 876299 h 2452687"/>
                <a:gd name="connsiteX58" fmla="*/ 1728787 w 5986462"/>
                <a:gd name="connsiteY58" fmla="*/ 876299 h 2452687"/>
                <a:gd name="connsiteX59" fmla="*/ 1728787 w 5986462"/>
                <a:gd name="connsiteY59" fmla="*/ 819150 h 2452687"/>
                <a:gd name="connsiteX60" fmla="*/ 1662112 w 5986462"/>
                <a:gd name="connsiteY60" fmla="*/ 819150 h 2452687"/>
                <a:gd name="connsiteX61" fmla="*/ 1662112 w 5986462"/>
                <a:gd name="connsiteY61" fmla="*/ 819150 h 2452687"/>
                <a:gd name="connsiteX62" fmla="*/ 1624012 w 5986462"/>
                <a:gd name="connsiteY62" fmla="*/ 781050 h 2452687"/>
                <a:gd name="connsiteX63" fmla="*/ 1624012 w 5986462"/>
                <a:gd name="connsiteY63" fmla="*/ 781050 h 2452687"/>
                <a:gd name="connsiteX64" fmla="*/ 1604962 w 5986462"/>
                <a:gd name="connsiteY64" fmla="*/ 781050 h 2452687"/>
                <a:gd name="connsiteX65" fmla="*/ 1604962 w 5986462"/>
                <a:gd name="connsiteY65" fmla="*/ 733425 h 2452687"/>
                <a:gd name="connsiteX66" fmla="*/ 1509712 w 5986462"/>
                <a:gd name="connsiteY66" fmla="*/ 733425 h 2452687"/>
                <a:gd name="connsiteX67" fmla="*/ 1509712 w 5986462"/>
                <a:gd name="connsiteY67" fmla="*/ 700087 h 2452687"/>
                <a:gd name="connsiteX68" fmla="*/ 1447800 w 5986462"/>
                <a:gd name="connsiteY68" fmla="*/ 700087 h 2452687"/>
                <a:gd name="connsiteX69" fmla="*/ 1447800 w 5986462"/>
                <a:gd name="connsiteY69" fmla="*/ 661987 h 2452687"/>
                <a:gd name="connsiteX70" fmla="*/ 1419225 w 5986462"/>
                <a:gd name="connsiteY70" fmla="*/ 661987 h 2452687"/>
                <a:gd name="connsiteX71" fmla="*/ 1419225 w 5986462"/>
                <a:gd name="connsiteY71" fmla="*/ 619125 h 2452687"/>
                <a:gd name="connsiteX72" fmla="*/ 1376362 w 5986462"/>
                <a:gd name="connsiteY72" fmla="*/ 619125 h 2452687"/>
                <a:gd name="connsiteX73" fmla="*/ 1376362 w 5986462"/>
                <a:gd name="connsiteY73" fmla="*/ 581025 h 2452687"/>
                <a:gd name="connsiteX74" fmla="*/ 1328737 w 5986462"/>
                <a:gd name="connsiteY74" fmla="*/ 581025 h 2452687"/>
                <a:gd name="connsiteX75" fmla="*/ 1328737 w 5986462"/>
                <a:gd name="connsiteY75" fmla="*/ 542925 h 2452687"/>
                <a:gd name="connsiteX76" fmla="*/ 1290637 w 5986462"/>
                <a:gd name="connsiteY76" fmla="*/ 542925 h 2452687"/>
                <a:gd name="connsiteX77" fmla="*/ 1290637 w 5986462"/>
                <a:gd name="connsiteY77" fmla="*/ 509587 h 2452687"/>
                <a:gd name="connsiteX78" fmla="*/ 1004887 w 5986462"/>
                <a:gd name="connsiteY78" fmla="*/ 509587 h 2452687"/>
                <a:gd name="connsiteX79" fmla="*/ 1004887 w 5986462"/>
                <a:gd name="connsiteY79" fmla="*/ 452437 h 2452687"/>
                <a:gd name="connsiteX80" fmla="*/ 1004887 w 5986462"/>
                <a:gd name="connsiteY80" fmla="*/ 452437 h 2452687"/>
                <a:gd name="connsiteX81" fmla="*/ 1004887 w 5986462"/>
                <a:gd name="connsiteY81" fmla="*/ 385762 h 2452687"/>
                <a:gd name="connsiteX82" fmla="*/ 890587 w 5986462"/>
                <a:gd name="connsiteY82" fmla="*/ 385762 h 2452687"/>
                <a:gd name="connsiteX83" fmla="*/ 890587 w 5986462"/>
                <a:gd name="connsiteY83" fmla="*/ 347662 h 2452687"/>
                <a:gd name="connsiteX84" fmla="*/ 828675 w 5986462"/>
                <a:gd name="connsiteY84" fmla="*/ 347662 h 2452687"/>
                <a:gd name="connsiteX85" fmla="*/ 828675 w 5986462"/>
                <a:gd name="connsiteY85" fmla="*/ 280987 h 2452687"/>
                <a:gd name="connsiteX86" fmla="*/ 690562 w 5986462"/>
                <a:gd name="connsiteY86" fmla="*/ 280987 h 2452687"/>
                <a:gd name="connsiteX87" fmla="*/ 690562 w 5986462"/>
                <a:gd name="connsiteY87" fmla="*/ 233362 h 2452687"/>
                <a:gd name="connsiteX88" fmla="*/ 533400 w 5986462"/>
                <a:gd name="connsiteY88" fmla="*/ 233362 h 2452687"/>
                <a:gd name="connsiteX89" fmla="*/ 533400 w 5986462"/>
                <a:gd name="connsiteY89" fmla="*/ 195262 h 2452687"/>
                <a:gd name="connsiteX90" fmla="*/ 490537 w 5986462"/>
                <a:gd name="connsiteY90" fmla="*/ 195262 h 2452687"/>
                <a:gd name="connsiteX91" fmla="*/ 490537 w 5986462"/>
                <a:gd name="connsiteY91" fmla="*/ 157162 h 2452687"/>
                <a:gd name="connsiteX92" fmla="*/ 404812 w 5986462"/>
                <a:gd name="connsiteY92" fmla="*/ 157162 h 2452687"/>
                <a:gd name="connsiteX93" fmla="*/ 404812 w 5986462"/>
                <a:gd name="connsiteY93" fmla="*/ 157162 h 2452687"/>
                <a:gd name="connsiteX94" fmla="*/ 366712 w 5986462"/>
                <a:gd name="connsiteY94" fmla="*/ 119062 h 2452687"/>
                <a:gd name="connsiteX95" fmla="*/ 366712 w 5986462"/>
                <a:gd name="connsiteY95" fmla="*/ 71437 h 2452687"/>
                <a:gd name="connsiteX96" fmla="*/ 219075 w 5986462"/>
                <a:gd name="connsiteY96" fmla="*/ 71437 h 2452687"/>
                <a:gd name="connsiteX97" fmla="*/ 219075 w 5986462"/>
                <a:gd name="connsiteY97" fmla="*/ 0 h 2452687"/>
                <a:gd name="connsiteX98" fmla="*/ 171450 w 5986462"/>
                <a:gd name="connsiteY98" fmla="*/ 0 h 2452687"/>
                <a:gd name="connsiteX99" fmla="*/ 0 w 5986462"/>
                <a:gd name="connsiteY99" fmla="*/ 0 h 2452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5986462" h="2452687">
                  <a:moveTo>
                    <a:pt x="5986462" y="2452687"/>
                  </a:moveTo>
                  <a:lnTo>
                    <a:pt x="4719637" y="2452687"/>
                  </a:lnTo>
                  <a:lnTo>
                    <a:pt x="4719637" y="2366962"/>
                  </a:lnTo>
                  <a:lnTo>
                    <a:pt x="4205287" y="2366962"/>
                  </a:lnTo>
                  <a:lnTo>
                    <a:pt x="4205287" y="2295525"/>
                  </a:lnTo>
                  <a:lnTo>
                    <a:pt x="4019550" y="2295525"/>
                  </a:lnTo>
                  <a:lnTo>
                    <a:pt x="4019550" y="2243137"/>
                  </a:lnTo>
                  <a:lnTo>
                    <a:pt x="3838575" y="2243137"/>
                  </a:lnTo>
                  <a:lnTo>
                    <a:pt x="3838575" y="2176462"/>
                  </a:lnTo>
                  <a:lnTo>
                    <a:pt x="3633787" y="2176462"/>
                  </a:lnTo>
                  <a:lnTo>
                    <a:pt x="3633787" y="2119312"/>
                  </a:lnTo>
                  <a:lnTo>
                    <a:pt x="3633787" y="2119312"/>
                  </a:lnTo>
                  <a:lnTo>
                    <a:pt x="3633787" y="2057400"/>
                  </a:lnTo>
                  <a:lnTo>
                    <a:pt x="3495675" y="2057400"/>
                  </a:lnTo>
                  <a:lnTo>
                    <a:pt x="3495675" y="2009775"/>
                  </a:lnTo>
                  <a:lnTo>
                    <a:pt x="3452812" y="2009775"/>
                  </a:lnTo>
                  <a:lnTo>
                    <a:pt x="3452812" y="1900237"/>
                  </a:lnTo>
                  <a:lnTo>
                    <a:pt x="3305175" y="1900237"/>
                  </a:lnTo>
                  <a:lnTo>
                    <a:pt x="3305175" y="1843087"/>
                  </a:lnTo>
                  <a:lnTo>
                    <a:pt x="3281362" y="1843087"/>
                  </a:lnTo>
                  <a:lnTo>
                    <a:pt x="3281362" y="1809750"/>
                  </a:lnTo>
                  <a:lnTo>
                    <a:pt x="3038475" y="1809750"/>
                  </a:lnTo>
                  <a:lnTo>
                    <a:pt x="3038475" y="1757362"/>
                  </a:lnTo>
                  <a:lnTo>
                    <a:pt x="2843212" y="1757362"/>
                  </a:lnTo>
                  <a:lnTo>
                    <a:pt x="2843212" y="1724025"/>
                  </a:lnTo>
                  <a:lnTo>
                    <a:pt x="2767012" y="1724025"/>
                  </a:lnTo>
                  <a:lnTo>
                    <a:pt x="2767012" y="1638300"/>
                  </a:lnTo>
                  <a:lnTo>
                    <a:pt x="2705100" y="1638300"/>
                  </a:lnTo>
                  <a:lnTo>
                    <a:pt x="2705100" y="1600200"/>
                  </a:lnTo>
                  <a:lnTo>
                    <a:pt x="2671762" y="1600200"/>
                  </a:lnTo>
                  <a:lnTo>
                    <a:pt x="2671762" y="1576387"/>
                  </a:lnTo>
                  <a:lnTo>
                    <a:pt x="2619375" y="1576387"/>
                  </a:lnTo>
                  <a:lnTo>
                    <a:pt x="2619375" y="1524000"/>
                  </a:lnTo>
                  <a:lnTo>
                    <a:pt x="2543175" y="1524000"/>
                  </a:lnTo>
                  <a:lnTo>
                    <a:pt x="2543175" y="1476375"/>
                  </a:lnTo>
                  <a:lnTo>
                    <a:pt x="2543175" y="1476375"/>
                  </a:lnTo>
                  <a:lnTo>
                    <a:pt x="2500312" y="1433512"/>
                  </a:lnTo>
                  <a:lnTo>
                    <a:pt x="2500312" y="1390650"/>
                  </a:lnTo>
                  <a:lnTo>
                    <a:pt x="2400300" y="1390650"/>
                  </a:lnTo>
                  <a:lnTo>
                    <a:pt x="2400300" y="1371600"/>
                  </a:lnTo>
                  <a:lnTo>
                    <a:pt x="2300287" y="1371600"/>
                  </a:lnTo>
                  <a:lnTo>
                    <a:pt x="2300287" y="1323975"/>
                  </a:lnTo>
                  <a:lnTo>
                    <a:pt x="2233612" y="1323975"/>
                  </a:lnTo>
                  <a:lnTo>
                    <a:pt x="2233612" y="1257300"/>
                  </a:lnTo>
                  <a:lnTo>
                    <a:pt x="2181225" y="1257300"/>
                  </a:lnTo>
                  <a:lnTo>
                    <a:pt x="2181225" y="1257300"/>
                  </a:lnTo>
                  <a:lnTo>
                    <a:pt x="2147887" y="1223962"/>
                  </a:lnTo>
                  <a:lnTo>
                    <a:pt x="2147887" y="1171575"/>
                  </a:lnTo>
                  <a:lnTo>
                    <a:pt x="2085975" y="1171575"/>
                  </a:lnTo>
                  <a:lnTo>
                    <a:pt x="2085975" y="1085850"/>
                  </a:lnTo>
                  <a:lnTo>
                    <a:pt x="1966912" y="1085850"/>
                  </a:lnTo>
                  <a:lnTo>
                    <a:pt x="1966912" y="1009650"/>
                  </a:lnTo>
                  <a:lnTo>
                    <a:pt x="1900237" y="1009650"/>
                  </a:lnTo>
                  <a:lnTo>
                    <a:pt x="1900237" y="942975"/>
                  </a:lnTo>
                  <a:lnTo>
                    <a:pt x="1828800" y="942975"/>
                  </a:lnTo>
                  <a:lnTo>
                    <a:pt x="1828800" y="909637"/>
                  </a:lnTo>
                  <a:lnTo>
                    <a:pt x="1828800" y="909637"/>
                  </a:lnTo>
                  <a:lnTo>
                    <a:pt x="1795462" y="876299"/>
                  </a:lnTo>
                  <a:lnTo>
                    <a:pt x="1728787" y="876299"/>
                  </a:lnTo>
                  <a:lnTo>
                    <a:pt x="1728787" y="819150"/>
                  </a:lnTo>
                  <a:lnTo>
                    <a:pt x="1662112" y="819150"/>
                  </a:lnTo>
                  <a:lnTo>
                    <a:pt x="1662112" y="819150"/>
                  </a:lnTo>
                  <a:lnTo>
                    <a:pt x="1624012" y="781050"/>
                  </a:lnTo>
                  <a:lnTo>
                    <a:pt x="1624012" y="781050"/>
                  </a:lnTo>
                  <a:lnTo>
                    <a:pt x="1604962" y="781050"/>
                  </a:lnTo>
                  <a:lnTo>
                    <a:pt x="1604962" y="733425"/>
                  </a:lnTo>
                  <a:lnTo>
                    <a:pt x="1509712" y="733425"/>
                  </a:lnTo>
                  <a:lnTo>
                    <a:pt x="1509712" y="700087"/>
                  </a:lnTo>
                  <a:lnTo>
                    <a:pt x="1447800" y="700087"/>
                  </a:lnTo>
                  <a:lnTo>
                    <a:pt x="1447800" y="661987"/>
                  </a:lnTo>
                  <a:lnTo>
                    <a:pt x="1419225" y="661987"/>
                  </a:lnTo>
                  <a:lnTo>
                    <a:pt x="1419225" y="619125"/>
                  </a:lnTo>
                  <a:lnTo>
                    <a:pt x="1376362" y="619125"/>
                  </a:lnTo>
                  <a:lnTo>
                    <a:pt x="1376362" y="581025"/>
                  </a:lnTo>
                  <a:lnTo>
                    <a:pt x="1328737" y="581025"/>
                  </a:lnTo>
                  <a:lnTo>
                    <a:pt x="1328737" y="542925"/>
                  </a:lnTo>
                  <a:lnTo>
                    <a:pt x="1290637" y="542925"/>
                  </a:lnTo>
                  <a:lnTo>
                    <a:pt x="1290637" y="509587"/>
                  </a:lnTo>
                  <a:lnTo>
                    <a:pt x="1004887" y="509587"/>
                  </a:lnTo>
                  <a:lnTo>
                    <a:pt x="1004887" y="452437"/>
                  </a:lnTo>
                  <a:lnTo>
                    <a:pt x="1004887" y="452437"/>
                  </a:lnTo>
                  <a:lnTo>
                    <a:pt x="1004887" y="385762"/>
                  </a:lnTo>
                  <a:lnTo>
                    <a:pt x="890587" y="385762"/>
                  </a:lnTo>
                  <a:lnTo>
                    <a:pt x="890587" y="347662"/>
                  </a:lnTo>
                  <a:lnTo>
                    <a:pt x="828675" y="347662"/>
                  </a:lnTo>
                  <a:lnTo>
                    <a:pt x="828675" y="280987"/>
                  </a:lnTo>
                  <a:lnTo>
                    <a:pt x="690562" y="280987"/>
                  </a:lnTo>
                  <a:lnTo>
                    <a:pt x="690562" y="233362"/>
                  </a:lnTo>
                  <a:lnTo>
                    <a:pt x="533400" y="233362"/>
                  </a:lnTo>
                  <a:lnTo>
                    <a:pt x="533400" y="195262"/>
                  </a:lnTo>
                  <a:lnTo>
                    <a:pt x="490537" y="195262"/>
                  </a:lnTo>
                  <a:lnTo>
                    <a:pt x="490537" y="157162"/>
                  </a:lnTo>
                  <a:lnTo>
                    <a:pt x="404812" y="157162"/>
                  </a:lnTo>
                  <a:lnTo>
                    <a:pt x="404812" y="157162"/>
                  </a:lnTo>
                  <a:lnTo>
                    <a:pt x="366712" y="119062"/>
                  </a:lnTo>
                  <a:lnTo>
                    <a:pt x="366712" y="71437"/>
                  </a:lnTo>
                  <a:lnTo>
                    <a:pt x="219075" y="71437"/>
                  </a:lnTo>
                  <a:lnTo>
                    <a:pt x="219075" y="0"/>
                  </a:lnTo>
                  <a:lnTo>
                    <a:pt x="171450" y="0"/>
                  </a:lnTo>
                  <a:lnTo>
                    <a:pt x="0" y="0"/>
                  </a:lnTo>
                </a:path>
              </a:pathLst>
            </a:custGeom>
            <a:noFill/>
            <a:ln w="28575">
              <a:solidFill>
                <a:schemeClr val="accent3"/>
              </a:solidFill>
              <a:miter lim="800000"/>
              <a:headEnd/>
              <a:tailEnd/>
            </a:ln>
          </p:spPr>
          <p:txBody>
            <a:bodyPr rtlCol="0" anchor="ctr"/>
            <a:lstStyle/>
            <a:p>
              <a:pPr algn="ctr"/>
              <a:endParaRPr lang="en-US" sz="1600" dirty="0">
                <a:latin typeface="Calibri" panose="020F0502020204030204" pitchFamily="34" charset="0"/>
                <a:cs typeface="Calibri" panose="020F0502020204030204" pitchFamily="34" charset="0"/>
              </a:endParaRPr>
            </a:p>
          </p:txBody>
        </p:sp>
        <p:grpSp>
          <p:nvGrpSpPr>
            <p:cNvPr id="172" name="Group 171">
              <a:extLst>
                <a:ext uri="{FF2B5EF4-FFF2-40B4-BE49-F238E27FC236}">
                  <a16:creationId xmlns:a16="http://schemas.microsoft.com/office/drawing/2014/main" id="{2C0EE26C-94C3-4798-968F-BDD5EB083353}"/>
                </a:ext>
              </a:extLst>
            </p:cNvPr>
            <p:cNvGrpSpPr/>
            <p:nvPr/>
          </p:nvGrpSpPr>
          <p:grpSpPr>
            <a:xfrm>
              <a:off x="1662320" y="2819129"/>
              <a:ext cx="3677603" cy="1437323"/>
              <a:chOff x="2819400" y="2019299"/>
              <a:chExt cx="6129338" cy="2395539"/>
            </a:xfrm>
          </p:grpSpPr>
          <p:sp>
            <p:nvSpPr>
              <p:cNvPr id="169" name="Freeform: Shape 168">
                <a:extLst>
                  <a:ext uri="{FF2B5EF4-FFF2-40B4-BE49-F238E27FC236}">
                    <a16:creationId xmlns:a16="http://schemas.microsoft.com/office/drawing/2014/main" id="{AF118AF8-5949-4237-9707-4D581F65C28B}"/>
                  </a:ext>
                </a:extLst>
              </p:cNvPr>
              <p:cNvSpPr/>
              <p:nvPr/>
            </p:nvSpPr>
            <p:spPr bwMode="auto">
              <a:xfrm>
                <a:off x="4619625" y="2614613"/>
                <a:ext cx="4329113" cy="1800225"/>
              </a:xfrm>
              <a:custGeom>
                <a:avLst/>
                <a:gdLst>
                  <a:gd name="connsiteX0" fmla="*/ 4395788 w 4395788"/>
                  <a:gd name="connsiteY0" fmla="*/ 1900238 h 1900238"/>
                  <a:gd name="connsiteX1" fmla="*/ 3390900 w 4395788"/>
                  <a:gd name="connsiteY1" fmla="*/ 1900238 h 1900238"/>
                  <a:gd name="connsiteX2" fmla="*/ 3390900 w 4395788"/>
                  <a:gd name="connsiteY2" fmla="*/ 1771650 h 1900238"/>
                  <a:gd name="connsiteX3" fmla="*/ 3186113 w 4395788"/>
                  <a:gd name="connsiteY3" fmla="*/ 1771650 h 1900238"/>
                  <a:gd name="connsiteX4" fmla="*/ 3186113 w 4395788"/>
                  <a:gd name="connsiteY4" fmla="*/ 1681163 h 1900238"/>
                  <a:gd name="connsiteX5" fmla="*/ 2957513 w 4395788"/>
                  <a:gd name="connsiteY5" fmla="*/ 1681163 h 1900238"/>
                  <a:gd name="connsiteX6" fmla="*/ 2957513 w 4395788"/>
                  <a:gd name="connsiteY6" fmla="*/ 1681163 h 1900238"/>
                  <a:gd name="connsiteX7" fmla="*/ 2924175 w 4395788"/>
                  <a:gd name="connsiteY7" fmla="*/ 1647825 h 1900238"/>
                  <a:gd name="connsiteX8" fmla="*/ 2924175 w 4395788"/>
                  <a:gd name="connsiteY8" fmla="*/ 1585913 h 1900238"/>
                  <a:gd name="connsiteX9" fmla="*/ 2809875 w 4395788"/>
                  <a:gd name="connsiteY9" fmla="*/ 1585913 h 1900238"/>
                  <a:gd name="connsiteX10" fmla="*/ 2809875 w 4395788"/>
                  <a:gd name="connsiteY10" fmla="*/ 1543050 h 1900238"/>
                  <a:gd name="connsiteX11" fmla="*/ 2719388 w 4395788"/>
                  <a:gd name="connsiteY11" fmla="*/ 1543050 h 1900238"/>
                  <a:gd name="connsiteX12" fmla="*/ 2719388 w 4395788"/>
                  <a:gd name="connsiteY12" fmla="*/ 1471613 h 1900238"/>
                  <a:gd name="connsiteX13" fmla="*/ 2633663 w 4395788"/>
                  <a:gd name="connsiteY13" fmla="*/ 1471613 h 1900238"/>
                  <a:gd name="connsiteX14" fmla="*/ 2633663 w 4395788"/>
                  <a:gd name="connsiteY14" fmla="*/ 1428750 h 1900238"/>
                  <a:gd name="connsiteX15" fmla="*/ 2571750 w 4395788"/>
                  <a:gd name="connsiteY15" fmla="*/ 1428750 h 1900238"/>
                  <a:gd name="connsiteX16" fmla="*/ 2571750 w 4395788"/>
                  <a:gd name="connsiteY16" fmla="*/ 1376363 h 1900238"/>
                  <a:gd name="connsiteX17" fmla="*/ 2395538 w 4395788"/>
                  <a:gd name="connsiteY17" fmla="*/ 1376363 h 1900238"/>
                  <a:gd name="connsiteX18" fmla="*/ 2409825 w 4395788"/>
                  <a:gd name="connsiteY18" fmla="*/ 1362076 h 1900238"/>
                  <a:gd name="connsiteX19" fmla="*/ 2257425 w 4395788"/>
                  <a:gd name="connsiteY19" fmla="*/ 1362076 h 1900238"/>
                  <a:gd name="connsiteX20" fmla="*/ 2257425 w 4395788"/>
                  <a:gd name="connsiteY20" fmla="*/ 1285875 h 1900238"/>
                  <a:gd name="connsiteX21" fmla="*/ 2095500 w 4395788"/>
                  <a:gd name="connsiteY21" fmla="*/ 1285875 h 1900238"/>
                  <a:gd name="connsiteX22" fmla="*/ 2095500 w 4395788"/>
                  <a:gd name="connsiteY22" fmla="*/ 1243013 h 1900238"/>
                  <a:gd name="connsiteX23" fmla="*/ 2062163 w 4395788"/>
                  <a:gd name="connsiteY23" fmla="*/ 1243013 h 1900238"/>
                  <a:gd name="connsiteX24" fmla="*/ 2062163 w 4395788"/>
                  <a:gd name="connsiteY24" fmla="*/ 1195388 h 1900238"/>
                  <a:gd name="connsiteX25" fmla="*/ 1995488 w 4395788"/>
                  <a:gd name="connsiteY25" fmla="*/ 1195388 h 1900238"/>
                  <a:gd name="connsiteX26" fmla="*/ 1995488 w 4395788"/>
                  <a:gd name="connsiteY26" fmla="*/ 1143000 h 1900238"/>
                  <a:gd name="connsiteX27" fmla="*/ 1952625 w 4395788"/>
                  <a:gd name="connsiteY27" fmla="*/ 1143000 h 1900238"/>
                  <a:gd name="connsiteX28" fmla="*/ 1952625 w 4395788"/>
                  <a:gd name="connsiteY28" fmla="*/ 1119188 h 1900238"/>
                  <a:gd name="connsiteX29" fmla="*/ 1662113 w 4395788"/>
                  <a:gd name="connsiteY29" fmla="*/ 1119188 h 1900238"/>
                  <a:gd name="connsiteX30" fmla="*/ 1662113 w 4395788"/>
                  <a:gd name="connsiteY30" fmla="*/ 1062038 h 1900238"/>
                  <a:gd name="connsiteX31" fmla="*/ 1566863 w 4395788"/>
                  <a:gd name="connsiteY31" fmla="*/ 1062038 h 1900238"/>
                  <a:gd name="connsiteX32" fmla="*/ 1566863 w 4395788"/>
                  <a:gd name="connsiteY32" fmla="*/ 966788 h 1900238"/>
                  <a:gd name="connsiteX33" fmla="*/ 1495425 w 4395788"/>
                  <a:gd name="connsiteY33" fmla="*/ 966788 h 1900238"/>
                  <a:gd name="connsiteX34" fmla="*/ 1495425 w 4395788"/>
                  <a:gd name="connsiteY34" fmla="*/ 895350 h 1900238"/>
                  <a:gd name="connsiteX35" fmla="*/ 1495425 w 4395788"/>
                  <a:gd name="connsiteY35" fmla="*/ 895350 h 1900238"/>
                  <a:gd name="connsiteX36" fmla="*/ 1447800 w 4395788"/>
                  <a:gd name="connsiteY36" fmla="*/ 847725 h 1900238"/>
                  <a:gd name="connsiteX37" fmla="*/ 1352550 w 4395788"/>
                  <a:gd name="connsiteY37" fmla="*/ 847725 h 1900238"/>
                  <a:gd name="connsiteX38" fmla="*/ 1347788 w 4395788"/>
                  <a:gd name="connsiteY38" fmla="*/ 800100 h 1900238"/>
                  <a:gd name="connsiteX39" fmla="*/ 1347788 w 4395788"/>
                  <a:gd name="connsiteY39" fmla="*/ 747713 h 1900238"/>
                  <a:gd name="connsiteX40" fmla="*/ 1238250 w 4395788"/>
                  <a:gd name="connsiteY40" fmla="*/ 747713 h 1900238"/>
                  <a:gd name="connsiteX41" fmla="*/ 1238250 w 4395788"/>
                  <a:gd name="connsiteY41" fmla="*/ 681038 h 1900238"/>
                  <a:gd name="connsiteX42" fmla="*/ 1119188 w 4395788"/>
                  <a:gd name="connsiteY42" fmla="*/ 681038 h 1900238"/>
                  <a:gd name="connsiteX43" fmla="*/ 1119188 w 4395788"/>
                  <a:gd name="connsiteY43" fmla="*/ 642938 h 1900238"/>
                  <a:gd name="connsiteX44" fmla="*/ 1038225 w 4395788"/>
                  <a:gd name="connsiteY44" fmla="*/ 642938 h 1900238"/>
                  <a:gd name="connsiteX45" fmla="*/ 1038225 w 4395788"/>
                  <a:gd name="connsiteY45" fmla="*/ 614363 h 1900238"/>
                  <a:gd name="connsiteX46" fmla="*/ 1019175 w 4395788"/>
                  <a:gd name="connsiteY46" fmla="*/ 614363 h 1900238"/>
                  <a:gd name="connsiteX47" fmla="*/ 1019175 w 4395788"/>
                  <a:gd name="connsiteY47" fmla="*/ 595313 h 1900238"/>
                  <a:gd name="connsiteX48" fmla="*/ 971550 w 4395788"/>
                  <a:gd name="connsiteY48" fmla="*/ 595313 h 1900238"/>
                  <a:gd name="connsiteX49" fmla="*/ 971550 w 4395788"/>
                  <a:gd name="connsiteY49" fmla="*/ 557213 h 1900238"/>
                  <a:gd name="connsiteX50" fmla="*/ 919163 w 4395788"/>
                  <a:gd name="connsiteY50" fmla="*/ 557213 h 1900238"/>
                  <a:gd name="connsiteX51" fmla="*/ 919163 w 4395788"/>
                  <a:gd name="connsiteY51" fmla="*/ 495300 h 1900238"/>
                  <a:gd name="connsiteX52" fmla="*/ 742950 w 4395788"/>
                  <a:gd name="connsiteY52" fmla="*/ 495300 h 1900238"/>
                  <a:gd name="connsiteX53" fmla="*/ 742950 w 4395788"/>
                  <a:gd name="connsiteY53" fmla="*/ 495300 h 1900238"/>
                  <a:gd name="connsiteX54" fmla="*/ 652463 w 4395788"/>
                  <a:gd name="connsiteY54" fmla="*/ 495300 h 1900238"/>
                  <a:gd name="connsiteX55" fmla="*/ 652463 w 4395788"/>
                  <a:gd name="connsiteY55" fmla="*/ 452438 h 1900238"/>
                  <a:gd name="connsiteX56" fmla="*/ 590550 w 4395788"/>
                  <a:gd name="connsiteY56" fmla="*/ 452438 h 1900238"/>
                  <a:gd name="connsiteX57" fmla="*/ 590550 w 4395788"/>
                  <a:gd name="connsiteY57" fmla="*/ 452438 h 1900238"/>
                  <a:gd name="connsiteX58" fmla="*/ 519113 w 4395788"/>
                  <a:gd name="connsiteY58" fmla="*/ 452438 h 1900238"/>
                  <a:gd name="connsiteX59" fmla="*/ 519113 w 4395788"/>
                  <a:gd name="connsiteY59" fmla="*/ 385763 h 1900238"/>
                  <a:gd name="connsiteX60" fmla="*/ 414338 w 4395788"/>
                  <a:gd name="connsiteY60" fmla="*/ 385763 h 1900238"/>
                  <a:gd name="connsiteX61" fmla="*/ 414338 w 4395788"/>
                  <a:gd name="connsiteY61" fmla="*/ 323850 h 1900238"/>
                  <a:gd name="connsiteX62" fmla="*/ 361950 w 4395788"/>
                  <a:gd name="connsiteY62" fmla="*/ 323850 h 1900238"/>
                  <a:gd name="connsiteX63" fmla="*/ 361950 w 4395788"/>
                  <a:gd name="connsiteY63" fmla="*/ 290513 h 1900238"/>
                  <a:gd name="connsiteX64" fmla="*/ 285750 w 4395788"/>
                  <a:gd name="connsiteY64" fmla="*/ 290513 h 1900238"/>
                  <a:gd name="connsiteX65" fmla="*/ 285750 w 4395788"/>
                  <a:gd name="connsiteY65" fmla="*/ 176213 h 1900238"/>
                  <a:gd name="connsiteX66" fmla="*/ 133350 w 4395788"/>
                  <a:gd name="connsiteY66" fmla="*/ 176213 h 1900238"/>
                  <a:gd name="connsiteX67" fmla="*/ 133350 w 4395788"/>
                  <a:gd name="connsiteY67" fmla="*/ 138113 h 1900238"/>
                  <a:gd name="connsiteX68" fmla="*/ 66675 w 4395788"/>
                  <a:gd name="connsiteY68" fmla="*/ 138113 h 1900238"/>
                  <a:gd name="connsiteX69" fmla="*/ 66675 w 4395788"/>
                  <a:gd name="connsiteY69" fmla="*/ 100013 h 1900238"/>
                  <a:gd name="connsiteX70" fmla="*/ 66675 w 4395788"/>
                  <a:gd name="connsiteY70" fmla="*/ 100013 h 1900238"/>
                  <a:gd name="connsiteX71" fmla="*/ 66675 w 4395788"/>
                  <a:gd name="connsiteY71" fmla="*/ 100013 h 1900238"/>
                  <a:gd name="connsiteX72" fmla="*/ 66675 w 4395788"/>
                  <a:gd name="connsiteY72" fmla="*/ 38100 h 1900238"/>
                  <a:gd name="connsiteX73" fmla="*/ 0 w 4395788"/>
                  <a:gd name="connsiteY73" fmla="*/ 38100 h 1900238"/>
                  <a:gd name="connsiteX74" fmla="*/ 0 w 4395788"/>
                  <a:gd name="connsiteY74" fmla="*/ 38100 h 1900238"/>
                  <a:gd name="connsiteX75" fmla="*/ 0 w 4395788"/>
                  <a:gd name="connsiteY75" fmla="*/ 0 h 1900238"/>
                  <a:gd name="connsiteX0" fmla="*/ 4395788 w 4395788"/>
                  <a:gd name="connsiteY0" fmla="*/ 1862138 h 1862138"/>
                  <a:gd name="connsiteX1" fmla="*/ 3390900 w 4395788"/>
                  <a:gd name="connsiteY1" fmla="*/ 1862138 h 1862138"/>
                  <a:gd name="connsiteX2" fmla="*/ 3390900 w 4395788"/>
                  <a:gd name="connsiteY2" fmla="*/ 1733550 h 1862138"/>
                  <a:gd name="connsiteX3" fmla="*/ 3186113 w 4395788"/>
                  <a:gd name="connsiteY3" fmla="*/ 1733550 h 1862138"/>
                  <a:gd name="connsiteX4" fmla="*/ 3186113 w 4395788"/>
                  <a:gd name="connsiteY4" fmla="*/ 1643063 h 1862138"/>
                  <a:gd name="connsiteX5" fmla="*/ 2957513 w 4395788"/>
                  <a:gd name="connsiteY5" fmla="*/ 1643063 h 1862138"/>
                  <a:gd name="connsiteX6" fmla="*/ 2957513 w 4395788"/>
                  <a:gd name="connsiteY6" fmla="*/ 1643063 h 1862138"/>
                  <a:gd name="connsiteX7" fmla="*/ 2924175 w 4395788"/>
                  <a:gd name="connsiteY7" fmla="*/ 1609725 h 1862138"/>
                  <a:gd name="connsiteX8" fmla="*/ 2924175 w 4395788"/>
                  <a:gd name="connsiteY8" fmla="*/ 1547813 h 1862138"/>
                  <a:gd name="connsiteX9" fmla="*/ 2809875 w 4395788"/>
                  <a:gd name="connsiteY9" fmla="*/ 1547813 h 1862138"/>
                  <a:gd name="connsiteX10" fmla="*/ 2809875 w 4395788"/>
                  <a:gd name="connsiteY10" fmla="*/ 1504950 h 1862138"/>
                  <a:gd name="connsiteX11" fmla="*/ 2719388 w 4395788"/>
                  <a:gd name="connsiteY11" fmla="*/ 1504950 h 1862138"/>
                  <a:gd name="connsiteX12" fmla="*/ 2719388 w 4395788"/>
                  <a:gd name="connsiteY12" fmla="*/ 1433513 h 1862138"/>
                  <a:gd name="connsiteX13" fmla="*/ 2633663 w 4395788"/>
                  <a:gd name="connsiteY13" fmla="*/ 1433513 h 1862138"/>
                  <a:gd name="connsiteX14" fmla="*/ 2633663 w 4395788"/>
                  <a:gd name="connsiteY14" fmla="*/ 1390650 h 1862138"/>
                  <a:gd name="connsiteX15" fmla="*/ 2571750 w 4395788"/>
                  <a:gd name="connsiteY15" fmla="*/ 1390650 h 1862138"/>
                  <a:gd name="connsiteX16" fmla="*/ 2571750 w 4395788"/>
                  <a:gd name="connsiteY16" fmla="*/ 1338263 h 1862138"/>
                  <a:gd name="connsiteX17" fmla="*/ 2395538 w 4395788"/>
                  <a:gd name="connsiteY17" fmla="*/ 1338263 h 1862138"/>
                  <a:gd name="connsiteX18" fmla="*/ 2409825 w 4395788"/>
                  <a:gd name="connsiteY18" fmla="*/ 1323976 h 1862138"/>
                  <a:gd name="connsiteX19" fmla="*/ 2257425 w 4395788"/>
                  <a:gd name="connsiteY19" fmla="*/ 1323976 h 1862138"/>
                  <a:gd name="connsiteX20" fmla="*/ 2257425 w 4395788"/>
                  <a:gd name="connsiteY20" fmla="*/ 1247775 h 1862138"/>
                  <a:gd name="connsiteX21" fmla="*/ 2095500 w 4395788"/>
                  <a:gd name="connsiteY21" fmla="*/ 1247775 h 1862138"/>
                  <a:gd name="connsiteX22" fmla="*/ 2095500 w 4395788"/>
                  <a:gd name="connsiteY22" fmla="*/ 1204913 h 1862138"/>
                  <a:gd name="connsiteX23" fmla="*/ 2062163 w 4395788"/>
                  <a:gd name="connsiteY23" fmla="*/ 1204913 h 1862138"/>
                  <a:gd name="connsiteX24" fmla="*/ 2062163 w 4395788"/>
                  <a:gd name="connsiteY24" fmla="*/ 1157288 h 1862138"/>
                  <a:gd name="connsiteX25" fmla="*/ 1995488 w 4395788"/>
                  <a:gd name="connsiteY25" fmla="*/ 1157288 h 1862138"/>
                  <a:gd name="connsiteX26" fmla="*/ 1995488 w 4395788"/>
                  <a:gd name="connsiteY26" fmla="*/ 1104900 h 1862138"/>
                  <a:gd name="connsiteX27" fmla="*/ 1952625 w 4395788"/>
                  <a:gd name="connsiteY27" fmla="*/ 1104900 h 1862138"/>
                  <a:gd name="connsiteX28" fmla="*/ 1952625 w 4395788"/>
                  <a:gd name="connsiteY28" fmla="*/ 1081088 h 1862138"/>
                  <a:gd name="connsiteX29" fmla="*/ 1662113 w 4395788"/>
                  <a:gd name="connsiteY29" fmla="*/ 1081088 h 1862138"/>
                  <a:gd name="connsiteX30" fmla="*/ 1662113 w 4395788"/>
                  <a:gd name="connsiteY30" fmla="*/ 1023938 h 1862138"/>
                  <a:gd name="connsiteX31" fmla="*/ 1566863 w 4395788"/>
                  <a:gd name="connsiteY31" fmla="*/ 1023938 h 1862138"/>
                  <a:gd name="connsiteX32" fmla="*/ 1566863 w 4395788"/>
                  <a:gd name="connsiteY32" fmla="*/ 928688 h 1862138"/>
                  <a:gd name="connsiteX33" fmla="*/ 1495425 w 4395788"/>
                  <a:gd name="connsiteY33" fmla="*/ 928688 h 1862138"/>
                  <a:gd name="connsiteX34" fmla="*/ 1495425 w 4395788"/>
                  <a:gd name="connsiteY34" fmla="*/ 857250 h 1862138"/>
                  <a:gd name="connsiteX35" fmla="*/ 1495425 w 4395788"/>
                  <a:gd name="connsiteY35" fmla="*/ 857250 h 1862138"/>
                  <a:gd name="connsiteX36" fmla="*/ 1447800 w 4395788"/>
                  <a:gd name="connsiteY36" fmla="*/ 809625 h 1862138"/>
                  <a:gd name="connsiteX37" fmla="*/ 1352550 w 4395788"/>
                  <a:gd name="connsiteY37" fmla="*/ 809625 h 1862138"/>
                  <a:gd name="connsiteX38" fmla="*/ 1347788 w 4395788"/>
                  <a:gd name="connsiteY38" fmla="*/ 762000 h 1862138"/>
                  <a:gd name="connsiteX39" fmla="*/ 1347788 w 4395788"/>
                  <a:gd name="connsiteY39" fmla="*/ 709613 h 1862138"/>
                  <a:gd name="connsiteX40" fmla="*/ 1238250 w 4395788"/>
                  <a:gd name="connsiteY40" fmla="*/ 709613 h 1862138"/>
                  <a:gd name="connsiteX41" fmla="*/ 1238250 w 4395788"/>
                  <a:gd name="connsiteY41" fmla="*/ 642938 h 1862138"/>
                  <a:gd name="connsiteX42" fmla="*/ 1119188 w 4395788"/>
                  <a:gd name="connsiteY42" fmla="*/ 642938 h 1862138"/>
                  <a:gd name="connsiteX43" fmla="*/ 1119188 w 4395788"/>
                  <a:gd name="connsiteY43" fmla="*/ 604838 h 1862138"/>
                  <a:gd name="connsiteX44" fmla="*/ 1038225 w 4395788"/>
                  <a:gd name="connsiteY44" fmla="*/ 604838 h 1862138"/>
                  <a:gd name="connsiteX45" fmla="*/ 1038225 w 4395788"/>
                  <a:gd name="connsiteY45" fmla="*/ 576263 h 1862138"/>
                  <a:gd name="connsiteX46" fmla="*/ 1019175 w 4395788"/>
                  <a:gd name="connsiteY46" fmla="*/ 576263 h 1862138"/>
                  <a:gd name="connsiteX47" fmla="*/ 1019175 w 4395788"/>
                  <a:gd name="connsiteY47" fmla="*/ 557213 h 1862138"/>
                  <a:gd name="connsiteX48" fmla="*/ 971550 w 4395788"/>
                  <a:gd name="connsiteY48" fmla="*/ 557213 h 1862138"/>
                  <a:gd name="connsiteX49" fmla="*/ 971550 w 4395788"/>
                  <a:gd name="connsiteY49" fmla="*/ 519113 h 1862138"/>
                  <a:gd name="connsiteX50" fmla="*/ 919163 w 4395788"/>
                  <a:gd name="connsiteY50" fmla="*/ 519113 h 1862138"/>
                  <a:gd name="connsiteX51" fmla="*/ 919163 w 4395788"/>
                  <a:gd name="connsiteY51" fmla="*/ 457200 h 1862138"/>
                  <a:gd name="connsiteX52" fmla="*/ 742950 w 4395788"/>
                  <a:gd name="connsiteY52" fmla="*/ 457200 h 1862138"/>
                  <a:gd name="connsiteX53" fmla="*/ 742950 w 4395788"/>
                  <a:gd name="connsiteY53" fmla="*/ 457200 h 1862138"/>
                  <a:gd name="connsiteX54" fmla="*/ 652463 w 4395788"/>
                  <a:gd name="connsiteY54" fmla="*/ 457200 h 1862138"/>
                  <a:gd name="connsiteX55" fmla="*/ 652463 w 4395788"/>
                  <a:gd name="connsiteY55" fmla="*/ 414338 h 1862138"/>
                  <a:gd name="connsiteX56" fmla="*/ 590550 w 4395788"/>
                  <a:gd name="connsiteY56" fmla="*/ 414338 h 1862138"/>
                  <a:gd name="connsiteX57" fmla="*/ 590550 w 4395788"/>
                  <a:gd name="connsiteY57" fmla="*/ 414338 h 1862138"/>
                  <a:gd name="connsiteX58" fmla="*/ 519113 w 4395788"/>
                  <a:gd name="connsiteY58" fmla="*/ 414338 h 1862138"/>
                  <a:gd name="connsiteX59" fmla="*/ 519113 w 4395788"/>
                  <a:gd name="connsiteY59" fmla="*/ 347663 h 1862138"/>
                  <a:gd name="connsiteX60" fmla="*/ 414338 w 4395788"/>
                  <a:gd name="connsiteY60" fmla="*/ 347663 h 1862138"/>
                  <a:gd name="connsiteX61" fmla="*/ 414338 w 4395788"/>
                  <a:gd name="connsiteY61" fmla="*/ 285750 h 1862138"/>
                  <a:gd name="connsiteX62" fmla="*/ 361950 w 4395788"/>
                  <a:gd name="connsiteY62" fmla="*/ 285750 h 1862138"/>
                  <a:gd name="connsiteX63" fmla="*/ 361950 w 4395788"/>
                  <a:gd name="connsiteY63" fmla="*/ 252413 h 1862138"/>
                  <a:gd name="connsiteX64" fmla="*/ 285750 w 4395788"/>
                  <a:gd name="connsiteY64" fmla="*/ 252413 h 1862138"/>
                  <a:gd name="connsiteX65" fmla="*/ 285750 w 4395788"/>
                  <a:gd name="connsiteY65" fmla="*/ 138113 h 1862138"/>
                  <a:gd name="connsiteX66" fmla="*/ 133350 w 4395788"/>
                  <a:gd name="connsiteY66" fmla="*/ 138113 h 1862138"/>
                  <a:gd name="connsiteX67" fmla="*/ 133350 w 4395788"/>
                  <a:gd name="connsiteY67" fmla="*/ 100013 h 1862138"/>
                  <a:gd name="connsiteX68" fmla="*/ 66675 w 4395788"/>
                  <a:gd name="connsiteY68" fmla="*/ 100013 h 1862138"/>
                  <a:gd name="connsiteX69" fmla="*/ 66675 w 4395788"/>
                  <a:gd name="connsiteY69" fmla="*/ 61913 h 1862138"/>
                  <a:gd name="connsiteX70" fmla="*/ 66675 w 4395788"/>
                  <a:gd name="connsiteY70" fmla="*/ 61913 h 1862138"/>
                  <a:gd name="connsiteX71" fmla="*/ 66675 w 4395788"/>
                  <a:gd name="connsiteY71" fmla="*/ 61913 h 1862138"/>
                  <a:gd name="connsiteX72" fmla="*/ 66675 w 4395788"/>
                  <a:gd name="connsiteY72" fmla="*/ 0 h 1862138"/>
                  <a:gd name="connsiteX73" fmla="*/ 0 w 4395788"/>
                  <a:gd name="connsiteY73" fmla="*/ 0 h 1862138"/>
                  <a:gd name="connsiteX74" fmla="*/ 0 w 4395788"/>
                  <a:gd name="connsiteY74" fmla="*/ 0 h 1862138"/>
                  <a:gd name="connsiteX0" fmla="*/ 4395788 w 4395788"/>
                  <a:gd name="connsiteY0" fmla="*/ 1862138 h 1862138"/>
                  <a:gd name="connsiteX1" fmla="*/ 3390900 w 4395788"/>
                  <a:gd name="connsiteY1" fmla="*/ 1862138 h 1862138"/>
                  <a:gd name="connsiteX2" fmla="*/ 3390900 w 4395788"/>
                  <a:gd name="connsiteY2" fmla="*/ 1733550 h 1862138"/>
                  <a:gd name="connsiteX3" fmla="*/ 3186113 w 4395788"/>
                  <a:gd name="connsiteY3" fmla="*/ 1733550 h 1862138"/>
                  <a:gd name="connsiteX4" fmla="*/ 3186113 w 4395788"/>
                  <a:gd name="connsiteY4" fmla="*/ 1643063 h 1862138"/>
                  <a:gd name="connsiteX5" fmla="*/ 2957513 w 4395788"/>
                  <a:gd name="connsiteY5" fmla="*/ 1643063 h 1862138"/>
                  <a:gd name="connsiteX6" fmla="*/ 2957513 w 4395788"/>
                  <a:gd name="connsiteY6" fmla="*/ 1643063 h 1862138"/>
                  <a:gd name="connsiteX7" fmla="*/ 2924175 w 4395788"/>
                  <a:gd name="connsiteY7" fmla="*/ 1609725 h 1862138"/>
                  <a:gd name="connsiteX8" fmla="*/ 2924175 w 4395788"/>
                  <a:gd name="connsiteY8" fmla="*/ 1547813 h 1862138"/>
                  <a:gd name="connsiteX9" fmla="*/ 2809875 w 4395788"/>
                  <a:gd name="connsiteY9" fmla="*/ 1547813 h 1862138"/>
                  <a:gd name="connsiteX10" fmla="*/ 2809875 w 4395788"/>
                  <a:gd name="connsiteY10" fmla="*/ 1504950 h 1862138"/>
                  <a:gd name="connsiteX11" fmla="*/ 2719388 w 4395788"/>
                  <a:gd name="connsiteY11" fmla="*/ 1504950 h 1862138"/>
                  <a:gd name="connsiteX12" fmla="*/ 2719388 w 4395788"/>
                  <a:gd name="connsiteY12" fmla="*/ 1433513 h 1862138"/>
                  <a:gd name="connsiteX13" fmla="*/ 2633663 w 4395788"/>
                  <a:gd name="connsiteY13" fmla="*/ 1433513 h 1862138"/>
                  <a:gd name="connsiteX14" fmla="*/ 2633663 w 4395788"/>
                  <a:gd name="connsiteY14" fmla="*/ 1390650 h 1862138"/>
                  <a:gd name="connsiteX15" fmla="*/ 2571750 w 4395788"/>
                  <a:gd name="connsiteY15" fmla="*/ 1390650 h 1862138"/>
                  <a:gd name="connsiteX16" fmla="*/ 2571750 w 4395788"/>
                  <a:gd name="connsiteY16" fmla="*/ 1338263 h 1862138"/>
                  <a:gd name="connsiteX17" fmla="*/ 2395538 w 4395788"/>
                  <a:gd name="connsiteY17" fmla="*/ 1338263 h 1862138"/>
                  <a:gd name="connsiteX18" fmla="*/ 2409825 w 4395788"/>
                  <a:gd name="connsiteY18" fmla="*/ 1323976 h 1862138"/>
                  <a:gd name="connsiteX19" fmla="*/ 2257425 w 4395788"/>
                  <a:gd name="connsiteY19" fmla="*/ 1323976 h 1862138"/>
                  <a:gd name="connsiteX20" fmla="*/ 2257425 w 4395788"/>
                  <a:gd name="connsiteY20" fmla="*/ 1247775 h 1862138"/>
                  <a:gd name="connsiteX21" fmla="*/ 2095500 w 4395788"/>
                  <a:gd name="connsiteY21" fmla="*/ 1247775 h 1862138"/>
                  <a:gd name="connsiteX22" fmla="*/ 2095500 w 4395788"/>
                  <a:gd name="connsiteY22" fmla="*/ 1204913 h 1862138"/>
                  <a:gd name="connsiteX23" fmla="*/ 2062163 w 4395788"/>
                  <a:gd name="connsiteY23" fmla="*/ 1204913 h 1862138"/>
                  <a:gd name="connsiteX24" fmla="*/ 2062163 w 4395788"/>
                  <a:gd name="connsiteY24" fmla="*/ 1157288 h 1862138"/>
                  <a:gd name="connsiteX25" fmla="*/ 1995488 w 4395788"/>
                  <a:gd name="connsiteY25" fmla="*/ 1157288 h 1862138"/>
                  <a:gd name="connsiteX26" fmla="*/ 1995488 w 4395788"/>
                  <a:gd name="connsiteY26" fmla="*/ 1104900 h 1862138"/>
                  <a:gd name="connsiteX27" fmla="*/ 1952625 w 4395788"/>
                  <a:gd name="connsiteY27" fmla="*/ 1104900 h 1862138"/>
                  <a:gd name="connsiteX28" fmla="*/ 1952625 w 4395788"/>
                  <a:gd name="connsiteY28" fmla="*/ 1081088 h 1862138"/>
                  <a:gd name="connsiteX29" fmla="*/ 1662113 w 4395788"/>
                  <a:gd name="connsiteY29" fmla="*/ 1081088 h 1862138"/>
                  <a:gd name="connsiteX30" fmla="*/ 1662113 w 4395788"/>
                  <a:gd name="connsiteY30" fmla="*/ 1023938 h 1862138"/>
                  <a:gd name="connsiteX31" fmla="*/ 1566863 w 4395788"/>
                  <a:gd name="connsiteY31" fmla="*/ 1023938 h 1862138"/>
                  <a:gd name="connsiteX32" fmla="*/ 1566863 w 4395788"/>
                  <a:gd name="connsiteY32" fmla="*/ 928688 h 1862138"/>
                  <a:gd name="connsiteX33" fmla="*/ 1495425 w 4395788"/>
                  <a:gd name="connsiteY33" fmla="*/ 928688 h 1862138"/>
                  <a:gd name="connsiteX34" fmla="*/ 1495425 w 4395788"/>
                  <a:gd name="connsiteY34" fmla="*/ 857250 h 1862138"/>
                  <a:gd name="connsiteX35" fmla="*/ 1495425 w 4395788"/>
                  <a:gd name="connsiteY35" fmla="*/ 857250 h 1862138"/>
                  <a:gd name="connsiteX36" fmla="*/ 1447800 w 4395788"/>
                  <a:gd name="connsiteY36" fmla="*/ 809625 h 1862138"/>
                  <a:gd name="connsiteX37" fmla="*/ 1352550 w 4395788"/>
                  <a:gd name="connsiteY37" fmla="*/ 809625 h 1862138"/>
                  <a:gd name="connsiteX38" fmla="*/ 1347788 w 4395788"/>
                  <a:gd name="connsiteY38" fmla="*/ 762000 h 1862138"/>
                  <a:gd name="connsiteX39" fmla="*/ 1347788 w 4395788"/>
                  <a:gd name="connsiteY39" fmla="*/ 709613 h 1862138"/>
                  <a:gd name="connsiteX40" fmla="*/ 1238250 w 4395788"/>
                  <a:gd name="connsiteY40" fmla="*/ 709613 h 1862138"/>
                  <a:gd name="connsiteX41" fmla="*/ 1238250 w 4395788"/>
                  <a:gd name="connsiteY41" fmla="*/ 642938 h 1862138"/>
                  <a:gd name="connsiteX42" fmla="*/ 1119188 w 4395788"/>
                  <a:gd name="connsiteY42" fmla="*/ 642938 h 1862138"/>
                  <a:gd name="connsiteX43" fmla="*/ 1119188 w 4395788"/>
                  <a:gd name="connsiteY43" fmla="*/ 604838 h 1862138"/>
                  <a:gd name="connsiteX44" fmla="*/ 1038225 w 4395788"/>
                  <a:gd name="connsiteY44" fmla="*/ 604838 h 1862138"/>
                  <a:gd name="connsiteX45" fmla="*/ 1038225 w 4395788"/>
                  <a:gd name="connsiteY45" fmla="*/ 576263 h 1862138"/>
                  <a:gd name="connsiteX46" fmla="*/ 1019175 w 4395788"/>
                  <a:gd name="connsiteY46" fmla="*/ 576263 h 1862138"/>
                  <a:gd name="connsiteX47" fmla="*/ 1019175 w 4395788"/>
                  <a:gd name="connsiteY47" fmla="*/ 557213 h 1862138"/>
                  <a:gd name="connsiteX48" fmla="*/ 971550 w 4395788"/>
                  <a:gd name="connsiteY48" fmla="*/ 557213 h 1862138"/>
                  <a:gd name="connsiteX49" fmla="*/ 971550 w 4395788"/>
                  <a:gd name="connsiteY49" fmla="*/ 519113 h 1862138"/>
                  <a:gd name="connsiteX50" fmla="*/ 919163 w 4395788"/>
                  <a:gd name="connsiteY50" fmla="*/ 519113 h 1862138"/>
                  <a:gd name="connsiteX51" fmla="*/ 919163 w 4395788"/>
                  <a:gd name="connsiteY51" fmla="*/ 457200 h 1862138"/>
                  <a:gd name="connsiteX52" fmla="*/ 742950 w 4395788"/>
                  <a:gd name="connsiteY52" fmla="*/ 457200 h 1862138"/>
                  <a:gd name="connsiteX53" fmla="*/ 742950 w 4395788"/>
                  <a:gd name="connsiteY53" fmla="*/ 457200 h 1862138"/>
                  <a:gd name="connsiteX54" fmla="*/ 652463 w 4395788"/>
                  <a:gd name="connsiteY54" fmla="*/ 457200 h 1862138"/>
                  <a:gd name="connsiteX55" fmla="*/ 652463 w 4395788"/>
                  <a:gd name="connsiteY55" fmla="*/ 414338 h 1862138"/>
                  <a:gd name="connsiteX56" fmla="*/ 590550 w 4395788"/>
                  <a:gd name="connsiteY56" fmla="*/ 414338 h 1862138"/>
                  <a:gd name="connsiteX57" fmla="*/ 590550 w 4395788"/>
                  <a:gd name="connsiteY57" fmla="*/ 414338 h 1862138"/>
                  <a:gd name="connsiteX58" fmla="*/ 519113 w 4395788"/>
                  <a:gd name="connsiteY58" fmla="*/ 414338 h 1862138"/>
                  <a:gd name="connsiteX59" fmla="*/ 519113 w 4395788"/>
                  <a:gd name="connsiteY59" fmla="*/ 347663 h 1862138"/>
                  <a:gd name="connsiteX60" fmla="*/ 414338 w 4395788"/>
                  <a:gd name="connsiteY60" fmla="*/ 347663 h 1862138"/>
                  <a:gd name="connsiteX61" fmla="*/ 414338 w 4395788"/>
                  <a:gd name="connsiteY61" fmla="*/ 285750 h 1862138"/>
                  <a:gd name="connsiteX62" fmla="*/ 361950 w 4395788"/>
                  <a:gd name="connsiteY62" fmla="*/ 285750 h 1862138"/>
                  <a:gd name="connsiteX63" fmla="*/ 361950 w 4395788"/>
                  <a:gd name="connsiteY63" fmla="*/ 252413 h 1862138"/>
                  <a:gd name="connsiteX64" fmla="*/ 285750 w 4395788"/>
                  <a:gd name="connsiteY64" fmla="*/ 252413 h 1862138"/>
                  <a:gd name="connsiteX65" fmla="*/ 285750 w 4395788"/>
                  <a:gd name="connsiteY65" fmla="*/ 138113 h 1862138"/>
                  <a:gd name="connsiteX66" fmla="*/ 133350 w 4395788"/>
                  <a:gd name="connsiteY66" fmla="*/ 138113 h 1862138"/>
                  <a:gd name="connsiteX67" fmla="*/ 133350 w 4395788"/>
                  <a:gd name="connsiteY67" fmla="*/ 100013 h 1862138"/>
                  <a:gd name="connsiteX68" fmla="*/ 66675 w 4395788"/>
                  <a:gd name="connsiteY68" fmla="*/ 100013 h 1862138"/>
                  <a:gd name="connsiteX69" fmla="*/ 66675 w 4395788"/>
                  <a:gd name="connsiteY69" fmla="*/ 61913 h 1862138"/>
                  <a:gd name="connsiteX70" fmla="*/ 66675 w 4395788"/>
                  <a:gd name="connsiteY70" fmla="*/ 61913 h 1862138"/>
                  <a:gd name="connsiteX71" fmla="*/ 66675 w 4395788"/>
                  <a:gd name="connsiteY71" fmla="*/ 61913 h 1862138"/>
                  <a:gd name="connsiteX72" fmla="*/ 66675 w 4395788"/>
                  <a:gd name="connsiteY72" fmla="*/ 0 h 1862138"/>
                  <a:gd name="connsiteX73" fmla="*/ 0 w 4395788"/>
                  <a:gd name="connsiteY73" fmla="*/ 0 h 1862138"/>
                  <a:gd name="connsiteX0" fmla="*/ 4329113 w 4329113"/>
                  <a:gd name="connsiteY0" fmla="*/ 1862138 h 1862138"/>
                  <a:gd name="connsiteX1" fmla="*/ 3324225 w 4329113"/>
                  <a:gd name="connsiteY1" fmla="*/ 1862138 h 1862138"/>
                  <a:gd name="connsiteX2" fmla="*/ 3324225 w 4329113"/>
                  <a:gd name="connsiteY2" fmla="*/ 1733550 h 1862138"/>
                  <a:gd name="connsiteX3" fmla="*/ 3119438 w 4329113"/>
                  <a:gd name="connsiteY3" fmla="*/ 1733550 h 1862138"/>
                  <a:gd name="connsiteX4" fmla="*/ 3119438 w 4329113"/>
                  <a:gd name="connsiteY4" fmla="*/ 1643063 h 1862138"/>
                  <a:gd name="connsiteX5" fmla="*/ 2890838 w 4329113"/>
                  <a:gd name="connsiteY5" fmla="*/ 1643063 h 1862138"/>
                  <a:gd name="connsiteX6" fmla="*/ 2890838 w 4329113"/>
                  <a:gd name="connsiteY6" fmla="*/ 1643063 h 1862138"/>
                  <a:gd name="connsiteX7" fmla="*/ 2857500 w 4329113"/>
                  <a:gd name="connsiteY7" fmla="*/ 1609725 h 1862138"/>
                  <a:gd name="connsiteX8" fmla="*/ 2857500 w 4329113"/>
                  <a:gd name="connsiteY8" fmla="*/ 1547813 h 1862138"/>
                  <a:gd name="connsiteX9" fmla="*/ 2743200 w 4329113"/>
                  <a:gd name="connsiteY9" fmla="*/ 1547813 h 1862138"/>
                  <a:gd name="connsiteX10" fmla="*/ 2743200 w 4329113"/>
                  <a:gd name="connsiteY10" fmla="*/ 1504950 h 1862138"/>
                  <a:gd name="connsiteX11" fmla="*/ 2652713 w 4329113"/>
                  <a:gd name="connsiteY11" fmla="*/ 1504950 h 1862138"/>
                  <a:gd name="connsiteX12" fmla="*/ 2652713 w 4329113"/>
                  <a:gd name="connsiteY12" fmla="*/ 1433513 h 1862138"/>
                  <a:gd name="connsiteX13" fmla="*/ 2566988 w 4329113"/>
                  <a:gd name="connsiteY13" fmla="*/ 1433513 h 1862138"/>
                  <a:gd name="connsiteX14" fmla="*/ 2566988 w 4329113"/>
                  <a:gd name="connsiteY14" fmla="*/ 1390650 h 1862138"/>
                  <a:gd name="connsiteX15" fmla="*/ 2505075 w 4329113"/>
                  <a:gd name="connsiteY15" fmla="*/ 1390650 h 1862138"/>
                  <a:gd name="connsiteX16" fmla="*/ 2505075 w 4329113"/>
                  <a:gd name="connsiteY16" fmla="*/ 1338263 h 1862138"/>
                  <a:gd name="connsiteX17" fmla="*/ 2328863 w 4329113"/>
                  <a:gd name="connsiteY17" fmla="*/ 1338263 h 1862138"/>
                  <a:gd name="connsiteX18" fmla="*/ 2343150 w 4329113"/>
                  <a:gd name="connsiteY18" fmla="*/ 1323976 h 1862138"/>
                  <a:gd name="connsiteX19" fmla="*/ 2190750 w 4329113"/>
                  <a:gd name="connsiteY19" fmla="*/ 1323976 h 1862138"/>
                  <a:gd name="connsiteX20" fmla="*/ 2190750 w 4329113"/>
                  <a:gd name="connsiteY20" fmla="*/ 1247775 h 1862138"/>
                  <a:gd name="connsiteX21" fmla="*/ 2028825 w 4329113"/>
                  <a:gd name="connsiteY21" fmla="*/ 1247775 h 1862138"/>
                  <a:gd name="connsiteX22" fmla="*/ 2028825 w 4329113"/>
                  <a:gd name="connsiteY22" fmla="*/ 1204913 h 1862138"/>
                  <a:gd name="connsiteX23" fmla="*/ 1995488 w 4329113"/>
                  <a:gd name="connsiteY23" fmla="*/ 1204913 h 1862138"/>
                  <a:gd name="connsiteX24" fmla="*/ 1995488 w 4329113"/>
                  <a:gd name="connsiteY24" fmla="*/ 1157288 h 1862138"/>
                  <a:gd name="connsiteX25" fmla="*/ 1928813 w 4329113"/>
                  <a:gd name="connsiteY25" fmla="*/ 1157288 h 1862138"/>
                  <a:gd name="connsiteX26" fmla="*/ 1928813 w 4329113"/>
                  <a:gd name="connsiteY26" fmla="*/ 1104900 h 1862138"/>
                  <a:gd name="connsiteX27" fmla="*/ 1885950 w 4329113"/>
                  <a:gd name="connsiteY27" fmla="*/ 1104900 h 1862138"/>
                  <a:gd name="connsiteX28" fmla="*/ 1885950 w 4329113"/>
                  <a:gd name="connsiteY28" fmla="*/ 1081088 h 1862138"/>
                  <a:gd name="connsiteX29" fmla="*/ 1595438 w 4329113"/>
                  <a:gd name="connsiteY29" fmla="*/ 1081088 h 1862138"/>
                  <a:gd name="connsiteX30" fmla="*/ 1595438 w 4329113"/>
                  <a:gd name="connsiteY30" fmla="*/ 1023938 h 1862138"/>
                  <a:gd name="connsiteX31" fmla="*/ 1500188 w 4329113"/>
                  <a:gd name="connsiteY31" fmla="*/ 1023938 h 1862138"/>
                  <a:gd name="connsiteX32" fmla="*/ 1500188 w 4329113"/>
                  <a:gd name="connsiteY32" fmla="*/ 928688 h 1862138"/>
                  <a:gd name="connsiteX33" fmla="*/ 1428750 w 4329113"/>
                  <a:gd name="connsiteY33" fmla="*/ 928688 h 1862138"/>
                  <a:gd name="connsiteX34" fmla="*/ 1428750 w 4329113"/>
                  <a:gd name="connsiteY34" fmla="*/ 857250 h 1862138"/>
                  <a:gd name="connsiteX35" fmla="*/ 1428750 w 4329113"/>
                  <a:gd name="connsiteY35" fmla="*/ 857250 h 1862138"/>
                  <a:gd name="connsiteX36" fmla="*/ 1381125 w 4329113"/>
                  <a:gd name="connsiteY36" fmla="*/ 809625 h 1862138"/>
                  <a:gd name="connsiteX37" fmla="*/ 1285875 w 4329113"/>
                  <a:gd name="connsiteY37" fmla="*/ 809625 h 1862138"/>
                  <a:gd name="connsiteX38" fmla="*/ 1281113 w 4329113"/>
                  <a:gd name="connsiteY38" fmla="*/ 762000 h 1862138"/>
                  <a:gd name="connsiteX39" fmla="*/ 1281113 w 4329113"/>
                  <a:gd name="connsiteY39" fmla="*/ 709613 h 1862138"/>
                  <a:gd name="connsiteX40" fmla="*/ 1171575 w 4329113"/>
                  <a:gd name="connsiteY40" fmla="*/ 709613 h 1862138"/>
                  <a:gd name="connsiteX41" fmla="*/ 1171575 w 4329113"/>
                  <a:gd name="connsiteY41" fmla="*/ 642938 h 1862138"/>
                  <a:gd name="connsiteX42" fmla="*/ 1052513 w 4329113"/>
                  <a:gd name="connsiteY42" fmla="*/ 642938 h 1862138"/>
                  <a:gd name="connsiteX43" fmla="*/ 1052513 w 4329113"/>
                  <a:gd name="connsiteY43" fmla="*/ 604838 h 1862138"/>
                  <a:gd name="connsiteX44" fmla="*/ 971550 w 4329113"/>
                  <a:gd name="connsiteY44" fmla="*/ 604838 h 1862138"/>
                  <a:gd name="connsiteX45" fmla="*/ 971550 w 4329113"/>
                  <a:gd name="connsiteY45" fmla="*/ 576263 h 1862138"/>
                  <a:gd name="connsiteX46" fmla="*/ 952500 w 4329113"/>
                  <a:gd name="connsiteY46" fmla="*/ 576263 h 1862138"/>
                  <a:gd name="connsiteX47" fmla="*/ 952500 w 4329113"/>
                  <a:gd name="connsiteY47" fmla="*/ 557213 h 1862138"/>
                  <a:gd name="connsiteX48" fmla="*/ 904875 w 4329113"/>
                  <a:gd name="connsiteY48" fmla="*/ 557213 h 1862138"/>
                  <a:gd name="connsiteX49" fmla="*/ 904875 w 4329113"/>
                  <a:gd name="connsiteY49" fmla="*/ 519113 h 1862138"/>
                  <a:gd name="connsiteX50" fmla="*/ 852488 w 4329113"/>
                  <a:gd name="connsiteY50" fmla="*/ 519113 h 1862138"/>
                  <a:gd name="connsiteX51" fmla="*/ 852488 w 4329113"/>
                  <a:gd name="connsiteY51" fmla="*/ 457200 h 1862138"/>
                  <a:gd name="connsiteX52" fmla="*/ 676275 w 4329113"/>
                  <a:gd name="connsiteY52" fmla="*/ 457200 h 1862138"/>
                  <a:gd name="connsiteX53" fmla="*/ 676275 w 4329113"/>
                  <a:gd name="connsiteY53" fmla="*/ 457200 h 1862138"/>
                  <a:gd name="connsiteX54" fmla="*/ 585788 w 4329113"/>
                  <a:gd name="connsiteY54" fmla="*/ 457200 h 1862138"/>
                  <a:gd name="connsiteX55" fmla="*/ 585788 w 4329113"/>
                  <a:gd name="connsiteY55" fmla="*/ 414338 h 1862138"/>
                  <a:gd name="connsiteX56" fmla="*/ 523875 w 4329113"/>
                  <a:gd name="connsiteY56" fmla="*/ 414338 h 1862138"/>
                  <a:gd name="connsiteX57" fmla="*/ 523875 w 4329113"/>
                  <a:gd name="connsiteY57" fmla="*/ 414338 h 1862138"/>
                  <a:gd name="connsiteX58" fmla="*/ 452438 w 4329113"/>
                  <a:gd name="connsiteY58" fmla="*/ 414338 h 1862138"/>
                  <a:gd name="connsiteX59" fmla="*/ 452438 w 4329113"/>
                  <a:gd name="connsiteY59" fmla="*/ 347663 h 1862138"/>
                  <a:gd name="connsiteX60" fmla="*/ 347663 w 4329113"/>
                  <a:gd name="connsiteY60" fmla="*/ 347663 h 1862138"/>
                  <a:gd name="connsiteX61" fmla="*/ 347663 w 4329113"/>
                  <a:gd name="connsiteY61" fmla="*/ 285750 h 1862138"/>
                  <a:gd name="connsiteX62" fmla="*/ 295275 w 4329113"/>
                  <a:gd name="connsiteY62" fmla="*/ 285750 h 1862138"/>
                  <a:gd name="connsiteX63" fmla="*/ 295275 w 4329113"/>
                  <a:gd name="connsiteY63" fmla="*/ 252413 h 1862138"/>
                  <a:gd name="connsiteX64" fmla="*/ 219075 w 4329113"/>
                  <a:gd name="connsiteY64" fmla="*/ 252413 h 1862138"/>
                  <a:gd name="connsiteX65" fmla="*/ 219075 w 4329113"/>
                  <a:gd name="connsiteY65" fmla="*/ 138113 h 1862138"/>
                  <a:gd name="connsiteX66" fmla="*/ 66675 w 4329113"/>
                  <a:gd name="connsiteY66" fmla="*/ 138113 h 1862138"/>
                  <a:gd name="connsiteX67" fmla="*/ 66675 w 4329113"/>
                  <a:gd name="connsiteY67" fmla="*/ 100013 h 1862138"/>
                  <a:gd name="connsiteX68" fmla="*/ 0 w 4329113"/>
                  <a:gd name="connsiteY68" fmla="*/ 100013 h 1862138"/>
                  <a:gd name="connsiteX69" fmla="*/ 0 w 4329113"/>
                  <a:gd name="connsiteY69" fmla="*/ 61913 h 1862138"/>
                  <a:gd name="connsiteX70" fmla="*/ 0 w 4329113"/>
                  <a:gd name="connsiteY70" fmla="*/ 61913 h 1862138"/>
                  <a:gd name="connsiteX71" fmla="*/ 0 w 4329113"/>
                  <a:gd name="connsiteY71" fmla="*/ 61913 h 1862138"/>
                  <a:gd name="connsiteX72" fmla="*/ 0 w 4329113"/>
                  <a:gd name="connsiteY72" fmla="*/ 0 h 1862138"/>
                  <a:gd name="connsiteX0" fmla="*/ 4329113 w 4329113"/>
                  <a:gd name="connsiteY0" fmla="*/ 1800225 h 1800225"/>
                  <a:gd name="connsiteX1" fmla="*/ 3324225 w 4329113"/>
                  <a:gd name="connsiteY1" fmla="*/ 1800225 h 1800225"/>
                  <a:gd name="connsiteX2" fmla="*/ 3324225 w 4329113"/>
                  <a:gd name="connsiteY2" fmla="*/ 1671637 h 1800225"/>
                  <a:gd name="connsiteX3" fmla="*/ 3119438 w 4329113"/>
                  <a:gd name="connsiteY3" fmla="*/ 1671637 h 1800225"/>
                  <a:gd name="connsiteX4" fmla="*/ 3119438 w 4329113"/>
                  <a:gd name="connsiteY4" fmla="*/ 1581150 h 1800225"/>
                  <a:gd name="connsiteX5" fmla="*/ 2890838 w 4329113"/>
                  <a:gd name="connsiteY5" fmla="*/ 1581150 h 1800225"/>
                  <a:gd name="connsiteX6" fmla="*/ 2890838 w 4329113"/>
                  <a:gd name="connsiteY6" fmla="*/ 1581150 h 1800225"/>
                  <a:gd name="connsiteX7" fmla="*/ 2857500 w 4329113"/>
                  <a:gd name="connsiteY7" fmla="*/ 1547812 h 1800225"/>
                  <a:gd name="connsiteX8" fmla="*/ 2857500 w 4329113"/>
                  <a:gd name="connsiteY8" fmla="*/ 1485900 h 1800225"/>
                  <a:gd name="connsiteX9" fmla="*/ 2743200 w 4329113"/>
                  <a:gd name="connsiteY9" fmla="*/ 1485900 h 1800225"/>
                  <a:gd name="connsiteX10" fmla="*/ 2743200 w 4329113"/>
                  <a:gd name="connsiteY10" fmla="*/ 1443037 h 1800225"/>
                  <a:gd name="connsiteX11" fmla="*/ 2652713 w 4329113"/>
                  <a:gd name="connsiteY11" fmla="*/ 1443037 h 1800225"/>
                  <a:gd name="connsiteX12" fmla="*/ 2652713 w 4329113"/>
                  <a:gd name="connsiteY12" fmla="*/ 1371600 h 1800225"/>
                  <a:gd name="connsiteX13" fmla="*/ 2566988 w 4329113"/>
                  <a:gd name="connsiteY13" fmla="*/ 1371600 h 1800225"/>
                  <a:gd name="connsiteX14" fmla="*/ 2566988 w 4329113"/>
                  <a:gd name="connsiteY14" fmla="*/ 1328737 h 1800225"/>
                  <a:gd name="connsiteX15" fmla="*/ 2505075 w 4329113"/>
                  <a:gd name="connsiteY15" fmla="*/ 1328737 h 1800225"/>
                  <a:gd name="connsiteX16" fmla="*/ 2505075 w 4329113"/>
                  <a:gd name="connsiteY16" fmla="*/ 1276350 h 1800225"/>
                  <a:gd name="connsiteX17" fmla="*/ 2328863 w 4329113"/>
                  <a:gd name="connsiteY17" fmla="*/ 1276350 h 1800225"/>
                  <a:gd name="connsiteX18" fmla="*/ 2343150 w 4329113"/>
                  <a:gd name="connsiteY18" fmla="*/ 1262063 h 1800225"/>
                  <a:gd name="connsiteX19" fmla="*/ 2190750 w 4329113"/>
                  <a:gd name="connsiteY19" fmla="*/ 1262063 h 1800225"/>
                  <a:gd name="connsiteX20" fmla="*/ 2190750 w 4329113"/>
                  <a:gd name="connsiteY20" fmla="*/ 1185862 h 1800225"/>
                  <a:gd name="connsiteX21" fmla="*/ 2028825 w 4329113"/>
                  <a:gd name="connsiteY21" fmla="*/ 1185862 h 1800225"/>
                  <a:gd name="connsiteX22" fmla="*/ 2028825 w 4329113"/>
                  <a:gd name="connsiteY22" fmla="*/ 1143000 h 1800225"/>
                  <a:gd name="connsiteX23" fmla="*/ 1995488 w 4329113"/>
                  <a:gd name="connsiteY23" fmla="*/ 1143000 h 1800225"/>
                  <a:gd name="connsiteX24" fmla="*/ 1995488 w 4329113"/>
                  <a:gd name="connsiteY24" fmla="*/ 1095375 h 1800225"/>
                  <a:gd name="connsiteX25" fmla="*/ 1928813 w 4329113"/>
                  <a:gd name="connsiteY25" fmla="*/ 1095375 h 1800225"/>
                  <a:gd name="connsiteX26" fmla="*/ 1928813 w 4329113"/>
                  <a:gd name="connsiteY26" fmla="*/ 1042987 h 1800225"/>
                  <a:gd name="connsiteX27" fmla="*/ 1885950 w 4329113"/>
                  <a:gd name="connsiteY27" fmla="*/ 1042987 h 1800225"/>
                  <a:gd name="connsiteX28" fmla="*/ 1885950 w 4329113"/>
                  <a:gd name="connsiteY28" fmla="*/ 1019175 h 1800225"/>
                  <a:gd name="connsiteX29" fmla="*/ 1595438 w 4329113"/>
                  <a:gd name="connsiteY29" fmla="*/ 1019175 h 1800225"/>
                  <a:gd name="connsiteX30" fmla="*/ 1595438 w 4329113"/>
                  <a:gd name="connsiteY30" fmla="*/ 962025 h 1800225"/>
                  <a:gd name="connsiteX31" fmla="*/ 1500188 w 4329113"/>
                  <a:gd name="connsiteY31" fmla="*/ 962025 h 1800225"/>
                  <a:gd name="connsiteX32" fmla="*/ 1500188 w 4329113"/>
                  <a:gd name="connsiteY32" fmla="*/ 866775 h 1800225"/>
                  <a:gd name="connsiteX33" fmla="*/ 1428750 w 4329113"/>
                  <a:gd name="connsiteY33" fmla="*/ 866775 h 1800225"/>
                  <a:gd name="connsiteX34" fmla="*/ 1428750 w 4329113"/>
                  <a:gd name="connsiteY34" fmla="*/ 795337 h 1800225"/>
                  <a:gd name="connsiteX35" fmla="*/ 1428750 w 4329113"/>
                  <a:gd name="connsiteY35" fmla="*/ 795337 h 1800225"/>
                  <a:gd name="connsiteX36" fmla="*/ 1381125 w 4329113"/>
                  <a:gd name="connsiteY36" fmla="*/ 747712 h 1800225"/>
                  <a:gd name="connsiteX37" fmla="*/ 1285875 w 4329113"/>
                  <a:gd name="connsiteY37" fmla="*/ 747712 h 1800225"/>
                  <a:gd name="connsiteX38" fmla="*/ 1281113 w 4329113"/>
                  <a:gd name="connsiteY38" fmla="*/ 700087 h 1800225"/>
                  <a:gd name="connsiteX39" fmla="*/ 1281113 w 4329113"/>
                  <a:gd name="connsiteY39" fmla="*/ 647700 h 1800225"/>
                  <a:gd name="connsiteX40" fmla="*/ 1171575 w 4329113"/>
                  <a:gd name="connsiteY40" fmla="*/ 647700 h 1800225"/>
                  <a:gd name="connsiteX41" fmla="*/ 1171575 w 4329113"/>
                  <a:gd name="connsiteY41" fmla="*/ 581025 h 1800225"/>
                  <a:gd name="connsiteX42" fmla="*/ 1052513 w 4329113"/>
                  <a:gd name="connsiteY42" fmla="*/ 581025 h 1800225"/>
                  <a:gd name="connsiteX43" fmla="*/ 1052513 w 4329113"/>
                  <a:gd name="connsiteY43" fmla="*/ 542925 h 1800225"/>
                  <a:gd name="connsiteX44" fmla="*/ 971550 w 4329113"/>
                  <a:gd name="connsiteY44" fmla="*/ 542925 h 1800225"/>
                  <a:gd name="connsiteX45" fmla="*/ 971550 w 4329113"/>
                  <a:gd name="connsiteY45" fmla="*/ 514350 h 1800225"/>
                  <a:gd name="connsiteX46" fmla="*/ 952500 w 4329113"/>
                  <a:gd name="connsiteY46" fmla="*/ 514350 h 1800225"/>
                  <a:gd name="connsiteX47" fmla="*/ 952500 w 4329113"/>
                  <a:gd name="connsiteY47" fmla="*/ 495300 h 1800225"/>
                  <a:gd name="connsiteX48" fmla="*/ 904875 w 4329113"/>
                  <a:gd name="connsiteY48" fmla="*/ 495300 h 1800225"/>
                  <a:gd name="connsiteX49" fmla="*/ 904875 w 4329113"/>
                  <a:gd name="connsiteY49" fmla="*/ 457200 h 1800225"/>
                  <a:gd name="connsiteX50" fmla="*/ 852488 w 4329113"/>
                  <a:gd name="connsiteY50" fmla="*/ 457200 h 1800225"/>
                  <a:gd name="connsiteX51" fmla="*/ 852488 w 4329113"/>
                  <a:gd name="connsiteY51" fmla="*/ 395287 h 1800225"/>
                  <a:gd name="connsiteX52" fmla="*/ 676275 w 4329113"/>
                  <a:gd name="connsiteY52" fmla="*/ 395287 h 1800225"/>
                  <a:gd name="connsiteX53" fmla="*/ 676275 w 4329113"/>
                  <a:gd name="connsiteY53" fmla="*/ 395287 h 1800225"/>
                  <a:gd name="connsiteX54" fmla="*/ 585788 w 4329113"/>
                  <a:gd name="connsiteY54" fmla="*/ 395287 h 1800225"/>
                  <a:gd name="connsiteX55" fmla="*/ 585788 w 4329113"/>
                  <a:gd name="connsiteY55" fmla="*/ 352425 h 1800225"/>
                  <a:gd name="connsiteX56" fmla="*/ 523875 w 4329113"/>
                  <a:gd name="connsiteY56" fmla="*/ 352425 h 1800225"/>
                  <a:gd name="connsiteX57" fmla="*/ 523875 w 4329113"/>
                  <a:gd name="connsiteY57" fmla="*/ 352425 h 1800225"/>
                  <a:gd name="connsiteX58" fmla="*/ 452438 w 4329113"/>
                  <a:gd name="connsiteY58" fmla="*/ 352425 h 1800225"/>
                  <a:gd name="connsiteX59" fmla="*/ 452438 w 4329113"/>
                  <a:gd name="connsiteY59" fmla="*/ 285750 h 1800225"/>
                  <a:gd name="connsiteX60" fmla="*/ 347663 w 4329113"/>
                  <a:gd name="connsiteY60" fmla="*/ 285750 h 1800225"/>
                  <a:gd name="connsiteX61" fmla="*/ 347663 w 4329113"/>
                  <a:gd name="connsiteY61" fmla="*/ 223837 h 1800225"/>
                  <a:gd name="connsiteX62" fmla="*/ 295275 w 4329113"/>
                  <a:gd name="connsiteY62" fmla="*/ 223837 h 1800225"/>
                  <a:gd name="connsiteX63" fmla="*/ 295275 w 4329113"/>
                  <a:gd name="connsiteY63" fmla="*/ 190500 h 1800225"/>
                  <a:gd name="connsiteX64" fmla="*/ 219075 w 4329113"/>
                  <a:gd name="connsiteY64" fmla="*/ 190500 h 1800225"/>
                  <a:gd name="connsiteX65" fmla="*/ 219075 w 4329113"/>
                  <a:gd name="connsiteY65" fmla="*/ 76200 h 1800225"/>
                  <a:gd name="connsiteX66" fmla="*/ 66675 w 4329113"/>
                  <a:gd name="connsiteY66" fmla="*/ 76200 h 1800225"/>
                  <a:gd name="connsiteX67" fmla="*/ 66675 w 4329113"/>
                  <a:gd name="connsiteY67" fmla="*/ 38100 h 1800225"/>
                  <a:gd name="connsiteX68" fmla="*/ 0 w 4329113"/>
                  <a:gd name="connsiteY68" fmla="*/ 38100 h 1800225"/>
                  <a:gd name="connsiteX69" fmla="*/ 0 w 4329113"/>
                  <a:gd name="connsiteY69" fmla="*/ 0 h 1800225"/>
                  <a:gd name="connsiteX70" fmla="*/ 0 w 4329113"/>
                  <a:gd name="connsiteY70" fmla="*/ 0 h 1800225"/>
                  <a:gd name="connsiteX71" fmla="*/ 0 w 4329113"/>
                  <a:gd name="connsiteY71" fmla="*/ 0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329113" h="1800225">
                    <a:moveTo>
                      <a:pt x="4329113" y="1800225"/>
                    </a:moveTo>
                    <a:lnTo>
                      <a:pt x="3324225" y="1800225"/>
                    </a:lnTo>
                    <a:lnTo>
                      <a:pt x="3324225" y="1671637"/>
                    </a:lnTo>
                    <a:lnTo>
                      <a:pt x="3119438" y="1671637"/>
                    </a:lnTo>
                    <a:lnTo>
                      <a:pt x="3119438" y="1581150"/>
                    </a:lnTo>
                    <a:lnTo>
                      <a:pt x="2890838" y="1581150"/>
                    </a:lnTo>
                    <a:lnTo>
                      <a:pt x="2890838" y="1581150"/>
                    </a:lnTo>
                    <a:lnTo>
                      <a:pt x="2857500" y="1547812"/>
                    </a:lnTo>
                    <a:lnTo>
                      <a:pt x="2857500" y="1485900"/>
                    </a:lnTo>
                    <a:lnTo>
                      <a:pt x="2743200" y="1485900"/>
                    </a:lnTo>
                    <a:lnTo>
                      <a:pt x="2743200" y="1443037"/>
                    </a:lnTo>
                    <a:lnTo>
                      <a:pt x="2652713" y="1443037"/>
                    </a:lnTo>
                    <a:lnTo>
                      <a:pt x="2652713" y="1371600"/>
                    </a:lnTo>
                    <a:lnTo>
                      <a:pt x="2566988" y="1371600"/>
                    </a:lnTo>
                    <a:lnTo>
                      <a:pt x="2566988" y="1328737"/>
                    </a:lnTo>
                    <a:lnTo>
                      <a:pt x="2505075" y="1328737"/>
                    </a:lnTo>
                    <a:lnTo>
                      <a:pt x="2505075" y="1276350"/>
                    </a:lnTo>
                    <a:lnTo>
                      <a:pt x="2328863" y="1276350"/>
                    </a:lnTo>
                    <a:lnTo>
                      <a:pt x="2343150" y="1262063"/>
                    </a:lnTo>
                    <a:lnTo>
                      <a:pt x="2190750" y="1262063"/>
                    </a:lnTo>
                    <a:lnTo>
                      <a:pt x="2190750" y="1185862"/>
                    </a:lnTo>
                    <a:lnTo>
                      <a:pt x="2028825" y="1185862"/>
                    </a:lnTo>
                    <a:lnTo>
                      <a:pt x="2028825" y="1143000"/>
                    </a:lnTo>
                    <a:lnTo>
                      <a:pt x="1995488" y="1143000"/>
                    </a:lnTo>
                    <a:lnTo>
                      <a:pt x="1995488" y="1095375"/>
                    </a:lnTo>
                    <a:lnTo>
                      <a:pt x="1928813" y="1095375"/>
                    </a:lnTo>
                    <a:lnTo>
                      <a:pt x="1928813" y="1042987"/>
                    </a:lnTo>
                    <a:lnTo>
                      <a:pt x="1885950" y="1042987"/>
                    </a:lnTo>
                    <a:lnTo>
                      <a:pt x="1885950" y="1019175"/>
                    </a:lnTo>
                    <a:lnTo>
                      <a:pt x="1595438" y="1019175"/>
                    </a:lnTo>
                    <a:lnTo>
                      <a:pt x="1595438" y="962025"/>
                    </a:lnTo>
                    <a:lnTo>
                      <a:pt x="1500188" y="962025"/>
                    </a:lnTo>
                    <a:lnTo>
                      <a:pt x="1500188" y="866775"/>
                    </a:lnTo>
                    <a:lnTo>
                      <a:pt x="1428750" y="866775"/>
                    </a:lnTo>
                    <a:lnTo>
                      <a:pt x="1428750" y="795337"/>
                    </a:lnTo>
                    <a:lnTo>
                      <a:pt x="1428750" y="795337"/>
                    </a:lnTo>
                    <a:lnTo>
                      <a:pt x="1381125" y="747712"/>
                    </a:lnTo>
                    <a:lnTo>
                      <a:pt x="1285875" y="747712"/>
                    </a:lnTo>
                    <a:lnTo>
                      <a:pt x="1281113" y="700087"/>
                    </a:lnTo>
                    <a:lnTo>
                      <a:pt x="1281113" y="647700"/>
                    </a:lnTo>
                    <a:lnTo>
                      <a:pt x="1171575" y="647700"/>
                    </a:lnTo>
                    <a:lnTo>
                      <a:pt x="1171575" y="581025"/>
                    </a:lnTo>
                    <a:lnTo>
                      <a:pt x="1052513" y="581025"/>
                    </a:lnTo>
                    <a:lnTo>
                      <a:pt x="1052513" y="542925"/>
                    </a:lnTo>
                    <a:lnTo>
                      <a:pt x="971550" y="542925"/>
                    </a:lnTo>
                    <a:lnTo>
                      <a:pt x="971550" y="514350"/>
                    </a:lnTo>
                    <a:lnTo>
                      <a:pt x="952500" y="514350"/>
                    </a:lnTo>
                    <a:lnTo>
                      <a:pt x="952500" y="495300"/>
                    </a:lnTo>
                    <a:lnTo>
                      <a:pt x="904875" y="495300"/>
                    </a:lnTo>
                    <a:lnTo>
                      <a:pt x="904875" y="457200"/>
                    </a:lnTo>
                    <a:lnTo>
                      <a:pt x="852488" y="457200"/>
                    </a:lnTo>
                    <a:lnTo>
                      <a:pt x="852488" y="395287"/>
                    </a:lnTo>
                    <a:lnTo>
                      <a:pt x="676275" y="395287"/>
                    </a:lnTo>
                    <a:lnTo>
                      <a:pt x="676275" y="395287"/>
                    </a:lnTo>
                    <a:lnTo>
                      <a:pt x="585788" y="395287"/>
                    </a:lnTo>
                    <a:lnTo>
                      <a:pt x="585788" y="352425"/>
                    </a:lnTo>
                    <a:lnTo>
                      <a:pt x="523875" y="352425"/>
                    </a:lnTo>
                    <a:lnTo>
                      <a:pt x="523875" y="352425"/>
                    </a:lnTo>
                    <a:lnTo>
                      <a:pt x="452438" y="352425"/>
                    </a:lnTo>
                    <a:lnTo>
                      <a:pt x="452438" y="285750"/>
                    </a:lnTo>
                    <a:lnTo>
                      <a:pt x="347663" y="285750"/>
                    </a:lnTo>
                    <a:lnTo>
                      <a:pt x="347663" y="223837"/>
                    </a:lnTo>
                    <a:lnTo>
                      <a:pt x="295275" y="223837"/>
                    </a:lnTo>
                    <a:lnTo>
                      <a:pt x="295275" y="190500"/>
                    </a:lnTo>
                    <a:lnTo>
                      <a:pt x="219075" y="190500"/>
                    </a:lnTo>
                    <a:lnTo>
                      <a:pt x="219075" y="76200"/>
                    </a:lnTo>
                    <a:lnTo>
                      <a:pt x="66675" y="76200"/>
                    </a:lnTo>
                    <a:lnTo>
                      <a:pt x="66675" y="38100"/>
                    </a:lnTo>
                    <a:lnTo>
                      <a:pt x="0" y="38100"/>
                    </a:lnTo>
                    <a:lnTo>
                      <a:pt x="0" y="0"/>
                    </a:lnTo>
                    <a:lnTo>
                      <a:pt x="0" y="0"/>
                    </a:lnTo>
                    <a:lnTo>
                      <a:pt x="0" y="0"/>
                    </a:lnTo>
                  </a:path>
                </a:pathLst>
              </a:custGeom>
              <a:noFill/>
              <a:ln w="28575">
                <a:solidFill>
                  <a:schemeClr val="accent1"/>
                </a:solidFill>
                <a:miter lim="800000"/>
                <a:headEnd/>
                <a:tailEnd/>
              </a:ln>
            </p:spPr>
            <p:txBody>
              <a:bodyPr rtlCol="0" anchor="ctr"/>
              <a:lstStyle/>
              <a:p>
                <a:pPr algn="ctr"/>
                <a:endParaRPr lang="en-US" sz="1600" dirty="0">
                  <a:latin typeface="Calibri" panose="020F0502020204030204" pitchFamily="34" charset="0"/>
                  <a:cs typeface="Calibri" panose="020F0502020204030204" pitchFamily="34" charset="0"/>
                </a:endParaRPr>
              </a:p>
            </p:txBody>
          </p:sp>
          <p:sp>
            <p:nvSpPr>
              <p:cNvPr id="170" name="Freeform: Shape 169">
                <a:extLst>
                  <a:ext uri="{FF2B5EF4-FFF2-40B4-BE49-F238E27FC236}">
                    <a16:creationId xmlns:a16="http://schemas.microsoft.com/office/drawing/2014/main" id="{87B67173-1DCC-4F81-8570-40A0E99515A6}"/>
                  </a:ext>
                </a:extLst>
              </p:cNvPr>
              <p:cNvSpPr/>
              <p:nvPr/>
            </p:nvSpPr>
            <p:spPr bwMode="auto">
              <a:xfrm>
                <a:off x="2819400" y="2019299"/>
                <a:ext cx="995363" cy="209550"/>
              </a:xfrm>
              <a:custGeom>
                <a:avLst/>
                <a:gdLst>
                  <a:gd name="connsiteX0" fmla="*/ 0 w 995363"/>
                  <a:gd name="connsiteY0" fmla="*/ 0 h 209550"/>
                  <a:gd name="connsiteX1" fmla="*/ 100013 w 995363"/>
                  <a:gd name="connsiteY1" fmla="*/ 0 h 209550"/>
                  <a:gd name="connsiteX2" fmla="*/ 100013 w 995363"/>
                  <a:gd name="connsiteY2" fmla="*/ 57150 h 209550"/>
                  <a:gd name="connsiteX3" fmla="*/ 138113 w 995363"/>
                  <a:gd name="connsiteY3" fmla="*/ 57150 h 209550"/>
                  <a:gd name="connsiteX4" fmla="*/ 138113 w 995363"/>
                  <a:gd name="connsiteY4" fmla="*/ 76200 h 209550"/>
                  <a:gd name="connsiteX5" fmla="*/ 290513 w 995363"/>
                  <a:gd name="connsiteY5" fmla="*/ 76200 h 209550"/>
                  <a:gd name="connsiteX6" fmla="*/ 290513 w 995363"/>
                  <a:gd name="connsiteY6" fmla="*/ 133350 h 209550"/>
                  <a:gd name="connsiteX7" fmla="*/ 514350 w 995363"/>
                  <a:gd name="connsiteY7" fmla="*/ 133350 h 209550"/>
                  <a:gd name="connsiteX8" fmla="*/ 514350 w 995363"/>
                  <a:gd name="connsiteY8" fmla="*/ 166688 h 209550"/>
                  <a:gd name="connsiteX9" fmla="*/ 781050 w 995363"/>
                  <a:gd name="connsiteY9" fmla="*/ 166688 h 209550"/>
                  <a:gd name="connsiteX10" fmla="*/ 781050 w 995363"/>
                  <a:gd name="connsiteY10" fmla="*/ 209550 h 209550"/>
                  <a:gd name="connsiteX11" fmla="*/ 995363 w 995363"/>
                  <a:gd name="connsiteY11" fmla="*/ 20955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95363" h="209550">
                    <a:moveTo>
                      <a:pt x="0" y="0"/>
                    </a:moveTo>
                    <a:lnTo>
                      <a:pt x="100013" y="0"/>
                    </a:lnTo>
                    <a:lnTo>
                      <a:pt x="100013" y="57150"/>
                    </a:lnTo>
                    <a:lnTo>
                      <a:pt x="138113" y="57150"/>
                    </a:lnTo>
                    <a:lnTo>
                      <a:pt x="138113" y="76200"/>
                    </a:lnTo>
                    <a:lnTo>
                      <a:pt x="290513" y="76200"/>
                    </a:lnTo>
                    <a:lnTo>
                      <a:pt x="290513" y="133350"/>
                    </a:lnTo>
                    <a:lnTo>
                      <a:pt x="514350" y="133350"/>
                    </a:lnTo>
                    <a:lnTo>
                      <a:pt x="514350" y="166688"/>
                    </a:lnTo>
                    <a:lnTo>
                      <a:pt x="781050" y="166688"/>
                    </a:lnTo>
                    <a:lnTo>
                      <a:pt x="781050" y="209550"/>
                    </a:lnTo>
                    <a:lnTo>
                      <a:pt x="995363" y="209550"/>
                    </a:lnTo>
                  </a:path>
                </a:pathLst>
              </a:custGeom>
              <a:noFill/>
              <a:ln w="28575">
                <a:solidFill>
                  <a:schemeClr val="accent1"/>
                </a:solidFill>
                <a:miter lim="800000"/>
                <a:headEnd/>
                <a:tailEnd/>
              </a:ln>
            </p:spPr>
            <p:txBody>
              <a:bodyPr rtlCol="0" anchor="ctr"/>
              <a:lstStyle/>
              <a:p>
                <a:pPr algn="ctr"/>
                <a:endParaRPr lang="en-US" sz="1600" dirty="0">
                  <a:latin typeface="Calibri" panose="020F0502020204030204" pitchFamily="34" charset="0"/>
                  <a:cs typeface="Calibri" panose="020F0502020204030204" pitchFamily="34" charset="0"/>
                </a:endParaRPr>
              </a:p>
            </p:txBody>
          </p:sp>
          <p:sp>
            <p:nvSpPr>
              <p:cNvPr id="171" name="Freeform: Shape 170">
                <a:extLst>
                  <a:ext uri="{FF2B5EF4-FFF2-40B4-BE49-F238E27FC236}">
                    <a16:creationId xmlns:a16="http://schemas.microsoft.com/office/drawing/2014/main" id="{4B4AB97D-C23A-4587-8081-EC16058699B7}"/>
                  </a:ext>
                </a:extLst>
              </p:cNvPr>
              <p:cNvSpPr/>
              <p:nvPr/>
            </p:nvSpPr>
            <p:spPr bwMode="auto">
              <a:xfrm>
                <a:off x="3805238" y="2214563"/>
                <a:ext cx="800100" cy="419100"/>
              </a:xfrm>
              <a:custGeom>
                <a:avLst/>
                <a:gdLst>
                  <a:gd name="connsiteX0" fmla="*/ 0 w 800100"/>
                  <a:gd name="connsiteY0" fmla="*/ 0 h 419100"/>
                  <a:gd name="connsiteX1" fmla="*/ 0 w 800100"/>
                  <a:gd name="connsiteY1" fmla="*/ 47625 h 419100"/>
                  <a:gd name="connsiteX2" fmla="*/ 104775 w 800100"/>
                  <a:gd name="connsiteY2" fmla="*/ 47625 h 419100"/>
                  <a:gd name="connsiteX3" fmla="*/ 104775 w 800100"/>
                  <a:gd name="connsiteY3" fmla="*/ 104775 h 419100"/>
                  <a:gd name="connsiteX4" fmla="*/ 166687 w 800100"/>
                  <a:gd name="connsiteY4" fmla="*/ 104775 h 419100"/>
                  <a:gd name="connsiteX5" fmla="*/ 166687 w 800100"/>
                  <a:gd name="connsiteY5" fmla="*/ 142875 h 419100"/>
                  <a:gd name="connsiteX6" fmla="*/ 242887 w 800100"/>
                  <a:gd name="connsiteY6" fmla="*/ 142875 h 419100"/>
                  <a:gd name="connsiteX7" fmla="*/ 242887 w 800100"/>
                  <a:gd name="connsiteY7" fmla="*/ 157162 h 419100"/>
                  <a:gd name="connsiteX8" fmla="*/ 390525 w 800100"/>
                  <a:gd name="connsiteY8" fmla="*/ 157162 h 419100"/>
                  <a:gd name="connsiteX9" fmla="*/ 390525 w 800100"/>
                  <a:gd name="connsiteY9" fmla="*/ 185737 h 419100"/>
                  <a:gd name="connsiteX10" fmla="*/ 538162 w 800100"/>
                  <a:gd name="connsiteY10" fmla="*/ 185737 h 419100"/>
                  <a:gd name="connsiteX11" fmla="*/ 538162 w 800100"/>
                  <a:gd name="connsiteY11" fmla="*/ 204787 h 419100"/>
                  <a:gd name="connsiteX12" fmla="*/ 647700 w 800100"/>
                  <a:gd name="connsiteY12" fmla="*/ 204787 h 419100"/>
                  <a:gd name="connsiteX13" fmla="*/ 647700 w 800100"/>
                  <a:gd name="connsiteY13" fmla="*/ 242887 h 419100"/>
                  <a:gd name="connsiteX14" fmla="*/ 700087 w 800100"/>
                  <a:gd name="connsiteY14" fmla="*/ 242887 h 419100"/>
                  <a:gd name="connsiteX15" fmla="*/ 700087 w 800100"/>
                  <a:gd name="connsiteY15" fmla="*/ 304800 h 419100"/>
                  <a:gd name="connsiteX16" fmla="*/ 742950 w 800100"/>
                  <a:gd name="connsiteY16" fmla="*/ 304800 h 419100"/>
                  <a:gd name="connsiteX17" fmla="*/ 742950 w 800100"/>
                  <a:gd name="connsiteY17" fmla="*/ 342900 h 419100"/>
                  <a:gd name="connsiteX18" fmla="*/ 785812 w 800100"/>
                  <a:gd name="connsiteY18" fmla="*/ 342900 h 419100"/>
                  <a:gd name="connsiteX19" fmla="*/ 785812 w 800100"/>
                  <a:gd name="connsiteY19" fmla="*/ 400050 h 419100"/>
                  <a:gd name="connsiteX20" fmla="*/ 800100 w 800100"/>
                  <a:gd name="connsiteY20" fmla="*/ 400050 h 419100"/>
                  <a:gd name="connsiteX21" fmla="*/ 800100 w 800100"/>
                  <a:gd name="connsiteY21" fmla="*/ 419100 h 419100"/>
                  <a:gd name="connsiteX22" fmla="*/ 800100 w 800100"/>
                  <a:gd name="connsiteY22" fmla="*/ 419100 h 419100"/>
                  <a:gd name="connsiteX23" fmla="*/ 800100 w 800100"/>
                  <a:gd name="connsiteY23"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00100" h="419100">
                    <a:moveTo>
                      <a:pt x="0" y="0"/>
                    </a:moveTo>
                    <a:lnTo>
                      <a:pt x="0" y="47625"/>
                    </a:lnTo>
                    <a:lnTo>
                      <a:pt x="104775" y="47625"/>
                    </a:lnTo>
                    <a:lnTo>
                      <a:pt x="104775" y="104775"/>
                    </a:lnTo>
                    <a:lnTo>
                      <a:pt x="166687" y="104775"/>
                    </a:lnTo>
                    <a:lnTo>
                      <a:pt x="166687" y="142875"/>
                    </a:lnTo>
                    <a:lnTo>
                      <a:pt x="242887" y="142875"/>
                    </a:lnTo>
                    <a:lnTo>
                      <a:pt x="242887" y="157162"/>
                    </a:lnTo>
                    <a:lnTo>
                      <a:pt x="390525" y="157162"/>
                    </a:lnTo>
                    <a:lnTo>
                      <a:pt x="390525" y="185737"/>
                    </a:lnTo>
                    <a:lnTo>
                      <a:pt x="538162" y="185737"/>
                    </a:lnTo>
                    <a:lnTo>
                      <a:pt x="538162" y="204787"/>
                    </a:lnTo>
                    <a:lnTo>
                      <a:pt x="647700" y="204787"/>
                    </a:lnTo>
                    <a:lnTo>
                      <a:pt x="647700" y="242887"/>
                    </a:lnTo>
                    <a:lnTo>
                      <a:pt x="700087" y="242887"/>
                    </a:lnTo>
                    <a:lnTo>
                      <a:pt x="700087" y="304800"/>
                    </a:lnTo>
                    <a:lnTo>
                      <a:pt x="742950" y="304800"/>
                    </a:lnTo>
                    <a:lnTo>
                      <a:pt x="742950" y="342900"/>
                    </a:lnTo>
                    <a:lnTo>
                      <a:pt x="785812" y="342900"/>
                    </a:lnTo>
                    <a:lnTo>
                      <a:pt x="785812" y="400050"/>
                    </a:lnTo>
                    <a:lnTo>
                      <a:pt x="800100" y="400050"/>
                    </a:lnTo>
                    <a:lnTo>
                      <a:pt x="800100" y="419100"/>
                    </a:lnTo>
                    <a:lnTo>
                      <a:pt x="800100" y="419100"/>
                    </a:lnTo>
                    <a:lnTo>
                      <a:pt x="800100" y="419100"/>
                    </a:lnTo>
                  </a:path>
                </a:pathLst>
              </a:custGeom>
              <a:noFill/>
              <a:ln w="28575">
                <a:solidFill>
                  <a:schemeClr val="accent1"/>
                </a:solidFill>
                <a:miter lim="800000"/>
                <a:headEnd/>
                <a:tailEnd/>
              </a:ln>
            </p:spPr>
            <p:txBody>
              <a:bodyPr rtlCol="0" anchor="ctr"/>
              <a:lstStyle/>
              <a:p>
                <a:pPr algn="ctr"/>
                <a:endParaRPr lang="en-US" sz="1600" dirty="0">
                  <a:latin typeface="Calibri" panose="020F0502020204030204" pitchFamily="34" charset="0"/>
                  <a:cs typeface="Calibri" panose="020F0502020204030204" pitchFamily="34" charset="0"/>
                </a:endParaRPr>
              </a:p>
            </p:txBody>
          </p:sp>
        </p:grpSp>
        <p:sp>
          <p:nvSpPr>
            <p:cNvPr id="2" name="TextBox 1">
              <a:extLst>
                <a:ext uri="{FF2B5EF4-FFF2-40B4-BE49-F238E27FC236}">
                  <a16:creationId xmlns:a16="http://schemas.microsoft.com/office/drawing/2014/main" id="{1A63EAC6-E3B1-4DB5-BEEB-0621A259114F}"/>
                </a:ext>
              </a:extLst>
            </p:cNvPr>
            <p:cNvSpPr txBox="1"/>
            <p:nvPr/>
          </p:nvSpPr>
          <p:spPr bwMode="auto">
            <a:xfrm rot="16200000">
              <a:off x="93431" y="3625069"/>
              <a:ext cx="1940943"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OS (%)</a:t>
              </a:r>
            </a:p>
          </p:txBody>
        </p:sp>
        <p:cxnSp>
          <p:nvCxnSpPr>
            <p:cNvPr id="55" name="Straight Connector 54">
              <a:extLst>
                <a:ext uri="{FF2B5EF4-FFF2-40B4-BE49-F238E27FC236}">
                  <a16:creationId xmlns:a16="http://schemas.microsoft.com/office/drawing/2014/main" id="{DFD87BB4-04C0-475A-9B02-2E743AFD1BB3}"/>
                </a:ext>
              </a:extLst>
            </p:cNvPr>
            <p:cNvCxnSpPr>
              <a:cxnSpLocks/>
            </p:cNvCxnSpPr>
            <p:nvPr/>
          </p:nvCxnSpPr>
          <p:spPr bwMode="auto">
            <a:xfrm>
              <a:off x="1654406" y="4754466"/>
              <a:ext cx="3761267"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72EB9720-D329-4D34-AE55-8D8440265642}"/>
                </a:ext>
              </a:extLst>
            </p:cNvPr>
            <p:cNvCxnSpPr/>
            <p:nvPr/>
          </p:nvCxnSpPr>
          <p:spPr bwMode="auto">
            <a:xfrm flipV="1">
              <a:off x="1664757" y="2823874"/>
              <a:ext cx="0" cy="1930592"/>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FE769082-405F-4404-B033-12A84D6F1266}"/>
                </a:ext>
              </a:extLst>
            </p:cNvPr>
            <p:cNvCxnSpPr>
              <a:cxnSpLocks/>
            </p:cNvCxnSpPr>
            <p:nvPr/>
          </p:nvCxnSpPr>
          <p:spPr bwMode="auto">
            <a:xfrm flipH="1">
              <a:off x="1628526" y="2829050"/>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868A3555-7B14-429A-A301-89C5446FF629}"/>
                </a:ext>
              </a:extLst>
            </p:cNvPr>
            <p:cNvCxnSpPr>
              <a:cxnSpLocks/>
            </p:cNvCxnSpPr>
            <p:nvPr/>
          </p:nvCxnSpPr>
          <p:spPr bwMode="auto">
            <a:xfrm flipH="1">
              <a:off x="1628526" y="3214133"/>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794186B3-D8A7-4A1E-BAF6-C6F2C229B98B}"/>
                </a:ext>
              </a:extLst>
            </p:cNvPr>
            <p:cNvCxnSpPr>
              <a:cxnSpLocks/>
            </p:cNvCxnSpPr>
            <p:nvPr/>
          </p:nvCxnSpPr>
          <p:spPr bwMode="auto">
            <a:xfrm flipH="1">
              <a:off x="1628526" y="3599217"/>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2F1E9247-5350-4903-BE7A-35373FB7BC34}"/>
                </a:ext>
              </a:extLst>
            </p:cNvPr>
            <p:cNvCxnSpPr>
              <a:cxnSpLocks/>
            </p:cNvCxnSpPr>
            <p:nvPr/>
          </p:nvCxnSpPr>
          <p:spPr bwMode="auto">
            <a:xfrm flipH="1">
              <a:off x="1628526" y="3984300"/>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9B72F0BA-88E3-432C-89F1-714CB2FBECE8}"/>
                </a:ext>
              </a:extLst>
            </p:cNvPr>
            <p:cNvCxnSpPr>
              <a:cxnSpLocks/>
            </p:cNvCxnSpPr>
            <p:nvPr/>
          </p:nvCxnSpPr>
          <p:spPr bwMode="auto">
            <a:xfrm flipH="1">
              <a:off x="1628526" y="4369384"/>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0A7A9F2B-5CD2-46A7-8D8F-24A78325057F}"/>
                </a:ext>
              </a:extLst>
            </p:cNvPr>
            <p:cNvCxnSpPr>
              <a:cxnSpLocks/>
            </p:cNvCxnSpPr>
            <p:nvPr/>
          </p:nvCxnSpPr>
          <p:spPr bwMode="auto">
            <a:xfrm flipH="1">
              <a:off x="1628526" y="4754466"/>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2C5BE840-C9F4-41C6-AB72-78BAB04E11C3}"/>
                </a:ext>
              </a:extLst>
            </p:cNvPr>
            <p:cNvCxnSpPr>
              <a:cxnSpLocks/>
            </p:cNvCxnSpPr>
            <p:nvPr/>
          </p:nvCxnSpPr>
          <p:spPr bwMode="auto">
            <a:xfrm>
              <a:off x="1664757" y="4754466"/>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CD03ABF6-6A75-47E6-8BD9-CBAD094ECBDD}"/>
                </a:ext>
              </a:extLst>
            </p:cNvPr>
            <p:cNvCxnSpPr>
              <a:cxnSpLocks/>
            </p:cNvCxnSpPr>
            <p:nvPr/>
          </p:nvCxnSpPr>
          <p:spPr bwMode="auto">
            <a:xfrm>
              <a:off x="1884791" y="4754466"/>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C369C3C-1033-4967-98D8-24C587C3EC14}"/>
                </a:ext>
              </a:extLst>
            </p:cNvPr>
            <p:cNvCxnSpPr>
              <a:cxnSpLocks/>
            </p:cNvCxnSpPr>
            <p:nvPr/>
          </p:nvCxnSpPr>
          <p:spPr bwMode="auto">
            <a:xfrm>
              <a:off x="2104824" y="4754466"/>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C44EE0A5-20C0-4F14-B17F-ACB425384489}"/>
                </a:ext>
              </a:extLst>
            </p:cNvPr>
            <p:cNvCxnSpPr>
              <a:cxnSpLocks/>
            </p:cNvCxnSpPr>
            <p:nvPr/>
          </p:nvCxnSpPr>
          <p:spPr bwMode="auto">
            <a:xfrm>
              <a:off x="2324857" y="4754466"/>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51F44259-5108-47BA-B589-DEC4BDA22616}"/>
                </a:ext>
              </a:extLst>
            </p:cNvPr>
            <p:cNvCxnSpPr>
              <a:cxnSpLocks/>
            </p:cNvCxnSpPr>
            <p:nvPr/>
          </p:nvCxnSpPr>
          <p:spPr bwMode="auto">
            <a:xfrm>
              <a:off x="2544890" y="4754466"/>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489FE403-03AA-4CAB-89F0-0C736638778B}"/>
                </a:ext>
              </a:extLst>
            </p:cNvPr>
            <p:cNvCxnSpPr>
              <a:cxnSpLocks/>
            </p:cNvCxnSpPr>
            <p:nvPr/>
          </p:nvCxnSpPr>
          <p:spPr bwMode="auto">
            <a:xfrm>
              <a:off x="2764923" y="4754466"/>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D3877699-761F-4E1B-B3B2-DDEA951FAF72}"/>
                </a:ext>
              </a:extLst>
            </p:cNvPr>
            <p:cNvCxnSpPr>
              <a:cxnSpLocks/>
            </p:cNvCxnSpPr>
            <p:nvPr/>
          </p:nvCxnSpPr>
          <p:spPr bwMode="auto">
            <a:xfrm>
              <a:off x="2984957" y="4754466"/>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6326FC9D-7BCA-4EAD-906F-61EEF1BCD915}"/>
                </a:ext>
              </a:extLst>
            </p:cNvPr>
            <p:cNvCxnSpPr>
              <a:cxnSpLocks/>
            </p:cNvCxnSpPr>
            <p:nvPr/>
          </p:nvCxnSpPr>
          <p:spPr bwMode="auto">
            <a:xfrm>
              <a:off x="3204990" y="4754466"/>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1BAF7B4C-6948-4AE9-8B5C-C1B4E98DEB04}"/>
                </a:ext>
              </a:extLst>
            </p:cNvPr>
            <p:cNvCxnSpPr>
              <a:cxnSpLocks/>
            </p:cNvCxnSpPr>
            <p:nvPr/>
          </p:nvCxnSpPr>
          <p:spPr bwMode="auto">
            <a:xfrm>
              <a:off x="3425023" y="4754466"/>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4D25026F-525E-4053-9EFE-1F7D6E5BEB97}"/>
                </a:ext>
              </a:extLst>
            </p:cNvPr>
            <p:cNvCxnSpPr>
              <a:cxnSpLocks/>
            </p:cNvCxnSpPr>
            <p:nvPr/>
          </p:nvCxnSpPr>
          <p:spPr bwMode="auto">
            <a:xfrm>
              <a:off x="3645056" y="4754466"/>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C8148EFA-52C0-4B5C-9DC1-A619472F11D7}"/>
                </a:ext>
              </a:extLst>
            </p:cNvPr>
            <p:cNvCxnSpPr>
              <a:cxnSpLocks/>
            </p:cNvCxnSpPr>
            <p:nvPr/>
          </p:nvCxnSpPr>
          <p:spPr bwMode="auto">
            <a:xfrm>
              <a:off x="3865089" y="4754466"/>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6A65799A-6DB3-4EE8-AF01-8344992340E0}"/>
                </a:ext>
              </a:extLst>
            </p:cNvPr>
            <p:cNvCxnSpPr>
              <a:cxnSpLocks/>
            </p:cNvCxnSpPr>
            <p:nvPr/>
          </p:nvCxnSpPr>
          <p:spPr bwMode="auto">
            <a:xfrm>
              <a:off x="4085123" y="4754466"/>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64B8BEC9-9F17-4D51-86B8-7DCFF86A1DF6}"/>
                </a:ext>
              </a:extLst>
            </p:cNvPr>
            <p:cNvCxnSpPr>
              <a:cxnSpLocks/>
            </p:cNvCxnSpPr>
            <p:nvPr/>
          </p:nvCxnSpPr>
          <p:spPr bwMode="auto">
            <a:xfrm>
              <a:off x="4305156" y="4754466"/>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4ADC975E-2B40-48FD-B4CE-C6A24B94B83E}"/>
                </a:ext>
              </a:extLst>
            </p:cNvPr>
            <p:cNvCxnSpPr>
              <a:cxnSpLocks/>
            </p:cNvCxnSpPr>
            <p:nvPr/>
          </p:nvCxnSpPr>
          <p:spPr bwMode="auto">
            <a:xfrm>
              <a:off x="4525189" y="4754466"/>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7AB7B84F-7F83-4E97-B0DB-9B68C28FDE44}"/>
                </a:ext>
              </a:extLst>
            </p:cNvPr>
            <p:cNvCxnSpPr>
              <a:cxnSpLocks/>
            </p:cNvCxnSpPr>
            <p:nvPr/>
          </p:nvCxnSpPr>
          <p:spPr bwMode="auto">
            <a:xfrm>
              <a:off x="4745222" y="4754466"/>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7BD20269-FC06-45F2-9BCE-D5C393216706}"/>
                </a:ext>
              </a:extLst>
            </p:cNvPr>
            <p:cNvCxnSpPr>
              <a:cxnSpLocks/>
            </p:cNvCxnSpPr>
            <p:nvPr/>
          </p:nvCxnSpPr>
          <p:spPr bwMode="auto">
            <a:xfrm>
              <a:off x="4965255" y="4754466"/>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03C10BCE-2654-441E-B9EC-128160A808B0}"/>
                </a:ext>
              </a:extLst>
            </p:cNvPr>
            <p:cNvCxnSpPr>
              <a:cxnSpLocks/>
            </p:cNvCxnSpPr>
            <p:nvPr/>
          </p:nvCxnSpPr>
          <p:spPr bwMode="auto">
            <a:xfrm>
              <a:off x="5185289" y="4754466"/>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3485C26E-4145-464A-8D7D-1EE43B3667A4}"/>
                </a:ext>
              </a:extLst>
            </p:cNvPr>
            <p:cNvCxnSpPr>
              <a:cxnSpLocks/>
            </p:cNvCxnSpPr>
            <p:nvPr/>
          </p:nvCxnSpPr>
          <p:spPr bwMode="auto">
            <a:xfrm>
              <a:off x="5405322" y="4754466"/>
              <a:ext cx="0" cy="38405"/>
            </a:xfrm>
            <a:prstGeom prst="line">
              <a:avLst/>
            </a:prstGeom>
            <a:noFill/>
            <a:ln w="28575" cap="flat" cmpd="sng" algn="ctr">
              <a:solidFill>
                <a:schemeClr val="bg1"/>
              </a:solidFill>
              <a:prstDash val="solid"/>
              <a:round/>
              <a:headEnd type="none" w="med" len="med"/>
              <a:tailEnd type="none" w="med" len="med"/>
            </a:ln>
            <a:effectLst/>
          </p:spPr>
        </p:cxnSp>
        <p:sp>
          <p:nvSpPr>
            <p:cNvPr id="94" name="TextBox 93">
              <a:extLst>
                <a:ext uri="{FF2B5EF4-FFF2-40B4-BE49-F238E27FC236}">
                  <a16:creationId xmlns:a16="http://schemas.microsoft.com/office/drawing/2014/main" id="{420B63BA-EE8E-427E-95D6-ADC8C256B845}"/>
                </a:ext>
              </a:extLst>
            </p:cNvPr>
            <p:cNvSpPr txBox="1"/>
            <p:nvPr/>
          </p:nvSpPr>
          <p:spPr bwMode="auto">
            <a:xfrm>
              <a:off x="5184438" y="4752741"/>
              <a:ext cx="4289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34</a:t>
              </a:r>
            </a:p>
          </p:txBody>
        </p:sp>
        <p:sp>
          <p:nvSpPr>
            <p:cNvPr id="96" name="TextBox 95">
              <a:extLst>
                <a:ext uri="{FF2B5EF4-FFF2-40B4-BE49-F238E27FC236}">
                  <a16:creationId xmlns:a16="http://schemas.microsoft.com/office/drawing/2014/main" id="{750AD66A-1101-4CD6-9A2D-E0A21473BBE0}"/>
                </a:ext>
              </a:extLst>
            </p:cNvPr>
            <p:cNvSpPr txBox="1"/>
            <p:nvPr/>
          </p:nvSpPr>
          <p:spPr bwMode="auto">
            <a:xfrm>
              <a:off x="1520813" y="4752741"/>
              <a:ext cx="2808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a:t>
              </a:r>
            </a:p>
          </p:txBody>
        </p:sp>
        <p:sp>
          <p:nvSpPr>
            <p:cNvPr id="98" name="TextBox 97">
              <a:extLst>
                <a:ext uri="{FF2B5EF4-FFF2-40B4-BE49-F238E27FC236}">
                  <a16:creationId xmlns:a16="http://schemas.microsoft.com/office/drawing/2014/main" id="{E91745D2-BF17-47FB-81A9-AFDEE617487E}"/>
                </a:ext>
              </a:extLst>
            </p:cNvPr>
            <p:cNvSpPr txBox="1"/>
            <p:nvPr/>
          </p:nvSpPr>
          <p:spPr bwMode="auto">
            <a:xfrm>
              <a:off x="1741337" y="4752741"/>
              <a:ext cx="2808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a:t>
              </a:r>
            </a:p>
          </p:txBody>
        </p:sp>
        <p:sp>
          <p:nvSpPr>
            <p:cNvPr id="100" name="TextBox 99">
              <a:extLst>
                <a:ext uri="{FF2B5EF4-FFF2-40B4-BE49-F238E27FC236}">
                  <a16:creationId xmlns:a16="http://schemas.microsoft.com/office/drawing/2014/main" id="{43F0F99E-6342-46CB-A6E3-6B1BA4B3AC5A}"/>
                </a:ext>
              </a:extLst>
            </p:cNvPr>
            <p:cNvSpPr txBox="1"/>
            <p:nvPr/>
          </p:nvSpPr>
          <p:spPr bwMode="auto">
            <a:xfrm>
              <a:off x="1961861" y="4752741"/>
              <a:ext cx="2808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4</a:t>
              </a:r>
            </a:p>
          </p:txBody>
        </p:sp>
        <p:sp>
          <p:nvSpPr>
            <p:cNvPr id="102" name="TextBox 101">
              <a:extLst>
                <a:ext uri="{FF2B5EF4-FFF2-40B4-BE49-F238E27FC236}">
                  <a16:creationId xmlns:a16="http://schemas.microsoft.com/office/drawing/2014/main" id="{1F5E3098-E449-4476-A237-F4111D2F9730}"/>
                </a:ext>
              </a:extLst>
            </p:cNvPr>
            <p:cNvSpPr txBox="1"/>
            <p:nvPr/>
          </p:nvSpPr>
          <p:spPr bwMode="auto">
            <a:xfrm>
              <a:off x="2182385" y="4752741"/>
              <a:ext cx="2808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6</a:t>
              </a:r>
            </a:p>
          </p:txBody>
        </p:sp>
        <p:sp>
          <p:nvSpPr>
            <p:cNvPr id="104" name="TextBox 103">
              <a:extLst>
                <a:ext uri="{FF2B5EF4-FFF2-40B4-BE49-F238E27FC236}">
                  <a16:creationId xmlns:a16="http://schemas.microsoft.com/office/drawing/2014/main" id="{7CE72F05-D48C-49C4-843E-4B4AEB083315}"/>
                </a:ext>
              </a:extLst>
            </p:cNvPr>
            <p:cNvSpPr txBox="1"/>
            <p:nvPr/>
          </p:nvSpPr>
          <p:spPr bwMode="auto">
            <a:xfrm>
              <a:off x="2402909" y="4752741"/>
              <a:ext cx="2808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8</a:t>
              </a:r>
            </a:p>
          </p:txBody>
        </p:sp>
        <p:sp>
          <p:nvSpPr>
            <p:cNvPr id="106" name="TextBox 105">
              <a:extLst>
                <a:ext uri="{FF2B5EF4-FFF2-40B4-BE49-F238E27FC236}">
                  <a16:creationId xmlns:a16="http://schemas.microsoft.com/office/drawing/2014/main" id="{F4B8B367-04CB-4051-B705-ED02AFB82F16}"/>
                </a:ext>
              </a:extLst>
            </p:cNvPr>
            <p:cNvSpPr txBox="1"/>
            <p:nvPr/>
          </p:nvSpPr>
          <p:spPr bwMode="auto">
            <a:xfrm>
              <a:off x="2566577" y="4752741"/>
              <a:ext cx="4198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10</a:t>
              </a:r>
            </a:p>
          </p:txBody>
        </p:sp>
        <p:sp>
          <p:nvSpPr>
            <p:cNvPr id="108" name="TextBox 107">
              <a:extLst>
                <a:ext uri="{FF2B5EF4-FFF2-40B4-BE49-F238E27FC236}">
                  <a16:creationId xmlns:a16="http://schemas.microsoft.com/office/drawing/2014/main" id="{D56DB44E-04CE-4C48-8AE8-E9AAE021EA54}"/>
                </a:ext>
              </a:extLst>
            </p:cNvPr>
            <p:cNvSpPr txBox="1"/>
            <p:nvPr/>
          </p:nvSpPr>
          <p:spPr bwMode="auto">
            <a:xfrm>
              <a:off x="2793249" y="4752741"/>
              <a:ext cx="3957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12</a:t>
              </a:r>
            </a:p>
          </p:txBody>
        </p:sp>
        <p:sp>
          <p:nvSpPr>
            <p:cNvPr id="110" name="TextBox 109">
              <a:extLst>
                <a:ext uri="{FF2B5EF4-FFF2-40B4-BE49-F238E27FC236}">
                  <a16:creationId xmlns:a16="http://schemas.microsoft.com/office/drawing/2014/main" id="{C8BDA2CD-26EE-4996-BD2B-232BFE92C95E}"/>
                </a:ext>
              </a:extLst>
            </p:cNvPr>
            <p:cNvSpPr txBox="1"/>
            <p:nvPr/>
          </p:nvSpPr>
          <p:spPr bwMode="auto">
            <a:xfrm>
              <a:off x="3007625" y="4752741"/>
              <a:ext cx="4058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14</a:t>
              </a:r>
            </a:p>
          </p:txBody>
        </p:sp>
        <p:sp>
          <p:nvSpPr>
            <p:cNvPr id="112" name="TextBox 111">
              <a:extLst>
                <a:ext uri="{FF2B5EF4-FFF2-40B4-BE49-F238E27FC236}">
                  <a16:creationId xmlns:a16="http://schemas.microsoft.com/office/drawing/2014/main" id="{70213AAF-C70C-4496-BF5D-A0AEDE1B640D}"/>
                </a:ext>
              </a:extLst>
            </p:cNvPr>
            <p:cNvSpPr txBox="1"/>
            <p:nvPr/>
          </p:nvSpPr>
          <p:spPr bwMode="auto">
            <a:xfrm>
              <a:off x="3213935" y="4752741"/>
              <a:ext cx="430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16</a:t>
              </a:r>
            </a:p>
          </p:txBody>
        </p:sp>
        <p:sp>
          <p:nvSpPr>
            <p:cNvPr id="114" name="TextBox 113">
              <a:extLst>
                <a:ext uri="{FF2B5EF4-FFF2-40B4-BE49-F238E27FC236}">
                  <a16:creationId xmlns:a16="http://schemas.microsoft.com/office/drawing/2014/main" id="{2BCE80FC-222A-47CD-9559-4AD6A8383AAB}"/>
                </a:ext>
              </a:extLst>
            </p:cNvPr>
            <p:cNvSpPr txBox="1"/>
            <p:nvPr/>
          </p:nvSpPr>
          <p:spPr bwMode="auto">
            <a:xfrm>
              <a:off x="3443935" y="4752741"/>
              <a:ext cx="3957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18</a:t>
              </a:r>
            </a:p>
          </p:txBody>
        </p:sp>
        <p:sp>
          <p:nvSpPr>
            <p:cNvPr id="116" name="TextBox 115">
              <a:extLst>
                <a:ext uri="{FF2B5EF4-FFF2-40B4-BE49-F238E27FC236}">
                  <a16:creationId xmlns:a16="http://schemas.microsoft.com/office/drawing/2014/main" id="{CE5F47BB-79AF-477C-9553-85B147EA36C7}"/>
                </a:ext>
              </a:extLst>
            </p:cNvPr>
            <p:cNvSpPr txBox="1"/>
            <p:nvPr/>
          </p:nvSpPr>
          <p:spPr bwMode="auto">
            <a:xfrm>
              <a:off x="3673935" y="4752741"/>
              <a:ext cx="4056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20</a:t>
              </a:r>
            </a:p>
          </p:txBody>
        </p:sp>
        <p:sp>
          <p:nvSpPr>
            <p:cNvPr id="118" name="TextBox 117">
              <a:extLst>
                <a:ext uri="{FF2B5EF4-FFF2-40B4-BE49-F238E27FC236}">
                  <a16:creationId xmlns:a16="http://schemas.microsoft.com/office/drawing/2014/main" id="{B9FABAD9-C67F-457A-BA5D-64B00A4898A5}"/>
                </a:ext>
              </a:extLst>
            </p:cNvPr>
            <p:cNvSpPr txBox="1"/>
            <p:nvPr/>
          </p:nvSpPr>
          <p:spPr bwMode="auto">
            <a:xfrm>
              <a:off x="3889721" y="4752741"/>
              <a:ext cx="3899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22</a:t>
              </a:r>
            </a:p>
          </p:txBody>
        </p:sp>
        <p:sp>
          <p:nvSpPr>
            <p:cNvPr id="120" name="TextBox 119">
              <a:extLst>
                <a:ext uri="{FF2B5EF4-FFF2-40B4-BE49-F238E27FC236}">
                  <a16:creationId xmlns:a16="http://schemas.microsoft.com/office/drawing/2014/main" id="{10EFDCC5-70CE-4790-B989-3534C5726296}"/>
                </a:ext>
              </a:extLst>
            </p:cNvPr>
            <p:cNvSpPr txBox="1"/>
            <p:nvPr/>
          </p:nvSpPr>
          <p:spPr bwMode="auto">
            <a:xfrm>
              <a:off x="4110245" y="4752741"/>
              <a:ext cx="4056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24</a:t>
              </a:r>
            </a:p>
          </p:txBody>
        </p:sp>
        <p:sp>
          <p:nvSpPr>
            <p:cNvPr id="122" name="TextBox 121">
              <a:extLst>
                <a:ext uri="{FF2B5EF4-FFF2-40B4-BE49-F238E27FC236}">
                  <a16:creationId xmlns:a16="http://schemas.microsoft.com/office/drawing/2014/main" id="{324B9C93-3C22-4199-BCE1-6FEC8E1BD374}"/>
                </a:ext>
              </a:extLst>
            </p:cNvPr>
            <p:cNvSpPr txBox="1"/>
            <p:nvPr/>
          </p:nvSpPr>
          <p:spPr bwMode="auto">
            <a:xfrm>
              <a:off x="4330769" y="4752741"/>
              <a:ext cx="3899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26</a:t>
              </a:r>
            </a:p>
          </p:txBody>
        </p:sp>
        <p:sp>
          <p:nvSpPr>
            <p:cNvPr id="124" name="TextBox 123">
              <a:extLst>
                <a:ext uri="{FF2B5EF4-FFF2-40B4-BE49-F238E27FC236}">
                  <a16:creationId xmlns:a16="http://schemas.microsoft.com/office/drawing/2014/main" id="{B37D875B-C4AC-4C77-9D80-30C7D35C44B4}"/>
                </a:ext>
              </a:extLst>
            </p:cNvPr>
            <p:cNvSpPr txBox="1"/>
            <p:nvPr/>
          </p:nvSpPr>
          <p:spPr bwMode="auto">
            <a:xfrm>
              <a:off x="4546555" y="4752741"/>
              <a:ext cx="4056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28</a:t>
              </a:r>
            </a:p>
          </p:txBody>
        </p:sp>
        <p:sp>
          <p:nvSpPr>
            <p:cNvPr id="126" name="TextBox 125">
              <a:extLst>
                <a:ext uri="{FF2B5EF4-FFF2-40B4-BE49-F238E27FC236}">
                  <a16:creationId xmlns:a16="http://schemas.microsoft.com/office/drawing/2014/main" id="{F8DB3C3A-E094-4BB1-862D-A02298222B15}"/>
                </a:ext>
              </a:extLst>
            </p:cNvPr>
            <p:cNvSpPr txBox="1"/>
            <p:nvPr/>
          </p:nvSpPr>
          <p:spPr bwMode="auto">
            <a:xfrm>
              <a:off x="4781293" y="4752741"/>
              <a:ext cx="3899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30</a:t>
              </a:r>
            </a:p>
          </p:txBody>
        </p:sp>
        <p:sp>
          <p:nvSpPr>
            <p:cNvPr id="128" name="TextBox 127">
              <a:extLst>
                <a:ext uri="{FF2B5EF4-FFF2-40B4-BE49-F238E27FC236}">
                  <a16:creationId xmlns:a16="http://schemas.microsoft.com/office/drawing/2014/main" id="{FCDC22F3-E782-4008-A7FB-B97C5E85835D}"/>
                </a:ext>
              </a:extLst>
            </p:cNvPr>
            <p:cNvSpPr txBox="1"/>
            <p:nvPr/>
          </p:nvSpPr>
          <p:spPr bwMode="auto">
            <a:xfrm>
              <a:off x="4978128" y="4752741"/>
              <a:ext cx="427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32</a:t>
              </a:r>
            </a:p>
          </p:txBody>
        </p:sp>
        <p:sp>
          <p:nvSpPr>
            <p:cNvPr id="130" name="TextBox 129">
              <a:extLst>
                <a:ext uri="{FF2B5EF4-FFF2-40B4-BE49-F238E27FC236}">
                  <a16:creationId xmlns:a16="http://schemas.microsoft.com/office/drawing/2014/main" id="{45087E9C-F473-4F37-899A-3CE985EA317A}"/>
                </a:ext>
              </a:extLst>
            </p:cNvPr>
            <p:cNvSpPr txBox="1"/>
            <p:nvPr/>
          </p:nvSpPr>
          <p:spPr bwMode="auto">
            <a:xfrm>
              <a:off x="1129061" y="2659504"/>
              <a:ext cx="5250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100</a:t>
              </a:r>
            </a:p>
          </p:txBody>
        </p:sp>
        <p:sp>
          <p:nvSpPr>
            <p:cNvPr id="134" name="TextBox 133">
              <a:extLst>
                <a:ext uri="{FF2B5EF4-FFF2-40B4-BE49-F238E27FC236}">
                  <a16:creationId xmlns:a16="http://schemas.microsoft.com/office/drawing/2014/main" id="{2CA7F713-6F2F-4CB8-A402-E3A1E93F821E}"/>
                </a:ext>
              </a:extLst>
            </p:cNvPr>
            <p:cNvSpPr txBox="1"/>
            <p:nvPr/>
          </p:nvSpPr>
          <p:spPr bwMode="auto">
            <a:xfrm>
              <a:off x="1239315" y="3041046"/>
              <a:ext cx="4147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80</a:t>
              </a:r>
            </a:p>
          </p:txBody>
        </p:sp>
        <p:sp>
          <p:nvSpPr>
            <p:cNvPr id="138" name="TextBox 137">
              <a:extLst>
                <a:ext uri="{FF2B5EF4-FFF2-40B4-BE49-F238E27FC236}">
                  <a16:creationId xmlns:a16="http://schemas.microsoft.com/office/drawing/2014/main" id="{1CB9CF3E-52D4-4BF9-8FE6-4808784F7B05}"/>
                </a:ext>
              </a:extLst>
            </p:cNvPr>
            <p:cNvSpPr txBox="1"/>
            <p:nvPr/>
          </p:nvSpPr>
          <p:spPr bwMode="auto">
            <a:xfrm>
              <a:off x="1212725" y="3426820"/>
              <a:ext cx="4413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60</a:t>
              </a:r>
            </a:p>
          </p:txBody>
        </p:sp>
        <p:sp>
          <p:nvSpPr>
            <p:cNvPr id="142" name="TextBox 141">
              <a:extLst>
                <a:ext uri="{FF2B5EF4-FFF2-40B4-BE49-F238E27FC236}">
                  <a16:creationId xmlns:a16="http://schemas.microsoft.com/office/drawing/2014/main" id="{2AAC79B9-92A4-49AE-8BE9-FB6E7F668525}"/>
                </a:ext>
              </a:extLst>
            </p:cNvPr>
            <p:cNvSpPr txBox="1"/>
            <p:nvPr/>
          </p:nvSpPr>
          <p:spPr bwMode="auto">
            <a:xfrm>
              <a:off x="1125252" y="3817538"/>
              <a:ext cx="5288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40</a:t>
              </a:r>
            </a:p>
          </p:txBody>
        </p:sp>
        <p:sp>
          <p:nvSpPr>
            <p:cNvPr id="146" name="TextBox 145">
              <a:extLst>
                <a:ext uri="{FF2B5EF4-FFF2-40B4-BE49-F238E27FC236}">
                  <a16:creationId xmlns:a16="http://schemas.microsoft.com/office/drawing/2014/main" id="{2EFE7699-F81E-4EAD-B531-7D357419160C}"/>
                </a:ext>
              </a:extLst>
            </p:cNvPr>
            <p:cNvSpPr txBox="1"/>
            <p:nvPr/>
          </p:nvSpPr>
          <p:spPr bwMode="auto">
            <a:xfrm>
              <a:off x="1148559" y="4207544"/>
              <a:ext cx="5055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20</a:t>
              </a:r>
            </a:p>
          </p:txBody>
        </p:sp>
        <p:sp>
          <p:nvSpPr>
            <p:cNvPr id="150" name="TextBox 149">
              <a:extLst>
                <a:ext uri="{FF2B5EF4-FFF2-40B4-BE49-F238E27FC236}">
                  <a16:creationId xmlns:a16="http://schemas.microsoft.com/office/drawing/2014/main" id="{0D4A2F0B-7703-4B51-92B1-F9029E18D91F}"/>
                </a:ext>
              </a:extLst>
            </p:cNvPr>
            <p:cNvSpPr txBox="1"/>
            <p:nvPr/>
          </p:nvSpPr>
          <p:spPr bwMode="auto">
            <a:xfrm>
              <a:off x="1180684" y="4647634"/>
              <a:ext cx="4734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a:t>
              </a:r>
            </a:p>
          </p:txBody>
        </p:sp>
        <p:cxnSp>
          <p:nvCxnSpPr>
            <p:cNvPr id="152" name="Straight Connector 151">
              <a:extLst>
                <a:ext uri="{FF2B5EF4-FFF2-40B4-BE49-F238E27FC236}">
                  <a16:creationId xmlns:a16="http://schemas.microsoft.com/office/drawing/2014/main" id="{DEA2C1A1-BED7-4994-B143-07ECA6592F70}"/>
                </a:ext>
              </a:extLst>
            </p:cNvPr>
            <p:cNvCxnSpPr/>
            <p:nvPr/>
          </p:nvCxnSpPr>
          <p:spPr bwMode="auto">
            <a:xfrm>
              <a:off x="1666931" y="3794001"/>
              <a:ext cx="3001579" cy="0"/>
            </a:xfrm>
            <a:prstGeom prst="line">
              <a:avLst/>
            </a:prstGeom>
            <a:noFill/>
            <a:ln w="28575" cap="flat" cmpd="sng" algn="ctr">
              <a:solidFill>
                <a:schemeClr val="tx2"/>
              </a:solidFill>
              <a:prstDash val="sysDot"/>
              <a:round/>
              <a:headEnd type="none" w="med" len="med"/>
              <a:tailEnd type="none" w="med" len="med"/>
            </a:ln>
            <a:effectLst/>
          </p:spPr>
        </p:cxnSp>
        <p:sp>
          <p:nvSpPr>
            <p:cNvPr id="154" name="TextBox 153">
              <a:extLst>
                <a:ext uri="{FF2B5EF4-FFF2-40B4-BE49-F238E27FC236}">
                  <a16:creationId xmlns:a16="http://schemas.microsoft.com/office/drawing/2014/main" id="{4603494D-3F03-4259-A394-9F5BAB2C070B}"/>
                </a:ext>
              </a:extLst>
            </p:cNvPr>
            <p:cNvSpPr txBox="1"/>
            <p:nvPr/>
          </p:nvSpPr>
          <p:spPr bwMode="auto">
            <a:xfrm>
              <a:off x="2075153" y="2404601"/>
              <a:ext cx="581405"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1" dirty="0">
                  <a:solidFill>
                    <a:schemeClr val="accent1"/>
                  </a:solidFill>
                  <a:latin typeface="Calibri" panose="020F0502020204030204" pitchFamily="34" charset="0"/>
                  <a:cs typeface="Calibri" panose="020F0502020204030204" pitchFamily="34" charset="0"/>
                </a:rPr>
                <a:t>91%</a:t>
              </a:r>
              <a:br>
                <a:rPr lang="en-US" sz="1600" b="1" dirty="0">
                  <a:solidFill>
                    <a:schemeClr val="bg1"/>
                  </a:solidFill>
                  <a:latin typeface="Calibri" panose="020F0502020204030204" pitchFamily="34" charset="0"/>
                  <a:cs typeface="Calibri" panose="020F0502020204030204" pitchFamily="34" charset="0"/>
                </a:rPr>
              </a:br>
              <a:r>
                <a:rPr lang="en-US" sz="1600" b="1" dirty="0">
                  <a:solidFill>
                    <a:schemeClr val="accent3"/>
                  </a:solidFill>
                  <a:latin typeface="Calibri" panose="020F0502020204030204" pitchFamily="34" charset="0"/>
                  <a:cs typeface="Calibri" panose="020F0502020204030204" pitchFamily="34" charset="0"/>
                </a:rPr>
                <a:t>84%</a:t>
              </a:r>
            </a:p>
          </p:txBody>
        </p:sp>
        <p:sp>
          <p:nvSpPr>
            <p:cNvPr id="156" name="TextBox 155">
              <a:extLst>
                <a:ext uri="{FF2B5EF4-FFF2-40B4-BE49-F238E27FC236}">
                  <a16:creationId xmlns:a16="http://schemas.microsoft.com/office/drawing/2014/main" id="{FEE50514-190D-4497-AA98-1F45CF4061DD}"/>
                </a:ext>
              </a:extLst>
            </p:cNvPr>
            <p:cNvSpPr txBox="1"/>
            <p:nvPr/>
          </p:nvSpPr>
          <p:spPr bwMode="auto">
            <a:xfrm>
              <a:off x="2729027" y="2743286"/>
              <a:ext cx="587875"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1" dirty="0">
                  <a:solidFill>
                    <a:schemeClr val="accent1"/>
                  </a:solidFill>
                  <a:latin typeface="Calibri" panose="020F0502020204030204" pitchFamily="34" charset="0"/>
                  <a:cs typeface="Calibri" panose="020F0502020204030204" pitchFamily="34" charset="0"/>
                </a:rPr>
                <a:t>73%</a:t>
              </a:r>
              <a:br>
                <a:rPr lang="en-US" sz="1600" b="1" dirty="0">
                  <a:solidFill>
                    <a:schemeClr val="bg1"/>
                  </a:solidFill>
                  <a:latin typeface="Calibri" panose="020F0502020204030204" pitchFamily="34" charset="0"/>
                  <a:cs typeface="Calibri" panose="020F0502020204030204" pitchFamily="34" charset="0"/>
                </a:rPr>
              </a:br>
              <a:r>
                <a:rPr lang="en-US" sz="1600" b="1" dirty="0">
                  <a:solidFill>
                    <a:schemeClr val="accent3"/>
                  </a:solidFill>
                  <a:latin typeface="Calibri" panose="020F0502020204030204" pitchFamily="34" charset="0"/>
                  <a:cs typeface="Calibri" panose="020F0502020204030204" pitchFamily="34" charset="0"/>
                </a:rPr>
                <a:t>61%</a:t>
              </a:r>
            </a:p>
          </p:txBody>
        </p:sp>
        <p:sp>
          <p:nvSpPr>
            <p:cNvPr id="158" name="TextBox 157">
              <a:extLst>
                <a:ext uri="{FF2B5EF4-FFF2-40B4-BE49-F238E27FC236}">
                  <a16:creationId xmlns:a16="http://schemas.microsoft.com/office/drawing/2014/main" id="{ADE442AE-50FF-4B11-8B58-27A2A75A433B}"/>
                </a:ext>
              </a:extLst>
            </p:cNvPr>
            <p:cNvSpPr txBox="1"/>
            <p:nvPr/>
          </p:nvSpPr>
          <p:spPr bwMode="auto">
            <a:xfrm>
              <a:off x="3375518" y="3007684"/>
              <a:ext cx="59043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1" dirty="0">
                  <a:solidFill>
                    <a:schemeClr val="accent1"/>
                  </a:solidFill>
                  <a:latin typeface="Calibri" panose="020F0502020204030204" pitchFamily="34" charset="0"/>
                  <a:cs typeface="Calibri" panose="020F0502020204030204" pitchFamily="34" charset="0"/>
                </a:rPr>
                <a:t>54%</a:t>
              </a:r>
              <a:br>
                <a:rPr lang="en-US" sz="1600" b="1" dirty="0">
                  <a:solidFill>
                    <a:schemeClr val="bg1"/>
                  </a:solidFill>
                  <a:latin typeface="Calibri" panose="020F0502020204030204" pitchFamily="34" charset="0"/>
                  <a:cs typeface="Calibri" panose="020F0502020204030204" pitchFamily="34" charset="0"/>
                </a:rPr>
              </a:br>
              <a:r>
                <a:rPr lang="en-US" sz="1600" b="1" dirty="0">
                  <a:solidFill>
                    <a:schemeClr val="accent3"/>
                  </a:solidFill>
                  <a:latin typeface="Calibri" panose="020F0502020204030204" pitchFamily="34" charset="0"/>
                  <a:cs typeface="Calibri" panose="020F0502020204030204" pitchFamily="34" charset="0"/>
                </a:rPr>
                <a:t>42%</a:t>
              </a:r>
            </a:p>
          </p:txBody>
        </p:sp>
        <p:cxnSp>
          <p:nvCxnSpPr>
            <p:cNvPr id="164" name="Straight Connector 163">
              <a:extLst>
                <a:ext uri="{FF2B5EF4-FFF2-40B4-BE49-F238E27FC236}">
                  <a16:creationId xmlns:a16="http://schemas.microsoft.com/office/drawing/2014/main" id="{B477E4E0-928E-43DC-88BA-F48A174D9656}"/>
                </a:ext>
              </a:extLst>
            </p:cNvPr>
            <p:cNvCxnSpPr/>
            <p:nvPr/>
          </p:nvCxnSpPr>
          <p:spPr bwMode="auto">
            <a:xfrm>
              <a:off x="2326653" y="2911655"/>
              <a:ext cx="0" cy="1841087"/>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29E45FAC-09AA-4C9A-923D-A7B678CCFBF6}"/>
                </a:ext>
              </a:extLst>
            </p:cNvPr>
            <p:cNvCxnSpPr>
              <a:cxnSpLocks/>
            </p:cNvCxnSpPr>
            <p:nvPr/>
          </p:nvCxnSpPr>
          <p:spPr bwMode="auto">
            <a:xfrm flipH="1">
              <a:off x="2982855" y="3260466"/>
              <a:ext cx="0" cy="1536514"/>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62B9889E-333E-4166-B1C7-F37059D11D1E}"/>
                </a:ext>
              </a:extLst>
            </p:cNvPr>
            <p:cNvCxnSpPr>
              <a:cxnSpLocks/>
            </p:cNvCxnSpPr>
            <p:nvPr/>
          </p:nvCxnSpPr>
          <p:spPr bwMode="auto">
            <a:xfrm>
              <a:off x="3643305" y="3484198"/>
              <a:ext cx="1328" cy="1268543"/>
            </a:xfrm>
            <a:prstGeom prst="line">
              <a:avLst/>
            </a:prstGeom>
            <a:noFill/>
            <a:ln w="28575" cap="flat" cmpd="sng" algn="ctr">
              <a:solidFill>
                <a:schemeClr val="bg1"/>
              </a:solidFill>
              <a:prstDash val="solid"/>
              <a:round/>
              <a:headEnd type="none" w="med" len="med"/>
              <a:tailEnd type="none" w="med" len="med"/>
            </a:ln>
            <a:effectLst/>
          </p:spPr>
        </p:cxnSp>
        <p:sp>
          <p:nvSpPr>
            <p:cNvPr id="174" name="Oval 173">
              <a:extLst>
                <a:ext uri="{FF2B5EF4-FFF2-40B4-BE49-F238E27FC236}">
                  <a16:creationId xmlns:a16="http://schemas.microsoft.com/office/drawing/2014/main" id="{6DC089BF-091B-4623-9963-D576164E49C7}"/>
                </a:ext>
              </a:extLst>
            </p:cNvPr>
            <p:cNvSpPr/>
            <p:nvPr/>
          </p:nvSpPr>
          <p:spPr bwMode="auto">
            <a:xfrm>
              <a:off x="1842572" y="2863884"/>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176" name="Oval 175">
              <a:extLst>
                <a:ext uri="{FF2B5EF4-FFF2-40B4-BE49-F238E27FC236}">
                  <a16:creationId xmlns:a16="http://schemas.microsoft.com/office/drawing/2014/main" id="{4818432B-B938-4469-8582-E1D3386E1B40}"/>
                </a:ext>
              </a:extLst>
            </p:cNvPr>
            <p:cNvSpPr/>
            <p:nvPr/>
          </p:nvSpPr>
          <p:spPr bwMode="auto">
            <a:xfrm>
              <a:off x="1873640" y="2869059"/>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178" name="Oval 177">
              <a:extLst>
                <a:ext uri="{FF2B5EF4-FFF2-40B4-BE49-F238E27FC236}">
                  <a16:creationId xmlns:a16="http://schemas.microsoft.com/office/drawing/2014/main" id="{9348FE98-944D-4B53-A273-61296A3C98CB}"/>
                </a:ext>
              </a:extLst>
            </p:cNvPr>
            <p:cNvSpPr/>
            <p:nvPr/>
          </p:nvSpPr>
          <p:spPr bwMode="auto">
            <a:xfrm>
              <a:off x="2116892" y="2912318"/>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180" name="Oval 179">
              <a:extLst>
                <a:ext uri="{FF2B5EF4-FFF2-40B4-BE49-F238E27FC236}">
                  <a16:creationId xmlns:a16="http://schemas.microsoft.com/office/drawing/2014/main" id="{923194FF-02CB-4569-A963-CC03176FD0C0}"/>
                </a:ext>
              </a:extLst>
            </p:cNvPr>
            <p:cNvSpPr/>
            <p:nvPr/>
          </p:nvSpPr>
          <p:spPr bwMode="auto">
            <a:xfrm>
              <a:off x="2251195" y="2936087"/>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182" name="Oval 181">
              <a:extLst>
                <a:ext uri="{FF2B5EF4-FFF2-40B4-BE49-F238E27FC236}">
                  <a16:creationId xmlns:a16="http://schemas.microsoft.com/office/drawing/2014/main" id="{0F31E0B0-DE57-48EA-9605-05761630056C}"/>
                </a:ext>
              </a:extLst>
            </p:cNvPr>
            <p:cNvSpPr/>
            <p:nvPr/>
          </p:nvSpPr>
          <p:spPr bwMode="auto">
            <a:xfrm>
              <a:off x="1988236" y="2891376"/>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184" name="Oval 183">
              <a:extLst>
                <a:ext uri="{FF2B5EF4-FFF2-40B4-BE49-F238E27FC236}">
                  <a16:creationId xmlns:a16="http://schemas.microsoft.com/office/drawing/2014/main" id="{92ADC39A-0BD0-4957-9500-D605CF9A97CB}"/>
                </a:ext>
              </a:extLst>
            </p:cNvPr>
            <p:cNvSpPr/>
            <p:nvPr/>
          </p:nvSpPr>
          <p:spPr bwMode="auto">
            <a:xfrm>
              <a:off x="2007976" y="2889977"/>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186" name="Oval 185">
              <a:extLst>
                <a:ext uri="{FF2B5EF4-FFF2-40B4-BE49-F238E27FC236}">
                  <a16:creationId xmlns:a16="http://schemas.microsoft.com/office/drawing/2014/main" id="{E96F4EFE-A019-46E2-9B47-8BB943B77122}"/>
                </a:ext>
              </a:extLst>
            </p:cNvPr>
            <p:cNvSpPr/>
            <p:nvPr/>
          </p:nvSpPr>
          <p:spPr bwMode="auto">
            <a:xfrm>
              <a:off x="2410916" y="3003940"/>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188" name="Oval 187">
              <a:extLst>
                <a:ext uri="{FF2B5EF4-FFF2-40B4-BE49-F238E27FC236}">
                  <a16:creationId xmlns:a16="http://schemas.microsoft.com/office/drawing/2014/main" id="{957C033A-84D8-4553-B733-BB5115215EE8}"/>
                </a:ext>
              </a:extLst>
            </p:cNvPr>
            <p:cNvSpPr/>
            <p:nvPr/>
          </p:nvSpPr>
          <p:spPr bwMode="auto">
            <a:xfrm>
              <a:off x="2493853" y="3020511"/>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190" name="Oval 189">
              <a:extLst>
                <a:ext uri="{FF2B5EF4-FFF2-40B4-BE49-F238E27FC236}">
                  <a16:creationId xmlns:a16="http://schemas.microsoft.com/office/drawing/2014/main" id="{24167373-2462-4611-9D73-FCE310893631}"/>
                </a:ext>
              </a:extLst>
            </p:cNvPr>
            <p:cNvSpPr/>
            <p:nvPr/>
          </p:nvSpPr>
          <p:spPr bwMode="auto">
            <a:xfrm>
              <a:off x="2781027" y="3196632"/>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192" name="Oval 191">
              <a:extLst>
                <a:ext uri="{FF2B5EF4-FFF2-40B4-BE49-F238E27FC236}">
                  <a16:creationId xmlns:a16="http://schemas.microsoft.com/office/drawing/2014/main" id="{B1047F13-E191-44CE-B1E7-969E93F748DC}"/>
                </a:ext>
              </a:extLst>
            </p:cNvPr>
            <p:cNvSpPr/>
            <p:nvPr/>
          </p:nvSpPr>
          <p:spPr bwMode="auto">
            <a:xfrm>
              <a:off x="2810357" y="3196631"/>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194" name="Oval 193">
              <a:extLst>
                <a:ext uri="{FF2B5EF4-FFF2-40B4-BE49-F238E27FC236}">
                  <a16:creationId xmlns:a16="http://schemas.microsoft.com/office/drawing/2014/main" id="{343C33C1-87CF-4AFF-AADA-362096B2E377}"/>
                </a:ext>
              </a:extLst>
            </p:cNvPr>
            <p:cNvSpPr/>
            <p:nvPr/>
          </p:nvSpPr>
          <p:spPr bwMode="auto">
            <a:xfrm>
              <a:off x="2881489" y="3270452"/>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196" name="Oval 195">
              <a:extLst>
                <a:ext uri="{FF2B5EF4-FFF2-40B4-BE49-F238E27FC236}">
                  <a16:creationId xmlns:a16="http://schemas.microsoft.com/office/drawing/2014/main" id="{8D2C3175-1239-4A4C-B629-A36E4F1CF1EA}"/>
                </a:ext>
              </a:extLst>
            </p:cNvPr>
            <p:cNvSpPr/>
            <p:nvPr/>
          </p:nvSpPr>
          <p:spPr bwMode="auto">
            <a:xfrm>
              <a:off x="3082072" y="3378984"/>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198" name="Oval 197">
              <a:extLst>
                <a:ext uri="{FF2B5EF4-FFF2-40B4-BE49-F238E27FC236}">
                  <a16:creationId xmlns:a16="http://schemas.microsoft.com/office/drawing/2014/main" id="{25D410CA-D40A-42EB-A320-2B7840241F27}"/>
                </a:ext>
              </a:extLst>
            </p:cNvPr>
            <p:cNvSpPr/>
            <p:nvPr/>
          </p:nvSpPr>
          <p:spPr bwMode="auto">
            <a:xfrm>
              <a:off x="2960136" y="3323830"/>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00" name="Oval 199">
              <a:extLst>
                <a:ext uri="{FF2B5EF4-FFF2-40B4-BE49-F238E27FC236}">
                  <a16:creationId xmlns:a16="http://schemas.microsoft.com/office/drawing/2014/main" id="{F64C35FC-9470-4F56-892C-B2FC78D72A6C}"/>
                </a:ext>
              </a:extLst>
            </p:cNvPr>
            <p:cNvSpPr/>
            <p:nvPr/>
          </p:nvSpPr>
          <p:spPr bwMode="auto">
            <a:xfrm>
              <a:off x="3260975" y="3441817"/>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02" name="Oval 201">
              <a:extLst>
                <a:ext uri="{FF2B5EF4-FFF2-40B4-BE49-F238E27FC236}">
                  <a16:creationId xmlns:a16="http://schemas.microsoft.com/office/drawing/2014/main" id="{F4C71915-142C-4486-9629-831998C2F454}"/>
                </a:ext>
              </a:extLst>
            </p:cNvPr>
            <p:cNvSpPr/>
            <p:nvPr/>
          </p:nvSpPr>
          <p:spPr bwMode="auto">
            <a:xfrm>
              <a:off x="3393481" y="3495317"/>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04" name="Oval 203">
              <a:extLst>
                <a:ext uri="{FF2B5EF4-FFF2-40B4-BE49-F238E27FC236}">
                  <a16:creationId xmlns:a16="http://schemas.microsoft.com/office/drawing/2014/main" id="{D9EB13F0-9D15-4BC6-932F-19ED262315BD}"/>
                </a:ext>
              </a:extLst>
            </p:cNvPr>
            <p:cNvSpPr/>
            <p:nvPr/>
          </p:nvSpPr>
          <p:spPr bwMode="auto">
            <a:xfrm>
              <a:off x="3451021" y="3535031"/>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06" name="Oval 205">
              <a:extLst>
                <a:ext uri="{FF2B5EF4-FFF2-40B4-BE49-F238E27FC236}">
                  <a16:creationId xmlns:a16="http://schemas.microsoft.com/office/drawing/2014/main" id="{61C460DC-628D-4687-8B62-06BA59D5812E}"/>
                </a:ext>
              </a:extLst>
            </p:cNvPr>
            <p:cNvSpPr/>
            <p:nvPr/>
          </p:nvSpPr>
          <p:spPr bwMode="auto">
            <a:xfrm>
              <a:off x="3472785" y="3539156"/>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08" name="Oval 207">
              <a:extLst>
                <a:ext uri="{FF2B5EF4-FFF2-40B4-BE49-F238E27FC236}">
                  <a16:creationId xmlns:a16="http://schemas.microsoft.com/office/drawing/2014/main" id="{5E19EEA5-866C-4CD3-B552-EC0D3342A70C}"/>
                </a:ext>
              </a:extLst>
            </p:cNvPr>
            <p:cNvSpPr/>
            <p:nvPr/>
          </p:nvSpPr>
          <p:spPr bwMode="auto">
            <a:xfrm>
              <a:off x="3516633" y="3566976"/>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10" name="Oval 209">
              <a:extLst>
                <a:ext uri="{FF2B5EF4-FFF2-40B4-BE49-F238E27FC236}">
                  <a16:creationId xmlns:a16="http://schemas.microsoft.com/office/drawing/2014/main" id="{3F7F60EF-C2CA-4C30-825A-9DB8F074218D}"/>
                </a:ext>
              </a:extLst>
            </p:cNvPr>
            <p:cNvSpPr/>
            <p:nvPr/>
          </p:nvSpPr>
          <p:spPr bwMode="auto">
            <a:xfrm>
              <a:off x="3554023" y="3598383"/>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12" name="Oval 211">
              <a:extLst>
                <a:ext uri="{FF2B5EF4-FFF2-40B4-BE49-F238E27FC236}">
                  <a16:creationId xmlns:a16="http://schemas.microsoft.com/office/drawing/2014/main" id="{29AFF58F-502F-409B-A812-F88DEBA48203}"/>
                </a:ext>
              </a:extLst>
            </p:cNvPr>
            <p:cNvSpPr/>
            <p:nvPr/>
          </p:nvSpPr>
          <p:spPr bwMode="auto">
            <a:xfrm>
              <a:off x="3505160" y="3581216"/>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14" name="Oval 213">
              <a:extLst>
                <a:ext uri="{FF2B5EF4-FFF2-40B4-BE49-F238E27FC236}">
                  <a16:creationId xmlns:a16="http://schemas.microsoft.com/office/drawing/2014/main" id="{F62AD341-4C8F-482B-A1FC-A1ED0D99F540}"/>
                </a:ext>
              </a:extLst>
            </p:cNvPr>
            <p:cNvSpPr/>
            <p:nvPr/>
          </p:nvSpPr>
          <p:spPr bwMode="auto">
            <a:xfrm>
              <a:off x="3606060" y="3672839"/>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16" name="Oval 215">
              <a:extLst>
                <a:ext uri="{FF2B5EF4-FFF2-40B4-BE49-F238E27FC236}">
                  <a16:creationId xmlns:a16="http://schemas.microsoft.com/office/drawing/2014/main" id="{2488A0F2-C6F8-49CB-A53A-F1296D2D0C05}"/>
                </a:ext>
              </a:extLst>
            </p:cNvPr>
            <p:cNvSpPr/>
            <p:nvPr/>
          </p:nvSpPr>
          <p:spPr bwMode="auto">
            <a:xfrm>
              <a:off x="3616718" y="3697643"/>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18" name="Oval 217">
              <a:extLst>
                <a:ext uri="{FF2B5EF4-FFF2-40B4-BE49-F238E27FC236}">
                  <a16:creationId xmlns:a16="http://schemas.microsoft.com/office/drawing/2014/main" id="{9753ED9A-31A9-41A9-8792-957452740170}"/>
                </a:ext>
              </a:extLst>
            </p:cNvPr>
            <p:cNvSpPr/>
            <p:nvPr/>
          </p:nvSpPr>
          <p:spPr bwMode="auto">
            <a:xfrm>
              <a:off x="3673395" y="3757511"/>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20" name="Oval 219">
              <a:extLst>
                <a:ext uri="{FF2B5EF4-FFF2-40B4-BE49-F238E27FC236}">
                  <a16:creationId xmlns:a16="http://schemas.microsoft.com/office/drawing/2014/main" id="{974B97E1-C03F-4B17-8045-398DCE73C038}"/>
                </a:ext>
              </a:extLst>
            </p:cNvPr>
            <p:cNvSpPr/>
            <p:nvPr/>
          </p:nvSpPr>
          <p:spPr bwMode="auto">
            <a:xfrm>
              <a:off x="3702725" y="3757511"/>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22" name="Oval 221">
              <a:extLst>
                <a:ext uri="{FF2B5EF4-FFF2-40B4-BE49-F238E27FC236}">
                  <a16:creationId xmlns:a16="http://schemas.microsoft.com/office/drawing/2014/main" id="{8C9D398A-88C7-4F36-B794-2388B5B9C050}"/>
                </a:ext>
              </a:extLst>
            </p:cNvPr>
            <p:cNvSpPr/>
            <p:nvPr/>
          </p:nvSpPr>
          <p:spPr bwMode="auto">
            <a:xfrm>
              <a:off x="3732054" y="3753044"/>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24" name="Oval 223">
              <a:extLst>
                <a:ext uri="{FF2B5EF4-FFF2-40B4-BE49-F238E27FC236}">
                  <a16:creationId xmlns:a16="http://schemas.microsoft.com/office/drawing/2014/main" id="{A2996351-B070-41F9-9AFC-06B8F7A99898}"/>
                </a:ext>
              </a:extLst>
            </p:cNvPr>
            <p:cNvSpPr/>
            <p:nvPr/>
          </p:nvSpPr>
          <p:spPr bwMode="auto">
            <a:xfrm>
              <a:off x="3750302" y="3766537"/>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26" name="Oval 225">
              <a:extLst>
                <a:ext uri="{FF2B5EF4-FFF2-40B4-BE49-F238E27FC236}">
                  <a16:creationId xmlns:a16="http://schemas.microsoft.com/office/drawing/2014/main" id="{B92496ED-6B21-4408-80B5-71F6F910F5CD}"/>
                </a:ext>
              </a:extLst>
            </p:cNvPr>
            <p:cNvSpPr/>
            <p:nvPr/>
          </p:nvSpPr>
          <p:spPr bwMode="auto">
            <a:xfrm>
              <a:off x="3777173" y="3769579"/>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28" name="Oval 227">
              <a:extLst>
                <a:ext uri="{FF2B5EF4-FFF2-40B4-BE49-F238E27FC236}">
                  <a16:creationId xmlns:a16="http://schemas.microsoft.com/office/drawing/2014/main" id="{7630F96E-89B5-43BE-8F2C-95213BE91500}"/>
                </a:ext>
              </a:extLst>
            </p:cNvPr>
            <p:cNvSpPr/>
            <p:nvPr/>
          </p:nvSpPr>
          <p:spPr bwMode="auto">
            <a:xfrm>
              <a:off x="3872069" y="3810048"/>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30" name="Oval 229">
              <a:extLst>
                <a:ext uri="{FF2B5EF4-FFF2-40B4-BE49-F238E27FC236}">
                  <a16:creationId xmlns:a16="http://schemas.microsoft.com/office/drawing/2014/main" id="{56431662-707F-4269-A51B-2975A10ACDF4}"/>
                </a:ext>
              </a:extLst>
            </p:cNvPr>
            <p:cNvSpPr/>
            <p:nvPr/>
          </p:nvSpPr>
          <p:spPr bwMode="auto">
            <a:xfrm>
              <a:off x="3948279" y="3872303"/>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32" name="Oval 231">
              <a:extLst>
                <a:ext uri="{FF2B5EF4-FFF2-40B4-BE49-F238E27FC236}">
                  <a16:creationId xmlns:a16="http://schemas.microsoft.com/office/drawing/2014/main" id="{4E682E58-85FF-41D0-ACB4-59F587666609}"/>
                </a:ext>
              </a:extLst>
            </p:cNvPr>
            <p:cNvSpPr/>
            <p:nvPr/>
          </p:nvSpPr>
          <p:spPr bwMode="auto">
            <a:xfrm>
              <a:off x="3996575" y="3872303"/>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34" name="Oval 233">
              <a:extLst>
                <a:ext uri="{FF2B5EF4-FFF2-40B4-BE49-F238E27FC236}">
                  <a16:creationId xmlns:a16="http://schemas.microsoft.com/office/drawing/2014/main" id="{9E8FEDA2-DBC5-40A6-8D1C-3F247DCD32DA}"/>
                </a:ext>
              </a:extLst>
            </p:cNvPr>
            <p:cNvSpPr/>
            <p:nvPr/>
          </p:nvSpPr>
          <p:spPr bwMode="auto">
            <a:xfrm>
              <a:off x="4051932" y="3901632"/>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36" name="Oval 235">
              <a:extLst>
                <a:ext uri="{FF2B5EF4-FFF2-40B4-BE49-F238E27FC236}">
                  <a16:creationId xmlns:a16="http://schemas.microsoft.com/office/drawing/2014/main" id="{EE603CBB-5FFC-4CFB-B4F7-3CAD84BEF16E}"/>
                </a:ext>
              </a:extLst>
            </p:cNvPr>
            <p:cNvSpPr/>
            <p:nvPr/>
          </p:nvSpPr>
          <p:spPr bwMode="auto">
            <a:xfrm>
              <a:off x="4089280" y="3898704"/>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38" name="Oval 237">
              <a:extLst>
                <a:ext uri="{FF2B5EF4-FFF2-40B4-BE49-F238E27FC236}">
                  <a16:creationId xmlns:a16="http://schemas.microsoft.com/office/drawing/2014/main" id="{B377C1D4-97FF-46E6-9DD4-9C4C160D1BAB}"/>
                </a:ext>
              </a:extLst>
            </p:cNvPr>
            <p:cNvSpPr/>
            <p:nvPr/>
          </p:nvSpPr>
          <p:spPr bwMode="auto">
            <a:xfrm>
              <a:off x="4131822" y="3894967"/>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40" name="Oval 239">
              <a:extLst>
                <a:ext uri="{FF2B5EF4-FFF2-40B4-BE49-F238E27FC236}">
                  <a16:creationId xmlns:a16="http://schemas.microsoft.com/office/drawing/2014/main" id="{ECC84635-2BE7-4899-969D-D46527C094E5}"/>
                </a:ext>
              </a:extLst>
            </p:cNvPr>
            <p:cNvSpPr/>
            <p:nvPr/>
          </p:nvSpPr>
          <p:spPr bwMode="auto">
            <a:xfrm>
              <a:off x="4146887" y="3918645"/>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42" name="Oval 241">
              <a:extLst>
                <a:ext uri="{FF2B5EF4-FFF2-40B4-BE49-F238E27FC236}">
                  <a16:creationId xmlns:a16="http://schemas.microsoft.com/office/drawing/2014/main" id="{1B9D40CC-4E54-478A-BA99-4B83C62A2AD1}"/>
                </a:ext>
              </a:extLst>
            </p:cNvPr>
            <p:cNvSpPr/>
            <p:nvPr/>
          </p:nvSpPr>
          <p:spPr bwMode="auto">
            <a:xfrm>
              <a:off x="4177329" y="3918645"/>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44" name="Oval 243">
              <a:extLst>
                <a:ext uri="{FF2B5EF4-FFF2-40B4-BE49-F238E27FC236}">
                  <a16:creationId xmlns:a16="http://schemas.microsoft.com/office/drawing/2014/main" id="{EFA6B9DB-A2B0-449A-B054-3A930F180A91}"/>
                </a:ext>
              </a:extLst>
            </p:cNvPr>
            <p:cNvSpPr/>
            <p:nvPr/>
          </p:nvSpPr>
          <p:spPr bwMode="auto">
            <a:xfrm>
              <a:off x="4224094" y="3936489"/>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46" name="Oval 245">
              <a:extLst>
                <a:ext uri="{FF2B5EF4-FFF2-40B4-BE49-F238E27FC236}">
                  <a16:creationId xmlns:a16="http://schemas.microsoft.com/office/drawing/2014/main" id="{8B6447DD-5977-4596-8F8D-717A95693A12}"/>
                </a:ext>
              </a:extLst>
            </p:cNvPr>
            <p:cNvSpPr/>
            <p:nvPr/>
          </p:nvSpPr>
          <p:spPr bwMode="auto">
            <a:xfrm>
              <a:off x="4270034" y="3965818"/>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48" name="Oval 247">
              <a:extLst>
                <a:ext uri="{FF2B5EF4-FFF2-40B4-BE49-F238E27FC236}">
                  <a16:creationId xmlns:a16="http://schemas.microsoft.com/office/drawing/2014/main" id="{60C83821-FB0E-4D15-921F-BAED7E46323A}"/>
                </a:ext>
              </a:extLst>
            </p:cNvPr>
            <p:cNvSpPr/>
            <p:nvPr/>
          </p:nvSpPr>
          <p:spPr bwMode="auto">
            <a:xfrm>
              <a:off x="4292856" y="3991065"/>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50" name="Oval 249">
              <a:extLst>
                <a:ext uri="{FF2B5EF4-FFF2-40B4-BE49-F238E27FC236}">
                  <a16:creationId xmlns:a16="http://schemas.microsoft.com/office/drawing/2014/main" id="{9EF0162F-8023-4AA7-996E-F666A96C3EFB}"/>
                </a:ext>
              </a:extLst>
            </p:cNvPr>
            <p:cNvSpPr/>
            <p:nvPr/>
          </p:nvSpPr>
          <p:spPr bwMode="auto">
            <a:xfrm>
              <a:off x="4322186" y="4013951"/>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52" name="Oval 251">
              <a:extLst>
                <a:ext uri="{FF2B5EF4-FFF2-40B4-BE49-F238E27FC236}">
                  <a16:creationId xmlns:a16="http://schemas.microsoft.com/office/drawing/2014/main" id="{93152801-5E4E-4F1F-932A-053211722D13}"/>
                </a:ext>
              </a:extLst>
            </p:cNvPr>
            <p:cNvSpPr/>
            <p:nvPr/>
          </p:nvSpPr>
          <p:spPr bwMode="auto">
            <a:xfrm>
              <a:off x="4374082" y="4036838"/>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54" name="Oval 253">
              <a:extLst>
                <a:ext uri="{FF2B5EF4-FFF2-40B4-BE49-F238E27FC236}">
                  <a16:creationId xmlns:a16="http://schemas.microsoft.com/office/drawing/2014/main" id="{ECE68B48-1C48-40B6-B487-3D9D658430C5}"/>
                </a:ext>
              </a:extLst>
            </p:cNvPr>
            <p:cNvSpPr/>
            <p:nvPr/>
          </p:nvSpPr>
          <p:spPr bwMode="auto">
            <a:xfrm>
              <a:off x="4407373" y="4036449"/>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56" name="Oval 255">
              <a:extLst>
                <a:ext uri="{FF2B5EF4-FFF2-40B4-BE49-F238E27FC236}">
                  <a16:creationId xmlns:a16="http://schemas.microsoft.com/office/drawing/2014/main" id="{B666A2F0-6F1D-492A-B158-BAA9D8839887}"/>
                </a:ext>
              </a:extLst>
            </p:cNvPr>
            <p:cNvSpPr/>
            <p:nvPr/>
          </p:nvSpPr>
          <p:spPr bwMode="auto">
            <a:xfrm>
              <a:off x="5306343" y="4233594"/>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58" name="Oval 257">
              <a:extLst>
                <a:ext uri="{FF2B5EF4-FFF2-40B4-BE49-F238E27FC236}">
                  <a16:creationId xmlns:a16="http://schemas.microsoft.com/office/drawing/2014/main" id="{F00DF646-8039-44B8-9E77-5AAE80C8C9E6}"/>
                </a:ext>
              </a:extLst>
            </p:cNvPr>
            <p:cNvSpPr/>
            <p:nvPr/>
          </p:nvSpPr>
          <p:spPr bwMode="auto">
            <a:xfrm>
              <a:off x="4948176" y="4233064"/>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60" name="Oval 259">
              <a:extLst>
                <a:ext uri="{FF2B5EF4-FFF2-40B4-BE49-F238E27FC236}">
                  <a16:creationId xmlns:a16="http://schemas.microsoft.com/office/drawing/2014/main" id="{2325159D-443F-4605-B965-89FC0B81F045}"/>
                </a:ext>
              </a:extLst>
            </p:cNvPr>
            <p:cNvSpPr/>
            <p:nvPr/>
          </p:nvSpPr>
          <p:spPr bwMode="auto">
            <a:xfrm>
              <a:off x="4810358" y="4224820"/>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62" name="Oval 261">
              <a:extLst>
                <a:ext uri="{FF2B5EF4-FFF2-40B4-BE49-F238E27FC236}">
                  <a16:creationId xmlns:a16="http://schemas.microsoft.com/office/drawing/2014/main" id="{2B2CB89A-31C9-4026-AAB2-A01FD8696FFC}"/>
                </a:ext>
              </a:extLst>
            </p:cNvPr>
            <p:cNvSpPr/>
            <p:nvPr/>
          </p:nvSpPr>
          <p:spPr bwMode="auto">
            <a:xfrm>
              <a:off x="4920913" y="4233594"/>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64" name="Oval 263">
              <a:extLst>
                <a:ext uri="{FF2B5EF4-FFF2-40B4-BE49-F238E27FC236}">
                  <a16:creationId xmlns:a16="http://schemas.microsoft.com/office/drawing/2014/main" id="{0D08B340-F13C-4526-90DA-3EDC0A96061F}"/>
                </a:ext>
              </a:extLst>
            </p:cNvPr>
            <p:cNvSpPr/>
            <p:nvPr/>
          </p:nvSpPr>
          <p:spPr bwMode="auto">
            <a:xfrm>
              <a:off x="4782339" y="4227459"/>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66" name="Oval 265">
              <a:extLst>
                <a:ext uri="{FF2B5EF4-FFF2-40B4-BE49-F238E27FC236}">
                  <a16:creationId xmlns:a16="http://schemas.microsoft.com/office/drawing/2014/main" id="{78273DCD-62B3-4B8A-8D99-C7B19247D266}"/>
                </a:ext>
              </a:extLst>
            </p:cNvPr>
            <p:cNvSpPr/>
            <p:nvPr/>
          </p:nvSpPr>
          <p:spPr bwMode="auto">
            <a:xfrm>
              <a:off x="4433901" y="4072146"/>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68" name="Oval 267">
              <a:extLst>
                <a:ext uri="{FF2B5EF4-FFF2-40B4-BE49-F238E27FC236}">
                  <a16:creationId xmlns:a16="http://schemas.microsoft.com/office/drawing/2014/main" id="{553579CA-889E-4876-ADBD-038908349A3F}"/>
                </a:ext>
              </a:extLst>
            </p:cNvPr>
            <p:cNvSpPr/>
            <p:nvPr/>
          </p:nvSpPr>
          <p:spPr bwMode="auto">
            <a:xfrm>
              <a:off x="4505421" y="4097688"/>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70" name="Oval 269">
              <a:extLst>
                <a:ext uri="{FF2B5EF4-FFF2-40B4-BE49-F238E27FC236}">
                  <a16:creationId xmlns:a16="http://schemas.microsoft.com/office/drawing/2014/main" id="{2689E6BE-DEC3-4865-98CA-F3C3AC2D5FF0}"/>
                </a:ext>
              </a:extLst>
            </p:cNvPr>
            <p:cNvSpPr/>
            <p:nvPr/>
          </p:nvSpPr>
          <p:spPr bwMode="auto">
            <a:xfrm>
              <a:off x="4548141" y="4098874"/>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72" name="Oval 271">
              <a:extLst>
                <a:ext uri="{FF2B5EF4-FFF2-40B4-BE49-F238E27FC236}">
                  <a16:creationId xmlns:a16="http://schemas.microsoft.com/office/drawing/2014/main" id="{86E87E27-43AC-4092-AA68-CDF778C76E13}"/>
                </a:ext>
              </a:extLst>
            </p:cNvPr>
            <p:cNvSpPr/>
            <p:nvPr/>
          </p:nvSpPr>
          <p:spPr bwMode="auto">
            <a:xfrm>
              <a:off x="4480910" y="4101476"/>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74" name="Oval 273">
              <a:extLst>
                <a:ext uri="{FF2B5EF4-FFF2-40B4-BE49-F238E27FC236}">
                  <a16:creationId xmlns:a16="http://schemas.microsoft.com/office/drawing/2014/main" id="{FC037BD0-BC5E-45A0-A9C0-A5EDDEB847F4}"/>
                </a:ext>
              </a:extLst>
            </p:cNvPr>
            <p:cNvSpPr/>
            <p:nvPr/>
          </p:nvSpPr>
          <p:spPr bwMode="auto">
            <a:xfrm>
              <a:off x="4586578" y="4150445"/>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76" name="Oval 275">
              <a:extLst>
                <a:ext uri="{FF2B5EF4-FFF2-40B4-BE49-F238E27FC236}">
                  <a16:creationId xmlns:a16="http://schemas.microsoft.com/office/drawing/2014/main" id="{A1DA4BC1-E642-4F5E-956F-5C7447480B46}"/>
                </a:ext>
              </a:extLst>
            </p:cNvPr>
            <p:cNvSpPr/>
            <p:nvPr/>
          </p:nvSpPr>
          <p:spPr bwMode="auto">
            <a:xfrm>
              <a:off x="4613832" y="4147512"/>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78" name="Oval 277">
              <a:extLst>
                <a:ext uri="{FF2B5EF4-FFF2-40B4-BE49-F238E27FC236}">
                  <a16:creationId xmlns:a16="http://schemas.microsoft.com/office/drawing/2014/main" id="{CA7C6838-9D67-44B8-8807-5933FFFE33FF}"/>
                </a:ext>
              </a:extLst>
            </p:cNvPr>
            <p:cNvSpPr/>
            <p:nvPr/>
          </p:nvSpPr>
          <p:spPr bwMode="auto">
            <a:xfrm>
              <a:off x="4678869" y="4147512"/>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80" name="Oval 279">
              <a:extLst>
                <a:ext uri="{FF2B5EF4-FFF2-40B4-BE49-F238E27FC236}">
                  <a16:creationId xmlns:a16="http://schemas.microsoft.com/office/drawing/2014/main" id="{5AB5E194-2C24-494A-903B-74FB80EF92CD}"/>
                </a:ext>
              </a:extLst>
            </p:cNvPr>
            <p:cNvSpPr/>
            <p:nvPr/>
          </p:nvSpPr>
          <p:spPr bwMode="auto">
            <a:xfrm>
              <a:off x="4706793" y="4147511"/>
              <a:ext cx="58659" cy="58659"/>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84" name="Oval 283">
              <a:extLst>
                <a:ext uri="{FF2B5EF4-FFF2-40B4-BE49-F238E27FC236}">
                  <a16:creationId xmlns:a16="http://schemas.microsoft.com/office/drawing/2014/main" id="{AFB5A5BB-B9FC-4BE0-AE2E-8E89E046EA02}"/>
                </a:ext>
              </a:extLst>
            </p:cNvPr>
            <p:cNvSpPr/>
            <p:nvPr/>
          </p:nvSpPr>
          <p:spPr bwMode="auto">
            <a:xfrm>
              <a:off x="1750510" y="2793012"/>
              <a:ext cx="58659" cy="58659"/>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86" name="Oval 285">
              <a:extLst>
                <a:ext uri="{FF2B5EF4-FFF2-40B4-BE49-F238E27FC236}">
                  <a16:creationId xmlns:a16="http://schemas.microsoft.com/office/drawing/2014/main" id="{43350CE5-8625-407C-B64B-564487DB9104}"/>
                </a:ext>
              </a:extLst>
            </p:cNvPr>
            <p:cNvSpPr/>
            <p:nvPr/>
          </p:nvSpPr>
          <p:spPr bwMode="auto">
            <a:xfrm>
              <a:off x="3470289" y="3863677"/>
              <a:ext cx="58659" cy="58659"/>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88" name="Oval 287">
              <a:extLst>
                <a:ext uri="{FF2B5EF4-FFF2-40B4-BE49-F238E27FC236}">
                  <a16:creationId xmlns:a16="http://schemas.microsoft.com/office/drawing/2014/main" id="{54EE0261-D318-4262-886E-6DC9810763DC}"/>
                </a:ext>
              </a:extLst>
            </p:cNvPr>
            <p:cNvSpPr/>
            <p:nvPr/>
          </p:nvSpPr>
          <p:spPr bwMode="auto">
            <a:xfrm>
              <a:off x="4277886" y="4218930"/>
              <a:ext cx="58659" cy="58659"/>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90" name="Oval 289">
              <a:extLst>
                <a:ext uri="{FF2B5EF4-FFF2-40B4-BE49-F238E27FC236}">
                  <a16:creationId xmlns:a16="http://schemas.microsoft.com/office/drawing/2014/main" id="{5665D2FB-5F65-4AC9-B61E-B48CC254ADCE}"/>
                </a:ext>
              </a:extLst>
            </p:cNvPr>
            <p:cNvSpPr/>
            <p:nvPr/>
          </p:nvSpPr>
          <p:spPr bwMode="auto">
            <a:xfrm>
              <a:off x="4364927" y="4222227"/>
              <a:ext cx="58659" cy="58659"/>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92" name="Oval 291">
              <a:extLst>
                <a:ext uri="{FF2B5EF4-FFF2-40B4-BE49-F238E27FC236}">
                  <a16:creationId xmlns:a16="http://schemas.microsoft.com/office/drawing/2014/main" id="{2140AE98-0754-490D-996E-C66A3C4C40F7}"/>
                </a:ext>
              </a:extLst>
            </p:cNvPr>
            <p:cNvSpPr/>
            <p:nvPr/>
          </p:nvSpPr>
          <p:spPr bwMode="auto">
            <a:xfrm>
              <a:off x="3690997" y="3943809"/>
              <a:ext cx="58659" cy="58659"/>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94" name="Oval 293">
              <a:extLst>
                <a:ext uri="{FF2B5EF4-FFF2-40B4-BE49-F238E27FC236}">
                  <a16:creationId xmlns:a16="http://schemas.microsoft.com/office/drawing/2014/main" id="{35AC73B8-2ED2-41CF-A4EE-5EF1A8740EA5}"/>
                </a:ext>
              </a:extLst>
            </p:cNvPr>
            <p:cNvSpPr/>
            <p:nvPr/>
          </p:nvSpPr>
          <p:spPr bwMode="auto">
            <a:xfrm>
              <a:off x="3725147" y="4007120"/>
              <a:ext cx="58659" cy="58659"/>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96" name="Oval 295">
              <a:extLst>
                <a:ext uri="{FF2B5EF4-FFF2-40B4-BE49-F238E27FC236}">
                  <a16:creationId xmlns:a16="http://schemas.microsoft.com/office/drawing/2014/main" id="{05429731-B60B-4BE1-8BB5-0DD1EBDF2376}"/>
                </a:ext>
              </a:extLst>
            </p:cNvPr>
            <p:cNvSpPr/>
            <p:nvPr/>
          </p:nvSpPr>
          <p:spPr bwMode="auto">
            <a:xfrm>
              <a:off x="5239575" y="4275990"/>
              <a:ext cx="58659" cy="58659"/>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98" name="Oval 297">
              <a:extLst>
                <a:ext uri="{FF2B5EF4-FFF2-40B4-BE49-F238E27FC236}">
                  <a16:creationId xmlns:a16="http://schemas.microsoft.com/office/drawing/2014/main" id="{FA01F838-E619-4BCF-B3CB-BCCD3A9281C2}"/>
                </a:ext>
              </a:extLst>
            </p:cNvPr>
            <p:cNvSpPr/>
            <p:nvPr/>
          </p:nvSpPr>
          <p:spPr bwMode="auto">
            <a:xfrm>
              <a:off x="3773695" y="4040276"/>
              <a:ext cx="58659" cy="58659"/>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300" name="Oval 299">
              <a:extLst>
                <a:ext uri="{FF2B5EF4-FFF2-40B4-BE49-F238E27FC236}">
                  <a16:creationId xmlns:a16="http://schemas.microsoft.com/office/drawing/2014/main" id="{913D2DFD-BEB6-4171-A440-ADC69219CB94}"/>
                </a:ext>
              </a:extLst>
            </p:cNvPr>
            <p:cNvSpPr/>
            <p:nvPr/>
          </p:nvSpPr>
          <p:spPr bwMode="auto">
            <a:xfrm>
              <a:off x="3902812" y="4103805"/>
              <a:ext cx="58659" cy="58659"/>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302" name="Oval 301">
              <a:extLst>
                <a:ext uri="{FF2B5EF4-FFF2-40B4-BE49-F238E27FC236}">
                  <a16:creationId xmlns:a16="http://schemas.microsoft.com/office/drawing/2014/main" id="{E7BB8B8E-220E-43F6-9F17-257D9E1B3390}"/>
                </a:ext>
              </a:extLst>
            </p:cNvPr>
            <p:cNvSpPr/>
            <p:nvPr/>
          </p:nvSpPr>
          <p:spPr bwMode="auto">
            <a:xfrm>
              <a:off x="4016580" y="4141164"/>
              <a:ext cx="58659" cy="58659"/>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304" name="Oval 303">
              <a:extLst>
                <a:ext uri="{FF2B5EF4-FFF2-40B4-BE49-F238E27FC236}">
                  <a16:creationId xmlns:a16="http://schemas.microsoft.com/office/drawing/2014/main" id="{7F89D3EE-EEA4-497D-AE4A-F1EA86B6980B}"/>
                </a:ext>
              </a:extLst>
            </p:cNvPr>
            <p:cNvSpPr/>
            <p:nvPr/>
          </p:nvSpPr>
          <p:spPr bwMode="auto">
            <a:xfrm>
              <a:off x="4102493" y="4173816"/>
              <a:ext cx="58659" cy="58659"/>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306" name="Oval 305">
              <a:extLst>
                <a:ext uri="{FF2B5EF4-FFF2-40B4-BE49-F238E27FC236}">
                  <a16:creationId xmlns:a16="http://schemas.microsoft.com/office/drawing/2014/main" id="{88C393E7-8E88-46BE-9D57-A0E552E25879}"/>
                </a:ext>
              </a:extLst>
            </p:cNvPr>
            <p:cNvSpPr/>
            <p:nvPr/>
          </p:nvSpPr>
          <p:spPr bwMode="auto">
            <a:xfrm>
              <a:off x="3507819" y="3886073"/>
              <a:ext cx="58659" cy="58659"/>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308" name="Oval 307">
              <a:extLst>
                <a:ext uri="{FF2B5EF4-FFF2-40B4-BE49-F238E27FC236}">
                  <a16:creationId xmlns:a16="http://schemas.microsoft.com/office/drawing/2014/main" id="{FCD6A670-4BC7-45AC-B325-436828E50446}"/>
                </a:ext>
              </a:extLst>
            </p:cNvPr>
            <p:cNvSpPr/>
            <p:nvPr/>
          </p:nvSpPr>
          <p:spPr bwMode="auto">
            <a:xfrm>
              <a:off x="3559397" y="3893529"/>
              <a:ext cx="58659" cy="58659"/>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310" name="Oval 309">
              <a:extLst>
                <a:ext uri="{FF2B5EF4-FFF2-40B4-BE49-F238E27FC236}">
                  <a16:creationId xmlns:a16="http://schemas.microsoft.com/office/drawing/2014/main" id="{5B1FE211-ED97-4E56-BE0E-4004A28DB959}"/>
                </a:ext>
              </a:extLst>
            </p:cNvPr>
            <p:cNvSpPr/>
            <p:nvPr/>
          </p:nvSpPr>
          <p:spPr bwMode="auto">
            <a:xfrm>
              <a:off x="3570438" y="3885150"/>
              <a:ext cx="58659" cy="58659"/>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312" name="Oval 311">
              <a:extLst>
                <a:ext uri="{FF2B5EF4-FFF2-40B4-BE49-F238E27FC236}">
                  <a16:creationId xmlns:a16="http://schemas.microsoft.com/office/drawing/2014/main" id="{E74D4F28-9F5A-43CE-9DCC-EE55A50E2144}"/>
                </a:ext>
              </a:extLst>
            </p:cNvPr>
            <p:cNvSpPr/>
            <p:nvPr/>
          </p:nvSpPr>
          <p:spPr bwMode="auto">
            <a:xfrm>
              <a:off x="4598357" y="4270758"/>
              <a:ext cx="58659" cy="58659"/>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314" name="Oval 313">
              <a:extLst>
                <a:ext uri="{FF2B5EF4-FFF2-40B4-BE49-F238E27FC236}">
                  <a16:creationId xmlns:a16="http://schemas.microsoft.com/office/drawing/2014/main" id="{795456F5-D2BA-409B-9935-CC7C8E596F24}"/>
                </a:ext>
              </a:extLst>
            </p:cNvPr>
            <p:cNvSpPr/>
            <p:nvPr/>
          </p:nvSpPr>
          <p:spPr bwMode="auto">
            <a:xfrm>
              <a:off x="4650776" y="4273563"/>
              <a:ext cx="58659" cy="58659"/>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316" name="Oval 315">
              <a:extLst>
                <a:ext uri="{FF2B5EF4-FFF2-40B4-BE49-F238E27FC236}">
                  <a16:creationId xmlns:a16="http://schemas.microsoft.com/office/drawing/2014/main" id="{4DE27E1D-58A0-40F0-BE35-448B4D273D0E}"/>
                </a:ext>
              </a:extLst>
            </p:cNvPr>
            <p:cNvSpPr/>
            <p:nvPr/>
          </p:nvSpPr>
          <p:spPr bwMode="auto">
            <a:xfrm>
              <a:off x="4824858" y="4274470"/>
              <a:ext cx="58659" cy="58659"/>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318" name="Oval 317">
              <a:extLst>
                <a:ext uri="{FF2B5EF4-FFF2-40B4-BE49-F238E27FC236}">
                  <a16:creationId xmlns:a16="http://schemas.microsoft.com/office/drawing/2014/main" id="{BC6C17A1-16DF-4D2A-985D-954F8A5101DB}"/>
                </a:ext>
              </a:extLst>
            </p:cNvPr>
            <p:cNvSpPr/>
            <p:nvPr/>
          </p:nvSpPr>
          <p:spPr bwMode="auto">
            <a:xfrm>
              <a:off x="4688172" y="4275990"/>
              <a:ext cx="58659" cy="58659"/>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320" name="Oval 319">
              <a:extLst>
                <a:ext uri="{FF2B5EF4-FFF2-40B4-BE49-F238E27FC236}">
                  <a16:creationId xmlns:a16="http://schemas.microsoft.com/office/drawing/2014/main" id="{1E6A482A-DE4E-43F7-87B2-5DEE3077527F}"/>
                </a:ext>
              </a:extLst>
            </p:cNvPr>
            <p:cNvSpPr/>
            <p:nvPr/>
          </p:nvSpPr>
          <p:spPr bwMode="auto">
            <a:xfrm>
              <a:off x="4883804" y="4274470"/>
              <a:ext cx="58659" cy="58659"/>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322" name="Oval 321">
              <a:extLst>
                <a:ext uri="{FF2B5EF4-FFF2-40B4-BE49-F238E27FC236}">
                  <a16:creationId xmlns:a16="http://schemas.microsoft.com/office/drawing/2014/main" id="{41EFB68C-7845-40D9-8591-EDA5B64C8DD2}"/>
                </a:ext>
              </a:extLst>
            </p:cNvPr>
            <p:cNvSpPr/>
            <p:nvPr/>
          </p:nvSpPr>
          <p:spPr bwMode="auto">
            <a:xfrm>
              <a:off x="5018025" y="4275093"/>
              <a:ext cx="58659" cy="58659"/>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324" name="Oval 323">
              <a:extLst>
                <a:ext uri="{FF2B5EF4-FFF2-40B4-BE49-F238E27FC236}">
                  <a16:creationId xmlns:a16="http://schemas.microsoft.com/office/drawing/2014/main" id="{C63187A6-E2E7-4A5E-BB82-946E7CC2E616}"/>
                </a:ext>
              </a:extLst>
            </p:cNvPr>
            <p:cNvSpPr/>
            <p:nvPr/>
          </p:nvSpPr>
          <p:spPr bwMode="auto">
            <a:xfrm>
              <a:off x="5039811" y="4273563"/>
              <a:ext cx="58659" cy="58659"/>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grpSp>
      <p:sp>
        <p:nvSpPr>
          <p:cNvPr id="32" name="TextBox 31">
            <a:extLst>
              <a:ext uri="{FF2B5EF4-FFF2-40B4-BE49-F238E27FC236}">
                <a16:creationId xmlns:a16="http://schemas.microsoft.com/office/drawing/2014/main" id="{B91944C7-CE98-4DCF-821D-13F326BE328C}"/>
              </a:ext>
            </a:extLst>
          </p:cNvPr>
          <p:cNvSpPr txBox="1"/>
          <p:nvPr/>
        </p:nvSpPr>
        <p:spPr bwMode="auto">
          <a:xfrm>
            <a:off x="8235615" y="1497199"/>
            <a:ext cx="1958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cs typeface="Calibri" panose="020F0502020204030204" pitchFamily="34" charset="0"/>
              </a:rPr>
              <a:t>Overall Population</a:t>
            </a:r>
          </a:p>
        </p:txBody>
      </p:sp>
      <p:graphicFrame>
        <p:nvGraphicFramePr>
          <p:cNvPr id="5" name="Table 4">
            <a:extLst>
              <a:ext uri="{FF2B5EF4-FFF2-40B4-BE49-F238E27FC236}">
                <a16:creationId xmlns:a16="http://schemas.microsoft.com/office/drawing/2014/main" id="{ADE451EE-94FA-433D-B8EB-23E8F1ECB8B1}"/>
              </a:ext>
            </a:extLst>
          </p:cNvPr>
          <p:cNvGraphicFramePr>
            <a:graphicFrameLocks noGrp="1"/>
          </p:cNvGraphicFramePr>
          <p:nvPr>
            <p:extLst>
              <p:ext uri="{D42A27DB-BD31-4B8C-83A1-F6EECF244321}">
                <p14:modId xmlns:p14="http://schemas.microsoft.com/office/powerpoint/2010/main" val="1987727538"/>
              </p:ext>
            </p:extLst>
          </p:nvPr>
        </p:nvGraphicFramePr>
        <p:xfrm>
          <a:off x="2695066" y="1830548"/>
          <a:ext cx="3781743" cy="899160"/>
        </p:xfrm>
        <a:graphic>
          <a:graphicData uri="http://schemas.openxmlformats.org/drawingml/2006/table">
            <a:tbl>
              <a:tblPr firstRow="1" bandRow="1">
                <a:tableStyleId>{2D5ABB26-0587-4C30-8999-92F81FD0307C}</a:tableStyleId>
              </a:tblPr>
              <a:tblGrid>
                <a:gridCol w="1262063">
                  <a:extLst>
                    <a:ext uri="{9D8B030D-6E8A-4147-A177-3AD203B41FA5}">
                      <a16:colId xmlns:a16="http://schemas.microsoft.com/office/drawing/2014/main" val="1053462530"/>
                    </a:ext>
                  </a:extLst>
                </a:gridCol>
                <a:gridCol w="1123591">
                  <a:extLst>
                    <a:ext uri="{9D8B030D-6E8A-4147-A177-3AD203B41FA5}">
                      <a16:colId xmlns:a16="http://schemas.microsoft.com/office/drawing/2014/main" val="3660482051"/>
                    </a:ext>
                  </a:extLst>
                </a:gridCol>
                <a:gridCol w="1396089">
                  <a:extLst>
                    <a:ext uri="{9D8B030D-6E8A-4147-A177-3AD203B41FA5}">
                      <a16:colId xmlns:a16="http://schemas.microsoft.com/office/drawing/2014/main" val="2979136250"/>
                    </a:ext>
                  </a:extLst>
                </a:gridCol>
              </a:tblGrid>
              <a:tr h="222405">
                <a:tc>
                  <a:txBody>
                    <a:bodyPr/>
                    <a:lstStyle/>
                    <a:p>
                      <a:endParaRPr lang="en-US" sz="1400" dirty="0">
                        <a:solidFill>
                          <a:schemeClr val="bg1"/>
                        </a:solidFill>
                        <a:latin typeface="Calibri" panose="020F0502020204030204" pitchFamily="34" charset="0"/>
                        <a:cs typeface="Calibri" panose="020F0502020204030204" pitchFamily="34" charset="0"/>
                      </a:endParaRPr>
                    </a:p>
                  </a:txBody>
                  <a:tcPr marL="0" marR="0" marT="0" marB="0">
                    <a:solidFill>
                      <a:schemeClr val="tx1"/>
                    </a:solidFill>
                  </a:tcPr>
                </a:tc>
                <a:tc>
                  <a:txBody>
                    <a:bodyPr/>
                    <a:lstStyle/>
                    <a:p>
                      <a:pPr algn="ctr"/>
                      <a:r>
                        <a:rPr lang="en-US" sz="1400" b="1" dirty="0">
                          <a:solidFill>
                            <a:schemeClr val="accent1"/>
                          </a:solidFill>
                          <a:latin typeface="Calibri" panose="020F0502020204030204" pitchFamily="34" charset="0"/>
                          <a:cs typeface="Calibri" panose="020F0502020204030204" pitchFamily="34" charset="0"/>
                        </a:rPr>
                        <a:t>Olaparib</a:t>
                      </a:r>
                      <a:br>
                        <a:rPr lang="en-US" sz="1400" b="1" dirty="0">
                          <a:solidFill>
                            <a:schemeClr val="accent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(n = 162)</a:t>
                      </a:r>
                    </a:p>
                  </a:txBody>
                  <a:tcPr marL="0" marR="0" marT="0" marB="0">
                    <a:lnB w="12700" cap="flat" cmpd="sng" algn="ctr">
                      <a:solidFill>
                        <a:schemeClr val="bg1"/>
                      </a:solidFill>
                      <a:prstDash val="solid"/>
                      <a:round/>
                      <a:headEnd type="none" w="med" len="med"/>
                      <a:tailEnd type="none" w="med" len="med"/>
                    </a:lnB>
                    <a:solidFill>
                      <a:schemeClr val="tx1"/>
                    </a:solidFill>
                  </a:tcPr>
                </a:tc>
                <a:tc>
                  <a:txBody>
                    <a:bodyPr/>
                    <a:lstStyle/>
                    <a:p>
                      <a:pPr algn="ctr"/>
                      <a:r>
                        <a:rPr lang="en-US" sz="1400" b="1" dirty="0">
                          <a:solidFill>
                            <a:schemeClr val="accent3"/>
                          </a:solidFill>
                          <a:latin typeface="Calibri" panose="020F0502020204030204" pitchFamily="34" charset="0"/>
                          <a:cs typeface="Calibri" panose="020F0502020204030204" pitchFamily="34" charset="0"/>
                        </a:rPr>
                        <a:t>AR Therapy</a:t>
                      </a:r>
                      <a:br>
                        <a:rPr lang="en-US" sz="1400" b="1" dirty="0">
                          <a:solidFill>
                            <a:schemeClr val="accent3"/>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(n = 83)</a:t>
                      </a:r>
                    </a:p>
                  </a:txBody>
                  <a:tcPr marL="0" marR="0" marT="0" marB="0">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555288654"/>
                  </a:ext>
                </a:extLst>
              </a:tr>
              <a:tr h="132053">
                <a:tc>
                  <a:txBody>
                    <a:bodyPr/>
                    <a:lstStyle/>
                    <a:p>
                      <a:pPr algn="r"/>
                      <a:r>
                        <a:rPr lang="en-US" sz="1400" dirty="0">
                          <a:solidFill>
                            <a:schemeClr val="bg1"/>
                          </a:solidFill>
                          <a:latin typeface="Calibri" panose="020F0502020204030204" pitchFamily="34" charset="0"/>
                          <a:cs typeface="Calibri" panose="020F0502020204030204" pitchFamily="34" charset="0"/>
                        </a:rPr>
                        <a:t>Median OS, mos </a:t>
                      </a:r>
                    </a:p>
                  </a:txBody>
                  <a:tcPr marL="0" marR="0" marT="0" marB="0">
                    <a:solidFill>
                      <a:schemeClr val="tx1"/>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19.1</a:t>
                      </a:r>
                    </a:p>
                  </a:txBody>
                  <a:tcPr marL="0" marR="0" marT="0" marB="0">
                    <a:lnT w="12700" cap="flat" cmpd="sng" algn="ctr">
                      <a:solidFill>
                        <a:schemeClr val="bg1"/>
                      </a:solidFill>
                      <a:prstDash val="solid"/>
                      <a:round/>
                      <a:headEnd type="none" w="med" len="med"/>
                      <a:tailEnd type="none" w="med" len="med"/>
                    </a:lnT>
                    <a:solidFill>
                      <a:schemeClr val="tx1"/>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14.7</a:t>
                      </a:r>
                    </a:p>
                  </a:txBody>
                  <a:tcPr marL="0" marR="0" marT="0" marB="0">
                    <a:lnT w="12700" cap="flat" cmpd="sng" algn="ctr">
                      <a:solidFill>
                        <a:schemeClr val="bg1"/>
                      </a:solidFill>
                      <a:prstDash val="solid"/>
                      <a:round/>
                      <a:headEnd type="none" w="med" len="med"/>
                      <a:tailEnd type="none" w="med" len="med"/>
                    </a:lnT>
                    <a:solidFill>
                      <a:schemeClr val="tx1"/>
                    </a:solidFill>
                  </a:tcPr>
                </a:tc>
                <a:extLst>
                  <a:ext uri="{0D108BD9-81ED-4DB2-BD59-A6C34878D82A}">
                    <a16:rowId xmlns:a16="http://schemas.microsoft.com/office/drawing/2014/main" val="1463425376"/>
                  </a:ext>
                </a:extLst>
              </a:tr>
              <a:tr h="22240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HR (95% CI)</a:t>
                      </a:r>
                    </a:p>
                  </a:txBody>
                  <a:tcPr marL="0" marR="0" marB="0">
                    <a:solidFill>
                      <a:schemeClr val="tx1"/>
                    </a:solidFill>
                  </a:tcPr>
                </a:tc>
                <a:tc gridSpan="2">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0.69 (0.50-0.97; </a:t>
                      </a:r>
                      <a:r>
                        <a:rPr lang="en-US" sz="1400" i="1" dirty="0">
                          <a:solidFill>
                            <a:schemeClr val="bg1"/>
                          </a:solidFill>
                          <a:latin typeface="Calibri" panose="020F0502020204030204" pitchFamily="34" charset="0"/>
                          <a:cs typeface="Calibri" panose="020F0502020204030204" pitchFamily="34" charset="0"/>
                        </a:rPr>
                        <a:t>P </a:t>
                      </a:r>
                      <a:r>
                        <a:rPr lang="en-US" sz="1400" dirty="0">
                          <a:solidFill>
                            <a:schemeClr val="bg1"/>
                          </a:solidFill>
                          <a:latin typeface="Calibri" panose="020F0502020204030204" pitchFamily="34" charset="0"/>
                          <a:cs typeface="Calibri" panose="020F0502020204030204" pitchFamily="34" charset="0"/>
                        </a:rPr>
                        <a:t>= .02)</a:t>
                      </a:r>
                    </a:p>
                  </a:txBody>
                  <a:tcPr marL="0" marR="0" marB="0">
                    <a:lnB w="12700" cap="flat" cmpd="sng" algn="ctr">
                      <a:noFill/>
                      <a:prstDash val="solid"/>
                      <a:round/>
                      <a:headEnd type="none" w="med" len="med"/>
                      <a:tailEnd type="none" w="med" len="med"/>
                    </a:lnB>
                    <a:solidFill>
                      <a:schemeClr val="tx1"/>
                    </a:solidFill>
                  </a:tcPr>
                </a:tc>
                <a:tc hMerge="1">
                  <a:txBody>
                    <a:bodyPr/>
                    <a:lstStyle/>
                    <a:p>
                      <a:pPr algn="ctr"/>
                      <a:endParaRPr lang="en-US" sz="1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446486527"/>
                  </a:ext>
                </a:extLst>
              </a:tr>
            </a:tbl>
          </a:graphicData>
        </a:graphic>
      </p:graphicFrame>
      <p:graphicFrame>
        <p:nvGraphicFramePr>
          <p:cNvPr id="195" name="Table 194">
            <a:extLst>
              <a:ext uri="{FF2B5EF4-FFF2-40B4-BE49-F238E27FC236}">
                <a16:creationId xmlns:a16="http://schemas.microsoft.com/office/drawing/2014/main" id="{5EC09B18-B914-485B-BA05-6796D54C0861}"/>
              </a:ext>
            </a:extLst>
          </p:cNvPr>
          <p:cNvGraphicFramePr>
            <a:graphicFrameLocks noGrp="1"/>
          </p:cNvGraphicFramePr>
          <p:nvPr>
            <p:extLst>
              <p:ext uri="{D42A27DB-BD31-4B8C-83A1-F6EECF244321}">
                <p14:modId xmlns:p14="http://schemas.microsoft.com/office/powerpoint/2010/main" val="3412357820"/>
              </p:ext>
            </p:extLst>
          </p:nvPr>
        </p:nvGraphicFramePr>
        <p:xfrm>
          <a:off x="8217473" y="1812485"/>
          <a:ext cx="3561692" cy="1158240"/>
        </p:xfrm>
        <a:graphic>
          <a:graphicData uri="http://schemas.openxmlformats.org/drawingml/2006/table">
            <a:tbl>
              <a:tblPr firstRow="1" bandRow="1">
                <a:tableStyleId>{2D5ABB26-0587-4C30-8999-92F81FD0307C}</a:tableStyleId>
              </a:tblPr>
              <a:tblGrid>
                <a:gridCol w="1188627">
                  <a:extLst>
                    <a:ext uri="{9D8B030D-6E8A-4147-A177-3AD203B41FA5}">
                      <a16:colId xmlns:a16="http://schemas.microsoft.com/office/drawing/2014/main" val="1053462530"/>
                    </a:ext>
                  </a:extLst>
                </a:gridCol>
                <a:gridCol w="1058212">
                  <a:extLst>
                    <a:ext uri="{9D8B030D-6E8A-4147-A177-3AD203B41FA5}">
                      <a16:colId xmlns:a16="http://schemas.microsoft.com/office/drawing/2014/main" val="3660482051"/>
                    </a:ext>
                  </a:extLst>
                </a:gridCol>
                <a:gridCol w="1314853">
                  <a:extLst>
                    <a:ext uri="{9D8B030D-6E8A-4147-A177-3AD203B41FA5}">
                      <a16:colId xmlns:a16="http://schemas.microsoft.com/office/drawing/2014/main" val="2979136250"/>
                    </a:ext>
                  </a:extLst>
                </a:gridCol>
              </a:tblGrid>
              <a:tr h="222405">
                <a:tc>
                  <a:txBody>
                    <a:bodyPr/>
                    <a:lstStyle/>
                    <a:p>
                      <a:endParaRPr lang="en-US" sz="1400" dirty="0">
                        <a:solidFill>
                          <a:schemeClr val="bg1"/>
                        </a:solidFill>
                        <a:latin typeface="Calibri" panose="020F0502020204030204" pitchFamily="34" charset="0"/>
                        <a:cs typeface="Calibri" panose="020F0502020204030204" pitchFamily="34" charset="0"/>
                      </a:endParaRPr>
                    </a:p>
                  </a:txBody>
                  <a:tcPr marL="0" marR="0" marT="0" marB="0">
                    <a:solidFill>
                      <a:schemeClr val="tx1"/>
                    </a:solidFill>
                  </a:tcPr>
                </a:tc>
                <a:tc>
                  <a:txBody>
                    <a:bodyPr/>
                    <a:lstStyle/>
                    <a:p>
                      <a:pPr algn="ctr"/>
                      <a:r>
                        <a:rPr lang="en-US" sz="1400" b="1" dirty="0">
                          <a:solidFill>
                            <a:schemeClr val="accent1"/>
                          </a:solidFill>
                          <a:latin typeface="Calibri" panose="020F0502020204030204" pitchFamily="34" charset="0"/>
                          <a:cs typeface="Calibri" panose="020F0502020204030204" pitchFamily="34" charset="0"/>
                        </a:rPr>
                        <a:t>Olaparib</a:t>
                      </a:r>
                      <a:br>
                        <a:rPr lang="en-US" sz="1400" b="1" dirty="0">
                          <a:solidFill>
                            <a:schemeClr val="accent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(n = 256)</a:t>
                      </a:r>
                    </a:p>
                  </a:txBody>
                  <a:tcPr marL="0" marR="0" marT="0" marB="0">
                    <a:lnB w="12700" cap="flat" cmpd="sng" algn="ctr">
                      <a:solidFill>
                        <a:schemeClr val="bg1"/>
                      </a:solidFill>
                      <a:prstDash val="solid"/>
                      <a:round/>
                      <a:headEnd type="none" w="med" len="med"/>
                      <a:tailEnd type="none" w="med" len="med"/>
                    </a:lnB>
                    <a:solidFill>
                      <a:schemeClr val="tx1"/>
                    </a:solidFill>
                  </a:tcPr>
                </a:tc>
                <a:tc>
                  <a:txBody>
                    <a:bodyPr/>
                    <a:lstStyle/>
                    <a:p>
                      <a:pPr algn="ctr"/>
                      <a:r>
                        <a:rPr lang="en-US" sz="1400" b="1" dirty="0">
                          <a:solidFill>
                            <a:schemeClr val="accent3"/>
                          </a:solidFill>
                          <a:latin typeface="Calibri" panose="020F0502020204030204" pitchFamily="34" charset="0"/>
                          <a:cs typeface="Calibri" panose="020F0502020204030204" pitchFamily="34" charset="0"/>
                        </a:rPr>
                        <a:t>AR Therapy</a:t>
                      </a:r>
                      <a:br>
                        <a:rPr lang="en-US" sz="1400" b="1" dirty="0">
                          <a:solidFill>
                            <a:schemeClr val="accent3"/>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(n = 131)</a:t>
                      </a:r>
                    </a:p>
                  </a:txBody>
                  <a:tcPr marL="0" marR="0" marT="0" marB="0">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555288654"/>
                  </a:ext>
                </a:extLst>
              </a:tr>
              <a:tr h="132053">
                <a:tc>
                  <a:txBody>
                    <a:bodyPr/>
                    <a:lstStyle/>
                    <a:p>
                      <a:pPr algn="r"/>
                      <a:r>
                        <a:rPr lang="en-US" sz="1400" dirty="0">
                          <a:solidFill>
                            <a:schemeClr val="bg1"/>
                          </a:solidFill>
                          <a:latin typeface="Calibri" panose="020F0502020204030204" pitchFamily="34" charset="0"/>
                          <a:cs typeface="Calibri" panose="020F0502020204030204" pitchFamily="34" charset="0"/>
                        </a:rPr>
                        <a:t>Median OS, mos </a:t>
                      </a:r>
                    </a:p>
                  </a:txBody>
                  <a:tcPr marL="0" marR="0" marT="0" marB="0">
                    <a:solidFill>
                      <a:schemeClr val="tx1"/>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17.3</a:t>
                      </a:r>
                    </a:p>
                  </a:txBody>
                  <a:tcPr marL="0" marR="0" marT="0" marB="0">
                    <a:lnT w="12700" cap="flat" cmpd="sng" algn="ctr">
                      <a:solidFill>
                        <a:schemeClr val="bg1"/>
                      </a:solidFill>
                      <a:prstDash val="solid"/>
                      <a:round/>
                      <a:headEnd type="none" w="med" len="med"/>
                      <a:tailEnd type="none" w="med" len="med"/>
                    </a:lnT>
                    <a:solidFill>
                      <a:schemeClr val="tx1"/>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14.0</a:t>
                      </a:r>
                    </a:p>
                  </a:txBody>
                  <a:tcPr marL="0" marR="0" marT="0" marB="0">
                    <a:lnT w="12700" cap="flat" cmpd="sng" algn="ctr">
                      <a:solidFill>
                        <a:schemeClr val="bg1"/>
                      </a:solidFill>
                      <a:prstDash val="solid"/>
                      <a:round/>
                      <a:headEnd type="none" w="med" len="med"/>
                      <a:tailEnd type="none" w="med" len="med"/>
                    </a:lnT>
                    <a:solidFill>
                      <a:schemeClr val="tx1"/>
                    </a:solidFill>
                  </a:tcPr>
                </a:tc>
                <a:extLst>
                  <a:ext uri="{0D108BD9-81ED-4DB2-BD59-A6C34878D82A}">
                    <a16:rowId xmlns:a16="http://schemas.microsoft.com/office/drawing/2014/main" val="1463425376"/>
                  </a:ext>
                </a:extLst>
              </a:tr>
              <a:tr h="22240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HR (95% CI)</a:t>
                      </a:r>
                      <a:r>
                        <a:rPr lang="en-US" sz="1400" dirty="0">
                          <a:solidFill>
                            <a:schemeClr val="bg1"/>
                          </a:solidFill>
                          <a:latin typeface="Calibri" panose="020F0502020204030204" pitchFamily="34" charset="0"/>
                          <a:cs typeface="Calibri" panose="020F0502020204030204" pitchFamily="34" charset="0"/>
                        </a:rPr>
                        <a:t> </a:t>
                      </a:r>
                    </a:p>
                  </a:txBody>
                  <a:tcPr marL="0" marR="0" marB="0">
                    <a:solidFill>
                      <a:schemeClr val="tx1"/>
                    </a:solidFill>
                  </a:tcPr>
                </a:tc>
                <a:tc gridSpan="2">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0.79 (0.61-1.03)</a:t>
                      </a:r>
                    </a:p>
                  </a:txBody>
                  <a:tcPr marL="0" marR="0" marB="0">
                    <a:solidFill>
                      <a:schemeClr val="tx1"/>
                    </a:solidFill>
                  </a:tcPr>
                </a:tc>
                <a:tc hMerge="1">
                  <a:txBody>
                    <a:bodyPr/>
                    <a:lstStyle/>
                    <a:p>
                      <a:pPr algn="ctr"/>
                      <a:endParaRPr lang="en-US" sz="12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446486527"/>
                  </a:ext>
                </a:extLst>
              </a:tr>
              <a:tr h="222405">
                <a:tc>
                  <a:txBody>
                    <a:bodyPr/>
                    <a:lstStyle/>
                    <a:p>
                      <a:endParaRPr lang="en-US" sz="1400" dirty="0">
                        <a:solidFill>
                          <a:schemeClr val="bg1"/>
                        </a:solidFill>
                        <a:latin typeface="Calibri" panose="020F0502020204030204" pitchFamily="34" charset="0"/>
                        <a:cs typeface="Calibri" panose="020F0502020204030204" pitchFamily="34" charset="0"/>
                      </a:endParaRPr>
                    </a:p>
                  </a:txBody>
                  <a:tcPr marL="0" marR="0" marB="0">
                    <a:solidFill>
                      <a:schemeClr val="tx1"/>
                    </a:solidFill>
                  </a:tcPr>
                </a:tc>
                <a:tc gridSpan="2">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lang="en-US" sz="1400" dirty="0">
                        <a:solidFill>
                          <a:schemeClr val="bg1"/>
                        </a:solidFill>
                        <a:latin typeface="Calibri" panose="020F0502020204030204" pitchFamily="34" charset="0"/>
                        <a:cs typeface="Calibri" panose="020F0502020204030204" pitchFamily="34" charset="0"/>
                      </a:endParaRPr>
                    </a:p>
                  </a:txBody>
                  <a:tcPr marL="0" marR="0" marB="0">
                    <a:lnB w="12700" cap="flat" cmpd="sng" algn="ctr">
                      <a:noFill/>
                      <a:prstDash val="solid"/>
                      <a:round/>
                      <a:headEnd type="none" w="med" len="med"/>
                      <a:tailEnd type="none" w="med" len="med"/>
                    </a:lnB>
                    <a:solidFill>
                      <a:schemeClr val="tx1"/>
                    </a:solidFill>
                  </a:tcPr>
                </a:tc>
                <a:tc hMerge="1">
                  <a:txBody>
                    <a:bodyPr/>
                    <a:lstStyle/>
                    <a:p>
                      <a:endParaRPr lang="en-US"/>
                    </a:p>
                  </a:txBody>
                  <a:tcPr/>
                </a:tc>
                <a:extLst>
                  <a:ext uri="{0D108BD9-81ED-4DB2-BD59-A6C34878D82A}">
                    <a16:rowId xmlns:a16="http://schemas.microsoft.com/office/drawing/2014/main" val="1088224316"/>
                  </a:ext>
                </a:extLst>
              </a:tr>
            </a:tbl>
          </a:graphicData>
        </a:graphic>
      </p:graphicFrame>
      <p:sp>
        <p:nvSpPr>
          <p:cNvPr id="9" name="TextBox 8">
            <a:extLst>
              <a:ext uri="{FF2B5EF4-FFF2-40B4-BE49-F238E27FC236}">
                <a16:creationId xmlns:a16="http://schemas.microsoft.com/office/drawing/2014/main" id="{F124F670-8E0B-4A61-AAA0-A6EBB7DE89D2}"/>
              </a:ext>
            </a:extLst>
          </p:cNvPr>
          <p:cNvSpPr txBox="1"/>
          <p:nvPr/>
        </p:nvSpPr>
        <p:spPr bwMode="auto">
          <a:xfrm>
            <a:off x="7415042" y="4924441"/>
            <a:ext cx="3730213"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cs typeface="Calibri" panose="020F0502020204030204" pitchFamily="34" charset="0"/>
              </a:rPr>
              <a:t>Mos</a:t>
            </a:r>
          </a:p>
        </p:txBody>
      </p:sp>
      <p:sp>
        <p:nvSpPr>
          <p:cNvPr id="16" name="TextBox 15">
            <a:extLst>
              <a:ext uri="{FF2B5EF4-FFF2-40B4-BE49-F238E27FC236}">
                <a16:creationId xmlns:a16="http://schemas.microsoft.com/office/drawing/2014/main" id="{217F6A42-BABF-4A31-9C26-711E4EA7A14C}"/>
              </a:ext>
            </a:extLst>
          </p:cNvPr>
          <p:cNvSpPr txBox="1"/>
          <p:nvPr/>
        </p:nvSpPr>
        <p:spPr bwMode="auto">
          <a:xfrm>
            <a:off x="5794047" y="5084811"/>
            <a:ext cx="1317155" cy="646331"/>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200" b="1" dirty="0">
                <a:solidFill>
                  <a:schemeClr val="bg1"/>
                </a:solidFill>
                <a:latin typeface="Calibri" panose="020F0502020204030204" pitchFamily="34" charset="0"/>
                <a:cs typeface="Calibri" panose="020F0502020204030204" pitchFamily="34" charset="0"/>
              </a:rPr>
              <a:t>Patients at Risk, n</a:t>
            </a:r>
            <a:br>
              <a:rPr lang="en-US" sz="1200" b="1" dirty="0">
                <a:solidFill>
                  <a:schemeClr val="bg1"/>
                </a:solidFill>
                <a:latin typeface="Calibri" panose="020F0502020204030204" pitchFamily="34" charset="0"/>
                <a:cs typeface="Calibri" panose="020F0502020204030204" pitchFamily="34" charset="0"/>
              </a:rPr>
            </a:br>
            <a:r>
              <a:rPr lang="en-US" sz="1200" b="1" dirty="0">
                <a:solidFill>
                  <a:schemeClr val="accent1"/>
                </a:solidFill>
                <a:latin typeface="Calibri" panose="020F0502020204030204" pitchFamily="34" charset="0"/>
                <a:cs typeface="Calibri" panose="020F0502020204030204" pitchFamily="34" charset="0"/>
              </a:rPr>
              <a:t>Olaparib</a:t>
            </a:r>
            <a:br>
              <a:rPr lang="en-US" sz="1200" b="1" dirty="0">
                <a:solidFill>
                  <a:schemeClr val="bg1"/>
                </a:solidFill>
                <a:latin typeface="Calibri" panose="020F0502020204030204" pitchFamily="34" charset="0"/>
                <a:cs typeface="Calibri" panose="020F0502020204030204" pitchFamily="34" charset="0"/>
              </a:rPr>
            </a:br>
            <a:r>
              <a:rPr lang="en-US" sz="1200" b="1" dirty="0">
                <a:solidFill>
                  <a:schemeClr val="accent3"/>
                </a:solidFill>
                <a:latin typeface="Calibri" panose="020F0502020204030204" pitchFamily="34" charset="0"/>
                <a:cs typeface="Calibri" panose="020F0502020204030204" pitchFamily="34" charset="0"/>
              </a:rPr>
              <a:t>Control</a:t>
            </a:r>
          </a:p>
        </p:txBody>
      </p:sp>
      <p:grpSp>
        <p:nvGrpSpPr>
          <p:cNvPr id="544" name="Group 543">
            <a:extLst>
              <a:ext uri="{FF2B5EF4-FFF2-40B4-BE49-F238E27FC236}">
                <a16:creationId xmlns:a16="http://schemas.microsoft.com/office/drawing/2014/main" id="{556AA6BD-12EE-4086-A344-FFA33AD020D3}"/>
              </a:ext>
            </a:extLst>
          </p:cNvPr>
          <p:cNvGrpSpPr/>
          <p:nvPr/>
        </p:nvGrpSpPr>
        <p:grpSpPr>
          <a:xfrm>
            <a:off x="6456708" y="2409825"/>
            <a:ext cx="5411950" cy="2678645"/>
            <a:chOff x="6456708" y="2255577"/>
            <a:chExt cx="5411950" cy="3057744"/>
          </a:xfrm>
        </p:grpSpPr>
        <p:grpSp>
          <p:nvGrpSpPr>
            <p:cNvPr id="36" name="Group 35">
              <a:extLst>
                <a:ext uri="{FF2B5EF4-FFF2-40B4-BE49-F238E27FC236}">
                  <a16:creationId xmlns:a16="http://schemas.microsoft.com/office/drawing/2014/main" id="{F5064D79-90DD-4EC6-8497-B4A80A884AC7}"/>
                </a:ext>
              </a:extLst>
            </p:cNvPr>
            <p:cNvGrpSpPr/>
            <p:nvPr/>
          </p:nvGrpSpPr>
          <p:grpSpPr>
            <a:xfrm>
              <a:off x="7177088" y="2724150"/>
              <a:ext cx="4160043" cy="1747838"/>
              <a:chOff x="7177088" y="2724150"/>
              <a:chExt cx="4160043" cy="1747838"/>
            </a:xfrm>
          </p:grpSpPr>
          <p:sp>
            <p:nvSpPr>
              <p:cNvPr id="21" name="Freeform: Shape 20">
                <a:extLst>
                  <a:ext uri="{FF2B5EF4-FFF2-40B4-BE49-F238E27FC236}">
                    <a16:creationId xmlns:a16="http://schemas.microsoft.com/office/drawing/2014/main" id="{0B36B2F8-DEB8-4B75-B77B-699A9B618147}"/>
                  </a:ext>
                </a:extLst>
              </p:cNvPr>
              <p:cNvSpPr/>
              <p:nvPr/>
            </p:nvSpPr>
            <p:spPr bwMode="auto">
              <a:xfrm>
                <a:off x="7177088" y="2724150"/>
                <a:ext cx="2586037" cy="1319213"/>
              </a:xfrm>
              <a:custGeom>
                <a:avLst/>
                <a:gdLst>
                  <a:gd name="connsiteX0" fmla="*/ 0 w 2586037"/>
                  <a:gd name="connsiteY0" fmla="*/ 0 h 1319213"/>
                  <a:gd name="connsiteX1" fmla="*/ 57150 w 2586037"/>
                  <a:gd name="connsiteY1" fmla="*/ 0 h 1319213"/>
                  <a:gd name="connsiteX2" fmla="*/ 57150 w 2586037"/>
                  <a:gd name="connsiteY2" fmla="*/ 38100 h 1319213"/>
                  <a:gd name="connsiteX3" fmla="*/ 183356 w 2586037"/>
                  <a:gd name="connsiteY3" fmla="*/ 38100 h 1319213"/>
                  <a:gd name="connsiteX4" fmla="*/ 183356 w 2586037"/>
                  <a:gd name="connsiteY4" fmla="*/ 64294 h 1319213"/>
                  <a:gd name="connsiteX5" fmla="*/ 276225 w 2586037"/>
                  <a:gd name="connsiteY5" fmla="*/ 64294 h 1319213"/>
                  <a:gd name="connsiteX6" fmla="*/ 276225 w 2586037"/>
                  <a:gd name="connsiteY6" fmla="*/ 64294 h 1319213"/>
                  <a:gd name="connsiteX7" fmla="*/ 276225 w 2586037"/>
                  <a:gd name="connsiteY7" fmla="*/ 80963 h 1319213"/>
                  <a:gd name="connsiteX8" fmla="*/ 330993 w 2586037"/>
                  <a:gd name="connsiteY8" fmla="*/ 80963 h 1319213"/>
                  <a:gd name="connsiteX9" fmla="*/ 330993 w 2586037"/>
                  <a:gd name="connsiteY9" fmla="*/ 83344 h 1319213"/>
                  <a:gd name="connsiteX10" fmla="*/ 366712 w 2586037"/>
                  <a:gd name="connsiteY10" fmla="*/ 83344 h 1319213"/>
                  <a:gd name="connsiteX11" fmla="*/ 373856 w 2586037"/>
                  <a:gd name="connsiteY11" fmla="*/ 90488 h 1319213"/>
                  <a:gd name="connsiteX12" fmla="*/ 404812 w 2586037"/>
                  <a:gd name="connsiteY12" fmla="*/ 90488 h 1319213"/>
                  <a:gd name="connsiteX13" fmla="*/ 404812 w 2586037"/>
                  <a:gd name="connsiteY13" fmla="*/ 109538 h 1319213"/>
                  <a:gd name="connsiteX14" fmla="*/ 466725 w 2586037"/>
                  <a:gd name="connsiteY14" fmla="*/ 109538 h 1319213"/>
                  <a:gd name="connsiteX15" fmla="*/ 466725 w 2586037"/>
                  <a:gd name="connsiteY15" fmla="*/ 119063 h 1319213"/>
                  <a:gd name="connsiteX16" fmla="*/ 523875 w 2586037"/>
                  <a:gd name="connsiteY16" fmla="*/ 119063 h 1319213"/>
                  <a:gd name="connsiteX17" fmla="*/ 523875 w 2586037"/>
                  <a:gd name="connsiteY17" fmla="*/ 140494 h 1319213"/>
                  <a:gd name="connsiteX18" fmla="*/ 600075 w 2586037"/>
                  <a:gd name="connsiteY18" fmla="*/ 140494 h 1319213"/>
                  <a:gd name="connsiteX19" fmla="*/ 609600 w 2586037"/>
                  <a:gd name="connsiteY19" fmla="*/ 140494 h 1319213"/>
                  <a:gd name="connsiteX20" fmla="*/ 671512 w 2586037"/>
                  <a:gd name="connsiteY20" fmla="*/ 140494 h 1319213"/>
                  <a:gd name="connsiteX21" fmla="*/ 671512 w 2586037"/>
                  <a:gd name="connsiteY21" fmla="*/ 157163 h 1319213"/>
                  <a:gd name="connsiteX22" fmla="*/ 719137 w 2586037"/>
                  <a:gd name="connsiteY22" fmla="*/ 157163 h 1319213"/>
                  <a:gd name="connsiteX23" fmla="*/ 719137 w 2586037"/>
                  <a:gd name="connsiteY23" fmla="*/ 173831 h 1319213"/>
                  <a:gd name="connsiteX24" fmla="*/ 745331 w 2586037"/>
                  <a:gd name="connsiteY24" fmla="*/ 173831 h 1319213"/>
                  <a:gd name="connsiteX25" fmla="*/ 745331 w 2586037"/>
                  <a:gd name="connsiteY25" fmla="*/ 180975 h 1319213"/>
                  <a:gd name="connsiteX26" fmla="*/ 766762 w 2586037"/>
                  <a:gd name="connsiteY26" fmla="*/ 180975 h 1319213"/>
                  <a:gd name="connsiteX27" fmla="*/ 766762 w 2586037"/>
                  <a:gd name="connsiteY27" fmla="*/ 180975 h 1319213"/>
                  <a:gd name="connsiteX28" fmla="*/ 783431 w 2586037"/>
                  <a:gd name="connsiteY28" fmla="*/ 197644 h 1319213"/>
                  <a:gd name="connsiteX29" fmla="*/ 783431 w 2586037"/>
                  <a:gd name="connsiteY29" fmla="*/ 216694 h 1319213"/>
                  <a:gd name="connsiteX30" fmla="*/ 802481 w 2586037"/>
                  <a:gd name="connsiteY30" fmla="*/ 216694 h 1319213"/>
                  <a:gd name="connsiteX31" fmla="*/ 819150 w 2586037"/>
                  <a:gd name="connsiteY31" fmla="*/ 233363 h 1319213"/>
                  <a:gd name="connsiteX32" fmla="*/ 878681 w 2586037"/>
                  <a:gd name="connsiteY32" fmla="*/ 233363 h 1319213"/>
                  <a:gd name="connsiteX33" fmla="*/ 878681 w 2586037"/>
                  <a:gd name="connsiteY33" fmla="*/ 242888 h 1319213"/>
                  <a:gd name="connsiteX34" fmla="*/ 935831 w 2586037"/>
                  <a:gd name="connsiteY34" fmla="*/ 242888 h 1319213"/>
                  <a:gd name="connsiteX35" fmla="*/ 935831 w 2586037"/>
                  <a:gd name="connsiteY35" fmla="*/ 273844 h 1319213"/>
                  <a:gd name="connsiteX36" fmla="*/ 954881 w 2586037"/>
                  <a:gd name="connsiteY36" fmla="*/ 273844 h 1319213"/>
                  <a:gd name="connsiteX37" fmla="*/ 962025 w 2586037"/>
                  <a:gd name="connsiteY37" fmla="*/ 280988 h 1319213"/>
                  <a:gd name="connsiteX38" fmla="*/ 971550 w 2586037"/>
                  <a:gd name="connsiteY38" fmla="*/ 280988 h 1319213"/>
                  <a:gd name="connsiteX39" fmla="*/ 971550 w 2586037"/>
                  <a:gd name="connsiteY39" fmla="*/ 292894 h 1319213"/>
                  <a:gd name="connsiteX40" fmla="*/ 978693 w 2586037"/>
                  <a:gd name="connsiteY40" fmla="*/ 292894 h 1319213"/>
                  <a:gd name="connsiteX41" fmla="*/ 978693 w 2586037"/>
                  <a:gd name="connsiteY41" fmla="*/ 304800 h 1319213"/>
                  <a:gd name="connsiteX42" fmla="*/ 1000125 w 2586037"/>
                  <a:gd name="connsiteY42" fmla="*/ 304800 h 1319213"/>
                  <a:gd name="connsiteX43" fmla="*/ 1000125 w 2586037"/>
                  <a:gd name="connsiteY43" fmla="*/ 319088 h 1319213"/>
                  <a:gd name="connsiteX44" fmla="*/ 1007268 w 2586037"/>
                  <a:gd name="connsiteY44" fmla="*/ 319088 h 1319213"/>
                  <a:gd name="connsiteX45" fmla="*/ 1007268 w 2586037"/>
                  <a:gd name="connsiteY45" fmla="*/ 342900 h 1319213"/>
                  <a:gd name="connsiteX46" fmla="*/ 1033462 w 2586037"/>
                  <a:gd name="connsiteY46" fmla="*/ 342900 h 1319213"/>
                  <a:gd name="connsiteX47" fmla="*/ 1042987 w 2586037"/>
                  <a:gd name="connsiteY47" fmla="*/ 352425 h 1319213"/>
                  <a:gd name="connsiteX48" fmla="*/ 1078706 w 2586037"/>
                  <a:gd name="connsiteY48" fmla="*/ 352425 h 1319213"/>
                  <a:gd name="connsiteX49" fmla="*/ 1085850 w 2586037"/>
                  <a:gd name="connsiteY49" fmla="*/ 359569 h 1319213"/>
                  <a:gd name="connsiteX50" fmla="*/ 1109662 w 2586037"/>
                  <a:gd name="connsiteY50" fmla="*/ 359569 h 1319213"/>
                  <a:gd name="connsiteX51" fmla="*/ 1109662 w 2586037"/>
                  <a:gd name="connsiteY51" fmla="*/ 371475 h 1319213"/>
                  <a:gd name="connsiteX52" fmla="*/ 1119187 w 2586037"/>
                  <a:gd name="connsiteY52" fmla="*/ 371475 h 1319213"/>
                  <a:gd name="connsiteX53" fmla="*/ 1119187 w 2586037"/>
                  <a:gd name="connsiteY53" fmla="*/ 397669 h 1319213"/>
                  <a:gd name="connsiteX54" fmla="*/ 1145381 w 2586037"/>
                  <a:gd name="connsiteY54" fmla="*/ 397669 h 1319213"/>
                  <a:gd name="connsiteX55" fmla="*/ 1145381 w 2586037"/>
                  <a:gd name="connsiteY55" fmla="*/ 423863 h 1319213"/>
                  <a:gd name="connsiteX56" fmla="*/ 1157287 w 2586037"/>
                  <a:gd name="connsiteY56" fmla="*/ 423863 h 1319213"/>
                  <a:gd name="connsiteX57" fmla="*/ 1157287 w 2586037"/>
                  <a:gd name="connsiteY57" fmla="*/ 447675 h 1319213"/>
                  <a:gd name="connsiteX58" fmla="*/ 1183481 w 2586037"/>
                  <a:gd name="connsiteY58" fmla="*/ 447675 h 1319213"/>
                  <a:gd name="connsiteX59" fmla="*/ 1183481 w 2586037"/>
                  <a:gd name="connsiteY59" fmla="*/ 478631 h 1319213"/>
                  <a:gd name="connsiteX60" fmla="*/ 1195387 w 2586037"/>
                  <a:gd name="connsiteY60" fmla="*/ 478631 h 1319213"/>
                  <a:gd name="connsiteX61" fmla="*/ 1195387 w 2586037"/>
                  <a:gd name="connsiteY61" fmla="*/ 502444 h 1319213"/>
                  <a:gd name="connsiteX62" fmla="*/ 1200150 w 2586037"/>
                  <a:gd name="connsiteY62" fmla="*/ 502444 h 1319213"/>
                  <a:gd name="connsiteX63" fmla="*/ 1200150 w 2586037"/>
                  <a:gd name="connsiteY63" fmla="*/ 521494 h 1319213"/>
                  <a:gd name="connsiteX64" fmla="*/ 1207293 w 2586037"/>
                  <a:gd name="connsiteY64" fmla="*/ 521494 h 1319213"/>
                  <a:gd name="connsiteX65" fmla="*/ 1207293 w 2586037"/>
                  <a:gd name="connsiteY65" fmla="*/ 531019 h 1319213"/>
                  <a:gd name="connsiteX66" fmla="*/ 1212056 w 2586037"/>
                  <a:gd name="connsiteY66" fmla="*/ 531019 h 1319213"/>
                  <a:gd name="connsiteX67" fmla="*/ 1212056 w 2586037"/>
                  <a:gd name="connsiteY67" fmla="*/ 542925 h 1319213"/>
                  <a:gd name="connsiteX68" fmla="*/ 1233487 w 2586037"/>
                  <a:gd name="connsiteY68" fmla="*/ 542925 h 1319213"/>
                  <a:gd name="connsiteX69" fmla="*/ 1233487 w 2586037"/>
                  <a:gd name="connsiteY69" fmla="*/ 561975 h 1319213"/>
                  <a:gd name="connsiteX70" fmla="*/ 1262062 w 2586037"/>
                  <a:gd name="connsiteY70" fmla="*/ 561975 h 1319213"/>
                  <a:gd name="connsiteX71" fmla="*/ 1262062 w 2586037"/>
                  <a:gd name="connsiteY71" fmla="*/ 578644 h 1319213"/>
                  <a:gd name="connsiteX72" fmla="*/ 1304925 w 2586037"/>
                  <a:gd name="connsiteY72" fmla="*/ 578644 h 1319213"/>
                  <a:gd name="connsiteX73" fmla="*/ 1304925 w 2586037"/>
                  <a:gd name="connsiteY73" fmla="*/ 592931 h 1319213"/>
                  <a:gd name="connsiteX74" fmla="*/ 1335881 w 2586037"/>
                  <a:gd name="connsiteY74" fmla="*/ 592931 h 1319213"/>
                  <a:gd name="connsiteX75" fmla="*/ 1335881 w 2586037"/>
                  <a:gd name="connsiteY75" fmla="*/ 600075 h 1319213"/>
                  <a:gd name="connsiteX76" fmla="*/ 1359693 w 2586037"/>
                  <a:gd name="connsiteY76" fmla="*/ 600075 h 1319213"/>
                  <a:gd name="connsiteX77" fmla="*/ 1359693 w 2586037"/>
                  <a:gd name="connsiteY77" fmla="*/ 616744 h 1319213"/>
                  <a:gd name="connsiteX78" fmla="*/ 1359693 w 2586037"/>
                  <a:gd name="connsiteY78" fmla="*/ 616744 h 1319213"/>
                  <a:gd name="connsiteX79" fmla="*/ 1376362 w 2586037"/>
                  <a:gd name="connsiteY79" fmla="*/ 633413 h 1319213"/>
                  <a:gd name="connsiteX80" fmla="*/ 1388268 w 2586037"/>
                  <a:gd name="connsiteY80" fmla="*/ 645319 h 1319213"/>
                  <a:gd name="connsiteX81" fmla="*/ 1388268 w 2586037"/>
                  <a:gd name="connsiteY81" fmla="*/ 669131 h 1319213"/>
                  <a:gd name="connsiteX82" fmla="*/ 1388268 w 2586037"/>
                  <a:gd name="connsiteY82" fmla="*/ 669131 h 1319213"/>
                  <a:gd name="connsiteX83" fmla="*/ 1407318 w 2586037"/>
                  <a:gd name="connsiteY83" fmla="*/ 669131 h 1319213"/>
                  <a:gd name="connsiteX84" fmla="*/ 1435893 w 2586037"/>
                  <a:gd name="connsiteY84" fmla="*/ 669131 h 1319213"/>
                  <a:gd name="connsiteX85" fmla="*/ 1435893 w 2586037"/>
                  <a:gd name="connsiteY85" fmla="*/ 685800 h 1319213"/>
                  <a:gd name="connsiteX86" fmla="*/ 1445418 w 2586037"/>
                  <a:gd name="connsiteY86" fmla="*/ 685800 h 1319213"/>
                  <a:gd name="connsiteX87" fmla="*/ 1445418 w 2586037"/>
                  <a:gd name="connsiteY87" fmla="*/ 697706 h 1319213"/>
                  <a:gd name="connsiteX88" fmla="*/ 1445418 w 2586037"/>
                  <a:gd name="connsiteY88" fmla="*/ 697706 h 1319213"/>
                  <a:gd name="connsiteX89" fmla="*/ 1459706 w 2586037"/>
                  <a:gd name="connsiteY89" fmla="*/ 697706 h 1319213"/>
                  <a:gd name="connsiteX90" fmla="*/ 1466850 w 2586037"/>
                  <a:gd name="connsiteY90" fmla="*/ 704850 h 1319213"/>
                  <a:gd name="connsiteX91" fmla="*/ 1466850 w 2586037"/>
                  <a:gd name="connsiteY91" fmla="*/ 723900 h 1319213"/>
                  <a:gd name="connsiteX92" fmla="*/ 1466850 w 2586037"/>
                  <a:gd name="connsiteY92" fmla="*/ 723900 h 1319213"/>
                  <a:gd name="connsiteX93" fmla="*/ 1481138 w 2586037"/>
                  <a:gd name="connsiteY93" fmla="*/ 738188 h 1319213"/>
                  <a:gd name="connsiteX94" fmla="*/ 1509712 w 2586037"/>
                  <a:gd name="connsiteY94" fmla="*/ 738188 h 1319213"/>
                  <a:gd name="connsiteX95" fmla="*/ 1516856 w 2586037"/>
                  <a:gd name="connsiteY95" fmla="*/ 745332 h 1319213"/>
                  <a:gd name="connsiteX96" fmla="*/ 1543050 w 2586037"/>
                  <a:gd name="connsiteY96" fmla="*/ 745332 h 1319213"/>
                  <a:gd name="connsiteX97" fmla="*/ 1543050 w 2586037"/>
                  <a:gd name="connsiteY97" fmla="*/ 745332 h 1319213"/>
                  <a:gd name="connsiteX98" fmla="*/ 1554956 w 2586037"/>
                  <a:gd name="connsiteY98" fmla="*/ 757238 h 1319213"/>
                  <a:gd name="connsiteX99" fmla="*/ 1554956 w 2586037"/>
                  <a:gd name="connsiteY99" fmla="*/ 776288 h 1319213"/>
                  <a:gd name="connsiteX100" fmla="*/ 1566862 w 2586037"/>
                  <a:gd name="connsiteY100" fmla="*/ 776288 h 1319213"/>
                  <a:gd name="connsiteX101" fmla="*/ 1566862 w 2586037"/>
                  <a:gd name="connsiteY101" fmla="*/ 778669 h 1319213"/>
                  <a:gd name="connsiteX102" fmla="*/ 1578768 w 2586037"/>
                  <a:gd name="connsiteY102" fmla="*/ 778669 h 1319213"/>
                  <a:gd name="connsiteX103" fmla="*/ 1578768 w 2586037"/>
                  <a:gd name="connsiteY103" fmla="*/ 778669 h 1319213"/>
                  <a:gd name="connsiteX104" fmla="*/ 1578768 w 2586037"/>
                  <a:gd name="connsiteY104" fmla="*/ 802481 h 1319213"/>
                  <a:gd name="connsiteX105" fmla="*/ 1678781 w 2586037"/>
                  <a:gd name="connsiteY105" fmla="*/ 802481 h 1319213"/>
                  <a:gd name="connsiteX106" fmla="*/ 1678781 w 2586037"/>
                  <a:gd name="connsiteY106" fmla="*/ 814388 h 1319213"/>
                  <a:gd name="connsiteX107" fmla="*/ 1733550 w 2586037"/>
                  <a:gd name="connsiteY107" fmla="*/ 814388 h 1319213"/>
                  <a:gd name="connsiteX108" fmla="*/ 1733550 w 2586037"/>
                  <a:gd name="connsiteY108" fmla="*/ 833438 h 1319213"/>
                  <a:gd name="connsiteX109" fmla="*/ 1774031 w 2586037"/>
                  <a:gd name="connsiteY109" fmla="*/ 833438 h 1319213"/>
                  <a:gd name="connsiteX110" fmla="*/ 1774031 w 2586037"/>
                  <a:gd name="connsiteY110" fmla="*/ 845344 h 1319213"/>
                  <a:gd name="connsiteX111" fmla="*/ 1800225 w 2586037"/>
                  <a:gd name="connsiteY111" fmla="*/ 845344 h 1319213"/>
                  <a:gd name="connsiteX112" fmla="*/ 1800225 w 2586037"/>
                  <a:gd name="connsiteY112" fmla="*/ 878681 h 1319213"/>
                  <a:gd name="connsiteX113" fmla="*/ 1814512 w 2586037"/>
                  <a:gd name="connsiteY113" fmla="*/ 878681 h 1319213"/>
                  <a:gd name="connsiteX114" fmla="*/ 1814512 w 2586037"/>
                  <a:gd name="connsiteY114" fmla="*/ 900113 h 1319213"/>
                  <a:gd name="connsiteX115" fmla="*/ 1843087 w 2586037"/>
                  <a:gd name="connsiteY115" fmla="*/ 900113 h 1319213"/>
                  <a:gd name="connsiteX116" fmla="*/ 1843087 w 2586037"/>
                  <a:gd name="connsiteY116" fmla="*/ 923925 h 1319213"/>
                  <a:gd name="connsiteX117" fmla="*/ 1871662 w 2586037"/>
                  <a:gd name="connsiteY117" fmla="*/ 923925 h 1319213"/>
                  <a:gd name="connsiteX118" fmla="*/ 1871662 w 2586037"/>
                  <a:gd name="connsiteY118" fmla="*/ 935831 h 1319213"/>
                  <a:gd name="connsiteX119" fmla="*/ 1888331 w 2586037"/>
                  <a:gd name="connsiteY119" fmla="*/ 935831 h 1319213"/>
                  <a:gd name="connsiteX120" fmla="*/ 1888331 w 2586037"/>
                  <a:gd name="connsiteY120" fmla="*/ 947738 h 1319213"/>
                  <a:gd name="connsiteX121" fmla="*/ 1919287 w 2586037"/>
                  <a:gd name="connsiteY121" fmla="*/ 947738 h 1319213"/>
                  <a:gd name="connsiteX122" fmla="*/ 1919287 w 2586037"/>
                  <a:gd name="connsiteY122" fmla="*/ 954881 h 1319213"/>
                  <a:gd name="connsiteX123" fmla="*/ 1919287 w 2586037"/>
                  <a:gd name="connsiteY123" fmla="*/ 954881 h 1319213"/>
                  <a:gd name="connsiteX124" fmla="*/ 1938337 w 2586037"/>
                  <a:gd name="connsiteY124" fmla="*/ 954881 h 1319213"/>
                  <a:gd name="connsiteX125" fmla="*/ 1938337 w 2586037"/>
                  <a:gd name="connsiteY125" fmla="*/ 954881 h 1319213"/>
                  <a:gd name="connsiteX126" fmla="*/ 1957387 w 2586037"/>
                  <a:gd name="connsiteY126" fmla="*/ 973931 h 1319213"/>
                  <a:gd name="connsiteX127" fmla="*/ 1971675 w 2586037"/>
                  <a:gd name="connsiteY127" fmla="*/ 988219 h 1319213"/>
                  <a:gd name="connsiteX128" fmla="*/ 1985962 w 2586037"/>
                  <a:gd name="connsiteY128" fmla="*/ 988219 h 1319213"/>
                  <a:gd name="connsiteX129" fmla="*/ 1985962 w 2586037"/>
                  <a:gd name="connsiteY129" fmla="*/ 1002506 h 1319213"/>
                  <a:gd name="connsiteX130" fmla="*/ 2012156 w 2586037"/>
                  <a:gd name="connsiteY130" fmla="*/ 1002506 h 1319213"/>
                  <a:gd name="connsiteX131" fmla="*/ 2012156 w 2586037"/>
                  <a:gd name="connsiteY131" fmla="*/ 1023938 h 1319213"/>
                  <a:gd name="connsiteX132" fmla="*/ 2052637 w 2586037"/>
                  <a:gd name="connsiteY132" fmla="*/ 1023938 h 1319213"/>
                  <a:gd name="connsiteX133" fmla="*/ 2052637 w 2586037"/>
                  <a:gd name="connsiteY133" fmla="*/ 1050131 h 1319213"/>
                  <a:gd name="connsiteX134" fmla="*/ 2081212 w 2586037"/>
                  <a:gd name="connsiteY134" fmla="*/ 1050131 h 1319213"/>
                  <a:gd name="connsiteX135" fmla="*/ 2081212 w 2586037"/>
                  <a:gd name="connsiteY135" fmla="*/ 1073944 h 1319213"/>
                  <a:gd name="connsiteX136" fmla="*/ 2093118 w 2586037"/>
                  <a:gd name="connsiteY136" fmla="*/ 1085850 h 1319213"/>
                  <a:gd name="connsiteX137" fmla="*/ 2171700 w 2586037"/>
                  <a:gd name="connsiteY137" fmla="*/ 1085850 h 1319213"/>
                  <a:gd name="connsiteX138" fmla="*/ 2171700 w 2586037"/>
                  <a:gd name="connsiteY138" fmla="*/ 1128713 h 1319213"/>
                  <a:gd name="connsiteX139" fmla="*/ 2188368 w 2586037"/>
                  <a:gd name="connsiteY139" fmla="*/ 1128713 h 1319213"/>
                  <a:gd name="connsiteX140" fmla="*/ 2188368 w 2586037"/>
                  <a:gd name="connsiteY140" fmla="*/ 1150144 h 1319213"/>
                  <a:gd name="connsiteX141" fmla="*/ 2205037 w 2586037"/>
                  <a:gd name="connsiteY141" fmla="*/ 1166813 h 1319213"/>
                  <a:gd name="connsiteX142" fmla="*/ 2205037 w 2586037"/>
                  <a:gd name="connsiteY142" fmla="*/ 1195388 h 1319213"/>
                  <a:gd name="connsiteX143" fmla="*/ 2269331 w 2586037"/>
                  <a:gd name="connsiteY143" fmla="*/ 1195388 h 1319213"/>
                  <a:gd name="connsiteX144" fmla="*/ 2269331 w 2586037"/>
                  <a:gd name="connsiteY144" fmla="*/ 1233488 h 1319213"/>
                  <a:gd name="connsiteX145" fmla="*/ 2307431 w 2586037"/>
                  <a:gd name="connsiteY145" fmla="*/ 1233488 h 1319213"/>
                  <a:gd name="connsiteX146" fmla="*/ 2314575 w 2586037"/>
                  <a:gd name="connsiteY146" fmla="*/ 1240632 h 1319213"/>
                  <a:gd name="connsiteX147" fmla="*/ 2374106 w 2586037"/>
                  <a:gd name="connsiteY147" fmla="*/ 1240632 h 1319213"/>
                  <a:gd name="connsiteX148" fmla="*/ 2374106 w 2586037"/>
                  <a:gd name="connsiteY148" fmla="*/ 1273969 h 1319213"/>
                  <a:gd name="connsiteX149" fmla="*/ 2512218 w 2586037"/>
                  <a:gd name="connsiteY149" fmla="*/ 1273969 h 1319213"/>
                  <a:gd name="connsiteX150" fmla="*/ 2512218 w 2586037"/>
                  <a:gd name="connsiteY150" fmla="*/ 1290638 h 1319213"/>
                  <a:gd name="connsiteX151" fmla="*/ 2531268 w 2586037"/>
                  <a:gd name="connsiteY151" fmla="*/ 1290638 h 1319213"/>
                  <a:gd name="connsiteX152" fmla="*/ 2531268 w 2586037"/>
                  <a:gd name="connsiteY152" fmla="*/ 1307306 h 1319213"/>
                  <a:gd name="connsiteX153" fmla="*/ 2576512 w 2586037"/>
                  <a:gd name="connsiteY153" fmla="*/ 1307306 h 1319213"/>
                  <a:gd name="connsiteX154" fmla="*/ 2576512 w 2586037"/>
                  <a:gd name="connsiteY154" fmla="*/ 1319213 h 1319213"/>
                  <a:gd name="connsiteX155" fmla="*/ 2586037 w 2586037"/>
                  <a:gd name="connsiteY155" fmla="*/ 1319213 h 1319213"/>
                  <a:gd name="connsiteX156" fmla="*/ 2586037 w 2586037"/>
                  <a:gd name="connsiteY156" fmla="*/ 1319213 h 1319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2586037" h="1319213">
                    <a:moveTo>
                      <a:pt x="0" y="0"/>
                    </a:moveTo>
                    <a:lnTo>
                      <a:pt x="57150" y="0"/>
                    </a:lnTo>
                    <a:lnTo>
                      <a:pt x="57150" y="38100"/>
                    </a:lnTo>
                    <a:lnTo>
                      <a:pt x="183356" y="38100"/>
                    </a:lnTo>
                    <a:lnTo>
                      <a:pt x="183356" y="64294"/>
                    </a:lnTo>
                    <a:lnTo>
                      <a:pt x="276225" y="64294"/>
                    </a:lnTo>
                    <a:lnTo>
                      <a:pt x="276225" y="64294"/>
                    </a:lnTo>
                    <a:lnTo>
                      <a:pt x="276225" y="80963"/>
                    </a:lnTo>
                    <a:lnTo>
                      <a:pt x="330993" y="80963"/>
                    </a:lnTo>
                    <a:lnTo>
                      <a:pt x="330993" y="83344"/>
                    </a:lnTo>
                    <a:lnTo>
                      <a:pt x="366712" y="83344"/>
                    </a:lnTo>
                    <a:lnTo>
                      <a:pt x="373856" y="90488"/>
                    </a:lnTo>
                    <a:lnTo>
                      <a:pt x="404812" y="90488"/>
                    </a:lnTo>
                    <a:lnTo>
                      <a:pt x="404812" y="109538"/>
                    </a:lnTo>
                    <a:lnTo>
                      <a:pt x="466725" y="109538"/>
                    </a:lnTo>
                    <a:lnTo>
                      <a:pt x="466725" y="119063"/>
                    </a:lnTo>
                    <a:lnTo>
                      <a:pt x="523875" y="119063"/>
                    </a:lnTo>
                    <a:lnTo>
                      <a:pt x="523875" y="140494"/>
                    </a:lnTo>
                    <a:lnTo>
                      <a:pt x="600075" y="140494"/>
                    </a:lnTo>
                    <a:lnTo>
                      <a:pt x="609600" y="140494"/>
                    </a:lnTo>
                    <a:lnTo>
                      <a:pt x="671512" y="140494"/>
                    </a:lnTo>
                    <a:lnTo>
                      <a:pt x="671512" y="157163"/>
                    </a:lnTo>
                    <a:lnTo>
                      <a:pt x="719137" y="157163"/>
                    </a:lnTo>
                    <a:lnTo>
                      <a:pt x="719137" y="173831"/>
                    </a:lnTo>
                    <a:lnTo>
                      <a:pt x="745331" y="173831"/>
                    </a:lnTo>
                    <a:lnTo>
                      <a:pt x="745331" y="180975"/>
                    </a:lnTo>
                    <a:lnTo>
                      <a:pt x="766762" y="180975"/>
                    </a:lnTo>
                    <a:lnTo>
                      <a:pt x="766762" y="180975"/>
                    </a:lnTo>
                    <a:lnTo>
                      <a:pt x="783431" y="197644"/>
                    </a:lnTo>
                    <a:lnTo>
                      <a:pt x="783431" y="216694"/>
                    </a:lnTo>
                    <a:lnTo>
                      <a:pt x="802481" y="216694"/>
                    </a:lnTo>
                    <a:lnTo>
                      <a:pt x="819150" y="233363"/>
                    </a:lnTo>
                    <a:lnTo>
                      <a:pt x="878681" y="233363"/>
                    </a:lnTo>
                    <a:lnTo>
                      <a:pt x="878681" y="242888"/>
                    </a:lnTo>
                    <a:lnTo>
                      <a:pt x="935831" y="242888"/>
                    </a:lnTo>
                    <a:lnTo>
                      <a:pt x="935831" y="273844"/>
                    </a:lnTo>
                    <a:lnTo>
                      <a:pt x="954881" y="273844"/>
                    </a:lnTo>
                    <a:lnTo>
                      <a:pt x="962025" y="280988"/>
                    </a:lnTo>
                    <a:lnTo>
                      <a:pt x="971550" y="280988"/>
                    </a:lnTo>
                    <a:lnTo>
                      <a:pt x="971550" y="292894"/>
                    </a:lnTo>
                    <a:lnTo>
                      <a:pt x="978693" y="292894"/>
                    </a:lnTo>
                    <a:lnTo>
                      <a:pt x="978693" y="304800"/>
                    </a:lnTo>
                    <a:lnTo>
                      <a:pt x="1000125" y="304800"/>
                    </a:lnTo>
                    <a:lnTo>
                      <a:pt x="1000125" y="319088"/>
                    </a:lnTo>
                    <a:lnTo>
                      <a:pt x="1007268" y="319088"/>
                    </a:lnTo>
                    <a:lnTo>
                      <a:pt x="1007268" y="342900"/>
                    </a:lnTo>
                    <a:lnTo>
                      <a:pt x="1033462" y="342900"/>
                    </a:lnTo>
                    <a:lnTo>
                      <a:pt x="1042987" y="352425"/>
                    </a:lnTo>
                    <a:lnTo>
                      <a:pt x="1078706" y="352425"/>
                    </a:lnTo>
                    <a:lnTo>
                      <a:pt x="1085850" y="359569"/>
                    </a:lnTo>
                    <a:lnTo>
                      <a:pt x="1109662" y="359569"/>
                    </a:lnTo>
                    <a:lnTo>
                      <a:pt x="1109662" y="371475"/>
                    </a:lnTo>
                    <a:lnTo>
                      <a:pt x="1119187" y="371475"/>
                    </a:lnTo>
                    <a:lnTo>
                      <a:pt x="1119187" y="397669"/>
                    </a:lnTo>
                    <a:lnTo>
                      <a:pt x="1145381" y="397669"/>
                    </a:lnTo>
                    <a:lnTo>
                      <a:pt x="1145381" y="423863"/>
                    </a:lnTo>
                    <a:lnTo>
                      <a:pt x="1157287" y="423863"/>
                    </a:lnTo>
                    <a:lnTo>
                      <a:pt x="1157287" y="447675"/>
                    </a:lnTo>
                    <a:lnTo>
                      <a:pt x="1183481" y="447675"/>
                    </a:lnTo>
                    <a:lnTo>
                      <a:pt x="1183481" y="478631"/>
                    </a:lnTo>
                    <a:lnTo>
                      <a:pt x="1195387" y="478631"/>
                    </a:lnTo>
                    <a:lnTo>
                      <a:pt x="1195387" y="502444"/>
                    </a:lnTo>
                    <a:lnTo>
                      <a:pt x="1200150" y="502444"/>
                    </a:lnTo>
                    <a:lnTo>
                      <a:pt x="1200150" y="521494"/>
                    </a:lnTo>
                    <a:lnTo>
                      <a:pt x="1207293" y="521494"/>
                    </a:lnTo>
                    <a:lnTo>
                      <a:pt x="1207293" y="531019"/>
                    </a:lnTo>
                    <a:lnTo>
                      <a:pt x="1212056" y="531019"/>
                    </a:lnTo>
                    <a:lnTo>
                      <a:pt x="1212056" y="542925"/>
                    </a:lnTo>
                    <a:lnTo>
                      <a:pt x="1233487" y="542925"/>
                    </a:lnTo>
                    <a:lnTo>
                      <a:pt x="1233487" y="561975"/>
                    </a:lnTo>
                    <a:lnTo>
                      <a:pt x="1262062" y="561975"/>
                    </a:lnTo>
                    <a:lnTo>
                      <a:pt x="1262062" y="578644"/>
                    </a:lnTo>
                    <a:lnTo>
                      <a:pt x="1304925" y="578644"/>
                    </a:lnTo>
                    <a:lnTo>
                      <a:pt x="1304925" y="592931"/>
                    </a:lnTo>
                    <a:lnTo>
                      <a:pt x="1335881" y="592931"/>
                    </a:lnTo>
                    <a:lnTo>
                      <a:pt x="1335881" y="600075"/>
                    </a:lnTo>
                    <a:lnTo>
                      <a:pt x="1359693" y="600075"/>
                    </a:lnTo>
                    <a:lnTo>
                      <a:pt x="1359693" y="616744"/>
                    </a:lnTo>
                    <a:lnTo>
                      <a:pt x="1359693" y="616744"/>
                    </a:lnTo>
                    <a:lnTo>
                      <a:pt x="1376362" y="633413"/>
                    </a:lnTo>
                    <a:lnTo>
                      <a:pt x="1388268" y="645319"/>
                    </a:lnTo>
                    <a:lnTo>
                      <a:pt x="1388268" y="669131"/>
                    </a:lnTo>
                    <a:lnTo>
                      <a:pt x="1388268" y="669131"/>
                    </a:lnTo>
                    <a:lnTo>
                      <a:pt x="1407318" y="669131"/>
                    </a:lnTo>
                    <a:lnTo>
                      <a:pt x="1435893" y="669131"/>
                    </a:lnTo>
                    <a:lnTo>
                      <a:pt x="1435893" y="685800"/>
                    </a:lnTo>
                    <a:lnTo>
                      <a:pt x="1445418" y="685800"/>
                    </a:lnTo>
                    <a:lnTo>
                      <a:pt x="1445418" y="697706"/>
                    </a:lnTo>
                    <a:lnTo>
                      <a:pt x="1445418" y="697706"/>
                    </a:lnTo>
                    <a:lnTo>
                      <a:pt x="1459706" y="697706"/>
                    </a:lnTo>
                    <a:lnTo>
                      <a:pt x="1466850" y="704850"/>
                    </a:lnTo>
                    <a:lnTo>
                      <a:pt x="1466850" y="723900"/>
                    </a:lnTo>
                    <a:lnTo>
                      <a:pt x="1466850" y="723900"/>
                    </a:lnTo>
                    <a:lnTo>
                      <a:pt x="1481138" y="738188"/>
                    </a:lnTo>
                    <a:lnTo>
                      <a:pt x="1509712" y="738188"/>
                    </a:lnTo>
                    <a:lnTo>
                      <a:pt x="1516856" y="745332"/>
                    </a:lnTo>
                    <a:lnTo>
                      <a:pt x="1543050" y="745332"/>
                    </a:lnTo>
                    <a:lnTo>
                      <a:pt x="1543050" y="745332"/>
                    </a:lnTo>
                    <a:lnTo>
                      <a:pt x="1554956" y="757238"/>
                    </a:lnTo>
                    <a:lnTo>
                      <a:pt x="1554956" y="776288"/>
                    </a:lnTo>
                    <a:lnTo>
                      <a:pt x="1566862" y="776288"/>
                    </a:lnTo>
                    <a:lnTo>
                      <a:pt x="1566862" y="778669"/>
                    </a:lnTo>
                    <a:lnTo>
                      <a:pt x="1578768" y="778669"/>
                    </a:lnTo>
                    <a:lnTo>
                      <a:pt x="1578768" y="778669"/>
                    </a:lnTo>
                    <a:lnTo>
                      <a:pt x="1578768" y="802481"/>
                    </a:lnTo>
                    <a:lnTo>
                      <a:pt x="1678781" y="802481"/>
                    </a:lnTo>
                    <a:lnTo>
                      <a:pt x="1678781" y="814388"/>
                    </a:lnTo>
                    <a:lnTo>
                      <a:pt x="1733550" y="814388"/>
                    </a:lnTo>
                    <a:lnTo>
                      <a:pt x="1733550" y="833438"/>
                    </a:lnTo>
                    <a:lnTo>
                      <a:pt x="1774031" y="833438"/>
                    </a:lnTo>
                    <a:lnTo>
                      <a:pt x="1774031" y="845344"/>
                    </a:lnTo>
                    <a:lnTo>
                      <a:pt x="1800225" y="845344"/>
                    </a:lnTo>
                    <a:lnTo>
                      <a:pt x="1800225" y="878681"/>
                    </a:lnTo>
                    <a:lnTo>
                      <a:pt x="1814512" y="878681"/>
                    </a:lnTo>
                    <a:lnTo>
                      <a:pt x="1814512" y="900113"/>
                    </a:lnTo>
                    <a:lnTo>
                      <a:pt x="1843087" y="900113"/>
                    </a:lnTo>
                    <a:lnTo>
                      <a:pt x="1843087" y="923925"/>
                    </a:lnTo>
                    <a:lnTo>
                      <a:pt x="1871662" y="923925"/>
                    </a:lnTo>
                    <a:lnTo>
                      <a:pt x="1871662" y="935831"/>
                    </a:lnTo>
                    <a:lnTo>
                      <a:pt x="1888331" y="935831"/>
                    </a:lnTo>
                    <a:lnTo>
                      <a:pt x="1888331" y="947738"/>
                    </a:lnTo>
                    <a:lnTo>
                      <a:pt x="1919287" y="947738"/>
                    </a:lnTo>
                    <a:lnTo>
                      <a:pt x="1919287" y="954881"/>
                    </a:lnTo>
                    <a:lnTo>
                      <a:pt x="1919287" y="954881"/>
                    </a:lnTo>
                    <a:lnTo>
                      <a:pt x="1938337" y="954881"/>
                    </a:lnTo>
                    <a:lnTo>
                      <a:pt x="1938337" y="954881"/>
                    </a:lnTo>
                    <a:lnTo>
                      <a:pt x="1957387" y="973931"/>
                    </a:lnTo>
                    <a:lnTo>
                      <a:pt x="1971675" y="988219"/>
                    </a:lnTo>
                    <a:lnTo>
                      <a:pt x="1985962" y="988219"/>
                    </a:lnTo>
                    <a:lnTo>
                      <a:pt x="1985962" y="1002506"/>
                    </a:lnTo>
                    <a:lnTo>
                      <a:pt x="2012156" y="1002506"/>
                    </a:lnTo>
                    <a:lnTo>
                      <a:pt x="2012156" y="1023938"/>
                    </a:lnTo>
                    <a:lnTo>
                      <a:pt x="2052637" y="1023938"/>
                    </a:lnTo>
                    <a:lnTo>
                      <a:pt x="2052637" y="1050131"/>
                    </a:lnTo>
                    <a:lnTo>
                      <a:pt x="2081212" y="1050131"/>
                    </a:lnTo>
                    <a:lnTo>
                      <a:pt x="2081212" y="1073944"/>
                    </a:lnTo>
                    <a:lnTo>
                      <a:pt x="2093118" y="1085850"/>
                    </a:lnTo>
                    <a:lnTo>
                      <a:pt x="2171700" y="1085850"/>
                    </a:lnTo>
                    <a:lnTo>
                      <a:pt x="2171700" y="1128713"/>
                    </a:lnTo>
                    <a:lnTo>
                      <a:pt x="2188368" y="1128713"/>
                    </a:lnTo>
                    <a:lnTo>
                      <a:pt x="2188368" y="1150144"/>
                    </a:lnTo>
                    <a:lnTo>
                      <a:pt x="2205037" y="1166813"/>
                    </a:lnTo>
                    <a:lnTo>
                      <a:pt x="2205037" y="1195388"/>
                    </a:lnTo>
                    <a:lnTo>
                      <a:pt x="2269331" y="1195388"/>
                    </a:lnTo>
                    <a:lnTo>
                      <a:pt x="2269331" y="1233488"/>
                    </a:lnTo>
                    <a:lnTo>
                      <a:pt x="2307431" y="1233488"/>
                    </a:lnTo>
                    <a:lnTo>
                      <a:pt x="2314575" y="1240632"/>
                    </a:lnTo>
                    <a:lnTo>
                      <a:pt x="2374106" y="1240632"/>
                    </a:lnTo>
                    <a:lnTo>
                      <a:pt x="2374106" y="1273969"/>
                    </a:lnTo>
                    <a:lnTo>
                      <a:pt x="2512218" y="1273969"/>
                    </a:lnTo>
                    <a:lnTo>
                      <a:pt x="2512218" y="1290638"/>
                    </a:lnTo>
                    <a:lnTo>
                      <a:pt x="2531268" y="1290638"/>
                    </a:lnTo>
                    <a:lnTo>
                      <a:pt x="2531268" y="1307306"/>
                    </a:lnTo>
                    <a:lnTo>
                      <a:pt x="2576512" y="1307306"/>
                    </a:lnTo>
                    <a:lnTo>
                      <a:pt x="2576512" y="1319213"/>
                    </a:lnTo>
                    <a:lnTo>
                      <a:pt x="2586037" y="1319213"/>
                    </a:lnTo>
                    <a:lnTo>
                      <a:pt x="2586037" y="1319213"/>
                    </a:lnTo>
                  </a:path>
                </a:pathLst>
              </a:custGeom>
              <a:noFill/>
              <a:ln w="28575">
                <a:solidFill>
                  <a:schemeClr val="accent1"/>
                </a:solidFill>
                <a:miter lim="800000"/>
                <a:headEnd/>
                <a:tailEnd/>
              </a:ln>
            </p:spPr>
            <p:txBody>
              <a:bodyPr rtlCol="0" anchor="ctr"/>
              <a:lstStyle/>
              <a:p>
                <a:pPr algn="ctr"/>
                <a:endParaRPr lang="en-US" dirty="0"/>
              </a:p>
            </p:txBody>
          </p:sp>
          <p:sp>
            <p:nvSpPr>
              <p:cNvPr id="34" name="Freeform: Shape 33">
                <a:extLst>
                  <a:ext uri="{FF2B5EF4-FFF2-40B4-BE49-F238E27FC236}">
                    <a16:creationId xmlns:a16="http://schemas.microsoft.com/office/drawing/2014/main" id="{8E72E954-FBC4-4CB0-8226-097D853D2CFF}"/>
                  </a:ext>
                </a:extLst>
              </p:cNvPr>
              <p:cNvSpPr/>
              <p:nvPr/>
            </p:nvSpPr>
            <p:spPr bwMode="auto">
              <a:xfrm>
                <a:off x="9763125" y="4043363"/>
                <a:ext cx="1574006" cy="428625"/>
              </a:xfrm>
              <a:custGeom>
                <a:avLst/>
                <a:gdLst>
                  <a:gd name="connsiteX0" fmla="*/ 1574006 w 1574006"/>
                  <a:gd name="connsiteY0" fmla="*/ 428625 h 428625"/>
                  <a:gd name="connsiteX1" fmla="*/ 897731 w 1574006"/>
                  <a:gd name="connsiteY1" fmla="*/ 428625 h 428625"/>
                  <a:gd name="connsiteX2" fmla="*/ 897731 w 1574006"/>
                  <a:gd name="connsiteY2" fmla="*/ 369093 h 428625"/>
                  <a:gd name="connsiteX3" fmla="*/ 750094 w 1574006"/>
                  <a:gd name="connsiteY3" fmla="*/ 369093 h 428625"/>
                  <a:gd name="connsiteX4" fmla="*/ 750094 w 1574006"/>
                  <a:gd name="connsiteY4" fmla="*/ 297656 h 428625"/>
                  <a:gd name="connsiteX5" fmla="*/ 745331 w 1574006"/>
                  <a:gd name="connsiteY5" fmla="*/ 297656 h 428625"/>
                  <a:gd name="connsiteX6" fmla="*/ 745331 w 1574006"/>
                  <a:gd name="connsiteY6" fmla="*/ 264318 h 428625"/>
                  <a:gd name="connsiteX7" fmla="*/ 609600 w 1574006"/>
                  <a:gd name="connsiteY7" fmla="*/ 264318 h 428625"/>
                  <a:gd name="connsiteX8" fmla="*/ 609600 w 1574006"/>
                  <a:gd name="connsiteY8" fmla="*/ 240506 h 428625"/>
                  <a:gd name="connsiteX9" fmla="*/ 573881 w 1574006"/>
                  <a:gd name="connsiteY9" fmla="*/ 240506 h 428625"/>
                  <a:gd name="connsiteX10" fmla="*/ 573881 w 1574006"/>
                  <a:gd name="connsiteY10" fmla="*/ 211931 h 428625"/>
                  <a:gd name="connsiteX11" fmla="*/ 500063 w 1574006"/>
                  <a:gd name="connsiteY11" fmla="*/ 211931 h 428625"/>
                  <a:gd name="connsiteX12" fmla="*/ 500063 w 1574006"/>
                  <a:gd name="connsiteY12" fmla="*/ 190500 h 428625"/>
                  <a:gd name="connsiteX13" fmla="*/ 400050 w 1574006"/>
                  <a:gd name="connsiteY13" fmla="*/ 190500 h 428625"/>
                  <a:gd name="connsiteX14" fmla="*/ 400050 w 1574006"/>
                  <a:gd name="connsiteY14" fmla="*/ 157162 h 428625"/>
                  <a:gd name="connsiteX15" fmla="*/ 376238 w 1574006"/>
                  <a:gd name="connsiteY15" fmla="*/ 157162 h 428625"/>
                  <a:gd name="connsiteX16" fmla="*/ 376238 w 1574006"/>
                  <a:gd name="connsiteY16" fmla="*/ 126206 h 428625"/>
                  <a:gd name="connsiteX17" fmla="*/ 340519 w 1574006"/>
                  <a:gd name="connsiteY17" fmla="*/ 126206 h 428625"/>
                  <a:gd name="connsiteX18" fmla="*/ 340519 w 1574006"/>
                  <a:gd name="connsiteY18" fmla="*/ 126206 h 428625"/>
                  <a:gd name="connsiteX19" fmla="*/ 250031 w 1574006"/>
                  <a:gd name="connsiteY19" fmla="*/ 126206 h 428625"/>
                  <a:gd name="connsiteX20" fmla="*/ 250031 w 1574006"/>
                  <a:gd name="connsiteY20" fmla="*/ 95250 h 428625"/>
                  <a:gd name="connsiteX21" fmla="*/ 150019 w 1574006"/>
                  <a:gd name="connsiteY21" fmla="*/ 95250 h 428625"/>
                  <a:gd name="connsiteX22" fmla="*/ 150019 w 1574006"/>
                  <a:gd name="connsiteY22" fmla="*/ 80962 h 428625"/>
                  <a:gd name="connsiteX23" fmla="*/ 138113 w 1574006"/>
                  <a:gd name="connsiteY23" fmla="*/ 80962 h 428625"/>
                  <a:gd name="connsiteX24" fmla="*/ 138113 w 1574006"/>
                  <a:gd name="connsiteY24" fmla="*/ 54768 h 428625"/>
                  <a:gd name="connsiteX25" fmla="*/ 73819 w 1574006"/>
                  <a:gd name="connsiteY25" fmla="*/ 54768 h 428625"/>
                  <a:gd name="connsiteX26" fmla="*/ 73819 w 1574006"/>
                  <a:gd name="connsiteY26" fmla="*/ 33337 h 428625"/>
                  <a:gd name="connsiteX27" fmla="*/ 38100 w 1574006"/>
                  <a:gd name="connsiteY27" fmla="*/ 33337 h 428625"/>
                  <a:gd name="connsiteX28" fmla="*/ 38100 w 1574006"/>
                  <a:gd name="connsiteY28" fmla="*/ 26193 h 428625"/>
                  <a:gd name="connsiteX29" fmla="*/ 23813 w 1574006"/>
                  <a:gd name="connsiteY29" fmla="*/ 26193 h 428625"/>
                  <a:gd name="connsiteX30" fmla="*/ 30956 w 1574006"/>
                  <a:gd name="connsiteY30" fmla="*/ 19050 h 428625"/>
                  <a:gd name="connsiteX31" fmla="*/ 7144 w 1574006"/>
                  <a:gd name="connsiteY31" fmla="*/ 19050 h 428625"/>
                  <a:gd name="connsiteX32" fmla="*/ 7144 w 1574006"/>
                  <a:gd name="connsiteY32" fmla="*/ 0 h 428625"/>
                  <a:gd name="connsiteX33" fmla="*/ 0 w 1574006"/>
                  <a:gd name="connsiteY33" fmla="*/ 0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74006" h="428625">
                    <a:moveTo>
                      <a:pt x="1574006" y="428625"/>
                    </a:moveTo>
                    <a:lnTo>
                      <a:pt x="897731" y="428625"/>
                    </a:lnTo>
                    <a:lnTo>
                      <a:pt x="897731" y="369093"/>
                    </a:lnTo>
                    <a:lnTo>
                      <a:pt x="750094" y="369093"/>
                    </a:lnTo>
                    <a:lnTo>
                      <a:pt x="750094" y="297656"/>
                    </a:lnTo>
                    <a:lnTo>
                      <a:pt x="745331" y="297656"/>
                    </a:lnTo>
                    <a:lnTo>
                      <a:pt x="745331" y="264318"/>
                    </a:lnTo>
                    <a:lnTo>
                      <a:pt x="609600" y="264318"/>
                    </a:lnTo>
                    <a:lnTo>
                      <a:pt x="609600" y="240506"/>
                    </a:lnTo>
                    <a:lnTo>
                      <a:pt x="573881" y="240506"/>
                    </a:lnTo>
                    <a:lnTo>
                      <a:pt x="573881" y="211931"/>
                    </a:lnTo>
                    <a:lnTo>
                      <a:pt x="500063" y="211931"/>
                    </a:lnTo>
                    <a:lnTo>
                      <a:pt x="500063" y="190500"/>
                    </a:lnTo>
                    <a:lnTo>
                      <a:pt x="400050" y="190500"/>
                    </a:lnTo>
                    <a:lnTo>
                      <a:pt x="400050" y="157162"/>
                    </a:lnTo>
                    <a:lnTo>
                      <a:pt x="376238" y="157162"/>
                    </a:lnTo>
                    <a:lnTo>
                      <a:pt x="376238" y="126206"/>
                    </a:lnTo>
                    <a:lnTo>
                      <a:pt x="340519" y="126206"/>
                    </a:lnTo>
                    <a:lnTo>
                      <a:pt x="340519" y="126206"/>
                    </a:lnTo>
                    <a:lnTo>
                      <a:pt x="250031" y="126206"/>
                    </a:lnTo>
                    <a:lnTo>
                      <a:pt x="250031" y="95250"/>
                    </a:lnTo>
                    <a:lnTo>
                      <a:pt x="150019" y="95250"/>
                    </a:lnTo>
                    <a:lnTo>
                      <a:pt x="150019" y="80962"/>
                    </a:lnTo>
                    <a:lnTo>
                      <a:pt x="138113" y="80962"/>
                    </a:lnTo>
                    <a:lnTo>
                      <a:pt x="138113" y="54768"/>
                    </a:lnTo>
                    <a:lnTo>
                      <a:pt x="73819" y="54768"/>
                    </a:lnTo>
                    <a:lnTo>
                      <a:pt x="73819" y="33337"/>
                    </a:lnTo>
                    <a:lnTo>
                      <a:pt x="38100" y="33337"/>
                    </a:lnTo>
                    <a:lnTo>
                      <a:pt x="38100" y="26193"/>
                    </a:lnTo>
                    <a:lnTo>
                      <a:pt x="23813" y="26193"/>
                    </a:lnTo>
                    <a:lnTo>
                      <a:pt x="30956" y="19050"/>
                    </a:lnTo>
                    <a:lnTo>
                      <a:pt x="7144" y="19050"/>
                    </a:lnTo>
                    <a:lnTo>
                      <a:pt x="7144" y="0"/>
                    </a:lnTo>
                    <a:lnTo>
                      <a:pt x="0" y="0"/>
                    </a:lnTo>
                  </a:path>
                </a:pathLst>
              </a:custGeom>
              <a:noFill/>
              <a:ln w="28575">
                <a:solidFill>
                  <a:schemeClr val="accent1"/>
                </a:solidFill>
                <a:miter lim="800000"/>
                <a:headEnd/>
                <a:tailEnd/>
              </a:ln>
            </p:spPr>
            <p:txBody>
              <a:bodyPr rtlCol="0" anchor="ctr"/>
              <a:lstStyle/>
              <a:p>
                <a:pPr algn="ctr"/>
                <a:endParaRPr lang="en-US" dirty="0"/>
              </a:p>
            </p:txBody>
          </p:sp>
        </p:grpSp>
        <p:sp>
          <p:nvSpPr>
            <p:cNvPr id="38" name="Circle: Hollow 37">
              <a:extLst>
                <a:ext uri="{FF2B5EF4-FFF2-40B4-BE49-F238E27FC236}">
                  <a16:creationId xmlns:a16="http://schemas.microsoft.com/office/drawing/2014/main" id="{4612D71C-612D-4787-8C9D-E494CD5CF888}"/>
                </a:ext>
              </a:extLst>
            </p:cNvPr>
            <p:cNvSpPr/>
            <p:nvPr/>
          </p:nvSpPr>
          <p:spPr bwMode="auto">
            <a:xfrm>
              <a:off x="7416870" y="2747661"/>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Circle: Hollow 39">
              <a:extLst>
                <a:ext uri="{FF2B5EF4-FFF2-40B4-BE49-F238E27FC236}">
                  <a16:creationId xmlns:a16="http://schemas.microsoft.com/office/drawing/2014/main" id="{BCFCB216-2BF7-4361-A495-59326A2659F3}"/>
                </a:ext>
              </a:extLst>
            </p:cNvPr>
            <p:cNvSpPr/>
            <p:nvPr/>
          </p:nvSpPr>
          <p:spPr bwMode="auto">
            <a:xfrm>
              <a:off x="7520018" y="2764138"/>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Circle: Hollow 41">
              <a:extLst>
                <a:ext uri="{FF2B5EF4-FFF2-40B4-BE49-F238E27FC236}">
                  <a16:creationId xmlns:a16="http://schemas.microsoft.com/office/drawing/2014/main" id="{5C48D2FE-6C69-4CA8-BC82-2FF63027DBDB}"/>
                </a:ext>
              </a:extLst>
            </p:cNvPr>
            <p:cNvSpPr/>
            <p:nvPr/>
          </p:nvSpPr>
          <p:spPr bwMode="auto">
            <a:xfrm>
              <a:off x="7553196" y="2789779"/>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Circle: Hollow 43">
              <a:extLst>
                <a:ext uri="{FF2B5EF4-FFF2-40B4-BE49-F238E27FC236}">
                  <a16:creationId xmlns:a16="http://schemas.microsoft.com/office/drawing/2014/main" id="{BBE7CB03-987E-498E-A5C8-6283320E669B}"/>
                </a:ext>
              </a:extLst>
            </p:cNvPr>
            <p:cNvSpPr/>
            <p:nvPr/>
          </p:nvSpPr>
          <p:spPr bwMode="auto">
            <a:xfrm>
              <a:off x="7687145" y="2805806"/>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Circle: Hollow 45">
              <a:extLst>
                <a:ext uri="{FF2B5EF4-FFF2-40B4-BE49-F238E27FC236}">
                  <a16:creationId xmlns:a16="http://schemas.microsoft.com/office/drawing/2014/main" id="{691DD157-D05A-4F13-9BE2-83D8B337D009}"/>
                </a:ext>
              </a:extLst>
            </p:cNvPr>
            <p:cNvSpPr/>
            <p:nvPr/>
          </p:nvSpPr>
          <p:spPr bwMode="auto">
            <a:xfrm>
              <a:off x="7719115" y="2815937"/>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Circle: Hollow 47">
              <a:extLst>
                <a:ext uri="{FF2B5EF4-FFF2-40B4-BE49-F238E27FC236}">
                  <a16:creationId xmlns:a16="http://schemas.microsoft.com/office/drawing/2014/main" id="{8D829EA0-21FB-4D90-8408-78F8FB96D659}"/>
                </a:ext>
              </a:extLst>
            </p:cNvPr>
            <p:cNvSpPr/>
            <p:nvPr/>
          </p:nvSpPr>
          <p:spPr bwMode="auto">
            <a:xfrm>
              <a:off x="7837262" y="2847838"/>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Circle: Hollow 49">
              <a:extLst>
                <a:ext uri="{FF2B5EF4-FFF2-40B4-BE49-F238E27FC236}">
                  <a16:creationId xmlns:a16="http://schemas.microsoft.com/office/drawing/2014/main" id="{87C82618-A353-4BD1-968A-0FF07C16986C}"/>
                </a:ext>
              </a:extLst>
            </p:cNvPr>
            <p:cNvSpPr/>
            <p:nvPr/>
          </p:nvSpPr>
          <p:spPr bwMode="auto">
            <a:xfrm>
              <a:off x="7930912" y="2900353"/>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Circle: Hollow 50">
              <a:extLst>
                <a:ext uri="{FF2B5EF4-FFF2-40B4-BE49-F238E27FC236}">
                  <a16:creationId xmlns:a16="http://schemas.microsoft.com/office/drawing/2014/main" id="{1550F38E-F6CB-4A09-B309-D8182C796BBD}"/>
                </a:ext>
              </a:extLst>
            </p:cNvPr>
            <p:cNvSpPr/>
            <p:nvPr/>
          </p:nvSpPr>
          <p:spPr bwMode="auto">
            <a:xfrm>
              <a:off x="8010406" y="2918495"/>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Circle: Hollow 51">
              <a:extLst>
                <a:ext uri="{FF2B5EF4-FFF2-40B4-BE49-F238E27FC236}">
                  <a16:creationId xmlns:a16="http://schemas.microsoft.com/office/drawing/2014/main" id="{2662CB0B-5DB5-4529-9D13-FE77AFD74CC6}"/>
                </a:ext>
              </a:extLst>
            </p:cNvPr>
            <p:cNvSpPr/>
            <p:nvPr/>
          </p:nvSpPr>
          <p:spPr bwMode="auto">
            <a:xfrm>
              <a:off x="8029324" y="2921432"/>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Circle: Hollow 53">
              <a:extLst>
                <a:ext uri="{FF2B5EF4-FFF2-40B4-BE49-F238E27FC236}">
                  <a16:creationId xmlns:a16="http://schemas.microsoft.com/office/drawing/2014/main" id="{F1DD18CC-DB22-4BBD-8464-6FDC77E9BD8D}"/>
                </a:ext>
              </a:extLst>
            </p:cNvPr>
            <p:cNvSpPr/>
            <p:nvPr/>
          </p:nvSpPr>
          <p:spPr bwMode="auto">
            <a:xfrm>
              <a:off x="8100792" y="2964092"/>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Circle: Hollow 55">
              <a:extLst>
                <a:ext uri="{FF2B5EF4-FFF2-40B4-BE49-F238E27FC236}">
                  <a16:creationId xmlns:a16="http://schemas.microsoft.com/office/drawing/2014/main" id="{0697C316-17F3-4C65-BEF8-7A31D85EB5AC}"/>
                </a:ext>
              </a:extLst>
            </p:cNvPr>
            <p:cNvSpPr/>
            <p:nvPr/>
          </p:nvSpPr>
          <p:spPr bwMode="auto">
            <a:xfrm>
              <a:off x="8434372" y="3270452"/>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Circle: Hollow 56">
              <a:extLst>
                <a:ext uri="{FF2B5EF4-FFF2-40B4-BE49-F238E27FC236}">
                  <a16:creationId xmlns:a16="http://schemas.microsoft.com/office/drawing/2014/main" id="{BD64E5F0-9851-43DB-91C4-2D380D83833E}"/>
                </a:ext>
              </a:extLst>
            </p:cNvPr>
            <p:cNvSpPr/>
            <p:nvPr/>
          </p:nvSpPr>
          <p:spPr bwMode="auto">
            <a:xfrm>
              <a:off x="8470106" y="3277378"/>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Circle: Hollow 58">
              <a:extLst>
                <a:ext uri="{FF2B5EF4-FFF2-40B4-BE49-F238E27FC236}">
                  <a16:creationId xmlns:a16="http://schemas.microsoft.com/office/drawing/2014/main" id="{284A47B7-7179-4969-A8DA-AFF9947B525A}"/>
                </a:ext>
              </a:extLst>
            </p:cNvPr>
            <p:cNvSpPr/>
            <p:nvPr/>
          </p:nvSpPr>
          <p:spPr bwMode="auto">
            <a:xfrm>
              <a:off x="8555278" y="3357532"/>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Circle: Hollow 59">
              <a:extLst>
                <a:ext uri="{FF2B5EF4-FFF2-40B4-BE49-F238E27FC236}">
                  <a16:creationId xmlns:a16="http://schemas.microsoft.com/office/drawing/2014/main" id="{85F95F39-D353-4460-897C-A91627A74585}"/>
                </a:ext>
              </a:extLst>
            </p:cNvPr>
            <p:cNvSpPr/>
            <p:nvPr/>
          </p:nvSpPr>
          <p:spPr bwMode="auto">
            <a:xfrm>
              <a:off x="8591012" y="3378435"/>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Circle: Hollow 60">
              <a:extLst>
                <a:ext uri="{FF2B5EF4-FFF2-40B4-BE49-F238E27FC236}">
                  <a16:creationId xmlns:a16="http://schemas.microsoft.com/office/drawing/2014/main" id="{636D2376-1337-4AF4-AD31-2430F22C0E87}"/>
                </a:ext>
              </a:extLst>
            </p:cNvPr>
            <p:cNvSpPr/>
            <p:nvPr/>
          </p:nvSpPr>
          <p:spPr bwMode="auto">
            <a:xfrm>
              <a:off x="8626746" y="3418165"/>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Circle: Hollow 72">
              <a:extLst>
                <a:ext uri="{FF2B5EF4-FFF2-40B4-BE49-F238E27FC236}">
                  <a16:creationId xmlns:a16="http://schemas.microsoft.com/office/drawing/2014/main" id="{0B91276F-3635-452F-8568-08A48C99FA0C}"/>
                </a:ext>
              </a:extLst>
            </p:cNvPr>
            <p:cNvSpPr/>
            <p:nvPr/>
          </p:nvSpPr>
          <p:spPr bwMode="auto">
            <a:xfrm>
              <a:off x="8775311" y="3489633"/>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Circle: Hollow 73">
              <a:extLst>
                <a:ext uri="{FF2B5EF4-FFF2-40B4-BE49-F238E27FC236}">
                  <a16:creationId xmlns:a16="http://schemas.microsoft.com/office/drawing/2014/main" id="{A0EFB3D6-56EE-430B-B48C-56C43350946A}"/>
                </a:ext>
              </a:extLst>
            </p:cNvPr>
            <p:cNvSpPr/>
            <p:nvPr/>
          </p:nvSpPr>
          <p:spPr bwMode="auto">
            <a:xfrm>
              <a:off x="8973896" y="3603203"/>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Circle: Hollow 74">
              <a:extLst>
                <a:ext uri="{FF2B5EF4-FFF2-40B4-BE49-F238E27FC236}">
                  <a16:creationId xmlns:a16="http://schemas.microsoft.com/office/drawing/2014/main" id="{26326E4E-4915-453B-BAB7-DEB2DC524568}"/>
                </a:ext>
              </a:extLst>
            </p:cNvPr>
            <p:cNvSpPr/>
            <p:nvPr/>
          </p:nvSpPr>
          <p:spPr bwMode="auto">
            <a:xfrm>
              <a:off x="9120052" y="3683202"/>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Circle: Hollow 94">
              <a:extLst>
                <a:ext uri="{FF2B5EF4-FFF2-40B4-BE49-F238E27FC236}">
                  <a16:creationId xmlns:a16="http://schemas.microsoft.com/office/drawing/2014/main" id="{2CDFC12F-9AE3-4EB6-AE7F-750D9CB1FBB1}"/>
                </a:ext>
              </a:extLst>
            </p:cNvPr>
            <p:cNvSpPr/>
            <p:nvPr/>
          </p:nvSpPr>
          <p:spPr bwMode="auto">
            <a:xfrm>
              <a:off x="9191445" y="3730803"/>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Circle: Hollow 96">
              <a:extLst>
                <a:ext uri="{FF2B5EF4-FFF2-40B4-BE49-F238E27FC236}">
                  <a16:creationId xmlns:a16="http://schemas.microsoft.com/office/drawing/2014/main" id="{7DAF6279-ABD1-42CA-88B5-A9488FC7A0D0}"/>
                </a:ext>
              </a:extLst>
            </p:cNvPr>
            <p:cNvSpPr/>
            <p:nvPr/>
          </p:nvSpPr>
          <p:spPr bwMode="auto">
            <a:xfrm>
              <a:off x="9221728" y="3746639"/>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Circle: Hollow 98">
              <a:extLst>
                <a:ext uri="{FF2B5EF4-FFF2-40B4-BE49-F238E27FC236}">
                  <a16:creationId xmlns:a16="http://schemas.microsoft.com/office/drawing/2014/main" id="{697F1FA3-5B43-4601-AFBC-FACDBC759091}"/>
                </a:ext>
              </a:extLst>
            </p:cNvPr>
            <p:cNvSpPr/>
            <p:nvPr/>
          </p:nvSpPr>
          <p:spPr bwMode="auto">
            <a:xfrm>
              <a:off x="9242716" y="3782421"/>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Circle: Hollow 100">
              <a:extLst>
                <a:ext uri="{FF2B5EF4-FFF2-40B4-BE49-F238E27FC236}">
                  <a16:creationId xmlns:a16="http://schemas.microsoft.com/office/drawing/2014/main" id="{A47A0853-2E4F-4FBE-9A68-B3A4E8CA4AA8}"/>
                </a:ext>
              </a:extLst>
            </p:cNvPr>
            <p:cNvSpPr/>
            <p:nvPr/>
          </p:nvSpPr>
          <p:spPr bwMode="auto">
            <a:xfrm>
              <a:off x="9279261" y="3784262"/>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Circle: Hollow 102">
              <a:extLst>
                <a:ext uri="{FF2B5EF4-FFF2-40B4-BE49-F238E27FC236}">
                  <a16:creationId xmlns:a16="http://schemas.microsoft.com/office/drawing/2014/main" id="{09E8CD7C-D277-404B-A4B0-C5D7C656E21E}"/>
                </a:ext>
              </a:extLst>
            </p:cNvPr>
            <p:cNvSpPr/>
            <p:nvPr/>
          </p:nvSpPr>
          <p:spPr bwMode="auto">
            <a:xfrm>
              <a:off x="9309544" y="3810048"/>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Circle: Hollow 104">
              <a:extLst>
                <a:ext uri="{FF2B5EF4-FFF2-40B4-BE49-F238E27FC236}">
                  <a16:creationId xmlns:a16="http://schemas.microsoft.com/office/drawing/2014/main" id="{1BD34C0D-C461-432E-BB1C-B8B1A2C722DF}"/>
                </a:ext>
              </a:extLst>
            </p:cNvPr>
            <p:cNvSpPr/>
            <p:nvPr/>
          </p:nvSpPr>
          <p:spPr bwMode="auto">
            <a:xfrm>
              <a:off x="9361626" y="3865898"/>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Circle: Hollow 106">
              <a:extLst>
                <a:ext uri="{FF2B5EF4-FFF2-40B4-BE49-F238E27FC236}">
                  <a16:creationId xmlns:a16="http://schemas.microsoft.com/office/drawing/2014/main" id="{0CCF7DA5-C9E3-4871-AA08-C3B7EDF7E1A3}"/>
                </a:ext>
              </a:extLst>
            </p:cNvPr>
            <p:cNvSpPr/>
            <p:nvPr/>
          </p:nvSpPr>
          <p:spPr bwMode="auto">
            <a:xfrm>
              <a:off x="9389205" y="3886602"/>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Circle: Hollow 108">
              <a:extLst>
                <a:ext uri="{FF2B5EF4-FFF2-40B4-BE49-F238E27FC236}">
                  <a16:creationId xmlns:a16="http://schemas.microsoft.com/office/drawing/2014/main" id="{65D85020-8357-4ACC-BA69-A7FF2BBA74D6}"/>
                </a:ext>
              </a:extLst>
            </p:cNvPr>
            <p:cNvSpPr/>
            <p:nvPr/>
          </p:nvSpPr>
          <p:spPr bwMode="auto">
            <a:xfrm>
              <a:off x="9411467" y="3900755"/>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Circle: Hollow 110">
              <a:extLst>
                <a:ext uri="{FF2B5EF4-FFF2-40B4-BE49-F238E27FC236}">
                  <a16:creationId xmlns:a16="http://schemas.microsoft.com/office/drawing/2014/main" id="{4B64904C-071D-4B3A-ABB2-213D359139B9}"/>
                </a:ext>
              </a:extLst>
            </p:cNvPr>
            <p:cNvSpPr/>
            <p:nvPr/>
          </p:nvSpPr>
          <p:spPr bwMode="auto">
            <a:xfrm>
              <a:off x="9449545" y="3929262"/>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Circle: Hollow 112">
              <a:extLst>
                <a:ext uri="{FF2B5EF4-FFF2-40B4-BE49-F238E27FC236}">
                  <a16:creationId xmlns:a16="http://schemas.microsoft.com/office/drawing/2014/main" id="{D2099F75-3889-4BF1-BBE6-C4498399EB24}"/>
                </a:ext>
              </a:extLst>
            </p:cNvPr>
            <p:cNvSpPr/>
            <p:nvPr/>
          </p:nvSpPr>
          <p:spPr bwMode="auto">
            <a:xfrm>
              <a:off x="9482682" y="3939512"/>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Circle: Hollow 114">
              <a:extLst>
                <a:ext uri="{FF2B5EF4-FFF2-40B4-BE49-F238E27FC236}">
                  <a16:creationId xmlns:a16="http://schemas.microsoft.com/office/drawing/2014/main" id="{F0F2764C-A91C-4F0C-BA72-04F9CCD83BF4}"/>
                </a:ext>
              </a:extLst>
            </p:cNvPr>
            <p:cNvSpPr/>
            <p:nvPr/>
          </p:nvSpPr>
          <p:spPr bwMode="auto">
            <a:xfrm>
              <a:off x="9504691" y="3936489"/>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Circle: Hollow 116">
              <a:extLst>
                <a:ext uri="{FF2B5EF4-FFF2-40B4-BE49-F238E27FC236}">
                  <a16:creationId xmlns:a16="http://schemas.microsoft.com/office/drawing/2014/main" id="{FE4D23AD-8B6E-4070-BDD2-7662B021E781}"/>
                </a:ext>
              </a:extLst>
            </p:cNvPr>
            <p:cNvSpPr/>
            <p:nvPr/>
          </p:nvSpPr>
          <p:spPr bwMode="auto">
            <a:xfrm>
              <a:off x="9526447" y="3950020"/>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Circle: Hollow 118">
              <a:extLst>
                <a:ext uri="{FF2B5EF4-FFF2-40B4-BE49-F238E27FC236}">
                  <a16:creationId xmlns:a16="http://schemas.microsoft.com/office/drawing/2014/main" id="{C4FD0D04-FADC-421D-8649-77D21F441A95}"/>
                </a:ext>
              </a:extLst>
            </p:cNvPr>
            <p:cNvSpPr/>
            <p:nvPr/>
          </p:nvSpPr>
          <p:spPr bwMode="auto">
            <a:xfrm>
              <a:off x="9562181" y="3963551"/>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Circle: Hollow 120">
              <a:extLst>
                <a:ext uri="{FF2B5EF4-FFF2-40B4-BE49-F238E27FC236}">
                  <a16:creationId xmlns:a16="http://schemas.microsoft.com/office/drawing/2014/main" id="{BF1B46A6-CBA8-4879-A0A0-FDFF3B9309B7}"/>
                </a:ext>
              </a:extLst>
            </p:cNvPr>
            <p:cNvSpPr/>
            <p:nvPr/>
          </p:nvSpPr>
          <p:spPr bwMode="auto">
            <a:xfrm>
              <a:off x="9674199" y="3984660"/>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Circle: Hollow 122">
              <a:extLst>
                <a:ext uri="{FF2B5EF4-FFF2-40B4-BE49-F238E27FC236}">
                  <a16:creationId xmlns:a16="http://schemas.microsoft.com/office/drawing/2014/main" id="{DFA302D4-5F01-4E27-A254-E645A858275D}"/>
                </a:ext>
              </a:extLst>
            </p:cNvPr>
            <p:cNvSpPr/>
            <p:nvPr/>
          </p:nvSpPr>
          <p:spPr bwMode="auto">
            <a:xfrm>
              <a:off x="9758362" y="4037373"/>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Circle: Hollow 124">
              <a:extLst>
                <a:ext uri="{FF2B5EF4-FFF2-40B4-BE49-F238E27FC236}">
                  <a16:creationId xmlns:a16="http://schemas.microsoft.com/office/drawing/2014/main" id="{F4B01496-089D-4E2E-956B-BEE65F368687}"/>
                </a:ext>
              </a:extLst>
            </p:cNvPr>
            <p:cNvSpPr/>
            <p:nvPr/>
          </p:nvSpPr>
          <p:spPr bwMode="auto">
            <a:xfrm>
              <a:off x="9805165" y="4059374"/>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Circle: Hollow 126">
              <a:extLst>
                <a:ext uri="{FF2B5EF4-FFF2-40B4-BE49-F238E27FC236}">
                  <a16:creationId xmlns:a16="http://schemas.microsoft.com/office/drawing/2014/main" id="{2DDB6962-F06F-474A-B405-6C3F515C9FF1}"/>
                </a:ext>
              </a:extLst>
            </p:cNvPr>
            <p:cNvSpPr/>
            <p:nvPr/>
          </p:nvSpPr>
          <p:spPr bwMode="auto">
            <a:xfrm>
              <a:off x="9866270" y="4082735"/>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Circle: Hollow 128">
              <a:extLst>
                <a:ext uri="{FF2B5EF4-FFF2-40B4-BE49-F238E27FC236}">
                  <a16:creationId xmlns:a16="http://schemas.microsoft.com/office/drawing/2014/main" id="{5310BE2C-D0EE-496D-9750-BDCE9E2D7917}"/>
                </a:ext>
              </a:extLst>
            </p:cNvPr>
            <p:cNvSpPr/>
            <p:nvPr/>
          </p:nvSpPr>
          <p:spPr bwMode="auto">
            <a:xfrm>
              <a:off x="9890097" y="4101475"/>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Circle: Hollow 130">
              <a:extLst>
                <a:ext uri="{FF2B5EF4-FFF2-40B4-BE49-F238E27FC236}">
                  <a16:creationId xmlns:a16="http://schemas.microsoft.com/office/drawing/2014/main" id="{DF6A04D5-AAEA-452F-8592-64F7F41AE0F7}"/>
                </a:ext>
              </a:extLst>
            </p:cNvPr>
            <p:cNvSpPr/>
            <p:nvPr/>
          </p:nvSpPr>
          <p:spPr bwMode="auto">
            <a:xfrm>
              <a:off x="9900460" y="4094773"/>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Circle: Hollow 132">
              <a:extLst>
                <a:ext uri="{FF2B5EF4-FFF2-40B4-BE49-F238E27FC236}">
                  <a16:creationId xmlns:a16="http://schemas.microsoft.com/office/drawing/2014/main" id="{4C432593-7C48-4F64-987D-BB7AE5C5BDED}"/>
                </a:ext>
              </a:extLst>
            </p:cNvPr>
            <p:cNvSpPr/>
            <p:nvPr/>
          </p:nvSpPr>
          <p:spPr bwMode="auto">
            <a:xfrm>
              <a:off x="9948101" y="4099025"/>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Circle: Hollow 134">
              <a:extLst>
                <a:ext uri="{FF2B5EF4-FFF2-40B4-BE49-F238E27FC236}">
                  <a16:creationId xmlns:a16="http://schemas.microsoft.com/office/drawing/2014/main" id="{87BBD0B0-3941-462A-BE70-A5B5AD2E82E1}"/>
                </a:ext>
              </a:extLst>
            </p:cNvPr>
            <p:cNvSpPr/>
            <p:nvPr/>
          </p:nvSpPr>
          <p:spPr bwMode="auto">
            <a:xfrm>
              <a:off x="9981391" y="4121799"/>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Circle: Hollow 136">
              <a:extLst>
                <a:ext uri="{FF2B5EF4-FFF2-40B4-BE49-F238E27FC236}">
                  <a16:creationId xmlns:a16="http://schemas.microsoft.com/office/drawing/2014/main" id="{33AFA2EC-A5A6-4DE7-BE0D-07DE00A683F9}"/>
                </a:ext>
              </a:extLst>
            </p:cNvPr>
            <p:cNvSpPr/>
            <p:nvPr/>
          </p:nvSpPr>
          <p:spPr bwMode="auto">
            <a:xfrm>
              <a:off x="10001217" y="4128203"/>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Circle: Hollow 138">
              <a:extLst>
                <a:ext uri="{FF2B5EF4-FFF2-40B4-BE49-F238E27FC236}">
                  <a16:creationId xmlns:a16="http://schemas.microsoft.com/office/drawing/2014/main" id="{138B94EA-DFF9-4255-B366-07161DEA770F}"/>
                </a:ext>
              </a:extLst>
            </p:cNvPr>
            <p:cNvSpPr/>
            <p:nvPr/>
          </p:nvSpPr>
          <p:spPr bwMode="auto">
            <a:xfrm>
              <a:off x="10020037" y="4121501"/>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Circle: Hollow 140">
              <a:extLst>
                <a:ext uri="{FF2B5EF4-FFF2-40B4-BE49-F238E27FC236}">
                  <a16:creationId xmlns:a16="http://schemas.microsoft.com/office/drawing/2014/main" id="{DBEB57E6-2C18-4773-96F5-4FD8E7162C36}"/>
                </a:ext>
              </a:extLst>
            </p:cNvPr>
            <p:cNvSpPr/>
            <p:nvPr/>
          </p:nvSpPr>
          <p:spPr bwMode="auto">
            <a:xfrm>
              <a:off x="10061071" y="4131210"/>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Circle: Hollow 142">
              <a:extLst>
                <a:ext uri="{FF2B5EF4-FFF2-40B4-BE49-F238E27FC236}">
                  <a16:creationId xmlns:a16="http://schemas.microsoft.com/office/drawing/2014/main" id="{5DA210E8-9C35-47D4-9304-C3391877ADCE}"/>
                </a:ext>
              </a:extLst>
            </p:cNvPr>
            <p:cNvSpPr/>
            <p:nvPr/>
          </p:nvSpPr>
          <p:spPr bwMode="auto">
            <a:xfrm>
              <a:off x="10075804" y="4133245"/>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Circle: Hollow 144">
              <a:extLst>
                <a:ext uri="{FF2B5EF4-FFF2-40B4-BE49-F238E27FC236}">
                  <a16:creationId xmlns:a16="http://schemas.microsoft.com/office/drawing/2014/main" id="{8CA70422-5BB3-4129-99B2-F32806692E17}"/>
                </a:ext>
              </a:extLst>
            </p:cNvPr>
            <p:cNvSpPr/>
            <p:nvPr/>
          </p:nvSpPr>
          <p:spPr bwMode="auto">
            <a:xfrm>
              <a:off x="10120925" y="4163813"/>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Circle: Hollow 146">
              <a:extLst>
                <a:ext uri="{FF2B5EF4-FFF2-40B4-BE49-F238E27FC236}">
                  <a16:creationId xmlns:a16="http://schemas.microsoft.com/office/drawing/2014/main" id="{939D965C-ECBB-4CFB-9FCA-90285BE737F2}"/>
                </a:ext>
              </a:extLst>
            </p:cNvPr>
            <p:cNvSpPr/>
            <p:nvPr/>
          </p:nvSpPr>
          <p:spPr bwMode="auto">
            <a:xfrm>
              <a:off x="10132539" y="4192969"/>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Circle: Hollow 148">
              <a:extLst>
                <a:ext uri="{FF2B5EF4-FFF2-40B4-BE49-F238E27FC236}">
                  <a16:creationId xmlns:a16="http://schemas.microsoft.com/office/drawing/2014/main" id="{0ACEA553-5675-428B-912F-00084CF3594A}"/>
                </a:ext>
              </a:extLst>
            </p:cNvPr>
            <p:cNvSpPr/>
            <p:nvPr/>
          </p:nvSpPr>
          <p:spPr bwMode="auto">
            <a:xfrm>
              <a:off x="10186079" y="4197777"/>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Circle: Hollow 150">
              <a:extLst>
                <a:ext uri="{FF2B5EF4-FFF2-40B4-BE49-F238E27FC236}">
                  <a16:creationId xmlns:a16="http://schemas.microsoft.com/office/drawing/2014/main" id="{059E2E86-0D8A-46FC-8BF9-94AF8FD78946}"/>
                </a:ext>
              </a:extLst>
            </p:cNvPr>
            <p:cNvSpPr/>
            <p:nvPr/>
          </p:nvSpPr>
          <p:spPr bwMode="auto">
            <a:xfrm>
              <a:off x="10213946" y="4201742"/>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Circle: Hollow 152">
              <a:extLst>
                <a:ext uri="{FF2B5EF4-FFF2-40B4-BE49-F238E27FC236}">
                  <a16:creationId xmlns:a16="http://schemas.microsoft.com/office/drawing/2014/main" id="{B8F28C46-CDE2-4280-99BC-CEEBC189C7B5}"/>
                </a:ext>
              </a:extLst>
            </p:cNvPr>
            <p:cNvSpPr/>
            <p:nvPr/>
          </p:nvSpPr>
          <p:spPr bwMode="auto">
            <a:xfrm>
              <a:off x="10234921" y="4226128"/>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Circle: Hollow 154">
              <a:extLst>
                <a:ext uri="{FF2B5EF4-FFF2-40B4-BE49-F238E27FC236}">
                  <a16:creationId xmlns:a16="http://schemas.microsoft.com/office/drawing/2014/main" id="{E81A60BE-2A18-43B9-93D6-BB0BE8372286}"/>
                </a:ext>
              </a:extLst>
            </p:cNvPr>
            <p:cNvSpPr/>
            <p:nvPr/>
          </p:nvSpPr>
          <p:spPr bwMode="auto">
            <a:xfrm>
              <a:off x="10273031" y="4220718"/>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Circle: Hollow 156">
              <a:extLst>
                <a:ext uri="{FF2B5EF4-FFF2-40B4-BE49-F238E27FC236}">
                  <a16:creationId xmlns:a16="http://schemas.microsoft.com/office/drawing/2014/main" id="{A60C813E-906F-4AF2-BC7C-17BBBC39A812}"/>
                </a:ext>
              </a:extLst>
            </p:cNvPr>
            <p:cNvSpPr/>
            <p:nvPr/>
          </p:nvSpPr>
          <p:spPr bwMode="auto">
            <a:xfrm>
              <a:off x="10309412" y="4248585"/>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Circle: Hollow 158">
              <a:extLst>
                <a:ext uri="{FF2B5EF4-FFF2-40B4-BE49-F238E27FC236}">
                  <a16:creationId xmlns:a16="http://schemas.microsoft.com/office/drawing/2014/main" id="{83E2E5B1-FC1D-4ED6-BBB9-35889DB7B420}"/>
                </a:ext>
              </a:extLst>
            </p:cNvPr>
            <p:cNvSpPr/>
            <p:nvPr/>
          </p:nvSpPr>
          <p:spPr bwMode="auto">
            <a:xfrm>
              <a:off x="10372331" y="4270758"/>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Circle: Hollow 160">
              <a:extLst>
                <a:ext uri="{FF2B5EF4-FFF2-40B4-BE49-F238E27FC236}">
                  <a16:creationId xmlns:a16="http://schemas.microsoft.com/office/drawing/2014/main" id="{1349311B-B4B7-44E6-AD82-BE2AD610A63A}"/>
                </a:ext>
              </a:extLst>
            </p:cNvPr>
            <p:cNvSpPr/>
            <p:nvPr/>
          </p:nvSpPr>
          <p:spPr bwMode="auto">
            <a:xfrm>
              <a:off x="10396364" y="4270758"/>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Circle: Hollow 162">
              <a:extLst>
                <a:ext uri="{FF2B5EF4-FFF2-40B4-BE49-F238E27FC236}">
                  <a16:creationId xmlns:a16="http://schemas.microsoft.com/office/drawing/2014/main" id="{5082C4CB-33FA-4453-92BB-93AA0F8BE684}"/>
                </a:ext>
              </a:extLst>
            </p:cNvPr>
            <p:cNvSpPr/>
            <p:nvPr/>
          </p:nvSpPr>
          <p:spPr bwMode="auto">
            <a:xfrm>
              <a:off x="10424231" y="4275990"/>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Circle: Hollow 165">
              <a:extLst>
                <a:ext uri="{FF2B5EF4-FFF2-40B4-BE49-F238E27FC236}">
                  <a16:creationId xmlns:a16="http://schemas.microsoft.com/office/drawing/2014/main" id="{9372D121-120A-4FD5-A458-3302AB4773C6}"/>
                </a:ext>
              </a:extLst>
            </p:cNvPr>
            <p:cNvSpPr/>
            <p:nvPr/>
          </p:nvSpPr>
          <p:spPr bwMode="auto">
            <a:xfrm>
              <a:off x="10448264" y="4277781"/>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Circle: Hollow 167">
              <a:extLst>
                <a:ext uri="{FF2B5EF4-FFF2-40B4-BE49-F238E27FC236}">
                  <a16:creationId xmlns:a16="http://schemas.microsoft.com/office/drawing/2014/main" id="{1BEA2946-CE4B-41BA-B934-EB722BC1DEC8}"/>
                </a:ext>
              </a:extLst>
            </p:cNvPr>
            <p:cNvSpPr/>
            <p:nvPr/>
          </p:nvSpPr>
          <p:spPr bwMode="auto">
            <a:xfrm>
              <a:off x="10483998" y="4369924"/>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Circle: Hollow 174">
              <a:extLst>
                <a:ext uri="{FF2B5EF4-FFF2-40B4-BE49-F238E27FC236}">
                  <a16:creationId xmlns:a16="http://schemas.microsoft.com/office/drawing/2014/main" id="{A4C1C5D1-E8EC-45AD-8F6E-94998A3AF138}"/>
                </a:ext>
              </a:extLst>
            </p:cNvPr>
            <p:cNvSpPr/>
            <p:nvPr/>
          </p:nvSpPr>
          <p:spPr bwMode="auto">
            <a:xfrm>
              <a:off x="10521969" y="4367547"/>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Circle: Hollow 176">
              <a:extLst>
                <a:ext uri="{FF2B5EF4-FFF2-40B4-BE49-F238E27FC236}">
                  <a16:creationId xmlns:a16="http://schemas.microsoft.com/office/drawing/2014/main" id="{C6B87669-4386-466E-BA45-341A7DFC7A3A}"/>
                </a:ext>
              </a:extLst>
            </p:cNvPr>
            <p:cNvSpPr/>
            <p:nvPr/>
          </p:nvSpPr>
          <p:spPr bwMode="auto">
            <a:xfrm>
              <a:off x="10538718" y="4368736"/>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Circle: Hollow 178">
              <a:extLst>
                <a:ext uri="{FF2B5EF4-FFF2-40B4-BE49-F238E27FC236}">
                  <a16:creationId xmlns:a16="http://schemas.microsoft.com/office/drawing/2014/main" id="{81CCC987-5D59-46E7-8C06-632884861E14}"/>
                </a:ext>
              </a:extLst>
            </p:cNvPr>
            <p:cNvSpPr/>
            <p:nvPr/>
          </p:nvSpPr>
          <p:spPr bwMode="auto">
            <a:xfrm>
              <a:off x="10596525" y="4375662"/>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Circle: Hollow 180">
              <a:extLst>
                <a:ext uri="{FF2B5EF4-FFF2-40B4-BE49-F238E27FC236}">
                  <a16:creationId xmlns:a16="http://schemas.microsoft.com/office/drawing/2014/main" id="{73126D60-1E41-473D-9268-4C9086F3F1F9}"/>
                </a:ext>
              </a:extLst>
            </p:cNvPr>
            <p:cNvSpPr/>
            <p:nvPr/>
          </p:nvSpPr>
          <p:spPr bwMode="auto">
            <a:xfrm>
              <a:off x="10633121" y="4369338"/>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Circle: Hollow 182">
              <a:extLst>
                <a:ext uri="{FF2B5EF4-FFF2-40B4-BE49-F238E27FC236}">
                  <a16:creationId xmlns:a16="http://schemas.microsoft.com/office/drawing/2014/main" id="{A57580A9-EA08-4405-B7FB-5451266F3EF0}"/>
                </a:ext>
              </a:extLst>
            </p:cNvPr>
            <p:cNvSpPr/>
            <p:nvPr/>
          </p:nvSpPr>
          <p:spPr bwMode="auto">
            <a:xfrm>
              <a:off x="10719858" y="4436254"/>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Circle: Hollow 184">
              <a:extLst>
                <a:ext uri="{FF2B5EF4-FFF2-40B4-BE49-F238E27FC236}">
                  <a16:creationId xmlns:a16="http://schemas.microsoft.com/office/drawing/2014/main" id="{95A291FF-A9A3-41CD-BFFD-49438E3513B1}"/>
                </a:ext>
              </a:extLst>
            </p:cNvPr>
            <p:cNvSpPr/>
            <p:nvPr/>
          </p:nvSpPr>
          <p:spPr bwMode="auto">
            <a:xfrm>
              <a:off x="10750678" y="4436254"/>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Circle: Hollow 186">
              <a:extLst>
                <a:ext uri="{FF2B5EF4-FFF2-40B4-BE49-F238E27FC236}">
                  <a16:creationId xmlns:a16="http://schemas.microsoft.com/office/drawing/2014/main" id="{92BEBFCC-3C81-4C51-B346-04D09DCBA5DD}"/>
                </a:ext>
              </a:extLst>
            </p:cNvPr>
            <p:cNvSpPr/>
            <p:nvPr/>
          </p:nvSpPr>
          <p:spPr bwMode="auto">
            <a:xfrm>
              <a:off x="10860350" y="4439015"/>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Circle: Hollow 188">
              <a:extLst>
                <a:ext uri="{FF2B5EF4-FFF2-40B4-BE49-F238E27FC236}">
                  <a16:creationId xmlns:a16="http://schemas.microsoft.com/office/drawing/2014/main" id="{1278F078-463C-4C37-B1A0-04750E7C2C19}"/>
                </a:ext>
              </a:extLst>
            </p:cNvPr>
            <p:cNvSpPr/>
            <p:nvPr/>
          </p:nvSpPr>
          <p:spPr bwMode="auto">
            <a:xfrm>
              <a:off x="10891170" y="4436254"/>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Circle: Hollow 190">
              <a:extLst>
                <a:ext uri="{FF2B5EF4-FFF2-40B4-BE49-F238E27FC236}">
                  <a16:creationId xmlns:a16="http://schemas.microsoft.com/office/drawing/2014/main" id="{9DDF0C81-1F53-4977-BD10-3949039D8F7C}"/>
                </a:ext>
              </a:extLst>
            </p:cNvPr>
            <p:cNvSpPr/>
            <p:nvPr/>
          </p:nvSpPr>
          <p:spPr bwMode="auto">
            <a:xfrm>
              <a:off x="11302129" y="4439015"/>
              <a:ext cx="71468" cy="71468"/>
            </a:xfrm>
            <a:prstGeom prst="donut">
              <a:avLst>
                <a:gd name="adj" fmla="val 18162"/>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Freeform: Shape 19">
              <a:extLst>
                <a:ext uri="{FF2B5EF4-FFF2-40B4-BE49-F238E27FC236}">
                  <a16:creationId xmlns:a16="http://schemas.microsoft.com/office/drawing/2014/main" id="{70B5255E-D1FD-4B6D-8A1E-0ABB2C598F97}"/>
                </a:ext>
              </a:extLst>
            </p:cNvPr>
            <p:cNvSpPr/>
            <p:nvPr/>
          </p:nvSpPr>
          <p:spPr bwMode="auto">
            <a:xfrm>
              <a:off x="7179325" y="2724150"/>
              <a:ext cx="4074289" cy="1666754"/>
            </a:xfrm>
            <a:custGeom>
              <a:avLst/>
              <a:gdLst>
                <a:gd name="connsiteX0" fmla="*/ 0 w 4074289"/>
                <a:gd name="connsiteY0" fmla="*/ 0 h 1666754"/>
                <a:gd name="connsiteX1" fmla="*/ 84881 w 4074289"/>
                <a:gd name="connsiteY1" fmla="*/ 0 h 1666754"/>
                <a:gd name="connsiteX2" fmla="*/ 84881 w 4074289"/>
                <a:gd name="connsiteY2" fmla="*/ 38582 h 1666754"/>
                <a:gd name="connsiteX3" fmla="*/ 150471 w 4074289"/>
                <a:gd name="connsiteY3" fmla="*/ 38582 h 1666754"/>
                <a:gd name="connsiteX4" fmla="*/ 150471 w 4074289"/>
                <a:gd name="connsiteY4" fmla="*/ 38582 h 1666754"/>
                <a:gd name="connsiteX5" fmla="*/ 150471 w 4074289"/>
                <a:gd name="connsiteY5" fmla="*/ 69448 h 1666754"/>
                <a:gd name="connsiteX6" fmla="*/ 273934 w 4074289"/>
                <a:gd name="connsiteY6" fmla="*/ 69448 h 1666754"/>
                <a:gd name="connsiteX7" fmla="*/ 273934 w 4074289"/>
                <a:gd name="connsiteY7" fmla="*/ 96456 h 1666754"/>
                <a:gd name="connsiteX8" fmla="*/ 343382 w 4074289"/>
                <a:gd name="connsiteY8" fmla="*/ 96456 h 1666754"/>
                <a:gd name="connsiteX9" fmla="*/ 343382 w 4074289"/>
                <a:gd name="connsiteY9" fmla="*/ 108030 h 1666754"/>
                <a:gd name="connsiteX10" fmla="*/ 362673 w 4074289"/>
                <a:gd name="connsiteY10" fmla="*/ 108030 h 1666754"/>
                <a:gd name="connsiteX11" fmla="*/ 362673 w 4074289"/>
                <a:gd name="connsiteY11" fmla="*/ 162045 h 1666754"/>
                <a:gd name="connsiteX12" fmla="*/ 412830 w 4074289"/>
                <a:gd name="connsiteY12" fmla="*/ 162045 h 1666754"/>
                <a:gd name="connsiteX13" fmla="*/ 412830 w 4074289"/>
                <a:gd name="connsiteY13" fmla="*/ 196769 h 1666754"/>
                <a:gd name="connsiteX14" fmla="*/ 435980 w 4074289"/>
                <a:gd name="connsiteY14" fmla="*/ 196769 h 1666754"/>
                <a:gd name="connsiteX15" fmla="*/ 435980 w 4074289"/>
                <a:gd name="connsiteY15" fmla="*/ 196769 h 1666754"/>
                <a:gd name="connsiteX16" fmla="*/ 435980 w 4074289"/>
                <a:gd name="connsiteY16" fmla="*/ 196769 h 1666754"/>
                <a:gd name="connsiteX17" fmla="*/ 455272 w 4074289"/>
                <a:gd name="connsiteY17" fmla="*/ 216061 h 1666754"/>
                <a:gd name="connsiteX18" fmla="*/ 455272 w 4074289"/>
                <a:gd name="connsiteY18" fmla="*/ 243068 h 1666754"/>
                <a:gd name="connsiteX19" fmla="*/ 571018 w 4074289"/>
                <a:gd name="connsiteY19" fmla="*/ 243068 h 1666754"/>
                <a:gd name="connsiteX20" fmla="*/ 571018 w 4074289"/>
                <a:gd name="connsiteY20" fmla="*/ 281650 h 1666754"/>
                <a:gd name="connsiteX21" fmla="*/ 605742 w 4074289"/>
                <a:gd name="connsiteY21" fmla="*/ 281650 h 1666754"/>
                <a:gd name="connsiteX22" fmla="*/ 605742 w 4074289"/>
                <a:gd name="connsiteY22" fmla="*/ 312516 h 1666754"/>
                <a:gd name="connsiteX23" fmla="*/ 675190 w 4074289"/>
                <a:gd name="connsiteY23" fmla="*/ 312516 h 1666754"/>
                <a:gd name="connsiteX24" fmla="*/ 675190 w 4074289"/>
                <a:gd name="connsiteY24" fmla="*/ 331807 h 1666754"/>
                <a:gd name="connsiteX25" fmla="*/ 686765 w 4074289"/>
                <a:gd name="connsiteY25" fmla="*/ 331807 h 1666754"/>
                <a:gd name="connsiteX26" fmla="*/ 686765 w 4074289"/>
                <a:gd name="connsiteY26" fmla="*/ 366532 h 1666754"/>
                <a:gd name="connsiteX27" fmla="*/ 725347 w 4074289"/>
                <a:gd name="connsiteY27" fmla="*/ 366532 h 1666754"/>
                <a:gd name="connsiteX28" fmla="*/ 725347 w 4074289"/>
                <a:gd name="connsiteY28" fmla="*/ 385823 h 1666754"/>
                <a:gd name="connsiteX29" fmla="*/ 752354 w 4074289"/>
                <a:gd name="connsiteY29" fmla="*/ 385823 h 1666754"/>
                <a:gd name="connsiteX30" fmla="*/ 752354 w 4074289"/>
                <a:gd name="connsiteY30" fmla="*/ 405114 h 1666754"/>
                <a:gd name="connsiteX31" fmla="*/ 868101 w 4074289"/>
                <a:gd name="connsiteY31" fmla="*/ 405114 h 1666754"/>
                <a:gd name="connsiteX32" fmla="*/ 868101 w 4074289"/>
                <a:gd name="connsiteY32" fmla="*/ 439838 h 1666754"/>
                <a:gd name="connsiteX33" fmla="*/ 925975 w 4074289"/>
                <a:gd name="connsiteY33" fmla="*/ 439838 h 1666754"/>
                <a:gd name="connsiteX34" fmla="*/ 925975 w 4074289"/>
                <a:gd name="connsiteY34" fmla="*/ 466845 h 1666754"/>
                <a:gd name="connsiteX35" fmla="*/ 952982 w 4074289"/>
                <a:gd name="connsiteY35" fmla="*/ 466845 h 1666754"/>
                <a:gd name="connsiteX36" fmla="*/ 952982 w 4074289"/>
                <a:gd name="connsiteY36" fmla="*/ 497711 h 1666754"/>
                <a:gd name="connsiteX37" fmla="*/ 972273 w 4074289"/>
                <a:gd name="connsiteY37" fmla="*/ 497711 h 1666754"/>
                <a:gd name="connsiteX38" fmla="*/ 972273 w 4074289"/>
                <a:gd name="connsiteY38" fmla="*/ 540152 h 1666754"/>
                <a:gd name="connsiteX39" fmla="*/ 972273 w 4074289"/>
                <a:gd name="connsiteY39" fmla="*/ 540152 h 1666754"/>
                <a:gd name="connsiteX40" fmla="*/ 1010856 w 4074289"/>
                <a:gd name="connsiteY40" fmla="*/ 540152 h 1666754"/>
                <a:gd name="connsiteX41" fmla="*/ 1010856 w 4074289"/>
                <a:gd name="connsiteY41" fmla="*/ 567159 h 1666754"/>
                <a:gd name="connsiteX42" fmla="*/ 1018572 w 4074289"/>
                <a:gd name="connsiteY42" fmla="*/ 567159 h 1666754"/>
                <a:gd name="connsiteX43" fmla="*/ 1018572 w 4074289"/>
                <a:gd name="connsiteY43" fmla="*/ 605742 h 1666754"/>
                <a:gd name="connsiteX44" fmla="*/ 1049438 w 4074289"/>
                <a:gd name="connsiteY44" fmla="*/ 605742 h 1666754"/>
                <a:gd name="connsiteX45" fmla="*/ 1049438 w 4074289"/>
                <a:gd name="connsiteY45" fmla="*/ 621175 h 1666754"/>
                <a:gd name="connsiteX46" fmla="*/ 1076446 w 4074289"/>
                <a:gd name="connsiteY46" fmla="*/ 621175 h 1666754"/>
                <a:gd name="connsiteX47" fmla="*/ 1076446 w 4074289"/>
                <a:gd name="connsiteY47" fmla="*/ 636607 h 1666754"/>
                <a:gd name="connsiteX48" fmla="*/ 1088020 w 4074289"/>
                <a:gd name="connsiteY48" fmla="*/ 636607 h 1666754"/>
                <a:gd name="connsiteX49" fmla="*/ 1088020 w 4074289"/>
                <a:gd name="connsiteY49" fmla="*/ 655899 h 1666754"/>
                <a:gd name="connsiteX50" fmla="*/ 1126603 w 4074289"/>
                <a:gd name="connsiteY50" fmla="*/ 655899 h 1666754"/>
                <a:gd name="connsiteX51" fmla="*/ 1126603 w 4074289"/>
                <a:gd name="connsiteY51" fmla="*/ 671332 h 1666754"/>
                <a:gd name="connsiteX52" fmla="*/ 1169043 w 4074289"/>
                <a:gd name="connsiteY52" fmla="*/ 671332 h 1666754"/>
                <a:gd name="connsiteX53" fmla="*/ 1169043 w 4074289"/>
                <a:gd name="connsiteY53" fmla="*/ 690623 h 1666754"/>
                <a:gd name="connsiteX54" fmla="*/ 1211484 w 4074289"/>
                <a:gd name="connsiteY54" fmla="*/ 690623 h 1666754"/>
                <a:gd name="connsiteX55" fmla="*/ 1211484 w 4074289"/>
                <a:gd name="connsiteY55" fmla="*/ 721488 h 1666754"/>
                <a:gd name="connsiteX56" fmla="*/ 1234633 w 4074289"/>
                <a:gd name="connsiteY56" fmla="*/ 721488 h 1666754"/>
                <a:gd name="connsiteX57" fmla="*/ 1234633 w 4074289"/>
                <a:gd name="connsiteY57" fmla="*/ 763929 h 1666754"/>
                <a:gd name="connsiteX58" fmla="*/ 1296365 w 4074289"/>
                <a:gd name="connsiteY58" fmla="*/ 763929 h 1666754"/>
                <a:gd name="connsiteX59" fmla="*/ 1296365 w 4074289"/>
                <a:gd name="connsiteY59" fmla="*/ 798653 h 1666754"/>
                <a:gd name="connsiteX60" fmla="*/ 1327230 w 4074289"/>
                <a:gd name="connsiteY60" fmla="*/ 798653 h 1666754"/>
                <a:gd name="connsiteX61" fmla="*/ 1327230 w 4074289"/>
                <a:gd name="connsiteY61" fmla="*/ 825661 h 1666754"/>
                <a:gd name="connsiteX62" fmla="*/ 1342663 w 4074289"/>
                <a:gd name="connsiteY62" fmla="*/ 825661 h 1666754"/>
                <a:gd name="connsiteX63" fmla="*/ 1342663 w 4074289"/>
                <a:gd name="connsiteY63" fmla="*/ 860385 h 1666754"/>
                <a:gd name="connsiteX64" fmla="*/ 1400537 w 4074289"/>
                <a:gd name="connsiteY64" fmla="*/ 860385 h 1666754"/>
                <a:gd name="connsiteX65" fmla="*/ 1400537 w 4074289"/>
                <a:gd name="connsiteY65" fmla="*/ 871959 h 1666754"/>
                <a:gd name="connsiteX66" fmla="*/ 1408253 w 4074289"/>
                <a:gd name="connsiteY66" fmla="*/ 864243 h 1666754"/>
                <a:gd name="connsiteX67" fmla="*/ 1408253 w 4074289"/>
                <a:gd name="connsiteY67" fmla="*/ 883534 h 1666754"/>
                <a:gd name="connsiteX68" fmla="*/ 1408253 w 4074289"/>
                <a:gd name="connsiteY68" fmla="*/ 883534 h 1666754"/>
                <a:gd name="connsiteX69" fmla="*/ 1408253 w 4074289"/>
                <a:gd name="connsiteY69" fmla="*/ 922116 h 1666754"/>
                <a:gd name="connsiteX70" fmla="*/ 1454552 w 4074289"/>
                <a:gd name="connsiteY70" fmla="*/ 922116 h 1666754"/>
                <a:gd name="connsiteX71" fmla="*/ 1454552 w 4074289"/>
                <a:gd name="connsiteY71" fmla="*/ 952982 h 1666754"/>
                <a:gd name="connsiteX72" fmla="*/ 1508567 w 4074289"/>
                <a:gd name="connsiteY72" fmla="*/ 952982 h 1666754"/>
                <a:gd name="connsiteX73" fmla="*/ 1508567 w 4074289"/>
                <a:gd name="connsiteY73" fmla="*/ 987706 h 1666754"/>
                <a:gd name="connsiteX74" fmla="*/ 1527858 w 4074289"/>
                <a:gd name="connsiteY74" fmla="*/ 987706 h 1666754"/>
                <a:gd name="connsiteX75" fmla="*/ 1527858 w 4074289"/>
                <a:gd name="connsiteY75" fmla="*/ 1006997 h 1666754"/>
                <a:gd name="connsiteX76" fmla="*/ 1566441 w 4074289"/>
                <a:gd name="connsiteY76" fmla="*/ 1006997 h 1666754"/>
                <a:gd name="connsiteX77" fmla="*/ 1566441 w 4074289"/>
                <a:gd name="connsiteY77" fmla="*/ 1026288 h 1666754"/>
                <a:gd name="connsiteX78" fmla="*/ 1616597 w 4074289"/>
                <a:gd name="connsiteY78" fmla="*/ 1026288 h 1666754"/>
                <a:gd name="connsiteX79" fmla="*/ 1628172 w 4074289"/>
                <a:gd name="connsiteY79" fmla="*/ 1037863 h 1666754"/>
                <a:gd name="connsiteX80" fmla="*/ 1666754 w 4074289"/>
                <a:gd name="connsiteY80" fmla="*/ 1037863 h 1666754"/>
                <a:gd name="connsiteX81" fmla="*/ 1666754 w 4074289"/>
                <a:gd name="connsiteY81" fmla="*/ 1061013 h 1666754"/>
                <a:gd name="connsiteX82" fmla="*/ 1709195 w 4074289"/>
                <a:gd name="connsiteY82" fmla="*/ 1061013 h 1666754"/>
                <a:gd name="connsiteX83" fmla="*/ 1709195 w 4074289"/>
                <a:gd name="connsiteY83" fmla="*/ 1103453 h 1666754"/>
                <a:gd name="connsiteX84" fmla="*/ 1755494 w 4074289"/>
                <a:gd name="connsiteY84" fmla="*/ 1103453 h 1666754"/>
                <a:gd name="connsiteX85" fmla="*/ 1755494 w 4074289"/>
                <a:gd name="connsiteY85" fmla="*/ 1103453 h 1666754"/>
                <a:gd name="connsiteX86" fmla="*/ 1755494 w 4074289"/>
                <a:gd name="connsiteY86" fmla="*/ 1103453 h 1666754"/>
                <a:gd name="connsiteX87" fmla="*/ 1782501 w 4074289"/>
                <a:gd name="connsiteY87" fmla="*/ 1130460 h 1666754"/>
                <a:gd name="connsiteX88" fmla="*/ 1832658 w 4074289"/>
                <a:gd name="connsiteY88" fmla="*/ 1130460 h 1666754"/>
                <a:gd name="connsiteX89" fmla="*/ 1832658 w 4074289"/>
                <a:gd name="connsiteY89" fmla="*/ 1165185 h 1666754"/>
                <a:gd name="connsiteX90" fmla="*/ 1890532 w 4074289"/>
                <a:gd name="connsiteY90" fmla="*/ 1165185 h 1666754"/>
                <a:gd name="connsiteX91" fmla="*/ 1890532 w 4074289"/>
                <a:gd name="connsiteY91" fmla="*/ 1219200 h 1666754"/>
                <a:gd name="connsiteX92" fmla="*/ 1959980 w 4074289"/>
                <a:gd name="connsiteY92" fmla="*/ 1219200 h 1666754"/>
                <a:gd name="connsiteX93" fmla="*/ 1959980 w 4074289"/>
                <a:gd name="connsiteY93" fmla="*/ 1230775 h 1666754"/>
                <a:gd name="connsiteX94" fmla="*/ 2021711 w 4074289"/>
                <a:gd name="connsiteY94" fmla="*/ 1230775 h 1666754"/>
                <a:gd name="connsiteX95" fmla="*/ 2021711 w 4074289"/>
                <a:gd name="connsiteY95" fmla="*/ 1246207 h 1666754"/>
                <a:gd name="connsiteX96" fmla="*/ 2106592 w 4074289"/>
                <a:gd name="connsiteY96" fmla="*/ 1246207 h 1666754"/>
                <a:gd name="connsiteX97" fmla="*/ 2106592 w 4074289"/>
                <a:gd name="connsiteY97" fmla="*/ 1300223 h 1666754"/>
                <a:gd name="connsiteX98" fmla="*/ 2226197 w 4074289"/>
                <a:gd name="connsiteY98" fmla="*/ 1300223 h 1666754"/>
                <a:gd name="connsiteX99" fmla="*/ 2226197 w 4074289"/>
                <a:gd name="connsiteY99" fmla="*/ 1300223 h 1666754"/>
                <a:gd name="connsiteX100" fmla="*/ 2245489 w 4074289"/>
                <a:gd name="connsiteY100" fmla="*/ 1319515 h 1666754"/>
                <a:gd name="connsiteX101" fmla="*/ 2245489 w 4074289"/>
                <a:gd name="connsiteY101" fmla="*/ 1350380 h 1666754"/>
                <a:gd name="connsiteX102" fmla="*/ 2268638 w 4074289"/>
                <a:gd name="connsiteY102" fmla="*/ 1350380 h 1666754"/>
                <a:gd name="connsiteX103" fmla="*/ 2268638 w 4074289"/>
                <a:gd name="connsiteY103" fmla="*/ 1369671 h 1666754"/>
                <a:gd name="connsiteX104" fmla="*/ 2341944 w 4074289"/>
                <a:gd name="connsiteY104" fmla="*/ 1369671 h 1666754"/>
                <a:gd name="connsiteX105" fmla="*/ 2341944 w 4074289"/>
                <a:gd name="connsiteY105" fmla="*/ 1423686 h 1666754"/>
                <a:gd name="connsiteX106" fmla="*/ 2388243 w 4074289"/>
                <a:gd name="connsiteY106" fmla="*/ 1423686 h 1666754"/>
                <a:gd name="connsiteX107" fmla="*/ 2388243 w 4074289"/>
                <a:gd name="connsiteY107" fmla="*/ 1423686 h 1666754"/>
                <a:gd name="connsiteX108" fmla="*/ 2388243 w 4074289"/>
                <a:gd name="connsiteY108" fmla="*/ 1446835 h 1666754"/>
                <a:gd name="connsiteX109" fmla="*/ 2465408 w 4074289"/>
                <a:gd name="connsiteY109" fmla="*/ 1446835 h 1666754"/>
                <a:gd name="connsiteX110" fmla="*/ 2465408 w 4074289"/>
                <a:gd name="connsiteY110" fmla="*/ 1496992 h 1666754"/>
                <a:gd name="connsiteX111" fmla="*/ 2596587 w 4074289"/>
                <a:gd name="connsiteY111" fmla="*/ 1496992 h 1666754"/>
                <a:gd name="connsiteX112" fmla="*/ 2596587 w 4074289"/>
                <a:gd name="connsiteY112" fmla="*/ 1562582 h 1666754"/>
                <a:gd name="connsiteX113" fmla="*/ 2739342 w 4074289"/>
                <a:gd name="connsiteY113" fmla="*/ 1562582 h 1666754"/>
                <a:gd name="connsiteX114" fmla="*/ 2739342 w 4074289"/>
                <a:gd name="connsiteY114" fmla="*/ 1589590 h 1666754"/>
                <a:gd name="connsiteX115" fmla="*/ 2858947 w 4074289"/>
                <a:gd name="connsiteY115" fmla="*/ 1589590 h 1666754"/>
                <a:gd name="connsiteX116" fmla="*/ 2858947 w 4074289"/>
                <a:gd name="connsiteY116" fmla="*/ 1624314 h 1666754"/>
                <a:gd name="connsiteX117" fmla="*/ 3213904 w 4074289"/>
                <a:gd name="connsiteY117" fmla="*/ 1624314 h 1666754"/>
                <a:gd name="connsiteX118" fmla="*/ 3213904 w 4074289"/>
                <a:gd name="connsiteY118" fmla="*/ 1666754 h 1666754"/>
                <a:gd name="connsiteX119" fmla="*/ 4074289 w 4074289"/>
                <a:gd name="connsiteY119" fmla="*/ 1666754 h 1666754"/>
                <a:gd name="connsiteX0" fmla="*/ 0 w 4074289"/>
                <a:gd name="connsiteY0" fmla="*/ 0 h 1666754"/>
                <a:gd name="connsiteX1" fmla="*/ 84881 w 4074289"/>
                <a:gd name="connsiteY1" fmla="*/ 0 h 1666754"/>
                <a:gd name="connsiteX2" fmla="*/ 84881 w 4074289"/>
                <a:gd name="connsiteY2" fmla="*/ 38582 h 1666754"/>
                <a:gd name="connsiteX3" fmla="*/ 150471 w 4074289"/>
                <a:gd name="connsiteY3" fmla="*/ 38582 h 1666754"/>
                <a:gd name="connsiteX4" fmla="*/ 150471 w 4074289"/>
                <a:gd name="connsiteY4" fmla="*/ 38582 h 1666754"/>
                <a:gd name="connsiteX5" fmla="*/ 150471 w 4074289"/>
                <a:gd name="connsiteY5" fmla="*/ 69448 h 1666754"/>
                <a:gd name="connsiteX6" fmla="*/ 273934 w 4074289"/>
                <a:gd name="connsiteY6" fmla="*/ 69448 h 1666754"/>
                <a:gd name="connsiteX7" fmla="*/ 273934 w 4074289"/>
                <a:gd name="connsiteY7" fmla="*/ 96456 h 1666754"/>
                <a:gd name="connsiteX8" fmla="*/ 343382 w 4074289"/>
                <a:gd name="connsiteY8" fmla="*/ 96456 h 1666754"/>
                <a:gd name="connsiteX9" fmla="*/ 343382 w 4074289"/>
                <a:gd name="connsiteY9" fmla="*/ 108030 h 1666754"/>
                <a:gd name="connsiteX10" fmla="*/ 362673 w 4074289"/>
                <a:gd name="connsiteY10" fmla="*/ 108030 h 1666754"/>
                <a:gd name="connsiteX11" fmla="*/ 362673 w 4074289"/>
                <a:gd name="connsiteY11" fmla="*/ 162045 h 1666754"/>
                <a:gd name="connsiteX12" fmla="*/ 412830 w 4074289"/>
                <a:gd name="connsiteY12" fmla="*/ 162045 h 1666754"/>
                <a:gd name="connsiteX13" fmla="*/ 412830 w 4074289"/>
                <a:gd name="connsiteY13" fmla="*/ 196769 h 1666754"/>
                <a:gd name="connsiteX14" fmla="*/ 435980 w 4074289"/>
                <a:gd name="connsiteY14" fmla="*/ 196769 h 1666754"/>
                <a:gd name="connsiteX15" fmla="*/ 435980 w 4074289"/>
                <a:gd name="connsiteY15" fmla="*/ 196769 h 1666754"/>
                <a:gd name="connsiteX16" fmla="*/ 435980 w 4074289"/>
                <a:gd name="connsiteY16" fmla="*/ 196769 h 1666754"/>
                <a:gd name="connsiteX17" fmla="*/ 455272 w 4074289"/>
                <a:gd name="connsiteY17" fmla="*/ 216061 h 1666754"/>
                <a:gd name="connsiteX18" fmla="*/ 455272 w 4074289"/>
                <a:gd name="connsiteY18" fmla="*/ 243068 h 1666754"/>
                <a:gd name="connsiteX19" fmla="*/ 571018 w 4074289"/>
                <a:gd name="connsiteY19" fmla="*/ 243068 h 1666754"/>
                <a:gd name="connsiteX20" fmla="*/ 571018 w 4074289"/>
                <a:gd name="connsiteY20" fmla="*/ 281650 h 1666754"/>
                <a:gd name="connsiteX21" fmla="*/ 605742 w 4074289"/>
                <a:gd name="connsiteY21" fmla="*/ 281650 h 1666754"/>
                <a:gd name="connsiteX22" fmla="*/ 605742 w 4074289"/>
                <a:gd name="connsiteY22" fmla="*/ 312516 h 1666754"/>
                <a:gd name="connsiteX23" fmla="*/ 675190 w 4074289"/>
                <a:gd name="connsiteY23" fmla="*/ 312516 h 1666754"/>
                <a:gd name="connsiteX24" fmla="*/ 675190 w 4074289"/>
                <a:gd name="connsiteY24" fmla="*/ 331807 h 1666754"/>
                <a:gd name="connsiteX25" fmla="*/ 686765 w 4074289"/>
                <a:gd name="connsiteY25" fmla="*/ 331807 h 1666754"/>
                <a:gd name="connsiteX26" fmla="*/ 686765 w 4074289"/>
                <a:gd name="connsiteY26" fmla="*/ 366532 h 1666754"/>
                <a:gd name="connsiteX27" fmla="*/ 725347 w 4074289"/>
                <a:gd name="connsiteY27" fmla="*/ 366532 h 1666754"/>
                <a:gd name="connsiteX28" fmla="*/ 725347 w 4074289"/>
                <a:gd name="connsiteY28" fmla="*/ 385823 h 1666754"/>
                <a:gd name="connsiteX29" fmla="*/ 752354 w 4074289"/>
                <a:gd name="connsiteY29" fmla="*/ 385823 h 1666754"/>
                <a:gd name="connsiteX30" fmla="*/ 752354 w 4074289"/>
                <a:gd name="connsiteY30" fmla="*/ 405114 h 1666754"/>
                <a:gd name="connsiteX31" fmla="*/ 868101 w 4074289"/>
                <a:gd name="connsiteY31" fmla="*/ 405114 h 1666754"/>
                <a:gd name="connsiteX32" fmla="*/ 868101 w 4074289"/>
                <a:gd name="connsiteY32" fmla="*/ 439838 h 1666754"/>
                <a:gd name="connsiteX33" fmla="*/ 925975 w 4074289"/>
                <a:gd name="connsiteY33" fmla="*/ 439838 h 1666754"/>
                <a:gd name="connsiteX34" fmla="*/ 925975 w 4074289"/>
                <a:gd name="connsiteY34" fmla="*/ 466845 h 1666754"/>
                <a:gd name="connsiteX35" fmla="*/ 952982 w 4074289"/>
                <a:gd name="connsiteY35" fmla="*/ 466845 h 1666754"/>
                <a:gd name="connsiteX36" fmla="*/ 952982 w 4074289"/>
                <a:gd name="connsiteY36" fmla="*/ 497711 h 1666754"/>
                <a:gd name="connsiteX37" fmla="*/ 972273 w 4074289"/>
                <a:gd name="connsiteY37" fmla="*/ 497711 h 1666754"/>
                <a:gd name="connsiteX38" fmla="*/ 972273 w 4074289"/>
                <a:gd name="connsiteY38" fmla="*/ 540152 h 1666754"/>
                <a:gd name="connsiteX39" fmla="*/ 972273 w 4074289"/>
                <a:gd name="connsiteY39" fmla="*/ 540152 h 1666754"/>
                <a:gd name="connsiteX40" fmla="*/ 1010856 w 4074289"/>
                <a:gd name="connsiteY40" fmla="*/ 540152 h 1666754"/>
                <a:gd name="connsiteX41" fmla="*/ 1010856 w 4074289"/>
                <a:gd name="connsiteY41" fmla="*/ 567159 h 1666754"/>
                <a:gd name="connsiteX42" fmla="*/ 1018572 w 4074289"/>
                <a:gd name="connsiteY42" fmla="*/ 567159 h 1666754"/>
                <a:gd name="connsiteX43" fmla="*/ 1018572 w 4074289"/>
                <a:gd name="connsiteY43" fmla="*/ 605742 h 1666754"/>
                <a:gd name="connsiteX44" fmla="*/ 1049438 w 4074289"/>
                <a:gd name="connsiteY44" fmla="*/ 605742 h 1666754"/>
                <a:gd name="connsiteX45" fmla="*/ 1049438 w 4074289"/>
                <a:gd name="connsiteY45" fmla="*/ 621175 h 1666754"/>
                <a:gd name="connsiteX46" fmla="*/ 1076446 w 4074289"/>
                <a:gd name="connsiteY46" fmla="*/ 621175 h 1666754"/>
                <a:gd name="connsiteX47" fmla="*/ 1076446 w 4074289"/>
                <a:gd name="connsiteY47" fmla="*/ 636607 h 1666754"/>
                <a:gd name="connsiteX48" fmla="*/ 1088020 w 4074289"/>
                <a:gd name="connsiteY48" fmla="*/ 636607 h 1666754"/>
                <a:gd name="connsiteX49" fmla="*/ 1088020 w 4074289"/>
                <a:gd name="connsiteY49" fmla="*/ 655899 h 1666754"/>
                <a:gd name="connsiteX50" fmla="*/ 1126603 w 4074289"/>
                <a:gd name="connsiteY50" fmla="*/ 655899 h 1666754"/>
                <a:gd name="connsiteX51" fmla="*/ 1126603 w 4074289"/>
                <a:gd name="connsiteY51" fmla="*/ 671332 h 1666754"/>
                <a:gd name="connsiteX52" fmla="*/ 1169043 w 4074289"/>
                <a:gd name="connsiteY52" fmla="*/ 671332 h 1666754"/>
                <a:gd name="connsiteX53" fmla="*/ 1169043 w 4074289"/>
                <a:gd name="connsiteY53" fmla="*/ 690623 h 1666754"/>
                <a:gd name="connsiteX54" fmla="*/ 1211484 w 4074289"/>
                <a:gd name="connsiteY54" fmla="*/ 690623 h 1666754"/>
                <a:gd name="connsiteX55" fmla="*/ 1211484 w 4074289"/>
                <a:gd name="connsiteY55" fmla="*/ 721488 h 1666754"/>
                <a:gd name="connsiteX56" fmla="*/ 1234633 w 4074289"/>
                <a:gd name="connsiteY56" fmla="*/ 721488 h 1666754"/>
                <a:gd name="connsiteX57" fmla="*/ 1234633 w 4074289"/>
                <a:gd name="connsiteY57" fmla="*/ 763929 h 1666754"/>
                <a:gd name="connsiteX58" fmla="*/ 1296365 w 4074289"/>
                <a:gd name="connsiteY58" fmla="*/ 763929 h 1666754"/>
                <a:gd name="connsiteX59" fmla="*/ 1296365 w 4074289"/>
                <a:gd name="connsiteY59" fmla="*/ 798653 h 1666754"/>
                <a:gd name="connsiteX60" fmla="*/ 1327230 w 4074289"/>
                <a:gd name="connsiteY60" fmla="*/ 798653 h 1666754"/>
                <a:gd name="connsiteX61" fmla="*/ 1327230 w 4074289"/>
                <a:gd name="connsiteY61" fmla="*/ 825661 h 1666754"/>
                <a:gd name="connsiteX62" fmla="*/ 1342663 w 4074289"/>
                <a:gd name="connsiteY62" fmla="*/ 825661 h 1666754"/>
                <a:gd name="connsiteX63" fmla="*/ 1342663 w 4074289"/>
                <a:gd name="connsiteY63" fmla="*/ 860385 h 1666754"/>
                <a:gd name="connsiteX64" fmla="*/ 1400537 w 4074289"/>
                <a:gd name="connsiteY64" fmla="*/ 860385 h 1666754"/>
                <a:gd name="connsiteX65" fmla="*/ 1400537 w 4074289"/>
                <a:gd name="connsiteY65" fmla="*/ 871959 h 1666754"/>
                <a:gd name="connsiteX66" fmla="*/ 1408253 w 4074289"/>
                <a:gd name="connsiteY66" fmla="*/ 873768 h 1666754"/>
                <a:gd name="connsiteX67" fmla="*/ 1408253 w 4074289"/>
                <a:gd name="connsiteY67" fmla="*/ 883534 h 1666754"/>
                <a:gd name="connsiteX68" fmla="*/ 1408253 w 4074289"/>
                <a:gd name="connsiteY68" fmla="*/ 883534 h 1666754"/>
                <a:gd name="connsiteX69" fmla="*/ 1408253 w 4074289"/>
                <a:gd name="connsiteY69" fmla="*/ 922116 h 1666754"/>
                <a:gd name="connsiteX70" fmla="*/ 1454552 w 4074289"/>
                <a:gd name="connsiteY70" fmla="*/ 922116 h 1666754"/>
                <a:gd name="connsiteX71" fmla="*/ 1454552 w 4074289"/>
                <a:gd name="connsiteY71" fmla="*/ 952982 h 1666754"/>
                <a:gd name="connsiteX72" fmla="*/ 1508567 w 4074289"/>
                <a:gd name="connsiteY72" fmla="*/ 952982 h 1666754"/>
                <a:gd name="connsiteX73" fmla="*/ 1508567 w 4074289"/>
                <a:gd name="connsiteY73" fmla="*/ 987706 h 1666754"/>
                <a:gd name="connsiteX74" fmla="*/ 1527858 w 4074289"/>
                <a:gd name="connsiteY74" fmla="*/ 987706 h 1666754"/>
                <a:gd name="connsiteX75" fmla="*/ 1527858 w 4074289"/>
                <a:gd name="connsiteY75" fmla="*/ 1006997 h 1666754"/>
                <a:gd name="connsiteX76" fmla="*/ 1566441 w 4074289"/>
                <a:gd name="connsiteY76" fmla="*/ 1006997 h 1666754"/>
                <a:gd name="connsiteX77" fmla="*/ 1566441 w 4074289"/>
                <a:gd name="connsiteY77" fmla="*/ 1026288 h 1666754"/>
                <a:gd name="connsiteX78" fmla="*/ 1616597 w 4074289"/>
                <a:gd name="connsiteY78" fmla="*/ 1026288 h 1666754"/>
                <a:gd name="connsiteX79" fmla="*/ 1628172 w 4074289"/>
                <a:gd name="connsiteY79" fmla="*/ 1037863 h 1666754"/>
                <a:gd name="connsiteX80" fmla="*/ 1666754 w 4074289"/>
                <a:gd name="connsiteY80" fmla="*/ 1037863 h 1666754"/>
                <a:gd name="connsiteX81" fmla="*/ 1666754 w 4074289"/>
                <a:gd name="connsiteY81" fmla="*/ 1061013 h 1666754"/>
                <a:gd name="connsiteX82" fmla="*/ 1709195 w 4074289"/>
                <a:gd name="connsiteY82" fmla="*/ 1061013 h 1666754"/>
                <a:gd name="connsiteX83" fmla="*/ 1709195 w 4074289"/>
                <a:gd name="connsiteY83" fmla="*/ 1103453 h 1666754"/>
                <a:gd name="connsiteX84" fmla="*/ 1755494 w 4074289"/>
                <a:gd name="connsiteY84" fmla="*/ 1103453 h 1666754"/>
                <a:gd name="connsiteX85" fmla="*/ 1755494 w 4074289"/>
                <a:gd name="connsiteY85" fmla="*/ 1103453 h 1666754"/>
                <a:gd name="connsiteX86" fmla="*/ 1755494 w 4074289"/>
                <a:gd name="connsiteY86" fmla="*/ 1103453 h 1666754"/>
                <a:gd name="connsiteX87" fmla="*/ 1782501 w 4074289"/>
                <a:gd name="connsiteY87" fmla="*/ 1130460 h 1666754"/>
                <a:gd name="connsiteX88" fmla="*/ 1832658 w 4074289"/>
                <a:gd name="connsiteY88" fmla="*/ 1130460 h 1666754"/>
                <a:gd name="connsiteX89" fmla="*/ 1832658 w 4074289"/>
                <a:gd name="connsiteY89" fmla="*/ 1165185 h 1666754"/>
                <a:gd name="connsiteX90" fmla="*/ 1890532 w 4074289"/>
                <a:gd name="connsiteY90" fmla="*/ 1165185 h 1666754"/>
                <a:gd name="connsiteX91" fmla="*/ 1890532 w 4074289"/>
                <a:gd name="connsiteY91" fmla="*/ 1219200 h 1666754"/>
                <a:gd name="connsiteX92" fmla="*/ 1959980 w 4074289"/>
                <a:gd name="connsiteY92" fmla="*/ 1219200 h 1666754"/>
                <a:gd name="connsiteX93" fmla="*/ 1959980 w 4074289"/>
                <a:gd name="connsiteY93" fmla="*/ 1230775 h 1666754"/>
                <a:gd name="connsiteX94" fmla="*/ 2021711 w 4074289"/>
                <a:gd name="connsiteY94" fmla="*/ 1230775 h 1666754"/>
                <a:gd name="connsiteX95" fmla="*/ 2021711 w 4074289"/>
                <a:gd name="connsiteY95" fmla="*/ 1246207 h 1666754"/>
                <a:gd name="connsiteX96" fmla="*/ 2106592 w 4074289"/>
                <a:gd name="connsiteY96" fmla="*/ 1246207 h 1666754"/>
                <a:gd name="connsiteX97" fmla="*/ 2106592 w 4074289"/>
                <a:gd name="connsiteY97" fmla="*/ 1300223 h 1666754"/>
                <a:gd name="connsiteX98" fmla="*/ 2226197 w 4074289"/>
                <a:gd name="connsiteY98" fmla="*/ 1300223 h 1666754"/>
                <a:gd name="connsiteX99" fmla="*/ 2226197 w 4074289"/>
                <a:gd name="connsiteY99" fmla="*/ 1300223 h 1666754"/>
                <a:gd name="connsiteX100" fmla="*/ 2245489 w 4074289"/>
                <a:gd name="connsiteY100" fmla="*/ 1319515 h 1666754"/>
                <a:gd name="connsiteX101" fmla="*/ 2245489 w 4074289"/>
                <a:gd name="connsiteY101" fmla="*/ 1350380 h 1666754"/>
                <a:gd name="connsiteX102" fmla="*/ 2268638 w 4074289"/>
                <a:gd name="connsiteY102" fmla="*/ 1350380 h 1666754"/>
                <a:gd name="connsiteX103" fmla="*/ 2268638 w 4074289"/>
                <a:gd name="connsiteY103" fmla="*/ 1369671 h 1666754"/>
                <a:gd name="connsiteX104" fmla="*/ 2341944 w 4074289"/>
                <a:gd name="connsiteY104" fmla="*/ 1369671 h 1666754"/>
                <a:gd name="connsiteX105" fmla="*/ 2341944 w 4074289"/>
                <a:gd name="connsiteY105" fmla="*/ 1423686 h 1666754"/>
                <a:gd name="connsiteX106" fmla="*/ 2388243 w 4074289"/>
                <a:gd name="connsiteY106" fmla="*/ 1423686 h 1666754"/>
                <a:gd name="connsiteX107" fmla="*/ 2388243 w 4074289"/>
                <a:gd name="connsiteY107" fmla="*/ 1423686 h 1666754"/>
                <a:gd name="connsiteX108" fmla="*/ 2388243 w 4074289"/>
                <a:gd name="connsiteY108" fmla="*/ 1446835 h 1666754"/>
                <a:gd name="connsiteX109" fmla="*/ 2465408 w 4074289"/>
                <a:gd name="connsiteY109" fmla="*/ 1446835 h 1666754"/>
                <a:gd name="connsiteX110" fmla="*/ 2465408 w 4074289"/>
                <a:gd name="connsiteY110" fmla="*/ 1496992 h 1666754"/>
                <a:gd name="connsiteX111" fmla="*/ 2596587 w 4074289"/>
                <a:gd name="connsiteY111" fmla="*/ 1496992 h 1666754"/>
                <a:gd name="connsiteX112" fmla="*/ 2596587 w 4074289"/>
                <a:gd name="connsiteY112" fmla="*/ 1562582 h 1666754"/>
                <a:gd name="connsiteX113" fmla="*/ 2739342 w 4074289"/>
                <a:gd name="connsiteY113" fmla="*/ 1562582 h 1666754"/>
                <a:gd name="connsiteX114" fmla="*/ 2739342 w 4074289"/>
                <a:gd name="connsiteY114" fmla="*/ 1589590 h 1666754"/>
                <a:gd name="connsiteX115" fmla="*/ 2858947 w 4074289"/>
                <a:gd name="connsiteY115" fmla="*/ 1589590 h 1666754"/>
                <a:gd name="connsiteX116" fmla="*/ 2858947 w 4074289"/>
                <a:gd name="connsiteY116" fmla="*/ 1624314 h 1666754"/>
                <a:gd name="connsiteX117" fmla="*/ 3213904 w 4074289"/>
                <a:gd name="connsiteY117" fmla="*/ 1624314 h 1666754"/>
                <a:gd name="connsiteX118" fmla="*/ 3213904 w 4074289"/>
                <a:gd name="connsiteY118" fmla="*/ 1666754 h 1666754"/>
                <a:gd name="connsiteX119" fmla="*/ 4074289 w 4074289"/>
                <a:gd name="connsiteY119" fmla="*/ 1666754 h 1666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074289" h="1666754">
                  <a:moveTo>
                    <a:pt x="0" y="0"/>
                  </a:moveTo>
                  <a:lnTo>
                    <a:pt x="84881" y="0"/>
                  </a:lnTo>
                  <a:lnTo>
                    <a:pt x="84881" y="38582"/>
                  </a:lnTo>
                  <a:lnTo>
                    <a:pt x="150471" y="38582"/>
                  </a:lnTo>
                  <a:lnTo>
                    <a:pt x="150471" y="38582"/>
                  </a:lnTo>
                  <a:lnTo>
                    <a:pt x="150471" y="69448"/>
                  </a:lnTo>
                  <a:lnTo>
                    <a:pt x="273934" y="69448"/>
                  </a:lnTo>
                  <a:lnTo>
                    <a:pt x="273934" y="96456"/>
                  </a:lnTo>
                  <a:lnTo>
                    <a:pt x="343382" y="96456"/>
                  </a:lnTo>
                  <a:lnTo>
                    <a:pt x="343382" y="108030"/>
                  </a:lnTo>
                  <a:lnTo>
                    <a:pt x="362673" y="108030"/>
                  </a:lnTo>
                  <a:lnTo>
                    <a:pt x="362673" y="162045"/>
                  </a:lnTo>
                  <a:lnTo>
                    <a:pt x="412830" y="162045"/>
                  </a:lnTo>
                  <a:lnTo>
                    <a:pt x="412830" y="196769"/>
                  </a:lnTo>
                  <a:lnTo>
                    <a:pt x="435980" y="196769"/>
                  </a:lnTo>
                  <a:lnTo>
                    <a:pt x="435980" y="196769"/>
                  </a:lnTo>
                  <a:lnTo>
                    <a:pt x="435980" y="196769"/>
                  </a:lnTo>
                  <a:lnTo>
                    <a:pt x="455272" y="216061"/>
                  </a:lnTo>
                  <a:lnTo>
                    <a:pt x="455272" y="243068"/>
                  </a:lnTo>
                  <a:lnTo>
                    <a:pt x="571018" y="243068"/>
                  </a:lnTo>
                  <a:lnTo>
                    <a:pt x="571018" y="281650"/>
                  </a:lnTo>
                  <a:lnTo>
                    <a:pt x="605742" y="281650"/>
                  </a:lnTo>
                  <a:lnTo>
                    <a:pt x="605742" y="312516"/>
                  </a:lnTo>
                  <a:lnTo>
                    <a:pt x="675190" y="312516"/>
                  </a:lnTo>
                  <a:lnTo>
                    <a:pt x="675190" y="331807"/>
                  </a:lnTo>
                  <a:lnTo>
                    <a:pt x="686765" y="331807"/>
                  </a:lnTo>
                  <a:lnTo>
                    <a:pt x="686765" y="366532"/>
                  </a:lnTo>
                  <a:lnTo>
                    <a:pt x="725347" y="366532"/>
                  </a:lnTo>
                  <a:lnTo>
                    <a:pt x="725347" y="385823"/>
                  </a:lnTo>
                  <a:lnTo>
                    <a:pt x="752354" y="385823"/>
                  </a:lnTo>
                  <a:lnTo>
                    <a:pt x="752354" y="405114"/>
                  </a:lnTo>
                  <a:lnTo>
                    <a:pt x="868101" y="405114"/>
                  </a:lnTo>
                  <a:lnTo>
                    <a:pt x="868101" y="439838"/>
                  </a:lnTo>
                  <a:lnTo>
                    <a:pt x="925975" y="439838"/>
                  </a:lnTo>
                  <a:lnTo>
                    <a:pt x="925975" y="466845"/>
                  </a:lnTo>
                  <a:lnTo>
                    <a:pt x="952982" y="466845"/>
                  </a:lnTo>
                  <a:lnTo>
                    <a:pt x="952982" y="497711"/>
                  </a:lnTo>
                  <a:lnTo>
                    <a:pt x="972273" y="497711"/>
                  </a:lnTo>
                  <a:lnTo>
                    <a:pt x="972273" y="540152"/>
                  </a:lnTo>
                  <a:lnTo>
                    <a:pt x="972273" y="540152"/>
                  </a:lnTo>
                  <a:lnTo>
                    <a:pt x="1010856" y="540152"/>
                  </a:lnTo>
                  <a:lnTo>
                    <a:pt x="1010856" y="567159"/>
                  </a:lnTo>
                  <a:lnTo>
                    <a:pt x="1018572" y="567159"/>
                  </a:lnTo>
                  <a:lnTo>
                    <a:pt x="1018572" y="605742"/>
                  </a:lnTo>
                  <a:lnTo>
                    <a:pt x="1049438" y="605742"/>
                  </a:lnTo>
                  <a:lnTo>
                    <a:pt x="1049438" y="621175"/>
                  </a:lnTo>
                  <a:lnTo>
                    <a:pt x="1076446" y="621175"/>
                  </a:lnTo>
                  <a:lnTo>
                    <a:pt x="1076446" y="636607"/>
                  </a:lnTo>
                  <a:lnTo>
                    <a:pt x="1088020" y="636607"/>
                  </a:lnTo>
                  <a:lnTo>
                    <a:pt x="1088020" y="655899"/>
                  </a:lnTo>
                  <a:lnTo>
                    <a:pt x="1126603" y="655899"/>
                  </a:lnTo>
                  <a:lnTo>
                    <a:pt x="1126603" y="671332"/>
                  </a:lnTo>
                  <a:lnTo>
                    <a:pt x="1169043" y="671332"/>
                  </a:lnTo>
                  <a:lnTo>
                    <a:pt x="1169043" y="690623"/>
                  </a:lnTo>
                  <a:lnTo>
                    <a:pt x="1211484" y="690623"/>
                  </a:lnTo>
                  <a:lnTo>
                    <a:pt x="1211484" y="721488"/>
                  </a:lnTo>
                  <a:lnTo>
                    <a:pt x="1234633" y="721488"/>
                  </a:lnTo>
                  <a:lnTo>
                    <a:pt x="1234633" y="763929"/>
                  </a:lnTo>
                  <a:lnTo>
                    <a:pt x="1296365" y="763929"/>
                  </a:lnTo>
                  <a:lnTo>
                    <a:pt x="1296365" y="798653"/>
                  </a:lnTo>
                  <a:lnTo>
                    <a:pt x="1327230" y="798653"/>
                  </a:lnTo>
                  <a:lnTo>
                    <a:pt x="1327230" y="825661"/>
                  </a:lnTo>
                  <a:lnTo>
                    <a:pt x="1342663" y="825661"/>
                  </a:lnTo>
                  <a:lnTo>
                    <a:pt x="1342663" y="860385"/>
                  </a:lnTo>
                  <a:lnTo>
                    <a:pt x="1400537" y="860385"/>
                  </a:lnTo>
                  <a:lnTo>
                    <a:pt x="1400537" y="871959"/>
                  </a:lnTo>
                  <a:lnTo>
                    <a:pt x="1408253" y="873768"/>
                  </a:lnTo>
                  <a:lnTo>
                    <a:pt x="1408253" y="883534"/>
                  </a:lnTo>
                  <a:lnTo>
                    <a:pt x="1408253" y="883534"/>
                  </a:lnTo>
                  <a:lnTo>
                    <a:pt x="1408253" y="922116"/>
                  </a:lnTo>
                  <a:lnTo>
                    <a:pt x="1454552" y="922116"/>
                  </a:lnTo>
                  <a:lnTo>
                    <a:pt x="1454552" y="952982"/>
                  </a:lnTo>
                  <a:lnTo>
                    <a:pt x="1508567" y="952982"/>
                  </a:lnTo>
                  <a:lnTo>
                    <a:pt x="1508567" y="987706"/>
                  </a:lnTo>
                  <a:lnTo>
                    <a:pt x="1527858" y="987706"/>
                  </a:lnTo>
                  <a:lnTo>
                    <a:pt x="1527858" y="1006997"/>
                  </a:lnTo>
                  <a:lnTo>
                    <a:pt x="1566441" y="1006997"/>
                  </a:lnTo>
                  <a:lnTo>
                    <a:pt x="1566441" y="1026288"/>
                  </a:lnTo>
                  <a:lnTo>
                    <a:pt x="1616597" y="1026288"/>
                  </a:lnTo>
                  <a:lnTo>
                    <a:pt x="1628172" y="1037863"/>
                  </a:lnTo>
                  <a:lnTo>
                    <a:pt x="1666754" y="1037863"/>
                  </a:lnTo>
                  <a:lnTo>
                    <a:pt x="1666754" y="1061013"/>
                  </a:lnTo>
                  <a:lnTo>
                    <a:pt x="1709195" y="1061013"/>
                  </a:lnTo>
                  <a:lnTo>
                    <a:pt x="1709195" y="1103453"/>
                  </a:lnTo>
                  <a:lnTo>
                    <a:pt x="1755494" y="1103453"/>
                  </a:lnTo>
                  <a:lnTo>
                    <a:pt x="1755494" y="1103453"/>
                  </a:lnTo>
                  <a:lnTo>
                    <a:pt x="1755494" y="1103453"/>
                  </a:lnTo>
                  <a:lnTo>
                    <a:pt x="1782501" y="1130460"/>
                  </a:lnTo>
                  <a:lnTo>
                    <a:pt x="1832658" y="1130460"/>
                  </a:lnTo>
                  <a:lnTo>
                    <a:pt x="1832658" y="1165185"/>
                  </a:lnTo>
                  <a:lnTo>
                    <a:pt x="1890532" y="1165185"/>
                  </a:lnTo>
                  <a:lnTo>
                    <a:pt x="1890532" y="1219200"/>
                  </a:lnTo>
                  <a:lnTo>
                    <a:pt x="1959980" y="1219200"/>
                  </a:lnTo>
                  <a:lnTo>
                    <a:pt x="1959980" y="1230775"/>
                  </a:lnTo>
                  <a:lnTo>
                    <a:pt x="2021711" y="1230775"/>
                  </a:lnTo>
                  <a:lnTo>
                    <a:pt x="2021711" y="1246207"/>
                  </a:lnTo>
                  <a:lnTo>
                    <a:pt x="2106592" y="1246207"/>
                  </a:lnTo>
                  <a:lnTo>
                    <a:pt x="2106592" y="1300223"/>
                  </a:lnTo>
                  <a:lnTo>
                    <a:pt x="2226197" y="1300223"/>
                  </a:lnTo>
                  <a:lnTo>
                    <a:pt x="2226197" y="1300223"/>
                  </a:lnTo>
                  <a:lnTo>
                    <a:pt x="2245489" y="1319515"/>
                  </a:lnTo>
                  <a:lnTo>
                    <a:pt x="2245489" y="1350380"/>
                  </a:lnTo>
                  <a:lnTo>
                    <a:pt x="2268638" y="1350380"/>
                  </a:lnTo>
                  <a:lnTo>
                    <a:pt x="2268638" y="1369671"/>
                  </a:lnTo>
                  <a:lnTo>
                    <a:pt x="2341944" y="1369671"/>
                  </a:lnTo>
                  <a:lnTo>
                    <a:pt x="2341944" y="1423686"/>
                  </a:lnTo>
                  <a:lnTo>
                    <a:pt x="2388243" y="1423686"/>
                  </a:lnTo>
                  <a:lnTo>
                    <a:pt x="2388243" y="1423686"/>
                  </a:lnTo>
                  <a:lnTo>
                    <a:pt x="2388243" y="1446835"/>
                  </a:lnTo>
                  <a:lnTo>
                    <a:pt x="2465408" y="1446835"/>
                  </a:lnTo>
                  <a:lnTo>
                    <a:pt x="2465408" y="1496992"/>
                  </a:lnTo>
                  <a:lnTo>
                    <a:pt x="2596587" y="1496992"/>
                  </a:lnTo>
                  <a:lnTo>
                    <a:pt x="2596587" y="1562582"/>
                  </a:lnTo>
                  <a:lnTo>
                    <a:pt x="2739342" y="1562582"/>
                  </a:lnTo>
                  <a:lnTo>
                    <a:pt x="2739342" y="1589590"/>
                  </a:lnTo>
                  <a:lnTo>
                    <a:pt x="2858947" y="1589590"/>
                  </a:lnTo>
                  <a:lnTo>
                    <a:pt x="2858947" y="1624314"/>
                  </a:lnTo>
                  <a:lnTo>
                    <a:pt x="3213904" y="1624314"/>
                  </a:lnTo>
                  <a:lnTo>
                    <a:pt x="3213904" y="1666754"/>
                  </a:lnTo>
                  <a:lnTo>
                    <a:pt x="4074289" y="1666754"/>
                  </a:lnTo>
                </a:path>
              </a:pathLst>
            </a:custGeom>
            <a:noFill/>
            <a:ln w="28575">
              <a:solidFill>
                <a:schemeClr val="accent3"/>
              </a:solidFill>
              <a:miter lim="800000"/>
              <a:headEnd/>
              <a:tailEnd/>
            </a:ln>
          </p:spPr>
          <p:txBody>
            <a:bodyPr rtlCol="0" anchor="ctr"/>
            <a:lstStyle/>
            <a:p>
              <a:pPr algn="ctr"/>
              <a:endParaRPr lang="en-US" dirty="0"/>
            </a:p>
          </p:txBody>
        </p:sp>
        <p:sp>
          <p:nvSpPr>
            <p:cNvPr id="193" name="Circle: Hollow 192">
              <a:extLst>
                <a:ext uri="{FF2B5EF4-FFF2-40B4-BE49-F238E27FC236}">
                  <a16:creationId xmlns:a16="http://schemas.microsoft.com/office/drawing/2014/main" id="{11ABBEF4-B7C7-4594-AD5D-3D6B3D0F7A5B}"/>
                </a:ext>
              </a:extLst>
            </p:cNvPr>
            <p:cNvSpPr/>
            <p:nvPr/>
          </p:nvSpPr>
          <p:spPr bwMode="auto">
            <a:xfrm>
              <a:off x="11218742" y="4354790"/>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7" name="Circle: Hollow 326">
              <a:extLst>
                <a:ext uri="{FF2B5EF4-FFF2-40B4-BE49-F238E27FC236}">
                  <a16:creationId xmlns:a16="http://schemas.microsoft.com/office/drawing/2014/main" id="{7D7CBC9F-871A-4AF6-856B-1D680E70916F}"/>
                </a:ext>
              </a:extLst>
            </p:cNvPr>
            <p:cNvSpPr/>
            <p:nvPr/>
          </p:nvSpPr>
          <p:spPr bwMode="auto">
            <a:xfrm>
              <a:off x="10993728" y="4354790"/>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9" name="Circle: Hollow 328">
              <a:extLst>
                <a:ext uri="{FF2B5EF4-FFF2-40B4-BE49-F238E27FC236}">
                  <a16:creationId xmlns:a16="http://schemas.microsoft.com/office/drawing/2014/main" id="{68C26D4E-8464-401E-A3E4-F03AA0DB6B9C}"/>
                </a:ext>
              </a:extLst>
            </p:cNvPr>
            <p:cNvSpPr/>
            <p:nvPr/>
          </p:nvSpPr>
          <p:spPr bwMode="auto">
            <a:xfrm>
              <a:off x="10971655" y="4354790"/>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1" name="Circle: Hollow 330">
              <a:extLst>
                <a:ext uri="{FF2B5EF4-FFF2-40B4-BE49-F238E27FC236}">
                  <a16:creationId xmlns:a16="http://schemas.microsoft.com/office/drawing/2014/main" id="{D09BAAC1-F360-453C-94D8-1A1C606A8B0B}"/>
                </a:ext>
              </a:extLst>
            </p:cNvPr>
            <p:cNvSpPr/>
            <p:nvPr/>
          </p:nvSpPr>
          <p:spPr bwMode="auto">
            <a:xfrm>
              <a:off x="10827922" y="4349249"/>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3" name="Circle: Hollow 332">
              <a:extLst>
                <a:ext uri="{FF2B5EF4-FFF2-40B4-BE49-F238E27FC236}">
                  <a16:creationId xmlns:a16="http://schemas.microsoft.com/office/drawing/2014/main" id="{6BB6CA8B-0F63-402A-B148-BE8A695A2535}"/>
                </a:ext>
              </a:extLst>
            </p:cNvPr>
            <p:cNvSpPr/>
            <p:nvPr/>
          </p:nvSpPr>
          <p:spPr bwMode="auto">
            <a:xfrm>
              <a:off x="10764535" y="4349249"/>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5" name="Circle: Hollow 334">
              <a:extLst>
                <a:ext uri="{FF2B5EF4-FFF2-40B4-BE49-F238E27FC236}">
                  <a16:creationId xmlns:a16="http://schemas.microsoft.com/office/drawing/2014/main" id="{8E99A5C0-8567-4A12-BA24-10EFDA911165}"/>
                </a:ext>
              </a:extLst>
            </p:cNvPr>
            <p:cNvSpPr/>
            <p:nvPr/>
          </p:nvSpPr>
          <p:spPr bwMode="auto">
            <a:xfrm>
              <a:off x="10604125" y="4353020"/>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7" name="Circle: Hollow 336">
              <a:extLst>
                <a:ext uri="{FF2B5EF4-FFF2-40B4-BE49-F238E27FC236}">
                  <a16:creationId xmlns:a16="http://schemas.microsoft.com/office/drawing/2014/main" id="{940058AA-7726-4D12-A21D-BEE28AC1688C}"/>
                </a:ext>
              </a:extLst>
            </p:cNvPr>
            <p:cNvSpPr/>
            <p:nvPr/>
          </p:nvSpPr>
          <p:spPr bwMode="auto">
            <a:xfrm>
              <a:off x="10554053" y="4352467"/>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9" name="Circle: Hollow 338">
              <a:extLst>
                <a:ext uri="{FF2B5EF4-FFF2-40B4-BE49-F238E27FC236}">
                  <a16:creationId xmlns:a16="http://schemas.microsoft.com/office/drawing/2014/main" id="{B88ADD1D-3473-4F60-A7E7-70E68FCF5E09}"/>
                </a:ext>
              </a:extLst>
            </p:cNvPr>
            <p:cNvSpPr/>
            <p:nvPr/>
          </p:nvSpPr>
          <p:spPr bwMode="auto">
            <a:xfrm>
              <a:off x="10455550" y="4352467"/>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1" name="Circle: Hollow 340">
              <a:extLst>
                <a:ext uri="{FF2B5EF4-FFF2-40B4-BE49-F238E27FC236}">
                  <a16:creationId xmlns:a16="http://schemas.microsoft.com/office/drawing/2014/main" id="{8E342A47-BEFB-40D1-ADCC-0016511E3C09}"/>
                </a:ext>
              </a:extLst>
            </p:cNvPr>
            <p:cNvSpPr/>
            <p:nvPr/>
          </p:nvSpPr>
          <p:spPr bwMode="auto">
            <a:xfrm>
              <a:off x="10508321" y="4352720"/>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3" name="Circle: Hollow 342">
              <a:extLst>
                <a:ext uri="{FF2B5EF4-FFF2-40B4-BE49-F238E27FC236}">
                  <a16:creationId xmlns:a16="http://schemas.microsoft.com/office/drawing/2014/main" id="{59ACA77D-003F-462E-A712-BE91E45A1BD9}"/>
                </a:ext>
              </a:extLst>
            </p:cNvPr>
            <p:cNvSpPr/>
            <p:nvPr/>
          </p:nvSpPr>
          <p:spPr bwMode="auto">
            <a:xfrm>
              <a:off x="10328997" y="4307370"/>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5" name="Circle: Hollow 344">
              <a:extLst>
                <a:ext uri="{FF2B5EF4-FFF2-40B4-BE49-F238E27FC236}">
                  <a16:creationId xmlns:a16="http://schemas.microsoft.com/office/drawing/2014/main" id="{7B9B9081-720C-4CE6-9DF3-6E1884DF4903}"/>
                </a:ext>
              </a:extLst>
            </p:cNvPr>
            <p:cNvSpPr/>
            <p:nvPr/>
          </p:nvSpPr>
          <p:spPr bwMode="auto">
            <a:xfrm>
              <a:off x="10235376" y="4305167"/>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7" name="Circle: Hollow 346">
              <a:extLst>
                <a:ext uri="{FF2B5EF4-FFF2-40B4-BE49-F238E27FC236}">
                  <a16:creationId xmlns:a16="http://schemas.microsoft.com/office/drawing/2014/main" id="{F8440C5B-AA5E-4AE8-8287-95241FE31BF1}"/>
                </a:ext>
              </a:extLst>
            </p:cNvPr>
            <p:cNvSpPr/>
            <p:nvPr/>
          </p:nvSpPr>
          <p:spPr bwMode="auto">
            <a:xfrm>
              <a:off x="10215967" y="4306492"/>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9" name="Circle: Hollow 348">
              <a:extLst>
                <a:ext uri="{FF2B5EF4-FFF2-40B4-BE49-F238E27FC236}">
                  <a16:creationId xmlns:a16="http://schemas.microsoft.com/office/drawing/2014/main" id="{726AD434-0E46-4A2F-8237-C637FB725B4F}"/>
                </a:ext>
              </a:extLst>
            </p:cNvPr>
            <p:cNvSpPr/>
            <p:nvPr/>
          </p:nvSpPr>
          <p:spPr bwMode="auto">
            <a:xfrm>
              <a:off x="10128877" y="4313515"/>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1" name="Circle: Hollow 350">
              <a:extLst>
                <a:ext uri="{FF2B5EF4-FFF2-40B4-BE49-F238E27FC236}">
                  <a16:creationId xmlns:a16="http://schemas.microsoft.com/office/drawing/2014/main" id="{184445C1-F411-4531-8368-7690CB26A281}"/>
                </a:ext>
              </a:extLst>
            </p:cNvPr>
            <p:cNvSpPr/>
            <p:nvPr/>
          </p:nvSpPr>
          <p:spPr bwMode="auto">
            <a:xfrm>
              <a:off x="10013323" y="4307370"/>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3" name="Circle: Hollow 352">
              <a:extLst>
                <a:ext uri="{FF2B5EF4-FFF2-40B4-BE49-F238E27FC236}">
                  <a16:creationId xmlns:a16="http://schemas.microsoft.com/office/drawing/2014/main" id="{9B5B54FD-D8B0-42EE-A719-83AFA610E89A}"/>
                </a:ext>
              </a:extLst>
            </p:cNvPr>
            <p:cNvSpPr/>
            <p:nvPr/>
          </p:nvSpPr>
          <p:spPr bwMode="auto">
            <a:xfrm>
              <a:off x="9962834" y="4269666"/>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5" name="Circle: Hollow 354">
              <a:extLst>
                <a:ext uri="{FF2B5EF4-FFF2-40B4-BE49-F238E27FC236}">
                  <a16:creationId xmlns:a16="http://schemas.microsoft.com/office/drawing/2014/main" id="{00C776EA-FE36-4EA8-B0EB-C1FE1A001C8A}"/>
                </a:ext>
              </a:extLst>
            </p:cNvPr>
            <p:cNvSpPr/>
            <p:nvPr/>
          </p:nvSpPr>
          <p:spPr bwMode="auto">
            <a:xfrm>
              <a:off x="9937390" y="4273265"/>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7" name="Circle: Hollow 356">
              <a:extLst>
                <a:ext uri="{FF2B5EF4-FFF2-40B4-BE49-F238E27FC236}">
                  <a16:creationId xmlns:a16="http://schemas.microsoft.com/office/drawing/2014/main" id="{167A6117-B4B5-4ABE-AE87-3F7D286B083A}"/>
                </a:ext>
              </a:extLst>
            </p:cNvPr>
            <p:cNvSpPr/>
            <p:nvPr/>
          </p:nvSpPr>
          <p:spPr bwMode="auto">
            <a:xfrm>
              <a:off x="9831866" y="4240302"/>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9" name="Circle: Hollow 358">
              <a:extLst>
                <a:ext uri="{FF2B5EF4-FFF2-40B4-BE49-F238E27FC236}">
                  <a16:creationId xmlns:a16="http://schemas.microsoft.com/office/drawing/2014/main" id="{2226605E-982C-464D-B84E-570173614D75}"/>
                </a:ext>
              </a:extLst>
            </p:cNvPr>
            <p:cNvSpPr/>
            <p:nvPr/>
          </p:nvSpPr>
          <p:spPr bwMode="auto">
            <a:xfrm>
              <a:off x="9713093" y="4184769"/>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1" name="Circle: Hollow 360">
              <a:extLst>
                <a:ext uri="{FF2B5EF4-FFF2-40B4-BE49-F238E27FC236}">
                  <a16:creationId xmlns:a16="http://schemas.microsoft.com/office/drawing/2014/main" id="{915E8342-8CD4-401B-808B-FC9E4DE900A8}"/>
                </a:ext>
              </a:extLst>
            </p:cNvPr>
            <p:cNvSpPr/>
            <p:nvPr/>
          </p:nvSpPr>
          <p:spPr bwMode="auto">
            <a:xfrm>
              <a:off x="9564913" y="4130506"/>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3" name="Circle: Hollow 362">
              <a:extLst>
                <a:ext uri="{FF2B5EF4-FFF2-40B4-BE49-F238E27FC236}">
                  <a16:creationId xmlns:a16="http://schemas.microsoft.com/office/drawing/2014/main" id="{ED326B6C-354B-4B95-A71B-08075BA923D7}"/>
                </a:ext>
              </a:extLst>
            </p:cNvPr>
            <p:cNvSpPr/>
            <p:nvPr/>
          </p:nvSpPr>
          <p:spPr bwMode="auto">
            <a:xfrm>
              <a:off x="9506170" y="4111857"/>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5" name="Circle: Hollow 364">
              <a:extLst>
                <a:ext uri="{FF2B5EF4-FFF2-40B4-BE49-F238E27FC236}">
                  <a16:creationId xmlns:a16="http://schemas.microsoft.com/office/drawing/2014/main" id="{2EBF8B0D-9AAA-4C07-8339-2FDBC0B0ABE9}"/>
                </a:ext>
              </a:extLst>
            </p:cNvPr>
            <p:cNvSpPr/>
            <p:nvPr/>
          </p:nvSpPr>
          <p:spPr bwMode="auto">
            <a:xfrm>
              <a:off x="9475225" y="4059039"/>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7" name="Circle: Hollow 366">
              <a:extLst>
                <a:ext uri="{FF2B5EF4-FFF2-40B4-BE49-F238E27FC236}">
                  <a16:creationId xmlns:a16="http://schemas.microsoft.com/office/drawing/2014/main" id="{10542F8D-F387-4289-898D-41EA52779E95}"/>
                </a:ext>
              </a:extLst>
            </p:cNvPr>
            <p:cNvSpPr/>
            <p:nvPr/>
          </p:nvSpPr>
          <p:spPr bwMode="auto">
            <a:xfrm>
              <a:off x="9424939" y="4064067"/>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9" name="Circle: Hollow 368">
              <a:extLst>
                <a:ext uri="{FF2B5EF4-FFF2-40B4-BE49-F238E27FC236}">
                  <a16:creationId xmlns:a16="http://schemas.microsoft.com/office/drawing/2014/main" id="{43FC4094-B73F-48C8-8B6A-8EB1BF901847}"/>
                </a:ext>
              </a:extLst>
            </p:cNvPr>
            <p:cNvSpPr/>
            <p:nvPr/>
          </p:nvSpPr>
          <p:spPr bwMode="auto">
            <a:xfrm>
              <a:off x="9356954" y="3999820"/>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1" name="Circle: Hollow 370">
              <a:extLst>
                <a:ext uri="{FF2B5EF4-FFF2-40B4-BE49-F238E27FC236}">
                  <a16:creationId xmlns:a16="http://schemas.microsoft.com/office/drawing/2014/main" id="{4913EB1C-BB17-4551-9488-134E7567BDF4}"/>
                </a:ext>
              </a:extLst>
            </p:cNvPr>
            <p:cNvSpPr/>
            <p:nvPr/>
          </p:nvSpPr>
          <p:spPr bwMode="auto">
            <a:xfrm>
              <a:off x="9329662" y="3993583"/>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3" name="Circle: Hollow 372">
              <a:extLst>
                <a:ext uri="{FF2B5EF4-FFF2-40B4-BE49-F238E27FC236}">
                  <a16:creationId xmlns:a16="http://schemas.microsoft.com/office/drawing/2014/main" id="{AA18C4DE-E731-4103-960D-88B860A3D838}"/>
                </a:ext>
              </a:extLst>
            </p:cNvPr>
            <p:cNvSpPr/>
            <p:nvPr/>
          </p:nvSpPr>
          <p:spPr bwMode="auto">
            <a:xfrm>
              <a:off x="9285178" y="3996570"/>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5" name="Circle: Hollow 374">
              <a:extLst>
                <a:ext uri="{FF2B5EF4-FFF2-40B4-BE49-F238E27FC236}">
                  <a16:creationId xmlns:a16="http://schemas.microsoft.com/office/drawing/2014/main" id="{8DC13C7A-8225-4C3B-ABC6-312F8B591EDB}"/>
                </a:ext>
              </a:extLst>
            </p:cNvPr>
            <p:cNvSpPr/>
            <p:nvPr/>
          </p:nvSpPr>
          <p:spPr bwMode="auto">
            <a:xfrm>
              <a:off x="9249136" y="3978256"/>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7" name="Circle: Hollow 376">
              <a:extLst>
                <a:ext uri="{FF2B5EF4-FFF2-40B4-BE49-F238E27FC236}">
                  <a16:creationId xmlns:a16="http://schemas.microsoft.com/office/drawing/2014/main" id="{22C336CC-E131-4CD1-B275-8E822C8CE6A4}"/>
                </a:ext>
              </a:extLst>
            </p:cNvPr>
            <p:cNvSpPr/>
            <p:nvPr/>
          </p:nvSpPr>
          <p:spPr bwMode="auto">
            <a:xfrm>
              <a:off x="9253665" y="3955331"/>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9" name="Circle: Hollow 378">
              <a:extLst>
                <a:ext uri="{FF2B5EF4-FFF2-40B4-BE49-F238E27FC236}">
                  <a16:creationId xmlns:a16="http://schemas.microsoft.com/office/drawing/2014/main" id="{605A0540-108C-4B2A-8C51-98A6DEF1C2A9}"/>
                </a:ext>
              </a:extLst>
            </p:cNvPr>
            <p:cNvSpPr/>
            <p:nvPr/>
          </p:nvSpPr>
          <p:spPr bwMode="auto">
            <a:xfrm>
              <a:off x="9217623" y="3935166"/>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1" name="Circle: Hollow 380">
              <a:extLst>
                <a:ext uri="{FF2B5EF4-FFF2-40B4-BE49-F238E27FC236}">
                  <a16:creationId xmlns:a16="http://schemas.microsoft.com/office/drawing/2014/main" id="{B9A4A653-A2C7-4F79-80EA-A95078BDC8A4}"/>
                </a:ext>
              </a:extLst>
            </p:cNvPr>
            <p:cNvSpPr/>
            <p:nvPr/>
          </p:nvSpPr>
          <p:spPr bwMode="auto">
            <a:xfrm>
              <a:off x="8940264" y="3810513"/>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5" name="Circle: Hollow 384">
              <a:extLst>
                <a:ext uri="{FF2B5EF4-FFF2-40B4-BE49-F238E27FC236}">
                  <a16:creationId xmlns:a16="http://schemas.microsoft.com/office/drawing/2014/main" id="{FBBFEB56-BF60-4E54-A649-D3E95D5E4093}"/>
                </a:ext>
              </a:extLst>
            </p:cNvPr>
            <p:cNvSpPr/>
            <p:nvPr/>
          </p:nvSpPr>
          <p:spPr bwMode="auto">
            <a:xfrm>
              <a:off x="8174264" y="3295390"/>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7" name="Circle: Hollow 386">
              <a:extLst>
                <a:ext uri="{FF2B5EF4-FFF2-40B4-BE49-F238E27FC236}">
                  <a16:creationId xmlns:a16="http://schemas.microsoft.com/office/drawing/2014/main" id="{FEF12F02-C511-4543-B925-0D4B05D4FF57}"/>
                </a:ext>
              </a:extLst>
            </p:cNvPr>
            <p:cNvSpPr/>
            <p:nvPr/>
          </p:nvSpPr>
          <p:spPr bwMode="auto">
            <a:xfrm>
              <a:off x="7723521" y="2957166"/>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9" name="Circle: Hollow 388">
              <a:extLst>
                <a:ext uri="{FF2B5EF4-FFF2-40B4-BE49-F238E27FC236}">
                  <a16:creationId xmlns:a16="http://schemas.microsoft.com/office/drawing/2014/main" id="{A7AE38C9-94D8-45CB-B26E-5C504AFF257E}"/>
                </a:ext>
              </a:extLst>
            </p:cNvPr>
            <p:cNvSpPr/>
            <p:nvPr/>
          </p:nvSpPr>
          <p:spPr bwMode="auto">
            <a:xfrm>
              <a:off x="7376500" y="2742926"/>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1" name="Circle: Hollow 390">
              <a:extLst>
                <a:ext uri="{FF2B5EF4-FFF2-40B4-BE49-F238E27FC236}">
                  <a16:creationId xmlns:a16="http://schemas.microsoft.com/office/drawing/2014/main" id="{B17D6858-3082-46F0-9E9F-4A2C0DC8CD14}"/>
                </a:ext>
              </a:extLst>
            </p:cNvPr>
            <p:cNvSpPr/>
            <p:nvPr/>
          </p:nvSpPr>
          <p:spPr bwMode="auto">
            <a:xfrm>
              <a:off x="7266588" y="2710319"/>
              <a:ext cx="71468" cy="71468"/>
            </a:xfrm>
            <a:prstGeom prst="donut">
              <a:avLst>
                <a:gd name="adj" fmla="val 18162"/>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50" name="Group 449">
              <a:extLst>
                <a:ext uri="{FF2B5EF4-FFF2-40B4-BE49-F238E27FC236}">
                  <a16:creationId xmlns:a16="http://schemas.microsoft.com/office/drawing/2014/main" id="{B6A15C80-5030-453E-A5E9-DBCBFDB0268A}"/>
                </a:ext>
              </a:extLst>
            </p:cNvPr>
            <p:cNvGrpSpPr/>
            <p:nvPr/>
          </p:nvGrpSpPr>
          <p:grpSpPr>
            <a:xfrm>
              <a:off x="6456708" y="2519769"/>
              <a:ext cx="5198559" cy="2793552"/>
              <a:chOff x="6548301" y="2554317"/>
              <a:chExt cx="4575484" cy="2432542"/>
            </a:xfrm>
          </p:grpSpPr>
          <p:sp>
            <p:nvSpPr>
              <p:cNvPr id="392" name="TextBox 391">
                <a:extLst>
                  <a:ext uri="{FF2B5EF4-FFF2-40B4-BE49-F238E27FC236}">
                    <a16:creationId xmlns:a16="http://schemas.microsoft.com/office/drawing/2014/main" id="{BEC0F9C3-E975-4988-8C74-7ABE83337A9D}"/>
                  </a:ext>
                </a:extLst>
              </p:cNvPr>
              <p:cNvSpPr txBox="1"/>
              <p:nvPr/>
            </p:nvSpPr>
            <p:spPr bwMode="auto">
              <a:xfrm rot="16200000">
                <a:off x="5747106" y="3542590"/>
                <a:ext cx="1940943"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OS (%)</a:t>
                </a:r>
              </a:p>
            </p:txBody>
          </p:sp>
          <p:cxnSp>
            <p:nvCxnSpPr>
              <p:cNvPr id="393" name="Straight Connector 392">
                <a:extLst>
                  <a:ext uri="{FF2B5EF4-FFF2-40B4-BE49-F238E27FC236}">
                    <a16:creationId xmlns:a16="http://schemas.microsoft.com/office/drawing/2014/main" id="{6E16F4CE-F9C9-4130-9FE6-5DF179A66225}"/>
                  </a:ext>
                </a:extLst>
              </p:cNvPr>
              <p:cNvCxnSpPr>
                <a:cxnSpLocks/>
              </p:cNvCxnSpPr>
              <p:nvPr/>
            </p:nvCxnSpPr>
            <p:spPr bwMode="auto">
              <a:xfrm>
                <a:off x="7164845" y="4650030"/>
                <a:ext cx="3761267" cy="0"/>
              </a:xfrm>
              <a:prstGeom prst="line">
                <a:avLst/>
              </a:prstGeom>
              <a:noFill/>
              <a:ln w="28575" cap="flat" cmpd="sng" algn="ctr">
                <a:solidFill>
                  <a:schemeClr val="bg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5E25E16E-8AE1-4F6F-B4F2-EB0C2EB975E3}"/>
                  </a:ext>
                </a:extLst>
              </p:cNvPr>
              <p:cNvCxnSpPr/>
              <p:nvPr/>
            </p:nvCxnSpPr>
            <p:spPr bwMode="auto">
              <a:xfrm flipV="1">
                <a:off x="7175196" y="2719438"/>
                <a:ext cx="0" cy="1930592"/>
              </a:xfrm>
              <a:prstGeom prst="line">
                <a:avLst/>
              </a:prstGeom>
              <a:noFill/>
              <a:ln w="28575" cap="flat" cmpd="sng" algn="ctr">
                <a:solidFill>
                  <a:schemeClr val="bg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5E48A1AF-F87D-47FC-BDC7-ADD6B6B25AEA}"/>
                  </a:ext>
                </a:extLst>
              </p:cNvPr>
              <p:cNvCxnSpPr>
                <a:cxnSpLocks/>
              </p:cNvCxnSpPr>
              <p:nvPr/>
            </p:nvCxnSpPr>
            <p:spPr bwMode="auto">
              <a:xfrm flipH="1">
                <a:off x="7138965" y="2724614"/>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2EA04F00-442E-4BC0-9A3F-3ACC4C8275AD}"/>
                  </a:ext>
                </a:extLst>
              </p:cNvPr>
              <p:cNvCxnSpPr>
                <a:cxnSpLocks/>
              </p:cNvCxnSpPr>
              <p:nvPr/>
            </p:nvCxnSpPr>
            <p:spPr bwMode="auto">
              <a:xfrm flipH="1">
                <a:off x="7138965" y="3109697"/>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873A9957-6E76-4AFC-82B4-309368EC4246}"/>
                  </a:ext>
                </a:extLst>
              </p:cNvPr>
              <p:cNvCxnSpPr>
                <a:cxnSpLocks/>
              </p:cNvCxnSpPr>
              <p:nvPr/>
            </p:nvCxnSpPr>
            <p:spPr bwMode="auto">
              <a:xfrm flipH="1">
                <a:off x="7138965" y="3494781"/>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01C0F68E-31EF-430F-AD3A-1A1AEB443F0C}"/>
                  </a:ext>
                </a:extLst>
              </p:cNvPr>
              <p:cNvCxnSpPr>
                <a:cxnSpLocks/>
              </p:cNvCxnSpPr>
              <p:nvPr/>
            </p:nvCxnSpPr>
            <p:spPr bwMode="auto">
              <a:xfrm flipH="1">
                <a:off x="7138965" y="3879864"/>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CADC516B-C27D-4377-8EE5-9F0F35C4F682}"/>
                  </a:ext>
                </a:extLst>
              </p:cNvPr>
              <p:cNvCxnSpPr>
                <a:cxnSpLocks/>
              </p:cNvCxnSpPr>
              <p:nvPr/>
            </p:nvCxnSpPr>
            <p:spPr bwMode="auto">
              <a:xfrm flipH="1">
                <a:off x="7138965" y="4264948"/>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BB59B9F3-F9DE-48A4-B32D-2626030999FC}"/>
                  </a:ext>
                </a:extLst>
              </p:cNvPr>
              <p:cNvCxnSpPr>
                <a:cxnSpLocks/>
              </p:cNvCxnSpPr>
              <p:nvPr/>
            </p:nvCxnSpPr>
            <p:spPr bwMode="auto">
              <a:xfrm>
                <a:off x="7395230" y="4650030"/>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AB97246E-EEA0-45CD-9292-B5BF25A39144}"/>
                  </a:ext>
                </a:extLst>
              </p:cNvPr>
              <p:cNvCxnSpPr>
                <a:cxnSpLocks/>
              </p:cNvCxnSpPr>
              <p:nvPr/>
            </p:nvCxnSpPr>
            <p:spPr bwMode="auto">
              <a:xfrm>
                <a:off x="7615263" y="4650030"/>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E5ED9A12-0C5E-498C-8D25-F7CA0807488B}"/>
                  </a:ext>
                </a:extLst>
              </p:cNvPr>
              <p:cNvCxnSpPr>
                <a:cxnSpLocks/>
              </p:cNvCxnSpPr>
              <p:nvPr/>
            </p:nvCxnSpPr>
            <p:spPr bwMode="auto">
              <a:xfrm>
                <a:off x="7835296" y="4650030"/>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9D69CE39-56CC-47B7-A99F-202C4B1F65CF}"/>
                  </a:ext>
                </a:extLst>
              </p:cNvPr>
              <p:cNvCxnSpPr>
                <a:cxnSpLocks/>
              </p:cNvCxnSpPr>
              <p:nvPr/>
            </p:nvCxnSpPr>
            <p:spPr bwMode="auto">
              <a:xfrm>
                <a:off x="8055329" y="4650030"/>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F7DBF6C9-3E39-44AF-BDB1-AB14610DF150}"/>
                  </a:ext>
                </a:extLst>
              </p:cNvPr>
              <p:cNvCxnSpPr>
                <a:cxnSpLocks/>
              </p:cNvCxnSpPr>
              <p:nvPr/>
            </p:nvCxnSpPr>
            <p:spPr bwMode="auto">
              <a:xfrm>
                <a:off x="8275362" y="4650030"/>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0CF68D5B-CDD7-4B31-8C05-7CAC71E612F7}"/>
                  </a:ext>
                </a:extLst>
              </p:cNvPr>
              <p:cNvCxnSpPr>
                <a:cxnSpLocks/>
              </p:cNvCxnSpPr>
              <p:nvPr/>
            </p:nvCxnSpPr>
            <p:spPr bwMode="auto">
              <a:xfrm>
                <a:off x="8495396" y="4650030"/>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826AFB04-ED6C-4C66-8678-BAC106E0499C}"/>
                  </a:ext>
                </a:extLst>
              </p:cNvPr>
              <p:cNvCxnSpPr>
                <a:cxnSpLocks/>
              </p:cNvCxnSpPr>
              <p:nvPr/>
            </p:nvCxnSpPr>
            <p:spPr bwMode="auto">
              <a:xfrm>
                <a:off x="8715429" y="4650030"/>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1AFF718E-DD13-44BD-981C-B538F00BF99A}"/>
                  </a:ext>
                </a:extLst>
              </p:cNvPr>
              <p:cNvCxnSpPr>
                <a:cxnSpLocks/>
              </p:cNvCxnSpPr>
              <p:nvPr/>
            </p:nvCxnSpPr>
            <p:spPr bwMode="auto">
              <a:xfrm>
                <a:off x="8935462" y="4650030"/>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33171C81-014C-4AC5-9934-67C77A5B99FB}"/>
                  </a:ext>
                </a:extLst>
              </p:cNvPr>
              <p:cNvCxnSpPr>
                <a:cxnSpLocks/>
              </p:cNvCxnSpPr>
              <p:nvPr/>
            </p:nvCxnSpPr>
            <p:spPr bwMode="auto">
              <a:xfrm>
                <a:off x="9155495" y="4650030"/>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2E64B6CB-8B5B-4255-BE9B-9368E91BED25}"/>
                  </a:ext>
                </a:extLst>
              </p:cNvPr>
              <p:cNvCxnSpPr>
                <a:cxnSpLocks/>
              </p:cNvCxnSpPr>
              <p:nvPr/>
            </p:nvCxnSpPr>
            <p:spPr bwMode="auto">
              <a:xfrm>
                <a:off x="9375528" y="4650030"/>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0ACECAA6-FEC6-4150-9FB9-310A64D4FF8B}"/>
                  </a:ext>
                </a:extLst>
              </p:cNvPr>
              <p:cNvCxnSpPr>
                <a:cxnSpLocks/>
              </p:cNvCxnSpPr>
              <p:nvPr/>
            </p:nvCxnSpPr>
            <p:spPr bwMode="auto">
              <a:xfrm>
                <a:off x="9595562" y="4650030"/>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EC3F6A54-DB46-4B5C-A6F9-C7E3FC6BE7EC}"/>
                  </a:ext>
                </a:extLst>
              </p:cNvPr>
              <p:cNvCxnSpPr>
                <a:cxnSpLocks/>
              </p:cNvCxnSpPr>
              <p:nvPr/>
            </p:nvCxnSpPr>
            <p:spPr bwMode="auto">
              <a:xfrm>
                <a:off x="9815595" y="4650030"/>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A012A7D9-09F4-4117-B408-CC01E555B833}"/>
                  </a:ext>
                </a:extLst>
              </p:cNvPr>
              <p:cNvCxnSpPr>
                <a:cxnSpLocks/>
              </p:cNvCxnSpPr>
              <p:nvPr/>
            </p:nvCxnSpPr>
            <p:spPr bwMode="auto">
              <a:xfrm>
                <a:off x="10035628" y="4650030"/>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1992ED4D-AB10-496A-97C2-FD427E23169A}"/>
                  </a:ext>
                </a:extLst>
              </p:cNvPr>
              <p:cNvCxnSpPr>
                <a:cxnSpLocks/>
              </p:cNvCxnSpPr>
              <p:nvPr/>
            </p:nvCxnSpPr>
            <p:spPr bwMode="auto">
              <a:xfrm>
                <a:off x="10255661" y="4650030"/>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75DDAFC2-D52D-4553-A537-5A6D32E3E464}"/>
                  </a:ext>
                </a:extLst>
              </p:cNvPr>
              <p:cNvCxnSpPr>
                <a:cxnSpLocks/>
              </p:cNvCxnSpPr>
              <p:nvPr/>
            </p:nvCxnSpPr>
            <p:spPr bwMode="auto">
              <a:xfrm>
                <a:off x="10475694" y="4650030"/>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90222D30-D3FC-4C9C-A8A3-0828AF7E014A}"/>
                  </a:ext>
                </a:extLst>
              </p:cNvPr>
              <p:cNvCxnSpPr>
                <a:cxnSpLocks/>
              </p:cNvCxnSpPr>
              <p:nvPr/>
            </p:nvCxnSpPr>
            <p:spPr bwMode="auto">
              <a:xfrm>
                <a:off x="10695728" y="4650030"/>
                <a:ext cx="0" cy="38405"/>
              </a:xfrm>
              <a:prstGeom prst="line">
                <a:avLst/>
              </a:prstGeom>
              <a:noFill/>
              <a:ln w="28575" cap="flat" cmpd="sng" algn="ctr">
                <a:solidFill>
                  <a:schemeClr val="bg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3BE23F79-46D1-4EEE-9CEF-421BC35C81C6}"/>
                  </a:ext>
                </a:extLst>
              </p:cNvPr>
              <p:cNvCxnSpPr>
                <a:cxnSpLocks/>
              </p:cNvCxnSpPr>
              <p:nvPr/>
            </p:nvCxnSpPr>
            <p:spPr bwMode="auto">
              <a:xfrm>
                <a:off x="10915761" y="4650030"/>
                <a:ext cx="0" cy="38405"/>
              </a:xfrm>
              <a:prstGeom prst="line">
                <a:avLst/>
              </a:prstGeom>
              <a:noFill/>
              <a:ln w="28575" cap="flat" cmpd="sng" algn="ctr">
                <a:solidFill>
                  <a:schemeClr val="bg1"/>
                </a:solidFill>
                <a:prstDash val="solid"/>
                <a:round/>
                <a:headEnd type="none" w="med" len="med"/>
                <a:tailEnd type="none" w="med" len="med"/>
              </a:ln>
              <a:effectLst/>
            </p:spPr>
          </p:cxnSp>
          <p:sp>
            <p:nvSpPr>
              <p:cNvPr id="421" name="TextBox 420">
                <a:extLst>
                  <a:ext uri="{FF2B5EF4-FFF2-40B4-BE49-F238E27FC236}">
                    <a16:creationId xmlns:a16="http://schemas.microsoft.com/office/drawing/2014/main" id="{83536505-11CC-4CAF-A677-77E24253039A}"/>
                  </a:ext>
                </a:extLst>
              </p:cNvPr>
              <p:cNvSpPr txBox="1"/>
              <p:nvPr/>
            </p:nvSpPr>
            <p:spPr bwMode="auto">
              <a:xfrm>
                <a:off x="10694877" y="4648305"/>
                <a:ext cx="4289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34</a:t>
                </a:r>
              </a:p>
            </p:txBody>
          </p:sp>
          <p:sp>
            <p:nvSpPr>
              <p:cNvPr id="422" name="TextBox 421">
                <a:extLst>
                  <a:ext uri="{FF2B5EF4-FFF2-40B4-BE49-F238E27FC236}">
                    <a16:creationId xmlns:a16="http://schemas.microsoft.com/office/drawing/2014/main" id="{130BC13F-8A92-43B0-BDF9-A736F480A8B0}"/>
                  </a:ext>
                </a:extLst>
              </p:cNvPr>
              <p:cNvSpPr txBox="1"/>
              <p:nvPr/>
            </p:nvSpPr>
            <p:spPr bwMode="auto">
              <a:xfrm>
                <a:off x="7031252" y="4648305"/>
                <a:ext cx="2808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a:t>
                </a:r>
              </a:p>
            </p:txBody>
          </p:sp>
          <p:sp>
            <p:nvSpPr>
              <p:cNvPr id="423" name="TextBox 422">
                <a:extLst>
                  <a:ext uri="{FF2B5EF4-FFF2-40B4-BE49-F238E27FC236}">
                    <a16:creationId xmlns:a16="http://schemas.microsoft.com/office/drawing/2014/main" id="{8BBC8E8A-BF68-42F7-98B7-E230E7C31249}"/>
                  </a:ext>
                </a:extLst>
              </p:cNvPr>
              <p:cNvSpPr txBox="1"/>
              <p:nvPr/>
            </p:nvSpPr>
            <p:spPr bwMode="auto">
              <a:xfrm>
                <a:off x="7263916" y="4650880"/>
                <a:ext cx="271775" cy="294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a:t>
                </a:r>
              </a:p>
            </p:txBody>
          </p:sp>
          <p:sp>
            <p:nvSpPr>
              <p:cNvPr id="424" name="TextBox 423">
                <a:extLst>
                  <a:ext uri="{FF2B5EF4-FFF2-40B4-BE49-F238E27FC236}">
                    <a16:creationId xmlns:a16="http://schemas.microsoft.com/office/drawing/2014/main" id="{1E7E0155-8464-4FD6-B103-5E8B30990AD0}"/>
                  </a:ext>
                </a:extLst>
              </p:cNvPr>
              <p:cNvSpPr txBox="1"/>
              <p:nvPr/>
            </p:nvSpPr>
            <p:spPr bwMode="auto">
              <a:xfrm>
                <a:off x="7472300" y="4648305"/>
                <a:ext cx="2808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4</a:t>
                </a:r>
              </a:p>
            </p:txBody>
          </p:sp>
          <p:sp>
            <p:nvSpPr>
              <p:cNvPr id="425" name="TextBox 424">
                <a:extLst>
                  <a:ext uri="{FF2B5EF4-FFF2-40B4-BE49-F238E27FC236}">
                    <a16:creationId xmlns:a16="http://schemas.microsoft.com/office/drawing/2014/main" id="{936DE466-8663-42BA-AA86-E29409C09ABE}"/>
                  </a:ext>
                </a:extLst>
              </p:cNvPr>
              <p:cNvSpPr txBox="1"/>
              <p:nvPr/>
            </p:nvSpPr>
            <p:spPr bwMode="auto">
              <a:xfrm>
                <a:off x="7692824" y="4648305"/>
                <a:ext cx="2808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6</a:t>
                </a:r>
              </a:p>
            </p:txBody>
          </p:sp>
          <p:sp>
            <p:nvSpPr>
              <p:cNvPr id="426" name="TextBox 425">
                <a:extLst>
                  <a:ext uri="{FF2B5EF4-FFF2-40B4-BE49-F238E27FC236}">
                    <a16:creationId xmlns:a16="http://schemas.microsoft.com/office/drawing/2014/main" id="{7915B44B-18B4-4400-80D0-CCE06F506BA7}"/>
                  </a:ext>
                </a:extLst>
              </p:cNvPr>
              <p:cNvSpPr txBox="1"/>
              <p:nvPr/>
            </p:nvSpPr>
            <p:spPr bwMode="auto">
              <a:xfrm>
                <a:off x="7913348" y="4648305"/>
                <a:ext cx="2808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8</a:t>
                </a:r>
              </a:p>
            </p:txBody>
          </p:sp>
          <p:sp>
            <p:nvSpPr>
              <p:cNvPr id="427" name="TextBox 426">
                <a:extLst>
                  <a:ext uri="{FF2B5EF4-FFF2-40B4-BE49-F238E27FC236}">
                    <a16:creationId xmlns:a16="http://schemas.microsoft.com/office/drawing/2014/main" id="{BCC6242C-CA97-45B8-AD8E-AD4F7B8476C3}"/>
                  </a:ext>
                </a:extLst>
              </p:cNvPr>
              <p:cNvSpPr txBox="1"/>
              <p:nvPr/>
            </p:nvSpPr>
            <p:spPr bwMode="auto">
              <a:xfrm>
                <a:off x="8077016" y="4648305"/>
                <a:ext cx="4198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10</a:t>
                </a:r>
              </a:p>
            </p:txBody>
          </p:sp>
          <p:sp>
            <p:nvSpPr>
              <p:cNvPr id="428" name="TextBox 427">
                <a:extLst>
                  <a:ext uri="{FF2B5EF4-FFF2-40B4-BE49-F238E27FC236}">
                    <a16:creationId xmlns:a16="http://schemas.microsoft.com/office/drawing/2014/main" id="{76182877-64DF-41D9-B68D-AAC0A09B72C8}"/>
                  </a:ext>
                </a:extLst>
              </p:cNvPr>
              <p:cNvSpPr txBox="1"/>
              <p:nvPr/>
            </p:nvSpPr>
            <p:spPr bwMode="auto">
              <a:xfrm>
                <a:off x="8302384" y="4648305"/>
                <a:ext cx="3957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12</a:t>
                </a:r>
              </a:p>
            </p:txBody>
          </p:sp>
          <p:sp>
            <p:nvSpPr>
              <p:cNvPr id="429" name="TextBox 428">
                <a:extLst>
                  <a:ext uri="{FF2B5EF4-FFF2-40B4-BE49-F238E27FC236}">
                    <a16:creationId xmlns:a16="http://schemas.microsoft.com/office/drawing/2014/main" id="{A57BE927-7EE0-466A-8259-A12E3696F6EE}"/>
                  </a:ext>
                </a:extLst>
              </p:cNvPr>
              <p:cNvSpPr txBox="1"/>
              <p:nvPr/>
            </p:nvSpPr>
            <p:spPr bwMode="auto">
              <a:xfrm>
                <a:off x="8518064" y="4648305"/>
                <a:ext cx="4058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14</a:t>
                </a:r>
              </a:p>
            </p:txBody>
          </p:sp>
          <p:sp>
            <p:nvSpPr>
              <p:cNvPr id="430" name="TextBox 429">
                <a:extLst>
                  <a:ext uri="{FF2B5EF4-FFF2-40B4-BE49-F238E27FC236}">
                    <a16:creationId xmlns:a16="http://schemas.microsoft.com/office/drawing/2014/main" id="{C166091F-67CA-4553-AF93-539889A2DE75}"/>
                  </a:ext>
                </a:extLst>
              </p:cNvPr>
              <p:cNvSpPr txBox="1"/>
              <p:nvPr/>
            </p:nvSpPr>
            <p:spPr bwMode="auto">
              <a:xfrm>
                <a:off x="8724374" y="4648305"/>
                <a:ext cx="430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16</a:t>
                </a:r>
              </a:p>
            </p:txBody>
          </p:sp>
          <p:sp>
            <p:nvSpPr>
              <p:cNvPr id="431" name="TextBox 430">
                <a:extLst>
                  <a:ext uri="{FF2B5EF4-FFF2-40B4-BE49-F238E27FC236}">
                    <a16:creationId xmlns:a16="http://schemas.microsoft.com/office/drawing/2014/main" id="{16CCE5C3-FC5E-4B90-8D66-3E5B0A2E1886}"/>
                  </a:ext>
                </a:extLst>
              </p:cNvPr>
              <p:cNvSpPr txBox="1"/>
              <p:nvPr/>
            </p:nvSpPr>
            <p:spPr bwMode="auto">
              <a:xfrm>
                <a:off x="9184374" y="4648305"/>
                <a:ext cx="4056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20</a:t>
                </a:r>
              </a:p>
            </p:txBody>
          </p:sp>
          <p:sp>
            <p:nvSpPr>
              <p:cNvPr id="432" name="TextBox 431">
                <a:extLst>
                  <a:ext uri="{FF2B5EF4-FFF2-40B4-BE49-F238E27FC236}">
                    <a16:creationId xmlns:a16="http://schemas.microsoft.com/office/drawing/2014/main" id="{B3F3F560-D24E-4318-80DF-D55238FBD3A8}"/>
                  </a:ext>
                </a:extLst>
              </p:cNvPr>
              <p:cNvSpPr txBox="1"/>
              <p:nvPr/>
            </p:nvSpPr>
            <p:spPr bwMode="auto">
              <a:xfrm>
                <a:off x="9400160" y="4648305"/>
                <a:ext cx="3899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22</a:t>
                </a:r>
              </a:p>
            </p:txBody>
          </p:sp>
          <p:sp>
            <p:nvSpPr>
              <p:cNvPr id="433" name="TextBox 432">
                <a:extLst>
                  <a:ext uri="{FF2B5EF4-FFF2-40B4-BE49-F238E27FC236}">
                    <a16:creationId xmlns:a16="http://schemas.microsoft.com/office/drawing/2014/main" id="{7CBDD2F7-D9A8-49F1-838F-2BC6C618EB58}"/>
                  </a:ext>
                </a:extLst>
              </p:cNvPr>
              <p:cNvSpPr txBox="1"/>
              <p:nvPr/>
            </p:nvSpPr>
            <p:spPr bwMode="auto">
              <a:xfrm>
                <a:off x="9620684" y="4648305"/>
                <a:ext cx="4056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24</a:t>
                </a:r>
              </a:p>
            </p:txBody>
          </p:sp>
          <p:sp>
            <p:nvSpPr>
              <p:cNvPr id="434" name="TextBox 433">
                <a:extLst>
                  <a:ext uri="{FF2B5EF4-FFF2-40B4-BE49-F238E27FC236}">
                    <a16:creationId xmlns:a16="http://schemas.microsoft.com/office/drawing/2014/main" id="{DC497630-832B-4FFD-9C1D-9C5DADDBC5C0}"/>
                  </a:ext>
                </a:extLst>
              </p:cNvPr>
              <p:cNvSpPr txBox="1"/>
              <p:nvPr/>
            </p:nvSpPr>
            <p:spPr bwMode="auto">
              <a:xfrm>
                <a:off x="9841208" y="4648305"/>
                <a:ext cx="3899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26</a:t>
                </a:r>
              </a:p>
            </p:txBody>
          </p:sp>
          <p:sp>
            <p:nvSpPr>
              <p:cNvPr id="435" name="TextBox 434">
                <a:extLst>
                  <a:ext uri="{FF2B5EF4-FFF2-40B4-BE49-F238E27FC236}">
                    <a16:creationId xmlns:a16="http://schemas.microsoft.com/office/drawing/2014/main" id="{AF7D8ED7-FA63-476E-9801-4B076B1697F4}"/>
                  </a:ext>
                </a:extLst>
              </p:cNvPr>
              <p:cNvSpPr txBox="1"/>
              <p:nvPr/>
            </p:nvSpPr>
            <p:spPr bwMode="auto">
              <a:xfrm>
                <a:off x="10056994" y="4648305"/>
                <a:ext cx="4056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28</a:t>
                </a:r>
              </a:p>
            </p:txBody>
          </p:sp>
          <p:sp>
            <p:nvSpPr>
              <p:cNvPr id="436" name="TextBox 435">
                <a:extLst>
                  <a:ext uri="{FF2B5EF4-FFF2-40B4-BE49-F238E27FC236}">
                    <a16:creationId xmlns:a16="http://schemas.microsoft.com/office/drawing/2014/main" id="{2E789462-9CE1-4F51-90F5-E906B9E3BCA5}"/>
                  </a:ext>
                </a:extLst>
              </p:cNvPr>
              <p:cNvSpPr txBox="1"/>
              <p:nvPr/>
            </p:nvSpPr>
            <p:spPr bwMode="auto">
              <a:xfrm>
                <a:off x="10291732" y="4648305"/>
                <a:ext cx="3899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30</a:t>
                </a:r>
              </a:p>
            </p:txBody>
          </p:sp>
          <p:sp>
            <p:nvSpPr>
              <p:cNvPr id="437" name="TextBox 436">
                <a:extLst>
                  <a:ext uri="{FF2B5EF4-FFF2-40B4-BE49-F238E27FC236}">
                    <a16:creationId xmlns:a16="http://schemas.microsoft.com/office/drawing/2014/main" id="{163F7C17-9CD1-4FE9-9A7C-435C969E8EE7}"/>
                  </a:ext>
                </a:extLst>
              </p:cNvPr>
              <p:cNvSpPr txBox="1"/>
              <p:nvPr/>
            </p:nvSpPr>
            <p:spPr bwMode="auto">
              <a:xfrm>
                <a:off x="10488567" y="4648305"/>
                <a:ext cx="427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32</a:t>
                </a:r>
              </a:p>
            </p:txBody>
          </p:sp>
          <p:sp>
            <p:nvSpPr>
              <p:cNvPr id="438" name="TextBox 437">
                <a:extLst>
                  <a:ext uri="{FF2B5EF4-FFF2-40B4-BE49-F238E27FC236}">
                    <a16:creationId xmlns:a16="http://schemas.microsoft.com/office/drawing/2014/main" id="{6BDA92D3-B4BB-4EC0-901D-A17775BBD213}"/>
                  </a:ext>
                </a:extLst>
              </p:cNvPr>
              <p:cNvSpPr txBox="1"/>
              <p:nvPr/>
            </p:nvSpPr>
            <p:spPr bwMode="auto">
              <a:xfrm>
                <a:off x="6639500" y="2554317"/>
                <a:ext cx="5250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100</a:t>
                </a:r>
              </a:p>
            </p:txBody>
          </p:sp>
          <p:sp>
            <p:nvSpPr>
              <p:cNvPr id="440" name="TextBox 439">
                <a:extLst>
                  <a:ext uri="{FF2B5EF4-FFF2-40B4-BE49-F238E27FC236}">
                    <a16:creationId xmlns:a16="http://schemas.microsoft.com/office/drawing/2014/main" id="{1AAED037-1525-431C-84D0-0BE89802FAF0}"/>
                  </a:ext>
                </a:extLst>
              </p:cNvPr>
              <p:cNvSpPr txBox="1"/>
              <p:nvPr/>
            </p:nvSpPr>
            <p:spPr bwMode="auto">
              <a:xfrm>
                <a:off x="6749754" y="2940085"/>
                <a:ext cx="4147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80</a:t>
                </a:r>
              </a:p>
            </p:txBody>
          </p:sp>
          <p:sp>
            <p:nvSpPr>
              <p:cNvPr id="442" name="TextBox 441">
                <a:extLst>
                  <a:ext uri="{FF2B5EF4-FFF2-40B4-BE49-F238E27FC236}">
                    <a16:creationId xmlns:a16="http://schemas.microsoft.com/office/drawing/2014/main" id="{5BAFF194-DB1B-433D-AAE4-D2C727610431}"/>
                  </a:ext>
                </a:extLst>
              </p:cNvPr>
              <p:cNvSpPr txBox="1"/>
              <p:nvPr/>
            </p:nvSpPr>
            <p:spPr bwMode="auto">
              <a:xfrm>
                <a:off x="6723164" y="3325859"/>
                <a:ext cx="4413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60</a:t>
                </a:r>
              </a:p>
            </p:txBody>
          </p:sp>
          <p:sp>
            <p:nvSpPr>
              <p:cNvPr id="444" name="TextBox 443">
                <a:extLst>
                  <a:ext uri="{FF2B5EF4-FFF2-40B4-BE49-F238E27FC236}">
                    <a16:creationId xmlns:a16="http://schemas.microsoft.com/office/drawing/2014/main" id="{F04BDD05-9F50-4FE6-B105-18DE3D910332}"/>
                  </a:ext>
                </a:extLst>
              </p:cNvPr>
              <p:cNvSpPr txBox="1"/>
              <p:nvPr/>
            </p:nvSpPr>
            <p:spPr bwMode="auto">
              <a:xfrm>
                <a:off x="6635691" y="3711632"/>
                <a:ext cx="5288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40</a:t>
                </a:r>
              </a:p>
            </p:txBody>
          </p:sp>
          <p:sp>
            <p:nvSpPr>
              <p:cNvPr id="446" name="TextBox 445">
                <a:extLst>
                  <a:ext uri="{FF2B5EF4-FFF2-40B4-BE49-F238E27FC236}">
                    <a16:creationId xmlns:a16="http://schemas.microsoft.com/office/drawing/2014/main" id="{4B95F72A-EA22-4AFD-A59D-BEDD9C059281}"/>
                  </a:ext>
                </a:extLst>
              </p:cNvPr>
              <p:cNvSpPr txBox="1"/>
              <p:nvPr/>
            </p:nvSpPr>
            <p:spPr bwMode="auto">
              <a:xfrm>
                <a:off x="6658998" y="4097398"/>
                <a:ext cx="5055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20</a:t>
                </a:r>
              </a:p>
            </p:txBody>
          </p:sp>
          <p:sp>
            <p:nvSpPr>
              <p:cNvPr id="448" name="TextBox 447">
                <a:extLst>
                  <a:ext uri="{FF2B5EF4-FFF2-40B4-BE49-F238E27FC236}">
                    <a16:creationId xmlns:a16="http://schemas.microsoft.com/office/drawing/2014/main" id="{E204DE91-EBEB-4100-BF94-4FF03DB45AB5}"/>
                  </a:ext>
                </a:extLst>
              </p:cNvPr>
              <p:cNvSpPr txBox="1"/>
              <p:nvPr/>
            </p:nvSpPr>
            <p:spPr bwMode="auto">
              <a:xfrm>
                <a:off x="6691123" y="4483178"/>
                <a:ext cx="4734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a:t>
                </a:r>
              </a:p>
            </p:txBody>
          </p:sp>
        </p:grpSp>
        <p:cxnSp>
          <p:nvCxnSpPr>
            <p:cNvPr id="451" name="Straight Connector 450">
              <a:extLst>
                <a:ext uri="{FF2B5EF4-FFF2-40B4-BE49-F238E27FC236}">
                  <a16:creationId xmlns:a16="http://schemas.microsoft.com/office/drawing/2014/main" id="{B81AA942-E33C-4540-A5E9-8371A15657B0}"/>
                </a:ext>
              </a:extLst>
            </p:cNvPr>
            <p:cNvCxnSpPr>
              <a:cxnSpLocks/>
            </p:cNvCxnSpPr>
            <p:nvPr/>
          </p:nvCxnSpPr>
          <p:spPr bwMode="auto">
            <a:xfrm flipH="1">
              <a:off x="7125336" y="4924523"/>
              <a:ext cx="43635" cy="0"/>
            </a:xfrm>
            <a:prstGeom prst="line">
              <a:avLst/>
            </a:prstGeom>
            <a:noFill/>
            <a:ln w="28575" cap="flat" cmpd="sng" algn="ctr">
              <a:solidFill>
                <a:schemeClr val="bg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DCF9F63C-7E94-4369-A7CD-44C1DBC5F144}"/>
                </a:ext>
              </a:extLst>
            </p:cNvPr>
            <p:cNvCxnSpPr>
              <a:cxnSpLocks/>
            </p:cNvCxnSpPr>
            <p:nvPr/>
          </p:nvCxnSpPr>
          <p:spPr bwMode="auto">
            <a:xfrm>
              <a:off x="7171441" y="4925332"/>
              <a:ext cx="0" cy="44105"/>
            </a:xfrm>
            <a:prstGeom prst="line">
              <a:avLst/>
            </a:prstGeom>
            <a:noFill/>
            <a:ln w="28575" cap="flat" cmpd="sng" algn="ctr">
              <a:solidFill>
                <a:schemeClr val="bg1"/>
              </a:solidFill>
              <a:prstDash val="solid"/>
              <a:round/>
              <a:headEnd type="none" w="med" len="med"/>
              <a:tailEnd type="none" w="med" len="med"/>
            </a:ln>
            <a:effectLst/>
          </p:spPr>
        </p:cxnSp>
        <p:sp>
          <p:nvSpPr>
            <p:cNvPr id="454" name="TextBox 453">
              <a:extLst>
                <a:ext uri="{FF2B5EF4-FFF2-40B4-BE49-F238E27FC236}">
                  <a16:creationId xmlns:a16="http://schemas.microsoft.com/office/drawing/2014/main" id="{4E49921D-DF1B-4FC3-BAF1-A9C59632C103}"/>
                </a:ext>
              </a:extLst>
            </p:cNvPr>
            <p:cNvSpPr txBox="1"/>
            <p:nvPr/>
          </p:nvSpPr>
          <p:spPr bwMode="auto">
            <a:xfrm>
              <a:off x="9174673" y="4921965"/>
              <a:ext cx="4893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18</a:t>
              </a:r>
            </a:p>
          </p:txBody>
        </p:sp>
        <p:cxnSp>
          <p:nvCxnSpPr>
            <p:cNvPr id="455" name="Straight Connector 454">
              <a:extLst>
                <a:ext uri="{FF2B5EF4-FFF2-40B4-BE49-F238E27FC236}">
                  <a16:creationId xmlns:a16="http://schemas.microsoft.com/office/drawing/2014/main" id="{C2D99A9C-5F2E-4CA4-A774-F18F52810087}"/>
                </a:ext>
              </a:extLst>
            </p:cNvPr>
            <p:cNvCxnSpPr>
              <a:cxnSpLocks/>
            </p:cNvCxnSpPr>
            <p:nvPr/>
          </p:nvCxnSpPr>
          <p:spPr bwMode="auto">
            <a:xfrm>
              <a:off x="7918887" y="2764138"/>
              <a:ext cx="0" cy="2155690"/>
            </a:xfrm>
            <a:prstGeom prst="line">
              <a:avLst/>
            </a:prstGeom>
            <a:noFill/>
            <a:ln w="28575" cap="flat" cmpd="sng" algn="ctr">
              <a:solidFill>
                <a:schemeClr val="bg1"/>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C52CF527-C4B3-4F03-B994-F31DC6E35AD6}"/>
                </a:ext>
              </a:extLst>
            </p:cNvPr>
            <p:cNvCxnSpPr>
              <a:cxnSpLocks/>
            </p:cNvCxnSpPr>
            <p:nvPr/>
          </p:nvCxnSpPr>
          <p:spPr bwMode="auto">
            <a:xfrm>
              <a:off x="8667478" y="3331124"/>
              <a:ext cx="0" cy="1603226"/>
            </a:xfrm>
            <a:prstGeom prst="line">
              <a:avLst/>
            </a:prstGeom>
            <a:noFill/>
            <a:ln w="28575" cap="flat" cmpd="sng" algn="ctr">
              <a:solidFill>
                <a:schemeClr val="bg1"/>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C1620EE9-445E-451F-B983-5101E1EAC4DC}"/>
                </a:ext>
              </a:extLst>
            </p:cNvPr>
            <p:cNvCxnSpPr>
              <a:cxnSpLocks/>
            </p:cNvCxnSpPr>
            <p:nvPr/>
          </p:nvCxnSpPr>
          <p:spPr bwMode="auto">
            <a:xfrm>
              <a:off x="9418460" y="3726972"/>
              <a:ext cx="0" cy="1204762"/>
            </a:xfrm>
            <a:prstGeom prst="line">
              <a:avLst/>
            </a:prstGeom>
            <a:noFill/>
            <a:ln w="28575" cap="flat" cmpd="sng" algn="ctr">
              <a:solidFill>
                <a:schemeClr val="bg1"/>
              </a:solidFill>
              <a:prstDash val="solid"/>
              <a:round/>
              <a:headEnd type="none" w="med" len="med"/>
              <a:tailEnd type="none" w="med" len="med"/>
            </a:ln>
            <a:effectLst/>
          </p:spPr>
        </p:cxnSp>
        <p:sp>
          <p:nvSpPr>
            <p:cNvPr id="461" name="TextBox 460">
              <a:extLst>
                <a:ext uri="{FF2B5EF4-FFF2-40B4-BE49-F238E27FC236}">
                  <a16:creationId xmlns:a16="http://schemas.microsoft.com/office/drawing/2014/main" id="{6251F9DA-F85C-4A85-A84F-D57A7CB88715}"/>
                </a:ext>
              </a:extLst>
            </p:cNvPr>
            <p:cNvSpPr txBox="1"/>
            <p:nvPr/>
          </p:nvSpPr>
          <p:spPr bwMode="auto">
            <a:xfrm>
              <a:off x="10256540" y="3898127"/>
              <a:ext cx="16121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1" dirty="0">
                  <a:solidFill>
                    <a:schemeClr val="accent1"/>
                  </a:solidFill>
                  <a:latin typeface="Calibri" panose="020F0502020204030204" pitchFamily="34" charset="0"/>
                  <a:cs typeface="Calibri" panose="020F0502020204030204" pitchFamily="34" charset="0"/>
                </a:rPr>
                <a:t>Olaparib</a:t>
              </a:r>
              <a:endParaRPr lang="en-US" sz="1600" b="1" dirty="0">
                <a:solidFill>
                  <a:schemeClr val="accent3"/>
                </a:solidFill>
                <a:latin typeface="Calibri" panose="020F0502020204030204" pitchFamily="34" charset="0"/>
                <a:cs typeface="Calibri" panose="020F0502020204030204" pitchFamily="34" charset="0"/>
              </a:endParaRPr>
            </a:p>
          </p:txBody>
        </p:sp>
        <p:sp>
          <p:nvSpPr>
            <p:cNvPr id="462" name="TextBox 461">
              <a:extLst>
                <a:ext uri="{FF2B5EF4-FFF2-40B4-BE49-F238E27FC236}">
                  <a16:creationId xmlns:a16="http://schemas.microsoft.com/office/drawing/2014/main" id="{6EB8310B-48DA-4572-9299-51237E48B244}"/>
                </a:ext>
              </a:extLst>
            </p:cNvPr>
            <p:cNvSpPr txBox="1"/>
            <p:nvPr/>
          </p:nvSpPr>
          <p:spPr bwMode="auto">
            <a:xfrm>
              <a:off x="9626875" y="4343771"/>
              <a:ext cx="16121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1" dirty="0">
                  <a:solidFill>
                    <a:schemeClr val="accent3"/>
                  </a:solidFill>
                  <a:latin typeface="Calibri" panose="020F0502020204030204" pitchFamily="34" charset="0"/>
                  <a:cs typeface="Calibri" panose="020F0502020204030204" pitchFamily="34" charset="0"/>
                </a:rPr>
                <a:t>Control</a:t>
              </a:r>
            </a:p>
          </p:txBody>
        </p:sp>
        <p:cxnSp>
          <p:nvCxnSpPr>
            <p:cNvPr id="463" name="Straight Connector 462">
              <a:extLst>
                <a:ext uri="{FF2B5EF4-FFF2-40B4-BE49-F238E27FC236}">
                  <a16:creationId xmlns:a16="http://schemas.microsoft.com/office/drawing/2014/main" id="{B6D077AF-7357-45BC-84B1-387355A76A22}"/>
                </a:ext>
              </a:extLst>
            </p:cNvPr>
            <p:cNvCxnSpPr>
              <a:cxnSpLocks/>
            </p:cNvCxnSpPr>
            <p:nvPr/>
          </p:nvCxnSpPr>
          <p:spPr bwMode="auto">
            <a:xfrm>
              <a:off x="7189288" y="3820499"/>
              <a:ext cx="3175443" cy="4697"/>
            </a:xfrm>
            <a:prstGeom prst="line">
              <a:avLst/>
            </a:prstGeom>
            <a:noFill/>
            <a:ln w="28575" cap="flat" cmpd="sng" algn="ctr">
              <a:solidFill>
                <a:schemeClr val="tx2"/>
              </a:solidFill>
              <a:prstDash val="sysDot"/>
              <a:round/>
              <a:headEnd type="none" w="med" len="med"/>
              <a:tailEnd type="none" w="med" len="med"/>
            </a:ln>
            <a:effectLst/>
          </p:spPr>
        </p:cxnSp>
        <p:sp>
          <p:nvSpPr>
            <p:cNvPr id="466" name="TextBox 465">
              <a:extLst>
                <a:ext uri="{FF2B5EF4-FFF2-40B4-BE49-F238E27FC236}">
                  <a16:creationId xmlns:a16="http://schemas.microsoft.com/office/drawing/2014/main" id="{97B80C91-CEA1-42D1-BA6A-C7921737CA78}"/>
                </a:ext>
              </a:extLst>
            </p:cNvPr>
            <p:cNvSpPr txBox="1"/>
            <p:nvPr/>
          </p:nvSpPr>
          <p:spPr bwMode="auto">
            <a:xfrm>
              <a:off x="7636067" y="2255577"/>
              <a:ext cx="581405"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1" dirty="0">
                  <a:solidFill>
                    <a:schemeClr val="accent1"/>
                  </a:solidFill>
                  <a:latin typeface="Calibri" panose="020F0502020204030204" pitchFamily="34" charset="0"/>
                  <a:cs typeface="Calibri" panose="020F0502020204030204" pitchFamily="34" charset="0"/>
                </a:rPr>
                <a:t>92%</a:t>
              </a:r>
              <a:br>
                <a:rPr lang="en-US" sz="1600" b="1" dirty="0">
                  <a:solidFill>
                    <a:schemeClr val="bg1"/>
                  </a:solidFill>
                  <a:latin typeface="Calibri" panose="020F0502020204030204" pitchFamily="34" charset="0"/>
                  <a:cs typeface="Calibri" panose="020F0502020204030204" pitchFamily="34" charset="0"/>
                </a:rPr>
              </a:br>
              <a:r>
                <a:rPr lang="en-US" sz="1600" b="1" dirty="0">
                  <a:solidFill>
                    <a:schemeClr val="accent3"/>
                  </a:solidFill>
                  <a:latin typeface="Calibri" panose="020F0502020204030204" pitchFamily="34" charset="0"/>
                  <a:cs typeface="Calibri" panose="020F0502020204030204" pitchFamily="34" charset="0"/>
                </a:rPr>
                <a:t>83%</a:t>
              </a:r>
            </a:p>
          </p:txBody>
        </p:sp>
        <p:sp>
          <p:nvSpPr>
            <p:cNvPr id="468" name="TextBox 467">
              <a:extLst>
                <a:ext uri="{FF2B5EF4-FFF2-40B4-BE49-F238E27FC236}">
                  <a16:creationId xmlns:a16="http://schemas.microsoft.com/office/drawing/2014/main" id="{C48E10D1-8B6E-4CD3-8733-3D8F47D511AF}"/>
                </a:ext>
              </a:extLst>
            </p:cNvPr>
            <p:cNvSpPr txBox="1"/>
            <p:nvPr/>
          </p:nvSpPr>
          <p:spPr bwMode="auto">
            <a:xfrm>
              <a:off x="8386213" y="2828505"/>
              <a:ext cx="587875"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1" dirty="0">
                  <a:solidFill>
                    <a:schemeClr val="accent1"/>
                  </a:solidFill>
                  <a:latin typeface="Calibri" panose="020F0502020204030204" pitchFamily="34" charset="0"/>
                  <a:cs typeface="Calibri" panose="020F0502020204030204" pitchFamily="34" charset="0"/>
                </a:rPr>
                <a:t>67%</a:t>
              </a:r>
              <a:br>
                <a:rPr lang="en-US" sz="1600" b="1" dirty="0">
                  <a:solidFill>
                    <a:schemeClr val="bg1"/>
                  </a:solidFill>
                  <a:latin typeface="Calibri" panose="020F0502020204030204" pitchFamily="34" charset="0"/>
                  <a:cs typeface="Calibri" panose="020F0502020204030204" pitchFamily="34" charset="0"/>
                </a:rPr>
              </a:br>
              <a:r>
                <a:rPr lang="en-US" sz="1600" b="1" dirty="0">
                  <a:solidFill>
                    <a:schemeClr val="accent3"/>
                  </a:solidFill>
                  <a:latin typeface="Calibri" panose="020F0502020204030204" pitchFamily="34" charset="0"/>
                  <a:cs typeface="Calibri" panose="020F0502020204030204" pitchFamily="34" charset="0"/>
                </a:rPr>
                <a:t>56%</a:t>
              </a:r>
            </a:p>
          </p:txBody>
        </p:sp>
        <p:sp>
          <p:nvSpPr>
            <p:cNvPr id="470" name="TextBox 469">
              <a:extLst>
                <a:ext uri="{FF2B5EF4-FFF2-40B4-BE49-F238E27FC236}">
                  <a16:creationId xmlns:a16="http://schemas.microsoft.com/office/drawing/2014/main" id="{144C8B54-81A4-450C-BFE6-70E31389A426}"/>
                </a:ext>
              </a:extLst>
            </p:cNvPr>
            <p:cNvSpPr txBox="1"/>
            <p:nvPr/>
          </p:nvSpPr>
          <p:spPr bwMode="auto">
            <a:xfrm>
              <a:off x="9128444" y="3218604"/>
              <a:ext cx="59043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1" dirty="0">
                  <a:solidFill>
                    <a:schemeClr val="accent1"/>
                  </a:solidFill>
                  <a:latin typeface="Calibri" panose="020F0502020204030204" pitchFamily="34" charset="0"/>
                  <a:cs typeface="Calibri" panose="020F0502020204030204" pitchFamily="34" charset="0"/>
                </a:rPr>
                <a:t>47%</a:t>
              </a:r>
              <a:br>
                <a:rPr lang="en-US" sz="1600" b="1" dirty="0">
                  <a:solidFill>
                    <a:schemeClr val="bg1"/>
                  </a:solidFill>
                  <a:latin typeface="Calibri" panose="020F0502020204030204" pitchFamily="34" charset="0"/>
                  <a:cs typeface="Calibri" panose="020F0502020204030204" pitchFamily="34" charset="0"/>
                </a:rPr>
              </a:br>
              <a:r>
                <a:rPr lang="en-US" sz="1600" b="1" dirty="0">
                  <a:solidFill>
                    <a:schemeClr val="accent3"/>
                  </a:solidFill>
                  <a:latin typeface="Calibri" panose="020F0502020204030204" pitchFamily="34" charset="0"/>
                  <a:cs typeface="Calibri" panose="020F0502020204030204" pitchFamily="34" charset="0"/>
                </a:rPr>
                <a:t>39%</a:t>
              </a:r>
            </a:p>
          </p:txBody>
        </p:sp>
      </p:grpSp>
      <p:sp>
        <p:nvSpPr>
          <p:cNvPr id="509" name="TextBox 508">
            <a:extLst>
              <a:ext uri="{FF2B5EF4-FFF2-40B4-BE49-F238E27FC236}">
                <a16:creationId xmlns:a16="http://schemas.microsoft.com/office/drawing/2014/main" id="{C4E820FD-645A-49FA-B929-5187591B8377}"/>
              </a:ext>
            </a:extLst>
          </p:cNvPr>
          <p:cNvSpPr txBox="1"/>
          <p:nvPr/>
        </p:nvSpPr>
        <p:spPr bwMode="auto">
          <a:xfrm>
            <a:off x="6976519" y="5261726"/>
            <a:ext cx="420307"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256</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131</a:t>
            </a:r>
            <a:endParaRPr lang="en-US" sz="1200" b="0" dirty="0">
              <a:solidFill>
                <a:schemeClr val="accent3"/>
              </a:solidFill>
              <a:latin typeface="Calibri" panose="020F0502020204030204" pitchFamily="34" charset="0"/>
              <a:cs typeface="Calibri" panose="020F0502020204030204" pitchFamily="34" charset="0"/>
            </a:endParaRPr>
          </a:p>
        </p:txBody>
      </p:sp>
      <p:sp>
        <p:nvSpPr>
          <p:cNvPr id="511" name="TextBox 510">
            <a:extLst>
              <a:ext uri="{FF2B5EF4-FFF2-40B4-BE49-F238E27FC236}">
                <a16:creationId xmlns:a16="http://schemas.microsoft.com/office/drawing/2014/main" id="{7C2F85E2-C7BF-4B4E-BDDC-E90ECD286B1C}"/>
              </a:ext>
            </a:extLst>
          </p:cNvPr>
          <p:cNvSpPr txBox="1"/>
          <p:nvPr/>
        </p:nvSpPr>
        <p:spPr bwMode="auto">
          <a:xfrm>
            <a:off x="7280724" y="5261726"/>
            <a:ext cx="420307"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249</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125</a:t>
            </a:r>
            <a:endParaRPr lang="en-US" sz="1200" b="0" dirty="0">
              <a:solidFill>
                <a:schemeClr val="accent3"/>
              </a:solidFill>
              <a:latin typeface="Calibri" panose="020F0502020204030204" pitchFamily="34" charset="0"/>
              <a:cs typeface="Calibri" panose="020F0502020204030204" pitchFamily="34" charset="0"/>
            </a:endParaRPr>
          </a:p>
        </p:txBody>
      </p:sp>
      <p:sp>
        <p:nvSpPr>
          <p:cNvPr id="513" name="TextBox 512">
            <a:extLst>
              <a:ext uri="{FF2B5EF4-FFF2-40B4-BE49-F238E27FC236}">
                <a16:creationId xmlns:a16="http://schemas.microsoft.com/office/drawing/2014/main" id="{651EA1E3-AC05-4037-8136-D705D941B855}"/>
              </a:ext>
            </a:extLst>
          </p:cNvPr>
          <p:cNvSpPr txBox="1"/>
          <p:nvPr/>
        </p:nvSpPr>
        <p:spPr bwMode="auto">
          <a:xfrm>
            <a:off x="7584929" y="5261726"/>
            <a:ext cx="420307"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240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115</a:t>
            </a:r>
            <a:endParaRPr lang="en-US" sz="1200" b="0" dirty="0">
              <a:solidFill>
                <a:schemeClr val="accent3"/>
              </a:solidFill>
              <a:latin typeface="Calibri" panose="020F0502020204030204" pitchFamily="34" charset="0"/>
              <a:cs typeface="Calibri" panose="020F0502020204030204" pitchFamily="34" charset="0"/>
            </a:endParaRPr>
          </a:p>
        </p:txBody>
      </p:sp>
      <p:sp>
        <p:nvSpPr>
          <p:cNvPr id="515" name="TextBox 514">
            <a:extLst>
              <a:ext uri="{FF2B5EF4-FFF2-40B4-BE49-F238E27FC236}">
                <a16:creationId xmlns:a16="http://schemas.microsoft.com/office/drawing/2014/main" id="{6ADC3F72-BFDB-48E3-98CE-256363A0D5B9}"/>
              </a:ext>
            </a:extLst>
          </p:cNvPr>
          <p:cNvSpPr txBox="1"/>
          <p:nvPr/>
        </p:nvSpPr>
        <p:spPr bwMode="auto">
          <a:xfrm>
            <a:off x="7889134" y="5261726"/>
            <a:ext cx="420307"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228</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106</a:t>
            </a:r>
            <a:endParaRPr lang="en-US" sz="1200" b="0" dirty="0">
              <a:solidFill>
                <a:schemeClr val="accent3"/>
              </a:solidFill>
              <a:latin typeface="Calibri" panose="020F0502020204030204" pitchFamily="34" charset="0"/>
              <a:cs typeface="Calibri" panose="020F0502020204030204" pitchFamily="34" charset="0"/>
            </a:endParaRPr>
          </a:p>
        </p:txBody>
      </p:sp>
      <p:sp>
        <p:nvSpPr>
          <p:cNvPr id="517" name="TextBox 516">
            <a:extLst>
              <a:ext uri="{FF2B5EF4-FFF2-40B4-BE49-F238E27FC236}">
                <a16:creationId xmlns:a16="http://schemas.microsoft.com/office/drawing/2014/main" id="{37AA97C8-7D6B-43B2-A9C1-D451B1029892}"/>
              </a:ext>
            </a:extLst>
          </p:cNvPr>
          <p:cNvSpPr txBox="1"/>
          <p:nvPr/>
        </p:nvSpPr>
        <p:spPr bwMode="auto">
          <a:xfrm>
            <a:off x="8193339" y="5261726"/>
            <a:ext cx="420307"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209</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96</a:t>
            </a:r>
            <a:endParaRPr lang="en-US" sz="1200" b="0" dirty="0">
              <a:solidFill>
                <a:schemeClr val="accent3"/>
              </a:solidFill>
              <a:latin typeface="Calibri" panose="020F0502020204030204" pitchFamily="34" charset="0"/>
              <a:cs typeface="Calibri" panose="020F0502020204030204" pitchFamily="34" charset="0"/>
            </a:endParaRPr>
          </a:p>
        </p:txBody>
      </p:sp>
      <p:sp>
        <p:nvSpPr>
          <p:cNvPr id="519" name="TextBox 518">
            <a:extLst>
              <a:ext uri="{FF2B5EF4-FFF2-40B4-BE49-F238E27FC236}">
                <a16:creationId xmlns:a16="http://schemas.microsoft.com/office/drawing/2014/main" id="{81BF1ECC-9349-4CE5-A4C6-CA25C09A3F05}"/>
              </a:ext>
            </a:extLst>
          </p:cNvPr>
          <p:cNvSpPr txBox="1"/>
          <p:nvPr/>
        </p:nvSpPr>
        <p:spPr bwMode="auto">
          <a:xfrm>
            <a:off x="8497544" y="5261726"/>
            <a:ext cx="420307"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182</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83</a:t>
            </a:r>
            <a:endParaRPr lang="en-US" sz="1200" b="0" dirty="0">
              <a:solidFill>
                <a:schemeClr val="accent3"/>
              </a:solidFill>
              <a:latin typeface="Calibri" panose="020F0502020204030204" pitchFamily="34" charset="0"/>
              <a:cs typeface="Calibri" panose="020F0502020204030204" pitchFamily="34" charset="0"/>
            </a:endParaRPr>
          </a:p>
        </p:txBody>
      </p:sp>
      <p:sp>
        <p:nvSpPr>
          <p:cNvPr id="521" name="TextBox 520">
            <a:extLst>
              <a:ext uri="{FF2B5EF4-FFF2-40B4-BE49-F238E27FC236}">
                <a16:creationId xmlns:a16="http://schemas.microsoft.com/office/drawing/2014/main" id="{6A3CB7B4-FBBA-4DB7-A758-43194B39B11A}"/>
              </a:ext>
            </a:extLst>
          </p:cNvPr>
          <p:cNvSpPr txBox="1"/>
          <p:nvPr/>
        </p:nvSpPr>
        <p:spPr bwMode="auto">
          <a:xfrm>
            <a:off x="8801749" y="5261726"/>
            <a:ext cx="420307"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157</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71</a:t>
            </a:r>
            <a:endParaRPr lang="en-US" sz="1200" b="0" dirty="0">
              <a:solidFill>
                <a:schemeClr val="accent3"/>
              </a:solidFill>
              <a:latin typeface="Calibri" panose="020F0502020204030204" pitchFamily="34" charset="0"/>
              <a:cs typeface="Calibri" panose="020F0502020204030204" pitchFamily="34" charset="0"/>
            </a:endParaRPr>
          </a:p>
        </p:txBody>
      </p:sp>
      <p:sp>
        <p:nvSpPr>
          <p:cNvPr id="523" name="TextBox 522">
            <a:extLst>
              <a:ext uri="{FF2B5EF4-FFF2-40B4-BE49-F238E27FC236}">
                <a16:creationId xmlns:a16="http://schemas.microsoft.com/office/drawing/2014/main" id="{48184D3F-A4B2-4462-AD38-53F04DF7D6DE}"/>
              </a:ext>
            </a:extLst>
          </p:cNvPr>
          <p:cNvSpPr txBox="1"/>
          <p:nvPr/>
        </p:nvSpPr>
        <p:spPr bwMode="auto">
          <a:xfrm>
            <a:off x="9105954" y="5261726"/>
            <a:ext cx="420307"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146</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63</a:t>
            </a:r>
            <a:endParaRPr lang="en-US" sz="1200" b="0" dirty="0">
              <a:solidFill>
                <a:schemeClr val="accent3"/>
              </a:solidFill>
              <a:latin typeface="Calibri" panose="020F0502020204030204" pitchFamily="34" charset="0"/>
              <a:cs typeface="Calibri" panose="020F0502020204030204" pitchFamily="34" charset="0"/>
            </a:endParaRPr>
          </a:p>
        </p:txBody>
      </p:sp>
      <p:sp>
        <p:nvSpPr>
          <p:cNvPr id="525" name="TextBox 524">
            <a:extLst>
              <a:ext uri="{FF2B5EF4-FFF2-40B4-BE49-F238E27FC236}">
                <a16:creationId xmlns:a16="http://schemas.microsoft.com/office/drawing/2014/main" id="{5D303421-12BA-44C8-AACD-BCDA1080BA64}"/>
              </a:ext>
            </a:extLst>
          </p:cNvPr>
          <p:cNvSpPr txBox="1"/>
          <p:nvPr/>
        </p:nvSpPr>
        <p:spPr bwMode="auto">
          <a:xfrm>
            <a:off x="9410159" y="5261726"/>
            <a:ext cx="420307"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126</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55</a:t>
            </a:r>
            <a:endParaRPr lang="en-US" sz="1200" b="0" dirty="0">
              <a:solidFill>
                <a:schemeClr val="accent3"/>
              </a:solidFill>
              <a:latin typeface="Calibri" panose="020F0502020204030204" pitchFamily="34" charset="0"/>
              <a:cs typeface="Calibri" panose="020F0502020204030204" pitchFamily="34" charset="0"/>
            </a:endParaRPr>
          </a:p>
        </p:txBody>
      </p:sp>
      <p:sp>
        <p:nvSpPr>
          <p:cNvPr id="527" name="TextBox 526">
            <a:extLst>
              <a:ext uri="{FF2B5EF4-FFF2-40B4-BE49-F238E27FC236}">
                <a16:creationId xmlns:a16="http://schemas.microsoft.com/office/drawing/2014/main" id="{E49E47F7-E200-499B-B83C-FB7057596634}"/>
              </a:ext>
            </a:extLst>
          </p:cNvPr>
          <p:cNvSpPr txBox="1"/>
          <p:nvPr/>
        </p:nvSpPr>
        <p:spPr bwMode="auto">
          <a:xfrm>
            <a:off x="9714364" y="5261726"/>
            <a:ext cx="341760"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96</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37</a:t>
            </a:r>
            <a:endParaRPr lang="en-US" sz="1200" b="0" dirty="0">
              <a:solidFill>
                <a:schemeClr val="accent3"/>
              </a:solidFill>
              <a:latin typeface="Calibri" panose="020F0502020204030204" pitchFamily="34" charset="0"/>
              <a:cs typeface="Calibri" panose="020F0502020204030204" pitchFamily="34" charset="0"/>
            </a:endParaRPr>
          </a:p>
        </p:txBody>
      </p:sp>
      <p:sp>
        <p:nvSpPr>
          <p:cNvPr id="529" name="TextBox 528">
            <a:extLst>
              <a:ext uri="{FF2B5EF4-FFF2-40B4-BE49-F238E27FC236}">
                <a16:creationId xmlns:a16="http://schemas.microsoft.com/office/drawing/2014/main" id="{472A9E58-0AB3-41A0-ACC0-08C243782B1C}"/>
              </a:ext>
            </a:extLst>
          </p:cNvPr>
          <p:cNvSpPr txBox="1"/>
          <p:nvPr/>
        </p:nvSpPr>
        <p:spPr bwMode="auto">
          <a:xfrm>
            <a:off x="9940022" y="5261726"/>
            <a:ext cx="341760"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73</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27</a:t>
            </a:r>
            <a:endParaRPr lang="en-US" sz="1200" b="0" dirty="0">
              <a:solidFill>
                <a:schemeClr val="accent3"/>
              </a:solidFill>
              <a:latin typeface="Calibri" panose="020F0502020204030204" pitchFamily="34" charset="0"/>
              <a:cs typeface="Calibri" panose="020F0502020204030204" pitchFamily="34" charset="0"/>
            </a:endParaRPr>
          </a:p>
        </p:txBody>
      </p:sp>
      <p:sp>
        <p:nvSpPr>
          <p:cNvPr id="531" name="TextBox 530">
            <a:extLst>
              <a:ext uri="{FF2B5EF4-FFF2-40B4-BE49-F238E27FC236}">
                <a16:creationId xmlns:a16="http://schemas.microsoft.com/office/drawing/2014/main" id="{4E40D230-5BDA-4F75-9644-B5F031DBF269}"/>
              </a:ext>
            </a:extLst>
          </p:cNvPr>
          <p:cNvSpPr txBox="1"/>
          <p:nvPr/>
        </p:nvSpPr>
        <p:spPr bwMode="auto">
          <a:xfrm>
            <a:off x="10165680" y="5261726"/>
            <a:ext cx="341760"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56</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22</a:t>
            </a:r>
            <a:endParaRPr lang="en-US" sz="1200" b="0" dirty="0">
              <a:solidFill>
                <a:schemeClr val="accent3"/>
              </a:solidFill>
              <a:latin typeface="Calibri" panose="020F0502020204030204" pitchFamily="34" charset="0"/>
              <a:cs typeface="Calibri" panose="020F0502020204030204" pitchFamily="34" charset="0"/>
            </a:endParaRPr>
          </a:p>
        </p:txBody>
      </p:sp>
      <p:sp>
        <p:nvSpPr>
          <p:cNvPr id="533" name="TextBox 532">
            <a:extLst>
              <a:ext uri="{FF2B5EF4-FFF2-40B4-BE49-F238E27FC236}">
                <a16:creationId xmlns:a16="http://schemas.microsoft.com/office/drawing/2014/main" id="{F8279965-6CAA-4488-9153-C087BAAEA0C0}"/>
              </a:ext>
            </a:extLst>
          </p:cNvPr>
          <p:cNvSpPr txBox="1"/>
          <p:nvPr/>
        </p:nvSpPr>
        <p:spPr bwMode="auto">
          <a:xfrm>
            <a:off x="10391338" y="5261726"/>
            <a:ext cx="341760"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39</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15</a:t>
            </a:r>
            <a:endParaRPr lang="en-US" sz="1200" b="0" dirty="0">
              <a:solidFill>
                <a:schemeClr val="accent3"/>
              </a:solidFill>
              <a:latin typeface="Calibri" panose="020F0502020204030204" pitchFamily="34" charset="0"/>
              <a:cs typeface="Calibri" panose="020F0502020204030204" pitchFamily="34" charset="0"/>
            </a:endParaRPr>
          </a:p>
        </p:txBody>
      </p:sp>
      <p:sp>
        <p:nvSpPr>
          <p:cNvPr id="535" name="TextBox 534">
            <a:extLst>
              <a:ext uri="{FF2B5EF4-FFF2-40B4-BE49-F238E27FC236}">
                <a16:creationId xmlns:a16="http://schemas.microsoft.com/office/drawing/2014/main" id="{D8D7497E-52D1-4425-95B9-51EB35D44708}"/>
              </a:ext>
            </a:extLst>
          </p:cNvPr>
          <p:cNvSpPr txBox="1"/>
          <p:nvPr/>
        </p:nvSpPr>
        <p:spPr bwMode="auto">
          <a:xfrm>
            <a:off x="10616996" y="5261726"/>
            <a:ext cx="341760"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22</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11</a:t>
            </a:r>
            <a:endParaRPr lang="en-US" sz="1200" b="0" dirty="0">
              <a:solidFill>
                <a:schemeClr val="accent3"/>
              </a:solidFill>
              <a:latin typeface="Calibri" panose="020F0502020204030204" pitchFamily="34" charset="0"/>
              <a:cs typeface="Calibri" panose="020F0502020204030204" pitchFamily="34" charset="0"/>
            </a:endParaRPr>
          </a:p>
        </p:txBody>
      </p:sp>
      <p:sp>
        <p:nvSpPr>
          <p:cNvPr id="537" name="TextBox 536">
            <a:extLst>
              <a:ext uri="{FF2B5EF4-FFF2-40B4-BE49-F238E27FC236}">
                <a16:creationId xmlns:a16="http://schemas.microsoft.com/office/drawing/2014/main" id="{1506E4B7-7FCB-4F93-8345-080A33B1CA6B}"/>
              </a:ext>
            </a:extLst>
          </p:cNvPr>
          <p:cNvSpPr txBox="1"/>
          <p:nvPr/>
        </p:nvSpPr>
        <p:spPr bwMode="auto">
          <a:xfrm>
            <a:off x="10842654" y="5261726"/>
            <a:ext cx="263213"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7</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6</a:t>
            </a:r>
            <a:endParaRPr lang="en-US" sz="1200" b="0" dirty="0">
              <a:solidFill>
                <a:schemeClr val="accent3"/>
              </a:solidFill>
              <a:latin typeface="Calibri" panose="020F0502020204030204" pitchFamily="34" charset="0"/>
              <a:cs typeface="Calibri" panose="020F0502020204030204" pitchFamily="34" charset="0"/>
            </a:endParaRPr>
          </a:p>
        </p:txBody>
      </p:sp>
      <p:sp>
        <p:nvSpPr>
          <p:cNvPr id="539" name="TextBox 538">
            <a:extLst>
              <a:ext uri="{FF2B5EF4-FFF2-40B4-BE49-F238E27FC236}">
                <a16:creationId xmlns:a16="http://schemas.microsoft.com/office/drawing/2014/main" id="{03282C14-BF3E-418B-BCEC-DBE4BDAA8440}"/>
              </a:ext>
            </a:extLst>
          </p:cNvPr>
          <p:cNvSpPr txBox="1"/>
          <p:nvPr/>
        </p:nvSpPr>
        <p:spPr bwMode="auto">
          <a:xfrm>
            <a:off x="10989765" y="5261726"/>
            <a:ext cx="263213"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3</a:t>
            </a:r>
            <a:endParaRPr lang="en-US" sz="1200" b="0" dirty="0">
              <a:solidFill>
                <a:schemeClr val="accent3"/>
              </a:solidFill>
              <a:latin typeface="Calibri" panose="020F0502020204030204" pitchFamily="34" charset="0"/>
              <a:cs typeface="Calibri" panose="020F0502020204030204" pitchFamily="34" charset="0"/>
            </a:endParaRPr>
          </a:p>
        </p:txBody>
      </p:sp>
      <p:sp>
        <p:nvSpPr>
          <p:cNvPr id="541" name="TextBox 540">
            <a:extLst>
              <a:ext uri="{FF2B5EF4-FFF2-40B4-BE49-F238E27FC236}">
                <a16:creationId xmlns:a16="http://schemas.microsoft.com/office/drawing/2014/main" id="{B4DE7936-29BF-49AA-8556-D20F47DC7B3F}"/>
              </a:ext>
            </a:extLst>
          </p:cNvPr>
          <p:cNvSpPr txBox="1"/>
          <p:nvPr/>
        </p:nvSpPr>
        <p:spPr bwMode="auto">
          <a:xfrm>
            <a:off x="11136876" y="5261726"/>
            <a:ext cx="263213"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1</a:t>
            </a:r>
            <a:endParaRPr lang="en-US" sz="1200" b="0" dirty="0">
              <a:solidFill>
                <a:schemeClr val="accent3"/>
              </a:solidFill>
              <a:latin typeface="Calibri" panose="020F0502020204030204" pitchFamily="34" charset="0"/>
              <a:cs typeface="Calibri" panose="020F0502020204030204" pitchFamily="34" charset="0"/>
            </a:endParaRPr>
          </a:p>
        </p:txBody>
      </p:sp>
      <p:sp>
        <p:nvSpPr>
          <p:cNvPr id="543" name="TextBox 542">
            <a:extLst>
              <a:ext uri="{FF2B5EF4-FFF2-40B4-BE49-F238E27FC236}">
                <a16:creationId xmlns:a16="http://schemas.microsoft.com/office/drawing/2014/main" id="{B8FEBC34-214E-4CDE-B3B1-606772D9CE2C}"/>
              </a:ext>
            </a:extLst>
          </p:cNvPr>
          <p:cNvSpPr txBox="1"/>
          <p:nvPr/>
        </p:nvSpPr>
        <p:spPr bwMode="auto">
          <a:xfrm>
            <a:off x="11283991" y="5261726"/>
            <a:ext cx="263213" cy="461665"/>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0</a:t>
            </a:r>
            <a:endParaRPr lang="en-US" sz="1200" b="0" dirty="0">
              <a:solidFill>
                <a:schemeClr val="accent3"/>
              </a:solidFill>
              <a:latin typeface="Calibri" panose="020F0502020204030204" pitchFamily="34" charset="0"/>
              <a:cs typeface="Calibri" panose="020F0502020204030204" pitchFamily="34" charset="0"/>
            </a:endParaRPr>
          </a:p>
        </p:txBody>
      </p:sp>
      <p:sp>
        <p:nvSpPr>
          <p:cNvPr id="356" name="Text Box 15">
            <a:extLst>
              <a:ext uri="{FF2B5EF4-FFF2-40B4-BE49-F238E27FC236}">
                <a16:creationId xmlns:a16="http://schemas.microsoft.com/office/drawing/2014/main" id="{A9D1F32C-6B46-4B68-8BA3-C2780203229E}"/>
              </a:ext>
            </a:extLst>
          </p:cNvPr>
          <p:cNvSpPr txBox="1">
            <a:spLocks noChangeArrowheads="1"/>
          </p:cNvSpPr>
          <p:nvPr/>
        </p:nvSpPr>
        <p:spPr bwMode="auto">
          <a:xfrm>
            <a:off x="428414" y="636776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Hussain</a:t>
            </a:r>
            <a:r>
              <a:rPr lang="en-US" altLang="en-US" sz="1200" b="0" spc="-10" dirty="0">
                <a:solidFill>
                  <a:srgbClr val="455560"/>
                </a:solidFill>
                <a:latin typeface="Calibri" panose="020F0502020204030204" pitchFamily="34" charset="0"/>
                <a:cs typeface="Calibri" panose="020F0502020204030204" pitchFamily="34" charset="0"/>
              </a:rPr>
              <a:t>. NEJM. 2020;</a:t>
            </a:r>
            <a:r>
              <a:rPr lang="en-US" sz="1200" b="0" i="0" dirty="0">
                <a:solidFill>
                  <a:srgbClr val="666666"/>
                </a:solidFill>
                <a:effectLst/>
                <a:latin typeface="ff-scala-sans-pro"/>
              </a:rPr>
              <a:t> 383:2345</a:t>
            </a:r>
            <a:r>
              <a:rPr lang="en-US" altLang="en-US" sz="1200" b="0" spc="-10" dirty="0">
                <a:solidFill>
                  <a:srgbClr val="455560"/>
                </a:solidFill>
                <a:latin typeface="Calibri" panose="020F0502020204030204" pitchFamily="34" charset="0"/>
                <a:cs typeface="Calibri" panose="020F050202020403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218423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B5A4A-B112-4DD2-AA2D-7E4FB644E973}"/>
              </a:ext>
            </a:extLst>
          </p:cNvPr>
          <p:cNvSpPr>
            <a:spLocks noGrp="1"/>
          </p:cNvSpPr>
          <p:nvPr>
            <p:ph type="title"/>
          </p:nvPr>
        </p:nvSpPr>
        <p:spPr/>
        <p:txBody>
          <a:bodyPr/>
          <a:lstStyle/>
          <a:p>
            <a:r>
              <a:rPr lang="en-US" dirty="0"/>
              <a:t>Phase III PROfound: Safety (Cohorts A and B)</a:t>
            </a:r>
          </a:p>
        </p:txBody>
      </p:sp>
      <p:grpSp>
        <p:nvGrpSpPr>
          <p:cNvPr id="9" name="Group 7">
            <a:extLst>
              <a:ext uri="{FF2B5EF4-FFF2-40B4-BE49-F238E27FC236}">
                <a16:creationId xmlns:a16="http://schemas.microsoft.com/office/drawing/2014/main" id="{59CA327F-A4DF-4C01-B656-2CEFBBE262E5}"/>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513DA0EF-AA0F-4581-BE37-6275506228A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BADEA6C0-019D-4E98-BB58-433ECDC3356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graphicFrame>
        <p:nvGraphicFramePr>
          <p:cNvPr id="12" name="Table 4">
            <a:extLst>
              <a:ext uri="{FF2B5EF4-FFF2-40B4-BE49-F238E27FC236}">
                <a16:creationId xmlns:a16="http://schemas.microsoft.com/office/drawing/2014/main" id="{EA02809D-546A-46BC-B062-6716747CB689}"/>
              </a:ext>
            </a:extLst>
          </p:cNvPr>
          <p:cNvGraphicFramePr>
            <a:graphicFrameLocks noGrp="1"/>
          </p:cNvGraphicFramePr>
          <p:nvPr>
            <p:extLst>
              <p:ext uri="{D42A27DB-BD31-4B8C-83A1-F6EECF244321}">
                <p14:modId xmlns:p14="http://schemas.microsoft.com/office/powerpoint/2010/main" val="3203538778"/>
              </p:ext>
            </p:extLst>
          </p:nvPr>
        </p:nvGraphicFramePr>
        <p:xfrm>
          <a:off x="1455984" y="1207315"/>
          <a:ext cx="9278314" cy="5181600"/>
        </p:xfrm>
        <a:graphic>
          <a:graphicData uri="http://schemas.openxmlformats.org/drawingml/2006/table">
            <a:tbl>
              <a:tblPr firstRow="1" bandRow="1">
                <a:tableStyleId>{5C22544A-7EE6-4342-B048-85BDC9FD1C3A}</a:tableStyleId>
              </a:tblPr>
              <a:tblGrid>
                <a:gridCol w="3283750">
                  <a:extLst>
                    <a:ext uri="{9D8B030D-6E8A-4147-A177-3AD203B41FA5}">
                      <a16:colId xmlns:a16="http://schemas.microsoft.com/office/drawing/2014/main" val="2875430110"/>
                    </a:ext>
                  </a:extLst>
                </a:gridCol>
                <a:gridCol w="1498641">
                  <a:extLst>
                    <a:ext uri="{9D8B030D-6E8A-4147-A177-3AD203B41FA5}">
                      <a16:colId xmlns:a16="http://schemas.microsoft.com/office/drawing/2014/main" val="3430968448"/>
                    </a:ext>
                  </a:extLst>
                </a:gridCol>
                <a:gridCol w="1498641">
                  <a:extLst>
                    <a:ext uri="{9D8B030D-6E8A-4147-A177-3AD203B41FA5}">
                      <a16:colId xmlns:a16="http://schemas.microsoft.com/office/drawing/2014/main" val="3934196536"/>
                    </a:ext>
                  </a:extLst>
                </a:gridCol>
                <a:gridCol w="1498641">
                  <a:extLst>
                    <a:ext uri="{9D8B030D-6E8A-4147-A177-3AD203B41FA5}">
                      <a16:colId xmlns:a16="http://schemas.microsoft.com/office/drawing/2014/main" val="3128815916"/>
                    </a:ext>
                  </a:extLst>
                </a:gridCol>
                <a:gridCol w="1498641">
                  <a:extLst>
                    <a:ext uri="{9D8B030D-6E8A-4147-A177-3AD203B41FA5}">
                      <a16:colId xmlns:a16="http://schemas.microsoft.com/office/drawing/2014/main" val="2341513325"/>
                    </a:ext>
                  </a:extLst>
                </a:gridCol>
              </a:tblGrid>
              <a:tr h="255759">
                <a:tc rowSpan="2">
                  <a:txBody>
                    <a:bodyPr/>
                    <a:lstStyle/>
                    <a:p>
                      <a:endParaRPr lang="en-US" sz="1400" dirty="0">
                        <a:solidFill>
                          <a:schemeClr val="tx1"/>
                        </a:solidFill>
                        <a:latin typeface="Calibri" panose="020F0502020204030204" pitchFamily="34" charset="0"/>
                        <a:cs typeface="Calibri" panose="020F0502020204030204" pitchFamily="34" charset="0"/>
                      </a:endParaRPr>
                    </a:p>
                    <a:p>
                      <a:r>
                        <a:rPr lang="en-US" sz="1400" dirty="0">
                          <a:solidFill>
                            <a:schemeClr val="tx1"/>
                          </a:solidFill>
                          <a:latin typeface="Calibri" panose="020F0502020204030204" pitchFamily="34" charset="0"/>
                          <a:cs typeface="Calibri" panose="020F0502020204030204" pitchFamily="34" charset="0"/>
                        </a:rPr>
                        <a:t>AE, n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gridSpan="2">
                  <a:txBody>
                    <a:bodyPr/>
                    <a:lstStyle/>
                    <a:p>
                      <a:pPr algn="ctr"/>
                      <a:r>
                        <a:rPr lang="en-US" sz="1400" dirty="0">
                          <a:solidFill>
                            <a:schemeClr val="tx1"/>
                          </a:solidFill>
                          <a:latin typeface="Calibri" panose="020F0502020204030204" pitchFamily="34" charset="0"/>
                          <a:cs typeface="Calibri" panose="020F0502020204030204" pitchFamily="34" charset="0"/>
                        </a:rPr>
                        <a:t>Olaparib (n = 256)</a:t>
                      </a:r>
                    </a:p>
                  </a:txBody>
                  <a:tcP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algn="ctr"/>
                      <a:endParaRPr lang="en-US" sz="1400" dirty="0">
                        <a:solidFill>
                          <a:schemeClr val="bg1"/>
                        </a:solidFill>
                        <a:latin typeface="Calibri" panose="020F0502020204030204" pitchFamily="34" charset="0"/>
                        <a:cs typeface="Calibri" panose="020F0502020204030204" pitchFamily="34" charset="0"/>
                      </a:endParaRPr>
                    </a:p>
                  </a:txBody>
                  <a:tcPr>
                    <a:solidFill>
                      <a:schemeClr val="accent6"/>
                    </a:solidFill>
                  </a:tcPr>
                </a:tc>
                <a:tc gridSpan="2">
                  <a:txBody>
                    <a:bodyPr/>
                    <a:lstStyle/>
                    <a:p>
                      <a:pPr algn="ctr"/>
                      <a:r>
                        <a:rPr lang="en-US" sz="1400" dirty="0">
                          <a:solidFill>
                            <a:schemeClr val="tx1"/>
                          </a:solidFill>
                          <a:latin typeface="Calibri" panose="020F0502020204030204" pitchFamily="34" charset="0"/>
                          <a:cs typeface="Calibri" panose="020F0502020204030204" pitchFamily="34" charset="0"/>
                        </a:rPr>
                        <a:t>Control (n = 130)</a:t>
                      </a:r>
                    </a:p>
                  </a:txBody>
                  <a:tcP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algn="ctr"/>
                      <a:endParaRPr lang="en-US" sz="1400" dirty="0">
                        <a:solidFill>
                          <a:schemeClr val="bg1"/>
                        </a:solidFill>
                        <a:latin typeface="Calibri" panose="020F0502020204030204" pitchFamily="34" charset="0"/>
                        <a:cs typeface="Calibri" panose="020F0502020204030204" pitchFamily="34" charset="0"/>
                      </a:endParaRPr>
                    </a:p>
                  </a:txBody>
                  <a:tcPr>
                    <a:solidFill>
                      <a:schemeClr val="accent6"/>
                    </a:solidFill>
                  </a:tcPr>
                </a:tc>
                <a:extLst>
                  <a:ext uri="{0D108BD9-81ED-4DB2-BD59-A6C34878D82A}">
                    <a16:rowId xmlns:a16="http://schemas.microsoft.com/office/drawing/2014/main" val="2724200011"/>
                  </a:ext>
                </a:extLst>
              </a:tr>
              <a:tr h="255759">
                <a:tc vMerge="1">
                  <a:txBody>
                    <a:bodyPr/>
                    <a:lstStyle/>
                    <a:p>
                      <a:endParaRPr lang="en-US" sz="1400" dirty="0">
                        <a:latin typeface="Calibri" panose="020F0502020204030204" pitchFamily="34" charset="0"/>
                        <a:cs typeface="Calibri" panose="020F0502020204030204" pitchFamily="34" charset="0"/>
                      </a:endParaRPr>
                    </a:p>
                  </a:txBody>
                  <a:tcPr>
                    <a:solidFill>
                      <a:schemeClr val="accent6"/>
                    </a:solidFill>
                  </a:tcPr>
                </a:tc>
                <a:tc>
                  <a:txBody>
                    <a:bodyPr/>
                    <a:lstStyle/>
                    <a:p>
                      <a:pPr algn="ctr"/>
                      <a:r>
                        <a:rPr lang="en-US" sz="1400" b="1" dirty="0">
                          <a:solidFill>
                            <a:schemeClr val="tx1"/>
                          </a:solidFill>
                          <a:latin typeface="Calibri" panose="020F0502020204030204" pitchFamily="34" charset="0"/>
                          <a:cs typeface="Calibri" panose="020F0502020204030204" pitchFamily="34" charset="0"/>
                        </a:rPr>
                        <a:t>All Grades</a:t>
                      </a:r>
                    </a:p>
                  </a:txBody>
                  <a:tcPr>
                    <a:lnL w="381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1400" b="1" dirty="0">
                          <a:solidFill>
                            <a:schemeClr val="tx1"/>
                          </a:solidFill>
                          <a:latin typeface="Calibri" panose="020F0502020204030204" pitchFamily="34" charset="0"/>
                          <a:cs typeface="Calibri" panose="020F0502020204030204" pitchFamily="34" charset="0"/>
                        </a:rPr>
                        <a:t>Grade ≥3</a:t>
                      </a:r>
                    </a:p>
                  </a:txBody>
                  <a:tcP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1400" b="1" dirty="0">
                          <a:solidFill>
                            <a:schemeClr val="tx1"/>
                          </a:solidFill>
                          <a:latin typeface="Calibri" panose="020F0502020204030204" pitchFamily="34" charset="0"/>
                          <a:cs typeface="Calibri" panose="020F0502020204030204" pitchFamily="34" charset="0"/>
                        </a:rPr>
                        <a:t>All Grades</a:t>
                      </a:r>
                    </a:p>
                  </a:txBody>
                  <a:tcP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1400" b="1" dirty="0">
                          <a:solidFill>
                            <a:schemeClr val="tx1"/>
                          </a:solidFill>
                          <a:latin typeface="Calibri" panose="020F0502020204030204" pitchFamily="34" charset="0"/>
                          <a:cs typeface="Calibri" panose="020F0502020204030204" pitchFamily="34" charset="0"/>
                        </a:rPr>
                        <a:t>Grade ≥3</a:t>
                      </a:r>
                    </a:p>
                  </a:txBody>
                  <a:tcP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2423820648"/>
                  </a:ext>
                </a:extLst>
              </a:tr>
              <a:tr h="255759">
                <a:tc>
                  <a:txBody>
                    <a:bodyPr/>
                    <a:lstStyle/>
                    <a:p>
                      <a:r>
                        <a:rPr lang="en-US" sz="1400" dirty="0">
                          <a:solidFill>
                            <a:schemeClr val="bg1"/>
                          </a:solidFill>
                          <a:latin typeface="Calibri" panose="020F0502020204030204" pitchFamily="34" charset="0"/>
                          <a:cs typeface="Calibri" panose="020F0502020204030204" pitchFamily="34" charset="0"/>
                        </a:rPr>
                        <a:t>Any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244 (95)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130 (51)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114 (88)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49 (38)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58758680"/>
                  </a:ext>
                </a:extLst>
              </a:tr>
              <a:tr h="255759">
                <a:tc>
                  <a:txBody>
                    <a:bodyPr/>
                    <a:lstStyle/>
                    <a:p>
                      <a:pPr marL="285750" indent="-285750">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Anemia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rgbClr val="C00000"/>
                          </a:solidFill>
                          <a:latin typeface="Calibri" panose="020F0502020204030204" pitchFamily="34" charset="0"/>
                          <a:cs typeface="Calibri" panose="020F0502020204030204" pitchFamily="34" charset="0"/>
                        </a:rPr>
                        <a:t>119 (46)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rgbClr val="C00000"/>
                          </a:solidFill>
                          <a:latin typeface="Calibri" panose="020F0502020204030204" pitchFamily="34" charset="0"/>
                          <a:cs typeface="Calibri" panose="020F0502020204030204" pitchFamily="34" charset="0"/>
                        </a:rPr>
                        <a:t>55 (21)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20 (15)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7 (5)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79900498"/>
                  </a:ext>
                </a:extLst>
              </a:tr>
              <a:tr h="255759">
                <a:tc>
                  <a:txBody>
                    <a:bodyPr/>
                    <a:lstStyle/>
                    <a:p>
                      <a:pPr marL="285750" indent="-285750">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Nausea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rgbClr val="C00000"/>
                          </a:solidFill>
                          <a:latin typeface="Calibri" panose="020F0502020204030204" pitchFamily="34" charset="0"/>
                          <a:cs typeface="Calibri" panose="020F0502020204030204" pitchFamily="34" charset="0"/>
                        </a:rPr>
                        <a:t>106 (41)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3 (1)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25 (19)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85217155"/>
                  </a:ext>
                </a:extLst>
              </a:tr>
              <a:tr h="255759">
                <a:tc>
                  <a:txBody>
                    <a:bodyPr/>
                    <a:lstStyle/>
                    <a:p>
                      <a:pPr marL="285750" indent="-285750">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Fatigue or asthenia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rgbClr val="C00000"/>
                          </a:solidFill>
                          <a:latin typeface="Calibri" panose="020F0502020204030204" pitchFamily="34" charset="0"/>
                          <a:cs typeface="Calibri" panose="020F0502020204030204" pitchFamily="34" charset="0"/>
                        </a:rPr>
                        <a:t>105 (41)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7 (3)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42 (32)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7 (5)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3706834"/>
                  </a:ext>
                </a:extLst>
              </a:tr>
              <a:tr h="255759">
                <a:tc>
                  <a:txBody>
                    <a:bodyPr/>
                    <a:lstStyle/>
                    <a:p>
                      <a:pPr marL="285750" indent="-285750">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Decreased appetite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rgbClr val="C00000"/>
                          </a:solidFill>
                          <a:latin typeface="Calibri" panose="020F0502020204030204" pitchFamily="34" charset="0"/>
                          <a:cs typeface="Calibri" panose="020F0502020204030204" pitchFamily="34" charset="0"/>
                        </a:rPr>
                        <a:t>77 (30)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3 (1)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23 (18)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 (&lt;1)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59842976"/>
                  </a:ext>
                </a:extLst>
              </a:tr>
              <a:tr h="255759">
                <a:tc>
                  <a:txBody>
                    <a:bodyPr/>
                    <a:lstStyle/>
                    <a:p>
                      <a:pPr marL="285750" indent="-285750">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Diarrhea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rgbClr val="C00000"/>
                          </a:solidFill>
                          <a:latin typeface="Calibri" panose="020F0502020204030204" pitchFamily="34" charset="0"/>
                          <a:cs typeface="Calibri" panose="020F0502020204030204" pitchFamily="34" charset="0"/>
                        </a:rPr>
                        <a:t>54 (21)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 (&lt;1)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9 (7)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84218985"/>
                  </a:ext>
                </a:extLst>
              </a:tr>
              <a:tr h="255759">
                <a:tc>
                  <a:txBody>
                    <a:bodyPr/>
                    <a:lstStyle/>
                    <a:p>
                      <a:pPr marL="285750" indent="-285750">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Vomiting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rgbClr val="C00000"/>
                          </a:solidFill>
                          <a:latin typeface="Calibri" panose="020F0502020204030204" pitchFamily="34" charset="0"/>
                          <a:cs typeface="Calibri" panose="020F0502020204030204" pitchFamily="34" charset="0"/>
                        </a:rPr>
                        <a:t>47 (18)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6 (2)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16 (12)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 (&lt;1)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0259067"/>
                  </a:ext>
                </a:extLst>
              </a:tr>
              <a:tr h="255759">
                <a:tc>
                  <a:txBody>
                    <a:bodyPr/>
                    <a:lstStyle/>
                    <a:p>
                      <a:pPr marL="285750" indent="-285750">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Constipation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45 (18)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19 (15)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18603576"/>
                  </a:ext>
                </a:extLst>
              </a:tr>
              <a:tr h="255759">
                <a:tc>
                  <a:txBody>
                    <a:bodyPr/>
                    <a:lstStyle/>
                    <a:p>
                      <a:pPr marL="285750" indent="-285750">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Back pain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35 (14)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 (&lt;1)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15 (12)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 (2)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82360826"/>
                  </a:ext>
                </a:extLst>
              </a:tr>
              <a:tr h="255759">
                <a:tc>
                  <a:txBody>
                    <a:bodyPr/>
                    <a:lstStyle/>
                    <a:p>
                      <a:pPr marL="285750" indent="-285750">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Peripheral edema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32 (12)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10 (8)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1199536"/>
                  </a:ext>
                </a:extLst>
              </a:tr>
              <a:tr h="255759">
                <a:tc>
                  <a:txBody>
                    <a:bodyPr/>
                    <a:lstStyle/>
                    <a:p>
                      <a:pPr marL="285750" indent="-285750">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Cough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28 (11)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3 (2)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05188142"/>
                  </a:ext>
                </a:extLst>
              </a:tr>
              <a:tr h="255759">
                <a:tc>
                  <a:txBody>
                    <a:bodyPr/>
                    <a:lstStyle/>
                    <a:p>
                      <a:r>
                        <a:rPr lang="en-US" sz="1400" dirty="0">
                          <a:solidFill>
                            <a:schemeClr val="bg1"/>
                          </a:solidFill>
                          <a:latin typeface="Calibri" panose="020F0502020204030204" pitchFamily="34" charset="0"/>
                          <a:cs typeface="Calibri" panose="020F0502020204030204" pitchFamily="34" charset="0"/>
                        </a:rPr>
                        <a:t>Discontinuation due to AE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46 (18)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192881"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11 (8)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192881"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52711126"/>
                  </a:ext>
                </a:extLst>
              </a:tr>
              <a:tr h="255759">
                <a:tc>
                  <a:txBody>
                    <a:bodyPr/>
                    <a:lstStyle/>
                    <a:p>
                      <a:r>
                        <a:rPr lang="en-US" sz="1400" dirty="0">
                          <a:solidFill>
                            <a:schemeClr val="bg1"/>
                          </a:solidFill>
                          <a:latin typeface="Calibri" panose="020F0502020204030204" pitchFamily="34" charset="0"/>
                          <a:cs typeface="Calibri" panose="020F0502020204030204" pitchFamily="34" charset="0"/>
                        </a:rPr>
                        <a:t>Death due to AE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10 (4)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192881"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5 (4)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192881"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73694532"/>
                  </a:ext>
                </a:extLst>
              </a:tr>
              <a:tr h="255759">
                <a:tc>
                  <a:txBody>
                    <a:bodyPr/>
                    <a:lstStyle/>
                    <a:p>
                      <a:r>
                        <a:rPr lang="en-US" sz="1400" dirty="0">
                          <a:solidFill>
                            <a:schemeClr val="bg1"/>
                          </a:solidFill>
                          <a:latin typeface="Calibri" panose="020F0502020204030204" pitchFamily="34" charset="0"/>
                          <a:cs typeface="Calibri" panose="020F0502020204030204" pitchFamily="34" charset="0"/>
                        </a:rPr>
                        <a:t>Intervention interruption due to AE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115 (45)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192881"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24 (18)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192881"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58308086"/>
                  </a:ext>
                </a:extLst>
              </a:tr>
              <a:tr h="255759">
                <a:tc>
                  <a:txBody>
                    <a:bodyPr/>
                    <a:lstStyle/>
                    <a:p>
                      <a:r>
                        <a:rPr lang="en-US" sz="1400" dirty="0">
                          <a:solidFill>
                            <a:schemeClr val="bg1"/>
                          </a:solidFill>
                          <a:latin typeface="Calibri" panose="020F0502020204030204" pitchFamily="34" charset="0"/>
                          <a:cs typeface="Calibri" panose="020F0502020204030204" pitchFamily="34" charset="0"/>
                        </a:rPr>
                        <a:t>Dose reduction due to AE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57 (22)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192881"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5 (4)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192881"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NA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66521623"/>
                  </a:ext>
                </a:extLst>
              </a:tr>
            </a:tbl>
          </a:graphicData>
        </a:graphic>
      </p:graphicFrame>
      <p:sp>
        <p:nvSpPr>
          <p:cNvPr id="13" name="Text Box 15">
            <a:extLst>
              <a:ext uri="{FF2B5EF4-FFF2-40B4-BE49-F238E27FC236}">
                <a16:creationId xmlns:a16="http://schemas.microsoft.com/office/drawing/2014/main" id="{0D51144D-1807-42C7-9494-2DEF73C65477}"/>
              </a:ext>
            </a:extLst>
          </p:cNvPr>
          <p:cNvSpPr txBox="1">
            <a:spLocks noChangeArrowheads="1"/>
          </p:cNvSpPr>
          <p:nvPr/>
        </p:nvSpPr>
        <p:spPr bwMode="auto">
          <a:xfrm>
            <a:off x="422583" y="636925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De Bono. NEJM. </a:t>
            </a:r>
            <a:r>
              <a:rPr kumimoji="0" lang="en-US" sz="1200" b="0" i="0" u="none" strike="noStrike" kern="1200" cap="none" spc="0" normalizeH="0" baseline="0" noProof="0" dirty="0">
                <a:ln>
                  <a:noFill/>
                </a:ln>
                <a:solidFill>
                  <a:srgbClr val="666666"/>
                </a:solidFill>
                <a:effectLst/>
                <a:uLnTx/>
                <a:uFillTx/>
                <a:latin typeface="ff-scala-sans-pro"/>
                <a:ea typeface="+mn-ea"/>
                <a:cs typeface="Calibri" panose="020F0502020204030204" pitchFamily="34" charset="0"/>
              </a:rPr>
              <a:t>2020;382:2091</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654811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69EF192-9D38-4AA8-BBEC-AA074339FFE5}"/>
              </a:ext>
            </a:extLst>
          </p:cNvPr>
          <p:cNvSpPr>
            <a:spLocks noGrp="1"/>
          </p:cNvSpPr>
          <p:nvPr>
            <p:ph type="title"/>
          </p:nvPr>
        </p:nvSpPr>
        <p:spPr/>
        <p:txBody>
          <a:bodyPr/>
          <a:lstStyle/>
          <a:p>
            <a:r>
              <a:rPr lang="en-US" altLang="en-US" dirty="0"/>
              <a:t>TRITON2: Rucaparib in mCRPC With HRR Gene Alterations</a:t>
            </a:r>
            <a:endParaRPr lang="en-US" dirty="0"/>
          </a:p>
        </p:txBody>
      </p:sp>
      <p:sp>
        <p:nvSpPr>
          <p:cNvPr id="8" name="Content Placeholder 7">
            <a:extLst>
              <a:ext uri="{FF2B5EF4-FFF2-40B4-BE49-F238E27FC236}">
                <a16:creationId xmlns:a16="http://schemas.microsoft.com/office/drawing/2014/main" id="{B2A31BB7-9894-4D01-A0A0-C61D2CD3A929}"/>
              </a:ext>
            </a:extLst>
          </p:cNvPr>
          <p:cNvSpPr>
            <a:spLocks noGrp="1"/>
          </p:cNvSpPr>
          <p:nvPr>
            <p:ph idx="1"/>
          </p:nvPr>
        </p:nvSpPr>
        <p:spPr>
          <a:xfrm>
            <a:off x="585011" y="1513047"/>
            <a:ext cx="10877529" cy="4650686"/>
          </a:xfrm>
        </p:spPr>
        <p:txBody>
          <a:bodyPr/>
          <a:lstStyle/>
          <a:p>
            <a:r>
              <a:rPr lang="en-US" sz="2200" dirty="0"/>
              <a:t>International, multicenter, open-label phase II study</a:t>
            </a:r>
          </a:p>
        </p:txBody>
      </p:sp>
      <p:sp>
        <p:nvSpPr>
          <p:cNvPr id="24" name="Text Box 15">
            <a:extLst>
              <a:ext uri="{FF2B5EF4-FFF2-40B4-BE49-F238E27FC236}">
                <a16:creationId xmlns:a16="http://schemas.microsoft.com/office/drawing/2014/main" id="{15D2D073-C557-4007-B529-6A84DD3A12FD}"/>
              </a:ext>
            </a:extLst>
          </p:cNvPr>
          <p:cNvSpPr txBox="1">
            <a:spLocks noChangeArrowheads="1"/>
          </p:cNvSpPr>
          <p:nvPr/>
        </p:nvSpPr>
        <p:spPr bwMode="auto">
          <a:xfrm>
            <a:off x="432415"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fontAlgn="auto" hangingPunct="1">
              <a:spcBef>
                <a:spcPts val="0"/>
              </a:spcBef>
              <a:spcAft>
                <a:spcPts val="0"/>
              </a:spcAf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Abida. JCO. 2020; 38:3763</a:t>
            </a:r>
            <a:r>
              <a:rPr lang="en-US" altLang="en-US" sz="1200" b="0" spc="-10" dirty="0">
                <a:solidFill>
                  <a:srgbClr val="455560"/>
                </a:solidFill>
                <a:latin typeface="Calibri" panose="020F0502020204030204" pitchFamily="34" charset="0"/>
                <a:cs typeface="Calibri" panose="020F0502020204030204" pitchFamily="34" charset="0"/>
              </a:rPr>
              <a:t>. NCT02952534.</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nvGrpSpPr>
          <p:cNvPr id="25" name="Group 7">
            <a:extLst>
              <a:ext uri="{FF2B5EF4-FFF2-40B4-BE49-F238E27FC236}">
                <a16:creationId xmlns:a16="http://schemas.microsoft.com/office/drawing/2014/main" id="{53CA033C-E613-4122-8D0F-A48C8D1EE19C}"/>
              </a:ext>
            </a:extLst>
          </p:cNvPr>
          <p:cNvGrpSpPr>
            <a:grpSpLocks/>
          </p:cNvGrpSpPr>
          <p:nvPr/>
        </p:nvGrpSpPr>
        <p:grpSpPr bwMode="auto">
          <a:xfrm>
            <a:off x="9389569" y="6216652"/>
            <a:ext cx="2488502" cy="447822"/>
            <a:chOff x="9527309" y="3551529"/>
            <a:chExt cx="2488502" cy="448324"/>
          </a:xfrm>
        </p:grpSpPr>
        <p:pic>
          <p:nvPicPr>
            <p:cNvPr id="26" name="Picture 9">
              <a:extLst>
                <a:ext uri="{FF2B5EF4-FFF2-40B4-BE49-F238E27FC236}">
                  <a16:creationId xmlns:a16="http://schemas.microsoft.com/office/drawing/2014/main" id="{7E911B23-F9B9-4781-AAD8-DCE5A45778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2" name="Rectangle 8">
              <a:extLst>
                <a:ext uri="{FF2B5EF4-FFF2-40B4-BE49-F238E27FC236}">
                  <a16:creationId xmlns:a16="http://schemas.microsoft.com/office/drawing/2014/main" id="{5FC9A7D8-7125-47B7-BB8D-C0D2A6BFB13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
        <p:nvSpPr>
          <p:cNvPr id="48" name="Text Box 30">
            <a:extLst>
              <a:ext uri="{FF2B5EF4-FFF2-40B4-BE49-F238E27FC236}">
                <a16:creationId xmlns:a16="http://schemas.microsoft.com/office/drawing/2014/main" id="{1E1AA879-8379-4036-B100-C4EC8CAFE0F0}"/>
              </a:ext>
            </a:extLst>
          </p:cNvPr>
          <p:cNvSpPr txBox="1">
            <a:spLocks noChangeArrowheads="1"/>
          </p:cNvSpPr>
          <p:nvPr/>
        </p:nvSpPr>
        <p:spPr bwMode="auto">
          <a:xfrm>
            <a:off x="593091" y="6116361"/>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RECIST modified to include up to 10 target lesions (maximum 5 per site), excluding prostatic bed or bone lesions; MRI permitted.</a:t>
            </a:r>
          </a:p>
        </p:txBody>
      </p:sp>
      <p:sp>
        <p:nvSpPr>
          <p:cNvPr id="15" name="Content Placeholder 7">
            <a:extLst>
              <a:ext uri="{FF2B5EF4-FFF2-40B4-BE49-F238E27FC236}">
                <a16:creationId xmlns:a16="http://schemas.microsoft.com/office/drawing/2014/main" id="{979BFF0F-0C6C-4317-A4B2-B0F7ACA7C23D}"/>
              </a:ext>
            </a:extLst>
          </p:cNvPr>
          <p:cNvSpPr txBox="1">
            <a:spLocks/>
          </p:cNvSpPr>
          <p:nvPr/>
        </p:nvSpPr>
        <p:spPr bwMode="auto">
          <a:xfrm>
            <a:off x="585011" y="4312091"/>
            <a:ext cx="10877529" cy="1689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5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a:t>
            </a:r>
          </a:p>
          <a:p>
            <a:pPr marL="742950" marR="0" lvl="1" indent="-285750" algn="l" defTabSz="914400" rtl="0" eaLnBrk="1" fontAlgn="base" latinLnBrk="0" hangingPunct="1">
              <a:lnSpc>
                <a:spcPct val="90000"/>
              </a:lnSpc>
              <a:spcBef>
                <a:spcPts val="1000"/>
              </a:spcBef>
              <a:spcAft>
                <a:spcPts val="500"/>
              </a:spcAft>
              <a:buClr>
                <a:srgbClr val="000000"/>
              </a:buClr>
              <a:buSzTx/>
              <a:buFont typeface="Arial" panose="020B0604020202020204" pitchFamily="34" charset="0"/>
              <a:buChar char="‒"/>
              <a:tabLst/>
              <a:defRPr/>
            </a:pPr>
            <a:r>
              <a:rPr kumimoji="0" lang="en-US" sz="20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Among patients with measurable disease at BL: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centrally assessed, confirmed ORR per modified RECIST</a:t>
            </a:r>
            <a:r>
              <a:rPr kumimoji="0" lang="en-US" altLang="en-US" sz="20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/PCWG3</a:t>
            </a:r>
          </a:p>
          <a:p>
            <a:pPr marL="742950" marR="0" lvl="1" indent="-285750" algn="l" defTabSz="914400" rtl="0" eaLnBrk="1" fontAlgn="base" latinLnBrk="0" hangingPunct="1">
              <a:lnSpc>
                <a:spcPct val="90000"/>
              </a:lnSpc>
              <a:spcBef>
                <a:spcPts val="1000"/>
              </a:spcBef>
              <a:spcAft>
                <a:spcPts val="500"/>
              </a:spcAft>
              <a:buClr>
                <a:srgbClr val="000000"/>
              </a:buClr>
              <a:buSzTx/>
              <a:buFont typeface="Arial" panose="020B0604020202020204" pitchFamily="34" charset="0"/>
              <a:buChar char="‒"/>
              <a:tabLst/>
              <a:defRPr/>
            </a:pPr>
            <a:r>
              <a:rPr kumimoji="0" lang="en-US" sz="2000" b="0"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Among patients without measurable disease at BL:</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locally assessed, confirmed PSA response </a:t>
            </a:r>
            <a:b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(≥50% decrease) rate</a:t>
            </a:r>
          </a:p>
        </p:txBody>
      </p:sp>
      <p:grpSp>
        <p:nvGrpSpPr>
          <p:cNvPr id="2" name="Group 1">
            <a:extLst>
              <a:ext uri="{FF2B5EF4-FFF2-40B4-BE49-F238E27FC236}">
                <a16:creationId xmlns:a16="http://schemas.microsoft.com/office/drawing/2014/main" id="{04D050C8-0A36-47EF-B89C-251BA3311B18}"/>
              </a:ext>
            </a:extLst>
          </p:cNvPr>
          <p:cNvGrpSpPr/>
          <p:nvPr/>
        </p:nvGrpSpPr>
        <p:grpSpPr>
          <a:xfrm>
            <a:off x="874560" y="1880183"/>
            <a:ext cx="10451071" cy="2862424"/>
            <a:chOff x="1159697" y="1968671"/>
            <a:chExt cx="10451071" cy="2862424"/>
          </a:xfrm>
        </p:grpSpPr>
        <p:sp>
          <p:nvSpPr>
            <p:cNvPr id="33" name="Text Box 45">
              <a:extLst>
                <a:ext uri="{FF2B5EF4-FFF2-40B4-BE49-F238E27FC236}">
                  <a16:creationId xmlns:a16="http://schemas.microsoft.com/office/drawing/2014/main" id="{2361DBF7-E32D-41AF-835A-399F42CC441B}"/>
                </a:ext>
              </a:extLst>
            </p:cNvPr>
            <p:cNvSpPr txBox="1">
              <a:spLocks noChangeArrowheads="1"/>
            </p:cNvSpPr>
            <p:nvPr/>
          </p:nvSpPr>
          <p:spPr bwMode="auto">
            <a:xfrm>
              <a:off x="1159697" y="1968671"/>
              <a:ext cx="3932553"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 mCRPC and deleterious somatic or germline alteration in HRR genes*; progression on </a:t>
              </a:r>
              <a:r>
                <a:rPr lang="en-GB" altLang="en-US" sz="1800" b="0" dirty="0">
                  <a:solidFill>
                    <a:srgbClr val="000000"/>
                  </a:solidFill>
                  <a:latin typeface="Calibri" panose="020F0502020204030204" pitchFamily="34" charset="0"/>
                  <a:cs typeface="Calibri" panose="020F0502020204030204" pitchFamily="34" charset="0"/>
                </a:rPr>
                <a:t>1-2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AR-directed tx</a:t>
              </a:r>
              <a:r>
                <a:rPr kumimoji="0" lang="en-GB" alt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for PC and 1 prior line of taxane-based CT for CRPC; no prior PARPi, mitoxantrone, cyclophosphamide, or platinum-based CT; ECOG PS 0/1</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a:t>
              </a:r>
              <a:r>
                <a:rPr lang="en-GB" altLang="en-US" sz="1800" b="0" dirty="0">
                  <a:solidFill>
                    <a:srgbClr val="000000"/>
                  </a:solidFill>
                  <a:latin typeface="Calibri" panose="020F0502020204030204" pitchFamily="34" charset="0"/>
                  <a:cs typeface="Calibri" panose="020F0502020204030204" pitchFamily="34" charset="0"/>
                </a:rPr>
                <a:t>115</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 name="Rectangle 46">
              <a:extLst>
                <a:ext uri="{FF2B5EF4-FFF2-40B4-BE49-F238E27FC236}">
                  <a16:creationId xmlns:a16="http://schemas.microsoft.com/office/drawing/2014/main" id="{5808CA13-3184-4EC9-866E-70144DDF2239}"/>
                </a:ext>
              </a:extLst>
            </p:cNvPr>
            <p:cNvSpPr>
              <a:spLocks noChangeArrowheads="1"/>
            </p:cNvSpPr>
            <p:nvPr/>
          </p:nvSpPr>
          <p:spPr bwMode="auto">
            <a:xfrm>
              <a:off x="8627694" y="2384169"/>
              <a:ext cx="26656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Until radiographic or unequivocal clinical progression, unacceptable toxicity, or discontinuation for other reason</a:t>
              </a:r>
            </a:p>
          </p:txBody>
        </p:sp>
        <p:sp>
          <p:nvSpPr>
            <p:cNvPr id="37" name="Rectangle 49">
              <a:extLst>
                <a:ext uri="{FF2B5EF4-FFF2-40B4-BE49-F238E27FC236}">
                  <a16:creationId xmlns:a16="http://schemas.microsoft.com/office/drawing/2014/main" id="{29C91F93-B838-49A9-8BA9-2B5313B55D98}"/>
                </a:ext>
              </a:extLst>
            </p:cNvPr>
            <p:cNvSpPr>
              <a:spLocks noChangeArrowheads="1"/>
            </p:cNvSpPr>
            <p:nvPr/>
          </p:nvSpPr>
          <p:spPr bwMode="auto">
            <a:xfrm>
              <a:off x="5627689" y="2665633"/>
              <a:ext cx="2468880" cy="91440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Rucaparib</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600 mg BID in 28-day cycles</a:t>
              </a:r>
              <a:r>
                <a:rPr kumimoji="0" lang="en-US" sz="1800" b="0" i="0" u="none" strike="noStrike" kern="0" cap="none" spc="0" normalizeH="0" baseline="30000" noProof="0" dirty="0">
                  <a:ln>
                    <a:noFill/>
                  </a:ln>
                  <a:solidFill>
                    <a:schemeClr val="tx1"/>
                  </a:solidFill>
                  <a:effectLst/>
                  <a:uLnTx/>
                  <a:uFillTx/>
                  <a:latin typeface="Calibri" panose="020F0502020204030204" pitchFamily="34" charset="0"/>
                  <a:ea typeface="+mn-ea"/>
                  <a:cs typeface="Calibri" panose="020F0502020204030204" pitchFamily="34" charset="0"/>
                </a:rPr>
                <a:t>‡</a:t>
              </a:r>
              <a:endPar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5" name="Line 52">
              <a:extLst>
                <a:ext uri="{FF2B5EF4-FFF2-40B4-BE49-F238E27FC236}">
                  <a16:creationId xmlns:a16="http://schemas.microsoft.com/office/drawing/2014/main" id="{F5648E45-24BE-4D13-8713-4E4824F97D5C}"/>
                </a:ext>
              </a:extLst>
            </p:cNvPr>
            <p:cNvSpPr>
              <a:spLocks noChangeShapeType="1"/>
            </p:cNvSpPr>
            <p:nvPr/>
          </p:nvSpPr>
          <p:spPr bwMode="auto">
            <a:xfrm>
              <a:off x="8148268" y="312283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6" name="Line 52">
              <a:extLst>
                <a:ext uri="{FF2B5EF4-FFF2-40B4-BE49-F238E27FC236}">
                  <a16:creationId xmlns:a16="http://schemas.microsoft.com/office/drawing/2014/main" id="{B12D0F52-F741-4536-9ACD-0B205B29C3DD}"/>
                </a:ext>
              </a:extLst>
            </p:cNvPr>
            <p:cNvSpPr>
              <a:spLocks noChangeShapeType="1"/>
            </p:cNvSpPr>
            <p:nvPr/>
          </p:nvSpPr>
          <p:spPr bwMode="auto">
            <a:xfrm>
              <a:off x="5046304" y="312283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7" name="Text Box 30">
              <a:extLst>
                <a:ext uri="{FF2B5EF4-FFF2-40B4-BE49-F238E27FC236}">
                  <a16:creationId xmlns:a16="http://schemas.microsoft.com/office/drawing/2014/main" id="{6DE1630A-D1F5-47D4-93E9-69F64D9D75F7}"/>
                </a:ext>
              </a:extLst>
            </p:cNvPr>
            <p:cNvSpPr txBox="1">
              <a:spLocks noChangeArrowheads="1"/>
            </p:cNvSpPr>
            <p:nvPr/>
          </p:nvSpPr>
          <p:spPr bwMode="auto">
            <a:xfrm>
              <a:off x="5549172" y="3879552"/>
              <a:ext cx="6061596" cy="95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fontAlgn="auto" hangingPunct="1">
                <a:lnSpc>
                  <a:spcPct val="100000"/>
                </a:lnSpc>
                <a:spcBef>
                  <a:spcPct val="35000"/>
                </a:spcBef>
                <a:spcAft>
                  <a:spcPct val="25000"/>
                </a:spcAft>
                <a:buClr>
                  <a:srgbClr val="015873"/>
                </a:buClr>
                <a:buNone/>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*Local or central testing of blood or tumor samples for alterations in HRR genes: </a:t>
              </a:r>
              <a:r>
                <a:rPr kumimoji="0" lang="en-US" altLang="en-US" sz="1400" b="1" i="1"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BRCA1, BRCA2, ATM, BARD1, BRIP1, CDK12, CHEK2, FANCA, NBN, PALB2, RAD51, RAD51B, RAD51C, RAD51D, RAD54L</a:t>
              </a:r>
              <a:r>
                <a:rPr lang="en-US" altLang="en-US" sz="1400" b="0" dirty="0">
                  <a:solidFill>
                    <a:srgbClr val="000000"/>
                  </a:solidFill>
                  <a:latin typeface="Calibri" panose="020F0502020204030204" pitchFamily="34" charset="0"/>
                  <a:cs typeface="Calibri" panose="020F0502020204030204" pitchFamily="34" charset="0"/>
                </a:rPr>
                <a:t>.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Abiraterone, enzalutamide, or apalutamide. </a:t>
              </a:r>
              <a:r>
                <a:rPr kumimoji="0" lang="en-US" sz="1400" b="0" i="0" u="none" strike="noStrike" kern="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Assessments: tumor Q8W for 24 wks, then Q12W; PSA Q4W.</a:t>
              </a:r>
              <a:endPar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3575540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itle 76">
            <a:extLst>
              <a:ext uri="{FF2B5EF4-FFF2-40B4-BE49-F238E27FC236}">
                <a16:creationId xmlns:a16="http://schemas.microsoft.com/office/drawing/2014/main" id="{EF73DAB7-B20A-1D4F-BCD7-6FCBA24EC0DB}"/>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TRITON2: </a:t>
            </a:r>
            <a:r>
              <a:rPr lang="en-US" dirty="0">
                <a:cs typeface="Calibri" panose="020F0502020204030204" pitchFamily="34" charset="0"/>
              </a:rPr>
              <a:t>Tumor Response </a:t>
            </a:r>
            <a:r>
              <a:rPr lang="en-US" dirty="0">
                <a:latin typeface="Calibri" panose="020F0502020204030204" pitchFamily="34" charset="0"/>
                <a:cs typeface="Calibri" panose="020F0502020204030204" pitchFamily="34" charset="0"/>
              </a:rPr>
              <a:t>in </a:t>
            </a:r>
            <a:r>
              <a:rPr lang="en-US" i="1" dirty="0">
                <a:latin typeface="Calibri" panose="020F0502020204030204" pitchFamily="34" charset="0"/>
                <a:cs typeface="Calibri" panose="020F0502020204030204" pitchFamily="34" charset="0"/>
              </a:rPr>
              <a:t>BRCA1</a:t>
            </a:r>
            <a:r>
              <a:rPr lang="en-US" dirty="0">
                <a:latin typeface="Calibri" panose="020F0502020204030204" pitchFamily="34" charset="0"/>
                <a:cs typeface="Calibri" panose="020F0502020204030204" pitchFamily="34" charset="0"/>
              </a:rPr>
              <a:t>/</a:t>
            </a:r>
            <a:r>
              <a:rPr lang="en-US" i="1" dirty="0">
                <a:latin typeface="Calibri" panose="020F0502020204030204" pitchFamily="34" charset="0"/>
                <a:cs typeface="Calibri" panose="020F0502020204030204" pitchFamily="34" charset="0"/>
              </a:rPr>
              <a:t>BRCA2</a:t>
            </a:r>
            <a:r>
              <a:rPr lang="en-US" dirty="0">
                <a:latin typeface="Calibri" panose="020F0502020204030204" pitchFamily="34" charset="0"/>
                <a:cs typeface="Calibri" panose="020F0502020204030204" pitchFamily="34" charset="0"/>
              </a:rPr>
              <a:t> Cohort by Independent Review</a:t>
            </a:r>
          </a:p>
        </p:txBody>
      </p:sp>
      <p:sp>
        <p:nvSpPr>
          <p:cNvPr id="9" name="TextBox 8">
            <a:extLst>
              <a:ext uri="{FF2B5EF4-FFF2-40B4-BE49-F238E27FC236}">
                <a16:creationId xmlns:a16="http://schemas.microsoft.com/office/drawing/2014/main" id="{D1EC51C1-3F0A-472E-9A51-77183F72C399}"/>
              </a:ext>
            </a:extLst>
          </p:cNvPr>
          <p:cNvSpPr txBox="1"/>
          <p:nvPr/>
        </p:nvSpPr>
        <p:spPr bwMode="auto">
          <a:xfrm>
            <a:off x="2234927" y="5547825"/>
            <a:ext cx="4558940" cy="338554"/>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Germline/somatic status         Germline	Somatic</a:t>
            </a:r>
          </a:p>
        </p:txBody>
      </p:sp>
      <p:sp>
        <p:nvSpPr>
          <p:cNvPr id="6" name="Rectangle 5">
            <a:extLst>
              <a:ext uri="{FF2B5EF4-FFF2-40B4-BE49-F238E27FC236}">
                <a16:creationId xmlns:a16="http://schemas.microsoft.com/office/drawing/2014/main" id="{6BE1B61A-5DDD-46BF-867E-3E7CAE616717}"/>
              </a:ext>
            </a:extLst>
          </p:cNvPr>
          <p:cNvSpPr/>
          <p:nvPr/>
        </p:nvSpPr>
        <p:spPr bwMode="auto">
          <a:xfrm>
            <a:off x="4567902" y="5644770"/>
            <a:ext cx="134754" cy="13475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4C6D7D45-AE14-4529-ABF9-400DD1627936}"/>
              </a:ext>
            </a:extLst>
          </p:cNvPr>
          <p:cNvSpPr/>
          <p:nvPr/>
        </p:nvSpPr>
        <p:spPr bwMode="auto">
          <a:xfrm>
            <a:off x="5800194" y="5644770"/>
            <a:ext cx="134754" cy="13475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nvGrpSpPr>
          <p:cNvPr id="8" name="Group 7">
            <a:extLst>
              <a:ext uri="{FF2B5EF4-FFF2-40B4-BE49-F238E27FC236}">
                <a16:creationId xmlns:a16="http://schemas.microsoft.com/office/drawing/2014/main" id="{E8235DC0-4533-4AF6-8050-214F6A63E3F9}"/>
              </a:ext>
            </a:extLst>
          </p:cNvPr>
          <p:cNvGrpSpPr>
            <a:grpSpLocks/>
          </p:cNvGrpSpPr>
          <p:nvPr/>
        </p:nvGrpSpPr>
        <p:grpSpPr bwMode="auto">
          <a:xfrm>
            <a:off x="9389205" y="6215925"/>
            <a:ext cx="2486964" cy="447558"/>
            <a:chOff x="9527309" y="3551529"/>
            <a:chExt cx="2488502" cy="448324"/>
          </a:xfrm>
        </p:grpSpPr>
        <p:pic>
          <p:nvPicPr>
            <p:cNvPr id="10" name="Picture 9">
              <a:extLst>
                <a:ext uri="{FF2B5EF4-FFF2-40B4-BE49-F238E27FC236}">
                  <a16:creationId xmlns:a16="http://schemas.microsoft.com/office/drawing/2014/main" id="{DA92FD58-E49D-464D-B64A-1C9C947656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6B5B068D-DB78-4423-B708-F7420CCE82A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Calibri" panose="020F0502020204030204" pitchFamily="34" charset="0"/>
              </a:endParaRPr>
            </a:p>
          </p:txBody>
        </p:sp>
      </p:grpSp>
      <p:sp>
        <p:nvSpPr>
          <p:cNvPr id="5" name="TextBox 4">
            <a:extLst>
              <a:ext uri="{FF2B5EF4-FFF2-40B4-BE49-F238E27FC236}">
                <a16:creationId xmlns:a16="http://schemas.microsoft.com/office/drawing/2014/main" id="{74F3AE07-8ACF-4493-8096-7DFB860B2F40}"/>
              </a:ext>
            </a:extLst>
          </p:cNvPr>
          <p:cNvSpPr txBox="1"/>
          <p:nvPr/>
        </p:nvSpPr>
        <p:spPr bwMode="auto">
          <a:xfrm>
            <a:off x="7176421" y="1639843"/>
            <a:ext cx="3312573" cy="584775"/>
          </a:xfrm>
          <a:prstGeom prst="rect">
            <a:avLst/>
          </a:prstGeom>
          <a:noFill/>
          <a:ln>
            <a:noFill/>
          </a:ln>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 = Confirmed radiographic response</a:t>
            </a:r>
            <a:br>
              <a:rPr lang="en-US" sz="1600" b="0" dirty="0">
                <a:solidFill>
                  <a:schemeClr val="bg1"/>
                </a:solidFill>
                <a:latin typeface="Calibri" panose="020F0502020204030204" pitchFamily="34" charset="0"/>
                <a:cs typeface="Calibri" panose="020F0502020204030204" pitchFamily="34" charset="0"/>
              </a:rPr>
            </a:br>
            <a:r>
              <a:rPr lang="en-US" sz="1600" b="0" dirty="0">
                <a:solidFill>
                  <a:schemeClr val="bg1"/>
                </a:solidFill>
                <a:latin typeface="Calibri" panose="020F0502020204030204" pitchFamily="34" charset="0"/>
                <a:cs typeface="Calibri" panose="020F0502020204030204" pitchFamily="34" charset="0"/>
              </a:rPr>
              <a:t>o = Ongoing</a:t>
            </a:r>
          </a:p>
        </p:txBody>
      </p:sp>
      <p:sp>
        <p:nvSpPr>
          <p:cNvPr id="7" name="TextBox 6">
            <a:extLst>
              <a:ext uri="{FF2B5EF4-FFF2-40B4-BE49-F238E27FC236}">
                <a16:creationId xmlns:a16="http://schemas.microsoft.com/office/drawing/2014/main" id="{9A10698F-F830-4D46-B924-0A3F10AB7B5C}"/>
              </a:ext>
            </a:extLst>
          </p:cNvPr>
          <p:cNvSpPr txBox="1"/>
          <p:nvPr/>
        </p:nvSpPr>
        <p:spPr bwMode="auto">
          <a:xfrm>
            <a:off x="1444131" y="5776204"/>
            <a:ext cx="84765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600" b="1" i="1" dirty="0">
                <a:solidFill>
                  <a:schemeClr val="bg1"/>
                </a:solidFill>
                <a:latin typeface="Calibri" panose="020F0502020204030204" pitchFamily="34" charset="0"/>
                <a:cs typeface="Calibri" panose="020F0502020204030204" pitchFamily="34" charset="0"/>
              </a:rPr>
              <a:t>BRCA1</a:t>
            </a:r>
            <a:br>
              <a:rPr lang="en-US" sz="1600" b="1" i="1" dirty="0">
                <a:solidFill>
                  <a:schemeClr val="bg1"/>
                </a:solidFill>
                <a:latin typeface="Calibri" panose="020F0502020204030204" pitchFamily="34" charset="0"/>
                <a:cs typeface="Calibri" panose="020F0502020204030204" pitchFamily="34" charset="0"/>
              </a:rPr>
            </a:br>
            <a:r>
              <a:rPr lang="en-US" sz="1600" b="1" i="1" dirty="0">
                <a:solidFill>
                  <a:schemeClr val="bg1"/>
                </a:solidFill>
                <a:latin typeface="Calibri" panose="020F0502020204030204" pitchFamily="34" charset="0"/>
                <a:cs typeface="Calibri" panose="020F0502020204030204" pitchFamily="34" charset="0"/>
              </a:rPr>
              <a:t>BRCA2</a:t>
            </a:r>
          </a:p>
        </p:txBody>
      </p:sp>
      <p:sp>
        <p:nvSpPr>
          <p:cNvPr id="13" name="TextBox 12">
            <a:extLst>
              <a:ext uri="{FF2B5EF4-FFF2-40B4-BE49-F238E27FC236}">
                <a16:creationId xmlns:a16="http://schemas.microsoft.com/office/drawing/2014/main" id="{D1FBFCAC-CBDC-4363-A281-A47E04C0712B}"/>
              </a:ext>
            </a:extLst>
          </p:cNvPr>
          <p:cNvSpPr txBox="1"/>
          <p:nvPr/>
        </p:nvSpPr>
        <p:spPr bwMode="auto">
          <a:xfrm rot="16200000">
            <a:off x="-398918" y="3343542"/>
            <a:ext cx="37767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cs typeface="Calibri" panose="020F0502020204030204" pitchFamily="34" charset="0"/>
              </a:rPr>
              <a:t>Change From Baseline (%)</a:t>
            </a:r>
          </a:p>
        </p:txBody>
      </p:sp>
      <p:cxnSp>
        <p:nvCxnSpPr>
          <p:cNvPr id="17" name="Straight Connector 16">
            <a:extLst>
              <a:ext uri="{FF2B5EF4-FFF2-40B4-BE49-F238E27FC236}">
                <a16:creationId xmlns:a16="http://schemas.microsoft.com/office/drawing/2014/main" id="{97E3A961-4B02-46A0-974A-9956465A8A4E}"/>
              </a:ext>
            </a:extLst>
          </p:cNvPr>
          <p:cNvCxnSpPr/>
          <p:nvPr/>
        </p:nvCxnSpPr>
        <p:spPr bwMode="auto">
          <a:xfrm flipV="1">
            <a:off x="2225596" y="1639843"/>
            <a:ext cx="0" cy="377673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086BE1C-A7FA-4413-A847-34ABA652B345}"/>
              </a:ext>
            </a:extLst>
          </p:cNvPr>
          <p:cNvCxnSpPr>
            <a:cxnSpLocks/>
          </p:cNvCxnSpPr>
          <p:nvPr/>
        </p:nvCxnSpPr>
        <p:spPr bwMode="auto">
          <a:xfrm flipH="1">
            <a:off x="2155372" y="16491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196C20C-A418-4AEA-B795-041A132C3005}"/>
              </a:ext>
            </a:extLst>
          </p:cNvPr>
          <p:cNvCxnSpPr>
            <a:cxnSpLocks/>
          </p:cNvCxnSpPr>
          <p:nvPr/>
        </p:nvCxnSpPr>
        <p:spPr bwMode="auto">
          <a:xfrm flipH="1">
            <a:off x="2155372" y="202364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ED52E92-5AFE-474A-9033-B1C54547AED0}"/>
              </a:ext>
            </a:extLst>
          </p:cNvPr>
          <p:cNvCxnSpPr>
            <a:cxnSpLocks/>
          </p:cNvCxnSpPr>
          <p:nvPr/>
        </p:nvCxnSpPr>
        <p:spPr bwMode="auto">
          <a:xfrm flipH="1">
            <a:off x="2155372" y="23981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37BCC1D-D07B-457B-9915-E3FFFB4A5F6D}"/>
              </a:ext>
            </a:extLst>
          </p:cNvPr>
          <p:cNvCxnSpPr>
            <a:cxnSpLocks/>
          </p:cNvCxnSpPr>
          <p:nvPr/>
        </p:nvCxnSpPr>
        <p:spPr bwMode="auto">
          <a:xfrm flipH="1">
            <a:off x="2155372" y="277258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5DFB323-E223-430B-9BAD-EE64EF4F4281}"/>
              </a:ext>
            </a:extLst>
          </p:cNvPr>
          <p:cNvCxnSpPr>
            <a:cxnSpLocks/>
          </p:cNvCxnSpPr>
          <p:nvPr/>
        </p:nvCxnSpPr>
        <p:spPr bwMode="auto">
          <a:xfrm flipH="1">
            <a:off x="2155372" y="31470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F5B92CC-0659-4165-B9B3-645663304FFD}"/>
              </a:ext>
            </a:extLst>
          </p:cNvPr>
          <p:cNvCxnSpPr>
            <a:cxnSpLocks/>
          </p:cNvCxnSpPr>
          <p:nvPr/>
        </p:nvCxnSpPr>
        <p:spPr bwMode="auto">
          <a:xfrm flipH="1">
            <a:off x="2155372" y="35215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1215B17-D619-43E0-B9D4-AA96A0245B09}"/>
              </a:ext>
            </a:extLst>
          </p:cNvPr>
          <p:cNvCxnSpPr>
            <a:cxnSpLocks/>
          </p:cNvCxnSpPr>
          <p:nvPr/>
        </p:nvCxnSpPr>
        <p:spPr bwMode="auto">
          <a:xfrm flipH="1">
            <a:off x="2155372" y="38959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FDB33A9-209B-4B47-912C-55605629B245}"/>
              </a:ext>
            </a:extLst>
          </p:cNvPr>
          <p:cNvCxnSpPr>
            <a:cxnSpLocks/>
          </p:cNvCxnSpPr>
          <p:nvPr/>
        </p:nvCxnSpPr>
        <p:spPr bwMode="auto">
          <a:xfrm flipH="1">
            <a:off x="2155372" y="42704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E77B902-5C22-4440-AEF0-10151AEF273F}"/>
              </a:ext>
            </a:extLst>
          </p:cNvPr>
          <p:cNvCxnSpPr>
            <a:cxnSpLocks/>
          </p:cNvCxnSpPr>
          <p:nvPr/>
        </p:nvCxnSpPr>
        <p:spPr bwMode="auto">
          <a:xfrm flipH="1">
            <a:off x="2155372" y="46449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28233D5-06D1-44DC-A876-F67732C04053}"/>
              </a:ext>
            </a:extLst>
          </p:cNvPr>
          <p:cNvCxnSpPr>
            <a:cxnSpLocks/>
          </p:cNvCxnSpPr>
          <p:nvPr/>
        </p:nvCxnSpPr>
        <p:spPr bwMode="auto">
          <a:xfrm flipH="1">
            <a:off x="2155372" y="501939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6707B8A-2E17-443A-8569-A9F460E43581}"/>
              </a:ext>
            </a:extLst>
          </p:cNvPr>
          <p:cNvCxnSpPr>
            <a:cxnSpLocks/>
          </p:cNvCxnSpPr>
          <p:nvPr/>
        </p:nvCxnSpPr>
        <p:spPr bwMode="auto">
          <a:xfrm flipH="1">
            <a:off x="2155372" y="5393860"/>
            <a:ext cx="64008" cy="0"/>
          </a:xfrm>
          <a:prstGeom prst="line">
            <a:avLst/>
          </a:prstGeom>
          <a:noFill/>
          <a:ln w="28575" cap="flat" cmpd="sng" algn="ctr">
            <a:solidFill>
              <a:schemeClr val="bg1"/>
            </a:solidFill>
            <a:prstDash val="solid"/>
            <a:round/>
            <a:headEnd type="none" w="med" len="med"/>
            <a:tailEnd type="none" w="med" len="med"/>
          </a:ln>
          <a:effectLst/>
        </p:spPr>
      </p:cxnSp>
      <p:sp>
        <p:nvSpPr>
          <p:cNvPr id="20" name="TextBox 19">
            <a:extLst>
              <a:ext uri="{FF2B5EF4-FFF2-40B4-BE49-F238E27FC236}">
                <a16:creationId xmlns:a16="http://schemas.microsoft.com/office/drawing/2014/main" id="{8CCE7BF5-4871-4196-A458-D0C3353C95D6}"/>
              </a:ext>
            </a:extLst>
          </p:cNvPr>
          <p:cNvSpPr txBox="1"/>
          <p:nvPr/>
        </p:nvSpPr>
        <p:spPr bwMode="auto">
          <a:xfrm>
            <a:off x="1635647" y="1485365"/>
            <a:ext cx="5691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100</a:t>
            </a:r>
          </a:p>
        </p:txBody>
      </p:sp>
      <p:sp>
        <p:nvSpPr>
          <p:cNvPr id="31" name="TextBox 30">
            <a:extLst>
              <a:ext uri="{FF2B5EF4-FFF2-40B4-BE49-F238E27FC236}">
                <a16:creationId xmlns:a16="http://schemas.microsoft.com/office/drawing/2014/main" id="{8CEAD069-8C9D-44F5-B67C-4F155D0E2EA9}"/>
              </a:ext>
            </a:extLst>
          </p:cNvPr>
          <p:cNvSpPr txBox="1"/>
          <p:nvPr/>
        </p:nvSpPr>
        <p:spPr bwMode="auto">
          <a:xfrm>
            <a:off x="1635647" y="1858958"/>
            <a:ext cx="5691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80</a:t>
            </a:r>
          </a:p>
        </p:txBody>
      </p:sp>
      <p:sp>
        <p:nvSpPr>
          <p:cNvPr id="33" name="TextBox 32">
            <a:extLst>
              <a:ext uri="{FF2B5EF4-FFF2-40B4-BE49-F238E27FC236}">
                <a16:creationId xmlns:a16="http://schemas.microsoft.com/office/drawing/2014/main" id="{E215FBED-4304-4BDF-BFEE-590D8E851C5F}"/>
              </a:ext>
            </a:extLst>
          </p:cNvPr>
          <p:cNvSpPr txBox="1"/>
          <p:nvPr/>
        </p:nvSpPr>
        <p:spPr bwMode="auto">
          <a:xfrm>
            <a:off x="1635647" y="2232551"/>
            <a:ext cx="5691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60</a:t>
            </a:r>
          </a:p>
        </p:txBody>
      </p:sp>
      <p:sp>
        <p:nvSpPr>
          <p:cNvPr id="35" name="TextBox 34">
            <a:extLst>
              <a:ext uri="{FF2B5EF4-FFF2-40B4-BE49-F238E27FC236}">
                <a16:creationId xmlns:a16="http://schemas.microsoft.com/office/drawing/2014/main" id="{C43706BB-CC36-4D05-B155-1353CCACE266}"/>
              </a:ext>
            </a:extLst>
          </p:cNvPr>
          <p:cNvSpPr txBox="1"/>
          <p:nvPr/>
        </p:nvSpPr>
        <p:spPr bwMode="auto">
          <a:xfrm>
            <a:off x="1635647" y="2606144"/>
            <a:ext cx="5691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40</a:t>
            </a:r>
          </a:p>
        </p:txBody>
      </p:sp>
      <p:sp>
        <p:nvSpPr>
          <p:cNvPr id="37" name="TextBox 36">
            <a:extLst>
              <a:ext uri="{FF2B5EF4-FFF2-40B4-BE49-F238E27FC236}">
                <a16:creationId xmlns:a16="http://schemas.microsoft.com/office/drawing/2014/main" id="{512FF8C6-72A6-403C-AFBA-BEC629AB8851}"/>
              </a:ext>
            </a:extLst>
          </p:cNvPr>
          <p:cNvSpPr txBox="1"/>
          <p:nvPr/>
        </p:nvSpPr>
        <p:spPr bwMode="auto">
          <a:xfrm>
            <a:off x="1635647" y="2979737"/>
            <a:ext cx="5691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20</a:t>
            </a:r>
          </a:p>
        </p:txBody>
      </p:sp>
      <p:sp>
        <p:nvSpPr>
          <p:cNvPr id="39" name="TextBox 38">
            <a:extLst>
              <a:ext uri="{FF2B5EF4-FFF2-40B4-BE49-F238E27FC236}">
                <a16:creationId xmlns:a16="http://schemas.microsoft.com/office/drawing/2014/main" id="{847992BD-EE8A-4144-AFCC-21931956A8A0}"/>
              </a:ext>
            </a:extLst>
          </p:cNvPr>
          <p:cNvSpPr txBox="1"/>
          <p:nvPr/>
        </p:nvSpPr>
        <p:spPr bwMode="auto">
          <a:xfrm>
            <a:off x="1635647" y="3353330"/>
            <a:ext cx="5691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0</a:t>
            </a:r>
          </a:p>
        </p:txBody>
      </p:sp>
      <p:sp>
        <p:nvSpPr>
          <p:cNvPr id="41" name="TextBox 40">
            <a:extLst>
              <a:ext uri="{FF2B5EF4-FFF2-40B4-BE49-F238E27FC236}">
                <a16:creationId xmlns:a16="http://schemas.microsoft.com/office/drawing/2014/main" id="{CAC08633-7453-4DB6-81A9-87ED794AEFB9}"/>
              </a:ext>
            </a:extLst>
          </p:cNvPr>
          <p:cNvSpPr txBox="1"/>
          <p:nvPr/>
        </p:nvSpPr>
        <p:spPr bwMode="auto">
          <a:xfrm>
            <a:off x="1635647" y="3726923"/>
            <a:ext cx="5691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-20</a:t>
            </a:r>
          </a:p>
        </p:txBody>
      </p:sp>
      <p:sp>
        <p:nvSpPr>
          <p:cNvPr id="43" name="TextBox 42">
            <a:extLst>
              <a:ext uri="{FF2B5EF4-FFF2-40B4-BE49-F238E27FC236}">
                <a16:creationId xmlns:a16="http://schemas.microsoft.com/office/drawing/2014/main" id="{C8C43FFD-D02F-4DD6-AEDD-5287772F61F1}"/>
              </a:ext>
            </a:extLst>
          </p:cNvPr>
          <p:cNvSpPr txBox="1"/>
          <p:nvPr/>
        </p:nvSpPr>
        <p:spPr bwMode="auto">
          <a:xfrm>
            <a:off x="1635647" y="4100516"/>
            <a:ext cx="5691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-40</a:t>
            </a:r>
          </a:p>
        </p:txBody>
      </p:sp>
      <p:sp>
        <p:nvSpPr>
          <p:cNvPr id="45" name="TextBox 44">
            <a:extLst>
              <a:ext uri="{FF2B5EF4-FFF2-40B4-BE49-F238E27FC236}">
                <a16:creationId xmlns:a16="http://schemas.microsoft.com/office/drawing/2014/main" id="{2B071AC4-569E-4AB9-940C-CBC191BBE6F3}"/>
              </a:ext>
            </a:extLst>
          </p:cNvPr>
          <p:cNvSpPr txBox="1"/>
          <p:nvPr/>
        </p:nvSpPr>
        <p:spPr bwMode="auto">
          <a:xfrm>
            <a:off x="1635647" y="4474109"/>
            <a:ext cx="5691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-60</a:t>
            </a:r>
          </a:p>
        </p:txBody>
      </p:sp>
      <p:sp>
        <p:nvSpPr>
          <p:cNvPr id="47" name="TextBox 46">
            <a:extLst>
              <a:ext uri="{FF2B5EF4-FFF2-40B4-BE49-F238E27FC236}">
                <a16:creationId xmlns:a16="http://schemas.microsoft.com/office/drawing/2014/main" id="{069C52E0-148C-429D-9C17-D2F20321685C}"/>
              </a:ext>
            </a:extLst>
          </p:cNvPr>
          <p:cNvSpPr txBox="1"/>
          <p:nvPr/>
        </p:nvSpPr>
        <p:spPr bwMode="auto">
          <a:xfrm>
            <a:off x="1635647" y="4847702"/>
            <a:ext cx="5691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-80</a:t>
            </a:r>
          </a:p>
        </p:txBody>
      </p:sp>
      <p:sp>
        <p:nvSpPr>
          <p:cNvPr id="49" name="TextBox 48">
            <a:extLst>
              <a:ext uri="{FF2B5EF4-FFF2-40B4-BE49-F238E27FC236}">
                <a16:creationId xmlns:a16="http://schemas.microsoft.com/office/drawing/2014/main" id="{0E19A920-477B-4214-ADAB-AC08C0B1214D}"/>
              </a:ext>
            </a:extLst>
          </p:cNvPr>
          <p:cNvSpPr txBox="1"/>
          <p:nvPr/>
        </p:nvSpPr>
        <p:spPr bwMode="auto">
          <a:xfrm>
            <a:off x="1442839" y="5221299"/>
            <a:ext cx="762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-100</a:t>
            </a:r>
          </a:p>
        </p:txBody>
      </p:sp>
      <p:sp>
        <p:nvSpPr>
          <p:cNvPr id="83" name="TextBox 82">
            <a:extLst>
              <a:ext uri="{FF2B5EF4-FFF2-40B4-BE49-F238E27FC236}">
                <a16:creationId xmlns:a16="http://schemas.microsoft.com/office/drawing/2014/main" id="{96F22D01-EBC1-46C7-9B39-3083E92B75CB}"/>
              </a:ext>
            </a:extLst>
          </p:cNvPr>
          <p:cNvSpPr txBox="1"/>
          <p:nvPr/>
        </p:nvSpPr>
        <p:spPr bwMode="auto">
          <a:xfrm>
            <a:off x="9944372" y="5396634"/>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o</a:t>
            </a:r>
          </a:p>
        </p:txBody>
      </p:sp>
      <p:sp>
        <p:nvSpPr>
          <p:cNvPr id="93" name="TextBox 92">
            <a:extLst>
              <a:ext uri="{FF2B5EF4-FFF2-40B4-BE49-F238E27FC236}">
                <a16:creationId xmlns:a16="http://schemas.microsoft.com/office/drawing/2014/main" id="{1AB574C5-C129-4467-ACC1-0FCD599F1E3F}"/>
              </a:ext>
            </a:extLst>
          </p:cNvPr>
          <p:cNvSpPr txBox="1"/>
          <p:nvPr/>
        </p:nvSpPr>
        <p:spPr bwMode="auto">
          <a:xfrm>
            <a:off x="9940403" y="5284769"/>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sp>
        <p:nvSpPr>
          <p:cNvPr id="105" name="TextBox 104">
            <a:extLst>
              <a:ext uri="{FF2B5EF4-FFF2-40B4-BE49-F238E27FC236}">
                <a16:creationId xmlns:a16="http://schemas.microsoft.com/office/drawing/2014/main" id="{F3A17AD8-32B9-4898-A224-84B816AE7C15}"/>
              </a:ext>
            </a:extLst>
          </p:cNvPr>
          <p:cNvSpPr txBox="1"/>
          <p:nvPr/>
        </p:nvSpPr>
        <p:spPr bwMode="auto">
          <a:xfrm>
            <a:off x="9819108" y="4988238"/>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grpSp>
        <p:nvGrpSpPr>
          <p:cNvPr id="176" name="Group 175">
            <a:extLst>
              <a:ext uri="{FF2B5EF4-FFF2-40B4-BE49-F238E27FC236}">
                <a16:creationId xmlns:a16="http://schemas.microsoft.com/office/drawing/2014/main" id="{E9C0078C-7A8C-4483-B3B6-D02768094160}"/>
              </a:ext>
            </a:extLst>
          </p:cNvPr>
          <p:cNvGrpSpPr/>
          <p:nvPr/>
        </p:nvGrpSpPr>
        <p:grpSpPr>
          <a:xfrm>
            <a:off x="3360848" y="3502614"/>
            <a:ext cx="7248233" cy="2264629"/>
            <a:chOff x="3360848" y="3591102"/>
            <a:chExt cx="7248233" cy="2264629"/>
          </a:xfrm>
        </p:grpSpPr>
        <p:sp>
          <p:nvSpPr>
            <p:cNvPr id="51" name="TextBox 50">
              <a:extLst>
                <a:ext uri="{FF2B5EF4-FFF2-40B4-BE49-F238E27FC236}">
                  <a16:creationId xmlns:a16="http://schemas.microsoft.com/office/drawing/2014/main" id="{D8FC394B-BC86-409E-B26F-851FA2530752}"/>
                </a:ext>
              </a:extLst>
            </p:cNvPr>
            <p:cNvSpPr txBox="1"/>
            <p:nvPr/>
          </p:nvSpPr>
          <p:spPr bwMode="auto">
            <a:xfrm>
              <a:off x="3360848" y="3591102"/>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o</a:t>
              </a:r>
            </a:p>
          </p:txBody>
        </p:sp>
        <p:sp>
          <p:nvSpPr>
            <p:cNvPr id="53" name="TextBox 52">
              <a:extLst>
                <a:ext uri="{FF2B5EF4-FFF2-40B4-BE49-F238E27FC236}">
                  <a16:creationId xmlns:a16="http://schemas.microsoft.com/office/drawing/2014/main" id="{C8B5819E-F8A5-48ED-A2CC-4519AD1BAF6C}"/>
                </a:ext>
              </a:extLst>
            </p:cNvPr>
            <p:cNvSpPr txBox="1"/>
            <p:nvPr/>
          </p:nvSpPr>
          <p:spPr bwMode="auto">
            <a:xfrm>
              <a:off x="6733629" y="4518232"/>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o</a:t>
              </a:r>
            </a:p>
          </p:txBody>
        </p:sp>
        <p:sp>
          <p:nvSpPr>
            <p:cNvPr id="55" name="TextBox 54">
              <a:extLst>
                <a:ext uri="{FF2B5EF4-FFF2-40B4-BE49-F238E27FC236}">
                  <a16:creationId xmlns:a16="http://schemas.microsoft.com/office/drawing/2014/main" id="{56950CD6-2BD8-47F2-9128-3E836688E748}"/>
                </a:ext>
              </a:extLst>
            </p:cNvPr>
            <p:cNvSpPr txBox="1"/>
            <p:nvPr/>
          </p:nvSpPr>
          <p:spPr bwMode="auto">
            <a:xfrm>
              <a:off x="6324600" y="4429042"/>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o</a:t>
              </a:r>
            </a:p>
          </p:txBody>
        </p:sp>
        <p:sp>
          <p:nvSpPr>
            <p:cNvPr id="57" name="TextBox 56">
              <a:extLst>
                <a:ext uri="{FF2B5EF4-FFF2-40B4-BE49-F238E27FC236}">
                  <a16:creationId xmlns:a16="http://schemas.microsoft.com/office/drawing/2014/main" id="{09974A36-E771-4001-BD4C-04132D79C5C6}"/>
                </a:ext>
              </a:extLst>
            </p:cNvPr>
            <p:cNvSpPr txBox="1"/>
            <p:nvPr/>
          </p:nvSpPr>
          <p:spPr bwMode="auto">
            <a:xfrm>
              <a:off x="6178641" y="4365446"/>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o</a:t>
              </a:r>
            </a:p>
          </p:txBody>
        </p:sp>
        <p:sp>
          <p:nvSpPr>
            <p:cNvPr id="59" name="TextBox 58">
              <a:extLst>
                <a:ext uri="{FF2B5EF4-FFF2-40B4-BE49-F238E27FC236}">
                  <a16:creationId xmlns:a16="http://schemas.microsoft.com/office/drawing/2014/main" id="{DD7DD628-0024-4C8C-85A5-4C15C907E974}"/>
                </a:ext>
              </a:extLst>
            </p:cNvPr>
            <p:cNvSpPr txBox="1"/>
            <p:nvPr/>
          </p:nvSpPr>
          <p:spPr bwMode="auto">
            <a:xfrm>
              <a:off x="4178960" y="3829528"/>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o</a:t>
              </a:r>
            </a:p>
          </p:txBody>
        </p:sp>
        <p:sp>
          <p:nvSpPr>
            <p:cNvPr id="61" name="TextBox 60">
              <a:extLst>
                <a:ext uri="{FF2B5EF4-FFF2-40B4-BE49-F238E27FC236}">
                  <a16:creationId xmlns:a16="http://schemas.microsoft.com/office/drawing/2014/main" id="{022F499E-D31F-4BAB-9C9E-5FD4B4E3839F}"/>
                </a:ext>
              </a:extLst>
            </p:cNvPr>
            <p:cNvSpPr txBox="1"/>
            <p:nvPr/>
          </p:nvSpPr>
          <p:spPr bwMode="auto">
            <a:xfrm>
              <a:off x="4322353" y="3894452"/>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o</a:t>
              </a:r>
            </a:p>
          </p:txBody>
        </p:sp>
        <p:sp>
          <p:nvSpPr>
            <p:cNvPr id="63" name="TextBox 62">
              <a:extLst>
                <a:ext uri="{FF2B5EF4-FFF2-40B4-BE49-F238E27FC236}">
                  <a16:creationId xmlns:a16="http://schemas.microsoft.com/office/drawing/2014/main" id="{16238DC0-8419-4105-AD5A-75DB7AAC1AC3}"/>
                </a:ext>
              </a:extLst>
            </p:cNvPr>
            <p:cNvSpPr txBox="1"/>
            <p:nvPr/>
          </p:nvSpPr>
          <p:spPr bwMode="auto">
            <a:xfrm>
              <a:off x="5378230" y="4151913"/>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o</a:t>
              </a:r>
            </a:p>
          </p:txBody>
        </p:sp>
        <p:sp>
          <p:nvSpPr>
            <p:cNvPr id="65" name="TextBox 64">
              <a:extLst>
                <a:ext uri="{FF2B5EF4-FFF2-40B4-BE49-F238E27FC236}">
                  <a16:creationId xmlns:a16="http://schemas.microsoft.com/office/drawing/2014/main" id="{1B9FE429-B180-4BB2-AD92-140F97ADFE51}"/>
                </a:ext>
              </a:extLst>
            </p:cNvPr>
            <p:cNvSpPr txBox="1"/>
            <p:nvPr/>
          </p:nvSpPr>
          <p:spPr bwMode="auto">
            <a:xfrm>
              <a:off x="8602558" y="4906495"/>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o</a:t>
              </a:r>
            </a:p>
          </p:txBody>
        </p:sp>
        <p:sp>
          <p:nvSpPr>
            <p:cNvPr id="67" name="TextBox 66">
              <a:extLst>
                <a:ext uri="{FF2B5EF4-FFF2-40B4-BE49-F238E27FC236}">
                  <a16:creationId xmlns:a16="http://schemas.microsoft.com/office/drawing/2014/main" id="{4B01AF05-82CA-4ED3-BB99-4B22A57551DD}"/>
                </a:ext>
              </a:extLst>
            </p:cNvPr>
            <p:cNvSpPr txBox="1"/>
            <p:nvPr/>
          </p:nvSpPr>
          <p:spPr bwMode="auto">
            <a:xfrm>
              <a:off x="8196707" y="4860603"/>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o</a:t>
              </a:r>
            </a:p>
          </p:txBody>
        </p:sp>
        <p:sp>
          <p:nvSpPr>
            <p:cNvPr id="69" name="TextBox 68">
              <a:extLst>
                <a:ext uri="{FF2B5EF4-FFF2-40B4-BE49-F238E27FC236}">
                  <a16:creationId xmlns:a16="http://schemas.microsoft.com/office/drawing/2014/main" id="{5B765DC5-7F05-4013-A056-432FC802E5F4}"/>
                </a:ext>
              </a:extLst>
            </p:cNvPr>
            <p:cNvSpPr txBox="1"/>
            <p:nvPr/>
          </p:nvSpPr>
          <p:spPr bwMode="auto">
            <a:xfrm>
              <a:off x="8066910" y="4860603"/>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o</a:t>
              </a:r>
            </a:p>
          </p:txBody>
        </p:sp>
        <p:sp>
          <p:nvSpPr>
            <p:cNvPr id="71" name="TextBox 70">
              <a:extLst>
                <a:ext uri="{FF2B5EF4-FFF2-40B4-BE49-F238E27FC236}">
                  <a16:creationId xmlns:a16="http://schemas.microsoft.com/office/drawing/2014/main" id="{D76BE74A-FA33-47E2-88B0-EE85C5619062}"/>
                </a:ext>
              </a:extLst>
            </p:cNvPr>
            <p:cNvSpPr txBox="1"/>
            <p:nvPr/>
          </p:nvSpPr>
          <p:spPr bwMode="auto">
            <a:xfrm>
              <a:off x="7256462" y="4601423"/>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o</a:t>
              </a:r>
            </a:p>
          </p:txBody>
        </p:sp>
        <p:sp>
          <p:nvSpPr>
            <p:cNvPr id="73" name="TextBox 72">
              <a:extLst>
                <a:ext uri="{FF2B5EF4-FFF2-40B4-BE49-F238E27FC236}">
                  <a16:creationId xmlns:a16="http://schemas.microsoft.com/office/drawing/2014/main" id="{3AC02784-6B01-4068-8628-CE1FB7DDCEE8}"/>
                </a:ext>
              </a:extLst>
            </p:cNvPr>
            <p:cNvSpPr txBox="1"/>
            <p:nvPr/>
          </p:nvSpPr>
          <p:spPr bwMode="auto">
            <a:xfrm>
              <a:off x="8875755" y="4936190"/>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o</a:t>
              </a:r>
            </a:p>
          </p:txBody>
        </p:sp>
        <p:sp>
          <p:nvSpPr>
            <p:cNvPr id="75" name="TextBox 74">
              <a:extLst>
                <a:ext uri="{FF2B5EF4-FFF2-40B4-BE49-F238E27FC236}">
                  <a16:creationId xmlns:a16="http://schemas.microsoft.com/office/drawing/2014/main" id="{5D41AD99-B105-4DC5-843F-3BC3D21F69ED}"/>
                </a:ext>
              </a:extLst>
            </p:cNvPr>
            <p:cNvSpPr txBox="1"/>
            <p:nvPr/>
          </p:nvSpPr>
          <p:spPr bwMode="auto">
            <a:xfrm>
              <a:off x="9001942" y="4942762"/>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o</a:t>
              </a:r>
            </a:p>
          </p:txBody>
        </p:sp>
        <p:sp>
          <p:nvSpPr>
            <p:cNvPr id="79" name="TextBox 78">
              <a:extLst>
                <a:ext uri="{FF2B5EF4-FFF2-40B4-BE49-F238E27FC236}">
                  <a16:creationId xmlns:a16="http://schemas.microsoft.com/office/drawing/2014/main" id="{9D759C1E-6E0E-436C-BDD9-8B82B5E04A80}"/>
                </a:ext>
              </a:extLst>
            </p:cNvPr>
            <p:cNvSpPr txBox="1"/>
            <p:nvPr/>
          </p:nvSpPr>
          <p:spPr bwMode="auto">
            <a:xfrm>
              <a:off x="9259487" y="5007967"/>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o</a:t>
              </a:r>
            </a:p>
          </p:txBody>
        </p:sp>
        <p:sp>
          <p:nvSpPr>
            <p:cNvPr id="81" name="TextBox 80">
              <a:extLst>
                <a:ext uri="{FF2B5EF4-FFF2-40B4-BE49-F238E27FC236}">
                  <a16:creationId xmlns:a16="http://schemas.microsoft.com/office/drawing/2014/main" id="{1F186BE9-A778-4DB8-A484-F424D0BD90EC}"/>
                </a:ext>
              </a:extLst>
            </p:cNvPr>
            <p:cNvSpPr txBox="1"/>
            <p:nvPr/>
          </p:nvSpPr>
          <p:spPr bwMode="auto">
            <a:xfrm>
              <a:off x="10085676" y="5486399"/>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o</a:t>
              </a:r>
            </a:p>
          </p:txBody>
        </p:sp>
        <p:sp>
          <p:nvSpPr>
            <p:cNvPr id="85" name="TextBox 84">
              <a:extLst>
                <a:ext uri="{FF2B5EF4-FFF2-40B4-BE49-F238E27FC236}">
                  <a16:creationId xmlns:a16="http://schemas.microsoft.com/office/drawing/2014/main" id="{B3A3BC67-78C3-4CA0-91CD-23004B34F336}"/>
                </a:ext>
              </a:extLst>
            </p:cNvPr>
            <p:cNvSpPr txBox="1"/>
            <p:nvPr/>
          </p:nvSpPr>
          <p:spPr bwMode="auto">
            <a:xfrm>
              <a:off x="5786750" y="4235701"/>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sp>
          <p:nvSpPr>
            <p:cNvPr id="87" name="TextBox 86">
              <a:extLst>
                <a:ext uri="{FF2B5EF4-FFF2-40B4-BE49-F238E27FC236}">
                  <a16:creationId xmlns:a16="http://schemas.microsoft.com/office/drawing/2014/main" id="{C1EE293B-B086-4A7D-8DD4-182BFE0B7D92}"/>
                </a:ext>
              </a:extLst>
            </p:cNvPr>
            <p:cNvSpPr txBox="1"/>
            <p:nvPr/>
          </p:nvSpPr>
          <p:spPr bwMode="auto">
            <a:xfrm>
              <a:off x="6192768" y="4258063"/>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sp>
          <p:nvSpPr>
            <p:cNvPr id="89" name="TextBox 88">
              <a:extLst>
                <a:ext uri="{FF2B5EF4-FFF2-40B4-BE49-F238E27FC236}">
                  <a16:creationId xmlns:a16="http://schemas.microsoft.com/office/drawing/2014/main" id="{A60A3634-6D70-4D20-89FE-109D7E7E0433}"/>
                </a:ext>
              </a:extLst>
            </p:cNvPr>
            <p:cNvSpPr txBox="1"/>
            <p:nvPr/>
          </p:nvSpPr>
          <p:spPr bwMode="auto">
            <a:xfrm>
              <a:off x="6054331" y="4251135"/>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sp>
          <p:nvSpPr>
            <p:cNvPr id="91" name="TextBox 90">
              <a:extLst>
                <a:ext uri="{FF2B5EF4-FFF2-40B4-BE49-F238E27FC236}">
                  <a16:creationId xmlns:a16="http://schemas.microsoft.com/office/drawing/2014/main" id="{B2660727-2B49-45C1-9C6D-CD160C508481}"/>
                </a:ext>
              </a:extLst>
            </p:cNvPr>
            <p:cNvSpPr txBox="1"/>
            <p:nvPr/>
          </p:nvSpPr>
          <p:spPr bwMode="auto">
            <a:xfrm>
              <a:off x="10080810" y="5382588"/>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sp>
          <p:nvSpPr>
            <p:cNvPr id="95" name="TextBox 94">
              <a:extLst>
                <a:ext uri="{FF2B5EF4-FFF2-40B4-BE49-F238E27FC236}">
                  <a16:creationId xmlns:a16="http://schemas.microsoft.com/office/drawing/2014/main" id="{6BB38FB3-F76B-4914-8B14-76BB70FB903B}"/>
                </a:ext>
              </a:extLst>
            </p:cNvPr>
            <p:cNvSpPr txBox="1"/>
            <p:nvPr/>
          </p:nvSpPr>
          <p:spPr bwMode="auto">
            <a:xfrm>
              <a:off x="10209697" y="5382150"/>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sp>
          <p:nvSpPr>
            <p:cNvPr id="97" name="TextBox 96">
              <a:extLst>
                <a:ext uri="{FF2B5EF4-FFF2-40B4-BE49-F238E27FC236}">
                  <a16:creationId xmlns:a16="http://schemas.microsoft.com/office/drawing/2014/main" id="{0D2D0A62-840C-40A8-B39D-4EEF1824AF3C}"/>
                </a:ext>
              </a:extLst>
            </p:cNvPr>
            <p:cNvSpPr txBox="1"/>
            <p:nvPr/>
          </p:nvSpPr>
          <p:spPr bwMode="auto">
            <a:xfrm>
              <a:off x="6326273" y="4297321"/>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sp>
          <p:nvSpPr>
            <p:cNvPr id="99" name="TextBox 98">
              <a:extLst>
                <a:ext uri="{FF2B5EF4-FFF2-40B4-BE49-F238E27FC236}">
                  <a16:creationId xmlns:a16="http://schemas.microsoft.com/office/drawing/2014/main" id="{D5BDFA11-94FA-4AD0-89DA-9A2F49372230}"/>
                </a:ext>
              </a:extLst>
            </p:cNvPr>
            <p:cNvSpPr txBox="1"/>
            <p:nvPr/>
          </p:nvSpPr>
          <p:spPr bwMode="auto">
            <a:xfrm>
              <a:off x="6459777" y="4336579"/>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sp>
          <p:nvSpPr>
            <p:cNvPr id="101" name="TextBox 100">
              <a:extLst>
                <a:ext uri="{FF2B5EF4-FFF2-40B4-BE49-F238E27FC236}">
                  <a16:creationId xmlns:a16="http://schemas.microsoft.com/office/drawing/2014/main" id="{70544144-8EC9-4A1B-897F-F3C150F5ADE4}"/>
                </a:ext>
              </a:extLst>
            </p:cNvPr>
            <p:cNvSpPr txBox="1"/>
            <p:nvPr/>
          </p:nvSpPr>
          <p:spPr bwMode="auto">
            <a:xfrm>
              <a:off x="9546600" y="4951105"/>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sp>
          <p:nvSpPr>
            <p:cNvPr id="103" name="TextBox 102">
              <a:extLst>
                <a:ext uri="{FF2B5EF4-FFF2-40B4-BE49-F238E27FC236}">
                  <a16:creationId xmlns:a16="http://schemas.microsoft.com/office/drawing/2014/main" id="{3C7A6158-641F-40DD-B02D-E75D2215F48B}"/>
                </a:ext>
              </a:extLst>
            </p:cNvPr>
            <p:cNvSpPr txBox="1"/>
            <p:nvPr/>
          </p:nvSpPr>
          <p:spPr bwMode="auto">
            <a:xfrm>
              <a:off x="9678701" y="5051671"/>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sp>
          <p:nvSpPr>
            <p:cNvPr id="107" name="TextBox 106">
              <a:extLst>
                <a:ext uri="{FF2B5EF4-FFF2-40B4-BE49-F238E27FC236}">
                  <a16:creationId xmlns:a16="http://schemas.microsoft.com/office/drawing/2014/main" id="{6F8FDE41-C1E7-4040-8534-E197CAF47C2C}"/>
                </a:ext>
              </a:extLst>
            </p:cNvPr>
            <p:cNvSpPr txBox="1"/>
            <p:nvPr/>
          </p:nvSpPr>
          <p:spPr bwMode="auto">
            <a:xfrm>
              <a:off x="6589336" y="4380884"/>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sp>
          <p:nvSpPr>
            <p:cNvPr id="109" name="TextBox 108">
              <a:extLst>
                <a:ext uri="{FF2B5EF4-FFF2-40B4-BE49-F238E27FC236}">
                  <a16:creationId xmlns:a16="http://schemas.microsoft.com/office/drawing/2014/main" id="{04EE9E26-9088-4435-BC66-B0806D1AEC8E}"/>
                </a:ext>
              </a:extLst>
            </p:cNvPr>
            <p:cNvSpPr txBox="1"/>
            <p:nvPr/>
          </p:nvSpPr>
          <p:spPr bwMode="auto">
            <a:xfrm>
              <a:off x="6732614" y="4397830"/>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sp>
          <p:nvSpPr>
            <p:cNvPr id="111" name="TextBox 110">
              <a:extLst>
                <a:ext uri="{FF2B5EF4-FFF2-40B4-BE49-F238E27FC236}">
                  <a16:creationId xmlns:a16="http://schemas.microsoft.com/office/drawing/2014/main" id="{EC6C1E98-DEE4-4FDF-ABEC-0EA75D1A08A7}"/>
                </a:ext>
              </a:extLst>
            </p:cNvPr>
            <p:cNvSpPr txBox="1"/>
            <p:nvPr/>
          </p:nvSpPr>
          <p:spPr bwMode="auto">
            <a:xfrm>
              <a:off x="6865001" y="4435801"/>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sp>
          <p:nvSpPr>
            <p:cNvPr id="113" name="TextBox 112">
              <a:extLst>
                <a:ext uri="{FF2B5EF4-FFF2-40B4-BE49-F238E27FC236}">
                  <a16:creationId xmlns:a16="http://schemas.microsoft.com/office/drawing/2014/main" id="{5CF05262-DE5B-405B-B8E5-86D853BC90C2}"/>
                </a:ext>
              </a:extLst>
            </p:cNvPr>
            <p:cNvSpPr txBox="1"/>
            <p:nvPr/>
          </p:nvSpPr>
          <p:spPr bwMode="auto">
            <a:xfrm>
              <a:off x="7120092" y="4478195"/>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sp>
          <p:nvSpPr>
            <p:cNvPr id="115" name="TextBox 114">
              <a:extLst>
                <a:ext uri="{FF2B5EF4-FFF2-40B4-BE49-F238E27FC236}">
                  <a16:creationId xmlns:a16="http://schemas.microsoft.com/office/drawing/2014/main" id="{22BAD5D6-C926-4838-BD58-88D0584E9895}"/>
                </a:ext>
              </a:extLst>
            </p:cNvPr>
            <p:cNvSpPr txBox="1"/>
            <p:nvPr/>
          </p:nvSpPr>
          <p:spPr bwMode="auto">
            <a:xfrm>
              <a:off x="7263215" y="4497415"/>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sp>
          <p:nvSpPr>
            <p:cNvPr id="117" name="TextBox 116">
              <a:extLst>
                <a:ext uri="{FF2B5EF4-FFF2-40B4-BE49-F238E27FC236}">
                  <a16:creationId xmlns:a16="http://schemas.microsoft.com/office/drawing/2014/main" id="{BA2D6279-FDDF-4DA3-A01C-280F7EABDD71}"/>
                </a:ext>
              </a:extLst>
            </p:cNvPr>
            <p:cNvSpPr txBox="1"/>
            <p:nvPr/>
          </p:nvSpPr>
          <p:spPr bwMode="auto">
            <a:xfrm>
              <a:off x="7667526" y="4642056"/>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sp>
          <p:nvSpPr>
            <p:cNvPr id="119" name="TextBox 118">
              <a:extLst>
                <a:ext uri="{FF2B5EF4-FFF2-40B4-BE49-F238E27FC236}">
                  <a16:creationId xmlns:a16="http://schemas.microsoft.com/office/drawing/2014/main" id="{16C964F3-4E14-4B45-8290-7579082565FB}"/>
                </a:ext>
              </a:extLst>
            </p:cNvPr>
            <p:cNvSpPr txBox="1"/>
            <p:nvPr/>
          </p:nvSpPr>
          <p:spPr bwMode="auto">
            <a:xfrm>
              <a:off x="7399814" y="4620643"/>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sp>
          <p:nvSpPr>
            <p:cNvPr id="121" name="TextBox 120">
              <a:extLst>
                <a:ext uri="{FF2B5EF4-FFF2-40B4-BE49-F238E27FC236}">
                  <a16:creationId xmlns:a16="http://schemas.microsoft.com/office/drawing/2014/main" id="{1D3A8F7F-1B4A-4941-9BA5-799D7B9AE162}"/>
                </a:ext>
              </a:extLst>
            </p:cNvPr>
            <p:cNvSpPr txBox="1"/>
            <p:nvPr/>
          </p:nvSpPr>
          <p:spPr bwMode="auto">
            <a:xfrm>
              <a:off x="7532397" y="4642905"/>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sp>
          <p:nvSpPr>
            <p:cNvPr id="123" name="TextBox 122">
              <a:extLst>
                <a:ext uri="{FF2B5EF4-FFF2-40B4-BE49-F238E27FC236}">
                  <a16:creationId xmlns:a16="http://schemas.microsoft.com/office/drawing/2014/main" id="{63ABFB71-355E-4107-AB79-E89829DC4544}"/>
                </a:ext>
              </a:extLst>
            </p:cNvPr>
            <p:cNvSpPr txBox="1"/>
            <p:nvPr/>
          </p:nvSpPr>
          <p:spPr bwMode="auto">
            <a:xfrm>
              <a:off x="8065701" y="4749063"/>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sp>
          <p:nvSpPr>
            <p:cNvPr id="125" name="TextBox 124">
              <a:extLst>
                <a:ext uri="{FF2B5EF4-FFF2-40B4-BE49-F238E27FC236}">
                  <a16:creationId xmlns:a16="http://schemas.microsoft.com/office/drawing/2014/main" id="{93BC0FD9-9572-4C4D-B074-D3A0519EE128}"/>
                </a:ext>
              </a:extLst>
            </p:cNvPr>
            <p:cNvSpPr txBox="1"/>
            <p:nvPr/>
          </p:nvSpPr>
          <p:spPr bwMode="auto">
            <a:xfrm>
              <a:off x="8199941" y="4743739"/>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sp>
          <p:nvSpPr>
            <p:cNvPr id="127" name="TextBox 126">
              <a:extLst>
                <a:ext uri="{FF2B5EF4-FFF2-40B4-BE49-F238E27FC236}">
                  <a16:creationId xmlns:a16="http://schemas.microsoft.com/office/drawing/2014/main" id="{FD5221CD-1E90-4A18-84F4-FB7188957509}"/>
                </a:ext>
              </a:extLst>
            </p:cNvPr>
            <p:cNvSpPr txBox="1"/>
            <p:nvPr/>
          </p:nvSpPr>
          <p:spPr bwMode="auto">
            <a:xfrm>
              <a:off x="8338898" y="4782565"/>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sp>
          <p:nvSpPr>
            <p:cNvPr id="129" name="TextBox 128">
              <a:extLst>
                <a:ext uri="{FF2B5EF4-FFF2-40B4-BE49-F238E27FC236}">
                  <a16:creationId xmlns:a16="http://schemas.microsoft.com/office/drawing/2014/main" id="{90CE7F08-4CAF-43FC-869F-913D2F1E4B8C}"/>
                </a:ext>
              </a:extLst>
            </p:cNvPr>
            <p:cNvSpPr txBox="1"/>
            <p:nvPr/>
          </p:nvSpPr>
          <p:spPr bwMode="auto">
            <a:xfrm>
              <a:off x="8605791" y="4804420"/>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sp>
          <p:nvSpPr>
            <p:cNvPr id="131" name="TextBox 130">
              <a:extLst>
                <a:ext uri="{FF2B5EF4-FFF2-40B4-BE49-F238E27FC236}">
                  <a16:creationId xmlns:a16="http://schemas.microsoft.com/office/drawing/2014/main" id="{4A725580-22DA-4F86-B0C9-117F7DE475F5}"/>
                </a:ext>
              </a:extLst>
            </p:cNvPr>
            <p:cNvSpPr txBox="1"/>
            <p:nvPr/>
          </p:nvSpPr>
          <p:spPr bwMode="auto">
            <a:xfrm>
              <a:off x="8877239" y="4831222"/>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sp>
          <p:nvSpPr>
            <p:cNvPr id="133" name="TextBox 132">
              <a:extLst>
                <a:ext uri="{FF2B5EF4-FFF2-40B4-BE49-F238E27FC236}">
                  <a16:creationId xmlns:a16="http://schemas.microsoft.com/office/drawing/2014/main" id="{2ECB6A94-688D-442A-8291-D63E3642337F}"/>
                </a:ext>
              </a:extLst>
            </p:cNvPr>
            <p:cNvSpPr txBox="1"/>
            <p:nvPr/>
          </p:nvSpPr>
          <p:spPr bwMode="auto">
            <a:xfrm>
              <a:off x="9006659" y="4834508"/>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sp>
          <p:nvSpPr>
            <p:cNvPr id="135" name="TextBox 134">
              <a:extLst>
                <a:ext uri="{FF2B5EF4-FFF2-40B4-BE49-F238E27FC236}">
                  <a16:creationId xmlns:a16="http://schemas.microsoft.com/office/drawing/2014/main" id="{FA17C3D9-575E-48CA-BC56-F6178B5C127B}"/>
                </a:ext>
              </a:extLst>
            </p:cNvPr>
            <p:cNvSpPr txBox="1"/>
            <p:nvPr/>
          </p:nvSpPr>
          <p:spPr bwMode="auto">
            <a:xfrm>
              <a:off x="9144717" y="4858589"/>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sp>
          <p:nvSpPr>
            <p:cNvPr id="137" name="TextBox 136">
              <a:extLst>
                <a:ext uri="{FF2B5EF4-FFF2-40B4-BE49-F238E27FC236}">
                  <a16:creationId xmlns:a16="http://schemas.microsoft.com/office/drawing/2014/main" id="{51904B0C-F181-4850-A6D8-8AE6F6B42F6B}"/>
                </a:ext>
              </a:extLst>
            </p:cNvPr>
            <p:cNvSpPr txBox="1"/>
            <p:nvPr/>
          </p:nvSpPr>
          <p:spPr bwMode="auto">
            <a:xfrm>
              <a:off x="9283442" y="4906495"/>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0" dirty="0">
                  <a:solidFill>
                    <a:schemeClr val="bg1"/>
                  </a:solidFill>
                  <a:latin typeface="Calibri" panose="020F0502020204030204" pitchFamily="34" charset="0"/>
                  <a:cs typeface="Calibri" panose="020F0502020204030204" pitchFamily="34" charset="0"/>
                </a:rPr>
                <a:t>+</a:t>
              </a:r>
            </a:p>
          </p:txBody>
        </p:sp>
      </p:grpSp>
      <p:sp>
        <p:nvSpPr>
          <p:cNvPr id="141" name="Rectangle 140">
            <a:extLst>
              <a:ext uri="{FF2B5EF4-FFF2-40B4-BE49-F238E27FC236}">
                <a16:creationId xmlns:a16="http://schemas.microsoft.com/office/drawing/2014/main" id="{7F8776C2-CE1E-4119-AAAE-E29468CCBBD6}"/>
              </a:ext>
            </a:extLst>
          </p:cNvPr>
          <p:cNvSpPr/>
          <p:nvPr/>
        </p:nvSpPr>
        <p:spPr bwMode="auto">
          <a:xfrm>
            <a:off x="2294099" y="2796646"/>
            <a:ext cx="118872" cy="7321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43" name="Rectangle 142">
            <a:extLst>
              <a:ext uri="{FF2B5EF4-FFF2-40B4-BE49-F238E27FC236}">
                <a16:creationId xmlns:a16="http://schemas.microsoft.com/office/drawing/2014/main" id="{9C736DE5-BA30-48AC-9061-8198A35DD61D}"/>
              </a:ext>
            </a:extLst>
          </p:cNvPr>
          <p:cNvSpPr/>
          <p:nvPr/>
        </p:nvSpPr>
        <p:spPr bwMode="auto">
          <a:xfrm>
            <a:off x="2428232" y="3050000"/>
            <a:ext cx="118872" cy="4788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45" name="Rectangle 144">
            <a:extLst>
              <a:ext uri="{FF2B5EF4-FFF2-40B4-BE49-F238E27FC236}">
                <a16:creationId xmlns:a16="http://schemas.microsoft.com/office/drawing/2014/main" id="{2C2D0C05-DF59-45C6-A388-F7BD5591E896}"/>
              </a:ext>
            </a:extLst>
          </p:cNvPr>
          <p:cNvSpPr/>
          <p:nvPr/>
        </p:nvSpPr>
        <p:spPr bwMode="auto">
          <a:xfrm>
            <a:off x="2562365" y="3180611"/>
            <a:ext cx="118872" cy="3357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47" name="Rectangle 146">
            <a:extLst>
              <a:ext uri="{FF2B5EF4-FFF2-40B4-BE49-F238E27FC236}">
                <a16:creationId xmlns:a16="http://schemas.microsoft.com/office/drawing/2014/main" id="{F3322094-7DCC-4D5E-93E7-D4FE90B085C2}"/>
              </a:ext>
            </a:extLst>
          </p:cNvPr>
          <p:cNvSpPr/>
          <p:nvPr/>
        </p:nvSpPr>
        <p:spPr bwMode="auto">
          <a:xfrm>
            <a:off x="2696498" y="3240510"/>
            <a:ext cx="118872" cy="27878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49" name="Rectangle 148">
            <a:extLst>
              <a:ext uri="{FF2B5EF4-FFF2-40B4-BE49-F238E27FC236}">
                <a16:creationId xmlns:a16="http://schemas.microsoft.com/office/drawing/2014/main" id="{9E2700AC-4EFE-4541-8FF4-1DF2AE88BE20}"/>
              </a:ext>
            </a:extLst>
          </p:cNvPr>
          <p:cNvSpPr/>
          <p:nvPr/>
        </p:nvSpPr>
        <p:spPr bwMode="auto">
          <a:xfrm>
            <a:off x="2830631" y="3340512"/>
            <a:ext cx="118872" cy="1883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51" name="Rectangle 150">
            <a:extLst>
              <a:ext uri="{FF2B5EF4-FFF2-40B4-BE49-F238E27FC236}">
                <a16:creationId xmlns:a16="http://schemas.microsoft.com/office/drawing/2014/main" id="{9EDA4BC0-EF43-4CED-BA22-C1CBD2EFC403}"/>
              </a:ext>
            </a:extLst>
          </p:cNvPr>
          <p:cNvSpPr/>
          <p:nvPr/>
        </p:nvSpPr>
        <p:spPr bwMode="auto">
          <a:xfrm>
            <a:off x="2964764" y="3349068"/>
            <a:ext cx="118872" cy="1797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53" name="Rectangle 152">
            <a:extLst>
              <a:ext uri="{FF2B5EF4-FFF2-40B4-BE49-F238E27FC236}">
                <a16:creationId xmlns:a16="http://schemas.microsoft.com/office/drawing/2014/main" id="{D4D2F889-1FA1-46B9-BE90-59C516DB1775}"/>
              </a:ext>
            </a:extLst>
          </p:cNvPr>
          <p:cNvSpPr/>
          <p:nvPr/>
        </p:nvSpPr>
        <p:spPr bwMode="auto">
          <a:xfrm>
            <a:off x="3098897" y="3467198"/>
            <a:ext cx="118872" cy="616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55" name="Rectangle 154">
            <a:extLst>
              <a:ext uri="{FF2B5EF4-FFF2-40B4-BE49-F238E27FC236}">
                <a16:creationId xmlns:a16="http://schemas.microsoft.com/office/drawing/2014/main" id="{6E9FC1F0-0368-4AAD-A74C-40035FBF6B62}"/>
              </a:ext>
            </a:extLst>
          </p:cNvPr>
          <p:cNvSpPr/>
          <p:nvPr/>
        </p:nvSpPr>
        <p:spPr bwMode="auto">
          <a:xfrm>
            <a:off x="3233032" y="3502150"/>
            <a:ext cx="118872" cy="182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57" name="Rectangle 156">
            <a:extLst>
              <a:ext uri="{FF2B5EF4-FFF2-40B4-BE49-F238E27FC236}">
                <a16:creationId xmlns:a16="http://schemas.microsoft.com/office/drawing/2014/main" id="{386E1544-571B-4210-9396-6524BB6AB846}"/>
              </a:ext>
            </a:extLst>
          </p:cNvPr>
          <p:cNvSpPr/>
          <p:nvPr/>
        </p:nvSpPr>
        <p:spPr bwMode="auto">
          <a:xfrm>
            <a:off x="3367697" y="3527460"/>
            <a:ext cx="118872"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59" name="Rectangle 158">
            <a:extLst>
              <a:ext uri="{FF2B5EF4-FFF2-40B4-BE49-F238E27FC236}">
                <a16:creationId xmlns:a16="http://schemas.microsoft.com/office/drawing/2014/main" id="{7892711A-018C-45E1-9C18-32E5A0C4E840}"/>
              </a:ext>
            </a:extLst>
          </p:cNvPr>
          <p:cNvSpPr/>
          <p:nvPr/>
        </p:nvSpPr>
        <p:spPr bwMode="auto">
          <a:xfrm>
            <a:off x="3502054" y="3527461"/>
            <a:ext cx="118872" cy="7173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61" name="Rectangle 160">
            <a:extLst>
              <a:ext uri="{FF2B5EF4-FFF2-40B4-BE49-F238E27FC236}">
                <a16:creationId xmlns:a16="http://schemas.microsoft.com/office/drawing/2014/main" id="{23041655-29BB-4644-955C-0FB557F0CB28}"/>
              </a:ext>
            </a:extLst>
          </p:cNvPr>
          <p:cNvSpPr/>
          <p:nvPr/>
        </p:nvSpPr>
        <p:spPr bwMode="auto">
          <a:xfrm>
            <a:off x="3636411" y="3527460"/>
            <a:ext cx="118872" cy="1797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63" name="Rectangle 162">
            <a:extLst>
              <a:ext uri="{FF2B5EF4-FFF2-40B4-BE49-F238E27FC236}">
                <a16:creationId xmlns:a16="http://schemas.microsoft.com/office/drawing/2014/main" id="{5F19AFD6-7D4B-4EB6-87E9-AA6279A53E05}"/>
              </a:ext>
            </a:extLst>
          </p:cNvPr>
          <p:cNvSpPr/>
          <p:nvPr/>
        </p:nvSpPr>
        <p:spPr bwMode="auto">
          <a:xfrm>
            <a:off x="3770768" y="3527461"/>
            <a:ext cx="118872" cy="1797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65" name="Rectangle 164">
            <a:extLst>
              <a:ext uri="{FF2B5EF4-FFF2-40B4-BE49-F238E27FC236}">
                <a16:creationId xmlns:a16="http://schemas.microsoft.com/office/drawing/2014/main" id="{6D560FA4-B14F-4F6D-B3F1-2593B4FC7120}"/>
              </a:ext>
            </a:extLst>
          </p:cNvPr>
          <p:cNvSpPr/>
          <p:nvPr/>
        </p:nvSpPr>
        <p:spPr bwMode="auto">
          <a:xfrm>
            <a:off x="3905125" y="3527460"/>
            <a:ext cx="118872" cy="2768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67" name="Rectangle 166">
            <a:extLst>
              <a:ext uri="{FF2B5EF4-FFF2-40B4-BE49-F238E27FC236}">
                <a16:creationId xmlns:a16="http://schemas.microsoft.com/office/drawing/2014/main" id="{773CCE04-3B9B-4BB8-B9F5-A4F795819602}"/>
              </a:ext>
            </a:extLst>
          </p:cNvPr>
          <p:cNvSpPr/>
          <p:nvPr/>
        </p:nvSpPr>
        <p:spPr bwMode="auto">
          <a:xfrm>
            <a:off x="4039482" y="3527460"/>
            <a:ext cx="118872" cy="2960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78" name="Rectangle 177">
            <a:extLst>
              <a:ext uri="{FF2B5EF4-FFF2-40B4-BE49-F238E27FC236}">
                <a16:creationId xmlns:a16="http://schemas.microsoft.com/office/drawing/2014/main" id="{AE540C2D-25CC-4A12-B454-7E223995FA25}"/>
              </a:ext>
            </a:extLst>
          </p:cNvPr>
          <p:cNvSpPr/>
          <p:nvPr/>
        </p:nvSpPr>
        <p:spPr bwMode="auto">
          <a:xfrm>
            <a:off x="4173839" y="3527460"/>
            <a:ext cx="118872" cy="33844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80" name="Rectangle 179">
            <a:extLst>
              <a:ext uri="{FF2B5EF4-FFF2-40B4-BE49-F238E27FC236}">
                <a16:creationId xmlns:a16="http://schemas.microsoft.com/office/drawing/2014/main" id="{8A5D6AC1-E92A-43F7-884D-22D331E84BE5}"/>
              </a:ext>
            </a:extLst>
          </p:cNvPr>
          <p:cNvSpPr/>
          <p:nvPr/>
        </p:nvSpPr>
        <p:spPr bwMode="auto">
          <a:xfrm>
            <a:off x="4308196" y="3527460"/>
            <a:ext cx="118872" cy="3384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82" name="Rectangle 181">
            <a:extLst>
              <a:ext uri="{FF2B5EF4-FFF2-40B4-BE49-F238E27FC236}">
                <a16:creationId xmlns:a16="http://schemas.microsoft.com/office/drawing/2014/main" id="{DCC279D7-811B-40A7-A498-9F3DB8E0B018}"/>
              </a:ext>
            </a:extLst>
          </p:cNvPr>
          <p:cNvSpPr/>
          <p:nvPr/>
        </p:nvSpPr>
        <p:spPr bwMode="auto">
          <a:xfrm>
            <a:off x="4442553" y="3527460"/>
            <a:ext cx="118872" cy="36852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84" name="Rectangle 183">
            <a:extLst>
              <a:ext uri="{FF2B5EF4-FFF2-40B4-BE49-F238E27FC236}">
                <a16:creationId xmlns:a16="http://schemas.microsoft.com/office/drawing/2014/main" id="{E83A8BC1-9A5D-4FC0-83C9-203377932143}"/>
              </a:ext>
            </a:extLst>
          </p:cNvPr>
          <p:cNvSpPr/>
          <p:nvPr/>
        </p:nvSpPr>
        <p:spPr bwMode="auto">
          <a:xfrm>
            <a:off x="4576910" y="3527460"/>
            <a:ext cx="118872" cy="43289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86" name="Rectangle 185">
            <a:extLst>
              <a:ext uri="{FF2B5EF4-FFF2-40B4-BE49-F238E27FC236}">
                <a16:creationId xmlns:a16="http://schemas.microsoft.com/office/drawing/2014/main" id="{B21A316D-83D6-429B-B645-9F5682A32074}"/>
              </a:ext>
            </a:extLst>
          </p:cNvPr>
          <p:cNvSpPr/>
          <p:nvPr/>
        </p:nvSpPr>
        <p:spPr bwMode="auto">
          <a:xfrm>
            <a:off x="4711267" y="3527460"/>
            <a:ext cx="118872" cy="4857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88" name="Rectangle 187">
            <a:extLst>
              <a:ext uri="{FF2B5EF4-FFF2-40B4-BE49-F238E27FC236}">
                <a16:creationId xmlns:a16="http://schemas.microsoft.com/office/drawing/2014/main" id="{886DBD63-7872-4C88-A689-1935111B4D65}"/>
              </a:ext>
            </a:extLst>
          </p:cNvPr>
          <p:cNvSpPr/>
          <p:nvPr/>
        </p:nvSpPr>
        <p:spPr bwMode="auto">
          <a:xfrm>
            <a:off x="4845624" y="3527460"/>
            <a:ext cx="118872" cy="49816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90" name="Rectangle 189">
            <a:extLst>
              <a:ext uri="{FF2B5EF4-FFF2-40B4-BE49-F238E27FC236}">
                <a16:creationId xmlns:a16="http://schemas.microsoft.com/office/drawing/2014/main" id="{CDE84FD7-58D7-4470-B549-A0BC8BFC377D}"/>
              </a:ext>
            </a:extLst>
          </p:cNvPr>
          <p:cNvSpPr/>
          <p:nvPr/>
        </p:nvSpPr>
        <p:spPr bwMode="auto">
          <a:xfrm>
            <a:off x="4979981" y="3527460"/>
            <a:ext cx="118872" cy="53854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92" name="Rectangle 191">
            <a:extLst>
              <a:ext uri="{FF2B5EF4-FFF2-40B4-BE49-F238E27FC236}">
                <a16:creationId xmlns:a16="http://schemas.microsoft.com/office/drawing/2014/main" id="{BE9EBE01-7625-4020-8378-C507DB485F9B}"/>
              </a:ext>
            </a:extLst>
          </p:cNvPr>
          <p:cNvSpPr/>
          <p:nvPr/>
        </p:nvSpPr>
        <p:spPr bwMode="auto">
          <a:xfrm>
            <a:off x="5114338" y="3527460"/>
            <a:ext cx="118872" cy="5829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94" name="Rectangle 193">
            <a:extLst>
              <a:ext uri="{FF2B5EF4-FFF2-40B4-BE49-F238E27FC236}">
                <a16:creationId xmlns:a16="http://schemas.microsoft.com/office/drawing/2014/main" id="{54E2489B-26FE-4693-AE6C-B6BEF1D8B468}"/>
              </a:ext>
            </a:extLst>
          </p:cNvPr>
          <p:cNvSpPr/>
          <p:nvPr/>
        </p:nvSpPr>
        <p:spPr bwMode="auto">
          <a:xfrm>
            <a:off x="5248695" y="3536986"/>
            <a:ext cx="118872" cy="6197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96" name="Rectangle 195">
            <a:extLst>
              <a:ext uri="{FF2B5EF4-FFF2-40B4-BE49-F238E27FC236}">
                <a16:creationId xmlns:a16="http://schemas.microsoft.com/office/drawing/2014/main" id="{8A6B8290-070D-4961-BDD5-AA3073914F6A}"/>
              </a:ext>
            </a:extLst>
          </p:cNvPr>
          <p:cNvSpPr/>
          <p:nvPr/>
        </p:nvSpPr>
        <p:spPr bwMode="auto">
          <a:xfrm>
            <a:off x="5383052" y="3527460"/>
            <a:ext cx="118872" cy="6421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98" name="Rectangle 197">
            <a:extLst>
              <a:ext uri="{FF2B5EF4-FFF2-40B4-BE49-F238E27FC236}">
                <a16:creationId xmlns:a16="http://schemas.microsoft.com/office/drawing/2014/main" id="{B0E7A486-FE73-4342-BB8B-0CA1EA5C7079}"/>
              </a:ext>
            </a:extLst>
          </p:cNvPr>
          <p:cNvSpPr/>
          <p:nvPr/>
        </p:nvSpPr>
        <p:spPr bwMode="auto">
          <a:xfrm>
            <a:off x="5517409" y="3527460"/>
            <a:ext cx="118872" cy="64211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00" name="Rectangle 199">
            <a:extLst>
              <a:ext uri="{FF2B5EF4-FFF2-40B4-BE49-F238E27FC236}">
                <a16:creationId xmlns:a16="http://schemas.microsoft.com/office/drawing/2014/main" id="{15609786-E294-4106-B283-B7934CD289DD}"/>
              </a:ext>
            </a:extLst>
          </p:cNvPr>
          <p:cNvSpPr/>
          <p:nvPr/>
        </p:nvSpPr>
        <p:spPr bwMode="auto">
          <a:xfrm>
            <a:off x="5651766" y="3541749"/>
            <a:ext cx="118872" cy="6813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02" name="Rectangle 201">
            <a:extLst>
              <a:ext uri="{FF2B5EF4-FFF2-40B4-BE49-F238E27FC236}">
                <a16:creationId xmlns:a16="http://schemas.microsoft.com/office/drawing/2014/main" id="{3E67FFCC-D8FE-4058-B0BB-FDA7B2F17128}"/>
              </a:ext>
            </a:extLst>
          </p:cNvPr>
          <p:cNvSpPr/>
          <p:nvPr/>
        </p:nvSpPr>
        <p:spPr bwMode="auto">
          <a:xfrm>
            <a:off x="5786123" y="3527460"/>
            <a:ext cx="118872" cy="69565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04" name="Rectangle 203">
            <a:extLst>
              <a:ext uri="{FF2B5EF4-FFF2-40B4-BE49-F238E27FC236}">
                <a16:creationId xmlns:a16="http://schemas.microsoft.com/office/drawing/2014/main" id="{50EFBFB2-51DF-469C-B16D-330073D50DF2}"/>
              </a:ext>
            </a:extLst>
          </p:cNvPr>
          <p:cNvSpPr/>
          <p:nvPr/>
        </p:nvSpPr>
        <p:spPr bwMode="auto">
          <a:xfrm>
            <a:off x="5920480" y="3527460"/>
            <a:ext cx="118872" cy="74299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06" name="Rectangle 205">
            <a:extLst>
              <a:ext uri="{FF2B5EF4-FFF2-40B4-BE49-F238E27FC236}">
                <a16:creationId xmlns:a16="http://schemas.microsoft.com/office/drawing/2014/main" id="{72C3C430-6B9D-4C18-8131-FF38CF04F493}"/>
              </a:ext>
            </a:extLst>
          </p:cNvPr>
          <p:cNvSpPr/>
          <p:nvPr/>
        </p:nvSpPr>
        <p:spPr bwMode="auto">
          <a:xfrm>
            <a:off x="6054837" y="3527460"/>
            <a:ext cx="118872" cy="7608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08" name="Rectangle 207">
            <a:extLst>
              <a:ext uri="{FF2B5EF4-FFF2-40B4-BE49-F238E27FC236}">
                <a16:creationId xmlns:a16="http://schemas.microsoft.com/office/drawing/2014/main" id="{F3F5B737-F981-4DA0-8DCF-2253E0004C83}"/>
              </a:ext>
            </a:extLst>
          </p:cNvPr>
          <p:cNvSpPr/>
          <p:nvPr/>
        </p:nvSpPr>
        <p:spPr bwMode="auto">
          <a:xfrm>
            <a:off x="6189194" y="3527460"/>
            <a:ext cx="118872" cy="76083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10" name="Rectangle 209">
            <a:extLst>
              <a:ext uri="{FF2B5EF4-FFF2-40B4-BE49-F238E27FC236}">
                <a16:creationId xmlns:a16="http://schemas.microsoft.com/office/drawing/2014/main" id="{1CF34B84-244E-4701-A9B0-1DB7DC2E4282}"/>
              </a:ext>
            </a:extLst>
          </p:cNvPr>
          <p:cNvSpPr/>
          <p:nvPr/>
        </p:nvSpPr>
        <p:spPr bwMode="auto">
          <a:xfrm>
            <a:off x="6323551" y="3527460"/>
            <a:ext cx="118872" cy="78188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12" name="Rectangle 211">
            <a:extLst>
              <a:ext uri="{FF2B5EF4-FFF2-40B4-BE49-F238E27FC236}">
                <a16:creationId xmlns:a16="http://schemas.microsoft.com/office/drawing/2014/main" id="{F9C0435E-8D43-493E-B5E4-A70DB7EA2614}"/>
              </a:ext>
            </a:extLst>
          </p:cNvPr>
          <p:cNvSpPr/>
          <p:nvPr/>
        </p:nvSpPr>
        <p:spPr bwMode="auto">
          <a:xfrm>
            <a:off x="6457908" y="3527460"/>
            <a:ext cx="118872" cy="80616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14" name="Rectangle 213">
            <a:extLst>
              <a:ext uri="{FF2B5EF4-FFF2-40B4-BE49-F238E27FC236}">
                <a16:creationId xmlns:a16="http://schemas.microsoft.com/office/drawing/2014/main" id="{BAAFE84F-10FA-4258-8E89-AA9B966406BC}"/>
              </a:ext>
            </a:extLst>
          </p:cNvPr>
          <p:cNvSpPr/>
          <p:nvPr/>
        </p:nvSpPr>
        <p:spPr bwMode="auto">
          <a:xfrm>
            <a:off x="6592265" y="3546512"/>
            <a:ext cx="118872" cy="8198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16" name="Rectangle 215">
            <a:extLst>
              <a:ext uri="{FF2B5EF4-FFF2-40B4-BE49-F238E27FC236}">
                <a16:creationId xmlns:a16="http://schemas.microsoft.com/office/drawing/2014/main" id="{52704427-825B-4D3F-8DC2-D2F8F75CE2ED}"/>
              </a:ext>
            </a:extLst>
          </p:cNvPr>
          <p:cNvSpPr/>
          <p:nvPr/>
        </p:nvSpPr>
        <p:spPr bwMode="auto">
          <a:xfrm>
            <a:off x="6726622" y="3527460"/>
            <a:ext cx="118872" cy="90228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18" name="Rectangle 217">
            <a:extLst>
              <a:ext uri="{FF2B5EF4-FFF2-40B4-BE49-F238E27FC236}">
                <a16:creationId xmlns:a16="http://schemas.microsoft.com/office/drawing/2014/main" id="{11B0DE7D-44B6-43C6-8F70-3FC64B0C1F28}"/>
              </a:ext>
            </a:extLst>
          </p:cNvPr>
          <p:cNvSpPr/>
          <p:nvPr/>
        </p:nvSpPr>
        <p:spPr bwMode="auto">
          <a:xfrm>
            <a:off x="6860979" y="3536986"/>
            <a:ext cx="118872" cy="9022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20" name="Rectangle 219">
            <a:extLst>
              <a:ext uri="{FF2B5EF4-FFF2-40B4-BE49-F238E27FC236}">
                <a16:creationId xmlns:a16="http://schemas.microsoft.com/office/drawing/2014/main" id="{F8998A23-1604-448A-8B0C-6EB9071A086D}"/>
              </a:ext>
            </a:extLst>
          </p:cNvPr>
          <p:cNvSpPr/>
          <p:nvPr/>
        </p:nvSpPr>
        <p:spPr bwMode="auto">
          <a:xfrm>
            <a:off x="6995336" y="3527460"/>
            <a:ext cx="118872" cy="9423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22" name="Rectangle 221">
            <a:extLst>
              <a:ext uri="{FF2B5EF4-FFF2-40B4-BE49-F238E27FC236}">
                <a16:creationId xmlns:a16="http://schemas.microsoft.com/office/drawing/2014/main" id="{20A97F33-3B74-45B8-AE39-586CA4322CED}"/>
              </a:ext>
            </a:extLst>
          </p:cNvPr>
          <p:cNvSpPr/>
          <p:nvPr/>
        </p:nvSpPr>
        <p:spPr bwMode="auto">
          <a:xfrm>
            <a:off x="7129693" y="3527460"/>
            <a:ext cx="118872" cy="9854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24" name="Rectangle 223">
            <a:extLst>
              <a:ext uri="{FF2B5EF4-FFF2-40B4-BE49-F238E27FC236}">
                <a16:creationId xmlns:a16="http://schemas.microsoft.com/office/drawing/2014/main" id="{71FC7BD8-5AF8-44A5-8649-60E07B37AEE0}"/>
              </a:ext>
            </a:extLst>
          </p:cNvPr>
          <p:cNvSpPr/>
          <p:nvPr/>
        </p:nvSpPr>
        <p:spPr bwMode="auto">
          <a:xfrm>
            <a:off x="7264050" y="3527460"/>
            <a:ext cx="118872" cy="100079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26" name="Rectangle 225">
            <a:extLst>
              <a:ext uri="{FF2B5EF4-FFF2-40B4-BE49-F238E27FC236}">
                <a16:creationId xmlns:a16="http://schemas.microsoft.com/office/drawing/2014/main" id="{7ABBDAEB-8B1D-4578-9C8D-691CD50878FE}"/>
              </a:ext>
            </a:extLst>
          </p:cNvPr>
          <p:cNvSpPr/>
          <p:nvPr/>
        </p:nvSpPr>
        <p:spPr bwMode="auto">
          <a:xfrm>
            <a:off x="7398407" y="3527460"/>
            <a:ext cx="118872" cy="102002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28" name="Rectangle 227">
            <a:extLst>
              <a:ext uri="{FF2B5EF4-FFF2-40B4-BE49-F238E27FC236}">
                <a16:creationId xmlns:a16="http://schemas.microsoft.com/office/drawing/2014/main" id="{71D0EB7D-F6A0-49A9-9195-0B69402C4AD9}"/>
              </a:ext>
            </a:extLst>
          </p:cNvPr>
          <p:cNvSpPr/>
          <p:nvPr/>
        </p:nvSpPr>
        <p:spPr bwMode="auto">
          <a:xfrm>
            <a:off x="7532764" y="3527460"/>
            <a:ext cx="118872" cy="11432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30" name="Rectangle 229">
            <a:extLst>
              <a:ext uri="{FF2B5EF4-FFF2-40B4-BE49-F238E27FC236}">
                <a16:creationId xmlns:a16="http://schemas.microsoft.com/office/drawing/2014/main" id="{60A7EDFD-A35E-408B-BEA7-C260D2DC047B}"/>
              </a:ext>
            </a:extLst>
          </p:cNvPr>
          <p:cNvSpPr/>
          <p:nvPr/>
        </p:nvSpPr>
        <p:spPr bwMode="auto">
          <a:xfrm>
            <a:off x="7667121" y="3527460"/>
            <a:ext cx="118872" cy="11512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32" name="Rectangle 231">
            <a:extLst>
              <a:ext uri="{FF2B5EF4-FFF2-40B4-BE49-F238E27FC236}">
                <a16:creationId xmlns:a16="http://schemas.microsoft.com/office/drawing/2014/main" id="{9D39938D-DB14-497E-B5FD-E81B3BA3543A}"/>
              </a:ext>
            </a:extLst>
          </p:cNvPr>
          <p:cNvSpPr/>
          <p:nvPr/>
        </p:nvSpPr>
        <p:spPr bwMode="auto">
          <a:xfrm>
            <a:off x="7801478" y="3527460"/>
            <a:ext cx="118872" cy="116661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34" name="Rectangle 233">
            <a:extLst>
              <a:ext uri="{FF2B5EF4-FFF2-40B4-BE49-F238E27FC236}">
                <a16:creationId xmlns:a16="http://schemas.microsoft.com/office/drawing/2014/main" id="{3821A918-5B03-4203-BD0B-D2565A071948}"/>
              </a:ext>
            </a:extLst>
          </p:cNvPr>
          <p:cNvSpPr/>
          <p:nvPr/>
        </p:nvSpPr>
        <p:spPr bwMode="auto">
          <a:xfrm>
            <a:off x="7935835" y="3527460"/>
            <a:ext cx="118872" cy="11891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36" name="Rectangle 235">
            <a:extLst>
              <a:ext uri="{FF2B5EF4-FFF2-40B4-BE49-F238E27FC236}">
                <a16:creationId xmlns:a16="http://schemas.microsoft.com/office/drawing/2014/main" id="{2208265F-6ADF-4628-A672-5E1CA387A8D4}"/>
              </a:ext>
            </a:extLst>
          </p:cNvPr>
          <p:cNvSpPr/>
          <p:nvPr/>
        </p:nvSpPr>
        <p:spPr bwMode="auto">
          <a:xfrm>
            <a:off x="8070192" y="3527460"/>
            <a:ext cx="118872" cy="12426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38" name="Rectangle 237">
            <a:extLst>
              <a:ext uri="{FF2B5EF4-FFF2-40B4-BE49-F238E27FC236}">
                <a16:creationId xmlns:a16="http://schemas.microsoft.com/office/drawing/2014/main" id="{EFA223E8-92A7-4375-AA44-29F69B35012C}"/>
              </a:ext>
            </a:extLst>
          </p:cNvPr>
          <p:cNvSpPr/>
          <p:nvPr/>
        </p:nvSpPr>
        <p:spPr bwMode="auto">
          <a:xfrm>
            <a:off x="10354244" y="3527460"/>
            <a:ext cx="118872" cy="18891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39" name="Rectangle 238">
            <a:extLst>
              <a:ext uri="{FF2B5EF4-FFF2-40B4-BE49-F238E27FC236}">
                <a16:creationId xmlns:a16="http://schemas.microsoft.com/office/drawing/2014/main" id="{9BA23BF0-E494-430F-ABC3-7C4EF2F05A6C}"/>
              </a:ext>
            </a:extLst>
          </p:cNvPr>
          <p:cNvSpPr/>
          <p:nvPr/>
        </p:nvSpPr>
        <p:spPr bwMode="auto">
          <a:xfrm>
            <a:off x="8204549" y="3527460"/>
            <a:ext cx="118872" cy="12716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41" name="Rectangle 240">
            <a:extLst>
              <a:ext uri="{FF2B5EF4-FFF2-40B4-BE49-F238E27FC236}">
                <a16:creationId xmlns:a16="http://schemas.microsoft.com/office/drawing/2014/main" id="{F98D87B3-3D1A-49DD-84E6-DB3AD9F07E5F}"/>
              </a:ext>
            </a:extLst>
          </p:cNvPr>
          <p:cNvSpPr/>
          <p:nvPr/>
        </p:nvSpPr>
        <p:spPr bwMode="auto">
          <a:xfrm>
            <a:off x="8338906" y="3527460"/>
            <a:ext cx="118872" cy="127161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43" name="Rectangle 242">
            <a:extLst>
              <a:ext uri="{FF2B5EF4-FFF2-40B4-BE49-F238E27FC236}">
                <a16:creationId xmlns:a16="http://schemas.microsoft.com/office/drawing/2014/main" id="{C39AE9DF-2448-4B5F-BB08-4CBA72161E51}"/>
              </a:ext>
            </a:extLst>
          </p:cNvPr>
          <p:cNvSpPr/>
          <p:nvPr/>
        </p:nvSpPr>
        <p:spPr bwMode="auto">
          <a:xfrm>
            <a:off x="8607620" y="3527460"/>
            <a:ext cx="118872" cy="13095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45" name="Rectangle 244">
            <a:extLst>
              <a:ext uri="{FF2B5EF4-FFF2-40B4-BE49-F238E27FC236}">
                <a16:creationId xmlns:a16="http://schemas.microsoft.com/office/drawing/2014/main" id="{296227AA-1EFE-4A41-B7A6-FA670B1E24F2}"/>
              </a:ext>
            </a:extLst>
          </p:cNvPr>
          <p:cNvSpPr/>
          <p:nvPr/>
        </p:nvSpPr>
        <p:spPr bwMode="auto">
          <a:xfrm>
            <a:off x="8741977" y="3527460"/>
            <a:ext cx="118872" cy="132681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47" name="Rectangle 246">
            <a:extLst>
              <a:ext uri="{FF2B5EF4-FFF2-40B4-BE49-F238E27FC236}">
                <a16:creationId xmlns:a16="http://schemas.microsoft.com/office/drawing/2014/main" id="{1E918A37-FE9F-4CA7-9D4B-0DE276FAFC3D}"/>
              </a:ext>
            </a:extLst>
          </p:cNvPr>
          <p:cNvSpPr/>
          <p:nvPr/>
        </p:nvSpPr>
        <p:spPr bwMode="auto">
          <a:xfrm>
            <a:off x="8876334" y="3527460"/>
            <a:ext cx="118872" cy="13351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49" name="Rectangle 248">
            <a:extLst>
              <a:ext uri="{FF2B5EF4-FFF2-40B4-BE49-F238E27FC236}">
                <a16:creationId xmlns:a16="http://schemas.microsoft.com/office/drawing/2014/main" id="{E3C39FF8-F260-47CF-9FA2-6129423BBFE7}"/>
              </a:ext>
            </a:extLst>
          </p:cNvPr>
          <p:cNvSpPr/>
          <p:nvPr/>
        </p:nvSpPr>
        <p:spPr bwMode="auto">
          <a:xfrm>
            <a:off x="9010691" y="3527460"/>
            <a:ext cx="118872" cy="135480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51" name="Rectangle 250">
            <a:extLst>
              <a:ext uri="{FF2B5EF4-FFF2-40B4-BE49-F238E27FC236}">
                <a16:creationId xmlns:a16="http://schemas.microsoft.com/office/drawing/2014/main" id="{DE2998AB-B484-4635-A2DC-C78EC599B3F1}"/>
              </a:ext>
            </a:extLst>
          </p:cNvPr>
          <p:cNvSpPr/>
          <p:nvPr/>
        </p:nvSpPr>
        <p:spPr bwMode="auto">
          <a:xfrm>
            <a:off x="9145048" y="3527460"/>
            <a:ext cx="118872" cy="135480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53" name="Rectangle 252">
            <a:extLst>
              <a:ext uri="{FF2B5EF4-FFF2-40B4-BE49-F238E27FC236}">
                <a16:creationId xmlns:a16="http://schemas.microsoft.com/office/drawing/2014/main" id="{DBA79E7D-1DDE-4D23-9B9E-1155465BFE9F}"/>
              </a:ext>
            </a:extLst>
          </p:cNvPr>
          <p:cNvSpPr/>
          <p:nvPr/>
        </p:nvSpPr>
        <p:spPr bwMode="auto">
          <a:xfrm>
            <a:off x="8473263" y="3546512"/>
            <a:ext cx="118872" cy="12905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55" name="Rectangle 254">
            <a:extLst>
              <a:ext uri="{FF2B5EF4-FFF2-40B4-BE49-F238E27FC236}">
                <a16:creationId xmlns:a16="http://schemas.microsoft.com/office/drawing/2014/main" id="{2C79207E-F597-444E-B971-1C1980E13D61}"/>
              </a:ext>
            </a:extLst>
          </p:cNvPr>
          <p:cNvSpPr/>
          <p:nvPr/>
        </p:nvSpPr>
        <p:spPr bwMode="auto">
          <a:xfrm>
            <a:off x="9279405" y="3527460"/>
            <a:ext cx="118872" cy="13854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57" name="Rectangle 256">
            <a:extLst>
              <a:ext uri="{FF2B5EF4-FFF2-40B4-BE49-F238E27FC236}">
                <a16:creationId xmlns:a16="http://schemas.microsoft.com/office/drawing/2014/main" id="{8FDC8933-463B-4477-9C49-3426AA0B229C}"/>
              </a:ext>
            </a:extLst>
          </p:cNvPr>
          <p:cNvSpPr/>
          <p:nvPr/>
        </p:nvSpPr>
        <p:spPr bwMode="auto">
          <a:xfrm>
            <a:off x="9413762" y="3522695"/>
            <a:ext cx="118872" cy="143572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59" name="Rectangle 258">
            <a:extLst>
              <a:ext uri="{FF2B5EF4-FFF2-40B4-BE49-F238E27FC236}">
                <a16:creationId xmlns:a16="http://schemas.microsoft.com/office/drawing/2014/main" id="{5C764CF9-2E62-41D1-8DFA-9205C284ABC9}"/>
              </a:ext>
            </a:extLst>
          </p:cNvPr>
          <p:cNvSpPr/>
          <p:nvPr/>
        </p:nvSpPr>
        <p:spPr bwMode="auto">
          <a:xfrm>
            <a:off x="9548119" y="3527460"/>
            <a:ext cx="118872" cy="14607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61" name="Rectangle 260">
            <a:extLst>
              <a:ext uri="{FF2B5EF4-FFF2-40B4-BE49-F238E27FC236}">
                <a16:creationId xmlns:a16="http://schemas.microsoft.com/office/drawing/2014/main" id="{58038BB1-B11C-4F2A-A6D2-6FB087FA4406}"/>
              </a:ext>
            </a:extLst>
          </p:cNvPr>
          <p:cNvSpPr/>
          <p:nvPr/>
        </p:nvSpPr>
        <p:spPr bwMode="auto">
          <a:xfrm>
            <a:off x="9682476" y="3527460"/>
            <a:ext cx="118872" cy="146076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63" name="Rectangle 262">
            <a:extLst>
              <a:ext uri="{FF2B5EF4-FFF2-40B4-BE49-F238E27FC236}">
                <a16:creationId xmlns:a16="http://schemas.microsoft.com/office/drawing/2014/main" id="{CE3CB59F-9D2E-4A8B-A296-0BF370663B4E}"/>
              </a:ext>
            </a:extLst>
          </p:cNvPr>
          <p:cNvSpPr/>
          <p:nvPr/>
        </p:nvSpPr>
        <p:spPr bwMode="auto">
          <a:xfrm>
            <a:off x="9816833" y="3541749"/>
            <a:ext cx="118872" cy="15578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65" name="Rectangle 264">
            <a:extLst>
              <a:ext uri="{FF2B5EF4-FFF2-40B4-BE49-F238E27FC236}">
                <a16:creationId xmlns:a16="http://schemas.microsoft.com/office/drawing/2014/main" id="{5B1279DF-D3BE-41B2-AD0D-3B9A7C8465C0}"/>
              </a:ext>
            </a:extLst>
          </p:cNvPr>
          <p:cNvSpPr/>
          <p:nvPr/>
        </p:nvSpPr>
        <p:spPr bwMode="auto">
          <a:xfrm>
            <a:off x="9951190" y="3527460"/>
            <a:ext cx="118872" cy="16110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67" name="Rectangle 266">
            <a:extLst>
              <a:ext uri="{FF2B5EF4-FFF2-40B4-BE49-F238E27FC236}">
                <a16:creationId xmlns:a16="http://schemas.microsoft.com/office/drawing/2014/main" id="{795F9186-23B1-4F95-972A-AD18C33161F8}"/>
              </a:ext>
            </a:extLst>
          </p:cNvPr>
          <p:cNvSpPr/>
          <p:nvPr/>
        </p:nvSpPr>
        <p:spPr bwMode="auto">
          <a:xfrm>
            <a:off x="10085547" y="3527460"/>
            <a:ext cx="118872" cy="188910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69" name="Rectangle 268">
            <a:extLst>
              <a:ext uri="{FF2B5EF4-FFF2-40B4-BE49-F238E27FC236}">
                <a16:creationId xmlns:a16="http://schemas.microsoft.com/office/drawing/2014/main" id="{94C3C947-B673-4E34-9D3C-A015C873B799}"/>
              </a:ext>
            </a:extLst>
          </p:cNvPr>
          <p:cNvSpPr/>
          <p:nvPr/>
        </p:nvSpPr>
        <p:spPr bwMode="auto">
          <a:xfrm>
            <a:off x="10219904" y="3527460"/>
            <a:ext cx="118872" cy="188910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nvGrpSpPr>
          <p:cNvPr id="460" name="Group 459">
            <a:extLst>
              <a:ext uri="{FF2B5EF4-FFF2-40B4-BE49-F238E27FC236}">
                <a16:creationId xmlns:a16="http://schemas.microsoft.com/office/drawing/2014/main" id="{19085402-A002-429C-A808-2CC6A0F0989B}"/>
              </a:ext>
            </a:extLst>
          </p:cNvPr>
          <p:cNvGrpSpPr/>
          <p:nvPr/>
        </p:nvGrpSpPr>
        <p:grpSpPr>
          <a:xfrm>
            <a:off x="2234927" y="3147852"/>
            <a:ext cx="8299334" cy="958757"/>
            <a:chOff x="2234927" y="3236340"/>
            <a:chExt cx="8299334" cy="958757"/>
          </a:xfrm>
        </p:grpSpPr>
        <p:cxnSp>
          <p:nvCxnSpPr>
            <p:cNvPr id="139" name="Straight Connector 138">
              <a:extLst>
                <a:ext uri="{FF2B5EF4-FFF2-40B4-BE49-F238E27FC236}">
                  <a16:creationId xmlns:a16="http://schemas.microsoft.com/office/drawing/2014/main" id="{2C3D860D-A71B-4D86-B381-27730F9B6ED0}"/>
                </a:ext>
              </a:extLst>
            </p:cNvPr>
            <p:cNvCxnSpPr>
              <a:cxnSpLocks/>
            </p:cNvCxnSpPr>
            <p:nvPr/>
          </p:nvCxnSpPr>
          <p:spPr bwMode="auto">
            <a:xfrm>
              <a:off x="2239433" y="3236340"/>
              <a:ext cx="8294828" cy="0"/>
            </a:xfrm>
            <a:prstGeom prst="line">
              <a:avLst/>
            </a:prstGeom>
            <a:noFill/>
            <a:ln w="28575" cap="flat" cmpd="sng" algn="ctr">
              <a:solidFill>
                <a:schemeClr val="bg1"/>
              </a:solidFill>
              <a:prstDash val="sysDot"/>
              <a:round/>
              <a:headEnd type="none" w="med" len="med"/>
              <a:tailEnd type="none" w="med" len="med"/>
            </a:ln>
            <a:effectLst/>
          </p:spPr>
        </p:cxnSp>
        <p:cxnSp>
          <p:nvCxnSpPr>
            <p:cNvPr id="270" name="Straight Connector 269">
              <a:extLst>
                <a:ext uri="{FF2B5EF4-FFF2-40B4-BE49-F238E27FC236}">
                  <a16:creationId xmlns:a16="http://schemas.microsoft.com/office/drawing/2014/main" id="{0F30910A-0795-487A-8F05-2082385C52EF}"/>
                </a:ext>
              </a:extLst>
            </p:cNvPr>
            <p:cNvCxnSpPr>
              <a:cxnSpLocks/>
            </p:cNvCxnSpPr>
            <p:nvPr/>
          </p:nvCxnSpPr>
          <p:spPr bwMode="auto">
            <a:xfrm>
              <a:off x="2234927" y="3616696"/>
              <a:ext cx="8299334"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8586146A-3D95-4811-9892-51068AB687EB}"/>
                </a:ext>
              </a:extLst>
            </p:cNvPr>
            <p:cNvCxnSpPr>
              <a:cxnSpLocks/>
            </p:cNvCxnSpPr>
            <p:nvPr/>
          </p:nvCxnSpPr>
          <p:spPr bwMode="auto">
            <a:xfrm>
              <a:off x="2239433" y="4195097"/>
              <a:ext cx="8294828" cy="0"/>
            </a:xfrm>
            <a:prstGeom prst="line">
              <a:avLst/>
            </a:prstGeom>
            <a:noFill/>
            <a:ln w="28575" cap="flat" cmpd="sng" algn="ctr">
              <a:solidFill>
                <a:schemeClr val="bg1"/>
              </a:solidFill>
              <a:prstDash val="sysDot"/>
              <a:round/>
              <a:headEnd type="none" w="med" len="med"/>
              <a:tailEnd type="none" w="med" len="med"/>
            </a:ln>
            <a:effectLst/>
          </p:spPr>
        </p:cxnSp>
      </p:grpSp>
      <p:sp>
        <p:nvSpPr>
          <p:cNvPr id="272" name="Rectangle 271">
            <a:extLst>
              <a:ext uri="{FF2B5EF4-FFF2-40B4-BE49-F238E27FC236}">
                <a16:creationId xmlns:a16="http://schemas.microsoft.com/office/drawing/2014/main" id="{5FFE7DA3-1504-4377-977F-74DDD28087A9}"/>
              </a:ext>
            </a:extLst>
          </p:cNvPr>
          <p:cNvSpPr/>
          <p:nvPr/>
        </p:nvSpPr>
        <p:spPr bwMode="auto">
          <a:xfrm>
            <a:off x="2295855"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74" name="Rectangle 273">
            <a:extLst>
              <a:ext uri="{FF2B5EF4-FFF2-40B4-BE49-F238E27FC236}">
                <a16:creationId xmlns:a16="http://schemas.microsoft.com/office/drawing/2014/main" id="{268BE9F9-D13B-4542-B43F-2AF93F61E0F2}"/>
              </a:ext>
            </a:extLst>
          </p:cNvPr>
          <p:cNvSpPr/>
          <p:nvPr/>
        </p:nvSpPr>
        <p:spPr bwMode="auto">
          <a:xfrm>
            <a:off x="2295855"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81" name="Rectangle 280">
            <a:extLst>
              <a:ext uri="{FF2B5EF4-FFF2-40B4-BE49-F238E27FC236}">
                <a16:creationId xmlns:a16="http://schemas.microsoft.com/office/drawing/2014/main" id="{6A9BAFCC-98AC-4E0B-9D2A-3A174D727BBF}"/>
              </a:ext>
            </a:extLst>
          </p:cNvPr>
          <p:cNvSpPr/>
          <p:nvPr/>
        </p:nvSpPr>
        <p:spPr bwMode="auto">
          <a:xfrm>
            <a:off x="2430169" y="5885351"/>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82" name="Rectangle 281">
            <a:extLst>
              <a:ext uri="{FF2B5EF4-FFF2-40B4-BE49-F238E27FC236}">
                <a16:creationId xmlns:a16="http://schemas.microsoft.com/office/drawing/2014/main" id="{64E258A4-BD0C-4592-BCB9-0B31A6DBA889}"/>
              </a:ext>
            </a:extLst>
          </p:cNvPr>
          <p:cNvSpPr/>
          <p:nvPr/>
        </p:nvSpPr>
        <p:spPr bwMode="auto">
          <a:xfrm>
            <a:off x="2430169" y="6030882"/>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84" name="Rectangle 283">
            <a:extLst>
              <a:ext uri="{FF2B5EF4-FFF2-40B4-BE49-F238E27FC236}">
                <a16:creationId xmlns:a16="http://schemas.microsoft.com/office/drawing/2014/main" id="{E3C7645F-3F43-4194-AAAB-8DFF97B2C0A8}"/>
              </a:ext>
            </a:extLst>
          </p:cNvPr>
          <p:cNvSpPr/>
          <p:nvPr/>
        </p:nvSpPr>
        <p:spPr bwMode="auto">
          <a:xfrm>
            <a:off x="2564483"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85" name="Rectangle 284">
            <a:extLst>
              <a:ext uri="{FF2B5EF4-FFF2-40B4-BE49-F238E27FC236}">
                <a16:creationId xmlns:a16="http://schemas.microsoft.com/office/drawing/2014/main" id="{53AE85C6-2855-4AF4-8170-A5F8F7D33595}"/>
              </a:ext>
            </a:extLst>
          </p:cNvPr>
          <p:cNvSpPr/>
          <p:nvPr/>
        </p:nvSpPr>
        <p:spPr bwMode="auto">
          <a:xfrm>
            <a:off x="2564483"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87" name="Rectangle 286">
            <a:extLst>
              <a:ext uri="{FF2B5EF4-FFF2-40B4-BE49-F238E27FC236}">
                <a16:creationId xmlns:a16="http://schemas.microsoft.com/office/drawing/2014/main" id="{D7C13F0D-B388-4160-89C3-A074BFB582E6}"/>
              </a:ext>
            </a:extLst>
          </p:cNvPr>
          <p:cNvSpPr/>
          <p:nvPr/>
        </p:nvSpPr>
        <p:spPr bwMode="auto">
          <a:xfrm>
            <a:off x="2698797" y="5885351"/>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88" name="Rectangle 287">
            <a:extLst>
              <a:ext uri="{FF2B5EF4-FFF2-40B4-BE49-F238E27FC236}">
                <a16:creationId xmlns:a16="http://schemas.microsoft.com/office/drawing/2014/main" id="{988FD7E2-B00B-4E5B-B259-67D58A35F224}"/>
              </a:ext>
            </a:extLst>
          </p:cNvPr>
          <p:cNvSpPr/>
          <p:nvPr/>
        </p:nvSpPr>
        <p:spPr bwMode="auto">
          <a:xfrm>
            <a:off x="2698797" y="6030882"/>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90" name="Rectangle 289">
            <a:extLst>
              <a:ext uri="{FF2B5EF4-FFF2-40B4-BE49-F238E27FC236}">
                <a16:creationId xmlns:a16="http://schemas.microsoft.com/office/drawing/2014/main" id="{E6727638-92F8-44C7-A31D-431352A82EB6}"/>
              </a:ext>
            </a:extLst>
          </p:cNvPr>
          <p:cNvSpPr/>
          <p:nvPr/>
        </p:nvSpPr>
        <p:spPr bwMode="auto">
          <a:xfrm>
            <a:off x="2833111"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91" name="Rectangle 290">
            <a:extLst>
              <a:ext uri="{FF2B5EF4-FFF2-40B4-BE49-F238E27FC236}">
                <a16:creationId xmlns:a16="http://schemas.microsoft.com/office/drawing/2014/main" id="{00E36F4C-E366-4601-B76A-68E732BC9306}"/>
              </a:ext>
            </a:extLst>
          </p:cNvPr>
          <p:cNvSpPr/>
          <p:nvPr/>
        </p:nvSpPr>
        <p:spPr bwMode="auto">
          <a:xfrm>
            <a:off x="2833111"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93" name="Rectangle 292">
            <a:extLst>
              <a:ext uri="{FF2B5EF4-FFF2-40B4-BE49-F238E27FC236}">
                <a16:creationId xmlns:a16="http://schemas.microsoft.com/office/drawing/2014/main" id="{F35B420E-9716-4B88-9219-19816FA7DA53}"/>
              </a:ext>
            </a:extLst>
          </p:cNvPr>
          <p:cNvSpPr/>
          <p:nvPr/>
        </p:nvSpPr>
        <p:spPr bwMode="auto">
          <a:xfrm>
            <a:off x="2967425" y="5885351"/>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94" name="Rectangle 293">
            <a:extLst>
              <a:ext uri="{FF2B5EF4-FFF2-40B4-BE49-F238E27FC236}">
                <a16:creationId xmlns:a16="http://schemas.microsoft.com/office/drawing/2014/main" id="{14FA275D-105E-4C42-8B85-2E3B7F0E87CC}"/>
              </a:ext>
            </a:extLst>
          </p:cNvPr>
          <p:cNvSpPr/>
          <p:nvPr/>
        </p:nvSpPr>
        <p:spPr bwMode="auto">
          <a:xfrm>
            <a:off x="2967425" y="6030882"/>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96" name="Rectangle 295">
            <a:extLst>
              <a:ext uri="{FF2B5EF4-FFF2-40B4-BE49-F238E27FC236}">
                <a16:creationId xmlns:a16="http://schemas.microsoft.com/office/drawing/2014/main" id="{24707D26-6A9E-4FA7-9654-662C1D794FE3}"/>
              </a:ext>
            </a:extLst>
          </p:cNvPr>
          <p:cNvSpPr/>
          <p:nvPr/>
        </p:nvSpPr>
        <p:spPr bwMode="auto">
          <a:xfrm>
            <a:off x="3101739"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97" name="Rectangle 296">
            <a:extLst>
              <a:ext uri="{FF2B5EF4-FFF2-40B4-BE49-F238E27FC236}">
                <a16:creationId xmlns:a16="http://schemas.microsoft.com/office/drawing/2014/main" id="{3E25767A-95D5-4324-ABA5-EDA26F0C070A}"/>
              </a:ext>
            </a:extLst>
          </p:cNvPr>
          <p:cNvSpPr/>
          <p:nvPr/>
        </p:nvSpPr>
        <p:spPr bwMode="auto">
          <a:xfrm>
            <a:off x="3101739"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299" name="Rectangle 298">
            <a:extLst>
              <a:ext uri="{FF2B5EF4-FFF2-40B4-BE49-F238E27FC236}">
                <a16:creationId xmlns:a16="http://schemas.microsoft.com/office/drawing/2014/main" id="{9080CBF7-1136-4993-9044-AC844142A31D}"/>
              </a:ext>
            </a:extLst>
          </p:cNvPr>
          <p:cNvSpPr/>
          <p:nvPr/>
        </p:nvSpPr>
        <p:spPr bwMode="auto">
          <a:xfrm>
            <a:off x="3236053"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00" name="Rectangle 299">
            <a:extLst>
              <a:ext uri="{FF2B5EF4-FFF2-40B4-BE49-F238E27FC236}">
                <a16:creationId xmlns:a16="http://schemas.microsoft.com/office/drawing/2014/main" id="{FF12A870-381E-499F-A88D-C839C96C39E8}"/>
              </a:ext>
            </a:extLst>
          </p:cNvPr>
          <p:cNvSpPr/>
          <p:nvPr/>
        </p:nvSpPr>
        <p:spPr bwMode="auto">
          <a:xfrm>
            <a:off x="3236053"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02" name="Rectangle 301">
            <a:extLst>
              <a:ext uri="{FF2B5EF4-FFF2-40B4-BE49-F238E27FC236}">
                <a16:creationId xmlns:a16="http://schemas.microsoft.com/office/drawing/2014/main" id="{254BEDE5-E131-428A-AA1A-91C330E15869}"/>
              </a:ext>
            </a:extLst>
          </p:cNvPr>
          <p:cNvSpPr/>
          <p:nvPr/>
        </p:nvSpPr>
        <p:spPr bwMode="auto">
          <a:xfrm>
            <a:off x="3370367"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03" name="Rectangle 302">
            <a:extLst>
              <a:ext uri="{FF2B5EF4-FFF2-40B4-BE49-F238E27FC236}">
                <a16:creationId xmlns:a16="http://schemas.microsoft.com/office/drawing/2014/main" id="{751992B8-B318-492B-9495-3FFA5F1617E0}"/>
              </a:ext>
            </a:extLst>
          </p:cNvPr>
          <p:cNvSpPr/>
          <p:nvPr/>
        </p:nvSpPr>
        <p:spPr bwMode="auto">
          <a:xfrm>
            <a:off x="3370367"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05" name="Rectangle 304">
            <a:extLst>
              <a:ext uri="{FF2B5EF4-FFF2-40B4-BE49-F238E27FC236}">
                <a16:creationId xmlns:a16="http://schemas.microsoft.com/office/drawing/2014/main" id="{BB6D178D-96CE-4FD8-BF2D-B6CD12187C01}"/>
              </a:ext>
            </a:extLst>
          </p:cNvPr>
          <p:cNvSpPr/>
          <p:nvPr/>
        </p:nvSpPr>
        <p:spPr bwMode="auto">
          <a:xfrm>
            <a:off x="3504681"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06" name="Rectangle 305">
            <a:extLst>
              <a:ext uri="{FF2B5EF4-FFF2-40B4-BE49-F238E27FC236}">
                <a16:creationId xmlns:a16="http://schemas.microsoft.com/office/drawing/2014/main" id="{9089AAD0-0764-407E-AE5A-0CCB6E232D91}"/>
              </a:ext>
            </a:extLst>
          </p:cNvPr>
          <p:cNvSpPr/>
          <p:nvPr/>
        </p:nvSpPr>
        <p:spPr bwMode="auto">
          <a:xfrm>
            <a:off x="3504681"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08" name="Rectangle 307">
            <a:extLst>
              <a:ext uri="{FF2B5EF4-FFF2-40B4-BE49-F238E27FC236}">
                <a16:creationId xmlns:a16="http://schemas.microsoft.com/office/drawing/2014/main" id="{F4CE11A6-2135-4E0F-9E05-DE4567E40041}"/>
              </a:ext>
            </a:extLst>
          </p:cNvPr>
          <p:cNvSpPr/>
          <p:nvPr/>
        </p:nvSpPr>
        <p:spPr bwMode="auto">
          <a:xfrm>
            <a:off x="3638995" y="5885351"/>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09" name="Rectangle 308">
            <a:extLst>
              <a:ext uri="{FF2B5EF4-FFF2-40B4-BE49-F238E27FC236}">
                <a16:creationId xmlns:a16="http://schemas.microsoft.com/office/drawing/2014/main" id="{8FB5A338-24D6-43CA-97C7-84933EAB4126}"/>
              </a:ext>
            </a:extLst>
          </p:cNvPr>
          <p:cNvSpPr/>
          <p:nvPr/>
        </p:nvSpPr>
        <p:spPr bwMode="auto">
          <a:xfrm>
            <a:off x="3638995" y="6030882"/>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11" name="Rectangle 310">
            <a:extLst>
              <a:ext uri="{FF2B5EF4-FFF2-40B4-BE49-F238E27FC236}">
                <a16:creationId xmlns:a16="http://schemas.microsoft.com/office/drawing/2014/main" id="{D2500DC2-9C2F-4B83-9AB9-BC9919D913F0}"/>
              </a:ext>
            </a:extLst>
          </p:cNvPr>
          <p:cNvSpPr/>
          <p:nvPr/>
        </p:nvSpPr>
        <p:spPr bwMode="auto">
          <a:xfrm>
            <a:off x="3773309" y="5885351"/>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12" name="Rectangle 311">
            <a:extLst>
              <a:ext uri="{FF2B5EF4-FFF2-40B4-BE49-F238E27FC236}">
                <a16:creationId xmlns:a16="http://schemas.microsoft.com/office/drawing/2014/main" id="{A467E9FA-4BAA-42AE-92E9-6F7800E1B46F}"/>
              </a:ext>
            </a:extLst>
          </p:cNvPr>
          <p:cNvSpPr/>
          <p:nvPr/>
        </p:nvSpPr>
        <p:spPr bwMode="auto">
          <a:xfrm>
            <a:off x="3773309" y="6030882"/>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14" name="Rectangle 313">
            <a:extLst>
              <a:ext uri="{FF2B5EF4-FFF2-40B4-BE49-F238E27FC236}">
                <a16:creationId xmlns:a16="http://schemas.microsoft.com/office/drawing/2014/main" id="{EF21C399-5959-4DFF-8827-84F088449789}"/>
              </a:ext>
            </a:extLst>
          </p:cNvPr>
          <p:cNvSpPr/>
          <p:nvPr/>
        </p:nvSpPr>
        <p:spPr bwMode="auto">
          <a:xfrm>
            <a:off x="3907623"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15" name="Rectangle 314">
            <a:extLst>
              <a:ext uri="{FF2B5EF4-FFF2-40B4-BE49-F238E27FC236}">
                <a16:creationId xmlns:a16="http://schemas.microsoft.com/office/drawing/2014/main" id="{2B400A4F-2B3B-484B-AA10-DAAEBD6DEBF7}"/>
              </a:ext>
            </a:extLst>
          </p:cNvPr>
          <p:cNvSpPr/>
          <p:nvPr/>
        </p:nvSpPr>
        <p:spPr bwMode="auto">
          <a:xfrm>
            <a:off x="3907623"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17" name="Rectangle 316">
            <a:extLst>
              <a:ext uri="{FF2B5EF4-FFF2-40B4-BE49-F238E27FC236}">
                <a16:creationId xmlns:a16="http://schemas.microsoft.com/office/drawing/2014/main" id="{E3990889-4714-4F64-8C8C-8B287B82C396}"/>
              </a:ext>
            </a:extLst>
          </p:cNvPr>
          <p:cNvSpPr/>
          <p:nvPr/>
        </p:nvSpPr>
        <p:spPr bwMode="auto">
          <a:xfrm>
            <a:off x="4041937"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18" name="Rectangle 317">
            <a:extLst>
              <a:ext uri="{FF2B5EF4-FFF2-40B4-BE49-F238E27FC236}">
                <a16:creationId xmlns:a16="http://schemas.microsoft.com/office/drawing/2014/main" id="{2AE80F0B-3A69-492D-8EAC-7789859809CA}"/>
              </a:ext>
            </a:extLst>
          </p:cNvPr>
          <p:cNvSpPr/>
          <p:nvPr/>
        </p:nvSpPr>
        <p:spPr bwMode="auto">
          <a:xfrm>
            <a:off x="4041937"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20" name="Rectangle 319">
            <a:extLst>
              <a:ext uri="{FF2B5EF4-FFF2-40B4-BE49-F238E27FC236}">
                <a16:creationId xmlns:a16="http://schemas.microsoft.com/office/drawing/2014/main" id="{ADBB11AC-E0F8-47A2-B518-48A978BA7C58}"/>
              </a:ext>
            </a:extLst>
          </p:cNvPr>
          <p:cNvSpPr/>
          <p:nvPr/>
        </p:nvSpPr>
        <p:spPr bwMode="auto">
          <a:xfrm>
            <a:off x="4176251"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21" name="Rectangle 320">
            <a:extLst>
              <a:ext uri="{FF2B5EF4-FFF2-40B4-BE49-F238E27FC236}">
                <a16:creationId xmlns:a16="http://schemas.microsoft.com/office/drawing/2014/main" id="{11AD797C-3372-40D9-8B93-104FB7BF665C}"/>
              </a:ext>
            </a:extLst>
          </p:cNvPr>
          <p:cNvSpPr/>
          <p:nvPr/>
        </p:nvSpPr>
        <p:spPr bwMode="auto">
          <a:xfrm>
            <a:off x="4176251"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23" name="Rectangle 322">
            <a:extLst>
              <a:ext uri="{FF2B5EF4-FFF2-40B4-BE49-F238E27FC236}">
                <a16:creationId xmlns:a16="http://schemas.microsoft.com/office/drawing/2014/main" id="{3BF24839-4BCE-4E95-BDCB-B4BC7B92B76E}"/>
              </a:ext>
            </a:extLst>
          </p:cNvPr>
          <p:cNvSpPr/>
          <p:nvPr/>
        </p:nvSpPr>
        <p:spPr bwMode="auto">
          <a:xfrm>
            <a:off x="4310565"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24" name="Rectangle 323">
            <a:extLst>
              <a:ext uri="{FF2B5EF4-FFF2-40B4-BE49-F238E27FC236}">
                <a16:creationId xmlns:a16="http://schemas.microsoft.com/office/drawing/2014/main" id="{B5CAB48C-998C-4986-AA94-653B91E5C138}"/>
              </a:ext>
            </a:extLst>
          </p:cNvPr>
          <p:cNvSpPr/>
          <p:nvPr/>
        </p:nvSpPr>
        <p:spPr bwMode="auto">
          <a:xfrm>
            <a:off x="4310565" y="6030882"/>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26" name="Rectangle 325">
            <a:extLst>
              <a:ext uri="{FF2B5EF4-FFF2-40B4-BE49-F238E27FC236}">
                <a16:creationId xmlns:a16="http://schemas.microsoft.com/office/drawing/2014/main" id="{639C7BA2-3A86-4764-9682-0D1E54C96E4F}"/>
              </a:ext>
            </a:extLst>
          </p:cNvPr>
          <p:cNvSpPr/>
          <p:nvPr/>
        </p:nvSpPr>
        <p:spPr bwMode="auto">
          <a:xfrm>
            <a:off x="4444879"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27" name="Rectangle 326">
            <a:extLst>
              <a:ext uri="{FF2B5EF4-FFF2-40B4-BE49-F238E27FC236}">
                <a16:creationId xmlns:a16="http://schemas.microsoft.com/office/drawing/2014/main" id="{923AEA8C-94E4-4228-BF8B-0D67F35B9CE9}"/>
              </a:ext>
            </a:extLst>
          </p:cNvPr>
          <p:cNvSpPr/>
          <p:nvPr/>
        </p:nvSpPr>
        <p:spPr bwMode="auto">
          <a:xfrm>
            <a:off x="4444879"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29" name="Rectangle 328">
            <a:extLst>
              <a:ext uri="{FF2B5EF4-FFF2-40B4-BE49-F238E27FC236}">
                <a16:creationId xmlns:a16="http://schemas.microsoft.com/office/drawing/2014/main" id="{246533D8-1C6C-40F4-9C53-330105815871}"/>
              </a:ext>
            </a:extLst>
          </p:cNvPr>
          <p:cNvSpPr/>
          <p:nvPr/>
        </p:nvSpPr>
        <p:spPr bwMode="auto">
          <a:xfrm>
            <a:off x="4579193" y="5885351"/>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30" name="Rectangle 329">
            <a:extLst>
              <a:ext uri="{FF2B5EF4-FFF2-40B4-BE49-F238E27FC236}">
                <a16:creationId xmlns:a16="http://schemas.microsoft.com/office/drawing/2014/main" id="{E54669EE-9F31-4AB2-B9CF-C8C68DDD2BB2}"/>
              </a:ext>
            </a:extLst>
          </p:cNvPr>
          <p:cNvSpPr/>
          <p:nvPr/>
        </p:nvSpPr>
        <p:spPr bwMode="auto">
          <a:xfrm>
            <a:off x="4579193" y="6030882"/>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32" name="Rectangle 331">
            <a:extLst>
              <a:ext uri="{FF2B5EF4-FFF2-40B4-BE49-F238E27FC236}">
                <a16:creationId xmlns:a16="http://schemas.microsoft.com/office/drawing/2014/main" id="{027CACE8-BFE7-4E60-A56B-1127FE17F669}"/>
              </a:ext>
            </a:extLst>
          </p:cNvPr>
          <p:cNvSpPr/>
          <p:nvPr/>
        </p:nvSpPr>
        <p:spPr bwMode="auto">
          <a:xfrm>
            <a:off x="4713507"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33" name="Rectangle 332">
            <a:extLst>
              <a:ext uri="{FF2B5EF4-FFF2-40B4-BE49-F238E27FC236}">
                <a16:creationId xmlns:a16="http://schemas.microsoft.com/office/drawing/2014/main" id="{4E1DDE31-9290-45A9-95CB-2EED19E9A4EA}"/>
              </a:ext>
            </a:extLst>
          </p:cNvPr>
          <p:cNvSpPr/>
          <p:nvPr/>
        </p:nvSpPr>
        <p:spPr bwMode="auto">
          <a:xfrm>
            <a:off x="4713507"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35" name="Rectangle 334">
            <a:extLst>
              <a:ext uri="{FF2B5EF4-FFF2-40B4-BE49-F238E27FC236}">
                <a16:creationId xmlns:a16="http://schemas.microsoft.com/office/drawing/2014/main" id="{724C8D7A-5D0C-4CB7-AB4A-F06E03DDFC51}"/>
              </a:ext>
            </a:extLst>
          </p:cNvPr>
          <p:cNvSpPr/>
          <p:nvPr/>
        </p:nvSpPr>
        <p:spPr bwMode="auto">
          <a:xfrm>
            <a:off x="4847821"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36" name="Rectangle 335">
            <a:extLst>
              <a:ext uri="{FF2B5EF4-FFF2-40B4-BE49-F238E27FC236}">
                <a16:creationId xmlns:a16="http://schemas.microsoft.com/office/drawing/2014/main" id="{64A19FDA-6A41-40DB-88D6-19571FD13E9A}"/>
              </a:ext>
            </a:extLst>
          </p:cNvPr>
          <p:cNvSpPr/>
          <p:nvPr/>
        </p:nvSpPr>
        <p:spPr bwMode="auto">
          <a:xfrm>
            <a:off x="4847821"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38" name="Rectangle 337">
            <a:extLst>
              <a:ext uri="{FF2B5EF4-FFF2-40B4-BE49-F238E27FC236}">
                <a16:creationId xmlns:a16="http://schemas.microsoft.com/office/drawing/2014/main" id="{1C8F2FB9-1ACA-44D4-8A61-59CAB3FA2AA9}"/>
              </a:ext>
            </a:extLst>
          </p:cNvPr>
          <p:cNvSpPr/>
          <p:nvPr/>
        </p:nvSpPr>
        <p:spPr bwMode="auto">
          <a:xfrm>
            <a:off x="4982135"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39" name="Rectangle 338">
            <a:extLst>
              <a:ext uri="{FF2B5EF4-FFF2-40B4-BE49-F238E27FC236}">
                <a16:creationId xmlns:a16="http://schemas.microsoft.com/office/drawing/2014/main" id="{95A0D617-74D4-44D5-A01B-4675EAD05C38}"/>
              </a:ext>
            </a:extLst>
          </p:cNvPr>
          <p:cNvSpPr/>
          <p:nvPr/>
        </p:nvSpPr>
        <p:spPr bwMode="auto">
          <a:xfrm>
            <a:off x="4982135" y="6030882"/>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41" name="Rectangle 340">
            <a:extLst>
              <a:ext uri="{FF2B5EF4-FFF2-40B4-BE49-F238E27FC236}">
                <a16:creationId xmlns:a16="http://schemas.microsoft.com/office/drawing/2014/main" id="{917E9067-3367-482B-81C3-835044EC6BA5}"/>
              </a:ext>
            </a:extLst>
          </p:cNvPr>
          <p:cNvSpPr/>
          <p:nvPr/>
        </p:nvSpPr>
        <p:spPr bwMode="auto">
          <a:xfrm>
            <a:off x="5116449"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42" name="Rectangle 341">
            <a:extLst>
              <a:ext uri="{FF2B5EF4-FFF2-40B4-BE49-F238E27FC236}">
                <a16:creationId xmlns:a16="http://schemas.microsoft.com/office/drawing/2014/main" id="{F4AFB5AC-8B55-42F0-8E6C-D84426516BBD}"/>
              </a:ext>
            </a:extLst>
          </p:cNvPr>
          <p:cNvSpPr/>
          <p:nvPr/>
        </p:nvSpPr>
        <p:spPr bwMode="auto">
          <a:xfrm>
            <a:off x="5116449" y="6030882"/>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44" name="Rectangle 343">
            <a:extLst>
              <a:ext uri="{FF2B5EF4-FFF2-40B4-BE49-F238E27FC236}">
                <a16:creationId xmlns:a16="http://schemas.microsoft.com/office/drawing/2014/main" id="{521B5F1D-0944-45DE-A4DB-D77971CF3CDE}"/>
              </a:ext>
            </a:extLst>
          </p:cNvPr>
          <p:cNvSpPr/>
          <p:nvPr/>
        </p:nvSpPr>
        <p:spPr bwMode="auto">
          <a:xfrm>
            <a:off x="5250763"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45" name="Rectangle 344">
            <a:extLst>
              <a:ext uri="{FF2B5EF4-FFF2-40B4-BE49-F238E27FC236}">
                <a16:creationId xmlns:a16="http://schemas.microsoft.com/office/drawing/2014/main" id="{403AB057-A66B-4BB1-8400-8990D4142D09}"/>
              </a:ext>
            </a:extLst>
          </p:cNvPr>
          <p:cNvSpPr/>
          <p:nvPr/>
        </p:nvSpPr>
        <p:spPr bwMode="auto">
          <a:xfrm>
            <a:off x="5250763" y="6030882"/>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47" name="Rectangle 346">
            <a:extLst>
              <a:ext uri="{FF2B5EF4-FFF2-40B4-BE49-F238E27FC236}">
                <a16:creationId xmlns:a16="http://schemas.microsoft.com/office/drawing/2014/main" id="{4E95E02E-6687-43F4-9C59-0702E28AAAFC}"/>
              </a:ext>
            </a:extLst>
          </p:cNvPr>
          <p:cNvSpPr/>
          <p:nvPr/>
        </p:nvSpPr>
        <p:spPr bwMode="auto">
          <a:xfrm>
            <a:off x="5385077"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48" name="Rectangle 347">
            <a:extLst>
              <a:ext uri="{FF2B5EF4-FFF2-40B4-BE49-F238E27FC236}">
                <a16:creationId xmlns:a16="http://schemas.microsoft.com/office/drawing/2014/main" id="{774FC3B8-64DA-458C-B1DB-B9D55ACCD855}"/>
              </a:ext>
            </a:extLst>
          </p:cNvPr>
          <p:cNvSpPr/>
          <p:nvPr/>
        </p:nvSpPr>
        <p:spPr bwMode="auto">
          <a:xfrm>
            <a:off x="5385077" y="6030882"/>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50" name="Rectangle 349">
            <a:extLst>
              <a:ext uri="{FF2B5EF4-FFF2-40B4-BE49-F238E27FC236}">
                <a16:creationId xmlns:a16="http://schemas.microsoft.com/office/drawing/2014/main" id="{C294EEF9-F370-409A-8D24-9F2AB026E0FB}"/>
              </a:ext>
            </a:extLst>
          </p:cNvPr>
          <p:cNvSpPr/>
          <p:nvPr/>
        </p:nvSpPr>
        <p:spPr bwMode="auto">
          <a:xfrm>
            <a:off x="5519391"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51" name="Rectangle 350">
            <a:extLst>
              <a:ext uri="{FF2B5EF4-FFF2-40B4-BE49-F238E27FC236}">
                <a16:creationId xmlns:a16="http://schemas.microsoft.com/office/drawing/2014/main" id="{FE959AF4-D809-400D-9632-3C4CBD0C0D99}"/>
              </a:ext>
            </a:extLst>
          </p:cNvPr>
          <p:cNvSpPr/>
          <p:nvPr/>
        </p:nvSpPr>
        <p:spPr bwMode="auto">
          <a:xfrm>
            <a:off x="5519391"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53" name="Rectangle 352">
            <a:extLst>
              <a:ext uri="{FF2B5EF4-FFF2-40B4-BE49-F238E27FC236}">
                <a16:creationId xmlns:a16="http://schemas.microsoft.com/office/drawing/2014/main" id="{FA4F1E39-3F24-499E-9B6E-CA4917E1427A}"/>
              </a:ext>
            </a:extLst>
          </p:cNvPr>
          <p:cNvSpPr/>
          <p:nvPr/>
        </p:nvSpPr>
        <p:spPr bwMode="auto">
          <a:xfrm>
            <a:off x="5653705"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54" name="Rectangle 353">
            <a:extLst>
              <a:ext uri="{FF2B5EF4-FFF2-40B4-BE49-F238E27FC236}">
                <a16:creationId xmlns:a16="http://schemas.microsoft.com/office/drawing/2014/main" id="{1523A110-8566-4A7D-931E-06C13947BCAB}"/>
              </a:ext>
            </a:extLst>
          </p:cNvPr>
          <p:cNvSpPr/>
          <p:nvPr/>
        </p:nvSpPr>
        <p:spPr bwMode="auto">
          <a:xfrm>
            <a:off x="5653705"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56" name="Rectangle 355">
            <a:extLst>
              <a:ext uri="{FF2B5EF4-FFF2-40B4-BE49-F238E27FC236}">
                <a16:creationId xmlns:a16="http://schemas.microsoft.com/office/drawing/2014/main" id="{D2922948-33E5-41A0-B5EC-017E4B8ADF03}"/>
              </a:ext>
            </a:extLst>
          </p:cNvPr>
          <p:cNvSpPr/>
          <p:nvPr/>
        </p:nvSpPr>
        <p:spPr bwMode="auto">
          <a:xfrm>
            <a:off x="5788019"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57" name="Rectangle 356">
            <a:extLst>
              <a:ext uri="{FF2B5EF4-FFF2-40B4-BE49-F238E27FC236}">
                <a16:creationId xmlns:a16="http://schemas.microsoft.com/office/drawing/2014/main" id="{40035F89-861A-4090-8F59-4FF57AC3318B}"/>
              </a:ext>
            </a:extLst>
          </p:cNvPr>
          <p:cNvSpPr/>
          <p:nvPr/>
        </p:nvSpPr>
        <p:spPr bwMode="auto">
          <a:xfrm>
            <a:off x="5788019" y="6030882"/>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59" name="Rectangle 358">
            <a:extLst>
              <a:ext uri="{FF2B5EF4-FFF2-40B4-BE49-F238E27FC236}">
                <a16:creationId xmlns:a16="http://schemas.microsoft.com/office/drawing/2014/main" id="{42F6B3C5-2C4C-4F9F-A2E9-DAA658F89B61}"/>
              </a:ext>
            </a:extLst>
          </p:cNvPr>
          <p:cNvSpPr/>
          <p:nvPr/>
        </p:nvSpPr>
        <p:spPr bwMode="auto">
          <a:xfrm>
            <a:off x="5922333"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60" name="Rectangle 359">
            <a:extLst>
              <a:ext uri="{FF2B5EF4-FFF2-40B4-BE49-F238E27FC236}">
                <a16:creationId xmlns:a16="http://schemas.microsoft.com/office/drawing/2014/main" id="{871661F3-B670-425B-A704-2EDD61EA18FA}"/>
              </a:ext>
            </a:extLst>
          </p:cNvPr>
          <p:cNvSpPr/>
          <p:nvPr/>
        </p:nvSpPr>
        <p:spPr bwMode="auto">
          <a:xfrm>
            <a:off x="5922333"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62" name="Rectangle 361">
            <a:extLst>
              <a:ext uri="{FF2B5EF4-FFF2-40B4-BE49-F238E27FC236}">
                <a16:creationId xmlns:a16="http://schemas.microsoft.com/office/drawing/2014/main" id="{7F10911E-8B0B-4D73-BD82-4E210D559580}"/>
              </a:ext>
            </a:extLst>
          </p:cNvPr>
          <p:cNvSpPr/>
          <p:nvPr/>
        </p:nvSpPr>
        <p:spPr bwMode="auto">
          <a:xfrm>
            <a:off x="6056647"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63" name="Rectangle 362">
            <a:extLst>
              <a:ext uri="{FF2B5EF4-FFF2-40B4-BE49-F238E27FC236}">
                <a16:creationId xmlns:a16="http://schemas.microsoft.com/office/drawing/2014/main" id="{7BB79B3E-15ED-466C-8386-086AC50190BE}"/>
              </a:ext>
            </a:extLst>
          </p:cNvPr>
          <p:cNvSpPr/>
          <p:nvPr/>
        </p:nvSpPr>
        <p:spPr bwMode="auto">
          <a:xfrm>
            <a:off x="6056647" y="6030882"/>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65" name="Rectangle 364">
            <a:extLst>
              <a:ext uri="{FF2B5EF4-FFF2-40B4-BE49-F238E27FC236}">
                <a16:creationId xmlns:a16="http://schemas.microsoft.com/office/drawing/2014/main" id="{CA590370-469D-480E-9162-CBC9690D5C9D}"/>
              </a:ext>
            </a:extLst>
          </p:cNvPr>
          <p:cNvSpPr/>
          <p:nvPr/>
        </p:nvSpPr>
        <p:spPr bwMode="auto">
          <a:xfrm>
            <a:off x="6190961" y="5885351"/>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66" name="Rectangle 365">
            <a:extLst>
              <a:ext uri="{FF2B5EF4-FFF2-40B4-BE49-F238E27FC236}">
                <a16:creationId xmlns:a16="http://schemas.microsoft.com/office/drawing/2014/main" id="{19F70511-B431-4D2F-9DDF-6646778B1E9F}"/>
              </a:ext>
            </a:extLst>
          </p:cNvPr>
          <p:cNvSpPr/>
          <p:nvPr/>
        </p:nvSpPr>
        <p:spPr bwMode="auto">
          <a:xfrm>
            <a:off x="6190961" y="6030882"/>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68" name="Rectangle 367">
            <a:extLst>
              <a:ext uri="{FF2B5EF4-FFF2-40B4-BE49-F238E27FC236}">
                <a16:creationId xmlns:a16="http://schemas.microsoft.com/office/drawing/2014/main" id="{741FC248-EDE1-4DCF-89BC-148CF38E0A9A}"/>
              </a:ext>
            </a:extLst>
          </p:cNvPr>
          <p:cNvSpPr/>
          <p:nvPr/>
        </p:nvSpPr>
        <p:spPr bwMode="auto">
          <a:xfrm>
            <a:off x="6325275"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69" name="Rectangle 368">
            <a:extLst>
              <a:ext uri="{FF2B5EF4-FFF2-40B4-BE49-F238E27FC236}">
                <a16:creationId xmlns:a16="http://schemas.microsoft.com/office/drawing/2014/main" id="{F9D866A4-C190-4D92-AD7B-1345E2B537EE}"/>
              </a:ext>
            </a:extLst>
          </p:cNvPr>
          <p:cNvSpPr/>
          <p:nvPr/>
        </p:nvSpPr>
        <p:spPr bwMode="auto">
          <a:xfrm>
            <a:off x="6325275"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71" name="Rectangle 370">
            <a:extLst>
              <a:ext uri="{FF2B5EF4-FFF2-40B4-BE49-F238E27FC236}">
                <a16:creationId xmlns:a16="http://schemas.microsoft.com/office/drawing/2014/main" id="{7D1F834A-2B70-4D1C-AD1D-DD2BB2CD23BF}"/>
              </a:ext>
            </a:extLst>
          </p:cNvPr>
          <p:cNvSpPr/>
          <p:nvPr/>
        </p:nvSpPr>
        <p:spPr bwMode="auto">
          <a:xfrm>
            <a:off x="6459589"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72" name="Rectangle 371">
            <a:extLst>
              <a:ext uri="{FF2B5EF4-FFF2-40B4-BE49-F238E27FC236}">
                <a16:creationId xmlns:a16="http://schemas.microsoft.com/office/drawing/2014/main" id="{390D8B48-EE1F-44BB-A91E-FC43752B1412}"/>
              </a:ext>
            </a:extLst>
          </p:cNvPr>
          <p:cNvSpPr/>
          <p:nvPr/>
        </p:nvSpPr>
        <p:spPr bwMode="auto">
          <a:xfrm>
            <a:off x="6459589"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74" name="Rectangle 373">
            <a:extLst>
              <a:ext uri="{FF2B5EF4-FFF2-40B4-BE49-F238E27FC236}">
                <a16:creationId xmlns:a16="http://schemas.microsoft.com/office/drawing/2014/main" id="{9632C41E-1BDA-4869-AD83-34EBD8D78A68}"/>
              </a:ext>
            </a:extLst>
          </p:cNvPr>
          <p:cNvSpPr/>
          <p:nvPr/>
        </p:nvSpPr>
        <p:spPr bwMode="auto">
          <a:xfrm>
            <a:off x="6593903"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75" name="Rectangle 374">
            <a:extLst>
              <a:ext uri="{FF2B5EF4-FFF2-40B4-BE49-F238E27FC236}">
                <a16:creationId xmlns:a16="http://schemas.microsoft.com/office/drawing/2014/main" id="{C116AD2F-3AAA-4DDA-9096-2F708D496D39}"/>
              </a:ext>
            </a:extLst>
          </p:cNvPr>
          <p:cNvSpPr/>
          <p:nvPr/>
        </p:nvSpPr>
        <p:spPr bwMode="auto">
          <a:xfrm>
            <a:off x="6593903" y="6030882"/>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77" name="Rectangle 376">
            <a:extLst>
              <a:ext uri="{FF2B5EF4-FFF2-40B4-BE49-F238E27FC236}">
                <a16:creationId xmlns:a16="http://schemas.microsoft.com/office/drawing/2014/main" id="{4B6AD9DA-ABF9-4420-8001-3305D92997C5}"/>
              </a:ext>
            </a:extLst>
          </p:cNvPr>
          <p:cNvSpPr/>
          <p:nvPr/>
        </p:nvSpPr>
        <p:spPr bwMode="auto">
          <a:xfrm>
            <a:off x="6728217"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78" name="Rectangle 377">
            <a:extLst>
              <a:ext uri="{FF2B5EF4-FFF2-40B4-BE49-F238E27FC236}">
                <a16:creationId xmlns:a16="http://schemas.microsoft.com/office/drawing/2014/main" id="{C76C2247-ECF6-4617-BF59-BE85C57C4072}"/>
              </a:ext>
            </a:extLst>
          </p:cNvPr>
          <p:cNvSpPr/>
          <p:nvPr/>
        </p:nvSpPr>
        <p:spPr bwMode="auto">
          <a:xfrm>
            <a:off x="6728217" y="6030882"/>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80" name="Rectangle 379">
            <a:extLst>
              <a:ext uri="{FF2B5EF4-FFF2-40B4-BE49-F238E27FC236}">
                <a16:creationId xmlns:a16="http://schemas.microsoft.com/office/drawing/2014/main" id="{E877BE16-C7DA-4C3A-9A95-9723B74CFA2E}"/>
              </a:ext>
            </a:extLst>
          </p:cNvPr>
          <p:cNvSpPr/>
          <p:nvPr/>
        </p:nvSpPr>
        <p:spPr bwMode="auto">
          <a:xfrm>
            <a:off x="6862531"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81" name="Rectangle 380">
            <a:extLst>
              <a:ext uri="{FF2B5EF4-FFF2-40B4-BE49-F238E27FC236}">
                <a16:creationId xmlns:a16="http://schemas.microsoft.com/office/drawing/2014/main" id="{9EC2CF1A-5A79-4D1D-B87A-84C5CD453C99}"/>
              </a:ext>
            </a:extLst>
          </p:cNvPr>
          <p:cNvSpPr/>
          <p:nvPr/>
        </p:nvSpPr>
        <p:spPr bwMode="auto">
          <a:xfrm>
            <a:off x="6862531"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83" name="Rectangle 382">
            <a:extLst>
              <a:ext uri="{FF2B5EF4-FFF2-40B4-BE49-F238E27FC236}">
                <a16:creationId xmlns:a16="http://schemas.microsoft.com/office/drawing/2014/main" id="{ABB4216B-7598-4244-8EC8-587BD551CBED}"/>
              </a:ext>
            </a:extLst>
          </p:cNvPr>
          <p:cNvSpPr/>
          <p:nvPr/>
        </p:nvSpPr>
        <p:spPr bwMode="auto">
          <a:xfrm>
            <a:off x="6996845"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84" name="Rectangle 383">
            <a:extLst>
              <a:ext uri="{FF2B5EF4-FFF2-40B4-BE49-F238E27FC236}">
                <a16:creationId xmlns:a16="http://schemas.microsoft.com/office/drawing/2014/main" id="{0BB83D02-9131-4B10-9D30-24CC0A3CE06F}"/>
              </a:ext>
            </a:extLst>
          </p:cNvPr>
          <p:cNvSpPr/>
          <p:nvPr/>
        </p:nvSpPr>
        <p:spPr bwMode="auto">
          <a:xfrm>
            <a:off x="6996845"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86" name="Rectangle 385">
            <a:extLst>
              <a:ext uri="{FF2B5EF4-FFF2-40B4-BE49-F238E27FC236}">
                <a16:creationId xmlns:a16="http://schemas.microsoft.com/office/drawing/2014/main" id="{E281ACA1-6689-4270-92A8-B14840C5B2E7}"/>
              </a:ext>
            </a:extLst>
          </p:cNvPr>
          <p:cNvSpPr/>
          <p:nvPr/>
        </p:nvSpPr>
        <p:spPr bwMode="auto">
          <a:xfrm>
            <a:off x="7131159"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87" name="Rectangle 386">
            <a:extLst>
              <a:ext uri="{FF2B5EF4-FFF2-40B4-BE49-F238E27FC236}">
                <a16:creationId xmlns:a16="http://schemas.microsoft.com/office/drawing/2014/main" id="{6D98AC59-8A3F-4E37-AAD5-48BD7A3B65CB}"/>
              </a:ext>
            </a:extLst>
          </p:cNvPr>
          <p:cNvSpPr/>
          <p:nvPr/>
        </p:nvSpPr>
        <p:spPr bwMode="auto">
          <a:xfrm>
            <a:off x="7131159" y="6030882"/>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89" name="Rectangle 388">
            <a:extLst>
              <a:ext uri="{FF2B5EF4-FFF2-40B4-BE49-F238E27FC236}">
                <a16:creationId xmlns:a16="http://schemas.microsoft.com/office/drawing/2014/main" id="{FD8F90ED-4D72-4968-931D-B476C0969451}"/>
              </a:ext>
            </a:extLst>
          </p:cNvPr>
          <p:cNvSpPr/>
          <p:nvPr/>
        </p:nvSpPr>
        <p:spPr bwMode="auto">
          <a:xfrm>
            <a:off x="7265473"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90" name="Rectangle 389">
            <a:extLst>
              <a:ext uri="{FF2B5EF4-FFF2-40B4-BE49-F238E27FC236}">
                <a16:creationId xmlns:a16="http://schemas.microsoft.com/office/drawing/2014/main" id="{7525401D-B110-4449-BFDF-CABCDF72A7DE}"/>
              </a:ext>
            </a:extLst>
          </p:cNvPr>
          <p:cNvSpPr/>
          <p:nvPr/>
        </p:nvSpPr>
        <p:spPr bwMode="auto">
          <a:xfrm>
            <a:off x="7265473" y="6030882"/>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92" name="Rectangle 391">
            <a:extLst>
              <a:ext uri="{FF2B5EF4-FFF2-40B4-BE49-F238E27FC236}">
                <a16:creationId xmlns:a16="http://schemas.microsoft.com/office/drawing/2014/main" id="{A7AE109E-CD6B-4E7B-914E-6A1A083EE75A}"/>
              </a:ext>
            </a:extLst>
          </p:cNvPr>
          <p:cNvSpPr/>
          <p:nvPr/>
        </p:nvSpPr>
        <p:spPr bwMode="auto">
          <a:xfrm>
            <a:off x="7399787"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93" name="Rectangle 392">
            <a:extLst>
              <a:ext uri="{FF2B5EF4-FFF2-40B4-BE49-F238E27FC236}">
                <a16:creationId xmlns:a16="http://schemas.microsoft.com/office/drawing/2014/main" id="{14419D6D-270D-42E5-8AF7-74844908DCA1}"/>
              </a:ext>
            </a:extLst>
          </p:cNvPr>
          <p:cNvSpPr/>
          <p:nvPr/>
        </p:nvSpPr>
        <p:spPr bwMode="auto">
          <a:xfrm>
            <a:off x="7399787" y="6030882"/>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95" name="Rectangle 394">
            <a:extLst>
              <a:ext uri="{FF2B5EF4-FFF2-40B4-BE49-F238E27FC236}">
                <a16:creationId xmlns:a16="http://schemas.microsoft.com/office/drawing/2014/main" id="{824C2305-FD66-405E-B8C6-0818076817DE}"/>
              </a:ext>
            </a:extLst>
          </p:cNvPr>
          <p:cNvSpPr/>
          <p:nvPr/>
        </p:nvSpPr>
        <p:spPr bwMode="auto">
          <a:xfrm>
            <a:off x="7534101"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96" name="Rectangle 395">
            <a:extLst>
              <a:ext uri="{FF2B5EF4-FFF2-40B4-BE49-F238E27FC236}">
                <a16:creationId xmlns:a16="http://schemas.microsoft.com/office/drawing/2014/main" id="{F5D71986-7B14-4CB6-9951-7FDD97ED59A0}"/>
              </a:ext>
            </a:extLst>
          </p:cNvPr>
          <p:cNvSpPr/>
          <p:nvPr/>
        </p:nvSpPr>
        <p:spPr bwMode="auto">
          <a:xfrm>
            <a:off x="7534101" y="6030882"/>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98" name="Rectangle 397">
            <a:extLst>
              <a:ext uri="{FF2B5EF4-FFF2-40B4-BE49-F238E27FC236}">
                <a16:creationId xmlns:a16="http://schemas.microsoft.com/office/drawing/2014/main" id="{2585D436-0EB8-41E8-8E07-F4160922E2D7}"/>
              </a:ext>
            </a:extLst>
          </p:cNvPr>
          <p:cNvSpPr/>
          <p:nvPr/>
        </p:nvSpPr>
        <p:spPr bwMode="auto">
          <a:xfrm>
            <a:off x="7668415"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399" name="Rectangle 398">
            <a:extLst>
              <a:ext uri="{FF2B5EF4-FFF2-40B4-BE49-F238E27FC236}">
                <a16:creationId xmlns:a16="http://schemas.microsoft.com/office/drawing/2014/main" id="{FDD38219-32FC-43C9-9919-4D7C189EAD44}"/>
              </a:ext>
            </a:extLst>
          </p:cNvPr>
          <p:cNvSpPr/>
          <p:nvPr/>
        </p:nvSpPr>
        <p:spPr bwMode="auto">
          <a:xfrm>
            <a:off x="7668415"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01" name="Rectangle 400">
            <a:extLst>
              <a:ext uri="{FF2B5EF4-FFF2-40B4-BE49-F238E27FC236}">
                <a16:creationId xmlns:a16="http://schemas.microsoft.com/office/drawing/2014/main" id="{1A7A465E-EA51-4014-8BEB-E75CFC5792C4}"/>
              </a:ext>
            </a:extLst>
          </p:cNvPr>
          <p:cNvSpPr/>
          <p:nvPr/>
        </p:nvSpPr>
        <p:spPr bwMode="auto">
          <a:xfrm>
            <a:off x="7802729"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02" name="Rectangle 401">
            <a:extLst>
              <a:ext uri="{FF2B5EF4-FFF2-40B4-BE49-F238E27FC236}">
                <a16:creationId xmlns:a16="http://schemas.microsoft.com/office/drawing/2014/main" id="{C76BBA36-77CB-454F-ABFE-A219A22AB272}"/>
              </a:ext>
            </a:extLst>
          </p:cNvPr>
          <p:cNvSpPr/>
          <p:nvPr/>
        </p:nvSpPr>
        <p:spPr bwMode="auto">
          <a:xfrm>
            <a:off x="7802729"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04" name="Rectangle 403">
            <a:extLst>
              <a:ext uri="{FF2B5EF4-FFF2-40B4-BE49-F238E27FC236}">
                <a16:creationId xmlns:a16="http://schemas.microsoft.com/office/drawing/2014/main" id="{FCCE01A2-F432-4064-BB47-02F631DE13BB}"/>
              </a:ext>
            </a:extLst>
          </p:cNvPr>
          <p:cNvSpPr/>
          <p:nvPr/>
        </p:nvSpPr>
        <p:spPr bwMode="auto">
          <a:xfrm>
            <a:off x="7937043"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05" name="Rectangle 404">
            <a:extLst>
              <a:ext uri="{FF2B5EF4-FFF2-40B4-BE49-F238E27FC236}">
                <a16:creationId xmlns:a16="http://schemas.microsoft.com/office/drawing/2014/main" id="{52AA869A-414C-4A4D-AE9D-368E00D174FF}"/>
              </a:ext>
            </a:extLst>
          </p:cNvPr>
          <p:cNvSpPr/>
          <p:nvPr/>
        </p:nvSpPr>
        <p:spPr bwMode="auto">
          <a:xfrm>
            <a:off x="7937043" y="6030882"/>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07" name="Rectangle 406">
            <a:extLst>
              <a:ext uri="{FF2B5EF4-FFF2-40B4-BE49-F238E27FC236}">
                <a16:creationId xmlns:a16="http://schemas.microsoft.com/office/drawing/2014/main" id="{4B7FD1F6-032F-4EAC-9236-AA1E9115D04D}"/>
              </a:ext>
            </a:extLst>
          </p:cNvPr>
          <p:cNvSpPr/>
          <p:nvPr/>
        </p:nvSpPr>
        <p:spPr bwMode="auto">
          <a:xfrm>
            <a:off x="8071357"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08" name="Rectangle 407">
            <a:extLst>
              <a:ext uri="{FF2B5EF4-FFF2-40B4-BE49-F238E27FC236}">
                <a16:creationId xmlns:a16="http://schemas.microsoft.com/office/drawing/2014/main" id="{C132A7DD-B7B5-4F04-B5C1-27439480143F}"/>
              </a:ext>
            </a:extLst>
          </p:cNvPr>
          <p:cNvSpPr/>
          <p:nvPr/>
        </p:nvSpPr>
        <p:spPr bwMode="auto">
          <a:xfrm>
            <a:off x="8071357" y="6030882"/>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10" name="Rectangle 409">
            <a:extLst>
              <a:ext uri="{FF2B5EF4-FFF2-40B4-BE49-F238E27FC236}">
                <a16:creationId xmlns:a16="http://schemas.microsoft.com/office/drawing/2014/main" id="{116C14A2-215D-42F7-9A5A-90DA46585470}"/>
              </a:ext>
            </a:extLst>
          </p:cNvPr>
          <p:cNvSpPr/>
          <p:nvPr/>
        </p:nvSpPr>
        <p:spPr bwMode="auto">
          <a:xfrm>
            <a:off x="8205671"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11" name="Rectangle 410">
            <a:extLst>
              <a:ext uri="{FF2B5EF4-FFF2-40B4-BE49-F238E27FC236}">
                <a16:creationId xmlns:a16="http://schemas.microsoft.com/office/drawing/2014/main" id="{A23FFA42-1DA2-43C7-8CAA-5D1A5F8141B5}"/>
              </a:ext>
            </a:extLst>
          </p:cNvPr>
          <p:cNvSpPr/>
          <p:nvPr/>
        </p:nvSpPr>
        <p:spPr bwMode="auto">
          <a:xfrm>
            <a:off x="8205671"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13" name="Rectangle 412">
            <a:extLst>
              <a:ext uri="{FF2B5EF4-FFF2-40B4-BE49-F238E27FC236}">
                <a16:creationId xmlns:a16="http://schemas.microsoft.com/office/drawing/2014/main" id="{2456DEC2-EEBB-4E17-9D75-3E39CCF5A553}"/>
              </a:ext>
            </a:extLst>
          </p:cNvPr>
          <p:cNvSpPr/>
          <p:nvPr/>
        </p:nvSpPr>
        <p:spPr bwMode="auto">
          <a:xfrm>
            <a:off x="8339985"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14" name="Rectangle 413">
            <a:extLst>
              <a:ext uri="{FF2B5EF4-FFF2-40B4-BE49-F238E27FC236}">
                <a16:creationId xmlns:a16="http://schemas.microsoft.com/office/drawing/2014/main" id="{34B3A5B3-181A-484D-BF72-436F990B76BA}"/>
              </a:ext>
            </a:extLst>
          </p:cNvPr>
          <p:cNvSpPr/>
          <p:nvPr/>
        </p:nvSpPr>
        <p:spPr bwMode="auto">
          <a:xfrm>
            <a:off x="8339985"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16" name="Rectangle 415">
            <a:extLst>
              <a:ext uri="{FF2B5EF4-FFF2-40B4-BE49-F238E27FC236}">
                <a16:creationId xmlns:a16="http://schemas.microsoft.com/office/drawing/2014/main" id="{CD703D27-7F94-4468-86D1-3CE41ABE10D7}"/>
              </a:ext>
            </a:extLst>
          </p:cNvPr>
          <p:cNvSpPr/>
          <p:nvPr/>
        </p:nvSpPr>
        <p:spPr bwMode="auto">
          <a:xfrm>
            <a:off x="8474299"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17" name="Rectangle 416">
            <a:extLst>
              <a:ext uri="{FF2B5EF4-FFF2-40B4-BE49-F238E27FC236}">
                <a16:creationId xmlns:a16="http://schemas.microsoft.com/office/drawing/2014/main" id="{909F5AFF-E2DF-4E68-99CE-29C8ACCD293C}"/>
              </a:ext>
            </a:extLst>
          </p:cNvPr>
          <p:cNvSpPr/>
          <p:nvPr/>
        </p:nvSpPr>
        <p:spPr bwMode="auto">
          <a:xfrm>
            <a:off x="8474299"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19" name="Rectangle 418">
            <a:extLst>
              <a:ext uri="{FF2B5EF4-FFF2-40B4-BE49-F238E27FC236}">
                <a16:creationId xmlns:a16="http://schemas.microsoft.com/office/drawing/2014/main" id="{AC829601-0F1A-4039-A56F-24D80C94136D}"/>
              </a:ext>
            </a:extLst>
          </p:cNvPr>
          <p:cNvSpPr/>
          <p:nvPr/>
        </p:nvSpPr>
        <p:spPr bwMode="auto">
          <a:xfrm>
            <a:off x="8608613"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20" name="Rectangle 419">
            <a:extLst>
              <a:ext uri="{FF2B5EF4-FFF2-40B4-BE49-F238E27FC236}">
                <a16:creationId xmlns:a16="http://schemas.microsoft.com/office/drawing/2014/main" id="{75DD764F-A6E1-4346-AD80-A345BFB7F96A}"/>
              </a:ext>
            </a:extLst>
          </p:cNvPr>
          <p:cNvSpPr/>
          <p:nvPr/>
        </p:nvSpPr>
        <p:spPr bwMode="auto">
          <a:xfrm>
            <a:off x="8608613"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22" name="Rectangle 421">
            <a:extLst>
              <a:ext uri="{FF2B5EF4-FFF2-40B4-BE49-F238E27FC236}">
                <a16:creationId xmlns:a16="http://schemas.microsoft.com/office/drawing/2014/main" id="{8EF1EF7E-5355-4488-BF03-531DC3A8FE75}"/>
              </a:ext>
            </a:extLst>
          </p:cNvPr>
          <p:cNvSpPr/>
          <p:nvPr/>
        </p:nvSpPr>
        <p:spPr bwMode="auto">
          <a:xfrm>
            <a:off x="8742927"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23" name="Rectangle 422">
            <a:extLst>
              <a:ext uri="{FF2B5EF4-FFF2-40B4-BE49-F238E27FC236}">
                <a16:creationId xmlns:a16="http://schemas.microsoft.com/office/drawing/2014/main" id="{7D160EBC-6C84-4466-AC9F-3C92573F3545}"/>
              </a:ext>
            </a:extLst>
          </p:cNvPr>
          <p:cNvSpPr/>
          <p:nvPr/>
        </p:nvSpPr>
        <p:spPr bwMode="auto">
          <a:xfrm>
            <a:off x="8742927"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25" name="Rectangle 424">
            <a:extLst>
              <a:ext uri="{FF2B5EF4-FFF2-40B4-BE49-F238E27FC236}">
                <a16:creationId xmlns:a16="http://schemas.microsoft.com/office/drawing/2014/main" id="{962BFD41-5290-4E37-8E26-0B86D7217F13}"/>
              </a:ext>
            </a:extLst>
          </p:cNvPr>
          <p:cNvSpPr/>
          <p:nvPr/>
        </p:nvSpPr>
        <p:spPr bwMode="auto">
          <a:xfrm>
            <a:off x="8877241"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26" name="Rectangle 425">
            <a:extLst>
              <a:ext uri="{FF2B5EF4-FFF2-40B4-BE49-F238E27FC236}">
                <a16:creationId xmlns:a16="http://schemas.microsoft.com/office/drawing/2014/main" id="{08FF70AE-E32C-4E9C-860D-850668D76C4D}"/>
              </a:ext>
            </a:extLst>
          </p:cNvPr>
          <p:cNvSpPr/>
          <p:nvPr/>
        </p:nvSpPr>
        <p:spPr bwMode="auto">
          <a:xfrm>
            <a:off x="8877241"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28" name="Rectangle 427">
            <a:extLst>
              <a:ext uri="{FF2B5EF4-FFF2-40B4-BE49-F238E27FC236}">
                <a16:creationId xmlns:a16="http://schemas.microsoft.com/office/drawing/2014/main" id="{9AEDC6C6-D72C-4F14-8A9E-33375E66389E}"/>
              </a:ext>
            </a:extLst>
          </p:cNvPr>
          <p:cNvSpPr/>
          <p:nvPr/>
        </p:nvSpPr>
        <p:spPr bwMode="auto">
          <a:xfrm>
            <a:off x="9011555"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29" name="Rectangle 428">
            <a:extLst>
              <a:ext uri="{FF2B5EF4-FFF2-40B4-BE49-F238E27FC236}">
                <a16:creationId xmlns:a16="http://schemas.microsoft.com/office/drawing/2014/main" id="{D3016C1E-BF96-4E8E-A125-8BC551D5A2F6}"/>
              </a:ext>
            </a:extLst>
          </p:cNvPr>
          <p:cNvSpPr/>
          <p:nvPr/>
        </p:nvSpPr>
        <p:spPr bwMode="auto">
          <a:xfrm>
            <a:off x="9011555"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31" name="Rectangle 430">
            <a:extLst>
              <a:ext uri="{FF2B5EF4-FFF2-40B4-BE49-F238E27FC236}">
                <a16:creationId xmlns:a16="http://schemas.microsoft.com/office/drawing/2014/main" id="{C2D269D0-8786-4A85-BADB-CF339CC7EFCE}"/>
              </a:ext>
            </a:extLst>
          </p:cNvPr>
          <p:cNvSpPr/>
          <p:nvPr/>
        </p:nvSpPr>
        <p:spPr bwMode="auto">
          <a:xfrm>
            <a:off x="9145869"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32" name="Rectangle 431">
            <a:extLst>
              <a:ext uri="{FF2B5EF4-FFF2-40B4-BE49-F238E27FC236}">
                <a16:creationId xmlns:a16="http://schemas.microsoft.com/office/drawing/2014/main" id="{525FE7B7-47F4-4D2F-BEDA-D0DCE0493CFA}"/>
              </a:ext>
            </a:extLst>
          </p:cNvPr>
          <p:cNvSpPr/>
          <p:nvPr/>
        </p:nvSpPr>
        <p:spPr bwMode="auto">
          <a:xfrm>
            <a:off x="9145869" y="6030882"/>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34" name="Rectangle 433">
            <a:extLst>
              <a:ext uri="{FF2B5EF4-FFF2-40B4-BE49-F238E27FC236}">
                <a16:creationId xmlns:a16="http://schemas.microsoft.com/office/drawing/2014/main" id="{D9429753-D1B7-44C8-ACF0-520160566D9C}"/>
              </a:ext>
            </a:extLst>
          </p:cNvPr>
          <p:cNvSpPr/>
          <p:nvPr/>
        </p:nvSpPr>
        <p:spPr bwMode="auto">
          <a:xfrm>
            <a:off x="9280183"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35" name="Rectangle 434">
            <a:extLst>
              <a:ext uri="{FF2B5EF4-FFF2-40B4-BE49-F238E27FC236}">
                <a16:creationId xmlns:a16="http://schemas.microsoft.com/office/drawing/2014/main" id="{A0AE87E9-7C56-434D-AA22-857868DC3552}"/>
              </a:ext>
            </a:extLst>
          </p:cNvPr>
          <p:cNvSpPr/>
          <p:nvPr/>
        </p:nvSpPr>
        <p:spPr bwMode="auto">
          <a:xfrm>
            <a:off x="9280183"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37" name="Rectangle 436">
            <a:extLst>
              <a:ext uri="{FF2B5EF4-FFF2-40B4-BE49-F238E27FC236}">
                <a16:creationId xmlns:a16="http://schemas.microsoft.com/office/drawing/2014/main" id="{85C9CE57-1BB5-43C2-A405-77B794F0F49E}"/>
              </a:ext>
            </a:extLst>
          </p:cNvPr>
          <p:cNvSpPr/>
          <p:nvPr/>
        </p:nvSpPr>
        <p:spPr bwMode="auto">
          <a:xfrm>
            <a:off x="9414497"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38" name="Rectangle 437">
            <a:extLst>
              <a:ext uri="{FF2B5EF4-FFF2-40B4-BE49-F238E27FC236}">
                <a16:creationId xmlns:a16="http://schemas.microsoft.com/office/drawing/2014/main" id="{EDEDC649-4473-4311-BD5B-D83AF4719399}"/>
              </a:ext>
            </a:extLst>
          </p:cNvPr>
          <p:cNvSpPr/>
          <p:nvPr/>
        </p:nvSpPr>
        <p:spPr bwMode="auto">
          <a:xfrm>
            <a:off x="9414497" y="6030882"/>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40" name="Rectangle 439">
            <a:extLst>
              <a:ext uri="{FF2B5EF4-FFF2-40B4-BE49-F238E27FC236}">
                <a16:creationId xmlns:a16="http://schemas.microsoft.com/office/drawing/2014/main" id="{363FFF95-F80F-40F7-97DE-F71E3AF4A619}"/>
              </a:ext>
            </a:extLst>
          </p:cNvPr>
          <p:cNvSpPr/>
          <p:nvPr/>
        </p:nvSpPr>
        <p:spPr bwMode="auto">
          <a:xfrm>
            <a:off x="9548811"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41" name="Rectangle 440">
            <a:extLst>
              <a:ext uri="{FF2B5EF4-FFF2-40B4-BE49-F238E27FC236}">
                <a16:creationId xmlns:a16="http://schemas.microsoft.com/office/drawing/2014/main" id="{035C817B-77DA-430E-918D-BAD5CF0F6ED1}"/>
              </a:ext>
            </a:extLst>
          </p:cNvPr>
          <p:cNvSpPr/>
          <p:nvPr/>
        </p:nvSpPr>
        <p:spPr bwMode="auto">
          <a:xfrm>
            <a:off x="9548811"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43" name="Rectangle 442">
            <a:extLst>
              <a:ext uri="{FF2B5EF4-FFF2-40B4-BE49-F238E27FC236}">
                <a16:creationId xmlns:a16="http://schemas.microsoft.com/office/drawing/2014/main" id="{13D9639A-7D24-4DA4-A25D-21046F380EC9}"/>
              </a:ext>
            </a:extLst>
          </p:cNvPr>
          <p:cNvSpPr/>
          <p:nvPr/>
        </p:nvSpPr>
        <p:spPr bwMode="auto">
          <a:xfrm>
            <a:off x="9683125"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44" name="Rectangle 443">
            <a:extLst>
              <a:ext uri="{FF2B5EF4-FFF2-40B4-BE49-F238E27FC236}">
                <a16:creationId xmlns:a16="http://schemas.microsoft.com/office/drawing/2014/main" id="{2D63634C-724F-4288-824E-A2DDACA9E004}"/>
              </a:ext>
            </a:extLst>
          </p:cNvPr>
          <p:cNvSpPr/>
          <p:nvPr/>
        </p:nvSpPr>
        <p:spPr bwMode="auto">
          <a:xfrm>
            <a:off x="9683125"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46" name="Rectangle 445">
            <a:extLst>
              <a:ext uri="{FF2B5EF4-FFF2-40B4-BE49-F238E27FC236}">
                <a16:creationId xmlns:a16="http://schemas.microsoft.com/office/drawing/2014/main" id="{59A0E41B-3BA3-42B5-AB41-3F231A658EDD}"/>
              </a:ext>
            </a:extLst>
          </p:cNvPr>
          <p:cNvSpPr/>
          <p:nvPr/>
        </p:nvSpPr>
        <p:spPr bwMode="auto">
          <a:xfrm>
            <a:off x="9817439" y="5885351"/>
            <a:ext cx="128016" cy="1463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47" name="Rectangle 446">
            <a:extLst>
              <a:ext uri="{FF2B5EF4-FFF2-40B4-BE49-F238E27FC236}">
                <a16:creationId xmlns:a16="http://schemas.microsoft.com/office/drawing/2014/main" id="{F0AD2CB5-05B9-46C8-A109-F7BC3224A6EA}"/>
              </a:ext>
            </a:extLst>
          </p:cNvPr>
          <p:cNvSpPr/>
          <p:nvPr/>
        </p:nvSpPr>
        <p:spPr bwMode="auto">
          <a:xfrm>
            <a:off x="9817439" y="6030882"/>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49" name="Rectangle 448">
            <a:extLst>
              <a:ext uri="{FF2B5EF4-FFF2-40B4-BE49-F238E27FC236}">
                <a16:creationId xmlns:a16="http://schemas.microsoft.com/office/drawing/2014/main" id="{CE7BD159-74B6-42C9-856A-F118DD2E29AB}"/>
              </a:ext>
            </a:extLst>
          </p:cNvPr>
          <p:cNvSpPr/>
          <p:nvPr/>
        </p:nvSpPr>
        <p:spPr bwMode="auto">
          <a:xfrm>
            <a:off x="9951753"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50" name="Rectangle 449">
            <a:extLst>
              <a:ext uri="{FF2B5EF4-FFF2-40B4-BE49-F238E27FC236}">
                <a16:creationId xmlns:a16="http://schemas.microsoft.com/office/drawing/2014/main" id="{1C513F6F-4F80-4E79-A801-0D3FB42DF6C6}"/>
              </a:ext>
            </a:extLst>
          </p:cNvPr>
          <p:cNvSpPr/>
          <p:nvPr/>
        </p:nvSpPr>
        <p:spPr bwMode="auto">
          <a:xfrm>
            <a:off x="9951753"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52" name="Rectangle 451">
            <a:extLst>
              <a:ext uri="{FF2B5EF4-FFF2-40B4-BE49-F238E27FC236}">
                <a16:creationId xmlns:a16="http://schemas.microsoft.com/office/drawing/2014/main" id="{F5ED6480-BB57-40EF-931E-908DD9EFA156}"/>
              </a:ext>
            </a:extLst>
          </p:cNvPr>
          <p:cNvSpPr/>
          <p:nvPr/>
        </p:nvSpPr>
        <p:spPr bwMode="auto">
          <a:xfrm>
            <a:off x="10086067"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53" name="Rectangle 452">
            <a:extLst>
              <a:ext uri="{FF2B5EF4-FFF2-40B4-BE49-F238E27FC236}">
                <a16:creationId xmlns:a16="http://schemas.microsoft.com/office/drawing/2014/main" id="{C3611E9A-8133-481C-8DE4-473290FAE1D1}"/>
              </a:ext>
            </a:extLst>
          </p:cNvPr>
          <p:cNvSpPr/>
          <p:nvPr/>
        </p:nvSpPr>
        <p:spPr bwMode="auto">
          <a:xfrm>
            <a:off x="10086067"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55" name="Rectangle 454">
            <a:extLst>
              <a:ext uri="{FF2B5EF4-FFF2-40B4-BE49-F238E27FC236}">
                <a16:creationId xmlns:a16="http://schemas.microsoft.com/office/drawing/2014/main" id="{7CEB1525-825C-4439-BDD4-0A7D447AD8B4}"/>
              </a:ext>
            </a:extLst>
          </p:cNvPr>
          <p:cNvSpPr/>
          <p:nvPr/>
        </p:nvSpPr>
        <p:spPr bwMode="auto">
          <a:xfrm>
            <a:off x="10220381" y="5885351"/>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56" name="Rectangle 455">
            <a:extLst>
              <a:ext uri="{FF2B5EF4-FFF2-40B4-BE49-F238E27FC236}">
                <a16:creationId xmlns:a16="http://schemas.microsoft.com/office/drawing/2014/main" id="{749620ED-5FBA-4405-B5A0-B3EEB14D0A05}"/>
              </a:ext>
            </a:extLst>
          </p:cNvPr>
          <p:cNvSpPr/>
          <p:nvPr/>
        </p:nvSpPr>
        <p:spPr bwMode="auto">
          <a:xfrm>
            <a:off x="10220381" y="6030882"/>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58" name="Rectangle 457">
            <a:extLst>
              <a:ext uri="{FF2B5EF4-FFF2-40B4-BE49-F238E27FC236}">
                <a16:creationId xmlns:a16="http://schemas.microsoft.com/office/drawing/2014/main" id="{897F9867-BC40-4433-A4D2-E116682969EE}"/>
              </a:ext>
            </a:extLst>
          </p:cNvPr>
          <p:cNvSpPr/>
          <p:nvPr/>
        </p:nvSpPr>
        <p:spPr bwMode="auto">
          <a:xfrm>
            <a:off x="10354680" y="5885351"/>
            <a:ext cx="128016" cy="14630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459" name="Rectangle 458">
            <a:extLst>
              <a:ext uri="{FF2B5EF4-FFF2-40B4-BE49-F238E27FC236}">
                <a16:creationId xmlns:a16="http://schemas.microsoft.com/office/drawing/2014/main" id="{C54165A3-1AA9-45B6-95A3-DCC77E4F3510}"/>
              </a:ext>
            </a:extLst>
          </p:cNvPr>
          <p:cNvSpPr/>
          <p:nvPr/>
        </p:nvSpPr>
        <p:spPr bwMode="auto">
          <a:xfrm>
            <a:off x="10354680" y="6030882"/>
            <a:ext cx="128016" cy="14630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3BCB4B8F-DA38-4A6E-A4CE-734FCE1C2FFF}"/>
              </a:ext>
            </a:extLst>
          </p:cNvPr>
          <p:cNvSpPr txBox="1"/>
          <p:nvPr/>
        </p:nvSpPr>
        <p:spPr bwMode="auto">
          <a:xfrm>
            <a:off x="2381779" y="4465734"/>
            <a:ext cx="373489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Confirmed ORR: 44% (95% CI: </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31%-57%) in patients with </a:t>
            </a:r>
            <a:r>
              <a:rPr lang="en-US" b="0" i="1" dirty="0">
                <a:solidFill>
                  <a:schemeClr val="bg1"/>
                </a:solidFill>
                <a:latin typeface="Calibri" panose="020F0502020204030204" pitchFamily="34" charset="0"/>
              </a:rPr>
              <a:t>BRCA1/2</a:t>
            </a:r>
            <a:r>
              <a:rPr lang="en-US" b="0" dirty="0">
                <a:solidFill>
                  <a:schemeClr val="bg1"/>
                </a:solidFill>
                <a:latin typeface="Calibri" panose="020F0502020204030204" pitchFamily="34" charset="0"/>
              </a:rPr>
              <a:t> mutations (n = 62 by RECIST)</a:t>
            </a:r>
          </a:p>
        </p:txBody>
      </p:sp>
      <p:sp>
        <p:nvSpPr>
          <p:cNvPr id="268" name="Text Box 15">
            <a:extLst>
              <a:ext uri="{FF2B5EF4-FFF2-40B4-BE49-F238E27FC236}">
                <a16:creationId xmlns:a16="http://schemas.microsoft.com/office/drawing/2014/main" id="{C2682122-848C-4F84-AA2A-BC667200BAC5}"/>
              </a:ext>
            </a:extLst>
          </p:cNvPr>
          <p:cNvSpPr txBox="1">
            <a:spLocks noChangeArrowheads="1"/>
          </p:cNvSpPr>
          <p:nvPr/>
        </p:nvSpPr>
        <p:spPr bwMode="auto">
          <a:xfrm>
            <a:off x="436217"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Abida. JCO. 2020;38:3763.</a:t>
            </a:r>
          </a:p>
        </p:txBody>
      </p:sp>
    </p:spTree>
    <p:extLst>
      <p:ext uri="{BB962C8B-B14F-4D97-AF65-F5344CB8AC3E}">
        <p14:creationId xmlns:p14="http://schemas.microsoft.com/office/powerpoint/2010/main" val="348439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7">
            <a:extLst>
              <a:ext uri="{FF2B5EF4-FFF2-40B4-BE49-F238E27FC236}">
                <a16:creationId xmlns:a16="http://schemas.microsoft.com/office/drawing/2014/main" id="{979BFF0F-0C6C-4317-A4B2-B0F7ACA7C23D}"/>
              </a:ext>
            </a:extLst>
          </p:cNvPr>
          <p:cNvSpPr txBox="1">
            <a:spLocks/>
          </p:cNvSpPr>
          <p:nvPr/>
        </p:nvSpPr>
        <p:spPr bwMode="auto">
          <a:xfrm>
            <a:off x="577560" y="5755065"/>
            <a:ext cx="10877529" cy="670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0"/>
              </a:spcBef>
              <a:spcAft>
                <a:spcPts val="500"/>
              </a:spcAft>
              <a:buClr>
                <a:srgbClr val="000000"/>
              </a:buClr>
              <a:buSzTx/>
              <a:buFont typeface="Wingdings" panose="05000000000000000000" pitchFamily="2" charset="2"/>
              <a:buChar char="§"/>
              <a:tabLst/>
              <a:defRPr/>
            </a:pPr>
            <a: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 </a:t>
            </a: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rPFS by IRR</a:t>
            </a:r>
            <a:r>
              <a:rPr kumimoji="0" lang="en-US" altLang="en-US" sz="2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 name="Title 6">
            <a:extLst>
              <a:ext uri="{FF2B5EF4-FFF2-40B4-BE49-F238E27FC236}">
                <a16:creationId xmlns:a16="http://schemas.microsoft.com/office/drawing/2014/main" id="{669EF192-9D38-4AA8-BBEC-AA074339FFE5}"/>
              </a:ext>
            </a:extLst>
          </p:cNvPr>
          <p:cNvSpPr>
            <a:spLocks noGrp="1"/>
          </p:cNvSpPr>
          <p:nvPr>
            <p:ph type="title"/>
          </p:nvPr>
        </p:nvSpPr>
        <p:spPr/>
        <p:txBody>
          <a:bodyPr/>
          <a:lstStyle/>
          <a:p>
            <a:r>
              <a:rPr lang="en-US" altLang="en-US" dirty="0"/>
              <a:t>TRITON3: Rucaparib vs Physician’s Choice Therapy in mCRPC With HRR Gene Alterations</a:t>
            </a:r>
            <a:endParaRPr lang="en-US" dirty="0"/>
          </a:p>
        </p:txBody>
      </p:sp>
      <p:sp>
        <p:nvSpPr>
          <p:cNvPr id="8" name="Content Placeholder 7">
            <a:extLst>
              <a:ext uri="{FF2B5EF4-FFF2-40B4-BE49-F238E27FC236}">
                <a16:creationId xmlns:a16="http://schemas.microsoft.com/office/drawing/2014/main" id="{B2A31BB7-9894-4D01-A0A0-C61D2CD3A929}"/>
              </a:ext>
            </a:extLst>
          </p:cNvPr>
          <p:cNvSpPr>
            <a:spLocks noGrp="1"/>
          </p:cNvSpPr>
          <p:nvPr>
            <p:ph idx="1"/>
          </p:nvPr>
        </p:nvSpPr>
        <p:spPr>
          <a:xfrm>
            <a:off x="575179" y="1513047"/>
            <a:ext cx="10877529" cy="551676"/>
          </a:xfrm>
        </p:spPr>
        <p:txBody>
          <a:bodyPr/>
          <a:lstStyle/>
          <a:p>
            <a:r>
              <a:rPr lang="en-US" dirty="0"/>
              <a:t>Randomized, ongoing, multicenter, open-label phase III study</a:t>
            </a:r>
          </a:p>
        </p:txBody>
      </p:sp>
      <p:sp>
        <p:nvSpPr>
          <p:cNvPr id="24" name="Text Box 15">
            <a:extLst>
              <a:ext uri="{FF2B5EF4-FFF2-40B4-BE49-F238E27FC236}">
                <a16:creationId xmlns:a16="http://schemas.microsoft.com/office/drawing/2014/main" id="{15D2D073-C557-4007-B529-6A84DD3A12FD}"/>
              </a:ext>
            </a:extLst>
          </p:cNvPr>
          <p:cNvSpPr txBox="1">
            <a:spLocks noChangeArrowheads="1"/>
          </p:cNvSpPr>
          <p:nvPr/>
        </p:nvSpPr>
        <p:spPr bwMode="auto">
          <a:xfrm>
            <a:off x="422583"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spc="-10" dirty="0">
                <a:solidFill>
                  <a:srgbClr val="455560"/>
                </a:solidFill>
                <a:latin typeface="Calibri" panose="020F0502020204030204" pitchFamily="34" charset="0"/>
                <a:cs typeface="Calibri" panose="020F0502020204030204" pitchFamily="34" charset="0"/>
              </a:rPr>
              <a:t>Ryan. ASCO GU 2018. Abstr TPS389. NCT02975934.</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nvGrpSpPr>
          <p:cNvPr id="25" name="Group 7">
            <a:extLst>
              <a:ext uri="{FF2B5EF4-FFF2-40B4-BE49-F238E27FC236}">
                <a16:creationId xmlns:a16="http://schemas.microsoft.com/office/drawing/2014/main" id="{53CA033C-E613-4122-8D0F-A48C8D1EE19C}"/>
              </a:ext>
            </a:extLst>
          </p:cNvPr>
          <p:cNvGrpSpPr>
            <a:grpSpLocks/>
          </p:cNvGrpSpPr>
          <p:nvPr/>
        </p:nvGrpSpPr>
        <p:grpSpPr bwMode="auto">
          <a:xfrm>
            <a:off x="9389569" y="6216652"/>
            <a:ext cx="2488502" cy="447822"/>
            <a:chOff x="9527309" y="3551529"/>
            <a:chExt cx="2488502" cy="448324"/>
          </a:xfrm>
        </p:grpSpPr>
        <p:pic>
          <p:nvPicPr>
            <p:cNvPr id="26" name="Picture 9">
              <a:extLst>
                <a:ext uri="{FF2B5EF4-FFF2-40B4-BE49-F238E27FC236}">
                  <a16:creationId xmlns:a16="http://schemas.microsoft.com/office/drawing/2014/main" id="{7E911B23-F9B9-4781-AAD8-DCE5A45778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2" name="Rectangle 8">
              <a:extLst>
                <a:ext uri="{FF2B5EF4-FFF2-40B4-BE49-F238E27FC236}">
                  <a16:creationId xmlns:a16="http://schemas.microsoft.com/office/drawing/2014/main" id="{5FC9A7D8-7125-47B7-BB8D-C0D2A6BFB13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
        <p:nvSpPr>
          <p:cNvPr id="33" name="Text Box 45">
            <a:extLst>
              <a:ext uri="{FF2B5EF4-FFF2-40B4-BE49-F238E27FC236}">
                <a16:creationId xmlns:a16="http://schemas.microsoft.com/office/drawing/2014/main" id="{2361DBF7-E32D-41AF-835A-399F42CC441B}"/>
              </a:ext>
            </a:extLst>
          </p:cNvPr>
          <p:cNvSpPr txBox="1">
            <a:spLocks noChangeArrowheads="1"/>
          </p:cNvSpPr>
          <p:nvPr/>
        </p:nvSpPr>
        <p:spPr bwMode="auto">
          <a:xfrm>
            <a:off x="556835" y="2354154"/>
            <a:ext cx="3341567"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 mCRPC; deleterious somatic or germline alteration in </a:t>
            </a:r>
            <a:r>
              <a:rPr kumimoji="0" lang="en-GB" altLang="en-US" sz="1800" b="1" i="1"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BRCA1/2</a:t>
            </a:r>
            <a:r>
              <a:rPr kumimoji="0" lang="en-GB" altLang="en-US" sz="18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 or </a:t>
            </a:r>
            <a:r>
              <a:rPr kumimoji="0" lang="en-GB" altLang="en-US" sz="1800" b="1" i="1"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ATM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on local or central genomic testing of blood, archival tumor tissue, or screening tumor tissue; progression on AR-directed tx</a:t>
            </a:r>
            <a:r>
              <a:rPr kumimoji="0" lang="en-GB" alt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for PC; ECOG PS 0/1; no prior PARPi or CT for mCRPC</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(planned N = 400) </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 name="Rectangle 46">
            <a:extLst>
              <a:ext uri="{FF2B5EF4-FFF2-40B4-BE49-F238E27FC236}">
                <a16:creationId xmlns:a16="http://schemas.microsoft.com/office/drawing/2014/main" id="{5808CA13-3184-4EC9-866E-70144DDF2239}"/>
              </a:ext>
            </a:extLst>
          </p:cNvPr>
          <p:cNvSpPr>
            <a:spLocks noChangeArrowheads="1"/>
          </p:cNvSpPr>
          <p:nvPr/>
        </p:nvSpPr>
        <p:spPr bwMode="auto">
          <a:xfrm>
            <a:off x="8266113" y="2681945"/>
            <a:ext cx="3116157"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Until radiographic progression or discontinuation for other reason</a:t>
            </a:r>
          </a:p>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Crossover from CT to rucaparib optional following PD</a:t>
            </a:r>
            <a:endPar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7" name="Rectangle 49">
            <a:extLst>
              <a:ext uri="{FF2B5EF4-FFF2-40B4-BE49-F238E27FC236}">
                <a16:creationId xmlns:a16="http://schemas.microsoft.com/office/drawing/2014/main" id="{29C91F93-B838-49A9-8BA9-2B5313B55D98}"/>
              </a:ext>
            </a:extLst>
          </p:cNvPr>
          <p:cNvSpPr>
            <a:spLocks noChangeArrowheads="1"/>
          </p:cNvSpPr>
          <p:nvPr/>
        </p:nvSpPr>
        <p:spPr bwMode="auto">
          <a:xfrm>
            <a:off x="5059170" y="2670699"/>
            <a:ext cx="2468880" cy="91440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Rucaparib</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600 mg BID </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x 28-day cycles</a:t>
            </a:r>
            <a:endPar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267)</a:t>
            </a:r>
          </a:p>
        </p:txBody>
      </p:sp>
      <p:sp>
        <p:nvSpPr>
          <p:cNvPr id="45" name="Line 52">
            <a:extLst>
              <a:ext uri="{FF2B5EF4-FFF2-40B4-BE49-F238E27FC236}">
                <a16:creationId xmlns:a16="http://schemas.microsoft.com/office/drawing/2014/main" id="{F5648E45-24BE-4D13-8713-4E4824F97D5C}"/>
              </a:ext>
            </a:extLst>
          </p:cNvPr>
          <p:cNvSpPr>
            <a:spLocks noChangeShapeType="1"/>
          </p:cNvSpPr>
          <p:nvPr/>
        </p:nvSpPr>
        <p:spPr bwMode="auto">
          <a:xfrm>
            <a:off x="7786688" y="3584750"/>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7" name="Text Box 30">
            <a:extLst>
              <a:ext uri="{FF2B5EF4-FFF2-40B4-BE49-F238E27FC236}">
                <a16:creationId xmlns:a16="http://schemas.microsoft.com/office/drawing/2014/main" id="{6DE1630A-D1F5-47D4-93E9-69F64D9D75F7}"/>
              </a:ext>
            </a:extLst>
          </p:cNvPr>
          <p:cNvSpPr txBox="1">
            <a:spLocks noChangeArrowheads="1"/>
          </p:cNvSpPr>
          <p:nvPr/>
        </p:nvSpPr>
        <p:spPr bwMode="auto">
          <a:xfrm>
            <a:off x="3688080" y="4614857"/>
            <a:ext cx="6263001" cy="95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*Docetaxel + prednisone 75 mg/m</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in 21-day cycles (max 10 cycles) or abiraterone + prednisone 1000 mg QD or enzalutamide 160 mg QD.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Abiraterone, enzalutamide, or investigational agent.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Modified RECIST to document soft tissue disease and PCCTWG v.3 criteria to document radiographic progression of bone lesions.</a:t>
            </a:r>
            <a:endPar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 name="Rectangle 50">
            <a:extLst>
              <a:ext uri="{FF2B5EF4-FFF2-40B4-BE49-F238E27FC236}">
                <a16:creationId xmlns:a16="http://schemas.microsoft.com/office/drawing/2014/main" id="{ADC5823B-F5E8-4648-B124-C501D5BC0DE6}"/>
              </a:ext>
            </a:extLst>
          </p:cNvPr>
          <p:cNvSpPr>
            <a:spLocks noChangeArrowheads="1"/>
          </p:cNvSpPr>
          <p:nvPr/>
        </p:nvSpPr>
        <p:spPr bwMode="auto">
          <a:xfrm>
            <a:off x="5059169" y="3646580"/>
            <a:ext cx="2468879" cy="784247"/>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Physician’s Choice*</a:t>
            </a: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133)</a:t>
            </a:r>
          </a:p>
        </p:txBody>
      </p:sp>
      <p:sp>
        <p:nvSpPr>
          <p:cNvPr id="18" name="Line 53">
            <a:extLst>
              <a:ext uri="{FF2B5EF4-FFF2-40B4-BE49-F238E27FC236}">
                <a16:creationId xmlns:a16="http://schemas.microsoft.com/office/drawing/2014/main" id="{F9D94EA2-8C17-4C5E-A6C5-E2730BBE8BF5}"/>
              </a:ext>
            </a:extLst>
          </p:cNvPr>
          <p:cNvSpPr>
            <a:spLocks noChangeShapeType="1"/>
          </p:cNvSpPr>
          <p:nvPr/>
        </p:nvSpPr>
        <p:spPr bwMode="auto">
          <a:xfrm>
            <a:off x="4250914" y="3658045"/>
            <a:ext cx="466725"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60949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19" name="TextBox 2">
            <a:extLst>
              <a:ext uri="{FF2B5EF4-FFF2-40B4-BE49-F238E27FC236}">
                <a16:creationId xmlns:a16="http://schemas.microsoft.com/office/drawing/2014/main" id="{CBD3C8F5-D0A2-462E-BD1D-8BF7022CB942}"/>
              </a:ext>
            </a:extLst>
          </p:cNvPr>
          <p:cNvSpPr txBox="1">
            <a:spLocks noChangeArrowheads="1"/>
          </p:cNvSpPr>
          <p:nvPr/>
        </p:nvSpPr>
        <p:spPr bwMode="auto">
          <a:xfrm>
            <a:off x="4267435" y="3400084"/>
            <a:ext cx="700087"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35000"/>
              </a:spcBef>
              <a:spcAft>
                <a:spcPct val="25000"/>
              </a:spcAft>
              <a:buClr>
                <a:srgbClr val="8B3D9A"/>
              </a:buClr>
              <a:buSzTx/>
              <a:buFontTx/>
              <a:buNone/>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2:1</a:t>
            </a:r>
          </a:p>
        </p:txBody>
      </p:sp>
      <p:sp>
        <p:nvSpPr>
          <p:cNvPr id="22" name="Line 54">
            <a:extLst>
              <a:ext uri="{FF2B5EF4-FFF2-40B4-BE49-F238E27FC236}">
                <a16:creationId xmlns:a16="http://schemas.microsoft.com/office/drawing/2014/main" id="{D59ED416-F395-4545-BFAE-2E78AB710B3B}"/>
              </a:ext>
            </a:extLst>
          </p:cNvPr>
          <p:cNvSpPr>
            <a:spLocks noChangeShapeType="1"/>
          </p:cNvSpPr>
          <p:nvPr/>
        </p:nvSpPr>
        <p:spPr bwMode="auto">
          <a:xfrm flipV="1">
            <a:off x="4250913" y="3105603"/>
            <a:ext cx="466725"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60949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Tree>
    <p:extLst>
      <p:ext uri="{BB962C8B-B14F-4D97-AF65-F5344CB8AC3E}">
        <p14:creationId xmlns:p14="http://schemas.microsoft.com/office/powerpoint/2010/main" val="1511149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7B0FE42-2ECC-483A-B85A-97E2EC835820}"/>
              </a:ext>
            </a:extLst>
          </p:cNvPr>
          <p:cNvSpPr>
            <a:spLocks noGrp="1"/>
          </p:cNvSpPr>
          <p:nvPr>
            <p:ph type="title"/>
          </p:nvPr>
        </p:nvSpPr>
        <p:spPr>
          <a:xfrm>
            <a:off x="609759" y="238127"/>
            <a:ext cx="11141055" cy="1103313"/>
          </a:xfrm>
        </p:spPr>
        <p:txBody>
          <a:bodyPr/>
          <a:lstStyle/>
          <a:p>
            <a:r>
              <a:rPr lang="en-US" dirty="0"/>
              <a:t>TALAPRO-1: Talazoparib in mCRPC With DNA Damage Repair Mutations</a:t>
            </a:r>
          </a:p>
        </p:txBody>
      </p:sp>
      <p:sp>
        <p:nvSpPr>
          <p:cNvPr id="12" name="TextBox 11">
            <a:extLst>
              <a:ext uri="{FF2B5EF4-FFF2-40B4-BE49-F238E27FC236}">
                <a16:creationId xmlns:a16="http://schemas.microsoft.com/office/drawing/2014/main" id="{8470B5C6-3EE5-4217-BC7A-C9A38A2AEE47}"/>
              </a:ext>
            </a:extLst>
          </p:cNvPr>
          <p:cNvSpPr txBox="1"/>
          <p:nvPr/>
        </p:nvSpPr>
        <p:spPr>
          <a:xfrm>
            <a:off x="415231" y="6372054"/>
            <a:ext cx="8718609" cy="276999"/>
          </a:xfrm>
          <a:prstGeom prst="rect">
            <a:avLst/>
          </a:prstGeom>
          <a:noFill/>
          <a:ln>
            <a:noFill/>
          </a:ln>
        </p:spPr>
        <p:txBody>
          <a:bodyPr wrap="square" anchor="b">
            <a:spAutoFit/>
          </a:bodyPr>
          <a:lstStyle>
            <a:defPPr>
              <a:defRPr lang="en-US"/>
            </a:defPPr>
            <a:lvl1pPr>
              <a:defRPr sz="1200" b="0" spc="-10">
                <a:solidFill>
                  <a:schemeClr val="bg2"/>
                </a:solidFill>
                <a:latin typeface="Calibri" panose="020F0502020204030204" pitchFamily="34"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lvl="0" eaLnBrk="1" fontAlgn="auto" hangingPunct="1">
              <a:spcBef>
                <a:spcPts val="0"/>
              </a:spcBef>
              <a:spcAft>
                <a:spcPts val="0"/>
              </a:spcAf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de Bono. ASCO GU 2021. Abstr 93</a:t>
            </a:r>
            <a:r>
              <a:rPr lang="en-US" altLang="en-US" dirty="0">
                <a:solidFill>
                  <a:srgbClr val="455560"/>
                </a:solidFill>
              </a:rPr>
              <a:t>. NCT03148795.</a:t>
            </a:r>
            <a:endPar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3" name="Group 12">
            <a:extLst>
              <a:ext uri="{FF2B5EF4-FFF2-40B4-BE49-F238E27FC236}">
                <a16:creationId xmlns:a16="http://schemas.microsoft.com/office/drawing/2014/main" id="{17941F30-EE8D-4AD5-832F-4595AE9A2D6F}"/>
              </a:ext>
            </a:extLst>
          </p:cNvPr>
          <p:cNvGrpSpPr>
            <a:grpSpLocks/>
          </p:cNvGrpSpPr>
          <p:nvPr/>
        </p:nvGrpSpPr>
        <p:grpSpPr bwMode="auto">
          <a:xfrm>
            <a:off x="9389569" y="6216652"/>
            <a:ext cx="2488502" cy="447822"/>
            <a:chOff x="9527309" y="3551529"/>
            <a:chExt cx="2488502" cy="448324"/>
          </a:xfrm>
        </p:grpSpPr>
        <p:pic>
          <p:nvPicPr>
            <p:cNvPr id="14" name="Picture 9">
              <a:extLst>
                <a:ext uri="{FF2B5EF4-FFF2-40B4-BE49-F238E27FC236}">
                  <a16:creationId xmlns:a16="http://schemas.microsoft.com/office/drawing/2014/main" id="{C02CE894-14FF-4879-8394-83E54C8EB20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10B8CCE1-6F3E-43AE-9F4B-E2F9D663F70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Content Placeholder 7">
            <a:extLst>
              <a:ext uri="{FF2B5EF4-FFF2-40B4-BE49-F238E27FC236}">
                <a16:creationId xmlns:a16="http://schemas.microsoft.com/office/drawing/2014/main" id="{888602BE-D24E-48CF-94C9-4E13031BA643}"/>
              </a:ext>
            </a:extLst>
          </p:cNvPr>
          <p:cNvSpPr>
            <a:spLocks noGrp="1"/>
          </p:cNvSpPr>
          <p:nvPr>
            <p:ph idx="1"/>
          </p:nvPr>
        </p:nvSpPr>
        <p:spPr>
          <a:xfrm>
            <a:off x="575179" y="1513047"/>
            <a:ext cx="10877529" cy="405421"/>
          </a:xfrm>
        </p:spPr>
        <p:txBody>
          <a:bodyPr/>
          <a:lstStyle/>
          <a:p>
            <a:r>
              <a:rPr lang="en-US" dirty="0"/>
              <a:t>International phase II study; interim analysis</a:t>
            </a:r>
          </a:p>
        </p:txBody>
      </p:sp>
      <p:sp>
        <p:nvSpPr>
          <p:cNvPr id="16" name="Text Box 45">
            <a:extLst>
              <a:ext uri="{FF2B5EF4-FFF2-40B4-BE49-F238E27FC236}">
                <a16:creationId xmlns:a16="http://schemas.microsoft.com/office/drawing/2014/main" id="{17E6FE69-C671-4A40-B2E5-C09A74CED82E}"/>
              </a:ext>
            </a:extLst>
          </p:cNvPr>
          <p:cNvSpPr txBox="1">
            <a:spLocks noChangeArrowheads="1"/>
          </p:cNvSpPr>
          <p:nvPr/>
        </p:nvSpPr>
        <p:spPr bwMode="auto">
          <a:xfrm>
            <a:off x="727077" y="2120415"/>
            <a:ext cx="3932553"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mCRPC and a monoallelic or biallelic DDR alteration in 1 of the following genes: </a:t>
            </a:r>
            <a:r>
              <a:rPr kumimoji="0" lang="en-GB" altLang="en-US" sz="1800" b="1" i="1" u="none" strike="noStrike" kern="1200" cap="none" spc="0" normalizeH="0" baseline="0" noProof="0" dirty="0">
                <a:ln>
                  <a:noFill/>
                </a:ln>
                <a:solidFill>
                  <a:srgbClr val="C00000"/>
                </a:solidFill>
                <a:effectLst/>
                <a:uLnTx/>
                <a:uFillTx/>
                <a:latin typeface="Calibri" panose="020F0502020204030204" pitchFamily="34" charset="0"/>
                <a:ea typeface="+mn-ea"/>
                <a:cs typeface="Arial" panose="020B0604020202020204" pitchFamily="34" charset="0"/>
              </a:rPr>
              <a:t>ATM, ATR, BRCA1, BRCA2, CHEK2, FANCA, MLH1, MRE11A, NBN, PALB2, RAD51C</a:t>
            </a:r>
            <a: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b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 previous CT regimens and progression on AA/enzalutamide</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a:t>
            </a:r>
            <a:r>
              <a:rPr lang="en-GB" altLang="en-US" sz="1800" b="0" dirty="0">
                <a:solidFill>
                  <a:srgbClr val="000000"/>
                </a:solidFill>
                <a:latin typeface="Calibri" panose="020F0502020204030204" pitchFamily="34" charset="0"/>
              </a:rPr>
              <a:t>128</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Rectangle 46">
            <a:extLst>
              <a:ext uri="{FF2B5EF4-FFF2-40B4-BE49-F238E27FC236}">
                <a16:creationId xmlns:a16="http://schemas.microsoft.com/office/drawing/2014/main" id="{96B5F59C-FEB9-48C9-9512-D40593CBB060}"/>
              </a:ext>
            </a:extLst>
          </p:cNvPr>
          <p:cNvSpPr>
            <a:spLocks noChangeArrowheads="1"/>
          </p:cNvSpPr>
          <p:nvPr/>
        </p:nvSpPr>
        <p:spPr bwMode="auto">
          <a:xfrm>
            <a:off x="8572733" y="2699813"/>
            <a:ext cx="253841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radiographic progression or discontinuation for </a:t>
            </a:r>
            <a:b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other reason</a:t>
            </a:r>
          </a:p>
        </p:txBody>
      </p:sp>
      <p:sp>
        <p:nvSpPr>
          <p:cNvPr id="18" name="Rectangle 49">
            <a:extLst>
              <a:ext uri="{FF2B5EF4-FFF2-40B4-BE49-F238E27FC236}">
                <a16:creationId xmlns:a16="http://schemas.microsoft.com/office/drawing/2014/main" id="{F5B1CCE0-F493-4539-8A31-EB78CA294C13}"/>
              </a:ext>
            </a:extLst>
          </p:cNvPr>
          <p:cNvSpPr>
            <a:spLocks noChangeArrowheads="1"/>
          </p:cNvSpPr>
          <p:nvPr/>
        </p:nvSpPr>
        <p:spPr bwMode="auto">
          <a:xfrm>
            <a:off x="5627689" y="2811186"/>
            <a:ext cx="2468880" cy="91440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Talazoparib</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1 mg/day (0.75 mg for moderate renal impairment)</a:t>
            </a:r>
            <a:endPar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Line 52">
            <a:extLst>
              <a:ext uri="{FF2B5EF4-FFF2-40B4-BE49-F238E27FC236}">
                <a16:creationId xmlns:a16="http://schemas.microsoft.com/office/drawing/2014/main" id="{D8FC18AE-2184-43FD-8170-05BE7751F5C3}"/>
              </a:ext>
            </a:extLst>
          </p:cNvPr>
          <p:cNvSpPr>
            <a:spLocks noChangeShapeType="1"/>
          </p:cNvSpPr>
          <p:nvPr/>
        </p:nvSpPr>
        <p:spPr bwMode="auto">
          <a:xfrm>
            <a:off x="8246588" y="3274577"/>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Line 52">
            <a:extLst>
              <a:ext uri="{FF2B5EF4-FFF2-40B4-BE49-F238E27FC236}">
                <a16:creationId xmlns:a16="http://schemas.microsoft.com/office/drawing/2014/main" id="{C61ABEE4-4D7E-4348-9EFF-3451DAE19266}"/>
              </a:ext>
            </a:extLst>
          </p:cNvPr>
          <p:cNvSpPr>
            <a:spLocks noChangeShapeType="1"/>
          </p:cNvSpPr>
          <p:nvPr/>
        </p:nvSpPr>
        <p:spPr bwMode="auto">
          <a:xfrm>
            <a:off x="4919187" y="3274577"/>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Content Placeholder 7">
            <a:extLst>
              <a:ext uri="{FF2B5EF4-FFF2-40B4-BE49-F238E27FC236}">
                <a16:creationId xmlns:a16="http://schemas.microsoft.com/office/drawing/2014/main" id="{E427ED06-86F5-43A5-8DCF-FCA682DAD6CD}"/>
              </a:ext>
            </a:extLst>
          </p:cNvPr>
          <p:cNvSpPr txBox="1">
            <a:spLocks/>
          </p:cNvSpPr>
          <p:nvPr/>
        </p:nvSpPr>
        <p:spPr bwMode="auto">
          <a:xfrm>
            <a:off x="575179" y="4511453"/>
            <a:ext cx="10877529" cy="1089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500"/>
              </a:spcAft>
              <a:buClr>
                <a:srgbClr val="000000"/>
              </a:buClr>
              <a:buSzTx/>
              <a:buFont typeface="Wingdings" panose="05000000000000000000" pitchFamily="2" charset="2"/>
              <a:buChar char="§"/>
              <a:tabLst/>
              <a:defRPr/>
            </a:pPr>
            <a: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ORR</a:t>
            </a:r>
          </a:p>
          <a:p>
            <a:pPr marL="342900" marR="0" lvl="0" indent="-342900" algn="l" defTabSz="914400" rtl="0" eaLnBrk="1" fontAlgn="base" latinLnBrk="0" hangingPunct="1">
              <a:lnSpc>
                <a:spcPct val="90000"/>
              </a:lnSpc>
              <a:spcBef>
                <a:spcPts val="1000"/>
              </a:spcBef>
              <a:spcAft>
                <a:spcPts val="500"/>
              </a:spcAft>
              <a:buClr>
                <a:srgbClr val="000000"/>
              </a:buClr>
              <a:buSzTx/>
              <a:buFont typeface="Wingdings" panose="05000000000000000000" pitchFamily="2" charset="2"/>
              <a:buChar char="§"/>
              <a:tabLst/>
              <a:defRPr/>
            </a:pPr>
            <a: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TTR, DoR, PSA decrease ≥50%, CTC count conversion, time to PSA progression, rPFS, OS, safety, PROs, pharmacokinetics</a:t>
            </a:r>
          </a:p>
        </p:txBody>
      </p:sp>
    </p:spTree>
    <p:extLst>
      <p:ext uri="{BB962C8B-B14F-4D97-AF65-F5344CB8AC3E}">
        <p14:creationId xmlns:p14="http://schemas.microsoft.com/office/powerpoint/2010/main" val="2510607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7B0FE42-2ECC-483A-B85A-97E2EC835820}"/>
              </a:ext>
            </a:extLst>
          </p:cNvPr>
          <p:cNvSpPr>
            <a:spLocks noGrp="1"/>
          </p:cNvSpPr>
          <p:nvPr>
            <p:ph type="title"/>
          </p:nvPr>
        </p:nvSpPr>
        <p:spPr>
          <a:xfrm>
            <a:off x="609759" y="238127"/>
            <a:ext cx="11141055" cy="1103313"/>
          </a:xfrm>
        </p:spPr>
        <p:txBody>
          <a:bodyPr/>
          <a:lstStyle/>
          <a:p>
            <a:r>
              <a:rPr lang="en-US" dirty="0"/>
              <a:t>TALAPRO-1: Efficacy by DDR Subgroup</a:t>
            </a:r>
          </a:p>
        </p:txBody>
      </p:sp>
      <p:sp>
        <p:nvSpPr>
          <p:cNvPr id="12" name="TextBox 11">
            <a:extLst>
              <a:ext uri="{FF2B5EF4-FFF2-40B4-BE49-F238E27FC236}">
                <a16:creationId xmlns:a16="http://schemas.microsoft.com/office/drawing/2014/main" id="{8470B5C6-3EE5-4217-BC7A-C9A38A2AEE47}"/>
              </a:ext>
            </a:extLst>
          </p:cNvPr>
          <p:cNvSpPr txBox="1"/>
          <p:nvPr/>
        </p:nvSpPr>
        <p:spPr>
          <a:xfrm>
            <a:off x="415231" y="6376077"/>
            <a:ext cx="8718609" cy="276999"/>
          </a:xfrm>
          <a:prstGeom prst="rect">
            <a:avLst/>
          </a:prstGeom>
          <a:noFill/>
          <a:ln>
            <a:noFill/>
          </a:ln>
        </p:spPr>
        <p:txBody>
          <a:bodyPr wrap="square" anchor="b">
            <a:spAutoFit/>
          </a:bodyPr>
          <a:lstStyle>
            <a:defPPr>
              <a:defRPr lang="en-US"/>
            </a:defPPr>
            <a:lvl1pPr>
              <a:defRPr sz="1200" b="0" spc="-10">
                <a:solidFill>
                  <a:schemeClr val="bg2"/>
                </a:solidFill>
                <a:latin typeface="Calibri" panose="020F0502020204030204" pitchFamily="34"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de Bono. ASCO GU 2021. Abstr 93.</a:t>
            </a:r>
            <a:endPar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3" name="Group 12">
            <a:extLst>
              <a:ext uri="{FF2B5EF4-FFF2-40B4-BE49-F238E27FC236}">
                <a16:creationId xmlns:a16="http://schemas.microsoft.com/office/drawing/2014/main" id="{17941F30-EE8D-4AD5-832F-4595AE9A2D6F}"/>
              </a:ext>
            </a:extLst>
          </p:cNvPr>
          <p:cNvGrpSpPr>
            <a:grpSpLocks/>
          </p:cNvGrpSpPr>
          <p:nvPr/>
        </p:nvGrpSpPr>
        <p:grpSpPr bwMode="auto">
          <a:xfrm>
            <a:off x="9389569" y="6216652"/>
            <a:ext cx="2488502" cy="447822"/>
            <a:chOff x="9527309" y="3551529"/>
            <a:chExt cx="2488502" cy="448324"/>
          </a:xfrm>
        </p:grpSpPr>
        <p:pic>
          <p:nvPicPr>
            <p:cNvPr id="14" name="Picture 9">
              <a:extLst>
                <a:ext uri="{FF2B5EF4-FFF2-40B4-BE49-F238E27FC236}">
                  <a16:creationId xmlns:a16="http://schemas.microsoft.com/office/drawing/2014/main" id="{C02CE894-14FF-4879-8394-83E54C8EB20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10B8CCE1-6F3E-43AE-9F4B-E2F9D663F70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9" name="Content Placeholder 3">
            <a:extLst>
              <a:ext uri="{FF2B5EF4-FFF2-40B4-BE49-F238E27FC236}">
                <a16:creationId xmlns:a16="http://schemas.microsoft.com/office/drawing/2014/main" id="{40D10DD1-45DB-4F0F-B94C-C716A6EBC11D}"/>
              </a:ext>
            </a:extLst>
          </p:cNvPr>
          <p:cNvGraphicFramePr>
            <a:graphicFrameLocks noGrp="1"/>
          </p:cNvGraphicFramePr>
          <p:nvPr>
            <p:ph idx="1"/>
            <p:extLst>
              <p:ext uri="{D42A27DB-BD31-4B8C-83A1-F6EECF244321}">
                <p14:modId xmlns:p14="http://schemas.microsoft.com/office/powerpoint/2010/main" val="2051512536"/>
              </p:ext>
            </p:extLst>
          </p:nvPr>
        </p:nvGraphicFramePr>
        <p:xfrm>
          <a:off x="685800" y="1561419"/>
          <a:ext cx="10796587" cy="4389120"/>
        </p:xfrm>
        <a:graphic>
          <a:graphicData uri="http://schemas.openxmlformats.org/drawingml/2006/table">
            <a:tbl>
              <a:tblPr firstRow="1" bandRow="1">
                <a:tableStyleId>{5C22544A-7EE6-4342-B048-85BDC9FD1C3A}</a:tableStyleId>
              </a:tblPr>
              <a:tblGrid>
                <a:gridCol w="1874407">
                  <a:extLst>
                    <a:ext uri="{9D8B030D-6E8A-4147-A177-3AD203B41FA5}">
                      <a16:colId xmlns:a16="http://schemas.microsoft.com/office/drawing/2014/main" val="2850449525"/>
                    </a:ext>
                  </a:extLst>
                </a:gridCol>
                <a:gridCol w="1583827">
                  <a:extLst>
                    <a:ext uri="{9D8B030D-6E8A-4147-A177-3AD203B41FA5}">
                      <a16:colId xmlns:a16="http://schemas.microsoft.com/office/drawing/2014/main" val="4085616500"/>
                    </a:ext>
                  </a:extLst>
                </a:gridCol>
                <a:gridCol w="1558281">
                  <a:extLst>
                    <a:ext uri="{9D8B030D-6E8A-4147-A177-3AD203B41FA5}">
                      <a16:colId xmlns:a16="http://schemas.microsoft.com/office/drawing/2014/main" val="1484512784"/>
                    </a:ext>
                  </a:extLst>
                </a:gridCol>
                <a:gridCol w="1430553">
                  <a:extLst>
                    <a:ext uri="{9D8B030D-6E8A-4147-A177-3AD203B41FA5}">
                      <a16:colId xmlns:a16="http://schemas.microsoft.com/office/drawing/2014/main" val="2292441614"/>
                    </a:ext>
                  </a:extLst>
                </a:gridCol>
                <a:gridCol w="1468872">
                  <a:extLst>
                    <a:ext uri="{9D8B030D-6E8A-4147-A177-3AD203B41FA5}">
                      <a16:colId xmlns:a16="http://schemas.microsoft.com/office/drawing/2014/main" val="3808180894"/>
                    </a:ext>
                  </a:extLst>
                </a:gridCol>
                <a:gridCol w="1338277">
                  <a:extLst>
                    <a:ext uri="{9D8B030D-6E8A-4147-A177-3AD203B41FA5}">
                      <a16:colId xmlns:a16="http://schemas.microsoft.com/office/drawing/2014/main" val="2165506877"/>
                    </a:ext>
                  </a:extLst>
                </a:gridCol>
                <a:gridCol w="1542370">
                  <a:extLst>
                    <a:ext uri="{9D8B030D-6E8A-4147-A177-3AD203B41FA5}">
                      <a16:colId xmlns:a16="http://schemas.microsoft.com/office/drawing/2014/main" val="2909197469"/>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cs typeface="Calibri" panose="020F0502020204030204" pitchFamily="34" charset="0"/>
                        </a:rPr>
                        <a:t>Response, %</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en-US" sz="2000" i="1" dirty="0">
                          <a:latin typeface="Calibri" panose="020F0502020204030204" pitchFamily="34" charset="0"/>
                          <a:cs typeface="Calibri" panose="020F0502020204030204" pitchFamily="34" charset="0"/>
                        </a:rPr>
                        <a:t>BRCA1/2</a:t>
                      </a:r>
                    </a:p>
                    <a:p>
                      <a:pPr algn="ctr"/>
                      <a:r>
                        <a:rPr lang="en-US" sz="2000" dirty="0">
                          <a:latin typeface="Calibri" panose="020F0502020204030204" pitchFamily="34" charset="0"/>
                          <a:cs typeface="Calibri" panose="020F0502020204030204" pitchFamily="34" charset="0"/>
                        </a:rPr>
                        <a:t>(n = 61)</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en-US" sz="2000" i="1" dirty="0">
                          <a:latin typeface="Calibri" panose="020F0502020204030204" pitchFamily="34" charset="0"/>
                          <a:cs typeface="Calibri" panose="020F0502020204030204" pitchFamily="34" charset="0"/>
                        </a:rPr>
                        <a:t>BRCA2</a:t>
                      </a:r>
                      <a:br>
                        <a:rPr lang="en-US" sz="2000" i="0" dirty="0">
                          <a:latin typeface="Calibri" panose="020F0502020204030204" pitchFamily="34" charset="0"/>
                          <a:cs typeface="Calibri" panose="020F0502020204030204" pitchFamily="34" charset="0"/>
                        </a:rPr>
                      </a:br>
                      <a:r>
                        <a:rPr lang="en-US" sz="2000" i="0" dirty="0">
                          <a:latin typeface="Calibri" panose="020F0502020204030204" pitchFamily="34" charset="0"/>
                          <a:cs typeface="Calibri" panose="020F0502020204030204" pitchFamily="34" charset="0"/>
                        </a:rPr>
                        <a:t>(n = 57)</a:t>
                      </a:r>
                      <a:endParaRPr lang="en-US" sz="2000" i="1"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en-US" sz="2000" i="1" dirty="0">
                          <a:latin typeface="Calibri" panose="020F0502020204030204" pitchFamily="34" charset="0"/>
                          <a:cs typeface="Calibri" panose="020F0502020204030204" pitchFamily="34" charset="0"/>
                        </a:rPr>
                        <a:t>PALB2</a:t>
                      </a:r>
                    </a:p>
                    <a:p>
                      <a:pPr algn="ctr"/>
                      <a:r>
                        <a:rPr lang="en-US" sz="2000" dirty="0">
                          <a:latin typeface="Calibri" panose="020F0502020204030204" pitchFamily="34" charset="0"/>
                          <a:cs typeface="Calibri" panose="020F0502020204030204" pitchFamily="34" charset="0"/>
                        </a:rPr>
                        <a:t>(n = 4)</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en-US" sz="2000" i="1" dirty="0">
                          <a:latin typeface="Calibri" panose="020F0502020204030204" pitchFamily="34" charset="0"/>
                          <a:cs typeface="Calibri" panose="020F0502020204030204" pitchFamily="34" charset="0"/>
                        </a:rPr>
                        <a:t>ATM</a:t>
                      </a:r>
                      <a:r>
                        <a:rPr lang="en-US" sz="2000" dirty="0">
                          <a:latin typeface="Calibri" panose="020F0502020204030204" pitchFamily="34" charset="0"/>
                          <a:cs typeface="Calibri" panose="020F0502020204030204" pitchFamily="34" charset="0"/>
                        </a:rPr>
                        <a:t> </a:t>
                      </a:r>
                    </a:p>
                    <a:p>
                      <a:pPr algn="ctr"/>
                      <a:r>
                        <a:rPr lang="en-US" sz="2000" dirty="0">
                          <a:latin typeface="Calibri" panose="020F0502020204030204" pitchFamily="34" charset="0"/>
                          <a:cs typeface="Calibri" panose="020F0502020204030204" pitchFamily="34" charset="0"/>
                        </a:rPr>
                        <a:t>(n = 17)</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en-US" sz="2000" dirty="0">
                          <a:latin typeface="Calibri" panose="020F0502020204030204" pitchFamily="34" charset="0"/>
                          <a:cs typeface="Calibri" panose="020F0502020204030204" pitchFamily="34" charset="0"/>
                        </a:rPr>
                        <a:t>Other</a:t>
                      </a:r>
                    </a:p>
                    <a:p>
                      <a:pPr algn="ctr"/>
                      <a:r>
                        <a:rPr lang="en-US" sz="2000" dirty="0">
                          <a:latin typeface="Calibri" panose="020F0502020204030204" pitchFamily="34" charset="0"/>
                          <a:cs typeface="Calibri" panose="020F0502020204030204" pitchFamily="34" charset="0"/>
                        </a:rPr>
                        <a:t>(n = 22)</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en-US" sz="2000" dirty="0">
                          <a:latin typeface="Calibri" panose="020F0502020204030204" pitchFamily="34" charset="0"/>
                          <a:cs typeface="Calibri" panose="020F0502020204030204" pitchFamily="34" charset="0"/>
                        </a:rPr>
                        <a:t>Total </a:t>
                      </a:r>
                    </a:p>
                    <a:p>
                      <a:pPr algn="ctr"/>
                      <a:r>
                        <a:rPr lang="en-US" sz="2000" dirty="0">
                          <a:latin typeface="Calibri" panose="020F0502020204030204" pitchFamily="34" charset="0"/>
                          <a:cs typeface="Calibri" panose="020F0502020204030204" pitchFamily="34" charset="0"/>
                        </a:rPr>
                        <a:t>(N = 104)</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4290467837"/>
                  </a:ext>
                </a:extLst>
              </a:tr>
              <a:tr h="370840">
                <a:tc>
                  <a:txBody>
                    <a:bodyPr/>
                    <a:lstStyle/>
                    <a:p>
                      <a:r>
                        <a:rPr lang="en-US" sz="2000" i="0" dirty="0">
                          <a:solidFill>
                            <a:schemeClr val="bg1"/>
                          </a:solidFill>
                          <a:latin typeface="Calibri" panose="020F0502020204030204" pitchFamily="34" charset="0"/>
                          <a:cs typeface="Calibri" panose="020F0502020204030204" pitchFamily="34" charset="0"/>
                        </a:rPr>
                        <a:t>ORR</a:t>
                      </a: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45.9</a:t>
                      </a: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45.6</a:t>
                      </a: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25.0</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11.8</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0</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29.8</a:t>
                      </a: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55211506"/>
                  </a:ext>
                </a:extLst>
              </a:tr>
              <a:tr h="37084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9.8</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10.5</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0</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5.9</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0</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6.7</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57246225"/>
                  </a:ext>
                </a:extLst>
              </a:tr>
              <a:tr h="37084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36.1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35.1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25.0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5.9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23.1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56525645"/>
                  </a:ext>
                </a:extLst>
              </a:tr>
              <a:tr h="370840">
                <a:tc>
                  <a:txBody>
                    <a:bodyPr/>
                    <a:lstStyle/>
                    <a:p>
                      <a:r>
                        <a:rPr lang="en-US" sz="2000" i="0" dirty="0">
                          <a:solidFill>
                            <a:schemeClr val="bg1"/>
                          </a:solidFill>
                          <a:latin typeface="Calibri" panose="020F0502020204030204" pitchFamily="34" charset="0"/>
                          <a:cs typeface="Calibri" panose="020F0502020204030204" pitchFamily="34" charset="0"/>
                        </a:rPr>
                        <a:t>CBR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latinLnBrk="0" hangingPunct="1"/>
                      <a:r>
                        <a:rPr lang="en-US" sz="2000" i="0" kern="1200" dirty="0">
                          <a:solidFill>
                            <a:schemeClr val="bg1"/>
                          </a:solidFill>
                          <a:latin typeface="Calibri" panose="020F0502020204030204" pitchFamily="34" charset="0"/>
                          <a:ea typeface="+mn-ea"/>
                          <a:cs typeface="Calibri" panose="020F0502020204030204" pitchFamily="34" charset="0"/>
                        </a:rPr>
                        <a:t>55.7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algn="ctr" defTabSz="914400" rtl="0" eaLnBrk="1" latinLnBrk="0" hangingPunct="1"/>
                      <a:r>
                        <a:rPr lang="en-US" sz="2000" i="0" kern="1200" dirty="0">
                          <a:solidFill>
                            <a:schemeClr val="bg1"/>
                          </a:solidFill>
                          <a:latin typeface="Calibri" panose="020F0502020204030204" pitchFamily="34" charset="0"/>
                          <a:ea typeface="+mn-ea"/>
                          <a:cs typeface="Calibri" panose="020F0502020204030204" pitchFamily="34" charset="0"/>
                        </a:rPr>
                        <a:t>56.1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25.0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23.5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37.5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68560551"/>
                  </a:ext>
                </a:extLst>
              </a:tr>
              <a:tr h="370840">
                <a:tc>
                  <a:txBody>
                    <a:bodyPr/>
                    <a:lstStyle/>
                    <a:p>
                      <a:r>
                        <a:rPr lang="en-US" sz="2000" i="0" dirty="0">
                          <a:solidFill>
                            <a:schemeClr val="bg1"/>
                          </a:solidFill>
                          <a:latin typeface="Calibri" panose="020F0502020204030204" pitchFamily="34" charset="0"/>
                          <a:cs typeface="Calibri" panose="020F0502020204030204" pitchFamily="34" charset="0"/>
                        </a:rPr>
                        <a:t>PSA ↓ ≥50% from BL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latinLnBrk="0" hangingPunct="1"/>
                      <a:r>
                        <a:rPr lang="en-US" sz="2000" i="0" kern="1200" dirty="0">
                          <a:solidFill>
                            <a:schemeClr val="bg1"/>
                          </a:solidFill>
                          <a:latin typeface="Calibri" panose="020F0502020204030204" pitchFamily="34" charset="0"/>
                          <a:ea typeface="+mn-ea"/>
                          <a:cs typeface="Calibri" panose="020F0502020204030204" pitchFamily="34" charset="0"/>
                        </a:rPr>
                        <a:t>63.9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latinLnBrk="0" hangingPunct="1"/>
                      <a:r>
                        <a:rPr lang="en-US" sz="2000" i="0" kern="1200" dirty="0">
                          <a:solidFill>
                            <a:schemeClr val="bg1"/>
                          </a:solidFill>
                          <a:latin typeface="Calibri" panose="020F0502020204030204" pitchFamily="34" charset="0"/>
                          <a:ea typeface="+mn-ea"/>
                          <a:cs typeface="Calibri" panose="020F0502020204030204" pitchFamily="34" charset="0"/>
                        </a:rPr>
                        <a:t>64.9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75.0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5.9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4.5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42.3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18369730"/>
                  </a:ext>
                </a:extLst>
              </a:tr>
              <a:tr h="370840">
                <a:tc>
                  <a:txBody>
                    <a:bodyPr/>
                    <a:lstStyle/>
                    <a:p>
                      <a:r>
                        <a:rPr lang="en-US" sz="2000" i="0" dirty="0">
                          <a:solidFill>
                            <a:schemeClr val="bg1"/>
                          </a:solidFill>
                          <a:latin typeface="Calibri" panose="020F0502020204030204" pitchFamily="34" charset="0"/>
                          <a:cs typeface="Calibri" panose="020F0502020204030204" pitchFamily="34" charset="0"/>
                        </a:rPr>
                        <a:t>Composite response*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72.1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73.7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75.0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23.5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9.1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51.0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90775059"/>
                  </a:ext>
                </a:extLst>
              </a:tr>
              <a:tr h="370840">
                <a:tc>
                  <a:txBody>
                    <a:bodyPr/>
                    <a:lstStyle/>
                    <a:p>
                      <a:r>
                        <a:rPr lang="en-US" sz="2000" i="0" dirty="0">
                          <a:solidFill>
                            <a:schemeClr val="bg1"/>
                          </a:solidFill>
                          <a:latin typeface="Calibri" panose="020F0502020204030204" pitchFamily="34" charset="0"/>
                          <a:cs typeface="Calibri" panose="020F0502020204030204" pitchFamily="34" charset="0"/>
                        </a:rPr>
                        <a:t>Median rPFS, mos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a:r>
                        <a:rPr lang="en-US" sz="2000" i="0" baseline="0" dirty="0">
                          <a:solidFill>
                            <a:schemeClr val="bg1"/>
                          </a:solidFill>
                          <a:latin typeface="Calibri" panose="020F0502020204030204" pitchFamily="34" charset="0"/>
                          <a:cs typeface="Calibri" panose="020F0502020204030204" pitchFamily="34" charset="0"/>
                        </a:rPr>
                        <a:t>11.2</a:t>
                      </a:r>
                      <a:r>
                        <a:rPr lang="en-US" sz="2000" i="0" baseline="30000" dirty="0">
                          <a:solidFill>
                            <a:schemeClr val="bg1"/>
                          </a:solidFill>
                          <a:latin typeface="Calibri" panose="020F0502020204030204" pitchFamily="34" charset="0"/>
                          <a:cs typeface="Calibri" panose="020F050202020403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r>
                        <a:rPr lang="en-US" sz="2000" i="0" dirty="0">
                          <a:solidFill>
                            <a:schemeClr val="bg1"/>
                          </a:solidFill>
                          <a:latin typeface="Calibri" panose="020F0502020204030204" pitchFamily="34" charset="0"/>
                          <a:cs typeface="Calibri" panose="020F0502020204030204" pitchFamily="34" charset="0"/>
                        </a:rPr>
                        <a:t>11.2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5.6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1.8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i="0" dirty="0">
                          <a:solidFill>
                            <a:schemeClr val="bg1"/>
                          </a:solidFill>
                          <a:latin typeface="Calibri" panose="020F0502020204030204" pitchFamily="34" charset="0"/>
                          <a:cs typeface="Calibri" panose="020F0502020204030204" pitchFamily="34" charset="0"/>
                        </a:rPr>
                        <a:t>5.6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8946954"/>
                  </a:ext>
                </a:extLst>
              </a:tr>
            </a:tbl>
          </a:graphicData>
        </a:graphic>
      </p:graphicFrame>
      <p:sp>
        <p:nvSpPr>
          <p:cNvPr id="16" name="Text Box 30">
            <a:extLst>
              <a:ext uri="{FF2B5EF4-FFF2-40B4-BE49-F238E27FC236}">
                <a16:creationId xmlns:a16="http://schemas.microsoft.com/office/drawing/2014/main" id="{09FB7CB1-A22B-48CD-A496-E9DA2250D97D}"/>
              </a:ext>
            </a:extLst>
          </p:cNvPr>
          <p:cNvSpPr txBox="1">
            <a:spLocks noChangeArrowheads="1"/>
          </p:cNvSpPr>
          <p:nvPr/>
        </p:nvSpPr>
        <p:spPr bwMode="auto">
          <a:xfrm>
            <a:off x="697580" y="5915950"/>
            <a:ext cx="11069637"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*Composite response includes patients with objective response and/or PSA response and/or CTC conversion.</a:t>
            </a:r>
            <a:br>
              <a:rPr lang="en-US" altLang="en-US" sz="1400" b="0" dirty="0">
                <a:solidFill>
                  <a:schemeClr val="bg1"/>
                </a:solidFill>
                <a:latin typeface="Calibri" panose="020F0502020204030204" pitchFamily="34" charset="0"/>
              </a:rPr>
            </a:br>
            <a:r>
              <a:rPr lang="en-US" sz="1400" i="0" baseline="30000" dirty="0">
                <a:solidFill>
                  <a:schemeClr val="bg1"/>
                </a:solidFill>
                <a:latin typeface="Calibri" panose="020F0502020204030204" pitchFamily="34" charset="0"/>
                <a:cs typeface="Calibri" panose="020F0502020204030204" pitchFamily="34" charset="0"/>
              </a:rPr>
              <a:t>†</a:t>
            </a:r>
            <a:r>
              <a:rPr lang="en-US" sz="1400" b="0" i="0" dirty="0">
                <a:solidFill>
                  <a:schemeClr val="bg1"/>
                </a:solidFill>
                <a:latin typeface="Calibri" panose="020F0502020204030204" pitchFamily="34" charset="0"/>
                <a:cs typeface="Calibri" panose="020F0502020204030204" pitchFamily="34" charset="0"/>
              </a:rPr>
              <a:t>Median PFS for </a:t>
            </a:r>
            <a:r>
              <a:rPr lang="en-US" sz="1400" b="0" i="1" dirty="0">
                <a:solidFill>
                  <a:schemeClr val="bg1"/>
                </a:solidFill>
                <a:latin typeface="Calibri" panose="020F0502020204030204" pitchFamily="34" charset="0"/>
                <a:cs typeface="Calibri" panose="020F0502020204030204" pitchFamily="34" charset="0"/>
              </a:rPr>
              <a:t>BRCA1/BRCA2 </a:t>
            </a:r>
            <a:r>
              <a:rPr lang="en-US" sz="1400" b="0" i="0" dirty="0">
                <a:solidFill>
                  <a:schemeClr val="bg1"/>
                </a:solidFill>
                <a:latin typeface="Calibri" panose="020F0502020204030204" pitchFamily="34" charset="0"/>
                <a:cs typeface="Calibri" panose="020F0502020204030204" pitchFamily="34" charset="0"/>
              </a:rPr>
              <a:t>combined.</a:t>
            </a:r>
            <a:endParaRPr lang="en-US" altLang="en-US" sz="1400" b="0" dirty="0">
              <a:solidFill>
                <a:schemeClr val="bg1"/>
              </a:solidFill>
              <a:latin typeface="Calibri" panose="020F0502020204030204" pitchFamily="34" charset="0"/>
            </a:endParaRPr>
          </a:p>
        </p:txBody>
      </p:sp>
      <p:sp>
        <p:nvSpPr>
          <p:cNvPr id="2" name="Rectangle 1">
            <a:extLst>
              <a:ext uri="{FF2B5EF4-FFF2-40B4-BE49-F238E27FC236}">
                <a16:creationId xmlns:a16="http://schemas.microsoft.com/office/drawing/2014/main" id="{B2A8B430-3F46-4C50-8456-AC4A37B9CA58}"/>
              </a:ext>
            </a:extLst>
          </p:cNvPr>
          <p:cNvSpPr/>
          <p:nvPr/>
        </p:nvSpPr>
        <p:spPr bwMode="auto">
          <a:xfrm>
            <a:off x="685800" y="2251600"/>
            <a:ext cx="10785476" cy="402336"/>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579538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TextBox 246">
            <a:extLst>
              <a:ext uri="{FF2B5EF4-FFF2-40B4-BE49-F238E27FC236}">
                <a16:creationId xmlns:a16="http://schemas.microsoft.com/office/drawing/2014/main" id="{8D73E886-8336-41B4-B480-654BF5BCE5B3}"/>
              </a:ext>
            </a:extLst>
          </p:cNvPr>
          <p:cNvSpPr txBox="1"/>
          <p:nvPr/>
        </p:nvSpPr>
        <p:spPr bwMode="auto">
          <a:xfrm>
            <a:off x="6572596" y="5406960"/>
            <a:ext cx="60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nvGrpSpPr>
          <p:cNvPr id="47" name="Group 46">
            <a:extLst>
              <a:ext uri="{FF2B5EF4-FFF2-40B4-BE49-F238E27FC236}">
                <a16:creationId xmlns:a16="http://schemas.microsoft.com/office/drawing/2014/main" id="{B2FF225E-1584-4711-BF48-5473B0F1AB57}"/>
              </a:ext>
            </a:extLst>
          </p:cNvPr>
          <p:cNvGrpSpPr/>
          <p:nvPr/>
        </p:nvGrpSpPr>
        <p:grpSpPr>
          <a:xfrm>
            <a:off x="1497324" y="3339287"/>
            <a:ext cx="4535255" cy="941225"/>
            <a:chOff x="1415132" y="3287917"/>
            <a:chExt cx="4535255" cy="941225"/>
          </a:xfrm>
        </p:grpSpPr>
        <p:cxnSp>
          <p:nvCxnSpPr>
            <p:cNvPr id="45" name="Straight Connector 44">
              <a:extLst>
                <a:ext uri="{FF2B5EF4-FFF2-40B4-BE49-F238E27FC236}">
                  <a16:creationId xmlns:a16="http://schemas.microsoft.com/office/drawing/2014/main" id="{8D62A4CB-E3A3-4B1B-923D-2A68FE5F4A77}"/>
                </a:ext>
              </a:extLst>
            </p:cNvPr>
            <p:cNvCxnSpPr/>
            <p:nvPr/>
          </p:nvCxnSpPr>
          <p:spPr bwMode="auto">
            <a:xfrm>
              <a:off x="1415132" y="3287917"/>
              <a:ext cx="4535255" cy="0"/>
            </a:xfrm>
            <a:prstGeom prst="line">
              <a:avLst/>
            </a:prstGeom>
            <a:noFill/>
            <a:ln w="28575" cap="flat" cmpd="sng" algn="ctr">
              <a:solidFill>
                <a:schemeClr val="bg1"/>
              </a:solidFill>
              <a:prstDash val="sysDash"/>
              <a:round/>
              <a:headEnd type="none" w="med" len="med"/>
              <a:tailEnd type="none" w="med" len="med"/>
            </a:ln>
            <a:effectLst/>
          </p:spPr>
        </p:cxnSp>
        <p:cxnSp>
          <p:nvCxnSpPr>
            <p:cNvPr id="46" name="Straight Connector 45">
              <a:extLst>
                <a:ext uri="{FF2B5EF4-FFF2-40B4-BE49-F238E27FC236}">
                  <a16:creationId xmlns:a16="http://schemas.microsoft.com/office/drawing/2014/main" id="{7FD3B7E1-0910-4BE5-93D7-96799607B1A9}"/>
                </a:ext>
              </a:extLst>
            </p:cNvPr>
            <p:cNvCxnSpPr/>
            <p:nvPr/>
          </p:nvCxnSpPr>
          <p:spPr bwMode="auto">
            <a:xfrm>
              <a:off x="1415132" y="4229142"/>
              <a:ext cx="4535255" cy="0"/>
            </a:xfrm>
            <a:prstGeom prst="line">
              <a:avLst/>
            </a:prstGeom>
            <a:noFill/>
            <a:ln w="28575" cap="flat" cmpd="sng" algn="ctr">
              <a:solidFill>
                <a:schemeClr val="bg1"/>
              </a:solidFill>
              <a:prstDash val="sysDash"/>
              <a:round/>
              <a:headEnd type="none" w="med" len="med"/>
              <a:tailEnd type="none" w="med" len="med"/>
            </a:ln>
            <a:effectLst/>
          </p:spPr>
        </p:cxnSp>
      </p:grpSp>
      <p:sp>
        <p:nvSpPr>
          <p:cNvPr id="10" name="Title 1">
            <a:extLst>
              <a:ext uri="{FF2B5EF4-FFF2-40B4-BE49-F238E27FC236}">
                <a16:creationId xmlns:a16="http://schemas.microsoft.com/office/drawing/2014/main" id="{97B0FE42-2ECC-483A-B85A-97E2EC835820}"/>
              </a:ext>
            </a:extLst>
          </p:cNvPr>
          <p:cNvSpPr>
            <a:spLocks noGrp="1"/>
          </p:cNvSpPr>
          <p:nvPr>
            <p:ph type="title"/>
          </p:nvPr>
        </p:nvSpPr>
        <p:spPr/>
        <p:txBody>
          <a:bodyPr/>
          <a:lstStyle/>
          <a:p>
            <a:r>
              <a:rPr lang="en-US" dirty="0"/>
              <a:t>TALAPRO-1: PSA and Tumor Response</a:t>
            </a:r>
          </a:p>
        </p:txBody>
      </p:sp>
      <p:sp>
        <p:nvSpPr>
          <p:cNvPr id="12" name="TextBox 11">
            <a:extLst>
              <a:ext uri="{FF2B5EF4-FFF2-40B4-BE49-F238E27FC236}">
                <a16:creationId xmlns:a16="http://schemas.microsoft.com/office/drawing/2014/main" id="{8470B5C6-3EE5-4217-BC7A-C9A38A2AEE47}"/>
              </a:ext>
            </a:extLst>
          </p:cNvPr>
          <p:cNvSpPr txBox="1"/>
          <p:nvPr/>
        </p:nvSpPr>
        <p:spPr>
          <a:xfrm>
            <a:off x="415231" y="6372054"/>
            <a:ext cx="8718609" cy="276999"/>
          </a:xfrm>
          <a:prstGeom prst="rect">
            <a:avLst/>
          </a:prstGeom>
          <a:noFill/>
          <a:ln>
            <a:noFill/>
          </a:ln>
        </p:spPr>
        <p:txBody>
          <a:bodyPr wrap="square" anchor="b">
            <a:spAutoFit/>
          </a:bodyPr>
          <a:lstStyle>
            <a:defPPr>
              <a:defRPr lang="en-US"/>
            </a:defPPr>
            <a:lvl1pPr>
              <a:defRPr sz="1200" b="0" spc="-10">
                <a:solidFill>
                  <a:schemeClr val="bg2"/>
                </a:solidFill>
                <a:latin typeface="Calibri" panose="020F0502020204030204" pitchFamily="34"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de Bono. ASCO GU 2021. Abstr 93.</a:t>
            </a:r>
            <a:endPar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3" name="Group 12">
            <a:extLst>
              <a:ext uri="{FF2B5EF4-FFF2-40B4-BE49-F238E27FC236}">
                <a16:creationId xmlns:a16="http://schemas.microsoft.com/office/drawing/2014/main" id="{17941F30-EE8D-4AD5-832F-4595AE9A2D6F}"/>
              </a:ext>
            </a:extLst>
          </p:cNvPr>
          <p:cNvGrpSpPr>
            <a:grpSpLocks/>
          </p:cNvGrpSpPr>
          <p:nvPr/>
        </p:nvGrpSpPr>
        <p:grpSpPr bwMode="auto">
          <a:xfrm>
            <a:off x="9389569" y="6216652"/>
            <a:ext cx="2488502" cy="447822"/>
            <a:chOff x="9527309" y="3551529"/>
            <a:chExt cx="2488502" cy="448324"/>
          </a:xfrm>
        </p:grpSpPr>
        <p:pic>
          <p:nvPicPr>
            <p:cNvPr id="14" name="Picture 9">
              <a:extLst>
                <a:ext uri="{FF2B5EF4-FFF2-40B4-BE49-F238E27FC236}">
                  <a16:creationId xmlns:a16="http://schemas.microsoft.com/office/drawing/2014/main" id="{C02CE894-14FF-4879-8394-83E54C8EB20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10B8CCE1-6F3E-43AE-9F4B-E2F9D663F70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24" name="TextBox 23">
            <a:extLst>
              <a:ext uri="{FF2B5EF4-FFF2-40B4-BE49-F238E27FC236}">
                <a16:creationId xmlns:a16="http://schemas.microsoft.com/office/drawing/2014/main" id="{37CAF934-33CC-49F9-A417-A7062E2FAC47}"/>
              </a:ext>
            </a:extLst>
          </p:cNvPr>
          <p:cNvSpPr txBox="1"/>
          <p:nvPr/>
        </p:nvSpPr>
        <p:spPr bwMode="auto">
          <a:xfrm rot="16200000">
            <a:off x="-1334268" y="3341870"/>
            <a:ext cx="4225985" cy="64633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Best Change From BL in Sum of Diameters for Target Lesions (%)</a:t>
            </a:r>
          </a:p>
        </p:txBody>
      </p:sp>
      <p:sp>
        <p:nvSpPr>
          <p:cNvPr id="21" name="TextBox 20">
            <a:extLst>
              <a:ext uri="{FF2B5EF4-FFF2-40B4-BE49-F238E27FC236}">
                <a16:creationId xmlns:a16="http://schemas.microsoft.com/office/drawing/2014/main" id="{550EA548-37D1-4FB3-A171-B198C78A4695}"/>
              </a:ext>
            </a:extLst>
          </p:cNvPr>
          <p:cNvSpPr txBox="1"/>
          <p:nvPr/>
        </p:nvSpPr>
        <p:spPr bwMode="auto">
          <a:xfrm rot="16200000">
            <a:off x="4926531" y="3366246"/>
            <a:ext cx="3205237"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Best Change From BL in PSA (%)</a:t>
            </a:r>
          </a:p>
        </p:txBody>
      </p:sp>
      <p:cxnSp>
        <p:nvCxnSpPr>
          <p:cNvPr id="3" name="Straight Connector 2">
            <a:extLst>
              <a:ext uri="{FF2B5EF4-FFF2-40B4-BE49-F238E27FC236}">
                <a16:creationId xmlns:a16="http://schemas.microsoft.com/office/drawing/2014/main" id="{4259862B-2B8B-4575-9557-6A7D99E9CD85}"/>
              </a:ext>
            </a:extLst>
          </p:cNvPr>
          <p:cNvCxnSpPr/>
          <p:nvPr/>
        </p:nvCxnSpPr>
        <p:spPr bwMode="auto">
          <a:xfrm>
            <a:off x="1488004" y="1836627"/>
            <a:ext cx="0" cy="3757127"/>
          </a:xfrm>
          <a:prstGeom prst="line">
            <a:avLst/>
          </a:prstGeom>
          <a:noFill/>
          <a:ln w="28575" cap="flat" cmpd="sng" algn="ctr">
            <a:solidFill>
              <a:schemeClr val="bg1"/>
            </a:solidFill>
            <a:prstDash val="solid"/>
            <a:round/>
            <a:headEnd type="none" w="med" len="med"/>
            <a:tailEnd type="none" w="med" len="med"/>
          </a:ln>
          <a:effectLst/>
        </p:spPr>
      </p:cxnSp>
      <p:grpSp>
        <p:nvGrpSpPr>
          <p:cNvPr id="11" name="Group 10">
            <a:extLst>
              <a:ext uri="{FF2B5EF4-FFF2-40B4-BE49-F238E27FC236}">
                <a16:creationId xmlns:a16="http://schemas.microsoft.com/office/drawing/2014/main" id="{90859605-0EE6-4219-98DB-BE06BA0D3C0F}"/>
              </a:ext>
            </a:extLst>
          </p:cNvPr>
          <p:cNvGrpSpPr/>
          <p:nvPr/>
        </p:nvGrpSpPr>
        <p:grpSpPr>
          <a:xfrm>
            <a:off x="1422679" y="1842847"/>
            <a:ext cx="74645" cy="3750515"/>
            <a:chOff x="1352927" y="1791477"/>
            <a:chExt cx="74645" cy="3750515"/>
          </a:xfrm>
        </p:grpSpPr>
        <p:cxnSp>
          <p:nvCxnSpPr>
            <p:cNvPr id="6" name="Straight Connector 5">
              <a:extLst>
                <a:ext uri="{FF2B5EF4-FFF2-40B4-BE49-F238E27FC236}">
                  <a16:creationId xmlns:a16="http://schemas.microsoft.com/office/drawing/2014/main" id="{2D6470E3-B08A-4135-811B-555BC86CAD6B}"/>
                </a:ext>
              </a:extLst>
            </p:cNvPr>
            <p:cNvCxnSpPr>
              <a:cxnSpLocks/>
            </p:cNvCxnSpPr>
            <p:nvPr/>
          </p:nvCxnSpPr>
          <p:spPr bwMode="auto">
            <a:xfrm>
              <a:off x="1352927" y="1791477"/>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38A39EE1-A3F1-4A8B-BFD3-A86C71302C06}"/>
                </a:ext>
              </a:extLst>
            </p:cNvPr>
            <p:cNvCxnSpPr>
              <a:cxnSpLocks/>
            </p:cNvCxnSpPr>
            <p:nvPr/>
          </p:nvCxnSpPr>
          <p:spPr bwMode="auto">
            <a:xfrm>
              <a:off x="1352927" y="216652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E949E776-023F-4897-9687-F120D96179E4}"/>
                </a:ext>
              </a:extLst>
            </p:cNvPr>
            <p:cNvCxnSpPr>
              <a:cxnSpLocks/>
            </p:cNvCxnSpPr>
            <p:nvPr/>
          </p:nvCxnSpPr>
          <p:spPr bwMode="auto">
            <a:xfrm>
              <a:off x="1352927" y="2541580"/>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5A3C4938-6B26-4525-B610-DF6AD505AC13}"/>
                </a:ext>
              </a:extLst>
            </p:cNvPr>
            <p:cNvCxnSpPr>
              <a:cxnSpLocks/>
            </p:cNvCxnSpPr>
            <p:nvPr/>
          </p:nvCxnSpPr>
          <p:spPr bwMode="auto">
            <a:xfrm>
              <a:off x="1352927" y="2916632"/>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C53DE69-CD48-4E4D-B323-711447CEE0BC}"/>
                </a:ext>
              </a:extLst>
            </p:cNvPr>
            <p:cNvCxnSpPr>
              <a:cxnSpLocks/>
            </p:cNvCxnSpPr>
            <p:nvPr/>
          </p:nvCxnSpPr>
          <p:spPr bwMode="auto">
            <a:xfrm>
              <a:off x="1352927" y="3291684"/>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5DEC56E-B863-4338-A396-F977C5CF7068}"/>
                </a:ext>
              </a:extLst>
            </p:cNvPr>
            <p:cNvCxnSpPr>
              <a:cxnSpLocks/>
            </p:cNvCxnSpPr>
            <p:nvPr/>
          </p:nvCxnSpPr>
          <p:spPr bwMode="auto">
            <a:xfrm>
              <a:off x="1352927" y="3666736"/>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E91D204-51EC-4066-BA85-4917FC0DE215}"/>
                </a:ext>
              </a:extLst>
            </p:cNvPr>
            <p:cNvCxnSpPr>
              <a:cxnSpLocks/>
            </p:cNvCxnSpPr>
            <p:nvPr/>
          </p:nvCxnSpPr>
          <p:spPr bwMode="auto">
            <a:xfrm>
              <a:off x="1352927" y="40417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DFC4C56-BC39-4FBC-9440-1DBF5B05CF6D}"/>
                </a:ext>
              </a:extLst>
            </p:cNvPr>
            <p:cNvCxnSpPr>
              <a:cxnSpLocks/>
            </p:cNvCxnSpPr>
            <p:nvPr/>
          </p:nvCxnSpPr>
          <p:spPr bwMode="auto">
            <a:xfrm>
              <a:off x="1352927" y="4416840"/>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66FFD3E-F9C8-407B-839F-087D74B20B12}"/>
                </a:ext>
              </a:extLst>
            </p:cNvPr>
            <p:cNvCxnSpPr>
              <a:cxnSpLocks/>
            </p:cNvCxnSpPr>
            <p:nvPr/>
          </p:nvCxnSpPr>
          <p:spPr bwMode="auto">
            <a:xfrm>
              <a:off x="1352927" y="4791892"/>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7E1B557-9322-47B6-B59E-B38C14A95149}"/>
                </a:ext>
              </a:extLst>
            </p:cNvPr>
            <p:cNvCxnSpPr>
              <a:cxnSpLocks/>
            </p:cNvCxnSpPr>
            <p:nvPr/>
          </p:nvCxnSpPr>
          <p:spPr bwMode="auto">
            <a:xfrm>
              <a:off x="1352927" y="5166944"/>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65679E8-A22E-4EDC-92C2-2C9BC89FF54B}"/>
                </a:ext>
              </a:extLst>
            </p:cNvPr>
            <p:cNvCxnSpPr>
              <a:cxnSpLocks/>
            </p:cNvCxnSpPr>
            <p:nvPr/>
          </p:nvCxnSpPr>
          <p:spPr bwMode="auto">
            <a:xfrm>
              <a:off x="1352927" y="5541992"/>
              <a:ext cx="74645" cy="0"/>
            </a:xfrm>
            <a:prstGeom prst="line">
              <a:avLst/>
            </a:prstGeom>
            <a:noFill/>
            <a:ln w="28575" cap="flat" cmpd="sng" algn="ctr">
              <a:solidFill>
                <a:schemeClr val="bg1"/>
              </a:solidFill>
              <a:prstDash val="solid"/>
              <a:round/>
              <a:headEnd type="none" w="med" len="med"/>
              <a:tailEnd type="none" w="med" len="med"/>
            </a:ln>
            <a:effectLst/>
          </p:spPr>
        </p:cxnSp>
      </p:grpSp>
      <p:sp>
        <p:nvSpPr>
          <p:cNvPr id="29" name="TextBox 28">
            <a:extLst>
              <a:ext uri="{FF2B5EF4-FFF2-40B4-BE49-F238E27FC236}">
                <a16:creationId xmlns:a16="http://schemas.microsoft.com/office/drawing/2014/main" id="{537BEBCF-81BE-42A2-9BF7-874F29B8C173}"/>
              </a:ext>
            </a:extLst>
          </p:cNvPr>
          <p:cNvSpPr txBox="1"/>
          <p:nvPr/>
        </p:nvSpPr>
        <p:spPr bwMode="auto">
          <a:xfrm>
            <a:off x="952280" y="166409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0" name="TextBox 29">
            <a:extLst>
              <a:ext uri="{FF2B5EF4-FFF2-40B4-BE49-F238E27FC236}">
                <a16:creationId xmlns:a16="http://schemas.microsoft.com/office/drawing/2014/main" id="{A1F96B73-C44D-493D-B6A2-F0D9425E69D1}"/>
              </a:ext>
            </a:extLst>
          </p:cNvPr>
          <p:cNvSpPr txBox="1"/>
          <p:nvPr/>
        </p:nvSpPr>
        <p:spPr bwMode="auto">
          <a:xfrm>
            <a:off x="1075499" y="203342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1" name="TextBox 30">
            <a:extLst>
              <a:ext uri="{FF2B5EF4-FFF2-40B4-BE49-F238E27FC236}">
                <a16:creationId xmlns:a16="http://schemas.microsoft.com/office/drawing/2014/main" id="{458AEA7B-AE33-4011-95C4-E45ED2A85493}"/>
              </a:ext>
            </a:extLst>
          </p:cNvPr>
          <p:cNvSpPr txBox="1"/>
          <p:nvPr/>
        </p:nvSpPr>
        <p:spPr bwMode="auto">
          <a:xfrm>
            <a:off x="1072421" y="24140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2" name="TextBox 31">
            <a:extLst>
              <a:ext uri="{FF2B5EF4-FFF2-40B4-BE49-F238E27FC236}">
                <a16:creationId xmlns:a16="http://schemas.microsoft.com/office/drawing/2014/main" id="{BC9E885F-2B19-45EC-A0BA-772E668D9102}"/>
              </a:ext>
            </a:extLst>
          </p:cNvPr>
          <p:cNvSpPr txBox="1"/>
          <p:nvPr/>
        </p:nvSpPr>
        <p:spPr bwMode="auto">
          <a:xfrm>
            <a:off x="1078620" y="27833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3" name="TextBox 32">
            <a:extLst>
              <a:ext uri="{FF2B5EF4-FFF2-40B4-BE49-F238E27FC236}">
                <a16:creationId xmlns:a16="http://schemas.microsoft.com/office/drawing/2014/main" id="{764E05FD-7283-4F76-9040-150128916136}"/>
              </a:ext>
            </a:extLst>
          </p:cNvPr>
          <p:cNvSpPr txBox="1"/>
          <p:nvPr/>
        </p:nvSpPr>
        <p:spPr bwMode="auto">
          <a:xfrm>
            <a:off x="1069300" y="315462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4" name="TextBox 33">
            <a:extLst>
              <a:ext uri="{FF2B5EF4-FFF2-40B4-BE49-F238E27FC236}">
                <a16:creationId xmlns:a16="http://schemas.microsoft.com/office/drawing/2014/main" id="{58C5C507-511C-4131-A942-4246F3DB9FA2}"/>
              </a:ext>
            </a:extLst>
          </p:cNvPr>
          <p:cNvSpPr txBox="1"/>
          <p:nvPr/>
        </p:nvSpPr>
        <p:spPr bwMode="auto">
          <a:xfrm>
            <a:off x="1192518" y="352395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5" name="TextBox 34">
            <a:extLst>
              <a:ext uri="{FF2B5EF4-FFF2-40B4-BE49-F238E27FC236}">
                <a16:creationId xmlns:a16="http://schemas.microsoft.com/office/drawing/2014/main" id="{99701CDE-D781-43BF-9064-3B699091A879}"/>
              </a:ext>
            </a:extLst>
          </p:cNvPr>
          <p:cNvSpPr txBox="1"/>
          <p:nvPr/>
        </p:nvSpPr>
        <p:spPr bwMode="auto">
          <a:xfrm>
            <a:off x="1001889" y="3904528"/>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6" name="TextBox 35">
            <a:extLst>
              <a:ext uri="{FF2B5EF4-FFF2-40B4-BE49-F238E27FC236}">
                <a16:creationId xmlns:a16="http://schemas.microsoft.com/office/drawing/2014/main" id="{725CD5AA-A890-4443-A8D0-D460A67DF977}"/>
              </a:ext>
            </a:extLst>
          </p:cNvPr>
          <p:cNvSpPr txBox="1"/>
          <p:nvPr/>
        </p:nvSpPr>
        <p:spPr bwMode="auto">
          <a:xfrm>
            <a:off x="1008088" y="4273860"/>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7" name="TextBox 36">
            <a:extLst>
              <a:ext uri="{FF2B5EF4-FFF2-40B4-BE49-F238E27FC236}">
                <a16:creationId xmlns:a16="http://schemas.microsoft.com/office/drawing/2014/main" id="{DD692267-AD7A-4E43-AEB7-8EBFDF98CC5F}"/>
              </a:ext>
            </a:extLst>
          </p:cNvPr>
          <p:cNvSpPr txBox="1"/>
          <p:nvPr/>
        </p:nvSpPr>
        <p:spPr bwMode="auto">
          <a:xfrm>
            <a:off x="995645" y="4658789"/>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8" name="TextBox 37">
            <a:extLst>
              <a:ext uri="{FF2B5EF4-FFF2-40B4-BE49-F238E27FC236}">
                <a16:creationId xmlns:a16="http://schemas.microsoft.com/office/drawing/2014/main" id="{6C34C3A3-C9E3-4277-B6B2-6FE72DBD095A}"/>
              </a:ext>
            </a:extLst>
          </p:cNvPr>
          <p:cNvSpPr txBox="1"/>
          <p:nvPr/>
        </p:nvSpPr>
        <p:spPr bwMode="auto">
          <a:xfrm>
            <a:off x="992569" y="5039364"/>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9" name="TextBox 38">
            <a:extLst>
              <a:ext uri="{FF2B5EF4-FFF2-40B4-BE49-F238E27FC236}">
                <a16:creationId xmlns:a16="http://schemas.microsoft.com/office/drawing/2014/main" id="{1C8315FB-8B5C-4604-BE0D-983831A4B45C}"/>
              </a:ext>
            </a:extLst>
          </p:cNvPr>
          <p:cNvSpPr txBox="1"/>
          <p:nvPr/>
        </p:nvSpPr>
        <p:spPr bwMode="auto">
          <a:xfrm>
            <a:off x="881748" y="5408696"/>
            <a:ext cx="60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0" name="TextBox 49">
            <a:extLst>
              <a:ext uri="{FF2B5EF4-FFF2-40B4-BE49-F238E27FC236}">
                <a16:creationId xmlns:a16="http://schemas.microsoft.com/office/drawing/2014/main" id="{95F163E1-838A-40B1-B69D-02459F6E0579}"/>
              </a:ext>
            </a:extLst>
          </p:cNvPr>
          <p:cNvSpPr txBox="1"/>
          <p:nvPr/>
        </p:nvSpPr>
        <p:spPr bwMode="auto">
          <a:xfrm>
            <a:off x="1727700" y="4293567"/>
            <a:ext cx="333693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600" dirty="0">
                <a:solidFill>
                  <a:schemeClr val="bg1"/>
                </a:solidFill>
                <a:latin typeface="Calibri" panose="020F0502020204030204" pitchFamily="34" charset="0"/>
              </a:rPr>
              <a:t>Mutation</a:t>
            </a:r>
          </a:p>
          <a:p>
            <a:pPr>
              <a:lnSpc>
                <a:spcPct val="100000"/>
              </a:lnSpc>
              <a:spcBef>
                <a:spcPts val="0"/>
              </a:spcBef>
              <a:spcAft>
                <a:spcPct val="0"/>
              </a:spcAft>
              <a:buClrTx/>
              <a:buFontTx/>
              <a:buNone/>
            </a:pPr>
            <a:r>
              <a:rPr lang="en-US" sz="1600" b="0" i="1" dirty="0">
                <a:solidFill>
                  <a:schemeClr val="bg1"/>
                </a:solidFill>
                <a:latin typeface="Calibri" panose="020F0502020204030204" pitchFamily="34" charset="0"/>
              </a:rPr>
              <a:t>BRCA1</a:t>
            </a:r>
            <a:r>
              <a:rPr lang="en-US" sz="1600" b="0" dirty="0">
                <a:solidFill>
                  <a:schemeClr val="bg1"/>
                </a:solidFill>
                <a:latin typeface="Calibri" panose="020F0502020204030204" pitchFamily="34" charset="0"/>
              </a:rPr>
              <a:t> (n = 4)</a:t>
            </a:r>
          </a:p>
          <a:p>
            <a:pPr>
              <a:spcBef>
                <a:spcPts val="0"/>
              </a:spcBef>
            </a:pPr>
            <a:r>
              <a:rPr lang="en-US" sz="1600" b="0" i="1" dirty="0">
                <a:solidFill>
                  <a:schemeClr val="bg1"/>
                </a:solidFill>
                <a:latin typeface="Calibri" panose="020F0502020204030204" pitchFamily="34" charset="0"/>
              </a:rPr>
              <a:t>BRCA2</a:t>
            </a:r>
            <a:r>
              <a:rPr lang="en-US" sz="1600" b="0" dirty="0">
                <a:solidFill>
                  <a:schemeClr val="bg1"/>
                </a:solidFill>
                <a:latin typeface="Calibri" panose="020F0502020204030204" pitchFamily="34" charset="0"/>
              </a:rPr>
              <a:t> (n = 48)</a:t>
            </a:r>
          </a:p>
          <a:p>
            <a:pPr>
              <a:spcBef>
                <a:spcPts val="0"/>
              </a:spcBef>
            </a:pPr>
            <a:r>
              <a:rPr lang="en-US" sz="1600" b="0" i="1" dirty="0">
                <a:solidFill>
                  <a:schemeClr val="bg1"/>
                </a:solidFill>
                <a:latin typeface="Calibri" panose="020F0502020204030204" pitchFamily="34" charset="0"/>
              </a:rPr>
              <a:t>PALB2</a:t>
            </a:r>
            <a:r>
              <a:rPr lang="en-US" sz="1600" b="0" dirty="0">
                <a:solidFill>
                  <a:schemeClr val="bg1"/>
                </a:solidFill>
                <a:latin typeface="Calibri" panose="020F0502020204030204" pitchFamily="34" charset="0"/>
              </a:rPr>
              <a:t> (n = 3)</a:t>
            </a:r>
          </a:p>
          <a:p>
            <a:pPr>
              <a:spcBef>
                <a:spcPts val="0"/>
              </a:spcBef>
            </a:pPr>
            <a:r>
              <a:rPr lang="en-US" sz="1600" b="0" i="1" dirty="0">
                <a:solidFill>
                  <a:schemeClr val="bg1"/>
                </a:solidFill>
                <a:latin typeface="Calibri" panose="020F0502020204030204" pitchFamily="34" charset="0"/>
              </a:rPr>
              <a:t>ATM</a:t>
            </a:r>
            <a:r>
              <a:rPr lang="en-US" sz="1600" b="0" dirty="0">
                <a:solidFill>
                  <a:schemeClr val="bg1"/>
                </a:solidFill>
                <a:latin typeface="Calibri" panose="020F0502020204030204" pitchFamily="34" charset="0"/>
              </a:rPr>
              <a:t> (n = 13)</a:t>
            </a:r>
          </a:p>
          <a:p>
            <a:pPr>
              <a:spcBef>
                <a:spcPts val="0"/>
              </a:spcBef>
            </a:pPr>
            <a:r>
              <a:rPr lang="en-US" sz="1600" b="0" i="1" dirty="0">
                <a:solidFill>
                  <a:schemeClr val="bg1"/>
                </a:solidFill>
                <a:latin typeface="Calibri" panose="020F0502020204030204" pitchFamily="34" charset="0"/>
              </a:rPr>
              <a:t>ATR/CHEK2/FANCA/MLH1/MRE11A/ NBN/RAD51C</a:t>
            </a:r>
            <a:r>
              <a:rPr lang="en-US" sz="1600" b="0" dirty="0">
                <a:solidFill>
                  <a:schemeClr val="bg1"/>
                </a:solidFill>
                <a:latin typeface="Calibri" panose="020F0502020204030204" pitchFamily="34" charset="0"/>
              </a:rPr>
              <a:t> (n = 16)</a:t>
            </a:r>
          </a:p>
        </p:txBody>
      </p:sp>
      <p:sp>
        <p:nvSpPr>
          <p:cNvPr id="52" name="Rectangle 51">
            <a:extLst>
              <a:ext uri="{FF2B5EF4-FFF2-40B4-BE49-F238E27FC236}">
                <a16:creationId xmlns:a16="http://schemas.microsoft.com/office/drawing/2014/main" id="{EC71A757-2965-42DB-918A-63736DD6922E}"/>
              </a:ext>
            </a:extLst>
          </p:cNvPr>
          <p:cNvSpPr/>
          <p:nvPr/>
        </p:nvSpPr>
        <p:spPr bwMode="auto">
          <a:xfrm>
            <a:off x="1640242" y="4652707"/>
            <a:ext cx="106872" cy="1068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6658E015-01CB-4301-AA91-A46D824B4EBD}"/>
              </a:ext>
            </a:extLst>
          </p:cNvPr>
          <p:cNvSpPr/>
          <p:nvPr/>
        </p:nvSpPr>
        <p:spPr bwMode="auto">
          <a:xfrm>
            <a:off x="1640241" y="4901322"/>
            <a:ext cx="106872" cy="10687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57AF6FA9-8EB1-492B-A985-79E86C7DBB14}"/>
              </a:ext>
            </a:extLst>
          </p:cNvPr>
          <p:cNvSpPr/>
          <p:nvPr/>
        </p:nvSpPr>
        <p:spPr bwMode="auto">
          <a:xfrm>
            <a:off x="1642197" y="5147975"/>
            <a:ext cx="106872" cy="10687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41634645-6B9B-45E2-851A-F904ED309F2F}"/>
              </a:ext>
            </a:extLst>
          </p:cNvPr>
          <p:cNvSpPr/>
          <p:nvPr/>
        </p:nvSpPr>
        <p:spPr bwMode="auto">
          <a:xfrm>
            <a:off x="1642196" y="5396590"/>
            <a:ext cx="106872" cy="10687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67F63471-F505-4B75-B044-18EA21DD1708}"/>
              </a:ext>
            </a:extLst>
          </p:cNvPr>
          <p:cNvSpPr/>
          <p:nvPr/>
        </p:nvSpPr>
        <p:spPr bwMode="auto">
          <a:xfrm>
            <a:off x="1640241" y="5636780"/>
            <a:ext cx="106872" cy="106872"/>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8" name="Straight Connector 57">
            <a:extLst>
              <a:ext uri="{FF2B5EF4-FFF2-40B4-BE49-F238E27FC236}">
                <a16:creationId xmlns:a16="http://schemas.microsoft.com/office/drawing/2014/main" id="{3B0327A8-4101-4A47-92EE-C2AF3DBB287E}"/>
              </a:ext>
            </a:extLst>
          </p:cNvPr>
          <p:cNvCxnSpPr/>
          <p:nvPr/>
        </p:nvCxnSpPr>
        <p:spPr bwMode="auto">
          <a:xfrm flipV="1">
            <a:off x="2017799" y="3513182"/>
            <a:ext cx="0" cy="192754"/>
          </a:xfrm>
          <a:prstGeom prst="line">
            <a:avLst/>
          </a:prstGeom>
          <a:noFill/>
          <a:ln w="38100"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73F2C62A-A504-4699-8E68-EFCCAEF65049}"/>
              </a:ext>
            </a:extLst>
          </p:cNvPr>
          <p:cNvCxnSpPr>
            <a:cxnSpLocks/>
          </p:cNvCxnSpPr>
          <p:nvPr/>
        </p:nvCxnSpPr>
        <p:spPr bwMode="auto">
          <a:xfrm flipV="1">
            <a:off x="2592343" y="3715190"/>
            <a:ext cx="0" cy="67300"/>
          </a:xfrm>
          <a:prstGeom prst="line">
            <a:avLst/>
          </a:prstGeom>
          <a:noFill/>
          <a:ln w="38100"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1AA69E2C-BBF9-45FB-ACE5-FE54814FA81E}"/>
              </a:ext>
            </a:extLst>
          </p:cNvPr>
          <p:cNvCxnSpPr>
            <a:cxnSpLocks/>
          </p:cNvCxnSpPr>
          <p:nvPr/>
        </p:nvCxnSpPr>
        <p:spPr bwMode="auto">
          <a:xfrm flipV="1">
            <a:off x="4411783" y="3715190"/>
            <a:ext cx="0" cy="808346"/>
          </a:xfrm>
          <a:prstGeom prst="line">
            <a:avLst/>
          </a:prstGeom>
          <a:noFill/>
          <a:ln w="38100"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C4A5047D-CDBD-4E11-8273-8A15FE6A835B}"/>
              </a:ext>
            </a:extLst>
          </p:cNvPr>
          <p:cNvCxnSpPr>
            <a:cxnSpLocks/>
          </p:cNvCxnSpPr>
          <p:nvPr/>
        </p:nvCxnSpPr>
        <p:spPr bwMode="auto">
          <a:xfrm flipV="1">
            <a:off x="5659399" y="3715190"/>
            <a:ext cx="0" cy="1505498"/>
          </a:xfrm>
          <a:prstGeom prst="line">
            <a:avLst/>
          </a:prstGeom>
          <a:noFill/>
          <a:ln w="38100"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571E6A9D-C85E-4668-82B8-A093A6655064}"/>
              </a:ext>
            </a:extLst>
          </p:cNvPr>
          <p:cNvCxnSpPr>
            <a:cxnSpLocks/>
          </p:cNvCxnSpPr>
          <p:nvPr/>
        </p:nvCxnSpPr>
        <p:spPr bwMode="auto">
          <a:xfrm flipV="1">
            <a:off x="1601927" y="2316694"/>
            <a:ext cx="0" cy="1398496"/>
          </a:xfrm>
          <a:prstGeom prst="line">
            <a:avLst/>
          </a:prstGeom>
          <a:noFill/>
          <a:ln w="38100" cap="flat" cmpd="sng" algn="ctr">
            <a:solidFill>
              <a:schemeClr val="accent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B511C555-F3CB-406E-B7AF-FE15EBB2AECC}"/>
              </a:ext>
            </a:extLst>
          </p:cNvPr>
          <p:cNvCxnSpPr>
            <a:cxnSpLocks/>
          </p:cNvCxnSpPr>
          <p:nvPr/>
        </p:nvCxnSpPr>
        <p:spPr bwMode="auto">
          <a:xfrm flipV="1">
            <a:off x="1809863" y="3208118"/>
            <a:ext cx="0" cy="507072"/>
          </a:xfrm>
          <a:prstGeom prst="line">
            <a:avLst/>
          </a:prstGeom>
          <a:noFill/>
          <a:ln w="38100"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B3EB4DBD-3317-41B4-B513-DD916944D7D0}"/>
              </a:ext>
            </a:extLst>
          </p:cNvPr>
          <p:cNvCxnSpPr>
            <a:cxnSpLocks/>
          </p:cNvCxnSpPr>
          <p:nvPr/>
        </p:nvCxnSpPr>
        <p:spPr bwMode="auto">
          <a:xfrm flipV="1">
            <a:off x="2228455" y="3572800"/>
            <a:ext cx="0" cy="142390"/>
          </a:xfrm>
          <a:prstGeom prst="line">
            <a:avLst/>
          </a:prstGeom>
          <a:noFill/>
          <a:ln w="38100"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2E9D38F2-D15E-4603-9776-685762EF9065}"/>
              </a:ext>
            </a:extLst>
          </p:cNvPr>
          <p:cNvCxnSpPr>
            <a:cxnSpLocks/>
          </p:cNvCxnSpPr>
          <p:nvPr/>
        </p:nvCxnSpPr>
        <p:spPr bwMode="auto">
          <a:xfrm flipV="1">
            <a:off x="2280439" y="3578664"/>
            <a:ext cx="0" cy="136526"/>
          </a:xfrm>
          <a:prstGeom prst="line">
            <a:avLst/>
          </a:prstGeom>
          <a:noFill/>
          <a:ln w="38100" cap="flat" cmpd="sng" algn="ctr">
            <a:solidFill>
              <a:schemeClr val="accent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730262AB-097C-4EBC-9E01-8194692AF18D}"/>
              </a:ext>
            </a:extLst>
          </p:cNvPr>
          <p:cNvCxnSpPr>
            <a:cxnSpLocks/>
          </p:cNvCxnSpPr>
          <p:nvPr/>
        </p:nvCxnSpPr>
        <p:spPr bwMode="auto">
          <a:xfrm flipV="1">
            <a:off x="2800279" y="3715190"/>
            <a:ext cx="0" cy="122677"/>
          </a:xfrm>
          <a:prstGeom prst="line">
            <a:avLst/>
          </a:prstGeom>
          <a:noFill/>
          <a:ln w="38100"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6BA3A7DE-A238-4A42-BC0B-87B4A99D3FC1}"/>
              </a:ext>
            </a:extLst>
          </p:cNvPr>
          <p:cNvCxnSpPr>
            <a:cxnSpLocks/>
          </p:cNvCxnSpPr>
          <p:nvPr/>
        </p:nvCxnSpPr>
        <p:spPr bwMode="auto">
          <a:xfrm flipV="1">
            <a:off x="2904247" y="3715190"/>
            <a:ext cx="0" cy="147138"/>
          </a:xfrm>
          <a:prstGeom prst="line">
            <a:avLst/>
          </a:prstGeom>
          <a:noFill/>
          <a:ln w="38100"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212F5CC6-CC48-415E-A77A-9D05F9AC272D}"/>
              </a:ext>
            </a:extLst>
          </p:cNvPr>
          <p:cNvCxnSpPr>
            <a:cxnSpLocks/>
          </p:cNvCxnSpPr>
          <p:nvPr/>
        </p:nvCxnSpPr>
        <p:spPr bwMode="auto">
          <a:xfrm flipV="1">
            <a:off x="2956231" y="3715126"/>
            <a:ext cx="0" cy="147138"/>
          </a:xfrm>
          <a:prstGeom prst="line">
            <a:avLst/>
          </a:prstGeom>
          <a:noFill/>
          <a:ln w="38100"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784C0685-7693-4BB1-A610-BE761543D770}"/>
              </a:ext>
            </a:extLst>
          </p:cNvPr>
          <p:cNvCxnSpPr>
            <a:cxnSpLocks/>
          </p:cNvCxnSpPr>
          <p:nvPr/>
        </p:nvCxnSpPr>
        <p:spPr bwMode="auto">
          <a:xfrm flipV="1">
            <a:off x="3216151" y="3705936"/>
            <a:ext cx="0" cy="217066"/>
          </a:xfrm>
          <a:prstGeom prst="line">
            <a:avLst/>
          </a:prstGeom>
          <a:noFill/>
          <a:ln w="38100"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3B7179AF-BB3F-4123-82E3-6AECE042D286}"/>
              </a:ext>
            </a:extLst>
          </p:cNvPr>
          <p:cNvCxnSpPr>
            <a:cxnSpLocks/>
          </p:cNvCxnSpPr>
          <p:nvPr/>
        </p:nvCxnSpPr>
        <p:spPr bwMode="auto">
          <a:xfrm flipV="1">
            <a:off x="3372103" y="3715126"/>
            <a:ext cx="0" cy="339807"/>
          </a:xfrm>
          <a:prstGeom prst="line">
            <a:avLst/>
          </a:prstGeom>
          <a:noFill/>
          <a:ln w="38100"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49929ED7-60DF-4511-A3E6-05C8666012F4}"/>
              </a:ext>
            </a:extLst>
          </p:cNvPr>
          <p:cNvCxnSpPr>
            <a:cxnSpLocks/>
          </p:cNvCxnSpPr>
          <p:nvPr/>
        </p:nvCxnSpPr>
        <p:spPr bwMode="auto">
          <a:xfrm flipV="1">
            <a:off x="3424087" y="3715126"/>
            <a:ext cx="0" cy="383380"/>
          </a:xfrm>
          <a:prstGeom prst="line">
            <a:avLst/>
          </a:prstGeom>
          <a:noFill/>
          <a:ln w="38100"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FBB9957-6F50-4AD6-8801-4719E1A9AD46}"/>
              </a:ext>
            </a:extLst>
          </p:cNvPr>
          <p:cNvCxnSpPr>
            <a:cxnSpLocks/>
          </p:cNvCxnSpPr>
          <p:nvPr/>
        </p:nvCxnSpPr>
        <p:spPr bwMode="auto">
          <a:xfrm flipV="1">
            <a:off x="3476071" y="3715126"/>
            <a:ext cx="0" cy="404237"/>
          </a:xfrm>
          <a:prstGeom prst="line">
            <a:avLst/>
          </a:prstGeom>
          <a:noFill/>
          <a:ln w="38100"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BBB9578B-9F3F-479B-87ED-EDFC3A1CA3D0}"/>
              </a:ext>
            </a:extLst>
          </p:cNvPr>
          <p:cNvCxnSpPr>
            <a:cxnSpLocks/>
          </p:cNvCxnSpPr>
          <p:nvPr/>
        </p:nvCxnSpPr>
        <p:spPr bwMode="auto">
          <a:xfrm flipV="1">
            <a:off x="3528055" y="3715126"/>
            <a:ext cx="0" cy="421232"/>
          </a:xfrm>
          <a:prstGeom prst="line">
            <a:avLst/>
          </a:prstGeom>
          <a:noFill/>
          <a:ln w="38100"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FE8C7085-F2B3-488A-80A5-6132ADF21422}"/>
              </a:ext>
            </a:extLst>
          </p:cNvPr>
          <p:cNvCxnSpPr>
            <a:cxnSpLocks/>
          </p:cNvCxnSpPr>
          <p:nvPr/>
        </p:nvCxnSpPr>
        <p:spPr bwMode="auto">
          <a:xfrm flipV="1">
            <a:off x="3632023" y="3715126"/>
            <a:ext cx="0" cy="486554"/>
          </a:xfrm>
          <a:prstGeom prst="line">
            <a:avLst/>
          </a:prstGeom>
          <a:noFill/>
          <a:ln w="38100" cap="flat" cmpd="sng" algn="ctr">
            <a:solidFill>
              <a:schemeClr val="accent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8ADB72D8-CD2B-434B-BD21-59D52839C1E5}"/>
              </a:ext>
            </a:extLst>
          </p:cNvPr>
          <p:cNvCxnSpPr>
            <a:cxnSpLocks/>
          </p:cNvCxnSpPr>
          <p:nvPr/>
        </p:nvCxnSpPr>
        <p:spPr bwMode="auto">
          <a:xfrm flipV="1">
            <a:off x="3684007" y="3710531"/>
            <a:ext cx="0" cy="515673"/>
          </a:xfrm>
          <a:prstGeom prst="line">
            <a:avLst/>
          </a:prstGeom>
          <a:noFill/>
          <a:ln w="38100"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32FB9BFF-E2EF-4B3B-91B4-AD71A0F26378}"/>
              </a:ext>
            </a:extLst>
          </p:cNvPr>
          <p:cNvCxnSpPr>
            <a:cxnSpLocks/>
          </p:cNvCxnSpPr>
          <p:nvPr/>
        </p:nvCxnSpPr>
        <p:spPr bwMode="auto">
          <a:xfrm flipV="1">
            <a:off x="3735991" y="3710531"/>
            <a:ext cx="0" cy="515673"/>
          </a:xfrm>
          <a:prstGeom prst="line">
            <a:avLst/>
          </a:prstGeom>
          <a:noFill/>
          <a:ln w="38100"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8EB2679A-D6E8-43C1-ADB1-5B48927494A8}"/>
              </a:ext>
            </a:extLst>
          </p:cNvPr>
          <p:cNvCxnSpPr>
            <a:cxnSpLocks/>
          </p:cNvCxnSpPr>
          <p:nvPr/>
        </p:nvCxnSpPr>
        <p:spPr bwMode="auto">
          <a:xfrm flipV="1">
            <a:off x="3787975" y="3722565"/>
            <a:ext cx="0" cy="515673"/>
          </a:xfrm>
          <a:prstGeom prst="line">
            <a:avLst/>
          </a:prstGeom>
          <a:noFill/>
          <a:ln w="38100"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2C6174B0-C211-4913-9151-CA3865A8F605}"/>
              </a:ext>
            </a:extLst>
          </p:cNvPr>
          <p:cNvCxnSpPr>
            <a:cxnSpLocks/>
          </p:cNvCxnSpPr>
          <p:nvPr/>
        </p:nvCxnSpPr>
        <p:spPr bwMode="auto">
          <a:xfrm flipV="1">
            <a:off x="3839959" y="3722565"/>
            <a:ext cx="0" cy="515673"/>
          </a:xfrm>
          <a:prstGeom prst="line">
            <a:avLst/>
          </a:prstGeom>
          <a:noFill/>
          <a:ln w="38100"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DE2B34EE-6D8A-4351-BEF7-09E59C33C696}"/>
              </a:ext>
            </a:extLst>
          </p:cNvPr>
          <p:cNvCxnSpPr>
            <a:cxnSpLocks/>
          </p:cNvCxnSpPr>
          <p:nvPr/>
        </p:nvCxnSpPr>
        <p:spPr bwMode="auto">
          <a:xfrm flipV="1">
            <a:off x="3995911" y="3715126"/>
            <a:ext cx="0" cy="597644"/>
          </a:xfrm>
          <a:prstGeom prst="line">
            <a:avLst/>
          </a:prstGeom>
          <a:noFill/>
          <a:ln w="38100"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CD4F8F62-5A6C-430B-B401-B21F3AA9A61F}"/>
              </a:ext>
            </a:extLst>
          </p:cNvPr>
          <p:cNvCxnSpPr>
            <a:cxnSpLocks/>
          </p:cNvCxnSpPr>
          <p:nvPr/>
        </p:nvCxnSpPr>
        <p:spPr bwMode="auto">
          <a:xfrm flipV="1">
            <a:off x="4151863" y="3715126"/>
            <a:ext cx="0" cy="638415"/>
          </a:xfrm>
          <a:prstGeom prst="line">
            <a:avLst/>
          </a:prstGeom>
          <a:noFill/>
          <a:ln w="38100"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7541EB8B-6D77-4388-A504-D6092BAA4F64}"/>
              </a:ext>
            </a:extLst>
          </p:cNvPr>
          <p:cNvCxnSpPr>
            <a:cxnSpLocks/>
          </p:cNvCxnSpPr>
          <p:nvPr/>
        </p:nvCxnSpPr>
        <p:spPr bwMode="auto">
          <a:xfrm flipV="1">
            <a:off x="4203847" y="3715126"/>
            <a:ext cx="0" cy="693276"/>
          </a:xfrm>
          <a:prstGeom prst="line">
            <a:avLst/>
          </a:prstGeom>
          <a:noFill/>
          <a:ln w="38100"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4A7E5A86-66F6-43CF-9789-91EB83BA631F}"/>
              </a:ext>
            </a:extLst>
          </p:cNvPr>
          <p:cNvCxnSpPr>
            <a:cxnSpLocks/>
          </p:cNvCxnSpPr>
          <p:nvPr/>
        </p:nvCxnSpPr>
        <p:spPr bwMode="auto">
          <a:xfrm flipV="1">
            <a:off x="4255831" y="3722565"/>
            <a:ext cx="0" cy="693276"/>
          </a:xfrm>
          <a:prstGeom prst="line">
            <a:avLst/>
          </a:prstGeom>
          <a:noFill/>
          <a:ln w="38100" cap="flat" cmpd="sng" algn="ctr">
            <a:solidFill>
              <a:schemeClr val="accent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98903696-C4D1-4AC6-A903-171CD9BA4B80}"/>
              </a:ext>
            </a:extLst>
          </p:cNvPr>
          <p:cNvCxnSpPr>
            <a:cxnSpLocks/>
          </p:cNvCxnSpPr>
          <p:nvPr/>
        </p:nvCxnSpPr>
        <p:spPr bwMode="auto">
          <a:xfrm flipV="1">
            <a:off x="4307815" y="3715126"/>
            <a:ext cx="0" cy="757895"/>
          </a:xfrm>
          <a:prstGeom prst="line">
            <a:avLst/>
          </a:prstGeom>
          <a:noFill/>
          <a:ln w="38100"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567FD48E-B8F8-4FF5-B46B-4E0AD892020C}"/>
              </a:ext>
            </a:extLst>
          </p:cNvPr>
          <p:cNvCxnSpPr>
            <a:cxnSpLocks/>
          </p:cNvCxnSpPr>
          <p:nvPr/>
        </p:nvCxnSpPr>
        <p:spPr bwMode="auto">
          <a:xfrm flipV="1">
            <a:off x="4359799" y="3705936"/>
            <a:ext cx="0" cy="809370"/>
          </a:xfrm>
          <a:prstGeom prst="line">
            <a:avLst/>
          </a:prstGeom>
          <a:noFill/>
          <a:ln w="38100" cap="flat" cmpd="sng" algn="ctr">
            <a:solidFill>
              <a:schemeClr val="accent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0CA3457E-FE73-4592-9797-989C75930B45}"/>
              </a:ext>
            </a:extLst>
          </p:cNvPr>
          <p:cNvCxnSpPr>
            <a:cxnSpLocks/>
          </p:cNvCxnSpPr>
          <p:nvPr/>
        </p:nvCxnSpPr>
        <p:spPr bwMode="auto">
          <a:xfrm flipV="1">
            <a:off x="4463767" y="3722565"/>
            <a:ext cx="0" cy="809370"/>
          </a:xfrm>
          <a:prstGeom prst="line">
            <a:avLst/>
          </a:prstGeom>
          <a:noFill/>
          <a:ln w="38100"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32259084-BB69-4F1B-B962-315F5962F96B}"/>
              </a:ext>
            </a:extLst>
          </p:cNvPr>
          <p:cNvCxnSpPr>
            <a:cxnSpLocks/>
          </p:cNvCxnSpPr>
          <p:nvPr/>
        </p:nvCxnSpPr>
        <p:spPr bwMode="auto">
          <a:xfrm flipV="1">
            <a:off x="4515751" y="3715126"/>
            <a:ext cx="0" cy="850735"/>
          </a:xfrm>
          <a:prstGeom prst="line">
            <a:avLst/>
          </a:prstGeom>
          <a:noFill/>
          <a:ln w="38100"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BBA4D52E-DE3F-45CF-B05B-2D1AFC656116}"/>
              </a:ext>
            </a:extLst>
          </p:cNvPr>
          <p:cNvCxnSpPr>
            <a:cxnSpLocks/>
          </p:cNvCxnSpPr>
          <p:nvPr/>
        </p:nvCxnSpPr>
        <p:spPr bwMode="auto">
          <a:xfrm flipV="1">
            <a:off x="4567735" y="3722565"/>
            <a:ext cx="0" cy="850735"/>
          </a:xfrm>
          <a:prstGeom prst="line">
            <a:avLst/>
          </a:prstGeom>
          <a:noFill/>
          <a:ln w="38100"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16B35137-EA4F-4949-B4DE-1CF865D6FB71}"/>
              </a:ext>
            </a:extLst>
          </p:cNvPr>
          <p:cNvCxnSpPr>
            <a:cxnSpLocks/>
          </p:cNvCxnSpPr>
          <p:nvPr/>
        </p:nvCxnSpPr>
        <p:spPr bwMode="auto">
          <a:xfrm flipV="1">
            <a:off x="4671703" y="3722565"/>
            <a:ext cx="0" cy="911292"/>
          </a:xfrm>
          <a:prstGeom prst="line">
            <a:avLst/>
          </a:prstGeom>
          <a:noFill/>
          <a:ln w="38100"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180C157A-D8F3-4C21-86D4-2E0562450F51}"/>
              </a:ext>
            </a:extLst>
          </p:cNvPr>
          <p:cNvCxnSpPr>
            <a:cxnSpLocks/>
          </p:cNvCxnSpPr>
          <p:nvPr/>
        </p:nvCxnSpPr>
        <p:spPr bwMode="auto">
          <a:xfrm flipV="1">
            <a:off x="4723687" y="3715126"/>
            <a:ext cx="0" cy="950079"/>
          </a:xfrm>
          <a:prstGeom prst="line">
            <a:avLst/>
          </a:prstGeom>
          <a:noFill/>
          <a:ln w="38100"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558A845D-6DEB-49D3-9A04-E3C9B4EF54C2}"/>
              </a:ext>
            </a:extLst>
          </p:cNvPr>
          <p:cNvCxnSpPr>
            <a:cxnSpLocks/>
          </p:cNvCxnSpPr>
          <p:nvPr/>
        </p:nvCxnSpPr>
        <p:spPr bwMode="auto">
          <a:xfrm flipV="1">
            <a:off x="4775671" y="3715126"/>
            <a:ext cx="0" cy="998152"/>
          </a:xfrm>
          <a:prstGeom prst="line">
            <a:avLst/>
          </a:prstGeom>
          <a:noFill/>
          <a:ln w="38100"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ED75FD02-27BD-4A20-BF33-3C2366407F92}"/>
              </a:ext>
            </a:extLst>
          </p:cNvPr>
          <p:cNvCxnSpPr>
            <a:cxnSpLocks/>
          </p:cNvCxnSpPr>
          <p:nvPr/>
        </p:nvCxnSpPr>
        <p:spPr bwMode="auto">
          <a:xfrm flipV="1">
            <a:off x="4879639" y="3715126"/>
            <a:ext cx="0" cy="1040747"/>
          </a:xfrm>
          <a:prstGeom prst="line">
            <a:avLst/>
          </a:prstGeom>
          <a:noFill/>
          <a:ln w="38100"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4F2BA40C-307B-4EE9-842C-573E311F9E82}"/>
              </a:ext>
            </a:extLst>
          </p:cNvPr>
          <p:cNvCxnSpPr>
            <a:cxnSpLocks/>
          </p:cNvCxnSpPr>
          <p:nvPr/>
        </p:nvCxnSpPr>
        <p:spPr bwMode="auto">
          <a:xfrm flipV="1">
            <a:off x="4931623" y="3715126"/>
            <a:ext cx="0" cy="1085760"/>
          </a:xfrm>
          <a:prstGeom prst="line">
            <a:avLst/>
          </a:prstGeom>
          <a:noFill/>
          <a:ln w="38100"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58553A22-4B84-46F7-A922-A2FADCBD58B4}"/>
              </a:ext>
            </a:extLst>
          </p:cNvPr>
          <p:cNvCxnSpPr>
            <a:cxnSpLocks/>
          </p:cNvCxnSpPr>
          <p:nvPr/>
        </p:nvCxnSpPr>
        <p:spPr bwMode="auto">
          <a:xfrm flipV="1">
            <a:off x="4983607" y="3715126"/>
            <a:ext cx="0" cy="1085760"/>
          </a:xfrm>
          <a:prstGeom prst="line">
            <a:avLst/>
          </a:prstGeom>
          <a:noFill/>
          <a:ln w="38100"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0D48520E-57F5-4261-9C3F-3B958A612918}"/>
              </a:ext>
            </a:extLst>
          </p:cNvPr>
          <p:cNvCxnSpPr>
            <a:cxnSpLocks/>
          </p:cNvCxnSpPr>
          <p:nvPr/>
        </p:nvCxnSpPr>
        <p:spPr bwMode="auto">
          <a:xfrm flipV="1">
            <a:off x="5035591" y="3705936"/>
            <a:ext cx="0" cy="1106161"/>
          </a:xfrm>
          <a:prstGeom prst="line">
            <a:avLst/>
          </a:prstGeom>
          <a:noFill/>
          <a:ln w="38100"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A3CC2BDF-A8FA-4B0D-9AEC-C75E4ED0200D}"/>
              </a:ext>
            </a:extLst>
          </p:cNvPr>
          <p:cNvCxnSpPr>
            <a:cxnSpLocks/>
          </p:cNvCxnSpPr>
          <p:nvPr/>
        </p:nvCxnSpPr>
        <p:spPr bwMode="auto">
          <a:xfrm flipV="1">
            <a:off x="5087575" y="3715126"/>
            <a:ext cx="0" cy="1106161"/>
          </a:xfrm>
          <a:prstGeom prst="line">
            <a:avLst/>
          </a:prstGeom>
          <a:noFill/>
          <a:ln w="38100"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8D86E7AA-1827-489F-BCB5-425C48615DC7}"/>
              </a:ext>
            </a:extLst>
          </p:cNvPr>
          <p:cNvCxnSpPr>
            <a:cxnSpLocks/>
          </p:cNvCxnSpPr>
          <p:nvPr/>
        </p:nvCxnSpPr>
        <p:spPr bwMode="auto">
          <a:xfrm flipV="1">
            <a:off x="5139559" y="3717970"/>
            <a:ext cx="0" cy="1106161"/>
          </a:xfrm>
          <a:prstGeom prst="line">
            <a:avLst/>
          </a:prstGeom>
          <a:noFill/>
          <a:ln w="38100"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458EF92F-B400-4E2D-AD90-A0FFA6FA51AB}"/>
              </a:ext>
            </a:extLst>
          </p:cNvPr>
          <p:cNvCxnSpPr>
            <a:cxnSpLocks/>
          </p:cNvCxnSpPr>
          <p:nvPr/>
        </p:nvCxnSpPr>
        <p:spPr bwMode="auto">
          <a:xfrm flipV="1">
            <a:off x="5191543" y="3715126"/>
            <a:ext cx="0" cy="1162969"/>
          </a:xfrm>
          <a:prstGeom prst="line">
            <a:avLst/>
          </a:prstGeom>
          <a:noFill/>
          <a:ln w="38100"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E53547AF-6582-4E62-8450-857A8BED1C54}"/>
              </a:ext>
            </a:extLst>
          </p:cNvPr>
          <p:cNvCxnSpPr>
            <a:cxnSpLocks/>
          </p:cNvCxnSpPr>
          <p:nvPr/>
        </p:nvCxnSpPr>
        <p:spPr bwMode="auto">
          <a:xfrm flipV="1">
            <a:off x="5243527" y="3715126"/>
            <a:ext cx="0" cy="1196572"/>
          </a:xfrm>
          <a:prstGeom prst="line">
            <a:avLst/>
          </a:prstGeom>
          <a:noFill/>
          <a:ln w="38100"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8BE2FE09-32E3-4A9E-8A4F-50B4D62F6B06}"/>
              </a:ext>
            </a:extLst>
          </p:cNvPr>
          <p:cNvCxnSpPr>
            <a:cxnSpLocks/>
          </p:cNvCxnSpPr>
          <p:nvPr/>
        </p:nvCxnSpPr>
        <p:spPr bwMode="auto">
          <a:xfrm flipV="1">
            <a:off x="5347495" y="3715126"/>
            <a:ext cx="0" cy="1228836"/>
          </a:xfrm>
          <a:prstGeom prst="line">
            <a:avLst/>
          </a:prstGeom>
          <a:noFill/>
          <a:ln w="38100"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4F7F76DF-F059-46F4-AADD-F64458D7BAA3}"/>
              </a:ext>
            </a:extLst>
          </p:cNvPr>
          <p:cNvCxnSpPr>
            <a:cxnSpLocks/>
          </p:cNvCxnSpPr>
          <p:nvPr/>
        </p:nvCxnSpPr>
        <p:spPr bwMode="auto">
          <a:xfrm flipV="1">
            <a:off x="5399479" y="3705936"/>
            <a:ext cx="0" cy="1262023"/>
          </a:xfrm>
          <a:prstGeom prst="line">
            <a:avLst/>
          </a:prstGeom>
          <a:noFill/>
          <a:ln w="38100"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3FAF0C50-1354-4A65-9143-4DB1B94547AB}"/>
              </a:ext>
            </a:extLst>
          </p:cNvPr>
          <p:cNvCxnSpPr>
            <a:cxnSpLocks/>
          </p:cNvCxnSpPr>
          <p:nvPr/>
        </p:nvCxnSpPr>
        <p:spPr bwMode="auto">
          <a:xfrm flipV="1">
            <a:off x="5451463" y="3722565"/>
            <a:ext cx="0" cy="1288299"/>
          </a:xfrm>
          <a:prstGeom prst="line">
            <a:avLst/>
          </a:prstGeom>
          <a:noFill/>
          <a:ln w="38100"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85A8D32B-271C-4521-A62F-70DE995A3235}"/>
              </a:ext>
            </a:extLst>
          </p:cNvPr>
          <p:cNvCxnSpPr>
            <a:cxnSpLocks/>
          </p:cNvCxnSpPr>
          <p:nvPr/>
        </p:nvCxnSpPr>
        <p:spPr bwMode="auto">
          <a:xfrm flipV="1">
            <a:off x="5503447" y="3705936"/>
            <a:ext cx="0" cy="1322186"/>
          </a:xfrm>
          <a:prstGeom prst="line">
            <a:avLst/>
          </a:prstGeom>
          <a:noFill/>
          <a:ln w="38100"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FED2B1CA-598C-4A17-9E98-3C9F9C739FE5}"/>
              </a:ext>
            </a:extLst>
          </p:cNvPr>
          <p:cNvCxnSpPr>
            <a:cxnSpLocks/>
          </p:cNvCxnSpPr>
          <p:nvPr/>
        </p:nvCxnSpPr>
        <p:spPr bwMode="auto">
          <a:xfrm flipV="1">
            <a:off x="5555431" y="3715126"/>
            <a:ext cx="0" cy="1444927"/>
          </a:xfrm>
          <a:prstGeom prst="line">
            <a:avLst/>
          </a:prstGeom>
          <a:noFill/>
          <a:ln w="38100"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A8019CC6-FAEA-4F48-A350-615E14637358}"/>
              </a:ext>
            </a:extLst>
          </p:cNvPr>
          <p:cNvCxnSpPr>
            <a:cxnSpLocks/>
          </p:cNvCxnSpPr>
          <p:nvPr/>
        </p:nvCxnSpPr>
        <p:spPr bwMode="auto">
          <a:xfrm flipV="1">
            <a:off x="5607415" y="3705936"/>
            <a:ext cx="0" cy="1475054"/>
          </a:xfrm>
          <a:prstGeom prst="line">
            <a:avLst/>
          </a:prstGeom>
          <a:noFill/>
          <a:ln w="38100"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7D34ACF3-246D-477E-9231-8B870BBF2810}"/>
              </a:ext>
            </a:extLst>
          </p:cNvPr>
          <p:cNvCxnSpPr>
            <a:cxnSpLocks/>
          </p:cNvCxnSpPr>
          <p:nvPr/>
        </p:nvCxnSpPr>
        <p:spPr bwMode="auto">
          <a:xfrm flipV="1">
            <a:off x="5711383" y="3715126"/>
            <a:ext cx="0" cy="1506330"/>
          </a:xfrm>
          <a:prstGeom prst="line">
            <a:avLst/>
          </a:prstGeom>
          <a:noFill/>
          <a:ln w="38100"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E4B21A37-868A-4253-973F-7B11A5BB76A4}"/>
              </a:ext>
            </a:extLst>
          </p:cNvPr>
          <p:cNvCxnSpPr>
            <a:cxnSpLocks/>
          </p:cNvCxnSpPr>
          <p:nvPr/>
        </p:nvCxnSpPr>
        <p:spPr bwMode="auto">
          <a:xfrm flipV="1">
            <a:off x="5763367" y="3705936"/>
            <a:ext cx="0" cy="1562535"/>
          </a:xfrm>
          <a:prstGeom prst="line">
            <a:avLst/>
          </a:prstGeom>
          <a:noFill/>
          <a:ln w="38100"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74F638F8-2DB2-4421-A93B-DF34E82B0696}"/>
              </a:ext>
            </a:extLst>
          </p:cNvPr>
          <p:cNvCxnSpPr>
            <a:cxnSpLocks/>
          </p:cNvCxnSpPr>
          <p:nvPr/>
        </p:nvCxnSpPr>
        <p:spPr bwMode="auto">
          <a:xfrm flipV="1">
            <a:off x="5815351" y="3715126"/>
            <a:ext cx="0" cy="1586243"/>
          </a:xfrm>
          <a:prstGeom prst="line">
            <a:avLst/>
          </a:prstGeom>
          <a:noFill/>
          <a:ln w="38100"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8CE3D020-DB6C-44F5-8E43-7C25149E4522}"/>
              </a:ext>
            </a:extLst>
          </p:cNvPr>
          <p:cNvCxnSpPr>
            <a:cxnSpLocks/>
          </p:cNvCxnSpPr>
          <p:nvPr/>
        </p:nvCxnSpPr>
        <p:spPr bwMode="auto">
          <a:xfrm flipV="1">
            <a:off x="5867335" y="3705936"/>
            <a:ext cx="0" cy="1885066"/>
          </a:xfrm>
          <a:prstGeom prst="line">
            <a:avLst/>
          </a:prstGeom>
          <a:noFill/>
          <a:ln w="38100"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E1F27EE4-5A74-4ABE-94BC-A2212F5A385E}"/>
              </a:ext>
            </a:extLst>
          </p:cNvPr>
          <p:cNvCxnSpPr>
            <a:cxnSpLocks/>
          </p:cNvCxnSpPr>
          <p:nvPr/>
        </p:nvCxnSpPr>
        <p:spPr bwMode="auto">
          <a:xfrm flipV="1">
            <a:off x="5919353" y="3701341"/>
            <a:ext cx="0" cy="1885066"/>
          </a:xfrm>
          <a:prstGeom prst="line">
            <a:avLst/>
          </a:prstGeom>
          <a:noFill/>
          <a:ln w="38100"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816885E9-88C3-405A-9F12-2F87552295CA}"/>
              </a:ext>
            </a:extLst>
          </p:cNvPr>
          <p:cNvCxnSpPr>
            <a:cxnSpLocks/>
          </p:cNvCxnSpPr>
          <p:nvPr/>
        </p:nvCxnSpPr>
        <p:spPr bwMode="auto">
          <a:xfrm flipV="1">
            <a:off x="2488375" y="3708619"/>
            <a:ext cx="0" cy="37526"/>
          </a:xfrm>
          <a:prstGeom prst="line">
            <a:avLst/>
          </a:prstGeom>
          <a:noFill/>
          <a:ln w="38100" cap="flat" cmpd="sng" algn="ctr">
            <a:solidFill>
              <a:schemeClr val="accent4"/>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8654BE90-4326-480A-93E0-6125778E8CE1}"/>
              </a:ext>
            </a:extLst>
          </p:cNvPr>
          <p:cNvCxnSpPr>
            <a:cxnSpLocks/>
          </p:cNvCxnSpPr>
          <p:nvPr/>
        </p:nvCxnSpPr>
        <p:spPr bwMode="auto">
          <a:xfrm flipV="1">
            <a:off x="3112183" y="3715126"/>
            <a:ext cx="0" cy="196922"/>
          </a:xfrm>
          <a:prstGeom prst="line">
            <a:avLst/>
          </a:prstGeom>
          <a:noFill/>
          <a:ln w="38100" cap="flat" cmpd="sng" algn="ctr">
            <a:solidFill>
              <a:schemeClr val="accent4"/>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4ADD1FAD-D9BA-42CC-8431-50CB8C3DD479}"/>
              </a:ext>
            </a:extLst>
          </p:cNvPr>
          <p:cNvCxnSpPr>
            <a:cxnSpLocks/>
          </p:cNvCxnSpPr>
          <p:nvPr/>
        </p:nvCxnSpPr>
        <p:spPr bwMode="auto">
          <a:xfrm flipV="1">
            <a:off x="4827655" y="3708619"/>
            <a:ext cx="0" cy="1011839"/>
          </a:xfrm>
          <a:prstGeom prst="line">
            <a:avLst/>
          </a:prstGeom>
          <a:noFill/>
          <a:ln w="38100" cap="flat" cmpd="sng" algn="ctr">
            <a:solidFill>
              <a:schemeClr val="accent4"/>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70A41D62-2B33-424A-AFFB-66B21DB03C84}"/>
              </a:ext>
            </a:extLst>
          </p:cNvPr>
          <p:cNvCxnSpPr>
            <a:cxnSpLocks/>
          </p:cNvCxnSpPr>
          <p:nvPr/>
        </p:nvCxnSpPr>
        <p:spPr bwMode="auto">
          <a:xfrm flipV="1">
            <a:off x="5295511" y="3715126"/>
            <a:ext cx="0" cy="1219716"/>
          </a:xfrm>
          <a:prstGeom prst="line">
            <a:avLst/>
          </a:prstGeom>
          <a:noFill/>
          <a:ln w="38100" cap="flat" cmpd="sng" algn="ctr">
            <a:solidFill>
              <a:schemeClr val="accent4"/>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0AC41C82-A9FB-4739-8E47-1AAFAEAA0C6D}"/>
              </a:ext>
            </a:extLst>
          </p:cNvPr>
          <p:cNvCxnSpPr>
            <a:cxnSpLocks/>
          </p:cNvCxnSpPr>
          <p:nvPr/>
        </p:nvCxnSpPr>
        <p:spPr bwMode="auto">
          <a:xfrm flipV="1">
            <a:off x="1757879" y="3184833"/>
            <a:ext cx="0" cy="530293"/>
          </a:xfrm>
          <a:prstGeom prst="line">
            <a:avLst/>
          </a:prstGeom>
          <a:noFill/>
          <a:ln w="38100" cap="flat" cmpd="sng" algn="ctr">
            <a:solidFill>
              <a:schemeClr val="accent6"/>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301E7C3F-B178-4D54-9A5D-A25A60872799}"/>
              </a:ext>
            </a:extLst>
          </p:cNvPr>
          <p:cNvCxnSpPr>
            <a:cxnSpLocks/>
          </p:cNvCxnSpPr>
          <p:nvPr/>
        </p:nvCxnSpPr>
        <p:spPr bwMode="auto">
          <a:xfrm flipV="1">
            <a:off x="1861847" y="3243441"/>
            <a:ext cx="0" cy="471685"/>
          </a:xfrm>
          <a:prstGeom prst="line">
            <a:avLst/>
          </a:prstGeom>
          <a:noFill/>
          <a:ln w="38100" cap="flat" cmpd="sng" algn="ctr">
            <a:solidFill>
              <a:schemeClr val="accent6"/>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60C92239-A160-4D9C-A066-7018F46EBA1F}"/>
              </a:ext>
            </a:extLst>
          </p:cNvPr>
          <p:cNvCxnSpPr>
            <a:cxnSpLocks/>
          </p:cNvCxnSpPr>
          <p:nvPr/>
        </p:nvCxnSpPr>
        <p:spPr bwMode="auto">
          <a:xfrm flipV="1">
            <a:off x="1965815" y="3417940"/>
            <a:ext cx="0" cy="297186"/>
          </a:xfrm>
          <a:prstGeom prst="line">
            <a:avLst/>
          </a:prstGeom>
          <a:noFill/>
          <a:ln w="38100" cap="flat" cmpd="sng" algn="ctr">
            <a:solidFill>
              <a:schemeClr val="accent6"/>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722F2826-73C2-49A3-B5A8-A5161D8B28B1}"/>
              </a:ext>
            </a:extLst>
          </p:cNvPr>
          <p:cNvCxnSpPr>
            <a:cxnSpLocks/>
          </p:cNvCxnSpPr>
          <p:nvPr/>
        </p:nvCxnSpPr>
        <p:spPr bwMode="auto">
          <a:xfrm flipV="1">
            <a:off x="2121767" y="3565078"/>
            <a:ext cx="0" cy="143541"/>
          </a:xfrm>
          <a:prstGeom prst="line">
            <a:avLst/>
          </a:prstGeom>
          <a:noFill/>
          <a:ln w="38100" cap="flat" cmpd="sng" algn="ctr">
            <a:solidFill>
              <a:schemeClr val="accent6"/>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57935981-4214-495F-9AD7-7FB4810E4C5E}"/>
              </a:ext>
            </a:extLst>
          </p:cNvPr>
          <p:cNvCxnSpPr>
            <a:cxnSpLocks/>
          </p:cNvCxnSpPr>
          <p:nvPr/>
        </p:nvCxnSpPr>
        <p:spPr bwMode="auto">
          <a:xfrm flipV="1">
            <a:off x="2644327" y="3701341"/>
            <a:ext cx="0" cy="112247"/>
          </a:xfrm>
          <a:prstGeom prst="line">
            <a:avLst/>
          </a:prstGeom>
          <a:noFill/>
          <a:ln w="38100" cap="flat" cmpd="sng" algn="ctr">
            <a:solidFill>
              <a:schemeClr val="accent6"/>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C4652BF1-A01B-46B9-B0C9-49A3B5E9DAD9}"/>
              </a:ext>
            </a:extLst>
          </p:cNvPr>
          <p:cNvCxnSpPr>
            <a:cxnSpLocks/>
          </p:cNvCxnSpPr>
          <p:nvPr/>
        </p:nvCxnSpPr>
        <p:spPr bwMode="auto">
          <a:xfrm flipV="1">
            <a:off x="2748295" y="3708619"/>
            <a:ext cx="0" cy="112247"/>
          </a:xfrm>
          <a:prstGeom prst="line">
            <a:avLst/>
          </a:prstGeom>
          <a:noFill/>
          <a:ln w="38100" cap="flat" cmpd="sng" algn="ctr">
            <a:solidFill>
              <a:schemeClr val="accent6"/>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266F4012-F7CE-49CB-8010-B150B1DF7C44}"/>
              </a:ext>
            </a:extLst>
          </p:cNvPr>
          <p:cNvCxnSpPr>
            <a:cxnSpLocks/>
          </p:cNvCxnSpPr>
          <p:nvPr/>
        </p:nvCxnSpPr>
        <p:spPr bwMode="auto">
          <a:xfrm flipV="1">
            <a:off x="3008215" y="3708619"/>
            <a:ext cx="0" cy="171816"/>
          </a:xfrm>
          <a:prstGeom prst="line">
            <a:avLst/>
          </a:prstGeom>
          <a:noFill/>
          <a:ln w="38100" cap="flat" cmpd="sng" algn="ctr">
            <a:solidFill>
              <a:schemeClr val="accent6"/>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659735AB-84A5-4186-9EBB-4713CDBF0C40}"/>
              </a:ext>
            </a:extLst>
          </p:cNvPr>
          <p:cNvCxnSpPr>
            <a:cxnSpLocks/>
          </p:cNvCxnSpPr>
          <p:nvPr/>
        </p:nvCxnSpPr>
        <p:spPr bwMode="auto">
          <a:xfrm flipV="1">
            <a:off x="3060199" y="3717507"/>
            <a:ext cx="0" cy="171816"/>
          </a:xfrm>
          <a:prstGeom prst="line">
            <a:avLst/>
          </a:prstGeom>
          <a:noFill/>
          <a:ln w="38100" cap="flat" cmpd="sng" algn="ctr">
            <a:solidFill>
              <a:schemeClr val="accent6"/>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9DE7E62F-0501-451A-A881-6EE4B148B240}"/>
              </a:ext>
            </a:extLst>
          </p:cNvPr>
          <p:cNvCxnSpPr>
            <a:cxnSpLocks/>
          </p:cNvCxnSpPr>
          <p:nvPr/>
        </p:nvCxnSpPr>
        <p:spPr bwMode="auto">
          <a:xfrm flipV="1">
            <a:off x="3164167" y="3715126"/>
            <a:ext cx="0" cy="201168"/>
          </a:xfrm>
          <a:prstGeom prst="line">
            <a:avLst/>
          </a:prstGeom>
          <a:noFill/>
          <a:ln w="38100" cap="flat" cmpd="sng" algn="ctr">
            <a:solidFill>
              <a:schemeClr val="accent6"/>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3D9126E3-6A26-4169-9232-83CF53CCC7AC}"/>
              </a:ext>
            </a:extLst>
          </p:cNvPr>
          <p:cNvCxnSpPr>
            <a:cxnSpLocks/>
          </p:cNvCxnSpPr>
          <p:nvPr/>
        </p:nvCxnSpPr>
        <p:spPr bwMode="auto">
          <a:xfrm flipV="1">
            <a:off x="3891943" y="3715126"/>
            <a:ext cx="0" cy="542880"/>
          </a:xfrm>
          <a:prstGeom prst="line">
            <a:avLst/>
          </a:prstGeom>
          <a:noFill/>
          <a:ln w="38100" cap="flat" cmpd="sng" algn="ctr">
            <a:solidFill>
              <a:schemeClr val="accent6"/>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7433167E-CDA2-4C33-A735-21B5BD5FAE04}"/>
              </a:ext>
            </a:extLst>
          </p:cNvPr>
          <p:cNvCxnSpPr>
            <a:cxnSpLocks/>
          </p:cNvCxnSpPr>
          <p:nvPr/>
        </p:nvCxnSpPr>
        <p:spPr bwMode="auto">
          <a:xfrm flipV="1">
            <a:off x="3943927" y="3708619"/>
            <a:ext cx="0" cy="591645"/>
          </a:xfrm>
          <a:prstGeom prst="line">
            <a:avLst/>
          </a:prstGeom>
          <a:noFill/>
          <a:ln w="38100" cap="flat" cmpd="sng" algn="ctr">
            <a:solidFill>
              <a:schemeClr val="accent6"/>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30178023-7E8A-4E20-8842-8594ABB15525}"/>
              </a:ext>
            </a:extLst>
          </p:cNvPr>
          <p:cNvCxnSpPr>
            <a:cxnSpLocks/>
          </p:cNvCxnSpPr>
          <p:nvPr/>
        </p:nvCxnSpPr>
        <p:spPr bwMode="auto">
          <a:xfrm flipV="1">
            <a:off x="4099879" y="3715126"/>
            <a:ext cx="0" cy="609859"/>
          </a:xfrm>
          <a:prstGeom prst="line">
            <a:avLst/>
          </a:prstGeom>
          <a:noFill/>
          <a:ln w="38100" cap="flat" cmpd="sng" algn="ctr">
            <a:solidFill>
              <a:schemeClr val="accent6"/>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250E5333-CCE0-40CE-998C-B0059E734593}"/>
              </a:ext>
            </a:extLst>
          </p:cNvPr>
          <p:cNvCxnSpPr>
            <a:cxnSpLocks/>
          </p:cNvCxnSpPr>
          <p:nvPr/>
        </p:nvCxnSpPr>
        <p:spPr bwMode="auto">
          <a:xfrm flipV="1">
            <a:off x="4619719" y="3715126"/>
            <a:ext cx="0" cy="899175"/>
          </a:xfrm>
          <a:prstGeom prst="line">
            <a:avLst/>
          </a:prstGeom>
          <a:noFill/>
          <a:ln w="38100" cap="flat" cmpd="sng" algn="ctr">
            <a:solidFill>
              <a:schemeClr val="accent6"/>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75B6CC00-CDEB-47D1-BE2A-D599FFA914FA}"/>
              </a:ext>
            </a:extLst>
          </p:cNvPr>
          <p:cNvCxnSpPr>
            <a:cxnSpLocks/>
          </p:cNvCxnSpPr>
          <p:nvPr/>
        </p:nvCxnSpPr>
        <p:spPr bwMode="auto">
          <a:xfrm flipV="1">
            <a:off x="1653911" y="2902712"/>
            <a:ext cx="0" cy="819853"/>
          </a:xfrm>
          <a:prstGeom prst="line">
            <a:avLst/>
          </a:prstGeom>
          <a:noFill/>
          <a:ln w="38100" cap="flat" cmpd="sng" algn="ctr">
            <a:solidFill>
              <a:schemeClr val="accent5"/>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BBC8720B-ECCE-4360-8B50-861AAC2E3074}"/>
              </a:ext>
            </a:extLst>
          </p:cNvPr>
          <p:cNvCxnSpPr>
            <a:cxnSpLocks/>
          </p:cNvCxnSpPr>
          <p:nvPr/>
        </p:nvCxnSpPr>
        <p:spPr bwMode="auto">
          <a:xfrm flipV="1">
            <a:off x="1705895" y="3018015"/>
            <a:ext cx="0" cy="690604"/>
          </a:xfrm>
          <a:prstGeom prst="line">
            <a:avLst/>
          </a:prstGeom>
          <a:noFill/>
          <a:ln w="38100" cap="flat" cmpd="sng" algn="ctr">
            <a:solidFill>
              <a:schemeClr val="accent5"/>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318C0E03-2FA4-4DC4-997A-55F3EBEBC71C}"/>
              </a:ext>
            </a:extLst>
          </p:cNvPr>
          <p:cNvCxnSpPr>
            <a:cxnSpLocks/>
          </p:cNvCxnSpPr>
          <p:nvPr/>
        </p:nvCxnSpPr>
        <p:spPr bwMode="auto">
          <a:xfrm flipV="1">
            <a:off x="1913831" y="3343729"/>
            <a:ext cx="0" cy="371397"/>
          </a:xfrm>
          <a:prstGeom prst="line">
            <a:avLst/>
          </a:prstGeom>
          <a:noFill/>
          <a:ln w="38100" cap="flat" cmpd="sng" algn="ctr">
            <a:solidFill>
              <a:schemeClr val="accent5"/>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3E381093-978B-4C00-A5A8-C019258BE7C8}"/>
              </a:ext>
            </a:extLst>
          </p:cNvPr>
          <p:cNvCxnSpPr>
            <a:cxnSpLocks/>
          </p:cNvCxnSpPr>
          <p:nvPr/>
        </p:nvCxnSpPr>
        <p:spPr bwMode="auto">
          <a:xfrm flipV="1">
            <a:off x="2069783" y="3552886"/>
            <a:ext cx="0" cy="162240"/>
          </a:xfrm>
          <a:prstGeom prst="line">
            <a:avLst/>
          </a:prstGeom>
          <a:noFill/>
          <a:ln w="38100" cap="flat" cmpd="sng" algn="ctr">
            <a:solidFill>
              <a:schemeClr val="accent5"/>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D3E6A012-C855-4C0D-9ACE-E2B392371390}"/>
              </a:ext>
            </a:extLst>
          </p:cNvPr>
          <p:cNvCxnSpPr>
            <a:cxnSpLocks/>
          </p:cNvCxnSpPr>
          <p:nvPr/>
        </p:nvCxnSpPr>
        <p:spPr bwMode="auto">
          <a:xfrm flipV="1">
            <a:off x="2173751" y="3572535"/>
            <a:ext cx="0" cy="137996"/>
          </a:xfrm>
          <a:prstGeom prst="line">
            <a:avLst/>
          </a:prstGeom>
          <a:noFill/>
          <a:ln w="38100" cap="flat" cmpd="sng" algn="ctr">
            <a:solidFill>
              <a:schemeClr val="accent5"/>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F2A9AF43-EB95-4070-AD0D-1DD9AA73ECCC}"/>
              </a:ext>
            </a:extLst>
          </p:cNvPr>
          <p:cNvCxnSpPr>
            <a:cxnSpLocks/>
          </p:cNvCxnSpPr>
          <p:nvPr/>
        </p:nvCxnSpPr>
        <p:spPr bwMode="auto">
          <a:xfrm flipV="1">
            <a:off x="2332423" y="3632343"/>
            <a:ext cx="0" cy="82783"/>
          </a:xfrm>
          <a:prstGeom prst="line">
            <a:avLst/>
          </a:prstGeom>
          <a:noFill/>
          <a:ln w="38100" cap="flat" cmpd="sng" algn="ctr">
            <a:solidFill>
              <a:schemeClr val="accent5"/>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AD4A7BA8-15E1-4F21-9887-6B870F17F7A7}"/>
              </a:ext>
            </a:extLst>
          </p:cNvPr>
          <p:cNvCxnSpPr>
            <a:cxnSpLocks/>
          </p:cNvCxnSpPr>
          <p:nvPr/>
        </p:nvCxnSpPr>
        <p:spPr bwMode="auto">
          <a:xfrm flipV="1">
            <a:off x="2384407" y="3640549"/>
            <a:ext cx="0" cy="74577"/>
          </a:xfrm>
          <a:prstGeom prst="line">
            <a:avLst/>
          </a:prstGeom>
          <a:noFill/>
          <a:ln w="38100" cap="flat" cmpd="sng" algn="ctr">
            <a:solidFill>
              <a:schemeClr val="accent5"/>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046472BA-9FBF-4192-89B0-D2C1964F69D7}"/>
              </a:ext>
            </a:extLst>
          </p:cNvPr>
          <p:cNvCxnSpPr>
            <a:cxnSpLocks/>
          </p:cNvCxnSpPr>
          <p:nvPr/>
        </p:nvCxnSpPr>
        <p:spPr bwMode="auto">
          <a:xfrm flipV="1">
            <a:off x="2436391" y="3664053"/>
            <a:ext cx="0" cy="51073"/>
          </a:xfrm>
          <a:prstGeom prst="line">
            <a:avLst/>
          </a:prstGeom>
          <a:noFill/>
          <a:ln w="38100" cap="flat" cmpd="sng" algn="ctr">
            <a:solidFill>
              <a:schemeClr val="accent5"/>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F4B2B7A0-282C-4BCC-BC46-8B979667B509}"/>
              </a:ext>
            </a:extLst>
          </p:cNvPr>
          <p:cNvCxnSpPr>
            <a:cxnSpLocks/>
          </p:cNvCxnSpPr>
          <p:nvPr/>
        </p:nvCxnSpPr>
        <p:spPr bwMode="auto">
          <a:xfrm flipV="1">
            <a:off x="2540359" y="3720608"/>
            <a:ext cx="0" cy="51073"/>
          </a:xfrm>
          <a:prstGeom prst="line">
            <a:avLst/>
          </a:prstGeom>
          <a:noFill/>
          <a:ln w="38100" cap="flat" cmpd="sng" algn="ctr">
            <a:solidFill>
              <a:schemeClr val="accent5"/>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75764CBC-2136-48C4-8BFB-1DF9D794D1C4}"/>
              </a:ext>
            </a:extLst>
          </p:cNvPr>
          <p:cNvCxnSpPr>
            <a:cxnSpLocks/>
          </p:cNvCxnSpPr>
          <p:nvPr/>
        </p:nvCxnSpPr>
        <p:spPr bwMode="auto">
          <a:xfrm flipV="1">
            <a:off x="2696311" y="3713214"/>
            <a:ext cx="0" cy="103298"/>
          </a:xfrm>
          <a:prstGeom prst="line">
            <a:avLst/>
          </a:prstGeom>
          <a:noFill/>
          <a:ln w="38100" cap="flat" cmpd="sng" algn="ctr">
            <a:solidFill>
              <a:schemeClr val="accent5"/>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7760BE3C-C2F4-4AEB-8F22-DF66E4261BDB}"/>
              </a:ext>
            </a:extLst>
          </p:cNvPr>
          <p:cNvCxnSpPr>
            <a:cxnSpLocks/>
          </p:cNvCxnSpPr>
          <p:nvPr/>
        </p:nvCxnSpPr>
        <p:spPr bwMode="auto">
          <a:xfrm flipV="1">
            <a:off x="2852263" y="3708619"/>
            <a:ext cx="0" cy="151040"/>
          </a:xfrm>
          <a:prstGeom prst="line">
            <a:avLst/>
          </a:prstGeom>
          <a:noFill/>
          <a:ln w="38100" cap="flat" cmpd="sng" algn="ctr">
            <a:solidFill>
              <a:schemeClr val="accent5"/>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169EC2FE-9686-4994-B1A0-4E0B7A69EA48}"/>
              </a:ext>
            </a:extLst>
          </p:cNvPr>
          <p:cNvCxnSpPr>
            <a:cxnSpLocks/>
          </p:cNvCxnSpPr>
          <p:nvPr/>
        </p:nvCxnSpPr>
        <p:spPr bwMode="auto">
          <a:xfrm flipV="1">
            <a:off x="3268135" y="3715126"/>
            <a:ext cx="0" cy="253241"/>
          </a:xfrm>
          <a:prstGeom prst="line">
            <a:avLst/>
          </a:prstGeom>
          <a:noFill/>
          <a:ln w="38100" cap="flat" cmpd="sng" algn="ctr">
            <a:solidFill>
              <a:schemeClr val="accent5"/>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01D21E29-72EC-40D9-B9E0-320E8246261E}"/>
              </a:ext>
            </a:extLst>
          </p:cNvPr>
          <p:cNvCxnSpPr>
            <a:cxnSpLocks/>
          </p:cNvCxnSpPr>
          <p:nvPr/>
        </p:nvCxnSpPr>
        <p:spPr bwMode="auto">
          <a:xfrm flipV="1">
            <a:off x="3320119" y="3715126"/>
            <a:ext cx="0" cy="319208"/>
          </a:xfrm>
          <a:prstGeom prst="line">
            <a:avLst/>
          </a:prstGeom>
          <a:noFill/>
          <a:ln w="38100" cap="flat" cmpd="sng" algn="ctr">
            <a:solidFill>
              <a:schemeClr val="accent5"/>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14B2B0A5-A231-49F6-AC14-6840ED679BB6}"/>
              </a:ext>
            </a:extLst>
          </p:cNvPr>
          <p:cNvCxnSpPr>
            <a:cxnSpLocks/>
          </p:cNvCxnSpPr>
          <p:nvPr/>
        </p:nvCxnSpPr>
        <p:spPr bwMode="auto">
          <a:xfrm flipV="1">
            <a:off x="3580039" y="3715126"/>
            <a:ext cx="0" cy="445960"/>
          </a:xfrm>
          <a:prstGeom prst="line">
            <a:avLst/>
          </a:prstGeom>
          <a:noFill/>
          <a:ln w="38100" cap="flat" cmpd="sng" algn="ctr">
            <a:solidFill>
              <a:schemeClr val="accent5"/>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C667ECE5-9E38-41E0-8DCF-ADCC6539B5B3}"/>
              </a:ext>
            </a:extLst>
          </p:cNvPr>
          <p:cNvCxnSpPr>
            <a:cxnSpLocks/>
          </p:cNvCxnSpPr>
          <p:nvPr/>
        </p:nvCxnSpPr>
        <p:spPr bwMode="auto">
          <a:xfrm flipV="1">
            <a:off x="4047895" y="3715126"/>
            <a:ext cx="0" cy="597645"/>
          </a:xfrm>
          <a:prstGeom prst="line">
            <a:avLst/>
          </a:prstGeom>
          <a:noFill/>
          <a:ln w="38100" cap="flat" cmpd="sng" algn="ctr">
            <a:solidFill>
              <a:schemeClr val="accent5"/>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4DC5F05-A62A-4165-9FC2-0739663F4567}"/>
              </a:ext>
            </a:extLst>
          </p:cNvPr>
          <p:cNvCxnSpPr>
            <a:cxnSpLocks/>
          </p:cNvCxnSpPr>
          <p:nvPr/>
        </p:nvCxnSpPr>
        <p:spPr bwMode="auto">
          <a:xfrm>
            <a:off x="1497324" y="3715190"/>
            <a:ext cx="4535255" cy="0"/>
          </a:xfrm>
          <a:prstGeom prst="line">
            <a:avLst/>
          </a:prstGeom>
          <a:noFill/>
          <a:ln w="28575" cap="flat" cmpd="sng" algn="ctr">
            <a:solidFill>
              <a:schemeClr val="bg1"/>
            </a:solidFill>
            <a:prstDash val="solid"/>
            <a:round/>
            <a:headEnd type="none" w="med" len="med"/>
            <a:tailEnd type="none" w="med" len="med"/>
          </a:ln>
          <a:effectLst/>
        </p:spPr>
      </p:cxnSp>
      <p:grpSp>
        <p:nvGrpSpPr>
          <p:cNvPr id="221" name="Group 220">
            <a:extLst>
              <a:ext uri="{FF2B5EF4-FFF2-40B4-BE49-F238E27FC236}">
                <a16:creationId xmlns:a16="http://schemas.microsoft.com/office/drawing/2014/main" id="{FF178C7D-2515-4542-AF46-9DC516FA8AD7}"/>
              </a:ext>
            </a:extLst>
          </p:cNvPr>
          <p:cNvGrpSpPr/>
          <p:nvPr/>
        </p:nvGrpSpPr>
        <p:grpSpPr>
          <a:xfrm>
            <a:off x="7188172" y="4572371"/>
            <a:ext cx="4535255" cy="419083"/>
            <a:chOff x="1415132" y="3287917"/>
            <a:chExt cx="4535255" cy="941225"/>
          </a:xfrm>
        </p:grpSpPr>
        <p:cxnSp>
          <p:nvCxnSpPr>
            <p:cNvPr id="222" name="Straight Connector 221">
              <a:extLst>
                <a:ext uri="{FF2B5EF4-FFF2-40B4-BE49-F238E27FC236}">
                  <a16:creationId xmlns:a16="http://schemas.microsoft.com/office/drawing/2014/main" id="{7F329B8B-C9E5-46A0-B050-F1ACE58A11F8}"/>
                </a:ext>
              </a:extLst>
            </p:cNvPr>
            <p:cNvCxnSpPr/>
            <p:nvPr/>
          </p:nvCxnSpPr>
          <p:spPr bwMode="auto">
            <a:xfrm>
              <a:off x="1415132" y="3287917"/>
              <a:ext cx="4535255" cy="0"/>
            </a:xfrm>
            <a:prstGeom prst="line">
              <a:avLst/>
            </a:prstGeom>
            <a:noFill/>
            <a:ln w="28575" cap="flat" cmpd="sng" algn="ctr">
              <a:solidFill>
                <a:schemeClr val="bg1"/>
              </a:solidFill>
              <a:prstDash val="sysDash"/>
              <a:round/>
              <a:headEnd type="none" w="med" len="med"/>
              <a:tailEnd type="none" w="med" len="med"/>
            </a:ln>
            <a:effectLst/>
          </p:spPr>
        </p:cxnSp>
        <p:cxnSp>
          <p:nvCxnSpPr>
            <p:cNvPr id="223" name="Straight Connector 222">
              <a:extLst>
                <a:ext uri="{FF2B5EF4-FFF2-40B4-BE49-F238E27FC236}">
                  <a16:creationId xmlns:a16="http://schemas.microsoft.com/office/drawing/2014/main" id="{CB9E7BCC-E9F7-4C38-949C-A50D9F766F8F}"/>
                </a:ext>
              </a:extLst>
            </p:cNvPr>
            <p:cNvCxnSpPr/>
            <p:nvPr/>
          </p:nvCxnSpPr>
          <p:spPr bwMode="auto">
            <a:xfrm>
              <a:off x="1415132" y="4229142"/>
              <a:ext cx="4535255" cy="0"/>
            </a:xfrm>
            <a:prstGeom prst="line">
              <a:avLst/>
            </a:prstGeom>
            <a:noFill/>
            <a:ln w="28575" cap="flat" cmpd="sng" algn="ctr">
              <a:solidFill>
                <a:schemeClr val="bg1"/>
              </a:solidFill>
              <a:prstDash val="sysDash"/>
              <a:round/>
              <a:headEnd type="none" w="med" len="med"/>
              <a:tailEnd type="none" w="med" len="med"/>
            </a:ln>
            <a:effectLst/>
          </p:spPr>
        </p:cxnSp>
      </p:grpSp>
      <p:sp>
        <p:nvSpPr>
          <p:cNvPr id="237" name="TextBox 236">
            <a:extLst>
              <a:ext uri="{FF2B5EF4-FFF2-40B4-BE49-F238E27FC236}">
                <a16:creationId xmlns:a16="http://schemas.microsoft.com/office/drawing/2014/main" id="{BAF09E22-1CD8-4921-AAF9-7F48574CD411}"/>
              </a:ext>
            </a:extLst>
          </p:cNvPr>
          <p:cNvSpPr txBox="1"/>
          <p:nvPr/>
        </p:nvSpPr>
        <p:spPr bwMode="auto">
          <a:xfrm>
            <a:off x="6643128" y="165085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340</a:t>
            </a:r>
          </a:p>
        </p:txBody>
      </p:sp>
      <p:sp>
        <p:nvSpPr>
          <p:cNvPr id="238" name="TextBox 237">
            <a:extLst>
              <a:ext uri="{FF2B5EF4-FFF2-40B4-BE49-F238E27FC236}">
                <a16:creationId xmlns:a16="http://schemas.microsoft.com/office/drawing/2014/main" id="{BB1F9D7E-469E-4ACB-8E74-F1D8441B4319}"/>
              </a:ext>
            </a:extLst>
          </p:cNvPr>
          <p:cNvSpPr txBox="1"/>
          <p:nvPr/>
        </p:nvSpPr>
        <p:spPr bwMode="auto">
          <a:xfrm>
            <a:off x="6649327" y="1999020"/>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300</a:t>
            </a:r>
          </a:p>
        </p:txBody>
      </p:sp>
      <p:sp>
        <p:nvSpPr>
          <p:cNvPr id="239" name="TextBox 238">
            <a:extLst>
              <a:ext uri="{FF2B5EF4-FFF2-40B4-BE49-F238E27FC236}">
                <a16:creationId xmlns:a16="http://schemas.microsoft.com/office/drawing/2014/main" id="{EEFEEAAD-3786-481C-A670-EBFB75EDE778}"/>
              </a:ext>
            </a:extLst>
          </p:cNvPr>
          <p:cNvSpPr txBox="1"/>
          <p:nvPr/>
        </p:nvSpPr>
        <p:spPr bwMode="auto">
          <a:xfrm>
            <a:off x="6646249" y="267706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220</a:t>
            </a:r>
          </a:p>
        </p:txBody>
      </p:sp>
      <p:sp>
        <p:nvSpPr>
          <p:cNvPr id="240" name="TextBox 239">
            <a:extLst>
              <a:ext uri="{FF2B5EF4-FFF2-40B4-BE49-F238E27FC236}">
                <a16:creationId xmlns:a16="http://schemas.microsoft.com/office/drawing/2014/main" id="{34C557C6-26A4-4987-8DF9-62E1F59D6877}"/>
              </a:ext>
            </a:extLst>
          </p:cNvPr>
          <p:cNvSpPr txBox="1"/>
          <p:nvPr/>
        </p:nvSpPr>
        <p:spPr bwMode="auto">
          <a:xfrm>
            <a:off x="6652448" y="3021061"/>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180</a:t>
            </a:r>
          </a:p>
        </p:txBody>
      </p:sp>
      <p:sp>
        <p:nvSpPr>
          <p:cNvPr id="241" name="TextBox 240">
            <a:extLst>
              <a:ext uri="{FF2B5EF4-FFF2-40B4-BE49-F238E27FC236}">
                <a16:creationId xmlns:a16="http://schemas.microsoft.com/office/drawing/2014/main" id="{904912CB-C257-469B-B45A-1D341D51367C}"/>
              </a:ext>
            </a:extLst>
          </p:cNvPr>
          <p:cNvSpPr txBox="1"/>
          <p:nvPr/>
        </p:nvSpPr>
        <p:spPr bwMode="auto">
          <a:xfrm>
            <a:off x="6643128" y="336581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140</a:t>
            </a:r>
          </a:p>
        </p:txBody>
      </p:sp>
      <p:sp>
        <p:nvSpPr>
          <p:cNvPr id="242" name="TextBox 241">
            <a:extLst>
              <a:ext uri="{FF2B5EF4-FFF2-40B4-BE49-F238E27FC236}">
                <a16:creationId xmlns:a16="http://schemas.microsoft.com/office/drawing/2014/main" id="{299C005E-31BC-4CD6-98BD-85235334EBF8}"/>
              </a:ext>
            </a:extLst>
          </p:cNvPr>
          <p:cNvSpPr txBox="1"/>
          <p:nvPr/>
        </p:nvSpPr>
        <p:spPr bwMode="auto">
          <a:xfrm>
            <a:off x="6649327" y="370988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43" name="TextBox 242">
            <a:extLst>
              <a:ext uri="{FF2B5EF4-FFF2-40B4-BE49-F238E27FC236}">
                <a16:creationId xmlns:a16="http://schemas.microsoft.com/office/drawing/2014/main" id="{4415D0B0-D59B-472E-BD29-8761661D0639}"/>
              </a:ext>
            </a:extLst>
          </p:cNvPr>
          <p:cNvSpPr txBox="1"/>
          <p:nvPr/>
        </p:nvSpPr>
        <p:spPr bwMode="auto">
          <a:xfrm>
            <a:off x="6763269" y="405670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44" name="TextBox 243">
            <a:extLst>
              <a:ext uri="{FF2B5EF4-FFF2-40B4-BE49-F238E27FC236}">
                <a16:creationId xmlns:a16="http://schemas.microsoft.com/office/drawing/2014/main" id="{18D8CF99-9DD8-4A8D-B287-4F03F43A81E4}"/>
              </a:ext>
            </a:extLst>
          </p:cNvPr>
          <p:cNvSpPr txBox="1"/>
          <p:nvPr/>
        </p:nvSpPr>
        <p:spPr bwMode="auto">
          <a:xfrm>
            <a:off x="6769468" y="43925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45" name="TextBox 244">
            <a:extLst>
              <a:ext uri="{FF2B5EF4-FFF2-40B4-BE49-F238E27FC236}">
                <a16:creationId xmlns:a16="http://schemas.microsoft.com/office/drawing/2014/main" id="{F6488866-1008-4BEB-89A7-F23E78F58B54}"/>
              </a:ext>
            </a:extLst>
          </p:cNvPr>
          <p:cNvSpPr txBox="1"/>
          <p:nvPr/>
        </p:nvSpPr>
        <p:spPr bwMode="auto">
          <a:xfrm>
            <a:off x="6686493" y="4725475"/>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46" name="TextBox 245">
            <a:extLst>
              <a:ext uri="{FF2B5EF4-FFF2-40B4-BE49-F238E27FC236}">
                <a16:creationId xmlns:a16="http://schemas.microsoft.com/office/drawing/2014/main" id="{79A67453-7783-4E50-8380-4ACA348F8485}"/>
              </a:ext>
            </a:extLst>
          </p:cNvPr>
          <p:cNvSpPr txBox="1"/>
          <p:nvPr/>
        </p:nvSpPr>
        <p:spPr bwMode="auto">
          <a:xfrm>
            <a:off x="6683417" y="5068728"/>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49" name="TextBox 248">
            <a:extLst>
              <a:ext uri="{FF2B5EF4-FFF2-40B4-BE49-F238E27FC236}">
                <a16:creationId xmlns:a16="http://schemas.microsoft.com/office/drawing/2014/main" id="{4BF24721-C9E9-42B0-BCFE-9F803D3CB5DB}"/>
              </a:ext>
            </a:extLst>
          </p:cNvPr>
          <p:cNvSpPr txBox="1"/>
          <p:nvPr/>
        </p:nvSpPr>
        <p:spPr bwMode="auto">
          <a:xfrm>
            <a:off x="8636696" y="2519986"/>
            <a:ext cx="331714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600" dirty="0">
                <a:solidFill>
                  <a:schemeClr val="bg1"/>
                </a:solidFill>
                <a:latin typeface="Calibri" panose="020F0502020204030204" pitchFamily="34" charset="0"/>
              </a:rPr>
              <a:t>Mutation</a:t>
            </a:r>
          </a:p>
          <a:p>
            <a:pPr>
              <a:lnSpc>
                <a:spcPct val="100000"/>
              </a:lnSpc>
              <a:spcBef>
                <a:spcPts val="0"/>
              </a:spcBef>
              <a:spcAft>
                <a:spcPct val="0"/>
              </a:spcAft>
              <a:buClrTx/>
              <a:buFontTx/>
              <a:buNone/>
            </a:pPr>
            <a:r>
              <a:rPr lang="en-US" sz="1600" b="0" i="1" dirty="0">
                <a:solidFill>
                  <a:schemeClr val="bg1"/>
                </a:solidFill>
                <a:latin typeface="Calibri" panose="020F0502020204030204" pitchFamily="34" charset="0"/>
              </a:rPr>
              <a:t>BRCA1</a:t>
            </a:r>
            <a:r>
              <a:rPr lang="en-US" sz="1600" b="0" dirty="0">
                <a:solidFill>
                  <a:schemeClr val="bg1"/>
                </a:solidFill>
                <a:latin typeface="Calibri" panose="020F0502020204030204" pitchFamily="34" charset="0"/>
              </a:rPr>
              <a:t> (n = 4)</a:t>
            </a:r>
          </a:p>
          <a:p>
            <a:pPr>
              <a:spcBef>
                <a:spcPts val="0"/>
              </a:spcBef>
            </a:pPr>
            <a:r>
              <a:rPr lang="en-US" sz="1600" b="0" i="1" dirty="0">
                <a:solidFill>
                  <a:schemeClr val="bg1"/>
                </a:solidFill>
                <a:latin typeface="Calibri" panose="020F0502020204030204" pitchFamily="34" charset="0"/>
              </a:rPr>
              <a:t>BRCA2</a:t>
            </a:r>
            <a:r>
              <a:rPr lang="en-US" sz="1600" b="0" dirty="0">
                <a:solidFill>
                  <a:schemeClr val="bg1"/>
                </a:solidFill>
                <a:latin typeface="Calibri" panose="020F0502020204030204" pitchFamily="34" charset="0"/>
              </a:rPr>
              <a:t> (n = 55)</a:t>
            </a:r>
          </a:p>
          <a:p>
            <a:pPr>
              <a:spcBef>
                <a:spcPts val="0"/>
              </a:spcBef>
            </a:pPr>
            <a:r>
              <a:rPr lang="en-US" sz="1600" b="0" i="1" dirty="0">
                <a:solidFill>
                  <a:schemeClr val="bg1"/>
                </a:solidFill>
                <a:latin typeface="Calibri" panose="020F0502020204030204" pitchFamily="34" charset="0"/>
              </a:rPr>
              <a:t>PALB2</a:t>
            </a:r>
            <a:r>
              <a:rPr lang="en-US" sz="1600" b="0" dirty="0">
                <a:solidFill>
                  <a:schemeClr val="bg1"/>
                </a:solidFill>
                <a:latin typeface="Calibri" panose="020F0502020204030204" pitchFamily="34" charset="0"/>
              </a:rPr>
              <a:t> (n = 4)</a:t>
            </a:r>
          </a:p>
          <a:p>
            <a:pPr>
              <a:spcBef>
                <a:spcPts val="0"/>
              </a:spcBef>
            </a:pPr>
            <a:r>
              <a:rPr lang="en-US" sz="1600" b="0" i="1" dirty="0">
                <a:solidFill>
                  <a:schemeClr val="bg1"/>
                </a:solidFill>
                <a:latin typeface="Calibri" panose="020F0502020204030204" pitchFamily="34" charset="0"/>
              </a:rPr>
              <a:t>ATM</a:t>
            </a:r>
            <a:r>
              <a:rPr lang="en-US" sz="1600" b="0" dirty="0">
                <a:solidFill>
                  <a:schemeClr val="bg1"/>
                </a:solidFill>
                <a:latin typeface="Calibri" panose="020F0502020204030204" pitchFamily="34" charset="0"/>
              </a:rPr>
              <a:t> (n = 15)</a:t>
            </a:r>
          </a:p>
          <a:p>
            <a:pPr>
              <a:spcBef>
                <a:spcPts val="0"/>
              </a:spcBef>
            </a:pPr>
            <a:r>
              <a:rPr lang="en-US" sz="1600" b="0" i="1" dirty="0">
                <a:solidFill>
                  <a:schemeClr val="bg1"/>
                </a:solidFill>
                <a:latin typeface="Calibri" panose="020F0502020204030204" pitchFamily="34" charset="0"/>
              </a:rPr>
              <a:t>ATR/CHEK2/FANCA/MLH1/MRE11A/ NBN/RAD51C</a:t>
            </a:r>
            <a:r>
              <a:rPr lang="en-US" sz="1600" b="0" dirty="0">
                <a:solidFill>
                  <a:schemeClr val="bg1"/>
                </a:solidFill>
                <a:latin typeface="Calibri" panose="020F0502020204030204" pitchFamily="34" charset="0"/>
              </a:rPr>
              <a:t> (n = 18)</a:t>
            </a:r>
          </a:p>
        </p:txBody>
      </p:sp>
      <p:sp>
        <p:nvSpPr>
          <p:cNvPr id="250" name="Rectangle 249">
            <a:extLst>
              <a:ext uri="{FF2B5EF4-FFF2-40B4-BE49-F238E27FC236}">
                <a16:creationId xmlns:a16="http://schemas.microsoft.com/office/drawing/2014/main" id="{549A4E2A-8B63-42FA-979D-3857EB09C5FD}"/>
              </a:ext>
            </a:extLst>
          </p:cNvPr>
          <p:cNvSpPr/>
          <p:nvPr/>
        </p:nvSpPr>
        <p:spPr bwMode="auto">
          <a:xfrm>
            <a:off x="8549238" y="2879126"/>
            <a:ext cx="106872" cy="1068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Rectangle 250">
            <a:extLst>
              <a:ext uri="{FF2B5EF4-FFF2-40B4-BE49-F238E27FC236}">
                <a16:creationId xmlns:a16="http://schemas.microsoft.com/office/drawing/2014/main" id="{7D17B0CC-6040-45F4-9FC4-7811A0A8291C}"/>
              </a:ext>
            </a:extLst>
          </p:cNvPr>
          <p:cNvSpPr/>
          <p:nvPr/>
        </p:nvSpPr>
        <p:spPr bwMode="auto">
          <a:xfrm>
            <a:off x="8549237" y="3127741"/>
            <a:ext cx="106872" cy="10687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Rectangle 251">
            <a:extLst>
              <a:ext uri="{FF2B5EF4-FFF2-40B4-BE49-F238E27FC236}">
                <a16:creationId xmlns:a16="http://schemas.microsoft.com/office/drawing/2014/main" id="{D345D832-E654-4361-9E8A-11E26383E91C}"/>
              </a:ext>
            </a:extLst>
          </p:cNvPr>
          <p:cNvSpPr/>
          <p:nvPr/>
        </p:nvSpPr>
        <p:spPr bwMode="auto">
          <a:xfrm>
            <a:off x="8551193" y="3374394"/>
            <a:ext cx="106872" cy="10687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Rectangle 252">
            <a:extLst>
              <a:ext uri="{FF2B5EF4-FFF2-40B4-BE49-F238E27FC236}">
                <a16:creationId xmlns:a16="http://schemas.microsoft.com/office/drawing/2014/main" id="{1094A813-07D6-4FEE-88FC-B840E02CF43F}"/>
              </a:ext>
            </a:extLst>
          </p:cNvPr>
          <p:cNvSpPr/>
          <p:nvPr/>
        </p:nvSpPr>
        <p:spPr bwMode="auto">
          <a:xfrm>
            <a:off x="8551192" y="3623009"/>
            <a:ext cx="106872" cy="10687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Rectangle 253">
            <a:extLst>
              <a:ext uri="{FF2B5EF4-FFF2-40B4-BE49-F238E27FC236}">
                <a16:creationId xmlns:a16="http://schemas.microsoft.com/office/drawing/2014/main" id="{06138B33-9A7C-48A1-9015-F3C3F8D3B6A2}"/>
              </a:ext>
            </a:extLst>
          </p:cNvPr>
          <p:cNvSpPr/>
          <p:nvPr/>
        </p:nvSpPr>
        <p:spPr bwMode="auto">
          <a:xfrm>
            <a:off x="8549237" y="3863199"/>
            <a:ext cx="106872" cy="106872"/>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55" name="Straight Connector 254">
            <a:extLst>
              <a:ext uri="{FF2B5EF4-FFF2-40B4-BE49-F238E27FC236}">
                <a16:creationId xmlns:a16="http://schemas.microsoft.com/office/drawing/2014/main" id="{D7DE82A6-D207-4E3F-95CE-5D5335AAFB90}"/>
              </a:ext>
            </a:extLst>
          </p:cNvPr>
          <p:cNvCxnSpPr>
            <a:cxnSpLocks/>
          </p:cNvCxnSpPr>
          <p:nvPr/>
        </p:nvCxnSpPr>
        <p:spPr bwMode="auto">
          <a:xfrm flipV="1">
            <a:off x="7611358" y="3885029"/>
            <a:ext cx="0" cy="832970"/>
          </a:xfrm>
          <a:prstGeom prst="line">
            <a:avLst/>
          </a:prstGeom>
          <a:noFill/>
          <a:ln w="38100" cap="flat" cmpd="sng" algn="ctr">
            <a:solidFill>
              <a:schemeClr val="accent6"/>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F7737FD3-3CA7-4E12-8F07-2AB0DC4F0B27}"/>
              </a:ext>
            </a:extLst>
          </p:cNvPr>
          <p:cNvCxnSpPr>
            <a:cxnSpLocks/>
          </p:cNvCxnSpPr>
          <p:nvPr/>
        </p:nvCxnSpPr>
        <p:spPr bwMode="auto">
          <a:xfrm>
            <a:off x="8163128" y="4473021"/>
            <a:ext cx="0" cy="254232"/>
          </a:xfrm>
          <a:prstGeom prst="line">
            <a:avLst/>
          </a:prstGeom>
          <a:noFill/>
          <a:ln w="38100" cap="flat" cmpd="sng" algn="ctr">
            <a:solidFill>
              <a:schemeClr val="accent5"/>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1245A765-99A1-491A-A51E-64CF5D84F737}"/>
              </a:ext>
            </a:extLst>
          </p:cNvPr>
          <p:cNvCxnSpPr>
            <a:cxnSpLocks/>
          </p:cNvCxnSpPr>
          <p:nvPr/>
        </p:nvCxnSpPr>
        <p:spPr bwMode="auto">
          <a:xfrm flipV="1">
            <a:off x="7243512" y="2033429"/>
            <a:ext cx="0" cy="2693824"/>
          </a:xfrm>
          <a:prstGeom prst="line">
            <a:avLst/>
          </a:prstGeom>
          <a:noFill/>
          <a:ln w="38100" cap="flat" cmpd="sng" algn="ctr">
            <a:solidFill>
              <a:schemeClr val="accent6"/>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8E4E0763-7F45-42C0-B33F-615E9CCBF5C6}"/>
              </a:ext>
            </a:extLst>
          </p:cNvPr>
          <p:cNvCxnSpPr>
            <a:cxnSpLocks/>
          </p:cNvCxnSpPr>
          <p:nvPr/>
        </p:nvCxnSpPr>
        <p:spPr bwMode="auto">
          <a:xfrm flipV="1">
            <a:off x="7427435" y="3394853"/>
            <a:ext cx="0" cy="1336860"/>
          </a:xfrm>
          <a:prstGeom prst="line">
            <a:avLst/>
          </a:prstGeom>
          <a:noFill/>
          <a:ln w="38100"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0D0BF8F1-8DE3-4EC2-8EC5-0878052090AC}"/>
              </a:ext>
            </a:extLst>
          </p:cNvPr>
          <p:cNvCxnSpPr>
            <a:cxnSpLocks/>
          </p:cNvCxnSpPr>
          <p:nvPr/>
        </p:nvCxnSpPr>
        <p:spPr bwMode="auto">
          <a:xfrm flipV="1">
            <a:off x="7841263" y="4268206"/>
            <a:ext cx="0" cy="459048"/>
          </a:xfrm>
          <a:prstGeom prst="line">
            <a:avLst/>
          </a:prstGeom>
          <a:noFill/>
          <a:ln w="38100"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6E1843D2-1B83-4759-81E8-9EC47A444275}"/>
              </a:ext>
            </a:extLst>
          </p:cNvPr>
          <p:cNvCxnSpPr>
            <a:cxnSpLocks/>
          </p:cNvCxnSpPr>
          <p:nvPr/>
        </p:nvCxnSpPr>
        <p:spPr bwMode="auto">
          <a:xfrm flipV="1">
            <a:off x="7887243" y="4324984"/>
            <a:ext cx="0" cy="402269"/>
          </a:xfrm>
          <a:prstGeom prst="line">
            <a:avLst/>
          </a:prstGeom>
          <a:noFill/>
          <a:ln w="38100" cap="flat" cmpd="sng" algn="ctr">
            <a:solidFill>
              <a:schemeClr val="accent6"/>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77D32D56-D32E-4FE6-B206-331B0E9706BF}"/>
              </a:ext>
            </a:extLst>
          </p:cNvPr>
          <p:cNvCxnSpPr>
            <a:cxnSpLocks/>
          </p:cNvCxnSpPr>
          <p:nvPr/>
        </p:nvCxnSpPr>
        <p:spPr bwMode="auto">
          <a:xfrm>
            <a:off x="8347051" y="4658789"/>
            <a:ext cx="0" cy="68465"/>
          </a:xfrm>
          <a:prstGeom prst="line">
            <a:avLst/>
          </a:prstGeom>
          <a:noFill/>
          <a:ln w="38100" cap="flat" cmpd="sng" algn="ctr">
            <a:solidFill>
              <a:schemeClr val="accent5"/>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FE9D0D85-F728-43F0-BB7C-F148826D48FC}"/>
              </a:ext>
            </a:extLst>
          </p:cNvPr>
          <p:cNvCxnSpPr>
            <a:cxnSpLocks/>
          </p:cNvCxnSpPr>
          <p:nvPr/>
        </p:nvCxnSpPr>
        <p:spPr bwMode="auto">
          <a:xfrm>
            <a:off x="8439013" y="4693021"/>
            <a:ext cx="0" cy="34232"/>
          </a:xfrm>
          <a:prstGeom prst="line">
            <a:avLst/>
          </a:prstGeom>
          <a:noFill/>
          <a:ln w="38100" cap="flat" cmpd="sng" algn="ctr">
            <a:solidFill>
              <a:schemeClr val="accent5"/>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4947C351-628D-4770-B7A7-37FFB8264CB3}"/>
              </a:ext>
            </a:extLst>
          </p:cNvPr>
          <p:cNvCxnSpPr>
            <a:cxnSpLocks/>
          </p:cNvCxnSpPr>
          <p:nvPr/>
        </p:nvCxnSpPr>
        <p:spPr bwMode="auto">
          <a:xfrm flipV="1">
            <a:off x="8484994" y="4722729"/>
            <a:ext cx="0" cy="28684"/>
          </a:xfrm>
          <a:prstGeom prst="line">
            <a:avLst/>
          </a:prstGeom>
          <a:noFill/>
          <a:ln w="38100" cap="flat" cmpd="sng" algn="ctr">
            <a:solidFill>
              <a:schemeClr val="accent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57674688-E434-43FE-A036-55E3F64E1065}"/>
              </a:ext>
            </a:extLst>
          </p:cNvPr>
          <p:cNvCxnSpPr>
            <a:cxnSpLocks/>
          </p:cNvCxnSpPr>
          <p:nvPr/>
        </p:nvCxnSpPr>
        <p:spPr bwMode="auto">
          <a:xfrm flipV="1">
            <a:off x="8071167" y="4428670"/>
            <a:ext cx="0" cy="298519"/>
          </a:xfrm>
          <a:prstGeom prst="line">
            <a:avLst/>
          </a:prstGeom>
          <a:noFill/>
          <a:ln w="38100" cap="flat" cmpd="sng" algn="ctr">
            <a:solidFill>
              <a:schemeClr val="accent5"/>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FC01328A-FCA7-42EC-ADD4-11822F336BC5}"/>
              </a:ext>
            </a:extLst>
          </p:cNvPr>
          <p:cNvCxnSpPr>
            <a:cxnSpLocks/>
          </p:cNvCxnSpPr>
          <p:nvPr/>
        </p:nvCxnSpPr>
        <p:spPr bwMode="auto">
          <a:xfrm flipV="1">
            <a:off x="7381454" y="3320209"/>
            <a:ext cx="0" cy="1406981"/>
          </a:xfrm>
          <a:prstGeom prst="line">
            <a:avLst/>
          </a:prstGeom>
          <a:noFill/>
          <a:ln w="38100" cap="flat" cmpd="sng" algn="ctr">
            <a:solidFill>
              <a:schemeClr val="accent5"/>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2142FBE9-59F7-435E-BF1F-09D3E7DDF101}"/>
              </a:ext>
            </a:extLst>
          </p:cNvPr>
          <p:cNvCxnSpPr>
            <a:cxnSpLocks/>
          </p:cNvCxnSpPr>
          <p:nvPr/>
        </p:nvCxnSpPr>
        <p:spPr bwMode="auto">
          <a:xfrm flipV="1">
            <a:off x="7473416" y="3701341"/>
            <a:ext cx="0" cy="1025849"/>
          </a:xfrm>
          <a:prstGeom prst="line">
            <a:avLst/>
          </a:prstGeom>
          <a:noFill/>
          <a:ln w="38100"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A2628160-5F85-42D2-9116-1F4C323FCCF5}"/>
              </a:ext>
            </a:extLst>
          </p:cNvPr>
          <p:cNvCxnSpPr>
            <a:cxnSpLocks/>
          </p:cNvCxnSpPr>
          <p:nvPr/>
        </p:nvCxnSpPr>
        <p:spPr bwMode="auto">
          <a:xfrm flipV="1">
            <a:off x="7565378" y="3837867"/>
            <a:ext cx="0" cy="889322"/>
          </a:xfrm>
          <a:prstGeom prst="line">
            <a:avLst/>
          </a:prstGeom>
          <a:noFill/>
          <a:ln w="38100" cap="flat" cmpd="sng" algn="ctr">
            <a:solidFill>
              <a:schemeClr val="accent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F56E58BA-9DC4-411D-8614-F9DA8A7D60CD}"/>
              </a:ext>
            </a:extLst>
          </p:cNvPr>
          <p:cNvCxnSpPr>
            <a:cxnSpLocks/>
          </p:cNvCxnSpPr>
          <p:nvPr/>
        </p:nvCxnSpPr>
        <p:spPr bwMode="auto">
          <a:xfrm flipV="1">
            <a:off x="7703320" y="4079216"/>
            <a:ext cx="0" cy="641467"/>
          </a:xfrm>
          <a:prstGeom prst="line">
            <a:avLst/>
          </a:prstGeom>
          <a:noFill/>
          <a:ln w="38100" cap="flat" cmpd="sng" algn="ctr">
            <a:solidFill>
              <a:schemeClr val="accent5"/>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1C222BA9-3B4F-467F-AA4F-4FF462BA0EEB}"/>
              </a:ext>
            </a:extLst>
          </p:cNvPr>
          <p:cNvCxnSpPr>
            <a:cxnSpLocks/>
          </p:cNvCxnSpPr>
          <p:nvPr/>
        </p:nvCxnSpPr>
        <p:spPr bwMode="auto">
          <a:xfrm>
            <a:off x="8209109" y="4523536"/>
            <a:ext cx="0" cy="189869"/>
          </a:xfrm>
          <a:prstGeom prst="line">
            <a:avLst/>
          </a:prstGeom>
          <a:noFill/>
          <a:ln w="38100" cap="flat" cmpd="sng" algn="ctr">
            <a:solidFill>
              <a:schemeClr val="accent5"/>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9D339589-EC63-4D45-9EEA-B35B0477644B}"/>
              </a:ext>
            </a:extLst>
          </p:cNvPr>
          <p:cNvCxnSpPr>
            <a:cxnSpLocks/>
          </p:cNvCxnSpPr>
          <p:nvPr/>
        </p:nvCxnSpPr>
        <p:spPr bwMode="auto">
          <a:xfrm>
            <a:off x="8301071" y="4633857"/>
            <a:ext cx="0" cy="86826"/>
          </a:xfrm>
          <a:prstGeom prst="line">
            <a:avLst/>
          </a:prstGeom>
          <a:noFill/>
          <a:ln w="38100" cap="flat" cmpd="sng" algn="ctr">
            <a:solidFill>
              <a:schemeClr val="accent5"/>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606B0F78-1BFE-4663-A807-CC25A5EC68B9}"/>
              </a:ext>
            </a:extLst>
          </p:cNvPr>
          <p:cNvCxnSpPr>
            <a:cxnSpLocks/>
          </p:cNvCxnSpPr>
          <p:nvPr/>
        </p:nvCxnSpPr>
        <p:spPr bwMode="auto">
          <a:xfrm flipV="1">
            <a:off x="7289493" y="2134383"/>
            <a:ext cx="0" cy="2605062"/>
          </a:xfrm>
          <a:prstGeom prst="line">
            <a:avLst/>
          </a:prstGeom>
          <a:noFill/>
          <a:ln w="38100" cap="flat" cmpd="sng" algn="ctr">
            <a:solidFill>
              <a:schemeClr val="accent5"/>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9AE34066-21D4-4E1C-BF56-9DCF67848EB8}"/>
              </a:ext>
            </a:extLst>
          </p:cNvPr>
          <p:cNvCxnSpPr>
            <a:cxnSpLocks/>
          </p:cNvCxnSpPr>
          <p:nvPr/>
        </p:nvCxnSpPr>
        <p:spPr bwMode="auto">
          <a:xfrm flipV="1">
            <a:off x="7335474" y="3205727"/>
            <a:ext cx="0" cy="1514955"/>
          </a:xfrm>
          <a:prstGeom prst="line">
            <a:avLst/>
          </a:prstGeom>
          <a:noFill/>
          <a:ln w="38100" cap="flat" cmpd="sng" algn="ctr">
            <a:solidFill>
              <a:schemeClr val="accent5"/>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12723E14-2E97-4D81-8875-F7A0904469D2}"/>
              </a:ext>
            </a:extLst>
          </p:cNvPr>
          <p:cNvCxnSpPr>
            <a:cxnSpLocks/>
          </p:cNvCxnSpPr>
          <p:nvPr/>
        </p:nvCxnSpPr>
        <p:spPr bwMode="auto">
          <a:xfrm flipV="1">
            <a:off x="7519397" y="3782490"/>
            <a:ext cx="0" cy="944700"/>
          </a:xfrm>
          <a:prstGeom prst="line">
            <a:avLst/>
          </a:prstGeom>
          <a:noFill/>
          <a:ln w="38100" cap="flat" cmpd="sng" algn="ctr">
            <a:solidFill>
              <a:schemeClr val="accent4"/>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52374C3A-7354-493C-9A0E-D682E5A35CDA}"/>
              </a:ext>
            </a:extLst>
          </p:cNvPr>
          <p:cNvCxnSpPr>
            <a:cxnSpLocks/>
          </p:cNvCxnSpPr>
          <p:nvPr/>
        </p:nvCxnSpPr>
        <p:spPr bwMode="auto">
          <a:xfrm flipV="1">
            <a:off x="7657339" y="3923002"/>
            <a:ext cx="0" cy="804187"/>
          </a:xfrm>
          <a:prstGeom prst="line">
            <a:avLst/>
          </a:prstGeom>
          <a:noFill/>
          <a:ln w="38100" cap="flat" cmpd="sng" algn="ctr">
            <a:solidFill>
              <a:schemeClr val="accent5"/>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92A77162-0574-49BC-BD70-480FEA4FDF7D}"/>
              </a:ext>
            </a:extLst>
          </p:cNvPr>
          <p:cNvCxnSpPr>
            <a:cxnSpLocks/>
          </p:cNvCxnSpPr>
          <p:nvPr/>
        </p:nvCxnSpPr>
        <p:spPr bwMode="auto">
          <a:xfrm flipV="1">
            <a:off x="7749301" y="4190165"/>
            <a:ext cx="0" cy="532429"/>
          </a:xfrm>
          <a:prstGeom prst="line">
            <a:avLst/>
          </a:prstGeom>
          <a:noFill/>
          <a:ln w="38100" cap="flat" cmpd="sng" algn="ctr">
            <a:solidFill>
              <a:schemeClr val="accent3"/>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2074D9E2-22F0-4D1F-A1E5-F410F92595A1}"/>
              </a:ext>
            </a:extLst>
          </p:cNvPr>
          <p:cNvCxnSpPr>
            <a:cxnSpLocks/>
          </p:cNvCxnSpPr>
          <p:nvPr/>
        </p:nvCxnSpPr>
        <p:spPr bwMode="auto">
          <a:xfrm flipV="1">
            <a:off x="7933224" y="4336947"/>
            <a:ext cx="0" cy="390243"/>
          </a:xfrm>
          <a:prstGeom prst="line">
            <a:avLst/>
          </a:prstGeom>
          <a:noFill/>
          <a:ln w="38100" cap="flat" cmpd="sng" algn="ctr">
            <a:solidFill>
              <a:schemeClr val="accent3"/>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D430882D-E4F3-4781-863D-7F367BE21482}"/>
              </a:ext>
            </a:extLst>
          </p:cNvPr>
          <p:cNvCxnSpPr>
            <a:cxnSpLocks/>
          </p:cNvCxnSpPr>
          <p:nvPr/>
        </p:nvCxnSpPr>
        <p:spPr bwMode="auto">
          <a:xfrm flipV="1">
            <a:off x="7795282" y="4201680"/>
            <a:ext cx="0" cy="525509"/>
          </a:xfrm>
          <a:prstGeom prst="line">
            <a:avLst/>
          </a:prstGeom>
          <a:noFill/>
          <a:ln w="38100" cap="flat" cmpd="sng" algn="ctr">
            <a:solidFill>
              <a:schemeClr val="accent3"/>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9147D743-8D46-40C2-B65D-C732860779AD}"/>
              </a:ext>
            </a:extLst>
          </p:cNvPr>
          <p:cNvCxnSpPr>
            <a:cxnSpLocks/>
          </p:cNvCxnSpPr>
          <p:nvPr/>
        </p:nvCxnSpPr>
        <p:spPr bwMode="auto">
          <a:xfrm flipV="1">
            <a:off x="7979205" y="4366714"/>
            <a:ext cx="0" cy="360476"/>
          </a:xfrm>
          <a:prstGeom prst="line">
            <a:avLst/>
          </a:prstGeom>
          <a:noFill/>
          <a:ln w="38100" cap="flat" cmpd="sng" algn="ctr">
            <a:solidFill>
              <a:schemeClr val="accent5"/>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7100AE44-5810-4CE4-98F8-F11211590957}"/>
              </a:ext>
            </a:extLst>
          </p:cNvPr>
          <p:cNvCxnSpPr>
            <a:cxnSpLocks/>
          </p:cNvCxnSpPr>
          <p:nvPr/>
        </p:nvCxnSpPr>
        <p:spPr bwMode="auto">
          <a:xfrm flipV="1">
            <a:off x="8025186" y="4426040"/>
            <a:ext cx="0" cy="301150"/>
          </a:xfrm>
          <a:prstGeom prst="line">
            <a:avLst/>
          </a:prstGeom>
          <a:noFill/>
          <a:ln w="38100" cap="flat" cmpd="sng" algn="ctr">
            <a:solidFill>
              <a:schemeClr val="accent5"/>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42C132E6-ECC0-443F-84C6-4E2C99D4CE2C}"/>
              </a:ext>
            </a:extLst>
          </p:cNvPr>
          <p:cNvCxnSpPr>
            <a:cxnSpLocks/>
          </p:cNvCxnSpPr>
          <p:nvPr/>
        </p:nvCxnSpPr>
        <p:spPr bwMode="auto">
          <a:xfrm>
            <a:off x="8117147" y="4456379"/>
            <a:ext cx="0" cy="276293"/>
          </a:xfrm>
          <a:prstGeom prst="line">
            <a:avLst/>
          </a:prstGeom>
          <a:noFill/>
          <a:ln w="38100" cap="flat" cmpd="sng" algn="ctr">
            <a:solidFill>
              <a:schemeClr val="accent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D39DE75E-280C-4FAD-BBF3-B40EC52A7DBA}"/>
              </a:ext>
            </a:extLst>
          </p:cNvPr>
          <p:cNvCxnSpPr>
            <a:cxnSpLocks/>
          </p:cNvCxnSpPr>
          <p:nvPr/>
        </p:nvCxnSpPr>
        <p:spPr bwMode="auto">
          <a:xfrm>
            <a:off x="8255090" y="4633857"/>
            <a:ext cx="0" cy="91420"/>
          </a:xfrm>
          <a:prstGeom prst="line">
            <a:avLst/>
          </a:prstGeom>
          <a:noFill/>
          <a:ln w="38100" cap="flat" cmpd="sng" algn="ctr">
            <a:solidFill>
              <a:schemeClr val="accent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2605B730-30F3-4058-BE26-5A5B4517FCAB}"/>
              </a:ext>
            </a:extLst>
          </p:cNvPr>
          <p:cNvCxnSpPr>
            <a:cxnSpLocks/>
          </p:cNvCxnSpPr>
          <p:nvPr/>
        </p:nvCxnSpPr>
        <p:spPr bwMode="auto">
          <a:xfrm>
            <a:off x="8393032" y="4674552"/>
            <a:ext cx="0" cy="46130"/>
          </a:xfrm>
          <a:prstGeom prst="line">
            <a:avLst/>
          </a:prstGeom>
          <a:noFill/>
          <a:ln w="38100" cap="flat" cmpd="sng" algn="ctr">
            <a:solidFill>
              <a:schemeClr val="accent6"/>
            </a:solidFill>
            <a:prstDash val="solid"/>
            <a:round/>
            <a:headEnd type="none" w="med" len="med"/>
            <a:tailEnd type="none" w="med" len="med"/>
          </a:ln>
          <a:effectLst/>
        </p:spPr>
      </p:cxnSp>
      <p:grpSp>
        <p:nvGrpSpPr>
          <p:cNvPr id="344" name="Group 343">
            <a:extLst>
              <a:ext uri="{FF2B5EF4-FFF2-40B4-BE49-F238E27FC236}">
                <a16:creationId xmlns:a16="http://schemas.microsoft.com/office/drawing/2014/main" id="{C042C5FC-E8AF-4E19-A025-C721163294A7}"/>
              </a:ext>
            </a:extLst>
          </p:cNvPr>
          <p:cNvGrpSpPr/>
          <p:nvPr/>
        </p:nvGrpSpPr>
        <p:grpSpPr>
          <a:xfrm>
            <a:off x="7102895" y="1834891"/>
            <a:ext cx="85298" cy="3757127"/>
            <a:chOff x="7020703" y="1783521"/>
            <a:chExt cx="85298" cy="3757127"/>
          </a:xfrm>
        </p:grpSpPr>
        <p:cxnSp>
          <p:nvCxnSpPr>
            <p:cNvPr id="224" name="Straight Connector 223">
              <a:extLst>
                <a:ext uri="{FF2B5EF4-FFF2-40B4-BE49-F238E27FC236}">
                  <a16:creationId xmlns:a16="http://schemas.microsoft.com/office/drawing/2014/main" id="{ABE198A9-1B47-41B5-9832-B3333A21CD46}"/>
                </a:ext>
              </a:extLst>
            </p:cNvPr>
            <p:cNvCxnSpPr/>
            <p:nvPr/>
          </p:nvCxnSpPr>
          <p:spPr bwMode="auto">
            <a:xfrm>
              <a:off x="7096660" y="1783521"/>
              <a:ext cx="0" cy="3757127"/>
            </a:xfrm>
            <a:prstGeom prst="line">
              <a:avLst/>
            </a:prstGeom>
            <a:noFill/>
            <a:ln w="28575" cap="flat" cmpd="sng" algn="ctr">
              <a:solidFill>
                <a:schemeClr val="bg1"/>
              </a:solidFill>
              <a:prstDash val="solid"/>
              <a:round/>
              <a:headEnd type="none" w="med" len="med"/>
              <a:tailEnd type="none" w="med" len="med"/>
            </a:ln>
            <a:effectLst/>
          </p:spPr>
        </p:cxnSp>
        <p:grpSp>
          <p:nvGrpSpPr>
            <p:cNvPr id="225" name="Group 224">
              <a:extLst>
                <a:ext uri="{FF2B5EF4-FFF2-40B4-BE49-F238E27FC236}">
                  <a16:creationId xmlns:a16="http://schemas.microsoft.com/office/drawing/2014/main" id="{D2818176-658D-4BE8-AD18-257C53A97D76}"/>
                </a:ext>
              </a:extLst>
            </p:cNvPr>
            <p:cNvGrpSpPr/>
            <p:nvPr/>
          </p:nvGrpSpPr>
          <p:grpSpPr>
            <a:xfrm>
              <a:off x="7020703" y="2131824"/>
              <a:ext cx="85275" cy="3408824"/>
              <a:chOff x="1352927" y="1791477"/>
              <a:chExt cx="74645" cy="3750515"/>
            </a:xfrm>
          </p:grpSpPr>
          <p:cxnSp>
            <p:nvCxnSpPr>
              <p:cNvPr id="226" name="Straight Connector 225">
                <a:extLst>
                  <a:ext uri="{FF2B5EF4-FFF2-40B4-BE49-F238E27FC236}">
                    <a16:creationId xmlns:a16="http://schemas.microsoft.com/office/drawing/2014/main" id="{7FC63A39-E2E3-49DA-9700-DDFAF0BDC5A8}"/>
                  </a:ext>
                </a:extLst>
              </p:cNvPr>
              <p:cNvCxnSpPr>
                <a:cxnSpLocks/>
              </p:cNvCxnSpPr>
              <p:nvPr/>
            </p:nvCxnSpPr>
            <p:spPr bwMode="auto">
              <a:xfrm>
                <a:off x="1352927" y="1791477"/>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D9A4B762-6C86-4AB8-99BD-465A9960B977}"/>
                  </a:ext>
                </a:extLst>
              </p:cNvPr>
              <p:cNvCxnSpPr>
                <a:cxnSpLocks/>
              </p:cNvCxnSpPr>
              <p:nvPr/>
            </p:nvCxnSpPr>
            <p:spPr bwMode="auto">
              <a:xfrm>
                <a:off x="1352927" y="216652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3D9CBC0C-60F7-45A5-A1D5-437986FC4AE7}"/>
                  </a:ext>
                </a:extLst>
              </p:cNvPr>
              <p:cNvCxnSpPr>
                <a:cxnSpLocks/>
              </p:cNvCxnSpPr>
              <p:nvPr/>
            </p:nvCxnSpPr>
            <p:spPr bwMode="auto">
              <a:xfrm>
                <a:off x="1352927" y="2541580"/>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01D80D4F-9F8C-436F-8C2C-B90D828299BC}"/>
                  </a:ext>
                </a:extLst>
              </p:cNvPr>
              <p:cNvCxnSpPr>
                <a:cxnSpLocks/>
              </p:cNvCxnSpPr>
              <p:nvPr/>
            </p:nvCxnSpPr>
            <p:spPr bwMode="auto">
              <a:xfrm>
                <a:off x="1352927" y="2916632"/>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90301C59-7D4E-4DC2-B7DB-3586B1DB01A2}"/>
                  </a:ext>
                </a:extLst>
              </p:cNvPr>
              <p:cNvCxnSpPr>
                <a:cxnSpLocks/>
              </p:cNvCxnSpPr>
              <p:nvPr/>
            </p:nvCxnSpPr>
            <p:spPr bwMode="auto">
              <a:xfrm>
                <a:off x="1352927" y="3291684"/>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D8222B1E-26EA-40E7-AB72-18105D393E9E}"/>
                  </a:ext>
                </a:extLst>
              </p:cNvPr>
              <p:cNvCxnSpPr>
                <a:cxnSpLocks/>
              </p:cNvCxnSpPr>
              <p:nvPr/>
            </p:nvCxnSpPr>
            <p:spPr bwMode="auto">
              <a:xfrm>
                <a:off x="1352927" y="3666736"/>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7DE751F4-31CD-4FA0-8002-C2933EAA6D57}"/>
                  </a:ext>
                </a:extLst>
              </p:cNvPr>
              <p:cNvCxnSpPr>
                <a:cxnSpLocks/>
              </p:cNvCxnSpPr>
              <p:nvPr/>
            </p:nvCxnSpPr>
            <p:spPr bwMode="auto">
              <a:xfrm>
                <a:off x="1352927" y="4041788"/>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B7789BF7-34D6-41A5-9A75-4057DB782A98}"/>
                  </a:ext>
                </a:extLst>
              </p:cNvPr>
              <p:cNvCxnSpPr>
                <a:cxnSpLocks/>
              </p:cNvCxnSpPr>
              <p:nvPr/>
            </p:nvCxnSpPr>
            <p:spPr bwMode="auto">
              <a:xfrm>
                <a:off x="1352927" y="4416840"/>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80780798-A4D4-4B7B-833B-7A1F0226BB0F}"/>
                  </a:ext>
                </a:extLst>
              </p:cNvPr>
              <p:cNvCxnSpPr>
                <a:cxnSpLocks/>
              </p:cNvCxnSpPr>
              <p:nvPr/>
            </p:nvCxnSpPr>
            <p:spPr bwMode="auto">
              <a:xfrm>
                <a:off x="1352927" y="4791892"/>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6696EE44-53C4-4023-8B64-8D79C07FCB58}"/>
                  </a:ext>
                </a:extLst>
              </p:cNvPr>
              <p:cNvCxnSpPr>
                <a:cxnSpLocks/>
              </p:cNvCxnSpPr>
              <p:nvPr/>
            </p:nvCxnSpPr>
            <p:spPr bwMode="auto">
              <a:xfrm>
                <a:off x="1352927" y="5166944"/>
                <a:ext cx="74645" cy="0"/>
              </a:xfrm>
              <a:prstGeom prst="line">
                <a:avLst/>
              </a:prstGeom>
              <a:noFill/>
              <a:ln w="2857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46814EA6-5575-40C7-89B2-41C5A34ABC3E}"/>
                  </a:ext>
                </a:extLst>
              </p:cNvPr>
              <p:cNvCxnSpPr>
                <a:cxnSpLocks/>
              </p:cNvCxnSpPr>
              <p:nvPr/>
            </p:nvCxnSpPr>
            <p:spPr bwMode="auto">
              <a:xfrm>
                <a:off x="1352927" y="5541992"/>
                <a:ext cx="74645" cy="0"/>
              </a:xfrm>
              <a:prstGeom prst="line">
                <a:avLst/>
              </a:prstGeom>
              <a:noFill/>
              <a:ln w="28575" cap="flat" cmpd="sng" algn="ctr">
                <a:solidFill>
                  <a:schemeClr val="bg1"/>
                </a:solidFill>
                <a:prstDash val="solid"/>
                <a:round/>
                <a:headEnd type="none" w="med" len="med"/>
                <a:tailEnd type="none" w="med" len="med"/>
              </a:ln>
              <a:effectLst/>
            </p:spPr>
          </p:cxnSp>
        </p:grpSp>
        <p:cxnSp>
          <p:nvCxnSpPr>
            <p:cNvPr id="343" name="Straight Connector 342">
              <a:extLst>
                <a:ext uri="{FF2B5EF4-FFF2-40B4-BE49-F238E27FC236}">
                  <a16:creationId xmlns:a16="http://schemas.microsoft.com/office/drawing/2014/main" id="{7F172F0C-3816-4785-BC8D-3CCE44A29467}"/>
                </a:ext>
              </a:extLst>
            </p:cNvPr>
            <p:cNvCxnSpPr>
              <a:cxnSpLocks/>
            </p:cNvCxnSpPr>
            <p:nvPr/>
          </p:nvCxnSpPr>
          <p:spPr bwMode="auto">
            <a:xfrm>
              <a:off x="7020726" y="1788592"/>
              <a:ext cx="85275" cy="0"/>
            </a:xfrm>
            <a:prstGeom prst="line">
              <a:avLst/>
            </a:prstGeom>
            <a:noFill/>
            <a:ln w="28575" cap="flat" cmpd="sng" algn="ctr">
              <a:solidFill>
                <a:schemeClr val="bg1"/>
              </a:solidFill>
              <a:prstDash val="solid"/>
              <a:round/>
              <a:headEnd type="none" w="med" len="med"/>
              <a:tailEnd type="none" w="med" len="med"/>
            </a:ln>
            <a:effectLst/>
          </p:spPr>
        </p:cxnSp>
      </p:grpSp>
      <p:sp>
        <p:nvSpPr>
          <p:cNvPr id="345" name="TextBox 344">
            <a:extLst>
              <a:ext uri="{FF2B5EF4-FFF2-40B4-BE49-F238E27FC236}">
                <a16:creationId xmlns:a16="http://schemas.microsoft.com/office/drawing/2014/main" id="{568F3EEB-87B8-453C-8161-43284A587824}"/>
              </a:ext>
            </a:extLst>
          </p:cNvPr>
          <p:cNvSpPr txBox="1"/>
          <p:nvPr/>
        </p:nvSpPr>
        <p:spPr bwMode="auto">
          <a:xfrm>
            <a:off x="6650116" y="2335303"/>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260</a:t>
            </a:r>
          </a:p>
        </p:txBody>
      </p:sp>
      <p:cxnSp>
        <p:nvCxnSpPr>
          <p:cNvPr id="257" name="Straight Connector 256">
            <a:extLst>
              <a:ext uri="{FF2B5EF4-FFF2-40B4-BE49-F238E27FC236}">
                <a16:creationId xmlns:a16="http://schemas.microsoft.com/office/drawing/2014/main" id="{4237B907-52C3-4FAB-8E5D-7F78C89FF75C}"/>
              </a:ext>
            </a:extLst>
          </p:cNvPr>
          <p:cNvCxnSpPr>
            <a:cxnSpLocks/>
          </p:cNvCxnSpPr>
          <p:nvPr/>
        </p:nvCxnSpPr>
        <p:spPr bwMode="auto">
          <a:xfrm flipV="1">
            <a:off x="9772456" y="4719853"/>
            <a:ext cx="0" cy="583377"/>
          </a:xfrm>
          <a:prstGeom prst="line">
            <a:avLst/>
          </a:prstGeom>
          <a:noFill/>
          <a:ln w="38100"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3656B313-B1F3-4966-8243-EB62158A7B26}"/>
              </a:ext>
            </a:extLst>
          </p:cNvPr>
          <p:cNvCxnSpPr>
            <a:cxnSpLocks/>
          </p:cNvCxnSpPr>
          <p:nvPr/>
        </p:nvCxnSpPr>
        <p:spPr bwMode="auto">
          <a:xfrm flipV="1">
            <a:off x="10875996" y="4726678"/>
            <a:ext cx="0" cy="794032"/>
          </a:xfrm>
          <a:prstGeom prst="line">
            <a:avLst/>
          </a:prstGeom>
          <a:noFill/>
          <a:ln w="38100"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599D38BD-D2E7-42DD-AEF5-B088C12CBD78}"/>
              </a:ext>
            </a:extLst>
          </p:cNvPr>
          <p:cNvCxnSpPr>
            <a:cxnSpLocks/>
          </p:cNvCxnSpPr>
          <p:nvPr/>
        </p:nvCxnSpPr>
        <p:spPr bwMode="auto">
          <a:xfrm flipV="1">
            <a:off x="8714898" y="4715545"/>
            <a:ext cx="0" cy="205822"/>
          </a:xfrm>
          <a:prstGeom prst="line">
            <a:avLst/>
          </a:prstGeom>
          <a:noFill/>
          <a:ln w="38100"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E4FB9D44-1CC4-438B-A3C7-B3836BBE7063}"/>
              </a:ext>
            </a:extLst>
          </p:cNvPr>
          <p:cNvCxnSpPr>
            <a:cxnSpLocks/>
          </p:cNvCxnSpPr>
          <p:nvPr/>
        </p:nvCxnSpPr>
        <p:spPr bwMode="auto">
          <a:xfrm flipV="1">
            <a:off x="8852840" y="4719823"/>
            <a:ext cx="0" cy="270779"/>
          </a:xfrm>
          <a:prstGeom prst="line">
            <a:avLst/>
          </a:prstGeom>
          <a:noFill/>
          <a:ln w="38100"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623BD716-B855-4FDA-8CC6-1A1351334E2A}"/>
              </a:ext>
            </a:extLst>
          </p:cNvPr>
          <p:cNvCxnSpPr>
            <a:cxnSpLocks/>
          </p:cNvCxnSpPr>
          <p:nvPr/>
        </p:nvCxnSpPr>
        <p:spPr bwMode="auto">
          <a:xfrm flipV="1">
            <a:off x="8898821" y="4719823"/>
            <a:ext cx="0" cy="270779"/>
          </a:xfrm>
          <a:prstGeom prst="line">
            <a:avLst/>
          </a:prstGeom>
          <a:noFill/>
          <a:ln w="38100" cap="flat" cmpd="sng" algn="ctr">
            <a:solidFill>
              <a:schemeClr val="accent6"/>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7306196A-7114-4824-AF51-E521956F7A1E}"/>
              </a:ext>
            </a:extLst>
          </p:cNvPr>
          <p:cNvCxnSpPr>
            <a:cxnSpLocks/>
          </p:cNvCxnSpPr>
          <p:nvPr/>
        </p:nvCxnSpPr>
        <p:spPr bwMode="auto">
          <a:xfrm flipV="1">
            <a:off x="8944802" y="4719824"/>
            <a:ext cx="0" cy="293842"/>
          </a:xfrm>
          <a:prstGeom prst="line">
            <a:avLst/>
          </a:prstGeom>
          <a:noFill/>
          <a:ln w="38100" cap="flat" cmpd="sng" algn="ctr">
            <a:solidFill>
              <a:schemeClr val="accent5"/>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51453913-83AD-4486-951D-4E500089F2E6}"/>
              </a:ext>
            </a:extLst>
          </p:cNvPr>
          <p:cNvCxnSpPr>
            <a:cxnSpLocks/>
          </p:cNvCxnSpPr>
          <p:nvPr/>
        </p:nvCxnSpPr>
        <p:spPr bwMode="auto">
          <a:xfrm flipV="1">
            <a:off x="8990783" y="4719824"/>
            <a:ext cx="0" cy="303424"/>
          </a:xfrm>
          <a:prstGeom prst="line">
            <a:avLst/>
          </a:prstGeom>
          <a:noFill/>
          <a:ln w="38100"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D2CD6A67-78F8-4BD4-A5C5-A0E152864DBB}"/>
              </a:ext>
            </a:extLst>
          </p:cNvPr>
          <p:cNvCxnSpPr>
            <a:cxnSpLocks/>
          </p:cNvCxnSpPr>
          <p:nvPr/>
        </p:nvCxnSpPr>
        <p:spPr bwMode="auto">
          <a:xfrm flipV="1">
            <a:off x="9082744" y="4719824"/>
            <a:ext cx="0" cy="350561"/>
          </a:xfrm>
          <a:prstGeom prst="line">
            <a:avLst/>
          </a:prstGeom>
          <a:noFill/>
          <a:ln w="38100" cap="flat" cmpd="sng" algn="ctr">
            <a:solidFill>
              <a:schemeClr val="accent6"/>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FECBAC1F-CA37-4E31-B9AE-BA6B15C4288E}"/>
              </a:ext>
            </a:extLst>
          </p:cNvPr>
          <p:cNvCxnSpPr>
            <a:cxnSpLocks/>
          </p:cNvCxnSpPr>
          <p:nvPr/>
        </p:nvCxnSpPr>
        <p:spPr bwMode="auto">
          <a:xfrm flipV="1">
            <a:off x="9128725" y="4717685"/>
            <a:ext cx="0" cy="378590"/>
          </a:xfrm>
          <a:prstGeom prst="line">
            <a:avLst/>
          </a:prstGeom>
          <a:noFill/>
          <a:ln w="38100"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FD7D9ACE-00E4-4E1B-A183-10DEF1E21CA1}"/>
              </a:ext>
            </a:extLst>
          </p:cNvPr>
          <p:cNvCxnSpPr>
            <a:cxnSpLocks/>
          </p:cNvCxnSpPr>
          <p:nvPr/>
        </p:nvCxnSpPr>
        <p:spPr bwMode="auto">
          <a:xfrm flipV="1">
            <a:off x="9174706" y="4717685"/>
            <a:ext cx="0" cy="396735"/>
          </a:xfrm>
          <a:prstGeom prst="line">
            <a:avLst/>
          </a:prstGeom>
          <a:noFill/>
          <a:ln w="38100"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D62E193E-A90C-4C40-886A-B18673A120D1}"/>
              </a:ext>
            </a:extLst>
          </p:cNvPr>
          <p:cNvCxnSpPr>
            <a:cxnSpLocks/>
          </p:cNvCxnSpPr>
          <p:nvPr/>
        </p:nvCxnSpPr>
        <p:spPr bwMode="auto">
          <a:xfrm flipV="1">
            <a:off x="9220687" y="4723288"/>
            <a:ext cx="0" cy="415254"/>
          </a:xfrm>
          <a:prstGeom prst="line">
            <a:avLst/>
          </a:prstGeom>
          <a:noFill/>
          <a:ln w="38100" cap="flat" cmpd="sng" algn="ctr">
            <a:solidFill>
              <a:schemeClr val="accent6"/>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6614597D-5C15-4915-B896-45B18C8DE1AE}"/>
              </a:ext>
            </a:extLst>
          </p:cNvPr>
          <p:cNvCxnSpPr>
            <a:cxnSpLocks/>
          </p:cNvCxnSpPr>
          <p:nvPr/>
        </p:nvCxnSpPr>
        <p:spPr bwMode="auto">
          <a:xfrm flipV="1">
            <a:off x="9266668" y="4723288"/>
            <a:ext cx="0" cy="424360"/>
          </a:xfrm>
          <a:prstGeom prst="line">
            <a:avLst/>
          </a:prstGeom>
          <a:noFill/>
          <a:ln w="38100"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9933AF75-F1DC-40CC-85C6-34B47E42C695}"/>
              </a:ext>
            </a:extLst>
          </p:cNvPr>
          <p:cNvCxnSpPr>
            <a:cxnSpLocks/>
          </p:cNvCxnSpPr>
          <p:nvPr/>
        </p:nvCxnSpPr>
        <p:spPr bwMode="auto">
          <a:xfrm flipV="1">
            <a:off x="9404610" y="4719824"/>
            <a:ext cx="0" cy="498490"/>
          </a:xfrm>
          <a:prstGeom prst="line">
            <a:avLst/>
          </a:prstGeom>
          <a:noFill/>
          <a:ln w="38100"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045E2499-31D9-45C3-B987-620C5ED26883}"/>
              </a:ext>
            </a:extLst>
          </p:cNvPr>
          <p:cNvCxnSpPr>
            <a:cxnSpLocks/>
          </p:cNvCxnSpPr>
          <p:nvPr/>
        </p:nvCxnSpPr>
        <p:spPr bwMode="auto">
          <a:xfrm flipV="1">
            <a:off x="9542552" y="4719823"/>
            <a:ext cx="0" cy="531316"/>
          </a:xfrm>
          <a:prstGeom prst="line">
            <a:avLst/>
          </a:prstGeom>
          <a:noFill/>
          <a:ln w="38100"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E5530200-CA01-4867-87A0-5B9E65547887}"/>
              </a:ext>
            </a:extLst>
          </p:cNvPr>
          <p:cNvCxnSpPr>
            <a:cxnSpLocks/>
          </p:cNvCxnSpPr>
          <p:nvPr/>
        </p:nvCxnSpPr>
        <p:spPr bwMode="auto">
          <a:xfrm flipV="1">
            <a:off x="9588533" y="4719823"/>
            <a:ext cx="0" cy="531316"/>
          </a:xfrm>
          <a:prstGeom prst="line">
            <a:avLst/>
          </a:prstGeom>
          <a:noFill/>
          <a:ln w="38100"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74547E59-B36B-4F4F-A9AC-071581A08E15}"/>
              </a:ext>
            </a:extLst>
          </p:cNvPr>
          <p:cNvCxnSpPr>
            <a:cxnSpLocks/>
          </p:cNvCxnSpPr>
          <p:nvPr/>
        </p:nvCxnSpPr>
        <p:spPr bwMode="auto">
          <a:xfrm flipV="1">
            <a:off x="9634514" y="4723287"/>
            <a:ext cx="0" cy="553743"/>
          </a:xfrm>
          <a:prstGeom prst="line">
            <a:avLst/>
          </a:prstGeom>
          <a:noFill/>
          <a:ln w="38100"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615B9B01-4C57-42E2-B130-2B707DE30084}"/>
              </a:ext>
            </a:extLst>
          </p:cNvPr>
          <p:cNvCxnSpPr>
            <a:cxnSpLocks/>
          </p:cNvCxnSpPr>
          <p:nvPr/>
        </p:nvCxnSpPr>
        <p:spPr bwMode="auto">
          <a:xfrm flipV="1">
            <a:off x="9680495" y="4719824"/>
            <a:ext cx="0" cy="557206"/>
          </a:xfrm>
          <a:prstGeom prst="line">
            <a:avLst/>
          </a:prstGeom>
          <a:noFill/>
          <a:ln w="38100"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0FB6902E-17A5-4C2B-A33C-2B9B79EA999D}"/>
              </a:ext>
            </a:extLst>
          </p:cNvPr>
          <p:cNvCxnSpPr>
            <a:cxnSpLocks/>
          </p:cNvCxnSpPr>
          <p:nvPr/>
        </p:nvCxnSpPr>
        <p:spPr bwMode="auto">
          <a:xfrm flipV="1">
            <a:off x="9726476" y="4715545"/>
            <a:ext cx="0" cy="572263"/>
          </a:xfrm>
          <a:prstGeom prst="line">
            <a:avLst/>
          </a:prstGeom>
          <a:noFill/>
          <a:ln w="38100" cap="flat" cmpd="sng" algn="ctr">
            <a:solidFill>
              <a:schemeClr val="accent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99E1743A-E88B-4985-99EA-0E6F8DB479FA}"/>
              </a:ext>
            </a:extLst>
          </p:cNvPr>
          <p:cNvCxnSpPr>
            <a:cxnSpLocks/>
          </p:cNvCxnSpPr>
          <p:nvPr/>
        </p:nvCxnSpPr>
        <p:spPr bwMode="auto">
          <a:xfrm flipV="1">
            <a:off x="9818437" y="4723288"/>
            <a:ext cx="0" cy="607958"/>
          </a:xfrm>
          <a:prstGeom prst="line">
            <a:avLst/>
          </a:prstGeom>
          <a:noFill/>
          <a:ln w="38100"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BD4FA652-C30F-445E-BA64-A8D70FC188CD}"/>
              </a:ext>
            </a:extLst>
          </p:cNvPr>
          <p:cNvCxnSpPr>
            <a:cxnSpLocks/>
          </p:cNvCxnSpPr>
          <p:nvPr/>
        </p:nvCxnSpPr>
        <p:spPr bwMode="auto">
          <a:xfrm flipV="1">
            <a:off x="9864418" y="4719824"/>
            <a:ext cx="0" cy="637113"/>
          </a:xfrm>
          <a:prstGeom prst="line">
            <a:avLst/>
          </a:prstGeom>
          <a:noFill/>
          <a:ln w="38100" cap="flat" cmpd="sng" algn="ctr">
            <a:solidFill>
              <a:schemeClr val="accent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00BAB8E9-FF96-4074-988E-36C090688E42}"/>
              </a:ext>
            </a:extLst>
          </p:cNvPr>
          <p:cNvCxnSpPr>
            <a:cxnSpLocks/>
          </p:cNvCxnSpPr>
          <p:nvPr/>
        </p:nvCxnSpPr>
        <p:spPr bwMode="auto">
          <a:xfrm flipV="1">
            <a:off x="9910399" y="4723288"/>
            <a:ext cx="0" cy="633649"/>
          </a:xfrm>
          <a:prstGeom prst="line">
            <a:avLst/>
          </a:prstGeom>
          <a:noFill/>
          <a:ln w="38100"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F6C2C949-00CC-4877-8533-A6D7AAE2447E}"/>
              </a:ext>
            </a:extLst>
          </p:cNvPr>
          <p:cNvCxnSpPr>
            <a:cxnSpLocks/>
          </p:cNvCxnSpPr>
          <p:nvPr/>
        </p:nvCxnSpPr>
        <p:spPr bwMode="auto">
          <a:xfrm flipV="1">
            <a:off x="10002361" y="4723288"/>
            <a:ext cx="0" cy="633649"/>
          </a:xfrm>
          <a:prstGeom prst="line">
            <a:avLst/>
          </a:prstGeom>
          <a:noFill/>
          <a:ln w="38100" cap="flat" cmpd="sng" algn="ctr">
            <a:solidFill>
              <a:schemeClr val="accent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AF5C6314-6477-4FD4-A3DE-C34A92D8B327}"/>
              </a:ext>
            </a:extLst>
          </p:cNvPr>
          <p:cNvCxnSpPr>
            <a:cxnSpLocks/>
          </p:cNvCxnSpPr>
          <p:nvPr/>
        </p:nvCxnSpPr>
        <p:spPr bwMode="auto">
          <a:xfrm flipV="1">
            <a:off x="10048341" y="4723236"/>
            <a:ext cx="0" cy="637113"/>
          </a:xfrm>
          <a:prstGeom prst="line">
            <a:avLst/>
          </a:prstGeom>
          <a:noFill/>
          <a:ln w="38100"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396AD989-DE62-4AD7-AD37-BA8738CCA9D5}"/>
              </a:ext>
            </a:extLst>
          </p:cNvPr>
          <p:cNvCxnSpPr>
            <a:cxnSpLocks/>
          </p:cNvCxnSpPr>
          <p:nvPr/>
        </p:nvCxnSpPr>
        <p:spPr bwMode="auto">
          <a:xfrm flipV="1">
            <a:off x="10094322" y="4719824"/>
            <a:ext cx="0" cy="672858"/>
          </a:xfrm>
          <a:prstGeom prst="line">
            <a:avLst/>
          </a:prstGeom>
          <a:noFill/>
          <a:ln w="38100" cap="flat" cmpd="sng" algn="ctr">
            <a:solidFill>
              <a:schemeClr val="accent4"/>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CA76CC87-7A0A-4A55-8999-D3CFF3A22C78}"/>
              </a:ext>
            </a:extLst>
          </p:cNvPr>
          <p:cNvCxnSpPr>
            <a:cxnSpLocks/>
          </p:cNvCxnSpPr>
          <p:nvPr/>
        </p:nvCxnSpPr>
        <p:spPr bwMode="auto">
          <a:xfrm flipV="1">
            <a:off x="10186284" y="4719823"/>
            <a:ext cx="0" cy="701095"/>
          </a:xfrm>
          <a:prstGeom prst="line">
            <a:avLst/>
          </a:prstGeom>
          <a:noFill/>
          <a:ln w="38100"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94885518-79D7-4D03-9B1F-7AF1D30116A0}"/>
              </a:ext>
            </a:extLst>
          </p:cNvPr>
          <p:cNvCxnSpPr>
            <a:cxnSpLocks/>
          </p:cNvCxnSpPr>
          <p:nvPr/>
        </p:nvCxnSpPr>
        <p:spPr bwMode="auto">
          <a:xfrm flipV="1">
            <a:off x="10232265" y="4719824"/>
            <a:ext cx="0" cy="701094"/>
          </a:xfrm>
          <a:prstGeom prst="line">
            <a:avLst/>
          </a:prstGeom>
          <a:noFill/>
          <a:ln w="38100"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DF6334E8-0373-4A55-8503-4827EC77ADA3}"/>
              </a:ext>
            </a:extLst>
          </p:cNvPr>
          <p:cNvCxnSpPr>
            <a:cxnSpLocks/>
          </p:cNvCxnSpPr>
          <p:nvPr/>
        </p:nvCxnSpPr>
        <p:spPr bwMode="auto">
          <a:xfrm flipV="1">
            <a:off x="10278245" y="4719824"/>
            <a:ext cx="0" cy="718235"/>
          </a:xfrm>
          <a:prstGeom prst="line">
            <a:avLst/>
          </a:prstGeom>
          <a:noFill/>
          <a:ln w="38100"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1E15865D-B576-43AA-A8B7-87687C465092}"/>
              </a:ext>
            </a:extLst>
          </p:cNvPr>
          <p:cNvCxnSpPr>
            <a:cxnSpLocks/>
          </p:cNvCxnSpPr>
          <p:nvPr/>
        </p:nvCxnSpPr>
        <p:spPr bwMode="auto">
          <a:xfrm flipV="1">
            <a:off x="10324226" y="4715544"/>
            <a:ext cx="0" cy="742944"/>
          </a:xfrm>
          <a:prstGeom prst="line">
            <a:avLst/>
          </a:prstGeom>
          <a:noFill/>
          <a:ln w="38100" cap="flat" cmpd="sng" algn="ctr">
            <a:solidFill>
              <a:schemeClr val="accent3"/>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04AC20C4-2905-478A-98DA-6A3EF474624D}"/>
              </a:ext>
            </a:extLst>
          </p:cNvPr>
          <p:cNvCxnSpPr>
            <a:cxnSpLocks/>
          </p:cNvCxnSpPr>
          <p:nvPr/>
        </p:nvCxnSpPr>
        <p:spPr bwMode="auto">
          <a:xfrm flipV="1">
            <a:off x="10370207" y="4719823"/>
            <a:ext cx="0" cy="738665"/>
          </a:xfrm>
          <a:prstGeom prst="line">
            <a:avLst/>
          </a:prstGeom>
          <a:noFill/>
          <a:ln w="38100"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2A51AB43-CEF0-43CC-A199-3C7BA35017F9}"/>
              </a:ext>
            </a:extLst>
          </p:cNvPr>
          <p:cNvCxnSpPr>
            <a:cxnSpLocks/>
          </p:cNvCxnSpPr>
          <p:nvPr/>
        </p:nvCxnSpPr>
        <p:spPr bwMode="auto">
          <a:xfrm flipV="1">
            <a:off x="10416188" y="4721148"/>
            <a:ext cx="0" cy="737340"/>
          </a:xfrm>
          <a:prstGeom prst="line">
            <a:avLst/>
          </a:prstGeom>
          <a:noFill/>
          <a:ln w="38100" cap="flat" cmpd="sng" algn="ctr">
            <a:solidFill>
              <a:schemeClr val="accent4"/>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4115E26E-CF0D-466C-B34D-11C8208FA7D9}"/>
              </a:ext>
            </a:extLst>
          </p:cNvPr>
          <p:cNvCxnSpPr>
            <a:cxnSpLocks/>
          </p:cNvCxnSpPr>
          <p:nvPr/>
        </p:nvCxnSpPr>
        <p:spPr bwMode="auto">
          <a:xfrm flipV="1">
            <a:off x="10462169" y="4723236"/>
            <a:ext cx="0" cy="738664"/>
          </a:xfrm>
          <a:prstGeom prst="line">
            <a:avLst/>
          </a:prstGeom>
          <a:noFill/>
          <a:ln w="38100" cap="flat" cmpd="sng" algn="ctr">
            <a:solidFill>
              <a:schemeClr val="accent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1B576022-AEEB-4518-B841-B61215EA216D}"/>
              </a:ext>
            </a:extLst>
          </p:cNvPr>
          <p:cNvCxnSpPr>
            <a:cxnSpLocks/>
          </p:cNvCxnSpPr>
          <p:nvPr/>
        </p:nvCxnSpPr>
        <p:spPr bwMode="auto">
          <a:xfrm flipV="1">
            <a:off x="10508149" y="4719824"/>
            <a:ext cx="0" cy="763928"/>
          </a:xfrm>
          <a:prstGeom prst="line">
            <a:avLst/>
          </a:prstGeom>
          <a:noFill/>
          <a:ln w="38100" cap="flat" cmpd="sng" algn="ctr">
            <a:solidFill>
              <a:schemeClr val="accent3"/>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8A42AFE6-45BA-4BA3-B1CF-B4D1E80E5546}"/>
              </a:ext>
            </a:extLst>
          </p:cNvPr>
          <p:cNvCxnSpPr>
            <a:cxnSpLocks/>
          </p:cNvCxnSpPr>
          <p:nvPr/>
        </p:nvCxnSpPr>
        <p:spPr bwMode="auto">
          <a:xfrm flipV="1">
            <a:off x="10600111" y="4726647"/>
            <a:ext cx="0" cy="763929"/>
          </a:xfrm>
          <a:prstGeom prst="line">
            <a:avLst/>
          </a:prstGeom>
          <a:noFill/>
          <a:ln w="38100" cap="flat" cmpd="sng" algn="ctr">
            <a:solidFill>
              <a:schemeClr val="accent6"/>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11C126CE-20E5-43C4-9163-F9E7D2E6152C}"/>
              </a:ext>
            </a:extLst>
          </p:cNvPr>
          <p:cNvCxnSpPr>
            <a:cxnSpLocks/>
          </p:cNvCxnSpPr>
          <p:nvPr/>
        </p:nvCxnSpPr>
        <p:spPr bwMode="auto">
          <a:xfrm flipV="1">
            <a:off x="10646092" y="4729866"/>
            <a:ext cx="0" cy="777196"/>
          </a:xfrm>
          <a:prstGeom prst="line">
            <a:avLst/>
          </a:prstGeom>
          <a:noFill/>
          <a:ln w="38100" cap="flat" cmpd="sng" algn="ctr">
            <a:solidFill>
              <a:schemeClr val="accent4"/>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B58BC408-B334-4C33-83AD-7B85C0432F12}"/>
              </a:ext>
            </a:extLst>
          </p:cNvPr>
          <p:cNvCxnSpPr>
            <a:cxnSpLocks/>
          </p:cNvCxnSpPr>
          <p:nvPr/>
        </p:nvCxnSpPr>
        <p:spPr bwMode="auto">
          <a:xfrm flipV="1">
            <a:off x="10692073" y="4730111"/>
            <a:ext cx="0" cy="783775"/>
          </a:xfrm>
          <a:prstGeom prst="line">
            <a:avLst/>
          </a:prstGeom>
          <a:noFill/>
          <a:ln w="38100" cap="flat" cmpd="sng" algn="ctr">
            <a:solidFill>
              <a:schemeClr val="accent3"/>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E93FB0F1-4479-44E6-87A1-7A68F363BFAA}"/>
              </a:ext>
            </a:extLst>
          </p:cNvPr>
          <p:cNvCxnSpPr>
            <a:cxnSpLocks/>
          </p:cNvCxnSpPr>
          <p:nvPr/>
        </p:nvCxnSpPr>
        <p:spPr bwMode="auto">
          <a:xfrm flipV="1">
            <a:off x="10738053" y="4722368"/>
            <a:ext cx="0" cy="791518"/>
          </a:xfrm>
          <a:prstGeom prst="line">
            <a:avLst/>
          </a:prstGeom>
          <a:noFill/>
          <a:ln w="38100" cap="flat" cmpd="sng" algn="ctr">
            <a:solidFill>
              <a:schemeClr val="accent3"/>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6AC3DA01-6C5D-463F-910C-2813FD313F08}"/>
              </a:ext>
            </a:extLst>
          </p:cNvPr>
          <p:cNvCxnSpPr>
            <a:cxnSpLocks/>
          </p:cNvCxnSpPr>
          <p:nvPr/>
        </p:nvCxnSpPr>
        <p:spPr bwMode="auto">
          <a:xfrm flipV="1">
            <a:off x="10784034" y="4719824"/>
            <a:ext cx="0" cy="794062"/>
          </a:xfrm>
          <a:prstGeom prst="line">
            <a:avLst/>
          </a:prstGeom>
          <a:noFill/>
          <a:ln w="38100"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B1F4F451-4496-4EF4-86F5-D47E5AA76ABA}"/>
              </a:ext>
            </a:extLst>
          </p:cNvPr>
          <p:cNvCxnSpPr>
            <a:cxnSpLocks/>
          </p:cNvCxnSpPr>
          <p:nvPr/>
        </p:nvCxnSpPr>
        <p:spPr bwMode="auto">
          <a:xfrm flipV="1">
            <a:off x="10830015" y="4715544"/>
            <a:ext cx="0" cy="798342"/>
          </a:xfrm>
          <a:prstGeom prst="line">
            <a:avLst/>
          </a:prstGeom>
          <a:noFill/>
          <a:ln w="38100"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D82DC1A5-916E-4F62-AD9A-960B0062204A}"/>
              </a:ext>
            </a:extLst>
          </p:cNvPr>
          <p:cNvCxnSpPr>
            <a:cxnSpLocks/>
          </p:cNvCxnSpPr>
          <p:nvPr/>
        </p:nvCxnSpPr>
        <p:spPr bwMode="auto">
          <a:xfrm flipV="1">
            <a:off x="10921977" y="4723235"/>
            <a:ext cx="0" cy="797475"/>
          </a:xfrm>
          <a:prstGeom prst="line">
            <a:avLst/>
          </a:prstGeom>
          <a:noFill/>
          <a:ln w="38100" cap="flat" cmpd="sng" algn="ctr">
            <a:solidFill>
              <a:schemeClr val="accent3"/>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D539AB66-2346-446A-BFE2-78093BFDA484}"/>
              </a:ext>
            </a:extLst>
          </p:cNvPr>
          <p:cNvCxnSpPr>
            <a:cxnSpLocks/>
          </p:cNvCxnSpPr>
          <p:nvPr/>
        </p:nvCxnSpPr>
        <p:spPr bwMode="auto">
          <a:xfrm flipV="1">
            <a:off x="10967958" y="4732605"/>
            <a:ext cx="0" cy="805165"/>
          </a:xfrm>
          <a:prstGeom prst="line">
            <a:avLst/>
          </a:prstGeom>
          <a:noFill/>
          <a:ln w="38100" cap="flat" cmpd="sng" algn="ctr">
            <a:solidFill>
              <a:schemeClr val="accent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B20195E5-4B17-4067-ABCB-C37335CBDBB5}"/>
              </a:ext>
            </a:extLst>
          </p:cNvPr>
          <p:cNvCxnSpPr>
            <a:cxnSpLocks/>
          </p:cNvCxnSpPr>
          <p:nvPr/>
        </p:nvCxnSpPr>
        <p:spPr bwMode="auto">
          <a:xfrm flipV="1">
            <a:off x="11013938" y="4719824"/>
            <a:ext cx="0" cy="817946"/>
          </a:xfrm>
          <a:prstGeom prst="line">
            <a:avLst/>
          </a:prstGeom>
          <a:noFill/>
          <a:ln w="38100" cap="flat" cmpd="sng" algn="ctr">
            <a:solidFill>
              <a:schemeClr val="accent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C930606E-0404-40A5-B2BE-0BA06F4EC024}"/>
              </a:ext>
            </a:extLst>
          </p:cNvPr>
          <p:cNvCxnSpPr>
            <a:cxnSpLocks/>
          </p:cNvCxnSpPr>
          <p:nvPr/>
        </p:nvCxnSpPr>
        <p:spPr bwMode="auto">
          <a:xfrm flipV="1">
            <a:off x="11059919" y="4715545"/>
            <a:ext cx="0" cy="822225"/>
          </a:xfrm>
          <a:prstGeom prst="line">
            <a:avLst/>
          </a:prstGeom>
          <a:noFill/>
          <a:ln w="38100" cap="flat" cmpd="sng" algn="ctr">
            <a:solidFill>
              <a:schemeClr val="accent3"/>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D370B6FE-62CA-428D-86CD-F7FEC5D9F8BE}"/>
              </a:ext>
            </a:extLst>
          </p:cNvPr>
          <p:cNvCxnSpPr>
            <a:cxnSpLocks/>
          </p:cNvCxnSpPr>
          <p:nvPr/>
        </p:nvCxnSpPr>
        <p:spPr bwMode="auto">
          <a:xfrm flipV="1">
            <a:off x="11105930" y="4713404"/>
            <a:ext cx="0" cy="824366"/>
          </a:xfrm>
          <a:prstGeom prst="line">
            <a:avLst/>
          </a:prstGeom>
          <a:noFill/>
          <a:ln w="38100"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8A220773-6343-4BE5-8551-BBBB6781678A}"/>
              </a:ext>
            </a:extLst>
          </p:cNvPr>
          <p:cNvCxnSpPr>
            <a:cxnSpLocks/>
          </p:cNvCxnSpPr>
          <p:nvPr/>
        </p:nvCxnSpPr>
        <p:spPr bwMode="auto">
          <a:xfrm flipV="1">
            <a:off x="8622936" y="4726647"/>
            <a:ext cx="0" cy="91701"/>
          </a:xfrm>
          <a:prstGeom prst="line">
            <a:avLst/>
          </a:prstGeom>
          <a:noFill/>
          <a:ln w="38100" cap="flat" cmpd="sng" algn="ctr">
            <a:solidFill>
              <a:schemeClr val="accent6"/>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1FB3D805-11C8-42A8-BF9A-FB23C672A5EC}"/>
              </a:ext>
            </a:extLst>
          </p:cNvPr>
          <p:cNvCxnSpPr>
            <a:cxnSpLocks/>
          </p:cNvCxnSpPr>
          <p:nvPr/>
        </p:nvCxnSpPr>
        <p:spPr bwMode="auto">
          <a:xfrm flipV="1">
            <a:off x="10140303" y="4716794"/>
            <a:ext cx="0" cy="675888"/>
          </a:xfrm>
          <a:prstGeom prst="line">
            <a:avLst/>
          </a:prstGeom>
          <a:noFill/>
          <a:ln w="38100"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2F00E6A6-0A0D-4D07-A8F9-23892ECB3815}"/>
              </a:ext>
            </a:extLst>
          </p:cNvPr>
          <p:cNvCxnSpPr>
            <a:cxnSpLocks/>
          </p:cNvCxnSpPr>
          <p:nvPr/>
        </p:nvCxnSpPr>
        <p:spPr bwMode="auto">
          <a:xfrm flipV="1">
            <a:off x="10554130" y="4719824"/>
            <a:ext cx="0" cy="763928"/>
          </a:xfrm>
          <a:prstGeom prst="line">
            <a:avLst/>
          </a:prstGeom>
          <a:noFill/>
          <a:ln w="38100" cap="flat" cmpd="sng" algn="ctr">
            <a:solidFill>
              <a:schemeClr val="accent3"/>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1D4C4338-7936-4226-B2DA-EFB02A813693}"/>
              </a:ext>
            </a:extLst>
          </p:cNvPr>
          <p:cNvCxnSpPr>
            <a:cxnSpLocks/>
          </p:cNvCxnSpPr>
          <p:nvPr/>
        </p:nvCxnSpPr>
        <p:spPr bwMode="auto">
          <a:xfrm flipV="1">
            <a:off x="8530975" y="4716793"/>
            <a:ext cx="0" cy="64008"/>
          </a:xfrm>
          <a:prstGeom prst="line">
            <a:avLst/>
          </a:prstGeom>
          <a:noFill/>
          <a:ln w="38100" cap="flat" cmpd="sng" algn="ctr">
            <a:solidFill>
              <a:schemeClr val="accent5"/>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AFAE2427-4FB2-42D5-9277-B7A44EF5569A}"/>
              </a:ext>
            </a:extLst>
          </p:cNvPr>
          <p:cNvCxnSpPr>
            <a:cxnSpLocks/>
          </p:cNvCxnSpPr>
          <p:nvPr/>
        </p:nvCxnSpPr>
        <p:spPr bwMode="auto">
          <a:xfrm flipV="1">
            <a:off x="8576955" y="4720932"/>
            <a:ext cx="0" cy="80009"/>
          </a:xfrm>
          <a:prstGeom prst="line">
            <a:avLst/>
          </a:prstGeom>
          <a:noFill/>
          <a:ln w="38100"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468FB867-EC23-48D8-AB61-6510BAFA2DF7}"/>
              </a:ext>
            </a:extLst>
          </p:cNvPr>
          <p:cNvCxnSpPr>
            <a:cxnSpLocks/>
          </p:cNvCxnSpPr>
          <p:nvPr/>
        </p:nvCxnSpPr>
        <p:spPr bwMode="auto">
          <a:xfrm flipV="1">
            <a:off x="8668917" y="4726647"/>
            <a:ext cx="0" cy="141821"/>
          </a:xfrm>
          <a:prstGeom prst="line">
            <a:avLst/>
          </a:prstGeom>
          <a:noFill/>
          <a:ln w="38100" cap="flat" cmpd="sng" algn="ctr">
            <a:solidFill>
              <a:schemeClr val="accent6"/>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CDA5E293-DDEA-4EC5-AE1F-B3DF33A27EBB}"/>
              </a:ext>
            </a:extLst>
          </p:cNvPr>
          <p:cNvCxnSpPr>
            <a:cxnSpLocks/>
          </p:cNvCxnSpPr>
          <p:nvPr/>
        </p:nvCxnSpPr>
        <p:spPr bwMode="auto">
          <a:xfrm flipV="1">
            <a:off x="9312648" y="4719824"/>
            <a:ext cx="0" cy="461166"/>
          </a:xfrm>
          <a:prstGeom prst="line">
            <a:avLst/>
          </a:prstGeom>
          <a:noFill/>
          <a:ln w="38100" cap="flat" cmpd="sng" algn="ctr">
            <a:solidFill>
              <a:schemeClr val="accent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7C7CB753-F9FF-4976-AB82-18C3595E62E0}"/>
              </a:ext>
            </a:extLst>
          </p:cNvPr>
          <p:cNvCxnSpPr>
            <a:cxnSpLocks/>
          </p:cNvCxnSpPr>
          <p:nvPr/>
        </p:nvCxnSpPr>
        <p:spPr bwMode="auto">
          <a:xfrm flipV="1">
            <a:off x="9358629" y="4716794"/>
            <a:ext cx="0" cy="501520"/>
          </a:xfrm>
          <a:prstGeom prst="line">
            <a:avLst/>
          </a:prstGeom>
          <a:noFill/>
          <a:ln w="38100" cap="flat" cmpd="sng" algn="ctr">
            <a:solidFill>
              <a:schemeClr val="accent6"/>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C61F407B-9E85-4366-A299-F3C21947E6FF}"/>
              </a:ext>
            </a:extLst>
          </p:cNvPr>
          <p:cNvCxnSpPr>
            <a:cxnSpLocks/>
          </p:cNvCxnSpPr>
          <p:nvPr/>
        </p:nvCxnSpPr>
        <p:spPr bwMode="auto">
          <a:xfrm flipV="1">
            <a:off x="9496572" y="4719824"/>
            <a:ext cx="0" cy="515105"/>
          </a:xfrm>
          <a:prstGeom prst="line">
            <a:avLst/>
          </a:prstGeom>
          <a:noFill/>
          <a:ln w="38100" cap="flat" cmpd="sng" algn="ctr">
            <a:solidFill>
              <a:schemeClr val="accent5"/>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69DC2BFE-EBEF-42DC-B2E3-686463EE35C7}"/>
              </a:ext>
            </a:extLst>
          </p:cNvPr>
          <p:cNvCxnSpPr>
            <a:cxnSpLocks/>
          </p:cNvCxnSpPr>
          <p:nvPr/>
        </p:nvCxnSpPr>
        <p:spPr bwMode="auto">
          <a:xfrm flipV="1">
            <a:off x="9956380" y="4719824"/>
            <a:ext cx="0" cy="637113"/>
          </a:xfrm>
          <a:prstGeom prst="line">
            <a:avLst/>
          </a:prstGeom>
          <a:noFill/>
          <a:ln w="38100" cap="flat" cmpd="sng" algn="ctr">
            <a:solidFill>
              <a:schemeClr val="accent3"/>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B03F1B8D-A1E7-44E4-A9B9-E122E9B724B3}"/>
              </a:ext>
            </a:extLst>
          </p:cNvPr>
          <p:cNvCxnSpPr>
            <a:cxnSpLocks/>
          </p:cNvCxnSpPr>
          <p:nvPr/>
        </p:nvCxnSpPr>
        <p:spPr bwMode="auto">
          <a:xfrm flipV="1">
            <a:off x="8760879" y="4719824"/>
            <a:ext cx="0" cy="221210"/>
          </a:xfrm>
          <a:prstGeom prst="line">
            <a:avLst/>
          </a:prstGeom>
          <a:noFill/>
          <a:ln w="38100" cap="flat" cmpd="sng" algn="ctr">
            <a:solidFill>
              <a:schemeClr val="accent5"/>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F803109F-C711-4F5C-A47D-3CEC994E192E}"/>
              </a:ext>
            </a:extLst>
          </p:cNvPr>
          <p:cNvCxnSpPr>
            <a:cxnSpLocks/>
          </p:cNvCxnSpPr>
          <p:nvPr/>
        </p:nvCxnSpPr>
        <p:spPr bwMode="auto">
          <a:xfrm flipV="1">
            <a:off x="8806859" y="4719824"/>
            <a:ext cx="0" cy="242321"/>
          </a:xfrm>
          <a:prstGeom prst="line">
            <a:avLst/>
          </a:prstGeom>
          <a:noFill/>
          <a:ln w="38100" cap="flat" cmpd="sng" algn="ctr">
            <a:solidFill>
              <a:schemeClr val="accent3"/>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5B14394C-8B40-425C-AFCE-98A5A5EB2274}"/>
              </a:ext>
            </a:extLst>
          </p:cNvPr>
          <p:cNvCxnSpPr>
            <a:cxnSpLocks/>
          </p:cNvCxnSpPr>
          <p:nvPr/>
        </p:nvCxnSpPr>
        <p:spPr bwMode="auto">
          <a:xfrm flipV="1">
            <a:off x="9036764" y="4719823"/>
            <a:ext cx="0" cy="326302"/>
          </a:xfrm>
          <a:prstGeom prst="line">
            <a:avLst/>
          </a:prstGeom>
          <a:noFill/>
          <a:ln w="38100" cap="flat" cmpd="sng" algn="ctr">
            <a:solidFill>
              <a:schemeClr val="accent6"/>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E034FA05-748B-4CBE-83A8-0558381F4E24}"/>
              </a:ext>
            </a:extLst>
          </p:cNvPr>
          <p:cNvCxnSpPr>
            <a:cxnSpLocks/>
          </p:cNvCxnSpPr>
          <p:nvPr/>
        </p:nvCxnSpPr>
        <p:spPr bwMode="auto">
          <a:xfrm flipV="1">
            <a:off x="9450591" y="4719824"/>
            <a:ext cx="0" cy="505604"/>
          </a:xfrm>
          <a:prstGeom prst="line">
            <a:avLst/>
          </a:prstGeom>
          <a:noFill/>
          <a:ln w="38100" cap="flat" cmpd="sng" algn="ctr">
            <a:solidFill>
              <a:schemeClr val="accent5"/>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6D81B1F8-FD13-4D6B-86D7-B47E3D8B3F8D}"/>
              </a:ext>
            </a:extLst>
          </p:cNvPr>
          <p:cNvCxnSpPr>
            <a:cxnSpLocks/>
          </p:cNvCxnSpPr>
          <p:nvPr/>
        </p:nvCxnSpPr>
        <p:spPr bwMode="auto">
          <a:xfrm flipV="1">
            <a:off x="11568115" y="4720722"/>
            <a:ext cx="0" cy="862273"/>
          </a:xfrm>
          <a:prstGeom prst="line">
            <a:avLst/>
          </a:prstGeom>
          <a:noFill/>
          <a:ln w="38100" cap="flat" cmpd="sng" algn="ctr">
            <a:solidFill>
              <a:schemeClr val="accent3"/>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F289D9BF-755C-4D78-834E-7D04052A1140}"/>
              </a:ext>
            </a:extLst>
          </p:cNvPr>
          <p:cNvCxnSpPr>
            <a:cxnSpLocks/>
          </p:cNvCxnSpPr>
          <p:nvPr/>
        </p:nvCxnSpPr>
        <p:spPr bwMode="auto">
          <a:xfrm flipV="1">
            <a:off x="11154288" y="4724104"/>
            <a:ext cx="0" cy="813666"/>
          </a:xfrm>
          <a:prstGeom prst="line">
            <a:avLst/>
          </a:prstGeom>
          <a:noFill/>
          <a:ln w="38100" cap="flat" cmpd="sng" algn="ctr">
            <a:solidFill>
              <a:schemeClr val="accent3"/>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6329B67D-08E6-430E-AE9E-B7394660DF5F}"/>
              </a:ext>
            </a:extLst>
          </p:cNvPr>
          <p:cNvCxnSpPr>
            <a:cxnSpLocks/>
          </p:cNvCxnSpPr>
          <p:nvPr/>
        </p:nvCxnSpPr>
        <p:spPr bwMode="auto">
          <a:xfrm flipV="1">
            <a:off x="11200268" y="4724104"/>
            <a:ext cx="0" cy="837550"/>
          </a:xfrm>
          <a:prstGeom prst="line">
            <a:avLst/>
          </a:prstGeom>
          <a:noFill/>
          <a:ln w="38100" cap="flat" cmpd="sng" algn="ctr">
            <a:solidFill>
              <a:schemeClr val="accent3"/>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5012C300-339C-4C52-9D57-702DE263C56B}"/>
              </a:ext>
            </a:extLst>
          </p:cNvPr>
          <p:cNvCxnSpPr>
            <a:cxnSpLocks/>
          </p:cNvCxnSpPr>
          <p:nvPr/>
        </p:nvCxnSpPr>
        <p:spPr bwMode="auto">
          <a:xfrm flipV="1">
            <a:off x="11292230" y="4724103"/>
            <a:ext cx="0" cy="837551"/>
          </a:xfrm>
          <a:prstGeom prst="line">
            <a:avLst/>
          </a:prstGeom>
          <a:noFill/>
          <a:ln w="38100" cap="flat" cmpd="sng" algn="ctr">
            <a:solidFill>
              <a:schemeClr val="accent3"/>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180E936D-DE8B-41DC-8869-58B89B8AA814}"/>
              </a:ext>
            </a:extLst>
          </p:cNvPr>
          <p:cNvCxnSpPr>
            <a:cxnSpLocks/>
          </p:cNvCxnSpPr>
          <p:nvPr/>
        </p:nvCxnSpPr>
        <p:spPr bwMode="auto">
          <a:xfrm flipV="1">
            <a:off x="11338211" y="4723235"/>
            <a:ext cx="0" cy="841831"/>
          </a:xfrm>
          <a:prstGeom prst="line">
            <a:avLst/>
          </a:prstGeom>
          <a:noFill/>
          <a:ln w="38100" cap="flat" cmpd="sng" algn="ctr">
            <a:solidFill>
              <a:schemeClr val="accent3"/>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92152124-770D-4575-8575-8BBA3D7B2EB2}"/>
              </a:ext>
            </a:extLst>
          </p:cNvPr>
          <p:cNvCxnSpPr>
            <a:cxnSpLocks/>
          </p:cNvCxnSpPr>
          <p:nvPr/>
        </p:nvCxnSpPr>
        <p:spPr bwMode="auto">
          <a:xfrm flipV="1">
            <a:off x="11384192" y="4727567"/>
            <a:ext cx="0" cy="834087"/>
          </a:xfrm>
          <a:prstGeom prst="line">
            <a:avLst/>
          </a:prstGeom>
          <a:noFill/>
          <a:ln w="38100" cap="flat" cmpd="sng" algn="ctr">
            <a:solidFill>
              <a:schemeClr val="accent3"/>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5692B681-22ED-49CC-B42B-42318589A2F4}"/>
              </a:ext>
            </a:extLst>
          </p:cNvPr>
          <p:cNvCxnSpPr>
            <a:cxnSpLocks/>
          </p:cNvCxnSpPr>
          <p:nvPr/>
        </p:nvCxnSpPr>
        <p:spPr bwMode="auto">
          <a:xfrm flipV="1">
            <a:off x="11430172" y="4726647"/>
            <a:ext cx="0" cy="841831"/>
          </a:xfrm>
          <a:prstGeom prst="line">
            <a:avLst/>
          </a:prstGeom>
          <a:noFill/>
          <a:ln w="38100" cap="flat" cmpd="sng" algn="ctr">
            <a:solidFill>
              <a:schemeClr val="accent6"/>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90731A0A-209B-438A-BC6A-5781B1D8135D}"/>
              </a:ext>
            </a:extLst>
          </p:cNvPr>
          <p:cNvCxnSpPr>
            <a:cxnSpLocks/>
          </p:cNvCxnSpPr>
          <p:nvPr/>
        </p:nvCxnSpPr>
        <p:spPr bwMode="auto">
          <a:xfrm flipV="1">
            <a:off x="11476153" y="4724104"/>
            <a:ext cx="0" cy="844374"/>
          </a:xfrm>
          <a:prstGeom prst="line">
            <a:avLst/>
          </a:prstGeom>
          <a:noFill/>
          <a:ln w="38100" cap="flat" cmpd="sng" algn="ctr">
            <a:solidFill>
              <a:schemeClr val="accent3"/>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96CDBED1-C959-43BB-92CC-0F3A3640E6BA}"/>
              </a:ext>
            </a:extLst>
          </p:cNvPr>
          <p:cNvCxnSpPr>
            <a:cxnSpLocks/>
          </p:cNvCxnSpPr>
          <p:nvPr/>
        </p:nvCxnSpPr>
        <p:spPr bwMode="auto">
          <a:xfrm flipV="1">
            <a:off x="11522134" y="4719823"/>
            <a:ext cx="0" cy="866584"/>
          </a:xfrm>
          <a:prstGeom prst="line">
            <a:avLst/>
          </a:prstGeom>
          <a:noFill/>
          <a:ln w="38100" cap="flat" cmpd="sng" algn="ctr">
            <a:solidFill>
              <a:schemeClr val="accent3"/>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D846604E-52C5-4A85-9FDA-B05389DC3287}"/>
              </a:ext>
            </a:extLst>
          </p:cNvPr>
          <p:cNvCxnSpPr>
            <a:cxnSpLocks/>
          </p:cNvCxnSpPr>
          <p:nvPr/>
        </p:nvCxnSpPr>
        <p:spPr bwMode="auto">
          <a:xfrm flipV="1">
            <a:off x="11614096" y="4724103"/>
            <a:ext cx="0" cy="862304"/>
          </a:xfrm>
          <a:prstGeom prst="line">
            <a:avLst/>
          </a:prstGeom>
          <a:noFill/>
          <a:ln w="38100" cap="flat" cmpd="sng" algn="ctr">
            <a:solidFill>
              <a:schemeClr val="accent6"/>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74F6866A-B14F-4F93-AF06-6904B3427A84}"/>
              </a:ext>
            </a:extLst>
          </p:cNvPr>
          <p:cNvCxnSpPr>
            <a:cxnSpLocks/>
          </p:cNvCxnSpPr>
          <p:nvPr/>
        </p:nvCxnSpPr>
        <p:spPr bwMode="auto">
          <a:xfrm flipV="1">
            <a:off x="11246249" y="4724104"/>
            <a:ext cx="0" cy="837550"/>
          </a:xfrm>
          <a:prstGeom prst="line">
            <a:avLst/>
          </a:prstGeom>
          <a:noFill/>
          <a:ln w="38100" cap="flat" cmpd="sng" algn="ctr">
            <a:solidFill>
              <a:schemeClr val="accent3"/>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96ABDCE3-519B-4134-A0C6-4EFD37C5F7A2}"/>
              </a:ext>
            </a:extLst>
          </p:cNvPr>
          <p:cNvCxnSpPr>
            <a:cxnSpLocks/>
          </p:cNvCxnSpPr>
          <p:nvPr/>
        </p:nvCxnSpPr>
        <p:spPr bwMode="auto">
          <a:xfrm>
            <a:off x="7188172" y="4729866"/>
            <a:ext cx="4535255" cy="0"/>
          </a:xfrm>
          <a:prstGeom prst="line">
            <a:avLst/>
          </a:prstGeom>
          <a:noFill/>
          <a:ln w="28575" cap="flat" cmpd="sng" algn="ctr">
            <a:solidFill>
              <a:schemeClr val="bg1"/>
            </a:solidFill>
            <a:prstDash val="solid"/>
            <a:round/>
            <a:headEnd type="none" w="med" len="med"/>
            <a:tailEnd type="none" w="med" len="med"/>
          </a:ln>
          <a:effectLst/>
        </p:spPr>
      </p:cxnSp>
      <p:sp>
        <p:nvSpPr>
          <p:cNvPr id="2" name="TextBox 1">
            <a:extLst>
              <a:ext uri="{FF2B5EF4-FFF2-40B4-BE49-F238E27FC236}">
                <a16:creationId xmlns:a16="http://schemas.microsoft.com/office/drawing/2014/main" id="{B2581D4C-7718-4F34-84C9-AD9B063478F8}"/>
              </a:ext>
            </a:extLst>
          </p:cNvPr>
          <p:cNvSpPr txBox="1"/>
          <p:nvPr/>
        </p:nvSpPr>
        <p:spPr bwMode="auto">
          <a:xfrm>
            <a:off x="7138946" y="1577651"/>
            <a:ext cx="453525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PSA</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(n = 96)</a:t>
            </a:r>
          </a:p>
        </p:txBody>
      </p:sp>
      <p:sp>
        <p:nvSpPr>
          <p:cNvPr id="341" name="TextBox 340">
            <a:extLst>
              <a:ext uri="{FF2B5EF4-FFF2-40B4-BE49-F238E27FC236}">
                <a16:creationId xmlns:a16="http://schemas.microsoft.com/office/drawing/2014/main" id="{67CE1204-83D2-46CB-B385-92328C53D714}"/>
              </a:ext>
            </a:extLst>
          </p:cNvPr>
          <p:cNvSpPr txBox="1"/>
          <p:nvPr/>
        </p:nvSpPr>
        <p:spPr bwMode="auto">
          <a:xfrm>
            <a:off x="1478665" y="1523422"/>
            <a:ext cx="44919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Tumor Size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(n = 84)</a:t>
            </a:r>
          </a:p>
        </p:txBody>
      </p:sp>
    </p:spTree>
    <p:extLst>
      <p:ext uri="{BB962C8B-B14F-4D97-AF65-F5344CB8AC3E}">
        <p14:creationId xmlns:p14="http://schemas.microsoft.com/office/powerpoint/2010/main" val="2729399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
            <a:extLst>
              <a:ext uri="{FF2B5EF4-FFF2-40B4-BE49-F238E27FC236}">
                <a16:creationId xmlns:a16="http://schemas.microsoft.com/office/drawing/2014/main" id="{1F964544-C280-45B1-BD59-9AC4A86D5488}"/>
              </a:ext>
            </a:extLst>
          </p:cNvPr>
          <p:cNvGraphicFramePr>
            <a:graphicFrameLocks/>
          </p:cNvGraphicFramePr>
          <p:nvPr>
            <p:extLst>
              <p:ext uri="{D42A27DB-BD31-4B8C-83A1-F6EECF244321}">
                <p14:modId xmlns:p14="http://schemas.microsoft.com/office/powerpoint/2010/main" val="2205371934"/>
              </p:ext>
            </p:extLst>
          </p:nvPr>
        </p:nvGraphicFramePr>
        <p:xfrm>
          <a:off x="522288" y="1600200"/>
          <a:ext cx="5650815" cy="4800840"/>
        </p:xfrm>
        <a:graphic>
          <a:graphicData uri="http://schemas.openxmlformats.org/drawingml/2006/table">
            <a:tbl>
              <a:tblPr/>
              <a:tblGrid>
                <a:gridCol w="1941512">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193800">
                  <a:extLst>
                    <a:ext uri="{9D8B030D-6E8A-4147-A177-3AD203B41FA5}">
                      <a16:colId xmlns:a16="http://schemas.microsoft.com/office/drawing/2014/main" val="412316382"/>
                    </a:ext>
                  </a:extLst>
                </a:gridCol>
                <a:gridCol w="1296303">
                  <a:extLst>
                    <a:ext uri="{9D8B030D-6E8A-4147-A177-3AD203B41FA5}">
                      <a16:colId xmlns:a16="http://schemas.microsoft.com/office/drawing/2014/main" val="3859099583"/>
                    </a:ext>
                  </a:extLst>
                </a:gridCol>
              </a:tblGrid>
              <a:tr h="25789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TEAE in ≥15% of 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Safety Population (n =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259088">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Grade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95710653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50 (39.4)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61 (48.0)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121 (95.3)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39 (30.7)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42 (33.1)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32 (25.2)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36 (28.3)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Asthenia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25 (19.7)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30 (23.6)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64210413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23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25 (19.7)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2978230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22 (17.3)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23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1383178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21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21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8194857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anose="05000000000000000000" pitchFamily="2" charset="2"/>
                        <a:buNone/>
                        <a:tabLst/>
                        <a:defRPr/>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Peripheral edema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20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21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61077833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bg2">
                              <a:lumMod val="10000"/>
                            </a:schemeClr>
                          </a:solidFill>
                          <a:effectLst/>
                          <a:latin typeface="Calibri" panose="020F0502020204030204" pitchFamily="34" charset="0"/>
                        </a:rPr>
                        <a:t>Hematologic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6428581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22 (17.3)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46(36.2)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68 (53.5)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23076632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23 (18.1)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39 (30.7)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5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62 (48.8)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7846697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 (10.2)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11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5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24 (18.9)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13683146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11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10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21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60573671"/>
                  </a:ext>
                </a:extLst>
              </a:tr>
            </a:tbl>
          </a:graphicData>
        </a:graphic>
      </p:graphicFrame>
      <p:sp>
        <p:nvSpPr>
          <p:cNvPr id="10" name="Title 1">
            <a:extLst>
              <a:ext uri="{FF2B5EF4-FFF2-40B4-BE49-F238E27FC236}">
                <a16:creationId xmlns:a16="http://schemas.microsoft.com/office/drawing/2014/main" id="{97B0FE42-2ECC-483A-B85A-97E2EC835820}"/>
              </a:ext>
            </a:extLst>
          </p:cNvPr>
          <p:cNvSpPr>
            <a:spLocks noGrp="1"/>
          </p:cNvSpPr>
          <p:nvPr>
            <p:ph type="title"/>
          </p:nvPr>
        </p:nvSpPr>
        <p:spPr/>
        <p:txBody>
          <a:bodyPr/>
          <a:lstStyle/>
          <a:p>
            <a:r>
              <a:rPr lang="en-US" dirty="0"/>
              <a:t>TALAPRO-1: Safety</a:t>
            </a:r>
          </a:p>
        </p:txBody>
      </p:sp>
      <p:sp>
        <p:nvSpPr>
          <p:cNvPr id="3" name="Content Placeholder 2">
            <a:extLst>
              <a:ext uri="{FF2B5EF4-FFF2-40B4-BE49-F238E27FC236}">
                <a16:creationId xmlns:a16="http://schemas.microsoft.com/office/drawing/2014/main" id="{953D3913-FD0C-4F18-8E0F-B95A65A72330}"/>
              </a:ext>
            </a:extLst>
          </p:cNvPr>
          <p:cNvSpPr>
            <a:spLocks noGrp="1"/>
          </p:cNvSpPr>
          <p:nvPr>
            <p:ph sz="half" idx="2"/>
          </p:nvPr>
        </p:nvSpPr>
        <p:spPr>
          <a:xfrm>
            <a:off x="6435090" y="1510730"/>
            <a:ext cx="5047114" cy="4679462"/>
          </a:xfrm>
        </p:spPr>
        <p:txBody>
          <a:bodyPr/>
          <a:lstStyle/>
          <a:p>
            <a:r>
              <a:rPr lang="en-US" sz="2600" dirty="0"/>
              <a:t>Grade 5 TEAEs</a:t>
            </a:r>
          </a:p>
          <a:p>
            <a:pPr lvl="1"/>
            <a:r>
              <a:rPr lang="en-US" sz="2400" dirty="0"/>
              <a:t>4 due to disease progression</a:t>
            </a:r>
          </a:p>
          <a:p>
            <a:pPr lvl="1"/>
            <a:r>
              <a:rPr lang="en-US" sz="2400" dirty="0"/>
              <a:t>1 each of pulmonary embolism, subdural hematoma, malignant neoplasm progression, cardiorespiratory arrest, general physical health deterioration, neoplasm progression</a:t>
            </a:r>
          </a:p>
          <a:p>
            <a:pPr lvl="1"/>
            <a:r>
              <a:rPr lang="en-US" sz="2400" dirty="0"/>
              <a:t>None deemed related to </a:t>
            </a:r>
            <a:br>
              <a:rPr lang="en-US" sz="2400" dirty="0"/>
            </a:br>
            <a:r>
              <a:rPr lang="en-US" sz="2400" dirty="0"/>
              <a:t>study agent</a:t>
            </a:r>
          </a:p>
        </p:txBody>
      </p:sp>
      <p:sp>
        <p:nvSpPr>
          <p:cNvPr id="12" name="TextBox 11">
            <a:extLst>
              <a:ext uri="{FF2B5EF4-FFF2-40B4-BE49-F238E27FC236}">
                <a16:creationId xmlns:a16="http://schemas.microsoft.com/office/drawing/2014/main" id="{8470B5C6-3EE5-4217-BC7A-C9A38A2AEE47}"/>
              </a:ext>
            </a:extLst>
          </p:cNvPr>
          <p:cNvSpPr txBox="1"/>
          <p:nvPr/>
        </p:nvSpPr>
        <p:spPr>
          <a:xfrm>
            <a:off x="415231" y="6372054"/>
            <a:ext cx="8718609" cy="276999"/>
          </a:xfrm>
          <a:prstGeom prst="rect">
            <a:avLst/>
          </a:prstGeom>
          <a:noFill/>
          <a:ln>
            <a:noFill/>
          </a:ln>
        </p:spPr>
        <p:txBody>
          <a:bodyPr wrap="square" anchor="b">
            <a:spAutoFit/>
          </a:bodyPr>
          <a:lstStyle>
            <a:defPPr>
              <a:defRPr lang="en-US"/>
            </a:defPPr>
            <a:lvl1pPr>
              <a:defRPr sz="1200" b="0" spc="-10">
                <a:solidFill>
                  <a:schemeClr val="bg2"/>
                </a:solidFill>
                <a:latin typeface="Calibri" panose="020F0502020204030204" pitchFamily="34" charset="0"/>
              </a:defRPr>
            </a:lvl1pPr>
            <a:lvl2pPr marL="742950" indent="-285750">
              <a:defRPr b="1">
                <a:latin typeface="Arial" charset="0"/>
              </a:defRPr>
            </a:lvl2pPr>
            <a:lvl3pPr marL="1143000" indent="-228600">
              <a:defRPr b="1">
                <a:latin typeface="Arial" charset="0"/>
              </a:defRPr>
            </a:lvl3pPr>
            <a:lvl4pPr marL="1600200" indent="-228600">
              <a:defRPr b="1">
                <a:latin typeface="Arial" charset="0"/>
              </a:defRPr>
            </a:lvl4pPr>
            <a:lvl5pPr marL="2057400" indent="-228600">
              <a:defRPr b="1">
                <a:latin typeface="Arial" charset="0"/>
              </a:defRPr>
            </a:lvl5pPr>
            <a:lvl6pPr marL="2514600" indent="-228600" eaLnBrk="0" fontAlgn="base" hangingPunct="0">
              <a:spcBef>
                <a:spcPct val="0"/>
              </a:spcBef>
              <a:spcAft>
                <a:spcPct val="0"/>
              </a:spcAft>
              <a:defRPr b="1">
                <a:latin typeface="Arial" charset="0"/>
              </a:defRPr>
            </a:lvl6pPr>
            <a:lvl7pPr marL="2971800" indent="-228600" eaLnBrk="0" fontAlgn="base" hangingPunct="0">
              <a:spcBef>
                <a:spcPct val="0"/>
              </a:spcBef>
              <a:spcAft>
                <a:spcPct val="0"/>
              </a:spcAft>
              <a:defRPr b="1">
                <a:latin typeface="Arial" charset="0"/>
              </a:defRPr>
            </a:lvl7pPr>
            <a:lvl8pPr marL="3429000" indent="-228600" eaLnBrk="0" fontAlgn="base" hangingPunct="0">
              <a:spcBef>
                <a:spcPct val="0"/>
              </a:spcBef>
              <a:spcAft>
                <a:spcPct val="0"/>
              </a:spcAft>
              <a:defRPr b="1">
                <a:latin typeface="Arial" charset="0"/>
              </a:defRPr>
            </a:lvl8pPr>
            <a:lvl9pPr marL="3886200" indent="-228600" eaLnBrk="0" fontAlgn="base" hangingPunct="0">
              <a:spcBef>
                <a:spcPct val="0"/>
              </a:spcBef>
              <a:spcAft>
                <a:spcPct val="0"/>
              </a:spcAft>
              <a:defRPr b="1">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de Bono. ASCO GU 2021. Abstr 93.</a:t>
            </a:r>
            <a:endPar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3" name="Group 12">
            <a:extLst>
              <a:ext uri="{FF2B5EF4-FFF2-40B4-BE49-F238E27FC236}">
                <a16:creationId xmlns:a16="http://schemas.microsoft.com/office/drawing/2014/main" id="{17941F30-EE8D-4AD5-832F-4595AE9A2D6F}"/>
              </a:ext>
            </a:extLst>
          </p:cNvPr>
          <p:cNvGrpSpPr>
            <a:grpSpLocks/>
          </p:cNvGrpSpPr>
          <p:nvPr/>
        </p:nvGrpSpPr>
        <p:grpSpPr bwMode="auto">
          <a:xfrm>
            <a:off x="9389569" y="6216652"/>
            <a:ext cx="2488502" cy="447822"/>
            <a:chOff x="9527309" y="3551529"/>
            <a:chExt cx="2488502" cy="448324"/>
          </a:xfrm>
        </p:grpSpPr>
        <p:pic>
          <p:nvPicPr>
            <p:cNvPr id="14" name="Picture 9">
              <a:extLst>
                <a:ext uri="{FF2B5EF4-FFF2-40B4-BE49-F238E27FC236}">
                  <a16:creationId xmlns:a16="http://schemas.microsoft.com/office/drawing/2014/main" id="{C02CE894-14FF-4879-8394-83E54C8EB20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10B8CCE1-6F3E-43AE-9F4B-E2F9D663F70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276660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Rectangle 174">
            <a:extLst>
              <a:ext uri="{FF2B5EF4-FFF2-40B4-BE49-F238E27FC236}">
                <a16:creationId xmlns:a16="http://schemas.microsoft.com/office/drawing/2014/main" id="{1D2599D7-1512-4420-981C-8582A96D1439}"/>
              </a:ext>
            </a:extLst>
          </p:cNvPr>
          <p:cNvSpPr/>
          <p:nvPr/>
        </p:nvSpPr>
        <p:spPr bwMode="auto">
          <a:xfrm>
            <a:off x="8943623" y="1073020"/>
            <a:ext cx="208844" cy="4912568"/>
          </a:xfrm>
          <a:prstGeom prst="rect">
            <a:avLst/>
          </a:prstGeom>
          <a:solidFill>
            <a:schemeClr val="accent2">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00" b="0" dirty="0">
              <a:solidFill>
                <a:schemeClr val="tx1"/>
              </a:solidFill>
              <a:latin typeface="Calibri" panose="020F0502020204030204" pitchFamily="34" charset="0"/>
            </a:endParaRPr>
          </a:p>
        </p:txBody>
      </p:sp>
      <p:sp>
        <p:nvSpPr>
          <p:cNvPr id="7" name="Text Box 15">
            <a:extLst>
              <a:ext uri="{FF2B5EF4-FFF2-40B4-BE49-F238E27FC236}">
                <a16:creationId xmlns:a16="http://schemas.microsoft.com/office/drawing/2014/main" id="{0F1D2A49-9932-4933-A4C8-821AE7EEF776}"/>
              </a:ext>
            </a:extLst>
          </p:cNvPr>
          <p:cNvSpPr txBox="1">
            <a:spLocks noChangeArrowheads="1"/>
          </p:cNvSpPr>
          <p:nvPr/>
        </p:nvSpPr>
        <p:spPr bwMode="auto">
          <a:xfrm>
            <a:off x="422583" y="636925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De Bono. NEJM. </a:t>
            </a:r>
            <a:r>
              <a:rPr kumimoji="0" lang="en-US" sz="1200" b="0" i="0" u="none" strike="noStrike" kern="1200" cap="none" spc="0" normalizeH="0" baseline="0" noProof="0" dirty="0">
                <a:ln>
                  <a:noFill/>
                </a:ln>
                <a:solidFill>
                  <a:srgbClr val="666666"/>
                </a:solidFill>
                <a:effectLst/>
                <a:uLnTx/>
                <a:uFillTx/>
                <a:latin typeface="ff-scala-sans-pro"/>
                <a:ea typeface="+mn-ea"/>
                <a:cs typeface="Arial" panose="020B0604020202020204" pitchFamily="34" charset="0"/>
              </a:rPr>
              <a:t>2020; 382:2091</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Title 4">
            <a:extLst>
              <a:ext uri="{FF2B5EF4-FFF2-40B4-BE49-F238E27FC236}">
                <a16:creationId xmlns:a16="http://schemas.microsoft.com/office/drawing/2014/main" id="{87128066-940F-43B3-B148-E63E20C28986}"/>
              </a:ext>
            </a:extLst>
          </p:cNvPr>
          <p:cNvSpPr>
            <a:spLocks noGrp="1"/>
          </p:cNvSpPr>
          <p:nvPr>
            <p:ph type="title"/>
          </p:nvPr>
        </p:nvSpPr>
        <p:spPr/>
        <p:txBody>
          <a:bodyPr/>
          <a:lstStyle/>
          <a:p>
            <a:r>
              <a:rPr lang="en-US" dirty="0"/>
              <a:t>PROfound Gene Subgroup Analysis: </a:t>
            </a:r>
            <a:br>
              <a:rPr lang="en-US" dirty="0"/>
            </a:br>
            <a:r>
              <a:rPr lang="en-US" dirty="0"/>
              <a:t>Not All Mutations Benefit </a:t>
            </a:r>
          </a:p>
        </p:txBody>
      </p:sp>
      <p:grpSp>
        <p:nvGrpSpPr>
          <p:cNvPr id="13" name="Group 7">
            <a:extLst>
              <a:ext uri="{FF2B5EF4-FFF2-40B4-BE49-F238E27FC236}">
                <a16:creationId xmlns:a16="http://schemas.microsoft.com/office/drawing/2014/main" id="{335C2E72-F3B9-45E2-9BF9-369425E4E88D}"/>
              </a:ext>
            </a:extLst>
          </p:cNvPr>
          <p:cNvGrpSpPr>
            <a:grpSpLocks/>
          </p:cNvGrpSpPr>
          <p:nvPr/>
        </p:nvGrpSpPr>
        <p:grpSpPr bwMode="auto">
          <a:xfrm>
            <a:off x="9389569" y="6216652"/>
            <a:ext cx="2488502" cy="447822"/>
            <a:chOff x="9527309" y="3551529"/>
            <a:chExt cx="2488502" cy="448324"/>
          </a:xfrm>
        </p:grpSpPr>
        <p:pic>
          <p:nvPicPr>
            <p:cNvPr id="14" name="Picture 9">
              <a:extLst>
                <a:ext uri="{FF2B5EF4-FFF2-40B4-BE49-F238E27FC236}">
                  <a16:creationId xmlns:a16="http://schemas.microsoft.com/office/drawing/2014/main" id="{0170CC8E-D4DD-4A2D-9B50-D32C09CE61E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4453E461-C059-444E-8053-55606A41231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cxnSp>
        <p:nvCxnSpPr>
          <p:cNvPr id="6" name="Straight Arrow Connector 5">
            <a:extLst>
              <a:ext uri="{FF2B5EF4-FFF2-40B4-BE49-F238E27FC236}">
                <a16:creationId xmlns:a16="http://schemas.microsoft.com/office/drawing/2014/main" id="{C898F947-1730-4928-852F-FF49E2D139CD}"/>
              </a:ext>
            </a:extLst>
          </p:cNvPr>
          <p:cNvCxnSpPr>
            <a:cxnSpLocks/>
          </p:cNvCxnSpPr>
          <p:nvPr/>
        </p:nvCxnSpPr>
        <p:spPr bwMode="auto">
          <a:xfrm flipV="1">
            <a:off x="738403" y="1600201"/>
            <a:ext cx="0" cy="3912201"/>
          </a:xfrm>
          <a:prstGeom prst="straightConnector1">
            <a:avLst/>
          </a:prstGeom>
          <a:noFill/>
          <a:ln w="28575" cap="flat" cmpd="sng" algn="ctr">
            <a:solidFill>
              <a:schemeClr val="bg1"/>
            </a:solidFill>
            <a:prstDash val="solid"/>
            <a:round/>
            <a:headEnd type="none" w="med" len="med"/>
            <a:tailEnd type="triangle"/>
          </a:ln>
          <a:effectLst/>
        </p:spPr>
      </p:cxnSp>
      <p:sp>
        <p:nvSpPr>
          <p:cNvPr id="10" name="TextBox 9">
            <a:extLst>
              <a:ext uri="{FF2B5EF4-FFF2-40B4-BE49-F238E27FC236}">
                <a16:creationId xmlns:a16="http://schemas.microsoft.com/office/drawing/2014/main" id="{1E9EC072-7225-42D6-BA3F-B23620014F60}"/>
              </a:ext>
            </a:extLst>
          </p:cNvPr>
          <p:cNvSpPr txBox="1"/>
          <p:nvPr/>
        </p:nvSpPr>
        <p:spPr bwMode="auto">
          <a:xfrm rot="16200000">
            <a:off x="-60315" y="4736434"/>
            <a:ext cx="1330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Frequency</a:t>
            </a:r>
          </a:p>
        </p:txBody>
      </p:sp>
      <p:sp>
        <p:nvSpPr>
          <p:cNvPr id="16" name="TextBox 15">
            <a:extLst>
              <a:ext uri="{FF2B5EF4-FFF2-40B4-BE49-F238E27FC236}">
                <a16:creationId xmlns:a16="http://schemas.microsoft.com/office/drawing/2014/main" id="{81B352C4-BB39-44B9-89AE-76E275B8A94F}"/>
              </a:ext>
            </a:extLst>
          </p:cNvPr>
          <p:cNvSpPr txBox="1"/>
          <p:nvPr/>
        </p:nvSpPr>
        <p:spPr bwMode="auto">
          <a:xfrm>
            <a:off x="1481502" y="5816025"/>
            <a:ext cx="31728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dirty="0">
                <a:solidFill>
                  <a:schemeClr val="bg1"/>
                </a:solidFill>
                <a:latin typeface="Calibri" panose="020F0502020204030204" pitchFamily="34" charset="0"/>
              </a:rPr>
              <a:t>Median Imaging-Based PFS, Mos</a:t>
            </a:r>
          </a:p>
        </p:txBody>
      </p:sp>
      <p:sp>
        <p:nvSpPr>
          <p:cNvPr id="17" name="TextBox 16">
            <a:extLst>
              <a:ext uri="{FF2B5EF4-FFF2-40B4-BE49-F238E27FC236}">
                <a16:creationId xmlns:a16="http://schemas.microsoft.com/office/drawing/2014/main" id="{8F118327-EBC1-49A4-AC77-C8476B3B7FED}"/>
              </a:ext>
            </a:extLst>
          </p:cNvPr>
          <p:cNvSpPr txBox="1"/>
          <p:nvPr/>
        </p:nvSpPr>
        <p:spPr bwMode="auto">
          <a:xfrm>
            <a:off x="779452" y="1638597"/>
            <a:ext cx="9323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BRCA2</a:t>
            </a:r>
          </a:p>
        </p:txBody>
      </p:sp>
      <p:sp>
        <p:nvSpPr>
          <p:cNvPr id="18" name="TextBox 17">
            <a:extLst>
              <a:ext uri="{FF2B5EF4-FFF2-40B4-BE49-F238E27FC236}">
                <a16:creationId xmlns:a16="http://schemas.microsoft.com/office/drawing/2014/main" id="{80F89E40-D321-4F2F-B3D3-D591B237A5FA}"/>
              </a:ext>
            </a:extLst>
          </p:cNvPr>
          <p:cNvSpPr txBox="1"/>
          <p:nvPr/>
        </p:nvSpPr>
        <p:spPr bwMode="auto">
          <a:xfrm>
            <a:off x="767173" y="2146357"/>
            <a:ext cx="9323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CDK12</a:t>
            </a:r>
          </a:p>
        </p:txBody>
      </p:sp>
      <p:sp>
        <p:nvSpPr>
          <p:cNvPr id="19" name="TextBox 18">
            <a:extLst>
              <a:ext uri="{FF2B5EF4-FFF2-40B4-BE49-F238E27FC236}">
                <a16:creationId xmlns:a16="http://schemas.microsoft.com/office/drawing/2014/main" id="{5FF178E6-C5AB-4B68-ABC8-E80BD0FDDF08}"/>
              </a:ext>
            </a:extLst>
          </p:cNvPr>
          <p:cNvSpPr txBox="1"/>
          <p:nvPr/>
        </p:nvSpPr>
        <p:spPr bwMode="auto">
          <a:xfrm>
            <a:off x="932574" y="2623781"/>
            <a:ext cx="6708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ATM</a:t>
            </a:r>
          </a:p>
        </p:txBody>
      </p:sp>
      <p:sp>
        <p:nvSpPr>
          <p:cNvPr id="20" name="TextBox 19">
            <a:extLst>
              <a:ext uri="{FF2B5EF4-FFF2-40B4-BE49-F238E27FC236}">
                <a16:creationId xmlns:a16="http://schemas.microsoft.com/office/drawing/2014/main" id="{FDF08CCE-8721-424C-A0CE-0ADED685A8C4}"/>
              </a:ext>
            </a:extLst>
          </p:cNvPr>
          <p:cNvSpPr txBox="1"/>
          <p:nvPr/>
        </p:nvSpPr>
        <p:spPr bwMode="auto">
          <a:xfrm>
            <a:off x="794618" y="3131540"/>
            <a:ext cx="8348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BRCA1</a:t>
            </a:r>
          </a:p>
        </p:txBody>
      </p:sp>
      <p:sp>
        <p:nvSpPr>
          <p:cNvPr id="21" name="TextBox 20">
            <a:extLst>
              <a:ext uri="{FF2B5EF4-FFF2-40B4-BE49-F238E27FC236}">
                <a16:creationId xmlns:a16="http://schemas.microsoft.com/office/drawing/2014/main" id="{C67A3C64-5E82-4CA3-87DB-C7E204242BBE}"/>
              </a:ext>
            </a:extLst>
          </p:cNvPr>
          <p:cNvSpPr txBox="1"/>
          <p:nvPr/>
        </p:nvSpPr>
        <p:spPr bwMode="auto">
          <a:xfrm>
            <a:off x="795340" y="3634965"/>
            <a:ext cx="8348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CHEK2</a:t>
            </a:r>
          </a:p>
        </p:txBody>
      </p:sp>
      <p:sp>
        <p:nvSpPr>
          <p:cNvPr id="22" name="TextBox 21">
            <a:extLst>
              <a:ext uri="{FF2B5EF4-FFF2-40B4-BE49-F238E27FC236}">
                <a16:creationId xmlns:a16="http://schemas.microsoft.com/office/drawing/2014/main" id="{2655EF20-DFD0-4473-9BEE-B6BC28001C01}"/>
              </a:ext>
            </a:extLst>
          </p:cNvPr>
          <p:cNvSpPr txBox="1"/>
          <p:nvPr/>
        </p:nvSpPr>
        <p:spPr bwMode="auto">
          <a:xfrm>
            <a:off x="685800" y="4147057"/>
            <a:ext cx="10804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PPP2R2A</a:t>
            </a:r>
          </a:p>
        </p:txBody>
      </p:sp>
      <p:sp>
        <p:nvSpPr>
          <p:cNvPr id="23" name="TextBox 22">
            <a:extLst>
              <a:ext uri="{FF2B5EF4-FFF2-40B4-BE49-F238E27FC236}">
                <a16:creationId xmlns:a16="http://schemas.microsoft.com/office/drawing/2014/main" id="{95E5B7DF-72E6-4E24-98C2-D80E3EC137B5}"/>
              </a:ext>
            </a:extLst>
          </p:cNvPr>
          <p:cNvSpPr txBox="1"/>
          <p:nvPr/>
        </p:nvSpPr>
        <p:spPr bwMode="auto">
          <a:xfrm>
            <a:off x="685800" y="4633148"/>
            <a:ext cx="8916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RAD51B</a:t>
            </a:r>
          </a:p>
        </p:txBody>
      </p:sp>
      <p:sp>
        <p:nvSpPr>
          <p:cNvPr id="24" name="TextBox 23">
            <a:extLst>
              <a:ext uri="{FF2B5EF4-FFF2-40B4-BE49-F238E27FC236}">
                <a16:creationId xmlns:a16="http://schemas.microsoft.com/office/drawing/2014/main" id="{4F2356A6-B4EE-4711-82BD-FE19961F2706}"/>
              </a:ext>
            </a:extLst>
          </p:cNvPr>
          <p:cNvSpPr txBox="1"/>
          <p:nvPr/>
        </p:nvSpPr>
        <p:spPr bwMode="auto">
          <a:xfrm>
            <a:off x="734192" y="5145240"/>
            <a:ext cx="8916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RAD54L</a:t>
            </a:r>
          </a:p>
        </p:txBody>
      </p:sp>
      <p:sp>
        <p:nvSpPr>
          <p:cNvPr id="25" name="TextBox 24">
            <a:extLst>
              <a:ext uri="{FF2B5EF4-FFF2-40B4-BE49-F238E27FC236}">
                <a16:creationId xmlns:a16="http://schemas.microsoft.com/office/drawing/2014/main" id="{9F291AED-AF9C-4FD0-917E-D50968703A3E}"/>
              </a:ext>
            </a:extLst>
          </p:cNvPr>
          <p:cNvSpPr txBox="1"/>
          <p:nvPr/>
        </p:nvSpPr>
        <p:spPr bwMode="auto">
          <a:xfrm>
            <a:off x="1386886" y="1548312"/>
            <a:ext cx="4982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81</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47</a:t>
            </a:r>
          </a:p>
        </p:txBody>
      </p:sp>
      <p:sp>
        <p:nvSpPr>
          <p:cNvPr id="26" name="TextBox 25">
            <a:extLst>
              <a:ext uri="{FF2B5EF4-FFF2-40B4-BE49-F238E27FC236}">
                <a16:creationId xmlns:a16="http://schemas.microsoft.com/office/drawing/2014/main" id="{E8BFAAF1-7BC4-45C2-ADF0-4E042A12F4CA}"/>
              </a:ext>
            </a:extLst>
          </p:cNvPr>
          <p:cNvSpPr txBox="1"/>
          <p:nvPr/>
        </p:nvSpPr>
        <p:spPr bwMode="auto">
          <a:xfrm>
            <a:off x="1387608" y="2077740"/>
            <a:ext cx="4982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61</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28</a:t>
            </a:r>
          </a:p>
        </p:txBody>
      </p:sp>
      <p:sp>
        <p:nvSpPr>
          <p:cNvPr id="27" name="TextBox 26">
            <a:extLst>
              <a:ext uri="{FF2B5EF4-FFF2-40B4-BE49-F238E27FC236}">
                <a16:creationId xmlns:a16="http://schemas.microsoft.com/office/drawing/2014/main" id="{2BE97B3C-773A-4ADC-9F2F-879BB9FA9528}"/>
              </a:ext>
            </a:extLst>
          </p:cNvPr>
          <p:cNvSpPr txBox="1"/>
          <p:nvPr/>
        </p:nvSpPr>
        <p:spPr bwMode="auto">
          <a:xfrm>
            <a:off x="1388331" y="2572498"/>
            <a:ext cx="3927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62</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24</a:t>
            </a:r>
          </a:p>
        </p:txBody>
      </p:sp>
      <p:sp>
        <p:nvSpPr>
          <p:cNvPr id="28" name="TextBox 27">
            <a:extLst>
              <a:ext uri="{FF2B5EF4-FFF2-40B4-BE49-F238E27FC236}">
                <a16:creationId xmlns:a16="http://schemas.microsoft.com/office/drawing/2014/main" id="{779F45D5-9E05-4CF2-A7A6-112467F4F712}"/>
              </a:ext>
            </a:extLst>
          </p:cNvPr>
          <p:cNvSpPr txBox="1"/>
          <p:nvPr/>
        </p:nvSpPr>
        <p:spPr bwMode="auto">
          <a:xfrm>
            <a:off x="1462725" y="3075923"/>
            <a:ext cx="4982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8</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5</a:t>
            </a:r>
          </a:p>
        </p:txBody>
      </p:sp>
      <p:sp>
        <p:nvSpPr>
          <p:cNvPr id="29" name="TextBox 28">
            <a:extLst>
              <a:ext uri="{FF2B5EF4-FFF2-40B4-BE49-F238E27FC236}">
                <a16:creationId xmlns:a16="http://schemas.microsoft.com/office/drawing/2014/main" id="{EBDD499D-770C-4502-ABDE-92C65A1011C8}"/>
              </a:ext>
            </a:extLst>
          </p:cNvPr>
          <p:cNvSpPr txBox="1"/>
          <p:nvPr/>
        </p:nvSpPr>
        <p:spPr bwMode="auto">
          <a:xfrm>
            <a:off x="1472115" y="3553347"/>
            <a:ext cx="4982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7</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5</a:t>
            </a:r>
          </a:p>
        </p:txBody>
      </p:sp>
      <p:sp>
        <p:nvSpPr>
          <p:cNvPr id="30" name="TextBox 29">
            <a:extLst>
              <a:ext uri="{FF2B5EF4-FFF2-40B4-BE49-F238E27FC236}">
                <a16:creationId xmlns:a16="http://schemas.microsoft.com/office/drawing/2014/main" id="{19B306D3-9B7E-4CDD-9C51-C45EBF354BB9}"/>
              </a:ext>
            </a:extLst>
          </p:cNvPr>
          <p:cNvSpPr txBox="1"/>
          <p:nvPr/>
        </p:nvSpPr>
        <p:spPr bwMode="auto">
          <a:xfrm>
            <a:off x="1472837" y="4091442"/>
            <a:ext cx="4982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6</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4</a:t>
            </a:r>
          </a:p>
        </p:txBody>
      </p:sp>
      <p:sp>
        <p:nvSpPr>
          <p:cNvPr id="31" name="TextBox 30">
            <a:extLst>
              <a:ext uri="{FF2B5EF4-FFF2-40B4-BE49-F238E27FC236}">
                <a16:creationId xmlns:a16="http://schemas.microsoft.com/office/drawing/2014/main" id="{33CD905E-3D67-4125-AE0A-244A34ABB7B2}"/>
              </a:ext>
            </a:extLst>
          </p:cNvPr>
          <p:cNvSpPr txBox="1"/>
          <p:nvPr/>
        </p:nvSpPr>
        <p:spPr bwMode="auto">
          <a:xfrm>
            <a:off x="1473560" y="4555865"/>
            <a:ext cx="4982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4</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p:txBody>
      </p:sp>
      <p:sp>
        <p:nvSpPr>
          <p:cNvPr id="32" name="TextBox 31">
            <a:extLst>
              <a:ext uri="{FF2B5EF4-FFF2-40B4-BE49-F238E27FC236}">
                <a16:creationId xmlns:a16="http://schemas.microsoft.com/office/drawing/2014/main" id="{CCB9543B-7749-4DC7-9010-32ECE70D5D0B}"/>
              </a:ext>
            </a:extLst>
          </p:cNvPr>
          <p:cNvSpPr txBox="1"/>
          <p:nvPr/>
        </p:nvSpPr>
        <p:spPr bwMode="auto">
          <a:xfrm>
            <a:off x="1464891" y="5075903"/>
            <a:ext cx="4982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p:txBody>
      </p:sp>
      <p:grpSp>
        <p:nvGrpSpPr>
          <p:cNvPr id="33" name="Group 32">
            <a:extLst>
              <a:ext uri="{FF2B5EF4-FFF2-40B4-BE49-F238E27FC236}">
                <a16:creationId xmlns:a16="http://schemas.microsoft.com/office/drawing/2014/main" id="{EEC860CD-87B1-4FE7-9F9C-CE0DFD576A7F}"/>
              </a:ext>
            </a:extLst>
          </p:cNvPr>
          <p:cNvGrpSpPr/>
          <p:nvPr/>
        </p:nvGrpSpPr>
        <p:grpSpPr>
          <a:xfrm>
            <a:off x="1681748" y="1645305"/>
            <a:ext cx="2800137" cy="347824"/>
            <a:chOff x="1681748" y="1645305"/>
            <a:chExt cx="2800137" cy="347824"/>
          </a:xfrm>
        </p:grpSpPr>
        <p:sp>
          <p:nvSpPr>
            <p:cNvPr id="12" name="Rectangle 11">
              <a:extLst>
                <a:ext uri="{FF2B5EF4-FFF2-40B4-BE49-F238E27FC236}">
                  <a16:creationId xmlns:a16="http://schemas.microsoft.com/office/drawing/2014/main" id="{575ADF55-E8C3-43F3-8150-57F1981925CE}"/>
                </a:ext>
              </a:extLst>
            </p:cNvPr>
            <p:cNvSpPr/>
            <p:nvPr/>
          </p:nvSpPr>
          <p:spPr bwMode="auto">
            <a:xfrm>
              <a:off x="1688374" y="1645305"/>
              <a:ext cx="2793511" cy="17157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58F51BC5-B314-4240-BE9D-5345F279F0AF}"/>
                </a:ext>
              </a:extLst>
            </p:cNvPr>
            <p:cNvSpPr/>
            <p:nvPr/>
          </p:nvSpPr>
          <p:spPr bwMode="auto">
            <a:xfrm>
              <a:off x="1681748" y="1821559"/>
              <a:ext cx="913028" cy="17157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9" name="Group 38">
            <a:extLst>
              <a:ext uri="{FF2B5EF4-FFF2-40B4-BE49-F238E27FC236}">
                <a16:creationId xmlns:a16="http://schemas.microsoft.com/office/drawing/2014/main" id="{265F40EA-7EB3-4B1F-B197-FA88E7B8F2C2}"/>
              </a:ext>
            </a:extLst>
          </p:cNvPr>
          <p:cNvGrpSpPr/>
          <p:nvPr/>
        </p:nvGrpSpPr>
        <p:grpSpPr>
          <a:xfrm>
            <a:off x="1688373" y="2134310"/>
            <a:ext cx="1311919" cy="345174"/>
            <a:chOff x="1681748" y="1645305"/>
            <a:chExt cx="1311919" cy="345174"/>
          </a:xfrm>
        </p:grpSpPr>
        <p:sp>
          <p:nvSpPr>
            <p:cNvPr id="40" name="Rectangle 39">
              <a:extLst>
                <a:ext uri="{FF2B5EF4-FFF2-40B4-BE49-F238E27FC236}">
                  <a16:creationId xmlns:a16="http://schemas.microsoft.com/office/drawing/2014/main" id="{AEBF6EE4-7613-4112-9249-0F15B70268D7}"/>
                </a:ext>
              </a:extLst>
            </p:cNvPr>
            <p:cNvSpPr/>
            <p:nvPr/>
          </p:nvSpPr>
          <p:spPr bwMode="auto">
            <a:xfrm>
              <a:off x="1688374" y="1645305"/>
              <a:ext cx="1305293" cy="17157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CAC71A73-D482-4EE2-9ECB-6EBD06C3AAAD}"/>
                </a:ext>
              </a:extLst>
            </p:cNvPr>
            <p:cNvSpPr/>
            <p:nvPr/>
          </p:nvSpPr>
          <p:spPr bwMode="auto">
            <a:xfrm>
              <a:off x="1681748" y="1818909"/>
              <a:ext cx="569797" cy="17157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2" name="Group 41">
            <a:extLst>
              <a:ext uri="{FF2B5EF4-FFF2-40B4-BE49-F238E27FC236}">
                <a16:creationId xmlns:a16="http://schemas.microsoft.com/office/drawing/2014/main" id="{EDCDFA62-CB99-48E6-8C22-8D6B5C8C567C}"/>
              </a:ext>
            </a:extLst>
          </p:cNvPr>
          <p:cNvGrpSpPr/>
          <p:nvPr/>
        </p:nvGrpSpPr>
        <p:grpSpPr>
          <a:xfrm>
            <a:off x="1687048" y="2641868"/>
            <a:ext cx="1382155" cy="345174"/>
            <a:chOff x="1681748" y="1645305"/>
            <a:chExt cx="1382155" cy="345174"/>
          </a:xfrm>
        </p:grpSpPr>
        <p:sp>
          <p:nvSpPr>
            <p:cNvPr id="43" name="Rectangle 42">
              <a:extLst>
                <a:ext uri="{FF2B5EF4-FFF2-40B4-BE49-F238E27FC236}">
                  <a16:creationId xmlns:a16="http://schemas.microsoft.com/office/drawing/2014/main" id="{E1A14D87-2421-479C-B756-B7FE0EB067AD}"/>
                </a:ext>
              </a:extLst>
            </p:cNvPr>
            <p:cNvSpPr/>
            <p:nvPr/>
          </p:nvSpPr>
          <p:spPr bwMode="auto">
            <a:xfrm>
              <a:off x="1688374" y="1645305"/>
              <a:ext cx="1375529" cy="17157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631C0EDA-5E1D-4C56-BB6B-99115B6AFE58}"/>
                </a:ext>
              </a:extLst>
            </p:cNvPr>
            <p:cNvSpPr/>
            <p:nvPr/>
          </p:nvSpPr>
          <p:spPr bwMode="auto">
            <a:xfrm>
              <a:off x="1681748" y="1818909"/>
              <a:ext cx="1212528" cy="17157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5" name="Group 44">
            <a:extLst>
              <a:ext uri="{FF2B5EF4-FFF2-40B4-BE49-F238E27FC236}">
                <a16:creationId xmlns:a16="http://schemas.microsoft.com/office/drawing/2014/main" id="{2D3FFDE7-61F3-4B1A-B37F-5A8BEBF79B93}"/>
              </a:ext>
            </a:extLst>
          </p:cNvPr>
          <p:cNvGrpSpPr/>
          <p:nvPr/>
        </p:nvGrpSpPr>
        <p:grpSpPr>
          <a:xfrm>
            <a:off x="1688373" y="3141475"/>
            <a:ext cx="545945" cy="345174"/>
            <a:chOff x="1681748" y="1645305"/>
            <a:chExt cx="545945" cy="345174"/>
          </a:xfrm>
        </p:grpSpPr>
        <p:sp>
          <p:nvSpPr>
            <p:cNvPr id="46" name="Rectangle 45">
              <a:extLst>
                <a:ext uri="{FF2B5EF4-FFF2-40B4-BE49-F238E27FC236}">
                  <a16:creationId xmlns:a16="http://schemas.microsoft.com/office/drawing/2014/main" id="{C8FF7FA4-535B-4ADB-842D-C19AD47DC6F1}"/>
                </a:ext>
              </a:extLst>
            </p:cNvPr>
            <p:cNvSpPr/>
            <p:nvPr/>
          </p:nvSpPr>
          <p:spPr bwMode="auto">
            <a:xfrm>
              <a:off x="1688375" y="1645305"/>
              <a:ext cx="539318" cy="17157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F3F0B5E1-5395-446C-AC52-11848C8C5A75}"/>
                </a:ext>
              </a:extLst>
            </p:cNvPr>
            <p:cNvSpPr/>
            <p:nvPr/>
          </p:nvSpPr>
          <p:spPr bwMode="auto">
            <a:xfrm>
              <a:off x="1681748" y="1818909"/>
              <a:ext cx="477032" cy="17157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8" name="Group 47">
            <a:extLst>
              <a:ext uri="{FF2B5EF4-FFF2-40B4-BE49-F238E27FC236}">
                <a16:creationId xmlns:a16="http://schemas.microsoft.com/office/drawing/2014/main" id="{4CF1D1F5-4C27-4FD1-A2D9-CDB2B1AEEAD9}"/>
              </a:ext>
            </a:extLst>
          </p:cNvPr>
          <p:cNvGrpSpPr/>
          <p:nvPr/>
        </p:nvGrpSpPr>
        <p:grpSpPr>
          <a:xfrm>
            <a:off x="1680270" y="3635781"/>
            <a:ext cx="1447072" cy="345174"/>
            <a:chOff x="1681747" y="1645305"/>
            <a:chExt cx="1447072" cy="345174"/>
          </a:xfrm>
        </p:grpSpPr>
        <p:sp>
          <p:nvSpPr>
            <p:cNvPr id="49" name="Rectangle 48">
              <a:extLst>
                <a:ext uri="{FF2B5EF4-FFF2-40B4-BE49-F238E27FC236}">
                  <a16:creationId xmlns:a16="http://schemas.microsoft.com/office/drawing/2014/main" id="{B546FF06-CFD5-4C7B-8A27-E055AA3EF0B5}"/>
                </a:ext>
              </a:extLst>
            </p:cNvPr>
            <p:cNvSpPr/>
            <p:nvPr/>
          </p:nvSpPr>
          <p:spPr bwMode="auto">
            <a:xfrm>
              <a:off x="1688375" y="1645305"/>
              <a:ext cx="1440444" cy="17157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2FDD74C2-7079-4A62-A2B2-C4B6C92350DF}"/>
                </a:ext>
              </a:extLst>
            </p:cNvPr>
            <p:cNvSpPr/>
            <p:nvPr/>
          </p:nvSpPr>
          <p:spPr bwMode="auto">
            <a:xfrm>
              <a:off x="1681747" y="1818909"/>
              <a:ext cx="874393" cy="17157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2" name="Rectangle 51">
            <a:extLst>
              <a:ext uri="{FF2B5EF4-FFF2-40B4-BE49-F238E27FC236}">
                <a16:creationId xmlns:a16="http://schemas.microsoft.com/office/drawing/2014/main" id="{97178CDD-43FC-4673-A5C1-732802E3BC99}"/>
              </a:ext>
            </a:extLst>
          </p:cNvPr>
          <p:cNvSpPr/>
          <p:nvPr/>
        </p:nvSpPr>
        <p:spPr bwMode="auto">
          <a:xfrm>
            <a:off x="1692351" y="4143339"/>
            <a:ext cx="698341" cy="17157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4" name="Group 53">
            <a:extLst>
              <a:ext uri="{FF2B5EF4-FFF2-40B4-BE49-F238E27FC236}">
                <a16:creationId xmlns:a16="http://schemas.microsoft.com/office/drawing/2014/main" id="{C3A356A3-8D02-443A-9DD3-792FBFBD4EF8}"/>
              </a:ext>
            </a:extLst>
          </p:cNvPr>
          <p:cNvGrpSpPr/>
          <p:nvPr/>
        </p:nvGrpSpPr>
        <p:grpSpPr>
          <a:xfrm>
            <a:off x="1685723" y="4641621"/>
            <a:ext cx="2809413" cy="345174"/>
            <a:chOff x="1681748" y="1645305"/>
            <a:chExt cx="2809413" cy="345174"/>
          </a:xfrm>
        </p:grpSpPr>
        <p:sp>
          <p:nvSpPr>
            <p:cNvPr id="55" name="Rectangle 54">
              <a:extLst>
                <a:ext uri="{FF2B5EF4-FFF2-40B4-BE49-F238E27FC236}">
                  <a16:creationId xmlns:a16="http://schemas.microsoft.com/office/drawing/2014/main" id="{A9D65BFF-EEE2-4205-BF49-5F8D9604FDE3}"/>
                </a:ext>
              </a:extLst>
            </p:cNvPr>
            <p:cNvSpPr/>
            <p:nvPr/>
          </p:nvSpPr>
          <p:spPr bwMode="auto">
            <a:xfrm>
              <a:off x="1688374" y="1645305"/>
              <a:ext cx="2802787" cy="17157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AFC89CF4-7627-40D1-BB35-B74C46E7F1F8}"/>
                </a:ext>
              </a:extLst>
            </p:cNvPr>
            <p:cNvSpPr/>
            <p:nvPr/>
          </p:nvSpPr>
          <p:spPr bwMode="auto">
            <a:xfrm>
              <a:off x="1681748" y="1818909"/>
              <a:ext cx="469080" cy="17157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7" name="Group 56">
            <a:extLst>
              <a:ext uri="{FF2B5EF4-FFF2-40B4-BE49-F238E27FC236}">
                <a16:creationId xmlns:a16="http://schemas.microsoft.com/office/drawing/2014/main" id="{7DA8F1B1-3F9B-43F6-988E-2BF2559FE6B4}"/>
              </a:ext>
            </a:extLst>
          </p:cNvPr>
          <p:cNvGrpSpPr/>
          <p:nvPr/>
        </p:nvGrpSpPr>
        <p:grpSpPr>
          <a:xfrm>
            <a:off x="1684398" y="5146531"/>
            <a:ext cx="1859234" cy="345174"/>
            <a:chOff x="1681747" y="1645305"/>
            <a:chExt cx="1859234" cy="345174"/>
          </a:xfrm>
        </p:grpSpPr>
        <p:sp>
          <p:nvSpPr>
            <p:cNvPr id="58" name="Rectangle 57">
              <a:extLst>
                <a:ext uri="{FF2B5EF4-FFF2-40B4-BE49-F238E27FC236}">
                  <a16:creationId xmlns:a16="http://schemas.microsoft.com/office/drawing/2014/main" id="{92D77E01-3F60-4D95-BDF0-B38836EC6312}"/>
                </a:ext>
              </a:extLst>
            </p:cNvPr>
            <p:cNvSpPr/>
            <p:nvPr/>
          </p:nvSpPr>
          <p:spPr bwMode="auto">
            <a:xfrm>
              <a:off x="1688375" y="1645305"/>
              <a:ext cx="1852606" cy="17157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73A95872-3971-4D0D-9EA0-FB213737A355}"/>
                </a:ext>
              </a:extLst>
            </p:cNvPr>
            <p:cNvSpPr/>
            <p:nvPr/>
          </p:nvSpPr>
          <p:spPr bwMode="auto">
            <a:xfrm>
              <a:off x="1681747" y="1818909"/>
              <a:ext cx="629431" cy="17157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5" name="TextBox 34">
            <a:extLst>
              <a:ext uri="{FF2B5EF4-FFF2-40B4-BE49-F238E27FC236}">
                <a16:creationId xmlns:a16="http://schemas.microsoft.com/office/drawing/2014/main" id="{7DF2EEB6-A14C-4941-BAA7-AE667E93892F}"/>
              </a:ext>
            </a:extLst>
          </p:cNvPr>
          <p:cNvSpPr txBox="1"/>
          <p:nvPr/>
        </p:nvSpPr>
        <p:spPr bwMode="auto">
          <a:xfrm>
            <a:off x="4431528" y="1558456"/>
            <a:ext cx="15531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10.84 (9.17-13.08)</a:t>
            </a:r>
          </a:p>
        </p:txBody>
      </p:sp>
      <p:sp>
        <p:nvSpPr>
          <p:cNvPr id="61" name="TextBox 60">
            <a:extLst>
              <a:ext uri="{FF2B5EF4-FFF2-40B4-BE49-F238E27FC236}">
                <a16:creationId xmlns:a16="http://schemas.microsoft.com/office/drawing/2014/main" id="{53A4D50C-24C5-4A7D-A2AC-E38CDBA464C0}"/>
              </a:ext>
            </a:extLst>
          </p:cNvPr>
          <p:cNvSpPr txBox="1"/>
          <p:nvPr/>
        </p:nvSpPr>
        <p:spPr bwMode="auto">
          <a:xfrm>
            <a:off x="2543093" y="1750612"/>
            <a:ext cx="15531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3.48 (1.74-3.65)</a:t>
            </a:r>
          </a:p>
        </p:txBody>
      </p:sp>
      <p:sp>
        <p:nvSpPr>
          <p:cNvPr id="62" name="TextBox 61">
            <a:extLst>
              <a:ext uri="{FF2B5EF4-FFF2-40B4-BE49-F238E27FC236}">
                <a16:creationId xmlns:a16="http://schemas.microsoft.com/office/drawing/2014/main" id="{1BEC0103-96C3-46AF-A7F9-C516579BEC16}"/>
              </a:ext>
            </a:extLst>
          </p:cNvPr>
          <p:cNvSpPr txBox="1"/>
          <p:nvPr/>
        </p:nvSpPr>
        <p:spPr bwMode="auto">
          <a:xfrm>
            <a:off x="2947853" y="2051436"/>
            <a:ext cx="15531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5.09 (3.61-5.52)</a:t>
            </a:r>
          </a:p>
        </p:txBody>
      </p:sp>
      <p:sp>
        <p:nvSpPr>
          <p:cNvPr id="63" name="TextBox 62">
            <a:extLst>
              <a:ext uri="{FF2B5EF4-FFF2-40B4-BE49-F238E27FC236}">
                <a16:creationId xmlns:a16="http://schemas.microsoft.com/office/drawing/2014/main" id="{6B2BF0D9-9C7E-45AD-96BF-8BB3F50618D2}"/>
              </a:ext>
            </a:extLst>
          </p:cNvPr>
          <p:cNvSpPr txBox="1"/>
          <p:nvPr/>
        </p:nvSpPr>
        <p:spPr bwMode="auto">
          <a:xfrm>
            <a:off x="2209706" y="2243593"/>
            <a:ext cx="13822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2.20 (1.71-4.83)</a:t>
            </a:r>
          </a:p>
        </p:txBody>
      </p:sp>
      <p:sp>
        <p:nvSpPr>
          <p:cNvPr id="64" name="TextBox 63">
            <a:extLst>
              <a:ext uri="{FF2B5EF4-FFF2-40B4-BE49-F238E27FC236}">
                <a16:creationId xmlns:a16="http://schemas.microsoft.com/office/drawing/2014/main" id="{0A3EEEF7-07B0-455A-8882-0312C163810C}"/>
              </a:ext>
            </a:extLst>
          </p:cNvPr>
          <p:cNvSpPr txBox="1"/>
          <p:nvPr/>
        </p:nvSpPr>
        <p:spPr bwMode="auto">
          <a:xfrm>
            <a:off x="3016258" y="2555018"/>
            <a:ext cx="13822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5.36 (3.61-6.21)</a:t>
            </a:r>
          </a:p>
        </p:txBody>
      </p:sp>
      <p:sp>
        <p:nvSpPr>
          <p:cNvPr id="65" name="TextBox 64">
            <a:extLst>
              <a:ext uri="{FF2B5EF4-FFF2-40B4-BE49-F238E27FC236}">
                <a16:creationId xmlns:a16="http://schemas.microsoft.com/office/drawing/2014/main" id="{E6A7BBB8-65E0-4AAA-826E-29D0DAE0F0A1}"/>
              </a:ext>
            </a:extLst>
          </p:cNvPr>
          <p:cNvSpPr txBox="1"/>
          <p:nvPr/>
        </p:nvSpPr>
        <p:spPr bwMode="auto">
          <a:xfrm>
            <a:off x="2839943" y="2755126"/>
            <a:ext cx="13822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4.70 (1.84-7.26)</a:t>
            </a:r>
          </a:p>
        </p:txBody>
      </p:sp>
      <p:sp>
        <p:nvSpPr>
          <p:cNvPr id="66" name="TextBox 65">
            <a:extLst>
              <a:ext uri="{FF2B5EF4-FFF2-40B4-BE49-F238E27FC236}">
                <a16:creationId xmlns:a16="http://schemas.microsoft.com/office/drawing/2014/main" id="{FB1BE72D-843B-4FAC-B12C-7F7F9B796DFF}"/>
              </a:ext>
            </a:extLst>
          </p:cNvPr>
          <p:cNvSpPr txBox="1"/>
          <p:nvPr/>
        </p:nvSpPr>
        <p:spPr bwMode="auto">
          <a:xfrm>
            <a:off x="2181372" y="3066553"/>
            <a:ext cx="13822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2.07 (1.38-5.52)</a:t>
            </a:r>
          </a:p>
        </p:txBody>
      </p:sp>
      <p:sp>
        <p:nvSpPr>
          <p:cNvPr id="67" name="TextBox 66">
            <a:extLst>
              <a:ext uri="{FF2B5EF4-FFF2-40B4-BE49-F238E27FC236}">
                <a16:creationId xmlns:a16="http://schemas.microsoft.com/office/drawing/2014/main" id="{53BB8685-8688-4EAD-9CFA-8154BFCC9625}"/>
              </a:ext>
            </a:extLst>
          </p:cNvPr>
          <p:cNvSpPr txBox="1"/>
          <p:nvPr/>
        </p:nvSpPr>
        <p:spPr bwMode="auto">
          <a:xfrm>
            <a:off x="2103184" y="3250757"/>
            <a:ext cx="13822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1.84 (1.71-3.71)</a:t>
            </a:r>
          </a:p>
        </p:txBody>
      </p:sp>
      <p:sp>
        <p:nvSpPr>
          <p:cNvPr id="68" name="TextBox 67">
            <a:extLst>
              <a:ext uri="{FF2B5EF4-FFF2-40B4-BE49-F238E27FC236}">
                <a16:creationId xmlns:a16="http://schemas.microsoft.com/office/drawing/2014/main" id="{EB10A70D-F29C-44DA-8580-DD25AF45F442}"/>
              </a:ext>
            </a:extLst>
          </p:cNvPr>
          <p:cNvSpPr txBox="1"/>
          <p:nvPr/>
        </p:nvSpPr>
        <p:spPr bwMode="auto">
          <a:xfrm>
            <a:off x="3079869" y="3562184"/>
            <a:ext cx="16194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5.59 (1.64-11.99)</a:t>
            </a:r>
          </a:p>
        </p:txBody>
      </p:sp>
      <p:sp>
        <p:nvSpPr>
          <p:cNvPr id="69" name="TextBox 68">
            <a:extLst>
              <a:ext uri="{FF2B5EF4-FFF2-40B4-BE49-F238E27FC236}">
                <a16:creationId xmlns:a16="http://schemas.microsoft.com/office/drawing/2014/main" id="{4060DC43-5D3D-444E-803F-6F5BEF2CCDC7}"/>
              </a:ext>
            </a:extLst>
          </p:cNvPr>
          <p:cNvSpPr txBox="1"/>
          <p:nvPr/>
        </p:nvSpPr>
        <p:spPr bwMode="auto">
          <a:xfrm>
            <a:off x="2508700" y="3759641"/>
            <a:ext cx="16194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3.35 (1.38-NR)</a:t>
            </a:r>
          </a:p>
        </p:txBody>
      </p:sp>
      <p:sp>
        <p:nvSpPr>
          <p:cNvPr id="70" name="TextBox 69">
            <a:extLst>
              <a:ext uri="{FF2B5EF4-FFF2-40B4-BE49-F238E27FC236}">
                <a16:creationId xmlns:a16="http://schemas.microsoft.com/office/drawing/2014/main" id="{086A05D8-5C9F-4B22-9DD1-572DBD4B40D1}"/>
              </a:ext>
            </a:extLst>
          </p:cNvPr>
          <p:cNvSpPr txBox="1"/>
          <p:nvPr/>
        </p:nvSpPr>
        <p:spPr bwMode="auto">
          <a:xfrm>
            <a:off x="2343079" y="4081669"/>
            <a:ext cx="16194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2.69 (1.77-3.91)</a:t>
            </a:r>
          </a:p>
        </p:txBody>
      </p:sp>
      <p:sp>
        <p:nvSpPr>
          <p:cNvPr id="71" name="TextBox 70">
            <a:extLst>
              <a:ext uri="{FF2B5EF4-FFF2-40B4-BE49-F238E27FC236}">
                <a16:creationId xmlns:a16="http://schemas.microsoft.com/office/drawing/2014/main" id="{36DF72D3-799F-4C9E-8799-61F948D4A4AB}"/>
              </a:ext>
            </a:extLst>
          </p:cNvPr>
          <p:cNvSpPr txBox="1"/>
          <p:nvPr/>
        </p:nvSpPr>
        <p:spPr bwMode="auto">
          <a:xfrm>
            <a:off x="1633994" y="4287078"/>
            <a:ext cx="4731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NR</a:t>
            </a:r>
          </a:p>
        </p:txBody>
      </p:sp>
      <p:sp>
        <p:nvSpPr>
          <p:cNvPr id="72" name="TextBox 71">
            <a:extLst>
              <a:ext uri="{FF2B5EF4-FFF2-40B4-BE49-F238E27FC236}">
                <a16:creationId xmlns:a16="http://schemas.microsoft.com/office/drawing/2014/main" id="{B6869AE1-7671-4A04-9489-DC4885E88F21}"/>
              </a:ext>
            </a:extLst>
          </p:cNvPr>
          <p:cNvSpPr txBox="1"/>
          <p:nvPr/>
        </p:nvSpPr>
        <p:spPr bwMode="auto">
          <a:xfrm>
            <a:off x="4442129" y="4556097"/>
            <a:ext cx="15717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10.89 (1.61-14.75)</a:t>
            </a:r>
          </a:p>
        </p:txBody>
      </p:sp>
      <p:sp>
        <p:nvSpPr>
          <p:cNvPr id="73" name="TextBox 72">
            <a:extLst>
              <a:ext uri="{FF2B5EF4-FFF2-40B4-BE49-F238E27FC236}">
                <a16:creationId xmlns:a16="http://schemas.microsoft.com/office/drawing/2014/main" id="{5FC3966B-B27E-46CF-8254-A47B4B69BB95}"/>
              </a:ext>
            </a:extLst>
          </p:cNvPr>
          <p:cNvSpPr txBox="1"/>
          <p:nvPr/>
        </p:nvSpPr>
        <p:spPr bwMode="auto">
          <a:xfrm>
            <a:off x="2092612" y="4758855"/>
            <a:ext cx="5393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1.77</a:t>
            </a:r>
          </a:p>
        </p:txBody>
      </p:sp>
      <p:sp>
        <p:nvSpPr>
          <p:cNvPr id="74" name="TextBox 73">
            <a:extLst>
              <a:ext uri="{FF2B5EF4-FFF2-40B4-BE49-F238E27FC236}">
                <a16:creationId xmlns:a16="http://schemas.microsoft.com/office/drawing/2014/main" id="{2E8B86E0-5A40-4657-9184-E72A84C6640D}"/>
              </a:ext>
            </a:extLst>
          </p:cNvPr>
          <p:cNvSpPr txBox="1"/>
          <p:nvPr/>
        </p:nvSpPr>
        <p:spPr bwMode="auto">
          <a:xfrm>
            <a:off x="3488066" y="5070281"/>
            <a:ext cx="14126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7.20 (3.71-7.39)</a:t>
            </a:r>
          </a:p>
        </p:txBody>
      </p:sp>
      <p:sp>
        <p:nvSpPr>
          <p:cNvPr id="75" name="TextBox 74">
            <a:extLst>
              <a:ext uri="{FF2B5EF4-FFF2-40B4-BE49-F238E27FC236}">
                <a16:creationId xmlns:a16="http://schemas.microsoft.com/office/drawing/2014/main" id="{4DF62A47-B88E-495B-898B-C81D21A4C5F0}"/>
              </a:ext>
            </a:extLst>
          </p:cNvPr>
          <p:cNvSpPr txBox="1"/>
          <p:nvPr/>
        </p:nvSpPr>
        <p:spPr bwMode="auto">
          <a:xfrm>
            <a:off x="2264890" y="5265088"/>
            <a:ext cx="14126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2.41 (1.81-3.02)</a:t>
            </a:r>
          </a:p>
        </p:txBody>
      </p:sp>
      <p:cxnSp>
        <p:nvCxnSpPr>
          <p:cNvPr id="76" name="Straight Connector 75">
            <a:extLst>
              <a:ext uri="{FF2B5EF4-FFF2-40B4-BE49-F238E27FC236}">
                <a16:creationId xmlns:a16="http://schemas.microsoft.com/office/drawing/2014/main" id="{80FB6CA0-C16B-422D-B298-6CDF5FEE43DB}"/>
              </a:ext>
            </a:extLst>
          </p:cNvPr>
          <p:cNvCxnSpPr>
            <a:cxnSpLocks/>
          </p:cNvCxnSpPr>
          <p:nvPr/>
        </p:nvCxnSpPr>
        <p:spPr bwMode="auto">
          <a:xfrm>
            <a:off x="1680376" y="5565914"/>
            <a:ext cx="0" cy="92765"/>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101C7F4F-EFEB-441A-BB3C-19357645C455}"/>
              </a:ext>
            </a:extLst>
          </p:cNvPr>
          <p:cNvCxnSpPr>
            <a:cxnSpLocks/>
          </p:cNvCxnSpPr>
          <p:nvPr/>
        </p:nvCxnSpPr>
        <p:spPr bwMode="auto">
          <a:xfrm>
            <a:off x="2200920" y="5565914"/>
            <a:ext cx="0" cy="92765"/>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2751E35A-5752-4BEA-BAAB-89E7283E3FC0}"/>
              </a:ext>
            </a:extLst>
          </p:cNvPr>
          <p:cNvCxnSpPr>
            <a:cxnSpLocks/>
          </p:cNvCxnSpPr>
          <p:nvPr/>
        </p:nvCxnSpPr>
        <p:spPr bwMode="auto">
          <a:xfrm>
            <a:off x="2705564" y="5565914"/>
            <a:ext cx="0" cy="92765"/>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93FA825E-8596-4394-A8FA-BB47C1EF8B85}"/>
              </a:ext>
            </a:extLst>
          </p:cNvPr>
          <p:cNvCxnSpPr>
            <a:cxnSpLocks/>
          </p:cNvCxnSpPr>
          <p:nvPr/>
        </p:nvCxnSpPr>
        <p:spPr bwMode="auto">
          <a:xfrm>
            <a:off x="3202257" y="5565914"/>
            <a:ext cx="0" cy="92765"/>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86B71929-85AD-4037-ACE4-5EB2262D2605}"/>
              </a:ext>
            </a:extLst>
          </p:cNvPr>
          <p:cNvCxnSpPr>
            <a:cxnSpLocks/>
          </p:cNvCxnSpPr>
          <p:nvPr/>
        </p:nvCxnSpPr>
        <p:spPr bwMode="auto">
          <a:xfrm>
            <a:off x="3701597" y="5565914"/>
            <a:ext cx="0" cy="92765"/>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458577BC-E016-48B7-8E3A-048F667F2C32}"/>
              </a:ext>
            </a:extLst>
          </p:cNvPr>
          <p:cNvCxnSpPr>
            <a:cxnSpLocks/>
          </p:cNvCxnSpPr>
          <p:nvPr/>
        </p:nvCxnSpPr>
        <p:spPr bwMode="auto">
          <a:xfrm>
            <a:off x="4243347" y="5565914"/>
            <a:ext cx="0" cy="92765"/>
          </a:xfrm>
          <a:prstGeom prst="line">
            <a:avLst/>
          </a:prstGeom>
          <a:noFill/>
          <a:ln w="28575" cap="flat" cmpd="sng" algn="ctr">
            <a:solidFill>
              <a:schemeClr val="bg1"/>
            </a:solidFill>
            <a:prstDash val="solid"/>
            <a:round/>
            <a:headEnd type="none" w="med" len="med"/>
            <a:tailEnd type="none" w="med" len="med"/>
          </a:ln>
          <a:effectLst/>
        </p:spPr>
      </p:cxnSp>
      <p:sp>
        <p:nvSpPr>
          <p:cNvPr id="86" name="TextBox 85">
            <a:extLst>
              <a:ext uri="{FF2B5EF4-FFF2-40B4-BE49-F238E27FC236}">
                <a16:creationId xmlns:a16="http://schemas.microsoft.com/office/drawing/2014/main" id="{2ACBCBDC-3931-43E2-ACC1-0D297EC93274}"/>
              </a:ext>
            </a:extLst>
          </p:cNvPr>
          <p:cNvSpPr txBox="1"/>
          <p:nvPr/>
        </p:nvSpPr>
        <p:spPr bwMode="auto">
          <a:xfrm>
            <a:off x="1545729" y="5599364"/>
            <a:ext cx="2724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87" name="TextBox 86">
            <a:extLst>
              <a:ext uri="{FF2B5EF4-FFF2-40B4-BE49-F238E27FC236}">
                <a16:creationId xmlns:a16="http://schemas.microsoft.com/office/drawing/2014/main" id="{1725EB1C-8BDF-420E-B8BD-26AF260B69E1}"/>
              </a:ext>
            </a:extLst>
          </p:cNvPr>
          <p:cNvSpPr txBox="1"/>
          <p:nvPr/>
        </p:nvSpPr>
        <p:spPr bwMode="auto">
          <a:xfrm>
            <a:off x="2071840" y="5616592"/>
            <a:ext cx="2724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p:txBody>
      </p:sp>
      <p:sp>
        <p:nvSpPr>
          <p:cNvPr id="88" name="TextBox 87">
            <a:extLst>
              <a:ext uri="{FF2B5EF4-FFF2-40B4-BE49-F238E27FC236}">
                <a16:creationId xmlns:a16="http://schemas.microsoft.com/office/drawing/2014/main" id="{8D1D4D2E-9242-4238-A069-E6548FFB92D0}"/>
              </a:ext>
            </a:extLst>
          </p:cNvPr>
          <p:cNvSpPr txBox="1"/>
          <p:nvPr/>
        </p:nvSpPr>
        <p:spPr bwMode="auto">
          <a:xfrm>
            <a:off x="2563495" y="5612617"/>
            <a:ext cx="2724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4</a:t>
            </a:r>
          </a:p>
        </p:txBody>
      </p:sp>
      <p:sp>
        <p:nvSpPr>
          <p:cNvPr id="89" name="TextBox 88">
            <a:extLst>
              <a:ext uri="{FF2B5EF4-FFF2-40B4-BE49-F238E27FC236}">
                <a16:creationId xmlns:a16="http://schemas.microsoft.com/office/drawing/2014/main" id="{E65C4DC2-3898-4F12-80F8-BFDFDAC1DC3D}"/>
              </a:ext>
            </a:extLst>
          </p:cNvPr>
          <p:cNvSpPr txBox="1"/>
          <p:nvPr/>
        </p:nvSpPr>
        <p:spPr bwMode="auto">
          <a:xfrm>
            <a:off x="3061776" y="5620568"/>
            <a:ext cx="2724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6</a:t>
            </a:r>
          </a:p>
        </p:txBody>
      </p:sp>
      <p:sp>
        <p:nvSpPr>
          <p:cNvPr id="90" name="TextBox 89">
            <a:extLst>
              <a:ext uri="{FF2B5EF4-FFF2-40B4-BE49-F238E27FC236}">
                <a16:creationId xmlns:a16="http://schemas.microsoft.com/office/drawing/2014/main" id="{4F8D6EBD-AA10-4744-A63F-21D3A6A333A7}"/>
              </a:ext>
            </a:extLst>
          </p:cNvPr>
          <p:cNvSpPr txBox="1"/>
          <p:nvPr/>
        </p:nvSpPr>
        <p:spPr bwMode="auto">
          <a:xfrm>
            <a:off x="3560057" y="5620568"/>
            <a:ext cx="2724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8</a:t>
            </a:r>
          </a:p>
        </p:txBody>
      </p:sp>
      <p:sp>
        <p:nvSpPr>
          <p:cNvPr id="91" name="TextBox 90">
            <a:extLst>
              <a:ext uri="{FF2B5EF4-FFF2-40B4-BE49-F238E27FC236}">
                <a16:creationId xmlns:a16="http://schemas.microsoft.com/office/drawing/2014/main" id="{B25C9BEA-2798-44CA-9963-B7F799BBE4E2}"/>
              </a:ext>
            </a:extLst>
          </p:cNvPr>
          <p:cNvSpPr txBox="1"/>
          <p:nvPr/>
        </p:nvSpPr>
        <p:spPr bwMode="auto">
          <a:xfrm>
            <a:off x="4055688" y="5620568"/>
            <a:ext cx="378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10</a:t>
            </a:r>
          </a:p>
        </p:txBody>
      </p:sp>
      <p:sp>
        <p:nvSpPr>
          <p:cNvPr id="78" name="Rectangle 77">
            <a:extLst>
              <a:ext uri="{FF2B5EF4-FFF2-40B4-BE49-F238E27FC236}">
                <a16:creationId xmlns:a16="http://schemas.microsoft.com/office/drawing/2014/main" id="{DB560CB2-E194-4009-96BA-A0B5EF22686C}"/>
              </a:ext>
            </a:extLst>
          </p:cNvPr>
          <p:cNvSpPr/>
          <p:nvPr/>
        </p:nvSpPr>
        <p:spPr bwMode="auto">
          <a:xfrm>
            <a:off x="4733824" y="5585374"/>
            <a:ext cx="151075" cy="1510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B901AD98-0012-4AAE-89E4-9459E49B6E21}"/>
              </a:ext>
            </a:extLst>
          </p:cNvPr>
          <p:cNvSpPr/>
          <p:nvPr/>
        </p:nvSpPr>
        <p:spPr bwMode="auto">
          <a:xfrm>
            <a:off x="4732499" y="5862345"/>
            <a:ext cx="151075" cy="15107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TextBox 93">
            <a:extLst>
              <a:ext uri="{FF2B5EF4-FFF2-40B4-BE49-F238E27FC236}">
                <a16:creationId xmlns:a16="http://schemas.microsoft.com/office/drawing/2014/main" id="{6C5386A4-01F4-429D-8841-38D0F0156645}"/>
              </a:ext>
            </a:extLst>
          </p:cNvPr>
          <p:cNvSpPr txBox="1"/>
          <p:nvPr/>
        </p:nvSpPr>
        <p:spPr bwMode="auto">
          <a:xfrm>
            <a:off x="4869824" y="5492859"/>
            <a:ext cx="10487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Olaparib</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Control</a:t>
            </a:r>
          </a:p>
        </p:txBody>
      </p:sp>
      <p:sp>
        <p:nvSpPr>
          <p:cNvPr id="92" name="TextBox 91">
            <a:extLst>
              <a:ext uri="{FF2B5EF4-FFF2-40B4-BE49-F238E27FC236}">
                <a16:creationId xmlns:a16="http://schemas.microsoft.com/office/drawing/2014/main" id="{0951088B-B446-4014-9EA1-F7F2F67C85A9}"/>
              </a:ext>
            </a:extLst>
          </p:cNvPr>
          <p:cNvSpPr txBox="1"/>
          <p:nvPr/>
        </p:nvSpPr>
        <p:spPr bwMode="auto">
          <a:xfrm>
            <a:off x="6370646" y="841212"/>
            <a:ext cx="11171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Subgroup</a:t>
            </a:r>
          </a:p>
        </p:txBody>
      </p:sp>
      <p:sp>
        <p:nvSpPr>
          <p:cNvPr id="96" name="TextBox 95">
            <a:extLst>
              <a:ext uri="{FF2B5EF4-FFF2-40B4-BE49-F238E27FC236}">
                <a16:creationId xmlns:a16="http://schemas.microsoft.com/office/drawing/2014/main" id="{95D5DAE4-CD5E-4EAF-A67E-01BC3C986A9E}"/>
              </a:ext>
            </a:extLst>
          </p:cNvPr>
          <p:cNvSpPr txBox="1"/>
          <p:nvPr/>
        </p:nvSpPr>
        <p:spPr bwMode="auto">
          <a:xfrm>
            <a:off x="8503674" y="834513"/>
            <a:ext cx="31881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HR for Progression or Death (95% Cl)</a:t>
            </a:r>
          </a:p>
        </p:txBody>
      </p:sp>
      <p:sp>
        <p:nvSpPr>
          <p:cNvPr id="95" name="TextBox 94">
            <a:extLst>
              <a:ext uri="{FF2B5EF4-FFF2-40B4-BE49-F238E27FC236}">
                <a16:creationId xmlns:a16="http://schemas.microsoft.com/office/drawing/2014/main" id="{25E99C39-F578-4CC9-BAA9-995CD2C9FA30}"/>
              </a:ext>
            </a:extLst>
          </p:cNvPr>
          <p:cNvSpPr txBox="1"/>
          <p:nvPr/>
        </p:nvSpPr>
        <p:spPr bwMode="auto">
          <a:xfrm>
            <a:off x="6349182" y="987966"/>
            <a:ext cx="15006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All patients</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Previous taxane use</a:t>
            </a:r>
          </a:p>
        </p:txBody>
      </p:sp>
      <p:sp>
        <p:nvSpPr>
          <p:cNvPr id="98" name="TextBox 97">
            <a:extLst>
              <a:ext uri="{FF2B5EF4-FFF2-40B4-BE49-F238E27FC236}">
                <a16:creationId xmlns:a16="http://schemas.microsoft.com/office/drawing/2014/main" id="{3B1DB5B8-7743-43FE-836F-D57BCE441DE6}"/>
              </a:ext>
            </a:extLst>
          </p:cNvPr>
          <p:cNvSpPr txBox="1"/>
          <p:nvPr/>
        </p:nvSpPr>
        <p:spPr bwMode="auto">
          <a:xfrm>
            <a:off x="6501582" y="1295224"/>
            <a:ext cx="6476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Yes</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No</a:t>
            </a:r>
          </a:p>
        </p:txBody>
      </p:sp>
      <p:sp>
        <p:nvSpPr>
          <p:cNvPr id="99" name="TextBox 98">
            <a:extLst>
              <a:ext uri="{FF2B5EF4-FFF2-40B4-BE49-F238E27FC236}">
                <a16:creationId xmlns:a16="http://schemas.microsoft.com/office/drawing/2014/main" id="{120C026C-25C6-4EEE-8BD8-2ADB9F1D10C7}"/>
              </a:ext>
            </a:extLst>
          </p:cNvPr>
          <p:cNvSpPr txBox="1"/>
          <p:nvPr/>
        </p:nvSpPr>
        <p:spPr bwMode="auto">
          <a:xfrm>
            <a:off x="6361472" y="1600200"/>
            <a:ext cx="21630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Measurable disease at baseline</a:t>
            </a:r>
          </a:p>
        </p:txBody>
      </p:sp>
      <p:sp>
        <p:nvSpPr>
          <p:cNvPr id="100" name="TextBox 99">
            <a:extLst>
              <a:ext uri="{FF2B5EF4-FFF2-40B4-BE49-F238E27FC236}">
                <a16:creationId xmlns:a16="http://schemas.microsoft.com/office/drawing/2014/main" id="{A4E6408E-BCC2-444B-89EC-5A121727747D}"/>
              </a:ext>
            </a:extLst>
          </p:cNvPr>
          <p:cNvSpPr txBox="1"/>
          <p:nvPr/>
        </p:nvSpPr>
        <p:spPr bwMode="auto">
          <a:xfrm>
            <a:off x="6491750" y="1728019"/>
            <a:ext cx="6476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Yes</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No</a:t>
            </a:r>
          </a:p>
        </p:txBody>
      </p:sp>
      <p:sp>
        <p:nvSpPr>
          <p:cNvPr id="101" name="TextBox 100">
            <a:extLst>
              <a:ext uri="{FF2B5EF4-FFF2-40B4-BE49-F238E27FC236}">
                <a16:creationId xmlns:a16="http://schemas.microsoft.com/office/drawing/2014/main" id="{96C0A70C-C95B-4C99-BD41-FA14DDD06936}"/>
              </a:ext>
            </a:extLst>
          </p:cNvPr>
          <p:cNvSpPr txBox="1"/>
          <p:nvPr/>
        </p:nvSpPr>
        <p:spPr bwMode="auto">
          <a:xfrm>
            <a:off x="6377449" y="2040193"/>
            <a:ext cx="21630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Metastases at baseline</a:t>
            </a:r>
          </a:p>
        </p:txBody>
      </p:sp>
      <p:sp>
        <p:nvSpPr>
          <p:cNvPr id="102" name="TextBox 101">
            <a:extLst>
              <a:ext uri="{FF2B5EF4-FFF2-40B4-BE49-F238E27FC236}">
                <a16:creationId xmlns:a16="http://schemas.microsoft.com/office/drawing/2014/main" id="{819EDD9E-055F-480A-ACD8-68D9D0FAF240}"/>
              </a:ext>
            </a:extLst>
          </p:cNvPr>
          <p:cNvSpPr txBox="1"/>
          <p:nvPr/>
        </p:nvSpPr>
        <p:spPr bwMode="auto">
          <a:xfrm>
            <a:off x="6478230" y="2164501"/>
            <a:ext cx="11946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Bone only</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Visceral</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Other</a:t>
            </a:r>
          </a:p>
        </p:txBody>
      </p:sp>
      <p:sp>
        <p:nvSpPr>
          <p:cNvPr id="103" name="TextBox 102">
            <a:extLst>
              <a:ext uri="{FF2B5EF4-FFF2-40B4-BE49-F238E27FC236}">
                <a16:creationId xmlns:a16="http://schemas.microsoft.com/office/drawing/2014/main" id="{E0276144-275B-4752-82FA-9C95144D8977}"/>
              </a:ext>
            </a:extLst>
          </p:cNvPr>
          <p:cNvSpPr txBox="1"/>
          <p:nvPr/>
        </p:nvSpPr>
        <p:spPr bwMode="auto">
          <a:xfrm>
            <a:off x="6363929" y="2660016"/>
            <a:ext cx="21630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ECOG PS at baseline</a:t>
            </a:r>
          </a:p>
        </p:txBody>
      </p:sp>
      <p:sp>
        <p:nvSpPr>
          <p:cNvPr id="104" name="TextBox 103">
            <a:extLst>
              <a:ext uri="{FF2B5EF4-FFF2-40B4-BE49-F238E27FC236}">
                <a16:creationId xmlns:a16="http://schemas.microsoft.com/office/drawing/2014/main" id="{46CBACBD-3576-4C01-BC54-005F88369909}"/>
              </a:ext>
            </a:extLst>
          </p:cNvPr>
          <p:cNvSpPr txBox="1"/>
          <p:nvPr/>
        </p:nvSpPr>
        <p:spPr bwMode="auto">
          <a:xfrm>
            <a:off x="6501581" y="2777437"/>
            <a:ext cx="37116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0</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1</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2</a:t>
            </a:r>
          </a:p>
        </p:txBody>
      </p:sp>
      <p:sp>
        <p:nvSpPr>
          <p:cNvPr id="105" name="TextBox 104">
            <a:extLst>
              <a:ext uri="{FF2B5EF4-FFF2-40B4-BE49-F238E27FC236}">
                <a16:creationId xmlns:a16="http://schemas.microsoft.com/office/drawing/2014/main" id="{85824842-6D1B-478A-80B4-81A9D7B13873}"/>
              </a:ext>
            </a:extLst>
          </p:cNvPr>
          <p:cNvSpPr txBox="1"/>
          <p:nvPr/>
        </p:nvSpPr>
        <p:spPr bwMode="auto">
          <a:xfrm>
            <a:off x="6357784" y="3239944"/>
            <a:ext cx="21630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Age at randomization</a:t>
            </a:r>
          </a:p>
        </p:txBody>
      </p:sp>
      <p:sp>
        <p:nvSpPr>
          <p:cNvPr id="106" name="TextBox 105">
            <a:extLst>
              <a:ext uri="{FF2B5EF4-FFF2-40B4-BE49-F238E27FC236}">
                <a16:creationId xmlns:a16="http://schemas.microsoft.com/office/drawing/2014/main" id="{93F71461-F913-473C-BB20-61B0883D413A}"/>
              </a:ext>
            </a:extLst>
          </p:cNvPr>
          <p:cNvSpPr txBox="1"/>
          <p:nvPr/>
        </p:nvSpPr>
        <p:spPr bwMode="auto">
          <a:xfrm>
            <a:off x="6524931" y="3354028"/>
            <a:ext cx="71283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&lt;65 yrs</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≥65 yrs</a:t>
            </a:r>
          </a:p>
        </p:txBody>
      </p:sp>
      <p:sp>
        <p:nvSpPr>
          <p:cNvPr id="107" name="TextBox 106">
            <a:extLst>
              <a:ext uri="{FF2B5EF4-FFF2-40B4-BE49-F238E27FC236}">
                <a16:creationId xmlns:a16="http://schemas.microsoft.com/office/drawing/2014/main" id="{44276B8E-C932-46A3-A3E0-07A6011BE119}"/>
              </a:ext>
            </a:extLst>
          </p:cNvPr>
          <p:cNvSpPr txBox="1"/>
          <p:nvPr/>
        </p:nvSpPr>
        <p:spPr bwMode="auto">
          <a:xfrm>
            <a:off x="6366389" y="3667215"/>
            <a:ext cx="8087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Region</a:t>
            </a:r>
          </a:p>
        </p:txBody>
      </p:sp>
      <p:sp>
        <p:nvSpPr>
          <p:cNvPr id="108" name="TextBox 107">
            <a:extLst>
              <a:ext uri="{FF2B5EF4-FFF2-40B4-BE49-F238E27FC236}">
                <a16:creationId xmlns:a16="http://schemas.microsoft.com/office/drawing/2014/main" id="{DA392802-0874-4B12-85B7-515D4360CDE2}"/>
              </a:ext>
            </a:extLst>
          </p:cNvPr>
          <p:cNvSpPr txBox="1"/>
          <p:nvPr/>
        </p:nvSpPr>
        <p:spPr bwMode="auto">
          <a:xfrm>
            <a:off x="6474541" y="3797709"/>
            <a:ext cx="18103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Asia</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Europe</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North and South America</a:t>
            </a:r>
          </a:p>
        </p:txBody>
      </p:sp>
      <p:sp>
        <p:nvSpPr>
          <p:cNvPr id="109" name="TextBox 108">
            <a:extLst>
              <a:ext uri="{FF2B5EF4-FFF2-40B4-BE49-F238E27FC236}">
                <a16:creationId xmlns:a16="http://schemas.microsoft.com/office/drawing/2014/main" id="{72D91DE4-7BF3-4FC3-B0DD-38E0EB1E464A}"/>
              </a:ext>
            </a:extLst>
          </p:cNvPr>
          <p:cNvSpPr txBox="1"/>
          <p:nvPr/>
        </p:nvSpPr>
        <p:spPr bwMode="auto">
          <a:xfrm>
            <a:off x="6366387" y="4293009"/>
            <a:ext cx="21630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PSA at baseline</a:t>
            </a:r>
          </a:p>
        </p:txBody>
      </p:sp>
      <p:sp>
        <p:nvSpPr>
          <p:cNvPr id="111" name="TextBox 110">
            <a:extLst>
              <a:ext uri="{FF2B5EF4-FFF2-40B4-BE49-F238E27FC236}">
                <a16:creationId xmlns:a16="http://schemas.microsoft.com/office/drawing/2014/main" id="{8AA15A44-40A1-4B46-86E6-A2BC4E917937}"/>
              </a:ext>
            </a:extLst>
          </p:cNvPr>
          <p:cNvSpPr txBox="1"/>
          <p:nvPr/>
        </p:nvSpPr>
        <p:spPr bwMode="auto">
          <a:xfrm>
            <a:off x="6516329" y="4428202"/>
            <a:ext cx="11970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≥Median</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&lt;Median</a:t>
            </a:r>
          </a:p>
        </p:txBody>
      </p:sp>
      <p:sp>
        <p:nvSpPr>
          <p:cNvPr id="112" name="TextBox 111">
            <a:extLst>
              <a:ext uri="{FF2B5EF4-FFF2-40B4-BE49-F238E27FC236}">
                <a16:creationId xmlns:a16="http://schemas.microsoft.com/office/drawing/2014/main" id="{B25585CD-5EFF-482F-BA4D-2C99F2985DDB}"/>
              </a:ext>
            </a:extLst>
          </p:cNvPr>
          <p:cNvSpPr txBox="1"/>
          <p:nvPr/>
        </p:nvSpPr>
        <p:spPr bwMode="auto">
          <a:xfrm>
            <a:off x="6356556" y="4733003"/>
            <a:ext cx="12499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Gene alteration</a:t>
            </a:r>
          </a:p>
        </p:txBody>
      </p:sp>
      <p:sp>
        <p:nvSpPr>
          <p:cNvPr id="113" name="TextBox 112">
            <a:extLst>
              <a:ext uri="{FF2B5EF4-FFF2-40B4-BE49-F238E27FC236}">
                <a16:creationId xmlns:a16="http://schemas.microsoft.com/office/drawing/2014/main" id="{6A98750F-BE7C-4A7A-9AAD-BCE3E290E5F2}"/>
              </a:ext>
            </a:extLst>
          </p:cNvPr>
          <p:cNvSpPr txBox="1"/>
          <p:nvPr/>
        </p:nvSpPr>
        <p:spPr bwMode="auto">
          <a:xfrm>
            <a:off x="6490520" y="4878030"/>
            <a:ext cx="12499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BRCA1</a:t>
            </a:r>
          </a:p>
        </p:txBody>
      </p:sp>
      <p:sp>
        <p:nvSpPr>
          <p:cNvPr id="116" name="TextBox 115">
            <a:extLst>
              <a:ext uri="{FF2B5EF4-FFF2-40B4-BE49-F238E27FC236}">
                <a16:creationId xmlns:a16="http://schemas.microsoft.com/office/drawing/2014/main" id="{E5C32D03-45F0-4BE8-AF32-52A1579FA7E0}"/>
              </a:ext>
            </a:extLst>
          </p:cNvPr>
          <p:cNvSpPr txBox="1"/>
          <p:nvPr/>
        </p:nvSpPr>
        <p:spPr bwMode="auto">
          <a:xfrm>
            <a:off x="6484374" y="5181600"/>
            <a:ext cx="5026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ATM</a:t>
            </a:r>
          </a:p>
        </p:txBody>
      </p:sp>
      <p:sp>
        <p:nvSpPr>
          <p:cNvPr id="117" name="TextBox 116">
            <a:extLst>
              <a:ext uri="{FF2B5EF4-FFF2-40B4-BE49-F238E27FC236}">
                <a16:creationId xmlns:a16="http://schemas.microsoft.com/office/drawing/2014/main" id="{3435D2CC-E4F9-4CE6-93D7-F9FF2BEE06F0}"/>
              </a:ext>
            </a:extLst>
          </p:cNvPr>
          <p:cNvSpPr txBox="1"/>
          <p:nvPr/>
        </p:nvSpPr>
        <p:spPr bwMode="auto">
          <a:xfrm>
            <a:off x="6486833" y="5036575"/>
            <a:ext cx="12499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BRCA2</a:t>
            </a:r>
          </a:p>
        </p:txBody>
      </p:sp>
      <p:sp>
        <p:nvSpPr>
          <p:cNvPr id="118" name="TextBox 117">
            <a:extLst>
              <a:ext uri="{FF2B5EF4-FFF2-40B4-BE49-F238E27FC236}">
                <a16:creationId xmlns:a16="http://schemas.microsoft.com/office/drawing/2014/main" id="{1ED169D1-7ACA-439D-8C39-BC5D74E04AA8}"/>
              </a:ext>
            </a:extLst>
          </p:cNvPr>
          <p:cNvSpPr txBox="1"/>
          <p:nvPr/>
        </p:nvSpPr>
        <p:spPr bwMode="auto">
          <a:xfrm>
            <a:off x="6492977" y="5334000"/>
            <a:ext cx="744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CDK12</a:t>
            </a:r>
          </a:p>
        </p:txBody>
      </p:sp>
      <p:sp>
        <p:nvSpPr>
          <p:cNvPr id="119" name="TextBox 118">
            <a:extLst>
              <a:ext uri="{FF2B5EF4-FFF2-40B4-BE49-F238E27FC236}">
                <a16:creationId xmlns:a16="http://schemas.microsoft.com/office/drawing/2014/main" id="{F6DD2F97-1284-47D9-AB30-3FDBC664FECF}"/>
              </a:ext>
            </a:extLst>
          </p:cNvPr>
          <p:cNvSpPr txBox="1"/>
          <p:nvPr/>
        </p:nvSpPr>
        <p:spPr bwMode="auto">
          <a:xfrm>
            <a:off x="6490518" y="5475339"/>
            <a:ext cx="744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CHEK2</a:t>
            </a:r>
          </a:p>
        </p:txBody>
      </p:sp>
      <p:sp>
        <p:nvSpPr>
          <p:cNvPr id="120" name="TextBox 119">
            <a:extLst>
              <a:ext uri="{FF2B5EF4-FFF2-40B4-BE49-F238E27FC236}">
                <a16:creationId xmlns:a16="http://schemas.microsoft.com/office/drawing/2014/main" id="{CF26D0D1-8A3D-4758-B4AE-9EFA79123CA6}"/>
              </a:ext>
            </a:extLst>
          </p:cNvPr>
          <p:cNvSpPr txBox="1"/>
          <p:nvPr/>
        </p:nvSpPr>
        <p:spPr bwMode="auto">
          <a:xfrm>
            <a:off x="6491746" y="5620365"/>
            <a:ext cx="9119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PPP2R2A</a:t>
            </a:r>
          </a:p>
        </p:txBody>
      </p:sp>
      <p:sp>
        <p:nvSpPr>
          <p:cNvPr id="121" name="TextBox 120">
            <a:extLst>
              <a:ext uri="{FF2B5EF4-FFF2-40B4-BE49-F238E27FC236}">
                <a16:creationId xmlns:a16="http://schemas.microsoft.com/office/drawing/2014/main" id="{0A05E88F-D68C-4D65-8A87-9A3AEFB7C26B}"/>
              </a:ext>
            </a:extLst>
          </p:cNvPr>
          <p:cNvSpPr txBox="1"/>
          <p:nvPr/>
        </p:nvSpPr>
        <p:spPr bwMode="auto">
          <a:xfrm>
            <a:off x="6485600" y="5772766"/>
            <a:ext cx="9119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RAD54L</a:t>
            </a:r>
          </a:p>
        </p:txBody>
      </p:sp>
      <p:cxnSp>
        <p:nvCxnSpPr>
          <p:cNvPr id="122" name="Straight Arrow Connector 121">
            <a:extLst>
              <a:ext uri="{FF2B5EF4-FFF2-40B4-BE49-F238E27FC236}">
                <a16:creationId xmlns:a16="http://schemas.microsoft.com/office/drawing/2014/main" id="{ECE9B54B-42AA-40FF-8D22-9EB8E1607AD6}"/>
              </a:ext>
            </a:extLst>
          </p:cNvPr>
          <p:cNvCxnSpPr>
            <a:cxnSpLocks/>
          </p:cNvCxnSpPr>
          <p:nvPr/>
        </p:nvCxnSpPr>
        <p:spPr bwMode="auto">
          <a:xfrm flipH="1">
            <a:off x="8195733" y="6220178"/>
            <a:ext cx="1080913" cy="0"/>
          </a:xfrm>
          <a:prstGeom prst="straightConnector1">
            <a:avLst/>
          </a:prstGeom>
          <a:noFill/>
          <a:ln w="28575" cap="flat" cmpd="sng" algn="ctr">
            <a:solidFill>
              <a:schemeClr val="bg1"/>
            </a:solidFill>
            <a:prstDash val="solid"/>
            <a:round/>
            <a:headEnd type="none" w="med" len="med"/>
            <a:tailEnd type="triangle"/>
          </a:ln>
          <a:effectLst/>
        </p:spPr>
      </p:cxnSp>
      <p:cxnSp>
        <p:nvCxnSpPr>
          <p:cNvPr id="127" name="Straight Arrow Connector 126">
            <a:extLst>
              <a:ext uri="{FF2B5EF4-FFF2-40B4-BE49-F238E27FC236}">
                <a16:creationId xmlns:a16="http://schemas.microsoft.com/office/drawing/2014/main" id="{16CF9A39-7AE7-497A-8BCB-E5E849889CFB}"/>
              </a:ext>
            </a:extLst>
          </p:cNvPr>
          <p:cNvCxnSpPr>
            <a:cxnSpLocks/>
          </p:cNvCxnSpPr>
          <p:nvPr/>
        </p:nvCxnSpPr>
        <p:spPr bwMode="auto">
          <a:xfrm>
            <a:off x="9378245" y="6223000"/>
            <a:ext cx="1063977" cy="0"/>
          </a:xfrm>
          <a:prstGeom prst="straightConnector1">
            <a:avLst/>
          </a:prstGeom>
          <a:noFill/>
          <a:ln w="28575" cap="flat" cmpd="sng" algn="ctr">
            <a:solidFill>
              <a:schemeClr val="bg1"/>
            </a:solidFill>
            <a:prstDash val="solid"/>
            <a:round/>
            <a:headEnd type="none" w="med" len="med"/>
            <a:tailEnd type="triangle"/>
          </a:ln>
          <a:effectLst/>
        </p:spPr>
      </p:cxnSp>
      <p:cxnSp>
        <p:nvCxnSpPr>
          <p:cNvPr id="3074" name="Straight Connector 3073">
            <a:extLst>
              <a:ext uri="{FF2B5EF4-FFF2-40B4-BE49-F238E27FC236}">
                <a16:creationId xmlns:a16="http://schemas.microsoft.com/office/drawing/2014/main" id="{5C602499-95F3-4A38-90A4-3F382A4FEB2D}"/>
              </a:ext>
            </a:extLst>
          </p:cNvPr>
          <p:cNvCxnSpPr/>
          <p:nvPr/>
        </p:nvCxnSpPr>
        <p:spPr bwMode="auto">
          <a:xfrm>
            <a:off x="8283222" y="5988756"/>
            <a:ext cx="2127956" cy="0"/>
          </a:xfrm>
          <a:prstGeom prst="line">
            <a:avLst/>
          </a:prstGeom>
          <a:noFill/>
          <a:ln w="28575" cap="flat" cmpd="sng" algn="ctr">
            <a:solidFill>
              <a:schemeClr val="bg1"/>
            </a:solidFill>
            <a:prstDash val="solid"/>
            <a:round/>
            <a:headEnd type="none" w="med" len="med"/>
            <a:tailEnd type="none" w="med" len="med"/>
          </a:ln>
          <a:effectLst/>
        </p:spPr>
      </p:cxnSp>
      <p:cxnSp>
        <p:nvCxnSpPr>
          <p:cNvPr id="3077" name="Straight Connector 3076">
            <a:extLst>
              <a:ext uri="{FF2B5EF4-FFF2-40B4-BE49-F238E27FC236}">
                <a16:creationId xmlns:a16="http://schemas.microsoft.com/office/drawing/2014/main" id="{46659AD9-0A19-4AF7-A099-D96B4A870736}"/>
              </a:ext>
            </a:extLst>
          </p:cNvPr>
          <p:cNvCxnSpPr>
            <a:cxnSpLocks/>
          </p:cNvCxnSpPr>
          <p:nvPr/>
        </p:nvCxnSpPr>
        <p:spPr bwMode="auto">
          <a:xfrm>
            <a:off x="8286752" y="5975350"/>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490A8B7D-DF8F-4997-820F-A60907DDD57F}"/>
              </a:ext>
            </a:extLst>
          </p:cNvPr>
          <p:cNvCxnSpPr>
            <a:cxnSpLocks/>
          </p:cNvCxnSpPr>
          <p:nvPr/>
        </p:nvCxnSpPr>
        <p:spPr bwMode="auto">
          <a:xfrm>
            <a:off x="8551336" y="5975350"/>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036F20FB-A09F-4B08-B2E4-A4694C3DA703}"/>
              </a:ext>
            </a:extLst>
          </p:cNvPr>
          <p:cNvCxnSpPr>
            <a:cxnSpLocks/>
          </p:cNvCxnSpPr>
          <p:nvPr/>
        </p:nvCxnSpPr>
        <p:spPr bwMode="auto">
          <a:xfrm>
            <a:off x="8813802" y="5975350"/>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DDE6D4E5-D7DC-49E8-8CD5-81082E06A4CB}"/>
              </a:ext>
            </a:extLst>
          </p:cNvPr>
          <p:cNvCxnSpPr>
            <a:cxnSpLocks/>
          </p:cNvCxnSpPr>
          <p:nvPr/>
        </p:nvCxnSpPr>
        <p:spPr bwMode="auto">
          <a:xfrm>
            <a:off x="9076268" y="5975350"/>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1C0C6DDE-55C3-4FBA-80E2-47480BFC33EE}"/>
              </a:ext>
            </a:extLst>
          </p:cNvPr>
          <p:cNvCxnSpPr>
            <a:cxnSpLocks/>
          </p:cNvCxnSpPr>
          <p:nvPr/>
        </p:nvCxnSpPr>
        <p:spPr bwMode="auto">
          <a:xfrm>
            <a:off x="9334501" y="5975350"/>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5EE985F1-0473-4E24-B2F2-6F96DCAF9891}"/>
              </a:ext>
            </a:extLst>
          </p:cNvPr>
          <p:cNvCxnSpPr>
            <a:cxnSpLocks/>
          </p:cNvCxnSpPr>
          <p:nvPr/>
        </p:nvCxnSpPr>
        <p:spPr bwMode="auto">
          <a:xfrm>
            <a:off x="9601201" y="5975350"/>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0E907053-62C1-4F2F-8035-D273B503CBEF}"/>
              </a:ext>
            </a:extLst>
          </p:cNvPr>
          <p:cNvCxnSpPr>
            <a:cxnSpLocks/>
          </p:cNvCxnSpPr>
          <p:nvPr/>
        </p:nvCxnSpPr>
        <p:spPr bwMode="auto">
          <a:xfrm>
            <a:off x="9874251" y="5975350"/>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BD9832DB-74B9-4A85-945C-FA48D6AE07C5}"/>
              </a:ext>
            </a:extLst>
          </p:cNvPr>
          <p:cNvCxnSpPr>
            <a:cxnSpLocks/>
          </p:cNvCxnSpPr>
          <p:nvPr/>
        </p:nvCxnSpPr>
        <p:spPr bwMode="auto">
          <a:xfrm>
            <a:off x="10149417" y="5975350"/>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2CEC35D6-9445-439B-AFE8-5F1AF186946A}"/>
              </a:ext>
            </a:extLst>
          </p:cNvPr>
          <p:cNvCxnSpPr>
            <a:cxnSpLocks/>
          </p:cNvCxnSpPr>
          <p:nvPr/>
        </p:nvCxnSpPr>
        <p:spPr bwMode="auto">
          <a:xfrm>
            <a:off x="10407651" y="5975350"/>
            <a:ext cx="0" cy="76200"/>
          </a:xfrm>
          <a:prstGeom prst="line">
            <a:avLst/>
          </a:prstGeom>
          <a:noFill/>
          <a:ln w="28575" cap="flat" cmpd="sng" algn="ctr">
            <a:solidFill>
              <a:schemeClr val="bg1"/>
            </a:solidFill>
            <a:prstDash val="solid"/>
            <a:round/>
            <a:headEnd type="none" w="med" len="med"/>
            <a:tailEnd type="none" w="med" len="med"/>
          </a:ln>
          <a:effectLst/>
        </p:spPr>
      </p:cxnSp>
      <p:sp>
        <p:nvSpPr>
          <p:cNvPr id="3081" name="TextBox 3080">
            <a:extLst>
              <a:ext uri="{FF2B5EF4-FFF2-40B4-BE49-F238E27FC236}">
                <a16:creationId xmlns:a16="http://schemas.microsoft.com/office/drawing/2014/main" id="{1E2BCF99-602C-4CAE-969E-D0CE269BF4AA}"/>
              </a:ext>
            </a:extLst>
          </p:cNvPr>
          <p:cNvSpPr txBox="1"/>
          <p:nvPr/>
        </p:nvSpPr>
        <p:spPr bwMode="auto">
          <a:xfrm>
            <a:off x="8056034" y="5973233"/>
            <a:ext cx="8043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0.06</a:t>
            </a:r>
          </a:p>
        </p:txBody>
      </p:sp>
      <p:sp>
        <p:nvSpPr>
          <p:cNvPr id="147" name="TextBox 146">
            <a:extLst>
              <a:ext uri="{FF2B5EF4-FFF2-40B4-BE49-F238E27FC236}">
                <a16:creationId xmlns:a16="http://schemas.microsoft.com/office/drawing/2014/main" id="{A4FDE77B-181D-41D9-AD3D-F8D27481E9DA}"/>
              </a:ext>
            </a:extLst>
          </p:cNvPr>
          <p:cNvSpPr txBox="1"/>
          <p:nvPr/>
        </p:nvSpPr>
        <p:spPr bwMode="auto">
          <a:xfrm>
            <a:off x="8589434" y="5973233"/>
            <a:ext cx="4974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0.25</a:t>
            </a:r>
          </a:p>
        </p:txBody>
      </p:sp>
      <p:sp>
        <p:nvSpPr>
          <p:cNvPr id="148" name="TextBox 147">
            <a:extLst>
              <a:ext uri="{FF2B5EF4-FFF2-40B4-BE49-F238E27FC236}">
                <a16:creationId xmlns:a16="http://schemas.microsoft.com/office/drawing/2014/main" id="{8CEF4C60-EF36-4951-9A29-BAED62FBED14}"/>
              </a:ext>
            </a:extLst>
          </p:cNvPr>
          <p:cNvSpPr txBox="1"/>
          <p:nvPr/>
        </p:nvSpPr>
        <p:spPr bwMode="auto">
          <a:xfrm>
            <a:off x="9103681" y="5971116"/>
            <a:ext cx="4713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149" name="TextBox 148">
            <a:extLst>
              <a:ext uri="{FF2B5EF4-FFF2-40B4-BE49-F238E27FC236}">
                <a16:creationId xmlns:a16="http://schemas.microsoft.com/office/drawing/2014/main" id="{C4F6E9BF-0408-4DC1-B993-2240C562EF06}"/>
              </a:ext>
            </a:extLst>
          </p:cNvPr>
          <p:cNvSpPr txBox="1"/>
          <p:nvPr/>
        </p:nvSpPr>
        <p:spPr bwMode="auto">
          <a:xfrm>
            <a:off x="9653214" y="5974549"/>
            <a:ext cx="4594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4.00</a:t>
            </a:r>
          </a:p>
        </p:txBody>
      </p:sp>
      <p:sp>
        <p:nvSpPr>
          <p:cNvPr id="150" name="TextBox 149">
            <a:extLst>
              <a:ext uri="{FF2B5EF4-FFF2-40B4-BE49-F238E27FC236}">
                <a16:creationId xmlns:a16="http://schemas.microsoft.com/office/drawing/2014/main" id="{AEBDA8F4-AE25-4D36-8FD9-F82481190616}"/>
              </a:ext>
            </a:extLst>
          </p:cNvPr>
          <p:cNvSpPr txBox="1"/>
          <p:nvPr/>
        </p:nvSpPr>
        <p:spPr bwMode="auto">
          <a:xfrm>
            <a:off x="10146341" y="5978829"/>
            <a:ext cx="6846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16.00</a:t>
            </a:r>
          </a:p>
        </p:txBody>
      </p:sp>
      <p:sp>
        <p:nvSpPr>
          <p:cNvPr id="3082" name="TextBox 3081">
            <a:extLst>
              <a:ext uri="{FF2B5EF4-FFF2-40B4-BE49-F238E27FC236}">
                <a16:creationId xmlns:a16="http://schemas.microsoft.com/office/drawing/2014/main" id="{EBFB7002-0D51-4610-B6F4-85706C735F84}"/>
              </a:ext>
            </a:extLst>
          </p:cNvPr>
          <p:cNvSpPr txBox="1"/>
          <p:nvPr/>
        </p:nvSpPr>
        <p:spPr bwMode="auto">
          <a:xfrm>
            <a:off x="10496550" y="1005416"/>
            <a:ext cx="15065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0.49 (0.38-0.63)</a:t>
            </a:r>
          </a:p>
        </p:txBody>
      </p:sp>
      <p:sp>
        <p:nvSpPr>
          <p:cNvPr id="152" name="TextBox 151">
            <a:extLst>
              <a:ext uri="{FF2B5EF4-FFF2-40B4-BE49-F238E27FC236}">
                <a16:creationId xmlns:a16="http://schemas.microsoft.com/office/drawing/2014/main" id="{BBD84FE0-C61F-4FFA-8B78-69C99788FA7E}"/>
              </a:ext>
            </a:extLst>
          </p:cNvPr>
          <p:cNvSpPr txBox="1"/>
          <p:nvPr/>
        </p:nvSpPr>
        <p:spPr bwMode="auto">
          <a:xfrm>
            <a:off x="10511366" y="1295701"/>
            <a:ext cx="12001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0.39 (0.29-0.53)</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0.77 (0.50-1.22)</a:t>
            </a:r>
          </a:p>
        </p:txBody>
      </p:sp>
      <p:sp>
        <p:nvSpPr>
          <p:cNvPr id="153" name="TextBox 152">
            <a:extLst>
              <a:ext uri="{FF2B5EF4-FFF2-40B4-BE49-F238E27FC236}">
                <a16:creationId xmlns:a16="http://schemas.microsoft.com/office/drawing/2014/main" id="{EB595834-8B92-4237-AC5E-C0C1EC31CFA3}"/>
              </a:ext>
            </a:extLst>
          </p:cNvPr>
          <p:cNvSpPr txBox="1"/>
          <p:nvPr/>
        </p:nvSpPr>
        <p:spPr bwMode="auto">
          <a:xfrm>
            <a:off x="10502899" y="1731431"/>
            <a:ext cx="12001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0.41 (0.30-0.56)</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0.64 (0.43-0.98)</a:t>
            </a:r>
          </a:p>
        </p:txBody>
      </p:sp>
      <p:sp>
        <p:nvSpPr>
          <p:cNvPr id="154" name="TextBox 153">
            <a:extLst>
              <a:ext uri="{FF2B5EF4-FFF2-40B4-BE49-F238E27FC236}">
                <a16:creationId xmlns:a16="http://schemas.microsoft.com/office/drawing/2014/main" id="{CE0A280F-A318-4C6B-B29E-E366A190FF30}"/>
              </a:ext>
            </a:extLst>
          </p:cNvPr>
          <p:cNvSpPr txBox="1"/>
          <p:nvPr/>
        </p:nvSpPr>
        <p:spPr bwMode="auto">
          <a:xfrm>
            <a:off x="10507132" y="2167464"/>
            <a:ext cx="12001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0.57 (0.35-0.94)</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0.42 (0.28-0.64)</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0.57 (0.37-0.90)</a:t>
            </a:r>
          </a:p>
        </p:txBody>
      </p:sp>
      <p:sp>
        <p:nvSpPr>
          <p:cNvPr id="155" name="TextBox 154">
            <a:extLst>
              <a:ext uri="{FF2B5EF4-FFF2-40B4-BE49-F238E27FC236}">
                <a16:creationId xmlns:a16="http://schemas.microsoft.com/office/drawing/2014/main" id="{F67CC340-66F4-439F-BDB4-8FBC933DA654}"/>
              </a:ext>
            </a:extLst>
          </p:cNvPr>
          <p:cNvSpPr txBox="1"/>
          <p:nvPr/>
        </p:nvSpPr>
        <p:spPr bwMode="auto">
          <a:xfrm>
            <a:off x="10502898" y="2770713"/>
            <a:ext cx="12001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0.67 (0.46-1.00)</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0.45 (0.32-0.64)</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0.31 (0.10-1.13)</a:t>
            </a:r>
          </a:p>
        </p:txBody>
      </p:sp>
      <p:sp>
        <p:nvSpPr>
          <p:cNvPr id="156" name="TextBox 155">
            <a:extLst>
              <a:ext uri="{FF2B5EF4-FFF2-40B4-BE49-F238E27FC236}">
                <a16:creationId xmlns:a16="http://schemas.microsoft.com/office/drawing/2014/main" id="{78E27932-A106-45BC-881C-A8E970263D04}"/>
              </a:ext>
            </a:extLst>
          </p:cNvPr>
          <p:cNvSpPr txBox="1"/>
          <p:nvPr/>
        </p:nvSpPr>
        <p:spPr bwMode="auto">
          <a:xfrm>
            <a:off x="10498666" y="3373963"/>
            <a:ext cx="12001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0.53 (0.34-0.85)</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0.52 (0.39-0.70)</a:t>
            </a:r>
          </a:p>
        </p:txBody>
      </p:sp>
      <p:sp>
        <p:nvSpPr>
          <p:cNvPr id="157" name="TextBox 156">
            <a:extLst>
              <a:ext uri="{FF2B5EF4-FFF2-40B4-BE49-F238E27FC236}">
                <a16:creationId xmlns:a16="http://schemas.microsoft.com/office/drawing/2014/main" id="{DA789636-B55F-4B08-B057-7EC1CD10C24F}"/>
              </a:ext>
            </a:extLst>
          </p:cNvPr>
          <p:cNvSpPr txBox="1"/>
          <p:nvPr/>
        </p:nvSpPr>
        <p:spPr bwMode="auto">
          <a:xfrm>
            <a:off x="10507133" y="3807879"/>
            <a:ext cx="12001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0.67 (0.44-1.04)</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0.48 (0.33-0.71)</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0.43 (0.26-0.73)</a:t>
            </a:r>
          </a:p>
        </p:txBody>
      </p:sp>
      <p:sp>
        <p:nvSpPr>
          <p:cNvPr id="158" name="TextBox 157">
            <a:extLst>
              <a:ext uri="{FF2B5EF4-FFF2-40B4-BE49-F238E27FC236}">
                <a16:creationId xmlns:a16="http://schemas.microsoft.com/office/drawing/2014/main" id="{B51ACE2D-53D2-4808-AD08-B0DAD6ED1DB8}"/>
              </a:ext>
            </a:extLst>
          </p:cNvPr>
          <p:cNvSpPr txBox="1"/>
          <p:nvPr/>
        </p:nvSpPr>
        <p:spPr bwMode="auto">
          <a:xfrm>
            <a:off x="10500782" y="4430481"/>
            <a:ext cx="12001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0.46 (0.33-0.65)</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0.65 (0.44-0.96)</a:t>
            </a:r>
          </a:p>
        </p:txBody>
      </p:sp>
      <p:sp>
        <p:nvSpPr>
          <p:cNvPr id="159" name="TextBox 158">
            <a:extLst>
              <a:ext uri="{FF2B5EF4-FFF2-40B4-BE49-F238E27FC236}">
                <a16:creationId xmlns:a16="http://schemas.microsoft.com/office/drawing/2014/main" id="{FA3C5DC7-E85E-4D3C-B8E4-D8748E4ED02B}"/>
              </a:ext>
            </a:extLst>
          </p:cNvPr>
          <p:cNvSpPr txBox="1"/>
          <p:nvPr/>
        </p:nvSpPr>
        <p:spPr bwMode="auto">
          <a:xfrm>
            <a:off x="10500783" y="4876795"/>
            <a:ext cx="12001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0.41 (0.13-1.39)</a:t>
            </a:r>
          </a:p>
        </p:txBody>
      </p:sp>
      <p:sp>
        <p:nvSpPr>
          <p:cNvPr id="160" name="TextBox 159">
            <a:extLst>
              <a:ext uri="{FF2B5EF4-FFF2-40B4-BE49-F238E27FC236}">
                <a16:creationId xmlns:a16="http://schemas.microsoft.com/office/drawing/2014/main" id="{7AFDBA8B-FC4A-49E8-BFC5-4F1C1713D524}"/>
              </a:ext>
            </a:extLst>
          </p:cNvPr>
          <p:cNvSpPr txBox="1"/>
          <p:nvPr/>
        </p:nvSpPr>
        <p:spPr bwMode="auto">
          <a:xfrm>
            <a:off x="10507133" y="5031311"/>
            <a:ext cx="12001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0.21 (0.13-0.32)</a:t>
            </a:r>
          </a:p>
        </p:txBody>
      </p:sp>
      <p:sp>
        <p:nvSpPr>
          <p:cNvPr id="161" name="TextBox 160">
            <a:extLst>
              <a:ext uri="{FF2B5EF4-FFF2-40B4-BE49-F238E27FC236}">
                <a16:creationId xmlns:a16="http://schemas.microsoft.com/office/drawing/2014/main" id="{898C2B57-6AE9-4383-9878-FD1A9557DF4F}"/>
              </a:ext>
            </a:extLst>
          </p:cNvPr>
          <p:cNvSpPr txBox="1"/>
          <p:nvPr/>
        </p:nvSpPr>
        <p:spPr bwMode="auto">
          <a:xfrm>
            <a:off x="10507134" y="5173128"/>
            <a:ext cx="12001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1.04 (0.61-1.87)</a:t>
            </a:r>
          </a:p>
        </p:txBody>
      </p:sp>
      <p:sp>
        <p:nvSpPr>
          <p:cNvPr id="162" name="TextBox 161">
            <a:extLst>
              <a:ext uri="{FF2B5EF4-FFF2-40B4-BE49-F238E27FC236}">
                <a16:creationId xmlns:a16="http://schemas.microsoft.com/office/drawing/2014/main" id="{EE863AFC-1282-4821-A99B-EC7FA56A94B6}"/>
              </a:ext>
            </a:extLst>
          </p:cNvPr>
          <p:cNvSpPr txBox="1"/>
          <p:nvPr/>
        </p:nvSpPr>
        <p:spPr bwMode="auto">
          <a:xfrm>
            <a:off x="10498668" y="5327644"/>
            <a:ext cx="12001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0.74 (0.44-1.31)</a:t>
            </a:r>
          </a:p>
        </p:txBody>
      </p:sp>
      <p:sp>
        <p:nvSpPr>
          <p:cNvPr id="163" name="TextBox 162">
            <a:extLst>
              <a:ext uri="{FF2B5EF4-FFF2-40B4-BE49-F238E27FC236}">
                <a16:creationId xmlns:a16="http://schemas.microsoft.com/office/drawing/2014/main" id="{68B71996-0779-4F94-814E-571017A15087}"/>
              </a:ext>
            </a:extLst>
          </p:cNvPr>
          <p:cNvSpPr txBox="1"/>
          <p:nvPr/>
        </p:nvSpPr>
        <p:spPr bwMode="auto">
          <a:xfrm>
            <a:off x="10500784" y="5477930"/>
            <a:ext cx="12001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0.87 (0.23-4.13)</a:t>
            </a:r>
          </a:p>
        </p:txBody>
      </p:sp>
      <p:sp>
        <p:nvSpPr>
          <p:cNvPr id="164" name="TextBox 163">
            <a:extLst>
              <a:ext uri="{FF2B5EF4-FFF2-40B4-BE49-F238E27FC236}">
                <a16:creationId xmlns:a16="http://schemas.microsoft.com/office/drawing/2014/main" id="{624AFC35-41AE-446B-B159-592D9F271EBA}"/>
              </a:ext>
            </a:extLst>
          </p:cNvPr>
          <p:cNvSpPr txBox="1"/>
          <p:nvPr/>
        </p:nvSpPr>
        <p:spPr bwMode="auto">
          <a:xfrm>
            <a:off x="10488084" y="5623981"/>
            <a:ext cx="14795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6.61 (1.41-46.41)</a:t>
            </a:r>
          </a:p>
        </p:txBody>
      </p:sp>
      <p:sp>
        <p:nvSpPr>
          <p:cNvPr id="165" name="TextBox 164">
            <a:extLst>
              <a:ext uri="{FF2B5EF4-FFF2-40B4-BE49-F238E27FC236}">
                <a16:creationId xmlns:a16="http://schemas.microsoft.com/office/drawing/2014/main" id="{3360FFF0-8102-404B-8B52-80532B9B0927}"/>
              </a:ext>
            </a:extLst>
          </p:cNvPr>
          <p:cNvSpPr txBox="1"/>
          <p:nvPr/>
        </p:nvSpPr>
        <p:spPr bwMode="auto">
          <a:xfrm>
            <a:off x="10505016" y="5778498"/>
            <a:ext cx="12827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0.33 (0.05-2.54)</a:t>
            </a:r>
          </a:p>
        </p:txBody>
      </p:sp>
      <p:sp>
        <p:nvSpPr>
          <p:cNvPr id="9" name="Freeform: Shape 8">
            <a:extLst>
              <a:ext uri="{FF2B5EF4-FFF2-40B4-BE49-F238E27FC236}">
                <a16:creationId xmlns:a16="http://schemas.microsoft.com/office/drawing/2014/main" id="{E789B1AB-25E1-43E2-A221-BC949F4186FA}"/>
              </a:ext>
            </a:extLst>
          </p:cNvPr>
          <p:cNvSpPr/>
          <p:nvPr/>
        </p:nvSpPr>
        <p:spPr bwMode="auto">
          <a:xfrm>
            <a:off x="1681456" y="1590449"/>
            <a:ext cx="2864542" cy="3982624"/>
          </a:xfrm>
          <a:custGeom>
            <a:avLst/>
            <a:gdLst>
              <a:gd name="connsiteX0" fmla="*/ 0 w 2864542"/>
              <a:gd name="connsiteY0" fmla="*/ 0 h 3982624"/>
              <a:gd name="connsiteX1" fmla="*/ 0 w 2864542"/>
              <a:gd name="connsiteY1" fmla="*/ 3982624 h 3982624"/>
              <a:gd name="connsiteX2" fmla="*/ 2864542 w 2864542"/>
              <a:gd name="connsiteY2" fmla="*/ 3982624 h 3982624"/>
            </a:gdLst>
            <a:ahLst/>
            <a:cxnLst>
              <a:cxn ang="0">
                <a:pos x="connsiteX0" y="connsiteY0"/>
              </a:cxn>
              <a:cxn ang="0">
                <a:pos x="connsiteX1" y="connsiteY1"/>
              </a:cxn>
              <a:cxn ang="0">
                <a:pos x="connsiteX2" y="connsiteY2"/>
              </a:cxn>
            </a:cxnLst>
            <a:rect l="l" t="t" r="r" b="b"/>
            <a:pathLst>
              <a:path w="2864542" h="3982624">
                <a:moveTo>
                  <a:pt x="0" y="0"/>
                </a:moveTo>
                <a:lnTo>
                  <a:pt x="0" y="3982624"/>
                </a:lnTo>
                <a:lnTo>
                  <a:pt x="2864542" y="3982624"/>
                </a:lnTo>
              </a:path>
            </a:pathLst>
          </a:custGeom>
          <a:noFill/>
          <a:ln w="28575">
            <a:solidFill>
              <a:schemeClr val="bg1"/>
            </a:solidFill>
            <a:miter lim="800000"/>
            <a:headEnd/>
            <a:tailEnd/>
          </a:ln>
        </p:spPr>
        <p:txBody>
          <a:bodyPr rtlCol="0" anchor="ctr"/>
          <a:lstStyle/>
          <a:p>
            <a:pPr algn="ctr"/>
            <a:endParaRPr lang="en-US" dirty="0"/>
          </a:p>
        </p:txBody>
      </p:sp>
      <p:sp>
        <p:nvSpPr>
          <p:cNvPr id="167" name="TextBox 166">
            <a:extLst>
              <a:ext uri="{FF2B5EF4-FFF2-40B4-BE49-F238E27FC236}">
                <a16:creationId xmlns:a16="http://schemas.microsoft.com/office/drawing/2014/main" id="{5C4DE0A6-4059-498D-82DE-529E84544BB1}"/>
              </a:ext>
            </a:extLst>
          </p:cNvPr>
          <p:cNvSpPr txBox="1"/>
          <p:nvPr/>
        </p:nvSpPr>
        <p:spPr bwMode="auto">
          <a:xfrm>
            <a:off x="8191485" y="6187618"/>
            <a:ext cx="15006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accent1"/>
                </a:solidFill>
                <a:latin typeface="Calibri" panose="020F0502020204030204" pitchFamily="34" charset="0"/>
              </a:rPr>
              <a:t>Olaparib</a:t>
            </a:r>
            <a:r>
              <a:rPr lang="en-US" sz="1200" b="0" dirty="0">
                <a:solidFill>
                  <a:schemeClr val="bg1"/>
                </a:solidFill>
                <a:latin typeface="Calibri" panose="020F0502020204030204" pitchFamily="34" charset="0"/>
              </a:rPr>
              <a:t> Better</a:t>
            </a:r>
          </a:p>
        </p:txBody>
      </p:sp>
      <p:sp>
        <p:nvSpPr>
          <p:cNvPr id="168" name="TextBox 167">
            <a:extLst>
              <a:ext uri="{FF2B5EF4-FFF2-40B4-BE49-F238E27FC236}">
                <a16:creationId xmlns:a16="http://schemas.microsoft.com/office/drawing/2014/main" id="{32ABEA01-A0F8-4508-BA0A-004A8125E99A}"/>
              </a:ext>
            </a:extLst>
          </p:cNvPr>
          <p:cNvSpPr txBox="1"/>
          <p:nvPr/>
        </p:nvSpPr>
        <p:spPr bwMode="auto">
          <a:xfrm>
            <a:off x="9362457" y="6187632"/>
            <a:ext cx="11319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accent3"/>
                </a:solidFill>
                <a:latin typeface="Calibri" panose="020F0502020204030204" pitchFamily="34" charset="0"/>
              </a:rPr>
              <a:t>Control</a:t>
            </a:r>
            <a:r>
              <a:rPr lang="en-US" sz="1200" b="0" dirty="0">
                <a:solidFill>
                  <a:schemeClr val="bg1"/>
                </a:solidFill>
                <a:latin typeface="Calibri" panose="020F0502020204030204" pitchFamily="34" charset="0"/>
              </a:rPr>
              <a:t> Better</a:t>
            </a:r>
          </a:p>
        </p:txBody>
      </p:sp>
      <p:cxnSp>
        <p:nvCxnSpPr>
          <p:cNvPr id="3085" name="Straight Connector 3084">
            <a:extLst>
              <a:ext uri="{FF2B5EF4-FFF2-40B4-BE49-F238E27FC236}">
                <a16:creationId xmlns:a16="http://schemas.microsoft.com/office/drawing/2014/main" id="{2E794E63-7423-4906-B6BF-4CC59CEB4955}"/>
              </a:ext>
            </a:extLst>
          </p:cNvPr>
          <p:cNvCxnSpPr>
            <a:cxnSpLocks/>
          </p:cNvCxnSpPr>
          <p:nvPr/>
        </p:nvCxnSpPr>
        <p:spPr bwMode="auto">
          <a:xfrm>
            <a:off x="9336947" y="1063893"/>
            <a:ext cx="0" cy="4942624"/>
          </a:xfrm>
          <a:prstGeom prst="line">
            <a:avLst/>
          </a:prstGeom>
          <a:noFill/>
          <a:ln w="28575" cap="flat" cmpd="sng" algn="ctr">
            <a:solidFill>
              <a:schemeClr val="bg1"/>
            </a:solidFill>
            <a:prstDash val="dash"/>
            <a:round/>
            <a:headEnd type="none" w="med" len="med"/>
            <a:tailEnd type="none" w="med" len="med"/>
          </a:ln>
          <a:effectLst/>
        </p:spPr>
      </p:cxnSp>
      <p:cxnSp>
        <p:nvCxnSpPr>
          <p:cNvPr id="3088" name="Straight Connector 3087">
            <a:extLst>
              <a:ext uri="{FF2B5EF4-FFF2-40B4-BE49-F238E27FC236}">
                <a16:creationId xmlns:a16="http://schemas.microsoft.com/office/drawing/2014/main" id="{40DE9E16-6E8E-4BF1-90A2-B5BD84DF59D5}"/>
              </a:ext>
            </a:extLst>
          </p:cNvPr>
          <p:cNvCxnSpPr/>
          <p:nvPr/>
        </p:nvCxnSpPr>
        <p:spPr bwMode="auto">
          <a:xfrm flipH="1">
            <a:off x="8951588" y="1145648"/>
            <a:ext cx="222421"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4A63BA65-0160-496C-B0AA-3E3CF3BD505C}"/>
              </a:ext>
            </a:extLst>
          </p:cNvPr>
          <p:cNvCxnSpPr>
            <a:cxnSpLocks/>
          </p:cNvCxnSpPr>
          <p:nvPr/>
        </p:nvCxnSpPr>
        <p:spPr bwMode="auto">
          <a:xfrm flipH="1">
            <a:off x="8832140" y="1446329"/>
            <a:ext cx="262433" cy="0"/>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6F86C13B-66C0-4720-A6C1-7FB0BC3A62BC}"/>
              </a:ext>
            </a:extLst>
          </p:cNvPr>
          <p:cNvCxnSpPr>
            <a:cxnSpLocks/>
          </p:cNvCxnSpPr>
          <p:nvPr/>
        </p:nvCxnSpPr>
        <p:spPr bwMode="auto">
          <a:xfrm flipH="1">
            <a:off x="9062798" y="1587845"/>
            <a:ext cx="367763"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3EF78570-4C8B-4FCF-BC0A-4973ECDCD6F0}"/>
              </a:ext>
            </a:extLst>
          </p:cNvPr>
          <p:cNvCxnSpPr>
            <a:cxnSpLocks/>
          </p:cNvCxnSpPr>
          <p:nvPr/>
        </p:nvCxnSpPr>
        <p:spPr bwMode="auto">
          <a:xfrm flipH="1">
            <a:off x="8839200" y="1888526"/>
            <a:ext cx="283617"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FBD0FF43-621F-4FCE-B0DA-526D486AD3B7}"/>
              </a:ext>
            </a:extLst>
          </p:cNvPr>
          <p:cNvCxnSpPr>
            <a:cxnSpLocks/>
          </p:cNvCxnSpPr>
          <p:nvPr/>
        </p:nvCxnSpPr>
        <p:spPr bwMode="auto">
          <a:xfrm flipH="1">
            <a:off x="8999249" y="2040926"/>
            <a:ext cx="332457"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3B47F619-A64D-43E9-98FE-45FC08AB7450}"/>
              </a:ext>
            </a:extLst>
          </p:cNvPr>
          <p:cNvCxnSpPr>
            <a:cxnSpLocks/>
          </p:cNvCxnSpPr>
          <p:nvPr/>
        </p:nvCxnSpPr>
        <p:spPr bwMode="auto">
          <a:xfrm flipH="1">
            <a:off x="8911576" y="2338077"/>
            <a:ext cx="407184" cy="0"/>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3D716AEE-B963-4727-BD9F-56DBCF839A55}"/>
              </a:ext>
            </a:extLst>
          </p:cNvPr>
          <p:cNvCxnSpPr>
            <a:cxnSpLocks/>
          </p:cNvCxnSpPr>
          <p:nvPr/>
        </p:nvCxnSpPr>
        <p:spPr bwMode="auto">
          <a:xfrm flipH="1">
            <a:off x="8808015" y="2486947"/>
            <a:ext cx="353638" cy="0"/>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C2A69920-62B0-44D8-875F-8F72EF7E2190}"/>
              </a:ext>
            </a:extLst>
          </p:cNvPr>
          <p:cNvCxnSpPr>
            <a:cxnSpLocks/>
          </p:cNvCxnSpPr>
          <p:nvPr/>
        </p:nvCxnSpPr>
        <p:spPr bwMode="auto">
          <a:xfrm flipH="1">
            <a:off x="8937467" y="2635816"/>
            <a:ext cx="360110" cy="0"/>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A3F80A94-F926-411F-ACF2-0851574EFE0E}"/>
              </a:ext>
            </a:extLst>
          </p:cNvPr>
          <p:cNvCxnSpPr>
            <a:cxnSpLocks/>
          </p:cNvCxnSpPr>
          <p:nvPr/>
        </p:nvCxnSpPr>
        <p:spPr bwMode="auto">
          <a:xfrm flipH="1">
            <a:off x="9024552" y="2932966"/>
            <a:ext cx="327748" cy="0"/>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E2695945-D005-49F9-B9A3-DD78C2172AD1}"/>
              </a:ext>
            </a:extLst>
          </p:cNvPr>
          <p:cNvCxnSpPr>
            <a:cxnSpLocks/>
          </p:cNvCxnSpPr>
          <p:nvPr/>
        </p:nvCxnSpPr>
        <p:spPr bwMode="auto">
          <a:xfrm flipH="1">
            <a:off x="8873329" y="3080070"/>
            <a:ext cx="293619" cy="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0AC34BA3-8AC2-4E91-8303-1B7EBDFC28E8}"/>
              </a:ext>
            </a:extLst>
          </p:cNvPr>
          <p:cNvCxnSpPr>
            <a:cxnSpLocks/>
          </p:cNvCxnSpPr>
          <p:nvPr/>
        </p:nvCxnSpPr>
        <p:spPr bwMode="auto">
          <a:xfrm flipH="1">
            <a:off x="8409657" y="3232470"/>
            <a:ext cx="993835" cy="0"/>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C5975CA9-F844-4792-8EB8-1F4D226F7A40}"/>
              </a:ext>
            </a:extLst>
          </p:cNvPr>
          <p:cNvCxnSpPr>
            <a:cxnSpLocks/>
          </p:cNvCxnSpPr>
          <p:nvPr/>
        </p:nvCxnSpPr>
        <p:spPr bwMode="auto">
          <a:xfrm flipH="1">
            <a:off x="8892160" y="3527855"/>
            <a:ext cx="384234" cy="0"/>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E1A5BE17-23CE-4891-A66C-23E88BED644B}"/>
              </a:ext>
            </a:extLst>
          </p:cNvPr>
          <p:cNvCxnSpPr>
            <a:cxnSpLocks/>
          </p:cNvCxnSpPr>
          <p:nvPr/>
        </p:nvCxnSpPr>
        <p:spPr bwMode="auto">
          <a:xfrm flipH="1">
            <a:off x="8952767" y="3680255"/>
            <a:ext cx="253017" cy="0"/>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5FED9E1A-FB88-493D-A27F-D018A45C593F}"/>
              </a:ext>
            </a:extLst>
          </p:cNvPr>
          <p:cNvCxnSpPr>
            <a:cxnSpLocks/>
          </p:cNvCxnSpPr>
          <p:nvPr/>
        </p:nvCxnSpPr>
        <p:spPr bwMode="auto">
          <a:xfrm flipH="1">
            <a:off x="9009844" y="3975640"/>
            <a:ext cx="349517" cy="0"/>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F7ADC316-AE27-42CB-8AAC-0DA1802C6C9F}"/>
              </a:ext>
            </a:extLst>
          </p:cNvPr>
          <p:cNvCxnSpPr>
            <a:cxnSpLocks/>
          </p:cNvCxnSpPr>
          <p:nvPr/>
        </p:nvCxnSpPr>
        <p:spPr bwMode="auto">
          <a:xfrm flipH="1">
            <a:off x="8886866" y="4126275"/>
            <a:ext cx="313622" cy="0"/>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C34A3A2A-C4DB-48C7-9D25-D7D5F8EE9DC1}"/>
              </a:ext>
            </a:extLst>
          </p:cNvPr>
          <p:cNvCxnSpPr>
            <a:cxnSpLocks/>
          </p:cNvCxnSpPr>
          <p:nvPr/>
        </p:nvCxnSpPr>
        <p:spPr bwMode="auto">
          <a:xfrm flipH="1">
            <a:off x="8779774" y="4276910"/>
            <a:ext cx="440132" cy="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0734F3F6-790A-4C4E-9BD7-F590AC04BBC1}"/>
              </a:ext>
            </a:extLst>
          </p:cNvPr>
          <p:cNvCxnSpPr>
            <a:cxnSpLocks/>
          </p:cNvCxnSpPr>
          <p:nvPr/>
        </p:nvCxnSpPr>
        <p:spPr bwMode="auto">
          <a:xfrm flipH="1">
            <a:off x="8880982" y="4574061"/>
            <a:ext cx="293027" cy="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E8431374-771A-4000-8DC3-292016D31B7D}"/>
              </a:ext>
            </a:extLst>
          </p:cNvPr>
          <p:cNvCxnSpPr>
            <a:cxnSpLocks/>
          </p:cNvCxnSpPr>
          <p:nvPr/>
        </p:nvCxnSpPr>
        <p:spPr bwMode="auto">
          <a:xfrm flipH="1">
            <a:off x="9001608" y="4717635"/>
            <a:ext cx="336570" cy="0"/>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96508B9E-DABD-4799-95CA-F3B433258A81}"/>
              </a:ext>
            </a:extLst>
          </p:cNvPr>
          <p:cNvCxnSpPr>
            <a:cxnSpLocks/>
          </p:cNvCxnSpPr>
          <p:nvPr/>
        </p:nvCxnSpPr>
        <p:spPr bwMode="auto">
          <a:xfrm flipH="1">
            <a:off x="8555588" y="5018316"/>
            <a:ext cx="916749" cy="0"/>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65680D8E-846F-446B-96F2-74A89755CB81}"/>
              </a:ext>
            </a:extLst>
          </p:cNvPr>
          <p:cNvCxnSpPr>
            <a:cxnSpLocks/>
          </p:cNvCxnSpPr>
          <p:nvPr/>
        </p:nvCxnSpPr>
        <p:spPr bwMode="auto">
          <a:xfrm flipH="1">
            <a:off x="8556172" y="5168951"/>
            <a:ext cx="360111" cy="0"/>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10FC9056-97D2-4C97-8A17-5A89A759B45B}"/>
              </a:ext>
            </a:extLst>
          </p:cNvPr>
          <p:cNvCxnSpPr>
            <a:cxnSpLocks/>
          </p:cNvCxnSpPr>
          <p:nvPr/>
        </p:nvCxnSpPr>
        <p:spPr bwMode="auto">
          <a:xfrm flipH="1">
            <a:off x="9149296" y="5317821"/>
            <a:ext cx="440137" cy="0"/>
          </a:xfrm>
          <a:prstGeom prst="line">
            <a:avLst/>
          </a:prstGeom>
          <a:noFill/>
          <a:ln w="28575"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CD33815F-B4DC-42F0-889A-D6DE02AABC3E}"/>
              </a:ext>
            </a:extLst>
          </p:cNvPr>
          <p:cNvCxnSpPr>
            <a:cxnSpLocks/>
          </p:cNvCxnSpPr>
          <p:nvPr/>
        </p:nvCxnSpPr>
        <p:spPr bwMode="auto">
          <a:xfrm flipH="1">
            <a:off x="9019257" y="5466691"/>
            <a:ext cx="431897" cy="0"/>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A8DFCDAE-4130-4502-AE21-864C6F397154}"/>
              </a:ext>
            </a:extLst>
          </p:cNvPr>
          <p:cNvCxnSpPr>
            <a:cxnSpLocks/>
          </p:cNvCxnSpPr>
          <p:nvPr/>
        </p:nvCxnSpPr>
        <p:spPr bwMode="auto">
          <a:xfrm flipH="1">
            <a:off x="8775063" y="5615561"/>
            <a:ext cx="1115639"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Arrow Connector 165">
            <a:extLst>
              <a:ext uri="{FF2B5EF4-FFF2-40B4-BE49-F238E27FC236}">
                <a16:creationId xmlns:a16="http://schemas.microsoft.com/office/drawing/2014/main" id="{92B60EEF-0848-4F83-9DD5-3C1EE1ACCFAB}"/>
              </a:ext>
            </a:extLst>
          </p:cNvPr>
          <p:cNvCxnSpPr>
            <a:cxnSpLocks/>
          </p:cNvCxnSpPr>
          <p:nvPr/>
        </p:nvCxnSpPr>
        <p:spPr bwMode="auto">
          <a:xfrm>
            <a:off x="9463510" y="5765310"/>
            <a:ext cx="932053" cy="0"/>
          </a:xfrm>
          <a:prstGeom prst="straightConnector1">
            <a:avLst/>
          </a:prstGeom>
          <a:noFill/>
          <a:ln w="28575" cap="flat" cmpd="sng" algn="ctr">
            <a:solidFill>
              <a:schemeClr val="bg1"/>
            </a:solidFill>
            <a:prstDash val="solid"/>
            <a:round/>
            <a:headEnd type="none" w="med" len="med"/>
            <a:tailEnd type="triangle"/>
          </a:ln>
          <a:effectLst/>
        </p:spPr>
      </p:cxnSp>
      <p:cxnSp>
        <p:nvCxnSpPr>
          <p:cNvPr id="224" name="Straight Arrow Connector 223">
            <a:extLst>
              <a:ext uri="{FF2B5EF4-FFF2-40B4-BE49-F238E27FC236}">
                <a16:creationId xmlns:a16="http://schemas.microsoft.com/office/drawing/2014/main" id="{CAAE3B77-7BB8-4044-9D98-D153D2408D46}"/>
              </a:ext>
            </a:extLst>
          </p:cNvPr>
          <p:cNvCxnSpPr>
            <a:cxnSpLocks/>
          </p:cNvCxnSpPr>
          <p:nvPr/>
        </p:nvCxnSpPr>
        <p:spPr bwMode="auto">
          <a:xfrm flipH="1">
            <a:off x="8296680" y="5917710"/>
            <a:ext cx="1412200" cy="0"/>
          </a:xfrm>
          <a:prstGeom prst="straightConnector1">
            <a:avLst/>
          </a:prstGeom>
          <a:noFill/>
          <a:ln w="28575" cap="flat" cmpd="sng" algn="ctr">
            <a:solidFill>
              <a:schemeClr val="bg1"/>
            </a:solidFill>
            <a:prstDash val="solid"/>
            <a:round/>
            <a:headEnd type="none" w="med" len="med"/>
            <a:tailEnd type="triangle"/>
          </a:ln>
          <a:effectLst/>
        </p:spPr>
      </p:cxnSp>
      <p:sp>
        <p:nvSpPr>
          <p:cNvPr id="173" name="Oval 172">
            <a:extLst>
              <a:ext uri="{FF2B5EF4-FFF2-40B4-BE49-F238E27FC236}">
                <a16:creationId xmlns:a16="http://schemas.microsoft.com/office/drawing/2014/main" id="{E9562421-0DA6-4400-9FB3-60702708DBF4}"/>
              </a:ext>
            </a:extLst>
          </p:cNvPr>
          <p:cNvSpPr/>
          <p:nvPr/>
        </p:nvSpPr>
        <p:spPr bwMode="auto">
          <a:xfrm>
            <a:off x="8993954" y="1076804"/>
            <a:ext cx="130629" cy="13062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Oval 229">
            <a:extLst>
              <a:ext uri="{FF2B5EF4-FFF2-40B4-BE49-F238E27FC236}">
                <a16:creationId xmlns:a16="http://schemas.microsoft.com/office/drawing/2014/main" id="{F0860792-A8F3-44C9-8859-804D7A92D99F}"/>
              </a:ext>
            </a:extLst>
          </p:cNvPr>
          <p:cNvSpPr/>
          <p:nvPr/>
        </p:nvSpPr>
        <p:spPr bwMode="auto">
          <a:xfrm>
            <a:off x="8913342" y="1399257"/>
            <a:ext cx="101796" cy="101796"/>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Oval 230">
            <a:extLst>
              <a:ext uri="{FF2B5EF4-FFF2-40B4-BE49-F238E27FC236}">
                <a16:creationId xmlns:a16="http://schemas.microsoft.com/office/drawing/2014/main" id="{28339A1A-91FF-476A-996B-10E87133AC4E}"/>
              </a:ext>
            </a:extLst>
          </p:cNvPr>
          <p:cNvSpPr/>
          <p:nvPr/>
        </p:nvSpPr>
        <p:spPr bwMode="auto">
          <a:xfrm>
            <a:off x="9210493" y="1553865"/>
            <a:ext cx="72962" cy="72962"/>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Oval 231">
            <a:extLst>
              <a:ext uri="{FF2B5EF4-FFF2-40B4-BE49-F238E27FC236}">
                <a16:creationId xmlns:a16="http://schemas.microsoft.com/office/drawing/2014/main" id="{AE80CE70-E16D-4A12-84F4-7A64DFE07D10}"/>
              </a:ext>
            </a:extLst>
          </p:cNvPr>
          <p:cNvSpPr/>
          <p:nvPr/>
        </p:nvSpPr>
        <p:spPr bwMode="auto">
          <a:xfrm>
            <a:off x="8931583" y="1835863"/>
            <a:ext cx="101796" cy="101796"/>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Oval 232">
            <a:extLst>
              <a:ext uri="{FF2B5EF4-FFF2-40B4-BE49-F238E27FC236}">
                <a16:creationId xmlns:a16="http://schemas.microsoft.com/office/drawing/2014/main" id="{3A987C01-1608-42F0-88CD-62A0C3D8D7E7}"/>
              </a:ext>
            </a:extLst>
          </p:cNvPr>
          <p:cNvSpPr/>
          <p:nvPr/>
        </p:nvSpPr>
        <p:spPr bwMode="auto">
          <a:xfrm>
            <a:off x="9138118" y="2005918"/>
            <a:ext cx="71196" cy="71196"/>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Oval 233">
            <a:extLst>
              <a:ext uri="{FF2B5EF4-FFF2-40B4-BE49-F238E27FC236}">
                <a16:creationId xmlns:a16="http://schemas.microsoft.com/office/drawing/2014/main" id="{8DCBCFA3-D78C-47C0-95A3-497FE5D31883}"/>
              </a:ext>
            </a:extLst>
          </p:cNvPr>
          <p:cNvSpPr/>
          <p:nvPr/>
        </p:nvSpPr>
        <p:spPr bwMode="auto">
          <a:xfrm>
            <a:off x="9076922" y="2306599"/>
            <a:ext cx="71196" cy="71196"/>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Oval 234">
            <a:extLst>
              <a:ext uri="{FF2B5EF4-FFF2-40B4-BE49-F238E27FC236}">
                <a16:creationId xmlns:a16="http://schemas.microsoft.com/office/drawing/2014/main" id="{954C1FFD-22A4-4BB8-A6E4-A152FB250851}"/>
              </a:ext>
            </a:extLst>
          </p:cNvPr>
          <p:cNvSpPr/>
          <p:nvPr/>
        </p:nvSpPr>
        <p:spPr bwMode="auto">
          <a:xfrm>
            <a:off x="8939821" y="2443112"/>
            <a:ext cx="82962" cy="82962"/>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Oval 235">
            <a:extLst>
              <a:ext uri="{FF2B5EF4-FFF2-40B4-BE49-F238E27FC236}">
                <a16:creationId xmlns:a16="http://schemas.microsoft.com/office/drawing/2014/main" id="{D2F95EC8-D5FE-447C-95C3-963E4BFEB728}"/>
              </a:ext>
            </a:extLst>
          </p:cNvPr>
          <p:cNvSpPr/>
          <p:nvPr/>
        </p:nvSpPr>
        <p:spPr bwMode="auto">
          <a:xfrm>
            <a:off x="9069273" y="2591982"/>
            <a:ext cx="82962" cy="82962"/>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Oval 236">
            <a:extLst>
              <a:ext uri="{FF2B5EF4-FFF2-40B4-BE49-F238E27FC236}">
                <a16:creationId xmlns:a16="http://schemas.microsoft.com/office/drawing/2014/main" id="{1A447AA0-DADD-4FD6-A1A5-8B57CF741EFB}"/>
              </a:ext>
            </a:extLst>
          </p:cNvPr>
          <p:cNvSpPr/>
          <p:nvPr/>
        </p:nvSpPr>
        <p:spPr bwMode="auto">
          <a:xfrm>
            <a:off x="9128113" y="2890895"/>
            <a:ext cx="97087" cy="97087"/>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Oval 237">
            <a:extLst>
              <a:ext uri="{FF2B5EF4-FFF2-40B4-BE49-F238E27FC236}">
                <a16:creationId xmlns:a16="http://schemas.microsoft.com/office/drawing/2014/main" id="{86A3D0CA-057F-4435-A442-2043D701106E}"/>
              </a:ext>
            </a:extLst>
          </p:cNvPr>
          <p:cNvSpPr/>
          <p:nvPr/>
        </p:nvSpPr>
        <p:spPr bwMode="auto">
          <a:xfrm>
            <a:off x="8966298" y="3032703"/>
            <a:ext cx="97087" cy="97087"/>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Oval 238">
            <a:extLst>
              <a:ext uri="{FF2B5EF4-FFF2-40B4-BE49-F238E27FC236}">
                <a16:creationId xmlns:a16="http://schemas.microsoft.com/office/drawing/2014/main" id="{DBD03351-02D7-4E09-960A-778BADAE9A5F}"/>
              </a:ext>
            </a:extLst>
          </p:cNvPr>
          <p:cNvSpPr/>
          <p:nvPr/>
        </p:nvSpPr>
        <p:spPr bwMode="auto">
          <a:xfrm>
            <a:off x="8825668" y="3202165"/>
            <a:ext cx="57076" cy="57076"/>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Oval 239">
            <a:extLst>
              <a:ext uri="{FF2B5EF4-FFF2-40B4-BE49-F238E27FC236}">
                <a16:creationId xmlns:a16="http://schemas.microsoft.com/office/drawing/2014/main" id="{DE7BCDF4-59C7-48F8-923B-E104B9FDB104}"/>
              </a:ext>
            </a:extLst>
          </p:cNvPr>
          <p:cNvSpPr/>
          <p:nvPr/>
        </p:nvSpPr>
        <p:spPr bwMode="auto">
          <a:xfrm>
            <a:off x="9046913" y="3489315"/>
            <a:ext cx="70608" cy="7060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Oval 240">
            <a:extLst>
              <a:ext uri="{FF2B5EF4-FFF2-40B4-BE49-F238E27FC236}">
                <a16:creationId xmlns:a16="http://schemas.microsoft.com/office/drawing/2014/main" id="{AB6766EE-759E-4C51-94BC-8F7B566D71F1}"/>
              </a:ext>
            </a:extLst>
          </p:cNvPr>
          <p:cNvSpPr/>
          <p:nvPr/>
        </p:nvSpPr>
        <p:spPr bwMode="auto">
          <a:xfrm>
            <a:off x="9003370" y="3599349"/>
            <a:ext cx="148280" cy="14828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Oval 241">
            <a:extLst>
              <a:ext uri="{FF2B5EF4-FFF2-40B4-BE49-F238E27FC236}">
                <a16:creationId xmlns:a16="http://schemas.microsoft.com/office/drawing/2014/main" id="{CA767A59-6720-42CA-A24E-76130993307C}"/>
              </a:ext>
            </a:extLst>
          </p:cNvPr>
          <p:cNvSpPr/>
          <p:nvPr/>
        </p:nvSpPr>
        <p:spPr bwMode="auto">
          <a:xfrm>
            <a:off x="9138706" y="3934746"/>
            <a:ext cx="81199" cy="8119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Oval 242">
            <a:extLst>
              <a:ext uri="{FF2B5EF4-FFF2-40B4-BE49-F238E27FC236}">
                <a16:creationId xmlns:a16="http://schemas.microsoft.com/office/drawing/2014/main" id="{C489DBB0-2995-4719-A550-2AFE84128847}"/>
              </a:ext>
            </a:extLst>
          </p:cNvPr>
          <p:cNvSpPr/>
          <p:nvPr/>
        </p:nvSpPr>
        <p:spPr bwMode="auto">
          <a:xfrm>
            <a:off x="9001605" y="4080085"/>
            <a:ext cx="81199" cy="8119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Oval 243">
            <a:extLst>
              <a:ext uri="{FF2B5EF4-FFF2-40B4-BE49-F238E27FC236}">
                <a16:creationId xmlns:a16="http://schemas.microsoft.com/office/drawing/2014/main" id="{AD276FE9-BAFA-43E4-A3CA-41FC7DF2E367}"/>
              </a:ext>
            </a:extLst>
          </p:cNvPr>
          <p:cNvSpPr/>
          <p:nvPr/>
        </p:nvSpPr>
        <p:spPr bwMode="auto">
          <a:xfrm>
            <a:off x="8958062" y="4230719"/>
            <a:ext cx="76493" cy="76493"/>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Oval 244">
            <a:extLst>
              <a:ext uri="{FF2B5EF4-FFF2-40B4-BE49-F238E27FC236}">
                <a16:creationId xmlns:a16="http://schemas.microsoft.com/office/drawing/2014/main" id="{383579F0-CF15-4613-8511-4C2DBF4633C6}"/>
              </a:ext>
            </a:extLst>
          </p:cNvPr>
          <p:cNvSpPr/>
          <p:nvPr/>
        </p:nvSpPr>
        <p:spPr bwMode="auto">
          <a:xfrm>
            <a:off x="8967477" y="4517276"/>
            <a:ext cx="109444" cy="109444"/>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Oval 245">
            <a:extLst>
              <a:ext uri="{FF2B5EF4-FFF2-40B4-BE49-F238E27FC236}">
                <a16:creationId xmlns:a16="http://schemas.microsoft.com/office/drawing/2014/main" id="{159802AD-9039-42AF-AFAB-706EC9D08374}"/>
              </a:ext>
            </a:extLst>
          </p:cNvPr>
          <p:cNvSpPr/>
          <p:nvPr/>
        </p:nvSpPr>
        <p:spPr bwMode="auto">
          <a:xfrm>
            <a:off x="9114581" y="4665556"/>
            <a:ext cx="97090" cy="9709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Oval 246">
            <a:extLst>
              <a:ext uri="{FF2B5EF4-FFF2-40B4-BE49-F238E27FC236}">
                <a16:creationId xmlns:a16="http://schemas.microsoft.com/office/drawing/2014/main" id="{F0DE12FE-02FE-459F-A34F-606542D11395}"/>
              </a:ext>
            </a:extLst>
          </p:cNvPr>
          <p:cNvSpPr/>
          <p:nvPr/>
        </p:nvSpPr>
        <p:spPr bwMode="auto">
          <a:xfrm>
            <a:off x="8970419" y="4993896"/>
            <a:ext cx="48248" cy="4824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Oval 247">
            <a:extLst>
              <a:ext uri="{FF2B5EF4-FFF2-40B4-BE49-F238E27FC236}">
                <a16:creationId xmlns:a16="http://schemas.microsoft.com/office/drawing/2014/main" id="{CA46930D-714A-43C8-BED4-E559B4BEF2E0}"/>
              </a:ext>
            </a:extLst>
          </p:cNvPr>
          <p:cNvSpPr/>
          <p:nvPr/>
        </p:nvSpPr>
        <p:spPr bwMode="auto">
          <a:xfrm>
            <a:off x="8704453" y="5128643"/>
            <a:ext cx="65313" cy="65313"/>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Oval 248">
            <a:extLst>
              <a:ext uri="{FF2B5EF4-FFF2-40B4-BE49-F238E27FC236}">
                <a16:creationId xmlns:a16="http://schemas.microsoft.com/office/drawing/2014/main" id="{D784974D-DE1F-467B-A290-8CA232FD098A}"/>
              </a:ext>
            </a:extLst>
          </p:cNvPr>
          <p:cNvSpPr/>
          <p:nvPr/>
        </p:nvSpPr>
        <p:spPr bwMode="auto">
          <a:xfrm>
            <a:off x="9331706" y="5291811"/>
            <a:ext cx="45719" cy="4571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 name="Oval 249">
            <a:extLst>
              <a:ext uri="{FF2B5EF4-FFF2-40B4-BE49-F238E27FC236}">
                <a16:creationId xmlns:a16="http://schemas.microsoft.com/office/drawing/2014/main" id="{21FA6E1D-387C-4375-B15A-A474B56F5F40}"/>
              </a:ext>
            </a:extLst>
          </p:cNvPr>
          <p:cNvSpPr/>
          <p:nvPr/>
        </p:nvSpPr>
        <p:spPr bwMode="auto">
          <a:xfrm>
            <a:off x="9196370" y="5431089"/>
            <a:ext cx="62371" cy="62371"/>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Oval 250">
            <a:extLst>
              <a:ext uri="{FF2B5EF4-FFF2-40B4-BE49-F238E27FC236}">
                <a16:creationId xmlns:a16="http://schemas.microsoft.com/office/drawing/2014/main" id="{D95F43C3-A137-46CA-A66E-82D7AEEE5024}"/>
              </a:ext>
            </a:extLst>
          </p:cNvPr>
          <p:cNvSpPr/>
          <p:nvPr/>
        </p:nvSpPr>
        <p:spPr bwMode="auto">
          <a:xfrm>
            <a:off x="9256977" y="5585254"/>
            <a:ext cx="62371" cy="62371"/>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Oval 251">
            <a:extLst>
              <a:ext uri="{FF2B5EF4-FFF2-40B4-BE49-F238E27FC236}">
                <a16:creationId xmlns:a16="http://schemas.microsoft.com/office/drawing/2014/main" id="{1DE044D0-E19C-4D3B-8EDD-F9BC6957EF9D}"/>
              </a:ext>
            </a:extLst>
          </p:cNvPr>
          <p:cNvSpPr/>
          <p:nvPr/>
        </p:nvSpPr>
        <p:spPr bwMode="auto">
          <a:xfrm>
            <a:off x="10037808" y="5733535"/>
            <a:ext cx="52368" cy="52368"/>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Oval 252">
            <a:extLst>
              <a:ext uri="{FF2B5EF4-FFF2-40B4-BE49-F238E27FC236}">
                <a16:creationId xmlns:a16="http://schemas.microsoft.com/office/drawing/2014/main" id="{DF33BF2B-FB8F-4085-8B23-0347E81C9763}"/>
              </a:ext>
            </a:extLst>
          </p:cNvPr>
          <p:cNvSpPr/>
          <p:nvPr/>
        </p:nvSpPr>
        <p:spPr bwMode="auto">
          <a:xfrm>
            <a:off x="8892158" y="5887111"/>
            <a:ext cx="52369" cy="52369"/>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40399638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TRITON2 Rucaparib: Best Change From Baseline in PSA </a:t>
            </a:r>
          </a:p>
        </p:txBody>
      </p:sp>
      <p:grpSp>
        <p:nvGrpSpPr>
          <p:cNvPr id="10" name="Group 7">
            <a:extLst>
              <a:ext uri="{FF2B5EF4-FFF2-40B4-BE49-F238E27FC236}">
                <a16:creationId xmlns:a16="http://schemas.microsoft.com/office/drawing/2014/main" id="{32254DF4-E601-4A0B-8488-30FC56B11099}"/>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496334F8-08EE-4414-B2E6-5D9CF2682EF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E40FBB08-7584-4519-A1A1-49E9D4B30A6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grpSp>
        <p:nvGrpSpPr>
          <p:cNvPr id="3" name="Group 2">
            <a:extLst>
              <a:ext uri="{FF2B5EF4-FFF2-40B4-BE49-F238E27FC236}">
                <a16:creationId xmlns:a16="http://schemas.microsoft.com/office/drawing/2014/main" id="{61F160F2-6FB3-49AE-B717-4F7195C963D5}"/>
              </a:ext>
            </a:extLst>
          </p:cNvPr>
          <p:cNvGrpSpPr/>
          <p:nvPr/>
        </p:nvGrpSpPr>
        <p:grpSpPr>
          <a:xfrm>
            <a:off x="1010657" y="1470823"/>
            <a:ext cx="10027738" cy="4792069"/>
            <a:chOff x="1010657" y="1470823"/>
            <a:chExt cx="10027738" cy="4792069"/>
          </a:xfrm>
        </p:grpSpPr>
        <p:cxnSp>
          <p:nvCxnSpPr>
            <p:cNvPr id="6" name="Straight Connector 5">
              <a:extLst>
                <a:ext uri="{FF2B5EF4-FFF2-40B4-BE49-F238E27FC236}">
                  <a16:creationId xmlns:a16="http://schemas.microsoft.com/office/drawing/2014/main" id="{A70DBE82-04D5-4BC0-A23E-560549EB24DA}"/>
                </a:ext>
              </a:extLst>
            </p:cNvPr>
            <p:cNvCxnSpPr/>
            <p:nvPr/>
          </p:nvCxnSpPr>
          <p:spPr bwMode="auto">
            <a:xfrm>
              <a:off x="1888067" y="1651384"/>
              <a:ext cx="0" cy="370840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C13761B8-9C49-496A-BBED-12B96E98E402}"/>
                </a:ext>
              </a:extLst>
            </p:cNvPr>
            <p:cNvCxnSpPr>
              <a:cxnSpLocks/>
            </p:cNvCxnSpPr>
            <p:nvPr/>
          </p:nvCxnSpPr>
          <p:spPr bwMode="auto">
            <a:xfrm flipH="1">
              <a:off x="1792874" y="1661543"/>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81978814-5C3E-45E6-AFFA-129111B543B5}"/>
                </a:ext>
              </a:extLst>
            </p:cNvPr>
            <p:cNvCxnSpPr>
              <a:cxnSpLocks/>
            </p:cNvCxnSpPr>
            <p:nvPr/>
          </p:nvCxnSpPr>
          <p:spPr bwMode="auto">
            <a:xfrm flipH="1">
              <a:off x="1792874" y="2030133"/>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D3877059-3EB6-4602-A7C0-AFD18A3ECBB7}"/>
                </a:ext>
              </a:extLst>
            </p:cNvPr>
            <p:cNvCxnSpPr>
              <a:cxnSpLocks/>
            </p:cNvCxnSpPr>
            <p:nvPr/>
          </p:nvCxnSpPr>
          <p:spPr bwMode="auto">
            <a:xfrm flipH="1">
              <a:off x="1792874" y="2398723"/>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417EE66D-9208-4631-A2FA-8BC878FB7558}"/>
                </a:ext>
              </a:extLst>
            </p:cNvPr>
            <p:cNvCxnSpPr>
              <a:cxnSpLocks/>
            </p:cNvCxnSpPr>
            <p:nvPr/>
          </p:nvCxnSpPr>
          <p:spPr bwMode="auto">
            <a:xfrm flipH="1">
              <a:off x="1792874" y="2767313"/>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A5FF87CC-577B-4E0C-BDBF-9DCCFD99A573}"/>
                </a:ext>
              </a:extLst>
            </p:cNvPr>
            <p:cNvCxnSpPr>
              <a:cxnSpLocks/>
            </p:cNvCxnSpPr>
            <p:nvPr/>
          </p:nvCxnSpPr>
          <p:spPr bwMode="auto">
            <a:xfrm flipH="1">
              <a:off x="1792874" y="3135903"/>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540E765E-7B6B-4DE1-8C37-00E6F8D2E8D2}"/>
                </a:ext>
              </a:extLst>
            </p:cNvPr>
            <p:cNvCxnSpPr>
              <a:cxnSpLocks/>
            </p:cNvCxnSpPr>
            <p:nvPr/>
          </p:nvCxnSpPr>
          <p:spPr bwMode="auto">
            <a:xfrm flipH="1">
              <a:off x="1792874" y="3873083"/>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244FDC4-3236-48C0-8344-46C2B8D5620A}"/>
                </a:ext>
              </a:extLst>
            </p:cNvPr>
            <p:cNvCxnSpPr>
              <a:cxnSpLocks/>
            </p:cNvCxnSpPr>
            <p:nvPr/>
          </p:nvCxnSpPr>
          <p:spPr bwMode="auto">
            <a:xfrm flipH="1">
              <a:off x="1792874" y="4241673"/>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165DD18-DBE5-4CE6-BB89-A28FCE588116}"/>
                </a:ext>
              </a:extLst>
            </p:cNvPr>
            <p:cNvCxnSpPr>
              <a:cxnSpLocks/>
            </p:cNvCxnSpPr>
            <p:nvPr/>
          </p:nvCxnSpPr>
          <p:spPr bwMode="auto">
            <a:xfrm flipH="1">
              <a:off x="1792874" y="4610263"/>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5EB5987-6559-4A2E-BB9F-68A295A1FB28}"/>
                </a:ext>
              </a:extLst>
            </p:cNvPr>
            <p:cNvCxnSpPr>
              <a:cxnSpLocks/>
            </p:cNvCxnSpPr>
            <p:nvPr/>
          </p:nvCxnSpPr>
          <p:spPr bwMode="auto">
            <a:xfrm flipH="1">
              <a:off x="1792874" y="4978853"/>
              <a:ext cx="104503"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FBE581B9-E12D-4641-B753-524CF4EB8716}"/>
                </a:ext>
              </a:extLst>
            </p:cNvPr>
            <p:cNvCxnSpPr>
              <a:cxnSpLocks/>
            </p:cNvCxnSpPr>
            <p:nvPr/>
          </p:nvCxnSpPr>
          <p:spPr bwMode="auto">
            <a:xfrm flipH="1">
              <a:off x="1792874" y="5347446"/>
              <a:ext cx="104503" cy="0"/>
            </a:xfrm>
            <a:prstGeom prst="line">
              <a:avLst/>
            </a:prstGeom>
            <a:noFill/>
            <a:ln w="28575" cap="flat" cmpd="sng" algn="ctr">
              <a:solidFill>
                <a:schemeClr val="bg1"/>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id="{8E900B7B-CF99-4847-ABEF-A766F957C347}"/>
                </a:ext>
              </a:extLst>
            </p:cNvPr>
            <p:cNvSpPr txBox="1"/>
            <p:nvPr/>
          </p:nvSpPr>
          <p:spPr bwMode="auto">
            <a:xfrm>
              <a:off x="7714414" y="1529401"/>
              <a:ext cx="12890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HRR Gene</a:t>
              </a:r>
            </a:p>
          </p:txBody>
        </p:sp>
        <p:sp>
          <p:nvSpPr>
            <p:cNvPr id="25" name="TextBox 24">
              <a:extLst>
                <a:ext uri="{FF2B5EF4-FFF2-40B4-BE49-F238E27FC236}">
                  <a16:creationId xmlns:a16="http://schemas.microsoft.com/office/drawing/2014/main" id="{E749D3FC-660E-42B3-8342-FC0B62C16816}"/>
                </a:ext>
              </a:extLst>
            </p:cNvPr>
            <p:cNvSpPr txBox="1"/>
            <p:nvPr/>
          </p:nvSpPr>
          <p:spPr bwMode="auto">
            <a:xfrm>
              <a:off x="7944871" y="1782163"/>
              <a:ext cx="111904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i="1" dirty="0">
                  <a:solidFill>
                    <a:schemeClr val="bg1"/>
                  </a:solidFill>
                  <a:latin typeface="Calibri" panose="020F0502020204030204" pitchFamily="34" charset="0"/>
                </a:rPr>
                <a:t>BRCA1/2</a:t>
              </a:r>
            </a:p>
            <a:p>
              <a:pPr algn="l">
                <a:lnSpc>
                  <a:spcPct val="100000"/>
                </a:lnSpc>
                <a:spcBef>
                  <a:spcPts val="0"/>
                </a:spcBef>
                <a:spcAft>
                  <a:spcPct val="0"/>
                </a:spcAft>
                <a:buClrTx/>
                <a:buFontTx/>
                <a:buNone/>
              </a:pPr>
              <a:r>
                <a:rPr lang="en-US" b="0" i="1" dirty="0">
                  <a:solidFill>
                    <a:schemeClr val="bg1"/>
                  </a:solidFill>
                  <a:latin typeface="Calibri" panose="020F0502020204030204" pitchFamily="34" charset="0"/>
                </a:rPr>
                <a:t>CDK12</a:t>
              </a:r>
            </a:p>
            <a:p>
              <a:pPr algn="l">
                <a:lnSpc>
                  <a:spcPct val="100000"/>
                </a:lnSpc>
                <a:spcBef>
                  <a:spcPts val="0"/>
                </a:spcBef>
                <a:spcAft>
                  <a:spcPct val="0"/>
                </a:spcAft>
                <a:buClrTx/>
                <a:buFontTx/>
                <a:buNone/>
              </a:pPr>
              <a:r>
                <a:rPr lang="en-US" b="0" i="1" dirty="0">
                  <a:solidFill>
                    <a:schemeClr val="bg1"/>
                  </a:solidFill>
                  <a:latin typeface="Calibri" panose="020F0502020204030204" pitchFamily="34" charset="0"/>
                </a:rPr>
                <a:t>BRIP1</a:t>
              </a:r>
            </a:p>
          </p:txBody>
        </p:sp>
        <p:sp>
          <p:nvSpPr>
            <p:cNvPr id="26" name="TextBox 25">
              <a:extLst>
                <a:ext uri="{FF2B5EF4-FFF2-40B4-BE49-F238E27FC236}">
                  <a16:creationId xmlns:a16="http://schemas.microsoft.com/office/drawing/2014/main" id="{6D8F14A2-4AFA-4DF1-859E-2DB501BD66EB}"/>
                </a:ext>
              </a:extLst>
            </p:cNvPr>
            <p:cNvSpPr txBox="1"/>
            <p:nvPr/>
          </p:nvSpPr>
          <p:spPr bwMode="auto">
            <a:xfrm>
              <a:off x="9233570" y="1784393"/>
              <a:ext cx="9582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i="1" dirty="0">
                  <a:solidFill>
                    <a:schemeClr val="bg1"/>
                  </a:solidFill>
                  <a:latin typeface="Calibri" panose="020F0502020204030204" pitchFamily="34" charset="0"/>
                </a:rPr>
                <a:t>ATM</a:t>
              </a:r>
            </a:p>
            <a:p>
              <a:pPr algn="l">
                <a:lnSpc>
                  <a:spcPct val="100000"/>
                </a:lnSpc>
                <a:spcBef>
                  <a:spcPts val="0"/>
                </a:spcBef>
                <a:spcAft>
                  <a:spcPct val="0"/>
                </a:spcAft>
                <a:buClrTx/>
                <a:buFontTx/>
                <a:buNone/>
              </a:pPr>
              <a:r>
                <a:rPr lang="en-US" b="0" i="1" dirty="0">
                  <a:solidFill>
                    <a:schemeClr val="bg1"/>
                  </a:solidFill>
                  <a:latin typeface="Calibri" panose="020F0502020204030204" pitchFamily="34" charset="0"/>
                </a:rPr>
                <a:t>FANCA</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Other</a:t>
              </a:r>
            </a:p>
          </p:txBody>
        </p:sp>
        <p:sp>
          <p:nvSpPr>
            <p:cNvPr id="27" name="Rectangle 26">
              <a:extLst>
                <a:ext uri="{FF2B5EF4-FFF2-40B4-BE49-F238E27FC236}">
                  <a16:creationId xmlns:a16="http://schemas.microsoft.com/office/drawing/2014/main" id="{FE261FBF-49D5-4E39-96C8-CAA8D8263F6C}"/>
                </a:ext>
              </a:extLst>
            </p:cNvPr>
            <p:cNvSpPr/>
            <p:nvPr/>
          </p:nvSpPr>
          <p:spPr bwMode="auto">
            <a:xfrm>
              <a:off x="7812544" y="1896889"/>
              <a:ext cx="153887" cy="1449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28" name="Rectangle 27">
              <a:extLst>
                <a:ext uri="{FF2B5EF4-FFF2-40B4-BE49-F238E27FC236}">
                  <a16:creationId xmlns:a16="http://schemas.microsoft.com/office/drawing/2014/main" id="{1397842F-7EF1-488C-A099-D3D762CA0B87}"/>
                </a:ext>
              </a:extLst>
            </p:cNvPr>
            <p:cNvSpPr/>
            <p:nvPr/>
          </p:nvSpPr>
          <p:spPr bwMode="auto">
            <a:xfrm>
              <a:off x="7813287" y="2174903"/>
              <a:ext cx="153887" cy="14496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29" name="Rectangle 28">
              <a:extLst>
                <a:ext uri="{FF2B5EF4-FFF2-40B4-BE49-F238E27FC236}">
                  <a16:creationId xmlns:a16="http://schemas.microsoft.com/office/drawing/2014/main" id="{A02DF28A-459B-447E-AB83-06B77136B3C4}"/>
                </a:ext>
              </a:extLst>
            </p:cNvPr>
            <p:cNvSpPr/>
            <p:nvPr/>
          </p:nvSpPr>
          <p:spPr bwMode="auto">
            <a:xfrm>
              <a:off x="7811800" y="2442771"/>
              <a:ext cx="153887" cy="14496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440A6A92-A516-429C-8F29-AC3B2BDDFE44}"/>
                </a:ext>
              </a:extLst>
            </p:cNvPr>
            <p:cNvSpPr/>
            <p:nvPr/>
          </p:nvSpPr>
          <p:spPr bwMode="auto">
            <a:xfrm>
              <a:off x="9087609" y="1896889"/>
              <a:ext cx="153887" cy="144966"/>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7BB1FC90-5F02-4A84-BAED-EDFACEAAEADD}"/>
                </a:ext>
              </a:extLst>
            </p:cNvPr>
            <p:cNvSpPr/>
            <p:nvPr/>
          </p:nvSpPr>
          <p:spPr bwMode="auto">
            <a:xfrm>
              <a:off x="9084144" y="2172421"/>
              <a:ext cx="153887" cy="14496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7FDACD0B-6760-49DE-A6E2-F4772F05E896}"/>
                </a:ext>
              </a:extLst>
            </p:cNvPr>
            <p:cNvSpPr/>
            <p:nvPr/>
          </p:nvSpPr>
          <p:spPr bwMode="auto">
            <a:xfrm>
              <a:off x="9089348" y="2442772"/>
              <a:ext cx="153887" cy="14496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33" name="TextBox 32">
              <a:extLst>
                <a:ext uri="{FF2B5EF4-FFF2-40B4-BE49-F238E27FC236}">
                  <a16:creationId xmlns:a16="http://schemas.microsoft.com/office/drawing/2014/main" id="{16E7E022-44EC-40AF-9D12-92252C7AEF9E}"/>
                </a:ext>
              </a:extLst>
            </p:cNvPr>
            <p:cNvSpPr txBox="1"/>
            <p:nvPr/>
          </p:nvSpPr>
          <p:spPr bwMode="auto">
            <a:xfrm>
              <a:off x="7739528" y="2721144"/>
              <a:ext cx="2795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*Confirmed PSA response.</a:t>
              </a:r>
            </a:p>
          </p:txBody>
        </p:sp>
        <p:sp>
          <p:nvSpPr>
            <p:cNvPr id="34" name="TextBox 33">
              <a:extLst>
                <a:ext uri="{FF2B5EF4-FFF2-40B4-BE49-F238E27FC236}">
                  <a16:creationId xmlns:a16="http://schemas.microsoft.com/office/drawing/2014/main" id="{7571FCE1-5560-4E21-9D06-02604BDC6031}"/>
                </a:ext>
              </a:extLst>
            </p:cNvPr>
            <p:cNvSpPr txBox="1"/>
            <p:nvPr/>
          </p:nvSpPr>
          <p:spPr bwMode="auto">
            <a:xfrm rot="16200000">
              <a:off x="-154862" y="3270248"/>
              <a:ext cx="27003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Change From Baseline (%)</a:t>
              </a:r>
            </a:p>
          </p:txBody>
        </p:sp>
        <p:sp>
          <p:nvSpPr>
            <p:cNvPr id="35" name="TextBox 34">
              <a:extLst>
                <a:ext uri="{FF2B5EF4-FFF2-40B4-BE49-F238E27FC236}">
                  <a16:creationId xmlns:a16="http://schemas.microsoft.com/office/drawing/2014/main" id="{3FE662EA-C48C-427F-B2CC-4762014D4EF8}"/>
                </a:ext>
              </a:extLst>
            </p:cNvPr>
            <p:cNvSpPr txBox="1"/>
            <p:nvPr/>
          </p:nvSpPr>
          <p:spPr bwMode="auto">
            <a:xfrm>
              <a:off x="1342886" y="1470823"/>
              <a:ext cx="578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6" name="TextBox 35">
              <a:extLst>
                <a:ext uri="{FF2B5EF4-FFF2-40B4-BE49-F238E27FC236}">
                  <a16:creationId xmlns:a16="http://schemas.microsoft.com/office/drawing/2014/main" id="{5B828FDA-E065-4138-9964-330071BC04F1}"/>
                </a:ext>
              </a:extLst>
            </p:cNvPr>
            <p:cNvSpPr txBox="1"/>
            <p:nvPr/>
          </p:nvSpPr>
          <p:spPr bwMode="auto">
            <a:xfrm>
              <a:off x="1413564" y="1837466"/>
              <a:ext cx="578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7" name="TextBox 36">
              <a:extLst>
                <a:ext uri="{FF2B5EF4-FFF2-40B4-BE49-F238E27FC236}">
                  <a16:creationId xmlns:a16="http://schemas.microsoft.com/office/drawing/2014/main" id="{4BE1AEDF-B3E7-410B-90FA-0178647F8FA4}"/>
                </a:ext>
              </a:extLst>
            </p:cNvPr>
            <p:cNvSpPr txBox="1"/>
            <p:nvPr/>
          </p:nvSpPr>
          <p:spPr bwMode="auto">
            <a:xfrm>
              <a:off x="1413564" y="2208527"/>
              <a:ext cx="578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8" name="TextBox 37">
              <a:extLst>
                <a:ext uri="{FF2B5EF4-FFF2-40B4-BE49-F238E27FC236}">
                  <a16:creationId xmlns:a16="http://schemas.microsoft.com/office/drawing/2014/main" id="{7B3EAD10-9E92-46E1-B111-6F8BA79C04DE}"/>
                </a:ext>
              </a:extLst>
            </p:cNvPr>
            <p:cNvSpPr txBox="1"/>
            <p:nvPr/>
          </p:nvSpPr>
          <p:spPr bwMode="auto">
            <a:xfrm>
              <a:off x="1413564" y="2566335"/>
              <a:ext cx="578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9" name="TextBox 38">
              <a:extLst>
                <a:ext uri="{FF2B5EF4-FFF2-40B4-BE49-F238E27FC236}">
                  <a16:creationId xmlns:a16="http://schemas.microsoft.com/office/drawing/2014/main" id="{F21905BE-32BA-4ECB-AB97-B2D845FDAB8A}"/>
                </a:ext>
              </a:extLst>
            </p:cNvPr>
            <p:cNvSpPr txBox="1"/>
            <p:nvPr/>
          </p:nvSpPr>
          <p:spPr bwMode="auto">
            <a:xfrm>
              <a:off x="1413564" y="2950648"/>
              <a:ext cx="578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3" name="TextBox 42">
              <a:extLst>
                <a:ext uri="{FF2B5EF4-FFF2-40B4-BE49-F238E27FC236}">
                  <a16:creationId xmlns:a16="http://schemas.microsoft.com/office/drawing/2014/main" id="{3D8A9BAC-C023-415A-BC34-C65F8E2CCAF6}"/>
                </a:ext>
              </a:extLst>
            </p:cNvPr>
            <p:cNvSpPr txBox="1"/>
            <p:nvPr/>
          </p:nvSpPr>
          <p:spPr bwMode="auto">
            <a:xfrm>
              <a:off x="1541669" y="3308457"/>
              <a:ext cx="578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4" name="TextBox 43">
              <a:extLst>
                <a:ext uri="{FF2B5EF4-FFF2-40B4-BE49-F238E27FC236}">
                  <a16:creationId xmlns:a16="http://schemas.microsoft.com/office/drawing/2014/main" id="{43169B5A-89E1-4389-80F0-E2CEDA782725}"/>
                </a:ext>
              </a:extLst>
            </p:cNvPr>
            <p:cNvSpPr txBox="1"/>
            <p:nvPr/>
          </p:nvSpPr>
          <p:spPr bwMode="auto">
            <a:xfrm>
              <a:off x="1371599" y="3681727"/>
              <a:ext cx="578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5" name="TextBox 44">
              <a:extLst>
                <a:ext uri="{FF2B5EF4-FFF2-40B4-BE49-F238E27FC236}">
                  <a16:creationId xmlns:a16="http://schemas.microsoft.com/office/drawing/2014/main" id="{387260B8-8EE2-4632-88E3-626F590FBF3C}"/>
                </a:ext>
              </a:extLst>
            </p:cNvPr>
            <p:cNvSpPr txBox="1"/>
            <p:nvPr/>
          </p:nvSpPr>
          <p:spPr bwMode="auto">
            <a:xfrm>
              <a:off x="1364972" y="4054996"/>
              <a:ext cx="578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6" name="TextBox 45">
              <a:extLst>
                <a:ext uri="{FF2B5EF4-FFF2-40B4-BE49-F238E27FC236}">
                  <a16:creationId xmlns:a16="http://schemas.microsoft.com/office/drawing/2014/main" id="{C48676A9-5DDB-46C7-82DC-EA5FDA401871}"/>
                </a:ext>
              </a:extLst>
            </p:cNvPr>
            <p:cNvSpPr txBox="1"/>
            <p:nvPr/>
          </p:nvSpPr>
          <p:spPr bwMode="auto">
            <a:xfrm>
              <a:off x="1371600" y="4419431"/>
              <a:ext cx="578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7" name="TextBox 46">
              <a:extLst>
                <a:ext uri="{FF2B5EF4-FFF2-40B4-BE49-F238E27FC236}">
                  <a16:creationId xmlns:a16="http://schemas.microsoft.com/office/drawing/2014/main" id="{3689D855-7370-4CE6-A124-9488B7A2BCA9}"/>
                </a:ext>
              </a:extLst>
            </p:cNvPr>
            <p:cNvSpPr txBox="1"/>
            <p:nvPr/>
          </p:nvSpPr>
          <p:spPr bwMode="auto">
            <a:xfrm>
              <a:off x="1351721" y="4788284"/>
              <a:ext cx="578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8" name="TextBox 47">
              <a:extLst>
                <a:ext uri="{FF2B5EF4-FFF2-40B4-BE49-F238E27FC236}">
                  <a16:creationId xmlns:a16="http://schemas.microsoft.com/office/drawing/2014/main" id="{A154D9A8-B6F8-40B2-99CD-BEE8BF5E4EE2}"/>
                </a:ext>
              </a:extLst>
            </p:cNvPr>
            <p:cNvSpPr txBox="1"/>
            <p:nvPr/>
          </p:nvSpPr>
          <p:spPr bwMode="auto">
            <a:xfrm>
              <a:off x="1245704" y="5157136"/>
              <a:ext cx="7708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9" name="Rectangle 48">
              <a:extLst>
                <a:ext uri="{FF2B5EF4-FFF2-40B4-BE49-F238E27FC236}">
                  <a16:creationId xmlns:a16="http://schemas.microsoft.com/office/drawing/2014/main" id="{E19F22AE-5962-4C12-B51B-ECFC3814D7CE}"/>
                </a:ext>
              </a:extLst>
            </p:cNvPr>
            <p:cNvSpPr/>
            <p:nvPr/>
          </p:nvSpPr>
          <p:spPr bwMode="auto">
            <a:xfrm>
              <a:off x="1978293" y="1654570"/>
              <a:ext cx="99662" cy="184982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DA293E01-5402-4B12-BAAF-AB0C3C3EFA3A}"/>
                </a:ext>
              </a:extLst>
            </p:cNvPr>
            <p:cNvSpPr/>
            <p:nvPr/>
          </p:nvSpPr>
          <p:spPr bwMode="auto">
            <a:xfrm>
              <a:off x="2084806" y="1654570"/>
              <a:ext cx="99662" cy="184982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400D1EB8-D507-4A8F-A953-D1E6E290C7A3}"/>
                </a:ext>
              </a:extLst>
            </p:cNvPr>
            <p:cNvSpPr/>
            <p:nvPr/>
          </p:nvSpPr>
          <p:spPr bwMode="auto">
            <a:xfrm>
              <a:off x="2191319" y="1654570"/>
              <a:ext cx="99662" cy="184982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8A0382BC-E951-4731-87A3-066CA0EBEAA2}"/>
                </a:ext>
              </a:extLst>
            </p:cNvPr>
            <p:cNvSpPr/>
            <p:nvPr/>
          </p:nvSpPr>
          <p:spPr bwMode="auto">
            <a:xfrm>
              <a:off x="2297832" y="1670459"/>
              <a:ext cx="99662" cy="183402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F0D6332F-A10A-4DB4-9F5C-3444E041F4D4}"/>
                </a:ext>
              </a:extLst>
            </p:cNvPr>
            <p:cNvSpPr/>
            <p:nvPr/>
          </p:nvSpPr>
          <p:spPr bwMode="auto">
            <a:xfrm>
              <a:off x="2404345" y="1864635"/>
              <a:ext cx="99662" cy="164093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737B3D9E-FB4B-42F5-9A2B-99544BB5CFF9}"/>
                </a:ext>
              </a:extLst>
            </p:cNvPr>
            <p:cNvSpPr/>
            <p:nvPr/>
          </p:nvSpPr>
          <p:spPr bwMode="auto">
            <a:xfrm>
              <a:off x="2510858" y="1984674"/>
              <a:ext cx="99662" cy="15215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2F5D6655-C9B8-4BBB-A090-7291CB1DAD34}"/>
                </a:ext>
              </a:extLst>
            </p:cNvPr>
            <p:cNvSpPr/>
            <p:nvPr/>
          </p:nvSpPr>
          <p:spPr bwMode="auto">
            <a:xfrm>
              <a:off x="2617371" y="1998795"/>
              <a:ext cx="99662" cy="1507525"/>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A13B4ABF-9116-45D1-AEC8-8ED9FD1B6138}"/>
                </a:ext>
              </a:extLst>
            </p:cNvPr>
            <p:cNvSpPr/>
            <p:nvPr/>
          </p:nvSpPr>
          <p:spPr bwMode="auto">
            <a:xfrm>
              <a:off x="2723884" y="2118832"/>
              <a:ext cx="99662" cy="138816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6468BD1C-3266-4F16-92B7-01C213550E59}"/>
                </a:ext>
              </a:extLst>
            </p:cNvPr>
            <p:cNvSpPr/>
            <p:nvPr/>
          </p:nvSpPr>
          <p:spPr bwMode="auto">
            <a:xfrm>
              <a:off x="2830397" y="2147076"/>
              <a:ext cx="99662" cy="1360076"/>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CA7EB6C0-F3FF-4A0C-AC69-F61D185A5A5E}"/>
                </a:ext>
              </a:extLst>
            </p:cNvPr>
            <p:cNvSpPr/>
            <p:nvPr/>
          </p:nvSpPr>
          <p:spPr bwMode="auto">
            <a:xfrm>
              <a:off x="2936910" y="2279470"/>
              <a:ext cx="99662" cy="122842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EBA3A3E8-7A3D-4E37-99C8-4D430D0337E5}"/>
                </a:ext>
              </a:extLst>
            </p:cNvPr>
            <p:cNvSpPr/>
            <p:nvPr/>
          </p:nvSpPr>
          <p:spPr bwMode="auto">
            <a:xfrm>
              <a:off x="3043423" y="2360672"/>
              <a:ext cx="99662" cy="1147677"/>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7CE53EEC-545F-49DB-B5ED-12E9C5991B50}"/>
                </a:ext>
              </a:extLst>
            </p:cNvPr>
            <p:cNvSpPr/>
            <p:nvPr/>
          </p:nvSpPr>
          <p:spPr bwMode="auto">
            <a:xfrm>
              <a:off x="3149936" y="2553084"/>
              <a:ext cx="99662" cy="95634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DA56DD8D-CBBC-4C9D-A652-4A54111B66C1}"/>
                </a:ext>
              </a:extLst>
            </p:cNvPr>
            <p:cNvSpPr/>
            <p:nvPr/>
          </p:nvSpPr>
          <p:spPr bwMode="auto">
            <a:xfrm>
              <a:off x="3256449" y="2895542"/>
              <a:ext cx="99662" cy="6138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2491DEF3-7F71-4B28-B36C-E340333D82CD}"/>
                </a:ext>
              </a:extLst>
            </p:cNvPr>
            <p:cNvSpPr/>
            <p:nvPr/>
          </p:nvSpPr>
          <p:spPr bwMode="auto">
            <a:xfrm>
              <a:off x="3362962" y="2900838"/>
              <a:ext cx="99662" cy="608589"/>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7985B47E-0E36-4206-8AF8-DF0E3A568543}"/>
                </a:ext>
              </a:extLst>
            </p:cNvPr>
            <p:cNvSpPr/>
            <p:nvPr/>
          </p:nvSpPr>
          <p:spPr bwMode="auto">
            <a:xfrm>
              <a:off x="3469475" y="2929082"/>
              <a:ext cx="99662" cy="58034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486E3B76-0D2B-4EA8-AE60-9D69C631AFFD}"/>
                </a:ext>
              </a:extLst>
            </p:cNvPr>
            <p:cNvSpPr/>
            <p:nvPr/>
          </p:nvSpPr>
          <p:spPr bwMode="auto">
            <a:xfrm>
              <a:off x="3575988" y="2957326"/>
              <a:ext cx="99662" cy="5521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2498EDAE-66D0-4113-8B96-D7F0637286BA}"/>
                </a:ext>
              </a:extLst>
            </p:cNvPr>
            <p:cNvSpPr/>
            <p:nvPr/>
          </p:nvSpPr>
          <p:spPr bwMode="auto">
            <a:xfrm>
              <a:off x="3682501" y="2966153"/>
              <a:ext cx="99662" cy="54327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6CFD0202-6732-49BE-BDF3-EE0B70152AB0}"/>
                </a:ext>
              </a:extLst>
            </p:cNvPr>
            <p:cNvSpPr/>
            <p:nvPr/>
          </p:nvSpPr>
          <p:spPr bwMode="auto">
            <a:xfrm>
              <a:off x="3789014" y="3065007"/>
              <a:ext cx="99662" cy="444420"/>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7B2CF890-243A-4403-8F07-12BEA7DB0061}"/>
                </a:ext>
              </a:extLst>
            </p:cNvPr>
            <p:cNvSpPr/>
            <p:nvPr/>
          </p:nvSpPr>
          <p:spPr bwMode="auto">
            <a:xfrm>
              <a:off x="3895527" y="3144443"/>
              <a:ext cx="99662" cy="36498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19F40B66-9E43-4F2C-925F-27D6CFB833EA}"/>
                </a:ext>
              </a:extLst>
            </p:cNvPr>
            <p:cNvSpPr/>
            <p:nvPr/>
          </p:nvSpPr>
          <p:spPr bwMode="auto">
            <a:xfrm>
              <a:off x="4002040" y="3207991"/>
              <a:ext cx="99662" cy="30143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7085F4D3-3FD6-47CD-98E5-F3700B5BA8DE}"/>
                </a:ext>
              </a:extLst>
            </p:cNvPr>
            <p:cNvSpPr/>
            <p:nvPr/>
          </p:nvSpPr>
          <p:spPr bwMode="auto">
            <a:xfrm>
              <a:off x="4108553" y="3207991"/>
              <a:ext cx="99662" cy="301435"/>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5EA62A93-060C-469C-AD52-CD8B8354585F}"/>
                </a:ext>
              </a:extLst>
            </p:cNvPr>
            <p:cNvSpPr/>
            <p:nvPr/>
          </p:nvSpPr>
          <p:spPr bwMode="auto">
            <a:xfrm>
              <a:off x="4215066" y="3328029"/>
              <a:ext cx="99662" cy="18139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603A270B-D248-45A0-98AB-21EC027FB44A}"/>
                </a:ext>
              </a:extLst>
            </p:cNvPr>
            <p:cNvSpPr/>
            <p:nvPr/>
          </p:nvSpPr>
          <p:spPr bwMode="auto">
            <a:xfrm>
              <a:off x="4321579" y="3328029"/>
              <a:ext cx="99662" cy="18139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2F2B0636-B3CB-4EF4-8BBD-54C3BB0736CA}"/>
                </a:ext>
              </a:extLst>
            </p:cNvPr>
            <p:cNvSpPr/>
            <p:nvPr/>
          </p:nvSpPr>
          <p:spPr bwMode="auto">
            <a:xfrm>
              <a:off x="4428092" y="3343916"/>
              <a:ext cx="99662" cy="16551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4578198E-16D3-4B58-88CA-DD54C9D739EC}"/>
                </a:ext>
              </a:extLst>
            </p:cNvPr>
            <p:cNvSpPr/>
            <p:nvPr/>
          </p:nvSpPr>
          <p:spPr bwMode="auto">
            <a:xfrm>
              <a:off x="4534605" y="3375690"/>
              <a:ext cx="99662" cy="13373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9623DD93-E3C8-4772-A677-07BAD6061C1B}"/>
                </a:ext>
              </a:extLst>
            </p:cNvPr>
            <p:cNvSpPr/>
            <p:nvPr/>
          </p:nvSpPr>
          <p:spPr bwMode="auto">
            <a:xfrm>
              <a:off x="4641118" y="3400404"/>
              <a:ext cx="99662" cy="10902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769A3899-CAF6-4397-A544-6FEA763D7D49}"/>
                </a:ext>
              </a:extLst>
            </p:cNvPr>
            <p:cNvSpPr/>
            <p:nvPr/>
          </p:nvSpPr>
          <p:spPr bwMode="auto">
            <a:xfrm>
              <a:off x="4747631" y="3455127"/>
              <a:ext cx="99662" cy="5429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A7B26823-2E07-4FD8-9424-1F9CFC29392B}"/>
                </a:ext>
              </a:extLst>
            </p:cNvPr>
            <p:cNvSpPr/>
            <p:nvPr/>
          </p:nvSpPr>
          <p:spPr bwMode="auto">
            <a:xfrm>
              <a:off x="4854144" y="3470765"/>
              <a:ext cx="99662"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78886CC8-9A74-41FE-ABB3-47933002AED8}"/>
                </a:ext>
              </a:extLst>
            </p:cNvPr>
            <p:cNvSpPr/>
            <p:nvPr/>
          </p:nvSpPr>
          <p:spPr bwMode="auto">
            <a:xfrm>
              <a:off x="4960648" y="3481359"/>
              <a:ext cx="99662"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61FC64A7-C595-4D11-9681-27B61F93195C}"/>
                </a:ext>
              </a:extLst>
            </p:cNvPr>
            <p:cNvSpPr/>
            <p:nvPr/>
          </p:nvSpPr>
          <p:spPr bwMode="auto">
            <a:xfrm>
              <a:off x="5069040" y="3480224"/>
              <a:ext cx="99662"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597E6667-EC74-44C2-A9C0-7F4813B2C4D9}"/>
                </a:ext>
              </a:extLst>
            </p:cNvPr>
            <p:cNvSpPr/>
            <p:nvPr/>
          </p:nvSpPr>
          <p:spPr bwMode="auto">
            <a:xfrm>
              <a:off x="4921553" y="3518415"/>
              <a:ext cx="142724" cy="64105"/>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2C15EAA5-312C-4345-B7F6-93B2FDBBE011}"/>
                </a:ext>
              </a:extLst>
            </p:cNvPr>
            <p:cNvSpPr/>
            <p:nvPr/>
          </p:nvSpPr>
          <p:spPr bwMode="auto">
            <a:xfrm>
              <a:off x="5175501" y="3488691"/>
              <a:ext cx="99662"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2FD86975-47BC-4B43-B581-0A8EBA646AB5}"/>
                </a:ext>
              </a:extLst>
            </p:cNvPr>
            <p:cNvSpPr/>
            <p:nvPr/>
          </p:nvSpPr>
          <p:spPr bwMode="auto">
            <a:xfrm>
              <a:off x="5281962" y="3501996"/>
              <a:ext cx="99662" cy="75555"/>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5C0AF94B-97A5-4441-85D2-2BAC5D90B0DC}"/>
                </a:ext>
              </a:extLst>
            </p:cNvPr>
            <p:cNvSpPr/>
            <p:nvPr/>
          </p:nvSpPr>
          <p:spPr bwMode="auto">
            <a:xfrm>
              <a:off x="5388423" y="3503206"/>
              <a:ext cx="99662" cy="123935"/>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BD03CFC7-C8AB-4D4A-962D-9F6BB00091E2}"/>
                </a:ext>
              </a:extLst>
            </p:cNvPr>
            <p:cNvSpPr/>
            <p:nvPr/>
          </p:nvSpPr>
          <p:spPr bwMode="auto">
            <a:xfrm>
              <a:off x="5494884" y="3510463"/>
              <a:ext cx="99662" cy="13119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D8751395-8D0E-4EF2-AD43-6799A6770926}"/>
                </a:ext>
              </a:extLst>
            </p:cNvPr>
            <p:cNvSpPr/>
            <p:nvPr/>
          </p:nvSpPr>
          <p:spPr bwMode="auto">
            <a:xfrm>
              <a:off x="5060649" y="3425216"/>
              <a:ext cx="261498" cy="64831"/>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4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F3C0F239-7EB4-443C-B4D4-A2B6D3E8EE13}"/>
                </a:ext>
              </a:extLst>
            </p:cNvPr>
            <p:cNvSpPr/>
            <p:nvPr/>
          </p:nvSpPr>
          <p:spPr bwMode="auto">
            <a:xfrm>
              <a:off x="5601345" y="3510462"/>
              <a:ext cx="99662" cy="28843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97FEFFCB-7681-4120-97E8-A790C62B8217}"/>
                </a:ext>
              </a:extLst>
            </p:cNvPr>
            <p:cNvSpPr/>
            <p:nvPr/>
          </p:nvSpPr>
          <p:spPr bwMode="auto">
            <a:xfrm>
              <a:off x="5707806" y="3510462"/>
              <a:ext cx="99662" cy="318670"/>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329A46FD-E36C-4B19-9314-62D52B425069}"/>
                </a:ext>
              </a:extLst>
            </p:cNvPr>
            <p:cNvSpPr/>
            <p:nvPr/>
          </p:nvSpPr>
          <p:spPr bwMode="auto">
            <a:xfrm>
              <a:off x="5814267" y="3510461"/>
              <a:ext cx="99662" cy="34165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EC26AFE2-E4E7-4BD6-A045-938BE7A6997A}"/>
                </a:ext>
              </a:extLst>
            </p:cNvPr>
            <p:cNvSpPr/>
            <p:nvPr/>
          </p:nvSpPr>
          <p:spPr bwMode="auto">
            <a:xfrm>
              <a:off x="5920728" y="3510461"/>
              <a:ext cx="99662" cy="37430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8E347EDC-7231-4D43-A34D-93B3F8CF5556}"/>
                </a:ext>
              </a:extLst>
            </p:cNvPr>
            <p:cNvSpPr/>
            <p:nvPr/>
          </p:nvSpPr>
          <p:spPr bwMode="auto">
            <a:xfrm>
              <a:off x="6027189" y="3510461"/>
              <a:ext cx="99662" cy="3791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794A7511-E4C7-4AF9-BDE9-F2569E79373E}"/>
                </a:ext>
              </a:extLst>
            </p:cNvPr>
            <p:cNvSpPr/>
            <p:nvPr/>
          </p:nvSpPr>
          <p:spPr bwMode="auto">
            <a:xfrm>
              <a:off x="6133650" y="3510461"/>
              <a:ext cx="99662" cy="46260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7409EE5C-CF4A-493A-B2F7-F8B6536A5315}"/>
                </a:ext>
              </a:extLst>
            </p:cNvPr>
            <p:cNvSpPr/>
            <p:nvPr/>
          </p:nvSpPr>
          <p:spPr bwMode="auto">
            <a:xfrm>
              <a:off x="6240111" y="3510460"/>
              <a:ext cx="99662" cy="506147"/>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F85A8FDF-BBBC-4E7F-B0C3-BADEFC08006D}"/>
                </a:ext>
              </a:extLst>
            </p:cNvPr>
            <p:cNvSpPr/>
            <p:nvPr/>
          </p:nvSpPr>
          <p:spPr bwMode="auto">
            <a:xfrm>
              <a:off x="6346572" y="3510460"/>
              <a:ext cx="99662" cy="5061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9430959A-0314-4A2A-B1DC-05E38B6EAABB}"/>
                </a:ext>
              </a:extLst>
            </p:cNvPr>
            <p:cNvSpPr/>
            <p:nvPr/>
          </p:nvSpPr>
          <p:spPr bwMode="auto">
            <a:xfrm>
              <a:off x="6453033" y="3510460"/>
              <a:ext cx="99662" cy="53759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9D0922E2-6694-4626-A64F-99F6A2EDF478}"/>
                </a:ext>
              </a:extLst>
            </p:cNvPr>
            <p:cNvSpPr/>
            <p:nvPr/>
          </p:nvSpPr>
          <p:spPr bwMode="auto">
            <a:xfrm>
              <a:off x="6559494" y="3510460"/>
              <a:ext cx="99662" cy="60170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98F258B2-D64C-402B-B9CA-4EB809AD538C}"/>
                </a:ext>
              </a:extLst>
            </p:cNvPr>
            <p:cNvSpPr/>
            <p:nvPr/>
          </p:nvSpPr>
          <p:spPr bwMode="auto">
            <a:xfrm>
              <a:off x="6665955" y="3510459"/>
              <a:ext cx="99662" cy="60895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84BF2A0E-1ECD-4FCE-B8A6-FCF41A7115D0}"/>
                </a:ext>
              </a:extLst>
            </p:cNvPr>
            <p:cNvSpPr/>
            <p:nvPr/>
          </p:nvSpPr>
          <p:spPr bwMode="auto">
            <a:xfrm>
              <a:off x="6772416" y="3510459"/>
              <a:ext cx="99662" cy="6573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6B42AD81-F13C-47DE-AE7F-DB8DCC525649}"/>
                </a:ext>
              </a:extLst>
            </p:cNvPr>
            <p:cNvSpPr/>
            <p:nvPr/>
          </p:nvSpPr>
          <p:spPr bwMode="auto">
            <a:xfrm>
              <a:off x="6878877" y="3510459"/>
              <a:ext cx="99662" cy="67427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C077A845-3773-48FD-892A-44441AE39DD3}"/>
                </a:ext>
              </a:extLst>
            </p:cNvPr>
            <p:cNvSpPr/>
            <p:nvPr/>
          </p:nvSpPr>
          <p:spPr bwMode="auto">
            <a:xfrm>
              <a:off x="6985338" y="3510459"/>
              <a:ext cx="99662" cy="6779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4E5AB40D-66B0-41E1-9BD0-7F3DC6C7782A}"/>
                </a:ext>
              </a:extLst>
            </p:cNvPr>
            <p:cNvSpPr/>
            <p:nvPr/>
          </p:nvSpPr>
          <p:spPr bwMode="auto">
            <a:xfrm>
              <a:off x="7091799" y="3510459"/>
              <a:ext cx="99662" cy="687577"/>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E2F6D080-AC34-473C-91E9-C337224C5F5F}"/>
                </a:ext>
              </a:extLst>
            </p:cNvPr>
            <p:cNvSpPr/>
            <p:nvPr/>
          </p:nvSpPr>
          <p:spPr bwMode="auto">
            <a:xfrm>
              <a:off x="7198260" y="3510459"/>
              <a:ext cx="99662" cy="738377"/>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E68F2DC7-F2ED-493F-B312-E8686BDC76DC}"/>
                </a:ext>
              </a:extLst>
            </p:cNvPr>
            <p:cNvSpPr/>
            <p:nvPr/>
          </p:nvSpPr>
          <p:spPr bwMode="auto">
            <a:xfrm>
              <a:off x="7304721" y="3510459"/>
              <a:ext cx="99662" cy="7541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E5A72A0A-7C94-466E-8966-6702DE5F33DD}"/>
                </a:ext>
              </a:extLst>
            </p:cNvPr>
            <p:cNvSpPr/>
            <p:nvPr/>
          </p:nvSpPr>
          <p:spPr bwMode="auto">
            <a:xfrm>
              <a:off x="7411182" y="3510459"/>
              <a:ext cx="99662" cy="79522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A694D469-4062-492D-B44F-C135175E4176}"/>
                </a:ext>
              </a:extLst>
            </p:cNvPr>
            <p:cNvSpPr/>
            <p:nvPr/>
          </p:nvSpPr>
          <p:spPr bwMode="auto">
            <a:xfrm>
              <a:off x="7517643" y="3510459"/>
              <a:ext cx="99662" cy="8061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922AD87C-77AE-4FE1-ACAF-A5103CCCC2A7}"/>
                </a:ext>
              </a:extLst>
            </p:cNvPr>
            <p:cNvSpPr/>
            <p:nvPr/>
          </p:nvSpPr>
          <p:spPr bwMode="auto">
            <a:xfrm>
              <a:off x="7624104" y="3510459"/>
              <a:ext cx="99662" cy="8811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6D11129F-0ECE-40EA-BB73-630C46842AA2}"/>
                </a:ext>
              </a:extLst>
            </p:cNvPr>
            <p:cNvSpPr/>
            <p:nvPr/>
          </p:nvSpPr>
          <p:spPr bwMode="auto">
            <a:xfrm>
              <a:off x="7730565" y="3510459"/>
              <a:ext cx="99662" cy="89803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2DDA30F4-0963-403C-80AE-2777C73FB573}"/>
                </a:ext>
              </a:extLst>
            </p:cNvPr>
            <p:cNvSpPr/>
            <p:nvPr/>
          </p:nvSpPr>
          <p:spPr bwMode="auto">
            <a:xfrm>
              <a:off x="7837026" y="3510459"/>
              <a:ext cx="99662" cy="9258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62E912E3-5A1F-492C-ACE1-A7C512D4B340}"/>
                </a:ext>
              </a:extLst>
            </p:cNvPr>
            <p:cNvSpPr/>
            <p:nvPr/>
          </p:nvSpPr>
          <p:spPr bwMode="auto">
            <a:xfrm>
              <a:off x="7943487" y="3510458"/>
              <a:ext cx="99662" cy="9427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0B0E5CA2-8A36-4B5C-AC0F-47F680E88784}"/>
                </a:ext>
              </a:extLst>
            </p:cNvPr>
            <p:cNvSpPr/>
            <p:nvPr/>
          </p:nvSpPr>
          <p:spPr bwMode="auto">
            <a:xfrm>
              <a:off x="8049948" y="3510458"/>
              <a:ext cx="99662" cy="9645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262FC19F-47B4-4600-841A-B30B038760AD}"/>
                </a:ext>
              </a:extLst>
            </p:cNvPr>
            <p:cNvSpPr/>
            <p:nvPr/>
          </p:nvSpPr>
          <p:spPr bwMode="auto">
            <a:xfrm>
              <a:off x="8156409" y="3510458"/>
              <a:ext cx="99662" cy="103350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0FA7204F-43DC-4E79-B819-60A4E13DCA39}"/>
                </a:ext>
              </a:extLst>
            </p:cNvPr>
            <p:cNvSpPr/>
            <p:nvPr/>
          </p:nvSpPr>
          <p:spPr bwMode="auto">
            <a:xfrm>
              <a:off x="8262870" y="3510458"/>
              <a:ext cx="99662" cy="10903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0323675C-3187-4286-955A-B35657470580}"/>
                </a:ext>
              </a:extLst>
            </p:cNvPr>
            <p:cNvSpPr/>
            <p:nvPr/>
          </p:nvSpPr>
          <p:spPr bwMode="auto">
            <a:xfrm>
              <a:off x="8369331" y="3510458"/>
              <a:ext cx="99662" cy="116534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E6015570-FB54-4CEB-90E4-E4B80C964DE7}"/>
                </a:ext>
              </a:extLst>
            </p:cNvPr>
            <p:cNvSpPr/>
            <p:nvPr/>
          </p:nvSpPr>
          <p:spPr bwMode="auto">
            <a:xfrm>
              <a:off x="8475792" y="3510457"/>
              <a:ext cx="99662" cy="13576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FA609A69-DC15-4A56-BA1C-B11F1F6B7047}"/>
                </a:ext>
              </a:extLst>
            </p:cNvPr>
            <p:cNvSpPr/>
            <p:nvPr/>
          </p:nvSpPr>
          <p:spPr bwMode="auto">
            <a:xfrm>
              <a:off x="8582253" y="3510457"/>
              <a:ext cx="99662" cy="13624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DA4110C3-846B-46C1-BB59-9FDE9E3C2B57}"/>
                </a:ext>
              </a:extLst>
            </p:cNvPr>
            <p:cNvSpPr/>
            <p:nvPr/>
          </p:nvSpPr>
          <p:spPr bwMode="auto">
            <a:xfrm>
              <a:off x="8688714" y="3508608"/>
              <a:ext cx="99662" cy="138127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AA7344C7-5A19-4345-9430-4FCB708AE583}"/>
                </a:ext>
              </a:extLst>
            </p:cNvPr>
            <p:cNvSpPr/>
            <p:nvPr/>
          </p:nvSpPr>
          <p:spPr bwMode="auto">
            <a:xfrm>
              <a:off x="8795175" y="3508608"/>
              <a:ext cx="99662" cy="138127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FEC0B8D1-EDD1-489E-B3AA-FCD0C1E8DC48}"/>
                </a:ext>
              </a:extLst>
            </p:cNvPr>
            <p:cNvSpPr/>
            <p:nvPr/>
          </p:nvSpPr>
          <p:spPr bwMode="auto">
            <a:xfrm>
              <a:off x="8901636" y="3508608"/>
              <a:ext cx="99662" cy="141756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7751B32D-D823-4871-84A0-AFD44D3A6910}"/>
                </a:ext>
              </a:extLst>
            </p:cNvPr>
            <p:cNvSpPr/>
            <p:nvPr/>
          </p:nvSpPr>
          <p:spPr bwMode="auto">
            <a:xfrm>
              <a:off x="9008097" y="3508608"/>
              <a:ext cx="99662" cy="14417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B8DCFE79-D5EF-46B4-A5DC-DDB6A6E2F53F}"/>
                </a:ext>
              </a:extLst>
            </p:cNvPr>
            <p:cNvSpPr/>
            <p:nvPr/>
          </p:nvSpPr>
          <p:spPr bwMode="auto">
            <a:xfrm>
              <a:off x="9114558" y="3508607"/>
              <a:ext cx="99662" cy="146110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A1CE4991-3FCE-4E98-806B-6CC6BD63530B}"/>
                </a:ext>
              </a:extLst>
            </p:cNvPr>
            <p:cNvSpPr/>
            <p:nvPr/>
          </p:nvSpPr>
          <p:spPr bwMode="auto">
            <a:xfrm>
              <a:off x="9221019" y="3508607"/>
              <a:ext cx="99662" cy="14780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ECFB61DC-8772-4EA5-8D72-6258BF4512C2}"/>
                </a:ext>
              </a:extLst>
            </p:cNvPr>
            <p:cNvSpPr/>
            <p:nvPr/>
          </p:nvSpPr>
          <p:spPr bwMode="auto">
            <a:xfrm>
              <a:off x="9327480" y="3508607"/>
              <a:ext cx="99662" cy="14780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5CA11FA3-BBDF-4086-A870-F7D157928053}"/>
                </a:ext>
              </a:extLst>
            </p:cNvPr>
            <p:cNvSpPr/>
            <p:nvPr/>
          </p:nvSpPr>
          <p:spPr bwMode="auto">
            <a:xfrm>
              <a:off x="9433941" y="3508607"/>
              <a:ext cx="99662" cy="15397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D972FDEC-A1D3-446D-B832-7FAEB917635B}"/>
                </a:ext>
              </a:extLst>
            </p:cNvPr>
            <p:cNvSpPr/>
            <p:nvPr/>
          </p:nvSpPr>
          <p:spPr bwMode="auto">
            <a:xfrm>
              <a:off x="9540402" y="3508607"/>
              <a:ext cx="99662" cy="1554239"/>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2BFFC232-0D4A-43BA-9182-6DA7C9B1BF42}"/>
                </a:ext>
              </a:extLst>
            </p:cNvPr>
            <p:cNvSpPr/>
            <p:nvPr/>
          </p:nvSpPr>
          <p:spPr bwMode="auto">
            <a:xfrm>
              <a:off x="9646863" y="3508607"/>
              <a:ext cx="99662" cy="16340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A79D5C19-2812-4134-A6DE-4BE68192601B}"/>
                </a:ext>
              </a:extLst>
            </p:cNvPr>
            <p:cNvSpPr/>
            <p:nvPr/>
          </p:nvSpPr>
          <p:spPr bwMode="auto">
            <a:xfrm>
              <a:off x="9753324" y="3508607"/>
              <a:ext cx="99662" cy="16413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38FFF24D-2B12-4C30-8302-EA5C97341691}"/>
                </a:ext>
              </a:extLst>
            </p:cNvPr>
            <p:cNvSpPr/>
            <p:nvPr/>
          </p:nvSpPr>
          <p:spPr bwMode="auto">
            <a:xfrm>
              <a:off x="9859785" y="3508607"/>
              <a:ext cx="99662" cy="164858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854799EF-123D-42C3-9AA8-74C209BF9E59}"/>
                </a:ext>
              </a:extLst>
            </p:cNvPr>
            <p:cNvSpPr/>
            <p:nvPr/>
          </p:nvSpPr>
          <p:spPr bwMode="auto">
            <a:xfrm>
              <a:off x="9966246" y="3508606"/>
              <a:ext cx="99662" cy="16558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DABE275D-891B-403D-ABFD-4B16E948613F}"/>
                </a:ext>
              </a:extLst>
            </p:cNvPr>
            <p:cNvSpPr/>
            <p:nvPr/>
          </p:nvSpPr>
          <p:spPr bwMode="auto">
            <a:xfrm>
              <a:off x="10072707" y="3508606"/>
              <a:ext cx="99662" cy="17090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CAB77B1A-76BA-4F34-A9C1-1BEC927400B6}"/>
                </a:ext>
              </a:extLst>
            </p:cNvPr>
            <p:cNvSpPr/>
            <p:nvPr/>
          </p:nvSpPr>
          <p:spPr bwMode="auto">
            <a:xfrm>
              <a:off x="10179168" y="3508606"/>
              <a:ext cx="99662" cy="180098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302F65DB-F97F-462A-88F3-A6A479FB5A3D}"/>
                </a:ext>
              </a:extLst>
            </p:cNvPr>
            <p:cNvSpPr/>
            <p:nvPr/>
          </p:nvSpPr>
          <p:spPr bwMode="auto">
            <a:xfrm>
              <a:off x="10285629" y="3508606"/>
              <a:ext cx="99662" cy="18094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19A371CA-3A7E-45C9-BD34-580224E3DFDA}"/>
                </a:ext>
              </a:extLst>
            </p:cNvPr>
            <p:cNvSpPr/>
            <p:nvPr/>
          </p:nvSpPr>
          <p:spPr bwMode="auto">
            <a:xfrm>
              <a:off x="10392090" y="3508606"/>
              <a:ext cx="99662" cy="181549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F2BFCEC4-FE33-48AE-AEF6-5ED520732408}"/>
                </a:ext>
              </a:extLst>
            </p:cNvPr>
            <p:cNvSpPr/>
            <p:nvPr/>
          </p:nvSpPr>
          <p:spPr bwMode="auto">
            <a:xfrm>
              <a:off x="10498551" y="3508606"/>
              <a:ext cx="99662" cy="182154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45FECC37-65C1-4333-9BE8-CEADDEA155B1}"/>
                </a:ext>
              </a:extLst>
            </p:cNvPr>
            <p:cNvSpPr/>
            <p:nvPr/>
          </p:nvSpPr>
          <p:spPr bwMode="auto">
            <a:xfrm>
              <a:off x="10605012" y="3508606"/>
              <a:ext cx="99662" cy="182880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C6440CB6-0938-46F9-85C2-B50B88D42378}"/>
                </a:ext>
              </a:extLst>
            </p:cNvPr>
            <p:cNvSpPr/>
            <p:nvPr/>
          </p:nvSpPr>
          <p:spPr bwMode="auto">
            <a:xfrm>
              <a:off x="10711473" y="3508606"/>
              <a:ext cx="99662" cy="183726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C1C02F49-EE8E-4BE9-B880-43CD626BD207}"/>
                </a:ext>
              </a:extLst>
            </p:cNvPr>
            <p:cNvSpPr/>
            <p:nvPr/>
          </p:nvSpPr>
          <p:spPr bwMode="auto">
            <a:xfrm>
              <a:off x="10817913" y="3508606"/>
              <a:ext cx="99662" cy="18372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36" name="Straight Connector 135">
              <a:extLst>
                <a:ext uri="{FF2B5EF4-FFF2-40B4-BE49-F238E27FC236}">
                  <a16:creationId xmlns:a16="http://schemas.microsoft.com/office/drawing/2014/main" id="{A9937A44-FD33-4CB8-B32C-69D8EB9B1DA3}"/>
                </a:ext>
              </a:extLst>
            </p:cNvPr>
            <p:cNvCxnSpPr/>
            <p:nvPr/>
          </p:nvCxnSpPr>
          <p:spPr bwMode="auto">
            <a:xfrm flipH="1">
              <a:off x="1882326" y="4422028"/>
              <a:ext cx="9077093" cy="0"/>
            </a:xfrm>
            <a:prstGeom prst="line">
              <a:avLst/>
            </a:prstGeom>
            <a:noFill/>
            <a:ln w="28575" cap="flat" cmpd="sng" algn="ctr">
              <a:solidFill>
                <a:schemeClr val="bg1"/>
              </a:solidFill>
              <a:prstDash val="dash"/>
              <a:round/>
              <a:headEnd type="none" w="med" len="med"/>
              <a:tailEnd type="none" w="med" len="med"/>
            </a:ln>
            <a:effectLst/>
          </p:spPr>
        </p:cxnSp>
        <p:cxnSp>
          <p:nvCxnSpPr>
            <p:cNvPr id="137" name="Straight Connector 136">
              <a:extLst>
                <a:ext uri="{FF2B5EF4-FFF2-40B4-BE49-F238E27FC236}">
                  <a16:creationId xmlns:a16="http://schemas.microsoft.com/office/drawing/2014/main" id="{5773B18F-2B02-46A2-B7F4-407944575A63}"/>
                </a:ext>
              </a:extLst>
            </p:cNvPr>
            <p:cNvCxnSpPr/>
            <p:nvPr/>
          </p:nvCxnSpPr>
          <p:spPr bwMode="auto">
            <a:xfrm flipH="1">
              <a:off x="1882326" y="5162470"/>
              <a:ext cx="9077093" cy="0"/>
            </a:xfrm>
            <a:prstGeom prst="line">
              <a:avLst/>
            </a:prstGeom>
            <a:noFill/>
            <a:ln w="28575" cap="flat" cmpd="sng" algn="ctr">
              <a:solidFill>
                <a:schemeClr val="bg1"/>
              </a:solidFill>
              <a:prstDash val="dash"/>
              <a:round/>
              <a:headEnd type="none" w="med" len="med"/>
              <a:tailEnd type="none" w="med" len="med"/>
            </a:ln>
            <a:effectLst/>
          </p:spPr>
        </p:cxnSp>
        <p:sp>
          <p:nvSpPr>
            <p:cNvPr id="138" name="TextBox 137">
              <a:extLst>
                <a:ext uri="{FF2B5EF4-FFF2-40B4-BE49-F238E27FC236}">
                  <a16:creationId xmlns:a16="http://schemas.microsoft.com/office/drawing/2014/main" id="{640D9F5F-54DE-4149-BFE3-FD74F74258DA}"/>
                </a:ext>
              </a:extLst>
            </p:cNvPr>
            <p:cNvSpPr txBox="1"/>
            <p:nvPr/>
          </p:nvSpPr>
          <p:spPr bwMode="auto">
            <a:xfrm>
              <a:off x="7960581" y="4397786"/>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39" name="TextBox 138">
              <a:extLst>
                <a:ext uri="{FF2B5EF4-FFF2-40B4-BE49-F238E27FC236}">
                  <a16:creationId xmlns:a16="http://schemas.microsoft.com/office/drawing/2014/main" id="{36AA54FA-E33C-4829-BCDB-6A4329D9A347}"/>
                </a:ext>
              </a:extLst>
            </p:cNvPr>
            <p:cNvSpPr txBox="1"/>
            <p:nvPr/>
          </p:nvSpPr>
          <p:spPr bwMode="auto">
            <a:xfrm>
              <a:off x="8062623" y="4468020"/>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40" name="TextBox 139">
              <a:extLst>
                <a:ext uri="{FF2B5EF4-FFF2-40B4-BE49-F238E27FC236}">
                  <a16:creationId xmlns:a16="http://schemas.microsoft.com/office/drawing/2014/main" id="{FB988847-574F-4599-AC7F-70AA8D8A109D}"/>
                </a:ext>
              </a:extLst>
            </p:cNvPr>
            <p:cNvSpPr txBox="1"/>
            <p:nvPr/>
          </p:nvSpPr>
          <p:spPr bwMode="auto">
            <a:xfrm>
              <a:off x="8172617" y="4522353"/>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41" name="TextBox 140">
              <a:extLst>
                <a:ext uri="{FF2B5EF4-FFF2-40B4-BE49-F238E27FC236}">
                  <a16:creationId xmlns:a16="http://schemas.microsoft.com/office/drawing/2014/main" id="{B2A46CFB-540B-4066-9B96-118953CEB5D4}"/>
                </a:ext>
              </a:extLst>
            </p:cNvPr>
            <p:cNvSpPr txBox="1"/>
            <p:nvPr/>
          </p:nvSpPr>
          <p:spPr bwMode="auto">
            <a:xfrm>
              <a:off x="8277310" y="4595240"/>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42" name="TextBox 141">
              <a:extLst>
                <a:ext uri="{FF2B5EF4-FFF2-40B4-BE49-F238E27FC236}">
                  <a16:creationId xmlns:a16="http://schemas.microsoft.com/office/drawing/2014/main" id="{8C0E80E0-C43E-437C-94CC-5081A6BEF87A}"/>
                </a:ext>
              </a:extLst>
            </p:cNvPr>
            <p:cNvSpPr txBox="1"/>
            <p:nvPr/>
          </p:nvSpPr>
          <p:spPr bwMode="auto">
            <a:xfrm>
              <a:off x="8382002" y="4792697"/>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43" name="TextBox 142">
              <a:extLst>
                <a:ext uri="{FF2B5EF4-FFF2-40B4-BE49-F238E27FC236}">
                  <a16:creationId xmlns:a16="http://schemas.microsoft.com/office/drawing/2014/main" id="{7C56CD2B-7DE3-47F2-B1D7-63A560D0E65C}"/>
                </a:ext>
              </a:extLst>
            </p:cNvPr>
            <p:cNvSpPr txBox="1"/>
            <p:nvPr/>
          </p:nvSpPr>
          <p:spPr bwMode="auto">
            <a:xfrm>
              <a:off x="8494646" y="4794022"/>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44" name="TextBox 143">
              <a:extLst>
                <a:ext uri="{FF2B5EF4-FFF2-40B4-BE49-F238E27FC236}">
                  <a16:creationId xmlns:a16="http://schemas.microsoft.com/office/drawing/2014/main" id="{1AA5F884-74AE-4807-8B5D-417FBAD772E9}"/>
                </a:ext>
              </a:extLst>
            </p:cNvPr>
            <p:cNvSpPr txBox="1"/>
            <p:nvPr/>
          </p:nvSpPr>
          <p:spPr bwMode="auto">
            <a:xfrm>
              <a:off x="8704029" y="4812575"/>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45" name="TextBox 144">
              <a:extLst>
                <a:ext uri="{FF2B5EF4-FFF2-40B4-BE49-F238E27FC236}">
                  <a16:creationId xmlns:a16="http://schemas.microsoft.com/office/drawing/2014/main" id="{2F4FD053-A904-497C-8FB2-5AB2290007E3}"/>
                </a:ext>
              </a:extLst>
            </p:cNvPr>
            <p:cNvSpPr txBox="1"/>
            <p:nvPr/>
          </p:nvSpPr>
          <p:spPr bwMode="auto">
            <a:xfrm>
              <a:off x="8808720" y="4853655"/>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46" name="TextBox 145">
              <a:extLst>
                <a:ext uri="{FF2B5EF4-FFF2-40B4-BE49-F238E27FC236}">
                  <a16:creationId xmlns:a16="http://schemas.microsoft.com/office/drawing/2014/main" id="{397E4E49-94E4-4406-8626-6755CCF555DD}"/>
                </a:ext>
              </a:extLst>
            </p:cNvPr>
            <p:cNvSpPr txBox="1"/>
            <p:nvPr/>
          </p:nvSpPr>
          <p:spPr bwMode="auto">
            <a:xfrm>
              <a:off x="8916063" y="4876182"/>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47" name="TextBox 146">
              <a:extLst>
                <a:ext uri="{FF2B5EF4-FFF2-40B4-BE49-F238E27FC236}">
                  <a16:creationId xmlns:a16="http://schemas.microsoft.com/office/drawing/2014/main" id="{C1A5EA26-7570-4F75-B448-73EF110A7C4E}"/>
                </a:ext>
              </a:extLst>
            </p:cNvPr>
            <p:cNvSpPr txBox="1"/>
            <p:nvPr/>
          </p:nvSpPr>
          <p:spPr bwMode="auto">
            <a:xfrm>
              <a:off x="9020754" y="4901362"/>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48" name="TextBox 147">
              <a:extLst>
                <a:ext uri="{FF2B5EF4-FFF2-40B4-BE49-F238E27FC236}">
                  <a16:creationId xmlns:a16="http://schemas.microsoft.com/office/drawing/2014/main" id="{63A95F1A-41BB-4FD8-B675-0D08EA0A5C89}"/>
                </a:ext>
              </a:extLst>
            </p:cNvPr>
            <p:cNvSpPr txBox="1"/>
            <p:nvPr/>
          </p:nvSpPr>
          <p:spPr bwMode="auto">
            <a:xfrm>
              <a:off x="9133397" y="4910640"/>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49" name="TextBox 148">
              <a:extLst>
                <a:ext uri="{FF2B5EF4-FFF2-40B4-BE49-F238E27FC236}">
                  <a16:creationId xmlns:a16="http://schemas.microsoft.com/office/drawing/2014/main" id="{001C367B-B671-49F4-AFBA-D52E6770AEF9}"/>
                </a:ext>
              </a:extLst>
            </p:cNvPr>
            <p:cNvSpPr txBox="1"/>
            <p:nvPr/>
          </p:nvSpPr>
          <p:spPr bwMode="auto">
            <a:xfrm>
              <a:off x="9243390" y="4914615"/>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50" name="TextBox 149">
              <a:extLst>
                <a:ext uri="{FF2B5EF4-FFF2-40B4-BE49-F238E27FC236}">
                  <a16:creationId xmlns:a16="http://schemas.microsoft.com/office/drawing/2014/main" id="{ED168E1B-4B0B-4409-80A3-CF420268FC0B}"/>
                </a:ext>
              </a:extLst>
            </p:cNvPr>
            <p:cNvSpPr txBox="1"/>
            <p:nvPr/>
          </p:nvSpPr>
          <p:spPr bwMode="auto">
            <a:xfrm>
              <a:off x="9342780" y="4971599"/>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51" name="TextBox 150">
              <a:extLst>
                <a:ext uri="{FF2B5EF4-FFF2-40B4-BE49-F238E27FC236}">
                  <a16:creationId xmlns:a16="http://schemas.microsoft.com/office/drawing/2014/main" id="{10769F1D-115E-4BC0-8FD7-64B8FE6D1ADF}"/>
                </a:ext>
              </a:extLst>
            </p:cNvPr>
            <p:cNvSpPr txBox="1"/>
            <p:nvPr/>
          </p:nvSpPr>
          <p:spPr bwMode="auto">
            <a:xfrm>
              <a:off x="9450123" y="4980875"/>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52" name="TextBox 151">
              <a:extLst>
                <a:ext uri="{FF2B5EF4-FFF2-40B4-BE49-F238E27FC236}">
                  <a16:creationId xmlns:a16="http://schemas.microsoft.com/office/drawing/2014/main" id="{0CBA5789-DE4F-4F16-A7A7-4DDEBF3BBB0B}"/>
                </a:ext>
              </a:extLst>
            </p:cNvPr>
            <p:cNvSpPr txBox="1"/>
            <p:nvPr/>
          </p:nvSpPr>
          <p:spPr bwMode="auto">
            <a:xfrm>
              <a:off x="9556140" y="5089543"/>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53" name="TextBox 152">
              <a:extLst>
                <a:ext uri="{FF2B5EF4-FFF2-40B4-BE49-F238E27FC236}">
                  <a16:creationId xmlns:a16="http://schemas.microsoft.com/office/drawing/2014/main" id="{4435B46D-091B-4C49-8147-F1F166B5CC95}"/>
                </a:ext>
              </a:extLst>
            </p:cNvPr>
            <p:cNvSpPr txBox="1"/>
            <p:nvPr/>
          </p:nvSpPr>
          <p:spPr bwMode="auto">
            <a:xfrm>
              <a:off x="9658182" y="5090869"/>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54" name="TextBox 153">
              <a:extLst>
                <a:ext uri="{FF2B5EF4-FFF2-40B4-BE49-F238E27FC236}">
                  <a16:creationId xmlns:a16="http://schemas.microsoft.com/office/drawing/2014/main" id="{75AE814C-1BF0-4A37-BC27-20F9C167C619}"/>
                </a:ext>
              </a:extLst>
            </p:cNvPr>
            <p:cNvSpPr txBox="1"/>
            <p:nvPr/>
          </p:nvSpPr>
          <p:spPr bwMode="auto">
            <a:xfrm>
              <a:off x="9768175" y="5094845"/>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55" name="TextBox 154">
              <a:extLst>
                <a:ext uri="{FF2B5EF4-FFF2-40B4-BE49-F238E27FC236}">
                  <a16:creationId xmlns:a16="http://schemas.microsoft.com/office/drawing/2014/main" id="{01BE535A-20E2-4F8D-ACEB-4A3F18BA260E}"/>
                </a:ext>
              </a:extLst>
            </p:cNvPr>
            <p:cNvSpPr txBox="1"/>
            <p:nvPr/>
          </p:nvSpPr>
          <p:spPr bwMode="auto">
            <a:xfrm>
              <a:off x="9872867" y="5085568"/>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56" name="TextBox 155">
              <a:extLst>
                <a:ext uri="{FF2B5EF4-FFF2-40B4-BE49-F238E27FC236}">
                  <a16:creationId xmlns:a16="http://schemas.microsoft.com/office/drawing/2014/main" id="{0D0040DB-1136-4B8C-A738-515A6A7441F1}"/>
                </a:ext>
              </a:extLst>
            </p:cNvPr>
            <p:cNvSpPr txBox="1"/>
            <p:nvPr/>
          </p:nvSpPr>
          <p:spPr bwMode="auto">
            <a:xfrm>
              <a:off x="9985510" y="5147853"/>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57" name="TextBox 156">
              <a:extLst>
                <a:ext uri="{FF2B5EF4-FFF2-40B4-BE49-F238E27FC236}">
                  <a16:creationId xmlns:a16="http://schemas.microsoft.com/office/drawing/2014/main" id="{6DE6178D-0CD1-4D8C-BAFB-14C5E3E348B6}"/>
                </a:ext>
              </a:extLst>
            </p:cNvPr>
            <p:cNvSpPr txBox="1"/>
            <p:nvPr/>
          </p:nvSpPr>
          <p:spPr bwMode="auto">
            <a:xfrm>
              <a:off x="10090202" y="5233992"/>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58" name="TextBox 157">
              <a:extLst>
                <a:ext uri="{FF2B5EF4-FFF2-40B4-BE49-F238E27FC236}">
                  <a16:creationId xmlns:a16="http://schemas.microsoft.com/office/drawing/2014/main" id="{BE5E3468-FF18-4D90-A9AE-0FE715B3FA77}"/>
                </a:ext>
              </a:extLst>
            </p:cNvPr>
            <p:cNvSpPr txBox="1"/>
            <p:nvPr/>
          </p:nvSpPr>
          <p:spPr bwMode="auto">
            <a:xfrm>
              <a:off x="10200195" y="5245919"/>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59" name="TextBox 158">
              <a:extLst>
                <a:ext uri="{FF2B5EF4-FFF2-40B4-BE49-F238E27FC236}">
                  <a16:creationId xmlns:a16="http://schemas.microsoft.com/office/drawing/2014/main" id="{6E07DC4A-4C92-4F07-8259-2402FD63F24A}"/>
                </a:ext>
              </a:extLst>
            </p:cNvPr>
            <p:cNvSpPr txBox="1"/>
            <p:nvPr/>
          </p:nvSpPr>
          <p:spPr bwMode="auto">
            <a:xfrm>
              <a:off x="10302237" y="5247244"/>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60" name="TextBox 159">
              <a:extLst>
                <a:ext uri="{FF2B5EF4-FFF2-40B4-BE49-F238E27FC236}">
                  <a16:creationId xmlns:a16="http://schemas.microsoft.com/office/drawing/2014/main" id="{D68EFA65-135B-47D4-B2F2-29378CAA56FD}"/>
                </a:ext>
              </a:extLst>
            </p:cNvPr>
            <p:cNvSpPr txBox="1"/>
            <p:nvPr/>
          </p:nvSpPr>
          <p:spPr bwMode="auto">
            <a:xfrm>
              <a:off x="10409580" y="5253871"/>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61" name="TextBox 160">
              <a:extLst>
                <a:ext uri="{FF2B5EF4-FFF2-40B4-BE49-F238E27FC236}">
                  <a16:creationId xmlns:a16="http://schemas.microsoft.com/office/drawing/2014/main" id="{1DCB23EE-B229-4A27-A3C3-2903F4E1E6C5}"/>
                </a:ext>
              </a:extLst>
            </p:cNvPr>
            <p:cNvSpPr txBox="1"/>
            <p:nvPr/>
          </p:nvSpPr>
          <p:spPr bwMode="auto">
            <a:xfrm>
              <a:off x="10511622" y="5260497"/>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62" name="TextBox 161">
              <a:extLst>
                <a:ext uri="{FF2B5EF4-FFF2-40B4-BE49-F238E27FC236}">
                  <a16:creationId xmlns:a16="http://schemas.microsoft.com/office/drawing/2014/main" id="{7554DB05-B91A-4847-914D-873FCDEBB002}"/>
                </a:ext>
              </a:extLst>
            </p:cNvPr>
            <p:cNvSpPr txBox="1"/>
            <p:nvPr/>
          </p:nvSpPr>
          <p:spPr bwMode="auto">
            <a:xfrm>
              <a:off x="10616314" y="5264473"/>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63" name="TextBox 162">
              <a:extLst>
                <a:ext uri="{FF2B5EF4-FFF2-40B4-BE49-F238E27FC236}">
                  <a16:creationId xmlns:a16="http://schemas.microsoft.com/office/drawing/2014/main" id="{70B5EAF7-9CEF-4CFC-8D2A-9B89E50CECD5}"/>
                </a:ext>
              </a:extLst>
            </p:cNvPr>
            <p:cNvSpPr txBox="1"/>
            <p:nvPr/>
          </p:nvSpPr>
          <p:spPr bwMode="auto">
            <a:xfrm>
              <a:off x="10728957" y="5265798"/>
              <a:ext cx="3094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164" name="Rectangle 163">
              <a:extLst>
                <a:ext uri="{FF2B5EF4-FFF2-40B4-BE49-F238E27FC236}">
                  <a16:creationId xmlns:a16="http://schemas.microsoft.com/office/drawing/2014/main" id="{8129AE5E-A350-4ADA-9FE8-6D8F36AA7B06}"/>
                </a:ext>
              </a:extLst>
            </p:cNvPr>
            <p:cNvSpPr/>
            <p:nvPr/>
          </p:nvSpPr>
          <p:spPr bwMode="auto">
            <a:xfrm>
              <a:off x="1913847" y="6012378"/>
              <a:ext cx="128892" cy="128892"/>
            </a:xfrm>
            <a:prstGeom prst="rect">
              <a:avLst/>
            </a:prstGeom>
            <a:solidFill>
              <a:schemeClr val="tx1">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Rectangle 164">
              <a:extLst>
                <a:ext uri="{FF2B5EF4-FFF2-40B4-BE49-F238E27FC236}">
                  <a16:creationId xmlns:a16="http://schemas.microsoft.com/office/drawing/2014/main" id="{D40E958E-D18C-4436-84E0-955731F8A370}"/>
                </a:ext>
              </a:extLst>
            </p:cNvPr>
            <p:cNvSpPr/>
            <p:nvPr/>
          </p:nvSpPr>
          <p:spPr bwMode="auto">
            <a:xfrm>
              <a:off x="3107735" y="6018845"/>
              <a:ext cx="128892" cy="128892"/>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Rectangle 165">
              <a:extLst>
                <a:ext uri="{FF2B5EF4-FFF2-40B4-BE49-F238E27FC236}">
                  <a16:creationId xmlns:a16="http://schemas.microsoft.com/office/drawing/2014/main" id="{459E3CE6-17F2-4B0E-A1A8-70FA37C90838}"/>
                </a:ext>
              </a:extLst>
            </p:cNvPr>
            <p:cNvSpPr/>
            <p:nvPr/>
          </p:nvSpPr>
          <p:spPr bwMode="auto">
            <a:xfrm>
              <a:off x="4126776" y="6009728"/>
              <a:ext cx="128892" cy="128892"/>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26A042E6-46C5-4121-AA90-CB7F57A6E75C}"/>
                </a:ext>
              </a:extLst>
            </p:cNvPr>
            <p:cNvSpPr/>
            <p:nvPr/>
          </p:nvSpPr>
          <p:spPr bwMode="auto">
            <a:xfrm>
              <a:off x="6225342" y="6016254"/>
              <a:ext cx="128892" cy="128892"/>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Rectangle 167">
              <a:extLst>
                <a:ext uri="{FF2B5EF4-FFF2-40B4-BE49-F238E27FC236}">
                  <a16:creationId xmlns:a16="http://schemas.microsoft.com/office/drawing/2014/main" id="{B623800B-ABE5-4D99-9BB5-8DD1E2393BFA}"/>
                </a:ext>
              </a:extLst>
            </p:cNvPr>
            <p:cNvSpPr/>
            <p:nvPr/>
          </p:nvSpPr>
          <p:spPr bwMode="auto">
            <a:xfrm>
              <a:off x="6885039" y="6017580"/>
              <a:ext cx="128892" cy="128892"/>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TextBox 168">
              <a:extLst>
                <a:ext uri="{FF2B5EF4-FFF2-40B4-BE49-F238E27FC236}">
                  <a16:creationId xmlns:a16="http://schemas.microsoft.com/office/drawing/2014/main" id="{AA13493B-8CB3-40D4-A295-C423DF3FFEEF}"/>
                </a:ext>
              </a:extLst>
            </p:cNvPr>
            <p:cNvSpPr txBox="1"/>
            <p:nvPr/>
          </p:nvSpPr>
          <p:spPr bwMode="auto">
            <a:xfrm>
              <a:off x="1876508" y="5684490"/>
              <a:ext cx="18466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Alteration Status</a:t>
              </a:r>
            </a:p>
          </p:txBody>
        </p:sp>
        <p:sp>
          <p:nvSpPr>
            <p:cNvPr id="170" name="TextBox 169">
              <a:extLst>
                <a:ext uri="{FF2B5EF4-FFF2-40B4-BE49-F238E27FC236}">
                  <a16:creationId xmlns:a16="http://schemas.microsoft.com/office/drawing/2014/main" id="{DD0DB7C2-5DE5-4C29-8DD7-4E89CF04A732}"/>
                </a:ext>
              </a:extLst>
            </p:cNvPr>
            <p:cNvSpPr txBox="1"/>
            <p:nvPr/>
          </p:nvSpPr>
          <p:spPr bwMode="auto">
            <a:xfrm>
              <a:off x="6117454" y="5681617"/>
              <a:ext cx="22293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Measurable Disease</a:t>
              </a:r>
            </a:p>
          </p:txBody>
        </p:sp>
        <p:sp>
          <p:nvSpPr>
            <p:cNvPr id="171" name="TextBox 170">
              <a:extLst>
                <a:ext uri="{FF2B5EF4-FFF2-40B4-BE49-F238E27FC236}">
                  <a16:creationId xmlns:a16="http://schemas.microsoft.com/office/drawing/2014/main" id="{5552F0E1-2872-41AE-B93B-731125D72F3C}"/>
                </a:ext>
              </a:extLst>
            </p:cNvPr>
            <p:cNvSpPr txBox="1"/>
            <p:nvPr/>
          </p:nvSpPr>
          <p:spPr bwMode="auto">
            <a:xfrm>
              <a:off x="1998429" y="5888433"/>
              <a:ext cx="11971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Germline</a:t>
              </a:r>
            </a:p>
          </p:txBody>
        </p:sp>
        <p:sp>
          <p:nvSpPr>
            <p:cNvPr id="172" name="TextBox 171">
              <a:extLst>
                <a:ext uri="{FF2B5EF4-FFF2-40B4-BE49-F238E27FC236}">
                  <a16:creationId xmlns:a16="http://schemas.microsoft.com/office/drawing/2014/main" id="{767AD049-BCBA-4078-B9BF-2152C29903DA}"/>
                </a:ext>
              </a:extLst>
            </p:cNvPr>
            <p:cNvSpPr txBox="1"/>
            <p:nvPr/>
          </p:nvSpPr>
          <p:spPr bwMode="auto">
            <a:xfrm>
              <a:off x="3187332" y="5889888"/>
              <a:ext cx="10098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Somatic</a:t>
              </a:r>
            </a:p>
          </p:txBody>
        </p:sp>
        <p:sp>
          <p:nvSpPr>
            <p:cNvPr id="173" name="TextBox 172">
              <a:extLst>
                <a:ext uri="{FF2B5EF4-FFF2-40B4-BE49-F238E27FC236}">
                  <a16:creationId xmlns:a16="http://schemas.microsoft.com/office/drawing/2014/main" id="{0527D15C-019A-439D-935F-D755A610C65E}"/>
                </a:ext>
              </a:extLst>
            </p:cNvPr>
            <p:cNvSpPr txBox="1"/>
            <p:nvPr/>
          </p:nvSpPr>
          <p:spPr bwMode="auto">
            <a:xfrm>
              <a:off x="4203899" y="5893560"/>
              <a:ext cx="2682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Not Available</a:t>
              </a:r>
            </a:p>
          </p:txBody>
        </p:sp>
        <p:sp>
          <p:nvSpPr>
            <p:cNvPr id="174" name="TextBox 173">
              <a:extLst>
                <a:ext uri="{FF2B5EF4-FFF2-40B4-BE49-F238E27FC236}">
                  <a16:creationId xmlns:a16="http://schemas.microsoft.com/office/drawing/2014/main" id="{7D2A73D9-E0FA-47ED-97DF-5ECB99ADD219}"/>
                </a:ext>
              </a:extLst>
            </p:cNvPr>
            <p:cNvSpPr txBox="1"/>
            <p:nvPr/>
          </p:nvSpPr>
          <p:spPr bwMode="auto">
            <a:xfrm>
              <a:off x="6306297" y="5888551"/>
              <a:ext cx="9578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Yes</a:t>
              </a:r>
            </a:p>
          </p:txBody>
        </p:sp>
        <p:sp>
          <p:nvSpPr>
            <p:cNvPr id="175" name="TextBox 174">
              <a:extLst>
                <a:ext uri="{FF2B5EF4-FFF2-40B4-BE49-F238E27FC236}">
                  <a16:creationId xmlns:a16="http://schemas.microsoft.com/office/drawing/2014/main" id="{7B23413F-92FA-4692-B556-65665C766FC4}"/>
                </a:ext>
              </a:extLst>
            </p:cNvPr>
            <p:cNvSpPr txBox="1"/>
            <p:nvPr/>
          </p:nvSpPr>
          <p:spPr bwMode="auto">
            <a:xfrm>
              <a:off x="6971093" y="5889888"/>
              <a:ext cx="9578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No</a:t>
              </a:r>
            </a:p>
          </p:txBody>
        </p:sp>
        <p:sp>
          <p:nvSpPr>
            <p:cNvPr id="176" name="Rectangle 175">
              <a:extLst>
                <a:ext uri="{FF2B5EF4-FFF2-40B4-BE49-F238E27FC236}">
                  <a16:creationId xmlns:a16="http://schemas.microsoft.com/office/drawing/2014/main" id="{31C02AB2-106F-4287-8F1C-A1D0C6324FED}"/>
                </a:ext>
              </a:extLst>
            </p:cNvPr>
            <p:cNvSpPr/>
            <p:nvPr/>
          </p:nvSpPr>
          <p:spPr bwMode="auto">
            <a:xfrm>
              <a:off x="1949540" y="549448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Rectangle 176">
              <a:extLst>
                <a:ext uri="{FF2B5EF4-FFF2-40B4-BE49-F238E27FC236}">
                  <a16:creationId xmlns:a16="http://schemas.microsoft.com/office/drawing/2014/main" id="{93D35285-F62A-43A6-B97D-E03B5BEF8AA0}"/>
                </a:ext>
              </a:extLst>
            </p:cNvPr>
            <p:cNvSpPr/>
            <p:nvPr/>
          </p:nvSpPr>
          <p:spPr bwMode="auto">
            <a:xfrm>
              <a:off x="2053495" y="5493472"/>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C888033A-70AA-4D88-99BC-82C6EEFFD3BC}"/>
                </a:ext>
              </a:extLst>
            </p:cNvPr>
            <p:cNvSpPr/>
            <p:nvPr/>
          </p:nvSpPr>
          <p:spPr bwMode="auto">
            <a:xfrm>
              <a:off x="2158460" y="5493472"/>
              <a:ext cx="107614" cy="10761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Rectangle 179">
              <a:extLst>
                <a:ext uri="{FF2B5EF4-FFF2-40B4-BE49-F238E27FC236}">
                  <a16:creationId xmlns:a16="http://schemas.microsoft.com/office/drawing/2014/main" id="{028C95A6-8BD6-4C9D-87CF-72724EE16192}"/>
                </a:ext>
              </a:extLst>
            </p:cNvPr>
            <p:cNvSpPr/>
            <p:nvPr/>
          </p:nvSpPr>
          <p:spPr bwMode="auto">
            <a:xfrm>
              <a:off x="2265443" y="5493471"/>
              <a:ext cx="107614" cy="10761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Rectangle 180">
              <a:extLst>
                <a:ext uri="{FF2B5EF4-FFF2-40B4-BE49-F238E27FC236}">
                  <a16:creationId xmlns:a16="http://schemas.microsoft.com/office/drawing/2014/main" id="{ABDD9D6C-9822-4BB2-A769-2BDEF6E88042}"/>
                </a:ext>
              </a:extLst>
            </p:cNvPr>
            <p:cNvSpPr/>
            <p:nvPr/>
          </p:nvSpPr>
          <p:spPr bwMode="auto">
            <a:xfrm>
              <a:off x="2370407"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Rectangle 181">
              <a:extLst>
                <a:ext uri="{FF2B5EF4-FFF2-40B4-BE49-F238E27FC236}">
                  <a16:creationId xmlns:a16="http://schemas.microsoft.com/office/drawing/2014/main" id="{B477226C-8885-4532-A203-E3C612320569}"/>
                </a:ext>
              </a:extLst>
            </p:cNvPr>
            <p:cNvSpPr/>
            <p:nvPr/>
          </p:nvSpPr>
          <p:spPr bwMode="auto">
            <a:xfrm>
              <a:off x="2475371"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Rectangle 182">
              <a:extLst>
                <a:ext uri="{FF2B5EF4-FFF2-40B4-BE49-F238E27FC236}">
                  <a16:creationId xmlns:a16="http://schemas.microsoft.com/office/drawing/2014/main" id="{8C6C3BED-3064-4316-BB40-5773A0B9009C}"/>
                </a:ext>
              </a:extLst>
            </p:cNvPr>
            <p:cNvSpPr/>
            <p:nvPr/>
          </p:nvSpPr>
          <p:spPr bwMode="auto">
            <a:xfrm>
              <a:off x="2580335"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8659B58E-1917-4B00-B8AC-437F4632265F}"/>
                </a:ext>
              </a:extLst>
            </p:cNvPr>
            <p:cNvSpPr/>
            <p:nvPr/>
          </p:nvSpPr>
          <p:spPr bwMode="auto">
            <a:xfrm>
              <a:off x="2675207"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Rectangle 184">
              <a:extLst>
                <a:ext uri="{FF2B5EF4-FFF2-40B4-BE49-F238E27FC236}">
                  <a16:creationId xmlns:a16="http://schemas.microsoft.com/office/drawing/2014/main" id="{05B6D9F3-D166-4B93-8E63-77426B93179D}"/>
                </a:ext>
              </a:extLst>
            </p:cNvPr>
            <p:cNvSpPr/>
            <p:nvPr/>
          </p:nvSpPr>
          <p:spPr bwMode="auto">
            <a:xfrm>
              <a:off x="2786225" y="5493471"/>
              <a:ext cx="107614" cy="107614"/>
            </a:xfrm>
            <a:prstGeom prst="rect">
              <a:avLst/>
            </a:prstGeom>
            <a:solidFill>
              <a:schemeClr val="tx1">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Rectangle 185">
              <a:extLst>
                <a:ext uri="{FF2B5EF4-FFF2-40B4-BE49-F238E27FC236}">
                  <a16:creationId xmlns:a16="http://schemas.microsoft.com/office/drawing/2014/main" id="{8E5D5E49-1169-4049-B11B-3F83DA975C4D}"/>
                </a:ext>
              </a:extLst>
            </p:cNvPr>
            <p:cNvSpPr/>
            <p:nvPr/>
          </p:nvSpPr>
          <p:spPr bwMode="auto">
            <a:xfrm>
              <a:off x="2893206"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Rectangle 186">
              <a:extLst>
                <a:ext uri="{FF2B5EF4-FFF2-40B4-BE49-F238E27FC236}">
                  <a16:creationId xmlns:a16="http://schemas.microsoft.com/office/drawing/2014/main" id="{A0986AF4-88BE-4512-89B8-B8E07A4C5030}"/>
                </a:ext>
              </a:extLst>
            </p:cNvPr>
            <p:cNvSpPr/>
            <p:nvPr/>
          </p:nvSpPr>
          <p:spPr bwMode="auto">
            <a:xfrm>
              <a:off x="3004225" y="5493471"/>
              <a:ext cx="107614" cy="107614"/>
            </a:xfrm>
            <a:prstGeom prst="rect">
              <a:avLst/>
            </a:prstGeom>
            <a:solidFill>
              <a:schemeClr val="tx1">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Rectangle 187">
              <a:extLst>
                <a:ext uri="{FF2B5EF4-FFF2-40B4-BE49-F238E27FC236}">
                  <a16:creationId xmlns:a16="http://schemas.microsoft.com/office/drawing/2014/main" id="{0E88475A-85C6-40D6-9237-FEED375B840E}"/>
                </a:ext>
              </a:extLst>
            </p:cNvPr>
            <p:cNvSpPr/>
            <p:nvPr/>
          </p:nvSpPr>
          <p:spPr bwMode="auto">
            <a:xfrm>
              <a:off x="3115245" y="5493471"/>
              <a:ext cx="107614" cy="10761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FED1D0F5-0AE6-4074-80F1-4F097342AC60}"/>
                </a:ext>
              </a:extLst>
            </p:cNvPr>
            <p:cNvSpPr/>
            <p:nvPr/>
          </p:nvSpPr>
          <p:spPr bwMode="auto">
            <a:xfrm>
              <a:off x="3222228"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Rectangle 189">
              <a:extLst>
                <a:ext uri="{FF2B5EF4-FFF2-40B4-BE49-F238E27FC236}">
                  <a16:creationId xmlns:a16="http://schemas.microsoft.com/office/drawing/2014/main" id="{9B88581F-A8B0-4752-86E7-C726C2060EDD}"/>
                </a:ext>
              </a:extLst>
            </p:cNvPr>
            <p:cNvSpPr/>
            <p:nvPr/>
          </p:nvSpPr>
          <p:spPr bwMode="auto">
            <a:xfrm>
              <a:off x="3331229" y="5493471"/>
              <a:ext cx="107614" cy="10761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Rectangle 190">
              <a:extLst>
                <a:ext uri="{FF2B5EF4-FFF2-40B4-BE49-F238E27FC236}">
                  <a16:creationId xmlns:a16="http://schemas.microsoft.com/office/drawing/2014/main" id="{212F4469-5B73-442F-A6FE-047FC3F1542F}"/>
                </a:ext>
              </a:extLst>
            </p:cNvPr>
            <p:cNvSpPr/>
            <p:nvPr/>
          </p:nvSpPr>
          <p:spPr bwMode="auto">
            <a:xfrm>
              <a:off x="3440230" y="5493471"/>
              <a:ext cx="107614" cy="10761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Rectangle 191">
              <a:extLst>
                <a:ext uri="{FF2B5EF4-FFF2-40B4-BE49-F238E27FC236}">
                  <a16:creationId xmlns:a16="http://schemas.microsoft.com/office/drawing/2014/main" id="{5C9E1BE1-7F25-41C9-B784-EC16221EF3FC}"/>
                </a:ext>
              </a:extLst>
            </p:cNvPr>
            <p:cNvSpPr/>
            <p:nvPr/>
          </p:nvSpPr>
          <p:spPr bwMode="auto">
            <a:xfrm>
              <a:off x="3549231"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Rectangle 192">
              <a:extLst>
                <a:ext uri="{FF2B5EF4-FFF2-40B4-BE49-F238E27FC236}">
                  <a16:creationId xmlns:a16="http://schemas.microsoft.com/office/drawing/2014/main" id="{A3DF8242-85D9-419A-A8AF-AAE739A50EA3}"/>
                </a:ext>
              </a:extLst>
            </p:cNvPr>
            <p:cNvSpPr/>
            <p:nvPr/>
          </p:nvSpPr>
          <p:spPr bwMode="auto">
            <a:xfrm>
              <a:off x="3658232" y="5493471"/>
              <a:ext cx="107614" cy="107614"/>
            </a:xfrm>
            <a:prstGeom prst="rect">
              <a:avLst/>
            </a:prstGeom>
            <a:solidFill>
              <a:schemeClr val="tx1">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Rectangle 193">
              <a:extLst>
                <a:ext uri="{FF2B5EF4-FFF2-40B4-BE49-F238E27FC236}">
                  <a16:creationId xmlns:a16="http://schemas.microsoft.com/office/drawing/2014/main" id="{8ADF9FB8-F333-4F6E-BE9D-146EE28ACD95}"/>
                </a:ext>
              </a:extLst>
            </p:cNvPr>
            <p:cNvSpPr/>
            <p:nvPr/>
          </p:nvSpPr>
          <p:spPr bwMode="auto">
            <a:xfrm>
              <a:off x="3767233" y="5493471"/>
              <a:ext cx="107614" cy="107614"/>
            </a:xfrm>
            <a:prstGeom prst="rect">
              <a:avLst/>
            </a:prstGeom>
            <a:solidFill>
              <a:schemeClr val="tx1">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Rectangle 194">
              <a:extLst>
                <a:ext uri="{FF2B5EF4-FFF2-40B4-BE49-F238E27FC236}">
                  <a16:creationId xmlns:a16="http://schemas.microsoft.com/office/drawing/2014/main" id="{62DB236B-EDB6-4D45-92E1-9850F8829CF5}"/>
                </a:ext>
              </a:extLst>
            </p:cNvPr>
            <p:cNvSpPr/>
            <p:nvPr/>
          </p:nvSpPr>
          <p:spPr bwMode="auto">
            <a:xfrm>
              <a:off x="3872197" y="5493471"/>
              <a:ext cx="107614" cy="10761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Rectangle 195">
              <a:extLst>
                <a:ext uri="{FF2B5EF4-FFF2-40B4-BE49-F238E27FC236}">
                  <a16:creationId xmlns:a16="http://schemas.microsoft.com/office/drawing/2014/main" id="{B454C7EA-2856-4DA3-BE0E-A6BAFFF2BDF0}"/>
                </a:ext>
              </a:extLst>
            </p:cNvPr>
            <p:cNvSpPr/>
            <p:nvPr/>
          </p:nvSpPr>
          <p:spPr bwMode="auto">
            <a:xfrm>
              <a:off x="3979178" y="5493471"/>
              <a:ext cx="107614" cy="10761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Rectangle 196">
              <a:extLst>
                <a:ext uri="{FF2B5EF4-FFF2-40B4-BE49-F238E27FC236}">
                  <a16:creationId xmlns:a16="http://schemas.microsoft.com/office/drawing/2014/main" id="{F3518E17-AAEF-4CA0-AD4A-8592BF64CE04}"/>
                </a:ext>
              </a:extLst>
            </p:cNvPr>
            <p:cNvSpPr/>
            <p:nvPr/>
          </p:nvSpPr>
          <p:spPr bwMode="auto">
            <a:xfrm>
              <a:off x="4088179"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Rectangle 197">
              <a:extLst>
                <a:ext uri="{FF2B5EF4-FFF2-40B4-BE49-F238E27FC236}">
                  <a16:creationId xmlns:a16="http://schemas.microsoft.com/office/drawing/2014/main" id="{95224024-F61E-428E-928D-1A401EDE5BAA}"/>
                </a:ext>
              </a:extLst>
            </p:cNvPr>
            <p:cNvSpPr/>
            <p:nvPr/>
          </p:nvSpPr>
          <p:spPr bwMode="auto">
            <a:xfrm>
              <a:off x="4197180" y="5493471"/>
              <a:ext cx="107614" cy="10761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Rectangle 198">
              <a:extLst>
                <a:ext uri="{FF2B5EF4-FFF2-40B4-BE49-F238E27FC236}">
                  <a16:creationId xmlns:a16="http://schemas.microsoft.com/office/drawing/2014/main" id="{3B5F1E6D-68FF-4DF0-BBD3-AA207891457F}"/>
                </a:ext>
              </a:extLst>
            </p:cNvPr>
            <p:cNvSpPr/>
            <p:nvPr/>
          </p:nvSpPr>
          <p:spPr bwMode="auto">
            <a:xfrm>
              <a:off x="4306182" y="5493471"/>
              <a:ext cx="107614" cy="10761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Rectangle 199">
              <a:extLst>
                <a:ext uri="{FF2B5EF4-FFF2-40B4-BE49-F238E27FC236}">
                  <a16:creationId xmlns:a16="http://schemas.microsoft.com/office/drawing/2014/main" id="{74A473F2-D1BD-49E4-A186-D04D56386566}"/>
                </a:ext>
              </a:extLst>
            </p:cNvPr>
            <p:cNvSpPr/>
            <p:nvPr/>
          </p:nvSpPr>
          <p:spPr bwMode="auto">
            <a:xfrm>
              <a:off x="4413165" y="5493471"/>
              <a:ext cx="107614" cy="10761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Rectangle 200">
              <a:extLst>
                <a:ext uri="{FF2B5EF4-FFF2-40B4-BE49-F238E27FC236}">
                  <a16:creationId xmlns:a16="http://schemas.microsoft.com/office/drawing/2014/main" id="{313122DA-EAC0-410A-AC02-DF76FBFA6C38}"/>
                </a:ext>
              </a:extLst>
            </p:cNvPr>
            <p:cNvSpPr/>
            <p:nvPr/>
          </p:nvSpPr>
          <p:spPr bwMode="auto">
            <a:xfrm>
              <a:off x="4522166"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Rectangle 201">
              <a:extLst>
                <a:ext uri="{FF2B5EF4-FFF2-40B4-BE49-F238E27FC236}">
                  <a16:creationId xmlns:a16="http://schemas.microsoft.com/office/drawing/2014/main" id="{711E5E14-F441-459B-83E8-C81AF3520565}"/>
                </a:ext>
              </a:extLst>
            </p:cNvPr>
            <p:cNvSpPr/>
            <p:nvPr/>
          </p:nvSpPr>
          <p:spPr bwMode="auto">
            <a:xfrm>
              <a:off x="4631166"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Rectangle 202">
              <a:extLst>
                <a:ext uri="{FF2B5EF4-FFF2-40B4-BE49-F238E27FC236}">
                  <a16:creationId xmlns:a16="http://schemas.microsoft.com/office/drawing/2014/main" id="{A2796DA0-3E7F-45FB-A22C-ADA3433AA2BF}"/>
                </a:ext>
              </a:extLst>
            </p:cNvPr>
            <p:cNvSpPr/>
            <p:nvPr/>
          </p:nvSpPr>
          <p:spPr bwMode="auto">
            <a:xfrm>
              <a:off x="4738149" y="5493471"/>
              <a:ext cx="107614" cy="10761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Rectangle 203">
              <a:extLst>
                <a:ext uri="{FF2B5EF4-FFF2-40B4-BE49-F238E27FC236}">
                  <a16:creationId xmlns:a16="http://schemas.microsoft.com/office/drawing/2014/main" id="{CD1B16A3-B622-4272-80D6-945A20A74F1D}"/>
                </a:ext>
              </a:extLst>
            </p:cNvPr>
            <p:cNvSpPr/>
            <p:nvPr/>
          </p:nvSpPr>
          <p:spPr bwMode="auto">
            <a:xfrm>
              <a:off x="4847150"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Rectangle 204">
              <a:extLst>
                <a:ext uri="{FF2B5EF4-FFF2-40B4-BE49-F238E27FC236}">
                  <a16:creationId xmlns:a16="http://schemas.microsoft.com/office/drawing/2014/main" id="{C91C9007-FA02-467A-8879-B8911DDB4161}"/>
                </a:ext>
              </a:extLst>
            </p:cNvPr>
            <p:cNvSpPr/>
            <p:nvPr/>
          </p:nvSpPr>
          <p:spPr bwMode="auto">
            <a:xfrm>
              <a:off x="4954132"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Rectangle 205">
              <a:extLst>
                <a:ext uri="{FF2B5EF4-FFF2-40B4-BE49-F238E27FC236}">
                  <a16:creationId xmlns:a16="http://schemas.microsoft.com/office/drawing/2014/main" id="{EA6DDACB-813C-4E19-B1D1-6A9BEBBD9215}"/>
                </a:ext>
              </a:extLst>
            </p:cNvPr>
            <p:cNvSpPr/>
            <p:nvPr/>
          </p:nvSpPr>
          <p:spPr bwMode="auto">
            <a:xfrm>
              <a:off x="5063133"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Rectangle 206">
              <a:extLst>
                <a:ext uri="{FF2B5EF4-FFF2-40B4-BE49-F238E27FC236}">
                  <a16:creationId xmlns:a16="http://schemas.microsoft.com/office/drawing/2014/main" id="{506D131A-2E96-4B30-B2F8-534C87A62E32}"/>
                </a:ext>
              </a:extLst>
            </p:cNvPr>
            <p:cNvSpPr/>
            <p:nvPr/>
          </p:nvSpPr>
          <p:spPr bwMode="auto">
            <a:xfrm>
              <a:off x="5168097" y="5493471"/>
              <a:ext cx="107614" cy="10761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Rectangle 207">
              <a:extLst>
                <a:ext uri="{FF2B5EF4-FFF2-40B4-BE49-F238E27FC236}">
                  <a16:creationId xmlns:a16="http://schemas.microsoft.com/office/drawing/2014/main" id="{008F4B0E-36C7-4F73-ADF8-6C2D87979ED4}"/>
                </a:ext>
              </a:extLst>
            </p:cNvPr>
            <p:cNvSpPr/>
            <p:nvPr/>
          </p:nvSpPr>
          <p:spPr bwMode="auto">
            <a:xfrm>
              <a:off x="5277097" y="5493471"/>
              <a:ext cx="107614" cy="10761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Rectangle 208">
              <a:extLst>
                <a:ext uri="{FF2B5EF4-FFF2-40B4-BE49-F238E27FC236}">
                  <a16:creationId xmlns:a16="http://schemas.microsoft.com/office/drawing/2014/main" id="{C09EC06A-2639-4730-AA08-082837510FBB}"/>
                </a:ext>
              </a:extLst>
            </p:cNvPr>
            <p:cNvSpPr/>
            <p:nvPr/>
          </p:nvSpPr>
          <p:spPr bwMode="auto">
            <a:xfrm>
              <a:off x="5378024"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Rectangle 209">
              <a:extLst>
                <a:ext uri="{FF2B5EF4-FFF2-40B4-BE49-F238E27FC236}">
                  <a16:creationId xmlns:a16="http://schemas.microsoft.com/office/drawing/2014/main" id="{D098FD9A-44CD-423A-8FB1-FE8526958BC3}"/>
                </a:ext>
              </a:extLst>
            </p:cNvPr>
            <p:cNvSpPr/>
            <p:nvPr/>
          </p:nvSpPr>
          <p:spPr bwMode="auto">
            <a:xfrm>
              <a:off x="5482989"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Rectangle 210">
              <a:extLst>
                <a:ext uri="{FF2B5EF4-FFF2-40B4-BE49-F238E27FC236}">
                  <a16:creationId xmlns:a16="http://schemas.microsoft.com/office/drawing/2014/main" id="{0822B5B5-E894-422F-A036-04AC69BFD3D6}"/>
                </a:ext>
              </a:extLst>
            </p:cNvPr>
            <p:cNvSpPr/>
            <p:nvPr/>
          </p:nvSpPr>
          <p:spPr bwMode="auto">
            <a:xfrm>
              <a:off x="5587953"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Rectangle 211">
              <a:extLst>
                <a:ext uri="{FF2B5EF4-FFF2-40B4-BE49-F238E27FC236}">
                  <a16:creationId xmlns:a16="http://schemas.microsoft.com/office/drawing/2014/main" id="{8338F2FE-80AC-4035-ACB0-BF2B933063F3}"/>
                </a:ext>
              </a:extLst>
            </p:cNvPr>
            <p:cNvSpPr/>
            <p:nvPr/>
          </p:nvSpPr>
          <p:spPr bwMode="auto">
            <a:xfrm>
              <a:off x="5696954"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Rectangle 212">
              <a:extLst>
                <a:ext uri="{FF2B5EF4-FFF2-40B4-BE49-F238E27FC236}">
                  <a16:creationId xmlns:a16="http://schemas.microsoft.com/office/drawing/2014/main" id="{46EA2D37-FFD6-4BC2-A4D9-002562464ED2}"/>
                </a:ext>
              </a:extLst>
            </p:cNvPr>
            <p:cNvSpPr/>
            <p:nvPr/>
          </p:nvSpPr>
          <p:spPr bwMode="auto">
            <a:xfrm>
              <a:off x="5803937" y="5493471"/>
              <a:ext cx="107614" cy="10761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Rectangle 213">
              <a:extLst>
                <a:ext uri="{FF2B5EF4-FFF2-40B4-BE49-F238E27FC236}">
                  <a16:creationId xmlns:a16="http://schemas.microsoft.com/office/drawing/2014/main" id="{567E8AD2-EA69-4B80-9B9D-F029F5E2C1DB}"/>
                </a:ext>
              </a:extLst>
            </p:cNvPr>
            <p:cNvSpPr/>
            <p:nvPr/>
          </p:nvSpPr>
          <p:spPr bwMode="auto">
            <a:xfrm>
              <a:off x="5908901" y="5493471"/>
              <a:ext cx="107614" cy="10761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Rectangle 214">
              <a:extLst>
                <a:ext uri="{FF2B5EF4-FFF2-40B4-BE49-F238E27FC236}">
                  <a16:creationId xmlns:a16="http://schemas.microsoft.com/office/drawing/2014/main" id="{EE2825A8-ACEA-4BF3-BB1D-4168E6D9277D}"/>
                </a:ext>
              </a:extLst>
            </p:cNvPr>
            <p:cNvSpPr/>
            <p:nvPr/>
          </p:nvSpPr>
          <p:spPr bwMode="auto">
            <a:xfrm>
              <a:off x="6015884" y="5493471"/>
              <a:ext cx="107614" cy="107614"/>
            </a:xfrm>
            <a:prstGeom prst="rect">
              <a:avLst/>
            </a:prstGeom>
            <a:solidFill>
              <a:schemeClr val="tx1">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Rectangle 215">
              <a:extLst>
                <a:ext uri="{FF2B5EF4-FFF2-40B4-BE49-F238E27FC236}">
                  <a16:creationId xmlns:a16="http://schemas.microsoft.com/office/drawing/2014/main" id="{4D8A88C2-D0C7-4CDB-A5F5-EF200E0F8EFB}"/>
                </a:ext>
              </a:extLst>
            </p:cNvPr>
            <p:cNvSpPr/>
            <p:nvPr/>
          </p:nvSpPr>
          <p:spPr bwMode="auto">
            <a:xfrm>
              <a:off x="6124886" y="5493471"/>
              <a:ext cx="107614" cy="10761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Rectangle 216">
              <a:extLst>
                <a:ext uri="{FF2B5EF4-FFF2-40B4-BE49-F238E27FC236}">
                  <a16:creationId xmlns:a16="http://schemas.microsoft.com/office/drawing/2014/main" id="{A7667660-1E92-4C9F-B21E-6EEE698C10EC}"/>
                </a:ext>
              </a:extLst>
            </p:cNvPr>
            <p:cNvSpPr/>
            <p:nvPr/>
          </p:nvSpPr>
          <p:spPr bwMode="auto">
            <a:xfrm>
              <a:off x="6229850" y="5493471"/>
              <a:ext cx="107614" cy="107614"/>
            </a:xfrm>
            <a:prstGeom prst="rect">
              <a:avLst/>
            </a:prstGeom>
            <a:solidFill>
              <a:schemeClr val="tx1">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Rectangle 217">
              <a:extLst>
                <a:ext uri="{FF2B5EF4-FFF2-40B4-BE49-F238E27FC236}">
                  <a16:creationId xmlns:a16="http://schemas.microsoft.com/office/drawing/2014/main" id="{F7608D4A-E8E8-4EDD-979B-8F598EE00046}"/>
                </a:ext>
              </a:extLst>
            </p:cNvPr>
            <p:cNvSpPr/>
            <p:nvPr/>
          </p:nvSpPr>
          <p:spPr bwMode="auto">
            <a:xfrm>
              <a:off x="6336833" y="5493471"/>
              <a:ext cx="107614" cy="107614"/>
            </a:xfrm>
            <a:prstGeom prst="rect">
              <a:avLst/>
            </a:prstGeom>
            <a:solidFill>
              <a:schemeClr val="tx1">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Rectangle 218">
              <a:extLst>
                <a:ext uri="{FF2B5EF4-FFF2-40B4-BE49-F238E27FC236}">
                  <a16:creationId xmlns:a16="http://schemas.microsoft.com/office/drawing/2014/main" id="{6E1A7854-F3BD-4D58-84AA-610A6CA40AE7}"/>
                </a:ext>
              </a:extLst>
            </p:cNvPr>
            <p:cNvSpPr/>
            <p:nvPr/>
          </p:nvSpPr>
          <p:spPr bwMode="auto">
            <a:xfrm>
              <a:off x="6445833" y="5493471"/>
              <a:ext cx="107614" cy="10761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Rectangle 219">
              <a:extLst>
                <a:ext uri="{FF2B5EF4-FFF2-40B4-BE49-F238E27FC236}">
                  <a16:creationId xmlns:a16="http://schemas.microsoft.com/office/drawing/2014/main" id="{3EAF2B80-F724-4637-8B0B-EAD1D6FD01F5}"/>
                </a:ext>
              </a:extLst>
            </p:cNvPr>
            <p:cNvSpPr/>
            <p:nvPr/>
          </p:nvSpPr>
          <p:spPr bwMode="auto">
            <a:xfrm>
              <a:off x="6554834" y="5493471"/>
              <a:ext cx="107614" cy="10761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Rectangle 220">
              <a:extLst>
                <a:ext uri="{FF2B5EF4-FFF2-40B4-BE49-F238E27FC236}">
                  <a16:creationId xmlns:a16="http://schemas.microsoft.com/office/drawing/2014/main" id="{272F6BCF-50B4-40F8-993E-AF6E3C40B59B}"/>
                </a:ext>
              </a:extLst>
            </p:cNvPr>
            <p:cNvSpPr/>
            <p:nvPr/>
          </p:nvSpPr>
          <p:spPr bwMode="auto">
            <a:xfrm>
              <a:off x="6661816" y="5493471"/>
              <a:ext cx="107614" cy="10761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Rectangle 221">
              <a:extLst>
                <a:ext uri="{FF2B5EF4-FFF2-40B4-BE49-F238E27FC236}">
                  <a16:creationId xmlns:a16="http://schemas.microsoft.com/office/drawing/2014/main" id="{E146887D-FECB-4C5B-B60D-CCA19876F138}"/>
                </a:ext>
              </a:extLst>
            </p:cNvPr>
            <p:cNvSpPr/>
            <p:nvPr/>
          </p:nvSpPr>
          <p:spPr bwMode="auto">
            <a:xfrm>
              <a:off x="6766780"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Rectangle 222">
              <a:extLst>
                <a:ext uri="{FF2B5EF4-FFF2-40B4-BE49-F238E27FC236}">
                  <a16:creationId xmlns:a16="http://schemas.microsoft.com/office/drawing/2014/main" id="{1BCEB050-06B2-42B4-8A7F-A1D224B8C696}"/>
                </a:ext>
              </a:extLst>
            </p:cNvPr>
            <p:cNvSpPr/>
            <p:nvPr/>
          </p:nvSpPr>
          <p:spPr bwMode="auto">
            <a:xfrm>
              <a:off x="6869726" y="5493471"/>
              <a:ext cx="107614" cy="10761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Rectangle 223">
              <a:extLst>
                <a:ext uri="{FF2B5EF4-FFF2-40B4-BE49-F238E27FC236}">
                  <a16:creationId xmlns:a16="http://schemas.microsoft.com/office/drawing/2014/main" id="{5076C087-794D-41D6-A3A1-7DBC91191C3A}"/>
                </a:ext>
              </a:extLst>
            </p:cNvPr>
            <p:cNvSpPr/>
            <p:nvPr/>
          </p:nvSpPr>
          <p:spPr bwMode="auto">
            <a:xfrm>
              <a:off x="6978727" y="5493471"/>
              <a:ext cx="107614" cy="107614"/>
            </a:xfrm>
            <a:prstGeom prst="rect">
              <a:avLst/>
            </a:prstGeom>
            <a:solidFill>
              <a:schemeClr val="tx1">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Rectangle 224">
              <a:extLst>
                <a:ext uri="{FF2B5EF4-FFF2-40B4-BE49-F238E27FC236}">
                  <a16:creationId xmlns:a16="http://schemas.microsoft.com/office/drawing/2014/main" id="{33C334CB-D203-4ADA-BBC1-54CBC0CEECC2}"/>
                </a:ext>
              </a:extLst>
            </p:cNvPr>
            <p:cNvSpPr/>
            <p:nvPr/>
          </p:nvSpPr>
          <p:spPr bwMode="auto">
            <a:xfrm>
              <a:off x="7085709"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Rectangle 225">
              <a:extLst>
                <a:ext uri="{FF2B5EF4-FFF2-40B4-BE49-F238E27FC236}">
                  <a16:creationId xmlns:a16="http://schemas.microsoft.com/office/drawing/2014/main" id="{F21A2472-A5CC-4809-901B-9A2205E60AD6}"/>
                </a:ext>
              </a:extLst>
            </p:cNvPr>
            <p:cNvSpPr/>
            <p:nvPr/>
          </p:nvSpPr>
          <p:spPr bwMode="auto">
            <a:xfrm>
              <a:off x="7194711"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Rectangle 226">
              <a:extLst>
                <a:ext uri="{FF2B5EF4-FFF2-40B4-BE49-F238E27FC236}">
                  <a16:creationId xmlns:a16="http://schemas.microsoft.com/office/drawing/2014/main" id="{64049464-EBB8-4C28-BEFB-22580CECC951}"/>
                </a:ext>
              </a:extLst>
            </p:cNvPr>
            <p:cNvSpPr/>
            <p:nvPr/>
          </p:nvSpPr>
          <p:spPr bwMode="auto">
            <a:xfrm>
              <a:off x="7299675" y="5493471"/>
              <a:ext cx="107614" cy="107614"/>
            </a:xfrm>
            <a:prstGeom prst="rect">
              <a:avLst/>
            </a:prstGeom>
            <a:solidFill>
              <a:schemeClr val="tx1">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Rectangle 227">
              <a:extLst>
                <a:ext uri="{FF2B5EF4-FFF2-40B4-BE49-F238E27FC236}">
                  <a16:creationId xmlns:a16="http://schemas.microsoft.com/office/drawing/2014/main" id="{6372A9D1-56C6-4D56-9FFB-CBDA10A1BB2C}"/>
                </a:ext>
              </a:extLst>
            </p:cNvPr>
            <p:cNvSpPr/>
            <p:nvPr/>
          </p:nvSpPr>
          <p:spPr bwMode="auto">
            <a:xfrm>
              <a:off x="7408675" y="5493471"/>
              <a:ext cx="107614" cy="10761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Rectangle 228">
              <a:extLst>
                <a:ext uri="{FF2B5EF4-FFF2-40B4-BE49-F238E27FC236}">
                  <a16:creationId xmlns:a16="http://schemas.microsoft.com/office/drawing/2014/main" id="{89208746-E513-476E-BFE6-726619F108FE}"/>
                </a:ext>
              </a:extLst>
            </p:cNvPr>
            <p:cNvSpPr/>
            <p:nvPr/>
          </p:nvSpPr>
          <p:spPr bwMode="auto">
            <a:xfrm>
              <a:off x="7517676"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Rectangle 229">
              <a:extLst>
                <a:ext uri="{FF2B5EF4-FFF2-40B4-BE49-F238E27FC236}">
                  <a16:creationId xmlns:a16="http://schemas.microsoft.com/office/drawing/2014/main" id="{9155BFE3-A85E-46BB-B511-B74AC8918105}"/>
                </a:ext>
              </a:extLst>
            </p:cNvPr>
            <p:cNvSpPr/>
            <p:nvPr/>
          </p:nvSpPr>
          <p:spPr bwMode="auto">
            <a:xfrm>
              <a:off x="7622640"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Rectangle 230">
              <a:extLst>
                <a:ext uri="{FF2B5EF4-FFF2-40B4-BE49-F238E27FC236}">
                  <a16:creationId xmlns:a16="http://schemas.microsoft.com/office/drawing/2014/main" id="{93F9CD31-12C2-4A1E-9C0C-899C2BE660CE}"/>
                </a:ext>
              </a:extLst>
            </p:cNvPr>
            <p:cNvSpPr/>
            <p:nvPr/>
          </p:nvSpPr>
          <p:spPr bwMode="auto">
            <a:xfrm>
              <a:off x="7729623" y="5493471"/>
              <a:ext cx="107614" cy="107614"/>
            </a:xfrm>
            <a:prstGeom prst="rect">
              <a:avLst/>
            </a:prstGeom>
            <a:solidFill>
              <a:schemeClr val="tx1">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Rectangle 231">
              <a:extLst>
                <a:ext uri="{FF2B5EF4-FFF2-40B4-BE49-F238E27FC236}">
                  <a16:creationId xmlns:a16="http://schemas.microsoft.com/office/drawing/2014/main" id="{E23BE486-27CD-41F2-AF26-1F62CA19CDE9}"/>
                </a:ext>
              </a:extLst>
            </p:cNvPr>
            <p:cNvSpPr/>
            <p:nvPr/>
          </p:nvSpPr>
          <p:spPr bwMode="auto">
            <a:xfrm>
              <a:off x="7832568"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Rectangle 232">
              <a:extLst>
                <a:ext uri="{FF2B5EF4-FFF2-40B4-BE49-F238E27FC236}">
                  <a16:creationId xmlns:a16="http://schemas.microsoft.com/office/drawing/2014/main" id="{B84DC034-3629-414C-9572-E678B36E8195}"/>
                </a:ext>
              </a:extLst>
            </p:cNvPr>
            <p:cNvSpPr/>
            <p:nvPr/>
          </p:nvSpPr>
          <p:spPr bwMode="auto">
            <a:xfrm>
              <a:off x="7935514"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Rectangle 233">
              <a:extLst>
                <a:ext uri="{FF2B5EF4-FFF2-40B4-BE49-F238E27FC236}">
                  <a16:creationId xmlns:a16="http://schemas.microsoft.com/office/drawing/2014/main" id="{46D7B0AA-0D79-4554-8915-CD1D86923A7C}"/>
                </a:ext>
              </a:extLst>
            </p:cNvPr>
            <p:cNvSpPr/>
            <p:nvPr/>
          </p:nvSpPr>
          <p:spPr bwMode="auto">
            <a:xfrm>
              <a:off x="8044516" y="5493471"/>
              <a:ext cx="107614" cy="107614"/>
            </a:xfrm>
            <a:prstGeom prst="rect">
              <a:avLst/>
            </a:prstGeom>
            <a:solidFill>
              <a:schemeClr val="tx1">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Rectangle 234">
              <a:extLst>
                <a:ext uri="{FF2B5EF4-FFF2-40B4-BE49-F238E27FC236}">
                  <a16:creationId xmlns:a16="http://schemas.microsoft.com/office/drawing/2014/main" id="{9FCE1DE5-CB4B-41A7-B34F-E5165C64FCC4}"/>
                </a:ext>
              </a:extLst>
            </p:cNvPr>
            <p:cNvSpPr/>
            <p:nvPr/>
          </p:nvSpPr>
          <p:spPr bwMode="auto">
            <a:xfrm>
              <a:off x="8151498" y="5493471"/>
              <a:ext cx="107614" cy="107614"/>
            </a:xfrm>
            <a:prstGeom prst="rect">
              <a:avLst/>
            </a:prstGeom>
            <a:solidFill>
              <a:schemeClr val="tx1">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Rectangle 235">
              <a:extLst>
                <a:ext uri="{FF2B5EF4-FFF2-40B4-BE49-F238E27FC236}">
                  <a16:creationId xmlns:a16="http://schemas.microsoft.com/office/drawing/2014/main" id="{0BD86085-96D0-4A34-8753-4C95B7CD6813}"/>
                </a:ext>
              </a:extLst>
            </p:cNvPr>
            <p:cNvSpPr/>
            <p:nvPr/>
          </p:nvSpPr>
          <p:spPr bwMode="auto">
            <a:xfrm>
              <a:off x="8260500"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Rectangle 236">
              <a:extLst>
                <a:ext uri="{FF2B5EF4-FFF2-40B4-BE49-F238E27FC236}">
                  <a16:creationId xmlns:a16="http://schemas.microsoft.com/office/drawing/2014/main" id="{0B54B475-DAF5-48C6-B5F3-53795AD6253A}"/>
                </a:ext>
              </a:extLst>
            </p:cNvPr>
            <p:cNvSpPr/>
            <p:nvPr/>
          </p:nvSpPr>
          <p:spPr bwMode="auto">
            <a:xfrm>
              <a:off x="8367483"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Rectangle 237">
              <a:extLst>
                <a:ext uri="{FF2B5EF4-FFF2-40B4-BE49-F238E27FC236}">
                  <a16:creationId xmlns:a16="http://schemas.microsoft.com/office/drawing/2014/main" id="{FEDC2E2F-ABCF-47DC-AFCA-3803E96608B2}"/>
                </a:ext>
              </a:extLst>
            </p:cNvPr>
            <p:cNvSpPr/>
            <p:nvPr/>
          </p:nvSpPr>
          <p:spPr bwMode="auto">
            <a:xfrm>
              <a:off x="8476484"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Rectangle 238">
              <a:extLst>
                <a:ext uri="{FF2B5EF4-FFF2-40B4-BE49-F238E27FC236}">
                  <a16:creationId xmlns:a16="http://schemas.microsoft.com/office/drawing/2014/main" id="{A341C368-2787-4AFA-96A0-7CC56F9E019A}"/>
                </a:ext>
              </a:extLst>
            </p:cNvPr>
            <p:cNvSpPr/>
            <p:nvPr/>
          </p:nvSpPr>
          <p:spPr bwMode="auto">
            <a:xfrm>
              <a:off x="8585484"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Rectangle 239">
              <a:extLst>
                <a:ext uri="{FF2B5EF4-FFF2-40B4-BE49-F238E27FC236}">
                  <a16:creationId xmlns:a16="http://schemas.microsoft.com/office/drawing/2014/main" id="{346707C2-8AC9-4B17-BC8A-DEE9711E8E93}"/>
                </a:ext>
              </a:extLst>
            </p:cNvPr>
            <p:cNvSpPr/>
            <p:nvPr/>
          </p:nvSpPr>
          <p:spPr bwMode="auto">
            <a:xfrm>
              <a:off x="8686411" y="5493471"/>
              <a:ext cx="107614" cy="10761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Rectangle 240">
              <a:extLst>
                <a:ext uri="{FF2B5EF4-FFF2-40B4-BE49-F238E27FC236}">
                  <a16:creationId xmlns:a16="http://schemas.microsoft.com/office/drawing/2014/main" id="{F5E1B4E5-604A-4AD5-BAF2-5921C50CC31B}"/>
                </a:ext>
              </a:extLst>
            </p:cNvPr>
            <p:cNvSpPr/>
            <p:nvPr/>
          </p:nvSpPr>
          <p:spPr bwMode="auto">
            <a:xfrm>
              <a:off x="8795414" y="5493471"/>
              <a:ext cx="107614" cy="10761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Rectangle 241">
              <a:extLst>
                <a:ext uri="{FF2B5EF4-FFF2-40B4-BE49-F238E27FC236}">
                  <a16:creationId xmlns:a16="http://schemas.microsoft.com/office/drawing/2014/main" id="{8284CCB3-C8A1-4756-ADDA-CFBE44BE7CD9}"/>
                </a:ext>
              </a:extLst>
            </p:cNvPr>
            <p:cNvSpPr/>
            <p:nvPr/>
          </p:nvSpPr>
          <p:spPr bwMode="auto">
            <a:xfrm>
              <a:off x="8902397"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Rectangle 242">
              <a:extLst>
                <a:ext uri="{FF2B5EF4-FFF2-40B4-BE49-F238E27FC236}">
                  <a16:creationId xmlns:a16="http://schemas.microsoft.com/office/drawing/2014/main" id="{9715EE27-692F-4639-99A5-39745DD83153}"/>
                </a:ext>
              </a:extLst>
            </p:cNvPr>
            <p:cNvSpPr/>
            <p:nvPr/>
          </p:nvSpPr>
          <p:spPr bwMode="auto">
            <a:xfrm>
              <a:off x="9009380" y="5493471"/>
              <a:ext cx="107614" cy="107614"/>
            </a:xfrm>
            <a:prstGeom prst="rect">
              <a:avLst/>
            </a:prstGeom>
            <a:solidFill>
              <a:schemeClr val="tx1">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Rectangle 243">
              <a:extLst>
                <a:ext uri="{FF2B5EF4-FFF2-40B4-BE49-F238E27FC236}">
                  <a16:creationId xmlns:a16="http://schemas.microsoft.com/office/drawing/2014/main" id="{ED3AD147-BD07-4517-A24E-7E27A9983270}"/>
                </a:ext>
              </a:extLst>
            </p:cNvPr>
            <p:cNvSpPr/>
            <p:nvPr/>
          </p:nvSpPr>
          <p:spPr bwMode="auto">
            <a:xfrm>
              <a:off x="9114345"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Rectangle 244">
              <a:extLst>
                <a:ext uri="{FF2B5EF4-FFF2-40B4-BE49-F238E27FC236}">
                  <a16:creationId xmlns:a16="http://schemas.microsoft.com/office/drawing/2014/main" id="{2C9D872A-0F7A-4E46-A608-081296B8D767}"/>
                </a:ext>
              </a:extLst>
            </p:cNvPr>
            <p:cNvSpPr/>
            <p:nvPr/>
          </p:nvSpPr>
          <p:spPr bwMode="auto">
            <a:xfrm>
              <a:off x="9223347" y="5493471"/>
              <a:ext cx="107614" cy="107614"/>
            </a:xfrm>
            <a:prstGeom prst="rect">
              <a:avLst/>
            </a:prstGeom>
            <a:solidFill>
              <a:schemeClr val="tx1">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Rectangle 245">
              <a:extLst>
                <a:ext uri="{FF2B5EF4-FFF2-40B4-BE49-F238E27FC236}">
                  <a16:creationId xmlns:a16="http://schemas.microsoft.com/office/drawing/2014/main" id="{59445BBB-1D12-4278-84F6-210DC3132726}"/>
                </a:ext>
              </a:extLst>
            </p:cNvPr>
            <p:cNvSpPr/>
            <p:nvPr/>
          </p:nvSpPr>
          <p:spPr bwMode="auto">
            <a:xfrm>
              <a:off x="9332347" y="5493471"/>
              <a:ext cx="107614" cy="107614"/>
            </a:xfrm>
            <a:prstGeom prst="rect">
              <a:avLst/>
            </a:prstGeom>
            <a:solidFill>
              <a:schemeClr val="tx1">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Rectangle 246">
              <a:extLst>
                <a:ext uri="{FF2B5EF4-FFF2-40B4-BE49-F238E27FC236}">
                  <a16:creationId xmlns:a16="http://schemas.microsoft.com/office/drawing/2014/main" id="{084B819A-1FBF-4AAB-B08C-2F82E40B61B8}"/>
                </a:ext>
              </a:extLst>
            </p:cNvPr>
            <p:cNvSpPr/>
            <p:nvPr/>
          </p:nvSpPr>
          <p:spPr bwMode="auto">
            <a:xfrm>
              <a:off x="9433274"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Rectangle 247">
              <a:extLst>
                <a:ext uri="{FF2B5EF4-FFF2-40B4-BE49-F238E27FC236}">
                  <a16:creationId xmlns:a16="http://schemas.microsoft.com/office/drawing/2014/main" id="{27DCB816-BCF3-49CE-AC45-DB31AEFB3B39}"/>
                </a:ext>
              </a:extLst>
            </p:cNvPr>
            <p:cNvSpPr/>
            <p:nvPr/>
          </p:nvSpPr>
          <p:spPr bwMode="auto">
            <a:xfrm>
              <a:off x="9542276" y="5493471"/>
              <a:ext cx="107614" cy="10761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Rectangle 248">
              <a:extLst>
                <a:ext uri="{FF2B5EF4-FFF2-40B4-BE49-F238E27FC236}">
                  <a16:creationId xmlns:a16="http://schemas.microsoft.com/office/drawing/2014/main" id="{8C5C48F9-4B83-4ED2-9E59-CFF580D248E0}"/>
                </a:ext>
              </a:extLst>
            </p:cNvPr>
            <p:cNvSpPr/>
            <p:nvPr/>
          </p:nvSpPr>
          <p:spPr bwMode="auto">
            <a:xfrm>
              <a:off x="9649259" y="5493471"/>
              <a:ext cx="107614" cy="107614"/>
            </a:xfrm>
            <a:prstGeom prst="rect">
              <a:avLst/>
            </a:prstGeom>
            <a:solidFill>
              <a:schemeClr val="tx1">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 name="Rectangle 249">
              <a:extLst>
                <a:ext uri="{FF2B5EF4-FFF2-40B4-BE49-F238E27FC236}">
                  <a16:creationId xmlns:a16="http://schemas.microsoft.com/office/drawing/2014/main" id="{52086B99-B574-45C8-966B-1158C07EF324}"/>
                </a:ext>
              </a:extLst>
            </p:cNvPr>
            <p:cNvSpPr/>
            <p:nvPr/>
          </p:nvSpPr>
          <p:spPr bwMode="auto">
            <a:xfrm>
              <a:off x="9754223"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Rectangle 250">
              <a:extLst>
                <a:ext uri="{FF2B5EF4-FFF2-40B4-BE49-F238E27FC236}">
                  <a16:creationId xmlns:a16="http://schemas.microsoft.com/office/drawing/2014/main" id="{742EFD57-9506-438F-898C-C5A59E24578C}"/>
                </a:ext>
              </a:extLst>
            </p:cNvPr>
            <p:cNvSpPr/>
            <p:nvPr/>
          </p:nvSpPr>
          <p:spPr bwMode="auto">
            <a:xfrm>
              <a:off x="9863225"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Rectangle 251">
              <a:extLst>
                <a:ext uri="{FF2B5EF4-FFF2-40B4-BE49-F238E27FC236}">
                  <a16:creationId xmlns:a16="http://schemas.microsoft.com/office/drawing/2014/main" id="{0693EAF5-4950-4A4F-B3A3-7F4288A9174B}"/>
                </a:ext>
              </a:extLst>
            </p:cNvPr>
            <p:cNvSpPr/>
            <p:nvPr/>
          </p:nvSpPr>
          <p:spPr bwMode="auto">
            <a:xfrm>
              <a:off x="9970207" y="5493471"/>
              <a:ext cx="107614" cy="107614"/>
            </a:xfrm>
            <a:prstGeom prst="rect">
              <a:avLst/>
            </a:prstGeom>
            <a:solidFill>
              <a:schemeClr val="tx1">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Rectangle 252">
              <a:extLst>
                <a:ext uri="{FF2B5EF4-FFF2-40B4-BE49-F238E27FC236}">
                  <a16:creationId xmlns:a16="http://schemas.microsoft.com/office/drawing/2014/main" id="{4520AAFC-5ADB-4DBC-96C9-CE0173A959D9}"/>
                </a:ext>
              </a:extLst>
            </p:cNvPr>
            <p:cNvSpPr/>
            <p:nvPr/>
          </p:nvSpPr>
          <p:spPr bwMode="auto">
            <a:xfrm>
              <a:off x="10075171"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Rectangle 253">
              <a:extLst>
                <a:ext uri="{FF2B5EF4-FFF2-40B4-BE49-F238E27FC236}">
                  <a16:creationId xmlns:a16="http://schemas.microsoft.com/office/drawing/2014/main" id="{EEC53CE3-89EA-4330-B0F7-837691150160}"/>
                </a:ext>
              </a:extLst>
            </p:cNvPr>
            <p:cNvSpPr/>
            <p:nvPr/>
          </p:nvSpPr>
          <p:spPr bwMode="auto">
            <a:xfrm>
              <a:off x="10180136"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Rectangle 254">
              <a:extLst>
                <a:ext uri="{FF2B5EF4-FFF2-40B4-BE49-F238E27FC236}">
                  <a16:creationId xmlns:a16="http://schemas.microsoft.com/office/drawing/2014/main" id="{5A652FAD-3BAE-42A0-84FC-589E56D47CBC}"/>
                </a:ext>
              </a:extLst>
            </p:cNvPr>
            <p:cNvSpPr/>
            <p:nvPr/>
          </p:nvSpPr>
          <p:spPr bwMode="auto">
            <a:xfrm>
              <a:off x="10287119" y="5493471"/>
              <a:ext cx="107614" cy="107614"/>
            </a:xfrm>
            <a:prstGeom prst="rect">
              <a:avLst/>
            </a:prstGeom>
            <a:solidFill>
              <a:schemeClr val="tx1">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Rectangle 255">
              <a:extLst>
                <a:ext uri="{FF2B5EF4-FFF2-40B4-BE49-F238E27FC236}">
                  <a16:creationId xmlns:a16="http://schemas.microsoft.com/office/drawing/2014/main" id="{B954E4C6-84AD-4411-B74D-919A15148453}"/>
                </a:ext>
              </a:extLst>
            </p:cNvPr>
            <p:cNvSpPr/>
            <p:nvPr/>
          </p:nvSpPr>
          <p:spPr bwMode="auto">
            <a:xfrm>
              <a:off x="10396120" y="5493471"/>
              <a:ext cx="107614" cy="107614"/>
            </a:xfrm>
            <a:prstGeom prst="rect">
              <a:avLst/>
            </a:prstGeom>
            <a:solidFill>
              <a:schemeClr val="tx1">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Rectangle 256">
              <a:extLst>
                <a:ext uri="{FF2B5EF4-FFF2-40B4-BE49-F238E27FC236}">
                  <a16:creationId xmlns:a16="http://schemas.microsoft.com/office/drawing/2014/main" id="{A4B6AB2A-13C2-403E-8302-602E487219D2}"/>
                </a:ext>
              </a:extLst>
            </p:cNvPr>
            <p:cNvSpPr/>
            <p:nvPr/>
          </p:nvSpPr>
          <p:spPr bwMode="auto">
            <a:xfrm>
              <a:off x="10501084" y="5493471"/>
              <a:ext cx="107614" cy="107614"/>
            </a:xfrm>
            <a:prstGeom prst="rect">
              <a:avLst/>
            </a:prstGeom>
            <a:solidFill>
              <a:schemeClr val="tx1">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Rectangle 258">
              <a:extLst>
                <a:ext uri="{FF2B5EF4-FFF2-40B4-BE49-F238E27FC236}">
                  <a16:creationId xmlns:a16="http://schemas.microsoft.com/office/drawing/2014/main" id="{6F517CAC-1DED-4224-ADB3-EAF929D7988E}"/>
                </a:ext>
              </a:extLst>
            </p:cNvPr>
            <p:cNvSpPr/>
            <p:nvPr/>
          </p:nvSpPr>
          <p:spPr bwMode="auto">
            <a:xfrm>
              <a:off x="10610085"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Rectangle 259">
              <a:extLst>
                <a:ext uri="{FF2B5EF4-FFF2-40B4-BE49-F238E27FC236}">
                  <a16:creationId xmlns:a16="http://schemas.microsoft.com/office/drawing/2014/main" id="{585FD7F2-937B-42CA-877C-CCF38028B8D5}"/>
                </a:ext>
              </a:extLst>
            </p:cNvPr>
            <p:cNvSpPr/>
            <p:nvPr/>
          </p:nvSpPr>
          <p:spPr bwMode="auto">
            <a:xfrm>
              <a:off x="10719085" y="5493471"/>
              <a:ext cx="107614" cy="107614"/>
            </a:xfrm>
            <a:prstGeom prst="rect">
              <a:avLst/>
            </a:prstGeom>
            <a:solidFill>
              <a:schemeClr val="tx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1" name="Rectangle 260">
              <a:extLst>
                <a:ext uri="{FF2B5EF4-FFF2-40B4-BE49-F238E27FC236}">
                  <a16:creationId xmlns:a16="http://schemas.microsoft.com/office/drawing/2014/main" id="{21EF923B-EC33-47A0-8CAD-7ADB41F73B94}"/>
                </a:ext>
              </a:extLst>
            </p:cNvPr>
            <p:cNvSpPr/>
            <p:nvPr/>
          </p:nvSpPr>
          <p:spPr bwMode="auto">
            <a:xfrm>
              <a:off x="10828086" y="5493471"/>
              <a:ext cx="107614" cy="107614"/>
            </a:xfrm>
            <a:prstGeom prst="rect">
              <a:avLst/>
            </a:prstGeom>
            <a:solidFill>
              <a:schemeClr val="tx1">
                <a:lumMod val="8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Rectangle 261">
              <a:extLst>
                <a:ext uri="{FF2B5EF4-FFF2-40B4-BE49-F238E27FC236}">
                  <a16:creationId xmlns:a16="http://schemas.microsoft.com/office/drawing/2014/main" id="{2B410DBC-C331-4593-BD39-76644CDC5D48}"/>
                </a:ext>
              </a:extLst>
            </p:cNvPr>
            <p:cNvSpPr/>
            <p:nvPr/>
          </p:nvSpPr>
          <p:spPr bwMode="auto">
            <a:xfrm>
              <a:off x="1949540" y="559890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Rectangle 262">
              <a:extLst>
                <a:ext uri="{FF2B5EF4-FFF2-40B4-BE49-F238E27FC236}">
                  <a16:creationId xmlns:a16="http://schemas.microsoft.com/office/drawing/2014/main" id="{7A598A21-05D8-4848-BD01-2B011B65730F}"/>
                </a:ext>
              </a:extLst>
            </p:cNvPr>
            <p:cNvSpPr/>
            <p:nvPr/>
          </p:nvSpPr>
          <p:spPr bwMode="auto">
            <a:xfrm>
              <a:off x="2053495" y="5597895"/>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4" name="Rectangle 263">
              <a:extLst>
                <a:ext uri="{FF2B5EF4-FFF2-40B4-BE49-F238E27FC236}">
                  <a16:creationId xmlns:a16="http://schemas.microsoft.com/office/drawing/2014/main" id="{1CC36B61-4E26-4D5C-9A9A-E2C53D97740E}"/>
                </a:ext>
              </a:extLst>
            </p:cNvPr>
            <p:cNvSpPr/>
            <p:nvPr/>
          </p:nvSpPr>
          <p:spPr bwMode="auto">
            <a:xfrm>
              <a:off x="2158460" y="5597895"/>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Rectangle 264">
              <a:extLst>
                <a:ext uri="{FF2B5EF4-FFF2-40B4-BE49-F238E27FC236}">
                  <a16:creationId xmlns:a16="http://schemas.microsoft.com/office/drawing/2014/main" id="{67D15BE5-310A-4CC6-A3D9-D0860F2BC510}"/>
                </a:ext>
              </a:extLst>
            </p:cNvPr>
            <p:cNvSpPr/>
            <p:nvPr/>
          </p:nvSpPr>
          <p:spPr bwMode="auto">
            <a:xfrm>
              <a:off x="2265443"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Rectangle 265">
              <a:extLst>
                <a:ext uri="{FF2B5EF4-FFF2-40B4-BE49-F238E27FC236}">
                  <a16:creationId xmlns:a16="http://schemas.microsoft.com/office/drawing/2014/main" id="{3ED4DD0A-E7E8-4513-B5CB-D3A65A4CC997}"/>
                </a:ext>
              </a:extLst>
            </p:cNvPr>
            <p:cNvSpPr/>
            <p:nvPr/>
          </p:nvSpPr>
          <p:spPr bwMode="auto">
            <a:xfrm>
              <a:off x="2370407"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Rectangle 266">
              <a:extLst>
                <a:ext uri="{FF2B5EF4-FFF2-40B4-BE49-F238E27FC236}">
                  <a16:creationId xmlns:a16="http://schemas.microsoft.com/office/drawing/2014/main" id="{7878CB27-91A7-4FDF-B225-803CD6FF99F8}"/>
                </a:ext>
              </a:extLst>
            </p:cNvPr>
            <p:cNvSpPr/>
            <p:nvPr/>
          </p:nvSpPr>
          <p:spPr bwMode="auto">
            <a:xfrm>
              <a:off x="2475371"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Rectangle 267">
              <a:extLst>
                <a:ext uri="{FF2B5EF4-FFF2-40B4-BE49-F238E27FC236}">
                  <a16:creationId xmlns:a16="http://schemas.microsoft.com/office/drawing/2014/main" id="{F7B5EA07-AAC5-4AB5-8819-F525EF206ADB}"/>
                </a:ext>
              </a:extLst>
            </p:cNvPr>
            <p:cNvSpPr/>
            <p:nvPr/>
          </p:nvSpPr>
          <p:spPr bwMode="auto">
            <a:xfrm>
              <a:off x="2580335"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9" name="Rectangle 268">
              <a:extLst>
                <a:ext uri="{FF2B5EF4-FFF2-40B4-BE49-F238E27FC236}">
                  <a16:creationId xmlns:a16="http://schemas.microsoft.com/office/drawing/2014/main" id="{474A1721-FACC-4531-BCE5-561ACA9B1315}"/>
                </a:ext>
              </a:extLst>
            </p:cNvPr>
            <p:cNvSpPr/>
            <p:nvPr/>
          </p:nvSpPr>
          <p:spPr bwMode="auto">
            <a:xfrm>
              <a:off x="2675207"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0" name="Rectangle 269">
              <a:extLst>
                <a:ext uri="{FF2B5EF4-FFF2-40B4-BE49-F238E27FC236}">
                  <a16:creationId xmlns:a16="http://schemas.microsoft.com/office/drawing/2014/main" id="{FBE402B1-166C-4006-B304-F43ABFF8CBA1}"/>
                </a:ext>
              </a:extLst>
            </p:cNvPr>
            <p:cNvSpPr/>
            <p:nvPr/>
          </p:nvSpPr>
          <p:spPr bwMode="auto">
            <a:xfrm>
              <a:off x="2786225"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1" name="Rectangle 270">
              <a:extLst>
                <a:ext uri="{FF2B5EF4-FFF2-40B4-BE49-F238E27FC236}">
                  <a16:creationId xmlns:a16="http://schemas.microsoft.com/office/drawing/2014/main" id="{0FB84D65-234D-458A-97C2-A4089F357996}"/>
                </a:ext>
              </a:extLst>
            </p:cNvPr>
            <p:cNvSpPr/>
            <p:nvPr/>
          </p:nvSpPr>
          <p:spPr bwMode="auto">
            <a:xfrm>
              <a:off x="2893206"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Rectangle 271">
              <a:extLst>
                <a:ext uri="{FF2B5EF4-FFF2-40B4-BE49-F238E27FC236}">
                  <a16:creationId xmlns:a16="http://schemas.microsoft.com/office/drawing/2014/main" id="{10AA25A6-9C4A-48DC-8883-D8A7C8C0BCEE}"/>
                </a:ext>
              </a:extLst>
            </p:cNvPr>
            <p:cNvSpPr/>
            <p:nvPr/>
          </p:nvSpPr>
          <p:spPr bwMode="auto">
            <a:xfrm>
              <a:off x="3004225"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3" name="Rectangle 272">
              <a:extLst>
                <a:ext uri="{FF2B5EF4-FFF2-40B4-BE49-F238E27FC236}">
                  <a16:creationId xmlns:a16="http://schemas.microsoft.com/office/drawing/2014/main" id="{7FDE7BFD-2263-43AE-8EB0-FE66A95A5787}"/>
                </a:ext>
              </a:extLst>
            </p:cNvPr>
            <p:cNvSpPr/>
            <p:nvPr/>
          </p:nvSpPr>
          <p:spPr bwMode="auto">
            <a:xfrm>
              <a:off x="3115245"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Rectangle 273">
              <a:extLst>
                <a:ext uri="{FF2B5EF4-FFF2-40B4-BE49-F238E27FC236}">
                  <a16:creationId xmlns:a16="http://schemas.microsoft.com/office/drawing/2014/main" id="{7CC17A38-EDEC-485B-BD6D-4FA5B2DA67D6}"/>
                </a:ext>
              </a:extLst>
            </p:cNvPr>
            <p:cNvSpPr/>
            <p:nvPr/>
          </p:nvSpPr>
          <p:spPr bwMode="auto">
            <a:xfrm>
              <a:off x="3222228"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Rectangle 274">
              <a:extLst>
                <a:ext uri="{FF2B5EF4-FFF2-40B4-BE49-F238E27FC236}">
                  <a16:creationId xmlns:a16="http://schemas.microsoft.com/office/drawing/2014/main" id="{6CD4E0CB-9F17-47A9-8693-C8137596AFC1}"/>
                </a:ext>
              </a:extLst>
            </p:cNvPr>
            <p:cNvSpPr/>
            <p:nvPr/>
          </p:nvSpPr>
          <p:spPr bwMode="auto">
            <a:xfrm>
              <a:off x="3331229"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Rectangle 275">
              <a:extLst>
                <a:ext uri="{FF2B5EF4-FFF2-40B4-BE49-F238E27FC236}">
                  <a16:creationId xmlns:a16="http://schemas.microsoft.com/office/drawing/2014/main" id="{04C6A983-D4AF-4505-87B9-AF81331F924C}"/>
                </a:ext>
              </a:extLst>
            </p:cNvPr>
            <p:cNvSpPr/>
            <p:nvPr/>
          </p:nvSpPr>
          <p:spPr bwMode="auto">
            <a:xfrm>
              <a:off x="3440230"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Rectangle 276">
              <a:extLst>
                <a:ext uri="{FF2B5EF4-FFF2-40B4-BE49-F238E27FC236}">
                  <a16:creationId xmlns:a16="http://schemas.microsoft.com/office/drawing/2014/main" id="{0354FF0F-958D-4552-A4C1-5CC5314C8C9D}"/>
                </a:ext>
              </a:extLst>
            </p:cNvPr>
            <p:cNvSpPr/>
            <p:nvPr/>
          </p:nvSpPr>
          <p:spPr bwMode="auto">
            <a:xfrm>
              <a:off x="3549231"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Rectangle 277">
              <a:extLst>
                <a:ext uri="{FF2B5EF4-FFF2-40B4-BE49-F238E27FC236}">
                  <a16:creationId xmlns:a16="http://schemas.microsoft.com/office/drawing/2014/main" id="{098295F2-2A0A-48A5-B00D-8B2BC88C42B7}"/>
                </a:ext>
              </a:extLst>
            </p:cNvPr>
            <p:cNvSpPr/>
            <p:nvPr/>
          </p:nvSpPr>
          <p:spPr bwMode="auto">
            <a:xfrm>
              <a:off x="3658232"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9" name="Rectangle 278">
              <a:extLst>
                <a:ext uri="{FF2B5EF4-FFF2-40B4-BE49-F238E27FC236}">
                  <a16:creationId xmlns:a16="http://schemas.microsoft.com/office/drawing/2014/main" id="{4599FBB4-284C-480F-9133-18EB28AB2FB3}"/>
                </a:ext>
              </a:extLst>
            </p:cNvPr>
            <p:cNvSpPr/>
            <p:nvPr/>
          </p:nvSpPr>
          <p:spPr bwMode="auto">
            <a:xfrm>
              <a:off x="3767233"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0" name="Rectangle 279">
              <a:extLst>
                <a:ext uri="{FF2B5EF4-FFF2-40B4-BE49-F238E27FC236}">
                  <a16:creationId xmlns:a16="http://schemas.microsoft.com/office/drawing/2014/main" id="{6D198371-B89B-409A-861F-69700C45EA4C}"/>
                </a:ext>
              </a:extLst>
            </p:cNvPr>
            <p:cNvSpPr/>
            <p:nvPr/>
          </p:nvSpPr>
          <p:spPr bwMode="auto">
            <a:xfrm>
              <a:off x="3872197"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Rectangle 280">
              <a:extLst>
                <a:ext uri="{FF2B5EF4-FFF2-40B4-BE49-F238E27FC236}">
                  <a16:creationId xmlns:a16="http://schemas.microsoft.com/office/drawing/2014/main" id="{AB15BA1B-71AE-4AF9-B51D-B05DC8EDFC5C}"/>
                </a:ext>
              </a:extLst>
            </p:cNvPr>
            <p:cNvSpPr/>
            <p:nvPr/>
          </p:nvSpPr>
          <p:spPr bwMode="auto">
            <a:xfrm>
              <a:off x="3979178"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2" name="Rectangle 281">
              <a:extLst>
                <a:ext uri="{FF2B5EF4-FFF2-40B4-BE49-F238E27FC236}">
                  <a16:creationId xmlns:a16="http://schemas.microsoft.com/office/drawing/2014/main" id="{5DC617E1-3729-4B3C-909B-2C33DA083C2A}"/>
                </a:ext>
              </a:extLst>
            </p:cNvPr>
            <p:cNvSpPr/>
            <p:nvPr/>
          </p:nvSpPr>
          <p:spPr bwMode="auto">
            <a:xfrm>
              <a:off x="4088179"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3" name="Rectangle 282">
              <a:extLst>
                <a:ext uri="{FF2B5EF4-FFF2-40B4-BE49-F238E27FC236}">
                  <a16:creationId xmlns:a16="http://schemas.microsoft.com/office/drawing/2014/main" id="{1F38D5C8-601A-48E1-BB1C-3492BADA87B0}"/>
                </a:ext>
              </a:extLst>
            </p:cNvPr>
            <p:cNvSpPr/>
            <p:nvPr/>
          </p:nvSpPr>
          <p:spPr bwMode="auto">
            <a:xfrm>
              <a:off x="4197180"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4" name="Rectangle 283">
              <a:extLst>
                <a:ext uri="{FF2B5EF4-FFF2-40B4-BE49-F238E27FC236}">
                  <a16:creationId xmlns:a16="http://schemas.microsoft.com/office/drawing/2014/main" id="{BA561765-1CFE-4245-94A4-ACBFBDF8132C}"/>
                </a:ext>
              </a:extLst>
            </p:cNvPr>
            <p:cNvSpPr/>
            <p:nvPr/>
          </p:nvSpPr>
          <p:spPr bwMode="auto">
            <a:xfrm>
              <a:off x="4306182"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5" name="Rectangle 284">
              <a:extLst>
                <a:ext uri="{FF2B5EF4-FFF2-40B4-BE49-F238E27FC236}">
                  <a16:creationId xmlns:a16="http://schemas.microsoft.com/office/drawing/2014/main" id="{08F0AA62-CEE7-4561-980C-D3C0490EB95D}"/>
                </a:ext>
              </a:extLst>
            </p:cNvPr>
            <p:cNvSpPr/>
            <p:nvPr/>
          </p:nvSpPr>
          <p:spPr bwMode="auto">
            <a:xfrm>
              <a:off x="4413165"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6" name="Rectangle 285">
              <a:extLst>
                <a:ext uri="{FF2B5EF4-FFF2-40B4-BE49-F238E27FC236}">
                  <a16:creationId xmlns:a16="http://schemas.microsoft.com/office/drawing/2014/main" id="{D718B435-F70A-4286-B5CA-B6AE10C8EC25}"/>
                </a:ext>
              </a:extLst>
            </p:cNvPr>
            <p:cNvSpPr/>
            <p:nvPr/>
          </p:nvSpPr>
          <p:spPr bwMode="auto">
            <a:xfrm>
              <a:off x="4522166"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Rectangle 286">
              <a:extLst>
                <a:ext uri="{FF2B5EF4-FFF2-40B4-BE49-F238E27FC236}">
                  <a16:creationId xmlns:a16="http://schemas.microsoft.com/office/drawing/2014/main" id="{FF3A7B3C-A6E5-402D-854E-2D724B17CDD8}"/>
                </a:ext>
              </a:extLst>
            </p:cNvPr>
            <p:cNvSpPr/>
            <p:nvPr/>
          </p:nvSpPr>
          <p:spPr bwMode="auto">
            <a:xfrm>
              <a:off x="4631166"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8" name="Rectangle 287">
              <a:extLst>
                <a:ext uri="{FF2B5EF4-FFF2-40B4-BE49-F238E27FC236}">
                  <a16:creationId xmlns:a16="http://schemas.microsoft.com/office/drawing/2014/main" id="{54710558-6372-411B-9917-3B44314C6743}"/>
                </a:ext>
              </a:extLst>
            </p:cNvPr>
            <p:cNvSpPr/>
            <p:nvPr/>
          </p:nvSpPr>
          <p:spPr bwMode="auto">
            <a:xfrm>
              <a:off x="4738149"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9" name="Rectangle 288">
              <a:extLst>
                <a:ext uri="{FF2B5EF4-FFF2-40B4-BE49-F238E27FC236}">
                  <a16:creationId xmlns:a16="http://schemas.microsoft.com/office/drawing/2014/main" id="{AD34DDA4-F911-4209-AC19-5905DE2D50A5}"/>
                </a:ext>
              </a:extLst>
            </p:cNvPr>
            <p:cNvSpPr/>
            <p:nvPr/>
          </p:nvSpPr>
          <p:spPr bwMode="auto">
            <a:xfrm>
              <a:off x="4847150"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0" name="Rectangle 289">
              <a:extLst>
                <a:ext uri="{FF2B5EF4-FFF2-40B4-BE49-F238E27FC236}">
                  <a16:creationId xmlns:a16="http://schemas.microsoft.com/office/drawing/2014/main" id="{1CF9CAA1-1E24-4471-9001-CE5987478476}"/>
                </a:ext>
              </a:extLst>
            </p:cNvPr>
            <p:cNvSpPr/>
            <p:nvPr/>
          </p:nvSpPr>
          <p:spPr bwMode="auto">
            <a:xfrm>
              <a:off x="4954132"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1" name="Rectangle 290">
              <a:extLst>
                <a:ext uri="{FF2B5EF4-FFF2-40B4-BE49-F238E27FC236}">
                  <a16:creationId xmlns:a16="http://schemas.microsoft.com/office/drawing/2014/main" id="{5A2310F0-542B-47E7-9E28-4E5D6AA4D3F8}"/>
                </a:ext>
              </a:extLst>
            </p:cNvPr>
            <p:cNvSpPr/>
            <p:nvPr/>
          </p:nvSpPr>
          <p:spPr bwMode="auto">
            <a:xfrm>
              <a:off x="5063133"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2" name="Rectangle 291">
              <a:extLst>
                <a:ext uri="{FF2B5EF4-FFF2-40B4-BE49-F238E27FC236}">
                  <a16:creationId xmlns:a16="http://schemas.microsoft.com/office/drawing/2014/main" id="{D7C2256C-568B-461E-A0D4-3E33B1B3FA55}"/>
                </a:ext>
              </a:extLst>
            </p:cNvPr>
            <p:cNvSpPr/>
            <p:nvPr/>
          </p:nvSpPr>
          <p:spPr bwMode="auto">
            <a:xfrm>
              <a:off x="5168097"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3" name="Rectangle 292">
              <a:extLst>
                <a:ext uri="{FF2B5EF4-FFF2-40B4-BE49-F238E27FC236}">
                  <a16:creationId xmlns:a16="http://schemas.microsoft.com/office/drawing/2014/main" id="{E58B15DB-B674-40C5-8B48-31601B845922}"/>
                </a:ext>
              </a:extLst>
            </p:cNvPr>
            <p:cNvSpPr/>
            <p:nvPr/>
          </p:nvSpPr>
          <p:spPr bwMode="auto">
            <a:xfrm>
              <a:off x="5277097"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Rectangle 293">
              <a:extLst>
                <a:ext uri="{FF2B5EF4-FFF2-40B4-BE49-F238E27FC236}">
                  <a16:creationId xmlns:a16="http://schemas.microsoft.com/office/drawing/2014/main" id="{F7358185-7B07-42F1-BA19-810C85837AC5}"/>
                </a:ext>
              </a:extLst>
            </p:cNvPr>
            <p:cNvSpPr/>
            <p:nvPr/>
          </p:nvSpPr>
          <p:spPr bwMode="auto">
            <a:xfrm>
              <a:off x="5378024"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5" name="Rectangle 294">
              <a:extLst>
                <a:ext uri="{FF2B5EF4-FFF2-40B4-BE49-F238E27FC236}">
                  <a16:creationId xmlns:a16="http://schemas.microsoft.com/office/drawing/2014/main" id="{97C377ED-88D7-42EF-8417-848B5D6EB76E}"/>
                </a:ext>
              </a:extLst>
            </p:cNvPr>
            <p:cNvSpPr/>
            <p:nvPr/>
          </p:nvSpPr>
          <p:spPr bwMode="auto">
            <a:xfrm>
              <a:off x="5482989"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6" name="Rectangle 295">
              <a:extLst>
                <a:ext uri="{FF2B5EF4-FFF2-40B4-BE49-F238E27FC236}">
                  <a16:creationId xmlns:a16="http://schemas.microsoft.com/office/drawing/2014/main" id="{BA55E439-8112-42CD-B70E-8D3B786DCE6C}"/>
                </a:ext>
              </a:extLst>
            </p:cNvPr>
            <p:cNvSpPr/>
            <p:nvPr/>
          </p:nvSpPr>
          <p:spPr bwMode="auto">
            <a:xfrm>
              <a:off x="5587953"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Rectangle 296">
              <a:extLst>
                <a:ext uri="{FF2B5EF4-FFF2-40B4-BE49-F238E27FC236}">
                  <a16:creationId xmlns:a16="http://schemas.microsoft.com/office/drawing/2014/main" id="{BC9E9433-3472-4C4F-BC7B-FDBA957DBC8F}"/>
                </a:ext>
              </a:extLst>
            </p:cNvPr>
            <p:cNvSpPr/>
            <p:nvPr/>
          </p:nvSpPr>
          <p:spPr bwMode="auto">
            <a:xfrm>
              <a:off x="5696954"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8" name="Rectangle 297">
              <a:extLst>
                <a:ext uri="{FF2B5EF4-FFF2-40B4-BE49-F238E27FC236}">
                  <a16:creationId xmlns:a16="http://schemas.microsoft.com/office/drawing/2014/main" id="{666C2B15-0B27-4E31-A4DE-F60F1752E9FF}"/>
                </a:ext>
              </a:extLst>
            </p:cNvPr>
            <p:cNvSpPr/>
            <p:nvPr/>
          </p:nvSpPr>
          <p:spPr bwMode="auto">
            <a:xfrm>
              <a:off x="5803937"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9" name="Rectangle 298">
              <a:extLst>
                <a:ext uri="{FF2B5EF4-FFF2-40B4-BE49-F238E27FC236}">
                  <a16:creationId xmlns:a16="http://schemas.microsoft.com/office/drawing/2014/main" id="{ADB6144F-8F54-4672-9A5B-4B4BB82075F2}"/>
                </a:ext>
              </a:extLst>
            </p:cNvPr>
            <p:cNvSpPr/>
            <p:nvPr/>
          </p:nvSpPr>
          <p:spPr bwMode="auto">
            <a:xfrm>
              <a:off x="5908901"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0" name="Rectangle 299">
              <a:extLst>
                <a:ext uri="{FF2B5EF4-FFF2-40B4-BE49-F238E27FC236}">
                  <a16:creationId xmlns:a16="http://schemas.microsoft.com/office/drawing/2014/main" id="{A9CAF72E-20FD-4922-8A29-0D3BD40F9523}"/>
                </a:ext>
              </a:extLst>
            </p:cNvPr>
            <p:cNvSpPr/>
            <p:nvPr/>
          </p:nvSpPr>
          <p:spPr bwMode="auto">
            <a:xfrm>
              <a:off x="6015884"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Rectangle 300">
              <a:extLst>
                <a:ext uri="{FF2B5EF4-FFF2-40B4-BE49-F238E27FC236}">
                  <a16:creationId xmlns:a16="http://schemas.microsoft.com/office/drawing/2014/main" id="{520F787D-FCC1-48BC-899C-621BC773CFDF}"/>
                </a:ext>
              </a:extLst>
            </p:cNvPr>
            <p:cNvSpPr/>
            <p:nvPr/>
          </p:nvSpPr>
          <p:spPr bwMode="auto">
            <a:xfrm>
              <a:off x="6124886"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Rectangle 301">
              <a:extLst>
                <a:ext uri="{FF2B5EF4-FFF2-40B4-BE49-F238E27FC236}">
                  <a16:creationId xmlns:a16="http://schemas.microsoft.com/office/drawing/2014/main" id="{7F86BF5C-60F8-489C-B9EF-89EDBE637B62}"/>
                </a:ext>
              </a:extLst>
            </p:cNvPr>
            <p:cNvSpPr/>
            <p:nvPr/>
          </p:nvSpPr>
          <p:spPr bwMode="auto">
            <a:xfrm>
              <a:off x="6229850"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Rectangle 302">
              <a:extLst>
                <a:ext uri="{FF2B5EF4-FFF2-40B4-BE49-F238E27FC236}">
                  <a16:creationId xmlns:a16="http://schemas.microsoft.com/office/drawing/2014/main" id="{E61A56E1-159D-4FA1-97E5-17FE058A7241}"/>
                </a:ext>
              </a:extLst>
            </p:cNvPr>
            <p:cNvSpPr/>
            <p:nvPr/>
          </p:nvSpPr>
          <p:spPr bwMode="auto">
            <a:xfrm>
              <a:off x="6336833"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Rectangle 303">
              <a:extLst>
                <a:ext uri="{FF2B5EF4-FFF2-40B4-BE49-F238E27FC236}">
                  <a16:creationId xmlns:a16="http://schemas.microsoft.com/office/drawing/2014/main" id="{3E5D72EF-443D-497D-A8B6-4989C1DA117D}"/>
                </a:ext>
              </a:extLst>
            </p:cNvPr>
            <p:cNvSpPr/>
            <p:nvPr/>
          </p:nvSpPr>
          <p:spPr bwMode="auto">
            <a:xfrm>
              <a:off x="6445833"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5" name="Rectangle 304">
              <a:extLst>
                <a:ext uri="{FF2B5EF4-FFF2-40B4-BE49-F238E27FC236}">
                  <a16:creationId xmlns:a16="http://schemas.microsoft.com/office/drawing/2014/main" id="{71D76085-1EB3-4C23-9CCE-543E9C54D2E8}"/>
                </a:ext>
              </a:extLst>
            </p:cNvPr>
            <p:cNvSpPr/>
            <p:nvPr/>
          </p:nvSpPr>
          <p:spPr bwMode="auto">
            <a:xfrm>
              <a:off x="6554834"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6" name="Rectangle 305">
              <a:extLst>
                <a:ext uri="{FF2B5EF4-FFF2-40B4-BE49-F238E27FC236}">
                  <a16:creationId xmlns:a16="http://schemas.microsoft.com/office/drawing/2014/main" id="{90E5AD3D-E9D0-49ED-9641-E9F1970E6E8B}"/>
                </a:ext>
              </a:extLst>
            </p:cNvPr>
            <p:cNvSpPr/>
            <p:nvPr/>
          </p:nvSpPr>
          <p:spPr bwMode="auto">
            <a:xfrm>
              <a:off x="6661816"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7" name="Rectangle 306">
              <a:extLst>
                <a:ext uri="{FF2B5EF4-FFF2-40B4-BE49-F238E27FC236}">
                  <a16:creationId xmlns:a16="http://schemas.microsoft.com/office/drawing/2014/main" id="{E7A0E0B5-AE40-43A9-B88F-E9041640701B}"/>
                </a:ext>
              </a:extLst>
            </p:cNvPr>
            <p:cNvSpPr/>
            <p:nvPr/>
          </p:nvSpPr>
          <p:spPr bwMode="auto">
            <a:xfrm>
              <a:off x="6766780"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8" name="Rectangle 307">
              <a:extLst>
                <a:ext uri="{FF2B5EF4-FFF2-40B4-BE49-F238E27FC236}">
                  <a16:creationId xmlns:a16="http://schemas.microsoft.com/office/drawing/2014/main" id="{B7847382-594A-4F7F-893C-9D2FB06F42BD}"/>
                </a:ext>
              </a:extLst>
            </p:cNvPr>
            <p:cNvSpPr/>
            <p:nvPr/>
          </p:nvSpPr>
          <p:spPr bwMode="auto">
            <a:xfrm>
              <a:off x="6869726"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Rectangle 308">
              <a:extLst>
                <a:ext uri="{FF2B5EF4-FFF2-40B4-BE49-F238E27FC236}">
                  <a16:creationId xmlns:a16="http://schemas.microsoft.com/office/drawing/2014/main" id="{2B372579-C631-4A08-8331-681E8DA24CC5}"/>
                </a:ext>
              </a:extLst>
            </p:cNvPr>
            <p:cNvSpPr/>
            <p:nvPr/>
          </p:nvSpPr>
          <p:spPr bwMode="auto">
            <a:xfrm>
              <a:off x="6978727"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0" name="Rectangle 309">
              <a:extLst>
                <a:ext uri="{FF2B5EF4-FFF2-40B4-BE49-F238E27FC236}">
                  <a16:creationId xmlns:a16="http://schemas.microsoft.com/office/drawing/2014/main" id="{61B70D83-35F0-43C0-BA07-A1F575BECCE7}"/>
                </a:ext>
              </a:extLst>
            </p:cNvPr>
            <p:cNvSpPr/>
            <p:nvPr/>
          </p:nvSpPr>
          <p:spPr bwMode="auto">
            <a:xfrm>
              <a:off x="7085709"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1" name="Rectangle 310">
              <a:extLst>
                <a:ext uri="{FF2B5EF4-FFF2-40B4-BE49-F238E27FC236}">
                  <a16:creationId xmlns:a16="http://schemas.microsoft.com/office/drawing/2014/main" id="{BAA318EF-2685-4DEE-8DD1-B394C3A90654}"/>
                </a:ext>
              </a:extLst>
            </p:cNvPr>
            <p:cNvSpPr/>
            <p:nvPr/>
          </p:nvSpPr>
          <p:spPr bwMode="auto">
            <a:xfrm>
              <a:off x="7194711"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2" name="Rectangle 311">
              <a:extLst>
                <a:ext uri="{FF2B5EF4-FFF2-40B4-BE49-F238E27FC236}">
                  <a16:creationId xmlns:a16="http://schemas.microsoft.com/office/drawing/2014/main" id="{52AF86E2-CBEC-4637-8503-D241617AEC9C}"/>
                </a:ext>
              </a:extLst>
            </p:cNvPr>
            <p:cNvSpPr/>
            <p:nvPr/>
          </p:nvSpPr>
          <p:spPr bwMode="auto">
            <a:xfrm>
              <a:off x="7299675"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Rectangle 312">
              <a:extLst>
                <a:ext uri="{FF2B5EF4-FFF2-40B4-BE49-F238E27FC236}">
                  <a16:creationId xmlns:a16="http://schemas.microsoft.com/office/drawing/2014/main" id="{6E5AAB89-025B-4678-B710-6B42B7878277}"/>
                </a:ext>
              </a:extLst>
            </p:cNvPr>
            <p:cNvSpPr/>
            <p:nvPr/>
          </p:nvSpPr>
          <p:spPr bwMode="auto">
            <a:xfrm>
              <a:off x="7408675"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Rectangle 313">
              <a:extLst>
                <a:ext uri="{FF2B5EF4-FFF2-40B4-BE49-F238E27FC236}">
                  <a16:creationId xmlns:a16="http://schemas.microsoft.com/office/drawing/2014/main" id="{924B1E69-CBFE-4769-BC3A-ECA7AF969D63}"/>
                </a:ext>
              </a:extLst>
            </p:cNvPr>
            <p:cNvSpPr/>
            <p:nvPr/>
          </p:nvSpPr>
          <p:spPr bwMode="auto">
            <a:xfrm>
              <a:off x="7517676"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5" name="Rectangle 314">
              <a:extLst>
                <a:ext uri="{FF2B5EF4-FFF2-40B4-BE49-F238E27FC236}">
                  <a16:creationId xmlns:a16="http://schemas.microsoft.com/office/drawing/2014/main" id="{C96FA883-6EA6-4CC9-83C7-D450D817F360}"/>
                </a:ext>
              </a:extLst>
            </p:cNvPr>
            <p:cNvSpPr/>
            <p:nvPr/>
          </p:nvSpPr>
          <p:spPr bwMode="auto">
            <a:xfrm>
              <a:off x="7622640"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Rectangle 315">
              <a:extLst>
                <a:ext uri="{FF2B5EF4-FFF2-40B4-BE49-F238E27FC236}">
                  <a16:creationId xmlns:a16="http://schemas.microsoft.com/office/drawing/2014/main" id="{149AC5A3-494E-4071-8241-7BD96756D105}"/>
                </a:ext>
              </a:extLst>
            </p:cNvPr>
            <p:cNvSpPr/>
            <p:nvPr/>
          </p:nvSpPr>
          <p:spPr bwMode="auto">
            <a:xfrm>
              <a:off x="7729623"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Rectangle 316">
              <a:extLst>
                <a:ext uri="{FF2B5EF4-FFF2-40B4-BE49-F238E27FC236}">
                  <a16:creationId xmlns:a16="http://schemas.microsoft.com/office/drawing/2014/main" id="{9DC1FB1E-FAB7-471F-8938-AFBCFB5FF65F}"/>
                </a:ext>
              </a:extLst>
            </p:cNvPr>
            <p:cNvSpPr/>
            <p:nvPr/>
          </p:nvSpPr>
          <p:spPr bwMode="auto">
            <a:xfrm>
              <a:off x="7832568"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Rectangle 317">
              <a:extLst>
                <a:ext uri="{FF2B5EF4-FFF2-40B4-BE49-F238E27FC236}">
                  <a16:creationId xmlns:a16="http://schemas.microsoft.com/office/drawing/2014/main" id="{062C9B4D-E2A1-444E-9240-EF5FD41CD925}"/>
                </a:ext>
              </a:extLst>
            </p:cNvPr>
            <p:cNvSpPr/>
            <p:nvPr/>
          </p:nvSpPr>
          <p:spPr bwMode="auto">
            <a:xfrm>
              <a:off x="7935514"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 name="Rectangle 318">
              <a:extLst>
                <a:ext uri="{FF2B5EF4-FFF2-40B4-BE49-F238E27FC236}">
                  <a16:creationId xmlns:a16="http://schemas.microsoft.com/office/drawing/2014/main" id="{8F3819CC-96FE-4259-BC44-5C2AFB9EF45F}"/>
                </a:ext>
              </a:extLst>
            </p:cNvPr>
            <p:cNvSpPr/>
            <p:nvPr/>
          </p:nvSpPr>
          <p:spPr bwMode="auto">
            <a:xfrm>
              <a:off x="8044516"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 name="Rectangle 319">
              <a:extLst>
                <a:ext uri="{FF2B5EF4-FFF2-40B4-BE49-F238E27FC236}">
                  <a16:creationId xmlns:a16="http://schemas.microsoft.com/office/drawing/2014/main" id="{0ADC1C42-0611-4DE4-9B15-DC86FD8B893F}"/>
                </a:ext>
              </a:extLst>
            </p:cNvPr>
            <p:cNvSpPr/>
            <p:nvPr/>
          </p:nvSpPr>
          <p:spPr bwMode="auto">
            <a:xfrm>
              <a:off x="8151498"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 name="Rectangle 320">
              <a:extLst>
                <a:ext uri="{FF2B5EF4-FFF2-40B4-BE49-F238E27FC236}">
                  <a16:creationId xmlns:a16="http://schemas.microsoft.com/office/drawing/2014/main" id="{E19507E3-44B5-403C-A3BA-F311C92BBFA9}"/>
                </a:ext>
              </a:extLst>
            </p:cNvPr>
            <p:cNvSpPr/>
            <p:nvPr/>
          </p:nvSpPr>
          <p:spPr bwMode="auto">
            <a:xfrm>
              <a:off x="8260500"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 name="Rectangle 321">
              <a:extLst>
                <a:ext uri="{FF2B5EF4-FFF2-40B4-BE49-F238E27FC236}">
                  <a16:creationId xmlns:a16="http://schemas.microsoft.com/office/drawing/2014/main" id="{1992CB20-114F-48E3-BA31-64276A81E019}"/>
                </a:ext>
              </a:extLst>
            </p:cNvPr>
            <p:cNvSpPr/>
            <p:nvPr/>
          </p:nvSpPr>
          <p:spPr bwMode="auto">
            <a:xfrm>
              <a:off x="8367483"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 name="Rectangle 322">
              <a:extLst>
                <a:ext uri="{FF2B5EF4-FFF2-40B4-BE49-F238E27FC236}">
                  <a16:creationId xmlns:a16="http://schemas.microsoft.com/office/drawing/2014/main" id="{25B48649-973A-459B-B35E-135C5C077EE4}"/>
                </a:ext>
              </a:extLst>
            </p:cNvPr>
            <p:cNvSpPr/>
            <p:nvPr/>
          </p:nvSpPr>
          <p:spPr bwMode="auto">
            <a:xfrm>
              <a:off x="8476484"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4" name="Rectangle 323">
              <a:extLst>
                <a:ext uri="{FF2B5EF4-FFF2-40B4-BE49-F238E27FC236}">
                  <a16:creationId xmlns:a16="http://schemas.microsoft.com/office/drawing/2014/main" id="{C29F49C2-0863-46D3-B8F9-B1D8FB401EE8}"/>
                </a:ext>
              </a:extLst>
            </p:cNvPr>
            <p:cNvSpPr/>
            <p:nvPr/>
          </p:nvSpPr>
          <p:spPr bwMode="auto">
            <a:xfrm>
              <a:off x="8585484"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5" name="Rectangle 324">
              <a:extLst>
                <a:ext uri="{FF2B5EF4-FFF2-40B4-BE49-F238E27FC236}">
                  <a16:creationId xmlns:a16="http://schemas.microsoft.com/office/drawing/2014/main" id="{DCE6BA77-362B-41DC-8999-E5F9537A1208}"/>
                </a:ext>
              </a:extLst>
            </p:cNvPr>
            <p:cNvSpPr/>
            <p:nvPr/>
          </p:nvSpPr>
          <p:spPr bwMode="auto">
            <a:xfrm>
              <a:off x="8686411"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6" name="Rectangle 325">
              <a:extLst>
                <a:ext uri="{FF2B5EF4-FFF2-40B4-BE49-F238E27FC236}">
                  <a16:creationId xmlns:a16="http://schemas.microsoft.com/office/drawing/2014/main" id="{0CEBF679-1405-49B6-906A-B1437E504ACB}"/>
                </a:ext>
              </a:extLst>
            </p:cNvPr>
            <p:cNvSpPr/>
            <p:nvPr/>
          </p:nvSpPr>
          <p:spPr bwMode="auto">
            <a:xfrm>
              <a:off x="8795414"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7" name="Rectangle 326">
              <a:extLst>
                <a:ext uri="{FF2B5EF4-FFF2-40B4-BE49-F238E27FC236}">
                  <a16:creationId xmlns:a16="http://schemas.microsoft.com/office/drawing/2014/main" id="{6775FA1A-39B9-4EB2-9176-56CE56D1CE10}"/>
                </a:ext>
              </a:extLst>
            </p:cNvPr>
            <p:cNvSpPr/>
            <p:nvPr/>
          </p:nvSpPr>
          <p:spPr bwMode="auto">
            <a:xfrm>
              <a:off x="8902397"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8" name="Rectangle 327">
              <a:extLst>
                <a:ext uri="{FF2B5EF4-FFF2-40B4-BE49-F238E27FC236}">
                  <a16:creationId xmlns:a16="http://schemas.microsoft.com/office/drawing/2014/main" id="{5C124F51-00B0-4229-A581-57732AD874CB}"/>
                </a:ext>
              </a:extLst>
            </p:cNvPr>
            <p:cNvSpPr/>
            <p:nvPr/>
          </p:nvSpPr>
          <p:spPr bwMode="auto">
            <a:xfrm>
              <a:off x="9009380"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9" name="Rectangle 328">
              <a:extLst>
                <a:ext uri="{FF2B5EF4-FFF2-40B4-BE49-F238E27FC236}">
                  <a16:creationId xmlns:a16="http://schemas.microsoft.com/office/drawing/2014/main" id="{CC932768-0023-48A5-9896-D0D7DBA7143F}"/>
                </a:ext>
              </a:extLst>
            </p:cNvPr>
            <p:cNvSpPr/>
            <p:nvPr/>
          </p:nvSpPr>
          <p:spPr bwMode="auto">
            <a:xfrm>
              <a:off x="9114345"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0" name="Rectangle 329">
              <a:extLst>
                <a:ext uri="{FF2B5EF4-FFF2-40B4-BE49-F238E27FC236}">
                  <a16:creationId xmlns:a16="http://schemas.microsoft.com/office/drawing/2014/main" id="{F970C428-4B7F-4668-BF0E-89B008DC64B9}"/>
                </a:ext>
              </a:extLst>
            </p:cNvPr>
            <p:cNvSpPr/>
            <p:nvPr/>
          </p:nvSpPr>
          <p:spPr bwMode="auto">
            <a:xfrm>
              <a:off x="9223347"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1" name="Rectangle 330">
              <a:extLst>
                <a:ext uri="{FF2B5EF4-FFF2-40B4-BE49-F238E27FC236}">
                  <a16:creationId xmlns:a16="http://schemas.microsoft.com/office/drawing/2014/main" id="{199411AA-C347-449A-91F4-38BCF59D5F3F}"/>
                </a:ext>
              </a:extLst>
            </p:cNvPr>
            <p:cNvSpPr/>
            <p:nvPr/>
          </p:nvSpPr>
          <p:spPr bwMode="auto">
            <a:xfrm>
              <a:off x="9332347"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2" name="Rectangle 331">
              <a:extLst>
                <a:ext uri="{FF2B5EF4-FFF2-40B4-BE49-F238E27FC236}">
                  <a16:creationId xmlns:a16="http://schemas.microsoft.com/office/drawing/2014/main" id="{F763F70A-80FD-4F73-9CB3-E19D12714159}"/>
                </a:ext>
              </a:extLst>
            </p:cNvPr>
            <p:cNvSpPr/>
            <p:nvPr/>
          </p:nvSpPr>
          <p:spPr bwMode="auto">
            <a:xfrm>
              <a:off x="9433274"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3" name="Rectangle 332">
              <a:extLst>
                <a:ext uri="{FF2B5EF4-FFF2-40B4-BE49-F238E27FC236}">
                  <a16:creationId xmlns:a16="http://schemas.microsoft.com/office/drawing/2014/main" id="{1DF41A4E-EFF8-4AF6-8EE1-EE644B9B53D7}"/>
                </a:ext>
              </a:extLst>
            </p:cNvPr>
            <p:cNvSpPr/>
            <p:nvPr/>
          </p:nvSpPr>
          <p:spPr bwMode="auto">
            <a:xfrm>
              <a:off x="9542276"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4" name="Rectangle 333">
              <a:extLst>
                <a:ext uri="{FF2B5EF4-FFF2-40B4-BE49-F238E27FC236}">
                  <a16:creationId xmlns:a16="http://schemas.microsoft.com/office/drawing/2014/main" id="{5CF331B3-96EC-42F8-A3C4-72F0743AA73C}"/>
                </a:ext>
              </a:extLst>
            </p:cNvPr>
            <p:cNvSpPr/>
            <p:nvPr/>
          </p:nvSpPr>
          <p:spPr bwMode="auto">
            <a:xfrm>
              <a:off x="9649259"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5" name="Rectangle 334">
              <a:extLst>
                <a:ext uri="{FF2B5EF4-FFF2-40B4-BE49-F238E27FC236}">
                  <a16:creationId xmlns:a16="http://schemas.microsoft.com/office/drawing/2014/main" id="{A224EB5D-C32D-4073-9A43-45A432CDEE49}"/>
                </a:ext>
              </a:extLst>
            </p:cNvPr>
            <p:cNvSpPr/>
            <p:nvPr/>
          </p:nvSpPr>
          <p:spPr bwMode="auto">
            <a:xfrm>
              <a:off x="9754223"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6" name="Rectangle 335">
              <a:extLst>
                <a:ext uri="{FF2B5EF4-FFF2-40B4-BE49-F238E27FC236}">
                  <a16:creationId xmlns:a16="http://schemas.microsoft.com/office/drawing/2014/main" id="{9A378158-D823-4C3F-8E30-427969ADF701}"/>
                </a:ext>
              </a:extLst>
            </p:cNvPr>
            <p:cNvSpPr/>
            <p:nvPr/>
          </p:nvSpPr>
          <p:spPr bwMode="auto">
            <a:xfrm>
              <a:off x="9863225"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7" name="Rectangle 336">
              <a:extLst>
                <a:ext uri="{FF2B5EF4-FFF2-40B4-BE49-F238E27FC236}">
                  <a16:creationId xmlns:a16="http://schemas.microsoft.com/office/drawing/2014/main" id="{31391492-1C44-49A6-AF31-3CA2A36B8D96}"/>
                </a:ext>
              </a:extLst>
            </p:cNvPr>
            <p:cNvSpPr/>
            <p:nvPr/>
          </p:nvSpPr>
          <p:spPr bwMode="auto">
            <a:xfrm>
              <a:off x="9970207"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8" name="Rectangle 337">
              <a:extLst>
                <a:ext uri="{FF2B5EF4-FFF2-40B4-BE49-F238E27FC236}">
                  <a16:creationId xmlns:a16="http://schemas.microsoft.com/office/drawing/2014/main" id="{4EBDE507-04BB-439B-9842-53201A43612C}"/>
                </a:ext>
              </a:extLst>
            </p:cNvPr>
            <p:cNvSpPr/>
            <p:nvPr/>
          </p:nvSpPr>
          <p:spPr bwMode="auto">
            <a:xfrm>
              <a:off x="10075171"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9" name="Rectangle 338">
              <a:extLst>
                <a:ext uri="{FF2B5EF4-FFF2-40B4-BE49-F238E27FC236}">
                  <a16:creationId xmlns:a16="http://schemas.microsoft.com/office/drawing/2014/main" id="{C726E4DF-4F32-4406-96DF-BF3FC7C129EA}"/>
                </a:ext>
              </a:extLst>
            </p:cNvPr>
            <p:cNvSpPr/>
            <p:nvPr/>
          </p:nvSpPr>
          <p:spPr bwMode="auto">
            <a:xfrm>
              <a:off x="10180136" y="5597894"/>
              <a:ext cx="107614" cy="10761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0" name="Rectangle 339">
              <a:extLst>
                <a:ext uri="{FF2B5EF4-FFF2-40B4-BE49-F238E27FC236}">
                  <a16:creationId xmlns:a16="http://schemas.microsoft.com/office/drawing/2014/main" id="{B8F2A1EA-526A-40DB-8C40-EE85F63AFC01}"/>
                </a:ext>
              </a:extLst>
            </p:cNvPr>
            <p:cNvSpPr/>
            <p:nvPr/>
          </p:nvSpPr>
          <p:spPr bwMode="auto">
            <a:xfrm>
              <a:off x="10287119"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1" name="Rectangle 340">
              <a:extLst>
                <a:ext uri="{FF2B5EF4-FFF2-40B4-BE49-F238E27FC236}">
                  <a16:creationId xmlns:a16="http://schemas.microsoft.com/office/drawing/2014/main" id="{F1F3C6F8-4042-47E8-862E-94B2A4E16F95}"/>
                </a:ext>
              </a:extLst>
            </p:cNvPr>
            <p:cNvSpPr/>
            <p:nvPr/>
          </p:nvSpPr>
          <p:spPr bwMode="auto">
            <a:xfrm>
              <a:off x="10396120"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2" name="Rectangle 341">
              <a:extLst>
                <a:ext uri="{FF2B5EF4-FFF2-40B4-BE49-F238E27FC236}">
                  <a16:creationId xmlns:a16="http://schemas.microsoft.com/office/drawing/2014/main" id="{714B2722-4055-476D-B1C0-529B51EBFC13}"/>
                </a:ext>
              </a:extLst>
            </p:cNvPr>
            <p:cNvSpPr/>
            <p:nvPr/>
          </p:nvSpPr>
          <p:spPr bwMode="auto">
            <a:xfrm>
              <a:off x="10501084"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3" name="Rectangle 342">
              <a:extLst>
                <a:ext uri="{FF2B5EF4-FFF2-40B4-BE49-F238E27FC236}">
                  <a16:creationId xmlns:a16="http://schemas.microsoft.com/office/drawing/2014/main" id="{3D10FBAE-2DAA-42AE-875B-EB56662ED2D6}"/>
                </a:ext>
              </a:extLst>
            </p:cNvPr>
            <p:cNvSpPr/>
            <p:nvPr/>
          </p:nvSpPr>
          <p:spPr bwMode="auto">
            <a:xfrm>
              <a:off x="10610085"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4" name="Rectangle 343">
              <a:extLst>
                <a:ext uri="{FF2B5EF4-FFF2-40B4-BE49-F238E27FC236}">
                  <a16:creationId xmlns:a16="http://schemas.microsoft.com/office/drawing/2014/main" id="{99FB4060-A4A9-4F22-AFD2-5EB040A81D7F}"/>
                </a:ext>
              </a:extLst>
            </p:cNvPr>
            <p:cNvSpPr/>
            <p:nvPr/>
          </p:nvSpPr>
          <p:spPr bwMode="auto">
            <a:xfrm>
              <a:off x="10719085"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5" name="Rectangle 344">
              <a:extLst>
                <a:ext uri="{FF2B5EF4-FFF2-40B4-BE49-F238E27FC236}">
                  <a16:creationId xmlns:a16="http://schemas.microsoft.com/office/drawing/2014/main" id="{47F54A42-CB59-401D-953B-1F2FE1C494B2}"/>
                </a:ext>
              </a:extLst>
            </p:cNvPr>
            <p:cNvSpPr/>
            <p:nvPr/>
          </p:nvSpPr>
          <p:spPr bwMode="auto">
            <a:xfrm>
              <a:off x="10828086" y="5597894"/>
              <a:ext cx="107614" cy="10761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7" name="Straight Connector 16">
              <a:extLst>
                <a:ext uri="{FF2B5EF4-FFF2-40B4-BE49-F238E27FC236}">
                  <a16:creationId xmlns:a16="http://schemas.microsoft.com/office/drawing/2014/main" id="{72BF57DE-D211-447F-AF19-5E4AA85BCE67}"/>
                </a:ext>
              </a:extLst>
            </p:cNvPr>
            <p:cNvCxnSpPr>
              <a:cxnSpLocks/>
            </p:cNvCxnSpPr>
            <p:nvPr/>
          </p:nvCxnSpPr>
          <p:spPr bwMode="auto">
            <a:xfrm flipH="1">
              <a:off x="1792876" y="3504493"/>
              <a:ext cx="9212581" cy="0"/>
            </a:xfrm>
            <a:prstGeom prst="line">
              <a:avLst/>
            </a:prstGeom>
            <a:noFill/>
            <a:ln w="28575" cap="flat" cmpd="sng" algn="ctr">
              <a:solidFill>
                <a:schemeClr val="bg1"/>
              </a:solidFill>
              <a:prstDash val="solid"/>
              <a:round/>
              <a:headEnd type="none" w="med" len="med"/>
              <a:tailEnd type="none" w="med" len="med"/>
            </a:ln>
            <a:effectLst/>
          </p:spPr>
        </p:cxnSp>
      </p:grpSp>
      <p:sp>
        <p:nvSpPr>
          <p:cNvPr id="346" name="TextBox 345">
            <a:extLst>
              <a:ext uri="{FF2B5EF4-FFF2-40B4-BE49-F238E27FC236}">
                <a16:creationId xmlns:a16="http://schemas.microsoft.com/office/drawing/2014/main" id="{98137118-FC69-4A4F-91B6-3E2E6463B802}"/>
              </a:ext>
            </a:extLst>
          </p:cNvPr>
          <p:cNvSpPr txBox="1"/>
          <p:nvPr/>
        </p:nvSpPr>
        <p:spPr>
          <a:xfrm>
            <a:off x="428786" y="6370335"/>
            <a:ext cx="3186546" cy="276999"/>
          </a:xfrm>
          <a:prstGeom prst="rect">
            <a:avLst/>
          </a:prstGeom>
          <a:noFill/>
        </p:spPr>
        <p:txBody>
          <a:bodyPr wrap="square" rtlCol="0">
            <a:spAutoFit/>
          </a:bodyPr>
          <a:lstStyle/>
          <a:p>
            <a:r>
              <a:rPr lang="en-US" sz="1200" b="0" dirty="0">
                <a:solidFill>
                  <a:schemeClr val="bg2"/>
                </a:solidFill>
                <a:latin typeface="Calibri" panose="020F0502020204030204" pitchFamily="34" charset="0"/>
                <a:cs typeface="Calibri" panose="020F0502020204030204" pitchFamily="34" charset="0"/>
              </a:rPr>
              <a:t>Abida. ESMO 2018. Abstr 3619.</a:t>
            </a:r>
          </a:p>
        </p:txBody>
      </p:sp>
    </p:spTree>
    <p:extLst>
      <p:ext uri="{BB962C8B-B14F-4D97-AF65-F5344CB8AC3E}">
        <p14:creationId xmlns:p14="http://schemas.microsoft.com/office/powerpoint/2010/main" val="4102415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Group 3">
            <a:extLst>
              <a:ext uri="{FF2B5EF4-FFF2-40B4-BE49-F238E27FC236}">
                <a16:creationId xmlns:a16="http://schemas.microsoft.com/office/drawing/2014/main" id="{4BCD1528-E16E-482B-B5D9-EC8F3523442B}"/>
              </a:ext>
            </a:extLst>
          </p:cNvPr>
          <p:cNvGraphicFramePr>
            <a:graphicFrameLocks noGrp="1"/>
          </p:cNvGraphicFramePr>
          <p:nvPr>
            <p:ph sz="half" idx="2"/>
            <p:extLst>
              <p:ext uri="{D42A27DB-BD31-4B8C-83A1-F6EECF244321}">
                <p14:modId xmlns:p14="http://schemas.microsoft.com/office/powerpoint/2010/main" val="783230367"/>
              </p:ext>
            </p:extLst>
          </p:nvPr>
        </p:nvGraphicFramePr>
        <p:xfrm>
          <a:off x="6308789" y="2118826"/>
          <a:ext cx="5449824" cy="3566272"/>
        </p:xfrm>
        <a:graphic>
          <a:graphicData uri="http://schemas.openxmlformats.org/drawingml/2006/table">
            <a:tbl>
              <a:tblPr/>
              <a:tblGrid>
                <a:gridCol w="2706624">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tblGrid>
              <a:tr h="138202">
                <a:tc grid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MVA Model for CSS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382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Variable in the MVA for CSS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MVA 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 </a:t>
                      </a:r>
                      <a:r>
                        <a:rPr kumimoji="0" lang="en-US" sz="1600" b="1" i="0" u="none" strike="noStrike" cap="none" normalizeH="0" baseline="0" dirty="0">
                          <a:ln>
                            <a:noFill/>
                          </a:ln>
                          <a:solidFill>
                            <a:schemeClr val="tx1"/>
                          </a:solidFill>
                          <a:effectLst/>
                          <a:latin typeface="Calibri" panose="020F0502020204030204" pitchFamily="34" charset="0"/>
                        </a:rPr>
                        <a:t>Value</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2387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PSA at diagnosis</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Above vs below median</a:t>
                      </a: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1.17 (0.55-2.47)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96517727"/>
                  </a:ext>
                </a:extLst>
              </a:tr>
              <a:tr h="2387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Gleason score</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Gleason ≥8 vs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3.91 (1.67-9.15)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06323914"/>
                  </a:ext>
                </a:extLst>
              </a:tr>
              <a:tr h="2387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N1</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t>
                      </a:r>
                      <a:r>
                        <a:rPr kumimoji="0" lang="en-US" sz="1600" b="1" i="0" u="none" strike="noStrike" cap="none" normalizeH="0" baseline="0" dirty="0">
                          <a:ln>
                            <a:noFill/>
                          </a:ln>
                          <a:solidFill>
                            <a:schemeClr val="bg2">
                              <a:lumMod val="10000"/>
                            </a:schemeClr>
                          </a:solidFill>
                          <a:effectLst/>
                          <a:latin typeface="Calibri" panose="020F0502020204030204" pitchFamily="34" charset="0"/>
                        </a:rPr>
                        <a:t>at diagnosis</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Yes vs no</a:t>
                      </a: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1.16 (0.44-3.05)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36182717"/>
                  </a:ext>
                </a:extLst>
              </a:tr>
              <a:tr h="2387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Clinical/pathologic stage</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T3/T4 vs T1/T2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0.82 (0.39-1.70)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98025019"/>
                  </a:ext>
                </a:extLst>
              </a:tr>
              <a:tr h="2387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M1 at diagnosis</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Yes vs 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15.57 (5.50-43.33)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72089861"/>
                  </a:ext>
                </a:extLst>
              </a:tr>
            </a:tbl>
          </a:graphicData>
        </a:graphic>
      </p:graphicFrame>
      <p:sp>
        <p:nvSpPr>
          <p:cNvPr id="4" name="Title 3">
            <a:extLst>
              <a:ext uri="{FF2B5EF4-FFF2-40B4-BE49-F238E27FC236}">
                <a16:creationId xmlns:a16="http://schemas.microsoft.com/office/drawing/2014/main" id="{7F25D729-230F-4651-9503-BB2BF26DEC23}"/>
              </a:ext>
            </a:extLst>
          </p:cNvPr>
          <p:cNvSpPr>
            <a:spLocks noGrp="1"/>
          </p:cNvSpPr>
          <p:nvPr>
            <p:ph type="title"/>
          </p:nvPr>
        </p:nvSpPr>
        <p:spPr/>
        <p:txBody>
          <a:bodyPr/>
          <a:lstStyle/>
          <a:p>
            <a:r>
              <a:rPr lang="en-US" i="1" dirty="0"/>
              <a:t>BRCA</a:t>
            </a:r>
            <a:r>
              <a:rPr lang="en-US" dirty="0"/>
              <a:t> Alterations Do Not Occur in Isolation</a:t>
            </a:r>
          </a:p>
        </p:txBody>
      </p:sp>
      <p:graphicFrame>
        <p:nvGraphicFramePr>
          <p:cNvPr id="18" name="Group 3">
            <a:extLst>
              <a:ext uri="{FF2B5EF4-FFF2-40B4-BE49-F238E27FC236}">
                <a16:creationId xmlns:a16="http://schemas.microsoft.com/office/drawing/2014/main" id="{429E843A-7CEC-4CD8-97F2-F254D7ACFA38}"/>
              </a:ext>
            </a:extLst>
          </p:cNvPr>
          <p:cNvGraphicFramePr>
            <a:graphicFrameLocks noGrp="1"/>
          </p:cNvGraphicFramePr>
          <p:nvPr>
            <p:ph sz="half" idx="1"/>
            <p:extLst>
              <p:ext uri="{D42A27DB-BD31-4B8C-83A1-F6EECF244321}">
                <p14:modId xmlns:p14="http://schemas.microsoft.com/office/powerpoint/2010/main" val="857153735"/>
              </p:ext>
            </p:extLst>
          </p:nvPr>
        </p:nvGraphicFramePr>
        <p:xfrm>
          <a:off x="522288" y="2125137"/>
          <a:ext cx="5310185" cy="4053952"/>
        </p:xfrm>
        <a:graphic>
          <a:graphicData uri="http://schemas.openxmlformats.org/drawingml/2006/table">
            <a:tbl>
              <a:tblPr/>
              <a:tblGrid>
                <a:gridCol w="2707594">
                  <a:extLst>
                    <a:ext uri="{9D8B030D-6E8A-4147-A177-3AD203B41FA5}">
                      <a16:colId xmlns:a16="http://schemas.microsoft.com/office/drawing/2014/main" val="20000"/>
                    </a:ext>
                  </a:extLst>
                </a:gridCol>
                <a:gridCol w="1693013">
                  <a:extLst>
                    <a:ext uri="{9D8B030D-6E8A-4147-A177-3AD203B41FA5}">
                      <a16:colId xmlns:a16="http://schemas.microsoft.com/office/drawing/2014/main" val="20001"/>
                    </a:ext>
                  </a:extLst>
                </a:gridCol>
                <a:gridCol w="909578">
                  <a:extLst>
                    <a:ext uri="{9D8B030D-6E8A-4147-A177-3AD203B41FA5}">
                      <a16:colId xmlns:a16="http://schemas.microsoft.com/office/drawing/2014/main" val="20002"/>
                    </a:ext>
                  </a:extLst>
                </a:gridCol>
              </a:tblGrid>
              <a:tr h="222051">
                <a:tc grid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MVA Model for CSS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299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Variable in the MVA for CSS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MVA 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 </a:t>
                      </a:r>
                      <a:r>
                        <a:rPr kumimoji="0" lang="en-US" sz="1600" b="1" i="0" u="none" strike="noStrike" cap="none" normalizeH="0" baseline="0" dirty="0">
                          <a:ln>
                            <a:noFill/>
                          </a:ln>
                          <a:solidFill>
                            <a:schemeClr val="tx1"/>
                          </a:solidFill>
                          <a:effectLst/>
                          <a:latin typeface="Calibri" panose="020F0502020204030204" pitchFamily="34" charset="0"/>
                        </a:rPr>
                        <a:t>Value</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5450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g</a:t>
                      </a:r>
                      <a:r>
                        <a:rPr kumimoji="0" lang="en-US" sz="1600" b="1" i="1" u="none" strike="noStrike" cap="none" normalizeH="0" baseline="0" dirty="0">
                          <a:ln>
                            <a:noFill/>
                          </a:ln>
                          <a:solidFill>
                            <a:schemeClr val="bg2">
                              <a:lumMod val="10000"/>
                            </a:schemeClr>
                          </a:solidFill>
                          <a:effectLst/>
                          <a:latin typeface="Calibri" panose="020F0502020204030204" pitchFamily="34" charset="0"/>
                        </a:rPr>
                        <a:t>BRCA </a:t>
                      </a:r>
                      <a:r>
                        <a:rPr kumimoji="0" lang="en-US" sz="1600" b="1" i="0" u="none" strike="noStrike" cap="none" normalizeH="0" baseline="0" dirty="0">
                          <a:ln>
                            <a:noFill/>
                          </a:ln>
                          <a:solidFill>
                            <a:schemeClr val="bg2">
                              <a:lumMod val="10000"/>
                            </a:schemeClr>
                          </a:solidFill>
                          <a:effectLst/>
                          <a:latin typeface="Calibri" panose="020F0502020204030204" pitchFamily="34" charset="0"/>
                        </a:rPr>
                        <a:t>mutation status</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a:t>
                      </a:r>
                      <a:r>
                        <a:rPr kumimoji="0" lang="en-US" sz="1600" b="0" i="1" u="none" strike="noStrike" cap="none" normalizeH="0" baseline="0" dirty="0">
                          <a:ln>
                            <a:noFill/>
                          </a:ln>
                          <a:solidFill>
                            <a:schemeClr val="bg2">
                              <a:lumMod val="10000"/>
                            </a:schemeClr>
                          </a:solidFill>
                          <a:effectLst/>
                          <a:latin typeface="Calibri" panose="020F0502020204030204" pitchFamily="34" charset="0"/>
                        </a:rPr>
                        <a:t>BRCA1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vs noncarrier</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a:t>
                      </a:r>
                      <a:r>
                        <a:rPr kumimoji="0" lang="en-US" sz="1600" b="0" i="1" u="none" strike="noStrike" cap="none" normalizeH="0" baseline="0" dirty="0">
                          <a:ln>
                            <a:noFill/>
                          </a:ln>
                          <a:solidFill>
                            <a:schemeClr val="bg2">
                              <a:lumMod val="10000"/>
                            </a:schemeClr>
                          </a:solidFill>
                          <a:effectLst/>
                          <a:latin typeface="Calibri" panose="020F0502020204030204" pitchFamily="34" charset="0"/>
                        </a:rPr>
                        <a:t>BRCA2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vs noncarrier</a:t>
                      </a:r>
                      <a:r>
                        <a:rPr kumimoji="0" lang="en-US" sz="1600" b="0" i="1" u="none" strike="noStrike" cap="none" normalizeH="0" baseline="0" dirty="0">
                          <a:ln>
                            <a:noFill/>
                          </a:ln>
                          <a:solidFill>
                            <a:schemeClr val="bg2">
                              <a:lumMod val="10000"/>
                            </a:schemeClr>
                          </a:solidFill>
                          <a:effectLst/>
                          <a:latin typeface="Calibri" panose="020F0502020204030204" pitchFamily="34" charset="0"/>
                        </a:rPr>
                        <a:t>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1.53 (0.46-5.14)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3.70 (1.41-9.68)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835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s</a:t>
                      </a:r>
                      <a:r>
                        <a:rPr kumimoji="0" lang="en-US" sz="1600" b="1" i="1" u="none" strike="noStrike" cap="none" normalizeH="0" baseline="0" dirty="0">
                          <a:ln>
                            <a:noFill/>
                          </a:ln>
                          <a:solidFill>
                            <a:schemeClr val="bg2">
                              <a:lumMod val="10000"/>
                            </a:schemeClr>
                          </a:solidFill>
                          <a:effectLst/>
                          <a:latin typeface="Calibri" panose="020F0502020204030204" pitchFamily="34" charset="0"/>
                        </a:rPr>
                        <a:t>RB1</a:t>
                      </a:r>
                      <a:r>
                        <a:rPr kumimoji="0" lang="en-US" sz="1600" b="1" i="0" u="none" strike="noStrike" cap="none" normalizeH="0" baseline="0" dirty="0">
                          <a:ln>
                            <a:noFill/>
                          </a:ln>
                          <a:solidFill>
                            <a:schemeClr val="bg2">
                              <a:lumMod val="10000"/>
                            </a:schemeClr>
                          </a:solidFill>
                          <a:effectLst/>
                          <a:latin typeface="Calibri" panose="020F0502020204030204" pitchFamily="34" charset="0"/>
                        </a:rPr>
                        <a:t> status</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RB1</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loss vs normal</a:t>
                      </a: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0.95 (0.20-4.45)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835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bg2">
                              <a:lumMod val="10000"/>
                            </a:schemeClr>
                          </a:solidFill>
                          <a:effectLst/>
                          <a:latin typeface="Calibri" panose="020F0502020204030204" pitchFamily="34" charset="0"/>
                        </a:rPr>
                        <a:t>sBRCA1-RB1 </a:t>
                      </a:r>
                      <a:r>
                        <a:rPr kumimoji="0" lang="en-US" sz="1600" b="1" i="0" u="none" strike="noStrike" cap="none" normalizeH="0" baseline="0" dirty="0">
                          <a:ln>
                            <a:noFill/>
                          </a:ln>
                          <a:solidFill>
                            <a:schemeClr val="bg2">
                              <a:lumMod val="10000"/>
                            </a:schemeClr>
                          </a:solidFill>
                          <a:effectLst/>
                          <a:latin typeface="Calibri" panose="020F0502020204030204" pitchFamily="34" charset="0"/>
                        </a:rPr>
                        <a:t>co-del status</a:t>
                      </a:r>
                      <a:r>
                        <a:rPr kumimoji="0" lang="en-US" sz="1600" b="1" i="1" u="none" strike="noStrike" cap="none" normalizeH="0" baseline="0" dirty="0">
                          <a:ln>
                            <a:noFill/>
                          </a:ln>
                          <a:solidFill>
                            <a:schemeClr val="bg2">
                              <a:lumMod val="10000"/>
                            </a:schemeClr>
                          </a:solidFill>
                          <a:effectLst/>
                          <a:latin typeface="Calibri" panose="020F0502020204030204" pitchFamily="34" charset="0"/>
                        </a:rPr>
                        <a:t> </a:t>
                      </a: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BRCA2-RB1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co-del vs normal</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4.13 (1.58-10.77)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450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bg2">
                              <a:lumMod val="10000"/>
                            </a:schemeClr>
                          </a:solidFill>
                          <a:effectLst/>
                          <a:latin typeface="Calibri" panose="020F0502020204030204" pitchFamily="34" charset="0"/>
                        </a:rPr>
                        <a:t>MYC </a:t>
                      </a:r>
                      <a:r>
                        <a:rPr kumimoji="0" lang="en-US" sz="1600" b="1" i="0" u="none" strike="noStrike" cap="none" normalizeH="0" baseline="0" dirty="0">
                          <a:ln>
                            <a:noFill/>
                          </a:ln>
                          <a:solidFill>
                            <a:schemeClr val="bg2">
                              <a:lumMod val="10000"/>
                            </a:schemeClr>
                          </a:solidFill>
                          <a:effectLst/>
                          <a:latin typeface="Calibri" panose="020F0502020204030204" pitchFamily="34" charset="0"/>
                        </a:rPr>
                        <a:t>status</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  MYC</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amplification vs normal</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MYC</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gain vs normal</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2.27 (1.07-4.82)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1.65 (0.56-4.85)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90737127"/>
                  </a:ext>
                </a:extLst>
              </a:tr>
              <a:tr h="3835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Age at diagnosis</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&gt;65 vs ≤65 yrs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0.92 (0.49-1.74)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07373965"/>
                  </a:ext>
                </a:extLst>
              </a:tr>
            </a:tbl>
          </a:graphicData>
        </a:graphic>
      </p:graphicFrame>
      <p:grpSp>
        <p:nvGrpSpPr>
          <p:cNvPr id="6" name="Group 7">
            <a:extLst>
              <a:ext uri="{FF2B5EF4-FFF2-40B4-BE49-F238E27FC236}">
                <a16:creationId xmlns:a16="http://schemas.microsoft.com/office/drawing/2014/main" id="{BC221C8C-9800-4741-94EF-ACB1070B8BB9}"/>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F9CF1F1D-FE91-4540-9AD4-1099FB115C3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D6CCE611-30A6-4CCE-BE46-F98E643CE77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
        <p:nvSpPr>
          <p:cNvPr id="10" name="Text Box 15">
            <a:extLst>
              <a:ext uri="{FF2B5EF4-FFF2-40B4-BE49-F238E27FC236}">
                <a16:creationId xmlns:a16="http://schemas.microsoft.com/office/drawing/2014/main" id="{EEF9BD83-0F4C-46C0-9294-E675068F44D9}"/>
              </a:ext>
            </a:extLst>
          </p:cNvPr>
          <p:cNvSpPr txBox="1">
            <a:spLocks noChangeArrowheads="1"/>
          </p:cNvSpPr>
          <p:nvPr/>
        </p:nvSpPr>
        <p:spPr bwMode="auto">
          <a:xfrm>
            <a:off x="412751"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altLang="en-US" sz="1200" b="0" spc="-10" dirty="0">
                <a:solidFill>
                  <a:srgbClr val="455560"/>
                </a:solidFill>
                <a:latin typeface="Calibri" panose="020F0502020204030204" pitchFamily="34" charset="0"/>
                <a:cs typeface="Calibri" panose="020F0502020204030204" pitchFamily="34" charset="0"/>
              </a:rPr>
              <a:t>Lozano. ESMO 2020. Abstr 612MO.</a:t>
            </a:r>
          </a:p>
        </p:txBody>
      </p:sp>
      <p:sp>
        <p:nvSpPr>
          <p:cNvPr id="12" name="TextBox 11">
            <a:extLst>
              <a:ext uri="{FF2B5EF4-FFF2-40B4-BE49-F238E27FC236}">
                <a16:creationId xmlns:a16="http://schemas.microsoft.com/office/drawing/2014/main" id="{135CF04B-2C72-457B-91CA-744A1D8BECA7}"/>
              </a:ext>
            </a:extLst>
          </p:cNvPr>
          <p:cNvSpPr txBox="1"/>
          <p:nvPr/>
        </p:nvSpPr>
        <p:spPr bwMode="auto">
          <a:xfrm>
            <a:off x="581491" y="1491010"/>
            <a:ext cx="108724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a:buFont typeface="Wingdings" panose="05000000000000000000" pitchFamily="2" charset="2"/>
              <a:buChar char="§"/>
            </a:pPr>
            <a:r>
              <a:rPr lang="en-US" sz="1800" b="0" kern="0" dirty="0">
                <a:solidFill>
                  <a:schemeClr val="bg1"/>
                </a:solidFill>
                <a:latin typeface="Calibri" panose="020F0502020204030204" pitchFamily="34" charset="0"/>
                <a:cs typeface="Calibri" panose="020F0502020204030204" pitchFamily="34" charset="0"/>
              </a:rPr>
              <a:t>Mutations that occur in both </a:t>
            </a:r>
            <a:r>
              <a:rPr lang="en-US" sz="1800" b="0" i="1" kern="0" dirty="0">
                <a:solidFill>
                  <a:schemeClr val="bg1"/>
                </a:solidFill>
                <a:latin typeface="Calibri" panose="020F0502020204030204" pitchFamily="34" charset="0"/>
                <a:cs typeface="Calibri" panose="020F0502020204030204" pitchFamily="34" charset="0"/>
              </a:rPr>
              <a:t>MYC</a:t>
            </a:r>
            <a:r>
              <a:rPr lang="en-US" sz="1800" b="0" kern="0" dirty="0">
                <a:solidFill>
                  <a:schemeClr val="bg1"/>
                </a:solidFill>
                <a:latin typeface="Calibri" panose="020F0502020204030204" pitchFamily="34" charset="0"/>
                <a:cs typeface="Calibri" panose="020F0502020204030204" pitchFamily="34" charset="0"/>
              </a:rPr>
              <a:t> and </a:t>
            </a:r>
            <a:r>
              <a:rPr lang="en-US" sz="1800" b="0" i="1" kern="0" dirty="0">
                <a:solidFill>
                  <a:schemeClr val="bg1"/>
                </a:solidFill>
                <a:latin typeface="Calibri" panose="020F0502020204030204" pitchFamily="34" charset="0"/>
                <a:cs typeface="Calibri" panose="020F0502020204030204" pitchFamily="34" charset="0"/>
              </a:rPr>
              <a:t>Rb1</a:t>
            </a:r>
            <a:r>
              <a:rPr lang="en-US" sz="1800" b="0" kern="0" dirty="0">
                <a:solidFill>
                  <a:schemeClr val="bg1"/>
                </a:solidFill>
                <a:latin typeface="Calibri" panose="020F0502020204030204" pitchFamily="34" charset="0"/>
                <a:cs typeface="Calibri" panose="020F0502020204030204" pitchFamily="34" charset="0"/>
              </a:rPr>
              <a:t> may result in more aggressive disease and cause innat</a:t>
            </a:r>
            <a:r>
              <a:rPr lang="en-US" b="0" kern="0" dirty="0">
                <a:solidFill>
                  <a:schemeClr val="bg1"/>
                </a:solidFill>
                <a:latin typeface="Calibri" panose="020F0502020204030204" pitchFamily="34" charset="0"/>
                <a:cs typeface="Calibri" panose="020F0502020204030204" pitchFamily="34" charset="0"/>
              </a:rPr>
              <a:t>e resistance</a:t>
            </a:r>
            <a:r>
              <a:rPr lang="en-US" sz="1800" b="0" kern="0" dirty="0">
                <a:solidFill>
                  <a:schemeClr val="bg1"/>
                </a:solidFill>
                <a:latin typeface="Calibri" panose="020F0502020204030204" pitchFamily="34" charset="0"/>
                <a:cs typeface="Calibri" panose="020F0502020204030204" pitchFamily="34" charset="0"/>
              </a:rPr>
              <a:t> </a:t>
            </a:r>
            <a:endParaRPr lang="en-US" b="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69354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9525000" y="33255"/>
            <a:ext cx="2455320" cy="338554"/>
          </a:xfrm>
          <a:prstGeom prst="rect">
            <a:avLst/>
          </a:prstGeom>
          <a:noFill/>
        </p:spPr>
        <p:txBody>
          <a:bodyPr wrap="none" rtlCol="0">
            <a:spAutoFit/>
          </a:bodyPr>
          <a:lstStyle/>
          <a:p>
            <a:r>
              <a:rPr lang="en-US" sz="1600" dirty="0"/>
              <a:t>Robinson D et al, </a:t>
            </a:r>
            <a:r>
              <a:rPr lang="en-US" sz="1600" i="1" dirty="0"/>
              <a:t>Cell, </a:t>
            </a:r>
            <a:r>
              <a:rPr lang="en-US" sz="1600" dirty="0"/>
              <a:t>2015</a:t>
            </a:r>
          </a:p>
        </p:txBody>
      </p:sp>
      <p:grpSp>
        <p:nvGrpSpPr>
          <p:cNvPr id="9" name="Group 7">
            <a:extLst>
              <a:ext uri="{FF2B5EF4-FFF2-40B4-BE49-F238E27FC236}">
                <a16:creationId xmlns:a16="http://schemas.microsoft.com/office/drawing/2014/main" id="{88A8F3D5-F573-42C8-9F23-CF235C99729E}"/>
              </a:ext>
            </a:extLst>
          </p:cNvPr>
          <p:cNvGrpSpPr>
            <a:grpSpLocks/>
          </p:cNvGrpSpPr>
          <p:nvPr/>
        </p:nvGrpSpPr>
        <p:grpSpPr bwMode="auto">
          <a:xfrm>
            <a:off x="9389569" y="6216652"/>
            <a:ext cx="2488502" cy="447822"/>
            <a:chOff x="9527309" y="3551529"/>
            <a:chExt cx="2488502" cy="448324"/>
          </a:xfrm>
        </p:grpSpPr>
        <p:pic>
          <p:nvPicPr>
            <p:cNvPr id="11" name="Picture 10">
              <a:extLst>
                <a:ext uri="{FF2B5EF4-FFF2-40B4-BE49-F238E27FC236}">
                  <a16:creationId xmlns:a16="http://schemas.microsoft.com/office/drawing/2014/main" id="{47FF8917-F769-418E-A658-667CAD54D8A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91B06E84-A610-4FAA-B84B-42795677AE3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sp>
        <p:nvSpPr>
          <p:cNvPr id="10" name="Text Box 15">
            <a:extLst>
              <a:ext uri="{FF2B5EF4-FFF2-40B4-BE49-F238E27FC236}">
                <a16:creationId xmlns:a16="http://schemas.microsoft.com/office/drawing/2014/main" id="{8C7F4EF6-4D76-4A36-B314-B7E1A0FC6D51}"/>
              </a:ext>
            </a:extLst>
          </p:cNvPr>
          <p:cNvSpPr txBox="1">
            <a:spLocks noChangeArrowheads="1"/>
          </p:cNvSpPr>
          <p:nvPr/>
        </p:nvSpPr>
        <p:spPr bwMode="auto">
          <a:xfrm>
            <a:off x="412751"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altLang="en-US" sz="1200" b="0" spc="-10" dirty="0">
                <a:solidFill>
                  <a:srgbClr val="455560"/>
                </a:solidFill>
                <a:latin typeface="Calibri" panose="020F0502020204030204" pitchFamily="34" charset="0"/>
                <a:cs typeface="Calibri" panose="020F0502020204030204" pitchFamily="34" charset="0"/>
              </a:rPr>
              <a:t>Lozano. ESMO 2020. Abstr 612MO.</a:t>
            </a:r>
          </a:p>
        </p:txBody>
      </p:sp>
      <p:sp>
        <p:nvSpPr>
          <p:cNvPr id="3" name="Title 2">
            <a:extLst>
              <a:ext uri="{FF2B5EF4-FFF2-40B4-BE49-F238E27FC236}">
                <a16:creationId xmlns:a16="http://schemas.microsoft.com/office/drawing/2014/main" id="{07C97232-30E2-4EB7-834D-1ABA69F59258}"/>
              </a:ext>
            </a:extLst>
          </p:cNvPr>
          <p:cNvSpPr>
            <a:spLocks noGrp="1"/>
          </p:cNvSpPr>
          <p:nvPr>
            <p:ph type="title"/>
          </p:nvPr>
        </p:nvSpPr>
        <p:spPr/>
        <p:txBody>
          <a:bodyPr/>
          <a:lstStyle/>
          <a:p>
            <a:r>
              <a:rPr lang="en-US" i="1" dirty="0"/>
              <a:t>BRCA</a:t>
            </a:r>
            <a:r>
              <a:rPr lang="en-US" dirty="0"/>
              <a:t> Alterations Do Not Occur in Isolation</a:t>
            </a:r>
          </a:p>
        </p:txBody>
      </p:sp>
      <p:sp>
        <p:nvSpPr>
          <p:cNvPr id="8" name="TextBox 7">
            <a:extLst>
              <a:ext uri="{FF2B5EF4-FFF2-40B4-BE49-F238E27FC236}">
                <a16:creationId xmlns:a16="http://schemas.microsoft.com/office/drawing/2014/main" id="{69F7CDE7-8B44-4D04-95B5-BF82DFA44F0C}"/>
              </a:ext>
            </a:extLst>
          </p:cNvPr>
          <p:cNvSpPr txBox="1"/>
          <p:nvPr/>
        </p:nvSpPr>
        <p:spPr bwMode="auto">
          <a:xfrm>
            <a:off x="2209552" y="1382062"/>
            <a:ext cx="30256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CSS: Impact of </a:t>
            </a:r>
            <a:r>
              <a:rPr lang="en-US" i="1" dirty="0">
                <a:solidFill>
                  <a:schemeClr val="bg1"/>
                </a:solidFill>
                <a:latin typeface="Calibri" panose="020F0502020204030204" pitchFamily="34" charset="0"/>
              </a:rPr>
              <a:t>RB1</a:t>
            </a:r>
            <a:r>
              <a:rPr lang="en-US" dirty="0">
                <a:solidFill>
                  <a:schemeClr val="bg1"/>
                </a:solidFill>
                <a:latin typeface="Calibri" panose="020F0502020204030204" pitchFamily="34" charset="0"/>
              </a:rPr>
              <a:t> Mutations</a:t>
            </a:r>
            <a:endParaRPr lang="en-US" i="1" dirty="0">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BBDCD1E3-88A9-4CE9-A773-E312A6202DF1}"/>
              </a:ext>
            </a:extLst>
          </p:cNvPr>
          <p:cNvSpPr txBox="1"/>
          <p:nvPr/>
        </p:nvSpPr>
        <p:spPr bwMode="auto">
          <a:xfrm>
            <a:off x="7497641" y="1361647"/>
            <a:ext cx="33482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CSS: Impact of </a:t>
            </a:r>
            <a:r>
              <a:rPr lang="en-US" i="1" dirty="0">
                <a:solidFill>
                  <a:schemeClr val="bg1"/>
                </a:solidFill>
                <a:latin typeface="Calibri" panose="020F0502020204030204" pitchFamily="34" charset="0"/>
              </a:rPr>
              <a:t>MYC </a:t>
            </a:r>
            <a:r>
              <a:rPr lang="en-US" dirty="0">
                <a:solidFill>
                  <a:schemeClr val="bg1"/>
                </a:solidFill>
                <a:latin typeface="Calibri" panose="020F0502020204030204" pitchFamily="34" charset="0"/>
              </a:rPr>
              <a:t>Amplification</a:t>
            </a:r>
          </a:p>
        </p:txBody>
      </p:sp>
      <p:sp>
        <p:nvSpPr>
          <p:cNvPr id="4" name="TextBox 3">
            <a:extLst>
              <a:ext uri="{FF2B5EF4-FFF2-40B4-BE49-F238E27FC236}">
                <a16:creationId xmlns:a16="http://schemas.microsoft.com/office/drawing/2014/main" id="{FE95FCD4-15DD-4B3A-9CC4-BC4C7B2CAE6C}"/>
              </a:ext>
            </a:extLst>
          </p:cNvPr>
          <p:cNvSpPr txBox="1"/>
          <p:nvPr/>
        </p:nvSpPr>
        <p:spPr bwMode="auto">
          <a:xfrm rot="16200000">
            <a:off x="-61807" y="3388126"/>
            <a:ext cx="27795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Cause-Specific Survival (%)</a:t>
            </a:r>
          </a:p>
        </p:txBody>
      </p:sp>
      <p:sp>
        <p:nvSpPr>
          <p:cNvPr id="13" name="TextBox 12">
            <a:extLst>
              <a:ext uri="{FF2B5EF4-FFF2-40B4-BE49-F238E27FC236}">
                <a16:creationId xmlns:a16="http://schemas.microsoft.com/office/drawing/2014/main" id="{602CD07A-36BB-4385-95BE-BB6A9534FF4C}"/>
              </a:ext>
            </a:extLst>
          </p:cNvPr>
          <p:cNvSpPr txBox="1"/>
          <p:nvPr/>
        </p:nvSpPr>
        <p:spPr bwMode="auto">
          <a:xfrm rot="16200000">
            <a:off x="5303159" y="3295273"/>
            <a:ext cx="27795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Cause-Specific Survival (%)</a:t>
            </a:r>
          </a:p>
        </p:txBody>
      </p:sp>
      <p:cxnSp>
        <p:nvCxnSpPr>
          <p:cNvPr id="12" name="Straight Connector 11">
            <a:extLst>
              <a:ext uri="{FF2B5EF4-FFF2-40B4-BE49-F238E27FC236}">
                <a16:creationId xmlns:a16="http://schemas.microsoft.com/office/drawing/2014/main" id="{6857AE68-DA26-4A41-BAD0-DF46489BDFC9}"/>
              </a:ext>
            </a:extLst>
          </p:cNvPr>
          <p:cNvCxnSpPr>
            <a:cxnSpLocks/>
          </p:cNvCxnSpPr>
          <p:nvPr/>
        </p:nvCxnSpPr>
        <p:spPr bwMode="auto">
          <a:xfrm>
            <a:off x="1809745" y="1976619"/>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4056873A-FAC4-48B1-8878-C5C0E7012F20}"/>
              </a:ext>
            </a:extLst>
          </p:cNvPr>
          <p:cNvCxnSpPr>
            <a:cxnSpLocks/>
          </p:cNvCxnSpPr>
          <p:nvPr/>
        </p:nvCxnSpPr>
        <p:spPr bwMode="auto">
          <a:xfrm>
            <a:off x="1809745" y="2305006"/>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5E07891-B773-4F0F-9E79-B81A3E5B542A}"/>
              </a:ext>
            </a:extLst>
          </p:cNvPr>
          <p:cNvCxnSpPr>
            <a:cxnSpLocks/>
          </p:cNvCxnSpPr>
          <p:nvPr/>
        </p:nvCxnSpPr>
        <p:spPr bwMode="auto">
          <a:xfrm>
            <a:off x="1809745" y="2633393"/>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963F216-23A5-46B1-A73E-6FC0463DC5DB}"/>
              </a:ext>
            </a:extLst>
          </p:cNvPr>
          <p:cNvCxnSpPr>
            <a:cxnSpLocks/>
          </p:cNvCxnSpPr>
          <p:nvPr/>
        </p:nvCxnSpPr>
        <p:spPr bwMode="auto">
          <a:xfrm>
            <a:off x="1809745" y="2961780"/>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B83DEEF3-8563-4ED0-A7E8-0745C6B1B126}"/>
              </a:ext>
            </a:extLst>
          </p:cNvPr>
          <p:cNvCxnSpPr>
            <a:cxnSpLocks/>
          </p:cNvCxnSpPr>
          <p:nvPr/>
        </p:nvCxnSpPr>
        <p:spPr bwMode="auto">
          <a:xfrm>
            <a:off x="1809745" y="3290167"/>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0FE39C9-0B02-4071-B6BF-6F90955C4BF4}"/>
              </a:ext>
            </a:extLst>
          </p:cNvPr>
          <p:cNvCxnSpPr>
            <a:cxnSpLocks/>
          </p:cNvCxnSpPr>
          <p:nvPr/>
        </p:nvCxnSpPr>
        <p:spPr bwMode="auto">
          <a:xfrm>
            <a:off x="1809745" y="3618554"/>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A3A2FD9-1E9F-4919-AA6F-1D4A60220AA3}"/>
              </a:ext>
            </a:extLst>
          </p:cNvPr>
          <p:cNvCxnSpPr>
            <a:cxnSpLocks/>
          </p:cNvCxnSpPr>
          <p:nvPr/>
        </p:nvCxnSpPr>
        <p:spPr bwMode="auto">
          <a:xfrm>
            <a:off x="1809745" y="3946941"/>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6A98F3C-D25B-4AB9-9FCD-ADE176AD1880}"/>
              </a:ext>
            </a:extLst>
          </p:cNvPr>
          <p:cNvCxnSpPr>
            <a:cxnSpLocks/>
          </p:cNvCxnSpPr>
          <p:nvPr/>
        </p:nvCxnSpPr>
        <p:spPr bwMode="auto">
          <a:xfrm>
            <a:off x="1809745" y="4275328"/>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823A11F-7BE2-497C-A089-5B35ABF4FFC3}"/>
              </a:ext>
            </a:extLst>
          </p:cNvPr>
          <p:cNvCxnSpPr>
            <a:cxnSpLocks/>
          </p:cNvCxnSpPr>
          <p:nvPr/>
        </p:nvCxnSpPr>
        <p:spPr bwMode="auto">
          <a:xfrm>
            <a:off x="1809745" y="4603715"/>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0204C72-BF1B-49D5-AC0F-2F7252C840AE}"/>
              </a:ext>
            </a:extLst>
          </p:cNvPr>
          <p:cNvCxnSpPr>
            <a:cxnSpLocks/>
          </p:cNvCxnSpPr>
          <p:nvPr/>
        </p:nvCxnSpPr>
        <p:spPr bwMode="auto">
          <a:xfrm>
            <a:off x="1809745" y="4932102"/>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755077B-5324-4DD4-8197-508D042BE55B}"/>
              </a:ext>
            </a:extLst>
          </p:cNvPr>
          <p:cNvCxnSpPr>
            <a:cxnSpLocks/>
          </p:cNvCxnSpPr>
          <p:nvPr/>
        </p:nvCxnSpPr>
        <p:spPr bwMode="auto">
          <a:xfrm>
            <a:off x="1809745" y="5260485"/>
            <a:ext cx="84779"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39D860A-D699-45D0-9375-E244836F137A}"/>
              </a:ext>
            </a:extLst>
          </p:cNvPr>
          <p:cNvCxnSpPr>
            <a:cxnSpLocks/>
          </p:cNvCxnSpPr>
          <p:nvPr/>
        </p:nvCxnSpPr>
        <p:spPr bwMode="auto">
          <a:xfrm>
            <a:off x="1893477" y="5267147"/>
            <a:ext cx="0" cy="7973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7BA8BCB-6914-4B1B-97D0-9DDF30B47345}"/>
              </a:ext>
            </a:extLst>
          </p:cNvPr>
          <p:cNvCxnSpPr>
            <a:cxnSpLocks/>
          </p:cNvCxnSpPr>
          <p:nvPr/>
        </p:nvCxnSpPr>
        <p:spPr bwMode="auto">
          <a:xfrm>
            <a:off x="2219455" y="5267147"/>
            <a:ext cx="0" cy="7973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006CFFB-F06C-4A50-B7C5-663E2B4CA7C9}"/>
              </a:ext>
            </a:extLst>
          </p:cNvPr>
          <p:cNvCxnSpPr>
            <a:cxnSpLocks/>
          </p:cNvCxnSpPr>
          <p:nvPr/>
        </p:nvCxnSpPr>
        <p:spPr bwMode="auto">
          <a:xfrm>
            <a:off x="2545433" y="5267147"/>
            <a:ext cx="0" cy="7973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8E49FD8-B98C-4384-98C5-7F9AB577CD58}"/>
              </a:ext>
            </a:extLst>
          </p:cNvPr>
          <p:cNvCxnSpPr>
            <a:cxnSpLocks/>
          </p:cNvCxnSpPr>
          <p:nvPr/>
        </p:nvCxnSpPr>
        <p:spPr bwMode="auto">
          <a:xfrm>
            <a:off x="2871411" y="5267147"/>
            <a:ext cx="0" cy="7973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3B66992-32AE-4FD1-8B39-86C804934956}"/>
              </a:ext>
            </a:extLst>
          </p:cNvPr>
          <p:cNvCxnSpPr>
            <a:cxnSpLocks/>
          </p:cNvCxnSpPr>
          <p:nvPr/>
        </p:nvCxnSpPr>
        <p:spPr bwMode="auto">
          <a:xfrm>
            <a:off x="3197389" y="5267147"/>
            <a:ext cx="0" cy="7973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5AF185E-303E-41CC-9B4D-0F76868B24AB}"/>
              </a:ext>
            </a:extLst>
          </p:cNvPr>
          <p:cNvCxnSpPr>
            <a:cxnSpLocks/>
          </p:cNvCxnSpPr>
          <p:nvPr/>
        </p:nvCxnSpPr>
        <p:spPr bwMode="auto">
          <a:xfrm>
            <a:off x="3523367" y="5267147"/>
            <a:ext cx="0" cy="7973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2A5885E5-52CE-49E5-961B-170A0B0E24A7}"/>
              </a:ext>
            </a:extLst>
          </p:cNvPr>
          <p:cNvCxnSpPr>
            <a:cxnSpLocks/>
          </p:cNvCxnSpPr>
          <p:nvPr/>
        </p:nvCxnSpPr>
        <p:spPr bwMode="auto">
          <a:xfrm>
            <a:off x="3849345" y="5267147"/>
            <a:ext cx="0" cy="7973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DB4998BA-6603-427C-AB8A-3A0ADA5FED4C}"/>
              </a:ext>
            </a:extLst>
          </p:cNvPr>
          <p:cNvCxnSpPr>
            <a:cxnSpLocks/>
          </p:cNvCxnSpPr>
          <p:nvPr/>
        </p:nvCxnSpPr>
        <p:spPr bwMode="auto">
          <a:xfrm>
            <a:off x="4175323" y="5267147"/>
            <a:ext cx="0" cy="7973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B7D197A-89B8-41BA-8BC7-2030C3A0E1C0}"/>
              </a:ext>
            </a:extLst>
          </p:cNvPr>
          <p:cNvCxnSpPr>
            <a:cxnSpLocks/>
          </p:cNvCxnSpPr>
          <p:nvPr/>
        </p:nvCxnSpPr>
        <p:spPr bwMode="auto">
          <a:xfrm>
            <a:off x="4501301" y="5267147"/>
            <a:ext cx="0" cy="7973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E91BD39-D9DA-4C84-9035-379491BA6A33}"/>
              </a:ext>
            </a:extLst>
          </p:cNvPr>
          <p:cNvCxnSpPr>
            <a:cxnSpLocks/>
          </p:cNvCxnSpPr>
          <p:nvPr/>
        </p:nvCxnSpPr>
        <p:spPr bwMode="auto">
          <a:xfrm>
            <a:off x="4827279" y="5267147"/>
            <a:ext cx="0" cy="7973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4D80DFC-33F8-4185-B5AF-D5BADF8FD26C}"/>
              </a:ext>
            </a:extLst>
          </p:cNvPr>
          <p:cNvCxnSpPr>
            <a:cxnSpLocks/>
          </p:cNvCxnSpPr>
          <p:nvPr/>
        </p:nvCxnSpPr>
        <p:spPr bwMode="auto">
          <a:xfrm>
            <a:off x="5153260" y="5267147"/>
            <a:ext cx="0" cy="79730"/>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556472A6-5667-4C24-9658-BACA007DA052}"/>
              </a:ext>
            </a:extLst>
          </p:cNvPr>
          <p:cNvSpPr txBox="1"/>
          <p:nvPr/>
        </p:nvSpPr>
        <p:spPr bwMode="auto">
          <a:xfrm>
            <a:off x="1435031" y="1823943"/>
            <a:ext cx="5630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46" name="TextBox 45">
            <a:extLst>
              <a:ext uri="{FF2B5EF4-FFF2-40B4-BE49-F238E27FC236}">
                <a16:creationId xmlns:a16="http://schemas.microsoft.com/office/drawing/2014/main" id="{9B20B157-5EDD-4C31-8FF1-C5EB67F35A32}"/>
              </a:ext>
            </a:extLst>
          </p:cNvPr>
          <p:cNvSpPr txBox="1"/>
          <p:nvPr/>
        </p:nvSpPr>
        <p:spPr bwMode="auto">
          <a:xfrm>
            <a:off x="1522236" y="2167778"/>
            <a:ext cx="4235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90</a:t>
            </a:r>
          </a:p>
        </p:txBody>
      </p:sp>
      <p:sp>
        <p:nvSpPr>
          <p:cNvPr id="47" name="TextBox 46">
            <a:extLst>
              <a:ext uri="{FF2B5EF4-FFF2-40B4-BE49-F238E27FC236}">
                <a16:creationId xmlns:a16="http://schemas.microsoft.com/office/drawing/2014/main" id="{F72F2F37-4632-4094-996C-A09547B0A0BD}"/>
              </a:ext>
            </a:extLst>
          </p:cNvPr>
          <p:cNvSpPr txBox="1"/>
          <p:nvPr/>
        </p:nvSpPr>
        <p:spPr bwMode="auto">
          <a:xfrm>
            <a:off x="1522651" y="2492094"/>
            <a:ext cx="4235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48" name="TextBox 47">
            <a:extLst>
              <a:ext uri="{FF2B5EF4-FFF2-40B4-BE49-F238E27FC236}">
                <a16:creationId xmlns:a16="http://schemas.microsoft.com/office/drawing/2014/main" id="{945DEA1D-C03B-44CA-80BB-10F775D903A7}"/>
              </a:ext>
            </a:extLst>
          </p:cNvPr>
          <p:cNvSpPr txBox="1"/>
          <p:nvPr/>
        </p:nvSpPr>
        <p:spPr bwMode="auto">
          <a:xfrm>
            <a:off x="1525559" y="2823887"/>
            <a:ext cx="4235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70</a:t>
            </a:r>
          </a:p>
        </p:txBody>
      </p:sp>
      <p:sp>
        <p:nvSpPr>
          <p:cNvPr id="49" name="TextBox 48">
            <a:extLst>
              <a:ext uri="{FF2B5EF4-FFF2-40B4-BE49-F238E27FC236}">
                <a16:creationId xmlns:a16="http://schemas.microsoft.com/office/drawing/2014/main" id="{B24A4FD2-39F8-47D8-BC2D-D28D6ED38B9E}"/>
              </a:ext>
            </a:extLst>
          </p:cNvPr>
          <p:cNvSpPr txBox="1"/>
          <p:nvPr/>
        </p:nvSpPr>
        <p:spPr bwMode="auto">
          <a:xfrm>
            <a:off x="1520991" y="3145712"/>
            <a:ext cx="4235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50" name="TextBox 49">
            <a:extLst>
              <a:ext uri="{FF2B5EF4-FFF2-40B4-BE49-F238E27FC236}">
                <a16:creationId xmlns:a16="http://schemas.microsoft.com/office/drawing/2014/main" id="{D04CB551-52A7-4BB5-8477-0A4B54E1EC31}"/>
              </a:ext>
            </a:extLst>
          </p:cNvPr>
          <p:cNvSpPr txBox="1"/>
          <p:nvPr/>
        </p:nvSpPr>
        <p:spPr bwMode="auto">
          <a:xfrm>
            <a:off x="1523898" y="3475012"/>
            <a:ext cx="4235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51" name="TextBox 50">
            <a:extLst>
              <a:ext uri="{FF2B5EF4-FFF2-40B4-BE49-F238E27FC236}">
                <a16:creationId xmlns:a16="http://schemas.microsoft.com/office/drawing/2014/main" id="{B56AF4FC-909A-40BA-A70A-8A6E0D67BFFC}"/>
              </a:ext>
            </a:extLst>
          </p:cNvPr>
          <p:cNvSpPr txBox="1"/>
          <p:nvPr/>
        </p:nvSpPr>
        <p:spPr bwMode="auto">
          <a:xfrm>
            <a:off x="1514347" y="3804312"/>
            <a:ext cx="4235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52" name="TextBox 51">
            <a:extLst>
              <a:ext uri="{FF2B5EF4-FFF2-40B4-BE49-F238E27FC236}">
                <a16:creationId xmlns:a16="http://schemas.microsoft.com/office/drawing/2014/main" id="{8638DF22-CB73-4C92-BC61-64C68AB405B6}"/>
              </a:ext>
            </a:extLst>
          </p:cNvPr>
          <p:cNvSpPr txBox="1"/>
          <p:nvPr/>
        </p:nvSpPr>
        <p:spPr bwMode="auto">
          <a:xfrm>
            <a:off x="1529712" y="4131121"/>
            <a:ext cx="4235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53" name="TextBox 52">
            <a:extLst>
              <a:ext uri="{FF2B5EF4-FFF2-40B4-BE49-F238E27FC236}">
                <a16:creationId xmlns:a16="http://schemas.microsoft.com/office/drawing/2014/main" id="{D9026997-5E21-4BDC-970D-614FDFC3E9C7}"/>
              </a:ext>
            </a:extLst>
          </p:cNvPr>
          <p:cNvSpPr txBox="1"/>
          <p:nvPr/>
        </p:nvSpPr>
        <p:spPr bwMode="auto">
          <a:xfrm>
            <a:off x="1525144" y="4457929"/>
            <a:ext cx="4235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4" name="TextBox 53">
            <a:extLst>
              <a:ext uri="{FF2B5EF4-FFF2-40B4-BE49-F238E27FC236}">
                <a16:creationId xmlns:a16="http://schemas.microsoft.com/office/drawing/2014/main" id="{268D37B9-85CA-4AE1-B855-DE90029D5E02}"/>
              </a:ext>
            </a:extLst>
          </p:cNvPr>
          <p:cNvSpPr txBox="1"/>
          <p:nvPr/>
        </p:nvSpPr>
        <p:spPr bwMode="auto">
          <a:xfrm>
            <a:off x="1523068" y="4789721"/>
            <a:ext cx="4235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55" name="TextBox 54">
            <a:extLst>
              <a:ext uri="{FF2B5EF4-FFF2-40B4-BE49-F238E27FC236}">
                <a16:creationId xmlns:a16="http://schemas.microsoft.com/office/drawing/2014/main" id="{4F225387-8878-4682-A42D-3051D4AB95B0}"/>
              </a:ext>
            </a:extLst>
          </p:cNvPr>
          <p:cNvSpPr txBox="1"/>
          <p:nvPr/>
        </p:nvSpPr>
        <p:spPr bwMode="auto">
          <a:xfrm>
            <a:off x="1583281" y="5119021"/>
            <a:ext cx="3027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6" name="TextBox 55">
            <a:extLst>
              <a:ext uri="{FF2B5EF4-FFF2-40B4-BE49-F238E27FC236}">
                <a16:creationId xmlns:a16="http://schemas.microsoft.com/office/drawing/2014/main" id="{6211A747-6EF5-46E6-B339-46445A572133}"/>
              </a:ext>
            </a:extLst>
          </p:cNvPr>
          <p:cNvSpPr txBox="1"/>
          <p:nvPr/>
        </p:nvSpPr>
        <p:spPr bwMode="auto">
          <a:xfrm>
            <a:off x="1758105" y="5271295"/>
            <a:ext cx="3027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7" name="TextBox 56">
            <a:extLst>
              <a:ext uri="{FF2B5EF4-FFF2-40B4-BE49-F238E27FC236}">
                <a16:creationId xmlns:a16="http://schemas.microsoft.com/office/drawing/2014/main" id="{063D46B0-D3AB-40AB-B1DA-DC331F0D08AB}"/>
              </a:ext>
            </a:extLst>
          </p:cNvPr>
          <p:cNvSpPr txBox="1"/>
          <p:nvPr/>
        </p:nvSpPr>
        <p:spPr bwMode="auto">
          <a:xfrm>
            <a:off x="3222476" y="5421649"/>
            <a:ext cx="7365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Yrs</a:t>
            </a:r>
          </a:p>
        </p:txBody>
      </p:sp>
      <p:sp>
        <p:nvSpPr>
          <p:cNvPr id="58" name="TextBox 57">
            <a:extLst>
              <a:ext uri="{FF2B5EF4-FFF2-40B4-BE49-F238E27FC236}">
                <a16:creationId xmlns:a16="http://schemas.microsoft.com/office/drawing/2014/main" id="{7F484DE4-13C7-462E-9C90-CFDE040882F6}"/>
              </a:ext>
            </a:extLst>
          </p:cNvPr>
          <p:cNvSpPr txBox="1"/>
          <p:nvPr/>
        </p:nvSpPr>
        <p:spPr bwMode="auto">
          <a:xfrm>
            <a:off x="2079930" y="5271710"/>
            <a:ext cx="3027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59" name="TextBox 58">
            <a:extLst>
              <a:ext uri="{FF2B5EF4-FFF2-40B4-BE49-F238E27FC236}">
                <a16:creationId xmlns:a16="http://schemas.microsoft.com/office/drawing/2014/main" id="{9738C2C7-042A-40E5-853B-4FE87FC86570}"/>
              </a:ext>
            </a:extLst>
          </p:cNvPr>
          <p:cNvSpPr txBox="1"/>
          <p:nvPr/>
        </p:nvSpPr>
        <p:spPr bwMode="auto">
          <a:xfrm>
            <a:off x="2404247" y="5257175"/>
            <a:ext cx="3027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60" name="TextBox 59">
            <a:extLst>
              <a:ext uri="{FF2B5EF4-FFF2-40B4-BE49-F238E27FC236}">
                <a16:creationId xmlns:a16="http://schemas.microsoft.com/office/drawing/2014/main" id="{E75A05D7-1D9B-4A8B-871B-F41177246E47}"/>
              </a:ext>
            </a:extLst>
          </p:cNvPr>
          <p:cNvSpPr txBox="1"/>
          <p:nvPr/>
        </p:nvSpPr>
        <p:spPr bwMode="auto">
          <a:xfrm>
            <a:off x="2733547" y="5260081"/>
            <a:ext cx="3027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61" name="TextBox 60">
            <a:extLst>
              <a:ext uri="{FF2B5EF4-FFF2-40B4-BE49-F238E27FC236}">
                <a16:creationId xmlns:a16="http://schemas.microsoft.com/office/drawing/2014/main" id="{60240459-142F-4934-A12C-9AC3B47214D6}"/>
              </a:ext>
            </a:extLst>
          </p:cNvPr>
          <p:cNvSpPr txBox="1"/>
          <p:nvPr/>
        </p:nvSpPr>
        <p:spPr bwMode="auto">
          <a:xfrm>
            <a:off x="3067830" y="5262988"/>
            <a:ext cx="3027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62" name="TextBox 61">
            <a:extLst>
              <a:ext uri="{FF2B5EF4-FFF2-40B4-BE49-F238E27FC236}">
                <a16:creationId xmlns:a16="http://schemas.microsoft.com/office/drawing/2014/main" id="{0D968EF1-9E03-458B-BCF4-2A0EFCC27B8B}"/>
              </a:ext>
            </a:extLst>
          </p:cNvPr>
          <p:cNvSpPr txBox="1"/>
          <p:nvPr/>
        </p:nvSpPr>
        <p:spPr bwMode="auto">
          <a:xfrm>
            <a:off x="3339825" y="5258420"/>
            <a:ext cx="4447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63" name="TextBox 62">
            <a:extLst>
              <a:ext uri="{FF2B5EF4-FFF2-40B4-BE49-F238E27FC236}">
                <a16:creationId xmlns:a16="http://schemas.microsoft.com/office/drawing/2014/main" id="{4BDE78D7-F620-45BD-BBFF-1DA7EDCDBE97}"/>
              </a:ext>
            </a:extLst>
          </p:cNvPr>
          <p:cNvSpPr txBox="1"/>
          <p:nvPr/>
        </p:nvSpPr>
        <p:spPr bwMode="auto">
          <a:xfrm>
            <a:off x="3674109" y="5248870"/>
            <a:ext cx="4447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64" name="TextBox 63">
            <a:extLst>
              <a:ext uri="{FF2B5EF4-FFF2-40B4-BE49-F238E27FC236}">
                <a16:creationId xmlns:a16="http://schemas.microsoft.com/office/drawing/2014/main" id="{D6DD2A34-2266-4DFC-96E5-EE6637426BCE}"/>
              </a:ext>
            </a:extLst>
          </p:cNvPr>
          <p:cNvSpPr txBox="1"/>
          <p:nvPr/>
        </p:nvSpPr>
        <p:spPr bwMode="auto">
          <a:xfrm>
            <a:off x="3993443" y="5249285"/>
            <a:ext cx="4447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65" name="TextBox 64">
            <a:extLst>
              <a:ext uri="{FF2B5EF4-FFF2-40B4-BE49-F238E27FC236}">
                <a16:creationId xmlns:a16="http://schemas.microsoft.com/office/drawing/2014/main" id="{43965A8B-61B6-467F-9C87-969315DE58BE}"/>
              </a:ext>
            </a:extLst>
          </p:cNvPr>
          <p:cNvSpPr txBox="1"/>
          <p:nvPr/>
        </p:nvSpPr>
        <p:spPr bwMode="auto">
          <a:xfrm>
            <a:off x="4327726" y="5254684"/>
            <a:ext cx="4447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66" name="TextBox 65">
            <a:extLst>
              <a:ext uri="{FF2B5EF4-FFF2-40B4-BE49-F238E27FC236}">
                <a16:creationId xmlns:a16="http://schemas.microsoft.com/office/drawing/2014/main" id="{EB2CE60D-D545-49CA-A684-8E3C630C462D}"/>
              </a:ext>
            </a:extLst>
          </p:cNvPr>
          <p:cNvSpPr txBox="1"/>
          <p:nvPr/>
        </p:nvSpPr>
        <p:spPr bwMode="auto">
          <a:xfrm>
            <a:off x="4644568" y="5252607"/>
            <a:ext cx="4447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67" name="TextBox 66">
            <a:extLst>
              <a:ext uri="{FF2B5EF4-FFF2-40B4-BE49-F238E27FC236}">
                <a16:creationId xmlns:a16="http://schemas.microsoft.com/office/drawing/2014/main" id="{23C14E63-1103-4AB4-9AC2-89838CC96C62}"/>
              </a:ext>
            </a:extLst>
          </p:cNvPr>
          <p:cNvSpPr txBox="1"/>
          <p:nvPr/>
        </p:nvSpPr>
        <p:spPr bwMode="auto">
          <a:xfrm>
            <a:off x="4973869" y="5250531"/>
            <a:ext cx="4447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68" name="TextBox 67">
            <a:extLst>
              <a:ext uri="{FF2B5EF4-FFF2-40B4-BE49-F238E27FC236}">
                <a16:creationId xmlns:a16="http://schemas.microsoft.com/office/drawing/2014/main" id="{E96B0101-40F9-4019-B81C-7F75DEAA64C3}"/>
              </a:ext>
            </a:extLst>
          </p:cNvPr>
          <p:cNvSpPr txBox="1"/>
          <p:nvPr/>
        </p:nvSpPr>
        <p:spPr bwMode="auto">
          <a:xfrm>
            <a:off x="3460665" y="1859411"/>
            <a:ext cx="8919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Group</a:t>
            </a:r>
          </a:p>
        </p:txBody>
      </p:sp>
      <p:sp>
        <p:nvSpPr>
          <p:cNvPr id="69" name="TextBox 68">
            <a:extLst>
              <a:ext uri="{FF2B5EF4-FFF2-40B4-BE49-F238E27FC236}">
                <a16:creationId xmlns:a16="http://schemas.microsoft.com/office/drawing/2014/main" id="{501DB651-EF45-4BBF-934D-B47BBF7CD2E6}"/>
              </a:ext>
            </a:extLst>
          </p:cNvPr>
          <p:cNvSpPr txBox="1"/>
          <p:nvPr/>
        </p:nvSpPr>
        <p:spPr bwMode="auto">
          <a:xfrm>
            <a:off x="4701459" y="1874799"/>
            <a:ext cx="2043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Median CSS (95% Cl)</a:t>
            </a:r>
          </a:p>
        </p:txBody>
      </p:sp>
      <p:sp>
        <p:nvSpPr>
          <p:cNvPr id="70" name="TextBox 69">
            <a:extLst>
              <a:ext uri="{FF2B5EF4-FFF2-40B4-BE49-F238E27FC236}">
                <a16:creationId xmlns:a16="http://schemas.microsoft.com/office/drawing/2014/main" id="{EC44E02A-4A44-45D0-82C0-2E39D02CE046}"/>
              </a:ext>
            </a:extLst>
          </p:cNvPr>
          <p:cNvSpPr txBox="1"/>
          <p:nvPr/>
        </p:nvSpPr>
        <p:spPr bwMode="auto">
          <a:xfrm>
            <a:off x="3365507" y="2075405"/>
            <a:ext cx="3665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g</a:t>
            </a:r>
            <a:r>
              <a:rPr lang="en-US" sz="1400" b="0" i="1" dirty="0">
                <a:solidFill>
                  <a:schemeClr val="bg1"/>
                </a:solidFill>
                <a:latin typeface="Calibri" panose="020F0502020204030204" pitchFamily="34" charset="0"/>
              </a:rPr>
              <a:t>BRCA2</a:t>
            </a:r>
            <a:r>
              <a:rPr lang="en-US" sz="1400" b="0" dirty="0">
                <a:solidFill>
                  <a:schemeClr val="bg1"/>
                </a:solidFill>
                <a:latin typeface="Calibri" panose="020F0502020204030204" pitchFamily="34" charset="0"/>
              </a:rPr>
              <a:t> carriers     11.3 yrs (7.2-15.4)</a:t>
            </a:r>
          </a:p>
        </p:txBody>
      </p:sp>
      <p:sp>
        <p:nvSpPr>
          <p:cNvPr id="71" name="TextBox 70">
            <a:extLst>
              <a:ext uri="{FF2B5EF4-FFF2-40B4-BE49-F238E27FC236}">
                <a16:creationId xmlns:a16="http://schemas.microsoft.com/office/drawing/2014/main" id="{1AFBBFF1-FEAF-42D5-9A72-7814D0309012}"/>
              </a:ext>
            </a:extLst>
          </p:cNvPr>
          <p:cNvSpPr txBox="1"/>
          <p:nvPr/>
        </p:nvSpPr>
        <p:spPr bwMode="auto">
          <a:xfrm>
            <a:off x="3348065" y="2297154"/>
            <a:ext cx="36650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g</a:t>
            </a:r>
            <a:r>
              <a:rPr lang="en-US" sz="1400" b="0" i="1" dirty="0">
                <a:solidFill>
                  <a:schemeClr val="bg1"/>
                </a:solidFill>
                <a:latin typeface="Calibri" panose="020F0502020204030204" pitchFamily="34" charset="0"/>
              </a:rPr>
              <a:t>BRCA2</a:t>
            </a:r>
            <a:r>
              <a:rPr lang="en-US" sz="1400" b="0" dirty="0">
                <a:solidFill>
                  <a:schemeClr val="bg1"/>
                </a:solidFill>
                <a:latin typeface="Calibri" panose="020F0502020204030204" pitchFamily="34" charset="0"/>
              </a:rPr>
              <a:t> carriers +</a:t>
            </a:r>
          </a:p>
          <a:p>
            <a:pPr algn="l">
              <a:lnSpc>
                <a:spcPct val="100000"/>
              </a:lnSpc>
              <a:spcBef>
                <a:spcPts val="0"/>
              </a:spcBef>
              <a:spcAft>
                <a:spcPct val="0"/>
              </a:spcAft>
              <a:buClrTx/>
              <a:buFontTx/>
              <a:buNone/>
            </a:pPr>
            <a:r>
              <a:rPr lang="en-US" sz="1400" b="0" i="1" dirty="0">
                <a:solidFill>
                  <a:schemeClr val="bg1"/>
                </a:solidFill>
                <a:latin typeface="Calibri" panose="020F0502020204030204" pitchFamily="34" charset="0"/>
              </a:rPr>
              <a:t>BRCA2-RB1</a:t>
            </a:r>
            <a:r>
              <a:rPr lang="en-US" sz="1400" b="0" dirty="0">
                <a:solidFill>
                  <a:schemeClr val="bg1"/>
                </a:solidFill>
                <a:latin typeface="Calibri" panose="020F0502020204030204" pitchFamily="34" charset="0"/>
              </a:rPr>
              <a:t> co-del   6.3 yrs (2.1-10.6)</a:t>
            </a:r>
          </a:p>
        </p:txBody>
      </p:sp>
      <p:sp>
        <p:nvSpPr>
          <p:cNvPr id="72" name="TextBox 71">
            <a:extLst>
              <a:ext uri="{FF2B5EF4-FFF2-40B4-BE49-F238E27FC236}">
                <a16:creationId xmlns:a16="http://schemas.microsoft.com/office/drawing/2014/main" id="{10E06955-B12F-4C23-9546-058EE88C78A8}"/>
              </a:ext>
            </a:extLst>
          </p:cNvPr>
          <p:cNvSpPr txBox="1"/>
          <p:nvPr/>
        </p:nvSpPr>
        <p:spPr bwMode="auto">
          <a:xfrm>
            <a:off x="3636719" y="2758090"/>
            <a:ext cx="19209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Log-rank test </a:t>
            </a: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 .041</a:t>
            </a:r>
          </a:p>
        </p:txBody>
      </p:sp>
      <p:cxnSp>
        <p:nvCxnSpPr>
          <p:cNvPr id="74" name="Straight Connector 73">
            <a:extLst>
              <a:ext uri="{FF2B5EF4-FFF2-40B4-BE49-F238E27FC236}">
                <a16:creationId xmlns:a16="http://schemas.microsoft.com/office/drawing/2014/main" id="{37946648-C12A-4D7D-80F6-450985C186EC}"/>
              </a:ext>
            </a:extLst>
          </p:cNvPr>
          <p:cNvCxnSpPr/>
          <p:nvPr/>
        </p:nvCxnSpPr>
        <p:spPr bwMode="auto">
          <a:xfrm flipH="1">
            <a:off x="3136762" y="2247322"/>
            <a:ext cx="244172" cy="0"/>
          </a:xfrm>
          <a:prstGeom prst="line">
            <a:avLst/>
          </a:prstGeom>
          <a:noFill/>
          <a:ln w="28575"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5D05FD34-EEF0-4887-A878-712ACEBDDB96}"/>
              </a:ext>
            </a:extLst>
          </p:cNvPr>
          <p:cNvCxnSpPr/>
          <p:nvPr/>
        </p:nvCxnSpPr>
        <p:spPr bwMode="auto">
          <a:xfrm flipH="1">
            <a:off x="3136762" y="2479037"/>
            <a:ext cx="244172" cy="0"/>
          </a:xfrm>
          <a:prstGeom prst="line">
            <a:avLst/>
          </a:prstGeom>
          <a:noFill/>
          <a:ln w="28575" cap="flat" cmpd="sng" algn="ctr">
            <a:solidFill>
              <a:schemeClr val="accent3"/>
            </a:solidFill>
            <a:prstDash val="solid"/>
            <a:round/>
            <a:headEnd type="none" w="med" len="med"/>
            <a:tailEnd type="none" w="med" len="med"/>
          </a:ln>
          <a:effectLst/>
        </p:spPr>
      </p:cxnSp>
      <p:sp>
        <p:nvSpPr>
          <p:cNvPr id="76" name="Freeform: Shape 75">
            <a:extLst>
              <a:ext uri="{FF2B5EF4-FFF2-40B4-BE49-F238E27FC236}">
                <a16:creationId xmlns:a16="http://schemas.microsoft.com/office/drawing/2014/main" id="{C7164681-CAB2-445B-8E37-F8643D953BA6}"/>
              </a:ext>
            </a:extLst>
          </p:cNvPr>
          <p:cNvSpPr/>
          <p:nvPr/>
        </p:nvSpPr>
        <p:spPr bwMode="auto">
          <a:xfrm>
            <a:off x="1898874" y="1980458"/>
            <a:ext cx="2745430" cy="3276228"/>
          </a:xfrm>
          <a:custGeom>
            <a:avLst/>
            <a:gdLst>
              <a:gd name="connsiteX0" fmla="*/ 2745430 w 2745430"/>
              <a:gd name="connsiteY0" fmla="*/ 3276228 h 3276228"/>
              <a:gd name="connsiteX1" fmla="*/ 2745430 w 2745430"/>
              <a:gd name="connsiteY1" fmla="*/ 2350677 h 3276228"/>
              <a:gd name="connsiteX2" fmla="*/ 2181178 w 2745430"/>
              <a:gd name="connsiteY2" fmla="*/ 2350677 h 3276228"/>
              <a:gd name="connsiteX3" fmla="*/ 2181178 w 2745430"/>
              <a:gd name="connsiteY3" fmla="*/ 1886786 h 3276228"/>
              <a:gd name="connsiteX4" fmla="*/ 1913549 w 2745430"/>
              <a:gd name="connsiteY4" fmla="*/ 1886786 h 3276228"/>
              <a:gd name="connsiteX5" fmla="*/ 1913549 w 2745430"/>
              <a:gd name="connsiteY5" fmla="*/ 1657071 h 3276228"/>
              <a:gd name="connsiteX6" fmla="*/ 1837721 w 2745430"/>
              <a:gd name="connsiteY6" fmla="*/ 1657071 h 3276228"/>
              <a:gd name="connsiteX7" fmla="*/ 1837721 w 2745430"/>
              <a:gd name="connsiteY7" fmla="*/ 1418435 h 3276228"/>
              <a:gd name="connsiteX8" fmla="*/ 1485342 w 2745430"/>
              <a:gd name="connsiteY8" fmla="*/ 1418435 h 3276228"/>
              <a:gd name="connsiteX9" fmla="*/ 1485342 w 2745430"/>
              <a:gd name="connsiteY9" fmla="*/ 1208792 h 3276228"/>
              <a:gd name="connsiteX10" fmla="*/ 1418435 w 2745430"/>
              <a:gd name="connsiteY10" fmla="*/ 1208792 h 3276228"/>
              <a:gd name="connsiteX11" fmla="*/ 1418435 w 2745430"/>
              <a:gd name="connsiteY11" fmla="*/ 1016991 h 3276228"/>
              <a:gd name="connsiteX12" fmla="*/ 1282390 w 2745430"/>
              <a:gd name="connsiteY12" fmla="*/ 1016991 h 3276228"/>
              <a:gd name="connsiteX13" fmla="*/ 1282390 w 2745430"/>
              <a:gd name="connsiteY13" fmla="*/ 840802 h 3276228"/>
              <a:gd name="connsiteX14" fmla="*/ 1054905 w 2745430"/>
              <a:gd name="connsiteY14" fmla="*/ 840802 h 3276228"/>
              <a:gd name="connsiteX15" fmla="*/ 1054905 w 2745430"/>
              <a:gd name="connsiteY15" fmla="*/ 724829 h 3276228"/>
              <a:gd name="connsiteX16" fmla="*/ 885407 w 2745430"/>
              <a:gd name="connsiteY16" fmla="*/ 724829 h 3276228"/>
              <a:gd name="connsiteX17" fmla="*/ 885407 w 2745430"/>
              <a:gd name="connsiteY17" fmla="*/ 624468 h 3276228"/>
              <a:gd name="connsiteX18" fmla="*/ 662382 w 2745430"/>
              <a:gd name="connsiteY18" fmla="*/ 624468 h 3276228"/>
              <a:gd name="connsiteX19" fmla="*/ 662382 w 2745430"/>
              <a:gd name="connsiteY19" fmla="*/ 546409 h 3276228"/>
              <a:gd name="connsiteX20" fmla="*/ 524107 w 2745430"/>
              <a:gd name="connsiteY20" fmla="*/ 546409 h 3276228"/>
              <a:gd name="connsiteX21" fmla="*/ 524107 w 2745430"/>
              <a:gd name="connsiteY21" fmla="*/ 459430 h 3276228"/>
              <a:gd name="connsiteX22" fmla="*/ 510726 w 2745430"/>
              <a:gd name="connsiteY22" fmla="*/ 459430 h 3276228"/>
              <a:gd name="connsiteX23" fmla="*/ 510726 w 2745430"/>
              <a:gd name="connsiteY23" fmla="*/ 381371 h 3276228"/>
              <a:gd name="connsiteX24" fmla="*/ 501805 w 2745430"/>
              <a:gd name="connsiteY24" fmla="*/ 381371 h 3276228"/>
              <a:gd name="connsiteX25" fmla="*/ 501805 w 2745430"/>
              <a:gd name="connsiteY25" fmla="*/ 307773 h 3276228"/>
              <a:gd name="connsiteX26" fmla="*/ 448279 w 2745430"/>
              <a:gd name="connsiteY26" fmla="*/ 307773 h 3276228"/>
              <a:gd name="connsiteX27" fmla="*/ 448279 w 2745430"/>
              <a:gd name="connsiteY27" fmla="*/ 231945 h 3276228"/>
              <a:gd name="connsiteX28" fmla="*/ 327846 w 2745430"/>
              <a:gd name="connsiteY28" fmla="*/ 231945 h 3276228"/>
              <a:gd name="connsiteX29" fmla="*/ 327846 w 2745430"/>
              <a:gd name="connsiteY29" fmla="*/ 156117 h 3276228"/>
              <a:gd name="connsiteX30" fmla="*/ 310004 w 2745430"/>
              <a:gd name="connsiteY30" fmla="*/ 156117 h 3276228"/>
              <a:gd name="connsiteX31" fmla="*/ 310004 w 2745430"/>
              <a:gd name="connsiteY31" fmla="*/ 75828 h 3276228"/>
              <a:gd name="connsiteX32" fmla="*/ 131584 w 2745430"/>
              <a:gd name="connsiteY32" fmla="*/ 75828 h 3276228"/>
              <a:gd name="connsiteX33" fmla="*/ 131584 w 2745430"/>
              <a:gd name="connsiteY33" fmla="*/ 0 h 3276228"/>
              <a:gd name="connsiteX34" fmla="*/ 0 w 2745430"/>
              <a:gd name="connsiteY34" fmla="*/ 0 h 3276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45430" h="3276228">
                <a:moveTo>
                  <a:pt x="2745430" y="3276228"/>
                </a:moveTo>
                <a:lnTo>
                  <a:pt x="2745430" y="2350677"/>
                </a:lnTo>
                <a:lnTo>
                  <a:pt x="2181178" y="2350677"/>
                </a:lnTo>
                <a:lnTo>
                  <a:pt x="2181178" y="1886786"/>
                </a:lnTo>
                <a:lnTo>
                  <a:pt x="1913549" y="1886786"/>
                </a:lnTo>
                <a:lnTo>
                  <a:pt x="1913549" y="1657071"/>
                </a:lnTo>
                <a:lnTo>
                  <a:pt x="1837721" y="1657071"/>
                </a:lnTo>
                <a:lnTo>
                  <a:pt x="1837721" y="1418435"/>
                </a:lnTo>
                <a:lnTo>
                  <a:pt x="1485342" y="1418435"/>
                </a:lnTo>
                <a:lnTo>
                  <a:pt x="1485342" y="1208792"/>
                </a:lnTo>
                <a:lnTo>
                  <a:pt x="1418435" y="1208792"/>
                </a:lnTo>
                <a:lnTo>
                  <a:pt x="1418435" y="1016991"/>
                </a:lnTo>
                <a:lnTo>
                  <a:pt x="1282390" y="1016991"/>
                </a:lnTo>
                <a:lnTo>
                  <a:pt x="1282390" y="840802"/>
                </a:lnTo>
                <a:lnTo>
                  <a:pt x="1054905" y="840802"/>
                </a:lnTo>
                <a:lnTo>
                  <a:pt x="1054905" y="724829"/>
                </a:lnTo>
                <a:lnTo>
                  <a:pt x="885407" y="724829"/>
                </a:lnTo>
                <a:lnTo>
                  <a:pt x="885407" y="624468"/>
                </a:lnTo>
                <a:lnTo>
                  <a:pt x="662382" y="624468"/>
                </a:lnTo>
                <a:lnTo>
                  <a:pt x="662382" y="546409"/>
                </a:lnTo>
                <a:lnTo>
                  <a:pt x="524107" y="546409"/>
                </a:lnTo>
                <a:lnTo>
                  <a:pt x="524107" y="459430"/>
                </a:lnTo>
                <a:lnTo>
                  <a:pt x="510726" y="459430"/>
                </a:lnTo>
                <a:lnTo>
                  <a:pt x="510726" y="381371"/>
                </a:lnTo>
                <a:lnTo>
                  <a:pt x="501805" y="381371"/>
                </a:lnTo>
                <a:lnTo>
                  <a:pt x="501805" y="307773"/>
                </a:lnTo>
                <a:lnTo>
                  <a:pt x="448279" y="307773"/>
                </a:lnTo>
                <a:lnTo>
                  <a:pt x="448279" y="231945"/>
                </a:lnTo>
                <a:lnTo>
                  <a:pt x="327846" y="231945"/>
                </a:lnTo>
                <a:lnTo>
                  <a:pt x="327846" y="156117"/>
                </a:lnTo>
                <a:lnTo>
                  <a:pt x="310004" y="156117"/>
                </a:lnTo>
                <a:lnTo>
                  <a:pt x="310004" y="75828"/>
                </a:lnTo>
                <a:lnTo>
                  <a:pt x="131584" y="75828"/>
                </a:lnTo>
                <a:lnTo>
                  <a:pt x="131584"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77" name="Freeform: Shape 76">
            <a:extLst>
              <a:ext uri="{FF2B5EF4-FFF2-40B4-BE49-F238E27FC236}">
                <a16:creationId xmlns:a16="http://schemas.microsoft.com/office/drawing/2014/main" id="{EDC08C89-EE2A-405C-ABA3-5A1C6AF2CFC2}"/>
              </a:ext>
            </a:extLst>
          </p:cNvPr>
          <p:cNvSpPr/>
          <p:nvPr/>
        </p:nvSpPr>
        <p:spPr bwMode="auto">
          <a:xfrm>
            <a:off x="1894413" y="1978227"/>
            <a:ext cx="2433196" cy="2542478"/>
          </a:xfrm>
          <a:custGeom>
            <a:avLst/>
            <a:gdLst>
              <a:gd name="connsiteX0" fmla="*/ 0 w 2433196"/>
              <a:gd name="connsiteY0" fmla="*/ 0 h 2542478"/>
              <a:gd name="connsiteX1" fmla="*/ 142736 w 2433196"/>
              <a:gd name="connsiteY1" fmla="*/ 0 h 2542478"/>
              <a:gd name="connsiteX2" fmla="*/ 142736 w 2433196"/>
              <a:gd name="connsiteY2" fmla="*/ 109282 h 2542478"/>
              <a:gd name="connsiteX3" fmla="*/ 180650 w 2433196"/>
              <a:gd name="connsiteY3" fmla="*/ 109282 h 2542478"/>
              <a:gd name="connsiteX4" fmla="*/ 180650 w 2433196"/>
              <a:gd name="connsiteY4" fmla="*/ 225255 h 2542478"/>
              <a:gd name="connsiteX5" fmla="*/ 211873 w 2433196"/>
              <a:gd name="connsiteY5" fmla="*/ 225255 h 2542478"/>
              <a:gd name="connsiteX6" fmla="*/ 211873 w 2433196"/>
              <a:gd name="connsiteY6" fmla="*/ 330076 h 2542478"/>
              <a:gd name="connsiteX7" fmla="*/ 238636 w 2433196"/>
              <a:gd name="connsiteY7" fmla="*/ 330076 h 2542478"/>
              <a:gd name="connsiteX8" fmla="*/ 238636 w 2433196"/>
              <a:gd name="connsiteY8" fmla="*/ 434898 h 2542478"/>
              <a:gd name="connsiteX9" fmla="*/ 359069 w 2433196"/>
              <a:gd name="connsiteY9" fmla="*/ 434898 h 2542478"/>
              <a:gd name="connsiteX10" fmla="*/ 359069 w 2433196"/>
              <a:gd name="connsiteY10" fmla="*/ 550871 h 2542478"/>
              <a:gd name="connsiteX11" fmla="*/ 379142 w 2433196"/>
              <a:gd name="connsiteY11" fmla="*/ 559792 h 2542478"/>
              <a:gd name="connsiteX12" fmla="*/ 497345 w 2433196"/>
              <a:gd name="connsiteY12" fmla="*/ 559792 h 2542478"/>
              <a:gd name="connsiteX13" fmla="*/ 497345 w 2433196"/>
              <a:gd name="connsiteY13" fmla="*/ 675764 h 2542478"/>
              <a:gd name="connsiteX14" fmla="*/ 588785 w 2433196"/>
              <a:gd name="connsiteY14" fmla="*/ 675764 h 2542478"/>
              <a:gd name="connsiteX15" fmla="*/ 588785 w 2433196"/>
              <a:gd name="connsiteY15" fmla="*/ 800658 h 2542478"/>
              <a:gd name="connsiteX16" fmla="*/ 604396 w 2433196"/>
              <a:gd name="connsiteY16" fmla="*/ 800658 h 2542478"/>
              <a:gd name="connsiteX17" fmla="*/ 604396 w 2433196"/>
              <a:gd name="connsiteY17" fmla="*/ 1045985 h 2542478"/>
              <a:gd name="connsiteX18" fmla="*/ 693606 w 2433196"/>
              <a:gd name="connsiteY18" fmla="*/ 1045985 h 2542478"/>
              <a:gd name="connsiteX19" fmla="*/ 693606 w 2433196"/>
              <a:gd name="connsiteY19" fmla="*/ 1168648 h 2542478"/>
              <a:gd name="connsiteX20" fmla="*/ 769434 w 2433196"/>
              <a:gd name="connsiteY20" fmla="*/ 1168648 h 2542478"/>
              <a:gd name="connsiteX21" fmla="*/ 769434 w 2433196"/>
              <a:gd name="connsiteY21" fmla="*/ 1309154 h 2542478"/>
              <a:gd name="connsiteX22" fmla="*/ 867565 w 2433196"/>
              <a:gd name="connsiteY22" fmla="*/ 1309154 h 2542478"/>
              <a:gd name="connsiteX23" fmla="*/ 867565 w 2433196"/>
              <a:gd name="connsiteY23" fmla="*/ 1474192 h 2542478"/>
              <a:gd name="connsiteX24" fmla="*/ 981308 w 2433196"/>
              <a:gd name="connsiteY24" fmla="*/ 1474192 h 2542478"/>
              <a:gd name="connsiteX25" fmla="*/ 981308 w 2433196"/>
              <a:gd name="connsiteY25" fmla="*/ 1643690 h 2542478"/>
              <a:gd name="connsiteX26" fmla="*/ 1028143 w 2433196"/>
              <a:gd name="connsiteY26" fmla="*/ 1643690 h 2542478"/>
              <a:gd name="connsiteX27" fmla="*/ 1028143 w 2433196"/>
              <a:gd name="connsiteY27" fmla="*/ 1813189 h 2542478"/>
              <a:gd name="connsiteX28" fmla="*/ 1474191 w 2433196"/>
              <a:gd name="connsiteY28" fmla="*/ 1813189 h 2542478"/>
              <a:gd name="connsiteX29" fmla="*/ 1474191 w 2433196"/>
              <a:gd name="connsiteY29" fmla="*/ 2047364 h 2542478"/>
              <a:gd name="connsiteX30" fmla="*/ 1541099 w 2433196"/>
              <a:gd name="connsiteY30" fmla="*/ 2047364 h 2542478"/>
              <a:gd name="connsiteX31" fmla="*/ 1541099 w 2433196"/>
              <a:gd name="connsiteY31" fmla="*/ 2297152 h 2542478"/>
              <a:gd name="connsiteX32" fmla="*/ 1616927 w 2433196"/>
              <a:gd name="connsiteY32" fmla="*/ 2297152 h 2542478"/>
              <a:gd name="connsiteX33" fmla="*/ 1616927 w 2433196"/>
              <a:gd name="connsiteY33" fmla="*/ 2542478 h 2542478"/>
              <a:gd name="connsiteX34" fmla="*/ 2433196 w 2433196"/>
              <a:gd name="connsiteY34" fmla="*/ 2542478 h 2542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33196" h="2542478">
                <a:moveTo>
                  <a:pt x="0" y="0"/>
                </a:moveTo>
                <a:lnTo>
                  <a:pt x="142736" y="0"/>
                </a:lnTo>
                <a:lnTo>
                  <a:pt x="142736" y="109282"/>
                </a:lnTo>
                <a:lnTo>
                  <a:pt x="180650" y="109282"/>
                </a:lnTo>
                <a:lnTo>
                  <a:pt x="180650" y="225255"/>
                </a:lnTo>
                <a:lnTo>
                  <a:pt x="211873" y="225255"/>
                </a:lnTo>
                <a:lnTo>
                  <a:pt x="211873" y="330076"/>
                </a:lnTo>
                <a:lnTo>
                  <a:pt x="238636" y="330076"/>
                </a:lnTo>
                <a:lnTo>
                  <a:pt x="238636" y="434898"/>
                </a:lnTo>
                <a:lnTo>
                  <a:pt x="359069" y="434898"/>
                </a:lnTo>
                <a:lnTo>
                  <a:pt x="359069" y="550871"/>
                </a:lnTo>
                <a:lnTo>
                  <a:pt x="379142" y="559792"/>
                </a:lnTo>
                <a:lnTo>
                  <a:pt x="497345" y="559792"/>
                </a:lnTo>
                <a:lnTo>
                  <a:pt x="497345" y="675764"/>
                </a:lnTo>
                <a:lnTo>
                  <a:pt x="588785" y="675764"/>
                </a:lnTo>
                <a:lnTo>
                  <a:pt x="588785" y="800658"/>
                </a:lnTo>
                <a:lnTo>
                  <a:pt x="604396" y="800658"/>
                </a:lnTo>
                <a:lnTo>
                  <a:pt x="604396" y="1045985"/>
                </a:lnTo>
                <a:lnTo>
                  <a:pt x="693606" y="1045985"/>
                </a:lnTo>
                <a:lnTo>
                  <a:pt x="693606" y="1168648"/>
                </a:lnTo>
                <a:lnTo>
                  <a:pt x="769434" y="1168648"/>
                </a:lnTo>
                <a:lnTo>
                  <a:pt x="769434" y="1309154"/>
                </a:lnTo>
                <a:lnTo>
                  <a:pt x="867565" y="1309154"/>
                </a:lnTo>
                <a:lnTo>
                  <a:pt x="867565" y="1474192"/>
                </a:lnTo>
                <a:lnTo>
                  <a:pt x="981308" y="1474192"/>
                </a:lnTo>
                <a:lnTo>
                  <a:pt x="981308" y="1643690"/>
                </a:lnTo>
                <a:lnTo>
                  <a:pt x="1028143" y="1643690"/>
                </a:lnTo>
                <a:lnTo>
                  <a:pt x="1028143" y="1813189"/>
                </a:lnTo>
                <a:lnTo>
                  <a:pt x="1474191" y="1813189"/>
                </a:lnTo>
                <a:lnTo>
                  <a:pt x="1474191" y="2047364"/>
                </a:lnTo>
                <a:lnTo>
                  <a:pt x="1541099" y="2047364"/>
                </a:lnTo>
                <a:lnTo>
                  <a:pt x="1541099" y="2297152"/>
                </a:lnTo>
                <a:lnTo>
                  <a:pt x="1616927" y="2297152"/>
                </a:lnTo>
                <a:lnTo>
                  <a:pt x="1616927" y="2542478"/>
                </a:lnTo>
                <a:lnTo>
                  <a:pt x="2433196" y="2542478"/>
                </a:lnTo>
              </a:path>
            </a:pathLst>
          </a:custGeom>
          <a:noFill/>
          <a:ln w="28575">
            <a:solidFill>
              <a:schemeClr val="accent3"/>
            </a:solidFill>
            <a:miter lim="800000"/>
            <a:headEnd/>
            <a:tailEnd/>
          </a:ln>
        </p:spPr>
        <p:txBody>
          <a:bodyPr rtlCol="0" anchor="ctr"/>
          <a:lstStyle/>
          <a:p>
            <a:pPr algn="ctr"/>
            <a:endParaRPr lang="en-US" dirty="0"/>
          </a:p>
        </p:txBody>
      </p:sp>
      <p:grpSp>
        <p:nvGrpSpPr>
          <p:cNvPr id="82" name="Group 81">
            <a:extLst>
              <a:ext uri="{FF2B5EF4-FFF2-40B4-BE49-F238E27FC236}">
                <a16:creationId xmlns:a16="http://schemas.microsoft.com/office/drawing/2014/main" id="{31084335-31DE-49BB-A3F8-B9411689A67B}"/>
              </a:ext>
            </a:extLst>
          </p:cNvPr>
          <p:cNvGrpSpPr/>
          <p:nvPr/>
        </p:nvGrpSpPr>
        <p:grpSpPr>
          <a:xfrm>
            <a:off x="4434661" y="4304373"/>
            <a:ext cx="64677" cy="57986"/>
            <a:chOff x="4268687" y="3006370"/>
            <a:chExt cx="64677" cy="57986"/>
          </a:xfrm>
        </p:grpSpPr>
        <p:cxnSp>
          <p:nvCxnSpPr>
            <p:cNvPr id="79" name="Straight Connector 78">
              <a:extLst>
                <a:ext uri="{FF2B5EF4-FFF2-40B4-BE49-F238E27FC236}">
                  <a16:creationId xmlns:a16="http://schemas.microsoft.com/office/drawing/2014/main" id="{FFF2827B-99B8-4349-85AA-E0A1EE45A466}"/>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0AF3FF8C-AD6D-426E-AA7D-06C895392555}"/>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83" name="Group 82">
            <a:extLst>
              <a:ext uri="{FF2B5EF4-FFF2-40B4-BE49-F238E27FC236}">
                <a16:creationId xmlns:a16="http://schemas.microsoft.com/office/drawing/2014/main" id="{729C6F11-7E97-4FBF-B736-D3F3C82EA2BC}"/>
              </a:ext>
            </a:extLst>
          </p:cNvPr>
          <p:cNvGrpSpPr/>
          <p:nvPr/>
        </p:nvGrpSpPr>
        <p:grpSpPr>
          <a:xfrm>
            <a:off x="3866625" y="3845543"/>
            <a:ext cx="64677" cy="57986"/>
            <a:chOff x="4268687" y="3006370"/>
            <a:chExt cx="64677" cy="57986"/>
          </a:xfrm>
        </p:grpSpPr>
        <p:cxnSp>
          <p:nvCxnSpPr>
            <p:cNvPr id="84" name="Straight Connector 83">
              <a:extLst>
                <a:ext uri="{FF2B5EF4-FFF2-40B4-BE49-F238E27FC236}">
                  <a16:creationId xmlns:a16="http://schemas.microsoft.com/office/drawing/2014/main" id="{E2B14AC7-09AB-4D67-9046-6EFFF227BF43}"/>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0214FDFC-2DD9-4A2A-A23A-AEC7D61CE767}"/>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86" name="Group 85">
            <a:extLst>
              <a:ext uri="{FF2B5EF4-FFF2-40B4-BE49-F238E27FC236}">
                <a16:creationId xmlns:a16="http://schemas.microsoft.com/office/drawing/2014/main" id="{ACDAA5F8-AD34-4400-954C-8D38CE310959}"/>
              </a:ext>
            </a:extLst>
          </p:cNvPr>
          <p:cNvGrpSpPr/>
          <p:nvPr/>
        </p:nvGrpSpPr>
        <p:grpSpPr>
          <a:xfrm>
            <a:off x="3817726" y="3845543"/>
            <a:ext cx="64677" cy="57986"/>
            <a:chOff x="4268687" y="3006370"/>
            <a:chExt cx="64677" cy="57986"/>
          </a:xfrm>
        </p:grpSpPr>
        <p:cxnSp>
          <p:nvCxnSpPr>
            <p:cNvPr id="87" name="Straight Connector 86">
              <a:extLst>
                <a:ext uri="{FF2B5EF4-FFF2-40B4-BE49-F238E27FC236}">
                  <a16:creationId xmlns:a16="http://schemas.microsoft.com/office/drawing/2014/main" id="{F239ACAC-9C6C-4884-BDF5-81882B1DDA36}"/>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05593FDF-AF54-4039-BB45-12A9C6056CB6}"/>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89" name="Group 88">
            <a:extLst>
              <a:ext uri="{FF2B5EF4-FFF2-40B4-BE49-F238E27FC236}">
                <a16:creationId xmlns:a16="http://schemas.microsoft.com/office/drawing/2014/main" id="{BDC26167-C89C-4F0F-A275-2DFAE5AF6593}"/>
              </a:ext>
            </a:extLst>
          </p:cNvPr>
          <p:cNvGrpSpPr/>
          <p:nvPr/>
        </p:nvGrpSpPr>
        <p:grpSpPr>
          <a:xfrm>
            <a:off x="3794907" y="3845543"/>
            <a:ext cx="64677" cy="57986"/>
            <a:chOff x="4268687" y="3006370"/>
            <a:chExt cx="64677" cy="57986"/>
          </a:xfrm>
        </p:grpSpPr>
        <p:cxnSp>
          <p:nvCxnSpPr>
            <p:cNvPr id="90" name="Straight Connector 89">
              <a:extLst>
                <a:ext uri="{FF2B5EF4-FFF2-40B4-BE49-F238E27FC236}">
                  <a16:creationId xmlns:a16="http://schemas.microsoft.com/office/drawing/2014/main" id="{40261680-7376-41CB-ACF9-D17CAA006FEC}"/>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287BAF95-F46F-4ABE-BA3C-B2C5ED992F10}"/>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C369DB55-74A5-437D-A6C7-904C4EA6149E}"/>
              </a:ext>
            </a:extLst>
          </p:cNvPr>
          <p:cNvGrpSpPr/>
          <p:nvPr/>
        </p:nvGrpSpPr>
        <p:grpSpPr>
          <a:xfrm>
            <a:off x="3368676" y="3375304"/>
            <a:ext cx="64677" cy="57986"/>
            <a:chOff x="4268687" y="3006370"/>
            <a:chExt cx="64677" cy="57986"/>
          </a:xfrm>
        </p:grpSpPr>
        <p:cxnSp>
          <p:nvCxnSpPr>
            <p:cNvPr id="93" name="Straight Connector 92">
              <a:extLst>
                <a:ext uri="{FF2B5EF4-FFF2-40B4-BE49-F238E27FC236}">
                  <a16:creationId xmlns:a16="http://schemas.microsoft.com/office/drawing/2014/main" id="{B2DDBB76-B54D-4A81-9D62-C209816ED9F0}"/>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88D06CD1-2E90-4B58-920F-7C065BEFC959}"/>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2483BC69-7A4B-4BA6-8158-96290EC0DF6A}"/>
              </a:ext>
            </a:extLst>
          </p:cNvPr>
          <p:cNvGrpSpPr/>
          <p:nvPr/>
        </p:nvGrpSpPr>
        <p:grpSpPr>
          <a:xfrm>
            <a:off x="3247245" y="2967002"/>
            <a:ext cx="64677" cy="57986"/>
            <a:chOff x="4268687" y="3006370"/>
            <a:chExt cx="64677" cy="57986"/>
          </a:xfrm>
        </p:grpSpPr>
        <p:cxnSp>
          <p:nvCxnSpPr>
            <p:cNvPr id="96" name="Straight Connector 95">
              <a:extLst>
                <a:ext uri="{FF2B5EF4-FFF2-40B4-BE49-F238E27FC236}">
                  <a16:creationId xmlns:a16="http://schemas.microsoft.com/office/drawing/2014/main" id="{5F0DE7AB-9038-41A7-8A75-1481C39F874F}"/>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0586B034-4A65-4214-93C4-0BD1BF3347DC}"/>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B6E42411-0F1E-41FC-8848-DCC78D401487}"/>
              </a:ext>
            </a:extLst>
          </p:cNvPr>
          <p:cNvGrpSpPr/>
          <p:nvPr/>
        </p:nvGrpSpPr>
        <p:grpSpPr>
          <a:xfrm>
            <a:off x="3181232" y="2964557"/>
            <a:ext cx="64677" cy="57986"/>
            <a:chOff x="4268687" y="3006370"/>
            <a:chExt cx="64677" cy="57986"/>
          </a:xfrm>
        </p:grpSpPr>
        <p:cxnSp>
          <p:nvCxnSpPr>
            <p:cNvPr id="99" name="Straight Connector 98">
              <a:extLst>
                <a:ext uri="{FF2B5EF4-FFF2-40B4-BE49-F238E27FC236}">
                  <a16:creationId xmlns:a16="http://schemas.microsoft.com/office/drawing/2014/main" id="{B100E63B-8B49-4A28-9217-68C1888F8BFB}"/>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81AB9A1C-E80D-4C3A-A96C-8711C18FCBCF}"/>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01" name="Group 100">
            <a:extLst>
              <a:ext uri="{FF2B5EF4-FFF2-40B4-BE49-F238E27FC236}">
                <a16:creationId xmlns:a16="http://schemas.microsoft.com/office/drawing/2014/main" id="{6AFB83B8-D952-4ADD-B746-48AD0CAC1C84}"/>
              </a:ext>
            </a:extLst>
          </p:cNvPr>
          <p:cNvGrpSpPr/>
          <p:nvPr/>
        </p:nvGrpSpPr>
        <p:grpSpPr>
          <a:xfrm>
            <a:off x="3116849" y="2789338"/>
            <a:ext cx="64677" cy="57986"/>
            <a:chOff x="4268687" y="3006370"/>
            <a:chExt cx="64677" cy="57986"/>
          </a:xfrm>
        </p:grpSpPr>
        <p:cxnSp>
          <p:nvCxnSpPr>
            <p:cNvPr id="102" name="Straight Connector 101">
              <a:extLst>
                <a:ext uri="{FF2B5EF4-FFF2-40B4-BE49-F238E27FC236}">
                  <a16:creationId xmlns:a16="http://schemas.microsoft.com/office/drawing/2014/main" id="{49D6AD57-B52B-457A-BADD-1CEABBE5005D}"/>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AAB77A2A-80A1-4431-A5C6-31B76D821C96}"/>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3E277164-8B51-4F75-8948-8EBE150F4519}"/>
              </a:ext>
            </a:extLst>
          </p:cNvPr>
          <p:cNvGrpSpPr/>
          <p:nvPr/>
        </p:nvGrpSpPr>
        <p:grpSpPr>
          <a:xfrm>
            <a:off x="3090770" y="2789338"/>
            <a:ext cx="64677" cy="57986"/>
            <a:chOff x="4268687" y="3006370"/>
            <a:chExt cx="64677" cy="57986"/>
          </a:xfrm>
        </p:grpSpPr>
        <p:cxnSp>
          <p:nvCxnSpPr>
            <p:cNvPr id="105" name="Straight Connector 104">
              <a:extLst>
                <a:ext uri="{FF2B5EF4-FFF2-40B4-BE49-F238E27FC236}">
                  <a16:creationId xmlns:a16="http://schemas.microsoft.com/office/drawing/2014/main" id="{713A79A1-C363-4F8E-AA06-5234C0D7590F}"/>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5CA10E9F-B703-45AD-A456-F096DE3D1AB5}"/>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07" name="Group 106">
            <a:extLst>
              <a:ext uri="{FF2B5EF4-FFF2-40B4-BE49-F238E27FC236}">
                <a16:creationId xmlns:a16="http://schemas.microsoft.com/office/drawing/2014/main" id="{DECE3420-A7AD-4A75-A250-807A6ED0B71B}"/>
              </a:ext>
            </a:extLst>
          </p:cNvPr>
          <p:cNvGrpSpPr/>
          <p:nvPr/>
        </p:nvGrpSpPr>
        <p:grpSpPr>
          <a:xfrm>
            <a:off x="3040241" y="2789338"/>
            <a:ext cx="64677" cy="57986"/>
            <a:chOff x="4268687" y="3006370"/>
            <a:chExt cx="64677" cy="57986"/>
          </a:xfrm>
        </p:grpSpPr>
        <p:cxnSp>
          <p:nvCxnSpPr>
            <p:cNvPr id="108" name="Straight Connector 107">
              <a:extLst>
                <a:ext uri="{FF2B5EF4-FFF2-40B4-BE49-F238E27FC236}">
                  <a16:creationId xmlns:a16="http://schemas.microsoft.com/office/drawing/2014/main" id="{B28378F2-0670-4260-9459-FD68912FAFDE}"/>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36716078-049D-49BC-A0CD-6DCEAED423B3}"/>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10" name="Group 109">
            <a:extLst>
              <a:ext uri="{FF2B5EF4-FFF2-40B4-BE49-F238E27FC236}">
                <a16:creationId xmlns:a16="http://schemas.microsoft.com/office/drawing/2014/main" id="{09751A49-D4A2-49E1-ADC3-97A3CF62A31F}"/>
              </a:ext>
            </a:extLst>
          </p:cNvPr>
          <p:cNvGrpSpPr/>
          <p:nvPr/>
        </p:nvGrpSpPr>
        <p:grpSpPr>
          <a:xfrm>
            <a:off x="3032091" y="2789338"/>
            <a:ext cx="64677" cy="57986"/>
            <a:chOff x="4268687" y="3006370"/>
            <a:chExt cx="64677" cy="57986"/>
          </a:xfrm>
        </p:grpSpPr>
        <p:cxnSp>
          <p:nvCxnSpPr>
            <p:cNvPr id="111" name="Straight Connector 110">
              <a:extLst>
                <a:ext uri="{FF2B5EF4-FFF2-40B4-BE49-F238E27FC236}">
                  <a16:creationId xmlns:a16="http://schemas.microsoft.com/office/drawing/2014/main" id="{6C178B5F-D0EC-4081-9429-5F504199A347}"/>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377D7C8D-B2D3-4035-887A-0BB3A4B93F28}"/>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13" name="Group 112">
            <a:extLst>
              <a:ext uri="{FF2B5EF4-FFF2-40B4-BE49-F238E27FC236}">
                <a16:creationId xmlns:a16="http://schemas.microsoft.com/office/drawing/2014/main" id="{FA086D56-2529-4C5F-B104-66571B6A3B5E}"/>
              </a:ext>
            </a:extLst>
          </p:cNvPr>
          <p:cNvGrpSpPr/>
          <p:nvPr/>
        </p:nvGrpSpPr>
        <p:grpSpPr>
          <a:xfrm>
            <a:off x="3009272" y="2789338"/>
            <a:ext cx="64677" cy="57986"/>
            <a:chOff x="4268687" y="3006370"/>
            <a:chExt cx="64677" cy="57986"/>
          </a:xfrm>
        </p:grpSpPr>
        <p:cxnSp>
          <p:nvCxnSpPr>
            <p:cNvPr id="114" name="Straight Connector 113">
              <a:extLst>
                <a:ext uri="{FF2B5EF4-FFF2-40B4-BE49-F238E27FC236}">
                  <a16:creationId xmlns:a16="http://schemas.microsoft.com/office/drawing/2014/main" id="{E764A791-FC52-43BE-B9DB-B2E73DE887D5}"/>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27543F2D-2795-4284-8759-8CBE8AE323B1}"/>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7432D7EE-01AB-48AA-8016-31A0469BB634}"/>
              </a:ext>
            </a:extLst>
          </p:cNvPr>
          <p:cNvGrpSpPr/>
          <p:nvPr/>
        </p:nvGrpSpPr>
        <p:grpSpPr>
          <a:xfrm>
            <a:off x="2986453" y="2789338"/>
            <a:ext cx="64677" cy="57986"/>
            <a:chOff x="4268687" y="3006370"/>
            <a:chExt cx="64677" cy="57986"/>
          </a:xfrm>
        </p:grpSpPr>
        <p:cxnSp>
          <p:nvCxnSpPr>
            <p:cNvPr id="117" name="Straight Connector 116">
              <a:extLst>
                <a:ext uri="{FF2B5EF4-FFF2-40B4-BE49-F238E27FC236}">
                  <a16:creationId xmlns:a16="http://schemas.microsoft.com/office/drawing/2014/main" id="{383F46CE-29F5-4F39-9B50-C3BEC1A3DBBA}"/>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AC202E4A-42D6-44B1-9FF1-90AB3B70951C}"/>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5A3B707C-B833-4C69-BC01-9C4BC5F89DB3}"/>
              </a:ext>
            </a:extLst>
          </p:cNvPr>
          <p:cNvGrpSpPr/>
          <p:nvPr/>
        </p:nvGrpSpPr>
        <p:grpSpPr>
          <a:xfrm>
            <a:off x="2824274" y="2677687"/>
            <a:ext cx="64677" cy="57986"/>
            <a:chOff x="4268687" y="3006370"/>
            <a:chExt cx="64677" cy="57986"/>
          </a:xfrm>
        </p:grpSpPr>
        <p:cxnSp>
          <p:nvCxnSpPr>
            <p:cNvPr id="120" name="Straight Connector 119">
              <a:extLst>
                <a:ext uri="{FF2B5EF4-FFF2-40B4-BE49-F238E27FC236}">
                  <a16:creationId xmlns:a16="http://schemas.microsoft.com/office/drawing/2014/main" id="{EF770C6C-28B5-48C6-8FAD-F4328FF92F84}"/>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535F1706-145C-4429-8E18-63331380937A}"/>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D3B198FC-A592-40F4-B150-ACF0AB0BB297}"/>
              </a:ext>
            </a:extLst>
          </p:cNvPr>
          <p:cNvGrpSpPr/>
          <p:nvPr/>
        </p:nvGrpSpPr>
        <p:grpSpPr>
          <a:xfrm>
            <a:off x="2774561" y="2678502"/>
            <a:ext cx="64677" cy="57986"/>
            <a:chOff x="4268687" y="3006370"/>
            <a:chExt cx="64677" cy="57986"/>
          </a:xfrm>
        </p:grpSpPr>
        <p:cxnSp>
          <p:nvCxnSpPr>
            <p:cNvPr id="123" name="Straight Connector 122">
              <a:extLst>
                <a:ext uri="{FF2B5EF4-FFF2-40B4-BE49-F238E27FC236}">
                  <a16:creationId xmlns:a16="http://schemas.microsoft.com/office/drawing/2014/main" id="{560D1B5B-7DAF-41B3-8748-8E58FBFE2F48}"/>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C90921BD-439E-4452-93F6-6E43293F10DD}"/>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99D032F7-6C1A-49C3-B320-5015CA802248}"/>
              </a:ext>
            </a:extLst>
          </p:cNvPr>
          <p:cNvGrpSpPr/>
          <p:nvPr/>
        </p:nvGrpSpPr>
        <p:grpSpPr>
          <a:xfrm>
            <a:off x="2653130" y="2579890"/>
            <a:ext cx="64677" cy="57986"/>
            <a:chOff x="4268687" y="3006370"/>
            <a:chExt cx="64677" cy="57986"/>
          </a:xfrm>
        </p:grpSpPr>
        <p:cxnSp>
          <p:nvCxnSpPr>
            <p:cNvPr id="126" name="Straight Connector 125">
              <a:extLst>
                <a:ext uri="{FF2B5EF4-FFF2-40B4-BE49-F238E27FC236}">
                  <a16:creationId xmlns:a16="http://schemas.microsoft.com/office/drawing/2014/main" id="{6A66F4D4-1A5B-4036-A8F1-9669590D24D8}"/>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1CFC1B79-A729-4AF6-B3E0-3E7B2CC85E93}"/>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0126C98F-86A5-40D7-A1A6-9F0E34C7DB1B}"/>
              </a:ext>
            </a:extLst>
          </p:cNvPr>
          <p:cNvGrpSpPr/>
          <p:nvPr/>
        </p:nvGrpSpPr>
        <p:grpSpPr>
          <a:xfrm>
            <a:off x="2622976" y="2582335"/>
            <a:ext cx="64677" cy="57986"/>
            <a:chOff x="4268687" y="3006370"/>
            <a:chExt cx="64677" cy="57986"/>
          </a:xfrm>
        </p:grpSpPr>
        <p:cxnSp>
          <p:nvCxnSpPr>
            <p:cNvPr id="129" name="Straight Connector 128">
              <a:extLst>
                <a:ext uri="{FF2B5EF4-FFF2-40B4-BE49-F238E27FC236}">
                  <a16:creationId xmlns:a16="http://schemas.microsoft.com/office/drawing/2014/main" id="{C957CDE4-3DF9-4429-BCEE-A45D630121B7}"/>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4EBA6199-23BF-490E-AD15-81195CA5836A}"/>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CABAC9B8-5971-4935-98F4-4A66EF8990E8}"/>
              </a:ext>
            </a:extLst>
          </p:cNvPr>
          <p:cNvGrpSpPr/>
          <p:nvPr/>
        </p:nvGrpSpPr>
        <p:grpSpPr>
          <a:xfrm>
            <a:off x="2602602" y="2581520"/>
            <a:ext cx="64677" cy="57986"/>
            <a:chOff x="4268687" y="3006370"/>
            <a:chExt cx="64677" cy="57986"/>
          </a:xfrm>
        </p:grpSpPr>
        <p:cxnSp>
          <p:nvCxnSpPr>
            <p:cNvPr id="132" name="Straight Connector 131">
              <a:extLst>
                <a:ext uri="{FF2B5EF4-FFF2-40B4-BE49-F238E27FC236}">
                  <a16:creationId xmlns:a16="http://schemas.microsoft.com/office/drawing/2014/main" id="{BBCC07D5-2E3C-499C-B83C-9DCA5C7DB450}"/>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7B03BCF5-400C-4673-BDF6-DBC0F3B7DB75}"/>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45F7637D-0071-4A23-BF2D-3C28FF962F44}"/>
              </a:ext>
            </a:extLst>
          </p:cNvPr>
          <p:cNvGrpSpPr/>
          <p:nvPr/>
        </p:nvGrpSpPr>
        <p:grpSpPr>
          <a:xfrm>
            <a:off x="2551259" y="2579075"/>
            <a:ext cx="64677" cy="57986"/>
            <a:chOff x="4268687" y="3006370"/>
            <a:chExt cx="64677" cy="57986"/>
          </a:xfrm>
        </p:grpSpPr>
        <p:cxnSp>
          <p:nvCxnSpPr>
            <p:cNvPr id="135" name="Straight Connector 134">
              <a:extLst>
                <a:ext uri="{FF2B5EF4-FFF2-40B4-BE49-F238E27FC236}">
                  <a16:creationId xmlns:a16="http://schemas.microsoft.com/office/drawing/2014/main" id="{5638B6AF-813B-4296-B79C-5BE5851D8077}"/>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9B9C4795-F729-45EC-A529-77DD87D42CE7}"/>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37" name="Group 136">
            <a:extLst>
              <a:ext uri="{FF2B5EF4-FFF2-40B4-BE49-F238E27FC236}">
                <a16:creationId xmlns:a16="http://schemas.microsoft.com/office/drawing/2014/main" id="{A708BF10-D12A-4F97-8318-C933BF3AAAAB}"/>
              </a:ext>
            </a:extLst>
          </p:cNvPr>
          <p:cNvGrpSpPr/>
          <p:nvPr/>
        </p:nvGrpSpPr>
        <p:grpSpPr>
          <a:xfrm>
            <a:off x="2534959" y="2579075"/>
            <a:ext cx="64677" cy="57986"/>
            <a:chOff x="4268687" y="3006370"/>
            <a:chExt cx="64677" cy="57986"/>
          </a:xfrm>
        </p:grpSpPr>
        <p:cxnSp>
          <p:nvCxnSpPr>
            <p:cNvPr id="138" name="Straight Connector 137">
              <a:extLst>
                <a:ext uri="{FF2B5EF4-FFF2-40B4-BE49-F238E27FC236}">
                  <a16:creationId xmlns:a16="http://schemas.microsoft.com/office/drawing/2014/main" id="{A8FCE447-E4FC-4F2B-A02A-4B7B89BFCAA9}"/>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F9DBF4CB-089C-4234-BA04-EF38023D22B5}"/>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F5F28DC1-D949-4FD2-8945-BB0839579A90}"/>
              </a:ext>
            </a:extLst>
          </p:cNvPr>
          <p:cNvGrpSpPr/>
          <p:nvPr/>
        </p:nvGrpSpPr>
        <p:grpSpPr>
          <a:xfrm>
            <a:off x="2512140" y="2495948"/>
            <a:ext cx="64677" cy="57986"/>
            <a:chOff x="4268687" y="3006370"/>
            <a:chExt cx="64677" cy="57986"/>
          </a:xfrm>
        </p:grpSpPr>
        <p:cxnSp>
          <p:nvCxnSpPr>
            <p:cNvPr id="141" name="Straight Connector 140">
              <a:extLst>
                <a:ext uri="{FF2B5EF4-FFF2-40B4-BE49-F238E27FC236}">
                  <a16:creationId xmlns:a16="http://schemas.microsoft.com/office/drawing/2014/main" id="{DFD74953-3DDA-4C40-9845-589D63195430}"/>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2CBFA3C2-42D1-45D3-B519-266D946B16C5}"/>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96B06CB9-423A-4112-A172-4AE94E9CE15A}"/>
              </a:ext>
            </a:extLst>
          </p:cNvPr>
          <p:cNvGrpSpPr/>
          <p:nvPr/>
        </p:nvGrpSpPr>
        <p:grpSpPr>
          <a:xfrm>
            <a:off x="2393154" y="2495948"/>
            <a:ext cx="64677" cy="57986"/>
            <a:chOff x="4268687" y="3006370"/>
            <a:chExt cx="64677" cy="57986"/>
          </a:xfrm>
        </p:grpSpPr>
        <p:cxnSp>
          <p:nvCxnSpPr>
            <p:cNvPr id="144" name="Straight Connector 143">
              <a:extLst>
                <a:ext uri="{FF2B5EF4-FFF2-40B4-BE49-F238E27FC236}">
                  <a16:creationId xmlns:a16="http://schemas.microsoft.com/office/drawing/2014/main" id="{7C4E9E56-44CA-4E8C-A92F-8340A029C9EC}"/>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8FEE4079-E9B4-4FF8-90EA-BA47ABA2092E}"/>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A4FD33CC-33E4-4449-954B-92BD8C835613}"/>
              </a:ext>
            </a:extLst>
          </p:cNvPr>
          <p:cNvGrpSpPr/>
          <p:nvPr/>
        </p:nvGrpSpPr>
        <p:grpSpPr>
          <a:xfrm>
            <a:off x="2015006" y="2021633"/>
            <a:ext cx="64677" cy="57986"/>
            <a:chOff x="4268687" y="3006370"/>
            <a:chExt cx="64677" cy="57986"/>
          </a:xfrm>
        </p:grpSpPr>
        <p:cxnSp>
          <p:nvCxnSpPr>
            <p:cNvPr id="147" name="Straight Connector 146">
              <a:extLst>
                <a:ext uri="{FF2B5EF4-FFF2-40B4-BE49-F238E27FC236}">
                  <a16:creationId xmlns:a16="http://schemas.microsoft.com/office/drawing/2014/main" id="{B0E184D5-9AE4-4D1A-BB96-DA669A2E7ECE}"/>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836BEE3D-BB8F-4D5F-909C-EA11F45AD659}"/>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49" name="Group 148">
            <a:extLst>
              <a:ext uri="{FF2B5EF4-FFF2-40B4-BE49-F238E27FC236}">
                <a16:creationId xmlns:a16="http://schemas.microsoft.com/office/drawing/2014/main" id="{14D8693E-8E6D-4FD9-9F73-0F1BCD414CFD}"/>
              </a:ext>
            </a:extLst>
          </p:cNvPr>
          <p:cNvGrpSpPr/>
          <p:nvPr/>
        </p:nvGrpSpPr>
        <p:grpSpPr>
          <a:xfrm>
            <a:off x="2233418" y="2499207"/>
            <a:ext cx="64677" cy="57986"/>
            <a:chOff x="4268687" y="3006370"/>
            <a:chExt cx="64677" cy="57986"/>
          </a:xfrm>
        </p:grpSpPr>
        <p:cxnSp>
          <p:nvCxnSpPr>
            <p:cNvPr id="150" name="Straight Connector 149">
              <a:extLst>
                <a:ext uri="{FF2B5EF4-FFF2-40B4-BE49-F238E27FC236}">
                  <a16:creationId xmlns:a16="http://schemas.microsoft.com/office/drawing/2014/main" id="{E7468EDA-B76A-47D2-B602-93CDD0360AE2}"/>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1816E035-9CCF-4DBF-B113-267AE21FC22A}"/>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52" name="Group 151">
            <a:extLst>
              <a:ext uri="{FF2B5EF4-FFF2-40B4-BE49-F238E27FC236}">
                <a16:creationId xmlns:a16="http://schemas.microsoft.com/office/drawing/2014/main" id="{56290D89-4656-4644-9C76-8EB5CD2BFD1A}"/>
              </a:ext>
            </a:extLst>
          </p:cNvPr>
          <p:cNvGrpSpPr/>
          <p:nvPr/>
        </p:nvGrpSpPr>
        <p:grpSpPr>
          <a:xfrm>
            <a:off x="2288837" y="2499207"/>
            <a:ext cx="64677" cy="57986"/>
            <a:chOff x="4268687" y="3006370"/>
            <a:chExt cx="64677" cy="57986"/>
          </a:xfrm>
        </p:grpSpPr>
        <p:cxnSp>
          <p:nvCxnSpPr>
            <p:cNvPr id="153" name="Straight Connector 152">
              <a:extLst>
                <a:ext uri="{FF2B5EF4-FFF2-40B4-BE49-F238E27FC236}">
                  <a16:creationId xmlns:a16="http://schemas.microsoft.com/office/drawing/2014/main" id="{8773465A-10A6-4FA3-91CF-929A30030750}"/>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FCA49690-8EB3-4675-B015-D08FB8E4ED7A}"/>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55" name="Group 154">
            <a:extLst>
              <a:ext uri="{FF2B5EF4-FFF2-40B4-BE49-F238E27FC236}">
                <a16:creationId xmlns:a16="http://schemas.microsoft.com/office/drawing/2014/main" id="{A8E51117-A658-4870-A038-43736D6D38BF}"/>
              </a:ext>
            </a:extLst>
          </p:cNvPr>
          <p:cNvGrpSpPr/>
          <p:nvPr/>
        </p:nvGrpSpPr>
        <p:grpSpPr>
          <a:xfrm>
            <a:off x="2301876" y="2499207"/>
            <a:ext cx="64677" cy="57986"/>
            <a:chOff x="4268687" y="3006370"/>
            <a:chExt cx="64677" cy="57986"/>
          </a:xfrm>
        </p:grpSpPr>
        <p:cxnSp>
          <p:nvCxnSpPr>
            <p:cNvPr id="156" name="Straight Connector 155">
              <a:extLst>
                <a:ext uri="{FF2B5EF4-FFF2-40B4-BE49-F238E27FC236}">
                  <a16:creationId xmlns:a16="http://schemas.microsoft.com/office/drawing/2014/main" id="{12954239-25B6-40A2-8341-F7C0AFFE701E}"/>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13E2085C-1FEF-43E7-A334-9EDE41DD53C5}"/>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D0F7B2DF-319B-4756-9A24-1DCC777F88BF}"/>
              </a:ext>
            </a:extLst>
          </p:cNvPr>
          <p:cNvGrpSpPr/>
          <p:nvPr/>
        </p:nvGrpSpPr>
        <p:grpSpPr>
          <a:xfrm>
            <a:off x="2564298" y="3120217"/>
            <a:ext cx="64677" cy="57986"/>
            <a:chOff x="4268687" y="3006370"/>
            <a:chExt cx="64677" cy="57986"/>
          </a:xfrm>
        </p:grpSpPr>
        <p:cxnSp>
          <p:nvCxnSpPr>
            <p:cNvPr id="159" name="Straight Connector 158">
              <a:extLst>
                <a:ext uri="{FF2B5EF4-FFF2-40B4-BE49-F238E27FC236}">
                  <a16:creationId xmlns:a16="http://schemas.microsoft.com/office/drawing/2014/main" id="{C59EA13A-0CE5-49D4-AE27-69949FE80E05}"/>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E5CBA188-1CDE-4B1E-84DA-29880FEB340C}"/>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61" name="Group 160">
            <a:extLst>
              <a:ext uri="{FF2B5EF4-FFF2-40B4-BE49-F238E27FC236}">
                <a16:creationId xmlns:a16="http://schemas.microsoft.com/office/drawing/2014/main" id="{804F45FB-71AF-43A0-9053-5F389805E710}"/>
              </a:ext>
            </a:extLst>
          </p:cNvPr>
          <p:cNvGrpSpPr/>
          <p:nvPr/>
        </p:nvGrpSpPr>
        <p:grpSpPr>
          <a:xfrm>
            <a:off x="2601787" y="3120217"/>
            <a:ext cx="64677" cy="57986"/>
            <a:chOff x="4268687" y="3006370"/>
            <a:chExt cx="64677" cy="57986"/>
          </a:xfrm>
        </p:grpSpPr>
        <p:cxnSp>
          <p:nvCxnSpPr>
            <p:cNvPr id="162" name="Straight Connector 161">
              <a:extLst>
                <a:ext uri="{FF2B5EF4-FFF2-40B4-BE49-F238E27FC236}">
                  <a16:creationId xmlns:a16="http://schemas.microsoft.com/office/drawing/2014/main" id="{A6C67026-53EF-4506-9000-787DFD8D60AF}"/>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1EF1AA89-CE4F-4A3B-B9ED-30A309FF1621}"/>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CA992738-37F0-4EAF-ACF2-6B56634A6F5E}"/>
              </a:ext>
            </a:extLst>
          </p:cNvPr>
          <p:cNvGrpSpPr/>
          <p:nvPr/>
        </p:nvGrpSpPr>
        <p:grpSpPr>
          <a:xfrm>
            <a:off x="2637645" y="3265282"/>
            <a:ext cx="64677" cy="57986"/>
            <a:chOff x="4268687" y="3006370"/>
            <a:chExt cx="64677" cy="57986"/>
          </a:xfrm>
        </p:grpSpPr>
        <p:cxnSp>
          <p:nvCxnSpPr>
            <p:cNvPr id="165" name="Straight Connector 164">
              <a:extLst>
                <a:ext uri="{FF2B5EF4-FFF2-40B4-BE49-F238E27FC236}">
                  <a16:creationId xmlns:a16="http://schemas.microsoft.com/office/drawing/2014/main" id="{95881E6A-B624-4532-BD23-41E5C593CD23}"/>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06AEC3B9-D343-4D06-8C42-A444492D2983}"/>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6DC1ADAF-434D-431D-8C67-8B940E8695B5}"/>
              </a:ext>
            </a:extLst>
          </p:cNvPr>
          <p:cNvGrpSpPr/>
          <p:nvPr/>
        </p:nvGrpSpPr>
        <p:grpSpPr>
          <a:xfrm>
            <a:off x="2712623" y="3265282"/>
            <a:ext cx="64677" cy="57986"/>
            <a:chOff x="4268687" y="3006370"/>
            <a:chExt cx="64677" cy="57986"/>
          </a:xfrm>
        </p:grpSpPr>
        <p:cxnSp>
          <p:nvCxnSpPr>
            <p:cNvPr id="168" name="Straight Connector 167">
              <a:extLst>
                <a:ext uri="{FF2B5EF4-FFF2-40B4-BE49-F238E27FC236}">
                  <a16:creationId xmlns:a16="http://schemas.microsoft.com/office/drawing/2014/main" id="{F72C0C63-A9A6-4EDB-94FE-75BB12952120}"/>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FF537C8F-DC35-4214-855E-A89C055948E5}"/>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70" name="Group 169">
            <a:extLst>
              <a:ext uri="{FF2B5EF4-FFF2-40B4-BE49-F238E27FC236}">
                <a16:creationId xmlns:a16="http://schemas.microsoft.com/office/drawing/2014/main" id="{59347099-AA2B-4082-8D12-979EC06DD49C}"/>
              </a:ext>
            </a:extLst>
          </p:cNvPr>
          <p:cNvGrpSpPr/>
          <p:nvPr/>
        </p:nvGrpSpPr>
        <p:grpSpPr>
          <a:xfrm>
            <a:off x="2970154" y="3764046"/>
            <a:ext cx="64677" cy="57986"/>
            <a:chOff x="4268687" y="3006370"/>
            <a:chExt cx="64677" cy="57986"/>
          </a:xfrm>
        </p:grpSpPr>
        <p:cxnSp>
          <p:nvCxnSpPr>
            <p:cNvPr id="171" name="Straight Connector 170">
              <a:extLst>
                <a:ext uri="{FF2B5EF4-FFF2-40B4-BE49-F238E27FC236}">
                  <a16:creationId xmlns:a16="http://schemas.microsoft.com/office/drawing/2014/main" id="{E251C60A-C97C-4197-986E-A7DA8D8AE7C6}"/>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9ABB96E6-8EAA-4310-8A68-3F95A2371AE1}"/>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73" name="Group 172">
            <a:extLst>
              <a:ext uri="{FF2B5EF4-FFF2-40B4-BE49-F238E27FC236}">
                <a16:creationId xmlns:a16="http://schemas.microsoft.com/office/drawing/2014/main" id="{941C40F7-0B72-45CD-B194-D9B8111894C2}"/>
              </a:ext>
            </a:extLst>
          </p:cNvPr>
          <p:cNvGrpSpPr/>
          <p:nvPr/>
        </p:nvGrpSpPr>
        <p:grpSpPr>
          <a:xfrm>
            <a:off x="3087511" y="3764046"/>
            <a:ext cx="64677" cy="57986"/>
            <a:chOff x="4268687" y="3006370"/>
            <a:chExt cx="64677" cy="57986"/>
          </a:xfrm>
        </p:grpSpPr>
        <p:cxnSp>
          <p:nvCxnSpPr>
            <p:cNvPr id="174" name="Straight Connector 173">
              <a:extLst>
                <a:ext uri="{FF2B5EF4-FFF2-40B4-BE49-F238E27FC236}">
                  <a16:creationId xmlns:a16="http://schemas.microsoft.com/office/drawing/2014/main" id="{EE4431A2-2939-4F3B-9D6E-D3A746E3F55A}"/>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BDEE7413-A991-438E-AF20-CEB92C73B1F7}"/>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C185BD1D-9C6A-4835-8FA3-FB877626A8AD}"/>
              </a:ext>
            </a:extLst>
          </p:cNvPr>
          <p:cNvGrpSpPr/>
          <p:nvPr/>
        </p:nvGrpSpPr>
        <p:grpSpPr>
          <a:xfrm>
            <a:off x="3169009" y="3764046"/>
            <a:ext cx="64677" cy="57986"/>
            <a:chOff x="4268687" y="3006370"/>
            <a:chExt cx="64677" cy="57986"/>
          </a:xfrm>
        </p:grpSpPr>
        <p:cxnSp>
          <p:nvCxnSpPr>
            <p:cNvPr id="177" name="Straight Connector 176">
              <a:extLst>
                <a:ext uri="{FF2B5EF4-FFF2-40B4-BE49-F238E27FC236}">
                  <a16:creationId xmlns:a16="http://schemas.microsoft.com/office/drawing/2014/main" id="{72A1FD03-8BD4-4CD9-B330-3CC0A1F8A658}"/>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4A54E111-2604-4F85-9664-758BE5EE75A3}"/>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AB215632-612A-4145-918D-1FAA0B3E5AB3}"/>
              </a:ext>
            </a:extLst>
          </p:cNvPr>
          <p:cNvGrpSpPr/>
          <p:nvPr/>
        </p:nvGrpSpPr>
        <p:grpSpPr>
          <a:xfrm>
            <a:off x="3621319" y="4496707"/>
            <a:ext cx="64677" cy="57986"/>
            <a:chOff x="4268687" y="3006370"/>
            <a:chExt cx="64677" cy="57986"/>
          </a:xfrm>
        </p:grpSpPr>
        <p:cxnSp>
          <p:nvCxnSpPr>
            <p:cNvPr id="180" name="Straight Connector 179">
              <a:extLst>
                <a:ext uri="{FF2B5EF4-FFF2-40B4-BE49-F238E27FC236}">
                  <a16:creationId xmlns:a16="http://schemas.microsoft.com/office/drawing/2014/main" id="{3EEBAF3E-6D43-47C4-BFD2-EB457B30009E}"/>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874B43E3-9822-4143-9774-30135C01587E}"/>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82" name="Group 181">
            <a:extLst>
              <a:ext uri="{FF2B5EF4-FFF2-40B4-BE49-F238E27FC236}">
                <a16:creationId xmlns:a16="http://schemas.microsoft.com/office/drawing/2014/main" id="{BEB62B8B-69E3-4DF0-9FA5-17F063E69AB9}"/>
              </a:ext>
            </a:extLst>
          </p:cNvPr>
          <p:cNvGrpSpPr/>
          <p:nvPr/>
        </p:nvGrpSpPr>
        <p:grpSpPr>
          <a:xfrm>
            <a:off x="3728896" y="4496707"/>
            <a:ext cx="64677" cy="57986"/>
            <a:chOff x="4268687" y="3006370"/>
            <a:chExt cx="64677" cy="57986"/>
          </a:xfrm>
        </p:grpSpPr>
        <p:cxnSp>
          <p:nvCxnSpPr>
            <p:cNvPr id="183" name="Straight Connector 182">
              <a:extLst>
                <a:ext uri="{FF2B5EF4-FFF2-40B4-BE49-F238E27FC236}">
                  <a16:creationId xmlns:a16="http://schemas.microsoft.com/office/drawing/2014/main" id="{AC524C5E-2A50-40AA-892C-4F1D87C100F2}"/>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EA29D03F-E119-48F7-AE12-4F65BEF4D79E}"/>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185" name="Group 184">
            <a:extLst>
              <a:ext uri="{FF2B5EF4-FFF2-40B4-BE49-F238E27FC236}">
                <a16:creationId xmlns:a16="http://schemas.microsoft.com/office/drawing/2014/main" id="{07CBC5E8-447E-4916-A480-02CA90BC76B7}"/>
              </a:ext>
            </a:extLst>
          </p:cNvPr>
          <p:cNvGrpSpPr/>
          <p:nvPr/>
        </p:nvGrpSpPr>
        <p:grpSpPr>
          <a:xfrm>
            <a:off x="4299378" y="4496707"/>
            <a:ext cx="64677" cy="57986"/>
            <a:chOff x="4268687" y="3006370"/>
            <a:chExt cx="64677" cy="57986"/>
          </a:xfrm>
        </p:grpSpPr>
        <p:cxnSp>
          <p:nvCxnSpPr>
            <p:cNvPr id="186" name="Straight Connector 185">
              <a:extLst>
                <a:ext uri="{FF2B5EF4-FFF2-40B4-BE49-F238E27FC236}">
                  <a16:creationId xmlns:a16="http://schemas.microsoft.com/office/drawing/2014/main" id="{A79D193C-5556-4437-8045-25E3D8F89AAB}"/>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8E0C83D5-8D70-44DF-8EB2-1DB909ADE3E3}"/>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sp>
        <p:nvSpPr>
          <p:cNvPr id="2" name="Freeform: Shape 1">
            <a:extLst>
              <a:ext uri="{FF2B5EF4-FFF2-40B4-BE49-F238E27FC236}">
                <a16:creationId xmlns:a16="http://schemas.microsoft.com/office/drawing/2014/main" id="{5B6F82A2-780D-4300-B090-FE9F58DEB0B6}"/>
              </a:ext>
            </a:extLst>
          </p:cNvPr>
          <p:cNvSpPr/>
          <p:nvPr/>
        </p:nvSpPr>
        <p:spPr bwMode="auto">
          <a:xfrm>
            <a:off x="1891134" y="1819180"/>
            <a:ext cx="3421431" cy="3448681"/>
          </a:xfrm>
          <a:custGeom>
            <a:avLst/>
            <a:gdLst>
              <a:gd name="connsiteX0" fmla="*/ 0 w 3421431"/>
              <a:gd name="connsiteY0" fmla="*/ 0 h 3448681"/>
              <a:gd name="connsiteX1" fmla="*/ 0 w 3421431"/>
              <a:gd name="connsiteY1" fmla="*/ 3448681 h 3448681"/>
              <a:gd name="connsiteX2" fmla="*/ 3421431 w 3421431"/>
              <a:gd name="connsiteY2" fmla="*/ 3448681 h 3448681"/>
            </a:gdLst>
            <a:ahLst/>
            <a:cxnLst>
              <a:cxn ang="0">
                <a:pos x="connsiteX0" y="connsiteY0"/>
              </a:cxn>
              <a:cxn ang="0">
                <a:pos x="connsiteX1" y="connsiteY1"/>
              </a:cxn>
              <a:cxn ang="0">
                <a:pos x="connsiteX2" y="connsiteY2"/>
              </a:cxn>
            </a:cxnLst>
            <a:rect l="l" t="t" r="r" b="b"/>
            <a:pathLst>
              <a:path w="3421431" h="3448681">
                <a:moveTo>
                  <a:pt x="0" y="0"/>
                </a:moveTo>
                <a:lnTo>
                  <a:pt x="0" y="3448681"/>
                </a:lnTo>
                <a:lnTo>
                  <a:pt x="3421431" y="3448681"/>
                </a:lnTo>
              </a:path>
            </a:pathLst>
          </a:custGeom>
          <a:noFill/>
          <a:ln w="28575">
            <a:solidFill>
              <a:schemeClr val="bg1"/>
            </a:solidFill>
            <a:miter lim="800000"/>
            <a:headEnd/>
            <a:tailEnd/>
          </a:ln>
        </p:spPr>
        <p:txBody>
          <a:bodyPr rtlCol="0" anchor="ctr"/>
          <a:lstStyle/>
          <a:p>
            <a:pPr algn="ctr"/>
            <a:endParaRPr lang="en-US" dirty="0"/>
          </a:p>
        </p:txBody>
      </p:sp>
      <p:cxnSp>
        <p:nvCxnSpPr>
          <p:cNvPr id="200" name="Straight Connector 199">
            <a:extLst>
              <a:ext uri="{FF2B5EF4-FFF2-40B4-BE49-F238E27FC236}">
                <a16:creationId xmlns:a16="http://schemas.microsoft.com/office/drawing/2014/main" id="{6E655435-746D-48ED-A1B2-2DA5E13C95EE}"/>
              </a:ext>
            </a:extLst>
          </p:cNvPr>
          <p:cNvCxnSpPr>
            <a:cxnSpLocks/>
          </p:cNvCxnSpPr>
          <p:nvPr/>
        </p:nvCxnSpPr>
        <p:spPr bwMode="auto">
          <a:xfrm flipH="1">
            <a:off x="7308684" y="2082939"/>
            <a:ext cx="82221" cy="0"/>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63131621-795E-46E4-A4BD-E913CDA1EA6C}"/>
              </a:ext>
            </a:extLst>
          </p:cNvPr>
          <p:cNvCxnSpPr>
            <a:cxnSpLocks/>
          </p:cNvCxnSpPr>
          <p:nvPr/>
        </p:nvCxnSpPr>
        <p:spPr bwMode="auto">
          <a:xfrm flipH="1">
            <a:off x="7308684" y="2397871"/>
            <a:ext cx="82221" cy="0"/>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925624A6-F33F-4E06-94F7-FC12038B864F}"/>
              </a:ext>
            </a:extLst>
          </p:cNvPr>
          <p:cNvCxnSpPr>
            <a:cxnSpLocks/>
          </p:cNvCxnSpPr>
          <p:nvPr/>
        </p:nvCxnSpPr>
        <p:spPr bwMode="auto">
          <a:xfrm flipH="1">
            <a:off x="7308684" y="2712803"/>
            <a:ext cx="82221" cy="0"/>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BE545F37-C2FC-4B45-92BB-12A12D8EF9F2}"/>
              </a:ext>
            </a:extLst>
          </p:cNvPr>
          <p:cNvCxnSpPr>
            <a:cxnSpLocks/>
          </p:cNvCxnSpPr>
          <p:nvPr/>
        </p:nvCxnSpPr>
        <p:spPr bwMode="auto">
          <a:xfrm flipH="1">
            <a:off x="7308684" y="3027735"/>
            <a:ext cx="82221" cy="0"/>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27BAEE3D-85C0-4DD5-B576-94F6C55DA506}"/>
              </a:ext>
            </a:extLst>
          </p:cNvPr>
          <p:cNvCxnSpPr>
            <a:cxnSpLocks/>
          </p:cNvCxnSpPr>
          <p:nvPr/>
        </p:nvCxnSpPr>
        <p:spPr bwMode="auto">
          <a:xfrm flipH="1">
            <a:off x="7308684" y="3342667"/>
            <a:ext cx="82221" cy="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E80651A3-387E-4BBC-A567-6785DDB786DF}"/>
              </a:ext>
            </a:extLst>
          </p:cNvPr>
          <p:cNvCxnSpPr>
            <a:cxnSpLocks/>
          </p:cNvCxnSpPr>
          <p:nvPr/>
        </p:nvCxnSpPr>
        <p:spPr bwMode="auto">
          <a:xfrm flipH="1">
            <a:off x="7308684" y="3657599"/>
            <a:ext cx="82221" cy="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EFD27268-6EA8-48FB-9369-3DE687925684}"/>
              </a:ext>
            </a:extLst>
          </p:cNvPr>
          <p:cNvCxnSpPr>
            <a:cxnSpLocks/>
          </p:cNvCxnSpPr>
          <p:nvPr/>
        </p:nvCxnSpPr>
        <p:spPr bwMode="auto">
          <a:xfrm flipH="1">
            <a:off x="7308684" y="3972531"/>
            <a:ext cx="82221" cy="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60335B36-B491-48DD-B45B-40BD826287A1}"/>
              </a:ext>
            </a:extLst>
          </p:cNvPr>
          <p:cNvCxnSpPr>
            <a:cxnSpLocks/>
          </p:cNvCxnSpPr>
          <p:nvPr/>
        </p:nvCxnSpPr>
        <p:spPr bwMode="auto">
          <a:xfrm flipH="1">
            <a:off x="7308684" y="4287463"/>
            <a:ext cx="82221" cy="0"/>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3F27449B-7E41-4997-9C9D-44491C22EC72}"/>
              </a:ext>
            </a:extLst>
          </p:cNvPr>
          <p:cNvCxnSpPr>
            <a:cxnSpLocks/>
          </p:cNvCxnSpPr>
          <p:nvPr/>
        </p:nvCxnSpPr>
        <p:spPr bwMode="auto">
          <a:xfrm flipH="1">
            <a:off x="7308684" y="4602395"/>
            <a:ext cx="82221" cy="0"/>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687F8E68-825B-4989-AA2A-80E4EC6013FC}"/>
              </a:ext>
            </a:extLst>
          </p:cNvPr>
          <p:cNvCxnSpPr>
            <a:cxnSpLocks/>
          </p:cNvCxnSpPr>
          <p:nvPr/>
        </p:nvCxnSpPr>
        <p:spPr bwMode="auto">
          <a:xfrm flipH="1">
            <a:off x="7308684" y="4917327"/>
            <a:ext cx="82221" cy="0"/>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CF54B537-EC9A-4E01-9255-90A89DBF6DF9}"/>
              </a:ext>
            </a:extLst>
          </p:cNvPr>
          <p:cNvCxnSpPr>
            <a:cxnSpLocks/>
          </p:cNvCxnSpPr>
          <p:nvPr/>
        </p:nvCxnSpPr>
        <p:spPr bwMode="auto">
          <a:xfrm flipH="1">
            <a:off x="7308684" y="5232262"/>
            <a:ext cx="82221" cy="0"/>
          </a:xfrm>
          <a:prstGeom prst="line">
            <a:avLst/>
          </a:prstGeom>
          <a:noFill/>
          <a:ln w="2857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703F7481-94E7-4D91-84A5-3039A90DBAE5}"/>
              </a:ext>
            </a:extLst>
          </p:cNvPr>
          <p:cNvCxnSpPr>
            <a:stCxn id="198" idx="1"/>
          </p:cNvCxnSpPr>
          <p:nvPr/>
        </p:nvCxnSpPr>
        <p:spPr bwMode="auto">
          <a:xfrm>
            <a:off x="7378452" y="5232263"/>
            <a:ext cx="2492" cy="74746"/>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0FE67471-66F0-47BA-8B91-726CEDDE0EBD}"/>
              </a:ext>
            </a:extLst>
          </p:cNvPr>
          <p:cNvCxnSpPr/>
          <p:nvPr/>
        </p:nvCxnSpPr>
        <p:spPr bwMode="auto">
          <a:xfrm>
            <a:off x="7687716" y="5232263"/>
            <a:ext cx="2492" cy="74746"/>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C86BDD3A-2BB1-4798-8252-26E809D84C86}"/>
              </a:ext>
            </a:extLst>
          </p:cNvPr>
          <p:cNvCxnSpPr/>
          <p:nvPr/>
        </p:nvCxnSpPr>
        <p:spPr bwMode="auto">
          <a:xfrm>
            <a:off x="8000985" y="5232263"/>
            <a:ext cx="2492" cy="74746"/>
          </a:xfrm>
          <a:prstGeom prst="line">
            <a:avLst/>
          </a:prstGeom>
          <a:noFill/>
          <a:ln w="2857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3B23F5BB-97CF-45EF-9C76-994185C28259}"/>
              </a:ext>
            </a:extLst>
          </p:cNvPr>
          <p:cNvCxnSpPr/>
          <p:nvPr/>
        </p:nvCxnSpPr>
        <p:spPr bwMode="auto">
          <a:xfrm>
            <a:off x="8314254" y="5232263"/>
            <a:ext cx="2492" cy="74746"/>
          </a:xfrm>
          <a:prstGeom prst="line">
            <a:avLst/>
          </a:prstGeom>
          <a:noFill/>
          <a:ln w="28575"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77D26541-BCDD-4534-A0F6-693D32B583C8}"/>
              </a:ext>
            </a:extLst>
          </p:cNvPr>
          <p:cNvCxnSpPr/>
          <p:nvPr/>
        </p:nvCxnSpPr>
        <p:spPr bwMode="auto">
          <a:xfrm>
            <a:off x="8627523" y="5232263"/>
            <a:ext cx="2492" cy="74746"/>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3C9193FC-2B59-4BED-87D6-26CE79FD3127}"/>
              </a:ext>
            </a:extLst>
          </p:cNvPr>
          <p:cNvCxnSpPr/>
          <p:nvPr/>
        </p:nvCxnSpPr>
        <p:spPr bwMode="auto">
          <a:xfrm>
            <a:off x="8940792" y="5232263"/>
            <a:ext cx="2492" cy="74746"/>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921BA2C0-C09C-46B1-ACF7-4CEE18FB9C64}"/>
              </a:ext>
            </a:extLst>
          </p:cNvPr>
          <p:cNvCxnSpPr/>
          <p:nvPr/>
        </p:nvCxnSpPr>
        <p:spPr bwMode="auto">
          <a:xfrm>
            <a:off x="9254061" y="5232263"/>
            <a:ext cx="2492" cy="74746"/>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2799DD47-A9D0-4F95-8A72-53066A3940EA}"/>
              </a:ext>
            </a:extLst>
          </p:cNvPr>
          <p:cNvCxnSpPr/>
          <p:nvPr/>
        </p:nvCxnSpPr>
        <p:spPr bwMode="auto">
          <a:xfrm>
            <a:off x="9567330" y="5232263"/>
            <a:ext cx="2492" cy="74746"/>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69595A76-C1DE-44A2-9AA8-E8E5E52556AF}"/>
              </a:ext>
            </a:extLst>
          </p:cNvPr>
          <p:cNvCxnSpPr/>
          <p:nvPr/>
        </p:nvCxnSpPr>
        <p:spPr bwMode="auto">
          <a:xfrm>
            <a:off x="9880599" y="5232263"/>
            <a:ext cx="2492" cy="74746"/>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784102E9-139B-49DD-B450-EDA8B66434AA}"/>
              </a:ext>
            </a:extLst>
          </p:cNvPr>
          <p:cNvCxnSpPr/>
          <p:nvPr/>
        </p:nvCxnSpPr>
        <p:spPr bwMode="auto">
          <a:xfrm>
            <a:off x="10193868" y="5232263"/>
            <a:ext cx="2492" cy="74746"/>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F8B7E821-740B-45FD-B8FA-7D8D12E6B50A}"/>
              </a:ext>
            </a:extLst>
          </p:cNvPr>
          <p:cNvCxnSpPr/>
          <p:nvPr/>
        </p:nvCxnSpPr>
        <p:spPr bwMode="auto">
          <a:xfrm>
            <a:off x="10507135" y="5232263"/>
            <a:ext cx="2492" cy="74746"/>
          </a:xfrm>
          <a:prstGeom prst="line">
            <a:avLst/>
          </a:prstGeom>
          <a:noFill/>
          <a:ln w="28575" cap="flat" cmpd="sng" algn="ctr">
            <a:solidFill>
              <a:schemeClr val="bg1"/>
            </a:solidFill>
            <a:prstDash val="solid"/>
            <a:round/>
            <a:headEnd type="none" w="med" len="med"/>
            <a:tailEnd type="none" w="med" len="med"/>
          </a:ln>
          <a:effectLst/>
        </p:spPr>
      </p:cxnSp>
      <p:sp>
        <p:nvSpPr>
          <p:cNvPr id="223" name="TextBox 222">
            <a:extLst>
              <a:ext uri="{FF2B5EF4-FFF2-40B4-BE49-F238E27FC236}">
                <a16:creationId xmlns:a16="http://schemas.microsoft.com/office/drawing/2014/main" id="{A254F273-982F-4C9D-93E7-0DDDA31ECC38}"/>
              </a:ext>
            </a:extLst>
          </p:cNvPr>
          <p:cNvSpPr txBox="1"/>
          <p:nvPr/>
        </p:nvSpPr>
        <p:spPr bwMode="auto">
          <a:xfrm>
            <a:off x="6939097" y="1931051"/>
            <a:ext cx="5630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24" name="TextBox 223">
            <a:extLst>
              <a:ext uri="{FF2B5EF4-FFF2-40B4-BE49-F238E27FC236}">
                <a16:creationId xmlns:a16="http://schemas.microsoft.com/office/drawing/2014/main" id="{A4FC66F4-EA61-40BD-837B-EAECCE49BC88}"/>
              </a:ext>
            </a:extLst>
          </p:cNvPr>
          <p:cNvSpPr txBox="1"/>
          <p:nvPr/>
        </p:nvSpPr>
        <p:spPr bwMode="auto">
          <a:xfrm>
            <a:off x="7017066" y="2232093"/>
            <a:ext cx="4235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90</a:t>
            </a:r>
          </a:p>
        </p:txBody>
      </p:sp>
      <p:sp>
        <p:nvSpPr>
          <p:cNvPr id="225" name="TextBox 224">
            <a:extLst>
              <a:ext uri="{FF2B5EF4-FFF2-40B4-BE49-F238E27FC236}">
                <a16:creationId xmlns:a16="http://schemas.microsoft.com/office/drawing/2014/main" id="{88B97E2D-B0DA-45B2-A5CE-0E511E8FC69E}"/>
              </a:ext>
            </a:extLst>
          </p:cNvPr>
          <p:cNvSpPr txBox="1"/>
          <p:nvPr/>
        </p:nvSpPr>
        <p:spPr bwMode="auto">
          <a:xfrm>
            <a:off x="7017481" y="2547609"/>
            <a:ext cx="4235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26" name="TextBox 225">
            <a:extLst>
              <a:ext uri="{FF2B5EF4-FFF2-40B4-BE49-F238E27FC236}">
                <a16:creationId xmlns:a16="http://schemas.microsoft.com/office/drawing/2014/main" id="{93B8DA5E-00E2-44E0-8059-6878277A0106}"/>
              </a:ext>
            </a:extLst>
          </p:cNvPr>
          <p:cNvSpPr txBox="1"/>
          <p:nvPr/>
        </p:nvSpPr>
        <p:spPr bwMode="auto">
          <a:xfrm>
            <a:off x="7020389" y="2879402"/>
            <a:ext cx="4235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70</a:t>
            </a:r>
          </a:p>
        </p:txBody>
      </p:sp>
      <p:sp>
        <p:nvSpPr>
          <p:cNvPr id="227" name="TextBox 226">
            <a:extLst>
              <a:ext uri="{FF2B5EF4-FFF2-40B4-BE49-F238E27FC236}">
                <a16:creationId xmlns:a16="http://schemas.microsoft.com/office/drawing/2014/main" id="{666D2BB3-EA2E-496F-8C90-80B97798C324}"/>
              </a:ext>
            </a:extLst>
          </p:cNvPr>
          <p:cNvSpPr txBox="1"/>
          <p:nvPr/>
        </p:nvSpPr>
        <p:spPr bwMode="auto">
          <a:xfrm>
            <a:off x="7015821" y="3181294"/>
            <a:ext cx="4235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28" name="TextBox 227">
            <a:extLst>
              <a:ext uri="{FF2B5EF4-FFF2-40B4-BE49-F238E27FC236}">
                <a16:creationId xmlns:a16="http://schemas.microsoft.com/office/drawing/2014/main" id="{8336EDED-2655-4BF1-90BF-D53112887F6B}"/>
              </a:ext>
            </a:extLst>
          </p:cNvPr>
          <p:cNvSpPr txBox="1"/>
          <p:nvPr/>
        </p:nvSpPr>
        <p:spPr bwMode="auto">
          <a:xfrm>
            <a:off x="7018728" y="3498136"/>
            <a:ext cx="4235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29" name="TextBox 228">
            <a:extLst>
              <a:ext uri="{FF2B5EF4-FFF2-40B4-BE49-F238E27FC236}">
                <a16:creationId xmlns:a16="http://schemas.microsoft.com/office/drawing/2014/main" id="{FBC68F7F-4367-4A76-948E-213852F77C4B}"/>
              </a:ext>
            </a:extLst>
          </p:cNvPr>
          <p:cNvSpPr txBox="1"/>
          <p:nvPr/>
        </p:nvSpPr>
        <p:spPr bwMode="auto">
          <a:xfrm>
            <a:off x="7009177" y="3817470"/>
            <a:ext cx="4235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30" name="TextBox 229">
            <a:extLst>
              <a:ext uri="{FF2B5EF4-FFF2-40B4-BE49-F238E27FC236}">
                <a16:creationId xmlns:a16="http://schemas.microsoft.com/office/drawing/2014/main" id="{038AB5F8-6A5A-4C6F-BBA9-F26A8BA2850F}"/>
              </a:ext>
            </a:extLst>
          </p:cNvPr>
          <p:cNvSpPr txBox="1"/>
          <p:nvPr/>
        </p:nvSpPr>
        <p:spPr bwMode="auto">
          <a:xfrm>
            <a:off x="7024542" y="4136805"/>
            <a:ext cx="4235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31" name="TextBox 230">
            <a:extLst>
              <a:ext uri="{FF2B5EF4-FFF2-40B4-BE49-F238E27FC236}">
                <a16:creationId xmlns:a16="http://schemas.microsoft.com/office/drawing/2014/main" id="{A79FD0C3-3419-4D92-9A1C-AE8A71841906}"/>
              </a:ext>
            </a:extLst>
          </p:cNvPr>
          <p:cNvSpPr txBox="1"/>
          <p:nvPr/>
        </p:nvSpPr>
        <p:spPr bwMode="auto">
          <a:xfrm>
            <a:off x="7019974" y="4446172"/>
            <a:ext cx="4235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32" name="TextBox 231">
            <a:extLst>
              <a:ext uri="{FF2B5EF4-FFF2-40B4-BE49-F238E27FC236}">
                <a16:creationId xmlns:a16="http://schemas.microsoft.com/office/drawing/2014/main" id="{398922CB-0751-40DA-B55F-E8E59D6E9420}"/>
              </a:ext>
            </a:extLst>
          </p:cNvPr>
          <p:cNvSpPr txBox="1"/>
          <p:nvPr/>
        </p:nvSpPr>
        <p:spPr bwMode="auto">
          <a:xfrm>
            <a:off x="7017898" y="4760523"/>
            <a:ext cx="4235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33" name="TextBox 232">
            <a:extLst>
              <a:ext uri="{FF2B5EF4-FFF2-40B4-BE49-F238E27FC236}">
                <a16:creationId xmlns:a16="http://schemas.microsoft.com/office/drawing/2014/main" id="{00AE94D2-A03F-4057-8F4D-D8BCDF5AAC74}"/>
              </a:ext>
            </a:extLst>
          </p:cNvPr>
          <p:cNvSpPr txBox="1"/>
          <p:nvPr/>
        </p:nvSpPr>
        <p:spPr bwMode="auto">
          <a:xfrm>
            <a:off x="7078111" y="5084840"/>
            <a:ext cx="3027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34" name="TextBox 233">
            <a:extLst>
              <a:ext uri="{FF2B5EF4-FFF2-40B4-BE49-F238E27FC236}">
                <a16:creationId xmlns:a16="http://schemas.microsoft.com/office/drawing/2014/main" id="{E2914205-828C-4EE1-AF26-BC5694E7E770}"/>
              </a:ext>
            </a:extLst>
          </p:cNvPr>
          <p:cNvSpPr txBox="1"/>
          <p:nvPr/>
        </p:nvSpPr>
        <p:spPr bwMode="auto">
          <a:xfrm>
            <a:off x="7245460" y="5227274"/>
            <a:ext cx="3027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35" name="TextBox 234">
            <a:extLst>
              <a:ext uri="{FF2B5EF4-FFF2-40B4-BE49-F238E27FC236}">
                <a16:creationId xmlns:a16="http://schemas.microsoft.com/office/drawing/2014/main" id="{C49BB874-7F73-4055-B229-351C4CA8580E}"/>
              </a:ext>
            </a:extLst>
          </p:cNvPr>
          <p:cNvSpPr txBox="1"/>
          <p:nvPr/>
        </p:nvSpPr>
        <p:spPr bwMode="auto">
          <a:xfrm>
            <a:off x="7554828" y="5222706"/>
            <a:ext cx="3027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236" name="TextBox 235">
            <a:extLst>
              <a:ext uri="{FF2B5EF4-FFF2-40B4-BE49-F238E27FC236}">
                <a16:creationId xmlns:a16="http://schemas.microsoft.com/office/drawing/2014/main" id="{D48648F1-3FA0-467B-B842-62830150A221}"/>
              </a:ext>
            </a:extLst>
          </p:cNvPr>
          <p:cNvSpPr txBox="1"/>
          <p:nvPr/>
        </p:nvSpPr>
        <p:spPr bwMode="auto">
          <a:xfrm>
            <a:off x="7863781" y="5225197"/>
            <a:ext cx="3027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237" name="TextBox 236">
            <a:extLst>
              <a:ext uri="{FF2B5EF4-FFF2-40B4-BE49-F238E27FC236}">
                <a16:creationId xmlns:a16="http://schemas.microsoft.com/office/drawing/2014/main" id="{4D998D41-1C16-41FA-973C-2C01621F6B34}"/>
              </a:ext>
            </a:extLst>
          </p:cNvPr>
          <p:cNvSpPr txBox="1"/>
          <p:nvPr/>
        </p:nvSpPr>
        <p:spPr bwMode="auto">
          <a:xfrm>
            <a:off x="8182699" y="5225197"/>
            <a:ext cx="3027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38" name="TextBox 237">
            <a:extLst>
              <a:ext uri="{FF2B5EF4-FFF2-40B4-BE49-F238E27FC236}">
                <a16:creationId xmlns:a16="http://schemas.microsoft.com/office/drawing/2014/main" id="{44DA1E35-C4D7-4278-B86E-4E05A800434B}"/>
              </a:ext>
            </a:extLst>
          </p:cNvPr>
          <p:cNvSpPr txBox="1"/>
          <p:nvPr/>
        </p:nvSpPr>
        <p:spPr bwMode="auto">
          <a:xfrm>
            <a:off x="8501618" y="5225197"/>
            <a:ext cx="3027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239" name="TextBox 238">
            <a:extLst>
              <a:ext uri="{FF2B5EF4-FFF2-40B4-BE49-F238E27FC236}">
                <a16:creationId xmlns:a16="http://schemas.microsoft.com/office/drawing/2014/main" id="{7CB819BA-D59B-4E00-A59E-446C58EB4EB5}"/>
              </a:ext>
            </a:extLst>
          </p:cNvPr>
          <p:cNvSpPr txBox="1"/>
          <p:nvPr/>
        </p:nvSpPr>
        <p:spPr bwMode="auto">
          <a:xfrm>
            <a:off x="8750773" y="5222705"/>
            <a:ext cx="379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40" name="TextBox 239">
            <a:extLst>
              <a:ext uri="{FF2B5EF4-FFF2-40B4-BE49-F238E27FC236}">
                <a16:creationId xmlns:a16="http://schemas.microsoft.com/office/drawing/2014/main" id="{0A7B1507-531D-4B0A-AF1E-0D4CB90B211C}"/>
              </a:ext>
            </a:extLst>
          </p:cNvPr>
          <p:cNvSpPr txBox="1"/>
          <p:nvPr/>
        </p:nvSpPr>
        <p:spPr bwMode="auto">
          <a:xfrm>
            <a:off x="9074675" y="5227688"/>
            <a:ext cx="379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41" name="TextBox 240">
            <a:extLst>
              <a:ext uri="{FF2B5EF4-FFF2-40B4-BE49-F238E27FC236}">
                <a16:creationId xmlns:a16="http://schemas.microsoft.com/office/drawing/2014/main" id="{A3001C86-1852-4932-A4BF-F91239C9DD19}"/>
              </a:ext>
            </a:extLst>
          </p:cNvPr>
          <p:cNvSpPr txBox="1"/>
          <p:nvPr/>
        </p:nvSpPr>
        <p:spPr bwMode="auto">
          <a:xfrm>
            <a:off x="9383628" y="5220213"/>
            <a:ext cx="379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242" name="TextBox 241">
            <a:extLst>
              <a:ext uri="{FF2B5EF4-FFF2-40B4-BE49-F238E27FC236}">
                <a16:creationId xmlns:a16="http://schemas.microsoft.com/office/drawing/2014/main" id="{AD1B0FCF-C0F6-45F6-AEB9-F8441D2E4374}"/>
              </a:ext>
            </a:extLst>
          </p:cNvPr>
          <p:cNvSpPr txBox="1"/>
          <p:nvPr/>
        </p:nvSpPr>
        <p:spPr bwMode="auto">
          <a:xfrm>
            <a:off x="9702547" y="5220213"/>
            <a:ext cx="379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243" name="TextBox 242">
            <a:extLst>
              <a:ext uri="{FF2B5EF4-FFF2-40B4-BE49-F238E27FC236}">
                <a16:creationId xmlns:a16="http://schemas.microsoft.com/office/drawing/2014/main" id="{562E6507-CFEA-42B7-9E68-A9A0C0022F36}"/>
              </a:ext>
            </a:extLst>
          </p:cNvPr>
          <p:cNvSpPr txBox="1"/>
          <p:nvPr/>
        </p:nvSpPr>
        <p:spPr bwMode="auto">
          <a:xfrm>
            <a:off x="10021466" y="5220213"/>
            <a:ext cx="379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244" name="TextBox 243">
            <a:extLst>
              <a:ext uri="{FF2B5EF4-FFF2-40B4-BE49-F238E27FC236}">
                <a16:creationId xmlns:a16="http://schemas.microsoft.com/office/drawing/2014/main" id="{7223E917-4EEA-4A1A-86EE-9B63829F361A}"/>
              </a:ext>
            </a:extLst>
          </p:cNvPr>
          <p:cNvSpPr txBox="1"/>
          <p:nvPr/>
        </p:nvSpPr>
        <p:spPr bwMode="auto">
          <a:xfrm>
            <a:off x="10335402" y="5220213"/>
            <a:ext cx="379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45" name="TextBox 244">
            <a:extLst>
              <a:ext uri="{FF2B5EF4-FFF2-40B4-BE49-F238E27FC236}">
                <a16:creationId xmlns:a16="http://schemas.microsoft.com/office/drawing/2014/main" id="{F5FE049E-1493-4D8D-AC64-CBA604640382}"/>
              </a:ext>
            </a:extLst>
          </p:cNvPr>
          <p:cNvSpPr txBox="1"/>
          <p:nvPr/>
        </p:nvSpPr>
        <p:spPr bwMode="auto">
          <a:xfrm>
            <a:off x="8593253" y="5384691"/>
            <a:ext cx="7365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Yrs</a:t>
            </a:r>
          </a:p>
        </p:txBody>
      </p:sp>
      <p:sp>
        <p:nvSpPr>
          <p:cNvPr id="246" name="Freeform: Shape 245">
            <a:extLst>
              <a:ext uri="{FF2B5EF4-FFF2-40B4-BE49-F238E27FC236}">
                <a16:creationId xmlns:a16="http://schemas.microsoft.com/office/drawing/2014/main" id="{46771D8B-BF05-4FA6-BB0A-C84213AC0AB1}"/>
              </a:ext>
            </a:extLst>
          </p:cNvPr>
          <p:cNvSpPr/>
          <p:nvPr/>
        </p:nvSpPr>
        <p:spPr bwMode="auto">
          <a:xfrm>
            <a:off x="7372333" y="2074334"/>
            <a:ext cx="2652183" cy="3153834"/>
          </a:xfrm>
          <a:custGeom>
            <a:avLst/>
            <a:gdLst>
              <a:gd name="connsiteX0" fmla="*/ 2652183 w 2652183"/>
              <a:gd name="connsiteY0" fmla="*/ 3153834 h 3153834"/>
              <a:gd name="connsiteX1" fmla="*/ 2652183 w 2652183"/>
              <a:gd name="connsiteY1" fmla="*/ 1746250 h 3153834"/>
              <a:gd name="connsiteX2" fmla="*/ 2097616 w 2652183"/>
              <a:gd name="connsiteY2" fmla="*/ 1746250 h 3153834"/>
              <a:gd name="connsiteX3" fmla="*/ 2097616 w 2652183"/>
              <a:gd name="connsiteY3" fmla="*/ 1272117 h 3153834"/>
              <a:gd name="connsiteX4" fmla="*/ 1849966 w 2652183"/>
              <a:gd name="connsiteY4" fmla="*/ 1272117 h 3153834"/>
              <a:gd name="connsiteX5" fmla="*/ 1849966 w 2652183"/>
              <a:gd name="connsiteY5" fmla="*/ 999067 h 3153834"/>
              <a:gd name="connsiteX6" fmla="*/ 1559983 w 2652183"/>
              <a:gd name="connsiteY6" fmla="*/ 999067 h 3153834"/>
              <a:gd name="connsiteX7" fmla="*/ 1559983 w 2652183"/>
              <a:gd name="connsiteY7" fmla="*/ 762000 h 3153834"/>
              <a:gd name="connsiteX8" fmla="*/ 1238250 w 2652183"/>
              <a:gd name="connsiteY8" fmla="*/ 762000 h 3153834"/>
              <a:gd name="connsiteX9" fmla="*/ 1238250 w 2652183"/>
              <a:gd name="connsiteY9" fmla="*/ 537634 h 3153834"/>
              <a:gd name="connsiteX10" fmla="*/ 863600 w 2652183"/>
              <a:gd name="connsiteY10" fmla="*/ 537634 h 3153834"/>
              <a:gd name="connsiteX11" fmla="*/ 863600 w 2652183"/>
              <a:gd name="connsiteY11" fmla="*/ 436034 h 3153834"/>
              <a:gd name="connsiteX12" fmla="*/ 510116 w 2652183"/>
              <a:gd name="connsiteY12" fmla="*/ 436034 h 3153834"/>
              <a:gd name="connsiteX13" fmla="*/ 510116 w 2652183"/>
              <a:gd name="connsiteY13" fmla="*/ 260350 h 3153834"/>
              <a:gd name="connsiteX14" fmla="*/ 488950 w 2652183"/>
              <a:gd name="connsiteY14" fmla="*/ 260350 h 3153834"/>
              <a:gd name="connsiteX15" fmla="*/ 488950 w 2652183"/>
              <a:gd name="connsiteY15" fmla="*/ 173567 h 3153834"/>
              <a:gd name="connsiteX16" fmla="*/ 298450 w 2652183"/>
              <a:gd name="connsiteY16" fmla="*/ 173567 h 3153834"/>
              <a:gd name="connsiteX17" fmla="*/ 298450 w 2652183"/>
              <a:gd name="connsiteY17" fmla="*/ 93134 h 3153834"/>
              <a:gd name="connsiteX18" fmla="*/ 135466 w 2652183"/>
              <a:gd name="connsiteY18" fmla="*/ 93134 h 3153834"/>
              <a:gd name="connsiteX19" fmla="*/ 135466 w 2652183"/>
              <a:gd name="connsiteY19" fmla="*/ 0 h 3153834"/>
              <a:gd name="connsiteX20" fmla="*/ 0 w 2652183"/>
              <a:gd name="connsiteY20" fmla="*/ 0 h 3153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52183" h="3153834">
                <a:moveTo>
                  <a:pt x="2652183" y="3153834"/>
                </a:moveTo>
                <a:lnTo>
                  <a:pt x="2652183" y="1746250"/>
                </a:lnTo>
                <a:lnTo>
                  <a:pt x="2097616" y="1746250"/>
                </a:lnTo>
                <a:lnTo>
                  <a:pt x="2097616" y="1272117"/>
                </a:lnTo>
                <a:lnTo>
                  <a:pt x="1849966" y="1272117"/>
                </a:lnTo>
                <a:lnTo>
                  <a:pt x="1849966" y="999067"/>
                </a:lnTo>
                <a:lnTo>
                  <a:pt x="1559983" y="999067"/>
                </a:lnTo>
                <a:lnTo>
                  <a:pt x="1559983" y="762000"/>
                </a:lnTo>
                <a:lnTo>
                  <a:pt x="1238250" y="762000"/>
                </a:lnTo>
                <a:lnTo>
                  <a:pt x="1238250" y="537634"/>
                </a:lnTo>
                <a:lnTo>
                  <a:pt x="863600" y="537634"/>
                </a:lnTo>
                <a:lnTo>
                  <a:pt x="863600" y="436034"/>
                </a:lnTo>
                <a:lnTo>
                  <a:pt x="510116" y="436034"/>
                </a:lnTo>
                <a:lnTo>
                  <a:pt x="510116" y="260350"/>
                </a:lnTo>
                <a:lnTo>
                  <a:pt x="488950" y="260350"/>
                </a:lnTo>
                <a:lnTo>
                  <a:pt x="488950" y="173567"/>
                </a:lnTo>
                <a:lnTo>
                  <a:pt x="298450" y="173567"/>
                </a:lnTo>
                <a:lnTo>
                  <a:pt x="298450" y="93134"/>
                </a:lnTo>
                <a:lnTo>
                  <a:pt x="135466" y="93134"/>
                </a:lnTo>
                <a:lnTo>
                  <a:pt x="135466"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247" name="Freeform: Shape 246">
            <a:extLst>
              <a:ext uri="{FF2B5EF4-FFF2-40B4-BE49-F238E27FC236}">
                <a16:creationId xmlns:a16="http://schemas.microsoft.com/office/drawing/2014/main" id="{9E99C753-5B4C-4D8E-AB53-CC628EE6395A}"/>
              </a:ext>
            </a:extLst>
          </p:cNvPr>
          <p:cNvSpPr/>
          <p:nvPr/>
        </p:nvSpPr>
        <p:spPr bwMode="auto">
          <a:xfrm>
            <a:off x="7374449" y="2072218"/>
            <a:ext cx="1771650" cy="3164416"/>
          </a:xfrm>
          <a:custGeom>
            <a:avLst/>
            <a:gdLst>
              <a:gd name="connsiteX0" fmla="*/ 0 w 1771650"/>
              <a:gd name="connsiteY0" fmla="*/ 0 h 3164416"/>
              <a:gd name="connsiteX1" fmla="*/ 137584 w 1771650"/>
              <a:gd name="connsiteY1" fmla="*/ 0 h 3164416"/>
              <a:gd name="connsiteX2" fmla="*/ 137584 w 1771650"/>
              <a:gd name="connsiteY2" fmla="*/ 88900 h 3164416"/>
              <a:gd name="connsiteX3" fmla="*/ 182034 w 1771650"/>
              <a:gd name="connsiteY3" fmla="*/ 88900 h 3164416"/>
              <a:gd name="connsiteX4" fmla="*/ 182034 w 1771650"/>
              <a:gd name="connsiteY4" fmla="*/ 192616 h 3164416"/>
              <a:gd name="connsiteX5" fmla="*/ 203200 w 1771650"/>
              <a:gd name="connsiteY5" fmla="*/ 192616 h 3164416"/>
              <a:gd name="connsiteX6" fmla="*/ 203200 w 1771650"/>
              <a:gd name="connsiteY6" fmla="*/ 285750 h 3164416"/>
              <a:gd name="connsiteX7" fmla="*/ 224367 w 1771650"/>
              <a:gd name="connsiteY7" fmla="*/ 285750 h 3164416"/>
              <a:gd name="connsiteX8" fmla="*/ 224367 w 1771650"/>
              <a:gd name="connsiteY8" fmla="*/ 374650 h 3164416"/>
              <a:gd name="connsiteX9" fmla="*/ 328084 w 1771650"/>
              <a:gd name="connsiteY9" fmla="*/ 374650 h 3164416"/>
              <a:gd name="connsiteX10" fmla="*/ 328084 w 1771650"/>
              <a:gd name="connsiteY10" fmla="*/ 474133 h 3164416"/>
              <a:gd name="connsiteX11" fmla="*/ 353484 w 1771650"/>
              <a:gd name="connsiteY11" fmla="*/ 474133 h 3164416"/>
              <a:gd name="connsiteX12" fmla="*/ 353484 w 1771650"/>
              <a:gd name="connsiteY12" fmla="*/ 563033 h 3164416"/>
              <a:gd name="connsiteX13" fmla="*/ 438150 w 1771650"/>
              <a:gd name="connsiteY13" fmla="*/ 563033 h 3164416"/>
              <a:gd name="connsiteX14" fmla="*/ 438150 w 1771650"/>
              <a:gd name="connsiteY14" fmla="*/ 660400 h 3164416"/>
              <a:gd name="connsiteX15" fmla="*/ 497417 w 1771650"/>
              <a:gd name="connsiteY15" fmla="*/ 660400 h 3164416"/>
              <a:gd name="connsiteX16" fmla="*/ 497417 w 1771650"/>
              <a:gd name="connsiteY16" fmla="*/ 753533 h 3164416"/>
              <a:gd name="connsiteX17" fmla="*/ 571500 w 1771650"/>
              <a:gd name="connsiteY17" fmla="*/ 753533 h 3164416"/>
              <a:gd name="connsiteX18" fmla="*/ 571500 w 1771650"/>
              <a:gd name="connsiteY18" fmla="*/ 857250 h 3164416"/>
              <a:gd name="connsiteX19" fmla="*/ 586317 w 1771650"/>
              <a:gd name="connsiteY19" fmla="*/ 857250 h 3164416"/>
              <a:gd name="connsiteX20" fmla="*/ 586317 w 1771650"/>
              <a:gd name="connsiteY20" fmla="*/ 1041400 h 3164416"/>
              <a:gd name="connsiteX21" fmla="*/ 622300 w 1771650"/>
              <a:gd name="connsiteY21" fmla="*/ 1041400 h 3164416"/>
              <a:gd name="connsiteX22" fmla="*/ 622300 w 1771650"/>
              <a:gd name="connsiteY22" fmla="*/ 1147233 h 3164416"/>
              <a:gd name="connsiteX23" fmla="*/ 675217 w 1771650"/>
              <a:gd name="connsiteY23" fmla="*/ 1147233 h 3164416"/>
              <a:gd name="connsiteX24" fmla="*/ 675217 w 1771650"/>
              <a:gd name="connsiteY24" fmla="*/ 1234016 h 3164416"/>
              <a:gd name="connsiteX25" fmla="*/ 749300 w 1771650"/>
              <a:gd name="connsiteY25" fmla="*/ 1234016 h 3164416"/>
              <a:gd name="connsiteX26" fmla="*/ 749300 w 1771650"/>
              <a:gd name="connsiteY26" fmla="*/ 1346200 h 3164416"/>
              <a:gd name="connsiteX27" fmla="*/ 844550 w 1771650"/>
              <a:gd name="connsiteY27" fmla="*/ 1346200 h 3164416"/>
              <a:gd name="connsiteX28" fmla="*/ 844550 w 1771650"/>
              <a:gd name="connsiteY28" fmla="*/ 1464733 h 3164416"/>
              <a:gd name="connsiteX29" fmla="*/ 948267 w 1771650"/>
              <a:gd name="connsiteY29" fmla="*/ 1464733 h 3164416"/>
              <a:gd name="connsiteX30" fmla="*/ 948267 w 1771650"/>
              <a:gd name="connsiteY30" fmla="*/ 1610783 h 3164416"/>
              <a:gd name="connsiteX31" fmla="*/ 990600 w 1771650"/>
              <a:gd name="connsiteY31" fmla="*/ 1610783 h 3164416"/>
              <a:gd name="connsiteX32" fmla="*/ 990600 w 1771650"/>
              <a:gd name="connsiteY32" fmla="*/ 1739900 h 3164416"/>
              <a:gd name="connsiteX33" fmla="*/ 1020234 w 1771650"/>
              <a:gd name="connsiteY33" fmla="*/ 1739900 h 3164416"/>
              <a:gd name="connsiteX34" fmla="*/ 1020234 w 1771650"/>
              <a:gd name="connsiteY34" fmla="*/ 1864783 h 3164416"/>
              <a:gd name="connsiteX35" fmla="*/ 1363134 w 1771650"/>
              <a:gd name="connsiteY35" fmla="*/ 1864783 h 3164416"/>
              <a:gd name="connsiteX36" fmla="*/ 1363134 w 1771650"/>
              <a:gd name="connsiteY36" fmla="*/ 2048933 h 3164416"/>
              <a:gd name="connsiteX37" fmla="*/ 1418167 w 1771650"/>
              <a:gd name="connsiteY37" fmla="*/ 2048933 h 3164416"/>
              <a:gd name="connsiteX38" fmla="*/ 1418167 w 1771650"/>
              <a:gd name="connsiteY38" fmla="*/ 2235200 h 3164416"/>
              <a:gd name="connsiteX39" fmla="*/ 1439334 w 1771650"/>
              <a:gd name="connsiteY39" fmla="*/ 2235200 h 3164416"/>
              <a:gd name="connsiteX40" fmla="*/ 1439334 w 1771650"/>
              <a:gd name="connsiteY40" fmla="*/ 2419350 h 3164416"/>
              <a:gd name="connsiteX41" fmla="*/ 1488017 w 1771650"/>
              <a:gd name="connsiteY41" fmla="*/ 2419350 h 3164416"/>
              <a:gd name="connsiteX42" fmla="*/ 1488017 w 1771650"/>
              <a:gd name="connsiteY42" fmla="*/ 2664883 h 3164416"/>
              <a:gd name="connsiteX43" fmla="*/ 1771650 w 1771650"/>
              <a:gd name="connsiteY43" fmla="*/ 2664883 h 3164416"/>
              <a:gd name="connsiteX44" fmla="*/ 1771650 w 1771650"/>
              <a:gd name="connsiteY44" fmla="*/ 3164416 h 316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771650" h="3164416">
                <a:moveTo>
                  <a:pt x="0" y="0"/>
                </a:moveTo>
                <a:lnTo>
                  <a:pt x="137584" y="0"/>
                </a:lnTo>
                <a:lnTo>
                  <a:pt x="137584" y="88900"/>
                </a:lnTo>
                <a:lnTo>
                  <a:pt x="182034" y="88900"/>
                </a:lnTo>
                <a:lnTo>
                  <a:pt x="182034" y="192616"/>
                </a:lnTo>
                <a:lnTo>
                  <a:pt x="203200" y="192616"/>
                </a:lnTo>
                <a:lnTo>
                  <a:pt x="203200" y="285750"/>
                </a:lnTo>
                <a:lnTo>
                  <a:pt x="224367" y="285750"/>
                </a:lnTo>
                <a:lnTo>
                  <a:pt x="224367" y="374650"/>
                </a:lnTo>
                <a:lnTo>
                  <a:pt x="328084" y="374650"/>
                </a:lnTo>
                <a:lnTo>
                  <a:pt x="328084" y="474133"/>
                </a:lnTo>
                <a:lnTo>
                  <a:pt x="353484" y="474133"/>
                </a:lnTo>
                <a:lnTo>
                  <a:pt x="353484" y="563033"/>
                </a:lnTo>
                <a:lnTo>
                  <a:pt x="438150" y="563033"/>
                </a:lnTo>
                <a:lnTo>
                  <a:pt x="438150" y="660400"/>
                </a:lnTo>
                <a:lnTo>
                  <a:pt x="497417" y="660400"/>
                </a:lnTo>
                <a:lnTo>
                  <a:pt x="497417" y="753533"/>
                </a:lnTo>
                <a:lnTo>
                  <a:pt x="571500" y="753533"/>
                </a:lnTo>
                <a:lnTo>
                  <a:pt x="571500" y="857250"/>
                </a:lnTo>
                <a:lnTo>
                  <a:pt x="586317" y="857250"/>
                </a:lnTo>
                <a:lnTo>
                  <a:pt x="586317" y="1041400"/>
                </a:lnTo>
                <a:lnTo>
                  <a:pt x="622300" y="1041400"/>
                </a:lnTo>
                <a:lnTo>
                  <a:pt x="622300" y="1147233"/>
                </a:lnTo>
                <a:lnTo>
                  <a:pt x="675217" y="1147233"/>
                </a:lnTo>
                <a:lnTo>
                  <a:pt x="675217" y="1234016"/>
                </a:lnTo>
                <a:lnTo>
                  <a:pt x="749300" y="1234016"/>
                </a:lnTo>
                <a:lnTo>
                  <a:pt x="749300" y="1346200"/>
                </a:lnTo>
                <a:lnTo>
                  <a:pt x="844550" y="1346200"/>
                </a:lnTo>
                <a:lnTo>
                  <a:pt x="844550" y="1464733"/>
                </a:lnTo>
                <a:lnTo>
                  <a:pt x="948267" y="1464733"/>
                </a:lnTo>
                <a:lnTo>
                  <a:pt x="948267" y="1610783"/>
                </a:lnTo>
                <a:lnTo>
                  <a:pt x="990600" y="1610783"/>
                </a:lnTo>
                <a:lnTo>
                  <a:pt x="990600" y="1739900"/>
                </a:lnTo>
                <a:lnTo>
                  <a:pt x="1020234" y="1739900"/>
                </a:lnTo>
                <a:lnTo>
                  <a:pt x="1020234" y="1864783"/>
                </a:lnTo>
                <a:lnTo>
                  <a:pt x="1363134" y="1864783"/>
                </a:lnTo>
                <a:lnTo>
                  <a:pt x="1363134" y="2048933"/>
                </a:lnTo>
                <a:lnTo>
                  <a:pt x="1418167" y="2048933"/>
                </a:lnTo>
                <a:lnTo>
                  <a:pt x="1418167" y="2235200"/>
                </a:lnTo>
                <a:lnTo>
                  <a:pt x="1439334" y="2235200"/>
                </a:lnTo>
                <a:lnTo>
                  <a:pt x="1439334" y="2419350"/>
                </a:lnTo>
                <a:lnTo>
                  <a:pt x="1488017" y="2419350"/>
                </a:lnTo>
                <a:lnTo>
                  <a:pt x="1488017" y="2664883"/>
                </a:lnTo>
                <a:lnTo>
                  <a:pt x="1771650" y="2664883"/>
                </a:lnTo>
                <a:lnTo>
                  <a:pt x="1771650" y="3164416"/>
                </a:lnTo>
              </a:path>
            </a:pathLst>
          </a:custGeom>
          <a:noFill/>
          <a:ln w="28575">
            <a:solidFill>
              <a:schemeClr val="accent4"/>
            </a:solidFill>
            <a:miter lim="800000"/>
            <a:headEnd/>
            <a:tailEnd/>
          </a:ln>
        </p:spPr>
        <p:txBody>
          <a:bodyPr rtlCol="0" anchor="ctr"/>
          <a:lstStyle/>
          <a:p>
            <a:pPr algn="ctr"/>
            <a:endParaRPr lang="en-US" dirty="0"/>
          </a:p>
        </p:txBody>
      </p:sp>
      <p:grpSp>
        <p:nvGrpSpPr>
          <p:cNvPr id="248" name="Group 247">
            <a:extLst>
              <a:ext uri="{FF2B5EF4-FFF2-40B4-BE49-F238E27FC236}">
                <a16:creationId xmlns:a16="http://schemas.microsoft.com/office/drawing/2014/main" id="{BC8622C1-5A6C-4DE5-9880-43E9DE13AD87}"/>
              </a:ext>
            </a:extLst>
          </p:cNvPr>
          <p:cNvGrpSpPr/>
          <p:nvPr/>
        </p:nvGrpSpPr>
        <p:grpSpPr>
          <a:xfrm>
            <a:off x="7496762" y="2134790"/>
            <a:ext cx="64677" cy="57986"/>
            <a:chOff x="4268687" y="3006370"/>
            <a:chExt cx="64677" cy="57986"/>
          </a:xfrm>
        </p:grpSpPr>
        <p:cxnSp>
          <p:nvCxnSpPr>
            <p:cNvPr id="249" name="Straight Connector 248">
              <a:extLst>
                <a:ext uri="{FF2B5EF4-FFF2-40B4-BE49-F238E27FC236}">
                  <a16:creationId xmlns:a16="http://schemas.microsoft.com/office/drawing/2014/main" id="{6ABED38F-21E6-423F-8313-610C35EFA827}"/>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BB27931B-16BF-4D3C-A564-18486A713581}"/>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251" name="Group 250">
            <a:extLst>
              <a:ext uri="{FF2B5EF4-FFF2-40B4-BE49-F238E27FC236}">
                <a16:creationId xmlns:a16="http://schemas.microsoft.com/office/drawing/2014/main" id="{7BA4E53E-E151-42E8-9921-5B5050934443}"/>
              </a:ext>
            </a:extLst>
          </p:cNvPr>
          <p:cNvGrpSpPr/>
          <p:nvPr/>
        </p:nvGrpSpPr>
        <p:grpSpPr>
          <a:xfrm>
            <a:off x="7694066" y="2213107"/>
            <a:ext cx="64677" cy="57986"/>
            <a:chOff x="4268687" y="3006370"/>
            <a:chExt cx="64677" cy="57986"/>
          </a:xfrm>
        </p:grpSpPr>
        <p:cxnSp>
          <p:nvCxnSpPr>
            <p:cNvPr id="252" name="Straight Connector 251">
              <a:extLst>
                <a:ext uri="{FF2B5EF4-FFF2-40B4-BE49-F238E27FC236}">
                  <a16:creationId xmlns:a16="http://schemas.microsoft.com/office/drawing/2014/main" id="{F3241D49-ECAA-48F8-BA87-33C2BC0B1A96}"/>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92882EE6-CC50-4566-B83B-82FF0573B8CA}"/>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254" name="Group 253">
            <a:extLst>
              <a:ext uri="{FF2B5EF4-FFF2-40B4-BE49-F238E27FC236}">
                <a16:creationId xmlns:a16="http://schemas.microsoft.com/office/drawing/2014/main" id="{64560E92-C909-4A2D-8ABA-A8ED9DA0054C}"/>
              </a:ext>
            </a:extLst>
          </p:cNvPr>
          <p:cNvGrpSpPr/>
          <p:nvPr/>
        </p:nvGrpSpPr>
        <p:grpSpPr>
          <a:xfrm>
            <a:off x="7770266" y="2213107"/>
            <a:ext cx="64677" cy="57986"/>
            <a:chOff x="4268687" y="3006370"/>
            <a:chExt cx="64677" cy="57986"/>
          </a:xfrm>
        </p:grpSpPr>
        <p:cxnSp>
          <p:nvCxnSpPr>
            <p:cNvPr id="255" name="Straight Connector 254">
              <a:extLst>
                <a:ext uri="{FF2B5EF4-FFF2-40B4-BE49-F238E27FC236}">
                  <a16:creationId xmlns:a16="http://schemas.microsoft.com/office/drawing/2014/main" id="{7FC8D315-ED76-4493-B901-2E883F7308EA}"/>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3F82C4B6-BB09-4372-8E1D-AF9DB91AD49D}"/>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257" name="Group 256">
            <a:extLst>
              <a:ext uri="{FF2B5EF4-FFF2-40B4-BE49-F238E27FC236}">
                <a16:creationId xmlns:a16="http://schemas.microsoft.com/office/drawing/2014/main" id="{1F6E64F2-8A50-4BCB-BD11-783DFBAB9919}"/>
              </a:ext>
            </a:extLst>
          </p:cNvPr>
          <p:cNvGrpSpPr/>
          <p:nvPr/>
        </p:nvGrpSpPr>
        <p:grpSpPr>
          <a:xfrm>
            <a:off x="7846466" y="2481924"/>
            <a:ext cx="64677" cy="57986"/>
            <a:chOff x="4268687" y="3006370"/>
            <a:chExt cx="64677" cy="57986"/>
          </a:xfrm>
        </p:grpSpPr>
        <p:cxnSp>
          <p:nvCxnSpPr>
            <p:cNvPr id="258" name="Straight Connector 257">
              <a:extLst>
                <a:ext uri="{FF2B5EF4-FFF2-40B4-BE49-F238E27FC236}">
                  <a16:creationId xmlns:a16="http://schemas.microsoft.com/office/drawing/2014/main" id="{ABAD12FA-16DB-4753-8DB5-72C8A67B8FC6}"/>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43CAD24C-80C2-4395-9B8C-BC5BEFC52752}"/>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260" name="Group 259">
            <a:extLst>
              <a:ext uri="{FF2B5EF4-FFF2-40B4-BE49-F238E27FC236}">
                <a16:creationId xmlns:a16="http://schemas.microsoft.com/office/drawing/2014/main" id="{7C6B93CD-6C9E-4422-9172-56E69E93A33F}"/>
              </a:ext>
            </a:extLst>
          </p:cNvPr>
          <p:cNvGrpSpPr/>
          <p:nvPr/>
        </p:nvGrpSpPr>
        <p:grpSpPr>
          <a:xfrm>
            <a:off x="7967116" y="2481924"/>
            <a:ext cx="64677" cy="57986"/>
            <a:chOff x="4268687" y="3006370"/>
            <a:chExt cx="64677" cy="57986"/>
          </a:xfrm>
        </p:grpSpPr>
        <p:cxnSp>
          <p:nvCxnSpPr>
            <p:cNvPr id="261" name="Straight Connector 260">
              <a:extLst>
                <a:ext uri="{FF2B5EF4-FFF2-40B4-BE49-F238E27FC236}">
                  <a16:creationId xmlns:a16="http://schemas.microsoft.com/office/drawing/2014/main" id="{6D4010FA-0366-4244-A0A2-7A504E820AF1}"/>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A7B16F14-7C07-4AF7-99AE-021C02BD53A8}"/>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263" name="Group 262">
            <a:extLst>
              <a:ext uri="{FF2B5EF4-FFF2-40B4-BE49-F238E27FC236}">
                <a16:creationId xmlns:a16="http://schemas.microsoft.com/office/drawing/2014/main" id="{869EC88B-5C2D-4C0C-B038-1E6CE3AB2D69}"/>
              </a:ext>
            </a:extLst>
          </p:cNvPr>
          <p:cNvGrpSpPr/>
          <p:nvPr/>
        </p:nvGrpSpPr>
        <p:grpSpPr>
          <a:xfrm>
            <a:off x="7998866" y="2481924"/>
            <a:ext cx="64677" cy="57986"/>
            <a:chOff x="4268687" y="3006370"/>
            <a:chExt cx="64677" cy="57986"/>
          </a:xfrm>
        </p:grpSpPr>
        <p:cxnSp>
          <p:nvCxnSpPr>
            <p:cNvPr id="264" name="Straight Connector 263">
              <a:extLst>
                <a:ext uri="{FF2B5EF4-FFF2-40B4-BE49-F238E27FC236}">
                  <a16:creationId xmlns:a16="http://schemas.microsoft.com/office/drawing/2014/main" id="{8FC8689E-CB35-4417-B1B9-3EE4891F7C62}"/>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006546EC-AA53-4B12-A891-98A792866BFB}"/>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266" name="Group 265">
            <a:extLst>
              <a:ext uri="{FF2B5EF4-FFF2-40B4-BE49-F238E27FC236}">
                <a16:creationId xmlns:a16="http://schemas.microsoft.com/office/drawing/2014/main" id="{610F775D-BF52-4ABF-916E-04CAC7A26236}"/>
              </a:ext>
            </a:extLst>
          </p:cNvPr>
          <p:cNvGrpSpPr/>
          <p:nvPr/>
        </p:nvGrpSpPr>
        <p:grpSpPr>
          <a:xfrm>
            <a:off x="8015799" y="2481924"/>
            <a:ext cx="64677" cy="57986"/>
            <a:chOff x="4268687" y="3006370"/>
            <a:chExt cx="64677" cy="57986"/>
          </a:xfrm>
        </p:grpSpPr>
        <p:cxnSp>
          <p:nvCxnSpPr>
            <p:cNvPr id="267" name="Straight Connector 266">
              <a:extLst>
                <a:ext uri="{FF2B5EF4-FFF2-40B4-BE49-F238E27FC236}">
                  <a16:creationId xmlns:a16="http://schemas.microsoft.com/office/drawing/2014/main" id="{F6B44C09-60A7-4E19-9F58-5E7E05F416DE}"/>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32F73668-96F6-4EB1-BCA1-60AD8C73D95F}"/>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269" name="Group 268">
            <a:extLst>
              <a:ext uri="{FF2B5EF4-FFF2-40B4-BE49-F238E27FC236}">
                <a16:creationId xmlns:a16="http://schemas.microsoft.com/office/drawing/2014/main" id="{E8CF8B69-8D03-487F-ACAD-86954D3DA9F3}"/>
              </a:ext>
            </a:extLst>
          </p:cNvPr>
          <p:cNvGrpSpPr/>
          <p:nvPr/>
        </p:nvGrpSpPr>
        <p:grpSpPr>
          <a:xfrm>
            <a:off x="8051782" y="2481924"/>
            <a:ext cx="64677" cy="57986"/>
            <a:chOff x="4268687" y="3006370"/>
            <a:chExt cx="64677" cy="57986"/>
          </a:xfrm>
        </p:grpSpPr>
        <p:cxnSp>
          <p:nvCxnSpPr>
            <p:cNvPr id="270" name="Straight Connector 269">
              <a:extLst>
                <a:ext uri="{FF2B5EF4-FFF2-40B4-BE49-F238E27FC236}">
                  <a16:creationId xmlns:a16="http://schemas.microsoft.com/office/drawing/2014/main" id="{7A4CEAAD-FC40-4CDF-B7BB-6040DEA4AB8D}"/>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FDF2834D-F992-46AF-9168-2061E12EB05B}"/>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272" name="Group 271">
            <a:extLst>
              <a:ext uri="{FF2B5EF4-FFF2-40B4-BE49-F238E27FC236}">
                <a16:creationId xmlns:a16="http://schemas.microsoft.com/office/drawing/2014/main" id="{4B8C69F2-57EB-4E17-B0DA-4D086E12760E}"/>
              </a:ext>
            </a:extLst>
          </p:cNvPr>
          <p:cNvGrpSpPr/>
          <p:nvPr/>
        </p:nvGrpSpPr>
        <p:grpSpPr>
          <a:xfrm>
            <a:off x="8064482" y="2481924"/>
            <a:ext cx="64677" cy="57986"/>
            <a:chOff x="4268687" y="3006370"/>
            <a:chExt cx="64677" cy="57986"/>
          </a:xfrm>
        </p:grpSpPr>
        <p:cxnSp>
          <p:nvCxnSpPr>
            <p:cNvPr id="273" name="Straight Connector 272">
              <a:extLst>
                <a:ext uri="{FF2B5EF4-FFF2-40B4-BE49-F238E27FC236}">
                  <a16:creationId xmlns:a16="http://schemas.microsoft.com/office/drawing/2014/main" id="{7565C08A-5498-4B3C-96E0-DD7025FA6EE6}"/>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45EEC6EB-E870-4810-9A5B-4AE2FED32DAB}"/>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275" name="Group 274">
            <a:extLst>
              <a:ext uri="{FF2B5EF4-FFF2-40B4-BE49-F238E27FC236}">
                <a16:creationId xmlns:a16="http://schemas.microsoft.com/office/drawing/2014/main" id="{63F95E80-A7BB-421F-AC16-BB4BB8EA0E93}"/>
              </a:ext>
            </a:extLst>
          </p:cNvPr>
          <p:cNvGrpSpPr/>
          <p:nvPr/>
        </p:nvGrpSpPr>
        <p:grpSpPr>
          <a:xfrm>
            <a:off x="8223232" y="2587758"/>
            <a:ext cx="64677" cy="57986"/>
            <a:chOff x="4268687" y="3006370"/>
            <a:chExt cx="64677" cy="57986"/>
          </a:xfrm>
        </p:grpSpPr>
        <p:cxnSp>
          <p:nvCxnSpPr>
            <p:cNvPr id="276" name="Straight Connector 275">
              <a:extLst>
                <a:ext uri="{FF2B5EF4-FFF2-40B4-BE49-F238E27FC236}">
                  <a16:creationId xmlns:a16="http://schemas.microsoft.com/office/drawing/2014/main" id="{83DF3842-F1DF-43A5-841A-C6EE5D4B7D0E}"/>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2FD9EB6A-2906-4E24-865D-C6E9E64FDFD0}"/>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278" name="Group 277">
            <a:extLst>
              <a:ext uri="{FF2B5EF4-FFF2-40B4-BE49-F238E27FC236}">
                <a16:creationId xmlns:a16="http://schemas.microsoft.com/office/drawing/2014/main" id="{AA8912FA-4D82-4DFE-A938-718CBA0FDE6E}"/>
              </a:ext>
            </a:extLst>
          </p:cNvPr>
          <p:cNvGrpSpPr/>
          <p:nvPr/>
        </p:nvGrpSpPr>
        <p:grpSpPr>
          <a:xfrm>
            <a:off x="8257099" y="2587758"/>
            <a:ext cx="64677" cy="57986"/>
            <a:chOff x="4268687" y="3006370"/>
            <a:chExt cx="64677" cy="57986"/>
          </a:xfrm>
        </p:grpSpPr>
        <p:cxnSp>
          <p:nvCxnSpPr>
            <p:cNvPr id="279" name="Straight Connector 278">
              <a:extLst>
                <a:ext uri="{FF2B5EF4-FFF2-40B4-BE49-F238E27FC236}">
                  <a16:creationId xmlns:a16="http://schemas.microsoft.com/office/drawing/2014/main" id="{6C05DC03-823D-4DF8-8E59-B8500C24FAF7}"/>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307EEE6F-A3C7-4D4C-AA2E-692E9818854D}"/>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281" name="Group 280">
            <a:extLst>
              <a:ext uri="{FF2B5EF4-FFF2-40B4-BE49-F238E27FC236}">
                <a16:creationId xmlns:a16="http://schemas.microsoft.com/office/drawing/2014/main" id="{FD72F986-7D76-489A-8F1D-7CDB4A70699B}"/>
              </a:ext>
            </a:extLst>
          </p:cNvPr>
          <p:cNvGrpSpPr/>
          <p:nvPr/>
        </p:nvGrpSpPr>
        <p:grpSpPr>
          <a:xfrm>
            <a:off x="8413732" y="2587758"/>
            <a:ext cx="64677" cy="57986"/>
            <a:chOff x="4268687" y="3006370"/>
            <a:chExt cx="64677" cy="57986"/>
          </a:xfrm>
        </p:grpSpPr>
        <p:cxnSp>
          <p:nvCxnSpPr>
            <p:cNvPr id="282" name="Straight Connector 281">
              <a:extLst>
                <a:ext uri="{FF2B5EF4-FFF2-40B4-BE49-F238E27FC236}">
                  <a16:creationId xmlns:a16="http://schemas.microsoft.com/office/drawing/2014/main" id="{2A6D9F38-FF86-4044-B7ED-8E719B109CF2}"/>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EAA833CC-E865-4967-9ADE-CFD2937BCB83}"/>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284" name="Group 283">
            <a:extLst>
              <a:ext uri="{FF2B5EF4-FFF2-40B4-BE49-F238E27FC236}">
                <a16:creationId xmlns:a16="http://schemas.microsoft.com/office/drawing/2014/main" id="{3D7EC9CB-B784-4437-BD2A-C1C60F4A0570}"/>
              </a:ext>
            </a:extLst>
          </p:cNvPr>
          <p:cNvGrpSpPr/>
          <p:nvPr/>
        </p:nvGrpSpPr>
        <p:grpSpPr>
          <a:xfrm>
            <a:off x="8443365" y="2587758"/>
            <a:ext cx="64677" cy="57986"/>
            <a:chOff x="4268687" y="3006370"/>
            <a:chExt cx="64677" cy="57986"/>
          </a:xfrm>
        </p:grpSpPr>
        <p:cxnSp>
          <p:nvCxnSpPr>
            <p:cNvPr id="285" name="Straight Connector 284">
              <a:extLst>
                <a:ext uri="{FF2B5EF4-FFF2-40B4-BE49-F238E27FC236}">
                  <a16:creationId xmlns:a16="http://schemas.microsoft.com/office/drawing/2014/main" id="{E053542C-4D02-4F71-BE25-2350606F44F9}"/>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2536F96B-E9D7-4BFC-8BFE-2675DBFBDB01}"/>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287" name="Group 286">
            <a:extLst>
              <a:ext uri="{FF2B5EF4-FFF2-40B4-BE49-F238E27FC236}">
                <a16:creationId xmlns:a16="http://schemas.microsoft.com/office/drawing/2014/main" id="{D164DFD6-E369-4CBE-8FC1-7229CC261178}"/>
              </a:ext>
            </a:extLst>
          </p:cNvPr>
          <p:cNvGrpSpPr/>
          <p:nvPr/>
        </p:nvGrpSpPr>
        <p:grpSpPr>
          <a:xfrm>
            <a:off x="8462415" y="2587758"/>
            <a:ext cx="64677" cy="57986"/>
            <a:chOff x="4268687" y="3006370"/>
            <a:chExt cx="64677" cy="57986"/>
          </a:xfrm>
        </p:grpSpPr>
        <p:cxnSp>
          <p:nvCxnSpPr>
            <p:cNvPr id="288" name="Straight Connector 287">
              <a:extLst>
                <a:ext uri="{FF2B5EF4-FFF2-40B4-BE49-F238E27FC236}">
                  <a16:creationId xmlns:a16="http://schemas.microsoft.com/office/drawing/2014/main" id="{08B02AB9-84A5-480C-8222-45158D81CA93}"/>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CC1CFDF5-FAEA-4ED4-BEDE-295FD3E9D2C6}"/>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290" name="Group 289">
            <a:extLst>
              <a:ext uri="{FF2B5EF4-FFF2-40B4-BE49-F238E27FC236}">
                <a16:creationId xmlns:a16="http://schemas.microsoft.com/office/drawing/2014/main" id="{6449621A-1509-4A33-9CD6-D5BED776B347}"/>
              </a:ext>
            </a:extLst>
          </p:cNvPr>
          <p:cNvGrpSpPr/>
          <p:nvPr/>
        </p:nvGrpSpPr>
        <p:grpSpPr>
          <a:xfrm>
            <a:off x="8479349" y="2587758"/>
            <a:ext cx="64677" cy="57986"/>
            <a:chOff x="4268687" y="3006370"/>
            <a:chExt cx="64677" cy="57986"/>
          </a:xfrm>
        </p:grpSpPr>
        <p:cxnSp>
          <p:nvCxnSpPr>
            <p:cNvPr id="291" name="Straight Connector 290">
              <a:extLst>
                <a:ext uri="{FF2B5EF4-FFF2-40B4-BE49-F238E27FC236}">
                  <a16:creationId xmlns:a16="http://schemas.microsoft.com/office/drawing/2014/main" id="{85AA0A0D-8C09-42AA-B9A8-BC441420323C}"/>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85053D30-5D91-4D5E-B6F2-9CB74DA75C40}"/>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293" name="Group 292">
            <a:extLst>
              <a:ext uri="{FF2B5EF4-FFF2-40B4-BE49-F238E27FC236}">
                <a16:creationId xmlns:a16="http://schemas.microsoft.com/office/drawing/2014/main" id="{C4949A64-BF47-429B-8CA3-5D2BCFF85926}"/>
              </a:ext>
            </a:extLst>
          </p:cNvPr>
          <p:cNvGrpSpPr/>
          <p:nvPr/>
        </p:nvGrpSpPr>
        <p:grpSpPr>
          <a:xfrm>
            <a:off x="8525916" y="2587758"/>
            <a:ext cx="64677" cy="57986"/>
            <a:chOff x="4268687" y="3006370"/>
            <a:chExt cx="64677" cy="57986"/>
          </a:xfrm>
        </p:grpSpPr>
        <p:cxnSp>
          <p:nvCxnSpPr>
            <p:cNvPr id="294" name="Straight Connector 293">
              <a:extLst>
                <a:ext uri="{FF2B5EF4-FFF2-40B4-BE49-F238E27FC236}">
                  <a16:creationId xmlns:a16="http://schemas.microsoft.com/office/drawing/2014/main" id="{F47FFBBB-FF6A-48B5-BCCF-36304A19B10C}"/>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E16D0D43-3B7D-4FF6-82C1-0BDC85CE168E}"/>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296" name="Group 295">
            <a:extLst>
              <a:ext uri="{FF2B5EF4-FFF2-40B4-BE49-F238E27FC236}">
                <a16:creationId xmlns:a16="http://schemas.microsoft.com/office/drawing/2014/main" id="{3C3A7B2E-441F-41C4-AA99-BE0780F1A75C}"/>
              </a:ext>
            </a:extLst>
          </p:cNvPr>
          <p:cNvGrpSpPr/>
          <p:nvPr/>
        </p:nvGrpSpPr>
        <p:grpSpPr>
          <a:xfrm>
            <a:off x="8674083" y="2805774"/>
            <a:ext cx="64677" cy="57986"/>
            <a:chOff x="4268687" y="3006370"/>
            <a:chExt cx="64677" cy="57986"/>
          </a:xfrm>
        </p:grpSpPr>
        <p:cxnSp>
          <p:nvCxnSpPr>
            <p:cNvPr id="297" name="Straight Connector 296">
              <a:extLst>
                <a:ext uri="{FF2B5EF4-FFF2-40B4-BE49-F238E27FC236}">
                  <a16:creationId xmlns:a16="http://schemas.microsoft.com/office/drawing/2014/main" id="{6B3E0E74-AE01-4322-BCE7-12B35760D387}"/>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07FF61E2-FF0D-4E56-A892-8E3063E49968}"/>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299" name="Group 298">
            <a:extLst>
              <a:ext uri="{FF2B5EF4-FFF2-40B4-BE49-F238E27FC236}">
                <a16:creationId xmlns:a16="http://schemas.microsoft.com/office/drawing/2014/main" id="{2402ED0A-C05E-4F4F-8CB3-B63BFA9FE1BB}"/>
              </a:ext>
            </a:extLst>
          </p:cNvPr>
          <p:cNvGrpSpPr/>
          <p:nvPr/>
        </p:nvGrpSpPr>
        <p:grpSpPr>
          <a:xfrm>
            <a:off x="9135516" y="3047075"/>
            <a:ext cx="64677" cy="57986"/>
            <a:chOff x="4268687" y="3006370"/>
            <a:chExt cx="64677" cy="57986"/>
          </a:xfrm>
        </p:grpSpPr>
        <p:cxnSp>
          <p:nvCxnSpPr>
            <p:cNvPr id="300" name="Straight Connector 299">
              <a:extLst>
                <a:ext uri="{FF2B5EF4-FFF2-40B4-BE49-F238E27FC236}">
                  <a16:creationId xmlns:a16="http://schemas.microsoft.com/office/drawing/2014/main" id="{7454E03F-C101-41E9-BC23-4567ABE60EFA}"/>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9E8A9CBE-C3B4-4F29-9B66-3B3306617EF1}"/>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303" name="Group 302">
            <a:extLst>
              <a:ext uri="{FF2B5EF4-FFF2-40B4-BE49-F238E27FC236}">
                <a16:creationId xmlns:a16="http://schemas.microsoft.com/office/drawing/2014/main" id="{8DB01400-9D8A-46E1-A9DB-BD9D5FF32601}"/>
              </a:ext>
            </a:extLst>
          </p:cNvPr>
          <p:cNvGrpSpPr/>
          <p:nvPr/>
        </p:nvGrpSpPr>
        <p:grpSpPr>
          <a:xfrm>
            <a:off x="9188433" y="3315891"/>
            <a:ext cx="64677" cy="57986"/>
            <a:chOff x="4268687" y="3006370"/>
            <a:chExt cx="64677" cy="57986"/>
          </a:xfrm>
        </p:grpSpPr>
        <p:cxnSp>
          <p:nvCxnSpPr>
            <p:cNvPr id="304" name="Straight Connector 303">
              <a:extLst>
                <a:ext uri="{FF2B5EF4-FFF2-40B4-BE49-F238E27FC236}">
                  <a16:creationId xmlns:a16="http://schemas.microsoft.com/office/drawing/2014/main" id="{207D4A8D-6121-41D0-B9B9-FA0635C9AD7F}"/>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E2D99FC9-C7A9-432F-A6D5-9EF2FB6BECBD}"/>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306" name="Group 305">
            <a:extLst>
              <a:ext uri="{FF2B5EF4-FFF2-40B4-BE49-F238E27FC236}">
                <a16:creationId xmlns:a16="http://schemas.microsoft.com/office/drawing/2014/main" id="{1DC95E60-C512-446E-968E-A10F460B9DCE}"/>
              </a:ext>
            </a:extLst>
          </p:cNvPr>
          <p:cNvGrpSpPr/>
          <p:nvPr/>
        </p:nvGrpSpPr>
        <p:grpSpPr>
          <a:xfrm>
            <a:off x="9224416" y="3315891"/>
            <a:ext cx="64677" cy="57986"/>
            <a:chOff x="4268687" y="3006370"/>
            <a:chExt cx="64677" cy="57986"/>
          </a:xfrm>
        </p:grpSpPr>
        <p:cxnSp>
          <p:nvCxnSpPr>
            <p:cNvPr id="307" name="Straight Connector 306">
              <a:extLst>
                <a:ext uri="{FF2B5EF4-FFF2-40B4-BE49-F238E27FC236}">
                  <a16:creationId xmlns:a16="http://schemas.microsoft.com/office/drawing/2014/main" id="{781C102F-28A7-4E48-B1FC-FFE9EB67D239}"/>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8671F44F-2FE1-4EFF-8D51-E02572D216DD}"/>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309" name="Group 308">
            <a:extLst>
              <a:ext uri="{FF2B5EF4-FFF2-40B4-BE49-F238E27FC236}">
                <a16:creationId xmlns:a16="http://schemas.microsoft.com/office/drawing/2014/main" id="{15118186-0F90-4253-BD85-11E2EB75A7F7}"/>
              </a:ext>
            </a:extLst>
          </p:cNvPr>
          <p:cNvGrpSpPr/>
          <p:nvPr/>
        </p:nvGrpSpPr>
        <p:grpSpPr>
          <a:xfrm>
            <a:off x="9266749" y="3315891"/>
            <a:ext cx="64677" cy="57986"/>
            <a:chOff x="4268687" y="3006370"/>
            <a:chExt cx="64677" cy="57986"/>
          </a:xfrm>
        </p:grpSpPr>
        <p:cxnSp>
          <p:nvCxnSpPr>
            <p:cNvPr id="310" name="Straight Connector 309">
              <a:extLst>
                <a:ext uri="{FF2B5EF4-FFF2-40B4-BE49-F238E27FC236}">
                  <a16:creationId xmlns:a16="http://schemas.microsoft.com/office/drawing/2014/main" id="{93FA7BBC-05B5-4B7D-87FA-62E423A45D99}"/>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CAE0C9DE-FE43-497A-A3DC-E76792876EC5}"/>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312" name="Group 311">
            <a:extLst>
              <a:ext uri="{FF2B5EF4-FFF2-40B4-BE49-F238E27FC236}">
                <a16:creationId xmlns:a16="http://schemas.microsoft.com/office/drawing/2014/main" id="{753797EB-56BB-4E89-8AE4-0A9D9CB081F0}"/>
              </a:ext>
            </a:extLst>
          </p:cNvPr>
          <p:cNvGrpSpPr/>
          <p:nvPr/>
        </p:nvGrpSpPr>
        <p:grpSpPr>
          <a:xfrm>
            <a:off x="9690083" y="3792141"/>
            <a:ext cx="64677" cy="57986"/>
            <a:chOff x="4268687" y="3006370"/>
            <a:chExt cx="64677" cy="57986"/>
          </a:xfrm>
        </p:grpSpPr>
        <p:cxnSp>
          <p:nvCxnSpPr>
            <p:cNvPr id="313" name="Straight Connector 312">
              <a:extLst>
                <a:ext uri="{FF2B5EF4-FFF2-40B4-BE49-F238E27FC236}">
                  <a16:creationId xmlns:a16="http://schemas.microsoft.com/office/drawing/2014/main" id="{BC0AEE05-8DC9-447F-9D24-407DC8B1E943}"/>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D2883B98-53B2-43AC-89B1-740E636FBA1E}"/>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315" name="Group 314">
            <a:extLst>
              <a:ext uri="{FF2B5EF4-FFF2-40B4-BE49-F238E27FC236}">
                <a16:creationId xmlns:a16="http://schemas.microsoft.com/office/drawing/2014/main" id="{6AF9F823-1586-4902-88FA-9065CA630FC1}"/>
              </a:ext>
            </a:extLst>
          </p:cNvPr>
          <p:cNvGrpSpPr/>
          <p:nvPr/>
        </p:nvGrpSpPr>
        <p:grpSpPr>
          <a:xfrm>
            <a:off x="9823433" y="3792141"/>
            <a:ext cx="64677" cy="57986"/>
            <a:chOff x="4268687" y="3006370"/>
            <a:chExt cx="64677" cy="57986"/>
          </a:xfrm>
        </p:grpSpPr>
        <p:cxnSp>
          <p:nvCxnSpPr>
            <p:cNvPr id="316" name="Straight Connector 315">
              <a:extLst>
                <a:ext uri="{FF2B5EF4-FFF2-40B4-BE49-F238E27FC236}">
                  <a16:creationId xmlns:a16="http://schemas.microsoft.com/office/drawing/2014/main" id="{FA7F6388-ECAA-4AF3-8845-0A0BC9ACFD22}"/>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22B94DB7-FA41-4497-A40C-5CD8866CB568}"/>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318" name="Group 317">
            <a:extLst>
              <a:ext uri="{FF2B5EF4-FFF2-40B4-BE49-F238E27FC236}">
                <a16:creationId xmlns:a16="http://schemas.microsoft.com/office/drawing/2014/main" id="{9892EF33-C004-4942-9C78-66718A930B54}"/>
              </a:ext>
            </a:extLst>
          </p:cNvPr>
          <p:cNvGrpSpPr/>
          <p:nvPr/>
        </p:nvGrpSpPr>
        <p:grpSpPr>
          <a:xfrm>
            <a:off x="9033916" y="4702308"/>
            <a:ext cx="64677" cy="57986"/>
            <a:chOff x="4268687" y="3006370"/>
            <a:chExt cx="64677" cy="57986"/>
          </a:xfrm>
        </p:grpSpPr>
        <p:cxnSp>
          <p:nvCxnSpPr>
            <p:cNvPr id="319" name="Straight Connector 318">
              <a:extLst>
                <a:ext uri="{FF2B5EF4-FFF2-40B4-BE49-F238E27FC236}">
                  <a16:creationId xmlns:a16="http://schemas.microsoft.com/office/drawing/2014/main" id="{F14945AE-BEBC-482E-A2EF-A2B264DFB4B1}"/>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C6E339A5-FED0-4A82-95ED-BB1CC145A75D}"/>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321" name="Group 320">
            <a:extLst>
              <a:ext uri="{FF2B5EF4-FFF2-40B4-BE49-F238E27FC236}">
                <a16:creationId xmlns:a16="http://schemas.microsoft.com/office/drawing/2014/main" id="{0151F965-56B5-481E-A5BC-DD38E248FF95}"/>
              </a:ext>
            </a:extLst>
          </p:cNvPr>
          <p:cNvGrpSpPr/>
          <p:nvPr/>
        </p:nvGrpSpPr>
        <p:grpSpPr>
          <a:xfrm>
            <a:off x="8794733" y="4461008"/>
            <a:ext cx="64677" cy="57986"/>
            <a:chOff x="4268687" y="3006370"/>
            <a:chExt cx="64677" cy="57986"/>
          </a:xfrm>
        </p:grpSpPr>
        <p:cxnSp>
          <p:nvCxnSpPr>
            <p:cNvPr id="322" name="Straight Connector 321">
              <a:extLst>
                <a:ext uri="{FF2B5EF4-FFF2-40B4-BE49-F238E27FC236}">
                  <a16:creationId xmlns:a16="http://schemas.microsoft.com/office/drawing/2014/main" id="{DAF99709-8886-4759-BAC2-057DC2C3A19D}"/>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5EFE236B-4207-420F-A9C9-363CE98842C6}"/>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DB3F9DDE-DE2B-4BF4-BC5B-A4CAFB1AAC53}"/>
              </a:ext>
            </a:extLst>
          </p:cNvPr>
          <p:cNvGrpSpPr/>
          <p:nvPr/>
        </p:nvGrpSpPr>
        <p:grpSpPr>
          <a:xfrm>
            <a:off x="8625399" y="3906441"/>
            <a:ext cx="64677" cy="57986"/>
            <a:chOff x="4268687" y="3006370"/>
            <a:chExt cx="64677" cy="57986"/>
          </a:xfrm>
        </p:grpSpPr>
        <p:cxnSp>
          <p:nvCxnSpPr>
            <p:cNvPr id="325" name="Straight Connector 324">
              <a:extLst>
                <a:ext uri="{FF2B5EF4-FFF2-40B4-BE49-F238E27FC236}">
                  <a16:creationId xmlns:a16="http://schemas.microsoft.com/office/drawing/2014/main" id="{45E69E98-45BF-4B3E-8B57-08C799BBE4B9}"/>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FD0882D3-FF6A-427A-A2AF-F8C5FDE4DE14}"/>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327" name="Group 326">
            <a:extLst>
              <a:ext uri="{FF2B5EF4-FFF2-40B4-BE49-F238E27FC236}">
                <a16:creationId xmlns:a16="http://schemas.microsoft.com/office/drawing/2014/main" id="{AC2E7515-1A20-404B-96A7-8D30CBA66CD2}"/>
              </a:ext>
            </a:extLst>
          </p:cNvPr>
          <p:cNvGrpSpPr/>
          <p:nvPr/>
        </p:nvGrpSpPr>
        <p:grpSpPr>
          <a:xfrm>
            <a:off x="8604232" y="3906441"/>
            <a:ext cx="64677" cy="57986"/>
            <a:chOff x="4268687" y="3006370"/>
            <a:chExt cx="64677" cy="57986"/>
          </a:xfrm>
        </p:grpSpPr>
        <p:cxnSp>
          <p:nvCxnSpPr>
            <p:cNvPr id="328" name="Straight Connector 327">
              <a:extLst>
                <a:ext uri="{FF2B5EF4-FFF2-40B4-BE49-F238E27FC236}">
                  <a16:creationId xmlns:a16="http://schemas.microsoft.com/office/drawing/2014/main" id="{4459A7D8-FC61-43C4-B250-26CB9B40236E}"/>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EECA6FE4-DBFC-4F25-8FD0-E8CBDD5E9F0E}"/>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330" name="Group 329">
            <a:extLst>
              <a:ext uri="{FF2B5EF4-FFF2-40B4-BE49-F238E27FC236}">
                <a16:creationId xmlns:a16="http://schemas.microsoft.com/office/drawing/2014/main" id="{C13645EE-8207-4F5E-B9FE-046102096B54}"/>
              </a:ext>
            </a:extLst>
          </p:cNvPr>
          <p:cNvGrpSpPr/>
          <p:nvPr/>
        </p:nvGrpSpPr>
        <p:grpSpPr>
          <a:xfrm>
            <a:off x="8422199" y="3906441"/>
            <a:ext cx="64677" cy="57986"/>
            <a:chOff x="4268687" y="3006370"/>
            <a:chExt cx="64677" cy="57986"/>
          </a:xfrm>
        </p:grpSpPr>
        <p:cxnSp>
          <p:nvCxnSpPr>
            <p:cNvPr id="331" name="Straight Connector 330">
              <a:extLst>
                <a:ext uri="{FF2B5EF4-FFF2-40B4-BE49-F238E27FC236}">
                  <a16:creationId xmlns:a16="http://schemas.microsoft.com/office/drawing/2014/main" id="{CE490F21-E9F0-41FE-B47D-26329F390842}"/>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7EA96F32-DC67-440F-A9A3-8C0D6B608882}"/>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333" name="Group 332">
            <a:extLst>
              <a:ext uri="{FF2B5EF4-FFF2-40B4-BE49-F238E27FC236}">
                <a16:creationId xmlns:a16="http://schemas.microsoft.com/office/drawing/2014/main" id="{3B4B559F-BD44-47FF-BB78-8DD69F44948F}"/>
              </a:ext>
            </a:extLst>
          </p:cNvPr>
          <p:cNvGrpSpPr/>
          <p:nvPr/>
        </p:nvGrpSpPr>
        <p:grpSpPr>
          <a:xfrm>
            <a:off x="8168200" y="3389974"/>
            <a:ext cx="64677" cy="57986"/>
            <a:chOff x="4268687" y="3006370"/>
            <a:chExt cx="64677" cy="57986"/>
          </a:xfrm>
        </p:grpSpPr>
        <p:cxnSp>
          <p:nvCxnSpPr>
            <p:cNvPr id="334" name="Straight Connector 333">
              <a:extLst>
                <a:ext uri="{FF2B5EF4-FFF2-40B4-BE49-F238E27FC236}">
                  <a16:creationId xmlns:a16="http://schemas.microsoft.com/office/drawing/2014/main" id="{0E908293-B7B4-4D73-A38A-74C034C7D1EE}"/>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B52EDD4A-37F6-4868-9CC9-64AB4F6287D2}"/>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336" name="Group 335">
            <a:extLst>
              <a:ext uri="{FF2B5EF4-FFF2-40B4-BE49-F238E27FC236}">
                <a16:creationId xmlns:a16="http://schemas.microsoft.com/office/drawing/2014/main" id="{72C8B1FD-451A-4D0C-8095-B484AC36D32E}"/>
              </a:ext>
            </a:extLst>
          </p:cNvPr>
          <p:cNvGrpSpPr/>
          <p:nvPr/>
        </p:nvGrpSpPr>
        <p:grpSpPr>
          <a:xfrm>
            <a:off x="8108933" y="3389974"/>
            <a:ext cx="64677" cy="57986"/>
            <a:chOff x="4268687" y="3006370"/>
            <a:chExt cx="64677" cy="57986"/>
          </a:xfrm>
        </p:grpSpPr>
        <p:cxnSp>
          <p:nvCxnSpPr>
            <p:cNvPr id="337" name="Straight Connector 336">
              <a:extLst>
                <a:ext uri="{FF2B5EF4-FFF2-40B4-BE49-F238E27FC236}">
                  <a16:creationId xmlns:a16="http://schemas.microsoft.com/office/drawing/2014/main" id="{E2B05A36-6739-4AEC-AA5F-1C38942E1595}"/>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A4B1D1AB-B696-4F9D-8EE7-FC4444D287FB}"/>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339" name="Group 338">
            <a:extLst>
              <a:ext uri="{FF2B5EF4-FFF2-40B4-BE49-F238E27FC236}">
                <a16:creationId xmlns:a16="http://schemas.microsoft.com/office/drawing/2014/main" id="{54D3C9EA-F6FF-4B0B-B93F-8F12E0165312}"/>
              </a:ext>
            </a:extLst>
          </p:cNvPr>
          <p:cNvGrpSpPr/>
          <p:nvPr/>
        </p:nvGrpSpPr>
        <p:grpSpPr>
          <a:xfrm>
            <a:off x="8094116" y="3389974"/>
            <a:ext cx="64677" cy="57986"/>
            <a:chOff x="4268687" y="3006370"/>
            <a:chExt cx="64677" cy="57986"/>
          </a:xfrm>
        </p:grpSpPr>
        <p:cxnSp>
          <p:nvCxnSpPr>
            <p:cNvPr id="340" name="Straight Connector 339">
              <a:extLst>
                <a:ext uri="{FF2B5EF4-FFF2-40B4-BE49-F238E27FC236}">
                  <a16:creationId xmlns:a16="http://schemas.microsoft.com/office/drawing/2014/main" id="{C26901F1-7305-4DCF-8AFB-0299E22FE4CA}"/>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3632CC1C-4586-491F-B2DF-1861C0E00E67}"/>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342" name="Group 341">
            <a:extLst>
              <a:ext uri="{FF2B5EF4-FFF2-40B4-BE49-F238E27FC236}">
                <a16:creationId xmlns:a16="http://schemas.microsoft.com/office/drawing/2014/main" id="{2B0256D9-D69B-4FBB-B9A3-0EE0F6F29733}"/>
              </a:ext>
            </a:extLst>
          </p:cNvPr>
          <p:cNvGrpSpPr/>
          <p:nvPr/>
        </p:nvGrpSpPr>
        <p:grpSpPr>
          <a:xfrm>
            <a:off x="8060249" y="3279908"/>
            <a:ext cx="64677" cy="57986"/>
            <a:chOff x="4268687" y="3006370"/>
            <a:chExt cx="64677" cy="57986"/>
          </a:xfrm>
        </p:grpSpPr>
        <p:cxnSp>
          <p:nvCxnSpPr>
            <p:cNvPr id="343" name="Straight Connector 342">
              <a:extLst>
                <a:ext uri="{FF2B5EF4-FFF2-40B4-BE49-F238E27FC236}">
                  <a16:creationId xmlns:a16="http://schemas.microsoft.com/office/drawing/2014/main" id="{7CCE1C3B-3041-465E-A99E-DB51DF5A16BE}"/>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D58629D4-654D-48D8-A3C7-8798A800825D}"/>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345" name="Group 344">
            <a:extLst>
              <a:ext uri="{FF2B5EF4-FFF2-40B4-BE49-F238E27FC236}">
                <a16:creationId xmlns:a16="http://schemas.microsoft.com/office/drawing/2014/main" id="{EAC94C52-043C-4979-B870-86BEC95C95B3}"/>
              </a:ext>
            </a:extLst>
          </p:cNvPr>
          <p:cNvGrpSpPr/>
          <p:nvPr/>
        </p:nvGrpSpPr>
        <p:grpSpPr>
          <a:xfrm>
            <a:off x="8024266" y="3279908"/>
            <a:ext cx="64677" cy="57986"/>
            <a:chOff x="4268687" y="3006370"/>
            <a:chExt cx="64677" cy="57986"/>
          </a:xfrm>
        </p:grpSpPr>
        <p:cxnSp>
          <p:nvCxnSpPr>
            <p:cNvPr id="346" name="Straight Connector 345">
              <a:extLst>
                <a:ext uri="{FF2B5EF4-FFF2-40B4-BE49-F238E27FC236}">
                  <a16:creationId xmlns:a16="http://schemas.microsoft.com/office/drawing/2014/main" id="{2B72428F-070C-4820-B3E2-260B9F2EE295}"/>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4B1CA4F7-F1FA-4FEA-8353-354A42F11C76}"/>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grpSp>
        <p:nvGrpSpPr>
          <p:cNvPr id="348" name="Group 347">
            <a:extLst>
              <a:ext uri="{FF2B5EF4-FFF2-40B4-BE49-F238E27FC236}">
                <a16:creationId xmlns:a16="http://schemas.microsoft.com/office/drawing/2014/main" id="{FFA7BBC2-1502-4D4B-A14E-C79734D09428}"/>
              </a:ext>
            </a:extLst>
          </p:cNvPr>
          <p:cNvGrpSpPr/>
          <p:nvPr/>
        </p:nvGrpSpPr>
        <p:grpSpPr>
          <a:xfrm>
            <a:off x="7761800" y="2606808"/>
            <a:ext cx="64677" cy="57986"/>
            <a:chOff x="4268687" y="3006370"/>
            <a:chExt cx="64677" cy="57986"/>
          </a:xfrm>
        </p:grpSpPr>
        <p:cxnSp>
          <p:nvCxnSpPr>
            <p:cNvPr id="349" name="Straight Connector 348">
              <a:extLst>
                <a:ext uri="{FF2B5EF4-FFF2-40B4-BE49-F238E27FC236}">
                  <a16:creationId xmlns:a16="http://schemas.microsoft.com/office/drawing/2014/main" id="{078CD273-64B1-4C0E-A40C-8D780150EF66}"/>
                </a:ext>
              </a:extLst>
            </p:cNvPr>
            <p:cNvCxnSpPr/>
            <p:nvPr/>
          </p:nvCxnSpPr>
          <p:spPr bwMode="auto">
            <a:xfrm>
              <a:off x="4268687" y="3035362"/>
              <a:ext cx="64677" cy="0"/>
            </a:xfrm>
            <a:prstGeom prst="line">
              <a:avLst/>
            </a:prstGeom>
            <a:noFill/>
            <a:ln w="28575" cap="flat" cmpd="sng" algn="ctr">
              <a:solidFill>
                <a:schemeClr val="bg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6440C393-FD4F-43F7-B7FE-747F20B3D9A8}"/>
                </a:ext>
              </a:extLst>
            </p:cNvPr>
            <p:cNvCxnSpPr/>
            <p:nvPr/>
          </p:nvCxnSpPr>
          <p:spPr bwMode="auto">
            <a:xfrm>
              <a:off x="4302140" y="3006370"/>
              <a:ext cx="0" cy="57986"/>
            </a:xfrm>
            <a:prstGeom prst="line">
              <a:avLst/>
            </a:prstGeom>
            <a:noFill/>
            <a:ln w="28575" cap="flat" cmpd="sng" algn="ctr">
              <a:solidFill>
                <a:schemeClr val="bg1"/>
              </a:solidFill>
              <a:prstDash val="solid"/>
              <a:round/>
              <a:headEnd type="none" w="med" len="med"/>
              <a:tailEnd type="none" w="med" len="med"/>
            </a:ln>
            <a:effectLst/>
          </p:spPr>
        </p:cxnSp>
      </p:grpSp>
      <p:sp>
        <p:nvSpPr>
          <p:cNvPr id="351" name="TextBox 350">
            <a:extLst>
              <a:ext uri="{FF2B5EF4-FFF2-40B4-BE49-F238E27FC236}">
                <a16:creationId xmlns:a16="http://schemas.microsoft.com/office/drawing/2014/main" id="{F3DAEE17-DAFB-4C02-A603-AF3EFDF036B6}"/>
              </a:ext>
            </a:extLst>
          </p:cNvPr>
          <p:cNvSpPr txBox="1"/>
          <p:nvPr/>
        </p:nvSpPr>
        <p:spPr bwMode="auto">
          <a:xfrm>
            <a:off x="8906154" y="1719023"/>
            <a:ext cx="8919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Group</a:t>
            </a:r>
          </a:p>
        </p:txBody>
      </p:sp>
      <p:sp>
        <p:nvSpPr>
          <p:cNvPr id="352" name="TextBox 351">
            <a:extLst>
              <a:ext uri="{FF2B5EF4-FFF2-40B4-BE49-F238E27FC236}">
                <a16:creationId xmlns:a16="http://schemas.microsoft.com/office/drawing/2014/main" id="{04A638AB-8BC5-4098-A812-E1AC7014398E}"/>
              </a:ext>
            </a:extLst>
          </p:cNvPr>
          <p:cNvSpPr txBox="1"/>
          <p:nvPr/>
        </p:nvSpPr>
        <p:spPr bwMode="auto">
          <a:xfrm>
            <a:off x="10146948" y="1734411"/>
            <a:ext cx="2043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Median CSS (95% Cl)</a:t>
            </a:r>
          </a:p>
        </p:txBody>
      </p:sp>
      <p:sp>
        <p:nvSpPr>
          <p:cNvPr id="353" name="TextBox 352">
            <a:extLst>
              <a:ext uri="{FF2B5EF4-FFF2-40B4-BE49-F238E27FC236}">
                <a16:creationId xmlns:a16="http://schemas.microsoft.com/office/drawing/2014/main" id="{30EE5D11-99C5-492B-A721-94D5ED660814}"/>
              </a:ext>
            </a:extLst>
          </p:cNvPr>
          <p:cNvSpPr txBox="1"/>
          <p:nvPr/>
        </p:nvSpPr>
        <p:spPr bwMode="auto">
          <a:xfrm>
            <a:off x="8796551" y="1935016"/>
            <a:ext cx="3665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gBRCA2</a:t>
            </a:r>
            <a:r>
              <a:rPr lang="en-US" sz="1400" b="0" dirty="0">
                <a:solidFill>
                  <a:schemeClr val="bg1"/>
                </a:solidFill>
                <a:latin typeface="Calibri" panose="020F0502020204030204" pitchFamily="34" charset="0"/>
              </a:rPr>
              <a:t> carriers     13.4 yrs (10.0-16.8)</a:t>
            </a:r>
          </a:p>
        </p:txBody>
      </p:sp>
      <p:sp>
        <p:nvSpPr>
          <p:cNvPr id="354" name="TextBox 353">
            <a:extLst>
              <a:ext uri="{FF2B5EF4-FFF2-40B4-BE49-F238E27FC236}">
                <a16:creationId xmlns:a16="http://schemas.microsoft.com/office/drawing/2014/main" id="{688382EB-39AA-4A34-A648-3D1F1DAC4200}"/>
              </a:ext>
            </a:extLst>
          </p:cNvPr>
          <p:cNvSpPr txBox="1"/>
          <p:nvPr/>
        </p:nvSpPr>
        <p:spPr bwMode="auto">
          <a:xfrm>
            <a:off x="8774100" y="2156766"/>
            <a:ext cx="36650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g</a:t>
            </a:r>
            <a:r>
              <a:rPr lang="en-US" sz="1400" b="0" i="1" dirty="0">
                <a:solidFill>
                  <a:schemeClr val="bg1"/>
                </a:solidFill>
                <a:latin typeface="Calibri" panose="020F0502020204030204" pitchFamily="34" charset="0"/>
              </a:rPr>
              <a:t>BRCA2</a:t>
            </a:r>
            <a:r>
              <a:rPr lang="en-US" sz="1400" b="0" dirty="0">
                <a:solidFill>
                  <a:schemeClr val="bg1"/>
                </a:solidFill>
                <a:latin typeface="Calibri" panose="020F0502020204030204" pitchFamily="34" charset="0"/>
              </a:rPr>
              <a:t> carriers +</a:t>
            </a:r>
          </a:p>
          <a:p>
            <a:pPr algn="l">
              <a:lnSpc>
                <a:spcPct val="100000"/>
              </a:lnSpc>
              <a:spcBef>
                <a:spcPts val="0"/>
              </a:spcBef>
              <a:spcAft>
                <a:spcPct val="0"/>
              </a:spcAft>
              <a:buClrTx/>
              <a:buFontTx/>
              <a:buNone/>
            </a:pPr>
            <a:r>
              <a:rPr lang="en-US" sz="1400" b="0" i="1" dirty="0">
                <a:solidFill>
                  <a:schemeClr val="bg1"/>
                </a:solidFill>
                <a:latin typeface="Calibri" panose="020F0502020204030204" pitchFamily="34" charset="0"/>
              </a:rPr>
              <a:t>MYC</a:t>
            </a:r>
            <a:r>
              <a:rPr lang="en-US" sz="1400" b="0" dirty="0">
                <a:solidFill>
                  <a:schemeClr val="bg1"/>
                </a:solidFill>
                <a:latin typeface="Calibri" panose="020F0502020204030204" pitchFamily="34" charset="0"/>
              </a:rPr>
              <a:t> amplif              6.0 yrs (4.1-7.9)</a:t>
            </a:r>
          </a:p>
        </p:txBody>
      </p:sp>
      <p:sp>
        <p:nvSpPr>
          <p:cNvPr id="355" name="TextBox 354">
            <a:extLst>
              <a:ext uri="{FF2B5EF4-FFF2-40B4-BE49-F238E27FC236}">
                <a16:creationId xmlns:a16="http://schemas.microsoft.com/office/drawing/2014/main" id="{364189CC-1C83-4C43-92FA-FA9EDB476751}"/>
              </a:ext>
            </a:extLst>
          </p:cNvPr>
          <p:cNvSpPr txBox="1"/>
          <p:nvPr/>
        </p:nvSpPr>
        <p:spPr bwMode="auto">
          <a:xfrm>
            <a:off x="8946018" y="2617702"/>
            <a:ext cx="19209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Log-rank test </a:t>
            </a: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&lt;.001</a:t>
            </a:r>
          </a:p>
        </p:txBody>
      </p:sp>
      <p:cxnSp>
        <p:nvCxnSpPr>
          <p:cNvPr id="356" name="Straight Connector 355">
            <a:extLst>
              <a:ext uri="{FF2B5EF4-FFF2-40B4-BE49-F238E27FC236}">
                <a16:creationId xmlns:a16="http://schemas.microsoft.com/office/drawing/2014/main" id="{E89A7333-74FC-4C2D-BD2F-ED406391EA6E}"/>
              </a:ext>
            </a:extLst>
          </p:cNvPr>
          <p:cNvCxnSpPr/>
          <p:nvPr/>
        </p:nvCxnSpPr>
        <p:spPr bwMode="auto">
          <a:xfrm flipH="1">
            <a:off x="8583715" y="2099276"/>
            <a:ext cx="244172" cy="0"/>
          </a:xfrm>
          <a:prstGeom prst="line">
            <a:avLst/>
          </a:prstGeom>
          <a:noFill/>
          <a:ln w="28575"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596CA696-8EF2-4005-B7A6-8670796CCD7E}"/>
              </a:ext>
            </a:extLst>
          </p:cNvPr>
          <p:cNvCxnSpPr/>
          <p:nvPr/>
        </p:nvCxnSpPr>
        <p:spPr bwMode="auto">
          <a:xfrm flipH="1">
            <a:off x="8583715" y="2330991"/>
            <a:ext cx="244172" cy="0"/>
          </a:xfrm>
          <a:prstGeom prst="line">
            <a:avLst/>
          </a:prstGeom>
          <a:noFill/>
          <a:ln w="28575" cap="flat" cmpd="sng" algn="ctr">
            <a:solidFill>
              <a:schemeClr val="accent4"/>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90EC8F7A-A301-452E-9A85-288878FA14A0}"/>
              </a:ext>
            </a:extLst>
          </p:cNvPr>
          <p:cNvCxnSpPr/>
          <p:nvPr/>
        </p:nvCxnSpPr>
        <p:spPr bwMode="auto">
          <a:xfrm flipH="1">
            <a:off x="368058" y="5816769"/>
            <a:ext cx="244172" cy="0"/>
          </a:xfrm>
          <a:prstGeom prst="line">
            <a:avLst/>
          </a:prstGeom>
          <a:noFill/>
          <a:ln w="28575"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46722ECB-BE7A-4E7A-93DB-D226C3C37BB5}"/>
              </a:ext>
            </a:extLst>
          </p:cNvPr>
          <p:cNvCxnSpPr/>
          <p:nvPr/>
        </p:nvCxnSpPr>
        <p:spPr bwMode="auto">
          <a:xfrm flipH="1">
            <a:off x="368058" y="6073010"/>
            <a:ext cx="244172" cy="0"/>
          </a:xfrm>
          <a:prstGeom prst="line">
            <a:avLst/>
          </a:prstGeom>
          <a:noFill/>
          <a:ln w="28575" cap="flat" cmpd="sng" algn="ctr">
            <a:solidFill>
              <a:schemeClr val="accent3"/>
            </a:solidFill>
            <a:prstDash val="solid"/>
            <a:round/>
            <a:headEnd type="none" w="med" len="med"/>
            <a:tailEnd type="none" w="med" len="med"/>
          </a:ln>
          <a:effectLst/>
        </p:spPr>
      </p:cxnSp>
      <p:sp>
        <p:nvSpPr>
          <p:cNvPr id="360" name="TextBox 359">
            <a:extLst>
              <a:ext uri="{FF2B5EF4-FFF2-40B4-BE49-F238E27FC236}">
                <a16:creationId xmlns:a16="http://schemas.microsoft.com/office/drawing/2014/main" id="{C81C54E9-3007-432B-B537-D376119B51A2}"/>
              </a:ext>
            </a:extLst>
          </p:cNvPr>
          <p:cNvSpPr txBox="1"/>
          <p:nvPr/>
        </p:nvSpPr>
        <p:spPr bwMode="auto">
          <a:xfrm>
            <a:off x="658618" y="5672546"/>
            <a:ext cx="50945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g</a:t>
            </a:r>
            <a:r>
              <a:rPr lang="en-US" sz="1200" b="0" i="1" dirty="0">
                <a:solidFill>
                  <a:schemeClr val="bg1"/>
                </a:solidFill>
                <a:latin typeface="Calibri" panose="020F0502020204030204" pitchFamily="34" charset="0"/>
              </a:rPr>
              <a:t>BRCA2</a:t>
            </a:r>
            <a:r>
              <a:rPr lang="en-US" sz="1200" b="0" dirty="0">
                <a:solidFill>
                  <a:schemeClr val="bg1"/>
                </a:solidFill>
                <a:latin typeface="Calibri" panose="020F0502020204030204" pitchFamily="34" charset="0"/>
              </a:rPr>
              <a:t> carriers  43     40     34     23     13      8       5       3       1       0        0</a:t>
            </a:r>
          </a:p>
        </p:txBody>
      </p:sp>
      <p:sp>
        <p:nvSpPr>
          <p:cNvPr id="361" name="TextBox 360">
            <a:extLst>
              <a:ext uri="{FF2B5EF4-FFF2-40B4-BE49-F238E27FC236}">
                <a16:creationId xmlns:a16="http://schemas.microsoft.com/office/drawing/2014/main" id="{47E03A8D-DDA6-47FA-B9A5-AD24E0665B79}"/>
              </a:ext>
            </a:extLst>
          </p:cNvPr>
          <p:cNvSpPr txBox="1"/>
          <p:nvPr/>
        </p:nvSpPr>
        <p:spPr bwMode="auto">
          <a:xfrm>
            <a:off x="1690359" y="5945527"/>
            <a:ext cx="38015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30     26     18     11       7       3       1       1       0       0        0</a:t>
            </a:r>
          </a:p>
        </p:txBody>
      </p:sp>
      <p:sp>
        <p:nvSpPr>
          <p:cNvPr id="362" name="TextBox 361">
            <a:extLst>
              <a:ext uri="{FF2B5EF4-FFF2-40B4-BE49-F238E27FC236}">
                <a16:creationId xmlns:a16="http://schemas.microsoft.com/office/drawing/2014/main" id="{70E43A4E-35B4-47B9-8741-C742F5BC53F1}"/>
              </a:ext>
            </a:extLst>
          </p:cNvPr>
          <p:cNvSpPr txBox="1"/>
          <p:nvPr/>
        </p:nvSpPr>
        <p:spPr bwMode="auto">
          <a:xfrm>
            <a:off x="557726" y="5939136"/>
            <a:ext cx="14223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g</a:t>
            </a:r>
            <a:r>
              <a:rPr lang="en-US" sz="1200" b="0" i="1" dirty="0">
                <a:solidFill>
                  <a:schemeClr val="bg1"/>
                </a:solidFill>
                <a:latin typeface="Calibri" panose="020F0502020204030204" pitchFamily="34" charset="0"/>
              </a:rPr>
              <a:t>BRCA2</a:t>
            </a:r>
            <a:r>
              <a:rPr lang="en-US" sz="1200" b="0" dirty="0">
                <a:solidFill>
                  <a:schemeClr val="bg1"/>
                </a:solidFill>
                <a:latin typeface="Calibri" panose="020F0502020204030204" pitchFamily="34" charset="0"/>
              </a:rPr>
              <a:t> carriers +</a:t>
            </a:r>
          </a:p>
          <a:p>
            <a:pPr algn="l">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BRCA2-RB1</a:t>
            </a:r>
            <a:r>
              <a:rPr lang="en-US" sz="1200" b="0" dirty="0">
                <a:solidFill>
                  <a:schemeClr val="bg1"/>
                </a:solidFill>
                <a:latin typeface="Calibri" panose="020F0502020204030204" pitchFamily="34" charset="0"/>
              </a:rPr>
              <a:t> co-del</a:t>
            </a:r>
          </a:p>
        </p:txBody>
      </p:sp>
      <p:sp>
        <p:nvSpPr>
          <p:cNvPr id="363" name="TextBox 362">
            <a:extLst>
              <a:ext uri="{FF2B5EF4-FFF2-40B4-BE49-F238E27FC236}">
                <a16:creationId xmlns:a16="http://schemas.microsoft.com/office/drawing/2014/main" id="{CD695F92-A55F-47D6-BE49-686B2BB2A14F}"/>
              </a:ext>
            </a:extLst>
          </p:cNvPr>
          <p:cNvSpPr txBox="1"/>
          <p:nvPr/>
        </p:nvSpPr>
        <p:spPr bwMode="auto">
          <a:xfrm>
            <a:off x="353077" y="5463542"/>
            <a:ext cx="16596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364" name="TextBox 363">
            <a:extLst>
              <a:ext uri="{FF2B5EF4-FFF2-40B4-BE49-F238E27FC236}">
                <a16:creationId xmlns:a16="http://schemas.microsoft.com/office/drawing/2014/main" id="{5392FDDA-6BE0-4E0A-9085-8BC80C1E1898}"/>
              </a:ext>
            </a:extLst>
          </p:cNvPr>
          <p:cNvSpPr txBox="1"/>
          <p:nvPr/>
        </p:nvSpPr>
        <p:spPr bwMode="auto">
          <a:xfrm>
            <a:off x="5970213" y="5406937"/>
            <a:ext cx="16340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365" name="TextBox 364">
            <a:extLst>
              <a:ext uri="{FF2B5EF4-FFF2-40B4-BE49-F238E27FC236}">
                <a16:creationId xmlns:a16="http://schemas.microsoft.com/office/drawing/2014/main" id="{D9B300E1-4432-4D5F-864E-35A3AEF68386}"/>
              </a:ext>
            </a:extLst>
          </p:cNvPr>
          <p:cNvSpPr txBox="1"/>
          <p:nvPr/>
        </p:nvSpPr>
        <p:spPr bwMode="auto">
          <a:xfrm>
            <a:off x="6144621" y="5622473"/>
            <a:ext cx="50945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g</a:t>
            </a:r>
            <a:r>
              <a:rPr lang="en-US" sz="1200" b="0" i="1" dirty="0">
                <a:solidFill>
                  <a:schemeClr val="bg1"/>
                </a:solidFill>
                <a:latin typeface="Calibri" panose="020F0502020204030204" pitchFamily="34" charset="0"/>
              </a:rPr>
              <a:t>BRCA2</a:t>
            </a:r>
            <a:r>
              <a:rPr lang="en-US" sz="1200" b="0" dirty="0">
                <a:solidFill>
                  <a:schemeClr val="bg1"/>
                </a:solidFill>
                <a:latin typeface="Calibri" panose="020F0502020204030204" pitchFamily="34" charset="0"/>
              </a:rPr>
              <a:t> carriers  38     36    30     21    11      9       6       4       1       0      0</a:t>
            </a:r>
          </a:p>
        </p:txBody>
      </p:sp>
      <p:sp>
        <p:nvSpPr>
          <p:cNvPr id="366" name="TextBox 365">
            <a:extLst>
              <a:ext uri="{FF2B5EF4-FFF2-40B4-BE49-F238E27FC236}">
                <a16:creationId xmlns:a16="http://schemas.microsoft.com/office/drawing/2014/main" id="{7EA5DE6E-DE9E-4F88-B9A4-1763B6309FEE}"/>
              </a:ext>
            </a:extLst>
          </p:cNvPr>
          <p:cNvSpPr txBox="1"/>
          <p:nvPr/>
        </p:nvSpPr>
        <p:spPr bwMode="auto">
          <a:xfrm>
            <a:off x="7200311" y="5895202"/>
            <a:ext cx="38015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35     30    22     13     9       2       0       0       0       0      0</a:t>
            </a:r>
          </a:p>
        </p:txBody>
      </p:sp>
      <p:sp>
        <p:nvSpPr>
          <p:cNvPr id="367" name="TextBox 366">
            <a:extLst>
              <a:ext uri="{FF2B5EF4-FFF2-40B4-BE49-F238E27FC236}">
                <a16:creationId xmlns:a16="http://schemas.microsoft.com/office/drawing/2014/main" id="{DC7F3138-3420-4CBE-A14E-90C4749DC2E4}"/>
              </a:ext>
            </a:extLst>
          </p:cNvPr>
          <p:cNvSpPr txBox="1"/>
          <p:nvPr/>
        </p:nvSpPr>
        <p:spPr bwMode="auto">
          <a:xfrm>
            <a:off x="6066383" y="5839098"/>
            <a:ext cx="12834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g</a:t>
            </a:r>
            <a:r>
              <a:rPr lang="en-US" sz="1200" b="0" i="1" dirty="0">
                <a:solidFill>
                  <a:schemeClr val="bg1"/>
                </a:solidFill>
                <a:latin typeface="Calibri" panose="020F0502020204030204" pitchFamily="34" charset="0"/>
              </a:rPr>
              <a:t>BRCA2</a:t>
            </a:r>
            <a:r>
              <a:rPr lang="en-US" sz="1200" b="0" dirty="0">
                <a:solidFill>
                  <a:schemeClr val="bg1"/>
                </a:solidFill>
                <a:latin typeface="Calibri" panose="020F0502020204030204" pitchFamily="34" charset="0"/>
              </a:rPr>
              <a:t> carriers +</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MYC amplif</a:t>
            </a:r>
          </a:p>
        </p:txBody>
      </p:sp>
      <p:cxnSp>
        <p:nvCxnSpPr>
          <p:cNvPr id="368" name="Straight Connector 367">
            <a:extLst>
              <a:ext uri="{FF2B5EF4-FFF2-40B4-BE49-F238E27FC236}">
                <a16:creationId xmlns:a16="http://schemas.microsoft.com/office/drawing/2014/main" id="{4B3A550B-41DE-4676-A6DB-110BDC794116}"/>
              </a:ext>
            </a:extLst>
          </p:cNvPr>
          <p:cNvCxnSpPr/>
          <p:nvPr/>
        </p:nvCxnSpPr>
        <p:spPr bwMode="auto">
          <a:xfrm flipH="1">
            <a:off x="5855755" y="5768850"/>
            <a:ext cx="244172" cy="0"/>
          </a:xfrm>
          <a:prstGeom prst="line">
            <a:avLst/>
          </a:prstGeom>
          <a:noFill/>
          <a:ln w="28575"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CAF91F95-41A9-4248-813F-EF29D7729AA6}"/>
              </a:ext>
            </a:extLst>
          </p:cNvPr>
          <p:cNvCxnSpPr/>
          <p:nvPr/>
        </p:nvCxnSpPr>
        <p:spPr bwMode="auto">
          <a:xfrm flipH="1">
            <a:off x="5855755" y="5983259"/>
            <a:ext cx="244172" cy="0"/>
          </a:xfrm>
          <a:prstGeom prst="line">
            <a:avLst/>
          </a:prstGeom>
          <a:noFill/>
          <a:ln w="28575" cap="flat" cmpd="sng" algn="ctr">
            <a:solidFill>
              <a:schemeClr val="accent4"/>
            </a:solidFill>
            <a:prstDash val="solid"/>
            <a:round/>
            <a:headEnd type="none" w="med" len="med"/>
            <a:tailEnd type="none" w="med" len="med"/>
          </a:ln>
          <a:effectLst/>
        </p:spPr>
      </p:cxnSp>
      <p:sp>
        <p:nvSpPr>
          <p:cNvPr id="198" name="Freeform: Shape 197">
            <a:extLst>
              <a:ext uri="{FF2B5EF4-FFF2-40B4-BE49-F238E27FC236}">
                <a16:creationId xmlns:a16="http://schemas.microsoft.com/office/drawing/2014/main" id="{2BF836D1-269C-44B7-BC2D-0D05E0964A38}"/>
              </a:ext>
            </a:extLst>
          </p:cNvPr>
          <p:cNvSpPr/>
          <p:nvPr/>
        </p:nvSpPr>
        <p:spPr bwMode="auto">
          <a:xfrm>
            <a:off x="7378452" y="1920988"/>
            <a:ext cx="3288850" cy="3311275"/>
          </a:xfrm>
          <a:custGeom>
            <a:avLst/>
            <a:gdLst>
              <a:gd name="connsiteX0" fmla="*/ 0 w 3288850"/>
              <a:gd name="connsiteY0" fmla="*/ 0 h 3311275"/>
              <a:gd name="connsiteX1" fmla="*/ 0 w 3288850"/>
              <a:gd name="connsiteY1" fmla="*/ 3311275 h 3311275"/>
              <a:gd name="connsiteX2" fmla="*/ 3288850 w 3288850"/>
              <a:gd name="connsiteY2" fmla="*/ 3311275 h 3311275"/>
            </a:gdLst>
            <a:ahLst/>
            <a:cxnLst>
              <a:cxn ang="0">
                <a:pos x="connsiteX0" y="connsiteY0"/>
              </a:cxn>
              <a:cxn ang="0">
                <a:pos x="connsiteX1" y="connsiteY1"/>
              </a:cxn>
              <a:cxn ang="0">
                <a:pos x="connsiteX2" y="connsiteY2"/>
              </a:cxn>
            </a:cxnLst>
            <a:rect l="l" t="t" r="r" b="b"/>
            <a:pathLst>
              <a:path w="3288850" h="3311275">
                <a:moveTo>
                  <a:pt x="0" y="0"/>
                </a:moveTo>
                <a:lnTo>
                  <a:pt x="0" y="3311275"/>
                </a:lnTo>
                <a:lnTo>
                  <a:pt x="3288850" y="3311275"/>
                </a:lnTo>
              </a:path>
            </a:pathLst>
          </a:custGeom>
          <a:noFill/>
          <a:ln w="28575">
            <a:solidFill>
              <a:schemeClr val="bg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1942256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52F0D-0297-49C4-992E-4D4F1B221BF0}"/>
              </a:ext>
            </a:extLst>
          </p:cNvPr>
          <p:cNvSpPr>
            <a:spLocks noGrp="1"/>
          </p:cNvSpPr>
          <p:nvPr>
            <p:ph type="title"/>
          </p:nvPr>
        </p:nvSpPr>
        <p:spPr/>
        <p:txBody>
          <a:bodyPr/>
          <a:lstStyle/>
          <a:p>
            <a:r>
              <a:rPr lang="en-US" dirty="0"/>
              <a:t>DNA Repair Deficiency Impacts Response to Abiraterone in mCRPC</a:t>
            </a:r>
          </a:p>
        </p:txBody>
      </p:sp>
      <p:sp>
        <p:nvSpPr>
          <p:cNvPr id="3" name="Content Placeholder 2">
            <a:extLst>
              <a:ext uri="{FF2B5EF4-FFF2-40B4-BE49-F238E27FC236}">
                <a16:creationId xmlns:a16="http://schemas.microsoft.com/office/drawing/2014/main" id="{B32AF0D3-E944-4CC1-B176-ADABAE07A421}"/>
              </a:ext>
            </a:extLst>
          </p:cNvPr>
          <p:cNvSpPr>
            <a:spLocks noGrp="1"/>
          </p:cNvSpPr>
          <p:nvPr>
            <p:ph sz="half" idx="1"/>
          </p:nvPr>
        </p:nvSpPr>
        <p:spPr>
          <a:xfrm>
            <a:off x="582157" y="1510730"/>
            <a:ext cx="3688748" cy="3230456"/>
          </a:xfrm>
        </p:spPr>
        <p:txBody>
          <a:bodyPr/>
          <a:lstStyle/>
          <a:p>
            <a:r>
              <a:rPr lang="en-US" sz="2000" dirty="0"/>
              <a:t>NCI 9012: randomized phase II trial of AA (arm A) vs AA + veliparib (arm B) in mCRPC   (N = 153; 148 evaluable)</a:t>
            </a:r>
          </a:p>
          <a:p>
            <a:r>
              <a:rPr lang="en-US" sz="2000" dirty="0"/>
              <a:t>Patients whose tumors were DNA repair deficient (25%; </a:t>
            </a:r>
            <a:br>
              <a:rPr lang="en-US" sz="2000" dirty="0"/>
            </a:br>
            <a:r>
              <a:rPr lang="en-US" sz="2000" dirty="0"/>
              <a:t>20 of 80 evaluable patients) had better, more durable responses vs those with </a:t>
            </a:r>
            <a:br>
              <a:rPr lang="en-US" sz="2000" dirty="0"/>
            </a:br>
            <a:r>
              <a:rPr lang="en-US" sz="2000" dirty="0"/>
              <a:t>WT DNA repair (both arms)</a:t>
            </a:r>
          </a:p>
        </p:txBody>
      </p:sp>
      <p:grpSp>
        <p:nvGrpSpPr>
          <p:cNvPr id="13" name="Group 12">
            <a:extLst>
              <a:ext uri="{FF2B5EF4-FFF2-40B4-BE49-F238E27FC236}">
                <a16:creationId xmlns:a16="http://schemas.microsoft.com/office/drawing/2014/main" id="{EB274849-4BC0-4251-8DB7-26A28C9C0C90}"/>
              </a:ext>
            </a:extLst>
          </p:cNvPr>
          <p:cNvGrpSpPr>
            <a:grpSpLocks/>
          </p:cNvGrpSpPr>
          <p:nvPr/>
        </p:nvGrpSpPr>
        <p:grpSpPr bwMode="auto">
          <a:xfrm>
            <a:off x="9389569" y="6216652"/>
            <a:ext cx="2488502" cy="447822"/>
            <a:chOff x="9527309" y="3551529"/>
            <a:chExt cx="2488502" cy="448324"/>
          </a:xfrm>
        </p:grpSpPr>
        <p:pic>
          <p:nvPicPr>
            <p:cNvPr id="14" name="Picture 9">
              <a:extLst>
                <a:ext uri="{FF2B5EF4-FFF2-40B4-BE49-F238E27FC236}">
                  <a16:creationId xmlns:a16="http://schemas.microsoft.com/office/drawing/2014/main" id="{725C2220-AF42-4F96-A6F5-56516EB97D2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B310F62E-847D-4A1A-99E2-FEB86022557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Box 15">
            <a:extLst>
              <a:ext uri="{FF2B5EF4-FFF2-40B4-BE49-F238E27FC236}">
                <a16:creationId xmlns:a16="http://schemas.microsoft.com/office/drawing/2014/main" id="{606CCA88-50C2-4485-B414-2114C90D99AF}"/>
              </a:ext>
            </a:extLst>
          </p:cNvPr>
          <p:cNvSpPr txBox="1"/>
          <p:nvPr/>
        </p:nvSpPr>
        <p:spPr>
          <a:xfrm>
            <a:off x="424230" y="6364799"/>
            <a:ext cx="620195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Hussain. JCO. 2018;36:991.</a:t>
            </a:r>
            <a:endParaRPr kumimoji="0" lang="en-US" sz="16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ABEF050B-70F8-4043-BEA5-08899B6DDBB2}"/>
              </a:ext>
            </a:extLst>
          </p:cNvPr>
          <p:cNvSpPr txBox="1"/>
          <p:nvPr/>
        </p:nvSpPr>
        <p:spPr bwMode="auto">
          <a:xfrm>
            <a:off x="4724388" y="1484571"/>
            <a:ext cx="33503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With Abiraterone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by DRD Status (n = 32)</a:t>
            </a:r>
          </a:p>
        </p:txBody>
      </p:sp>
      <p:sp>
        <p:nvSpPr>
          <p:cNvPr id="18" name="TextBox 17">
            <a:extLst>
              <a:ext uri="{FF2B5EF4-FFF2-40B4-BE49-F238E27FC236}">
                <a16:creationId xmlns:a16="http://schemas.microsoft.com/office/drawing/2014/main" id="{B136B9A7-402E-4060-8746-7C8184AE2D2B}"/>
              </a:ext>
            </a:extLst>
          </p:cNvPr>
          <p:cNvSpPr txBox="1"/>
          <p:nvPr/>
        </p:nvSpPr>
        <p:spPr bwMode="auto">
          <a:xfrm>
            <a:off x="8310044" y="1553434"/>
            <a:ext cx="36485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PSA Decline in Combined Arms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by DRD Status (n = 80)</a:t>
            </a:r>
          </a:p>
        </p:txBody>
      </p:sp>
      <p:graphicFrame>
        <p:nvGraphicFramePr>
          <p:cNvPr id="19" name="Table 18">
            <a:extLst>
              <a:ext uri="{FF2B5EF4-FFF2-40B4-BE49-F238E27FC236}">
                <a16:creationId xmlns:a16="http://schemas.microsoft.com/office/drawing/2014/main" id="{7C5FCEC4-5433-4174-9C87-27B96874D5B4}"/>
              </a:ext>
            </a:extLst>
          </p:cNvPr>
          <p:cNvGraphicFramePr>
            <a:graphicFrameLocks noGrp="1"/>
          </p:cNvGraphicFramePr>
          <p:nvPr>
            <p:extLst>
              <p:ext uri="{D42A27DB-BD31-4B8C-83A1-F6EECF244321}">
                <p14:modId xmlns:p14="http://schemas.microsoft.com/office/powerpoint/2010/main" val="4139649355"/>
              </p:ext>
            </p:extLst>
          </p:nvPr>
        </p:nvGraphicFramePr>
        <p:xfrm>
          <a:off x="685801" y="4622696"/>
          <a:ext cx="11072812" cy="1524000"/>
        </p:xfrm>
        <a:graphic>
          <a:graphicData uri="http://schemas.openxmlformats.org/drawingml/2006/table">
            <a:tbl>
              <a:tblPr firstRow="1" bandRow="1">
                <a:tableStyleId>{5940675A-B579-460E-94D1-54222C63F5DA}</a:tableStyleId>
              </a:tblPr>
              <a:tblGrid>
                <a:gridCol w="1988206">
                  <a:extLst>
                    <a:ext uri="{9D8B030D-6E8A-4147-A177-3AD203B41FA5}">
                      <a16:colId xmlns:a16="http://schemas.microsoft.com/office/drawing/2014/main" val="20000"/>
                    </a:ext>
                  </a:extLst>
                </a:gridCol>
                <a:gridCol w="1514101">
                  <a:extLst>
                    <a:ext uri="{9D8B030D-6E8A-4147-A177-3AD203B41FA5}">
                      <a16:colId xmlns:a16="http://schemas.microsoft.com/office/drawing/2014/main" val="20001"/>
                    </a:ext>
                  </a:extLst>
                </a:gridCol>
                <a:gridCol w="1514101">
                  <a:extLst>
                    <a:ext uri="{9D8B030D-6E8A-4147-A177-3AD203B41FA5}">
                      <a16:colId xmlns:a16="http://schemas.microsoft.com/office/drawing/2014/main" val="20002"/>
                    </a:ext>
                  </a:extLst>
                </a:gridCol>
                <a:gridCol w="1514101">
                  <a:extLst>
                    <a:ext uri="{9D8B030D-6E8A-4147-A177-3AD203B41FA5}">
                      <a16:colId xmlns:a16="http://schemas.microsoft.com/office/drawing/2014/main" val="20003"/>
                    </a:ext>
                  </a:extLst>
                </a:gridCol>
                <a:gridCol w="1514101">
                  <a:extLst>
                    <a:ext uri="{9D8B030D-6E8A-4147-A177-3AD203B41FA5}">
                      <a16:colId xmlns:a16="http://schemas.microsoft.com/office/drawing/2014/main" val="20004"/>
                    </a:ext>
                  </a:extLst>
                </a:gridCol>
                <a:gridCol w="1514101">
                  <a:extLst>
                    <a:ext uri="{9D8B030D-6E8A-4147-A177-3AD203B41FA5}">
                      <a16:colId xmlns:a16="http://schemas.microsoft.com/office/drawing/2014/main" val="20005"/>
                    </a:ext>
                  </a:extLst>
                </a:gridCol>
                <a:gridCol w="1514101">
                  <a:extLst>
                    <a:ext uri="{9D8B030D-6E8A-4147-A177-3AD203B41FA5}">
                      <a16:colId xmlns:a16="http://schemas.microsoft.com/office/drawing/2014/main" val="20006"/>
                    </a:ext>
                  </a:extLst>
                </a:gridCol>
              </a:tblGrid>
              <a:tr h="153289">
                <a:tc rowSpan="2">
                  <a:txBody>
                    <a:bodyPr/>
                    <a:lstStyle/>
                    <a:p>
                      <a:r>
                        <a:rPr lang="en-US" sz="1400" b="1" dirty="0">
                          <a:solidFill>
                            <a:schemeClr val="tx1"/>
                          </a:solidFill>
                          <a:latin typeface="Calibri" panose="020F0502020204030204" pitchFamily="34" charset="0"/>
                          <a:cs typeface="Arial" panose="020B0604020202020204" pitchFamily="34" charset="0"/>
                        </a:rPr>
                        <a:t>Response Rate,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gridSpan="2">
                  <a:txBody>
                    <a:bodyPr/>
                    <a:lstStyle/>
                    <a:p>
                      <a:pPr algn="ctr"/>
                      <a:r>
                        <a:rPr lang="en-US" sz="1400" b="1" dirty="0">
                          <a:solidFill>
                            <a:schemeClr val="tx1"/>
                          </a:solidFill>
                          <a:latin typeface="Calibri" panose="020F0502020204030204" pitchFamily="34" charset="0"/>
                        </a:rPr>
                        <a:t>Prognostic Marker</a:t>
                      </a:r>
                      <a:endParaRPr lang="en-US" sz="1400" b="1" dirty="0">
                        <a:solidFill>
                          <a:schemeClr val="tx1"/>
                        </a:solidFill>
                        <a:latin typeface="Calibri" panose="020F050202020403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hMerge="1">
                  <a:txBody>
                    <a:bodyPr/>
                    <a:lstStyle/>
                    <a:p>
                      <a:endParaRPr lang="en-US" sz="1600" dirty="0">
                        <a:latin typeface="Arial" panose="020B0604020202020204" pitchFamily="34" charset="0"/>
                        <a:cs typeface="Arial" panose="020B0604020202020204" pitchFamily="34" charset="0"/>
                      </a:endParaRPr>
                    </a:p>
                  </a:txBody>
                  <a:tcPr/>
                </a:tc>
                <a:tc gridSpan="2">
                  <a:txBody>
                    <a:bodyPr/>
                    <a:lstStyle/>
                    <a:p>
                      <a:pPr algn="ctr"/>
                      <a:r>
                        <a:rPr lang="en-US" sz="1400" b="1" dirty="0">
                          <a:solidFill>
                            <a:schemeClr val="tx1"/>
                          </a:solidFill>
                          <a:latin typeface="Calibri" panose="020F0502020204030204" pitchFamily="34" charset="0"/>
                        </a:rPr>
                        <a:t>DRD</a:t>
                      </a:r>
                      <a:endParaRPr lang="en-US" sz="1400" b="1" dirty="0">
                        <a:solidFill>
                          <a:schemeClr val="tx1"/>
                        </a:solidFill>
                        <a:latin typeface="Calibri" panose="020F050202020403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hMerge="1">
                  <a:txBody>
                    <a:bodyPr/>
                    <a:lstStyle/>
                    <a:p>
                      <a:endParaRPr lang="en-US" sz="1600" dirty="0">
                        <a:latin typeface="Arial" panose="020B0604020202020204" pitchFamily="34" charset="0"/>
                        <a:cs typeface="Arial" panose="020B0604020202020204" pitchFamily="34" charset="0"/>
                      </a:endParaRPr>
                    </a:p>
                  </a:txBody>
                  <a:tcPr/>
                </a:tc>
                <a:tc gridSpan="2">
                  <a:txBody>
                    <a:bodyPr/>
                    <a:lstStyle/>
                    <a:p>
                      <a:pPr algn="ctr"/>
                      <a:r>
                        <a:rPr lang="en-US" sz="1400" b="1" dirty="0">
                          <a:solidFill>
                            <a:schemeClr val="tx1"/>
                          </a:solidFill>
                          <a:latin typeface="Calibri" panose="020F0502020204030204" pitchFamily="34" charset="0"/>
                        </a:rPr>
                        <a:t>DRD WT/Monoallelic</a:t>
                      </a:r>
                      <a:endParaRPr lang="en-US" sz="1400" b="1" dirty="0">
                        <a:solidFill>
                          <a:schemeClr val="tx1"/>
                        </a:solidFill>
                        <a:latin typeface="Calibri" panose="020F050202020403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hMerge="1">
                  <a:txBody>
                    <a:bodyPr/>
                    <a:lstStyle/>
                    <a:p>
                      <a:endParaRPr lang="en-US"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153289">
                <a:tc vMerge="1">
                  <a:txBody>
                    <a:bodyPr/>
                    <a:lstStyle/>
                    <a:p>
                      <a:endParaRPr lang="en-US" sz="1600" dirty="0">
                        <a:latin typeface="Arial" panose="020B0604020202020204" pitchFamily="34" charset="0"/>
                        <a:cs typeface="Arial" panose="020B0604020202020204" pitchFamily="34" charset="0"/>
                      </a:endParaRPr>
                    </a:p>
                  </a:txBody>
                  <a:tcPr/>
                </a:tc>
                <a:tc>
                  <a:txBody>
                    <a:bodyPr/>
                    <a:lstStyle/>
                    <a:p>
                      <a:pPr algn="ctr"/>
                      <a:r>
                        <a:rPr lang="en-US" sz="1400" b="1" dirty="0">
                          <a:solidFill>
                            <a:schemeClr val="tx1"/>
                          </a:solidFill>
                          <a:latin typeface="Calibri" panose="020F0502020204030204" pitchFamily="34" charset="0"/>
                        </a:rPr>
                        <a:t>DRD</a:t>
                      </a:r>
                      <a:r>
                        <a:rPr lang="en-US" sz="1400" b="1" baseline="0" dirty="0">
                          <a:solidFill>
                            <a:schemeClr val="tx1"/>
                          </a:solidFill>
                          <a:latin typeface="Calibri" panose="020F0502020204030204" pitchFamily="34" charset="0"/>
                        </a:rPr>
                        <a:t> (n = 20)</a:t>
                      </a:r>
                      <a:endParaRPr lang="en-US" sz="1400" b="1" dirty="0">
                        <a:solidFill>
                          <a:schemeClr val="tx1"/>
                        </a:solidFill>
                        <a:latin typeface="Calibri" panose="020F050202020403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Calibri" panose="020F0502020204030204" pitchFamily="34" charset="0"/>
                        </a:rPr>
                        <a:t>DRD WT</a:t>
                      </a:r>
                      <a:r>
                        <a:rPr lang="en-US" sz="1400" b="1" baseline="0" dirty="0">
                          <a:solidFill>
                            <a:schemeClr val="tx1"/>
                          </a:solidFill>
                          <a:latin typeface="Calibri" panose="020F0502020204030204" pitchFamily="34" charset="0"/>
                        </a:rPr>
                        <a:t> (n = 60)</a:t>
                      </a:r>
                      <a:endParaRPr lang="en-US" sz="1400" b="1" dirty="0">
                        <a:solidFill>
                          <a:schemeClr val="tx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Calibri" panose="020F0502020204030204" pitchFamily="34" charset="0"/>
                        </a:rPr>
                        <a:t>AA</a:t>
                      </a:r>
                      <a:r>
                        <a:rPr lang="en-US" sz="1400" b="1" baseline="0" dirty="0">
                          <a:solidFill>
                            <a:schemeClr val="tx1"/>
                          </a:solidFill>
                          <a:latin typeface="Calibri" panose="020F0502020204030204" pitchFamily="34" charset="0"/>
                        </a:rPr>
                        <a:t> (n = 7)</a:t>
                      </a:r>
                      <a:endParaRPr lang="en-US" sz="1400" b="1" dirty="0">
                        <a:solidFill>
                          <a:schemeClr val="tx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Calibri" panose="020F0502020204030204" pitchFamily="34" charset="0"/>
                        </a:rPr>
                        <a:t>AA + Vel</a:t>
                      </a:r>
                      <a:r>
                        <a:rPr lang="en-US" sz="1400" b="1" baseline="0" dirty="0">
                          <a:solidFill>
                            <a:schemeClr val="tx1"/>
                          </a:solidFill>
                          <a:latin typeface="Calibri" panose="020F0502020204030204" pitchFamily="34" charset="0"/>
                        </a:rPr>
                        <a:t> (n = 13)</a:t>
                      </a:r>
                      <a:endParaRPr lang="en-US" sz="1400" b="1" dirty="0">
                        <a:solidFill>
                          <a:schemeClr val="tx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Calibri" panose="020F0502020204030204" pitchFamily="34" charset="0"/>
                        </a:rPr>
                        <a:t>AA</a:t>
                      </a:r>
                      <a:r>
                        <a:rPr lang="en-US" sz="1400" b="1" baseline="0" dirty="0">
                          <a:solidFill>
                            <a:schemeClr val="tx1"/>
                          </a:solidFill>
                          <a:latin typeface="Calibri" panose="020F0502020204030204" pitchFamily="34" charset="0"/>
                        </a:rPr>
                        <a:t> (n = 26)</a:t>
                      </a:r>
                      <a:endParaRPr lang="en-US" sz="1400" b="1" dirty="0">
                        <a:solidFill>
                          <a:schemeClr val="tx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Calibri" panose="020F0502020204030204" pitchFamily="34" charset="0"/>
                        </a:rPr>
                        <a:t>AA + Vel</a:t>
                      </a:r>
                      <a:r>
                        <a:rPr lang="en-US" sz="1400" b="1" baseline="0" dirty="0">
                          <a:solidFill>
                            <a:schemeClr val="tx1"/>
                          </a:solidFill>
                          <a:latin typeface="Calibri" panose="020F0502020204030204" pitchFamily="34" charset="0"/>
                        </a:rPr>
                        <a:t> (n = 34)</a:t>
                      </a:r>
                      <a:endParaRPr lang="en-US" sz="1400" b="1" dirty="0">
                        <a:solidFill>
                          <a:schemeClr val="tx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1"/>
                  </a:ext>
                </a:extLst>
              </a:tr>
              <a:tr h="153289">
                <a:tc>
                  <a:txBody>
                    <a:bodyPr/>
                    <a:lstStyle/>
                    <a:p>
                      <a:r>
                        <a:rPr lang="en-US" sz="1400" dirty="0">
                          <a:solidFill>
                            <a:schemeClr val="bg1"/>
                          </a:solidFill>
                          <a:latin typeface="Calibri" panose="020F0502020204030204" pitchFamily="34" charset="0"/>
                        </a:rPr>
                        <a:t>Best overall PSA</a:t>
                      </a:r>
                      <a:endParaRPr lang="en-US" sz="1400" dirty="0">
                        <a:solidFill>
                          <a:schemeClr val="bg1"/>
                        </a:solidFill>
                        <a:latin typeface="Calibri" panose="020F050202020403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Arial" panose="020B0604020202020204" pitchFamily="34" charset="0"/>
                        </a:rPr>
                        <a:t>90*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Arial" panose="020B0604020202020204" pitchFamily="34" charset="0"/>
                        </a:rPr>
                        <a:t>57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Arial" panose="020B0604020202020204" pitchFamily="34" charset="0"/>
                        </a:rPr>
                        <a:t>86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Arial" panose="020B0604020202020204" pitchFamily="34" charset="0"/>
                        </a:rPr>
                        <a:t>92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Arial" panose="020B0604020202020204" pitchFamily="34" charset="0"/>
                        </a:rPr>
                        <a:t>46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Arial" panose="020B0604020202020204" pitchFamily="34" charset="0"/>
                        </a:rPr>
                        <a:t>65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153289">
                <a:tc>
                  <a:txBody>
                    <a:bodyPr/>
                    <a:lstStyle/>
                    <a:p>
                      <a:endParaRPr lang="en-US" sz="1400" b="1" dirty="0">
                        <a:solidFill>
                          <a:schemeClr val="tx1"/>
                        </a:solidFill>
                        <a:latin typeface="Calibri" panose="020F050202020403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1400" b="1" dirty="0">
                          <a:solidFill>
                            <a:schemeClr val="tx1"/>
                          </a:solidFill>
                          <a:latin typeface="Calibri" panose="020F0502020204030204" pitchFamily="34" charset="0"/>
                          <a:cs typeface="Arial" panose="020B0604020202020204" pitchFamily="34" charset="0"/>
                        </a:rPr>
                        <a:t>(n = 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1400" b="1" baseline="0" dirty="0">
                          <a:solidFill>
                            <a:schemeClr val="tx1"/>
                          </a:solidFill>
                          <a:latin typeface="Calibri" panose="020F0502020204030204" pitchFamily="34" charset="0"/>
                          <a:cs typeface="Arial" panose="020B0604020202020204" pitchFamily="34" charset="0"/>
                        </a:rPr>
                        <a:t>(n = 44)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1400" b="1" dirty="0">
                          <a:solidFill>
                            <a:schemeClr val="tx1"/>
                          </a:solidFill>
                          <a:latin typeface="Calibri" panose="020F0502020204030204" pitchFamily="34" charset="0"/>
                          <a:cs typeface="Arial" panose="020B0604020202020204" pitchFamily="34" charset="0"/>
                        </a:rPr>
                        <a:t>(n = 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1400" b="1" dirty="0">
                          <a:solidFill>
                            <a:schemeClr val="tx1"/>
                          </a:solidFill>
                          <a:latin typeface="Calibri" panose="020F0502020204030204" pitchFamily="34" charset="0"/>
                          <a:cs typeface="Arial" panose="020B0604020202020204" pitchFamily="34" charset="0"/>
                        </a:rPr>
                        <a:t>(n = 11)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1400" b="1" dirty="0">
                          <a:solidFill>
                            <a:schemeClr val="tx1"/>
                          </a:solidFill>
                          <a:latin typeface="Calibri" panose="020F0502020204030204" pitchFamily="34" charset="0"/>
                          <a:cs typeface="Arial" panose="020B0604020202020204" pitchFamily="34" charset="0"/>
                        </a:rPr>
                        <a:t>(n = 19)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tc>
                  <a:txBody>
                    <a:bodyPr/>
                    <a:lstStyle/>
                    <a:p>
                      <a:pPr algn="ctr"/>
                      <a:r>
                        <a:rPr lang="en-US" sz="1400" b="1" dirty="0">
                          <a:solidFill>
                            <a:schemeClr val="tx1"/>
                          </a:solidFill>
                          <a:latin typeface="Calibri" panose="020F0502020204030204" pitchFamily="34" charset="0"/>
                          <a:cs typeface="Arial" panose="020B0604020202020204" pitchFamily="34" charset="0"/>
                        </a:rPr>
                        <a:t>(n = 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800155469"/>
                  </a:ext>
                </a:extLst>
              </a:tr>
              <a:tr h="153289">
                <a:tc>
                  <a:txBody>
                    <a:bodyPr/>
                    <a:lstStyle/>
                    <a:p>
                      <a:r>
                        <a:rPr lang="en-US" sz="1400" dirty="0">
                          <a:solidFill>
                            <a:schemeClr val="bg1"/>
                          </a:solidFill>
                          <a:latin typeface="Calibri" panose="020F0502020204030204" pitchFamily="34" charset="0"/>
                        </a:rPr>
                        <a:t>Measurable</a:t>
                      </a:r>
                      <a:r>
                        <a:rPr lang="en-US" sz="1400" baseline="0" dirty="0">
                          <a:solidFill>
                            <a:schemeClr val="bg1"/>
                          </a:solidFill>
                          <a:latin typeface="Calibri" panose="020F0502020204030204" pitchFamily="34" charset="0"/>
                        </a:rPr>
                        <a:t> disease</a:t>
                      </a:r>
                      <a:endParaRPr lang="en-US" sz="1400" dirty="0">
                        <a:solidFill>
                          <a:schemeClr val="bg1"/>
                        </a:solidFill>
                        <a:latin typeface="Calibri" panose="020F050202020403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Arial" panose="020B0604020202020204" pitchFamily="34" charset="0"/>
                        </a:rPr>
                        <a:t>88*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Arial" panose="020B0604020202020204" pitchFamily="34" charset="0"/>
                        </a:rPr>
                        <a:t>39</a:t>
                      </a:r>
                      <a:endParaRPr lang="en-US" sz="1400" baseline="30000" dirty="0">
                        <a:solidFill>
                          <a:schemeClr val="bg1"/>
                        </a:solidFill>
                        <a:latin typeface="Calibri" panose="020F050202020403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Arial" panose="020B0604020202020204" pitchFamily="34" charset="0"/>
                        </a:rPr>
                        <a:t>80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Arial" panose="020B0604020202020204" pitchFamily="34" charset="0"/>
                        </a:rPr>
                        <a:t>91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Arial" panose="020B0604020202020204" pitchFamily="34" charset="0"/>
                        </a:rPr>
                        <a:t>37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Arial" panose="020B0604020202020204" pitchFamily="34" charset="0"/>
                        </a:rPr>
                        <a:t>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bl>
          </a:graphicData>
        </a:graphic>
      </p:graphicFrame>
      <p:sp>
        <p:nvSpPr>
          <p:cNvPr id="7" name="Rectangle 6">
            <a:extLst>
              <a:ext uri="{FF2B5EF4-FFF2-40B4-BE49-F238E27FC236}">
                <a16:creationId xmlns:a16="http://schemas.microsoft.com/office/drawing/2014/main" id="{312A9971-5D17-44D4-9E35-C63083C4406F}"/>
              </a:ext>
            </a:extLst>
          </p:cNvPr>
          <p:cNvSpPr/>
          <p:nvPr/>
        </p:nvSpPr>
        <p:spPr>
          <a:xfrm>
            <a:off x="5227968" y="6177006"/>
            <a:ext cx="415355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*PSA RR and measurable disease RR in DRD significantly  improved vs WT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.007 and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.001, respectively).</a:t>
            </a:r>
          </a:p>
        </p:txBody>
      </p:sp>
      <p:sp>
        <p:nvSpPr>
          <p:cNvPr id="4" name="Freeform: Shape 3">
            <a:extLst>
              <a:ext uri="{FF2B5EF4-FFF2-40B4-BE49-F238E27FC236}">
                <a16:creationId xmlns:a16="http://schemas.microsoft.com/office/drawing/2014/main" id="{A7A363CD-D256-435C-8A8E-B354BDD07A36}"/>
              </a:ext>
            </a:extLst>
          </p:cNvPr>
          <p:cNvSpPr/>
          <p:nvPr/>
        </p:nvSpPr>
        <p:spPr bwMode="auto">
          <a:xfrm>
            <a:off x="5116155" y="2255385"/>
            <a:ext cx="2611496" cy="1550340"/>
          </a:xfrm>
          <a:custGeom>
            <a:avLst/>
            <a:gdLst>
              <a:gd name="connsiteX0" fmla="*/ 0 w 2611496"/>
              <a:gd name="connsiteY0" fmla="*/ 0 h 1550340"/>
              <a:gd name="connsiteX1" fmla="*/ 0 w 2611496"/>
              <a:gd name="connsiteY1" fmla="*/ 1550340 h 1550340"/>
              <a:gd name="connsiteX2" fmla="*/ 2611496 w 2611496"/>
              <a:gd name="connsiteY2" fmla="*/ 1550340 h 1550340"/>
            </a:gdLst>
            <a:ahLst/>
            <a:cxnLst>
              <a:cxn ang="0">
                <a:pos x="connsiteX0" y="connsiteY0"/>
              </a:cxn>
              <a:cxn ang="0">
                <a:pos x="connsiteX1" y="connsiteY1"/>
              </a:cxn>
              <a:cxn ang="0">
                <a:pos x="connsiteX2" y="connsiteY2"/>
              </a:cxn>
            </a:cxnLst>
            <a:rect l="l" t="t" r="r" b="b"/>
            <a:pathLst>
              <a:path w="2611496" h="1550340">
                <a:moveTo>
                  <a:pt x="0" y="0"/>
                </a:moveTo>
                <a:lnTo>
                  <a:pt x="0" y="1550340"/>
                </a:lnTo>
                <a:lnTo>
                  <a:pt x="2611496" y="155034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0" name="Group 9">
            <a:extLst>
              <a:ext uri="{FF2B5EF4-FFF2-40B4-BE49-F238E27FC236}">
                <a16:creationId xmlns:a16="http://schemas.microsoft.com/office/drawing/2014/main" id="{54A93C4B-BD50-4938-96C7-9A618377E1A0}"/>
              </a:ext>
            </a:extLst>
          </p:cNvPr>
          <p:cNvGrpSpPr/>
          <p:nvPr/>
        </p:nvGrpSpPr>
        <p:grpSpPr>
          <a:xfrm>
            <a:off x="5052184" y="2270437"/>
            <a:ext cx="71497" cy="1535288"/>
            <a:chOff x="5350933" y="2502371"/>
            <a:chExt cx="71497" cy="1535288"/>
          </a:xfrm>
        </p:grpSpPr>
        <p:cxnSp>
          <p:nvCxnSpPr>
            <p:cNvPr id="6" name="Straight Connector 5">
              <a:extLst>
                <a:ext uri="{FF2B5EF4-FFF2-40B4-BE49-F238E27FC236}">
                  <a16:creationId xmlns:a16="http://schemas.microsoft.com/office/drawing/2014/main" id="{CEB1EA9A-8A24-44FB-AE95-24C47A680504}"/>
                </a:ext>
              </a:extLst>
            </p:cNvPr>
            <p:cNvCxnSpPr/>
            <p:nvPr/>
          </p:nvCxnSpPr>
          <p:spPr bwMode="auto">
            <a:xfrm>
              <a:off x="5350933" y="2502371"/>
              <a:ext cx="71497"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3112F3E-FCCB-4BA3-A567-124D8221195A}"/>
                </a:ext>
              </a:extLst>
            </p:cNvPr>
            <p:cNvCxnSpPr/>
            <p:nvPr/>
          </p:nvCxnSpPr>
          <p:spPr bwMode="auto">
            <a:xfrm>
              <a:off x="5350933" y="2809429"/>
              <a:ext cx="71497"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0CD090E-DDF9-43BF-B1F8-F3FFCC83F572}"/>
                </a:ext>
              </a:extLst>
            </p:cNvPr>
            <p:cNvCxnSpPr/>
            <p:nvPr/>
          </p:nvCxnSpPr>
          <p:spPr bwMode="auto">
            <a:xfrm>
              <a:off x="5350933" y="3116487"/>
              <a:ext cx="71497"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3A63778-41C7-4BCA-9903-CB4B225B87FE}"/>
                </a:ext>
              </a:extLst>
            </p:cNvPr>
            <p:cNvCxnSpPr/>
            <p:nvPr/>
          </p:nvCxnSpPr>
          <p:spPr bwMode="auto">
            <a:xfrm>
              <a:off x="5350933" y="3423545"/>
              <a:ext cx="71497"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A2F55BB-A855-4EC5-A61B-1F12D77C6F83}"/>
                </a:ext>
              </a:extLst>
            </p:cNvPr>
            <p:cNvCxnSpPr/>
            <p:nvPr/>
          </p:nvCxnSpPr>
          <p:spPr bwMode="auto">
            <a:xfrm>
              <a:off x="5350933" y="3730603"/>
              <a:ext cx="71497"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358567B-74FA-4648-908F-E908244ACE30}"/>
                </a:ext>
              </a:extLst>
            </p:cNvPr>
            <p:cNvCxnSpPr/>
            <p:nvPr/>
          </p:nvCxnSpPr>
          <p:spPr bwMode="auto">
            <a:xfrm>
              <a:off x="5350933" y="4037659"/>
              <a:ext cx="7149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 name="Group 10">
            <a:extLst>
              <a:ext uri="{FF2B5EF4-FFF2-40B4-BE49-F238E27FC236}">
                <a16:creationId xmlns:a16="http://schemas.microsoft.com/office/drawing/2014/main" id="{A200B285-C835-4B7F-80E4-D84BCD449F96}"/>
              </a:ext>
            </a:extLst>
          </p:cNvPr>
          <p:cNvGrpSpPr/>
          <p:nvPr/>
        </p:nvGrpSpPr>
        <p:grpSpPr>
          <a:xfrm>
            <a:off x="5116155" y="3797387"/>
            <a:ext cx="2568994" cy="76736"/>
            <a:chOff x="5414904" y="4029321"/>
            <a:chExt cx="2568994" cy="76736"/>
          </a:xfrm>
        </p:grpSpPr>
        <p:grpSp>
          <p:nvGrpSpPr>
            <p:cNvPr id="26" name="Group 25">
              <a:extLst>
                <a:ext uri="{FF2B5EF4-FFF2-40B4-BE49-F238E27FC236}">
                  <a16:creationId xmlns:a16="http://schemas.microsoft.com/office/drawing/2014/main" id="{40303FF5-9427-4838-93AB-3DEF47286F27}"/>
                </a:ext>
              </a:extLst>
            </p:cNvPr>
            <p:cNvGrpSpPr/>
            <p:nvPr/>
          </p:nvGrpSpPr>
          <p:grpSpPr>
            <a:xfrm rot="5400000">
              <a:off x="5917258" y="3528442"/>
              <a:ext cx="75261" cy="1079970"/>
              <a:chOff x="5350933" y="2502371"/>
              <a:chExt cx="71497" cy="1535288"/>
            </a:xfrm>
          </p:grpSpPr>
          <p:cxnSp>
            <p:nvCxnSpPr>
              <p:cNvPr id="27" name="Straight Connector 26">
                <a:extLst>
                  <a:ext uri="{FF2B5EF4-FFF2-40B4-BE49-F238E27FC236}">
                    <a16:creationId xmlns:a16="http://schemas.microsoft.com/office/drawing/2014/main" id="{240370F3-9A33-4BA7-9B81-EE52CCC045E2}"/>
                  </a:ext>
                </a:extLst>
              </p:cNvPr>
              <p:cNvCxnSpPr/>
              <p:nvPr/>
            </p:nvCxnSpPr>
            <p:spPr bwMode="auto">
              <a:xfrm>
                <a:off x="5350933" y="2502371"/>
                <a:ext cx="71497"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8EA4F3C-E87C-4884-84CC-B63C87F41877}"/>
                  </a:ext>
                </a:extLst>
              </p:cNvPr>
              <p:cNvCxnSpPr/>
              <p:nvPr/>
            </p:nvCxnSpPr>
            <p:spPr bwMode="auto">
              <a:xfrm>
                <a:off x="5350933" y="2809429"/>
                <a:ext cx="71497"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E04560C-E88D-41CE-9FBA-5ECBAEF07A5E}"/>
                  </a:ext>
                </a:extLst>
              </p:cNvPr>
              <p:cNvCxnSpPr/>
              <p:nvPr/>
            </p:nvCxnSpPr>
            <p:spPr bwMode="auto">
              <a:xfrm>
                <a:off x="5350933" y="3116487"/>
                <a:ext cx="71497"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0EA61092-DF91-41D8-9728-0FD12AEA0FC6}"/>
                  </a:ext>
                </a:extLst>
              </p:cNvPr>
              <p:cNvCxnSpPr/>
              <p:nvPr/>
            </p:nvCxnSpPr>
            <p:spPr bwMode="auto">
              <a:xfrm>
                <a:off x="5350933" y="3423545"/>
                <a:ext cx="71497"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5BE00D5-2F4D-4060-88A2-73B286D1E54F}"/>
                  </a:ext>
                </a:extLst>
              </p:cNvPr>
              <p:cNvCxnSpPr/>
              <p:nvPr/>
            </p:nvCxnSpPr>
            <p:spPr bwMode="auto">
              <a:xfrm>
                <a:off x="5350933" y="3730603"/>
                <a:ext cx="71497"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56C5EBA-9F58-4E7B-A8EA-CC9EC4AA5E3D}"/>
                  </a:ext>
                </a:extLst>
              </p:cNvPr>
              <p:cNvCxnSpPr/>
              <p:nvPr/>
            </p:nvCxnSpPr>
            <p:spPr bwMode="auto">
              <a:xfrm>
                <a:off x="5350933" y="4037659"/>
                <a:ext cx="71497" cy="0"/>
              </a:xfrm>
              <a:prstGeom prst="line">
                <a:avLst/>
              </a:prstGeom>
              <a:noFill/>
              <a:ln w="28575" cap="flat" cmpd="sng" algn="ctr">
                <a:solidFill>
                  <a:schemeClr val="bg1"/>
                </a:solidFill>
                <a:prstDash val="solid"/>
                <a:round/>
                <a:headEnd type="none" w="med" len="med"/>
                <a:tailEnd type="none" w="med" len="med"/>
              </a:ln>
              <a:effectLst/>
            </p:spPr>
          </p:cxnSp>
        </p:grpSp>
        <p:grpSp>
          <p:nvGrpSpPr>
            <p:cNvPr id="33" name="Group 32">
              <a:extLst>
                <a:ext uri="{FF2B5EF4-FFF2-40B4-BE49-F238E27FC236}">
                  <a16:creationId xmlns:a16="http://schemas.microsoft.com/office/drawing/2014/main" id="{AAB3071F-E86C-45FB-88C3-3C5173EF89E9}"/>
                </a:ext>
              </a:extLst>
            </p:cNvPr>
            <p:cNvGrpSpPr/>
            <p:nvPr/>
          </p:nvGrpSpPr>
          <p:grpSpPr>
            <a:xfrm rot="5400000">
              <a:off x="7197438" y="3528440"/>
              <a:ext cx="75261" cy="1079970"/>
              <a:chOff x="5350933" y="2502371"/>
              <a:chExt cx="71497" cy="1535288"/>
            </a:xfrm>
          </p:grpSpPr>
          <p:cxnSp>
            <p:nvCxnSpPr>
              <p:cNvPr id="34" name="Straight Connector 33">
                <a:extLst>
                  <a:ext uri="{FF2B5EF4-FFF2-40B4-BE49-F238E27FC236}">
                    <a16:creationId xmlns:a16="http://schemas.microsoft.com/office/drawing/2014/main" id="{0F80E67B-B373-47F1-8D3E-05BE62F9F42A}"/>
                  </a:ext>
                </a:extLst>
              </p:cNvPr>
              <p:cNvCxnSpPr/>
              <p:nvPr/>
            </p:nvCxnSpPr>
            <p:spPr bwMode="auto">
              <a:xfrm>
                <a:off x="5350933" y="2502371"/>
                <a:ext cx="71497"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7EEF133-A208-4417-9B3E-3D33D668DBFC}"/>
                  </a:ext>
                </a:extLst>
              </p:cNvPr>
              <p:cNvCxnSpPr/>
              <p:nvPr/>
            </p:nvCxnSpPr>
            <p:spPr bwMode="auto">
              <a:xfrm>
                <a:off x="5350933" y="2809429"/>
                <a:ext cx="71497"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923D970-62E3-4AB9-8B7A-F990451545AF}"/>
                  </a:ext>
                </a:extLst>
              </p:cNvPr>
              <p:cNvCxnSpPr/>
              <p:nvPr/>
            </p:nvCxnSpPr>
            <p:spPr bwMode="auto">
              <a:xfrm>
                <a:off x="5350933" y="3116487"/>
                <a:ext cx="71497"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2AB8133-B775-4E3B-83E1-381EBFADE37C}"/>
                  </a:ext>
                </a:extLst>
              </p:cNvPr>
              <p:cNvCxnSpPr/>
              <p:nvPr/>
            </p:nvCxnSpPr>
            <p:spPr bwMode="auto">
              <a:xfrm>
                <a:off x="5350933" y="3423545"/>
                <a:ext cx="71497"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B65C071-469E-4025-ABFF-F59CFA5367DE}"/>
                  </a:ext>
                </a:extLst>
              </p:cNvPr>
              <p:cNvCxnSpPr/>
              <p:nvPr/>
            </p:nvCxnSpPr>
            <p:spPr bwMode="auto">
              <a:xfrm>
                <a:off x="5350933" y="3730603"/>
                <a:ext cx="71497"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2897F73-D618-4FFA-9CFF-582A9930BA4F}"/>
                  </a:ext>
                </a:extLst>
              </p:cNvPr>
              <p:cNvCxnSpPr/>
              <p:nvPr/>
            </p:nvCxnSpPr>
            <p:spPr bwMode="auto">
              <a:xfrm>
                <a:off x="5350933" y="4037659"/>
                <a:ext cx="71497" cy="0"/>
              </a:xfrm>
              <a:prstGeom prst="line">
                <a:avLst/>
              </a:prstGeom>
              <a:noFill/>
              <a:ln w="28575" cap="flat" cmpd="sng" algn="ctr">
                <a:solidFill>
                  <a:schemeClr val="bg1"/>
                </a:solidFill>
                <a:prstDash val="solid"/>
                <a:round/>
                <a:headEnd type="none" w="med" len="med"/>
                <a:tailEnd type="none" w="med" len="med"/>
              </a:ln>
              <a:effectLst/>
            </p:spPr>
          </p:cxnSp>
        </p:grpSp>
        <p:cxnSp>
          <p:nvCxnSpPr>
            <p:cNvPr id="40" name="Straight Connector 39">
              <a:extLst>
                <a:ext uri="{FF2B5EF4-FFF2-40B4-BE49-F238E27FC236}">
                  <a16:creationId xmlns:a16="http://schemas.microsoft.com/office/drawing/2014/main" id="{C021F067-8519-460B-BFC5-0F3E015CCC2A}"/>
                </a:ext>
              </a:extLst>
            </p:cNvPr>
            <p:cNvCxnSpPr/>
            <p:nvPr/>
          </p:nvCxnSpPr>
          <p:spPr bwMode="auto">
            <a:xfrm rot="5400000">
              <a:off x="7946267" y="4066952"/>
              <a:ext cx="75261" cy="0"/>
            </a:xfrm>
            <a:prstGeom prst="line">
              <a:avLst/>
            </a:prstGeom>
            <a:noFill/>
            <a:ln w="28575" cap="flat" cmpd="sng" algn="ctr">
              <a:solidFill>
                <a:schemeClr val="bg1"/>
              </a:solidFill>
              <a:prstDash val="solid"/>
              <a:round/>
              <a:headEnd type="none" w="med" len="med"/>
              <a:tailEnd type="none" w="med" len="med"/>
            </a:ln>
            <a:effectLst/>
          </p:spPr>
        </p:cxnSp>
      </p:grpSp>
      <p:sp>
        <p:nvSpPr>
          <p:cNvPr id="12" name="TextBox 11">
            <a:extLst>
              <a:ext uri="{FF2B5EF4-FFF2-40B4-BE49-F238E27FC236}">
                <a16:creationId xmlns:a16="http://schemas.microsoft.com/office/drawing/2014/main" id="{4D3289C6-4DC0-4E30-BA69-8987F4CAF509}"/>
              </a:ext>
            </a:extLst>
          </p:cNvPr>
          <p:cNvSpPr txBox="1"/>
          <p:nvPr/>
        </p:nvSpPr>
        <p:spPr bwMode="auto">
          <a:xfrm>
            <a:off x="4834483" y="364713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1" name="TextBox 40">
            <a:extLst>
              <a:ext uri="{FF2B5EF4-FFF2-40B4-BE49-F238E27FC236}">
                <a16:creationId xmlns:a16="http://schemas.microsoft.com/office/drawing/2014/main" id="{A3D87BEF-FCEB-4AAF-9678-64702EE8D12B}"/>
              </a:ext>
            </a:extLst>
          </p:cNvPr>
          <p:cNvSpPr txBox="1"/>
          <p:nvPr/>
        </p:nvSpPr>
        <p:spPr bwMode="auto">
          <a:xfrm>
            <a:off x="4707551" y="3333006"/>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42" name="TextBox 41">
            <a:extLst>
              <a:ext uri="{FF2B5EF4-FFF2-40B4-BE49-F238E27FC236}">
                <a16:creationId xmlns:a16="http://schemas.microsoft.com/office/drawing/2014/main" id="{24E8367D-2802-4244-A5F8-99618A3C7FBC}"/>
              </a:ext>
            </a:extLst>
          </p:cNvPr>
          <p:cNvSpPr txBox="1"/>
          <p:nvPr/>
        </p:nvSpPr>
        <p:spPr bwMode="auto">
          <a:xfrm>
            <a:off x="4713060" y="302530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43" name="TextBox 42">
            <a:extLst>
              <a:ext uri="{FF2B5EF4-FFF2-40B4-BE49-F238E27FC236}">
                <a16:creationId xmlns:a16="http://schemas.microsoft.com/office/drawing/2014/main" id="{8CE77E20-D0AB-4057-9FA7-81C8EE2B2917}"/>
              </a:ext>
            </a:extLst>
          </p:cNvPr>
          <p:cNvSpPr txBox="1"/>
          <p:nvPr/>
        </p:nvSpPr>
        <p:spPr bwMode="auto">
          <a:xfrm>
            <a:off x="4705730" y="272039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44" name="TextBox 43">
            <a:extLst>
              <a:ext uri="{FF2B5EF4-FFF2-40B4-BE49-F238E27FC236}">
                <a16:creationId xmlns:a16="http://schemas.microsoft.com/office/drawing/2014/main" id="{6EF3592B-B46A-4F89-A7CD-742824566630}"/>
              </a:ext>
            </a:extLst>
          </p:cNvPr>
          <p:cNvSpPr txBox="1"/>
          <p:nvPr/>
        </p:nvSpPr>
        <p:spPr bwMode="auto">
          <a:xfrm>
            <a:off x="4711239" y="241268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45" name="TextBox 44">
            <a:extLst>
              <a:ext uri="{FF2B5EF4-FFF2-40B4-BE49-F238E27FC236}">
                <a16:creationId xmlns:a16="http://schemas.microsoft.com/office/drawing/2014/main" id="{E10B4B62-E1D7-48C7-8F0C-FDCA1A69031F}"/>
              </a:ext>
            </a:extLst>
          </p:cNvPr>
          <p:cNvSpPr txBox="1"/>
          <p:nvPr/>
        </p:nvSpPr>
        <p:spPr bwMode="auto">
          <a:xfrm>
            <a:off x="4709297" y="211265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6" name="TextBox 45">
            <a:extLst>
              <a:ext uri="{FF2B5EF4-FFF2-40B4-BE49-F238E27FC236}">
                <a16:creationId xmlns:a16="http://schemas.microsoft.com/office/drawing/2014/main" id="{C5B2FD89-9110-408B-B38E-8762F1BFBDDA}"/>
              </a:ext>
            </a:extLst>
          </p:cNvPr>
          <p:cNvSpPr txBox="1"/>
          <p:nvPr/>
        </p:nvSpPr>
        <p:spPr bwMode="auto">
          <a:xfrm>
            <a:off x="4982938" y="379602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7" name="TextBox 46">
            <a:extLst>
              <a:ext uri="{FF2B5EF4-FFF2-40B4-BE49-F238E27FC236}">
                <a16:creationId xmlns:a16="http://schemas.microsoft.com/office/drawing/2014/main" id="{C028D287-7950-4BDC-BC77-F4EEF6D94197}"/>
              </a:ext>
            </a:extLst>
          </p:cNvPr>
          <p:cNvSpPr txBox="1"/>
          <p:nvPr/>
        </p:nvSpPr>
        <p:spPr bwMode="auto">
          <a:xfrm>
            <a:off x="5205127" y="379602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8" name="TextBox 47">
            <a:extLst>
              <a:ext uri="{FF2B5EF4-FFF2-40B4-BE49-F238E27FC236}">
                <a16:creationId xmlns:a16="http://schemas.microsoft.com/office/drawing/2014/main" id="{DAC1DD55-DBDC-4521-9E3C-908EB591C26F}"/>
              </a:ext>
            </a:extLst>
          </p:cNvPr>
          <p:cNvSpPr txBox="1"/>
          <p:nvPr/>
        </p:nvSpPr>
        <p:spPr bwMode="auto">
          <a:xfrm>
            <a:off x="5416249" y="379602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49" name="TextBox 48">
            <a:extLst>
              <a:ext uri="{FF2B5EF4-FFF2-40B4-BE49-F238E27FC236}">
                <a16:creationId xmlns:a16="http://schemas.microsoft.com/office/drawing/2014/main" id="{A9BB5816-793F-4F15-8675-9C36CEBECD55}"/>
              </a:ext>
            </a:extLst>
          </p:cNvPr>
          <p:cNvSpPr txBox="1"/>
          <p:nvPr/>
        </p:nvSpPr>
        <p:spPr bwMode="auto">
          <a:xfrm>
            <a:off x="5634675" y="379602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50" name="TextBox 49">
            <a:extLst>
              <a:ext uri="{FF2B5EF4-FFF2-40B4-BE49-F238E27FC236}">
                <a16:creationId xmlns:a16="http://schemas.microsoft.com/office/drawing/2014/main" id="{DF19B69C-5FD2-40CE-8142-9ECB819716B3}"/>
              </a:ext>
            </a:extLst>
          </p:cNvPr>
          <p:cNvSpPr txBox="1"/>
          <p:nvPr/>
        </p:nvSpPr>
        <p:spPr bwMode="auto">
          <a:xfrm>
            <a:off x="5795522" y="379602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51" name="TextBox 50">
            <a:extLst>
              <a:ext uri="{FF2B5EF4-FFF2-40B4-BE49-F238E27FC236}">
                <a16:creationId xmlns:a16="http://schemas.microsoft.com/office/drawing/2014/main" id="{DF5965C6-B9C5-4F4C-9005-E2DE5A384FDD}"/>
              </a:ext>
            </a:extLst>
          </p:cNvPr>
          <p:cNvSpPr txBox="1"/>
          <p:nvPr/>
        </p:nvSpPr>
        <p:spPr bwMode="auto">
          <a:xfrm>
            <a:off x="6012694" y="379602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52" name="TextBox 51">
            <a:extLst>
              <a:ext uri="{FF2B5EF4-FFF2-40B4-BE49-F238E27FC236}">
                <a16:creationId xmlns:a16="http://schemas.microsoft.com/office/drawing/2014/main" id="{EF361AA5-FA86-46ED-B913-23417046F502}"/>
              </a:ext>
            </a:extLst>
          </p:cNvPr>
          <p:cNvSpPr txBox="1"/>
          <p:nvPr/>
        </p:nvSpPr>
        <p:spPr bwMode="auto">
          <a:xfrm>
            <a:off x="6218977" y="379602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53" name="TextBox 52">
            <a:extLst>
              <a:ext uri="{FF2B5EF4-FFF2-40B4-BE49-F238E27FC236}">
                <a16:creationId xmlns:a16="http://schemas.microsoft.com/office/drawing/2014/main" id="{1D4D77DC-4E21-4124-A1E6-CF5CE87E7D88}"/>
              </a:ext>
            </a:extLst>
          </p:cNvPr>
          <p:cNvSpPr txBox="1"/>
          <p:nvPr/>
        </p:nvSpPr>
        <p:spPr bwMode="auto">
          <a:xfrm>
            <a:off x="6436149" y="379602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54" name="TextBox 53">
            <a:extLst>
              <a:ext uri="{FF2B5EF4-FFF2-40B4-BE49-F238E27FC236}">
                <a16:creationId xmlns:a16="http://schemas.microsoft.com/office/drawing/2014/main" id="{8834DD1B-C40A-426C-878F-8941648DBA6A}"/>
              </a:ext>
            </a:extLst>
          </p:cNvPr>
          <p:cNvSpPr txBox="1"/>
          <p:nvPr/>
        </p:nvSpPr>
        <p:spPr bwMode="auto">
          <a:xfrm>
            <a:off x="6646228" y="379602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55" name="TextBox 54">
            <a:extLst>
              <a:ext uri="{FF2B5EF4-FFF2-40B4-BE49-F238E27FC236}">
                <a16:creationId xmlns:a16="http://schemas.microsoft.com/office/drawing/2014/main" id="{4B249546-6393-4A97-A168-A1D0EB0928E2}"/>
              </a:ext>
            </a:extLst>
          </p:cNvPr>
          <p:cNvSpPr txBox="1"/>
          <p:nvPr/>
        </p:nvSpPr>
        <p:spPr bwMode="auto">
          <a:xfrm>
            <a:off x="6863400" y="379602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56" name="TextBox 55">
            <a:extLst>
              <a:ext uri="{FF2B5EF4-FFF2-40B4-BE49-F238E27FC236}">
                <a16:creationId xmlns:a16="http://schemas.microsoft.com/office/drawing/2014/main" id="{3B6ED7AE-85C7-47BC-97B6-3794B0223E0C}"/>
              </a:ext>
            </a:extLst>
          </p:cNvPr>
          <p:cNvSpPr txBox="1"/>
          <p:nvPr/>
        </p:nvSpPr>
        <p:spPr bwMode="auto">
          <a:xfrm>
            <a:off x="7069683" y="379602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57" name="TextBox 56">
            <a:extLst>
              <a:ext uri="{FF2B5EF4-FFF2-40B4-BE49-F238E27FC236}">
                <a16:creationId xmlns:a16="http://schemas.microsoft.com/office/drawing/2014/main" id="{5039501D-D590-4446-B648-04CBD657CDF8}"/>
              </a:ext>
            </a:extLst>
          </p:cNvPr>
          <p:cNvSpPr txBox="1"/>
          <p:nvPr/>
        </p:nvSpPr>
        <p:spPr bwMode="auto">
          <a:xfrm>
            <a:off x="7286855" y="379602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58" name="TextBox 57">
            <a:extLst>
              <a:ext uri="{FF2B5EF4-FFF2-40B4-BE49-F238E27FC236}">
                <a16:creationId xmlns:a16="http://schemas.microsoft.com/office/drawing/2014/main" id="{C28E263C-534E-42C2-8DC8-35F1FD39B95A}"/>
              </a:ext>
            </a:extLst>
          </p:cNvPr>
          <p:cNvSpPr txBox="1"/>
          <p:nvPr/>
        </p:nvSpPr>
        <p:spPr bwMode="auto">
          <a:xfrm>
            <a:off x="7507671" y="379602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59" name="TextBox 58">
            <a:extLst>
              <a:ext uri="{FF2B5EF4-FFF2-40B4-BE49-F238E27FC236}">
                <a16:creationId xmlns:a16="http://schemas.microsoft.com/office/drawing/2014/main" id="{5184B291-3424-4429-9F82-E8BFDB52E827}"/>
              </a:ext>
            </a:extLst>
          </p:cNvPr>
          <p:cNvSpPr txBox="1"/>
          <p:nvPr/>
        </p:nvSpPr>
        <p:spPr bwMode="auto">
          <a:xfrm>
            <a:off x="6191983" y="3982388"/>
            <a:ext cx="5100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a:t>
            </a:r>
          </a:p>
        </p:txBody>
      </p:sp>
      <p:sp>
        <p:nvSpPr>
          <p:cNvPr id="60" name="TextBox 59">
            <a:extLst>
              <a:ext uri="{FF2B5EF4-FFF2-40B4-BE49-F238E27FC236}">
                <a16:creationId xmlns:a16="http://schemas.microsoft.com/office/drawing/2014/main" id="{7F8A14FC-3F69-4375-89CD-D00F95F3FC8E}"/>
              </a:ext>
            </a:extLst>
          </p:cNvPr>
          <p:cNvSpPr txBox="1"/>
          <p:nvPr/>
        </p:nvSpPr>
        <p:spPr bwMode="auto">
          <a:xfrm rot="16200000">
            <a:off x="3763583" y="2871415"/>
            <a:ext cx="15506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Probability of PFS</a:t>
            </a:r>
          </a:p>
        </p:txBody>
      </p:sp>
      <p:sp>
        <p:nvSpPr>
          <p:cNvPr id="5" name="Freeform: Shape 4">
            <a:extLst>
              <a:ext uri="{FF2B5EF4-FFF2-40B4-BE49-F238E27FC236}">
                <a16:creationId xmlns:a16="http://schemas.microsoft.com/office/drawing/2014/main" id="{F44E6C87-78AB-4648-AA71-B1B33262C4A3}"/>
              </a:ext>
            </a:extLst>
          </p:cNvPr>
          <p:cNvSpPr/>
          <p:nvPr/>
        </p:nvSpPr>
        <p:spPr bwMode="auto">
          <a:xfrm>
            <a:off x="5118688" y="2267806"/>
            <a:ext cx="1381817" cy="1532514"/>
          </a:xfrm>
          <a:custGeom>
            <a:avLst/>
            <a:gdLst>
              <a:gd name="connsiteX0" fmla="*/ 0 w 1381817"/>
              <a:gd name="connsiteY0" fmla="*/ 0 h 1532514"/>
              <a:gd name="connsiteX1" fmla="*/ 955267 w 1381817"/>
              <a:gd name="connsiteY1" fmla="*/ 0 h 1532514"/>
              <a:gd name="connsiteX2" fmla="*/ 955267 w 1381817"/>
              <a:gd name="connsiteY2" fmla="*/ 265635 h 1532514"/>
              <a:gd name="connsiteX3" fmla="*/ 980809 w 1381817"/>
              <a:gd name="connsiteY3" fmla="*/ 265635 h 1532514"/>
              <a:gd name="connsiteX4" fmla="*/ 980809 w 1381817"/>
              <a:gd name="connsiteY4" fmla="*/ 518500 h 1532514"/>
              <a:gd name="connsiteX5" fmla="*/ 1180036 w 1381817"/>
              <a:gd name="connsiteY5" fmla="*/ 518500 h 1532514"/>
              <a:gd name="connsiteX6" fmla="*/ 1180036 w 1381817"/>
              <a:gd name="connsiteY6" fmla="*/ 1029338 h 1532514"/>
              <a:gd name="connsiteX7" fmla="*/ 1381817 w 1381817"/>
              <a:gd name="connsiteY7" fmla="*/ 1029338 h 1532514"/>
              <a:gd name="connsiteX8" fmla="*/ 1381817 w 1381817"/>
              <a:gd name="connsiteY8" fmla="*/ 1532514 h 153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1817" h="1532514">
                <a:moveTo>
                  <a:pt x="0" y="0"/>
                </a:moveTo>
                <a:lnTo>
                  <a:pt x="955267" y="0"/>
                </a:lnTo>
                <a:lnTo>
                  <a:pt x="955267" y="265635"/>
                </a:lnTo>
                <a:lnTo>
                  <a:pt x="980809" y="265635"/>
                </a:lnTo>
                <a:lnTo>
                  <a:pt x="980809" y="518500"/>
                </a:lnTo>
                <a:lnTo>
                  <a:pt x="1180036" y="518500"/>
                </a:lnTo>
                <a:lnTo>
                  <a:pt x="1180036" y="1029338"/>
                </a:lnTo>
                <a:lnTo>
                  <a:pt x="1381817" y="1029338"/>
                </a:lnTo>
                <a:lnTo>
                  <a:pt x="1381817" y="1532514"/>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 name="Freeform: Shape 24">
            <a:extLst>
              <a:ext uri="{FF2B5EF4-FFF2-40B4-BE49-F238E27FC236}">
                <a16:creationId xmlns:a16="http://schemas.microsoft.com/office/drawing/2014/main" id="{5BE19A66-1A81-4A58-9EDB-4884ABDCF638}"/>
              </a:ext>
            </a:extLst>
          </p:cNvPr>
          <p:cNvSpPr/>
          <p:nvPr/>
        </p:nvSpPr>
        <p:spPr bwMode="auto">
          <a:xfrm>
            <a:off x="5113579" y="2267806"/>
            <a:ext cx="2365180" cy="1277095"/>
          </a:xfrm>
          <a:custGeom>
            <a:avLst/>
            <a:gdLst>
              <a:gd name="connsiteX0" fmla="*/ 0 w 2365180"/>
              <a:gd name="connsiteY0" fmla="*/ 0 h 1277095"/>
              <a:gd name="connsiteX1" fmla="*/ 63855 w 2365180"/>
              <a:gd name="connsiteY1" fmla="*/ 0 h 1277095"/>
              <a:gd name="connsiteX2" fmla="*/ 63855 w 2365180"/>
              <a:gd name="connsiteY2" fmla="*/ 63854 h 1277095"/>
              <a:gd name="connsiteX3" fmla="*/ 135373 w 2365180"/>
              <a:gd name="connsiteY3" fmla="*/ 63854 h 1277095"/>
              <a:gd name="connsiteX4" fmla="*/ 135373 w 2365180"/>
              <a:gd name="connsiteY4" fmla="*/ 125155 h 1277095"/>
              <a:gd name="connsiteX5" fmla="*/ 181348 w 2365180"/>
              <a:gd name="connsiteY5" fmla="*/ 125155 h 1277095"/>
              <a:gd name="connsiteX6" fmla="*/ 181348 w 2365180"/>
              <a:gd name="connsiteY6" fmla="*/ 250310 h 1277095"/>
              <a:gd name="connsiteX7" fmla="*/ 191565 w 2365180"/>
              <a:gd name="connsiteY7" fmla="*/ 250310 h 1277095"/>
              <a:gd name="connsiteX8" fmla="*/ 191565 w 2365180"/>
              <a:gd name="connsiteY8" fmla="*/ 316719 h 1277095"/>
              <a:gd name="connsiteX9" fmla="*/ 199227 w 2365180"/>
              <a:gd name="connsiteY9" fmla="*/ 316719 h 1277095"/>
              <a:gd name="connsiteX10" fmla="*/ 199227 w 2365180"/>
              <a:gd name="connsiteY10" fmla="*/ 385682 h 1277095"/>
              <a:gd name="connsiteX11" fmla="*/ 270745 w 2365180"/>
              <a:gd name="connsiteY11" fmla="*/ 385682 h 1277095"/>
              <a:gd name="connsiteX12" fmla="*/ 270745 w 2365180"/>
              <a:gd name="connsiteY12" fmla="*/ 452091 h 1277095"/>
              <a:gd name="connsiteX13" fmla="*/ 296287 w 2365180"/>
              <a:gd name="connsiteY13" fmla="*/ 452091 h 1277095"/>
              <a:gd name="connsiteX14" fmla="*/ 296287 w 2365180"/>
              <a:gd name="connsiteY14" fmla="*/ 513392 h 1277095"/>
              <a:gd name="connsiteX15" fmla="*/ 378021 w 2365180"/>
              <a:gd name="connsiteY15" fmla="*/ 513392 h 1277095"/>
              <a:gd name="connsiteX16" fmla="*/ 378021 w 2365180"/>
              <a:gd name="connsiteY16" fmla="*/ 574692 h 1277095"/>
              <a:gd name="connsiteX17" fmla="*/ 469971 w 2365180"/>
              <a:gd name="connsiteY17" fmla="*/ 574692 h 1277095"/>
              <a:gd name="connsiteX18" fmla="*/ 469971 w 2365180"/>
              <a:gd name="connsiteY18" fmla="*/ 638547 h 1277095"/>
              <a:gd name="connsiteX19" fmla="*/ 538935 w 2365180"/>
              <a:gd name="connsiteY19" fmla="*/ 638547 h 1277095"/>
              <a:gd name="connsiteX20" fmla="*/ 538935 w 2365180"/>
              <a:gd name="connsiteY20" fmla="*/ 699848 h 1277095"/>
              <a:gd name="connsiteX21" fmla="*/ 551706 w 2365180"/>
              <a:gd name="connsiteY21" fmla="*/ 699848 h 1277095"/>
              <a:gd name="connsiteX22" fmla="*/ 551706 w 2365180"/>
              <a:gd name="connsiteY22" fmla="*/ 766257 h 1277095"/>
              <a:gd name="connsiteX23" fmla="*/ 590018 w 2365180"/>
              <a:gd name="connsiteY23" fmla="*/ 766257 h 1277095"/>
              <a:gd name="connsiteX24" fmla="*/ 590018 w 2365180"/>
              <a:gd name="connsiteY24" fmla="*/ 983363 h 1277095"/>
              <a:gd name="connsiteX25" fmla="*/ 620669 w 2365180"/>
              <a:gd name="connsiteY25" fmla="*/ 983363 h 1277095"/>
              <a:gd name="connsiteX26" fmla="*/ 620669 w 2365180"/>
              <a:gd name="connsiteY26" fmla="*/ 1042109 h 1277095"/>
              <a:gd name="connsiteX27" fmla="*/ 620669 w 2365180"/>
              <a:gd name="connsiteY27" fmla="*/ 1052326 h 1277095"/>
              <a:gd name="connsiteX28" fmla="*/ 733053 w 2365180"/>
              <a:gd name="connsiteY28" fmla="*/ 1052326 h 1277095"/>
              <a:gd name="connsiteX29" fmla="*/ 733053 w 2365180"/>
              <a:gd name="connsiteY29" fmla="*/ 1118735 h 1277095"/>
              <a:gd name="connsiteX30" fmla="*/ 978255 w 2365180"/>
              <a:gd name="connsiteY30" fmla="*/ 1118735 h 1277095"/>
              <a:gd name="connsiteX31" fmla="*/ 978255 w 2365180"/>
              <a:gd name="connsiteY31" fmla="*/ 1190252 h 1277095"/>
              <a:gd name="connsiteX32" fmla="*/ 1690874 w 2365180"/>
              <a:gd name="connsiteY32" fmla="*/ 1190252 h 1277095"/>
              <a:gd name="connsiteX33" fmla="*/ 1690874 w 2365180"/>
              <a:gd name="connsiteY33" fmla="*/ 1277095 h 1277095"/>
              <a:gd name="connsiteX34" fmla="*/ 2365180 w 2365180"/>
              <a:gd name="connsiteY34" fmla="*/ 1277095 h 127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365180" h="1277095">
                <a:moveTo>
                  <a:pt x="0" y="0"/>
                </a:moveTo>
                <a:lnTo>
                  <a:pt x="63855" y="0"/>
                </a:lnTo>
                <a:lnTo>
                  <a:pt x="63855" y="63854"/>
                </a:lnTo>
                <a:lnTo>
                  <a:pt x="135373" y="63854"/>
                </a:lnTo>
                <a:lnTo>
                  <a:pt x="135373" y="125155"/>
                </a:lnTo>
                <a:lnTo>
                  <a:pt x="181348" y="125155"/>
                </a:lnTo>
                <a:lnTo>
                  <a:pt x="181348" y="250310"/>
                </a:lnTo>
                <a:lnTo>
                  <a:pt x="191565" y="250310"/>
                </a:lnTo>
                <a:lnTo>
                  <a:pt x="191565" y="316719"/>
                </a:lnTo>
                <a:lnTo>
                  <a:pt x="199227" y="316719"/>
                </a:lnTo>
                <a:lnTo>
                  <a:pt x="199227" y="385682"/>
                </a:lnTo>
                <a:lnTo>
                  <a:pt x="270745" y="385682"/>
                </a:lnTo>
                <a:lnTo>
                  <a:pt x="270745" y="452091"/>
                </a:lnTo>
                <a:lnTo>
                  <a:pt x="296287" y="452091"/>
                </a:lnTo>
                <a:lnTo>
                  <a:pt x="296287" y="513392"/>
                </a:lnTo>
                <a:lnTo>
                  <a:pt x="378021" y="513392"/>
                </a:lnTo>
                <a:lnTo>
                  <a:pt x="378021" y="574692"/>
                </a:lnTo>
                <a:lnTo>
                  <a:pt x="469971" y="574692"/>
                </a:lnTo>
                <a:lnTo>
                  <a:pt x="469971" y="638547"/>
                </a:lnTo>
                <a:lnTo>
                  <a:pt x="538935" y="638547"/>
                </a:lnTo>
                <a:lnTo>
                  <a:pt x="538935" y="699848"/>
                </a:lnTo>
                <a:lnTo>
                  <a:pt x="551706" y="699848"/>
                </a:lnTo>
                <a:lnTo>
                  <a:pt x="551706" y="766257"/>
                </a:lnTo>
                <a:lnTo>
                  <a:pt x="590018" y="766257"/>
                </a:lnTo>
                <a:lnTo>
                  <a:pt x="590018" y="983363"/>
                </a:lnTo>
                <a:lnTo>
                  <a:pt x="620669" y="983363"/>
                </a:lnTo>
                <a:lnTo>
                  <a:pt x="620669" y="1042109"/>
                </a:lnTo>
                <a:lnTo>
                  <a:pt x="620669" y="1052326"/>
                </a:lnTo>
                <a:lnTo>
                  <a:pt x="733053" y="1052326"/>
                </a:lnTo>
                <a:lnTo>
                  <a:pt x="733053" y="1118735"/>
                </a:lnTo>
                <a:lnTo>
                  <a:pt x="978255" y="1118735"/>
                </a:lnTo>
                <a:lnTo>
                  <a:pt x="978255" y="1190252"/>
                </a:lnTo>
                <a:lnTo>
                  <a:pt x="1690874" y="1190252"/>
                </a:lnTo>
                <a:lnTo>
                  <a:pt x="1690874" y="1277095"/>
                </a:lnTo>
                <a:lnTo>
                  <a:pt x="2365180" y="1277095"/>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72" name="Straight Connector 71">
            <a:extLst>
              <a:ext uri="{FF2B5EF4-FFF2-40B4-BE49-F238E27FC236}">
                <a16:creationId xmlns:a16="http://schemas.microsoft.com/office/drawing/2014/main" id="{89CFA9CA-A203-4054-BD6F-217B8F4A3A19}"/>
              </a:ext>
            </a:extLst>
          </p:cNvPr>
          <p:cNvCxnSpPr/>
          <p:nvPr/>
        </p:nvCxnSpPr>
        <p:spPr bwMode="auto">
          <a:xfrm>
            <a:off x="5258976" y="2342739"/>
            <a:ext cx="0" cy="86467"/>
          </a:xfrm>
          <a:prstGeom prst="line">
            <a:avLst/>
          </a:prstGeom>
          <a:noFill/>
          <a:ln w="28575"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FE69976E-5AFF-4C21-8340-A265E52793AB}"/>
              </a:ext>
            </a:extLst>
          </p:cNvPr>
          <p:cNvCxnSpPr/>
          <p:nvPr/>
        </p:nvCxnSpPr>
        <p:spPr bwMode="auto">
          <a:xfrm>
            <a:off x="5682071" y="2990829"/>
            <a:ext cx="0" cy="86467"/>
          </a:xfrm>
          <a:prstGeom prst="line">
            <a:avLst/>
          </a:prstGeom>
          <a:noFill/>
          <a:ln w="28575"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9571099B-42D3-42C8-A211-6984516BAEB3}"/>
              </a:ext>
            </a:extLst>
          </p:cNvPr>
          <p:cNvCxnSpPr/>
          <p:nvPr/>
        </p:nvCxnSpPr>
        <p:spPr bwMode="auto">
          <a:xfrm>
            <a:off x="6658128" y="3411123"/>
            <a:ext cx="0" cy="86467"/>
          </a:xfrm>
          <a:prstGeom prst="line">
            <a:avLst/>
          </a:prstGeom>
          <a:noFill/>
          <a:ln w="28575" cap="flat" cmpd="sng" algn="ctr">
            <a:solidFill>
              <a:schemeClr val="accent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A7158AC6-6591-42DF-81BD-A071EA0261C3}"/>
              </a:ext>
            </a:extLst>
          </p:cNvPr>
          <p:cNvCxnSpPr/>
          <p:nvPr/>
        </p:nvCxnSpPr>
        <p:spPr bwMode="auto">
          <a:xfrm>
            <a:off x="6889708" y="3501667"/>
            <a:ext cx="0" cy="86467"/>
          </a:xfrm>
          <a:prstGeom prst="line">
            <a:avLst/>
          </a:prstGeom>
          <a:noFill/>
          <a:ln w="28575"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3E2082B-751F-4B63-BE80-D43C4C5B496A}"/>
              </a:ext>
            </a:extLst>
          </p:cNvPr>
          <p:cNvCxnSpPr/>
          <p:nvPr/>
        </p:nvCxnSpPr>
        <p:spPr bwMode="auto">
          <a:xfrm>
            <a:off x="7317960" y="3497590"/>
            <a:ext cx="0" cy="86467"/>
          </a:xfrm>
          <a:prstGeom prst="line">
            <a:avLst/>
          </a:prstGeom>
          <a:noFill/>
          <a:ln w="28575"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5B896372-0DDB-4F8D-B81D-4C32837882CB}"/>
              </a:ext>
            </a:extLst>
          </p:cNvPr>
          <p:cNvCxnSpPr/>
          <p:nvPr/>
        </p:nvCxnSpPr>
        <p:spPr bwMode="auto">
          <a:xfrm>
            <a:off x="7472377" y="3498996"/>
            <a:ext cx="0" cy="86467"/>
          </a:xfrm>
          <a:prstGeom prst="line">
            <a:avLst/>
          </a:prstGeom>
          <a:noFill/>
          <a:ln w="28575" cap="flat" cmpd="sng" algn="ctr">
            <a:solidFill>
              <a:schemeClr val="accent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704A1D08-E3A3-4C2B-8655-82DC49D01E61}"/>
              </a:ext>
            </a:extLst>
          </p:cNvPr>
          <p:cNvCxnSpPr/>
          <p:nvPr/>
        </p:nvCxnSpPr>
        <p:spPr bwMode="auto">
          <a:xfrm>
            <a:off x="5113342" y="2220498"/>
            <a:ext cx="0" cy="86467"/>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B57A2B20-742B-4CD5-9891-5EB1D18A75BA}"/>
              </a:ext>
            </a:extLst>
          </p:cNvPr>
          <p:cNvCxnSpPr/>
          <p:nvPr/>
        </p:nvCxnSpPr>
        <p:spPr bwMode="auto">
          <a:xfrm>
            <a:off x="5698861" y="2227203"/>
            <a:ext cx="0" cy="86467"/>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8FDDD465-3FE7-4552-B127-E8832B0ED100}"/>
              </a:ext>
            </a:extLst>
          </p:cNvPr>
          <p:cNvCxnSpPr/>
          <p:nvPr/>
        </p:nvCxnSpPr>
        <p:spPr bwMode="auto">
          <a:xfrm>
            <a:off x="6349328" y="3254201"/>
            <a:ext cx="0" cy="86467"/>
          </a:xfrm>
          <a:prstGeom prst="line">
            <a:avLst/>
          </a:prstGeom>
          <a:noFill/>
          <a:ln w="28575" cap="flat" cmpd="sng" algn="ctr">
            <a:solidFill>
              <a:schemeClr val="accent1"/>
            </a:solidFill>
            <a:prstDash val="solid"/>
            <a:round/>
            <a:headEnd type="none" w="med" len="med"/>
            <a:tailEnd type="none" w="med" len="med"/>
          </a:ln>
          <a:effectLst/>
        </p:spPr>
      </p:cxnSp>
      <p:sp>
        <p:nvSpPr>
          <p:cNvPr id="81" name="TextBox 80">
            <a:extLst>
              <a:ext uri="{FF2B5EF4-FFF2-40B4-BE49-F238E27FC236}">
                <a16:creationId xmlns:a16="http://schemas.microsoft.com/office/drawing/2014/main" id="{A6B06303-7703-4385-ADFE-DA99D6AF256F}"/>
              </a:ext>
            </a:extLst>
          </p:cNvPr>
          <p:cNvSpPr txBox="1"/>
          <p:nvPr/>
        </p:nvSpPr>
        <p:spPr bwMode="auto">
          <a:xfrm>
            <a:off x="6779858" y="3095097"/>
            <a:ext cx="886333"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Censored</a:t>
            </a:r>
          </a:p>
        </p:txBody>
      </p:sp>
      <p:cxnSp>
        <p:nvCxnSpPr>
          <p:cNvPr id="83" name="Straight Connector 82">
            <a:extLst>
              <a:ext uri="{FF2B5EF4-FFF2-40B4-BE49-F238E27FC236}">
                <a16:creationId xmlns:a16="http://schemas.microsoft.com/office/drawing/2014/main" id="{C0E11619-5D12-4C0A-91D4-EC7D507757BC}"/>
              </a:ext>
            </a:extLst>
          </p:cNvPr>
          <p:cNvCxnSpPr>
            <a:stCxn id="25" idx="34"/>
          </p:cNvCxnSpPr>
          <p:nvPr/>
        </p:nvCxnSpPr>
        <p:spPr bwMode="auto">
          <a:xfrm>
            <a:off x="7478759" y="3544901"/>
            <a:ext cx="46133" cy="702"/>
          </a:xfrm>
          <a:prstGeom prst="line">
            <a:avLst/>
          </a:prstGeom>
          <a:noFill/>
          <a:ln w="28575" cap="flat" cmpd="sng" algn="ctr">
            <a:solidFill>
              <a:schemeClr val="accent3"/>
            </a:solidFill>
            <a:prstDash val="solid"/>
            <a:round/>
            <a:headEnd type="none" w="med" len="med"/>
            <a:tailEnd type="none" w="med" len="med"/>
          </a:ln>
          <a:effectLst/>
        </p:spPr>
      </p:cxnSp>
      <p:sp>
        <p:nvSpPr>
          <p:cNvPr id="84" name="TextBox 83">
            <a:extLst>
              <a:ext uri="{FF2B5EF4-FFF2-40B4-BE49-F238E27FC236}">
                <a16:creationId xmlns:a16="http://schemas.microsoft.com/office/drawing/2014/main" id="{0DF0FC9B-E714-4579-B860-E78FE06CE3F2}"/>
              </a:ext>
            </a:extLst>
          </p:cNvPr>
          <p:cNvSpPr txBox="1"/>
          <p:nvPr/>
        </p:nvSpPr>
        <p:spPr bwMode="auto">
          <a:xfrm>
            <a:off x="6474425" y="2528444"/>
            <a:ext cx="155363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DRD</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16.6 (13.5-19.5)</a:t>
            </a:r>
          </a:p>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WT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8.2 (3.9-10.3)</a:t>
            </a:r>
          </a:p>
        </p:txBody>
      </p:sp>
      <p:cxnSp>
        <p:nvCxnSpPr>
          <p:cNvPr id="86" name="Straight Connector 85">
            <a:extLst>
              <a:ext uri="{FF2B5EF4-FFF2-40B4-BE49-F238E27FC236}">
                <a16:creationId xmlns:a16="http://schemas.microsoft.com/office/drawing/2014/main" id="{10082826-C934-48BB-9289-99FAEF4C0FCA}"/>
              </a:ext>
            </a:extLst>
          </p:cNvPr>
          <p:cNvCxnSpPr>
            <a:cxnSpLocks/>
          </p:cNvCxnSpPr>
          <p:nvPr/>
        </p:nvCxnSpPr>
        <p:spPr bwMode="auto">
          <a:xfrm>
            <a:off x="6368346" y="2809355"/>
            <a:ext cx="162126" cy="0"/>
          </a:xfrm>
          <a:prstGeom prst="line">
            <a:avLst/>
          </a:prstGeom>
          <a:noFill/>
          <a:ln w="28575"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65EACF9E-70EB-426B-B5D3-27ED5FF0F3CD}"/>
              </a:ext>
            </a:extLst>
          </p:cNvPr>
          <p:cNvCxnSpPr>
            <a:cxnSpLocks/>
          </p:cNvCxnSpPr>
          <p:nvPr/>
        </p:nvCxnSpPr>
        <p:spPr bwMode="auto">
          <a:xfrm>
            <a:off x="6367488" y="2639783"/>
            <a:ext cx="162126" cy="0"/>
          </a:xfrm>
          <a:prstGeom prst="line">
            <a:avLst/>
          </a:prstGeom>
          <a:noFill/>
          <a:ln w="28575" cap="flat" cmpd="sng" algn="ctr">
            <a:solidFill>
              <a:schemeClr val="accent1"/>
            </a:solidFill>
            <a:prstDash val="solid"/>
            <a:round/>
            <a:headEnd type="none" w="med" len="med"/>
            <a:tailEnd type="none" w="med" len="med"/>
          </a:ln>
          <a:effectLst/>
        </p:spPr>
      </p:cxnSp>
      <p:sp>
        <p:nvSpPr>
          <p:cNvPr id="89" name="Freeform: Shape 88">
            <a:extLst>
              <a:ext uri="{FF2B5EF4-FFF2-40B4-BE49-F238E27FC236}">
                <a16:creationId xmlns:a16="http://schemas.microsoft.com/office/drawing/2014/main" id="{85AEBD39-4B33-4A89-91A0-36316CCC1BEA}"/>
              </a:ext>
            </a:extLst>
          </p:cNvPr>
          <p:cNvSpPr/>
          <p:nvPr/>
        </p:nvSpPr>
        <p:spPr bwMode="auto">
          <a:xfrm>
            <a:off x="8694910" y="2153923"/>
            <a:ext cx="2892571" cy="2240179"/>
          </a:xfrm>
          <a:custGeom>
            <a:avLst/>
            <a:gdLst>
              <a:gd name="connsiteX0" fmla="*/ 0 w 2611496"/>
              <a:gd name="connsiteY0" fmla="*/ 0 h 1550340"/>
              <a:gd name="connsiteX1" fmla="*/ 0 w 2611496"/>
              <a:gd name="connsiteY1" fmla="*/ 1550340 h 1550340"/>
              <a:gd name="connsiteX2" fmla="*/ 2611496 w 2611496"/>
              <a:gd name="connsiteY2" fmla="*/ 1550340 h 1550340"/>
            </a:gdLst>
            <a:ahLst/>
            <a:cxnLst>
              <a:cxn ang="0">
                <a:pos x="connsiteX0" y="connsiteY0"/>
              </a:cxn>
              <a:cxn ang="0">
                <a:pos x="connsiteX1" y="connsiteY1"/>
              </a:cxn>
              <a:cxn ang="0">
                <a:pos x="connsiteX2" y="connsiteY2"/>
              </a:cxn>
            </a:cxnLst>
            <a:rect l="l" t="t" r="r" b="b"/>
            <a:pathLst>
              <a:path w="2611496" h="1550340">
                <a:moveTo>
                  <a:pt x="0" y="0"/>
                </a:moveTo>
                <a:lnTo>
                  <a:pt x="0" y="1550340"/>
                </a:lnTo>
                <a:lnTo>
                  <a:pt x="2611496" y="155034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90" name="Group 89">
            <a:extLst>
              <a:ext uri="{FF2B5EF4-FFF2-40B4-BE49-F238E27FC236}">
                <a16:creationId xmlns:a16="http://schemas.microsoft.com/office/drawing/2014/main" id="{46A57FBC-3A20-4342-B284-FAD590610FD9}"/>
              </a:ext>
            </a:extLst>
          </p:cNvPr>
          <p:cNvGrpSpPr/>
          <p:nvPr/>
        </p:nvGrpSpPr>
        <p:grpSpPr>
          <a:xfrm>
            <a:off x="8623156" y="2595370"/>
            <a:ext cx="79282" cy="1778410"/>
            <a:chOff x="5350933" y="3116487"/>
            <a:chExt cx="71497" cy="921172"/>
          </a:xfrm>
        </p:grpSpPr>
        <p:cxnSp>
          <p:nvCxnSpPr>
            <p:cNvPr id="93" name="Straight Connector 92">
              <a:extLst>
                <a:ext uri="{FF2B5EF4-FFF2-40B4-BE49-F238E27FC236}">
                  <a16:creationId xmlns:a16="http://schemas.microsoft.com/office/drawing/2014/main" id="{223A7A35-B816-45BA-A356-B99BA58E47FE}"/>
                </a:ext>
              </a:extLst>
            </p:cNvPr>
            <p:cNvCxnSpPr/>
            <p:nvPr/>
          </p:nvCxnSpPr>
          <p:spPr bwMode="auto">
            <a:xfrm>
              <a:off x="5350933" y="3116487"/>
              <a:ext cx="71497"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F69E7E24-6082-40DD-B392-52657900367D}"/>
                </a:ext>
              </a:extLst>
            </p:cNvPr>
            <p:cNvCxnSpPr/>
            <p:nvPr/>
          </p:nvCxnSpPr>
          <p:spPr bwMode="auto">
            <a:xfrm>
              <a:off x="5350933" y="3423545"/>
              <a:ext cx="71497"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1A2A4043-857E-42DB-991D-03B77B0F7869}"/>
                </a:ext>
              </a:extLst>
            </p:cNvPr>
            <p:cNvCxnSpPr/>
            <p:nvPr/>
          </p:nvCxnSpPr>
          <p:spPr bwMode="auto">
            <a:xfrm>
              <a:off x="5350933" y="3730603"/>
              <a:ext cx="71497"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A654E3B1-5293-4902-8AD0-6153AC0E7967}"/>
                </a:ext>
              </a:extLst>
            </p:cNvPr>
            <p:cNvCxnSpPr/>
            <p:nvPr/>
          </p:nvCxnSpPr>
          <p:spPr bwMode="auto">
            <a:xfrm>
              <a:off x="5350933" y="4037659"/>
              <a:ext cx="71497" cy="0"/>
            </a:xfrm>
            <a:prstGeom prst="line">
              <a:avLst/>
            </a:prstGeom>
            <a:noFill/>
            <a:ln w="28575" cap="flat" cmpd="sng" algn="ctr">
              <a:solidFill>
                <a:schemeClr val="bg1"/>
              </a:solidFill>
              <a:prstDash val="solid"/>
              <a:round/>
              <a:headEnd type="none" w="med" len="med"/>
              <a:tailEnd type="none" w="med" len="med"/>
            </a:ln>
            <a:effectLst/>
          </p:spPr>
        </p:cxnSp>
      </p:grpSp>
      <p:sp>
        <p:nvSpPr>
          <p:cNvPr id="97" name="TextBox 96">
            <a:extLst>
              <a:ext uri="{FF2B5EF4-FFF2-40B4-BE49-F238E27FC236}">
                <a16:creationId xmlns:a16="http://schemas.microsoft.com/office/drawing/2014/main" id="{0562896C-C814-4E7F-98BF-95E22B48A941}"/>
              </a:ext>
            </a:extLst>
          </p:cNvPr>
          <p:cNvSpPr txBox="1"/>
          <p:nvPr/>
        </p:nvSpPr>
        <p:spPr bwMode="auto">
          <a:xfrm>
            <a:off x="8175995" y="4225351"/>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99" name="TextBox 98">
            <a:extLst>
              <a:ext uri="{FF2B5EF4-FFF2-40B4-BE49-F238E27FC236}">
                <a16:creationId xmlns:a16="http://schemas.microsoft.com/office/drawing/2014/main" id="{CD2BF9B1-6D11-4905-BB7A-FA285F4C1729}"/>
              </a:ext>
            </a:extLst>
          </p:cNvPr>
          <p:cNvSpPr txBox="1"/>
          <p:nvPr/>
        </p:nvSpPr>
        <p:spPr bwMode="auto">
          <a:xfrm>
            <a:off x="8262800" y="3627087"/>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01" name="TextBox 100">
            <a:extLst>
              <a:ext uri="{FF2B5EF4-FFF2-40B4-BE49-F238E27FC236}">
                <a16:creationId xmlns:a16="http://schemas.microsoft.com/office/drawing/2014/main" id="{544F20BC-FCC2-434C-8E94-D284B4787D43}"/>
              </a:ext>
            </a:extLst>
          </p:cNvPr>
          <p:cNvSpPr txBox="1"/>
          <p:nvPr/>
        </p:nvSpPr>
        <p:spPr bwMode="auto">
          <a:xfrm>
            <a:off x="8418534" y="302948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2" name="TextBox 101">
            <a:extLst>
              <a:ext uri="{FF2B5EF4-FFF2-40B4-BE49-F238E27FC236}">
                <a16:creationId xmlns:a16="http://schemas.microsoft.com/office/drawing/2014/main" id="{AF1CCBDD-8AA9-4036-928C-6640C50C74CC}"/>
              </a:ext>
            </a:extLst>
          </p:cNvPr>
          <p:cNvSpPr txBox="1"/>
          <p:nvPr/>
        </p:nvSpPr>
        <p:spPr bwMode="auto">
          <a:xfrm>
            <a:off x="8321363" y="244075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03" name="TextBox 102">
            <a:extLst>
              <a:ext uri="{FF2B5EF4-FFF2-40B4-BE49-F238E27FC236}">
                <a16:creationId xmlns:a16="http://schemas.microsoft.com/office/drawing/2014/main" id="{E59DA601-694D-475B-B348-C3EB9277BCEC}"/>
              </a:ext>
            </a:extLst>
          </p:cNvPr>
          <p:cNvSpPr txBox="1"/>
          <p:nvPr/>
        </p:nvSpPr>
        <p:spPr bwMode="auto">
          <a:xfrm rot="16200000">
            <a:off x="7561500" y="3288251"/>
            <a:ext cx="1344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PSA Change (%)</a:t>
            </a:r>
          </a:p>
        </p:txBody>
      </p:sp>
      <p:sp>
        <p:nvSpPr>
          <p:cNvPr id="105" name="TextBox 104">
            <a:extLst>
              <a:ext uri="{FF2B5EF4-FFF2-40B4-BE49-F238E27FC236}">
                <a16:creationId xmlns:a16="http://schemas.microsoft.com/office/drawing/2014/main" id="{86A7086D-9624-4384-A2F5-BFAF2D0CA1FB}"/>
              </a:ext>
            </a:extLst>
          </p:cNvPr>
          <p:cNvSpPr txBox="1"/>
          <p:nvPr/>
        </p:nvSpPr>
        <p:spPr bwMode="auto">
          <a:xfrm>
            <a:off x="11109113" y="2213010"/>
            <a:ext cx="513282"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DRD</a:t>
            </a:r>
          </a:p>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WT</a:t>
            </a:r>
          </a:p>
        </p:txBody>
      </p:sp>
      <p:cxnSp>
        <p:nvCxnSpPr>
          <p:cNvPr id="106" name="Straight Connector 105">
            <a:extLst>
              <a:ext uri="{FF2B5EF4-FFF2-40B4-BE49-F238E27FC236}">
                <a16:creationId xmlns:a16="http://schemas.microsoft.com/office/drawing/2014/main" id="{F465FD56-A0FB-423C-BC77-F335AF14B454}"/>
              </a:ext>
            </a:extLst>
          </p:cNvPr>
          <p:cNvCxnSpPr>
            <a:cxnSpLocks/>
          </p:cNvCxnSpPr>
          <p:nvPr/>
        </p:nvCxnSpPr>
        <p:spPr bwMode="auto">
          <a:xfrm>
            <a:off x="11003034" y="2541605"/>
            <a:ext cx="162126" cy="0"/>
          </a:xfrm>
          <a:prstGeom prst="line">
            <a:avLst/>
          </a:prstGeom>
          <a:noFill/>
          <a:ln w="28575"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578AB4AE-1ECD-4412-AA41-662BE73497A1}"/>
              </a:ext>
            </a:extLst>
          </p:cNvPr>
          <p:cNvCxnSpPr>
            <a:cxnSpLocks/>
          </p:cNvCxnSpPr>
          <p:nvPr/>
        </p:nvCxnSpPr>
        <p:spPr bwMode="auto">
          <a:xfrm>
            <a:off x="11002176" y="2339665"/>
            <a:ext cx="162126" cy="0"/>
          </a:xfrm>
          <a:prstGeom prst="line">
            <a:avLst/>
          </a:prstGeom>
          <a:noFill/>
          <a:ln w="28575" cap="flat" cmpd="sng" algn="ctr">
            <a:solidFill>
              <a:schemeClr val="accent1"/>
            </a:solidFill>
            <a:prstDash val="solid"/>
            <a:round/>
            <a:headEnd type="none" w="med" len="med"/>
            <a:tailEnd type="none" w="med" len="med"/>
          </a:ln>
          <a:effectLst/>
        </p:spPr>
      </p:cxnSp>
      <p:sp>
        <p:nvSpPr>
          <p:cNvPr id="108" name="TextBox 107">
            <a:extLst>
              <a:ext uri="{FF2B5EF4-FFF2-40B4-BE49-F238E27FC236}">
                <a16:creationId xmlns:a16="http://schemas.microsoft.com/office/drawing/2014/main" id="{F4CD8241-B7BD-4408-8E6F-C2213971A044}"/>
              </a:ext>
            </a:extLst>
          </p:cNvPr>
          <p:cNvSpPr txBox="1"/>
          <p:nvPr/>
        </p:nvSpPr>
        <p:spPr bwMode="auto">
          <a:xfrm>
            <a:off x="8677217" y="3405658"/>
            <a:ext cx="80343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 decrease</a:t>
            </a:r>
          </a:p>
        </p:txBody>
      </p:sp>
      <p:sp>
        <p:nvSpPr>
          <p:cNvPr id="109" name="TextBox 108">
            <a:extLst>
              <a:ext uri="{FF2B5EF4-FFF2-40B4-BE49-F238E27FC236}">
                <a16:creationId xmlns:a16="http://schemas.microsoft.com/office/drawing/2014/main" id="{0C28213C-CCB2-4796-BBC6-DD5CE3CBBD05}"/>
              </a:ext>
            </a:extLst>
          </p:cNvPr>
          <p:cNvSpPr txBox="1"/>
          <p:nvPr/>
        </p:nvSpPr>
        <p:spPr bwMode="auto">
          <a:xfrm>
            <a:off x="8685618" y="3880780"/>
            <a:ext cx="80343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 decrease</a:t>
            </a:r>
          </a:p>
        </p:txBody>
      </p:sp>
      <p:cxnSp>
        <p:nvCxnSpPr>
          <p:cNvPr id="111" name="Straight Connector 110">
            <a:extLst>
              <a:ext uri="{FF2B5EF4-FFF2-40B4-BE49-F238E27FC236}">
                <a16:creationId xmlns:a16="http://schemas.microsoft.com/office/drawing/2014/main" id="{F62CB43E-C5D2-4D72-B7C5-2242624B596C}"/>
              </a:ext>
            </a:extLst>
          </p:cNvPr>
          <p:cNvCxnSpPr/>
          <p:nvPr/>
        </p:nvCxnSpPr>
        <p:spPr bwMode="auto">
          <a:xfrm flipV="1">
            <a:off x="8746734" y="2185524"/>
            <a:ext cx="0" cy="1001928"/>
          </a:xfrm>
          <a:prstGeom prst="line">
            <a:avLst/>
          </a:prstGeom>
          <a:noFill/>
          <a:ln w="28575"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4BE9277A-CF79-4C18-9842-7A99BE1F74FB}"/>
              </a:ext>
            </a:extLst>
          </p:cNvPr>
          <p:cNvCxnSpPr>
            <a:cxnSpLocks/>
          </p:cNvCxnSpPr>
          <p:nvPr/>
        </p:nvCxnSpPr>
        <p:spPr bwMode="auto">
          <a:xfrm flipV="1">
            <a:off x="8782000" y="2330212"/>
            <a:ext cx="0" cy="859603"/>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61A44CA8-5E45-4189-95F9-66D0835F2E56}"/>
              </a:ext>
            </a:extLst>
          </p:cNvPr>
          <p:cNvCxnSpPr>
            <a:cxnSpLocks/>
          </p:cNvCxnSpPr>
          <p:nvPr/>
        </p:nvCxnSpPr>
        <p:spPr bwMode="auto">
          <a:xfrm flipV="1">
            <a:off x="8817266" y="2557124"/>
            <a:ext cx="0" cy="630328"/>
          </a:xfrm>
          <a:prstGeom prst="line">
            <a:avLst/>
          </a:prstGeom>
          <a:noFill/>
          <a:ln w="28575"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C8970816-31DE-4B8B-9096-C8401F357D0D}"/>
              </a:ext>
            </a:extLst>
          </p:cNvPr>
          <p:cNvCxnSpPr>
            <a:cxnSpLocks/>
          </p:cNvCxnSpPr>
          <p:nvPr/>
        </p:nvCxnSpPr>
        <p:spPr bwMode="auto">
          <a:xfrm flipV="1">
            <a:off x="8852532" y="2660017"/>
            <a:ext cx="0" cy="527435"/>
          </a:xfrm>
          <a:prstGeom prst="line">
            <a:avLst/>
          </a:prstGeom>
          <a:noFill/>
          <a:ln w="28575" cap="flat" cmpd="sng" algn="ctr">
            <a:solidFill>
              <a:schemeClr val="accent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D6E8E7B7-2C22-4D3D-97A5-3E6B4A5B9683}"/>
              </a:ext>
            </a:extLst>
          </p:cNvPr>
          <p:cNvCxnSpPr>
            <a:cxnSpLocks/>
          </p:cNvCxnSpPr>
          <p:nvPr/>
        </p:nvCxnSpPr>
        <p:spPr bwMode="auto">
          <a:xfrm flipV="1">
            <a:off x="8887798" y="2713454"/>
            <a:ext cx="0" cy="473998"/>
          </a:xfrm>
          <a:prstGeom prst="line">
            <a:avLst/>
          </a:prstGeom>
          <a:noFill/>
          <a:ln w="28575"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983E15F8-D2FA-4DDA-AC16-ECAA43A55F91}"/>
              </a:ext>
            </a:extLst>
          </p:cNvPr>
          <p:cNvCxnSpPr>
            <a:cxnSpLocks/>
          </p:cNvCxnSpPr>
          <p:nvPr/>
        </p:nvCxnSpPr>
        <p:spPr bwMode="auto">
          <a:xfrm flipV="1">
            <a:off x="8923064" y="2746173"/>
            <a:ext cx="0" cy="441279"/>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2D314B35-80D6-4354-A4B8-C2F095DE2E6D}"/>
              </a:ext>
            </a:extLst>
          </p:cNvPr>
          <p:cNvCxnSpPr>
            <a:cxnSpLocks/>
          </p:cNvCxnSpPr>
          <p:nvPr/>
        </p:nvCxnSpPr>
        <p:spPr bwMode="auto">
          <a:xfrm flipV="1">
            <a:off x="8958330" y="2781932"/>
            <a:ext cx="0" cy="405520"/>
          </a:xfrm>
          <a:prstGeom prst="line">
            <a:avLst/>
          </a:prstGeom>
          <a:noFill/>
          <a:ln w="28575"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71618639-F074-43E6-B814-DE8DC432C8AB}"/>
              </a:ext>
            </a:extLst>
          </p:cNvPr>
          <p:cNvCxnSpPr>
            <a:cxnSpLocks/>
          </p:cNvCxnSpPr>
          <p:nvPr/>
        </p:nvCxnSpPr>
        <p:spPr bwMode="auto">
          <a:xfrm flipV="1">
            <a:off x="8993596" y="2793527"/>
            <a:ext cx="0" cy="393925"/>
          </a:xfrm>
          <a:prstGeom prst="line">
            <a:avLst/>
          </a:prstGeom>
          <a:noFill/>
          <a:ln w="28575"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D4C8C86B-3A44-4E2B-804F-C35CDE89ECDA}"/>
              </a:ext>
            </a:extLst>
          </p:cNvPr>
          <p:cNvCxnSpPr>
            <a:cxnSpLocks/>
          </p:cNvCxnSpPr>
          <p:nvPr/>
        </p:nvCxnSpPr>
        <p:spPr bwMode="auto">
          <a:xfrm flipV="1">
            <a:off x="9028862" y="2802266"/>
            <a:ext cx="0" cy="393925"/>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668E3C01-D122-4714-A124-C1DBBCDD55DF}"/>
              </a:ext>
            </a:extLst>
          </p:cNvPr>
          <p:cNvCxnSpPr>
            <a:cxnSpLocks/>
          </p:cNvCxnSpPr>
          <p:nvPr/>
        </p:nvCxnSpPr>
        <p:spPr bwMode="auto">
          <a:xfrm flipV="1">
            <a:off x="9064128" y="2926633"/>
            <a:ext cx="0" cy="260819"/>
          </a:xfrm>
          <a:prstGeom prst="line">
            <a:avLst/>
          </a:prstGeom>
          <a:noFill/>
          <a:ln w="28575"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371BE478-AB31-4650-8F6E-8FFB411E4C25}"/>
              </a:ext>
            </a:extLst>
          </p:cNvPr>
          <p:cNvCxnSpPr>
            <a:cxnSpLocks/>
          </p:cNvCxnSpPr>
          <p:nvPr/>
        </p:nvCxnSpPr>
        <p:spPr bwMode="auto">
          <a:xfrm flipV="1">
            <a:off x="9099394" y="2926633"/>
            <a:ext cx="0" cy="260819"/>
          </a:xfrm>
          <a:prstGeom prst="line">
            <a:avLst/>
          </a:prstGeom>
          <a:noFill/>
          <a:ln w="28575"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46809DC8-6291-428C-994E-ABC8712B7124}"/>
              </a:ext>
            </a:extLst>
          </p:cNvPr>
          <p:cNvCxnSpPr>
            <a:cxnSpLocks/>
          </p:cNvCxnSpPr>
          <p:nvPr/>
        </p:nvCxnSpPr>
        <p:spPr bwMode="auto">
          <a:xfrm flipV="1">
            <a:off x="9134660" y="3020578"/>
            <a:ext cx="0" cy="175613"/>
          </a:xfrm>
          <a:prstGeom prst="line">
            <a:avLst/>
          </a:prstGeom>
          <a:noFill/>
          <a:ln w="28575"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4EC6EF34-80B7-414E-8F6D-DBE5F6BF2586}"/>
              </a:ext>
            </a:extLst>
          </p:cNvPr>
          <p:cNvCxnSpPr>
            <a:cxnSpLocks/>
          </p:cNvCxnSpPr>
          <p:nvPr/>
        </p:nvCxnSpPr>
        <p:spPr bwMode="auto">
          <a:xfrm flipV="1">
            <a:off x="9169926" y="3080952"/>
            <a:ext cx="0" cy="106500"/>
          </a:xfrm>
          <a:prstGeom prst="line">
            <a:avLst/>
          </a:prstGeom>
          <a:noFill/>
          <a:ln w="28575"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7A86A65A-B8F5-40F6-A98A-55ECCDC454B0}"/>
              </a:ext>
            </a:extLst>
          </p:cNvPr>
          <p:cNvCxnSpPr>
            <a:cxnSpLocks/>
          </p:cNvCxnSpPr>
          <p:nvPr/>
        </p:nvCxnSpPr>
        <p:spPr bwMode="auto">
          <a:xfrm flipV="1">
            <a:off x="9205192" y="3092726"/>
            <a:ext cx="0" cy="106500"/>
          </a:xfrm>
          <a:prstGeom prst="line">
            <a:avLst/>
          </a:prstGeom>
          <a:noFill/>
          <a:ln w="28575"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E486A9C3-9324-4F9E-88AF-D5E5B8FB1D8A}"/>
              </a:ext>
            </a:extLst>
          </p:cNvPr>
          <p:cNvCxnSpPr>
            <a:cxnSpLocks/>
          </p:cNvCxnSpPr>
          <p:nvPr/>
        </p:nvCxnSpPr>
        <p:spPr bwMode="auto">
          <a:xfrm flipV="1">
            <a:off x="9240458" y="3179192"/>
            <a:ext cx="0" cy="16999"/>
          </a:xfrm>
          <a:prstGeom prst="line">
            <a:avLst/>
          </a:prstGeom>
          <a:noFill/>
          <a:ln w="28575"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5C094EB5-03E6-4369-B157-0C8F73C47D7D}"/>
              </a:ext>
            </a:extLst>
          </p:cNvPr>
          <p:cNvCxnSpPr>
            <a:cxnSpLocks/>
          </p:cNvCxnSpPr>
          <p:nvPr/>
        </p:nvCxnSpPr>
        <p:spPr bwMode="auto">
          <a:xfrm flipV="1">
            <a:off x="9275724" y="3196191"/>
            <a:ext cx="0" cy="237535"/>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F84FF292-9CE9-4EE3-A797-320D286B5319}"/>
              </a:ext>
            </a:extLst>
          </p:cNvPr>
          <p:cNvCxnSpPr>
            <a:cxnSpLocks/>
          </p:cNvCxnSpPr>
          <p:nvPr/>
        </p:nvCxnSpPr>
        <p:spPr bwMode="auto">
          <a:xfrm flipV="1">
            <a:off x="9310990" y="3196191"/>
            <a:ext cx="0" cy="301400"/>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73AE4C9F-3D79-400C-B59E-134CC2D554A7}"/>
              </a:ext>
            </a:extLst>
          </p:cNvPr>
          <p:cNvCxnSpPr>
            <a:cxnSpLocks/>
          </p:cNvCxnSpPr>
          <p:nvPr/>
        </p:nvCxnSpPr>
        <p:spPr bwMode="auto">
          <a:xfrm flipV="1">
            <a:off x="9346256" y="3191465"/>
            <a:ext cx="0" cy="315736"/>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EC45ACB5-B2A2-47D6-B689-011D880B889B}"/>
              </a:ext>
            </a:extLst>
          </p:cNvPr>
          <p:cNvCxnSpPr>
            <a:cxnSpLocks/>
          </p:cNvCxnSpPr>
          <p:nvPr/>
        </p:nvCxnSpPr>
        <p:spPr bwMode="auto">
          <a:xfrm flipV="1">
            <a:off x="9381522" y="3196191"/>
            <a:ext cx="0" cy="444592"/>
          </a:xfrm>
          <a:prstGeom prst="line">
            <a:avLst/>
          </a:prstGeom>
          <a:noFill/>
          <a:ln w="28575"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35F2238B-45C2-45C2-B76C-81F707EA1FC9}"/>
              </a:ext>
            </a:extLst>
          </p:cNvPr>
          <p:cNvCxnSpPr>
            <a:cxnSpLocks/>
          </p:cNvCxnSpPr>
          <p:nvPr/>
        </p:nvCxnSpPr>
        <p:spPr bwMode="auto">
          <a:xfrm flipV="1">
            <a:off x="9416788" y="3196191"/>
            <a:ext cx="0" cy="491543"/>
          </a:xfrm>
          <a:prstGeom prst="line">
            <a:avLst/>
          </a:prstGeom>
          <a:noFill/>
          <a:ln w="28575"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4C4CDEAF-A117-4135-B298-5D831F02782B}"/>
              </a:ext>
            </a:extLst>
          </p:cNvPr>
          <p:cNvCxnSpPr>
            <a:cxnSpLocks/>
          </p:cNvCxnSpPr>
          <p:nvPr/>
        </p:nvCxnSpPr>
        <p:spPr bwMode="auto">
          <a:xfrm flipV="1">
            <a:off x="9452054" y="3196191"/>
            <a:ext cx="0" cy="528682"/>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3C3F005A-AD35-49CA-9135-5CB01787002C}"/>
              </a:ext>
            </a:extLst>
          </p:cNvPr>
          <p:cNvCxnSpPr>
            <a:cxnSpLocks/>
          </p:cNvCxnSpPr>
          <p:nvPr/>
        </p:nvCxnSpPr>
        <p:spPr bwMode="auto">
          <a:xfrm flipV="1">
            <a:off x="9487320" y="3187452"/>
            <a:ext cx="0" cy="539785"/>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5529988D-CE92-40DB-A177-1BFC567AF288}"/>
              </a:ext>
            </a:extLst>
          </p:cNvPr>
          <p:cNvCxnSpPr>
            <a:cxnSpLocks/>
          </p:cNvCxnSpPr>
          <p:nvPr/>
        </p:nvCxnSpPr>
        <p:spPr bwMode="auto">
          <a:xfrm flipV="1">
            <a:off x="9522586" y="3196191"/>
            <a:ext cx="0" cy="584785"/>
          </a:xfrm>
          <a:prstGeom prst="line">
            <a:avLst/>
          </a:prstGeom>
          <a:noFill/>
          <a:ln w="28575"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88C180AF-368C-4E0F-8039-43980F89446C}"/>
              </a:ext>
            </a:extLst>
          </p:cNvPr>
          <p:cNvCxnSpPr>
            <a:cxnSpLocks/>
          </p:cNvCxnSpPr>
          <p:nvPr/>
        </p:nvCxnSpPr>
        <p:spPr bwMode="auto">
          <a:xfrm flipV="1">
            <a:off x="9557852" y="3196191"/>
            <a:ext cx="0" cy="606302"/>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2919770B-5792-4403-AA13-910908B11278}"/>
              </a:ext>
            </a:extLst>
          </p:cNvPr>
          <p:cNvCxnSpPr>
            <a:cxnSpLocks/>
          </p:cNvCxnSpPr>
          <p:nvPr/>
        </p:nvCxnSpPr>
        <p:spPr bwMode="auto">
          <a:xfrm flipV="1">
            <a:off x="9593118" y="3196191"/>
            <a:ext cx="0" cy="642647"/>
          </a:xfrm>
          <a:prstGeom prst="line">
            <a:avLst/>
          </a:prstGeom>
          <a:noFill/>
          <a:ln w="28575"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7D09CA7A-9221-41C3-A7F4-5EC9C3751DFE}"/>
              </a:ext>
            </a:extLst>
          </p:cNvPr>
          <p:cNvCxnSpPr>
            <a:cxnSpLocks/>
          </p:cNvCxnSpPr>
          <p:nvPr/>
        </p:nvCxnSpPr>
        <p:spPr bwMode="auto">
          <a:xfrm flipV="1">
            <a:off x="9628384" y="3196191"/>
            <a:ext cx="0" cy="656826"/>
          </a:xfrm>
          <a:prstGeom prst="line">
            <a:avLst/>
          </a:prstGeom>
          <a:noFill/>
          <a:ln w="28575"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9108962D-78E6-4A75-8DBF-3F9AB0CDD697}"/>
              </a:ext>
            </a:extLst>
          </p:cNvPr>
          <p:cNvCxnSpPr>
            <a:cxnSpLocks/>
          </p:cNvCxnSpPr>
          <p:nvPr/>
        </p:nvCxnSpPr>
        <p:spPr bwMode="auto">
          <a:xfrm flipV="1">
            <a:off x="9663650" y="3196191"/>
            <a:ext cx="0" cy="656826"/>
          </a:xfrm>
          <a:prstGeom prst="line">
            <a:avLst/>
          </a:prstGeom>
          <a:noFill/>
          <a:ln w="28575"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85BA6FD1-92F7-4706-A4A4-519DEB1A920E}"/>
              </a:ext>
            </a:extLst>
          </p:cNvPr>
          <p:cNvCxnSpPr>
            <a:cxnSpLocks/>
          </p:cNvCxnSpPr>
          <p:nvPr/>
        </p:nvCxnSpPr>
        <p:spPr bwMode="auto">
          <a:xfrm flipV="1">
            <a:off x="9698916" y="3196191"/>
            <a:ext cx="0" cy="712473"/>
          </a:xfrm>
          <a:prstGeom prst="line">
            <a:avLst/>
          </a:prstGeom>
          <a:noFill/>
          <a:ln w="28575"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6F5EE8A1-29C5-49C4-8D65-BCA937C0E404}"/>
              </a:ext>
            </a:extLst>
          </p:cNvPr>
          <p:cNvCxnSpPr>
            <a:cxnSpLocks/>
          </p:cNvCxnSpPr>
          <p:nvPr/>
        </p:nvCxnSpPr>
        <p:spPr bwMode="auto">
          <a:xfrm flipV="1">
            <a:off x="9734182" y="3196191"/>
            <a:ext cx="0" cy="738674"/>
          </a:xfrm>
          <a:prstGeom prst="line">
            <a:avLst/>
          </a:prstGeom>
          <a:noFill/>
          <a:ln w="28575"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20998AC9-3AD9-4541-82B9-7D7F3CAAD76E}"/>
              </a:ext>
            </a:extLst>
          </p:cNvPr>
          <p:cNvCxnSpPr>
            <a:cxnSpLocks/>
          </p:cNvCxnSpPr>
          <p:nvPr/>
        </p:nvCxnSpPr>
        <p:spPr bwMode="auto">
          <a:xfrm flipV="1">
            <a:off x="9769448" y="3196191"/>
            <a:ext cx="0" cy="764915"/>
          </a:xfrm>
          <a:prstGeom prst="line">
            <a:avLst/>
          </a:prstGeom>
          <a:noFill/>
          <a:ln w="28575"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E2627AE3-6A53-4D1F-A327-302CDF4D6A50}"/>
              </a:ext>
            </a:extLst>
          </p:cNvPr>
          <p:cNvCxnSpPr>
            <a:cxnSpLocks/>
          </p:cNvCxnSpPr>
          <p:nvPr/>
        </p:nvCxnSpPr>
        <p:spPr bwMode="auto">
          <a:xfrm flipV="1">
            <a:off x="9804714" y="3196191"/>
            <a:ext cx="0" cy="813354"/>
          </a:xfrm>
          <a:prstGeom prst="line">
            <a:avLst/>
          </a:prstGeom>
          <a:noFill/>
          <a:ln w="28575"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80001B22-B02F-4F5D-B34D-23CB8B13A7F5}"/>
              </a:ext>
            </a:extLst>
          </p:cNvPr>
          <p:cNvCxnSpPr>
            <a:cxnSpLocks/>
          </p:cNvCxnSpPr>
          <p:nvPr/>
        </p:nvCxnSpPr>
        <p:spPr bwMode="auto">
          <a:xfrm flipV="1">
            <a:off x="9839980" y="3196191"/>
            <a:ext cx="0" cy="828510"/>
          </a:xfrm>
          <a:prstGeom prst="line">
            <a:avLst/>
          </a:prstGeom>
          <a:noFill/>
          <a:ln w="28575"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53C449CD-812C-43C2-A5AE-40FC408EBB63}"/>
              </a:ext>
            </a:extLst>
          </p:cNvPr>
          <p:cNvCxnSpPr>
            <a:cxnSpLocks/>
          </p:cNvCxnSpPr>
          <p:nvPr/>
        </p:nvCxnSpPr>
        <p:spPr bwMode="auto">
          <a:xfrm flipV="1">
            <a:off x="9875246" y="3187452"/>
            <a:ext cx="0" cy="867586"/>
          </a:xfrm>
          <a:prstGeom prst="line">
            <a:avLst/>
          </a:prstGeom>
          <a:noFill/>
          <a:ln w="28575"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2062AD2B-3555-43FF-84F9-21CE6CCED1F7}"/>
              </a:ext>
            </a:extLst>
          </p:cNvPr>
          <p:cNvCxnSpPr>
            <a:cxnSpLocks/>
          </p:cNvCxnSpPr>
          <p:nvPr/>
        </p:nvCxnSpPr>
        <p:spPr bwMode="auto">
          <a:xfrm flipV="1">
            <a:off x="9910512" y="3187452"/>
            <a:ext cx="0" cy="893475"/>
          </a:xfrm>
          <a:prstGeom prst="line">
            <a:avLst/>
          </a:prstGeom>
          <a:noFill/>
          <a:ln w="28575"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DB955513-4B9F-4346-8D33-513A8FCBD7E4}"/>
              </a:ext>
            </a:extLst>
          </p:cNvPr>
          <p:cNvCxnSpPr>
            <a:cxnSpLocks/>
          </p:cNvCxnSpPr>
          <p:nvPr/>
        </p:nvCxnSpPr>
        <p:spPr bwMode="auto">
          <a:xfrm flipV="1">
            <a:off x="9945778" y="3196191"/>
            <a:ext cx="0" cy="896177"/>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FF9098CB-C899-4F70-ADBD-36DE4D8AFAEA}"/>
              </a:ext>
            </a:extLst>
          </p:cNvPr>
          <p:cNvCxnSpPr>
            <a:cxnSpLocks/>
          </p:cNvCxnSpPr>
          <p:nvPr/>
        </p:nvCxnSpPr>
        <p:spPr bwMode="auto">
          <a:xfrm flipV="1">
            <a:off x="9981044" y="3196191"/>
            <a:ext cx="0" cy="938281"/>
          </a:xfrm>
          <a:prstGeom prst="line">
            <a:avLst/>
          </a:prstGeom>
          <a:noFill/>
          <a:ln w="28575"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00F0BD8C-1943-48AB-9B85-BA0FCE896170}"/>
              </a:ext>
            </a:extLst>
          </p:cNvPr>
          <p:cNvCxnSpPr>
            <a:cxnSpLocks/>
          </p:cNvCxnSpPr>
          <p:nvPr/>
        </p:nvCxnSpPr>
        <p:spPr bwMode="auto">
          <a:xfrm flipV="1">
            <a:off x="10016310" y="3196191"/>
            <a:ext cx="0" cy="938281"/>
          </a:xfrm>
          <a:prstGeom prst="line">
            <a:avLst/>
          </a:prstGeom>
          <a:noFill/>
          <a:ln w="28575"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7ED9CBAD-EAEE-48FD-AEFA-51268D5730A6}"/>
              </a:ext>
            </a:extLst>
          </p:cNvPr>
          <p:cNvCxnSpPr>
            <a:cxnSpLocks/>
          </p:cNvCxnSpPr>
          <p:nvPr/>
        </p:nvCxnSpPr>
        <p:spPr bwMode="auto">
          <a:xfrm flipV="1">
            <a:off x="10051576" y="3196191"/>
            <a:ext cx="0" cy="966540"/>
          </a:xfrm>
          <a:prstGeom prst="line">
            <a:avLst/>
          </a:prstGeom>
          <a:noFill/>
          <a:ln w="28575"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79B3617E-FE54-4015-97E5-E34D81771EE1}"/>
              </a:ext>
            </a:extLst>
          </p:cNvPr>
          <p:cNvCxnSpPr>
            <a:cxnSpLocks/>
          </p:cNvCxnSpPr>
          <p:nvPr/>
        </p:nvCxnSpPr>
        <p:spPr bwMode="auto">
          <a:xfrm flipV="1">
            <a:off x="10086842" y="3196191"/>
            <a:ext cx="0" cy="978041"/>
          </a:xfrm>
          <a:prstGeom prst="line">
            <a:avLst/>
          </a:prstGeom>
          <a:noFill/>
          <a:ln w="28575" cap="flat" cmpd="sng" algn="ctr">
            <a:solidFill>
              <a:schemeClr val="accent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60BAFE21-300B-4470-9387-DBD52CE6B450}"/>
              </a:ext>
            </a:extLst>
          </p:cNvPr>
          <p:cNvCxnSpPr>
            <a:cxnSpLocks/>
          </p:cNvCxnSpPr>
          <p:nvPr/>
        </p:nvCxnSpPr>
        <p:spPr bwMode="auto">
          <a:xfrm flipV="1">
            <a:off x="10122108" y="3196191"/>
            <a:ext cx="0" cy="989743"/>
          </a:xfrm>
          <a:prstGeom prst="line">
            <a:avLst/>
          </a:prstGeom>
          <a:noFill/>
          <a:ln w="28575"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061C6E14-77F0-4882-B8B1-04035C987B9E}"/>
              </a:ext>
            </a:extLst>
          </p:cNvPr>
          <p:cNvCxnSpPr>
            <a:cxnSpLocks/>
          </p:cNvCxnSpPr>
          <p:nvPr/>
        </p:nvCxnSpPr>
        <p:spPr bwMode="auto">
          <a:xfrm flipV="1">
            <a:off x="10157374" y="3196191"/>
            <a:ext cx="0" cy="1001539"/>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85930CE4-BFC3-44DF-83AD-BEFF9B4E0FA9}"/>
              </a:ext>
            </a:extLst>
          </p:cNvPr>
          <p:cNvCxnSpPr>
            <a:cxnSpLocks/>
          </p:cNvCxnSpPr>
          <p:nvPr/>
        </p:nvCxnSpPr>
        <p:spPr bwMode="auto">
          <a:xfrm flipV="1">
            <a:off x="10192640" y="3196191"/>
            <a:ext cx="0" cy="1009757"/>
          </a:xfrm>
          <a:prstGeom prst="line">
            <a:avLst/>
          </a:prstGeom>
          <a:noFill/>
          <a:ln w="28575" cap="flat" cmpd="sng" algn="ctr">
            <a:solidFill>
              <a:schemeClr val="accent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A9E29F67-0EC3-4DD2-B363-B3FC5BC44A2D}"/>
              </a:ext>
            </a:extLst>
          </p:cNvPr>
          <p:cNvCxnSpPr>
            <a:cxnSpLocks/>
          </p:cNvCxnSpPr>
          <p:nvPr/>
        </p:nvCxnSpPr>
        <p:spPr bwMode="auto">
          <a:xfrm flipV="1">
            <a:off x="10227906" y="3198554"/>
            <a:ext cx="0" cy="1009757"/>
          </a:xfrm>
          <a:prstGeom prst="line">
            <a:avLst/>
          </a:prstGeom>
          <a:noFill/>
          <a:ln w="28575"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1D7A2AEA-445B-479B-A7A2-08B56809586E}"/>
              </a:ext>
            </a:extLst>
          </p:cNvPr>
          <p:cNvCxnSpPr>
            <a:cxnSpLocks/>
          </p:cNvCxnSpPr>
          <p:nvPr/>
        </p:nvCxnSpPr>
        <p:spPr bwMode="auto">
          <a:xfrm flipV="1">
            <a:off x="10263172" y="3196191"/>
            <a:ext cx="0" cy="1014971"/>
          </a:xfrm>
          <a:prstGeom prst="line">
            <a:avLst/>
          </a:prstGeom>
          <a:noFill/>
          <a:ln w="28575" cap="flat" cmpd="sng" algn="ctr">
            <a:solidFill>
              <a:schemeClr val="accent3"/>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D37041CF-3E4F-4809-AEF2-84DC16C0D607}"/>
              </a:ext>
            </a:extLst>
          </p:cNvPr>
          <p:cNvCxnSpPr>
            <a:cxnSpLocks/>
          </p:cNvCxnSpPr>
          <p:nvPr/>
        </p:nvCxnSpPr>
        <p:spPr bwMode="auto">
          <a:xfrm flipV="1">
            <a:off x="10298438" y="3196191"/>
            <a:ext cx="0" cy="1022061"/>
          </a:xfrm>
          <a:prstGeom prst="line">
            <a:avLst/>
          </a:prstGeom>
          <a:noFill/>
          <a:ln w="28575"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496AC189-3E14-4313-BC0B-B31114E2B874}"/>
              </a:ext>
            </a:extLst>
          </p:cNvPr>
          <p:cNvCxnSpPr>
            <a:cxnSpLocks/>
          </p:cNvCxnSpPr>
          <p:nvPr/>
        </p:nvCxnSpPr>
        <p:spPr bwMode="auto">
          <a:xfrm flipV="1">
            <a:off x="10333704" y="3196191"/>
            <a:ext cx="0" cy="1030842"/>
          </a:xfrm>
          <a:prstGeom prst="line">
            <a:avLst/>
          </a:prstGeom>
          <a:noFill/>
          <a:ln w="28575"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DC6A14CE-4C96-400E-A7B5-072060EEA98C}"/>
              </a:ext>
            </a:extLst>
          </p:cNvPr>
          <p:cNvCxnSpPr>
            <a:cxnSpLocks/>
          </p:cNvCxnSpPr>
          <p:nvPr/>
        </p:nvCxnSpPr>
        <p:spPr bwMode="auto">
          <a:xfrm flipV="1">
            <a:off x="10368970" y="3196191"/>
            <a:ext cx="0" cy="1051747"/>
          </a:xfrm>
          <a:prstGeom prst="line">
            <a:avLst/>
          </a:prstGeom>
          <a:noFill/>
          <a:ln w="28575"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031A6AA6-4F56-4170-9C9D-C871D53A245B}"/>
              </a:ext>
            </a:extLst>
          </p:cNvPr>
          <p:cNvCxnSpPr>
            <a:cxnSpLocks/>
          </p:cNvCxnSpPr>
          <p:nvPr/>
        </p:nvCxnSpPr>
        <p:spPr bwMode="auto">
          <a:xfrm flipV="1">
            <a:off x="10404236" y="3196191"/>
            <a:ext cx="0" cy="1066689"/>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652725A8-1AFC-4D95-BC4F-6DF637B072CE}"/>
              </a:ext>
            </a:extLst>
          </p:cNvPr>
          <p:cNvCxnSpPr>
            <a:cxnSpLocks/>
          </p:cNvCxnSpPr>
          <p:nvPr/>
        </p:nvCxnSpPr>
        <p:spPr bwMode="auto">
          <a:xfrm flipV="1">
            <a:off x="10439502" y="3197964"/>
            <a:ext cx="0" cy="1066689"/>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9329EE83-D3CD-4393-805F-A7EAE53D3033}"/>
              </a:ext>
            </a:extLst>
          </p:cNvPr>
          <p:cNvCxnSpPr>
            <a:cxnSpLocks/>
          </p:cNvCxnSpPr>
          <p:nvPr/>
        </p:nvCxnSpPr>
        <p:spPr bwMode="auto">
          <a:xfrm flipV="1">
            <a:off x="10474768" y="3191465"/>
            <a:ext cx="0" cy="1081936"/>
          </a:xfrm>
          <a:prstGeom prst="line">
            <a:avLst/>
          </a:prstGeom>
          <a:noFill/>
          <a:ln w="28575"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B245E768-1EA8-4A2D-B37A-704811D40390}"/>
              </a:ext>
            </a:extLst>
          </p:cNvPr>
          <p:cNvCxnSpPr>
            <a:cxnSpLocks/>
          </p:cNvCxnSpPr>
          <p:nvPr/>
        </p:nvCxnSpPr>
        <p:spPr bwMode="auto">
          <a:xfrm flipV="1">
            <a:off x="10510034" y="3196191"/>
            <a:ext cx="0" cy="1086662"/>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08D78743-DA8B-45CD-8282-D049BE09E12D}"/>
              </a:ext>
            </a:extLst>
          </p:cNvPr>
          <p:cNvCxnSpPr>
            <a:cxnSpLocks/>
          </p:cNvCxnSpPr>
          <p:nvPr/>
        </p:nvCxnSpPr>
        <p:spPr bwMode="auto">
          <a:xfrm flipV="1">
            <a:off x="10545300" y="3196191"/>
            <a:ext cx="0" cy="1097330"/>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C455F856-1795-4E11-B24A-9A9650F5DB72}"/>
              </a:ext>
            </a:extLst>
          </p:cNvPr>
          <p:cNvCxnSpPr>
            <a:cxnSpLocks/>
          </p:cNvCxnSpPr>
          <p:nvPr/>
        </p:nvCxnSpPr>
        <p:spPr bwMode="auto">
          <a:xfrm flipV="1">
            <a:off x="10580566" y="3187452"/>
            <a:ext cx="0" cy="1111282"/>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D719C748-DC58-488A-8AC8-B338EF1C519E}"/>
              </a:ext>
            </a:extLst>
          </p:cNvPr>
          <p:cNvCxnSpPr>
            <a:cxnSpLocks/>
          </p:cNvCxnSpPr>
          <p:nvPr/>
        </p:nvCxnSpPr>
        <p:spPr bwMode="auto">
          <a:xfrm flipV="1">
            <a:off x="10615832" y="3187452"/>
            <a:ext cx="0" cy="1111282"/>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C5D2EC1B-E015-47FD-BED7-57FE29B6A022}"/>
              </a:ext>
            </a:extLst>
          </p:cNvPr>
          <p:cNvCxnSpPr>
            <a:cxnSpLocks/>
          </p:cNvCxnSpPr>
          <p:nvPr/>
        </p:nvCxnSpPr>
        <p:spPr bwMode="auto">
          <a:xfrm flipV="1">
            <a:off x="10651098" y="3196191"/>
            <a:ext cx="0" cy="1111684"/>
          </a:xfrm>
          <a:prstGeom prst="line">
            <a:avLst/>
          </a:prstGeom>
          <a:noFill/>
          <a:ln w="28575"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E7147E88-9AF5-4FA3-94F5-DF459666B4EB}"/>
              </a:ext>
            </a:extLst>
          </p:cNvPr>
          <p:cNvCxnSpPr>
            <a:cxnSpLocks/>
          </p:cNvCxnSpPr>
          <p:nvPr/>
        </p:nvCxnSpPr>
        <p:spPr bwMode="auto">
          <a:xfrm flipV="1">
            <a:off x="10686364" y="3196191"/>
            <a:ext cx="0" cy="1111684"/>
          </a:xfrm>
          <a:prstGeom prst="line">
            <a:avLst/>
          </a:prstGeom>
          <a:noFill/>
          <a:ln w="28575"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EE4C44B8-0059-4936-A0A7-2AB0C6287C09}"/>
              </a:ext>
            </a:extLst>
          </p:cNvPr>
          <p:cNvCxnSpPr>
            <a:cxnSpLocks/>
          </p:cNvCxnSpPr>
          <p:nvPr/>
        </p:nvCxnSpPr>
        <p:spPr bwMode="auto">
          <a:xfrm flipV="1">
            <a:off x="10721630" y="3196191"/>
            <a:ext cx="0" cy="1111684"/>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50C7F6A3-02AA-478C-A095-F0D3C82FFB34}"/>
              </a:ext>
            </a:extLst>
          </p:cNvPr>
          <p:cNvCxnSpPr>
            <a:cxnSpLocks/>
          </p:cNvCxnSpPr>
          <p:nvPr/>
        </p:nvCxnSpPr>
        <p:spPr bwMode="auto">
          <a:xfrm flipV="1">
            <a:off x="10756896" y="3196191"/>
            <a:ext cx="0" cy="1121949"/>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104388BA-9692-421B-9FD6-6219DB9C1A7A}"/>
              </a:ext>
            </a:extLst>
          </p:cNvPr>
          <p:cNvCxnSpPr>
            <a:cxnSpLocks/>
          </p:cNvCxnSpPr>
          <p:nvPr/>
        </p:nvCxnSpPr>
        <p:spPr bwMode="auto">
          <a:xfrm flipV="1">
            <a:off x="10792162" y="3196191"/>
            <a:ext cx="0" cy="1129316"/>
          </a:xfrm>
          <a:prstGeom prst="line">
            <a:avLst/>
          </a:prstGeom>
          <a:noFill/>
          <a:ln w="28575"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35B64BFF-5DDE-4018-9332-C49EDEF67483}"/>
              </a:ext>
            </a:extLst>
          </p:cNvPr>
          <p:cNvCxnSpPr>
            <a:cxnSpLocks/>
          </p:cNvCxnSpPr>
          <p:nvPr/>
        </p:nvCxnSpPr>
        <p:spPr bwMode="auto">
          <a:xfrm flipV="1">
            <a:off x="10827428" y="3196191"/>
            <a:ext cx="0" cy="1131679"/>
          </a:xfrm>
          <a:prstGeom prst="line">
            <a:avLst/>
          </a:prstGeom>
          <a:noFill/>
          <a:ln w="28575"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F87C00D1-7234-4AB7-9A04-DFB9183AE9C1}"/>
              </a:ext>
            </a:extLst>
          </p:cNvPr>
          <p:cNvCxnSpPr>
            <a:cxnSpLocks/>
          </p:cNvCxnSpPr>
          <p:nvPr/>
        </p:nvCxnSpPr>
        <p:spPr bwMode="auto">
          <a:xfrm flipV="1">
            <a:off x="10862694" y="3196191"/>
            <a:ext cx="0" cy="1141619"/>
          </a:xfrm>
          <a:prstGeom prst="line">
            <a:avLst/>
          </a:prstGeom>
          <a:noFill/>
          <a:ln w="28575"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E3B1A920-281C-4C30-9B9A-F50176D3D343}"/>
              </a:ext>
            </a:extLst>
          </p:cNvPr>
          <p:cNvCxnSpPr>
            <a:cxnSpLocks/>
          </p:cNvCxnSpPr>
          <p:nvPr/>
        </p:nvCxnSpPr>
        <p:spPr bwMode="auto">
          <a:xfrm flipV="1">
            <a:off x="10897960" y="3196191"/>
            <a:ext cx="0" cy="1146346"/>
          </a:xfrm>
          <a:prstGeom prst="line">
            <a:avLst/>
          </a:prstGeom>
          <a:noFill/>
          <a:ln w="28575"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C3B2D4F0-8F32-415B-86DC-3F9B1FD29C20}"/>
              </a:ext>
            </a:extLst>
          </p:cNvPr>
          <p:cNvCxnSpPr>
            <a:cxnSpLocks/>
          </p:cNvCxnSpPr>
          <p:nvPr/>
        </p:nvCxnSpPr>
        <p:spPr bwMode="auto">
          <a:xfrm flipV="1">
            <a:off x="10933226" y="3196191"/>
            <a:ext cx="0" cy="1146346"/>
          </a:xfrm>
          <a:prstGeom prst="line">
            <a:avLst/>
          </a:prstGeom>
          <a:noFill/>
          <a:ln w="28575"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37BA9967-F658-472C-9D02-32BA61346445}"/>
              </a:ext>
            </a:extLst>
          </p:cNvPr>
          <p:cNvCxnSpPr>
            <a:cxnSpLocks/>
          </p:cNvCxnSpPr>
          <p:nvPr/>
        </p:nvCxnSpPr>
        <p:spPr bwMode="auto">
          <a:xfrm flipV="1">
            <a:off x="10968492" y="3196191"/>
            <a:ext cx="0" cy="1151072"/>
          </a:xfrm>
          <a:prstGeom prst="line">
            <a:avLst/>
          </a:prstGeom>
          <a:noFill/>
          <a:ln w="28575"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FB28793A-DC59-46CD-BC1D-1E8C86D59EC6}"/>
              </a:ext>
            </a:extLst>
          </p:cNvPr>
          <p:cNvCxnSpPr>
            <a:cxnSpLocks/>
          </p:cNvCxnSpPr>
          <p:nvPr/>
        </p:nvCxnSpPr>
        <p:spPr bwMode="auto">
          <a:xfrm flipV="1">
            <a:off x="11003758" y="3196191"/>
            <a:ext cx="0" cy="1151072"/>
          </a:xfrm>
          <a:prstGeom prst="line">
            <a:avLst/>
          </a:prstGeom>
          <a:noFill/>
          <a:ln w="28575"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FC15A2AB-04BB-4A2C-8E5F-FE3477AF270A}"/>
              </a:ext>
            </a:extLst>
          </p:cNvPr>
          <p:cNvCxnSpPr>
            <a:cxnSpLocks/>
          </p:cNvCxnSpPr>
          <p:nvPr/>
        </p:nvCxnSpPr>
        <p:spPr bwMode="auto">
          <a:xfrm flipV="1">
            <a:off x="11039024" y="3196191"/>
            <a:ext cx="0" cy="1157957"/>
          </a:xfrm>
          <a:prstGeom prst="line">
            <a:avLst/>
          </a:prstGeom>
          <a:noFill/>
          <a:ln w="28575"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D1131235-9235-405B-BB99-892DF10B2F9F}"/>
              </a:ext>
            </a:extLst>
          </p:cNvPr>
          <p:cNvCxnSpPr>
            <a:cxnSpLocks/>
          </p:cNvCxnSpPr>
          <p:nvPr/>
        </p:nvCxnSpPr>
        <p:spPr bwMode="auto">
          <a:xfrm flipV="1">
            <a:off x="11074290" y="3196191"/>
            <a:ext cx="0" cy="1162683"/>
          </a:xfrm>
          <a:prstGeom prst="line">
            <a:avLst/>
          </a:prstGeom>
          <a:noFill/>
          <a:ln w="28575" cap="flat" cmpd="sng" algn="ctr">
            <a:solidFill>
              <a:schemeClr val="accent3"/>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217D9C0F-2C44-4983-9768-F89882A0F744}"/>
              </a:ext>
            </a:extLst>
          </p:cNvPr>
          <p:cNvCxnSpPr>
            <a:cxnSpLocks/>
          </p:cNvCxnSpPr>
          <p:nvPr/>
        </p:nvCxnSpPr>
        <p:spPr bwMode="auto">
          <a:xfrm flipV="1">
            <a:off x="11109556" y="3196191"/>
            <a:ext cx="0" cy="1165046"/>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21652B7B-0531-43FB-BE6A-2F768FAA266A}"/>
              </a:ext>
            </a:extLst>
          </p:cNvPr>
          <p:cNvCxnSpPr>
            <a:cxnSpLocks/>
          </p:cNvCxnSpPr>
          <p:nvPr/>
        </p:nvCxnSpPr>
        <p:spPr bwMode="auto">
          <a:xfrm flipV="1">
            <a:off x="11144822" y="3199153"/>
            <a:ext cx="0" cy="1165046"/>
          </a:xfrm>
          <a:prstGeom prst="line">
            <a:avLst/>
          </a:prstGeom>
          <a:no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BFF3EFE1-586E-4163-88AF-A12FE9541746}"/>
              </a:ext>
            </a:extLst>
          </p:cNvPr>
          <p:cNvCxnSpPr>
            <a:cxnSpLocks/>
          </p:cNvCxnSpPr>
          <p:nvPr/>
        </p:nvCxnSpPr>
        <p:spPr bwMode="auto">
          <a:xfrm flipV="1">
            <a:off x="11180088" y="3196191"/>
            <a:ext cx="0" cy="1169773"/>
          </a:xfrm>
          <a:prstGeom prst="line">
            <a:avLst/>
          </a:prstGeom>
          <a:noFill/>
          <a:ln w="28575"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3DA763F6-BF84-4F70-93C1-8A1B9A310716}"/>
              </a:ext>
            </a:extLst>
          </p:cNvPr>
          <p:cNvCxnSpPr>
            <a:cxnSpLocks/>
          </p:cNvCxnSpPr>
          <p:nvPr/>
        </p:nvCxnSpPr>
        <p:spPr bwMode="auto">
          <a:xfrm flipV="1">
            <a:off x="11215354" y="3194220"/>
            <a:ext cx="0" cy="1175296"/>
          </a:xfrm>
          <a:prstGeom prst="line">
            <a:avLst/>
          </a:prstGeom>
          <a:noFill/>
          <a:ln w="28575"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B2AA327B-44A5-4475-865A-FF2FAA2930A0}"/>
              </a:ext>
            </a:extLst>
          </p:cNvPr>
          <p:cNvCxnSpPr>
            <a:cxnSpLocks/>
          </p:cNvCxnSpPr>
          <p:nvPr/>
        </p:nvCxnSpPr>
        <p:spPr bwMode="auto">
          <a:xfrm flipV="1">
            <a:off x="11250620" y="3194220"/>
            <a:ext cx="0" cy="1177660"/>
          </a:xfrm>
          <a:prstGeom prst="line">
            <a:avLst/>
          </a:prstGeom>
          <a:noFill/>
          <a:ln w="28575" cap="flat" cmpd="sng" algn="ctr">
            <a:solidFill>
              <a:schemeClr val="accent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80C3AC0E-BB07-42E3-A07E-47A1B8828301}"/>
              </a:ext>
            </a:extLst>
          </p:cNvPr>
          <p:cNvCxnSpPr>
            <a:cxnSpLocks/>
          </p:cNvCxnSpPr>
          <p:nvPr/>
        </p:nvCxnSpPr>
        <p:spPr bwMode="auto">
          <a:xfrm flipV="1">
            <a:off x="11285886" y="3194612"/>
            <a:ext cx="0" cy="1177660"/>
          </a:xfrm>
          <a:prstGeom prst="line">
            <a:avLst/>
          </a:prstGeom>
          <a:noFill/>
          <a:ln w="28575"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859BC401-865E-41C5-BB5E-2077629518ED}"/>
              </a:ext>
            </a:extLst>
          </p:cNvPr>
          <p:cNvCxnSpPr>
            <a:cxnSpLocks/>
          </p:cNvCxnSpPr>
          <p:nvPr/>
        </p:nvCxnSpPr>
        <p:spPr bwMode="auto">
          <a:xfrm flipV="1">
            <a:off x="11321152" y="3194220"/>
            <a:ext cx="0" cy="1177660"/>
          </a:xfrm>
          <a:prstGeom prst="line">
            <a:avLst/>
          </a:prstGeom>
          <a:noFill/>
          <a:ln w="28575"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04D45C07-1682-4830-A8C8-1A029EE59CC2}"/>
              </a:ext>
            </a:extLst>
          </p:cNvPr>
          <p:cNvCxnSpPr>
            <a:cxnSpLocks/>
          </p:cNvCxnSpPr>
          <p:nvPr/>
        </p:nvCxnSpPr>
        <p:spPr bwMode="auto">
          <a:xfrm flipV="1">
            <a:off x="11356418" y="3193216"/>
            <a:ext cx="0" cy="1201413"/>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45270336-845C-4B07-85B5-85A07BE38391}"/>
              </a:ext>
            </a:extLst>
          </p:cNvPr>
          <p:cNvCxnSpPr>
            <a:cxnSpLocks/>
          </p:cNvCxnSpPr>
          <p:nvPr/>
        </p:nvCxnSpPr>
        <p:spPr bwMode="auto">
          <a:xfrm flipV="1">
            <a:off x="11391684" y="3193216"/>
            <a:ext cx="0" cy="1201413"/>
          </a:xfrm>
          <a:prstGeom prst="line">
            <a:avLst/>
          </a:prstGeom>
          <a:noFill/>
          <a:ln w="28575"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446B83D4-08E8-488F-8292-8F038CAFBC54}"/>
              </a:ext>
            </a:extLst>
          </p:cNvPr>
          <p:cNvCxnSpPr>
            <a:cxnSpLocks/>
          </p:cNvCxnSpPr>
          <p:nvPr/>
        </p:nvCxnSpPr>
        <p:spPr bwMode="auto">
          <a:xfrm flipV="1">
            <a:off x="11426950" y="3193216"/>
            <a:ext cx="0" cy="1201413"/>
          </a:xfrm>
          <a:prstGeom prst="line">
            <a:avLst/>
          </a:prstGeom>
          <a:noFill/>
          <a:ln w="28575"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5928A782-7ECE-4EE3-A06E-641E58C1769E}"/>
              </a:ext>
            </a:extLst>
          </p:cNvPr>
          <p:cNvCxnSpPr>
            <a:cxnSpLocks/>
          </p:cNvCxnSpPr>
          <p:nvPr/>
        </p:nvCxnSpPr>
        <p:spPr bwMode="auto">
          <a:xfrm flipV="1">
            <a:off x="11462216" y="3193216"/>
            <a:ext cx="0" cy="1201413"/>
          </a:xfrm>
          <a:prstGeom prst="line">
            <a:avLst/>
          </a:prstGeom>
          <a:noFill/>
          <a:ln w="28575"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5866D30E-2195-43F8-81FC-193683363769}"/>
              </a:ext>
            </a:extLst>
          </p:cNvPr>
          <p:cNvCxnSpPr>
            <a:cxnSpLocks/>
          </p:cNvCxnSpPr>
          <p:nvPr/>
        </p:nvCxnSpPr>
        <p:spPr bwMode="auto">
          <a:xfrm flipV="1">
            <a:off x="11497482" y="3193216"/>
            <a:ext cx="0" cy="1201413"/>
          </a:xfrm>
          <a:prstGeom prst="line">
            <a:avLst/>
          </a:prstGeom>
          <a:noFill/>
          <a:ln w="28575"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A3B6F8DD-8653-4169-BD73-0A1E64A709C0}"/>
              </a:ext>
            </a:extLst>
          </p:cNvPr>
          <p:cNvCxnSpPr>
            <a:cxnSpLocks/>
          </p:cNvCxnSpPr>
          <p:nvPr/>
        </p:nvCxnSpPr>
        <p:spPr bwMode="auto">
          <a:xfrm flipV="1">
            <a:off x="11532786" y="3193216"/>
            <a:ext cx="0" cy="1201413"/>
          </a:xfrm>
          <a:prstGeom prst="line">
            <a:avLst/>
          </a:prstGeom>
          <a:noFill/>
          <a:ln w="28575"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06E0412A-3D99-4E13-A978-F5D39EA8E0F6}"/>
              </a:ext>
            </a:extLst>
          </p:cNvPr>
          <p:cNvCxnSpPr>
            <a:cxnSpLocks/>
          </p:cNvCxnSpPr>
          <p:nvPr/>
        </p:nvCxnSpPr>
        <p:spPr bwMode="auto">
          <a:xfrm>
            <a:off x="8694571" y="3195289"/>
            <a:ext cx="2892910" cy="4078"/>
          </a:xfrm>
          <a:prstGeom prst="line">
            <a:avLst/>
          </a:prstGeom>
          <a:noFill/>
          <a:ln w="28575"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A9D5DFB2-5D02-48EA-A499-59E16E64B73E}"/>
              </a:ext>
            </a:extLst>
          </p:cNvPr>
          <p:cNvCxnSpPr>
            <a:cxnSpLocks/>
          </p:cNvCxnSpPr>
          <p:nvPr/>
        </p:nvCxnSpPr>
        <p:spPr bwMode="auto">
          <a:xfrm>
            <a:off x="8694571" y="3782654"/>
            <a:ext cx="2892910" cy="4078"/>
          </a:xfrm>
          <a:prstGeom prst="line">
            <a:avLst/>
          </a:prstGeom>
          <a:noFill/>
          <a:ln w="12700" cap="flat" cmpd="sng" algn="ctr">
            <a:solidFill>
              <a:schemeClr val="bg2"/>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0BF9B3FC-1D56-4C1E-B448-3485C05F5FC0}"/>
              </a:ext>
            </a:extLst>
          </p:cNvPr>
          <p:cNvCxnSpPr>
            <a:cxnSpLocks/>
          </p:cNvCxnSpPr>
          <p:nvPr/>
        </p:nvCxnSpPr>
        <p:spPr bwMode="auto">
          <a:xfrm>
            <a:off x="8694770" y="4256423"/>
            <a:ext cx="2892910" cy="4078"/>
          </a:xfrm>
          <a:prstGeom prst="line">
            <a:avLst/>
          </a:prstGeom>
          <a:noFill/>
          <a:ln w="12700" cap="flat" cmpd="sng" algn="ctr">
            <a:solidFill>
              <a:schemeClr val="bg2"/>
            </a:solidFill>
            <a:prstDash val="solid"/>
            <a:round/>
            <a:headEnd type="none" w="med" len="med"/>
            <a:tailEnd type="none" w="med" len="med"/>
          </a:ln>
          <a:effectLst/>
        </p:spPr>
      </p:cxnSp>
      <p:sp>
        <p:nvSpPr>
          <p:cNvPr id="183" name="TextBox 182">
            <a:extLst>
              <a:ext uri="{FF2B5EF4-FFF2-40B4-BE49-F238E27FC236}">
                <a16:creationId xmlns:a16="http://schemas.microsoft.com/office/drawing/2014/main" id="{5ED69985-99D1-407E-AA13-DBC82D763539}"/>
              </a:ext>
            </a:extLst>
          </p:cNvPr>
          <p:cNvSpPr txBox="1"/>
          <p:nvPr/>
        </p:nvSpPr>
        <p:spPr bwMode="auto">
          <a:xfrm>
            <a:off x="5085252" y="3547532"/>
            <a:ext cx="1338893"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Log-rank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.2127</a:t>
            </a:r>
          </a:p>
        </p:txBody>
      </p:sp>
      <p:sp>
        <p:nvSpPr>
          <p:cNvPr id="8" name="Rectangle 7">
            <a:extLst>
              <a:ext uri="{FF2B5EF4-FFF2-40B4-BE49-F238E27FC236}">
                <a16:creationId xmlns:a16="http://schemas.microsoft.com/office/drawing/2014/main" id="{4A373BD9-51F7-4B9B-972B-43BB18B10DF1}"/>
              </a:ext>
            </a:extLst>
          </p:cNvPr>
          <p:cNvSpPr/>
          <p:nvPr/>
        </p:nvSpPr>
        <p:spPr>
          <a:xfrm>
            <a:off x="6877520" y="2134448"/>
            <a:ext cx="1023037" cy="424732"/>
          </a:xfrm>
          <a:prstGeom prst="rect">
            <a:avLst/>
          </a:prstGeom>
        </p:spPr>
        <p:txBody>
          <a:bodyPr wrap="none">
            <a:spAutoFit/>
          </a:bodyPr>
          <a:lstStyle/>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a:t>
            </a:r>
          </a:p>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 (95% CI)</a:t>
            </a:r>
          </a:p>
        </p:txBody>
      </p:sp>
    </p:spTree>
    <p:extLst>
      <p:ext uri="{BB962C8B-B14F-4D97-AF65-F5344CB8AC3E}">
        <p14:creationId xmlns:p14="http://schemas.microsoft.com/office/powerpoint/2010/main" val="5593142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51AA2D8A-67A9-DF46-AD4B-DB873C263EAD}"/>
              </a:ext>
            </a:extLst>
          </p:cNvPr>
          <p:cNvSpPr txBox="1"/>
          <p:nvPr/>
        </p:nvSpPr>
        <p:spPr>
          <a:xfrm>
            <a:off x="2785916" y="2466021"/>
            <a:ext cx="1531189" cy="400110"/>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Normal Cells</a:t>
            </a:r>
          </a:p>
        </p:txBody>
      </p:sp>
      <p:sp>
        <p:nvSpPr>
          <p:cNvPr id="37" name="TextBox 36">
            <a:extLst>
              <a:ext uri="{FF2B5EF4-FFF2-40B4-BE49-F238E27FC236}">
                <a16:creationId xmlns:a16="http://schemas.microsoft.com/office/drawing/2014/main" id="{79578970-8F19-B244-A8A9-8FD65DB104CC}"/>
              </a:ext>
            </a:extLst>
          </p:cNvPr>
          <p:cNvSpPr txBox="1"/>
          <p:nvPr/>
        </p:nvSpPr>
        <p:spPr>
          <a:xfrm>
            <a:off x="4491429" y="1529639"/>
            <a:ext cx="203007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Repair of dsDNA</a:t>
            </a:r>
            <a:r>
              <a:rPr kumimoji="0" lang="en-US" sz="2000" b="1" i="0" u="none" strike="noStrike" kern="1200" cap="none" spc="0" normalizeH="0" noProof="0" dirty="0">
                <a:ln>
                  <a:noFill/>
                </a:ln>
                <a:solidFill>
                  <a:srgbClr val="000000"/>
                </a:solidFill>
                <a:effectLst/>
                <a:uLnTx/>
                <a:uFillTx/>
                <a:latin typeface="Calibri" panose="020F0502020204030204" pitchFamily="34" charset="0"/>
                <a:ea typeface="+mn-ea"/>
                <a:cs typeface="+mn-cs"/>
              </a:rPr>
              <a:t> Breaks</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38" name="TextBox 37">
            <a:extLst>
              <a:ext uri="{FF2B5EF4-FFF2-40B4-BE49-F238E27FC236}">
                <a16:creationId xmlns:a16="http://schemas.microsoft.com/office/drawing/2014/main" id="{5490375E-A96E-FB4D-8E10-E6A9EF87CF51}"/>
              </a:ext>
            </a:extLst>
          </p:cNvPr>
          <p:cNvSpPr txBox="1"/>
          <p:nvPr/>
        </p:nvSpPr>
        <p:spPr>
          <a:xfrm>
            <a:off x="6521509" y="1522119"/>
            <a:ext cx="201370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ssDNA Break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Repair?</a:t>
            </a:r>
          </a:p>
        </p:txBody>
      </p:sp>
      <p:sp>
        <p:nvSpPr>
          <p:cNvPr id="39" name="TextBox 38">
            <a:extLst>
              <a:ext uri="{FF2B5EF4-FFF2-40B4-BE49-F238E27FC236}">
                <a16:creationId xmlns:a16="http://schemas.microsoft.com/office/drawing/2014/main" id="{3C6B867F-1002-C040-9276-F2ACB51C5792}"/>
              </a:ext>
            </a:extLst>
          </p:cNvPr>
          <p:cNvSpPr txBox="1"/>
          <p:nvPr/>
        </p:nvSpPr>
        <p:spPr>
          <a:xfrm>
            <a:off x="1924847" y="3417758"/>
            <a:ext cx="2392258" cy="400110"/>
          </a:xfrm>
          <a:prstGeom prst="rect">
            <a:avLst/>
          </a:prstGeom>
          <a:noFill/>
        </p:spPr>
        <p:txBody>
          <a:bodyPr wrap="none" rtlCol="0">
            <a:spAutoFit/>
          </a:bodyPr>
          <a:lstStyle>
            <a:defPPr>
              <a:defRPr lang="en-US"/>
            </a:defPPr>
            <a:lvl1pPr marR="0" lvl="0" indent="0" fontAlgn="auto">
              <a:lnSpc>
                <a:spcPct val="100000"/>
              </a:lnSpc>
              <a:spcBef>
                <a:spcPts val="0"/>
              </a:spcBef>
              <a:spcAft>
                <a:spcPts val="0"/>
              </a:spcAft>
              <a:buClrTx/>
              <a:buSzTx/>
              <a:buFontTx/>
              <a:buNone/>
              <a:tabLst/>
              <a:defRPr kumimoji="0" sz="2400" b="1" u="none" strike="noStrike" cap="none" spc="0" normalizeH="0" baseline="0">
                <a:ln>
                  <a:noFill/>
                </a:ln>
                <a:solidFill>
                  <a:schemeClr val="bg2"/>
                </a:solidFill>
                <a:effectLst/>
                <a:uLnTx/>
                <a:uFillTx/>
                <a:latin typeface="Aria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Normal Cells + PARPi</a:t>
            </a:r>
          </a:p>
        </p:txBody>
      </p:sp>
      <p:sp>
        <p:nvSpPr>
          <p:cNvPr id="40" name="TextBox 39">
            <a:extLst>
              <a:ext uri="{FF2B5EF4-FFF2-40B4-BE49-F238E27FC236}">
                <a16:creationId xmlns:a16="http://schemas.microsoft.com/office/drawing/2014/main" id="{DB91450A-93B3-B840-90C9-B518AD967DBC}"/>
              </a:ext>
            </a:extLst>
          </p:cNvPr>
          <p:cNvSpPr txBox="1"/>
          <p:nvPr/>
        </p:nvSpPr>
        <p:spPr>
          <a:xfrm>
            <a:off x="1233376" y="5321231"/>
            <a:ext cx="3083729" cy="400110"/>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HRR-Deficient Cells + PARPi</a:t>
            </a:r>
          </a:p>
        </p:txBody>
      </p:sp>
      <p:cxnSp>
        <p:nvCxnSpPr>
          <p:cNvPr id="50" name="Straight Connector 49">
            <a:extLst>
              <a:ext uri="{FF2B5EF4-FFF2-40B4-BE49-F238E27FC236}">
                <a16:creationId xmlns:a16="http://schemas.microsoft.com/office/drawing/2014/main" id="{47A0A265-941E-634D-8161-BA5A42BE82E0}"/>
              </a:ext>
            </a:extLst>
          </p:cNvPr>
          <p:cNvCxnSpPr>
            <a:cxnSpLocks/>
          </p:cNvCxnSpPr>
          <p:nvPr/>
        </p:nvCxnSpPr>
        <p:spPr>
          <a:xfrm>
            <a:off x="4472671" y="3191065"/>
            <a:ext cx="5733288" cy="0"/>
          </a:xfrm>
          <a:prstGeom prst="line">
            <a:avLst/>
          </a:prstGeom>
          <a:ln w="3810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8C3C6C9D-653E-9445-80D1-EBEE7C7B6382}"/>
              </a:ext>
            </a:extLst>
          </p:cNvPr>
          <p:cNvCxnSpPr>
            <a:cxnSpLocks/>
          </p:cNvCxnSpPr>
          <p:nvPr/>
        </p:nvCxnSpPr>
        <p:spPr>
          <a:xfrm>
            <a:off x="4472671" y="4137720"/>
            <a:ext cx="5744271" cy="0"/>
          </a:xfrm>
          <a:prstGeom prst="line">
            <a:avLst/>
          </a:prstGeom>
          <a:ln w="3810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5CDC317E-D6A5-CA4D-BDCC-1B87ED77362F}"/>
              </a:ext>
            </a:extLst>
          </p:cNvPr>
          <p:cNvCxnSpPr>
            <a:cxnSpLocks/>
          </p:cNvCxnSpPr>
          <p:nvPr/>
        </p:nvCxnSpPr>
        <p:spPr>
          <a:xfrm flipV="1">
            <a:off x="4472670" y="6079940"/>
            <a:ext cx="5751576" cy="1334"/>
          </a:xfrm>
          <a:prstGeom prst="line">
            <a:avLst/>
          </a:prstGeom>
          <a:ln w="3810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3374497D-6842-F840-944C-51A73783178F}"/>
              </a:ext>
            </a:extLst>
          </p:cNvPr>
          <p:cNvCxnSpPr>
            <a:cxnSpLocks/>
          </p:cNvCxnSpPr>
          <p:nvPr/>
        </p:nvCxnSpPr>
        <p:spPr>
          <a:xfrm flipV="1">
            <a:off x="4491413" y="2254360"/>
            <a:ext cx="0" cy="3837328"/>
          </a:xfrm>
          <a:prstGeom prst="line">
            <a:avLst/>
          </a:prstGeom>
          <a:ln w="3810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A9754CDE-D51F-2A49-802A-55F031DE13A8}"/>
              </a:ext>
            </a:extLst>
          </p:cNvPr>
          <p:cNvCxnSpPr>
            <a:cxnSpLocks/>
          </p:cNvCxnSpPr>
          <p:nvPr/>
        </p:nvCxnSpPr>
        <p:spPr>
          <a:xfrm flipV="1">
            <a:off x="6521509" y="2246901"/>
            <a:ext cx="0" cy="3844786"/>
          </a:xfrm>
          <a:prstGeom prst="line">
            <a:avLst/>
          </a:prstGeom>
          <a:ln w="3810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BEDB8B1-EEBC-554A-B1D0-E3701C7E08DC}"/>
              </a:ext>
            </a:extLst>
          </p:cNvPr>
          <p:cNvCxnSpPr>
            <a:cxnSpLocks/>
          </p:cNvCxnSpPr>
          <p:nvPr/>
        </p:nvCxnSpPr>
        <p:spPr>
          <a:xfrm flipV="1">
            <a:off x="8535214" y="2258647"/>
            <a:ext cx="1" cy="3833040"/>
          </a:xfrm>
          <a:prstGeom prst="line">
            <a:avLst/>
          </a:prstGeom>
          <a:ln w="3810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51829CF8-9E13-3A4D-BBDE-2164CA6EF390}"/>
              </a:ext>
            </a:extLst>
          </p:cNvPr>
          <p:cNvCxnSpPr>
            <a:cxnSpLocks/>
          </p:cNvCxnSpPr>
          <p:nvPr/>
        </p:nvCxnSpPr>
        <p:spPr>
          <a:xfrm>
            <a:off x="4473140" y="2254360"/>
            <a:ext cx="5751576" cy="0"/>
          </a:xfrm>
          <a:prstGeom prst="line">
            <a:avLst/>
          </a:prstGeom>
          <a:ln w="3810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5CBAA6A6-3092-2141-847B-2CA5F5B29FC8}"/>
              </a:ext>
            </a:extLst>
          </p:cNvPr>
          <p:cNvCxnSpPr>
            <a:cxnSpLocks/>
          </p:cNvCxnSpPr>
          <p:nvPr/>
        </p:nvCxnSpPr>
        <p:spPr>
          <a:xfrm>
            <a:off x="4485363" y="5083781"/>
            <a:ext cx="5722435" cy="0"/>
          </a:xfrm>
          <a:prstGeom prst="line">
            <a:avLst/>
          </a:prstGeom>
          <a:ln w="3810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1988BE77-0F57-3745-AE54-55810DB3AE08}"/>
              </a:ext>
            </a:extLst>
          </p:cNvPr>
          <p:cNvCxnSpPr>
            <a:cxnSpLocks/>
          </p:cNvCxnSpPr>
          <p:nvPr/>
        </p:nvCxnSpPr>
        <p:spPr>
          <a:xfrm flipV="1">
            <a:off x="10207798" y="2246900"/>
            <a:ext cx="1" cy="3833040"/>
          </a:xfrm>
          <a:prstGeom prst="line">
            <a:avLst/>
          </a:prstGeom>
          <a:ln w="3810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sp>
        <p:nvSpPr>
          <p:cNvPr id="97" name="Oval 96">
            <a:extLst>
              <a:ext uri="{FF2B5EF4-FFF2-40B4-BE49-F238E27FC236}">
                <a16:creationId xmlns:a16="http://schemas.microsoft.com/office/drawing/2014/main" id="{163AC896-981F-E046-8BC4-E4ABC124A78F}"/>
              </a:ext>
            </a:extLst>
          </p:cNvPr>
          <p:cNvSpPr/>
          <p:nvPr/>
        </p:nvSpPr>
        <p:spPr>
          <a:xfrm>
            <a:off x="5220664" y="2409652"/>
            <a:ext cx="571609" cy="571609"/>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Arial"/>
              <a:ea typeface="+mn-ea"/>
              <a:cs typeface="+mn-cs"/>
            </a:endParaRPr>
          </a:p>
        </p:txBody>
      </p:sp>
      <p:sp>
        <p:nvSpPr>
          <p:cNvPr id="98" name="Oval 97">
            <a:extLst>
              <a:ext uri="{FF2B5EF4-FFF2-40B4-BE49-F238E27FC236}">
                <a16:creationId xmlns:a16="http://schemas.microsoft.com/office/drawing/2014/main" id="{F2513BFB-DD18-474E-AD12-8C78706EBF4F}"/>
              </a:ext>
            </a:extLst>
          </p:cNvPr>
          <p:cNvSpPr/>
          <p:nvPr/>
        </p:nvSpPr>
        <p:spPr>
          <a:xfrm>
            <a:off x="7242557" y="2409652"/>
            <a:ext cx="571609" cy="571609"/>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Arial"/>
              <a:ea typeface="+mn-ea"/>
              <a:cs typeface="+mn-cs"/>
            </a:endParaRPr>
          </a:p>
        </p:txBody>
      </p:sp>
      <p:sp>
        <p:nvSpPr>
          <p:cNvPr id="99" name="Oval 98">
            <a:extLst>
              <a:ext uri="{FF2B5EF4-FFF2-40B4-BE49-F238E27FC236}">
                <a16:creationId xmlns:a16="http://schemas.microsoft.com/office/drawing/2014/main" id="{6A46EF78-D964-9843-A42E-31B0DDAF571C}"/>
              </a:ext>
            </a:extLst>
          </p:cNvPr>
          <p:cNvSpPr/>
          <p:nvPr/>
        </p:nvSpPr>
        <p:spPr>
          <a:xfrm>
            <a:off x="5220664" y="3415549"/>
            <a:ext cx="571609" cy="571609"/>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Arial"/>
              <a:ea typeface="+mn-ea"/>
              <a:cs typeface="+mn-cs"/>
            </a:endParaRPr>
          </a:p>
        </p:txBody>
      </p:sp>
      <p:sp>
        <p:nvSpPr>
          <p:cNvPr id="100" name="Oval 99">
            <a:extLst>
              <a:ext uri="{FF2B5EF4-FFF2-40B4-BE49-F238E27FC236}">
                <a16:creationId xmlns:a16="http://schemas.microsoft.com/office/drawing/2014/main" id="{B7E18F8D-0981-644B-86C6-4EB46ADBA4A2}"/>
              </a:ext>
            </a:extLst>
          </p:cNvPr>
          <p:cNvSpPr/>
          <p:nvPr/>
        </p:nvSpPr>
        <p:spPr>
          <a:xfrm>
            <a:off x="7242557" y="3415549"/>
            <a:ext cx="571609" cy="571609"/>
          </a:xfrm>
          <a:prstGeom prst="ellips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Arial"/>
              <a:ea typeface="+mn-ea"/>
              <a:cs typeface="+mn-cs"/>
            </a:endParaRPr>
          </a:p>
        </p:txBody>
      </p:sp>
      <p:sp>
        <p:nvSpPr>
          <p:cNvPr id="101" name="Oval 100">
            <a:extLst>
              <a:ext uri="{FF2B5EF4-FFF2-40B4-BE49-F238E27FC236}">
                <a16:creationId xmlns:a16="http://schemas.microsoft.com/office/drawing/2014/main" id="{8F362175-746C-C34F-B981-4F3EA40653D4}"/>
              </a:ext>
            </a:extLst>
          </p:cNvPr>
          <p:cNvSpPr/>
          <p:nvPr/>
        </p:nvSpPr>
        <p:spPr>
          <a:xfrm>
            <a:off x="5220664" y="4330892"/>
            <a:ext cx="571609" cy="571609"/>
          </a:xfrm>
          <a:prstGeom prst="ellips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Arial"/>
              <a:ea typeface="+mn-ea"/>
              <a:cs typeface="+mn-cs"/>
            </a:endParaRPr>
          </a:p>
        </p:txBody>
      </p:sp>
      <p:sp>
        <p:nvSpPr>
          <p:cNvPr id="102" name="Oval 101">
            <a:extLst>
              <a:ext uri="{FF2B5EF4-FFF2-40B4-BE49-F238E27FC236}">
                <a16:creationId xmlns:a16="http://schemas.microsoft.com/office/drawing/2014/main" id="{8DE7FA50-C50C-844A-97EA-6F9DC899F483}"/>
              </a:ext>
            </a:extLst>
          </p:cNvPr>
          <p:cNvSpPr/>
          <p:nvPr/>
        </p:nvSpPr>
        <p:spPr>
          <a:xfrm>
            <a:off x="7242557" y="4330892"/>
            <a:ext cx="571609" cy="571609"/>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Arial"/>
              <a:ea typeface="+mn-ea"/>
              <a:cs typeface="+mn-cs"/>
            </a:endParaRPr>
          </a:p>
        </p:txBody>
      </p:sp>
      <p:sp>
        <p:nvSpPr>
          <p:cNvPr id="103" name="Oval 102">
            <a:extLst>
              <a:ext uri="{FF2B5EF4-FFF2-40B4-BE49-F238E27FC236}">
                <a16:creationId xmlns:a16="http://schemas.microsoft.com/office/drawing/2014/main" id="{9AA4EEFA-B4E1-FE40-B0A2-D6B14B51BEBF}"/>
              </a:ext>
            </a:extLst>
          </p:cNvPr>
          <p:cNvSpPr/>
          <p:nvPr/>
        </p:nvSpPr>
        <p:spPr>
          <a:xfrm>
            <a:off x="5220664" y="5269127"/>
            <a:ext cx="571609" cy="571609"/>
          </a:xfrm>
          <a:prstGeom prst="ellips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Arial"/>
              <a:ea typeface="+mn-ea"/>
              <a:cs typeface="+mn-cs"/>
            </a:endParaRPr>
          </a:p>
        </p:txBody>
      </p:sp>
      <p:sp>
        <p:nvSpPr>
          <p:cNvPr id="104" name="Oval 103">
            <a:extLst>
              <a:ext uri="{FF2B5EF4-FFF2-40B4-BE49-F238E27FC236}">
                <a16:creationId xmlns:a16="http://schemas.microsoft.com/office/drawing/2014/main" id="{690597D3-9672-4E48-B1F3-C176FBD77593}"/>
              </a:ext>
            </a:extLst>
          </p:cNvPr>
          <p:cNvSpPr/>
          <p:nvPr/>
        </p:nvSpPr>
        <p:spPr>
          <a:xfrm>
            <a:off x="7242557" y="5269127"/>
            <a:ext cx="571609" cy="571609"/>
          </a:xfrm>
          <a:prstGeom prst="ellips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Arial"/>
              <a:ea typeface="+mn-ea"/>
              <a:cs typeface="+mn-cs"/>
            </a:endParaRPr>
          </a:p>
        </p:txBody>
      </p:sp>
      <p:pic>
        <p:nvPicPr>
          <p:cNvPr id="105" name="Picture 104">
            <a:extLst>
              <a:ext uri="{FF2B5EF4-FFF2-40B4-BE49-F238E27FC236}">
                <a16:creationId xmlns:a16="http://schemas.microsoft.com/office/drawing/2014/main" id="{862E8FB1-BC65-8243-A79A-DE6A5DFAC766}"/>
              </a:ext>
            </a:extLst>
          </p:cNvPr>
          <p:cNvPicPr>
            <a:picLocks noChangeAspect="1"/>
          </p:cNvPicPr>
          <p:nvPr/>
        </p:nvPicPr>
        <p:blipFill>
          <a:blip r:embed="rId3"/>
          <a:stretch>
            <a:fillRect/>
          </a:stretch>
        </p:blipFill>
        <p:spPr>
          <a:xfrm>
            <a:off x="8958802" y="5153749"/>
            <a:ext cx="845354" cy="876094"/>
          </a:xfrm>
          <a:prstGeom prst="rect">
            <a:avLst/>
          </a:prstGeom>
        </p:spPr>
      </p:pic>
      <p:sp>
        <p:nvSpPr>
          <p:cNvPr id="107" name="TextBox 106">
            <a:extLst>
              <a:ext uri="{FF2B5EF4-FFF2-40B4-BE49-F238E27FC236}">
                <a16:creationId xmlns:a16="http://schemas.microsoft.com/office/drawing/2014/main" id="{47B1457C-DD5A-4F45-9FDB-A41A1F79E0F6}"/>
              </a:ext>
            </a:extLst>
          </p:cNvPr>
          <p:cNvSpPr txBox="1"/>
          <p:nvPr/>
        </p:nvSpPr>
        <p:spPr>
          <a:xfrm>
            <a:off x="2014295" y="4369495"/>
            <a:ext cx="2302810" cy="400110"/>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HRR-Deficient Cells</a:t>
            </a:r>
          </a:p>
        </p:txBody>
      </p:sp>
      <p:sp>
        <p:nvSpPr>
          <p:cNvPr id="5" name="TextBox 4">
            <a:extLst>
              <a:ext uri="{FF2B5EF4-FFF2-40B4-BE49-F238E27FC236}">
                <a16:creationId xmlns:a16="http://schemas.microsoft.com/office/drawing/2014/main" id="{BC21DC7A-8991-BD44-967D-8AA382169C88}"/>
              </a:ext>
            </a:extLst>
          </p:cNvPr>
          <p:cNvSpPr txBox="1"/>
          <p:nvPr/>
        </p:nvSpPr>
        <p:spPr bwMode="auto">
          <a:xfrm>
            <a:off x="9116663" y="2492771"/>
            <a:ext cx="5296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Yes</a:t>
            </a:r>
          </a:p>
        </p:txBody>
      </p:sp>
      <p:sp>
        <p:nvSpPr>
          <p:cNvPr id="33" name="TextBox 32">
            <a:extLst>
              <a:ext uri="{FF2B5EF4-FFF2-40B4-BE49-F238E27FC236}">
                <a16:creationId xmlns:a16="http://schemas.microsoft.com/office/drawing/2014/main" id="{A2D427F2-BB76-4C89-A5B6-F70F7C0DB976}"/>
              </a:ext>
            </a:extLst>
          </p:cNvPr>
          <p:cNvSpPr txBox="1"/>
          <p:nvPr/>
        </p:nvSpPr>
        <p:spPr>
          <a:xfrm>
            <a:off x="8555159" y="1829895"/>
            <a:ext cx="165264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Cell Viability?</a:t>
            </a:r>
          </a:p>
        </p:txBody>
      </p:sp>
      <p:sp>
        <p:nvSpPr>
          <p:cNvPr id="34" name="TextBox 33">
            <a:extLst>
              <a:ext uri="{FF2B5EF4-FFF2-40B4-BE49-F238E27FC236}">
                <a16:creationId xmlns:a16="http://schemas.microsoft.com/office/drawing/2014/main" id="{4549B55D-5004-4B94-87E0-5E8FB28420E2}"/>
              </a:ext>
            </a:extLst>
          </p:cNvPr>
          <p:cNvSpPr txBox="1"/>
          <p:nvPr/>
        </p:nvSpPr>
        <p:spPr bwMode="auto">
          <a:xfrm>
            <a:off x="9116663" y="3393682"/>
            <a:ext cx="5296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Yes</a:t>
            </a:r>
          </a:p>
        </p:txBody>
      </p:sp>
      <p:sp>
        <p:nvSpPr>
          <p:cNvPr id="35" name="TextBox 34">
            <a:extLst>
              <a:ext uri="{FF2B5EF4-FFF2-40B4-BE49-F238E27FC236}">
                <a16:creationId xmlns:a16="http://schemas.microsoft.com/office/drawing/2014/main" id="{BC266292-91A8-4E34-9D57-8E942D5A1C56}"/>
              </a:ext>
            </a:extLst>
          </p:cNvPr>
          <p:cNvSpPr txBox="1"/>
          <p:nvPr/>
        </p:nvSpPr>
        <p:spPr bwMode="auto">
          <a:xfrm>
            <a:off x="9116663" y="4346457"/>
            <a:ext cx="5296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Yes</a:t>
            </a:r>
          </a:p>
        </p:txBody>
      </p:sp>
      <p:sp>
        <p:nvSpPr>
          <p:cNvPr id="41" name="Text Box 11">
            <a:extLst>
              <a:ext uri="{FF2B5EF4-FFF2-40B4-BE49-F238E27FC236}">
                <a16:creationId xmlns:a16="http://schemas.microsoft.com/office/drawing/2014/main" id="{37EF3BE3-1E1C-4DCC-B14C-44D99703DBF9}"/>
              </a:ext>
            </a:extLst>
          </p:cNvPr>
          <p:cNvSpPr txBox="1">
            <a:spLocks noChangeArrowheads="1"/>
          </p:cNvSpPr>
          <p:nvPr/>
        </p:nvSpPr>
        <p:spPr bwMode="auto">
          <a:xfrm>
            <a:off x="442047" y="6376504"/>
            <a:ext cx="86142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defPPr>
              <a:defRPr lang="en-US"/>
            </a:defPPr>
            <a:lvl1pPr eaLnBrk="1" hangingPunct="1">
              <a:lnSpc>
                <a:spcPct val="100000"/>
              </a:lnSpc>
              <a:buClrTx/>
              <a:buFontTx/>
              <a:buNone/>
              <a:defRPr sz="1400" b="0">
                <a:solidFill>
                  <a:schemeClr val="bg2"/>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Ashworth. JCO. 2008;26:3785. Lord. Nat Rev Cancer. 2016;16:110. Lord. Science. 2017;355;1152.</a:t>
            </a:r>
          </a:p>
        </p:txBody>
      </p:sp>
      <p:grpSp>
        <p:nvGrpSpPr>
          <p:cNvPr id="42" name="Group 41">
            <a:extLst>
              <a:ext uri="{FF2B5EF4-FFF2-40B4-BE49-F238E27FC236}">
                <a16:creationId xmlns:a16="http://schemas.microsoft.com/office/drawing/2014/main" id="{79C44E24-9DAC-4B05-BDD4-04305D3E0BCC}"/>
              </a:ext>
            </a:extLst>
          </p:cNvPr>
          <p:cNvGrpSpPr>
            <a:grpSpLocks/>
          </p:cNvGrpSpPr>
          <p:nvPr/>
        </p:nvGrpSpPr>
        <p:grpSpPr bwMode="auto">
          <a:xfrm>
            <a:off x="9389569" y="6216660"/>
            <a:ext cx="2488502" cy="447823"/>
            <a:chOff x="9527309" y="3551529"/>
            <a:chExt cx="2488502" cy="448324"/>
          </a:xfrm>
        </p:grpSpPr>
        <p:pic>
          <p:nvPicPr>
            <p:cNvPr id="43" name="Picture 9">
              <a:extLst>
                <a:ext uri="{FF2B5EF4-FFF2-40B4-BE49-F238E27FC236}">
                  <a16:creationId xmlns:a16="http://schemas.microsoft.com/office/drawing/2014/main" id="{7F55B86C-C420-4A90-87D4-49A02E4D7317}"/>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4" name="Rectangle 8">
              <a:extLst>
                <a:ext uri="{FF2B5EF4-FFF2-40B4-BE49-F238E27FC236}">
                  <a16:creationId xmlns:a16="http://schemas.microsoft.com/office/drawing/2014/main" id="{DD9678A6-B1C6-4F94-B000-8A4B1F402BC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7" name="Title 6">
            <a:extLst>
              <a:ext uri="{FF2B5EF4-FFF2-40B4-BE49-F238E27FC236}">
                <a16:creationId xmlns:a16="http://schemas.microsoft.com/office/drawing/2014/main" id="{2AB773EA-27AC-4876-AFAE-26CCA0519019}"/>
              </a:ext>
            </a:extLst>
          </p:cNvPr>
          <p:cNvSpPr>
            <a:spLocks noGrp="1"/>
          </p:cNvSpPr>
          <p:nvPr>
            <p:ph type="title"/>
          </p:nvPr>
        </p:nvSpPr>
        <p:spPr/>
        <p:txBody>
          <a:bodyPr/>
          <a:lstStyle/>
          <a:p>
            <a:r>
              <a:rPr lang="en-US" dirty="0"/>
              <a:t>Synthetic Lethality With PARP Inhibition</a:t>
            </a:r>
          </a:p>
        </p:txBody>
      </p:sp>
    </p:spTree>
    <p:extLst>
      <p:ext uri="{BB962C8B-B14F-4D97-AF65-F5344CB8AC3E}">
        <p14:creationId xmlns:p14="http://schemas.microsoft.com/office/powerpoint/2010/main" val="857580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
            <a:extLst>
              <a:ext uri="{FF2B5EF4-FFF2-40B4-BE49-F238E27FC236}">
                <a16:creationId xmlns:a16="http://schemas.microsoft.com/office/drawing/2014/main" id="{65CDEEA8-B644-434F-81B6-5434EE50549B}"/>
              </a:ext>
            </a:extLst>
          </p:cNvPr>
          <p:cNvSpPr>
            <a:spLocks noGrp="1" noChangeArrowheads="1"/>
          </p:cNvSpPr>
          <p:nvPr>
            <p:ph type="title"/>
          </p:nvPr>
        </p:nvSpPr>
        <p:spPr>
          <a:xfrm>
            <a:off x="575063" y="238127"/>
            <a:ext cx="10872444" cy="1103313"/>
          </a:xfrm>
        </p:spPr>
        <p:txBody>
          <a:bodyPr/>
          <a:lstStyle/>
          <a:p>
            <a:r>
              <a:rPr lang="en-US" altLang="en-US" dirty="0"/>
              <a:t>Olaparib + Abiraterone in mCRPC</a:t>
            </a:r>
          </a:p>
        </p:txBody>
      </p:sp>
      <p:sp>
        <p:nvSpPr>
          <p:cNvPr id="18" name="Rectangle 3">
            <a:extLst>
              <a:ext uri="{FF2B5EF4-FFF2-40B4-BE49-F238E27FC236}">
                <a16:creationId xmlns:a16="http://schemas.microsoft.com/office/drawing/2014/main" id="{15A5A471-7D96-4824-90D6-AF738FFC200F}"/>
              </a:ext>
            </a:extLst>
          </p:cNvPr>
          <p:cNvSpPr>
            <a:spLocks noGrp="1" noChangeArrowheads="1"/>
          </p:cNvSpPr>
          <p:nvPr>
            <p:ph idx="1"/>
          </p:nvPr>
        </p:nvSpPr>
        <p:spPr>
          <a:xfrm>
            <a:off x="585011" y="1513047"/>
            <a:ext cx="10877529" cy="505620"/>
          </a:xfrm>
        </p:spPr>
        <p:txBody>
          <a:bodyPr/>
          <a:lstStyle/>
          <a:p>
            <a:r>
              <a:rPr lang="en-US" altLang="en-US" sz="2400" dirty="0"/>
              <a:t>Randomized, double-blind, placebo-controlled phase II trial</a:t>
            </a:r>
            <a:endParaRPr lang="en-US" altLang="en-US" sz="2400" b="1" dirty="0"/>
          </a:p>
        </p:txBody>
      </p:sp>
      <p:sp>
        <p:nvSpPr>
          <p:cNvPr id="19" name="Text Box 11">
            <a:extLst>
              <a:ext uri="{FF2B5EF4-FFF2-40B4-BE49-F238E27FC236}">
                <a16:creationId xmlns:a16="http://schemas.microsoft.com/office/drawing/2014/main" id="{DA1D4910-770C-4A5F-886E-C676C6F357D3}"/>
              </a:ext>
            </a:extLst>
          </p:cNvPr>
          <p:cNvSpPr txBox="1">
            <a:spLocks noChangeArrowheads="1"/>
          </p:cNvSpPr>
          <p:nvPr/>
        </p:nvSpPr>
        <p:spPr bwMode="auto">
          <a:xfrm>
            <a:off x="424171" y="6375908"/>
            <a:ext cx="869337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fontAlgn="auto"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Clarke. Lancet Oncol. 2018;19:975</a:t>
            </a:r>
            <a:r>
              <a:rPr lang="en-US" altLang="en-US" sz="1200" b="0" dirty="0">
                <a:solidFill>
                  <a:srgbClr val="455560"/>
                </a:solidFill>
                <a:latin typeface="Calibri" panose="020F0502020204030204" pitchFamily="34" charset="0"/>
              </a:rPr>
              <a:t>. NCT01972217.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20" name="Group 7">
            <a:extLst>
              <a:ext uri="{FF2B5EF4-FFF2-40B4-BE49-F238E27FC236}">
                <a16:creationId xmlns:a16="http://schemas.microsoft.com/office/drawing/2014/main" id="{67A098B2-CA8D-4A32-BF6C-D052CD6F7F4B}"/>
              </a:ext>
            </a:extLst>
          </p:cNvPr>
          <p:cNvGrpSpPr>
            <a:grpSpLocks/>
          </p:cNvGrpSpPr>
          <p:nvPr/>
        </p:nvGrpSpPr>
        <p:grpSpPr bwMode="auto">
          <a:xfrm>
            <a:off x="9389569" y="6216660"/>
            <a:ext cx="2488502" cy="447823"/>
            <a:chOff x="9527309" y="3551529"/>
            <a:chExt cx="2488502" cy="448324"/>
          </a:xfrm>
        </p:grpSpPr>
        <p:pic>
          <p:nvPicPr>
            <p:cNvPr id="21" name="Picture 9">
              <a:extLst>
                <a:ext uri="{FF2B5EF4-FFF2-40B4-BE49-F238E27FC236}">
                  <a16:creationId xmlns:a16="http://schemas.microsoft.com/office/drawing/2014/main" id="{D0436A8B-3CBB-44BC-B07D-2FEAAFDD510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22" name="Rectangle 8">
              <a:extLst>
                <a:ext uri="{FF2B5EF4-FFF2-40B4-BE49-F238E27FC236}">
                  <a16:creationId xmlns:a16="http://schemas.microsoft.com/office/drawing/2014/main" id="{5D0E47E0-9D28-450C-93CD-EB18EC7B357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pSp>
        <p:nvGrpSpPr>
          <p:cNvPr id="2" name="Group 1">
            <a:extLst>
              <a:ext uri="{FF2B5EF4-FFF2-40B4-BE49-F238E27FC236}">
                <a16:creationId xmlns:a16="http://schemas.microsoft.com/office/drawing/2014/main" id="{A16B99AE-3393-4DEC-9B6C-CCD5D068FF5E}"/>
              </a:ext>
            </a:extLst>
          </p:cNvPr>
          <p:cNvGrpSpPr/>
          <p:nvPr/>
        </p:nvGrpSpPr>
        <p:grpSpPr>
          <a:xfrm>
            <a:off x="786969" y="2095669"/>
            <a:ext cx="10619609" cy="2031325"/>
            <a:chOff x="737809" y="2095669"/>
            <a:chExt cx="10619609" cy="2031325"/>
          </a:xfrm>
        </p:grpSpPr>
        <p:sp>
          <p:nvSpPr>
            <p:cNvPr id="23" name="Text Box 45">
              <a:extLst>
                <a:ext uri="{FF2B5EF4-FFF2-40B4-BE49-F238E27FC236}">
                  <a16:creationId xmlns:a16="http://schemas.microsoft.com/office/drawing/2014/main" id="{BD37014A-6855-4C21-A1E6-F1664171772E}"/>
                </a:ext>
              </a:extLst>
            </p:cNvPr>
            <p:cNvSpPr txBox="1">
              <a:spLocks noChangeArrowheads="1"/>
            </p:cNvSpPr>
            <p:nvPr/>
          </p:nvSpPr>
          <p:spPr bwMode="auto">
            <a:xfrm>
              <a:off x="737809" y="2095669"/>
              <a:ext cx="3086772" cy="203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mCRPC; pretreated with docetaxel;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 prior lines of chemotherapy;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previous second-generation antihormonal agents</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142)</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4" name="Rectangle 49">
              <a:extLst>
                <a:ext uri="{FF2B5EF4-FFF2-40B4-BE49-F238E27FC236}">
                  <a16:creationId xmlns:a16="http://schemas.microsoft.com/office/drawing/2014/main" id="{C19DB0CE-7791-440C-8C7A-D25E9F760602}"/>
                </a:ext>
              </a:extLst>
            </p:cNvPr>
            <p:cNvSpPr>
              <a:spLocks noChangeArrowheads="1"/>
            </p:cNvSpPr>
            <p:nvPr/>
          </p:nvSpPr>
          <p:spPr bwMode="auto">
            <a:xfrm>
              <a:off x="4592778" y="2201427"/>
              <a:ext cx="4950354" cy="82296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Olaparib</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300 mg BID + </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Abiraterone</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1000 mg QD + </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Prednisone</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5 mg Q2D</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71)</a:t>
              </a:r>
            </a:p>
          </p:txBody>
        </p:sp>
        <p:sp>
          <p:nvSpPr>
            <p:cNvPr id="25" name="Rectangle 50">
              <a:extLst>
                <a:ext uri="{FF2B5EF4-FFF2-40B4-BE49-F238E27FC236}">
                  <a16:creationId xmlns:a16="http://schemas.microsoft.com/office/drawing/2014/main" id="{279AC90D-13D6-430F-A721-C28B2069404E}"/>
                </a:ext>
              </a:extLst>
            </p:cNvPr>
            <p:cNvSpPr>
              <a:spLocks noChangeArrowheads="1"/>
            </p:cNvSpPr>
            <p:nvPr/>
          </p:nvSpPr>
          <p:spPr bwMode="auto">
            <a:xfrm>
              <a:off x="4592778" y="3250459"/>
              <a:ext cx="4950354" cy="82296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 </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Abiraterone</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1000 mg QD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b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Prednisone</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5 mg Q2D</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71)</a:t>
              </a:r>
            </a:p>
          </p:txBody>
        </p:sp>
        <p:sp>
          <p:nvSpPr>
            <p:cNvPr id="26" name="Line 52">
              <a:extLst>
                <a:ext uri="{FF2B5EF4-FFF2-40B4-BE49-F238E27FC236}">
                  <a16:creationId xmlns:a16="http://schemas.microsoft.com/office/drawing/2014/main" id="{BEDA68C0-9FD3-4D82-B2A5-B6751969533D}"/>
                </a:ext>
              </a:extLst>
            </p:cNvPr>
            <p:cNvSpPr>
              <a:spLocks noChangeShapeType="1"/>
            </p:cNvSpPr>
            <p:nvPr/>
          </p:nvSpPr>
          <p:spPr bwMode="auto">
            <a:xfrm>
              <a:off x="9587657" y="3120545"/>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 name="Line 53">
              <a:extLst>
                <a:ext uri="{FF2B5EF4-FFF2-40B4-BE49-F238E27FC236}">
                  <a16:creationId xmlns:a16="http://schemas.microsoft.com/office/drawing/2014/main" id="{CB87B0A2-1A7C-44A3-9461-ED4D22394328}"/>
                </a:ext>
              </a:extLst>
            </p:cNvPr>
            <p:cNvSpPr>
              <a:spLocks noChangeShapeType="1"/>
            </p:cNvSpPr>
            <p:nvPr/>
          </p:nvSpPr>
          <p:spPr bwMode="auto">
            <a:xfrm>
              <a:off x="3856178" y="3153928"/>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 name="Line 54">
              <a:extLst>
                <a:ext uri="{FF2B5EF4-FFF2-40B4-BE49-F238E27FC236}">
                  <a16:creationId xmlns:a16="http://schemas.microsoft.com/office/drawing/2014/main" id="{060F300D-C12D-4073-958D-FF927516C6A2}"/>
                </a:ext>
              </a:extLst>
            </p:cNvPr>
            <p:cNvSpPr>
              <a:spLocks noChangeShapeType="1"/>
            </p:cNvSpPr>
            <p:nvPr/>
          </p:nvSpPr>
          <p:spPr bwMode="auto">
            <a:xfrm flipV="1">
              <a:off x="3856178" y="255385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Rectangle 46">
              <a:extLst>
                <a:ext uri="{FF2B5EF4-FFF2-40B4-BE49-F238E27FC236}">
                  <a16:creationId xmlns:a16="http://schemas.microsoft.com/office/drawing/2014/main" id="{1F7427F7-1813-408C-8815-232035961122}"/>
                </a:ext>
              </a:extLst>
            </p:cNvPr>
            <p:cNvSpPr>
              <a:spLocks noChangeArrowheads="1"/>
            </p:cNvSpPr>
            <p:nvPr/>
          </p:nvSpPr>
          <p:spPr bwMode="auto">
            <a:xfrm>
              <a:off x="10173673" y="2933309"/>
              <a:ext cx="118374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a:t>
              </a:r>
            </a:p>
          </p:txBody>
        </p:sp>
      </p:grpSp>
      <p:sp>
        <p:nvSpPr>
          <p:cNvPr id="15" name="Rectangle 3">
            <a:extLst>
              <a:ext uri="{FF2B5EF4-FFF2-40B4-BE49-F238E27FC236}">
                <a16:creationId xmlns:a16="http://schemas.microsoft.com/office/drawing/2014/main" id="{E805F808-F4CF-4BE6-8540-AE1920942585}"/>
              </a:ext>
            </a:extLst>
          </p:cNvPr>
          <p:cNvSpPr txBox="1">
            <a:spLocks noChangeArrowheads="1"/>
          </p:cNvSpPr>
          <p:nvPr/>
        </p:nvSpPr>
        <p:spPr bwMode="auto">
          <a:xfrm>
            <a:off x="585010" y="4355007"/>
            <a:ext cx="10585377" cy="180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radiologic PFS</a:t>
            </a:r>
          </a:p>
          <a:p>
            <a:pPr marL="342900" marR="0" lvl="0" indent="-342900" algn="l" defTabSz="914400" rtl="0" eaLnBrk="1" fontAlgn="base" latinLnBrk="0" hangingPunct="1">
              <a:lnSpc>
                <a:spcPct val="70000"/>
              </a:lnSpc>
              <a:spcBef>
                <a:spcPts val="1000"/>
              </a:spcBef>
              <a:spcAft>
                <a:spcPts val="700"/>
              </a:spcAft>
              <a:buClr>
                <a:srgbClr val="000000"/>
              </a:buClr>
              <a:buSzTx/>
              <a:buFont typeface="Wingdings" panose="05000000000000000000" pitchFamily="2" charset="2"/>
              <a:buChar char="§"/>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HRR mutation testing for 142 patients with tumor, germline, or plasma samples </a:t>
            </a:r>
          </a:p>
          <a:p>
            <a:pPr marL="742950" marR="0" lvl="1" indent="-285750" algn="l" defTabSz="914400" rtl="0" eaLnBrk="1" fontAlgn="base" latinLnBrk="0" hangingPunct="1">
              <a:lnSpc>
                <a:spcPct val="70000"/>
              </a:lnSpc>
              <a:spcBef>
                <a:spcPts val="1000"/>
              </a:spcBef>
              <a:spcAft>
                <a:spcPts val="700"/>
              </a:spcAft>
              <a:buClr>
                <a:srgbClr val="000000"/>
              </a:buClr>
              <a:buSzTx/>
              <a:buFont typeface="Arial" panose="020B0604020202020204" pitchFamily="34" charset="0"/>
              <a:buChar char="‒"/>
              <a:tabLst/>
              <a:defRPr/>
            </a:pPr>
            <a:r>
              <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Biomarker data obtained for 136 patients (96%), 21 (15%) of whom were HRR mutation positive</a:t>
            </a:r>
          </a:p>
          <a:p>
            <a:pPr marL="742950" marR="0" lvl="1" indent="-285750" algn="l" defTabSz="914400" rtl="0" eaLnBrk="1" fontAlgn="base" latinLnBrk="0" hangingPunct="1">
              <a:lnSpc>
                <a:spcPct val="70000"/>
              </a:lnSpc>
              <a:spcBef>
                <a:spcPts val="1000"/>
              </a:spcBef>
              <a:spcAft>
                <a:spcPts val="700"/>
              </a:spcAft>
              <a:buClr>
                <a:srgbClr val="000000"/>
              </a:buClr>
              <a:buSzTx/>
              <a:buFont typeface="Arial" panose="020B0604020202020204" pitchFamily="34" charset="0"/>
              <a:buChar char="‒"/>
              <a:tabLst/>
              <a:defRPr/>
            </a:pPr>
            <a:r>
              <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HRR mutations included </a:t>
            </a:r>
            <a:r>
              <a:rPr kumimoji="0" lang="en-US" altLang="en-US" sz="2200" b="0" i="1"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BRCA2, ATM, CHEK1, CHEK2, PALB2, BRIP1, CDK12</a:t>
            </a:r>
          </a:p>
        </p:txBody>
      </p:sp>
    </p:spTree>
    <p:extLst>
      <p:ext uri="{BB962C8B-B14F-4D97-AF65-F5344CB8AC3E}">
        <p14:creationId xmlns:p14="http://schemas.microsoft.com/office/powerpoint/2010/main" val="737492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2">
            <a:extLst>
              <a:ext uri="{FF2B5EF4-FFF2-40B4-BE49-F238E27FC236}">
                <a16:creationId xmlns:a16="http://schemas.microsoft.com/office/drawing/2014/main" id="{E3B6B593-CD00-4CA9-981A-A4195F511BF2}"/>
              </a:ext>
            </a:extLst>
          </p:cNvPr>
          <p:cNvSpPr>
            <a:spLocks noGrp="1" noChangeArrowheads="1"/>
          </p:cNvSpPr>
          <p:nvPr>
            <p:ph type="title"/>
          </p:nvPr>
        </p:nvSpPr>
        <p:spPr>
          <a:xfrm>
            <a:off x="609759" y="238127"/>
            <a:ext cx="11093118" cy="1103313"/>
          </a:xfrm>
        </p:spPr>
        <p:txBody>
          <a:bodyPr/>
          <a:lstStyle/>
          <a:p>
            <a:r>
              <a:rPr lang="en-US" altLang="en-US" dirty="0"/>
              <a:t>Olaparib + Abiraterone in mCRPC: rPFS</a:t>
            </a:r>
            <a:br>
              <a:rPr lang="en-US" altLang="en-US" dirty="0"/>
            </a:br>
            <a:endParaRPr lang="en-US" altLang="en-US" dirty="0"/>
          </a:p>
        </p:txBody>
      </p:sp>
      <p:sp>
        <p:nvSpPr>
          <p:cNvPr id="20" name="Text Box 11">
            <a:extLst>
              <a:ext uri="{FF2B5EF4-FFF2-40B4-BE49-F238E27FC236}">
                <a16:creationId xmlns:a16="http://schemas.microsoft.com/office/drawing/2014/main" id="{8F186659-8D39-4680-8FE5-65E35CE67412}"/>
              </a:ext>
            </a:extLst>
          </p:cNvPr>
          <p:cNvSpPr txBox="1">
            <a:spLocks noChangeArrowheads="1"/>
          </p:cNvSpPr>
          <p:nvPr/>
        </p:nvSpPr>
        <p:spPr bwMode="auto">
          <a:xfrm>
            <a:off x="424171" y="6375908"/>
            <a:ext cx="869337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Clarke. Lancet Oncol. 2018;19:975.</a:t>
            </a:r>
          </a:p>
        </p:txBody>
      </p:sp>
      <p:graphicFrame>
        <p:nvGraphicFramePr>
          <p:cNvPr id="14" name="Table 13">
            <a:extLst>
              <a:ext uri="{FF2B5EF4-FFF2-40B4-BE49-F238E27FC236}">
                <a16:creationId xmlns:a16="http://schemas.microsoft.com/office/drawing/2014/main" id="{E413A0C5-DB0C-4C14-B7E8-938C3926A1AF}"/>
              </a:ext>
            </a:extLst>
          </p:cNvPr>
          <p:cNvGraphicFramePr>
            <a:graphicFrameLocks noGrp="1"/>
          </p:cNvGraphicFramePr>
          <p:nvPr/>
        </p:nvGraphicFramePr>
        <p:xfrm>
          <a:off x="3102544" y="1078370"/>
          <a:ext cx="2651394" cy="975648"/>
        </p:xfrm>
        <a:graphic>
          <a:graphicData uri="http://schemas.openxmlformats.org/drawingml/2006/table">
            <a:tbl>
              <a:tblPr firstRow="1" bandRow="1"/>
              <a:tblGrid>
                <a:gridCol w="640080">
                  <a:extLst>
                    <a:ext uri="{9D8B030D-6E8A-4147-A177-3AD203B41FA5}">
                      <a16:colId xmlns:a16="http://schemas.microsoft.com/office/drawing/2014/main" val="20000"/>
                    </a:ext>
                  </a:extLst>
                </a:gridCol>
                <a:gridCol w="404935">
                  <a:extLst>
                    <a:ext uri="{9D8B030D-6E8A-4147-A177-3AD203B41FA5}">
                      <a16:colId xmlns:a16="http://schemas.microsoft.com/office/drawing/2014/main" val="20001"/>
                    </a:ext>
                  </a:extLst>
                </a:gridCol>
                <a:gridCol w="1606379">
                  <a:extLst>
                    <a:ext uri="{9D8B030D-6E8A-4147-A177-3AD203B41FA5}">
                      <a16:colId xmlns:a16="http://schemas.microsoft.com/office/drawing/2014/main" val="20002"/>
                    </a:ext>
                  </a:extLst>
                </a:gridCol>
              </a:tblGrid>
              <a:tr h="87937">
                <a:tc>
                  <a:txBody>
                    <a:bodyPr/>
                    <a:lstStyle>
                      <a:lvl1pPr marL="0" algn="l" defTabSz="457200" rtl="0" eaLnBrk="1" latinLnBrk="0" hangingPunct="1">
                        <a:defRPr sz="1800" b="1" kern="1200">
                          <a:solidFill>
                            <a:schemeClr val="bg1"/>
                          </a:solidFill>
                          <a:latin typeface="Calibri"/>
                        </a:defRPr>
                      </a:lvl1pPr>
                      <a:lvl2pPr marL="457200" algn="l" defTabSz="457200" rtl="0" eaLnBrk="1" latinLnBrk="0" hangingPunct="1">
                        <a:defRPr sz="1800" b="1" kern="1200">
                          <a:solidFill>
                            <a:schemeClr val="bg1"/>
                          </a:solidFill>
                          <a:latin typeface="Calibri"/>
                        </a:defRPr>
                      </a:lvl2pPr>
                      <a:lvl3pPr marL="914400" algn="l" defTabSz="457200" rtl="0" eaLnBrk="1" latinLnBrk="0" hangingPunct="1">
                        <a:defRPr sz="1800" b="1" kern="1200">
                          <a:solidFill>
                            <a:schemeClr val="bg1"/>
                          </a:solidFill>
                          <a:latin typeface="Calibri"/>
                        </a:defRPr>
                      </a:lvl3pPr>
                      <a:lvl4pPr marL="1371600" algn="l" defTabSz="457200" rtl="0" eaLnBrk="1" latinLnBrk="0" hangingPunct="1">
                        <a:defRPr sz="1800" b="1" kern="1200">
                          <a:solidFill>
                            <a:schemeClr val="bg1"/>
                          </a:solidFill>
                          <a:latin typeface="Calibri"/>
                        </a:defRPr>
                      </a:lvl4pPr>
                      <a:lvl5pPr marL="1828800" algn="l" defTabSz="457200" rtl="0" eaLnBrk="1" latinLnBrk="0" hangingPunct="1">
                        <a:defRPr sz="1800" b="1" kern="1200">
                          <a:solidFill>
                            <a:schemeClr val="bg1"/>
                          </a:solidFill>
                          <a:latin typeface="Calibri"/>
                        </a:defRPr>
                      </a:lvl5pPr>
                      <a:lvl6pPr marL="2286000" algn="l" defTabSz="457200" rtl="0" eaLnBrk="1" latinLnBrk="0" hangingPunct="1">
                        <a:defRPr sz="1800" b="1" kern="1200">
                          <a:solidFill>
                            <a:schemeClr val="bg1"/>
                          </a:solidFill>
                          <a:latin typeface="Calibri"/>
                        </a:defRPr>
                      </a:lvl6pPr>
                      <a:lvl7pPr marL="2743200" algn="l" defTabSz="457200" rtl="0" eaLnBrk="1" latinLnBrk="0" hangingPunct="1">
                        <a:defRPr sz="1800" b="1" kern="1200">
                          <a:solidFill>
                            <a:schemeClr val="bg1"/>
                          </a:solidFill>
                          <a:latin typeface="Calibri"/>
                        </a:defRPr>
                      </a:lvl7pPr>
                      <a:lvl8pPr marL="3200400" algn="l" defTabSz="457200" rtl="0" eaLnBrk="1" latinLnBrk="0" hangingPunct="1">
                        <a:defRPr sz="1800" b="1" kern="1200">
                          <a:solidFill>
                            <a:schemeClr val="bg1"/>
                          </a:solidFill>
                          <a:latin typeface="Calibri"/>
                        </a:defRPr>
                      </a:lvl8pPr>
                      <a:lvl9pPr marL="3657600" algn="l" defTabSz="457200" rtl="0" eaLnBrk="1" latinLnBrk="0" hangingPunct="1">
                        <a:defRPr sz="1800" b="1" kern="1200">
                          <a:solidFill>
                            <a:schemeClr val="bg1"/>
                          </a:solidFill>
                          <a:latin typeface="Calibri"/>
                        </a:defRPr>
                      </a:lvl9pPr>
                    </a:lstStyle>
                    <a:p>
                      <a:pPr marL="0" marR="0">
                        <a:lnSpc>
                          <a:spcPct val="90000"/>
                        </a:lnSpc>
                        <a:spcBef>
                          <a:spcPts val="0"/>
                        </a:spcBef>
                        <a:spcAft>
                          <a:spcPts val="0"/>
                        </a:spcAft>
                      </a:pPr>
                      <a:endParaRPr lang="en-US" sz="1600" b="0" noProof="0" dirty="0">
                        <a:solidFill>
                          <a:schemeClr val="bg1"/>
                        </a:solidFill>
                        <a:effectLst/>
                        <a:latin typeface="Calibri" panose="020F0502020204030204" pitchFamily="34" charset="0"/>
                        <a:ea typeface="Calibri"/>
                        <a:cs typeface="Arial" panose="020B0604020202020204" pitchFamily="34" charset="0"/>
                      </a:endParaRPr>
                    </a:p>
                  </a:txBody>
                  <a:tcPr marL="56637"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b="1" kern="1200">
                          <a:solidFill>
                            <a:schemeClr val="bg1"/>
                          </a:solidFill>
                          <a:latin typeface="Calibri"/>
                        </a:defRPr>
                      </a:lvl1pPr>
                      <a:lvl2pPr marL="457200" algn="l" defTabSz="457200" rtl="0" eaLnBrk="1" latinLnBrk="0" hangingPunct="1">
                        <a:defRPr sz="1800" b="1" kern="1200">
                          <a:solidFill>
                            <a:schemeClr val="bg1"/>
                          </a:solidFill>
                          <a:latin typeface="Calibri"/>
                        </a:defRPr>
                      </a:lvl2pPr>
                      <a:lvl3pPr marL="914400" algn="l" defTabSz="457200" rtl="0" eaLnBrk="1" latinLnBrk="0" hangingPunct="1">
                        <a:defRPr sz="1800" b="1" kern="1200">
                          <a:solidFill>
                            <a:schemeClr val="bg1"/>
                          </a:solidFill>
                          <a:latin typeface="Calibri"/>
                        </a:defRPr>
                      </a:lvl3pPr>
                      <a:lvl4pPr marL="1371600" algn="l" defTabSz="457200" rtl="0" eaLnBrk="1" latinLnBrk="0" hangingPunct="1">
                        <a:defRPr sz="1800" b="1" kern="1200">
                          <a:solidFill>
                            <a:schemeClr val="bg1"/>
                          </a:solidFill>
                          <a:latin typeface="Calibri"/>
                        </a:defRPr>
                      </a:lvl4pPr>
                      <a:lvl5pPr marL="1828800" algn="l" defTabSz="457200" rtl="0" eaLnBrk="1" latinLnBrk="0" hangingPunct="1">
                        <a:defRPr sz="1800" b="1" kern="1200">
                          <a:solidFill>
                            <a:schemeClr val="bg1"/>
                          </a:solidFill>
                          <a:latin typeface="Calibri"/>
                        </a:defRPr>
                      </a:lvl5pPr>
                      <a:lvl6pPr marL="2286000" algn="l" defTabSz="457200" rtl="0" eaLnBrk="1" latinLnBrk="0" hangingPunct="1">
                        <a:defRPr sz="1800" b="1" kern="1200">
                          <a:solidFill>
                            <a:schemeClr val="bg1"/>
                          </a:solidFill>
                          <a:latin typeface="Calibri"/>
                        </a:defRPr>
                      </a:lvl6pPr>
                      <a:lvl7pPr marL="2743200" algn="l" defTabSz="457200" rtl="0" eaLnBrk="1" latinLnBrk="0" hangingPunct="1">
                        <a:defRPr sz="1800" b="1" kern="1200">
                          <a:solidFill>
                            <a:schemeClr val="bg1"/>
                          </a:solidFill>
                          <a:latin typeface="Calibri"/>
                        </a:defRPr>
                      </a:lvl7pPr>
                      <a:lvl8pPr marL="3200400" algn="l" defTabSz="457200" rtl="0" eaLnBrk="1" latinLnBrk="0" hangingPunct="1">
                        <a:defRPr sz="1800" b="1" kern="1200">
                          <a:solidFill>
                            <a:schemeClr val="bg1"/>
                          </a:solidFill>
                          <a:latin typeface="Calibri"/>
                        </a:defRPr>
                      </a:lvl8pPr>
                      <a:lvl9pPr marL="3657600" algn="l" defTabSz="457200" rtl="0" eaLnBrk="1" latinLnBrk="0" hangingPunct="1">
                        <a:defRPr sz="1800" b="1" kern="1200">
                          <a:solidFill>
                            <a:schemeClr val="bg1"/>
                          </a:solidFill>
                          <a:latin typeface="Calibri"/>
                        </a:defRPr>
                      </a:lvl9pPr>
                    </a:lstStyle>
                    <a:p>
                      <a:pPr marL="0" marR="0" algn="ctr">
                        <a:lnSpc>
                          <a:spcPct val="90000"/>
                        </a:lnSpc>
                        <a:spcBef>
                          <a:spcPts val="0"/>
                        </a:spcBef>
                        <a:spcAft>
                          <a:spcPts val="0"/>
                        </a:spcAft>
                      </a:pPr>
                      <a:r>
                        <a:rPr lang="en-US" sz="1600" b="1" noProof="0" dirty="0">
                          <a:solidFill>
                            <a:schemeClr val="bg1"/>
                          </a:solidFill>
                          <a:effectLst/>
                          <a:latin typeface="Calibri" panose="020F0502020204030204" pitchFamily="34" charset="0"/>
                          <a:cs typeface="Arial" panose="020B0604020202020204" pitchFamily="34" charset="0"/>
                        </a:rPr>
                        <a:t>n</a:t>
                      </a:r>
                      <a:endParaRPr lang="en-US" sz="1600" b="1" noProof="0" dirty="0">
                        <a:solidFill>
                          <a:schemeClr val="bg1"/>
                        </a:solidFill>
                        <a:effectLst/>
                        <a:latin typeface="Calibri" panose="020F0502020204030204" pitchFamily="34" charset="0"/>
                        <a:ea typeface="Calibri"/>
                        <a:cs typeface="Arial" panose="020B0604020202020204" pitchFamily="34" charset="0"/>
                      </a:endParaRPr>
                    </a:p>
                  </a:txBody>
                  <a:tcPr marL="10789"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b="1" kern="1200">
                          <a:solidFill>
                            <a:schemeClr val="bg1"/>
                          </a:solidFill>
                          <a:latin typeface="Calibri"/>
                        </a:defRPr>
                      </a:lvl1pPr>
                      <a:lvl2pPr marL="457200" algn="l" defTabSz="457200" rtl="0" eaLnBrk="1" latinLnBrk="0" hangingPunct="1">
                        <a:defRPr sz="1800" b="1" kern="1200">
                          <a:solidFill>
                            <a:schemeClr val="bg1"/>
                          </a:solidFill>
                          <a:latin typeface="Calibri"/>
                        </a:defRPr>
                      </a:lvl2pPr>
                      <a:lvl3pPr marL="914400" algn="l" defTabSz="457200" rtl="0" eaLnBrk="1" latinLnBrk="0" hangingPunct="1">
                        <a:defRPr sz="1800" b="1" kern="1200">
                          <a:solidFill>
                            <a:schemeClr val="bg1"/>
                          </a:solidFill>
                          <a:latin typeface="Calibri"/>
                        </a:defRPr>
                      </a:lvl3pPr>
                      <a:lvl4pPr marL="1371600" algn="l" defTabSz="457200" rtl="0" eaLnBrk="1" latinLnBrk="0" hangingPunct="1">
                        <a:defRPr sz="1800" b="1" kern="1200">
                          <a:solidFill>
                            <a:schemeClr val="bg1"/>
                          </a:solidFill>
                          <a:latin typeface="Calibri"/>
                        </a:defRPr>
                      </a:lvl4pPr>
                      <a:lvl5pPr marL="1828800" algn="l" defTabSz="457200" rtl="0" eaLnBrk="1" latinLnBrk="0" hangingPunct="1">
                        <a:defRPr sz="1800" b="1" kern="1200">
                          <a:solidFill>
                            <a:schemeClr val="bg1"/>
                          </a:solidFill>
                          <a:latin typeface="Calibri"/>
                        </a:defRPr>
                      </a:lvl5pPr>
                      <a:lvl6pPr marL="2286000" algn="l" defTabSz="457200" rtl="0" eaLnBrk="1" latinLnBrk="0" hangingPunct="1">
                        <a:defRPr sz="1800" b="1" kern="1200">
                          <a:solidFill>
                            <a:schemeClr val="bg1"/>
                          </a:solidFill>
                          <a:latin typeface="Calibri"/>
                        </a:defRPr>
                      </a:lvl6pPr>
                      <a:lvl7pPr marL="2743200" algn="l" defTabSz="457200" rtl="0" eaLnBrk="1" latinLnBrk="0" hangingPunct="1">
                        <a:defRPr sz="1800" b="1" kern="1200">
                          <a:solidFill>
                            <a:schemeClr val="bg1"/>
                          </a:solidFill>
                          <a:latin typeface="Calibri"/>
                        </a:defRPr>
                      </a:lvl7pPr>
                      <a:lvl8pPr marL="3200400" algn="l" defTabSz="457200" rtl="0" eaLnBrk="1" latinLnBrk="0" hangingPunct="1">
                        <a:defRPr sz="1800" b="1" kern="1200">
                          <a:solidFill>
                            <a:schemeClr val="bg1"/>
                          </a:solidFill>
                          <a:latin typeface="Calibri"/>
                        </a:defRPr>
                      </a:lvl8pPr>
                      <a:lvl9pPr marL="3657600" algn="l" defTabSz="457200" rtl="0" eaLnBrk="1" latinLnBrk="0" hangingPunct="1">
                        <a:defRPr sz="1800" b="1" kern="1200">
                          <a:solidFill>
                            <a:schemeClr val="bg1"/>
                          </a:solidFill>
                          <a:latin typeface="Calibri"/>
                        </a:defRPr>
                      </a:lvl9pPr>
                    </a:lstStyle>
                    <a:p>
                      <a:pPr marL="0" marR="0" algn="ctr">
                        <a:lnSpc>
                          <a:spcPct val="90000"/>
                        </a:lnSpc>
                        <a:spcBef>
                          <a:spcPts val="0"/>
                        </a:spcBef>
                        <a:spcAft>
                          <a:spcPts val="0"/>
                        </a:spcAft>
                      </a:pPr>
                      <a:r>
                        <a:rPr lang="en-US" sz="1600" b="1" noProof="0" dirty="0">
                          <a:solidFill>
                            <a:schemeClr val="bg1"/>
                          </a:solidFill>
                          <a:effectLst/>
                          <a:latin typeface="Calibri" panose="020F0502020204030204" pitchFamily="34" charset="0"/>
                          <a:ea typeface="Calibri"/>
                          <a:cs typeface="Arial" panose="020B0604020202020204" pitchFamily="34" charset="0"/>
                        </a:rPr>
                        <a:t>Median rPFS, </a:t>
                      </a:r>
                    </a:p>
                    <a:p>
                      <a:pPr marL="0" marR="0" algn="ctr">
                        <a:lnSpc>
                          <a:spcPct val="90000"/>
                        </a:lnSpc>
                        <a:spcBef>
                          <a:spcPts val="0"/>
                        </a:spcBef>
                        <a:spcAft>
                          <a:spcPts val="0"/>
                        </a:spcAft>
                      </a:pPr>
                      <a:r>
                        <a:rPr lang="en-US" sz="1600" b="1" noProof="0" dirty="0">
                          <a:solidFill>
                            <a:schemeClr val="bg1"/>
                          </a:solidFill>
                          <a:effectLst/>
                          <a:latin typeface="Calibri" panose="020F0502020204030204" pitchFamily="34" charset="0"/>
                          <a:ea typeface="Calibri"/>
                          <a:cs typeface="Arial" panose="020B0604020202020204" pitchFamily="34" charset="0"/>
                        </a:rPr>
                        <a:t>Mos</a:t>
                      </a:r>
                    </a:p>
                  </a:txBody>
                  <a:tcPr marL="10789"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000"/>
                  </a:ext>
                </a:extLst>
              </a:tr>
              <a:tr h="0">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marL="0" marR="0" algn="l">
                        <a:lnSpc>
                          <a:spcPct val="90000"/>
                        </a:lnSpc>
                        <a:spcBef>
                          <a:spcPts val="0"/>
                        </a:spcBef>
                        <a:spcAft>
                          <a:spcPts val="0"/>
                        </a:spcAft>
                        <a:tabLst/>
                      </a:pPr>
                      <a:r>
                        <a:rPr lang="en-US" sz="1600" b="1" noProof="0" dirty="0">
                          <a:solidFill>
                            <a:schemeClr val="accent1"/>
                          </a:solidFill>
                          <a:effectLst/>
                          <a:latin typeface="Calibri" panose="020F0502020204030204" pitchFamily="34" charset="0"/>
                          <a:cs typeface="Arial" panose="020B0604020202020204" pitchFamily="34" charset="0"/>
                        </a:rPr>
                        <a:t>O + A</a:t>
                      </a:r>
                    </a:p>
                  </a:txBody>
                  <a:tcPr marL="56637"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lang="en-US" sz="1600" b="0" noProof="0" dirty="0">
                          <a:solidFill>
                            <a:schemeClr val="bg1"/>
                          </a:solidFill>
                          <a:effectLst/>
                          <a:latin typeface="Calibri" panose="020F0502020204030204" pitchFamily="34" charset="0"/>
                          <a:ea typeface="Calibri"/>
                          <a:cs typeface="Arial" panose="020B0604020202020204" pitchFamily="34" charset="0"/>
                        </a:rPr>
                        <a:t>71</a:t>
                      </a:r>
                    </a:p>
                  </a:txBody>
                  <a:tcPr marL="10789"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lang="en-US" sz="1600" b="0" noProof="0" dirty="0">
                          <a:solidFill>
                            <a:schemeClr val="bg1"/>
                          </a:solidFill>
                          <a:effectLst/>
                          <a:latin typeface="Calibri" panose="020F0502020204030204" pitchFamily="34" charset="0"/>
                          <a:ea typeface="Calibri"/>
                          <a:cs typeface="Arial" panose="020B0604020202020204" pitchFamily="34" charset="0"/>
                        </a:rPr>
                        <a:t>13.8 (10.8-20.4)</a:t>
                      </a:r>
                    </a:p>
                  </a:txBody>
                  <a:tcPr marL="10789"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001"/>
                  </a:ext>
                </a:extLst>
              </a:tr>
              <a:tr h="70003">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marL="0" marR="0" algn="l">
                        <a:lnSpc>
                          <a:spcPct val="90000"/>
                        </a:lnSpc>
                        <a:spcBef>
                          <a:spcPts val="0"/>
                        </a:spcBef>
                        <a:spcAft>
                          <a:spcPts val="0"/>
                        </a:spcAft>
                        <a:tabLst/>
                      </a:pPr>
                      <a:r>
                        <a:rPr lang="en-US" sz="1600" b="1" noProof="0" dirty="0">
                          <a:solidFill>
                            <a:schemeClr val="accent3"/>
                          </a:solidFill>
                          <a:effectLst/>
                          <a:latin typeface="Calibri" panose="020F0502020204030204" pitchFamily="34" charset="0"/>
                          <a:cs typeface="Arial" panose="020B0604020202020204" pitchFamily="34" charset="0"/>
                        </a:rPr>
                        <a:t>P + A</a:t>
                      </a:r>
                    </a:p>
                  </a:txBody>
                  <a:tcPr marL="56637"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lang="en-US" sz="1600" b="0" noProof="0" dirty="0">
                          <a:solidFill>
                            <a:schemeClr val="bg1"/>
                          </a:solidFill>
                          <a:effectLst/>
                          <a:latin typeface="Calibri" panose="020F0502020204030204" pitchFamily="34" charset="0"/>
                          <a:ea typeface="Calibri"/>
                          <a:cs typeface="Arial" panose="020B0604020202020204" pitchFamily="34" charset="0"/>
                        </a:rPr>
                        <a:t>71</a:t>
                      </a:r>
                    </a:p>
                  </a:txBody>
                  <a:tcPr marL="10789" marR="10789" marT="16304" marB="16304"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lang="en-US" sz="1600" b="0" noProof="0" dirty="0">
                          <a:solidFill>
                            <a:schemeClr val="bg1"/>
                          </a:solidFill>
                          <a:effectLst/>
                          <a:latin typeface="Calibri" panose="020F0502020204030204" pitchFamily="34" charset="0"/>
                          <a:ea typeface="Calibri"/>
                          <a:cs typeface="Arial" panose="020B0604020202020204" pitchFamily="34" charset="0"/>
                        </a:rPr>
                        <a:t>8.2 (5.5-9.7)</a:t>
                      </a:r>
                    </a:p>
                  </a:txBody>
                  <a:tcPr marL="10789" marR="10789" marT="16304" marB="1630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521605076"/>
                  </a:ext>
                </a:extLst>
              </a:tr>
            </a:tbl>
          </a:graphicData>
        </a:graphic>
      </p:graphicFrame>
      <p:cxnSp>
        <p:nvCxnSpPr>
          <p:cNvPr id="16" name="Straight Connector 15">
            <a:extLst>
              <a:ext uri="{FF2B5EF4-FFF2-40B4-BE49-F238E27FC236}">
                <a16:creationId xmlns:a16="http://schemas.microsoft.com/office/drawing/2014/main" id="{0ADE4D65-43BB-4BDF-A928-B44B83C221AA}"/>
              </a:ext>
            </a:extLst>
          </p:cNvPr>
          <p:cNvCxnSpPr/>
          <p:nvPr/>
        </p:nvCxnSpPr>
        <p:spPr bwMode="auto">
          <a:xfrm>
            <a:off x="2889439" y="1676475"/>
            <a:ext cx="210934" cy="0"/>
          </a:xfrm>
          <a:prstGeom prst="line">
            <a:avLst/>
          </a:prstGeom>
          <a:noFill/>
          <a:ln w="28575" cap="flat" cmpd="sng" algn="ctr">
            <a:solidFill>
              <a:srgbClr val="015873"/>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4FFCC36-B2BE-4A07-BA11-CAEC9C5CEE01}"/>
              </a:ext>
            </a:extLst>
          </p:cNvPr>
          <p:cNvCxnSpPr/>
          <p:nvPr/>
        </p:nvCxnSpPr>
        <p:spPr bwMode="auto">
          <a:xfrm>
            <a:off x="2891610" y="1930336"/>
            <a:ext cx="210934" cy="0"/>
          </a:xfrm>
          <a:prstGeom prst="line">
            <a:avLst/>
          </a:prstGeom>
          <a:noFill/>
          <a:ln w="28575" cap="flat" cmpd="sng" algn="ctr">
            <a:solidFill>
              <a:srgbClr val="E1471D"/>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4EDAB642-4C1C-4028-912C-09C439C0C17F}"/>
              </a:ext>
            </a:extLst>
          </p:cNvPr>
          <p:cNvSpPr txBox="1"/>
          <p:nvPr/>
        </p:nvSpPr>
        <p:spPr bwMode="auto">
          <a:xfrm>
            <a:off x="1184079" y="2908364"/>
            <a:ext cx="2743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0.65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.034)</a:t>
            </a:r>
          </a:p>
        </p:txBody>
      </p:sp>
      <p:graphicFrame>
        <p:nvGraphicFramePr>
          <p:cNvPr id="29" name="Table 28">
            <a:extLst>
              <a:ext uri="{FF2B5EF4-FFF2-40B4-BE49-F238E27FC236}">
                <a16:creationId xmlns:a16="http://schemas.microsoft.com/office/drawing/2014/main" id="{7D58A939-8ADC-46AE-8676-BC41A74FE464}"/>
              </a:ext>
            </a:extLst>
          </p:cNvPr>
          <p:cNvGraphicFramePr>
            <a:graphicFrameLocks noGrp="1"/>
          </p:cNvGraphicFramePr>
          <p:nvPr/>
        </p:nvGraphicFramePr>
        <p:xfrm>
          <a:off x="8762453" y="1000906"/>
          <a:ext cx="2651394" cy="975648"/>
        </p:xfrm>
        <a:graphic>
          <a:graphicData uri="http://schemas.openxmlformats.org/drawingml/2006/table">
            <a:tbl>
              <a:tblPr firstRow="1" bandRow="1"/>
              <a:tblGrid>
                <a:gridCol w="640080">
                  <a:extLst>
                    <a:ext uri="{9D8B030D-6E8A-4147-A177-3AD203B41FA5}">
                      <a16:colId xmlns:a16="http://schemas.microsoft.com/office/drawing/2014/main" val="20000"/>
                    </a:ext>
                  </a:extLst>
                </a:gridCol>
                <a:gridCol w="404935">
                  <a:extLst>
                    <a:ext uri="{9D8B030D-6E8A-4147-A177-3AD203B41FA5}">
                      <a16:colId xmlns:a16="http://schemas.microsoft.com/office/drawing/2014/main" val="20001"/>
                    </a:ext>
                  </a:extLst>
                </a:gridCol>
                <a:gridCol w="1606379">
                  <a:extLst>
                    <a:ext uri="{9D8B030D-6E8A-4147-A177-3AD203B41FA5}">
                      <a16:colId xmlns:a16="http://schemas.microsoft.com/office/drawing/2014/main" val="20002"/>
                    </a:ext>
                  </a:extLst>
                </a:gridCol>
              </a:tblGrid>
              <a:tr h="87937">
                <a:tc>
                  <a:txBody>
                    <a:bodyPr/>
                    <a:lstStyle>
                      <a:lvl1pPr marL="0" algn="l" defTabSz="457200" rtl="0" eaLnBrk="1" latinLnBrk="0" hangingPunct="1">
                        <a:defRPr sz="1800" b="1" kern="1200">
                          <a:solidFill>
                            <a:schemeClr val="bg1"/>
                          </a:solidFill>
                          <a:latin typeface="Calibri"/>
                        </a:defRPr>
                      </a:lvl1pPr>
                      <a:lvl2pPr marL="457200" algn="l" defTabSz="457200" rtl="0" eaLnBrk="1" latinLnBrk="0" hangingPunct="1">
                        <a:defRPr sz="1800" b="1" kern="1200">
                          <a:solidFill>
                            <a:schemeClr val="bg1"/>
                          </a:solidFill>
                          <a:latin typeface="Calibri"/>
                        </a:defRPr>
                      </a:lvl2pPr>
                      <a:lvl3pPr marL="914400" algn="l" defTabSz="457200" rtl="0" eaLnBrk="1" latinLnBrk="0" hangingPunct="1">
                        <a:defRPr sz="1800" b="1" kern="1200">
                          <a:solidFill>
                            <a:schemeClr val="bg1"/>
                          </a:solidFill>
                          <a:latin typeface="Calibri"/>
                        </a:defRPr>
                      </a:lvl3pPr>
                      <a:lvl4pPr marL="1371600" algn="l" defTabSz="457200" rtl="0" eaLnBrk="1" latinLnBrk="0" hangingPunct="1">
                        <a:defRPr sz="1800" b="1" kern="1200">
                          <a:solidFill>
                            <a:schemeClr val="bg1"/>
                          </a:solidFill>
                          <a:latin typeface="Calibri"/>
                        </a:defRPr>
                      </a:lvl4pPr>
                      <a:lvl5pPr marL="1828800" algn="l" defTabSz="457200" rtl="0" eaLnBrk="1" latinLnBrk="0" hangingPunct="1">
                        <a:defRPr sz="1800" b="1" kern="1200">
                          <a:solidFill>
                            <a:schemeClr val="bg1"/>
                          </a:solidFill>
                          <a:latin typeface="Calibri"/>
                        </a:defRPr>
                      </a:lvl5pPr>
                      <a:lvl6pPr marL="2286000" algn="l" defTabSz="457200" rtl="0" eaLnBrk="1" latinLnBrk="0" hangingPunct="1">
                        <a:defRPr sz="1800" b="1" kern="1200">
                          <a:solidFill>
                            <a:schemeClr val="bg1"/>
                          </a:solidFill>
                          <a:latin typeface="Calibri"/>
                        </a:defRPr>
                      </a:lvl6pPr>
                      <a:lvl7pPr marL="2743200" algn="l" defTabSz="457200" rtl="0" eaLnBrk="1" latinLnBrk="0" hangingPunct="1">
                        <a:defRPr sz="1800" b="1" kern="1200">
                          <a:solidFill>
                            <a:schemeClr val="bg1"/>
                          </a:solidFill>
                          <a:latin typeface="Calibri"/>
                        </a:defRPr>
                      </a:lvl7pPr>
                      <a:lvl8pPr marL="3200400" algn="l" defTabSz="457200" rtl="0" eaLnBrk="1" latinLnBrk="0" hangingPunct="1">
                        <a:defRPr sz="1800" b="1" kern="1200">
                          <a:solidFill>
                            <a:schemeClr val="bg1"/>
                          </a:solidFill>
                          <a:latin typeface="Calibri"/>
                        </a:defRPr>
                      </a:lvl8pPr>
                      <a:lvl9pPr marL="3657600" algn="l" defTabSz="457200" rtl="0" eaLnBrk="1" latinLnBrk="0" hangingPunct="1">
                        <a:defRPr sz="1800" b="1" kern="1200">
                          <a:solidFill>
                            <a:schemeClr val="bg1"/>
                          </a:solidFill>
                          <a:latin typeface="Calibri"/>
                        </a:defRPr>
                      </a:lvl9pPr>
                    </a:lstStyle>
                    <a:p>
                      <a:pPr marL="0" marR="0">
                        <a:lnSpc>
                          <a:spcPct val="90000"/>
                        </a:lnSpc>
                        <a:spcBef>
                          <a:spcPts val="0"/>
                        </a:spcBef>
                        <a:spcAft>
                          <a:spcPts val="0"/>
                        </a:spcAft>
                      </a:pPr>
                      <a:endParaRPr lang="en-US" sz="1600" b="0" noProof="0" dirty="0">
                        <a:solidFill>
                          <a:schemeClr val="bg1"/>
                        </a:solidFill>
                        <a:effectLst/>
                        <a:latin typeface="Calibri" panose="020F0502020204030204" pitchFamily="34" charset="0"/>
                        <a:ea typeface="Calibri"/>
                        <a:cs typeface="Arial" panose="020B0604020202020204" pitchFamily="34" charset="0"/>
                      </a:endParaRPr>
                    </a:p>
                  </a:txBody>
                  <a:tcPr marL="56637"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b="1" kern="1200">
                          <a:solidFill>
                            <a:schemeClr val="bg1"/>
                          </a:solidFill>
                          <a:latin typeface="Calibri"/>
                        </a:defRPr>
                      </a:lvl1pPr>
                      <a:lvl2pPr marL="457200" algn="l" defTabSz="457200" rtl="0" eaLnBrk="1" latinLnBrk="0" hangingPunct="1">
                        <a:defRPr sz="1800" b="1" kern="1200">
                          <a:solidFill>
                            <a:schemeClr val="bg1"/>
                          </a:solidFill>
                          <a:latin typeface="Calibri"/>
                        </a:defRPr>
                      </a:lvl2pPr>
                      <a:lvl3pPr marL="914400" algn="l" defTabSz="457200" rtl="0" eaLnBrk="1" latinLnBrk="0" hangingPunct="1">
                        <a:defRPr sz="1800" b="1" kern="1200">
                          <a:solidFill>
                            <a:schemeClr val="bg1"/>
                          </a:solidFill>
                          <a:latin typeface="Calibri"/>
                        </a:defRPr>
                      </a:lvl3pPr>
                      <a:lvl4pPr marL="1371600" algn="l" defTabSz="457200" rtl="0" eaLnBrk="1" latinLnBrk="0" hangingPunct="1">
                        <a:defRPr sz="1800" b="1" kern="1200">
                          <a:solidFill>
                            <a:schemeClr val="bg1"/>
                          </a:solidFill>
                          <a:latin typeface="Calibri"/>
                        </a:defRPr>
                      </a:lvl4pPr>
                      <a:lvl5pPr marL="1828800" algn="l" defTabSz="457200" rtl="0" eaLnBrk="1" latinLnBrk="0" hangingPunct="1">
                        <a:defRPr sz="1800" b="1" kern="1200">
                          <a:solidFill>
                            <a:schemeClr val="bg1"/>
                          </a:solidFill>
                          <a:latin typeface="Calibri"/>
                        </a:defRPr>
                      </a:lvl5pPr>
                      <a:lvl6pPr marL="2286000" algn="l" defTabSz="457200" rtl="0" eaLnBrk="1" latinLnBrk="0" hangingPunct="1">
                        <a:defRPr sz="1800" b="1" kern="1200">
                          <a:solidFill>
                            <a:schemeClr val="bg1"/>
                          </a:solidFill>
                          <a:latin typeface="Calibri"/>
                        </a:defRPr>
                      </a:lvl6pPr>
                      <a:lvl7pPr marL="2743200" algn="l" defTabSz="457200" rtl="0" eaLnBrk="1" latinLnBrk="0" hangingPunct="1">
                        <a:defRPr sz="1800" b="1" kern="1200">
                          <a:solidFill>
                            <a:schemeClr val="bg1"/>
                          </a:solidFill>
                          <a:latin typeface="Calibri"/>
                        </a:defRPr>
                      </a:lvl7pPr>
                      <a:lvl8pPr marL="3200400" algn="l" defTabSz="457200" rtl="0" eaLnBrk="1" latinLnBrk="0" hangingPunct="1">
                        <a:defRPr sz="1800" b="1" kern="1200">
                          <a:solidFill>
                            <a:schemeClr val="bg1"/>
                          </a:solidFill>
                          <a:latin typeface="Calibri"/>
                        </a:defRPr>
                      </a:lvl8pPr>
                      <a:lvl9pPr marL="3657600" algn="l" defTabSz="457200" rtl="0" eaLnBrk="1" latinLnBrk="0" hangingPunct="1">
                        <a:defRPr sz="1800" b="1" kern="1200">
                          <a:solidFill>
                            <a:schemeClr val="bg1"/>
                          </a:solidFill>
                          <a:latin typeface="Calibri"/>
                        </a:defRPr>
                      </a:lvl9pPr>
                    </a:lstStyle>
                    <a:p>
                      <a:pPr marL="0" marR="0" algn="ctr">
                        <a:lnSpc>
                          <a:spcPct val="90000"/>
                        </a:lnSpc>
                        <a:spcBef>
                          <a:spcPts val="0"/>
                        </a:spcBef>
                        <a:spcAft>
                          <a:spcPts val="0"/>
                        </a:spcAft>
                      </a:pPr>
                      <a:r>
                        <a:rPr lang="en-US" sz="1600" b="1" noProof="0" dirty="0">
                          <a:solidFill>
                            <a:schemeClr val="bg1"/>
                          </a:solidFill>
                          <a:effectLst/>
                          <a:latin typeface="Calibri" panose="020F0502020204030204" pitchFamily="34" charset="0"/>
                          <a:cs typeface="Arial" panose="020B0604020202020204" pitchFamily="34" charset="0"/>
                        </a:rPr>
                        <a:t>n</a:t>
                      </a:r>
                      <a:endParaRPr lang="en-US" sz="1600" b="1" noProof="0" dirty="0">
                        <a:solidFill>
                          <a:schemeClr val="bg1"/>
                        </a:solidFill>
                        <a:effectLst/>
                        <a:latin typeface="Calibri" panose="020F0502020204030204" pitchFamily="34" charset="0"/>
                        <a:ea typeface="Calibri"/>
                        <a:cs typeface="Arial" panose="020B0604020202020204" pitchFamily="34" charset="0"/>
                      </a:endParaRPr>
                    </a:p>
                  </a:txBody>
                  <a:tcPr marL="10789"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b="1" kern="1200">
                          <a:solidFill>
                            <a:schemeClr val="bg1"/>
                          </a:solidFill>
                          <a:latin typeface="Calibri"/>
                        </a:defRPr>
                      </a:lvl1pPr>
                      <a:lvl2pPr marL="457200" algn="l" defTabSz="457200" rtl="0" eaLnBrk="1" latinLnBrk="0" hangingPunct="1">
                        <a:defRPr sz="1800" b="1" kern="1200">
                          <a:solidFill>
                            <a:schemeClr val="bg1"/>
                          </a:solidFill>
                          <a:latin typeface="Calibri"/>
                        </a:defRPr>
                      </a:lvl2pPr>
                      <a:lvl3pPr marL="914400" algn="l" defTabSz="457200" rtl="0" eaLnBrk="1" latinLnBrk="0" hangingPunct="1">
                        <a:defRPr sz="1800" b="1" kern="1200">
                          <a:solidFill>
                            <a:schemeClr val="bg1"/>
                          </a:solidFill>
                          <a:latin typeface="Calibri"/>
                        </a:defRPr>
                      </a:lvl3pPr>
                      <a:lvl4pPr marL="1371600" algn="l" defTabSz="457200" rtl="0" eaLnBrk="1" latinLnBrk="0" hangingPunct="1">
                        <a:defRPr sz="1800" b="1" kern="1200">
                          <a:solidFill>
                            <a:schemeClr val="bg1"/>
                          </a:solidFill>
                          <a:latin typeface="Calibri"/>
                        </a:defRPr>
                      </a:lvl4pPr>
                      <a:lvl5pPr marL="1828800" algn="l" defTabSz="457200" rtl="0" eaLnBrk="1" latinLnBrk="0" hangingPunct="1">
                        <a:defRPr sz="1800" b="1" kern="1200">
                          <a:solidFill>
                            <a:schemeClr val="bg1"/>
                          </a:solidFill>
                          <a:latin typeface="Calibri"/>
                        </a:defRPr>
                      </a:lvl5pPr>
                      <a:lvl6pPr marL="2286000" algn="l" defTabSz="457200" rtl="0" eaLnBrk="1" latinLnBrk="0" hangingPunct="1">
                        <a:defRPr sz="1800" b="1" kern="1200">
                          <a:solidFill>
                            <a:schemeClr val="bg1"/>
                          </a:solidFill>
                          <a:latin typeface="Calibri"/>
                        </a:defRPr>
                      </a:lvl6pPr>
                      <a:lvl7pPr marL="2743200" algn="l" defTabSz="457200" rtl="0" eaLnBrk="1" latinLnBrk="0" hangingPunct="1">
                        <a:defRPr sz="1800" b="1" kern="1200">
                          <a:solidFill>
                            <a:schemeClr val="bg1"/>
                          </a:solidFill>
                          <a:latin typeface="Calibri"/>
                        </a:defRPr>
                      </a:lvl7pPr>
                      <a:lvl8pPr marL="3200400" algn="l" defTabSz="457200" rtl="0" eaLnBrk="1" latinLnBrk="0" hangingPunct="1">
                        <a:defRPr sz="1800" b="1" kern="1200">
                          <a:solidFill>
                            <a:schemeClr val="bg1"/>
                          </a:solidFill>
                          <a:latin typeface="Calibri"/>
                        </a:defRPr>
                      </a:lvl8pPr>
                      <a:lvl9pPr marL="3657600" algn="l" defTabSz="457200" rtl="0" eaLnBrk="1" latinLnBrk="0" hangingPunct="1">
                        <a:defRPr sz="1800" b="1" kern="1200">
                          <a:solidFill>
                            <a:schemeClr val="bg1"/>
                          </a:solidFill>
                          <a:latin typeface="Calibri"/>
                        </a:defRPr>
                      </a:lvl9pPr>
                    </a:lstStyle>
                    <a:p>
                      <a:pPr marL="0" marR="0" algn="ctr">
                        <a:lnSpc>
                          <a:spcPct val="90000"/>
                        </a:lnSpc>
                        <a:spcBef>
                          <a:spcPts val="0"/>
                        </a:spcBef>
                        <a:spcAft>
                          <a:spcPts val="0"/>
                        </a:spcAft>
                      </a:pPr>
                      <a:r>
                        <a:rPr lang="en-US" sz="1600" b="1" noProof="0" dirty="0">
                          <a:solidFill>
                            <a:schemeClr val="bg1"/>
                          </a:solidFill>
                          <a:effectLst/>
                          <a:latin typeface="Calibri" panose="020F0502020204030204" pitchFamily="34" charset="0"/>
                          <a:ea typeface="Calibri"/>
                          <a:cs typeface="Arial" panose="020B0604020202020204" pitchFamily="34" charset="0"/>
                        </a:rPr>
                        <a:t>Median rPFS, </a:t>
                      </a:r>
                    </a:p>
                    <a:p>
                      <a:pPr marL="0" marR="0" algn="ctr">
                        <a:lnSpc>
                          <a:spcPct val="90000"/>
                        </a:lnSpc>
                        <a:spcBef>
                          <a:spcPts val="0"/>
                        </a:spcBef>
                        <a:spcAft>
                          <a:spcPts val="0"/>
                        </a:spcAft>
                      </a:pPr>
                      <a:r>
                        <a:rPr lang="en-US" sz="1600" b="1" noProof="0" dirty="0">
                          <a:solidFill>
                            <a:schemeClr val="bg1"/>
                          </a:solidFill>
                          <a:effectLst/>
                          <a:latin typeface="Calibri" panose="020F0502020204030204" pitchFamily="34" charset="0"/>
                          <a:ea typeface="Calibri"/>
                          <a:cs typeface="Arial" panose="020B0604020202020204" pitchFamily="34" charset="0"/>
                        </a:rPr>
                        <a:t>Mos</a:t>
                      </a:r>
                    </a:p>
                  </a:txBody>
                  <a:tcPr marL="10789"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000"/>
                  </a:ext>
                </a:extLst>
              </a:tr>
              <a:tr h="0">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marL="0" marR="0" algn="l">
                        <a:lnSpc>
                          <a:spcPct val="90000"/>
                        </a:lnSpc>
                        <a:spcBef>
                          <a:spcPts val="0"/>
                        </a:spcBef>
                        <a:spcAft>
                          <a:spcPts val="0"/>
                        </a:spcAft>
                        <a:tabLst/>
                      </a:pPr>
                      <a:r>
                        <a:rPr lang="en-US" sz="1600" b="1" noProof="0" dirty="0">
                          <a:solidFill>
                            <a:schemeClr val="accent1"/>
                          </a:solidFill>
                          <a:effectLst/>
                          <a:latin typeface="Calibri" panose="020F0502020204030204" pitchFamily="34" charset="0"/>
                          <a:cs typeface="Arial" panose="020B0604020202020204" pitchFamily="34" charset="0"/>
                        </a:rPr>
                        <a:t>O + A</a:t>
                      </a:r>
                    </a:p>
                  </a:txBody>
                  <a:tcPr marL="56637"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lang="en-US" sz="1600" b="0" noProof="0" dirty="0">
                          <a:solidFill>
                            <a:schemeClr val="bg1"/>
                          </a:solidFill>
                          <a:effectLst/>
                          <a:latin typeface="Calibri" panose="020F0502020204030204" pitchFamily="34" charset="0"/>
                          <a:ea typeface="Calibri"/>
                          <a:cs typeface="Arial" panose="020B0604020202020204" pitchFamily="34" charset="0"/>
                        </a:rPr>
                        <a:t>11</a:t>
                      </a:r>
                    </a:p>
                  </a:txBody>
                  <a:tcPr marL="10789"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lang="en-US" sz="1600" b="0" noProof="0" dirty="0">
                          <a:solidFill>
                            <a:schemeClr val="bg1"/>
                          </a:solidFill>
                          <a:effectLst/>
                          <a:latin typeface="Calibri" panose="020F0502020204030204" pitchFamily="34" charset="0"/>
                          <a:ea typeface="Calibri"/>
                          <a:cs typeface="Arial" panose="020B0604020202020204" pitchFamily="34" charset="0"/>
                        </a:rPr>
                        <a:t>17.8 (2.9-27.6)</a:t>
                      </a:r>
                    </a:p>
                  </a:txBody>
                  <a:tcPr marL="10789"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001"/>
                  </a:ext>
                </a:extLst>
              </a:tr>
              <a:tr h="70003">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marL="0" marR="0" algn="l">
                        <a:lnSpc>
                          <a:spcPct val="90000"/>
                        </a:lnSpc>
                        <a:spcBef>
                          <a:spcPts val="0"/>
                        </a:spcBef>
                        <a:spcAft>
                          <a:spcPts val="0"/>
                        </a:spcAft>
                        <a:tabLst/>
                      </a:pPr>
                      <a:r>
                        <a:rPr lang="en-US" sz="1600" b="1" noProof="0" dirty="0">
                          <a:solidFill>
                            <a:schemeClr val="accent3"/>
                          </a:solidFill>
                          <a:effectLst/>
                          <a:latin typeface="Calibri" panose="020F0502020204030204" pitchFamily="34" charset="0"/>
                          <a:cs typeface="Arial" panose="020B0604020202020204" pitchFamily="34" charset="0"/>
                        </a:rPr>
                        <a:t>P + A</a:t>
                      </a:r>
                    </a:p>
                  </a:txBody>
                  <a:tcPr marL="56637"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lang="en-US" sz="1600" b="0" noProof="0" dirty="0">
                          <a:solidFill>
                            <a:schemeClr val="bg1"/>
                          </a:solidFill>
                          <a:effectLst/>
                          <a:latin typeface="Calibri" panose="020F0502020204030204" pitchFamily="34" charset="0"/>
                          <a:ea typeface="Calibri"/>
                          <a:cs typeface="Arial" panose="020B0604020202020204" pitchFamily="34" charset="0"/>
                        </a:rPr>
                        <a:t>10</a:t>
                      </a:r>
                    </a:p>
                  </a:txBody>
                  <a:tcPr marL="10789" marR="10789" marT="16304" marB="16304"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lang="en-US" sz="1600" b="0" noProof="0" dirty="0">
                          <a:solidFill>
                            <a:schemeClr val="bg1"/>
                          </a:solidFill>
                          <a:effectLst/>
                          <a:latin typeface="Calibri" panose="020F0502020204030204" pitchFamily="34" charset="0"/>
                          <a:ea typeface="Calibri"/>
                          <a:cs typeface="Arial" panose="020B0604020202020204" pitchFamily="34" charset="0"/>
                        </a:rPr>
                        <a:t>6.5 (2.7-NR)</a:t>
                      </a:r>
                    </a:p>
                  </a:txBody>
                  <a:tcPr marL="10789" marR="10789" marT="16304" marB="1630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521605076"/>
                  </a:ext>
                </a:extLst>
              </a:tr>
            </a:tbl>
          </a:graphicData>
        </a:graphic>
      </p:graphicFrame>
      <p:cxnSp>
        <p:nvCxnSpPr>
          <p:cNvPr id="30" name="Straight Connector 29">
            <a:extLst>
              <a:ext uri="{FF2B5EF4-FFF2-40B4-BE49-F238E27FC236}">
                <a16:creationId xmlns:a16="http://schemas.microsoft.com/office/drawing/2014/main" id="{7BBEFFDC-685B-4A5C-A733-63C7258A6C74}"/>
              </a:ext>
            </a:extLst>
          </p:cNvPr>
          <p:cNvCxnSpPr/>
          <p:nvPr/>
        </p:nvCxnSpPr>
        <p:spPr bwMode="auto">
          <a:xfrm>
            <a:off x="8549348" y="1599011"/>
            <a:ext cx="210934" cy="0"/>
          </a:xfrm>
          <a:prstGeom prst="line">
            <a:avLst/>
          </a:prstGeom>
          <a:noFill/>
          <a:ln w="28575" cap="flat" cmpd="sng" algn="ctr">
            <a:solidFill>
              <a:srgbClr val="015873"/>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4D525FC-86C8-4B72-B3ED-58C3EB8DA403}"/>
              </a:ext>
            </a:extLst>
          </p:cNvPr>
          <p:cNvCxnSpPr/>
          <p:nvPr/>
        </p:nvCxnSpPr>
        <p:spPr bwMode="auto">
          <a:xfrm>
            <a:off x="8551519" y="1852872"/>
            <a:ext cx="210934" cy="0"/>
          </a:xfrm>
          <a:prstGeom prst="line">
            <a:avLst/>
          </a:prstGeom>
          <a:noFill/>
          <a:ln w="28575" cap="flat" cmpd="sng" algn="ctr">
            <a:solidFill>
              <a:srgbClr val="E1471D"/>
            </a:solidFill>
            <a:prstDash val="solid"/>
            <a:round/>
            <a:headEnd type="none" w="med" len="med"/>
            <a:tailEnd type="none" w="med" len="med"/>
          </a:ln>
          <a:effectLst/>
        </p:spPr>
      </p:cxnSp>
      <p:sp>
        <p:nvSpPr>
          <p:cNvPr id="32" name="TextBox 31">
            <a:extLst>
              <a:ext uri="{FF2B5EF4-FFF2-40B4-BE49-F238E27FC236}">
                <a16:creationId xmlns:a16="http://schemas.microsoft.com/office/drawing/2014/main" id="{B7CBEFDF-18B3-4968-AA13-0610736839C3}"/>
              </a:ext>
            </a:extLst>
          </p:cNvPr>
          <p:cNvSpPr txBox="1"/>
          <p:nvPr/>
        </p:nvSpPr>
        <p:spPr bwMode="auto">
          <a:xfrm>
            <a:off x="6811817" y="2920284"/>
            <a:ext cx="2743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0.74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.58)</a:t>
            </a:r>
          </a:p>
        </p:txBody>
      </p:sp>
      <p:graphicFrame>
        <p:nvGraphicFramePr>
          <p:cNvPr id="33" name="Table 32">
            <a:extLst>
              <a:ext uri="{FF2B5EF4-FFF2-40B4-BE49-F238E27FC236}">
                <a16:creationId xmlns:a16="http://schemas.microsoft.com/office/drawing/2014/main" id="{820E38B8-FFED-453A-9B76-6FF13E7E4A44}"/>
              </a:ext>
            </a:extLst>
          </p:cNvPr>
          <p:cNvGraphicFramePr>
            <a:graphicFrameLocks noGrp="1"/>
          </p:cNvGraphicFramePr>
          <p:nvPr/>
        </p:nvGraphicFramePr>
        <p:xfrm>
          <a:off x="3244751" y="3670725"/>
          <a:ext cx="2651394" cy="975648"/>
        </p:xfrm>
        <a:graphic>
          <a:graphicData uri="http://schemas.openxmlformats.org/drawingml/2006/table">
            <a:tbl>
              <a:tblPr firstRow="1" bandRow="1"/>
              <a:tblGrid>
                <a:gridCol w="640080">
                  <a:extLst>
                    <a:ext uri="{9D8B030D-6E8A-4147-A177-3AD203B41FA5}">
                      <a16:colId xmlns:a16="http://schemas.microsoft.com/office/drawing/2014/main" val="20000"/>
                    </a:ext>
                  </a:extLst>
                </a:gridCol>
                <a:gridCol w="404935">
                  <a:extLst>
                    <a:ext uri="{9D8B030D-6E8A-4147-A177-3AD203B41FA5}">
                      <a16:colId xmlns:a16="http://schemas.microsoft.com/office/drawing/2014/main" val="20001"/>
                    </a:ext>
                  </a:extLst>
                </a:gridCol>
                <a:gridCol w="1606379">
                  <a:extLst>
                    <a:ext uri="{9D8B030D-6E8A-4147-A177-3AD203B41FA5}">
                      <a16:colId xmlns:a16="http://schemas.microsoft.com/office/drawing/2014/main" val="20002"/>
                    </a:ext>
                  </a:extLst>
                </a:gridCol>
              </a:tblGrid>
              <a:tr h="87937">
                <a:tc>
                  <a:txBody>
                    <a:bodyPr/>
                    <a:lstStyle>
                      <a:lvl1pPr marL="0" algn="l" defTabSz="457200" rtl="0" eaLnBrk="1" latinLnBrk="0" hangingPunct="1">
                        <a:defRPr sz="1800" b="1" kern="1200">
                          <a:solidFill>
                            <a:schemeClr val="bg1"/>
                          </a:solidFill>
                          <a:latin typeface="Calibri"/>
                        </a:defRPr>
                      </a:lvl1pPr>
                      <a:lvl2pPr marL="457200" algn="l" defTabSz="457200" rtl="0" eaLnBrk="1" latinLnBrk="0" hangingPunct="1">
                        <a:defRPr sz="1800" b="1" kern="1200">
                          <a:solidFill>
                            <a:schemeClr val="bg1"/>
                          </a:solidFill>
                          <a:latin typeface="Calibri"/>
                        </a:defRPr>
                      </a:lvl2pPr>
                      <a:lvl3pPr marL="914400" algn="l" defTabSz="457200" rtl="0" eaLnBrk="1" latinLnBrk="0" hangingPunct="1">
                        <a:defRPr sz="1800" b="1" kern="1200">
                          <a:solidFill>
                            <a:schemeClr val="bg1"/>
                          </a:solidFill>
                          <a:latin typeface="Calibri"/>
                        </a:defRPr>
                      </a:lvl3pPr>
                      <a:lvl4pPr marL="1371600" algn="l" defTabSz="457200" rtl="0" eaLnBrk="1" latinLnBrk="0" hangingPunct="1">
                        <a:defRPr sz="1800" b="1" kern="1200">
                          <a:solidFill>
                            <a:schemeClr val="bg1"/>
                          </a:solidFill>
                          <a:latin typeface="Calibri"/>
                        </a:defRPr>
                      </a:lvl4pPr>
                      <a:lvl5pPr marL="1828800" algn="l" defTabSz="457200" rtl="0" eaLnBrk="1" latinLnBrk="0" hangingPunct="1">
                        <a:defRPr sz="1800" b="1" kern="1200">
                          <a:solidFill>
                            <a:schemeClr val="bg1"/>
                          </a:solidFill>
                          <a:latin typeface="Calibri"/>
                        </a:defRPr>
                      </a:lvl5pPr>
                      <a:lvl6pPr marL="2286000" algn="l" defTabSz="457200" rtl="0" eaLnBrk="1" latinLnBrk="0" hangingPunct="1">
                        <a:defRPr sz="1800" b="1" kern="1200">
                          <a:solidFill>
                            <a:schemeClr val="bg1"/>
                          </a:solidFill>
                          <a:latin typeface="Calibri"/>
                        </a:defRPr>
                      </a:lvl6pPr>
                      <a:lvl7pPr marL="2743200" algn="l" defTabSz="457200" rtl="0" eaLnBrk="1" latinLnBrk="0" hangingPunct="1">
                        <a:defRPr sz="1800" b="1" kern="1200">
                          <a:solidFill>
                            <a:schemeClr val="bg1"/>
                          </a:solidFill>
                          <a:latin typeface="Calibri"/>
                        </a:defRPr>
                      </a:lvl7pPr>
                      <a:lvl8pPr marL="3200400" algn="l" defTabSz="457200" rtl="0" eaLnBrk="1" latinLnBrk="0" hangingPunct="1">
                        <a:defRPr sz="1800" b="1" kern="1200">
                          <a:solidFill>
                            <a:schemeClr val="bg1"/>
                          </a:solidFill>
                          <a:latin typeface="Calibri"/>
                        </a:defRPr>
                      </a:lvl8pPr>
                      <a:lvl9pPr marL="3657600" algn="l" defTabSz="457200" rtl="0" eaLnBrk="1" latinLnBrk="0" hangingPunct="1">
                        <a:defRPr sz="1800" b="1" kern="1200">
                          <a:solidFill>
                            <a:schemeClr val="bg1"/>
                          </a:solidFill>
                          <a:latin typeface="Calibri"/>
                        </a:defRPr>
                      </a:lvl9pPr>
                    </a:lstStyle>
                    <a:p>
                      <a:pPr marL="0" marR="0">
                        <a:lnSpc>
                          <a:spcPct val="90000"/>
                        </a:lnSpc>
                        <a:spcBef>
                          <a:spcPts val="0"/>
                        </a:spcBef>
                        <a:spcAft>
                          <a:spcPts val="0"/>
                        </a:spcAft>
                      </a:pPr>
                      <a:endParaRPr lang="en-US" sz="1600" b="0" noProof="0" dirty="0">
                        <a:solidFill>
                          <a:schemeClr val="bg1"/>
                        </a:solidFill>
                        <a:effectLst/>
                        <a:latin typeface="Calibri" panose="020F0502020204030204" pitchFamily="34" charset="0"/>
                        <a:ea typeface="Calibri"/>
                        <a:cs typeface="Arial" panose="020B0604020202020204" pitchFamily="34" charset="0"/>
                      </a:endParaRPr>
                    </a:p>
                  </a:txBody>
                  <a:tcPr marL="56637"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b="1" kern="1200">
                          <a:solidFill>
                            <a:schemeClr val="bg1"/>
                          </a:solidFill>
                          <a:latin typeface="Calibri"/>
                        </a:defRPr>
                      </a:lvl1pPr>
                      <a:lvl2pPr marL="457200" algn="l" defTabSz="457200" rtl="0" eaLnBrk="1" latinLnBrk="0" hangingPunct="1">
                        <a:defRPr sz="1800" b="1" kern="1200">
                          <a:solidFill>
                            <a:schemeClr val="bg1"/>
                          </a:solidFill>
                          <a:latin typeface="Calibri"/>
                        </a:defRPr>
                      </a:lvl2pPr>
                      <a:lvl3pPr marL="914400" algn="l" defTabSz="457200" rtl="0" eaLnBrk="1" latinLnBrk="0" hangingPunct="1">
                        <a:defRPr sz="1800" b="1" kern="1200">
                          <a:solidFill>
                            <a:schemeClr val="bg1"/>
                          </a:solidFill>
                          <a:latin typeface="Calibri"/>
                        </a:defRPr>
                      </a:lvl3pPr>
                      <a:lvl4pPr marL="1371600" algn="l" defTabSz="457200" rtl="0" eaLnBrk="1" latinLnBrk="0" hangingPunct="1">
                        <a:defRPr sz="1800" b="1" kern="1200">
                          <a:solidFill>
                            <a:schemeClr val="bg1"/>
                          </a:solidFill>
                          <a:latin typeface="Calibri"/>
                        </a:defRPr>
                      </a:lvl4pPr>
                      <a:lvl5pPr marL="1828800" algn="l" defTabSz="457200" rtl="0" eaLnBrk="1" latinLnBrk="0" hangingPunct="1">
                        <a:defRPr sz="1800" b="1" kern="1200">
                          <a:solidFill>
                            <a:schemeClr val="bg1"/>
                          </a:solidFill>
                          <a:latin typeface="Calibri"/>
                        </a:defRPr>
                      </a:lvl5pPr>
                      <a:lvl6pPr marL="2286000" algn="l" defTabSz="457200" rtl="0" eaLnBrk="1" latinLnBrk="0" hangingPunct="1">
                        <a:defRPr sz="1800" b="1" kern="1200">
                          <a:solidFill>
                            <a:schemeClr val="bg1"/>
                          </a:solidFill>
                          <a:latin typeface="Calibri"/>
                        </a:defRPr>
                      </a:lvl6pPr>
                      <a:lvl7pPr marL="2743200" algn="l" defTabSz="457200" rtl="0" eaLnBrk="1" latinLnBrk="0" hangingPunct="1">
                        <a:defRPr sz="1800" b="1" kern="1200">
                          <a:solidFill>
                            <a:schemeClr val="bg1"/>
                          </a:solidFill>
                          <a:latin typeface="Calibri"/>
                        </a:defRPr>
                      </a:lvl7pPr>
                      <a:lvl8pPr marL="3200400" algn="l" defTabSz="457200" rtl="0" eaLnBrk="1" latinLnBrk="0" hangingPunct="1">
                        <a:defRPr sz="1800" b="1" kern="1200">
                          <a:solidFill>
                            <a:schemeClr val="bg1"/>
                          </a:solidFill>
                          <a:latin typeface="Calibri"/>
                        </a:defRPr>
                      </a:lvl8pPr>
                      <a:lvl9pPr marL="3657600" algn="l" defTabSz="457200" rtl="0" eaLnBrk="1" latinLnBrk="0" hangingPunct="1">
                        <a:defRPr sz="1800" b="1" kern="1200">
                          <a:solidFill>
                            <a:schemeClr val="bg1"/>
                          </a:solidFill>
                          <a:latin typeface="Calibri"/>
                        </a:defRPr>
                      </a:lvl9pPr>
                    </a:lstStyle>
                    <a:p>
                      <a:pPr marL="0" marR="0" algn="ctr">
                        <a:lnSpc>
                          <a:spcPct val="90000"/>
                        </a:lnSpc>
                        <a:spcBef>
                          <a:spcPts val="0"/>
                        </a:spcBef>
                        <a:spcAft>
                          <a:spcPts val="0"/>
                        </a:spcAft>
                      </a:pPr>
                      <a:r>
                        <a:rPr lang="en-US" sz="1600" b="1" noProof="0" dirty="0">
                          <a:solidFill>
                            <a:schemeClr val="bg1"/>
                          </a:solidFill>
                          <a:effectLst/>
                          <a:latin typeface="Calibri" panose="020F0502020204030204" pitchFamily="34" charset="0"/>
                          <a:cs typeface="Arial" panose="020B0604020202020204" pitchFamily="34" charset="0"/>
                        </a:rPr>
                        <a:t>n</a:t>
                      </a:r>
                      <a:endParaRPr lang="en-US" sz="1600" b="1" noProof="0" dirty="0">
                        <a:solidFill>
                          <a:schemeClr val="bg1"/>
                        </a:solidFill>
                        <a:effectLst/>
                        <a:latin typeface="Calibri" panose="020F0502020204030204" pitchFamily="34" charset="0"/>
                        <a:ea typeface="Calibri"/>
                        <a:cs typeface="Arial" panose="020B0604020202020204" pitchFamily="34" charset="0"/>
                      </a:endParaRPr>
                    </a:p>
                  </a:txBody>
                  <a:tcPr marL="10789"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b="1" kern="1200">
                          <a:solidFill>
                            <a:schemeClr val="bg1"/>
                          </a:solidFill>
                          <a:latin typeface="Calibri"/>
                        </a:defRPr>
                      </a:lvl1pPr>
                      <a:lvl2pPr marL="457200" algn="l" defTabSz="457200" rtl="0" eaLnBrk="1" latinLnBrk="0" hangingPunct="1">
                        <a:defRPr sz="1800" b="1" kern="1200">
                          <a:solidFill>
                            <a:schemeClr val="bg1"/>
                          </a:solidFill>
                          <a:latin typeface="Calibri"/>
                        </a:defRPr>
                      </a:lvl2pPr>
                      <a:lvl3pPr marL="914400" algn="l" defTabSz="457200" rtl="0" eaLnBrk="1" latinLnBrk="0" hangingPunct="1">
                        <a:defRPr sz="1800" b="1" kern="1200">
                          <a:solidFill>
                            <a:schemeClr val="bg1"/>
                          </a:solidFill>
                          <a:latin typeface="Calibri"/>
                        </a:defRPr>
                      </a:lvl3pPr>
                      <a:lvl4pPr marL="1371600" algn="l" defTabSz="457200" rtl="0" eaLnBrk="1" latinLnBrk="0" hangingPunct="1">
                        <a:defRPr sz="1800" b="1" kern="1200">
                          <a:solidFill>
                            <a:schemeClr val="bg1"/>
                          </a:solidFill>
                          <a:latin typeface="Calibri"/>
                        </a:defRPr>
                      </a:lvl4pPr>
                      <a:lvl5pPr marL="1828800" algn="l" defTabSz="457200" rtl="0" eaLnBrk="1" latinLnBrk="0" hangingPunct="1">
                        <a:defRPr sz="1800" b="1" kern="1200">
                          <a:solidFill>
                            <a:schemeClr val="bg1"/>
                          </a:solidFill>
                          <a:latin typeface="Calibri"/>
                        </a:defRPr>
                      </a:lvl5pPr>
                      <a:lvl6pPr marL="2286000" algn="l" defTabSz="457200" rtl="0" eaLnBrk="1" latinLnBrk="0" hangingPunct="1">
                        <a:defRPr sz="1800" b="1" kern="1200">
                          <a:solidFill>
                            <a:schemeClr val="bg1"/>
                          </a:solidFill>
                          <a:latin typeface="Calibri"/>
                        </a:defRPr>
                      </a:lvl6pPr>
                      <a:lvl7pPr marL="2743200" algn="l" defTabSz="457200" rtl="0" eaLnBrk="1" latinLnBrk="0" hangingPunct="1">
                        <a:defRPr sz="1800" b="1" kern="1200">
                          <a:solidFill>
                            <a:schemeClr val="bg1"/>
                          </a:solidFill>
                          <a:latin typeface="Calibri"/>
                        </a:defRPr>
                      </a:lvl7pPr>
                      <a:lvl8pPr marL="3200400" algn="l" defTabSz="457200" rtl="0" eaLnBrk="1" latinLnBrk="0" hangingPunct="1">
                        <a:defRPr sz="1800" b="1" kern="1200">
                          <a:solidFill>
                            <a:schemeClr val="bg1"/>
                          </a:solidFill>
                          <a:latin typeface="Calibri"/>
                        </a:defRPr>
                      </a:lvl8pPr>
                      <a:lvl9pPr marL="3657600" algn="l" defTabSz="457200" rtl="0" eaLnBrk="1" latinLnBrk="0" hangingPunct="1">
                        <a:defRPr sz="1800" b="1" kern="1200">
                          <a:solidFill>
                            <a:schemeClr val="bg1"/>
                          </a:solidFill>
                          <a:latin typeface="Calibri"/>
                        </a:defRPr>
                      </a:lvl9pPr>
                    </a:lstStyle>
                    <a:p>
                      <a:pPr marL="0" marR="0" algn="ctr">
                        <a:lnSpc>
                          <a:spcPct val="90000"/>
                        </a:lnSpc>
                        <a:spcBef>
                          <a:spcPts val="0"/>
                        </a:spcBef>
                        <a:spcAft>
                          <a:spcPts val="0"/>
                        </a:spcAft>
                      </a:pPr>
                      <a:r>
                        <a:rPr lang="en-US" sz="1600" b="1" noProof="0" dirty="0">
                          <a:solidFill>
                            <a:schemeClr val="bg1"/>
                          </a:solidFill>
                          <a:effectLst/>
                          <a:latin typeface="Calibri" panose="020F0502020204030204" pitchFamily="34" charset="0"/>
                          <a:ea typeface="Calibri"/>
                          <a:cs typeface="Arial" panose="020B0604020202020204" pitchFamily="34" charset="0"/>
                        </a:rPr>
                        <a:t>Median rPFS, </a:t>
                      </a:r>
                    </a:p>
                    <a:p>
                      <a:pPr marL="0" marR="0" algn="ctr">
                        <a:lnSpc>
                          <a:spcPct val="90000"/>
                        </a:lnSpc>
                        <a:spcBef>
                          <a:spcPts val="0"/>
                        </a:spcBef>
                        <a:spcAft>
                          <a:spcPts val="0"/>
                        </a:spcAft>
                      </a:pPr>
                      <a:r>
                        <a:rPr lang="en-US" sz="1600" b="1" noProof="0" dirty="0">
                          <a:solidFill>
                            <a:schemeClr val="bg1"/>
                          </a:solidFill>
                          <a:effectLst/>
                          <a:latin typeface="Calibri" panose="020F0502020204030204" pitchFamily="34" charset="0"/>
                          <a:ea typeface="Calibri"/>
                          <a:cs typeface="Arial" panose="020B0604020202020204" pitchFamily="34" charset="0"/>
                        </a:rPr>
                        <a:t>Mos</a:t>
                      </a:r>
                    </a:p>
                  </a:txBody>
                  <a:tcPr marL="10789"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000"/>
                  </a:ext>
                </a:extLst>
              </a:tr>
              <a:tr h="0">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marL="0" marR="0" algn="l">
                        <a:lnSpc>
                          <a:spcPct val="90000"/>
                        </a:lnSpc>
                        <a:spcBef>
                          <a:spcPts val="0"/>
                        </a:spcBef>
                        <a:spcAft>
                          <a:spcPts val="0"/>
                        </a:spcAft>
                        <a:tabLst/>
                      </a:pPr>
                      <a:r>
                        <a:rPr lang="en-US" sz="1600" b="1" noProof="0" dirty="0">
                          <a:solidFill>
                            <a:schemeClr val="accent1"/>
                          </a:solidFill>
                          <a:effectLst/>
                          <a:latin typeface="Calibri" panose="020F0502020204030204" pitchFamily="34" charset="0"/>
                          <a:cs typeface="Arial" panose="020B0604020202020204" pitchFamily="34" charset="0"/>
                        </a:rPr>
                        <a:t>O + A</a:t>
                      </a:r>
                    </a:p>
                  </a:txBody>
                  <a:tcPr marL="56637"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lang="en-US" sz="1600" b="0" noProof="0" dirty="0">
                          <a:solidFill>
                            <a:schemeClr val="bg1"/>
                          </a:solidFill>
                          <a:effectLst/>
                          <a:latin typeface="Calibri" panose="020F0502020204030204" pitchFamily="34" charset="0"/>
                          <a:ea typeface="Calibri"/>
                          <a:cs typeface="Arial" panose="020B0604020202020204" pitchFamily="34" charset="0"/>
                        </a:rPr>
                        <a:t>15</a:t>
                      </a:r>
                    </a:p>
                  </a:txBody>
                  <a:tcPr marL="10789"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lang="en-US" sz="1600" b="0" noProof="0" dirty="0">
                          <a:solidFill>
                            <a:schemeClr val="bg1"/>
                          </a:solidFill>
                          <a:effectLst/>
                          <a:latin typeface="Calibri" panose="020F0502020204030204" pitchFamily="34" charset="0"/>
                          <a:ea typeface="Calibri"/>
                          <a:cs typeface="Arial" panose="020B0604020202020204" pitchFamily="34" charset="0"/>
                        </a:rPr>
                        <a:t>15.0 (5.4-NR)</a:t>
                      </a:r>
                    </a:p>
                  </a:txBody>
                  <a:tcPr marL="10789"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001"/>
                  </a:ext>
                </a:extLst>
              </a:tr>
              <a:tr h="70003">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marL="0" marR="0" algn="l">
                        <a:lnSpc>
                          <a:spcPct val="90000"/>
                        </a:lnSpc>
                        <a:spcBef>
                          <a:spcPts val="0"/>
                        </a:spcBef>
                        <a:spcAft>
                          <a:spcPts val="0"/>
                        </a:spcAft>
                        <a:tabLst/>
                      </a:pPr>
                      <a:r>
                        <a:rPr lang="en-US" sz="1600" b="1" noProof="0" dirty="0">
                          <a:solidFill>
                            <a:schemeClr val="accent3"/>
                          </a:solidFill>
                          <a:effectLst/>
                          <a:latin typeface="Calibri" panose="020F0502020204030204" pitchFamily="34" charset="0"/>
                          <a:cs typeface="Arial" panose="020B0604020202020204" pitchFamily="34" charset="0"/>
                        </a:rPr>
                        <a:t>P + A</a:t>
                      </a:r>
                    </a:p>
                  </a:txBody>
                  <a:tcPr marL="56637"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lang="en-US" sz="1600" b="0" noProof="0" dirty="0">
                          <a:solidFill>
                            <a:schemeClr val="bg1"/>
                          </a:solidFill>
                          <a:effectLst/>
                          <a:latin typeface="Calibri" panose="020F0502020204030204" pitchFamily="34" charset="0"/>
                          <a:ea typeface="Calibri"/>
                          <a:cs typeface="Arial" panose="020B0604020202020204" pitchFamily="34" charset="0"/>
                        </a:rPr>
                        <a:t>20</a:t>
                      </a:r>
                    </a:p>
                  </a:txBody>
                  <a:tcPr marL="10789" marR="10789" marT="16304" marB="16304"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lang="en-US" sz="1600" b="0" noProof="0" dirty="0">
                          <a:solidFill>
                            <a:schemeClr val="bg1"/>
                          </a:solidFill>
                          <a:effectLst/>
                          <a:latin typeface="Calibri" panose="020F0502020204030204" pitchFamily="34" charset="0"/>
                          <a:ea typeface="Calibri"/>
                          <a:cs typeface="Arial" panose="020B0604020202020204" pitchFamily="34" charset="0"/>
                        </a:rPr>
                        <a:t>9.7 (2.9-17.5)</a:t>
                      </a:r>
                    </a:p>
                  </a:txBody>
                  <a:tcPr marL="10789" marR="10789" marT="16304" marB="1630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521605076"/>
                  </a:ext>
                </a:extLst>
              </a:tr>
            </a:tbl>
          </a:graphicData>
        </a:graphic>
      </p:graphicFrame>
      <p:cxnSp>
        <p:nvCxnSpPr>
          <p:cNvPr id="34" name="Straight Connector 33">
            <a:extLst>
              <a:ext uri="{FF2B5EF4-FFF2-40B4-BE49-F238E27FC236}">
                <a16:creationId xmlns:a16="http://schemas.microsoft.com/office/drawing/2014/main" id="{598378B7-60FD-44EB-878E-DF43DC34FB0D}"/>
              </a:ext>
            </a:extLst>
          </p:cNvPr>
          <p:cNvCxnSpPr/>
          <p:nvPr/>
        </p:nvCxnSpPr>
        <p:spPr bwMode="auto">
          <a:xfrm>
            <a:off x="3031646" y="4268830"/>
            <a:ext cx="210934" cy="0"/>
          </a:xfrm>
          <a:prstGeom prst="line">
            <a:avLst/>
          </a:prstGeom>
          <a:noFill/>
          <a:ln w="28575" cap="flat" cmpd="sng" algn="ctr">
            <a:solidFill>
              <a:srgbClr val="015873"/>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60C3DF0-DDCE-4E78-A2E4-5EA772B5621E}"/>
              </a:ext>
            </a:extLst>
          </p:cNvPr>
          <p:cNvCxnSpPr/>
          <p:nvPr/>
        </p:nvCxnSpPr>
        <p:spPr bwMode="auto">
          <a:xfrm>
            <a:off x="3033817" y="4522691"/>
            <a:ext cx="210934" cy="0"/>
          </a:xfrm>
          <a:prstGeom prst="line">
            <a:avLst/>
          </a:prstGeom>
          <a:noFill/>
          <a:ln w="28575" cap="flat" cmpd="sng" algn="ctr">
            <a:solidFill>
              <a:srgbClr val="E1471D"/>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36F3CE36-F09B-4452-B1F5-6C89FF73A478}"/>
              </a:ext>
            </a:extLst>
          </p:cNvPr>
          <p:cNvSpPr txBox="1"/>
          <p:nvPr/>
        </p:nvSpPr>
        <p:spPr bwMode="auto">
          <a:xfrm>
            <a:off x="1159362" y="5590103"/>
            <a:ext cx="2743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0.52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.115)</a:t>
            </a:r>
          </a:p>
        </p:txBody>
      </p:sp>
      <p:graphicFrame>
        <p:nvGraphicFramePr>
          <p:cNvPr id="37" name="Table 36">
            <a:extLst>
              <a:ext uri="{FF2B5EF4-FFF2-40B4-BE49-F238E27FC236}">
                <a16:creationId xmlns:a16="http://schemas.microsoft.com/office/drawing/2014/main" id="{9F081FF4-FFF1-45FC-B5B1-6338279266D3}"/>
              </a:ext>
            </a:extLst>
          </p:cNvPr>
          <p:cNvGraphicFramePr>
            <a:graphicFrameLocks noGrp="1"/>
          </p:cNvGraphicFramePr>
          <p:nvPr/>
        </p:nvGraphicFramePr>
        <p:xfrm>
          <a:off x="8895035" y="3703459"/>
          <a:ext cx="2651394" cy="975648"/>
        </p:xfrm>
        <a:graphic>
          <a:graphicData uri="http://schemas.openxmlformats.org/drawingml/2006/table">
            <a:tbl>
              <a:tblPr firstRow="1" bandRow="1"/>
              <a:tblGrid>
                <a:gridCol w="640080">
                  <a:extLst>
                    <a:ext uri="{9D8B030D-6E8A-4147-A177-3AD203B41FA5}">
                      <a16:colId xmlns:a16="http://schemas.microsoft.com/office/drawing/2014/main" val="20000"/>
                    </a:ext>
                  </a:extLst>
                </a:gridCol>
                <a:gridCol w="404935">
                  <a:extLst>
                    <a:ext uri="{9D8B030D-6E8A-4147-A177-3AD203B41FA5}">
                      <a16:colId xmlns:a16="http://schemas.microsoft.com/office/drawing/2014/main" val="20001"/>
                    </a:ext>
                  </a:extLst>
                </a:gridCol>
                <a:gridCol w="1606379">
                  <a:extLst>
                    <a:ext uri="{9D8B030D-6E8A-4147-A177-3AD203B41FA5}">
                      <a16:colId xmlns:a16="http://schemas.microsoft.com/office/drawing/2014/main" val="20002"/>
                    </a:ext>
                  </a:extLst>
                </a:gridCol>
              </a:tblGrid>
              <a:tr h="87937">
                <a:tc>
                  <a:txBody>
                    <a:bodyPr/>
                    <a:lstStyle>
                      <a:lvl1pPr marL="0" algn="l" defTabSz="457200" rtl="0" eaLnBrk="1" latinLnBrk="0" hangingPunct="1">
                        <a:defRPr sz="1800" b="1" kern="1200">
                          <a:solidFill>
                            <a:schemeClr val="bg1"/>
                          </a:solidFill>
                          <a:latin typeface="Calibri"/>
                        </a:defRPr>
                      </a:lvl1pPr>
                      <a:lvl2pPr marL="457200" algn="l" defTabSz="457200" rtl="0" eaLnBrk="1" latinLnBrk="0" hangingPunct="1">
                        <a:defRPr sz="1800" b="1" kern="1200">
                          <a:solidFill>
                            <a:schemeClr val="bg1"/>
                          </a:solidFill>
                          <a:latin typeface="Calibri"/>
                        </a:defRPr>
                      </a:lvl2pPr>
                      <a:lvl3pPr marL="914400" algn="l" defTabSz="457200" rtl="0" eaLnBrk="1" latinLnBrk="0" hangingPunct="1">
                        <a:defRPr sz="1800" b="1" kern="1200">
                          <a:solidFill>
                            <a:schemeClr val="bg1"/>
                          </a:solidFill>
                          <a:latin typeface="Calibri"/>
                        </a:defRPr>
                      </a:lvl3pPr>
                      <a:lvl4pPr marL="1371600" algn="l" defTabSz="457200" rtl="0" eaLnBrk="1" latinLnBrk="0" hangingPunct="1">
                        <a:defRPr sz="1800" b="1" kern="1200">
                          <a:solidFill>
                            <a:schemeClr val="bg1"/>
                          </a:solidFill>
                          <a:latin typeface="Calibri"/>
                        </a:defRPr>
                      </a:lvl4pPr>
                      <a:lvl5pPr marL="1828800" algn="l" defTabSz="457200" rtl="0" eaLnBrk="1" latinLnBrk="0" hangingPunct="1">
                        <a:defRPr sz="1800" b="1" kern="1200">
                          <a:solidFill>
                            <a:schemeClr val="bg1"/>
                          </a:solidFill>
                          <a:latin typeface="Calibri"/>
                        </a:defRPr>
                      </a:lvl5pPr>
                      <a:lvl6pPr marL="2286000" algn="l" defTabSz="457200" rtl="0" eaLnBrk="1" latinLnBrk="0" hangingPunct="1">
                        <a:defRPr sz="1800" b="1" kern="1200">
                          <a:solidFill>
                            <a:schemeClr val="bg1"/>
                          </a:solidFill>
                          <a:latin typeface="Calibri"/>
                        </a:defRPr>
                      </a:lvl6pPr>
                      <a:lvl7pPr marL="2743200" algn="l" defTabSz="457200" rtl="0" eaLnBrk="1" latinLnBrk="0" hangingPunct="1">
                        <a:defRPr sz="1800" b="1" kern="1200">
                          <a:solidFill>
                            <a:schemeClr val="bg1"/>
                          </a:solidFill>
                          <a:latin typeface="Calibri"/>
                        </a:defRPr>
                      </a:lvl7pPr>
                      <a:lvl8pPr marL="3200400" algn="l" defTabSz="457200" rtl="0" eaLnBrk="1" latinLnBrk="0" hangingPunct="1">
                        <a:defRPr sz="1800" b="1" kern="1200">
                          <a:solidFill>
                            <a:schemeClr val="bg1"/>
                          </a:solidFill>
                          <a:latin typeface="Calibri"/>
                        </a:defRPr>
                      </a:lvl8pPr>
                      <a:lvl9pPr marL="3657600" algn="l" defTabSz="457200" rtl="0" eaLnBrk="1" latinLnBrk="0" hangingPunct="1">
                        <a:defRPr sz="1800" b="1" kern="1200">
                          <a:solidFill>
                            <a:schemeClr val="bg1"/>
                          </a:solidFill>
                          <a:latin typeface="Calibri"/>
                        </a:defRPr>
                      </a:lvl9pPr>
                    </a:lstStyle>
                    <a:p>
                      <a:pPr marL="0" marR="0">
                        <a:lnSpc>
                          <a:spcPct val="90000"/>
                        </a:lnSpc>
                        <a:spcBef>
                          <a:spcPts val="0"/>
                        </a:spcBef>
                        <a:spcAft>
                          <a:spcPts val="0"/>
                        </a:spcAft>
                      </a:pPr>
                      <a:endParaRPr lang="en-US" sz="1600" b="0" noProof="0" dirty="0">
                        <a:solidFill>
                          <a:schemeClr val="bg1"/>
                        </a:solidFill>
                        <a:effectLst/>
                        <a:latin typeface="Calibri" panose="020F0502020204030204" pitchFamily="34" charset="0"/>
                        <a:ea typeface="Calibri"/>
                        <a:cs typeface="Arial" panose="020B0604020202020204" pitchFamily="34" charset="0"/>
                      </a:endParaRPr>
                    </a:p>
                  </a:txBody>
                  <a:tcPr marL="56637"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b="1" kern="1200">
                          <a:solidFill>
                            <a:schemeClr val="bg1"/>
                          </a:solidFill>
                          <a:latin typeface="Calibri"/>
                        </a:defRPr>
                      </a:lvl1pPr>
                      <a:lvl2pPr marL="457200" algn="l" defTabSz="457200" rtl="0" eaLnBrk="1" latinLnBrk="0" hangingPunct="1">
                        <a:defRPr sz="1800" b="1" kern="1200">
                          <a:solidFill>
                            <a:schemeClr val="bg1"/>
                          </a:solidFill>
                          <a:latin typeface="Calibri"/>
                        </a:defRPr>
                      </a:lvl2pPr>
                      <a:lvl3pPr marL="914400" algn="l" defTabSz="457200" rtl="0" eaLnBrk="1" latinLnBrk="0" hangingPunct="1">
                        <a:defRPr sz="1800" b="1" kern="1200">
                          <a:solidFill>
                            <a:schemeClr val="bg1"/>
                          </a:solidFill>
                          <a:latin typeface="Calibri"/>
                        </a:defRPr>
                      </a:lvl3pPr>
                      <a:lvl4pPr marL="1371600" algn="l" defTabSz="457200" rtl="0" eaLnBrk="1" latinLnBrk="0" hangingPunct="1">
                        <a:defRPr sz="1800" b="1" kern="1200">
                          <a:solidFill>
                            <a:schemeClr val="bg1"/>
                          </a:solidFill>
                          <a:latin typeface="Calibri"/>
                        </a:defRPr>
                      </a:lvl4pPr>
                      <a:lvl5pPr marL="1828800" algn="l" defTabSz="457200" rtl="0" eaLnBrk="1" latinLnBrk="0" hangingPunct="1">
                        <a:defRPr sz="1800" b="1" kern="1200">
                          <a:solidFill>
                            <a:schemeClr val="bg1"/>
                          </a:solidFill>
                          <a:latin typeface="Calibri"/>
                        </a:defRPr>
                      </a:lvl5pPr>
                      <a:lvl6pPr marL="2286000" algn="l" defTabSz="457200" rtl="0" eaLnBrk="1" latinLnBrk="0" hangingPunct="1">
                        <a:defRPr sz="1800" b="1" kern="1200">
                          <a:solidFill>
                            <a:schemeClr val="bg1"/>
                          </a:solidFill>
                          <a:latin typeface="Calibri"/>
                        </a:defRPr>
                      </a:lvl6pPr>
                      <a:lvl7pPr marL="2743200" algn="l" defTabSz="457200" rtl="0" eaLnBrk="1" latinLnBrk="0" hangingPunct="1">
                        <a:defRPr sz="1800" b="1" kern="1200">
                          <a:solidFill>
                            <a:schemeClr val="bg1"/>
                          </a:solidFill>
                          <a:latin typeface="Calibri"/>
                        </a:defRPr>
                      </a:lvl7pPr>
                      <a:lvl8pPr marL="3200400" algn="l" defTabSz="457200" rtl="0" eaLnBrk="1" latinLnBrk="0" hangingPunct="1">
                        <a:defRPr sz="1800" b="1" kern="1200">
                          <a:solidFill>
                            <a:schemeClr val="bg1"/>
                          </a:solidFill>
                          <a:latin typeface="Calibri"/>
                        </a:defRPr>
                      </a:lvl8pPr>
                      <a:lvl9pPr marL="3657600" algn="l" defTabSz="457200" rtl="0" eaLnBrk="1" latinLnBrk="0" hangingPunct="1">
                        <a:defRPr sz="1800" b="1" kern="1200">
                          <a:solidFill>
                            <a:schemeClr val="bg1"/>
                          </a:solidFill>
                          <a:latin typeface="Calibri"/>
                        </a:defRPr>
                      </a:lvl9pPr>
                    </a:lstStyle>
                    <a:p>
                      <a:pPr marL="0" marR="0" algn="ctr">
                        <a:lnSpc>
                          <a:spcPct val="90000"/>
                        </a:lnSpc>
                        <a:spcBef>
                          <a:spcPts val="0"/>
                        </a:spcBef>
                        <a:spcAft>
                          <a:spcPts val="0"/>
                        </a:spcAft>
                      </a:pPr>
                      <a:r>
                        <a:rPr lang="en-US" sz="1600" b="1" noProof="0" dirty="0">
                          <a:solidFill>
                            <a:schemeClr val="bg1"/>
                          </a:solidFill>
                          <a:effectLst/>
                          <a:latin typeface="Calibri" panose="020F0502020204030204" pitchFamily="34" charset="0"/>
                          <a:cs typeface="Arial" panose="020B0604020202020204" pitchFamily="34" charset="0"/>
                        </a:rPr>
                        <a:t>n</a:t>
                      </a:r>
                      <a:endParaRPr lang="en-US" sz="1600" b="1" noProof="0" dirty="0">
                        <a:solidFill>
                          <a:schemeClr val="bg1"/>
                        </a:solidFill>
                        <a:effectLst/>
                        <a:latin typeface="Calibri" panose="020F0502020204030204" pitchFamily="34" charset="0"/>
                        <a:ea typeface="Calibri"/>
                        <a:cs typeface="Arial" panose="020B0604020202020204" pitchFamily="34" charset="0"/>
                      </a:endParaRPr>
                    </a:p>
                  </a:txBody>
                  <a:tcPr marL="10789"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b="1" kern="1200">
                          <a:solidFill>
                            <a:schemeClr val="bg1"/>
                          </a:solidFill>
                          <a:latin typeface="Calibri"/>
                        </a:defRPr>
                      </a:lvl1pPr>
                      <a:lvl2pPr marL="457200" algn="l" defTabSz="457200" rtl="0" eaLnBrk="1" latinLnBrk="0" hangingPunct="1">
                        <a:defRPr sz="1800" b="1" kern="1200">
                          <a:solidFill>
                            <a:schemeClr val="bg1"/>
                          </a:solidFill>
                          <a:latin typeface="Calibri"/>
                        </a:defRPr>
                      </a:lvl2pPr>
                      <a:lvl3pPr marL="914400" algn="l" defTabSz="457200" rtl="0" eaLnBrk="1" latinLnBrk="0" hangingPunct="1">
                        <a:defRPr sz="1800" b="1" kern="1200">
                          <a:solidFill>
                            <a:schemeClr val="bg1"/>
                          </a:solidFill>
                          <a:latin typeface="Calibri"/>
                        </a:defRPr>
                      </a:lvl3pPr>
                      <a:lvl4pPr marL="1371600" algn="l" defTabSz="457200" rtl="0" eaLnBrk="1" latinLnBrk="0" hangingPunct="1">
                        <a:defRPr sz="1800" b="1" kern="1200">
                          <a:solidFill>
                            <a:schemeClr val="bg1"/>
                          </a:solidFill>
                          <a:latin typeface="Calibri"/>
                        </a:defRPr>
                      </a:lvl4pPr>
                      <a:lvl5pPr marL="1828800" algn="l" defTabSz="457200" rtl="0" eaLnBrk="1" latinLnBrk="0" hangingPunct="1">
                        <a:defRPr sz="1800" b="1" kern="1200">
                          <a:solidFill>
                            <a:schemeClr val="bg1"/>
                          </a:solidFill>
                          <a:latin typeface="Calibri"/>
                        </a:defRPr>
                      </a:lvl5pPr>
                      <a:lvl6pPr marL="2286000" algn="l" defTabSz="457200" rtl="0" eaLnBrk="1" latinLnBrk="0" hangingPunct="1">
                        <a:defRPr sz="1800" b="1" kern="1200">
                          <a:solidFill>
                            <a:schemeClr val="bg1"/>
                          </a:solidFill>
                          <a:latin typeface="Calibri"/>
                        </a:defRPr>
                      </a:lvl6pPr>
                      <a:lvl7pPr marL="2743200" algn="l" defTabSz="457200" rtl="0" eaLnBrk="1" latinLnBrk="0" hangingPunct="1">
                        <a:defRPr sz="1800" b="1" kern="1200">
                          <a:solidFill>
                            <a:schemeClr val="bg1"/>
                          </a:solidFill>
                          <a:latin typeface="Calibri"/>
                        </a:defRPr>
                      </a:lvl7pPr>
                      <a:lvl8pPr marL="3200400" algn="l" defTabSz="457200" rtl="0" eaLnBrk="1" latinLnBrk="0" hangingPunct="1">
                        <a:defRPr sz="1800" b="1" kern="1200">
                          <a:solidFill>
                            <a:schemeClr val="bg1"/>
                          </a:solidFill>
                          <a:latin typeface="Calibri"/>
                        </a:defRPr>
                      </a:lvl8pPr>
                      <a:lvl9pPr marL="3657600" algn="l" defTabSz="457200" rtl="0" eaLnBrk="1" latinLnBrk="0" hangingPunct="1">
                        <a:defRPr sz="1800" b="1" kern="1200">
                          <a:solidFill>
                            <a:schemeClr val="bg1"/>
                          </a:solidFill>
                          <a:latin typeface="Calibri"/>
                        </a:defRPr>
                      </a:lvl9pPr>
                    </a:lstStyle>
                    <a:p>
                      <a:pPr marL="0" marR="0" algn="ctr">
                        <a:lnSpc>
                          <a:spcPct val="90000"/>
                        </a:lnSpc>
                        <a:spcBef>
                          <a:spcPts val="0"/>
                        </a:spcBef>
                        <a:spcAft>
                          <a:spcPts val="0"/>
                        </a:spcAft>
                      </a:pPr>
                      <a:r>
                        <a:rPr lang="en-US" sz="1600" b="1" noProof="0" dirty="0">
                          <a:solidFill>
                            <a:schemeClr val="bg1"/>
                          </a:solidFill>
                          <a:effectLst/>
                          <a:latin typeface="Calibri" panose="020F0502020204030204" pitchFamily="34" charset="0"/>
                          <a:ea typeface="Calibri"/>
                          <a:cs typeface="Arial" panose="020B0604020202020204" pitchFamily="34" charset="0"/>
                        </a:rPr>
                        <a:t>Median rPFS, </a:t>
                      </a:r>
                    </a:p>
                    <a:p>
                      <a:pPr marL="0" marR="0" algn="ctr">
                        <a:lnSpc>
                          <a:spcPct val="90000"/>
                        </a:lnSpc>
                        <a:spcBef>
                          <a:spcPts val="0"/>
                        </a:spcBef>
                        <a:spcAft>
                          <a:spcPts val="0"/>
                        </a:spcAft>
                      </a:pPr>
                      <a:r>
                        <a:rPr lang="en-US" sz="1600" b="1" noProof="0" dirty="0">
                          <a:solidFill>
                            <a:schemeClr val="bg1"/>
                          </a:solidFill>
                          <a:effectLst/>
                          <a:latin typeface="Calibri" panose="020F0502020204030204" pitchFamily="34" charset="0"/>
                          <a:ea typeface="Calibri"/>
                          <a:cs typeface="Arial" panose="020B0604020202020204" pitchFamily="34" charset="0"/>
                        </a:rPr>
                        <a:t>Mos</a:t>
                      </a:r>
                    </a:p>
                  </a:txBody>
                  <a:tcPr marL="10789"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000"/>
                  </a:ext>
                </a:extLst>
              </a:tr>
              <a:tr h="0">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marL="0" marR="0" algn="l">
                        <a:lnSpc>
                          <a:spcPct val="90000"/>
                        </a:lnSpc>
                        <a:spcBef>
                          <a:spcPts val="0"/>
                        </a:spcBef>
                        <a:spcAft>
                          <a:spcPts val="0"/>
                        </a:spcAft>
                        <a:tabLst/>
                      </a:pPr>
                      <a:r>
                        <a:rPr lang="en-US" sz="1600" b="1" noProof="0" dirty="0">
                          <a:solidFill>
                            <a:schemeClr val="accent1"/>
                          </a:solidFill>
                          <a:effectLst/>
                          <a:latin typeface="Calibri" panose="020F0502020204030204" pitchFamily="34" charset="0"/>
                          <a:cs typeface="Arial" panose="020B0604020202020204" pitchFamily="34" charset="0"/>
                        </a:rPr>
                        <a:t>O + A</a:t>
                      </a:r>
                    </a:p>
                  </a:txBody>
                  <a:tcPr marL="56637"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lang="en-US" sz="1600" b="0" noProof="0" dirty="0">
                          <a:solidFill>
                            <a:schemeClr val="bg1"/>
                          </a:solidFill>
                          <a:effectLst/>
                          <a:latin typeface="Calibri" panose="020F0502020204030204" pitchFamily="34" charset="0"/>
                          <a:ea typeface="Calibri"/>
                          <a:cs typeface="Arial" panose="020B0604020202020204" pitchFamily="34" charset="0"/>
                        </a:rPr>
                        <a:t>45</a:t>
                      </a:r>
                    </a:p>
                  </a:txBody>
                  <a:tcPr marL="10789"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lang="en-US" sz="1600" b="0" noProof="0" dirty="0">
                          <a:solidFill>
                            <a:schemeClr val="bg1"/>
                          </a:solidFill>
                          <a:effectLst/>
                          <a:latin typeface="Calibri" panose="020F0502020204030204" pitchFamily="34" charset="0"/>
                          <a:ea typeface="Calibri"/>
                          <a:cs typeface="Arial" panose="020B0604020202020204" pitchFamily="34" charset="0"/>
                        </a:rPr>
                        <a:t>13.1 (8.1-22.4)</a:t>
                      </a:r>
                    </a:p>
                  </a:txBody>
                  <a:tcPr marL="10789"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0001"/>
                  </a:ext>
                </a:extLst>
              </a:tr>
              <a:tr h="70003">
                <a:tc>
                  <a:txBody>
                    <a:bodyPr/>
                    <a:lstStyle>
                      <a:lvl1pPr marL="0" algn="l" defTabSz="457200" rtl="0" eaLnBrk="1" latinLnBrk="0" hangingPunct="1">
                        <a:defRPr sz="1800" b="1" kern="1200">
                          <a:solidFill>
                            <a:schemeClr val="tx1"/>
                          </a:solidFill>
                          <a:latin typeface="Calibri"/>
                        </a:defRPr>
                      </a:lvl1pPr>
                      <a:lvl2pPr marL="457200" algn="l" defTabSz="457200" rtl="0" eaLnBrk="1" latinLnBrk="0" hangingPunct="1">
                        <a:defRPr sz="1800" b="1" kern="1200">
                          <a:solidFill>
                            <a:schemeClr val="tx1"/>
                          </a:solidFill>
                          <a:latin typeface="Calibri"/>
                        </a:defRPr>
                      </a:lvl2pPr>
                      <a:lvl3pPr marL="914400" algn="l" defTabSz="457200" rtl="0" eaLnBrk="1" latinLnBrk="0" hangingPunct="1">
                        <a:defRPr sz="1800" b="1" kern="1200">
                          <a:solidFill>
                            <a:schemeClr val="tx1"/>
                          </a:solidFill>
                          <a:latin typeface="Calibri"/>
                        </a:defRPr>
                      </a:lvl3pPr>
                      <a:lvl4pPr marL="1371600" algn="l" defTabSz="457200" rtl="0" eaLnBrk="1" latinLnBrk="0" hangingPunct="1">
                        <a:defRPr sz="1800" b="1" kern="1200">
                          <a:solidFill>
                            <a:schemeClr val="tx1"/>
                          </a:solidFill>
                          <a:latin typeface="Calibri"/>
                        </a:defRPr>
                      </a:lvl4pPr>
                      <a:lvl5pPr marL="1828800" algn="l" defTabSz="457200" rtl="0" eaLnBrk="1" latinLnBrk="0" hangingPunct="1">
                        <a:defRPr sz="1800" b="1" kern="1200">
                          <a:solidFill>
                            <a:schemeClr val="tx1"/>
                          </a:solidFill>
                          <a:latin typeface="Calibri"/>
                        </a:defRPr>
                      </a:lvl5pPr>
                      <a:lvl6pPr marL="2286000" algn="l" defTabSz="457200" rtl="0" eaLnBrk="1" latinLnBrk="0" hangingPunct="1">
                        <a:defRPr sz="1800" b="1" kern="1200">
                          <a:solidFill>
                            <a:schemeClr val="tx1"/>
                          </a:solidFill>
                          <a:latin typeface="Calibri"/>
                        </a:defRPr>
                      </a:lvl6pPr>
                      <a:lvl7pPr marL="2743200" algn="l" defTabSz="457200" rtl="0" eaLnBrk="1" latinLnBrk="0" hangingPunct="1">
                        <a:defRPr sz="1800" b="1" kern="1200">
                          <a:solidFill>
                            <a:schemeClr val="tx1"/>
                          </a:solidFill>
                          <a:latin typeface="Calibri"/>
                        </a:defRPr>
                      </a:lvl7pPr>
                      <a:lvl8pPr marL="3200400" algn="l" defTabSz="457200" rtl="0" eaLnBrk="1" latinLnBrk="0" hangingPunct="1">
                        <a:defRPr sz="1800" b="1" kern="1200">
                          <a:solidFill>
                            <a:schemeClr val="tx1"/>
                          </a:solidFill>
                          <a:latin typeface="Calibri"/>
                        </a:defRPr>
                      </a:lvl8pPr>
                      <a:lvl9pPr marL="3657600" algn="l" defTabSz="457200" rtl="0" eaLnBrk="1" latinLnBrk="0" hangingPunct="1">
                        <a:defRPr sz="1800" b="1" kern="1200">
                          <a:solidFill>
                            <a:schemeClr val="tx1"/>
                          </a:solidFill>
                          <a:latin typeface="Calibri"/>
                        </a:defRPr>
                      </a:lvl9pPr>
                    </a:lstStyle>
                    <a:p>
                      <a:pPr marL="0" marR="0" algn="l">
                        <a:lnSpc>
                          <a:spcPct val="90000"/>
                        </a:lnSpc>
                        <a:spcBef>
                          <a:spcPts val="0"/>
                        </a:spcBef>
                        <a:spcAft>
                          <a:spcPts val="0"/>
                        </a:spcAft>
                        <a:tabLst/>
                      </a:pPr>
                      <a:r>
                        <a:rPr lang="en-US" sz="1600" b="1" noProof="0" dirty="0">
                          <a:solidFill>
                            <a:schemeClr val="accent3"/>
                          </a:solidFill>
                          <a:effectLst/>
                          <a:latin typeface="Calibri" panose="020F0502020204030204" pitchFamily="34" charset="0"/>
                          <a:cs typeface="Arial" panose="020B0604020202020204" pitchFamily="34" charset="0"/>
                        </a:rPr>
                        <a:t>P + A</a:t>
                      </a:r>
                    </a:p>
                  </a:txBody>
                  <a:tcPr marL="56637" marR="10789" marT="16304" marB="1630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lang="en-US" sz="1600" b="0" noProof="0" dirty="0">
                          <a:solidFill>
                            <a:schemeClr val="bg1"/>
                          </a:solidFill>
                          <a:effectLst/>
                          <a:latin typeface="Calibri" panose="020F0502020204030204" pitchFamily="34" charset="0"/>
                          <a:ea typeface="Calibri"/>
                          <a:cs typeface="Arial" panose="020B0604020202020204" pitchFamily="34" charset="0"/>
                        </a:rPr>
                        <a:t>41</a:t>
                      </a:r>
                    </a:p>
                  </a:txBody>
                  <a:tcPr marL="10789" marR="10789" marT="16304" marB="16304"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solidFill>
                  </a:tcPr>
                </a:tc>
                <a:tc>
                  <a:txBody>
                    <a:bodyPr/>
                    <a:lstStyle>
                      <a:lvl1pPr marL="0" algn="l" defTabSz="457200" rtl="0" eaLnBrk="1" latinLnBrk="0" hangingPunct="1">
                        <a:defRPr sz="1800" kern="1200">
                          <a:solidFill>
                            <a:schemeClr val="tx1"/>
                          </a:solidFill>
                          <a:latin typeface="Calibri"/>
                        </a:defRPr>
                      </a:lvl1pPr>
                      <a:lvl2pPr marL="457200" algn="l" defTabSz="457200" rtl="0" eaLnBrk="1" latinLnBrk="0" hangingPunct="1">
                        <a:defRPr sz="1800" kern="1200">
                          <a:solidFill>
                            <a:schemeClr val="tx1"/>
                          </a:solidFill>
                          <a:latin typeface="Calibri"/>
                        </a:defRPr>
                      </a:lvl2pPr>
                      <a:lvl3pPr marL="914400" algn="l" defTabSz="457200" rtl="0" eaLnBrk="1" latinLnBrk="0" hangingPunct="1">
                        <a:defRPr sz="1800" kern="1200">
                          <a:solidFill>
                            <a:schemeClr val="tx1"/>
                          </a:solidFill>
                          <a:latin typeface="Calibri"/>
                        </a:defRPr>
                      </a:lvl3pPr>
                      <a:lvl4pPr marL="1371600" algn="l" defTabSz="457200" rtl="0" eaLnBrk="1" latinLnBrk="0" hangingPunct="1">
                        <a:defRPr sz="1800" kern="1200">
                          <a:solidFill>
                            <a:schemeClr val="tx1"/>
                          </a:solidFill>
                          <a:latin typeface="Calibri"/>
                        </a:defRPr>
                      </a:lvl4pPr>
                      <a:lvl5pPr marL="1828800" algn="l" defTabSz="457200" rtl="0" eaLnBrk="1" latinLnBrk="0" hangingPunct="1">
                        <a:defRPr sz="1800" kern="1200">
                          <a:solidFill>
                            <a:schemeClr val="tx1"/>
                          </a:solidFill>
                          <a:latin typeface="Calibri"/>
                        </a:defRPr>
                      </a:lvl5pPr>
                      <a:lvl6pPr marL="2286000" algn="l" defTabSz="457200" rtl="0" eaLnBrk="1" latinLnBrk="0" hangingPunct="1">
                        <a:defRPr sz="1800" kern="1200">
                          <a:solidFill>
                            <a:schemeClr val="tx1"/>
                          </a:solidFill>
                          <a:latin typeface="Calibri"/>
                        </a:defRPr>
                      </a:lvl6pPr>
                      <a:lvl7pPr marL="2743200" algn="l" defTabSz="457200" rtl="0" eaLnBrk="1" latinLnBrk="0" hangingPunct="1">
                        <a:defRPr sz="1800" kern="1200">
                          <a:solidFill>
                            <a:schemeClr val="tx1"/>
                          </a:solidFill>
                          <a:latin typeface="Calibri"/>
                        </a:defRPr>
                      </a:lvl7pPr>
                      <a:lvl8pPr marL="3200400" algn="l" defTabSz="457200" rtl="0" eaLnBrk="1" latinLnBrk="0" hangingPunct="1">
                        <a:defRPr sz="1800" kern="1200">
                          <a:solidFill>
                            <a:schemeClr val="tx1"/>
                          </a:solidFill>
                          <a:latin typeface="Calibri"/>
                        </a:defRPr>
                      </a:lvl8pPr>
                      <a:lvl9pPr marL="3657600" algn="l" defTabSz="457200" rtl="0" eaLnBrk="1" latinLnBrk="0" hangingPunct="1">
                        <a:defRPr sz="1800" kern="1200">
                          <a:solidFill>
                            <a:schemeClr val="tx1"/>
                          </a:solidFill>
                          <a:latin typeface="Calibri"/>
                        </a:defRPr>
                      </a:lvl9pPr>
                    </a:lstStyle>
                    <a:p>
                      <a:pPr marL="0" marR="0" algn="ctr">
                        <a:lnSpc>
                          <a:spcPct val="90000"/>
                        </a:lnSpc>
                        <a:spcBef>
                          <a:spcPts val="0"/>
                        </a:spcBef>
                        <a:spcAft>
                          <a:spcPts val="0"/>
                        </a:spcAft>
                      </a:pPr>
                      <a:r>
                        <a:rPr lang="en-US" sz="1600" b="0" noProof="0" dirty="0">
                          <a:solidFill>
                            <a:schemeClr val="bg1"/>
                          </a:solidFill>
                          <a:effectLst/>
                          <a:latin typeface="Calibri" panose="020F0502020204030204" pitchFamily="34" charset="0"/>
                          <a:ea typeface="Calibri"/>
                          <a:cs typeface="Arial" panose="020B0604020202020204" pitchFamily="34" charset="0"/>
                        </a:rPr>
                        <a:t>6.4 (5.3-8.2)</a:t>
                      </a:r>
                    </a:p>
                  </a:txBody>
                  <a:tcPr marL="10789" marR="10789" marT="16304" marB="1630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521605076"/>
                  </a:ext>
                </a:extLst>
              </a:tr>
            </a:tbl>
          </a:graphicData>
        </a:graphic>
      </p:graphicFrame>
      <p:cxnSp>
        <p:nvCxnSpPr>
          <p:cNvPr id="38" name="Straight Connector 37">
            <a:extLst>
              <a:ext uri="{FF2B5EF4-FFF2-40B4-BE49-F238E27FC236}">
                <a16:creationId xmlns:a16="http://schemas.microsoft.com/office/drawing/2014/main" id="{4EBA016D-90DE-45C7-BB49-B45386DA0ABC}"/>
              </a:ext>
            </a:extLst>
          </p:cNvPr>
          <p:cNvCxnSpPr/>
          <p:nvPr/>
        </p:nvCxnSpPr>
        <p:spPr bwMode="auto">
          <a:xfrm>
            <a:off x="8681930" y="4301564"/>
            <a:ext cx="210934" cy="0"/>
          </a:xfrm>
          <a:prstGeom prst="line">
            <a:avLst/>
          </a:prstGeom>
          <a:noFill/>
          <a:ln w="28575" cap="flat" cmpd="sng" algn="ctr">
            <a:solidFill>
              <a:srgbClr val="015873"/>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8725189-C1FE-42CF-9159-620412068E17}"/>
              </a:ext>
            </a:extLst>
          </p:cNvPr>
          <p:cNvCxnSpPr/>
          <p:nvPr/>
        </p:nvCxnSpPr>
        <p:spPr bwMode="auto">
          <a:xfrm>
            <a:off x="8684101" y="4555425"/>
            <a:ext cx="210934" cy="0"/>
          </a:xfrm>
          <a:prstGeom prst="line">
            <a:avLst/>
          </a:prstGeom>
          <a:noFill/>
          <a:ln w="28575" cap="flat" cmpd="sng" algn="ctr">
            <a:solidFill>
              <a:srgbClr val="E1471D"/>
            </a:solidFill>
            <a:prstDash val="solid"/>
            <a:round/>
            <a:headEnd type="none" w="med" len="med"/>
            <a:tailEnd type="none" w="med" len="med"/>
          </a:ln>
          <a:effectLst/>
        </p:spPr>
      </p:cxnSp>
      <p:sp>
        <p:nvSpPr>
          <p:cNvPr id="40" name="TextBox 39">
            <a:extLst>
              <a:ext uri="{FF2B5EF4-FFF2-40B4-BE49-F238E27FC236}">
                <a16:creationId xmlns:a16="http://schemas.microsoft.com/office/drawing/2014/main" id="{BE735A28-9426-4594-8F36-71D420B0EEB9}"/>
              </a:ext>
            </a:extLst>
          </p:cNvPr>
          <p:cNvSpPr txBox="1"/>
          <p:nvPr/>
        </p:nvSpPr>
        <p:spPr bwMode="auto">
          <a:xfrm>
            <a:off x="6809646" y="5622837"/>
            <a:ext cx="2743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0.67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.13)</a:t>
            </a:r>
          </a:p>
        </p:txBody>
      </p:sp>
      <p:sp>
        <p:nvSpPr>
          <p:cNvPr id="41" name="TextBox 40">
            <a:extLst>
              <a:ext uri="{FF2B5EF4-FFF2-40B4-BE49-F238E27FC236}">
                <a16:creationId xmlns:a16="http://schemas.microsoft.com/office/drawing/2014/main" id="{F2D34B32-2596-4FAF-B740-B405544300AD}"/>
              </a:ext>
            </a:extLst>
          </p:cNvPr>
          <p:cNvSpPr txBox="1"/>
          <p:nvPr/>
        </p:nvSpPr>
        <p:spPr bwMode="auto">
          <a:xfrm>
            <a:off x="536023" y="953294"/>
            <a:ext cx="27431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ITT Population</a:t>
            </a:r>
          </a:p>
        </p:txBody>
      </p:sp>
      <p:sp>
        <p:nvSpPr>
          <p:cNvPr id="42" name="TextBox 41">
            <a:extLst>
              <a:ext uri="{FF2B5EF4-FFF2-40B4-BE49-F238E27FC236}">
                <a16:creationId xmlns:a16="http://schemas.microsoft.com/office/drawing/2014/main" id="{7905AB13-334C-484F-B072-237A8FCE4318}"/>
              </a:ext>
            </a:extLst>
          </p:cNvPr>
          <p:cNvSpPr txBox="1"/>
          <p:nvPr/>
        </p:nvSpPr>
        <p:spPr bwMode="auto">
          <a:xfrm>
            <a:off x="606060" y="3561324"/>
            <a:ext cx="25638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HRR Wild Type</a:t>
            </a:r>
          </a:p>
        </p:txBody>
      </p:sp>
      <p:sp>
        <p:nvSpPr>
          <p:cNvPr id="43" name="TextBox 42">
            <a:extLst>
              <a:ext uri="{FF2B5EF4-FFF2-40B4-BE49-F238E27FC236}">
                <a16:creationId xmlns:a16="http://schemas.microsoft.com/office/drawing/2014/main" id="{AEAE77D7-417D-4682-8B2F-BE265CF2710C}"/>
              </a:ext>
            </a:extLst>
          </p:cNvPr>
          <p:cNvSpPr txBox="1"/>
          <p:nvPr/>
        </p:nvSpPr>
        <p:spPr bwMode="auto">
          <a:xfrm>
            <a:off x="6089835" y="928397"/>
            <a:ext cx="30035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HRR Mutation Positive</a:t>
            </a:r>
          </a:p>
        </p:txBody>
      </p:sp>
      <p:sp>
        <p:nvSpPr>
          <p:cNvPr id="44" name="TextBox 43">
            <a:extLst>
              <a:ext uri="{FF2B5EF4-FFF2-40B4-BE49-F238E27FC236}">
                <a16:creationId xmlns:a16="http://schemas.microsoft.com/office/drawing/2014/main" id="{3D9CB9A2-42D8-44AF-A248-7A8F439A05E0}"/>
              </a:ext>
            </a:extLst>
          </p:cNvPr>
          <p:cNvSpPr txBox="1"/>
          <p:nvPr/>
        </p:nvSpPr>
        <p:spPr bwMode="auto">
          <a:xfrm>
            <a:off x="6062985" y="3606767"/>
            <a:ext cx="33265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HRR Partially Characterized</a:t>
            </a:r>
          </a:p>
        </p:txBody>
      </p:sp>
      <p:sp>
        <p:nvSpPr>
          <p:cNvPr id="45" name="TextBox 44">
            <a:extLst>
              <a:ext uri="{FF2B5EF4-FFF2-40B4-BE49-F238E27FC236}">
                <a16:creationId xmlns:a16="http://schemas.microsoft.com/office/drawing/2014/main" id="{6FE8F02A-FF8F-46B5-8553-0A0E9F5E8AB9}"/>
              </a:ext>
            </a:extLst>
          </p:cNvPr>
          <p:cNvSpPr txBox="1"/>
          <p:nvPr/>
        </p:nvSpPr>
        <p:spPr bwMode="auto">
          <a:xfrm rot="16200000">
            <a:off x="114898" y="2066999"/>
            <a:ext cx="1012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rPFS (%)</a:t>
            </a:r>
          </a:p>
        </p:txBody>
      </p:sp>
      <p:sp>
        <p:nvSpPr>
          <p:cNvPr id="46" name="TextBox 45">
            <a:extLst>
              <a:ext uri="{FF2B5EF4-FFF2-40B4-BE49-F238E27FC236}">
                <a16:creationId xmlns:a16="http://schemas.microsoft.com/office/drawing/2014/main" id="{4DACB996-6973-49D2-A286-D4D24121F0B3}"/>
              </a:ext>
            </a:extLst>
          </p:cNvPr>
          <p:cNvSpPr txBox="1"/>
          <p:nvPr/>
        </p:nvSpPr>
        <p:spPr bwMode="auto">
          <a:xfrm rot="16200000">
            <a:off x="80120" y="4718484"/>
            <a:ext cx="1012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rPFS (%)</a:t>
            </a:r>
          </a:p>
        </p:txBody>
      </p:sp>
      <p:sp>
        <p:nvSpPr>
          <p:cNvPr id="47" name="TextBox 46">
            <a:extLst>
              <a:ext uri="{FF2B5EF4-FFF2-40B4-BE49-F238E27FC236}">
                <a16:creationId xmlns:a16="http://schemas.microsoft.com/office/drawing/2014/main" id="{54000339-0BA6-42E2-9739-E3B0C8543B19}"/>
              </a:ext>
            </a:extLst>
          </p:cNvPr>
          <p:cNvSpPr txBox="1"/>
          <p:nvPr/>
        </p:nvSpPr>
        <p:spPr bwMode="auto">
          <a:xfrm rot="16200000">
            <a:off x="5700063" y="2092863"/>
            <a:ext cx="1012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rPFS (%)</a:t>
            </a:r>
          </a:p>
        </p:txBody>
      </p:sp>
      <p:sp>
        <p:nvSpPr>
          <p:cNvPr id="48" name="TextBox 47">
            <a:extLst>
              <a:ext uri="{FF2B5EF4-FFF2-40B4-BE49-F238E27FC236}">
                <a16:creationId xmlns:a16="http://schemas.microsoft.com/office/drawing/2014/main" id="{8C7C4C2B-A4A7-4EE1-8045-6E6B7DE17E26}"/>
              </a:ext>
            </a:extLst>
          </p:cNvPr>
          <p:cNvSpPr txBox="1"/>
          <p:nvPr/>
        </p:nvSpPr>
        <p:spPr bwMode="auto">
          <a:xfrm rot="16200000">
            <a:off x="5716511" y="4846444"/>
            <a:ext cx="1012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rPFS (%)</a:t>
            </a:r>
          </a:p>
        </p:txBody>
      </p:sp>
      <p:sp>
        <p:nvSpPr>
          <p:cNvPr id="49" name="TextBox 48">
            <a:extLst>
              <a:ext uri="{FF2B5EF4-FFF2-40B4-BE49-F238E27FC236}">
                <a16:creationId xmlns:a16="http://schemas.microsoft.com/office/drawing/2014/main" id="{E611BD0B-63AA-4B04-80FA-A54955AFBD2A}"/>
              </a:ext>
            </a:extLst>
          </p:cNvPr>
          <p:cNvSpPr txBox="1"/>
          <p:nvPr/>
        </p:nvSpPr>
        <p:spPr bwMode="auto">
          <a:xfrm>
            <a:off x="1200403" y="6118590"/>
            <a:ext cx="39639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 Since Randomization</a:t>
            </a:r>
          </a:p>
        </p:txBody>
      </p:sp>
      <p:sp>
        <p:nvSpPr>
          <p:cNvPr id="50" name="TextBox 49">
            <a:extLst>
              <a:ext uri="{FF2B5EF4-FFF2-40B4-BE49-F238E27FC236}">
                <a16:creationId xmlns:a16="http://schemas.microsoft.com/office/drawing/2014/main" id="{755BD96B-6B73-4FE2-9BC8-4D5304D14C7C}"/>
              </a:ext>
            </a:extLst>
          </p:cNvPr>
          <p:cNvSpPr txBox="1"/>
          <p:nvPr/>
        </p:nvSpPr>
        <p:spPr bwMode="auto">
          <a:xfrm>
            <a:off x="6799733" y="6125545"/>
            <a:ext cx="39354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 Since Randomization</a:t>
            </a:r>
          </a:p>
        </p:txBody>
      </p:sp>
      <p:grpSp>
        <p:nvGrpSpPr>
          <p:cNvPr id="51" name="Group 7">
            <a:extLst>
              <a:ext uri="{FF2B5EF4-FFF2-40B4-BE49-F238E27FC236}">
                <a16:creationId xmlns:a16="http://schemas.microsoft.com/office/drawing/2014/main" id="{39721538-F67F-4F71-8AAF-E5074ED3BF2F}"/>
              </a:ext>
            </a:extLst>
          </p:cNvPr>
          <p:cNvGrpSpPr>
            <a:grpSpLocks/>
          </p:cNvGrpSpPr>
          <p:nvPr/>
        </p:nvGrpSpPr>
        <p:grpSpPr bwMode="auto">
          <a:xfrm>
            <a:off x="9389569" y="6216660"/>
            <a:ext cx="2488502" cy="447823"/>
            <a:chOff x="9527309" y="3551529"/>
            <a:chExt cx="2488502" cy="448324"/>
          </a:xfrm>
        </p:grpSpPr>
        <p:pic>
          <p:nvPicPr>
            <p:cNvPr id="52" name="Picture 9">
              <a:extLst>
                <a:ext uri="{FF2B5EF4-FFF2-40B4-BE49-F238E27FC236}">
                  <a16:creationId xmlns:a16="http://schemas.microsoft.com/office/drawing/2014/main" id="{3387F8CB-E78B-4BE2-92E2-A667A56CEE9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53" name="Rectangle 8">
              <a:extLst>
                <a:ext uri="{FF2B5EF4-FFF2-40B4-BE49-F238E27FC236}">
                  <a16:creationId xmlns:a16="http://schemas.microsoft.com/office/drawing/2014/main" id="{2F3033EF-05B4-4318-BB99-9FC9CECDE4E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pSp>
        <p:nvGrpSpPr>
          <p:cNvPr id="54" name="Group 53">
            <a:extLst>
              <a:ext uri="{FF2B5EF4-FFF2-40B4-BE49-F238E27FC236}">
                <a16:creationId xmlns:a16="http://schemas.microsoft.com/office/drawing/2014/main" id="{1CD67B9B-5E06-4755-BDEA-E4768893856C}"/>
              </a:ext>
            </a:extLst>
          </p:cNvPr>
          <p:cNvGrpSpPr/>
          <p:nvPr/>
        </p:nvGrpSpPr>
        <p:grpSpPr>
          <a:xfrm>
            <a:off x="1515124" y="1366901"/>
            <a:ext cx="3343852" cy="1568324"/>
            <a:chOff x="-5894387" y="2314576"/>
            <a:chExt cx="4019551" cy="1857376"/>
          </a:xfrm>
          <a:solidFill>
            <a:schemeClr val="accent1"/>
          </a:solidFill>
        </p:grpSpPr>
        <p:sp>
          <p:nvSpPr>
            <p:cNvPr id="55" name="Oval 1159">
              <a:extLst>
                <a:ext uri="{FF2B5EF4-FFF2-40B4-BE49-F238E27FC236}">
                  <a16:creationId xmlns:a16="http://schemas.microsoft.com/office/drawing/2014/main" id="{3207BC9F-AE2F-43AF-A28C-651A5AFA9C40}"/>
                </a:ext>
              </a:extLst>
            </p:cNvPr>
            <p:cNvSpPr>
              <a:spLocks noChangeArrowheads="1"/>
            </p:cNvSpPr>
            <p:nvPr/>
          </p:nvSpPr>
          <p:spPr bwMode="auto">
            <a:xfrm>
              <a:off x="-5894387" y="2314576"/>
              <a:ext cx="46038"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25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Oval 1160">
              <a:extLst>
                <a:ext uri="{FF2B5EF4-FFF2-40B4-BE49-F238E27FC236}">
                  <a16:creationId xmlns:a16="http://schemas.microsoft.com/office/drawing/2014/main" id="{49048CA5-E44F-425E-A520-D064216CC240}"/>
                </a:ext>
              </a:extLst>
            </p:cNvPr>
            <p:cNvSpPr>
              <a:spLocks noChangeArrowheads="1"/>
            </p:cNvSpPr>
            <p:nvPr/>
          </p:nvSpPr>
          <p:spPr bwMode="auto">
            <a:xfrm>
              <a:off x="-5870574" y="2413001"/>
              <a:ext cx="46038" cy="47625"/>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25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Oval 1161">
              <a:extLst>
                <a:ext uri="{FF2B5EF4-FFF2-40B4-BE49-F238E27FC236}">
                  <a16:creationId xmlns:a16="http://schemas.microsoft.com/office/drawing/2014/main" id="{50243621-7615-466E-9E0E-ED67D36FBCA4}"/>
                </a:ext>
              </a:extLst>
            </p:cNvPr>
            <p:cNvSpPr>
              <a:spLocks noChangeArrowheads="1"/>
            </p:cNvSpPr>
            <p:nvPr/>
          </p:nvSpPr>
          <p:spPr bwMode="auto">
            <a:xfrm>
              <a:off x="-5445124" y="2763839"/>
              <a:ext cx="46038"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25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Oval 1162">
              <a:extLst>
                <a:ext uri="{FF2B5EF4-FFF2-40B4-BE49-F238E27FC236}">
                  <a16:creationId xmlns:a16="http://schemas.microsoft.com/office/drawing/2014/main" id="{AD77C919-74D2-4534-8295-FD3E3410D4B9}"/>
                </a:ext>
              </a:extLst>
            </p:cNvPr>
            <p:cNvSpPr>
              <a:spLocks noChangeArrowheads="1"/>
            </p:cNvSpPr>
            <p:nvPr/>
          </p:nvSpPr>
          <p:spPr bwMode="auto">
            <a:xfrm>
              <a:off x="-5038724" y="2935289"/>
              <a:ext cx="46038"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25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Oval 1163">
              <a:extLst>
                <a:ext uri="{FF2B5EF4-FFF2-40B4-BE49-F238E27FC236}">
                  <a16:creationId xmlns:a16="http://schemas.microsoft.com/office/drawing/2014/main" id="{477ED896-D906-4D5F-9A89-A72823A61F8D}"/>
                </a:ext>
              </a:extLst>
            </p:cNvPr>
            <p:cNvSpPr>
              <a:spLocks noChangeArrowheads="1"/>
            </p:cNvSpPr>
            <p:nvPr/>
          </p:nvSpPr>
          <p:spPr bwMode="auto">
            <a:xfrm>
              <a:off x="-4837112" y="3017839"/>
              <a:ext cx="46038"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25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Oval 1164">
              <a:extLst>
                <a:ext uri="{FF2B5EF4-FFF2-40B4-BE49-F238E27FC236}">
                  <a16:creationId xmlns:a16="http://schemas.microsoft.com/office/drawing/2014/main" id="{9C9F7957-5651-475C-AD43-5C0C04E17B7A}"/>
                </a:ext>
              </a:extLst>
            </p:cNvPr>
            <p:cNvSpPr>
              <a:spLocks noChangeArrowheads="1"/>
            </p:cNvSpPr>
            <p:nvPr/>
          </p:nvSpPr>
          <p:spPr bwMode="auto">
            <a:xfrm>
              <a:off x="-4124324" y="3432176"/>
              <a:ext cx="46038"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25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Oval 1165">
              <a:extLst>
                <a:ext uri="{FF2B5EF4-FFF2-40B4-BE49-F238E27FC236}">
                  <a16:creationId xmlns:a16="http://schemas.microsoft.com/office/drawing/2014/main" id="{05CFB581-0888-44ED-83DF-1FBD964F77FD}"/>
                </a:ext>
              </a:extLst>
            </p:cNvPr>
            <p:cNvSpPr>
              <a:spLocks noChangeArrowheads="1"/>
            </p:cNvSpPr>
            <p:nvPr/>
          </p:nvSpPr>
          <p:spPr bwMode="auto">
            <a:xfrm>
              <a:off x="-4060824" y="3432176"/>
              <a:ext cx="46038"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25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Oval 1166">
              <a:extLst>
                <a:ext uri="{FF2B5EF4-FFF2-40B4-BE49-F238E27FC236}">
                  <a16:creationId xmlns:a16="http://schemas.microsoft.com/office/drawing/2014/main" id="{7A03CD1E-752A-4BB9-820F-C37062CDCFE8}"/>
                </a:ext>
              </a:extLst>
            </p:cNvPr>
            <p:cNvSpPr>
              <a:spLocks noChangeArrowheads="1"/>
            </p:cNvSpPr>
            <p:nvPr/>
          </p:nvSpPr>
          <p:spPr bwMode="auto">
            <a:xfrm>
              <a:off x="-3803649" y="3560764"/>
              <a:ext cx="49213"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25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Oval 1167">
              <a:extLst>
                <a:ext uri="{FF2B5EF4-FFF2-40B4-BE49-F238E27FC236}">
                  <a16:creationId xmlns:a16="http://schemas.microsoft.com/office/drawing/2014/main" id="{7D630481-46FD-4133-9C0B-7DC7B239B218}"/>
                </a:ext>
              </a:extLst>
            </p:cNvPr>
            <p:cNvSpPr>
              <a:spLocks noChangeArrowheads="1"/>
            </p:cNvSpPr>
            <p:nvPr/>
          </p:nvSpPr>
          <p:spPr bwMode="auto">
            <a:xfrm>
              <a:off x="-2974974" y="3781426"/>
              <a:ext cx="46038"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25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Oval 1168">
              <a:extLst>
                <a:ext uri="{FF2B5EF4-FFF2-40B4-BE49-F238E27FC236}">
                  <a16:creationId xmlns:a16="http://schemas.microsoft.com/office/drawing/2014/main" id="{32147CBD-4FA8-452A-85A1-087FED7A4239}"/>
                </a:ext>
              </a:extLst>
            </p:cNvPr>
            <p:cNvSpPr>
              <a:spLocks noChangeArrowheads="1"/>
            </p:cNvSpPr>
            <p:nvPr/>
          </p:nvSpPr>
          <p:spPr bwMode="auto">
            <a:xfrm>
              <a:off x="-2954337" y="3781426"/>
              <a:ext cx="49213"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25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Oval 1169">
              <a:extLst>
                <a:ext uri="{FF2B5EF4-FFF2-40B4-BE49-F238E27FC236}">
                  <a16:creationId xmlns:a16="http://schemas.microsoft.com/office/drawing/2014/main" id="{80FA61D7-5F01-420F-AC89-37D72B1582C5}"/>
                </a:ext>
              </a:extLst>
            </p:cNvPr>
            <p:cNvSpPr>
              <a:spLocks noChangeArrowheads="1"/>
            </p:cNvSpPr>
            <p:nvPr/>
          </p:nvSpPr>
          <p:spPr bwMode="auto">
            <a:xfrm>
              <a:off x="-2849562" y="3781426"/>
              <a:ext cx="46038"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25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Oval 1170">
              <a:extLst>
                <a:ext uri="{FF2B5EF4-FFF2-40B4-BE49-F238E27FC236}">
                  <a16:creationId xmlns:a16="http://schemas.microsoft.com/office/drawing/2014/main" id="{FC3CD47C-DE18-4C64-8613-26264A9F9819}"/>
                </a:ext>
              </a:extLst>
            </p:cNvPr>
            <p:cNvSpPr>
              <a:spLocks noChangeArrowheads="1"/>
            </p:cNvSpPr>
            <p:nvPr/>
          </p:nvSpPr>
          <p:spPr bwMode="auto">
            <a:xfrm>
              <a:off x="-2825749" y="3781426"/>
              <a:ext cx="46038"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25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Oval 1171">
              <a:extLst>
                <a:ext uri="{FF2B5EF4-FFF2-40B4-BE49-F238E27FC236}">
                  <a16:creationId xmlns:a16="http://schemas.microsoft.com/office/drawing/2014/main" id="{F7EE4C08-C455-432A-B141-128F6B65F818}"/>
                </a:ext>
              </a:extLst>
            </p:cNvPr>
            <p:cNvSpPr>
              <a:spLocks noChangeArrowheads="1"/>
            </p:cNvSpPr>
            <p:nvPr/>
          </p:nvSpPr>
          <p:spPr bwMode="auto">
            <a:xfrm>
              <a:off x="-2439987" y="3890964"/>
              <a:ext cx="49213"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25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Oval 1172">
              <a:extLst>
                <a:ext uri="{FF2B5EF4-FFF2-40B4-BE49-F238E27FC236}">
                  <a16:creationId xmlns:a16="http://schemas.microsoft.com/office/drawing/2014/main" id="{76965A9A-AF50-4E02-997D-3794A9A529EA}"/>
                </a:ext>
              </a:extLst>
            </p:cNvPr>
            <p:cNvSpPr>
              <a:spLocks noChangeArrowheads="1"/>
            </p:cNvSpPr>
            <p:nvPr/>
          </p:nvSpPr>
          <p:spPr bwMode="auto">
            <a:xfrm>
              <a:off x="-2287587" y="4016376"/>
              <a:ext cx="46038" cy="49213"/>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25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Oval 1173">
              <a:extLst>
                <a:ext uri="{FF2B5EF4-FFF2-40B4-BE49-F238E27FC236}">
                  <a16:creationId xmlns:a16="http://schemas.microsoft.com/office/drawing/2014/main" id="{7867526E-0B81-4477-B459-625416335A1A}"/>
                </a:ext>
              </a:extLst>
            </p:cNvPr>
            <p:cNvSpPr>
              <a:spLocks noChangeArrowheads="1"/>
            </p:cNvSpPr>
            <p:nvPr/>
          </p:nvSpPr>
          <p:spPr bwMode="auto">
            <a:xfrm>
              <a:off x="-2049462" y="4016376"/>
              <a:ext cx="46038" cy="49213"/>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25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Oval 1174">
              <a:extLst>
                <a:ext uri="{FF2B5EF4-FFF2-40B4-BE49-F238E27FC236}">
                  <a16:creationId xmlns:a16="http://schemas.microsoft.com/office/drawing/2014/main" id="{5C7DF917-5C01-4C78-BC61-665585C4043A}"/>
                </a:ext>
              </a:extLst>
            </p:cNvPr>
            <p:cNvSpPr>
              <a:spLocks noChangeArrowheads="1"/>
            </p:cNvSpPr>
            <p:nvPr/>
          </p:nvSpPr>
          <p:spPr bwMode="auto">
            <a:xfrm>
              <a:off x="-1984374" y="4019551"/>
              <a:ext cx="46038"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25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Oval 1175">
              <a:extLst>
                <a:ext uri="{FF2B5EF4-FFF2-40B4-BE49-F238E27FC236}">
                  <a16:creationId xmlns:a16="http://schemas.microsoft.com/office/drawing/2014/main" id="{8BC82651-686D-46C8-9CC2-9578B74C2623}"/>
                </a:ext>
              </a:extLst>
            </p:cNvPr>
            <p:cNvSpPr>
              <a:spLocks noChangeArrowheads="1"/>
            </p:cNvSpPr>
            <p:nvPr/>
          </p:nvSpPr>
          <p:spPr bwMode="auto">
            <a:xfrm>
              <a:off x="-1954212" y="4125914"/>
              <a:ext cx="49213"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25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Oval 1176">
              <a:extLst>
                <a:ext uri="{FF2B5EF4-FFF2-40B4-BE49-F238E27FC236}">
                  <a16:creationId xmlns:a16="http://schemas.microsoft.com/office/drawing/2014/main" id="{72FAEB84-61BF-403B-A761-9BF8458D22A9}"/>
                </a:ext>
              </a:extLst>
            </p:cNvPr>
            <p:cNvSpPr>
              <a:spLocks noChangeArrowheads="1"/>
            </p:cNvSpPr>
            <p:nvPr/>
          </p:nvSpPr>
          <p:spPr bwMode="auto">
            <a:xfrm>
              <a:off x="-1924049" y="4125914"/>
              <a:ext cx="49213"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25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73" name="Freeform: Shape 136">
            <a:extLst>
              <a:ext uri="{FF2B5EF4-FFF2-40B4-BE49-F238E27FC236}">
                <a16:creationId xmlns:a16="http://schemas.microsoft.com/office/drawing/2014/main" id="{CCB09621-2C36-4FE0-A3D8-51972339C2D5}"/>
              </a:ext>
            </a:extLst>
          </p:cNvPr>
          <p:cNvSpPr/>
          <p:nvPr/>
        </p:nvSpPr>
        <p:spPr>
          <a:xfrm>
            <a:off x="1173042" y="1348468"/>
            <a:ext cx="3963903" cy="1940495"/>
          </a:xfrm>
          <a:custGeom>
            <a:avLst/>
            <a:gdLst>
              <a:gd name="connsiteX0" fmla="*/ 0 w 6043612"/>
              <a:gd name="connsiteY0" fmla="*/ 0 h 2909887"/>
              <a:gd name="connsiteX1" fmla="*/ 0 w 6043612"/>
              <a:gd name="connsiteY1" fmla="*/ 2909887 h 2909887"/>
              <a:gd name="connsiteX2" fmla="*/ 6043612 w 6043612"/>
              <a:gd name="connsiteY2" fmla="*/ 2909887 h 2909887"/>
            </a:gdLst>
            <a:ahLst/>
            <a:cxnLst>
              <a:cxn ang="0">
                <a:pos x="connsiteX0" y="connsiteY0"/>
              </a:cxn>
              <a:cxn ang="0">
                <a:pos x="connsiteX1" y="connsiteY1"/>
              </a:cxn>
              <a:cxn ang="0">
                <a:pos x="connsiteX2" y="connsiteY2"/>
              </a:cxn>
            </a:cxnLst>
            <a:rect l="l" t="t" r="r" b="b"/>
            <a:pathLst>
              <a:path w="6043612" h="2909887">
                <a:moveTo>
                  <a:pt x="0" y="0"/>
                </a:moveTo>
                <a:lnTo>
                  <a:pt x="0" y="2909887"/>
                </a:lnTo>
                <a:lnTo>
                  <a:pt x="6043612" y="2909887"/>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3" name="Group 2">
            <a:extLst>
              <a:ext uri="{FF2B5EF4-FFF2-40B4-BE49-F238E27FC236}">
                <a16:creationId xmlns:a16="http://schemas.microsoft.com/office/drawing/2014/main" id="{82BFF645-5A82-4BE0-AEC4-4A78582BE38F}"/>
              </a:ext>
            </a:extLst>
          </p:cNvPr>
          <p:cNvGrpSpPr/>
          <p:nvPr/>
        </p:nvGrpSpPr>
        <p:grpSpPr>
          <a:xfrm>
            <a:off x="1097925" y="1352663"/>
            <a:ext cx="74771" cy="1936277"/>
            <a:chOff x="569100" y="1352685"/>
            <a:chExt cx="43639" cy="1936277"/>
          </a:xfrm>
        </p:grpSpPr>
        <p:sp>
          <p:nvSpPr>
            <p:cNvPr id="74" name="Freeform: Shape 137">
              <a:extLst>
                <a:ext uri="{FF2B5EF4-FFF2-40B4-BE49-F238E27FC236}">
                  <a16:creationId xmlns:a16="http://schemas.microsoft.com/office/drawing/2014/main" id="{548873CA-77A4-428A-9D38-25A260D9EBC8}"/>
                </a:ext>
              </a:extLst>
            </p:cNvPr>
            <p:cNvSpPr/>
            <p:nvPr/>
          </p:nvSpPr>
          <p:spPr>
            <a:xfrm>
              <a:off x="569100" y="1352685"/>
              <a:ext cx="43639"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 name="Freeform: Shape 138">
              <a:extLst>
                <a:ext uri="{FF2B5EF4-FFF2-40B4-BE49-F238E27FC236}">
                  <a16:creationId xmlns:a16="http://schemas.microsoft.com/office/drawing/2014/main" id="{D8EC1A67-3D55-42D5-937B-7BF4B8F535DE}"/>
                </a:ext>
              </a:extLst>
            </p:cNvPr>
            <p:cNvSpPr/>
            <p:nvPr/>
          </p:nvSpPr>
          <p:spPr>
            <a:xfrm>
              <a:off x="569100" y="1741839"/>
              <a:ext cx="43639"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 name="Freeform: Shape 139">
              <a:extLst>
                <a:ext uri="{FF2B5EF4-FFF2-40B4-BE49-F238E27FC236}">
                  <a16:creationId xmlns:a16="http://schemas.microsoft.com/office/drawing/2014/main" id="{DB030EBA-CD8E-43C1-B357-2543B10A494F}"/>
                </a:ext>
              </a:extLst>
            </p:cNvPr>
            <p:cNvSpPr/>
            <p:nvPr/>
          </p:nvSpPr>
          <p:spPr>
            <a:xfrm>
              <a:off x="569100" y="2129411"/>
              <a:ext cx="43639"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 name="Freeform: Shape 140">
              <a:extLst>
                <a:ext uri="{FF2B5EF4-FFF2-40B4-BE49-F238E27FC236}">
                  <a16:creationId xmlns:a16="http://schemas.microsoft.com/office/drawing/2014/main" id="{6345B58F-8D51-4639-AE7C-0C43BB2FE900}"/>
                </a:ext>
              </a:extLst>
            </p:cNvPr>
            <p:cNvSpPr/>
            <p:nvPr/>
          </p:nvSpPr>
          <p:spPr>
            <a:xfrm>
              <a:off x="569100" y="2513819"/>
              <a:ext cx="43639"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8" name="Freeform: Shape 141">
              <a:extLst>
                <a:ext uri="{FF2B5EF4-FFF2-40B4-BE49-F238E27FC236}">
                  <a16:creationId xmlns:a16="http://schemas.microsoft.com/office/drawing/2014/main" id="{8F4CB042-729C-4F8D-AE95-DD0C104282E7}"/>
                </a:ext>
              </a:extLst>
            </p:cNvPr>
            <p:cNvSpPr/>
            <p:nvPr/>
          </p:nvSpPr>
          <p:spPr>
            <a:xfrm>
              <a:off x="569100" y="2901391"/>
              <a:ext cx="43639"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Freeform: Shape 142">
              <a:extLst>
                <a:ext uri="{FF2B5EF4-FFF2-40B4-BE49-F238E27FC236}">
                  <a16:creationId xmlns:a16="http://schemas.microsoft.com/office/drawing/2014/main" id="{9D07B2CC-3E76-4E43-8BD1-747966BD24DC}"/>
                </a:ext>
              </a:extLst>
            </p:cNvPr>
            <p:cNvSpPr/>
            <p:nvPr/>
          </p:nvSpPr>
          <p:spPr>
            <a:xfrm>
              <a:off x="569100" y="3288962"/>
              <a:ext cx="43639"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80" name="Freeform: Shape 143">
            <a:extLst>
              <a:ext uri="{FF2B5EF4-FFF2-40B4-BE49-F238E27FC236}">
                <a16:creationId xmlns:a16="http://schemas.microsoft.com/office/drawing/2014/main" id="{E3A9E38C-0CF2-4E0C-BF9B-480947106F10}"/>
              </a:ext>
            </a:extLst>
          </p:cNvPr>
          <p:cNvSpPr/>
          <p:nvPr/>
        </p:nvSpPr>
        <p:spPr>
          <a:xfrm rot="16200000">
            <a:off x="1533792" y="3318333"/>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Freeform: Shape 144">
            <a:extLst>
              <a:ext uri="{FF2B5EF4-FFF2-40B4-BE49-F238E27FC236}">
                <a16:creationId xmlns:a16="http://schemas.microsoft.com/office/drawing/2014/main" id="{6685ABB4-BB12-419D-A4D3-F398A419D4DB}"/>
              </a:ext>
            </a:extLst>
          </p:cNvPr>
          <p:cNvSpPr/>
          <p:nvPr/>
        </p:nvSpPr>
        <p:spPr>
          <a:xfrm rot="16200000">
            <a:off x="1932780" y="3318333"/>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2" name="Freeform: Shape 145">
            <a:extLst>
              <a:ext uri="{FF2B5EF4-FFF2-40B4-BE49-F238E27FC236}">
                <a16:creationId xmlns:a16="http://schemas.microsoft.com/office/drawing/2014/main" id="{0357D704-8C25-43FA-9AA2-222BADD03E8C}"/>
              </a:ext>
            </a:extLst>
          </p:cNvPr>
          <p:cNvSpPr/>
          <p:nvPr/>
        </p:nvSpPr>
        <p:spPr>
          <a:xfrm rot="16200000">
            <a:off x="2327093" y="3318333"/>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3" name="Freeform: Shape 146">
            <a:extLst>
              <a:ext uri="{FF2B5EF4-FFF2-40B4-BE49-F238E27FC236}">
                <a16:creationId xmlns:a16="http://schemas.microsoft.com/office/drawing/2014/main" id="{5B5D58B8-AFF2-42FB-A490-F3083524E70D}"/>
              </a:ext>
            </a:extLst>
          </p:cNvPr>
          <p:cNvSpPr/>
          <p:nvPr/>
        </p:nvSpPr>
        <p:spPr>
          <a:xfrm rot="16200000">
            <a:off x="2724523" y="3318333"/>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4" name="Freeform: Shape 147">
            <a:extLst>
              <a:ext uri="{FF2B5EF4-FFF2-40B4-BE49-F238E27FC236}">
                <a16:creationId xmlns:a16="http://schemas.microsoft.com/office/drawing/2014/main" id="{047081C0-86D9-48FF-9489-607AEEA055F3}"/>
              </a:ext>
            </a:extLst>
          </p:cNvPr>
          <p:cNvSpPr/>
          <p:nvPr/>
        </p:nvSpPr>
        <p:spPr>
          <a:xfrm rot="16200000">
            <a:off x="3117277" y="3318333"/>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Freeform: Shape 148">
            <a:extLst>
              <a:ext uri="{FF2B5EF4-FFF2-40B4-BE49-F238E27FC236}">
                <a16:creationId xmlns:a16="http://schemas.microsoft.com/office/drawing/2014/main" id="{9C6674B3-85BB-4598-B72C-12EF289DED2D}"/>
              </a:ext>
            </a:extLst>
          </p:cNvPr>
          <p:cNvSpPr/>
          <p:nvPr/>
        </p:nvSpPr>
        <p:spPr>
          <a:xfrm rot="16200000">
            <a:off x="3514707" y="3318333"/>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6" name="Freeform: Shape 149">
            <a:extLst>
              <a:ext uri="{FF2B5EF4-FFF2-40B4-BE49-F238E27FC236}">
                <a16:creationId xmlns:a16="http://schemas.microsoft.com/office/drawing/2014/main" id="{1752143C-B569-4712-8D1C-E3F28D0CDC79}"/>
              </a:ext>
            </a:extLst>
          </p:cNvPr>
          <p:cNvSpPr/>
          <p:nvPr/>
        </p:nvSpPr>
        <p:spPr>
          <a:xfrm rot="16200000">
            <a:off x="3912137" y="3318333"/>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7" name="Freeform: Shape 150">
            <a:extLst>
              <a:ext uri="{FF2B5EF4-FFF2-40B4-BE49-F238E27FC236}">
                <a16:creationId xmlns:a16="http://schemas.microsoft.com/office/drawing/2014/main" id="{33C1058A-1023-48A9-879C-CBE2AEA49AFE}"/>
              </a:ext>
            </a:extLst>
          </p:cNvPr>
          <p:cNvSpPr/>
          <p:nvPr/>
        </p:nvSpPr>
        <p:spPr>
          <a:xfrm rot="16200000">
            <a:off x="4308009" y="3318333"/>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8" name="Freeform: Shape 151">
            <a:extLst>
              <a:ext uri="{FF2B5EF4-FFF2-40B4-BE49-F238E27FC236}">
                <a16:creationId xmlns:a16="http://schemas.microsoft.com/office/drawing/2014/main" id="{F06E6B67-D25C-42FC-886F-1F04CBFEAD61}"/>
              </a:ext>
            </a:extLst>
          </p:cNvPr>
          <p:cNvSpPr/>
          <p:nvPr/>
        </p:nvSpPr>
        <p:spPr>
          <a:xfrm rot="16200000">
            <a:off x="4700763" y="3318334"/>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9" name="Freeform: Shape 152">
            <a:extLst>
              <a:ext uri="{FF2B5EF4-FFF2-40B4-BE49-F238E27FC236}">
                <a16:creationId xmlns:a16="http://schemas.microsoft.com/office/drawing/2014/main" id="{9EF8CB4E-1C1F-4029-8066-3B9FD0DC69B8}"/>
              </a:ext>
            </a:extLst>
          </p:cNvPr>
          <p:cNvSpPr/>
          <p:nvPr/>
        </p:nvSpPr>
        <p:spPr>
          <a:xfrm rot="16200000">
            <a:off x="5099751" y="3318334"/>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0" name="TextBox 89">
            <a:extLst>
              <a:ext uri="{FF2B5EF4-FFF2-40B4-BE49-F238E27FC236}">
                <a16:creationId xmlns:a16="http://schemas.microsoft.com/office/drawing/2014/main" id="{C5DFD4EA-A474-43B3-96B9-9BA38B008D31}"/>
              </a:ext>
            </a:extLst>
          </p:cNvPr>
          <p:cNvSpPr txBox="1"/>
          <p:nvPr/>
        </p:nvSpPr>
        <p:spPr>
          <a:xfrm>
            <a:off x="699769" y="1200149"/>
            <a:ext cx="458780"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91" name="TextBox 90">
            <a:extLst>
              <a:ext uri="{FF2B5EF4-FFF2-40B4-BE49-F238E27FC236}">
                <a16:creationId xmlns:a16="http://schemas.microsoft.com/office/drawing/2014/main" id="{783C2C1E-45B3-40A1-8673-F3041B197D4C}"/>
              </a:ext>
            </a:extLst>
          </p:cNvPr>
          <p:cNvSpPr txBox="1"/>
          <p:nvPr/>
        </p:nvSpPr>
        <p:spPr>
          <a:xfrm>
            <a:off x="791141" y="1584557"/>
            <a:ext cx="36740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92" name="TextBox 91">
            <a:extLst>
              <a:ext uri="{FF2B5EF4-FFF2-40B4-BE49-F238E27FC236}">
                <a16:creationId xmlns:a16="http://schemas.microsoft.com/office/drawing/2014/main" id="{11D8D5A4-FBD2-4419-B3E5-5FEB7E15D0C3}"/>
              </a:ext>
            </a:extLst>
          </p:cNvPr>
          <p:cNvSpPr txBox="1"/>
          <p:nvPr/>
        </p:nvSpPr>
        <p:spPr>
          <a:xfrm>
            <a:off x="791141" y="1970547"/>
            <a:ext cx="36740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3" name="TextBox 92">
            <a:extLst>
              <a:ext uri="{FF2B5EF4-FFF2-40B4-BE49-F238E27FC236}">
                <a16:creationId xmlns:a16="http://schemas.microsoft.com/office/drawing/2014/main" id="{A3C6EE98-BF5F-422E-80D9-C4045D025890}"/>
              </a:ext>
            </a:extLst>
          </p:cNvPr>
          <p:cNvSpPr txBox="1"/>
          <p:nvPr/>
        </p:nvSpPr>
        <p:spPr>
          <a:xfrm>
            <a:off x="791141" y="2356537"/>
            <a:ext cx="36740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94" name="TextBox 93">
            <a:extLst>
              <a:ext uri="{FF2B5EF4-FFF2-40B4-BE49-F238E27FC236}">
                <a16:creationId xmlns:a16="http://schemas.microsoft.com/office/drawing/2014/main" id="{6E5F6107-F9F7-4D18-BFD8-C5C4506A1241}"/>
              </a:ext>
            </a:extLst>
          </p:cNvPr>
          <p:cNvSpPr txBox="1"/>
          <p:nvPr/>
        </p:nvSpPr>
        <p:spPr>
          <a:xfrm>
            <a:off x="791141" y="2742526"/>
            <a:ext cx="36740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5" name="TextBox 94">
            <a:extLst>
              <a:ext uri="{FF2B5EF4-FFF2-40B4-BE49-F238E27FC236}">
                <a16:creationId xmlns:a16="http://schemas.microsoft.com/office/drawing/2014/main" id="{A137D30B-4AA4-4722-8F02-0EE145396D33}"/>
              </a:ext>
            </a:extLst>
          </p:cNvPr>
          <p:cNvSpPr txBox="1"/>
          <p:nvPr/>
        </p:nvSpPr>
        <p:spPr>
          <a:xfrm>
            <a:off x="902356" y="3128516"/>
            <a:ext cx="276037" cy="307777"/>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6" name="TextBox 95">
            <a:extLst>
              <a:ext uri="{FF2B5EF4-FFF2-40B4-BE49-F238E27FC236}">
                <a16:creationId xmlns:a16="http://schemas.microsoft.com/office/drawing/2014/main" id="{245D726C-D59F-406A-85A2-00F38628AF5F}"/>
              </a:ext>
            </a:extLst>
          </p:cNvPr>
          <p:cNvSpPr txBox="1"/>
          <p:nvPr/>
        </p:nvSpPr>
        <p:spPr>
          <a:xfrm>
            <a:off x="1034100" y="3283489"/>
            <a:ext cx="276038"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7" name="TextBox 96">
            <a:extLst>
              <a:ext uri="{FF2B5EF4-FFF2-40B4-BE49-F238E27FC236}">
                <a16:creationId xmlns:a16="http://schemas.microsoft.com/office/drawing/2014/main" id="{072B28FF-F451-4338-B9E7-8FC682FBA092}"/>
              </a:ext>
            </a:extLst>
          </p:cNvPr>
          <p:cNvSpPr txBox="1"/>
          <p:nvPr/>
        </p:nvSpPr>
        <p:spPr>
          <a:xfrm>
            <a:off x="1433088" y="3283489"/>
            <a:ext cx="276038"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98" name="TextBox 97">
            <a:extLst>
              <a:ext uri="{FF2B5EF4-FFF2-40B4-BE49-F238E27FC236}">
                <a16:creationId xmlns:a16="http://schemas.microsoft.com/office/drawing/2014/main" id="{B3D878F1-109C-422C-B73F-22D8BC1EDCE2}"/>
              </a:ext>
            </a:extLst>
          </p:cNvPr>
          <p:cNvSpPr txBox="1"/>
          <p:nvPr/>
        </p:nvSpPr>
        <p:spPr>
          <a:xfrm>
            <a:off x="1825842" y="3283489"/>
            <a:ext cx="276038"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99" name="TextBox 98">
            <a:extLst>
              <a:ext uri="{FF2B5EF4-FFF2-40B4-BE49-F238E27FC236}">
                <a16:creationId xmlns:a16="http://schemas.microsoft.com/office/drawing/2014/main" id="{5976F36C-8E44-4B59-AFCC-FB680AF85FA5}"/>
              </a:ext>
            </a:extLst>
          </p:cNvPr>
          <p:cNvSpPr txBox="1"/>
          <p:nvPr/>
        </p:nvSpPr>
        <p:spPr>
          <a:xfrm>
            <a:off x="2224830" y="3283489"/>
            <a:ext cx="276038"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100" name="TextBox 99">
            <a:extLst>
              <a:ext uri="{FF2B5EF4-FFF2-40B4-BE49-F238E27FC236}">
                <a16:creationId xmlns:a16="http://schemas.microsoft.com/office/drawing/2014/main" id="{0CA3C499-33E6-468E-B9E4-5DA894C3465A}"/>
              </a:ext>
            </a:extLst>
          </p:cNvPr>
          <p:cNvSpPr txBox="1"/>
          <p:nvPr/>
        </p:nvSpPr>
        <p:spPr>
          <a:xfrm>
            <a:off x="2584610" y="3283489"/>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01" name="TextBox 100">
            <a:extLst>
              <a:ext uri="{FF2B5EF4-FFF2-40B4-BE49-F238E27FC236}">
                <a16:creationId xmlns:a16="http://schemas.microsoft.com/office/drawing/2014/main" id="{3E5E9E96-8557-4DE7-87EE-1DF5B1F1FF1A}"/>
              </a:ext>
            </a:extLst>
          </p:cNvPr>
          <p:cNvSpPr txBox="1"/>
          <p:nvPr/>
        </p:nvSpPr>
        <p:spPr>
          <a:xfrm>
            <a:off x="2983598" y="3283489"/>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102" name="TextBox 101">
            <a:extLst>
              <a:ext uri="{FF2B5EF4-FFF2-40B4-BE49-F238E27FC236}">
                <a16:creationId xmlns:a16="http://schemas.microsoft.com/office/drawing/2014/main" id="{DBE710D4-8FD5-4CDB-B9AF-306721B29F32}"/>
              </a:ext>
            </a:extLst>
          </p:cNvPr>
          <p:cNvSpPr txBox="1"/>
          <p:nvPr/>
        </p:nvSpPr>
        <p:spPr>
          <a:xfrm>
            <a:off x="3381207" y="3283489"/>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03" name="TextBox 102">
            <a:extLst>
              <a:ext uri="{FF2B5EF4-FFF2-40B4-BE49-F238E27FC236}">
                <a16:creationId xmlns:a16="http://schemas.microsoft.com/office/drawing/2014/main" id="{3D34AECC-A3A3-450B-89FD-78BF0AE195A6}"/>
              </a:ext>
            </a:extLst>
          </p:cNvPr>
          <p:cNvSpPr txBox="1"/>
          <p:nvPr/>
        </p:nvSpPr>
        <p:spPr>
          <a:xfrm>
            <a:off x="3767727" y="3283489"/>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104" name="TextBox 103">
            <a:extLst>
              <a:ext uri="{FF2B5EF4-FFF2-40B4-BE49-F238E27FC236}">
                <a16:creationId xmlns:a16="http://schemas.microsoft.com/office/drawing/2014/main" id="{4D3A902F-05D2-4A2B-B504-EF6BCEAF1520}"/>
              </a:ext>
            </a:extLst>
          </p:cNvPr>
          <p:cNvSpPr txBox="1"/>
          <p:nvPr/>
        </p:nvSpPr>
        <p:spPr>
          <a:xfrm>
            <a:off x="4172949" y="3283489"/>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05" name="TextBox 104">
            <a:extLst>
              <a:ext uri="{FF2B5EF4-FFF2-40B4-BE49-F238E27FC236}">
                <a16:creationId xmlns:a16="http://schemas.microsoft.com/office/drawing/2014/main" id="{7CBA1D08-EF08-4341-A628-F45C396AAC1A}"/>
              </a:ext>
            </a:extLst>
          </p:cNvPr>
          <p:cNvSpPr txBox="1"/>
          <p:nvPr/>
        </p:nvSpPr>
        <p:spPr>
          <a:xfrm>
            <a:off x="4562586" y="3283489"/>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106" name="TextBox 105">
            <a:extLst>
              <a:ext uri="{FF2B5EF4-FFF2-40B4-BE49-F238E27FC236}">
                <a16:creationId xmlns:a16="http://schemas.microsoft.com/office/drawing/2014/main" id="{3823A932-CE7C-45DE-A0B8-87AF56331CBA}"/>
              </a:ext>
            </a:extLst>
          </p:cNvPr>
          <p:cNvSpPr txBox="1"/>
          <p:nvPr/>
        </p:nvSpPr>
        <p:spPr>
          <a:xfrm>
            <a:off x="4964691" y="3283489"/>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08" name="Freeform 1151">
            <a:extLst>
              <a:ext uri="{FF2B5EF4-FFF2-40B4-BE49-F238E27FC236}">
                <a16:creationId xmlns:a16="http://schemas.microsoft.com/office/drawing/2014/main" id="{8CC344C5-DA53-449E-81EC-A8BE91BE12E2}"/>
              </a:ext>
            </a:extLst>
          </p:cNvPr>
          <p:cNvSpPr>
            <a:spLocks/>
          </p:cNvSpPr>
          <p:nvPr/>
        </p:nvSpPr>
        <p:spPr bwMode="auto">
          <a:xfrm>
            <a:off x="1173178" y="1353640"/>
            <a:ext cx="3874831" cy="1934355"/>
          </a:xfrm>
          <a:custGeom>
            <a:avLst/>
            <a:gdLst>
              <a:gd name="T0" fmla="*/ 378382 w 2930"/>
              <a:gd name="T1" fmla="*/ 0 h 1440"/>
              <a:gd name="T2" fmla="*/ 405845 w 2930"/>
              <a:gd name="T3" fmla="*/ 29021 h 1440"/>
              <a:gd name="T4" fmla="*/ 422628 w 2930"/>
              <a:gd name="T5" fmla="*/ 41240 h 1440"/>
              <a:gd name="T6" fmla="*/ 434834 w 2930"/>
              <a:gd name="T7" fmla="*/ 67206 h 1440"/>
              <a:gd name="T8" fmla="*/ 434834 w 2930"/>
              <a:gd name="T9" fmla="*/ 190927 h 1440"/>
              <a:gd name="T10" fmla="*/ 457720 w 2930"/>
              <a:gd name="T11" fmla="*/ 235222 h 1440"/>
              <a:gd name="T12" fmla="*/ 646911 w 2930"/>
              <a:gd name="T13" fmla="*/ 267298 h 1440"/>
              <a:gd name="T14" fmla="*/ 749135 w 2930"/>
              <a:gd name="T15" fmla="*/ 296319 h 1440"/>
              <a:gd name="T16" fmla="*/ 805588 w 2930"/>
              <a:gd name="T17" fmla="*/ 331450 h 1440"/>
              <a:gd name="T18" fmla="*/ 828474 w 2930"/>
              <a:gd name="T19" fmla="*/ 366580 h 1440"/>
              <a:gd name="T20" fmla="*/ 828474 w 2930"/>
              <a:gd name="T21" fmla="*/ 441424 h 1440"/>
              <a:gd name="T22" fmla="*/ 846782 w 2930"/>
              <a:gd name="T23" fmla="*/ 458225 h 1440"/>
              <a:gd name="T24" fmla="*/ 993253 w 2930"/>
              <a:gd name="T25" fmla="*/ 502520 h 1440"/>
              <a:gd name="T26" fmla="*/ 1098529 w 2930"/>
              <a:gd name="T27" fmla="*/ 520849 h 1440"/>
              <a:gd name="T28" fmla="*/ 1237370 w 2930"/>
              <a:gd name="T29" fmla="*/ 569727 h 1440"/>
              <a:gd name="T30" fmla="*/ 1263308 w 2930"/>
              <a:gd name="T31" fmla="*/ 635406 h 1440"/>
              <a:gd name="T32" fmla="*/ 1566929 w 2930"/>
              <a:gd name="T33" fmla="*/ 708722 h 1440"/>
              <a:gd name="T34" fmla="*/ 1595918 w 2930"/>
              <a:gd name="T35" fmla="*/ 743852 h 1440"/>
              <a:gd name="T36" fmla="*/ 1649319 w 2930"/>
              <a:gd name="T37" fmla="*/ 782038 h 1440"/>
              <a:gd name="T38" fmla="*/ 1669153 w 2930"/>
              <a:gd name="T39" fmla="*/ 820223 h 1440"/>
              <a:gd name="T40" fmla="*/ 1684410 w 2930"/>
              <a:gd name="T41" fmla="*/ 855354 h 1440"/>
              <a:gd name="T42" fmla="*/ 1693565 w 2930"/>
              <a:gd name="T43" fmla="*/ 881320 h 1440"/>
              <a:gd name="T44" fmla="*/ 1707296 w 2930"/>
              <a:gd name="T45" fmla="*/ 922560 h 1440"/>
              <a:gd name="T46" fmla="*/ 1769852 w 2930"/>
              <a:gd name="T47" fmla="*/ 969910 h 1440"/>
              <a:gd name="T48" fmla="*/ 2007866 w 2930"/>
              <a:gd name="T49" fmla="*/ 1005041 h 1440"/>
              <a:gd name="T50" fmla="*/ 2087204 w 2930"/>
              <a:gd name="T51" fmla="*/ 1037116 h 1440"/>
              <a:gd name="T52" fmla="*/ 2103987 w 2930"/>
              <a:gd name="T53" fmla="*/ 1073774 h 1440"/>
              <a:gd name="T54" fmla="*/ 2251984 w 2930"/>
              <a:gd name="T55" fmla="*/ 1105850 h 1440"/>
              <a:gd name="T56" fmla="*/ 2290127 w 2930"/>
              <a:gd name="T57" fmla="*/ 1144036 h 1440"/>
              <a:gd name="T58" fmla="*/ 2331322 w 2930"/>
              <a:gd name="T59" fmla="*/ 1188331 h 1440"/>
              <a:gd name="T60" fmla="*/ 2642572 w 2930"/>
              <a:gd name="T61" fmla="*/ 1229571 h 1440"/>
              <a:gd name="T62" fmla="*/ 2709704 w 2930"/>
              <a:gd name="T63" fmla="*/ 1284558 h 1440"/>
              <a:gd name="T64" fmla="*/ 2956873 w 2930"/>
              <a:gd name="T65" fmla="*/ 1316634 h 1440"/>
              <a:gd name="T66" fmla="*/ 3100292 w 2930"/>
              <a:gd name="T67" fmla="*/ 1360929 h 1440"/>
              <a:gd name="T68" fmla="*/ 3127755 w 2930"/>
              <a:gd name="T69" fmla="*/ 1393005 h 1440"/>
              <a:gd name="T70" fmla="*/ 3403913 w 2930"/>
              <a:gd name="T71" fmla="*/ 1443409 h 1440"/>
              <a:gd name="T72" fmla="*/ 3670916 w 2930"/>
              <a:gd name="T73" fmla="*/ 1493814 h 1440"/>
              <a:gd name="T74" fmla="*/ 3750254 w 2930"/>
              <a:gd name="T75" fmla="*/ 1551856 h 1440"/>
              <a:gd name="T76" fmla="*/ 3835696 w 2930"/>
              <a:gd name="T77" fmla="*/ 1614480 h 1440"/>
              <a:gd name="T78" fmla="*/ 4175934 w 2930"/>
              <a:gd name="T79" fmla="*/ 1675577 h 1440"/>
              <a:gd name="T80" fmla="*/ 4197295 w 2930"/>
              <a:gd name="T81" fmla="*/ 1690851 h 1440"/>
              <a:gd name="T82" fmla="*/ 4470401 w 2930"/>
              <a:gd name="T83" fmla="*/ 1776386 h 144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930" h="1440">
                <a:moveTo>
                  <a:pt x="0" y="0"/>
                </a:moveTo>
                <a:lnTo>
                  <a:pt x="248" y="0"/>
                </a:lnTo>
                <a:lnTo>
                  <a:pt x="248" y="19"/>
                </a:lnTo>
                <a:lnTo>
                  <a:pt x="266" y="19"/>
                </a:lnTo>
                <a:lnTo>
                  <a:pt x="266" y="27"/>
                </a:lnTo>
                <a:lnTo>
                  <a:pt x="277" y="27"/>
                </a:lnTo>
                <a:lnTo>
                  <a:pt x="277" y="44"/>
                </a:lnTo>
                <a:lnTo>
                  <a:pt x="285" y="44"/>
                </a:lnTo>
                <a:lnTo>
                  <a:pt x="285" y="86"/>
                </a:lnTo>
                <a:lnTo>
                  <a:pt x="285" y="125"/>
                </a:lnTo>
                <a:lnTo>
                  <a:pt x="300" y="125"/>
                </a:lnTo>
                <a:lnTo>
                  <a:pt x="300" y="154"/>
                </a:lnTo>
                <a:lnTo>
                  <a:pt x="300" y="175"/>
                </a:lnTo>
                <a:lnTo>
                  <a:pt x="424" y="175"/>
                </a:lnTo>
                <a:lnTo>
                  <a:pt x="424" y="194"/>
                </a:lnTo>
                <a:lnTo>
                  <a:pt x="491" y="194"/>
                </a:lnTo>
                <a:lnTo>
                  <a:pt x="491" y="217"/>
                </a:lnTo>
                <a:lnTo>
                  <a:pt x="528" y="217"/>
                </a:lnTo>
                <a:lnTo>
                  <a:pt x="528" y="240"/>
                </a:lnTo>
                <a:lnTo>
                  <a:pt x="543" y="240"/>
                </a:lnTo>
                <a:lnTo>
                  <a:pt x="543" y="264"/>
                </a:lnTo>
                <a:lnTo>
                  <a:pt x="543" y="289"/>
                </a:lnTo>
                <a:lnTo>
                  <a:pt x="555" y="289"/>
                </a:lnTo>
                <a:lnTo>
                  <a:pt x="555" y="300"/>
                </a:lnTo>
                <a:lnTo>
                  <a:pt x="555" y="329"/>
                </a:lnTo>
                <a:lnTo>
                  <a:pt x="651" y="329"/>
                </a:lnTo>
                <a:lnTo>
                  <a:pt x="651" y="341"/>
                </a:lnTo>
                <a:lnTo>
                  <a:pt x="720" y="341"/>
                </a:lnTo>
                <a:lnTo>
                  <a:pt x="720" y="373"/>
                </a:lnTo>
                <a:lnTo>
                  <a:pt x="811" y="373"/>
                </a:lnTo>
                <a:lnTo>
                  <a:pt x="811" y="416"/>
                </a:lnTo>
                <a:lnTo>
                  <a:pt x="828" y="416"/>
                </a:lnTo>
                <a:lnTo>
                  <a:pt x="828" y="464"/>
                </a:lnTo>
                <a:lnTo>
                  <a:pt x="1027" y="464"/>
                </a:lnTo>
                <a:lnTo>
                  <a:pt x="1027" y="487"/>
                </a:lnTo>
                <a:lnTo>
                  <a:pt x="1046" y="487"/>
                </a:lnTo>
                <a:lnTo>
                  <a:pt x="1046" y="512"/>
                </a:lnTo>
                <a:lnTo>
                  <a:pt x="1081" y="512"/>
                </a:lnTo>
                <a:lnTo>
                  <a:pt x="1081" y="537"/>
                </a:lnTo>
                <a:lnTo>
                  <a:pt x="1094" y="537"/>
                </a:lnTo>
                <a:lnTo>
                  <a:pt x="1094" y="560"/>
                </a:lnTo>
                <a:lnTo>
                  <a:pt x="1104" y="560"/>
                </a:lnTo>
                <a:lnTo>
                  <a:pt x="1104" y="577"/>
                </a:lnTo>
                <a:lnTo>
                  <a:pt x="1110" y="577"/>
                </a:lnTo>
                <a:lnTo>
                  <a:pt x="1110" y="604"/>
                </a:lnTo>
                <a:lnTo>
                  <a:pt x="1119" y="604"/>
                </a:lnTo>
                <a:lnTo>
                  <a:pt x="1119" y="635"/>
                </a:lnTo>
                <a:lnTo>
                  <a:pt x="1160" y="635"/>
                </a:lnTo>
                <a:lnTo>
                  <a:pt x="1160" y="658"/>
                </a:lnTo>
                <a:lnTo>
                  <a:pt x="1316" y="658"/>
                </a:lnTo>
                <a:lnTo>
                  <a:pt x="1316" y="679"/>
                </a:lnTo>
                <a:lnTo>
                  <a:pt x="1368" y="679"/>
                </a:lnTo>
                <a:lnTo>
                  <a:pt x="1368" y="703"/>
                </a:lnTo>
                <a:lnTo>
                  <a:pt x="1379" y="703"/>
                </a:lnTo>
                <a:lnTo>
                  <a:pt x="1379" y="724"/>
                </a:lnTo>
                <a:lnTo>
                  <a:pt x="1476" y="724"/>
                </a:lnTo>
                <a:lnTo>
                  <a:pt x="1476" y="749"/>
                </a:lnTo>
                <a:lnTo>
                  <a:pt x="1501" y="749"/>
                </a:lnTo>
                <a:lnTo>
                  <a:pt x="1501" y="778"/>
                </a:lnTo>
                <a:lnTo>
                  <a:pt x="1528" y="778"/>
                </a:lnTo>
                <a:lnTo>
                  <a:pt x="1528" y="805"/>
                </a:lnTo>
                <a:lnTo>
                  <a:pt x="1732" y="805"/>
                </a:lnTo>
                <a:lnTo>
                  <a:pt x="1732" y="841"/>
                </a:lnTo>
                <a:lnTo>
                  <a:pt x="1776" y="841"/>
                </a:lnTo>
                <a:lnTo>
                  <a:pt x="1776" y="862"/>
                </a:lnTo>
                <a:lnTo>
                  <a:pt x="1938" y="862"/>
                </a:lnTo>
                <a:lnTo>
                  <a:pt x="1938" y="891"/>
                </a:lnTo>
                <a:lnTo>
                  <a:pt x="2032" y="891"/>
                </a:lnTo>
                <a:lnTo>
                  <a:pt x="2032" y="912"/>
                </a:lnTo>
                <a:lnTo>
                  <a:pt x="2050" y="912"/>
                </a:lnTo>
                <a:lnTo>
                  <a:pt x="2050" y="945"/>
                </a:lnTo>
                <a:lnTo>
                  <a:pt x="2231" y="945"/>
                </a:lnTo>
                <a:lnTo>
                  <a:pt x="2231" y="978"/>
                </a:lnTo>
                <a:lnTo>
                  <a:pt x="2406" y="978"/>
                </a:lnTo>
                <a:lnTo>
                  <a:pt x="2406" y="1016"/>
                </a:lnTo>
                <a:lnTo>
                  <a:pt x="2458" y="1016"/>
                </a:lnTo>
                <a:lnTo>
                  <a:pt x="2458" y="1057"/>
                </a:lnTo>
                <a:lnTo>
                  <a:pt x="2514" y="1057"/>
                </a:lnTo>
                <a:lnTo>
                  <a:pt x="2514" y="1097"/>
                </a:lnTo>
                <a:lnTo>
                  <a:pt x="2737" y="1097"/>
                </a:lnTo>
                <a:lnTo>
                  <a:pt x="2737" y="1107"/>
                </a:lnTo>
                <a:lnTo>
                  <a:pt x="2751" y="1107"/>
                </a:lnTo>
                <a:lnTo>
                  <a:pt x="2751" y="1163"/>
                </a:lnTo>
                <a:lnTo>
                  <a:pt x="2930" y="1163"/>
                </a:lnTo>
                <a:lnTo>
                  <a:pt x="2930" y="1440"/>
                </a:lnTo>
              </a:path>
            </a:pathLst>
          </a:custGeom>
          <a:noFill/>
          <a:ln w="28575" cap="flat">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Freeform 1155">
            <a:extLst>
              <a:ext uri="{FF2B5EF4-FFF2-40B4-BE49-F238E27FC236}">
                <a16:creationId xmlns:a16="http://schemas.microsoft.com/office/drawing/2014/main" id="{6B820BE9-9610-4EC1-8A4A-92A2FC13E262}"/>
              </a:ext>
            </a:extLst>
          </p:cNvPr>
          <p:cNvSpPr>
            <a:spLocks/>
          </p:cNvSpPr>
          <p:nvPr/>
        </p:nvSpPr>
        <p:spPr bwMode="auto">
          <a:xfrm>
            <a:off x="1173178" y="1353640"/>
            <a:ext cx="3689071" cy="1620110"/>
          </a:xfrm>
          <a:custGeom>
            <a:avLst/>
            <a:gdLst>
              <a:gd name="T0" fmla="*/ 2589 w 2784"/>
              <a:gd name="T1" fmla="*/ 1210 h 1210"/>
              <a:gd name="T2" fmla="*/ 2379 w 2784"/>
              <a:gd name="T3" fmla="*/ 1176 h 1210"/>
              <a:gd name="T4" fmla="*/ 2200 w 2784"/>
              <a:gd name="T5" fmla="*/ 1151 h 1210"/>
              <a:gd name="T6" fmla="*/ 2119 w 2784"/>
              <a:gd name="T7" fmla="*/ 1126 h 1210"/>
              <a:gd name="T8" fmla="*/ 1969 w 2784"/>
              <a:gd name="T9" fmla="*/ 1097 h 1210"/>
              <a:gd name="T10" fmla="*/ 1896 w 2784"/>
              <a:gd name="T11" fmla="*/ 1077 h 1210"/>
              <a:gd name="T12" fmla="*/ 1767 w 2784"/>
              <a:gd name="T13" fmla="*/ 1052 h 1210"/>
              <a:gd name="T14" fmla="*/ 1751 w 2784"/>
              <a:gd name="T15" fmla="*/ 1039 h 1210"/>
              <a:gd name="T16" fmla="*/ 1738 w 2784"/>
              <a:gd name="T17" fmla="*/ 1027 h 1210"/>
              <a:gd name="T18" fmla="*/ 1599 w 2784"/>
              <a:gd name="T19" fmla="*/ 1002 h 1210"/>
              <a:gd name="T20" fmla="*/ 1410 w 2784"/>
              <a:gd name="T21" fmla="*/ 977 h 1210"/>
              <a:gd name="T22" fmla="*/ 1399 w 2784"/>
              <a:gd name="T23" fmla="*/ 960 h 1210"/>
              <a:gd name="T24" fmla="*/ 1399 w 2784"/>
              <a:gd name="T25" fmla="*/ 927 h 1210"/>
              <a:gd name="T26" fmla="*/ 1135 w 2784"/>
              <a:gd name="T27" fmla="*/ 908 h 1210"/>
              <a:gd name="T28" fmla="*/ 973 w 2784"/>
              <a:gd name="T29" fmla="*/ 877 h 1210"/>
              <a:gd name="T30" fmla="*/ 892 w 2784"/>
              <a:gd name="T31" fmla="*/ 858 h 1210"/>
              <a:gd name="T32" fmla="*/ 834 w 2784"/>
              <a:gd name="T33" fmla="*/ 808 h 1210"/>
              <a:gd name="T34" fmla="*/ 821 w 2784"/>
              <a:gd name="T35" fmla="*/ 756 h 1210"/>
              <a:gd name="T36" fmla="*/ 811 w 2784"/>
              <a:gd name="T37" fmla="*/ 656 h 1210"/>
              <a:gd name="T38" fmla="*/ 777 w 2784"/>
              <a:gd name="T39" fmla="*/ 633 h 1210"/>
              <a:gd name="T40" fmla="*/ 653 w 2784"/>
              <a:gd name="T41" fmla="*/ 608 h 1210"/>
              <a:gd name="T42" fmla="*/ 644 w 2784"/>
              <a:gd name="T43" fmla="*/ 589 h 1210"/>
              <a:gd name="T44" fmla="*/ 557 w 2784"/>
              <a:gd name="T45" fmla="*/ 564 h 1210"/>
              <a:gd name="T46" fmla="*/ 547 w 2784"/>
              <a:gd name="T47" fmla="*/ 481 h 1210"/>
              <a:gd name="T48" fmla="*/ 530 w 2784"/>
              <a:gd name="T49" fmla="*/ 464 h 1210"/>
              <a:gd name="T50" fmla="*/ 422 w 2784"/>
              <a:gd name="T51" fmla="*/ 442 h 1210"/>
              <a:gd name="T52" fmla="*/ 349 w 2784"/>
              <a:gd name="T53" fmla="*/ 423 h 1210"/>
              <a:gd name="T54" fmla="*/ 289 w 2784"/>
              <a:gd name="T55" fmla="*/ 383 h 1210"/>
              <a:gd name="T56" fmla="*/ 285 w 2784"/>
              <a:gd name="T57" fmla="*/ 348 h 1210"/>
              <a:gd name="T58" fmla="*/ 285 w 2784"/>
              <a:gd name="T59" fmla="*/ 312 h 1210"/>
              <a:gd name="T60" fmla="*/ 272 w 2784"/>
              <a:gd name="T61" fmla="*/ 271 h 1210"/>
              <a:gd name="T62" fmla="*/ 264 w 2784"/>
              <a:gd name="T63" fmla="*/ 213 h 1210"/>
              <a:gd name="T64" fmla="*/ 256 w 2784"/>
              <a:gd name="T65" fmla="*/ 154 h 1210"/>
              <a:gd name="T66" fmla="*/ 251 w 2784"/>
              <a:gd name="T67" fmla="*/ 96 h 1210"/>
              <a:gd name="T68" fmla="*/ 241 w 2784"/>
              <a:gd name="T69" fmla="*/ 71 h 1210"/>
              <a:gd name="T70" fmla="*/ 208 w 2784"/>
              <a:gd name="T71" fmla="*/ 63 h 1210"/>
              <a:gd name="T72" fmla="*/ 189 w 2784"/>
              <a:gd name="T73" fmla="*/ 44 h 1210"/>
              <a:gd name="T74" fmla="*/ 120 w 2784"/>
              <a:gd name="T75" fmla="*/ 31 h 1210"/>
              <a:gd name="T76" fmla="*/ 98 w 2784"/>
              <a:gd name="T77" fmla="*/ 13 h 1210"/>
              <a:gd name="T78" fmla="*/ 0 w 2784"/>
              <a:gd name="T79" fmla="*/ 0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784" h="1210">
                <a:moveTo>
                  <a:pt x="2784" y="1210"/>
                </a:moveTo>
                <a:lnTo>
                  <a:pt x="2589" y="1210"/>
                </a:lnTo>
                <a:lnTo>
                  <a:pt x="2589" y="1176"/>
                </a:lnTo>
                <a:lnTo>
                  <a:pt x="2379" y="1176"/>
                </a:lnTo>
                <a:lnTo>
                  <a:pt x="2379" y="1151"/>
                </a:lnTo>
                <a:lnTo>
                  <a:pt x="2200" y="1151"/>
                </a:lnTo>
                <a:lnTo>
                  <a:pt x="2200" y="1126"/>
                </a:lnTo>
                <a:lnTo>
                  <a:pt x="2119" y="1126"/>
                </a:lnTo>
                <a:lnTo>
                  <a:pt x="2119" y="1097"/>
                </a:lnTo>
                <a:lnTo>
                  <a:pt x="1969" y="1097"/>
                </a:lnTo>
                <a:lnTo>
                  <a:pt x="1969" y="1077"/>
                </a:lnTo>
                <a:lnTo>
                  <a:pt x="1896" y="1077"/>
                </a:lnTo>
                <a:lnTo>
                  <a:pt x="1896" y="1052"/>
                </a:lnTo>
                <a:lnTo>
                  <a:pt x="1767" y="1052"/>
                </a:lnTo>
                <a:lnTo>
                  <a:pt x="1767" y="1039"/>
                </a:lnTo>
                <a:lnTo>
                  <a:pt x="1751" y="1039"/>
                </a:lnTo>
                <a:lnTo>
                  <a:pt x="1751" y="1027"/>
                </a:lnTo>
                <a:lnTo>
                  <a:pt x="1738" y="1027"/>
                </a:lnTo>
                <a:lnTo>
                  <a:pt x="1738" y="1002"/>
                </a:lnTo>
                <a:lnTo>
                  <a:pt x="1599" y="1002"/>
                </a:lnTo>
                <a:lnTo>
                  <a:pt x="1599" y="977"/>
                </a:lnTo>
                <a:lnTo>
                  <a:pt x="1410" y="977"/>
                </a:lnTo>
                <a:lnTo>
                  <a:pt x="1410" y="960"/>
                </a:lnTo>
                <a:lnTo>
                  <a:pt x="1399" y="960"/>
                </a:lnTo>
                <a:lnTo>
                  <a:pt x="1399" y="950"/>
                </a:lnTo>
                <a:lnTo>
                  <a:pt x="1399" y="927"/>
                </a:lnTo>
                <a:lnTo>
                  <a:pt x="1135" y="927"/>
                </a:lnTo>
                <a:lnTo>
                  <a:pt x="1135" y="908"/>
                </a:lnTo>
                <a:lnTo>
                  <a:pt x="973" y="908"/>
                </a:lnTo>
                <a:lnTo>
                  <a:pt x="973" y="877"/>
                </a:lnTo>
                <a:lnTo>
                  <a:pt x="892" y="877"/>
                </a:lnTo>
                <a:lnTo>
                  <a:pt x="892" y="858"/>
                </a:lnTo>
                <a:lnTo>
                  <a:pt x="834" y="858"/>
                </a:lnTo>
                <a:lnTo>
                  <a:pt x="834" y="808"/>
                </a:lnTo>
                <a:lnTo>
                  <a:pt x="821" y="808"/>
                </a:lnTo>
                <a:lnTo>
                  <a:pt x="821" y="756"/>
                </a:lnTo>
                <a:lnTo>
                  <a:pt x="811" y="756"/>
                </a:lnTo>
                <a:lnTo>
                  <a:pt x="811" y="656"/>
                </a:lnTo>
                <a:lnTo>
                  <a:pt x="777" y="656"/>
                </a:lnTo>
                <a:lnTo>
                  <a:pt x="777" y="633"/>
                </a:lnTo>
                <a:lnTo>
                  <a:pt x="653" y="633"/>
                </a:lnTo>
                <a:lnTo>
                  <a:pt x="653" y="608"/>
                </a:lnTo>
                <a:lnTo>
                  <a:pt x="644" y="608"/>
                </a:lnTo>
                <a:lnTo>
                  <a:pt x="644" y="589"/>
                </a:lnTo>
                <a:lnTo>
                  <a:pt x="557" y="589"/>
                </a:lnTo>
                <a:lnTo>
                  <a:pt x="557" y="564"/>
                </a:lnTo>
                <a:lnTo>
                  <a:pt x="547" y="564"/>
                </a:lnTo>
                <a:lnTo>
                  <a:pt x="547" y="481"/>
                </a:lnTo>
                <a:lnTo>
                  <a:pt x="530" y="481"/>
                </a:lnTo>
                <a:lnTo>
                  <a:pt x="530" y="464"/>
                </a:lnTo>
                <a:lnTo>
                  <a:pt x="422" y="464"/>
                </a:lnTo>
                <a:lnTo>
                  <a:pt x="422" y="442"/>
                </a:lnTo>
                <a:lnTo>
                  <a:pt x="349" y="442"/>
                </a:lnTo>
                <a:lnTo>
                  <a:pt x="349" y="423"/>
                </a:lnTo>
                <a:lnTo>
                  <a:pt x="289" y="423"/>
                </a:lnTo>
                <a:lnTo>
                  <a:pt x="289" y="383"/>
                </a:lnTo>
                <a:lnTo>
                  <a:pt x="285" y="383"/>
                </a:lnTo>
                <a:lnTo>
                  <a:pt x="285" y="348"/>
                </a:lnTo>
                <a:lnTo>
                  <a:pt x="285" y="333"/>
                </a:lnTo>
                <a:lnTo>
                  <a:pt x="285" y="312"/>
                </a:lnTo>
                <a:lnTo>
                  <a:pt x="272" y="312"/>
                </a:lnTo>
                <a:lnTo>
                  <a:pt x="272" y="271"/>
                </a:lnTo>
                <a:lnTo>
                  <a:pt x="264" y="271"/>
                </a:lnTo>
                <a:lnTo>
                  <a:pt x="264" y="213"/>
                </a:lnTo>
                <a:lnTo>
                  <a:pt x="256" y="213"/>
                </a:lnTo>
                <a:lnTo>
                  <a:pt x="256" y="154"/>
                </a:lnTo>
                <a:lnTo>
                  <a:pt x="251" y="154"/>
                </a:lnTo>
                <a:lnTo>
                  <a:pt x="251" y="96"/>
                </a:lnTo>
                <a:lnTo>
                  <a:pt x="241" y="96"/>
                </a:lnTo>
                <a:lnTo>
                  <a:pt x="241" y="71"/>
                </a:lnTo>
                <a:lnTo>
                  <a:pt x="208" y="71"/>
                </a:lnTo>
                <a:lnTo>
                  <a:pt x="208" y="63"/>
                </a:lnTo>
                <a:lnTo>
                  <a:pt x="189" y="63"/>
                </a:lnTo>
                <a:lnTo>
                  <a:pt x="189" y="44"/>
                </a:lnTo>
                <a:lnTo>
                  <a:pt x="120" y="44"/>
                </a:lnTo>
                <a:lnTo>
                  <a:pt x="120" y="31"/>
                </a:lnTo>
                <a:lnTo>
                  <a:pt x="98" y="31"/>
                </a:lnTo>
                <a:lnTo>
                  <a:pt x="98" y="13"/>
                </a:lnTo>
                <a:lnTo>
                  <a:pt x="98" y="0"/>
                </a:lnTo>
                <a:lnTo>
                  <a:pt x="0" y="0"/>
                </a:lnTo>
              </a:path>
            </a:pathLst>
          </a:custGeom>
          <a:ln w="28575" cap="sq" cmpd="sng" algn="ctr">
            <a:solidFill>
              <a:schemeClr val="accent3"/>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style>
          <a:lnRef idx="0">
            <a:scrgbClr r="0" g="0" b="0"/>
          </a:lnRef>
          <a:fillRef idx="0">
            <a:scrgbClr r="0" g="0" b="0"/>
          </a:fillRef>
          <a:effectRef idx="0">
            <a:scrgbClr r="0" g="0" b="0"/>
          </a:effectRef>
          <a:fontRef idx="minor">
            <a:schemeClr val="tx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10" name="Group 109">
            <a:extLst>
              <a:ext uri="{FF2B5EF4-FFF2-40B4-BE49-F238E27FC236}">
                <a16:creationId xmlns:a16="http://schemas.microsoft.com/office/drawing/2014/main" id="{A2B479A6-86FA-4283-8577-906DDE23A8C0}"/>
              </a:ext>
            </a:extLst>
          </p:cNvPr>
          <p:cNvGrpSpPr/>
          <p:nvPr/>
        </p:nvGrpSpPr>
        <p:grpSpPr>
          <a:xfrm>
            <a:off x="1162117" y="1334191"/>
            <a:ext cx="3712463" cy="1658954"/>
            <a:chOff x="-4828494" y="1024626"/>
            <a:chExt cx="4464050" cy="1965326"/>
          </a:xfrm>
          <a:solidFill>
            <a:schemeClr val="accent3"/>
          </a:solidFill>
        </p:grpSpPr>
        <p:sp>
          <p:nvSpPr>
            <p:cNvPr id="111" name="Oval 1180">
              <a:extLst>
                <a:ext uri="{FF2B5EF4-FFF2-40B4-BE49-F238E27FC236}">
                  <a16:creationId xmlns:a16="http://schemas.microsoft.com/office/drawing/2014/main" id="{F8733293-258A-4779-9636-509E8B87AFAD}"/>
                </a:ext>
              </a:extLst>
            </p:cNvPr>
            <p:cNvSpPr>
              <a:spLocks noChangeArrowheads="1"/>
            </p:cNvSpPr>
            <p:nvPr/>
          </p:nvSpPr>
          <p:spPr bwMode="auto">
            <a:xfrm>
              <a:off x="-4403044" y="1510401"/>
              <a:ext cx="46038" cy="47625"/>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Oval 1181">
              <a:extLst>
                <a:ext uri="{FF2B5EF4-FFF2-40B4-BE49-F238E27FC236}">
                  <a16:creationId xmlns:a16="http://schemas.microsoft.com/office/drawing/2014/main" id="{ECFE66B9-0671-4116-AED4-A2067937B24F}"/>
                </a:ext>
              </a:extLst>
            </p:cNvPr>
            <p:cNvSpPr>
              <a:spLocks noChangeArrowheads="1"/>
            </p:cNvSpPr>
            <p:nvPr/>
          </p:nvSpPr>
          <p:spPr bwMode="auto">
            <a:xfrm>
              <a:off x="-3953782" y="1921564"/>
              <a:ext cx="46038"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Oval 1182">
              <a:extLst>
                <a:ext uri="{FF2B5EF4-FFF2-40B4-BE49-F238E27FC236}">
                  <a16:creationId xmlns:a16="http://schemas.microsoft.com/office/drawing/2014/main" id="{C5219A8A-8F8F-43F9-B2F7-156F6C653762}"/>
                </a:ext>
              </a:extLst>
            </p:cNvPr>
            <p:cNvSpPr>
              <a:spLocks noChangeArrowheads="1"/>
            </p:cNvSpPr>
            <p:nvPr/>
          </p:nvSpPr>
          <p:spPr bwMode="auto">
            <a:xfrm>
              <a:off x="-4828494" y="1024626"/>
              <a:ext cx="46038"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Oval 1183">
              <a:extLst>
                <a:ext uri="{FF2B5EF4-FFF2-40B4-BE49-F238E27FC236}">
                  <a16:creationId xmlns:a16="http://schemas.microsoft.com/office/drawing/2014/main" id="{25DD02B5-8429-4727-8A91-CB1C6CEFE43E}"/>
                </a:ext>
              </a:extLst>
            </p:cNvPr>
            <p:cNvSpPr>
              <a:spLocks noChangeArrowheads="1"/>
            </p:cNvSpPr>
            <p:nvPr/>
          </p:nvSpPr>
          <p:spPr bwMode="auto">
            <a:xfrm>
              <a:off x="-4379232" y="1650101"/>
              <a:ext cx="46038"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Oval 1184">
              <a:extLst>
                <a:ext uri="{FF2B5EF4-FFF2-40B4-BE49-F238E27FC236}">
                  <a16:creationId xmlns:a16="http://schemas.microsoft.com/office/drawing/2014/main" id="{47FC2744-0479-41EE-82D0-BA20DF48F61E}"/>
                </a:ext>
              </a:extLst>
            </p:cNvPr>
            <p:cNvSpPr>
              <a:spLocks noChangeArrowheads="1"/>
            </p:cNvSpPr>
            <p:nvPr/>
          </p:nvSpPr>
          <p:spPr bwMode="auto">
            <a:xfrm>
              <a:off x="-3550557" y="2169214"/>
              <a:ext cx="46038"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Oval 1185">
              <a:extLst>
                <a:ext uri="{FF2B5EF4-FFF2-40B4-BE49-F238E27FC236}">
                  <a16:creationId xmlns:a16="http://schemas.microsoft.com/office/drawing/2014/main" id="{A031F4DC-1040-4F64-B6EC-990130060979}"/>
                </a:ext>
              </a:extLst>
            </p:cNvPr>
            <p:cNvSpPr>
              <a:spLocks noChangeArrowheads="1"/>
            </p:cNvSpPr>
            <p:nvPr/>
          </p:nvSpPr>
          <p:spPr bwMode="auto">
            <a:xfrm>
              <a:off x="-3082244" y="2456551"/>
              <a:ext cx="46038" cy="50800"/>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Oval 1186">
              <a:extLst>
                <a:ext uri="{FF2B5EF4-FFF2-40B4-BE49-F238E27FC236}">
                  <a16:creationId xmlns:a16="http://schemas.microsoft.com/office/drawing/2014/main" id="{78E01283-A585-4925-B209-3BE444C81285}"/>
                </a:ext>
              </a:extLst>
            </p:cNvPr>
            <p:cNvSpPr>
              <a:spLocks noChangeArrowheads="1"/>
            </p:cNvSpPr>
            <p:nvPr/>
          </p:nvSpPr>
          <p:spPr bwMode="auto">
            <a:xfrm>
              <a:off x="-2985407" y="2493064"/>
              <a:ext cx="46038"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Oval 1187">
              <a:extLst>
                <a:ext uri="{FF2B5EF4-FFF2-40B4-BE49-F238E27FC236}">
                  <a16:creationId xmlns:a16="http://schemas.microsoft.com/office/drawing/2014/main" id="{D33D3363-7E3C-4057-8C66-6C60AB7AFAEB}"/>
                </a:ext>
              </a:extLst>
            </p:cNvPr>
            <p:cNvSpPr>
              <a:spLocks noChangeArrowheads="1"/>
            </p:cNvSpPr>
            <p:nvPr/>
          </p:nvSpPr>
          <p:spPr bwMode="auto">
            <a:xfrm>
              <a:off x="-1259794" y="2847076"/>
              <a:ext cx="46038" cy="49213"/>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Oval 1188">
              <a:extLst>
                <a:ext uri="{FF2B5EF4-FFF2-40B4-BE49-F238E27FC236}">
                  <a16:creationId xmlns:a16="http://schemas.microsoft.com/office/drawing/2014/main" id="{90CE2804-131D-4973-AB08-9F4B9F2727E9}"/>
                </a:ext>
              </a:extLst>
            </p:cNvPr>
            <p:cNvSpPr>
              <a:spLocks noChangeArrowheads="1"/>
            </p:cNvSpPr>
            <p:nvPr/>
          </p:nvSpPr>
          <p:spPr bwMode="auto">
            <a:xfrm>
              <a:off x="-958169" y="2889939"/>
              <a:ext cx="49213"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Oval 1189">
              <a:extLst>
                <a:ext uri="{FF2B5EF4-FFF2-40B4-BE49-F238E27FC236}">
                  <a16:creationId xmlns:a16="http://schemas.microsoft.com/office/drawing/2014/main" id="{2A644ADF-1E47-4D0B-8EFE-BE00BD0C7ED4}"/>
                </a:ext>
              </a:extLst>
            </p:cNvPr>
            <p:cNvSpPr>
              <a:spLocks noChangeArrowheads="1"/>
            </p:cNvSpPr>
            <p:nvPr/>
          </p:nvSpPr>
          <p:spPr bwMode="auto">
            <a:xfrm>
              <a:off x="-789894" y="2889939"/>
              <a:ext cx="46038"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1" name="Oval 1190">
              <a:extLst>
                <a:ext uri="{FF2B5EF4-FFF2-40B4-BE49-F238E27FC236}">
                  <a16:creationId xmlns:a16="http://schemas.microsoft.com/office/drawing/2014/main" id="{0AA7D283-3BAC-4DD5-B9A5-EE64ECDD296F}"/>
                </a:ext>
              </a:extLst>
            </p:cNvPr>
            <p:cNvSpPr>
              <a:spLocks noChangeArrowheads="1"/>
            </p:cNvSpPr>
            <p:nvPr/>
          </p:nvSpPr>
          <p:spPr bwMode="auto">
            <a:xfrm>
              <a:off x="-545419" y="2943914"/>
              <a:ext cx="49213"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Oval 1191">
              <a:extLst>
                <a:ext uri="{FF2B5EF4-FFF2-40B4-BE49-F238E27FC236}">
                  <a16:creationId xmlns:a16="http://schemas.microsoft.com/office/drawing/2014/main" id="{B6D16E0E-1109-49B5-8CD2-AC3735553946}"/>
                </a:ext>
              </a:extLst>
            </p:cNvPr>
            <p:cNvSpPr>
              <a:spLocks noChangeArrowheads="1"/>
            </p:cNvSpPr>
            <p:nvPr/>
          </p:nvSpPr>
          <p:spPr bwMode="auto">
            <a:xfrm>
              <a:off x="-483507" y="2943914"/>
              <a:ext cx="46038"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Oval 1192">
              <a:extLst>
                <a:ext uri="{FF2B5EF4-FFF2-40B4-BE49-F238E27FC236}">
                  <a16:creationId xmlns:a16="http://schemas.microsoft.com/office/drawing/2014/main" id="{C98FECC0-86D2-4675-BAF1-1DB0E96D9D28}"/>
                </a:ext>
              </a:extLst>
            </p:cNvPr>
            <p:cNvSpPr>
              <a:spLocks noChangeArrowheads="1"/>
            </p:cNvSpPr>
            <p:nvPr/>
          </p:nvSpPr>
          <p:spPr bwMode="auto">
            <a:xfrm>
              <a:off x="-462869" y="2943914"/>
              <a:ext cx="46038"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Oval 1193">
              <a:extLst>
                <a:ext uri="{FF2B5EF4-FFF2-40B4-BE49-F238E27FC236}">
                  <a16:creationId xmlns:a16="http://schemas.microsoft.com/office/drawing/2014/main" id="{B7090A50-086C-48C7-A569-EB5F03198859}"/>
                </a:ext>
              </a:extLst>
            </p:cNvPr>
            <p:cNvSpPr>
              <a:spLocks noChangeArrowheads="1"/>
            </p:cNvSpPr>
            <p:nvPr/>
          </p:nvSpPr>
          <p:spPr bwMode="auto">
            <a:xfrm>
              <a:off x="-410482" y="2943914"/>
              <a:ext cx="46038"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Oval 1194">
              <a:extLst>
                <a:ext uri="{FF2B5EF4-FFF2-40B4-BE49-F238E27FC236}">
                  <a16:creationId xmlns:a16="http://schemas.microsoft.com/office/drawing/2014/main" id="{BFDA511D-852E-4200-9853-D6C0DD8F069E}"/>
                </a:ext>
              </a:extLst>
            </p:cNvPr>
            <p:cNvSpPr>
              <a:spLocks noChangeArrowheads="1"/>
            </p:cNvSpPr>
            <p:nvPr/>
          </p:nvSpPr>
          <p:spPr bwMode="auto">
            <a:xfrm>
              <a:off x="-416832" y="2943914"/>
              <a:ext cx="46038"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Oval 1195">
              <a:extLst>
                <a:ext uri="{FF2B5EF4-FFF2-40B4-BE49-F238E27FC236}">
                  <a16:creationId xmlns:a16="http://schemas.microsoft.com/office/drawing/2014/main" id="{CD2632AB-2C8A-4604-A331-211F4DC1D527}"/>
                </a:ext>
              </a:extLst>
            </p:cNvPr>
            <p:cNvSpPr>
              <a:spLocks noChangeArrowheads="1"/>
            </p:cNvSpPr>
            <p:nvPr/>
          </p:nvSpPr>
          <p:spPr bwMode="auto">
            <a:xfrm>
              <a:off x="-545419" y="2943914"/>
              <a:ext cx="49213"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Oval 1196">
              <a:extLst>
                <a:ext uri="{FF2B5EF4-FFF2-40B4-BE49-F238E27FC236}">
                  <a16:creationId xmlns:a16="http://schemas.microsoft.com/office/drawing/2014/main" id="{CCE79605-74BB-4959-99E1-86F7CF3FB70F}"/>
                </a:ext>
              </a:extLst>
            </p:cNvPr>
            <p:cNvSpPr>
              <a:spLocks noChangeArrowheads="1"/>
            </p:cNvSpPr>
            <p:nvPr/>
          </p:nvSpPr>
          <p:spPr bwMode="auto">
            <a:xfrm>
              <a:off x="-545419" y="2943914"/>
              <a:ext cx="49213"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8" name="Oval 1197">
              <a:extLst>
                <a:ext uri="{FF2B5EF4-FFF2-40B4-BE49-F238E27FC236}">
                  <a16:creationId xmlns:a16="http://schemas.microsoft.com/office/drawing/2014/main" id="{E11A4A46-672D-4BE2-A337-E746B1229410}"/>
                </a:ext>
              </a:extLst>
            </p:cNvPr>
            <p:cNvSpPr>
              <a:spLocks noChangeArrowheads="1"/>
            </p:cNvSpPr>
            <p:nvPr/>
          </p:nvSpPr>
          <p:spPr bwMode="auto">
            <a:xfrm>
              <a:off x="-545419" y="2943914"/>
              <a:ext cx="49213"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9" name="Oval 1198">
              <a:extLst>
                <a:ext uri="{FF2B5EF4-FFF2-40B4-BE49-F238E27FC236}">
                  <a16:creationId xmlns:a16="http://schemas.microsoft.com/office/drawing/2014/main" id="{5324C0C8-BD59-464D-B220-ECDE35EAB484}"/>
                </a:ext>
              </a:extLst>
            </p:cNvPr>
            <p:cNvSpPr>
              <a:spLocks noChangeArrowheads="1"/>
            </p:cNvSpPr>
            <p:nvPr/>
          </p:nvSpPr>
          <p:spPr bwMode="auto">
            <a:xfrm>
              <a:off x="-545419" y="2943914"/>
              <a:ext cx="49213"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0" name="Oval 1199">
              <a:extLst>
                <a:ext uri="{FF2B5EF4-FFF2-40B4-BE49-F238E27FC236}">
                  <a16:creationId xmlns:a16="http://schemas.microsoft.com/office/drawing/2014/main" id="{7384BB4F-EB90-49CE-8085-34B23CC217D0}"/>
                </a:ext>
              </a:extLst>
            </p:cNvPr>
            <p:cNvSpPr>
              <a:spLocks noChangeArrowheads="1"/>
            </p:cNvSpPr>
            <p:nvPr/>
          </p:nvSpPr>
          <p:spPr bwMode="auto">
            <a:xfrm>
              <a:off x="-545419" y="2943914"/>
              <a:ext cx="49213"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1" name="Oval 1200">
              <a:extLst>
                <a:ext uri="{FF2B5EF4-FFF2-40B4-BE49-F238E27FC236}">
                  <a16:creationId xmlns:a16="http://schemas.microsoft.com/office/drawing/2014/main" id="{9A1B5CCB-7EC3-41B3-A312-DCF331076733}"/>
                </a:ext>
              </a:extLst>
            </p:cNvPr>
            <p:cNvSpPr>
              <a:spLocks noChangeArrowheads="1"/>
            </p:cNvSpPr>
            <p:nvPr/>
          </p:nvSpPr>
          <p:spPr bwMode="auto">
            <a:xfrm>
              <a:off x="-545419" y="2943914"/>
              <a:ext cx="49213"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Oval 1201">
              <a:extLst>
                <a:ext uri="{FF2B5EF4-FFF2-40B4-BE49-F238E27FC236}">
                  <a16:creationId xmlns:a16="http://schemas.microsoft.com/office/drawing/2014/main" id="{1734AE67-83E5-4435-A700-39F2A9F03A48}"/>
                </a:ext>
              </a:extLst>
            </p:cNvPr>
            <p:cNvSpPr>
              <a:spLocks noChangeArrowheads="1"/>
            </p:cNvSpPr>
            <p:nvPr/>
          </p:nvSpPr>
          <p:spPr bwMode="auto">
            <a:xfrm>
              <a:off x="-545419" y="2943914"/>
              <a:ext cx="49213"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Oval 1202">
              <a:extLst>
                <a:ext uri="{FF2B5EF4-FFF2-40B4-BE49-F238E27FC236}">
                  <a16:creationId xmlns:a16="http://schemas.microsoft.com/office/drawing/2014/main" id="{D96A94F8-70C2-4AC2-9ECC-693C37074D58}"/>
                </a:ext>
              </a:extLst>
            </p:cNvPr>
            <p:cNvSpPr>
              <a:spLocks noChangeArrowheads="1"/>
            </p:cNvSpPr>
            <p:nvPr/>
          </p:nvSpPr>
          <p:spPr bwMode="auto">
            <a:xfrm>
              <a:off x="-545419" y="2943914"/>
              <a:ext cx="49213"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Oval 1203">
              <a:extLst>
                <a:ext uri="{FF2B5EF4-FFF2-40B4-BE49-F238E27FC236}">
                  <a16:creationId xmlns:a16="http://schemas.microsoft.com/office/drawing/2014/main" id="{4CAE4154-B362-4433-B827-7024AC2A1AC2}"/>
                </a:ext>
              </a:extLst>
            </p:cNvPr>
            <p:cNvSpPr>
              <a:spLocks noChangeArrowheads="1"/>
            </p:cNvSpPr>
            <p:nvPr/>
          </p:nvSpPr>
          <p:spPr bwMode="auto">
            <a:xfrm>
              <a:off x="-545419" y="2943914"/>
              <a:ext cx="49213"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 name="Oval 1204">
              <a:extLst>
                <a:ext uri="{FF2B5EF4-FFF2-40B4-BE49-F238E27FC236}">
                  <a16:creationId xmlns:a16="http://schemas.microsoft.com/office/drawing/2014/main" id="{889ED091-858D-4496-845A-198ACA1DAC22}"/>
                </a:ext>
              </a:extLst>
            </p:cNvPr>
            <p:cNvSpPr>
              <a:spLocks noChangeArrowheads="1"/>
            </p:cNvSpPr>
            <p:nvPr/>
          </p:nvSpPr>
          <p:spPr bwMode="auto">
            <a:xfrm>
              <a:off x="-545419" y="2943914"/>
              <a:ext cx="49213"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Oval 1205">
              <a:extLst>
                <a:ext uri="{FF2B5EF4-FFF2-40B4-BE49-F238E27FC236}">
                  <a16:creationId xmlns:a16="http://schemas.microsoft.com/office/drawing/2014/main" id="{5F872568-C6D5-47AB-B16B-4A863891B2CB}"/>
                </a:ext>
              </a:extLst>
            </p:cNvPr>
            <p:cNvSpPr>
              <a:spLocks noChangeArrowheads="1"/>
            </p:cNvSpPr>
            <p:nvPr/>
          </p:nvSpPr>
          <p:spPr bwMode="auto">
            <a:xfrm>
              <a:off x="-545419" y="2943914"/>
              <a:ext cx="49213"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Oval 1206">
              <a:extLst>
                <a:ext uri="{FF2B5EF4-FFF2-40B4-BE49-F238E27FC236}">
                  <a16:creationId xmlns:a16="http://schemas.microsoft.com/office/drawing/2014/main" id="{EC1901A5-0C1E-421B-96F7-4BD85F463107}"/>
                </a:ext>
              </a:extLst>
            </p:cNvPr>
            <p:cNvSpPr>
              <a:spLocks noChangeArrowheads="1"/>
            </p:cNvSpPr>
            <p:nvPr/>
          </p:nvSpPr>
          <p:spPr bwMode="auto">
            <a:xfrm>
              <a:off x="-545419" y="2943914"/>
              <a:ext cx="49213"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Oval 1207">
              <a:extLst>
                <a:ext uri="{FF2B5EF4-FFF2-40B4-BE49-F238E27FC236}">
                  <a16:creationId xmlns:a16="http://schemas.microsoft.com/office/drawing/2014/main" id="{B2C46E2D-4228-46FE-A726-BE6A6C55D2D9}"/>
                </a:ext>
              </a:extLst>
            </p:cNvPr>
            <p:cNvSpPr>
              <a:spLocks noChangeArrowheads="1"/>
            </p:cNvSpPr>
            <p:nvPr/>
          </p:nvSpPr>
          <p:spPr bwMode="auto">
            <a:xfrm>
              <a:off x="-545419" y="2943914"/>
              <a:ext cx="49213"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Oval 1208">
              <a:extLst>
                <a:ext uri="{FF2B5EF4-FFF2-40B4-BE49-F238E27FC236}">
                  <a16:creationId xmlns:a16="http://schemas.microsoft.com/office/drawing/2014/main" id="{2B0A6683-D0BB-4034-8B1A-4B082FE3E288}"/>
                </a:ext>
              </a:extLst>
            </p:cNvPr>
            <p:cNvSpPr>
              <a:spLocks noChangeArrowheads="1"/>
            </p:cNvSpPr>
            <p:nvPr/>
          </p:nvSpPr>
          <p:spPr bwMode="auto">
            <a:xfrm>
              <a:off x="-545419" y="2943914"/>
              <a:ext cx="49213"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0" name="Oval 1209">
              <a:extLst>
                <a:ext uri="{FF2B5EF4-FFF2-40B4-BE49-F238E27FC236}">
                  <a16:creationId xmlns:a16="http://schemas.microsoft.com/office/drawing/2014/main" id="{872DCE43-B53D-4968-932D-21CA3292912A}"/>
                </a:ext>
              </a:extLst>
            </p:cNvPr>
            <p:cNvSpPr>
              <a:spLocks noChangeArrowheads="1"/>
            </p:cNvSpPr>
            <p:nvPr/>
          </p:nvSpPr>
          <p:spPr bwMode="auto">
            <a:xfrm>
              <a:off x="-545419" y="2943914"/>
              <a:ext cx="49213"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 name="Oval 1210">
              <a:extLst>
                <a:ext uri="{FF2B5EF4-FFF2-40B4-BE49-F238E27FC236}">
                  <a16:creationId xmlns:a16="http://schemas.microsoft.com/office/drawing/2014/main" id="{5AE31784-5202-48B2-98EE-066FBEDEB307}"/>
                </a:ext>
              </a:extLst>
            </p:cNvPr>
            <p:cNvSpPr>
              <a:spLocks noChangeArrowheads="1"/>
            </p:cNvSpPr>
            <p:nvPr/>
          </p:nvSpPr>
          <p:spPr bwMode="auto">
            <a:xfrm>
              <a:off x="-545419" y="2943914"/>
              <a:ext cx="49213"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 name="Oval 1211">
              <a:extLst>
                <a:ext uri="{FF2B5EF4-FFF2-40B4-BE49-F238E27FC236}">
                  <a16:creationId xmlns:a16="http://schemas.microsoft.com/office/drawing/2014/main" id="{49E1A7FD-2524-4909-9553-DF152E72ADB9}"/>
                </a:ext>
              </a:extLst>
            </p:cNvPr>
            <p:cNvSpPr>
              <a:spLocks noChangeArrowheads="1"/>
            </p:cNvSpPr>
            <p:nvPr/>
          </p:nvSpPr>
          <p:spPr bwMode="auto">
            <a:xfrm>
              <a:off x="-539069" y="2943914"/>
              <a:ext cx="46038"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43" name="Freeform: Shape 152">
            <a:extLst>
              <a:ext uri="{FF2B5EF4-FFF2-40B4-BE49-F238E27FC236}">
                <a16:creationId xmlns:a16="http://schemas.microsoft.com/office/drawing/2014/main" id="{83864A61-7988-4612-893B-F4F415243771}"/>
              </a:ext>
            </a:extLst>
          </p:cNvPr>
          <p:cNvSpPr/>
          <p:nvPr/>
        </p:nvSpPr>
        <p:spPr>
          <a:xfrm rot="16200000">
            <a:off x="1140407" y="3322091"/>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8" name="Freeform: Shape 136">
            <a:extLst>
              <a:ext uri="{FF2B5EF4-FFF2-40B4-BE49-F238E27FC236}">
                <a16:creationId xmlns:a16="http://schemas.microsoft.com/office/drawing/2014/main" id="{0DF1B402-AA77-43AF-BDCA-7201359EF396}"/>
              </a:ext>
            </a:extLst>
          </p:cNvPr>
          <p:cNvSpPr/>
          <p:nvPr/>
        </p:nvSpPr>
        <p:spPr>
          <a:xfrm>
            <a:off x="6776438" y="1302481"/>
            <a:ext cx="3963903" cy="1944437"/>
          </a:xfrm>
          <a:custGeom>
            <a:avLst/>
            <a:gdLst>
              <a:gd name="connsiteX0" fmla="*/ 0 w 6043612"/>
              <a:gd name="connsiteY0" fmla="*/ 0 h 2909887"/>
              <a:gd name="connsiteX1" fmla="*/ 0 w 6043612"/>
              <a:gd name="connsiteY1" fmla="*/ 2909887 h 2909887"/>
              <a:gd name="connsiteX2" fmla="*/ 6043612 w 6043612"/>
              <a:gd name="connsiteY2" fmla="*/ 2909887 h 2909887"/>
            </a:gdLst>
            <a:ahLst/>
            <a:cxnLst>
              <a:cxn ang="0">
                <a:pos x="connsiteX0" y="connsiteY0"/>
              </a:cxn>
              <a:cxn ang="0">
                <a:pos x="connsiteX1" y="connsiteY1"/>
              </a:cxn>
              <a:cxn ang="0">
                <a:pos x="connsiteX2" y="connsiteY2"/>
              </a:cxn>
            </a:cxnLst>
            <a:rect l="l" t="t" r="r" b="b"/>
            <a:pathLst>
              <a:path w="6043612" h="2909887">
                <a:moveTo>
                  <a:pt x="0" y="0"/>
                </a:moveTo>
                <a:lnTo>
                  <a:pt x="0" y="2909887"/>
                </a:lnTo>
                <a:lnTo>
                  <a:pt x="6043612" y="2909887"/>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99" name="Group 198">
            <a:extLst>
              <a:ext uri="{FF2B5EF4-FFF2-40B4-BE49-F238E27FC236}">
                <a16:creationId xmlns:a16="http://schemas.microsoft.com/office/drawing/2014/main" id="{A884071C-093B-46A3-838F-E61CF1F46DC5}"/>
              </a:ext>
            </a:extLst>
          </p:cNvPr>
          <p:cNvGrpSpPr/>
          <p:nvPr/>
        </p:nvGrpSpPr>
        <p:grpSpPr>
          <a:xfrm>
            <a:off x="6701321" y="1306676"/>
            <a:ext cx="74771" cy="1936277"/>
            <a:chOff x="569100" y="1352685"/>
            <a:chExt cx="43639" cy="1936277"/>
          </a:xfrm>
        </p:grpSpPr>
        <p:sp>
          <p:nvSpPr>
            <p:cNvPr id="200" name="Freeform: Shape 137">
              <a:extLst>
                <a:ext uri="{FF2B5EF4-FFF2-40B4-BE49-F238E27FC236}">
                  <a16:creationId xmlns:a16="http://schemas.microsoft.com/office/drawing/2014/main" id="{3B1B925A-BB8D-4E36-90D5-79BE4D637E4F}"/>
                </a:ext>
              </a:extLst>
            </p:cNvPr>
            <p:cNvSpPr/>
            <p:nvPr/>
          </p:nvSpPr>
          <p:spPr>
            <a:xfrm>
              <a:off x="569100" y="1352685"/>
              <a:ext cx="43639"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1" name="Freeform: Shape 138">
              <a:extLst>
                <a:ext uri="{FF2B5EF4-FFF2-40B4-BE49-F238E27FC236}">
                  <a16:creationId xmlns:a16="http://schemas.microsoft.com/office/drawing/2014/main" id="{5C246738-DF6E-4E72-B422-13C133C28539}"/>
                </a:ext>
              </a:extLst>
            </p:cNvPr>
            <p:cNvSpPr/>
            <p:nvPr/>
          </p:nvSpPr>
          <p:spPr>
            <a:xfrm>
              <a:off x="569100" y="1741839"/>
              <a:ext cx="43639"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2" name="Freeform: Shape 139">
              <a:extLst>
                <a:ext uri="{FF2B5EF4-FFF2-40B4-BE49-F238E27FC236}">
                  <a16:creationId xmlns:a16="http://schemas.microsoft.com/office/drawing/2014/main" id="{74A5A51F-11AC-4C39-BD7C-5F241B39E16E}"/>
                </a:ext>
              </a:extLst>
            </p:cNvPr>
            <p:cNvSpPr/>
            <p:nvPr/>
          </p:nvSpPr>
          <p:spPr>
            <a:xfrm>
              <a:off x="569100" y="2129411"/>
              <a:ext cx="43639"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3" name="Freeform: Shape 140">
              <a:extLst>
                <a:ext uri="{FF2B5EF4-FFF2-40B4-BE49-F238E27FC236}">
                  <a16:creationId xmlns:a16="http://schemas.microsoft.com/office/drawing/2014/main" id="{DA02F00C-7DCE-4D1B-AE50-6A9533999ABA}"/>
                </a:ext>
              </a:extLst>
            </p:cNvPr>
            <p:cNvSpPr/>
            <p:nvPr/>
          </p:nvSpPr>
          <p:spPr>
            <a:xfrm>
              <a:off x="569100" y="2513819"/>
              <a:ext cx="43639"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4" name="Freeform: Shape 141">
              <a:extLst>
                <a:ext uri="{FF2B5EF4-FFF2-40B4-BE49-F238E27FC236}">
                  <a16:creationId xmlns:a16="http://schemas.microsoft.com/office/drawing/2014/main" id="{07F3B9CE-A3B2-48A4-81D5-87F07C735CDE}"/>
                </a:ext>
              </a:extLst>
            </p:cNvPr>
            <p:cNvSpPr/>
            <p:nvPr/>
          </p:nvSpPr>
          <p:spPr>
            <a:xfrm>
              <a:off x="569100" y="2901391"/>
              <a:ext cx="43639"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 name="Freeform: Shape 142">
              <a:extLst>
                <a:ext uri="{FF2B5EF4-FFF2-40B4-BE49-F238E27FC236}">
                  <a16:creationId xmlns:a16="http://schemas.microsoft.com/office/drawing/2014/main" id="{E3E85110-3C87-46E5-BA18-B9F297C0F6E4}"/>
                </a:ext>
              </a:extLst>
            </p:cNvPr>
            <p:cNvSpPr/>
            <p:nvPr/>
          </p:nvSpPr>
          <p:spPr>
            <a:xfrm>
              <a:off x="569100" y="3288962"/>
              <a:ext cx="43639"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206" name="Freeform: Shape 143">
            <a:extLst>
              <a:ext uri="{FF2B5EF4-FFF2-40B4-BE49-F238E27FC236}">
                <a16:creationId xmlns:a16="http://schemas.microsoft.com/office/drawing/2014/main" id="{5F3C4DC0-8773-4FD2-BE24-50FB22220163}"/>
              </a:ext>
            </a:extLst>
          </p:cNvPr>
          <p:cNvSpPr/>
          <p:nvPr/>
        </p:nvSpPr>
        <p:spPr>
          <a:xfrm rot="16200000">
            <a:off x="7137188" y="3272346"/>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7" name="Freeform: Shape 144">
            <a:extLst>
              <a:ext uri="{FF2B5EF4-FFF2-40B4-BE49-F238E27FC236}">
                <a16:creationId xmlns:a16="http://schemas.microsoft.com/office/drawing/2014/main" id="{323B4A11-FF8B-4ACD-9319-767EBE10AE0B}"/>
              </a:ext>
            </a:extLst>
          </p:cNvPr>
          <p:cNvSpPr/>
          <p:nvPr/>
        </p:nvSpPr>
        <p:spPr>
          <a:xfrm rot="16200000">
            <a:off x="7536176" y="3272346"/>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8" name="Freeform: Shape 145">
            <a:extLst>
              <a:ext uri="{FF2B5EF4-FFF2-40B4-BE49-F238E27FC236}">
                <a16:creationId xmlns:a16="http://schemas.microsoft.com/office/drawing/2014/main" id="{4A42495A-D761-4810-AC1F-33760A606F11}"/>
              </a:ext>
            </a:extLst>
          </p:cNvPr>
          <p:cNvSpPr/>
          <p:nvPr/>
        </p:nvSpPr>
        <p:spPr>
          <a:xfrm rot="16200000">
            <a:off x="7930489" y="3272346"/>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9" name="Freeform: Shape 146">
            <a:extLst>
              <a:ext uri="{FF2B5EF4-FFF2-40B4-BE49-F238E27FC236}">
                <a16:creationId xmlns:a16="http://schemas.microsoft.com/office/drawing/2014/main" id="{00FD556E-5946-42B9-965E-297CEF8AD4F4}"/>
              </a:ext>
            </a:extLst>
          </p:cNvPr>
          <p:cNvSpPr/>
          <p:nvPr/>
        </p:nvSpPr>
        <p:spPr>
          <a:xfrm rot="16200000">
            <a:off x="8327919" y="3272346"/>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0" name="Freeform: Shape 147">
            <a:extLst>
              <a:ext uri="{FF2B5EF4-FFF2-40B4-BE49-F238E27FC236}">
                <a16:creationId xmlns:a16="http://schemas.microsoft.com/office/drawing/2014/main" id="{3159B3B9-0200-4F70-9438-1FD8DF331158}"/>
              </a:ext>
            </a:extLst>
          </p:cNvPr>
          <p:cNvSpPr/>
          <p:nvPr/>
        </p:nvSpPr>
        <p:spPr>
          <a:xfrm rot="16200000">
            <a:off x="8720673" y="3272346"/>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1" name="Freeform: Shape 148">
            <a:extLst>
              <a:ext uri="{FF2B5EF4-FFF2-40B4-BE49-F238E27FC236}">
                <a16:creationId xmlns:a16="http://schemas.microsoft.com/office/drawing/2014/main" id="{1F0425D9-DDF9-4735-8230-E859B9BF065A}"/>
              </a:ext>
            </a:extLst>
          </p:cNvPr>
          <p:cNvSpPr/>
          <p:nvPr/>
        </p:nvSpPr>
        <p:spPr>
          <a:xfrm rot="16200000">
            <a:off x="9118103" y="3272346"/>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2" name="Freeform: Shape 149">
            <a:extLst>
              <a:ext uri="{FF2B5EF4-FFF2-40B4-BE49-F238E27FC236}">
                <a16:creationId xmlns:a16="http://schemas.microsoft.com/office/drawing/2014/main" id="{F1EC22E0-81CF-4B2F-9B67-3979F72289C4}"/>
              </a:ext>
            </a:extLst>
          </p:cNvPr>
          <p:cNvSpPr/>
          <p:nvPr/>
        </p:nvSpPr>
        <p:spPr>
          <a:xfrm rot="16200000">
            <a:off x="9515533" y="3272346"/>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3" name="Freeform: Shape 150">
            <a:extLst>
              <a:ext uri="{FF2B5EF4-FFF2-40B4-BE49-F238E27FC236}">
                <a16:creationId xmlns:a16="http://schemas.microsoft.com/office/drawing/2014/main" id="{1518D821-9DEC-44DE-84BC-CC1D9E3DD3ED}"/>
              </a:ext>
            </a:extLst>
          </p:cNvPr>
          <p:cNvSpPr/>
          <p:nvPr/>
        </p:nvSpPr>
        <p:spPr>
          <a:xfrm rot="16200000">
            <a:off x="9911405" y="3272346"/>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4" name="Freeform: Shape 151">
            <a:extLst>
              <a:ext uri="{FF2B5EF4-FFF2-40B4-BE49-F238E27FC236}">
                <a16:creationId xmlns:a16="http://schemas.microsoft.com/office/drawing/2014/main" id="{6473B3CE-72AB-40E2-A12F-32F79D5ADC3C}"/>
              </a:ext>
            </a:extLst>
          </p:cNvPr>
          <p:cNvSpPr/>
          <p:nvPr/>
        </p:nvSpPr>
        <p:spPr>
          <a:xfrm rot="16200000">
            <a:off x="10304159" y="3272347"/>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5" name="Freeform: Shape 152">
            <a:extLst>
              <a:ext uri="{FF2B5EF4-FFF2-40B4-BE49-F238E27FC236}">
                <a16:creationId xmlns:a16="http://schemas.microsoft.com/office/drawing/2014/main" id="{3B5A96A9-7EF9-4F39-97B1-8BA1449798C3}"/>
              </a:ext>
            </a:extLst>
          </p:cNvPr>
          <p:cNvSpPr/>
          <p:nvPr/>
        </p:nvSpPr>
        <p:spPr>
          <a:xfrm rot="16200000">
            <a:off x="10703147" y="3272347"/>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6" name="TextBox 215">
            <a:extLst>
              <a:ext uri="{FF2B5EF4-FFF2-40B4-BE49-F238E27FC236}">
                <a16:creationId xmlns:a16="http://schemas.microsoft.com/office/drawing/2014/main" id="{8AA63E23-91A1-4216-B669-4A27B441A676}"/>
              </a:ext>
            </a:extLst>
          </p:cNvPr>
          <p:cNvSpPr txBox="1"/>
          <p:nvPr/>
        </p:nvSpPr>
        <p:spPr>
          <a:xfrm>
            <a:off x="6303164" y="1154162"/>
            <a:ext cx="458780"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17" name="TextBox 216">
            <a:extLst>
              <a:ext uri="{FF2B5EF4-FFF2-40B4-BE49-F238E27FC236}">
                <a16:creationId xmlns:a16="http://schemas.microsoft.com/office/drawing/2014/main" id="{2BE2397E-1BAE-4860-931C-85ACB313E6BE}"/>
              </a:ext>
            </a:extLst>
          </p:cNvPr>
          <p:cNvSpPr txBox="1"/>
          <p:nvPr/>
        </p:nvSpPr>
        <p:spPr>
          <a:xfrm>
            <a:off x="6394536" y="1538570"/>
            <a:ext cx="36740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18" name="TextBox 217">
            <a:extLst>
              <a:ext uri="{FF2B5EF4-FFF2-40B4-BE49-F238E27FC236}">
                <a16:creationId xmlns:a16="http://schemas.microsoft.com/office/drawing/2014/main" id="{8D82B466-FC99-4557-8E2C-D847AB5BE261}"/>
              </a:ext>
            </a:extLst>
          </p:cNvPr>
          <p:cNvSpPr txBox="1"/>
          <p:nvPr/>
        </p:nvSpPr>
        <p:spPr>
          <a:xfrm>
            <a:off x="6394536" y="1924560"/>
            <a:ext cx="36740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19" name="TextBox 218">
            <a:extLst>
              <a:ext uri="{FF2B5EF4-FFF2-40B4-BE49-F238E27FC236}">
                <a16:creationId xmlns:a16="http://schemas.microsoft.com/office/drawing/2014/main" id="{E8BF59A4-A8A8-46A7-A778-F9097F30E75B}"/>
              </a:ext>
            </a:extLst>
          </p:cNvPr>
          <p:cNvSpPr txBox="1"/>
          <p:nvPr/>
        </p:nvSpPr>
        <p:spPr>
          <a:xfrm>
            <a:off x="6394536" y="2310550"/>
            <a:ext cx="36740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20" name="TextBox 219">
            <a:extLst>
              <a:ext uri="{FF2B5EF4-FFF2-40B4-BE49-F238E27FC236}">
                <a16:creationId xmlns:a16="http://schemas.microsoft.com/office/drawing/2014/main" id="{D1084248-45C8-4C59-92E3-4310C2D024D1}"/>
              </a:ext>
            </a:extLst>
          </p:cNvPr>
          <p:cNvSpPr txBox="1"/>
          <p:nvPr/>
        </p:nvSpPr>
        <p:spPr>
          <a:xfrm>
            <a:off x="6394536" y="2696539"/>
            <a:ext cx="36740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21" name="TextBox 220">
            <a:extLst>
              <a:ext uri="{FF2B5EF4-FFF2-40B4-BE49-F238E27FC236}">
                <a16:creationId xmlns:a16="http://schemas.microsoft.com/office/drawing/2014/main" id="{5E047716-D5E5-4CF8-962A-5A0A4F49C570}"/>
              </a:ext>
            </a:extLst>
          </p:cNvPr>
          <p:cNvSpPr txBox="1"/>
          <p:nvPr/>
        </p:nvSpPr>
        <p:spPr>
          <a:xfrm>
            <a:off x="6505752" y="3082529"/>
            <a:ext cx="276037" cy="307777"/>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22" name="TextBox 221">
            <a:extLst>
              <a:ext uri="{FF2B5EF4-FFF2-40B4-BE49-F238E27FC236}">
                <a16:creationId xmlns:a16="http://schemas.microsoft.com/office/drawing/2014/main" id="{D8AD5DE9-9FF8-473B-80E0-D7E2AA833909}"/>
              </a:ext>
            </a:extLst>
          </p:cNvPr>
          <p:cNvSpPr txBox="1"/>
          <p:nvPr/>
        </p:nvSpPr>
        <p:spPr>
          <a:xfrm>
            <a:off x="6637496" y="3237502"/>
            <a:ext cx="276038"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23" name="TextBox 222">
            <a:extLst>
              <a:ext uri="{FF2B5EF4-FFF2-40B4-BE49-F238E27FC236}">
                <a16:creationId xmlns:a16="http://schemas.microsoft.com/office/drawing/2014/main" id="{92986892-ED20-4924-A545-E0F7C99F0094}"/>
              </a:ext>
            </a:extLst>
          </p:cNvPr>
          <p:cNvSpPr txBox="1"/>
          <p:nvPr/>
        </p:nvSpPr>
        <p:spPr>
          <a:xfrm>
            <a:off x="7036484" y="3237502"/>
            <a:ext cx="276038"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24" name="TextBox 223">
            <a:extLst>
              <a:ext uri="{FF2B5EF4-FFF2-40B4-BE49-F238E27FC236}">
                <a16:creationId xmlns:a16="http://schemas.microsoft.com/office/drawing/2014/main" id="{161E585D-3D16-4B11-AE88-D944A506A51A}"/>
              </a:ext>
            </a:extLst>
          </p:cNvPr>
          <p:cNvSpPr txBox="1"/>
          <p:nvPr/>
        </p:nvSpPr>
        <p:spPr>
          <a:xfrm>
            <a:off x="7429238" y="3237502"/>
            <a:ext cx="276038"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25" name="TextBox 224">
            <a:extLst>
              <a:ext uri="{FF2B5EF4-FFF2-40B4-BE49-F238E27FC236}">
                <a16:creationId xmlns:a16="http://schemas.microsoft.com/office/drawing/2014/main" id="{36956D14-FA1A-467B-8BD3-526FEEFEE0F5}"/>
              </a:ext>
            </a:extLst>
          </p:cNvPr>
          <p:cNvSpPr txBox="1"/>
          <p:nvPr/>
        </p:nvSpPr>
        <p:spPr>
          <a:xfrm>
            <a:off x="7828226" y="3237502"/>
            <a:ext cx="276038"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226" name="TextBox 225">
            <a:extLst>
              <a:ext uri="{FF2B5EF4-FFF2-40B4-BE49-F238E27FC236}">
                <a16:creationId xmlns:a16="http://schemas.microsoft.com/office/drawing/2014/main" id="{B3A0EBED-E388-4F7B-B438-76A1DD289F1E}"/>
              </a:ext>
            </a:extLst>
          </p:cNvPr>
          <p:cNvSpPr txBox="1"/>
          <p:nvPr/>
        </p:nvSpPr>
        <p:spPr>
          <a:xfrm>
            <a:off x="8188006" y="3237502"/>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227" name="TextBox 226">
            <a:extLst>
              <a:ext uri="{FF2B5EF4-FFF2-40B4-BE49-F238E27FC236}">
                <a16:creationId xmlns:a16="http://schemas.microsoft.com/office/drawing/2014/main" id="{0CAC3557-BCDE-464C-95C1-598EE8EB3C0F}"/>
              </a:ext>
            </a:extLst>
          </p:cNvPr>
          <p:cNvSpPr txBox="1"/>
          <p:nvPr/>
        </p:nvSpPr>
        <p:spPr>
          <a:xfrm>
            <a:off x="8586994" y="3237502"/>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228" name="TextBox 227">
            <a:extLst>
              <a:ext uri="{FF2B5EF4-FFF2-40B4-BE49-F238E27FC236}">
                <a16:creationId xmlns:a16="http://schemas.microsoft.com/office/drawing/2014/main" id="{EEEA03BB-9219-4ED8-AA60-8CD909364032}"/>
              </a:ext>
            </a:extLst>
          </p:cNvPr>
          <p:cNvSpPr txBox="1"/>
          <p:nvPr/>
        </p:nvSpPr>
        <p:spPr>
          <a:xfrm>
            <a:off x="8984603" y="3237502"/>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229" name="TextBox 228">
            <a:extLst>
              <a:ext uri="{FF2B5EF4-FFF2-40B4-BE49-F238E27FC236}">
                <a16:creationId xmlns:a16="http://schemas.microsoft.com/office/drawing/2014/main" id="{33E6C530-11B6-408C-AD42-65E68A09B8CE}"/>
              </a:ext>
            </a:extLst>
          </p:cNvPr>
          <p:cNvSpPr txBox="1"/>
          <p:nvPr/>
        </p:nvSpPr>
        <p:spPr>
          <a:xfrm>
            <a:off x="9371123" y="3237502"/>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230" name="TextBox 229">
            <a:extLst>
              <a:ext uri="{FF2B5EF4-FFF2-40B4-BE49-F238E27FC236}">
                <a16:creationId xmlns:a16="http://schemas.microsoft.com/office/drawing/2014/main" id="{AAD312DA-ADED-4CFA-AEDE-54FA9D3CBB97}"/>
              </a:ext>
            </a:extLst>
          </p:cNvPr>
          <p:cNvSpPr txBox="1"/>
          <p:nvPr/>
        </p:nvSpPr>
        <p:spPr>
          <a:xfrm>
            <a:off x="9776345" y="3237502"/>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231" name="TextBox 230">
            <a:extLst>
              <a:ext uri="{FF2B5EF4-FFF2-40B4-BE49-F238E27FC236}">
                <a16:creationId xmlns:a16="http://schemas.microsoft.com/office/drawing/2014/main" id="{80934545-29FF-4869-BACC-C9691EEDD368}"/>
              </a:ext>
            </a:extLst>
          </p:cNvPr>
          <p:cNvSpPr txBox="1"/>
          <p:nvPr/>
        </p:nvSpPr>
        <p:spPr>
          <a:xfrm>
            <a:off x="10165982" y="3237502"/>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232" name="TextBox 231">
            <a:extLst>
              <a:ext uri="{FF2B5EF4-FFF2-40B4-BE49-F238E27FC236}">
                <a16:creationId xmlns:a16="http://schemas.microsoft.com/office/drawing/2014/main" id="{18689709-4E7E-40DA-B71E-0A6F64374C6B}"/>
              </a:ext>
            </a:extLst>
          </p:cNvPr>
          <p:cNvSpPr txBox="1"/>
          <p:nvPr/>
        </p:nvSpPr>
        <p:spPr>
          <a:xfrm>
            <a:off x="10568087" y="3237502"/>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234" name="Freeform: Shape 152">
            <a:extLst>
              <a:ext uri="{FF2B5EF4-FFF2-40B4-BE49-F238E27FC236}">
                <a16:creationId xmlns:a16="http://schemas.microsoft.com/office/drawing/2014/main" id="{508C4200-3C2E-4A8C-B173-BCC068091CF2}"/>
              </a:ext>
            </a:extLst>
          </p:cNvPr>
          <p:cNvSpPr/>
          <p:nvPr/>
        </p:nvSpPr>
        <p:spPr>
          <a:xfrm rot="16200000">
            <a:off x="6743803" y="3276104"/>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5" name="Freeform 25">
            <a:extLst>
              <a:ext uri="{FF2B5EF4-FFF2-40B4-BE49-F238E27FC236}">
                <a16:creationId xmlns:a16="http://schemas.microsoft.com/office/drawing/2014/main" id="{93E61697-2242-48A3-9568-F431B1A28D2E}"/>
              </a:ext>
            </a:extLst>
          </p:cNvPr>
          <p:cNvSpPr>
            <a:spLocks/>
          </p:cNvSpPr>
          <p:nvPr/>
        </p:nvSpPr>
        <p:spPr bwMode="auto">
          <a:xfrm>
            <a:off x="7150530" y="1305982"/>
            <a:ext cx="3281095" cy="1500560"/>
          </a:xfrm>
          <a:custGeom>
            <a:avLst/>
            <a:gdLst>
              <a:gd name="T0" fmla="*/ 0 w 2517"/>
              <a:gd name="T1" fmla="*/ 0 h 1094"/>
              <a:gd name="T2" fmla="*/ 0 w 2517"/>
              <a:gd name="T3" fmla="*/ 271 h 1094"/>
              <a:gd name="T4" fmla="*/ 15 w 2517"/>
              <a:gd name="T5" fmla="*/ 271 h 1094"/>
              <a:gd name="T6" fmla="*/ 15 w 2517"/>
              <a:gd name="T7" fmla="*/ 429 h 1094"/>
              <a:gd name="T8" fmla="*/ 142 w 2517"/>
              <a:gd name="T9" fmla="*/ 429 h 1094"/>
              <a:gd name="T10" fmla="*/ 142 w 2517"/>
              <a:gd name="T11" fmla="*/ 577 h 1094"/>
              <a:gd name="T12" fmla="*/ 372 w 2517"/>
              <a:gd name="T13" fmla="*/ 577 h 1094"/>
              <a:gd name="T14" fmla="*/ 372 w 2517"/>
              <a:gd name="T15" fmla="*/ 746 h 1094"/>
              <a:gd name="T16" fmla="*/ 539 w 2517"/>
              <a:gd name="T17" fmla="*/ 746 h 1094"/>
              <a:gd name="T18" fmla="*/ 539 w 2517"/>
              <a:gd name="T19" fmla="*/ 927 h 1094"/>
              <a:gd name="T20" fmla="*/ 1689 w 2517"/>
              <a:gd name="T21" fmla="*/ 927 h 1094"/>
              <a:gd name="T22" fmla="*/ 1689 w 2517"/>
              <a:gd name="T23" fmla="*/ 1094 h 1094"/>
              <a:gd name="T24" fmla="*/ 2517 w 2517"/>
              <a:gd name="T25" fmla="*/ 1094 h 1094"/>
              <a:gd name="connsiteX0" fmla="*/ 0 w 10000"/>
              <a:gd name="connsiteY0" fmla="*/ 0 h 10000"/>
              <a:gd name="connsiteX1" fmla="*/ 0 w 10000"/>
              <a:gd name="connsiteY1" fmla="*/ 2477 h 10000"/>
              <a:gd name="connsiteX2" fmla="*/ 60 w 10000"/>
              <a:gd name="connsiteY2" fmla="*/ 2477 h 10000"/>
              <a:gd name="connsiteX3" fmla="*/ 60 w 10000"/>
              <a:gd name="connsiteY3" fmla="*/ 3921 h 10000"/>
              <a:gd name="connsiteX4" fmla="*/ 564 w 10000"/>
              <a:gd name="connsiteY4" fmla="*/ 3921 h 10000"/>
              <a:gd name="connsiteX5" fmla="*/ 564 w 10000"/>
              <a:gd name="connsiteY5" fmla="*/ 5274 h 10000"/>
              <a:gd name="connsiteX6" fmla="*/ 1478 w 10000"/>
              <a:gd name="connsiteY6" fmla="*/ 5274 h 10000"/>
              <a:gd name="connsiteX7" fmla="*/ 1478 w 10000"/>
              <a:gd name="connsiteY7" fmla="*/ 6819 h 10000"/>
              <a:gd name="connsiteX8" fmla="*/ 2141 w 10000"/>
              <a:gd name="connsiteY8" fmla="*/ 6819 h 10000"/>
              <a:gd name="connsiteX9" fmla="*/ 2141 w 10000"/>
              <a:gd name="connsiteY9" fmla="*/ 8473 h 10000"/>
              <a:gd name="connsiteX10" fmla="*/ 6812 w 10000"/>
              <a:gd name="connsiteY10" fmla="*/ 8441 h 10000"/>
              <a:gd name="connsiteX11" fmla="*/ 6710 w 10000"/>
              <a:gd name="connsiteY11" fmla="*/ 10000 h 10000"/>
              <a:gd name="connsiteX12" fmla="*/ 10000 w 10000"/>
              <a:gd name="connsiteY12" fmla="*/ 10000 h 10000"/>
              <a:gd name="connsiteX0" fmla="*/ 0 w 10000"/>
              <a:gd name="connsiteY0" fmla="*/ 0 h 10000"/>
              <a:gd name="connsiteX1" fmla="*/ 0 w 10000"/>
              <a:gd name="connsiteY1" fmla="*/ 2477 h 10000"/>
              <a:gd name="connsiteX2" fmla="*/ 60 w 10000"/>
              <a:gd name="connsiteY2" fmla="*/ 2477 h 10000"/>
              <a:gd name="connsiteX3" fmla="*/ 60 w 10000"/>
              <a:gd name="connsiteY3" fmla="*/ 3921 h 10000"/>
              <a:gd name="connsiteX4" fmla="*/ 564 w 10000"/>
              <a:gd name="connsiteY4" fmla="*/ 3921 h 10000"/>
              <a:gd name="connsiteX5" fmla="*/ 564 w 10000"/>
              <a:gd name="connsiteY5" fmla="*/ 5274 h 10000"/>
              <a:gd name="connsiteX6" fmla="*/ 1478 w 10000"/>
              <a:gd name="connsiteY6" fmla="*/ 5274 h 10000"/>
              <a:gd name="connsiteX7" fmla="*/ 1478 w 10000"/>
              <a:gd name="connsiteY7" fmla="*/ 6819 h 10000"/>
              <a:gd name="connsiteX8" fmla="*/ 2141 w 10000"/>
              <a:gd name="connsiteY8" fmla="*/ 6819 h 10000"/>
              <a:gd name="connsiteX9" fmla="*/ 2141 w 10000"/>
              <a:gd name="connsiteY9" fmla="*/ 8473 h 10000"/>
              <a:gd name="connsiteX10" fmla="*/ 6812 w 10000"/>
              <a:gd name="connsiteY10" fmla="*/ 8441 h 10000"/>
              <a:gd name="connsiteX11" fmla="*/ 6783 w 10000"/>
              <a:gd name="connsiteY11" fmla="*/ 10000 h 10000"/>
              <a:gd name="connsiteX12" fmla="*/ 10000 w 10000"/>
              <a:gd name="connsiteY12" fmla="*/ 10000 h 10000"/>
              <a:gd name="connsiteX0" fmla="*/ 0 w 10000"/>
              <a:gd name="connsiteY0" fmla="*/ 0 h 10000"/>
              <a:gd name="connsiteX1" fmla="*/ 0 w 10000"/>
              <a:gd name="connsiteY1" fmla="*/ 2477 h 10000"/>
              <a:gd name="connsiteX2" fmla="*/ 60 w 10000"/>
              <a:gd name="connsiteY2" fmla="*/ 2477 h 10000"/>
              <a:gd name="connsiteX3" fmla="*/ 60 w 10000"/>
              <a:gd name="connsiteY3" fmla="*/ 3921 h 10000"/>
              <a:gd name="connsiteX4" fmla="*/ 564 w 10000"/>
              <a:gd name="connsiteY4" fmla="*/ 3921 h 10000"/>
              <a:gd name="connsiteX5" fmla="*/ 564 w 10000"/>
              <a:gd name="connsiteY5" fmla="*/ 5274 h 10000"/>
              <a:gd name="connsiteX6" fmla="*/ 1478 w 10000"/>
              <a:gd name="connsiteY6" fmla="*/ 5274 h 10000"/>
              <a:gd name="connsiteX7" fmla="*/ 1478 w 10000"/>
              <a:gd name="connsiteY7" fmla="*/ 6819 h 10000"/>
              <a:gd name="connsiteX8" fmla="*/ 2141 w 10000"/>
              <a:gd name="connsiteY8" fmla="*/ 6819 h 10000"/>
              <a:gd name="connsiteX9" fmla="*/ 2141 w 10000"/>
              <a:gd name="connsiteY9" fmla="*/ 8473 h 10000"/>
              <a:gd name="connsiteX10" fmla="*/ 6812 w 10000"/>
              <a:gd name="connsiteY10" fmla="*/ 8441 h 10000"/>
              <a:gd name="connsiteX11" fmla="*/ 6798 w 10000"/>
              <a:gd name="connsiteY11" fmla="*/ 9968 h 10000"/>
              <a:gd name="connsiteX12" fmla="*/ 10000 w 10000"/>
              <a:gd name="connsiteY12" fmla="*/ 10000 h 10000"/>
              <a:gd name="connsiteX0" fmla="*/ 0 w 10000"/>
              <a:gd name="connsiteY0" fmla="*/ 0 h 10000"/>
              <a:gd name="connsiteX1" fmla="*/ 0 w 10000"/>
              <a:gd name="connsiteY1" fmla="*/ 2477 h 10000"/>
              <a:gd name="connsiteX2" fmla="*/ 60 w 10000"/>
              <a:gd name="connsiteY2" fmla="*/ 2477 h 10000"/>
              <a:gd name="connsiteX3" fmla="*/ 60 w 10000"/>
              <a:gd name="connsiteY3" fmla="*/ 3921 h 10000"/>
              <a:gd name="connsiteX4" fmla="*/ 564 w 10000"/>
              <a:gd name="connsiteY4" fmla="*/ 3921 h 10000"/>
              <a:gd name="connsiteX5" fmla="*/ 564 w 10000"/>
              <a:gd name="connsiteY5" fmla="*/ 5274 h 10000"/>
              <a:gd name="connsiteX6" fmla="*/ 1478 w 10000"/>
              <a:gd name="connsiteY6" fmla="*/ 5274 h 10000"/>
              <a:gd name="connsiteX7" fmla="*/ 1478 w 10000"/>
              <a:gd name="connsiteY7" fmla="*/ 6819 h 10000"/>
              <a:gd name="connsiteX8" fmla="*/ 2141 w 10000"/>
              <a:gd name="connsiteY8" fmla="*/ 6819 h 10000"/>
              <a:gd name="connsiteX9" fmla="*/ 2141 w 10000"/>
              <a:gd name="connsiteY9" fmla="*/ 8568 h 10000"/>
              <a:gd name="connsiteX10" fmla="*/ 6812 w 10000"/>
              <a:gd name="connsiteY10" fmla="*/ 8441 h 10000"/>
              <a:gd name="connsiteX11" fmla="*/ 6798 w 10000"/>
              <a:gd name="connsiteY11" fmla="*/ 9968 h 10000"/>
              <a:gd name="connsiteX12" fmla="*/ 10000 w 10000"/>
              <a:gd name="connsiteY12" fmla="*/ 10000 h 10000"/>
              <a:gd name="connsiteX0" fmla="*/ 0 w 10000"/>
              <a:gd name="connsiteY0" fmla="*/ 0 h 10000"/>
              <a:gd name="connsiteX1" fmla="*/ 0 w 10000"/>
              <a:gd name="connsiteY1" fmla="*/ 2477 h 10000"/>
              <a:gd name="connsiteX2" fmla="*/ 60 w 10000"/>
              <a:gd name="connsiteY2" fmla="*/ 2477 h 10000"/>
              <a:gd name="connsiteX3" fmla="*/ 60 w 10000"/>
              <a:gd name="connsiteY3" fmla="*/ 3921 h 10000"/>
              <a:gd name="connsiteX4" fmla="*/ 564 w 10000"/>
              <a:gd name="connsiteY4" fmla="*/ 3921 h 10000"/>
              <a:gd name="connsiteX5" fmla="*/ 564 w 10000"/>
              <a:gd name="connsiteY5" fmla="*/ 5274 h 10000"/>
              <a:gd name="connsiteX6" fmla="*/ 1478 w 10000"/>
              <a:gd name="connsiteY6" fmla="*/ 5274 h 10000"/>
              <a:gd name="connsiteX7" fmla="*/ 1478 w 10000"/>
              <a:gd name="connsiteY7" fmla="*/ 6819 h 10000"/>
              <a:gd name="connsiteX8" fmla="*/ 2141 w 10000"/>
              <a:gd name="connsiteY8" fmla="*/ 6819 h 10000"/>
              <a:gd name="connsiteX9" fmla="*/ 2141 w 10000"/>
              <a:gd name="connsiteY9" fmla="*/ 8568 h 10000"/>
              <a:gd name="connsiteX10" fmla="*/ 6797 w 10000"/>
              <a:gd name="connsiteY10" fmla="*/ 8600 h 10000"/>
              <a:gd name="connsiteX11" fmla="*/ 6798 w 10000"/>
              <a:gd name="connsiteY11" fmla="*/ 9968 h 10000"/>
              <a:gd name="connsiteX12" fmla="*/ 10000 w 10000"/>
              <a:gd name="connsiteY12" fmla="*/ 10000 h 10000"/>
              <a:gd name="connsiteX0" fmla="*/ 0 w 10000"/>
              <a:gd name="connsiteY0" fmla="*/ 0 h 10000"/>
              <a:gd name="connsiteX1" fmla="*/ 0 w 10000"/>
              <a:gd name="connsiteY1" fmla="*/ 2477 h 10000"/>
              <a:gd name="connsiteX2" fmla="*/ 60 w 10000"/>
              <a:gd name="connsiteY2" fmla="*/ 2477 h 10000"/>
              <a:gd name="connsiteX3" fmla="*/ 60 w 10000"/>
              <a:gd name="connsiteY3" fmla="*/ 3921 h 10000"/>
              <a:gd name="connsiteX4" fmla="*/ 564 w 10000"/>
              <a:gd name="connsiteY4" fmla="*/ 3921 h 10000"/>
              <a:gd name="connsiteX5" fmla="*/ 564 w 10000"/>
              <a:gd name="connsiteY5" fmla="*/ 5274 h 10000"/>
              <a:gd name="connsiteX6" fmla="*/ 1478 w 10000"/>
              <a:gd name="connsiteY6" fmla="*/ 5274 h 10000"/>
              <a:gd name="connsiteX7" fmla="*/ 1478 w 10000"/>
              <a:gd name="connsiteY7" fmla="*/ 6819 h 10000"/>
              <a:gd name="connsiteX8" fmla="*/ 2141 w 10000"/>
              <a:gd name="connsiteY8" fmla="*/ 6819 h 10000"/>
              <a:gd name="connsiteX9" fmla="*/ 2141 w 10000"/>
              <a:gd name="connsiteY9" fmla="*/ 8631 h 10000"/>
              <a:gd name="connsiteX10" fmla="*/ 6797 w 10000"/>
              <a:gd name="connsiteY10" fmla="*/ 8600 h 10000"/>
              <a:gd name="connsiteX11" fmla="*/ 6798 w 10000"/>
              <a:gd name="connsiteY11" fmla="*/ 9968 h 10000"/>
              <a:gd name="connsiteX12" fmla="*/ 10000 w 10000"/>
              <a:gd name="connsiteY12" fmla="*/ 10000 h 10000"/>
              <a:gd name="connsiteX0" fmla="*/ 0 w 10000"/>
              <a:gd name="connsiteY0" fmla="*/ 0 h 10000"/>
              <a:gd name="connsiteX1" fmla="*/ 0 w 10000"/>
              <a:gd name="connsiteY1" fmla="*/ 2477 h 10000"/>
              <a:gd name="connsiteX2" fmla="*/ 60 w 10000"/>
              <a:gd name="connsiteY2" fmla="*/ 2477 h 10000"/>
              <a:gd name="connsiteX3" fmla="*/ 60 w 10000"/>
              <a:gd name="connsiteY3" fmla="*/ 3921 h 10000"/>
              <a:gd name="connsiteX4" fmla="*/ 564 w 10000"/>
              <a:gd name="connsiteY4" fmla="*/ 3921 h 10000"/>
              <a:gd name="connsiteX5" fmla="*/ 564 w 10000"/>
              <a:gd name="connsiteY5" fmla="*/ 5274 h 10000"/>
              <a:gd name="connsiteX6" fmla="*/ 1478 w 10000"/>
              <a:gd name="connsiteY6" fmla="*/ 5274 h 10000"/>
              <a:gd name="connsiteX7" fmla="*/ 1478 w 10000"/>
              <a:gd name="connsiteY7" fmla="*/ 6819 h 10000"/>
              <a:gd name="connsiteX8" fmla="*/ 2141 w 10000"/>
              <a:gd name="connsiteY8" fmla="*/ 6819 h 10000"/>
              <a:gd name="connsiteX9" fmla="*/ 2141 w 10000"/>
              <a:gd name="connsiteY9" fmla="*/ 8631 h 10000"/>
              <a:gd name="connsiteX10" fmla="*/ 6812 w 10000"/>
              <a:gd name="connsiteY10" fmla="*/ 8632 h 10000"/>
              <a:gd name="connsiteX11" fmla="*/ 6798 w 10000"/>
              <a:gd name="connsiteY11" fmla="*/ 9968 h 10000"/>
              <a:gd name="connsiteX12" fmla="*/ 10000 w 10000"/>
              <a:gd name="connsiteY12" fmla="*/ 10000 h 10000"/>
              <a:gd name="connsiteX0" fmla="*/ 0 w 10000"/>
              <a:gd name="connsiteY0" fmla="*/ 0 h 10000"/>
              <a:gd name="connsiteX1" fmla="*/ 0 w 10000"/>
              <a:gd name="connsiteY1" fmla="*/ 2477 h 10000"/>
              <a:gd name="connsiteX2" fmla="*/ 60 w 10000"/>
              <a:gd name="connsiteY2" fmla="*/ 2477 h 10000"/>
              <a:gd name="connsiteX3" fmla="*/ 60 w 10000"/>
              <a:gd name="connsiteY3" fmla="*/ 3921 h 10000"/>
              <a:gd name="connsiteX4" fmla="*/ 564 w 10000"/>
              <a:gd name="connsiteY4" fmla="*/ 3921 h 10000"/>
              <a:gd name="connsiteX5" fmla="*/ 564 w 10000"/>
              <a:gd name="connsiteY5" fmla="*/ 5274 h 10000"/>
              <a:gd name="connsiteX6" fmla="*/ 1478 w 10000"/>
              <a:gd name="connsiteY6" fmla="*/ 5274 h 10000"/>
              <a:gd name="connsiteX7" fmla="*/ 1478 w 10000"/>
              <a:gd name="connsiteY7" fmla="*/ 6819 h 10000"/>
              <a:gd name="connsiteX8" fmla="*/ 2141 w 10000"/>
              <a:gd name="connsiteY8" fmla="*/ 6819 h 10000"/>
              <a:gd name="connsiteX9" fmla="*/ 2141 w 10000"/>
              <a:gd name="connsiteY9" fmla="*/ 8631 h 10000"/>
              <a:gd name="connsiteX10" fmla="*/ 6812 w 10000"/>
              <a:gd name="connsiteY10" fmla="*/ 8632 h 10000"/>
              <a:gd name="connsiteX11" fmla="*/ 6798 w 10000"/>
              <a:gd name="connsiteY11" fmla="*/ 10000 h 10000"/>
              <a:gd name="connsiteX12" fmla="*/ 10000 w 10000"/>
              <a:gd name="connsiteY12"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00" h="10000">
                <a:moveTo>
                  <a:pt x="0" y="0"/>
                </a:moveTo>
                <a:lnTo>
                  <a:pt x="0" y="2477"/>
                </a:lnTo>
                <a:lnTo>
                  <a:pt x="60" y="2477"/>
                </a:lnTo>
                <a:lnTo>
                  <a:pt x="60" y="3921"/>
                </a:lnTo>
                <a:lnTo>
                  <a:pt x="564" y="3921"/>
                </a:lnTo>
                <a:lnTo>
                  <a:pt x="564" y="5274"/>
                </a:lnTo>
                <a:lnTo>
                  <a:pt x="1478" y="5274"/>
                </a:lnTo>
                <a:lnTo>
                  <a:pt x="1478" y="6819"/>
                </a:lnTo>
                <a:lnTo>
                  <a:pt x="2141" y="6819"/>
                </a:lnTo>
                <a:lnTo>
                  <a:pt x="2141" y="8631"/>
                </a:lnTo>
                <a:lnTo>
                  <a:pt x="6812" y="8632"/>
                </a:lnTo>
                <a:cubicBezTo>
                  <a:pt x="6802" y="9152"/>
                  <a:pt x="6808" y="9480"/>
                  <a:pt x="6798" y="10000"/>
                </a:cubicBezTo>
                <a:lnTo>
                  <a:pt x="10000" y="10000"/>
                </a:lnTo>
              </a:path>
            </a:pathLst>
          </a:custGeom>
          <a:ln w="28575" cap="sq" cmpd="sng" algn="ctr">
            <a:solidFill>
              <a:schemeClr val="accent3"/>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style>
          <a:lnRef idx="0">
            <a:scrgbClr r="0" g="0" b="0"/>
          </a:lnRef>
          <a:fillRef idx="0">
            <a:scrgbClr r="0" g="0" b="0"/>
          </a:fillRef>
          <a:effectRef idx="0">
            <a:scrgbClr r="0" g="0" b="0"/>
          </a:effectRef>
          <a:fontRef idx="minor">
            <a:schemeClr val="tx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6" name="Freeform 5">
            <a:extLst>
              <a:ext uri="{FF2B5EF4-FFF2-40B4-BE49-F238E27FC236}">
                <a16:creationId xmlns:a16="http://schemas.microsoft.com/office/drawing/2014/main" id="{3FA2C819-E32A-4F8A-AF2B-A937C6EA6BC8}"/>
              </a:ext>
            </a:extLst>
          </p:cNvPr>
          <p:cNvSpPr>
            <a:spLocks/>
          </p:cNvSpPr>
          <p:nvPr/>
        </p:nvSpPr>
        <p:spPr bwMode="auto">
          <a:xfrm>
            <a:off x="6789926" y="1327568"/>
            <a:ext cx="3641699" cy="1931340"/>
          </a:xfrm>
          <a:custGeom>
            <a:avLst/>
            <a:gdLst>
              <a:gd name="T0" fmla="*/ 0 w 2750"/>
              <a:gd name="T1" fmla="*/ 0 h 1440"/>
              <a:gd name="T2" fmla="*/ 436956 w 2750"/>
              <a:gd name="T3" fmla="*/ 0 h 1440"/>
              <a:gd name="T4" fmla="*/ 436956 w 2750"/>
              <a:gd name="T5" fmla="*/ 207059 h 1440"/>
              <a:gd name="T6" fmla="*/ 1639725 w 2750"/>
              <a:gd name="T7" fmla="*/ 207059 h 1440"/>
              <a:gd name="T8" fmla="*/ 1639725 w 2750"/>
              <a:gd name="T9" fmla="*/ 440000 h 1440"/>
              <a:gd name="T10" fmla="*/ 1662562 w 2750"/>
              <a:gd name="T11" fmla="*/ 440000 h 1440"/>
              <a:gd name="T12" fmla="*/ 1662562 w 2750"/>
              <a:gd name="T13" fmla="*/ 653150 h 1440"/>
              <a:gd name="T14" fmla="*/ 1688445 w 2750"/>
              <a:gd name="T15" fmla="*/ 653150 h 1440"/>
              <a:gd name="T16" fmla="*/ 1688445 w 2750"/>
              <a:gd name="T17" fmla="*/ 878478 h 1440"/>
              <a:gd name="T18" fmla="*/ 2714605 w 2750"/>
              <a:gd name="T19" fmla="*/ 878478 h 1440"/>
              <a:gd name="T20" fmla="*/ 2714605 w 2750"/>
              <a:gd name="T21" fmla="*/ 1143392 h 1440"/>
              <a:gd name="T22" fmla="*/ 2958204 w 2750"/>
              <a:gd name="T23" fmla="*/ 1143392 h 1440"/>
              <a:gd name="T24" fmla="*/ 2958204 w 2750"/>
              <a:gd name="T25" fmla="*/ 1403739 h 1440"/>
              <a:gd name="T26" fmla="*/ 3096751 w 2750"/>
              <a:gd name="T27" fmla="*/ 1403739 h 1440"/>
              <a:gd name="T28" fmla="*/ 3096751 w 2750"/>
              <a:gd name="T29" fmla="*/ 1664085 h 1440"/>
              <a:gd name="T30" fmla="*/ 4186856 w 2750"/>
              <a:gd name="T31" fmla="*/ 1664085 h 1440"/>
              <a:gd name="T32" fmla="*/ 4186856 w 2750"/>
              <a:gd name="T33" fmla="*/ 2192390 h 14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connsiteX0" fmla="*/ 0 w 10000"/>
              <a:gd name="connsiteY0" fmla="*/ 0 h 9718"/>
              <a:gd name="connsiteX1" fmla="*/ 1044 w 10000"/>
              <a:gd name="connsiteY1" fmla="*/ 0 h 9718"/>
              <a:gd name="connsiteX2" fmla="*/ 1044 w 10000"/>
              <a:gd name="connsiteY2" fmla="*/ 944 h 9718"/>
              <a:gd name="connsiteX3" fmla="*/ 3916 w 10000"/>
              <a:gd name="connsiteY3" fmla="*/ 944 h 9718"/>
              <a:gd name="connsiteX4" fmla="*/ 3916 w 10000"/>
              <a:gd name="connsiteY4" fmla="*/ 2007 h 9718"/>
              <a:gd name="connsiteX5" fmla="*/ 3971 w 10000"/>
              <a:gd name="connsiteY5" fmla="*/ 2007 h 9718"/>
              <a:gd name="connsiteX6" fmla="*/ 3971 w 10000"/>
              <a:gd name="connsiteY6" fmla="*/ 2979 h 9718"/>
              <a:gd name="connsiteX7" fmla="*/ 4033 w 10000"/>
              <a:gd name="connsiteY7" fmla="*/ 2979 h 9718"/>
              <a:gd name="connsiteX8" fmla="*/ 4033 w 10000"/>
              <a:gd name="connsiteY8" fmla="*/ 4007 h 9718"/>
              <a:gd name="connsiteX9" fmla="*/ 6484 w 10000"/>
              <a:gd name="connsiteY9" fmla="*/ 4007 h 9718"/>
              <a:gd name="connsiteX10" fmla="*/ 6484 w 10000"/>
              <a:gd name="connsiteY10" fmla="*/ 5215 h 9718"/>
              <a:gd name="connsiteX11" fmla="*/ 7065 w 10000"/>
              <a:gd name="connsiteY11" fmla="*/ 5215 h 9718"/>
              <a:gd name="connsiteX12" fmla="*/ 7065 w 10000"/>
              <a:gd name="connsiteY12" fmla="*/ 6403 h 9718"/>
              <a:gd name="connsiteX13" fmla="*/ 7396 w 10000"/>
              <a:gd name="connsiteY13" fmla="*/ 6403 h 9718"/>
              <a:gd name="connsiteX14" fmla="*/ 7396 w 10000"/>
              <a:gd name="connsiteY14" fmla="*/ 7590 h 9718"/>
              <a:gd name="connsiteX15" fmla="*/ 10000 w 10000"/>
              <a:gd name="connsiteY15" fmla="*/ 7590 h 9718"/>
              <a:gd name="connsiteX16" fmla="*/ 10000 w 10000"/>
              <a:gd name="connsiteY16" fmla="*/ 9718 h 9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000" h="9718">
                <a:moveTo>
                  <a:pt x="0" y="0"/>
                </a:moveTo>
                <a:lnTo>
                  <a:pt x="1044" y="0"/>
                </a:lnTo>
                <a:lnTo>
                  <a:pt x="1044" y="944"/>
                </a:lnTo>
                <a:lnTo>
                  <a:pt x="3916" y="944"/>
                </a:lnTo>
                <a:lnTo>
                  <a:pt x="3916" y="2007"/>
                </a:lnTo>
                <a:lnTo>
                  <a:pt x="3971" y="2007"/>
                </a:lnTo>
                <a:lnTo>
                  <a:pt x="3971" y="2979"/>
                </a:lnTo>
                <a:lnTo>
                  <a:pt x="4033" y="2979"/>
                </a:lnTo>
                <a:lnTo>
                  <a:pt x="4033" y="4007"/>
                </a:lnTo>
                <a:lnTo>
                  <a:pt x="6484" y="4007"/>
                </a:lnTo>
                <a:lnTo>
                  <a:pt x="6484" y="5215"/>
                </a:lnTo>
                <a:lnTo>
                  <a:pt x="7065" y="5215"/>
                </a:lnTo>
                <a:lnTo>
                  <a:pt x="7065" y="6403"/>
                </a:lnTo>
                <a:lnTo>
                  <a:pt x="7396" y="6403"/>
                </a:lnTo>
                <a:lnTo>
                  <a:pt x="7396" y="7590"/>
                </a:lnTo>
                <a:lnTo>
                  <a:pt x="10000" y="7590"/>
                </a:lnTo>
                <a:lnTo>
                  <a:pt x="10000" y="9718"/>
                </a:lnTo>
              </a:path>
            </a:pathLst>
          </a:custGeom>
          <a:noFill/>
          <a:ln w="28575" cap="flat">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47" name="Group 246">
            <a:extLst>
              <a:ext uri="{FF2B5EF4-FFF2-40B4-BE49-F238E27FC236}">
                <a16:creationId xmlns:a16="http://schemas.microsoft.com/office/drawing/2014/main" id="{384ADEC9-040A-4750-A9D1-679CF534567F}"/>
              </a:ext>
            </a:extLst>
          </p:cNvPr>
          <p:cNvGrpSpPr/>
          <p:nvPr/>
        </p:nvGrpSpPr>
        <p:grpSpPr>
          <a:xfrm>
            <a:off x="7150530" y="1279084"/>
            <a:ext cx="2549486" cy="1560106"/>
            <a:chOff x="-4857750" y="2276475"/>
            <a:chExt cx="3082924" cy="1789470"/>
          </a:xfrm>
          <a:solidFill>
            <a:schemeClr val="accent1"/>
          </a:solidFill>
        </p:grpSpPr>
        <p:sp>
          <p:nvSpPr>
            <p:cNvPr id="248" name="Oval 247">
              <a:extLst>
                <a:ext uri="{FF2B5EF4-FFF2-40B4-BE49-F238E27FC236}">
                  <a16:creationId xmlns:a16="http://schemas.microsoft.com/office/drawing/2014/main" id="{5D976C8D-6985-4B38-8FB8-112D97321321}"/>
                </a:ext>
              </a:extLst>
            </p:cNvPr>
            <p:cNvSpPr>
              <a:spLocks noChangeArrowheads="1"/>
            </p:cNvSpPr>
            <p:nvPr/>
          </p:nvSpPr>
          <p:spPr bwMode="auto">
            <a:xfrm>
              <a:off x="-1822451" y="4019907"/>
              <a:ext cx="47625"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9" name="Oval 11">
              <a:extLst>
                <a:ext uri="{FF2B5EF4-FFF2-40B4-BE49-F238E27FC236}">
                  <a16:creationId xmlns:a16="http://schemas.microsoft.com/office/drawing/2014/main" id="{99532AB9-7081-4176-B22D-B4AC956BBBAE}"/>
                </a:ext>
              </a:extLst>
            </p:cNvPr>
            <p:cNvSpPr>
              <a:spLocks noChangeArrowheads="1"/>
            </p:cNvSpPr>
            <p:nvPr/>
          </p:nvSpPr>
          <p:spPr bwMode="auto">
            <a:xfrm>
              <a:off x="-3094038" y="3198813"/>
              <a:ext cx="47625"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0" name="Oval 12">
              <a:extLst>
                <a:ext uri="{FF2B5EF4-FFF2-40B4-BE49-F238E27FC236}">
                  <a16:creationId xmlns:a16="http://schemas.microsoft.com/office/drawing/2014/main" id="{38D0C640-943B-447C-8430-CE7BF9E0ECF6}"/>
                </a:ext>
              </a:extLst>
            </p:cNvPr>
            <p:cNvSpPr>
              <a:spLocks noChangeArrowheads="1"/>
            </p:cNvSpPr>
            <p:nvPr/>
          </p:nvSpPr>
          <p:spPr bwMode="auto">
            <a:xfrm>
              <a:off x="-4857750" y="2276475"/>
              <a:ext cx="46038"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51" name="Group 250">
            <a:extLst>
              <a:ext uri="{FF2B5EF4-FFF2-40B4-BE49-F238E27FC236}">
                <a16:creationId xmlns:a16="http://schemas.microsoft.com/office/drawing/2014/main" id="{678CD7B2-798D-474C-909B-C59CD8570FDF}"/>
              </a:ext>
            </a:extLst>
          </p:cNvPr>
          <p:cNvGrpSpPr/>
          <p:nvPr/>
        </p:nvGrpSpPr>
        <p:grpSpPr>
          <a:xfrm>
            <a:off x="7492481" y="2077939"/>
            <a:ext cx="3000959" cy="770932"/>
            <a:chOff x="4303713" y="2990850"/>
            <a:chExt cx="3587751" cy="882651"/>
          </a:xfrm>
          <a:solidFill>
            <a:schemeClr val="accent3"/>
          </a:solidFill>
        </p:grpSpPr>
        <p:sp>
          <p:nvSpPr>
            <p:cNvPr id="252" name="Oval 251">
              <a:extLst>
                <a:ext uri="{FF2B5EF4-FFF2-40B4-BE49-F238E27FC236}">
                  <a16:creationId xmlns:a16="http://schemas.microsoft.com/office/drawing/2014/main" id="{482E69EB-A205-4235-B013-5D5571D7CC48}"/>
                </a:ext>
              </a:extLst>
            </p:cNvPr>
            <p:cNvSpPr>
              <a:spLocks noChangeArrowheads="1"/>
            </p:cNvSpPr>
            <p:nvPr/>
          </p:nvSpPr>
          <p:spPr bwMode="auto">
            <a:xfrm>
              <a:off x="7845426" y="3819525"/>
              <a:ext cx="46038" cy="47625"/>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3" name="Oval 252">
              <a:extLst>
                <a:ext uri="{FF2B5EF4-FFF2-40B4-BE49-F238E27FC236}">
                  <a16:creationId xmlns:a16="http://schemas.microsoft.com/office/drawing/2014/main" id="{84ED96F6-48BB-4B12-9B72-E25D7E2590F4}"/>
                </a:ext>
              </a:extLst>
            </p:cNvPr>
            <p:cNvSpPr>
              <a:spLocks noChangeArrowheads="1"/>
            </p:cNvSpPr>
            <p:nvPr/>
          </p:nvSpPr>
          <p:spPr bwMode="auto">
            <a:xfrm>
              <a:off x="7015163" y="3827463"/>
              <a:ext cx="47625"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4" name="Oval 253">
              <a:extLst>
                <a:ext uri="{FF2B5EF4-FFF2-40B4-BE49-F238E27FC236}">
                  <a16:creationId xmlns:a16="http://schemas.microsoft.com/office/drawing/2014/main" id="{8B94791A-FFFD-4B2B-A2F0-BC695E135C8D}"/>
                </a:ext>
              </a:extLst>
            </p:cNvPr>
            <p:cNvSpPr>
              <a:spLocks noChangeArrowheads="1"/>
            </p:cNvSpPr>
            <p:nvPr/>
          </p:nvSpPr>
          <p:spPr bwMode="auto">
            <a:xfrm>
              <a:off x="4303713" y="2990850"/>
              <a:ext cx="46038" cy="50800"/>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55" name="Freeform: Shape 136">
            <a:extLst>
              <a:ext uri="{FF2B5EF4-FFF2-40B4-BE49-F238E27FC236}">
                <a16:creationId xmlns:a16="http://schemas.microsoft.com/office/drawing/2014/main" id="{E15ED3E4-76D7-4F54-8C3F-4B37688DA459}"/>
              </a:ext>
            </a:extLst>
          </p:cNvPr>
          <p:cNvSpPr/>
          <p:nvPr/>
        </p:nvSpPr>
        <p:spPr>
          <a:xfrm>
            <a:off x="1153188" y="3988162"/>
            <a:ext cx="3963903" cy="1940495"/>
          </a:xfrm>
          <a:custGeom>
            <a:avLst/>
            <a:gdLst>
              <a:gd name="connsiteX0" fmla="*/ 0 w 6043612"/>
              <a:gd name="connsiteY0" fmla="*/ 0 h 2909887"/>
              <a:gd name="connsiteX1" fmla="*/ 0 w 6043612"/>
              <a:gd name="connsiteY1" fmla="*/ 2909887 h 2909887"/>
              <a:gd name="connsiteX2" fmla="*/ 6043612 w 6043612"/>
              <a:gd name="connsiteY2" fmla="*/ 2909887 h 2909887"/>
            </a:gdLst>
            <a:ahLst/>
            <a:cxnLst>
              <a:cxn ang="0">
                <a:pos x="connsiteX0" y="connsiteY0"/>
              </a:cxn>
              <a:cxn ang="0">
                <a:pos x="connsiteX1" y="connsiteY1"/>
              </a:cxn>
              <a:cxn ang="0">
                <a:pos x="connsiteX2" y="connsiteY2"/>
              </a:cxn>
            </a:cxnLst>
            <a:rect l="l" t="t" r="r" b="b"/>
            <a:pathLst>
              <a:path w="6043612" h="2909887">
                <a:moveTo>
                  <a:pt x="0" y="0"/>
                </a:moveTo>
                <a:lnTo>
                  <a:pt x="0" y="2909887"/>
                </a:lnTo>
                <a:lnTo>
                  <a:pt x="6043612" y="2909887"/>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256" name="Group 255">
            <a:extLst>
              <a:ext uri="{FF2B5EF4-FFF2-40B4-BE49-F238E27FC236}">
                <a16:creationId xmlns:a16="http://schemas.microsoft.com/office/drawing/2014/main" id="{8D889F05-E071-455D-83C6-2B09C747FD12}"/>
              </a:ext>
            </a:extLst>
          </p:cNvPr>
          <p:cNvGrpSpPr/>
          <p:nvPr/>
        </p:nvGrpSpPr>
        <p:grpSpPr>
          <a:xfrm>
            <a:off x="1078071" y="3992357"/>
            <a:ext cx="74771" cy="1936277"/>
            <a:chOff x="569100" y="1352685"/>
            <a:chExt cx="43639" cy="1936277"/>
          </a:xfrm>
        </p:grpSpPr>
        <p:sp>
          <p:nvSpPr>
            <p:cNvPr id="257" name="Freeform: Shape 137">
              <a:extLst>
                <a:ext uri="{FF2B5EF4-FFF2-40B4-BE49-F238E27FC236}">
                  <a16:creationId xmlns:a16="http://schemas.microsoft.com/office/drawing/2014/main" id="{35311D4A-3784-470C-9C98-1D33A9F17BBE}"/>
                </a:ext>
              </a:extLst>
            </p:cNvPr>
            <p:cNvSpPr/>
            <p:nvPr/>
          </p:nvSpPr>
          <p:spPr>
            <a:xfrm>
              <a:off x="569100" y="1352685"/>
              <a:ext cx="43639"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8" name="Freeform: Shape 138">
              <a:extLst>
                <a:ext uri="{FF2B5EF4-FFF2-40B4-BE49-F238E27FC236}">
                  <a16:creationId xmlns:a16="http://schemas.microsoft.com/office/drawing/2014/main" id="{B5EEBBE1-0CAB-4BEC-84A8-386A4C135BD3}"/>
                </a:ext>
              </a:extLst>
            </p:cNvPr>
            <p:cNvSpPr/>
            <p:nvPr/>
          </p:nvSpPr>
          <p:spPr>
            <a:xfrm>
              <a:off x="569100" y="1741839"/>
              <a:ext cx="43639"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9" name="Freeform: Shape 139">
              <a:extLst>
                <a:ext uri="{FF2B5EF4-FFF2-40B4-BE49-F238E27FC236}">
                  <a16:creationId xmlns:a16="http://schemas.microsoft.com/office/drawing/2014/main" id="{AE960E9F-664C-4376-BE1A-614AE8470C97}"/>
                </a:ext>
              </a:extLst>
            </p:cNvPr>
            <p:cNvSpPr/>
            <p:nvPr/>
          </p:nvSpPr>
          <p:spPr>
            <a:xfrm>
              <a:off x="569100" y="2129411"/>
              <a:ext cx="43639"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0" name="Freeform: Shape 140">
              <a:extLst>
                <a:ext uri="{FF2B5EF4-FFF2-40B4-BE49-F238E27FC236}">
                  <a16:creationId xmlns:a16="http://schemas.microsoft.com/office/drawing/2014/main" id="{5887E786-19DD-4267-B584-4B4E761A5F40}"/>
                </a:ext>
              </a:extLst>
            </p:cNvPr>
            <p:cNvSpPr/>
            <p:nvPr/>
          </p:nvSpPr>
          <p:spPr>
            <a:xfrm>
              <a:off x="569100" y="2513819"/>
              <a:ext cx="43639"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1" name="Freeform: Shape 141">
              <a:extLst>
                <a:ext uri="{FF2B5EF4-FFF2-40B4-BE49-F238E27FC236}">
                  <a16:creationId xmlns:a16="http://schemas.microsoft.com/office/drawing/2014/main" id="{75F14E54-CD22-4ACB-B565-9DBACFAE29FC}"/>
                </a:ext>
              </a:extLst>
            </p:cNvPr>
            <p:cNvSpPr/>
            <p:nvPr/>
          </p:nvSpPr>
          <p:spPr>
            <a:xfrm>
              <a:off x="569100" y="2901391"/>
              <a:ext cx="43639"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2" name="Freeform: Shape 142">
              <a:extLst>
                <a:ext uri="{FF2B5EF4-FFF2-40B4-BE49-F238E27FC236}">
                  <a16:creationId xmlns:a16="http://schemas.microsoft.com/office/drawing/2014/main" id="{28E30D83-FDAB-496F-B136-16010CE21B4D}"/>
                </a:ext>
              </a:extLst>
            </p:cNvPr>
            <p:cNvSpPr/>
            <p:nvPr/>
          </p:nvSpPr>
          <p:spPr>
            <a:xfrm>
              <a:off x="569100" y="3288962"/>
              <a:ext cx="43639"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263" name="Freeform: Shape 143">
            <a:extLst>
              <a:ext uri="{FF2B5EF4-FFF2-40B4-BE49-F238E27FC236}">
                <a16:creationId xmlns:a16="http://schemas.microsoft.com/office/drawing/2014/main" id="{E1AA1ACF-545F-4FB8-BBBF-218798AA3DAD}"/>
              </a:ext>
            </a:extLst>
          </p:cNvPr>
          <p:cNvSpPr/>
          <p:nvPr/>
        </p:nvSpPr>
        <p:spPr>
          <a:xfrm rot="16200000">
            <a:off x="1513938" y="5958027"/>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4" name="Freeform: Shape 144">
            <a:extLst>
              <a:ext uri="{FF2B5EF4-FFF2-40B4-BE49-F238E27FC236}">
                <a16:creationId xmlns:a16="http://schemas.microsoft.com/office/drawing/2014/main" id="{183AAC97-4FA8-4792-B918-471DF5931084}"/>
              </a:ext>
            </a:extLst>
          </p:cNvPr>
          <p:cNvSpPr/>
          <p:nvPr/>
        </p:nvSpPr>
        <p:spPr>
          <a:xfrm rot="16200000">
            <a:off x="1912926" y="5958027"/>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5" name="Freeform: Shape 145">
            <a:extLst>
              <a:ext uri="{FF2B5EF4-FFF2-40B4-BE49-F238E27FC236}">
                <a16:creationId xmlns:a16="http://schemas.microsoft.com/office/drawing/2014/main" id="{E94DA099-B186-4EAA-BA53-C68E72E8C4BA}"/>
              </a:ext>
            </a:extLst>
          </p:cNvPr>
          <p:cNvSpPr/>
          <p:nvPr/>
        </p:nvSpPr>
        <p:spPr>
          <a:xfrm rot="16200000">
            <a:off x="2307239" y="5958027"/>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6" name="Freeform: Shape 146">
            <a:extLst>
              <a:ext uri="{FF2B5EF4-FFF2-40B4-BE49-F238E27FC236}">
                <a16:creationId xmlns:a16="http://schemas.microsoft.com/office/drawing/2014/main" id="{D030039F-44A3-4074-AA91-033C94D2A622}"/>
              </a:ext>
            </a:extLst>
          </p:cNvPr>
          <p:cNvSpPr/>
          <p:nvPr/>
        </p:nvSpPr>
        <p:spPr>
          <a:xfrm rot="16200000">
            <a:off x="2704669" y="5958027"/>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7" name="Freeform: Shape 147">
            <a:extLst>
              <a:ext uri="{FF2B5EF4-FFF2-40B4-BE49-F238E27FC236}">
                <a16:creationId xmlns:a16="http://schemas.microsoft.com/office/drawing/2014/main" id="{36B7329E-57F3-48FE-9BD9-D3E9ED31B1A1}"/>
              </a:ext>
            </a:extLst>
          </p:cNvPr>
          <p:cNvSpPr/>
          <p:nvPr/>
        </p:nvSpPr>
        <p:spPr>
          <a:xfrm rot="16200000">
            <a:off x="3097423" y="5958027"/>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8" name="Freeform: Shape 148">
            <a:extLst>
              <a:ext uri="{FF2B5EF4-FFF2-40B4-BE49-F238E27FC236}">
                <a16:creationId xmlns:a16="http://schemas.microsoft.com/office/drawing/2014/main" id="{A7E01326-8EA9-476C-8E18-779E6E54AE5D}"/>
              </a:ext>
            </a:extLst>
          </p:cNvPr>
          <p:cNvSpPr/>
          <p:nvPr/>
        </p:nvSpPr>
        <p:spPr>
          <a:xfrm rot="16200000">
            <a:off x="3494853" y="5958027"/>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9" name="Freeform: Shape 149">
            <a:extLst>
              <a:ext uri="{FF2B5EF4-FFF2-40B4-BE49-F238E27FC236}">
                <a16:creationId xmlns:a16="http://schemas.microsoft.com/office/drawing/2014/main" id="{BBBC71E1-CFB3-4539-BD96-060B9A30AC68}"/>
              </a:ext>
            </a:extLst>
          </p:cNvPr>
          <p:cNvSpPr/>
          <p:nvPr/>
        </p:nvSpPr>
        <p:spPr>
          <a:xfrm rot="16200000">
            <a:off x="3892283" y="5958027"/>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0" name="Freeform: Shape 150">
            <a:extLst>
              <a:ext uri="{FF2B5EF4-FFF2-40B4-BE49-F238E27FC236}">
                <a16:creationId xmlns:a16="http://schemas.microsoft.com/office/drawing/2014/main" id="{A4B58F04-BFE9-4480-BA1C-3F99685D37A1}"/>
              </a:ext>
            </a:extLst>
          </p:cNvPr>
          <p:cNvSpPr/>
          <p:nvPr/>
        </p:nvSpPr>
        <p:spPr>
          <a:xfrm rot="16200000">
            <a:off x="4288155" y="5958027"/>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1" name="Freeform: Shape 151">
            <a:extLst>
              <a:ext uri="{FF2B5EF4-FFF2-40B4-BE49-F238E27FC236}">
                <a16:creationId xmlns:a16="http://schemas.microsoft.com/office/drawing/2014/main" id="{34A5E4FF-5C81-417F-8BA3-640B2D722138}"/>
              </a:ext>
            </a:extLst>
          </p:cNvPr>
          <p:cNvSpPr/>
          <p:nvPr/>
        </p:nvSpPr>
        <p:spPr>
          <a:xfrm rot="16200000">
            <a:off x="4680909" y="5958028"/>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2" name="Freeform: Shape 152">
            <a:extLst>
              <a:ext uri="{FF2B5EF4-FFF2-40B4-BE49-F238E27FC236}">
                <a16:creationId xmlns:a16="http://schemas.microsoft.com/office/drawing/2014/main" id="{E45FC8B0-3276-4190-AD20-5B0FBCCA6B47}"/>
              </a:ext>
            </a:extLst>
          </p:cNvPr>
          <p:cNvSpPr/>
          <p:nvPr/>
        </p:nvSpPr>
        <p:spPr>
          <a:xfrm rot="16200000">
            <a:off x="5079897" y="5958028"/>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3" name="TextBox 272">
            <a:extLst>
              <a:ext uri="{FF2B5EF4-FFF2-40B4-BE49-F238E27FC236}">
                <a16:creationId xmlns:a16="http://schemas.microsoft.com/office/drawing/2014/main" id="{B15DCA5A-C252-463C-8679-66C413565310}"/>
              </a:ext>
            </a:extLst>
          </p:cNvPr>
          <p:cNvSpPr txBox="1"/>
          <p:nvPr/>
        </p:nvSpPr>
        <p:spPr>
          <a:xfrm>
            <a:off x="777486" y="4224251"/>
            <a:ext cx="36740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74" name="TextBox 273">
            <a:extLst>
              <a:ext uri="{FF2B5EF4-FFF2-40B4-BE49-F238E27FC236}">
                <a16:creationId xmlns:a16="http://schemas.microsoft.com/office/drawing/2014/main" id="{80CA42F2-DCC4-4701-8940-ADFDDA1FD31B}"/>
              </a:ext>
            </a:extLst>
          </p:cNvPr>
          <p:cNvSpPr txBox="1"/>
          <p:nvPr/>
        </p:nvSpPr>
        <p:spPr>
          <a:xfrm>
            <a:off x="777486" y="4610241"/>
            <a:ext cx="36740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75" name="TextBox 274">
            <a:extLst>
              <a:ext uri="{FF2B5EF4-FFF2-40B4-BE49-F238E27FC236}">
                <a16:creationId xmlns:a16="http://schemas.microsoft.com/office/drawing/2014/main" id="{5357B9D1-E316-49CA-900E-6FCE9164EA8F}"/>
              </a:ext>
            </a:extLst>
          </p:cNvPr>
          <p:cNvSpPr txBox="1"/>
          <p:nvPr/>
        </p:nvSpPr>
        <p:spPr>
          <a:xfrm>
            <a:off x="777486" y="4996231"/>
            <a:ext cx="36740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76" name="TextBox 275">
            <a:extLst>
              <a:ext uri="{FF2B5EF4-FFF2-40B4-BE49-F238E27FC236}">
                <a16:creationId xmlns:a16="http://schemas.microsoft.com/office/drawing/2014/main" id="{8E268602-B632-4344-8CDF-4413E7699321}"/>
              </a:ext>
            </a:extLst>
          </p:cNvPr>
          <p:cNvSpPr txBox="1"/>
          <p:nvPr/>
        </p:nvSpPr>
        <p:spPr>
          <a:xfrm>
            <a:off x="777486" y="5382220"/>
            <a:ext cx="36740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77" name="TextBox 276">
            <a:extLst>
              <a:ext uri="{FF2B5EF4-FFF2-40B4-BE49-F238E27FC236}">
                <a16:creationId xmlns:a16="http://schemas.microsoft.com/office/drawing/2014/main" id="{B46CD0F3-044D-49F5-B0DE-4AB568414FE0}"/>
              </a:ext>
            </a:extLst>
          </p:cNvPr>
          <p:cNvSpPr txBox="1"/>
          <p:nvPr/>
        </p:nvSpPr>
        <p:spPr>
          <a:xfrm>
            <a:off x="882502" y="5768210"/>
            <a:ext cx="276037" cy="307777"/>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78" name="TextBox 277">
            <a:extLst>
              <a:ext uri="{FF2B5EF4-FFF2-40B4-BE49-F238E27FC236}">
                <a16:creationId xmlns:a16="http://schemas.microsoft.com/office/drawing/2014/main" id="{73EBCB33-B677-46D6-A8B6-FD215C65CF4B}"/>
              </a:ext>
            </a:extLst>
          </p:cNvPr>
          <p:cNvSpPr txBox="1"/>
          <p:nvPr/>
        </p:nvSpPr>
        <p:spPr>
          <a:xfrm>
            <a:off x="1014246" y="5923183"/>
            <a:ext cx="276038"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79" name="TextBox 278">
            <a:extLst>
              <a:ext uri="{FF2B5EF4-FFF2-40B4-BE49-F238E27FC236}">
                <a16:creationId xmlns:a16="http://schemas.microsoft.com/office/drawing/2014/main" id="{E20CBF08-B1C5-4C7D-9A38-C512CFF93F0B}"/>
              </a:ext>
            </a:extLst>
          </p:cNvPr>
          <p:cNvSpPr txBox="1"/>
          <p:nvPr/>
        </p:nvSpPr>
        <p:spPr>
          <a:xfrm>
            <a:off x="1413234" y="5923183"/>
            <a:ext cx="276038"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80" name="TextBox 279">
            <a:extLst>
              <a:ext uri="{FF2B5EF4-FFF2-40B4-BE49-F238E27FC236}">
                <a16:creationId xmlns:a16="http://schemas.microsoft.com/office/drawing/2014/main" id="{7B066C03-0E53-4B98-B225-E79D189FD7AA}"/>
              </a:ext>
            </a:extLst>
          </p:cNvPr>
          <p:cNvSpPr txBox="1"/>
          <p:nvPr/>
        </p:nvSpPr>
        <p:spPr>
          <a:xfrm>
            <a:off x="1805988" y="5923183"/>
            <a:ext cx="276038"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81" name="TextBox 280">
            <a:extLst>
              <a:ext uri="{FF2B5EF4-FFF2-40B4-BE49-F238E27FC236}">
                <a16:creationId xmlns:a16="http://schemas.microsoft.com/office/drawing/2014/main" id="{32393AF0-26B2-4F64-815B-3E15B570AD2E}"/>
              </a:ext>
            </a:extLst>
          </p:cNvPr>
          <p:cNvSpPr txBox="1"/>
          <p:nvPr/>
        </p:nvSpPr>
        <p:spPr>
          <a:xfrm>
            <a:off x="2204976" y="5923183"/>
            <a:ext cx="276038"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282" name="TextBox 281">
            <a:extLst>
              <a:ext uri="{FF2B5EF4-FFF2-40B4-BE49-F238E27FC236}">
                <a16:creationId xmlns:a16="http://schemas.microsoft.com/office/drawing/2014/main" id="{AA933F87-C8FD-4EEC-8460-FE6E7BD71B6A}"/>
              </a:ext>
            </a:extLst>
          </p:cNvPr>
          <p:cNvSpPr txBox="1"/>
          <p:nvPr/>
        </p:nvSpPr>
        <p:spPr>
          <a:xfrm>
            <a:off x="2564756" y="5923183"/>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283" name="TextBox 282">
            <a:extLst>
              <a:ext uri="{FF2B5EF4-FFF2-40B4-BE49-F238E27FC236}">
                <a16:creationId xmlns:a16="http://schemas.microsoft.com/office/drawing/2014/main" id="{2BC96F39-1E0A-4856-93B5-1A600BDCD425}"/>
              </a:ext>
            </a:extLst>
          </p:cNvPr>
          <p:cNvSpPr txBox="1"/>
          <p:nvPr/>
        </p:nvSpPr>
        <p:spPr>
          <a:xfrm>
            <a:off x="2963744" y="5923183"/>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284" name="TextBox 283">
            <a:extLst>
              <a:ext uri="{FF2B5EF4-FFF2-40B4-BE49-F238E27FC236}">
                <a16:creationId xmlns:a16="http://schemas.microsoft.com/office/drawing/2014/main" id="{4E899F74-D6DC-4D41-8769-EA3D2C7795A1}"/>
              </a:ext>
            </a:extLst>
          </p:cNvPr>
          <p:cNvSpPr txBox="1"/>
          <p:nvPr/>
        </p:nvSpPr>
        <p:spPr>
          <a:xfrm>
            <a:off x="3361353" y="5923183"/>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285" name="TextBox 284">
            <a:extLst>
              <a:ext uri="{FF2B5EF4-FFF2-40B4-BE49-F238E27FC236}">
                <a16:creationId xmlns:a16="http://schemas.microsoft.com/office/drawing/2014/main" id="{0A5DF2D6-4E67-4EF7-B3E0-0F0D8D3662AA}"/>
              </a:ext>
            </a:extLst>
          </p:cNvPr>
          <p:cNvSpPr txBox="1"/>
          <p:nvPr/>
        </p:nvSpPr>
        <p:spPr>
          <a:xfrm>
            <a:off x="3747873" y="5923183"/>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286" name="TextBox 285">
            <a:extLst>
              <a:ext uri="{FF2B5EF4-FFF2-40B4-BE49-F238E27FC236}">
                <a16:creationId xmlns:a16="http://schemas.microsoft.com/office/drawing/2014/main" id="{630F225E-DF16-49AA-964D-7EF779F910A2}"/>
              </a:ext>
            </a:extLst>
          </p:cNvPr>
          <p:cNvSpPr txBox="1"/>
          <p:nvPr/>
        </p:nvSpPr>
        <p:spPr>
          <a:xfrm>
            <a:off x="4153095" y="5923183"/>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287" name="TextBox 286">
            <a:extLst>
              <a:ext uri="{FF2B5EF4-FFF2-40B4-BE49-F238E27FC236}">
                <a16:creationId xmlns:a16="http://schemas.microsoft.com/office/drawing/2014/main" id="{209B64F5-2809-44FA-A5E2-D007390EABB1}"/>
              </a:ext>
            </a:extLst>
          </p:cNvPr>
          <p:cNvSpPr txBox="1"/>
          <p:nvPr/>
        </p:nvSpPr>
        <p:spPr>
          <a:xfrm>
            <a:off x="4542732" y="5923183"/>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288" name="TextBox 287">
            <a:extLst>
              <a:ext uri="{FF2B5EF4-FFF2-40B4-BE49-F238E27FC236}">
                <a16:creationId xmlns:a16="http://schemas.microsoft.com/office/drawing/2014/main" id="{6AC67E60-E811-4AF1-8330-28B61E18A43D}"/>
              </a:ext>
            </a:extLst>
          </p:cNvPr>
          <p:cNvSpPr txBox="1"/>
          <p:nvPr/>
        </p:nvSpPr>
        <p:spPr>
          <a:xfrm>
            <a:off x="4944837" y="5923183"/>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289" name="Freeform: Shape 152">
            <a:extLst>
              <a:ext uri="{FF2B5EF4-FFF2-40B4-BE49-F238E27FC236}">
                <a16:creationId xmlns:a16="http://schemas.microsoft.com/office/drawing/2014/main" id="{A35DFA16-22B3-4197-ABB0-C35ABC5865F3}"/>
              </a:ext>
            </a:extLst>
          </p:cNvPr>
          <p:cNvSpPr/>
          <p:nvPr/>
        </p:nvSpPr>
        <p:spPr>
          <a:xfrm rot="16200000">
            <a:off x="1120553" y="5961785"/>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0" name="Freeform 19">
            <a:extLst>
              <a:ext uri="{FF2B5EF4-FFF2-40B4-BE49-F238E27FC236}">
                <a16:creationId xmlns:a16="http://schemas.microsoft.com/office/drawing/2014/main" id="{9A31EF9B-E183-4116-92F0-422CB3DBF304}"/>
              </a:ext>
            </a:extLst>
          </p:cNvPr>
          <p:cNvSpPr>
            <a:spLocks/>
          </p:cNvSpPr>
          <p:nvPr/>
        </p:nvSpPr>
        <p:spPr bwMode="auto">
          <a:xfrm>
            <a:off x="1483095" y="3946841"/>
            <a:ext cx="3275078" cy="1789554"/>
          </a:xfrm>
          <a:custGeom>
            <a:avLst/>
            <a:gdLst>
              <a:gd name="T0" fmla="*/ 0 w 2464"/>
              <a:gd name="T1" fmla="*/ 0 h 1292"/>
              <a:gd name="T2" fmla="*/ 0 w 2464"/>
              <a:gd name="T3" fmla="*/ 227 h 1292"/>
              <a:gd name="T4" fmla="*/ 19 w 2464"/>
              <a:gd name="T5" fmla="*/ 227 h 1292"/>
              <a:gd name="T6" fmla="*/ 19 w 2464"/>
              <a:gd name="T7" fmla="*/ 270 h 1292"/>
              <a:gd name="T8" fmla="*/ 19 w 2464"/>
              <a:gd name="T9" fmla="*/ 289 h 1292"/>
              <a:gd name="T10" fmla="*/ 35 w 2464"/>
              <a:gd name="T11" fmla="*/ 289 h 1292"/>
              <a:gd name="T12" fmla="*/ 35 w 2464"/>
              <a:gd name="T13" fmla="*/ 360 h 1292"/>
              <a:gd name="T14" fmla="*/ 557 w 2464"/>
              <a:gd name="T15" fmla="*/ 360 h 1292"/>
              <a:gd name="T16" fmla="*/ 557 w 2464"/>
              <a:gd name="T17" fmla="*/ 426 h 1292"/>
              <a:gd name="T18" fmla="*/ 557 w 2464"/>
              <a:gd name="T19" fmla="*/ 510 h 1292"/>
              <a:gd name="T20" fmla="*/ 578 w 2464"/>
              <a:gd name="T21" fmla="*/ 510 h 1292"/>
              <a:gd name="T22" fmla="*/ 578 w 2464"/>
              <a:gd name="T23" fmla="*/ 584 h 1292"/>
              <a:gd name="T24" fmla="*/ 624 w 2464"/>
              <a:gd name="T25" fmla="*/ 584 h 1292"/>
              <a:gd name="T26" fmla="*/ 624 w 2464"/>
              <a:gd name="T27" fmla="*/ 663 h 1292"/>
              <a:gd name="T28" fmla="*/ 707 w 2464"/>
              <a:gd name="T29" fmla="*/ 663 h 1292"/>
              <a:gd name="T30" fmla="*/ 707 w 2464"/>
              <a:gd name="T31" fmla="*/ 745 h 1292"/>
              <a:gd name="T32" fmla="*/ 886 w 2464"/>
              <a:gd name="T33" fmla="*/ 745 h 1292"/>
              <a:gd name="T34" fmla="*/ 886 w 2464"/>
              <a:gd name="T35" fmla="*/ 824 h 1292"/>
              <a:gd name="T36" fmla="*/ 1148 w 2464"/>
              <a:gd name="T37" fmla="*/ 824 h 1292"/>
              <a:gd name="T38" fmla="*/ 1148 w 2464"/>
              <a:gd name="T39" fmla="*/ 905 h 1292"/>
              <a:gd name="T40" fmla="*/ 1339 w 2464"/>
              <a:gd name="T41" fmla="*/ 905 h 1292"/>
              <a:gd name="T42" fmla="*/ 1339 w 2464"/>
              <a:gd name="T43" fmla="*/ 975 h 1292"/>
              <a:gd name="T44" fmla="*/ 1487 w 2464"/>
              <a:gd name="T45" fmla="*/ 975 h 1292"/>
              <a:gd name="T46" fmla="*/ 1487 w 2464"/>
              <a:gd name="T47" fmla="*/ 1040 h 1292"/>
              <a:gd name="T48" fmla="*/ 1503 w 2464"/>
              <a:gd name="T49" fmla="*/ 1040 h 1292"/>
              <a:gd name="T50" fmla="*/ 1503 w 2464"/>
              <a:gd name="T51" fmla="*/ 1136 h 1292"/>
              <a:gd name="T52" fmla="*/ 1865 w 2464"/>
              <a:gd name="T53" fmla="*/ 1136 h 1292"/>
              <a:gd name="T54" fmla="*/ 1865 w 2464"/>
              <a:gd name="T55" fmla="*/ 1206 h 1292"/>
              <a:gd name="T56" fmla="*/ 1951 w 2464"/>
              <a:gd name="T57" fmla="*/ 1206 h 1292"/>
              <a:gd name="T58" fmla="*/ 1951 w 2464"/>
              <a:gd name="T59" fmla="*/ 1292 h 1292"/>
              <a:gd name="T60" fmla="*/ 2464 w 2464"/>
              <a:gd name="T61" fmla="*/ 1292 h 1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64" h="1292">
                <a:moveTo>
                  <a:pt x="0" y="0"/>
                </a:moveTo>
                <a:lnTo>
                  <a:pt x="0" y="227"/>
                </a:lnTo>
                <a:lnTo>
                  <a:pt x="19" y="227"/>
                </a:lnTo>
                <a:lnTo>
                  <a:pt x="19" y="270"/>
                </a:lnTo>
                <a:lnTo>
                  <a:pt x="19" y="289"/>
                </a:lnTo>
                <a:lnTo>
                  <a:pt x="35" y="289"/>
                </a:lnTo>
                <a:lnTo>
                  <a:pt x="35" y="360"/>
                </a:lnTo>
                <a:lnTo>
                  <a:pt x="557" y="360"/>
                </a:lnTo>
                <a:lnTo>
                  <a:pt x="557" y="426"/>
                </a:lnTo>
                <a:lnTo>
                  <a:pt x="557" y="510"/>
                </a:lnTo>
                <a:lnTo>
                  <a:pt x="578" y="510"/>
                </a:lnTo>
                <a:lnTo>
                  <a:pt x="578" y="584"/>
                </a:lnTo>
                <a:lnTo>
                  <a:pt x="624" y="584"/>
                </a:lnTo>
                <a:lnTo>
                  <a:pt x="624" y="663"/>
                </a:lnTo>
                <a:lnTo>
                  <a:pt x="707" y="663"/>
                </a:lnTo>
                <a:lnTo>
                  <a:pt x="707" y="745"/>
                </a:lnTo>
                <a:lnTo>
                  <a:pt x="886" y="745"/>
                </a:lnTo>
                <a:lnTo>
                  <a:pt x="886" y="824"/>
                </a:lnTo>
                <a:lnTo>
                  <a:pt x="1148" y="824"/>
                </a:lnTo>
                <a:lnTo>
                  <a:pt x="1148" y="905"/>
                </a:lnTo>
                <a:lnTo>
                  <a:pt x="1339" y="905"/>
                </a:lnTo>
                <a:lnTo>
                  <a:pt x="1339" y="975"/>
                </a:lnTo>
                <a:lnTo>
                  <a:pt x="1487" y="975"/>
                </a:lnTo>
                <a:lnTo>
                  <a:pt x="1487" y="1040"/>
                </a:lnTo>
                <a:lnTo>
                  <a:pt x="1503" y="1040"/>
                </a:lnTo>
                <a:lnTo>
                  <a:pt x="1503" y="1136"/>
                </a:lnTo>
                <a:lnTo>
                  <a:pt x="1865" y="1136"/>
                </a:lnTo>
                <a:lnTo>
                  <a:pt x="1865" y="1206"/>
                </a:lnTo>
                <a:lnTo>
                  <a:pt x="1951" y="1206"/>
                </a:lnTo>
                <a:lnTo>
                  <a:pt x="1951" y="1292"/>
                </a:lnTo>
                <a:lnTo>
                  <a:pt x="2464" y="1292"/>
                </a:lnTo>
              </a:path>
            </a:pathLst>
          </a:custGeom>
          <a:ln w="28575" cap="flat" cmpd="sng" algn="ctr">
            <a:solidFill>
              <a:schemeClr val="accent3"/>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style>
          <a:lnRef idx="0">
            <a:scrgbClr r="0" g="0" b="0"/>
          </a:lnRef>
          <a:fillRef idx="0">
            <a:scrgbClr r="0" g="0" b="0"/>
          </a:fillRef>
          <a:effectRef idx="0">
            <a:scrgbClr r="0" g="0" b="0"/>
          </a:effectRef>
          <a:fontRef idx="minor">
            <a:schemeClr val="tx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291" name="Group 290">
            <a:extLst>
              <a:ext uri="{FF2B5EF4-FFF2-40B4-BE49-F238E27FC236}">
                <a16:creationId xmlns:a16="http://schemas.microsoft.com/office/drawing/2014/main" id="{AB647126-38B8-40B2-9D39-40A2DB475039}"/>
              </a:ext>
            </a:extLst>
          </p:cNvPr>
          <p:cNvGrpSpPr/>
          <p:nvPr/>
        </p:nvGrpSpPr>
        <p:grpSpPr>
          <a:xfrm>
            <a:off x="2219431" y="4525442"/>
            <a:ext cx="2564648" cy="1232813"/>
            <a:chOff x="-1816100" y="6353901"/>
            <a:chExt cx="3068638" cy="1411287"/>
          </a:xfrm>
          <a:solidFill>
            <a:schemeClr val="accent3"/>
          </a:solidFill>
        </p:grpSpPr>
        <p:sp>
          <p:nvSpPr>
            <p:cNvPr id="292" name="Oval 23">
              <a:extLst>
                <a:ext uri="{FF2B5EF4-FFF2-40B4-BE49-F238E27FC236}">
                  <a16:creationId xmlns:a16="http://schemas.microsoft.com/office/drawing/2014/main" id="{88174804-22C1-43BF-BC64-13608E45B7E4}"/>
                </a:ext>
              </a:extLst>
            </p:cNvPr>
            <p:cNvSpPr>
              <a:spLocks noChangeArrowheads="1"/>
            </p:cNvSpPr>
            <p:nvPr/>
          </p:nvSpPr>
          <p:spPr bwMode="auto">
            <a:xfrm>
              <a:off x="-1816100" y="6353901"/>
              <a:ext cx="46038" cy="46037"/>
            </a:xfrm>
            <a:prstGeom prst="ellipse">
              <a:avLst/>
            </a:prstGeom>
            <a:grpFill/>
            <a:ln w="7938"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3" name="Oval 24">
              <a:extLst>
                <a:ext uri="{FF2B5EF4-FFF2-40B4-BE49-F238E27FC236}">
                  <a16:creationId xmlns:a16="http://schemas.microsoft.com/office/drawing/2014/main" id="{C3796A2E-B7C9-484A-BC55-E9B5527EE198}"/>
                </a:ext>
              </a:extLst>
            </p:cNvPr>
            <p:cNvSpPr>
              <a:spLocks noChangeArrowheads="1"/>
            </p:cNvSpPr>
            <p:nvPr/>
          </p:nvSpPr>
          <p:spPr bwMode="auto">
            <a:xfrm>
              <a:off x="958850" y="7719151"/>
              <a:ext cx="46038" cy="46037"/>
            </a:xfrm>
            <a:prstGeom prst="ellipse">
              <a:avLst/>
            </a:prstGeom>
            <a:grpFill/>
            <a:ln w="7938"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4" name="Oval 25">
              <a:extLst>
                <a:ext uri="{FF2B5EF4-FFF2-40B4-BE49-F238E27FC236}">
                  <a16:creationId xmlns:a16="http://schemas.microsoft.com/office/drawing/2014/main" id="{F08546DD-2465-4DEE-A720-059860B93EF3}"/>
                </a:ext>
              </a:extLst>
            </p:cNvPr>
            <p:cNvSpPr>
              <a:spLocks noChangeArrowheads="1"/>
            </p:cNvSpPr>
            <p:nvPr/>
          </p:nvSpPr>
          <p:spPr bwMode="auto">
            <a:xfrm>
              <a:off x="1203325" y="7719151"/>
              <a:ext cx="49213" cy="46037"/>
            </a:xfrm>
            <a:prstGeom prst="ellipse">
              <a:avLst/>
            </a:prstGeom>
            <a:grpFill/>
            <a:ln w="7938"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95" name="Freeform 5">
            <a:extLst>
              <a:ext uri="{FF2B5EF4-FFF2-40B4-BE49-F238E27FC236}">
                <a16:creationId xmlns:a16="http://schemas.microsoft.com/office/drawing/2014/main" id="{DF306788-62EF-4F52-AE37-FC9283243CA8}"/>
              </a:ext>
            </a:extLst>
          </p:cNvPr>
          <p:cNvSpPr>
            <a:spLocks/>
          </p:cNvSpPr>
          <p:nvPr/>
        </p:nvSpPr>
        <p:spPr bwMode="auto">
          <a:xfrm>
            <a:off x="1171447" y="3966948"/>
            <a:ext cx="3662435" cy="1229144"/>
          </a:xfrm>
          <a:custGeom>
            <a:avLst/>
            <a:gdLst>
              <a:gd name="T0" fmla="*/ 0 w 2790"/>
              <a:gd name="T1" fmla="*/ 0 h 888"/>
              <a:gd name="T2" fmla="*/ 430543 w 2790"/>
              <a:gd name="T3" fmla="*/ 0 h 888"/>
              <a:gd name="T4" fmla="*/ 430543 w 2790"/>
              <a:gd name="T5" fmla="*/ 171913 h 888"/>
              <a:gd name="T6" fmla="*/ 645054 w 2790"/>
              <a:gd name="T7" fmla="*/ 171913 h 888"/>
              <a:gd name="T8" fmla="*/ 645054 w 2790"/>
              <a:gd name="T9" fmla="*/ 336219 h 888"/>
              <a:gd name="T10" fmla="*/ 829138 w 2790"/>
              <a:gd name="T11" fmla="*/ 336219 h 888"/>
              <a:gd name="T12" fmla="*/ 829138 w 2790"/>
              <a:gd name="T13" fmla="*/ 494440 h 888"/>
              <a:gd name="T14" fmla="*/ 1588293 w 2790"/>
              <a:gd name="T15" fmla="*/ 494440 h 888"/>
              <a:gd name="T16" fmla="*/ 1588293 w 2790"/>
              <a:gd name="T17" fmla="*/ 672438 h 888"/>
              <a:gd name="T18" fmla="*/ 1776941 w 2790"/>
              <a:gd name="T19" fmla="*/ 672438 h 888"/>
              <a:gd name="T20" fmla="*/ 1776941 w 2790"/>
              <a:gd name="T21" fmla="*/ 836744 h 888"/>
              <a:gd name="T22" fmla="*/ 2090340 w 2790"/>
              <a:gd name="T23" fmla="*/ 836744 h 888"/>
              <a:gd name="T24" fmla="*/ 2090340 w 2790"/>
              <a:gd name="T25" fmla="*/ 1002572 h 888"/>
              <a:gd name="T26" fmla="*/ 2289637 w 2790"/>
              <a:gd name="T27" fmla="*/ 1002572 h 888"/>
              <a:gd name="T28" fmla="*/ 2289637 w 2790"/>
              <a:gd name="T29" fmla="*/ 1179049 h 888"/>
              <a:gd name="T30" fmla="*/ 3124861 w 2790"/>
              <a:gd name="T31" fmla="*/ 1179049 h 888"/>
              <a:gd name="T32" fmla="*/ 3124861 w 2790"/>
              <a:gd name="T33" fmla="*/ 1350962 h 888"/>
              <a:gd name="T34" fmla="*/ 4244577 w 2790"/>
              <a:gd name="T35" fmla="*/ 1350962 h 88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790" h="888">
                <a:moveTo>
                  <a:pt x="0" y="0"/>
                </a:moveTo>
                <a:lnTo>
                  <a:pt x="283" y="0"/>
                </a:lnTo>
                <a:lnTo>
                  <a:pt x="283" y="113"/>
                </a:lnTo>
                <a:lnTo>
                  <a:pt x="424" y="113"/>
                </a:lnTo>
                <a:lnTo>
                  <a:pt x="424" y="221"/>
                </a:lnTo>
                <a:lnTo>
                  <a:pt x="545" y="221"/>
                </a:lnTo>
                <a:lnTo>
                  <a:pt x="545" y="325"/>
                </a:lnTo>
                <a:lnTo>
                  <a:pt x="1044" y="325"/>
                </a:lnTo>
                <a:lnTo>
                  <a:pt x="1044" y="442"/>
                </a:lnTo>
                <a:lnTo>
                  <a:pt x="1168" y="442"/>
                </a:lnTo>
                <a:lnTo>
                  <a:pt x="1168" y="550"/>
                </a:lnTo>
                <a:lnTo>
                  <a:pt x="1374" y="550"/>
                </a:lnTo>
                <a:lnTo>
                  <a:pt x="1374" y="659"/>
                </a:lnTo>
                <a:lnTo>
                  <a:pt x="1505" y="659"/>
                </a:lnTo>
                <a:lnTo>
                  <a:pt x="1505" y="775"/>
                </a:lnTo>
                <a:lnTo>
                  <a:pt x="2054" y="775"/>
                </a:lnTo>
                <a:lnTo>
                  <a:pt x="2054" y="888"/>
                </a:lnTo>
                <a:lnTo>
                  <a:pt x="2790" y="888"/>
                </a:lnTo>
              </a:path>
            </a:pathLst>
          </a:custGeom>
          <a:noFill/>
          <a:ln w="28575" cap="flat">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96" name="Group 295">
            <a:extLst>
              <a:ext uri="{FF2B5EF4-FFF2-40B4-BE49-F238E27FC236}">
                <a16:creationId xmlns:a16="http://schemas.microsoft.com/office/drawing/2014/main" id="{313F1CA6-36CC-45F5-B4A2-A9F3F721FA15}"/>
              </a:ext>
            </a:extLst>
          </p:cNvPr>
          <p:cNvGrpSpPr/>
          <p:nvPr/>
        </p:nvGrpSpPr>
        <p:grpSpPr>
          <a:xfrm>
            <a:off x="1143226" y="3929824"/>
            <a:ext cx="3683736" cy="1269863"/>
            <a:chOff x="-2748854" y="6468033"/>
            <a:chExt cx="4454526" cy="1454151"/>
          </a:xfrm>
          <a:solidFill>
            <a:schemeClr val="accent1"/>
          </a:solidFill>
        </p:grpSpPr>
        <p:sp>
          <p:nvSpPr>
            <p:cNvPr id="297" name="Oval 9">
              <a:extLst>
                <a:ext uri="{FF2B5EF4-FFF2-40B4-BE49-F238E27FC236}">
                  <a16:creationId xmlns:a16="http://schemas.microsoft.com/office/drawing/2014/main" id="{ADA0DC03-98C3-4A7B-BE1C-38D2748F0A72}"/>
                </a:ext>
              </a:extLst>
            </p:cNvPr>
            <p:cNvSpPr>
              <a:spLocks noChangeArrowheads="1"/>
            </p:cNvSpPr>
            <p:nvPr/>
          </p:nvSpPr>
          <p:spPr bwMode="auto">
            <a:xfrm>
              <a:off x="-2329754" y="6468033"/>
              <a:ext cx="49213"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8" name="Oval 10">
              <a:extLst>
                <a:ext uri="{FF2B5EF4-FFF2-40B4-BE49-F238E27FC236}">
                  <a16:creationId xmlns:a16="http://schemas.microsoft.com/office/drawing/2014/main" id="{88AE53E3-12D6-4124-A421-711348FC1F70}"/>
                </a:ext>
              </a:extLst>
            </p:cNvPr>
            <p:cNvSpPr>
              <a:spLocks noChangeArrowheads="1"/>
            </p:cNvSpPr>
            <p:nvPr/>
          </p:nvSpPr>
          <p:spPr bwMode="auto">
            <a:xfrm>
              <a:off x="-2748854" y="6468033"/>
              <a:ext cx="46038"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9" name="Oval 11">
              <a:extLst>
                <a:ext uri="{FF2B5EF4-FFF2-40B4-BE49-F238E27FC236}">
                  <a16:creationId xmlns:a16="http://schemas.microsoft.com/office/drawing/2014/main" id="{5636B40B-94D2-4161-98FC-EF1DFBDDF706}"/>
                </a:ext>
              </a:extLst>
            </p:cNvPr>
            <p:cNvSpPr>
              <a:spLocks noChangeArrowheads="1"/>
            </p:cNvSpPr>
            <p:nvPr/>
          </p:nvSpPr>
          <p:spPr bwMode="auto">
            <a:xfrm>
              <a:off x="757934" y="7876146"/>
              <a:ext cx="49213"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0" name="Oval 12">
              <a:extLst>
                <a:ext uri="{FF2B5EF4-FFF2-40B4-BE49-F238E27FC236}">
                  <a16:creationId xmlns:a16="http://schemas.microsoft.com/office/drawing/2014/main" id="{303DBEF9-E42E-4119-9B0F-C2F8542E3106}"/>
                </a:ext>
              </a:extLst>
            </p:cNvPr>
            <p:cNvSpPr>
              <a:spLocks noChangeArrowheads="1"/>
            </p:cNvSpPr>
            <p:nvPr/>
          </p:nvSpPr>
          <p:spPr bwMode="auto">
            <a:xfrm>
              <a:off x="1146871" y="7876146"/>
              <a:ext cx="47625"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1" name="Oval 13">
              <a:extLst>
                <a:ext uri="{FF2B5EF4-FFF2-40B4-BE49-F238E27FC236}">
                  <a16:creationId xmlns:a16="http://schemas.microsoft.com/office/drawing/2014/main" id="{2BC4CC0A-0941-493C-8828-C6710F222A0B}"/>
                </a:ext>
              </a:extLst>
            </p:cNvPr>
            <p:cNvSpPr>
              <a:spLocks noChangeArrowheads="1"/>
            </p:cNvSpPr>
            <p:nvPr/>
          </p:nvSpPr>
          <p:spPr bwMode="auto">
            <a:xfrm>
              <a:off x="1299271" y="7876146"/>
              <a:ext cx="49213"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2" name="Oval 14">
              <a:extLst>
                <a:ext uri="{FF2B5EF4-FFF2-40B4-BE49-F238E27FC236}">
                  <a16:creationId xmlns:a16="http://schemas.microsoft.com/office/drawing/2014/main" id="{B8513E5B-F1B2-48A6-9EDF-81B4AD997914}"/>
                </a:ext>
              </a:extLst>
            </p:cNvPr>
            <p:cNvSpPr>
              <a:spLocks noChangeArrowheads="1"/>
            </p:cNvSpPr>
            <p:nvPr/>
          </p:nvSpPr>
          <p:spPr bwMode="auto">
            <a:xfrm>
              <a:off x="1607246" y="7876146"/>
              <a:ext cx="46038"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3" name="Oval 15">
              <a:extLst>
                <a:ext uri="{FF2B5EF4-FFF2-40B4-BE49-F238E27FC236}">
                  <a16:creationId xmlns:a16="http://schemas.microsoft.com/office/drawing/2014/main" id="{F9B655DD-E549-4FFF-822C-E3C1BD75333C}"/>
                </a:ext>
              </a:extLst>
            </p:cNvPr>
            <p:cNvSpPr>
              <a:spLocks noChangeArrowheads="1"/>
            </p:cNvSpPr>
            <p:nvPr/>
          </p:nvSpPr>
          <p:spPr bwMode="auto">
            <a:xfrm>
              <a:off x="1659634" y="7876146"/>
              <a:ext cx="46038"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04" name="TextBox 303">
            <a:extLst>
              <a:ext uri="{FF2B5EF4-FFF2-40B4-BE49-F238E27FC236}">
                <a16:creationId xmlns:a16="http://schemas.microsoft.com/office/drawing/2014/main" id="{BF4D8866-A1D9-49C7-ADD6-430D133B5414}"/>
              </a:ext>
            </a:extLst>
          </p:cNvPr>
          <p:cNvSpPr txBox="1"/>
          <p:nvPr/>
        </p:nvSpPr>
        <p:spPr>
          <a:xfrm>
            <a:off x="686114" y="3834273"/>
            <a:ext cx="458780"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05" name="Freeform: Shape 136">
            <a:extLst>
              <a:ext uri="{FF2B5EF4-FFF2-40B4-BE49-F238E27FC236}">
                <a16:creationId xmlns:a16="http://schemas.microsoft.com/office/drawing/2014/main" id="{1CF86831-D6E7-4011-ACAD-74B0FA1FF3CA}"/>
              </a:ext>
            </a:extLst>
          </p:cNvPr>
          <p:cNvSpPr/>
          <p:nvPr/>
        </p:nvSpPr>
        <p:spPr>
          <a:xfrm>
            <a:off x="6753547" y="3998784"/>
            <a:ext cx="3963903" cy="1944437"/>
          </a:xfrm>
          <a:custGeom>
            <a:avLst/>
            <a:gdLst>
              <a:gd name="connsiteX0" fmla="*/ 0 w 6043612"/>
              <a:gd name="connsiteY0" fmla="*/ 0 h 2909887"/>
              <a:gd name="connsiteX1" fmla="*/ 0 w 6043612"/>
              <a:gd name="connsiteY1" fmla="*/ 2909887 h 2909887"/>
              <a:gd name="connsiteX2" fmla="*/ 6043612 w 6043612"/>
              <a:gd name="connsiteY2" fmla="*/ 2909887 h 2909887"/>
            </a:gdLst>
            <a:ahLst/>
            <a:cxnLst>
              <a:cxn ang="0">
                <a:pos x="connsiteX0" y="connsiteY0"/>
              </a:cxn>
              <a:cxn ang="0">
                <a:pos x="connsiteX1" y="connsiteY1"/>
              </a:cxn>
              <a:cxn ang="0">
                <a:pos x="connsiteX2" y="connsiteY2"/>
              </a:cxn>
            </a:cxnLst>
            <a:rect l="l" t="t" r="r" b="b"/>
            <a:pathLst>
              <a:path w="6043612" h="2909887">
                <a:moveTo>
                  <a:pt x="0" y="0"/>
                </a:moveTo>
                <a:lnTo>
                  <a:pt x="0" y="2909887"/>
                </a:lnTo>
                <a:lnTo>
                  <a:pt x="6043612" y="2909887"/>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306" name="Group 305">
            <a:extLst>
              <a:ext uri="{FF2B5EF4-FFF2-40B4-BE49-F238E27FC236}">
                <a16:creationId xmlns:a16="http://schemas.microsoft.com/office/drawing/2014/main" id="{9717B4AC-B0DA-4BE9-BC1D-10F8B3965B54}"/>
              </a:ext>
            </a:extLst>
          </p:cNvPr>
          <p:cNvGrpSpPr/>
          <p:nvPr/>
        </p:nvGrpSpPr>
        <p:grpSpPr>
          <a:xfrm>
            <a:off x="6678430" y="4002979"/>
            <a:ext cx="74771" cy="1936277"/>
            <a:chOff x="569100" y="1352685"/>
            <a:chExt cx="43639" cy="1936277"/>
          </a:xfrm>
        </p:grpSpPr>
        <p:sp>
          <p:nvSpPr>
            <p:cNvPr id="307" name="Freeform: Shape 137">
              <a:extLst>
                <a:ext uri="{FF2B5EF4-FFF2-40B4-BE49-F238E27FC236}">
                  <a16:creationId xmlns:a16="http://schemas.microsoft.com/office/drawing/2014/main" id="{0EE1D4E8-866F-499E-A5F7-5590978F0113}"/>
                </a:ext>
              </a:extLst>
            </p:cNvPr>
            <p:cNvSpPr/>
            <p:nvPr/>
          </p:nvSpPr>
          <p:spPr>
            <a:xfrm>
              <a:off x="569100" y="1352685"/>
              <a:ext cx="43639"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8" name="Freeform: Shape 138">
              <a:extLst>
                <a:ext uri="{FF2B5EF4-FFF2-40B4-BE49-F238E27FC236}">
                  <a16:creationId xmlns:a16="http://schemas.microsoft.com/office/drawing/2014/main" id="{D8FB19E7-807E-47F9-A004-248382F8021E}"/>
                </a:ext>
              </a:extLst>
            </p:cNvPr>
            <p:cNvSpPr/>
            <p:nvPr/>
          </p:nvSpPr>
          <p:spPr>
            <a:xfrm>
              <a:off x="569100" y="1741839"/>
              <a:ext cx="43639"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9" name="Freeform: Shape 139">
              <a:extLst>
                <a:ext uri="{FF2B5EF4-FFF2-40B4-BE49-F238E27FC236}">
                  <a16:creationId xmlns:a16="http://schemas.microsoft.com/office/drawing/2014/main" id="{24B7C32B-85B6-4D83-BA2D-B9B716D915B9}"/>
                </a:ext>
              </a:extLst>
            </p:cNvPr>
            <p:cNvSpPr/>
            <p:nvPr/>
          </p:nvSpPr>
          <p:spPr>
            <a:xfrm>
              <a:off x="569100" y="2129411"/>
              <a:ext cx="43639"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0" name="Freeform: Shape 140">
              <a:extLst>
                <a:ext uri="{FF2B5EF4-FFF2-40B4-BE49-F238E27FC236}">
                  <a16:creationId xmlns:a16="http://schemas.microsoft.com/office/drawing/2014/main" id="{8C7D70F8-D133-4B3E-89A6-515DB2963368}"/>
                </a:ext>
              </a:extLst>
            </p:cNvPr>
            <p:cNvSpPr/>
            <p:nvPr/>
          </p:nvSpPr>
          <p:spPr>
            <a:xfrm>
              <a:off x="569100" y="2513819"/>
              <a:ext cx="43639"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1" name="Freeform: Shape 141">
              <a:extLst>
                <a:ext uri="{FF2B5EF4-FFF2-40B4-BE49-F238E27FC236}">
                  <a16:creationId xmlns:a16="http://schemas.microsoft.com/office/drawing/2014/main" id="{8E011A9C-DEB7-4719-A48B-DA67C34AEE5F}"/>
                </a:ext>
              </a:extLst>
            </p:cNvPr>
            <p:cNvSpPr/>
            <p:nvPr/>
          </p:nvSpPr>
          <p:spPr>
            <a:xfrm>
              <a:off x="569100" y="2901391"/>
              <a:ext cx="43639"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2" name="Freeform: Shape 142">
              <a:extLst>
                <a:ext uri="{FF2B5EF4-FFF2-40B4-BE49-F238E27FC236}">
                  <a16:creationId xmlns:a16="http://schemas.microsoft.com/office/drawing/2014/main" id="{BA1913F4-E79A-4EAA-9A39-03625D31668A}"/>
                </a:ext>
              </a:extLst>
            </p:cNvPr>
            <p:cNvSpPr/>
            <p:nvPr/>
          </p:nvSpPr>
          <p:spPr>
            <a:xfrm>
              <a:off x="569100" y="3288962"/>
              <a:ext cx="43639"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313" name="Freeform: Shape 143">
            <a:extLst>
              <a:ext uri="{FF2B5EF4-FFF2-40B4-BE49-F238E27FC236}">
                <a16:creationId xmlns:a16="http://schemas.microsoft.com/office/drawing/2014/main" id="{113F85EB-D390-4770-B586-5952B30DD421}"/>
              </a:ext>
            </a:extLst>
          </p:cNvPr>
          <p:cNvSpPr/>
          <p:nvPr/>
        </p:nvSpPr>
        <p:spPr>
          <a:xfrm rot="16200000">
            <a:off x="7114297" y="5968649"/>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4" name="Freeform: Shape 144">
            <a:extLst>
              <a:ext uri="{FF2B5EF4-FFF2-40B4-BE49-F238E27FC236}">
                <a16:creationId xmlns:a16="http://schemas.microsoft.com/office/drawing/2014/main" id="{F4E87B19-09CA-401C-8D4A-9B7A09DDB872}"/>
              </a:ext>
            </a:extLst>
          </p:cNvPr>
          <p:cNvSpPr/>
          <p:nvPr/>
        </p:nvSpPr>
        <p:spPr>
          <a:xfrm rot="16200000">
            <a:off x="7513285" y="5968649"/>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5" name="Freeform: Shape 145">
            <a:extLst>
              <a:ext uri="{FF2B5EF4-FFF2-40B4-BE49-F238E27FC236}">
                <a16:creationId xmlns:a16="http://schemas.microsoft.com/office/drawing/2014/main" id="{7A8801C3-8D56-4B05-8D70-CB808AE79F1A}"/>
              </a:ext>
            </a:extLst>
          </p:cNvPr>
          <p:cNvSpPr/>
          <p:nvPr/>
        </p:nvSpPr>
        <p:spPr>
          <a:xfrm rot="16200000">
            <a:off x="7907598" y="5968649"/>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6" name="Freeform: Shape 146">
            <a:extLst>
              <a:ext uri="{FF2B5EF4-FFF2-40B4-BE49-F238E27FC236}">
                <a16:creationId xmlns:a16="http://schemas.microsoft.com/office/drawing/2014/main" id="{C510E5DE-A4B9-424F-AB50-B36DBC27B1D3}"/>
              </a:ext>
            </a:extLst>
          </p:cNvPr>
          <p:cNvSpPr/>
          <p:nvPr/>
        </p:nvSpPr>
        <p:spPr>
          <a:xfrm rot="16200000">
            <a:off x="8305028" y="5968649"/>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7" name="Freeform: Shape 147">
            <a:extLst>
              <a:ext uri="{FF2B5EF4-FFF2-40B4-BE49-F238E27FC236}">
                <a16:creationId xmlns:a16="http://schemas.microsoft.com/office/drawing/2014/main" id="{85C31B7B-D550-4C5D-BD4C-26A077E9CB87}"/>
              </a:ext>
            </a:extLst>
          </p:cNvPr>
          <p:cNvSpPr/>
          <p:nvPr/>
        </p:nvSpPr>
        <p:spPr>
          <a:xfrm rot="16200000">
            <a:off x="8697782" y="5968649"/>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8" name="Freeform: Shape 148">
            <a:extLst>
              <a:ext uri="{FF2B5EF4-FFF2-40B4-BE49-F238E27FC236}">
                <a16:creationId xmlns:a16="http://schemas.microsoft.com/office/drawing/2014/main" id="{717202B6-DA87-4CE8-8651-F44909C34BF6}"/>
              </a:ext>
            </a:extLst>
          </p:cNvPr>
          <p:cNvSpPr/>
          <p:nvPr/>
        </p:nvSpPr>
        <p:spPr>
          <a:xfrm rot="16200000">
            <a:off x="9095212" y="5968649"/>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9" name="Freeform: Shape 149">
            <a:extLst>
              <a:ext uri="{FF2B5EF4-FFF2-40B4-BE49-F238E27FC236}">
                <a16:creationId xmlns:a16="http://schemas.microsoft.com/office/drawing/2014/main" id="{94CB5B60-F38B-4EBD-BAE3-830BD54B1867}"/>
              </a:ext>
            </a:extLst>
          </p:cNvPr>
          <p:cNvSpPr/>
          <p:nvPr/>
        </p:nvSpPr>
        <p:spPr>
          <a:xfrm rot="16200000">
            <a:off x="9492642" y="5968649"/>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0" name="Freeform: Shape 150">
            <a:extLst>
              <a:ext uri="{FF2B5EF4-FFF2-40B4-BE49-F238E27FC236}">
                <a16:creationId xmlns:a16="http://schemas.microsoft.com/office/drawing/2014/main" id="{25B466A0-0E2D-47BC-A401-A7761AEA4E9D}"/>
              </a:ext>
            </a:extLst>
          </p:cNvPr>
          <p:cNvSpPr/>
          <p:nvPr/>
        </p:nvSpPr>
        <p:spPr>
          <a:xfrm rot="16200000">
            <a:off x="9888514" y="5968649"/>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1" name="Freeform: Shape 151">
            <a:extLst>
              <a:ext uri="{FF2B5EF4-FFF2-40B4-BE49-F238E27FC236}">
                <a16:creationId xmlns:a16="http://schemas.microsoft.com/office/drawing/2014/main" id="{7831A9FD-31A4-4CE6-92BE-CD5BAF42E56A}"/>
              </a:ext>
            </a:extLst>
          </p:cNvPr>
          <p:cNvSpPr/>
          <p:nvPr/>
        </p:nvSpPr>
        <p:spPr>
          <a:xfrm rot="16200000">
            <a:off x="10281268" y="5968650"/>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2" name="Freeform: Shape 152">
            <a:extLst>
              <a:ext uri="{FF2B5EF4-FFF2-40B4-BE49-F238E27FC236}">
                <a16:creationId xmlns:a16="http://schemas.microsoft.com/office/drawing/2014/main" id="{02A88F56-11A6-4171-976C-8B42B6FB33B1}"/>
              </a:ext>
            </a:extLst>
          </p:cNvPr>
          <p:cNvSpPr/>
          <p:nvPr/>
        </p:nvSpPr>
        <p:spPr>
          <a:xfrm rot="16200000">
            <a:off x="10680256" y="5968650"/>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3" name="TextBox 322">
            <a:extLst>
              <a:ext uri="{FF2B5EF4-FFF2-40B4-BE49-F238E27FC236}">
                <a16:creationId xmlns:a16="http://schemas.microsoft.com/office/drawing/2014/main" id="{EB435380-B7BA-4D67-87DF-7B689FE28A30}"/>
              </a:ext>
            </a:extLst>
          </p:cNvPr>
          <p:cNvSpPr txBox="1"/>
          <p:nvPr/>
        </p:nvSpPr>
        <p:spPr>
          <a:xfrm>
            <a:off x="6298381" y="3850465"/>
            <a:ext cx="458780"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24" name="TextBox 323">
            <a:extLst>
              <a:ext uri="{FF2B5EF4-FFF2-40B4-BE49-F238E27FC236}">
                <a16:creationId xmlns:a16="http://schemas.microsoft.com/office/drawing/2014/main" id="{66E45ABE-CA62-4E26-8339-3B3B4378DCC1}"/>
              </a:ext>
            </a:extLst>
          </p:cNvPr>
          <p:cNvSpPr txBox="1"/>
          <p:nvPr/>
        </p:nvSpPr>
        <p:spPr>
          <a:xfrm>
            <a:off x="6389753" y="4234873"/>
            <a:ext cx="36740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25" name="TextBox 324">
            <a:extLst>
              <a:ext uri="{FF2B5EF4-FFF2-40B4-BE49-F238E27FC236}">
                <a16:creationId xmlns:a16="http://schemas.microsoft.com/office/drawing/2014/main" id="{5E4F8F64-D2F8-4D95-B4B0-4E1DF41C68FD}"/>
              </a:ext>
            </a:extLst>
          </p:cNvPr>
          <p:cNvSpPr txBox="1"/>
          <p:nvPr/>
        </p:nvSpPr>
        <p:spPr>
          <a:xfrm>
            <a:off x="6389753" y="4620863"/>
            <a:ext cx="36740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26" name="TextBox 325">
            <a:extLst>
              <a:ext uri="{FF2B5EF4-FFF2-40B4-BE49-F238E27FC236}">
                <a16:creationId xmlns:a16="http://schemas.microsoft.com/office/drawing/2014/main" id="{2A967899-B03D-4689-AF44-9571AF7CAD3A}"/>
              </a:ext>
            </a:extLst>
          </p:cNvPr>
          <p:cNvSpPr txBox="1"/>
          <p:nvPr/>
        </p:nvSpPr>
        <p:spPr>
          <a:xfrm>
            <a:off x="6389753" y="5006853"/>
            <a:ext cx="36740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27" name="TextBox 326">
            <a:extLst>
              <a:ext uri="{FF2B5EF4-FFF2-40B4-BE49-F238E27FC236}">
                <a16:creationId xmlns:a16="http://schemas.microsoft.com/office/drawing/2014/main" id="{96F4C04E-56A9-4293-8C51-71042B97CB80}"/>
              </a:ext>
            </a:extLst>
          </p:cNvPr>
          <p:cNvSpPr txBox="1"/>
          <p:nvPr/>
        </p:nvSpPr>
        <p:spPr>
          <a:xfrm>
            <a:off x="6389753" y="5392842"/>
            <a:ext cx="367408"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28" name="TextBox 327">
            <a:extLst>
              <a:ext uri="{FF2B5EF4-FFF2-40B4-BE49-F238E27FC236}">
                <a16:creationId xmlns:a16="http://schemas.microsoft.com/office/drawing/2014/main" id="{93489597-F041-422B-8973-F29BD3E7E805}"/>
              </a:ext>
            </a:extLst>
          </p:cNvPr>
          <p:cNvSpPr txBox="1"/>
          <p:nvPr/>
        </p:nvSpPr>
        <p:spPr>
          <a:xfrm>
            <a:off x="6482861" y="5778832"/>
            <a:ext cx="276037" cy="307777"/>
          </a:xfrm>
          <a:prstGeom prst="rect">
            <a:avLst/>
          </a:prstGeom>
          <a:noFill/>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29" name="TextBox 328">
            <a:extLst>
              <a:ext uri="{FF2B5EF4-FFF2-40B4-BE49-F238E27FC236}">
                <a16:creationId xmlns:a16="http://schemas.microsoft.com/office/drawing/2014/main" id="{F30052BC-C957-4B79-BFA3-6C98C77C67B1}"/>
              </a:ext>
            </a:extLst>
          </p:cNvPr>
          <p:cNvSpPr txBox="1"/>
          <p:nvPr/>
        </p:nvSpPr>
        <p:spPr>
          <a:xfrm>
            <a:off x="6614605" y="5933805"/>
            <a:ext cx="276038"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30" name="TextBox 329">
            <a:extLst>
              <a:ext uri="{FF2B5EF4-FFF2-40B4-BE49-F238E27FC236}">
                <a16:creationId xmlns:a16="http://schemas.microsoft.com/office/drawing/2014/main" id="{0E7F8F43-F452-4899-BE91-4B2FE550FEA2}"/>
              </a:ext>
            </a:extLst>
          </p:cNvPr>
          <p:cNvSpPr txBox="1"/>
          <p:nvPr/>
        </p:nvSpPr>
        <p:spPr>
          <a:xfrm>
            <a:off x="7013593" y="5933805"/>
            <a:ext cx="276038"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31" name="TextBox 330">
            <a:extLst>
              <a:ext uri="{FF2B5EF4-FFF2-40B4-BE49-F238E27FC236}">
                <a16:creationId xmlns:a16="http://schemas.microsoft.com/office/drawing/2014/main" id="{C1CC9DF9-58DA-46A6-97D4-A788622C8BF1}"/>
              </a:ext>
            </a:extLst>
          </p:cNvPr>
          <p:cNvSpPr txBox="1"/>
          <p:nvPr/>
        </p:nvSpPr>
        <p:spPr>
          <a:xfrm>
            <a:off x="7406347" y="5933805"/>
            <a:ext cx="276038"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32" name="TextBox 331">
            <a:extLst>
              <a:ext uri="{FF2B5EF4-FFF2-40B4-BE49-F238E27FC236}">
                <a16:creationId xmlns:a16="http://schemas.microsoft.com/office/drawing/2014/main" id="{1C9F60CF-059F-44D8-9D1A-F26C0704D5D4}"/>
              </a:ext>
            </a:extLst>
          </p:cNvPr>
          <p:cNvSpPr txBox="1"/>
          <p:nvPr/>
        </p:nvSpPr>
        <p:spPr>
          <a:xfrm>
            <a:off x="7805335" y="5933805"/>
            <a:ext cx="276038"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333" name="TextBox 332">
            <a:extLst>
              <a:ext uri="{FF2B5EF4-FFF2-40B4-BE49-F238E27FC236}">
                <a16:creationId xmlns:a16="http://schemas.microsoft.com/office/drawing/2014/main" id="{1379A7EE-56C3-45C0-B66F-4C3A2030EF8C}"/>
              </a:ext>
            </a:extLst>
          </p:cNvPr>
          <p:cNvSpPr txBox="1"/>
          <p:nvPr/>
        </p:nvSpPr>
        <p:spPr>
          <a:xfrm>
            <a:off x="8165115" y="5933805"/>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34" name="TextBox 333">
            <a:extLst>
              <a:ext uri="{FF2B5EF4-FFF2-40B4-BE49-F238E27FC236}">
                <a16:creationId xmlns:a16="http://schemas.microsoft.com/office/drawing/2014/main" id="{73C31851-752C-484C-B0C3-76DDF2676BB4}"/>
              </a:ext>
            </a:extLst>
          </p:cNvPr>
          <p:cNvSpPr txBox="1"/>
          <p:nvPr/>
        </p:nvSpPr>
        <p:spPr>
          <a:xfrm>
            <a:off x="8564103" y="5933805"/>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335" name="TextBox 334">
            <a:extLst>
              <a:ext uri="{FF2B5EF4-FFF2-40B4-BE49-F238E27FC236}">
                <a16:creationId xmlns:a16="http://schemas.microsoft.com/office/drawing/2014/main" id="{09681C3D-7D06-403B-BE6E-2A524A7AE4BE}"/>
              </a:ext>
            </a:extLst>
          </p:cNvPr>
          <p:cNvSpPr txBox="1"/>
          <p:nvPr/>
        </p:nvSpPr>
        <p:spPr>
          <a:xfrm>
            <a:off x="8961712" y="5933805"/>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336" name="TextBox 335">
            <a:extLst>
              <a:ext uri="{FF2B5EF4-FFF2-40B4-BE49-F238E27FC236}">
                <a16:creationId xmlns:a16="http://schemas.microsoft.com/office/drawing/2014/main" id="{803CA29A-7938-4E69-B4B8-A45272DF0E46}"/>
              </a:ext>
            </a:extLst>
          </p:cNvPr>
          <p:cNvSpPr txBox="1"/>
          <p:nvPr/>
        </p:nvSpPr>
        <p:spPr>
          <a:xfrm>
            <a:off x="9348232" y="5933805"/>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337" name="TextBox 336">
            <a:extLst>
              <a:ext uri="{FF2B5EF4-FFF2-40B4-BE49-F238E27FC236}">
                <a16:creationId xmlns:a16="http://schemas.microsoft.com/office/drawing/2014/main" id="{C8D59893-6BF2-408F-A7FF-1005FD87EC37}"/>
              </a:ext>
            </a:extLst>
          </p:cNvPr>
          <p:cNvSpPr txBox="1"/>
          <p:nvPr/>
        </p:nvSpPr>
        <p:spPr>
          <a:xfrm>
            <a:off x="9753454" y="5933805"/>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338" name="TextBox 337">
            <a:extLst>
              <a:ext uri="{FF2B5EF4-FFF2-40B4-BE49-F238E27FC236}">
                <a16:creationId xmlns:a16="http://schemas.microsoft.com/office/drawing/2014/main" id="{2860A292-8C6A-4C44-9C16-17CF62D50B87}"/>
              </a:ext>
            </a:extLst>
          </p:cNvPr>
          <p:cNvSpPr txBox="1"/>
          <p:nvPr/>
        </p:nvSpPr>
        <p:spPr>
          <a:xfrm>
            <a:off x="10143091" y="5933805"/>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339" name="TextBox 338">
            <a:extLst>
              <a:ext uri="{FF2B5EF4-FFF2-40B4-BE49-F238E27FC236}">
                <a16:creationId xmlns:a16="http://schemas.microsoft.com/office/drawing/2014/main" id="{96DF53F0-FC07-466B-8A5B-B777859E594D}"/>
              </a:ext>
            </a:extLst>
          </p:cNvPr>
          <p:cNvSpPr txBox="1"/>
          <p:nvPr/>
        </p:nvSpPr>
        <p:spPr>
          <a:xfrm>
            <a:off x="10545196" y="5933805"/>
            <a:ext cx="367409"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340" name="Freeform: Shape 152">
            <a:extLst>
              <a:ext uri="{FF2B5EF4-FFF2-40B4-BE49-F238E27FC236}">
                <a16:creationId xmlns:a16="http://schemas.microsoft.com/office/drawing/2014/main" id="{FB17D0D6-553F-46A4-BBB8-F43D3F12FB1C}"/>
              </a:ext>
            </a:extLst>
          </p:cNvPr>
          <p:cNvSpPr/>
          <p:nvPr/>
        </p:nvSpPr>
        <p:spPr>
          <a:xfrm rot="16200000">
            <a:off x="6720912" y="5972407"/>
            <a:ext cx="64008" cy="0"/>
          </a:xfrm>
          <a:custGeom>
            <a:avLst/>
            <a:gdLst>
              <a:gd name="connsiteX0" fmla="*/ 0 w 66675"/>
              <a:gd name="connsiteY0" fmla="*/ 0 h 0"/>
              <a:gd name="connsiteX1" fmla="*/ 66675 w 66675"/>
              <a:gd name="connsiteY1" fmla="*/ 0 h 0"/>
            </a:gdLst>
            <a:ahLst/>
            <a:cxnLst>
              <a:cxn ang="0">
                <a:pos x="connsiteX0" y="connsiteY0"/>
              </a:cxn>
              <a:cxn ang="0">
                <a:pos x="connsiteX1" y="connsiteY1"/>
              </a:cxn>
            </a:cxnLst>
            <a:rect l="l" t="t" r="r" b="b"/>
            <a:pathLst>
              <a:path w="66675">
                <a:moveTo>
                  <a:pt x="0" y="0"/>
                </a:moveTo>
                <a:lnTo>
                  <a:pt x="66675"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1" name="Freeform 24">
            <a:extLst>
              <a:ext uri="{FF2B5EF4-FFF2-40B4-BE49-F238E27FC236}">
                <a16:creationId xmlns:a16="http://schemas.microsoft.com/office/drawing/2014/main" id="{5BBACAAD-54A1-4ADE-845B-19970725D6CE}"/>
              </a:ext>
            </a:extLst>
          </p:cNvPr>
          <p:cNvSpPr>
            <a:spLocks/>
          </p:cNvSpPr>
          <p:nvPr/>
        </p:nvSpPr>
        <p:spPr bwMode="auto">
          <a:xfrm>
            <a:off x="6849296" y="4007802"/>
            <a:ext cx="3614253" cy="1564420"/>
          </a:xfrm>
          <a:custGeom>
            <a:avLst/>
            <a:gdLst>
              <a:gd name="T0" fmla="*/ 0 w 2714"/>
              <a:gd name="T1" fmla="*/ 0 h 1166"/>
              <a:gd name="T2" fmla="*/ 0 w 2714"/>
              <a:gd name="T3" fmla="*/ 35 h 1166"/>
              <a:gd name="T4" fmla="*/ 36 w 2714"/>
              <a:gd name="T5" fmla="*/ 35 h 1166"/>
              <a:gd name="T6" fmla="*/ 36 w 2714"/>
              <a:gd name="T7" fmla="*/ 75 h 1166"/>
              <a:gd name="T8" fmla="*/ 121 w 2714"/>
              <a:gd name="T9" fmla="*/ 75 h 1166"/>
              <a:gd name="T10" fmla="*/ 121 w 2714"/>
              <a:gd name="T11" fmla="*/ 108 h 1166"/>
              <a:gd name="T12" fmla="*/ 150 w 2714"/>
              <a:gd name="T13" fmla="*/ 108 h 1166"/>
              <a:gd name="T14" fmla="*/ 150 w 2714"/>
              <a:gd name="T15" fmla="*/ 144 h 1166"/>
              <a:gd name="T16" fmla="*/ 173 w 2714"/>
              <a:gd name="T17" fmla="*/ 144 h 1166"/>
              <a:gd name="T18" fmla="*/ 173 w 2714"/>
              <a:gd name="T19" fmla="*/ 208 h 1166"/>
              <a:gd name="T20" fmla="*/ 177 w 2714"/>
              <a:gd name="T21" fmla="*/ 208 h 1166"/>
              <a:gd name="T22" fmla="*/ 177 w 2714"/>
              <a:gd name="T23" fmla="*/ 356 h 1166"/>
              <a:gd name="T24" fmla="*/ 204 w 2714"/>
              <a:gd name="T25" fmla="*/ 356 h 1166"/>
              <a:gd name="T26" fmla="*/ 204 w 2714"/>
              <a:gd name="T27" fmla="*/ 433 h 1166"/>
              <a:gd name="T28" fmla="*/ 262 w 2714"/>
              <a:gd name="T29" fmla="*/ 433 h 1166"/>
              <a:gd name="T30" fmla="*/ 262 w 2714"/>
              <a:gd name="T31" fmla="*/ 468 h 1166"/>
              <a:gd name="T32" fmla="*/ 445 w 2714"/>
              <a:gd name="T33" fmla="*/ 468 h 1166"/>
              <a:gd name="T34" fmla="*/ 445 w 2714"/>
              <a:gd name="T35" fmla="*/ 510 h 1166"/>
              <a:gd name="T36" fmla="*/ 468 w 2714"/>
              <a:gd name="T37" fmla="*/ 510 h 1166"/>
              <a:gd name="T38" fmla="*/ 468 w 2714"/>
              <a:gd name="T39" fmla="*/ 552 h 1166"/>
              <a:gd name="T40" fmla="*/ 470 w 2714"/>
              <a:gd name="T41" fmla="*/ 552 h 1166"/>
              <a:gd name="T42" fmla="*/ 470 w 2714"/>
              <a:gd name="T43" fmla="*/ 664 h 1166"/>
              <a:gd name="T44" fmla="*/ 497 w 2714"/>
              <a:gd name="T45" fmla="*/ 664 h 1166"/>
              <a:gd name="T46" fmla="*/ 497 w 2714"/>
              <a:gd name="T47" fmla="*/ 704 h 1166"/>
              <a:gd name="T48" fmla="*/ 566 w 2714"/>
              <a:gd name="T49" fmla="*/ 704 h 1166"/>
              <a:gd name="T50" fmla="*/ 566 w 2714"/>
              <a:gd name="T51" fmla="*/ 743 h 1166"/>
              <a:gd name="T52" fmla="*/ 691 w 2714"/>
              <a:gd name="T53" fmla="*/ 743 h 1166"/>
              <a:gd name="T54" fmla="*/ 691 w 2714"/>
              <a:gd name="T55" fmla="*/ 781 h 1166"/>
              <a:gd name="T56" fmla="*/ 728 w 2714"/>
              <a:gd name="T57" fmla="*/ 781 h 1166"/>
              <a:gd name="T58" fmla="*/ 728 w 2714"/>
              <a:gd name="T59" fmla="*/ 816 h 1166"/>
              <a:gd name="T60" fmla="*/ 740 w 2714"/>
              <a:gd name="T61" fmla="*/ 816 h 1166"/>
              <a:gd name="T62" fmla="*/ 740 w 2714"/>
              <a:gd name="T63" fmla="*/ 891 h 1166"/>
              <a:gd name="T64" fmla="*/ 751 w 2714"/>
              <a:gd name="T65" fmla="*/ 891 h 1166"/>
              <a:gd name="T66" fmla="*/ 751 w 2714"/>
              <a:gd name="T67" fmla="*/ 933 h 1166"/>
              <a:gd name="T68" fmla="*/ 751 w 2714"/>
              <a:gd name="T69" fmla="*/ 976 h 1166"/>
              <a:gd name="T70" fmla="*/ 1308 w 2714"/>
              <a:gd name="T71" fmla="*/ 976 h 1166"/>
              <a:gd name="T72" fmla="*/ 1308 w 2714"/>
              <a:gd name="T73" fmla="*/ 1016 h 1166"/>
              <a:gd name="T74" fmla="*/ 1814 w 2714"/>
              <a:gd name="T75" fmla="*/ 1016 h 1166"/>
              <a:gd name="T76" fmla="*/ 1814 w 2714"/>
              <a:gd name="T77" fmla="*/ 1066 h 1166"/>
              <a:gd name="T78" fmla="*/ 2302 w 2714"/>
              <a:gd name="T79" fmla="*/ 1066 h 1166"/>
              <a:gd name="T80" fmla="*/ 2302 w 2714"/>
              <a:gd name="T81" fmla="*/ 1118 h 1166"/>
              <a:gd name="T82" fmla="*/ 2506 w 2714"/>
              <a:gd name="T83" fmla="*/ 1118 h 1166"/>
              <a:gd name="T84" fmla="*/ 2506 w 2714"/>
              <a:gd name="T85" fmla="*/ 1166 h 1166"/>
              <a:gd name="T86" fmla="*/ 2714 w 2714"/>
              <a:gd name="T87" fmla="*/ 1166 h 1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14" h="1166">
                <a:moveTo>
                  <a:pt x="0" y="0"/>
                </a:moveTo>
                <a:lnTo>
                  <a:pt x="0" y="35"/>
                </a:lnTo>
                <a:lnTo>
                  <a:pt x="36" y="35"/>
                </a:lnTo>
                <a:lnTo>
                  <a:pt x="36" y="75"/>
                </a:lnTo>
                <a:lnTo>
                  <a:pt x="121" y="75"/>
                </a:lnTo>
                <a:lnTo>
                  <a:pt x="121" y="108"/>
                </a:lnTo>
                <a:lnTo>
                  <a:pt x="150" y="108"/>
                </a:lnTo>
                <a:lnTo>
                  <a:pt x="150" y="144"/>
                </a:lnTo>
                <a:lnTo>
                  <a:pt x="173" y="144"/>
                </a:lnTo>
                <a:lnTo>
                  <a:pt x="173" y="208"/>
                </a:lnTo>
                <a:lnTo>
                  <a:pt x="177" y="208"/>
                </a:lnTo>
                <a:lnTo>
                  <a:pt x="177" y="356"/>
                </a:lnTo>
                <a:lnTo>
                  <a:pt x="204" y="356"/>
                </a:lnTo>
                <a:lnTo>
                  <a:pt x="204" y="433"/>
                </a:lnTo>
                <a:lnTo>
                  <a:pt x="262" y="433"/>
                </a:lnTo>
                <a:lnTo>
                  <a:pt x="262" y="468"/>
                </a:lnTo>
                <a:lnTo>
                  <a:pt x="445" y="468"/>
                </a:lnTo>
                <a:lnTo>
                  <a:pt x="445" y="510"/>
                </a:lnTo>
                <a:lnTo>
                  <a:pt x="468" y="510"/>
                </a:lnTo>
                <a:lnTo>
                  <a:pt x="468" y="552"/>
                </a:lnTo>
                <a:lnTo>
                  <a:pt x="470" y="552"/>
                </a:lnTo>
                <a:lnTo>
                  <a:pt x="470" y="664"/>
                </a:lnTo>
                <a:lnTo>
                  <a:pt x="497" y="664"/>
                </a:lnTo>
                <a:lnTo>
                  <a:pt x="497" y="704"/>
                </a:lnTo>
                <a:lnTo>
                  <a:pt x="566" y="704"/>
                </a:lnTo>
                <a:lnTo>
                  <a:pt x="566" y="743"/>
                </a:lnTo>
                <a:lnTo>
                  <a:pt x="691" y="743"/>
                </a:lnTo>
                <a:lnTo>
                  <a:pt x="691" y="781"/>
                </a:lnTo>
                <a:lnTo>
                  <a:pt x="728" y="781"/>
                </a:lnTo>
                <a:lnTo>
                  <a:pt x="728" y="816"/>
                </a:lnTo>
                <a:lnTo>
                  <a:pt x="740" y="816"/>
                </a:lnTo>
                <a:lnTo>
                  <a:pt x="740" y="891"/>
                </a:lnTo>
                <a:lnTo>
                  <a:pt x="751" y="891"/>
                </a:lnTo>
                <a:lnTo>
                  <a:pt x="751" y="933"/>
                </a:lnTo>
                <a:lnTo>
                  <a:pt x="751" y="976"/>
                </a:lnTo>
                <a:lnTo>
                  <a:pt x="1308" y="976"/>
                </a:lnTo>
                <a:lnTo>
                  <a:pt x="1308" y="1016"/>
                </a:lnTo>
                <a:lnTo>
                  <a:pt x="1814" y="1016"/>
                </a:lnTo>
                <a:lnTo>
                  <a:pt x="1814" y="1066"/>
                </a:lnTo>
                <a:lnTo>
                  <a:pt x="2302" y="1066"/>
                </a:lnTo>
                <a:lnTo>
                  <a:pt x="2302" y="1118"/>
                </a:lnTo>
                <a:lnTo>
                  <a:pt x="2506" y="1118"/>
                </a:lnTo>
                <a:lnTo>
                  <a:pt x="2506" y="1166"/>
                </a:lnTo>
                <a:lnTo>
                  <a:pt x="2714" y="1166"/>
                </a:lnTo>
              </a:path>
            </a:pathLst>
          </a:custGeom>
          <a:ln w="28575" cap="flat" cmpd="sng" algn="ctr">
            <a:solidFill>
              <a:schemeClr val="accent3"/>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style>
          <a:lnRef idx="0">
            <a:scrgbClr r="0" g="0" b="0"/>
          </a:lnRef>
          <a:fillRef idx="0">
            <a:scrgbClr r="0" g="0" b="0"/>
          </a:fillRef>
          <a:effectRef idx="0">
            <a:scrgbClr r="0" g="0" b="0"/>
          </a:effectRef>
          <a:fontRef idx="minor">
            <a:schemeClr val="tx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342" name="Group 341">
            <a:extLst>
              <a:ext uri="{FF2B5EF4-FFF2-40B4-BE49-F238E27FC236}">
                <a16:creationId xmlns:a16="http://schemas.microsoft.com/office/drawing/2014/main" id="{9FB5A06C-1E0A-467A-8A5D-EA7F9B41E0E0}"/>
              </a:ext>
            </a:extLst>
          </p:cNvPr>
          <p:cNvGrpSpPr/>
          <p:nvPr/>
        </p:nvGrpSpPr>
        <p:grpSpPr>
          <a:xfrm>
            <a:off x="7097571" y="4428014"/>
            <a:ext cx="3373172" cy="1169980"/>
            <a:chOff x="7605066" y="7043965"/>
            <a:chExt cx="4048126" cy="1333501"/>
          </a:xfrm>
          <a:solidFill>
            <a:schemeClr val="accent3"/>
          </a:solidFill>
        </p:grpSpPr>
        <p:sp>
          <p:nvSpPr>
            <p:cNvPr id="343" name="Oval 28">
              <a:extLst>
                <a:ext uri="{FF2B5EF4-FFF2-40B4-BE49-F238E27FC236}">
                  <a16:creationId xmlns:a16="http://schemas.microsoft.com/office/drawing/2014/main" id="{DE63ADF6-D046-420F-A306-69698F6EEFCD}"/>
                </a:ext>
              </a:extLst>
            </p:cNvPr>
            <p:cNvSpPr>
              <a:spLocks noChangeArrowheads="1"/>
            </p:cNvSpPr>
            <p:nvPr/>
          </p:nvSpPr>
          <p:spPr bwMode="auto">
            <a:xfrm>
              <a:off x="11607154" y="8331428"/>
              <a:ext cx="46038"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4" name="Oval 29">
              <a:extLst>
                <a:ext uri="{FF2B5EF4-FFF2-40B4-BE49-F238E27FC236}">
                  <a16:creationId xmlns:a16="http://schemas.microsoft.com/office/drawing/2014/main" id="{6A6DE868-B859-4A3C-897F-862D02B39B04}"/>
                </a:ext>
              </a:extLst>
            </p:cNvPr>
            <p:cNvSpPr>
              <a:spLocks noChangeArrowheads="1"/>
            </p:cNvSpPr>
            <p:nvPr/>
          </p:nvSpPr>
          <p:spPr bwMode="auto">
            <a:xfrm>
              <a:off x="11554766" y="8331428"/>
              <a:ext cx="46038"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5" name="Oval 30">
              <a:extLst>
                <a:ext uri="{FF2B5EF4-FFF2-40B4-BE49-F238E27FC236}">
                  <a16:creationId xmlns:a16="http://schemas.microsoft.com/office/drawing/2014/main" id="{7E5548D9-22E4-4897-A2E1-E756A6423D45}"/>
                </a:ext>
              </a:extLst>
            </p:cNvPr>
            <p:cNvSpPr>
              <a:spLocks noChangeArrowheads="1"/>
            </p:cNvSpPr>
            <p:nvPr/>
          </p:nvSpPr>
          <p:spPr bwMode="auto">
            <a:xfrm>
              <a:off x="11540479" y="8331428"/>
              <a:ext cx="46038"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6" name="Oval 31">
              <a:extLst>
                <a:ext uri="{FF2B5EF4-FFF2-40B4-BE49-F238E27FC236}">
                  <a16:creationId xmlns:a16="http://schemas.microsoft.com/office/drawing/2014/main" id="{816AB9F4-29B0-4E49-91B4-A312B955AF65}"/>
                </a:ext>
              </a:extLst>
            </p:cNvPr>
            <p:cNvSpPr>
              <a:spLocks noChangeArrowheads="1"/>
            </p:cNvSpPr>
            <p:nvPr/>
          </p:nvSpPr>
          <p:spPr bwMode="auto">
            <a:xfrm>
              <a:off x="11478566" y="8331428"/>
              <a:ext cx="49213"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7" name="Oval 32">
              <a:extLst>
                <a:ext uri="{FF2B5EF4-FFF2-40B4-BE49-F238E27FC236}">
                  <a16:creationId xmlns:a16="http://schemas.microsoft.com/office/drawing/2014/main" id="{5BDE99D6-D238-449B-9E8C-B70BA1327185}"/>
                </a:ext>
              </a:extLst>
            </p:cNvPr>
            <p:cNvSpPr>
              <a:spLocks noChangeArrowheads="1"/>
            </p:cNvSpPr>
            <p:nvPr/>
          </p:nvSpPr>
          <p:spPr bwMode="auto">
            <a:xfrm>
              <a:off x="11054704" y="8247290"/>
              <a:ext cx="50800" cy="47625"/>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8" name="Oval 33">
              <a:extLst>
                <a:ext uri="{FF2B5EF4-FFF2-40B4-BE49-F238E27FC236}">
                  <a16:creationId xmlns:a16="http://schemas.microsoft.com/office/drawing/2014/main" id="{D6B6D93D-16C3-40F0-8E18-3BD67C3B7288}"/>
                </a:ext>
              </a:extLst>
            </p:cNvPr>
            <p:cNvSpPr>
              <a:spLocks noChangeArrowheads="1"/>
            </p:cNvSpPr>
            <p:nvPr/>
          </p:nvSpPr>
          <p:spPr bwMode="auto">
            <a:xfrm>
              <a:off x="9027466" y="8029803"/>
              <a:ext cx="47625"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9" name="Oval 34">
              <a:extLst>
                <a:ext uri="{FF2B5EF4-FFF2-40B4-BE49-F238E27FC236}">
                  <a16:creationId xmlns:a16="http://schemas.microsoft.com/office/drawing/2014/main" id="{FBD1F1BE-4D0E-4159-962A-CCD63B3160AD}"/>
                </a:ext>
              </a:extLst>
            </p:cNvPr>
            <p:cNvSpPr>
              <a:spLocks noChangeArrowheads="1"/>
            </p:cNvSpPr>
            <p:nvPr/>
          </p:nvSpPr>
          <p:spPr bwMode="auto">
            <a:xfrm>
              <a:off x="8932216" y="8029803"/>
              <a:ext cx="46038"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0" name="Oval 35">
              <a:extLst>
                <a:ext uri="{FF2B5EF4-FFF2-40B4-BE49-F238E27FC236}">
                  <a16:creationId xmlns:a16="http://schemas.microsoft.com/office/drawing/2014/main" id="{4EAE214D-1BFA-4B0F-A358-232E0D66D0CB}"/>
                </a:ext>
              </a:extLst>
            </p:cNvPr>
            <p:cNvSpPr>
              <a:spLocks noChangeArrowheads="1"/>
            </p:cNvSpPr>
            <p:nvPr/>
          </p:nvSpPr>
          <p:spPr bwMode="auto">
            <a:xfrm>
              <a:off x="7632054" y="7159853"/>
              <a:ext cx="46038" cy="50800"/>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1" name="Oval 36">
              <a:extLst>
                <a:ext uri="{FF2B5EF4-FFF2-40B4-BE49-F238E27FC236}">
                  <a16:creationId xmlns:a16="http://schemas.microsoft.com/office/drawing/2014/main" id="{A6CC7515-1A89-406A-9E22-C86607999FD4}"/>
                </a:ext>
              </a:extLst>
            </p:cNvPr>
            <p:cNvSpPr>
              <a:spLocks noChangeArrowheads="1"/>
            </p:cNvSpPr>
            <p:nvPr/>
          </p:nvSpPr>
          <p:spPr bwMode="auto">
            <a:xfrm>
              <a:off x="7605066" y="7043965"/>
              <a:ext cx="46038" cy="46038"/>
            </a:xfrm>
            <a:prstGeom prst="ellipse">
              <a:avLst/>
            </a:prstGeom>
            <a:grpFill/>
            <a:ln w="6350" cap="flat">
              <a:solidFill>
                <a:schemeClr val="accent3"/>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52" name="Freeform 5">
            <a:extLst>
              <a:ext uri="{FF2B5EF4-FFF2-40B4-BE49-F238E27FC236}">
                <a16:creationId xmlns:a16="http://schemas.microsoft.com/office/drawing/2014/main" id="{6DA32B15-4E7E-4590-8203-3C5CE8BE8EEB}"/>
              </a:ext>
            </a:extLst>
          </p:cNvPr>
          <p:cNvSpPr>
            <a:spLocks/>
          </p:cNvSpPr>
          <p:nvPr/>
        </p:nvSpPr>
        <p:spPr bwMode="auto">
          <a:xfrm>
            <a:off x="6761731" y="4006358"/>
            <a:ext cx="3875167" cy="1927447"/>
          </a:xfrm>
          <a:custGeom>
            <a:avLst/>
            <a:gdLst>
              <a:gd name="T0" fmla="*/ 0 w 2932"/>
              <a:gd name="T1" fmla="*/ 0 h 1438"/>
              <a:gd name="T2" fmla="*/ 241 w 2932"/>
              <a:gd name="T3" fmla="*/ 0 h 1438"/>
              <a:gd name="T4" fmla="*/ 241 w 2932"/>
              <a:gd name="T5" fmla="*/ 29 h 1438"/>
              <a:gd name="T6" fmla="*/ 268 w 2932"/>
              <a:gd name="T7" fmla="*/ 29 h 1438"/>
              <a:gd name="T8" fmla="*/ 268 w 2932"/>
              <a:gd name="T9" fmla="*/ 71 h 1438"/>
              <a:gd name="T10" fmla="*/ 275 w 2932"/>
              <a:gd name="T11" fmla="*/ 71 h 1438"/>
              <a:gd name="T12" fmla="*/ 275 w 2932"/>
              <a:gd name="T13" fmla="*/ 104 h 1438"/>
              <a:gd name="T14" fmla="*/ 281 w 2932"/>
              <a:gd name="T15" fmla="*/ 104 h 1438"/>
              <a:gd name="T16" fmla="*/ 281 w 2932"/>
              <a:gd name="T17" fmla="*/ 171 h 1438"/>
              <a:gd name="T18" fmla="*/ 299 w 2932"/>
              <a:gd name="T19" fmla="*/ 171 h 1438"/>
              <a:gd name="T20" fmla="*/ 299 w 2932"/>
              <a:gd name="T21" fmla="*/ 198 h 1438"/>
              <a:gd name="T22" fmla="*/ 485 w 2932"/>
              <a:gd name="T23" fmla="*/ 198 h 1438"/>
              <a:gd name="T24" fmla="*/ 485 w 2932"/>
              <a:gd name="T25" fmla="*/ 237 h 1438"/>
              <a:gd name="T26" fmla="*/ 520 w 2932"/>
              <a:gd name="T27" fmla="*/ 237 h 1438"/>
              <a:gd name="T28" fmla="*/ 520 w 2932"/>
              <a:gd name="T29" fmla="*/ 269 h 1438"/>
              <a:gd name="T30" fmla="*/ 530 w 2932"/>
              <a:gd name="T31" fmla="*/ 269 h 1438"/>
              <a:gd name="T32" fmla="*/ 530 w 2932"/>
              <a:gd name="T33" fmla="*/ 300 h 1438"/>
              <a:gd name="T34" fmla="*/ 551 w 2932"/>
              <a:gd name="T35" fmla="*/ 300 h 1438"/>
              <a:gd name="T36" fmla="*/ 551 w 2932"/>
              <a:gd name="T37" fmla="*/ 371 h 1438"/>
              <a:gd name="T38" fmla="*/ 645 w 2932"/>
              <a:gd name="T39" fmla="*/ 371 h 1438"/>
              <a:gd name="T40" fmla="*/ 645 w 2932"/>
              <a:gd name="T41" fmla="*/ 406 h 1438"/>
              <a:gd name="T42" fmla="*/ 715 w 2932"/>
              <a:gd name="T43" fmla="*/ 406 h 1438"/>
              <a:gd name="T44" fmla="*/ 715 w 2932"/>
              <a:gd name="T45" fmla="*/ 439 h 1438"/>
              <a:gd name="T46" fmla="*/ 803 w 2932"/>
              <a:gd name="T47" fmla="*/ 439 h 1438"/>
              <a:gd name="T48" fmla="*/ 803 w 2932"/>
              <a:gd name="T49" fmla="*/ 512 h 1438"/>
              <a:gd name="T50" fmla="*/ 823 w 2932"/>
              <a:gd name="T51" fmla="*/ 512 h 1438"/>
              <a:gd name="T52" fmla="*/ 823 w 2932"/>
              <a:gd name="T53" fmla="*/ 547 h 1438"/>
              <a:gd name="T54" fmla="*/ 830 w 2932"/>
              <a:gd name="T55" fmla="*/ 547 h 1438"/>
              <a:gd name="T56" fmla="*/ 830 w 2932"/>
              <a:gd name="T57" fmla="*/ 583 h 1438"/>
              <a:gd name="T58" fmla="*/ 1023 w 2932"/>
              <a:gd name="T59" fmla="*/ 583 h 1438"/>
              <a:gd name="T60" fmla="*/ 1023 w 2932"/>
              <a:gd name="T61" fmla="*/ 620 h 1438"/>
              <a:gd name="T62" fmla="*/ 1102 w 2932"/>
              <a:gd name="T63" fmla="*/ 620 h 1438"/>
              <a:gd name="T64" fmla="*/ 1102 w 2932"/>
              <a:gd name="T65" fmla="*/ 658 h 1438"/>
              <a:gd name="T66" fmla="*/ 1117 w 2932"/>
              <a:gd name="T67" fmla="*/ 658 h 1438"/>
              <a:gd name="T68" fmla="*/ 1117 w 2932"/>
              <a:gd name="T69" fmla="*/ 699 h 1438"/>
              <a:gd name="T70" fmla="*/ 1316 w 2932"/>
              <a:gd name="T71" fmla="*/ 699 h 1438"/>
              <a:gd name="T72" fmla="*/ 1316 w 2932"/>
              <a:gd name="T73" fmla="*/ 733 h 1438"/>
              <a:gd name="T74" fmla="*/ 1372 w 2932"/>
              <a:gd name="T75" fmla="*/ 733 h 1438"/>
              <a:gd name="T76" fmla="*/ 1372 w 2932"/>
              <a:gd name="T77" fmla="*/ 774 h 1438"/>
              <a:gd name="T78" fmla="*/ 1476 w 2932"/>
              <a:gd name="T79" fmla="*/ 774 h 1438"/>
              <a:gd name="T80" fmla="*/ 1476 w 2932"/>
              <a:gd name="T81" fmla="*/ 822 h 1438"/>
              <a:gd name="T82" fmla="*/ 1522 w 2932"/>
              <a:gd name="T83" fmla="*/ 822 h 1438"/>
              <a:gd name="T84" fmla="*/ 1522 w 2932"/>
              <a:gd name="T85" fmla="*/ 866 h 1438"/>
              <a:gd name="T86" fmla="*/ 1734 w 2932"/>
              <a:gd name="T87" fmla="*/ 866 h 1438"/>
              <a:gd name="T88" fmla="*/ 1734 w 2932"/>
              <a:gd name="T89" fmla="*/ 914 h 1438"/>
              <a:gd name="T90" fmla="*/ 2223 w 2932"/>
              <a:gd name="T91" fmla="*/ 914 h 1438"/>
              <a:gd name="T92" fmla="*/ 2223 w 2932"/>
              <a:gd name="T93" fmla="*/ 974 h 1438"/>
              <a:gd name="T94" fmla="*/ 2404 w 2932"/>
              <a:gd name="T95" fmla="*/ 974 h 1438"/>
              <a:gd name="T96" fmla="*/ 2404 w 2932"/>
              <a:gd name="T97" fmla="*/ 1030 h 1438"/>
              <a:gd name="T98" fmla="*/ 2456 w 2932"/>
              <a:gd name="T99" fmla="*/ 1030 h 1438"/>
              <a:gd name="T100" fmla="*/ 2456 w 2932"/>
              <a:gd name="T101" fmla="*/ 1095 h 1438"/>
              <a:gd name="T102" fmla="*/ 2516 w 2932"/>
              <a:gd name="T103" fmla="*/ 1095 h 1438"/>
              <a:gd name="T104" fmla="*/ 2516 w 2932"/>
              <a:gd name="T105" fmla="*/ 1147 h 1438"/>
              <a:gd name="T106" fmla="*/ 2932 w 2932"/>
              <a:gd name="T107" fmla="*/ 1147 h 1438"/>
              <a:gd name="T108" fmla="*/ 2932 w 2932"/>
              <a:gd name="T109" fmla="*/ 1438 h 1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32" h="1438">
                <a:moveTo>
                  <a:pt x="0" y="0"/>
                </a:moveTo>
                <a:lnTo>
                  <a:pt x="241" y="0"/>
                </a:lnTo>
                <a:lnTo>
                  <a:pt x="241" y="29"/>
                </a:lnTo>
                <a:lnTo>
                  <a:pt x="268" y="29"/>
                </a:lnTo>
                <a:lnTo>
                  <a:pt x="268" y="71"/>
                </a:lnTo>
                <a:lnTo>
                  <a:pt x="275" y="71"/>
                </a:lnTo>
                <a:lnTo>
                  <a:pt x="275" y="104"/>
                </a:lnTo>
                <a:lnTo>
                  <a:pt x="281" y="104"/>
                </a:lnTo>
                <a:lnTo>
                  <a:pt x="281" y="171"/>
                </a:lnTo>
                <a:lnTo>
                  <a:pt x="299" y="171"/>
                </a:lnTo>
                <a:lnTo>
                  <a:pt x="299" y="198"/>
                </a:lnTo>
                <a:lnTo>
                  <a:pt x="485" y="198"/>
                </a:lnTo>
                <a:lnTo>
                  <a:pt x="485" y="237"/>
                </a:lnTo>
                <a:lnTo>
                  <a:pt x="520" y="237"/>
                </a:lnTo>
                <a:lnTo>
                  <a:pt x="520" y="269"/>
                </a:lnTo>
                <a:lnTo>
                  <a:pt x="530" y="269"/>
                </a:lnTo>
                <a:lnTo>
                  <a:pt x="530" y="300"/>
                </a:lnTo>
                <a:lnTo>
                  <a:pt x="551" y="300"/>
                </a:lnTo>
                <a:lnTo>
                  <a:pt x="551" y="371"/>
                </a:lnTo>
                <a:lnTo>
                  <a:pt x="645" y="371"/>
                </a:lnTo>
                <a:lnTo>
                  <a:pt x="645" y="406"/>
                </a:lnTo>
                <a:lnTo>
                  <a:pt x="715" y="406"/>
                </a:lnTo>
                <a:lnTo>
                  <a:pt x="715" y="439"/>
                </a:lnTo>
                <a:lnTo>
                  <a:pt x="803" y="439"/>
                </a:lnTo>
                <a:lnTo>
                  <a:pt x="803" y="512"/>
                </a:lnTo>
                <a:lnTo>
                  <a:pt x="823" y="512"/>
                </a:lnTo>
                <a:lnTo>
                  <a:pt x="823" y="547"/>
                </a:lnTo>
                <a:lnTo>
                  <a:pt x="830" y="547"/>
                </a:lnTo>
                <a:lnTo>
                  <a:pt x="830" y="583"/>
                </a:lnTo>
                <a:lnTo>
                  <a:pt x="1023" y="583"/>
                </a:lnTo>
                <a:lnTo>
                  <a:pt x="1023" y="620"/>
                </a:lnTo>
                <a:lnTo>
                  <a:pt x="1102" y="620"/>
                </a:lnTo>
                <a:lnTo>
                  <a:pt x="1102" y="658"/>
                </a:lnTo>
                <a:lnTo>
                  <a:pt x="1117" y="658"/>
                </a:lnTo>
                <a:lnTo>
                  <a:pt x="1117" y="699"/>
                </a:lnTo>
                <a:lnTo>
                  <a:pt x="1316" y="699"/>
                </a:lnTo>
                <a:lnTo>
                  <a:pt x="1316" y="733"/>
                </a:lnTo>
                <a:lnTo>
                  <a:pt x="1372" y="733"/>
                </a:lnTo>
                <a:lnTo>
                  <a:pt x="1372" y="774"/>
                </a:lnTo>
                <a:lnTo>
                  <a:pt x="1476" y="774"/>
                </a:lnTo>
                <a:lnTo>
                  <a:pt x="1476" y="822"/>
                </a:lnTo>
                <a:lnTo>
                  <a:pt x="1522" y="822"/>
                </a:lnTo>
                <a:lnTo>
                  <a:pt x="1522" y="866"/>
                </a:lnTo>
                <a:lnTo>
                  <a:pt x="1734" y="866"/>
                </a:lnTo>
                <a:lnTo>
                  <a:pt x="1734" y="914"/>
                </a:lnTo>
                <a:lnTo>
                  <a:pt x="2223" y="914"/>
                </a:lnTo>
                <a:lnTo>
                  <a:pt x="2223" y="974"/>
                </a:lnTo>
                <a:lnTo>
                  <a:pt x="2404" y="974"/>
                </a:lnTo>
                <a:lnTo>
                  <a:pt x="2404" y="1030"/>
                </a:lnTo>
                <a:lnTo>
                  <a:pt x="2456" y="1030"/>
                </a:lnTo>
                <a:lnTo>
                  <a:pt x="2456" y="1095"/>
                </a:lnTo>
                <a:lnTo>
                  <a:pt x="2516" y="1095"/>
                </a:lnTo>
                <a:lnTo>
                  <a:pt x="2516" y="1147"/>
                </a:lnTo>
                <a:lnTo>
                  <a:pt x="2932" y="1147"/>
                </a:lnTo>
                <a:lnTo>
                  <a:pt x="2932" y="1438"/>
                </a:lnTo>
              </a:path>
            </a:pathLst>
          </a:custGeom>
          <a:ln w="28575">
            <a:solidFill>
              <a:schemeClr val="accent1"/>
            </a:solidFill>
            <a:headEnd/>
            <a:tailEnd/>
          </a:ln>
          <a:extLst>
            <a:ext uri="{909E8E84-426E-40dd-AFC4-6F175D3DCCD1}">
              <a14:hiddenFill xmlns="" xmlns:a14="http://schemas.microsoft.com/office/drawing/2010/main">
                <a:solidFill>
                  <a:srgbClr val="FFFFFF"/>
                </a:solidFill>
              </a14:hiddenFill>
            </a:ext>
          </a:extLst>
        </p:spPr>
        <p:style>
          <a:lnRef idx="1">
            <a:schemeClr val="accent2"/>
          </a:lnRef>
          <a:fillRef idx="0">
            <a:schemeClr val="accent2"/>
          </a:fillRef>
          <a:effectRef idx="0">
            <a:schemeClr val="accent2"/>
          </a:effectRef>
          <a:fontRef idx="minor">
            <a:schemeClr val="tx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353" name="Group 352">
            <a:extLst>
              <a:ext uri="{FF2B5EF4-FFF2-40B4-BE49-F238E27FC236}">
                <a16:creationId xmlns:a16="http://schemas.microsoft.com/office/drawing/2014/main" id="{9691FBBD-8553-4A82-A807-E83933D93B51}"/>
              </a:ext>
            </a:extLst>
          </p:cNvPr>
          <p:cNvGrpSpPr/>
          <p:nvPr/>
        </p:nvGrpSpPr>
        <p:grpSpPr>
          <a:xfrm>
            <a:off x="6761731" y="3978631"/>
            <a:ext cx="3653454" cy="1573054"/>
            <a:chOff x="9135956" y="7508875"/>
            <a:chExt cx="4425951" cy="1863726"/>
          </a:xfrm>
          <a:solidFill>
            <a:schemeClr val="accent1"/>
          </a:solidFill>
        </p:grpSpPr>
        <p:sp>
          <p:nvSpPr>
            <p:cNvPr id="354" name="Oval 9">
              <a:extLst>
                <a:ext uri="{FF2B5EF4-FFF2-40B4-BE49-F238E27FC236}">
                  <a16:creationId xmlns:a16="http://schemas.microsoft.com/office/drawing/2014/main" id="{91B6B6BC-F868-43D6-BFD3-ACE9E3D66BA7}"/>
                </a:ext>
              </a:extLst>
            </p:cNvPr>
            <p:cNvSpPr>
              <a:spLocks noChangeArrowheads="1"/>
            </p:cNvSpPr>
            <p:nvPr/>
          </p:nvSpPr>
          <p:spPr bwMode="auto">
            <a:xfrm>
              <a:off x="11650556" y="8880475"/>
              <a:ext cx="46038"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5" name="Oval 10">
              <a:extLst>
                <a:ext uri="{FF2B5EF4-FFF2-40B4-BE49-F238E27FC236}">
                  <a16:creationId xmlns:a16="http://schemas.microsoft.com/office/drawing/2014/main" id="{B83865D6-83C2-48A7-8576-B83815BA3603}"/>
                </a:ext>
              </a:extLst>
            </p:cNvPr>
            <p:cNvSpPr>
              <a:spLocks noChangeArrowheads="1"/>
            </p:cNvSpPr>
            <p:nvPr/>
          </p:nvSpPr>
          <p:spPr bwMode="auto">
            <a:xfrm>
              <a:off x="11399731" y="8737600"/>
              <a:ext cx="46038"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6" name="Oval 11">
              <a:extLst>
                <a:ext uri="{FF2B5EF4-FFF2-40B4-BE49-F238E27FC236}">
                  <a16:creationId xmlns:a16="http://schemas.microsoft.com/office/drawing/2014/main" id="{1F787F11-FCA0-42E2-9DB9-DB21A888705A}"/>
                </a:ext>
              </a:extLst>
            </p:cNvPr>
            <p:cNvSpPr>
              <a:spLocks noChangeArrowheads="1"/>
            </p:cNvSpPr>
            <p:nvPr/>
          </p:nvSpPr>
          <p:spPr bwMode="auto">
            <a:xfrm>
              <a:off x="11326706" y="8737600"/>
              <a:ext cx="47625"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7" name="Oval 12">
              <a:extLst>
                <a:ext uri="{FF2B5EF4-FFF2-40B4-BE49-F238E27FC236}">
                  <a16:creationId xmlns:a16="http://schemas.microsoft.com/office/drawing/2014/main" id="{E667B8F7-BD8A-4302-9F51-855EFF3E9DE8}"/>
                </a:ext>
              </a:extLst>
            </p:cNvPr>
            <p:cNvSpPr>
              <a:spLocks noChangeArrowheads="1"/>
            </p:cNvSpPr>
            <p:nvPr/>
          </p:nvSpPr>
          <p:spPr bwMode="auto">
            <a:xfrm>
              <a:off x="12495106" y="8953500"/>
              <a:ext cx="46038" cy="49213"/>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8" name="Oval 13">
              <a:extLst>
                <a:ext uri="{FF2B5EF4-FFF2-40B4-BE49-F238E27FC236}">
                  <a16:creationId xmlns:a16="http://schemas.microsoft.com/office/drawing/2014/main" id="{8801164C-09E7-4406-914D-63D88CCF86F5}"/>
                </a:ext>
              </a:extLst>
            </p:cNvPr>
            <p:cNvSpPr>
              <a:spLocks noChangeArrowheads="1"/>
            </p:cNvSpPr>
            <p:nvPr/>
          </p:nvSpPr>
          <p:spPr bwMode="auto">
            <a:xfrm>
              <a:off x="13412681" y="9323388"/>
              <a:ext cx="46038" cy="49213"/>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9" name="Oval 14">
              <a:extLst>
                <a:ext uri="{FF2B5EF4-FFF2-40B4-BE49-F238E27FC236}">
                  <a16:creationId xmlns:a16="http://schemas.microsoft.com/office/drawing/2014/main" id="{7D7D14F6-2B02-4060-BB99-AE7AB92CC42B}"/>
                </a:ext>
              </a:extLst>
            </p:cNvPr>
            <p:cNvSpPr>
              <a:spLocks noChangeArrowheads="1"/>
            </p:cNvSpPr>
            <p:nvPr/>
          </p:nvSpPr>
          <p:spPr bwMode="auto">
            <a:xfrm>
              <a:off x="13479356" y="9323388"/>
              <a:ext cx="46038" cy="49213"/>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0" name="Oval 15">
              <a:extLst>
                <a:ext uri="{FF2B5EF4-FFF2-40B4-BE49-F238E27FC236}">
                  <a16:creationId xmlns:a16="http://schemas.microsoft.com/office/drawing/2014/main" id="{C989CB9C-769D-4081-B07B-98210F90D0A2}"/>
                </a:ext>
              </a:extLst>
            </p:cNvPr>
            <p:cNvSpPr>
              <a:spLocks noChangeArrowheads="1"/>
            </p:cNvSpPr>
            <p:nvPr/>
          </p:nvSpPr>
          <p:spPr bwMode="auto">
            <a:xfrm>
              <a:off x="13515869" y="9323388"/>
              <a:ext cx="46038" cy="49213"/>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1" name="Oval 16">
              <a:extLst>
                <a:ext uri="{FF2B5EF4-FFF2-40B4-BE49-F238E27FC236}">
                  <a16:creationId xmlns:a16="http://schemas.microsoft.com/office/drawing/2014/main" id="{A1B6A127-B40F-4C36-9D58-32880B1434FC}"/>
                </a:ext>
              </a:extLst>
            </p:cNvPr>
            <p:cNvSpPr>
              <a:spLocks noChangeArrowheads="1"/>
            </p:cNvSpPr>
            <p:nvPr/>
          </p:nvSpPr>
          <p:spPr bwMode="auto">
            <a:xfrm>
              <a:off x="10413894" y="8308975"/>
              <a:ext cx="46038"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2" name="Oval 17">
              <a:extLst>
                <a:ext uri="{FF2B5EF4-FFF2-40B4-BE49-F238E27FC236}">
                  <a16:creationId xmlns:a16="http://schemas.microsoft.com/office/drawing/2014/main" id="{2FDDC374-4ED0-4579-834A-DB5797CAD3F0}"/>
                </a:ext>
              </a:extLst>
            </p:cNvPr>
            <p:cNvSpPr>
              <a:spLocks noChangeArrowheads="1"/>
            </p:cNvSpPr>
            <p:nvPr/>
          </p:nvSpPr>
          <p:spPr bwMode="auto">
            <a:xfrm>
              <a:off x="10621856" y="8434388"/>
              <a:ext cx="46038"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3" name="Oval 18">
              <a:extLst>
                <a:ext uri="{FF2B5EF4-FFF2-40B4-BE49-F238E27FC236}">
                  <a16:creationId xmlns:a16="http://schemas.microsoft.com/office/drawing/2014/main" id="{05B1DAD1-6B68-41CB-A269-9FD29C0C64BC}"/>
                </a:ext>
              </a:extLst>
            </p:cNvPr>
            <p:cNvSpPr>
              <a:spLocks noChangeArrowheads="1"/>
            </p:cNvSpPr>
            <p:nvPr/>
          </p:nvSpPr>
          <p:spPr bwMode="auto">
            <a:xfrm>
              <a:off x="10010669" y="8034338"/>
              <a:ext cx="46038" cy="46038"/>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4" name="Oval 19">
              <a:extLst>
                <a:ext uri="{FF2B5EF4-FFF2-40B4-BE49-F238E27FC236}">
                  <a16:creationId xmlns:a16="http://schemas.microsoft.com/office/drawing/2014/main" id="{787308E7-A83C-442B-A13C-22C5FF2A7570}"/>
                </a:ext>
              </a:extLst>
            </p:cNvPr>
            <p:cNvSpPr>
              <a:spLocks noChangeArrowheads="1"/>
            </p:cNvSpPr>
            <p:nvPr/>
          </p:nvSpPr>
          <p:spPr bwMode="auto">
            <a:xfrm>
              <a:off x="9558231" y="7551738"/>
              <a:ext cx="46038" cy="49213"/>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5" name="Oval 20">
              <a:extLst>
                <a:ext uri="{FF2B5EF4-FFF2-40B4-BE49-F238E27FC236}">
                  <a16:creationId xmlns:a16="http://schemas.microsoft.com/office/drawing/2014/main" id="{BCD7E9C1-1D9A-4F97-AD0D-F672740B2F76}"/>
                </a:ext>
              </a:extLst>
            </p:cNvPr>
            <p:cNvSpPr>
              <a:spLocks noChangeArrowheads="1"/>
            </p:cNvSpPr>
            <p:nvPr/>
          </p:nvSpPr>
          <p:spPr bwMode="auto">
            <a:xfrm>
              <a:off x="9135956" y="7508875"/>
              <a:ext cx="46038" cy="49213"/>
            </a:xfrm>
            <a:prstGeom prst="ellipse">
              <a:avLst/>
            </a:prstGeom>
            <a:grpFill/>
            <a:ln w="6350" cap="flat">
              <a:solidFill>
                <a:schemeClr val="accent1"/>
              </a:solidFill>
              <a:prstDash val="solid"/>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661645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CA73F-F7A3-4F44-A092-EE7A18C1ED3A}"/>
              </a:ext>
            </a:extLst>
          </p:cNvPr>
          <p:cNvSpPr>
            <a:spLocks noGrp="1"/>
          </p:cNvSpPr>
          <p:nvPr>
            <p:ph type="title"/>
          </p:nvPr>
        </p:nvSpPr>
        <p:spPr/>
        <p:txBody>
          <a:bodyPr/>
          <a:lstStyle/>
          <a:p>
            <a:r>
              <a:rPr lang="en-US" altLang="en-US" dirty="0"/>
              <a:t>Olaparib + Abiraterone in mCRPC: Safety</a:t>
            </a:r>
            <a:endParaRPr lang="en-US" sz="2800" i="1" dirty="0">
              <a:solidFill>
                <a:srgbClr val="C00000"/>
              </a:solidFill>
            </a:endParaRPr>
          </a:p>
        </p:txBody>
      </p:sp>
      <p:sp>
        <p:nvSpPr>
          <p:cNvPr id="4" name="Rectangle 3">
            <a:extLst>
              <a:ext uri="{FF2B5EF4-FFF2-40B4-BE49-F238E27FC236}">
                <a16:creationId xmlns:a16="http://schemas.microsoft.com/office/drawing/2014/main" id="{F64E8A73-FEDF-4CE8-9507-263357EC4824}"/>
              </a:ext>
            </a:extLst>
          </p:cNvPr>
          <p:cNvSpPr/>
          <p:nvPr/>
        </p:nvSpPr>
        <p:spPr>
          <a:xfrm>
            <a:off x="6737707" y="2160154"/>
            <a:ext cx="1080000" cy="2088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 name="Rectangle 4">
            <a:extLst>
              <a:ext uri="{FF2B5EF4-FFF2-40B4-BE49-F238E27FC236}">
                <a16:creationId xmlns:a16="http://schemas.microsoft.com/office/drawing/2014/main" id="{D931BB79-7D08-4563-B1AD-CA89D3FC867B}"/>
              </a:ext>
            </a:extLst>
          </p:cNvPr>
          <p:cNvSpPr/>
          <p:nvPr/>
        </p:nvSpPr>
        <p:spPr>
          <a:xfrm>
            <a:off x="6737707" y="4929473"/>
            <a:ext cx="144000" cy="2088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 name="Rectangle 5">
            <a:extLst>
              <a:ext uri="{FF2B5EF4-FFF2-40B4-BE49-F238E27FC236}">
                <a16:creationId xmlns:a16="http://schemas.microsoft.com/office/drawing/2014/main" id="{E53D7E51-49DE-41C2-89E7-DE0AAF18A6C9}"/>
              </a:ext>
            </a:extLst>
          </p:cNvPr>
          <p:cNvSpPr/>
          <p:nvPr/>
        </p:nvSpPr>
        <p:spPr>
          <a:xfrm>
            <a:off x="6737707" y="4652542"/>
            <a:ext cx="576000" cy="2088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 name="Rectangle 6">
            <a:extLst>
              <a:ext uri="{FF2B5EF4-FFF2-40B4-BE49-F238E27FC236}">
                <a16:creationId xmlns:a16="http://schemas.microsoft.com/office/drawing/2014/main" id="{560C54DD-6B29-4075-9008-44283E64DC81}"/>
              </a:ext>
            </a:extLst>
          </p:cNvPr>
          <p:cNvSpPr/>
          <p:nvPr/>
        </p:nvSpPr>
        <p:spPr>
          <a:xfrm>
            <a:off x="6737707" y="4375610"/>
            <a:ext cx="360000" cy="2088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 name="Rectangle 7">
            <a:extLst>
              <a:ext uri="{FF2B5EF4-FFF2-40B4-BE49-F238E27FC236}">
                <a16:creationId xmlns:a16="http://schemas.microsoft.com/office/drawing/2014/main" id="{46CB7B8C-5E24-434C-BAFC-168B98B832C9}"/>
              </a:ext>
            </a:extLst>
          </p:cNvPr>
          <p:cNvSpPr/>
          <p:nvPr/>
        </p:nvSpPr>
        <p:spPr>
          <a:xfrm>
            <a:off x="6737707" y="4098678"/>
            <a:ext cx="576000" cy="2088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 name="Rectangle 8">
            <a:extLst>
              <a:ext uri="{FF2B5EF4-FFF2-40B4-BE49-F238E27FC236}">
                <a16:creationId xmlns:a16="http://schemas.microsoft.com/office/drawing/2014/main" id="{C6AA3B2C-5795-460A-9FB6-2D7E45AD5D31}"/>
              </a:ext>
            </a:extLst>
          </p:cNvPr>
          <p:cNvSpPr/>
          <p:nvPr/>
        </p:nvSpPr>
        <p:spPr>
          <a:xfrm>
            <a:off x="6737707" y="3821746"/>
            <a:ext cx="648000" cy="2088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 name="Rectangle 9">
            <a:extLst>
              <a:ext uri="{FF2B5EF4-FFF2-40B4-BE49-F238E27FC236}">
                <a16:creationId xmlns:a16="http://schemas.microsoft.com/office/drawing/2014/main" id="{2F627641-91B8-4CA3-AC0D-E38439F3E7A7}"/>
              </a:ext>
            </a:extLst>
          </p:cNvPr>
          <p:cNvSpPr/>
          <p:nvPr/>
        </p:nvSpPr>
        <p:spPr>
          <a:xfrm>
            <a:off x="6737707" y="3544814"/>
            <a:ext cx="648000" cy="2088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 name="Rectangle 10">
            <a:extLst>
              <a:ext uri="{FF2B5EF4-FFF2-40B4-BE49-F238E27FC236}">
                <a16:creationId xmlns:a16="http://schemas.microsoft.com/office/drawing/2014/main" id="{85EF020E-F687-4642-894D-39C561F2A5E2}"/>
              </a:ext>
            </a:extLst>
          </p:cNvPr>
          <p:cNvSpPr/>
          <p:nvPr/>
        </p:nvSpPr>
        <p:spPr>
          <a:xfrm>
            <a:off x="6737707" y="3267882"/>
            <a:ext cx="720000" cy="2088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 name="Rectangle 11">
            <a:extLst>
              <a:ext uri="{FF2B5EF4-FFF2-40B4-BE49-F238E27FC236}">
                <a16:creationId xmlns:a16="http://schemas.microsoft.com/office/drawing/2014/main" id="{9195AD3E-CA41-44E5-89FC-6F946387CBD0}"/>
              </a:ext>
            </a:extLst>
          </p:cNvPr>
          <p:cNvSpPr/>
          <p:nvPr/>
        </p:nvSpPr>
        <p:spPr>
          <a:xfrm>
            <a:off x="6737707" y="2990950"/>
            <a:ext cx="576000" cy="2088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 name="Rectangle 12">
            <a:extLst>
              <a:ext uri="{FF2B5EF4-FFF2-40B4-BE49-F238E27FC236}">
                <a16:creationId xmlns:a16="http://schemas.microsoft.com/office/drawing/2014/main" id="{E291BF63-DED3-477C-8071-EEDF926292AF}"/>
              </a:ext>
            </a:extLst>
          </p:cNvPr>
          <p:cNvSpPr/>
          <p:nvPr/>
        </p:nvSpPr>
        <p:spPr>
          <a:xfrm>
            <a:off x="6737707" y="2714018"/>
            <a:ext cx="1008000" cy="2088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 name="Rectangle 13">
            <a:extLst>
              <a:ext uri="{FF2B5EF4-FFF2-40B4-BE49-F238E27FC236}">
                <a16:creationId xmlns:a16="http://schemas.microsoft.com/office/drawing/2014/main" id="{8526E016-B71F-48F9-91B5-F0723F316898}"/>
              </a:ext>
            </a:extLst>
          </p:cNvPr>
          <p:cNvSpPr/>
          <p:nvPr/>
        </p:nvSpPr>
        <p:spPr>
          <a:xfrm>
            <a:off x="6737707" y="2437086"/>
            <a:ext cx="72000" cy="2088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 name="Rectangle 14">
            <a:extLst>
              <a:ext uri="{FF2B5EF4-FFF2-40B4-BE49-F238E27FC236}">
                <a16:creationId xmlns:a16="http://schemas.microsoft.com/office/drawing/2014/main" id="{6E7AF128-2FCD-4D04-95D1-0D4F514B3CA9}"/>
              </a:ext>
            </a:extLst>
          </p:cNvPr>
          <p:cNvSpPr/>
          <p:nvPr/>
        </p:nvSpPr>
        <p:spPr>
          <a:xfrm>
            <a:off x="6737707" y="5478933"/>
            <a:ext cx="72000" cy="2088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 name="Rectangle 15">
            <a:extLst>
              <a:ext uri="{FF2B5EF4-FFF2-40B4-BE49-F238E27FC236}">
                <a16:creationId xmlns:a16="http://schemas.microsoft.com/office/drawing/2014/main" id="{C3E2815F-E0B0-4BA7-969F-29E6706E7A8F}"/>
              </a:ext>
            </a:extLst>
          </p:cNvPr>
          <p:cNvSpPr/>
          <p:nvPr/>
        </p:nvSpPr>
        <p:spPr>
          <a:xfrm>
            <a:off x="4770859" y="2160154"/>
            <a:ext cx="1944000" cy="20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 name="Rectangle 16">
            <a:extLst>
              <a:ext uri="{FF2B5EF4-FFF2-40B4-BE49-F238E27FC236}">
                <a16:creationId xmlns:a16="http://schemas.microsoft.com/office/drawing/2014/main" id="{C7D84ABE-1FFB-4585-9CF7-AF0A3178CED3}"/>
              </a:ext>
            </a:extLst>
          </p:cNvPr>
          <p:cNvSpPr/>
          <p:nvPr/>
        </p:nvSpPr>
        <p:spPr>
          <a:xfrm>
            <a:off x="5130859" y="2437086"/>
            <a:ext cx="1584000" cy="20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 name="Rectangle 17">
            <a:extLst>
              <a:ext uri="{FF2B5EF4-FFF2-40B4-BE49-F238E27FC236}">
                <a16:creationId xmlns:a16="http://schemas.microsoft.com/office/drawing/2014/main" id="{147F6BEC-666A-48C1-89F5-9CAE3EC50DEE}"/>
              </a:ext>
            </a:extLst>
          </p:cNvPr>
          <p:cNvSpPr/>
          <p:nvPr/>
        </p:nvSpPr>
        <p:spPr>
          <a:xfrm>
            <a:off x="5418859" y="2714018"/>
            <a:ext cx="1296000" cy="20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 name="Rectangle 18">
            <a:extLst>
              <a:ext uri="{FF2B5EF4-FFF2-40B4-BE49-F238E27FC236}">
                <a16:creationId xmlns:a16="http://schemas.microsoft.com/office/drawing/2014/main" id="{80034C6A-3BDC-4F1F-B63B-DA08A2AD547A}"/>
              </a:ext>
            </a:extLst>
          </p:cNvPr>
          <p:cNvSpPr/>
          <p:nvPr/>
        </p:nvSpPr>
        <p:spPr>
          <a:xfrm>
            <a:off x="5418859" y="2990950"/>
            <a:ext cx="1296000" cy="20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 name="Rectangle 19">
            <a:extLst>
              <a:ext uri="{FF2B5EF4-FFF2-40B4-BE49-F238E27FC236}">
                <a16:creationId xmlns:a16="http://schemas.microsoft.com/office/drawing/2014/main" id="{0FAC45DD-852E-46D6-89BC-92E44C978542}"/>
              </a:ext>
            </a:extLst>
          </p:cNvPr>
          <p:cNvSpPr/>
          <p:nvPr/>
        </p:nvSpPr>
        <p:spPr>
          <a:xfrm>
            <a:off x="5562859" y="3267882"/>
            <a:ext cx="1152000" cy="20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 name="Rectangle 20">
            <a:extLst>
              <a:ext uri="{FF2B5EF4-FFF2-40B4-BE49-F238E27FC236}">
                <a16:creationId xmlns:a16="http://schemas.microsoft.com/office/drawing/2014/main" id="{15F6FB53-A91C-4019-9B2E-7B7BAA7E426B}"/>
              </a:ext>
            </a:extLst>
          </p:cNvPr>
          <p:cNvSpPr/>
          <p:nvPr/>
        </p:nvSpPr>
        <p:spPr>
          <a:xfrm>
            <a:off x="5634859" y="3544814"/>
            <a:ext cx="1080000" cy="20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 name="Rectangle 21">
            <a:extLst>
              <a:ext uri="{FF2B5EF4-FFF2-40B4-BE49-F238E27FC236}">
                <a16:creationId xmlns:a16="http://schemas.microsoft.com/office/drawing/2014/main" id="{97047BA7-8CC8-4821-BB21-A4D931E5837F}"/>
              </a:ext>
            </a:extLst>
          </p:cNvPr>
          <p:cNvSpPr/>
          <p:nvPr/>
        </p:nvSpPr>
        <p:spPr>
          <a:xfrm>
            <a:off x="5634859" y="3821746"/>
            <a:ext cx="1080000" cy="20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 name="Rectangle 22">
            <a:extLst>
              <a:ext uri="{FF2B5EF4-FFF2-40B4-BE49-F238E27FC236}">
                <a16:creationId xmlns:a16="http://schemas.microsoft.com/office/drawing/2014/main" id="{BD07456F-60C6-4A72-97EB-505EB1C2CCDE}"/>
              </a:ext>
            </a:extLst>
          </p:cNvPr>
          <p:cNvSpPr/>
          <p:nvPr/>
        </p:nvSpPr>
        <p:spPr>
          <a:xfrm>
            <a:off x="5778859" y="4098678"/>
            <a:ext cx="936000" cy="20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 name="Rectangle 23">
            <a:extLst>
              <a:ext uri="{FF2B5EF4-FFF2-40B4-BE49-F238E27FC236}">
                <a16:creationId xmlns:a16="http://schemas.microsoft.com/office/drawing/2014/main" id="{4B48F932-8566-4BEF-BA96-841E6941860C}"/>
              </a:ext>
            </a:extLst>
          </p:cNvPr>
          <p:cNvSpPr/>
          <p:nvPr/>
        </p:nvSpPr>
        <p:spPr>
          <a:xfrm>
            <a:off x="5850859" y="4375610"/>
            <a:ext cx="864000" cy="20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 name="Rectangle 24">
            <a:extLst>
              <a:ext uri="{FF2B5EF4-FFF2-40B4-BE49-F238E27FC236}">
                <a16:creationId xmlns:a16="http://schemas.microsoft.com/office/drawing/2014/main" id="{C3FDC308-DFA7-4B5D-BDC2-200389CFD418}"/>
              </a:ext>
            </a:extLst>
          </p:cNvPr>
          <p:cNvSpPr/>
          <p:nvPr/>
        </p:nvSpPr>
        <p:spPr>
          <a:xfrm>
            <a:off x="5922859" y="4652542"/>
            <a:ext cx="792000" cy="20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 name="Rectangle 25">
            <a:extLst>
              <a:ext uri="{FF2B5EF4-FFF2-40B4-BE49-F238E27FC236}">
                <a16:creationId xmlns:a16="http://schemas.microsoft.com/office/drawing/2014/main" id="{0001ACF4-38D1-41FB-88FA-A26E5C510A5B}"/>
              </a:ext>
            </a:extLst>
          </p:cNvPr>
          <p:cNvSpPr/>
          <p:nvPr/>
        </p:nvSpPr>
        <p:spPr>
          <a:xfrm>
            <a:off x="5922859" y="4929473"/>
            <a:ext cx="792000" cy="20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27" name="Group 26">
            <a:extLst>
              <a:ext uri="{FF2B5EF4-FFF2-40B4-BE49-F238E27FC236}">
                <a16:creationId xmlns:a16="http://schemas.microsoft.com/office/drawing/2014/main" id="{8447AE60-AAA1-453A-98E5-D6E0BF982D4F}"/>
              </a:ext>
            </a:extLst>
          </p:cNvPr>
          <p:cNvGrpSpPr/>
          <p:nvPr/>
        </p:nvGrpSpPr>
        <p:grpSpPr>
          <a:xfrm>
            <a:off x="2133199" y="2097490"/>
            <a:ext cx="1805751" cy="3637089"/>
            <a:chOff x="533236" y="1711783"/>
            <a:chExt cx="1805751" cy="3637089"/>
          </a:xfrm>
        </p:grpSpPr>
        <p:sp>
          <p:nvSpPr>
            <p:cNvPr id="28" name="TextBox 27">
              <a:extLst>
                <a:ext uri="{FF2B5EF4-FFF2-40B4-BE49-F238E27FC236}">
                  <a16:creationId xmlns:a16="http://schemas.microsoft.com/office/drawing/2014/main" id="{A78C0249-7ACA-4A8A-B484-4F7DA2EFF613}"/>
                </a:ext>
              </a:extLst>
            </p:cNvPr>
            <p:cNvSpPr txBox="1"/>
            <p:nvPr/>
          </p:nvSpPr>
          <p:spPr>
            <a:xfrm>
              <a:off x="533236" y="1711783"/>
              <a:ext cx="803425"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Nausea</a:t>
              </a:r>
            </a:p>
          </p:txBody>
        </p:sp>
        <p:sp>
          <p:nvSpPr>
            <p:cNvPr id="29" name="TextBox 28">
              <a:extLst>
                <a:ext uri="{FF2B5EF4-FFF2-40B4-BE49-F238E27FC236}">
                  <a16:creationId xmlns:a16="http://schemas.microsoft.com/office/drawing/2014/main" id="{7AF56C18-908A-4896-95A5-7F60A7C7B38E}"/>
                </a:ext>
              </a:extLst>
            </p:cNvPr>
            <p:cNvSpPr txBox="1"/>
            <p:nvPr/>
          </p:nvSpPr>
          <p:spPr>
            <a:xfrm>
              <a:off x="533236" y="1986196"/>
              <a:ext cx="821059"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Anemia</a:t>
              </a:r>
            </a:p>
          </p:txBody>
        </p:sp>
        <p:sp>
          <p:nvSpPr>
            <p:cNvPr id="30" name="TextBox 29">
              <a:extLst>
                <a:ext uri="{FF2B5EF4-FFF2-40B4-BE49-F238E27FC236}">
                  <a16:creationId xmlns:a16="http://schemas.microsoft.com/office/drawing/2014/main" id="{A993484F-0969-45C6-9302-D7DD7379C049}"/>
                </a:ext>
              </a:extLst>
            </p:cNvPr>
            <p:cNvSpPr txBox="1"/>
            <p:nvPr/>
          </p:nvSpPr>
          <p:spPr>
            <a:xfrm>
              <a:off x="533236" y="2260609"/>
              <a:ext cx="979755"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Back pain</a:t>
              </a:r>
            </a:p>
          </p:txBody>
        </p:sp>
        <p:sp>
          <p:nvSpPr>
            <p:cNvPr id="31" name="TextBox 30">
              <a:extLst>
                <a:ext uri="{FF2B5EF4-FFF2-40B4-BE49-F238E27FC236}">
                  <a16:creationId xmlns:a16="http://schemas.microsoft.com/office/drawing/2014/main" id="{6B3F3860-CA07-4408-AA46-64C40CA0F9FB}"/>
                </a:ext>
              </a:extLst>
            </p:cNvPr>
            <p:cNvSpPr txBox="1"/>
            <p:nvPr/>
          </p:nvSpPr>
          <p:spPr>
            <a:xfrm>
              <a:off x="533236" y="2535022"/>
              <a:ext cx="1238416"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Constipation</a:t>
              </a:r>
            </a:p>
          </p:txBody>
        </p:sp>
        <p:sp>
          <p:nvSpPr>
            <p:cNvPr id="32" name="TextBox 31">
              <a:extLst>
                <a:ext uri="{FF2B5EF4-FFF2-40B4-BE49-F238E27FC236}">
                  <a16:creationId xmlns:a16="http://schemas.microsoft.com/office/drawing/2014/main" id="{35A554F7-9413-4AC0-8941-64C9C888A283}"/>
                </a:ext>
              </a:extLst>
            </p:cNvPr>
            <p:cNvSpPr txBox="1"/>
            <p:nvPr/>
          </p:nvSpPr>
          <p:spPr>
            <a:xfrm>
              <a:off x="533236" y="2809433"/>
              <a:ext cx="911724"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Asthenia</a:t>
              </a:r>
            </a:p>
          </p:txBody>
        </p:sp>
        <p:sp>
          <p:nvSpPr>
            <p:cNvPr id="33" name="TextBox 32">
              <a:extLst>
                <a:ext uri="{FF2B5EF4-FFF2-40B4-BE49-F238E27FC236}">
                  <a16:creationId xmlns:a16="http://schemas.microsoft.com/office/drawing/2014/main" id="{D9EC786A-3265-451F-BDEB-65BE478D7C8C}"/>
                </a:ext>
              </a:extLst>
            </p:cNvPr>
            <p:cNvSpPr txBox="1"/>
            <p:nvPr/>
          </p:nvSpPr>
          <p:spPr>
            <a:xfrm>
              <a:off x="533236" y="3083846"/>
              <a:ext cx="791179"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Fatigue</a:t>
              </a:r>
            </a:p>
          </p:txBody>
        </p:sp>
        <p:sp>
          <p:nvSpPr>
            <p:cNvPr id="34" name="TextBox 33">
              <a:extLst>
                <a:ext uri="{FF2B5EF4-FFF2-40B4-BE49-F238E27FC236}">
                  <a16:creationId xmlns:a16="http://schemas.microsoft.com/office/drawing/2014/main" id="{758E6850-BBC5-4C53-B086-01C5D94831D4}"/>
                </a:ext>
              </a:extLst>
            </p:cNvPr>
            <p:cNvSpPr txBox="1"/>
            <p:nvPr/>
          </p:nvSpPr>
          <p:spPr>
            <a:xfrm>
              <a:off x="533236" y="3358259"/>
              <a:ext cx="931089"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Vomiting</a:t>
              </a:r>
            </a:p>
          </p:txBody>
        </p:sp>
        <p:sp>
          <p:nvSpPr>
            <p:cNvPr id="35" name="TextBox 34">
              <a:extLst>
                <a:ext uri="{FF2B5EF4-FFF2-40B4-BE49-F238E27FC236}">
                  <a16:creationId xmlns:a16="http://schemas.microsoft.com/office/drawing/2014/main" id="{AF92AFB7-1137-4D95-A736-3D89DD49B775}"/>
                </a:ext>
              </a:extLst>
            </p:cNvPr>
            <p:cNvSpPr txBox="1"/>
            <p:nvPr/>
          </p:nvSpPr>
          <p:spPr>
            <a:xfrm>
              <a:off x="533236" y="3632672"/>
              <a:ext cx="1657505"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Peripheral edema</a:t>
              </a:r>
            </a:p>
          </p:txBody>
        </p:sp>
        <p:sp>
          <p:nvSpPr>
            <p:cNvPr id="36" name="TextBox 35">
              <a:extLst>
                <a:ext uri="{FF2B5EF4-FFF2-40B4-BE49-F238E27FC236}">
                  <a16:creationId xmlns:a16="http://schemas.microsoft.com/office/drawing/2014/main" id="{A903323D-5EFC-48AC-92A9-E33CCBF5E5C4}"/>
                </a:ext>
              </a:extLst>
            </p:cNvPr>
            <p:cNvSpPr txBox="1"/>
            <p:nvPr/>
          </p:nvSpPr>
          <p:spPr>
            <a:xfrm>
              <a:off x="533236" y="4181498"/>
              <a:ext cx="907621"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Diarrhea</a:t>
              </a:r>
            </a:p>
          </p:txBody>
        </p:sp>
        <p:sp>
          <p:nvSpPr>
            <p:cNvPr id="37" name="TextBox 36">
              <a:extLst>
                <a:ext uri="{FF2B5EF4-FFF2-40B4-BE49-F238E27FC236}">
                  <a16:creationId xmlns:a16="http://schemas.microsoft.com/office/drawing/2014/main" id="{FED62BD1-C1F2-410E-9735-DDD8AC25D0D6}"/>
                </a:ext>
              </a:extLst>
            </p:cNvPr>
            <p:cNvSpPr txBox="1"/>
            <p:nvPr/>
          </p:nvSpPr>
          <p:spPr>
            <a:xfrm>
              <a:off x="533236" y="4455908"/>
              <a:ext cx="713657"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Cough</a:t>
              </a:r>
            </a:p>
          </p:txBody>
        </p:sp>
        <p:sp>
          <p:nvSpPr>
            <p:cNvPr id="38" name="TextBox 37">
              <a:extLst>
                <a:ext uri="{FF2B5EF4-FFF2-40B4-BE49-F238E27FC236}">
                  <a16:creationId xmlns:a16="http://schemas.microsoft.com/office/drawing/2014/main" id="{E3AB187D-3C25-4BA6-84C8-E9CF83EAE142}"/>
                </a:ext>
              </a:extLst>
            </p:cNvPr>
            <p:cNvSpPr txBox="1"/>
            <p:nvPr/>
          </p:nvSpPr>
          <p:spPr>
            <a:xfrm>
              <a:off x="533236" y="3907085"/>
              <a:ext cx="1805751"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Decreased appetite</a:t>
              </a:r>
            </a:p>
          </p:txBody>
        </p:sp>
        <p:sp>
          <p:nvSpPr>
            <p:cNvPr id="39" name="TextBox 38">
              <a:extLst>
                <a:ext uri="{FF2B5EF4-FFF2-40B4-BE49-F238E27FC236}">
                  <a16:creationId xmlns:a16="http://schemas.microsoft.com/office/drawing/2014/main" id="{CB41D0B1-7573-45B8-BE45-94329A00405F}"/>
                </a:ext>
              </a:extLst>
            </p:cNvPr>
            <p:cNvSpPr txBox="1"/>
            <p:nvPr/>
          </p:nvSpPr>
          <p:spPr>
            <a:xfrm>
              <a:off x="533236" y="5010318"/>
              <a:ext cx="1415772"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Serious CV AEs</a:t>
              </a:r>
            </a:p>
          </p:txBody>
        </p:sp>
      </p:grpSp>
      <p:sp>
        <p:nvSpPr>
          <p:cNvPr id="40" name="TextBox 39">
            <a:extLst>
              <a:ext uri="{FF2B5EF4-FFF2-40B4-BE49-F238E27FC236}">
                <a16:creationId xmlns:a16="http://schemas.microsoft.com/office/drawing/2014/main" id="{A0347B2B-7A04-4523-9302-0FD5F84E2234}"/>
              </a:ext>
            </a:extLst>
          </p:cNvPr>
          <p:cNvSpPr txBox="1"/>
          <p:nvPr/>
        </p:nvSpPr>
        <p:spPr>
          <a:xfrm>
            <a:off x="3681032" y="1492466"/>
            <a:ext cx="2824619"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Olaparib + Abiraterone (n = 71)</a:t>
            </a:r>
          </a:p>
        </p:txBody>
      </p:sp>
      <p:sp>
        <p:nvSpPr>
          <p:cNvPr id="41" name="TextBox 40">
            <a:extLst>
              <a:ext uri="{FF2B5EF4-FFF2-40B4-BE49-F238E27FC236}">
                <a16:creationId xmlns:a16="http://schemas.microsoft.com/office/drawing/2014/main" id="{52540DF2-70DC-4EAE-BD57-18C24C66D0BD}"/>
              </a:ext>
            </a:extLst>
          </p:cNvPr>
          <p:cNvSpPr txBox="1"/>
          <p:nvPr/>
        </p:nvSpPr>
        <p:spPr>
          <a:xfrm>
            <a:off x="6708941" y="1486642"/>
            <a:ext cx="1893275"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Abiraterone (n = 71)</a:t>
            </a:r>
          </a:p>
        </p:txBody>
      </p:sp>
      <p:grpSp>
        <p:nvGrpSpPr>
          <p:cNvPr id="42" name="Group 41">
            <a:extLst>
              <a:ext uri="{FF2B5EF4-FFF2-40B4-BE49-F238E27FC236}">
                <a16:creationId xmlns:a16="http://schemas.microsoft.com/office/drawing/2014/main" id="{23C99003-F801-4D49-8638-F1E0474A71DE}"/>
              </a:ext>
            </a:extLst>
          </p:cNvPr>
          <p:cNvGrpSpPr/>
          <p:nvPr/>
        </p:nvGrpSpPr>
        <p:grpSpPr>
          <a:xfrm>
            <a:off x="4281719" y="2107322"/>
            <a:ext cx="399468" cy="3622904"/>
            <a:chOff x="533236" y="1711783"/>
            <a:chExt cx="399468" cy="3622904"/>
          </a:xfrm>
        </p:grpSpPr>
        <p:sp>
          <p:nvSpPr>
            <p:cNvPr id="43" name="TextBox 42">
              <a:extLst>
                <a:ext uri="{FF2B5EF4-FFF2-40B4-BE49-F238E27FC236}">
                  <a16:creationId xmlns:a16="http://schemas.microsoft.com/office/drawing/2014/main" id="{46998F56-17B0-409D-B49A-335D107AFF01}"/>
                </a:ext>
              </a:extLst>
            </p:cNvPr>
            <p:cNvSpPr txBox="1"/>
            <p:nvPr/>
          </p:nvSpPr>
          <p:spPr>
            <a:xfrm>
              <a:off x="533236" y="1711783"/>
              <a:ext cx="393056"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44" name="TextBox 43">
              <a:extLst>
                <a:ext uri="{FF2B5EF4-FFF2-40B4-BE49-F238E27FC236}">
                  <a16:creationId xmlns:a16="http://schemas.microsoft.com/office/drawing/2014/main" id="{A84D1F10-9473-47C2-90FE-74D03FC4C7CE}"/>
                </a:ext>
              </a:extLst>
            </p:cNvPr>
            <p:cNvSpPr txBox="1"/>
            <p:nvPr/>
          </p:nvSpPr>
          <p:spPr>
            <a:xfrm>
              <a:off x="533236" y="1986196"/>
              <a:ext cx="393056"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45" name="TextBox 44">
              <a:extLst>
                <a:ext uri="{FF2B5EF4-FFF2-40B4-BE49-F238E27FC236}">
                  <a16:creationId xmlns:a16="http://schemas.microsoft.com/office/drawing/2014/main" id="{D621D64E-F3EF-403B-9909-465529DEE969}"/>
                </a:ext>
              </a:extLst>
            </p:cNvPr>
            <p:cNvSpPr txBox="1"/>
            <p:nvPr/>
          </p:nvSpPr>
          <p:spPr>
            <a:xfrm>
              <a:off x="533236" y="2260609"/>
              <a:ext cx="393056"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46" name="TextBox 45">
              <a:extLst>
                <a:ext uri="{FF2B5EF4-FFF2-40B4-BE49-F238E27FC236}">
                  <a16:creationId xmlns:a16="http://schemas.microsoft.com/office/drawing/2014/main" id="{F05EA929-12F2-429C-AF5D-C07A85939868}"/>
                </a:ext>
              </a:extLst>
            </p:cNvPr>
            <p:cNvSpPr txBox="1"/>
            <p:nvPr/>
          </p:nvSpPr>
          <p:spPr>
            <a:xfrm>
              <a:off x="533236" y="2535022"/>
              <a:ext cx="393056"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47" name="TextBox 46">
              <a:extLst>
                <a:ext uri="{FF2B5EF4-FFF2-40B4-BE49-F238E27FC236}">
                  <a16:creationId xmlns:a16="http://schemas.microsoft.com/office/drawing/2014/main" id="{D1BB042C-9373-446A-A727-C4B18B689039}"/>
                </a:ext>
              </a:extLst>
            </p:cNvPr>
            <p:cNvSpPr txBox="1"/>
            <p:nvPr/>
          </p:nvSpPr>
          <p:spPr>
            <a:xfrm>
              <a:off x="533236" y="2809433"/>
              <a:ext cx="393056"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48" name="TextBox 47">
              <a:extLst>
                <a:ext uri="{FF2B5EF4-FFF2-40B4-BE49-F238E27FC236}">
                  <a16:creationId xmlns:a16="http://schemas.microsoft.com/office/drawing/2014/main" id="{A0117949-6999-4E39-BB58-1B086B385B09}"/>
                </a:ext>
              </a:extLst>
            </p:cNvPr>
            <p:cNvSpPr txBox="1"/>
            <p:nvPr/>
          </p:nvSpPr>
          <p:spPr>
            <a:xfrm>
              <a:off x="533236" y="3083846"/>
              <a:ext cx="393056"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49" name="TextBox 48">
              <a:extLst>
                <a:ext uri="{FF2B5EF4-FFF2-40B4-BE49-F238E27FC236}">
                  <a16:creationId xmlns:a16="http://schemas.microsoft.com/office/drawing/2014/main" id="{BEBB332D-EB27-4518-8C03-CF7D1D5DD848}"/>
                </a:ext>
              </a:extLst>
            </p:cNvPr>
            <p:cNvSpPr txBox="1"/>
            <p:nvPr/>
          </p:nvSpPr>
          <p:spPr>
            <a:xfrm>
              <a:off x="533236" y="3358259"/>
              <a:ext cx="393056"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50" name="TextBox 49">
              <a:extLst>
                <a:ext uri="{FF2B5EF4-FFF2-40B4-BE49-F238E27FC236}">
                  <a16:creationId xmlns:a16="http://schemas.microsoft.com/office/drawing/2014/main" id="{9215F418-445B-415F-888D-1B20A6235EE8}"/>
                </a:ext>
              </a:extLst>
            </p:cNvPr>
            <p:cNvSpPr txBox="1"/>
            <p:nvPr/>
          </p:nvSpPr>
          <p:spPr>
            <a:xfrm>
              <a:off x="533236" y="3632672"/>
              <a:ext cx="393056"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51" name="TextBox 50">
              <a:extLst>
                <a:ext uri="{FF2B5EF4-FFF2-40B4-BE49-F238E27FC236}">
                  <a16:creationId xmlns:a16="http://schemas.microsoft.com/office/drawing/2014/main" id="{22155CEF-0C6F-4E2B-87FE-529F12ABF70C}"/>
                </a:ext>
              </a:extLst>
            </p:cNvPr>
            <p:cNvSpPr txBox="1"/>
            <p:nvPr/>
          </p:nvSpPr>
          <p:spPr>
            <a:xfrm>
              <a:off x="533236" y="4181498"/>
              <a:ext cx="399468"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52" name="TextBox 51">
              <a:extLst>
                <a:ext uri="{FF2B5EF4-FFF2-40B4-BE49-F238E27FC236}">
                  <a16:creationId xmlns:a16="http://schemas.microsoft.com/office/drawing/2014/main" id="{8F6545A5-21AA-4792-AF3F-01108B61F8D8}"/>
                </a:ext>
              </a:extLst>
            </p:cNvPr>
            <p:cNvSpPr txBox="1"/>
            <p:nvPr/>
          </p:nvSpPr>
          <p:spPr>
            <a:xfrm>
              <a:off x="533236" y="4455908"/>
              <a:ext cx="399468"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53" name="TextBox 52">
              <a:extLst>
                <a:ext uri="{FF2B5EF4-FFF2-40B4-BE49-F238E27FC236}">
                  <a16:creationId xmlns:a16="http://schemas.microsoft.com/office/drawing/2014/main" id="{845596C6-F829-4947-B7FB-CC8E965E1D60}"/>
                </a:ext>
              </a:extLst>
            </p:cNvPr>
            <p:cNvSpPr txBox="1"/>
            <p:nvPr/>
          </p:nvSpPr>
          <p:spPr>
            <a:xfrm>
              <a:off x="533236" y="3907085"/>
              <a:ext cx="393056"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54" name="TextBox 53">
              <a:extLst>
                <a:ext uri="{FF2B5EF4-FFF2-40B4-BE49-F238E27FC236}">
                  <a16:creationId xmlns:a16="http://schemas.microsoft.com/office/drawing/2014/main" id="{B22E5DF2-6EC0-4B14-8639-A9BED1120ED9}"/>
                </a:ext>
              </a:extLst>
            </p:cNvPr>
            <p:cNvSpPr txBox="1"/>
            <p:nvPr/>
          </p:nvSpPr>
          <p:spPr>
            <a:xfrm>
              <a:off x="533236" y="4996133"/>
              <a:ext cx="391454"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grpSp>
      <p:grpSp>
        <p:nvGrpSpPr>
          <p:cNvPr id="55" name="Group 54">
            <a:extLst>
              <a:ext uri="{FF2B5EF4-FFF2-40B4-BE49-F238E27FC236}">
                <a16:creationId xmlns:a16="http://schemas.microsoft.com/office/drawing/2014/main" id="{6A8DED36-790E-416C-B707-038D0F46179E}"/>
              </a:ext>
            </a:extLst>
          </p:cNvPr>
          <p:cNvGrpSpPr/>
          <p:nvPr/>
        </p:nvGrpSpPr>
        <p:grpSpPr>
          <a:xfrm>
            <a:off x="7828449" y="2107322"/>
            <a:ext cx="399468" cy="3622904"/>
            <a:chOff x="533236" y="1711783"/>
            <a:chExt cx="399468" cy="3622904"/>
          </a:xfrm>
        </p:grpSpPr>
        <p:sp>
          <p:nvSpPr>
            <p:cNvPr id="56" name="TextBox 55">
              <a:extLst>
                <a:ext uri="{FF2B5EF4-FFF2-40B4-BE49-F238E27FC236}">
                  <a16:creationId xmlns:a16="http://schemas.microsoft.com/office/drawing/2014/main" id="{61D23526-EE2A-4DF6-92BA-391CE22AD5EF}"/>
                </a:ext>
              </a:extLst>
            </p:cNvPr>
            <p:cNvSpPr txBox="1"/>
            <p:nvPr/>
          </p:nvSpPr>
          <p:spPr>
            <a:xfrm>
              <a:off x="533236" y="1711783"/>
              <a:ext cx="399468"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57" name="TextBox 56">
              <a:extLst>
                <a:ext uri="{FF2B5EF4-FFF2-40B4-BE49-F238E27FC236}">
                  <a16:creationId xmlns:a16="http://schemas.microsoft.com/office/drawing/2014/main" id="{BD9AE4A8-AB42-4871-8453-D6C1AACD157F}"/>
                </a:ext>
              </a:extLst>
            </p:cNvPr>
            <p:cNvSpPr txBox="1"/>
            <p:nvPr/>
          </p:nvSpPr>
          <p:spPr>
            <a:xfrm>
              <a:off x="533236" y="1986196"/>
              <a:ext cx="292068"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58" name="TextBox 57">
              <a:extLst>
                <a:ext uri="{FF2B5EF4-FFF2-40B4-BE49-F238E27FC236}">
                  <a16:creationId xmlns:a16="http://schemas.microsoft.com/office/drawing/2014/main" id="{4A0C2185-81D6-449C-9E80-D59D9638D871}"/>
                </a:ext>
              </a:extLst>
            </p:cNvPr>
            <p:cNvSpPr txBox="1"/>
            <p:nvPr/>
          </p:nvSpPr>
          <p:spPr>
            <a:xfrm>
              <a:off x="533236" y="2260609"/>
              <a:ext cx="399468"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59" name="TextBox 58">
              <a:extLst>
                <a:ext uri="{FF2B5EF4-FFF2-40B4-BE49-F238E27FC236}">
                  <a16:creationId xmlns:a16="http://schemas.microsoft.com/office/drawing/2014/main" id="{B6198B05-7327-48FB-932F-50D55EC29407}"/>
                </a:ext>
              </a:extLst>
            </p:cNvPr>
            <p:cNvSpPr txBox="1"/>
            <p:nvPr/>
          </p:nvSpPr>
          <p:spPr>
            <a:xfrm>
              <a:off x="533236" y="2535022"/>
              <a:ext cx="292068"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60" name="TextBox 59">
              <a:extLst>
                <a:ext uri="{FF2B5EF4-FFF2-40B4-BE49-F238E27FC236}">
                  <a16:creationId xmlns:a16="http://schemas.microsoft.com/office/drawing/2014/main" id="{45186259-2A07-4022-8F09-FA82610E4CBC}"/>
                </a:ext>
              </a:extLst>
            </p:cNvPr>
            <p:cNvSpPr txBox="1"/>
            <p:nvPr/>
          </p:nvSpPr>
          <p:spPr>
            <a:xfrm>
              <a:off x="533236" y="2809433"/>
              <a:ext cx="399468"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61" name="TextBox 60">
              <a:extLst>
                <a:ext uri="{FF2B5EF4-FFF2-40B4-BE49-F238E27FC236}">
                  <a16:creationId xmlns:a16="http://schemas.microsoft.com/office/drawing/2014/main" id="{6FC4E438-6435-45E6-834A-C7478FACC4FF}"/>
                </a:ext>
              </a:extLst>
            </p:cNvPr>
            <p:cNvSpPr txBox="1"/>
            <p:nvPr/>
          </p:nvSpPr>
          <p:spPr>
            <a:xfrm>
              <a:off x="533236" y="3083846"/>
              <a:ext cx="292068"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62" name="TextBox 61">
              <a:extLst>
                <a:ext uri="{FF2B5EF4-FFF2-40B4-BE49-F238E27FC236}">
                  <a16:creationId xmlns:a16="http://schemas.microsoft.com/office/drawing/2014/main" id="{7BDBB05A-DC45-442A-8E09-8C3A14DFA39E}"/>
                </a:ext>
              </a:extLst>
            </p:cNvPr>
            <p:cNvSpPr txBox="1"/>
            <p:nvPr/>
          </p:nvSpPr>
          <p:spPr>
            <a:xfrm>
              <a:off x="533236" y="3358259"/>
              <a:ext cx="292068"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63" name="TextBox 62">
              <a:extLst>
                <a:ext uri="{FF2B5EF4-FFF2-40B4-BE49-F238E27FC236}">
                  <a16:creationId xmlns:a16="http://schemas.microsoft.com/office/drawing/2014/main" id="{033FF8EF-C5B8-4DF9-9FC3-94033C259D42}"/>
                </a:ext>
              </a:extLst>
            </p:cNvPr>
            <p:cNvSpPr txBox="1"/>
            <p:nvPr/>
          </p:nvSpPr>
          <p:spPr>
            <a:xfrm>
              <a:off x="533236" y="3632672"/>
              <a:ext cx="292068"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64" name="TextBox 63">
              <a:extLst>
                <a:ext uri="{FF2B5EF4-FFF2-40B4-BE49-F238E27FC236}">
                  <a16:creationId xmlns:a16="http://schemas.microsoft.com/office/drawing/2014/main" id="{341C9568-BA87-4627-A6A3-80DB26073A71}"/>
                </a:ext>
              </a:extLst>
            </p:cNvPr>
            <p:cNvSpPr txBox="1"/>
            <p:nvPr/>
          </p:nvSpPr>
          <p:spPr>
            <a:xfrm>
              <a:off x="533236" y="4181498"/>
              <a:ext cx="292068"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65" name="TextBox 64">
              <a:extLst>
                <a:ext uri="{FF2B5EF4-FFF2-40B4-BE49-F238E27FC236}">
                  <a16:creationId xmlns:a16="http://schemas.microsoft.com/office/drawing/2014/main" id="{FBC6849D-11B8-45CF-B814-5F5094E06108}"/>
                </a:ext>
              </a:extLst>
            </p:cNvPr>
            <p:cNvSpPr txBox="1"/>
            <p:nvPr/>
          </p:nvSpPr>
          <p:spPr>
            <a:xfrm>
              <a:off x="533236" y="4455908"/>
              <a:ext cx="292068"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66" name="TextBox 65">
              <a:extLst>
                <a:ext uri="{FF2B5EF4-FFF2-40B4-BE49-F238E27FC236}">
                  <a16:creationId xmlns:a16="http://schemas.microsoft.com/office/drawing/2014/main" id="{F1149BCB-7FEE-4A3D-BDBE-A473331717A7}"/>
                </a:ext>
              </a:extLst>
            </p:cNvPr>
            <p:cNvSpPr txBox="1"/>
            <p:nvPr/>
          </p:nvSpPr>
          <p:spPr>
            <a:xfrm>
              <a:off x="533236" y="3907085"/>
              <a:ext cx="292068"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67" name="TextBox 66">
              <a:extLst>
                <a:ext uri="{FF2B5EF4-FFF2-40B4-BE49-F238E27FC236}">
                  <a16:creationId xmlns:a16="http://schemas.microsoft.com/office/drawing/2014/main" id="{92265691-C42C-4EEC-BDF9-42FD5DB91C46}"/>
                </a:ext>
              </a:extLst>
            </p:cNvPr>
            <p:cNvSpPr txBox="1"/>
            <p:nvPr/>
          </p:nvSpPr>
          <p:spPr>
            <a:xfrm>
              <a:off x="533236" y="4996133"/>
              <a:ext cx="356188"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r>
                <a:rPr kumimoji="0" 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grpSp>
      <p:cxnSp>
        <p:nvCxnSpPr>
          <p:cNvPr id="68" name="Straight Connector 67">
            <a:extLst>
              <a:ext uri="{FF2B5EF4-FFF2-40B4-BE49-F238E27FC236}">
                <a16:creationId xmlns:a16="http://schemas.microsoft.com/office/drawing/2014/main" id="{B5BF0F98-AF0D-4745-9E45-23808F439911}"/>
              </a:ext>
            </a:extLst>
          </p:cNvPr>
          <p:cNvCxnSpPr>
            <a:cxnSpLocks/>
          </p:cNvCxnSpPr>
          <p:nvPr/>
        </p:nvCxnSpPr>
        <p:spPr>
          <a:xfrm flipV="1">
            <a:off x="7255291" y="2112835"/>
            <a:ext cx="0" cy="3667552"/>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5626F4DB-A31C-403F-96F1-557EAC81255B}"/>
              </a:ext>
            </a:extLst>
          </p:cNvPr>
          <p:cNvSpPr txBox="1"/>
          <p:nvPr/>
        </p:nvSpPr>
        <p:spPr>
          <a:xfrm>
            <a:off x="5931361" y="1811917"/>
            <a:ext cx="393056"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70" name="TextBox 69">
            <a:extLst>
              <a:ext uri="{FF2B5EF4-FFF2-40B4-BE49-F238E27FC236}">
                <a16:creationId xmlns:a16="http://schemas.microsoft.com/office/drawing/2014/main" id="{A5D9B2AF-7A32-404C-87D5-41A3CF4D3BF7}"/>
              </a:ext>
            </a:extLst>
          </p:cNvPr>
          <p:cNvSpPr txBox="1"/>
          <p:nvPr/>
        </p:nvSpPr>
        <p:spPr>
          <a:xfrm>
            <a:off x="7017884" y="1806093"/>
            <a:ext cx="393056"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71" name="Rectangle 70">
            <a:extLst>
              <a:ext uri="{FF2B5EF4-FFF2-40B4-BE49-F238E27FC236}">
                <a16:creationId xmlns:a16="http://schemas.microsoft.com/office/drawing/2014/main" id="{9CAB0F6E-B34E-47C3-8BE8-7064F28A301B}"/>
              </a:ext>
            </a:extLst>
          </p:cNvPr>
          <p:cNvSpPr/>
          <p:nvPr/>
        </p:nvSpPr>
        <p:spPr>
          <a:xfrm>
            <a:off x="6737707" y="4652542"/>
            <a:ext cx="68400" cy="208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2" name="Rectangle 71">
            <a:extLst>
              <a:ext uri="{FF2B5EF4-FFF2-40B4-BE49-F238E27FC236}">
                <a16:creationId xmlns:a16="http://schemas.microsoft.com/office/drawing/2014/main" id="{5528026A-854C-4BA0-9449-94A18EB7A5D1}"/>
              </a:ext>
            </a:extLst>
          </p:cNvPr>
          <p:cNvSpPr/>
          <p:nvPr/>
        </p:nvSpPr>
        <p:spPr>
          <a:xfrm>
            <a:off x="6737707" y="4375610"/>
            <a:ext cx="68400" cy="208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3" name="Rectangle 72">
            <a:extLst>
              <a:ext uri="{FF2B5EF4-FFF2-40B4-BE49-F238E27FC236}">
                <a16:creationId xmlns:a16="http://schemas.microsoft.com/office/drawing/2014/main" id="{9FD41DBA-79E1-403D-9432-A821E70D1C4C}"/>
              </a:ext>
            </a:extLst>
          </p:cNvPr>
          <p:cNvSpPr/>
          <p:nvPr/>
        </p:nvSpPr>
        <p:spPr>
          <a:xfrm>
            <a:off x="6737707" y="3821746"/>
            <a:ext cx="68400" cy="208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4" name="Rectangle 73">
            <a:extLst>
              <a:ext uri="{FF2B5EF4-FFF2-40B4-BE49-F238E27FC236}">
                <a16:creationId xmlns:a16="http://schemas.microsoft.com/office/drawing/2014/main" id="{ABB5456D-0AB4-48B1-9E3F-083CE58079E1}"/>
              </a:ext>
            </a:extLst>
          </p:cNvPr>
          <p:cNvSpPr/>
          <p:nvPr/>
        </p:nvSpPr>
        <p:spPr>
          <a:xfrm>
            <a:off x="6737707" y="2714018"/>
            <a:ext cx="68400" cy="208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 name="Rectangle 74">
            <a:extLst>
              <a:ext uri="{FF2B5EF4-FFF2-40B4-BE49-F238E27FC236}">
                <a16:creationId xmlns:a16="http://schemas.microsoft.com/office/drawing/2014/main" id="{F8339F88-949D-4D7C-9A5D-10E05D5A8E7F}"/>
              </a:ext>
            </a:extLst>
          </p:cNvPr>
          <p:cNvSpPr/>
          <p:nvPr/>
        </p:nvSpPr>
        <p:spPr>
          <a:xfrm>
            <a:off x="6642859" y="3544814"/>
            <a:ext cx="72000" cy="20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 name="Rectangle 75">
            <a:extLst>
              <a:ext uri="{FF2B5EF4-FFF2-40B4-BE49-F238E27FC236}">
                <a16:creationId xmlns:a16="http://schemas.microsoft.com/office/drawing/2014/main" id="{A428588B-DFAA-4D0E-960F-83274845EFAC}"/>
              </a:ext>
            </a:extLst>
          </p:cNvPr>
          <p:cNvSpPr/>
          <p:nvPr/>
        </p:nvSpPr>
        <p:spPr>
          <a:xfrm>
            <a:off x="6642859" y="2714018"/>
            <a:ext cx="72000" cy="20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 name="Rectangle 76">
            <a:extLst>
              <a:ext uri="{FF2B5EF4-FFF2-40B4-BE49-F238E27FC236}">
                <a16:creationId xmlns:a16="http://schemas.microsoft.com/office/drawing/2014/main" id="{8D45A422-0365-42D1-94E0-5F762ECA5B04}"/>
              </a:ext>
            </a:extLst>
          </p:cNvPr>
          <p:cNvSpPr/>
          <p:nvPr/>
        </p:nvSpPr>
        <p:spPr>
          <a:xfrm>
            <a:off x="6642859" y="2160154"/>
            <a:ext cx="72000" cy="20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8" name="Rectangle 77">
            <a:extLst>
              <a:ext uri="{FF2B5EF4-FFF2-40B4-BE49-F238E27FC236}">
                <a16:creationId xmlns:a16="http://schemas.microsoft.com/office/drawing/2014/main" id="{9DA11CE6-BFE9-4514-B808-3D181C054C71}"/>
              </a:ext>
            </a:extLst>
          </p:cNvPr>
          <p:cNvSpPr/>
          <p:nvPr/>
        </p:nvSpPr>
        <p:spPr>
          <a:xfrm>
            <a:off x="6737707" y="3544814"/>
            <a:ext cx="147600" cy="208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Rectangle 78">
            <a:extLst>
              <a:ext uri="{FF2B5EF4-FFF2-40B4-BE49-F238E27FC236}">
                <a16:creationId xmlns:a16="http://schemas.microsoft.com/office/drawing/2014/main" id="{88002B9A-A347-4AE7-B8F2-397CB210F1FA}"/>
              </a:ext>
            </a:extLst>
          </p:cNvPr>
          <p:cNvSpPr/>
          <p:nvPr/>
        </p:nvSpPr>
        <p:spPr>
          <a:xfrm>
            <a:off x="6737707" y="2160154"/>
            <a:ext cx="147600" cy="208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0" name="Rectangle 79">
            <a:extLst>
              <a:ext uri="{FF2B5EF4-FFF2-40B4-BE49-F238E27FC236}">
                <a16:creationId xmlns:a16="http://schemas.microsoft.com/office/drawing/2014/main" id="{6E1E09D4-0BFD-47B0-A98B-C3F757B7F666}"/>
              </a:ext>
            </a:extLst>
          </p:cNvPr>
          <p:cNvSpPr/>
          <p:nvPr/>
        </p:nvSpPr>
        <p:spPr>
          <a:xfrm>
            <a:off x="6570859" y="4929473"/>
            <a:ext cx="144000" cy="20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Rectangle 80">
            <a:extLst>
              <a:ext uri="{FF2B5EF4-FFF2-40B4-BE49-F238E27FC236}">
                <a16:creationId xmlns:a16="http://schemas.microsoft.com/office/drawing/2014/main" id="{6E6EF583-FCD5-4605-92A3-4EA42A0EEBF5}"/>
              </a:ext>
            </a:extLst>
          </p:cNvPr>
          <p:cNvSpPr/>
          <p:nvPr/>
        </p:nvSpPr>
        <p:spPr>
          <a:xfrm>
            <a:off x="6570859" y="3821746"/>
            <a:ext cx="144000" cy="20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2" name="Rectangle 81">
            <a:extLst>
              <a:ext uri="{FF2B5EF4-FFF2-40B4-BE49-F238E27FC236}">
                <a16:creationId xmlns:a16="http://schemas.microsoft.com/office/drawing/2014/main" id="{6C57222E-9DFE-4F2C-A607-7C5F78C18BDA}"/>
              </a:ext>
            </a:extLst>
          </p:cNvPr>
          <p:cNvSpPr/>
          <p:nvPr/>
        </p:nvSpPr>
        <p:spPr>
          <a:xfrm>
            <a:off x="5634859" y="2437086"/>
            <a:ext cx="1080000" cy="20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83" name="Group 82">
            <a:extLst>
              <a:ext uri="{FF2B5EF4-FFF2-40B4-BE49-F238E27FC236}">
                <a16:creationId xmlns:a16="http://schemas.microsoft.com/office/drawing/2014/main" id="{757A6B7B-439E-4F57-AD77-E12F513EC18D}"/>
              </a:ext>
            </a:extLst>
          </p:cNvPr>
          <p:cNvGrpSpPr/>
          <p:nvPr/>
        </p:nvGrpSpPr>
        <p:grpSpPr>
          <a:xfrm>
            <a:off x="5281104" y="2091708"/>
            <a:ext cx="1275408" cy="3109504"/>
            <a:chOff x="-396404" y="1694829"/>
            <a:chExt cx="1275408" cy="3109504"/>
          </a:xfrm>
        </p:grpSpPr>
        <p:sp>
          <p:nvSpPr>
            <p:cNvPr id="84" name="TextBox 83">
              <a:extLst>
                <a:ext uri="{FF2B5EF4-FFF2-40B4-BE49-F238E27FC236}">
                  <a16:creationId xmlns:a16="http://schemas.microsoft.com/office/drawing/2014/main" id="{7F537DF9-E8B9-4816-A5AE-41DC754BF9DB}"/>
                </a:ext>
              </a:extLst>
            </p:cNvPr>
            <p:cNvSpPr txBox="1"/>
            <p:nvPr/>
          </p:nvSpPr>
          <p:spPr>
            <a:xfrm>
              <a:off x="586936" y="1694829"/>
              <a:ext cx="292068" cy="33855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85" name="TextBox 84">
              <a:extLst>
                <a:ext uri="{FF2B5EF4-FFF2-40B4-BE49-F238E27FC236}">
                  <a16:creationId xmlns:a16="http://schemas.microsoft.com/office/drawing/2014/main" id="{ECBCFA8F-C8D4-42E0-9A4C-BB4A54F202B5}"/>
                </a:ext>
              </a:extLst>
            </p:cNvPr>
            <p:cNvSpPr txBox="1"/>
            <p:nvPr/>
          </p:nvSpPr>
          <p:spPr>
            <a:xfrm>
              <a:off x="-396404" y="1969294"/>
              <a:ext cx="399468" cy="33855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86" name="TextBox 85">
              <a:extLst>
                <a:ext uri="{FF2B5EF4-FFF2-40B4-BE49-F238E27FC236}">
                  <a16:creationId xmlns:a16="http://schemas.microsoft.com/office/drawing/2014/main" id="{9057ADD3-6373-4F64-972D-2652E7962D54}"/>
                </a:ext>
              </a:extLst>
            </p:cNvPr>
            <p:cNvSpPr txBox="1"/>
            <p:nvPr/>
          </p:nvSpPr>
          <p:spPr>
            <a:xfrm>
              <a:off x="586936" y="2248672"/>
              <a:ext cx="292068" cy="33855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87" name="TextBox 86">
              <a:extLst>
                <a:ext uri="{FF2B5EF4-FFF2-40B4-BE49-F238E27FC236}">
                  <a16:creationId xmlns:a16="http://schemas.microsoft.com/office/drawing/2014/main" id="{49159B9C-0D37-4E2D-BDFC-8CE58721D024}"/>
                </a:ext>
              </a:extLst>
            </p:cNvPr>
            <p:cNvSpPr txBox="1"/>
            <p:nvPr/>
          </p:nvSpPr>
          <p:spPr>
            <a:xfrm>
              <a:off x="586936" y="2809433"/>
              <a:ext cx="292068" cy="33855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88" name="TextBox 87">
              <a:extLst>
                <a:ext uri="{FF2B5EF4-FFF2-40B4-BE49-F238E27FC236}">
                  <a16:creationId xmlns:a16="http://schemas.microsoft.com/office/drawing/2014/main" id="{E778238C-7F8E-493E-9047-92E02D0EA007}"/>
                </a:ext>
              </a:extLst>
            </p:cNvPr>
            <p:cNvSpPr txBox="1"/>
            <p:nvPr/>
          </p:nvSpPr>
          <p:spPr>
            <a:xfrm>
              <a:off x="586936" y="3083846"/>
              <a:ext cx="292068" cy="33855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89" name="TextBox 88">
              <a:extLst>
                <a:ext uri="{FF2B5EF4-FFF2-40B4-BE49-F238E27FC236}">
                  <a16:creationId xmlns:a16="http://schemas.microsoft.com/office/drawing/2014/main" id="{D0E700D9-0040-43F8-AE96-51F635584931}"/>
                </a:ext>
              </a:extLst>
            </p:cNvPr>
            <p:cNvSpPr txBox="1"/>
            <p:nvPr/>
          </p:nvSpPr>
          <p:spPr>
            <a:xfrm>
              <a:off x="586936" y="3358259"/>
              <a:ext cx="292068" cy="33855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90" name="TextBox 89">
              <a:extLst>
                <a:ext uri="{FF2B5EF4-FFF2-40B4-BE49-F238E27FC236}">
                  <a16:creationId xmlns:a16="http://schemas.microsoft.com/office/drawing/2014/main" id="{EF5519C0-2B41-46A1-86F8-2DD78DF4AB37}"/>
                </a:ext>
              </a:extLst>
            </p:cNvPr>
            <p:cNvSpPr txBox="1"/>
            <p:nvPr/>
          </p:nvSpPr>
          <p:spPr>
            <a:xfrm>
              <a:off x="586936" y="4465779"/>
              <a:ext cx="292068" cy="33855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grpSp>
      <p:cxnSp>
        <p:nvCxnSpPr>
          <p:cNvPr id="91" name="Straight Connector 90">
            <a:extLst>
              <a:ext uri="{FF2B5EF4-FFF2-40B4-BE49-F238E27FC236}">
                <a16:creationId xmlns:a16="http://schemas.microsoft.com/office/drawing/2014/main" id="{C1997D1E-8406-47A7-89F4-F63AC95EDCD2}"/>
              </a:ext>
            </a:extLst>
          </p:cNvPr>
          <p:cNvCxnSpPr>
            <a:cxnSpLocks/>
          </p:cNvCxnSpPr>
          <p:nvPr/>
        </p:nvCxnSpPr>
        <p:spPr>
          <a:xfrm flipV="1">
            <a:off x="6188778" y="2112834"/>
            <a:ext cx="0" cy="3666012"/>
          </a:xfrm>
          <a:prstGeom prst="line">
            <a:avLst/>
          </a:prstGeom>
          <a:ln w="19050">
            <a:noFill/>
            <a:prstDash val="sysDot"/>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0FE4B4D3-7274-4426-93F9-99D2C7C68175}"/>
              </a:ext>
            </a:extLst>
          </p:cNvPr>
          <p:cNvSpPr/>
          <p:nvPr/>
        </p:nvSpPr>
        <p:spPr>
          <a:xfrm>
            <a:off x="6498859" y="3267882"/>
            <a:ext cx="216000" cy="20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 name="Rectangle 92">
            <a:extLst>
              <a:ext uri="{FF2B5EF4-FFF2-40B4-BE49-F238E27FC236}">
                <a16:creationId xmlns:a16="http://schemas.microsoft.com/office/drawing/2014/main" id="{F07E356B-9D72-4312-9B6F-29D236750558}"/>
              </a:ext>
            </a:extLst>
          </p:cNvPr>
          <p:cNvSpPr/>
          <p:nvPr/>
        </p:nvSpPr>
        <p:spPr>
          <a:xfrm>
            <a:off x="6210859" y="5478933"/>
            <a:ext cx="504000" cy="20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94" name="Group 93">
            <a:extLst>
              <a:ext uri="{FF2B5EF4-FFF2-40B4-BE49-F238E27FC236}">
                <a16:creationId xmlns:a16="http://schemas.microsoft.com/office/drawing/2014/main" id="{2F0DF213-569C-423F-9B9E-C39DEB38CA76}"/>
              </a:ext>
            </a:extLst>
          </p:cNvPr>
          <p:cNvGrpSpPr/>
          <p:nvPr/>
        </p:nvGrpSpPr>
        <p:grpSpPr>
          <a:xfrm>
            <a:off x="6889266" y="2090393"/>
            <a:ext cx="292068" cy="2845043"/>
            <a:chOff x="533236" y="1686690"/>
            <a:chExt cx="292068" cy="2845043"/>
          </a:xfrm>
        </p:grpSpPr>
        <p:sp>
          <p:nvSpPr>
            <p:cNvPr id="95" name="TextBox 94">
              <a:extLst>
                <a:ext uri="{FF2B5EF4-FFF2-40B4-BE49-F238E27FC236}">
                  <a16:creationId xmlns:a16="http://schemas.microsoft.com/office/drawing/2014/main" id="{BB9E012C-6049-4397-B7B9-2FA23C60BD85}"/>
                </a:ext>
              </a:extLst>
            </p:cNvPr>
            <p:cNvSpPr txBox="1"/>
            <p:nvPr/>
          </p:nvSpPr>
          <p:spPr>
            <a:xfrm>
              <a:off x="533236" y="1686690"/>
              <a:ext cx="292068"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96" name="TextBox 95">
              <a:extLst>
                <a:ext uri="{FF2B5EF4-FFF2-40B4-BE49-F238E27FC236}">
                  <a16:creationId xmlns:a16="http://schemas.microsoft.com/office/drawing/2014/main" id="{E3F91610-4E02-4D35-8584-0289FF22EEB3}"/>
                </a:ext>
              </a:extLst>
            </p:cNvPr>
            <p:cNvSpPr txBox="1"/>
            <p:nvPr/>
          </p:nvSpPr>
          <p:spPr>
            <a:xfrm>
              <a:off x="533236" y="2255496"/>
              <a:ext cx="292068"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97" name="TextBox 96">
              <a:extLst>
                <a:ext uri="{FF2B5EF4-FFF2-40B4-BE49-F238E27FC236}">
                  <a16:creationId xmlns:a16="http://schemas.microsoft.com/office/drawing/2014/main" id="{B251B863-761B-4E53-857B-DC0F96A7495F}"/>
                </a:ext>
              </a:extLst>
            </p:cNvPr>
            <p:cNvSpPr txBox="1"/>
            <p:nvPr/>
          </p:nvSpPr>
          <p:spPr>
            <a:xfrm>
              <a:off x="533236" y="3072539"/>
              <a:ext cx="292068"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98" name="TextBox 97">
              <a:extLst>
                <a:ext uri="{FF2B5EF4-FFF2-40B4-BE49-F238E27FC236}">
                  <a16:creationId xmlns:a16="http://schemas.microsoft.com/office/drawing/2014/main" id="{FB6B43E1-0A39-424C-A395-2DB98DAEF1BC}"/>
                </a:ext>
              </a:extLst>
            </p:cNvPr>
            <p:cNvSpPr txBox="1"/>
            <p:nvPr/>
          </p:nvSpPr>
          <p:spPr>
            <a:xfrm>
              <a:off x="533236" y="3358259"/>
              <a:ext cx="292068"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99" name="TextBox 98">
              <a:extLst>
                <a:ext uri="{FF2B5EF4-FFF2-40B4-BE49-F238E27FC236}">
                  <a16:creationId xmlns:a16="http://schemas.microsoft.com/office/drawing/2014/main" id="{DD4C3EDD-C8B4-44F0-AEF5-9C5C5E97941E}"/>
                </a:ext>
              </a:extLst>
            </p:cNvPr>
            <p:cNvSpPr txBox="1"/>
            <p:nvPr/>
          </p:nvSpPr>
          <p:spPr>
            <a:xfrm>
              <a:off x="533236" y="4193179"/>
              <a:ext cx="292068"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00" name="TextBox 99">
              <a:extLst>
                <a:ext uri="{FF2B5EF4-FFF2-40B4-BE49-F238E27FC236}">
                  <a16:creationId xmlns:a16="http://schemas.microsoft.com/office/drawing/2014/main" id="{F22722BE-5547-462A-BC93-FEE7C8345ACF}"/>
                </a:ext>
              </a:extLst>
            </p:cNvPr>
            <p:cNvSpPr txBox="1"/>
            <p:nvPr/>
          </p:nvSpPr>
          <p:spPr>
            <a:xfrm>
              <a:off x="533236" y="3916917"/>
              <a:ext cx="292068"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grpSp>
      <p:sp>
        <p:nvSpPr>
          <p:cNvPr id="101" name="Rectangle 100">
            <a:extLst>
              <a:ext uri="{FF2B5EF4-FFF2-40B4-BE49-F238E27FC236}">
                <a16:creationId xmlns:a16="http://schemas.microsoft.com/office/drawing/2014/main" id="{EAC74DC9-3439-4541-B65F-6DA58EB68F6B}"/>
              </a:ext>
            </a:extLst>
          </p:cNvPr>
          <p:cNvSpPr/>
          <p:nvPr/>
        </p:nvSpPr>
        <p:spPr>
          <a:xfrm>
            <a:off x="8847223" y="2144152"/>
            <a:ext cx="180000" cy="1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2" name="Rectangle 101">
            <a:extLst>
              <a:ext uri="{FF2B5EF4-FFF2-40B4-BE49-F238E27FC236}">
                <a16:creationId xmlns:a16="http://schemas.microsoft.com/office/drawing/2014/main" id="{6DD2F2B1-B645-446F-AC24-D786794E39C9}"/>
              </a:ext>
            </a:extLst>
          </p:cNvPr>
          <p:cNvSpPr/>
          <p:nvPr/>
        </p:nvSpPr>
        <p:spPr>
          <a:xfrm>
            <a:off x="8847223" y="2451806"/>
            <a:ext cx="180000" cy="1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3" name="Rectangle 102">
            <a:extLst>
              <a:ext uri="{FF2B5EF4-FFF2-40B4-BE49-F238E27FC236}">
                <a16:creationId xmlns:a16="http://schemas.microsoft.com/office/drawing/2014/main" id="{C1F36A8F-2CDC-4296-A05D-D0B23148DCD3}"/>
              </a:ext>
            </a:extLst>
          </p:cNvPr>
          <p:cNvSpPr/>
          <p:nvPr/>
        </p:nvSpPr>
        <p:spPr>
          <a:xfrm>
            <a:off x="9152023" y="2144152"/>
            <a:ext cx="180000" cy="180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4" name="Rectangle 103">
            <a:extLst>
              <a:ext uri="{FF2B5EF4-FFF2-40B4-BE49-F238E27FC236}">
                <a16:creationId xmlns:a16="http://schemas.microsoft.com/office/drawing/2014/main" id="{CBB5FA67-F968-428B-81DC-87B9B7FD330C}"/>
              </a:ext>
            </a:extLst>
          </p:cNvPr>
          <p:cNvSpPr/>
          <p:nvPr/>
        </p:nvSpPr>
        <p:spPr>
          <a:xfrm>
            <a:off x="9152023" y="2451806"/>
            <a:ext cx="180000" cy="1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 name="TextBox 104">
            <a:extLst>
              <a:ext uri="{FF2B5EF4-FFF2-40B4-BE49-F238E27FC236}">
                <a16:creationId xmlns:a16="http://schemas.microsoft.com/office/drawing/2014/main" id="{4FE1CC0B-E368-4CA7-9FCC-F8C410A87CD9}"/>
              </a:ext>
            </a:extLst>
          </p:cNvPr>
          <p:cNvSpPr txBox="1"/>
          <p:nvPr/>
        </p:nvSpPr>
        <p:spPr>
          <a:xfrm>
            <a:off x="9332023" y="2059198"/>
            <a:ext cx="994759"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grades</a:t>
            </a:r>
          </a:p>
        </p:txBody>
      </p:sp>
      <p:sp>
        <p:nvSpPr>
          <p:cNvPr id="106" name="TextBox 105">
            <a:extLst>
              <a:ext uri="{FF2B5EF4-FFF2-40B4-BE49-F238E27FC236}">
                <a16:creationId xmlns:a16="http://schemas.microsoft.com/office/drawing/2014/main" id="{E08D994D-A95D-447D-8298-5AD0073FD004}"/>
              </a:ext>
            </a:extLst>
          </p:cNvPr>
          <p:cNvSpPr txBox="1"/>
          <p:nvPr/>
        </p:nvSpPr>
        <p:spPr>
          <a:xfrm>
            <a:off x="9332023" y="2373056"/>
            <a:ext cx="943463"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Grade ≥3</a:t>
            </a:r>
          </a:p>
        </p:txBody>
      </p:sp>
      <p:grpSp>
        <p:nvGrpSpPr>
          <p:cNvPr id="108" name="Group 7">
            <a:extLst>
              <a:ext uri="{FF2B5EF4-FFF2-40B4-BE49-F238E27FC236}">
                <a16:creationId xmlns:a16="http://schemas.microsoft.com/office/drawing/2014/main" id="{622B853B-49B1-4CCB-B977-EC789176BD67}"/>
              </a:ext>
            </a:extLst>
          </p:cNvPr>
          <p:cNvGrpSpPr>
            <a:grpSpLocks/>
          </p:cNvGrpSpPr>
          <p:nvPr/>
        </p:nvGrpSpPr>
        <p:grpSpPr bwMode="auto">
          <a:xfrm>
            <a:off x="9389569" y="6216660"/>
            <a:ext cx="2488502" cy="447823"/>
            <a:chOff x="9527309" y="3551529"/>
            <a:chExt cx="2488502" cy="448324"/>
          </a:xfrm>
        </p:grpSpPr>
        <p:pic>
          <p:nvPicPr>
            <p:cNvPr id="109" name="Picture 9">
              <a:extLst>
                <a:ext uri="{FF2B5EF4-FFF2-40B4-BE49-F238E27FC236}">
                  <a16:creationId xmlns:a16="http://schemas.microsoft.com/office/drawing/2014/main" id="{24DCD0D5-4317-4A4D-B00B-7F20695B2AB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10" name="Rectangle 8">
              <a:extLst>
                <a:ext uri="{FF2B5EF4-FFF2-40B4-BE49-F238E27FC236}">
                  <a16:creationId xmlns:a16="http://schemas.microsoft.com/office/drawing/2014/main" id="{BF3EDFEC-2600-4F9D-A35B-14C4CE36509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1" name="TextBox 110">
            <a:extLst>
              <a:ext uri="{FF2B5EF4-FFF2-40B4-BE49-F238E27FC236}">
                <a16:creationId xmlns:a16="http://schemas.microsoft.com/office/drawing/2014/main" id="{446DAB01-C023-4E23-98BE-D9E50AB193B0}"/>
              </a:ext>
            </a:extLst>
          </p:cNvPr>
          <p:cNvSpPr txBox="1"/>
          <p:nvPr/>
        </p:nvSpPr>
        <p:spPr bwMode="auto">
          <a:xfrm>
            <a:off x="795448" y="5884955"/>
            <a:ext cx="928976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4, MI; n = 1 each, fatal cardiac failure, chronic cardiac failure, fatal ischemic stroke. </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 thrombotic stroke.</a:t>
            </a:r>
          </a:p>
        </p:txBody>
      </p:sp>
      <p:cxnSp>
        <p:nvCxnSpPr>
          <p:cNvPr id="112" name="Straight Connector 111">
            <a:extLst>
              <a:ext uri="{FF2B5EF4-FFF2-40B4-BE49-F238E27FC236}">
                <a16:creationId xmlns:a16="http://schemas.microsoft.com/office/drawing/2014/main" id="{48AC069A-0D93-48FF-9A4B-7BFEB3610D1F}"/>
              </a:ext>
            </a:extLst>
          </p:cNvPr>
          <p:cNvCxnSpPr/>
          <p:nvPr/>
        </p:nvCxnSpPr>
        <p:spPr bwMode="auto">
          <a:xfrm>
            <a:off x="6720683" y="2053374"/>
            <a:ext cx="0" cy="3719648"/>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FD637D98-49F5-48A4-91D6-53E47CA58383}"/>
              </a:ext>
            </a:extLst>
          </p:cNvPr>
          <p:cNvCxnSpPr>
            <a:cxnSpLocks/>
          </p:cNvCxnSpPr>
          <p:nvPr/>
        </p:nvCxnSpPr>
        <p:spPr>
          <a:xfrm flipV="1">
            <a:off x="6202429" y="2112835"/>
            <a:ext cx="0" cy="3667552"/>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 name="Right Arrow 2">
            <a:extLst>
              <a:ext uri="{FF2B5EF4-FFF2-40B4-BE49-F238E27FC236}">
                <a16:creationId xmlns:a16="http://schemas.microsoft.com/office/drawing/2014/main" id="{D1B3C4B7-98EB-8948-B914-DCED4216A5A9}"/>
              </a:ext>
            </a:extLst>
          </p:cNvPr>
          <p:cNvSpPr/>
          <p:nvPr/>
        </p:nvSpPr>
        <p:spPr bwMode="auto">
          <a:xfrm rot="10800000">
            <a:off x="8231845" y="5385999"/>
            <a:ext cx="2488484" cy="345870"/>
          </a:xfrm>
          <a:prstGeom prst="rightArrow">
            <a:avLst/>
          </a:prstGeom>
          <a:solidFill>
            <a:srgbClr val="FF000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Text Box 11">
            <a:extLst>
              <a:ext uri="{FF2B5EF4-FFF2-40B4-BE49-F238E27FC236}">
                <a16:creationId xmlns:a16="http://schemas.microsoft.com/office/drawing/2014/main" id="{C9BFB856-A730-48BE-9343-6A76D754EDF0}"/>
              </a:ext>
            </a:extLst>
          </p:cNvPr>
          <p:cNvSpPr txBox="1">
            <a:spLocks noChangeArrowheads="1"/>
          </p:cNvSpPr>
          <p:nvPr/>
        </p:nvSpPr>
        <p:spPr bwMode="auto">
          <a:xfrm>
            <a:off x="423864" y="6376522"/>
            <a:ext cx="869337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Clarke. Lancet Oncol. 2018;19:975.</a:t>
            </a:r>
          </a:p>
        </p:txBody>
      </p:sp>
    </p:spTree>
    <p:extLst>
      <p:ext uri="{BB962C8B-B14F-4D97-AF65-F5344CB8AC3E}">
        <p14:creationId xmlns:p14="http://schemas.microsoft.com/office/powerpoint/2010/main" val="6962948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F83C6-FD44-46F4-9608-3E65AFE51310}"/>
              </a:ext>
            </a:extLst>
          </p:cNvPr>
          <p:cNvSpPr>
            <a:spLocks noGrp="1"/>
          </p:cNvSpPr>
          <p:nvPr>
            <p:ph type="title"/>
          </p:nvPr>
        </p:nvSpPr>
        <p:spPr/>
        <p:txBody>
          <a:bodyPr/>
          <a:lstStyle/>
          <a:p>
            <a:r>
              <a:rPr lang="en-US" dirty="0"/>
              <a:t>PROpel Trial: First-line Olaparib + Abiraterone in mCRPC</a:t>
            </a:r>
          </a:p>
        </p:txBody>
      </p:sp>
      <p:sp>
        <p:nvSpPr>
          <p:cNvPr id="4" name="Content Placeholder 7">
            <a:extLst>
              <a:ext uri="{FF2B5EF4-FFF2-40B4-BE49-F238E27FC236}">
                <a16:creationId xmlns:a16="http://schemas.microsoft.com/office/drawing/2014/main" id="{0D0E62BB-91F9-4696-8038-D8BC6E429178}"/>
              </a:ext>
            </a:extLst>
          </p:cNvPr>
          <p:cNvSpPr txBox="1">
            <a:spLocks/>
          </p:cNvSpPr>
          <p:nvPr/>
        </p:nvSpPr>
        <p:spPr bwMode="auto">
          <a:xfrm>
            <a:off x="585012" y="5162726"/>
            <a:ext cx="9355402" cy="1199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0"/>
              </a:spcBef>
              <a:spcAft>
                <a:spcPts val="5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rPr>
              <a:t>Primary endpoints: </a:t>
            </a:r>
            <a:r>
              <a:rPr kumimoji="0" lang="en-US" sz="2400" b="0" i="0" u="none" strike="noStrike" kern="1200" cap="none" spc="0" normalizeH="0" baseline="0" noProof="0" dirty="0">
                <a:ln>
                  <a:noFill/>
                </a:ln>
                <a:solidFill>
                  <a:srgbClr val="000000"/>
                </a:solidFill>
                <a:effectLst/>
                <a:uLnTx/>
                <a:uFillTx/>
              </a:rPr>
              <a:t>rPFS by investigator</a:t>
            </a:r>
          </a:p>
          <a:p>
            <a:pPr marL="342900" marR="0" lvl="0" indent="-342900" algn="l" defTabSz="914400" rtl="0" eaLnBrk="1" fontAlgn="base" latinLnBrk="0" hangingPunct="1">
              <a:lnSpc>
                <a:spcPct val="90000"/>
              </a:lnSpc>
              <a:spcBef>
                <a:spcPts val="0"/>
              </a:spcBef>
              <a:spcAft>
                <a:spcPts val="500"/>
              </a:spcAft>
              <a:buClr>
                <a:srgbClr val="000000"/>
              </a:buClr>
              <a:buSzTx/>
              <a:buFont typeface="Wingdings" panose="05000000000000000000" pitchFamily="2" charset="2"/>
              <a:buChar char="§"/>
              <a:tabLst/>
              <a:defRPr/>
            </a:pPr>
            <a:r>
              <a:rPr lang="en-US" sz="2400" b="0" dirty="0">
                <a:solidFill>
                  <a:srgbClr val="000000"/>
                </a:solidFill>
              </a:rPr>
              <a:t>Key secondary endpoints: OS, time to subsequent therapy or death, time to pain progression</a:t>
            </a:r>
            <a:endParaRPr kumimoji="0" lang="en-US" sz="2400" b="0" i="0" u="none" strike="noStrike" kern="0" cap="none" spc="0" normalizeH="0" baseline="0" noProof="0" dirty="0">
              <a:ln>
                <a:noFill/>
              </a:ln>
              <a:solidFill>
                <a:srgbClr val="000000"/>
              </a:solidFill>
              <a:effectLst/>
              <a:uLnTx/>
              <a:uFillTx/>
            </a:endParaRPr>
          </a:p>
        </p:txBody>
      </p:sp>
      <p:sp>
        <p:nvSpPr>
          <p:cNvPr id="5" name="Content Placeholder 7">
            <a:extLst>
              <a:ext uri="{FF2B5EF4-FFF2-40B4-BE49-F238E27FC236}">
                <a16:creationId xmlns:a16="http://schemas.microsoft.com/office/drawing/2014/main" id="{CDF0B2EE-1FF9-4D9C-BB32-F52F4FA1DB54}"/>
              </a:ext>
            </a:extLst>
          </p:cNvPr>
          <p:cNvSpPr txBox="1">
            <a:spLocks/>
          </p:cNvSpPr>
          <p:nvPr/>
        </p:nvSpPr>
        <p:spPr bwMode="auto">
          <a:xfrm>
            <a:off x="585011" y="1513047"/>
            <a:ext cx="10877529" cy="405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Ongoing, randomized, double-blind, international phase III study</a:t>
            </a:r>
          </a:p>
        </p:txBody>
      </p:sp>
      <p:sp>
        <p:nvSpPr>
          <p:cNvPr id="21" name="Text Box 15">
            <a:extLst>
              <a:ext uri="{FF2B5EF4-FFF2-40B4-BE49-F238E27FC236}">
                <a16:creationId xmlns:a16="http://schemas.microsoft.com/office/drawing/2014/main" id="{9B0C4D0A-1A43-4009-93ED-3CF99434D3FD}"/>
              </a:ext>
            </a:extLst>
          </p:cNvPr>
          <p:cNvSpPr txBox="1">
            <a:spLocks noChangeArrowheads="1"/>
          </p:cNvSpPr>
          <p:nvPr/>
        </p:nvSpPr>
        <p:spPr bwMode="auto">
          <a:xfrm>
            <a:off x="422583"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NCT03732820.</a:t>
            </a:r>
          </a:p>
        </p:txBody>
      </p:sp>
      <p:grpSp>
        <p:nvGrpSpPr>
          <p:cNvPr id="16" name="Group 7">
            <a:extLst>
              <a:ext uri="{FF2B5EF4-FFF2-40B4-BE49-F238E27FC236}">
                <a16:creationId xmlns:a16="http://schemas.microsoft.com/office/drawing/2014/main" id="{E0A6C147-29A1-4E25-BBB6-375B415BEF77}"/>
              </a:ext>
            </a:extLst>
          </p:cNvPr>
          <p:cNvGrpSpPr>
            <a:grpSpLocks/>
          </p:cNvGrpSpPr>
          <p:nvPr/>
        </p:nvGrpSpPr>
        <p:grpSpPr bwMode="auto">
          <a:xfrm>
            <a:off x="9389569" y="6216660"/>
            <a:ext cx="2488502" cy="447823"/>
            <a:chOff x="9527309" y="3551529"/>
            <a:chExt cx="2488502" cy="448324"/>
          </a:xfrm>
        </p:grpSpPr>
        <p:pic>
          <p:nvPicPr>
            <p:cNvPr id="19" name="Picture 9">
              <a:extLst>
                <a:ext uri="{FF2B5EF4-FFF2-40B4-BE49-F238E27FC236}">
                  <a16:creationId xmlns:a16="http://schemas.microsoft.com/office/drawing/2014/main" id="{95305DCB-FF63-496D-A7E1-F9254B61F79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20" name="Rectangle 8">
              <a:extLst>
                <a:ext uri="{FF2B5EF4-FFF2-40B4-BE49-F238E27FC236}">
                  <a16:creationId xmlns:a16="http://schemas.microsoft.com/office/drawing/2014/main" id="{DA537675-0875-44A9-A105-41A5CEF81CC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pSp>
        <p:nvGrpSpPr>
          <p:cNvPr id="3" name="Group 2">
            <a:extLst>
              <a:ext uri="{FF2B5EF4-FFF2-40B4-BE49-F238E27FC236}">
                <a16:creationId xmlns:a16="http://schemas.microsoft.com/office/drawing/2014/main" id="{21836B06-7DDA-4C11-9EE5-83BB18259EA7}"/>
              </a:ext>
            </a:extLst>
          </p:cNvPr>
          <p:cNvGrpSpPr/>
          <p:nvPr/>
        </p:nvGrpSpPr>
        <p:grpSpPr>
          <a:xfrm>
            <a:off x="717911" y="1950564"/>
            <a:ext cx="10772511" cy="2978613"/>
            <a:chOff x="609759" y="1950564"/>
            <a:chExt cx="10772511" cy="2978613"/>
          </a:xfrm>
        </p:grpSpPr>
        <p:sp>
          <p:nvSpPr>
            <p:cNvPr id="6" name="Text Box 45">
              <a:extLst>
                <a:ext uri="{FF2B5EF4-FFF2-40B4-BE49-F238E27FC236}">
                  <a16:creationId xmlns:a16="http://schemas.microsoft.com/office/drawing/2014/main" id="{DD2DB5CD-8875-43C2-B561-456712463F26}"/>
                </a:ext>
              </a:extLst>
            </p:cNvPr>
            <p:cNvSpPr txBox="1">
              <a:spLocks noChangeArrowheads="1"/>
            </p:cNvSpPr>
            <p:nvPr/>
          </p:nvSpPr>
          <p:spPr bwMode="auto">
            <a:xfrm>
              <a:off x="701717" y="2671610"/>
              <a:ext cx="3341567"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 progressing mCRPC; no prior therapy for mCRPC; docetaxel for mHSPC allowed; ECOG PS 0/1; no prior abiraterone</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796)</a:t>
              </a:r>
              <a:r>
                <a:rPr kumimoji="0" lang="en-GB" alt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 name="Rectangle 46">
              <a:extLst>
                <a:ext uri="{FF2B5EF4-FFF2-40B4-BE49-F238E27FC236}">
                  <a16:creationId xmlns:a16="http://schemas.microsoft.com/office/drawing/2014/main" id="{67A892DF-F644-405E-9433-3EE4514A5435}"/>
                </a:ext>
              </a:extLst>
            </p:cNvPr>
            <p:cNvSpPr>
              <a:spLocks noChangeArrowheads="1"/>
            </p:cNvSpPr>
            <p:nvPr/>
          </p:nvSpPr>
          <p:spPr bwMode="auto">
            <a:xfrm>
              <a:off x="8266113" y="2799581"/>
              <a:ext cx="311615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Until radiographic progression</a:t>
              </a:r>
              <a:r>
                <a:rPr lang="en-US" altLang="en-US" sz="1600" b="0" i="1" dirty="0">
                  <a:solidFill>
                    <a:srgbClr val="000000"/>
                  </a:solidFill>
                  <a:latin typeface="Calibri" panose="020F0502020204030204" pitchFamily="34" charset="0"/>
                  <a:cs typeface="Calibri" panose="020F0502020204030204" pitchFamily="34" charset="0"/>
                </a:rPr>
                <a:t> or</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unacceptable toxicity</a:t>
              </a:r>
            </a:p>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Crossover from placebo to </a:t>
              </a:r>
              <a:b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olaparib not permitted</a:t>
              </a:r>
              <a:endPar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8" name="Rectangle 49">
              <a:extLst>
                <a:ext uri="{FF2B5EF4-FFF2-40B4-BE49-F238E27FC236}">
                  <a16:creationId xmlns:a16="http://schemas.microsoft.com/office/drawing/2014/main" id="{66D054BE-C411-4F6B-95A1-6093EA170BF0}"/>
                </a:ext>
              </a:extLst>
            </p:cNvPr>
            <p:cNvSpPr>
              <a:spLocks noChangeArrowheads="1"/>
            </p:cNvSpPr>
            <p:nvPr/>
          </p:nvSpPr>
          <p:spPr bwMode="auto">
            <a:xfrm>
              <a:off x="5059170" y="2572892"/>
              <a:ext cx="2651760" cy="91440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Olaparib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300 mg BID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Abiraterone*</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1000 mg QD</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398)</a:t>
              </a:r>
            </a:p>
          </p:txBody>
        </p:sp>
        <p:sp>
          <p:nvSpPr>
            <p:cNvPr id="9" name="Line 52">
              <a:extLst>
                <a:ext uri="{FF2B5EF4-FFF2-40B4-BE49-F238E27FC236}">
                  <a16:creationId xmlns:a16="http://schemas.microsoft.com/office/drawing/2014/main" id="{69AFC201-0B6C-4AB8-BF7C-C8BDD3A1E981}"/>
                </a:ext>
              </a:extLst>
            </p:cNvPr>
            <p:cNvSpPr>
              <a:spLocks noChangeShapeType="1"/>
            </p:cNvSpPr>
            <p:nvPr/>
          </p:nvSpPr>
          <p:spPr bwMode="auto">
            <a:xfrm>
              <a:off x="7850856" y="348694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 name="Rectangle 50">
              <a:extLst>
                <a:ext uri="{FF2B5EF4-FFF2-40B4-BE49-F238E27FC236}">
                  <a16:creationId xmlns:a16="http://schemas.microsoft.com/office/drawing/2014/main" id="{F3D677CF-1B60-4EC1-BA32-F4E31931803C}"/>
                </a:ext>
              </a:extLst>
            </p:cNvPr>
            <p:cNvSpPr>
              <a:spLocks noChangeArrowheads="1"/>
            </p:cNvSpPr>
            <p:nvPr/>
          </p:nvSpPr>
          <p:spPr bwMode="auto">
            <a:xfrm>
              <a:off x="5059169" y="3548773"/>
              <a:ext cx="2651760" cy="784247"/>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Placebo + </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Abiraterone*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1000 mg QD</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398)</a:t>
              </a:r>
            </a:p>
          </p:txBody>
        </p:sp>
        <p:sp>
          <p:nvSpPr>
            <p:cNvPr id="12" name="Line 53">
              <a:extLst>
                <a:ext uri="{FF2B5EF4-FFF2-40B4-BE49-F238E27FC236}">
                  <a16:creationId xmlns:a16="http://schemas.microsoft.com/office/drawing/2014/main" id="{7C5BD050-A0FB-4DB3-B58B-05DA8345C4A9}"/>
                </a:ext>
              </a:extLst>
            </p:cNvPr>
            <p:cNvSpPr>
              <a:spLocks noChangeShapeType="1"/>
            </p:cNvSpPr>
            <p:nvPr/>
          </p:nvSpPr>
          <p:spPr bwMode="auto">
            <a:xfrm>
              <a:off x="4250914" y="3560238"/>
              <a:ext cx="466725"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60949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14" name="Line 54">
              <a:extLst>
                <a:ext uri="{FF2B5EF4-FFF2-40B4-BE49-F238E27FC236}">
                  <a16:creationId xmlns:a16="http://schemas.microsoft.com/office/drawing/2014/main" id="{FA1A02E5-70A6-4F06-B3D5-C4532D9F41BA}"/>
                </a:ext>
              </a:extLst>
            </p:cNvPr>
            <p:cNvSpPr>
              <a:spLocks noChangeShapeType="1"/>
            </p:cNvSpPr>
            <p:nvPr/>
          </p:nvSpPr>
          <p:spPr bwMode="auto">
            <a:xfrm flipV="1">
              <a:off x="4250913" y="3007796"/>
              <a:ext cx="466725"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60949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15" name="Text Box 30">
              <a:extLst>
                <a:ext uri="{FF2B5EF4-FFF2-40B4-BE49-F238E27FC236}">
                  <a16:creationId xmlns:a16="http://schemas.microsoft.com/office/drawing/2014/main" id="{E27292FE-05E0-4319-A20F-5326260A0A3D}"/>
                </a:ext>
              </a:extLst>
            </p:cNvPr>
            <p:cNvSpPr txBox="1">
              <a:spLocks noChangeArrowheads="1"/>
            </p:cNvSpPr>
            <p:nvPr/>
          </p:nvSpPr>
          <p:spPr bwMode="auto">
            <a:xfrm>
              <a:off x="2352686" y="1950564"/>
              <a:ext cx="3808946"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lang="en-US" altLang="en-US" sz="1400" b="0" i="1" dirty="0">
                  <a:solidFill>
                    <a:srgbClr val="000000"/>
                  </a:solidFill>
                  <a:latin typeface="Calibri" panose="020F0502020204030204" pitchFamily="34" charset="0"/>
                  <a:cs typeface="Calibri" panose="020F0502020204030204" pitchFamily="34" charset="0"/>
                </a:rPr>
                <a:t>Stratified by metastatic disease (bone only vs visceral vs other); docetaxel for mHSPC (yes vs no) </a:t>
              </a:r>
              <a:endParaRPr kumimoji="0" lang="en-US" altLang="en-US" sz="1400" b="0" i="1"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endParaRPr>
            </a:p>
          </p:txBody>
        </p:sp>
        <p:cxnSp>
          <p:nvCxnSpPr>
            <p:cNvPr id="17" name="Straight Arrow Connector 16">
              <a:extLst>
                <a:ext uri="{FF2B5EF4-FFF2-40B4-BE49-F238E27FC236}">
                  <a16:creationId xmlns:a16="http://schemas.microsoft.com/office/drawing/2014/main" id="{F9CEAC54-FD80-4043-9B65-126C59A66B1B}"/>
                </a:ext>
              </a:extLst>
            </p:cNvPr>
            <p:cNvCxnSpPr/>
            <p:nvPr/>
          </p:nvCxnSpPr>
          <p:spPr bwMode="auto">
            <a:xfrm>
              <a:off x="4250913" y="2572892"/>
              <a:ext cx="0" cy="431123"/>
            </a:xfrm>
            <a:prstGeom prst="straightConnector1">
              <a:avLst/>
            </a:prstGeom>
            <a:noFill/>
            <a:ln w="28575" cap="flat" cmpd="sng" algn="ctr">
              <a:solidFill>
                <a:schemeClr val="bg1"/>
              </a:solidFill>
              <a:prstDash val="solid"/>
              <a:round/>
              <a:headEnd type="none" w="med" len="med"/>
              <a:tailEnd type="triangle"/>
            </a:ln>
            <a:effectLst/>
          </p:spPr>
        </p:cxnSp>
        <p:sp>
          <p:nvSpPr>
            <p:cNvPr id="18" name="Text Box 30">
              <a:extLst>
                <a:ext uri="{FF2B5EF4-FFF2-40B4-BE49-F238E27FC236}">
                  <a16:creationId xmlns:a16="http://schemas.microsoft.com/office/drawing/2014/main" id="{7F31B84A-5138-4A9E-A750-9CB54759A070}"/>
                </a:ext>
              </a:extLst>
            </p:cNvPr>
            <p:cNvSpPr txBox="1">
              <a:spLocks noChangeArrowheads="1"/>
            </p:cNvSpPr>
            <p:nvPr/>
          </p:nvSpPr>
          <p:spPr bwMode="auto">
            <a:xfrm>
              <a:off x="4937064" y="4442661"/>
              <a:ext cx="5062596"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lang="en-US" altLang="en-US" sz="1400" b="0" dirty="0">
                  <a:solidFill>
                    <a:srgbClr val="000000"/>
                  </a:solidFill>
                  <a:latin typeface="Calibri" panose="020F0502020204030204" pitchFamily="34" charset="0"/>
                  <a:cs typeface="Calibri" panose="020F0502020204030204" pitchFamily="34" charset="0"/>
                </a:rPr>
                <a:t>* Prednisone/prednisolone (5 mg) given with abiraterone. </a:t>
              </a:r>
              <a:endParaRPr kumimoji="0" lang="en-US" altLang="en-US" sz="1400" b="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388EFA16-AFFC-4699-A072-4466F4B6B64D}"/>
                </a:ext>
              </a:extLst>
            </p:cNvPr>
            <p:cNvSpPr txBox="1"/>
            <p:nvPr/>
          </p:nvSpPr>
          <p:spPr bwMode="auto">
            <a:xfrm>
              <a:off x="609759" y="4621400"/>
              <a:ext cx="45265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kumimoji="0" lang="en-GB" altLang="en-US" sz="1400" b="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 </a:t>
              </a:r>
              <a:r>
                <a:rPr kumimoji="0" lang="en-GB" altLang="en-US" sz="1400" b="0" i="0" u="none" strike="noStrike" kern="1200" cap="none" spc="0" normalizeH="0" noProof="0" dirty="0">
                  <a:ln>
                    <a:noFill/>
                  </a:ln>
                  <a:solidFill>
                    <a:srgbClr val="000000"/>
                  </a:solidFill>
                  <a:effectLst/>
                  <a:uLnTx/>
                  <a:uFillTx/>
                  <a:latin typeface="Calibri" panose="020F0502020204030204" pitchFamily="34" charset="0"/>
                  <a:cs typeface="Calibri" panose="020F0502020204030204" pitchFamily="34" charset="0"/>
                </a:rPr>
                <a:t>An additional 108 patients will be randomized 1:1 in China.</a:t>
              </a:r>
              <a:endParaRPr lang="en-US" sz="1400" dirty="0"/>
            </a:p>
          </p:txBody>
        </p:sp>
      </p:grpSp>
    </p:spTree>
    <p:extLst>
      <p:ext uri="{BB962C8B-B14F-4D97-AF65-F5344CB8AC3E}">
        <p14:creationId xmlns:p14="http://schemas.microsoft.com/office/powerpoint/2010/main" val="1555920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B7B39-49DC-40C0-8603-CFCC0E070E4F}"/>
              </a:ext>
            </a:extLst>
          </p:cNvPr>
          <p:cNvSpPr>
            <a:spLocks noGrp="1"/>
          </p:cNvSpPr>
          <p:nvPr>
            <p:ph type="title"/>
          </p:nvPr>
        </p:nvSpPr>
        <p:spPr/>
        <p:txBody>
          <a:bodyPr/>
          <a:lstStyle/>
          <a:p>
            <a:r>
              <a:rPr lang="en-US" dirty="0"/>
              <a:t>TALAPRO-2: First-line Talazoparib + Enzalutamide in mCRPC</a:t>
            </a:r>
          </a:p>
        </p:txBody>
      </p:sp>
      <p:sp>
        <p:nvSpPr>
          <p:cNvPr id="6" name="Text Box 11">
            <a:extLst>
              <a:ext uri="{FF2B5EF4-FFF2-40B4-BE49-F238E27FC236}">
                <a16:creationId xmlns:a16="http://schemas.microsoft.com/office/drawing/2014/main" id="{E631A07A-F955-41F8-8878-41917BDD7AD1}"/>
              </a:ext>
            </a:extLst>
          </p:cNvPr>
          <p:cNvSpPr txBox="1">
            <a:spLocks noChangeArrowheads="1"/>
          </p:cNvSpPr>
          <p:nvPr/>
        </p:nvSpPr>
        <p:spPr bwMode="auto">
          <a:xfrm>
            <a:off x="434003" y="6366076"/>
            <a:ext cx="869337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Agarwal. ASCO 2020. Abstr TPS5598. NCT03395197.</a:t>
            </a:r>
          </a:p>
        </p:txBody>
      </p:sp>
      <p:sp>
        <p:nvSpPr>
          <p:cNvPr id="4" name="Content Placeholder 3">
            <a:extLst>
              <a:ext uri="{FF2B5EF4-FFF2-40B4-BE49-F238E27FC236}">
                <a16:creationId xmlns:a16="http://schemas.microsoft.com/office/drawing/2014/main" id="{55907D4D-AF95-48CD-9042-AE753E60D2AC}"/>
              </a:ext>
            </a:extLst>
          </p:cNvPr>
          <p:cNvSpPr>
            <a:spLocks noGrp="1"/>
          </p:cNvSpPr>
          <p:nvPr>
            <p:ph idx="1"/>
          </p:nvPr>
        </p:nvSpPr>
        <p:spPr>
          <a:xfrm>
            <a:off x="575179" y="1513047"/>
            <a:ext cx="10877529" cy="1413958"/>
          </a:xfrm>
        </p:spPr>
        <p:txBody>
          <a:bodyPr/>
          <a:lstStyle/>
          <a:p>
            <a:r>
              <a:rPr lang="en-US" sz="2200" dirty="0"/>
              <a:t>International, 2-part phase III trial</a:t>
            </a:r>
          </a:p>
          <a:p>
            <a:pPr lvl="1"/>
            <a:r>
              <a:rPr lang="en-US" sz="2000" dirty="0"/>
              <a:t>Part 1: nonrandomized, open-label study confirming talazoparib starting dose (planned n = 19)</a:t>
            </a:r>
          </a:p>
          <a:p>
            <a:pPr lvl="1"/>
            <a:r>
              <a:rPr lang="en-US" sz="2000" dirty="0"/>
              <a:t>Part 2: randomized, double-blind, placebo-controlled study (planned n = 1018)</a:t>
            </a:r>
          </a:p>
        </p:txBody>
      </p:sp>
      <p:sp>
        <p:nvSpPr>
          <p:cNvPr id="7" name="Content Placeholder 3">
            <a:extLst>
              <a:ext uri="{FF2B5EF4-FFF2-40B4-BE49-F238E27FC236}">
                <a16:creationId xmlns:a16="http://schemas.microsoft.com/office/drawing/2014/main" id="{883E8C59-F4A0-4431-8CE9-8C277EE0B79A}"/>
              </a:ext>
            </a:extLst>
          </p:cNvPr>
          <p:cNvSpPr txBox="1">
            <a:spLocks/>
          </p:cNvSpPr>
          <p:nvPr/>
        </p:nvSpPr>
        <p:spPr bwMode="auto">
          <a:xfrm>
            <a:off x="7428216" y="2939102"/>
            <a:ext cx="4053988" cy="3224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0" kern="0" dirty="0"/>
              <a:t>Primary endpoints: rPFS </a:t>
            </a:r>
            <a:br>
              <a:rPr lang="en-US" sz="2200" b="0" kern="0" dirty="0"/>
            </a:br>
            <a:r>
              <a:rPr lang="en-US" sz="2200" b="0" kern="0" dirty="0"/>
              <a:t>(per RECIST v1.1 for soft </a:t>
            </a:r>
            <a:br>
              <a:rPr lang="en-US" sz="2200" b="0" kern="0" dirty="0"/>
            </a:br>
            <a:r>
              <a:rPr lang="en-US" sz="2200" b="0" kern="0" dirty="0"/>
              <a:t>tissue disease and per </a:t>
            </a:r>
            <a:br>
              <a:rPr lang="en-US" sz="2200" b="0" kern="0" dirty="0"/>
            </a:br>
            <a:r>
              <a:rPr lang="en-US" sz="2200" b="0" kern="0" dirty="0"/>
              <a:t>PCWG3 for bone disease) </a:t>
            </a:r>
            <a:br>
              <a:rPr lang="en-US" sz="2200" b="0" kern="0" dirty="0"/>
            </a:br>
            <a:r>
              <a:rPr lang="en-US" sz="2200" b="0" kern="0" dirty="0"/>
              <a:t>in DDR-unselected and </a:t>
            </a:r>
            <a:br>
              <a:rPr lang="en-US" sz="2200" b="0" kern="0" dirty="0"/>
            </a:br>
            <a:r>
              <a:rPr lang="en-US" sz="2200" b="0" kern="0" dirty="0"/>
              <a:t>DDR-mutant populations</a:t>
            </a:r>
          </a:p>
          <a:p>
            <a:r>
              <a:rPr lang="en-US" sz="2200" b="0" kern="0" dirty="0"/>
              <a:t>Select secondary endpoints: OS, response, PSA, PFS2, TTNT, PK, HRQoL, safety</a:t>
            </a:r>
          </a:p>
        </p:txBody>
      </p:sp>
      <p:sp>
        <p:nvSpPr>
          <p:cNvPr id="8" name="Text Box 45">
            <a:extLst>
              <a:ext uri="{FF2B5EF4-FFF2-40B4-BE49-F238E27FC236}">
                <a16:creationId xmlns:a16="http://schemas.microsoft.com/office/drawing/2014/main" id="{B237256A-C197-49DB-9B7B-7CDEA69A4AE0}"/>
              </a:ext>
            </a:extLst>
          </p:cNvPr>
          <p:cNvSpPr txBox="1">
            <a:spLocks noChangeArrowheads="1"/>
          </p:cNvSpPr>
          <p:nvPr/>
        </p:nvSpPr>
        <p:spPr bwMode="auto">
          <a:xfrm>
            <a:off x="627064" y="3778127"/>
            <a:ext cx="205449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Adult men with mCRPC; adenocarcinoma of the prostate, no small cell/ signet cell features; mild or no symptoms; PD at study entry; life expectancy ≥12 mos; ECOG PS 0/1</a:t>
            </a:r>
          </a:p>
        </p:txBody>
      </p:sp>
      <p:sp>
        <p:nvSpPr>
          <p:cNvPr id="9" name="Rectangle 46">
            <a:extLst>
              <a:ext uri="{FF2B5EF4-FFF2-40B4-BE49-F238E27FC236}">
                <a16:creationId xmlns:a16="http://schemas.microsoft.com/office/drawing/2014/main" id="{68CBE0DF-1C70-4361-B13F-E7EFBF14489C}"/>
              </a:ext>
            </a:extLst>
          </p:cNvPr>
          <p:cNvSpPr>
            <a:spLocks noChangeArrowheads="1"/>
          </p:cNvSpPr>
          <p:nvPr/>
        </p:nvSpPr>
        <p:spPr bwMode="auto">
          <a:xfrm>
            <a:off x="5774074" y="3993571"/>
            <a:ext cx="14707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To safety </a:t>
            </a:r>
            <a:br>
              <a:rPr lang="en-US" altLang="en-US" sz="1400" b="0" i="1" dirty="0">
                <a:solidFill>
                  <a:schemeClr val="bg1"/>
                </a:solidFill>
                <a:latin typeface="Calibri" panose="020F0502020204030204" pitchFamily="34" charset="0"/>
              </a:rPr>
            </a:br>
            <a:r>
              <a:rPr lang="en-US" altLang="en-US" sz="1400" b="0" i="1" dirty="0">
                <a:solidFill>
                  <a:schemeClr val="bg1"/>
                </a:solidFill>
                <a:latin typeface="Calibri" panose="020F0502020204030204" pitchFamily="34" charset="0"/>
              </a:rPr>
              <a:t>follow-up </a:t>
            </a:r>
            <a:br>
              <a:rPr lang="en-US" altLang="en-US" sz="1400" b="0" i="1" dirty="0">
                <a:solidFill>
                  <a:schemeClr val="bg1"/>
                </a:solidFill>
                <a:latin typeface="Calibri" panose="020F0502020204030204" pitchFamily="34" charset="0"/>
              </a:rPr>
            </a:br>
            <a:r>
              <a:rPr lang="en-US" altLang="en-US" sz="1400" b="0" i="1" dirty="0">
                <a:solidFill>
                  <a:schemeClr val="bg1"/>
                </a:solidFill>
                <a:latin typeface="Calibri" panose="020F0502020204030204" pitchFamily="34" charset="0"/>
              </a:rPr>
              <a:t>(28 days) and long-term </a:t>
            </a:r>
            <a:br>
              <a:rPr lang="en-US" altLang="en-US" sz="1400" b="0" i="1" dirty="0">
                <a:solidFill>
                  <a:schemeClr val="bg1"/>
                </a:solidFill>
                <a:latin typeface="Calibri" panose="020F0502020204030204" pitchFamily="34" charset="0"/>
              </a:rPr>
            </a:br>
            <a:r>
              <a:rPr lang="en-US" altLang="en-US" sz="1400" b="0" i="1" dirty="0">
                <a:solidFill>
                  <a:schemeClr val="bg1"/>
                </a:solidFill>
                <a:latin typeface="Calibri" panose="020F0502020204030204" pitchFamily="34" charset="0"/>
              </a:rPr>
              <a:t>follow-up every 8-12 wks</a:t>
            </a:r>
          </a:p>
        </p:txBody>
      </p:sp>
      <p:sp>
        <p:nvSpPr>
          <p:cNvPr id="11" name="Rectangle 49">
            <a:extLst>
              <a:ext uri="{FF2B5EF4-FFF2-40B4-BE49-F238E27FC236}">
                <a16:creationId xmlns:a16="http://schemas.microsoft.com/office/drawing/2014/main" id="{5890F9EE-9AF0-4A35-81DF-1CC3EB94E846}"/>
              </a:ext>
            </a:extLst>
          </p:cNvPr>
          <p:cNvSpPr>
            <a:spLocks noChangeArrowheads="1"/>
          </p:cNvSpPr>
          <p:nvPr/>
        </p:nvSpPr>
        <p:spPr bwMode="auto">
          <a:xfrm>
            <a:off x="3058545" y="3796763"/>
            <a:ext cx="2273745" cy="832104"/>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Talazoparib </a:t>
            </a:r>
            <a:r>
              <a:rPr lang="en-US" altLang="en-US" sz="1400" b="0" dirty="0">
                <a:solidFill>
                  <a:schemeClr val="tx1"/>
                </a:solidFill>
                <a:latin typeface="Calibri" panose="020F0502020204030204" pitchFamily="34" charset="0"/>
              </a:rPr>
              <a:t>0.5 mg/day +</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Enzalutamide</a:t>
            </a:r>
            <a:r>
              <a:rPr lang="en-US" altLang="en-US" sz="1400" b="0" dirty="0">
                <a:solidFill>
                  <a:schemeClr val="tx1"/>
                </a:solidFill>
                <a:latin typeface="Calibri" panose="020F0502020204030204" pitchFamily="34" charset="0"/>
              </a:rPr>
              <a:t> 160 mg/day</a:t>
            </a:r>
            <a:endParaRPr lang="en-US" altLang="en-US" sz="1400" dirty="0">
              <a:solidFill>
                <a:schemeClr val="tx1"/>
              </a:solidFill>
              <a:latin typeface="Calibri" panose="020F0502020204030204" pitchFamily="34" charset="0"/>
            </a:endParaRPr>
          </a:p>
        </p:txBody>
      </p:sp>
      <p:sp>
        <p:nvSpPr>
          <p:cNvPr id="12" name="Rectangle 50">
            <a:extLst>
              <a:ext uri="{FF2B5EF4-FFF2-40B4-BE49-F238E27FC236}">
                <a16:creationId xmlns:a16="http://schemas.microsoft.com/office/drawing/2014/main" id="{F5FBA706-1AC0-4F81-A946-9492327146E1}"/>
              </a:ext>
            </a:extLst>
          </p:cNvPr>
          <p:cNvSpPr>
            <a:spLocks noChangeArrowheads="1"/>
          </p:cNvSpPr>
          <p:nvPr/>
        </p:nvSpPr>
        <p:spPr bwMode="auto">
          <a:xfrm>
            <a:off x="3058545" y="4741326"/>
            <a:ext cx="2273745" cy="83404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Placebo</a:t>
            </a:r>
            <a:r>
              <a:rPr lang="en-US" altLang="en-US" sz="1400" b="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Enzalutamide </a:t>
            </a:r>
            <a:r>
              <a:rPr lang="en-US" altLang="en-US" sz="1400" b="0" dirty="0">
                <a:solidFill>
                  <a:schemeClr val="tx1"/>
                </a:solidFill>
                <a:latin typeface="Calibri" panose="020F0502020204030204" pitchFamily="34" charset="0"/>
              </a:rPr>
              <a:t>160 mg/day</a:t>
            </a:r>
            <a:endParaRPr lang="en-US" altLang="en-US" sz="1400" dirty="0">
              <a:solidFill>
                <a:schemeClr val="tx1"/>
              </a:solidFill>
              <a:latin typeface="Calibri" panose="020F0502020204030204" pitchFamily="34" charset="0"/>
            </a:endParaRPr>
          </a:p>
        </p:txBody>
      </p:sp>
      <p:sp>
        <p:nvSpPr>
          <p:cNvPr id="14" name="Line 52">
            <a:extLst>
              <a:ext uri="{FF2B5EF4-FFF2-40B4-BE49-F238E27FC236}">
                <a16:creationId xmlns:a16="http://schemas.microsoft.com/office/drawing/2014/main" id="{6D717E01-CC30-4074-9601-798B33930C51}"/>
              </a:ext>
            </a:extLst>
          </p:cNvPr>
          <p:cNvSpPr>
            <a:spLocks noChangeShapeType="1"/>
          </p:cNvSpPr>
          <p:nvPr/>
        </p:nvSpPr>
        <p:spPr bwMode="auto">
          <a:xfrm>
            <a:off x="5416022" y="4685096"/>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5" name="Line 53">
            <a:extLst>
              <a:ext uri="{FF2B5EF4-FFF2-40B4-BE49-F238E27FC236}">
                <a16:creationId xmlns:a16="http://schemas.microsoft.com/office/drawing/2014/main" id="{71EF88AC-DCA9-4A25-A398-C0AF8526023D}"/>
              </a:ext>
            </a:extLst>
          </p:cNvPr>
          <p:cNvSpPr>
            <a:spLocks noChangeShapeType="1"/>
          </p:cNvSpPr>
          <p:nvPr/>
        </p:nvSpPr>
        <p:spPr bwMode="auto">
          <a:xfrm>
            <a:off x="2616761" y="4973723"/>
            <a:ext cx="327484" cy="18462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6" name="Line 54">
            <a:extLst>
              <a:ext uri="{FF2B5EF4-FFF2-40B4-BE49-F238E27FC236}">
                <a16:creationId xmlns:a16="http://schemas.microsoft.com/office/drawing/2014/main" id="{F248A101-FB7B-46E8-B36F-A41BDDFD2167}"/>
              </a:ext>
            </a:extLst>
          </p:cNvPr>
          <p:cNvSpPr>
            <a:spLocks noChangeShapeType="1"/>
          </p:cNvSpPr>
          <p:nvPr/>
        </p:nvSpPr>
        <p:spPr bwMode="auto">
          <a:xfrm flipV="1">
            <a:off x="2616761" y="4212815"/>
            <a:ext cx="327484" cy="18295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Rectangle 46">
            <a:extLst>
              <a:ext uri="{FF2B5EF4-FFF2-40B4-BE49-F238E27FC236}">
                <a16:creationId xmlns:a16="http://schemas.microsoft.com/office/drawing/2014/main" id="{3A739720-B39E-412F-A4E1-711225B1619E}"/>
              </a:ext>
            </a:extLst>
          </p:cNvPr>
          <p:cNvSpPr>
            <a:spLocks noChangeArrowheads="1"/>
          </p:cNvSpPr>
          <p:nvPr/>
        </p:nvSpPr>
        <p:spPr bwMode="auto">
          <a:xfrm>
            <a:off x="1143607" y="2983234"/>
            <a:ext cx="327379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Stratified by prior novel hormonal tx or taxane for CSPC (yes vs no), DDR alteration status (deficient vs nondeficient/unknown)</a:t>
            </a:r>
          </a:p>
        </p:txBody>
      </p:sp>
      <p:sp>
        <p:nvSpPr>
          <p:cNvPr id="20" name="Line 52">
            <a:extLst>
              <a:ext uri="{FF2B5EF4-FFF2-40B4-BE49-F238E27FC236}">
                <a16:creationId xmlns:a16="http://schemas.microsoft.com/office/drawing/2014/main" id="{665C4CB4-CC0C-4055-9C1A-ECBCBD7A606F}"/>
              </a:ext>
            </a:extLst>
          </p:cNvPr>
          <p:cNvSpPr>
            <a:spLocks noChangeShapeType="1"/>
          </p:cNvSpPr>
          <p:nvPr/>
        </p:nvSpPr>
        <p:spPr bwMode="auto">
          <a:xfrm rot="5400000">
            <a:off x="2535044" y="3967357"/>
            <a:ext cx="490917" cy="0"/>
          </a:xfrm>
          <a:prstGeom prst="line">
            <a:avLst/>
          </a:prstGeom>
          <a:noFill/>
          <a:ln w="28575">
            <a:solidFill>
              <a:schemeClr val="bg1"/>
            </a:solidFill>
            <a:prstDash val="sysDash"/>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nvGrpSpPr>
          <p:cNvPr id="21" name="Group 20">
            <a:extLst>
              <a:ext uri="{FF2B5EF4-FFF2-40B4-BE49-F238E27FC236}">
                <a16:creationId xmlns:a16="http://schemas.microsoft.com/office/drawing/2014/main" id="{489131B6-AA2C-4489-887F-6E3425F81A46}"/>
              </a:ext>
            </a:extLst>
          </p:cNvPr>
          <p:cNvGrpSpPr>
            <a:grpSpLocks/>
          </p:cNvGrpSpPr>
          <p:nvPr/>
        </p:nvGrpSpPr>
        <p:grpSpPr bwMode="auto">
          <a:xfrm>
            <a:off x="9389569" y="6216652"/>
            <a:ext cx="2488502" cy="447822"/>
            <a:chOff x="9527309" y="3551529"/>
            <a:chExt cx="2488502" cy="448324"/>
          </a:xfrm>
        </p:grpSpPr>
        <p:pic>
          <p:nvPicPr>
            <p:cNvPr id="22" name="Picture 9">
              <a:extLst>
                <a:ext uri="{FF2B5EF4-FFF2-40B4-BE49-F238E27FC236}">
                  <a16:creationId xmlns:a16="http://schemas.microsoft.com/office/drawing/2014/main" id="{81C8D689-0E2A-4E9F-97E7-BAE745AF90DD}"/>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3" name="Rectangle 8">
              <a:extLst>
                <a:ext uri="{FF2B5EF4-FFF2-40B4-BE49-F238E27FC236}">
                  <a16:creationId xmlns:a16="http://schemas.microsoft.com/office/drawing/2014/main" id="{45217F0E-3FB0-4C15-BA15-EE9561587C7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2446609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2">
            <a:extLst>
              <a:ext uri="{FF2B5EF4-FFF2-40B4-BE49-F238E27FC236}">
                <a16:creationId xmlns:a16="http://schemas.microsoft.com/office/drawing/2014/main" id="{65CDEEA8-B644-434F-81B6-5434EE50549B}"/>
              </a:ext>
            </a:extLst>
          </p:cNvPr>
          <p:cNvSpPr>
            <a:spLocks noGrp="1" noChangeArrowheads="1"/>
          </p:cNvSpPr>
          <p:nvPr>
            <p:ph type="title"/>
          </p:nvPr>
        </p:nvSpPr>
        <p:spPr>
          <a:xfrm>
            <a:off x="575063" y="238127"/>
            <a:ext cx="10872444" cy="1103313"/>
          </a:xfrm>
        </p:spPr>
        <p:txBody>
          <a:bodyPr/>
          <a:lstStyle/>
          <a:p>
            <a:r>
              <a:rPr lang="en-US" altLang="en-US" dirty="0"/>
              <a:t>CASPAR: First-line Rucaparib + Enzalutamide in mCRPC</a:t>
            </a:r>
          </a:p>
        </p:txBody>
      </p:sp>
      <p:sp>
        <p:nvSpPr>
          <p:cNvPr id="18" name="Rectangle 3">
            <a:extLst>
              <a:ext uri="{FF2B5EF4-FFF2-40B4-BE49-F238E27FC236}">
                <a16:creationId xmlns:a16="http://schemas.microsoft.com/office/drawing/2014/main" id="{15A5A471-7D96-4824-90D6-AF738FFC200F}"/>
              </a:ext>
            </a:extLst>
          </p:cNvPr>
          <p:cNvSpPr>
            <a:spLocks noGrp="1" noChangeArrowheads="1"/>
          </p:cNvSpPr>
          <p:nvPr>
            <p:ph idx="1"/>
          </p:nvPr>
        </p:nvSpPr>
        <p:spPr>
          <a:xfrm>
            <a:off x="604675" y="1513047"/>
            <a:ext cx="10877529" cy="505620"/>
          </a:xfrm>
        </p:spPr>
        <p:txBody>
          <a:bodyPr/>
          <a:lstStyle/>
          <a:p>
            <a:r>
              <a:rPr lang="en-US" altLang="en-US" sz="2000" dirty="0"/>
              <a:t>Randomized, open-label phase III trial</a:t>
            </a:r>
            <a:endParaRPr lang="en-US" altLang="en-US" sz="2000" b="1" dirty="0"/>
          </a:p>
        </p:txBody>
      </p:sp>
      <p:grpSp>
        <p:nvGrpSpPr>
          <p:cNvPr id="20" name="Group 7">
            <a:extLst>
              <a:ext uri="{FF2B5EF4-FFF2-40B4-BE49-F238E27FC236}">
                <a16:creationId xmlns:a16="http://schemas.microsoft.com/office/drawing/2014/main" id="{67A098B2-CA8D-4A32-BF6C-D052CD6F7F4B}"/>
              </a:ext>
            </a:extLst>
          </p:cNvPr>
          <p:cNvGrpSpPr>
            <a:grpSpLocks/>
          </p:cNvGrpSpPr>
          <p:nvPr/>
        </p:nvGrpSpPr>
        <p:grpSpPr bwMode="auto">
          <a:xfrm>
            <a:off x="9389569" y="6216660"/>
            <a:ext cx="2488502" cy="447823"/>
            <a:chOff x="9527309" y="3551529"/>
            <a:chExt cx="2488502" cy="448324"/>
          </a:xfrm>
        </p:grpSpPr>
        <p:pic>
          <p:nvPicPr>
            <p:cNvPr id="21" name="Picture 9">
              <a:extLst>
                <a:ext uri="{FF2B5EF4-FFF2-40B4-BE49-F238E27FC236}">
                  <a16:creationId xmlns:a16="http://schemas.microsoft.com/office/drawing/2014/main" id="{D0436A8B-3CBB-44BC-B07D-2FEAAFDD510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22" name="Rectangle 8">
              <a:extLst>
                <a:ext uri="{FF2B5EF4-FFF2-40B4-BE49-F238E27FC236}">
                  <a16:creationId xmlns:a16="http://schemas.microsoft.com/office/drawing/2014/main" id="{5D0E47E0-9D28-450C-93CD-EB18EC7B357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pSp>
        <p:nvGrpSpPr>
          <p:cNvPr id="2" name="Group 1">
            <a:extLst>
              <a:ext uri="{FF2B5EF4-FFF2-40B4-BE49-F238E27FC236}">
                <a16:creationId xmlns:a16="http://schemas.microsoft.com/office/drawing/2014/main" id="{A95BBD4D-85DF-4937-A856-56EB907FB6D9}"/>
              </a:ext>
            </a:extLst>
          </p:cNvPr>
          <p:cNvGrpSpPr/>
          <p:nvPr/>
        </p:nvGrpSpPr>
        <p:grpSpPr>
          <a:xfrm>
            <a:off x="789070" y="1952625"/>
            <a:ext cx="10624296" cy="2031325"/>
            <a:chOff x="769406" y="1952625"/>
            <a:chExt cx="10624296" cy="2031325"/>
          </a:xfrm>
        </p:grpSpPr>
        <p:sp>
          <p:nvSpPr>
            <p:cNvPr id="23" name="Text Box 45">
              <a:extLst>
                <a:ext uri="{FF2B5EF4-FFF2-40B4-BE49-F238E27FC236}">
                  <a16:creationId xmlns:a16="http://schemas.microsoft.com/office/drawing/2014/main" id="{BD37014A-6855-4C21-A1E6-F1664171772E}"/>
                </a:ext>
              </a:extLst>
            </p:cNvPr>
            <p:cNvSpPr txBox="1">
              <a:spLocks noChangeArrowheads="1"/>
            </p:cNvSpPr>
            <p:nvPr/>
          </p:nvSpPr>
          <p:spPr bwMode="auto">
            <a:xfrm>
              <a:off x="769406" y="1952625"/>
              <a:ext cx="3086772" cy="203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mCRPC and </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prior therapy for mCRPC;</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prior treatment for mHSPC or nmCRPC allowed;</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lang="en-US" altLang="en-US" sz="1800" b="0" dirty="0">
                  <a:solidFill>
                    <a:srgbClr val="000000"/>
                  </a:solidFill>
                  <a:latin typeface="Calibri" panose="020F0502020204030204" pitchFamily="34" charset="0"/>
                </a:rPr>
                <a:t>n</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 screening for mutated HRR genes required for trial entry</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(planned N = 1002)</a:t>
              </a:r>
            </a:p>
          </p:txBody>
        </p:sp>
        <p:sp>
          <p:nvSpPr>
            <p:cNvPr id="24" name="Rectangle 49">
              <a:extLst>
                <a:ext uri="{FF2B5EF4-FFF2-40B4-BE49-F238E27FC236}">
                  <a16:creationId xmlns:a16="http://schemas.microsoft.com/office/drawing/2014/main" id="{C19DB0CE-7791-440C-8C7A-D25E9F760602}"/>
                </a:ext>
              </a:extLst>
            </p:cNvPr>
            <p:cNvSpPr>
              <a:spLocks noChangeArrowheads="1"/>
            </p:cNvSpPr>
            <p:nvPr/>
          </p:nvSpPr>
          <p:spPr bwMode="auto">
            <a:xfrm>
              <a:off x="4592778" y="1991115"/>
              <a:ext cx="4950354" cy="82296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Rucaparib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600 mg BID +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Enzalutamide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160 mg/day + </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ADT</a:t>
              </a:r>
            </a:p>
          </p:txBody>
        </p:sp>
        <p:sp>
          <p:nvSpPr>
            <p:cNvPr id="25" name="Rectangle 50">
              <a:extLst>
                <a:ext uri="{FF2B5EF4-FFF2-40B4-BE49-F238E27FC236}">
                  <a16:creationId xmlns:a16="http://schemas.microsoft.com/office/drawing/2014/main" id="{279AC90D-13D6-430F-A721-C28B2069404E}"/>
                </a:ext>
              </a:extLst>
            </p:cNvPr>
            <p:cNvSpPr>
              <a:spLocks noChangeArrowheads="1"/>
            </p:cNvSpPr>
            <p:nvPr/>
          </p:nvSpPr>
          <p:spPr bwMode="auto">
            <a:xfrm>
              <a:off x="4592778" y="3040147"/>
              <a:ext cx="4950354" cy="82296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Enzalutamide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160 mg/day +</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ADT</a:t>
              </a:r>
            </a:p>
          </p:txBody>
        </p:sp>
        <p:sp>
          <p:nvSpPr>
            <p:cNvPr id="26" name="Line 52">
              <a:extLst>
                <a:ext uri="{FF2B5EF4-FFF2-40B4-BE49-F238E27FC236}">
                  <a16:creationId xmlns:a16="http://schemas.microsoft.com/office/drawing/2014/main" id="{BEDA68C0-9FD3-4D82-B2A5-B6751969533D}"/>
                </a:ext>
              </a:extLst>
            </p:cNvPr>
            <p:cNvSpPr>
              <a:spLocks noChangeShapeType="1"/>
            </p:cNvSpPr>
            <p:nvPr/>
          </p:nvSpPr>
          <p:spPr bwMode="auto">
            <a:xfrm>
              <a:off x="9587657" y="291023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 name="Line 53">
              <a:extLst>
                <a:ext uri="{FF2B5EF4-FFF2-40B4-BE49-F238E27FC236}">
                  <a16:creationId xmlns:a16="http://schemas.microsoft.com/office/drawing/2014/main" id="{CB87B0A2-1A7C-44A3-9461-ED4D22394328}"/>
                </a:ext>
              </a:extLst>
            </p:cNvPr>
            <p:cNvSpPr>
              <a:spLocks noChangeShapeType="1"/>
            </p:cNvSpPr>
            <p:nvPr/>
          </p:nvSpPr>
          <p:spPr bwMode="auto">
            <a:xfrm>
              <a:off x="3856178" y="2943616"/>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 name="Line 54">
              <a:extLst>
                <a:ext uri="{FF2B5EF4-FFF2-40B4-BE49-F238E27FC236}">
                  <a16:creationId xmlns:a16="http://schemas.microsoft.com/office/drawing/2014/main" id="{060F300D-C12D-4073-958D-FF927516C6A2}"/>
                </a:ext>
              </a:extLst>
            </p:cNvPr>
            <p:cNvSpPr>
              <a:spLocks noChangeShapeType="1"/>
            </p:cNvSpPr>
            <p:nvPr/>
          </p:nvSpPr>
          <p:spPr bwMode="auto">
            <a:xfrm flipV="1">
              <a:off x="3856178" y="2343540"/>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Rectangle 46">
              <a:extLst>
                <a:ext uri="{FF2B5EF4-FFF2-40B4-BE49-F238E27FC236}">
                  <a16:creationId xmlns:a16="http://schemas.microsoft.com/office/drawing/2014/main" id="{1F7427F7-1813-408C-8815-232035961122}"/>
                </a:ext>
              </a:extLst>
            </p:cNvPr>
            <p:cNvSpPr>
              <a:spLocks noChangeArrowheads="1"/>
            </p:cNvSpPr>
            <p:nvPr/>
          </p:nvSpPr>
          <p:spPr bwMode="auto">
            <a:xfrm>
              <a:off x="10209957" y="2343452"/>
              <a:ext cx="1183745"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 until PD, then long-term follow up</a:t>
              </a:r>
            </a:p>
          </p:txBody>
        </p:sp>
      </p:grpSp>
      <p:sp>
        <p:nvSpPr>
          <p:cNvPr id="15" name="Rectangle 3">
            <a:extLst>
              <a:ext uri="{FF2B5EF4-FFF2-40B4-BE49-F238E27FC236}">
                <a16:creationId xmlns:a16="http://schemas.microsoft.com/office/drawing/2014/main" id="{E805F808-F4CF-4BE6-8540-AE1920942585}"/>
              </a:ext>
            </a:extLst>
          </p:cNvPr>
          <p:cNvSpPr txBox="1">
            <a:spLocks noChangeArrowheads="1"/>
          </p:cNvSpPr>
          <p:nvPr/>
        </p:nvSpPr>
        <p:spPr bwMode="auto">
          <a:xfrm>
            <a:off x="594856" y="4018436"/>
            <a:ext cx="10877529" cy="2143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spcBef>
                <a:spcPts val="1000"/>
              </a:spcBef>
              <a:spcAft>
                <a:spcPts val="7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rPFS, OS</a:t>
            </a:r>
          </a:p>
          <a:p>
            <a:pPr marL="342900" marR="0" lvl="0" indent="-342900" algn="l" defTabSz="914400" rtl="0" eaLnBrk="1" fontAlgn="base" latinLnBrk="0" hangingPunct="1">
              <a:spcBef>
                <a:spcPts val="1000"/>
              </a:spcBef>
              <a:spcAft>
                <a:spcPts val="7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rPFS and OS by HRR mutation status, ORR, safety, QoL (EORTC QLQ-C30 and prostate-specific 25-item)</a:t>
            </a:r>
          </a:p>
          <a:p>
            <a:pPr marL="342900" marR="0" lvl="0" indent="-342900" algn="l" defTabSz="914400" rtl="0" eaLnBrk="1" fontAlgn="base" latinLnBrk="0" hangingPunct="1">
              <a:spcBef>
                <a:spcPts val="1000"/>
              </a:spcBef>
              <a:spcAft>
                <a:spcPts val="7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Correlative endpoints: prevalence of germline and somatic HRR mutations; prevalence of AR aberrations pre- and posttherapy; prevalence of HRR reversion mutations posttherapy in PARPi arm; prevalence of “BRCAness” or NEPC transcriptional signature, or SLFN11 expression in </a:t>
            </a:r>
            <a:b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tumor-derived exosomes and archival tissue</a:t>
            </a:r>
          </a:p>
        </p:txBody>
      </p:sp>
      <p:sp>
        <p:nvSpPr>
          <p:cNvPr id="30" name="Text Box 11">
            <a:extLst>
              <a:ext uri="{FF2B5EF4-FFF2-40B4-BE49-F238E27FC236}">
                <a16:creationId xmlns:a16="http://schemas.microsoft.com/office/drawing/2014/main" id="{4025DB68-CD80-4676-8289-24B4E47455EE}"/>
              </a:ext>
            </a:extLst>
          </p:cNvPr>
          <p:cNvSpPr txBox="1">
            <a:spLocks noChangeArrowheads="1"/>
          </p:cNvSpPr>
          <p:nvPr/>
        </p:nvSpPr>
        <p:spPr bwMode="auto">
          <a:xfrm>
            <a:off x="433389" y="6366690"/>
            <a:ext cx="869337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Alliance for Clinical Trials in Oncology. NCT04455750.</a:t>
            </a:r>
          </a:p>
        </p:txBody>
      </p:sp>
    </p:spTree>
    <p:extLst>
      <p:ext uri="{BB962C8B-B14F-4D97-AF65-F5344CB8AC3E}">
        <p14:creationId xmlns:p14="http://schemas.microsoft.com/office/powerpoint/2010/main" val="35329354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1121E-948F-47B3-A0FD-B61485205B35}"/>
              </a:ext>
            </a:extLst>
          </p:cNvPr>
          <p:cNvSpPr>
            <a:spLocks noGrp="1"/>
          </p:cNvSpPr>
          <p:nvPr>
            <p:ph type="title"/>
          </p:nvPr>
        </p:nvSpPr>
        <p:spPr/>
        <p:txBody>
          <a:bodyPr/>
          <a:lstStyle/>
          <a:p>
            <a:r>
              <a:rPr lang="en-US" dirty="0"/>
              <a:t>MAGNITUDE: First-line Niraparib + Abiraterone Acetate and Prednisone in mCRPC</a:t>
            </a:r>
          </a:p>
        </p:txBody>
      </p:sp>
      <p:sp>
        <p:nvSpPr>
          <p:cNvPr id="8" name="Text Box 11">
            <a:extLst>
              <a:ext uri="{FF2B5EF4-FFF2-40B4-BE49-F238E27FC236}">
                <a16:creationId xmlns:a16="http://schemas.microsoft.com/office/drawing/2014/main" id="{848DD241-14F2-486D-8576-17B78F411037}"/>
              </a:ext>
            </a:extLst>
          </p:cNvPr>
          <p:cNvSpPr txBox="1">
            <a:spLocks noChangeArrowheads="1"/>
          </p:cNvSpPr>
          <p:nvPr/>
        </p:nvSpPr>
        <p:spPr bwMode="auto">
          <a:xfrm>
            <a:off x="424171" y="6366076"/>
            <a:ext cx="869337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Chi. ASCO 2020. Abstr TPS5588. NCT03748641.</a:t>
            </a:r>
          </a:p>
        </p:txBody>
      </p:sp>
      <p:grpSp>
        <p:nvGrpSpPr>
          <p:cNvPr id="6" name="Group 7">
            <a:extLst>
              <a:ext uri="{FF2B5EF4-FFF2-40B4-BE49-F238E27FC236}">
                <a16:creationId xmlns:a16="http://schemas.microsoft.com/office/drawing/2014/main" id="{D785E6E7-1A31-4E63-A9D3-54FFF68CF3FF}"/>
              </a:ext>
            </a:extLst>
          </p:cNvPr>
          <p:cNvGrpSpPr>
            <a:grpSpLocks/>
          </p:cNvGrpSpPr>
          <p:nvPr/>
        </p:nvGrpSpPr>
        <p:grpSpPr bwMode="auto">
          <a:xfrm>
            <a:off x="9389569" y="6216660"/>
            <a:ext cx="2488502" cy="447823"/>
            <a:chOff x="9527309" y="3551529"/>
            <a:chExt cx="2488502" cy="448324"/>
          </a:xfrm>
        </p:grpSpPr>
        <p:pic>
          <p:nvPicPr>
            <p:cNvPr id="7" name="Picture 9">
              <a:extLst>
                <a:ext uri="{FF2B5EF4-FFF2-40B4-BE49-F238E27FC236}">
                  <a16:creationId xmlns:a16="http://schemas.microsoft.com/office/drawing/2014/main" id="{B84257A4-C6E4-4A63-9B14-14784515440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E8F63112-D594-4E87-9E9D-C7711EC6B0B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Content Placeholder 2">
            <a:extLst>
              <a:ext uri="{FF2B5EF4-FFF2-40B4-BE49-F238E27FC236}">
                <a16:creationId xmlns:a16="http://schemas.microsoft.com/office/drawing/2014/main" id="{720BCD8B-5620-4A8E-85E8-00B5AA3C3196}"/>
              </a:ext>
            </a:extLst>
          </p:cNvPr>
          <p:cNvSpPr txBox="1">
            <a:spLocks/>
          </p:cNvSpPr>
          <p:nvPr/>
        </p:nvSpPr>
        <p:spPr bwMode="auto">
          <a:xfrm>
            <a:off x="604675" y="1513047"/>
            <a:ext cx="10877529" cy="49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International, double-blind, randomized phase III trial</a:t>
            </a:r>
          </a:p>
        </p:txBody>
      </p:sp>
      <p:sp>
        <p:nvSpPr>
          <p:cNvPr id="11" name="Content Placeholder 2">
            <a:extLst>
              <a:ext uri="{FF2B5EF4-FFF2-40B4-BE49-F238E27FC236}">
                <a16:creationId xmlns:a16="http://schemas.microsoft.com/office/drawing/2014/main" id="{B56E1583-698A-4941-A056-01C85C6F0764}"/>
              </a:ext>
            </a:extLst>
          </p:cNvPr>
          <p:cNvSpPr txBox="1">
            <a:spLocks/>
          </p:cNvSpPr>
          <p:nvPr/>
        </p:nvSpPr>
        <p:spPr bwMode="auto">
          <a:xfrm>
            <a:off x="604675" y="5004895"/>
            <a:ext cx="10877529" cy="775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Primary endpoint: rPFS</a:t>
            </a:r>
          </a:p>
          <a:p>
            <a:r>
              <a:rPr lang="en-US" sz="2400" b="0" kern="0" dirty="0"/>
              <a:t>Secondary endpoints: OS, time to symptomatic progression, time to cytotoxic chemotherapy</a:t>
            </a:r>
          </a:p>
        </p:txBody>
      </p:sp>
      <p:grpSp>
        <p:nvGrpSpPr>
          <p:cNvPr id="3" name="Group 2">
            <a:extLst>
              <a:ext uri="{FF2B5EF4-FFF2-40B4-BE49-F238E27FC236}">
                <a16:creationId xmlns:a16="http://schemas.microsoft.com/office/drawing/2014/main" id="{3D2355E9-DA86-43E3-9EDA-A43BBB731023}"/>
              </a:ext>
            </a:extLst>
          </p:cNvPr>
          <p:cNvGrpSpPr/>
          <p:nvPr/>
        </p:nvGrpSpPr>
        <p:grpSpPr>
          <a:xfrm>
            <a:off x="892535" y="2122082"/>
            <a:ext cx="10409238" cy="3083570"/>
            <a:chOff x="627064" y="2122082"/>
            <a:chExt cx="10409238" cy="3083570"/>
          </a:xfrm>
        </p:grpSpPr>
        <p:sp>
          <p:nvSpPr>
            <p:cNvPr id="12" name="Text Box 45">
              <a:extLst>
                <a:ext uri="{FF2B5EF4-FFF2-40B4-BE49-F238E27FC236}">
                  <a16:creationId xmlns:a16="http://schemas.microsoft.com/office/drawing/2014/main" id="{E726785D-C2A7-4411-AE6E-D7248C6C6471}"/>
                </a:ext>
              </a:extLst>
            </p:cNvPr>
            <p:cNvSpPr txBox="1">
              <a:spLocks noChangeArrowheads="1"/>
            </p:cNvSpPr>
            <p:nvPr/>
          </p:nvSpPr>
          <p:spPr bwMode="auto">
            <a:xfrm>
              <a:off x="627064" y="2122082"/>
              <a:ext cx="2568575"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Patients with mCRPC; score ≤3 on Brief Pain Inventory–short form question 3 (worst pain in last 24 hrs); no prior PARPi, systemic treatment for mCRPC, or opioids at screening; no uncontrolled hypertension or severe/unstable angina, MI, or ischemia needing coronary artery bypass graft or stent within prior 6 mos</a:t>
              </a: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(planned N = 1000)</a:t>
              </a:r>
            </a:p>
          </p:txBody>
        </p:sp>
        <p:sp>
          <p:nvSpPr>
            <p:cNvPr id="13" name="Rectangle 46">
              <a:extLst>
                <a:ext uri="{FF2B5EF4-FFF2-40B4-BE49-F238E27FC236}">
                  <a16:creationId xmlns:a16="http://schemas.microsoft.com/office/drawing/2014/main" id="{B93CEF73-596F-497C-A33D-4672F332375A}"/>
                </a:ext>
              </a:extLst>
            </p:cNvPr>
            <p:cNvSpPr>
              <a:spLocks noChangeArrowheads="1"/>
            </p:cNvSpPr>
            <p:nvPr/>
          </p:nvSpPr>
          <p:spPr bwMode="auto">
            <a:xfrm>
              <a:off x="9107714" y="2956425"/>
              <a:ext cx="192858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Until PD, unacceptable toxicity, death, or end of study (total study duration ~66 mos)</a:t>
              </a:r>
            </a:p>
          </p:txBody>
        </p:sp>
        <p:sp>
          <p:nvSpPr>
            <p:cNvPr id="15" name="Rectangle 49">
              <a:extLst>
                <a:ext uri="{FF2B5EF4-FFF2-40B4-BE49-F238E27FC236}">
                  <a16:creationId xmlns:a16="http://schemas.microsoft.com/office/drawing/2014/main" id="{4146C1EF-2D3F-40ED-BDF2-63BF0D448F91}"/>
                </a:ext>
              </a:extLst>
            </p:cNvPr>
            <p:cNvSpPr>
              <a:spLocks noChangeArrowheads="1"/>
            </p:cNvSpPr>
            <p:nvPr/>
          </p:nvSpPr>
          <p:spPr bwMode="auto">
            <a:xfrm>
              <a:off x="5824016" y="2169958"/>
              <a:ext cx="2659063" cy="5486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Niraparib</a:t>
              </a:r>
              <a:r>
                <a:rPr lang="en-US" altLang="en-US" sz="1400" b="0" dirty="0">
                  <a:solidFill>
                    <a:schemeClr val="tx1"/>
                  </a:solidFill>
                  <a:latin typeface="Calibri" panose="020F0502020204030204" pitchFamily="34" charset="0"/>
                </a:rPr>
                <a:t> 200 mg PO QD + </a:t>
              </a:r>
              <a:r>
                <a:rPr lang="en-US" altLang="en-US" sz="1400" dirty="0">
                  <a:solidFill>
                    <a:schemeClr val="tx1"/>
                  </a:solidFill>
                  <a:latin typeface="Calibri" panose="020F0502020204030204" pitchFamily="34" charset="0"/>
                </a:rPr>
                <a:t>AAP*</a:t>
              </a:r>
              <a:endParaRPr lang="en-US" altLang="en-US" sz="1400" b="0" dirty="0">
                <a:solidFill>
                  <a:schemeClr val="tx1"/>
                </a:solidFill>
                <a:latin typeface="Calibri" panose="020F0502020204030204" pitchFamily="34" charset="0"/>
              </a:endParaRPr>
            </a:p>
          </p:txBody>
        </p:sp>
        <p:sp>
          <p:nvSpPr>
            <p:cNvPr id="16" name="Rectangle 50">
              <a:extLst>
                <a:ext uri="{FF2B5EF4-FFF2-40B4-BE49-F238E27FC236}">
                  <a16:creationId xmlns:a16="http://schemas.microsoft.com/office/drawing/2014/main" id="{77A4E744-F734-4C21-BCCA-F96796B554D3}"/>
                </a:ext>
              </a:extLst>
            </p:cNvPr>
            <p:cNvSpPr>
              <a:spLocks noChangeArrowheads="1"/>
            </p:cNvSpPr>
            <p:nvPr/>
          </p:nvSpPr>
          <p:spPr bwMode="auto">
            <a:xfrm>
              <a:off x="5824016" y="2783050"/>
              <a:ext cx="2659063" cy="54864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Placebo </a:t>
              </a:r>
              <a:r>
                <a:rPr lang="en-US" altLang="en-US" sz="1400" b="0" dirty="0">
                  <a:solidFill>
                    <a:schemeClr val="tx1"/>
                  </a:solidFill>
                  <a:latin typeface="Calibri" panose="020F0502020204030204" pitchFamily="34" charset="0"/>
                </a:rPr>
                <a:t>PO QD + </a:t>
              </a:r>
              <a:r>
                <a:rPr lang="en-US" altLang="en-US" sz="1400" dirty="0">
                  <a:solidFill>
                    <a:schemeClr val="tx1"/>
                  </a:solidFill>
                  <a:latin typeface="Calibri" panose="020F0502020204030204" pitchFamily="34" charset="0"/>
                </a:rPr>
                <a:t>AAP*</a:t>
              </a:r>
              <a:endParaRPr lang="en-US" altLang="en-US" sz="1400" b="0" dirty="0">
                <a:solidFill>
                  <a:schemeClr val="tx1"/>
                </a:solidFill>
                <a:latin typeface="Calibri" panose="020F0502020204030204" pitchFamily="34" charset="0"/>
              </a:endParaRPr>
            </a:p>
          </p:txBody>
        </p:sp>
        <p:sp>
          <p:nvSpPr>
            <p:cNvPr id="18" name="Line 52">
              <a:extLst>
                <a:ext uri="{FF2B5EF4-FFF2-40B4-BE49-F238E27FC236}">
                  <a16:creationId xmlns:a16="http://schemas.microsoft.com/office/drawing/2014/main" id="{53A7E07E-29C4-424C-8D83-F23D2106E2E6}"/>
                </a:ext>
              </a:extLst>
            </p:cNvPr>
            <p:cNvSpPr>
              <a:spLocks noChangeShapeType="1"/>
            </p:cNvSpPr>
            <p:nvPr/>
          </p:nvSpPr>
          <p:spPr bwMode="auto">
            <a:xfrm>
              <a:off x="8555684" y="3429581"/>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1" name="Text Box 45">
              <a:extLst>
                <a:ext uri="{FF2B5EF4-FFF2-40B4-BE49-F238E27FC236}">
                  <a16:creationId xmlns:a16="http://schemas.microsoft.com/office/drawing/2014/main" id="{49A5D749-A173-4BFE-B50C-BAE135BCA35B}"/>
                </a:ext>
              </a:extLst>
            </p:cNvPr>
            <p:cNvSpPr txBox="1">
              <a:spLocks noChangeArrowheads="1"/>
            </p:cNvSpPr>
            <p:nvPr/>
          </p:nvSpPr>
          <p:spPr bwMode="auto">
            <a:xfrm>
              <a:off x="3575304" y="3856691"/>
              <a:ext cx="18105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Cohort without DRD</a:t>
              </a:r>
              <a:br>
                <a:rPr lang="en-GB" altLang="en-US" sz="1400" b="0" dirty="0">
                  <a:solidFill>
                    <a:schemeClr val="bg1"/>
                  </a:solidFill>
                  <a:latin typeface="Calibri" panose="020F0502020204030204" pitchFamily="34" charset="0"/>
                </a:rPr>
              </a:br>
              <a:r>
                <a:rPr lang="en-GB" altLang="en-US" sz="1400" b="0" dirty="0">
                  <a:solidFill>
                    <a:schemeClr val="bg1"/>
                  </a:solidFill>
                  <a:latin typeface="Calibri" panose="020F0502020204030204" pitchFamily="34" charset="0"/>
                </a:rPr>
                <a:t>(planned n = 600)</a:t>
              </a:r>
            </a:p>
          </p:txBody>
        </p:sp>
        <p:sp>
          <p:nvSpPr>
            <p:cNvPr id="22" name="Text Box 45">
              <a:extLst>
                <a:ext uri="{FF2B5EF4-FFF2-40B4-BE49-F238E27FC236}">
                  <a16:creationId xmlns:a16="http://schemas.microsoft.com/office/drawing/2014/main" id="{B00B9228-E8BA-4182-843E-74E22160B1A2}"/>
                </a:ext>
              </a:extLst>
            </p:cNvPr>
            <p:cNvSpPr txBox="1">
              <a:spLocks noChangeArrowheads="1"/>
            </p:cNvSpPr>
            <p:nvPr/>
          </p:nvSpPr>
          <p:spPr bwMode="auto">
            <a:xfrm>
              <a:off x="3640074" y="2469768"/>
              <a:ext cx="15593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Cohort with DRD</a:t>
              </a:r>
              <a:br>
                <a:rPr lang="en-GB" altLang="en-US" sz="1400" b="0" dirty="0">
                  <a:solidFill>
                    <a:schemeClr val="bg1"/>
                  </a:solidFill>
                  <a:latin typeface="Calibri" panose="020F0502020204030204" pitchFamily="34" charset="0"/>
                </a:rPr>
              </a:br>
              <a:r>
                <a:rPr lang="en-GB" altLang="en-US" sz="1400" b="0" dirty="0">
                  <a:solidFill>
                    <a:schemeClr val="bg1"/>
                  </a:solidFill>
                  <a:latin typeface="Calibri" panose="020F0502020204030204" pitchFamily="34" charset="0"/>
                </a:rPr>
                <a:t>(planned n = 400)</a:t>
              </a:r>
            </a:p>
          </p:txBody>
        </p:sp>
        <p:sp>
          <p:nvSpPr>
            <p:cNvPr id="23" name="Rectangle 49">
              <a:extLst>
                <a:ext uri="{FF2B5EF4-FFF2-40B4-BE49-F238E27FC236}">
                  <a16:creationId xmlns:a16="http://schemas.microsoft.com/office/drawing/2014/main" id="{3B8F8EC9-C87E-4596-A0A0-6605E9DFFECC}"/>
                </a:ext>
              </a:extLst>
            </p:cNvPr>
            <p:cNvSpPr>
              <a:spLocks noChangeArrowheads="1"/>
            </p:cNvSpPr>
            <p:nvPr/>
          </p:nvSpPr>
          <p:spPr bwMode="auto">
            <a:xfrm>
              <a:off x="5824016" y="3554934"/>
              <a:ext cx="2659063" cy="5486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Niraparib</a:t>
              </a:r>
              <a:r>
                <a:rPr lang="en-US" altLang="en-US" sz="1400" b="0" dirty="0">
                  <a:solidFill>
                    <a:schemeClr val="tx1"/>
                  </a:solidFill>
                  <a:latin typeface="Calibri" panose="020F0502020204030204" pitchFamily="34" charset="0"/>
                </a:rPr>
                <a:t> 200 mg PO QD + </a:t>
              </a:r>
              <a:r>
                <a:rPr lang="en-US" altLang="en-US" sz="1400" dirty="0">
                  <a:solidFill>
                    <a:schemeClr val="tx1"/>
                  </a:solidFill>
                  <a:latin typeface="Calibri" panose="020F0502020204030204" pitchFamily="34" charset="0"/>
                </a:rPr>
                <a:t>AAP*</a:t>
              </a:r>
              <a:endParaRPr lang="en-US" altLang="en-US" sz="1400" b="0" dirty="0">
                <a:solidFill>
                  <a:schemeClr val="tx1"/>
                </a:solidFill>
                <a:latin typeface="Calibri" panose="020F0502020204030204" pitchFamily="34" charset="0"/>
              </a:endParaRPr>
            </a:p>
          </p:txBody>
        </p:sp>
        <p:sp>
          <p:nvSpPr>
            <p:cNvPr id="24" name="Rectangle 50">
              <a:extLst>
                <a:ext uri="{FF2B5EF4-FFF2-40B4-BE49-F238E27FC236}">
                  <a16:creationId xmlns:a16="http://schemas.microsoft.com/office/drawing/2014/main" id="{AB75E5ED-AD0D-4B53-AADD-065FB3FF82BF}"/>
                </a:ext>
              </a:extLst>
            </p:cNvPr>
            <p:cNvSpPr>
              <a:spLocks noChangeArrowheads="1"/>
            </p:cNvSpPr>
            <p:nvPr/>
          </p:nvSpPr>
          <p:spPr bwMode="auto">
            <a:xfrm>
              <a:off x="5824016" y="4179456"/>
              <a:ext cx="2659063" cy="54864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Placebo </a:t>
              </a:r>
              <a:r>
                <a:rPr lang="en-US" altLang="en-US" sz="1400" b="0" dirty="0">
                  <a:solidFill>
                    <a:schemeClr val="tx1"/>
                  </a:solidFill>
                  <a:latin typeface="Calibri" panose="020F0502020204030204" pitchFamily="34" charset="0"/>
                </a:rPr>
                <a:t>PO QD + </a:t>
              </a:r>
              <a:r>
                <a:rPr lang="en-US" altLang="en-US" sz="1400" dirty="0">
                  <a:solidFill>
                    <a:schemeClr val="tx1"/>
                  </a:solidFill>
                  <a:latin typeface="Calibri" panose="020F0502020204030204" pitchFamily="34" charset="0"/>
                </a:rPr>
                <a:t>AAP*</a:t>
              </a:r>
              <a:endParaRPr lang="en-US" altLang="en-US" sz="1400" b="0" dirty="0">
                <a:solidFill>
                  <a:schemeClr val="tx1"/>
                </a:solidFill>
                <a:latin typeface="Calibri" panose="020F0502020204030204" pitchFamily="34" charset="0"/>
              </a:endParaRPr>
            </a:p>
          </p:txBody>
        </p:sp>
        <p:sp>
          <p:nvSpPr>
            <p:cNvPr id="27" name="Line 52">
              <a:extLst>
                <a:ext uri="{FF2B5EF4-FFF2-40B4-BE49-F238E27FC236}">
                  <a16:creationId xmlns:a16="http://schemas.microsoft.com/office/drawing/2014/main" id="{0C62BD90-6036-476D-9169-BD934EED0315}"/>
                </a:ext>
              </a:extLst>
            </p:cNvPr>
            <p:cNvSpPr>
              <a:spLocks noChangeShapeType="1"/>
            </p:cNvSpPr>
            <p:nvPr/>
          </p:nvSpPr>
          <p:spPr bwMode="auto">
            <a:xfrm>
              <a:off x="3178144" y="2731378"/>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8" name="Line 52">
              <a:extLst>
                <a:ext uri="{FF2B5EF4-FFF2-40B4-BE49-F238E27FC236}">
                  <a16:creationId xmlns:a16="http://schemas.microsoft.com/office/drawing/2014/main" id="{073BBB6D-8A10-4E96-AEA6-0CC4CBC56CE1}"/>
                </a:ext>
              </a:extLst>
            </p:cNvPr>
            <p:cNvSpPr>
              <a:spLocks noChangeShapeType="1"/>
            </p:cNvSpPr>
            <p:nvPr/>
          </p:nvSpPr>
          <p:spPr bwMode="auto">
            <a:xfrm>
              <a:off x="3178144" y="4127784"/>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nvGrpSpPr>
            <p:cNvPr id="31" name="Group 30">
              <a:extLst>
                <a:ext uri="{FF2B5EF4-FFF2-40B4-BE49-F238E27FC236}">
                  <a16:creationId xmlns:a16="http://schemas.microsoft.com/office/drawing/2014/main" id="{0A7C1CA7-85A9-4CDE-94CD-AA398FE76A4D}"/>
                </a:ext>
              </a:extLst>
            </p:cNvPr>
            <p:cNvGrpSpPr/>
            <p:nvPr/>
          </p:nvGrpSpPr>
          <p:grpSpPr>
            <a:xfrm>
              <a:off x="5270500" y="2429966"/>
              <a:ext cx="420232" cy="602243"/>
              <a:chOff x="5270500" y="2429966"/>
              <a:chExt cx="420232" cy="602243"/>
            </a:xfrm>
          </p:grpSpPr>
          <p:sp>
            <p:nvSpPr>
              <p:cNvPr id="20" name="Line 54">
                <a:extLst>
                  <a:ext uri="{FF2B5EF4-FFF2-40B4-BE49-F238E27FC236}">
                    <a16:creationId xmlns:a16="http://schemas.microsoft.com/office/drawing/2014/main" id="{1D6BDA71-39B4-445A-B282-727AA89D2AD4}"/>
                  </a:ext>
                </a:extLst>
              </p:cNvPr>
              <p:cNvSpPr>
                <a:spLocks noChangeShapeType="1"/>
              </p:cNvSpPr>
              <p:nvPr/>
            </p:nvSpPr>
            <p:spPr bwMode="auto">
              <a:xfrm flipV="1">
                <a:off x="5270500" y="2429966"/>
                <a:ext cx="420232" cy="23477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0" name="Line 54">
                <a:extLst>
                  <a:ext uri="{FF2B5EF4-FFF2-40B4-BE49-F238E27FC236}">
                    <a16:creationId xmlns:a16="http://schemas.microsoft.com/office/drawing/2014/main" id="{030AABD9-A024-4FD4-8B65-9E412F4479FC}"/>
                  </a:ext>
                </a:extLst>
              </p:cNvPr>
              <p:cNvSpPr>
                <a:spLocks noChangeShapeType="1"/>
              </p:cNvSpPr>
              <p:nvPr/>
            </p:nvSpPr>
            <p:spPr bwMode="auto">
              <a:xfrm>
                <a:off x="5270500" y="2797437"/>
                <a:ext cx="420232" cy="23477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grpSp>
          <p:nvGrpSpPr>
            <p:cNvPr id="32" name="Group 31">
              <a:extLst>
                <a:ext uri="{FF2B5EF4-FFF2-40B4-BE49-F238E27FC236}">
                  <a16:creationId xmlns:a16="http://schemas.microsoft.com/office/drawing/2014/main" id="{BCC592D5-7D9F-440C-BE6D-B89FEEA244B2}"/>
                </a:ext>
              </a:extLst>
            </p:cNvPr>
            <p:cNvGrpSpPr/>
            <p:nvPr/>
          </p:nvGrpSpPr>
          <p:grpSpPr>
            <a:xfrm>
              <a:off x="5270500" y="3826082"/>
              <a:ext cx="420232" cy="602243"/>
              <a:chOff x="5270500" y="2429966"/>
              <a:chExt cx="420232" cy="602243"/>
            </a:xfrm>
          </p:grpSpPr>
          <p:sp>
            <p:nvSpPr>
              <p:cNvPr id="33" name="Line 54">
                <a:extLst>
                  <a:ext uri="{FF2B5EF4-FFF2-40B4-BE49-F238E27FC236}">
                    <a16:creationId xmlns:a16="http://schemas.microsoft.com/office/drawing/2014/main" id="{019D5D9C-61E2-4B3A-8F11-8FC1B85234BB}"/>
                  </a:ext>
                </a:extLst>
              </p:cNvPr>
              <p:cNvSpPr>
                <a:spLocks noChangeShapeType="1"/>
              </p:cNvSpPr>
              <p:nvPr/>
            </p:nvSpPr>
            <p:spPr bwMode="auto">
              <a:xfrm flipV="1">
                <a:off x="5270500" y="2429966"/>
                <a:ext cx="420232" cy="23477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4" name="Line 54">
                <a:extLst>
                  <a:ext uri="{FF2B5EF4-FFF2-40B4-BE49-F238E27FC236}">
                    <a16:creationId xmlns:a16="http://schemas.microsoft.com/office/drawing/2014/main" id="{A47D3F6E-ECC2-4E14-A3D1-283524A5527C}"/>
                  </a:ext>
                </a:extLst>
              </p:cNvPr>
              <p:cNvSpPr>
                <a:spLocks noChangeShapeType="1"/>
              </p:cNvSpPr>
              <p:nvPr/>
            </p:nvSpPr>
            <p:spPr bwMode="auto">
              <a:xfrm>
                <a:off x="5270500" y="2797437"/>
                <a:ext cx="420232" cy="23477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sp>
          <p:nvSpPr>
            <p:cNvPr id="35" name="Text Box 30">
              <a:extLst>
                <a:ext uri="{FF2B5EF4-FFF2-40B4-BE49-F238E27FC236}">
                  <a16:creationId xmlns:a16="http://schemas.microsoft.com/office/drawing/2014/main" id="{FF9C788B-DFCE-4BDA-852A-85FA0C240110}"/>
                </a:ext>
              </a:extLst>
            </p:cNvPr>
            <p:cNvSpPr txBox="1">
              <a:spLocks noChangeArrowheads="1"/>
            </p:cNvSpPr>
            <p:nvPr/>
          </p:nvSpPr>
          <p:spPr bwMode="auto">
            <a:xfrm>
              <a:off x="5824016" y="4684997"/>
              <a:ext cx="2909018"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it-IT" altLang="en-US" sz="1400" b="0" dirty="0">
                  <a:solidFill>
                    <a:schemeClr val="bg1"/>
                  </a:solidFill>
                  <a:latin typeface="Calibri" panose="020F0502020204030204" pitchFamily="34" charset="0"/>
                </a:rPr>
                <a:t>*Abiraterone acetate 1000 mg PO QD + prednisone 10 mg PO QD.</a:t>
              </a:r>
            </a:p>
          </p:txBody>
        </p:sp>
      </p:grpSp>
    </p:spTree>
    <p:extLst>
      <p:ext uri="{BB962C8B-B14F-4D97-AF65-F5344CB8AC3E}">
        <p14:creationId xmlns:p14="http://schemas.microsoft.com/office/powerpoint/2010/main" val="20248694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16843-0EC2-460F-AA0D-67B4FDF509D9}"/>
              </a:ext>
            </a:extLst>
          </p:cNvPr>
          <p:cNvSpPr>
            <a:spLocks noGrp="1"/>
          </p:cNvSpPr>
          <p:nvPr>
            <p:ph type="title"/>
          </p:nvPr>
        </p:nvSpPr>
        <p:spPr/>
        <p:txBody>
          <a:bodyPr/>
          <a:lstStyle/>
          <a:p>
            <a:r>
              <a:rPr lang="en-US" dirty="0"/>
              <a:t>Select PARPi Combination Trials in mCRPC and mCSPC</a:t>
            </a:r>
          </a:p>
        </p:txBody>
      </p:sp>
      <p:graphicFrame>
        <p:nvGraphicFramePr>
          <p:cNvPr id="6" name="Group 32">
            <a:extLst>
              <a:ext uri="{FF2B5EF4-FFF2-40B4-BE49-F238E27FC236}">
                <a16:creationId xmlns:a16="http://schemas.microsoft.com/office/drawing/2014/main" id="{2CC75748-E130-4C2F-9F18-3F658FE202EF}"/>
              </a:ext>
            </a:extLst>
          </p:cNvPr>
          <p:cNvGraphicFramePr>
            <a:graphicFrameLocks noGrp="1"/>
          </p:cNvGraphicFramePr>
          <p:nvPr>
            <p:extLst>
              <p:ext uri="{D42A27DB-BD31-4B8C-83A1-F6EECF244321}">
                <p14:modId xmlns:p14="http://schemas.microsoft.com/office/powerpoint/2010/main" val="471130627"/>
              </p:ext>
            </p:extLst>
          </p:nvPr>
        </p:nvGraphicFramePr>
        <p:xfrm>
          <a:off x="685800" y="1604963"/>
          <a:ext cx="10796588" cy="4572128"/>
        </p:xfrm>
        <a:graphic>
          <a:graphicData uri="http://schemas.openxmlformats.org/drawingml/2006/table">
            <a:tbl>
              <a:tblPr/>
              <a:tblGrid>
                <a:gridCol w="2699147">
                  <a:extLst>
                    <a:ext uri="{9D8B030D-6E8A-4147-A177-3AD203B41FA5}">
                      <a16:colId xmlns:a16="http://schemas.microsoft.com/office/drawing/2014/main" val="20000"/>
                    </a:ext>
                  </a:extLst>
                </a:gridCol>
                <a:gridCol w="2699147">
                  <a:extLst>
                    <a:ext uri="{9D8B030D-6E8A-4147-A177-3AD203B41FA5}">
                      <a16:colId xmlns:a16="http://schemas.microsoft.com/office/drawing/2014/main" val="20001"/>
                    </a:ext>
                  </a:extLst>
                </a:gridCol>
                <a:gridCol w="2699147">
                  <a:extLst>
                    <a:ext uri="{9D8B030D-6E8A-4147-A177-3AD203B41FA5}">
                      <a16:colId xmlns:a16="http://schemas.microsoft.com/office/drawing/2014/main" val="20002"/>
                    </a:ext>
                  </a:extLst>
                </a:gridCol>
                <a:gridCol w="2699147">
                  <a:extLst>
                    <a:ext uri="{9D8B030D-6E8A-4147-A177-3AD203B41FA5}">
                      <a16:colId xmlns:a16="http://schemas.microsoft.com/office/drawing/2014/main" val="3617196519"/>
                    </a:ext>
                  </a:extLst>
                </a:gridCol>
              </a:tblGrid>
              <a:tr h="19803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Trial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Population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Treatment Arm(s)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Status as of Feb 8, 2021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9803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mCRPC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34655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Phase I/II QUEST (NCT03431350)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mCRPC (N = 140)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Niraparib +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(cetrelimab or AAP)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34655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Phase II BRCAAway (NCT03012321)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mCRPC with DDR (N = 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AAP vs olaparib vs olaparib + AAP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9803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mCSPC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9803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Phase II (NCT04734730)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mCSPC (N = 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Talazoparib + AAP + ADT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yet 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650380497"/>
                  </a:ext>
                </a:extLst>
              </a:tr>
              <a:tr h="64360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Phase II ZZ-First (NCT04332744)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Locally advanced or metastatic hormone-naive PC, no prior systemic tx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(N = 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Talazoparib + enzalutamide vs enzalutamide only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0886335"/>
                  </a:ext>
                </a:extLst>
              </a:tr>
              <a:tr h="34655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Phase III AMPLITUDE (NCT04497844)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mCSPC with HRR mutations (N = 788)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Niraparib + AAP vs placebo + AAP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538023035"/>
                  </a:ext>
                </a:extLst>
              </a:tr>
            </a:tbl>
          </a:graphicData>
        </a:graphic>
      </p:graphicFrame>
      <p:grpSp>
        <p:nvGrpSpPr>
          <p:cNvPr id="7" name="Group 7">
            <a:extLst>
              <a:ext uri="{FF2B5EF4-FFF2-40B4-BE49-F238E27FC236}">
                <a16:creationId xmlns:a16="http://schemas.microsoft.com/office/drawing/2014/main" id="{C69CB274-E699-47EB-866D-106D2D20AA42}"/>
              </a:ext>
            </a:extLst>
          </p:cNvPr>
          <p:cNvGrpSpPr>
            <a:grpSpLocks/>
          </p:cNvGrpSpPr>
          <p:nvPr/>
        </p:nvGrpSpPr>
        <p:grpSpPr bwMode="auto">
          <a:xfrm>
            <a:off x="9389569" y="6216652"/>
            <a:ext cx="2488502" cy="447822"/>
            <a:chOff x="9527309" y="3551529"/>
            <a:chExt cx="2488502" cy="448324"/>
          </a:xfrm>
        </p:grpSpPr>
        <p:pic>
          <p:nvPicPr>
            <p:cNvPr id="8" name="Picture 9">
              <a:extLst>
                <a:ext uri="{FF2B5EF4-FFF2-40B4-BE49-F238E27FC236}">
                  <a16:creationId xmlns:a16="http://schemas.microsoft.com/office/drawing/2014/main" id="{910854DD-316D-4F5B-AEF7-D08BE754C13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D3217B2E-B0FB-4635-A6A9-917F2AC9B22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4132824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C320D-6F79-4384-A730-45EE51CF2056}"/>
              </a:ext>
            </a:extLst>
          </p:cNvPr>
          <p:cNvSpPr>
            <a:spLocks noGrp="1"/>
          </p:cNvSpPr>
          <p:nvPr>
            <p:ph type="title"/>
          </p:nvPr>
        </p:nvSpPr>
        <p:spPr/>
        <p:txBody>
          <a:bodyPr/>
          <a:lstStyle/>
          <a:p>
            <a:r>
              <a:rPr lang="en-US" dirty="0"/>
              <a:t>Rationale for Combining PARPi and Immunotherapy</a:t>
            </a:r>
          </a:p>
        </p:txBody>
      </p:sp>
      <p:pic>
        <p:nvPicPr>
          <p:cNvPr id="5" name="Content Placeholder 4">
            <a:extLst>
              <a:ext uri="{FF2B5EF4-FFF2-40B4-BE49-F238E27FC236}">
                <a16:creationId xmlns:a16="http://schemas.microsoft.com/office/drawing/2014/main" id="{E07ABEB7-3C74-4E6A-9102-9F1E257737A2}"/>
              </a:ext>
            </a:extLst>
          </p:cNvPr>
          <p:cNvPicPr>
            <a:picLocks noGrp="1" noChangeAspect="1"/>
          </p:cNvPicPr>
          <p:nvPr>
            <p:ph idx="1"/>
          </p:nvPr>
        </p:nvPicPr>
        <p:blipFill rotWithShape="1">
          <a:blip r:embed="rId3"/>
          <a:stretch/>
        </p:blipFill>
        <p:spPr>
          <a:xfrm>
            <a:off x="1346126" y="1803747"/>
            <a:ext cx="9499747" cy="44129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a:extLst>
              <a:ext uri="{FF2B5EF4-FFF2-40B4-BE49-F238E27FC236}">
                <a16:creationId xmlns:a16="http://schemas.microsoft.com/office/drawing/2014/main" id="{AE968DCA-43DF-43E7-8E60-97F91EA812E8}"/>
              </a:ext>
            </a:extLst>
          </p:cNvPr>
          <p:cNvSpPr txBox="1"/>
          <p:nvPr/>
        </p:nvSpPr>
        <p:spPr bwMode="auto">
          <a:xfrm>
            <a:off x="438433" y="6362442"/>
            <a:ext cx="58789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cs typeface="Calibri" panose="020F0502020204030204" pitchFamily="34" charset="0"/>
              </a:rPr>
              <a:t>Vikas. Front Oncol. 2020;10:570. </a:t>
            </a:r>
            <a:r>
              <a:rPr lang="en-US" sz="1200" b="0" i="0" dirty="0">
                <a:solidFill>
                  <a:schemeClr val="bg2"/>
                </a:solidFill>
                <a:effectLst/>
                <a:latin typeface="Calibri" panose="020F0502020204030204" pitchFamily="34" charset="0"/>
                <a:cs typeface="Calibri" panose="020F0502020204030204" pitchFamily="34" charset="0"/>
              </a:rPr>
              <a:t>© 2020 Vikas, Borcherding, Chennamadhavuni and Garje.</a:t>
            </a:r>
            <a:r>
              <a:rPr lang="en-US" sz="1200" b="0" dirty="0">
                <a:solidFill>
                  <a:schemeClr val="bg2"/>
                </a:solidFill>
                <a:latin typeface="Calibri" panose="020F0502020204030204" pitchFamily="34" charset="0"/>
                <a:cs typeface="Calibri" panose="020F0502020204030204" pitchFamily="34" charset="0"/>
              </a:rPr>
              <a:t> </a:t>
            </a:r>
          </a:p>
        </p:txBody>
      </p:sp>
      <p:grpSp>
        <p:nvGrpSpPr>
          <p:cNvPr id="7" name="Group 7">
            <a:extLst>
              <a:ext uri="{FF2B5EF4-FFF2-40B4-BE49-F238E27FC236}">
                <a16:creationId xmlns:a16="http://schemas.microsoft.com/office/drawing/2014/main" id="{21A301E9-60B0-4B2D-9CB3-19873C8BC9B8}"/>
              </a:ext>
            </a:extLst>
          </p:cNvPr>
          <p:cNvGrpSpPr>
            <a:grpSpLocks/>
          </p:cNvGrpSpPr>
          <p:nvPr/>
        </p:nvGrpSpPr>
        <p:grpSpPr bwMode="auto">
          <a:xfrm>
            <a:off x="9389569" y="6216652"/>
            <a:ext cx="2488502" cy="447822"/>
            <a:chOff x="9527309" y="3551529"/>
            <a:chExt cx="2488502" cy="448324"/>
          </a:xfrm>
        </p:grpSpPr>
        <p:pic>
          <p:nvPicPr>
            <p:cNvPr id="8" name="Picture 9">
              <a:extLst>
                <a:ext uri="{FF2B5EF4-FFF2-40B4-BE49-F238E27FC236}">
                  <a16:creationId xmlns:a16="http://schemas.microsoft.com/office/drawing/2014/main" id="{9A597A03-C50C-40D0-A892-073BE1C00B1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9D402FAF-A6A6-443F-A5FA-9FF52A6115E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 name="TextBox 2">
            <a:extLst>
              <a:ext uri="{FF2B5EF4-FFF2-40B4-BE49-F238E27FC236}">
                <a16:creationId xmlns:a16="http://schemas.microsoft.com/office/drawing/2014/main" id="{823B03D1-AA93-43D4-A595-1DA186D6E6C0}"/>
              </a:ext>
            </a:extLst>
          </p:cNvPr>
          <p:cNvSpPr txBox="1"/>
          <p:nvPr/>
        </p:nvSpPr>
        <p:spPr bwMode="auto">
          <a:xfrm>
            <a:off x="1101881" y="979050"/>
            <a:ext cx="407323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PARPi makes tumor cells more immunogenic and releases interferons, which amplify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activation of T-cells and recruit more T-cells</a:t>
            </a:r>
            <a:endParaRPr lang="en-US" sz="1600" b="0" dirty="0">
              <a:solidFill>
                <a:schemeClr val="bg1"/>
              </a:solidFill>
              <a:latin typeface="Calibri" panose="020F0502020204030204" pitchFamily="34" charset="0"/>
            </a:endParaRPr>
          </a:p>
        </p:txBody>
      </p:sp>
      <p:sp>
        <p:nvSpPr>
          <p:cNvPr id="10" name="TextBox 9">
            <a:extLst>
              <a:ext uri="{FF2B5EF4-FFF2-40B4-BE49-F238E27FC236}">
                <a16:creationId xmlns:a16="http://schemas.microsoft.com/office/drawing/2014/main" id="{38B79C1D-AE22-4DC3-933A-C9610F3F849D}"/>
              </a:ext>
            </a:extLst>
          </p:cNvPr>
          <p:cNvSpPr txBox="1"/>
          <p:nvPr/>
        </p:nvSpPr>
        <p:spPr bwMode="auto">
          <a:xfrm>
            <a:off x="5279857" y="1133113"/>
            <a:ext cx="529797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Immune checkpoint blockade disrupts negative regulation of activated T-cells, which helps sustain antitumor responses</a:t>
            </a:r>
            <a:endParaRPr lang="en-US" sz="16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5208867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22FD0-6E2E-4853-8EBA-906C75AE9067}"/>
              </a:ext>
            </a:extLst>
          </p:cNvPr>
          <p:cNvSpPr>
            <a:spLocks noGrp="1"/>
          </p:cNvSpPr>
          <p:nvPr>
            <p:ph type="title"/>
          </p:nvPr>
        </p:nvSpPr>
        <p:spPr/>
        <p:txBody>
          <a:bodyPr/>
          <a:lstStyle/>
          <a:p>
            <a:r>
              <a:rPr lang="en-US" dirty="0"/>
              <a:t>KEYNOTE-365: Phase I Multicohort Study of Pembrolizumab in mCRPC</a:t>
            </a:r>
          </a:p>
        </p:txBody>
      </p:sp>
      <p:sp>
        <p:nvSpPr>
          <p:cNvPr id="3" name="Content Placeholder 2">
            <a:extLst>
              <a:ext uri="{FF2B5EF4-FFF2-40B4-BE49-F238E27FC236}">
                <a16:creationId xmlns:a16="http://schemas.microsoft.com/office/drawing/2014/main" id="{4DD1996A-CD81-4AB6-A78F-A4D58F0D02BC}"/>
              </a:ext>
            </a:extLst>
          </p:cNvPr>
          <p:cNvSpPr>
            <a:spLocks noGrp="1"/>
          </p:cNvSpPr>
          <p:nvPr>
            <p:ph idx="1"/>
          </p:nvPr>
        </p:nvSpPr>
        <p:spPr>
          <a:xfrm>
            <a:off x="604675" y="1513047"/>
            <a:ext cx="10877529" cy="478191"/>
          </a:xfrm>
        </p:spPr>
        <p:txBody>
          <a:bodyPr/>
          <a:lstStyle/>
          <a:p>
            <a:r>
              <a:rPr lang="en-US" sz="2400" dirty="0"/>
              <a:t>9 cohorts of 9 pembrolizumab combination regimens</a:t>
            </a:r>
          </a:p>
          <a:p>
            <a:r>
              <a:rPr lang="en-US" sz="2400" dirty="0"/>
              <a:t>Current study reports data from cohort A: pembrolizumab + olaparib</a:t>
            </a:r>
          </a:p>
        </p:txBody>
      </p:sp>
      <p:sp>
        <p:nvSpPr>
          <p:cNvPr id="4" name="Text Box 15">
            <a:extLst>
              <a:ext uri="{FF2B5EF4-FFF2-40B4-BE49-F238E27FC236}">
                <a16:creationId xmlns:a16="http://schemas.microsoft.com/office/drawing/2014/main" id="{73A45A54-78A6-4127-9391-02AAB01A3AC8}"/>
              </a:ext>
            </a:extLst>
          </p:cNvPr>
          <p:cNvSpPr txBox="1">
            <a:spLocks noChangeArrowheads="1"/>
          </p:cNvSpPr>
          <p:nvPr/>
        </p:nvSpPr>
        <p:spPr bwMode="auto">
          <a:xfrm>
            <a:off x="432415" y="636925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r>
              <a:rPr lang="en-US" altLang="en-US" sz="1200" b="0" dirty="0">
                <a:solidFill>
                  <a:schemeClr val="bg2"/>
                </a:solidFill>
                <a:latin typeface="Calibri" panose="020F0502020204030204" pitchFamily="34" charset="0"/>
              </a:rPr>
              <a:t>Yu. ASCO 2020. Abstr 5544. Arija. ESMO 2020. Abstr 621P. NCT02861573.</a:t>
            </a:r>
          </a:p>
        </p:txBody>
      </p:sp>
      <p:grpSp>
        <p:nvGrpSpPr>
          <p:cNvPr id="5" name="Group 7">
            <a:extLst>
              <a:ext uri="{FF2B5EF4-FFF2-40B4-BE49-F238E27FC236}">
                <a16:creationId xmlns:a16="http://schemas.microsoft.com/office/drawing/2014/main" id="{28AF54E8-9332-456A-9DA5-67CDD5C57B9B}"/>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AF008355-20CA-4DFE-9969-6BEDF7B077F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FA787880-9276-40DF-8ED9-A1253D15364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endParaRPr>
            </a:p>
          </p:txBody>
        </p:sp>
      </p:grpSp>
      <p:sp>
        <p:nvSpPr>
          <p:cNvPr id="8" name="Content Placeholder 2">
            <a:extLst>
              <a:ext uri="{FF2B5EF4-FFF2-40B4-BE49-F238E27FC236}">
                <a16:creationId xmlns:a16="http://schemas.microsoft.com/office/drawing/2014/main" id="{5BEDBADC-927E-4663-B015-7592A18617B2}"/>
              </a:ext>
            </a:extLst>
          </p:cNvPr>
          <p:cNvSpPr txBox="1">
            <a:spLocks/>
          </p:cNvSpPr>
          <p:nvPr/>
        </p:nvSpPr>
        <p:spPr bwMode="auto">
          <a:xfrm>
            <a:off x="604675" y="5344953"/>
            <a:ext cx="10877529" cy="1037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safety, PSA response, ORR by BICR (RECIST 1.1)</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DCR, rPFS, OS</a:t>
            </a:r>
          </a:p>
        </p:txBody>
      </p:sp>
      <p:grpSp>
        <p:nvGrpSpPr>
          <p:cNvPr id="16" name="Group 15">
            <a:extLst>
              <a:ext uri="{FF2B5EF4-FFF2-40B4-BE49-F238E27FC236}">
                <a16:creationId xmlns:a16="http://schemas.microsoft.com/office/drawing/2014/main" id="{8E32AB2E-6CD8-4BBC-8880-D3023F8113C0}"/>
              </a:ext>
            </a:extLst>
          </p:cNvPr>
          <p:cNvGrpSpPr/>
          <p:nvPr/>
        </p:nvGrpSpPr>
        <p:grpSpPr>
          <a:xfrm>
            <a:off x="422276" y="3036156"/>
            <a:ext cx="11227195" cy="1815686"/>
            <a:chOff x="412751" y="2864706"/>
            <a:chExt cx="11227195" cy="1815686"/>
          </a:xfrm>
        </p:grpSpPr>
        <p:sp>
          <p:nvSpPr>
            <p:cNvPr id="17" name="Text Box 45">
              <a:extLst>
                <a:ext uri="{FF2B5EF4-FFF2-40B4-BE49-F238E27FC236}">
                  <a16:creationId xmlns:a16="http://schemas.microsoft.com/office/drawing/2014/main" id="{4D954A32-C292-4849-8B09-48ACC6D72750}"/>
                </a:ext>
              </a:extLst>
            </p:cNvPr>
            <p:cNvSpPr txBox="1">
              <a:spLocks noChangeArrowheads="1"/>
            </p:cNvSpPr>
            <p:nvPr/>
          </p:nvSpPr>
          <p:spPr bwMode="auto">
            <a:xfrm>
              <a:off x="412751" y="2864706"/>
              <a:ext cx="429067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t>Patients with mCRPC, docetaxel pretreated, with PD ≤6 mos before screening;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t>0-1 other prior CT lines;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t>0-2 NHAs for mCRPC</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t>(N = 84)</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endParaRPr>
            </a:p>
          </p:txBody>
        </p:sp>
        <p:sp>
          <p:nvSpPr>
            <p:cNvPr id="19" name="Rectangle 46">
              <a:extLst>
                <a:ext uri="{FF2B5EF4-FFF2-40B4-BE49-F238E27FC236}">
                  <a16:creationId xmlns:a16="http://schemas.microsoft.com/office/drawing/2014/main" id="{FE00935C-C6ED-4F39-B00B-4174F4546366}"/>
                </a:ext>
              </a:extLst>
            </p:cNvPr>
            <p:cNvSpPr>
              <a:spLocks noChangeArrowheads="1"/>
            </p:cNvSpPr>
            <p:nvPr/>
          </p:nvSpPr>
          <p:spPr bwMode="auto">
            <a:xfrm>
              <a:off x="10037240" y="3064761"/>
              <a:ext cx="160270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t>Treatment continued until PD or max </a:t>
              </a:r>
              <a:b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b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t>35 cycles (2 yrs)</a:t>
              </a:r>
            </a:p>
          </p:txBody>
        </p:sp>
        <p:sp>
          <p:nvSpPr>
            <p:cNvPr id="20" name="Rectangle 49">
              <a:extLst>
                <a:ext uri="{FF2B5EF4-FFF2-40B4-BE49-F238E27FC236}">
                  <a16:creationId xmlns:a16="http://schemas.microsoft.com/office/drawing/2014/main" id="{9E6C8AF8-C205-4D85-933D-E2824B673BFB}"/>
                </a:ext>
              </a:extLst>
            </p:cNvPr>
            <p:cNvSpPr>
              <a:spLocks noChangeArrowheads="1"/>
            </p:cNvSpPr>
            <p:nvPr/>
          </p:nvSpPr>
          <p:spPr bwMode="auto">
            <a:xfrm>
              <a:off x="5000619" y="3062633"/>
              <a:ext cx="4608850" cy="1081475"/>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2000" dirty="0">
                  <a:solidFill>
                    <a:srgbClr val="FFFFFF"/>
                  </a:solidFill>
                  <a:latin typeface="Calibri" panose="020F0502020204030204" pitchFamily="34" charset="0"/>
                  <a:ea typeface="MS PGothic" pitchFamily="34" charset="-128"/>
                  <a:cs typeface="Arial" panose="020B0604020202020204" pitchFamily="34" charset="0"/>
                </a:rPr>
                <a:t>Cohort A</a:t>
              </a:r>
              <a:br>
                <a:rPr lang="en-US" altLang="en-US" sz="2000" dirty="0">
                  <a:solidFill>
                    <a:srgbClr val="FFFFFF"/>
                  </a:solidFill>
                  <a:latin typeface="Calibri" panose="020F0502020204030204" pitchFamily="34" charset="0"/>
                  <a:ea typeface="MS PGothic" pitchFamily="34" charset="-128"/>
                  <a:cs typeface="Arial" panose="020B0604020202020204" pitchFamily="34" charset="0"/>
                </a:rPr>
              </a:br>
              <a:r>
                <a:rPr lang="en-US" altLang="en-US" sz="2000" b="1" dirty="0">
                  <a:solidFill>
                    <a:srgbClr val="FFFFFF"/>
                  </a:solidFill>
                  <a:latin typeface="Calibri" panose="020F0502020204030204" pitchFamily="34" charset="0"/>
                  <a:ea typeface="MS PGothic" pitchFamily="34" charset="-128"/>
                  <a:cs typeface="Arial" panose="020B0604020202020204" pitchFamily="34" charset="0"/>
                </a:rPr>
                <a:t>Pembrolizumab </a:t>
              </a:r>
              <a:r>
                <a:rPr lang="en-US" altLang="en-US" sz="2000" b="0" dirty="0">
                  <a:solidFill>
                    <a:srgbClr val="FFFFFF"/>
                  </a:solidFill>
                  <a:latin typeface="Calibri" panose="020F0502020204030204" pitchFamily="34" charset="0"/>
                  <a:ea typeface="MS PGothic" pitchFamily="34" charset="-128"/>
                  <a:cs typeface="Arial" panose="020B0604020202020204" pitchFamily="34" charset="0"/>
                </a:rPr>
                <a:t>200 mg Q3W +</a:t>
              </a:r>
              <a:br>
                <a:rPr lang="en-US" altLang="en-US" sz="2000" dirty="0">
                  <a:solidFill>
                    <a:srgbClr val="FFFFFF"/>
                  </a:solidFill>
                  <a:latin typeface="Calibri" panose="020F0502020204030204" pitchFamily="34" charset="0"/>
                  <a:ea typeface="MS PGothic" pitchFamily="34" charset="-128"/>
                  <a:cs typeface="Arial" panose="020B0604020202020204" pitchFamily="34" charset="0"/>
                </a:rPr>
              </a:br>
              <a:r>
                <a:rPr lang="en-US" altLang="en-US" sz="2000" b="1" dirty="0">
                  <a:solidFill>
                    <a:srgbClr val="FFFFFF"/>
                  </a:solidFill>
                  <a:latin typeface="Calibri" panose="020F0502020204030204" pitchFamily="34" charset="0"/>
                  <a:ea typeface="MS PGothic" pitchFamily="34" charset="-128"/>
                  <a:cs typeface="Arial" panose="020B0604020202020204" pitchFamily="34" charset="0"/>
                </a:rPr>
                <a:t>Olaparib</a:t>
              </a:r>
              <a:r>
                <a:rPr lang="en-US" altLang="en-US" sz="2000" dirty="0">
                  <a:solidFill>
                    <a:srgbClr val="FFFFFF"/>
                  </a:solidFill>
                  <a:latin typeface="Calibri" panose="020F0502020204030204" pitchFamily="34" charset="0"/>
                  <a:ea typeface="MS PGothic" pitchFamily="34" charset="-128"/>
                  <a:cs typeface="Arial" panose="020B0604020202020204" pitchFamily="34" charset="0"/>
                </a:rPr>
                <a:t> </a:t>
              </a:r>
              <a:r>
                <a:rPr lang="en-US" altLang="en-US" sz="2000" b="0" dirty="0">
                  <a:solidFill>
                    <a:srgbClr val="FFFFFF"/>
                  </a:solidFill>
                  <a:latin typeface="Calibri" panose="020F0502020204030204" pitchFamily="34" charset="0"/>
                  <a:ea typeface="MS PGothic" pitchFamily="34" charset="-128"/>
                  <a:cs typeface="Arial" panose="020B0604020202020204" pitchFamily="34" charset="0"/>
                </a:rPr>
                <a:t>400 mg QD </a:t>
              </a:r>
              <a:r>
                <a:rPr lang="en-US" altLang="en-US" sz="2000" dirty="0">
                  <a:solidFill>
                    <a:srgbClr val="FFFFFF"/>
                  </a:solidFill>
                  <a:latin typeface="Calibri" panose="020F0502020204030204" pitchFamily="34" charset="0"/>
                  <a:ea typeface="MS PGothic" pitchFamily="34" charset="-128"/>
                  <a:cs typeface="Arial" panose="020B0604020202020204" pitchFamily="34" charset="0"/>
                </a:rPr>
                <a:t>or </a:t>
              </a:r>
              <a:r>
                <a:rPr lang="en-US" altLang="en-US" sz="2000" b="0" dirty="0">
                  <a:solidFill>
                    <a:srgbClr val="FFFFFF"/>
                  </a:solidFill>
                  <a:latin typeface="Calibri" panose="020F0502020204030204" pitchFamily="34" charset="0"/>
                  <a:ea typeface="MS PGothic" pitchFamily="34" charset="-128"/>
                  <a:cs typeface="Arial" panose="020B0604020202020204" pitchFamily="34" charset="0"/>
                </a:rPr>
                <a:t>300 mg BID PO</a:t>
              </a:r>
              <a:r>
                <a:rPr lang="en-US" altLang="en-US" sz="2000" dirty="0">
                  <a:solidFill>
                    <a:srgbClr val="FFFFFF"/>
                  </a:solidFill>
                  <a:latin typeface="Calibri" panose="020F0502020204030204" pitchFamily="34" charset="0"/>
                  <a:ea typeface="MS PGothic" pitchFamily="34" charset="-128"/>
                  <a:cs typeface="Arial" panose="020B0604020202020204" pitchFamily="34" charset="0"/>
                </a:rPr>
                <a:t>*</a:t>
              </a:r>
              <a:endParaRPr kumimoji="0" lang="en-US" altLang="en-US" sz="2000" i="1" u="none" strike="noStrike" kern="1200" cap="none" spc="0" normalizeH="0" baseline="0" noProof="0" dirty="0">
                <a:ln>
                  <a:noFill/>
                </a:ln>
                <a:solidFill>
                  <a:srgbClr val="FFFFFF"/>
                </a:solidFill>
                <a:effectLst/>
                <a:uLnTx/>
                <a:uFillTx/>
                <a:latin typeface="Calibri" panose="020F0502020204030204" pitchFamily="34" charset="0"/>
                <a:ea typeface="MS PGothic" pitchFamily="34" charset="-128"/>
                <a:cs typeface="Arial" panose="020B0604020202020204" pitchFamily="34" charset="0"/>
              </a:endParaRPr>
            </a:p>
          </p:txBody>
        </p:sp>
        <p:sp>
          <p:nvSpPr>
            <p:cNvPr id="21" name="Line 52">
              <a:extLst>
                <a:ext uri="{FF2B5EF4-FFF2-40B4-BE49-F238E27FC236}">
                  <a16:creationId xmlns:a16="http://schemas.microsoft.com/office/drawing/2014/main" id="{6654557E-0D1D-497D-B2A6-8FCA099B9707}"/>
                </a:ext>
              </a:extLst>
            </p:cNvPr>
            <p:cNvSpPr>
              <a:spLocks noChangeShapeType="1"/>
            </p:cNvSpPr>
            <p:nvPr/>
          </p:nvSpPr>
          <p:spPr bwMode="auto">
            <a:xfrm>
              <a:off x="9663915" y="3603370"/>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endParaRPr>
            </a:p>
          </p:txBody>
        </p:sp>
        <p:sp>
          <p:nvSpPr>
            <p:cNvPr id="22" name="Line 52">
              <a:extLst>
                <a:ext uri="{FF2B5EF4-FFF2-40B4-BE49-F238E27FC236}">
                  <a16:creationId xmlns:a16="http://schemas.microsoft.com/office/drawing/2014/main" id="{6D713E5E-82CD-4C0C-A011-922C1CF42CD0}"/>
                </a:ext>
              </a:extLst>
            </p:cNvPr>
            <p:cNvSpPr>
              <a:spLocks noChangeShapeType="1"/>
            </p:cNvSpPr>
            <p:nvPr/>
          </p:nvSpPr>
          <p:spPr bwMode="auto">
            <a:xfrm>
              <a:off x="4463715" y="3603370"/>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endParaRPr>
            </a:p>
          </p:txBody>
        </p:sp>
        <p:sp>
          <p:nvSpPr>
            <p:cNvPr id="23" name="TextBox 22">
              <a:extLst>
                <a:ext uri="{FF2B5EF4-FFF2-40B4-BE49-F238E27FC236}">
                  <a16:creationId xmlns:a16="http://schemas.microsoft.com/office/drawing/2014/main" id="{B4C4DA12-436D-4ECE-B624-0F7629C72A90}"/>
                </a:ext>
              </a:extLst>
            </p:cNvPr>
            <p:cNvSpPr txBox="1"/>
            <p:nvPr/>
          </p:nvSpPr>
          <p:spPr bwMode="auto">
            <a:xfrm>
              <a:off x="5000619" y="4157172"/>
              <a:ext cx="47167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*Initial 42 patients received 400-mg capsules; subsequent patients received 300-mg tablets.</a:t>
              </a:r>
            </a:p>
          </p:txBody>
        </p:sp>
      </p:grpSp>
    </p:spTree>
    <p:extLst>
      <p:ext uri="{BB962C8B-B14F-4D97-AF65-F5344CB8AC3E}">
        <p14:creationId xmlns:p14="http://schemas.microsoft.com/office/powerpoint/2010/main" val="21319001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E7D67-9786-4A03-AC51-7F4C797CE454}"/>
              </a:ext>
            </a:extLst>
          </p:cNvPr>
          <p:cNvSpPr>
            <a:spLocks noGrp="1"/>
          </p:cNvSpPr>
          <p:nvPr>
            <p:ph type="title"/>
          </p:nvPr>
        </p:nvSpPr>
        <p:spPr/>
        <p:txBody>
          <a:bodyPr/>
          <a:lstStyle/>
          <a:p>
            <a:r>
              <a:rPr lang="en-US" dirty="0"/>
              <a:t>KEYNOTE-365 Pembrolizumab/Olaparib Cohort: Efficacy</a:t>
            </a:r>
          </a:p>
        </p:txBody>
      </p:sp>
      <p:grpSp>
        <p:nvGrpSpPr>
          <p:cNvPr id="10" name="Group 7">
            <a:extLst>
              <a:ext uri="{FF2B5EF4-FFF2-40B4-BE49-F238E27FC236}">
                <a16:creationId xmlns:a16="http://schemas.microsoft.com/office/drawing/2014/main" id="{B86BB62E-4228-4D1C-93A2-CAB961173682}"/>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15985649-0FAE-403C-8BEC-F4E2981750C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82524237-3A19-442A-9766-71507643FD6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endParaRPr>
            </a:p>
          </p:txBody>
        </p:sp>
      </p:grpSp>
      <p:sp>
        <p:nvSpPr>
          <p:cNvPr id="14" name="Content Placeholder 7">
            <a:extLst>
              <a:ext uri="{FF2B5EF4-FFF2-40B4-BE49-F238E27FC236}">
                <a16:creationId xmlns:a16="http://schemas.microsoft.com/office/drawing/2014/main" id="{BB136BDD-8ABA-4DB6-8E77-5097E7699DA9}"/>
              </a:ext>
            </a:extLst>
          </p:cNvPr>
          <p:cNvSpPr txBox="1">
            <a:spLocks/>
          </p:cNvSpPr>
          <p:nvPr/>
        </p:nvSpPr>
        <p:spPr bwMode="auto">
          <a:xfrm>
            <a:off x="6855861" y="1510060"/>
            <a:ext cx="5229570" cy="4565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b="0" kern="0" dirty="0"/>
              <a:t>Median rPFS: 4.3 mos</a:t>
            </a:r>
          </a:p>
          <a:p>
            <a:pPr lvl="1"/>
            <a:r>
              <a:rPr lang="en-US" b="0" kern="0" dirty="0"/>
              <a:t>12-mo rPFS rate: 23.3 </a:t>
            </a:r>
          </a:p>
          <a:p>
            <a:r>
              <a:rPr lang="en-US" b="0" kern="0" dirty="0"/>
              <a:t>Median OS: 14.4 mos</a:t>
            </a:r>
          </a:p>
          <a:p>
            <a:pPr lvl="1"/>
            <a:r>
              <a:rPr lang="en-US" b="0" kern="0" dirty="0"/>
              <a:t>12-mo OS rate: 58.2</a:t>
            </a:r>
          </a:p>
          <a:p>
            <a:r>
              <a:rPr lang="en-US" b="0" kern="0" dirty="0"/>
              <a:t>Median time to PSA progression: 3.7 mos</a:t>
            </a:r>
          </a:p>
          <a:p>
            <a:r>
              <a:rPr lang="en-US" b="0" kern="0" dirty="0"/>
              <a:t>PSA decrease from BL: 36.6%</a:t>
            </a:r>
          </a:p>
          <a:p>
            <a:pPr lvl="1"/>
            <a:r>
              <a:rPr lang="en-US" b="0" kern="0" dirty="0"/>
              <a:t>Decrease ≥50%: 11.0%</a:t>
            </a:r>
          </a:p>
          <a:p>
            <a:endParaRPr lang="en-US" b="0" kern="0" dirty="0"/>
          </a:p>
        </p:txBody>
      </p:sp>
      <p:sp>
        <p:nvSpPr>
          <p:cNvPr id="15" name="Text Box 11">
            <a:extLst>
              <a:ext uri="{FF2B5EF4-FFF2-40B4-BE49-F238E27FC236}">
                <a16:creationId xmlns:a16="http://schemas.microsoft.com/office/drawing/2014/main" id="{C2AEB81B-8A60-4954-88EB-3F40D0732B2C}"/>
              </a:ext>
            </a:extLst>
          </p:cNvPr>
          <p:cNvSpPr txBox="1">
            <a:spLocks noChangeArrowheads="1"/>
          </p:cNvSpPr>
          <p:nvPr/>
        </p:nvSpPr>
        <p:spPr bwMode="auto">
          <a:xfrm>
            <a:off x="433389" y="63666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Yu. ASCO 2020. Abstr 5544. Arija. ESMO 2020. Abstr 621P.</a:t>
            </a:r>
          </a:p>
        </p:txBody>
      </p:sp>
      <p:graphicFrame>
        <p:nvGraphicFramePr>
          <p:cNvPr id="16" name="Content Placeholder 3">
            <a:extLst>
              <a:ext uri="{FF2B5EF4-FFF2-40B4-BE49-F238E27FC236}">
                <a16:creationId xmlns:a16="http://schemas.microsoft.com/office/drawing/2014/main" id="{1BB45150-EE4E-47ED-A367-4C3818031FFF}"/>
              </a:ext>
            </a:extLst>
          </p:cNvPr>
          <p:cNvGraphicFramePr>
            <a:graphicFrameLocks/>
          </p:cNvGraphicFramePr>
          <p:nvPr>
            <p:extLst>
              <p:ext uri="{D42A27DB-BD31-4B8C-83A1-F6EECF244321}">
                <p14:modId xmlns:p14="http://schemas.microsoft.com/office/powerpoint/2010/main" val="1054457573"/>
              </p:ext>
            </p:extLst>
          </p:nvPr>
        </p:nvGraphicFramePr>
        <p:xfrm>
          <a:off x="685800" y="1608070"/>
          <a:ext cx="6007664" cy="4564128"/>
        </p:xfrm>
        <a:graphic>
          <a:graphicData uri="http://schemas.openxmlformats.org/drawingml/2006/table">
            <a:tbl>
              <a:tblPr firstRow="1" bandRow="1">
                <a:tableStyleId>{93296810-A885-4BE3-A3E7-6D5BEEA58F35}</a:tableStyleId>
              </a:tblPr>
              <a:tblGrid>
                <a:gridCol w="1961726">
                  <a:extLst>
                    <a:ext uri="{9D8B030D-6E8A-4147-A177-3AD203B41FA5}">
                      <a16:colId xmlns:a16="http://schemas.microsoft.com/office/drawing/2014/main" val="2396412728"/>
                    </a:ext>
                  </a:extLst>
                </a:gridCol>
                <a:gridCol w="1245957">
                  <a:extLst>
                    <a:ext uri="{9D8B030D-6E8A-4147-A177-3AD203B41FA5}">
                      <a16:colId xmlns:a16="http://schemas.microsoft.com/office/drawing/2014/main" val="2432868752"/>
                    </a:ext>
                  </a:extLst>
                </a:gridCol>
                <a:gridCol w="1465027">
                  <a:extLst>
                    <a:ext uri="{9D8B030D-6E8A-4147-A177-3AD203B41FA5}">
                      <a16:colId xmlns:a16="http://schemas.microsoft.com/office/drawing/2014/main" val="1029898095"/>
                    </a:ext>
                  </a:extLst>
                </a:gridCol>
                <a:gridCol w="1334954">
                  <a:extLst>
                    <a:ext uri="{9D8B030D-6E8A-4147-A177-3AD203B41FA5}">
                      <a16:colId xmlns:a16="http://schemas.microsoft.com/office/drawing/2014/main" val="132000047"/>
                    </a:ext>
                  </a:extLst>
                </a:gridCol>
              </a:tblGrid>
              <a:tr h="740129">
                <a:tc>
                  <a:txBody>
                    <a:bodyPr/>
                    <a:lstStyle/>
                    <a:p>
                      <a:r>
                        <a:rPr lang="en-US" sz="1400" dirty="0">
                          <a:latin typeface="Calibri" panose="020F0502020204030204" pitchFamily="34" charset="0"/>
                          <a:cs typeface="Calibri" panose="020F0502020204030204" pitchFamily="34" charset="0"/>
                        </a:rPr>
                        <a:t>Response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latin typeface="Calibri" panose="020F0502020204030204" pitchFamily="34" charset="0"/>
                          <a:cs typeface="Calibri" panose="020F0502020204030204" pitchFamily="34" charset="0"/>
                        </a:rPr>
                        <a:t>RECIST Measurable </a:t>
                      </a:r>
                      <a:br>
                        <a:rPr lang="en-US" sz="1400" dirty="0">
                          <a:latin typeface="Calibri" panose="020F0502020204030204" pitchFamily="34" charset="0"/>
                          <a:cs typeface="Calibri" panose="020F0502020204030204" pitchFamily="34" charset="0"/>
                        </a:rPr>
                      </a:br>
                      <a:r>
                        <a:rPr lang="en-US" sz="1400" dirty="0">
                          <a:latin typeface="Calibri" panose="020F0502020204030204" pitchFamily="34" charset="0"/>
                          <a:cs typeface="Calibri" panose="020F0502020204030204" pitchFamily="34" charset="0"/>
                        </a:rPr>
                        <a:t>(n = 24)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latin typeface="Calibri" panose="020F0502020204030204" pitchFamily="34" charset="0"/>
                          <a:cs typeface="Calibri" panose="020F0502020204030204" pitchFamily="34" charset="0"/>
                        </a:rPr>
                        <a:t>RECIST Nonmeasurable </a:t>
                      </a:r>
                      <a:br>
                        <a:rPr lang="en-US" sz="1400" dirty="0">
                          <a:latin typeface="Calibri" panose="020F0502020204030204" pitchFamily="34" charset="0"/>
                          <a:cs typeface="Calibri" panose="020F0502020204030204" pitchFamily="34" charset="0"/>
                        </a:rPr>
                      </a:br>
                      <a:r>
                        <a:rPr lang="en-US" sz="1400" dirty="0">
                          <a:latin typeface="Calibri" panose="020F0502020204030204" pitchFamily="34" charset="0"/>
                          <a:cs typeface="Calibri" panose="020F0502020204030204" pitchFamily="34" charset="0"/>
                        </a:rPr>
                        <a:t>(n = 17)</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latin typeface="Calibri" panose="020F0502020204030204" pitchFamily="34" charset="0"/>
                          <a:cs typeface="Calibri" panose="020F0502020204030204" pitchFamily="34" charset="0"/>
                        </a:rPr>
                        <a:t>Total </a:t>
                      </a:r>
                      <a:br>
                        <a:rPr lang="en-US" sz="1400" dirty="0">
                          <a:latin typeface="Calibri" panose="020F0502020204030204" pitchFamily="34" charset="0"/>
                          <a:cs typeface="Calibri" panose="020F0502020204030204" pitchFamily="34" charset="0"/>
                        </a:rPr>
                      </a:br>
                      <a:r>
                        <a:rPr lang="en-US" sz="1400" dirty="0">
                          <a:latin typeface="Calibri" panose="020F0502020204030204" pitchFamily="34" charset="0"/>
                          <a:cs typeface="Calibri" panose="020F0502020204030204" pitchFamily="34" charset="0"/>
                        </a:rPr>
                        <a:t>(N = 41)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115546133"/>
                  </a:ext>
                </a:extLst>
              </a:tr>
              <a:tr h="308387">
                <a:tc>
                  <a:txBody>
                    <a:bodyPr/>
                    <a:lstStyle/>
                    <a:p>
                      <a:r>
                        <a:rPr lang="en-US" sz="1400" b="0" dirty="0">
                          <a:solidFill>
                            <a:schemeClr val="bg1"/>
                          </a:solidFill>
                          <a:latin typeface="Calibri" panose="020F0502020204030204" pitchFamily="34" charset="0"/>
                          <a:cs typeface="Calibri" panose="020F0502020204030204" pitchFamily="34" charset="0"/>
                        </a:rPr>
                        <a:t>ORR, % (95%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8.3 (1.0-27.0)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01920981"/>
                  </a:ext>
                </a:extLst>
              </a:tr>
              <a:tr h="308387">
                <a:tc>
                  <a:txBody>
                    <a:bodyPr/>
                    <a:lstStyle/>
                    <a:p>
                      <a:r>
                        <a:rPr lang="en-US" sz="1400" b="0" dirty="0">
                          <a:solidFill>
                            <a:schemeClr val="bg1"/>
                          </a:solidFill>
                          <a:latin typeface="Calibri" panose="020F0502020204030204" pitchFamily="34" charset="0"/>
                          <a:cs typeface="Calibri" panose="020F0502020204030204" pitchFamily="34" charset="0"/>
                        </a:rPr>
                        <a:t>DCR, % (95% CI)</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20.8 (7.1-42.2)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23.5 (6.8-49.9)</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22.0 (10.6-37.6)</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86786819"/>
                  </a:ext>
                </a:extLst>
              </a:tr>
              <a:tr h="308387">
                <a:tc gridSpan="2">
                  <a:txBody>
                    <a:bodyPr/>
                    <a:lstStyle/>
                    <a:p>
                      <a:r>
                        <a:rPr lang="en-US" sz="1400" b="0" dirty="0">
                          <a:solidFill>
                            <a:schemeClr val="bg1"/>
                          </a:solidFill>
                          <a:latin typeface="Calibri" panose="020F0502020204030204" pitchFamily="34" charset="0"/>
                          <a:cs typeface="Calibri" panose="020F0502020204030204" pitchFamily="34" charset="0"/>
                        </a:rPr>
                        <a:t>Best response, n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sz="1400" b="0" dirty="0">
                        <a:solidFill>
                          <a:schemeClr val="bg1"/>
                        </a:solidFill>
                        <a:latin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11171741"/>
                  </a:ext>
                </a:extLst>
              </a:tr>
              <a:tr h="308387">
                <a:tc>
                  <a:txBody>
                    <a:bodyPr/>
                    <a:lstStyle/>
                    <a:p>
                      <a:pPr marL="285750" indent="-285750">
                        <a:buFont typeface="Wingdings" panose="05000000000000000000" pitchFamily="2" charset="2"/>
                        <a:buChar char="§"/>
                      </a:pPr>
                      <a:r>
                        <a:rPr lang="en-US" sz="1400" b="0" dirty="0">
                          <a:solidFill>
                            <a:schemeClr val="bg1"/>
                          </a:solidFill>
                          <a:latin typeface="Calibri" panose="020F0502020204030204" pitchFamily="34" charset="0"/>
                          <a:cs typeface="Calibri" panose="020F0502020204030204" pitchFamily="34" charset="0"/>
                        </a:rPr>
                        <a:t>CR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38951010"/>
                  </a:ext>
                </a:extLst>
              </a:tr>
              <a:tr h="308387">
                <a:tc>
                  <a:txBody>
                    <a:bodyPr/>
                    <a:lstStyle/>
                    <a:p>
                      <a:pPr marL="285750" indent="-285750">
                        <a:buFont typeface="Wingdings" panose="05000000000000000000" pitchFamily="2" charset="2"/>
                        <a:buChar char="§"/>
                      </a:pPr>
                      <a:r>
                        <a:rPr lang="en-US" sz="1400" b="0" dirty="0">
                          <a:solidFill>
                            <a:schemeClr val="bg1"/>
                          </a:solidFill>
                          <a:latin typeface="Calibri" panose="020F0502020204030204" pitchFamily="34" charset="0"/>
                          <a:cs typeface="Calibri" panose="020F0502020204030204" pitchFamily="34" charset="0"/>
                        </a:rPr>
                        <a:t>PR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 (8.3)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NA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57159310"/>
                  </a:ext>
                </a:extLst>
              </a:tr>
              <a:tr h="308387">
                <a:tc>
                  <a:txBody>
                    <a:bodyPr/>
                    <a:lstStyle/>
                    <a:p>
                      <a:pPr marL="285750" indent="-285750">
                        <a:buFont typeface="Wingdings" panose="05000000000000000000" pitchFamily="2" charset="2"/>
                        <a:buChar char="§"/>
                      </a:pPr>
                      <a:r>
                        <a:rPr lang="en-US" sz="1400" b="0" dirty="0">
                          <a:solidFill>
                            <a:schemeClr val="bg1"/>
                          </a:solidFill>
                          <a:latin typeface="Calibri" panose="020F0502020204030204" pitchFamily="34" charset="0"/>
                          <a:cs typeface="Calibri" panose="020F0502020204030204" pitchFamily="34" charset="0"/>
                        </a:rPr>
                        <a:t>SD (any duration)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6 (25.0)</a:t>
                      </a:r>
                      <a:endParaRPr lang="en-US" sz="1400" dirty="0">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6 (14.6)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88140873"/>
                  </a:ext>
                </a:extLst>
              </a:tr>
              <a:tr h="524258">
                <a:tc>
                  <a:txBody>
                    <a:bodyPr/>
                    <a:lstStyle/>
                    <a:p>
                      <a:pPr marL="285750" indent="-285750">
                        <a:buFont typeface="Wingdings" panose="05000000000000000000" pitchFamily="2" charset="2"/>
                        <a:buChar char="§"/>
                      </a:pPr>
                      <a:r>
                        <a:rPr lang="en-US" sz="1400" b="0" dirty="0">
                          <a:solidFill>
                            <a:schemeClr val="bg1"/>
                          </a:solidFill>
                          <a:latin typeface="Calibri" panose="020F0502020204030204" pitchFamily="34" charset="0"/>
                          <a:cs typeface="Calibri" panose="020F0502020204030204" pitchFamily="34" charset="0"/>
                        </a:rPr>
                        <a:t>Non-CR/</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non-PD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9 (52.9)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9 (22.0)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66878249"/>
                  </a:ext>
                </a:extLst>
              </a:tr>
              <a:tr h="524258">
                <a:tc>
                  <a:txBody>
                    <a:bodyPr/>
                    <a:lstStyle/>
                    <a:p>
                      <a:pPr marL="285750" indent="-285750">
                        <a:buFont typeface="Wingdings" panose="05000000000000000000" pitchFamily="2" charset="2"/>
                        <a:buChar char="§"/>
                      </a:pPr>
                      <a:r>
                        <a:rPr lang="en-US" sz="1400" b="0" dirty="0">
                          <a:solidFill>
                            <a:schemeClr val="bg1"/>
                          </a:solidFill>
                          <a:latin typeface="Calibri" panose="020F0502020204030204" pitchFamily="34" charset="0"/>
                          <a:cs typeface="Calibri" panose="020F0502020204030204" pitchFamily="34" charset="0"/>
                        </a:rPr>
                        <a:t>SD or non-CR/</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non-PD ≥6 mos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3 (12.5)</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4 (23.5)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7 (17.1)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76242644"/>
                  </a:ext>
                </a:extLst>
              </a:tr>
              <a:tr h="308387">
                <a:tc>
                  <a:txBody>
                    <a:bodyPr/>
                    <a:lstStyle/>
                    <a:p>
                      <a:pPr marL="285750" indent="-285750">
                        <a:buFont typeface="Wingdings" panose="05000000000000000000" pitchFamily="2" charset="2"/>
                        <a:buChar char="§"/>
                      </a:pPr>
                      <a:r>
                        <a:rPr lang="en-US" sz="1400" b="0" dirty="0">
                          <a:solidFill>
                            <a:schemeClr val="bg1"/>
                          </a:solidFill>
                          <a:latin typeface="Calibri" panose="020F0502020204030204" pitchFamily="34" charset="0"/>
                          <a:cs typeface="Calibri" panose="020F0502020204030204" pitchFamily="34" charset="0"/>
                        </a:rPr>
                        <a:t>PD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13 (54.2)</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5 (29.4)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18 (43.9)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00592992"/>
                  </a:ext>
                </a:extLst>
              </a:tr>
              <a:tr h="308387">
                <a:tc>
                  <a:txBody>
                    <a:bodyPr/>
                    <a:lstStyle/>
                    <a:p>
                      <a:pPr marL="285750" indent="-285750">
                        <a:buFont typeface="Wingdings" panose="05000000000000000000" pitchFamily="2" charset="2"/>
                        <a:buChar char="§"/>
                      </a:pPr>
                      <a:r>
                        <a:rPr lang="en-US" sz="1400" b="0" dirty="0">
                          <a:solidFill>
                            <a:schemeClr val="bg1"/>
                          </a:solidFill>
                          <a:latin typeface="Calibri" panose="020F0502020204030204" pitchFamily="34" charset="0"/>
                          <a:cs typeface="Calibri" panose="020F0502020204030204" pitchFamily="34" charset="0"/>
                        </a:rPr>
                        <a:t>Not evaluable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2 (11.8)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2 (4.9)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85978944"/>
                  </a:ext>
                </a:extLst>
              </a:tr>
              <a:tr h="308387">
                <a:tc>
                  <a:txBody>
                    <a:bodyPr/>
                    <a:lstStyle/>
                    <a:p>
                      <a:pPr marL="285750" indent="-285750">
                        <a:buFont typeface="Wingdings" panose="05000000000000000000" pitchFamily="2" charset="2"/>
                        <a:buChar char="§"/>
                      </a:pPr>
                      <a:r>
                        <a:rPr lang="en-US" sz="1400" b="0" dirty="0">
                          <a:solidFill>
                            <a:schemeClr val="bg1"/>
                          </a:solidFill>
                          <a:latin typeface="Calibri" panose="020F0502020204030204" pitchFamily="34" charset="0"/>
                          <a:cs typeface="Calibri" panose="020F0502020204030204" pitchFamily="34" charset="0"/>
                        </a:rPr>
                        <a:t>Not assessed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3 (12.5)</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1 (5.9)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4 (9.8)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16114260"/>
                  </a:ext>
                </a:extLst>
              </a:tr>
            </a:tbl>
          </a:graphicData>
        </a:graphic>
      </p:graphicFrame>
    </p:spTree>
    <p:extLst>
      <p:ext uri="{BB962C8B-B14F-4D97-AF65-F5344CB8AC3E}">
        <p14:creationId xmlns:p14="http://schemas.microsoft.com/office/powerpoint/2010/main" val="24010631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E7D67-9786-4A03-AC51-7F4C797CE454}"/>
              </a:ext>
            </a:extLst>
          </p:cNvPr>
          <p:cNvSpPr>
            <a:spLocks noGrp="1"/>
          </p:cNvSpPr>
          <p:nvPr>
            <p:ph type="title"/>
          </p:nvPr>
        </p:nvSpPr>
        <p:spPr/>
        <p:txBody>
          <a:bodyPr/>
          <a:lstStyle/>
          <a:p>
            <a:r>
              <a:rPr lang="en-US" dirty="0"/>
              <a:t>KEYNOTE-365 Pembrolizumab/Olaparib Cohort: Safety</a:t>
            </a:r>
          </a:p>
        </p:txBody>
      </p:sp>
      <p:grpSp>
        <p:nvGrpSpPr>
          <p:cNvPr id="10" name="Group 7">
            <a:extLst>
              <a:ext uri="{FF2B5EF4-FFF2-40B4-BE49-F238E27FC236}">
                <a16:creationId xmlns:a16="http://schemas.microsoft.com/office/drawing/2014/main" id="{B86BB62E-4228-4D1C-93A2-CAB961173682}"/>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15985649-0FAE-403C-8BEC-F4E2981750C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82524237-3A19-442A-9766-71507643FD6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endParaRPr>
            </a:p>
          </p:txBody>
        </p:sp>
      </p:grpSp>
      <p:sp>
        <p:nvSpPr>
          <p:cNvPr id="14" name="Content Placeholder 7">
            <a:extLst>
              <a:ext uri="{FF2B5EF4-FFF2-40B4-BE49-F238E27FC236}">
                <a16:creationId xmlns:a16="http://schemas.microsoft.com/office/drawing/2014/main" id="{8B6A5D88-922F-4D40-904A-EFB1DEFB0FC0}"/>
              </a:ext>
            </a:extLst>
          </p:cNvPr>
          <p:cNvSpPr txBox="1">
            <a:spLocks/>
          </p:cNvSpPr>
          <p:nvPr/>
        </p:nvSpPr>
        <p:spPr bwMode="auto">
          <a:xfrm>
            <a:off x="6566612" y="1505857"/>
            <a:ext cx="5229570" cy="4318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b="0" kern="0" dirty="0"/>
              <a:t>N = 84</a:t>
            </a:r>
          </a:p>
          <a:p>
            <a:r>
              <a:rPr lang="en-US" b="0" kern="0" dirty="0"/>
              <a:t>Deaths</a:t>
            </a:r>
          </a:p>
          <a:p>
            <a:pPr lvl="1"/>
            <a:r>
              <a:rPr lang="en-US" b="0" kern="0" dirty="0"/>
              <a:t>2 treatment related: myocardial infarction, unknown cause</a:t>
            </a:r>
          </a:p>
          <a:p>
            <a:pPr lvl="1"/>
            <a:r>
              <a:rPr lang="en-US" b="0" kern="0" dirty="0"/>
              <a:t>1 not treatment related: pneumonia</a:t>
            </a:r>
          </a:p>
          <a:p>
            <a:pPr marL="0" indent="0">
              <a:buFont typeface="Wingdings" panose="05000000000000000000" pitchFamily="2" charset="2"/>
              <a:buNone/>
            </a:pPr>
            <a:endParaRPr lang="en-US" b="0" kern="0" dirty="0"/>
          </a:p>
        </p:txBody>
      </p:sp>
      <p:sp>
        <p:nvSpPr>
          <p:cNvPr id="15" name="Text Box 11">
            <a:extLst>
              <a:ext uri="{FF2B5EF4-FFF2-40B4-BE49-F238E27FC236}">
                <a16:creationId xmlns:a16="http://schemas.microsoft.com/office/drawing/2014/main" id="{B2A97030-60C5-4675-A7F2-F641EC2EC03B}"/>
              </a:ext>
            </a:extLst>
          </p:cNvPr>
          <p:cNvSpPr txBox="1">
            <a:spLocks noChangeArrowheads="1"/>
          </p:cNvSpPr>
          <p:nvPr/>
        </p:nvSpPr>
        <p:spPr bwMode="auto">
          <a:xfrm>
            <a:off x="433389" y="63666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Yu. ASCO 2020. Abstr 5544. Arija. ESMO 2020. Abstr 621P.</a:t>
            </a:r>
          </a:p>
        </p:txBody>
      </p:sp>
      <p:graphicFrame>
        <p:nvGraphicFramePr>
          <p:cNvPr id="16" name="Content Placeholder 3">
            <a:extLst>
              <a:ext uri="{FF2B5EF4-FFF2-40B4-BE49-F238E27FC236}">
                <a16:creationId xmlns:a16="http://schemas.microsoft.com/office/drawing/2014/main" id="{9D33A737-B722-4F95-A79D-91C793E1251C}"/>
              </a:ext>
            </a:extLst>
          </p:cNvPr>
          <p:cNvGraphicFramePr>
            <a:graphicFrameLocks/>
          </p:cNvGraphicFramePr>
          <p:nvPr>
            <p:extLst>
              <p:ext uri="{D42A27DB-BD31-4B8C-83A1-F6EECF244321}">
                <p14:modId xmlns:p14="http://schemas.microsoft.com/office/powerpoint/2010/main" val="1864907088"/>
              </p:ext>
            </p:extLst>
          </p:nvPr>
        </p:nvGraphicFramePr>
        <p:xfrm>
          <a:off x="685800" y="1614172"/>
          <a:ext cx="5778108" cy="4602480"/>
        </p:xfrm>
        <a:graphic>
          <a:graphicData uri="http://schemas.openxmlformats.org/drawingml/2006/table">
            <a:tbl>
              <a:tblPr firstRow="1" bandRow="1">
                <a:tableStyleId>{93296810-A885-4BE3-A3E7-6D5BEEA58F35}</a:tableStyleId>
              </a:tblPr>
              <a:tblGrid>
                <a:gridCol w="2486476">
                  <a:extLst>
                    <a:ext uri="{9D8B030D-6E8A-4147-A177-3AD203B41FA5}">
                      <a16:colId xmlns:a16="http://schemas.microsoft.com/office/drawing/2014/main" val="2396412728"/>
                    </a:ext>
                  </a:extLst>
                </a:gridCol>
                <a:gridCol w="1434718">
                  <a:extLst>
                    <a:ext uri="{9D8B030D-6E8A-4147-A177-3AD203B41FA5}">
                      <a16:colId xmlns:a16="http://schemas.microsoft.com/office/drawing/2014/main" val="2432868752"/>
                    </a:ext>
                  </a:extLst>
                </a:gridCol>
                <a:gridCol w="1856914">
                  <a:extLst>
                    <a:ext uri="{9D8B030D-6E8A-4147-A177-3AD203B41FA5}">
                      <a16:colId xmlns:a16="http://schemas.microsoft.com/office/drawing/2014/main" val="1029898095"/>
                    </a:ext>
                  </a:extLst>
                </a:gridCol>
              </a:tblGrid>
              <a:tr h="323715">
                <a:tc>
                  <a:txBody>
                    <a:bodyPr/>
                    <a:lstStyle/>
                    <a:p>
                      <a:r>
                        <a:rPr lang="en-US" sz="1600" dirty="0">
                          <a:latin typeface="Calibri" panose="020F0502020204030204" pitchFamily="34" charset="0"/>
                        </a:rPr>
                        <a:t>Event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latin typeface="Calibri" panose="020F0502020204030204" pitchFamily="34" charset="0"/>
                        </a:rPr>
                        <a:t>Any Grade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latin typeface="Calibri" panose="020F0502020204030204" pitchFamily="34" charset="0"/>
                        </a:rPr>
                        <a:t>Grade 3-5</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115546133"/>
                  </a:ext>
                </a:extLst>
              </a:tr>
              <a:tr h="323715">
                <a:tc>
                  <a:txBody>
                    <a:bodyPr/>
                    <a:lstStyle/>
                    <a:p>
                      <a:r>
                        <a:rPr lang="en-US" sz="1600" b="0" dirty="0">
                          <a:solidFill>
                            <a:schemeClr val="bg1"/>
                          </a:solidFill>
                          <a:latin typeface="Calibri" panose="020F0502020204030204" pitchFamily="34" charset="0"/>
                        </a:rPr>
                        <a:t>Any TRAE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70 (83.3)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29 (34.6)</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01920981"/>
                  </a:ext>
                </a:extLst>
              </a:tr>
              <a:tr h="323715">
                <a:tc>
                  <a:txBody>
                    <a:bodyPr/>
                    <a:lstStyle/>
                    <a:p>
                      <a:pPr marL="285750" indent="-285750">
                        <a:buFont typeface="Wingdings" panose="05000000000000000000" pitchFamily="2" charset="2"/>
                        <a:buChar char="§"/>
                      </a:pPr>
                      <a:r>
                        <a:rPr lang="en-US" sz="1600" b="0" dirty="0">
                          <a:solidFill>
                            <a:schemeClr val="bg1"/>
                          </a:solidFill>
                          <a:latin typeface="Calibri" panose="020F0502020204030204" pitchFamily="34" charset="0"/>
                        </a:rPr>
                        <a:t>Nausea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28 (33.3)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 (1.2)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86786819"/>
                  </a:ext>
                </a:extLst>
              </a:tr>
              <a:tr h="323715">
                <a:tc>
                  <a:txBody>
                    <a:bodyPr/>
                    <a:lstStyle/>
                    <a:p>
                      <a:pPr marL="285750" indent="-285750">
                        <a:buFont typeface="Wingdings" panose="05000000000000000000" pitchFamily="2" charset="2"/>
                        <a:buChar char="§"/>
                      </a:pPr>
                      <a:r>
                        <a:rPr lang="en-US" sz="1600" b="0" dirty="0">
                          <a:solidFill>
                            <a:schemeClr val="bg1"/>
                          </a:solidFill>
                          <a:latin typeface="Calibri" panose="020F0502020204030204" pitchFamily="34" charset="0"/>
                        </a:rPr>
                        <a:t>Anemia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 (31.0)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 (17.9)</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15692636"/>
                  </a:ext>
                </a:extLst>
              </a:tr>
              <a:tr h="323715">
                <a:tc>
                  <a:txBody>
                    <a:bodyPr/>
                    <a:lstStyle/>
                    <a:p>
                      <a:pPr marL="285750" indent="-285750">
                        <a:buFont typeface="Wingdings" panose="05000000000000000000" pitchFamily="2" charset="2"/>
                        <a:buChar char="§"/>
                      </a:pPr>
                      <a:r>
                        <a:rPr lang="en-US" sz="1600" b="0" dirty="0">
                          <a:solidFill>
                            <a:schemeClr val="bg1"/>
                          </a:solidFill>
                          <a:latin typeface="Calibri" panose="020F0502020204030204" pitchFamily="34" charset="0"/>
                        </a:rPr>
                        <a:t>Decreased appetite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 (27.4)</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57273368"/>
                  </a:ext>
                </a:extLst>
              </a:tr>
              <a:tr h="323715">
                <a:tc>
                  <a:txBody>
                    <a:bodyPr/>
                    <a:lstStyle/>
                    <a:p>
                      <a:pPr marL="285750" indent="-285750">
                        <a:buFont typeface="Wingdings" panose="05000000000000000000" pitchFamily="2" charset="2"/>
                        <a:buChar char="§"/>
                      </a:pPr>
                      <a:r>
                        <a:rPr lang="en-US" sz="1600" b="0" dirty="0">
                          <a:solidFill>
                            <a:schemeClr val="bg1"/>
                          </a:solidFill>
                          <a:latin typeface="Calibri" panose="020F0502020204030204" pitchFamily="34" charset="0"/>
                        </a:rPr>
                        <a:t>Asthenia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 (26.2)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 (3.6)</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41574457"/>
                  </a:ext>
                </a:extLst>
              </a:tr>
              <a:tr h="323715">
                <a:tc>
                  <a:txBody>
                    <a:bodyPr/>
                    <a:lstStyle/>
                    <a:p>
                      <a:pPr marL="285750" indent="-285750">
                        <a:buFont typeface="Wingdings" panose="05000000000000000000" pitchFamily="2" charset="2"/>
                        <a:buChar char="§"/>
                      </a:pPr>
                      <a:r>
                        <a:rPr lang="en-US" sz="1600" b="0" dirty="0">
                          <a:solidFill>
                            <a:schemeClr val="bg1"/>
                          </a:solidFill>
                          <a:latin typeface="Calibri" panose="020F0502020204030204" pitchFamily="34" charset="0"/>
                        </a:rPr>
                        <a:t>Fatigue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 (26.2)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 (3.6)</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21621896"/>
                  </a:ext>
                </a:extLst>
              </a:tr>
              <a:tr h="323715">
                <a:tc>
                  <a:txBody>
                    <a:bodyPr/>
                    <a:lstStyle/>
                    <a:p>
                      <a:pPr marL="285750" indent="-285750">
                        <a:buFont typeface="Wingdings" panose="05000000000000000000" pitchFamily="2" charset="2"/>
                        <a:buChar char="§"/>
                      </a:pPr>
                      <a:r>
                        <a:rPr lang="en-US" sz="1600" b="0" dirty="0">
                          <a:solidFill>
                            <a:schemeClr val="bg1"/>
                          </a:solidFill>
                          <a:latin typeface="Calibri" panose="020F0502020204030204" pitchFamily="34" charset="0"/>
                        </a:rPr>
                        <a:t>Vomiting</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 (17.9)</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 (1.2)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99893208"/>
                  </a:ext>
                </a:extLst>
              </a:tr>
              <a:tr h="323715">
                <a:tc>
                  <a:txBody>
                    <a:bodyPr/>
                    <a:lstStyle/>
                    <a:p>
                      <a:pPr marL="285750" indent="-285750">
                        <a:buFont typeface="Wingdings" panose="05000000000000000000" pitchFamily="2" charset="2"/>
                        <a:buChar char="§"/>
                      </a:pPr>
                      <a:r>
                        <a:rPr lang="en-US" sz="1600" b="0" dirty="0">
                          <a:solidFill>
                            <a:schemeClr val="bg1"/>
                          </a:solidFill>
                          <a:latin typeface="Calibri" panose="020F0502020204030204" pitchFamily="34" charset="0"/>
                        </a:rPr>
                        <a:t>Diarrhea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 (13.1)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45384183"/>
                  </a:ext>
                </a:extLst>
              </a:tr>
              <a:tr h="323715">
                <a:tc>
                  <a:txBody>
                    <a:bodyPr/>
                    <a:lstStyle/>
                    <a:p>
                      <a:pPr marL="285750" indent="-285750">
                        <a:buFont typeface="Wingdings" panose="05000000000000000000" pitchFamily="2" charset="2"/>
                        <a:buChar char="§"/>
                      </a:pPr>
                      <a:r>
                        <a:rPr lang="en-US" sz="1600" b="0" dirty="0">
                          <a:solidFill>
                            <a:schemeClr val="bg1"/>
                          </a:solidFill>
                          <a:latin typeface="Calibri" panose="020F0502020204030204" pitchFamily="34" charset="0"/>
                        </a:rPr>
                        <a:t>Neutropenia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 (9.5)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 (4.8)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5337019"/>
                  </a:ext>
                </a:extLst>
              </a:tr>
              <a:tr h="323715">
                <a:tc>
                  <a:txBody>
                    <a:bodyPr/>
                    <a:lstStyle/>
                    <a:p>
                      <a:pPr marL="285750" indent="-285750">
                        <a:buFont typeface="Wingdings" panose="05000000000000000000" pitchFamily="2" charset="2"/>
                        <a:buChar char="§"/>
                      </a:pPr>
                      <a:r>
                        <a:rPr lang="en-US" sz="1600" b="0" dirty="0">
                          <a:solidFill>
                            <a:schemeClr val="bg1"/>
                          </a:solidFill>
                          <a:latin typeface="Calibri" panose="020F0502020204030204" pitchFamily="34" charset="0"/>
                        </a:rPr>
                        <a:t>Pruritus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 (9.5)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12971095"/>
                  </a:ext>
                </a:extLst>
              </a:tr>
              <a:tr h="559145">
                <a:tc>
                  <a:txBody>
                    <a:bodyPr/>
                    <a:lstStyle/>
                    <a:p>
                      <a:pPr marL="285750" indent="-285750">
                        <a:buFont typeface="Wingdings" panose="05000000000000000000" pitchFamily="2" charset="2"/>
                        <a:buChar char="§"/>
                      </a:pPr>
                      <a:r>
                        <a:rPr lang="en-US" sz="1600" b="0" dirty="0">
                          <a:solidFill>
                            <a:schemeClr val="bg1"/>
                          </a:solidFill>
                          <a:latin typeface="Calibri" panose="020F0502020204030204" pitchFamily="34" charset="0"/>
                        </a:rPr>
                        <a:t>Increased blood creatinine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 (8.3)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45902584"/>
                  </a:ext>
                </a:extLst>
              </a:tr>
              <a:tr h="323715">
                <a:tc>
                  <a:txBody>
                    <a:bodyPr/>
                    <a:lstStyle/>
                    <a:p>
                      <a:pPr marL="285750" indent="-285750">
                        <a:buFont typeface="Wingdings" panose="05000000000000000000" pitchFamily="2" charset="2"/>
                        <a:buChar char="§"/>
                      </a:pPr>
                      <a:r>
                        <a:rPr lang="en-US" sz="1600" b="0" dirty="0">
                          <a:solidFill>
                            <a:schemeClr val="bg1"/>
                          </a:solidFill>
                          <a:latin typeface="Calibri" panose="020F0502020204030204" pitchFamily="34" charset="0"/>
                        </a:rPr>
                        <a:t>Thrombocytopenia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 (8.3)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 (2.4)</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87531445"/>
                  </a:ext>
                </a:extLst>
              </a:tr>
            </a:tbl>
          </a:graphicData>
        </a:graphic>
      </p:graphicFrame>
    </p:spTree>
    <p:extLst>
      <p:ext uri="{BB962C8B-B14F-4D97-AF65-F5344CB8AC3E}">
        <p14:creationId xmlns:p14="http://schemas.microsoft.com/office/powerpoint/2010/main" val="20946398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52A9E-DAE5-49D1-BE7A-C2FC837C5AC9}"/>
              </a:ext>
            </a:extLst>
          </p:cNvPr>
          <p:cNvSpPr>
            <a:spLocks noGrp="1"/>
          </p:cNvSpPr>
          <p:nvPr>
            <p:ph type="title"/>
          </p:nvPr>
        </p:nvSpPr>
        <p:spPr/>
        <p:txBody>
          <a:bodyPr/>
          <a:lstStyle/>
          <a:p>
            <a:r>
              <a:rPr lang="en-US" dirty="0"/>
              <a:t>KEYLYNK-010: Olaparib + Pembrolizumab vs </a:t>
            </a:r>
            <a:br>
              <a:rPr lang="en-US" dirty="0"/>
            </a:br>
            <a:r>
              <a:rPr lang="en-US" dirty="0"/>
              <a:t>AR-Targeted Therapy in mCRPC</a:t>
            </a:r>
          </a:p>
        </p:txBody>
      </p:sp>
      <p:sp>
        <p:nvSpPr>
          <p:cNvPr id="3" name="Content Placeholder 2">
            <a:extLst>
              <a:ext uri="{FF2B5EF4-FFF2-40B4-BE49-F238E27FC236}">
                <a16:creationId xmlns:a16="http://schemas.microsoft.com/office/drawing/2014/main" id="{6378370D-E89D-465E-9F21-DBF979D90A6A}"/>
              </a:ext>
            </a:extLst>
          </p:cNvPr>
          <p:cNvSpPr>
            <a:spLocks noGrp="1"/>
          </p:cNvSpPr>
          <p:nvPr>
            <p:ph idx="1"/>
          </p:nvPr>
        </p:nvSpPr>
        <p:spPr>
          <a:xfrm>
            <a:off x="604675" y="1513047"/>
            <a:ext cx="10877713" cy="4650686"/>
          </a:xfrm>
        </p:spPr>
        <p:txBody>
          <a:bodyPr/>
          <a:lstStyle/>
          <a:p>
            <a:r>
              <a:rPr lang="en-US" sz="2400" dirty="0"/>
              <a:t>Ongoing, open-label, randomized phase III trial</a:t>
            </a:r>
          </a:p>
          <a:p>
            <a:endParaRPr lang="en-US" sz="2000" dirty="0"/>
          </a:p>
          <a:p>
            <a:endParaRPr lang="en-US" sz="2000" dirty="0"/>
          </a:p>
          <a:p>
            <a:endParaRPr lang="en-US" sz="2000" dirty="0"/>
          </a:p>
          <a:p>
            <a:endParaRPr lang="en-US" sz="2000" dirty="0"/>
          </a:p>
          <a:p>
            <a:pPr marL="0" indent="0">
              <a:buNone/>
            </a:pPr>
            <a:endParaRPr lang="en-US" sz="3200" dirty="0"/>
          </a:p>
          <a:p>
            <a:r>
              <a:rPr lang="en-US" sz="2400" dirty="0"/>
              <a:t>Primary endpoints: OS, rPFS</a:t>
            </a:r>
          </a:p>
          <a:p>
            <a:r>
              <a:rPr lang="en-US" sz="2400" dirty="0"/>
              <a:t>Secondary endpoints: ORR, DoR, time to PSA progression, time to first subsequent anticancer therapy, time to first symptomatic SRE, time to radiographic soft tissue progression, safety</a:t>
            </a:r>
          </a:p>
        </p:txBody>
      </p:sp>
      <p:sp>
        <p:nvSpPr>
          <p:cNvPr id="4" name="Text Box 11">
            <a:extLst>
              <a:ext uri="{FF2B5EF4-FFF2-40B4-BE49-F238E27FC236}">
                <a16:creationId xmlns:a16="http://schemas.microsoft.com/office/drawing/2014/main" id="{FB2E89C2-CDAC-4983-8BD7-B3BE7524439B}"/>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NCT03834519.</a:t>
            </a:r>
          </a:p>
        </p:txBody>
      </p:sp>
      <p:grpSp>
        <p:nvGrpSpPr>
          <p:cNvPr id="17" name="Group 7">
            <a:extLst>
              <a:ext uri="{FF2B5EF4-FFF2-40B4-BE49-F238E27FC236}">
                <a16:creationId xmlns:a16="http://schemas.microsoft.com/office/drawing/2014/main" id="{86043312-E2BB-4FA6-ACFB-D4A9627CFF5F}"/>
              </a:ext>
            </a:extLst>
          </p:cNvPr>
          <p:cNvGrpSpPr>
            <a:grpSpLocks/>
          </p:cNvGrpSpPr>
          <p:nvPr/>
        </p:nvGrpSpPr>
        <p:grpSpPr bwMode="auto">
          <a:xfrm>
            <a:off x="9389569" y="6216652"/>
            <a:ext cx="2488502" cy="447822"/>
            <a:chOff x="9527309" y="3551529"/>
            <a:chExt cx="2488502" cy="448324"/>
          </a:xfrm>
        </p:grpSpPr>
        <p:pic>
          <p:nvPicPr>
            <p:cNvPr id="18" name="Picture 9">
              <a:extLst>
                <a:ext uri="{FF2B5EF4-FFF2-40B4-BE49-F238E27FC236}">
                  <a16:creationId xmlns:a16="http://schemas.microsoft.com/office/drawing/2014/main" id="{F2B1BA1A-5E2F-4D90-AE84-1058E1F413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 name="Rectangle 8">
              <a:extLst>
                <a:ext uri="{FF2B5EF4-FFF2-40B4-BE49-F238E27FC236}">
                  <a16:creationId xmlns:a16="http://schemas.microsoft.com/office/drawing/2014/main" id="{FA9C15BB-AB3F-405A-B72E-534D0868C4E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endParaRPr>
            </a:p>
          </p:txBody>
        </p:sp>
      </p:grpSp>
      <p:grpSp>
        <p:nvGrpSpPr>
          <p:cNvPr id="6" name="Group 5">
            <a:extLst>
              <a:ext uri="{FF2B5EF4-FFF2-40B4-BE49-F238E27FC236}">
                <a16:creationId xmlns:a16="http://schemas.microsoft.com/office/drawing/2014/main" id="{90E73D56-6A18-4D1B-9115-D091651A5D9C}"/>
              </a:ext>
            </a:extLst>
          </p:cNvPr>
          <p:cNvGrpSpPr/>
          <p:nvPr/>
        </p:nvGrpSpPr>
        <p:grpSpPr>
          <a:xfrm>
            <a:off x="1564502" y="1981088"/>
            <a:ext cx="9070682" cy="2854782"/>
            <a:chOff x="1721819" y="2177734"/>
            <a:chExt cx="9070682" cy="2854782"/>
          </a:xfrm>
        </p:grpSpPr>
        <p:sp>
          <p:nvSpPr>
            <p:cNvPr id="5" name="Text Box 45">
              <a:extLst>
                <a:ext uri="{FF2B5EF4-FFF2-40B4-BE49-F238E27FC236}">
                  <a16:creationId xmlns:a16="http://schemas.microsoft.com/office/drawing/2014/main" id="{38BE62AD-07EF-4B6B-83DF-6EF9E7B88F48}"/>
                </a:ext>
              </a:extLst>
            </p:cNvPr>
            <p:cNvSpPr txBox="1">
              <a:spLocks noChangeArrowheads="1"/>
            </p:cNvSpPr>
            <p:nvPr/>
          </p:nvSpPr>
          <p:spPr bwMode="auto">
            <a:xfrm>
              <a:off x="1721819" y="2177734"/>
              <a:ext cx="25685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mCRPC with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progression on ADT;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prior abiraterone or enzalutamide (but not both) required; prior docetaxel allowed;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ECOG PS 0/1</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(estimated N = 780)</a:t>
              </a:r>
              <a:endParaRPr lang="en-US" altLang="en-US" sz="1800" b="0" dirty="0">
                <a:solidFill>
                  <a:schemeClr val="bg1"/>
                </a:solidFill>
                <a:latin typeface="Calibri" panose="020F0502020204030204" pitchFamily="34" charset="0"/>
              </a:endParaRPr>
            </a:p>
          </p:txBody>
        </p:sp>
        <p:sp>
          <p:nvSpPr>
            <p:cNvPr id="8" name="Rectangle 49">
              <a:extLst>
                <a:ext uri="{FF2B5EF4-FFF2-40B4-BE49-F238E27FC236}">
                  <a16:creationId xmlns:a16="http://schemas.microsoft.com/office/drawing/2014/main" id="{4E43F6D7-AEDB-437E-87BE-04BF2BC2DB86}"/>
                </a:ext>
              </a:extLst>
            </p:cNvPr>
            <p:cNvSpPr>
              <a:spLocks noChangeArrowheads="1"/>
            </p:cNvSpPr>
            <p:nvPr/>
          </p:nvSpPr>
          <p:spPr bwMode="auto">
            <a:xfrm>
              <a:off x="4981060" y="2451819"/>
              <a:ext cx="3790950" cy="82296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Olaparib </a:t>
              </a:r>
              <a:r>
                <a:rPr lang="en-US" altLang="en-US" sz="1800" b="0" dirty="0">
                  <a:solidFill>
                    <a:schemeClr val="tx1"/>
                  </a:solidFill>
                  <a:latin typeface="Calibri" panose="020F0502020204030204" pitchFamily="34" charset="0"/>
                </a:rPr>
                <a:t>300 mg BID +</a:t>
              </a:r>
            </a:p>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Pembrolizumab </a:t>
              </a:r>
              <a:r>
                <a:rPr lang="en-US" altLang="en-US" sz="1800" b="0" dirty="0">
                  <a:solidFill>
                    <a:schemeClr val="tx1"/>
                  </a:solidFill>
                  <a:latin typeface="Calibri" panose="020F0502020204030204" pitchFamily="34" charset="0"/>
                </a:rPr>
                <a:t>200 mg Q21D </a:t>
              </a:r>
              <a:br>
                <a:rPr lang="en-US" altLang="en-US" sz="180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for up to 35 cycles  </a:t>
              </a:r>
            </a:p>
          </p:txBody>
        </p:sp>
        <p:sp>
          <p:nvSpPr>
            <p:cNvPr id="9" name="Rectangle 50">
              <a:extLst>
                <a:ext uri="{FF2B5EF4-FFF2-40B4-BE49-F238E27FC236}">
                  <a16:creationId xmlns:a16="http://schemas.microsoft.com/office/drawing/2014/main" id="{95525CE5-3C8B-4057-8565-85874A37106F}"/>
                </a:ext>
              </a:extLst>
            </p:cNvPr>
            <p:cNvSpPr>
              <a:spLocks noChangeArrowheads="1"/>
            </p:cNvSpPr>
            <p:nvPr/>
          </p:nvSpPr>
          <p:spPr bwMode="auto">
            <a:xfrm>
              <a:off x="4981060" y="3396382"/>
              <a:ext cx="3790950" cy="82296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Abiraterone acetate </a:t>
              </a:r>
              <a:r>
                <a:rPr lang="en-US" altLang="en-US" sz="1800" b="0" dirty="0">
                  <a:solidFill>
                    <a:schemeClr val="tx1"/>
                  </a:solidFill>
                  <a:latin typeface="Calibri" panose="020F0502020204030204" pitchFamily="34" charset="0"/>
                </a:rPr>
                <a:t>1000 mg QD + </a:t>
              </a:r>
              <a:br>
                <a:rPr lang="en-US" altLang="en-US" sz="1800" b="1" dirty="0">
                  <a:solidFill>
                    <a:schemeClr val="tx1"/>
                  </a:solidFill>
                  <a:latin typeface="Calibri" panose="020F0502020204030204" pitchFamily="34" charset="0"/>
                </a:rPr>
              </a:br>
              <a:r>
                <a:rPr lang="en-US" altLang="en-US" sz="1800" b="1" dirty="0">
                  <a:solidFill>
                    <a:schemeClr val="tx1"/>
                  </a:solidFill>
                  <a:latin typeface="Calibri" panose="020F0502020204030204" pitchFamily="34" charset="0"/>
                </a:rPr>
                <a:t>Prednisone </a:t>
              </a:r>
              <a:r>
                <a:rPr lang="en-US" altLang="en-US" sz="1800" b="0" dirty="0">
                  <a:solidFill>
                    <a:schemeClr val="tx1"/>
                  </a:solidFill>
                  <a:latin typeface="Calibri" panose="020F0502020204030204" pitchFamily="34" charset="0"/>
                </a:rPr>
                <a:t>10 mg BID </a:t>
              </a:r>
              <a:r>
                <a:rPr lang="en-US" altLang="en-US" sz="1800" dirty="0">
                  <a:solidFill>
                    <a:schemeClr val="tx1"/>
                  </a:solidFill>
                  <a:latin typeface="Calibri" panose="020F0502020204030204" pitchFamily="34" charset="0"/>
                </a:rPr>
                <a:t>or </a:t>
              </a:r>
              <a:br>
                <a:rPr lang="en-US" altLang="en-US" sz="1800" b="1" dirty="0">
                  <a:solidFill>
                    <a:schemeClr val="tx1"/>
                  </a:solidFill>
                  <a:latin typeface="Calibri" panose="020F0502020204030204" pitchFamily="34" charset="0"/>
                </a:rPr>
              </a:br>
              <a:r>
                <a:rPr lang="en-US" altLang="en-US" sz="1800" b="1" dirty="0">
                  <a:solidFill>
                    <a:schemeClr val="tx1"/>
                  </a:solidFill>
                  <a:latin typeface="Calibri" panose="020F0502020204030204" pitchFamily="34" charset="0"/>
                </a:rPr>
                <a:t>Enzalutamide </a:t>
              </a:r>
              <a:r>
                <a:rPr lang="en-US" altLang="en-US" sz="1800" b="0" dirty="0">
                  <a:solidFill>
                    <a:schemeClr val="tx1"/>
                  </a:solidFill>
                  <a:latin typeface="Calibri" panose="020F0502020204030204" pitchFamily="34" charset="0"/>
                </a:rPr>
                <a:t>160 mg QD</a:t>
              </a:r>
              <a:r>
                <a:rPr lang="en-US" altLang="en-US" sz="1800" dirty="0">
                  <a:solidFill>
                    <a:schemeClr val="tx1"/>
                  </a:solidFill>
                  <a:latin typeface="Calibri" panose="020F0502020204030204" pitchFamily="34" charset="0"/>
                </a:rPr>
                <a:t>*</a:t>
              </a:r>
            </a:p>
          </p:txBody>
        </p:sp>
        <p:sp>
          <p:nvSpPr>
            <p:cNvPr id="12" name="Line 53">
              <a:extLst>
                <a:ext uri="{FF2B5EF4-FFF2-40B4-BE49-F238E27FC236}">
                  <a16:creationId xmlns:a16="http://schemas.microsoft.com/office/drawing/2014/main" id="{F885F699-10E2-44B4-8F41-1F55D1203A27}"/>
                </a:ext>
              </a:extLst>
            </p:cNvPr>
            <p:cNvSpPr>
              <a:spLocks noChangeShapeType="1"/>
            </p:cNvSpPr>
            <p:nvPr/>
          </p:nvSpPr>
          <p:spPr bwMode="auto">
            <a:xfrm>
              <a:off x="4244460" y="3404320"/>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3" name="Line 54">
              <a:extLst>
                <a:ext uri="{FF2B5EF4-FFF2-40B4-BE49-F238E27FC236}">
                  <a16:creationId xmlns:a16="http://schemas.microsoft.com/office/drawing/2014/main" id="{3862EE54-D818-4638-B5B1-782A3BBDFFD0}"/>
                </a:ext>
              </a:extLst>
            </p:cNvPr>
            <p:cNvSpPr>
              <a:spLocks noChangeShapeType="1"/>
            </p:cNvSpPr>
            <p:nvPr/>
          </p:nvSpPr>
          <p:spPr bwMode="auto">
            <a:xfrm flipV="1">
              <a:off x="4244460" y="2804244"/>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B1E17294-5307-443A-9958-F6B8E14EFE0A}"/>
                </a:ext>
              </a:extLst>
            </p:cNvPr>
            <p:cNvSpPr txBox="1"/>
            <p:nvPr/>
          </p:nvSpPr>
          <p:spPr bwMode="auto">
            <a:xfrm>
              <a:off x="4428401" y="3074806"/>
              <a:ext cx="481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16" name="TextBox 15">
              <a:extLst>
                <a:ext uri="{FF2B5EF4-FFF2-40B4-BE49-F238E27FC236}">
                  <a16:creationId xmlns:a16="http://schemas.microsoft.com/office/drawing/2014/main" id="{F6362872-C24E-40B7-8DF5-057690DEBD7E}"/>
                </a:ext>
              </a:extLst>
            </p:cNvPr>
            <p:cNvSpPr txBox="1"/>
            <p:nvPr/>
          </p:nvSpPr>
          <p:spPr bwMode="auto">
            <a:xfrm>
              <a:off x="4909624" y="4293852"/>
              <a:ext cx="392271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*Patients with prior abiraterone therapy received enzalutamide; patients with prior enzalutamide receive abiraterone/prednisone.</a:t>
              </a:r>
            </a:p>
          </p:txBody>
        </p:sp>
        <p:sp>
          <p:nvSpPr>
            <p:cNvPr id="20" name="Rectangle 46">
              <a:extLst>
                <a:ext uri="{FF2B5EF4-FFF2-40B4-BE49-F238E27FC236}">
                  <a16:creationId xmlns:a16="http://schemas.microsoft.com/office/drawing/2014/main" id="{AAE1898A-78DE-4445-92BD-843DD0D3A57A}"/>
                </a:ext>
              </a:extLst>
            </p:cNvPr>
            <p:cNvSpPr>
              <a:spLocks noChangeArrowheads="1"/>
            </p:cNvSpPr>
            <p:nvPr/>
          </p:nvSpPr>
          <p:spPr bwMode="auto">
            <a:xfrm>
              <a:off x="8886310" y="3146212"/>
              <a:ext cx="19061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t>Until PD</a:t>
              </a:r>
            </a:p>
          </p:txBody>
        </p:sp>
        <p:sp>
          <p:nvSpPr>
            <p:cNvPr id="21" name="Line 52">
              <a:extLst>
                <a:ext uri="{FF2B5EF4-FFF2-40B4-BE49-F238E27FC236}">
                  <a16:creationId xmlns:a16="http://schemas.microsoft.com/office/drawing/2014/main" id="{6AF34FE7-FA05-4C7D-9257-1C6E2B4BDB89}"/>
                </a:ext>
              </a:extLst>
            </p:cNvPr>
            <p:cNvSpPr>
              <a:spLocks noChangeShapeType="1"/>
            </p:cNvSpPr>
            <p:nvPr/>
          </p:nvSpPr>
          <p:spPr bwMode="auto">
            <a:xfrm>
              <a:off x="8890999" y="3330878"/>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endParaRPr>
            </a:p>
          </p:txBody>
        </p:sp>
      </p:grpSp>
    </p:spTree>
    <p:extLst>
      <p:ext uri="{BB962C8B-B14F-4D97-AF65-F5344CB8AC3E}">
        <p14:creationId xmlns:p14="http://schemas.microsoft.com/office/powerpoint/2010/main" val="15824183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52A9E-DAE5-49D1-BE7A-C2FC837C5AC9}"/>
              </a:ext>
            </a:extLst>
          </p:cNvPr>
          <p:cNvSpPr>
            <a:spLocks noGrp="1"/>
          </p:cNvSpPr>
          <p:nvPr>
            <p:ph type="title"/>
          </p:nvPr>
        </p:nvSpPr>
        <p:spPr/>
        <p:txBody>
          <a:bodyPr/>
          <a:lstStyle/>
          <a:p>
            <a:r>
              <a:rPr lang="en-US" dirty="0"/>
              <a:t>CheckMate 9KD: Nivolumab + Rucaparib, Docetaxel, or Enzalutamide in mCRPC</a:t>
            </a:r>
          </a:p>
        </p:txBody>
      </p:sp>
      <p:sp>
        <p:nvSpPr>
          <p:cNvPr id="3" name="Content Placeholder 2">
            <a:extLst>
              <a:ext uri="{FF2B5EF4-FFF2-40B4-BE49-F238E27FC236}">
                <a16:creationId xmlns:a16="http://schemas.microsoft.com/office/drawing/2014/main" id="{6378370D-E89D-465E-9F21-DBF979D90A6A}"/>
              </a:ext>
            </a:extLst>
          </p:cNvPr>
          <p:cNvSpPr>
            <a:spLocks noGrp="1"/>
          </p:cNvSpPr>
          <p:nvPr>
            <p:ph idx="1"/>
          </p:nvPr>
        </p:nvSpPr>
        <p:spPr>
          <a:xfrm>
            <a:off x="604675" y="1513047"/>
            <a:ext cx="11273396" cy="4650686"/>
          </a:xfrm>
        </p:spPr>
        <p:txBody>
          <a:bodyPr/>
          <a:lstStyle/>
          <a:p>
            <a:r>
              <a:rPr lang="en-US" dirty="0"/>
              <a:t>Ongoing, open-label phase II trial</a:t>
            </a:r>
          </a:p>
          <a:p>
            <a:endParaRPr lang="en-US" sz="2400" dirty="0"/>
          </a:p>
          <a:p>
            <a:endParaRPr lang="en-US" sz="2000" dirty="0"/>
          </a:p>
          <a:p>
            <a:endParaRPr lang="en-US" sz="2000" dirty="0"/>
          </a:p>
          <a:p>
            <a:endParaRPr lang="en-US" sz="2000" dirty="0"/>
          </a:p>
          <a:p>
            <a:endParaRPr lang="en-US" sz="2000" dirty="0"/>
          </a:p>
          <a:p>
            <a:pPr marL="0" indent="0">
              <a:buNone/>
            </a:pPr>
            <a:endParaRPr lang="en-US" sz="2000" dirty="0"/>
          </a:p>
          <a:p>
            <a:r>
              <a:rPr lang="en-US" dirty="0"/>
              <a:t>Primary endpoints: ORR, PSA response rate</a:t>
            </a:r>
          </a:p>
          <a:p>
            <a:r>
              <a:rPr lang="en-US" dirty="0"/>
              <a:t>Secondary endpoints: rPFS, TTR, DoR, time to PSA progression, OS, safety</a:t>
            </a:r>
          </a:p>
        </p:txBody>
      </p:sp>
      <p:sp>
        <p:nvSpPr>
          <p:cNvPr id="4" name="Text Box 11">
            <a:extLst>
              <a:ext uri="{FF2B5EF4-FFF2-40B4-BE49-F238E27FC236}">
                <a16:creationId xmlns:a16="http://schemas.microsoft.com/office/drawing/2014/main" id="{FB2E89C2-CDAC-4983-8BD7-B3BE7524439B}"/>
              </a:ext>
            </a:extLst>
          </p:cNvPr>
          <p:cNvSpPr txBox="1">
            <a:spLocks noChangeArrowheads="1"/>
          </p:cNvSpPr>
          <p:nvPr/>
        </p:nvSpPr>
        <p:spPr bwMode="auto">
          <a:xfrm>
            <a:off x="424171" y="637590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NCT03338790.</a:t>
            </a:r>
          </a:p>
        </p:txBody>
      </p:sp>
      <p:grpSp>
        <p:nvGrpSpPr>
          <p:cNvPr id="17" name="Group 7">
            <a:extLst>
              <a:ext uri="{FF2B5EF4-FFF2-40B4-BE49-F238E27FC236}">
                <a16:creationId xmlns:a16="http://schemas.microsoft.com/office/drawing/2014/main" id="{86043312-E2BB-4FA6-ACFB-D4A9627CFF5F}"/>
              </a:ext>
            </a:extLst>
          </p:cNvPr>
          <p:cNvGrpSpPr>
            <a:grpSpLocks/>
          </p:cNvGrpSpPr>
          <p:nvPr/>
        </p:nvGrpSpPr>
        <p:grpSpPr bwMode="auto">
          <a:xfrm>
            <a:off x="9389569" y="6216652"/>
            <a:ext cx="2488502" cy="447822"/>
            <a:chOff x="9527309" y="3551529"/>
            <a:chExt cx="2488502" cy="448324"/>
          </a:xfrm>
        </p:grpSpPr>
        <p:pic>
          <p:nvPicPr>
            <p:cNvPr id="18" name="Picture 9">
              <a:extLst>
                <a:ext uri="{FF2B5EF4-FFF2-40B4-BE49-F238E27FC236}">
                  <a16:creationId xmlns:a16="http://schemas.microsoft.com/office/drawing/2014/main" id="{F2B1BA1A-5E2F-4D90-AE84-1058E1F413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 name="Rectangle 8">
              <a:extLst>
                <a:ext uri="{FF2B5EF4-FFF2-40B4-BE49-F238E27FC236}">
                  <a16:creationId xmlns:a16="http://schemas.microsoft.com/office/drawing/2014/main" id="{FA9C15BB-AB3F-405A-B72E-534D0868C4E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endParaRPr>
            </a:p>
          </p:txBody>
        </p:sp>
      </p:grpSp>
      <p:grpSp>
        <p:nvGrpSpPr>
          <p:cNvPr id="7" name="Group 6">
            <a:extLst>
              <a:ext uri="{FF2B5EF4-FFF2-40B4-BE49-F238E27FC236}">
                <a16:creationId xmlns:a16="http://schemas.microsoft.com/office/drawing/2014/main" id="{722AFD83-7656-441C-989A-73E6D30807B3}"/>
              </a:ext>
            </a:extLst>
          </p:cNvPr>
          <p:cNvGrpSpPr/>
          <p:nvPr/>
        </p:nvGrpSpPr>
        <p:grpSpPr>
          <a:xfrm>
            <a:off x="1023783" y="2169526"/>
            <a:ext cx="10122754" cy="2801097"/>
            <a:chOff x="679652" y="2051539"/>
            <a:chExt cx="10122754" cy="2801097"/>
          </a:xfrm>
        </p:grpSpPr>
        <p:sp>
          <p:nvSpPr>
            <p:cNvPr id="5" name="Text Box 45">
              <a:extLst>
                <a:ext uri="{FF2B5EF4-FFF2-40B4-BE49-F238E27FC236}">
                  <a16:creationId xmlns:a16="http://schemas.microsoft.com/office/drawing/2014/main" id="{38BE62AD-07EF-4B6B-83DF-6EF9E7B88F48}"/>
                </a:ext>
              </a:extLst>
            </p:cNvPr>
            <p:cNvSpPr txBox="1">
              <a:spLocks noChangeArrowheads="1"/>
            </p:cNvSpPr>
            <p:nvPr/>
          </p:nvSpPr>
          <p:spPr bwMode="auto">
            <a:xfrm>
              <a:off x="679652" y="2699255"/>
              <a:ext cx="271630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mCRPC with ongoing ADT (GnRH analogue or bilateral orchiectomy); ECOG PS 0/1</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(estimated N = 330)</a:t>
              </a:r>
              <a:endParaRPr lang="en-US" altLang="en-US" sz="1800" b="0" dirty="0">
                <a:solidFill>
                  <a:schemeClr val="bg1"/>
                </a:solidFill>
                <a:latin typeface="Calibri" panose="020F0502020204030204" pitchFamily="34" charset="0"/>
              </a:endParaRPr>
            </a:p>
          </p:txBody>
        </p:sp>
        <p:sp>
          <p:nvSpPr>
            <p:cNvPr id="8" name="Rectangle 49">
              <a:extLst>
                <a:ext uri="{FF2B5EF4-FFF2-40B4-BE49-F238E27FC236}">
                  <a16:creationId xmlns:a16="http://schemas.microsoft.com/office/drawing/2014/main" id="{4E43F6D7-AEDB-437E-87BE-04BF2BC2DB86}"/>
                </a:ext>
              </a:extLst>
            </p:cNvPr>
            <p:cNvSpPr>
              <a:spLocks noChangeArrowheads="1"/>
            </p:cNvSpPr>
            <p:nvPr/>
          </p:nvSpPr>
          <p:spPr bwMode="auto">
            <a:xfrm>
              <a:off x="7901128" y="2090546"/>
              <a:ext cx="2901278" cy="82296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Nivolumab</a:t>
              </a:r>
              <a:r>
                <a:rPr lang="en-US" altLang="en-US" sz="1800" dirty="0">
                  <a:solidFill>
                    <a:schemeClr val="tx1"/>
                  </a:solidFill>
                  <a:latin typeface="Calibri" panose="020F0502020204030204" pitchFamily="34" charset="0"/>
                </a:rPr>
                <a:t> </a:t>
              </a:r>
              <a:r>
                <a:rPr lang="en-US" altLang="en-US" sz="1800" b="1"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Rucaparib</a:t>
              </a:r>
              <a:endParaRPr lang="en-US" altLang="en-US" sz="1800" dirty="0">
                <a:solidFill>
                  <a:schemeClr val="tx1"/>
                </a:solidFill>
                <a:latin typeface="Calibri" panose="020F0502020204030204" pitchFamily="34" charset="0"/>
              </a:endParaRPr>
            </a:p>
          </p:txBody>
        </p:sp>
        <p:sp>
          <p:nvSpPr>
            <p:cNvPr id="9" name="Rectangle 50">
              <a:extLst>
                <a:ext uri="{FF2B5EF4-FFF2-40B4-BE49-F238E27FC236}">
                  <a16:creationId xmlns:a16="http://schemas.microsoft.com/office/drawing/2014/main" id="{95525CE5-3C8B-4057-8565-85874A37106F}"/>
                </a:ext>
              </a:extLst>
            </p:cNvPr>
            <p:cNvSpPr>
              <a:spLocks noChangeArrowheads="1"/>
            </p:cNvSpPr>
            <p:nvPr/>
          </p:nvSpPr>
          <p:spPr bwMode="auto">
            <a:xfrm>
              <a:off x="7901128" y="3079525"/>
              <a:ext cx="2901278" cy="82296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Nivolumab</a:t>
              </a:r>
              <a:r>
                <a:rPr lang="en-US" altLang="en-US" sz="1800" dirty="0">
                  <a:solidFill>
                    <a:schemeClr val="tx1"/>
                  </a:solidFill>
                  <a:latin typeface="Calibri" panose="020F0502020204030204" pitchFamily="34" charset="0"/>
                </a:rPr>
                <a:t> </a:t>
              </a:r>
              <a:r>
                <a:rPr lang="en-US" altLang="en-US" sz="1800" b="1"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Docetaxel/Prednisone</a:t>
              </a:r>
              <a:endParaRPr lang="en-US" altLang="en-US" sz="1800" dirty="0">
                <a:solidFill>
                  <a:schemeClr val="tx1"/>
                </a:solidFill>
                <a:latin typeface="Calibri" panose="020F0502020204030204" pitchFamily="34" charset="0"/>
              </a:endParaRPr>
            </a:p>
          </p:txBody>
        </p:sp>
        <p:sp>
          <p:nvSpPr>
            <p:cNvPr id="12" name="Line 53">
              <a:extLst>
                <a:ext uri="{FF2B5EF4-FFF2-40B4-BE49-F238E27FC236}">
                  <a16:creationId xmlns:a16="http://schemas.microsoft.com/office/drawing/2014/main" id="{F885F699-10E2-44B4-8F41-1F55D1203A27}"/>
                </a:ext>
              </a:extLst>
            </p:cNvPr>
            <p:cNvSpPr>
              <a:spLocks noChangeShapeType="1"/>
            </p:cNvSpPr>
            <p:nvPr/>
          </p:nvSpPr>
          <p:spPr bwMode="auto">
            <a:xfrm>
              <a:off x="3265324" y="397030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3" name="Line 54">
              <a:extLst>
                <a:ext uri="{FF2B5EF4-FFF2-40B4-BE49-F238E27FC236}">
                  <a16:creationId xmlns:a16="http://schemas.microsoft.com/office/drawing/2014/main" id="{3862EE54-D818-4638-B5B1-782A3BBDFFD0}"/>
                </a:ext>
              </a:extLst>
            </p:cNvPr>
            <p:cNvSpPr>
              <a:spLocks noChangeShapeType="1"/>
            </p:cNvSpPr>
            <p:nvPr/>
          </p:nvSpPr>
          <p:spPr bwMode="auto">
            <a:xfrm flipV="1">
              <a:off x="3265324" y="2492975"/>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2" name="Rectangle 49">
              <a:extLst>
                <a:ext uri="{FF2B5EF4-FFF2-40B4-BE49-F238E27FC236}">
                  <a16:creationId xmlns:a16="http://schemas.microsoft.com/office/drawing/2014/main" id="{8FC99BE3-6189-4471-AA67-518BF619D2CD}"/>
                </a:ext>
              </a:extLst>
            </p:cNvPr>
            <p:cNvSpPr>
              <a:spLocks noChangeArrowheads="1"/>
            </p:cNvSpPr>
            <p:nvPr/>
          </p:nvSpPr>
          <p:spPr bwMode="auto">
            <a:xfrm>
              <a:off x="7901128" y="4029676"/>
              <a:ext cx="2901278" cy="822960"/>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Nivolumab</a:t>
              </a:r>
              <a:r>
                <a:rPr lang="en-US" altLang="en-US" sz="1800" dirty="0">
                  <a:solidFill>
                    <a:schemeClr val="tx1"/>
                  </a:solidFill>
                  <a:latin typeface="Calibri" panose="020F0502020204030204" pitchFamily="34" charset="0"/>
                </a:rPr>
                <a:t> </a:t>
              </a:r>
              <a:r>
                <a:rPr lang="en-US" altLang="en-US" sz="1800" b="1"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Enzalutamide</a:t>
              </a:r>
              <a:endParaRPr lang="en-US" altLang="en-US" sz="1800" dirty="0">
                <a:solidFill>
                  <a:schemeClr val="tx1"/>
                </a:solidFill>
                <a:latin typeface="Calibri" panose="020F0502020204030204" pitchFamily="34" charset="0"/>
              </a:endParaRPr>
            </a:p>
          </p:txBody>
        </p:sp>
        <p:sp>
          <p:nvSpPr>
            <p:cNvPr id="23" name="Line 52">
              <a:extLst>
                <a:ext uri="{FF2B5EF4-FFF2-40B4-BE49-F238E27FC236}">
                  <a16:creationId xmlns:a16="http://schemas.microsoft.com/office/drawing/2014/main" id="{FD0205DC-CB39-4C7B-903F-D87F154654B4}"/>
                </a:ext>
              </a:extLst>
            </p:cNvPr>
            <p:cNvSpPr>
              <a:spLocks noChangeShapeType="1"/>
            </p:cNvSpPr>
            <p:nvPr/>
          </p:nvSpPr>
          <p:spPr bwMode="auto">
            <a:xfrm>
              <a:off x="3336761" y="3423820"/>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endParaRPr>
            </a:p>
          </p:txBody>
        </p:sp>
        <p:sp>
          <p:nvSpPr>
            <p:cNvPr id="6" name="TextBox 5">
              <a:extLst>
                <a:ext uri="{FF2B5EF4-FFF2-40B4-BE49-F238E27FC236}">
                  <a16:creationId xmlns:a16="http://schemas.microsoft.com/office/drawing/2014/main" id="{10C37961-A135-435D-B985-732D3CB40EE0}"/>
                </a:ext>
              </a:extLst>
            </p:cNvPr>
            <p:cNvSpPr txBox="1"/>
            <p:nvPr/>
          </p:nvSpPr>
          <p:spPr bwMode="auto">
            <a:xfrm>
              <a:off x="3916322" y="2051539"/>
              <a:ext cx="383515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i="1" dirty="0">
                  <a:solidFill>
                    <a:schemeClr val="bg1"/>
                  </a:solidFill>
                  <a:latin typeface="Calibri" panose="020F0502020204030204" pitchFamily="34" charset="0"/>
                </a:rPr>
                <a:t>Arm A1:</a:t>
              </a:r>
              <a:r>
                <a:rPr lang="en-US" b="0" dirty="0">
                  <a:solidFill>
                    <a:schemeClr val="bg1"/>
                  </a:solidFill>
                  <a:latin typeface="Calibri" panose="020F0502020204030204" pitchFamily="34" charset="0"/>
                </a:rPr>
                <a:t> 1-2 prior taxane regimens</a:t>
              </a:r>
              <a:br>
                <a:rPr lang="en-US" b="0" dirty="0">
                  <a:solidFill>
                    <a:schemeClr val="bg1"/>
                  </a:solidFill>
                  <a:latin typeface="Calibri" panose="020F0502020204030204" pitchFamily="34" charset="0"/>
                </a:rPr>
              </a:br>
              <a:r>
                <a:rPr lang="en-US" b="0" i="1" dirty="0">
                  <a:solidFill>
                    <a:schemeClr val="bg1"/>
                  </a:solidFill>
                  <a:latin typeface="Calibri" panose="020F0502020204030204" pitchFamily="34" charset="0"/>
                </a:rPr>
                <a:t>Arm A2: </a:t>
              </a:r>
              <a:r>
                <a:rPr lang="en-US" b="0" dirty="0">
                  <a:solidFill>
                    <a:schemeClr val="bg1"/>
                  </a:solidFill>
                  <a:latin typeface="Calibri" panose="020F0502020204030204" pitchFamily="34" charset="0"/>
                </a:rPr>
                <a:t>prior abiraterone and/or enzalutamide and no CT planned</a:t>
              </a:r>
            </a:p>
          </p:txBody>
        </p:sp>
        <p:sp>
          <p:nvSpPr>
            <p:cNvPr id="24" name="TextBox 23">
              <a:extLst>
                <a:ext uri="{FF2B5EF4-FFF2-40B4-BE49-F238E27FC236}">
                  <a16:creationId xmlns:a16="http://schemas.microsoft.com/office/drawing/2014/main" id="{9F0E59F0-9D41-48EA-9D54-841A9FEAD8AE}"/>
                </a:ext>
              </a:extLst>
            </p:cNvPr>
            <p:cNvSpPr txBox="1"/>
            <p:nvPr/>
          </p:nvSpPr>
          <p:spPr bwMode="auto">
            <a:xfrm>
              <a:off x="3916322" y="3044737"/>
              <a:ext cx="376371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i="1" dirty="0">
                  <a:solidFill>
                    <a:schemeClr val="bg1"/>
                  </a:solidFill>
                  <a:latin typeface="Calibri" panose="020F0502020204030204" pitchFamily="34" charset="0"/>
                </a:rPr>
                <a:t>Arm B: </a:t>
              </a:r>
              <a:r>
                <a:rPr lang="en-US" b="0" dirty="0">
                  <a:solidFill>
                    <a:schemeClr val="bg1"/>
                  </a:solidFill>
                  <a:latin typeface="Calibri" panose="020F0502020204030204" pitchFamily="34" charset="0"/>
                </a:rPr>
                <a:t>candidates for docetaxel with 0-2 NHAs (eg, abiraterone, enzalutamide) allowed</a:t>
              </a:r>
            </a:p>
          </p:txBody>
        </p:sp>
        <p:sp>
          <p:nvSpPr>
            <p:cNvPr id="25" name="TextBox 24">
              <a:extLst>
                <a:ext uri="{FF2B5EF4-FFF2-40B4-BE49-F238E27FC236}">
                  <a16:creationId xmlns:a16="http://schemas.microsoft.com/office/drawing/2014/main" id="{A0294279-9F23-445A-BD03-C41978E1660A}"/>
                </a:ext>
              </a:extLst>
            </p:cNvPr>
            <p:cNvSpPr txBox="1"/>
            <p:nvPr/>
          </p:nvSpPr>
          <p:spPr bwMode="auto">
            <a:xfrm>
              <a:off x="3916322" y="4067877"/>
              <a:ext cx="383515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i="1" dirty="0">
                  <a:solidFill>
                    <a:schemeClr val="bg1"/>
                  </a:solidFill>
                  <a:latin typeface="Calibri" panose="020F0502020204030204" pitchFamily="34" charset="0"/>
                </a:rPr>
                <a:t>Arm C:</a:t>
              </a:r>
              <a:r>
                <a:rPr lang="en-US" b="0" dirty="0">
                  <a:solidFill>
                    <a:schemeClr val="bg1"/>
                  </a:solidFill>
                  <a:latin typeface="Calibri" panose="020F0502020204030204" pitchFamily="34" charset="0"/>
                </a:rPr>
                <a:t> prior abiraterone without enzalutamide and no CT planned</a:t>
              </a:r>
            </a:p>
          </p:txBody>
        </p:sp>
      </p:grpSp>
    </p:spTree>
    <p:extLst>
      <p:ext uri="{BB962C8B-B14F-4D97-AF65-F5344CB8AC3E}">
        <p14:creationId xmlns:p14="http://schemas.microsoft.com/office/powerpoint/2010/main" val="37489176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Freeform: Shape 58">
            <a:extLst>
              <a:ext uri="{FF2B5EF4-FFF2-40B4-BE49-F238E27FC236}">
                <a16:creationId xmlns:a16="http://schemas.microsoft.com/office/drawing/2014/main" id="{87590873-9E8E-4C74-8837-80F446A74D89}"/>
              </a:ext>
            </a:extLst>
          </p:cNvPr>
          <p:cNvSpPr/>
          <p:nvPr/>
        </p:nvSpPr>
        <p:spPr bwMode="auto">
          <a:xfrm>
            <a:off x="6981825" y="2152650"/>
            <a:ext cx="4171950" cy="1690688"/>
          </a:xfrm>
          <a:custGeom>
            <a:avLst/>
            <a:gdLst>
              <a:gd name="connsiteX0" fmla="*/ 0 w 4171950"/>
              <a:gd name="connsiteY0" fmla="*/ 0 h 1690688"/>
              <a:gd name="connsiteX1" fmla="*/ 485775 w 4171950"/>
              <a:gd name="connsiteY1" fmla="*/ 0 h 1690688"/>
              <a:gd name="connsiteX2" fmla="*/ 485775 w 4171950"/>
              <a:gd name="connsiteY2" fmla="*/ 400050 h 1690688"/>
              <a:gd name="connsiteX3" fmla="*/ 966788 w 4171950"/>
              <a:gd name="connsiteY3" fmla="*/ 400050 h 1690688"/>
              <a:gd name="connsiteX4" fmla="*/ 966788 w 4171950"/>
              <a:gd name="connsiteY4" fmla="*/ 614363 h 1690688"/>
              <a:gd name="connsiteX5" fmla="*/ 1181100 w 4171950"/>
              <a:gd name="connsiteY5" fmla="*/ 614363 h 1690688"/>
              <a:gd name="connsiteX6" fmla="*/ 1181100 w 4171950"/>
              <a:gd name="connsiteY6" fmla="*/ 833438 h 1690688"/>
              <a:gd name="connsiteX7" fmla="*/ 1214438 w 4171950"/>
              <a:gd name="connsiteY7" fmla="*/ 833438 h 1690688"/>
              <a:gd name="connsiteX8" fmla="*/ 1214438 w 4171950"/>
              <a:gd name="connsiteY8" fmla="*/ 1019175 h 1690688"/>
              <a:gd name="connsiteX9" fmla="*/ 1266825 w 4171950"/>
              <a:gd name="connsiteY9" fmla="*/ 1019175 h 1690688"/>
              <a:gd name="connsiteX10" fmla="*/ 1266825 w 4171950"/>
              <a:gd name="connsiteY10" fmla="*/ 1247775 h 1690688"/>
              <a:gd name="connsiteX11" fmla="*/ 1319213 w 4171950"/>
              <a:gd name="connsiteY11" fmla="*/ 1247775 h 1690688"/>
              <a:gd name="connsiteX12" fmla="*/ 1319213 w 4171950"/>
              <a:gd name="connsiteY12" fmla="*/ 1457325 h 1690688"/>
              <a:gd name="connsiteX13" fmla="*/ 2028825 w 4171950"/>
              <a:gd name="connsiteY13" fmla="*/ 1457325 h 1690688"/>
              <a:gd name="connsiteX14" fmla="*/ 2028825 w 4171950"/>
              <a:gd name="connsiteY14" fmla="*/ 1690688 h 1690688"/>
              <a:gd name="connsiteX15" fmla="*/ 4171950 w 4171950"/>
              <a:gd name="connsiteY15" fmla="*/ 1690688 h 1690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171950" h="1690688">
                <a:moveTo>
                  <a:pt x="0" y="0"/>
                </a:moveTo>
                <a:lnTo>
                  <a:pt x="485775" y="0"/>
                </a:lnTo>
                <a:lnTo>
                  <a:pt x="485775" y="400050"/>
                </a:lnTo>
                <a:lnTo>
                  <a:pt x="966788" y="400050"/>
                </a:lnTo>
                <a:lnTo>
                  <a:pt x="966788" y="614363"/>
                </a:lnTo>
                <a:lnTo>
                  <a:pt x="1181100" y="614363"/>
                </a:lnTo>
                <a:lnTo>
                  <a:pt x="1181100" y="833438"/>
                </a:lnTo>
                <a:lnTo>
                  <a:pt x="1214438" y="833438"/>
                </a:lnTo>
                <a:lnTo>
                  <a:pt x="1214438" y="1019175"/>
                </a:lnTo>
                <a:lnTo>
                  <a:pt x="1266825" y="1019175"/>
                </a:lnTo>
                <a:lnTo>
                  <a:pt x="1266825" y="1247775"/>
                </a:lnTo>
                <a:lnTo>
                  <a:pt x="1319213" y="1247775"/>
                </a:lnTo>
                <a:lnTo>
                  <a:pt x="1319213" y="1457325"/>
                </a:lnTo>
                <a:lnTo>
                  <a:pt x="2028825" y="1457325"/>
                </a:lnTo>
                <a:lnTo>
                  <a:pt x="2028825" y="1690688"/>
                </a:lnTo>
                <a:lnTo>
                  <a:pt x="4171950" y="1690688"/>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 name="Freeform: Shape 59">
            <a:extLst>
              <a:ext uri="{FF2B5EF4-FFF2-40B4-BE49-F238E27FC236}">
                <a16:creationId xmlns:a16="http://schemas.microsoft.com/office/drawing/2014/main" id="{01208648-CEA7-45CB-B842-3A8740CFE4A1}"/>
              </a:ext>
            </a:extLst>
          </p:cNvPr>
          <p:cNvSpPr/>
          <p:nvPr/>
        </p:nvSpPr>
        <p:spPr bwMode="auto">
          <a:xfrm>
            <a:off x="6977063" y="2152650"/>
            <a:ext cx="3043237" cy="2238375"/>
          </a:xfrm>
          <a:custGeom>
            <a:avLst/>
            <a:gdLst>
              <a:gd name="connsiteX0" fmla="*/ 0 w 3043237"/>
              <a:gd name="connsiteY0" fmla="*/ 0 h 2238375"/>
              <a:gd name="connsiteX1" fmla="*/ 490537 w 3043237"/>
              <a:gd name="connsiteY1" fmla="*/ 0 h 2238375"/>
              <a:gd name="connsiteX2" fmla="*/ 490537 w 3043237"/>
              <a:gd name="connsiteY2" fmla="*/ 666750 h 2238375"/>
              <a:gd name="connsiteX3" fmla="*/ 966787 w 3043237"/>
              <a:gd name="connsiteY3" fmla="*/ 666750 h 2238375"/>
              <a:gd name="connsiteX4" fmla="*/ 966787 w 3043237"/>
              <a:gd name="connsiteY4" fmla="*/ 966788 h 2238375"/>
              <a:gd name="connsiteX5" fmla="*/ 1176337 w 3043237"/>
              <a:gd name="connsiteY5" fmla="*/ 966788 h 2238375"/>
              <a:gd name="connsiteX6" fmla="*/ 1176337 w 3043237"/>
              <a:gd name="connsiteY6" fmla="*/ 1285875 h 2238375"/>
              <a:gd name="connsiteX7" fmla="*/ 1200150 w 3043237"/>
              <a:gd name="connsiteY7" fmla="*/ 1285875 h 2238375"/>
              <a:gd name="connsiteX8" fmla="*/ 1200150 w 3043237"/>
              <a:gd name="connsiteY8" fmla="*/ 1600200 h 2238375"/>
              <a:gd name="connsiteX9" fmla="*/ 1257300 w 3043237"/>
              <a:gd name="connsiteY9" fmla="*/ 1600200 h 2238375"/>
              <a:gd name="connsiteX10" fmla="*/ 1257300 w 3043237"/>
              <a:gd name="connsiteY10" fmla="*/ 1928813 h 2238375"/>
              <a:gd name="connsiteX11" fmla="*/ 1323975 w 3043237"/>
              <a:gd name="connsiteY11" fmla="*/ 1928813 h 2238375"/>
              <a:gd name="connsiteX12" fmla="*/ 1323975 w 3043237"/>
              <a:gd name="connsiteY12" fmla="*/ 2238375 h 2238375"/>
              <a:gd name="connsiteX13" fmla="*/ 3043237 w 3043237"/>
              <a:gd name="connsiteY13" fmla="*/ 2238375 h 223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43237" h="2238375">
                <a:moveTo>
                  <a:pt x="0" y="0"/>
                </a:moveTo>
                <a:lnTo>
                  <a:pt x="490537" y="0"/>
                </a:lnTo>
                <a:lnTo>
                  <a:pt x="490537" y="666750"/>
                </a:lnTo>
                <a:lnTo>
                  <a:pt x="966787" y="666750"/>
                </a:lnTo>
                <a:lnTo>
                  <a:pt x="966787" y="966788"/>
                </a:lnTo>
                <a:lnTo>
                  <a:pt x="1176337" y="966788"/>
                </a:lnTo>
                <a:lnTo>
                  <a:pt x="1176337" y="1285875"/>
                </a:lnTo>
                <a:lnTo>
                  <a:pt x="1200150" y="1285875"/>
                </a:lnTo>
                <a:lnTo>
                  <a:pt x="1200150" y="1600200"/>
                </a:lnTo>
                <a:lnTo>
                  <a:pt x="1257300" y="1600200"/>
                </a:lnTo>
                <a:lnTo>
                  <a:pt x="1257300" y="1928813"/>
                </a:lnTo>
                <a:lnTo>
                  <a:pt x="1323975" y="1928813"/>
                </a:lnTo>
                <a:lnTo>
                  <a:pt x="1323975" y="2238375"/>
                </a:lnTo>
                <a:lnTo>
                  <a:pt x="3043237" y="2238375"/>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6B223BA4-AEC2-4A52-8CCE-2592C354110A}"/>
              </a:ext>
            </a:extLst>
          </p:cNvPr>
          <p:cNvSpPr>
            <a:spLocks noGrp="1"/>
          </p:cNvSpPr>
          <p:nvPr>
            <p:ph type="title"/>
          </p:nvPr>
        </p:nvSpPr>
        <p:spPr/>
        <p:txBody>
          <a:bodyPr/>
          <a:lstStyle/>
          <a:p>
            <a:r>
              <a:rPr lang="en-US" dirty="0"/>
              <a:t>Phase I/II: Olaparib and Durvalumab in mCRPC</a:t>
            </a:r>
          </a:p>
        </p:txBody>
      </p:sp>
      <p:sp>
        <p:nvSpPr>
          <p:cNvPr id="8" name="TextBox 7">
            <a:extLst>
              <a:ext uri="{FF2B5EF4-FFF2-40B4-BE49-F238E27FC236}">
                <a16:creationId xmlns:a16="http://schemas.microsoft.com/office/drawing/2014/main" id="{383159AD-5F85-47BA-9682-C6CE5A2A9326}"/>
              </a:ext>
            </a:extLst>
          </p:cNvPr>
          <p:cNvSpPr txBox="1"/>
          <p:nvPr/>
        </p:nvSpPr>
        <p:spPr bwMode="auto">
          <a:xfrm>
            <a:off x="421806" y="6370652"/>
            <a:ext cx="61033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Karzai. J Immunother Cancer. 2018;6:141. NCT02484404.</a:t>
            </a:r>
            <a:endParaRPr kumimoji="0" lang="en-US" sz="1200" b="1"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4" name="Rectangle 3">
            <a:extLst>
              <a:ext uri="{FF2B5EF4-FFF2-40B4-BE49-F238E27FC236}">
                <a16:creationId xmlns:a16="http://schemas.microsoft.com/office/drawing/2014/main" id="{226A7E45-1C20-4CBD-8E99-C0900EE03280}"/>
              </a:ext>
            </a:extLst>
          </p:cNvPr>
          <p:cNvSpPr/>
          <p:nvPr/>
        </p:nvSpPr>
        <p:spPr bwMode="auto">
          <a:xfrm>
            <a:off x="904014" y="1341440"/>
            <a:ext cx="304641" cy="350059"/>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B1AD6BED-D252-4573-9550-810AE0A4049D}"/>
              </a:ext>
            </a:extLst>
          </p:cNvPr>
          <p:cNvSpPr txBox="1"/>
          <p:nvPr/>
        </p:nvSpPr>
        <p:spPr bwMode="auto">
          <a:xfrm>
            <a:off x="6988593" y="1341440"/>
            <a:ext cx="42014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by DDR Mutation Status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17)</a:t>
            </a:r>
          </a:p>
        </p:txBody>
      </p:sp>
      <p:grpSp>
        <p:nvGrpSpPr>
          <p:cNvPr id="10" name="Group 7">
            <a:extLst>
              <a:ext uri="{FF2B5EF4-FFF2-40B4-BE49-F238E27FC236}">
                <a16:creationId xmlns:a16="http://schemas.microsoft.com/office/drawing/2014/main" id="{65FEC428-3274-46A9-8225-0AC9447E7479}"/>
              </a:ext>
            </a:extLst>
          </p:cNvPr>
          <p:cNvGrpSpPr>
            <a:grpSpLocks/>
          </p:cNvGrpSpPr>
          <p:nvPr/>
        </p:nvGrpSpPr>
        <p:grpSpPr bwMode="auto">
          <a:xfrm>
            <a:off x="9389569" y="6216652"/>
            <a:ext cx="2488502" cy="447822"/>
            <a:chOff x="9527309" y="3551529"/>
            <a:chExt cx="2488502" cy="448324"/>
          </a:xfrm>
        </p:grpSpPr>
        <p:pic>
          <p:nvPicPr>
            <p:cNvPr id="11" name="Picture 10">
              <a:extLst>
                <a:ext uri="{FF2B5EF4-FFF2-40B4-BE49-F238E27FC236}">
                  <a16:creationId xmlns:a16="http://schemas.microsoft.com/office/drawing/2014/main" id="{F342497E-9901-4A25-AF9C-56360DEB67A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140EAC94-2293-492E-BDC5-CF44BD78420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endParaRPr>
            </a:p>
          </p:txBody>
        </p:sp>
      </p:grpSp>
      <p:sp>
        <p:nvSpPr>
          <p:cNvPr id="14" name="TextBox 13">
            <a:extLst>
              <a:ext uri="{FF2B5EF4-FFF2-40B4-BE49-F238E27FC236}">
                <a16:creationId xmlns:a16="http://schemas.microsoft.com/office/drawing/2014/main" id="{64228B33-436E-4A8C-857E-9FC90E7A8698}"/>
              </a:ext>
            </a:extLst>
          </p:cNvPr>
          <p:cNvSpPr txBox="1"/>
          <p:nvPr/>
        </p:nvSpPr>
        <p:spPr bwMode="auto">
          <a:xfrm>
            <a:off x="1345108" y="3599387"/>
            <a:ext cx="36947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PSA Response Over Time</a:t>
            </a:r>
          </a:p>
        </p:txBody>
      </p:sp>
      <p:sp>
        <p:nvSpPr>
          <p:cNvPr id="18" name="TextBox 17">
            <a:extLst>
              <a:ext uri="{FF2B5EF4-FFF2-40B4-BE49-F238E27FC236}">
                <a16:creationId xmlns:a16="http://schemas.microsoft.com/office/drawing/2014/main" id="{F0EB8C24-F1F7-4DB4-81F2-93E7A4E6EAC2}"/>
              </a:ext>
            </a:extLst>
          </p:cNvPr>
          <p:cNvSpPr txBox="1"/>
          <p:nvPr/>
        </p:nvSpPr>
        <p:spPr bwMode="auto">
          <a:xfrm rot="16200000">
            <a:off x="-356609" y="2393739"/>
            <a:ext cx="1956405"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in PSA</a:t>
            </a:r>
            <a:r>
              <a:rPr lang="en-US" b="1" dirty="0">
                <a:solidFill>
                  <a:srgbClr val="000000"/>
                </a:solidFill>
                <a:latin typeface="Calibri" panose="020F0502020204030204" pitchFamily="34" charset="0"/>
                <a:cs typeface="Arial" panose="020B0604020202020204" pitchFamily="34" charset="0"/>
              </a:rPr>
              <a:t>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9" name="TextBox 18">
            <a:extLst>
              <a:ext uri="{FF2B5EF4-FFF2-40B4-BE49-F238E27FC236}">
                <a16:creationId xmlns:a16="http://schemas.microsoft.com/office/drawing/2014/main" id="{0706136A-D7C3-4313-BF0D-002E7428D22C}"/>
              </a:ext>
            </a:extLst>
          </p:cNvPr>
          <p:cNvSpPr txBox="1"/>
          <p:nvPr/>
        </p:nvSpPr>
        <p:spPr bwMode="auto">
          <a:xfrm rot="16200000">
            <a:off x="-450778" y="4915163"/>
            <a:ext cx="2144742"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in PSA</a:t>
            </a:r>
            <a:r>
              <a:rPr lang="en-US" b="1" dirty="0">
                <a:solidFill>
                  <a:srgbClr val="000000"/>
                </a:solidFill>
                <a:latin typeface="Calibri" panose="020F0502020204030204" pitchFamily="34" charset="0"/>
                <a:cs typeface="Arial" panose="020B0604020202020204" pitchFamily="34" charset="0"/>
              </a:rPr>
              <a:t>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0" name="TextBox 19">
            <a:extLst>
              <a:ext uri="{FF2B5EF4-FFF2-40B4-BE49-F238E27FC236}">
                <a16:creationId xmlns:a16="http://schemas.microsoft.com/office/drawing/2014/main" id="{59A1C8AC-0020-4570-B4A7-5EF4961D6EB0}"/>
              </a:ext>
            </a:extLst>
          </p:cNvPr>
          <p:cNvSpPr txBox="1"/>
          <p:nvPr/>
        </p:nvSpPr>
        <p:spPr bwMode="auto">
          <a:xfrm>
            <a:off x="1348954" y="1306315"/>
            <a:ext cx="37978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PSA Response</a:t>
            </a:r>
          </a:p>
        </p:txBody>
      </p:sp>
      <p:grpSp>
        <p:nvGrpSpPr>
          <p:cNvPr id="25" name="Group 24">
            <a:extLst>
              <a:ext uri="{FF2B5EF4-FFF2-40B4-BE49-F238E27FC236}">
                <a16:creationId xmlns:a16="http://schemas.microsoft.com/office/drawing/2014/main" id="{940C8241-C3A3-4F1C-973B-E32836BD2047}"/>
              </a:ext>
            </a:extLst>
          </p:cNvPr>
          <p:cNvGrpSpPr/>
          <p:nvPr/>
        </p:nvGrpSpPr>
        <p:grpSpPr>
          <a:xfrm>
            <a:off x="4922442" y="1253336"/>
            <a:ext cx="1567037" cy="1077218"/>
            <a:chOff x="4960221" y="2553467"/>
            <a:chExt cx="1567037" cy="1077218"/>
          </a:xfrm>
        </p:grpSpPr>
        <p:sp>
          <p:nvSpPr>
            <p:cNvPr id="21" name="TextBox 20">
              <a:extLst>
                <a:ext uri="{FF2B5EF4-FFF2-40B4-BE49-F238E27FC236}">
                  <a16:creationId xmlns:a16="http://schemas.microsoft.com/office/drawing/2014/main" id="{42D5C49F-3F5B-46E6-A06F-08DD0DA28968}"/>
                </a:ext>
              </a:extLst>
            </p:cNvPr>
            <p:cNvSpPr txBox="1"/>
            <p:nvPr/>
          </p:nvSpPr>
          <p:spPr bwMode="auto">
            <a:xfrm>
              <a:off x="5109882" y="2553467"/>
              <a:ext cx="141737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Not assessable</a:t>
              </a:r>
            </a:p>
          </p:txBody>
        </p:sp>
        <p:sp>
          <p:nvSpPr>
            <p:cNvPr id="22" name="Rectangle 21">
              <a:extLst>
                <a:ext uri="{FF2B5EF4-FFF2-40B4-BE49-F238E27FC236}">
                  <a16:creationId xmlns:a16="http://schemas.microsoft.com/office/drawing/2014/main" id="{FAB724FF-BB1C-4795-BA3D-0356819C37BD}"/>
                </a:ext>
              </a:extLst>
            </p:cNvPr>
            <p:cNvSpPr/>
            <p:nvPr/>
          </p:nvSpPr>
          <p:spPr bwMode="auto">
            <a:xfrm>
              <a:off x="4960221" y="3136846"/>
              <a:ext cx="137160" cy="13716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Rectangle 22">
              <a:extLst>
                <a:ext uri="{FF2B5EF4-FFF2-40B4-BE49-F238E27FC236}">
                  <a16:creationId xmlns:a16="http://schemas.microsoft.com/office/drawing/2014/main" id="{D0EC5300-42BA-4EBC-9A73-708EFD399F68}"/>
                </a:ext>
              </a:extLst>
            </p:cNvPr>
            <p:cNvSpPr/>
            <p:nvPr/>
          </p:nvSpPr>
          <p:spPr bwMode="auto">
            <a:xfrm>
              <a:off x="4960221" y="2648479"/>
              <a:ext cx="137160" cy="13716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Rectangle 23">
              <a:extLst>
                <a:ext uri="{FF2B5EF4-FFF2-40B4-BE49-F238E27FC236}">
                  <a16:creationId xmlns:a16="http://schemas.microsoft.com/office/drawing/2014/main" id="{1252D7A3-21DE-46A0-94D1-A61C5475B20D}"/>
                </a:ext>
              </a:extLst>
            </p:cNvPr>
            <p:cNvSpPr/>
            <p:nvPr/>
          </p:nvSpPr>
          <p:spPr bwMode="auto">
            <a:xfrm>
              <a:off x="4960221" y="2892662"/>
              <a:ext cx="137160" cy="13716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Rectangle 167">
              <a:extLst>
                <a:ext uri="{FF2B5EF4-FFF2-40B4-BE49-F238E27FC236}">
                  <a16:creationId xmlns:a16="http://schemas.microsoft.com/office/drawing/2014/main" id="{5F6D4831-504D-421F-82AB-F8FFDC94759D}"/>
                </a:ext>
              </a:extLst>
            </p:cNvPr>
            <p:cNvSpPr/>
            <p:nvPr/>
          </p:nvSpPr>
          <p:spPr bwMode="auto">
            <a:xfrm>
              <a:off x="4966957" y="3396759"/>
              <a:ext cx="137160" cy="137160"/>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6" name="TextBox 25">
            <a:extLst>
              <a:ext uri="{FF2B5EF4-FFF2-40B4-BE49-F238E27FC236}">
                <a16:creationId xmlns:a16="http://schemas.microsoft.com/office/drawing/2014/main" id="{C9B9F892-8681-4BD8-9E85-22FCB8AE390C}"/>
              </a:ext>
            </a:extLst>
          </p:cNvPr>
          <p:cNvSpPr txBox="1"/>
          <p:nvPr/>
        </p:nvSpPr>
        <p:spPr bwMode="auto">
          <a:xfrm>
            <a:off x="9970777" y="1799528"/>
            <a:ext cx="1684372" cy="830997"/>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DDR mutation</a:t>
            </a:r>
            <a:b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No DDR mutation</a:t>
            </a:r>
            <a:b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All patients</a:t>
            </a:r>
          </a:p>
        </p:txBody>
      </p:sp>
      <p:sp>
        <p:nvSpPr>
          <p:cNvPr id="3" name="TextBox 2">
            <a:extLst>
              <a:ext uri="{FF2B5EF4-FFF2-40B4-BE49-F238E27FC236}">
                <a16:creationId xmlns:a16="http://schemas.microsoft.com/office/drawing/2014/main" id="{A8F84422-2EAF-48D4-A8E6-ADAA91A5CB5B}"/>
              </a:ext>
            </a:extLst>
          </p:cNvPr>
          <p:cNvSpPr txBox="1"/>
          <p:nvPr/>
        </p:nvSpPr>
        <p:spPr bwMode="auto">
          <a:xfrm>
            <a:off x="7030486" y="5253077"/>
            <a:ext cx="2733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 rPFS</a:t>
            </a:r>
            <a:r>
              <a:rPr lang="en-US" dirty="0">
                <a:solidFill>
                  <a:srgbClr val="000000"/>
                </a:solidFill>
                <a:latin typeface="Calibri" panose="020F0502020204030204" pitchFamily="34" charset="0"/>
                <a:cs typeface="Arial" panose="020B0604020202020204" pitchFamily="34" charset="0"/>
              </a:rPr>
              <a:t>:</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16.1 mos</a:t>
            </a:r>
          </a:p>
        </p:txBody>
      </p:sp>
      <p:sp>
        <p:nvSpPr>
          <p:cNvPr id="34" name="TextBox 33">
            <a:extLst>
              <a:ext uri="{FF2B5EF4-FFF2-40B4-BE49-F238E27FC236}">
                <a16:creationId xmlns:a16="http://schemas.microsoft.com/office/drawing/2014/main" id="{D550B0B4-5C75-44F9-ADB1-46BA6BC93D9E}"/>
              </a:ext>
            </a:extLst>
          </p:cNvPr>
          <p:cNvSpPr txBox="1"/>
          <p:nvPr/>
        </p:nvSpPr>
        <p:spPr bwMode="auto">
          <a:xfrm>
            <a:off x="6986016" y="5948518"/>
            <a:ext cx="4286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a:t>
            </a:r>
          </a:p>
        </p:txBody>
      </p:sp>
      <p:cxnSp>
        <p:nvCxnSpPr>
          <p:cNvPr id="13" name="Straight Connector 12">
            <a:extLst>
              <a:ext uri="{FF2B5EF4-FFF2-40B4-BE49-F238E27FC236}">
                <a16:creationId xmlns:a16="http://schemas.microsoft.com/office/drawing/2014/main" id="{23F8EF5F-2B6A-46A5-9145-719519675D7A}"/>
              </a:ext>
            </a:extLst>
          </p:cNvPr>
          <p:cNvCxnSpPr>
            <a:cxnSpLocks/>
          </p:cNvCxnSpPr>
          <p:nvPr/>
        </p:nvCxnSpPr>
        <p:spPr bwMode="auto">
          <a:xfrm flipH="1">
            <a:off x="9736612" y="1956542"/>
            <a:ext cx="249195" cy="0"/>
          </a:xfrm>
          <a:prstGeom prst="line">
            <a:avLst/>
          </a:prstGeom>
          <a:noFill/>
          <a:ln w="28575" cap="flat" cmpd="sng" algn="ctr">
            <a:solidFill>
              <a:schemeClr val="accent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63FFBC3-3BDF-4BDE-B711-C4A541D49E3B}"/>
              </a:ext>
            </a:extLst>
          </p:cNvPr>
          <p:cNvCxnSpPr>
            <a:cxnSpLocks/>
          </p:cNvCxnSpPr>
          <p:nvPr/>
        </p:nvCxnSpPr>
        <p:spPr bwMode="auto">
          <a:xfrm flipH="1">
            <a:off x="9736612" y="2209629"/>
            <a:ext cx="249195" cy="0"/>
          </a:xfrm>
          <a:prstGeom prst="line">
            <a:avLst/>
          </a:prstGeom>
          <a:noFill/>
          <a:ln w="28575" cap="flat" cmpd="sng" algn="ctr">
            <a:solidFill>
              <a:schemeClr val="accent3"/>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09DE0757-0E0E-4617-AE9A-4AFB0817F4EB}"/>
              </a:ext>
            </a:extLst>
          </p:cNvPr>
          <p:cNvCxnSpPr>
            <a:cxnSpLocks/>
          </p:cNvCxnSpPr>
          <p:nvPr/>
        </p:nvCxnSpPr>
        <p:spPr bwMode="auto">
          <a:xfrm flipH="1">
            <a:off x="9736612" y="2462716"/>
            <a:ext cx="249195" cy="0"/>
          </a:xfrm>
          <a:prstGeom prst="line">
            <a:avLst/>
          </a:prstGeom>
          <a:noFill/>
          <a:ln w="28575" cap="flat" cmpd="sng" algn="ctr">
            <a:solidFill>
              <a:schemeClr val="accent4"/>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C3127E11-0019-413E-85FA-488C2566EE37}"/>
              </a:ext>
            </a:extLst>
          </p:cNvPr>
          <p:cNvCxnSpPr>
            <a:cxnSpLocks/>
          </p:cNvCxnSpPr>
          <p:nvPr/>
        </p:nvCxnSpPr>
        <p:spPr bwMode="auto">
          <a:xfrm>
            <a:off x="6970305" y="5658985"/>
            <a:ext cx="4301989"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967347D-5E61-468A-BAC2-17D31F58ED3D}"/>
              </a:ext>
            </a:extLst>
          </p:cNvPr>
          <p:cNvCxnSpPr>
            <a:cxnSpLocks/>
          </p:cNvCxnSpPr>
          <p:nvPr/>
        </p:nvCxnSpPr>
        <p:spPr bwMode="auto">
          <a:xfrm flipH="1">
            <a:off x="6922008" y="215502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83A8F20C-4C4F-4E1D-BFEA-BF663F75CC85}"/>
              </a:ext>
            </a:extLst>
          </p:cNvPr>
          <p:cNvCxnSpPr>
            <a:cxnSpLocks/>
          </p:cNvCxnSpPr>
          <p:nvPr/>
        </p:nvCxnSpPr>
        <p:spPr bwMode="auto">
          <a:xfrm flipH="1">
            <a:off x="6922008" y="28558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C905E823-7C70-4889-9F22-4EBF8F0409E3}"/>
              </a:ext>
            </a:extLst>
          </p:cNvPr>
          <p:cNvCxnSpPr>
            <a:cxnSpLocks/>
          </p:cNvCxnSpPr>
          <p:nvPr/>
        </p:nvCxnSpPr>
        <p:spPr bwMode="auto">
          <a:xfrm flipH="1">
            <a:off x="6922008" y="355660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ED9A5064-1F3D-4A10-B04A-05DE1796B075}"/>
              </a:ext>
            </a:extLst>
          </p:cNvPr>
          <p:cNvCxnSpPr>
            <a:cxnSpLocks/>
          </p:cNvCxnSpPr>
          <p:nvPr/>
        </p:nvCxnSpPr>
        <p:spPr bwMode="auto">
          <a:xfrm flipH="1">
            <a:off x="6922008" y="42574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620E51E-6CBF-4DB7-B285-71A86BD925F1}"/>
              </a:ext>
            </a:extLst>
          </p:cNvPr>
          <p:cNvCxnSpPr>
            <a:cxnSpLocks/>
          </p:cNvCxnSpPr>
          <p:nvPr/>
        </p:nvCxnSpPr>
        <p:spPr bwMode="auto">
          <a:xfrm flipH="1">
            <a:off x="6922008" y="49581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6F72064-A0E8-4E2B-89DE-E3D95A403911}"/>
              </a:ext>
            </a:extLst>
          </p:cNvPr>
          <p:cNvCxnSpPr>
            <a:cxnSpLocks/>
          </p:cNvCxnSpPr>
          <p:nvPr/>
        </p:nvCxnSpPr>
        <p:spPr bwMode="auto">
          <a:xfrm flipH="1">
            <a:off x="6922008" y="56589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F23ECC3-4331-4BA4-9E1A-EED17E77B7EF}"/>
              </a:ext>
            </a:extLst>
          </p:cNvPr>
          <p:cNvCxnSpPr>
            <a:cxnSpLocks/>
          </p:cNvCxnSpPr>
          <p:nvPr/>
        </p:nvCxnSpPr>
        <p:spPr bwMode="auto">
          <a:xfrm>
            <a:off x="6986016" y="565898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7ACA1265-21E7-4B80-941E-C6470BEC12EA}"/>
              </a:ext>
            </a:extLst>
          </p:cNvPr>
          <p:cNvCxnSpPr>
            <a:cxnSpLocks/>
          </p:cNvCxnSpPr>
          <p:nvPr/>
        </p:nvCxnSpPr>
        <p:spPr bwMode="auto">
          <a:xfrm>
            <a:off x="8290560" y="565898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26D2C709-4FB9-49C7-B9C3-8E86BDBAF4AA}"/>
              </a:ext>
            </a:extLst>
          </p:cNvPr>
          <p:cNvCxnSpPr>
            <a:cxnSpLocks/>
          </p:cNvCxnSpPr>
          <p:nvPr/>
        </p:nvCxnSpPr>
        <p:spPr bwMode="auto">
          <a:xfrm>
            <a:off x="9595104" y="565898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0F38B248-C239-4D05-8966-33814151515A}"/>
              </a:ext>
            </a:extLst>
          </p:cNvPr>
          <p:cNvCxnSpPr>
            <a:cxnSpLocks/>
          </p:cNvCxnSpPr>
          <p:nvPr/>
        </p:nvCxnSpPr>
        <p:spPr bwMode="auto">
          <a:xfrm>
            <a:off x="10899648" y="5658985"/>
            <a:ext cx="0" cy="64008"/>
          </a:xfrm>
          <a:prstGeom prst="line">
            <a:avLst/>
          </a:prstGeom>
          <a:noFill/>
          <a:ln w="28575" cap="flat" cmpd="sng" algn="ctr">
            <a:solidFill>
              <a:schemeClr val="bg1"/>
            </a:solidFill>
            <a:prstDash val="solid"/>
            <a:round/>
            <a:headEnd type="none" w="med" len="med"/>
            <a:tailEnd type="none" w="med" len="med"/>
          </a:ln>
          <a:effectLst/>
        </p:spPr>
      </p:cxnSp>
      <p:sp>
        <p:nvSpPr>
          <p:cNvPr id="48" name="TextBox 47">
            <a:extLst>
              <a:ext uri="{FF2B5EF4-FFF2-40B4-BE49-F238E27FC236}">
                <a16:creationId xmlns:a16="http://schemas.microsoft.com/office/drawing/2014/main" id="{93D2EB28-ECEA-4F9D-A56B-54C81A65D6F2}"/>
              </a:ext>
            </a:extLst>
          </p:cNvPr>
          <p:cNvSpPr txBox="1"/>
          <p:nvPr/>
        </p:nvSpPr>
        <p:spPr bwMode="auto">
          <a:xfrm>
            <a:off x="10623980" y="5665688"/>
            <a:ext cx="5513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49" name="TextBox 48">
            <a:extLst>
              <a:ext uri="{FF2B5EF4-FFF2-40B4-BE49-F238E27FC236}">
                <a16:creationId xmlns:a16="http://schemas.microsoft.com/office/drawing/2014/main" id="{D56B1FD5-B229-4D6E-8905-4170EB790884}"/>
              </a:ext>
            </a:extLst>
          </p:cNvPr>
          <p:cNvSpPr txBox="1"/>
          <p:nvPr/>
        </p:nvSpPr>
        <p:spPr bwMode="auto">
          <a:xfrm>
            <a:off x="6719216" y="5665688"/>
            <a:ext cx="5513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0" name="TextBox 49">
            <a:extLst>
              <a:ext uri="{FF2B5EF4-FFF2-40B4-BE49-F238E27FC236}">
                <a16:creationId xmlns:a16="http://schemas.microsoft.com/office/drawing/2014/main" id="{FED9705A-7DDF-4873-A272-27891AD0167C}"/>
              </a:ext>
            </a:extLst>
          </p:cNvPr>
          <p:cNvSpPr txBox="1"/>
          <p:nvPr/>
        </p:nvSpPr>
        <p:spPr bwMode="auto">
          <a:xfrm>
            <a:off x="8020804" y="5665688"/>
            <a:ext cx="5513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51" name="TextBox 50">
            <a:extLst>
              <a:ext uri="{FF2B5EF4-FFF2-40B4-BE49-F238E27FC236}">
                <a16:creationId xmlns:a16="http://schemas.microsoft.com/office/drawing/2014/main" id="{FBF09769-C488-4BBC-9247-242AA54C0BF3}"/>
              </a:ext>
            </a:extLst>
          </p:cNvPr>
          <p:cNvSpPr txBox="1"/>
          <p:nvPr/>
        </p:nvSpPr>
        <p:spPr bwMode="auto">
          <a:xfrm>
            <a:off x="9322392" y="5665688"/>
            <a:ext cx="5513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52" name="TextBox 51">
            <a:extLst>
              <a:ext uri="{FF2B5EF4-FFF2-40B4-BE49-F238E27FC236}">
                <a16:creationId xmlns:a16="http://schemas.microsoft.com/office/drawing/2014/main" id="{C291066E-BD4D-4A75-B327-A4CB9DCA6283}"/>
              </a:ext>
            </a:extLst>
          </p:cNvPr>
          <p:cNvSpPr txBox="1"/>
          <p:nvPr/>
        </p:nvSpPr>
        <p:spPr bwMode="auto">
          <a:xfrm>
            <a:off x="6369384" y="1985926"/>
            <a:ext cx="5513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53" name="TextBox 52">
            <a:extLst>
              <a:ext uri="{FF2B5EF4-FFF2-40B4-BE49-F238E27FC236}">
                <a16:creationId xmlns:a16="http://schemas.microsoft.com/office/drawing/2014/main" id="{01D49F20-4C2C-489D-B29E-6024EE800BA8}"/>
              </a:ext>
            </a:extLst>
          </p:cNvPr>
          <p:cNvSpPr txBox="1"/>
          <p:nvPr/>
        </p:nvSpPr>
        <p:spPr bwMode="auto">
          <a:xfrm>
            <a:off x="6369384" y="2683605"/>
            <a:ext cx="5513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54" name="TextBox 53">
            <a:extLst>
              <a:ext uri="{FF2B5EF4-FFF2-40B4-BE49-F238E27FC236}">
                <a16:creationId xmlns:a16="http://schemas.microsoft.com/office/drawing/2014/main" id="{51B91F80-57A0-41DE-9D50-26E07C8B9E77}"/>
              </a:ext>
            </a:extLst>
          </p:cNvPr>
          <p:cNvSpPr txBox="1"/>
          <p:nvPr/>
        </p:nvSpPr>
        <p:spPr bwMode="auto">
          <a:xfrm>
            <a:off x="6369384" y="3381284"/>
            <a:ext cx="5513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55" name="TextBox 54">
            <a:extLst>
              <a:ext uri="{FF2B5EF4-FFF2-40B4-BE49-F238E27FC236}">
                <a16:creationId xmlns:a16="http://schemas.microsoft.com/office/drawing/2014/main" id="{9B73C938-8DC2-4118-BA99-7787FCA47193}"/>
              </a:ext>
            </a:extLst>
          </p:cNvPr>
          <p:cNvSpPr txBox="1"/>
          <p:nvPr/>
        </p:nvSpPr>
        <p:spPr bwMode="auto">
          <a:xfrm>
            <a:off x="6369384" y="4078963"/>
            <a:ext cx="5513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56" name="TextBox 55">
            <a:extLst>
              <a:ext uri="{FF2B5EF4-FFF2-40B4-BE49-F238E27FC236}">
                <a16:creationId xmlns:a16="http://schemas.microsoft.com/office/drawing/2014/main" id="{B54BA758-B30E-4A2D-A77F-8C2AE9400C0B}"/>
              </a:ext>
            </a:extLst>
          </p:cNvPr>
          <p:cNvSpPr txBox="1"/>
          <p:nvPr/>
        </p:nvSpPr>
        <p:spPr bwMode="auto">
          <a:xfrm>
            <a:off x="6369384" y="4776642"/>
            <a:ext cx="5513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57" name="TextBox 56">
            <a:extLst>
              <a:ext uri="{FF2B5EF4-FFF2-40B4-BE49-F238E27FC236}">
                <a16:creationId xmlns:a16="http://schemas.microsoft.com/office/drawing/2014/main" id="{9F6DDDAC-86AB-48CD-94D7-4E3D67112750}"/>
              </a:ext>
            </a:extLst>
          </p:cNvPr>
          <p:cNvSpPr txBox="1"/>
          <p:nvPr/>
        </p:nvSpPr>
        <p:spPr bwMode="auto">
          <a:xfrm>
            <a:off x="6369384" y="5474319"/>
            <a:ext cx="5513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8" name="Freeform: Shape 57">
            <a:extLst>
              <a:ext uri="{FF2B5EF4-FFF2-40B4-BE49-F238E27FC236}">
                <a16:creationId xmlns:a16="http://schemas.microsoft.com/office/drawing/2014/main" id="{151DE1B7-DD40-4C9D-9A85-FF7D92BE69F7}"/>
              </a:ext>
            </a:extLst>
          </p:cNvPr>
          <p:cNvSpPr/>
          <p:nvPr/>
        </p:nvSpPr>
        <p:spPr bwMode="auto">
          <a:xfrm>
            <a:off x="6972300" y="2162175"/>
            <a:ext cx="4200525" cy="3486150"/>
          </a:xfrm>
          <a:custGeom>
            <a:avLst/>
            <a:gdLst>
              <a:gd name="connsiteX0" fmla="*/ 0 w 4200525"/>
              <a:gd name="connsiteY0" fmla="*/ 0 h 3486150"/>
              <a:gd name="connsiteX1" fmla="*/ 2024063 w 4200525"/>
              <a:gd name="connsiteY1" fmla="*/ 0 h 3486150"/>
              <a:gd name="connsiteX2" fmla="*/ 2024063 w 4200525"/>
              <a:gd name="connsiteY2" fmla="*/ 585788 h 3486150"/>
              <a:gd name="connsiteX3" fmla="*/ 4200525 w 4200525"/>
              <a:gd name="connsiteY3" fmla="*/ 585788 h 3486150"/>
              <a:gd name="connsiteX4" fmla="*/ 4200525 w 4200525"/>
              <a:gd name="connsiteY4" fmla="*/ 3486150 h 3486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00525" h="3486150">
                <a:moveTo>
                  <a:pt x="0" y="0"/>
                </a:moveTo>
                <a:lnTo>
                  <a:pt x="2024063" y="0"/>
                </a:lnTo>
                <a:lnTo>
                  <a:pt x="2024063" y="585788"/>
                </a:lnTo>
                <a:lnTo>
                  <a:pt x="4200525" y="585788"/>
                </a:lnTo>
                <a:lnTo>
                  <a:pt x="4200525" y="348615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 name="TextBox 60">
            <a:extLst>
              <a:ext uri="{FF2B5EF4-FFF2-40B4-BE49-F238E27FC236}">
                <a16:creationId xmlns:a16="http://schemas.microsoft.com/office/drawing/2014/main" id="{90E63B22-8E5F-4319-96CC-ABC41890C50F}"/>
              </a:ext>
            </a:extLst>
          </p:cNvPr>
          <p:cNvSpPr txBox="1"/>
          <p:nvPr/>
        </p:nvSpPr>
        <p:spPr bwMode="auto">
          <a:xfrm>
            <a:off x="8887335" y="2553467"/>
            <a:ext cx="317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2" name="TextBox 61">
            <a:extLst>
              <a:ext uri="{FF2B5EF4-FFF2-40B4-BE49-F238E27FC236}">
                <a16:creationId xmlns:a16="http://schemas.microsoft.com/office/drawing/2014/main" id="{2B6E9F40-645F-4CDF-A8FE-0A3948883CC6}"/>
              </a:ext>
            </a:extLst>
          </p:cNvPr>
          <p:cNvSpPr txBox="1"/>
          <p:nvPr/>
        </p:nvSpPr>
        <p:spPr bwMode="auto">
          <a:xfrm>
            <a:off x="9074378" y="2553467"/>
            <a:ext cx="317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3" name="TextBox 62">
            <a:extLst>
              <a:ext uri="{FF2B5EF4-FFF2-40B4-BE49-F238E27FC236}">
                <a16:creationId xmlns:a16="http://schemas.microsoft.com/office/drawing/2014/main" id="{82965E85-B123-4170-B667-C490BFE791C7}"/>
              </a:ext>
            </a:extLst>
          </p:cNvPr>
          <p:cNvSpPr txBox="1"/>
          <p:nvPr/>
        </p:nvSpPr>
        <p:spPr bwMode="auto">
          <a:xfrm>
            <a:off x="10376957" y="2553467"/>
            <a:ext cx="317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4" name="TextBox 63">
            <a:extLst>
              <a:ext uri="{FF2B5EF4-FFF2-40B4-BE49-F238E27FC236}">
                <a16:creationId xmlns:a16="http://schemas.microsoft.com/office/drawing/2014/main" id="{D6C98E92-46E9-469B-9CE9-BDAD7154054B}"/>
              </a:ext>
            </a:extLst>
          </p:cNvPr>
          <p:cNvSpPr txBox="1"/>
          <p:nvPr/>
        </p:nvSpPr>
        <p:spPr bwMode="auto">
          <a:xfrm>
            <a:off x="9388494" y="2553467"/>
            <a:ext cx="317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5" name="TextBox 64">
            <a:extLst>
              <a:ext uri="{FF2B5EF4-FFF2-40B4-BE49-F238E27FC236}">
                <a16:creationId xmlns:a16="http://schemas.microsoft.com/office/drawing/2014/main" id="{0BB33938-A430-4924-B2C7-88D693E831F7}"/>
              </a:ext>
            </a:extLst>
          </p:cNvPr>
          <p:cNvSpPr txBox="1"/>
          <p:nvPr/>
        </p:nvSpPr>
        <p:spPr bwMode="auto">
          <a:xfrm>
            <a:off x="8257975" y="3412302"/>
            <a:ext cx="317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66" name="TextBox 65">
            <a:extLst>
              <a:ext uri="{FF2B5EF4-FFF2-40B4-BE49-F238E27FC236}">
                <a16:creationId xmlns:a16="http://schemas.microsoft.com/office/drawing/2014/main" id="{251D2F75-294B-44A1-B173-EC365C4565AB}"/>
              </a:ext>
            </a:extLst>
          </p:cNvPr>
          <p:cNvSpPr txBox="1"/>
          <p:nvPr/>
        </p:nvSpPr>
        <p:spPr bwMode="auto">
          <a:xfrm>
            <a:off x="8536301" y="3412302"/>
            <a:ext cx="317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67" name="TextBox 66">
            <a:extLst>
              <a:ext uri="{FF2B5EF4-FFF2-40B4-BE49-F238E27FC236}">
                <a16:creationId xmlns:a16="http://schemas.microsoft.com/office/drawing/2014/main" id="{0B659097-C64D-4B74-BC43-D6BFE779D172}"/>
              </a:ext>
            </a:extLst>
          </p:cNvPr>
          <p:cNvSpPr txBox="1"/>
          <p:nvPr/>
        </p:nvSpPr>
        <p:spPr bwMode="auto">
          <a:xfrm>
            <a:off x="8901001" y="3658777"/>
            <a:ext cx="317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68" name="TextBox 67">
            <a:extLst>
              <a:ext uri="{FF2B5EF4-FFF2-40B4-BE49-F238E27FC236}">
                <a16:creationId xmlns:a16="http://schemas.microsoft.com/office/drawing/2014/main" id="{4F4BAB66-E5A9-4AE6-9200-F2D86CF23DDD}"/>
              </a:ext>
            </a:extLst>
          </p:cNvPr>
          <p:cNvSpPr txBox="1"/>
          <p:nvPr/>
        </p:nvSpPr>
        <p:spPr bwMode="auto">
          <a:xfrm>
            <a:off x="9019975" y="3665374"/>
            <a:ext cx="317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69" name="TextBox 68">
            <a:extLst>
              <a:ext uri="{FF2B5EF4-FFF2-40B4-BE49-F238E27FC236}">
                <a16:creationId xmlns:a16="http://schemas.microsoft.com/office/drawing/2014/main" id="{97A6BB24-5F14-481C-8E7B-6D83E4384EC9}"/>
              </a:ext>
            </a:extLst>
          </p:cNvPr>
          <p:cNvSpPr txBox="1"/>
          <p:nvPr/>
        </p:nvSpPr>
        <p:spPr bwMode="auto">
          <a:xfrm>
            <a:off x="9083474" y="3665374"/>
            <a:ext cx="317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70" name="TextBox 69">
            <a:extLst>
              <a:ext uri="{FF2B5EF4-FFF2-40B4-BE49-F238E27FC236}">
                <a16:creationId xmlns:a16="http://schemas.microsoft.com/office/drawing/2014/main" id="{3BE01A37-41A6-454E-80CA-5BD372618F82}"/>
              </a:ext>
            </a:extLst>
          </p:cNvPr>
          <p:cNvSpPr txBox="1"/>
          <p:nvPr/>
        </p:nvSpPr>
        <p:spPr bwMode="auto">
          <a:xfrm>
            <a:off x="9386548" y="3664402"/>
            <a:ext cx="317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71" name="TextBox 70">
            <a:extLst>
              <a:ext uri="{FF2B5EF4-FFF2-40B4-BE49-F238E27FC236}">
                <a16:creationId xmlns:a16="http://schemas.microsoft.com/office/drawing/2014/main" id="{6C573F01-360D-4FB5-8D23-116AC0836CC0}"/>
              </a:ext>
            </a:extLst>
          </p:cNvPr>
          <p:cNvSpPr txBox="1"/>
          <p:nvPr/>
        </p:nvSpPr>
        <p:spPr bwMode="auto">
          <a:xfrm>
            <a:off x="10383724" y="3665374"/>
            <a:ext cx="317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72" name="TextBox 71">
            <a:extLst>
              <a:ext uri="{FF2B5EF4-FFF2-40B4-BE49-F238E27FC236}">
                <a16:creationId xmlns:a16="http://schemas.microsoft.com/office/drawing/2014/main" id="{F46C7B06-FD27-4F9F-ABC2-9436F7142782}"/>
              </a:ext>
            </a:extLst>
          </p:cNvPr>
          <p:cNvSpPr txBox="1"/>
          <p:nvPr/>
        </p:nvSpPr>
        <p:spPr bwMode="auto">
          <a:xfrm>
            <a:off x="9868223" y="3658126"/>
            <a:ext cx="317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a:t>
            </a:r>
          </a:p>
        </p:txBody>
      </p:sp>
      <p:sp>
        <p:nvSpPr>
          <p:cNvPr id="73" name="TextBox 72">
            <a:extLst>
              <a:ext uri="{FF2B5EF4-FFF2-40B4-BE49-F238E27FC236}">
                <a16:creationId xmlns:a16="http://schemas.microsoft.com/office/drawing/2014/main" id="{E757B450-82D9-487D-B0D7-1DBB1AF2F65E}"/>
              </a:ext>
            </a:extLst>
          </p:cNvPr>
          <p:cNvSpPr txBox="1"/>
          <p:nvPr/>
        </p:nvSpPr>
        <p:spPr bwMode="auto">
          <a:xfrm>
            <a:off x="8239405" y="4191833"/>
            <a:ext cx="317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74" name="TextBox 73">
            <a:extLst>
              <a:ext uri="{FF2B5EF4-FFF2-40B4-BE49-F238E27FC236}">
                <a16:creationId xmlns:a16="http://schemas.microsoft.com/office/drawing/2014/main" id="{F05F0890-A09D-487D-A574-B9F510F94FF8}"/>
              </a:ext>
            </a:extLst>
          </p:cNvPr>
          <p:cNvSpPr txBox="1"/>
          <p:nvPr/>
        </p:nvSpPr>
        <p:spPr bwMode="auto">
          <a:xfrm>
            <a:off x="8514448" y="4194738"/>
            <a:ext cx="317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75" name="TextBox 74">
            <a:extLst>
              <a:ext uri="{FF2B5EF4-FFF2-40B4-BE49-F238E27FC236}">
                <a16:creationId xmlns:a16="http://schemas.microsoft.com/office/drawing/2014/main" id="{A04FC41F-40CE-411A-8E49-BAE2944A323B}"/>
              </a:ext>
            </a:extLst>
          </p:cNvPr>
          <p:cNvSpPr txBox="1"/>
          <p:nvPr/>
        </p:nvSpPr>
        <p:spPr bwMode="auto">
          <a:xfrm>
            <a:off x="9863963" y="4202825"/>
            <a:ext cx="317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76" name="TextBox 75">
            <a:extLst>
              <a:ext uri="{FF2B5EF4-FFF2-40B4-BE49-F238E27FC236}">
                <a16:creationId xmlns:a16="http://schemas.microsoft.com/office/drawing/2014/main" id="{CD4DAC7B-26C0-4E31-A4BA-F5D3A5A420BE}"/>
              </a:ext>
            </a:extLst>
          </p:cNvPr>
          <p:cNvSpPr txBox="1"/>
          <p:nvPr/>
        </p:nvSpPr>
        <p:spPr bwMode="auto">
          <a:xfrm>
            <a:off x="9019975" y="4191833"/>
            <a:ext cx="317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cxnSp>
        <p:nvCxnSpPr>
          <p:cNvPr id="35" name="Straight Connector 34">
            <a:extLst>
              <a:ext uri="{FF2B5EF4-FFF2-40B4-BE49-F238E27FC236}">
                <a16:creationId xmlns:a16="http://schemas.microsoft.com/office/drawing/2014/main" id="{ED952184-5F30-4E1F-AC75-98E5F72271D0}"/>
              </a:ext>
            </a:extLst>
          </p:cNvPr>
          <p:cNvCxnSpPr/>
          <p:nvPr/>
        </p:nvCxnSpPr>
        <p:spPr bwMode="auto">
          <a:xfrm flipV="1">
            <a:off x="6988593" y="2164165"/>
            <a:ext cx="0" cy="3485676"/>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74029E7D-8CA4-4557-A49C-164DAAB1065D}"/>
              </a:ext>
            </a:extLst>
          </p:cNvPr>
          <p:cNvCxnSpPr>
            <a:cxnSpLocks/>
          </p:cNvCxnSpPr>
          <p:nvPr/>
        </p:nvCxnSpPr>
        <p:spPr bwMode="auto">
          <a:xfrm>
            <a:off x="1340346" y="1600200"/>
            <a:ext cx="0" cy="1956407"/>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F2C0B946-F307-4C1D-9273-8D9AE4960997}"/>
              </a:ext>
            </a:extLst>
          </p:cNvPr>
          <p:cNvCxnSpPr>
            <a:cxnSpLocks/>
          </p:cNvCxnSpPr>
          <p:nvPr/>
        </p:nvCxnSpPr>
        <p:spPr bwMode="auto">
          <a:xfrm flipH="1">
            <a:off x="1276338" y="16002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3958D9A8-A771-4503-BE6D-AF20B1A9F1CF}"/>
              </a:ext>
            </a:extLst>
          </p:cNvPr>
          <p:cNvCxnSpPr>
            <a:cxnSpLocks/>
          </p:cNvCxnSpPr>
          <p:nvPr/>
        </p:nvCxnSpPr>
        <p:spPr bwMode="auto">
          <a:xfrm flipH="1">
            <a:off x="1276338" y="18439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ECBC55F3-1A67-44FD-9BF6-40E66229D26A}"/>
              </a:ext>
            </a:extLst>
          </p:cNvPr>
          <p:cNvCxnSpPr>
            <a:cxnSpLocks/>
          </p:cNvCxnSpPr>
          <p:nvPr/>
        </p:nvCxnSpPr>
        <p:spPr bwMode="auto">
          <a:xfrm flipH="1">
            <a:off x="1276338" y="20877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965C9090-1251-42C3-B304-B2071F0403BE}"/>
              </a:ext>
            </a:extLst>
          </p:cNvPr>
          <p:cNvCxnSpPr>
            <a:cxnSpLocks/>
          </p:cNvCxnSpPr>
          <p:nvPr/>
        </p:nvCxnSpPr>
        <p:spPr bwMode="auto">
          <a:xfrm flipH="1">
            <a:off x="1276338" y="23315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605FB197-0FAB-45AE-9D19-74C1C5FC48FD}"/>
              </a:ext>
            </a:extLst>
          </p:cNvPr>
          <p:cNvCxnSpPr>
            <a:cxnSpLocks/>
          </p:cNvCxnSpPr>
          <p:nvPr/>
        </p:nvCxnSpPr>
        <p:spPr bwMode="auto">
          <a:xfrm flipH="1">
            <a:off x="1276338" y="25753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096EDF3D-2D9F-450B-8D87-E1DC8D112A18}"/>
              </a:ext>
            </a:extLst>
          </p:cNvPr>
          <p:cNvCxnSpPr>
            <a:cxnSpLocks/>
          </p:cNvCxnSpPr>
          <p:nvPr/>
        </p:nvCxnSpPr>
        <p:spPr bwMode="auto">
          <a:xfrm flipH="1">
            <a:off x="1276338" y="28191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081A4054-F8DE-412E-8EC9-485B476F60BB}"/>
              </a:ext>
            </a:extLst>
          </p:cNvPr>
          <p:cNvCxnSpPr>
            <a:cxnSpLocks/>
          </p:cNvCxnSpPr>
          <p:nvPr/>
        </p:nvCxnSpPr>
        <p:spPr bwMode="auto">
          <a:xfrm flipH="1">
            <a:off x="1276338" y="30629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611A0EEC-B446-423D-88A2-BFA205427026}"/>
              </a:ext>
            </a:extLst>
          </p:cNvPr>
          <p:cNvCxnSpPr>
            <a:cxnSpLocks/>
          </p:cNvCxnSpPr>
          <p:nvPr/>
        </p:nvCxnSpPr>
        <p:spPr bwMode="auto">
          <a:xfrm flipH="1">
            <a:off x="1276338" y="33067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2EAFE12F-9358-4701-9BC9-46C727194051}"/>
              </a:ext>
            </a:extLst>
          </p:cNvPr>
          <p:cNvCxnSpPr>
            <a:cxnSpLocks/>
          </p:cNvCxnSpPr>
          <p:nvPr/>
        </p:nvCxnSpPr>
        <p:spPr bwMode="auto">
          <a:xfrm flipH="1">
            <a:off x="1276338" y="3550511"/>
            <a:ext cx="64008" cy="0"/>
          </a:xfrm>
          <a:prstGeom prst="line">
            <a:avLst/>
          </a:prstGeom>
          <a:noFill/>
          <a:ln w="28575" cap="flat" cmpd="sng" algn="ctr">
            <a:solidFill>
              <a:schemeClr val="bg1"/>
            </a:solidFill>
            <a:prstDash val="solid"/>
            <a:round/>
            <a:headEnd type="none" w="med" len="med"/>
            <a:tailEnd type="none" w="med" len="med"/>
          </a:ln>
          <a:effectLst/>
        </p:spPr>
      </p:cxnSp>
      <p:sp>
        <p:nvSpPr>
          <p:cNvPr id="90" name="TextBox 89">
            <a:extLst>
              <a:ext uri="{FF2B5EF4-FFF2-40B4-BE49-F238E27FC236}">
                <a16:creationId xmlns:a16="http://schemas.microsoft.com/office/drawing/2014/main" id="{E74AE23D-4DB0-4D32-8C3A-64F9047976C8}"/>
              </a:ext>
            </a:extLst>
          </p:cNvPr>
          <p:cNvSpPr txBox="1"/>
          <p:nvPr/>
        </p:nvSpPr>
        <p:spPr bwMode="auto">
          <a:xfrm>
            <a:off x="751325" y="1422939"/>
            <a:ext cx="580413" cy="37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1" name="TextBox 90">
            <a:extLst>
              <a:ext uri="{FF2B5EF4-FFF2-40B4-BE49-F238E27FC236}">
                <a16:creationId xmlns:a16="http://schemas.microsoft.com/office/drawing/2014/main" id="{3AF1A09B-FC8F-49B9-A849-6E564F218BD2}"/>
              </a:ext>
            </a:extLst>
          </p:cNvPr>
          <p:cNvSpPr txBox="1"/>
          <p:nvPr/>
        </p:nvSpPr>
        <p:spPr bwMode="auto">
          <a:xfrm>
            <a:off x="751325" y="1664214"/>
            <a:ext cx="580413" cy="37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92" name="TextBox 91">
            <a:extLst>
              <a:ext uri="{FF2B5EF4-FFF2-40B4-BE49-F238E27FC236}">
                <a16:creationId xmlns:a16="http://schemas.microsoft.com/office/drawing/2014/main" id="{5F99D1DD-AE65-4B35-A8EA-860D7C7DF236}"/>
              </a:ext>
            </a:extLst>
          </p:cNvPr>
          <p:cNvSpPr txBox="1"/>
          <p:nvPr/>
        </p:nvSpPr>
        <p:spPr bwMode="auto">
          <a:xfrm>
            <a:off x="751325" y="1905489"/>
            <a:ext cx="580413" cy="37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3" name="TextBox 92">
            <a:extLst>
              <a:ext uri="{FF2B5EF4-FFF2-40B4-BE49-F238E27FC236}">
                <a16:creationId xmlns:a16="http://schemas.microsoft.com/office/drawing/2014/main" id="{BC22ECAD-94E8-4D30-A77E-A2AC19BC4518}"/>
              </a:ext>
            </a:extLst>
          </p:cNvPr>
          <p:cNvSpPr txBox="1"/>
          <p:nvPr/>
        </p:nvSpPr>
        <p:spPr bwMode="auto">
          <a:xfrm>
            <a:off x="751325" y="2146764"/>
            <a:ext cx="580413" cy="37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4" name="TextBox 93">
            <a:extLst>
              <a:ext uri="{FF2B5EF4-FFF2-40B4-BE49-F238E27FC236}">
                <a16:creationId xmlns:a16="http://schemas.microsoft.com/office/drawing/2014/main" id="{22021D09-C0F2-4B37-8FE0-BD626141BDBC}"/>
              </a:ext>
            </a:extLst>
          </p:cNvPr>
          <p:cNvSpPr txBox="1"/>
          <p:nvPr/>
        </p:nvSpPr>
        <p:spPr bwMode="auto">
          <a:xfrm>
            <a:off x="751325" y="2388039"/>
            <a:ext cx="580413" cy="37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5" name="TextBox 94">
            <a:extLst>
              <a:ext uri="{FF2B5EF4-FFF2-40B4-BE49-F238E27FC236}">
                <a16:creationId xmlns:a16="http://schemas.microsoft.com/office/drawing/2014/main" id="{9AA8340F-76F9-4ABE-8E40-F84D6269B9B6}"/>
              </a:ext>
            </a:extLst>
          </p:cNvPr>
          <p:cNvSpPr txBox="1"/>
          <p:nvPr/>
        </p:nvSpPr>
        <p:spPr bwMode="auto">
          <a:xfrm>
            <a:off x="751325" y="2629314"/>
            <a:ext cx="580413" cy="37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96" name="TextBox 95">
            <a:extLst>
              <a:ext uri="{FF2B5EF4-FFF2-40B4-BE49-F238E27FC236}">
                <a16:creationId xmlns:a16="http://schemas.microsoft.com/office/drawing/2014/main" id="{75D67667-74B3-46DE-A633-8F67AA92CB10}"/>
              </a:ext>
            </a:extLst>
          </p:cNvPr>
          <p:cNvSpPr txBox="1"/>
          <p:nvPr/>
        </p:nvSpPr>
        <p:spPr bwMode="auto">
          <a:xfrm>
            <a:off x="751325" y="2870589"/>
            <a:ext cx="580413" cy="37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7" name="TextBox 96">
            <a:extLst>
              <a:ext uri="{FF2B5EF4-FFF2-40B4-BE49-F238E27FC236}">
                <a16:creationId xmlns:a16="http://schemas.microsoft.com/office/drawing/2014/main" id="{DE7ED6E4-E84D-4694-BDC9-93B463026812}"/>
              </a:ext>
            </a:extLst>
          </p:cNvPr>
          <p:cNvSpPr txBox="1"/>
          <p:nvPr/>
        </p:nvSpPr>
        <p:spPr bwMode="auto">
          <a:xfrm>
            <a:off x="751325" y="3111864"/>
            <a:ext cx="580413" cy="37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98" name="TextBox 97">
            <a:extLst>
              <a:ext uri="{FF2B5EF4-FFF2-40B4-BE49-F238E27FC236}">
                <a16:creationId xmlns:a16="http://schemas.microsoft.com/office/drawing/2014/main" id="{376F3020-5992-46C3-B4FA-2F66B67B09AE}"/>
              </a:ext>
            </a:extLst>
          </p:cNvPr>
          <p:cNvSpPr txBox="1"/>
          <p:nvPr/>
        </p:nvSpPr>
        <p:spPr bwMode="auto">
          <a:xfrm>
            <a:off x="571883" y="3353135"/>
            <a:ext cx="759855" cy="37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01" name="Rectangle 100">
            <a:extLst>
              <a:ext uri="{FF2B5EF4-FFF2-40B4-BE49-F238E27FC236}">
                <a16:creationId xmlns:a16="http://schemas.microsoft.com/office/drawing/2014/main" id="{D55DD004-599D-44D5-B019-1B9918104051}"/>
              </a:ext>
            </a:extLst>
          </p:cNvPr>
          <p:cNvSpPr/>
          <p:nvPr/>
        </p:nvSpPr>
        <p:spPr bwMode="auto">
          <a:xfrm>
            <a:off x="1428751" y="1898506"/>
            <a:ext cx="173736" cy="42607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Rectangle 101">
            <a:extLst>
              <a:ext uri="{FF2B5EF4-FFF2-40B4-BE49-F238E27FC236}">
                <a16:creationId xmlns:a16="http://schemas.microsoft.com/office/drawing/2014/main" id="{B1A8EDE8-FE0F-42EC-BB38-BBC51D1C5481}"/>
              </a:ext>
            </a:extLst>
          </p:cNvPr>
          <p:cNvSpPr/>
          <p:nvPr/>
        </p:nvSpPr>
        <p:spPr bwMode="auto">
          <a:xfrm>
            <a:off x="1645656" y="1919434"/>
            <a:ext cx="173736" cy="405145"/>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 name="Rectangle 102">
            <a:extLst>
              <a:ext uri="{FF2B5EF4-FFF2-40B4-BE49-F238E27FC236}">
                <a16:creationId xmlns:a16="http://schemas.microsoft.com/office/drawing/2014/main" id="{A9ECC451-6D26-4634-8DCA-90586B596123}"/>
              </a:ext>
            </a:extLst>
          </p:cNvPr>
          <p:cNvSpPr/>
          <p:nvPr/>
        </p:nvSpPr>
        <p:spPr bwMode="auto">
          <a:xfrm>
            <a:off x="1862561" y="2155020"/>
            <a:ext cx="173736" cy="16955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Rectangle 103">
            <a:extLst>
              <a:ext uri="{FF2B5EF4-FFF2-40B4-BE49-F238E27FC236}">
                <a16:creationId xmlns:a16="http://schemas.microsoft.com/office/drawing/2014/main" id="{A8B8EA39-FDCB-48B5-ADB1-E51BBEDAF45D}"/>
              </a:ext>
            </a:extLst>
          </p:cNvPr>
          <p:cNvSpPr/>
          <p:nvPr/>
        </p:nvSpPr>
        <p:spPr bwMode="auto">
          <a:xfrm>
            <a:off x="2079466" y="2228250"/>
            <a:ext cx="173736" cy="9633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Rectangle 104">
            <a:extLst>
              <a:ext uri="{FF2B5EF4-FFF2-40B4-BE49-F238E27FC236}">
                <a16:creationId xmlns:a16="http://schemas.microsoft.com/office/drawing/2014/main" id="{B1DA78C3-5FAD-41C9-B21E-402CE2A9D0B0}"/>
              </a:ext>
            </a:extLst>
          </p:cNvPr>
          <p:cNvSpPr/>
          <p:nvPr/>
        </p:nvSpPr>
        <p:spPr bwMode="auto">
          <a:xfrm>
            <a:off x="2296370" y="2278860"/>
            <a:ext cx="173736" cy="4571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Rectangle 105">
            <a:extLst>
              <a:ext uri="{FF2B5EF4-FFF2-40B4-BE49-F238E27FC236}">
                <a16:creationId xmlns:a16="http://schemas.microsoft.com/office/drawing/2014/main" id="{4144664D-61D6-4A2F-89CD-C014713884A9}"/>
              </a:ext>
            </a:extLst>
          </p:cNvPr>
          <p:cNvSpPr/>
          <p:nvPr/>
        </p:nvSpPr>
        <p:spPr bwMode="auto">
          <a:xfrm>
            <a:off x="2514991" y="2326035"/>
            <a:ext cx="173736" cy="136676"/>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Rectangle 106">
            <a:extLst>
              <a:ext uri="{FF2B5EF4-FFF2-40B4-BE49-F238E27FC236}">
                <a16:creationId xmlns:a16="http://schemas.microsoft.com/office/drawing/2014/main" id="{40632C00-83E9-435B-969D-5510FD389E63}"/>
              </a:ext>
            </a:extLst>
          </p:cNvPr>
          <p:cNvSpPr/>
          <p:nvPr/>
        </p:nvSpPr>
        <p:spPr bwMode="auto">
          <a:xfrm>
            <a:off x="2731640" y="2337100"/>
            <a:ext cx="173736" cy="277925"/>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Rectangle 107">
            <a:extLst>
              <a:ext uri="{FF2B5EF4-FFF2-40B4-BE49-F238E27FC236}">
                <a16:creationId xmlns:a16="http://schemas.microsoft.com/office/drawing/2014/main" id="{DA886B43-C795-4500-907D-1A045729310E}"/>
              </a:ext>
            </a:extLst>
          </p:cNvPr>
          <p:cNvSpPr/>
          <p:nvPr/>
        </p:nvSpPr>
        <p:spPr bwMode="auto">
          <a:xfrm>
            <a:off x="2948289" y="2326035"/>
            <a:ext cx="173736" cy="55462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Rectangle 108">
            <a:extLst>
              <a:ext uri="{FF2B5EF4-FFF2-40B4-BE49-F238E27FC236}">
                <a16:creationId xmlns:a16="http://schemas.microsoft.com/office/drawing/2014/main" id="{D1304514-382E-4920-A9F8-BD9B85F8EEF5}"/>
              </a:ext>
            </a:extLst>
          </p:cNvPr>
          <p:cNvSpPr/>
          <p:nvPr/>
        </p:nvSpPr>
        <p:spPr bwMode="auto">
          <a:xfrm>
            <a:off x="3164938" y="2340324"/>
            <a:ext cx="173736" cy="554626"/>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Rectangle 109">
            <a:extLst>
              <a:ext uri="{FF2B5EF4-FFF2-40B4-BE49-F238E27FC236}">
                <a16:creationId xmlns:a16="http://schemas.microsoft.com/office/drawing/2014/main" id="{B9511153-A179-4AE0-B9CE-D08B3B9A64E7}"/>
              </a:ext>
            </a:extLst>
          </p:cNvPr>
          <p:cNvSpPr/>
          <p:nvPr/>
        </p:nvSpPr>
        <p:spPr bwMode="auto">
          <a:xfrm>
            <a:off x="3381587" y="2337099"/>
            <a:ext cx="173736" cy="96009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Rectangle 110">
            <a:extLst>
              <a:ext uri="{FF2B5EF4-FFF2-40B4-BE49-F238E27FC236}">
                <a16:creationId xmlns:a16="http://schemas.microsoft.com/office/drawing/2014/main" id="{178F177C-C5A7-4E2C-9583-3502BC2FCE40}"/>
              </a:ext>
            </a:extLst>
          </p:cNvPr>
          <p:cNvSpPr/>
          <p:nvPr/>
        </p:nvSpPr>
        <p:spPr bwMode="auto">
          <a:xfrm>
            <a:off x="3598236" y="2326966"/>
            <a:ext cx="173736" cy="96009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Rectangle 111">
            <a:extLst>
              <a:ext uri="{FF2B5EF4-FFF2-40B4-BE49-F238E27FC236}">
                <a16:creationId xmlns:a16="http://schemas.microsoft.com/office/drawing/2014/main" id="{922FCA0A-0D10-42E5-9B87-ED671718A255}"/>
              </a:ext>
            </a:extLst>
          </p:cNvPr>
          <p:cNvSpPr/>
          <p:nvPr/>
        </p:nvSpPr>
        <p:spPr bwMode="auto">
          <a:xfrm>
            <a:off x="3814885" y="2340324"/>
            <a:ext cx="173736" cy="966201"/>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Rectangle 112">
            <a:extLst>
              <a:ext uri="{FF2B5EF4-FFF2-40B4-BE49-F238E27FC236}">
                <a16:creationId xmlns:a16="http://schemas.microsoft.com/office/drawing/2014/main" id="{1803305F-D990-42E1-ADC4-BBC2CAFCABB0}"/>
              </a:ext>
            </a:extLst>
          </p:cNvPr>
          <p:cNvSpPr/>
          <p:nvPr/>
        </p:nvSpPr>
        <p:spPr bwMode="auto">
          <a:xfrm>
            <a:off x="4031534" y="2340324"/>
            <a:ext cx="173736" cy="102401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Rectangle 113">
            <a:extLst>
              <a:ext uri="{FF2B5EF4-FFF2-40B4-BE49-F238E27FC236}">
                <a16:creationId xmlns:a16="http://schemas.microsoft.com/office/drawing/2014/main" id="{367F1D75-44D6-4179-ABA9-8E5FBD17502F}"/>
              </a:ext>
            </a:extLst>
          </p:cNvPr>
          <p:cNvSpPr/>
          <p:nvPr/>
        </p:nvSpPr>
        <p:spPr bwMode="auto">
          <a:xfrm>
            <a:off x="4248183" y="2340324"/>
            <a:ext cx="173736" cy="1073238"/>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Rectangle 114">
            <a:extLst>
              <a:ext uri="{FF2B5EF4-FFF2-40B4-BE49-F238E27FC236}">
                <a16:creationId xmlns:a16="http://schemas.microsoft.com/office/drawing/2014/main" id="{8B7AB436-72F2-488D-AE6F-2032DB87FCBB}"/>
              </a:ext>
            </a:extLst>
          </p:cNvPr>
          <p:cNvSpPr/>
          <p:nvPr/>
        </p:nvSpPr>
        <p:spPr bwMode="auto">
          <a:xfrm>
            <a:off x="4464832" y="2326966"/>
            <a:ext cx="173736" cy="112543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Rectangle 115">
            <a:extLst>
              <a:ext uri="{FF2B5EF4-FFF2-40B4-BE49-F238E27FC236}">
                <a16:creationId xmlns:a16="http://schemas.microsoft.com/office/drawing/2014/main" id="{BA04A649-9791-45D4-90BB-5919AA37A0AA}"/>
              </a:ext>
            </a:extLst>
          </p:cNvPr>
          <p:cNvSpPr/>
          <p:nvPr/>
        </p:nvSpPr>
        <p:spPr bwMode="auto">
          <a:xfrm>
            <a:off x="4681481" y="2326966"/>
            <a:ext cx="173736" cy="120023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Rectangle 116">
            <a:extLst>
              <a:ext uri="{FF2B5EF4-FFF2-40B4-BE49-F238E27FC236}">
                <a16:creationId xmlns:a16="http://schemas.microsoft.com/office/drawing/2014/main" id="{D9DA109A-5213-4A8E-89ED-1039C5EB3DDC}"/>
              </a:ext>
            </a:extLst>
          </p:cNvPr>
          <p:cNvSpPr/>
          <p:nvPr/>
        </p:nvSpPr>
        <p:spPr bwMode="auto">
          <a:xfrm>
            <a:off x="4898132" y="2326966"/>
            <a:ext cx="173736" cy="1200231"/>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00" name="Straight Connector 99">
            <a:extLst>
              <a:ext uri="{FF2B5EF4-FFF2-40B4-BE49-F238E27FC236}">
                <a16:creationId xmlns:a16="http://schemas.microsoft.com/office/drawing/2014/main" id="{B1D0173A-C5A8-4FBE-96C3-1AF2D8B59214}"/>
              </a:ext>
            </a:extLst>
          </p:cNvPr>
          <p:cNvCxnSpPr>
            <a:cxnSpLocks/>
          </p:cNvCxnSpPr>
          <p:nvPr/>
        </p:nvCxnSpPr>
        <p:spPr bwMode="auto">
          <a:xfrm>
            <a:off x="1343268" y="2331567"/>
            <a:ext cx="3819720"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7834F063-8D33-470F-98EB-127F26C94F51}"/>
              </a:ext>
            </a:extLst>
          </p:cNvPr>
          <p:cNvCxnSpPr>
            <a:cxnSpLocks/>
          </p:cNvCxnSpPr>
          <p:nvPr/>
        </p:nvCxnSpPr>
        <p:spPr bwMode="auto">
          <a:xfrm>
            <a:off x="1340346" y="3950920"/>
            <a:ext cx="0" cy="222128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9C75DE86-5D1B-495D-AA96-2D5E3E4C9DDE}"/>
              </a:ext>
            </a:extLst>
          </p:cNvPr>
          <p:cNvCxnSpPr>
            <a:cxnSpLocks/>
          </p:cNvCxnSpPr>
          <p:nvPr/>
        </p:nvCxnSpPr>
        <p:spPr bwMode="auto">
          <a:xfrm flipH="1">
            <a:off x="1276338" y="395879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C5B54C9F-5E77-4880-AAD8-E328305748C4}"/>
              </a:ext>
            </a:extLst>
          </p:cNvPr>
          <p:cNvCxnSpPr>
            <a:cxnSpLocks/>
          </p:cNvCxnSpPr>
          <p:nvPr/>
        </p:nvCxnSpPr>
        <p:spPr bwMode="auto">
          <a:xfrm flipH="1">
            <a:off x="1276338" y="46476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BF15BD14-B964-47E6-94FB-DDC421F8A2DB}"/>
              </a:ext>
            </a:extLst>
          </p:cNvPr>
          <p:cNvCxnSpPr>
            <a:cxnSpLocks/>
          </p:cNvCxnSpPr>
          <p:nvPr/>
        </p:nvCxnSpPr>
        <p:spPr bwMode="auto">
          <a:xfrm flipH="1">
            <a:off x="1276338" y="6025320"/>
            <a:ext cx="64008" cy="0"/>
          </a:xfrm>
          <a:prstGeom prst="line">
            <a:avLst/>
          </a:prstGeom>
          <a:noFill/>
          <a:ln w="28575" cap="flat" cmpd="sng" algn="ctr">
            <a:solidFill>
              <a:schemeClr val="bg1"/>
            </a:solidFill>
            <a:prstDash val="solid"/>
            <a:round/>
            <a:headEnd type="none" w="med" len="med"/>
            <a:tailEnd type="none" w="med" len="med"/>
          </a:ln>
          <a:effectLst/>
        </p:spPr>
      </p:cxnSp>
      <p:sp>
        <p:nvSpPr>
          <p:cNvPr id="126" name="TextBox 125">
            <a:extLst>
              <a:ext uri="{FF2B5EF4-FFF2-40B4-BE49-F238E27FC236}">
                <a16:creationId xmlns:a16="http://schemas.microsoft.com/office/drawing/2014/main" id="{F18975DD-97F4-4887-91B8-2AE6CF1197AF}"/>
              </a:ext>
            </a:extLst>
          </p:cNvPr>
          <p:cNvSpPr txBox="1"/>
          <p:nvPr/>
        </p:nvSpPr>
        <p:spPr bwMode="auto">
          <a:xfrm>
            <a:off x="655957" y="3774130"/>
            <a:ext cx="5844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a:t>
            </a:r>
          </a:p>
        </p:txBody>
      </p:sp>
      <p:sp>
        <p:nvSpPr>
          <p:cNvPr id="127" name="TextBox 126">
            <a:extLst>
              <a:ext uri="{FF2B5EF4-FFF2-40B4-BE49-F238E27FC236}">
                <a16:creationId xmlns:a16="http://schemas.microsoft.com/office/drawing/2014/main" id="{D49D2F87-97D9-4309-A529-48E6BE48906E}"/>
              </a:ext>
            </a:extLst>
          </p:cNvPr>
          <p:cNvSpPr txBox="1"/>
          <p:nvPr/>
        </p:nvSpPr>
        <p:spPr bwMode="auto">
          <a:xfrm>
            <a:off x="655957" y="4463294"/>
            <a:ext cx="5844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28" name="TextBox 127">
            <a:extLst>
              <a:ext uri="{FF2B5EF4-FFF2-40B4-BE49-F238E27FC236}">
                <a16:creationId xmlns:a16="http://schemas.microsoft.com/office/drawing/2014/main" id="{E2EE38C8-6503-4F1F-B4E1-9DD30AFD8613}"/>
              </a:ext>
            </a:extLst>
          </p:cNvPr>
          <p:cNvSpPr txBox="1"/>
          <p:nvPr/>
        </p:nvSpPr>
        <p:spPr bwMode="auto">
          <a:xfrm>
            <a:off x="655957" y="5152458"/>
            <a:ext cx="5844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9" name="TextBox 128">
            <a:extLst>
              <a:ext uri="{FF2B5EF4-FFF2-40B4-BE49-F238E27FC236}">
                <a16:creationId xmlns:a16="http://schemas.microsoft.com/office/drawing/2014/main" id="{EA6F3599-93DA-4B26-9880-8532113238A5}"/>
              </a:ext>
            </a:extLst>
          </p:cNvPr>
          <p:cNvSpPr txBox="1"/>
          <p:nvPr/>
        </p:nvSpPr>
        <p:spPr bwMode="auto">
          <a:xfrm>
            <a:off x="655957" y="5841623"/>
            <a:ext cx="6755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41" name="TextBox 140">
            <a:extLst>
              <a:ext uri="{FF2B5EF4-FFF2-40B4-BE49-F238E27FC236}">
                <a16:creationId xmlns:a16="http://schemas.microsoft.com/office/drawing/2014/main" id="{6C4DBEA0-F7DF-4A39-8CEE-B1CE2BA6E237}"/>
              </a:ext>
            </a:extLst>
          </p:cNvPr>
          <p:cNvSpPr txBox="1"/>
          <p:nvPr/>
        </p:nvSpPr>
        <p:spPr bwMode="auto">
          <a:xfrm>
            <a:off x="1358980" y="6089904"/>
            <a:ext cx="3712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a:t>
            </a:r>
          </a:p>
        </p:txBody>
      </p:sp>
      <p:sp>
        <p:nvSpPr>
          <p:cNvPr id="150" name="Freeform: Shape 149">
            <a:extLst>
              <a:ext uri="{FF2B5EF4-FFF2-40B4-BE49-F238E27FC236}">
                <a16:creationId xmlns:a16="http://schemas.microsoft.com/office/drawing/2014/main" id="{95AF6E67-42A5-4EB3-B54B-F872B20F2D50}"/>
              </a:ext>
            </a:extLst>
          </p:cNvPr>
          <p:cNvSpPr/>
          <p:nvPr/>
        </p:nvSpPr>
        <p:spPr bwMode="auto">
          <a:xfrm>
            <a:off x="1347788" y="3995738"/>
            <a:ext cx="785812" cy="1338262"/>
          </a:xfrm>
          <a:custGeom>
            <a:avLst/>
            <a:gdLst>
              <a:gd name="connsiteX0" fmla="*/ 0 w 785812"/>
              <a:gd name="connsiteY0" fmla="*/ 1338262 h 1338262"/>
              <a:gd name="connsiteX1" fmla="*/ 119062 w 785812"/>
              <a:gd name="connsiteY1" fmla="*/ 1019175 h 1338262"/>
              <a:gd name="connsiteX2" fmla="*/ 214312 w 785812"/>
              <a:gd name="connsiteY2" fmla="*/ 995362 h 1338262"/>
              <a:gd name="connsiteX3" fmla="*/ 452437 w 785812"/>
              <a:gd name="connsiteY3" fmla="*/ 1104900 h 1338262"/>
              <a:gd name="connsiteX4" fmla="*/ 685800 w 785812"/>
              <a:gd name="connsiteY4" fmla="*/ 876300 h 1338262"/>
              <a:gd name="connsiteX5" fmla="*/ 785812 w 785812"/>
              <a:gd name="connsiteY5" fmla="*/ 0 h 1338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5812" h="1338262">
                <a:moveTo>
                  <a:pt x="0" y="1338262"/>
                </a:moveTo>
                <a:lnTo>
                  <a:pt x="119062" y="1019175"/>
                </a:lnTo>
                <a:lnTo>
                  <a:pt x="214312" y="995362"/>
                </a:lnTo>
                <a:lnTo>
                  <a:pt x="452437" y="1104900"/>
                </a:lnTo>
                <a:lnTo>
                  <a:pt x="685800" y="876300"/>
                </a:lnTo>
                <a:lnTo>
                  <a:pt x="785812"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1" name="Freeform: Shape 150">
            <a:extLst>
              <a:ext uri="{FF2B5EF4-FFF2-40B4-BE49-F238E27FC236}">
                <a16:creationId xmlns:a16="http://schemas.microsoft.com/office/drawing/2014/main" id="{62DA1AC9-E7EB-4544-AF5F-48F06248AA97}"/>
              </a:ext>
            </a:extLst>
          </p:cNvPr>
          <p:cNvSpPr/>
          <p:nvPr/>
        </p:nvSpPr>
        <p:spPr bwMode="auto">
          <a:xfrm>
            <a:off x="1338263" y="5186363"/>
            <a:ext cx="466725" cy="152400"/>
          </a:xfrm>
          <a:custGeom>
            <a:avLst/>
            <a:gdLst>
              <a:gd name="connsiteX0" fmla="*/ 0 w 466725"/>
              <a:gd name="connsiteY0" fmla="*/ 152400 h 152400"/>
              <a:gd name="connsiteX1" fmla="*/ 133350 w 466725"/>
              <a:gd name="connsiteY1" fmla="*/ 0 h 152400"/>
              <a:gd name="connsiteX2" fmla="*/ 466725 w 466725"/>
              <a:gd name="connsiteY2" fmla="*/ 61912 h 152400"/>
            </a:gdLst>
            <a:ahLst/>
            <a:cxnLst>
              <a:cxn ang="0">
                <a:pos x="connsiteX0" y="connsiteY0"/>
              </a:cxn>
              <a:cxn ang="0">
                <a:pos x="connsiteX1" y="connsiteY1"/>
              </a:cxn>
              <a:cxn ang="0">
                <a:pos x="connsiteX2" y="connsiteY2"/>
              </a:cxn>
            </a:cxnLst>
            <a:rect l="l" t="t" r="r" b="b"/>
            <a:pathLst>
              <a:path w="466725" h="152400">
                <a:moveTo>
                  <a:pt x="0" y="152400"/>
                </a:moveTo>
                <a:lnTo>
                  <a:pt x="133350" y="0"/>
                </a:lnTo>
                <a:lnTo>
                  <a:pt x="466725" y="61912"/>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2" name="Freeform: Shape 151">
            <a:extLst>
              <a:ext uri="{FF2B5EF4-FFF2-40B4-BE49-F238E27FC236}">
                <a16:creationId xmlns:a16="http://schemas.microsoft.com/office/drawing/2014/main" id="{D98AC023-0DFD-41E7-B5FC-B8D14AA20B25}"/>
              </a:ext>
            </a:extLst>
          </p:cNvPr>
          <p:cNvSpPr/>
          <p:nvPr/>
        </p:nvSpPr>
        <p:spPr bwMode="auto">
          <a:xfrm>
            <a:off x="1343025" y="4581525"/>
            <a:ext cx="1152525" cy="762000"/>
          </a:xfrm>
          <a:custGeom>
            <a:avLst/>
            <a:gdLst>
              <a:gd name="connsiteX0" fmla="*/ 0 w 1152525"/>
              <a:gd name="connsiteY0" fmla="*/ 762000 h 762000"/>
              <a:gd name="connsiteX1" fmla="*/ 133350 w 1152525"/>
              <a:gd name="connsiteY1" fmla="*/ 681038 h 762000"/>
              <a:gd name="connsiteX2" fmla="*/ 219075 w 1152525"/>
              <a:gd name="connsiteY2" fmla="*/ 0 h 762000"/>
              <a:gd name="connsiteX3" fmla="*/ 457200 w 1152525"/>
              <a:gd name="connsiteY3" fmla="*/ 404813 h 762000"/>
              <a:gd name="connsiteX4" fmla="*/ 695325 w 1152525"/>
              <a:gd name="connsiteY4" fmla="*/ 0 h 762000"/>
              <a:gd name="connsiteX5" fmla="*/ 1152525 w 1152525"/>
              <a:gd name="connsiteY5" fmla="*/ 4763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2525" h="762000">
                <a:moveTo>
                  <a:pt x="0" y="762000"/>
                </a:moveTo>
                <a:lnTo>
                  <a:pt x="133350" y="681038"/>
                </a:lnTo>
                <a:lnTo>
                  <a:pt x="219075" y="0"/>
                </a:lnTo>
                <a:lnTo>
                  <a:pt x="457200" y="404813"/>
                </a:lnTo>
                <a:lnTo>
                  <a:pt x="695325" y="0"/>
                </a:lnTo>
                <a:lnTo>
                  <a:pt x="1152525" y="4763"/>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3" name="Freeform: Shape 152">
            <a:extLst>
              <a:ext uri="{FF2B5EF4-FFF2-40B4-BE49-F238E27FC236}">
                <a16:creationId xmlns:a16="http://schemas.microsoft.com/office/drawing/2014/main" id="{6F8352D8-EE43-485E-88B1-B3EE74343AC7}"/>
              </a:ext>
            </a:extLst>
          </p:cNvPr>
          <p:cNvSpPr/>
          <p:nvPr/>
        </p:nvSpPr>
        <p:spPr bwMode="auto">
          <a:xfrm>
            <a:off x="1343025" y="3990975"/>
            <a:ext cx="1052513" cy="1524000"/>
          </a:xfrm>
          <a:custGeom>
            <a:avLst/>
            <a:gdLst>
              <a:gd name="connsiteX0" fmla="*/ 1052513 w 1052513"/>
              <a:gd name="connsiteY0" fmla="*/ 0 h 1524000"/>
              <a:gd name="connsiteX1" fmla="*/ 919163 w 1052513"/>
              <a:gd name="connsiteY1" fmla="*/ 304800 h 1524000"/>
              <a:gd name="connsiteX2" fmla="*/ 690563 w 1052513"/>
              <a:gd name="connsiteY2" fmla="*/ 1195388 h 1524000"/>
              <a:gd name="connsiteX3" fmla="*/ 466725 w 1052513"/>
              <a:gd name="connsiteY3" fmla="*/ 1509713 h 1524000"/>
              <a:gd name="connsiteX4" fmla="*/ 228600 w 1052513"/>
              <a:gd name="connsiteY4" fmla="*/ 1524000 h 1524000"/>
              <a:gd name="connsiteX5" fmla="*/ 133350 w 1052513"/>
              <a:gd name="connsiteY5" fmla="*/ 1423988 h 1524000"/>
              <a:gd name="connsiteX6" fmla="*/ 0 w 1052513"/>
              <a:gd name="connsiteY6" fmla="*/ 1362075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2513" h="1524000">
                <a:moveTo>
                  <a:pt x="1052513" y="0"/>
                </a:moveTo>
                <a:lnTo>
                  <a:pt x="919163" y="304800"/>
                </a:lnTo>
                <a:lnTo>
                  <a:pt x="690563" y="1195388"/>
                </a:lnTo>
                <a:lnTo>
                  <a:pt x="466725" y="1509713"/>
                </a:lnTo>
                <a:lnTo>
                  <a:pt x="228600" y="1524000"/>
                </a:lnTo>
                <a:lnTo>
                  <a:pt x="133350" y="1423988"/>
                </a:lnTo>
                <a:lnTo>
                  <a:pt x="0" y="136207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4" name="Freeform: Shape 153">
            <a:extLst>
              <a:ext uri="{FF2B5EF4-FFF2-40B4-BE49-F238E27FC236}">
                <a16:creationId xmlns:a16="http://schemas.microsoft.com/office/drawing/2014/main" id="{FB397812-C30C-4DEC-B646-19CBB32DFAEA}"/>
              </a:ext>
            </a:extLst>
          </p:cNvPr>
          <p:cNvSpPr/>
          <p:nvPr/>
        </p:nvSpPr>
        <p:spPr bwMode="auto">
          <a:xfrm>
            <a:off x="1352550" y="4638675"/>
            <a:ext cx="1147763" cy="709613"/>
          </a:xfrm>
          <a:custGeom>
            <a:avLst/>
            <a:gdLst>
              <a:gd name="connsiteX0" fmla="*/ 1147763 w 1147763"/>
              <a:gd name="connsiteY0" fmla="*/ 0 h 709613"/>
              <a:gd name="connsiteX1" fmla="*/ 895350 w 1147763"/>
              <a:gd name="connsiteY1" fmla="*/ 19050 h 709613"/>
              <a:gd name="connsiteX2" fmla="*/ 676275 w 1147763"/>
              <a:gd name="connsiteY2" fmla="*/ 304800 h 709613"/>
              <a:gd name="connsiteX3" fmla="*/ 452438 w 1147763"/>
              <a:gd name="connsiteY3" fmla="*/ 404813 h 709613"/>
              <a:gd name="connsiteX4" fmla="*/ 209550 w 1147763"/>
              <a:gd name="connsiteY4" fmla="*/ 471488 h 709613"/>
              <a:gd name="connsiteX5" fmla="*/ 114300 w 1147763"/>
              <a:gd name="connsiteY5" fmla="*/ 671513 h 709613"/>
              <a:gd name="connsiteX6" fmla="*/ 0 w 1147763"/>
              <a:gd name="connsiteY6" fmla="*/ 709613 h 70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7763" h="709613">
                <a:moveTo>
                  <a:pt x="1147763" y="0"/>
                </a:moveTo>
                <a:lnTo>
                  <a:pt x="895350" y="19050"/>
                </a:lnTo>
                <a:lnTo>
                  <a:pt x="676275" y="304800"/>
                </a:lnTo>
                <a:lnTo>
                  <a:pt x="452438" y="404813"/>
                </a:lnTo>
                <a:lnTo>
                  <a:pt x="209550" y="471488"/>
                </a:lnTo>
                <a:lnTo>
                  <a:pt x="114300" y="671513"/>
                </a:lnTo>
                <a:lnTo>
                  <a:pt x="0" y="709613"/>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5" name="Freeform: Shape 154">
            <a:extLst>
              <a:ext uri="{FF2B5EF4-FFF2-40B4-BE49-F238E27FC236}">
                <a16:creationId xmlns:a16="http://schemas.microsoft.com/office/drawing/2014/main" id="{762B121D-B393-4593-937B-9B36E90AA71D}"/>
              </a:ext>
            </a:extLst>
          </p:cNvPr>
          <p:cNvSpPr/>
          <p:nvPr/>
        </p:nvSpPr>
        <p:spPr bwMode="auto">
          <a:xfrm>
            <a:off x="1485900" y="3990975"/>
            <a:ext cx="500063" cy="1243013"/>
          </a:xfrm>
          <a:custGeom>
            <a:avLst/>
            <a:gdLst>
              <a:gd name="connsiteX0" fmla="*/ 500063 w 500063"/>
              <a:gd name="connsiteY0" fmla="*/ 0 h 1243013"/>
              <a:gd name="connsiteX1" fmla="*/ 314325 w 500063"/>
              <a:gd name="connsiteY1" fmla="*/ 571500 h 1243013"/>
              <a:gd name="connsiteX2" fmla="*/ 80963 w 500063"/>
              <a:gd name="connsiteY2" fmla="*/ 933450 h 1243013"/>
              <a:gd name="connsiteX3" fmla="*/ 0 w 500063"/>
              <a:gd name="connsiteY3" fmla="*/ 1243013 h 1243013"/>
            </a:gdLst>
            <a:ahLst/>
            <a:cxnLst>
              <a:cxn ang="0">
                <a:pos x="connsiteX0" y="connsiteY0"/>
              </a:cxn>
              <a:cxn ang="0">
                <a:pos x="connsiteX1" y="connsiteY1"/>
              </a:cxn>
              <a:cxn ang="0">
                <a:pos x="connsiteX2" y="connsiteY2"/>
              </a:cxn>
              <a:cxn ang="0">
                <a:pos x="connsiteX3" y="connsiteY3"/>
              </a:cxn>
            </a:cxnLst>
            <a:rect l="l" t="t" r="r" b="b"/>
            <a:pathLst>
              <a:path w="500063" h="1243013">
                <a:moveTo>
                  <a:pt x="500063" y="0"/>
                </a:moveTo>
                <a:lnTo>
                  <a:pt x="314325" y="571500"/>
                </a:lnTo>
                <a:lnTo>
                  <a:pt x="80963" y="933450"/>
                </a:lnTo>
                <a:lnTo>
                  <a:pt x="0" y="1243013"/>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6" name="Freeform: Shape 155">
            <a:extLst>
              <a:ext uri="{FF2B5EF4-FFF2-40B4-BE49-F238E27FC236}">
                <a16:creationId xmlns:a16="http://schemas.microsoft.com/office/drawing/2014/main" id="{279CA0CB-9670-447B-A4AB-666FCE49562F}"/>
              </a:ext>
            </a:extLst>
          </p:cNvPr>
          <p:cNvSpPr/>
          <p:nvPr/>
        </p:nvSpPr>
        <p:spPr bwMode="auto">
          <a:xfrm>
            <a:off x="1357313" y="4552950"/>
            <a:ext cx="457200" cy="771525"/>
          </a:xfrm>
          <a:custGeom>
            <a:avLst/>
            <a:gdLst>
              <a:gd name="connsiteX0" fmla="*/ 457200 w 457200"/>
              <a:gd name="connsiteY0" fmla="*/ 0 h 771525"/>
              <a:gd name="connsiteX1" fmla="*/ 204787 w 457200"/>
              <a:gd name="connsiteY1" fmla="*/ 423863 h 771525"/>
              <a:gd name="connsiteX2" fmla="*/ 100012 w 457200"/>
              <a:gd name="connsiteY2" fmla="*/ 561975 h 771525"/>
              <a:gd name="connsiteX3" fmla="*/ 0 w 457200"/>
              <a:gd name="connsiteY3" fmla="*/ 771525 h 771525"/>
            </a:gdLst>
            <a:ahLst/>
            <a:cxnLst>
              <a:cxn ang="0">
                <a:pos x="connsiteX0" y="connsiteY0"/>
              </a:cxn>
              <a:cxn ang="0">
                <a:pos x="connsiteX1" y="connsiteY1"/>
              </a:cxn>
              <a:cxn ang="0">
                <a:pos x="connsiteX2" y="connsiteY2"/>
              </a:cxn>
              <a:cxn ang="0">
                <a:pos x="connsiteX3" y="connsiteY3"/>
              </a:cxn>
            </a:cxnLst>
            <a:rect l="l" t="t" r="r" b="b"/>
            <a:pathLst>
              <a:path w="457200" h="771525">
                <a:moveTo>
                  <a:pt x="457200" y="0"/>
                </a:moveTo>
                <a:lnTo>
                  <a:pt x="204787" y="423863"/>
                </a:lnTo>
                <a:lnTo>
                  <a:pt x="100012" y="561975"/>
                </a:lnTo>
                <a:lnTo>
                  <a:pt x="0" y="77152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7" name="Freeform: Shape 156">
            <a:extLst>
              <a:ext uri="{FF2B5EF4-FFF2-40B4-BE49-F238E27FC236}">
                <a16:creationId xmlns:a16="http://schemas.microsoft.com/office/drawing/2014/main" id="{C51A939F-9914-477E-924F-7E5EF06AB622}"/>
              </a:ext>
            </a:extLst>
          </p:cNvPr>
          <p:cNvSpPr/>
          <p:nvPr/>
        </p:nvSpPr>
        <p:spPr bwMode="auto">
          <a:xfrm>
            <a:off x="1347788" y="5033963"/>
            <a:ext cx="1157287" cy="633412"/>
          </a:xfrm>
          <a:custGeom>
            <a:avLst/>
            <a:gdLst>
              <a:gd name="connsiteX0" fmla="*/ 1157287 w 1157287"/>
              <a:gd name="connsiteY0" fmla="*/ 0 h 633412"/>
              <a:gd name="connsiteX1" fmla="*/ 909637 w 1157287"/>
              <a:gd name="connsiteY1" fmla="*/ 52387 h 633412"/>
              <a:gd name="connsiteX2" fmla="*/ 452437 w 1157287"/>
              <a:gd name="connsiteY2" fmla="*/ 509587 h 633412"/>
              <a:gd name="connsiteX3" fmla="*/ 233362 w 1157287"/>
              <a:gd name="connsiteY3" fmla="*/ 633412 h 633412"/>
              <a:gd name="connsiteX4" fmla="*/ 109537 w 1157287"/>
              <a:gd name="connsiteY4" fmla="*/ 576262 h 633412"/>
              <a:gd name="connsiteX5" fmla="*/ 0 w 1157287"/>
              <a:gd name="connsiteY5" fmla="*/ 314325 h 633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287" h="633412">
                <a:moveTo>
                  <a:pt x="1157287" y="0"/>
                </a:moveTo>
                <a:lnTo>
                  <a:pt x="909637" y="52387"/>
                </a:lnTo>
                <a:lnTo>
                  <a:pt x="452437" y="509587"/>
                </a:lnTo>
                <a:lnTo>
                  <a:pt x="233362" y="633412"/>
                </a:lnTo>
                <a:lnTo>
                  <a:pt x="109537" y="576262"/>
                </a:lnTo>
                <a:lnTo>
                  <a:pt x="0" y="31432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8" name="Freeform: Shape 157">
            <a:extLst>
              <a:ext uri="{FF2B5EF4-FFF2-40B4-BE49-F238E27FC236}">
                <a16:creationId xmlns:a16="http://schemas.microsoft.com/office/drawing/2014/main" id="{4797AAD8-831E-45A2-8A94-57242C366272}"/>
              </a:ext>
            </a:extLst>
          </p:cNvPr>
          <p:cNvSpPr/>
          <p:nvPr/>
        </p:nvSpPr>
        <p:spPr bwMode="auto">
          <a:xfrm>
            <a:off x="1462088" y="5619750"/>
            <a:ext cx="3562350" cy="409575"/>
          </a:xfrm>
          <a:custGeom>
            <a:avLst/>
            <a:gdLst>
              <a:gd name="connsiteX0" fmla="*/ 3562350 w 3562350"/>
              <a:gd name="connsiteY0" fmla="*/ 409575 h 409575"/>
              <a:gd name="connsiteX1" fmla="*/ 342900 w 3562350"/>
              <a:gd name="connsiteY1" fmla="*/ 409575 h 409575"/>
              <a:gd name="connsiteX2" fmla="*/ 119062 w 3562350"/>
              <a:gd name="connsiteY2" fmla="*/ 247650 h 409575"/>
              <a:gd name="connsiteX3" fmla="*/ 0 w 3562350"/>
              <a:gd name="connsiteY3" fmla="*/ 0 h 409575"/>
            </a:gdLst>
            <a:ahLst/>
            <a:cxnLst>
              <a:cxn ang="0">
                <a:pos x="connsiteX0" y="connsiteY0"/>
              </a:cxn>
              <a:cxn ang="0">
                <a:pos x="connsiteX1" y="connsiteY1"/>
              </a:cxn>
              <a:cxn ang="0">
                <a:pos x="connsiteX2" y="connsiteY2"/>
              </a:cxn>
              <a:cxn ang="0">
                <a:pos x="connsiteX3" y="connsiteY3"/>
              </a:cxn>
            </a:cxnLst>
            <a:rect l="l" t="t" r="r" b="b"/>
            <a:pathLst>
              <a:path w="3562350" h="409575">
                <a:moveTo>
                  <a:pt x="3562350" y="409575"/>
                </a:moveTo>
                <a:lnTo>
                  <a:pt x="342900" y="409575"/>
                </a:lnTo>
                <a:lnTo>
                  <a:pt x="119062" y="24765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9" name="Freeform: Shape 158">
            <a:extLst>
              <a:ext uri="{FF2B5EF4-FFF2-40B4-BE49-F238E27FC236}">
                <a16:creationId xmlns:a16="http://schemas.microsoft.com/office/drawing/2014/main" id="{CA44568A-984C-4A19-8901-4C35A57135CF}"/>
              </a:ext>
            </a:extLst>
          </p:cNvPr>
          <p:cNvSpPr/>
          <p:nvPr/>
        </p:nvSpPr>
        <p:spPr bwMode="auto">
          <a:xfrm>
            <a:off x="1362075" y="5391150"/>
            <a:ext cx="2967038" cy="566738"/>
          </a:xfrm>
          <a:custGeom>
            <a:avLst/>
            <a:gdLst>
              <a:gd name="connsiteX0" fmla="*/ 2967038 w 2967038"/>
              <a:gd name="connsiteY0" fmla="*/ 109538 h 566738"/>
              <a:gd name="connsiteX1" fmla="*/ 2733675 w 2967038"/>
              <a:gd name="connsiteY1" fmla="*/ 333375 h 566738"/>
              <a:gd name="connsiteX2" fmla="*/ 2509838 w 2967038"/>
              <a:gd name="connsiteY2" fmla="*/ 428625 h 566738"/>
              <a:gd name="connsiteX3" fmla="*/ 2281238 w 2967038"/>
              <a:gd name="connsiteY3" fmla="*/ 471488 h 566738"/>
              <a:gd name="connsiteX4" fmla="*/ 2038350 w 2967038"/>
              <a:gd name="connsiteY4" fmla="*/ 552450 h 566738"/>
              <a:gd name="connsiteX5" fmla="*/ 1819275 w 2967038"/>
              <a:gd name="connsiteY5" fmla="*/ 561975 h 566738"/>
              <a:gd name="connsiteX6" fmla="*/ 1585913 w 2967038"/>
              <a:gd name="connsiteY6" fmla="*/ 566738 h 566738"/>
              <a:gd name="connsiteX7" fmla="*/ 1352550 w 2967038"/>
              <a:gd name="connsiteY7" fmla="*/ 538163 h 566738"/>
              <a:gd name="connsiteX8" fmla="*/ 1114425 w 2967038"/>
              <a:gd name="connsiteY8" fmla="*/ 500063 h 566738"/>
              <a:gd name="connsiteX9" fmla="*/ 876300 w 2967038"/>
              <a:gd name="connsiteY9" fmla="*/ 476250 h 566738"/>
              <a:gd name="connsiteX10" fmla="*/ 666750 w 2967038"/>
              <a:gd name="connsiteY10" fmla="*/ 438150 h 566738"/>
              <a:gd name="connsiteX11" fmla="*/ 442913 w 2967038"/>
              <a:gd name="connsiteY11" fmla="*/ 357188 h 566738"/>
              <a:gd name="connsiteX12" fmla="*/ 204788 w 2967038"/>
              <a:gd name="connsiteY12" fmla="*/ 233363 h 566738"/>
              <a:gd name="connsiteX13" fmla="*/ 109538 w 2967038"/>
              <a:gd name="connsiteY13" fmla="*/ 76200 h 566738"/>
              <a:gd name="connsiteX14" fmla="*/ 0 w 2967038"/>
              <a:gd name="connsiteY14" fmla="*/ 0 h 566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67038" h="566738">
                <a:moveTo>
                  <a:pt x="2967038" y="109538"/>
                </a:moveTo>
                <a:lnTo>
                  <a:pt x="2733675" y="333375"/>
                </a:lnTo>
                <a:lnTo>
                  <a:pt x="2509838" y="428625"/>
                </a:lnTo>
                <a:lnTo>
                  <a:pt x="2281238" y="471488"/>
                </a:lnTo>
                <a:lnTo>
                  <a:pt x="2038350" y="552450"/>
                </a:lnTo>
                <a:lnTo>
                  <a:pt x="1819275" y="561975"/>
                </a:lnTo>
                <a:lnTo>
                  <a:pt x="1585913" y="566738"/>
                </a:lnTo>
                <a:lnTo>
                  <a:pt x="1352550" y="538163"/>
                </a:lnTo>
                <a:lnTo>
                  <a:pt x="1114425" y="500063"/>
                </a:lnTo>
                <a:lnTo>
                  <a:pt x="876300" y="476250"/>
                </a:lnTo>
                <a:lnTo>
                  <a:pt x="666750" y="438150"/>
                </a:lnTo>
                <a:lnTo>
                  <a:pt x="442913" y="357188"/>
                </a:lnTo>
                <a:lnTo>
                  <a:pt x="204788" y="233363"/>
                </a:lnTo>
                <a:lnTo>
                  <a:pt x="109538" y="7620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0" name="Freeform: Shape 159">
            <a:extLst>
              <a:ext uri="{FF2B5EF4-FFF2-40B4-BE49-F238E27FC236}">
                <a16:creationId xmlns:a16="http://schemas.microsoft.com/office/drawing/2014/main" id="{6333970C-7FA2-48BC-8C4D-E51D9F6508B9}"/>
              </a:ext>
            </a:extLst>
          </p:cNvPr>
          <p:cNvSpPr/>
          <p:nvPr/>
        </p:nvSpPr>
        <p:spPr bwMode="auto">
          <a:xfrm>
            <a:off x="1476375" y="5310188"/>
            <a:ext cx="1952625" cy="600075"/>
          </a:xfrm>
          <a:custGeom>
            <a:avLst/>
            <a:gdLst>
              <a:gd name="connsiteX0" fmla="*/ 1952625 w 1952625"/>
              <a:gd name="connsiteY0" fmla="*/ 595312 h 600075"/>
              <a:gd name="connsiteX1" fmla="*/ 1704975 w 1952625"/>
              <a:gd name="connsiteY1" fmla="*/ 600075 h 600075"/>
              <a:gd name="connsiteX2" fmla="*/ 1476375 w 1952625"/>
              <a:gd name="connsiteY2" fmla="*/ 542925 h 600075"/>
              <a:gd name="connsiteX3" fmla="*/ 1238250 w 1952625"/>
              <a:gd name="connsiteY3" fmla="*/ 528637 h 600075"/>
              <a:gd name="connsiteX4" fmla="*/ 990600 w 1952625"/>
              <a:gd name="connsiteY4" fmla="*/ 476250 h 600075"/>
              <a:gd name="connsiteX5" fmla="*/ 785813 w 1952625"/>
              <a:gd name="connsiteY5" fmla="*/ 447675 h 600075"/>
              <a:gd name="connsiteX6" fmla="*/ 557213 w 1952625"/>
              <a:gd name="connsiteY6" fmla="*/ 333375 h 600075"/>
              <a:gd name="connsiteX7" fmla="*/ 85725 w 1952625"/>
              <a:gd name="connsiteY7" fmla="*/ 9525 h 600075"/>
              <a:gd name="connsiteX8" fmla="*/ 0 w 1952625"/>
              <a:gd name="connsiteY8" fmla="*/ 0 h 60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2625" h="600075">
                <a:moveTo>
                  <a:pt x="1952625" y="595312"/>
                </a:moveTo>
                <a:lnTo>
                  <a:pt x="1704975" y="600075"/>
                </a:lnTo>
                <a:lnTo>
                  <a:pt x="1476375" y="542925"/>
                </a:lnTo>
                <a:lnTo>
                  <a:pt x="1238250" y="528637"/>
                </a:lnTo>
                <a:lnTo>
                  <a:pt x="990600" y="476250"/>
                </a:lnTo>
                <a:lnTo>
                  <a:pt x="785813" y="447675"/>
                </a:lnTo>
                <a:lnTo>
                  <a:pt x="557213" y="333375"/>
                </a:lnTo>
                <a:lnTo>
                  <a:pt x="85725" y="9525"/>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1" name="Freeform: Shape 160">
            <a:extLst>
              <a:ext uri="{FF2B5EF4-FFF2-40B4-BE49-F238E27FC236}">
                <a16:creationId xmlns:a16="http://schemas.microsoft.com/office/drawing/2014/main" id="{22C3BC06-4E56-45C4-81EB-0A9989460470}"/>
              </a:ext>
            </a:extLst>
          </p:cNvPr>
          <p:cNvSpPr/>
          <p:nvPr/>
        </p:nvSpPr>
        <p:spPr bwMode="auto">
          <a:xfrm>
            <a:off x="1457325" y="5334000"/>
            <a:ext cx="1952625" cy="600075"/>
          </a:xfrm>
          <a:custGeom>
            <a:avLst/>
            <a:gdLst>
              <a:gd name="connsiteX0" fmla="*/ 1952625 w 1952625"/>
              <a:gd name="connsiteY0" fmla="*/ 400050 h 600075"/>
              <a:gd name="connsiteX1" fmla="*/ 1724025 w 1952625"/>
              <a:gd name="connsiteY1" fmla="*/ 547688 h 600075"/>
              <a:gd name="connsiteX2" fmla="*/ 1495425 w 1952625"/>
              <a:gd name="connsiteY2" fmla="*/ 542925 h 600075"/>
              <a:gd name="connsiteX3" fmla="*/ 1271588 w 1952625"/>
              <a:gd name="connsiteY3" fmla="*/ 600075 h 600075"/>
              <a:gd name="connsiteX4" fmla="*/ 1033463 w 1952625"/>
              <a:gd name="connsiteY4" fmla="*/ 576263 h 600075"/>
              <a:gd name="connsiteX5" fmla="*/ 804863 w 1952625"/>
              <a:gd name="connsiteY5" fmla="*/ 581025 h 600075"/>
              <a:gd name="connsiteX6" fmla="*/ 566738 w 1952625"/>
              <a:gd name="connsiteY6" fmla="*/ 509588 h 600075"/>
              <a:gd name="connsiteX7" fmla="*/ 333375 w 1952625"/>
              <a:gd name="connsiteY7" fmla="*/ 457200 h 600075"/>
              <a:gd name="connsiteX8" fmla="*/ 195263 w 1952625"/>
              <a:gd name="connsiteY8" fmla="*/ 323850 h 600075"/>
              <a:gd name="connsiteX9" fmla="*/ 19050 w 1952625"/>
              <a:gd name="connsiteY9" fmla="*/ 0 h 600075"/>
              <a:gd name="connsiteX10" fmla="*/ 0 w 1952625"/>
              <a:gd name="connsiteY10" fmla="*/ 66675 h 60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52625" h="600075">
                <a:moveTo>
                  <a:pt x="1952625" y="400050"/>
                </a:moveTo>
                <a:lnTo>
                  <a:pt x="1724025" y="547688"/>
                </a:lnTo>
                <a:lnTo>
                  <a:pt x="1495425" y="542925"/>
                </a:lnTo>
                <a:lnTo>
                  <a:pt x="1271588" y="600075"/>
                </a:lnTo>
                <a:lnTo>
                  <a:pt x="1033463" y="576263"/>
                </a:lnTo>
                <a:lnTo>
                  <a:pt x="804863" y="581025"/>
                </a:lnTo>
                <a:lnTo>
                  <a:pt x="566738" y="509588"/>
                </a:lnTo>
                <a:lnTo>
                  <a:pt x="333375" y="457200"/>
                </a:lnTo>
                <a:lnTo>
                  <a:pt x="195263" y="323850"/>
                </a:lnTo>
                <a:lnTo>
                  <a:pt x="19050" y="0"/>
                </a:lnTo>
                <a:lnTo>
                  <a:pt x="0" y="6667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2" name="Freeform: Shape 161">
            <a:extLst>
              <a:ext uri="{FF2B5EF4-FFF2-40B4-BE49-F238E27FC236}">
                <a16:creationId xmlns:a16="http://schemas.microsoft.com/office/drawing/2014/main" id="{89E01436-6456-4AC4-943C-DB9F072CAB32}"/>
              </a:ext>
            </a:extLst>
          </p:cNvPr>
          <p:cNvSpPr/>
          <p:nvPr/>
        </p:nvSpPr>
        <p:spPr bwMode="auto">
          <a:xfrm>
            <a:off x="1390650" y="5434013"/>
            <a:ext cx="2252663" cy="547687"/>
          </a:xfrm>
          <a:custGeom>
            <a:avLst/>
            <a:gdLst>
              <a:gd name="connsiteX0" fmla="*/ 2252663 w 2252663"/>
              <a:gd name="connsiteY0" fmla="*/ 0 h 547687"/>
              <a:gd name="connsiteX1" fmla="*/ 2014538 w 2252663"/>
              <a:gd name="connsiteY1" fmla="*/ 247650 h 547687"/>
              <a:gd name="connsiteX2" fmla="*/ 1781175 w 2252663"/>
              <a:gd name="connsiteY2" fmla="*/ 376237 h 547687"/>
              <a:gd name="connsiteX3" fmla="*/ 1557338 w 2252663"/>
              <a:gd name="connsiteY3" fmla="*/ 490537 h 547687"/>
              <a:gd name="connsiteX4" fmla="*/ 1338263 w 2252663"/>
              <a:gd name="connsiteY4" fmla="*/ 523875 h 547687"/>
              <a:gd name="connsiteX5" fmla="*/ 1100138 w 2252663"/>
              <a:gd name="connsiteY5" fmla="*/ 547687 h 547687"/>
              <a:gd name="connsiteX6" fmla="*/ 876300 w 2252663"/>
              <a:gd name="connsiteY6" fmla="*/ 514350 h 547687"/>
              <a:gd name="connsiteX7" fmla="*/ 633413 w 2252663"/>
              <a:gd name="connsiteY7" fmla="*/ 490537 h 547687"/>
              <a:gd name="connsiteX8" fmla="*/ 409575 w 2252663"/>
              <a:gd name="connsiteY8" fmla="*/ 490537 h 547687"/>
              <a:gd name="connsiteX9" fmla="*/ 180975 w 2252663"/>
              <a:gd name="connsiteY9" fmla="*/ 319087 h 547687"/>
              <a:gd name="connsiteX10" fmla="*/ 80963 w 2252663"/>
              <a:gd name="connsiteY10" fmla="*/ 95250 h 547687"/>
              <a:gd name="connsiteX11" fmla="*/ 0 w 2252663"/>
              <a:gd name="connsiteY11" fmla="*/ 0 h 54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52663" h="547687">
                <a:moveTo>
                  <a:pt x="2252663" y="0"/>
                </a:moveTo>
                <a:lnTo>
                  <a:pt x="2014538" y="247650"/>
                </a:lnTo>
                <a:lnTo>
                  <a:pt x="1781175" y="376237"/>
                </a:lnTo>
                <a:lnTo>
                  <a:pt x="1557338" y="490537"/>
                </a:lnTo>
                <a:lnTo>
                  <a:pt x="1338263" y="523875"/>
                </a:lnTo>
                <a:lnTo>
                  <a:pt x="1100138" y="547687"/>
                </a:lnTo>
                <a:lnTo>
                  <a:pt x="876300" y="514350"/>
                </a:lnTo>
                <a:lnTo>
                  <a:pt x="633413" y="490537"/>
                </a:lnTo>
                <a:lnTo>
                  <a:pt x="409575" y="490537"/>
                </a:lnTo>
                <a:lnTo>
                  <a:pt x="180975" y="319087"/>
                </a:lnTo>
                <a:lnTo>
                  <a:pt x="80963" y="9525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3" name="Freeform: Shape 162">
            <a:extLst>
              <a:ext uri="{FF2B5EF4-FFF2-40B4-BE49-F238E27FC236}">
                <a16:creationId xmlns:a16="http://schemas.microsoft.com/office/drawing/2014/main" id="{00DE2F48-797B-415E-BB55-BF8E485C91B2}"/>
              </a:ext>
            </a:extLst>
          </p:cNvPr>
          <p:cNvSpPr/>
          <p:nvPr/>
        </p:nvSpPr>
        <p:spPr bwMode="auto">
          <a:xfrm>
            <a:off x="1566863" y="5238750"/>
            <a:ext cx="1143000" cy="652463"/>
          </a:xfrm>
          <a:custGeom>
            <a:avLst/>
            <a:gdLst>
              <a:gd name="connsiteX0" fmla="*/ 1143000 w 1143000"/>
              <a:gd name="connsiteY0" fmla="*/ 0 h 652463"/>
              <a:gd name="connsiteX1" fmla="*/ 919162 w 1143000"/>
              <a:gd name="connsiteY1" fmla="*/ 390525 h 652463"/>
              <a:gd name="connsiteX2" fmla="*/ 690562 w 1143000"/>
              <a:gd name="connsiteY2" fmla="*/ 576263 h 652463"/>
              <a:gd name="connsiteX3" fmla="*/ 471487 w 1143000"/>
              <a:gd name="connsiteY3" fmla="*/ 652463 h 652463"/>
              <a:gd name="connsiteX4" fmla="*/ 233362 w 1143000"/>
              <a:gd name="connsiteY4" fmla="*/ 590550 h 652463"/>
              <a:gd name="connsiteX5" fmla="*/ 0 w 1143000"/>
              <a:gd name="connsiteY5" fmla="*/ 500063 h 652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3000" h="652463">
                <a:moveTo>
                  <a:pt x="1143000" y="0"/>
                </a:moveTo>
                <a:lnTo>
                  <a:pt x="919162" y="390525"/>
                </a:lnTo>
                <a:lnTo>
                  <a:pt x="690562" y="576263"/>
                </a:lnTo>
                <a:lnTo>
                  <a:pt x="471487" y="652463"/>
                </a:lnTo>
                <a:lnTo>
                  <a:pt x="233362" y="590550"/>
                </a:lnTo>
                <a:lnTo>
                  <a:pt x="0" y="500063"/>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4" name="Freeform: Shape 163">
            <a:extLst>
              <a:ext uri="{FF2B5EF4-FFF2-40B4-BE49-F238E27FC236}">
                <a16:creationId xmlns:a16="http://schemas.microsoft.com/office/drawing/2014/main" id="{6D2B563B-C732-4261-AE2F-1585D3E5200D}"/>
              </a:ext>
            </a:extLst>
          </p:cNvPr>
          <p:cNvSpPr/>
          <p:nvPr/>
        </p:nvSpPr>
        <p:spPr bwMode="auto">
          <a:xfrm>
            <a:off x="1581150" y="5386388"/>
            <a:ext cx="1143000" cy="485775"/>
          </a:xfrm>
          <a:custGeom>
            <a:avLst/>
            <a:gdLst>
              <a:gd name="connsiteX0" fmla="*/ 1143000 w 1143000"/>
              <a:gd name="connsiteY0" fmla="*/ 0 h 485775"/>
              <a:gd name="connsiteX1" fmla="*/ 895350 w 1143000"/>
              <a:gd name="connsiteY1" fmla="*/ 400050 h 485775"/>
              <a:gd name="connsiteX2" fmla="*/ 695325 w 1143000"/>
              <a:gd name="connsiteY2" fmla="*/ 476250 h 485775"/>
              <a:gd name="connsiteX3" fmla="*/ 214313 w 1143000"/>
              <a:gd name="connsiteY3" fmla="*/ 485775 h 485775"/>
              <a:gd name="connsiteX4" fmla="*/ 0 w 1143000"/>
              <a:gd name="connsiteY4" fmla="*/ 485775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3000" h="485775">
                <a:moveTo>
                  <a:pt x="1143000" y="0"/>
                </a:moveTo>
                <a:lnTo>
                  <a:pt x="895350" y="400050"/>
                </a:lnTo>
                <a:lnTo>
                  <a:pt x="695325" y="476250"/>
                </a:lnTo>
                <a:lnTo>
                  <a:pt x="214313" y="485775"/>
                </a:lnTo>
                <a:lnTo>
                  <a:pt x="0" y="48577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5" name="Freeform: Shape 164">
            <a:extLst>
              <a:ext uri="{FF2B5EF4-FFF2-40B4-BE49-F238E27FC236}">
                <a16:creationId xmlns:a16="http://schemas.microsoft.com/office/drawing/2014/main" id="{B8386E20-2237-4CBA-A152-78E26D85AA47}"/>
              </a:ext>
            </a:extLst>
          </p:cNvPr>
          <p:cNvSpPr/>
          <p:nvPr/>
        </p:nvSpPr>
        <p:spPr bwMode="auto">
          <a:xfrm>
            <a:off x="1690688" y="5695950"/>
            <a:ext cx="1490662" cy="328613"/>
          </a:xfrm>
          <a:custGeom>
            <a:avLst/>
            <a:gdLst>
              <a:gd name="connsiteX0" fmla="*/ 1490662 w 1490662"/>
              <a:gd name="connsiteY0" fmla="*/ 328613 h 328613"/>
              <a:gd name="connsiteX1" fmla="*/ 804862 w 1490662"/>
              <a:gd name="connsiteY1" fmla="*/ 290513 h 328613"/>
              <a:gd name="connsiteX2" fmla="*/ 557212 w 1490662"/>
              <a:gd name="connsiteY2" fmla="*/ 290513 h 328613"/>
              <a:gd name="connsiteX3" fmla="*/ 333375 w 1490662"/>
              <a:gd name="connsiteY3" fmla="*/ 276225 h 328613"/>
              <a:gd name="connsiteX4" fmla="*/ 100012 w 1490662"/>
              <a:gd name="connsiteY4" fmla="*/ 161925 h 328613"/>
              <a:gd name="connsiteX5" fmla="*/ 0 w 1490662"/>
              <a:gd name="connsiteY5"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0662" h="328613">
                <a:moveTo>
                  <a:pt x="1490662" y="328613"/>
                </a:moveTo>
                <a:lnTo>
                  <a:pt x="804862" y="290513"/>
                </a:lnTo>
                <a:lnTo>
                  <a:pt x="557212" y="290513"/>
                </a:lnTo>
                <a:lnTo>
                  <a:pt x="333375" y="276225"/>
                </a:lnTo>
                <a:lnTo>
                  <a:pt x="100012" y="161925"/>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6" name="Freeform: Shape 165">
            <a:extLst>
              <a:ext uri="{FF2B5EF4-FFF2-40B4-BE49-F238E27FC236}">
                <a16:creationId xmlns:a16="http://schemas.microsoft.com/office/drawing/2014/main" id="{94B783C5-8375-4A17-A095-7005D12559C0}"/>
              </a:ext>
            </a:extLst>
          </p:cNvPr>
          <p:cNvSpPr/>
          <p:nvPr/>
        </p:nvSpPr>
        <p:spPr bwMode="auto">
          <a:xfrm>
            <a:off x="1452563" y="5295900"/>
            <a:ext cx="1952625" cy="404813"/>
          </a:xfrm>
          <a:custGeom>
            <a:avLst/>
            <a:gdLst>
              <a:gd name="connsiteX0" fmla="*/ 1952625 w 1952625"/>
              <a:gd name="connsiteY0" fmla="*/ 323850 h 404813"/>
              <a:gd name="connsiteX1" fmla="*/ 1733550 w 1952625"/>
              <a:gd name="connsiteY1" fmla="*/ 404813 h 404813"/>
              <a:gd name="connsiteX2" fmla="*/ 1490662 w 1952625"/>
              <a:gd name="connsiteY2" fmla="*/ 371475 h 404813"/>
              <a:gd name="connsiteX3" fmla="*/ 1262062 w 1952625"/>
              <a:gd name="connsiteY3" fmla="*/ 328613 h 404813"/>
              <a:gd name="connsiteX4" fmla="*/ 1038225 w 1952625"/>
              <a:gd name="connsiteY4" fmla="*/ 276225 h 404813"/>
              <a:gd name="connsiteX5" fmla="*/ 804862 w 1952625"/>
              <a:gd name="connsiteY5" fmla="*/ 214313 h 404813"/>
              <a:gd name="connsiteX6" fmla="*/ 576262 w 1952625"/>
              <a:gd name="connsiteY6" fmla="*/ 171450 h 404813"/>
              <a:gd name="connsiteX7" fmla="*/ 342900 w 1952625"/>
              <a:gd name="connsiteY7" fmla="*/ 0 h 404813"/>
              <a:gd name="connsiteX8" fmla="*/ 0 w 1952625"/>
              <a:gd name="connsiteY8" fmla="*/ 23813 h 40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2625" h="404813">
                <a:moveTo>
                  <a:pt x="1952625" y="323850"/>
                </a:moveTo>
                <a:lnTo>
                  <a:pt x="1733550" y="404813"/>
                </a:lnTo>
                <a:lnTo>
                  <a:pt x="1490662" y="371475"/>
                </a:lnTo>
                <a:lnTo>
                  <a:pt x="1262062" y="328613"/>
                </a:lnTo>
                <a:lnTo>
                  <a:pt x="1038225" y="276225"/>
                </a:lnTo>
                <a:lnTo>
                  <a:pt x="804862" y="214313"/>
                </a:lnTo>
                <a:lnTo>
                  <a:pt x="576262" y="171450"/>
                </a:lnTo>
                <a:lnTo>
                  <a:pt x="342900" y="0"/>
                </a:lnTo>
                <a:lnTo>
                  <a:pt x="0" y="23813"/>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67" name="Group 166">
            <a:extLst>
              <a:ext uri="{FF2B5EF4-FFF2-40B4-BE49-F238E27FC236}">
                <a16:creationId xmlns:a16="http://schemas.microsoft.com/office/drawing/2014/main" id="{61DFFBBD-3888-4757-A900-7B761F344198}"/>
              </a:ext>
            </a:extLst>
          </p:cNvPr>
          <p:cNvGrpSpPr/>
          <p:nvPr/>
        </p:nvGrpSpPr>
        <p:grpSpPr>
          <a:xfrm>
            <a:off x="1276338" y="5336478"/>
            <a:ext cx="3986792" cy="380463"/>
            <a:chOff x="1276338" y="5336478"/>
            <a:chExt cx="3986792" cy="380463"/>
          </a:xfrm>
        </p:grpSpPr>
        <p:cxnSp>
          <p:nvCxnSpPr>
            <p:cNvPr id="124" name="Straight Connector 123">
              <a:extLst>
                <a:ext uri="{FF2B5EF4-FFF2-40B4-BE49-F238E27FC236}">
                  <a16:creationId xmlns:a16="http://schemas.microsoft.com/office/drawing/2014/main" id="{785AB135-8139-4F2F-83AF-CD8357AB0B39}"/>
                </a:ext>
              </a:extLst>
            </p:cNvPr>
            <p:cNvCxnSpPr>
              <a:cxnSpLocks/>
            </p:cNvCxnSpPr>
            <p:nvPr/>
          </p:nvCxnSpPr>
          <p:spPr bwMode="auto">
            <a:xfrm flipH="1">
              <a:off x="1276338" y="53364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793431F0-31B9-4CB7-A30F-05D919C46C4B}"/>
                </a:ext>
              </a:extLst>
            </p:cNvPr>
            <p:cNvCxnSpPr/>
            <p:nvPr/>
          </p:nvCxnSpPr>
          <p:spPr bwMode="auto">
            <a:xfrm>
              <a:off x="1312914" y="5336478"/>
              <a:ext cx="3731522"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E3D14AE6-09C6-4E4A-86BD-1C08206B7AA0}"/>
                </a:ext>
              </a:extLst>
            </p:cNvPr>
            <p:cNvCxnSpPr>
              <a:cxnSpLocks/>
            </p:cNvCxnSpPr>
            <p:nvPr/>
          </p:nvCxnSpPr>
          <p:spPr bwMode="auto">
            <a:xfrm>
              <a:off x="1602487" y="53364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DCA75A21-B879-4C86-A2E9-438BC2248B5A}"/>
                </a:ext>
              </a:extLst>
            </p:cNvPr>
            <p:cNvCxnSpPr>
              <a:cxnSpLocks/>
            </p:cNvCxnSpPr>
            <p:nvPr/>
          </p:nvCxnSpPr>
          <p:spPr bwMode="auto">
            <a:xfrm>
              <a:off x="2093541" y="53364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DC18D6B8-853D-4445-8F8D-66E8A6F2065D}"/>
                </a:ext>
              </a:extLst>
            </p:cNvPr>
            <p:cNvCxnSpPr>
              <a:cxnSpLocks/>
            </p:cNvCxnSpPr>
            <p:nvPr/>
          </p:nvCxnSpPr>
          <p:spPr bwMode="auto">
            <a:xfrm>
              <a:off x="2584595" y="53364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CA66B196-22CD-4F9D-9F4D-D04DE689CFDE}"/>
                </a:ext>
              </a:extLst>
            </p:cNvPr>
            <p:cNvCxnSpPr>
              <a:cxnSpLocks/>
            </p:cNvCxnSpPr>
            <p:nvPr/>
          </p:nvCxnSpPr>
          <p:spPr bwMode="auto">
            <a:xfrm>
              <a:off x="3075649" y="53364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9AD81904-2AC5-4F56-A38E-EFF81DFD71EC}"/>
                </a:ext>
              </a:extLst>
            </p:cNvPr>
            <p:cNvCxnSpPr>
              <a:cxnSpLocks/>
            </p:cNvCxnSpPr>
            <p:nvPr/>
          </p:nvCxnSpPr>
          <p:spPr bwMode="auto">
            <a:xfrm>
              <a:off x="3566703" y="53364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2D7BC9F6-533A-4348-87B4-398BD74288F6}"/>
                </a:ext>
              </a:extLst>
            </p:cNvPr>
            <p:cNvCxnSpPr>
              <a:cxnSpLocks/>
            </p:cNvCxnSpPr>
            <p:nvPr/>
          </p:nvCxnSpPr>
          <p:spPr bwMode="auto">
            <a:xfrm>
              <a:off x="4057757" y="53364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1F211968-1793-420C-BF4D-CCCF0845C2BF}"/>
                </a:ext>
              </a:extLst>
            </p:cNvPr>
            <p:cNvCxnSpPr>
              <a:cxnSpLocks/>
            </p:cNvCxnSpPr>
            <p:nvPr/>
          </p:nvCxnSpPr>
          <p:spPr bwMode="auto">
            <a:xfrm>
              <a:off x="4548811" y="53364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EAB0869C-67D3-4EDE-9555-E1D22C6C877C}"/>
                </a:ext>
              </a:extLst>
            </p:cNvPr>
            <p:cNvCxnSpPr>
              <a:cxnSpLocks/>
            </p:cNvCxnSpPr>
            <p:nvPr/>
          </p:nvCxnSpPr>
          <p:spPr bwMode="auto">
            <a:xfrm>
              <a:off x="5039864" y="5336478"/>
              <a:ext cx="0" cy="64008"/>
            </a:xfrm>
            <a:prstGeom prst="line">
              <a:avLst/>
            </a:prstGeom>
            <a:noFill/>
            <a:ln w="28575" cap="flat" cmpd="sng" algn="ctr">
              <a:solidFill>
                <a:schemeClr val="bg1"/>
              </a:solidFill>
              <a:prstDash val="solid"/>
              <a:round/>
              <a:headEnd type="none" w="med" len="med"/>
              <a:tailEnd type="none" w="med" len="med"/>
            </a:ln>
            <a:effectLst/>
          </p:spPr>
        </p:cxnSp>
        <p:sp>
          <p:nvSpPr>
            <p:cNvPr id="142" name="TextBox 141">
              <a:extLst>
                <a:ext uri="{FF2B5EF4-FFF2-40B4-BE49-F238E27FC236}">
                  <a16:creationId xmlns:a16="http://schemas.microsoft.com/office/drawing/2014/main" id="{FBF752A4-00A2-48BE-9B5F-BDCC187C3096}"/>
                </a:ext>
              </a:extLst>
            </p:cNvPr>
            <p:cNvSpPr txBox="1"/>
            <p:nvPr/>
          </p:nvSpPr>
          <p:spPr bwMode="auto">
            <a:xfrm>
              <a:off x="4790759" y="5347609"/>
              <a:ext cx="472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143" name="TextBox 142">
              <a:extLst>
                <a:ext uri="{FF2B5EF4-FFF2-40B4-BE49-F238E27FC236}">
                  <a16:creationId xmlns:a16="http://schemas.microsoft.com/office/drawing/2014/main" id="{5FF21A18-878C-485C-95B0-432E317D3889}"/>
                </a:ext>
              </a:extLst>
            </p:cNvPr>
            <p:cNvSpPr txBox="1"/>
            <p:nvPr/>
          </p:nvSpPr>
          <p:spPr bwMode="auto">
            <a:xfrm>
              <a:off x="1367765" y="5347609"/>
              <a:ext cx="472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44" name="TextBox 143">
              <a:extLst>
                <a:ext uri="{FF2B5EF4-FFF2-40B4-BE49-F238E27FC236}">
                  <a16:creationId xmlns:a16="http://schemas.microsoft.com/office/drawing/2014/main" id="{A0628C0F-9523-4B0C-A5CF-6F2B4F47E419}"/>
                </a:ext>
              </a:extLst>
            </p:cNvPr>
            <p:cNvSpPr txBox="1"/>
            <p:nvPr/>
          </p:nvSpPr>
          <p:spPr bwMode="auto">
            <a:xfrm>
              <a:off x="1856764" y="5347609"/>
              <a:ext cx="472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45" name="TextBox 144">
              <a:extLst>
                <a:ext uri="{FF2B5EF4-FFF2-40B4-BE49-F238E27FC236}">
                  <a16:creationId xmlns:a16="http://schemas.microsoft.com/office/drawing/2014/main" id="{F4D031EA-631F-4CD2-8011-CA09F6DDDB41}"/>
                </a:ext>
              </a:extLst>
            </p:cNvPr>
            <p:cNvSpPr txBox="1"/>
            <p:nvPr/>
          </p:nvSpPr>
          <p:spPr bwMode="auto">
            <a:xfrm>
              <a:off x="2345763" y="5347609"/>
              <a:ext cx="472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46" name="TextBox 145">
              <a:extLst>
                <a:ext uri="{FF2B5EF4-FFF2-40B4-BE49-F238E27FC236}">
                  <a16:creationId xmlns:a16="http://schemas.microsoft.com/office/drawing/2014/main" id="{981B664F-C6FF-4948-AA40-07F737B47CFC}"/>
                </a:ext>
              </a:extLst>
            </p:cNvPr>
            <p:cNvSpPr txBox="1"/>
            <p:nvPr/>
          </p:nvSpPr>
          <p:spPr bwMode="auto">
            <a:xfrm>
              <a:off x="2834762" y="5347609"/>
              <a:ext cx="472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47" name="TextBox 146">
              <a:extLst>
                <a:ext uri="{FF2B5EF4-FFF2-40B4-BE49-F238E27FC236}">
                  <a16:creationId xmlns:a16="http://schemas.microsoft.com/office/drawing/2014/main" id="{4BAEB7D2-1624-4E85-BA0B-B118A356A7F9}"/>
                </a:ext>
              </a:extLst>
            </p:cNvPr>
            <p:cNvSpPr txBox="1"/>
            <p:nvPr/>
          </p:nvSpPr>
          <p:spPr bwMode="auto">
            <a:xfrm>
              <a:off x="3323761" y="5347609"/>
              <a:ext cx="472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48" name="TextBox 147">
              <a:extLst>
                <a:ext uri="{FF2B5EF4-FFF2-40B4-BE49-F238E27FC236}">
                  <a16:creationId xmlns:a16="http://schemas.microsoft.com/office/drawing/2014/main" id="{E9793F7E-0F8A-4158-92DF-78D4476E68E2}"/>
                </a:ext>
              </a:extLst>
            </p:cNvPr>
            <p:cNvSpPr txBox="1"/>
            <p:nvPr/>
          </p:nvSpPr>
          <p:spPr bwMode="auto">
            <a:xfrm>
              <a:off x="3812760" y="5347609"/>
              <a:ext cx="472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49" name="TextBox 148">
              <a:extLst>
                <a:ext uri="{FF2B5EF4-FFF2-40B4-BE49-F238E27FC236}">
                  <a16:creationId xmlns:a16="http://schemas.microsoft.com/office/drawing/2014/main" id="{4A289472-44DC-4F54-AD4A-33DAE10C1358}"/>
                </a:ext>
              </a:extLst>
            </p:cNvPr>
            <p:cNvSpPr txBox="1"/>
            <p:nvPr/>
          </p:nvSpPr>
          <p:spPr bwMode="auto">
            <a:xfrm>
              <a:off x="4301759" y="5347609"/>
              <a:ext cx="472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grpSp>
      <p:cxnSp>
        <p:nvCxnSpPr>
          <p:cNvPr id="7" name="Straight Connector 6">
            <a:extLst>
              <a:ext uri="{FF2B5EF4-FFF2-40B4-BE49-F238E27FC236}">
                <a16:creationId xmlns:a16="http://schemas.microsoft.com/office/drawing/2014/main" id="{38983A5F-CC29-41DE-93AA-056A59FFF6B0}"/>
              </a:ext>
            </a:extLst>
          </p:cNvPr>
          <p:cNvCxnSpPr/>
          <p:nvPr/>
        </p:nvCxnSpPr>
        <p:spPr bwMode="auto">
          <a:xfrm>
            <a:off x="11153775" y="3842792"/>
            <a:ext cx="0" cy="1805533"/>
          </a:xfrm>
          <a:prstGeom prst="line">
            <a:avLst/>
          </a:prstGeom>
          <a:noFill/>
          <a:ln w="28575" cap="flat" cmpd="sng" algn="ctr">
            <a:solidFill>
              <a:schemeClr val="accent4"/>
            </a:solidFill>
            <a:prstDash val="solid"/>
            <a:round/>
            <a:headEnd type="none" w="med" len="med"/>
            <a:tailEnd type="none" w="med" len="med"/>
          </a:ln>
          <a:effectLst/>
        </p:spPr>
      </p:cxnSp>
    </p:spTree>
    <p:extLst>
      <p:ext uri="{BB962C8B-B14F-4D97-AF65-F5344CB8AC3E}">
        <p14:creationId xmlns:p14="http://schemas.microsoft.com/office/powerpoint/2010/main" val="41731478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127F8-9295-48D5-8261-5C4BADF3A795}"/>
              </a:ext>
            </a:extLst>
          </p:cNvPr>
          <p:cNvSpPr>
            <a:spLocks noGrp="1"/>
          </p:cNvSpPr>
          <p:nvPr>
            <p:ph type="title"/>
          </p:nvPr>
        </p:nvSpPr>
        <p:spPr/>
        <p:txBody>
          <a:bodyPr/>
          <a:lstStyle/>
          <a:p>
            <a:r>
              <a:rPr lang="en-US" dirty="0"/>
              <a:t>Select Ongoing Trials of PARPi Combinations in mCRPC</a:t>
            </a:r>
          </a:p>
        </p:txBody>
      </p:sp>
      <p:graphicFrame>
        <p:nvGraphicFramePr>
          <p:cNvPr id="4" name="Table 4">
            <a:extLst>
              <a:ext uri="{FF2B5EF4-FFF2-40B4-BE49-F238E27FC236}">
                <a16:creationId xmlns:a16="http://schemas.microsoft.com/office/drawing/2014/main" id="{0C60B24B-BE5D-4D0A-A9C4-9FE76BC39017}"/>
              </a:ext>
            </a:extLst>
          </p:cNvPr>
          <p:cNvGraphicFramePr>
            <a:graphicFrameLocks noGrp="1"/>
          </p:cNvGraphicFramePr>
          <p:nvPr>
            <p:extLst>
              <p:ext uri="{D42A27DB-BD31-4B8C-83A1-F6EECF244321}">
                <p14:modId xmlns:p14="http://schemas.microsoft.com/office/powerpoint/2010/main" val="590176962"/>
              </p:ext>
            </p:extLst>
          </p:nvPr>
        </p:nvGraphicFramePr>
        <p:xfrm>
          <a:off x="685800" y="1600200"/>
          <a:ext cx="10796405" cy="2915920"/>
        </p:xfrm>
        <a:graphic>
          <a:graphicData uri="http://schemas.openxmlformats.org/drawingml/2006/table">
            <a:tbl>
              <a:tblPr firstRow="1" bandRow="1">
                <a:tableStyleId>{93296810-A885-4BE3-A3E7-6D5BEEA58F35}</a:tableStyleId>
              </a:tblPr>
              <a:tblGrid>
                <a:gridCol w="2159281">
                  <a:extLst>
                    <a:ext uri="{9D8B030D-6E8A-4147-A177-3AD203B41FA5}">
                      <a16:colId xmlns:a16="http://schemas.microsoft.com/office/drawing/2014/main" val="3301028285"/>
                    </a:ext>
                  </a:extLst>
                </a:gridCol>
                <a:gridCol w="2159281">
                  <a:extLst>
                    <a:ext uri="{9D8B030D-6E8A-4147-A177-3AD203B41FA5}">
                      <a16:colId xmlns:a16="http://schemas.microsoft.com/office/drawing/2014/main" val="2365630928"/>
                    </a:ext>
                  </a:extLst>
                </a:gridCol>
                <a:gridCol w="2159281">
                  <a:extLst>
                    <a:ext uri="{9D8B030D-6E8A-4147-A177-3AD203B41FA5}">
                      <a16:colId xmlns:a16="http://schemas.microsoft.com/office/drawing/2014/main" val="876682632"/>
                    </a:ext>
                  </a:extLst>
                </a:gridCol>
                <a:gridCol w="2159281">
                  <a:extLst>
                    <a:ext uri="{9D8B030D-6E8A-4147-A177-3AD203B41FA5}">
                      <a16:colId xmlns:a16="http://schemas.microsoft.com/office/drawing/2014/main" val="3375471765"/>
                    </a:ext>
                  </a:extLst>
                </a:gridCol>
                <a:gridCol w="2159281">
                  <a:extLst>
                    <a:ext uri="{9D8B030D-6E8A-4147-A177-3AD203B41FA5}">
                      <a16:colId xmlns:a16="http://schemas.microsoft.com/office/drawing/2014/main" val="4257891614"/>
                    </a:ext>
                  </a:extLst>
                </a:gridCol>
              </a:tblGrid>
              <a:tr h="370840">
                <a:tc>
                  <a:txBody>
                    <a:bodyPr/>
                    <a:lstStyle/>
                    <a:p>
                      <a:r>
                        <a:rPr lang="en-US" dirty="0">
                          <a:latin typeface="Calibri" panose="020F0502020204030204" pitchFamily="34" charset="0"/>
                          <a:cs typeface="Calibri" panose="020F0502020204030204" pitchFamily="34" charset="0"/>
                        </a:rPr>
                        <a:t>Combination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dirty="0">
                          <a:latin typeface="Calibri" panose="020F0502020204030204" pitchFamily="34" charset="0"/>
                          <a:cs typeface="Calibri" panose="020F0502020204030204" pitchFamily="34" charset="0"/>
                        </a:rPr>
                        <a:t>Trial Name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dirty="0">
                          <a:latin typeface="Calibri" panose="020F0502020204030204" pitchFamily="34" charset="0"/>
                          <a:cs typeface="Calibri" panose="020F0502020204030204" pitchFamily="34" charset="0"/>
                        </a:rPr>
                        <a:t>Phase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dirty="0">
                          <a:latin typeface="Calibri" panose="020F0502020204030204" pitchFamily="34" charset="0"/>
                          <a:cs typeface="Calibri" panose="020F0502020204030204" pitchFamily="34" charset="0"/>
                        </a:rPr>
                        <a:t>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dirty="0">
                          <a:latin typeface="Calibri" panose="020F0502020204030204" pitchFamily="34" charset="0"/>
                          <a:cs typeface="Calibri" panose="020F0502020204030204" pitchFamily="34" charset="0"/>
                        </a:rPr>
                        <a:t>Trial Identifier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24342279"/>
                  </a:ext>
                </a:extLst>
              </a:tr>
              <a:tr h="370840">
                <a:tc>
                  <a:txBody>
                    <a:bodyPr/>
                    <a:lstStyle/>
                    <a:p>
                      <a:r>
                        <a:rPr lang="en-US" dirty="0">
                          <a:solidFill>
                            <a:schemeClr val="bg1"/>
                          </a:solidFill>
                          <a:latin typeface="Calibri" panose="020F0502020204030204" pitchFamily="34" charset="0"/>
                          <a:cs typeface="Calibri" panose="020F0502020204030204" pitchFamily="34" charset="0"/>
                        </a:rPr>
                        <a:t>Talazoparib + avelumab</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Javelin PARP Medley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Ib/II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216 (actual)</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NCT03330405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95263210"/>
                  </a:ext>
                </a:extLst>
              </a:tr>
              <a:tr h="370840">
                <a:tc>
                  <a:txBody>
                    <a:bodyPr/>
                    <a:lstStyle/>
                    <a:p>
                      <a:r>
                        <a:rPr lang="en-US" sz="1800" b="0" i="0" dirty="0">
                          <a:solidFill>
                            <a:schemeClr val="bg1"/>
                          </a:solidFill>
                          <a:effectLst/>
                          <a:latin typeface="Calibri" panose="020F0502020204030204" pitchFamily="34" charset="0"/>
                          <a:cs typeface="Calibri" panose="020F0502020204030204" pitchFamily="34" charset="0"/>
                        </a:rPr>
                        <a:t>Olaparib and durvalumab </a:t>
                      </a:r>
                      <a:endParaRPr lang="en-US"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II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32 (estimated)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0" i="0" dirty="0">
                          <a:solidFill>
                            <a:schemeClr val="bg1"/>
                          </a:solidFill>
                          <a:effectLst/>
                          <a:latin typeface="Calibri" panose="020F0502020204030204" pitchFamily="34" charset="0"/>
                          <a:cs typeface="Calibri" panose="020F0502020204030204" pitchFamily="34" charset="0"/>
                        </a:rPr>
                        <a:t>NCT03810105</a:t>
                      </a:r>
                      <a:endParaRPr lang="en-US"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25961472"/>
                  </a:ext>
                </a:extLst>
              </a:tr>
              <a:tr h="370840">
                <a:tc>
                  <a:txBody>
                    <a:bodyPr/>
                    <a:lstStyle/>
                    <a:p>
                      <a:pPr>
                        <a:spcAft>
                          <a:spcPts val="600"/>
                        </a:spcAft>
                      </a:pPr>
                      <a:r>
                        <a:rPr lang="en-US" dirty="0">
                          <a:solidFill>
                            <a:schemeClr val="bg1"/>
                          </a:solidFill>
                          <a:latin typeface="Calibri" panose="020F0502020204030204" pitchFamily="34" charset="0"/>
                          <a:cs typeface="Calibri" panose="020F0502020204030204" pitchFamily="34" charset="0"/>
                        </a:rPr>
                        <a:t>Niraparib + cetrelimab</a:t>
                      </a:r>
                    </a:p>
                    <a:p>
                      <a:r>
                        <a:rPr lang="en-US" dirty="0">
                          <a:solidFill>
                            <a:schemeClr val="bg1"/>
                          </a:solidFill>
                          <a:latin typeface="Calibri" panose="020F0502020204030204" pitchFamily="34" charset="0"/>
                          <a:cs typeface="Calibri" panose="020F0502020204030204" pitchFamily="34" charset="0"/>
                        </a:rPr>
                        <a:t>Niraparib + abiraterone acetate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QUEST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I/II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140 (estimated)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NCT03431350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89664853"/>
                  </a:ext>
                </a:extLst>
              </a:tr>
            </a:tbl>
          </a:graphicData>
        </a:graphic>
      </p:graphicFrame>
      <p:grpSp>
        <p:nvGrpSpPr>
          <p:cNvPr id="5" name="Group 7">
            <a:extLst>
              <a:ext uri="{FF2B5EF4-FFF2-40B4-BE49-F238E27FC236}">
                <a16:creationId xmlns:a16="http://schemas.microsoft.com/office/drawing/2014/main" id="{DA94A36A-10DB-433B-91F7-28BC89C3189A}"/>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25A1D6B2-8C45-4437-A2C9-BDD4145BB84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9BED4430-EA05-4778-831E-A3F14B6E1B9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S PGothic" pitchFamily="34" charset="-128"/>
                <a:cs typeface="Arial" panose="020B0604020202020204" pitchFamily="34" charset="0"/>
              </a:endParaRPr>
            </a:p>
          </p:txBody>
        </p:sp>
      </p:grpSp>
    </p:spTree>
    <p:extLst>
      <p:ext uri="{BB962C8B-B14F-4D97-AF65-F5344CB8AC3E}">
        <p14:creationId xmlns:p14="http://schemas.microsoft.com/office/powerpoint/2010/main" val="23185871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0" name="Group 169">
            <a:extLst>
              <a:ext uri="{FF2B5EF4-FFF2-40B4-BE49-F238E27FC236}">
                <a16:creationId xmlns:a16="http://schemas.microsoft.com/office/drawing/2014/main" id="{F1E9D510-9F5D-4855-9918-0B8ED3BCE050}"/>
              </a:ext>
            </a:extLst>
          </p:cNvPr>
          <p:cNvGrpSpPr/>
          <p:nvPr/>
        </p:nvGrpSpPr>
        <p:grpSpPr>
          <a:xfrm rot="162851">
            <a:off x="6928194" y="1566726"/>
            <a:ext cx="2269583" cy="456241"/>
            <a:chOff x="648624" y="1869343"/>
            <a:chExt cx="2945541" cy="592125"/>
          </a:xfrm>
        </p:grpSpPr>
        <p:grpSp>
          <p:nvGrpSpPr>
            <p:cNvPr id="171" name="Group 170">
              <a:extLst>
                <a:ext uri="{FF2B5EF4-FFF2-40B4-BE49-F238E27FC236}">
                  <a16:creationId xmlns:a16="http://schemas.microsoft.com/office/drawing/2014/main" id="{3E87B14A-328F-4D86-A63F-329C49D010D5}"/>
                </a:ext>
              </a:extLst>
            </p:cNvPr>
            <p:cNvGrpSpPr/>
            <p:nvPr/>
          </p:nvGrpSpPr>
          <p:grpSpPr>
            <a:xfrm rot="20990365">
              <a:off x="648624" y="1869343"/>
              <a:ext cx="1695529" cy="592125"/>
              <a:chOff x="8010137" y="5199552"/>
              <a:chExt cx="2296430" cy="801976"/>
            </a:xfrm>
            <a:solidFill>
              <a:schemeClr val="bg2"/>
            </a:solidFill>
          </p:grpSpPr>
          <p:sp>
            <p:nvSpPr>
              <p:cNvPr id="191" name="Rectangle 4098">
                <a:extLst>
                  <a:ext uri="{FF2B5EF4-FFF2-40B4-BE49-F238E27FC236}">
                    <a16:creationId xmlns:a16="http://schemas.microsoft.com/office/drawing/2014/main" id="{17DB941D-2DB7-4AD3-809F-F5BB125B67D1}"/>
                  </a:ext>
                </a:extLst>
              </p:cNvPr>
              <p:cNvSpPr/>
              <p:nvPr/>
            </p:nvSpPr>
            <p:spPr bwMode="auto">
              <a:xfrm rot="453588">
                <a:off x="8118829" y="5199552"/>
                <a:ext cx="70201" cy="37486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68784"/>
                  <a:gd name="connsiteX1" fmla="*/ 41186 w 41186"/>
                  <a:gd name="connsiteY1" fmla="*/ 31682 h 468784"/>
                  <a:gd name="connsiteX2" fmla="*/ 41186 w 41186"/>
                  <a:gd name="connsiteY2" fmla="*/ 462893 h 468784"/>
                  <a:gd name="connsiteX3" fmla="*/ 230 w 41186"/>
                  <a:gd name="connsiteY3" fmla="*/ 468784 h 468784"/>
                  <a:gd name="connsiteX4" fmla="*/ 229 w 41186"/>
                  <a:gd name="connsiteY4" fmla="*/ 0 h 468784"/>
                  <a:gd name="connsiteX0" fmla="*/ 229 w 41186"/>
                  <a:gd name="connsiteY0" fmla="*/ 0 h 468784"/>
                  <a:gd name="connsiteX1" fmla="*/ 41186 w 41186"/>
                  <a:gd name="connsiteY1" fmla="*/ 31682 h 468784"/>
                  <a:gd name="connsiteX2" fmla="*/ 29750 w 41186"/>
                  <a:gd name="connsiteY2" fmla="*/ 462893 h 468784"/>
                  <a:gd name="connsiteX3" fmla="*/ 230 w 41186"/>
                  <a:gd name="connsiteY3" fmla="*/ 468784 h 468784"/>
                  <a:gd name="connsiteX4" fmla="*/ 229 w 41186"/>
                  <a:gd name="connsiteY4" fmla="*/ 0 h 468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68784">
                    <a:moveTo>
                      <a:pt x="229" y="0"/>
                    </a:moveTo>
                    <a:lnTo>
                      <a:pt x="41186" y="31682"/>
                    </a:lnTo>
                    <a:lnTo>
                      <a:pt x="29750" y="462893"/>
                    </a:lnTo>
                    <a:lnTo>
                      <a:pt x="230" y="468784"/>
                    </a:lnTo>
                    <a:cubicBezTo>
                      <a:pt x="-564" y="322666"/>
                      <a:pt x="1023" y="146118"/>
                      <a:pt x="22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192" name="Group 191">
                <a:extLst>
                  <a:ext uri="{FF2B5EF4-FFF2-40B4-BE49-F238E27FC236}">
                    <a16:creationId xmlns:a16="http://schemas.microsoft.com/office/drawing/2014/main" id="{95A771F5-CAD0-43F6-8E35-2DBDBA41114B}"/>
                  </a:ext>
                </a:extLst>
              </p:cNvPr>
              <p:cNvGrpSpPr/>
              <p:nvPr/>
            </p:nvGrpSpPr>
            <p:grpSpPr>
              <a:xfrm rot="453588">
                <a:off x="8010137" y="5314111"/>
                <a:ext cx="2296430" cy="687417"/>
                <a:chOff x="6601756" y="4762070"/>
                <a:chExt cx="2296430" cy="687417"/>
              </a:xfrm>
              <a:grpFill/>
            </p:grpSpPr>
            <p:sp>
              <p:nvSpPr>
                <p:cNvPr id="194" name="Freeform 79">
                  <a:extLst>
                    <a:ext uri="{FF2B5EF4-FFF2-40B4-BE49-F238E27FC236}">
                      <a16:creationId xmlns:a16="http://schemas.microsoft.com/office/drawing/2014/main" id="{29B4BA06-D149-45BC-83F7-870DEDAC0CBF}"/>
                    </a:ext>
                  </a:extLst>
                </p:cNvPr>
                <p:cNvSpPr>
                  <a:spLocks/>
                </p:cNvSpPr>
                <p:nvPr/>
              </p:nvSpPr>
              <p:spPr bwMode="auto">
                <a:xfrm>
                  <a:off x="6937031" y="4766994"/>
                  <a:ext cx="278385" cy="146457"/>
                </a:xfrm>
                <a:custGeom>
                  <a:avLst/>
                  <a:gdLst>
                    <a:gd name="T0" fmla="*/ 44 w 201"/>
                    <a:gd name="T1" fmla="*/ 150 h 150"/>
                    <a:gd name="T2" fmla="*/ 44 w 201"/>
                    <a:gd name="T3" fmla="*/ 150 h 150"/>
                    <a:gd name="T4" fmla="*/ 62 w 201"/>
                    <a:gd name="T5" fmla="*/ 122 h 150"/>
                    <a:gd name="T6" fmla="*/ 80 w 201"/>
                    <a:gd name="T7" fmla="*/ 96 h 150"/>
                    <a:gd name="T8" fmla="*/ 98 w 201"/>
                    <a:gd name="T9" fmla="*/ 74 h 150"/>
                    <a:gd name="T10" fmla="*/ 107 w 201"/>
                    <a:gd name="T11" fmla="*/ 64 h 150"/>
                    <a:gd name="T12" fmla="*/ 117 w 201"/>
                    <a:gd name="T13" fmla="*/ 55 h 150"/>
                    <a:gd name="T14" fmla="*/ 126 w 201"/>
                    <a:gd name="T15" fmla="*/ 46 h 150"/>
                    <a:gd name="T16" fmla="*/ 136 w 201"/>
                    <a:gd name="T17" fmla="*/ 39 h 150"/>
                    <a:gd name="T18" fmla="*/ 146 w 201"/>
                    <a:gd name="T19" fmla="*/ 32 h 150"/>
                    <a:gd name="T20" fmla="*/ 156 w 201"/>
                    <a:gd name="T21" fmla="*/ 27 h 150"/>
                    <a:gd name="T22" fmla="*/ 167 w 201"/>
                    <a:gd name="T23" fmla="*/ 23 h 150"/>
                    <a:gd name="T24" fmla="*/ 177 w 201"/>
                    <a:gd name="T25" fmla="*/ 20 h 150"/>
                    <a:gd name="T26" fmla="*/ 189 w 201"/>
                    <a:gd name="T27" fmla="*/ 18 h 150"/>
                    <a:gd name="T28" fmla="*/ 200 w 201"/>
                    <a:gd name="T29" fmla="*/ 18 h 150"/>
                    <a:gd name="T30" fmla="*/ 201 w 201"/>
                    <a:gd name="T31" fmla="*/ 0 h 150"/>
                    <a:gd name="T32" fmla="*/ 201 w 201"/>
                    <a:gd name="T33" fmla="*/ 0 h 150"/>
                    <a:gd name="T34" fmla="*/ 185 w 201"/>
                    <a:gd name="T35" fmla="*/ 0 h 150"/>
                    <a:gd name="T36" fmla="*/ 171 w 201"/>
                    <a:gd name="T37" fmla="*/ 1 h 150"/>
                    <a:gd name="T38" fmla="*/ 156 w 201"/>
                    <a:gd name="T39" fmla="*/ 2 h 150"/>
                    <a:gd name="T40" fmla="*/ 143 w 201"/>
                    <a:gd name="T41" fmla="*/ 6 h 150"/>
                    <a:gd name="T42" fmla="*/ 129 w 201"/>
                    <a:gd name="T43" fmla="*/ 9 h 150"/>
                    <a:gd name="T44" fmla="*/ 116 w 201"/>
                    <a:gd name="T45" fmla="*/ 13 h 150"/>
                    <a:gd name="T46" fmla="*/ 102 w 201"/>
                    <a:gd name="T47" fmla="*/ 18 h 150"/>
                    <a:gd name="T48" fmla="*/ 90 w 201"/>
                    <a:gd name="T49" fmla="*/ 23 h 150"/>
                    <a:gd name="T50" fmla="*/ 77 w 201"/>
                    <a:gd name="T51" fmla="*/ 30 h 150"/>
                    <a:gd name="T52" fmla="*/ 65 w 201"/>
                    <a:gd name="T53" fmla="*/ 37 h 150"/>
                    <a:gd name="T54" fmla="*/ 43 w 201"/>
                    <a:gd name="T55" fmla="*/ 53 h 150"/>
                    <a:gd name="T56" fmla="*/ 20 w 201"/>
                    <a:gd name="T57" fmla="*/ 71 h 150"/>
                    <a:gd name="T58" fmla="*/ 0 w 201"/>
                    <a:gd name="T59" fmla="*/ 90 h 150"/>
                    <a:gd name="T60" fmla="*/ 0 w 201"/>
                    <a:gd name="T61" fmla="*/ 90 h 150"/>
                    <a:gd name="T62" fmla="*/ 22 w 201"/>
                    <a:gd name="T63" fmla="*/ 119 h 150"/>
                    <a:gd name="T64" fmla="*/ 34 w 201"/>
                    <a:gd name="T65" fmla="*/ 134 h 150"/>
                    <a:gd name="T66" fmla="*/ 44 w 201"/>
                    <a:gd name="T67" fmla="*/ 150 h 150"/>
                    <a:gd name="T68" fmla="*/ 44 w 201"/>
                    <a:gd name="T69" fmla="*/ 150 h 1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01" h="150">
                      <a:moveTo>
                        <a:pt x="44" y="150"/>
                      </a:moveTo>
                      <a:lnTo>
                        <a:pt x="44" y="150"/>
                      </a:lnTo>
                      <a:lnTo>
                        <a:pt x="62" y="122"/>
                      </a:lnTo>
                      <a:lnTo>
                        <a:pt x="80" y="96"/>
                      </a:lnTo>
                      <a:lnTo>
                        <a:pt x="98" y="74"/>
                      </a:lnTo>
                      <a:lnTo>
                        <a:pt x="107" y="64"/>
                      </a:lnTo>
                      <a:lnTo>
                        <a:pt x="117" y="55"/>
                      </a:lnTo>
                      <a:lnTo>
                        <a:pt x="126" y="46"/>
                      </a:lnTo>
                      <a:lnTo>
                        <a:pt x="136" y="39"/>
                      </a:lnTo>
                      <a:lnTo>
                        <a:pt x="146" y="32"/>
                      </a:lnTo>
                      <a:lnTo>
                        <a:pt x="156" y="27"/>
                      </a:lnTo>
                      <a:lnTo>
                        <a:pt x="167" y="23"/>
                      </a:lnTo>
                      <a:lnTo>
                        <a:pt x="177" y="20"/>
                      </a:lnTo>
                      <a:lnTo>
                        <a:pt x="189" y="18"/>
                      </a:lnTo>
                      <a:lnTo>
                        <a:pt x="200" y="18"/>
                      </a:lnTo>
                      <a:lnTo>
                        <a:pt x="201" y="0"/>
                      </a:lnTo>
                      <a:lnTo>
                        <a:pt x="185" y="0"/>
                      </a:lnTo>
                      <a:lnTo>
                        <a:pt x="171" y="1"/>
                      </a:lnTo>
                      <a:lnTo>
                        <a:pt x="156" y="2"/>
                      </a:lnTo>
                      <a:lnTo>
                        <a:pt x="143" y="6"/>
                      </a:lnTo>
                      <a:lnTo>
                        <a:pt x="129" y="9"/>
                      </a:lnTo>
                      <a:lnTo>
                        <a:pt x="116" y="13"/>
                      </a:lnTo>
                      <a:lnTo>
                        <a:pt x="102" y="18"/>
                      </a:lnTo>
                      <a:lnTo>
                        <a:pt x="90" y="23"/>
                      </a:lnTo>
                      <a:lnTo>
                        <a:pt x="77" y="30"/>
                      </a:lnTo>
                      <a:lnTo>
                        <a:pt x="65" y="37"/>
                      </a:lnTo>
                      <a:lnTo>
                        <a:pt x="43" y="53"/>
                      </a:lnTo>
                      <a:lnTo>
                        <a:pt x="20" y="71"/>
                      </a:lnTo>
                      <a:lnTo>
                        <a:pt x="0" y="90"/>
                      </a:lnTo>
                      <a:lnTo>
                        <a:pt x="22" y="119"/>
                      </a:lnTo>
                      <a:lnTo>
                        <a:pt x="34" y="134"/>
                      </a:lnTo>
                      <a:lnTo>
                        <a:pt x="44"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5" name="Freeform 83">
                  <a:extLst>
                    <a:ext uri="{FF2B5EF4-FFF2-40B4-BE49-F238E27FC236}">
                      <a16:creationId xmlns:a16="http://schemas.microsoft.com/office/drawing/2014/main" id="{A6E66DA3-927B-4E98-9A9E-F828BD1DABBF}"/>
                    </a:ext>
                  </a:extLst>
                </p:cNvPr>
                <p:cNvSpPr>
                  <a:spLocks/>
                </p:cNvSpPr>
                <p:nvPr/>
              </p:nvSpPr>
              <p:spPr bwMode="auto">
                <a:xfrm>
                  <a:off x="6934261" y="4766994"/>
                  <a:ext cx="1638452" cy="682493"/>
                </a:xfrm>
                <a:custGeom>
                  <a:avLst/>
                  <a:gdLst>
                    <a:gd name="T0" fmla="*/ 816 w 1183"/>
                    <a:gd name="T1" fmla="*/ 681 h 699"/>
                    <a:gd name="T2" fmla="*/ 852 w 1183"/>
                    <a:gd name="T3" fmla="*/ 670 h 699"/>
                    <a:gd name="T4" fmla="*/ 885 w 1183"/>
                    <a:gd name="T5" fmla="*/ 646 h 699"/>
                    <a:gd name="T6" fmla="*/ 917 w 1183"/>
                    <a:gd name="T7" fmla="*/ 613 h 699"/>
                    <a:gd name="T8" fmla="*/ 956 w 1183"/>
                    <a:gd name="T9" fmla="*/ 554 h 699"/>
                    <a:gd name="T10" fmla="*/ 1012 w 1183"/>
                    <a:gd name="T11" fmla="*/ 448 h 699"/>
                    <a:gd name="T12" fmla="*/ 1090 w 1183"/>
                    <a:gd name="T13" fmla="*/ 289 h 699"/>
                    <a:gd name="T14" fmla="*/ 1134 w 1183"/>
                    <a:gd name="T15" fmla="*/ 213 h 699"/>
                    <a:gd name="T16" fmla="*/ 1183 w 1183"/>
                    <a:gd name="T17" fmla="*/ 316 h 699"/>
                    <a:gd name="T18" fmla="*/ 1112 w 1183"/>
                    <a:gd name="T19" fmla="*/ 454 h 699"/>
                    <a:gd name="T20" fmla="*/ 1053 w 1183"/>
                    <a:gd name="T21" fmla="*/ 549 h 699"/>
                    <a:gd name="T22" fmla="*/ 995 w 1183"/>
                    <a:gd name="T23" fmla="*/ 616 h 699"/>
                    <a:gd name="T24" fmla="*/ 957 w 1183"/>
                    <a:gd name="T25" fmla="*/ 649 h 699"/>
                    <a:gd name="T26" fmla="*/ 914 w 1183"/>
                    <a:gd name="T27" fmla="*/ 674 h 699"/>
                    <a:gd name="T28" fmla="*/ 870 w 1183"/>
                    <a:gd name="T29" fmla="*/ 691 h 699"/>
                    <a:gd name="T30" fmla="*/ 820 w 1183"/>
                    <a:gd name="T31" fmla="*/ 699 h 699"/>
                    <a:gd name="T32" fmla="*/ 786 w 1183"/>
                    <a:gd name="T33" fmla="*/ 699 h 699"/>
                    <a:gd name="T34" fmla="*/ 740 w 1183"/>
                    <a:gd name="T35" fmla="*/ 691 h 699"/>
                    <a:gd name="T36" fmla="*/ 699 w 1183"/>
                    <a:gd name="T37" fmla="*/ 675 h 699"/>
                    <a:gd name="T38" fmla="*/ 660 w 1183"/>
                    <a:gd name="T39" fmla="*/ 654 h 699"/>
                    <a:gd name="T40" fmla="*/ 614 w 1183"/>
                    <a:gd name="T41" fmla="*/ 615 h 699"/>
                    <a:gd name="T42" fmla="*/ 553 w 1183"/>
                    <a:gd name="T43" fmla="*/ 540 h 699"/>
                    <a:gd name="T44" fmla="*/ 500 w 1183"/>
                    <a:gd name="T45" fmla="*/ 453 h 699"/>
                    <a:gd name="T46" fmla="*/ 453 w 1183"/>
                    <a:gd name="T47" fmla="*/ 358 h 699"/>
                    <a:gd name="T48" fmla="*/ 351 w 1183"/>
                    <a:gd name="T49" fmla="*/ 150 h 699"/>
                    <a:gd name="T50" fmla="*/ 306 w 1183"/>
                    <a:gd name="T51" fmla="*/ 82 h 699"/>
                    <a:gd name="T52" fmla="*/ 266 w 1183"/>
                    <a:gd name="T53" fmla="*/ 41 h 699"/>
                    <a:gd name="T54" fmla="*/ 239 w 1183"/>
                    <a:gd name="T55" fmla="*/ 26 h 699"/>
                    <a:gd name="T56" fmla="*/ 211 w 1183"/>
                    <a:gd name="T57" fmla="*/ 19 h 699"/>
                    <a:gd name="T58" fmla="*/ 190 w 1183"/>
                    <a:gd name="T59" fmla="*/ 19 h 699"/>
                    <a:gd name="T60" fmla="*/ 157 w 1183"/>
                    <a:gd name="T61" fmla="*/ 28 h 699"/>
                    <a:gd name="T62" fmla="*/ 127 w 1183"/>
                    <a:gd name="T63" fmla="*/ 46 h 699"/>
                    <a:gd name="T64" fmla="*/ 99 w 1183"/>
                    <a:gd name="T65" fmla="*/ 74 h 699"/>
                    <a:gd name="T66" fmla="*/ 45 w 1183"/>
                    <a:gd name="T67" fmla="*/ 151 h 699"/>
                    <a:gd name="T68" fmla="*/ 23 w 1183"/>
                    <a:gd name="T69" fmla="*/ 120 h 699"/>
                    <a:gd name="T70" fmla="*/ 21 w 1183"/>
                    <a:gd name="T71" fmla="*/ 71 h 699"/>
                    <a:gd name="T72" fmla="*/ 78 w 1183"/>
                    <a:gd name="T73" fmla="*/ 30 h 699"/>
                    <a:gd name="T74" fmla="*/ 115 w 1183"/>
                    <a:gd name="T75" fmla="*/ 13 h 699"/>
                    <a:gd name="T76" fmla="*/ 157 w 1183"/>
                    <a:gd name="T77" fmla="*/ 3 h 699"/>
                    <a:gd name="T78" fmla="*/ 201 w 1183"/>
                    <a:gd name="T79" fmla="*/ 0 h 699"/>
                    <a:gd name="T80" fmla="*/ 233 w 1183"/>
                    <a:gd name="T81" fmla="*/ 2 h 699"/>
                    <a:gd name="T82" fmla="*/ 277 w 1183"/>
                    <a:gd name="T83" fmla="*/ 12 h 699"/>
                    <a:gd name="T84" fmla="*/ 318 w 1183"/>
                    <a:gd name="T85" fmla="*/ 30 h 699"/>
                    <a:gd name="T86" fmla="*/ 356 w 1183"/>
                    <a:gd name="T87" fmla="*/ 55 h 699"/>
                    <a:gd name="T88" fmla="*/ 412 w 1183"/>
                    <a:gd name="T89" fmla="*/ 107 h 699"/>
                    <a:gd name="T90" fmla="*/ 469 w 1183"/>
                    <a:gd name="T91" fmla="*/ 187 h 699"/>
                    <a:gd name="T92" fmla="*/ 520 w 1183"/>
                    <a:gd name="T93" fmla="*/ 278 h 699"/>
                    <a:gd name="T94" fmla="*/ 622 w 1183"/>
                    <a:gd name="T95" fmla="*/ 495 h 699"/>
                    <a:gd name="T96" fmla="*/ 665 w 1183"/>
                    <a:gd name="T97" fmla="*/ 575 h 699"/>
                    <a:gd name="T98" fmla="*/ 711 w 1183"/>
                    <a:gd name="T99" fmla="*/ 636 h 699"/>
                    <a:gd name="T100" fmla="*/ 745 w 1183"/>
                    <a:gd name="T101" fmla="*/ 664 h 699"/>
                    <a:gd name="T102" fmla="*/ 773 w 1183"/>
                    <a:gd name="T103" fmla="*/ 677 h 699"/>
                    <a:gd name="T104" fmla="*/ 802 w 1183"/>
                    <a:gd name="T105" fmla="*/ 681 h 6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3" h="699">
                      <a:moveTo>
                        <a:pt x="802" y="681"/>
                      </a:moveTo>
                      <a:lnTo>
                        <a:pt x="802" y="681"/>
                      </a:lnTo>
                      <a:lnTo>
                        <a:pt x="816" y="681"/>
                      </a:lnTo>
                      <a:lnTo>
                        <a:pt x="828" y="679"/>
                      </a:lnTo>
                      <a:lnTo>
                        <a:pt x="840" y="674"/>
                      </a:lnTo>
                      <a:lnTo>
                        <a:pt x="852" y="670"/>
                      </a:lnTo>
                      <a:lnTo>
                        <a:pt x="863" y="663"/>
                      </a:lnTo>
                      <a:lnTo>
                        <a:pt x="874" y="655"/>
                      </a:lnTo>
                      <a:lnTo>
                        <a:pt x="885" y="646"/>
                      </a:lnTo>
                      <a:lnTo>
                        <a:pt x="895" y="636"/>
                      </a:lnTo>
                      <a:lnTo>
                        <a:pt x="907" y="625"/>
                      </a:lnTo>
                      <a:lnTo>
                        <a:pt x="917" y="613"/>
                      </a:lnTo>
                      <a:lnTo>
                        <a:pt x="927" y="599"/>
                      </a:lnTo>
                      <a:lnTo>
                        <a:pt x="936" y="586"/>
                      </a:lnTo>
                      <a:lnTo>
                        <a:pt x="956" y="554"/>
                      </a:lnTo>
                      <a:lnTo>
                        <a:pt x="974" y="522"/>
                      </a:lnTo>
                      <a:lnTo>
                        <a:pt x="993" y="486"/>
                      </a:lnTo>
                      <a:lnTo>
                        <a:pt x="1012" y="448"/>
                      </a:lnTo>
                      <a:lnTo>
                        <a:pt x="1050" y="370"/>
                      </a:lnTo>
                      <a:lnTo>
                        <a:pt x="1070" y="329"/>
                      </a:lnTo>
                      <a:lnTo>
                        <a:pt x="1090" y="289"/>
                      </a:lnTo>
                      <a:lnTo>
                        <a:pt x="1111" y="251"/>
                      </a:lnTo>
                      <a:lnTo>
                        <a:pt x="1134" y="213"/>
                      </a:lnTo>
                      <a:lnTo>
                        <a:pt x="1158" y="263"/>
                      </a:lnTo>
                      <a:lnTo>
                        <a:pt x="1183" y="316"/>
                      </a:lnTo>
                      <a:lnTo>
                        <a:pt x="1148" y="385"/>
                      </a:lnTo>
                      <a:lnTo>
                        <a:pt x="1131" y="420"/>
                      </a:lnTo>
                      <a:lnTo>
                        <a:pt x="1112" y="454"/>
                      </a:lnTo>
                      <a:lnTo>
                        <a:pt x="1093" y="486"/>
                      </a:lnTo>
                      <a:lnTo>
                        <a:pt x="1074" y="519"/>
                      </a:lnTo>
                      <a:lnTo>
                        <a:pt x="1053" y="549"/>
                      </a:lnTo>
                      <a:lnTo>
                        <a:pt x="1030" y="577"/>
                      </a:lnTo>
                      <a:lnTo>
                        <a:pt x="1008" y="604"/>
                      </a:lnTo>
                      <a:lnTo>
                        <a:pt x="995" y="616"/>
                      </a:lnTo>
                      <a:lnTo>
                        <a:pt x="983" y="627"/>
                      </a:lnTo>
                      <a:lnTo>
                        <a:pt x="970" y="639"/>
                      </a:lnTo>
                      <a:lnTo>
                        <a:pt x="957" y="649"/>
                      </a:lnTo>
                      <a:lnTo>
                        <a:pt x="944" y="658"/>
                      </a:lnTo>
                      <a:lnTo>
                        <a:pt x="929" y="667"/>
                      </a:lnTo>
                      <a:lnTo>
                        <a:pt x="914" y="674"/>
                      </a:lnTo>
                      <a:lnTo>
                        <a:pt x="900" y="681"/>
                      </a:lnTo>
                      <a:lnTo>
                        <a:pt x="885" y="687"/>
                      </a:lnTo>
                      <a:lnTo>
                        <a:pt x="870" y="691"/>
                      </a:lnTo>
                      <a:lnTo>
                        <a:pt x="854" y="695"/>
                      </a:lnTo>
                      <a:lnTo>
                        <a:pt x="837" y="698"/>
                      </a:lnTo>
                      <a:lnTo>
                        <a:pt x="820" y="699"/>
                      </a:lnTo>
                      <a:lnTo>
                        <a:pt x="802" y="699"/>
                      </a:lnTo>
                      <a:lnTo>
                        <a:pt x="786" y="699"/>
                      </a:lnTo>
                      <a:lnTo>
                        <a:pt x="771" y="697"/>
                      </a:lnTo>
                      <a:lnTo>
                        <a:pt x="755" y="695"/>
                      </a:lnTo>
                      <a:lnTo>
                        <a:pt x="740" y="691"/>
                      </a:lnTo>
                      <a:lnTo>
                        <a:pt x="727" y="687"/>
                      </a:lnTo>
                      <a:lnTo>
                        <a:pt x="712" y="682"/>
                      </a:lnTo>
                      <a:lnTo>
                        <a:pt x="699" y="675"/>
                      </a:lnTo>
                      <a:lnTo>
                        <a:pt x="685" y="669"/>
                      </a:lnTo>
                      <a:lnTo>
                        <a:pt x="673" y="662"/>
                      </a:lnTo>
                      <a:lnTo>
                        <a:pt x="660" y="654"/>
                      </a:lnTo>
                      <a:lnTo>
                        <a:pt x="648" y="645"/>
                      </a:lnTo>
                      <a:lnTo>
                        <a:pt x="637" y="635"/>
                      </a:lnTo>
                      <a:lnTo>
                        <a:pt x="614" y="615"/>
                      </a:lnTo>
                      <a:lnTo>
                        <a:pt x="592" y="591"/>
                      </a:lnTo>
                      <a:lnTo>
                        <a:pt x="572" y="567"/>
                      </a:lnTo>
                      <a:lnTo>
                        <a:pt x="553" y="540"/>
                      </a:lnTo>
                      <a:lnTo>
                        <a:pt x="535" y="512"/>
                      </a:lnTo>
                      <a:lnTo>
                        <a:pt x="517" y="483"/>
                      </a:lnTo>
                      <a:lnTo>
                        <a:pt x="500" y="453"/>
                      </a:lnTo>
                      <a:lnTo>
                        <a:pt x="484" y="422"/>
                      </a:lnTo>
                      <a:lnTo>
                        <a:pt x="453" y="358"/>
                      </a:lnTo>
                      <a:lnTo>
                        <a:pt x="395" y="234"/>
                      </a:lnTo>
                      <a:lnTo>
                        <a:pt x="366" y="177"/>
                      </a:lnTo>
                      <a:lnTo>
                        <a:pt x="351" y="150"/>
                      </a:lnTo>
                      <a:lnTo>
                        <a:pt x="337" y="125"/>
                      </a:lnTo>
                      <a:lnTo>
                        <a:pt x="322" y="102"/>
                      </a:lnTo>
                      <a:lnTo>
                        <a:pt x="306" y="82"/>
                      </a:lnTo>
                      <a:lnTo>
                        <a:pt x="291" y="64"/>
                      </a:lnTo>
                      <a:lnTo>
                        <a:pt x="275" y="48"/>
                      </a:lnTo>
                      <a:lnTo>
                        <a:pt x="266" y="41"/>
                      </a:lnTo>
                      <a:lnTo>
                        <a:pt x="257" y="36"/>
                      </a:lnTo>
                      <a:lnTo>
                        <a:pt x="248" y="30"/>
                      </a:lnTo>
                      <a:lnTo>
                        <a:pt x="239" y="26"/>
                      </a:lnTo>
                      <a:lnTo>
                        <a:pt x="230" y="22"/>
                      </a:lnTo>
                      <a:lnTo>
                        <a:pt x="221" y="20"/>
                      </a:lnTo>
                      <a:lnTo>
                        <a:pt x="211" y="19"/>
                      </a:lnTo>
                      <a:lnTo>
                        <a:pt x="201" y="18"/>
                      </a:lnTo>
                      <a:lnTo>
                        <a:pt x="190" y="19"/>
                      </a:lnTo>
                      <a:lnTo>
                        <a:pt x="178" y="20"/>
                      </a:lnTo>
                      <a:lnTo>
                        <a:pt x="167" y="23"/>
                      </a:lnTo>
                      <a:lnTo>
                        <a:pt x="157" y="28"/>
                      </a:lnTo>
                      <a:lnTo>
                        <a:pt x="147" y="32"/>
                      </a:lnTo>
                      <a:lnTo>
                        <a:pt x="137" y="39"/>
                      </a:lnTo>
                      <a:lnTo>
                        <a:pt x="127" y="46"/>
                      </a:lnTo>
                      <a:lnTo>
                        <a:pt x="117" y="55"/>
                      </a:lnTo>
                      <a:lnTo>
                        <a:pt x="108" y="64"/>
                      </a:lnTo>
                      <a:lnTo>
                        <a:pt x="99" y="74"/>
                      </a:lnTo>
                      <a:lnTo>
                        <a:pt x="79" y="96"/>
                      </a:lnTo>
                      <a:lnTo>
                        <a:pt x="63" y="122"/>
                      </a:lnTo>
                      <a:lnTo>
                        <a:pt x="45" y="151"/>
                      </a:lnTo>
                      <a:lnTo>
                        <a:pt x="34" y="134"/>
                      </a:lnTo>
                      <a:lnTo>
                        <a:pt x="23" y="120"/>
                      </a:lnTo>
                      <a:lnTo>
                        <a:pt x="0" y="91"/>
                      </a:lnTo>
                      <a:lnTo>
                        <a:pt x="21" y="71"/>
                      </a:lnTo>
                      <a:lnTo>
                        <a:pt x="43" y="53"/>
                      </a:lnTo>
                      <a:lnTo>
                        <a:pt x="66" y="37"/>
                      </a:lnTo>
                      <a:lnTo>
                        <a:pt x="78" y="30"/>
                      </a:lnTo>
                      <a:lnTo>
                        <a:pt x="91" y="23"/>
                      </a:lnTo>
                      <a:lnTo>
                        <a:pt x="103" y="18"/>
                      </a:lnTo>
                      <a:lnTo>
                        <a:pt x="115" y="13"/>
                      </a:lnTo>
                      <a:lnTo>
                        <a:pt x="129" y="9"/>
                      </a:lnTo>
                      <a:lnTo>
                        <a:pt x="142" y="6"/>
                      </a:lnTo>
                      <a:lnTo>
                        <a:pt x="157" y="3"/>
                      </a:lnTo>
                      <a:lnTo>
                        <a:pt x="172" y="1"/>
                      </a:lnTo>
                      <a:lnTo>
                        <a:pt x="186" y="0"/>
                      </a:lnTo>
                      <a:lnTo>
                        <a:pt x="201" y="0"/>
                      </a:lnTo>
                      <a:lnTo>
                        <a:pt x="218" y="1"/>
                      </a:lnTo>
                      <a:lnTo>
                        <a:pt x="233" y="2"/>
                      </a:lnTo>
                      <a:lnTo>
                        <a:pt x="248" y="4"/>
                      </a:lnTo>
                      <a:lnTo>
                        <a:pt x="263" y="8"/>
                      </a:lnTo>
                      <a:lnTo>
                        <a:pt x="277" y="12"/>
                      </a:lnTo>
                      <a:lnTo>
                        <a:pt x="292" y="18"/>
                      </a:lnTo>
                      <a:lnTo>
                        <a:pt x="305" y="23"/>
                      </a:lnTo>
                      <a:lnTo>
                        <a:pt x="318" y="30"/>
                      </a:lnTo>
                      <a:lnTo>
                        <a:pt x="331" y="38"/>
                      </a:lnTo>
                      <a:lnTo>
                        <a:pt x="344" y="46"/>
                      </a:lnTo>
                      <a:lnTo>
                        <a:pt x="356" y="55"/>
                      </a:lnTo>
                      <a:lnTo>
                        <a:pt x="367" y="64"/>
                      </a:lnTo>
                      <a:lnTo>
                        <a:pt x="390" y="85"/>
                      </a:lnTo>
                      <a:lnTo>
                        <a:pt x="412" y="107"/>
                      </a:lnTo>
                      <a:lnTo>
                        <a:pt x="432" y="132"/>
                      </a:lnTo>
                      <a:lnTo>
                        <a:pt x="451" y="159"/>
                      </a:lnTo>
                      <a:lnTo>
                        <a:pt x="469" y="187"/>
                      </a:lnTo>
                      <a:lnTo>
                        <a:pt x="487" y="216"/>
                      </a:lnTo>
                      <a:lnTo>
                        <a:pt x="504" y="246"/>
                      </a:lnTo>
                      <a:lnTo>
                        <a:pt x="520" y="278"/>
                      </a:lnTo>
                      <a:lnTo>
                        <a:pt x="550" y="342"/>
                      </a:lnTo>
                      <a:lnTo>
                        <a:pt x="608" y="466"/>
                      </a:lnTo>
                      <a:lnTo>
                        <a:pt x="622" y="495"/>
                      </a:lnTo>
                      <a:lnTo>
                        <a:pt x="636" y="523"/>
                      </a:lnTo>
                      <a:lnTo>
                        <a:pt x="650" y="550"/>
                      </a:lnTo>
                      <a:lnTo>
                        <a:pt x="665" y="575"/>
                      </a:lnTo>
                      <a:lnTo>
                        <a:pt x="680" y="597"/>
                      </a:lnTo>
                      <a:lnTo>
                        <a:pt x="695" y="618"/>
                      </a:lnTo>
                      <a:lnTo>
                        <a:pt x="711" y="636"/>
                      </a:lnTo>
                      <a:lnTo>
                        <a:pt x="728" y="652"/>
                      </a:lnTo>
                      <a:lnTo>
                        <a:pt x="737" y="659"/>
                      </a:lnTo>
                      <a:lnTo>
                        <a:pt x="745" y="664"/>
                      </a:lnTo>
                      <a:lnTo>
                        <a:pt x="754" y="669"/>
                      </a:lnTo>
                      <a:lnTo>
                        <a:pt x="763" y="673"/>
                      </a:lnTo>
                      <a:lnTo>
                        <a:pt x="773" y="677"/>
                      </a:lnTo>
                      <a:lnTo>
                        <a:pt x="782" y="679"/>
                      </a:lnTo>
                      <a:lnTo>
                        <a:pt x="792" y="681"/>
                      </a:lnTo>
                      <a:lnTo>
                        <a:pt x="802" y="681"/>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6" name="Freeform 84">
                  <a:extLst>
                    <a:ext uri="{FF2B5EF4-FFF2-40B4-BE49-F238E27FC236}">
                      <a16:creationId xmlns:a16="http://schemas.microsoft.com/office/drawing/2014/main" id="{C086B920-6C12-407C-9953-27FC1FBE4BB6}"/>
                    </a:ext>
                  </a:extLst>
                </p:cNvPr>
                <p:cNvSpPr>
                  <a:spLocks/>
                </p:cNvSpPr>
                <p:nvPr/>
              </p:nvSpPr>
              <p:spPr bwMode="auto">
                <a:xfrm>
                  <a:off x="8619801" y="4779687"/>
                  <a:ext cx="278385" cy="146457"/>
                </a:xfrm>
                <a:custGeom>
                  <a:avLst/>
                  <a:gdLst>
                    <a:gd name="T0" fmla="*/ 45 w 201"/>
                    <a:gd name="T1" fmla="*/ 150 h 150"/>
                    <a:gd name="T2" fmla="*/ 45 w 201"/>
                    <a:gd name="T3" fmla="*/ 150 h 150"/>
                    <a:gd name="T4" fmla="*/ 62 w 201"/>
                    <a:gd name="T5" fmla="*/ 122 h 150"/>
                    <a:gd name="T6" fmla="*/ 80 w 201"/>
                    <a:gd name="T7" fmla="*/ 97 h 150"/>
                    <a:gd name="T8" fmla="*/ 98 w 201"/>
                    <a:gd name="T9" fmla="*/ 74 h 150"/>
                    <a:gd name="T10" fmla="*/ 108 w 201"/>
                    <a:gd name="T11" fmla="*/ 64 h 150"/>
                    <a:gd name="T12" fmla="*/ 117 w 201"/>
                    <a:gd name="T13" fmla="*/ 55 h 150"/>
                    <a:gd name="T14" fmla="*/ 127 w 201"/>
                    <a:gd name="T15" fmla="*/ 46 h 150"/>
                    <a:gd name="T16" fmla="*/ 137 w 201"/>
                    <a:gd name="T17" fmla="*/ 40 h 150"/>
                    <a:gd name="T18" fmla="*/ 147 w 201"/>
                    <a:gd name="T19" fmla="*/ 33 h 150"/>
                    <a:gd name="T20" fmla="*/ 157 w 201"/>
                    <a:gd name="T21" fmla="*/ 27 h 150"/>
                    <a:gd name="T22" fmla="*/ 167 w 201"/>
                    <a:gd name="T23" fmla="*/ 24 h 150"/>
                    <a:gd name="T24" fmla="*/ 179 w 201"/>
                    <a:gd name="T25" fmla="*/ 21 h 150"/>
                    <a:gd name="T26" fmla="*/ 190 w 201"/>
                    <a:gd name="T27" fmla="*/ 18 h 150"/>
                    <a:gd name="T28" fmla="*/ 201 w 201"/>
                    <a:gd name="T29" fmla="*/ 18 h 150"/>
                    <a:gd name="T30" fmla="*/ 201 w 201"/>
                    <a:gd name="T31" fmla="*/ 0 h 150"/>
                    <a:gd name="T32" fmla="*/ 201 w 201"/>
                    <a:gd name="T33" fmla="*/ 0 h 150"/>
                    <a:gd name="T34" fmla="*/ 186 w 201"/>
                    <a:gd name="T35" fmla="*/ 0 h 150"/>
                    <a:gd name="T36" fmla="*/ 171 w 201"/>
                    <a:gd name="T37" fmla="*/ 1 h 150"/>
                    <a:gd name="T38" fmla="*/ 157 w 201"/>
                    <a:gd name="T39" fmla="*/ 4 h 150"/>
                    <a:gd name="T40" fmla="*/ 143 w 201"/>
                    <a:gd name="T41" fmla="*/ 6 h 150"/>
                    <a:gd name="T42" fmla="*/ 129 w 201"/>
                    <a:gd name="T43" fmla="*/ 9 h 150"/>
                    <a:gd name="T44" fmla="*/ 116 w 201"/>
                    <a:gd name="T45" fmla="*/ 14 h 150"/>
                    <a:gd name="T46" fmla="*/ 103 w 201"/>
                    <a:gd name="T47" fmla="*/ 18 h 150"/>
                    <a:gd name="T48" fmla="*/ 91 w 201"/>
                    <a:gd name="T49" fmla="*/ 24 h 150"/>
                    <a:gd name="T50" fmla="*/ 78 w 201"/>
                    <a:gd name="T51" fmla="*/ 31 h 150"/>
                    <a:gd name="T52" fmla="*/ 66 w 201"/>
                    <a:gd name="T53" fmla="*/ 37 h 150"/>
                    <a:gd name="T54" fmla="*/ 43 w 201"/>
                    <a:gd name="T55" fmla="*/ 53 h 150"/>
                    <a:gd name="T56" fmla="*/ 21 w 201"/>
                    <a:gd name="T57" fmla="*/ 71 h 150"/>
                    <a:gd name="T58" fmla="*/ 0 w 201"/>
                    <a:gd name="T59" fmla="*/ 91 h 150"/>
                    <a:gd name="T60" fmla="*/ 0 w 201"/>
                    <a:gd name="T61" fmla="*/ 91 h 150"/>
                    <a:gd name="T62" fmla="*/ 23 w 201"/>
                    <a:gd name="T63" fmla="*/ 119 h 150"/>
                    <a:gd name="T64" fmla="*/ 34 w 201"/>
                    <a:gd name="T65" fmla="*/ 135 h 150"/>
                    <a:gd name="T66" fmla="*/ 45 w 201"/>
                    <a:gd name="T67" fmla="*/ 150 h 150"/>
                    <a:gd name="T68" fmla="*/ 45 w 201"/>
                    <a:gd name="T69" fmla="*/ 150 h 1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01" h="150">
                      <a:moveTo>
                        <a:pt x="45" y="150"/>
                      </a:moveTo>
                      <a:lnTo>
                        <a:pt x="45" y="150"/>
                      </a:lnTo>
                      <a:lnTo>
                        <a:pt x="62" y="122"/>
                      </a:lnTo>
                      <a:lnTo>
                        <a:pt x="80" y="97"/>
                      </a:lnTo>
                      <a:lnTo>
                        <a:pt x="98" y="74"/>
                      </a:lnTo>
                      <a:lnTo>
                        <a:pt x="108" y="64"/>
                      </a:lnTo>
                      <a:lnTo>
                        <a:pt x="117" y="55"/>
                      </a:lnTo>
                      <a:lnTo>
                        <a:pt x="127" y="46"/>
                      </a:lnTo>
                      <a:lnTo>
                        <a:pt x="137" y="40"/>
                      </a:lnTo>
                      <a:lnTo>
                        <a:pt x="147" y="33"/>
                      </a:lnTo>
                      <a:lnTo>
                        <a:pt x="157" y="27"/>
                      </a:lnTo>
                      <a:lnTo>
                        <a:pt x="167" y="24"/>
                      </a:lnTo>
                      <a:lnTo>
                        <a:pt x="179" y="21"/>
                      </a:lnTo>
                      <a:lnTo>
                        <a:pt x="190" y="18"/>
                      </a:lnTo>
                      <a:lnTo>
                        <a:pt x="201" y="18"/>
                      </a:lnTo>
                      <a:lnTo>
                        <a:pt x="201" y="0"/>
                      </a:lnTo>
                      <a:lnTo>
                        <a:pt x="186" y="0"/>
                      </a:lnTo>
                      <a:lnTo>
                        <a:pt x="171" y="1"/>
                      </a:lnTo>
                      <a:lnTo>
                        <a:pt x="157" y="4"/>
                      </a:lnTo>
                      <a:lnTo>
                        <a:pt x="143" y="6"/>
                      </a:lnTo>
                      <a:lnTo>
                        <a:pt x="129" y="9"/>
                      </a:lnTo>
                      <a:lnTo>
                        <a:pt x="116" y="14"/>
                      </a:lnTo>
                      <a:lnTo>
                        <a:pt x="103" y="18"/>
                      </a:lnTo>
                      <a:lnTo>
                        <a:pt x="91" y="24"/>
                      </a:lnTo>
                      <a:lnTo>
                        <a:pt x="78" y="31"/>
                      </a:lnTo>
                      <a:lnTo>
                        <a:pt x="66" y="37"/>
                      </a:lnTo>
                      <a:lnTo>
                        <a:pt x="43" y="53"/>
                      </a:lnTo>
                      <a:lnTo>
                        <a:pt x="21" y="71"/>
                      </a:lnTo>
                      <a:lnTo>
                        <a:pt x="0" y="91"/>
                      </a:lnTo>
                      <a:lnTo>
                        <a:pt x="23" y="119"/>
                      </a:lnTo>
                      <a:lnTo>
                        <a:pt x="34" y="135"/>
                      </a:lnTo>
                      <a:lnTo>
                        <a:pt x="45" y="150"/>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7" name="Freeform 86">
                  <a:extLst>
                    <a:ext uri="{FF2B5EF4-FFF2-40B4-BE49-F238E27FC236}">
                      <a16:creationId xmlns:a16="http://schemas.microsoft.com/office/drawing/2014/main" id="{715EE8AF-7BAC-48A8-98C9-D20CAE158B5A}"/>
                    </a:ext>
                  </a:extLst>
                </p:cNvPr>
                <p:cNvSpPr>
                  <a:spLocks/>
                </p:cNvSpPr>
                <p:nvPr/>
              </p:nvSpPr>
              <p:spPr bwMode="auto">
                <a:xfrm>
                  <a:off x="7769414" y="4774805"/>
                  <a:ext cx="1120462" cy="614146"/>
                </a:xfrm>
                <a:custGeom>
                  <a:avLst/>
                  <a:gdLst>
                    <a:gd name="T0" fmla="*/ 0 w 809"/>
                    <a:gd name="T1" fmla="*/ 384 h 629"/>
                    <a:gd name="T2" fmla="*/ 49 w 809"/>
                    <a:gd name="T3" fmla="*/ 487 h 629"/>
                    <a:gd name="T4" fmla="*/ 71 w 809"/>
                    <a:gd name="T5" fmla="*/ 449 h 629"/>
                    <a:gd name="T6" fmla="*/ 113 w 809"/>
                    <a:gd name="T7" fmla="*/ 371 h 629"/>
                    <a:gd name="T8" fmla="*/ 170 w 809"/>
                    <a:gd name="T9" fmla="*/ 252 h 629"/>
                    <a:gd name="T10" fmla="*/ 208 w 809"/>
                    <a:gd name="T11" fmla="*/ 179 h 629"/>
                    <a:gd name="T12" fmla="*/ 246 w 809"/>
                    <a:gd name="T13" fmla="*/ 114 h 629"/>
                    <a:gd name="T14" fmla="*/ 265 w 809"/>
                    <a:gd name="T15" fmla="*/ 87 h 629"/>
                    <a:gd name="T16" fmla="*/ 287 w 809"/>
                    <a:gd name="T17" fmla="*/ 64 h 629"/>
                    <a:gd name="T18" fmla="*/ 308 w 809"/>
                    <a:gd name="T19" fmla="*/ 45 h 629"/>
                    <a:gd name="T20" fmla="*/ 331 w 809"/>
                    <a:gd name="T21" fmla="*/ 30 h 629"/>
                    <a:gd name="T22" fmla="*/ 354 w 809"/>
                    <a:gd name="T23" fmla="*/ 21 h 629"/>
                    <a:gd name="T24" fmla="*/ 380 w 809"/>
                    <a:gd name="T25" fmla="*/ 19 h 629"/>
                    <a:gd name="T26" fmla="*/ 380 w 809"/>
                    <a:gd name="T27" fmla="*/ 19 h 629"/>
                    <a:gd name="T28" fmla="*/ 412 w 809"/>
                    <a:gd name="T29" fmla="*/ 23 h 629"/>
                    <a:gd name="T30" fmla="*/ 441 w 809"/>
                    <a:gd name="T31" fmla="*/ 38 h 629"/>
                    <a:gd name="T32" fmla="*/ 468 w 809"/>
                    <a:gd name="T33" fmla="*/ 60 h 629"/>
                    <a:gd name="T34" fmla="*/ 494 w 809"/>
                    <a:gd name="T35" fmla="*/ 91 h 629"/>
                    <a:gd name="T36" fmla="*/ 517 w 809"/>
                    <a:gd name="T37" fmla="*/ 126 h 629"/>
                    <a:gd name="T38" fmla="*/ 541 w 809"/>
                    <a:gd name="T39" fmla="*/ 167 h 629"/>
                    <a:gd name="T40" fmla="*/ 587 w 809"/>
                    <a:gd name="T41" fmla="*/ 260 h 629"/>
                    <a:gd name="T42" fmla="*/ 658 w 809"/>
                    <a:gd name="T43" fmla="*/ 412 h 629"/>
                    <a:gd name="T44" fmla="*/ 697 w 809"/>
                    <a:gd name="T45" fmla="*/ 486 h 629"/>
                    <a:gd name="T46" fmla="*/ 725 w 809"/>
                    <a:gd name="T47" fmla="*/ 532 h 629"/>
                    <a:gd name="T48" fmla="*/ 757 w 809"/>
                    <a:gd name="T49" fmla="*/ 574 h 629"/>
                    <a:gd name="T50" fmla="*/ 790 w 809"/>
                    <a:gd name="T51" fmla="*/ 613 h 629"/>
                    <a:gd name="T52" fmla="*/ 809 w 809"/>
                    <a:gd name="T53" fmla="*/ 510 h 629"/>
                    <a:gd name="T54" fmla="*/ 790 w 809"/>
                    <a:gd name="T55" fmla="*/ 471 h 629"/>
                    <a:gd name="T56" fmla="*/ 732 w 809"/>
                    <a:gd name="T57" fmla="*/ 346 h 629"/>
                    <a:gd name="T58" fmla="*/ 690 w 809"/>
                    <a:gd name="T59" fmla="*/ 261 h 629"/>
                    <a:gd name="T60" fmla="*/ 644 w 809"/>
                    <a:gd name="T61" fmla="*/ 181 h 629"/>
                    <a:gd name="T62" fmla="*/ 618 w 809"/>
                    <a:gd name="T63" fmla="*/ 144 h 629"/>
                    <a:gd name="T64" fmla="*/ 591 w 809"/>
                    <a:gd name="T65" fmla="*/ 110 h 629"/>
                    <a:gd name="T66" fmla="*/ 562 w 809"/>
                    <a:gd name="T67" fmla="*/ 79 h 629"/>
                    <a:gd name="T68" fmla="*/ 532 w 809"/>
                    <a:gd name="T69" fmla="*/ 52 h 629"/>
                    <a:gd name="T70" fmla="*/ 498 w 809"/>
                    <a:gd name="T71" fmla="*/ 31 h 629"/>
                    <a:gd name="T72" fmla="*/ 461 w 809"/>
                    <a:gd name="T73" fmla="*/ 14 h 629"/>
                    <a:gd name="T74" fmla="*/ 423 w 809"/>
                    <a:gd name="T75" fmla="*/ 4 h 629"/>
                    <a:gd name="T76" fmla="*/ 380 w 809"/>
                    <a:gd name="T77" fmla="*/ 0 h 629"/>
                    <a:gd name="T78" fmla="*/ 380 w 809"/>
                    <a:gd name="T79" fmla="*/ 1 h 629"/>
                    <a:gd name="T80" fmla="*/ 345 w 809"/>
                    <a:gd name="T81" fmla="*/ 2 h 629"/>
                    <a:gd name="T82" fmla="*/ 313 w 809"/>
                    <a:gd name="T83" fmla="*/ 9 h 629"/>
                    <a:gd name="T84" fmla="*/ 282 w 809"/>
                    <a:gd name="T85" fmla="*/ 20 h 629"/>
                    <a:gd name="T86" fmla="*/ 253 w 809"/>
                    <a:gd name="T87" fmla="*/ 33 h 629"/>
                    <a:gd name="T88" fmla="*/ 225 w 809"/>
                    <a:gd name="T89" fmla="*/ 51 h 629"/>
                    <a:gd name="T90" fmla="*/ 199 w 809"/>
                    <a:gd name="T91" fmla="*/ 73 h 629"/>
                    <a:gd name="T92" fmla="*/ 176 w 809"/>
                    <a:gd name="T93" fmla="*/ 96 h 629"/>
                    <a:gd name="T94" fmla="*/ 129 w 809"/>
                    <a:gd name="T95" fmla="*/ 151 h 629"/>
                    <a:gd name="T96" fmla="*/ 89 w 809"/>
                    <a:gd name="T97" fmla="*/ 214 h 629"/>
                    <a:gd name="T98" fmla="*/ 52 w 809"/>
                    <a:gd name="T99" fmla="*/ 280 h 629"/>
                    <a:gd name="T100" fmla="*/ 0 w 809"/>
                    <a:gd name="T101" fmla="*/ 384 h 62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09" h="629">
                      <a:moveTo>
                        <a:pt x="0" y="384"/>
                      </a:moveTo>
                      <a:lnTo>
                        <a:pt x="0" y="384"/>
                      </a:lnTo>
                      <a:lnTo>
                        <a:pt x="24" y="437"/>
                      </a:lnTo>
                      <a:lnTo>
                        <a:pt x="49" y="487"/>
                      </a:lnTo>
                      <a:lnTo>
                        <a:pt x="71" y="449"/>
                      </a:lnTo>
                      <a:lnTo>
                        <a:pt x="92" y="411"/>
                      </a:lnTo>
                      <a:lnTo>
                        <a:pt x="113" y="371"/>
                      </a:lnTo>
                      <a:lnTo>
                        <a:pt x="133" y="330"/>
                      </a:lnTo>
                      <a:lnTo>
                        <a:pt x="170" y="252"/>
                      </a:lnTo>
                      <a:lnTo>
                        <a:pt x="189" y="215"/>
                      </a:lnTo>
                      <a:lnTo>
                        <a:pt x="208" y="179"/>
                      </a:lnTo>
                      <a:lnTo>
                        <a:pt x="227" y="145"/>
                      </a:lnTo>
                      <a:lnTo>
                        <a:pt x="246" y="114"/>
                      </a:lnTo>
                      <a:lnTo>
                        <a:pt x="256" y="101"/>
                      </a:lnTo>
                      <a:lnTo>
                        <a:pt x="265" y="87"/>
                      </a:lnTo>
                      <a:lnTo>
                        <a:pt x="277" y="75"/>
                      </a:lnTo>
                      <a:lnTo>
                        <a:pt x="287" y="64"/>
                      </a:lnTo>
                      <a:lnTo>
                        <a:pt x="297" y="54"/>
                      </a:lnTo>
                      <a:lnTo>
                        <a:pt x="308" y="45"/>
                      </a:lnTo>
                      <a:lnTo>
                        <a:pt x="319" y="37"/>
                      </a:lnTo>
                      <a:lnTo>
                        <a:pt x="331" y="30"/>
                      </a:lnTo>
                      <a:lnTo>
                        <a:pt x="343" y="26"/>
                      </a:lnTo>
                      <a:lnTo>
                        <a:pt x="354" y="21"/>
                      </a:lnTo>
                      <a:lnTo>
                        <a:pt x="368" y="19"/>
                      </a:lnTo>
                      <a:lnTo>
                        <a:pt x="380" y="19"/>
                      </a:lnTo>
                      <a:lnTo>
                        <a:pt x="396" y="20"/>
                      </a:lnTo>
                      <a:lnTo>
                        <a:pt x="412" y="23"/>
                      </a:lnTo>
                      <a:lnTo>
                        <a:pt x="426" y="30"/>
                      </a:lnTo>
                      <a:lnTo>
                        <a:pt x="441" y="38"/>
                      </a:lnTo>
                      <a:lnTo>
                        <a:pt x="454" y="49"/>
                      </a:lnTo>
                      <a:lnTo>
                        <a:pt x="468" y="60"/>
                      </a:lnTo>
                      <a:lnTo>
                        <a:pt x="481" y="75"/>
                      </a:lnTo>
                      <a:lnTo>
                        <a:pt x="494" y="91"/>
                      </a:lnTo>
                      <a:lnTo>
                        <a:pt x="506" y="107"/>
                      </a:lnTo>
                      <a:lnTo>
                        <a:pt x="517" y="126"/>
                      </a:lnTo>
                      <a:lnTo>
                        <a:pt x="530" y="147"/>
                      </a:lnTo>
                      <a:lnTo>
                        <a:pt x="541" y="167"/>
                      </a:lnTo>
                      <a:lnTo>
                        <a:pt x="563" y="212"/>
                      </a:lnTo>
                      <a:lnTo>
                        <a:pt x="587" y="260"/>
                      </a:lnTo>
                      <a:lnTo>
                        <a:pt x="633" y="361"/>
                      </a:lnTo>
                      <a:lnTo>
                        <a:pt x="658" y="412"/>
                      </a:lnTo>
                      <a:lnTo>
                        <a:pt x="684" y="461"/>
                      </a:lnTo>
                      <a:lnTo>
                        <a:pt x="697" y="486"/>
                      </a:lnTo>
                      <a:lnTo>
                        <a:pt x="710" y="510"/>
                      </a:lnTo>
                      <a:lnTo>
                        <a:pt x="725" y="532"/>
                      </a:lnTo>
                      <a:lnTo>
                        <a:pt x="741" y="554"/>
                      </a:lnTo>
                      <a:lnTo>
                        <a:pt x="757" y="574"/>
                      </a:lnTo>
                      <a:lnTo>
                        <a:pt x="773" y="595"/>
                      </a:lnTo>
                      <a:lnTo>
                        <a:pt x="790" y="613"/>
                      </a:lnTo>
                      <a:lnTo>
                        <a:pt x="808" y="629"/>
                      </a:lnTo>
                      <a:lnTo>
                        <a:pt x="809" y="510"/>
                      </a:lnTo>
                      <a:lnTo>
                        <a:pt x="790" y="471"/>
                      </a:lnTo>
                      <a:lnTo>
                        <a:pt x="771" y="431"/>
                      </a:lnTo>
                      <a:lnTo>
                        <a:pt x="732" y="346"/>
                      </a:lnTo>
                      <a:lnTo>
                        <a:pt x="712" y="303"/>
                      </a:lnTo>
                      <a:lnTo>
                        <a:pt x="690" y="261"/>
                      </a:lnTo>
                      <a:lnTo>
                        <a:pt x="668" y="220"/>
                      </a:lnTo>
                      <a:lnTo>
                        <a:pt x="644" y="181"/>
                      </a:lnTo>
                      <a:lnTo>
                        <a:pt x="632" y="162"/>
                      </a:lnTo>
                      <a:lnTo>
                        <a:pt x="618" y="144"/>
                      </a:lnTo>
                      <a:lnTo>
                        <a:pt x="605" y="126"/>
                      </a:lnTo>
                      <a:lnTo>
                        <a:pt x="591" y="110"/>
                      </a:lnTo>
                      <a:lnTo>
                        <a:pt x="578" y="94"/>
                      </a:lnTo>
                      <a:lnTo>
                        <a:pt x="562" y="79"/>
                      </a:lnTo>
                      <a:lnTo>
                        <a:pt x="548" y="66"/>
                      </a:lnTo>
                      <a:lnTo>
                        <a:pt x="532" y="52"/>
                      </a:lnTo>
                      <a:lnTo>
                        <a:pt x="515" y="41"/>
                      </a:lnTo>
                      <a:lnTo>
                        <a:pt x="498" y="31"/>
                      </a:lnTo>
                      <a:lnTo>
                        <a:pt x="480" y="22"/>
                      </a:lnTo>
                      <a:lnTo>
                        <a:pt x="461" y="14"/>
                      </a:lnTo>
                      <a:lnTo>
                        <a:pt x="442" y="9"/>
                      </a:lnTo>
                      <a:lnTo>
                        <a:pt x="423" y="4"/>
                      </a:lnTo>
                      <a:lnTo>
                        <a:pt x="401" y="1"/>
                      </a:lnTo>
                      <a:lnTo>
                        <a:pt x="380" y="0"/>
                      </a:lnTo>
                      <a:lnTo>
                        <a:pt x="380" y="1"/>
                      </a:lnTo>
                      <a:lnTo>
                        <a:pt x="363" y="1"/>
                      </a:lnTo>
                      <a:lnTo>
                        <a:pt x="345" y="2"/>
                      </a:lnTo>
                      <a:lnTo>
                        <a:pt x="329" y="5"/>
                      </a:lnTo>
                      <a:lnTo>
                        <a:pt x="313" y="9"/>
                      </a:lnTo>
                      <a:lnTo>
                        <a:pt x="297" y="13"/>
                      </a:lnTo>
                      <a:lnTo>
                        <a:pt x="282" y="20"/>
                      </a:lnTo>
                      <a:lnTo>
                        <a:pt x="268" y="27"/>
                      </a:lnTo>
                      <a:lnTo>
                        <a:pt x="253" y="33"/>
                      </a:lnTo>
                      <a:lnTo>
                        <a:pt x="240" y="42"/>
                      </a:lnTo>
                      <a:lnTo>
                        <a:pt x="225" y="51"/>
                      </a:lnTo>
                      <a:lnTo>
                        <a:pt x="213" y="61"/>
                      </a:lnTo>
                      <a:lnTo>
                        <a:pt x="199" y="73"/>
                      </a:lnTo>
                      <a:lnTo>
                        <a:pt x="187" y="84"/>
                      </a:lnTo>
                      <a:lnTo>
                        <a:pt x="176" y="96"/>
                      </a:lnTo>
                      <a:lnTo>
                        <a:pt x="152" y="123"/>
                      </a:lnTo>
                      <a:lnTo>
                        <a:pt x="129" y="151"/>
                      </a:lnTo>
                      <a:lnTo>
                        <a:pt x="109" y="181"/>
                      </a:lnTo>
                      <a:lnTo>
                        <a:pt x="89" y="214"/>
                      </a:lnTo>
                      <a:lnTo>
                        <a:pt x="70" y="246"/>
                      </a:lnTo>
                      <a:lnTo>
                        <a:pt x="52" y="280"/>
                      </a:lnTo>
                      <a:lnTo>
                        <a:pt x="34" y="315"/>
                      </a:lnTo>
                      <a:lnTo>
                        <a:pt x="0" y="384"/>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8" name="Freeform 87">
                  <a:extLst>
                    <a:ext uri="{FF2B5EF4-FFF2-40B4-BE49-F238E27FC236}">
                      <a16:creationId xmlns:a16="http://schemas.microsoft.com/office/drawing/2014/main" id="{6D6A3948-6823-4588-97F8-C0C562658F46}"/>
                    </a:ext>
                  </a:extLst>
                </p:cNvPr>
                <p:cNvSpPr>
                  <a:spLocks/>
                </p:cNvSpPr>
                <p:nvPr/>
              </p:nvSpPr>
              <p:spPr bwMode="auto">
                <a:xfrm>
                  <a:off x="6601756" y="4762070"/>
                  <a:ext cx="1119182" cy="683511"/>
                </a:xfrm>
                <a:custGeom>
                  <a:avLst/>
                  <a:gdLst>
                    <a:gd name="T0" fmla="*/ 789 w 977"/>
                    <a:gd name="T1" fmla="*/ 682 h 700"/>
                    <a:gd name="T2" fmla="*/ 821 w 977"/>
                    <a:gd name="T3" fmla="*/ 673 h 700"/>
                    <a:gd name="T4" fmla="*/ 850 w 977"/>
                    <a:gd name="T5" fmla="*/ 654 h 700"/>
                    <a:gd name="T6" fmla="*/ 880 w 977"/>
                    <a:gd name="T7" fmla="*/ 626 h 700"/>
                    <a:gd name="T8" fmla="*/ 932 w 977"/>
                    <a:gd name="T9" fmla="*/ 549 h 700"/>
                    <a:gd name="T10" fmla="*/ 977 w 977"/>
                    <a:gd name="T11" fmla="*/ 609 h 700"/>
                    <a:gd name="T12" fmla="*/ 935 w 977"/>
                    <a:gd name="T13" fmla="*/ 647 h 700"/>
                    <a:gd name="T14" fmla="*/ 887 w 977"/>
                    <a:gd name="T15" fmla="*/ 676 h 700"/>
                    <a:gd name="T16" fmla="*/ 848 w 977"/>
                    <a:gd name="T17" fmla="*/ 691 h 700"/>
                    <a:gd name="T18" fmla="*/ 807 w 977"/>
                    <a:gd name="T19" fmla="*/ 698 h 700"/>
                    <a:gd name="T20" fmla="*/ 776 w 977"/>
                    <a:gd name="T21" fmla="*/ 700 h 700"/>
                    <a:gd name="T22" fmla="*/ 729 w 977"/>
                    <a:gd name="T23" fmla="*/ 695 h 700"/>
                    <a:gd name="T24" fmla="*/ 686 w 977"/>
                    <a:gd name="T25" fmla="*/ 683 h 700"/>
                    <a:gd name="T26" fmla="*/ 647 w 977"/>
                    <a:gd name="T27" fmla="*/ 663 h 700"/>
                    <a:gd name="T28" fmla="*/ 610 w 977"/>
                    <a:gd name="T29" fmla="*/ 636 h 700"/>
                    <a:gd name="T30" fmla="*/ 546 w 977"/>
                    <a:gd name="T31" fmla="*/ 567 h 700"/>
                    <a:gd name="T32" fmla="*/ 491 w 977"/>
                    <a:gd name="T33" fmla="*/ 483 h 700"/>
                    <a:gd name="T34" fmla="*/ 427 w 977"/>
                    <a:gd name="T35" fmla="*/ 359 h 700"/>
                    <a:gd name="T36" fmla="*/ 341 w 977"/>
                    <a:gd name="T37" fmla="*/ 176 h 700"/>
                    <a:gd name="T38" fmla="*/ 297 w 977"/>
                    <a:gd name="T39" fmla="*/ 102 h 700"/>
                    <a:gd name="T40" fmla="*/ 250 w 977"/>
                    <a:gd name="T41" fmla="*/ 49 h 700"/>
                    <a:gd name="T42" fmla="*/ 223 w 977"/>
                    <a:gd name="T43" fmla="*/ 31 h 700"/>
                    <a:gd name="T44" fmla="*/ 195 w 977"/>
                    <a:gd name="T45" fmla="*/ 21 h 700"/>
                    <a:gd name="T46" fmla="*/ 175 w 977"/>
                    <a:gd name="T47" fmla="*/ 18 h 700"/>
                    <a:gd name="T48" fmla="*/ 137 w 977"/>
                    <a:gd name="T49" fmla="*/ 25 h 700"/>
                    <a:gd name="T50" fmla="*/ 102 w 977"/>
                    <a:gd name="T51" fmla="*/ 45 h 700"/>
                    <a:gd name="T52" fmla="*/ 69 w 977"/>
                    <a:gd name="T53" fmla="*/ 78 h 700"/>
                    <a:gd name="T54" fmla="*/ 39 w 977"/>
                    <a:gd name="T55" fmla="*/ 118 h 700"/>
                    <a:gd name="T56" fmla="*/ 1 w 977"/>
                    <a:gd name="T57" fmla="*/ 68 h 700"/>
                    <a:gd name="T58" fmla="*/ 39 w 977"/>
                    <a:gd name="T59" fmla="*/ 40 h 700"/>
                    <a:gd name="T60" fmla="*/ 103 w 977"/>
                    <a:gd name="T61" fmla="*/ 11 h 700"/>
                    <a:gd name="T62" fmla="*/ 176 w 977"/>
                    <a:gd name="T63" fmla="*/ 0 h 700"/>
                    <a:gd name="T64" fmla="*/ 207 w 977"/>
                    <a:gd name="T65" fmla="*/ 3 h 700"/>
                    <a:gd name="T66" fmla="*/ 251 w 977"/>
                    <a:gd name="T67" fmla="*/ 13 h 700"/>
                    <a:gd name="T68" fmla="*/ 292 w 977"/>
                    <a:gd name="T69" fmla="*/ 31 h 700"/>
                    <a:gd name="T70" fmla="*/ 329 w 977"/>
                    <a:gd name="T71" fmla="*/ 55 h 700"/>
                    <a:gd name="T72" fmla="*/ 385 w 977"/>
                    <a:gd name="T73" fmla="*/ 108 h 700"/>
                    <a:gd name="T74" fmla="*/ 443 w 977"/>
                    <a:gd name="T75" fmla="*/ 188 h 700"/>
                    <a:gd name="T76" fmla="*/ 494 w 977"/>
                    <a:gd name="T77" fmla="*/ 278 h 700"/>
                    <a:gd name="T78" fmla="*/ 611 w 977"/>
                    <a:gd name="T79" fmla="*/ 524 h 700"/>
                    <a:gd name="T80" fmla="*/ 656 w 977"/>
                    <a:gd name="T81" fmla="*/ 598 h 700"/>
                    <a:gd name="T82" fmla="*/ 703 w 977"/>
                    <a:gd name="T83" fmla="*/ 651 h 700"/>
                    <a:gd name="T84" fmla="*/ 729 w 977"/>
                    <a:gd name="T85" fmla="*/ 669 h 700"/>
                    <a:gd name="T86" fmla="*/ 757 w 977"/>
                    <a:gd name="T87" fmla="*/ 679 h 700"/>
                    <a:gd name="T88" fmla="*/ 776 w 977"/>
                    <a:gd name="T89" fmla="*/ 682 h 7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894 w 10000"/>
                    <a:gd name="connsiteY65" fmla="*/ 271 h 10000"/>
                    <a:gd name="connsiteX66" fmla="*/ 1791 w 10000"/>
                    <a:gd name="connsiteY66" fmla="*/ 257 h 10000"/>
                    <a:gd name="connsiteX67" fmla="*/ 1668 w 10000"/>
                    <a:gd name="connsiteY67" fmla="*/ 271 h 10000"/>
                    <a:gd name="connsiteX68" fmla="*/ 1525 w 10000"/>
                    <a:gd name="connsiteY68" fmla="*/ 314 h 10000"/>
                    <a:gd name="connsiteX69" fmla="*/ 1402 w 10000"/>
                    <a:gd name="connsiteY69" fmla="*/ 357 h 10000"/>
                    <a:gd name="connsiteX70" fmla="*/ 1279 w 10000"/>
                    <a:gd name="connsiteY70" fmla="*/ 443 h 10000"/>
                    <a:gd name="connsiteX71" fmla="*/ 1157 w 10000"/>
                    <a:gd name="connsiteY71" fmla="*/ 529 h 10000"/>
                    <a:gd name="connsiteX72" fmla="*/ 1044 w 10000"/>
                    <a:gd name="connsiteY72" fmla="*/ 643 h 10000"/>
                    <a:gd name="connsiteX73" fmla="*/ 931 w 10000"/>
                    <a:gd name="connsiteY73" fmla="*/ 786 h 10000"/>
                    <a:gd name="connsiteX74" fmla="*/ 809 w 10000"/>
                    <a:gd name="connsiteY74" fmla="*/ 929 h 10000"/>
                    <a:gd name="connsiteX75" fmla="*/ 706 w 10000"/>
                    <a:gd name="connsiteY75" fmla="*/ 1114 h 10000"/>
                    <a:gd name="connsiteX76" fmla="*/ 604 w 10000"/>
                    <a:gd name="connsiteY76" fmla="*/ 1286 h 10000"/>
                    <a:gd name="connsiteX77" fmla="*/ 491 w 10000"/>
                    <a:gd name="connsiteY77" fmla="*/ 1486 h 10000"/>
                    <a:gd name="connsiteX78" fmla="*/ 399 w 10000"/>
                    <a:gd name="connsiteY78" fmla="*/ 1686 h 10000"/>
                    <a:gd name="connsiteX79" fmla="*/ 194 w 10000"/>
                    <a:gd name="connsiteY79" fmla="*/ 2157 h 10000"/>
                    <a:gd name="connsiteX80" fmla="*/ 0 w 10000"/>
                    <a:gd name="connsiteY80" fmla="*/ 2643 h 10000"/>
                    <a:gd name="connsiteX81" fmla="*/ 10 w 10000"/>
                    <a:gd name="connsiteY81" fmla="*/ 971 h 10000"/>
                    <a:gd name="connsiteX82" fmla="*/ 205 w 10000"/>
                    <a:gd name="connsiteY82" fmla="*/ 757 h 10000"/>
                    <a:gd name="connsiteX83" fmla="*/ 399 w 10000"/>
                    <a:gd name="connsiteY83" fmla="*/ 571 h 10000"/>
                    <a:gd name="connsiteX84" fmla="*/ 604 w 10000"/>
                    <a:gd name="connsiteY84" fmla="*/ 386 h 10000"/>
                    <a:gd name="connsiteX85" fmla="*/ 819 w 10000"/>
                    <a:gd name="connsiteY85" fmla="*/ 257 h 10000"/>
                    <a:gd name="connsiteX86" fmla="*/ 1054 w 10000"/>
                    <a:gd name="connsiteY86" fmla="*/ 157 h 10000"/>
                    <a:gd name="connsiteX87" fmla="*/ 1300 w 10000"/>
                    <a:gd name="connsiteY87" fmla="*/ 71 h 10000"/>
                    <a:gd name="connsiteX88" fmla="*/ 1535 w 10000"/>
                    <a:gd name="connsiteY88" fmla="*/ 29 h 10000"/>
                    <a:gd name="connsiteX89" fmla="*/ 1801 w 10000"/>
                    <a:gd name="connsiteY89" fmla="*/ 0 h 10000"/>
                    <a:gd name="connsiteX90" fmla="*/ 1965 w 10000"/>
                    <a:gd name="connsiteY90" fmla="*/ 0 h 10000"/>
                    <a:gd name="connsiteX91" fmla="*/ 2119 w 10000"/>
                    <a:gd name="connsiteY91" fmla="*/ 43 h 10000"/>
                    <a:gd name="connsiteX92" fmla="*/ 2272 w 10000"/>
                    <a:gd name="connsiteY92" fmla="*/ 71 h 10000"/>
                    <a:gd name="connsiteX93" fmla="*/ 2426 w 10000"/>
                    <a:gd name="connsiteY93" fmla="*/ 114 h 10000"/>
                    <a:gd name="connsiteX94" fmla="*/ 2569 w 10000"/>
                    <a:gd name="connsiteY94" fmla="*/ 186 h 10000"/>
                    <a:gd name="connsiteX95" fmla="*/ 2712 w 10000"/>
                    <a:gd name="connsiteY95" fmla="*/ 257 h 10000"/>
                    <a:gd name="connsiteX96" fmla="*/ 2845 w 10000"/>
                    <a:gd name="connsiteY96" fmla="*/ 343 h 10000"/>
                    <a:gd name="connsiteX97" fmla="*/ 2989 w 10000"/>
                    <a:gd name="connsiteY97" fmla="*/ 443 h 10000"/>
                    <a:gd name="connsiteX98" fmla="*/ 3112 w 10000"/>
                    <a:gd name="connsiteY98" fmla="*/ 529 h 10000"/>
                    <a:gd name="connsiteX99" fmla="*/ 3234 w 10000"/>
                    <a:gd name="connsiteY99" fmla="*/ 657 h 10000"/>
                    <a:gd name="connsiteX100" fmla="*/ 3367 w 10000"/>
                    <a:gd name="connsiteY100" fmla="*/ 786 h 10000"/>
                    <a:gd name="connsiteX101" fmla="*/ 3490 w 10000"/>
                    <a:gd name="connsiteY101" fmla="*/ 914 h 10000"/>
                    <a:gd name="connsiteX102" fmla="*/ 3726 w 10000"/>
                    <a:gd name="connsiteY102" fmla="*/ 1200 h 10000"/>
                    <a:gd name="connsiteX103" fmla="*/ 3941 w 10000"/>
                    <a:gd name="connsiteY103" fmla="*/ 1543 h 10000"/>
                    <a:gd name="connsiteX104" fmla="*/ 4145 w 10000"/>
                    <a:gd name="connsiteY104" fmla="*/ 1900 h 10000"/>
                    <a:gd name="connsiteX105" fmla="*/ 4340 w 10000"/>
                    <a:gd name="connsiteY105" fmla="*/ 2286 h 10000"/>
                    <a:gd name="connsiteX106" fmla="*/ 4534 w 10000"/>
                    <a:gd name="connsiteY106" fmla="*/ 2686 h 10000"/>
                    <a:gd name="connsiteX107" fmla="*/ 4708 w 10000"/>
                    <a:gd name="connsiteY107" fmla="*/ 3100 h 10000"/>
                    <a:gd name="connsiteX108" fmla="*/ 4893 w 10000"/>
                    <a:gd name="connsiteY108" fmla="*/ 3529 h 10000"/>
                    <a:gd name="connsiteX109" fmla="*/ 5056 w 10000"/>
                    <a:gd name="connsiteY109" fmla="*/ 3971 h 10000"/>
                    <a:gd name="connsiteX110" fmla="*/ 5363 w 10000"/>
                    <a:gd name="connsiteY110" fmla="*/ 4871 h 10000"/>
                    <a:gd name="connsiteX111" fmla="*/ 5967 w 10000"/>
                    <a:gd name="connsiteY111" fmla="*/ 6657 h 10000"/>
                    <a:gd name="connsiteX112" fmla="*/ 6254 w 10000"/>
                    <a:gd name="connsiteY112" fmla="*/ 7486 h 10000"/>
                    <a:gd name="connsiteX113" fmla="*/ 6407 w 10000"/>
                    <a:gd name="connsiteY113" fmla="*/ 7843 h 10000"/>
                    <a:gd name="connsiteX114" fmla="*/ 6551 w 10000"/>
                    <a:gd name="connsiteY114" fmla="*/ 8214 h 10000"/>
                    <a:gd name="connsiteX115" fmla="*/ 6714 w 10000"/>
                    <a:gd name="connsiteY115" fmla="*/ 8543 h 10000"/>
                    <a:gd name="connsiteX116" fmla="*/ 6868 w 10000"/>
                    <a:gd name="connsiteY116" fmla="*/ 8829 h 10000"/>
                    <a:gd name="connsiteX117" fmla="*/ 7021 w 10000"/>
                    <a:gd name="connsiteY117" fmla="*/ 9100 h 10000"/>
                    <a:gd name="connsiteX118" fmla="*/ 7195 w 10000"/>
                    <a:gd name="connsiteY118" fmla="*/ 9300 h 10000"/>
                    <a:gd name="connsiteX119" fmla="*/ 7288 w 10000"/>
                    <a:gd name="connsiteY119" fmla="*/ 9400 h 10000"/>
                    <a:gd name="connsiteX120" fmla="*/ 7369 w 10000"/>
                    <a:gd name="connsiteY120" fmla="*/ 9500 h 10000"/>
                    <a:gd name="connsiteX121" fmla="*/ 7462 w 10000"/>
                    <a:gd name="connsiteY121" fmla="*/ 9557 h 10000"/>
                    <a:gd name="connsiteX122" fmla="*/ 7554 w 10000"/>
                    <a:gd name="connsiteY122" fmla="*/ 9629 h 10000"/>
                    <a:gd name="connsiteX123" fmla="*/ 7646 w 10000"/>
                    <a:gd name="connsiteY123" fmla="*/ 9671 h 10000"/>
                    <a:gd name="connsiteX124" fmla="*/ 7748 w 10000"/>
                    <a:gd name="connsiteY124" fmla="*/ 9700 h 10000"/>
                    <a:gd name="connsiteX125" fmla="*/ 7851 w 10000"/>
                    <a:gd name="connsiteY125" fmla="*/ 9743 h 10000"/>
                    <a:gd name="connsiteX126" fmla="*/ 7943 w 10000"/>
                    <a:gd name="connsiteY126"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791 w 10000"/>
                    <a:gd name="connsiteY65" fmla="*/ 257 h 10000"/>
                    <a:gd name="connsiteX66" fmla="*/ 1668 w 10000"/>
                    <a:gd name="connsiteY66" fmla="*/ 271 h 10000"/>
                    <a:gd name="connsiteX67" fmla="*/ 1525 w 10000"/>
                    <a:gd name="connsiteY67" fmla="*/ 314 h 10000"/>
                    <a:gd name="connsiteX68" fmla="*/ 1402 w 10000"/>
                    <a:gd name="connsiteY68" fmla="*/ 357 h 10000"/>
                    <a:gd name="connsiteX69" fmla="*/ 1279 w 10000"/>
                    <a:gd name="connsiteY69" fmla="*/ 443 h 10000"/>
                    <a:gd name="connsiteX70" fmla="*/ 1157 w 10000"/>
                    <a:gd name="connsiteY70" fmla="*/ 529 h 10000"/>
                    <a:gd name="connsiteX71" fmla="*/ 1044 w 10000"/>
                    <a:gd name="connsiteY71" fmla="*/ 643 h 10000"/>
                    <a:gd name="connsiteX72" fmla="*/ 931 w 10000"/>
                    <a:gd name="connsiteY72" fmla="*/ 786 h 10000"/>
                    <a:gd name="connsiteX73" fmla="*/ 809 w 10000"/>
                    <a:gd name="connsiteY73" fmla="*/ 929 h 10000"/>
                    <a:gd name="connsiteX74" fmla="*/ 706 w 10000"/>
                    <a:gd name="connsiteY74" fmla="*/ 1114 h 10000"/>
                    <a:gd name="connsiteX75" fmla="*/ 604 w 10000"/>
                    <a:gd name="connsiteY75" fmla="*/ 1286 h 10000"/>
                    <a:gd name="connsiteX76" fmla="*/ 491 w 10000"/>
                    <a:gd name="connsiteY76" fmla="*/ 1486 h 10000"/>
                    <a:gd name="connsiteX77" fmla="*/ 399 w 10000"/>
                    <a:gd name="connsiteY77" fmla="*/ 1686 h 10000"/>
                    <a:gd name="connsiteX78" fmla="*/ 194 w 10000"/>
                    <a:gd name="connsiteY78" fmla="*/ 2157 h 10000"/>
                    <a:gd name="connsiteX79" fmla="*/ 0 w 10000"/>
                    <a:gd name="connsiteY79" fmla="*/ 2643 h 10000"/>
                    <a:gd name="connsiteX80" fmla="*/ 10 w 10000"/>
                    <a:gd name="connsiteY80" fmla="*/ 971 h 10000"/>
                    <a:gd name="connsiteX81" fmla="*/ 205 w 10000"/>
                    <a:gd name="connsiteY81" fmla="*/ 757 h 10000"/>
                    <a:gd name="connsiteX82" fmla="*/ 399 w 10000"/>
                    <a:gd name="connsiteY82" fmla="*/ 571 h 10000"/>
                    <a:gd name="connsiteX83" fmla="*/ 604 w 10000"/>
                    <a:gd name="connsiteY83" fmla="*/ 386 h 10000"/>
                    <a:gd name="connsiteX84" fmla="*/ 819 w 10000"/>
                    <a:gd name="connsiteY84" fmla="*/ 257 h 10000"/>
                    <a:gd name="connsiteX85" fmla="*/ 1054 w 10000"/>
                    <a:gd name="connsiteY85" fmla="*/ 157 h 10000"/>
                    <a:gd name="connsiteX86" fmla="*/ 1300 w 10000"/>
                    <a:gd name="connsiteY86" fmla="*/ 71 h 10000"/>
                    <a:gd name="connsiteX87" fmla="*/ 1535 w 10000"/>
                    <a:gd name="connsiteY87" fmla="*/ 29 h 10000"/>
                    <a:gd name="connsiteX88" fmla="*/ 1801 w 10000"/>
                    <a:gd name="connsiteY88" fmla="*/ 0 h 10000"/>
                    <a:gd name="connsiteX89" fmla="*/ 1965 w 10000"/>
                    <a:gd name="connsiteY89" fmla="*/ 0 h 10000"/>
                    <a:gd name="connsiteX90" fmla="*/ 2119 w 10000"/>
                    <a:gd name="connsiteY90" fmla="*/ 43 h 10000"/>
                    <a:gd name="connsiteX91" fmla="*/ 2272 w 10000"/>
                    <a:gd name="connsiteY91" fmla="*/ 71 h 10000"/>
                    <a:gd name="connsiteX92" fmla="*/ 2426 w 10000"/>
                    <a:gd name="connsiteY92" fmla="*/ 114 h 10000"/>
                    <a:gd name="connsiteX93" fmla="*/ 2569 w 10000"/>
                    <a:gd name="connsiteY93" fmla="*/ 186 h 10000"/>
                    <a:gd name="connsiteX94" fmla="*/ 2712 w 10000"/>
                    <a:gd name="connsiteY94" fmla="*/ 257 h 10000"/>
                    <a:gd name="connsiteX95" fmla="*/ 2845 w 10000"/>
                    <a:gd name="connsiteY95" fmla="*/ 343 h 10000"/>
                    <a:gd name="connsiteX96" fmla="*/ 2989 w 10000"/>
                    <a:gd name="connsiteY96" fmla="*/ 443 h 10000"/>
                    <a:gd name="connsiteX97" fmla="*/ 3112 w 10000"/>
                    <a:gd name="connsiteY97" fmla="*/ 529 h 10000"/>
                    <a:gd name="connsiteX98" fmla="*/ 3234 w 10000"/>
                    <a:gd name="connsiteY98" fmla="*/ 657 h 10000"/>
                    <a:gd name="connsiteX99" fmla="*/ 3367 w 10000"/>
                    <a:gd name="connsiteY99" fmla="*/ 786 h 10000"/>
                    <a:gd name="connsiteX100" fmla="*/ 3490 w 10000"/>
                    <a:gd name="connsiteY100" fmla="*/ 914 h 10000"/>
                    <a:gd name="connsiteX101" fmla="*/ 3726 w 10000"/>
                    <a:gd name="connsiteY101" fmla="*/ 1200 h 10000"/>
                    <a:gd name="connsiteX102" fmla="*/ 3941 w 10000"/>
                    <a:gd name="connsiteY102" fmla="*/ 1543 h 10000"/>
                    <a:gd name="connsiteX103" fmla="*/ 4145 w 10000"/>
                    <a:gd name="connsiteY103" fmla="*/ 1900 h 10000"/>
                    <a:gd name="connsiteX104" fmla="*/ 4340 w 10000"/>
                    <a:gd name="connsiteY104" fmla="*/ 2286 h 10000"/>
                    <a:gd name="connsiteX105" fmla="*/ 4534 w 10000"/>
                    <a:gd name="connsiteY105" fmla="*/ 2686 h 10000"/>
                    <a:gd name="connsiteX106" fmla="*/ 4708 w 10000"/>
                    <a:gd name="connsiteY106" fmla="*/ 3100 h 10000"/>
                    <a:gd name="connsiteX107" fmla="*/ 4893 w 10000"/>
                    <a:gd name="connsiteY107" fmla="*/ 3529 h 10000"/>
                    <a:gd name="connsiteX108" fmla="*/ 5056 w 10000"/>
                    <a:gd name="connsiteY108" fmla="*/ 3971 h 10000"/>
                    <a:gd name="connsiteX109" fmla="*/ 5363 w 10000"/>
                    <a:gd name="connsiteY109" fmla="*/ 4871 h 10000"/>
                    <a:gd name="connsiteX110" fmla="*/ 5967 w 10000"/>
                    <a:gd name="connsiteY110" fmla="*/ 6657 h 10000"/>
                    <a:gd name="connsiteX111" fmla="*/ 6254 w 10000"/>
                    <a:gd name="connsiteY111" fmla="*/ 7486 h 10000"/>
                    <a:gd name="connsiteX112" fmla="*/ 6407 w 10000"/>
                    <a:gd name="connsiteY112" fmla="*/ 7843 h 10000"/>
                    <a:gd name="connsiteX113" fmla="*/ 6551 w 10000"/>
                    <a:gd name="connsiteY113" fmla="*/ 8214 h 10000"/>
                    <a:gd name="connsiteX114" fmla="*/ 6714 w 10000"/>
                    <a:gd name="connsiteY114" fmla="*/ 8543 h 10000"/>
                    <a:gd name="connsiteX115" fmla="*/ 6868 w 10000"/>
                    <a:gd name="connsiteY115" fmla="*/ 8829 h 10000"/>
                    <a:gd name="connsiteX116" fmla="*/ 7021 w 10000"/>
                    <a:gd name="connsiteY116" fmla="*/ 9100 h 10000"/>
                    <a:gd name="connsiteX117" fmla="*/ 7195 w 10000"/>
                    <a:gd name="connsiteY117" fmla="*/ 9300 h 10000"/>
                    <a:gd name="connsiteX118" fmla="*/ 7288 w 10000"/>
                    <a:gd name="connsiteY118" fmla="*/ 9400 h 10000"/>
                    <a:gd name="connsiteX119" fmla="*/ 7369 w 10000"/>
                    <a:gd name="connsiteY119" fmla="*/ 9500 h 10000"/>
                    <a:gd name="connsiteX120" fmla="*/ 7462 w 10000"/>
                    <a:gd name="connsiteY120" fmla="*/ 9557 h 10000"/>
                    <a:gd name="connsiteX121" fmla="*/ 7554 w 10000"/>
                    <a:gd name="connsiteY121" fmla="*/ 9629 h 10000"/>
                    <a:gd name="connsiteX122" fmla="*/ 7646 w 10000"/>
                    <a:gd name="connsiteY122" fmla="*/ 9671 h 10000"/>
                    <a:gd name="connsiteX123" fmla="*/ 7748 w 10000"/>
                    <a:gd name="connsiteY123" fmla="*/ 9700 h 10000"/>
                    <a:gd name="connsiteX124" fmla="*/ 7851 w 10000"/>
                    <a:gd name="connsiteY124" fmla="*/ 9743 h 10000"/>
                    <a:gd name="connsiteX125" fmla="*/ 7943 w 10000"/>
                    <a:gd name="connsiteY125"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791 w 10000"/>
                    <a:gd name="connsiteY65" fmla="*/ 257 h 10000"/>
                    <a:gd name="connsiteX66" fmla="*/ 1668 w 10000"/>
                    <a:gd name="connsiteY66" fmla="*/ 271 h 10000"/>
                    <a:gd name="connsiteX67" fmla="*/ 1525 w 10000"/>
                    <a:gd name="connsiteY67" fmla="*/ 314 h 10000"/>
                    <a:gd name="connsiteX68" fmla="*/ 1402 w 10000"/>
                    <a:gd name="connsiteY68" fmla="*/ 357 h 10000"/>
                    <a:gd name="connsiteX69" fmla="*/ 1279 w 10000"/>
                    <a:gd name="connsiteY69" fmla="*/ 443 h 10000"/>
                    <a:gd name="connsiteX70" fmla="*/ 1157 w 10000"/>
                    <a:gd name="connsiteY70" fmla="*/ 529 h 10000"/>
                    <a:gd name="connsiteX71" fmla="*/ 1044 w 10000"/>
                    <a:gd name="connsiteY71" fmla="*/ 643 h 10000"/>
                    <a:gd name="connsiteX72" fmla="*/ 931 w 10000"/>
                    <a:gd name="connsiteY72" fmla="*/ 786 h 10000"/>
                    <a:gd name="connsiteX73" fmla="*/ 809 w 10000"/>
                    <a:gd name="connsiteY73" fmla="*/ 929 h 10000"/>
                    <a:gd name="connsiteX74" fmla="*/ 706 w 10000"/>
                    <a:gd name="connsiteY74" fmla="*/ 1114 h 10000"/>
                    <a:gd name="connsiteX75" fmla="*/ 604 w 10000"/>
                    <a:gd name="connsiteY75" fmla="*/ 1286 h 10000"/>
                    <a:gd name="connsiteX76" fmla="*/ 491 w 10000"/>
                    <a:gd name="connsiteY76" fmla="*/ 1486 h 10000"/>
                    <a:gd name="connsiteX77" fmla="*/ 399 w 10000"/>
                    <a:gd name="connsiteY77" fmla="*/ 1686 h 10000"/>
                    <a:gd name="connsiteX78" fmla="*/ 194 w 10000"/>
                    <a:gd name="connsiteY78" fmla="*/ 2157 h 10000"/>
                    <a:gd name="connsiteX79" fmla="*/ 0 w 10000"/>
                    <a:gd name="connsiteY79" fmla="*/ 2643 h 10000"/>
                    <a:gd name="connsiteX80" fmla="*/ 10 w 10000"/>
                    <a:gd name="connsiteY80" fmla="*/ 971 h 10000"/>
                    <a:gd name="connsiteX81" fmla="*/ 205 w 10000"/>
                    <a:gd name="connsiteY81" fmla="*/ 757 h 10000"/>
                    <a:gd name="connsiteX82" fmla="*/ 399 w 10000"/>
                    <a:gd name="connsiteY82" fmla="*/ 571 h 10000"/>
                    <a:gd name="connsiteX83" fmla="*/ 604 w 10000"/>
                    <a:gd name="connsiteY83" fmla="*/ 386 h 10000"/>
                    <a:gd name="connsiteX84" fmla="*/ 819 w 10000"/>
                    <a:gd name="connsiteY84" fmla="*/ 257 h 10000"/>
                    <a:gd name="connsiteX85" fmla="*/ 1054 w 10000"/>
                    <a:gd name="connsiteY85" fmla="*/ 157 h 10000"/>
                    <a:gd name="connsiteX86" fmla="*/ 1300 w 10000"/>
                    <a:gd name="connsiteY86" fmla="*/ 71 h 10000"/>
                    <a:gd name="connsiteX87" fmla="*/ 1535 w 10000"/>
                    <a:gd name="connsiteY87" fmla="*/ 29 h 10000"/>
                    <a:gd name="connsiteX88" fmla="*/ 1801 w 10000"/>
                    <a:gd name="connsiteY88" fmla="*/ 0 h 10000"/>
                    <a:gd name="connsiteX89" fmla="*/ 1965 w 10000"/>
                    <a:gd name="connsiteY89" fmla="*/ 0 h 10000"/>
                    <a:gd name="connsiteX90" fmla="*/ 2272 w 10000"/>
                    <a:gd name="connsiteY90" fmla="*/ 71 h 10000"/>
                    <a:gd name="connsiteX91" fmla="*/ 2426 w 10000"/>
                    <a:gd name="connsiteY91" fmla="*/ 114 h 10000"/>
                    <a:gd name="connsiteX92" fmla="*/ 2569 w 10000"/>
                    <a:gd name="connsiteY92" fmla="*/ 186 h 10000"/>
                    <a:gd name="connsiteX93" fmla="*/ 2712 w 10000"/>
                    <a:gd name="connsiteY93" fmla="*/ 257 h 10000"/>
                    <a:gd name="connsiteX94" fmla="*/ 2845 w 10000"/>
                    <a:gd name="connsiteY94" fmla="*/ 343 h 10000"/>
                    <a:gd name="connsiteX95" fmla="*/ 2989 w 10000"/>
                    <a:gd name="connsiteY95" fmla="*/ 443 h 10000"/>
                    <a:gd name="connsiteX96" fmla="*/ 3112 w 10000"/>
                    <a:gd name="connsiteY96" fmla="*/ 529 h 10000"/>
                    <a:gd name="connsiteX97" fmla="*/ 3234 w 10000"/>
                    <a:gd name="connsiteY97" fmla="*/ 657 h 10000"/>
                    <a:gd name="connsiteX98" fmla="*/ 3367 w 10000"/>
                    <a:gd name="connsiteY98" fmla="*/ 786 h 10000"/>
                    <a:gd name="connsiteX99" fmla="*/ 3490 w 10000"/>
                    <a:gd name="connsiteY99" fmla="*/ 914 h 10000"/>
                    <a:gd name="connsiteX100" fmla="*/ 3726 w 10000"/>
                    <a:gd name="connsiteY100" fmla="*/ 1200 h 10000"/>
                    <a:gd name="connsiteX101" fmla="*/ 3941 w 10000"/>
                    <a:gd name="connsiteY101" fmla="*/ 1543 h 10000"/>
                    <a:gd name="connsiteX102" fmla="*/ 4145 w 10000"/>
                    <a:gd name="connsiteY102" fmla="*/ 1900 h 10000"/>
                    <a:gd name="connsiteX103" fmla="*/ 4340 w 10000"/>
                    <a:gd name="connsiteY103" fmla="*/ 2286 h 10000"/>
                    <a:gd name="connsiteX104" fmla="*/ 4534 w 10000"/>
                    <a:gd name="connsiteY104" fmla="*/ 2686 h 10000"/>
                    <a:gd name="connsiteX105" fmla="*/ 4708 w 10000"/>
                    <a:gd name="connsiteY105" fmla="*/ 3100 h 10000"/>
                    <a:gd name="connsiteX106" fmla="*/ 4893 w 10000"/>
                    <a:gd name="connsiteY106" fmla="*/ 3529 h 10000"/>
                    <a:gd name="connsiteX107" fmla="*/ 5056 w 10000"/>
                    <a:gd name="connsiteY107" fmla="*/ 3971 h 10000"/>
                    <a:gd name="connsiteX108" fmla="*/ 5363 w 10000"/>
                    <a:gd name="connsiteY108" fmla="*/ 4871 h 10000"/>
                    <a:gd name="connsiteX109" fmla="*/ 5967 w 10000"/>
                    <a:gd name="connsiteY109" fmla="*/ 6657 h 10000"/>
                    <a:gd name="connsiteX110" fmla="*/ 6254 w 10000"/>
                    <a:gd name="connsiteY110" fmla="*/ 7486 h 10000"/>
                    <a:gd name="connsiteX111" fmla="*/ 6407 w 10000"/>
                    <a:gd name="connsiteY111" fmla="*/ 7843 h 10000"/>
                    <a:gd name="connsiteX112" fmla="*/ 6551 w 10000"/>
                    <a:gd name="connsiteY112" fmla="*/ 8214 h 10000"/>
                    <a:gd name="connsiteX113" fmla="*/ 6714 w 10000"/>
                    <a:gd name="connsiteY113" fmla="*/ 8543 h 10000"/>
                    <a:gd name="connsiteX114" fmla="*/ 6868 w 10000"/>
                    <a:gd name="connsiteY114" fmla="*/ 8829 h 10000"/>
                    <a:gd name="connsiteX115" fmla="*/ 7021 w 10000"/>
                    <a:gd name="connsiteY115" fmla="*/ 9100 h 10000"/>
                    <a:gd name="connsiteX116" fmla="*/ 7195 w 10000"/>
                    <a:gd name="connsiteY116" fmla="*/ 9300 h 10000"/>
                    <a:gd name="connsiteX117" fmla="*/ 7288 w 10000"/>
                    <a:gd name="connsiteY117" fmla="*/ 9400 h 10000"/>
                    <a:gd name="connsiteX118" fmla="*/ 7369 w 10000"/>
                    <a:gd name="connsiteY118" fmla="*/ 9500 h 10000"/>
                    <a:gd name="connsiteX119" fmla="*/ 7462 w 10000"/>
                    <a:gd name="connsiteY119" fmla="*/ 9557 h 10000"/>
                    <a:gd name="connsiteX120" fmla="*/ 7554 w 10000"/>
                    <a:gd name="connsiteY120" fmla="*/ 9629 h 10000"/>
                    <a:gd name="connsiteX121" fmla="*/ 7646 w 10000"/>
                    <a:gd name="connsiteY121" fmla="*/ 9671 h 10000"/>
                    <a:gd name="connsiteX122" fmla="*/ 7748 w 10000"/>
                    <a:gd name="connsiteY122" fmla="*/ 9700 h 10000"/>
                    <a:gd name="connsiteX123" fmla="*/ 7851 w 10000"/>
                    <a:gd name="connsiteY123" fmla="*/ 9743 h 10000"/>
                    <a:gd name="connsiteX124" fmla="*/ 7943 w 10000"/>
                    <a:gd name="connsiteY124"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791 w 10000"/>
                    <a:gd name="connsiteY64" fmla="*/ 257 h 10000"/>
                    <a:gd name="connsiteX65" fmla="*/ 1668 w 10000"/>
                    <a:gd name="connsiteY65" fmla="*/ 271 h 10000"/>
                    <a:gd name="connsiteX66" fmla="*/ 1525 w 10000"/>
                    <a:gd name="connsiteY66" fmla="*/ 314 h 10000"/>
                    <a:gd name="connsiteX67" fmla="*/ 1402 w 10000"/>
                    <a:gd name="connsiteY67" fmla="*/ 357 h 10000"/>
                    <a:gd name="connsiteX68" fmla="*/ 1279 w 10000"/>
                    <a:gd name="connsiteY68" fmla="*/ 443 h 10000"/>
                    <a:gd name="connsiteX69" fmla="*/ 1157 w 10000"/>
                    <a:gd name="connsiteY69" fmla="*/ 529 h 10000"/>
                    <a:gd name="connsiteX70" fmla="*/ 1044 w 10000"/>
                    <a:gd name="connsiteY70" fmla="*/ 643 h 10000"/>
                    <a:gd name="connsiteX71" fmla="*/ 931 w 10000"/>
                    <a:gd name="connsiteY71" fmla="*/ 786 h 10000"/>
                    <a:gd name="connsiteX72" fmla="*/ 809 w 10000"/>
                    <a:gd name="connsiteY72" fmla="*/ 929 h 10000"/>
                    <a:gd name="connsiteX73" fmla="*/ 706 w 10000"/>
                    <a:gd name="connsiteY73" fmla="*/ 1114 h 10000"/>
                    <a:gd name="connsiteX74" fmla="*/ 604 w 10000"/>
                    <a:gd name="connsiteY74" fmla="*/ 1286 h 10000"/>
                    <a:gd name="connsiteX75" fmla="*/ 491 w 10000"/>
                    <a:gd name="connsiteY75" fmla="*/ 1486 h 10000"/>
                    <a:gd name="connsiteX76" fmla="*/ 399 w 10000"/>
                    <a:gd name="connsiteY76" fmla="*/ 1686 h 10000"/>
                    <a:gd name="connsiteX77" fmla="*/ 194 w 10000"/>
                    <a:gd name="connsiteY77" fmla="*/ 2157 h 10000"/>
                    <a:gd name="connsiteX78" fmla="*/ 0 w 10000"/>
                    <a:gd name="connsiteY78" fmla="*/ 2643 h 10000"/>
                    <a:gd name="connsiteX79" fmla="*/ 10 w 10000"/>
                    <a:gd name="connsiteY79" fmla="*/ 971 h 10000"/>
                    <a:gd name="connsiteX80" fmla="*/ 205 w 10000"/>
                    <a:gd name="connsiteY80" fmla="*/ 757 h 10000"/>
                    <a:gd name="connsiteX81" fmla="*/ 399 w 10000"/>
                    <a:gd name="connsiteY81" fmla="*/ 571 h 10000"/>
                    <a:gd name="connsiteX82" fmla="*/ 604 w 10000"/>
                    <a:gd name="connsiteY82" fmla="*/ 386 h 10000"/>
                    <a:gd name="connsiteX83" fmla="*/ 819 w 10000"/>
                    <a:gd name="connsiteY83" fmla="*/ 257 h 10000"/>
                    <a:gd name="connsiteX84" fmla="*/ 1054 w 10000"/>
                    <a:gd name="connsiteY84" fmla="*/ 157 h 10000"/>
                    <a:gd name="connsiteX85" fmla="*/ 1300 w 10000"/>
                    <a:gd name="connsiteY85" fmla="*/ 71 h 10000"/>
                    <a:gd name="connsiteX86" fmla="*/ 1535 w 10000"/>
                    <a:gd name="connsiteY86" fmla="*/ 29 h 10000"/>
                    <a:gd name="connsiteX87" fmla="*/ 1801 w 10000"/>
                    <a:gd name="connsiteY87" fmla="*/ 0 h 10000"/>
                    <a:gd name="connsiteX88" fmla="*/ 1965 w 10000"/>
                    <a:gd name="connsiteY88" fmla="*/ 0 h 10000"/>
                    <a:gd name="connsiteX89" fmla="*/ 2272 w 10000"/>
                    <a:gd name="connsiteY89" fmla="*/ 71 h 10000"/>
                    <a:gd name="connsiteX90" fmla="*/ 2426 w 10000"/>
                    <a:gd name="connsiteY90" fmla="*/ 114 h 10000"/>
                    <a:gd name="connsiteX91" fmla="*/ 2569 w 10000"/>
                    <a:gd name="connsiteY91" fmla="*/ 186 h 10000"/>
                    <a:gd name="connsiteX92" fmla="*/ 2712 w 10000"/>
                    <a:gd name="connsiteY92" fmla="*/ 257 h 10000"/>
                    <a:gd name="connsiteX93" fmla="*/ 2845 w 10000"/>
                    <a:gd name="connsiteY93" fmla="*/ 343 h 10000"/>
                    <a:gd name="connsiteX94" fmla="*/ 2989 w 10000"/>
                    <a:gd name="connsiteY94" fmla="*/ 443 h 10000"/>
                    <a:gd name="connsiteX95" fmla="*/ 3112 w 10000"/>
                    <a:gd name="connsiteY95" fmla="*/ 529 h 10000"/>
                    <a:gd name="connsiteX96" fmla="*/ 3234 w 10000"/>
                    <a:gd name="connsiteY96" fmla="*/ 657 h 10000"/>
                    <a:gd name="connsiteX97" fmla="*/ 3367 w 10000"/>
                    <a:gd name="connsiteY97" fmla="*/ 786 h 10000"/>
                    <a:gd name="connsiteX98" fmla="*/ 3490 w 10000"/>
                    <a:gd name="connsiteY98" fmla="*/ 914 h 10000"/>
                    <a:gd name="connsiteX99" fmla="*/ 3726 w 10000"/>
                    <a:gd name="connsiteY99" fmla="*/ 1200 h 10000"/>
                    <a:gd name="connsiteX100" fmla="*/ 3941 w 10000"/>
                    <a:gd name="connsiteY100" fmla="*/ 1543 h 10000"/>
                    <a:gd name="connsiteX101" fmla="*/ 4145 w 10000"/>
                    <a:gd name="connsiteY101" fmla="*/ 1900 h 10000"/>
                    <a:gd name="connsiteX102" fmla="*/ 4340 w 10000"/>
                    <a:gd name="connsiteY102" fmla="*/ 2286 h 10000"/>
                    <a:gd name="connsiteX103" fmla="*/ 4534 w 10000"/>
                    <a:gd name="connsiteY103" fmla="*/ 2686 h 10000"/>
                    <a:gd name="connsiteX104" fmla="*/ 4708 w 10000"/>
                    <a:gd name="connsiteY104" fmla="*/ 3100 h 10000"/>
                    <a:gd name="connsiteX105" fmla="*/ 4893 w 10000"/>
                    <a:gd name="connsiteY105" fmla="*/ 3529 h 10000"/>
                    <a:gd name="connsiteX106" fmla="*/ 5056 w 10000"/>
                    <a:gd name="connsiteY106" fmla="*/ 3971 h 10000"/>
                    <a:gd name="connsiteX107" fmla="*/ 5363 w 10000"/>
                    <a:gd name="connsiteY107" fmla="*/ 4871 h 10000"/>
                    <a:gd name="connsiteX108" fmla="*/ 5967 w 10000"/>
                    <a:gd name="connsiteY108" fmla="*/ 6657 h 10000"/>
                    <a:gd name="connsiteX109" fmla="*/ 6254 w 10000"/>
                    <a:gd name="connsiteY109" fmla="*/ 7486 h 10000"/>
                    <a:gd name="connsiteX110" fmla="*/ 6407 w 10000"/>
                    <a:gd name="connsiteY110" fmla="*/ 7843 h 10000"/>
                    <a:gd name="connsiteX111" fmla="*/ 6551 w 10000"/>
                    <a:gd name="connsiteY111" fmla="*/ 8214 h 10000"/>
                    <a:gd name="connsiteX112" fmla="*/ 6714 w 10000"/>
                    <a:gd name="connsiteY112" fmla="*/ 8543 h 10000"/>
                    <a:gd name="connsiteX113" fmla="*/ 6868 w 10000"/>
                    <a:gd name="connsiteY113" fmla="*/ 8829 h 10000"/>
                    <a:gd name="connsiteX114" fmla="*/ 7021 w 10000"/>
                    <a:gd name="connsiteY114" fmla="*/ 9100 h 10000"/>
                    <a:gd name="connsiteX115" fmla="*/ 7195 w 10000"/>
                    <a:gd name="connsiteY115" fmla="*/ 9300 h 10000"/>
                    <a:gd name="connsiteX116" fmla="*/ 7288 w 10000"/>
                    <a:gd name="connsiteY116" fmla="*/ 9400 h 10000"/>
                    <a:gd name="connsiteX117" fmla="*/ 7369 w 10000"/>
                    <a:gd name="connsiteY117" fmla="*/ 9500 h 10000"/>
                    <a:gd name="connsiteX118" fmla="*/ 7462 w 10000"/>
                    <a:gd name="connsiteY118" fmla="*/ 9557 h 10000"/>
                    <a:gd name="connsiteX119" fmla="*/ 7554 w 10000"/>
                    <a:gd name="connsiteY119" fmla="*/ 9629 h 10000"/>
                    <a:gd name="connsiteX120" fmla="*/ 7646 w 10000"/>
                    <a:gd name="connsiteY120" fmla="*/ 9671 h 10000"/>
                    <a:gd name="connsiteX121" fmla="*/ 7748 w 10000"/>
                    <a:gd name="connsiteY121" fmla="*/ 9700 h 10000"/>
                    <a:gd name="connsiteX122" fmla="*/ 7851 w 10000"/>
                    <a:gd name="connsiteY122" fmla="*/ 9743 h 10000"/>
                    <a:gd name="connsiteX123" fmla="*/ 7943 w 10000"/>
                    <a:gd name="connsiteY123"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791 w 10000"/>
                    <a:gd name="connsiteY64" fmla="*/ 257 h 10000"/>
                    <a:gd name="connsiteX65" fmla="*/ 1668 w 10000"/>
                    <a:gd name="connsiteY65" fmla="*/ 271 h 10000"/>
                    <a:gd name="connsiteX66" fmla="*/ 1525 w 10000"/>
                    <a:gd name="connsiteY66" fmla="*/ 314 h 10000"/>
                    <a:gd name="connsiteX67" fmla="*/ 1402 w 10000"/>
                    <a:gd name="connsiteY67" fmla="*/ 357 h 10000"/>
                    <a:gd name="connsiteX68" fmla="*/ 1279 w 10000"/>
                    <a:gd name="connsiteY68" fmla="*/ 443 h 10000"/>
                    <a:gd name="connsiteX69" fmla="*/ 1157 w 10000"/>
                    <a:gd name="connsiteY69" fmla="*/ 529 h 10000"/>
                    <a:gd name="connsiteX70" fmla="*/ 1044 w 10000"/>
                    <a:gd name="connsiteY70" fmla="*/ 643 h 10000"/>
                    <a:gd name="connsiteX71" fmla="*/ 931 w 10000"/>
                    <a:gd name="connsiteY71" fmla="*/ 786 h 10000"/>
                    <a:gd name="connsiteX72" fmla="*/ 809 w 10000"/>
                    <a:gd name="connsiteY72" fmla="*/ 929 h 10000"/>
                    <a:gd name="connsiteX73" fmla="*/ 706 w 10000"/>
                    <a:gd name="connsiteY73" fmla="*/ 1114 h 10000"/>
                    <a:gd name="connsiteX74" fmla="*/ 604 w 10000"/>
                    <a:gd name="connsiteY74" fmla="*/ 1286 h 10000"/>
                    <a:gd name="connsiteX75" fmla="*/ 491 w 10000"/>
                    <a:gd name="connsiteY75" fmla="*/ 1486 h 10000"/>
                    <a:gd name="connsiteX76" fmla="*/ 399 w 10000"/>
                    <a:gd name="connsiteY76" fmla="*/ 1686 h 10000"/>
                    <a:gd name="connsiteX77" fmla="*/ 194 w 10000"/>
                    <a:gd name="connsiteY77" fmla="*/ 2157 h 10000"/>
                    <a:gd name="connsiteX78" fmla="*/ 0 w 10000"/>
                    <a:gd name="connsiteY78" fmla="*/ 2643 h 10000"/>
                    <a:gd name="connsiteX79" fmla="*/ 10 w 10000"/>
                    <a:gd name="connsiteY79" fmla="*/ 971 h 10000"/>
                    <a:gd name="connsiteX80" fmla="*/ 205 w 10000"/>
                    <a:gd name="connsiteY80" fmla="*/ 757 h 10000"/>
                    <a:gd name="connsiteX81" fmla="*/ 399 w 10000"/>
                    <a:gd name="connsiteY81" fmla="*/ 571 h 10000"/>
                    <a:gd name="connsiteX82" fmla="*/ 604 w 10000"/>
                    <a:gd name="connsiteY82" fmla="*/ 386 h 10000"/>
                    <a:gd name="connsiteX83" fmla="*/ 819 w 10000"/>
                    <a:gd name="connsiteY83" fmla="*/ 257 h 10000"/>
                    <a:gd name="connsiteX84" fmla="*/ 1054 w 10000"/>
                    <a:gd name="connsiteY84" fmla="*/ 157 h 10000"/>
                    <a:gd name="connsiteX85" fmla="*/ 1300 w 10000"/>
                    <a:gd name="connsiteY85" fmla="*/ 71 h 10000"/>
                    <a:gd name="connsiteX86" fmla="*/ 1535 w 10000"/>
                    <a:gd name="connsiteY86" fmla="*/ 29 h 10000"/>
                    <a:gd name="connsiteX87" fmla="*/ 1801 w 10000"/>
                    <a:gd name="connsiteY87" fmla="*/ 0 h 10000"/>
                    <a:gd name="connsiteX88" fmla="*/ 2272 w 10000"/>
                    <a:gd name="connsiteY88" fmla="*/ 71 h 10000"/>
                    <a:gd name="connsiteX89" fmla="*/ 2426 w 10000"/>
                    <a:gd name="connsiteY89" fmla="*/ 114 h 10000"/>
                    <a:gd name="connsiteX90" fmla="*/ 2569 w 10000"/>
                    <a:gd name="connsiteY90" fmla="*/ 186 h 10000"/>
                    <a:gd name="connsiteX91" fmla="*/ 2712 w 10000"/>
                    <a:gd name="connsiteY91" fmla="*/ 257 h 10000"/>
                    <a:gd name="connsiteX92" fmla="*/ 2845 w 10000"/>
                    <a:gd name="connsiteY92" fmla="*/ 343 h 10000"/>
                    <a:gd name="connsiteX93" fmla="*/ 2989 w 10000"/>
                    <a:gd name="connsiteY93" fmla="*/ 443 h 10000"/>
                    <a:gd name="connsiteX94" fmla="*/ 3112 w 10000"/>
                    <a:gd name="connsiteY94" fmla="*/ 529 h 10000"/>
                    <a:gd name="connsiteX95" fmla="*/ 3234 w 10000"/>
                    <a:gd name="connsiteY95" fmla="*/ 657 h 10000"/>
                    <a:gd name="connsiteX96" fmla="*/ 3367 w 10000"/>
                    <a:gd name="connsiteY96" fmla="*/ 786 h 10000"/>
                    <a:gd name="connsiteX97" fmla="*/ 3490 w 10000"/>
                    <a:gd name="connsiteY97" fmla="*/ 914 h 10000"/>
                    <a:gd name="connsiteX98" fmla="*/ 3726 w 10000"/>
                    <a:gd name="connsiteY98" fmla="*/ 1200 h 10000"/>
                    <a:gd name="connsiteX99" fmla="*/ 3941 w 10000"/>
                    <a:gd name="connsiteY99" fmla="*/ 1543 h 10000"/>
                    <a:gd name="connsiteX100" fmla="*/ 4145 w 10000"/>
                    <a:gd name="connsiteY100" fmla="*/ 1900 h 10000"/>
                    <a:gd name="connsiteX101" fmla="*/ 4340 w 10000"/>
                    <a:gd name="connsiteY101" fmla="*/ 2286 h 10000"/>
                    <a:gd name="connsiteX102" fmla="*/ 4534 w 10000"/>
                    <a:gd name="connsiteY102" fmla="*/ 2686 h 10000"/>
                    <a:gd name="connsiteX103" fmla="*/ 4708 w 10000"/>
                    <a:gd name="connsiteY103" fmla="*/ 3100 h 10000"/>
                    <a:gd name="connsiteX104" fmla="*/ 4893 w 10000"/>
                    <a:gd name="connsiteY104" fmla="*/ 3529 h 10000"/>
                    <a:gd name="connsiteX105" fmla="*/ 5056 w 10000"/>
                    <a:gd name="connsiteY105" fmla="*/ 3971 h 10000"/>
                    <a:gd name="connsiteX106" fmla="*/ 5363 w 10000"/>
                    <a:gd name="connsiteY106" fmla="*/ 4871 h 10000"/>
                    <a:gd name="connsiteX107" fmla="*/ 5967 w 10000"/>
                    <a:gd name="connsiteY107" fmla="*/ 6657 h 10000"/>
                    <a:gd name="connsiteX108" fmla="*/ 6254 w 10000"/>
                    <a:gd name="connsiteY108" fmla="*/ 7486 h 10000"/>
                    <a:gd name="connsiteX109" fmla="*/ 6407 w 10000"/>
                    <a:gd name="connsiteY109" fmla="*/ 7843 h 10000"/>
                    <a:gd name="connsiteX110" fmla="*/ 6551 w 10000"/>
                    <a:gd name="connsiteY110" fmla="*/ 8214 h 10000"/>
                    <a:gd name="connsiteX111" fmla="*/ 6714 w 10000"/>
                    <a:gd name="connsiteY111" fmla="*/ 8543 h 10000"/>
                    <a:gd name="connsiteX112" fmla="*/ 6868 w 10000"/>
                    <a:gd name="connsiteY112" fmla="*/ 8829 h 10000"/>
                    <a:gd name="connsiteX113" fmla="*/ 7021 w 10000"/>
                    <a:gd name="connsiteY113" fmla="*/ 9100 h 10000"/>
                    <a:gd name="connsiteX114" fmla="*/ 7195 w 10000"/>
                    <a:gd name="connsiteY114" fmla="*/ 9300 h 10000"/>
                    <a:gd name="connsiteX115" fmla="*/ 7288 w 10000"/>
                    <a:gd name="connsiteY115" fmla="*/ 9400 h 10000"/>
                    <a:gd name="connsiteX116" fmla="*/ 7369 w 10000"/>
                    <a:gd name="connsiteY116" fmla="*/ 9500 h 10000"/>
                    <a:gd name="connsiteX117" fmla="*/ 7462 w 10000"/>
                    <a:gd name="connsiteY117" fmla="*/ 9557 h 10000"/>
                    <a:gd name="connsiteX118" fmla="*/ 7554 w 10000"/>
                    <a:gd name="connsiteY118" fmla="*/ 9629 h 10000"/>
                    <a:gd name="connsiteX119" fmla="*/ 7646 w 10000"/>
                    <a:gd name="connsiteY119" fmla="*/ 9671 h 10000"/>
                    <a:gd name="connsiteX120" fmla="*/ 7748 w 10000"/>
                    <a:gd name="connsiteY120" fmla="*/ 9700 h 10000"/>
                    <a:gd name="connsiteX121" fmla="*/ 7851 w 10000"/>
                    <a:gd name="connsiteY121" fmla="*/ 9743 h 10000"/>
                    <a:gd name="connsiteX122" fmla="*/ 7943 w 10000"/>
                    <a:gd name="connsiteY122" fmla="*/ 9743 h 10000"/>
                    <a:gd name="connsiteX0" fmla="*/ 7943 w 10000"/>
                    <a:gd name="connsiteY0" fmla="*/ 9714 h 9971"/>
                    <a:gd name="connsiteX1" fmla="*/ 7943 w 10000"/>
                    <a:gd name="connsiteY1" fmla="*/ 9714 h 9971"/>
                    <a:gd name="connsiteX2" fmla="*/ 8076 w 10000"/>
                    <a:gd name="connsiteY2" fmla="*/ 9714 h 9971"/>
                    <a:gd name="connsiteX3" fmla="*/ 8178 w 10000"/>
                    <a:gd name="connsiteY3" fmla="*/ 9671 h 9971"/>
                    <a:gd name="connsiteX4" fmla="*/ 8291 w 10000"/>
                    <a:gd name="connsiteY4" fmla="*/ 9628 h 9971"/>
                    <a:gd name="connsiteX5" fmla="*/ 8403 w 10000"/>
                    <a:gd name="connsiteY5" fmla="*/ 9585 h 9971"/>
                    <a:gd name="connsiteX6" fmla="*/ 8506 w 10000"/>
                    <a:gd name="connsiteY6" fmla="*/ 9500 h 9971"/>
                    <a:gd name="connsiteX7" fmla="*/ 8608 w 10000"/>
                    <a:gd name="connsiteY7" fmla="*/ 9400 h 9971"/>
                    <a:gd name="connsiteX8" fmla="*/ 8700 w 10000"/>
                    <a:gd name="connsiteY8" fmla="*/ 9314 h 9971"/>
                    <a:gd name="connsiteX9" fmla="*/ 8802 w 10000"/>
                    <a:gd name="connsiteY9" fmla="*/ 9185 h 9971"/>
                    <a:gd name="connsiteX10" fmla="*/ 8915 w 10000"/>
                    <a:gd name="connsiteY10" fmla="*/ 9057 h 9971"/>
                    <a:gd name="connsiteX11" fmla="*/ 9007 w 10000"/>
                    <a:gd name="connsiteY11" fmla="*/ 8914 h 9971"/>
                    <a:gd name="connsiteX12" fmla="*/ 9191 w 10000"/>
                    <a:gd name="connsiteY12" fmla="*/ 8585 h 9971"/>
                    <a:gd name="connsiteX13" fmla="*/ 9376 w 10000"/>
                    <a:gd name="connsiteY13" fmla="*/ 8214 h 9971"/>
                    <a:gd name="connsiteX14" fmla="*/ 9539 w 10000"/>
                    <a:gd name="connsiteY14" fmla="*/ 7814 h 9971"/>
                    <a:gd name="connsiteX15" fmla="*/ 9775 w 10000"/>
                    <a:gd name="connsiteY15" fmla="*/ 8257 h 9971"/>
                    <a:gd name="connsiteX16" fmla="*/ 10000 w 10000"/>
                    <a:gd name="connsiteY16" fmla="*/ 8671 h 9971"/>
                    <a:gd name="connsiteX17" fmla="*/ 9785 w 10000"/>
                    <a:gd name="connsiteY17" fmla="*/ 8957 h 9971"/>
                    <a:gd name="connsiteX18" fmla="*/ 9570 w 10000"/>
                    <a:gd name="connsiteY18" fmla="*/ 9214 h 9971"/>
                    <a:gd name="connsiteX19" fmla="*/ 9324 w 10000"/>
                    <a:gd name="connsiteY19" fmla="*/ 9442 h 9971"/>
                    <a:gd name="connsiteX20" fmla="*/ 9212 w 10000"/>
                    <a:gd name="connsiteY20" fmla="*/ 9528 h 9971"/>
                    <a:gd name="connsiteX21" fmla="*/ 9079 w 10000"/>
                    <a:gd name="connsiteY21" fmla="*/ 9628 h 9971"/>
                    <a:gd name="connsiteX22" fmla="*/ 8946 w 10000"/>
                    <a:gd name="connsiteY22" fmla="*/ 9714 h 9971"/>
                    <a:gd name="connsiteX23" fmla="*/ 8823 w 10000"/>
                    <a:gd name="connsiteY23" fmla="*/ 9771 h 9971"/>
                    <a:gd name="connsiteX24" fmla="*/ 8680 w 10000"/>
                    <a:gd name="connsiteY24" fmla="*/ 9842 h 9971"/>
                    <a:gd name="connsiteX25" fmla="*/ 8547 w 10000"/>
                    <a:gd name="connsiteY25" fmla="*/ 9885 h 9971"/>
                    <a:gd name="connsiteX26" fmla="*/ 8403 w 10000"/>
                    <a:gd name="connsiteY26" fmla="*/ 9914 h 9971"/>
                    <a:gd name="connsiteX27" fmla="*/ 8260 w 10000"/>
                    <a:gd name="connsiteY27" fmla="*/ 9942 h 9971"/>
                    <a:gd name="connsiteX28" fmla="*/ 8106 w 10000"/>
                    <a:gd name="connsiteY28" fmla="*/ 9971 h 9971"/>
                    <a:gd name="connsiteX29" fmla="*/ 7943 w 10000"/>
                    <a:gd name="connsiteY29" fmla="*/ 9971 h 9971"/>
                    <a:gd name="connsiteX30" fmla="*/ 7779 w 10000"/>
                    <a:gd name="connsiteY30" fmla="*/ 9971 h 9971"/>
                    <a:gd name="connsiteX31" fmla="*/ 7625 w 10000"/>
                    <a:gd name="connsiteY31" fmla="*/ 9928 h 9971"/>
                    <a:gd name="connsiteX32" fmla="*/ 7462 w 10000"/>
                    <a:gd name="connsiteY32" fmla="*/ 9900 h 9971"/>
                    <a:gd name="connsiteX33" fmla="*/ 7308 w 10000"/>
                    <a:gd name="connsiteY33" fmla="*/ 9857 h 9971"/>
                    <a:gd name="connsiteX34" fmla="*/ 7165 w 10000"/>
                    <a:gd name="connsiteY34" fmla="*/ 9785 h 9971"/>
                    <a:gd name="connsiteX35" fmla="*/ 7021 w 10000"/>
                    <a:gd name="connsiteY35" fmla="*/ 9728 h 9971"/>
                    <a:gd name="connsiteX36" fmla="*/ 6888 w 10000"/>
                    <a:gd name="connsiteY36" fmla="*/ 9628 h 9971"/>
                    <a:gd name="connsiteX37" fmla="*/ 6745 w 10000"/>
                    <a:gd name="connsiteY37" fmla="*/ 9528 h 9971"/>
                    <a:gd name="connsiteX38" fmla="*/ 6622 w 10000"/>
                    <a:gd name="connsiteY38" fmla="*/ 9442 h 9971"/>
                    <a:gd name="connsiteX39" fmla="*/ 6479 w 10000"/>
                    <a:gd name="connsiteY39" fmla="*/ 9314 h 9971"/>
                    <a:gd name="connsiteX40" fmla="*/ 6366 w 10000"/>
                    <a:gd name="connsiteY40" fmla="*/ 9200 h 9971"/>
                    <a:gd name="connsiteX41" fmla="*/ 6244 w 10000"/>
                    <a:gd name="connsiteY41" fmla="*/ 9057 h 9971"/>
                    <a:gd name="connsiteX42" fmla="*/ 6008 w 10000"/>
                    <a:gd name="connsiteY42" fmla="*/ 8757 h 9971"/>
                    <a:gd name="connsiteX43" fmla="*/ 5793 w 10000"/>
                    <a:gd name="connsiteY43" fmla="*/ 8428 h 9971"/>
                    <a:gd name="connsiteX44" fmla="*/ 5589 w 10000"/>
                    <a:gd name="connsiteY44" fmla="*/ 8071 h 9971"/>
                    <a:gd name="connsiteX45" fmla="*/ 5394 w 10000"/>
                    <a:gd name="connsiteY45" fmla="*/ 7685 h 9971"/>
                    <a:gd name="connsiteX46" fmla="*/ 5200 w 10000"/>
                    <a:gd name="connsiteY46" fmla="*/ 7285 h 9971"/>
                    <a:gd name="connsiteX47" fmla="*/ 5026 w 10000"/>
                    <a:gd name="connsiteY47" fmla="*/ 6871 h 9971"/>
                    <a:gd name="connsiteX48" fmla="*/ 4852 w 10000"/>
                    <a:gd name="connsiteY48" fmla="*/ 6442 h 9971"/>
                    <a:gd name="connsiteX49" fmla="*/ 4688 w 10000"/>
                    <a:gd name="connsiteY49" fmla="*/ 6000 h 9971"/>
                    <a:gd name="connsiteX50" fmla="*/ 4371 w 10000"/>
                    <a:gd name="connsiteY50" fmla="*/ 5100 h 9971"/>
                    <a:gd name="connsiteX51" fmla="*/ 3777 w 10000"/>
                    <a:gd name="connsiteY51" fmla="*/ 3328 h 9971"/>
                    <a:gd name="connsiteX52" fmla="*/ 3644 w 10000"/>
                    <a:gd name="connsiteY52" fmla="*/ 2885 h 9971"/>
                    <a:gd name="connsiteX53" fmla="*/ 3490 w 10000"/>
                    <a:gd name="connsiteY53" fmla="*/ 2485 h 9971"/>
                    <a:gd name="connsiteX54" fmla="*/ 3347 w 10000"/>
                    <a:gd name="connsiteY54" fmla="*/ 2128 h 9971"/>
                    <a:gd name="connsiteX55" fmla="*/ 3193 w 10000"/>
                    <a:gd name="connsiteY55" fmla="*/ 1757 h 9971"/>
                    <a:gd name="connsiteX56" fmla="*/ 3040 w 10000"/>
                    <a:gd name="connsiteY56" fmla="*/ 1428 h 9971"/>
                    <a:gd name="connsiteX57" fmla="*/ 2886 w 10000"/>
                    <a:gd name="connsiteY57" fmla="*/ 1142 h 9971"/>
                    <a:gd name="connsiteX58" fmla="*/ 2723 w 10000"/>
                    <a:gd name="connsiteY58" fmla="*/ 871 h 9971"/>
                    <a:gd name="connsiteX59" fmla="*/ 2559 w 10000"/>
                    <a:gd name="connsiteY59" fmla="*/ 671 h 9971"/>
                    <a:gd name="connsiteX60" fmla="*/ 2467 w 10000"/>
                    <a:gd name="connsiteY60" fmla="*/ 571 h 9971"/>
                    <a:gd name="connsiteX61" fmla="*/ 2375 w 10000"/>
                    <a:gd name="connsiteY61" fmla="*/ 471 h 9971"/>
                    <a:gd name="connsiteX62" fmla="*/ 2282 w 10000"/>
                    <a:gd name="connsiteY62" fmla="*/ 414 h 9971"/>
                    <a:gd name="connsiteX63" fmla="*/ 2190 w 10000"/>
                    <a:gd name="connsiteY63" fmla="*/ 342 h 9971"/>
                    <a:gd name="connsiteX64" fmla="*/ 1791 w 10000"/>
                    <a:gd name="connsiteY64" fmla="*/ 228 h 9971"/>
                    <a:gd name="connsiteX65" fmla="*/ 1668 w 10000"/>
                    <a:gd name="connsiteY65" fmla="*/ 242 h 9971"/>
                    <a:gd name="connsiteX66" fmla="*/ 1525 w 10000"/>
                    <a:gd name="connsiteY66" fmla="*/ 285 h 9971"/>
                    <a:gd name="connsiteX67" fmla="*/ 1402 w 10000"/>
                    <a:gd name="connsiteY67" fmla="*/ 328 h 9971"/>
                    <a:gd name="connsiteX68" fmla="*/ 1279 w 10000"/>
                    <a:gd name="connsiteY68" fmla="*/ 414 h 9971"/>
                    <a:gd name="connsiteX69" fmla="*/ 1157 w 10000"/>
                    <a:gd name="connsiteY69" fmla="*/ 500 h 9971"/>
                    <a:gd name="connsiteX70" fmla="*/ 1044 w 10000"/>
                    <a:gd name="connsiteY70" fmla="*/ 614 h 9971"/>
                    <a:gd name="connsiteX71" fmla="*/ 931 w 10000"/>
                    <a:gd name="connsiteY71" fmla="*/ 757 h 9971"/>
                    <a:gd name="connsiteX72" fmla="*/ 809 w 10000"/>
                    <a:gd name="connsiteY72" fmla="*/ 900 h 9971"/>
                    <a:gd name="connsiteX73" fmla="*/ 706 w 10000"/>
                    <a:gd name="connsiteY73" fmla="*/ 1085 h 9971"/>
                    <a:gd name="connsiteX74" fmla="*/ 604 w 10000"/>
                    <a:gd name="connsiteY74" fmla="*/ 1257 h 9971"/>
                    <a:gd name="connsiteX75" fmla="*/ 491 w 10000"/>
                    <a:gd name="connsiteY75" fmla="*/ 1457 h 9971"/>
                    <a:gd name="connsiteX76" fmla="*/ 399 w 10000"/>
                    <a:gd name="connsiteY76" fmla="*/ 1657 h 9971"/>
                    <a:gd name="connsiteX77" fmla="*/ 194 w 10000"/>
                    <a:gd name="connsiteY77" fmla="*/ 2128 h 9971"/>
                    <a:gd name="connsiteX78" fmla="*/ 0 w 10000"/>
                    <a:gd name="connsiteY78" fmla="*/ 2614 h 9971"/>
                    <a:gd name="connsiteX79" fmla="*/ 10 w 10000"/>
                    <a:gd name="connsiteY79" fmla="*/ 942 h 9971"/>
                    <a:gd name="connsiteX80" fmla="*/ 205 w 10000"/>
                    <a:gd name="connsiteY80" fmla="*/ 728 h 9971"/>
                    <a:gd name="connsiteX81" fmla="*/ 399 w 10000"/>
                    <a:gd name="connsiteY81" fmla="*/ 542 h 9971"/>
                    <a:gd name="connsiteX82" fmla="*/ 604 w 10000"/>
                    <a:gd name="connsiteY82" fmla="*/ 357 h 9971"/>
                    <a:gd name="connsiteX83" fmla="*/ 819 w 10000"/>
                    <a:gd name="connsiteY83" fmla="*/ 228 h 9971"/>
                    <a:gd name="connsiteX84" fmla="*/ 1054 w 10000"/>
                    <a:gd name="connsiteY84" fmla="*/ 128 h 9971"/>
                    <a:gd name="connsiteX85" fmla="*/ 1300 w 10000"/>
                    <a:gd name="connsiteY85" fmla="*/ 42 h 9971"/>
                    <a:gd name="connsiteX86" fmla="*/ 1535 w 10000"/>
                    <a:gd name="connsiteY86" fmla="*/ 0 h 9971"/>
                    <a:gd name="connsiteX87" fmla="*/ 2272 w 10000"/>
                    <a:gd name="connsiteY87" fmla="*/ 42 h 9971"/>
                    <a:gd name="connsiteX88" fmla="*/ 2426 w 10000"/>
                    <a:gd name="connsiteY88" fmla="*/ 85 h 9971"/>
                    <a:gd name="connsiteX89" fmla="*/ 2569 w 10000"/>
                    <a:gd name="connsiteY89" fmla="*/ 157 h 9971"/>
                    <a:gd name="connsiteX90" fmla="*/ 2712 w 10000"/>
                    <a:gd name="connsiteY90" fmla="*/ 228 h 9971"/>
                    <a:gd name="connsiteX91" fmla="*/ 2845 w 10000"/>
                    <a:gd name="connsiteY91" fmla="*/ 314 h 9971"/>
                    <a:gd name="connsiteX92" fmla="*/ 2989 w 10000"/>
                    <a:gd name="connsiteY92" fmla="*/ 414 h 9971"/>
                    <a:gd name="connsiteX93" fmla="*/ 3112 w 10000"/>
                    <a:gd name="connsiteY93" fmla="*/ 500 h 9971"/>
                    <a:gd name="connsiteX94" fmla="*/ 3234 w 10000"/>
                    <a:gd name="connsiteY94" fmla="*/ 628 h 9971"/>
                    <a:gd name="connsiteX95" fmla="*/ 3367 w 10000"/>
                    <a:gd name="connsiteY95" fmla="*/ 757 h 9971"/>
                    <a:gd name="connsiteX96" fmla="*/ 3490 w 10000"/>
                    <a:gd name="connsiteY96" fmla="*/ 885 h 9971"/>
                    <a:gd name="connsiteX97" fmla="*/ 3726 w 10000"/>
                    <a:gd name="connsiteY97" fmla="*/ 1171 h 9971"/>
                    <a:gd name="connsiteX98" fmla="*/ 3941 w 10000"/>
                    <a:gd name="connsiteY98" fmla="*/ 1514 h 9971"/>
                    <a:gd name="connsiteX99" fmla="*/ 4145 w 10000"/>
                    <a:gd name="connsiteY99" fmla="*/ 1871 h 9971"/>
                    <a:gd name="connsiteX100" fmla="*/ 4340 w 10000"/>
                    <a:gd name="connsiteY100" fmla="*/ 2257 h 9971"/>
                    <a:gd name="connsiteX101" fmla="*/ 4534 w 10000"/>
                    <a:gd name="connsiteY101" fmla="*/ 2657 h 9971"/>
                    <a:gd name="connsiteX102" fmla="*/ 4708 w 10000"/>
                    <a:gd name="connsiteY102" fmla="*/ 3071 h 9971"/>
                    <a:gd name="connsiteX103" fmla="*/ 4893 w 10000"/>
                    <a:gd name="connsiteY103" fmla="*/ 3500 h 9971"/>
                    <a:gd name="connsiteX104" fmla="*/ 5056 w 10000"/>
                    <a:gd name="connsiteY104" fmla="*/ 3942 h 9971"/>
                    <a:gd name="connsiteX105" fmla="*/ 5363 w 10000"/>
                    <a:gd name="connsiteY105" fmla="*/ 4842 h 9971"/>
                    <a:gd name="connsiteX106" fmla="*/ 5967 w 10000"/>
                    <a:gd name="connsiteY106" fmla="*/ 6628 h 9971"/>
                    <a:gd name="connsiteX107" fmla="*/ 6254 w 10000"/>
                    <a:gd name="connsiteY107" fmla="*/ 7457 h 9971"/>
                    <a:gd name="connsiteX108" fmla="*/ 6407 w 10000"/>
                    <a:gd name="connsiteY108" fmla="*/ 7814 h 9971"/>
                    <a:gd name="connsiteX109" fmla="*/ 6551 w 10000"/>
                    <a:gd name="connsiteY109" fmla="*/ 8185 h 9971"/>
                    <a:gd name="connsiteX110" fmla="*/ 6714 w 10000"/>
                    <a:gd name="connsiteY110" fmla="*/ 8514 h 9971"/>
                    <a:gd name="connsiteX111" fmla="*/ 6868 w 10000"/>
                    <a:gd name="connsiteY111" fmla="*/ 8800 h 9971"/>
                    <a:gd name="connsiteX112" fmla="*/ 7021 w 10000"/>
                    <a:gd name="connsiteY112" fmla="*/ 9071 h 9971"/>
                    <a:gd name="connsiteX113" fmla="*/ 7195 w 10000"/>
                    <a:gd name="connsiteY113" fmla="*/ 9271 h 9971"/>
                    <a:gd name="connsiteX114" fmla="*/ 7288 w 10000"/>
                    <a:gd name="connsiteY114" fmla="*/ 9371 h 9971"/>
                    <a:gd name="connsiteX115" fmla="*/ 7369 w 10000"/>
                    <a:gd name="connsiteY115" fmla="*/ 9471 h 9971"/>
                    <a:gd name="connsiteX116" fmla="*/ 7462 w 10000"/>
                    <a:gd name="connsiteY116" fmla="*/ 9528 h 9971"/>
                    <a:gd name="connsiteX117" fmla="*/ 7554 w 10000"/>
                    <a:gd name="connsiteY117" fmla="*/ 9600 h 9971"/>
                    <a:gd name="connsiteX118" fmla="*/ 7646 w 10000"/>
                    <a:gd name="connsiteY118" fmla="*/ 9642 h 9971"/>
                    <a:gd name="connsiteX119" fmla="*/ 7748 w 10000"/>
                    <a:gd name="connsiteY119" fmla="*/ 9671 h 9971"/>
                    <a:gd name="connsiteX120" fmla="*/ 7851 w 10000"/>
                    <a:gd name="connsiteY120" fmla="*/ 9714 h 9971"/>
                    <a:gd name="connsiteX121" fmla="*/ 7943 w 10000"/>
                    <a:gd name="connsiteY121" fmla="*/ 9714 h 9971"/>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668 w 10000"/>
                    <a:gd name="connsiteY64" fmla="*/ 243 h 10000"/>
                    <a:gd name="connsiteX65" fmla="*/ 1525 w 10000"/>
                    <a:gd name="connsiteY65" fmla="*/ 286 h 10000"/>
                    <a:gd name="connsiteX66" fmla="*/ 1402 w 10000"/>
                    <a:gd name="connsiteY66" fmla="*/ 329 h 10000"/>
                    <a:gd name="connsiteX67" fmla="*/ 1279 w 10000"/>
                    <a:gd name="connsiteY67" fmla="*/ 415 h 10000"/>
                    <a:gd name="connsiteX68" fmla="*/ 1157 w 10000"/>
                    <a:gd name="connsiteY68" fmla="*/ 501 h 10000"/>
                    <a:gd name="connsiteX69" fmla="*/ 1044 w 10000"/>
                    <a:gd name="connsiteY69" fmla="*/ 616 h 10000"/>
                    <a:gd name="connsiteX70" fmla="*/ 931 w 10000"/>
                    <a:gd name="connsiteY70" fmla="*/ 759 h 10000"/>
                    <a:gd name="connsiteX71" fmla="*/ 809 w 10000"/>
                    <a:gd name="connsiteY71" fmla="*/ 903 h 10000"/>
                    <a:gd name="connsiteX72" fmla="*/ 706 w 10000"/>
                    <a:gd name="connsiteY72" fmla="*/ 1088 h 10000"/>
                    <a:gd name="connsiteX73" fmla="*/ 604 w 10000"/>
                    <a:gd name="connsiteY73" fmla="*/ 1261 h 10000"/>
                    <a:gd name="connsiteX74" fmla="*/ 491 w 10000"/>
                    <a:gd name="connsiteY74" fmla="*/ 1461 h 10000"/>
                    <a:gd name="connsiteX75" fmla="*/ 399 w 10000"/>
                    <a:gd name="connsiteY75" fmla="*/ 1662 h 10000"/>
                    <a:gd name="connsiteX76" fmla="*/ 194 w 10000"/>
                    <a:gd name="connsiteY76" fmla="*/ 2134 h 10000"/>
                    <a:gd name="connsiteX77" fmla="*/ 0 w 10000"/>
                    <a:gd name="connsiteY77" fmla="*/ 2622 h 10000"/>
                    <a:gd name="connsiteX78" fmla="*/ 10 w 10000"/>
                    <a:gd name="connsiteY78" fmla="*/ 945 h 10000"/>
                    <a:gd name="connsiteX79" fmla="*/ 205 w 10000"/>
                    <a:gd name="connsiteY79" fmla="*/ 730 h 10000"/>
                    <a:gd name="connsiteX80" fmla="*/ 399 w 10000"/>
                    <a:gd name="connsiteY80" fmla="*/ 544 h 10000"/>
                    <a:gd name="connsiteX81" fmla="*/ 604 w 10000"/>
                    <a:gd name="connsiteY81" fmla="*/ 358 h 10000"/>
                    <a:gd name="connsiteX82" fmla="*/ 819 w 10000"/>
                    <a:gd name="connsiteY82" fmla="*/ 229 h 10000"/>
                    <a:gd name="connsiteX83" fmla="*/ 1054 w 10000"/>
                    <a:gd name="connsiteY83" fmla="*/ 128 h 10000"/>
                    <a:gd name="connsiteX84" fmla="*/ 1300 w 10000"/>
                    <a:gd name="connsiteY84" fmla="*/ 42 h 10000"/>
                    <a:gd name="connsiteX85" fmla="*/ 1535 w 10000"/>
                    <a:gd name="connsiteY85" fmla="*/ 0 h 10000"/>
                    <a:gd name="connsiteX86" fmla="*/ 2272 w 10000"/>
                    <a:gd name="connsiteY86" fmla="*/ 42 h 10000"/>
                    <a:gd name="connsiteX87" fmla="*/ 2426 w 10000"/>
                    <a:gd name="connsiteY87" fmla="*/ 85 h 10000"/>
                    <a:gd name="connsiteX88" fmla="*/ 2569 w 10000"/>
                    <a:gd name="connsiteY88" fmla="*/ 157 h 10000"/>
                    <a:gd name="connsiteX89" fmla="*/ 2712 w 10000"/>
                    <a:gd name="connsiteY89" fmla="*/ 229 h 10000"/>
                    <a:gd name="connsiteX90" fmla="*/ 2845 w 10000"/>
                    <a:gd name="connsiteY90" fmla="*/ 315 h 10000"/>
                    <a:gd name="connsiteX91" fmla="*/ 2989 w 10000"/>
                    <a:gd name="connsiteY91" fmla="*/ 415 h 10000"/>
                    <a:gd name="connsiteX92" fmla="*/ 3112 w 10000"/>
                    <a:gd name="connsiteY92" fmla="*/ 501 h 10000"/>
                    <a:gd name="connsiteX93" fmla="*/ 3234 w 10000"/>
                    <a:gd name="connsiteY93" fmla="*/ 630 h 10000"/>
                    <a:gd name="connsiteX94" fmla="*/ 3367 w 10000"/>
                    <a:gd name="connsiteY94" fmla="*/ 759 h 10000"/>
                    <a:gd name="connsiteX95" fmla="*/ 3490 w 10000"/>
                    <a:gd name="connsiteY95" fmla="*/ 888 h 10000"/>
                    <a:gd name="connsiteX96" fmla="*/ 3726 w 10000"/>
                    <a:gd name="connsiteY96" fmla="*/ 1174 h 10000"/>
                    <a:gd name="connsiteX97" fmla="*/ 3941 w 10000"/>
                    <a:gd name="connsiteY97" fmla="*/ 1518 h 10000"/>
                    <a:gd name="connsiteX98" fmla="*/ 4145 w 10000"/>
                    <a:gd name="connsiteY98" fmla="*/ 1876 h 10000"/>
                    <a:gd name="connsiteX99" fmla="*/ 4340 w 10000"/>
                    <a:gd name="connsiteY99" fmla="*/ 2264 h 10000"/>
                    <a:gd name="connsiteX100" fmla="*/ 4534 w 10000"/>
                    <a:gd name="connsiteY100" fmla="*/ 2665 h 10000"/>
                    <a:gd name="connsiteX101" fmla="*/ 4708 w 10000"/>
                    <a:gd name="connsiteY101" fmla="*/ 3080 h 10000"/>
                    <a:gd name="connsiteX102" fmla="*/ 4893 w 10000"/>
                    <a:gd name="connsiteY102" fmla="*/ 3510 h 10000"/>
                    <a:gd name="connsiteX103" fmla="*/ 5056 w 10000"/>
                    <a:gd name="connsiteY103" fmla="*/ 3953 h 10000"/>
                    <a:gd name="connsiteX104" fmla="*/ 5363 w 10000"/>
                    <a:gd name="connsiteY104" fmla="*/ 4856 h 10000"/>
                    <a:gd name="connsiteX105" fmla="*/ 5967 w 10000"/>
                    <a:gd name="connsiteY105" fmla="*/ 6647 h 10000"/>
                    <a:gd name="connsiteX106" fmla="*/ 6254 w 10000"/>
                    <a:gd name="connsiteY106" fmla="*/ 7479 h 10000"/>
                    <a:gd name="connsiteX107" fmla="*/ 6407 w 10000"/>
                    <a:gd name="connsiteY107" fmla="*/ 7837 h 10000"/>
                    <a:gd name="connsiteX108" fmla="*/ 6551 w 10000"/>
                    <a:gd name="connsiteY108" fmla="*/ 8209 h 10000"/>
                    <a:gd name="connsiteX109" fmla="*/ 6714 w 10000"/>
                    <a:gd name="connsiteY109" fmla="*/ 8539 h 10000"/>
                    <a:gd name="connsiteX110" fmla="*/ 6868 w 10000"/>
                    <a:gd name="connsiteY110" fmla="*/ 8826 h 10000"/>
                    <a:gd name="connsiteX111" fmla="*/ 7021 w 10000"/>
                    <a:gd name="connsiteY111" fmla="*/ 9097 h 10000"/>
                    <a:gd name="connsiteX112" fmla="*/ 7195 w 10000"/>
                    <a:gd name="connsiteY112" fmla="*/ 9298 h 10000"/>
                    <a:gd name="connsiteX113" fmla="*/ 7288 w 10000"/>
                    <a:gd name="connsiteY113" fmla="*/ 9398 h 10000"/>
                    <a:gd name="connsiteX114" fmla="*/ 7369 w 10000"/>
                    <a:gd name="connsiteY114" fmla="*/ 9499 h 10000"/>
                    <a:gd name="connsiteX115" fmla="*/ 7462 w 10000"/>
                    <a:gd name="connsiteY115" fmla="*/ 9556 h 10000"/>
                    <a:gd name="connsiteX116" fmla="*/ 7554 w 10000"/>
                    <a:gd name="connsiteY116" fmla="*/ 9628 h 10000"/>
                    <a:gd name="connsiteX117" fmla="*/ 7646 w 10000"/>
                    <a:gd name="connsiteY117" fmla="*/ 9670 h 10000"/>
                    <a:gd name="connsiteX118" fmla="*/ 7748 w 10000"/>
                    <a:gd name="connsiteY118" fmla="*/ 9699 h 10000"/>
                    <a:gd name="connsiteX119" fmla="*/ 7851 w 10000"/>
                    <a:gd name="connsiteY119" fmla="*/ 9742 h 10000"/>
                    <a:gd name="connsiteX120" fmla="*/ 7943 w 10000"/>
                    <a:gd name="connsiteY120" fmla="*/ 9742 h 10000"/>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668 w 10000"/>
                    <a:gd name="connsiteY64" fmla="*/ 243 h 10000"/>
                    <a:gd name="connsiteX65" fmla="*/ 1402 w 10000"/>
                    <a:gd name="connsiteY65" fmla="*/ 329 h 10000"/>
                    <a:gd name="connsiteX66" fmla="*/ 1279 w 10000"/>
                    <a:gd name="connsiteY66" fmla="*/ 415 h 10000"/>
                    <a:gd name="connsiteX67" fmla="*/ 1157 w 10000"/>
                    <a:gd name="connsiteY67" fmla="*/ 501 h 10000"/>
                    <a:gd name="connsiteX68" fmla="*/ 1044 w 10000"/>
                    <a:gd name="connsiteY68" fmla="*/ 616 h 10000"/>
                    <a:gd name="connsiteX69" fmla="*/ 931 w 10000"/>
                    <a:gd name="connsiteY69" fmla="*/ 759 h 10000"/>
                    <a:gd name="connsiteX70" fmla="*/ 809 w 10000"/>
                    <a:gd name="connsiteY70" fmla="*/ 903 h 10000"/>
                    <a:gd name="connsiteX71" fmla="*/ 706 w 10000"/>
                    <a:gd name="connsiteY71" fmla="*/ 1088 h 10000"/>
                    <a:gd name="connsiteX72" fmla="*/ 604 w 10000"/>
                    <a:gd name="connsiteY72" fmla="*/ 1261 h 10000"/>
                    <a:gd name="connsiteX73" fmla="*/ 491 w 10000"/>
                    <a:gd name="connsiteY73" fmla="*/ 1461 h 10000"/>
                    <a:gd name="connsiteX74" fmla="*/ 399 w 10000"/>
                    <a:gd name="connsiteY74" fmla="*/ 1662 h 10000"/>
                    <a:gd name="connsiteX75" fmla="*/ 194 w 10000"/>
                    <a:gd name="connsiteY75" fmla="*/ 2134 h 10000"/>
                    <a:gd name="connsiteX76" fmla="*/ 0 w 10000"/>
                    <a:gd name="connsiteY76" fmla="*/ 2622 h 10000"/>
                    <a:gd name="connsiteX77" fmla="*/ 10 w 10000"/>
                    <a:gd name="connsiteY77" fmla="*/ 945 h 10000"/>
                    <a:gd name="connsiteX78" fmla="*/ 205 w 10000"/>
                    <a:gd name="connsiteY78" fmla="*/ 730 h 10000"/>
                    <a:gd name="connsiteX79" fmla="*/ 399 w 10000"/>
                    <a:gd name="connsiteY79" fmla="*/ 544 h 10000"/>
                    <a:gd name="connsiteX80" fmla="*/ 604 w 10000"/>
                    <a:gd name="connsiteY80" fmla="*/ 358 h 10000"/>
                    <a:gd name="connsiteX81" fmla="*/ 819 w 10000"/>
                    <a:gd name="connsiteY81" fmla="*/ 229 h 10000"/>
                    <a:gd name="connsiteX82" fmla="*/ 1054 w 10000"/>
                    <a:gd name="connsiteY82" fmla="*/ 128 h 10000"/>
                    <a:gd name="connsiteX83" fmla="*/ 1300 w 10000"/>
                    <a:gd name="connsiteY83" fmla="*/ 42 h 10000"/>
                    <a:gd name="connsiteX84" fmla="*/ 1535 w 10000"/>
                    <a:gd name="connsiteY84" fmla="*/ 0 h 10000"/>
                    <a:gd name="connsiteX85" fmla="*/ 2272 w 10000"/>
                    <a:gd name="connsiteY85" fmla="*/ 42 h 10000"/>
                    <a:gd name="connsiteX86" fmla="*/ 2426 w 10000"/>
                    <a:gd name="connsiteY86" fmla="*/ 85 h 10000"/>
                    <a:gd name="connsiteX87" fmla="*/ 2569 w 10000"/>
                    <a:gd name="connsiteY87" fmla="*/ 157 h 10000"/>
                    <a:gd name="connsiteX88" fmla="*/ 2712 w 10000"/>
                    <a:gd name="connsiteY88" fmla="*/ 229 h 10000"/>
                    <a:gd name="connsiteX89" fmla="*/ 2845 w 10000"/>
                    <a:gd name="connsiteY89" fmla="*/ 315 h 10000"/>
                    <a:gd name="connsiteX90" fmla="*/ 2989 w 10000"/>
                    <a:gd name="connsiteY90" fmla="*/ 415 h 10000"/>
                    <a:gd name="connsiteX91" fmla="*/ 3112 w 10000"/>
                    <a:gd name="connsiteY91" fmla="*/ 501 h 10000"/>
                    <a:gd name="connsiteX92" fmla="*/ 3234 w 10000"/>
                    <a:gd name="connsiteY92" fmla="*/ 630 h 10000"/>
                    <a:gd name="connsiteX93" fmla="*/ 3367 w 10000"/>
                    <a:gd name="connsiteY93" fmla="*/ 759 h 10000"/>
                    <a:gd name="connsiteX94" fmla="*/ 3490 w 10000"/>
                    <a:gd name="connsiteY94" fmla="*/ 888 h 10000"/>
                    <a:gd name="connsiteX95" fmla="*/ 3726 w 10000"/>
                    <a:gd name="connsiteY95" fmla="*/ 1174 h 10000"/>
                    <a:gd name="connsiteX96" fmla="*/ 3941 w 10000"/>
                    <a:gd name="connsiteY96" fmla="*/ 1518 h 10000"/>
                    <a:gd name="connsiteX97" fmla="*/ 4145 w 10000"/>
                    <a:gd name="connsiteY97" fmla="*/ 1876 h 10000"/>
                    <a:gd name="connsiteX98" fmla="*/ 4340 w 10000"/>
                    <a:gd name="connsiteY98" fmla="*/ 2264 h 10000"/>
                    <a:gd name="connsiteX99" fmla="*/ 4534 w 10000"/>
                    <a:gd name="connsiteY99" fmla="*/ 2665 h 10000"/>
                    <a:gd name="connsiteX100" fmla="*/ 4708 w 10000"/>
                    <a:gd name="connsiteY100" fmla="*/ 3080 h 10000"/>
                    <a:gd name="connsiteX101" fmla="*/ 4893 w 10000"/>
                    <a:gd name="connsiteY101" fmla="*/ 3510 h 10000"/>
                    <a:gd name="connsiteX102" fmla="*/ 5056 w 10000"/>
                    <a:gd name="connsiteY102" fmla="*/ 3953 h 10000"/>
                    <a:gd name="connsiteX103" fmla="*/ 5363 w 10000"/>
                    <a:gd name="connsiteY103" fmla="*/ 4856 h 10000"/>
                    <a:gd name="connsiteX104" fmla="*/ 5967 w 10000"/>
                    <a:gd name="connsiteY104" fmla="*/ 6647 h 10000"/>
                    <a:gd name="connsiteX105" fmla="*/ 6254 w 10000"/>
                    <a:gd name="connsiteY105" fmla="*/ 7479 h 10000"/>
                    <a:gd name="connsiteX106" fmla="*/ 6407 w 10000"/>
                    <a:gd name="connsiteY106" fmla="*/ 7837 h 10000"/>
                    <a:gd name="connsiteX107" fmla="*/ 6551 w 10000"/>
                    <a:gd name="connsiteY107" fmla="*/ 8209 h 10000"/>
                    <a:gd name="connsiteX108" fmla="*/ 6714 w 10000"/>
                    <a:gd name="connsiteY108" fmla="*/ 8539 h 10000"/>
                    <a:gd name="connsiteX109" fmla="*/ 6868 w 10000"/>
                    <a:gd name="connsiteY109" fmla="*/ 8826 h 10000"/>
                    <a:gd name="connsiteX110" fmla="*/ 7021 w 10000"/>
                    <a:gd name="connsiteY110" fmla="*/ 9097 h 10000"/>
                    <a:gd name="connsiteX111" fmla="*/ 7195 w 10000"/>
                    <a:gd name="connsiteY111" fmla="*/ 9298 h 10000"/>
                    <a:gd name="connsiteX112" fmla="*/ 7288 w 10000"/>
                    <a:gd name="connsiteY112" fmla="*/ 9398 h 10000"/>
                    <a:gd name="connsiteX113" fmla="*/ 7369 w 10000"/>
                    <a:gd name="connsiteY113" fmla="*/ 9499 h 10000"/>
                    <a:gd name="connsiteX114" fmla="*/ 7462 w 10000"/>
                    <a:gd name="connsiteY114" fmla="*/ 9556 h 10000"/>
                    <a:gd name="connsiteX115" fmla="*/ 7554 w 10000"/>
                    <a:gd name="connsiteY115" fmla="*/ 9628 h 10000"/>
                    <a:gd name="connsiteX116" fmla="*/ 7646 w 10000"/>
                    <a:gd name="connsiteY116" fmla="*/ 9670 h 10000"/>
                    <a:gd name="connsiteX117" fmla="*/ 7748 w 10000"/>
                    <a:gd name="connsiteY117" fmla="*/ 9699 h 10000"/>
                    <a:gd name="connsiteX118" fmla="*/ 7851 w 10000"/>
                    <a:gd name="connsiteY118" fmla="*/ 9742 h 10000"/>
                    <a:gd name="connsiteX119" fmla="*/ 7943 w 10000"/>
                    <a:gd name="connsiteY119" fmla="*/ 9742 h 10000"/>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402 w 10000"/>
                    <a:gd name="connsiteY64" fmla="*/ 329 h 10000"/>
                    <a:gd name="connsiteX65" fmla="*/ 1279 w 10000"/>
                    <a:gd name="connsiteY65" fmla="*/ 415 h 10000"/>
                    <a:gd name="connsiteX66" fmla="*/ 1157 w 10000"/>
                    <a:gd name="connsiteY66" fmla="*/ 501 h 10000"/>
                    <a:gd name="connsiteX67" fmla="*/ 1044 w 10000"/>
                    <a:gd name="connsiteY67" fmla="*/ 616 h 10000"/>
                    <a:gd name="connsiteX68" fmla="*/ 931 w 10000"/>
                    <a:gd name="connsiteY68" fmla="*/ 759 h 10000"/>
                    <a:gd name="connsiteX69" fmla="*/ 809 w 10000"/>
                    <a:gd name="connsiteY69" fmla="*/ 903 h 10000"/>
                    <a:gd name="connsiteX70" fmla="*/ 706 w 10000"/>
                    <a:gd name="connsiteY70" fmla="*/ 1088 h 10000"/>
                    <a:gd name="connsiteX71" fmla="*/ 604 w 10000"/>
                    <a:gd name="connsiteY71" fmla="*/ 1261 h 10000"/>
                    <a:gd name="connsiteX72" fmla="*/ 491 w 10000"/>
                    <a:gd name="connsiteY72" fmla="*/ 1461 h 10000"/>
                    <a:gd name="connsiteX73" fmla="*/ 399 w 10000"/>
                    <a:gd name="connsiteY73" fmla="*/ 1662 h 10000"/>
                    <a:gd name="connsiteX74" fmla="*/ 194 w 10000"/>
                    <a:gd name="connsiteY74" fmla="*/ 2134 h 10000"/>
                    <a:gd name="connsiteX75" fmla="*/ 0 w 10000"/>
                    <a:gd name="connsiteY75" fmla="*/ 2622 h 10000"/>
                    <a:gd name="connsiteX76" fmla="*/ 10 w 10000"/>
                    <a:gd name="connsiteY76" fmla="*/ 945 h 10000"/>
                    <a:gd name="connsiteX77" fmla="*/ 205 w 10000"/>
                    <a:gd name="connsiteY77" fmla="*/ 730 h 10000"/>
                    <a:gd name="connsiteX78" fmla="*/ 399 w 10000"/>
                    <a:gd name="connsiteY78" fmla="*/ 544 h 10000"/>
                    <a:gd name="connsiteX79" fmla="*/ 604 w 10000"/>
                    <a:gd name="connsiteY79" fmla="*/ 358 h 10000"/>
                    <a:gd name="connsiteX80" fmla="*/ 819 w 10000"/>
                    <a:gd name="connsiteY80" fmla="*/ 229 h 10000"/>
                    <a:gd name="connsiteX81" fmla="*/ 1054 w 10000"/>
                    <a:gd name="connsiteY81" fmla="*/ 128 h 10000"/>
                    <a:gd name="connsiteX82" fmla="*/ 1300 w 10000"/>
                    <a:gd name="connsiteY82" fmla="*/ 42 h 10000"/>
                    <a:gd name="connsiteX83" fmla="*/ 1535 w 10000"/>
                    <a:gd name="connsiteY83" fmla="*/ 0 h 10000"/>
                    <a:gd name="connsiteX84" fmla="*/ 2272 w 10000"/>
                    <a:gd name="connsiteY84" fmla="*/ 42 h 10000"/>
                    <a:gd name="connsiteX85" fmla="*/ 2426 w 10000"/>
                    <a:gd name="connsiteY85" fmla="*/ 85 h 10000"/>
                    <a:gd name="connsiteX86" fmla="*/ 2569 w 10000"/>
                    <a:gd name="connsiteY86" fmla="*/ 157 h 10000"/>
                    <a:gd name="connsiteX87" fmla="*/ 2712 w 10000"/>
                    <a:gd name="connsiteY87" fmla="*/ 229 h 10000"/>
                    <a:gd name="connsiteX88" fmla="*/ 2845 w 10000"/>
                    <a:gd name="connsiteY88" fmla="*/ 315 h 10000"/>
                    <a:gd name="connsiteX89" fmla="*/ 2989 w 10000"/>
                    <a:gd name="connsiteY89" fmla="*/ 415 h 10000"/>
                    <a:gd name="connsiteX90" fmla="*/ 3112 w 10000"/>
                    <a:gd name="connsiteY90" fmla="*/ 501 h 10000"/>
                    <a:gd name="connsiteX91" fmla="*/ 3234 w 10000"/>
                    <a:gd name="connsiteY91" fmla="*/ 630 h 10000"/>
                    <a:gd name="connsiteX92" fmla="*/ 3367 w 10000"/>
                    <a:gd name="connsiteY92" fmla="*/ 759 h 10000"/>
                    <a:gd name="connsiteX93" fmla="*/ 3490 w 10000"/>
                    <a:gd name="connsiteY93" fmla="*/ 888 h 10000"/>
                    <a:gd name="connsiteX94" fmla="*/ 3726 w 10000"/>
                    <a:gd name="connsiteY94" fmla="*/ 1174 h 10000"/>
                    <a:gd name="connsiteX95" fmla="*/ 3941 w 10000"/>
                    <a:gd name="connsiteY95" fmla="*/ 1518 h 10000"/>
                    <a:gd name="connsiteX96" fmla="*/ 4145 w 10000"/>
                    <a:gd name="connsiteY96" fmla="*/ 1876 h 10000"/>
                    <a:gd name="connsiteX97" fmla="*/ 4340 w 10000"/>
                    <a:gd name="connsiteY97" fmla="*/ 2264 h 10000"/>
                    <a:gd name="connsiteX98" fmla="*/ 4534 w 10000"/>
                    <a:gd name="connsiteY98" fmla="*/ 2665 h 10000"/>
                    <a:gd name="connsiteX99" fmla="*/ 4708 w 10000"/>
                    <a:gd name="connsiteY99" fmla="*/ 3080 h 10000"/>
                    <a:gd name="connsiteX100" fmla="*/ 4893 w 10000"/>
                    <a:gd name="connsiteY100" fmla="*/ 3510 h 10000"/>
                    <a:gd name="connsiteX101" fmla="*/ 5056 w 10000"/>
                    <a:gd name="connsiteY101" fmla="*/ 3953 h 10000"/>
                    <a:gd name="connsiteX102" fmla="*/ 5363 w 10000"/>
                    <a:gd name="connsiteY102" fmla="*/ 4856 h 10000"/>
                    <a:gd name="connsiteX103" fmla="*/ 5967 w 10000"/>
                    <a:gd name="connsiteY103" fmla="*/ 6647 h 10000"/>
                    <a:gd name="connsiteX104" fmla="*/ 6254 w 10000"/>
                    <a:gd name="connsiteY104" fmla="*/ 7479 h 10000"/>
                    <a:gd name="connsiteX105" fmla="*/ 6407 w 10000"/>
                    <a:gd name="connsiteY105" fmla="*/ 7837 h 10000"/>
                    <a:gd name="connsiteX106" fmla="*/ 6551 w 10000"/>
                    <a:gd name="connsiteY106" fmla="*/ 8209 h 10000"/>
                    <a:gd name="connsiteX107" fmla="*/ 6714 w 10000"/>
                    <a:gd name="connsiteY107" fmla="*/ 8539 h 10000"/>
                    <a:gd name="connsiteX108" fmla="*/ 6868 w 10000"/>
                    <a:gd name="connsiteY108" fmla="*/ 8826 h 10000"/>
                    <a:gd name="connsiteX109" fmla="*/ 7021 w 10000"/>
                    <a:gd name="connsiteY109" fmla="*/ 9097 h 10000"/>
                    <a:gd name="connsiteX110" fmla="*/ 7195 w 10000"/>
                    <a:gd name="connsiteY110" fmla="*/ 9298 h 10000"/>
                    <a:gd name="connsiteX111" fmla="*/ 7288 w 10000"/>
                    <a:gd name="connsiteY111" fmla="*/ 9398 h 10000"/>
                    <a:gd name="connsiteX112" fmla="*/ 7369 w 10000"/>
                    <a:gd name="connsiteY112" fmla="*/ 9499 h 10000"/>
                    <a:gd name="connsiteX113" fmla="*/ 7462 w 10000"/>
                    <a:gd name="connsiteY113" fmla="*/ 9556 h 10000"/>
                    <a:gd name="connsiteX114" fmla="*/ 7554 w 10000"/>
                    <a:gd name="connsiteY114" fmla="*/ 9628 h 10000"/>
                    <a:gd name="connsiteX115" fmla="*/ 7646 w 10000"/>
                    <a:gd name="connsiteY115" fmla="*/ 9670 h 10000"/>
                    <a:gd name="connsiteX116" fmla="*/ 7748 w 10000"/>
                    <a:gd name="connsiteY116" fmla="*/ 9699 h 10000"/>
                    <a:gd name="connsiteX117" fmla="*/ 7851 w 10000"/>
                    <a:gd name="connsiteY117" fmla="*/ 9742 h 10000"/>
                    <a:gd name="connsiteX118" fmla="*/ 7943 w 10000"/>
                    <a:gd name="connsiteY118" fmla="*/ 9742 h 10000"/>
                    <a:gd name="connsiteX0" fmla="*/ 7943 w 10000"/>
                    <a:gd name="connsiteY0" fmla="*/ 9700 h 9958"/>
                    <a:gd name="connsiteX1" fmla="*/ 7943 w 10000"/>
                    <a:gd name="connsiteY1" fmla="*/ 9700 h 9958"/>
                    <a:gd name="connsiteX2" fmla="*/ 8076 w 10000"/>
                    <a:gd name="connsiteY2" fmla="*/ 9700 h 9958"/>
                    <a:gd name="connsiteX3" fmla="*/ 8178 w 10000"/>
                    <a:gd name="connsiteY3" fmla="*/ 9657 h 9958"/>
                    <a:gd name="connsiteX4" fmla="*/ 8291 w 10000"/>
                    <a:gd name="connsiteY4" fmla="*/ 9614 h 9958"/>
                    <a:gd name="connsiteX5" fmla="*/ 8403 w 10000"/>
                    <a:gd name="connsiteY5" fmla="*/ 9571 h 9958"/>
                    <a:gd name="connsiteX6" fmla="*/ 8506 w 10000"/>
                    <a:gd name="connsiteY6" fmla="*/ 9486 h 9958"/>
                    <a:gd name="connsiteX7" fmla="*/ 8608 w 10000"/>
                    <a:gd name="connsiteY7" fmla="*/ 9385 h 9958"/>
                    <a:gd name="connsiteX8" fmla="*/ 8700 w 10000"/>
                    <a:gd name="connsiteY8" fmla="*/ 9299 h 9958"/>
                    <a:gd name="connsiteX9" fmla="*/ 8802 w 10000"/>
                    <a:gd name="connsiteY9" fmla="*/ 9170 h 9958"/>
                    <a:gd name="connsiteX10" fmla="*/ 8915 w 10000"/>
                    <a:gd name="connsiteY10" fmla="*/ 9041 h 9958"/>
                    <a:gd name="connsiteX11" fmla="*/ 9007 w 10000"/>
                    <a:gd name="connsiteY11" fmla="*/ 8898 h 9958"/>
                    <a:gd name="connsiteX12" fmla="*/ 9191 w 10000"/>
                    <a:gd name="connsiteY12" fmla="*/ 8568 h 9958"/>
                    <a:gd name="connsiteX13" fmla="*/ 9376 w 10000"/>
                    <a:gd name="connsiteY13" fmla="*/ 8196 h 9958"/>
                    <a:gd name="connsiteX14" fmla="*/ 9539 w 10000"/>
                    <a:gd name="connsiteY14" fmla="*/ 7795 h 9958"/>
                    <a:gd name="connsiteX15" fmla="*/ 9775 w 10000"/>
                    <a:gd name="connsiteY15" fmla="*/ 8239 h 9958"/>
                    <a:gd name="connsiteX16" fmla="*/ 10000 w 10000"/>
                    <a:gd name="connsiteY16" fmla="*/ 8654 h 9958"/>
                    <a:gd name="connsiteX17" fmla="*/ 9785 w 10000"/>
                    <a:gd name="connsiteY17" fmla="*/ 8941 h 9958"/>
                    <a:gd name="connsiteX18" fmla="*/ 9570 w 10000"/>
                    <a:gd name="connsiteY18" fmla="*/ 9199 h 9958"/>
                    <a:gd name="connsiteX19" fmla="*/ 9324 w 10000"/>
                    <a:gd name="connsiteY19" fmla="*/ 9427 h 9958"/>
                    <a:gd name="connsiteX20" fmla="*/ 9212 w 10000"/>
                    <a:gd name="connsiteY20" fmla="*/ 9514 h 9958"/>
                    <a:gd name="connsiteX21" fmla="*/ 9079 w 10000"/>
                    <a:gd name="connsiteY21" fmla="*/ 9614 h 9958"/>
                    <a:gd name="connsiteX22" fmla="*/ 8946 w 10000"/>
                    <a:gd name="connsiteY22" fmla="*/ 9700 h 9958"/>
                    <a:gd name="connsiteX23" fmla="*/ 8823 w 10000"/>
                    <a:gd name="connsiteY23" fmla="*/ 9757 h 9958"/>
                    <a:gd name="connsiteX24" fmla="*/ 8680 w 10000"/>
                    <a:gd name="connsiteY24" fmla="*/ 9829 h 9958"/>
                    <a:gd name="connsiteX25" fmla="*/ 8547 w 10000"/>
                    <a:gd name="connsiteY25" fmla="*/ 9872 h 9958"/>
                    <a:gd name="connsiteX26" fmla="*/ 8403 w 10000"/>
                    <a:gd name="connsiteY26" fmla="*/ 9901 h 9958"/>
                    <a:gd name="connsiteX27" fmla="*/ 8260 w 10000"/>
                    <a:gd name="connsiteY27" fmla="*/ 9929 h 9958"/>
                    <a:gd name="connsiteX28" fmla="*/ 8106 w 10000"/>
                    <a:gd name="connsiteY28" fmla="*/ 9958 h 9958"/>
                    <a:gd name="connsiteX29" fmla="*/ 7943 w 10000"/>
                    <a:gd name="connsiteY29" fmla="*/ 9958 h 9958"/>
                    <a:gd name="connsiteX30" fmla="*/ 7779 w 10000"/>
                    <a:gd name="connsiteY30" fmla="*/ 9958 h 9958"/>
                    <a:gd name="connsiteX31" fmla="*/ 7625 w 10000"/>
                    <a:gd name="connsiteY31" fmla="*/ 9915 h 9958"/>
                    <a:gd name="connsiteX32" fmla="*/ 7462 w 10000"/>
                    <a:gd name="connsiteY32" fmla="*/ 9887 h 9958"/>
                    <a:gd name="connsiteX33" fmla="*/ 7308 w 10000"/>
                    <a:gd name="connsiteY33" fmla="*/ 9844 h 9958"/>
                    <a:gd name="connsiteX34" fmla="*/ 7165 w 10000"/>
                    <a:gd name="connsiteY34" fmla="*/ 9771 h 9958"/>
                    <a:gd name="connsiteX35" fmla="*/ 7021 w 10000"/>
                    <a:gd name="connsiteY35" fmla="*/ 9714 h 9958"/>
                    <a:gd name="connsiteX36" fmla="*/ 6888 w 10000"/>
                    <a:gd name="connsiteY36" fmla="*/ 9614 h 9958"/>
                    <a:gd name="connsiteX37" fmla="*/ 6745 w 10000"/>
                    <a:gd name="connsiteY37" fmla="*/ 9514 h 9958"/>
                    <a:gd name="connsiteX38" fmla="*/ 6622 w 10000"/>
                    <a:gd name="connsiteY38" fmla="*/ 9427 h 9958"/>
                    <a:gd name="connsiteX39" fmla="*/ 6479 w 10000"/>
                    <a:gd name="connsiteY39" fmla="*/ 9299 h 9958"/>
                    <a:gd name="connsiteX40" fmla="*/ 6366 w 10000"/>
                    <a:gd name="connsiteY40" fmla="*/ 9185 h 9958"/>
                    <a:gd name="connsiteX41" fmla="*/ 6244 w 10000"/>
                    <a:gd name="connsiteY41" fmla="*/ 9041 h 9958"/>
                    <a:gd name="connsiteX42" fmla="*/ 6008 w 10000"/>
                    <a:gd name="connsiteY42" fmla="*/ 8740 h 9958"/>
                    <a:gd name="connsiteX43" fmla="*/ 5793 w 10000"/>
                    <a:gd name="connsiteY43" fmla="*/ 8411 h 9958"/>
                    <a:gd name="connsiteX44" fmla="*/ 5589 w 10000"/>
                    <a:gd name="connsiteY44" fmla="*/ 8052 h 9958"/>
                    <a:gd name="connsiteX45" fmla="*/ 5394 w 10000"/>
                    <a:gd name="connsiteY45" fmla="*/ 7665 h 9958"/>
                    <a:gd name="connsiteX46" fmla="*/ 5200 w 10000"/>
                    <a:gd name="connsiteY46" fmla="*/ 7264 h 9958"/>
                    <a:gd name="connsiteX47" fmla="*/ 5026 w 10000"/>
                    <a:gd name="connsiteY47" fmla="*/ 6849 h 9958"/>
                    <a:gd name="connsiteX48" fmla="*/ 4852 w 10000"/>
                    <a:gd name="connsiteY48" fmla="*/ 6419 h 9958"/>
                    <a:gd name="connsiteX49" fmla="*/ 4688 w 10000"/>
                    <a:gd name="connsiteY49" fmla="*/ 5975 h 9958"/>
                    <a:gd name="connsiteX50" fmla="*/ 4371 w 10000"/>
                    <a:gd name="connsiteY50" fmla="*/ 5073 h 9958"/>
                    <a:gd name="connsiteX51" fmla="*/ 3777 w 10000"/>
                    <a:gd name="connsiteY51" fmla="*/ 3296 h 9958"/>
                    <a:gd name="connsiteX52" fmla="*/ 3644 w 10000"/>
                    <a:gd name="connsiteY52" fmla="*/ 2851 h 9958"/>
                    <a:gd name="connsiteX53" fmla="*/ 3490 w 10000"/>
                    <a:gd name="connsiteY53" fmla="*/ 2450 h 9958"/>
                    <a:gd name="connsiteX54" fmla="*/ 3347 w 10000"/>
                    <a:gd name="connsiteY54" fmla="*/ 2092 h 9958"/>
                    <a:gd name="connsiteX55" fmla="*/ 3193 w 10000"/>
                    <a:gd name="connsiteY55" fmla="*/ 1720 h 9958"/>
                    <a:gd name="connsiteX56" fmla="*/ 3040 w 10000"/>
                    <a:gd name="connsiteY56" fmla="*/ 1390 h 9958"/>
                    <a:gd name="connsiteX57" fmla="*/ 2886 w 10000"/>
                    <a:gd name="connsiteY57" fmla="*/ 1103 h 9958"/>
                    <a:gd name="connsiteX58" fmla="*/ 2723 w 10000"/>
                    <a:gd name="connsiteY58" fmla="*/ 832 h 9958"/>
                    <a:gd name="connsiteX59" fmla="*/ 2559 w 10000"/>
                    <a:gd name="connsiteY59" fmla="*/ 631 h 9958"/>
                    <a:gd name="connsiteX60" fmla="*/ 2467 w 10000"/>
                    <a:gd name="connsiteY60" fmla="*/ 531 h 9958"/>
                    <a:gd name="connsiteX61" fmla="*/ 2375 w 10000"/>
                    <a:gd name="connsiteY61" fmla="*/ 430 h 9958"/>
                    <a:gd name="connsiteX62" fmla="*/ 2282 w 10000"/>
                    <a:gd name="connsiteY62" fmla="*/ 373 h 9958"/>
                    <a:gd name="connsiteX63" fmla="*/ 2190 w 10000"/>
                    <a:gd name="connsiteY63" fmla="*/ 301 h 9958"/>
                    <a:gd name="connsiteX64" fmla="*/ 1402 w 10000"/>
                    <a:gd name="connsiteY64" fmla="*/ 287 h 9958"/>
                    <a:gd name="connsiteX65" fmla="*/ 1279 w 10000"/>
                    <a:gd name="connsiteY65" fmla="*/ 373 h 9958"/>
                    <a:gd name="connsiteX66" fmla="*/ 1157 w 10000"/>
                    <a:gd name="connsiteY66" fmla="*/ 459 h 9958"/>
                    <a:gd name="connsiteX67" fmla="*/ 1044 w 10000"/>
                    <a:gd name="connsiteY67" fmla="*/ 574 h 9958"/>
                    <a:gd name="connsiteX68" fmla="*/ 931 w 10000"/>
                    <a:gd name="connsiteY68" fmla="*/ 717 h 9958"/>
                    <a:gd name="connsiteX69" fmla="*/ 809 w 10000"/>
                    <a:gd name="connsiteY69" fmla="*/ 861 h 9958"/>
                    <a:gd name="connsiteX70" fmla="*/ 706 w 10000"/>
                    <a:gd name="connsiteY70" fmla="*/ 1046 h 9958"/>
                    <a:gd name="connsiteX71" fmla="*/ 604 w 10000"/>
                    <a:gd name="connsiteY71" fmla="*/ 1219 h 9958"/>
                    <a:gd name="connsiteX72" fmla="*/ 491 w 10000"/>
                    <a:gd name="connsiteY72" fmla="*/ 1419 h 9958"/>
                    <a:gd name="connsiteX73" fmla="*/ 399 w 10000"/>
                    <a:gd name="connsiteY73" fmla="*/ 1620 h 9958"/>
                    <a:gd name="connsiteX74" fmla="*/ 194 w 10000"/>
                    <a:gd name="connsiteY74" fmla="*/ 2092 h 9958"/>
                    <a:gd name="connsiteX75" fmla="*/ 0 w 10000"/>
                    <a:gd name="connsiteY75" fmla="*/ 2580 h 9958"/>
                    <a:gd name="connsiteX76" fmla="*/ 10 w 10000"/>
                    <a:gd name="connsiteY76" fmla="*/ 903 h 9958"/>
                    <a:gd name="connsiteX77" fmla="*/ 205 w 10000"/>
                    <a:gd name="connsiteY77" fmla="*/ 688 h 9958"/>
                    <a:gd name="connsiteX78" fmla="*/ 399 w 10000"/>
                    <a:gd name="connsiteY78" fmla="*/ 502 h 9958"/>
                    <a:gd name="connsiteX79" fmla="*/ 604 w 10000"/>
                    <a:gd name="connsiteY79" fmla="*/ 316 h 9958"/>
                    <a:gd name="connsiteX80" fmla="*/ 819 w 10000"/>
                    <a:gd name="connsiteY80" fmla="*/ 187 h 9958"/>
                    <a:gd name="connsiteX81" fmla="*/ 1054 w 10000"/>
                    <a:gd name="connsiteY81" fmla="*/ 86 h 9958"/>
                    <a:gd name="connsiteX82" fmla="*/ 1300 w 10000"/>
                    <a:gd name="connsiteY82" fmla="*/ 0 h 9958"/>
                    <a:gd name="connsiteX83" fmla="*/ 2272 w 10000"/>
                    <a:gd name="connsiteY83" fmla="*/ 0 h 9958"/>
                    <a:gd name="connsiteX84" fmla="*/ 2426 w 10000"/>
                    <a:gd name="connsiteY84" fmla="*/ 43 h 9958"/>
                    <a:gd name="connsiteX85" fmla="*/ 2569 w 10000"/>
                    <a:gd name="connsiteY85" fmla="*/ 115 h 9958"/>
                    <a:gd name="connsiteX86" fmla="*/ 2712 w 10000"/>
                    <a:gd name="connsiteY86" fmla="*/ 187 h 9958"/>
                    <a:gd name="connsiteX87" fmla="*/ 2845 w 10000"/>
                    <a:gd name="connsiteY87" fmla="*/ 273 h 9958"/>
                    <a:gd name="connsiteX88" fmla="*/ 2989 w 10000"/>
                    <a:gd name="connsiteY88" fmla="*/ 373 h 9958"/>
                    <a:gd name="connsiteX89" fmla="*/ 3112 w 10000"/>
                    <a:gd name="connsiteY89" fmla="*/ 459 h 9958"/>
                    <a:gd name="connsiteX90" fmla="*/ 3234 w 10000"/>
                    <a:gd name="connsiteY90" fmla="*/ 588 h 9958"/>
                    <a:gd name="connsiteX91" fmla="*/ 3367 w 10000"/>
                    <a:gd name="connsiteY91" fmla="*/ 717 h 9958"/>
                    <a:gd name="connsiteX92" fmla="*/ 3490 w 10000"/>
                    <a:gd name="connsiteY92" fmla="*/ 846 h 9958"/>
                    <a:gd name="connsiteX93" fmla="*/ 3726 w 10000"/>
                    <a:gd name="connsiteY93" fmla="*/ 1132 h 9958"/>
                    <a:gd name="connsiteX94" fmla="*/ 3941 w 10000"/>
                    <a:gd name="connsiteY94" fmla="*/ 1476 h 9958"/>
                    <a:gd name="connsiteX95" fmla="*/ 4145 w 10000"/>
                    <a:gd name="connsiteY95" fmla="*/ 1834 h 9958"/>
                    <a:gd name="connsiteX96" fmla="*/ 4340 w 10000"/>
                    <a:gd name="connsiteY96" fmla="*/ 2222 h 9958"/>
                    <a:gd name="connsiteX97" fmla="*/ 4534 w 10000"/>
                    <a:gd name="connsiteY97" fmla="*/ 2623 h 9958"/>
                    <a:gd name="connsiteX98" fmla="*/ 4708 w 10000"/>
                    <a:gd name="connsiteY98" fmla="*/ 3038 h 9958"/>
                    <a:gd name="connsiteX99" fmla="*/ 4893 w 10000"/>
                    <a:gd name="connsiteY99" fmla="*/ 3468 h 9958"/>
                    <a:gd name="connsiteX100" fmla="*/ 5056 w 10000"/>
                    <a:gd name="connsiteY100" fmla="*/ 3911 h 9958"/>
                    <a:gd name="connsiteX101" fmla="*/ 5363 w 10000"/>
                    <a:gd name="connsiteY101" fmla="*/ 4814 h 9958"/>
                    <a:gd name="connsiteX102" fmla="*/ 5967 w 10000"/>
                    <a:gd name="connsiteY102" fmla="*/ 6605 h 9958"/>
                    <a:gd name="connsiteX103" fmla="*/ 6254 w 10000"/>
                    <a:gd name="connsiteY103" fmla="*/ 7437 h 9958"/>
                    <a:gd name="connsiteX104" fmla="*/ 6407 w 10000"/>
                    <a:gd name="connsiteY104" fmla="*/ 7795 h 9958"/>
                    <a:gd name="connsiteX105" fmla="*/ 6551 w 10000"/>
                    <a:gd name="connsiteY105" fmla="*/ 8167 h 9958"/>
                    <a:gd name="connsiteX106" fmla="*/ 6714 w 10000"/>
                    <a:gd name="connsiteY106" fmla="*/ 8497 h 9958"/>
                    <a:gd name="connsiteX107" fmla="*/ 6868 w 10000"/>
                    <a:gd name="connsiteY107" fmla="*/ 8784 h 9958"/>
                    <a:gd name="connsiteX108" fmla="*/ 7021 w 10000"/>
                    <a:gd name="connsiteY108" fmla="*/ 9055 h 9958"/>
                    <a:gd name="connsiteX109" fmla="*/ 7195 w 10000"/>
                    <a:gd name="connsiteY109" fmla="*/ 9256 h 9958"/>
                    <a:gd name="connsiteX110" fmla="*/ 7288 w 10000"/>
                    <a:gd name="connsiteY110" fmla="*/ 9356 h 9958"/>
                    <a:gd name="connsiteX111" fmla="*/ 7369 w 10000"/>
                    <a:gd name="connsiteY111" fmla="*/ 9457 h 9958"/>
                    <a:gd name="connsiteX112" fmla="*/ 7462 w 10000"/>
                    <a:gd name="connsiteY112" fmla="*/ 9514 h 9958"/>
                    <a:gd name="connsiteX113" fmla="*/ 7554 w 10000"/>
                    <a:gd name="connsiteY113" fmla="*/ 9586 h 9958"/>
                    <a:gd name="connsiteX114" fmla="*/ 7646 w 10000"/>
                    <a:gd name="connsiteY114" fmla="*/ 9628 h 9958"/>
                    <a:gd name="connsiteX115" fmla="*/ 7748 w 10000"/>
                    <a:gd name="connsiteY115" fmla="*/ 9657 h 9958"/>
                    <a:gd name="connsiteX116" fmla="*/ 7851 w 10000"/>
                    <a:gd name="connsiteY116" fmla="*/ 9700 h 9958"/>
                    <a:gd name="connsiteX117" fmla="*/ 7943 w 10000"/>
                    <a:gd name="connsiteY117" fmla="*/ 9700 h 9958"/>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402 w 10000"/>
                    <a:gd name="connsiteY64" fmla="*/ 288 h 10000"/>
                    <a:gd name="connsiteX65" fmla="*/ 1279 w 10000"/>
                    <a:gd name="connsiteY65" fmla="*/ 375 h 10000"/>
                    <a:gd name="connsiteX66" fmla="*/ 1157 w 10000"/>
                    <a:gd name="connsiteY66" fmla="*/ 461 h 10000"/>
                    <a:gd name="connsiteX67" fmla="*/ 1044 w 10000"/>
                    <a:gd name="connsiteY67" fmla="*/ 576 h 10000"/>
                    <a:gd name="connsiteX68" fmla="*/ 931 w 10000"/>
                    <a:gd name="connsiteY68" fmla="*/ 720 h 10000"/>
                    <a:gd name="connsiteX69" fmla="*/ 809 w 10000"/>
                    <a:gd name="connsiteY69" fmla="*/ 865 h 10000"/>
                    <a:gd name="connsiteX70" fmla="*/ 706 w 10000"/>
                    <a:gd name="connsiteY70" fmla="*/ 1050 h 10000"/>
                    <a:gd name="connsiteX71" fmla="*/ 604 w 10000"/>
                    <a:gd name="connsiteY71" fmla="*/ 1224 h 10000"/>
                    <a:gd name="connsiteX72" fmla="*/ 491 w 10000"/>
                    <a:gd name="connsiteY72" fmla="*/ 1425 h 10000"/>
                    <a:gd name="connsiteX73" fmla="*/ 399 w 10000"/>
                    <a:gd name="connsiteY73" fmla="*/ 1627 h 10000"/>
                    <a:gd name="connsiteX74" fmla="*/ 194 w 10000"/>
                    <a:gd name="connsiteY74" fmla="*/ 2101 h 10000"/>
                    <a:gd name="connsiteX75" fmla="*/ 0 w 10000"/>
                    <a:gd name="connsiteY75" fmla="*/ 2591 h 10000"/>
                    <a:gd name="connsiteX76" fmla="*/ 10 w 10000"/>
                    <a:gd name="connsiteY76" fmla="*/ 907 h 10000"/>
                    <a:gd name="connsiteX77" fmla="*/ 205 w 10000"/>
                    <a:gd name="connsiteY77" fmla="*/ 691 h 10000"/>
                    <a:gd name="connsiteX78" fmla="*/ 399 w 10000"/>
                    <a:gd name="connsiteY78" fmla="*/ 504 h 10000"/>
                    <a:gd name="connsiteX79" fmla="*/ 604 w 10000"/>
                    <a:gd name="connsiteY79" fmla="*/ 317 h 10000"/>
                    <a:gd name="connsiteX80" fmla="*/ 819 w 10000"/>
                    <a:gd name="connsiteY80" fmla="*/ 188 h 10000"/>
                    <a:gd name="connsiteX81" fmla="*/ 1054 w 10000"/>
                    <a:gd name="connsiteY81" fmla="*/ 86 h 10000"/>
                    <a:gd name="connsiteX82" fmla="*/ 2272 w 10000"/>
                    <a:gd name="connsiteY82" fmla="*/ 0 h 10000"/>
                    <a:gd name="connsiteX83" fmla="*/ 2426 w 10000"/>
                    <a:gd name="connsiteY83" fmla="*/ 43 h 10000"/>
                    <a:gd name="connsiteX84" fmla="*/ 2569 w 10000"/>
                    <a:gd name="connsiteY84" fmla="*/ 115 h 10000"/>
                    <a:gd name="connsiteX85" fmla="*/ 2712 w 10000"/>
                    <a:gd name="connsiteY85" fmla="*/ 188 h 10000"/>
                    <a:gd name="connsiteX86" fmla="*/ 2845 w 10000"/>
                    <a:gd name="connsiteY86" fmla="*/ 274 h 10000"/>
                    <a:gd name="connsiteX87" fmla="*/ 2989 w 10000"/>
                    <a:gd name="connsiteY87" fmla="*/ 375 h 10000"/>
                    <a:gd name="connsiteX88" fmla="*/ 3112 w 10000"/>
                    <a:gd name="connsiteY88" fmla="*/ 461 h 10000"/>
                    <a:gd name="connsiteX89" fmla="*/ 3234 w 10000"/>
                    <a:gd name="connsiteY89" fmla="*/ 590 h 10000"/>
                    <a:gd name="connsiteX90" fmla="*/ 3367 w 10000"/>
                    <a:gd name="connsiteY90" fmla="*/ 720 h 10000"/>
                    <a:gd name="connsiteX91" fmla="*/ 3490 w 10000"/>
                    <a:gd name="connsiteY91" fmla="*/ 850 h 10000"/>
                    <a:gd name="connsiteX92" fmla="*/ 3726 w 10000"/>
                    <a:gd name="connsiteY92" fmla="*/ 1137 h 10000"/>
                    <a:gd name="connsiteX93" fmla="*/ 3941 w 10000"/>
                    <a:gd name="connsiteY93" fmla="*/ 1482 h 10000"/>
                    <a:gd name="connsiteX94" fmla="*/ 4145 w 10000"/>
                    <a:gd name="connsiteY94" fmla="*/ 1842 h 10000"/>
                    <a:gd name="connsiteX95" fmla="*/ 4340 w 10000"/>
                    <a:gd name="connsiteY95" fmla="*/ 2231 h 10000"/>
                    <a:gd name="connsiteX96" fmla="*/ 4534 w 10000"/>
                    <a:gd name="connsiteY96" fmla="*/ 2634 h 10000"/>
                    <a:gd name="connsiteX97" fmla="*/ 4708 w 10000"/>
                    <a:gd name="connsiteY97" fmla="*/ 3051 h 10000"/>
                    <a:gd name="connsiteX98" fmla="*/ 4893 w 10000"/>
                    <a:gd name="connsiteY98" fmla="*/ 3483 h 10000"/>
                    <a:gd name="connsiteX99" fmla="*/ 5056 w 10000"/>
                    <a:gd name="connsiteY99" fmla="*/ 3927 h 10000"/>
                    <a:gd name="connsiteX100" fmla="*/ 5363 w 10000"/>
                    <a:gd name="connsiteY100" fmla="*/ 4834 h 10000"/>
                    <a:gd name="connsiteX101" fmla="*/ 5967 w 10000"/>
                    <a:gd name="connsiteY101" fmla="*/ 6633 h 10000"/>
                    <a:gd name="connsiteX102" fmla="*/ 6254 w 10000"/>
                    <a:gd name="connsiteY102" fmla="*/ 7468 h 10000"/>
                    <a:gd name="connsiteX103" fmla="*/ 6407 w 10000"/>
                    <a:gd name="connsiteY103" fmla="*/ 7828 h 10000"/>
                    <a:gd name="connsiteX104" fmla="*/ 6551 w 10000"/>
                    <a:gd name="connsiteY104" fmla="*/ 8201 h 10000"/>
                    <a:gd name="connsiteX105" fmla="*/ 6714 w 10000"/>
                    <a:gd name="connsiteY105" fmla="*/ 8533 h 10000"/>
                    <a:gd name="connsiteX106" fmla="*/ 6868 w 10000"/>
                    <a:gd name="connsiteY106" fmla="*/ 8821 h 10000"/>
                    <a:gd name="connsiteX107" fmla="*/ 7021 w 10000"/>
                    <a:gd name="connsiteY107" fmla="*/ 9093 h 10000"/>
                    <a:gd name="connsiteX108" fmla="*/ 7195 w 10000"/>
                    <a:gd name="connsiteY108" fmla="*/ 9295 h 10000"/>
                    <a:gd name="connsiteX109" fmla="*/ 7288 w 10000"/>
                    <a:gd name="connsiteY109" fmla="*/ 9395 h 10000"/>
                    <a:gd name="connsiteX110" fmla="*/ 7369 w 10000"/>
                    <a:gd name="connsiteY110" fmla="*/ 9497 h 10000"/>
                    <a:gd name="connsiteX111" fmla="*/ 7462 w 10000"/>
                    <a:gd name="connsiteY111" fmla="*/ 9554 h 10000"/>
                    <a:gd name="connsiteX112" fmla="*/ 7554 w 10000"/>
                    <a:gd name="connsiteY112" fmla="*/ 9626 h 10000"/>
                    <a:gd name="connsiteX113" fmla="*/ 7646 w 10000"/>
                    <a:gd name="connsiteY113" fmla="*/ 9669 h 10000"/>
                    <a:gd name="connsiteX114" fmla="*/ 7748 w 10000"/>
                    <a:gd name="connsiteY114" fmla="*/ 9698 h 10000"/>
                    <a:gd name="connsiteX115" fmla="*/ 7851 w 10000"/>
                    <a:gd name="connsiteY115" fmla="*/ 9741 h 10000"/>
                    <a:gd name="connsiteX116" fmla="*/ 7943 w 10000"/>
                    <a:gd name="connsiteY116"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279 w 10000"/>
                    <a:gd name="connsiteY64" fmla="*/ 375 h 10000"/>
                    <a:gd name="connsiteX65" fmla="*/ 1157 w 10000"/>
                    <a:gd name="connsiteY65" fmla="*/ 461 h 10000"/>
                    <a:gd name="connsiteX66" fmla="*/ 1044 w 10000"/>
                    <a:gd name="connsiteY66" fmla="*/ 576 h 10000"/>
                    <a:gd name="connsiteX67" fmla="*/ 931 w 10000"/>
                    <a:gd name="connsiteY67" fmla="*/ 720 h 10000"/>
                    <a:gd name="connsiteX68" fmla="*/ 809 w 10000"/>
                    <a:gd name="connsiteY68" fmla="*/ 865 h 10000"/>
                    <a:gd name="connsiteX69" fmla="*/ 706 w 10000"/>
                    <a:gd name="connsiteY69" fmla="*/ 1050 h 10000"/>
                    <a:gd name="connsiteX70" fmla="*/ 604 w 10000"/>
                    <a:gd name="connsiteY70" fmla="*/ 1224 h 10000"/>
                    <a:gd name="connsiteX71" fmla="*/ 491 w 10000"/>
                    <a:gd name="connsiteY71" fmla="*/ 1425 h 10000"/>
                    <a:gd name="connsiteX72" fmla="*/ 399 w 10000"/>
                    <a:gd name="connsiteY72" fmla="*/ 1627 h 10000"/>
                    <a:gd name="connsiteX73" fmla="*/ 194 w 10000"/>
                    <a:gd name="connsiteY73" fmla="*/ 2101 h 10000"/>
                    <a:gd name="connsiteX74" fmla="*/ 0 w 10000"/>
                    <a:gd name="connsiteY74" fmla="*/ 2591 h 10000"/>
                    <a:gd name="connsiteX75" fmla="*/ 10 w 10000"/>
                    <a:gd name="connsiteY75" fmla="*/ 907 h 10000"/>
                    <a:gd name="connsiteX76" fmla="*/ 205 w 10000"/>
                    <a:gd name="connsiteY76" fmla="*/ 691 h 10000"/>
                    <a:gd name="connsiteX77" fmla="*/ 399 w 10000"/>
                    <a:gd name="connsiteY77" fmla="*/ 504 h 10000"/>
                    <a:gd name="connsiteX78" fmla="*/ 604 w 10000"/>
                    <a:gd name="connsiteY78" fmla="*/ 317 h 10000"/>
                    <a:gd name="connsiteX79" fmla="*/ 819 w 10000"/>
                    <a:gd name="connsiteY79" fmla="*/ 188 h 10000"/>
                    <a:gd name="connsiteX80" fmla="*/ 1054 w 10000"/>
                    <a:gd name="connsiteY80" fmla="*/ 86 h 10000"/>
                    <a:gd name="connsiteX81" fmla="*/ 2272 w 10000"/>
                    <a:gd name="connsiteY81" fmla="*/ 0 h 10000"/>
                    <a:gd name="connsiteX82" fmla="*/ 2426 w 10000"/>
                    <a:gd name="connsiteY82" fmla="*/ 43 h 10000"/>
                    <a:gd name="connsiteX83" fmla="*/ 2569 w 10000"/>
                    <a:gd name="connsiteY83" fmla="*/ 115 h 10000"/>
                    <a:gd name="connsiteX84" fmla="*/ 2712 w 10000"/>
                    <a:gd name="connsiteY84" fmla="*/ 188 h 10000"/>
                    <a:gd name="connsiteX85" fmla="*/ 2845 w 10000"/>
                    <a:gd name="connsiteY85" fmla="*/ 274 h 10000"/>
                    <a:gd name="connsiteX86" fmla="*/ 2989 w 10000"/>
                    <a:gd name="connsiteY86" fmla="*/ 375 h 10000"/>
                    <a:gd name="connsiteX87" fmla="*/ 3112 w 10000"/>
                    <a:gd name="connsiteY87" fmla="*/ 461 h 10000"/>
                    <a:gd name="connsiteX88" fmla="*/ 3234 w 10000"/>
                    <a:gd name="connsiteY88" fmla="*/ 590 h 10000"/>
                    <a:gd name="connsiteX89" fmla="*/ 3367 w 10000"/>
                    <a:gd name="connsiteY89" fmla="*/ 720 h 10000"/>
                    <a:gd name="connsiteX90" fmla="*/ 3490 w 10000"/>
                    <a:gd name="connsiteY90" fmla="*/ 850 h 10000"/>
                    <a:gd name="connsiteX91" fmla="*/ 3726 w 10000"/>
                    <a:gd name="connsiteY91" fmla="*/ 1137 h 10000"/>
                    <a:gd name="connsiteX92" fmla="*/ 3941 w 10000"/>
                    <a:gd name="connsiteY92" fmla="*/ 1482 h 10000"/>
                    <a:gd name="connsiteX93" fmla="*/ 4145 w 10000"/>
                    <a:gd name="connsiteY93" fmla="*/ 1842 h 10000"/>
                    <a:gd name="connsiteX94" fmla="*/ 4340 w 10000"/>
                    <a:gd name="connsiteY94" fmla="*/ 2231 h 10000"/>
                    <a:gd name="connsiteX95" fmla="*/ 4534 w 10000"/>
                    <a:gd name="connsiteY95" fmla="*/ 2634 h 10000"/>
                    <a:gd name="connsiteX96" fmla="*/ 4708 w 10000"/>
                    <a:gd name="connsiteY96" fmla="*/ 3051 h 10000"/>
                    <a:gd name="connsiteX97" fmla="*/ 4893 w 10000"/>
                    <a:gd name="connsiteY97" fmla="*/ 3483 h 10000"/>
                    <a:gd name="connsiteX98" fmla="*/ 5056 w 10000"/>
                    <a:gd name="connsiteY98" fmla="*/ 3927 h 10000"/>
                    <a:gd name="connsiteX99" fmla="*/ 5363 w 10000"/>
                    <a:gd name="connsiteY99" fmla="*/ 4834 h 10000"/>
                    <a:gd name="connsiteX100" fmla="*/ 5967 w 10000"/>
                    <a:gd name="connsiteY100" fmla="*/ 6633 h 10000"/>
                    <a:gd name="connsiteX101" fmla="*/ 6254 w 10000"/>
                    <a:gd name="connsiteY101" fmla="*/ 7468 h 10000"/>
                    <a:gd name="connsiteX102" fmla="*/ 6407 w 10000"/>
                    <a:gd name="connsiteY102" fmla="*/ 7828 h 10000"/>
                    <a:gd name="connsiteX103" fmla="*/ 6551 w 10000"/>
                    <a:gd name="connsiteY103" fmla="*/ 8201 h 10000"/>
                    <a:gd name="connsiteX104" fmla="*/ 6714 w 10000"/>
                    <a:gd name="connsiteY104" fmla="*/ 8533 h 10000"/>
                    <a:gd name="connsiteX105" fmla="*/ 6868 w 10000"/>
                    <a:gd name="connsiteY105" fmla="*/ 8821 h 10000"/>
                    <a:gd name="connsiteX106" fmla="*/ 7021 w 10000"/>
                    <a:gd name="connsiteY106" fmla="*/ 9093 h 10000"/>
                    <a:gd name="connsiteX107" fmla="*/ 7195 w 10000"/>
                    <a:gd name="connsiteY107" fmla="*/ 9295 h 10000"/>
                    <a:gd name="connsiteX108" fmla="*/ 7288 w 10000"/>
                    <a:gd name="connsiteY108" fmla="*/ 9395 h 10000"/>
                    <a:gd name="connsiteX109" fmla="*/ 7369 w 10000"/>
                    <a:gd name="connsiteY109" fmla="*/ 9497 h 10000"/>
                    <a:gd name="connsiteX110" fmla="*/ 7462 w 10000"/>
                    <a:gd name="connsiteY110" fmla="*/ 9554 h 10000"/>
                    <a:gd name="connsiteX111" fmla="*/ 7554 w 10000"/>
                    <a:gd name="connsiteY111" fmla="*/ 9626 h 10000"/>
                    <a:gd name="connsiteX112" fmla="*/ 7646 w 10000"/>
                    <a:gd name="connsiteY112" fmla="*/ 9669 h 10000"/>
                    <a:gd name="connsiteX113" fmla="*/ 7748 w 10000"/>
                    <a:gd name="connsiteY113" fmla="*/ 9698 h 10000"/>
                    <a:gd name="connsiteX114" fmla="*/ 7851 w 10000"/>
                    <a:gd name="connsiteY114" fmla="*/ 9741 h 10000"/>
                    <a:gd name="connsiteX115" fmla="*/ 7943 w 10000"/>
                    <a:gd name="connsiteY115"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157 w 10000"/>
                    <a:gd name="connsiteY64" fmla="*/ 461 h 10000"/>
                    <a:gd name="connsiteX65" fmla="*/ 1044 w 10000"/>
                    <a:gd name="connsiteY65" fmla="*/ 576 h 10000"/>
                    <a:gd name="connsiteX66" fmla="*/ 931 w 10000"/>
                    <a:gd name="connsiteY66" fmla="*/ 720 h 10000"/>
                    <a:gd name="connsiteX67" fmla="*/ 809 w 10000"/>
                    <a:gd name="connsiteY67" fmla="*/ 865 h 10000"/>
                    <a:gd name="connsiteX68" fmla="*/ 706 w 10000"/>
                    <a:gd name="connsiteY68" fmla="*/ 1050 h 10000"/>
                    <a:gd name="connsiteX69" fmla="*/ 604 w 10000"/>
                    <a:gd name="connsiteY69" fmla="*/ 1224 h 10000"/>
                    <a:gd name="connsiteX70" fmla="*/ 491 w 10000"/>
                    <a:gd name="connsiteY70" fmla="*/ 1425 h 10000"/>
                    <a:gd name="connsiteX71" fmla="*/ 399 w 10000"/>
                    <a:gd name="connsiteY71" fmla="*/ 1627 h 10000"/>
                    <a:gd name="connsiteX72" fmla="*/ 194 w 10000"/>
                    <a:gd name="connsiteY72" fmla="*/ 2101 h 10000"/>
                    <a:gd name="connsiteX73" fmla="*/ 0 w 10000"/>
                    <a:gd name="connsiteY73" fmla="*/ 2591 h 10000"/>
                    <a:gd name="connsiteX74" fmla="*/ 10 w 10000"/>
                    <a:gd name="connsiteY74" fmla="*/ 907 h 10000"/>
                    <a:gd name="connsiteX75" fmla="*/ 205 w 10000"/>
                    <a:gd name="connsiteY75" fmla="*/ 691 h 10000"/>
                    <a:gd name="connsiteX76" fmla="*/ 399 w 10000"/>
                    <a:gd name="connsiteY76" fmla="*/ 504 h 10000"/>
                    <a:gd name="connsiteX77" fmla="*/ 604 w 10000"/>
                    <a:gd name="connsiteY77" fmla="*/ 317 h 10000"/>
                    <a:gd name="connsiteX78" fmla="*/ 819 w 10000"/>
                    <a:gd name="connsiteY78" fmla="*/ 188 h 10000"/>
                    <a:gd name="connsiteX79" fmla="*/ 1054 w 10000"/>
                    <a:gd name="connsiteY79" fmla="*/ 86 h 10000"/>
                    <a:gd name="connsiteX80" fmla="*/ 2272 w 10000"/>
                    <a:gd name="connsiteY80" fmla="*/ 0 h 10000"/>
                    <a:gd name="connsiteX81" fmla="*/ 2426 w 10000"/>
                    <a:gd name="connsiteY81" fmla="*/ 43 h 10000"/>
                    <a:gd name="connsiteX82" fmla="*/ 2569 w 10000"/>
                    <a:gd name="connsiteY82" fmla="*/ 115 h 10000"/>
                    <a:gd name="connsiteX83" fmla="*/ 2712 w 10000"/>
                    <a:gd name="connsiteY83" fmla="*/ 188 h 10000"/>
                    <a:gd name="connsiteX84" fmla="*/ 2845 w 10000"/>
                    <a:gd name="connsiteY84" fmla="*/ 274 h 10000"/>
                    <a:gd name="connsiteX85" fmla="*/ 2989 w 10000"/>
                    <a:gd name="connsiteY85" fmla="*/ 375 h 10000"/>
                    <a:gd name="connsiteX86" fmla="*/ 3112 w 10000"/>
                    <a:gd name="connsiteY86" fmla="*/ 461 h 10000"/>
                    <a:gd name="connsiteX87" fmla="*/ 3234 w 10000"/>
                    <a:gd name="connsiteY87" fmla="*/ 590 h 10000"/>
                    <a:gd name="connsiteX88" fmla="*/ 3367 w 10000"/>
                    <a:gd name="connsiteY88" fmla="*/ 720 h 10000"/>
                    <a:gd name="connsiteX89" fmla="*/ 3490 w 10000"/>
                    <a:gd name="connsiteY89" fmla="*/ 850 h 10000"/>
                    <a:gd name="connsiteX90" fmla="*/ 3726 w 10000"/>
                    <a:gd name="connsiteY90" fmla="*/ 1137 h 10000"/>
                    <a:gd name="connsiteX91" fmla="*/ 3941 w 10000"/>
                    <a:gd name="connsiteY91" fmla="*/ 1482 h 10000"/>
                    <a:gd name="connsiteX92" fmla="*/ 4145 w 10000"/>
                    <a:gd name="connsiteY92" fmla="*/ 1842 h 10000"/>
                    <a:gd name="connsiteX93" fmla="*/ 4340 w 10000"/>
                    <a:gd name="connsiteY93" fmla="*/ 2231 h 10000"/>
                    <a:gd name="connsiteX94" fmla="*/ 4534 w 10000"/>
                    <a:gd name="connsiteY94" fmla="*/ 2634 h 10000"/>
                    <a:gd name="connsiteX95" fmla="*/ 4708 w 10000"/>
                    <a:gd name="connsiteY95" fmla="*/ 3051 h 10000"/>
                    <a:gd name="connsiteX96" fmla="*/ 4893 w 10000"/>
                    <a:gd name="connsiteY96" fmla="*/ 3483 h 10000"/>
                    <a:gd name="connsiteX97" fmla="*/ 5056 w 10000"/>
                    <a:gd name="connsiteY97" fmla="*/ 3927 h 10000"/>
                    <a:gd name="connsiteX98" fmla="*/ 5363 w 10000"/>
                    <a:gd name="connsiteY98" fmla="*/ 4834 h 10000"/>
                    <a:gd name="connsiteX99" fmla="*/ 5967 w 10000"/>
                    <a:gd name="connsiteY99" fmla="*/ 6633 h 10000"/>
                    <a:gd name="connsiteX100" fmla="*/ 6254 w 10000"/>
                    <a:gd name="connsiteY100" fmla="*/ 7468 h 10000"/>
                    <a:gd name="connsiteX101" fmla="*/ 6407 w 10000"/>
                    <a:gd name="connsiteY101" fmla="*/ 7828 h 10000"/>
                    <a:gd name="connsiteX102" fmla="*/ 6551 w 10000"/>
                    <a:gd name="connsiteY102" fmla="*/ 8201 h 10000"/>
                    <a:gd name="connsiteX103" fmla="*/ 6714 w 10000"/>
                    <a:gd name="connsiteY103" fmla="*/ 8533 h 10000"/>
                    <a:gd name="connsiteX104" fmla="*/ 6868 w 10000"/>
                    <a:gd name="connsiteY104" fmla="*/ 8821 h 10000"/>
                    <a:gd name="connsiteX105" fmla="*/ 7021 w 10000"/>
                    <a:gd name="connsiteY105" fmla="*/ 9093 h 10000"/>
                    <a:gd name="connsiteX106" fmla="*/ 7195 w 10000"/>
                    <a:gd name="connsiteY106" fmla="*/ 9295 h 10000"/>
                    <a:gd name="connsiteX107" fmla="*/ 7288 w 10000"/>
                    <a:gd name="connsiteY107" fmla="*/ 9395 h 10000"/>
                    <a:gd name="connsiteX108" fmla="*/ 7369 w 10000"/>
                    <a:gd name="connsiteY108" fmla="*/ 9497 h 10000"/>
                    <a:gd name="connsiteX109" fmla="*/ 7462 w 10000"/>
                    <a:gd name="connsiteY109" fmla="*/ 9554 h 10000"/>
                    <a:gd name="connsiteX110" fmla="*/ 7554 w 10000"/>
                    <a:gd name="connsiteY110" fmla="*/ 9626 h 10000"/>
                    <a:gd name="connsiteX111" fmla="*/ 7646 w 10000"/>
                    <a:gd name="connsiteY111" fmla="*/ 9669 h 10000"/>
                    <a:gd name="connsiteX112" fmla="*/ 7748 w 10000"/>
                    <a:gd name="connsiteY112" fmla="*/ 9698 h 10000"/>
                    <a:gd name="connsiteX113" fmla="*/ 7851 w 10000"/>
                    <a:gd name="connsiteY113" fmla="*/ 9741 h 10000"/>
                    <a:gd name="connsiteX114" fmla="*/ 7943 w 10000"/>
                    <a:gd name="connsiteY114"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044 w 10000"/>
                    <a:gd name="connsiteY64" fmla="*/ 576 h 10000"/>
                    <a:gd name="connsiteX65" fmla="*/ 931 w 10000"/>
                    <a:gd name="connsiteY65" fmla="*/ 720 h 10000"/>
                    <a:gd name="connsiteX66" fmla="*/ 809 w 10000"/>
                    <a:gd name="connsiteY66" fmla="*/ 865 h 10000"/>
                    <a:gd name="connsiteX67" fmla="*/ 706 w 10000"/>
                    <a:gd name="connsiteY67" fmla="*/ 1050 h 10000"/>
                    <a:gd name="connsiteX68" fmla="*/ 604 w 10000"/>
                    <a:gd name="connsiteY68" fmla="*/ 1224 h 10000"/>
                    <a:gd name="connsiteX69" fmla="*/ 491 w 10000"/>
                    <a:gd name="connsiteY69" fmla="*/ 1425 h 10000"/>
                    <a:gd name="connsiteX70" fmla="*/ 399 w 10000"/>
                    <a:gd name="connsiteY70" fmla="*/ 1627 h 10000"/>
                    <a:gd name="connsiteX71" fmla="*/ 194 w 10000"/>
                    <a:gd name="connsiteY71" fmla="*/ 2101 h 10000"/>
                    <a:gd name="connsiteX72" fmla="*/ 0 w 10000"/>
                    <a:gd name="connsiteY72" fmla="*/ 2591 h 10000"/>
                    <a:gd name="connsiteX73" fmla="*/ 10 w 10000"/>
                    <a:gd name="connsiteY73" fmla="*/ 907 h 10000"/>
                    <a:gd name="connsiteX74" fmla="*/ 205 w 10000"/>
                    <a:gd name="connsiteY74" fmla="*/ 691 h 10000"/>
                    <a:gd name="connsiteX75" fmla="*/ 399 w 10000"/>
                    <a:gd name="connsiteY75" fmla="*/ 504 h 10000"/>
                    <a:gd name="connsiteX76" fmla="*/ 604 w 10000"/>
                    <a:gd name="connsiteY76" fmla="*/ 317 h 10000"/>
                    <a:gd name="connsiteX77" fmla="*/ 819 w 10000"/>
                    <a:gd name="connsiteY77" fmla="*/ 188 h 10000"/>
                    <a:gd name="connsiteX78" fmla="*/ 1054 w 10000"/>
                    <a:gd name="connsiteY78" fmla="*/ 86 h 10000"/>
                    <a:gd name="connsiteX79" fmla="*/ 2272 w 10000"/>
                    <a:gd name="connsiteY79" fmla="*/ 0 h 10000"/>
                    <a:gd name="connsiteX80" fmla="*/ 2426 w 10000"/>
                    <a:gd name="connsiteY80" fmla="*/ 43 h 10000"/>
                    <a:gd name="connsiteX81" fmla="*/ 2569 w 10000"/>
                    <a:gd name="connsiteY81" fmla="*/ 115 h 10000"/>
                    <a:gd name="connsiteX82" fmla="*/ 2712 w 10000"/>
                    <a:gd name="connsiteY82" fmla="*/ 188 h 10000"/>
                    <a:gd name="connsiteX83" fmla="*/ 2845 w 10000"/>
                    <a:gd name="connsiteY83" fmla="*/ 274 h 10000"/>
                    <a:gd name="connsiteX84" fmla="*/ 2989 w 10000"/>
                    <a:gd name="connsiteY84" fmla="*/ 375 h 10000"/>
                    <a:gd name="connsiteX85" fmla="*/ 3112 w 10000"/>
                    <a:gd name="connsiteY85" fmla="*/ 461 h 10000"/>
                    <a:gd name="connsiteX86" fmla="*/ 3234 w 10000"/>
                    <a:gd name="connsiteY86" fmla="*/ 590 h 10000"/>
                    <a:gd name="connsiteX87" fmla="*/ 3367 w 10000"/>
                    <a:gd name="connsiteY87" fmla="*/ 720 h 10000"/>
                    <a:gd name="connsiteX88" fmla="*/ 3490 w 10000"/>
                    <a:gd name="connsiteY88" fmla="*/ 850 h 10000"/>
                    <a:gd name="connsiteX89" fmla="*/ 3726 w 10000"/>
                    <a:gd name="connsiteY89" fmla="*/ 1137 h 10000"/>
                    <a:gd name="connsiteX90" fmla="*/ 3941 w 10000"/>
                    <a:gd name="connsiteY90" fmla="*/ 1482 h 10000"/>
                    <a:gd name="connsiteX91" fmla="*/ 4145 w 10000"/>
                    <a:gd name="connsiteY91" fmla="*/ 1842 h 10000"/>
                    <a:gd name="connsiteX92" fmla="*/ 4340 w 10000"/>
                    <a:gd name="connsiteY92" fmla="*/ 2231 h 10000"/>
                    <a:gd name="connsiteX93" fmla="*/ 4534 w 10000"/>
                    <a:gd name="connsiteY93" fmla="*/ 2634 h 10000"/>
                    <a:gd name="connsiteX94" fmla="*/ 4708 w 10000"/>
                    <a:gd name="connsiteY94" fmla="*/ 3051 h 10000"/>
                    <a:gd name="connsiteX95" fmla="*/ 4893 w 10000"/>
                    <a:gd name="connsiteY95" fmla="*/ 3483 h 10000"/>
                    <a:gd name="connsiteX96" fmla="*/ 5056 w 10000"/>
                    <a:gd name="connsiteY96" fmla="*/ 3927 h 10000"/>
                    <a:gd name="connsiteX97" fmla="*/ 5363 w 10000"/>
                    <a:gd name="connsiteY97" fmla="*/ 4834 h 10000"/>
                    <a:gd name="connsiteX98" fmla="*/ 5967 w 10000"/>
                    <a:gd name="connsiteY98" fmla="*/ 6633 h 10000"/>
                    <a:gd name="connsiteX99" fmla="*/ 6254 w 10000"/>
                    <a:gd name="connsiteY99" fmla="*/ 7468 h 10000"/>
                    <a:gd name="connsiteX100" fmla="*/ 6407 w 10000"/>
                    <a:gd name="connsiteY100" fmla="*/ 7828 h 10000"/>
                    <a:gd name="connsiteX101" fmla="*/ 6551 w 10000"/>
                    <a:gd name="connsiteY101" fmla="*/ 8201 h 10000"/>
                    <a:gd name="connsiteX102" fmla="*/ 6714 w 10000"/>
                    <a:gd name="connsiteY102" fmla="*/ 8533 h 10000"/>
                    <a:gd name="connsiteX103" fmla="*/ 6868 w 10000"/>
                    <a:gd name="connsiteY103" fmla="*/ 8821 h 10000"/>
                    <a:gd name="connsiteX104" fmla="*/ 7021 w 10000"/>
                    <a:gd name="connsiteY104" fmla="*/ 9093 h 10000"/>
                    <a:gd name="connsiteX105" fmla="*/ 7195 w 10000"/>
                    <a:gd name="connsiteY105" fmla="*/ 9295 h 10000"/>
                    <a:gd name="connsiteX106" fmla="*/ 7288 w 10000"/>
                    <a:gd name="connsiteY106" fmla="*/ 9395 h 10000"/>
                    <a:gd name="connsiteX107" fmla="*/ 7369 w 10000"/>
                    <a:gd name="connsiteY107" fmla="*/ 9497 h 10000"/>
                    <a:gd name="connsiteX108" fmla="*/ 7462 w 10000"/>
                    <a:gd name="connsiteY108" fmla="*/ 9554 h 10000"/>
                    <a:gd name="connsiteX109" fmla="*/ 7554 w 10000"/>
                    <a:gd name="connsiteY109" fmla="*/ 9626 h 10000"/>
                    <a:gd name="connsiteX110" fmla="*/ 7646 w 10000"/>
                    <a:gd name="connsiteY110" fmla="*/ 9669 h 10000"/>
                    <a:gd name="connsiteX111" fmla="*/ 7748 w 10000"/>
                    <a:gd name="connsiteY111" fmla="*/ 9698 h 10000"/>
                    <a:gd name="connsiteX112" fmla="*/ 7851 w 10000"/>
                    <a:gd name="connsiteY112" fmla="*/ 9741 h 10000"/>
                    <a:gd name="connsiteX113" fmla="*/ 7943 w 10000"/>
                    <a:gd name="connsiteY113"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044 w 10000"/>
                    <a:gd name="connsiteY64" fmla="*/ 576 h 10000"/>
                    <a:gd name="connsiteX65" fmla="*/ 931 w 10000"/>
                    <a:gd name="connsiteY65" fmla="*/ 720 h 10000"/>
                    <a:gd name="connsiteX66" fmla="*/ 809 w 10000"/>
                    <a:gd name="connsiteY66" fmla="*/ 865 h 10000"/>
                    <a:gd name="connsiteX67" fmla="*/ 706 w 10000"/>
                    <a:gd name="connsiteY67" fmla="*/ 1050 h 10000"/>
                    <a:gd name="connsiteX68" fmla="*/ 604 w 10000"/>
                    <a:gd name="connsiteY68" fmla="*/ 1224 h 10000"/>
                    <a:gd name="connsiteX69" fmla="*/ 491 w 10000"/>
                    <a:gd name="connsiteY69" fmla="*/ 1425 h 10000"/>
                    <a:gd name="connsiteX70" fmla="*/ 399 w 10000"/>
                    <a:gd name="connsiteY70" fmla="*/ 1627 h 10000"/>
                    <a:gd name="connsiteX71" fmla="*/ 194 w 10000"/>
                    <a:gd name="connsiteY71" fmla="*/ 2101 h 10000"/>
                    <a:gd name="connsiteX72" fmla="*/ 0 w 10000"/>
                    <a:gd name="connsiteY72" fmla="*/ 2591 h 10000"/>
                    <a:gd name="connsiteX73" fmla="*/ 10 w 10000"/>
                    <a:gd name="connsiteY73" fmla="*/ 907 h 10000"/>
                    <a:gd name="connsiteX74" fmla="*/ 205 w 10000"/>
                    <a:gd name="connsiteY74" fmla="*/ 691 h 10000"/>
                    <a:gd name="connsiteX75" fmla="*/ 399 w 10000"/>
                    <a:gd name="connsiteY75" fmla="*/ 504 h 10000"/>
                    <a:gd name="connsiteX76" fmla="*/ 604 w 10000"/>
                    <a:gd name="connsiteY76" fmla="*/ 317 h 10000"/>
                    <a:gd name="connsiteX77" fmla="*/ 819 w 10000"/>
                    <a:gd name="connsiteY77" fmla="*/ 188 h 10000"/>
                    <a:gd name="connsiteX78" fmla="*/ 2272 w 10000"/>
                    <a:gd name="connsiteY78" fmla="*/ 0 h 10000"/>
                    <a:gd name="connsiteX79" fmla="*/ 2426 w 10000"/>
                    <a:gd name="connsiteY79" fmla="*/ 43 h 10000"/>
                    <a:gd name="connsiteX80" fmla="*/ 2569 w 10000"/>
                    <a:gd name="connsiteY80" fmla="*/ 115 h 10000"/>
                    <a:gd name="connsiteX81" fmla="*/ 2712 w 10000"/>
                    <a:gd name="connsiteY81" fmla="*/ 188 h 10000"/>
                    <a:gd name="connsiteX82" fmla="*/ 2845 w 10000"/>
                    <a:gd name="connsiteY82" fmla="*/ 274 h 10000"/>
                    <a:gd name="connsiteX83" fmla="*/ 2989 w 10000"/>
                    <a:gd name="connsiteY83" fmla="*/ 375 h 10000"/>
                    <a:gd name="connsiteX84" fmla="*/ 3112 w 10000"/>
                    <a:gd name="connsiteY84" fmla="*/ 461 h 10000"/>
                    <a:gd name="connsiteX85" fmla="*/ 3234 w 10000"/>
                    <a:gd name="connsiteY85" fmla="*/ 590 h 10000"/>
                    <a:gd name="connsiteX86" fmla="*/ 3367 w 10000"/>
                    <a:gd name="connsiteY86" fmla="*/ 720 h 10000"/>
                    <a:gd name="connsiteX87" fmla="*/ 3490 w 10000"/>
                    <a:gd name="connsiteY87" fmla="*/ 850 h 10000"/>
                    <a:gd name="connsiteX88" fmla="*/ 3726 w 10000"/>
                    <a:gd name="connsiteY88" fmla="*/ 1137 h 10000"/>
                    <a:gd name="connsiteX89" fmla="*/ 3941 w 10000"/>
                    <a:gd name="connsiteY89" fmla="*/ 1482 h 10000"/>
                    <a:gd name="connsiteX90" fmla="*/ 4145 w 10000"/>
                    <a:gd name="connsiteY90" fmla="*/ 1842 h 10000"/>
                    <a:gd name="connsiteX91" fmla="*/ 4340 w 10000"/>
                    <a:gd name="connsiteY91" fmla="*/ 2231 h 10000"/>
                    <a:gd name="connsiteX92" fmla="*/ 4534 w 10000"/>
                    <a:gd name="connsiteY92" fmla="*/ 2634 h 10000"/>
                    <a:gd name="connsiteX93" fmla="*/ 4708 w 10000"/>
                    <a:gd name="connsiteY93" fmla="*/ 3051 h 10000"/>
                    <a:gd name="connsiteX94" fmla="*/ 4893 w 10000"/>
                    <a:gd name="connsiteY94" fmla="*/ 3483 h 10000"/>
                    <a:gd name="connsiteX95" fmla="*/ 5056 w 10000"/>
                    <a:gd name="connsiteY95" fmla="*/ 3927 h 10000"/>
                    <a:gd name="connsiteX96" fmla="*/ 5363 w 10000"/>
                    <a:gd name="connsiteY96" fmla="*/ 4834 h 10000"/>
                    <a:gd name="connsiteX97" fmla="*/ 5967 w 10000"/>
                    <a:gd name="connsiteY97" fmla="*/ 6633 h 10000"/>
                    <a:gd name="connsiteX98" fmla="*/ 6254 w 10000"/>
                    <a:gd name="connsiteY98" fmla="*/ 7468 h 10000"/>
                    <a:gd name="connsiteX99" fmla="*/ 6407 w 10000"/>
                    <a:gd name="connsiteY99" fmla="*/ 7828 h 10000"/>
                    <a:gd name="connsiteX100" fmla="*/ 6551 w 10000"/>
                    <a:gd name="connsiteY100" fmla="*/ 8201 h 10000"/>
                    <a:gd name="connsiteX101" fmla="*/ 6714 w 10000"/>
                    <a:gd name="connsiteY101" fmla="*/ 8533 h 10000"/>
                    <a:gd name="connsiteX102" fmla="*/ 6868 w 10000"/>
                    <a:gd name="connsiteY102" fmla="*/ 8821 h 10000"/>
                    <a:gd name="connsiteX103" fmla="*/ 7021 w 10000"/>
                    <a:gd name="connsiteY103" fmla="*/ 9093 h 10000"/>
                    <a:gd name="connsiteX104" fmla="*/ 7195 w 10000"/>
                    <a:gd name="connsiteY104" fmla="*/ 9295 h 10000"/>
                    <a:gd name="connsiteX105" fmla="*/ 7288 w 10000"/>
                    <a:gd name="connsiteY105" fmla="*/ 9395 h 10000"/>
                    <a:gd name="connsiteX106" fmla="*/ 7369 w 10000"/>
                    <a:gd name="connsiteY106" fmla="*/ 9497 h 10000"/>
                    <a:gd name="connsiteX107" fmla="*/ 7462 w 10000"/>
                    <a:gd name="connsiteY107" fmla="*/ 9554 h 10000"/>
                    <a:gd name="connsiteX108" fmla="*/ 7554 w 10000"/>
                    <a:gd name="connsiteY108" fmla="*/ 9626 h 10000"/>
                    <a:gd name="connsiteX109" fmla="*/ 7646 w 10000"/>
                    <a:gd name="connsiteY109" fmla="*/ 9669 h 10000"/>
                    <a:gd name="connsiteX110" fmla="*/ 7748 w 10000"/>
                    <a:gd name="connsiteY110" fmla="*/ 9698 h 10000"/>
                    <a:gd name="connsiteX111" fmla="*/ 7851 w 10000"/>
                    <a:gd name="connsiteY111" fmla="*/ 9741 h 10000"/>
                    <a:gd name="connsiteX112" fmla="*/ 7943 w 10000"/>
                    <a:gd name="connsiteY112"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931 w 10000"/>
                    <a:gd name="connsiteY64" fmla="*/ 720 h 10000"/>
                    <a:gd name="connsiteX65" fmla="*/ 809 w 10000"/>
                    <a:gd name="connsiteY65" fmla="*/ 865 h 10000"/>
                    <a:gd name="connsiteX66" fmla="*/ 706 w 10000"/>
                    <a:gd name="connsiteY66" fmla="*/ 1050 h 10000"/>
                    <a:gd name="connsiteX67" fmla="*/ 604 w 10000"/>
                    <a:gd name="connsiteY67" fmla="*/ 1224 h 10000"/>
                    <a:gd name="connsiteX68" fmla="*/ 491 w 10000"/>
                    <a:gd name="connsiteY68" fmla="*/ 1425 h 10000"/>
                    <a:gd name="connsiteX69" fmla="*/ 399 w 10000"/>
                    <a:gd name="connsiteY69" fmla="*/ 1627 h 10000"/>
                    <a:gd name="connsiteX70" fmla="*/ 194 w 10000"/>
                    <a:gd name="connsiteY70" fmla="*/ 2101 h 10000"/>
                    <a:gd name="connsiteX71" fmla="*/ 0 w 10000"/>
                    <a:gd name="connsiteY71" fmla="*/ 2591 h 10000"/>
                    <a:gd name="connsiteX72" fmla="*/ 10 w 10000"/>
                    <a:gd name="connsiteY72" fmla="*/ 907 h 10000"/>
                    <a:gd name="connsiteX73" fmla="*/ 205 w 10000"/>
                    <a:gd name="connsiteY73" fmla="*/ 691 h 10000"/>
                    <a:gd name="connsiteX74" fmla="*/ 399 w 10000"/>
                    <a:gd name="connsiteY74" fmla="*/ 504 h 10000"/>
                    <a:gd name="connsiteX75" fmla="*/ 604 w 10000"/>
                    <a:gd name="connsiteY75" fmla="*/ 317 h 10000"/>
                    <a:gd name="connsiteX76" fmla="*/ 819 w 10000"/>
                    <a:gd name="connsiteY76" fmla="*/ 188 h 10000"/>
                    <a:gd name="connsiteX77" fmla="*/ 2272 w 10000"/>
                    <a:gd name="connsiteY77" fmla="*/ 0 h 10000"/>
                    <a:gd name="connsiteX78" fmla="*/ 2426 w 10000"/>
                    <a:gd name="connsiteY78" fmla="*/ 43 h 10000"/>
                    <a:gd name="connsiteX79" fmla="*/ 2569 w 10000"/>
                    <a:gd name="connsiteY79" fmla="*/ 115 h 10000"/>
                    <a:gd name="connsiteX80" fmla="*/ 2712 w 10000"/>
                    <a:gd name="connsiteY80" fmla="*/ 188 h 10000"/>
                    <a:gd name="connsiteX81" fmla="*/ 2845 w 10000"/>
                    <a:gd name="connsiteY81" fmla="*/ 274 h 10000"/>
                    <a:gd name="connsiteX82" fmla="*/ 2989 w 10000"/>
                    <a:gd name="connsiteY82" fmla="*/ 375 h 10000"/>
                    <a:gd name="connsiteX83" fmla="*/ 3112 w 10000"/>
                    <a:gd name="connsiteY83" fmla="*/ 461 h 10000"/>
                    <a:gd name="connsiteX84" fmla="*/ 3234 w 10000"/>
                    <a:gd name="connsiteY84" fmla="*/ 590 h 10000"/>
                    <a:gd name="connsiteX85" fmla="*/ 3367 w 10000"/>
                    <a:gd name="connsiteY85" fmla="*/ 720 h 10000"/>
                    <a:gd name="connsiteX86" fmla="*/ 3490 w 10000"/>
                    <a:gd name="connsiteY86" fmla="*/ 850 h 10000"/>
                    <a:gd name="connsiteX87" fmla="*/ 3726 w 10000"/>
                    <a:gd name="connsiteY87" fmla="*/ 1137 h 10000"/>
                    <a:gd name="connsiteX88" fmla="*/ 3941 w 10000"/>
                    <a:gd name="connsiteY88" fmla="*/ 1482 h 10000"/>
                    <a:gd name="connsiteX89" fmla="*/ 4145 w 10000"/>
                    <a:gd name="connsiteY89" fmla="*/ 1842 h 10000"/>
                    <a:gd name="connsiteX90" fmla="*/ 4340 w 10000"/>
                    <a:gd name="connsiteY90" fmla="*/ 2231 h 10000"/>
                    <a:gd name="connsiteX91" fmla="*/ 4534 w 10000"/>
                    <a:gd name="connsiteY91" fmla="*/ 2634 h 10000"/>
                    <a:gd name="connsiteX92" fmla="*/ 4708 w 10000"/>
                    <a:gd name="connsiteY92" fmla="*/ 3051 h 10000"/>
                    <a:gd name="connsiteX93" fmla="*/ 4893 w 10000"/>
                    <a:gd name="connsiteY93" fmla="*/ 3483 h 10000"/>
                    <a:gd name="connsiteX94" fmla="*/ 5056 w 10000"/>
                    <a:gd name="connsiteY94" fmla="*/ 3927 h 10000"/>
                    <a:gd name="connsiteX95" fmla="*/ 5363 w 10000"/>
                    <a:gd name="connsiteY95" fmla="*/ 4834 h 10000"/>
                    <a:gd name="connsiteX96" fmla="*/ 5967 w 10000"/>
                    <a:gd name="connsiteY96" fmla="*/ 6633 h 10000"/>
                    <a:gd name="connsiteX97" fmla="*/ 6254 w 10000"/>
                    <a:gd name="connsiteY97" fmla="*/ 7468 h 10000"/>
                    <a:gd name="connsiteX98" fmla="*/ 6407 w 10000"/>
                    <a:gd name="connsiteY98" fmla="*/ 7828 h 10000"/>
                    <a:gd name="connsiteX99" fmla="*/ 6551 w 10000"/>
                    <a:gd name="connsiteY99" fmla="*/ 8201 h 10000"/>
                    <a:gd name="connsiteX100" fmla="*/ 6714 w 10000"/>
                    <a:gd name="connsiteY100" fmla="*/ 8533 h 10000"/>
                    <a:gd name="connsiteX101" fmla="*/ 6868 w 10000"/>
                    <a:gd name="connsiteY101" fmla="*/ 8821 h 10000"/>
                    <a:gd name="connsiteX102" fmla="*/ 7021 w 10000"/>
                    <a:gd name="connsiteY102" fmla="*/ 9093 h 10000"/>
                    <a:gd name="connsiteX103" fmla="*/ 7195 w 10000"/>
                    <a:gd name="connsiteY103" fmla="*/ 9295 h 10000"/>
                    <a:gd name="connsiteX104" fmla="*/ 7288 w 10000"/>
                    <a:gd name="connsiteY104" fmla="*/ 9395 h 10000"/>
                    <a:gd name="connsiteX105" fmla="*/ 7369 w 10000"/>
                    <a:gd name="connsiteY105" fmla="*/ 9497 h 10000"/>
                    <a:gd name="connsiteX106" fmla="*/ 7462 w 10000"/>
                    <a:gd name="connsiteY106" fmla="*/ 9554 h 10000"/>
                    <a:gd name="connsiteX107" fmla="*/ 7554 w 10000"/>
                    <a:gd name="connsiteY107" fmla="*/ 9626 h 10000"/>
                    <a:gd name="connsiteX108" fmla="*/ 7646 w 10000"/>
                    <a:gd name="connsiteY108" fmla="*/ 9669 h 10000"/>
                    <a:gd name="connsiteX109" fmla="*/ 7748 w 10000"/>
                    <a:gd name="connsiteY109" fmla="*/ 9698 h 10000"/>
                    <a:gd name="connsiteX110" fmla="*/ 7851 w 10000"/>
                    <a:gd name="connsiteY110" fmla="*/ 9741 h 10000"/>
                    <a:gd name="connsiteX111" fmla="*/ 7943 w 10000"/>
                    <a:gd name="connsiteY111"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931 w 10000"/>
                    <a:gd name="connsiteY64" fmla="*/ 720 h 10000"/>
                    <a:gd name="connsiteX65" fmla="*/ 809 w 10000"/>
                    <a:gd name="connsiteY65" fmla="*/ 865 h 10000"/>
                    <a:gd name="connsiteX66" fmla="*/ 706 w 10000"/>
                    <a:gd name="connsiteY66" fmla="*/ 1050 h 10000"/>
                    <a:gd name="connsiteX67" fmla="*/ 604 w 10000"/>
                    <a:gd name="connsiteY67" fmla="*/ 1224 h 10000"/>
                    <a:gd name="connsiteX68" fmla="*/ 491 w 10000"/>
                    <a:gd name="connsiteY68" fmla="*/ 1425 h 10000"/>
                    <a:gd name="connsiteX69" fmla="*/ 399 w 10000"/>
                    <a:gd name="connsiteY69" fmla="*/ 1627 h 10000"/>
                    <a:gd name="connsiteX70" fmla="*/ 194 w 10000"/>
                    <a:gd name="connsiteY70" fmla="*/ 2101 h 10000"/>
                    <a:gd name="connsiteX71" fmla="*/ 0 w 10000"/>
                    <a:gd name="connsiteY71" fmla="*/ 2591 h 10000"/>
                    <a:gd name="connsiteX72" fmla="*/ 10 w 10000"/>
                    <a:gd name="connsiteY72" fmla="*/ 907 h 10000"/>
                    <a:gd name="connsiteX73" fmla="*/ 205 w 10000"/>
                    <a:gd name="connsiteY73" fmla="*/ 691 h 10000"/>
                    <a:gd name="connsiteX74" fmla="*/ 399 w 10000"/>
                    <a:gd name="connsiteY74" fmla="*/ 504 h 10000"/>
                    <a:gd name="connsiteX75" fmla="*/ 604 w 10000"/>
                    <a:gd name="connsiteY75" fmla="*/ 317 h 10000"/>
                    <a:gd name="connsiteX76" fmla="*/ 2272 w 10000"/>
                    <a:gd name="connsiteY76" fmla="*/ 0 h 10000"/>
                    <a:gd name="connsiteX77" fmla="*/ 2426 w 10000"/>
                    <a:gd name="connsiteY77" fmla="*/ 43 h 10000"/>
                    <a:gd name="connsiteX78" fmla="*/ 2569 w 10000"/>
                    <a:gd name="connsiteY78" fmla="*/ 115 h 10000"/>
                    <a:gd name="connsiteX79" fmla="*/ 2712 w 10000"/>
                    <a:gd name="connsiteY79" fmla="*/ 188 h 10000"/>
                    <a:gd name="connsiteX80" fmla="*/ 2845 w 10000"/>
                    <a:gd name="connsiteY80" fmla="*/ 274 h 10000"/>
                    <a:gd name="connsiteX81" fmla="*/ 2989 w 10000"/>
                    <a:gd name="connsiteY81" fmla="*/ 375 h 10000"/>
                    <a:gd name="connsiteX82" fmla="*/ 3112 w 10000"/>
                    <a:gd name="connsiteY82" fmla="*/ 461 h 10000"/>
                    <a:gd name="connsiteX83" fmla="*/ 3234 w 10000"/>
                    <a:gd name="connsiteY83" fmla="*/ 590 h 10000"/>
                    <a:gd name="connsiteX84" fmla="*/ 3367 w 10000"/>
                    <a:gd name="connsiteY84" fmla="*/ 720 h 10000"/>
                    <a:gd name="connsiteX85" fmla="*/ 3490 w 10000"/>
                    <a:gd name="connsiteY85" fmla="*/ 850 h 10000"/>
                    <a:gd name="connsiteX86" fmla="*/ 3726 w 10000"/>
                    <a:gd name="connsiteY86" fmla="*/ 1137 h 10000"/>
                    <a:gd name="connsiteX87" fmla="*/ 3941 w 10000"/>
                    <a:gd name="connsiteY87" fmla="*/ 1482 h 10000"/>
                    <a:gd name="connsiteX88" fmla="*/ 4145 w 10000"/>
                    <a:gd name="connsiteY88" fmla="*/ 1842 h 10000"/>
                    <a:gd name="connsiteX89" fmla="*/ 4340 w 10000"/>
                    <a:gd name="connsiteY89" fmla="*/ 2231 h 10000"/>
                    <a:gd name="connsiteX90" fmla="*/ 4534 w 10000"/>
                    <a:gd name="connsiteY90" fmla="*/ 2634 h 10000"/>
                    <a:gd name="connsiteX91" fmla="*/ 4708 w 10000"/>
                    <a:gd name="connsiteY91" fmla="*/ 3051 h 10000"/>
                    <a:gd name="connsiteX92" fmla="*/ 4893 w 10000"/>
                    <a:gd name="connsiteY92" fmla="*/ 3483 h 10000"/>
                    <a:gd name="connsiteX93" fmla="*/ 5056 w 10000"/>
                    <a:gd name="connsiteY93" fmla="*/ 3927 h 10000"/>
                    <a:gd name="connsiteX94" fmla="*/ 5363 w 10000"/>
                    <a:gd name="connsiteY94" fmla="*/ 4834 h 10000"/>
                    <a:gd name="connsiteX95" fmla="*/ 5967 w 10000"/>
                    <a:gd name="connsiteY95" fmla="*/ 6633 h 10000"/>
                    <a:gd name="connsiteX96" fmla="*/ 6254 w 10000"/>
                    <a:gd name="connsiteY96" fmla="*/ 7468 h 10000"/>
                    <a:gd name="connsiteX97" fmla="*/ 6407 w 10000"/>
                    <a:gd name="connsiteY97" fmla="*/ 7828 h 10000"/>
                    <a:gd name="connsiteX98" fmla="*/ 6551 w 10000"/>
                    <a:gd name="connsiteY98" fmla="*/ 8201 h 10000"/>
                    <a:gd name="connsiteX99" fmla="*/ 6714 w 10000"/>
                    <a:gd name="connsiteY99" fmla="*/ 8533 h 10000"/>
                    <a:gd name="connsiteX100" fmla="*/ 6868 w 10000"/>
                    <a:gd name="connsiteY100" fmla="*/ 8821 h 10000"/>
                    <a:gd name="connsiteX101" fmla="*/ 7021 w 10000"/>
                    <a:gd name="connsiteY101" fmla="*/ 9093 h 10000"/>
                    <a:gd name="connsiteX102" fmla="*/ 7195 w 10000"/>
                    <a:gd name="connsiteY102" fmla="*/ 9295 h 10000"/>
                    <a:gd name="connsiteX103" fmla="*/ 7288 w 10000"/>
                    <a:gd name="connsiteY103" fmla="*/ 9395 h 10000"/>
                    <a:gd name="connsiteX104" fmla="*/ 7369 w 10000"/>
                    <a:gd name="connsiteY104" fmla="*/ 9497 h 10000"/>
                    <a:gd name="connsiteX105" fmla="*/ 7462 w 10000"/>
                    <a:gd name="connsiteY105" fmla="*/ 9554 h 10000"/>
                    <a:gd name="connsiteX106" fmla="*/ 7554 w 10000"/>
                    <a:gd name="connsiteY106" fmla="*/ 9626 h 10000"/>
                    <a:gd name="connsiteX107" fmla="*/ 7646 w 10000"/>
                    <a:gd name="connsiteY107" fmla="*/ 9669 h 10000"/>
                    <a:gd name="connsiteX108" fmla="*/ 7748 w 10000"/>
                    <a:gd name="connsiteY108" fmla="*/ 9698 h 10000"/>
                    <a:gd name="connsiteX109" fmla="*/ 7851 w 10000"/>
                    <a:gd name="connsiteY109" fmla="*/ 9741 h 10000"/>
                    <a:gd name="connsiteX110" fmla="*/ 7943 w 10000"/>
                    <a:gd name="connsiteY110"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809 w 10000"/>
                    <a:gd name="connsiteY64" fmla="*/ 865 h 10000"/>
                    <a:gd name="connsiteX65" fmla="*/ 706 w 10000"/>
                    <a:gd name="connsiteY65" fmla="*/ 1050 h 10000"/>
                    <a:gd name="connsiteX66" fmla="*/ 604 w 10000"/>
                    <a:gd name="connsiteY66" fmla="*/ 1224 h 10000"/>
                    <a:gd name="connsiteX67" fmla="*/ 491 w 10000"/>
                    <a:gd name="connsiteY67" fmla="*/ 1425 h 10000"/>
                    <a:gd name="connsiteX68" fmla="*/ 399 w 10000"/>
                    <a:gd name="connsiteY68" fmla="*/ 1627 h 10000"/>
                    <a:gd name="connsiteX69" fmla="*/ 194 w 10000"/>
                    <a:gd name="connsiteY69" fmla="*/ 2101 h 10000"/>
                    <a:gd name="connsiteX70" fmla="*/ 0 w 10000"/>
                    <a:gd name="connsiteY70" fmla="*/ 2591 h 10000"/>
                    <a:gd name="connsiteX71" fmla="*/ 10 w 10000"/>
                    <a:gd name="connsiteY71" fmla="*/ 907 h 10000"/>
                    <a:gd name="connsiteX72" fmla="*/ 205 w 10000"/>
                    <a:gd name="connsiteY72" fmla="*/ 691 h 10000"/>
                    <a:gd name="connsiteX73" fmla="*/ 399 w 10000"/>
                    <a:gd name="connsiteY73" fmla="*/ 504 h 10000"/>
                    <a:gd name="connsiteX74" fmla="*/ 604 w 10000"/>
                    <a:gd name="connsiteY74" fmla="*/ 317 h 10000"/>
                    <a:gd name="connsiteX75" fmla="*/ 2272 w 10000"/>
                    <a:gd name="connsiteY75" fmla="*/ 0 h 10000"/>
                    <a:gd name="connsiteX76" fmla="*/ 2426 w 10000"/>
                    <a:gd name="connsiteY76" fmla="*/ 43 h 10000"/>
                    <a:gd name="connsiteX77" fmla="*/ 2569 w 10000"/>
                    <a:gd name="connsiteY77" fmla="*/ 115 h 10000"/>
                    <a:gd name="connsiteX78" fmla="*/ 2712 w 10000"/>
                    <a:gd name="connsiteY78" fmla="*/ 188 h 10000"/>
                    <a:gd name="connsiteX79" fmla="*/ 2845 w 10000"/>
                    <a:gd name="connsiteY79" fmla="*/ 274 h 10000"/>
                    <a:gd name="connsiteX80" fmla="*/ 2989 w 10000"/>
                    <a:gd name="connsiteY80" fmla="*/ 375 h 10000"/>
                    <a:gd name="connsiteX81" fmla="*/ 3112 w 10000"/>
                    <a:gd name="connsiteY81" fmla="*/ 461 h 10000"/>
                    <a:gd name="connsiteX82" fmla="*/ 3234 w 10000"/>
                    <a:gd name="connsiteY82" fmla="*/ 590 h 10000"/>
                    <a:gd name="connsiteX83" fmla="*/ 3367 w 10000"/>
                    <a:gd name="connsiteY83" fmla="*/ 720 h 10000"/>
                    <a:gd name="connsiteX84" fmla="*/ 3490 w 10000"/>
                    <a:gd name="connsiteY84" fmla="*/ 850 h 10000"/>
                    <a:gd name="connsiteX85" fmla="*/ 3726 w 10000"/>
                    <a:gd name="connsiteY85" fmla="*/ 1137 h 10000"/>
                    <a:gd name="connsiteX86" fmla="*/ 3941 w 10000"/>
                    <a:gd name="connsiteY86" fmla="*/ 1482 h 10000"/>
                    <a:gd name="connsiteX87" fmla="*/ 4145 w 10000"/>
                    <a:gd name="connsiteY87" fmla="*/ 1842 h 10000"/>
                    <a:gd name="connsiteX88" fmla="*/ 4340 w 10000"/>
                    <a:gd name="connsiteY88" fmla="*/ 2231 h 10000"/>
                    <a:gd name="connsiteX89" fmla="*/ 4534 w 10000"/>
                    <a:gd name="connsiteY89" fmla="*/ 2634 h 10000"/>
                    <a:gd name="connsiteX90" fmla="*/ 4708 w 10000"/>
                    <a:gd name="connsiteY90" fmla="*/ 3051 h 10000"/>
                    <a:gd name="connsiteX91" fmla="*/ 4893 w 10000"/>
                    <a:gd name="connsiteY91" fmla="*/ 3483 h 10000"/>
                    <a:gd name="connsiteX92" fmla="*/ 5056 w 10000"/>
                    <a:gd name="connsiteY92" fmla="*/ 3927 h 10000"/>
                    <a:gd name="connsiteX93" fmla="*/ 5363 w 10000"/>
                    <a:gd name="connsiteY93" fmla="*/ 4834 h 10000"/>
                    <a:gd name="connsiteX94" fmla="*/ 5967 w 10000"/>
                    <a:gd name="connsiteY94" fmla="*/ 6633 h 10000"/>
                    <a:gd name="connsiteX95" fmla="*/ 6254 w 10000"/>
                    <a:gd name="connsiteY95" fmla="*/ 7468 h 10000"/>
                    <a:gd name="connsiteX96" fmla="*/ 6407 w 10000"/>
                    <a:gd name="connsiteY96" fmla="*/ 7828 h 10000"/>
                    <a:gd name="connsiteX97" fmla="*/ 6551 w 10000"/>
                    <a:gd name="connsiteY97" fmla="*/ 8201 h 10000"/>
                    <a:gd name="connsiteX98" fmla="*/ 6714 w 10000"/>
                    <a:gd name="connsiteY98" fmla="*/ 8533 h 10000"/>
                    <a:gd name="connsiteX99" fmla="*/ 6868 w 10000"/>
                    <a:gd name="connsiteY99" fmla="*/ 8821 h 10000"/>
                    <a:gd name="connsiteX100" fmla="*/ 7021 w 10000"/>
                    <a:gd name="connsiteY100" fmla="*/ 9093 h 10000"/>
                    <a:gd name="connsiteX101" fmla="*/ 7195 w 10000"/>
                    <a:gd name="connsiteY101" fmla="*/ 9295 h 10000"/>
                    <a:gd name="connsiteX102" fmla="*/ 7288 w 10000"/>
                    <a:gd name="connsiteY102" fmla="*/ 9395 h 10000"/>
                    <a:gd name="connsiteX103" fmla="*/ 7369 w 10000"/>
                    <a:gd name="connsiteY103" fmla="*/ 9497 h 10000"/>
                    <a:gd name="connsiteX104" fmla="*/ 7462 w 10000"/>
                    <a:gd name="connsiteY104" fmla="*/ 9554 h 10000"/>
                    <a:gd name="connsiteX105" fmla="*/ 7554 w 10000"/>
                    <a:gd name="connsiteY105" fmla="*/ 9626 h 10000"/>
                    <a:gd name="connsiteX106" fmla="*/ 7646 w 10000"/>
                    <a:gd name="connsiteY106" fmla="*/ 9669 h 10000"/>
                    <a:gd name="connsiteX107" fmla="*/ 7748 w 10000"/>
                    <a:gd name="connsiteY107" fmla="*/ 9698 h 10000"/>
                    <a:gd name="connsiteX108" fmla="*/ 7851 w 10000"/>
                    <a:gd name="connsiteY108" fmla="*/ 9741 h 10000"/>
                    <a:gd name="connsiteX109" fmla="*/ 7943 w 10000"/>
                    <a:gd name="connsiteY109"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809 w 10000"/>
                    <a:gd name="connsiteY64" fmla="*/ 865 h 10000"/>
                    <a:gd name="connsiteX65" fmla="*/ 604 w 10000"/>
                    <a:gd name="connsiteY65" fmla="*/ 1224 h 10000"/>
                    <a:gd name="connsiteX66" fmla="*/ 491 w 10000"/>
                    <a:gd name="connsiteY66" fmla="*/ 1425 h 10000"/>
                    <a:gd name="connsiteX67" fmla="*/ 399 w 10000"/>
                    <a:gd name="connsiteY67" fmla="*/ 1627 h 10000"/>
                    <a:gd name="connsiteX68" fmla="*/ 194 w 10000"/>
                    <a:gd name="connsiteY68" fmla="*/ 2101 h 10000"/>
                    <a:gd name="connsiteX69" fmla="*/ 0 w 10000"/>
                    <a:gd name="connsiteY69" fmla="*/ 2591 h 10000"/>
                    <a:gd name="connsiteX70" fmla="*/ 10 w 10000"/>
                    <a:gd name="connsiteY70" fmla="*/ 907 h 10000"/>
                    <a:gd name="connsiteX71" fmla="*/ 205 w 10000"/>
                    <a:gd name="connsiteY71" fmla="*/ 691 h 10000"/>
                    <a:gd name="connsiteX72" fmla="*/ 399 w 10000"/>
                    <a:gd name="connsiteY72" fmla="*/ 504 h 10000"/>
                    <a:gd name="connsiteX73" fmla="*/ 604 w 10000"/>
                    <a:gd name="connsiteY73" fmla="*/ 317 h 10000"/>
                    <a:gd name="connsiteX74" fmla="*/ 2272 w 10000"/>
                    <a:gd name="connsiteY74" fmla="*/ 0 h 10000"/>
                    <a:gd name="connsiteX75" fmla="*/ 2426 w 10000"/>
                    <a:gd name="connsiteY75" fmla="*/ 43 h 10000"/>
                    <a:gd name="connsiteX76" fmla="*/ 2569 w 10000"/>
                    <a:gd name="connsiteY76" fmla="*/ 115 h 10000"/>
                    <a:gd name="connsiteX77" fmla="*/ 2712 w 10000"/>
                    <a:gd name="connsiteY77" fmla="*/ 188 h 10000"/>
                    <a:gd name="connsiteX78" fmla="*/ 2845 w 10000"/>
                    <a:gd name="connsiteY78" fmla="*/ 274 h 10000"/>
                    <a:gd name="connsiteX79" fmla="*/ 2989 w 10000"/>
                    <a:gd name="connsiteY79" fmla="*/ 375 h 10000"/>
                    <a:gd name="connsiteX80" fmla="*/ 3112 w 10000"/>
                    <a:gd name="connsiteY80" fmla="*/ 461 h 10000"/>
                    <a:gd name="connsiteX81" fmla="*/ 3234 w 10000"/>
                    <a:gd name="connsiteY81" fmla="*/ 590 h 10000"/>
                    <a:gd name="connsiteX82" fmla="*/ 3367 w 10000"/>
                    <a:gd name="connsiteY82" fmla="*/ 720 h 10000"/>
                    <a:gd name="connsiteX83" fmla="*/ 3490 w 10000"/>
                    <a:gd name="connsiteY83" fmla="*/ 850 h 10000"/>
                    <a:gd name="connsiteX84" fmla="*/ 3726 w 10000"/>
                    <a:gd name="connsiteY84" fmla="*/ 1137 h 10000"/>
                    <a:gd name="connsiteX85" fmla="*/ 3941 w 10000"/>
                    <a:gd name="connsiteY85" fmla="*/ 1482 h 10000"/>
                    <a:gd name="connsiteX86" fmla="*/ 4145 w 10000"/>
                    <a:gd name="connsiteY86" fmla="*/ 1842 h 10000"/>
                    <a:gd name="connsiteX87" fmla="*/ 4340 w 10000"/>
                    <a:gd name="connsiteY87" fmla="*/ 2231 h 10000"/>
                    <a:gd name="connsiteX88" fmla="*/ 4534 w 10000"/>
                    <a:gd name="connsiteY88" fmla="*/ 2634 h 10000"/>
                    <a:gd name="connsiteX89" fmla="*/ 4708 w 10000"/>
                    <a:gd name="connsiteY89" fmla="*/ 3051 h 10000"/>
                    <a:gd name="connsiteX90" fmla="*/ 4893 w 10000"/>
                    <a:gd name="connsiteY90" fmla="*/ 3483 h 10000"/>
                    <a:gd name="connsiteX91" fmla="*/ 5056 w 10000"/>
                    <a:gd name="connsiteY91" fmla="*/ 3927 h 10000"/>
                    <a:gd name="connsiteX92" fmla="*/ 5363 w 10000"/>
                    <a:gd name="connsiteY92" fmla="*/ 4834 h 10000"/>
                    <a:gd name="connsiteX93" fmla="*/ 5967 w 10000"/>
                    <a:gd name="connsiteY93" fmla="*/ 6633 h 10000"/>
                    <a:gd name="connsiteX94" fmla="*/ 6254 w 10000"/>
                    <a:gd name="connsiteY94" fmla="*/ 7468 h 10000"/>
                    <a:gd name="connsiteX95" fmla="*/ 6407 w 10000"/>
                    <a:gd name="connsiteY95" fmla="*/ 7828 h 10000"/>
                    <a:gd name="connsiteX96" fmla="*/ 6551 w 10000"/>
                    <a:gd name="connsiteY96" fmla="*/ 8201 h 10000"/>
                    <a:gd name="connsiteX97" fmla="*/ 6714 w 10000"/>
                    <a:gd name="connsiteY97" fmla="*/ 8533 h 10000"/>
                    <a:gd name="connsiteX98" fmla="*/ 6868 w 10000"/>
                    <a:gd name="connsiteY98" fmla="*/ 8821 h 10000"/>
                    <a:gd name="connsiteX99" fmla="*/ 7021 w 10000"/>
                    <a:gd name="connsiteY99" fmla="*/ 9093 h 10000"/>
                    <a:gd name="connsiteX100" fmla="*/ 7195 w 10000"/>
                    <a:gd name="connsiteY100" fmla="*/ 9295 h 10000"/>
                    <a:gd name="connsiteX101" fmla="*/ 7288 w 10000"/>
                    <a:gd name="connsiteY101" fmla="*/ 9395 h 10000"/>
                    <a:gd name="connsiteX102" fmla="*/ 7369 w 10000"/>
                    <a:gd name="connsiteY102" fmla="*/ 9497 h 10000"/>
                    <a:gd name="connsiteX103" fmla="*/ 7462 w 10000"/>
                    <a:gd name="connsiteY103" fmla="*/ 9554 h 10000"/>
                    <a:gd name="connsiteX104" fmla="*/ 7554 w 10000"/>
                    <a:gd name="connsiteY104" fmla="*/ 9626 h 10000"/>
                    <a:gd name="connsiteX105" fmla="*/ 7646 w 10000"/>
                    <a:gd name="connsiteY105" fmla="*/ 9669 h 10000"/>
                    <a:gd name="connsiteX106" fmla="*/ 7748 w 10000"/>
                    <a:gd name="connsiteY106" fmla="*/ 9698 h 10000"/>
                    <a:gd name="connsiteX107" fmla="*/ 7851 w 10000"/>
                    <a:gd name="connsiteY107" fmla="*/ 9741 h 10000"/>
                    <a:gd name="connsiteX108" fmla="*/ 7943 w 10000"/>
                    <a:gd name="connsiteY108"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399 w 10000"/>
                    <a:gd name="connsiteY71" fmla="*/ 504 h 10000"/>
                    <a:gd name="connsiteX72" fmla="*/ 604 w 10000"/>
                    <a:gd name="connsiteY72" fmla="*/ 317 h 10000"/>
                    <a:gd name="connsiteX73" fmla="*/ 2272 w 10000"/>
                    <a:gd name="connsiteY73" fmla="*/ 0 h 10000"/>
                    <a:gd name="connsiteX74" fmla="*/ 2426 w 10000"/>
                    <a:gd name="connsiteY74" fmla="*/ 43 h 10000"/>
                    <a:gd name="connsiteX75" fmla="*/ 2569 w 10000"/>
                    <a:gd name="connsiteY75" fmla="*/ 115 h 10000"/>
                    <a:gd name="connsiteX76" fmla="*/ 2712 w 10000"/>
                    <a:gd name="connsiteY76" fmla="*/ 188 h 10000"/>
                    <a:gd name="connsiteX77" fmla="*/ 2845 w 10000"/>
                    <a:gd name="connsiteY77" fmla="*/ 274 h 10000"/>
                    <a:gd name="connsiteX78" fmla="*/ 2989 w 10000"/>
                    <a:gd name="connsiteY78" fmla="*/ 375 h 10000"/>
                    <a:gd name="connsiteX79" fmla="*/ 3112 w 10000"/>
                    <a:gd name="connsiteY79" fmla="*/ 461 h 10000"/>
                    <a:gd name="connsiteX80" fmla="*/ 3234 w 10000"/>
                    <a:gd name="connsiteY80" fmla="*/ 590 h 10000"/>
                    <a:gd name="connsiteX81" fmla="*/ 3367 w 10000"/>
                    <a:gd name="connsiteY81" fmla="*/ 720 h 10000"/>
                    <a:gd name="connsiteX82" fmla="*/ 3490 w 10000"/>
                    <a:gd name="connsiteY82" fmla="*/ 850 h 10000"/>
                    <a:gd name="connsiteX83" fmla="*/ 3726 w 10000"/>
                    <a:gd name="connsiteY83" fmla="*/ 1137 h 10000"/>
                    <a:gd name="connsiteX84" fmla="*/ 3941 w 10000"/>
                    <a:gd name="connsiteY84" fmla="*/ 1482 h 10000"/>
                    <a:gd name="connsiteX85" fmla="*/ 4145 w 10000"/>
                    <a:gd name="connsiteY85" fmla="*/ 1842 h 10000"/>
                    <a:gd name="connsiteX86" fmla="*/ 4340 w 10000"/>
                    <a:gd name="connsiteY86" fmla="*/ 2231 h 10000"/>
                    <a:gd name="connsiteX87" fmla="*/ 4534 w 10000"/>
                    <a:gd name="connsiteY87" fmla="*/ 2634 h 10000"/>
                    <a:gd name="connsiteX88" fmla="*/ 4708 w 10000"/>
                    <a:gd name="connsiteY88" fmla="*/ 3051 h 10000"/>
                    <a:gd name="connsiteX89" fmla="*/ 4893 w 10000"/>
                    <a:gd name="connsiteY89" fmla="*/ 3483 h 10000"/>
                    <a:gd name="connsiteX90" fmla="*/ 5056 w 10000"/>
                    <a:gd name="connsiteY90" fmla="*/ 3927 h 10000"/>
                    <a:gd name="connsiteX91" fmla="*/ 5363 w 10000"/>
                    <a:gd name="connsiteY91" fmla="*/ 4834 h 10000"/>
                    <a:gd name="connsiteX92" fmla="*/ 5967 w 10000"/>
                    <a:gd name="connsiteY92" fmla="*/ 6633 h 10000"/>
                    <a:gd name="connsiteX93" fmla="*/ 6254 w 10000"/>
                    <a:gd name="connsiteY93" fmla="*/ 7468 h 10000"/>
                    <a:gd name="connsiteX94" fmla="*/ 6407 w 10000"/>
                    <a:gd name="connsiteY94" fmla="*/ 7828 h 10000"/>
                    <a:gd name="connsiteX95" fmla="*/ 6551 w 10000"/>
                    <a:gd name="connsiteY95" fmla="*/ 8201 h 10000"/>
                    <a:gd name="connsiteX96" fmla="*/ 6714 w 10000"/>
                    <a:gd name="connsiteY96" fmla="*/ 8533 h 10000"/>
                    <a:gd name="connsiteX97" fmla="*/ 6868 w 10000"/>
                    <a:gd name="connsiteY97" fmla="*/ 8821 h 10000"/>
                    <a:gd name="connsiteX98" fmla="*/ 7021 w 10000"/>
                    <a:gd name="connsiteY98" fmla="*/ 9093 h 10000"/>
                    <a:gd name="connsiteX99" fmla="*/ 7195 w 10000"/>
                    <a:gd name="connsiteY99" fmla="*/ 9295 h 10000"/>
                    <a:gd name="connsiteX100" fmla="*/ 7288 w 10000"/>
                    <a:gd name="connsiteY100" fmla="*/ 9395 h 10000"/>
                    <a:gd name="connsiteX101" fmla="*/ 7369 w 10000"/>
                    <a:gd name="connsiteY101" fmla="*/ 9497 h 10000"/>
                    <a:gd name="connsiteX102" fmla="*/ 7462 w 10000"/>
                    <a:gd name="connsiteY102" fmla="*/ 9554 h 10000"/>
                    <a:gd name="connsiteX103" fmla="*/ 7554 w 10000"/>
                    <a:gd name="connsiteY103" fmla="*/ 9626 h 10000"/>
                    <a:gd name="connsiteX104" fmla="*/ 7646 w 10000"/>
                    <a:gd name="connsiteY104" fmla="*/ 9669 h 10000"/>
                    <a:gd name="connsiteX105" fmla="*/ 7748 w 10000"/>
                    <a:gd name="connsiteY105" fmla="*/ 9698 h 10000"/>
                    <a:gd name="connsiteX106" fmla="*/ 7851 w 10000"/>
                    <a:gd name="connsiteY106" fmla="*/ 9741 h 10000"/>
                    <a:gd name="connsiteX107" fmla="*/ 7943 w 10000"/>
                    <a:gd name="connsiteY107"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399 w 10000"/>
                    <a:gd name="connsiteY71" fmla="*/ 504 h 10000"/>
                    <a:gd name="connsiteX72" fmla="*/ 2272 w 10000"/>
                    <a:gd name="connsiteY72" fmla="*/ 0 h 10000"/>
                    <a:gd name="connsiteX73" fmla="*/ 2426 w 10000"/>
                    <a:gd name="connsiteY73" fmla="*/ 43 h 10000"/>
                    <a:gd name="connsiteX74" fmla="*/ 2569 w 10000"/>
                    <a:gd name="connsiteY74" fmla="*/ 115 h 10000"/>
                    <a:gd name="connsiteX75" fmla="*/ 2712 w 10000"/>
                    <a:gd name="connsiteY75" fmla="*/ 188 h 10000"/>
                    <a:gd name="connsiteX76" fmla="*/ 2845 w 10000"/>
                    <a:gd name="connsiteY76" fmla="*/ 274 h 10000"/>
                    <a:gd name="connsiteX77" fmla="*/ 2989 w 10000"/>
                    <a:gd name="connsiteY77" fmla="*/ 375 h 10000"/>
                    <a:gd name="connsiteX78" fmla="*/ 3112 w 10000"/>
                    <a:gd name="connsiteY78" fmla="*/ 461 h 10000"/>
                    <a:gd name="connsiteX79" fmla="*/ 3234 w 10000"/>
                    <a:gd name="connsiteY79" fmla="*/ 590 h 10000"/>
                    <a:gd name="connsiteX80" fmla="*/ 3367 w 10000"/>
                    <a:gd name="connsiteY80" fmla="*/ 720 h 10000"/>
                    <a:gd name="connsiteX81" fmla="*/ 3490 w 10000"/>
                    <a:gd name="connsiteY81" fmla="*/ 850 h 10000"/>
                    <a:gd name="connsiteX82" fmla="*/ 3726 w 10000"/>
                    <a:gd name="connsiteY82" fmla="*/ 1137 h 10000"/>
                    <a:gd name="connsiteX83" fmla="*/ 3941 w 10000"/>
                    <a:gd name="connsiteY83" fmla="*/ 1482 h 10000"/>
                    <a:gd name="connsiteX84" fmla="*/ 4145 w 10000"/>
                    <a:gd name="connsiteY84" fmla="*/ 1842 h 10000"/>
                    <a:gd name="connsiteX85" fmla="*/ 4340 w 10000"/>
                    <a:gd name="connsiteY85" fmla="*/ 2231 h 10000"/>
                    <a:gd name="connsiteX86" fmla="*/ 4534 w 10000"/>
                    <a:gd name="connsiteY86" fmla="*/ 2634 h 10000"/>
                    <a:gd name="connsiteX87" fmla="*/ 4708 w 10000"/>
                    <a:gd name="connsiteY87" fmla="*/ 3051 h 10000"/>
                    <a:gd name="connsiteX88" fmla="*/ 4893 w 10000"/>
                    <a:gd name="connsiteY88" fmla="*/ 3483 h 10000"/>
                    <a:gd name="connsiteX89" fmla="*/ 5056 w 10000"/>
                    <a:gd name="connsiteY89" fmla="*/ 3927 h 10000"/>
                    <a:gd name="connsiteX90" fmla="*/ 5363 w 10000"/>
                    <a:gd name="connsiteY90" fmla="*/ 4834 h 10000"/>
                    <a:gd name="connsiteX91" fmla="*/ 5967 w 10000"/>
                    <a:gd name="connsiteY91" fmla="*/ 6633 h 10000"/>
                    <a:gd name="connsiteX92" fmla="*/ 6254 w 10000"/>
                    <a:gd name="connsiteY92" fmla="*/ 7468 h 10000"/>
                    <a:gd name="connsiteX93" fmla="*/ 6407 w 10000"/>
                    <a:gd name="connsiteY93" fmla="*/ 7828 h 10000"/>
                    <a:gd name="connsiteX94" fmla="*/ 6551 w 10000"/>
                    <a:gd name="connsiteY94" fmla="*/ 8201 h 10000"/>
                    <a:gd name="connsiteX95" fmla="*/ 6714 w 10000"/>
                    <a:gd name="connsiteY95" fmla="*/ 8533 h 10000"/>
                    <a:gd name="connsiteX96" fmla="*/ 6868 w 10000"/>
                    <a:gd name="connsiteY96" fmla="*/ 8821 h 10000"/>
                    <a:gd name="connsiteX97" fmla="*/ 7021 w 10000"/>
                    <a:gd name="connsiteY97" fmla="*/ 9093 h 10000"/>
                    <a:gd name="connsiteX98" fmla="*/ 7195 w 10000"/>
                    <a:gd name="connsiteY98" fmla="*/ 9295 h 10000"/>
                    <a:gd name="connsiteX99" fmla="*/ 7288 w 10000"/>
                    <a:gd name="connsiteY99" fmla="*/ 9395 h 10000"/>
                    <a:gd name="connsiteX100" fmla="*/ 7369 w 10000"/>
                    <a:gd name="connsiteY100" fmla="*/ 9497 h 10000"/>
                    <a:gd name="connsiteX101" fmla="*/ 7462 w 10000"/>
                    <a:gd name="connsiteY101" fmla="*/ 9554 h 10000"/>
                    <a:gd name="connsiteX102" fmla="*/ 7554 w 10000"/>
                    <a:gd name="connsiteY102" fmla="*/ 9626 h 10000"/>
                    <a:gd name="connsiteX103" fmla="*/ 7646 w 10000"/>
                    <a:gd name="connsiteY103" fmla="*/ 9669 h 10000"/>
                    <a:gd name="connsiteX104" fmla="*/ 7748 w 10000"/>
                    <a:gd name="connsiteY104" fmla="*/ 9698 h 10000"/>
                    <a:gd name="connsiteX105" fmla="*/ 7851 w 10000"/>
                    <a:gd name="connsiteY105" fmla="*/ 9741 h 10000"/>
                    <a:gd name="connsiteX106" fmla="*/ 7943 w 10000"/>
                    <a:gd name="connsiteY106"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2272 w 10000"/>
                    <a:gd name="connsiteY71" fmla="*/ 0 h 10000"/>
                    <a:gd name="connsiteX72" fmla="*/ 2426 w 10000"/>
                    <a:gd name="connsiteY72" fmla="*/ 43 h 10000"/>
                    <a:gd name="connsiteX73" fmla="*/ 2569 w 10000"/>
                    <a:gd name="connsiteY73" fmla="*/ 115 h 10000"/>
                    <a:gd name="connsiteX74" fmla="*/ 2712 w 10000"/>
                    <a:gd name="connsiteY74" fmla="*/ 188 h 10000"/>
                    <a:gd name="connsiteX75" fmla="*/ 2845 w 10000"/>
                    <a:gd name="connsiteY75" fmla="*/ 274 h 10000"/>
                    <a:gd name="connsiteX76" fmla="*/ 2989 w 10000"/>
                    <a:gd name="connsiteY76" fmla="*/ 375 h 10000"/>
                    <a:gd name="connsiteX77" fmla="*/ 3112 w 10000"/>
                    <a:gd name="connsiteY77" fmla="*/ 461 h 10000"/>
                    <a:gd name="connsiteX78" fmla="*/ 3234 w 10000"/>
                    <a:gd name="connsiteY78" fmla="*/ 590 h 10000"/>
                    <a:gd name="connsiteX79" fmla="*/ 3367 w 10000"/>
                    <a:gd name="connsiteY79" fmla="*/ 720 h 10000"/>
                    <a:gd name="connsiteX80" fmla="*/ 3490 w 10000"/>
                    <a:gd name="connsiteY80" fmla="*/ 850 h 10000"/>
                    <a:gd name="connsiteX81" fmla="*/ 3726 w 10000"/>
                    <a:gd name="connsiteY81" fmla="*/ 1137 h 10000"/>
                    <a:gd name="connsiteX82" fmla="*/ 3941 w 10000"/>
                    <a:gd name="connsiteY82" fmla="*/ 1482 h 10000"/>
                    <a:gd name="connsiteX83" fmla="*/ 4145 w 10000"/>
                    <a:gd name="connsiteY83" fmla="*/ 1842 h 10000"/>
                    <a:gd name="connsiteX84" fmla="*/ 4340 w 10000"/>
                    <a:gd name="connsiteY84" fmla="*/ 2231 h 10000"/>
                    <a:gd name="connsiteX85" fmla="*/ 4534 w 10000"/>
                    <a:gd name="connsiteY85" fmla="*/ 2634 h 10000"/>
                    <a:gd name="connsiteX86" fmla="*/ 4708 w 10000"/>
                    <a:gd name="connsiteY86" fmla="*/ 3051 h 10000"/>
                    <a:gd name="connsiteX87" fmla="*/ 4893 w 10000"/>
                    <a:gd name="connsiteY87" fmla="*/ 3483 h 10000"/>
                    <a:gd name="connsiteX88" fmla="*/ 5056 w 10000"/>
                    <a:gd name="connsiteY88" fmla="*/ 3927 h 10000"/>
                    <a:gd name="connsiteX89" fmla="*/ 5363 w 10000"/>
                    <a:gd name="connsiteY89" fmla="*/ 4834 h 10000"/>
                    <a:gd name="connsiteX90" fmla="*/ 5967 w 10000"/>
                    <a:gd name="connsiteY90" fmla="*/ 6633 h 10000"/>
                    <a:gd name="connsiteX91" fmla="*/ 6254 w 10000"/>
                    <a:gd name="connsiteY91" fmla="*/ 7468 h 10000"/>
                    <a:gd name="connsiteX92" fmla="*/ 6407 w 10000"/>
                    <a:gd name="connsiteY92" fmla="*/ 7828 h 10000"/>
                    <a:gd name="connsiteX93" fmla="*/ 6551 w 10000"/>
                    <a:gd name="connsiteY93" fmla="*/ 8201 h 10000"/>
                    <a:gd name="connsiteX94" fmla="*/ 6714 w 10000"/>
                    <a:gd name="connsiteY94" fmla="*/ 8533 h 10000"/>
                    <a:gd name="connsiteX95" fmla="*/ 6868 w 10000"/>
                    <a:gd name="connsiteY95" fmla="*/ 8821 h 10000"/>
                    <a:gd name="connsiteX96" fmla="*/ 7021 w 10000"/>
                    <a:gd name="connsiteY96" fmla="*/ 9093 h 10000"/>
                    <a:gd name="connsiteX97" fmla="*/ 7195 w 10000"/>
                    <a:gd name="connsiteY97" fmla="*/ 9295 h 10000"/>
                    <a:gd name="connsiteX98" fmla="*/ 7288 w 10000"/>
                    <a:gd name="connsiteY98" fmla="*/ 9395 h 10000"/>
                    <a:gd name="connsiteX99" fmla="*/ 7369 w 10000"/>
                    <a:gd name="connsiteY99" fmla="*/ 9497 h 10000"/>
                    <a:gd name="connsiteX100" fmla="*/ 7462 w 10000"/>
                    <a:gd name="connsiteY100" fmla="*/ 9554 h 10000"/>
                    <a:gd name="connsiteX101" fmla="*/ 7554 w 10000"/>
                    <a:gd name="connsiteY101" fmla="*/ 9626 h 10000"/>
                    <a:gd name="connsiteX102" fmla="*/ 7646 w 10000"/>
                    <a:gd name="connsiteY102" fmla="*/ 9669 h 10000"/>
                    <a:gd name="connsiteX103" fmla="*/ 7748 w 10000"/>
                    <a:gd name="connsiteY103" fmla="*/ 9698 h 10000"/>
                    <a:gd name="connsiteX104" fmla="*/ 7851 w 10000"/>
                    <a:gd name="connsiteY104" fmla="*/ 9741 h 10000"/>
                    <a:gd name="connsiteX105" fmla="*/ 7943 w 10000"/>
                    <a:gd name="connsiteY105"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491 w 10000"/>
                    <a:gd name="connsiteY64" fmla="*/ 1425 h 10000"/>
                    <a:gd name="connsiteX65" fmla="*/ 399 w 10000"/>
                    <a:gd name="connsiteY65" fmla="*/ 1627 h 10000"/>
                    <a:gd name="connsiteX66" fmla="*/ 194 w 10000"/>
                    <a:gd name="connsiteY66" fmla="*/ 2101 h 10000"/>
                    <a:gd name="connsiteX67" fmla="*/ 0 w 10000"/>
                    <a:gd name="connsiteY67" fmla="*/ 2591 h 10000"/>
                    <a:gd name="connsiteX68" fmla="*/ 10 w 10000"/>
                    <a:gd name="connsiteY68" fmla="*/ 907 h 10000"/>
                    <a:gd name="connsiteX69" fmla="*/ 205 w 10000"/>
                    <a:gd name="connsiteY69" fmla="*/ 691 h 10000"/>
                    <a:gd name="connsiteX70" fmla="*/ 2272 w 10000"/>
                    <a:gd name="connsiteY70" fmla="*/ 0 h 10000"/>
                    <a:gd name="connsiteX71" fmla="*/ 2426 w 10000"/>
                    <a:gd name="connsiteY71" fmla="*/ 43 h 10000"/>
                    <a:gd name="connsiteX72" fmla="*/ 2569 w 10000"/>
                    <a:gd name="connsiteY72" fmla="*/ 115 h 10000"/>
                    <a:gd name="connsiteX73" fmla="*/ 2712 w 10000"/>
                    <a:gd name="connsiteY73" fmla="*/ 188 h 10000"/>
                    <a:gd name="connsiteX74" fmla="*/ 2845 w 10000"/>
                    <a:gd name="connsiteY74" fmla="*/ 274 h 10000"/>
                    <a:gd name="connsiteX75" fmla="*/ 2989 w 10000"/>
                    <a:gd name="connsiteY75" fmla="*/ 375 h 10000"/>
                    <a:gd name="connsiteX76" fmla="*/ 3112 w 10000"/>
                    <a:gd name="connsiteY76" fmla="*/ 461 h 10000"/>
                    <a:gd name="connsiteX77" fmla="*/ 3234 w 10000"/>
                    <a:gd name="connsiteY77" fmla="*/ 590 h 10000"/>
                    <a:gd name="connsiteX78" fmla="*/ 3367 w 10000"/>
                    <a:gd name="connsiteY78" fmla="*/ 720 h 10000"/>
                    <a:gd name="connsiteX79" fmla="*/ 3490 w 10000"/>
                    <a:gd name="connsiteY79" fmla="*/ 850 h 10000"/>
                    <a:gd name="connsiteX80" fmla="*/ 3726 w 10000"/>
                    <a:gd name="connsiteY80" fmla="*/ 1137 h 10000"/>
                    <a:gd name="connsiteX81" fmla="*/ 3941 w 10000"/>
                    <a:gd name="connsiteY81" fmla="*/ 1482 h 10000"/>
                    <a:gd name="connsiteX82" fmla="*/ 4145 w 10000"/>
                    <a:gd name="connsiteY82" fmla="*/ 1842 h 10000"/>
                    <a:gd name="connsiteX83" fmla="*/ 4340 w 10000"/>
                    <a:gd name="connsiteY83" fmla="*/ 2231 h 10000"/>
                    <a:gd name="connsiteX84" fmla="*/ 4534 w 10000"/>
                    <a:gd name="connsiteY84" fmla="*/ 2634 h 10000"/>
                    <a:gd name="connsiteX85" fmla="*/ 4708 w 10000"/>
                    <a:gd name="connsiteY85" fmla="*/ 3051 h 10000"/>
                    <a:gd name="connsiteX86" fmla="*/ 4893 w 10000"/>
                    <a:gd name="connsiteY86" fmla="*/ 3483 h 10000"/>
                    <a:gd name="connsiteX87" fmla="*/ 5056 w 10000"/>
                    <a:gd name="connsiteY87" fmla="*/ 3927 h 10000"/>
                    <a:gd name="connsiteX88" fmla="*/ 5363 w 10000"/>
                    <a:gd name="connsiteY88" fmla="*/ 4834 h 10000"/>
                    <a:gd name="connsiteX89" fmla="*/ 5967 w 10000"/>
                    <a:gd name="connsiteY89" fmla="*/ 6633 h 10000"/>
                    <a:gd name="connsiteX90" fmla="*/ 6254 w 10000"/>
                    <a:gd name="connsiteY90" fmla="*/ 7468 h 10000"/>
                    <a:gd name="connsiteX91" fmla="*/ 6407 w 10000"/>
                    <a:gd name="connsiteY91" fmla="*/ 7828 h 10000"/>
                    <a:gd name="connsiteX92" fmla="*/ 6551 w 10000"/>
                    <a:gd name="connsiteY92" fmla="*/ 8201 h 10000"/>
                    <a:gd name="connsiteX93" fmla="*/ 6714 w 10000"/>
                    <a:gd name="connsiteY93" fmla="*/ 8533 h 10000"/>
                    <a:gd name="connsiteX94" fmla="*/ 6868 w 10000"/>
                    <a:gd name="connsiteY94" fmla="*/ 8821 h 10000"/>
                    <a:gd name="connsiteX95" fmla="*/ 7021 w 10000"/>
                    <a:gd name="connsiteY95" fmla="*/ 9093 h 10000"/>
                    <a:gd name="connsiteX96" fmla="*/ 7195 w 10000"/>
                    <a:gd name="connsiteY96" fmla="*/ 9295 h 10000"/>
                    <a:gd name="connsiteX97" fmla="*/ 7288 w 10000"/>
                    <a:gd name="connsiteY97" fmla="*/ 9395 h 10000"/>
                    <a:gd name="connsiteX98" fmla="*/ 7369 w 10000"/>
                    <a:gd name="connsiteY98" fmla="*/ 9497 h 10000"/>
                    <a:gd name="connsiteX99" fmla="*/ 7462 w 10000"/>
                    <a:gd name="connsiteY99" fmla="*/ 9554 h 10000"/>
                    <a:gd name="connsiteX100" fmla="*/ 7554 w 10000"/>
                    <a:gd name="connsiteY100" fmla="*/ 9626 h 10000"/>
                    <a:gd name="connsiteX101" fmla="*/ 7646 w 10000"/>
                    <a:gd name="connsiteY101" fmla="*/ 9669 h 10000"/>
                    <a:gd name="connsiteX102" fmla="*/ 7748 w 10000"/>
                    <a:gd name="connsiteY102" fmla="*/ 9698 h 10000"/>
                    <a:gd name="connsiteX103" fmla="*/ 7851 w 10000"/>
                    <a:gd name="connsiteY103" fmla="*/ 9741 h 10000"/>
                    <a:gd name="connsiteX104" fmla="*/ 7943 w 10000"/>
                    <a:gd name="connsiteY104"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491 w 10000"/>
                    <a:gd name="connsiteY64" fmla="*/ 1425 h 10000"/>
                    <a:gd name="connsiteX65" fmla="*/ 194 w 10000"/>
                    <a:gd name="connsiteY65" fmla="*/ 2101 h 10000"/>
                    <a:gd name="connsiteX66" fmla="*/ 0 w 10000"/>
                    <a:gd name="connsiteY66" fmla="*/ 2591 h 10000"/>
                    <a:gd name="connsiteX67" fmla="*/ 10 w 10000"/>
                    <a:gd name="connsiteY67" fmla="*/ 907 h 10000"/>
                    <a:gd name="connsiteX68" fmla="*/ 205 w 10000"/>
                    <a:gd name="connsiteY68" fmla="*/ 691 h 10000"/>
                    <a:gd name="connsiteX69" fmla="*/ 2272 w 10000"/>
                    <a:gd name="connsiteY69" fmla="*/ 0 h 10000"/>
                    <a:gd name="connsiteX70" fmla="*/ 2426 w 10000"/>
                    <a:gd name="connsiteY70" fmla="*/ 43 h 10000"/>
                    <a:gd name="connsiteX71" fmla="*/ 2569 w 10000"/>
                    <a:gd name="connsiteY71" fmla="*/ 115 h 10000"/>
                    <a:gd name="connsiteX72" fmla="*/ 2712 w 10000"/>
                    <a:gd name="connsiteY72" fmla="*/ 188 h 10000"/>
                    <a:gd name="connsiteX73" fmla="*/ 2845 w 10000"/>
                    <a:gd name="connsiteY73" fmla="*/ 274 h 10000"/>
                    <a:gd name="connsiteX74" fmla="*/ 2989 w 10000"/>
                    <a:gd name="connsiteY74" fmla="*/ 375 h 10000"/>
                    <a:gd name="connsiteX75" fmla="*/ 3112 w 10000"/>
                    <a:gd name="connsiteY75" fmla="*/ 461 h 10000"/>
                    <a:gd name="connsiteX76" fmla="*/ 3234 w 10000"/>
                    <a:gd name="connsiteY76" fmla="*/ 590 h 10000"/>
                    <a:gd name="connsiteX77" fmla="*/ 3367 w 10000"/>
                    <a:gd name="connsiteY77" fmla="*/ 720 h 10000"/>
                    <a:gd name="connsiteX78" fmla="*/ 3490 w 10000"/>
                    <a:gd name="connsiteY78" fmla="*/ 850 h 10000"/>
                    <a:gd name="connsiteX79" fmla="*/ 3726 w 10000"/>
                    <a:gd name="connsiteY79" fmla="*/ 1137 h 10000"/>
                    <a:gd name="connsiteX80" fmla="*/ 3941 w 10000"/>
                    <a:gd name="connsiteY80" fmla="*/ 1482 h 10000"/>
                    <a:gd name="connsiteX81" fmla="*/ 4145 w 10000"/>
                    <a:gd name="connsiteY81" fmla="*/ 1842 h 10000"/>
                    <a:gd name="connsiteX82" fmla="*/ 4340 w 10000"/>
                    <a:gd name="connsiteY82" fmla="*/ 2231 h 10000"/>
                    <a:gd name="connsiteX83" fmla="*/ 4534 w 10000"/>
                    <a:gd name="connsiteY83" fmla="*/ 2634 h 10000"/>
                    <a:gd name="connsiteX84" fmla="*/ 4708 w 10000"/>
                    <a:gd name="connsiteY84" fmla="*/ 3051 h 10000"/>
                    <a:gd name="connsiteX85" fmla="*/ 4893 w 10000"/>
                    <a:gd name="connsiteY85" fmla="*/ 3483 h 10000"/>
                    <a:gd name="connsiteX86" fmla="*/ 5056 w 10000"/>
                    <a:gd name="connsiteY86" fmla="*/ 3927 h 10000"/>
                    <a:gd name="connsiteX87" fmla="*/ 5363 w 10000"/>
                    <a:gd name="connsiteY87" fmla="*/ 4834 h 10000"/>
                    <a:gd name="connsiteX88" fmla="*/ 5967 w 10000"/>
                    <a:gd name="connsiteY88" fmla="*/ 6633 h 10000"/>
                    <a:gd name="connsiteX89" fmla="*/ 6254 w 10000"/>
                    <a:gd name="connsiteY89" fmla="*/ 7468 h 10000"/>
                    <a:gd name="connsiteX90" fmla="*/ 6407 w 10000"/>
                    <a:gd name="connsiteY90" fmla="*/ 7828 h 10000"/>
                    <a:gd name="connsiteX91" fmla="*/ 6551 w 10000"/>
                    <a:gd name="connsiteY91" fmla="*/ 8201 h 10000"/>
                    <a:gd name="connsiteX92" fmla="*/ 6714 w 10000"/>
                    <a:gd name="connsiteY92" fmla="*/ 8533 h 10000"/>
                    <a:gd name="connsiteX93" fmla="*/ 6868 w 10000"/>
                    <a:gd name="connsiteY93" fmla="*/ 8821 h 10000"/>
                    <a:gd name="connsiteX94" fmla="*/ 7021 w 10000"/>
                    <a:gd name="connsiteY94" fmla="*/ 9093 h 10000"/>
                    <a:gd name="connsiteX95" fmla="*/ 7195 w 10000"/>
                    <a:gd name="connsiteY95" fmla="*/ 9295 h 10000"/>
                    <a:gd name="connsiteX96" fmla="*/ 7288 w 10000"/>
                    <a:gd name="connsiteY96" fmla="*/ 9395 h 10000"/>
                    <a:gd name="connsiteX97" fmla="*/ 7369 w 10000"/>
                    <a:gd name="connsiteY97" fmla="*/ 9497 h 10000"/>
                    <a:gd name="connsiteX98" fmla="*/ 7462 w 10000"/>
                    <a:gd name="connsiteY98" fmla="*/ 9554 h 10000"/>
                    <a:gd name="connsiteX99" fmla="*/ 7554 w 10000"/>
                    <a:gd name="connsiteY99" fmla="*/ 9626 h 10000"/>
                    <a:gd name="connsiteX100" fmla="*/ 7646 w 10000"/>
                    <a:gd name="connsiteY100" fmla="*/ 9669 h 10000"/>
                    <a:gd name="connsiteX101" fmla="*/ 7748 w 10000"/>
                    <a:gd name="connsiteY101" fmla="*/ 9698 h 10000"/>
                    <a:gd name="connsiteX102" fmla="*/ 7851 w 10000"/>
                    <a:gd name="connsiteY102" fmla="*/ 9741 h 10000"/>
                    <a:gd name="connsiteX103" fmla="*/ 7943 w 10000"/>
                    <a:gd name="connsiteY103"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94 w 10000"/>
                    <a:gd name="connsiteY64" fmla="*/ 2101 h 10000"/>
                    <a:gd name="connsiteX65" fmla="*/ 0 w 10000"/>
                    <a:gd name="connsiteY65" fmla="*/ 2591 h 10000"/>
                    <a:gd name="connsiteX66" fmla="*/ 10 w 10000"/>
                    <a:gd name="connsiteY66" fmla="*/ 907 h 10000"/>
                    <a:gd name="connsiteX67" fmla="*/ 205 w 10000"/>
                    <a:gd name="connsiteY67" fmla="*/ 691 h 10000"/>
                    <a:gd name="connsiteX68" fmla="*/ 2272 w 10000"/>
                    <a:gd name="connsiteY68" fmla="*/ 0 h 10000"/>
                    <a:gd name="connsiteX69" fmla="*/ 2426 w 10000"/>
                    <a:gd name="connsiteY69" fmla="*/ 43 h 10000"/>
                    <a:gd name="connsiteX70" fmla="*/ 2569 w 10000"/>
                    <a:gd name="connsiteY70" fmla="*/ 115 h 10000"/>
                    <a:gd name="connsiteX71" fmla="*/ 2712 w 10000"/>
                    <a:gd name="connsiteY71" fmla="*/ 188 h 10000"/>
                    <a:gd name="connsiteX72" fmla="*/ 2845 w 10000"/>
                    <a:gd name="connsiteY72" fmla="*/ 274 h 10000"/>
                    <a:gd name="connsiteX73" fmla="*/ 2989 w 10000"/>
                    <a:gd name="connsiteY73" fmla="*/ 375 h 10000"/>
                    <a:gd name="connsiteX74" fmla="*/ 3112 w 10000"/>
                    <a:gd name="connsiteY74" fmla="*/ 461 h 10000"/>
                    <a:gd name="connsiteX75" fmla="*/ 3234 w 10000"/>
                    <a:gd name="connsiteY75" fmla="*/ 590 h 10000"/>
                    <a:gd name="connsiteX76" fmla="*/ 3367 w 10000"/>
                    <a:gd name="connsiteY76" fmla="*/ 720 h 10000"/>
                    <a:gd name="connsiteX77" fmla="*/ 3490 w 10000"/>
                    <a:gd name="connsiteY77" fmla="*/ 850 h 10000"/>
                    <a:gd name="connsiteX78" fmla="*/ 3726 w 10000"/>
                    <a:gd name="connsiteY78" fmla="*/ 1137 h 10000"/>
                    <a:gd name="connsiteX79" fmla="*/ 3941 w 10000"/>
                    <a:gd name="connsiteY79" fmla="*/ 1482 h 10000"/>
                    <a:gd name="connsiteX80" fmla="*/ 4145 w 10000"/>
                    <a:gd name="connsiteY80" fmla="*/ 1842 h 10000"/>
                    <a:gd name="connsiteX81" fmla="*/ 4340 w 10000"/>
                    <a:gd name="connsiteY81" fmla="*/ 2231 h 10000"/>
                    <a:gd name="connsiteX82" fmla="*/ 4534 w 10000"/>
                    <a:gd name="connsiteY82" fmla="*/ 2634 h 10000"/>
                    <a:gd name="connsiteX83" fmla="*/ 4708 w 10000"/>
                    <a:gd name="connsiteY83" fmla="*/ 3051 h 10000"/>
                    <a:gd name="connsiteX84" fmla="*/ 4893 w 10000"/>
                    <a:gd name="connsiteY84" fmla="*/ 3483 h 10000"/>
                    <a:gd name="connsiteX85" fmla="*/ 5056 w 10000"/>
                    <a:gd name="connsiteY85" fmla="*/ 3927 h 10000"/>
                    <a:gd name="connsiteX86" fmla="*/ 5363 w 10000"/>
                    <a:gd name="connsiteY86" fmla="*/ 4834 h 10000"/>
                    <a:gd name="connsiteX87" fmla="*/ 5967 w 10000"/>
                    <a:gd name="connsiteY87" fmla="*/ 6633 h 10000"/>
                    <a:gd name="connsiteX88" fmla="*/ 6254 w 10000"/>
                    <a:gd name="connsiteY88" fmla="*/ 7468 h 10000"/>
                    <a:gd name="connsiteX89" fmla="*/ 6407 w 10000"/>
                    <a:gd name="connsiteY89" fmla="*/ 7828 h 10000"/>
                    <a:gd name="connsiteX90" fmla="*/ 6551 w 10000"/>
                    <a:gd name="connsiteY90" fmla="*/ 8201 h 10000"/>
                    <a:gd name="connsiteX91" fmla="*/ 6714 w 10000"/>
                    <a:gd name="connsiteY91" fmla="*/ 8533 h 10000"/>
                    <a:gd name="connsiteX92" fmla="*/ 6868 w 10000"/>
                    <a:gd name="connsiteY92" fmla="*/ 8821 h 10000"/>
                    <a:gd name="connsiteX93" fmla="*/ 7021 w 10000"/>
                    <a:gd name="connsiteY93" fmla="*/ 9093 h 10000"/>
                    <a:gd name="connsiteX94" fmla="*/ 7195 w 10000"/>
                    <a:gd name="connsiteY94" fmla="*/ 9295 h 10000"/>
                    <a:gd name="connsiteX95" fmla="*/ 7288 w 10000"/>
                    <a:gd name="connsiteY95" fmla="*/ 9395 h 10000"/>
                    <a:gd name="connsiteX96" fmla="*/ 7369 w 10000"/>
                    <a:gd name="connsiteY96" fmla="*/ 9497 h 10000"/>
                    <a:gd name="connsiteX97" fmla="*/ 7462 w 10000"/>
                    <a:gd name="connsiteY97" fmla="*/ 9554 h 10000"/>
                    <a:gd name="connsiteX98" fmla="*/ 7554 w 10000"/>
                    <a:gd name="connsiteY98" fmla="*/ 9626 h 10000"/>
                    <a:gd name="connsiteX99" fmla="*/ 7646 w 10000"/>
                    <a:gd name="connsiteY99" fmla="*/ 9669 h 10000"/>
                    <a:gd name="connsiteX100" fmla="*/ 7748 w 10000"/>
                    <a:gd name="connsiteY100" fmla="*/ 9698 h 10000"/>
                    <a:gd name="connsiteX101" fmla="*/ 7851 w 10000"/>
                    <a:gd name="connsiteY101" fmla="*/ 9741 h 10000"/>
                    <a:gd name="connsiteX102" fmla="*/ 7943 w 10000"/>
                    <a:gd name="connsiteY102"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94 w 10000"/>
                    <a:gd name="connsiteY64" fmla="*/ 2101 h 10000"/>
                    <a:gd name="connsiteX65" fmla="*/ 0 w 10000"/>
                    <a:gd name="connsiteY65" fmla="*/ 2591 h 10000"/>
                    <a:gd name="connsiteX66" fmla="*/ 10 w 10000"/>
                    <a:gd name="connsiteY66" fmla="*/ 907 h 10000"/>
                    <a:gd name="connsiteX67" fmla="*/ 2272 w 10000"/>
                    <a:gd name="connsiteY67" fmla="*/ 0 h 10000"/>
                    <a:gd name="connsiteX68" fmla="*/ 2426 w 10000"/>
                    <a:gd name="connsiteY68" fmla="*/ 43 h 10000"/>
                    <a:gd name="connsiteX69" fmla="*/ 2569 w 10000"/>
                    <a:gd name="connsiteY69" fmla="*/ 115 h 10000"/>
                    <a:gd name="connsiteX70" fmla="*/ 2712 w 10000"/>
                    <a:gd name="connsiteY70" fmla="*/ 188 h 10000"/>
                    <a:gd name="connsiteX71" fmla="*/ 2845 w 10000"/>
                    <a:gd name="connsiteY71" fmla="*/ 274 h 10000"/>
                    <a:gd name="connsiteX72" fmla="*/ 2989 w 10000"/>
                    <a:gd name="connsiteY72" fmla="*/ 375 h 10000"/>
                    <a:gd name="connsiteX73" fmla="*/ 3112 w 10000"/>
                    <a:gd name="connsiteY73" fmla="*/ 461 h 10000"/>
                    <a:gd name="connsiteX74" fmla="*/ 3234 w 10000"/>
                    <a:gd name="connsiteY74" fmla="*/ 590 h 10000"/>
                    <a:gd name="connsiteX75" fmla="*/ 3367 w 10000"/>
                    <a:gd name="connsiteY75" fmla="*/ 720 h 10000"/>
                    <a:gd name="connsiteX76" fmla="*/ 3490 w 10000"/>
                    <a:gd name="connsiteY76" fmla="*/ 850 h 10000"/>
                    <a:gd name="connsiteX77" fmla="*/ 3726 w 10000"/>
                    <a:gd name="connsiteY77" fmla="*/ 1137 h 10000"/>
                    <a:gd name="connsiteX78" fmla="*/ 3941 w 10000"/>
                    <a:gd name="connsiteY78" fmla="*/ 1482 h 10000"/>
                    <a:gd name="connsiteX79" fmla="*/ 4145 w 10000"/>
                    <a:gd name="connsiteY79" fmla="*/ 1842 h 10000"/>
                    <a:gd name="connsiteX80" fmla="*/ 4340 w 10000"/>
                    <a:gd name="connsiteY80" fmla="*/ 2231 h 10000"/>
                    <a:gd name="connsiteX81" fmla="*/ 4534 w 10000"/>
                    <a:gd name="connsiteY81" fmla="*/ 2634 h 10000"/>
                    <a:gd name="connsiteX82" fmla="*/ 4708 w 10000"/>
                    <a:gd name="connsiteY82" fmla="*/ 3051 h 10000"/>
                    <a:gd name="connsiteX83" fmla="*/ 4893 w 10000"/>
                    <a:gd name="connsiteY83" fmla="*/ 3483 h 10000"/>
                    <a:gd name="connsiteX84" fmla="*/ 5056 w 10000"/>
                    <a:gd name="connsiteY84" fmla="*/ 3927 h 10000"/>
                    <a:gd name="connsiteX85" fmla="*/ 5363 w 10000"/>
                    <a:gd name="connsiteY85" fmla="*/ 4834 h 10000"/>
                    <a:gd name="connsiteX86" fmla="*/ 5967 w 10000"/>
                    <a:gd name="connsiteY86" fmla="*/ 6633 h 10000"/>
                    <a:gd name="connsiteX87" fmla="*/ 6254 w 10000"/>
                    <a:gd name="connsiteY87" fmla="*/ 7468 h 10000"/>
                    <a:gd name="connsiteX88" fmla="*/ 6407 w 10000"/>
                    <a:gd name="connsiteY88" fmla="*/ 7828 h 10000"/>
                    <a:gd name="connsiteX89" fmla="*/ 6551 w 10000"/>
                    <a:gd name="connsiteY89" fmla="*/ 8201 h 10000"/>
                    <a:gd name="connsiteX90" fmla="*/ 6714 w 10000"/>
                    <a:gd name="connsiteY90" fmla="*/ 8533 h 10000"/>
                    <a:gd name="connsiteX91" fmla="*/ 6868 w 10000"/>
                    <a:gd name="connsiteY91" fmla="*/ 8821 h 10000"/>
                    <a:gd name="connsiteX92" fmla="*/ 7021 w 10000"/>
                    <a:gd name="connsiteY92" fmla="*/ 9093 h 10000"/>
                    <a:gd name="connsiteX93" fmla="*/ 7195 w 10000"/>
                    <a:gd name="connsiteY93" fmla="*/ 9295 h 10000"/>
                    <a:gd name="connsiteX94" fmla="*/ 7288 w 10000"/>
                    <a:gd name="connsiteY94" fmla="*/ 9395 h 10000"/>
                    <a:gd name="connsiteX95" fmla="*/ 7369 w 10000"/>
                    <a:gd name="connsiteY95" fmla="*/ 9497 h 10000"/>
                    <a:gd name="connsiteX96" fmla="*/ 7462 w 10000"/>
                    <a:gd name="connsiteY96" fmla="*/ 9554 h 10000"/>
                    <a:gd name="connsiteX97" fmla="*/ 7554 w 10000"/>
                    <a:gd name="connsiteY97" fmla="*/ 9626 h 10000"/>
                    <a:gd name="connsiteX98" fmla="*/ 7646 w 10000"/>
                    <a:gd name="connsiteY98" fmla="*/ 9669 h 10000"/>
                    <a:gd name="connsiteX99" fmla="*/ 7748 w 10000"/>
                    <a:gd name="connsiteY99" fmla="*/ 9698 h 10000"/>
                    <a:gd name="connsiteX100" fmla="*/ 7851 w 10000"/>
                    <a:gd name="connsiteY100" fmla="*/ 9741 h 10000"/>
                    <a:gd name="connsiteX101" fmla="*/ 7943 w 10000"/>
                    <a:gd name="connsiteY101"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0 w 10000"/>
                    <a:gd name="connsiteY64" fmla="*/ 2591 h 10000"/>
                    <a:gd name="connsiteX65" fmla="*/ 10 w 10000"/>
                    <a:gd name="connsiteY65" fmla="*/ 907 h 10000"/>
                    <a:gd name="connsiteX66" fmla="*/ 2272 w 10000"/>
                    <a:gd name="connsiteY66" fmla="*/ 0 h 10000"/>
                    <a:gd name="connsiteX67" fmla="*/ 2426 w 10000"/>
                    <a:gd name="connsiteY67" fmla="*/ 43 h 10000"/>
                    <a:gd name="connsiteX68" fmla="*/ 2569 w 10000"/>
                    <a:gd name="connsiteY68" fmla="*/ 115 h 10000"/>
                    <a:gd name="connsiteX69" fmla="*/ 2712 w 10000"/>
                    <a:gd name="connsiteY69" fmla="*/ 188 h 10000"/>
                    <a:gd name="connsiteX70" fmla="*/ 2845 w 10000"/>
                    <a:gd name="connsiteY70" fmla="*/ 274 h 10000"/>
                    <a:gd name="connsiteX71" fmla="*/ 2989 w 10000"/>
                    <a:gd name="connsiteY71" fmla="*/ 375 h 10000"/>
                    <a:gd name="connsiteX72" fmla="*/ 3112 w 10000"/>
                    <a:gd name="connsiteY72" fmla="*/ 461 h 10000"/>
                    <a:gd name="connsiteX73" fmla="*/ 3234 w 10000"/>
                    <a:gd name="connsiteY73" fmla="*/ 590 h 10000"/>
                    <a:gd name="connsiteX74" fmla="*/ 3367 w 10000"/>
                    <a:gd name="connsiteY74" fmla="*/ 720 h 10000"/>
                    <a:gd name="connsiteX75" fmla="*/ 3490 w 10000"/>
                    <a:gd name="connsiteY75" fmla="*/ 850 h 10000"/>
                    <a:gd name="connsiteX76" fmla="*/ 3726 w 10000"/>
                    <a:gd name="connsiteY76" fmla="*/ 1137 h 10000"/>
                    <a:gd name="connsiteX77" fmla="*/ 3941 w 10000"/>
                    <a:gd name="connsiteY77" fmla="*/ 1482 h 10000"/>
                    <a:gd name="connsiteX78" fmla="*/ 4145 w 10000"/>
                    <a:gd name="connsiteY78" fmla="*/ 1842 h 10000"/>
                    <a:gd name="connsiteX79" fmla="*/ 4340 w 10000"/>
                    <a:gd name="connsiteY79" fmla="*/ 2231 h 10000"/>
                    <a:gd name="connsiteX80" fmla="*/ 4534 w 10000"/>
                    <a:gd name="connsiteY80" fmla="*/ 2634 h 10000"/>
                    <a:gd name="connsiteX81" fmla="*/ 4708 w 10000"/>
                    <a:gd name="connsiteY81" fmla="*/ 3051 h 10000"/>
                    <a:gd name="connsiteX82" fmla="*/ 4893 w 10000"/>
                    <a:gd name="connsiteY82" fmla="*/ 3483 h 10000"/>
                    <a:gd name="connsiteX83" fmla="*/ 5056 w 10000"/>
                    <a:gd name="connsiteY83" fmla="*/ 3927 h 10000"/>
                    <a:gd name="connsiteX84" fmla="*/ 5363 w 10000"/>
                    <a:gd name="connsiteY84" fmla="*/ 4834 h 10000"/>
                    <a:gd name="connsiteX85" fmla="*/ 5967 w 10000"/>
                    <a:gd name="connsiteY85" fmla="*/ 6633 h 10000"/>
                    <a:gd name="connsiteX86" fmla="*/ 6254 w 10000"/>
                    <a:gd name="connsiteY86" fmla="*/ 7468 h 10000"/>
                    <a:gd name="connsiteX87" fmla="*/ 6407 w 10000"/>
                    <a:gd name="connsiteY87" fmla="*/ 7828 h 10000"/>
                    <a:gd name="connsiteX88" fmla="*/ 6551 w 10000"/>
                    <a:gd name="connsiteY88" fmla="*/ 8201 h 10000"/>
                    <a:gd name="connsiteX89" fmla="*/ 6714 w 10000"/>
                    <a:gd name="connsiteY89" fmla="*/ 8533 h 10000"/>
                    <a:gd name="connsiteX90" fmla="*/ 6868 w 10000"/>
                    <a:gd name="connsiteY90" fmla="*/ 8821 h 10000"/>
                    <a:gd name="connsiteX91" fmla="*/ 7021 w 10000"/>
                    <a:gd name="connsiteY91" fmla="*/ 9093 h 10000"/>
                    <a:gd name="connsiteX92" fmla="*/ 7195 w 10000"/>
                    <a:gd name="connsiteY92" fmla="*/ 9295 h 10000"/>
                    <a:gd name="connsiteX93" fmla="*/ 7288 w 10000"/>
                    <a:gd name="connsiteY93" fmla="*/ 9395 h 10000"/>
                    <a:gd name="connsiteX94" fmla="*/ 7369 w 10000"/>
                    <a:gd name="connsiteY94" fmla="*/ 9497 h 10000"/>
                    <a:gd name="connsiteX95" fmla="*/ 7462 w 10000"/>
                    <a:gd name="connsiteY95" fmla="*/ 9554 h 10000"/>
                    <a:gd name="connsiteX96" fmla="*/ 7554 w 10000"/>
                    <a:gd name="connsiteY96" fmla="*/ 9626 h 10000"/>
                    <a:gd name="connsiteX97" fmla="*/ 7646 w 10000"/>
                    <a:gd name="connsiteY97" fmla="*/ 9669 h 10000"/>
                    <a:gd name="connsiteX98" fmla="*/ 7748 w 10000"/>
                    <a:gd name="connsiteY98" fmla="*/ 9698 h 10000"/>
                    <a:gd name="connsiteX99" fmla="*/ 7851 w 10000"/>
                    <a:gd name="connsiteY99" fmla="*/ 9741 h 10000"/>
                    <a:gd name="connsiteX100" fmla="*/ 7943 w 10000"/>
                    <a:gd name="connsiteY100" fmla="*/ 9741 h 10000"/>
                    <a:gd name="connsiteX0" fmla="*/ 7933 w 9990"/>
                    <a:gd name="connsiteY0" fmla="*/ 9741 h 10000"/>
                    <a:gd name="connsiteX1" fmla="*/ 7933 w 9990"/>
                    <a:gd name="connsiteY1" fmla="*/ 9741 h 10000"/>
                    <a:gd name="connsiteX2" fmla="*/ 8066 w 9990"/>
                    <a:gd name="connsiteY2" fmla="*/ 9741 h 10000"/>
                    <a:gd name="connsiteX3" fmla="*/ 8168 w 9990"/>
                    <a:gd name="connsiteY3" fmla="*/ 9698 h 10000"/>
                    <a:gd name="connsiteX4" fmla="*/ 8281 w 9990"/>
                    <a:gd name="connsiteY4" fmla="*/ 9655 h 10000"/>
                    <a:gd name="connsiteX5" fmla="*/ 8393 w 9990"/>
                    <a:gd name="connsiteY5" fmla="*/ 9611 h 10000"/>
                    <a:gd name="connsiteX6" fmla="*/ 8496 w 9990"/>
                    <a:gd name="connsiteY6" fmla="*/ 9526 h 10000"/>
                    <a:gd name="connsiteX7" fmla="*/ 8598 w 9990"/>
                    <a:gd name="connsiteY7" fmla="*/ 9425 h 10000"/>
                    <a:gd name="connsiteX8" fmla="*/ 8690 w 9990"/>
                    <a:gd name="connsiteY8" fmla="*/ 9338 h 10000"/>
                    <a:gd name="connsiteX9" fmla="*/ 8792 w 9990"/>
                    <a:gd name="connsiteY9" fmla="*/ 9209 h 10000"/>
                    <a:gd name="connsiteX10" fmla="*/ 8905 w 9990"/>
                    <a:gd name="connsiteY10" fmla="*/ 9079 h 10000"/>
                    <a:gd name="connsiteX11" fmla="*/ 8997 w 9990"/>
                    <a:gd name="connsiteY11" fmla="*/ 8936 h 10000"/>
                    <a:gd name="connsiteX12" fmla="*/ 9181 w 9990"/>
                    <a:gd name="connsiteY12" fmla="*/ 8604 h 10000"/>
                    <a:gd name="connsiteX13" fmla="*/ 9366 w 9990"/>
                    <a:gd name="connsiteY13" fmla="*/ 8231 h 10000"/>
                    <a:gd name="connsiteX14" fmla="*/ 9529 w 9990"/>
                    <a:gd name="connsiteY14" fmla="*/ 7828 h 10000"/>
                    <a:gd name="connsiteX15" fmla="*/ 9765 w 9990"/>
                    <a:gd name="connsiteY15" fmla="*/ 8274 h 10000"/>
                    <a:gd name="connsiteX16" fmla="*/ 9990 w 9990"/>
                    <a:gd name="connsiteY16" fmla="*/ 8691 h 10000"/>
                    <a:gd name="connsiteX17" fmla="*/ 9775 w 9990"/>
                    <a:gd name="connsiteY17" fmla="*/ 8979 h 10000"/>
                    <a:gd name="connsiteX18" fmla="*/ 9560 w 9990"/>
                    <a:gd name="connsiteY18" fmla="*/ 9238 h 10000"/>
                    <a:gd name="connsiteX19" fmla="*/ 9314 w 9990"/>
                    <a:gd name="connsiteY19" fmla="*/ 9467 h 10000"/>
                    <a:gd name="connsiteX20" fmla="*/ 9202 w 9990"/>
                    <a:gd name="connsiteY20" fmla="*/ 9554 h 10000"/>
                    <a:gd name="connsiteX21" fmla="*/ 9069 w 9990"/>
                    <a:gd name="connsiteY21" fmla="*/ 9655 h 10000"/>
                    <a:gd name="connsiteX22" fmla="*/ 8936 w 9990"/>
                    <a:gd name="connsiteY22" fmla="*/ 9741 h 10000"/>
                    <a:gd name="connsiteX23" fmla="*/ 8813 w 9990"/>
                    <a:gd name="connsiteY23" fmla="*/ 9798 h 10000"/>
                    <a:gd name="connsiteX24" fmla="*/ 8670 w 9990"/>
                    <a:gd name="connsiteY24" fmla="*/ 9870 h 10000"/>
                    <a:gd name="connsiteX25" fmla="*/ 8537 w 9990"/>
                    <a:gd name="connsiteY25" fmla="*/ 9914 h 10000"/>
                    <a:gd name="connsiteX26" fmla="*/ 8393 w 9990"/>
                    <a:gd name="connsiteY26" fmla="*/ 9943 h 10000"/>
                    <a:gd name="connsiteX27" fmla="*/ 8250 w 9990"/>
                    <a:gd name="connsiteY27" fmla="*/ 9971 h 10000"/>
                    <a:gd name="connsiteX28" fmla="*/ 8096 w 9990"/>
                    <a:gd name="connsiteY28" fmla="*/ 10000 h 10000"/>
                    <a:gd name="connsiteX29" fmla="*/ 7933 w 9990"/>
                    <a:gd name="connsiteY29" fmla="*/ 10000 h 10000"/>
                    <a:gd name="connsiteX30" fmla="*/ 7769 w 9990"/>
                    <a:gd name="connsiteY30" fmla="*/ 10000 h 10000"/>
                    <a:gd name="connsiteX31" fmla="*/ 7615 w 9990"/>
                    <a:gd name="connsiteY31" fmla="*/ 9957 h 10000"/>
                    <a:gd name="connsiteX32" fmla="*/ 7452 w 9990"/>
                    <a:gd name="connsiteY32" fmla="*/ 9929 h 10000"/>
                    <a:gd name="connsiteX33" fmla="*/ 7298 w 9990"/>
                    <a:gd name="connsiteY33" fmla="*/ 9886 h 10000"/>
                    <a:gd name="connsiteX34" fmla="*/ 7155 w 9990"/>
                    <a:gd name="connsiteY34" fmla="*/ 9812 h 10000"/>
                    <a:gd name="connsiteX35" fmla="*/ 7011 w 9990"/>
                    <a:gd name="connsiteY35" fmla="*/ 9755 h 10000"/>
                    <a:gd name="connsiteX36" fmla="*/ 6878 w 9990"/>
                    <a:gd name="connsiteY36" fmla="*/ 9655 h 10000"/>
                    <a:gd name="connsiteX37" fmla="*/ 6735 w 9990"/>
                    <a:gd name="connsiteY37" fmla="*/ 9554 h 10000"/>
                    <a:gd name="connsiteX38" fmla="*/ 6612 w 9990"/>
                    <a:gd name="connsiteY38" fmla="*/ 9467 h 10000"/>
                    <a:gd name="connsiteX39" fmla="*/ 6469 w 9990"/>
                    <a:gd name="connsiteY39" fmla="*/ 9338 h 10000"/>
                    <a:gd name="connsiteX40" fmla="*/ 6356 w 9990"/>
                    <a:gd name="connsiteY40" fmla="*/ 9224 h 10000"/>
                    <a:gd name="connsiteX41" fmla="*/ 6234 w 9990"/>
                    <a:gd name="connsiteY41" fmla="*/ 9079 h 10000"/>
                    <a:gd name="connsiteX42" fmla="*/ 5998 w 9990"/>
                    <a:gd name="connsiteY42" fmla="*/ 8777 h 10000"/>
                    <a:gd name="connsiteX43" fmla="*/ 5783 w 9990"/>
                    <a:gd name="connsiteY43" fmla="*/ 8446 h 10000"/>
                    <a:gd name="connsiteX44" fmla="*/ 5579 w 9990"/>
                    <a:gd name="connsiteY44" fmla="*/ 8086 h 10000"/>
                    <a:gd name="connsiteX45" fmla="*/ 5384 w 9990"/>
                    <a:gd name="connsiteY45" fmla="*/ 7697 h 10000"/>
                    <a:gd name="connsiteX46" fmla="*/ 5190 w 9990"/>
                    <a:gd name="connsiteY46" fmla="*/ 7295 h 10000"/>
                    <a:gd name="connsiteX47" fmla="*/ 5016 w 9990"/>
                    <a:gd name="connsiteY47" fmla="*/ 6878 h 10000"/>
                    <a:gd name="connsiteX48" fmla="*/ 4842 w 9990"/>
                    <a:gd name="connsiteY48" fmla="*/ 6446 h 10000"/>
                    <a:gd name="connsiteX49" fmla="*/ 4678 w 9990"/>
                    <a:gd name="connsiteY49" fmla="*/ 6000 h 10000"/>
                    <a:gd name="connsiteX50" fmla="*/ 4361 w 9990"/>
                    <a:gd name="connsiteY50" fmla="*/ 5094 h 10000"/>
                    <a:gd name="connsiteX51" fmla="*/ 3767 w 9990"/>
                    <a:gd name="connsiteY51" fmla="*/ 3310 h 10000"/>
                    <a:gd name="connsiteX52" fmla="*/ 3634 w 9990"/>
                    <a:gd name="connsiteY52" fmla="*/ 2863 h 10000"/>
                    <a:gd name="connsiteX53" fmla="*/ 3480 w 9990"/>
                    <a:gd name="connsiteY53" fmla="*/ 2460 h 10000"/>
                    <a:gd name="connsiteX54" fmla="*/ 3337 w 9990"/>
                    <a:gd name="connsiteY54" fmla="*/ 2101 h 10000"/>
                    <a:gd name="connsiteX55" fmla="*/ 3183 w 9990"/>
                    <a:gd name="connsiteY55" fmla="*/ 1727 h 10000"/>
                    <a:gd name="connsiteX56" fmla="*/ 3030 w 9990"/>
                    <a:gd name="connsiteY56" fmla="*/ 1396 h 10000"/>
                    <a:gd name="connsiteX57" fmla="*/ 2876 w 9990"/>
                    <a:gd name="connsiteY57" fmla="*/ 1108 h 10000"/>
                    <a:gd name="connsiteX58" fmla="*/ 2713 w 9990"/>
                    <a:gd name="connsiteY58" fmla="*/ 836 h 10000"/>
                    <a:gd name="connsiteX59" fmla="*/ 2549 w 9990"/>
                    <a:gd name="connsiteY59" fmla="*/ 634 h 10000"/>
                    <a:gd name="connsiteX60" fmla="*/ 2457 w 9990"/>
                    <a:gd name="connsiteY60" fmla="*/ 533 h 10000"/>
                    <a:gd name="connsiteX61" fmla="*/ 2365 w 9990"/>
                    <a:gd name="connsiteY61" fmla="*/ 432 h 10000"/>
                    <a:gd name="connsiteX62" fmla="*/ 2272 w 9990"/>
                    <a:gd name="connsiteY62" fmla="*/ 375 h 10000"/>
                    <a:gd name="connsiteX63" fmla="*/ 2180 w 9990"/>
                    <a:gd name="connsiteY63" fmla="*/ 302 h 10000"/>
                    <a:gd name="connsiteX64" fmla="*/ 0 w 9990"/>
                    <a:gd name="connsiteY64" fmla="*/ 907 h 10000"/>
                    <a:gd name="connsiteX65" fmla="*/ 2262 w 9990"/>
                    <a:gd name="connsiteY65" fmla="*/ 0 h 10000"/>
                    <a:gd name="connsiteX66" fmla="*/ 2416 w 9990"/>
                    <a:gd name="connsiteY66" fmla="*/ 43 h 10000"/>
                    <a:gd name="connsiteX67" fmla="*/ 2559 w 9990"/>
                    <a:gd name="connsiteY67" fmla="*/ 115 h 10000"/>
                    <a:gd name="connsiteX68" fmla="*/ 2702 w 9990"/>
                    <a:gd name="connsiteY68" fmla="*/ 188 h 10000"/>
                    <a:gd name="connsiteX69" fmla="*/ 2835 w 9990"/>
                    <a:gd name="connsiteY69" fmla="*/ 274 h 10000"/>
                    <a:gd name="connsiteX70" fmla="*/ 2979 w 9990"/>
                    <a:gd name="connsiteY70" fmla="*/ 375 h 10000"/>
                    <a:gd name="connsiteX71" fmla="*/ 3102 w 9990"/>
                    <a:gd name="connsiteY71" fmla="*/ 461 h 10000"/>
                    <a:gd name="connsiteX72" fmla="*/ 3224 w 9990"/>
                    <a:gd name="connsiteY72" fmla="*/ 590 h 10000"/>
                    <a:gd name="connsiteX73" fmla="*/ 3357 w 9990"/>
                    <a:gd name="connsiteY73" fmla="*/ 720 h 10000"/>
                    <a:gd name="connsiteX74" fmla="*/ 3480 w 9990"/>
                    <a:gd name="connsiteY74" fmla="*/ 850 h 10000"/>
                    <a:gd name="connsiteX75" fmla="*/ 3716 w 9990"/>
                    <a:gd name="connsiteY75" fmla="*/ 1137 h 10000"/>
                    <a:gd name="connsiteX76" fmla="*/ 3931 w 9990"/>
                    <a:gd name="connsiteY76" fmla="*/ 1482 h 10000"/>
                    <a:gd name="connsiteX77" fmla="*/ 4135 w 9990"/>
                    <a:gd name="connsiteY77" fmla="*/ 1842 h 10000"/>
                    <a:gd name="connsiteX78" fmla="*/ 4330 w 9990"/>
                    <a:gd name="connsiteY78" fmla="*/ 2231 h 10000"/>
                    <a:gd name="connsiteX79" fmla="*/ 4524 w 9990"/>
                    <a:gd name="connsiteY79" fmla="*/ 2634 h 10000"/>
                    <a:gd name="connsiteX80" fmla="*/ 4698 w 9990"/>
                    <a:gd name="connsiteY80" fmla="*/ 3051 h 10000"/>
                    <a:gd name="connsiteX81" fmla="*/ 4883 w 9990"/>
                    <a:gd name="connsiteY81" fmla="*/ 3483 h 10000"/>
                    <a:gd name="connsiteX82" fmla="*/ 5046 w 9990"/>
                    <a:gd name="connsiteY82" fmla="*/ 3927 h 10000"/>
                    <a:gd name="connsiteX83" fmla="*/ 5353 w 9990"/>
                    <a:gd name="connsiteY83" fmla="*/ 4834 h 10000"/>
                    <a:gd name="connsiteX84" fmla="*/ 5957 w 9990"/>
                    <a:gd name="connsiteY84" fmla="*/ 6633 h 10000"/>
                    <a:gd name="connsiteX85" fmla="*/ 6244 w 9990"/>
                    <a:gd name="connsiteY85" fmla="*/ 7468 h 10000"/>
                    <a:gd name="connsiteX86" fmla="*/ 6397 w 9990"/>
                    <a:gd name="connsiteY86" fmla="*/ 7828 h 10000"/>
                    <a:gd name="connsiteX87" fmla="*/ 6541 w 9990"/>
                    <a:gd name="connsiteY87" fmla="*/ 8201 h 10000"/>
                    <a:gd name="connsiteX88" fmla="*/ 6704 w 9990"/>
                    <a:gd name="connsiteY88" fmla="*/ 8533 h 10000"/>
                    <a:gd name="connsiteX89" fmla="*/ 6858 w 9990"/>
                    <a:gd name="connsiteY89" fmla="*/ 8821 h 10000"/>
                    <a:gd name="connsiteX90" fmla="*/ 7011 w 9990"/>
                    <a:gd name="connsiteY90" fmla="*/ 9093 h 10000"/>
                    <a:gd name="connsiteX91" fmla="*/ 7185 w 9990"/>
                    <a:gd name="connsiteY91" fmla="*/ 9295 h 10000"/>
                    <a:gd name="connsiteX92" fmla="*/ 7278 w 9990"/>
                    <a:gd name="connsiteY92" fmla="*/ 9395 h 10000"/>
                    <a:gd name="connsiteX93" fmla="*/ 7359 w 9990"/>
                    <a:gd name="connsiteY93" fmla="*/ 9497 h 10000"/>
                    <a:gd name="connsiteX94" fmla="*/ 7452 w 9990"/>
                    <a:gd name="connsiteY94" fmla="*/ 9554 h 10000"/>
                    <a:gd name="connsiteX95" fmla="*/ 7544 w 9990"/>
                    <a:gd name="connsiteY95" fmla="*/ 9626 h 10000"/>
                    <a:gd name="connsiteX96" fmla="*/ 7636 w 9990"/>
                    <a:gd name="connsiteY96" fmla="*/ 9669 h 10000"/>
                    <a:gd name="connsiteX97" fmla="*/ 7738 w 9990"/>
                    <a:gd name="connsiteY97" fmla="*/ 9698 h 10000"/>
                    <a:gd name="connsiteX98" fmla="*/ 7841 w 9990"/>
                    <a:gd name="connsiteY98" fmla="*/ 9741 h 10000"/>
                    <a:gd name="connsiteX99" fmla="*/ 7933 w 9990"/>
                    <a:gd name="connsiteY99" fmla="*/ 9741 h 10000"/>
                    <a:gd name="connsiteX0" fmla="*/ 5759 w 7818"/>
                    <a:gd name="connsiteY0" fmla="*/ 9741 h 10000"/>
                    <a:gd name="connsiteX1" fmla="*/ 5759 w 7818"/>
                    <a:gd name="connsiteY1" fmla="*/ 9741 h 10000"/>
                    <a:gd name="connsiteX2" fmla="*/ 5892 w 7818"/>
                    <a:gd name="connsiteY2" fmla="*/ 9741 h 10000"/>
                    <a:gd name="connsiteX3" fmla="*/ 5994 w 7818"/>
                    <a:gd name="connsiteY3" fmla="*/ 9698 h 10000"/>
                    <a:gd name="connsiteX4" fmla="*/ 6107 w 7818"/>
                    <a:gd name="connsiteY4" fmla="*/ 9655 h 10000"/>
                    <a:gd name="connsiteX5" fmla="*/ 6219 w 7818"/>
                    <a:gd name="connsiteY5" fmla="*/ 9611 h 10000"/>
                    <a:gd name="connsiteX6" fmla="*/ 6323 w 7818"/>
                    <a:gd name="connsiteY6" fmla="*/ 9526 h 10000"/>
                    <a:gd name="connsiteX7" fmla="*/ 6425 w 7818"/>
                    <a:gd name="connsiteY7" fmla="*/ 9425 h 10000"/>
                    <a:gd name="connsiteX8" fmla="*/ 6517 w 7818"/>
                    <a:gd name="connsiteY8" fmla="*/ 9338 h 10000"/>
                    <a:gd name="connsiteX9" fmla="*/ 6619 w 7818"/>
                    <a:gd name="connsiteY9" fmla="*/ 9209 h 10000"/>
                    <a:gd name="connsiteX10" fmla="*/ 6732 w 7818"/>
                    <a:gd name="connsiteY10" fmla="*/ 9079 h 10000"/>
                    <a:gd name="connsiteX11" fmla="*/ 6824 w 7818"/>
                    <a:gd name="connsiteY11" fmla="*/ 8936 h 10000"/>
                    <a:gd name="connsiteX12" fmla="*/ 7008 w 7818"/>
                    <a:gd name="connsiteY12" fmla="*/ 8604 h 10000"/>
                    <a:gd name="connsiteX13" fmla="*/ 7193 w 7818"/>
                    <a:gd name="connsiteY13" fmla="*/ 8231 h 10000"/>
                    <a:gd name="connsiteX14" fmla="*/ 7357 w 7818"/>
                    <a:gd name="connsiteY14" fmla="*/ 7828 h 10000"/>
                    <a:gd name="connsiteX15" fmla="*/ 7593 w 7818"/>
                    <a:gd name="connsiteY15" fmla="*/ 8274 h 10000"/>
                    <a:gd name="connsiteX16" fmla="*/ 7818 w 7818"/>
                    <a:gd name="connsiteY16" fmla="*/ 8691 h 10000"/>
                    <a:gd name="connsiteX17" fmla="*/ 7603 w 7818"/>
                    <a:gd name="connsiteY17" fmla="*/ 8979 h 10000"/>
                    <a:gd name="connsiteX18" fmla="*/ 7388 w 7818"/>
                    <a:gd name="connsiteY18" fmla="*/ 9238 h 10000"/>
                    <a:gd name="connsiteX19" fmla="*/ 7141 w 7818"/>
                    <a:gd name="connsiteY19" fmla="*/ 9467 h 10000"/>
                    <a:gd name="connsiteX20" fmla="*/ 7029 w 7818"/>
                    <a:gd name="connsiteY20" fmla="*/ 9554 h 10000"/>
                    <a:gd name="connsiteX21" fmla="*/ 6896 w 7818"/>
                    <a:gd name="connsiteY21" fmla="*/ 9655 h 10000"/>
                    <a:gd name="connsiteX22" fmla="*/ 6763 w 7818"/>
                    <a:gd name="connsiteY22" fmla="*/ 9741 h 10000"/>
                    <a:gd name="connsiteX23" fmla="*/ 6640 w 7818"/>
                    <a:gd name="connsiteY23" fmla="*/ 9798 h 10000"/>
                    <a:gd name="connsiteX24" fmla="*/ 6497 w 7818"/>
                    <a:gd name="connsiteY24" fmla="*/ 9870 h 10000"/>
                    <a:gd name="connsiteX25" fmla="*/ 6364 w 7818"/>
                    <a:gd name="connsiteY25" fmla="*/ 9914 h 10000"/>
                    <a:gd name="connsiteX26" fmla="*/ 6219 w 7818"/>
                    <a:gd name="connsiteY26" fmla="*/ 9943 h 10000"/>
                    <a:gd name="connsiteX27" fmla="*/ 6076 w 7818"/>
                    <a:gd name="connsiteY27" fmla="*/ 9971 h 10000"/>
                    <a:gd name="connsiteX28" fmla="*/ 5922 w 7818"/>
                    <a:gd name="connsiteY28" fmla="*/ 10000 h 10000"/>
                    <a:gd name="connsiteX29" fmla="*/ 5759 w 7818"/>
                    <a:gd name="connsiteY29" fmla="*/ 10000 h 10000"/>
                    <a:gd name="connsiteX30" fmla="*/ 5595 w 7818"/>
                    <a:gd name="connsiteY30" fmla="*/ 10000 h 10000"/>
                    <a:gd name="connsiteX31" fmla="*/ 5441 w 7818"/>
                    <a:gd name="connsiteY31" fmla="*/ 9957 h 10000"/>
                    <a:gd name="connsiteX32" fmla="*/ 5277 w 7818"/>
                    <a:gd name="connsiteY32" fmla="*/ 9929 h 10000"/>
                    <a:gd name="connsiteX33" fmla="*/ 5123 w 7818"/>
                    <a:gd name="connsiteY33" fmla="*/ 9886 h 10000"/>
                    <a:gd name="connsiteX34" fmla="*/ 4980 w 7818"/>
                    <a:gd name="connsiteY34" fmla="*/ 9812 h 10000"/>
                    <a:gd name="connsiteX35" fmla="*/ 4836 w 7818"/>
                    <a:gd name="connsiteY35" fmla="*/ 9755 h 10000"/>
                    <a:gd name="connsiteX36" fmla="*/ 4703 w 7818"/>
                    <a:gd name="connsiteY36" fmla="*/ 9655 h 10000"/>
                    <a:gd name="connsiteX37" fmla="*/ 4560 w 7818"/>
                    <a:gd name="connsiteY37" fmla="*/ 9554 h 10000"/>
                    <a:gd name="connsiteX38" fmla="*/ 4437 w 7818"/>
                    <a:gd name="connsiteY38" fmla="*/ 9467 h 10000"/>
                    <a:gd name="connsiteX39" fmla="*/ 4293 w 7818"/>
                    <a:gd name="connsiteY39" fmla="*/ 9338 h 10000"/>
                    <a:gd name="connsiteX40" fmla="*/ 4180 w 7818"/>
                    <a:gd name="connsiteY40" fmla="*/ 9224 h 10000"/>
                    <a:gd name="connsiteX41" fmla="*/ 4058 w 7818"/>
                    <a:gd name="connsiteY41" fmla="*/ 9079 h 10000"/>
                    <a:gd name="connsiteX42" fmla="*/ 3822 w 7818"/>
                    <a:gd name="connsiteY42" fmla="*/ 8777 h 10000"/>
                    <a:gd name="connsiteX43" fmla="*/ 3607 w 7818"/>
                    <a:gd name="connsiteY43" fmla="*/ 8446 h 10000"/>
                    <a:gd name="connsiteX44" fmla="*/ 3403 w 7818"/>
                    <a:gd name="connsiteY44" fmla="*/ 8086 h 10000"/>
                    <a:gd name="connsiteX45" fmla="*/ 3207 w 7818"/>
                    <a:gd name="connsiteY45" fmla="*/ 7697 h 10000"/>
                    <a:gd name="connsiteX46" fmla="*/ 3013 w 7818"/>
                    <a:gd name="connsiteY46" fmla="*/ 7295 h 10000"/>
                    <a:gd name="connsiteX47" fmla="*/ 2839 w 7818"/>
                    <a:gd name="connsiteY47" fmla="*/ 6878 h 10000"/>
                    <a:gd name="connsiteX48" fmla="*/ 2665 w 7818"/>
                    <a:gd name="connsiteY48" fmla="*/ 6446 h 10000"/>
                    <a:gd name="connsiteX49" fmla="*/ 2501 w 7818"/>
                    <a:gd name="connsiteY49" fmla="*/ 6000 h 10000"/>
                    <a:gd name="connsiteX50" fmla="*/ 2183 w 7818"/>
                    <a:gd name="connsiteY50" fmla="*/ 5094 h 10000"/>
                    <a:gd name="connsiteX51" fmla="*/ 1589 w 7818"/>
                    <a:gd name="connsiteY51" fmla="*/ 3310 h 10000"/>
                    <a:gd name="connsiteX52" fmla="*/ 1456 w 7818"/>
                    <a:gd name="connsiteY52" fmla="*/ 2863 h 10000"/>
                    <a:gd name="connsiteX53" fmla="*/ 1301 w 7818"/>
                    <a:gd name="connsiteY53" fmla="*/ 2460 h 10000"/>
                    <a:gd name="connsiteX54" fmla="*/ 1158 w 7818"/>
                    <a:gd name="connsiteY54" fmla="*/ 2101 h 10000"/>
                    <a:gd name="connsiteX55" fmla="*/ 1004 w 7818"/>
                    <a:gd name="connsiteY55" fmla="*/ 1727 h 10000"/>
                    <a:gd name="connsiteX56" fmla="*/ 851 w 7818"/>
                    <a:gd name="connsiteY56" fmla="*/ 1396 h 10000"/>
                    <a:gd name="connsiteX57" fmla="*/ 697 w 7818"/>
                    <a:gd name="connsiteY57" fmla="*/ 1108 h 10000"/>
                    <a:gd name="connsiteX58" fmla="*/ 534 w 7818"/>
                    <a:gd name="connsiteY58" fmla="*/ 836 h 10000"/>
                    <a:gd name="connsiteX59" fmla="*/ 370 w 7818"/>
                    <a:gd name="connsiteY59" fmla="*/ 634 h 10000"/>
                    <a:gd name="connsiteX60" fmla="*/ 277 w 7818"/>
                    <a:gd name="connsiteY60" fmla="*/ 533 h 10000"/>
                    <a:gd name="connsiteX61" fmla="*/ 185 w 7818"/>
                    <a:gd name="connsiteY61" fmla="*/ 432 h 10000"/>
                    <a:gd name="connsiteX62" fmla="*/ 92 w 7818"/>
                    <a:gd name="connsiteY62" fmla="*/ 375 h 10000"/>
                    <a:gd name="connsiteX63" fmla="*/ 0 w 7818"/>
                    <a:gd name="connsiteY63" fmla="*/ 302 h 10000"/>
                    <a:gd name="connsiteX64" fmla="*/ 82 w 7818"/>
                    <a:gd name="connsiteY64" fmla="*/ 0 h 10000"/>
                    <a:gd name="connsiteX65" fmla="*/ 236 w 7818"/>
                    <a:gd name="connsiteY65" fmla="*/ 43 h 10000"/>
                    <a:gd name="connsiteX66" fmla="*/ 380 w 7818"/>
                    <a:gd name="connsiteY66" fmla="*/ 115 h 10000"/>
                    <a:gd name="connsiteX67" fmla="*/ 523 w 7818"/>
                    <a:gd name="connsiteY67" fmla="*/ 188 h 10000"/>
                    <a:gd name="connsiteX68" fmla="*/ 656 w 7818"/>
                    <a:gd name="connsiteY68" fmla="*/ 274 h 10000"/>
                    <a:gd name="connsiteX69" fmla="*/ 800 w 7818"/>
                    <a:gd name="connsiteY69" fmla="*/ 375 h 10000"/>
                    <a:gd name="connsiteX70" fmla="*/ 923 w 7818"/>
                    <a:gd name="connsiteY70" fmla="*/ 461 h 10000"/>
                    <a:gd name="connsiteX71" fmla="*/ 1045 w 7818"/>
                    <a:gd name="connsiteY71" fmla="*/ 590 h 10000"/>
                    <a:gd name="connsiteX72" fmla="*/ 1178 w 7818"/>
                    <a:gd name="connsiteY72" fmla="*/ 720 h 10000"/>
                    <a:gd name="connsiteX73" fmla="*/ 1301 w 7818"/>
                    <a:gd name="connsiteY73" fmla="*/ 850 h 10000"/>
                    <a:gd name="connsiteX74" fmla="*/ 1538 w 7818"/>
                    <a:gd name="connsiteY74" fmla="*/ 1137 h 10000"/>
                    <a:gd name="connsiteX75" fmla="*/ 1753 w 7818"/>
                    <a:gd name="connsiteY75" fmla="*/ 1482 h 10000"/>
                    <a:gd name="connsiteX76" fmla="*/ 1957 w 7818"/>
                    <a:gd name="connsiteY76" fmla="*/ 1842 h 10000"/>
                    <a:gd name="connsiteX77" fmla="*/ 2152 w 7818"/>
                    <a:gd name="connsiteY77" fmla="*/ 2231 h 10000"/>
                    <a:gd name="connsiteX78" fmla="*/ 2347 w 7818"/>
                    <a:gd name="connsiteY78" fmla="*/ 2634 h 10000"/>
                    <a:gd name="connsiteX79" fmla="*/ 2521 w 7818"/>
                    <a:gd name="connsiteY79" fmla="*/ 3051 h 10000"/>
                    <a:gd name="connsiteX80" fmla="*/ 2706 w 7818"/>
                    <a:gd name="connsiteY80" fmla="*/ 3483 h 10000"/>
                    <a:gd name="connsiteX81" fmla="*/ 2869 w 7818"/>
                    <a:gd name="connsiteY81" fmla="*/ 3927 h 10000"/>
                    <a:gd name="connsiteX82" fmla="*/ 3176 w 7818"/>
                    <a:gd name="connsiteY82" fmla="*/ 4834 h 10000"/>
                    <a:gd name="connsiteX83" fmla="*/ 3781 w 7818"/>
                    <a:gd name="connsiteY83" fmla="*/ 6633 h 10000"/>
                    <a:gd name="connsiteX84" fmla="*/ 4068 w 7818"/>
                    <a:gd name="connsiteY84" fmla="*/ 7468 h 10000"/>
                    <a:gd name="connsiteX85" fmla="*/ 4221 w 7818"/>
                    <a:gd name="connsiteY85" fmla="*/ 7828 h 10000"/>
                    <a:gd name="connsiteX86" fmla="*/ 4366 w 7818"/>
                    <a:gd name="connsiteY86" fmla="*/ 8201 h 10000"/>
                    <a:gd name="connsiteX87" fmla="*/ 4529 w 7818"/>
                    <a:gd name="connsiteY87" fmla="*/ 8533 h 10000"/>
                    <a:gd name="connsiteX88" fmla="*/ 4683 w 7818"/>
                    <a:gd name="connsiteY88" fmla="*/ 8821 h 10000"/>
                    <a:gd name="connsiteX89" fmla="*/ 4836 w 7818"/>
                    <a:gd name="connsiteY89" fmla="*/ 9093 h 10000"/>
                    <a:gd name="connsiteX90" fmla="*/ 5010 w 7818"/>
                    <a:gd name="connsiteY90" fmla="*/ 9295 h 10000"/>
                    <a:gd name="connsiteX91" fmla="*/ 5103 w 7818"/>
                    <a:gd name="connsiteY91" fmla="*/ 9395 h 10000"/>
                    <a:gd name="connsiteX92" fmla="*/ 5184 w 7818"/>
                    <a:gd name="connsiteY92" fmla="*/ 9497 h 10000"/>
                    <a:gd name="connsiteX93" fmla="*/ 5277 w 7818"/>
                    <a:gd name="connsiteY93" fmla="*/ 9554 h 10000"/>
                    <a:gd name="connsiteX94" fmla="*/ 5370 w 7818"/>
                    <a:gd name="connsiteY94" fmla="*/ 9626 h 10000"/>
                    <a:gd name="connsiteX95" fmla="*/ 5462 w 7818"/>
                    <a:gd name="connsiteY95" fmla="*/ 9669 h 10000"/>
                    <a:gd name="connsiteX96" fmla="*/ 5564 w 7818"/>
                    <a:gd name="connsiteY96" fmla="*/ 9698 h 10000"/>
                    <a:gd name="connsiteX97" fmla="*/ 5667 w 7818"/>
                    <a:gd name="connsiteY97" fmla="*/ 9741 h 10000"/>
                    <a:gd name="connsiteX98" fmla="*/ 5759 w 7818"/>
                    <a:gd name="connsiteY98" fmla="*/ 9741 h 10000"/>
                    <a:gd name="connsiteX0" fmla="*/ 7919 w 10553"/>
                    <a:gd name="connsiteY0" fmla="*/ 9741 h 10000"/>
                    <a:gd name="connsiteX1" fmla="*/ 7919 w 10553"/>
                    <a:gd name="connsiteY1" fmla="*/ 9741 h 10000"/>
                    <a:gd name="connsiteX2" fmla="*/ 8089 w 10553"/>
                    <a:gd name="connsiteY2" fmla="*/ 9741 h 10000"/>
                    <a:gd name="connsiteX3" fmla="*/ 8220 w 10553"/>
                    <a:gd name="connsiteY3" fmla="*/ 9698 h 10000"/>
                    <a:gd name="connsiteX4" fmla="*/ 8364 w 10553"/>
                    <a:gd name="connsiteY4" fmla="*/ 9655 h 10000"/>
                    <a:gd name="connsiteX5" fmla="*/ 8508 w 10553"/>
                    <a:gd name="connsiteY5" fmla="*/ 9611 h 10000"/>
                    <a:gd name="connsiteX6" fmla="*/ 8641 w 10553"/>
                    <a:gd name="connsiteY6" fmla="*/ 9526 h 10000"/>
                    <a:gd name="connsiteX7" fmla="*/ 8771 w 10553"/>
                    <a:gd name="connsiteY7" fmla="*/ 9425 h 10000"/>
                    <a:gd name="connsiteX8" fmla="*/ 8889 w 10553"/>
                    <a:gd name="connsiteY8" fmla="*/ 9338 h 10000"/>
                    <a:gd name="connsiteX9" fmla="*/ 9019 w 10553"/>
                    <a:gd name="connsiteY9" fmla="*/ 9209 h 10000"/>
                    <a:gd name="connsiteX10" fmla="*/ 9164 w 10553"/>
                    <a:gd name="connsiteY10" fmla="*/ 9079 h 10000"/>
                    <a:gd name="connsiteX11" fmla="*/ 9282 w 10553"/>
                    <a:gd name="connsiteY11" fmla="*/ 8936 h 10000"/>
                    <a:gd name="connsiteX12" fmla="*/ 9517 w 10553"/>
                    <a:gd name="connsiteY12" fmla="*/ 8604 h 10000"/>
                    <a:gd name="connsiteX13" fmla="*/ 9754 w 10553"/>
                    <a:gd name="connsiteY13" fmla="*/ 8231 h 10000"/>
                    <a:gd name="connsiteX14" fmla="*/ 9963 w 10553"/>
                    <a:gd name="connsiteY14" fmla="*/ 7828 h 10000"/>
                    <a:gd name="connsiteX15" fmla="*/ 10265 w 10553"/>
                    <a:gd name="connsiteY15" fmla="*/ 8274 h 10000"/>
                    <a:gd name="connsiteX16" fmla="*/ 10553 w 10553"/>
                    <a:gd name="connsiteY16" fmla="*/ 8691 h 10000"/>
                    <a:gd name="connsiteX17" fmla="*/ 10278 w 10553"/>
                    <a:gd name="connsiteY17" fmla="*/ 8979 h 10000"/>
                    <a:gd name="connsiteX18" fmla="*/ 10003 w 10553"/>
                    <a:gd name="connsiteY18" fmla="*/ 9238 h 10000"/>
                    <a:gd name="connsiteX19" fmla="*/ 9687 w 10553"/>
                    <a:gd name="connsiteY19" fmla="*/ 9467 h 10000"/>
                    <a:gd name="connsiteX20" fmla="*/ 9544 w 10553"/>
                    <a:gd name="connsiteY20" fmla="*/ 9554 h 10000"/>
                    <a:gd name="connsiteX21" fmla="*/ 9374 w 10553"/>
                    <a:gd name="connsiteY21" fmla="*/ 9655 h 10000"/>
                    <a:gd name="connsiteX22" fmla="*/ 9204 w 10553"/>
                    <a:gd name="connsiteY22" fmla="*/ 9741 h 10000"/>
                    <a:gd name="connsiteX23" fmla="*/ 9046 w 10553"/>
                    <a:gd name="connsiteY23" fmla="*/ 9798 h 10000"/>
                    <a:gd name="connsiteX24" fmla="*/ 8863 w 10553"/>
                    <a:gd name="connsiteY24" fmla="*/ 9870 h 10000"/>
                    <a:gd name="connsiteX25" fmla="*/ 8693 w 10553"/>
                    <a:gd name="connsiteY25" fmla="*/ 9914 h 10000"/>
                    <a:gd name="connsiteX26" fmla="*/ 8508 w 10553"/>
                    <a:gd name="connsiteY26" fmla="*/ 9943 h 10000"/>
                    <a:gd name="connsiteX27" fmla="*/ 8325 w 10553"/>
                    <a:gd name="connsiteY27" fmla="*/ 9971 h 10000"/>
                    <a:gd name="connsiteX28" fmla="*/ 8128 w 10553"/>
                    <a:gd name="connsiteY28" fmla="*/ 10000 h 10000"/>
                    <a:gd name="connsiteX29" fmla="*/ 7919 w 10553"/>
                    <a:gd name="connsiteY29" fmla="*/ 10000 h 10000"/>
                    <a:gd name="connsiteX30" fmla="*/ 7710 w 10553"/>
                    <a:gd name="connsiteY30" fmla="*/ 10000 h 10000"/>
                    <a:gd name="connsiteX31" fmla="*/ 7513 w 10553"/>
                    <a:gd name="connsiteY31" fmla="*/ 9957 h 10000"/>
                    <a:gd name="connsiteX32" fmla="*/ 7303 w 10553"/>
                    <a:gd name="connsiteY32" fmla="*/ 9929 h 10000"/>
                    <a:gd name="connsiteX33" fmla="*/ 7106 w 10553"/>
                    <a:gd name="connsiteY33" fmla="*/ 9886 h 10000"/>
                    <a:gd name="connsiteX34" fmla="*/ 6923 w 10553"/>
                    <a:gd name="connsiteY34" fmla="*/ 9812 h 10000"/>
                    <a:gd name="connsiteX35" fmla="*/ 6739 w 10553"/>
                    <a:gd name="connsiteY35" fmla="*/ 9755 h 10000"/>
                    <a:gd name="connsiteX36" fmla="*/ 6569 w 10553"/>
                    <a:gd name="connsiteY36" fmla="*/ 9655 h 10000"/>
                    <a:gd name="connsiteX37" fmla="*/ 6386 w 10553"/>
                    <a:gd name="connsiteY37" fmla="*/ 9554 h 10000"/>
                    <a:gd name="connsiteX38" fmla="*/ 6228 w 10553"/>
                    <a:gd name="connsiteY38" fmla="*/ 9467 h 10000"/>
                    <a:gd name="connsiteX39" fmla="*/ 6044 w 10553"/>
                    <a:gd name="connsiteY39" fmla="*/ 9338 h 10000"/>
                    <a:gd name="connsiteX40" fmla="*/ 5900 w 10553"/>
                    <a:gd name="connsiteY40" fmla="*/ 9224 h 10000"/>
                    <a:gd name="connsiteX41" fmla="*/ 5744 w 10553"/>
                    <a:gd name="connsiteY41" fmla="*/ 9079 h 10000"/>
                    <a:gd name="connsiteX42" fmla="*/ 5442 w 10553"/>
                    <a:gd name="connsiteY42" fmla="*/ 8777 h 10000"/>
                    <a:gd name="connsiteX43" fmla="*/ 5167 w 10553"/>
                    <a:gd name="connsiteY43" fmla="*/ 8446 h 10000"/>
                    <a:gd name="connsiteX44" fmla="*/ 4906 w 10553"/>
                    <a:gd name="connsiteY44" fmla="*/ 8086 h 10000"/>
                    <a:gd name="connsiteX45" fmla="*/ 4655 w 10553"/>
                    <a:gd name="connsiteY45" fmla="*/ 7697 h 10000"/>
                    <a:gd name="connsiteX46" fmla="*/ 4407 w 10553"/>
                    <a:gd name="connsiteY46" fmla="*/ 7295 h 10000"/>
                    <a:gd name="connsiteX47" fmla="*/ 4184 w 10553"/>
                    <a:gd name="connsiteY47" fmla="*/ 6878 h 10000"/>
                    <a:gd name="connsiteX48" fmla="*/ 3962 w 10553"/>
                    <a:gd name="connsiteY48" fmla="*/ 6446 h 10000"/>
                    <a:gd name="connsiteX49" fmla="*/ 3752 w 10553"/>
                    <a:gd name="connsiteY49" fmla="*/ 6000 h 10000"/>
                    <a:gd name="connsiteX50" fmla="*/ 3345 w 10553"/>
                    <a:gd name="connsiteY50" fmla="*/ 5094 h 10000"/>
                    <a:gd name="connsiteX51" fmla="*/ 2585 w 10553"/>
                    <a:gd name="connsiteY51" fmla="*/ 3310 h 10000"/>
                    <a:gd name="connsiteX52" fmla="*/ 2415 w 10553"/>
                    <a:gd name="connsiteY52" fmla="*/ 2863 h 10000"/>
                    <a:gd name="connsiteX53" fmla="*/ 2217 w 10553"/>
                    <a:gd name="connsiteY53" fmla="*/ 2460 h 10000"/>
                    <a:gd name="connsiteX54" fmla="*/ 2034 w 10553"/>
                    <a:gd name="connsiteY54" fmla="*/ 2101 h 10000"/>
                    <a:gd name="connsiteX55" fmla="*/ 1837 w 10553"/>
                    <a:gd name="connsiteY55" fmla="*/ 1727 h 10000"/>
                    <a:gd name="connsiteX56" fmla="*/ 1642 w 10553"/>
                    <a:gd name="connsiteY56" fmla="*/ 1396 h 10000"/>
                    <a:gd name="connsiteX57" fmla="*/ 1445 w 10553"/>
                    <a:gd name="connsiteY57" fmla="*/ 1108 h 10000"/>
                    <a:gd name="connsiteX58" fmla="*/ 1236 w 10553"/>
                    <a:gd name="connsiteY58" fmla="*/ 836 h 10000"/>
                    <a:gd name="connsiteX59" fmla="*/ 1026 w 10553"/>
                    <a:gd name="connsiteY59" fmla="*/ 634 h 10000"/>
                    <a:gd name="connsiteX60" fmla="*/ 907 w 10553"/>
                    <a:gd name="connsiteY60" fmla="*/ 533 h 10000"/>
                    <a:gd name="connsiteX61" fmla="*/ 790 w 10553"/>
                    <a:gd name="connsiteY61" fmla="*/ 432 h 10000"/>
                    <a:gd name="connsiteX62" fmla="*/ 671 w 10553"/>
                    <a:gd name="connsiteY62" fmla="*/ 375 h 10000"/>
                    <a:gd name="connsiteX63" fmla="*/ 0 w 10553"/>
                    <a:gd name="connsiteY63" fmla="*/ 841 h 10000"/>
                    <a:gd name="connsiteX64" fmla="*/ 658 w 10553"/>
                    <a:gd name="connsiteY64" fmla="*/ 0 h 10000"/>
                    <a:gd name="connsiteX65" fmla="*/ 855 w 10553"/>
                    <a:gd name="connsiteY65" fmla="*/ 43 h 10000"/>
                    <a:gd name="connsiteX66" fmla="*/ 1039 w 10553"/>
                    <a:gd name="connsiteY66" fmla="*/ 115 h 10000"/>
                    <a:gd name="connsiteX67" fmla="*/ 1222 w 10553"/>
                    <a:gd name="connsiteY67" fmla="*/ 188 h 10000"/>
                    <a:gd name="connsiteX68" fmla="*/ 1392 w 10553"/>
                    <a:gd name="connsiteY68" fmla="*/ 274 h 10000"/>
                    <a:gd name="connsiteX69" fmla="*/ 1576 w 10553"/>
                    <a:gd name="connsiteY69" fmla="*/ 375 h 10000"/>
                    <a:gd name="connsiteX70" fmla="*/ 1734 w 10553"/>
                    <a:gd name="connsiteY70" fmla="*/ 461 h 10000"/>
                    <a:gd name="connsiteX71" fmla="*/ 1890 w 10553"/>
                    <a:gd name="connsiteY71" fmla="*/ 590 h 10000"/>
                    <a:gd name="connsiteX72" fmla="*/ 2060 w 10553"/>
                    <a:gd name="connsiteY72" fmla="*/ 720 h 10000"/>
                    <a:gd name="connsiteX73" fmla="*/ 2217 w 10553"/>
                    <a:gd name="connsiteY73" fmla="*/ 850 h 10000"/>
                    <a:gd name="connsiteX74" fmla="*/ 2520 w 10553"/>
                    <a:gd name="connsiteY74" fmla="*/ 1137 h 10000"/>
                    <a:gd name="connsiteX75" fmla="*/ 2795 w 10553"/>
                    <a:gd name="connsiteY75" fmla="*/ 1482 h 10000"/>
                    <a:gd name="connsiteX76" fmla="*/ 3056 w 10553"/>
                    <a:gd name="connsiteY76" fmla="*/ 1842 h 10000"/>
                    <a:gd name="connsiteX77" fmla="*/ 3306 w 10553"/>
                    <a:gd name="connsiteY77" fmla="*/ 2231 h 10000"/>
                    <a:gd name="connsiteX78" fmla="*/ 3555 w 10553"/>
                    <a:gd name="connsiteY78" fmla="*/ 2634 h 10000"/>
                    <a:gd name="connsiteX79" fmla="*/ 3778 w 10553"/>
                    <a:gd name="connsiteY79" fmla="*/ 3051 h 10000"/>
                    <a:gd name="connsiteX80" fmla="*/ 4014 w 10553"/>
                    <a:gd name="connsiteY80" fmla="*/ 3483 h 10000"/>
                    <a:gd name="connsiteX81" fmla="*/ 4223 w 10553"/>
                    <a:gd name="connsiteY81" fmla="*/ 3927 h 10000"/>
                    <a:gd name="connsiteX82" fmla="*/ 4615 w 10553"/>
                    <a:gd name="connsiteY82" fmla="*/ 4834 h 10000"/>
                    <a:gd name="connsiteX83" fmla="*/ 5389 w 10553"/>
                    <a:gd name="connsiteY83" fmla="*/ 6633 h 10000"/>
                    <a:gd name="connsiteX84" fmla="*/ 5756 w 10553"/>
                    <a:gd name="connsiteY84" fmla="*/ 7468 h 10000"/>
                    <a:gd name="connsiteX85" fmla="*/ 5952 w 10553"/>
                    <a:gd name="connsiteY85" fmla="*/ 7828 h 10000"/>
                    <a:gd name="connsiteX86" fmla="*/ 6138 w 10553"/>
                    <a:gd name="connsiteY86" fmla="*/ 8201 h 10000"/>
                    <a:gd name="connsiteX87" fmla="*/ 6346 w 10553"/>
                    <a:gd name="connsiteY87" fmla="*/ 8533 h 10000"/>
                    <a:gd name="connsiteX88" fmla="*/ 6543 w 10553"/>
                    <a:gd name="connsiteY88" fmla="*/ 8821 h 10000"/>
                    <a:gd name="connsiteX89" fmla="*/ 6739 w 10553"/>
                    <a:gd name="connsiteY89" fmla="*/ 9093 h 10000"/>
                    <a:gd name="connsiteX90" fmla="*/ 6961 w 10553"/>
                    <a:gd name="connsiteY90" fmla="*/ 9295 h 10000"/>
                    <a:gd name="connsiteX91" fmla="*/ 7080 w 10553"/>
                    <a:gd name="connsiteY91" fmla="*/ 9395 h 10000"/>
                    <a:gd name="connsiteX92" fmla="*/ 7184 w 10553"/>
                    <a:gd name="connsiteY92" fmla="*/ 9497 h 10000"/>
                    <a:gd name="connsiteX93" fmla="*/ 7303 w 10553"/>
                    <a:gd name="connsiteY93" fmla="*/ 9554 h 10000"/>
                    <a:gd name="connsiteX94" fmla="*/ 7422 w 10553"/>
                    <a:gd name="connsiteY94" fmla="*/ 9626 h 10000"/>
                    <a:gd name="connsiteX95" fmla="*/ 7539 w 10553"/>
                    <a:gd name="connsiteY95" fmla="*/ 9669 h 10000"/>
                    <a:gd name="connsiteX96" fmla="*/ 7670 w 10553"/>
                    <a:gd name="connsiteY96" fmla="*/ 9698 h 10000"/>
                    <a:gd name="connsiteX97" fmla="*/ 7802 w 10553"/>
                    <a:gd name="connsiteY97" fmla="*/ 9741 h 10000"/>
                    <a:gd name="connsiteX98" fmla="*/ 7919 w 10553"/>
                    <a:gd name="connsiteY98" fmla="*/ 9741 h 10000"/>
                    <a:gd name="connsiteX0" fmla="*/ 7960 w 10594"/>
                    <a:gd name="connsiteY0" fmla="*/ 9813 h 10072"/>
                    <a:gd name="connsiteX1" fmla="*/ 7960 w 10594"/>
                    <a:gd name="connsiteY1" fmla="*/ 9813 h 10072"/>
                    <a:gd name="connsiteX2" fmla="*/ 8130 w 10594"/>
                    <a:gd name="connsiteY2" fmla="*/ 9813 h 10072"/>
                    <a:gd name="connsiteX3" fmla="*/ 8261 w 10594"/>
                    <a:gd name="connsiteY3" fmla="*/ 9770 h 10072"/>
                    <a:gd name="connsiteX4" fmla="*/ 8405 w 10594"/>
                    <a:gd name="connsiteY4" fmla="*/ 9727 h 10072"/>
                    <a:gd name="connsiteX5" fmla="*/ 8549 w 10594"/>
                    <a:gd name="connsiteY5" fmla="*/ 9683 h 10072"/>
                    <a:gd name="connsiteX6" fmla="*/ 8682 w 10594"/>
                    <a:gd name="connsiteY6" fmla="*/ 9598 h 10072"/>
                    <a:gd name="connsiteX7" fmla="*/ 8812 w 10594"/>
                    <a:gd name="connsiteY7" fmla="*/ 9497 h 10072"/>
                    <a:gd name="connsiteX8" fmla="*/ 8930 w 10594"/>
                    <a:gd name="connsiteY8" fmla="*/ 9410 h 10072"/>
                    <a:gd name="connsiteX9" fmla="*/ 9060 w 10594"/>
                    <a:gd name="connsiteY9" fmla="*/ 9281 h 10072"/>
                    <a:gd name="connsiteX10" fmla="*/ 9205 w 10594"/>
                    <a:gd name="connsiteY10" fmla="*/ 9151 h 10072"/>
                    <a:gd name="connsiteX11" fmla="*/ 9323 w 10594"/>
                    <a:gd name="connsiteY11" fmla="*/ 9008 h 10072"/>
                    <a:gd name="connsiteX12" fmla="*/ 9558 w 10594"/>
                    <a:gd name="connsiteY12" fmla="*/ 8676 h 10072"/>
                    <a:gd name="connsiteX13" fmla="*/ 9795 w 10594"/>
                    <a:gd name="connsiteY13" fmla="*/ 8303 h 10072"/>
                    <a:gd name="connsiteX14" fmla="*/ 10004 w 10594"/>
                    <a:gd name="connsiteY14" fmla="*/ 7900 h 10072"/>
                    <a:gd name="connsiteX15" fmla="*/ 10306 w 10594"/>
                    <a:gd name="connsiteY15" fmla="*/ 8346 h 10072"/>
                    <a:gd name="connsiteX16" fmla="*/ 10594 w 10594"/>
                    <a:gd name="connsiteY16" fmla="*/ 8763 h 10072"/>
                    <a:gd name="connsiteX17" fmla="*/ 10319 w 10594"/>
                    <a:gd name="connsiteY17" fmla="*/ 9051 h 10072"/>
                    <a:gd name="connsiteX18" fmla="*/ 10044 w 10594"/>
                    <a:gd name="connsiteY18" fmla="*/ 9310 h 10072"/>
                    <a:gd name="connsiteX19" fmla="*/ 9728 w 10594"/>
                    <a:gd name="connsiteY19" fmla="*/ 9539 h 10072"/>
                    <a:gd name="connsiteX20" fmla="*/ 9585 w 10594"/>
                    <a:gd name="connsiteY20" fmla="*/ 9626 h 10072"/>
                    <a:gd name="connsiteX21" fmla="*/ 9415 w 10594"/>
                    <a:gd name="connsiteY21" fmla="*/ 9727 h 10072"/>
                    <a:gd name="connsiteX22" fmla="*/ 9245 w 10594"/>
                    <a:gd name="connsiteY22" fmla="*/ 9813 h 10072"/>
                    <a:gd name="connsiteX23" fmla="*/ 9087 w 10594"/>
                    <a:gd name="connsiteY23" fmla="*/ 9870 h 10072"/>
                    <a:gd name="connsiteX24" fmla="*/ 8904 w 10594"/>
                    <a:gd name="connsiteY24" fmla="*/ 9942 h 10072"/>
                    <a:gd name="connsiteX25" fmla="*/ 8734 w 10594"/>
                    <a:gd name="connsiteY25" fmla="*/ 9986 h 10072"/>
                    <a:gd name="connsiteX26" fmla="*/ 8549 w 10594"/>
                    <a:gd name="connsiteY26" fmla="*/ 10015 h 10072"/>
                    <a:gd name="connsiteX27" fmla="*/ 8366 w 10594"/>
                    <a:gd name="connsiteY27" fmla="*/ 10043 h 10072"/>
                    <a:gd name="connsiteX28" fmla="*/ 8169 w 10594"/>
                    <a:gd name="connsiteY28" fmla="*/ 10072 h 10072"/>
                    <a:gd name="connsiteX29" fmla="*/ 7960 w 10594"/>
                    <a:gd name="connsiteY29" fmla="*/ 10072 h 10072"/>
                    <a:gd name="connsiteX30" fmla="*/ 7751 w 10594"/>
                    <a:gd name="connsiteY30" fmla="*/ 10072 h 10072"/>
                    <a:gd name="connsiteX31" fmla="*/ 7554 w 10594"/>
                    <a:gd name="connsiteY31" fmla="*/ 10029 h 10072"/>
                    <a:gd name="connsiteX32" fmla="*/ 7344 w 10594"/>
                    <a:gd name="connsiteY32" fmla="*/ 10001 h 10072"/>
                    <a:gd name="connsiteX33" fmla="*/ 7147 w 10594"/>
                    <a:gd name="connsiteY33" fmla="*/ 9958 h 10072"/>
                    <a:gd name="connsiteX34" fmla="*/ 6964 w 10594"/>
                    <a:gd name="connsiteY34" fmla="*/ 9884 h 10072"/>
                    <a:gd name="connsiteX35" fmla="*/ 6780 w 10594"/>
                    <a:gd name="connsiteY35" fmla="*/ 9827 h 10072"/>
                    <a:gd name="connsiteX36" fmla="*/ 6610 w 10594"/>
                    <a:gd name="connsiteY36" fmla="*/ 9727 h 10072"/>
                    <a:gd name="connsiteX37" fmla="*/ 6427 w 10594"/>
                    <a:gd name="connsiteY37" fmla="*/ 9626 h 10072"/>
                    <a:gd name="connsiteX38" fmla="*/ 6269 w 10594"/>
                    <a:gd name="connsiteY38" fmla="*/ 9539 h 10072"/>
                    <a:gd name="connsiteX39" fmla="*/ 6085 w 10594"/>
                    <a:gd name="connsiteY39" fmla="*/ 9410 h 10072"/>
                    <a:gd name="connsiteX40" fmla="*/ 5941 w 10594"/>
                    <a:gd name="connsiteY40" fmla="*/ 9296 h 10072"/>
                    <a:gd name="connsiteX41" fmla="*/ 5785 w 10594"/>
                    <a:gd name="connsiteY41" fmla="*/ 9151 h 10072"/>
                    <a:gd name="connsiteX42" fmla="*/ 5483 w 10594"/>
                    <a:gd name="connsiteY42" fmla="*/ 8849 h 10072"/>
                    <a:gd name="connsiteX43" fmla="*/ 5208 w 10594"/>
                    <a:gd name="connsiteY43" fmla="*/ 8518 h 10072"/>
                    <a:gd name="connsiteX44" fmla="*/ 4947 w 10594"/>
                    <a:gd name="connsiteY44" fmla="*/ 8158 h 10072"/>
                    <a:gd name="connsiteX45" fmla="*/ 4696 w 10594"/>
                    <a:gd name="connsiteY45" fmla="*/ 7769 h 10072"/>
                    <a:gd name="connsiteX46" fmla="*/ 4448 w 10594"/>
                    <a:gd name="connsiteY46" fmla="*/ 7367 h 10072"/>
                    <a:gd name="connsiteX47" fmla="*/ 4225 w 10594"/>
                    <a:gd name="connsiteY47" fmla="*/ 6950 h 10072"/>
                    <a:gd name="connsiteX48" fmla="*/ 4003 w 10594"/>
                    <a:gd name="connsiteY48" fmla="*/ 6518 h 10072"/>
                    <a:gd name="connsiteX49" fmla="*/ 3793 w 10594"/>
                    <a:gd name="connsiteY49" fmla="*/ 6072 h 10072"/>
                    <a:gd name="connsiteX50" fmla="*/ 3386 w 10594"/>
                    <a:gd name="connsiteY50" fmla="*/ 5166 h 10072"/>
                    <a:gd name="connsiteX51" fmla="*/ 2626 w 10594"/>
                    <a:gd name="connsiteY51" fmla="*/ 3382 h 10072"/>
                    <a:gd name="connsiteX52" fmla="*/ 2456 w 10594"/>
                    <a:gd name="connsiteY52" fmla="*/ 2935 h 10072"/>
                    <a:gd name="connsiteX53" fmla="*/ 2258 w 10594"/>
                    <a:gd name="connsiteY53" fmla="*/ 2532 h 10072"/>
                    <a:gd name="connsiteX54" fmla="*/ 2075 w 10594"/>
                    <a:gd name="connsiteY54" fmla="*/ 2173 h 10072"/>
                    <a:gd name="connsiteX55" fmla="*/ 1878 w 10594"/>
                    <a:gd name="connsiteY55" fmla="*/ 1799 h 10072"/>
                    <a:gd name="connsiteX56" fmla="*/ 1683 w 10594"/>
                    <a:gd name="connsiteY56" fmla="*/ 1468 h 10072"/>
                    <a:gd name="connsiteX57" fmla="*/ 1486 w 10594"/>
                    <a:gd name="connsiteY57" fmla="*/ 1180 h 10072"/>
                    <a:gd name="connsiteX58" fmla="*/ 1277 w 10594"/>
                    <a:gd name="connsiteY58" fmla="*/ 908 h 10072"/>
                    <a:gd name="connsiteX59" fmla="*/ 1067 w 10594"/>
                    <a:gd name="connsiteY59" fmla="*/ 706 h 10072"/>
                    <a:gd name="connsiteX60" fmla="*/ 948 w 10594"/>
                    <a:gd name="connsiteY60" fmla="*/ 605 h 10072"/>
                    <a:gd name="connsiteX61" fmla="*/ 831 w 10594"/>
                    <a:gd name="connsiteY61" fmla="*/ 504 h 10072"/>
                    <a:gd name="connsiteX62" fmla="*/ 712 w 10594"/>
                    <a:gd name="connsiteY62" fmla="*/ 447 h 10072"/>
                    <a:gd name="connsiteX63" fmla="*/ 41 w 10594"/>
                    <a:gd name="connsiteY63" fmla="*/ 913 h 10072"/>
                    <a:gd name="connsiteX64" fmla="*/ 7 w 10594"/>
                    <a:gd name="connsiteY64" fmla="*/ 0 h 10072"/>
                    <a:gd name="connsiteX65" fmla="*/ 896 w 10594"/>
                    <a:gd name="connsiteY65" fmla="*/ 115 h 10072"/>
                    <a:gd name="connsiteX66" fmla="*/ 1080 w 10594"/>
                    <a:gd name="connsiteY66" fmla="*/ 187 h 10072"/>
                    <a:gd name="connsiteX67" fmla="*/ 1263 w 10594"/>
                    <a:gd name="connsiteY67" fmla="*/ 260 h 10072"/>
                    <a:gd name="connsiteX68" fmla="*/ 1433 w 10594"/>
                    <a:gd name="connsiteY68" fmla="*/ 346 h 10072"/>
                    <a:gd name="connsiteX69" fmla="*/ 1617 w 10594"/>
                    <a:gd name="connsiteY69" fmla="*/ 447 h 10072"/>
                    <a:gd name="connsiteX70" fmla="*/ 1775 w 10594"/>
                    <a:gd name="connsiteY70" fmla="*/ 533 h 10072"/>
                    <a:gd name="connsiteX71" fmla="*/ 1931 w 10594"/>
                    <a:gd name="connsiteY71" fmla="*/ 662 h 10072"/>
                    <a:gd name="connsiteX72" fmla="*/ 2101 w 10594"/>
                    <a:gd name="connsiteY72" fmla="*/ 792 h 10072"/>
                    <a:gd name="connsiteX73" fmla="*/ 2258 w 10594"/>
                    <a:gd name="connsiteY73" fmla="*/ 922 h 10072"/>
                    <a:gd name="connsiteX74" fmla="*/ 2561 w 10594"/>
                    <a:gd name="connsiteY74" fmla="*/ 1209 h 10072"/>
                    <a:gd name="connsiteX75" fmla="*/ 2836 w 10594"/>
                    <a:gd name="connsiteY75" fmla="*/ 1554 h 10072"/>
                    <a:gd name="connsiteX76" fmla="*/ 3097 w 10594"/>
                    <a:gd name="connsiteY76" fmla="*/ 1914 h 10072"/>
                    <a:gd name="connsiteX77" fmla="*/ 3347 w 10594"/>
                    <a:gd name="connsiteY77" fmla="*/ 2303 h 10072"/>
                    <a:gd name="connsiteX78" fmla="*/ 3596 w 10594"/>
                    <a:gd name="connsiteY78" fmla="*/ 2706 h 10072"/>
                    <a:gd name="connsiteX79" fmla="*/ 3819 w 10594"/>
                    <a:gd name="connsiteY79" fmla="*/ 3123 h 10072"/>
                    <a:gd name="connsiteX80" fmla="*/ 4055 w 10594"/>
                    <a:gd name="connsiteY80" fmla="*/ 3555 h 10072"/>
                    <a:gd name="connsiteX81" fmla="*/ 4264 w 10594"/>
                    <a:gd name="connsiteY81" fmla="*/ 3999 h 10072"/>
                    <a:gd name="connsiteX82" fmla="*/ 4656 w 10594"/>
                    <a:gd name="connsiteY82" fmla="*/ 4906 h 10072"/>
                    <a:gd name="connsiteX83" fmla="*/ 5430 w 10594"/>
                    <a:gd name="connsiteY83" fmla="*/ 6705 h 10072"/>
                    <a:gd name="connsiteX84" fmla="*/ 5797 w 10594"/>
                    <a:gd name="connsiteY84" fmla="*/ 7540 h 10072"/>
                    <a:gd name="connsiteX85" fmla="*/ 5993 w 10594"/>
                    <a:gd name="connsiteY85" fmla="*/ 7900 h 10072"/>
                    <a:gd name="connsiteX86" fmla="*/ 6179 w 10594"/>
                    <a:gd name="connsiteY86" fmla="*/ 8273 h 10072"/>
                    <a:gd name="connsiteX87" fmla="*/ 6387 w 10594"/>
                    <a:gd name="connsiteY87" fmla="*/ 8605 h 10072"/>
                    <a:gd name="connsiteX88" fmla="*/ 6584 w 10594"/>
                    <a:gd name="connsiteY88" fmla="*/ 8893 h 10072"/>
                    <a:gd name="connsiteX89" fmla="*/ 6780 w 10594"/>
                    <a:gd name="connsiteY89" fmla="*/ 9165 h 10072"/>
                    <a:gd name="connsiteX90" fmla="*/ 7002 w 10594"/>
                    <a:gd name="connsiteY90" fmla="*/ 9367 h 10072"/>
                    <a:gd name="connsiteX91" fmla="*/ 7121 w 10594"/>
                    <a:gd name="connsiteY91" fmla="*/ 9467 h 10072"/>
                    <a:gd name="connsiteX92" fmla="*/ 7225 w 10594"/>
                    <a:gd name="connsiteY92" fmla="*/ 9569 h 10072"/>
                    <a:gd name="connsiteX93" fmla="*/ 7344 w 10594"/>
                    <a:gd name="connsiteY93" fmla="*/ 9626 h 10072"/>
                    <a:gd name="connsiteX94" fmla="*/ 7463 w 10594"/>
                    <a:gd name="connsiteY94" fmla="*/ 9698 h 10072"/>
                    <a:gd name="connsiteX95" fmla="*/ 7580 w 10594"/>
                    <a:gd name="connsiteY95" fmla="*/ 9741 h 10072"/>
                    <a:gd name="connsiteX96" fmla="*/ 7711 w 10594"/>
                    <a:gd name="connsiteY96" fmla="*/ 9770 h 10072"/>
                    <a:gd name="connsiteX97" fmla="*/ 7843 w 10594"/>
                    <a:gd name="connsiteY97" fmla="*/ 9813 h 10072"/>
                    <a:gd name="connsiteX98" fmla="*/ 7960 w 10594"/>
                    <a:gd name="connsiteY98" fmla="*/ 9813 h 10072"/>
                    <a:gd name="connsiteX0" fmla="*/ 8265 w 10899"/>
                    <a:gd name="connsiteY0" fmla="*/ 9813 h 10072"/>
                    <a:gd name="connsiteX1" fmla="*/ 8265 w 10899"/>
                    <a:gd name="connsiteY1" fmla="*/ 9813 h 10072"/>
                    <a:gd name="connsiteX2" fmla="*/ 8435 w 10899"/>
                    <a:gd name="connsiteY2" fmla="*/ 9813 h 10072"/>
                    <a:gd name="connsiteX3" fmla="*/ 8566 w 10899"/>
                    <a:gd name="connsiteY3" fmla="*/ 9770 h 10072"/>
                    <a:gd name="connsiteX4" fmla="*/ 8710 w 10899"/>
                    <a:gd name="connsiteY4" fmla="*/ 9727 h 10072"/>
                    <a:gd name="connsiteX5" fmla="*/ 8854 w 10899"/>
                    <a:gd name="connsiteY5" fmla="*/ 9683 h 10072"/>
                    <a:gd name="connsiteX6" fmla="*/ 8987 w 10899"/>
                    <a:gd name="connsiteY6" fmla="*/ 9598 h 10072"/>
                    <a:gd name="connsiteX7" fmla="*/ 9117 w 10899"/>
                    <a:gd name="connsiteY7" fmla="*/ 9497 h 10072"/>
                    <a:gd name="connsiteX8" fmla="*/ 9235 w 10899"/>
                    <a:gd name="connsiteY8" fmla="*/ 9410 h 10072"/>
                    <a:gd name="connsiteX9" fmla="*/ 9365 w 10899"/>
                    <a:gd name="connsiteY9" fmla="*/ 9281 h 10072"/>
                    <a:gd name="connsiteX10" fmla="*/ 9510 w 10899"/>
                    <a:gd name="connsiteY10" fmla="*/ 9151 h 10072"/>
                    <a:gd name="connsiteX11" fmla="*/ 9628 w 10899"/>
                    <a:gd name="connsiteY11" fmla="*/ 9008 h 10072"/>
                    <a:gd name="connsiteX12" fmla="*/ 9863 w 10899"/>
                    <a:gd name="connsiteY12" fmla="*/ 8676 h 10072"/>
                    <a:gd name="connsiteX13" fmla="*/ 10100 w 10899"/>
                    <a:gd name="connsiteY13" fmla="*/ 8303 h 10072"/>
                    <a:gd name="connsiteX14" fmla="*/ 10309 w 10899"/>
                    <a:gd name="connsiteY14" fmla="*/ 7900 h 10072"/>
                    <a:gd name="connsiteX15" fmla="*/ 10611 w 10899"/>
                    <a:gd name="connsiteY15" fmla="*/ 8346 h 10072"/>
                    <a:gd name="connsiteX16" fmla="*/ 10899 w 10899"/>
                    <a:gd name="connsiteY16" fmla="*/ 8763 h 10072"/>
                    <a:gd name="connsiteX17" fmla="*/ 10624 w 10899"/>
                    <a:gd name="connsiteY17" fmla="*/ 9051 h 10072"/>
                    <a:gd name="connsiteX18" fmla="*/ 10349 w 10899"/>
                    <a:gd name="connsiteY18" fmla="*/ 9310 h 10072"/>
                    <a:gd name="connsiteX19" fmla="*/ 10033 w 10899"/>
                    <a:gd name="connsiteY19" fmla="*/ 9539 h 10072"/>
                    <a:gd name="connsiteX20" fmla="*/ 9890 w 10899"/>
                    <a:gd name="connsiteY20" fmla="*/ 9626 h 10072"/>
                    <a:gd name="connsiteX21" fmla="*/ 9720 w 10899"/>
                    <a:gd name="connsiteY21" fmla="*/ 9727 h 10072"/>
                    <a:gd name="connsiteX22" fmla="*/ 9550 w 10899"/>
                    <a:gd name="connsiteY22" fmla="*/ 9813 h 10072"/>
                    <a:gd name="connsiteX23" fmla="*/ 9392 w 10899"/>
                    <a:gd name="connsiteY23" fmla="*/ 9870 h 10072"/>
                    <a:gd name="connsiteX24" fmla="*/ 9209 w 10899"/>
                    <a:gd name="connsiteY24" fmla="*/ 9942 h 10072"/>
                    <a:gd name="connsiteX25" fmla="*/ 9039 w 10899"/>
                    <a:gd name="connsiteY25" fmla="*/ 9986 h 10072"/>
                    <a:gd name="connsiteX26" fmla="*/ 8854 w 10899"/>
                    <a:gd name="connsiteY26" fmla="*/ 10015 h 10072"/>
                    <a:gd name="connsiteX27" fmla="*/ 8671 w 10899"/>
                    <a:gd name="connsiteY27" fmla="*/ 10043 h 10072"/>
                    <a:gd name="connsiteX28" fmla="*/ 8474 w 10899"/>
                    <a:gd name="connsiteY28" fmla="*/ 10072 h 10072"/>
                    <a:gd name="connsiteX29" fmla="*/ 8265 w 10899"/>
                    <a:gd name="connsiteY29" fmla="*/ 10072 h 10072"/>
                    <a:gd name="connsiteX30" fmla="*/ 8056 w 10899"/>
                    <a:gd name="connsiteY30" fmla="*/ 10072 h 10072"/>
                    <a:gd name="connsiteX31" fmla="*/ 7859 w 10899"/>
                    <a:gd name="connsiteY31" fmla="*/ 10029 h 10072"/>
                    <a:gd name="connsiteX32" fmla="*/ 7649 w 10899"/>
                    <a:gd name="connsiteY32" fmla="*/ 10001 h 10072"/>
                    <a:gd name="connsiteX33" fmla="*/ 7452 w 10899"/>
                    <a:gd name="connsiteY33" fmla="*/ 9958 h 10072"/>
                    <a:gd name="connsiteX34" fmla="*/ 7269 w 10899"/>
                    <a:gd name="connsiteY34" fmla="*/ 9884 h 10072"/>
                    <a:gd name="connsiteX35" fmla="*/ 7085 w 10899"/>
                    <a:gd name="connsiteY35" fmla="*/ 9827 h 10072"/>
                    <a:gd name="connsiteX36" fmla="*/ 6915 w 10899"/>
                    <a:gd name="connsiteY36" fmla="*/ 9727 h 10072"/>
                    <a:gd name="connsiteX37" fmla="*/ 6732 w 10899"/>
                    <a:gd name="connsiteY37" fmla="*/ 9626 h 10072"/>
                    <a:gd name="connsiteX38" fmla="*/ 6574 w 10899"/>
                    <a:gd name="connsiteY38" fmla="*/ 9539 h 10072"/>
                    <a:gd name="connsiteX39" fmla="*/ 6390 w 10899"/>
                    <a:gd name="connsiteY39" fmla="*/ 9410 h 10072"/>
                    <a:gd name="connsiteX40" fmla="*/ 6246 w 10899"/>
                    <a:gd name="connsiteY40" fmla="*/ 9296 h 10072"/>
                    <a:gd name="connsiteX41" fmla="*/ 6090 w 10899"/>
                    <a:gd name="connsiteY41" fmla="*/ 9151 h 10072"/>
                    <a:gd name="connsiteX42" fmla="*/ 5788 w 10899"/>
                    <a:gd name="connsiteY42" fmla="*/ 8849 h 10072"/>
                    <a:gd name="connsiteX43" fmla="*/ 5513 w 10899"/>
                    <a:gd name="connsiteY43" fmla="*/ 8518 h 10072"/>
                    <a:gd name="connsiteX44" fmla="*/ 5252 w 10899"/>
                    <a:gd name="connsiteY44" fmla="*/ 8158 h 10072"/>
                    <a:gd name="connsiteX45" fmla="*/ 5001 w 10899"/>
                    <a:gd name="connsiteY45" fmla="*/ 7769 h 10072"/>
                    <a:gd name="connsiteX46" fmla="*/ 4753 w 10899"/>
                    <a:gd name="connsiteY46" fmla="*/ 7367 h 10072"/>
                    <a:gd name="connsiteX47" fmla="*/ 4530 w 10899"/>
                    <a:gd name="connsiteY47" fmla="*/ 6950 h 10072"/>
                    <a:gd name="connsiteX48" fmla="*/ 4308 w 10899"/>
                    <a:gd name="connsiteY48" fmla="*/ 6518 h 10072"/>
                    <a:gd name="connsiteX49" fmla="*/ 4098 w 10899"/>
                    <a:gd name="connsiteY49" fmla="*/ 6072 h 10072"/>
                    <a:gd name="connsiteX50" fmla="*/ 3691 w 10899"/>
                    <a:gd name="connsiteY50" fmla="*/ 5166 h 10072"/>
                    <a:gd name="connsiteX51" fmla="*/ 2931 w 10899"/>
                    <a:gd name="connsiteY51" fmla="*/ 3382 h 10072"/>
                    <a:gd name="connsiteX52" fmla="*/ 2761 w 10899"/>
                    <a:gd name="connsiteY52" fmla="*/ 2935 h 10072"/>
                    <a:gd name="connsiteX53" fmla="*/ 2563 w 10899"/>
                    <a:gd name="connsiteY53" fmla="*/ 2532 h 10072"/>
                    <a:gd name="connsiteX54" fmla="*/ 2380 w 10899"/>
                    <a:gd name="connsiteY54" fmla="*/ 2173 h 10072"/>
                    <a:gd name="connsiteX55" fmla="*/ 2183 w 10899"/>
                    <a:gd name="connsiteY55" fmla="*/ 1799 h 10072"/>
                    <a:gd name="connsiteX56" fmla="*/ 1988 w 10899"/>
                    <a:gd name="connsiteY56" fmla="*/ 1468 h 10072"/>
                    <a:gd name="connsiteX57" fmla="*/ 1791 w 10899"/>
                    <a:gd name="connsiteY57" fmla="*/ 1180 h 10072"/>
                    <a:gd name="connsiteX58" fmla="*/ 1582 w 10899"/>
                    <a:gd name="connsiteY58" fmla="*/ 908 h 10072"/>
                    <a:gd name="connsiteX59" fmla="*/ 1372 w 10899"/>
                    <a:gd name="connsiteY59" fmla="*/ 706 h 10072"/>
                    <a:gd name="connsiteX60" fmla="*/ 1253 w 10899"/>
                    <a:gd name="connsiteY60" fmla="*/ 605 h 10072"/>
                    <a:gd name="connsiteX61" fmla="*/ 1136 w 10899"/>
                    <a:gd name="connsiteY61" fmla="*/ 504 h 10072"/>
                    <a:gd name="connsiteX62" fmla="*/ 1017 w 10899"/>
                    <a:gd name="connsiteY62" fmla="*/ 447 h 10072"/>
                    <a:gd name="connsiteX63" fmla="*/ 0 w 10899"/>
                    <a:gd name="connsiteY63" fmla="*/ 626 h 10072"/>
                    <a:gd name="connsiteX64" fmla="*/ 312 w 10899"/>
                    <a:gd name="connsiteY64" fmla="*/ 0 h 10072"/>
                    <a:gd name="connsiteX65" fmla="*/ 1201 w 10899"/>
                    <a:gd name="connsiteY65" fmla="*/ 115 h 10072"/>
                    <a:gd name="connsiteX66" fmla="*/ 1385 w 10899"/>
                    <a:gd name="connsiteY66" fmla="*/ 187 h 10072"/>
                    <a:gd name="connsiteX67" fmla="*/ 1568 w 10899"/>
                    <a:gd name="connsiteY67" fmla="*/ 260 h 10072"/>
                    <a:gd name="connsiteX68" fmla="*/ 1738 w 10899"/>
                    <a:gd name="connsiteY68" fmla="*/ 346 h 10072"/>
                    <a:gd name="connsiteX69" fmla="*/ 1922 w 10899"/>
                    <a:gd name="connsiteY69" fmla="*/ 447 h 10072"/>
                    <a:gd name="connsiteX70" fmla="*/ 2080 w 10899"/>
                    <a:gd name="connsiteY70" fmla="*/ 533 h 10072"/>
                    <a:gd name="connsiteX71" fmla="*/ 2236 w 10899"/>
                    <a:gd name="connsiteY71" fmla="*/ 662 h 10072"/>
                    <a:gd name="connsiteX72" fmla="*/ 2406 w 10899"/>
                    <a:gd name="connsiteY72" fmla="*/ 792 h 10072"/>
                    <a:gd name="connsiteX73" fmla="*/ 2563 w 10899"/>
                    <a:gd name="connsiteY73" fmla="*/ 922 h 10072"/>
                    <a:gd name="connsiteX74" fmla="*/ 2866 w 10899"/>
                    <a:gd name="connsiteY74" fmla="*/ 1209 h 10072"/>
                    <a:gd name="connsiteX75" fmla="*/ 3141 w 10899"/>
                    <a:gd name="connsiteY75" fmla="*/ 1554 h 10072"/>
                    <a:gd name="connsiteX76" fmla="*/ 3402 w 10899"/>
                    <a:gd name="connsiteY76" fmla="*/ 1914 h 10072"/>
                    <a:gd name="connsiteX77" fmla="*/ 3652 w 10899"/>
                    <a:gd name="connsiteY77" fmla="*/ 2303 h 10072"/>
                    <a:gd name="connsiteX78" fmla="*/ 3901 w 10899"/>
                    <a:gd name="connsiteY78" fmla="*/ 2706 h 10072"/>
                    <a:gd name="connsiteX79" fmla="*/ 4124 w 10899"/>
                    <a:gd name="connsiteY79" fmla="*/ 3123 h 10072"/>
                    <a:gd name="connsiteX80" fmla="*/ 4360 w 10899"/>
                    <a:gd name="connsiteY80" fmla="*/ 3555 h 10072"/>
                    <a:gd name="connsiteX81" fmla="*/ 4569 w 10899"/>
                    <a:gd name="connsiteY81" fmla="*/ 3999 h 10072"/>
                    <a:gd name="connsiteX82" fmla="*/ 4961 w 10899"/>
                    <a:gd name="connsiteY82" fmla="*/ 4906 h 10072"/>
                    <a:gd name="connsiteX83" fmla="*/ 5735 w 10899"/>
                    <a:gd name="connsiteY83" fmla="*/ 6705 h 10072"/>
                    <a:gd name="connsiteX84" fmla="*/ 6102 w 10899"/>
                    <a:gd name="connsiteY84" fmla="*/ 7540 h 10072"/>
                    <a:gd name="connsiteX85" fmla="*/ 6298 w 10899"/>
                    <a:gd name="connsiteY85" fmla="*/ 7900 h 10072"/>
                    <a:gd name="connsiteX86" fmla="*/ 6484 w 10899"/>
                    <a:gd name="connsiteY86" fmla="*/ 8273 h 10072"/>
                    <a:gd name="connsiteX87" fmla="*/ 6692 w 10899"/>
                    <a:gd name="connsiteY87" fmla="*/ 8605 h 10072"/>
                    <a:gd name="connsiteX88" fmla="*/ 6889 w 10899"/>
                    <a:gd name="connsiteY88" fmla="*/ 8893 h 10072"/>
                    <a:gd name="connsiteX89" fmla="*/ 7085 w 10899"/>
                    <a:gd name="connsiteY89" fmla="*/ 9165 h 10072"/>
                    <a:gd name="connsiteX90" fmla="*/ 7307 w 10899"/>
                    <a:gd name="connsiteY90" fmla="*/ 9367 h 10072"/>
                    <a:gd name="connsiteX91" fmla="*/ 7426 w 10899"/>
                    <a:gd name="connsiteY91" fmla="*/ 9467 h 10072"/>
                    <a:gd name="connsiteX92" fmla="*/ 7530 w 10899"/>
                    <a:gd name="connsiteY92" fmla="*/ 9569 h 10072"/>
                    <a:gd name="connsiteX93" fmla="*/ 7649 w 10899"/>
                    <a:gd name="connsiteY93" fmla="*/ 9626 h 10072"/>
                    <a:gd name="connsiteX94" fmla="*/ 7768 w 10899"/>
                    <a:gd name="connsiteY94" fmla="*/ 9698 h 10072"/>
                    <a:gd name="connsiteX95" fmla="*/ 7885 w 10899"/>
                    <a:gd name="connsiteY95" fmla="*/ 9741 h 10072"/>
                    <a:gd name="connsiteX96" fmla="*/ 8016 w 10899"/>
                    <a:gd name="connsiteY96" fmla="*/ 9770 h 10072"/>
                    <a:gd name="connsiteX97" fmla="*/ 8148 w 10899"/>
                    <a:gd name="connsiteY97" fmla="*/ 9813 h 10072"/>
                    <a:gd name="connsiteX98" fmla="*/ 8265 w 10899"/>
                    <a:gd name="connsiteY98" fmla="*/ 9813 h 10072"/>
                    <a:gd name="connsiteX0" fmla="*/ 7956 w 10590"/>
                    <a:gd name="connsiteY0" fmla="*/ 9813 h 10072"/>
                    <a:gd name="connsiteX1" fmla="*/ 7956 w 10590"/>
                    <a:gd name="connsiteY1" fmla="*/ 9813 h 10072"/>
                    <a:gd name="connsiteX2" fmla="*/ 8126 w 10590"/>
                    <a:gd name="connsiteY2" fmla="*/ 9813 h 10072"/>
                    <a:gd name="connsiteX3" fmla="*/ 8257 w 10590"/>
                    <a:gd name="connsiteY3" fmla="*/ 9770 h 10072"/>
                    <a:gd name="connsiteX4" fmla="*/ 8401 w 10590"/>
                    <a:gd name="connsiteY4" fmla="*/ 9727 h 10072"/>
                    <a:gd name="connsiteX5" fmla="*/ 8545 w 10590"/>
                    <a:gd name="connsiteY5" fmla="*/ 9683 h 10072"/>
                    <a:gd name="connsiteX6" fmla="*/ 8678 w 10590"/>
                    <a:gd name="connsiteY6" fmla="*/ 9598 h 10072"/>
                    <a:gd name="connsiteX7" fmla="*/ 8808 w 10590"/>
                    <a:gd name="connsiteY7" fmla="*/ 9497 h 10072"/>
                    <a:gd name="connsiteX8" fmla="*/ 8926 w 10590"/>
                    <a:gd name="connsiteY8" fmla="*/ 9410 h 10072"/>
                    <a:gd name="connsiteX9" fmla="*/ 9056 w 10590"/>
                    <a:gd name="connsiteY9" fmla="*/ 9281 h 10072"/>
                    <a:gd name="connsiteX10" fmla="*/ 9201 w 10590"/>
                    <a:gd name="connsiteY10" fmla="*/ 9151 h 10072"/>
                    <a:gd name="connsiteX11" fmla="*/ 9319 w 10590"/>
                    <a:gd name="connsiteY11" fmla="*/ 9008 h 10072"/>
                    <a:gd name="connsiteX12" fmla="*/ 9554 w 10590"/>
                    <a:gd name="connsiteY12" fmla="*/ 8676 h 10072"/>
                    <a:gd name="connsiteX13" fmla="*/ 9791 w 10590"/>
                    <a:gd name="connsiteY13" fmla="*/ 8303 h 10072"/>
                    <a:gd name="connsiteX14" fmla="*/ 10000 w 10590"/>
                    <a:gd name="connsiteY14" fmla="*/ 7900 h 10072"/>
                    <a:gd name="connsiteX15" fmla="*/ 10302 w 10590"/>
                    <a:gd name="connsiteY15" fmla="*/ 8346 h 10072"/>
                    <a:gd name="connsiteX16" fmla="*/ 10590 w 10590"/>
                    <a:gd name="connsiteY16" fmla="*/ 8763 h 10072"/>
                    <a:gd name="connsiteX17" fmla="*/ 10315 w 10590"/>
                    <a:gd name="connsiteY17" fmla="*/ 9051 h 10072"/>
                    <a:gd name="connsiteX18" fmla="*/ 10040 w 10590"/>
                    <a:gd name="connsiteY18" fmla="*/ 9310 h 10072"/>
                    <a:gd name="connsiteX19" fmla="*/ 9724 w 10590"/>
                    <a:gd name="connsiteY19" fmla="*/ 9539 h 10072"/>
                    <a:gd name="connsiteX20" fmla="*/ 9581 w 10590"/>
                    <a:gd name="connsiteY20" fmla="*/ 9626 h 10072"/>
                    <a:gd name="connsiteX21" fmla="*/ 9411 w 10590"/>
                    <a:gd name="connsiteY21" fmla="*/ 9727 h 10072"/>
                    <a:gd name="connsiteX22" fmla="*/ 9241 w 10590"/>
                    <a:gd name="connsiteY22" fmla="*/ 9813 h 10072"/>
                    <a:gd name="connsiteX23" fmla="*/ 9083 w 10590"/>
                    <a:gd name="connsiteY23" fmla="*/ 9870 h 10072"/>
                    <a:gd name="connsiteX24" fmla="*/ 8900 w 10590"/>
                    <a:gd name="connsiteY24" fmla="*/ 9942 h 10072"/>
                    <a:gd name="connsiteX25" fmla="*/ 8730 w 10590"/>
                    <a:gd name="connsiteY25" fmla="*/ 9986 h 10072"/>
                    <a:gd name="connsiteX26" fmla="*/ 8545 w 10590"/>
                    <a:gd name="connsiteY26" fmla="*/ 10015 h 10072"/>
                    <a:gd name="connsiteX27" fmla="*/ 8362 w 10590"/>
                    <a:gd name="connsiteY27" fmla="*/ 10043 h 10072"/>
                    <a:gd name="connsiteX28" fmla="*/ 8165 w 10590"/>
                    <a:gd name="connsiteY28" fmla="*/ 10072 h 10072"/>
                    <a:gd name="connsiteX29" fmla="*/ 7956 w 10590"/>
                    <a:gd name="connsiteY29" fmla="*/ 10072 h 10072"/>
                    <a:gd name="connsiteX30" fmla="*/ 7747 w 10590"/>
                    <a:gd name="connsiteY30" fmla="*/ 10072 h 10072"/>
                    <a:gd name="connsiteX31" fmla="*/ 7550 w 10590"/>
                    <a:gd name="connsiteY31" fmla="*/ 10029 h 10072"/>
                    <a:gd name="connsiteX32" fmla="*/ 7340 w 10590"/>
                    <a:gd name="connsiteY32" fmla="*/ 10001 h 10072"/>
                    <a:gd name="connsiteX33" fmla="*/ 7143 w 10590"/>
                    <a:gd name="connsiteY33" fmla="*/ 9958 h 10072"/>
                    <a:gd name="connsiteX34" fmla="*/ 6960 w 10590"/>
                    <a:gd name="connsiteY34" fmla="*/ 9884 h 10072"/>
                    <a:gd name="connsiteX35" fmla="*/ 6776 w 10590"/>
                    <a:gd name="connsiteY35" fmla="*/ 9827 h 10072"/>
                    <a:gd name="connsiteX36" fmla="*/ 6606 w 10590"/>
                    <a:gd name="connsiteY36" fmla="*/ 9727 h 10072"/>
                    <a:gd name="connsiteX37" fmla="*/ 6423 w 10590"/>
                    <a:gd name="connsiteY37" fmla="*/ 9626 h 10072"/>
                    <a:gd name="connsiteX38" fmla="*/ 6265 w 10590"/>
                    <a:gd name="connsiteY38" fmla="*/ 9539 h 10072"/>
                    <a:gd name="connsiteX39" fmla="*/ 6081 w 10590"/>
                    <a:gd name="connsiteY39" fmla="*/ 9410 h 10072"/>
                    <a:gd name="connsiteX40" fmla="*/ 5937 w 10590"/>
                    <a:gd name="connsiteY40" fmla="*/ 9296 h 10072"/>
                    <a:gd name="connsiteX41" fmla="*/ 5781 w 10590"/>
                    <a:gd name="connsiteY41" fmla="*/ 9151 h 10072"/>
                    <a:gd name="connsiteX42" fmla="*/ 5479 w 10590"/>
                    <a:gd name="connsiteY42" fmla="*/ 8849 h 10072"/>
                    <a:gd name="connsiteX43" fmla="*/ 5204 w 10590"/>
                    <a:gd name="connsiteY43" fmla="*/ 8518 h 10072"/>
                    <a:gd name="connsiteX44" fmla="*/ 4943 w 10590"/>
                    <a:gd name="connsiteY44" fmla="*/ 8158 h 10072"/>
                    <a:gd name="connsiteX45" fmla="*/ 4692 w 10590"/>
                    <a:gd name="connsiteY45" fmla="*/ 7769 h 10072"/>
                    <a:gd name="connsiteX46" fmla="*/ 4444 w 10590"/>
                    <a:gd name="connsiteY46" fmla="*/ 7367 h 10072"/>
                    <a:gd name="connsiteX47" fmla="*/ 4221 w 10590"/>
                    <a:gd name="connsiteY47" fmla="*/ 6950 h 10072"/>
                    <a:gd name="connsiteX48" fmla="*/ 3999 w 10590"/>
                    <a:gd name="connsiteY48" fmla="*/ 6518 h 10072"/>
                    <a:gd name="connsiteX49" fmla="*/ 3789 w 10590"/>
                    <a:gd name="connsiteY49" fmla="*/ 6072 h 10072"/>
                    <a:gd name="connsiteX50" fmla="*/ 3382 w 10590"/>
                    <a:gd name="connsiteY50" fmla="*/ 5166 h 10072"/>
                    <a:gd name="connsiteX51" fmla="*/ 2622 w 10590"/>
                    <a:gd name="connsiteY51" fmla="*/ 3382 h 10072"/>
                    <a:gd name="connsiteX52" fmla="*/ 2452 w 10590"/>
                    <a:gd name="connsiteY52" fmla="*/ 2935 h 10072"/>
                    <a:gd name="connsiteX53" fmla="*/ 2254 w 10590"/>
                    <a:gd name="connsiteY53" fmla="*/ 2532 h 10072"/>
                    <a:gd name="connsiteX54" fmla="*/ 2071 w 10590"/>
                    <a:gd name="connsiteY54" fmla="*/ 2173 h 10072"/>
                    <a:gd name="connsiteX55" fmla="*/ 1874 w 10590"/>
                    <a:gd name="connsiteY55" fmla="*/ 1799 h 10072"/>
                    <a:gd name="connsiteX56" fmla="*/ 1679 w 10590"/>
                    <a:gd name="connsiteY56" fmla="*/ 1468 h 10072"/>
                    <a:gd name="connsiteX57" fmla="*/ 1482 w 10590"/>
                    <a:gd name="connsiteY57" fmla="*/ 1180 h 10072"/>
                    <a:gd name="connsiteX58" fmla="*/ 1273 w 10590"/>
                    <a:gd name="connsiteY58" fmla="*/ 908 h 10072"/>
                    <a:gd name="connsiteX59" fmla="*/ 1063 w 10590"/>
                    <a:gd name="connsiteY59" fmla="*/ 706 h 10072"/>
                    <a:gd name="connsiteX60" fmla="*/ 944 w 10590"/>
                    <a:gd name="connsiteY60" fmla="*/ 605 h 10072"/>
                    <a:gd name="connsiteX61" fmla="*/ 827 w 10590"/>
                    <a:gd name="connsiteY61" fmla="*/ 504 h 10072"/>
                    <a:gd name="connsiteX62" fmla="*/ 708 w 10590"/>
                    <a:gd name="connsiteY62" fmla="*/ 447 h 10072"/>
                    <a:gd name="connsiteX63" fmla="*/ 337 w 10590"/>
                    <a:gd name="connsiteY63" fmla="*/ 411 h 10072"/>
                    <a:gd name="connsiteX64" fmla="*/ 3 w 10590"/>
                    <a:gd name="connsiteY64" fmla="*/ 0 h 10072"/>
                    <a:gd name="connsiteX65" fmla="*/ 892 w 10590"/>
                    <a:gd name="connsiteY65" fmla="*/ 115 h 10072"/>
                    <a:gd name="connsiteX66" fmla="*/ 1076 w 10590"/>
                    <a:gd name="connsiteY66" fmla="*/ 187 h 10072"/>
                    <a:gd name="connsiteX67" fmla="*/ 1259 w 10590"/>
                    <a:gd name="connsiteY67" fmla="*/ 260 h 10072"/>
                    <a:gd name="connsiteX68" fmla="*/ 1429 w 10590"/>
                    <a:gd name="connsiteY68" fmla="*/ 346 h 10072"/>
                    <a:gd name="connsiteX69" fmla="*/ 1613 w 10590"/>
                    <a:gd name="connsiteY69" fmla="*/ 447 h 10072"/>
                    <a:gd name="connsiteX70" fmla="*/ 1771 w 10590"/>
                    <a:gd name="connsiteY70" fmla="*/ 533 h 10072"/>
                    <a:gd name="connsiteX71" fmla="*/ 1927 w 10590"/>
                    <a:gd name="connsiteY71" fmla="*/ 662 h 10072"/>
                    <a:gd name="connsiteX72" fmla="*/ 2097 w 10590"/>
                    <a:gd name="connsiteY72" fmla="*/ 792 h 10072"/>
                    <a:gd name="connsiteX73" fmla="*/ 2254 w 10590"/>
                    <a:gd name="connsiteY73" fmla="*/ 922 h 10072"/>
                    <a:gd name="connsiteX74" fmla="*/ 2557 w 10590"/>
                    <a:gd name="connsiteY74" fmla="*/ 1209 h 10072"/>
                    <a:gd name="connsiteX75" fmla="*/ 2832 w 10590"/>
                    <a:gd name="connsiteY75" fmla="*/ 1554 h 10072"/>
                    <a:gd name="connsiteX76" fmla="*/ 3093 w 10590"/>
                    <a:gd name="connsiteY76" fmla="*/ 1914 h 10072"/>
                    <a:gd name="connsiteX77" fmla="*/ 3343 w 10590"/>
                    <a:gd name="connsiteY77" fmla="*/ 2303 h 10072"/>
                    <a:gd name="connsiteX78" fmla="*/ 3592 w 10590"/>
                    <a:gd name="connsiteY78" fmla="*/ 2706 h 10072"/>
                    <a:gd name="connsiteX79" fmla="*/ 3815 w 10590"/>
                    <a:gd name="connsiteY79" fmla="*/ 3123 h 10072"/>
                    <a:gd name="connsiteX80" fmla="*/ 4051 w 10590"/>
                    <a:gd name="connsiteY80" fmla="*/ 3555 h 10072"/>
                    <a:gd name="connsiteX81" fmla="*/ 4260 w 10590"/>
                    <a:gd name="connsiteY81" fmla="*/ 3999 h 10072"/>
                    <a:gd name="connsiteX82" fmla="*/ 4652 w 10590"/>
                    <a:gd name="connsiteY82" fmla="*/ 4906 h 10072"/>
                    <a:gd name="connsiteX83" fmla="*/ 5426 w 10590"/>
                    <a:gd name="connsiteY83" fmla="*/ 6705 h 10072"/>
                    <a:gd name="connsiteX84" fmla="*/ 5793 w 10590"/>
                    <a:gd name="connsiteY84" fmla="*/ 7540 h 10072"/>
                    <a:gd name="connsiteX85" fmla="*/ 5989 w 10590"/>
                    <a:gd name="connsiteY85" fmla="*/ 7900 h 10072"/>
                    <a:gd name="connsiteX86" fmla="*/ 6175 w 10590"/>
                    <a:gd name="connsiteY86" fmla="*/ 8273 h 10072"/>
                    <a:gd name="connsiteX87" fmla="*/ 6383 w 10590"/>
                    <a:gd name="connsiteY87" fmla="*/ 8605 h 10072"/>
                    <a:gd name="connsiteX88" fmla="*/ 6580 w 10590"/>
                    <a:gd name="connsiteY88" fmla="*/ 8893 h 10072"/>
                    <a:gd name="connsiteX89" fmla="*/ 6776 w 10590"/>
                    <a:gd name="connsiteY89" fmla="*/ 9165 h 10072"/>
                    <a:gd name="connsiteX90" fmla="*/ 6998 w 10590"/>
                    <a:gd name="connsiteY90" fmla="*/ 9367 h 10072"/>
                    <a:gd name="connsiteX91" fmla="*/ 7117 w 10590"/>
                    <a:gd name="connsiteY91" fmla="*/ 9467 h 10072"/>
                    <a:gd name="connsiteX92" fmla="*/ 7221 w 10590"/>
                    <a:gd name="connsiteY92" fmla="*/ 9569 h 10072"/>
                    <a:gd name="connsiteX93" fmla="*/ 7340 w 10590"/>
                    <a:gd name="connsiteY93" fmla="*/ 9626 h 10072"/>
                    <a:gd name="connsiteX94" fmla="*/ 7459 w 10590"/>
                    <a:gd name="connsiteY94" fmla="*/ 9698 h 10072"/>
                    <a:gd name="connsiteX95" fmla="*/ 7576 w 10590"/>
                    <a:gd name="connsiteY95" fmla="*/ 9741 h 10072"/>
                    <a:gd name="connsiteX96" fmla="*/ 7707 w 10590"/>
                    <a:gd name="connsiteY96" fmla="*/ 9770 h 10072"/>
                    <a:gd name="connsiteX97" fmla="*/ 7839 w 10590"/>
                    <a:gd name="connsiteY97" fmla="*/ 9813 h 10072"/>
                    <a:gd name="connsiteX98" fmla="*/ 7956 w 10590"/>
                    <a:gd name="connsiteY98" fmla="*/ 9813 h 1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0590" h="10072">
                      <a:moveTo>
                        <a:pt x="7956" y="9813"/>
                      </a:moveTo>
                      <a:lnTo>
                        <a:pt x="7956" y="9813"/>
                      </a:lnTo>
                      <a:lnTo>
                        <a:pt x="8126" y="9813"/>
                      </a:lnTo>
                      <a:cubicBezTo>
                        <a:pt x="8170" y="9799"/>
                        <a:pt x="8213" y="9784"/>
                        <a:pt x="8257" y="9770"/>
                      </a:cubicBezTo>
                      <a:cubicBezTo>
                        <a:pt x="8306" y="9756"/>
                        <a:pt x="8353" y="9741"/>
                        <a:pt x="8401" y="9727"/>
                      </a:cubicBezTo>
                      <a:lnTo>
                        <a:pt x="8545" y="9683"/>
                      </a:lnTo>
                      <a:lnTo>
                        <a:pt x="8678" y="9598"/>
                      </a:lnTo>
                      <a:cubicBezTo>
                        <a:pt x="8721" y="9564"/>
                        <a:pt x="8765" y="9531"/>
                        <a:pt x="8808" y="9497"/>
                      </a:cubicBezTo>
                      <a:cubicBezTo>
                        <a:pt x="8848" y="9468"/>
                        <a:pt x="8886" y="9439"/>
                        <a:pt x="8926" y="9410"/>
                      </a:cubicBezTo>
                      <a:lnTo>
                        <a:pt x="9056" y="9281"/>
                      </a:lnTo>
                      <a:cubicBezTo>
                        <a:pt x="9105" y="9238"/>
                        <a:pt x="9152" y="9194"/>
                        <a:pt x="9201" y="9151"/>
                      </a:cubicBezTo>
                      <a:cubicBezTo>
                        <a:pt x="9240" y="9103"/>
                        <a:pt x="9280" y="9056"/>
                        <a:pt x="9319" y="9008"/>
                      </a:cubicBezTo>
                      <a:cubicBezTo>
                        <a:pt x="9397" y="8897"/>
                        <a:pt x="9476" y="8787"/>
                        <a:pt x="9554" y="8676"/>
                      </a:cubicBezTo>
                      <a:cubicBezTo>
                        <a:pt x="9633" y="8552"/>
                        <a:pt x="9711" y="8427"/>
                        <a:pt x="9791" y="8303"/>
                      </a:cubicBezTo>
                      <a:cubicBezTo>
                        <a:pt x="9860" y="8168"/>
                        <a:pt x="9930" y="8034"/>
                        <a:pt x="10000" y="7900"/>
                      </a:cubicBezTo>
                      <a:lnTo>
                        <a:pt x="10302" y="8346"/>
                      </a:lnTo>
                      <a:lnTo>
                        <a:pt x="10590" y="8763"/>
                      </a:lnTo>
                      <a:cubicBezTo>
                        <a:pt x="10498" y="8858"/>
                        <a:pt x="10407" y="8955"/>
                        <a:pt x="10315" y="9051"/>
                      </a:cubicBezTo>
                      <a:lnTo>
                        <a:pt x="10040" y="9310"/>
                      </a:lnTo>
                      <a:lnTo>
                        <a:pt x="9724" y="9539"/>
                      </a:lnTo>
                      <a:cubicBezTo>
                        <a:pt x="9677" y="9569"/>
                        <a:pt x="9628" y="9597"/>
                        <a:pt x="9581" y="9626"/>
                      </a:cubicBezTo>
                      <a:cubicBezTo>
                        <a:pt x="9525" y="9660"/>
                        <a:pt x="9467" y="9693"/>
                        <a:pt x="9411" y="9727"/>
                      </a:cubicBezTo>
                      <a:lnTo>
                        <a:pt x="9241" y="9813"/>
                      </a:lnTo>
                      <a:lnTo>
                        <a:pt x="9083" y="9870"/>
                      </a:lnTo>
                      <a:lnTo>
                        <a:pt x="8900" y="9942"/>
                      </a:lnTo>
                      <a:lnTo>
                        <a:pt x="8730" y="9986"/>
                      </a:lnTo>
                      <a:lnTo>
                        <a:pt x="8545" y="10015"/>
                      </a:lnTo>
                      <a:lnTo>
                        <a:pt x="8362" y="10043"/>
                      </a:lnTo>
                      <a:lnTo>
                        <a:pt x="8165" y="10072"/>
                      </a:lnTo>
                      <a:lnTo>
                        <a:pt x="7956" y="10072"/>
                      </a:lnTo>
                      <a:lnTo>
                        <a:pt x="7747" y="10072"/>
                      </a:lnTo>
                      <a:lnTo>
                        <a:pt x="7550" y="10029"/>
                      </a:lnTo>
                      <a:lnTo>
                        <a:pt x="7340" y="10001"/>
                      </a:lnTo>
                      <a:lnTo>
                        <a:pt x="7143" y="9958"/>
                      </a:lnTo>
                      <a:lnTo>
                        <a:pt x="6960" y="9884"/>
                      </a:lnTo>
                      <a:lnTo>
                        <a:pt x="6776" y="9827"/>
                      </a:lnTo>
                      <a:lnTo>
                        <a:pt x="6606" y="9727"/>
                      </a:lnTo>
                      <a:lnTo>
                        <a:pt x="6423" y="9626"/>
                      </a:lnTo>
                      <a:lnTo>
                        <a:pt x="6265" y="9539"/>
                      </a:lnTo>
                      <a:lnTo>
                        <a:pt x="6081" y="9410"/>
                      </a:lnTo>
                      <a:lnTo>
                        <a:pt x="5937" y="9296"/>
                      </a:lnTo>
                      <a:cubicBezTo>
                        <a:pt x="5884" y="9248"/>
                        <a:pt x="5833" y="9199"/>
                        <a:pt x="5781" y="9151"/>
                      </a:cubicBezTo>
                      <a:lnTo>
                        <a:pt x="5479" y="8849"/>
                      </a:lnTo>
                      <a:lnTo>
                        <a:pt x="5204" y="8518"/>
                      </a:lnTo>
                      <a:lnTo>
                        <a:pt x="4943" y="8158"/>
                      </a:lnTo>
                      <a:cubicBezTo>
                        <a:pt x="4860" y="8028"/>
                        <a:pt x="4775" y="7899"/>
                        <a:pt x="4692" y="7769"/>
                      </a:cubicBezTo>
                      <a:cubicBezTo>
                        <a:pt x="4609" y="7636"/>
                        <a:pt x="4527" y="7501"/>
                        <a:pt x="4444" y="7367"/>
                      </a:cubicBezTo>
                      <a:lnTo>
                        <a:pt x="4221" y="6950"/>
                      </a:lnTo>
                      <a:lnTo>
                        <a:pt x="3999" y="6518"/>
                      </a:lnTo>
                      <a:cubicBezTo>
                        <a:pt x="3928" y="6369"/>
                        <a:pt x="3859" y="6221"/>
                        <a:pt x="3789" y="6072"/>
                      </a:cubicBezTo>
                      <a:lnTo>
                        <a:pt x="3382" y="5166"/>
                      </a:lnTo>
                      <a:lnTo>
                        <a:pt x="2622" y="3382"/>
                      </a:lnTo>
                      <a:cubicBezTo>
                        <a:pt x="2566" y="3232"/>
                        <a:pt x="2509" y="3085"/>
                        <a:pt x="2452" y="2935"/>
                      </a:cubicBezTo>
                      <a:cubicBezTo>
                        <a:pt x="2387" y="2801"/>
                        <a:pt x="2321" y="2667"/>
                        <a:pt x="2254" y="2532"/>
                      </a:cubicBezTo>
                      <a:cubicBezTo>
                        <a:pt x="2193" y="2413"/>
                        <a:pt x="2133" y="2293"/>
                        <a:pt x="2071" y="2173"/>
                      </a:cubicBezTo>
                      <a:cubicBezTo>
                        <a:pt x="2006" y="2048"/>
                        <a:pt x="1939" y="1924"/>
                        <a:pt x="1874" y="1799"/>
                      </a:cubicBezTo>
                      <a:lnTo>
                        <a:pt x="1679" y="1468"/>
                      </a:lnTo>
                      <a:lnTo>
                        <a:pt x="1482" y="1180"/>
                      </a:lnTo>
                      <a:lnTo>
                        <a:pt x="1273" y="908"/>
                      </a:lnTo>
                      <a:lnTo>
                        <a:pt x="1063" y="706"/>
                      </a:lnTo>
                      <a:cubicBezTo>
                        <a:pt x="1024" y="673"/>
                        <a:pt x="984" y="638"/>
                        <a:pt x="944" y="605"/>
                      </a:cubicBezTo>
                      <a:cubicBezTo>
                        <a:pt x="905" y="572"/>
                        <a:pt x="866" y="537"/>
                        <a:pt x="827" y="504"/>
                      </a:cubicBezTo>
                      <a:lnTo>
                        <a:pt x="708" y="447"/>
                      </a:lnTo>
                      <a:cubicBezTo>
                        <a:pt x="668" y="423"/>
                        <a:pt x="377" y="435"/>
                        <a:pt x="337" y="411"/>
                      </a:cubicBezTo>
                      <a:cubicBezTo>
                        <a:pt x="372" y="310"/>
                        <a:pt x="-32" y="101"/>
                        <a:pt x="3" y="0"/>
                      </a:cubicBezTo>
                      <a:lnTo>
                        <a:pt x="892" y="115"/>
                      </a:lnTo>
                      <a:lnTo>
                        <a:pt x="1076" y="187"/>
                      </a:lnTo>
                      <a:lnTo>
                        <a:pt x="1259" y="260"/>
                      </a:lnTo>
                      <a:cubicBezTo>
                        <a:pt x="1315" y="289"/>
                        <a:pt x="1373" y="317"/>
                        <a:pt x="1429" y="346"/>
                      </a:cubicBezTo>
                      <a:lnTo>
                        <a:pt x="1613" y="447"/>
                      </a:lnTo>
                      <a:lnTo>
                        <a:pt x="1771" y="533"/>
                      </a:lnTo>
                      <a:lnTo>
                        <a:pt x="1927" y="662"/>
                      </a:lnTo>
                      <a:cubicBezTo>
                        <a:pt x="1984" y="705"/>
                        <a:pt x="2040" y="749"/>
                        <a:pt x="2097" y="792"/>
                      </a:cubicBezTo>
                      <a:lnTo>
                        <a:pt x="2254" y="922"/>
                      </a:lnTo>
                      <a:lnTo>
                        <a:pt x="2557" y="1209"/>
                      </a:lnTo>
                      <a:lnTo>
                        <a:pt x="2832" y="1554"/>
                      </a:lnTo>
                      <a:lnTo>
                        <a:pt x="3093" y="1914"/>
                      </a:lnTo>
                      <a:cubicBezTo>
                        <a:pt x="3176" y="2044"/>
                        <a:pt x="3260" y="2173"/>
                        <a:pt x="3343" y="2303"/>
                      </a:cubicBezTo>
                      <a:lnTo>
                        <a:pt x="3592" y="2706"/>
                      </a:lnTo>
                      <a:lnTo>
                        <a:pt x="3815" y="3123"/>
                      </a:lnTo>
                      <a:cubicBezTo>
                        <a:pt x="3894" y="3266"/>
                        <a:pt x="3972" y="3411"/>
                        <a:pt x="4051" y="3555"/>
                      </a:cubicBezTo>
                      <a:cubicBezTo>
                        <a:pt x="4120" y="3703"/>
                        <a:pt x="4191" y="3852"/>
                        <a:pt x="4260" y="3999"/>
                      </a:cubicBezTo>
                      <a:lnTo>
                        <a:pt x="4652" y="4906"/>
                      </a:lnTo>
                      <a:lnTo>
                        <a:pt x="5426" y="6705"/>
                      </a:lnTo>
                      <a:cubicBezTo>
                        <a:pt x="5549" y="6983"/>
                        <a:pt x="5671" y="7262"/>
                        <a:pt x="5793" y="7540"/>
                      </a:cubicBezTo>
                      <a:lnTo>
                        <a:pt x="5989" y="7900"/>
                      </a:lnTo>
                      <a:cubicBezTo>
                        <a:pt x="6050" y="8024"/>
                        <a:pt x="6113" y="8149"/>
                        <a:pt x="6175" y="8273"/>
                      </a:cubicBezTo>
                      <a:cubicBezTo>
                        <a:pt x="6244" y="8384"/>
                        <a:pt x="6314" y="8493"/>
                        <a:pt x="6383" y="8605"/>
                      </a:cubicBezTo>
                      <a:cubicBezTo>
                        <a:pt x="6448" y="8701"/>
                        <a:pt x="6515" y="8797"/>
                        <a:pt x="6580" y="8893"/>
                      </a:cubicBezTo>
                      <a:cubicBezTo>
                        <a:pt x="6645" y="8984"/>
                        <a:pt x="6711" y="9074"/>
                        <a:pt x="6776" y="9165"/>
                      </a:cubicBezTo>
                      <a:lnTo>
                        <a:pt x="6998" y="9367"/>
                      </a:lnTo>
                      <a:cubicBezTo>
                        <a:pt x="7038" y="9400"/>
                        <a:pt x="7078" y="9434"/>
                        <a:pt x="7117" y="9467"/>
                      </a:cubicBezTo>
                      <a:lnTo>
                        <a:pt x="7221" y="9569"/>
                      </a:lnTo>
                      <a:lnTo>
                        <a:pt x="7340" y="9626"/>
                      </a:lnTo>
                      <a:lnTo>
                        <a:pt x="7459" y="9698"/>
                      </a:lnTo>
                      <a:lnTo>
                        <a:pt x="7576" y="9741"/>
                      </a:lnTo>
                      <a:lnTo>
                        <a:pt x="7707" y="9770"/>
                      </a:lnTo>
                      <a:lnTo>
                        <a:pt x="7839" y="9813"/>
                      </a:lnTo>
                      <a:lnTo>
                        <a:pt x="7956" y="9813"/>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199" name="Group 198">
                  <a:extLst>
                    <a:ext uri="{FF2B5EF4-FFF2-40B4-BE49-F238E27FC236}">
                      <a16:creationId xmlns:a16="http://schemas.microsoft.com/office/drawing/2014/main" id="{E007FFE3-640F-41A3-9038-05230405ACB7}"/>
                    </a:ext>
                  </a:extLst>
                </p:cNvPr>
                <p:cNvGrpSpPr/>
                <p:nvPr/>
              </p:nvGrpSpPr>
              <p:grpSpPr>
                <a:xfrm>
                  <a:off x="7912528" y="4792580"/>
                  <a:ext cx="526702" cy="640181"/>
                  <a:chOff x="-1864887" y="741508"/>
                  <a:chExt cx="274422" cy="473135"/>
                </a:xfrm>
                <a:grpFill/>
              </p:grpSpPr>
              <p:sp>
                <p:nvSpPr>
                  <p:cNvPr id="206" name="Rectangle 4098">
                    <a:extLst>
                      <a:ext uri="{FF2B5EF4-FFF2-40B4-BE49-F238E27FC236}">
                        <a16:creationId xmlns:a16="http://schemas.microsoft.com/office/drawing/2014/main" id="{ED70860A-1FBC-47A7-A562-CFAF8A820E60}"/>
                      </a:ext>
                    </a:extLst>
                  </p:cNvPr>
                  <p:cNvSpPr/>
                  <p:nvPr/>
                </p:nvSpPr>
                <p:spPr bwMode="auto">
                  <a:xfrm>
                    <a:off x="-1785605" y="781051"/>
                    <a:ext cx="36576" cy="433592"/>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3592">
                        <a:moveTo>
                          <a:pt x="229" y="16669"/>
                        </a:moveTo>
                        <a:lnTo>
                          <a:pt x="41186" y="0"/>
                        </a:lnTo>
                        <a:lnTo>
                          <a:pt x="41186" y="431211"/>
                        </a:lnTo>
                        <a:lnTo>
                          <a:pt x="230" y="433592"/>
                        </a:lnTo>
                        <a:cubicBezTo>
                          <a:pt x="-564" y="287474"/>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07" name="Rectangle 68">
                    <a:extLst>
                      <a:ext uri="{FF2B5EF4-FFF2-40B4-BE49-F238E27FC236}">
                        <a16:creationId xmlns:a16="http://schemas.microsoft.com/office/drawing/2014/main" id="{9EDB7760-C307-414C-BE18-18C03B65785C}"/>
                      </a:ext>
                    </a:extLst>
                  </p:cNvPr>
                  <p:cNvSpPr/>
                  <p:nvPr/>
                </p:nvSpPr>
                <p:spPr bwMode="auto">
                  <a:xfrm>
                    <a:off x="-1706323" y="741508"/>
                    <a:ext cx="36576" cy="431211"/>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1211"/>
                      <a:gd name="connsiteX1" fmla="*/ 45719 w 45719"/>
                      <a:gd name="connsiteY1" fmla="*/ 0 h 431211"/>
                      <a:gd name="connsiteX2" fmla="*/ 38575 w 45719"/>
                      <a:gd name="connsiteY2" fmla="*/ 402636 h 431211"/>
                      <a:gd name="connsiteX3" fmla="*/ 0 w 45719"/>
                      <a:gd name="connsiteY3" fmla="*/ 431211 h 431211"/>
                      <a:gd name="connsiteX4" fmla="*/ 0 w 45719"/>
                      <a:gd name="connsiteY4" fmla="*/ 0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19" h="431211">
                        <a:moveTo>
                          <a:pt x="0" y="0"/>
                        </a:moveTo>
                        <a:lnTo>
                          <a:pt x="45719" y="0"/>
                        </a:lnTo>
                        <a:lnTo>
                          <a:pt x="38575" y="402636"/>
                        </a:lnTo>
                        <a:lnTo>
                          <a:pt x="0" y="431211"/>
                        </a:lnTo>
                        <a:lnTo>
                          <a:pt x="0" y="0"/>
                        </a:ln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08" name="Rectangle 4098">
                    <a:extLst>
                      <a:ext uri="{FF2B5EF4-FFF2-40B4-BE49-F238E27FC236}">
                        <a16:creationId xmlns:a16="http://schemas.microsoft.com/office/drawing/2014/main" id="{5970E5E4-E8E2-48B9-84CC-B5AADDA1C715}"/>
                      </a:ext>
                    </a:extLst>
                  </p:cNvPr>
                  <p:cNvSpPr/>
                  <p:nvPr/>
                </p:nvSpPr>
                <p:spPr bwMode="auto">
                  <a:xfrm>
                    <a:off x="-1864887" y="886653"/>
                    <a:ext cx="36576" cy="323820"/>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09" name="Rectangle 4098">
                    <a:extLst>
                      <a:ext uri="{FF2B5EF4-FFF2-40B4-BE49-F238E27FC236}">
                        <a16:creationId xmlns:a16="http://schemas.microsoft.com/office/drawing/2014/main" id="{DA2F0A63-7316-4432-8865-B5DC8FCAEC52}"/>
                      </a:ext>
                    </a:extLst>
                  </p:cNvPr>
                  <p:cNvSpPr/>
                  <p:nvPr/>
                </p:nvSpPr>
                <p:spPr bwMode="auto">
                  <a:xfrm>
                    <a:off x="-1627041" y="743223"/>
                    <a:ext cx="36576" cy="274826"/>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65017"/>
                      <a:gd name="connsiteX1" fmla="*/ 41186 w 41186"/>
                      <a:gd name="connsiteY1" fmla="*/ 31682 h 465017"/>
                      <a:gd name="connsiteX2" fmla="*/ 41186 w 41186"/>
                      <a:gd name="connsiteY2" fmla="*/ 462893 h 465017"/>
                      <a:gd name="connsiteX3" fmla="*/ 230 w 41186"/>
                      <a:gd name="connsiteY3" fmla="*/ 465017 h 465017"/>
                      <a:gd name="connsiteX4" fmla="*/ 229 w 41186"/>
                      <a:gd name="connsiteY4" fmla="*/ 0 h 465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65017">
                        <a:moveTo>
                          <a:pt x="229" y="0"/>
                        </a:moveTo>
                        <a:lnTo>
                          <a:pt x="41186" y="31682"/>
                        </a:lnTo>
                        <a:lnTo>
                          <a:pt x="41186" y="462893"/>
                        </a:lnTo>
                        <a:lnTo>
                          <a:pt x="230" y="465017"/>
                        </a:lnTo>
                        <a:cubicBezTo>
                          <a:pt x="-564" y="318899"/>
                          <a:pt x="1023" y="146118"/>
                          <a:pt x="22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nvGrpSpPr>
                <p:cNvPr id="200" name="Group 199">
                  <a:extLst>
                    <a:ext uri="{FF2B5EF4-FFF2-40B4-BE49-F238E27FC236}">
                      <a16:creationId xmlns:a16="http://schemas.microsoft.com/office/drawing/2014/main" id="{8C0F6718-AFF5-455D-B5BD-D8696B315E18}"/>
                    </a:ext>
                  </a:extLst>
                </p:cNvPr>
                <p:cNvGrpSpPr/>
                <p:nvPr/>
              </p:nvGrpSpPr>
              <p:grpSpPr>
                <a:xfrm>
                  <a:off x="7066354" y="4765421"/>
                  <a:ext cx="509407" cy="672315"/>
                  <a:chOff x="-2308678" y="726689"/>
                  <a:chExt cx="265411" cy="496885"/>
                </a:xfrm>
                <a:grpFill/>
              </p:grpSpPr>
              <p:sp>
                <p:nvSpPr>
                  <p:cNvPr id="202" name="Rectangle 4098">
                    <a:extLst>
                      <a:ext uri="{FF2B5EF4-FFF2-40B4-BE49-F238E27FC236}">
                        <a16:creationId xmlns:a16="http://schemas.microsoft.com/office/drawing/2014/main" id="{2F719637-1F52-41E9-A829-C977DC78AD78}"/>
                      </a:ext>
                    </a:extLst>
                  </p:cNvPr>
                  <p:cNvSpPr/>
                  <p:nvPr/>
                </p:nvSpPr>
                <p:spPr bwMode="auto">
                  <a:xfrm>
                    <a:off x="-2233453" y="726689"/>
                    <a:ext cx="36461" cy="47883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376442 h 431211"/>
                      <a:gd name="connsiteX4" fmla="*/ 229 w 41186"/>
                      <a:gd name="connsiteY4" fmla="*/ 16669 h 431211"/>
                      <a:gd name="connsiteX0" fmla="*/ 2779 w 41055"/>
                      <a:gd name="connsiteY0" fmla="*/ 0 h 478836"/>
                      <a:gd name="connsiteX1" fmla="*/ 41055 w 41055"/>
                      <a:gd name="connsiteY1" fmla="*/ 47625 h 478836"/>
                      <a:gd name="connsiteX2" fmla="*/ 41055 w 41055"/>
                      <a:gd name="connsiteY2" fmla="*/ 478836 h 478836"/>
                      <a:gd name="connsiteX3" fmla="*/ 99 w 41055"/>
                      <a:gd name="connsiteY3" fmla="*/ 424067 h 478836"/>
                      <a:gd name="connsiteX4" fmla="*/ 2779 w 41055"/>
                      <a:gd name="connsiteY4" fmla="*/ 0 h 478836"/>
                      <a:gd name="connsiteX0" fmla="*/ 2779 w 41055"/>
                      <a:gd name="connsiteY0" fmla="*/ 0 h 478836"/>
                      <a:gd name="connsiteX1" fmla="*/ 41055 w 41055"/>
                      <a:gd name="connsiteY1" fmla="*/ 9525 h 478836"/>
                      <a:gd name="connsiteX2" fmla="*/ 41055 w 41055"/>
                      <a:gd name="connsiteY2" fmla="*/ 478836 h 478836"/>
                      <a:gd name="connsiteX3" fmla="*/ 99 w 41055"/>
                      <a:gd name="connsiteY3" fmla="*/ 424067 h 478836"/>
                      <a:gd name="connsiteX4" fmla="*/ 2779 w 41055"/>
                      <a:gd name="connsiteY4" fmla="*/ 0 h 478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55" h="478836">
                        <a:moveTo>
                          <a:pt x="2779" y="0"/>
                        </a:moveTo>
                        <a:lnTo>
                          <a:pt x="41055" y="9525"/>
                        </a:lnTo>
                        <a:lnTo>
                          <a:pt x="41055" y="478836"/>
                        </a:lnTo>
                        <a:lnTo>
                          <a:pt x="99" y="424067"/>
                        </a:lnTo>
                        <a:cubicBezTo>
                          <a:pt x="-695" y="277949"/>
                          <a:pt x="3573" y="146118"/>
                          <a:pt x="277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03" name="Rectangle 68">
                    <a:extLst>
                      <a:ext uri="{FF2B5EF4-FFF2-40B4-BE49-F238E27FC236}">
                        <a16:creationId xmlns:a16="http://schemas.microsoft.com/office/drawing/2014/main" id="{F7B7009C-34D6-4B4D-AAF0-F58FCEB163C8}"/>
                      </a:ext>
                    </a:extLst>
                  </p:cNvPr>
                  <p:cNvSpPr/>
                  <p:nvPr/>
                </p:nvSpPr>
                <p:spPr bwMode="auto">
                  <a:xfrm>
                    <a:off x="-2158346" y="753823"/>
                    <a:ext cx="39854" cy="469751"/>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1211"/>
                      <a:gd name="connsiteX1" fmla="*/ 45719 w 45719"/>
                      <a:gd name="connsiteY1" fmla="*/ 0 h 431211"/>
                      <a:gd name="connsiteX2" fmla="*/ 38575 w 45719"/>
                      <a:gd name="connsiteY2" fmla="*/ 402636 h 431211"/>
                      <a:gd name="connsiteX3" fmla="*/ 0 w 45719"/>
                      <a:gd name="connsiteY3" fmla="*/ 431211 h 431211"/>
                      <a:gd name="connsiteX4" fmla="*/ 0 w 45719"/>
                      <a:gd name="connsiteY4" fmla="*/ 0 h 431211"/>
                      <a:gd name="connsiteX0" fmla="*/ 0 w 45719"/>
                      <a:gd name="connsiteY0" fmla="*/ 0 h 435015"/>
                      <a:gd name="connsiteX1" fmla="*/ 45719 w 45719"/>
                      <a:gd name="connsiteY1" fmla="*/ 0 h 435015"/>
                      <a:gd name="connsiteX2" fmla="*/ 34369 w 45719"/>
                      <a:gd name="connsiteY2" fmla="*/ 435015 h 435015"/>
                      <a:gd name="connsiteX3" fmla="*/ 0 w 45719"/>
                      <a:gd name="connsiteY3" fmla="*/ 431211 h 435015"/>
                      <a:gd name="connsiteX4" fmla="*/ 0 w 45719"/>
                      <a:gd name="connsiteY4" fmla="*/ 0 h 435015"/>
                      <a:gd name="connsiteX0" fmla="*/ 0 w 35203"/>
                      <a:gd name="connsiteY0" fmla="*/ 0 h 435015"/>
                      <a:gd name="connsiteX1" fmla="*/ 35203 w 35203"/>
                      <a:gd name="connsiteY1" fmla="*/ 28062 h 435015"/>
                      <a:gd name="connsiteX2" fmla="*/ 34369 w 35203"/>
                      <a:gd name="connsiteY2" fmla="*/ 435015 h 435015"/>
                      <a:gd name="connsiteX3" fmla="*/ 0 w 35203"/>
                      <a:gd name="connsiteY3" fmla="*/ 431211 h 435015"/>
                      <a:gd name="connsiteX4" fmla="*/ 0 w 35203"/>
                      <a:gd name="connsiteY4" fmla="*/ 0 h 435015"/>
                      <a:gd name="connsiteX0" fmla="*/ 4206 w 35203"/>
                      <a:gd name="connsiteY0" fmla="*/ 0 h 417747"/>
                      <a:gd name="connsiteX1" fmla="*/ 35203 w 35203"/>
                      <a:gd name="connsiteY1" fmla="*/ 10794 h 417747"/>
                      <a:gd name="connsiteX2" fmla="*/ 34369 w 35203"/>
                      <a:gd name="connsiteY2" fmla="*/ 417747 h 417747"/>
                      <a:gd name="connsiteX3" fmla="*/ 0 w 35203"/>
                      <a:gd name="connsiteY3" fmla="*/ 413943 h 417747"/>
                      <a:gd name="connsiteX4" fmla="*/ 4206 w 35203"/>
                      <a:gd name="connsiteY4" fmla="*/ 0 h 417747"/>
                      <a:gd name="connsiteX0" fmla="*/ 4206 w 35203"/>
                      <a:gd name="connsiteY0" fmla="*/ 0 h 425819"/>
                      <a:gd name="connsiteX1" fmla="*/ 35203 w 35203"/>
                      <a:gd name="connsiteY1" fmla="*/ 10794 h 425819"/>
                      <a:gd name="connsiteX2" fmla="*/ 33058 w 35203"/>
                      <a:gd name="connsiteY2" fmla="*/ 425819 h 425819"/>
                      <a:gd name="connsiteX3" fmla="*/ 0 w 35203"/>
                      <a:gd name="connsiteY3" fmla="*/ 413943 h 425819"/>
                      <a:gd name="connsiteX4" fmla="*/ 4206 w 35203"/>
                      <a:gd name="connsiteY4" fmla="*/ 0 h 425819"/>
                      <a:gd name="connsiteX0" fmla="*/ 4206 w 35203"/>
                      <a:gd name="connsiteY0" fmla="*/ 0 h 425819"/>
                      <a:gd name="connsiteX1" fmla="*/ 35203 w 35203"/>
                      <a:gd name="connsiteY1" fmla="*/ 20211 h 425819"/>
                      <a:gd name="connsiteX2" fmla="*/ 33058 w 35203"/>
                      <a:gd name="connsiteY2" fmla="*/ 425819 h 425819"/>
                      <a:gd name="connsiteX3" fmla="*/ 0 w 35203"/>
                      <a:gd name="connsiteY3" fmla="*/ 413943 h 425819"/>
                      <a:gd name="connsiteX4" fmla="*/ 4206 w 35203"/>
                      <a:gd name="connsiteY4" fmla="*/ 0 h 425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03" h="425819">
                        <a:moveTo>
                          <a:pt x="4206" y="0"/>
                        </a:moveTo>
                        <a:lnTo>
                          <a:pt x="35203" y="20211"/>
                        </a:lnTo>
                        <a:lnTo>
                          <a:pt x="33058" y="425819"/>
                        </a:lnTo>
                        <a:lnTo>
                          <a:pt x="0" y="413943"/>
                        </a:lnTo>
                        <a:lnTo>
                          <a:pt x="4206" y="0"/>
                        </a:ln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04" name="Rectangle 4098">
                    <a:extLst>
                      <a:ext uri="{FF2B5EF4-FFF2-40B4-BE49-F238E27FC236}">
                        <a16:creationId xmlns:a16="http://schemas.microsoft.com/office/drawing/2014/main" id="{766263AD-E4EC-4F46-BE47-46B286B9957A}"/>
                      </a:ext>
                    </a:extLst>
                  </p:cNvPr>
                  <p:cNvSpPr/>
                  <p:nvPr/>
                </p:nvSpPr>
                <p:spPr bwMode="auto">
                  <a:xfrm>
                    <a:off x="-2308678" y="741806"/>
                    <a:ext cx="36576" cy="323820"/>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05" name="Rectangle 4098">
                    <a:extLst>
                      <a:ext uri="{FF2B5EF4-FFF2-40B4-BE49-F238E27FC236}">
                        <a16:creationId xmlns:a16="http://schemas.microsoft.com/office/drawing/2014/main" id="{F0CD3FC7-9341-45DC-8EB4-68DFC29ECF21}"/>
                      </a:ext>
                    </a:extLst>
                  </p:cNvPr>
                  <p:cNvSpPr/>
                  <p:nvPr/>
                </p:nvSpPr>
                <p:spPr bwMode="auto">
                  <a:xfrm>
                    <a:off x="-2079843" y="855554"/>
                    <a:ext cx="36576" cy="360173"/>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39906"/>
                      <a:gd name="connsiteX1" fmla="*/ 41186 w 41186"/>
                      <a:gd name="connsiteY1" fmla="*/ 31682 h 439906"/>
                      <a:gd name="connsiteX2" fmla="*/ 39040 w 41186"/>
                      <a:gd name="connsiteY2" fmla="*/ 436080 h 439906"/>
                      <a:gd name="connsiteX3" fmla="*/ 230 w 41186"/>
                      <a:gd name="connsiteY3" fmla="*/ 439906 h 439906"/>
                      <a:gd name="connsiteX4" fmla="*/ 229 w 41186"/>
                      <a:gd name="connsiteY4" fmla="*/ 0 h 439906"/>
                      <a:gd name="connsiteX0" fmla="*/ 229 w 41186"/>
                      <a:gd name="connsiteY0" fmla="*/ 0 h 460015"/>
                      <a:gd name="connsiteX1" fmla="*/ 41186 w 41186"/>
                      <a:gd name="connsiteY1" fmla="*/ 31682 h 460015"/>
                      <a:gd name="connsiteX2" fmla="*/ 39040 w 41186"/>
                      <a:gd name="connsiteY2" fmla="*/ 436080 h 460015"/>
                      <a:gd name="connsiteX3" fmla="*/ 230 w 41186"/>
                      <a:gd name="connsiteY3" fmla="*/ 460015 h 460015"/>
                      <a:gd name="connsiteX4" fmla="*/ 229 w 41186"/>
                      <a:gd name="connsiteY4" fmla="*/ 0 h 460015"/>
                      <a:gd name="connsiteX0" fmla="*/ 2257 w 41068"/>
                      <a:gd name="connsiteY0" fmla="*/ 0 h 506938"/>
                      <a:gd name="connsiteX1" fmla="*/ 41068 w 41068"/>
                      <a:gd name="connsiteY1" fmla="*/ 78605 h 506938"/>
                      <a:gd name="connsiteX2" fmla="*/ 38922 w 41068"/>
                      <a:gd name="connsiteY2" fmla="*/ 483003 h 506938"/>
                      <a:gd name="connsiteX3" fmla="*/ 112 w 41068"/>
                      <a:gd name="connsiteY3" fmla="*/ 506938 h 506938"/>
                      <a:gd name="connsiteX4" fmla="*/ 2257 w 41068"/>
                      <a:gd name="connsiteY4" fmla="*/ 0 h 506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68" h="506938">
                        <a:moveTo>
                          <a:pt x="2257" y="0"/>
                        </a:moveTo>
                        <a:lnTo>
                          <a:pt x="41068" y="78605"/>
                        </a:lnTo>
                        <a:cubicBezTo>
                          <a:pt x="40353" y="213404"/>
                          <a:pt x="39637" y="348204"/>
                          <a:pt x="38922" y="483003"/>
                        </a:cubicBezTo>
                        <a:lnTo>
                          <a:pt x="112" y="506938"/>
                        </a:lnTo>
                        <a:cubicBezTo>
                          <a:pt x="-682" y="360820"/>
                          <a:pt x="3051" y="146118"/>
                          <a:pt x="2257"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201" name="Rectangle 4098">
                  <a:extLst>
                    <a:ext uri="{FF2B5EF4-FFF2-40B4-BE49-F238E27FC236}">
                      <a16:creationId xmlns:a16="http://schemas.microsoft.com/office/drawing/2014/main" id="{8542BE67-B27C-460E-8C91-591D297DC1A3}"/>
                    </a:ext>
                  </a:extLst>
                </p:cNvPr>
                <p:cNvSpPr/>
                <p:nvPr/>
              </p:nvSpPr>
              <p:spPr bwMode="auto">
                <a:xfrm>
                  <a:off x="8738635" y="4799880"/>
                  <a:ext cx="70201" cy="43814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193" name="Freeform: Shape 192">
                <a:extLst>
                  <a:ext uri="{FF2B5EF4-FFF2-40B4-BE49-F238E27FC236}">
                    <a16:creationId xmlns:a16="http://schemas.microsoft.com/office/drawing/2014/main" id="{2BC9A2D2-6418-483F-A810-D1584C9DADDE}"/>
                  </a:ext>
                </a:extLst>
              </p:cNvPr>
              <p:cNvSpPr/>
              <p:nvPr/>
            </p:nvSpPr>
            <p:spPr bwMode="auto">
              <a:xfrm>
                <a:off x="8068101" y="5392335"/>
                <a:ext cx="240470" cy="334018"/>
              </a:xfrm>
              <a:custGeom>
                <a:avLst/>
                <a:gdLst>
                  <a:gd name="connsiteX0" fmla="*/ 188056 w 240470"/>
                  <a:gd name="connsiteY0" fmla="*/ 0 h 334018"/>
                  <a:gd name="connsiteX1" fmla="*/ 213083 w 240470"/>
                  <a:gd name="connsiteY1" fmla="*/ 53554 h 334018"/>
                  <a:gd name="connsiteX2" fmla="*/ 240470 w 240470"/>
                  <a:gd name="connsiteY2" fmla="*/ 110376 h 334018"/>
                  <a:gd name="connsiteX3" fmla="*/ 185055 w 240470"/>
                  <a:gd name="connsiteY3" fmla="*/ 169998 h 334018"/>
                  <a:gd name="connsiteX4" fmla="*/ 155845 w 240470"/>
                  <a:gd name="connsiteY4" fmla="*/ 200594 h 334018"/>
                  <a:gd name="connsiteX5" fmla="*/ 126893 w 240470"/>
                  <a:gd name="connsiteY5" fmla="*/ 229255 h 334018"/>
                  <a:gd name="connsiteX6" fmla="*/ 96440 w 240470"/>
                  <a:gd name="connsiteY6" fmla="*/ 258702 h 334018"/>
                  <a:gd name="connsiteX7" fmla="*/ 64998 w 240470"/>
                  <a:gd name="connsiteY7" fmla="*/ 285062 h 334018"/>
                  <a:gd name="connsiteX8" fmla="*/ 32312 w 240470"/>
                  <a:gd name="connsiteY8" fmla="*/ 310273 h 334018"/>
                  <a:gd name="connsiteX9" fmla="*/ 0 w 240470"/>
                  <a:gd name="connsiteY9" fmla="*/ 334018 h 334018"/>
                  <a:gd name="connsiteX10" fmla="*/ 0 w 240470"/>
                  <a:gd name="connsiteY10" fmla="*/ 193589 h 334018"/>
                  <a:gd name="connsiteX11" fmla="*/ 51187 w 240470"/>
                  <a:gd name="connsiteY11" fmla="*/ 136472 h 334018"/>
                  <a:gd name="connsiteX12" fmla="*/ 85157 w 240470"/>
                  <a:gd name="connsiteY12" fmla="*/ 101583 h 334018"/>
                  <a:gd name="connsiteX13" fmla="*/ 117626 w 240470"/>
                  <a:gd name="connsiteY13" fmla="*/ 67479 h 334018"/>
                  <a:gd name="connsiteX14" fmla="*/ 151596 w 240470"/>
                  <a:gd name="connsiteY14" fmla="*/ 32589 h 334018"/>
                  <a:gd name="connsiteX15" fmla="*/ 188056 w 240470"/>
                  <a:gd name="connsiteY15" fmla="*/ 0 h 334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0470" h="334018">
                    <a:moveTo>
                      <a:pt x="188056" y="0"/>
                    </a:moveTo>
                    <a:lnTo>
                      <a:pt x="213083" y="53554"/>
                    </a:lnTo>
                    <a:lnTo>
                      <a:pt x="240470" y="110376"/>
                    </a:lnTo>
                    <a:lnTo>
                      <a:pt x="185055" y="169998"/>
                    </a:lnTo>
                    <a:lnTo>
                      <a:pt x="155845" y="200594"/>
                    </a:lnTo>
                    <a:lnTo>
                      <a:pt x="126893" y="229255"/>
                    </a:lnTo>
                    <a:lnTo>
                      <a:pt x="96440" y="258702"/>
                    </a:lnTo>
                    <a:lnTo>
                      <a:pt x="64998" y="285062"/>
                    </a:lnTo>
                    <a:lnTo>
                      <a:pt x="32312" y="310273"/>
                    </a:lnTo>
                    <a:lnTo>
                      <a:pt x="0" y="334018"/>
                    </a:lnTo>
                    <a:lnTo>
                      <a:pt x="0" y="193589"/>
                    </a:lnTo>
                    <a:lnTo>
                      <a:pt x="51187" y="136472"/>
                    </a:lnTo>
                    <a:lnTo>
                      <a:pt x="85157" y="101583"/>
                    </a:lnTo>
                    <a:lnTo>
                      <a:pt x="117626" y="67479"/>
                    </a:lnTo>
                    <a:lnTo>
                      <a:pt x="151596" y="32589"/>
                    </a:lnTo>
                    <a:lnTo>
                      <a:pt x="188056" y="0"/>
                    </a:lnTo>
                    <a:close/>
                  </a:path>
                </a:pathLst>
              </a:custGeom>
              <a:grpFill/>
              <a:ln w="0">
                <a:noFill/>
                <a:miter lim="800000"/>
                <a:headEnd/>
                <a:tailEnd/>
              </a:ln>
            </p:spPr>
            <p:txBody>
              <a:bodyPr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72" name="Group 171">
              <a:extLst>
                <a:ext uri="{FF2B5EF4-FFF2-40B4-BE49-F238E27FC236}">
                  <a16:creationId xmlns:a16="http://schemas.microsoft.com/office/drawing/2014/main" id="{08F64239-64D9-4D58-8435-107C556B549B}"/>
                </a:ext>
              </a:extLst>
            </p:cNvPr>
            <p:cNvGrpSpPr/>
            <p:nvPr/>
          </p:nvGrpSpPr>
          <p:grpSpPr>
            <a:xfrm rot="20990365">
              <a:off x="1898636" y="1900934"/>
              <a:ext cx="1695529" cy="507542"/>
              <a:chOff x="8010137" y="5314111"/>
              <a:chExt cx="2296430" cy="687417"/>
            </a:xfrm>
            <a:solidFill>
              <a:schemeClr val="bg2"/>
            </a:solidFill>
          </p:grpSpPr>
          <p:grpSp>
            <p:nvGrpSpPr>
              <p:cNvPr id="173" name="Group 172">
                <a:extLst>
                  <a:ext uri="{FF2B5EF4-FFF2-40B4-BE49-F238E27FC236}">
                    <a16:creationId xmlns:a16="http://schemas.microsoft.com/office/drawing/2014/main" id="{6630084B-D561-4C06-B3EC-35968E766D93}"/>
                  </a:ext>
                </a:extLst>
              </p:cNvPr>
              <p:cNvGrpSpPr/>
              <p:nvPr/>
            </p:nvGrpSpPr>
            <p:grpSpPr>
              <a:xfrm rot="453588">
                <a:off x="8010137" y="5314111"/>
                <a:ext cx="2296430" cy="687417"/>
                <a:chOff x="6601756" y="4762070"/>
                <a:chExt cx="2296430" cy="687417"/>
              </a:xfrm>
              <a:grpFill/>
            </p:grpSpPr>
            <p:sp>
              <p:nvSpPr>
                <p:cNvPr id="175" name="Freeform 79">
                  <a:extLst>
                    <a:ext uri="{FF2B5EF4-FFF2-40B4-BE49-F238E27FC236}">
                      <a16:creationId xmlns:a16="http://schemas.microsoft.com/office/drawing/2014/main" id="{C3CE966B-5B50-4084-99C2-1AAAF1C5523A}"/>
                    </a:ext>
                  </a:extLst>
                </p:cNvPr>
                <p:cNvSpPr>
                  <a:spLocks/>
                </p:cNvSpPr>
                <p:nvPr/>
              </p:nvSpPr>
              <p:spPr bwMode="auto">
                <a:xfrm>
                  <a:off x="6937031" y="4766994"/>
                  <a:ext cx="278385" cy="146457"/>
                </a:xfrm>
                <a:custGeom>
                  <a:avLst/>
                  <a:gdLst>
                    <a:gd name="T0" fmla="*/ 44 w 201"/>
                    <a:gd name="T1" fmla="*/ 150 h 150"/>
                    <a:gd name="T2" fmla="*/ 44 w 201"/>
                    <a:gd name="T3" fmla="*/ 150 h 150"/>
                    <a:gd name="T4" fmla="*/ 62 w 201"/>
                    <a:gd name="T5" fmla="*/ 122 h 150"/>
                    <a:gd name="T6" fmla="*/ 80 w 201"/>
                    <a:gd name="T7" fmla="*/ 96 h 150"/>
                    <a:gd name="T8" fmla="*/ 98 w 201"/>
                    <a:gd name="T9" fmla="*/ 74 h 150"/>
                    <a:gd name="T10" fmla="*/ 107 w 201"/>
                    <a:gd name="T11" fmla="*/ 64 h 150"/>
                    <a:gd name="T12" fmla="*/ 117 w 201"/>
                    <a:gd name="T13" fmla="*/ 55 h 150"/>
                    <a:gd name="T14" fmla="*/ 126 w 201"/>
                    <a:gd name="T15" fmla="*/ 46 h 150"/>
                    <a:gd name="T16" fmla="*/ 136 w 201"/>
                    <a:gd name="T17" fmla="*/ 39 h 150"/>
                    <a:gd name="T18" fmla="*/ 146 w 201"/>
                    <a:gd name="T19" fmla="*/ 32 h 150"/>
                    <a:gd name="T20" fmla="*/ 156 w 201"/>
                    <a:gd name="T21" fmla="*/ 27 h 150"/>
                    <a:gd name="T22" fmla="*/ 167 w 201"/>
                    <a:gd name="T23" fmla="*/ 23 h 150"/>
                    <a:gd name="T24" fmla="*/ 177 w 201"/>
                    <a:gd name="T25" fmla="*/ 20 h 150"/>
                    <a:gd name="T26" fmla="*/ 189 w 201"/>
                    <a:gd name="T27" fmla="*/ 18 h 150"/>
                    <a:gd name="T28" fmla="*/ 200 w 201"/>
                    <a:gd name="T29" fmla="*/ 18 h 150"/>
                    <a:gd name="T30" fmla="*/ 201 w 201"/>
                    <a:gd name="T31" fmla="*/ 0 h 150"/>
                    <a:gd name="T32" fmla="*/ 201 w 201"/>
                    <a:gd name="T33" fmla="*/ 0 h 150"/>
                    <a:gd name="T34" fmla="*/ 185 w 201"/>
                    <a:gd name="T35" fmla="*/ 0 h 150"/>
                    <a:gd name="T36" fmla="*/ 171 w 201"/>
                    <a:gd name="T37" fmla="*/ 1 h 150"/>
                    <a:gd name="T38" fmla="*/ 156 w 201"/>
                    <a:gd name="T39" fmla="*/ 2 h 150"/>
                    <a:gd name="T40" fmla="*/ 143 w 201"/>
                    <a:gd name="T41" fmla="*/ 6 h 150"/>
                    <a:gd name="T42" fmla="*/ 129 w 201"/>
                    <a:gd name="T43" fmla="*/ 9 h 150"/>
                    <a:gd name="T44" fmla="*/ 116 w 201"/>
                    <a:gd name="T45" fmla="*/ 13 h 150"/>
                    <a:gd name="T46" fmla="*/ 102 w 201"/>
                    <a:gd name="T47" fmla="*/ 18 h 150"/>
                    <a:gd name="T48" fmla="*/ 90 w 201"/>
                    <a:gd name="T49" fmla="*/ 23 h 150"/>
                    <a:gd name="T50" fmla="*/ 77 w 201"/>
                    <a:gd name="T51" fmla="*/ 30 h 150"/>
                    <a:gd name="T52" fmla="*/ 65 w 201"/>
                    <a:gd name="T53" fmla="*/ 37 h 150"/>
                    <a:gd name="T54" fmla="*/ 43 w 201"/>
                    <a:gd name="T55" fmla="*/ 53 h 150"/>
                    <a:gd name="T56" fmla="*/ 20 w 201"/>
                    <a:gd name="T57" fmla="*/ 71 h 150"/>
                    <a:gd name="T58" fmla="*/ 0 w 201"/>
                    <a:gd name="T59" fmla="*/ 90 h 150"/>
                    <a:gd name="T60" fmla="*/ 0 w 201"/>
                    <a:gd name="T61" fmla="*/ 90 h 150"/>
                    <a:gd name="T62" fmla="*/ 22 w 201"/>
                    <a:gd name="T63" fmla="*/ 119 h 150"/>
                    <a:gd name="T64" fmla="*/ 34 w 201"/>
                    <a:gd name="T65" fmla="*/ 134 h 150"/>
                    <a:gd name="T66" fmla="*/ 44 w 201"/>
                    <a:gd name="T67" fmla="*/ 150 h 150"/>
                    <a:gd name="T68" fmla="*/ 44 w 201"/>
                    <a:gd name="T69" fmla="*/ 150 h 1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01" h="150">
                      <a:moveTo>
                        <a:pt x="44" y="150"/>
                      </a:moveTo>
                      <a:lnTo>
                        <a:pt x="44" y="150"/>
                      </a:lnTo>
                      <a:lnTo>
                        <a:pt x="62" y="122"/>
                      </a:lnTo>
                      <a:lnTo>
                        <a:pt x="80" y="96"/>
                      </a:lnTo>
                      <a:lnTo>
                        <a:pt x="98" y="74"/>
                      </a:lnTo>
                      <a:lnTo>
                        <a:pt x="107" y="64"/>
                      </a:lnTo>
                      <a:lnTo>
                        <a:pt x="117" y="55"/>
                      </a:lnTo>
                      <a:lnTo>
                        <a:pt x="126" y="46"/>
                      </a:lnTo>
                      <a:lnTo>
                        <a:pt x="136" y="39"/>
                      </a:lnTo>
                      <a:lnTo>
                        <a:pt x="146" y="32"/>
                      </a:lnTo>
                      <a:lnTo>
                        <a:pt x="156" y="27"/>
                      </a:lnTo>
                      <a:lnTo>
                        <a:pt x="167" y="23"/>
                      </a:lnTo>
                      <a:lnTo>
                        <a:pt x="177" y="20"/>
                      </a:lnTo>
                      <a:lnTo>
                        <a:pt x="189" y="18"/>
                      </a:lnTo>
                      <a:lnTo>
                        <a:pt x="200" y="18"/>
                      </a:lnTo>
                      <a:lnTo>
                        <a:pt x="201" y="0"/>
                      </a:lnTo>
                      <a:lnTo>
                        <a:pt x="185" y="0"/>
                      </a:lnTo>
                      <a:lnTo>
                        <a:pt x="171" y="1"/>
                      </a:lnTo>
                      <a:lnTo>
                        <a:pt x="156" y="2"/>
                      </a:lnTo>
                      <a:lnTo>
                        <a:pt x="143" y="6"/>
                      </a:lnTo>
                      <a:lnTo>
                        <a:pt x="129" y="9"/>
                      </a:lnTo>
                      <a:lnTo>
                        <a:pt x="116" y="13"/>
                      </a:lnTo>
                      <a:lnTo>
                        <a:pt x="102" y="18"/>
                      </a:lnTo>
                      <a:lnTo>
                        <a:pt x="90" y="23"/>
                      </a:lnTo>
                      <a:lnTo>
                        <a:pt x="77" y="30"/>
                      </a:lnTo>
                      <a:lnTo>
                        <a:pt x="65" y="37"/>
                      </a:lnTo>
                      <a:lnTo>
                        <a:pt x="43" y="53"/>
                      </a:lnTo>
                      <a:lnTo>
                        <a:pt x="20" y="71"/>
                      </a:lnTo>
                      <a:lnTo>
                        <a:pt x="0" y="90"/>
                      </a:lnTo>
                      <a:lnTo>
                        <a:pt x="22" y="119"/>
                      </a:lnTo>
                      <a:lnTo>
                        <a:pt x="34" y="134"/>
                      </a:lnTo>
                      <a:lnTo>
                        <a:pt x="44"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76" name="Freeform 83">
                  <a:extLst>
                    <a:ext uri="{FF2B5EF4-FFF2-40B4-BE49-F238E27FC236}">
                      <a16:creationId xmlns:a16="http://schemas.microsoft.com/office/drawing/2014/main" id="{75597CAE-EA8C-40D1-AE0C-B3DF6FDD3867}"/>
                    </a:ext>
                  </a:extLst>
                </p:cNvPr>
                <p:cNvSpPr>
                  <a:spLocks/>
                </p:cNvSpPr>
                <p:nvPr/>
              </p:nvSpPr>
              <p:spPr bwMode="auto">
                <a:xfrm>
                  <a:off x="6934261" y="4766994"/>
                  <a:ext cx="1638452" cy="682493"/>
                </a:xfrm>
                <a:custGeom>
                  <a:avLst/>
                  <a:gdLst>
                    <a:gd name="T0" fmla="*/ 816 w 1183"/>
                    <a:gd name="T1" fmla="*/ 681 h 699"/>
                    <a:gd name="T2" fmla="*/ 852 w 1183"/>
                    <a:gd name="T3" fmla="*/ 670 h 699"/>
                    <a:gd name="T4" fmla="*/ 885 w 1183"/>
                    <a:gd name="T5" fmla="*/ 646 h 699"/>
                    <a:gd name="T6" fmla="*/ 917 w 1183"/>
                    <a:gd name="T7" fmla="*/ 613 h 699"/>
                    <a:gd name="T8" fmla="*/ 956 w 1183"/>
                    <a:gd name="T9" fmla="*/ 554 h 699"/>
                    <a:gd name="T10" fmla="*/ 1012 w 1183"/>
                    <a:gd name="T11" fmla="*/ 448 h 699"/>
                    <a:gd name="T12" fmla="*/ 1090 w 1183"/>
                    <a:gd name="T13" fmla="*/ 289 h 699"/>
                    <a:gd name="T14" fmla="*/ 1134 w 1183"/>
                    <a:gd name="T15" fmla="*/ 213 h 699"/>
                    <a:gd name="T16" fmla="*/ 1183 w 1183"/>
                    <a:gd name="T17" fmla="*/ 316 h 699"/>
                    <a:gd name="T18" fmla="*/ 1112 w 1183"/>
                    <a:gd name="T19" fmla="*/ 454 h 699"/>
                    <a:gd name="T20" fmla="*/ 1053 w 1183"/>
                    <a:gd name="T21" fmla="*/ 549 h 699"/>
                    <a:gd name="T22" fmla="*/ 995 w 1183"/>
                    <a:gd name="T23" fmla="*/ 616 h 699"/>
                    <a:gd name="T24" fmla="*/ 957 w 1183"/>
                    <a:gd name="T25" fmla="*/ 649 h 699"/>
                    <a:gd name="T26" fmla="*/ 914 w 1183"/>
                    <a:gd name="T27" fmla="*/ 674 h 699"/>
                    <a:gd name="T28" fmla="*/ 870 w 1183"/>
                    <a:gd name="T29" fmla="*/ 691 h 699"/>
                    <a:gd name="T30" fmla="*/ 820 w 1183"/>
                    <a:gd name="T31" fmla="*/ 699 h 699"/>
                    <a:gd name="T32" fmla="*/ 786 w 1183"/>
                    <a:gd name="T33" fmla="*/ 699 h 699"/>
                    <a:gd name="T34" fmla="*/ 740 w 1183"/>
                    <a:gd name="T35" fmla="*/ 691 h 699"/>
                    <a:gd name="T36" fmla="*/ 699 w 1183"/>
                    <a:gd name="T37" fmla="*/ 675 h 699"/>
                    <a:gd name="T38" fmla="*/ 660 w 1183"/>
                    <a:gd name="T39" fmla="*/ 654 h 699"/>
                    <a:gd name="T40" fmla="*/ 614 w 1183"/>
                    <a:gd name="T41" fmla="*/ 615 h 699"/>
                    <a:gd name="T42" fmla="*/ 553 w 1183"/>
                    <a:gd name="T43" fmla="*/ 540 h 699"/>
                    <a:gd name="T44" fmla="*/ 500 w 1183"/>
                    <a:gd name="T45" fmla="*/ 453 h 699"/>
                    <a:gd name="T46" fmla="*/ 453 w 1183"/>
                    <a:gd name="T47" fmla="*/ 358 h 699"/>
                    <a:gd name="T48" fmla="*/ 351 w 1183"/>
                    <a:gd name="T49" fmla="*/ 150 h 699"/>
                    <a:gd name="T50" fmla="*/ 306 w 1183"/>
                    <a:gd name="T51" fmla="*/ 82 h 699"/>
                    <a:gd name="T52" fmla="*/ 266 w 1183"/>
                    <a:gd name="T53" fmla="*/ 41 h 699"/>
                    <a:gd name="T54" fmla="*/ 239 w 1183"/>
                    <a:gd name="T55" fmla="*/ 26 h 699"/>
                    <a:gd name="T56" fmla="*/ 211 w 1183"/>
                    <a:gd name="T57" fmla="*/ 19 h 699"/>
                    <a:gd name="T58" fmla="*/ 190 w 1183"/>
                    <a:gd name="T59" fmla="*/ 19 h 699"/>
                    <a:gd name="T60" fmla="*/ 157 w 1183"/>
                    <a:gd name="T61" fmla="*/ 28 h 699"/>
                    <a:gd name="T62" fmla="*/ 127 w 1183"/>
                    <a:gd name="T63" fmla="*/ 46 h 699"/>
                    <a:gd name="T64" fmla="*/ 99 w 1183"/>
                    <a:gd name="T65" fmla="*/ 74 h 699"/>
                    <a:gd name="T66" fmla="*/ 45 w 1183"/>
                    <a:gd name="T67" fmla="*/ 151 h 699"/>
                    <a:gd name="T68" fmla="*/ 23 w 1183"/>
                    <a:gd name="T69" fmla="*/ 120 h 699"/>
                    <a:gd name="T70" fmla="*/ 21 w 1183"/>
                    <a:gd name="T71" fmla="*/ 71 h 699"/>
                    <a:gd name="T72" fmla="*/ 78 w 1183"/>
                    <a:gd name="T73" fmla="*/ 30 h 699"/>
                    <a:gd name="T74" fmla="*/ 115 w 1183"/>
                    <a:gd name="T75" fmla="*/ 13 h 699"/>
                    <a:gd name="T76" fmla="*/ 157 w 1183"/>
                    <a:gd name="T77" fmla="*/ 3 h 699"/>
                    <a:gd name="T78" fmla="*/ 201 w 1183"/>
                    <a:gd name="T79" fmla="*/ 0 h 699"/>
                    <a:gd name="T80" fmla="*/ 233 w 1183"/>
                    <a:gd name="T81" fmla="*/ 2 h 699"/>
                    <a:gd name="T82" fmla="*/ 277 w 1183"/>
                    <a:gd name="T83" fmla="*/ 12 h 699"/>
                    <a:gd name="T84" fmla="*/ 318 w 1183"/>
                    <a:gd name="T85" fmla="*/ 30 h 699"/>
                    <a:gd name="T86" fmla="*/ 356 w 1183"/>
                    <a:gd name="T87" fmla="*/ 55 h 699"/>
                    <a:gd name="T88" fmla="*/ 412 w 1183"/>
                    <a:gd name="T89" fmla="*/ 107 h 699"/>
                    <a:gd name="T90" fmla="*/ 469 w 1183"/>
                    <a:gd name="T91" fmla="*/ 187 h 699"/>
                    <a:gd name="T92" fmla="*/ 520 w 1183"/>
                    <a:gd name="T93" fmla="*/ 278 h 699"/>
                    <a:gd name="T94" fmla="*/ 622 w 1183"/>
                    <a:gd name="T95" fmla="*/ 495 h 699"/>
                    <a:gd name="T96" fmla="*/ 665 w 1183"/>
                    <a:gd name="T97" fmla="*/ 575 h 699"/>
                    <a:gd name="T98" fmla="*/ 711 w 1183"/>
                    <a:gd name="T99" fmla="*/ 636 h 699"/>
                    <a:gd name="T100" fmla="*/ 745 w 1183"/>
                    <a:gd name="T101" fmla="*/ 664 h 699"/>
                    <a:gd name="T102" fmla="*/ 773 w 1183"/>
                    <a:gd name="T103" fmla="*/ 677 h 699"/>
                    <a:gd name="T104" fmla="*/ 802 w 1183"/>
                    <a:gd name="T105" fmla="*/ 681 h 6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3" h="699">
                      <a:moveTo>
                        <a:pt x="802" y="681"/>
                      </a:moveTo>
                      <a:lnTo>
                        <a:pt x="802" y="681"/>
                      </a:lnTo>
                      <a:lnTo>
                        <a:pt x="816" y="681"/>
                      </a:lnTo>
                      <a:lnTo>
                        <a:pt x="828" y="679"/>
                      </a:lnTo>
                      <a:lnTo>
                        <a:pt x="840" y="674"/>
                      </a:lnTo>
                      <a:lnTo>
                        <a:pt x="852" y="670"/>
                      </a:lnTo>
                      <a:lnTo>
                        <a:pt x="863" y="663"/>
                      </a:lnTo>
                      <a:lnTo>
                        <a:pt x="874" y="655"/>
                      </a:lnTo>
                      <a:lnTo>
                        <a:pt x="885" y="646"/>
                      </a:lnTo>
                      <a:lnTo>
                        <a:pt x="895" y="636"/>
                      </a:lnTo>
                      <a:lnTo>
                        <a:pt x="907" y="625"/>
                      </a:lnTo>
                      <a:lnTo>
                        <a:pt x="917" y="613"/>
                      </a:lnTo>
                      <a:lnTo>
                        <a:pt x="927" y="599"/>
                      </a:lnTo>
                      <a:lnTo>
                        <a:pt x="936" y="586"/>
                      </a:lnTo>
                      <a:lnTo>
                        <a:pt x="956" y="554"/>
                      </a:lnTo>
                      <a:lnTo>
                        <a:pt x="974" y="522"/>
                      </a:lnTo>
                      <a:lnTo>
                        <a:pt x="993" y="486"/>
                      </a:lnTo>
                      <a:lnTo>
                        <a:pt x="1012" y="448"/>
                      </a:lnTo>
                      <a:lnTo>
                        <a:pt x="1050" y="370"/>
                      </a:lnTo>
                      <a:lnTo>
                        <a:pt x="1070" y="329"/>
                      </a:lnTo>
                      <a:lnTo>
                        <a:pt x="1090" y="289"/>
                      </a:lnTo>
                      <a:lnTo>
                        <a:pt x="1111" y="251"/>
                      </a:lnTo>
                      <a:lnTo>
                        <a:pt x="1134" y="213"/>
                      </a:lnTo>
                      <a:lnTo>
                        <a:pt x="1158" y="263"/>
                      </a:lnTo>
                      <a:lnTo>
                        <a:pt x="1183" y="316"/>
                      </a:lnTo>
                      <a:lnTo>
                        <a:pt x="1148" y="385"/>
                      </a:lnTo>
                      <a:lnTo>
                        <a:pt x="1131" y="420"/>
                      </a:lnTo>
                      <a:lnTo>
                        <a:pt x="1112" y="454"/>
                      </a:lnTo>
                      <a:lnTo>
                        <a:pt x="1093" y="486"/>
                      </a:lnTo>
                      <a:lnTo>
                        <a:pt x="1074" y="519"/>
                      </a:lnTo>
                      <a:lnTo>
                        <a:pt x="1053" y="549"/>
                      </a:lnTo>
                      <a:lnTo>
                        <a:pt x="1030" y="577"/>
                      </a:lnTo>
                      <a:lnTo>
                        <a:pt x="1008" y="604"/>
                      </a:lnTo>
                      <a:lnTo>
                        <a:pt x="995" y="616"/>
                      </a:lnTo>
                      <a:lnTo>
                        <a:pt x="983" y="627"/>
                      </a:lnTo>
                      <a:lnTo>
                        <a:pt x="970" y="639"/>
                      </a:lnTo>
                      <a:lnTo>
                        <a:pt x="957" y="649"/>
                      </a:lnTo>
                      <a:lnTo>
                        <a:pt x="944" y="658"/>
                      </a:lnTo>
                      <a:lnTo>
                        <a:pt x="929" y="667"/>
                      </a:lnTo>
                      <a:lnTo>
                        <a:pt x="914" y="674"/>
                      </a:lnTo>
                      <a:lnTo>
                        <a:pt x="900" y="681"/>
                      </a:lnTo>
                      <a:lnTo>
                        <a:pt x="885" y="687"/>
                      </a:lnTo>
                      <a:lnTo>
                        <a:pt x="870" y="691"/>
                      </a:lnTo>
                      <a:lnTo>
                        <a:pt x="854" y="695"/>
                      </a:lnTo>
                      <a:lnTo>
                        <a:pt x="837" y="698"/>
                      </a:lnTo>
                      <a:lnTo>
                        <a:pt x="820" y="699"/>
                      </a:lnTo>
                      <a:lnTo>
                        <a:pt x="802" y="699"/>
                      </a:lnTo>
                      <a:lnTo>
                        <a:pt x="786" y="699"/>
                      </a:lnTo>
                      <a:lnTo>
                        <a:pt x="771" y="697"/>
                      </a:lnTo>
                      <a:lnTo>
                        <a:pt x="755" y="695"/>
                      </a:lnTo>
                      <a:lnTo>
                        <a:pt x="740" y="691"/>
                      </a:lnTo>
                      <a:lnTo>
                        <a:pt x="727" y="687"/>
                      </a:lnTo>
                      <a:lnTo>
                        <a:pt x="712" y="682"/>
                      </a:lnTo>
                      <a:lnTo>
                        <a:pt x="699" y="675"/>
                      </a:lnTo>
                      <a:lnTo>
                        <a:pt x="685" y="669"/>
                      </a:lnTo>
                      <a:lnTo>
                        <a:pt x="673" y="662"/>
                      </a:lnTo>
                      <a:lnTo>
                        <a:pt x="660" y="654"/>
                      </a:lnTo>
                      <a:lnTo>
                        <a:pt x="648" y="645"/>
                      </a:lnTo>
                      <a:lnTo>
                        <a:pt x="637" y="635"/>
                      </a:lnTo>
                      <a:lnTo>
                        <a:pt x="614" y="615"/>
                      </a:lnTo>
                      <a:lnTo>
                        <a:pt x="592" y="591"/>
                      </a:lnTo>
                      <a:lnTo>
                        <a:pt x="572" y="567"/>
                      </a:lnTo>
                      <a:lnTo>
                        <a:pt x="553" y="540"/>
                      </a:lnTo>
                      <a:lnTo>
                        <a:pt x="535" y="512"/>
                      </a:lnTo>
                      <a:lnTo>
                        <a:pt x="517" y="483"/>
                      </a:lnTo>
                      <a:lnTo>
                        <a:pt x="500" y="453"/>
                      </a:lnTo>
                      <a:lnTo>
                        <a:pt x="484" y="422"/>
                      </a:lnTo>
                      <a:lnTo>
                        <a:pt x="453" y="358"/>
                      </a:lnTo>
                      <a:lnTo>
                        <a:pt x="395" y="234"/>
                      </a:lnTo>
                      <a:lnTo>
                        <a:pt x="366" y="177"/>
                      </a:lnTo>
                      <a:lnTo>
                        <a:pt x="351" y="150"/>
                      </a:lnTo>
                      <a:lnTo>
                        <a:pt x="337" y="125"/>
                      </a:lnTo>
                      <a:lnTo>
                        <a:pt x="322" y="102"/>
                      </a:lnTo>
                      <a:lnTo>
                        <a:pt x="306" y="82"/>
                      </a:lnTo>
                      <a:lnTo>
                        <a:pt x="291" y="64"/>
                      </a:lnTo>
                      <a:lnTo>
                        <a:pt x="275" y="48"/>
                      </a:lnTo>
                      <a:lnTo>
                        <a:pt x="266" y="41"/>
                      </a:lnTo>
                      <a:lnTo>
                        <a:pt x="257" y="36"/>
                      </a:lnTo>
                      <a:lnTo>
                        <a:pt x="248" y="30"/>
                      </a:lnTo>
                      <a:lnTo>
                        <a:pt x="239" y="26"/>
                      </a:lnTo>
                      <a:lnTo>
                        <a:pt x="230" y="22"/>
                      </a:lnTo>
                      <a:lnTo>
                        <a:pt x="221" y="20"/>
                      </a:lnTo>
                      <a:lnTo>
                        <a:pt x="211" y="19"/>
                      </a:lnTo>
                      <a:lnTo>
                        <a:pt x="201" y="18"/>
                      </a:lnTo>
                      <a:lnTo>
                        <a:pt x="190" y="19"/>
                      </a:lnTo>
                      <a:lnTo>
                        <a:pt x="178" y="20"/>
                      </a:lnTo>
                      <a:lnTo>
                        <a:pt x="167" y="23"/>
                      </a:lnTo>
                      <a:lnTo>
                        <a:pt x="157" y="28"/>
                      </a:lnTo>
                      <a:lnTo>
                        <a:pt x="147" y="32"/>
                      </a:lnTo>
                      <a:lnTo>
                        <a:pt x="137" y="39"/>
                      </a:lnTo>
                      <a:lnTo>
                        <a:pt x="127" y="46"/>
                      </a:lnTo>
                      <a:lnTo>
                        <a:pt x="117" y="55"/>
                      </a:lnTo>
                      <a:lnTo>
                        <a:pt x="108" y="64"/>
                      </a:lnTo>
                      <a:lnTo>
                        <a:pt x="99" y="74"/>
                      </a:lnTo>
                      <a:lnTo>
                        <a:pt x="79" y="96"/>
                      </a:lnTo>
                      <a:lnTo>
                        <a:pt x="63" y="122"/>
                      </a:lnTo>
                      <a:lnTo>
                        <a:pt x="45" y="151"/>
                      </a:lnTo>
                      <a:lnTo>
                        <a:pt x="34" y="134"/>
                      </a:lnTo>
                      <a:lnTo>
                        <a:pt x="23" y="120"/>
                      </a:lnTo>
                      <a:lnTo>
                        <a:pt x="0" y="91"/>
                      </a:lnTo>
                      <a:lnTo>
                        <a:pt x="21" y="71"/>
                      </a:lnTo>
                      <a:lnTo>
                        <a:pt x="43" y="53"/>
                      </a:lnTo>
                      <a:lnTo>
                        <a:pt x="66" y="37"/>
                      </a:lnTo>
                      <a:lnTo>
                        <a:pt x="78" y="30"/>
                      </a:lnTo>
                      <a:lnTo>
                        <a:pt x="91" y="23"/>
                      </a:lnTo>
                      <a:lnTo>
                        <a:pt x="103" y="18"/>
                      </a:lnTo>
                      <a:lnTo>
                        <a:pt x="115" y="13"/>
                      </a:lnTo>
                      <a:lnTo>
                        <a:pt x="129" y="9"/>
                      </a:lnTo>
                      <a:lnTo>
                        <a:pt x="142" y="6"/>
                      </a:lnTo>
                      <a:lnTo>
                        <a:pt x="157" y="3"/>
                      </a:lnTo>
                      <a:lnTo>
                        <a:pt x="172" y="1"/>
                      </a:lnTo>
                      <a:lnTo>
                        <a:pt x="186" y="0"/>
                      </a:lnTo>
                      <a:lnTo>
                        <a:pt x="201" y="0"/>
                      </a:lnTo>
                      <a:lnTo>
                        <a:pt x="218" y="1"/>
                      </a:lnTo>
                      <a:lnTo>
                        <a:pt x="233" y="2"/>
                      </a:lnTo>
                      <a:lnTo>
                        <a:pt x="248" y="4"/>
                      </a:lnTo>
                      <a:lnTo>
                        <a:pt x="263" y="8"/>
                      </a:lnTo>
                      <a:lnTo>
                        <a:pt x="277" y="12"/>
                      </a:lnTo>
                      <a:lnTo>
                        <a:pt x="292" y="18"/>
                      </a:lnTo>
                      <a:lnTo>
                        <a:pt x="305" y="23"/>
                      </a:lnTo>
                      <a:lnTo>
                        <a:pt x="318" y="30"/>
                      </a:lnTo>
                      <a:lnTo>
                        <a:pt x="331" y="38"/>
                      </a:lnTo>
                      <a:lnTo>
                        <a:pt x="344" y="46"/>
                      </a:lnTo>
                      <a:lnTo>
                        <a:pt x="356" y="55"/>
                      </a:lnTo>
                      <a:lnTo>
                        <a:pt x="367" y="64"/>
                      </a:lnTo>
                      <a:lnTo>
                        <a:pt x="390" y="85"/>
                      </a:lnTo>
                      <a:lnTo>
                        <a:pt x="412" y="107"/>
                      </a:lnTo>
                      <a:lnTo>
                        <a:pt x="432" y="132"/>
                      </a:lnTo>
                      <a:lnTo>
                        <a:pt x="451" y="159"/>
                      </a:lnTo>
                      <a:lnTo>
                        <a:pt x="469" y="187"/>
                      </a:lnTo>
                      <a:lnTo>
                        <a:pt x="487" y="216"/>
                      </a:lnTo>
                      <a:lnTo>
                        <a:pt x="504" y="246"/>
                      </a:lnTo>
                      <a:lnTo>
                        <a:pt x="520" y="278"/>
                      </a:lnTo>
                      <a:lnTo>
                        <a:pt x="550" y="342"/>
                      </a:lnTo>
                      <a:lnTo>
                        <a:pt x="608" y="466"/>
                      </a:lnTo>
                      <a:lnTo>
                        <a:pt x="622" y="495"/>
                      </a:lnTo>
                      <a:lnTo>
                        <a:pt x="636" y="523"/>
                      </a:lnTo>
                      <a:lnTo>
                        <a:pt x="650" y="550"/>
                      </a:lnTo>
                      <a:lnTo>
                        <a:pt x="665" y="575"/>
                      </a:lnTo>
                      <a:lnTo>
                        <a:pt x="680" y="597"/>
                      </a:lnTo>
                      <a:lnTo>
                        <a:pt x="695" y="618"/>
                      </a:lnTo>
                      <a:lnTo>
                        <a:pt x="711" y="636"/>
                      </a:lnTo>
                      <a:lnTo>
                        <a:pt x="728" y="652"/>
                      </a:lnTo>
                      <a:lnTo>
                        <a:pt x="737" y="659"/>
                      </a:lnTo>
                      <a:lnTo>
                        <a:pt x="745" y="664"/>
                      </a:lnTo>
                      <a:lnTo>
                        <a:pt x="754" y="669"/>
                      </a:lnTo>
                      <a:lnTo>
                        <a:pt x="763" y="673"/>
                      </a:lnTo>
                      <a:lnTo>
                        <a:pt x="773" y="677"/>
                      </a:lnTo>
                      <a:lnTo>
                        <a:pt x="782" y="679"/>
                      </a:lnTo>
                      <a:lnTo>
                        <a:pt x="792" y="681"/>
                      </a:lnTo>
                      <a:lnTo>
                        <a:pt x="802" y="681"/>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77" name="Freeform 84">
                  <a:extLst>
                    <a:ext uri="{FF2B5EF4-FFF2-40B4-BE49-F238E27FC236}">
                      <a16:creationId xmlns:a16="http://schemas.microsoft.com/office/drawing/2014/main" id="{4039A60D-81EE-43FA-B16C-97A223D5A5BA}"/>
                    </a:ext>
                  </a:extLst>
                </p:cNvPr>
                <p:cNvSpPr>
                  <a:spLocks/>
                </p:cNvSpPr>
                <p:nvPr/>
              </p:nvSpPr>
              <p:spPr bwMode="auto">
                <a:xfrm>
                  <a:off x="8619801" y="4779687"/>
                  <a:ext cx="278385" cy="146457"/>
                </a:xfrm>
                <a:custGeom>
                  <a:avLst/>
                  <a:gdLst>
                    <a:gd name="T0" fmla="*/ 45 w 201"/>
                    <a:gd name="T1" fmla="*/ 150 h 150"/>
                    <a:gd name="T2" fmla="*/ 45 w 201"/>
                    <a:gd name="T3" fmla="*/ 150 h 150"/>
                    <a:gd name="T4" fmla="*/ 62 w 201"/>
                    <a:gd name="T5" fmla="*/ 122 h 150"/>
                    <a:gd name="T6" fmla="*/ 80 w 201"/>
                    <a:gd name="T7" fmla="*/ 97 h 150"/>
                    <a:gd name="T8" fmla="*/ 98 w 201"/>
                    <a:gd name="T9" fmla="*/ 74 h 150"/>
                    <a:gd name="T10" fmla="*/ 108 w 201"/>
                    <a:gd name="T11" fmla="*/ 64 h 150"/>
                    <a:gd name="T12" fmla="*/ 117 w 201"/>
                    <a:gd name="T13" fmla="*/ 55 h 150"/>
                    <a:gd name="T14" fmla="*/ 127 w 201"/>
                    <a:gd name="T15" fmla="*/ 46 h 150"/>
                    <a:gd name="T16" fmla="*/ 137 w 201"/>
                    <a:gd name="T17" fmla="*/ 40 h 150"/>
                    <a:gd name="T18" fmla="*/ 147 w 201"/>
                    <a:gd name="T19" fmla="*/ 33 h 150"/>
                    <a:gd name="T20" fmla="*/ 157 w 201"/>
                    <a:gd name="T21" fmla="*/ 27 h 150"/>
                    <a:gd name="T22" fmla="*/ 167 w 201"/>
                    <a:gd name="T23" fmla="*/ 24 h 150"/>
                    <a:gd name="T24" fmla="*/ 179 w 201"/>
                    <a:gd name="T25" fmla="*/ 21 h 150"/>
                    <a:gd name="T26" fmla="*/ 190 w 201"/>
                    <a:gd name="T27" fmla="*/ 18 h 150"/>
                    <a:gd name="T28" fmla="*/ 201 w 201"/>
                    <a:gd name="T29" fmla="*/ 18 h 150"/>
                    <a:gd name="T30" fmla="*/ 201 w 201"/>
                    <a:gd name="T31" fmla="*/ 0 h 150"/>
                    <a:gd name="T32" fmla="*/ 201 w 201"/>
                    <a:gd name="T33" fmla="*/ 0 h 150"/>
                    <a:gd name="T34" fmla="*/ 186 w 201"/>
                    <a:gd name="T35" fmla="*/ 0 h 150"/>
                    <a:gd name="T36" fmla="*/ 171 w 201"/>
                    <a:gd name="T37" fmla="*/ 1 h 150"/>
                    <a:gd name="T38" fmla="*/ 157 w 201"/>
                    <a:gd name="T39" fmla="*/ 4 h 150"/>
                    <a:gd name="T40" fmla="*/ 143 w 201"/>
                    <a:gd name="T41" fmla="*/ 6 h 150"/>
                    <a:gd name="T42" fmla="*/ 129 w 201"/>
                    <a:gd name="T43" fmla="*/ 9 h 150"/>
                    <a:gd name="T44" fmla="*/ 116 w 201"/>
                    <a:gd name="T45" fmla="*/ 14 h 150"/>
                    <a:gd name="T46" fmla="*/ 103 w 201"/>
                    <a:gd name="T47" fmla="*/ 18 h 150"/>
                    <a:gd name="T48" fmla="*/ 91 w 201"/>
                    <a:gd name="T49" fmla="*/ 24 h 150"/>
                    <a:gd name="T50" fmla="*/ 78 w 201"/>
                    <a:gd name="T51" fmla="*/ 31 h 150"/>
                    <a:gd name="T52" fmla="*/ 66 w 201"/>
                    <a:gd name="T53" fmla="*/ 37 h 150"/>
                    <a:gd name="T54" fmla="*/ 43 w 201"/>
                    <a:gd name="T55" fmla="*/ 53 h 150"/>
                    <a:gd name="T56" fmla="*/ 21 w 201"/>
                    <a:gd name="T57" fmla="*/ 71 h 150"/>
                    <a:gd name="T58" fmla="*/ 0 w 201"/>
                    <a:gd name="T59" fmla="*/ 91 h 150"/>
                    <a:gd name="T60" fmla="*/ 0 w 201"/>
                    <a:gd name="T61" fmla="*/ 91 h 150"/>
                    <a:gd name="T62" fmla="*/ 23 w 201"/>
                    <a:gd name="T63" fmla="*/ 119 h 150"/>
                    <a:gd name="T64" fmla="*/ 34 w 201"/>
                    <a:gd name="T65" fmla="*/ 135 h 150"/>
                    <a:gd name="T66" fmla="*/ 45 w 201"/>
                    <a:gd name="T67" fmla="*/ 150 h 150"/>
                    <a:gd name="T68" fmla="*/ 45 w 201"/>
                    <a:gd name="T69" fmla="*/ 150 h 1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01" h="150">
                      <a:moveTo>
                        <a:pt x="45" y="150"/>
                      </a:moveTo>
                      <a:lnTo>
                        <a:pt x="45" y="150"/>
                      </a:lnTo>
                      <a:lnTo>
                        <a:pt x="62" y="122"/>
                      </a:lnTo>
                      <a:lnTo>
                        <a:pt x="80" y="97"/>
                      </a:lnTo>
                      <a:lnTo>
                        <a:pt x="98" y="74"/>
                      </a:lnTo>
                      <a:lnTo>
                        <a:pt x="108" y="64"/>
                      </a:lnTo>
                      <a:lnTo>
                        <a:pt x="117" y="55"/>
                      </a:lnTo>
                      <a:lnTo>
                        <a:pt x="127" y="46"/>
                      </a:lnTo>
                      <a:lnTo>
                        <a:pt x="137" y="40"/>
                      </a:lnTo>
                      <a:lnTo>
                        <a:pt x="147" y="33"/>
                      </a:lnTo>
                      <a:lnTo>
                        <a:pt x="157" y="27"/>
                      </a:lnTo>
                      <a:lnTo>
                        <a:pt x="167" y="24"/>
                      </a:lnTo>
                      <a:lnTo>
                        <a:pt x="179" y="21"/>
                      </a:lnTo>
                      <a:lnTo>
                        <a:pt x="190" y="18"/>
                      </a:lnTo>
                      <a:lnTo>
                        <a:pt x="201" y="18"/>
                      </a:lnTo>
                      <a:lnTo>
                        <a:pt x="201" y="0"/>
                      </a:lnTo>
                      <a:lnTo>
                        <a:pt x="186" y="0"/>
                      </a:lnTo>
                      <a:lnTo>
                        <a:pt x="171" y="1"/>
                      </a:lnTo>
                      <a:lnTo>
                        <a:pt x="157" y="4"/>
                      </a:lnTo>
                      <a:lnTo>
                        <a:pt x="143" y="6"/>
                      </a:lnTo>
                      <a:lnTo>
                        <a:pt x="129" y="9"/>
                      </a:lnTo>
                      <a:lnTo>
                        <a:pt x="116" y="14"/>
                      </a:lnTo>
                      <a:lnTo>
                        <a:pt x="103" y="18"/>
                      </a:lnTo>
                      <a:lnTo>
                        <a:pt x="91" y="24"/>
                      </a:lnTo>
                      <a:lnTo>
                        <a:pt x="78" y="31"/>
                      </a:lnTo>
                      <a:lnTo>
                        <a:pt x="66" y="37"/>
                      </a:lnTo>
                      <a:lnTo>
                        <a:pt x="43" y="53"/>
                      </a:lnTo>
                      <a:lnTo>
                        <a:pt x="21" y="71"/>
                      </a:lnTo>
                      <a:lnTo>
                        <a:pt x="0" y="91"/>
                      </a:lnTo>
                      <a:lnTo>
                        <a:pt x="23" y="119"/>
                      </a:lnTo>
                      <a:lnTo>
                        <a:pt x="34" y="135"/>
                      </a:lnTo>
                      <a:lnTo>
                        <a:pt x="45" y="150"/>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78" name="Freeform 86">
                  <a:extLst>
                    <a:ext uri="{FF2B5EF4-FFF2-40B4-BE49-F238E27FC236}">
                      <a16:creationId xmlns:a16="http://schemas.microsoft.com/office/drawing/2014/main" id="{CA68256A-B3C0-4083-84B3-33F2C95A275E}"/>
                    </a:ext>
                  </a:extLst>
                </p:cNvPr>
                <p:cNvSpPr>
                  <a:spLocks/>
                </p:cNvSpPr>
                <p:nvPr/>
              </p:nvSpPr>
              <p:spPr bwMode="auto">
                <a:xfrm>
                  <a:off x="7769414" y="4774805"/>
                  <a:ext cx="1120462" cy="614146"/>
                </a:xfrm>
                <a:custGeom>
                  <a:avLst/>
                  <a:gdLst>
                    <a:gd name="T0" fmla="*/ 0 w 809"/>
                    <a:gd name="T1" fmla="*/ 384 h 629"/>
                    <a:gd name="T2" fmla="*/ 49 w 809"/>
                    <a:gd name="T3" fmla="*/ 487 h 629"/>
                    <a:gd name="T4" fmla="*/ 71 w 809"/>
                    <a:gd name="T5" fmla="*/ 449 h 629"/>
                    <a:gd name="T6" fmla="*/ 113 w 809"/>
                    <a:gd name="T7" fmla="*/ 371 h 629"/>
                    <a:gd name="T8" fmla="*/ 170 w 809"/>
                    <a:gd name="T9" fmla="*/ 252 h 629"/>
                    <a:gd name="T10" fmla="*/ 208 w 809"/>
                    <a:gd name="T11" fmla="*/ 179 h 629"/>
                    <a:gd name="T12" fmla="*/ 246 w 809"/>
                    <a:gd name="T13" fmla="*/ 114 h 629"/>
                    <a:gd name="T14" fmla="*/ 265 w 809"/>
                    <a:gd name="T15" fmla="*/ 87 h 629"/>
                    <a:gd name="T16" fmla="*/ 287 w 809"/>
                    <a:gd name="T17" fmla="*/ 64 h 629"/>
                    <a:gd name="T18" fmla="*/ 308 w 809"/>
                    <a:gd name="T19" fmla="*/ 45 h 629"/>
                    <a:gd name="T20" fmla="*/ 331 w 809"/>
                    <a:gd name="T21" fmla="*/ 30 h 629"/>
                    <a:gd name="T22" fmla="*/ 354 w 809"/>
                    <a:gd name="T23" fmla="*/ 21 h 629"/>
                    <a:gd name="T24" fmla="*/ 380 w 809"/>
                    <a:gd name="T25" fmla="*/ 19 h 629"/>
                    <a:gd name="T26" fmla="*/ 380 w 809"/>
                    <a:gd name="T27" fmla="*/ 19 h 629"/>
                    <a:gd name="T28" fmla="*/ 412 w 809"/>
                    <a:gd name="T29" fmla="*/ 23 h 629"/>
                    <a:gd name="T30" fmla="*/ 441 w 809"/>
                    <a:gd name="T31" fmla="*/ 38 h 629"/>
                    <a:gd name="T32" fmla="*/ 468 w 809"/>
                    <a:gd name="T33" fmla="*/ 60 h 629"/>
                    <a:gd name="T34" fmla="*/ 494 w 809"/>
                    <a:gd name="T35" fmla="*/ 91 h 629"/>
                    <a:gd name="T36" fmla="*/ 517 w 809"/>
                    <a:gd name="T37" fmla="*/ 126 h 629"/>
                    <a:gd name="T38" fmla="*/ 541 w 809"/>
                    <a:gd name="T39" fmla="*/ 167 h 629"/>
                    <a:gd name="T40" fmla="*/ 587 w 809"/>
                    <a:gd name="T41" fmla="*/ 260 h 629"/>
                    <a:gd name="T42" fmla="*/ 658 w 809"/>
                    <a:gd name="T43" fmla="*/ 412 h 629"/>
                    <a:gd name="T44" fmla="*/ 697 w 809"/>
                    <a:gd name="T45" fmla="*/ 486 h 629"/>
                    <a:gd name="T46" fmla="*/ 725 w 809"/>
                    <a:gd name="T47" fmla="*/ 532 h 629"/>
                    <a:gd name="T48" fmla="*/ 757 w 809"/>
                    <a:gd name="T49" fmla="*/ 574 h 629"/>
                    <a:gd name="T50" fmla="*/ 790 w 809"/>
                    <a:gd name="T51" fmla="*/ 613 h 629"/>
                    <a:gd name="T52" fmla="*/ 809 w 809"/>
                    <a:gd name="T53" fmla="*/ 510 h 629"/>
                    <a:gd name="T54" fmla="*/ 790 w 809"/>
                    <a:gd name="T55" fmla="*/ 471 h 629"/>
                    <a:gd name="T56" fmla="*/ 732 w 809"/>
                    <a:gd name="T57" fmla="*/ 346 h 629"/>
                    <a:gd name="T58" fmla="*/ 690 w 809"/>
                    <a:gd name="T59" fmla="*/ 261 h 629"/>
                    <a:gd name="T60" fmla="*/ 644 w 809"/>
                    <a:gd name="T61" fmla="*/ 181 h 629"/>
                    <a:gd name="T62" fmla="*/ 618 w 809"/>
                    <a:gd name="T63" fmla="*/ 144 h 629"/>
                    <a:gd name="T64" fmla="*/ 591 w 809"/>
                    <a:gd name="T65" fmla="*/ 110 h 629"/>
                    <a:gd name="T66" fmla="*/ 562 w 809"/>
                    <a:gd name="T67" fmla="*/ 79 h 629"/>
                    <a:gd name="T68" fmla="*/ 532 w 809"/>
                    <a:gd name="T69" fmla="*/ 52 h 629"/>
                    <a:gd name="T70" fmla="*/ 498 w 809"/>
                    <a:gd name="T71" fmla="*/ 31 h 629"/>
                    <a:gd name="T72" fmla="*/ 461 w 809"/>
                    <a:gd name="T73" fmla="*/ 14 h 629"/>
                    <a:gd name="T74" fmla="*/ 423 w 809"/>
                    <a:gd name="T75" fmla="*/ 4 h 629"/>
                    <a:gd name="T76" fmla="*/ 380 w 809"/>
                    <a:gd name="T77" fmla="*/ 0 h 629"/>
                    <a:gd name="T78" fmla="*/ 380 w 809"/>
                    <a:gd name="T79" fmla="*/ 1 h 629"/>
                    <a:gd name="T80" fmla="*/ 345 w 809"/>
                    <a:gd name="T81" fmla="*/ 2 h 629"/>
                    <a:gd name="T82" fmla="*/ 313 w 809"/>
                    <a:gd name="T83" fmla="*/ 9 h 629"/>
                    <a:gd name="T84" fmla="*/ 282 w 809"/>
                    <a:gd name="T85" fmla="*/ 20 h 629"/>
                    <a:gd name="T86" fmla="*/ 253 w 809"/>
                    <a:gd name="T87" fmla="*/ 33 h 629"/>
                    <a:gd name="T88" fmla="*/ 225 w 809"/>
                    <a:gd name="T89" fmla="*/ 51 h 629"/>
                    <a:gd name="T90" fmla="*/ 199 w 809"/>
                    <a:gd name="T91" fmla="*/ 73 h 629"/>
                    <a:gd name="T92" fmla="*/ 176 w 809"/>
                    <a:gd name="T93" fmla="*/ 96 h 629"/>
                    <a:gd name="T94" fmla="*/ 129 w 809"/>
                    <a:gd name="T95" fmla="*/ 151 h 629"/>
                    <a:gd name="T96" fmla="*/ 89 w 809"/>
                    <a:gd name="T97" fmla="*/ 214 h 629"/>
                    <a:gd name="T98" fmla="*/ 52 w 809"/>
                    <a:gd name="T99" fmla="*/ 280 h 629"/>
                    <a:gd name="T100" fmla="*/ 0 w 809"/>
                    <a:gd name="T101" fmla="*/ 384 h 62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09" h="629">
                      <a:moveTo>
                        <a:pt x="0" y="384"/>
                      </a:moveTo>
                      <a:lnTo>
                        <a:pt x="0" y="384"/>
                      </a:lnTo>
                      <a:lnTo>
                        <a:pt x="24" y="437"/>
                      </a:lnTo>
                      <a:lnTo>
                        <a:pt x="49" y="487"/>
                      </a:lnTo>
                      <a:lnTo>
                        <a:pt x="71" y="449"/>
                      </a:lnTo>
                      <a:lnTo>
                        <a:pt x="92" y="411"/>
                      </a:lnTo>
                      <a:lnTo>
                        <a:pt x="113" y="371"/>
                      </a:lnTo>
                      <a:lnTo>
                        <a:pt x="133" y="330"/>
                      </a:lnTo>
                      <a:lnTo>
                        <a:pt x="170" y="252"/>
                      </a:lnTo>
                      <a:lnTo>
                        <a:pt x="189" y="215"/>
                      </a:lnTo>
                      <a:lnTo>
                        <a:pt x="208" y="179"/>
                      </a:lnTo>
                      <a:lnTo>
                        <a:pt x="227" y="145"/>
                      </a:lnTo>
                      <a:lnTo>
                        <a:pt x="246" y="114"/>
                      </a:lnTo>
                      <a:lnTo>
                        <a:pt x="256" y="101"/>
                      </a:lnTo>
                      <a:lnTo>
                        <a:pt x="265" y="87"/>
                      </a:lnTo>
                      <a:lnTo>
                        <a:pt x="277" y="75"/>
                      </a:lnTo>
                      <a:lnTo>
                        <a:pt x="287" y="64"/>
                      </a:lnTo>
                      <a:lnTo>
                        <a:pt x="297" y="54"/>
                      </a:lnTo>
                      <a:lnTo>
                        <a:pt x="308" y="45"/>
                      </a:lnTo>
                      <a:lnTo>
                        <a:pt x="319" y="37"/>
                      </a:lnTo>
                      <a:lnTo>
                        <a:pt x="331" y="30"/>
                      </a:lnTo>
                      <a:lnTo>
                        <a:pt x="343" y="26"/>
                      </a:lnTo>
                      <a:lnTo>
                        <a:pt x="354" y="21"/>
                      </a:lnTo>
                      <a:lnTo>
                        <a:pt x="368" y="19"/>
                      </a:lnTo>
                      <a:lnTo>
                        <a:pt x="380" y="19"/>
                      </a:lnTo>
                      <a:lnTo>
                        <a:pt x="396" y="20"/>
                      </a:lnTo>
                      <a:lnTo>
                        <a:pt x="412" y="23"/>
                      </a:lnTo>
                      <a:lnTo>
                        <a:pt x="426" y="30"/>
                      </a:lnTo>
                      <a:lnTo>
                        <a:pt x="441" y="38"/>
                      </a:lnTo>
                      <a:lnTo>
                        <a:pt x="454" y="49"/>
                      </a:lnTo>
                      <a:lnTo>
                        <a:pt x="468" y="60"/>
                      </a:lnTo>
                      <a:lnTo>
                        <a:pt x="481" y="75"/>
                      </a:lnTo>
                      <a:lnTo>
                        <a:pt x="494" y="91"/>
                      </a:lnTo>
                      <a:lnTo>
                        <a:pt x="506" y="107"/>
                      </a:lnTo>
                      <a:lnTo>
                        <a:pt x="517" y="126"/>
                      </a:lnTo>
                      <a:lnTo>
                        <a:pt x="530" y="147"/>
                      </a:lnTo>
                      <a:lnTo>
                        <a:pt x="541" y="167"/>
                      </a:lnTo>
                      <a:lnTo>
                        <a:pt x="563" y="212"/>
                      </a:lnTo>
                      <a:lnTo>
                        <a:pt x="587" y="260"/>
                      </a:lnTo>
                      <a:lnTo>
                        <a:pt x="633" y="361"/>
                      </a:lnTo>
                      <a:lnTo>
                        <a:pt x="658" y="412"/>
                      </a:lnTo>
                      <a:lnTo>
                        <a:pt x="684" y="461"/>
                      </a:lnTo>
                      <a:lnTo>
                        <a:pt x="697" y="486"/>
                      </a:lnTo>
                      <a:lnTo>
                        <a:pt x="710" y="510"/>
                      </a:lnTo>
                      <a:lnTo>
                        <a:pt x="725" y="532"/>
                      </a:lnTo>
                      <a:lnTo>
                        <a:pt x="741" y="554"/>
                      </a:lnTo>
                      <a:lnTo>
                        <a:pt x="757" y="574"/>
                      </a:lnTo>
                      <a:lnTo>
                        <a:pt x="773" y="595"/>
                      </a:lnTo>
                      <a:lnTo>
                        <a:pt x="790" y="613"/>
                      </a:lnTo>
                      <a:lnTo>
                        <a:pt x="808" y="629"/>
                      </a:lnTo>
                      <a:lnTo>
                        <a:pt x="809" y="510"/>
                      </a:lnTo>
                      <a:lnTo>
                        <a:pt x="790" y="471"/>
                      </a:lnTo>
                      <a:lnTo>
                        <a:pt x="771" y="431"/>
                      </a:lnTo>
                      <a:lnTo>
                        <a:pt x="732" y="346"/>
                      </a:lnTo>
                      <a:lnTo>
                        <a:pt x="712" y="303"/>
                      </a:lnTo>
                      <a:lnTo>
                        <a:pt x="690" y="261"/>
                      </a:lnTo>
                      <a:lnTo>
                        <a:pt x="668" y="220"/>
                      </a:lnTo>
                      <a:lnTo>
                        <a:pt x="644" y="181"/>
                      </a:lnTo>
                      <a:lnTo>
                        <a:pt x="632" y="162"/>
                      </a:lnTo>
                      <a:lnTo>
                        <a:pt x="618" y="144"/>
                      </a:lnTo>
                      <a:lnTo>
                        <a:pt x="605" y="126"/>
                      </a:lnTo>
                      <a:lnTo>
                        <a:pt x="591" y="110"/>
                      </a:lnTo>
                      <a:lnTo>
                        <a:pt x="578" y="94"/>
                      </a:lnTo>
                      <a:lnTo>
                        <a:pt x="562" y="79"/>
                      </a:lnTo>
                      <a:lnTo>
                        <a:pt x="548" y="66"/>
                      </a:lnTo>
                      <a:lnTo>
                        <a:pt x="532" y="52"/>
                      </a:lnTo>
                      <a:lnTo>
                        <a:pt x="515" y="41"/>
                      </a:lnTo>
                      <a:lnTo>
                        <a:pt x="498" y="31"/>
                      </a:lnTo>
                      <a:lnTo>
                        <a:pt x="480" y="22"/>
                      </a:lnTo>
                      <a:lnTo>
                        <a:pt x="461" y="14"/>
                      </a:lnTo>
                      <a:lnTo>
                        <a:pt x="442" y="9"/>
                      </a:lnTo>
                      <a:lnTo>
                        <a:pt x="423" y="4"/>
                      </a:lnTo>
                      <a:lnTo>
                        <a:pt x="401" y="1"/>
                      </a:lnTo>
                      <a:lnTo>
                        <a:pt x="380" y="0"/>
                      </a:lnTo>
                      <a:lnTo>
                        <a:pt x="380" y="1"/>
                      </a:lnTo>
                      <a:lnTo>
                        <a:pt x="363" y="1"/>
                      </a:lnTo>
                      <a:lnTo>
                        <a:pt x="345" y="2"/>
                      </a:lnTo>
                      <a:lnTo>
                        <a:pt x="329" y="5"/>
                      </a:lnTo>
                      <a:lnTo>
                        <a:pt x="313" y="9"/>
                      </a:lnTo>
                      <a:lnTo>
                        <a:pt x="297" y="13"/>
                      </a:lnTo>
                      <a:lnTo>
                        <a:pt x="282" y="20"/>
                      </a:lnTo>
                      <a:lnTo>
                        <a:pt x="268" y="27"/>
                      </a:lnTo>
                      <a:lnTo>
                        <a:pt x="253" y="33"/>
                      </a:lnTo>
                      <a:lnTo>
                        <a:pt x="240" y="42"/>
                      </a:lnTo>
                      <a:lnTo>
                        <a:pt x="225" y="51"/>
                      </a:lnTo>
                      <a:lnTo>
                        <a:pt x="213" y="61"/>
                      </a:lnTo>
                      <a:lnTo>
                        <a:pt x="199" y="73"/>
                      </a:lnTo>
                      <a:lnTo>
                        <a:pt x="187" y="84"/>
                      </a:lnTo>
                      <a:lnTo>
                        <a:pt x="176" y="96"/>
                      </a:lnTo>
                      <a:lnTo>
                        <a:pt x="152" y="123"/>
                      </a:lnTo>
                      <a:lnTo>
                        <a:pt x="129" y="151"/>
                      </a:lnTo>
                      <a:lnTo>
                        <a:pt x="109" y="181"/>
                      </a:lnTo>
                      <a:lnTo>
                        <a:pt x="89" y="214"/>
                      </a:lnTo>
                      <a:lnTo>
                        <a:pt x="70" y="246"/>
                      </a:lnTo>
                      <a:lnTo>
                        <a:pt x="52" y="280"/>
                      </a:lnTo>
                      <a:lnTo>
                        <a:pt x="34" y="315"/>
                      </a:lnTo>
                      <a:lnTo>
                        <a:pt x="0" y="384"/>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79" name="Freeform 87">
                  <a:extLst>
                    <a:ext uri="{FF2B5EF4-FFF2-40B4-BE49-F238E27FC236}">
                      <a16:creationId xmlns:a16="http://schemas.microsoft.com/office/drawing/2014/main" id="{25DA1A3E-E389-4E49-BC34-88ED995D9A5D}"/>
                    </a:ext>
                  </a:extLst>
                </p:cNvPr>
                <p:cNvSpPr>
                  <a:spLocks/>
                </p:cNvSpPr>
                <p:nvPr/>
              </p:nvSpPr>
              <p:spPr bwMode="auto">
                <a:xfrm>
                  <a:off x="6601756" y="4762070"/>
                  <a:ext cx="1119182" cy="683511"/>
                </a:xfrm>
                <a:custGeom>
                  <a:avLst/>
                  <a:gdLst>
                    <a:gd name="T0" fmla="*/ 789 w 977"/>
                    <a:gd name="T1" fmla="*/ 682 h 700"/>
                    <a:gd name="T2" fmla="*/ 821 w 977"/>
                    <a:gd name="T3" fmla="*/ 673 h 700"/>
                    <a:gd name="T4" fmla="*/ 850 w 977"/>
                    <a:gd name="T5" fmla="*/ 654 h 700"/>
                    <a:gd name="T6" fmla="*/ 880 w 977"/>
                    <a:gd name="T7" fmla="*/ 626 h 700"/>
                    <a:gd name="T8" fmla="*/ 932 w 977"/>
                    <a:gd name="T9" fmla="*/ 549 h 700"/>
                    <a:gd name="T10" fmla="*/ 977 w 977"/>
                    <a:gd name="T11" fmla="*/ 609 h 700"/>
                    <a:gd name="T12" fmla="*/ 935 w 977"/>
                    <a:gd name="T13" fmla="*/ 647 h 700"/>
                    <a:gd name="T14" fmla="*/ 887 w 977"/>
                    <a:gd name="T15" fmla="*/ 676 h 700"/>
                    <a:gd name="T16" fmla="*/ 848 w 977"/>
                    <a:gd name="T17" fmla="*/ 691 h 700"/>
                    <a:gd name="T18" fmla="*/ 807 w 977"/>
                    <a:gd name="T19" fmla="*/ 698 h 700"/>
                    <a:gd name="T20" fmla="*/ 776 w 977"/>
                    <a:gd name="T21" fmla="*/ 700 h 700"/>
                    <a:gd name="T22" fmla="*/ 729 w 977"/>
                    <a:gd name="T23" fmla="*/ 695 h 700"/>
                    <a:gd name="T24" fmla="*/ 686 w 977"/>
                    <a:gd name="T25" fmla="*/ 683 h 700"/>
                    <a:gd name="T26" fmla="*/ 647 w 977"/>
                    <a:gd name="T27" fmla="*/ 663 h 700"/>
                    <a:gd name="T28" fmla="*/ 610 w 977"/>
                    <a:gd name="T29" fmla="*/ 636 h 700"/>
                    <a:gd name="T30" fmla="*/ 546 w 977"/>
                    <a:gd name="T31" fmla="*/ 567 h 700"/>
                    <a:gd name="T32" fmla="*/ 491 w 977"/>
                    <a:gd name="T33" fmla="*/ 483 h 700"/>
                    <a:gd name="T34" fmla="*/ 427 w 977"/>
                    <a:gd name="T35" fmla="*/ 359 h 700"/>
                    <a:gd name="T36" fmla="*/ 341 w 977"/>
                    <a:gd name="T37" fmla="*/ 176 h 700"/>
                    <a:gd name="T38" fmla="*/ 297 w 977"/>
                    <a:gd name="T39" fmla="*/ 102 h 700"/>
                    <a:gd name="T40" fmla="*/ 250 w 977"/>
                    <a:gd name="T41" fmla="*/ 49 h 700"/>
                    <a:gd name="T42" fmla="*/ 223 w 977"/>
                    <a:gd name="T43" fmla="*/ 31 h 700"/>
                    <a:gd name="T44" fmla="*/ 195 w 977"/>
                    <a:gd name="T45" fmla="*/ 21 h 700"/>
                    <a:gd name="T46" fmla="*/ 175 w 977"/>
                    <a:gd name="T47" fmla="*/ 18 h 700"/>
                    <a:gd name="T48" fmla="*/ 137 w 977"/>
                    <a:gd name="T49" fmla="*/ 25 h 700"/>
                    <a:gd name="T50" fmla="*/ 102 w 977"/>
                    <a:gd name="T51" fmla="*/ 45 h 700"/>
                    <a:gd name="T52" fmla="*/ 69 w 977"/>
                    <a:gd name="T53" fmla="*/ 78 h 700"/>
                    <a:gd name="T54" fmla="*/ 39 w 977"/>
                    <a:gd name="T55" fmla="*/ 118 h 700"/>
                    <a:gd name="T56" fmla="*/ 1 w 977"/>
                    <a:gd name="T57" fmla="*/ 68 h 700"/>
                    <a:gd name="T58" fmla="*/ 39 w 977"/>
                    <a:gd name="T59" fmla="*/ 40 h 700"/>
                    <a:gd name="T60" fmla="*/ 103 w 977"/>
                    <a:gd name="T61" fmla="*/ 11 h 700"/>
                    <a:gd name="T62" fmla="*/ 176 w 977"/>
                    <a:gd name="T63" fmla="*/ 0 h 700"/>
                    <a:gd name="T64" fmla="*/ 207 w 977"/>
                    <a:gd name="T65" fmla="*/ 3 h 700"/>
                    <a:gd name="T66" fmla="*/ 251 w 977"/>
                    <a:gd name="T67" fmla="*/ 13 h 700"/>
                    <a:gd name="T68" fmla="*/ 292 w 977"/>
                    <a:gd name="T69" fmla="*/ 31 h 700"/>
                    <a:gd name="T70" fmla="*/ 329 w 977"/>
                    <a:gd name="T71" fmla="*/ 55 h 700"/>
                    <a:gd name="T72" fmla="*/ 385 w 977"/>
                    <a:gd name="T73" fmla="*/ 108 h 700"/>
                    <a:gd name="T74" fmla="*/ 443 w 977"/>
                    <a:gd name="T75" fmla="*/ 188 h 700"/>
                    <a:gd name="T76" fmla="*/ 494 w 977"/>
                    <a:gd name="T77" fmla="*/ 278 h 700"/>
                    <a:gd name="T78" fmla="*/ 611 w 977"/>
                    <a:gd name="T79" fmla="*/ 524 h 700"/>
                    <a:gd name="T80" fmla="*/ 656 w 977"/>
                    <a:gd name="T81" fmla="*/ 598 h 700"/>
                    <a:gd name="T82" fmla="*/ 703 w 977"/>
                    <a:gd name="T83" fmla="*/ 651 h 700"/>
                    <a:gd name="T84" fmla="*/ 729 w 977"/>
                    <a:gd name="T85" fmla="*/ 669 h 700"/>
                    <a:gd name="T86" fmla="*/ 757 w 977"/>
                    <a:gd name="T87" fmla="*/ 679 h 700"/>
                    <a:gd name="T88" fmla="*/ 776 w 977"/>
                    <a:gd name="T89" fmla="*/ 682 h 7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894 w 10000"/>
                    <a:gd name="connsiteY65" fmla="*/ 271 h 10000"/>
                    <a:gd name="connsiteX66" fmla="*/ 1791 w 10000"/>
                    <a:gd name="connsiteY66" fmla="*/ 257 h 10000"/>
                    <a:gd name="connsiteX67" fmla="*/ 1668 w 10000"/>
                    <a:gd name="connsiteY67" fmla="*/ 271 h 10000"/>
                    <a:gd name="connsiteX68" fmla="*/ 1525 w 10000"/>
                    <a:gd name="connsiteY68" fmla="*/ 314 h 10000"/>
                    <a:gd name="connsiteX69" fmla="*/ 1402 w 10000"/>
                    <a:gd name="connsiteY69" fmla="*/ 357 h 10000"/>
                    <a:gd name="connsiteX70" fmla="*/ 1279 w 10000"/>
                    <a:gd name="connsiteY70" fmla="*/ 443 h 10000"/>
                    <a:gd name="connsiteX71" fmla="*/ 1157 w 10000"/>
                    <a:gd name="connsiteY71" fmla="*/ 529 h 10000"/>
                    <a:gd name="connsiteX72" fmla="*/ 1044 w 10000"/>
                    <a:gd name="connsiteY72" fmla="*/ 643 h 10000"/>
                    <a:gd name="connsiteX73" fmla="*/ 931 w 10000"/>
                    <a:gd name="connsiteY73" fmla="*/ 786 h 10000"/>
                    <a:gd name="connsiteX74" fmla="*/ 809 w 10000"/>
                    <a:gd name="connsiteY74" fmla="*/ 929 h 10000"/>
                    <a:gd name="connsiteX75" fmla="*/ 706 w 10000"/>
                    <a:gd name="connsiteY75" fmla="*/ 1114 h 10000"/>
                    <a:gd name="connsiteX76" fmla="*/ 604 w 10000"/>
                    <a:gd name="connsiteY76" fmla="*/ 1286 h 10000"/>
                    <a:gd name="connsiteX77" fmla="*/ 491 w 10000"/>
                    <a:gd name="connsiteY77" fmla="*/ 1486 h 10000"/>
                    <a:gd name="connsiteX78" fmla="*/ 399 w 10000"/>
                    <a:gd name="connsiteY78" fmla="*/ 1686 h 10000"/>
                    <a:gd name="connsiteX79" fmla="*/ 194 w 10000"/>
                    <a:gd name="connsiteY79" fmla="*/ 2157 h 10000"/>
                    <a:gd name="connsiteX80" fmla="*/ 0 w 10000"/>
                    <a:gd name="connsiteY80" fmla="*/ 2643 h 10000"/>
                    <a:gd name="connsiteX81" fmla="*/ 10 w 10000"/>
                    <a:gd name="connsiteY81" fmla="*/ 971 h 10000"/>
                    <a:gd name="connsiteX82" fmla="*/ 205 w 10000"/>
                    <a:gd name="connsiteY82" fmla="*/ 757 h 10000"/>
                    <a:gd name="connsiteX83" fmla="*/ 399 w 10000"/>
                    <a:gd name="connsiteY83" fmla="*/ 571 h 10000"/>
                    <a:gd name="connsiteX84" fmla="*/ 604 w 10000"/>
                    <a:gd name="connsiteY84" fmla="*/ 386 h 10000"/>
                    <a:gd name="connsiteX85" fmla="*/ 819 w 10000"/>
                    <a:gd name="connsiteY85" fmla="*/ 257 h 10000"/>
                    <a:gd name="connsiteX86" fmla="*/ 1054 w 10000"/>
                    <a:gd name="connsiteY86" fmla="*/ 157 h 10000"/>
                    <a:gd name="connsiteX87" fmla="*/ 1300 w 10000"/>
                    <a:gd name="connsiteY87" fmla="*/ 71 h 10000"/>
                    <a:gd name="connsiteX88" fmla="*/ 1535 w 10000"/>
                    <a:gd name="connsiteY88" fmla="*/ 29 h 10000"/>
                    <a:gd name="connsiteX89" fmla="*/ 1801 w 10000"/>
                    <a:gd name="connsiteY89" fmla="*/ 0 h 10000"/>
                    <a:gd name="connsiteX90" fmla="*/ 1965 w 10000"/>
                    <a:gd name="connsiteY90" fmla="*/ 0 h 10000"/>
                    <a:gd name="connsiteX91" fmla="*/ 2119 w 10000"/>
                    <a:gd name="connsiteY91" fmla="*/ 43 h 10000"/>
                    <a:gd name="connsiteX92" fmla="*/ 2272 w 10000"/>
                    <a:gd name="connsiteY92" fmla="*/ 71 h 10000"/>
                    <a:gd name="connsiteX93" fmla="*/ 2426 w 10000"/>
                    <a:gd name="connsiteY93" fmla="*/ 114 h 10000"/>
                    <a:gd name="connsiteX94" fmla="*/ 2569 w 10000"/>
                    <a:gd name="connsiteY94" fmla="*/ 186 h 10000"/>
                    <a:gd name="connsiteX95" fmla="*/ 2712 w 10000"/>
                    <a:gd name="connsiteY95" fmla="*/ 257 h 10000"/>
                    <a:gd name="connsiteX96" fmla="*/ 2845 w 10000"/>
                    <a:gd name="connsiteY96" fmla="*/ 343 h 10000"/>
                    <a:gd name="connsiteX97" fmla="*/ 2989 w 10000"/>
                    <a:gd name="connsiteY97" fmla="*/ 443 h 10000"/>
                    <a:gd name="connsiteX98" fmla="*/ 3112 w 10000"/>
                    <a:gd name="connsiteY98" fmla="*/ 529 h 10000"/>
                    <a:gd name="connsiteX99" fmla="*/ 3234 w 10000"/>
                    <a:gd name="connsiteY99" fmla="*/ 657 h 10000"/>
                    <a:gd name="connsiteX100" fmla="*/ 3367 w 10000"/>
                    <a:gd name="connsiteY100" fmla="*/ 786 h 10000"/>
                    <a:gd name="connsiteX101" fmla="*/ 3490 w 10000"/>
                    <a:gd name="connsiteY101" fmla="*/ 914 h 10000"/>
                    <a:gd name="connsiteX102" fmla="*/ 3726 w 10000"/>
                    <a:gd name="connsiteY102" fmla="*/ 1200 h 10000"/>
                    <a:gd name="connsiteX103" fmla="*/ 3941 w 10000"/>
                    <a:gd name="connsiteY103" fmla="*/ 1543 h 10000"/>
                    <a:gd name="connsiteX104" fmla="*/ 4145 w 10000"/>
                    <a:gd name="connsiteY104" fmla="*/ 1900 h 10000"/>
                    <a:gd name="connsiteX105" fmla="*/ 4340 w 10000"/>
                    <a:gd name="connsiteY105" fmla="*/ 2286 h 10000"/>
                    <a:gd name="connsiteX106" fmla="*/ 4534 w 10000"/>
                    <a:gd name="connsiteY106" fmla="*/ 2686 h 10000"/>
                    <a:gd name="connsiteX107" fmla="*/ 4708 w 10000"/>
                    <a:gd name="connsiteY107" fmla="*/ 3100 h 10000"/>
                    <a:gd name="connsiteX108" fmla="*/ 4893 w 10000"/>
                    <a:gd name="connsiteY108" fmla="*/ 3529 h 10000"/>
                    <a:gd name="connsiteX109" fmla="*/ 5056 w 10000"/>
                    <a:gd name="connsiteY109" fmla="*/ 3971 h 10000"/>
                    <a:gd name="connsiteX110" fmla="*/ 5363 w 10000"/>
                    <a:gd name="connsiteY110" fmla="*/ 4871 h 10000"/>
                    <a:gd name="connsiteX111" fmla="*/ 5967 w 10000"/>
                    <a:gd name="connsiteY111" fmla="*/ 6657 h 10000"/>
                    <a:gd name="connsiteX112" fmla="*/ 6254 w 10000"/>
                    <a:gd name="connsiteY112" fmla="*/ 7486 h 10000"/>
                    <a:gd name="connsiteX113" fmla="*/ 6407 w 10000"/>
                    <a:gd name="connsiteY113" fmla="*/ 7843 h 10000"/>
                    <a:gd name="connsiteX114" fmla="*/ 6551 w 10000"/>
                    <a:gd name="connsiteY114" fmla="*/ 8214 h 10000"/>
                    <a:gd name="connsiteX115" fmla="*/ 6714 w 10000"/>
                    <a:gd name="connsiteY115" fmla="*/ 8543 h 10000"/>
                    <a:gd name="connsiteX116" fmla="*/ 6868 w 10000"/>
                    <a:gd name="connsiteY116" fmla="*/ 8829 h 10000"/>
                    <a:gd name="connsiteX117" fmla="*/ 7021 w 10000"/>
                    <a:gd name="connsiteY117" fmla="*/ 9100 h 10000"/>
                    <a:gd name="connsiteX118" fmla="*/ 7195 w 10000"/>
                    <a:gd name="connsiteY118" fmla="*/ 9300 h 10000"/>
                    <a:gd name="connsiteX119" fmla="*/ 7288 w 10000"/>
                    <a:gd name="connsiteY119" fmla="*/ 9400 h 10000"/>
                    <a:gd name="connsiteX120" fmla="*/ 7369 w 10000"/>
                    <a:gd name="connsiteY120" fmla="*/ 9500 h 10000"/>
                    <a:gd name="connsiteX121" fmla="*/ 7462 w 10000"/>
                    <a:gd name="connsiteY121" fmla="*/ 9557 h 10000"/>
                    <a:gd name="connsiteX122" fmla="*/ 7554 w 10000"/>
                    <a:gd name="connsiteY122" fmla="*/ 9629 h 10000"/>
                    <a:gd name="connsiteX123" fmla="*/ 7646 w 10000"/>
                    <a:gd name="connsiteY123" fmla="*/ 9671 h 10000"/>
                    <a:gd name="connsiteX124" fmla="*/ 7748 w 10000"/>
                    <a:gd name="connsiteY124" fmla="*/ 9700 h 10000"/>
                    <a:gd name="connsiteX125" fmla="*/ 7851 w 10000"/>
                    <a:gd name="connsiteY125" fmla="*/ 9743 h 10000"/>
                    <a:gd name="connsiteX126" fmla="*/ 7943 w 10000"/>
                    <a:gd name="connsiteY126"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791 w 10000"/>
                    <a:gd name="connsiteY65" fmla="*/ 257 h 10000"/>
                    <a:gd name="connsiteX66" fmla="*/ 1668 w 10000"/>
                    <a:gd name="connsiteY66" fmla="*/ 271 h 10000"/>
                    <a:gd name="connsiteX67" fmla="*/ 1525 w 10000"/>
                    <a:gd name="connsiteY67" fmla="*/ 314 h 10000"/>
                    <a:gd name="connsiteX68" fmla="*/ 1402 w 10000"/>
                    <a:gd name="connsiteY68" fmla="*/ 357 h 10000"/>
                    <a:gd name="connsiteX69" fmla="*/ 1279 w 10000"/>
                    <a:gd name="connsiteY69" fmla="*/ 443 h 10000"/>
                    <a:gd name="connsiteX70" fmla="*/ 1157 w 10000"/>
                    <a:gd name="connsiteY70" fmla="*/ 529 h 10000"/>
                    <a:gd name="connsiteX71" fmla="*/ 1044 w 10000"/>
                    <a:gd name="connsiteY71" fmla="*/ 643 h 10000"/>
                    <a:gd name="connsiteX72" fmla="*/ 931 w 10000"/>
                    <a:gd name="connsiteY72" fmla="*/ 786 h 10000"/>
                    <a:gd name="connsiteX73" fmla="*/ 809 w 10000"/>
                    <a:gd name="connsiteY73" fmla="*/ 929 h 10000"/>
                    <a:gd name="connsiteX74" fmla="*/ 706 w 10000"/>
                    <a:gd name="connsiteY74" fmla="*/ 1114 h 10000"/>
                    <a:gd name="connsiteX75" fmla="*/ 604 w 10000"/>
                    <a:gd name="connsiteY75" fmla="*/ 1286 h 10000"/>
                    <a:gd name="connsiteX76" fmla="*/ 491 w 10000"/>
                    <a:gd name="connsiteY76" fmla="*/ 1486 h 10000"/>
                    <a:gd name="connsiteX77" fmla="*/ 399 w 10000"/>
                    <a:gd name="connsiteY77" fmla="*/ 1686 h 10000"/>
                    <a:gd name="connsiteX78" fmla="*/ 194 w 10000"/>
                    <a:gd name="connsiteY78" fmla="*/ 2157 h 10000"/>
                    <a:gd name="connsiteX79" fmla="*/ 0 w 10000"/>
                    <a:gd name="connsiteY79" fmla="*/ 2643 h 10000"/>
                    <a:gd name="connsiteX80" fmla="*/ 10 w 10000"/>
                    <a:gd name="connsiteY80" fmla="*/ 971 h 10000"/>
                    <a:gd name="connsiteX81" fmla="*/ 205 w 10000"/>
                    <a:gd name="connsiteY81" fmla="*/ 757 h 10000"/>
                    <a:gd name="connsiteX82" fmla="*/ 399 w 10000"/>
                    <a:gd name="connsiteY82" fmla="*/ 571 h 10000"/>
                    <a:gd name="connsiteX83" fmla="*/ 604 w 10000"/>
                    <a:gd name="connsiteY83" fmla="*/ 386 h 10000"/>
                    <a:gd name="connsiteX84" fmla="*/ 819 w 10000"/>
                    <a:gd name="connsiteY84" fmla="*/ 257 h 10000"/>
                    <a:gd name="connsiteX85" fmla="*/ 1054 w 10000"/>
                    <a:gd name="connsiteY85" fmla="*/ 157 h 10000"/>
                    <a:gd name="connsiteX86" fmla="*/ 1300 w 10000"/>
                    <a:gd name="connsiteY86" fmla="*/ 71 h 10000"/>
                    <a:gd name="connsiteX87" fmla="*/ 1535 w 10000"/>
                    <a:gd name="connsiteY87" fmla="*/ 29 h 10000"/>
                    <a:gd name="connsiteX88" fmla="*/ 1801 w 10000"/>
                    <a:gd name="connsiteY88" fmla="*/ 0 h 10000"/>
                    <a:gd name="connsiteX89" fmla="*/ 1965 w 10000"/>
                    <a:gd name="connsiteY89" fmla="*/ 0 h 10000"/>
                    <a:gd name="connsiteX90" fmla="*/ 2119 w 10000"/>
                    <a:gd name="connsiteY90" fmla="*/ 43 h 10000"/>
                    <a:gd name="connsiteX91" fmla="*/ 2272 w 10000"/>
                    <a:gd name="connsiteY91" fmla="*/ 71 h 10000"/>
                    <a:gd name="connsiteX92" fmla="*/ 2426 w 10000"/>
                    <a:gd name="connsiteY92" fmla="*/ 114 h 10000"/>
                    <a:gd name="connsiteX93" fmla="*/ 2569 w 10000"/>
                    <a:gd name="connsiteY93" fmla="*/ 186 h 10000"/>
                    <a:gd name="connsiteX94" fmla="*/ 2712 w 10000"/>
                    <a:gd name="connsiteY94" fmla="*/ 257 h 10000"/>
                    <a:gd name="connsiteX95" fmla="*/ 2845 w 10000"/>
                    <a:gd name="connsiteY95" fmla="*/ 343 h 10000"/>
                    <a:gd name="connsiteX96" fmla="*/ 2989 w 10000"/>
                    <a:gd name="connsiteY96" fmla="*/ 443 h 10000"/>
                    <a:gd name="connsiteX97" fmla="*/ 3112 w 10000"/>
                    <a:gd name="connsiteY97" fmla="*/ 529 h 10000"/>
                    <a:gd name="connsiteX98" fmla="*/ 3234 w 10000"/>
                    <a:gd name="connsiteY98" fmla="*/ 657 h 10000"/>
                    <a:gd name="connsiteX99" fmla="*/ 3367 w 10000"/>
                    <a:gd name="connsiteY99" fmla="*/ 786 h 10000"/>
                    <a:gd name="connsiteX100" fmla="*/ 3490 w 10000"/>
                    <a:gd name="connsiteY100" fmla="*/ 914 h 10000"/>
                    <a:gd name="connsiteX101" fmla="*/ 3726 w 10000"/>
                    <a:gd name="connsiteY101" fmla="*/ 1200 h 10000"/>
                    <a:gd name="connsiteX102" fmla="*/ 3941 w 10000"/>
                    <a:gd name="connsiteY102" fmla="*/ 1543 h 10000"/>
                    <a:gd name="connsiteX103" fmla="*/ 4145 w 10000"/>
                    <a:gd name="connsiteY103" fmla="*/ 1900 h 10000"/>
                    <a:gd name="connsiteX104" fmla="*/ 4340 w 10000"/>
                    <a:gd name="connsiteY104" fmla="*/ 2286 h 10000"/>
                    <a:gd name="connsiteX105" fmla="*/ 4534 w 10000"/>
                    <a:gd name="connsiteY105" fmla="*/ 2686 h 10000"/>
                    <a:gd name="connsiteX106" fmla="*/ 4708 w 10000"/>
                    <a:gd name="connsiteY106" fmla="*/ 3100 h 10000"/>
                    <a:gd name="connsiteX107" fmla="*/ 4893 w 10000"/>
                    <a:gd name="connsiteY107" fmla="*/ 3529 h 10000"/>
                    <a:gd name="connsiteX108" fmla="*/ 5056 w 10000"/>
                    <a:gd name="connsiteY108" fmla="*/ 3971 h 10000"/>
                    <a:gd name="connsiteX109" fmla="*/ 5363 w 10000"/>
                    <a:gd name="connsiteY109" fmla="*/ 4871 h 10000"/>
                    <a:gd name="connsiteX110" fmla="*/ 5967 w 10000"/>
                    <a:gd name="connsiteY110" fmla="*/ 6657 h 10000"/>
                    <a:gd name="connsiteX111" fmla="*/ 6254 w 10000"/>
                    <a:gd name="connsiteY111" fmla="*/ 7486 h 10000"/>
                    <a:gd name="connsiteX112" fmla="*/ 6407 w 10000"/>
                    <a:gd name="connsiteY112" fmla="*/ 7843 h 10000"/>
                    <a:gd name="connsiteX113" fmla="*/ 6551 w 10000"/>
                    <a:gd name="connsiteY113" fmla="*/ 8214 h 10000"/>
                    <a:gd name="connsiteX114" fmla="*/ 6714 w 10000"/>
                    <a:gd name="connsiteY114" fmla="*/ 8543 h 10000"/>
                    <a:gd name="connsiteX115" fmla="*/ 6868 w 10000"/>
                    <a:gd name="connsiteY115" fmla="*/ 8829 h 10000"/>
                    <a:gd name="connsiteX116" fmla="*/ 7021 w 10000"/>
                    <a:gd name="connsiteY116" fmla="*/ 9100 h 10000"/>
                    <a:gd name="connsiteX117" fmla="*/ 7195 w 10000"/>
                    <a:gd name="connsiteY117" fmla="*/ 9300 h 10000"/>
                    <a:gd name="connsiteX118" fmla="*/ 7288 w 10000"/>
                    <a:gd name="connsiteY118" fmla="*/ 9400 h 10000"/>
                    <a:gd name="connsiteX119" fmla="*/ 7369 w 10000"/>
                    <a:gd name="connsiteY119" fmla="*/ 9500 h 10000"/>
                    <a:gd name="connsiteX120" fmla="*/ 7462 w 10000"/>
                    <a:gd name="connsiteY120" fmla="*/ 9557 h 10000"/>
                    <a:gd name="connsiteX121" fmla="*/ 7554 w 10000"/>
                    <a:gd name="connsiteY121" fmla="*/ 9629 h 10000"/>
                    <a:gd name="connsiteX122" fmla="*/ 7646 w 10000"/>
                    <a:gd name="connsiteY122" fmla="*/ 9671 h 10000"/>
                    <a:gd name="connsiteX123" fmla="*/ 7748 w 10000"/>
                    <a:gd name="connsiteY123" fmla="*/ 9700 h 10000"/>
                    <a:gd name="connsiteX124" fmla="*/ 7851 w 10000"/>
                    <a:gd name="connsiteY124" fmla="*/ 9743 h 10000"/>
                    <a:gd name="connsiteX125" fmla="*/ 7943 w 10000"/>
                    <a:gd name="connsiteY125"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791 w 10000"/>
                    <a:gd name="connsiteY65" fmla="*/ 257 h 10000"/>
                    <a:gd name="connsiteX66" fmla="*/ 1668 w 10000"/>
                    <a:gd name="connsiteY66" fmla="*/ 271 h 10000"/>
                    <a:gd name="connsiteX67" fmla="*/ 1525 w 10000"/>
                    <a:gd name="connsiteY67" fmla="*/ 314 h 10000"/>
                    <a:gd name="connsiteX68" fmla="*/ 1402 w 10000"/>
                    <a:gd name="connsiteY68" fmla="*/ 357 h 10000"/>
                    <a:gd name="connsiteX69" fmla="*/ 1279 w 10000"/>
                    <a:gd name="connsiteY69" fmla="*/ 443 h 10000"/>
                    <a:gd name="connsiteX70" fmla="*/ 1157 w 10000"/>
                    <a:gd name="connsiteY70" fmla="*/ 529 h 10000"/>
                    <a:gd name="connsiteX71" fmla="*/ 1044 w 10000"/>
                    <a:gd name="connsiteY71" fmla="*/ 643 h 10000"/>
                    <a:gd name="connsiteX72" fmla="*/ 931 w 10000"/>
                    <a:gd name="connsiteY72" fmla="*/ 786 h 10000"/>
                    <a:gd name="connsiteX73" fmla="*/ 809 w 10000"/>
                    <a:gd name="connsiteY73" fmla="*/ 929 h 10000"/>
                    <a:gd name="connsiteX74" fmla="*/ 706 w 10000"/>
                    <a:gd name="connsiteY74" fmla="*/ 1114 h 10000"/>
                    <a:gd name="connsiteX75" fmla="*/ 604 w 10000"/>
                    <a:gd name="connsiteY75" fmla="*/ 1286 h 10000"/>
                    <a:gd name="connsiteX76" fmla="*/ 491 w 10000"/>
                    <a:gd name="connsiteY76" fmla="*/ 1486 h 10000"/>
                    <a:gd name="connsiteX77" fmla="*/ 399 w 10000"/>
                    <a:gd name="connsiteY77" fmla="*/ 1686 h 10000"/>
                    <a:gd name="connsiteX78" fmla="*/ 194 w 10000"/>
                    <a:gd name="connsiteY78" fmla="*/ 2157 h 10000"/>
                    <a:gd name="connsiteX79" fmla="*/ 0 w 10000"/>
                    <a:gd name="connsiteY79" fmla="*/ 2643 h 10000"/>
                    <a:gd name="connsiteX80" fmla="*/ 10 w 10000"/>
                    <a:gd name="connsiteY80" fmla="*/ 971 h 10000"/>
                    <a:gd name="connsiteX81" fmla="*/ 205 w 10000"/>
                    <a:gd name="connsiteY81" fmla="*/ 757 h 10000"/>
                    <a:gd name="connsiteX82" fmla="*/ 399 w 10000"/>
                    <a:gd name="connsiteY82" fmla="*/ 571 h 10000"/>
                    <a:gd name="connsiteX83" fmla="*/ 604 w 10000"/>
                    <a:gd name="connsiteY83" fmla="*/ 386 h 10000"/>
                    <a:gd name="connsiteX84" fmla="*/ 819 w 10000"/>
                    <a:gd name="connsiteY84" fmla="*/ 257 h 10000"/>
                    <a:gd name="connsiteX85" fmla="*/ 1054 w 10000"/>
                    <a:gd name="connsiteY85" fmla="*/ 157 h 10000"/>
                    <a:gd name="connsiteX86" fmla="*/ 1300 w 10000"/>
                    <a:gd name="connsiteY86" fmla="*/ 71 h 10000"/>
                    <a:gd name="connsiteX87" fmla="*/ 1535 w 10000"/>
                    <a:gd name="connsiteY87" fmla="*/ 29 h 10000"/>
                    <a:gd name="connsiteX88" fmla="*/ 1801 w 10000"/>
                    <a:gd name="connsiteY88" fmla="*/ 0 h 10000"/>
                    <a:gd name="connsiteX89" fmla="*/ 1965 w 10000"/>
                    <a:gd name="connsiteY89" fmla="*/ 0 h 10000"/>
                    <a:gd name="connsiteX90" fmla="*/ 2272 w 10000"/>
                    <a:gd name="connsiteY90" fmla="*/ 71 h 10000"/>
                    <a:gd name="connsiteX91" fmla="*/ 2426 w 10000"/>
                    <a:gd name="connsiteY91" fmla="*/ 114 h 10000"/>
                    <a:gd name="connsiteX92" fmla="*/ 2569 w 10000"/>
                    <a:gd name="connsiteY92" fmla="*/ 186 h 10000"/>
                    <a:gd name="connsiteX93" fmla="*/ 2712 w 10000"/>
                    <a:gd name="connsiteY93" fmla="*/ 257 h 10000"/>
                    <a:gd name="connsiteX94" fmla="*/ 2845 w 10000"/>
                    <a:gd name="connsiteY94" fmla="*/ 343 h 10000"/>
                    <a:gd name="connsiteX95" fmla="*/ 2989 w 10000"/>
                    <a:gd name="connsiteY95" fmla="*/ 443 h 10000"/>
                    <a:gd name="connsiteX96" fmla="*/ 3112 w 10000"/>
                    <a:gd name="connsiteY96" fmla="*/ 529 h 10000"/>
                    <a:gd name="connsiteX97" fmla="*/ 3234 w 10000"/>
                    <a:gd name="connsiteY97" fmla="*/ 657 h 10000"/>
                    <a:gd name="connsiteX98" fmla="*/ 3367 w 10000"/>
                    <a:gd name="connsiteY98" fmla="*/ 786 h 10000"/>
                    <a:gd name="connsiteX99" fmla="*/ 3490 w 10000"/>
                    <a:gd name="connsiteY99" fmla="*/ 914 h 10000"/>
                    <a:gd name="connsiteX100" fmla="*/ 3726 w 10000"/>
                    <a:gd name="connsiteY100" fmla="*/ 1200 h 10000"/>
                    <a:gd name="connsiteX101" fmla="*/ 3941 w 10000"/>
                    <a:gd name="connsiteY101" fmla="*/ 1543 h 10000"/>
                    <a:gd name="connsiteX102" fmla="*/ 4145 w 10000"/>
                    <a:gd name="connsiteY102" fmla="*/ 1900 h 10000"/>
                    <a:gd name="connsiteX103" fmla="*/ 4340 w 10000"/>
                    <a:gd name="connsiteY103" fmla="*/ 2286 h 10000"/>
                    <a:gd name="connsiteX104" fmla="*/ 4534 w 10000"/>
                    <a:gd name="connsiteY104" fmla="*/ 2686 h 10000"/>
                    <a:gd name="connsiteX105" fmla="*/ 4708 w 10000"/>
                    <a:gd name="connsiteY105" fmla="*/ 3100 h 10000"/>
                    <a:gd name="connsiteX106" fmla="*/ 4893 w 10000"/>
                    <a:gd name="connsiteY106" fmla="*/ 3529 h 10000"/>
                    <a:gd name="connsiteX107" fmla="*/ 5056 w 10000"/>
                    <a:gd name="connsiteY107" fmla="*/ 3971 h 10000"/>
                    <a:gd name="connsiteX108" fmla="*/ 5363 w 10000"/>
                    <a:gd name="connsiteY108" fmla="*/ 4871 h 10000"/>
                    <a:gd name="connsiteX109" fmla="*/ 5967 w 10000"/>
                    <a:gd name="connsiteY109" fmla="*/ 6657 h 10000"/>
                    <a:gd name="connsiteX110" fmla="*/ 6254 w 10000"/>
                    <a:gd name="connsiteY110" fmla="*/ 7486 h 10000"/>
                    <a:gd name="connsiteX111" fmla="*/ 6407 w 10000"/>
                    <a:gd name="connsiteY111" fmla="*/ 7843 h 10000"/>
                    <a:gd name="connsiteX112" fmla="*/ 6551 w 10000"/>
                    <a:gd name="connsiteY112" fmla="*/ 8214 h 10000"/>
                    <a:gd name="connsiteX113" fmla="*/ 6714 w 10000"/>
                    <a:gd name="connsiteY113" fmla="*/ 8543 h 10000"/>
                    <a:gd name="connsiteX114" fmla="*/ 6868 w 10000"/>
                    <a:gd name="connsiteY114" fmla="*/ 8829 h 10000"/>
                    <a:gd name="connsiteX115" fmla="*/ 7021 w 10000"/>
                    <a:gd name="connsiteY115" fmla="*/ 9100 h 10000"/>
                    <a:gd name="connsiteX116" fmla="*/ 7195 w 10000"/>
                    <a:gd name="connsiteY116" fmla="*/ 9300 h 10000"/>
                    <a:gd name="connsiteX117" fmla="*/ 7288 w 10000"/>
                    <a:gd name="connsiteY117" fmla="*/ 9400 h 10000"/>
                    <a:gd name="connsiteX118" fmla="*/ 7369 w 10000"/>
                    <a:gd name="connsiteY118" fmla="*/ 9500 h 10000"/>
                    <a:gd name="connsiteX119" fmla="*/ 7462 w 10000"/>
                    <a:gd name="connsiteY119" fmla="*/ 9557 h 10000"/>
                    <a:gd name="connsiteX120" fmla="*/ 7554 w 10000"/>
                    <a:gd name="connsiteY120" fmla="*/ 9629 h 10000"/>
                    <a:gd name="connsiteX121" fmla="*/ 7646 w 10000"/>
                    <a:gd name="connsiteY121" fmla="*/ 9671 h 10000"/>
                    <a:gd name="connsiteX122" fmla="*/ 7748 w 10000"/>
                    <a:gd name="connsiteY122" fmla="*/ 9700 h 10000"/>
                    <a:gd name="connsiteX123" fmla="*/ 7851 w 10000"/>
                    <a:gd name="connsiteY123" fmla="*/ 9743 h 10000"/>
                    <a:gd name="connsiteX124" fmla="*/ 7943 w 10000"/>
                    <a:gd name="connsiteY124"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791 w 10000"/>
                    <a:gd name="connsiteY64" fmla="*/ 257 h 10000"/>
                    <a:gd name="connsiteX65" fmla="*/ 1668 w 10000"/>
                    <a:gd name="connsiteY65" fmla="*/ 271 h 10000"/>
                    <a:gd name="connsiteX66" fmla="*/ 1525 w 10000"/>
                    <a:gd name="connsiteY66" fmla="*/ 314 h 10000"/>
                    <a:gd name="connsiteX67" fmla="*/ 1402 w 10000"/>
                    <a:gd name="connsiteY67" fmla="*/ 357 h 10000"/>
                    <a:gd name="connsiteX68" fmla="*/ 1279 w 10000"/>
                    <a:gd name="connsiteY68" fmla="*/ 443 h 10000"/>
                    <a:gd name="connsiteX69" fmla="*/ 1157 w 10000"/>
                    <a:gd name="connsiteY69" fmla="*/ 529 h 10000"/>
                    <a:gd name="connsiteX70" fmla="*/ 1044 w 10000"/>
                    <a:gd name="connsiteY70" fmla="*/ 643 h 10000"/>
                    <a:gd name="connsiteX71" fmla="*/ 931 w 10000"/>
                    <a:gd name="connsiteY71" fmla="*/ 786 h 10000"/>
                    <a:gd name="connsiteX72" fmla="*/ 809 w 10000"/>
                    <a:gd name="connsiteY72" fmla="*/ 929 h 10000"/>
                    <a:gd name="connsiteX73" fmla="*/ 706 w 10000"/>
                    <a:gd name="connsiteY73" fmla="*/ 1114 h 10000"/>
                    <a:gd name="connsiteX74" fmla="*/ 604 w 10000"/>
                    <a:gd name="connsiteY74" fmla="*/ 1286 h 10000"/>
                    <a:gd name="connsiteX75" fmla="*/ 491 w 10000"/>
                    <a:gd name="connsiteY75" fmla="*/ 1486 h 10000"/>
                    <a:gd name="connsiteX76" fmla="*/ 399 w 10000"/>
                    <a:gd name="connsiteY76" fmla="*/ 1686 h 10000"/>
                    <a:gd name="connsiteX77" fmla="*/ 194 w 10000"/>
                    <a:gd name="connsiteY77" fmla="*/ 2157 h 10000"/>
                    <a:gd name="connsiteX78" fmla="*/ 0 w 10000"/>
                    <a:gd name="connsiteY78" fmla="*/ 2643 h 10000"/>
                    <a:gd name="connsiteX79" fmla="*/ 10 w 10000"/>
                    <a:gd name="connsiteY79" fmla="*/ 971 h 10000"/>
                    <a:gd name="connsiteX80" fmla="*/ 205 w 10000"/>
                    <a:gd name="connsiteY80" fmla="*/ 757 h 10000"/>
                    <a:gd name="connsiteX81" fmla="*/ 399 w 10000"/>
                    <a:gd name="connsiteY81" fmla="*/ 571 h 10000"/>
                    <a:gd name="connsiteX82" fmla="*/ 604 w 10000"/>
                    <a:gd name="connsiteY82" fmla="*/ 386 h 10000"/>
                    <a:gd name="connsiteX83" fmla="*/ 819 w 10000"/>
                    <a:gd name="connsiteY83" fmla="*/ 257 h 10000"/>
                    <a:gd name="connsiteX84" fmla="*/ 1054 w 10000"/>
                    <a:gd name="connsiteY84" fmla="*/ 157 h 10000"/>
                    <a:gd name="connsiteX85" fmla="*/ 1300 w 10000"/>
                    <a:gd name="connsiteY85" fmla="*/ 71 h 10000"/>
                    <a:gd name="connsiteX86" fmla="*/ 1535 w 10000"/>
                    <a:gd name="connsiteY86" fmla="*/ 29 h 10000"/>
                    <a:gd name="connsiteX87" fmla="*/ 1801 w 10000"/>
                    <a:gd name="connsiteY87" fmla="*/ 0 h 10000"/>
                    <a:gd name="connsiteX88" fmla="*/ 1965 w 10000"/>
                    <a:gd name="connsiteY88" fmla="*/ 0 h 10000"/>
                    <a:gd name="connsiteX89" fmla="*/ 2272 w 10000"/>
                    <a:gd name="connsiteY89" fmla="*/ 71 h 10000"/>
                    <a:gd name="connsiteX90" fmla="*/ 2426 w 10000"/>
                    <a:gd name="connsiteY90" fmla="*/ 114 h 10000"/>
                    <a:gd name="connsiteX91" fmla="*/ 2569 w 10000"/>
                    <a:gd name="connsiteY91" fmla="*/ 186 h 10000"/>
                    <a:gd name="connsiteX92" fmla="*/ 2712 w 10000"/>
                    <a:gd name="connsiteY92" fmla="*/ 257 h 10000"/>
                    <a:gd name="connsiteX93" fmla="*/ 2845 w 10000"/>
                    <a:gd name="connsiteY93" fmla="*/ 343 h 10000"/>
                    <a:gd name="connsiteX94" fmla="*/ 2989 w 10000"/>
                    <a:gd name="connsiteY94" fmla="*/ 443 h 10000"/>
                    <a:gd name="connsiteX95" fmla="*/ 3112 w 10000"/>
                    <a:gd name="connsiteY95" fmla="*/ 529 h 10000"/>
                    <a:gd name="connsiteX96" fmla="*/ 3234 w 10000"/>
                    <a:gd name="connsiteY96" fmla="*/ 657 h 10000"/>
                    <a:gd name="connsiteX97" fmla="*/ 3367 w 10000"/>
                    <a:gd name="connsiteY97" fmla="*/ 786 h 10000"/>
                    <a:gd name="connsiteX98" fmla="*/ 3490 w 10000"/>
                    <a:gd name="connsiteY98" fmla="*/ 914 h 10000"/>
                    <a:gd name="connsiteX99" fmla="*/ 3726 w 10000"/>
                    <a:gd name="connsiteY99" fmla="*/ 1200 h 10000"/>
                    <a:gd name="connsiteX100" fmla="*/ 3941 w 10000"/>
                    <a:gd name="connsiteY100" fmla="*/ 1543 h 10000"/>
                    <a:gd name="connsiteX101" fmla="*/ 4145 w 10000"/>
                    <a:gd name="connsiteY101" fmla="*/ 1900 h 10000"/>
                    <a:gd name="connsiteX102" fmla="*/ 4340 w 10000"/>
                    <a:gd name="connsiteY102" fmla="*/ 2286 h 10000"/>
                    <a:gd name="connsiteX103" fmla="*/ 4534 w 10000"/>
                    <a:gd name="connsiteY103" fmla="*/ 2686 h 10000"/>
                    <a:gd name="connsiteX104" fmla="*/ 4708 w 10000"/>
                    <a:gd name="connsiteY104" fmla="*/ 3100 h 10000"/>
                    <a:gd name="connsiteX105" fmla="*/ 4893 w 10000"/>
                    <a:gd name="connsiteY105" fmla="*/ 3529 h 10000"/>
                    <a:gd name="connsiteX106" fmla="*/ 5056 w 10000"/>
                    <a:gd name="connsiteY106" fmla="*/ 3971 h 10000"/>
                    <a:gd name="connsiteX107" fmla="*/ 5363 w 10000"/>
                    <a:gd name="connsiteY107" fmla="*/ 4871 h 10000"/>
                    <a:gd name="connsiteX108" fmla="*/ 5967 w 10000"/>
                    <a:gd name="connsiteY108" fmla="*/ 6657 h 10000"/>
                    <a:gd name="connsiteX109" fmla="*/ 6254 w 10000"/>
                    <a:gd name="connsiteY109" fmla="*/ 7486 h 10000"/>
                    <a:gd name="connsiteX110" fmla="*/ 6407 w 10000"/>
                    <a:gd name="connsiteY110" fmla="*/ 7843 h 10000"/>
                    <a:gd name="connsiteX111" fmla="*/ 6551 w 10000"/>
                    <a:gd name="connsiteY111" fmla="*/ 8214 h 10000"/>
                    <a:gd name="connsiteX112" fmla="*/ 6714 w 10000"/>
                    <a:gd name="connsiteY112" fmla="*/ 8543 h 10000"/>
                    <a:gd name="connsiteX113" fmla="*/ 6868 w 10000"/>
                    <a:gd name="connsiteY113" fmla="*/ 8829 h 10000"/>
                    <a:gd name="connsiteX114" fmla="*/ 7021 w 10000"/>
                    <a:gd name="connsiteY114" fmla="*/ 9100 h 10000"/>
                    <a:gd name="connsiteX115" fmla="*/ 7195 w 10000"/>
                    <a:gd name="connsiteY115" fmla="*/ 9300 h 10000"/>
                    <a:gd name="connsiteX116" fmla="*/ 7288 w 10000"/>
                    <a:gd name="connsiteY116" fmla="*/ 9400 h 10000"/>
                    <a:gd name="connsiteX117" fmla="*/ 7369 w 10000"/>
                    <a:gd name="connsiteY117" fmla="*/ 9500 h 10000"/>
                    <a:gd name="connsiteX118" fmla="*/ 7462 w 10000"/>
                    <a:gd name="connsiteY118" fmla="*/ 9557 h 10000"/>
                    <a:gd name="connsiteX119" fmla="*/ 7554 w 10000"/>
                    <a:gd name="connsiteY119" fmla="*/ 9629 h 10000"/>
                    <a:gd name="connsiteX120" fmla="*/ 7646 w 10000"/>
                    <a:gd name="connsiteY120" fmla="*/ 9671 h 10000"/>
                    <a:gd name="connsiteX121" fmla="*/ 7748 w 10000"/>
                    <a:gd name="connsiteY121" fmla="*/ 9700 h 10000"/>
                    <a:gd name="connsiteX122" fmla="*/ 7851 w 10000"/>
                    <a:gd name="connsiteY122" fmla="*/ 9743 h 10000"/>
                    <a:gd name="connsiteX123" fmla="*/ 7943 w 10000"/>
                    <a:gd name="connsiteY123"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791 w 10000"/>
                    <a:gd name="connsiteY64" fmla="*/ 257 h 10000"/>
                    <a:gd name="connsiteX65" fmla="*/ 1668 w 10000"/>
                    <a:gd name="connsiteY65" fmla="*/ 271 h 10000"/>
                    <a:gd name="connsiteX66" fmla="*/ 1525 w 10000"/>
                    <a:gd name="connsiteY66" fmla="*/ 314 h 10000"/>
                    <a:gd name="connsiteX67" fmla="*/ 1402 w 10000"/>
                    <a:gd name="connsiteY67" fmla="*/ 357 h 10000"/>
                    <a:gd name="connsiteX68" fmla="*/ 1279 w 10000"/>
                    <a:gd name="connsiteY68" fmla="*/ 443 h 10000"/>
                    <a:gd name="connsiteX69" fmla="*/ 1157 w 10000"/>
                    <a:gd name="connsiteY69" fmla="*/ 529 h 10000"/>
                    <a:gd name="connsiteX70" fmla="*/ 1044 w 10000"/>
                    <a:gd name="connsiteY70" fmla="*/ 643 h 10000"/>
                    <a:gd name="connsiteX71" fmla="*/ 931 w 10000"/>
                    <a:gd name="connsiteY71" fmla="*/ 786 h 10000"/>
                    <a:gd name="connsiteX72" fmla="*/ 809 w 10000"/>
                    <a:gd name="connsiteY72" fmla="*/ 929 h 10000"/>
                    <a:gd name="connsiteX73" fmla="*/ 706 w 10000"/>
                    <a:gd name="connsiteY73" fmla="*/ 1114 h 10000"/>
                    <a:gd name="connsiteX74" fmla="*/ 604 w 10000"/>
                    <a:gd name="connsiteY74" fmla="*/ 1286 h 10000"/>
                    <a:gd name="connsiteX75" fmla="*/ 491 w 10000"/>
                    <a:gd name="connsiteY75" fmla="*/ 1486 h 10000"/>
                    <a:gd name="connsiteX76" fmla="*/ 399 w 10000"/>
                    <a:gd name="connsiteY76" fmla="*/ 1686 h 10000"/>
                    <a:gd name="connsiteX77" fmla="*/ 194 w 10000"/>
                    <a:gd name="connsiteY77" fmla="*/ 2157 h 10000"/>
                    <a:gd name="connsiteX78" fmla="*/ 0 w 10000"/>
                    <a:gd name="connsiteY78" fmla="*/ 2643 h 10000"/>
                    <a:gd name="connsiteX79" fmla="*/ 10 w 10000"/>
                    <a:gd name="connsiteY79" fmla="*/ 971 h 10000"/>
                    <a:gd name="connsiteX80" fmla="*/ 205 w 10000"/>
                    <a:gd name="connsiteY80" fmla="*/ 757 h 10000"/>
                    <a:gd name="connsiteX81" fmla="*/ 399 w 10000"/>
                    <a:gd name="connsiteY81" fmla="*/ 571 h 10000"/>
                    <a:gd name="connsiteX82" fmla="*/ 604 w 10000"/>
                    <a:gd name="connsiteY82" fmla="*/ 386 h 10000"/>
                    <a:gd name="connsiteX83" fmla="*/ 819 w 10000"/>
                    <a:gd name="connsiteY83" fmla="*/ 257 h 10000"/>
                    <a:gd name="connsiteX84" fmla="*/ 1054 w 10000"/>
                    <a:gd name="connsiteY84" fmla="*/ 157 h 10000"/>
                    <a:gd name="connsiteX85" fmla="*/ 1300 w 10000"/>
                    <a:gd name="connsiteY85" fmla="*/ 71 h 10000"/>
                    <a:gd name="connsiteX86" fmla="*/ 1535 w 10000"/>
                    <a:gd name="connsiteY86" fmla="*/ 29 h 10000"/>
                    <a:gd name="connsiteX87" fmla="*/ 1801 w 10000"/>
                    <a:gd name="connsiteY87" fmla="*/ 0 h 10000"/>
                    <a:gd name="connsiteX88" fmla="*/ 2272 w 10000"/>
                    <a:gd name="connsiteY88" fmla="*/ 71 h 10000"/>
                    <a:gd name="connsiteX89" fmla="*/ 2426 w 10000"/>
                    <a:gd name="connsiteY89" fmla="*/ 114 h 10000"/>
                    <a:gd name="connsiteX90" fmla="*/ 2569 w 10000"/>
                    <a:gd name="connsiteY90" fmla="*/ 186 h 10000"/>
                    <a:gd name="connsiteX91" fmla="*/ 2712 w 10000"/>
                    <a:gd name="connsiteY91" fmla="*/ 257 h 10000"/>
                    <a:gd name="connsiteX92" fmla="*/ 2845 w 10000"/>
                    <a:gd name="connsiteY92" fmla="*/ 343 h 10000"/>
                    <a:gd name="connsiteX93" fmla="*/ 2989 w 10000"/>
                    <a:gd name="connsiteY93" fmla="*/ 443 h 10000"/>
                    <a:gd name="connsiteX94" fmla="*/ 3112 w 10000"/>
                    <a:gd name="connsiteY94" fmla="*/ 529 h 10000"/>
                    <a:gd name="connsiteX95" fmla="*/ 3234 w 10000"/>
                    <a:gd name="connsiteY95" fmla="*/ 657 h 10000"/>
                    <a:gd name="connsiteX96" fmla="*/ 3367 w 10000"/>
                    <a:gd name="connsiteY96" fmla="*/ 786 h 10000"/>
                    <a:gd name="connsiteX97" fmla="*/ 3490 w 10000"/>
                    <a:gd name="connsiteY97" fmla="*/ 914 h 10000"/>
                    <a:gd name="connsiteX98" fmla="*/ 3726 w 10000"/>
                    <a:gd name="connsiteY98" fmla="*/ 1200 h 10000"/>
                    <a:gd name="connsiteX99" fmla="*/ 3941 w 10000"/>
                    <a:gd name="connsiteY99" fmla="*/ 1543 h 10000"/>
                    <a:gd name="connsiteX100" fmla="*/ 4145 w 10000"/>
                    <a:gd name="connsiteY100" fmla="*/ 1900 h 10000"/>
                    <a:gd name="connsiteX101" fmla="*/ 4340 w 10000"/>
                    <a:gd name="connsiteY101" fmla="*/ 2286 h 10000"/>
                    <a:gd name="connsiteX102" fmla="*/ 4534 w 10000"/>
                    <a:gd name="connsiteY102" fmla="*/ 2686 h 10000"/>
                    <a:gd name="connsiteX103" fmla="*/ 4708 w 10000"/>
                    <a:gd name="connsiteY103" fmla="*/ 3100 h 10000"/>
                    <a:gd name="connsiteX104" fmla="*/ 4893 w 10000"/>
                    <a:gd name="connsiteY104" fmla="*/ 3529 h 10000"/>
                    <a:gd name="connsiteX105" fmla="*/ 5056 w 10000"/>
                    <a:gd name="connsiteY105" fmla="*/ 3971 h 10000"/>
                    <a:gd name="connsiteX106" fmla="*/ 5363 w 10000"/>
                    <a:gd name="connsiteY106" fmla="*/ 4871 h 10000"/>
                    <a:gd name="connsiteX107" fmla="*/ 5967 w 10000"/>
                    <a:gd name="connsiteY107" fmla="*/ 6657 h 10000"/>
                    <a:gd name="connsiteX108" fmla="*/ 6254 w 10000"/>
                    <a:gd name="connsiteY108" fmla="*/ 7486 h 10000"/>
                    <a:gd name="connsiteX109" fmla="*/ 6407 w 10000"/>
                    <a:gd name="connsiteY109" fmla="*/ 7843 h 10000"/>
                    <a:gd name="connsiteX110" fmla="*/ 6551 w 10000"/>
                    <a:gd name="connsiteY110" fmla="*/ 8214 h 10000"/>
                    <a:gd name="connsiteX111" fmla="*/ 6714 w 10000"/>
                    <a:gd name="connsiteY111" fmla="*/ 8543 h 10000"/>
                    <a:gd name="connsiteX112" fmla="*/ 6868 w 10000"/>
                    <a:gd name="connsiteY112" fmla="*/ 8829 h 10000"/>
                    <a:gd name="connsiteX113" fmla="*/ 7021 w 10000"/>
                    <a:gd name="connsiteY113" fmla="*/ 9100 h 10000"/>
                    <a:gd name="connsiteX114" fmla="*/ 7195 w 10000"/>
                    <a:gd name="connsiteY114" fmla="*/ 9300 h 10000"/>
                    <a:gd name="connsiteX115" fmla="*/ 7288 w 10000"/>
                    <a:gd name="connsiteY115" fmla="*/ 9400 h 10000"/>
                    <a:gd name="connsiteX116" fmla="*/ 7369 w 10000"/>
                    <a:gd name="connsiteY116" fmla="*/ 9500 h 10000"/>
                    <a:gd name="connsiteX117" fmla="*/ 7462 w 10000"/>
                    <a:gd name="connsiteY117" fmla="*/ 9557 h 10000"/>
                    <a:gd name="connsiteX118" fmla="*/ 7554 w 10000"/>
                    <a:gd name="connsiteY118" fmla="*/ 9629 h 10000"/>
                    <a:gd name="connsiteX119" fmla="*/ 7646 w 10000"/>
                    <a:gd name="connsiteY119" fmla="*/ 9671 h 10000"/>
                    <a:gd name="connsiteX120" fmla="*/ 7748 w 10000"/>
                    <a:gd name="connsiteY120" fmla="*/ 9700 h 10000"/>
                    <a:gd name="connsiteX121" fmla="*/ 7851 w 10000"/>
                    <a:gd name="connsiteY121" fmla="*/ 9743 h 10000"/>
                    <a:gd name="connsiteX122" fmla="*/ 7943 w 10000"/>
                    <a:gd name="connsiteY122" fmla="*/ 9743 h 10000"/>
                    <a:gd name="connsiteX0" fmla="*/ 7943 w 10000"/>
                    <a:gd name="connsiteY0" fmla="*/ 9714 h 9971"/>
                    <a:gd name="connsiteX1" fmla="*/ 7943 w 10000"/>
                    <a:gd name="connsiteY1" fmla="*/ 9714 h 9971"/>
                    <a:gd name="connsiteX2" fmla="*/ 8076 w 10000"/>
                    <a:gd name="connsiteY2" fmla="*/ 9714 h 9971"/>
                    <a:gd name="connsiteX3" fmla="*/ 8178 w 10000"/>
                    <a:gd name="connsiteY3" fmla="*/ 9671 h 9971"/>
                    <a:gd name="connsiteX4" fmla="*/ 8291 w 10000"/>
                    <a:gd name="connsiteY4" fmla="*/ 9628 h 9971"/>
                    <a:gd name="connsiteX5" fmla="*/ 8403 w 10000"/>
                    <a:gd name="connsiteY5" fmla="*/ 9585 h 9971"/>
                    <a:gd name="connsiteX6" fmla="*/ 8506 w 10000"/>
                    <a:gd name="connsiteY6" fmla="*/ 9500 h 9971"/>
                    <a:gd name="connsiteX7" fmla="*/ 8608 w 10000"/>
                    <a:gd name="connsiteY7" fmla="*/ 9400 h 9971"/>
                    <a:gd name="connsiteX8" fmla="*/ 8700 w 10000"/>
                    <a:gd name="connsiteY8" fmla="*/ 9314 h 9971"/>
                    <a:gd name="connsiteX9" fmla="*/ 8802 w 10000"/>
                    <a:gd name="connsiteY9" fmla="*/ 9185 h 9971"/>
                    <a:gd name="connsiteX10" fmla="*/ 8915 w 10000"/>
                    <a:gd name="connsiteY10" fmla="*/ 9057 h 9971"/>
                    <a:gd name="connsiteX11" fmla="*/ 9007 w 10000"/>
                    <a:gd name="connsiteY11" fmla="*/ 8914 h 9971"/>
                    <a:gd name="connsiteX12" fmla="*/ 9191 w 10000"/>
                    <a:gd name="connsiteY12" fmla="*/ 8585 h 9971"/>
                    <a:gd name="connsiteX13" fmla="*/ 9376 w 10000"/>
                    <a:gd name="connsiteY13" fmla="*/ 8214 h 9971"/>
                    <a:gd name="connsiteX14" fmla="*/ 9539 w 10000"/>
                    <a:gd name="connsiteY14" fmla="*/ 7814 h 9971"/>
                    <a:gd name="connsiteX15" fmla="*/ 9775 w 10000"/>
                    <a:gd name="connsiteY15" fmla="*/ 8257 h 9971"/>
                    <a:gd name="connsiteX16" fmla="*/ 10000 w 10000"/>
                    <a:gd name="connsiteY16" fmla="*/ 8671 h 9971"/>
                    <a:gd name="connsiteX17" fmla="*/ 9785 w 10000"/>
                    <a:gd name="connsiteY17" fmla="*/ 8957 h 9971"/>
                    <a:gd name="connsiteX18" fmla="*/ 9570 w 10000"/>
                    <a:gd name="connsiteY18" fmla="*/ 9214 h 9971"/>
                    <a:gd name="connsiteX19" fmla="*/ 9324 w 10000"/>
                    <a:gd name="connsiteY19" fmla="*/ 9442 h 9971"/>
                    <a:gd name="connsiteX20" fmla="*/ 9212 w 10000"/>
                    <a:gd name="connsiteY20" fmla="*/ 9528 h 9971"/>
                    <a:gd name="connsiteX21" fmla="*/ 9079 w 10000"/>
                    <a:gd name="connsiteY21" fmla="*/ 9628 h 9971"/>
                    <a:gd name="connsiteX22" fmla="*/ 8946 w 10000"/>
                    <a:gd name="connsiteY22" fmla="*/ 9714 h 9971"/>
                    <a:gd name="connsiteX23" fmla="*/ 8823 w 10000"/>
                    <a:gd name="connsiteY23" fmla="*/ 9771 h 9971"/>
                    <a:gd name="connsiteX24" fmla="*/ 8680 w 10000"/>
                    <a:gd name="connsiteY24" fmla="*/ 9842 h 9971"/>
                    <a:gd name="connsiteX25" fmla="*/ 8547 w 10000"/>
                    <a:gd name="connsiteY25" fmla="*/ 9885 h 9971"/>
                    <a:gd name="connsiteX26" fmla="*/ 8403 w 10000"/>
                    <a:gd name="connsiteY26" fmla="*/ 9914 h 9971"/>
                    <a:gd name="connsiteX27" fmla="*/ 8260 w 10000"/>
                    <a:gd name="connsiteY27" fmla="*/ 9942 h 9971"/>
                    <a:gd name="connsiteX28" fmla="*/ 8106 w 10000"/>
                    <a:gd name="connsiteY28" fmla="*/ 9971 h 9971"/>
                    <a:gd name="connsiteX29" fmla="*/ 7943 w 10000"/>
                    <a:gd name="connsiteY29" fmla="*/ 9971 h 9971"/>
                    <a:gd name="connsiteX30" fmla="*/ 7779 w 10000"/>
                    <a:gd name="connsiteY30" fmla="*/ 9971 h 9971"/>
                    <a:gd name="connsiteX31" fmla="*/ 7625 w 10000"/>
                    <a:gd name="connsiteY31" fmla="*/ 9928 h 9971"/>
                    <a:gd name="connsiteX32" fmla="*/ 7462 w 10000"/>
                    <a:gd name="connsiteY32" fmla="*/ 9900 h 9971"/>
                    <a:gd name="connsiteX33" fmla="*/ 7308 w 10000"/>
                    <a:gd name="connsiteY33" fmla="*/ 9857 h 9971"/>
                    <a:gd name="connsiteX34" fmla="*/ 7165 w 10000"/>
                    <a:gd name="connsiteY34" fmla="*/ 9785 h 9971"/>
                    <a:gd name="connsiteX35" fmla="*/ 7021 w 10000"/>
                    <a:gd name="connsiteY35" fmla="*/ 9728 h 9971"/>
                    <a:gd name="connsiteX36" fmla="*/ 6888 w 10000"/>
                    <a:gd name="connsiteY36" fmla="*/ 9628 h 9971"/>
                    <a:gd name="connsiteX37" fmla="*/ 6745 w 10000"/>
                    <a:gd name="connsiteY37" fmla="*/ 9528 h 9971"/>
                    <a:gd name="connsiteX38" fmla="*/ 6622 w 10000"/>
                    <a:gd name="connsiteY38" fmla="*/ 9442 h 9971"/>
                    <a:gd name="connsiteX39" fmla="*/ 6479 w 10000"/>
                    <a:gd name="connsiteY39" fmla="*/ 9314 h 9971"/>
                    <a:gd name="connsiteX40" fmla="*/ 6366 w 10000"/>
                    <a:gd name="connsiteY40" fmla="*/ 9200 h 9971"/>
                    <a:gd name="connsiteX41" fmla="*/ 6244 w 10000"/>
                    <a:gd name="connsiteY41" fmla="*/ 9057 h 9971"/>
                    <a:gd name="connsiteX42" fmla="*/ 6008 w 10000"/>
                    <a:gd name="connsiteY42" fmla="*/ 8757 h 9971"/>
                    <a:gd name="connsiteX43" fmla="*/ 5793 w 10000"/>
                    <a:gd name="connsiteY43" fmla="*/ 8428 h 9971"/>
                    <a:gd name="connsiteX44" fmla="*/ 5589 w 10000"/>
                    <a:gd name="connsiteY44" fmla="*/ 8071 h 9971"/>
                    <a:gd name="connsiteX45" fmla="*/ 5394 w 10000"/>
                    <a:gd name="connsiteY45" fmla="*/ 7685 h 9971"/>
                    <a:gd name="connsiteX46" fmla="*/ 5200 w 10000"/>
                    <a:gd name="connsiteY46" fmla="*/ 7285 h 9971"/>
                    <a:gd name="connsiteX47" fmla="*/ 5026 w 10000"/>
                    <a:gd name="connsiteY47" fmla="*/ 6871 h 9971"/>
                    <a:gd name="connsiteX48" fmla="*/ 4852 w 10000"/>
                    <a:gd name="connsiteY48" fmla="*/ 6442 h 9971"/>
                    <a:gd name="connsiteX49" fmla="*/ 4688 w 10000"/>
                    <a:gd name="connsiteY49" fmla="*/ 6000 h 9971"/>
                    <a:gd name="connsiteX50" fmla="*/ 4371 w 10000"/>
                    <a:gd name="connsiteY50" fmla="*/ 5100 h 9971"/>
                    <a:gd name="connsiteX51" fmla="*/ 3777 w 10000"/>
                    <a:gd name="connsiteY51" fmla="*/ 3328 h 9971"/>
                    <a:gd name="connsiteX52" fmla="*/ 3644 w 10000"/>
                    <a:gd name="connsiteY52" fmla="*/ 2885 h 9971"/>
                    <a:gd name="connsiteX53" fmla="*/ 3490 w 10000"/>
                    <a:gd name="connsiteY53" fmla="*/ 2485 h 9971"/>
                    <a:gd name="connsiteX54" fmla="*/ 3347 w 10000"/>
                    <a:gd name="connsiteY54" fmla="*/ 2128 h 9971"/>
                    <a:gd name="connsiteX55" fmla="*/ 3193 w 10000"/>
                    <a:gd name="connsiteY55" fmla="*/ 1757 h 9971"/>
                    <a:gd name="connsiteX56" fmla="*/ 3040 w 10000"/>
                    <a:gd name="connsiteY56" fmla="*/ 1428 h 9971"/>
                    <a:gd name="connsiteX57" fmla="*/ 2886 w 10000"/>
                    <a:gd name="connsiteY57" fmla="*/ 1142 h 9971"/>
                    <a:gd name="connsiteX58" fmla="*/ 2723 w 10000"/>
                    <a:gd name="connsiteY58" fmla="*/ 871 h 9971"/>
                    <a:gd name="connsiteX59" fmla="*/ 2559 w 10000"/>
                    <a:gd name="connsiteY59" fmla="*/ 671 h 9971"/>
                    <a:gd name="connsiteX60" fmla="*/ 2467 w 10000"/>
                    <a:gd name="connsiteY60" fmla="*/ 571 h 9971"/>
                    <a:gd name="connsiteX61" fmla="*/ 2375 w 10000"/>
                    <a:gd name="connsiteY61" fmla="*/ 471 h 9971"/>
                    <a:gd name="connsiteX62" fmla="*/ 2282 w 10000"/>
                    <a:gd name="connsiteY62" fmla="*/ 414 h 9971"/>
                    <a:gd name="connsiteX63" fmla="*/ 2190 w 10000"/>
                    <a:gd name="connsiteY63" fmla="*/ 342 h 9971"/>
                    <a:gd name="connsiteX64" fmla="*/ 1791 w 10000"/>
                    <a:gd name="connsiteY64" fmla="*/ 228 h 9971"/>
                    <a:gd name="connsiteX65" fmla="*/ 1668 w 10000"/>
                    <a:gd name="connsiteY65" fmla="*/ 242 h 9971"/>
                    <a:gd name="connsiteX66" fmla="*/ 1525 w 10000"/>
                    <a:gd name="connsiteY66" fmla="*/ 285 h 9971"/>
                    <a:gd name="connsiteX67" fmla="*/ 1402 w 10000"/>
                    <a:gd name="connsiteY67" fmla="*/ 328 h 9971"/>
                    <a:gd name="connsiteX68" fmla="*/ 1279 w 10000"/>
                    <a:gd name="connsiteY68" fmla="*/ 414 h 9971"/>
                    <a:gd name="connsiteX69" fmla="*/ 1157 w 10000"/>
                    <a:gd name="connsiteY69" fmla="*/ 500 h 9971"/>
                    <a:gd name="connsiteX70" fmla="*/ 1044 w 10000"/>
                    <a:gd name="connsiteY70" fmla="*/ 614 h 9971"/>
                    <a:gd name="connsiteX71" fmla="*/ 931 w 10000"/>
                    <a:gd name="connsiteY71" fmla="*/ 757 h 9971"/>
                    <a:gd name="connsiteX72" fmla="*/ 809 w 10000"/>
                    <a:gd name="connsiteY72" fmla="*/ 900 h 9971"/>
                    <a:gd name="connsiteX73" fmla="*/ 706 w 10000"/>
                    <a:gd name="connsiteY73" fmla="*/ 1085 h 9971"/>
                    <a:gd name="connsiteX74" fmla="*/ 604 w 10000"/>
                    <a:gd name="connsiteY74" fmla="*/ 1257 h 9971"/>
                    <a:gd name="connsiteX75" fmla="*/ 491 w 10000"/>
                    <a:gd name="connsiteY75" fmla="*/ 1457 h 9971"/>
                    <a:gd name="connsiteX76" fmla="*/ 399 w 10000"/>
                    <a:gd name="connsiteY76" fmla="*/ 1657 h 9971"/>
                    <a:gd name="connsiteX77" fmla="*/ 194 w 10000"/>
                    <a:gd name="connsiteY77" fmla="*/ 2128 h 9971"/>
                    <a:gd name="connsiteX78" fmla="*/ 0 w 10000"/>
                    <a:gd name="connsiteY78" fmla="*/ 2614 h 9971"/>
                    <a:gd name="connsiteX79" fmla="*/ 10 w 10000"/>
                    <a:gd name="connsiteY79" fmla="*/ 942 h 9971"/>
                    <a:gd name="connsiteX80" fmla="*/ 205 w 10000"/>
                    <a:gd name="connsiteY80" fmla="*/ 728 h 9971"/>
                    <a:gd name="connsiteX81" fmla="*/ 399 w 10000"/>
                    <a:gd name="connsiteY81" fmla="*/ 542 h 9971"/>
                    <a:gd name="connsiteX82" fmla="*/ 604 w 10000"/>
                    <a:gd name="connsiteY82" fmla="*/ 357 h 9971"/>
                    <a:gd name="connsiteX83" fmla="*/ 819 w 10000"/>
                    <a:gd name="connsiteY83" fmla="*/ 228 h 9971"/>
                    <a:gd name="connsiteX84" fmla="*/ 1054 w 10000"/>
                    <a:gd name="connsiteY84" fmla="*/ 128 h 9971"/>
                    <a:gd name="connsiteX85" fmla="*/ 1300 w 10000"/>
                    <a:gd name="connsiteY85" fmla="*/ 42 h 9971"/>
                    <a:gd name="connsiteX86" fmla="*/ 1535 w 10000"/>
                    <a:gd name="connsiteY86" fmla="*/ 0 h 9971"/>
                    <a:gd name="connsiteX87" fmla="*/ 2272 w 10000"/>
                    <a:gd name="connsiteY87" fmla="*/ 42 h 9971"/>
                    <a:gd name="connsiteX88" fmla="*/ 2426 w 10000"/>
                    <a:gd name="connsiteY88" fmla="*/ 85 h 9971"/>
                    <a:gd name="connsiteX89" fmla="*/ 2569 w 10000"/>
                    <a:gd name="connsiteY89" fmla="*/ 157 h 9971"/>
                    <a:gd name="connsiteX90" fmla="*/ 2712 w 10000"/>
                    <a:gd name="connsiteY90" fmla="*/ 228 h 9971"/>
                    <a:gd name="connsiteX91" fmla="*/ 2845 w 10000"/>
                    <a:gd name="connsiteY91" fmla="*/ 314 h 9971"/>
                    <a:gd name="connsiteX92" fmla="*/ 2989 w 10000"/>
                    <a:gd name="connsiteY92" fmla="*/ 414 h 9971"/>
                    <a:gd name="connsiteX93" fmla="*/ 3112 w 10000"/>
                    <a:gd name="connsiteY93" fmla="*/ 500 h 9971"/>
                    <a:gd name="connsiteX94" fmla="*/ 3234 w 10000"/>
                    <a:gd name="connsiteY94" fmla="*/ 628 h 9971"/>
                    <a:gd name="connsiteX95" fmla="*/ 3367 w 10000"/>
                    <a:gd name="connsiteY95" fmla="*/ 757 h 9971"/>
                    <a:gd name="connsiteX96" fmla="*/ 3490 w 10000"/>
                    <a:gd name="connsiteY96" fmla="*/ 885 h 9971"/>
                    <a:gd name="connsiteX97" fmla="*/ 3726 w 10000"/>
                    <a:gd name="connsiteY97" fmla="*/ 1171 h 9971"/>
                    <a:gd name="connsiteX98" fmla="*/ 3941 w 10000"/>
                    <a:gd name="connsiteY98" fmla="*/ 1514 h 9971"/>
                    <a:gd name="connsiteX99" fmla="*/ 4145 w 10000"/>
                    <a:gd name="connsiteY99" fmla="*/ 1871 h 9971"/>
                    <a:gd name="connsiteX100" fmla="*/ 4340 w 10000"/>
                    <a:gd name="connsiteY100" fmla="*/ 2257 h 9971"/>
                    <a:gd name="connsiteX101" fmla="*/ 4534 w 10000"/>
                    <a:gd name="connsiteY101" fmla="*/ 2657 h 9971"/>
                    <a:gd name="connsiteX102" fmla="*/ 4708 w 10000"/>
                    <a:gd name="connsiteY102" fmla="*/ 3071 h 9971"/>
                    <a:gd name="connsiteX103" fmla="*/ 4893 w 10000"/>
                    <a:gd name="connsiteY103" fmla="*/ 3500 h 9971"/>
                    <a:gd name="connsiteX104" fmla="*/ 5056 w 10000"/>
                    <a:gd name="connsiteY104" fmla="*/ 3942 h 9971"/>
                    <a:gd name="connsiteX105" fmla="*/ 5363 w 10000"/>
                    <a:gd name="connsiteY105" fmla="*/ 4842 h 9971"/>
                    <a:gd name="connsiteX106" fmla="*/ 5967 w 10000"/>
                    <a:gd name="connsiteY106" fmla="*/ 6628 h 9971"/>
                    <a:gd name="connsiteX107" fmla="*/ 6254 w 10000"/>
                    <a:gd name="connsiteY107" fmla="*/ 7457 h 9971"/>
                    <a:gd name="connsiteX108" fmla="*/ 6407 w 10000"/>
                    <a:gd name="connsiteY108" fmla="*/ 7814 h 9971"/>
                    <a:gd name="connsiteX109" fmla="*/ 6551 w 10000"/>
                    <a:gd name="connsiteY109" fmla="*/ 8185 h 9971"/>
                    <a:gd name="connsiteX110" fmla="*/ 6714 w 10000"/>
                    <a:gd name="connsiteY110" fmla="*/ 8514 h 9971"/>
                    <a:gd name="connsiteX111" fmla="*/ 6868 w 10000"/>
                    <a:gd name="connsiteY111" fmla="*/ 8800 h 9971"/>
                    <a:gd name="connsiteX112" fmla="*/ 7021 w 10000"/>
                    <a:gd name="connsiteY112" fmla="*/ 9071 h 9971"/>
                    <a:gd name="connsiteX113" fmla="*/ 7195 w 10000"/>
                    <a:gd name="connsiteY113" fmla="*/ 9271 h 9971"/>
                    <a:gd name="connsiteX114" fmla="*/ 7288 w 10000"/>
                    <a:gd name="connsiteY114" fmla="*/ 9371 h 9971"/>
                    <a:gd name="connsiteX115" fmla="*/ 7369 w 10000"/>
                    <a:gd name="connsiteY115" fmla="*/ 9471 h 9971"/>
                    <a:gd name="connsiteX116" fmla="*/ 7462 w 10000"/>
                    <a:gd name="connsiteY116" fmla="*/ 9528 h 9971"/>
                    <a:gd name="connsiteX117" fmla="*/ 7554 w 10000"/>
                    <a:gd name="connsiteY117" fmla="*/ 9600 h 9971"/>
                    <a:gd name="connsiteX118" fmla="*/ 7646 w 10000"/>
                    <a:gd name="connsiteY118" fmla="*/ 9642 h 9971"/>
                    <a:gd name="connsiteX119" fmla="*/ 7748 w 10000"/>
                    <a:gd name="connsiteY119" fmla="*/ 9671 h 9971"/>
                    <a:gd name="connsiteX120" fmla="*/ 7851 w 10000"/>
                    <a:gd name="connsiteY120" fmla="*/ 9714 h 9971"/>
                    <a:gd name="connsiteX121" fmla="*/ 7943 w 10000"/>
                    <a:gd name="connsiteY121" fmla="*/ 9714 h 9971"/>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668 w 10000"/>
                    <a:gd name="connsiteY64" fmla="*/ 243 h 10000"/>
                    <a:gd name="connsiteX65" fmla="*/ 1525 w 10000"/>
                    <a:gd name="connsiteY65" fmla="*/ 286 h 10000"/>
                    <a:gd name="connsiteX66" fmla="*/ 1402 w 10000"/>
                    <a:gd name="connsiteY66" fmla="*/ 329 h 10000"/>
                    <a:gd name="connsiteX67" fmla="*/ 1279 w 10000"/>
                    <a:gd name="connsiteY67" fmla="*/ 415 h 10000"/>
                    <a:gd name="connsiteX68" fmla="*/ 1157 w 10000"/>
                    <a:gd name="connsiteY68" fmla="*/ 501 h 10000"/>
                    <a:gd name="connsiteX69" fmla="*/ 1044 w 10000"/>
                    <a:gd name="connsiteY69" fmla="*/ 616 h 10000"/>
                    <a:gd name="connsiteX70" fmla="*/ 931 w 10000"/>
                    <a:gd name="connsiteY70" fmla="*/ 759 h 10000"/>
                    <a:gd name="connsiteX71" fmla="*/ 809 w 10000"/>
                    <a:gd name="connsiteY71" fmla="*/ 903 h 10000"/>
                    <a:gd name="connsiteX72" fmla="*/ 706 w 10000"/>
                    <a:gd name="connsiteY72" fmla="*/ 1088 h 10000"/>
                    <a:gd name="connsiteX73" fmla="*/ 604 w 10000"/>
                    <a:gd name="connsiteY73" fmla="*/ 1261 h 10000"/>
                    <a:gd name="connsiteX74" fmla="*/ 491 w 10000"/>
                    <a:gd name="connsiteY74" fmla="*/ 1461 h 10000"/>
                    <a:gd name="connsiteX75" fmla="*/ 399 w 10000"/>
                    <a:gd name="connsiteY75" fmla="*/ 1662 h 10000"/>
                    <a:gd name="connsiteX76" fmla="*/ 194 w 10000"/>
                    <a:gd name="connsiteY76" fmla="*/ 2134 h 10000"/>
                    <a:gd name="connsiteX77" fmla="*/ 0 w 10000"/>
                    <a:gd name="connsiteY77" fmla="*/ 2622 h 10000"/>
                    <a:gd name="connsiteX78" fmla="*/ 10 w 10000"/>
                    <a:gd name="connsiteY78" fmla="*/ 945 h 10000"/>
                    <a:gd name="connsiteX79" fmla="*/ 205 w 10000"/>
                    <a:gd name="connsiteY79" fmla="*/ 730 h 10000"/>
                    <a:gd name="connsiteX80" fmla="*/ 399 w 10000"/>
                    <a:gd name="connsiteY80" fmla="*/ 544 h 10000"/>
                    <a:gd name="connsiteX81" fmla="*/ 604 w 10000"/>
                    <a:gd name="connsiteY81" fmla="*/ 358 h 10000"/>
                    <a:gd name="connsiteX82" fmla="*/ 819 w 10000"/>
                    <a:gd name="connsiteY82" fmla="*/ 229 h 10000"/>
                    <a:gd name="connsiteX83" fmla="*/ 1054 w 10000"/>
                    <a:gd name="connsiteY83" fmla="*/ 128 h 10000"/>
                    <a:gd name="connsiteX84" fmla="*/ 1300 w 10000"/>
                    <a:gd name="connsiteY84" fmla="*/ 42 h 10000"/>
                    <a:gd name="connsiteX85" fmla="*/ 1535 w 10000"/>
                    <a:gd name="connsiteY85" fmla="*/ 0 h 10000"/>
                    <a:gd name="connsiteX86" fmla="*/ 2272 w 10000"/>
                    <a:gd name="connsiteY86" fmla="*/ 42 h 10000"/>
                    <a:gd name="connsiteX87" fmla="*/ 2426 w 10000"/>
                    <a:gd name="connsiteY87" fmla="*/ 85 h 10000"/>
                    <a:gd name="connsiteX88" fmla="*/ 2569 w 10000"/>
                    <a:gd name="connsiteY88" fmla="*/ 157 h 10000"/>
                    <a:gd name="connsiteX89" fmla="*/ 2712 w 10000"/>
                    <a:gd name="connsiteY89" fmla="*/ 229 h 10000"/>
                    <a:gd name="connsiteX90" fmla="*/ 2845 w 10000"/>
                    <a:gd name="connsiteY90" fmla="*/ 315 h 10000"/>
                    <a:gd name="connsiteX91" fmla="*/ 2989 w 10000"/>
                    <a:gd name="connsiteY91" fmla="*/ 415 h 10000"/>
                    <a:gd name="connsiteX92" fmla="*/ 3112 w 10000"/>
                    <a:gd name="connsiteY92" fmla="*/ 501 h 10000"/>
                    <a:gd name="connsiteX93" fmla="*/ 3234 w 10000"/>
                    <a:gd name="connsiteY93" fmla="*/ 630 h 10000"/>
                    <a:gd name="connsiteX94" fmla="*/ 3367 w 10000"/>
                    <a:gd name="connsiteY94" fmla="*/ 759 h 10000"/>
                    <a:gd name="connsiteX95" fmla="*/ 3490 w 10000"/>
                    <a:gd name="connsiteY95" fmla="*/ 888 h 10000"/>
                    <a:gd name="connsiteX96" fmla="*/ 3726 w 10000"/>
                    <a:gd name="connsiteY96" fmla="*/ 1174 h 10000"/>
                    <a:gd name="connsiteX97" fmla="*/ 3941 w 10000"/>
                    <a:gd name="connsiteY97" fmla="*/ 1518 h 10000"/>
                    <a:gd name="connsiteX98" fmla="*/ 4145 w 10000"/>
                    <a:gd name="connsiteY98" fmla="*/ 1876 h 10000"/>
                    <a:gd name="connsiteX99" fmla="*/ 4340 w 10000"/>
                    <a:gd name="connsiteY99" fmla="*/ 2264 h 10000"/>
                    <a:gd name="connsiteX100" fmla="*/ 4534 w 10000"/>
                    <a:gd name="connsiteY100" fmla="*/ 2665 h 10000"/>
                    <a:gd name="connsiteX101" fmla="*/ 4708 w 10000"/>
                    <a:gd name="connsiteY101" fmla="*/ 3080 h 10000"/>
                    <a:gd name="connsiteX102" fmla="*/ 4893 w 10000"/>
                    <a:gd name="connsiteY102" fmla="*/ 3510 h 10000"/>
                    <a:gd name="connsiteX103" fmla="*/ 5056 w 10000"/>
                    <a:gd name="connsiteY103" fmla="*/ 3953 h 10000"/>
                    <a:gd name="connsiteX104" fmla="*/ 5363 w 10000"/>
                    <a:gd name="connsiteY104" fmla="*/ 4856 h 10000"/>
                    <a:gd name="connsiteX105" fmla="*/ 5967 w 10000"/>
                    <a:gd name="connsiteY105" fmla="*/ 6647 h 10000"/>
                    <a:gd name="connsiteX106" fmla="*/ 6254 w 10000"/>
                    <a:gd name="connsiteY106" fmla="*/ 7479 h 10000"/>
                    <a:gd name="connsiteX107" fmla="*/ 6407 w 10000"/>
                    <a:gd name="connsiteY107" fmla="*/ 7837 h 10000"/>
                    <a:gd name="connsiteX108" fmla="*/ 6551 w 10000"/>
                    <a:gd name="connsiteY108" fmla="*/ 8209 h 10000"/>
                    <a:gd name="connsiteX109" fmla="*/ 6714 w 10000"/>
                    <a:gd name="connsiteY109" fmla="*/ 8539 h 10000"/>
                    <a:gd name="connsiteX110" fmla="*/ 6868 w 10000"/>
                    <a:gd name="connsiteY110" fmla="*/ 8826 h 10000"/>
                    <a:gd name="connsiteX111" fmla="*/ 7021 w 10000"/>
                    <a:gd name="connsiteY111" fmla="*/ 9097 h 10000"/>
                    <a:gd name="connsiteX112" fmla="*/ 7195 w 10000"/>
                    <a:gd name="connsiteY112" fmla="*/ 9298 h 10000"/>
                    <a:gd name="connsiteX113" fmla="*/ 7288 w 10000"/>
                    <a:gd name="connsiteY113" fmla="*/ 9398 h 10000"/>
                    <a:gd name="connsiteX114" fmla="*/ 7369 w 10000"/>
                    <a:gd name="connsiteY114" fmla="*/ 9499 h 10000"/>
                    <a:gd name="connsiteX115" fmla="*/ 7462 w 10000"/>
                    <a:gd name="connsiteY115" fmla="*/ 9556 h 10000"/>
                    <a:gd name="connsiteX116" fmla="*/ 7554 w 10000"/>
                    <a:gd name="connsiteY116" fmla="*/ 9628 h 10000"/>
                    <a:gd name="connsiteX117" fmla="*/ 7646 w 10000"/>
                    <a:gd name="connsiteY117" fmla="*/ 9670 h 10000"/>
                    <a:gd name="connsiteX118" fmla="*/ 7748 w 10000"/>
                    <a:gd name="connsiteY118" fmla="*/ 9699 h 10000"/>
                    <a:gd name="connsiteX119" fmla="*/ 7851 w 10000"/>
                    <a:gd name="connsiteY119" fmla="*/ 9742 h 10000"/>
                    <a:gd name="connsiteX120" fmla="*/ 7943 w 10000"/>
                    <a:gd name="connsiteY120" fmla="*/ 9742 h 10000"/>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668 w 10000"/>
                    <a:gd name="connsiteY64" fmla="*/ 243 h 10000"/>
                    <a:gd name="connsiteX65" fmla="*/ 1402 w 10000"/>
                    <a:gd name="connsiteY65" fmla="*/ 329 h 10000"/>
                    <a:gd name="connsiteX66" fmla="*/ 1279 w 10000"/>
                    <a:gd name="connsiteY66" fmla="*/ 415 h 10000"/>
                    <a:gd name="connsiteX67" fmla="*/ 1157 w 10000"/>
                    <a:gd name="connsiteY67" fmla="*/ 501 h 10000"/>
                    <a:gd name="connsiteX68" fmla="*/ 1044 w 10000"/>
                    <a:gd name="connsiteY68" fmla="*/ 616 h 10000"/>
                    <a:gd name="connsiteX69" fmla="*/ 931 w 10000"/>
                    <a:gd name="connsiteY69" fmla="*/ 759 h 10000"/>
                    <a:gd name="connsiteX70" fmla="*/ 809 w 10000"/>
                    <a:gd name="connsiteY70" fmla="*/ 903 h 10000"/>
                    <a:gd name="connsiteX71" fmla="*/ 706 w 10000"/>
                    <a:gd name="connsiteY71" fmla="*/ 1088 h 10000"/>
                    <a:gd name="connsiteX72" fmla="*/ 604 w 10000"/>
                    <a:gd name="connsiteY72" fmla="*/ 1261 h 10000"/>
                    <a:gd name="connsiteX73" fmla="*/ 491 w 10000"/>
                    <a:gd name="connsiteY73" fmla="*/ 1461 h 10000"/>
                    <a:gd name="connsiteX74" fmla="*/ 399 w 10000"/>
                    <a:gd name="connsiteY74" fmla="*/ 1662 h 10000"/>
                    <a:gd name="connsiteX75" fmla="*/ 194 w 10000"/>
                    <a:gd name="connsiteY75" fmla="*/ 2134 h 10000"/>
                    <a:gd name="connsiteX76" fmla="*/ 0 w 10000"/>
                    <a:gd name="connsiteY76" fmla="*/ 2622 h 10000"/>
                    <a:gd name="connsiteX77" fmla="*/ 10 w 10000"/>
                    <a:gd name="connsiteY77" fmla="*/ 945 h 10000"/>
                    <a:gd name="connsiteX78" fmla="*/ 205 w 10000"/>
                    <a:gd name="connsiteY78" fmla="*/ 730 h 10000"/>
                    <a:gd name="connsiteX79" fmla="*/ 399 w 10000"/>
                    <a:gd name="connsiteY79" fmla="*/ 544 h 10000"/>
                    <a:gd name="connsiteX80" fmla="*/ 604 w 10000"/>
                    <a:gd name="connsiteY80" fmla="*/ 358 h 10000"/>
                    <a:gd name="connsiteX81" fmla="*/ 819 w 10000"/>
                    <a:gd name="connsiteY81" fmla="*/ 229 h 10000"/>
                    <a:gd name="connsiteX82" fmla="*/ 1054 w 10000"/>
                    <a:gd name="connsiteY82" fmla="*/ 128 h 10000"/>
                    <a:gd name="connsiteX83" fmla="*/ 1300 w 10000"/>
                    <a:gd name="connsiteY83" fmla="*/ 42 h 10000"/>
                    <a:gd name="connsiteX84" fmla="*/ 1535 w 10000"/>
                    <a:gd name="connsiteY84" fmla="*/ 0 h 10000"/>
                    <a:gd name="connsiteX85" fmla="*/ 2272 w 10000"/>
                    <a:gd name="connsiteY85" fmla="*/ 42 h 10000"/>
                    <a:gd name="connsiteX86" fmla="*/ 2426 w 10000"/>
                    <a:gd name="connsiteY86" fmla="*/ 85 h 10000"/>
                    <a:gd name="connsiteX87" fmla="*/ 2569 w 10000"/>
                    <a:gd name="connsiteY87" fmla="*/ 157 h 10000"/>
                    <a:gd name="connsiteX88" fmla="*/ 2712 w 10000"/>
                    <a:gd name="connsiteY88" fmla="*/ 229 h 10000"/>
                    <a:gd name="connsiteX89" fmla="*/ 2845 w 10000"/>
                    <a:gd name="connsiteY89" fmla="*/ 315 h 10000"/>
                    <a:gd name="connsiteX90" fmla="*/ 2989 w 10000"/>
                    <a:gd name="connsiteY90" fmla="*/ 415 h 10000"/>
                    <a:gd name="connsiteX91" fmla="*/ 3112 w 10000"/>
                    <a:gd name="connsiteY91" fmla="*/ 501 h 10000"/>
                    <a:gd name="connsiteX92" fmla="*/ 3234 w 10000"/>
                    <a:gd name="connsiteY92" fmla="*/ 630 h 10000"/>
                    <a:gd name="connsiteX93" fmla="*/ 3367 w 10000"/>
                    <a:gd name="connsiteY93" fmla="*/ 759 h 10000"/>
                    <a:gd name="connsiteX94" fmla="*/ 3490 w 10000"/>
                    <a:gd name="connsiteY94" fmla="*/ 888 h 10000"/>
                    <a:gd name="connsiteX95" fmla="*/ 3726 w 10000"/>
                    <a:gd name="connsiteY95" fmla="*/ 1174 h 10000"/>
                    <a:gd name="connsiteX96" fmla="*/ 3941 w 10000"/>
                    <a:gd name="connsiteY96" fmla="*/ 1518 h 10000"/>
                    <a:gd name="connsiteX97" fmla="*/ 4145 w 10000"/>
                    <a:gd name="connsiteY97" fmla="*/ 1876 h 10000"/>
                    <a:gd name="connsiteX98" fmla="*/ 4340 w 10000"/>
                    <a:gd name="connsiteY98" fmla="*/ 2264 h 10000"/>
                    <a:gd name="connsiteX99" fmla="*/ 4534 w 10000"/>
                    <a:gd name="connsiteY99" fmla="*/ 2665 h 10000"/>
                    <a:gd name="connsiteX100" fmla="*/ 4708 w 10000"/>
                    <a:gd name="connsiteY100" fmla="*/ 3080 h 10000"/>
                    <a:gd name="connsiteX101" fmla="*/ 4893 w 10000"/>
                    <a:gd name="connsiteY101" fmla="*/ 3510 h 10000"/>
                    <a:gd name="connsiteX102" fmla="*/ 5056 w 10000"/>
                    <a:gd name="connsiteY102" fmla="*/ 3953 h 10000"/>
                    <a:gd name="connsiteX103" fmla="*/ 5363 w 10000"/>
                    <a:gd name="connsiteY103" fmla="*/ 4856 h 10000"/>
                    <a:gd name="connsiteX104" fmla="*/ 5967 w 10000"/>
                    <a:gd name="connsiteY104" fmla="*/ 6647 h 10000"/>
                    <a:gd name="connsiteX105" fmla="*/ 6254 w 10000"/>
                    <a:gd name="connsiteY105" fmla="*/ 7479 h 10000"/>
                    <a:gd name="connsiteX106" fmla="*/ 6407 w 10000"/>
                    <a:gd name="connsiteY106" fmla="*/ 7837 h 10000"/>
                    <a:gd name="connsiteX107" fmla="*/ 6551 w 10000"/>
                    <a:gd name="connsiteY107" fmla="*/ 8209 h 10000"/>
                    <a:gd name="connsiteX108" fmla="*/ 6714 w 10000"/>
                    <a:gd name="connsiteY108" fmla="*/ 8539 h 10000"/>
                    <a:gd name="connsiteX109" fmla="*/ 6868 w 10000"/>
                    <a:gd name="connsiteY109" fmla="*/ 8826 h 10000"/>
                    <a:gd name="connsiteX110" fmla="*/ 7021 w 10000"/>
                    <a:gd name="connsiteY110" fmla="*/ 9097 h 10000"/>
                    <a:gd name="connsiteX111" fmla="*/ 7195 w 10000"/>
                    <a:gd name="connsiteY111" fmla="*/ 9298 h 10000"/>
                    <a:gd name="connsiteX112" fmla="*/ 7288 w 10000"/>
                    <a:gd name="connsiteY112" fmla="*/ 9398 h 10000"/>
                    <a:gd name="connsiteX113" fmla="*/ 7369 w 10000"/>
                    <a:gd name="connsiteY113" fmla="*/ 9499 h 10000"/>
                    <a:gd name="connsiteX114" fmla="*/ 7462 w 10000"/>
                    <a:gd name="connsiteY114" fmla="*/ 9556 h 10000"/>
                    <a:gd name="connsiteX115" fmla="*/ 7554 w 10000"/>
                    <a:gd name="connsiteY115" fmla="*/ 9628 h 10000"/>
                    <a:gd name="connsiteX116" fmla="*/ 7646 w 10000"/>
                    <a:gd name="connsiteY116" fmla="*/ 9670 h 10000"/>
                    <a:gd name="connsiteX117" fmla="*/ 7748 w 10000"/>
                    <a:gd name="connsiteY117" fmla="*/ 9699 h 10000"/>
                    <a:gd name="connsiteX118" fmla="*/ 7851 w 10000"/>
                    <a:gd name="connsiteY118" fmla="*/ 9742 h 10000"/>
                    <a:gd name="connsiteX119" fmla="*/ 7943 w 10000"/>
                    <a:gd name="connsiteY119" fmla="*/ 9742 h 10000"/>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402 w 10000"/>
                    <a:gd name="connsiteY64" fmla="*/ 329 h 10000"/>
                    <a:gd name="connsiteX65" fmla="*/ 1279 w 10000"/>
                    <a:gd name="connsiteY65" fmla="*/ 415 h 10000"/>
                    <a:gd name="connsiteX66" fmla="*/ 1157 w 10000"/>
                    <a:gd name="connsiteY66" fmla="*/ 501 h 10000"/>
                    <a:gd name="connsiteX67" fmla="*/ 1044 w 10000"/>
                    <a:gd name="connsiteY67" fmla="*/ 616 h 10000"/>
                    <a:gd name="connsiteX68" fmla="*/ 931 w 10000"/>
                    <a:gd name="connsiteY68" fmla="*/ 759 h 10000"/>
                    <a:gd name="connsiteX69" fmla="*/ 809 w 10000"/>
                    <a:gd name="connsiteY69" fmla="*/ 903 h 10000"/>
                    <a:gd name="connsiteX70" fmla="*/ 706 w 10000"/>
                    <a:gd name="connsiteY70" fmla="*/ 1088 h 10000"/>
                    <a:gd name="connsiteX71" fmla="*/ 604 w 10000"/>
                    <a:gd name="connsiteY71" fmla="*/ 1261 h 10000"/>
                    <a:gd name="connsiteX72" fmla="*/ 491 w 10000"/>
                    <a:gd name="connsiteY72" fmla="*/ 1461 h 10000"/>
                    <a:gd name="connsiteX73" fmla="*/ 399 w 10000"/>
                    <a:gd name="connsiteY73" fmla="*/ 1662 h 10000"/>
                    <a:gd name="connsiteX74" fmla="*/ 194 w 10000"/>
                    <a:gd name="connsiteY74" fmla="*/ 2134 h 10000"/>
                    <a:gd name="connsiteX75" fmla="*/ 0 w 10000"/>
                    <a:gd name="connsiteY75" fmla="*/ 2622 h 10000"/>
                    <a:gd name="connsiteX76" fmla="*/ 10 w 10000"/>
                    <a:gd name="connsiteY76" fmla="*/ 945 h 10000"/>
                    <a:gd name="connsiteX77" fmla="*/ 205 w 10000"/>
                    <a:gd name="connsiteY77" fmla="*/ 730 h 10000"/>
                    <a:gd name="connsiteX78" fmla="*/ 399 w 10000"/>
                    <a:gd name="connsiteY78" fmla="*/ 544 h 10000"/>
                    <a:gd name="connsiteX79" fmla="*/ 604 w 10000"/>
                    <a:gd name="connsiteY79" fmla="*/ 358 h 10000"/>
                    <a:gd name="connsiteX80" fmla="*/ 819 w 10000"/>
                    <a:gd name="connsiteY80" fmla="*/ 229 h 10000"/>
                    <a:gd name="connsiteX81" fmla="*/ 1054 w 10000"/>
                    <a:gd name="connsiteY81" fmla="*/ 128 h 10000"/>
                    <a:gd name="connsiteX82" fmla="*/ 1300 w 10000"/>
                    <a:gd name="connsiteY82" fmla="*/ 42 h 10000"/>
                    <a:gd name="connsiteX83" fmla="*/ 1535 w 10000"/>
                    <a:gd name="connsiteY83" fmla="*/ 0 h 10000"/>
                    <a:gd name="connsiteX84" fmla="*/ 2272 w 10000"/>
                    <a:gd name="connsiteY84" fmla="*/ 42 h 10000"/>
                    <a:gd name="connsiteX85" fmla="*/ 2426 w 10000"/>
                    <a:gd name="connsiteY85" fmla="*/ 85 h 10000"/>
                    <a:gd name="connsiteX86" fmla="*/ 2569 w 10000"/>
                    <a:gd name="connsiteY86" fmla="*/ 157 h 10000"/>
                    <a:gd name="connsiteX87" fmla="*/ 2712 w 10000"/>
                    <a:gd name="connsiteY87" fmla="*/ 229 h 10000"/>
                    <a:gd name="connsiteX88" fmla="*/ 2845 w 10000"/>
                    <a:gd name="connsiteY88" fmla="*/ 315 h 10000"/>
                    <a:gd name="connsiteX89" fmla="*/ 2989 w 10000"/>
                    <a:gd name="connsiteY89" fmla="*/ 415 h 10000"/>
                    <a:gd name="connsiteX90" fmla="*/ 3112 w 10000"/>
                    <a:gd name="connsiteY90" fmla="*/ 501 h 10000"/>
                    <a:gd name="connsiteX91" fmla="*/ 3234 w 10000"/>
                    <a:gd name="connsiteY91" fmla="*/ 630 h 10000"/>
                    <a:gd name="connsiteX92" fmla="*/ 3367 w 10000"/>
                    <a:gd name="connsiteY92" fmla="*/ 759 h 10000"/>
                    <a:gd name="connsiteX93" fmla="*/ 3490 w 10000"/>
                    <a:gd name="connsiteY93" fmla="*/ 888 h 10000"/>
                    <a:gd name="connsiteX94" fmla="*/ 3726 w 10000"/>
                    <a:gd name="connsiteY94" fmla="*/ 1174 h 10000"/>
                    <a:gd name="connsiteX95" fmla="*/ 3941 w 10000"/>
                    <a:gd name="connsiteY95" fmla="*/ 1518 h 10000"/>
                    <a:gd name="connsiteX96" fmla="*/ 4145 w 10000"/>
                    <a:gd name="connsiteY96" fmla="*/ 1876 h 10000"/>
                    <a:gd name="connsiteX97" fmla="*/ 4340 w 10000"/>
                    <a:gd name="connsiteY97" fmla="*/ 2264 h 10000"/>
                    <a:gd name="connsiteX98" fmla="*/ 4534 w 10000"/>
                    <a:gd name="connsiteY98" fmla="*/ 2665 h 10000"/>
                    <a:gd name="connsiteX99" fmla="*/ 4708 w 10000"/>
                    <a:gd name="connsiteY99" fmla="*/ 3080 h 10000"/>
                    <a:gd name="connsiteX100" fmla="*/ 4893 w 10000"/>
                    <a:gd name="connsiteY100" fmla="*/ 3510 h 10000"/>
                    <a:gd name="connsiteX101" fmla="*/ 5056 w 10000"/>
                    <a:gd name="connsiteY101" fmla="*/ 3953 h 10000"/>
                    <a:gd name="connsiteX102" fmla="*/ 5363 w 10000"/>
                    <a:gd name="connsiteY102" fmla="*/ 4856 h 10000"/>
                    <a:gd name="connsiteX103" fmla="*/ 5967 w 10000"/>
                    <a:gd name="connsiteY103" fmla="*/ 6647 h 10000"/>
                    <a:gd name="connsiteX104" fmla="*/ 6254 w 10000"/>
                    <a:gd name="connsiteY104" fmla="*/ 7479 h 10000"/>
                    <a:gd name="connsiteX105" fmla="*/ 6407 w 10000"/>
                    <a:gd name="connsiteY105" fmla="*/ 7837 h 10000"/>
                    <a:gd name="connsiteX106" fmla="*/ 6551 w 10000"/>
                    <a:gd name="connsiteY106" fmla="*/ 8209 h 10000"/>
                    <a:gd name="connsiteX107" fmla="*/ 6714 w 10000"/>
                    <a:gd name="connsiteY107" fmla="*/ 8539 h 10000"/>
                    <a:gd name="connsiteX108" fmla="*/ 6868 w 10000"/>
                    <a:gd name="connsiteY108" fmla="*/ 8826 h 10000"/>
                    <a:gd name="connsiteX109" fmla="*/ 7021 w 10000"/>
                    <a:gd name="connsiteY109" fmla="*/ 9097 h 10000"/>
                    <a:gd name="connsiteX110" fmla="*/ 7195 w 10000"/>
                    <a:gd name="connsiteY110" fmla="*/ 9298 h 10000"/>
                    <a:gd name="connsiteX111" fmla="*/ 7288 w 10000"/>
                    <a:gd name="connsiteY111" fmla="*/ 9398 h 10000"/>
                    <a:gd name="connsiteX112" fmla="*/ 7369 w 10000"/>
                    <a:gd name="connsiteY112" fmla="*/ 9499 h 10000"/>
                    <a:gd name="connsiteX113" fmla="*/ 7462 w 10000"/>
                    <a:gd name="connsiteY113" fmla="*/ 9556 h 10000"/>
                    <a:gd name="connsiteX114" fmla="*/ 7554 w 10000"/>
                    <a:gd name="connsiteY114" fmla="*/ 9628 h 10000"/>
                    <a:gd name="connsiteX115" fmla="*/ 7646 w 10000"/>
                    <a:gd name="connsiteY115" fmla="*/ 9670 h 10000"/>
                    <a:gd name="connsiteX116" fmla="*/ 7748 w 10000"/>
                    <a:gd name="connsiteY116" fmla="*/ 9699 h 10000"/>
                    <a:gd name="connsiteX117" fmla="*/ 7851 w 10000"/>
                    <a:gd name="connsiteY117" fmla="*/ 9742 h 10000"/>
                    <a:gd name="connsiteX118" fmla="*/ 7943 w 10000"/>
                    <a:gd name="connsiteY118" fmla="*/ 9742 h 10000"/>
                    <a:gd name="connsiteX0" fmla="*/ 7943 w 10000"/>
                    <a:gd name="connsiteY0" fmla="*/ 9700 h 9958"/>
                    <a:gd name="connsiteX1" fmla="*/ 7943 w 10000"/>
                    <a:gd name="connsiteY1" fmla="*/ 9700 h 9958"/>
                    <a:gd name="connsiteX2" fmla="*/ 8076 w 10000"/>
                    <a:gd name="connsiteY2" fmla="*/ 9700 h 9958"/>
                    <a:gd name="connsiteX3" fmla="*/ 8178 w 10000"/>
                    <a:gd name="connsiteY3" fmla="*/ 9657 h 9958"/>
                    <a:gd name="connsiteX4" fmla="*/ 8291 w 10000"/>
                    <a:gd name="connsiteY4" fmla="*/ 9614 h 9958"/>
                    <a:gd name="connsiteX5" fmla="*/ 8403 w 10000"/>
                    <a:gd name="connsiteY5" fmla="*/ 9571 h 9958"/>
                    <a:gd name="connsiteX6" fmla="*/ 8506 w 10000"/>
                    <a:gd name="connsiteY6" fmla="*/ 9486 h 9958"/>
                    <a:gd name="connsiteX7" fmla="*/ 8608 w 10000"/>
                    <a:gd name="connsiteY7" fmla="*/ 9385 h 9958"/>
                    <a:gd name="connsiteX8" fmla="*/ 8700 w 10000"/>
                    <a:gd name="connsiteY8" fmla="*/ 9299 h 9958"/>
                    <a:gd name="connsiteX9" fmla="*/ 8802 w 10000"/>
                    <a:gd name="connsiteY9" fmla="*/ 9170 h 9958"/>
                    <a:gd name="connsiteX10" fmla="*/ 8915 w 10000"/>
                    <a:gd name="connsiteY10" fmla="*/ 9041 h 9958"/>
                    <a:gd name="connsiteX11" fmla="*/ 9007 w 10000"/>
                    <a:gd name="connsiteY11" fmla="*/ 8898 h 9958"/>
                    <a:gd name="connsiteX12" fmla="*/ 9191 w 10000"/>
                    <a:gd name="connsiteY12" fmla="*/ 8568 h 9958"/>
                    <a:gd name="connsiteX13" fmla="*/ 9376 w 10000"/>
                    <a:gd name="connsiteY13" fmla="*/ 8196 h 9958"/>
                    <a:gd name="connsiteX14" fmla="*/ 9539 w 10000"/>
                    <a:gd name="connsiteY14" fmla="*/ 7795 h 9958"/>
                    <a:gd name="connsiteX15" fmla="*/ 9775 w 10000"/>
                    <a:gd name="connsiteY15" fmla="*/ 8239 h 9958"/>
                    <a:gd name="connsiteX16" fmla="*/ 10000 w 10000"/>
                    <a:gd name="connsiteY16" fmla="*/ 8654 h 9958"/>
                    <a:gd name="connsiteX17" fmla="*/ 9785 w 10000"/>
                    <a:gd name="connsiteY17" fmla="*/ 8941 h 9958"/>
                    <a:gd name="connsiteX18" fmla="*/ 9570 w 10000"/>
                    <a:gd name="connsiteY18" fmla="*/ 9199 h 9958"/>
                    <a:gd name="connsiteX19" fmla="*/ 9324 w 10000"/>
                    <a:gd name="connsiteY19" fmla="*/ 9427 h 9958"/>
                    <a:gd name="connsiteX20" fmla="*/ 9212 w 10000"/>
                    <a:gd name="connsiteY20" fmla="*/ 9514 h 9958"/>
                    <a:gd name="connsiteX21" fmla="*/ 9079 w 10000"/>
                    <a:gd name="connsiteY21" fmla="*/ 9614 h 9958"/>
                    <a:gd name="connsiteX22" fmla="*/ 8946 w 10000"/>
                    <a:gd name="connsiteY22" fmla="*/ 9700 h 9958"/>
                    <a:gd name="connsiteX23" fmla="*/ 8823 w 10000"/>
                    <a:gd name="connsiteY23" fmla="*/ 9757 h 9958"/>
                    <a:gd name="connsiteX24" fmla="*/ 8680 w 10000"/>
                    <a:gd name="connsiteY24" fmla="*/ 9829 h 9958"/>
                    <a:gd name="connsiteX25" fmla="*/ 8547 w 10000"/>
                    <a:gd name="connsiteY25" fmla="*/ 9872 h 9958"/>
                    <a:gd name="connsiteX26" fmla="*/ 8403 w 10000"/>
                    <a:gd name="connsiteY26" fmla="*/ 9901 h 9958"/>
                    <a:gd name="connsiteX27" fmla="*/ 8260 w 10000"/>
                    <a:gd name="connsiteY27" fmla="*/ 9929 h 9958"/>
                    <a:gd name="connsiteX28" fmla="*/ 8106 w 10000"/>
                    <a:gd name="connsiteY28" fmla="*/ 9958 h 9958"/>
                    <a:gd name="connsiteX29" fmla="*/ 7943 w 10000"/>
                    <a:gd name="connsiteY29" fmla="*/ 9958 h 9958"/>
                    <a:gd name="connsiteX30" fmla="*/ 7779 w 10000"/>
                    <a:gd name="connsiteY30" fmla="*/ 9958 h 9958"/>
                    <a:gd name="connsiteX31" fmla="*/ 7625 w 10000"/>
                    <a:gd name="connsiteY31" fmla="*/ 9915 h 9958"/>
                    <a:gd name="connsiteX32" fmla="*/ 7462 w 10000"/>
                    <a:gd name="connsiteY32" fmla="*/ 9887 h 9958"/>
                    <a:gd name="connsiteX33" fmla="*/ 7308 w 10000"/>
                    <a:gd name="connsiteY33" fmla="*/ 9844 h 9958"/>
                    <a:gd name="connsiteX34" fmla="*/ 7165 w 10000"/>
                    <a:gd name="connsiteY34" fmla="*/ 9771 h 9958"/>
                    <a:gd name="connsiteX35" fmla="*/ 7021 w 10000"/>
                    <a:gd name="connsiteY35" fmla="*/ 9714 h 9958"/>
                    <a:gd name="connsiteX36" fmla="*/ 6888 w 10000"/>
                    <a:gd name="connsiteY36" fmla="*/ 9614 h 9958"/>
                    <a:gd name="connsiteX37" fmla="*/ 6745 w 10000"/>
                    <a:gd name="connsiteY37" fmla="*/ 9514 h 9958"/>
                    <a:gd name="connsiteX38" fmla="*/ 6622 w 10000"/>
                    <a:gd name="connsiteY38" fmla="*/ 9427 h 9958"/>
                    <a:gd name="connsiteX39" fmla="*/ 6479 w 10000"/>
                    <a:gd name="connsiteY39" fmla="*/ 9299 h 9958"/>
                    <a:gd name="connsiteX40" fmla="*/ 6366 w 10000"/>
                    <a:gd name="connsiteY40" fmla="*/ 9185 h 9958"/>
                    <a:gd name="connsiteX41" fmla="*/ 6244 w 10000"/>
                    <a:gd name="connsiteY41" fmla="*/ 9041 h 9958"/>
                    <a:gd name="connsiteX42" fmla="*/ 6008 w 10000"/>
                    <a:gd name="connsiteY42" fmla="*/ 8740 h 9958"/>
                    <a:gd name="connsiteX43" fmla="*/ 5793 w 10000"/>
                    <a:gd name="connsiteY43" fmla="*/ 8411 h 9958"/>
                    <a:gd name="connsiteX44" fmla="*/ 5589 w 10000"/>
                    <a:gd name="connsiteY44" fmla="*/ 8052 h 9958"/>
                    <a:gd name="connsiteX45" fmla="*/ 5394 w 10000"/>
                    <a:gd name="connsiteY45" fmla="*/ 7665 h 9958"/>
                    <a:gd name="connsiteX46" fmla="*/ 5200 w 10000"/>
                    <a:gd name="connsiteY46" fmla="*/ 7264 h 9958"/>
                    <a:gd name="connsiteX47" fmla="*/ 5026 w 10000"/>
                    <a:gd name="connsiteY47" fmla="*/ 6849 h 9958"/>
                    <a:gd name="connsiteX48" fmla="*/ 4852 w 10000"/>
                    <a:gd name="connsiteY48" fmla="*/ 6419 h 9958"/>
                    <a:gd name="connsiteX49" fmla="*/ 4688 w 10000"/>
                    <a:gd name="connsiteY49" fmla="*/ 5975 h 9958"/>
                    <a:gd name="connsiteX50" fmla="*/ 4371 w 10000"/>
                    <a:gd name="connsiteY50" fmla="*/ 5073 h 9958"/>
                    <a:gd name="connsiteX51" fmla="*/ 3777 w 10000"/>
                    <a:gd name="connsiteY51" fmla="*/ 3296 h 9958"/>
                    <a:gd name="connsiteX52" fmla="*/ 3644 w 10000"/>
                    <a:gd name="connsiteY52" fmla="*/ 2851 h 9958"/>
                    <a:gd name="connsiteX53" fmla="*/ 3490 w 10000"/>
                    <a:gd name="connsiteY53" fmla="*/ 2450 h 9958"/>
                    <a:gd name="connsiteX54" fmla="*/ 3347 w 10000"/>
                    <a:gd name="connsiteY54" fmla="*/ 2092 h 9958"/>
                    <a:gd name="connsiteX55" fmla="*/ 3193 w 10000"/>
                    <a:gd name="connsiteY55" fmla="*/ 1720 h 9958"/>
                    <a:gd name="connsiteX56" fmla="*/ 3040 w 10000"/>
                    <a:gd name="connsiteY56" fmla="*/ 1390 h 9958"/>
                    <a:gd name="connsiteX57" fmla="*/ 2886 w 10000"/>
                    <a:gd name="connsiteY57" fmla="*/ 1103 h 9958"/>
                    <a:gd name="connsiteX58" fmla="*/ 2723 w 10000"/>
                    <a:gd name="connsiteY58" fmla="*/ 832 h 9958"/>
                    <a:gd name="connsiteX59" fmla="*/ 2559 w 10000"/>
                    <a:gd name="connsiteY59" fmla="*/ 631 h 9958"/>
                    <a:gd name="connsiteX60" fmla="*/ 2467 w 10000"/>
                    <a:gd name="connsiteY60" fmla="*/ 531 h 9958"/>
                    <a:gd name="connsiteX61" fmla="*/ 2375 w 10000"/>
                    <a:gd name="connsiteY61" fmla="*/ 430 h 9958"/>
                    <a:gd name="connsiteX62" fmla="*/ 2282 w 10000"/>
                    <a:gd name="connsiteY62" fmla="*/ 373 h 9958"/>
                    <a:gd name="connsiteX63" fmla="*/ 2190 w 10000"/>
                    <a:gd name="connsiteY63" fmla="*/ 301 h 9958"/>
                    <a:gd name="connsiteX64" fmla="*/ 1402 w 10000"/>
                    <a:gd name="connsiteY64" fmla="*/ 287 h 9958"/>
                    <a:gd name="connsiteX65" fmla="*/ 1279 w 10000"/>
                    <a:gd name="connsiteY65" fmla="*/ 373 h 9958"/>
                    <a:gd name="connsiteX66" fmla="*/ 1157 w 10000"/>
                    <a:gd name="connsiteY66" fmla="*/ 459 h 9958"/>
                    <a:gd name="connsiteX67" fmla="*/ 1044 w 10000"/>
                    <a:gd name="connsiteY67" fmla="*/ 574 h 9958"/>
                    <a:gd name="connsiteX68" fmla="*/ 931 w 10000"/>
                    <a:gd name="connsiteY68" fmla="*/ 717 h 9958"/>
                    <a:gd name="connsiteX69" fmla="*/ 809 w 10000"/>
                    <a:gd name="connsiteY69" fmla="*/ 861 h 9958"/>
                    <a:gd name="connsiteX70" fmla="*/ 706 w 10000"/>
                    <a:gd name="connsiteY70" fmla="*/ 1046 h 9958"/>
                    <a:gd name="connsiteX71" fmla="*/ 604 w 10000"/>
                    <a:gd name="connsiteY71" fmla="*/ 1219 h 9958"/>
                    <a:gd name="connsiteX72" fmla="*/ 491 w 10000"/>
                    <a:gd name="connsiteY72" fmla="*/ 1419 h 9958"/>
                    <a:gd name="connsiteX73" fmla="*/ 399 w 10000"/>
                    <a:gd name="connsiteY73" fmla="*/ 1620 h 9958"/>
                    <a:gd name="connsiteX74" fmla="*/ 194 w 10000"/>
                    <a:gd name="connsiteY74" fmla="*/ 2092 h 9958"/>
                    <a:gd name="connsiteX75" fmla="*/ 0 w 10000"/>
                    <a:gd name="connsiteY75" fmla="*/ 2580 h 9958"/>
                    <a:gd name="connsiteX76" fmla="*/ 10 w 10000"/>
                    <a:gd name="connsiteY76" fmla="*/ 903 h 9958"/>
                    <a:gd name="connsiteX77" fmla="*/ 205 w 10000"/>
                    <a:gd name="connsiteY77" fmla="*/ 688 h 9958"/>
                    <a:gd name="connsiteX78" fmla="*/ 399 w 10000"/>
                    <a:gd name="connsiteY78" fmla="*/ 502 h 9958"/>
                    <a:gd name="connsiteX79" fmla="*/ 604 w 10000"/>
                    <a:gd name="connsiteY79" fmla="*/ 316 h 9958"/>
                    <a:gd name="connsiteX80" fmla="*/ 819 w 10000"/>
                    <a:gd name="connsiteY80" fmla="*/ 187 h 9958"/>
                    <a:gd name="connsiteX81" fmla="*/ 1054 w 10000"/>
                    <a:gd name="connsiteY81" fmla="*/ 86 h 9958"/>
                    <a:gd name="connsiteX82" fmla="*/ 1300 w 10000"/>
                    <a:gd name="connsiteY82" fmla="*/ 0 h 9958"/>
                    <a:gd name="connsiteX83" fmla="*/ 2272 w 10000"/>
                    <a:gd name="connsiteY83" fmla="*/ 0 h 9958"/>
                    <a:gd name="connsiteX84" fmla="*/ 2426 w 10000"/>
                    <a:gd name="connsiteY84" fmla="*/ 43 h 9958"/>
                    <a:gd name="connsiteX85" fmla="*/ 2569 w 10000"/>
                    <a:gd name="connsiteY85" fmla="*/ 115 h 9958"/>
                    <a:gd name="connsiteX86" fmla="*/ 2712 w 10000"/>
                    <a:gd name="connsiteY86" fmla="*/ 187 h 9958"/>
                    <a:gd name="connsiteX87" fmla="*/ 2845 w 10000"/>
                    <a:gd name="connsiteY87" fmla="*/ 273 h 9958"/>
                    <a:gd name="connsiteX88" fmla="*/ 2989 w 10000"/>
                    <a:gd name="connsiteY88" fmla="*/ 373 h 9958"/>
                    <a:gd name="connsiteX89" fmla="*/ 3112 w 10000"/>
                    <a:gd name="connsiteY89" fmla="*/ 459 h 9958"/>
                    <a:gd name="connsiteX90" fmla="*/ 3234 w 10000"/>
                    <a:gd name="connsiteY90" fmla="*/ 588 h 9958"/>
                    <a:gd name="connsiteX91" fmla="*/ 3367 w 10000"/>
                    <a:gd name="connsiteY91" fmla="*/ 717 h 9958"/>
                    <a:gd name="connsiteX92" fmla="*/ 3490 w 10000"/>
                    <a:gd name="connsiteY92" fmla="*/ 846 h 9958"/>
                    <a:gd name="connsiteX93" fmla="*/ 3726 w 10000"/>
                    <a:gd name="connsiteY93" fmla="*/ 1132 h 9958"/>
                    <a:gd name="connsiteX94" fmla="*/ 3941 w 10000"/>
                    <a:gd name="connsiteY94" fmla="*/ 1476 h 9958"/>
                    <a:gd name="connsiteX95" fmla="*/ 4145 w 10000"/>
                    <a:gd name="connsiteY95" fmla="*/ 1834 h 9958"/>
                    <a:gd name="connsiteX96" fmla="*/ 4340 w 10000"/>
                    <a:gd name="connsiteY96" fmla="*/ 2222 h 9958"/>
                    <a:gd name="connsiteX97" fmla="*/ 4534 w 10000"/>
                    <a:gd name="connsiteY97" fmla="*/ 2623 h 9958"/>
                    <a:gd name="connsiteX98" fmla="*/ 4708 w 10000"/>
                    <a:gd name="connsiteY98" fmla="*/ 3038 h 9958"/>
                    <a:gd name="connsiteX99" fmla="*/ 4893 w 10000"/>
                    <a:gd name="connsiteY99" fmla="*/ 3468 h 9958"/>
                    <a:gd name="connsiteX100" fmla="*/ 5056 w 10000"/>
                    <a:gd name="connsiteY100" fmla="*/ 3911 h 9958"/>
                    <a:gd name="connsiteX101" fmla="*/ 5363 w 10000"/>
                    <a:gd name="connsiteY101" fmla="*/ 4814 h 9958"/>
                    <a:gd name="connsiteX102" fmla="*/ 5967 w 10000"/>
                    <a:gd name="connsiteY102" fmla="*/ 6605 h 9958"/>
                    <a:gd name="connsiteX103" fmla="*/ 6254 w 10000"/>
                    <a:gd name="connsiteY103" fmla="*/ 7437 h 9958"/>
                    <a:gd name="connsiteX104" fmla="*/ 6407 w 10000"/>
                    <a:gd name="connsiteY104" fmla="*/ 7795 h 9958"/>
                    <a:gd name="connsiteX105" fmla="*/ 6551 w 10000"/>
                    <a:gd name="connsiteY105" fmla="*/ 8167 h 9958"/>
                    <a:gd name="connsiteX106" fmla="*/ 6714 w 10000"/>
                    <a:gd name="connsiteY106" fmla="*/ 8497 h 9958"/>
                    <a:gd name="connsiteX107" fmla="*/ 6868 w 10000"/>
                    <a:gd name="connsiteY107" fmla="*/ 8784 h 9958"/>
                    <a:gd name="connsiteX108" fmla="*/ 7021 w 10000"/>
                    <a:gd name="connsiteY108" fmla="*/ 9055 h 9958"/>
                    <a:gd name="connsiteX109" fmla="*/ 7195 w 10000"/>
                    <a:gd name="connsiteY109" fmla="*/ 9256 h 9958"/>
                    <a:gd name="connsiteX110" fmla="*/ 7288 w 10000"/>
                    <a:gd name="connsiteY110" fmla="*/ 9356 h 9958"/>
                    <a:gd name="connsiteX111" fmla="*/ 7369 w 10000"/>
                    <a:gd name="connsiteY111" fmla="*/ 9457 h 9958"/>
                    <a:gd name="connsiteX112" fmla="*/ 7462 w 10000"/>
                    <a:gd name="connsiteY112" fmla="*/ 9514 h 9958"/>
                    <a:gd name="connsiteX113" fmla="*/ 7554 w 10000"/>
                    <a:gd name="connsiteY113" fmla="*/ 9586 h 9958"/>
                    <a:gd name="connsiteX114" fmla="*/ 7646 w 10000"/>
                    <a:gd name="connsiteY114" fmla="*/ 9628 h 9958"/>
                    <a:gd name="connsiteX115" fmla="*/ 7748 w 10000"/>
                    <a:gd name="connsiteY115" fmla="*/ 9657 h 9958"/>
                    <a:gd name="connsiteX116" fmla="*/ 7851 w 10000"/>
                    <a:gd name="connsiteY116" fmla="*/ 9700 h 9958"/>
                    <a:gd name="connsiteX117" fmla="*/ 7943 w 10000"/>
                    <a:gd name="connsiteY117" fmla="*/ 9700 h 9958"/>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402 w 10000"/>
                    <a:gd name="connsiteY64" fmla="*/ 288 h 10000"/>
                    <a:gd name="connsiteX65" fmla="*/ 1279 w 10000"/>
                    <a:gd name="connsiteY65" fmla="*/ 375 h 10000"/>
                    <a:gd name="connsiteX66" fmla="*/ 1157 w 10000"/>
                    <a:gd name="connsiteY66" fmla="*/ 461 h 10000"/>
                    <a:gd name="connsiteX67" fmla="*/ 1044 w 10000"/>
                    <a:gd name="connsiteY67" fmla="*/ 576 h 10000"/>
                    <a:gd name="connsiteX68" fmla="*/ 931 w 10000"/>
                    <a:gd name="connsiteY68" fmla="*/ 720 h 10000"/>
                    <a:gd name="connsiteX69" fmla="*/ 809 w 10000"/>
                    <a:gd name="connsiteY69" fmla="*/ 865 h 10000"/>
                    <a:gd name="connsiteX70" fmla="*/ 706 w 10000"/>
                    <a:gd name="connsiteY70" fmla="*/ 1050 h 10000"/>
                    <a:gd name="connsiteX71" fmla="*/ 604 w 10000"/>
                    <a:gd name="connsiteY71" fmla="*/ 1224 h 10000"/>
                    <a:gd name="connsiteX72" fmla="*/ 491 w 10000"/>
                    <a:gd name="connsiteY72" fmla="*/ 1425 h 10000"/>
                    <a:gd name="connsiteX73" fmla="*/ 399 w 10000"/>
                    <a:gd name="connsiteY73" fmla="*/ 1627 h 10000"/>
                    <a:gd name="connsiteX74" fmla="*/ 194 w 10000"/>
                    <a:gd name="connsiteY74" fmla="*/ 2101 h 10000"/>
                    <a:gd name="connsiteX75" fmla="*/ 0 w 10000"/>
                    <a:gd name="connsiteY75" fmla="*/ 2591 h 10000"/>
                    <a:gd name="connsiteX76" fmla="*/ 10 w 10000"/>
                    <a:gd name="connsiteY76" fmla="*/ 907 h 10000"/>
                    <a:gd name="connsiteX77" fmla="*/ 205 w 10000"/>
                    <a:gd name="connsiteY77" fmla="*/ 691 h 10000"/>
                    <a:gd name="connsiteX78" fmla="*/ 399 w 10000"/>
                    <a:gd name="connsiteY78" fmla="*/ 504 h 10000"/>
                    <a:gd name="connsiteX79" fmla="*/ 604 w 10000"/>
                    <a:gd name="connsiteY79" fmla="*/ 317 h 10000"/>
                    <a:gd name="connsiteX80" fmla="*/ 819 w 10000"/>
                    <a:gd name="connsiteY80" fmla="*/ 188 h 10000"/>
                    <a:gd name="connsiteX81" fmla="*/ 1054 w 10000"/>
                    <a:gd name="connsiteY81" fmla="*/ 86 h 10000"/>
                    <a:gd name="connsiteX82" fmla="*/ 2272 w 10000"/>
                    <a:gd name="connsiteY82" fmla="*/ 0 h 10000"/>
                    <a:gd name="connsiteX83" fmla="*/ 2426 w 10000"/>
                    <a:gd name="connsiteY83" fmla="*/ 43 h 10000"/>
                    <a:gd name="connsiteX84" fmla="*/ 2569 w 10000"/>
                    <a:gd name="connsiteY84" fmla="*/ 115 h 10000"/>
                    <a:gd name="connsiteX85" fmla="*/ 2712 w 10000"/>
                    <a:gd name="connsiteY85" fmla="*/ 188 h 10000"/>
                    <a:gd name="connsiteX86" fmla="*/ 2845 w 10000"/>
                    <a:gd name="connsiteY86" fmla="*/ 274 h 10000"/>
                    <a:gd name="connsiteX87" fmla="*/ 2989 w 10000"/>
                    <a:gd name="connsiteY87" fmla="*/ 375 h 10000"/>
                    <a:gd name="connsiteX88" fmla="*/ 3112 w 10000"/>
                    <a:gd name="connsiteY88" fmla="*/ 461 h 10000"/>
                    <a:gd name="connsiteX89" fmla="*/ 3234 w 10000"/>
                    <a:gd name="connsiteY89" fmla="*/ 590 h 10000"/>
                    <a:gd name="connsiteX90" fmla="*/ 3367 w 10000"/>
                    <a:gd name="connsiteY90" fmla="*/ 720 h 10000"/>
                    <a:gd name="connsiteX91" fmla="*/ 3490 w 10000"/>
                    <a:gd name="connsiteY91" fmla="*/ 850 h 10000"/>
                    <a:gd name="connsiteX92" fmla="*/ 3726 w 10000"/>
                    <a:gd name="connsiteY92" fmla="*/ 1137 h 10000"/>
                    <a:gd name="connsiteX93" fmla="*/ 3941 w 10000"/>
                    <a:gd name="connsiteY93" fmla="*/ 1482 h 10000"/>
                    <a:gd name="connsiteX94" fmla="*/ 4145 w 10000"/>
                    <a:gd name="connsiteY94" fmla="*/ 1842 h 10000"/>
                    <a:gd name="connsiteX95" fmla="*/ 4340 w 10000"/>
                    <a:gd name="connsiteY95" fmla="*/ 2231 h 10000"/>
                    <a:gd name="connsiteX96" fmla="*/ 4534 w 10000"/>
                    <a:gd name="connsiteY96" fmla="*/ 2634 h 10000"/>
                    <a:gd name="connsiteX97" fmla="*/ 4708 w 10000"/>
                    <a:gd name="connsiteY97" fmla="*/ 3051 h 10000"/>
                    <a:gd name="connsiteX98" fmla="*/ 4893 w 10000"/>
                    <a:gd name="connsiteY98" fmla="*/ 3483 h 10000"/>
                    <a:gd name="connsiteX99" fmla="*/ 5056 w 10000"/>
                    <a:gd name="connsiteY99" fmla="*/ 3927 h 10000"/>
                    <a:gd name="connsiteX100" fmla="*/ 5363 w 10000"/>
                    <a:gd name="connsiteY100" fmla="*/ 4834 h 10000"/>
                    <a:gd name="connsiteX101" fmla="*/ 5967 w 10000"/>
                    <a:gd name="connsiteY101" fmla="*/ 6633 h 10000"/>
                    <a:gd name="connsiteX102" fmla="*/ 6254 w 10000"/>
                    <a:gd name="connsiteY102" fmla="*/ 7468 h 10000"/>
                    <a:gd name="connsiteX103" fmla="*/ 6407 w 10000"/>
                    <a:gd name="connsiteY103" fmla="*/ 7828 h 10000"/>
                    <a:gd name="connsiteX104" fmla="*/ 6551 w 10000"/>
                    <a:gd name="connsiteY104" fmla="*/ 8201 h 10000"/>
                    <a:gd name="connsiteX105" fmla="*/ 6714 w 10000"/>
                    <a:gd name="connsiteY105" fmla="*/ 8533 h 10000"/>
                    <a:gd name="connsiteX106" fmla="*/ 6868 w 10000"/>
                    <a:gd name="connsiteY106" fmla="*/ 8821 h 10000"/>
                    <a:gd name="connsiteX107" fmla="*/ 7021 w 10000"/>
                    <a:gd name="connsiteY107" fmla="*/ 9093 h 10000"/>
                    <a:gd name="connsiteX108" fmla="*/ 7195 w 10000"/>
                    <a:gd name="connsiteY108" fmla="*/ 9295 h 10000"/>
                    <a:gd name="connsiteX109" fmla="*/ 7288 w 10000"/>
                    <a:gd name="connsiteY109" fmla="*/ 9395 h 10000"/>
                    <a:gd name="connsiteX110" fmla="*/ 7369 w 10000"/>
                    <a:gd name="connsiteY110" fmla="*/ 9497 h 10000"/>
                    <a:gd name="connsiteX111" fmla="*/ 7462 w 10000"/>
                    <a:gd name="connsiteY111" fmla="*/ 9554 h 10000"/>
                    <a:gd name="connsiteX112" fmla="*/ 7554 w 10000"/>
                    <a:gd name="connsiteY112" fmla="*/ 9626 h 10000"/>
                    <a:gd name="connsiteX113" fmla="*/ 7646 w 10000"/>
                    <a:gd name="connsiteY113" fmla="*/ 9669 h 10000"/>
                    <a:gd name="connsiteX114" fmla="*/ 7748 w 10000"/>
                    <a:gd name="connsiteY114" fmla="*/ 9698 h 10000"/>
                    <a:gd name="connsiteX115" fmla="*/ 7851 w 10000"/>
                    <a:gd name="connsiteY115" fmla="*/ 9741 h 10000"/>
                    <a:gd name="connsiteX116" fmla="*/ 7943 w 10000"/>
                    <a:gd name="connsiteY116"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279 w 10000"/>
                    <a:gd name="connsiteY64" fmla="*/ 375 h 10000"/>
                    <a:gd name="connsiteX65" fmla="*/ 1157 w 10000"/>
                    <a:gd name="connsiteY65" fmla="*/ 461 h 10000"/>
                    <a:gd name="connsiteX66" fmla="*/ 1044 w 10000"/>
                    <a:gd name="connsiteY66" fmla="*/ 576 h 10000"/>
                    <a:gd name="connsiteX67" fmla="*/ 931 w 10000"/>
                    <a:gd name="connsiteY67" fmla="*/ 720 h 10000"/>
                    <a:gd name="connsiteX68" fmla="*/ 809 w 10000"/>
                    <a:gd name="connsiteY68" fmla="*/ 865 h 10000"/>
                    <a:gd name="connsiteX69" fmla="*/ 706 w 10000"/>
                    <a:gd name="connsiteY69" fmla="*/ 1050 h 10000"/>
                    <a:gd name="connsiteX70" fmla="*/ 604 w 10000"/>
                    <a:gd name="connsiteY70" fmla="*/ 1224 h 10000"/>
                    <a:gd name="connsiteX71" fmla="*/ 491 w 10000"/>
                    <a:gd name="connsiteY71" fmla="*/ 1425 h 10000"/>
                    <a:gd name="connsiteX72" fmla="*/ 399 w 10000"/>
                    <a:gd name="connsiteY72" fmla="*/ 1627 h 10000"/>
                    <a:gd name="connsiteX73" fmla="*/ 194 w 10000"/>
                    <a:gd name="connsiteY73" fmla="*/ 2101 h 10000"/>
                    <a:gd name="connsiteX74" fmla="*/ 0 w 10000"/>
                    <a:gd name="connsiteY74" fmla="*/ 2591 h 10000"/>
                    <a:gd name="connsiteX75" fmla="*/ 10 w 10000"/>
                    <a:gd name="connsiteY75" fmla="*/ 907 h 10000"/>
                    <a:gd name="connsiteX76" fmla="*/ 205 w 10000"/>
                    <a:gd name="connsiteY76" fmla="*/ 691 h 10000"/>
                    <a:gd name="connsiteX77" fmla="*/ 399 w 10000"/>
                    <a:gd name="connsiteY77" fmla="*/ 504 h 10000"/>
                    <a:gd name="connsiteX78" fmla="*/ 604 w 10000"/>
                    <a:gd name="connsiteY78" fmla="*/ 317 h 10000"/>
                    <a:gd name="connsiteX79" fmla="*/ 819 w 10000"/>
                    <a:gd name="connsiteY79" fmla="*/ 188 h 10000"/>
                    <a:gd name="connsiteX80" fmla="*/ 1054 w 10000"/>
                    <a:gd name="connsiteY80" fmla="*/ 86 h 10000"/>
                    <a:gd name="connsiteX81" fmla="*/ 2272 w 10000"/>
                    <a:gd name="connsiteY81" fmla="*/ 0 h 10000"/>
                    <a:gd name="connsiteX82" fmla="*/ 2426 w 10000"/>
                    <a:gd name="connsiteY82" fmla="*/ 43 h 10000"/>
                    <a:gd name="connsiteX83" fmla="*/ 2569 w 10000"/>
                    <a:gd name="connsiteY83" fmla="*/ 115 h 10000"/>
                    <a:gd name="connsiteX84" fmla="*/ 2712 w 10000"/>
                    <a:gd name="connsiteY84" fmla="*/ 188 h 10000"/>
                    <a:gd name="connsiteX85" fmla="*/ 2845 w 10000"/>
                    <a:gd name="connsiteY85" fmla="*/ 274 h 10000"/>
                    <a:gd name="connsiteX86" fmla="*/ 2989 w 10000"/>
                    <a:gd name="connsiteY86" fmla="*/ 375 h 10000"/>
                    <a:gd name="connsiteX87" fmla="*/ 3112 w 10000"/>
                    <a:gd name="connsiteY87" fmla="*/ 461 h 10000"/>
                    <a:gd name="connsiteX88" fmla="*/ 3234 w 10000"/>
                    <a:gd name="connsiteY88" fmla="*/ 590 h 10000"/>
                    <a:gd name="connsiteX89" fmla="*/ 3367 w 10000"/>
                    <a:gd name="connsiteY89" fmla="*/ 720 h 10000"/>
                    <a:gd name="connsiteX90" fmla="*/ 3490 w 10000"/>
                    <a:gd name="connsiteY90" fmla="*/ 850 h 10000"/>
                    <a:gd name="connsiteX91" fmla="*/ 3726 w 10000"/>
                    <a:gd name="connsiteY91" fmla="*/ 1137 h 10000"/>
                    <a:gd name="connsiteX92" fmla="*/ 3941 w 10000"/>
                    <a:gd name="connsiteY92" fmla="*/ 1482 h 10000"/>
                    <a:gd name="connsiteX93" fmla="*/ 4145 w 10000"/>
                    <a:gd name="connsiteY93" fmla="*/ 1842 h 10000"/>
                    <a:gd name="connsiteX94" fmla="*/ 4340 w 10000"/>
                    <a:gd name="connsiteY94" fmla="*/ 2231 h 10000"/>
                    <a:gd name="connsiteX95" fmla="*/ 4534 w 10000"/>
                    <a:gd name="connsiteY95" fmla="*/ 2634 h 10000"/>
                    <a:gd name="connsiteX96" fmla="*/ 4708 w 10000"/>
                    <a:gd name="connsiteY96" fmla="*/ 3051 h 10000"/>
                    <a:gd name="connsiteX97" fmla="*/ 4893 w 10000"/>
                    <a:gd name="connsiteY97" fmla="*/ 3483 h 10000"/>
                    <a:gd name="connsiteX98" fmla="*/ 5056 w 10000"/>
                    <a:gd name="connsiteY98" fmla="*/ 3927 h 10000"/>
                    <a:gd name="connsiteX99" fmla="*/ 5363 w 10000"/>
                    <a:gd name="connsiteY99" fmla="*/ 4834 h 10000"/>
                    <a:gd name="connsiteX100" fmla="*/ 5967 w 10000"/>
                    <a:gd name="connsiteY100" fmla="*/ 6633 h 10000"/>
                    <a:gd name="connsiteX101" fmla="*/ 6254 w 10000"/>
                    <a:gd name="connsiteY101" fmla="*/ 7468 h 10000"/>
                    <a:gd name="connsiteX102" fmla="*/ 6407 w 10000"/>
                    <a:gd name="connsiteY102" fmla="*/ 7828 h 10000"/>
                    <a:gd name="connsiteX103" fmla="*/ 6551 w 10000"/>
                    <a:gd name="connsiteY103" fmla="*/ 8201 h 10000"/>
                    <a:gd name="connsiteX104" fmla="*/ 6714 w 10000"/>
                    <a:gd name="connsiteY104" fmla="*/ 8533 h 10000"/>
                    <a:gd name="connsiteX105" fmla="*/ 6868 w 10000"/>
                    <a:gd name="connsiteY105" fmla="*/ 8821 h 10000"/>
                    <a:gd name="connsiteX106" fmla="*/ 7021 w 10000"/>
                    <a:gd name="connsiteY106" fmla="*/ 9093 h 10000"/>
                    <a:gd name="connsiteX107" fmla="*/ 7195 w 10000"/>
                    <a:gd name="connsiteY107" fmla="*/ 9295 h 10000"/>
                    <a:gd name="connsiteX108" fmla="*/ 7288 w 10000"/>
                    <a:gd name="connsiteY108" fmla="*/ 9395 h 10000"/>
                    <a:gd name="connsiteX109" fmla="*/ 7369 w 10000"/>
                    <a:gd name="connsiteY109" fmla="*/ 9497 h 10000"/>
                    <a:gd name="connsiteX110" fmla="*/ 7462 w 10000"/>
                    <a:gd name="connsiteY110" fmla="*/ 9554 h 10000"/>
                    <a:gd name="connsiteX111" fmla="*/ 7554 w 10000"/>
                    <a:gd name="connsiteY111" fmla="*/ 9626 h 10000"/>
                    <a:gd name="connsiteX112" fmla="*/ 7646 w 10000"/>
                    <a:gd name="connsiteY112" fmla="*/ 9669 h 10000"/>
                    <a:gd name="connsiteX113" fmla="*/ 7748 w 10000"/>
                    <a:gd name="connsiteY113" fmla="*/ 9698 h 10000"/>
                    <a:gd name="connsiteX114" fmla="*/ 7851 w 10000"/>
                    <a:gd name="connsiteY114" fmla="*/ 9741 h 10000"/>
                    <a:gd name="connsiteX115" fmla="*/ 7943 w 10000"/>
                    <a:gd name="connsiteY115"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157 w 10000"/>
                    <a:gd name="connsiteY64" fmla="*/ 461 h 10000"/>
                    <a:gd name="connsiteX65" fmla="*/ 1044 w 10000"/>
                    <a:gd name="connsiteY65" fmla="*/ 576 h 10000"/>
                    <a:gd name="connsiteX66" fmla="*/ 931 w 10000"/>
                    <a:gd name="connsiteY66" fmla="*/ 720 h 10000"/>
                    <a:gd name="connsiteX67" fmla="*/ 809 w 10000"/>
                    <a:gd name="connsiteY67" fmla="*/ 865 h 10000"/>
                    <a:gd name="connsiteX68" fmla="*/ 706 w 10000"/>
                    <a:gd name="connsiteY68" fmla="*/ 1050 h 10000"/>
                    <a:gd name="connsiteX69" fmla="*/ 604 w 10000"/>
                    <a:gd name="connsiteY69" fmla="*/ 1224 h 10000"/>
                    <a:gd name="connsiteX70" fmla="*/ 491 w 10000"/>
                    <a:gd name="connsiteY70" fmla="*/ 1425 h 10000"/>
                    <a:gd name="connsiteX71" fmla="*/ 399 w 10000"/>
                    <a:gd name="connsiteY71" fmla="*/ 1627 h 10000"/>
                    <a:gd name="connsiteX72" fmla="*/ 194 w 10000"/>
                    <a:gd name="connsiteY72" fmla="*/ 2101 h 10000"/>
                    <a:gd name="connsiteX73" fmla="*/ 0 w 10000"/>
                    <a:gd name="connsiteY73" fmla="*/ 2591 h 10000"/>
                    <a:gd name="connsiteX74" fmla="*/ 10 w 10000"/>
                    <a:gd name="connsiteY74" fmla="*/ 907 h 10000"/>
                    <a:gd name="connsiteX75" fmla="*/ 205 w 10000"/>
                    <a:gd name="connsiteY75" fmla="*/ 691 h 10000"/>
                    <a:gd name="connsiteX76" fmla="*/ 399 w 10000"/>
                    <a:gd name="connsiteY76" fmla="*/ 504 h 10000"/>
                    <a:gd name="connsiteX77" fmla="*/ 604 w 10000"/>
                    <a:gd name="connsiteY77" fmla="*/ 317 h 10000"/>
                    <a:gd name="connsiteX78" fmla="*/ 819 w 10000"/>
                    <a:gd name="connsiteY78" fmla="*/ 188 h 10000"/>
                    <a:gd name="connsiteX79" fmla="*/ 1054 w 10000"/>
                    <a:gd name="connsiteY79" fmla="*/ 86 h 10000"/>
                    <a:gd name="connsiteX80" fmla="*/ 2272 w 10000"/>
                    <a:gd name="connsiteY80" fmla="*/ 0 h 10000"/>
                    <a:gd name="connsiteX81" fmla="*/ 2426 w 10000"/>
                    <a:gd name="connsiteY81" fmla="*/ 43 h 10000"/>
                    <a:gd name="connsiteX82" fmla="*/ 2569 w 10000"/>
                    <a:gd name="connsiteY82" fmla="*/ 115 h 10000"/>
                    <a:gd name="connsiteX83" fmla="*/ 2712 w 10000"/>
                    <a:gd name="connsiteY83" fmla="*/ 188 h 10000"/>
                    <a:gd name="connsiteX84" fmla="*/ 2845 w 10000"/>
                    <a:gd name="connsiteY84" fmla="*/ 274 h 10000"/>
                    <a:gd name="connsiteX85" fmla="*/ 2989 w 10000"/>
                    <a:gd name="connsiteY85" fmla="*/ 375 h 10000"/>
                    <a:gd name="connsiteX86" fmla="*/ 3112 w 10000"/>
                    <a:gd name="connsiteY86" fmla="*/ 461 h 10000"/>
                    <a:gd name="connsiteX87" fmla="*/ 3234 w 10000"/>
                    <a:gd name="connsiteY87" fmla="*/ 590 h 10000"/>
                    <a:gd name="connsiteX88" fmla="*/ 3367 w 10000"/>
                    <a:gd name="connsiteY88" fmla="*/ 720 h 10000"/>
                    <a:gd name="connsiteX89" fmla="*/ 3490 w 10000"/>
                    <a:gd name="connsiteY89" fmla="*/ 850 h 10000"/>
                    <a:gd name="connsiteX90" fmla="*/ 3726 w 10000"/>
                    <a:gd name="connsiteY90" fmla="*/ 1137 h 10000"/>
                    <a:gd name="connsiteX91" fmla="*/ 3941 w 10000"/>
                    <a:gd name="connsiteY91" fmla="*/ 1482 h 10000"/>
                    <a:gd name="connsiteX92" fmla="*/ 4145 w 10000"/>
                    <a:gd name="connsiteY92" fmla="*/ 1842 h 10000"/>
                    <a:gd name="connsiteX93" fmla="*/ 4340 w 10000"/>
                    <a:gd name="connsiteY93" fmla="*/ 2231 h 10000"/>
                    <a:gd name="connsiteX94" fmla="*/ 4534 w 10000"/>
                    <a:gd name="connsiteY94" fmla="*/ 2634 h 10000"/>
                    <a:gd name="connsiteX95" fmla="*/ 4708 w 10000"/>
                    <a:gd name="connsiteY95" fmla="*/ 3051 h 10000"/>
                    <a:gd name="connsiteX96" fmla="*/ 4893 w 10000"/>
                    <a:gd name="connsiteY96" fmla="*/ 3483 h 10000"/>
                    <a:gd name="connsiteX97" fmla="*/ 5056 w 10000"/>
                    <a:gd name="connsiteY97" fmla="*/ 3927 h 10000"/>
                    <a:gd name="connsiteX98" fmla="*/ 5363 w 10000"/>
                    <a:gd name="connsiteY98" fmla="*/ 4834 h 10000"/>
                    <a:gd name="connsiteX99" fmla="*/ 5967 w 10000"/>
                    <a:gd name="connsiteY99" fmla="*/ 6633 h 10000"/>
                    <a:gd name="connsiteX100" fmla="*/ 6254 w 10000"/>
                    <a:gd name="connsiteY100" fmla="*/ 7468 h 10000"/>
                    <a:gd name="connsiteX101" fmla="*/ 6407 w 10000"/>
                    <a:gd name="connsiteY101" fmla="*/ 7828 h 10000"/>
                    <a:gd name="connsiteX102" fmla="*/ 6551 w 10000"/>
                    <a:gd name="connsiteY102" fmla="*/ 8201 h 10000"/>
                    <a:gd name="connsiteX103" fmla="*/ 6714 w 10000"/>
                    <a:gd name="connsiteY103" fmla="*/ 8533 h 10000"/>
                    <a:gd name="connsiteX104" fmla="*/ 6868 w 10000"/>
                    <a:gd name="connsiteY104" fmla="*/ 8821 h 10000"/>
                    <a:gd name="connsiteX105" fmla="*/ 7021 w 10000"/>
                    <a:gd name="connsiteY105" fmla="*/ 9093 h 10000"/>
                    <a:gd name="connsiteX106" fmla="*/ 7195 w 10000"/>
                    <a:gd name="connsiteY106" fmla="*/ 9295 h 10000"/>
                    <a:gd name="connsiteX107" fmla="*/ 7288 w 10000"/>
                    <a:gd name="connsiteY107" fmla="*/ 9395 h 10000"/>
                    <a:gd name="connsiteX108" fmla="*/ 7369 w 10000"/>
                    <a:gd name="connsiteY108" fmla="*/ 9497 h 10000"/>
                    <a:gd name="connsiteX109" fmla="*/ 7462 w 10000"/>
                    <a:gd name="connsiteY109" fmla="*/ 9554 h 10000"/>
                    <a:gd name="connsiteX110" fmla="*/ 7554 w 10000"/>
                    <a:gd name="connsiteY110" fmla="*/ 9626 h 10000"/>
                    <a:gd name="connsiteX111" fmla="*/ 7646 w 10000"/>
                    <a:gd name="connsiteY111" fmla="*/ 9669 h 10000"/>
                    <a:gd name="connsiteX112" fmla="*/ 7748 w 10000"/>
                    <a:gd name="connsiteY112" fmla="*/ 9698 h 10000"/>
                    <a:gd name="connsiteX113" fmla="*/ 7851 w 10000"/>
                    <a:gd name="connsiteY113" fmla="*/ 9741 h 10000"/>
                    <a:gd name="connsiteX114" fmla="*/ 7943 w 10000"/>
                    <a:gd name="connsiteY114"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044 w 10000"/>
                    <a:gd name="connsiteY64" fmla="*/ 576 h 10000"/>
                    <a:gd name="connsiteX65" fmla="*/ 931 w 10000"/>
                    <a:gd name="connsiteY65" fmla="*/ 720 h 10000"/>
                    <a:gd name="connsiteX66" fmla="*/ 809 w 10000"/>
                    <a:gd name="connsiteY66" fmla="*/ 865 h 10000"/>
                    <a:gd name="connsiteX67" fmla="*/ 706 w 10000"/>
                    <a:gd name="connsiteY67" fmla="*/ 1050 h 10000"/>
                    <a:gd name="connsiteX68" fmla="*/ 604 w 10000"/>
                    <a:gd name="connsiteY68" fmla="*/ 1224 h 10000"/>
                    <a:gd name="connsiteX69" fmla="*/ 491 w 10000"/>
                    <a:gd name="connsiteY69" fmla="*/ 1425 h 10000"/>
                    <a:gd name="connsiteX70" fmla="*/ 399 w 10000"/>
                    <a:gd name="connsiteY70" fmla="*/ 1627 h 10000"/>
                    <a:gd name="connsiteX71" fmla="*/ 194 w 10000"/>
                    <a:gd name="connsiteY71" fmla="*/ 2101 h 10000"/>
                    <a:gd name="connsiteX72" fmla="*/ 0 w 10000"/>
                    <a:gd name="connsiteY72" fmla="*/ 2591 h 10000"/>
                    <a:gd name="connsiteX73" fmla="*/ 10 w 10000"/>
                    <a:gd name="connsiteY73" fmla="*/ 907 h 10000"/>
                    <a:gd name="connsiteX74" fmla="*/ 205 w 10000"/>
                    <a:gd name="connsiteY74" fmla="*/ 691 h 10000"/>
                    <a:gd name="connsiteX75" fmla="*/ 399 w 10000"/>
                    <a:gd name="connsiteY75" fmla="*/ 504 h 10000"/>
                    <a:gd name="connsiteX76" fmla="*/ 604 w 10000"/>
                    <a:gd name="connsiteY76" fmla="*/ 317 h 10000"/>
                    <a:gd name="connsiteX77" fmla="*/ 819 w 10000"/>
                    <a:gd name="connsiteY77" fmla="*/ 188 h 10000"/>
                    <a:gd name="connsiteX78" fmla="*/ 1054 w 10000"/>
                    <a:gd name="connsiteY78" fmla="*/ 86 h 10000"/>
                    <a:gd name="connsiteX79" fmla="*/ 2272 w 10000"/>
                    <a:gd name="connsiteY79" fmla="*/ 0 h 10000"/>
                    <a:gd name="connsiteX80" fmla="*/ 2426 w 10000"/>
                    <a:gd name="connsiteY80" fmla="*/ 43 h 10000"/>
                    <a:gd name="connsiteX81" fmla="*/ 2569 w 10000"/>
                    <a:gd name="connsiteY81" fmla="*/ 115 h 10000"/>
                    <a:gd name="connsiteX82" fmla="*/ 2712 w 10000"/>
                    <a:gd name="connsiteY82" fmla="*/ 188 h 10000"/>
                    <a:gd name="connsiteX83" fmla="*/ 2845 w 10000"/>
                    <a:gd name="connsiteY83" fmla="*/ 274 h 10000"/>
                    <a:gd name="connsiteX84" fmla="*/ 2989 w 10000"/>
                    <a:gd name="connsiteY84" fmla="*/ 375 h 10000"/>
                    <a:gd name="connsiteX85" fmla="*/ 3112 w 10000"/>
                    <a:gd name="connsiteY85" fmla="*/ 461 h 10000"/>
                    <a:gd name="connsiteX86" fmla="*/ 3234 w 10000"/>
                    <a:gd name="connsiteY86" fmla="*/ 590 h 10000"/>
                    <a:gd name="connsiteX87" fmla="*/ 3367 w 10000"/>
                    <a:gd name="connsiteY87" fmla="*/ 720 h 10000"/>
                    <a:gd name="connsiteX88" fmla="*/ 3490 w 10000"/>
                    <a:gd name="connsiteY88" fmla="*/ 850 h 10000"/>
                    <a:gd name="connsiteX89" fmla="*/ 3726 w 10000"/>
                    <a:gd name="connsiteY89" fmla="*/ 1137 h 10000"/>
                    <a:gd name="connsiteX90" fmla="*/ 3941 w 10000"/>
                    <a:gd name="connsiteY90" fmla="*/ 1482 h 10000"/>
                    <a:gd name="connsiteX91" fmla="*/ 4145 w 10000"/>
                    <a:gd name="connsiteY91" fmla="*/ 1842 h 10000"/>
                    <a:gd name="connsiteX92" fmla="*/ 4340 w 10000"/>
                    <a:gd name="connsiteY92" fmla="*/ 2231 h 10000"/>
                    <a:gd name="connsiteX93" fmla="*/ 4534 w 10000"/>
                    <a:gd name="connsiteY93" fmla="*/ 2634 h 10000"/>
                    <a:gd name="connsiteX94" fmla="*/ 4708 w 10000"/>
                    <a:gd name="connsiteY94" fmla="*/ 3051 h 10000"/>
                    <a:gd name="connsiteX95" fmla="*/ 4893 w 10000"/>
                    <a:gd name="connsiteY95" fmla="*/ 3483 h 10000"/>
                    <a:gd name="connsiteX96" fmla="*/ 5056 w 10000"/>
                    <a:gd name="connsiteY96" fmla="*/ 3927 h 10000"/>
                    <a:gd name="connsiteX97" fmla="*/ 5363 w 10000"/>
                    <a:gd name="connsiteY97" fmla="*/ 4834 h 10000"/>
                    <a:gd name="connsiteX98" fmla="*/ 5967 w 10000"/>
                    <a:gd name="connsiteY98" fmla="*/ 6633 h 10000"/>
                    <a:gd name="connsiteX99" fmla="*/ 6254 w 10000"/>
                    <a:gd name="connsiteY99" fmla="*/ 7468 h 10000"/>
                    <a:gd name="connsiteX100" fmla="*/ 6407 w 10000"/>
                    <a:gd name="connsiteY100" fmla="*/ 7828 h 10000"/>
                    <a:gd name="connsiteX101" fmla="*/ 6551 w 10000"/>
                    <a:gd name="connsiteY101" fmla="*/ 8201 h 10000"/>
                    <a:gd name="connsiteX102" fmla="*/ 6714 w 10000"/>
                    <a:gd name="connsiteY102" fmla="*/ 8533 h 10000"/>
                    <a:gd name="connsiteX103" fmla="*/ 6868 w 10000"/>
                    <a:gd name="connsiteY103" fmla="*/ 8821 h 10000"/>
                    <a:gd name="connsiteX104" fmla="*/ 7021 w 10000"/>
                    <a:gd name="connsiteY104" fmla="*/ 9093 h 10000"/>
                    <a:gd name="connsiteX105" fmla="*/ 7195 w 10000"/>
                    <a:gd name="connsiteY105" fmla="*/ 9295 h 10000"/>
                    <a:gd name="connsiteX106" fmla="*/ 7288 w 10000"/>
                    <a:gd name="connsiteY106" fmla="*/ 9395 h 10000"/>
                    <a:gd name="connsiteX107" fmla="*/ 7369 w 10000"/>
                    <a:gd name="connsiteY107" fmla="*/ 9497 h 10000"/>
                    <a:gd name="connsiteX108" fmla="*/ 7462 w 10000"/>
                    <a:gd name="connsiteY108" fmla="*/ 9554 h 10000"/>
                    <a:gd name="connsiteX109" fmla="*/ 7554 w 10000"/>
                    <a:gd name="connsiteY109" fmla="*/ 9626 h 10000"/>
                    <a:gd name="connsiteX110" fmla="*/ 7646 w 10000"/>
                    <a:gd name="connsiteY110" fmla="*/ 9669 h 10000"/>
                    <a:gd name="connsiteX111" fmla="*/ 7748 w 10000"/>
                    <a:gd name="connsiteY111" fmla="*/ 9698 h 10000"/>
                    <a:gd name="connsiteX112" fmla="*/ 7851 w 10000"/>
                    <a:gd name="connsiteY112" fmla="*/ 9741 h 10000"/>
                    <a:gd name="connsiteX113" fmla="*/ 7943 w 10000"/>
                    <a:gd name="connsiteY113"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044 w 10000"/>
                    <a:gd name="connsiteY64" fmla="*/ 576 h 10000"/>
                    <a:gd name="connsiteX65" fmla="*/ 931 w 10000"/>
                    <a:gd name="connsiteY65" fmla="*/ 720 h 10000"/>
                    <a:gd name="connsiteX66" fmla="*/ 809 w 10000"/>
                    <a:gd name="connsiteY66" fmla="*/ 865 h 10000"/>
                    <a:gd name="connsiteX67" fmla="*/ 706 w 10000"/>
                    <a:gd name="connsiteY67" fmla="*/ 1050 h 10000"/>
                    <a:gd name="connsiteX68" fmla="*/ 604 w 10000"/>
                    <a:gd name="connsiteY68" fmla="*/ 1224 h 10000"/>
                    <a:gd name="connsiteX69" fmla="*/ 491 w 10000"/>
                    <a:gd name="connsiteY69" fmla="*/ 1425 h 10000"/>
                    <a:gd name="connsiteX70" fmla="*/ 399 w 10000"/>
                    <a:gd name="connsiteY70" fmla="*/ 1627 h 10000"/>
                    <a:gd name="connsiteX71" fmla="*/ 194 w 10000"/>
                    <a:gd name="connsiteY71" fmla="*/ 2101 h 10000"/>
                    <a:gd name="connsiteX72" fmla="*/ 0 w 10000"/>
                    <a:gd name="connsiteY72" fmla="*/ 2591 h 10000"/>
                    <a:gd name="connsiteX73" fmla="*/ 10 w 10000"/>
                    <a:gd name="connsiteY73" fmla="*/ 907 h 10000"/>
                    <a:gd name="connsiteX74" fmla="*/ 205 w 10000"/>
                    <a:gd name="connsiteY74" fmla="*/ 691 h 10000"/>
                    <a:gd name="connsiteX75" fmla="*/ 399 w 10000"/>
                    <a:gd name="connsiteY75" fmla="*/ 504 h 10000"/>
                    <a:gd name="connsiteX76" fmla="*/ 604 w 10000"/>
                    <a:gd name="connsiteY76" fmla="*/ 317 h 10000"/>
                    <a:gd name="connsiteX77" fmla="*/ 819 w 10000"/>
                    <a:gd name="connsiteY77" fmla="*/ 188 h 10000"/>
                    <a:gd name="connsiteX78" fmla="*/ 2272 w 10000"/>
                    <a:gd name="connsiteY78" fmla="*/ 0 h 10000"/>
                    <a:gd name="connsiteX79" fmla="*/ 2426 w 10000"/>
                    <a:gd name="connsiteY79" fmla="*/ 43 h 10000"/>
                    <a:gd name="connsiteX80" fmla="*/ 2569 w 10000"/>
                    <a:gd name="connsiteY80" fmla="*/ 115 h 10000"/>
                    <a:gd name="connsiteX81" fmla="*/ 2712 w 10000"/>
                    <a:gd name="connsiteY81" fmla="*/ 188 h 10000"/>
                    <a:gd name="connsiteX82" fmla="*/ 2845 w 10000"/>
                    <a:gd name="connsiteY82" fmla="*/ 274 h 10000"/>
                    <a:gd name="connsiteX83" fmla="*/ 2989 w 10000"/>
                    <a:gd name="connsiteY83" fmla="*/ 375 h 10000"/>
                    <a:gd name="connsiteX84" fmla="*/ 3112 w 10000"/>
                    <a:gd name="connsiteY84" fmla="*/ 461 h 10000"/>
                    <a:gd name="connsiteX85" fmla="*/ 3234 w 10000"/>
                    <a:gd name="connsiteY85" fmla="*/ 590 h 10000"/>
                    <a:gd name="connsiteX86" fmla="*/ 3367 w 10000"/>
                    <a:gd name="connsiteY86" fmla="*/ 720 h 10000"/>
                    <a:gd name="connsiteX87" fmla="*/ 3490 w 10000"/>
                    <a:gd name="connsiteY87" fmla="*/ 850 h 10000"/>
                    <a:gd name="connsiteX88" fmla="*/ 3726 w 10000"/>
                    <a:gd name="connsiteY88" fmla="*/ 1137 h 10000"/>
                    <a:gd name="connsiteX89" fmla="*/ 3941 w 10000"/>
                    <a:gd name="connsiteY89" fmla="*/ 1482 h 10000"/>
                    <a:gd name="connsiteX90" fmla="*/ 4145 w 10000"/>
                    <a:gd name="connsiteY90" fmla="*/ 1842 h 10000"/>
                    <a:gd name="connsiteX91" fmla="*/ 4340 w 10000"/>
                    <a:gd name="connsiteY91" fmla="*/ 2231 h 10000"/>
                    <a:gd name="connsiteX92" fmla="*/ 4534 w 10000"/>
                    <a:gd name="connsiteY92" fmla="*/ 2634 h 10000"/>
                    <a:gd name="connsiteX93" fmla="*/ 4708 w 10000"/>
                    <a:gd name="connsiteY93" fmla="*/ 3051 h 10000"/>
                    <a:gd name="connsiteX94" fmla="*/ 4893 w 10000"/>
                    <a:gd name="connsiteY94" fmla="*/ 3483 h 10000"/>
                    <a:gd name="connsiteX95" fmla="*/ 5056 w 10000"/>
                    <a:gd name="connsiteY95" fmla="*/ 3927 h 10000"/>
                    <a:gd name="connsiteX96" fmla="*/ 5363 w 10000"/>
                    <a:gd name="connsiteY96" fmla="*/ 4834 h 10000"/>
                    <a:gd name="connsiteX97" fmla="*/ 5967 w 10000"/>
                    <a:gd name="connsiteY97" fmla="*/ 6633 h 10000"/>
                    <a:gd name="connsiteX98" fmla="*/ 6254 w 10000"/>
                    <a:gd name="connsiteY98" fmla="*/ 7468 h 10000"/>
                    <a:gd name="connsiteX99" fmla="*/ 6407 w 10000"/>
                    <a:gd name="connsiteY99" fmla="*/ 7828 h 10000"/>
                    <a:gd name="connsiteX100" fmla="*/ 6551 w 10000"/>
                    <a:gd name="connsiteY100" fmla="*/ 8201 h 10000"/>
                    <a:gd name="connsiteX101" fmla="*/ 6714 w 10000"/>
                    <a:gd name="connsiteY101" fmla="*/ 8533 h 10000"/>
                    <a:gd name="connsiteX102" fmla="*/ 6868 w 10000"/>
                    <a:gd name="connsiteY102" fmla="*/ 8821 h 10000"/>
                    <a:gd name="connsiteX103" fmla="*/ 7021 w 10000"/>
                    <a:gd name="connsiteY103" fmla="*/ 9093 h 10000"/>
                    <a:gd name="connsiteX104" fmla="*/ 7195 w 10000"/>
                    <a:gd name="connsiteY104" fmla="*/ 9295 h 10000"/>
                    <a:gd name="connsiteX105" fmla="*/ 7288 w 10000"/>
                    <a:gd name="connsiteY105" fmla="*/ 9395 h 10000"/>
                    <a:gd name="connsiteX106" fmla="*/ 7369 w 10000"/>
                    <a:gd name="connsiteY106" fmla="*/ 9497 h 10000"/>
                    <a:gd name="connsiteX107" fmla="*/ 7462 w 10000"/>
                    <a:gd name="connsiteY107" fmla="*/ 9554 h 10000"/>
                    <a:gd name="connsiteX108" fmla="*/ 7554 w 10000"/>
                    <a:gd name="connsiteY108" fmla="*/ 9626 h 10000"/>
                    <a:gd name="connsiteX109" fmla="*/ 7646 w 10000"/>
                    <a:gd name="connsiteY109" fmla="*/ 9669 h 10000"/>
                    <a:gd name="connsiteX110" fmla="*/ 7748 w 10000"/>
                    <a:gd name="connsiteY110" fmla="*/ 9698 h 10000"/>
                    <a:gd name="connsiteX111" fmla="*/ 7851 w 10000"/>
                    <a:gd name="connsiteY111" fmla="*/ 9741 h 10000"/>
                    <a:gd name="connsiteX112" fmla="*/ 7943 w 10000"/>
                    <a:gd name="connsiteY112"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931 w 10000"/>
                    <a:gd name="connsiteY64" fmla="*/ 720 h 10000"/>
                    <a:gd name="connsiteX65" fmla="*/ 809 w 10000"/>
                    <a:gd name="connsiteY65" fmla="*/ 865 h 10000"/>
                    <a:gd name="connsiteX66" fmla="*/ 706 w 10000"/>
                    <a:gd name="connsiteY66" fmla="*/ 1050 h 10000"/>
                    <a:gd name="connsiteX67" fmla="*/ 604 w 10000"/>
                    <a:gd name="connsiteY67" fmla="*/ 1224 h 10000"/>
                    <a:gd name="connsiteX68" fmla="*/ 491 w 10000"/>
                    <a:gd name="connsiteY68" fmla="*/ 1425 h 10000"/>
                    <a:gd name="connsiteX69" fmla="*/ 399 w 10000"/>
                    <a:gd name="connsiteY69" fmla="*/ 1627 h 10000"/>
                    <a:gd name="connsiteX70" fmla="*/ 194 w 10000"/>
                    <a:gd name="connsiteY70" fmla="*/ 2101 h 10000"/>
                    <a:gd name="connsiteX71" fmla="*/ 0 w 10000"/>
                    <a:gd name="connsiteY71" fmla="*/ 2591 h 10000"/>
                    <a:gd name="connsiteX72" fmla="*/ 10 w 10000"/>
                    <a:gd name="connsiteY72" fmla="*/ 907 h 10000"/>
                    <a:gd name="connsiteX73" fmla="*/ 205 w 10000"/>
                    <a:gd name="connsiteY73" fmla="*/ 691 h 10000"/>
                    <a:gd name="connsiteX74" fmla="*/ 399 w 10000"/>
                    <a:gd name="connsiteY74" fmla="*/ 504 h 10000"/>
                    <a:gd name="connsiteX75" fmla="*/ 604 w 10000"/>
                    <a:gd name="connsiteY75" fmla="*/ 317 h 10000"/>
                    <a:gd name="connsiteX76" fmla="*/ 819 w 10000"/>
                    <a:gd name="connsiteY76" fmla="*/ 188 h 10000"/>
                    <a:gd name="connsiteX77" fmla="*/ 2272 w 10000"/>
                    <a:gd name="connsiteY77" fmla="*/ 0 h 10000"/>
                    <a:gd name="connsiteX78" fmla="*/ 2426 w 10000"/>
                    <a:gd name="connsiteY78" fmla="*/ 43 h 10000"/>
                    <a:gd name="connsiteX79" fmla="*/ 2569 w 10000"/>
                    <a:gd name="connsiteY79" fmla="*/ 115 h 10000"/>
                    <a:gd name="connsiteX80" fmla="*/ 2712 w 10000"/>
                    <a:gd name="connsiteY80" fmla="*/ 188 h 10000"/>
                    <a:gd name="connsiteX81" fmla="*/ 2845 w 10000"/>
                    <a:gd name="connsiteY81" fmla="*/ 274 h 10000"/>
                    <a:gd name="connsiteX82" fmla="*/ 2989 w 10000"/>
                    <a:gd name="connsiteY82" fmla="*/ 375 h 10000"/>
                    <a:gd name="connsiteX83" fmla="*/ 3112 w 10000"/>
                    <a:gd name="connsiteY83" fmla="*/ 461 h 10000"/>
                    <a:gd name="connsiteX84" fmla="*/ 3234 w 10000"/>
                    <a:gd name="connsiteY84" fmla="*/ 590 h 10000"/>
                    <a:gd name="connsiteX85" fmla="*/ 3367 w 10000"/>
                    <a:gd name="connsiteY85" fmla="*/ 720 h 10000"/>
                    <a:gd name="connsiteX86" fmla="*/ 3490 w 10000"/>
                    <a:gd name="connsiteY86" fmla="*/ 850 h 10000"/>
                    <a:gd name="connsiteX87" fmla="*/ 3726 w 10000"/>
                    <a:gd name="connsiteY87" fmla="*/ 1137 h 10000"/>
                    <a:gd name="connsiteX88" fmla="*/ 3941 w 10000"/>
                    <a:gd name="connsiteY88" fmla="*/ 1482 h 10000"/>
                    <a:gd name="connsiteX89" fmla="*/ 4145 w 10000"/>
                    <a:gd name="connsiteY89" fmla="*/ 1842 h 10000"/>
                    <a:gd name="connsiteX90" fmla="*/ 4340 w 10000"/>
                    <a:gd name="connsiteY90" fmla="*/ 2231 h 10000"/>
                    <a:gd name="connsiteX91" fmla="*/ 4534 w 10000"/>
                    <a:gd name="connsiteY91" fmla="*/ 2634 h 10000"/>
                    <a:gd name="connsiteX92" fmla="*/ 4708 w 10000"/>
                    <a:gd name="connsiteY92" fmla="*/ 3051 h 10000"/>
                    <a:gd name="connsiteX93" fmla="*/ 4893 w 10000"/>
                    <a:gd name="connsiteY93" fmla="*/ 3483 h 10000"/>
                    <a:gd name="connsiteX94" fmla="*/ 5056 w 10000"/>
                    <a:gd name="connsiteY94" fmla="*/ 3927 h 10000"/>
                    <a:gd name="connsiteX95" fmla="*/ 5363 w 10000"/>
                    <a:gd name="connsiteY95" fmla="*/ 4834 h 10000"/>
                    <a:gd name="connsiteX96" fmla="*/ 5967 w 10000"/>
                    <a:gd name="connsiteY96" fmla="*/ 6633 h 10000"/>
                    <a:gd name="connsiteX97" fmla="*/ 6254 w 10000"/>
                    <a:gd name="connsiteY97" fmla="*/ 7468 h 10000"/>
                    <a:gd name="connsiteX98" fmla="*/ 6407 w 10000"/>
                    <a:gd name="connsiteY98" fmla="*/ 7828 h 10000"/>
                    <a:gd name="connsiteX99" fmla="*/ 6551 w 10000"/>
                    <a:gd name="connsiteY99" fmla="*/ 8201 h 10000"/>
                    <a:gd name="connsiteX100" fmla="*/ 6714 w 10000"/>
                    <a:gd name="connsiteY100" fmla="*/ 8533 h 10000"/>
                    <a:gd name="connsiteX101" fmla="*/ 6868 w 10000"/>
                    <a:gd name="connsiteY101" fmla="*/ 8821 h 10000"/>
                    <a:gd name="connsiteX102" fmla="*/ 7021 w 10000"/>
                    <a:gd name="connsiteY102" fmla="*/ 9093 h 10000"/>
                    <a:gd name="connsiteX103" fmla="*/ 7195 w 10000"/>
                    <a:gd name="connsiteY103" fmla="*/ 9295 h 10000"/>
                    <a:gd name="connsiteX104" fmla="*/ 7288 w 10000"/>
                    <a:gd name="connsiteY104" fmla="*/ 9395 h 10000"/>
                    <a:gd name="connsiteX105" fmla="*/ 7369 w 10000"/>
                    <a:gd name="connsiteY105" fmla="*/ 9497 h 10000"/>
                    <a:gd name="connsiteX106" fmla="*/ 7462 w 10000"/>
                    <a:gd name="connsiteY106" fmla="*/ 9554 h 10000"/>
                    <a:gd name="connsiteX107" fmla="*/ 7554 w 10000"/>
                    <a:gd name="connsiteY107" fmla="*/ 9626 h 10000"/>
                    <a:gd name="connsiteX108" fmla="*/ 7646 w 10000"/>
                    <a:gd name="connsiteY108" fmla="*/ 9669 h 10000"/>
                    <a:gd name="connsiteX109" fmla="*/ 7748 w 10000"/>
                    <a:gd name="connsiteY109" fmla="*/ 9698 h 10000"/>
                    <a:gd name="connsiteX110" fmla="*/ 7851 w 10000"/>
                    <a:gd name="connsiteY110" fmla="*/ 9741 h 10000"/>
                    <a:gd name="connsiteX111" fmla="*/ 7943 w 10000"/>
                    <a:gd name="connsiteY111"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931 w 10000"/>
                    <a:gd name="connsiteY64" fmla="*/ 720 h 10000"/>
                    <a:gd name="connsiteX65" fmla="*/ 809 w 10000"/>
                    <a:gd name="connsiteY65" fmla="*/ 865 h 10000"/>
                    <a:gd name="connsiteX66" fmla="*/ 706 w 10000"/>
                    <a:gd name="connsiteY66" fmla="*/ 1050 h 10000"/>
                    <a:gd name="connsiteX67" fmla="*/ 604 w 10000"/>
                    <a:gd name="connsiteY67" fmla="*/ 1224 h 10000"/>
                    <a:gd name="connsiteX68" fmla="*/ 491 w 10000"/>
                    <a:gd name="connsiteY68" fmla="*/ 1425 h 10000"/>
                    <a:gd name="connsiteX69" fmla="*/ 399 w 10000"/>
                    <a:gd name="connsiteY69" fmla="*/ 1627 h 10000"/>
                    <a:gd name="connsiteX70" fmla="*/ 194 w 10000"/>
                    <a:gd name="connsiteY70" fmla="*/ 2101 h 10000"/>
                    <a:gd name="connsiteX71" fmla="*/ 0 w 10000"/>
                    <a:gd name="connsiteY71" fmla="*/ 2591 h 10000"/>
                    <a:gd name="connsiteX72" fmla="*/ 10 w 10000"/>
                    <a:gd name="connsiteY72" fmla="*/ 907 h 10000"/>
                    <a:gd name="connsiteX73" fmla="*/ 205 w 10000"/>
                    <a:gd name="connsiteY73" fmla="*/ 691 h 10000"/>
                    <a:gd name="connsiteX74" fmla="*/ 399 w 10000"/>
                    <a:gd name="connsiteY74" fmla="*/ 504 h 10000"/>
                    <a:gd name="connsiteX75" fmla="*/ 604 w 10000"/>
                    <a:gd name="connsiteY75" fmla="*/ 317 h 10000"/>
                    <a:gd name="connsiteX76" fmla="*/ 2272 w 10000"/>
                    <a:gd name="connsiteY76" fmla="*/ 0 h 10000"/>
                    <a:gd name="connsiteX77" fmla="*/ 2426 w 10000"/>
                    <a:gd name="connsiteY77" fmla="*/ 43 h 10000"/>
                    <a:gd name="connsiteX78" fmla="*/ 2569 w 10000"/>
                    <a:gd name="connsiteY78" fmla="*/ 115 h 10000"/>
                    <a:gd name="connsiteX79" fmla="*/ 2712 w 10000"/>
                    <a:gd name="connsiteY79" fmla="*/ 188 h 10000"/>
                    <a:gd name="connsiteX80" fmla="*/ 2845 w 10000"/>
                    <a:gd name="connsiteY80" fmla="*/ 274 h 10000"/>
                    <a:gd name="connsiteX81" fmla="*/ 2989 w 10000"/>
                    <a:gd name="connsiteY81" fmla="*/ 375 h 10000"/>
                    <a:gd name="connsiteX82" fmla="*/ 3112 w 10000"/>
                    <a:gd name="connsiteY82" fmla="*/ 461 h 10000"/>
                    <a:gd name="connsiteX83" fmla="*/ 3234 w 10000"/>
                    <a:gd name="connsiteY83" fmla="*/ 590 h 10000"/>
                    <a:gd name="connsiteX84" fmla="*/ 3367 w 10000"/>
                    <a:gd name="connsiteY84" fmla="*/ 720 h 10000"/>
                    <a:gd name="connsiteX85" fmla="*/ 3490 w 10000"/>
                    <a:gd name="connsiteY85" fmla="*/ 850 h 10000"/>
                    <a:gd name="connsiteX86" fmla="*/ 3726 w 10000"/>
                    <a:gd name="connsiteY86" fmla="*/ 1137 h 10000"/>
                    <a:gd name="connsiteX87" fmla="*/ 3941 w 10000"/>
                    <a:gd name="connsiteY87" fmla="*/ 1482 h 10000"/>
                    <a:gd name="connsiteX88" fmla="*/ 4145 w 10000"/>
                    <a:gd name="connsiteY88" fmla="*/ 1842 h 10000"/>
                    <a:gd name="connsiteX89" fmla="*/ 4340 w 10000"/>
                    <a:gd name="connsiteY89" fmla="*/ 2231 h 10000"/>
                    <a:gd name="connsiteX90" fmla="*/ 4534 w 10000"/>
                    <a:gd name="connsiteY90" fmla="*/ 2634 h 10000"/>
                    <a:gd name="connsiteX91" fmla="*/ 4708 w 10000"/>
                    <a:gd name="connsiteY91" fmla="*/ 3051 h 10000"/>
                    <a:gd name="connsiteX92" fmla="*/ 4893 w 10000"/>
                    <a:gd name="connsiteY92" fmla="*/ 3483 h 10000"/>
                    <a:gd name="connsiteX93" fmla="*/ 5056 w 10000"/>
                    <a:gd name="connsiteY93" fmla="*/ 3927 h 10000"/>
                    <a:gd name="connsiteX94" fmla="*/ 5363 w 10000"/>
                    <a:gd name="connsiteY94" fmla="*/ 4834 h 10000"/>
                    <a:gd name="connsiteX95" fmla="*/ 5967 w 10000"/>
                    <a:gd name="connsiteY95" fmla="*/ 6633 h 10000"/>
                    <a:gd name="connsiteX96" fmla="*/ 6254 w 10000"/>
                    <a:gd name="connsiteY96" fmla="*/ 7468 h 10000"/>
                    <a:gd name="connsiteX97" fmla="*/ 6407 w 10000"/>
                    <a:gd name="connsiteY97" fmla="*/ 7828 h 10000"/>
                    <a:gd name="connsiteX98" fmla="*/ 6551 w 10000"/>
                    <a:gd name="connsiteY98" fmla="*/ 8201 h 10000"/>
                    <a:gd name="connsiteX99" fmla="*/ 6714 w 10000"/>
                    <a:gd name="connsiteY99" fmla="*/ 8533 h 10000"/>
                    <a:gd name="connsiteX100" fmla="*/ 6868 w 10000"/>
                    <a:gd name="connsiteY100" fmla="*/ 8821 h 10000"/>
                    <a:gd name="connsiteX101" fmla="*/ 7021 w 10000"/>
                    <a:gd name="connsiteY101" fmla="*/ 9093 h 10000"/>
                    <a:gd name="connsiteX102" fmla="*/ 7195 w 10000"/>
                    <a:gd name="connsiteY102" fmla="*/ 9295 h 10000"/>
                    <a:gd name="connsiteX103" fmla="*/ 7288 w 10000"/>
                    <a:gd name="connsiteY103" fmla="*/ 9395 h 10000"/>
                    <a:gd name="connsiteX104" fmla="*/ 7369 w 10000"/>
                    <a:gd name="connsiteY104" fmla="*/ 9497 h 10000"/>
                    <a:gd name="connsiteX105" fmla="*/ 7462 w 10000"/>
                    <a:gd name="connsiteY105" fmla="*/ 9554 h 10000"/>
                    <a:gd name="connsiteX106" fmla="*/ 7554 w 10000"/>
                    <a:gd name="connsiteY106" fmla="*/ 9626 h 10000"/>
                    <a:gd name="connsiteX107" fmla="*/ 7646 w 10000"/>
                    <a:gd name="connsiteY107" fmla="*/ 9669 h 10000"/>
                    <a:gd name="connsiteX108" fmla="*/ 7748 w 10000"/>
                    <a:gd name="connsiteY108" fmla="*/ 9698 h 10000"/>
                    <a:gd name="connsiteX109" fmla="*/ 7851 w 10000"/>
                    <a:gd name="connsiteY109" fmla="*/ 9741 h 10000"/>
                    <a:gd name="connsiteX110" fmla="*/ 7943 w 10000"/>
                    <a:gd name="connsiteY110"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809 w 10000"/>
                    <a:gd name="connsiteY64" fmla="*/ 865 h 10000"/>
                    <a:gd name="connsiteX65" fmla="*/ 706 w 10000"/>
                    <a:gd name="connsiteY65" fmla="*/ 1050 h 10000"/>
                    <a:gd name="connsiteX66" fmla="*/ 604 w 10000"/>
                    <a:gd name="connsiteY66" fmla="*/ 1224 h 10000"/>
                    <a:gd name="connsiteX67" fmla="*/ 491 w 10000"/>
                    <a:gd name="connsiteY67" fmla="*/ 1425 h 10000"/>
                    <a:gd name="connsiteX68" fmla="*/ 399 w 10000"/>
                    <a:gd name="connsiteY68" fmla="*/ 1627 h 10000"/>
                    <a:gd name="connsiteX69" fmla="*/ 194 w 10000"/>
                    <a:gd name="connsiteY69" fmla="*/ 2101 h 10000"/>
                    <a:gd name="connsiteX70" fmla="*/ 0 w 10000"/>
                    <a:gd name="connsiteY70" fmla="*/ 2591 h 10000"/>
                    <a:gd name="connsiteX71" fmla="*/ 10 w 10000"/>
                    <a:gd name="connsiteY71" fmla="*/ 907 h 10000"/>
                    <a:gd name="connsiteX72" fmla="*/ 205 w 10000"/>
                    <a:gd name="connsiteY72" fmla="*/ 691 h 10000"/>
                    <a:gd name="connsiteX73" fmla="*/ 399 w 10000"/>
                    <a:gd name="connsiteY73" fmla="*/ 504 h 10000"/>
                    <a:gd name="connsiteX74" fmla="*/ 604 w 10000"/>
                    <a:gd name="connsiteY74" fmla="*/ 317 h 10000"/>
                    <a:gd name="connsiteX75" fmla="*/ 2272 w 10000"/>
                    <a:gd name="connsiteY75" fmla="*/ 0 h 10000"/>
                    <a:gd name="connsiteX76" fmla="*/ 2426 w 10000"/>
                    <a:gd name="connsiteY76" fmla="*/ 43 h 10000"/>
                    <a:gd name="connsiteX77" fmla="*/ 2569 w 10000"/>
                    <a:gd name="connsiteY77" fmla="*/ 115 h 10000"/>
                    <a:gd name="connsiteX78" fmla="*/ 2712 w 10000"/>
                    <a:gd name="connsiteY78" fmla="*/ 188 h 10000"/>
                    <a:gd name="connsiteX79" fmla="*/ 2845 w 10000"/>
                    <a:gd name="connsiteY79" fmla="*/ 274 h 10000"/>
                    <a:gd name="connsiteX80" fmla="*/ 2989 w 10000"/>
                    <a:gd name="connsiteY80" fmla="*/ 375 h 10000"/>
                    <a:gd name="connsiteX81" fmla="*/ 3112 w 10000"/>
                    <a:gd name="connsiteY81" fmla="*/ 461 h 10000"/>
                    <a:gd name="connsiteX82" fmla="*/ 3234 w 10000"/>
                    <a:gd name="connsiteY82" fmla="*/ 590 h 10000"/>
                    <a:gd name="connsiteX83" fmla="*/ 3367 w 10000"/>
                    <a:gd name="connsiteY83" fmla="*/ 720 h 10000"/>
                    <a:gd name="connsiteX84" fmla="*/ 3490 w 10000"/>
                    <a:gd name="connsiteY84" fmla="*/ 850 h 10000"/>
                    <a:gd name="connsiteX85" fmla="*/ 3726 w 10000"/>
                    <a:gd name="connsiteY85" fmla="*/ 1137 h 10000"/>
                    <a:gd name="connsiteX86" fmla="*/ 3941 w 10000"/>
                    <a:gd name="connsiteY86" fmla="*/ 1482 h 10000"/>
                    <a:gd name="connsiteX87" fmla="*/ 4145 w 10000"/>
                    <a:gd name="connsiteY87" fmla="*/ 1842 h 10000"/>
                    <a:gd name="connsiteX88" fmla="*/ 4340 w 10000"/>
                    <a:gd name="connsiteY88" fmla="*/ 2231 h 10000"/>
                    <a:gd name="connsiteX89" fmla="*/ 4534 w 10000"/>
                    <a:gd name="connsiteY89" fmla="*/ 2634 h 10000"/>
                    <a:gd name="connsiteX90" fmla="*/ 4708 w 10000"/>
                    <a:gd name="connsiteY90" fmla="*/ 3051 h 10000"/>
                    <a:gd name="connsiteX91" fmla="*/ 4893 w 10000"/>
                    <a:gd name="connsiteY91" fmla="*/ 3483 h 10000"/>
                    <a:gd name="connsiteX92" fmla="*/ 5056 w 10000"/>
                    <a:gd name="connsiteY92" fmla="*/ 3927 h 10000"/>
                    <a:gd name="connsiteX93" fmla="*/ 5363 w 10000"/>
                    <a:gd name="connsiteY93" fmla="*/ 4834 h 10000"/>
                    <a:gd name="connsiteX94" fmla="*/ 5967 w 10000"/>
                    <a:gd name="connsiteY94" fmla="*/ 6633 h 10000"/>
                    <a:gd name="connsiteX95" fmla="*/ 6254 w 10000"/>
                    <a:gd name="connsiteY95" fmla="*/ 7468 h 10000"/>
                    <a:gd name="connsiteX96" fmla="*/ 6407 w 10000"/>
                    <a:gd name="connsiteY96" fmla="*/ 7828 h 10000"/>
                    <a:gd name="connsiteX97" fmla="*/ 6551 w 10000"/>
                    <a:gd name="connsiteY97" fmla="*/ 8201 h 10000"/>
                    <a:gd name="connsiteX98" fmla="*/ 6714 w 10000"/>
                    <a:gd name="connsiteY98" fmla="*/ 8533 h 10000"/>
                    <a:gd name="connsiteX99" fmla="*/ 6868 w 10000"/>
                    <a:gd name="connsiteY99" fmla="*/ 8821 h 10000"/>
                    <a:gd name="connsiteX100" fmla="*/ 7021 w 10000"/>
                    <a:gd name="connsiteY100" fmla="*/ 9093 h 10000"/>
                    <a:gd name="connsiteX101" fmla="*/ 7195 w 10000"/>
                    <a:gd name="connsiteY101" fmla="*/ 9295 h 10000"/>
                    <a:gd name="connsiteX102" fmla="*/ 7288 w 10000"/>
                    <a:gd name="connsiteY102" fmla="*/ 9395 h 10000"/>
                    <a:gd name="connsiteX103" fmla="*/ 7369 w 10000"/>
                    <a:gd name="connsiteY103" fmla="*/ 9497 h 10000"/>
                    <a:gd name="connsiteX104" fmla="*/ 7462 w 10000"/>
                    <a:gd name="connsiteY104" fmla="*/ 9554 h 10000"/>
                    <a:gd name="connsiteX105" fmla="*/ 7554 w 10000"/>
                    <a:gd name="connsiteY105" fmla="*/ 9626 h 10000"/>
                    <a:gd name="connsiteX106" fmla="*/ 7646 w 10000"/>
                    <a:gd name="connsiteY106" fmla="*/ 9669 h 10000"/>
                    <a:gd name="connsiteX107" fmla="*/ 7748 w 10000"/>
                    <a:gd name="connsiteY107" fmla="*/ 9698 h 10000"/>
                    <a:gd name="connsiteX108" fmla="*/ 7851 w 10000"/>
                    <a:gd name="connsiteY108" fmla="*/ 9741 h 10000"/>
                    <a:gd name="connsiteX109" fmla="*/ 7943 w 10000"/>
                    <a:gd name="connsiteY109"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809 w 10000"/>
                    <a:gd name="connsiteY64" fmla="*/ 865 h 10000"/>
                    <a:gd name="connsiteX65" fmla="*/ 604 w 10000"/>
                    <a:gd name="connsiteY65" fmla="*/ 1224 h 10000"/>
                    <a:gd name="connsiteX66" fmla="*/ 491 w 10000"/>
                    <a:gd name="connsiteY66" fmla="*/ 1425 h 10000"/>
                    <a:gd name="connsiteX67" fmla="*/ 399 w 10000"/>
                    <a:gd name="connsiteY67" fmla="*/ 1627 h 10000"/>
                    <a:gd name="connsiteX68" fmla="*/ 194 w 10000"/>
                    <a:gd name="connsiteY68" fmla="*/ 2101 h 10000"/>
                    <a:gd name="connsiteX69" fmla="*/ 0 w 10000"/>
                    <a:gd name="connsiteY69" fmla="*/ 2591 h 10000"/>
                    <a:gd name="connsiteX70" fmla="*/ 10 w 10000"/>
                    <a:gd name="connsiteY70" fmla="*/ 907 h 10000"/>
                    <a:gd name="connsiteX71" fmla="*/ 205 w 10000"/>
                    <a:gd name="connsiteY71" fmla="*/ 691 h 10000"/>
                    <a:gd name="connsiteX72" fmla="*/ 399 w 10000"/>
                    <a:gd name="connsiteY72" fmla="*/ 504 h 10000"/>
                    <a:gd name="connsiteX73" fmla="*/ 604 w 10000"/>
                    <a:gd name="connsiteY73" fmla="*/ 317 h 10000"/>
                    <a:gd name="connsiteX74" fmla="*/ 2272 w 10000"/>
                    <a:gd name="connsiteY74" fmla="*/ 0 h 10000"/>
                    <a:gd name="connsiteX75" fmla="*/ 2426 w 10000"/>
                    <a:gd name="connsiteY75" fmla="*/ 43 h 10000"/>
                    <a:gd name="connsiteX76" fmla="*/ 2569 w 10000"/>
                    <a:gd name="connsiteY76" fmla="*/ 115 h 10000"/>
                    <a:gd name="connsiteX77" fmla="*/ 2712 w 10000"/>
                    <a:gd name="connsiteY77" fmla="*/ 188 h 10000"/>
                    <a:gd name="connsiteX78" fmla="*/ 2845 w 10000"/>
                    <a:gd name="connsiteY78" fmla="*/ 274 h 10000"/>
                    <a:gd name="connsiteX79" fmla="*/ 2989 w 10000"/>
                    <a:gd name="connsiteY79" fmla="*/ 375 h 10000"/>
                    <a:gd name="connsiteX80" fmla="*/ 3112 w 10000"/>
                    <a:gd name="connsiteY80" fmla="*/ 461 h 10000"/>
                    <a:gd name="connsiteX81" fmla="*/ 3234 w 10000"/>
                    <a:gd name="connsiteY81" fmla="*/ 590 h 10000"/>
                    <a:gd name="connsiteX82" fmla="*/ 3367 w 10000"/>
                    <a:gd name="connsiteY82" fmla="*/ 720 h 10000"/>
                    <a:gd name="connsiteX83" fmla="*/ 3490 w 10000"/>
                    <a:gd name="connsiteY83" fmla="*/ 850 h 10000"/>
                    <a:gd name="connsiteX84" fmla="*/ 3726 w 10000"/>
                    <a:gd name="connsiteY84" fmla="*/ 1137 h 10000"/>
                    <a:gd name="connsiteX85" fmla="*/ 3941 w 10000"/>
                    <a:gd name="connsiteY85" fmla="*/ 1482 h 10000"/>
                    <a:gd name="connsiteX86" fmla="*/ 4145 w 10000"/>
                    <a:gd name="connsiteY86" fmla="*/ 1842 h 10000"/>
                    <a:gd name="connsiteX87" fmla="*/ 4340 w 10000"/>
                    <a:gd name="connsiteY87" fmla="*/ 2231 h 10000"/>
                    <a:gd name="connsiteX88" fmla="*/ 4534 w 10000"/>
                    <a:gd name="connsiteY88" fmla="*/ 2634 h 10000"/>
                    <a:gd name="connsiteX89" fmla="*/ 4708 w 10000"/>
                    <a:gd name="connsiteY89" fmla="*/ 3051 h 10000"/>
                    <a:gd name="connsiteX90" fmla="*/ 4893 w 10000"/>
                    <a:gd name="connsiteY90" fmla="*/ 3483 h 10000"/>
                    <a:gd name="connsiteX91" fmla="*/ 5056 w 10000"/>
                    <a:gd name="connsiteY91" fmla="*/ 3927 h 10000"/>
                    <a:gd name="connsiteX92" fmla="*/ 5363 w 10000"/>
                    <a:gd name="connsiteY92" fmla="*/ 4834 h 10000"/>
                    <a:gd name="connsiteX93" fmla="*/ 5967 w 10000"/>
                    <a:gd name="connsiteY93" fmla="*/ 6633 h 10000"/>
                    <a:gd name="connsiteX94" fmla="*/ 6254 w 10000"/>
                    <a:gd name="connsiteY94" fmla="*/ 7468 h 10000"/>
                    <a:gd name="connsiteX95" fmla="*/ 6407 w 10000"/>
                    <a:gd name="connsiteY95" fmla="*/ 7828 h 10000"/>
                    <a:gd name="connsiteX96" fmla="*/ 6551 w 10000"/>
                    <a:gd name="connsiteY96" fmla="*/ 8201 h 10000"/>
                    <a:gd name="connsiteX97" fmla="*/ 6714 w 10000"/>
                    <a:gd name="connsiteY97" fmla="*/ 8533 h 10000"/>
                    <a:gd name="connsiteX98" fmla="*/ 6868 w 10000"/>
                    <a:gd name="connsiteY98" fmla="*/ 8821 h 10000"/>
                    <a:gd name="connsiteX99" fmla="*/ 7021 w 10000"/>
                    <a:gd name="connsiteY99" fmla="*/ 9093 h 10000"/>
                    <a:gd name="connsiteX100" fmla="*/ 7195 w 10000"/>
                    <a:gd name="connsiteY100" fmla="*/ 9295 h 10000"/>
                    <a:gd name="connsiteX101" fmla="*/ 7288 w 10000"/>
                    <a:gd name="connsiteY101" fmla="*/ 9395 h 10000"/>
                    <a:gd name="connsiteX102" fmla="*/ 7369 w 10000"/>
                    <a:gd name="connsiteY102" fmla="*/ 9497 h 10000"/>
                    <a:gd name="connsiteX103" fmla="*/ 7462 w 10000"/>
                    <a:gd name="connsiteY103" fmla="*/ 9554 h 10000"/>
                    <a:gd name="connsiteX104" fmla="*/ 7554 w 10000"/>
                    <a:gd name="connsiteY104" fmla="*/ 9626 h 10000"/>
                    <a:gd name="connsiteX105" fmla="*/ 7646 w 10000"/>
                    <a:gd name="connsiteY105" fmla="*/ 9669 h 10000"/>
                    <a:gd name="connsiteX106" fmla="*/ 7748 w 10000"/>
                    <a:gd name="connsiteY106" fmla="*/ 9698 h 10000"/>
                    <a:gd name="connsiteX107" fmla="*/ 7851 w 10000"/>
                    <a:gd name="connsiteY107" fmla="*/ 9741 h 10000"/>
                    <a:gd name="connsiteX108" fmla="*/ 7943 w 10000"/>
                    <a:gd name="connsiteY108"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399 w 10000"/>
                    <a:gd name="connsiteY71" fmla="*/ 504 h 10000"/>
                    <a:gd name="connsiteX72" fmla="*/ 604 w 10000"/>
                    <a:gd name="connsiteY72" fmla="*/ 317 h 10000"/>
                    <a:gd name="connsiteX73" fmla="*/ 2272 w 10000"/>
                    <a:gd name="connsiteY73" fmla="*/ 0 h 10000"/>
                    <a:gd name="connsiteX74" fmla="*/ 2426 w 10000"/>
                    <a:gd name="connsiteY74" fmla="*/ 43 h 10000"/>
                    <a:gd name="connsiteX75" fmla="*/ 2569 w 10000"/>
                    <a:gd name="connsiteY75" fmla="*/ 115 h 10000"/>
                    <a:gd name="connsiteX76" fmla="*/ 2712 w 10000"/>
                    <a:gd name="connsiteY76" fmla="*/ 188 h 10000"/>
                    <a:gd name="connsiteX77" fmla="*/ 2845 w 10000"/>
                    <a:gd name="connsiteY77" fmla="*/ 274 h 10000"/>
                    <a:gd name="connsiteX78" fmla="*/ 2989 w 10000"/>
                    <a:gd name="connsiteY78" fmla="*/ 375 h 10000"/>
                    <a:gd name="connsiteX79" fmla="*/ 3112 w 10000"/>
                    <a:gd name="connsiteY79" fmla="*/ 461 h 10000"/>
                    <a:gd name="connsiteX80" fmla="*/ 3234 w 10000"/>
                    <a:gd name="connsiteY80" fmla="*/ 590 h 10000"/>
                    <a:gd name="connsiteX81" fmla="*/ 3367 w 10000"/>
                    <a:gd name="connsiteY81" fmla="*/ 720 h 10000"/>
                    <a:gd name="connsiteX82" fmla="*/ 3490 w 10000"/>
                    <a:gd name="connsiteY82" fmla="*/ 850 h 10000"/>
                    <a:gd name="connsiteX83" fmla="*/ 3726 w 10000"/>
                    <a:gd name="connsiteY83" fmla="*/ 1137 h 10000"/>
                    <a:gd name="connsiteX84" fmla="*/ 3941 w 10000"/>
                    <a:gd name="connsiteY84" fmla="*/ 1482 h 10000"/>
                    <a:gd name="connsiteX85" fmla="*/ 4145 w 10000"/>
                    <a:gd name="connsiteY85" fmla="*/ 1842 h 10000"/>
                    <a:gd name="connsiteX86" fmla="*/ 4340 w 10000"/>
                    <a:gd name="connsiteY86" fmla="*/ 2231 h 10000"/>
                    <a:gd name="connsiteX87" fmla="*/ 4534 w 10000"/>
                    <a:gd name="connsiteY87" fmla="*/ 2634 h 10000"/>
                    <a:gd name="connsiteX88" fmla="*/ 4708 w 10000"/>
                    <a:gd name="connsiteY88" fmla="*/ 3051 h 10000"/>
                    <a:gd name="connsiteX89" fmla="*/ 4893 w 10000"/>
                    <a:gd name="connsiteY89" fmla="*/ 3483 h 10000"/>
                    <a:gd name="connsiteX90" fmla="*/ 5056 w 10000"/>
                    <a:gd name="connsiteY90" fmla="*/ 3927 h 10000"/>
                    <a:gd name="connsiteX91" fmla="*/ 5363 w 10000"/>
                    <a:gd name="connsiteY91" fmla="*/ 4834 h 10000"/>
                    <a:gd name="connsiteX92" fmla="*/ 5967 w 10000"/>
                    <a:gd name="connsiteY92" fmla="*/ 6633 h 10000"/>
                    <a:gd name="connsiteX93" fmla="*/ 6254 w 10000"/>
                    <a:gd name="connsiteY93" fmla="*/ 7468 h 10000"/>
                    <a:gd name="connsiteX94" fmla="*/ 6407 w 10000"/>
                    <a:gd name="connsiteY94" fmla="*/ 7828 h 10000"/>
                    <a:gd name="connsiteX95" fmla="*/ 6551 w 10000"/>
                    <a:gd name="connsiteY95" fmla="*/ 8201 h 10000"/>
                    <a:gd name="connsiteX96" fmla="*/ 6714 w 10000"/>
                    <a:gd name="connsiteY96" fmla="*/ 8533 h 10000"/>
                    <a:gd name="connsiteX97" fmla="*/ 6868 w 10000"/>
                    <a:gd name="connsiteY97" fmla="*/ 8821 h 10000"/>
                    <a:gd name="connsiteX98" fmla="*/ 7021 w 10000"/>
                    <a:gd name="connsiteY98" fmla="*/ 9093 h 10000"/>
                    <a:gd name="connsiteX99" fmla="*/ 7195 w 10000"/>
                    <a:gd name="connsiteY99" fmla="*/ 9295 h 10000"/>
                    <a:gd name="connsiteX100" fmla="*/ 7288 w 10000"/>
                    <a:gd name="connsiteY100" fmla="*/ 9395 h 10000"/>
                    <a:gd name="connsiteX101" fmla="*/ 7369 w 10000"/>
                    <a:gd name="connsiteY101" fmla="*/ 9497 h 10000"/>
                    <a:gd name="connsiteX102" fmla="*/ 7462 w 10000"/>
                    <a:gd name="connsiteY102" fmla="*/ 9554 h 10000"/>
                    <a:gd name="connsiteX103" fmla="*/ 7554 w 10000"/>
                    <a:gd name="connsiteY103" fmla="*/ 9626 h 10000"/>
                    <a:gd name="connsiteX104" fmla="*/ 7646 w 10000"/>
                    <a:gd name="connsiteY104" fmla="*/ 9669 h 10000"/>
                    <a:gd name="connsiteX105" fmla="*/ 7748 w 10000"/>
                    <a:gd name="connsiteY105" fmla="*/ 9698 h 10000"/>
                    <a:gd name="connsiteX106" fmla="*/ 7851 w 10000"/>
                    <a:gd name="connsiteY106" fmla="*/ 9741 h 10000"/>
                    <a:gd name="connsiteX107" fmla="*/ 7943 w 10000"/>
                    <a:gd name="connsiteY107"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399 w 10000"/>
                    <a:gd name="connsiteY71" fmla="*/ 504 h 10000"/>
                    <a:gd name="connsiteX72" fmla="*/ 2272 w 10000"/>
                    <a:gd name="connsiteY72" fmla="*/ 0 h 10000"/>
                    <a:gd name="connsiteX73" fmla="*/ 2426 w 10000"/>
                    <a:gd name="connsiteY73" fmla="*/ 43 h 10000"/>
                    <a:gd name="connsiteX74" fmla="*/ 2569 w 10000"/>
                    <a:gd name="connsiteY74" fmla="*/ 115 h 10000"/>
                    <a:gd name="connsiteX75" fmla="*/ 2712 w 10000"/>
                    <a:gd name="connsiteY75" fmla="*/ 188 h 10000"/>
                    <a:gd name="connsiteX76" fmla="*/ 2845 w 10000"/>
                    <a:gd name="connsiteY76" fmla="*/ 274 h 10000"/>
                    <a:gd name="connsiteX77" fmla="*/ 2989 w 10000"/>
                    <a:gd name="connsiteY77" fmla="*/ 375 h 10000"/>
                    <a:gd name="connsiteX78" fmla="*/ 3112 w 10000"/>
                    <a:gd name="connsiteY78" fmla="*/ 461 h 10000"/>
                    <a:gd name="connsiteX79" fmla="*/ 3234 w 10000"/>
                    <a:gd name="connsiteY79" fmla="*/ 590 h 10000"/>
                    <a:gd name="connsiteX80" fmla="*/ 3367 w 10000"/>
                    <a:gd name="connsiteY80" fmla="*/ 720 h 10000"/>
                    <a:gd name="connsiteX81" fmla="*/ 3490 w 10000"/>
                    <a:gd name="connsiteY81" fmla="*/ 850 h 10000"/>
                    <a:gd name="connsiteX82" fmla="*/ 3726 w 10000"/>
                    <a:gd name="connsiteY82" fmla="*/ 1137 h 10000"/>
                    <a:gd name="connsiteX83" fmla="*/ 3941 w 10000"/>
                    <a:gd name="connsiteY83" fmla="*/ 1482 h 10000"/>
                    <a:gd name="connsiteX84" fmla="*/ 4145 w 10000"/>
                    <a:gd name="connsiteY84" fmla="*/ 1842 h 10000"/>
                    <a:gd name="connsiteX85" fmla="*/ 4340 w 10000"/>
                    <a:gd name="connsiteY85" fmla="*/ 2231 h 10000"/>
                    <a:gd name="connsiteX86" fmla="*/ 4534 w 10000"/>
                    <a:gd name="connsiteY86" fmla="*/ 2634 h 10000"/>
                    <a:gd name="connsiteX87" fmla="*/ 4708 w 10000"/>
                    <a:gd name="connsiteY87" fmla="*/ 3051 h 10000"/>
                    <a:gd name="connsiteX88" fmla="*/ 4893 w 10000"/>
                    <a:gd name="connsiteY88" fmla="*/ 3483 h 10000"/>
                    <a:gd name="connsiteX89" fmla="*/ 5056 w 10000"/>
                    <a:gd name="connsiteY89" fmla="*/ 3927 h 10000"/>
                    <a:gd name="connsiteX90" fmla="*/ 5363 w 10000"/>
                    <a:gd name="connsiteY90" fmla="*/ 4834 h 10000"/>
                    <a:gd name="connsiteX91" fmla="*/ 5967 w 10000"/>
                    <a:gd name="connsiteY91" fmla="*/ 6633 h 10000"/>
                    <a:gd name="connsiteX92" fmla="*/ 6254 w 10000"/>
                    <a:gd name="connsiteY92" fmla="*/ 7468 h 10000"/>
                    <a:gd name="connsiteX93" fmla="*/ 6407 w 10000"/>
                    <a:gd name="connsiteY93" fmla="*/ 7828 h 10000"/>
                    <a:gd name="connsiteX94" fmla="*/ 6551 w 10000"/>
                    <a:gd name="connsiteY94" fmla="*/ 8201 h 10000"/>
                    <a:gd name="connsiteX95" fmla="*/ 6714 w 10000"/>
                    <a:gd name="connsiteY95" fmla="*/ 8533 h 10000"/>
                    <a:gd name="connsiteX96" fmla="*/ 6868 w 10000"/>
                    <a:gd name="connsiteY96" fmla="*/ 8821 h 10000"/>
                    <a:gd name="connsiteX97" fmla="*/ 7021 w 10000"/>
                    <a:gd name="connsiteY97" fmla="*/ 9093 h 10000"/>
                    <a:gd name="connsiteX98" fmla="*/ 7195 w 10000"/>
                    <a:gd name="connsiteY98" fmla="*/ 9295 h 10000"/>
                    <a:gd name="connsiteX99" fmla="*/ 7288 w 10000"/>
                    <a:gd name="connsiteY99" fmla="*/ 9395 h 10000"/>
                    <a:gd name="connsiteX100" fmla="*/ 7369 w 10000"/>
                    <a:gd name="connsiteY100" fmla="*/ 9497 h 10000"/>
                    <a:gd name="connsiteX101" fmla="*/ 7462 w 10000"/>
                    <a:gd name="connsiteY101" fmla="*/ 9554 h 10000"/>
                    <a:gd name="connsiteX102" fmla="*/ 7554 w 10000"/>
                    <a:gd name="connsiteY102" fmla="*/ 9626 h 10000"/>
                    <a:gd name="connsiteX103" fmla="*/ 7646 w 10000"/>
                    <a:gd name="connsiteY103" fmla="*/ 9669 h 10000"/>
                    <a:gd name="connsiteX104" fmla="*/ 7748 w 10000"/>
                    <a:gd name="connsiteY104" fmla="*/ 9698 h 10000"/>
                    <a:gd name="connsiteX105" fmla="*/ 7851 w 10000"/>
                    <a:gd name="connsiteY105" fmla="*/ 9741 h 10000"/>
                    <a:gd name="connsiteX106" fmla="*/ 7943 w 10000"/>
                    <a:gd name="connsiteY106"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2272 w 10000"/>
                    <a:gd name="connsiteY71" fmla="*/ 0 h 10000"/>
                    <a:gd name="connsiteX72" fmla="*/ 2426 w 10000"/>
                    <a:gd name="connsiteY72" fmla="*/ 43 h 10000"/>
                    <a:gd name="connsiteX73" fmla="*/ 2569 w 10000"/>
                    <a:gd name="connsiteY73" fmla="*/ 115 h 10000"/>
                    <a:gd name="connsiteX74" fmla="*/ 2712 w 10000"/>
                    <a:gd name="connsiteY74" fmla="*/ 188 h 10000"/>
                    <a:gd name="connsiteX75" fmla="*/ 2845 w 10000"/>
                    <a:gd name="connsiteY75" fmla="*/ 274 h 10000"/>
                    <a:gd name="connsiteX76" fmla="*/ 2989 w 10000"/>
                    <a:gd name="connsiteY76" fmla="*/ 375 h 10000"/>
                    <a:gd name="connsiteX77" fmla="*/ 3112 w 10000"/>
                    <a:gd name="connsiteY77" fmla="*/ 461 h 10000"/>
                    <a:gd name="connsiteX78" fmla="*/ 3234 w 10000"/>
                    <a:gd name="connsiteY78" fmla="*/ 590 h 10000"/>
                    <a:gd name="connsiteX79" fmla="*/ 3367 w 10000"/>
                    <a:gd name="connsiteY79" fmla="*/ 720 h 10000"/>
                    <a:gd name="connsiteX80" fmla="*/ 3490 w 10000"/>
                    <a:gd name="connsiteY80" fmla="*/ 850 h 10000"/>
                    <a:gd name="connsiteX81" fmla="*/ 3726 w 10000"/>
                    <a:gd name="connsiteY81" fmla="*/ 1137 h 10000"/>
                    <a:gd name="connsiteX82" fmla="*/ 3941 w 10000"/>
                    <a:gd name="connsiteY82" fmla="*/ 1482 h 10000"/>
                    <a:gd name="connsiteX83" fmla="*/ 4145 w 10000"/>
                    <a:gd name="connsiteY83" fmla="*/ 1842 h 10000"/>
                    <a:gd name="connsiteX84" fmla="*/ 4340 w 10000"/>
                    <a:gd name="connsiteY84" fmla="*/ 2231 h 10000"/>
                    <a:gd name="connsiteX85" fmla="*/ 4534 w 10000"/>
                    <a:gd name="connsiteY85" fmla="*/ 2634 h 10000"/>
                    <a:gd name="connsiteX86" fmla="*/ 4708 w 10000"/>
                    <a:gd name="connsiteY86" fmla="*/ 3051 h 10000"/>
                    <a:gd name="connsiteX87" fmla="*/ 4893 w 10000"/>
                    <a:gd name="connsiteY87" fmla="*/ 3483 h 10000"/>
                    <a:gd name="connsiteX88" fmla="*/ 5056 w 10000"/>
                    <a:gd name="connsiteY88" fmla="*/ 3927 h 10000"/>
                    <a:gd name="connsiteX89" fmla="*/ 5363 w 10000"/>
                    <a:gd name="connsiteY89" fmla="*/ 4834 h 10000"/>
                    <a:gd name="connsiteX90" fmla="*/ 5967 w 10000"/>
                    <a:gd name="connsiteY90" fmla="*/ 6633 h 10000"/>
                    <a:gd name="connsiteX91" fmla="*/ 6254 w 10000"/>
                    <a:gd name="connsiteY91" fmla="*/ 7468 h 10000"/>
                    <a:gd name="connsiteX92" fmla="*/ 6407 w 10000"/>
                    <a:gd name="connsiteY92" fmla="*/ 7828 h 10000"/>
                    <a:gd name="connsiteX93" fmla="*/ 6551 w 10000"/>
                    <a:gd name="connsiteY93" fmla="*/ 8201 h 10000"/>
                    <a:gd name="connsiteX94" fmla="*/ 6714 w 10000"/>
                    <a:gd name="connsiteY94" fmla="*/ 8533 h 10000"/>
                    <a:gd name="connsiteX95" fmla="*/ 6868 w 10000"/>
                    <a:gd name="connsiteY95" fmla="*/ 8821 h 10000"/>
                    <a:gd name="connsiteX96" fmla="*/ 7021 w 10000"/>
                    <a:gd name="connsiteY96" fmla="*/ 9093 h 10000"/>
                    <a:gd name="connsiteX97" fmla="*/ 7195 w 10000"/>
                    <a:gd name="connsiteY97" fmla="*/ 9295 h 10000"/>
                    <a:gd name="connsiteX98" fmla="*/ 7288 w 10000"/>
                    <a:gd name="connsiteY98" fmla="*/ 9395 h 10000"/>
                    <a:gd name="connsiteX99" fmla="*/ 7369 w 10000"/>
                    <a:gd name="connsiteY99" fmla="*/ 9497 h 10000"/>
                    <a:gd name="connsiteX100" fmla="*/ 7462 w 10000"/>
                    <a:gd name="connsiteY100" fmla="*/ 9554 h 10000"/>
                    <a:gd name="connsiteX101" fmla="*/ 7554 w 10000"/>
                    <a:gd name="connsiteY101" fmla="*/ 9626 h 10000"/>
                    <a:gd name="connsiteX102" fmla="*/ 7646 w 10000"/>
                    <a:gd name="connsiteY102" fmla="*/ 9669 h 10000"/>
                    <a:gd name="connsiteX103" fmla="*/ 7748 w 10000"/>
                    <a:gd name="connsiteY103" fmla="*/ 9698 h 10000"/>
                    <a:gd name="connsiteX104" fmla="*/ 7851 w 10000"/>
                    <a:gd name="connsiteY104" fmla="*/ 9741 h 10000"/>
                    <a:gd name="connsiteX105" fmla="*/ 7943 w 10000"/>
                    <a:gd name="connsiteY105"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491 w 10000"/>
                    <a:gd name="connsiteY64" fmla="*/ 1425 h 10000"/>
                    <a:gd name="connsiteX65" fmla="*/ 399 w 10000"/>
                    <a:gd name="connsiteY65" fmla="*/ 1627 h 10000"/>
                    <a:gd name="connsiteX66" fmla="*/ 194 w 10000"/>
                    <a:gd name="connsiteY66" fmla="*/ 2101 h 10000"/>
                    <a:gd name="connsiteX67" fmla="*/ 0 w 10000"/>
                    <a:gd name="connsiteY67" fmla="*/ 2591 h 10000"/>
                    <a:gd name="connsiteX68" fmla="*/ 10 w 10000"/>
                    <a:gd name="connsiteY68" fmla="*/ 907 h 10000"/>
                    <a:gd name="connsiteX69" fmla="*/ 205 w 10000"/>
                    <a:gd name="connsiteY69" fmla="*/ 691 h 10000"/>
                    <a:gd name="connsiteX70" fmla="*/ 2272 w 10000"/>
                    <a:gd name="connsiteY70" fmla="*/ 0 h 10000"/>
                    <a:gd name="connsiteX71" fmla="*/ 2426 w 10000"/>
                    <a:gd name="connsiteY71" fmla="*/ 43 h 10000"/>
                    <a:gd name="connsiteX72" fmla="*/ 2569 w 10000"/>
                    <a:gd name="connsiteY72" fmla="*/ 115 h 10000"/>
                    <a:gd name="connsiteX73" fmla="*/ 2712 w 10000"/>
                    <a:gd name="connsiteY73" fmla="*/ 188 h 10000"/>
                    <a:gd name="connsiteX74" fmla="*/ 2845 w 10000"/>
                    <a:gd name="connsiteY74" fmla="*/ 274 h 10000"/>
                    <a:gd name="connsiteX75" fmla="*/ 2989 w 10000"/>
                    <a:gd name="connsiteY75" fmla="*/ 375 h 10000"/>
                    <a:gd name="connsiteX76" fmla="*/ 3112 w 10000"/>
                    <a:gd name="connsiteY76" fmla="*/ 461 h 10000"/>
                    <a:gd name="connsiteX77" fmla="*/ 3234 w 10000"/>
                    <a:gd name="connsiteY77" fmla="*/ 590 h 10000"/>
                    <a:gd name="connsiteX78" fmla="*/ 3367 w 10000"/>
                    <a:gd name="connsiteY78" fmla="*/ 720 h 10000"/>
                    <a:gd name="connsiteX79" fmla="*/ 3490 w 10000"/>
                    <a:gd name="connsiteY79" fmla="*/ 850 h 10000"/>
                    <a:gd name="connsiteX80" fmla="*/ 3726 w 10000"/>
                    <a:gd name="connsiteY80" fmla="*/ 1137 h 10000"/>
                    <a:gd name="connsiteX81" fmla="*/ 3941 w 10000"/>
                    <a:gd name="connsiteY81" fmla="*/ 1482 h 10000"/>
                    <a:gd name="connsiteX82" fmla="*/ 4145 w 10000"/>
                    <a:gd name="connsiteY82" fmla="*/ 1842 h 10000"/>
                    <a:gd name="connsiteX83" fmla="*/ 4340 w 10000"/>
                    <a:gd name="connsiteY83" fmla="*/ 2231 h 10000"/>
                    <a:gd name="connsiteX84" fmla="*/ 4534 w 10000"/>
                    <a:gd name="connsiteY84" fmla="*/ 2634 h 10000"/>
                    <a:gd name="connsiteX85" fmla="*/ 4708 w 10000"/>
                    <a:gd name="connsiteY85" fmla="*/ 3051 h 10000"/>
                    <a:gd name="connsiteX86" fmla="*/ 4893 w 10000"/>
                    <a:gd name="connsiteY86" fmla="*/ 3483 h 10000"/>
                    <a:gd name="connsiteX87" fmla="*/ 5056 w 10000"/>
                    <a:gd name="connsiteY87" fmla="*/ 3927 h 10000"/>
                    <a:gd name="connsiteX88" fmla="*/ 5363 w 10000"/>
                    <a:gd name="connsiteY88" fmla="*/ 4834 h 10000"/>
                    <a:gd name="connsiteX89" fmla="*/ 5967 w 10000"/>
                    <a:gd name="connsiteY89" fmla="*/ 6633 h 10000"/>
                    <a:gd name="connsiteX90" fmla="*/ 6254 w 10000"/>
                    <a:gd name="connsiteY90" fmla="*/ 7468 h 10000"/>
                    <a:gd name="connsiteX91" fmla="*/ 6407 w 10000"/>
                    <a:gd name="connsiteY91" fmla="*/ 7828 h 10000"/>
                    <a:gd name="connsiteX92" fmla="*/ 6551 w 10000"/>
                    <a:gd name="connsiteY92" fmla="*/ 8201 h 10000"/>
                    <a:gd name="connsiteX93" fmla="*/ 6714 w 10000"/>
                    <a:gd name="connsiteY93" fmla="*/ 8533 h 10000"/>
                    <a:gd name="connsiteX94" fmla="*/ 6868 w 10000"/>
                    <a:gd name="connsiteY94" fmla="*/ 8821 h 10000"/>
                    <a:gd name="connsiteX95" fmla="*/ 7021 w 10000"/>
                    <a:gd name="connsiteY95" fmla="*/ 9093 h 10000"/>
                    <a:gd name="connsiteX96" fmla="*/ 7195 w 10000"/>
                    <a:gd name="connsiteY96" fmla="*/ 9295 h 10000"/>
                    <a:gd name="connsiteX97" fmla="*/ 7288 w 10000"/>
                    <a:gd name="connsiteY97" fmla="*/ 9395 h 10000"/>
                    <a:gd name="connsiteX98" fmla="*/ 7369 w 10000"/>
                    <a:gd name="connsiteY98" fmla="*/ 9497 h 10000"/>
                    <a:gd name="connsiteX99" fmla="*/ 7462 w 10000"/>
                    <a:gd name="connsiteY99" fmla="*/ 9554 h 10000"/>
                    <a:gd name="connsiteX100" fmla="*/ 7554 w 10000"/>
                    <a:gd name="connsiteY100" fmla="*/ 9626 h 10000"/>
                    <a:gd name="connsiteX101" fmla="*/ 7646 w 10000"/>
                    <a:gd name="connsiteY101" fmla="*/ 9669 h 10000"/>
                    <a:gd name="connsiteX102" fmla="*/ 7748 w 10000"/>
                    <a:gd name="connsiteY102" fmla="*/ 9698 h 10000"/>
                    <a:gd name="connsiteX103" fmla="*/ 7851 w 10000"/>
                    <a:gd name="connsiteY103" fmla="*/ 9741 h 10000"/>
                    <a:gd name="connsiteX104" fmla="*/ 7943 w 10000"/>
                    <a:gd name="connsiteY104"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491 w 10000"/>
                    <a:gd name="connsiteY64" fmla="*/ 1425 h 10000"/>
                    <a:gd name="connsiteX65" fmla="*/ 194 w 10000"/>
                    <a:gd name="connsiteY65" fmla="*/ 2101 h 10000"/>
                    <a:gd name="connsiteX66" fmla="*/ 0 w 10000"/>
                    <a:gd name="connsiteY66" fmla="*/ 2591 h 10000"/>
                    <a:gd name="connsiteX67" fmla="*/ 10 w 10000"/>
                    <a:gd name="connsiteY67" fmla="*/ 907 h 10000"/>
                    <a:gd name="connsiteX68" fmla="*/ 205 w 10000"/>
                    <a:gd name="connsiteY68" fmla="*/ 691 h 10000"/>
                    <a:gd name="connsiteX69" fmla="*/ 2272 w 10000"/>
                    <a:gd name="connsiteY69" fmla="*/ 0 h 10000"/>
                    <a:gd name="connsiteX70" fmla="*/ 2426 w 10000"/>
                    <a:gd name="connsiteY70" fmla="*/ 43 h 10000"/>
                    <a:gd name="connsiteX71" fmla="*/ 2569 w 10000"/>
                    <a:gd name="connsiteY71" fmla="*/ 115 h 10000"/>
                    <a:gd name="connsiteX72" fmla="*/ 2712 w 10000"/>
                    <a:gd name="connsiteY72" fmla="*/ 188 h 10000"/>
                    <a:gd name="connsiteX73" fmla="*/ 2845 w 10000"/>
                    <a:gd name="connsiteY73" fmla="*/ 274 h 10000"/>
                    <a:gd name="connsiteX74" fmla="*/ 2989 w 10000"/>
                    <a:gd name="connsiteY74" fmla="*/ 375 h 10000"/>
                    <a:gd name="connsiteX75" fmla="*/ 3112 w 10000"/>
                    <a:gd name="connsiteY75" fmla="*/ 461 h 10000"/>
                    <a:gd name="connsiteX76" fmla="*/ 3234 w 10000"/>
                    <a:gd name="connsiteY76" fmla="*/ 590 h 10000"/>
                    <a:gd name="connsiteX77" fmla="*/ 3367 w 10000"/>
                    <a:gd name="connsiteY77" fmla="*/ 720 h 10000"/>
                    <a:gd name="connsiteX78" fmla="*/ 3490 w 10000"/>
                    <a:gd name="connsiteY78" fmla="*/ 850 h 10000"/>
                    <a:gd name="connsiteX79" fmla="*/ 3726 w 10000"/>
                    <a:gd name="connsiteY79" fmla="*/ 1137 h 10000"/>
                    <a:gd name="connsiteX80" fmla="*/ 3941 w 10000"/>
                    <a:gd name="connsiteY80" fmla="*/ 1482 h 10000"/>
                    <a:gd name="connsiteX81" fmla="*/ 4145 w 10000"/>
                    <a:gd name="connsiteY81" fmla="*/ 1842 h 10000"/>
                    <a:gd name="connsiteX82" fmla="*/ 4340 w 10000"/>
                    <a:gd name="connsiteY82" fmla="*/ 2231 h 10000"/>
                    <a:gd name="connsiteX83" fmla="*/ 4534 w 10000"/>
                    <a:gd name="connsiteY83" fmla="*/ 2634 h 10000"/>
                    <a:gd name="connsiteX84" fmla="*/ 4708 w 10000"/>
                    <a:gd name="connsiteY84" fmla="*/ 3051 h 10000"/>
                    <a:gd name="connsiteX85" fmla="*/ 4893 w 10000"/>
                    <a:gd name="connsiteY85" fmla="*/ 3483 h 10000"/>
                    <a:gd name="connsiteX86" fmla="*/ 5056 w 10000"/>
                    <a:gd name="connsiteY86" fmla="*/ 3927 h 10000"/>
                    <a:gd name="connsiteX87" fmla="*/ 5363 w 10000"/>
                    <a:gd name="connsiteY87" fmla="*/ 4834 h 10000"/>
                    <a:gd name="connsiteX88" fmla="*/ 5967 w 10000"/>
                    <a:gd name="connsiteY88" fmla="*/ 6633 h 10000"/>
                    <a:gd name="connsiteX89" fmla="*/ 6254 w 10000"/>
                    <a:gd name="connsiteY89" fmla="*/ 7468 h 10000"/>
                    <a:gd name="connsiteX90" fmla="*/ 6407 w 10000"/>
                    <a:gd name="connsiteY90" fmla="*/ 7828 h 10000"/>
                    <a:gd name="connsiteX91" fmla="*/ 6551 w 10000"/>
                    <a:gd name="connsiteY91" fmla="*/ 8201 h 10000"/>
                    <a:gd name="connsiteX92" fmla="*/ 6714 w 10000"/>
                    <a:gd name="connsiteY92" fmla="*/ 8533 h 10000"/>
                    <a:gd name="connsiteX93" fmla="*/ 6868 w 10000"/>
                    <a:gd name="connsiteY93" fmla="*/ 8821 h 10000"/>
                    <a:gd name="connsiteX94" fmla="*/ 7021 w 10000"/>
                    <a:gd name="connsiteY94" fmla="*/ 9093 h 10000"/>
                    <a:gd name="connsiteX95" fmla="*/ 7195 w 10000"/>
                    <a:gd name="connsiteY95" fmla="*/ 9295 h 10000"/>
                    <a:gd name="connsiteX96" fmla="*/ 7288 w 10000"/>
                    <a:gd name="connsiteY96" fmla="*/ 9395 h 10000"/>
                    <a:gd name="connsiteX97" fmla="*/ 7369 w 10000"/>
                    <a:gd name="connsiteY97" fmla="*/ 9497 h 10000"/>
                    <a:gd name="connsiteX98" fmla="*/ 7462 w 10000"/>
                    <a:gd name="connsiteY98" fmla="*/ 9554 h 10000"/>
                    <a:gd name="connsiteX99" fmla="*/ 7554 w 10000"/>
                    <a:gd name="connsiteY99" fmla="*/ 9626 h 10000"/>
                    <a:gd name="connsiteX100" fmla="*/ 7646 w 10000"/>
                    <a:gd name="connsiteY100" fmla="*/ 9669 h 10000"/>
                    <a:gd name="connsiteX101" fmla="*/ 7748 w 10000"/>
                    <a:gd name="connsiteY101" fmla="*/ 9698 h 10000"/>
                    <a:gd name="connsiteX102" fmla="*/ 7851 w 10000"/>
                    <a:gd name="connsiteY102" fmla="*/ 9741 h 10000"/>
                    <a:gd name="connsiteX103" fmla="*/ 7943 w 10000"/>
                    <a:gd name="connsiteY103"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94 w 10000"/>
                    <a:gd name="connsiteY64" fmla="*/ 2101 h 10000"/>
                    <a:gd name="connsiteX65" fmla="*/ 0 w 10000"/>
                    <a:gd name="connsiteY65" fmla="*/ 2591 h 10000"/>
                    <a:gd name="connsiteX66" fmla="*/ 10 w 10000"/>
                    <a:gd name="connsiteY66" fmla="*/ 907 h 10000"/>
                    <a:gd name="connsiteX67" fmla="*/ 205 w 10000"/>
                    <a:gd name="connsiteY67" fmla="*/ 691 h 10000"/>
                    <a:gd name="connsiteX68" fmla="*/ 2272 w 10000"/>
                    <a:gd name="connsiteY68" fmla="*/ 0 h 10000"/>
                    <a:gd name="connsiteX69" fmla="*/ 2426 w 10000"/>
                    <a:gd name="connsiteY69" fmla="*/ 43 h 10000"/>
                    <a:gd name="connsiteX70" fmla="*/ 2569 w 10000"/>
                    <a:gd name="connsiteY70" fmla="*/ 115 h 10000"/>
                    <a:gd name="connsiteX71" fmla="*/ 2712 w 10000"/>
                    <a:gd name="connsiteY71" fmla="*/ 188 h 10000"/>
                    <a:gd name="connsiteX72" fmla="*/ 2845 w 10000"/>
                    <a:gd name="connsiteY72" fmla="*/ 274 h 10000"/>
                    <a:gd name="connsiteX73" fmla="*/ 2989 w 10000"/>
                    <a:gd name="connsiteY73" fmla="*/ 375 h 10000"/>
                    <a:gd name="connsiteX74" fmla="*/ 3112 w 10000"/>
                    <a:gd name="connsiteY74" fmla="*/ 461 h 10000"/>
                    <a:gd name="connsiteX75" fmla="*/ 3234 w 10000"/>
                    <a:gd name="connsiteY75" fmla="*/ 590 h 10000"/>
                    <a:gd name="connsiteX76" fmla="*/ 3367 w 10000"/>
                    <a:gd name="connsiteY76" fmla="*/ 720 h 10000"/>
                    <a:gd name="connsiteX77" fmla="*/ 3490 w 10000"/>
                    <a:gd name="connsiteY77" fmla="*/ 850 h 10000"/>
                    <a:gd name="connsiteX78" fmla="*/ 3726 w 10000"/>
                    <a:gd name="connsiteY78" fmla="*/ 1137 h 10000"/>
                    <a:gd name="connsiteX79" fmla="*/ 3941 w 10000"/>
                    <a:gd name="connsiteY79" fmla="*/ 1482 h 10000"/>
                    <a:gd name="connsiteX80" fmla="*/ 4145 w 10000"/>
                    <a:gd name="connsiteY80" fmla="*/ 1842 h 10000"/>
                    <a:gd name="connsiteX81" fmla="*/ 4340 w 10000"/>
                    <a:gd name="connsiteY81" fmla="*/ 2231 h 10000"/>
                    <a:gd name="connsiteX82" fmla="*/ 4534 w 10000"/>
                    <a:gd name="connsiteY82" fmla="*/ 2634 h 10000"/>
                    <a:gd name="connsiteX83" fmla="*/ 4708 w 10000"/>
                    <a:gd name="connsiteY83" fmla="*/ 3051 h 10000"/>
                    <a:gd name="connsiteX84" fmla="*/ 4893 w 10000"/>
                    <a:gd name="connsiteY84" fmla="*/ 3483 h 10000"/>
                    <a:gd name="connsiteX85" fmla="*/ 5056 w 10000"/>
                    <a:gd name="connsiteY85" fmla="*/ 3927 h 10000"/>
                    <a:gd name="connsiteX86" fmla="*/ 5363 w 10000"/>
                    <a:gd name="connsiteY86" fmla="*/ 4834 h 10000"/>
                    <a:gd name="connsiteX87" fmla="*/ 5967 w 10000"/>
                    <a:gd name="connsiteY87" fmla="*/ 6633 h 10000"/>
                    <a:gd name="connsiteX88" fmla="*/ 6254 w 10000"/>
                    <a:gd name="connsiteY88" fmla="*/ 7468 h 10000"/>
                    <a:gd name="connsiteX89" fmla="*/ 6407 w 10000"/>
                    <a:gd name="connsiteY89" fmla="*/ 7828 h 10000"/>
                    <a:gd name="connsiteX90" fmla="*/ 6551 w 10000"/>
                    <a:gd name="connsiteY90" fmla="*/ 8201 h 10000"/>
                    <a:gd name="connsiteX91" fmla="*/ 6714 w 10000"/>
                    <a:gd name="connsiteY91" fmla="*/ 8533 h 10000"/>
                    <a:gd name="connsiteX92" fmla="*/ 6868 w 10000"/>
                    <a:gd name="connsiteY92" fmla="*/ 8821 h 10000"/>
                    <a:gd name="connsiteX93" fmla="*/ 7021 w 10000"/>
                    <a:gd name="connsiteY93" fmla="*/ 9093 h 10000"/>
                    <a:gd name="connsiteX94" fmla="*/ 7195 w 10000"/>
                    <a:gd name="connsiteY94" fmla="*/ 9295 h 10000"/>
                    <a:gd name="connsiteX95" fmla="*/ 7288 w 10000"/>
                    <a:gd name="connsiteY95" fmla="*/ 9395 h 10000"/>
                    <a:gd name="connsiteX96" fmla="*/ 7369 w 10000"/>
                    <a:gd name="connsiteY96" fmla="*/ 9497 h 10000"/>
                    <a:gd name="connsiteX97" fmla="*/ 7462 w 10000"/>
                    <a:gd name="connsiteY97" fmla="*/ 9554 h 10000"/>
                    <a:gd name="connsiteX98" fmla="*/ 7554 w 10000"/>
                    <a:gd name="connsiteY98" fmla="*/ 9626 h 10000"/>
                    <a:gd name="connsiteX99" fmla="*/ 7646 w 10000"/>
                    <a:gd name="connsiteY99" fmla="*/ 9669 h 10000"/>
                    <a:gd name="connsiteX100" fmla="*/ 7748 w 10000"/>
                    <a:gd name="connsiteY100" fmla="*/ 9698 h 10000"/>
                    <a:gd name="connsiteX101" fmla="*/ 7851 w 10000"/>
                    <a:gd name="connsiteY101" fmla="*/ 9741 h 10000"/>
                    <a:gd name="connsiteX102" fmla="*/ 7943 w 10000"/>
                    <a:gd name="connsiteY102"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94 w 10000"/>
                    <a:gd name="connsiteY64" fmla="*/ 2101 h 10000"/>
                    <a:gd name="connsiteX65" fmla="*/ 0 w 10000"/>
                    <a:gd name="connsiteY65" fmla="*/ 2591 h 10000"/>
                    <a:gd name="connsiteX66" fmla="*/ 10 w 10000"/>
                    <a:gd name="connsiteY66" fmla="*/ 907 h 10000"/>
                    <a:gd name="connsiteX67" fmla="*/ 2272 w 10000"/>
                    <a:gd name="connsiteY67" fmla="*/ 0 h 10000"/>
                    <a:gd name="connsiteX68" fmla="*/ 2426 w 10000"/>
                    <a:gd name="connsiteY68" fmla="*/ 43 h 10000"/>
                    <a:gd name="connsiteX69" fmla="*/ 2569 w 10000"/>
                    <a:gd name="connsiteY69" fmla="*/ 115 h 10000"/>
                    <a:gd name="connsiteX70" fmla="*/ 2712 w 10000"/>
                    <a:gd name="connsiteY70" fmla="*/ 188 h 10000"/>
                    <a:gd name="connsiteX71" fmla="*/ 2845 w 10000"/>
                    <a:gd name="connsiteY71" fmla="*/ 274 h 10000"/>
                    <a:gd name="connsiteX72" fmla="*/ 2989 w 10000"/>
                    <a:gd name="connsiteY72" fmla="*/ 375 h 10000"/>
                    <a:gd name="connsiteX73" fmla="*/ 3112 w 10000"/>
                    <a:gd name="connsiteY73" fmla="*/ 461 h 10000"/>
                    <a:gd name="connsiteX74" fmla="*/ 3234 w 10000"/>
                    <a:gd name="connsiteY74" fmla="*/ 590 h 10000"/>
                    <a:gd name="connsiteX75" fmla="*/ 3367 w 10000"/>
                    <a:gd name="connsiteY75" fmla="*/ 720 h 10000"/>
                    <a:gd name="connsiteX76" fmla="*/ 3490 w 10000"/>
                    <a:gd name="connsiteY76" fmla="*/ 850 h 10000"/>
                    <a:gd name="connsiteX77" fmla="*/ 3726 w 10000"/>
                    <a:gd name="connsiteY77" fmla="*/ 1137 h 10000"/>
                    <a:gd name="connsiteX78" fmla="*/ 3941 w 10000"/>
                    <a:gd name="connsiteY78" fmla="*/ 1482 h 10000"/>
                    <a:gd name="connsiteX79" fmla="*/ 4145 w 10000"/>
                    <a:gd name="connsiteY79" fmla="*/ 1842 h 10000"/>
                    <a:gd name="connsiteX80" fmla="*/ 4340 w 10000"/>
                    <a:gd name="connsiteY80" fmla="*/ 2231 h 10000"/>
                    <a:gd name="connsiteX81" fmla="*/ 4534 w 10000"/>
                    <a:gd name="connsiteY81" fmla="*/ 2634 h 10000"/>
                    <a:gd name="connsiteX82" fmla="*/ 4708 w 10000"/>
                    <a:gd name="connsiteY82" fmla="*/ 3051 h 10000"/>
                    <a:gd name="connsiteX83" fmla="*/ 4893 w 10000"/>
                    <a:gd name="connsiteY83" fmla="*/ 3483 h 10000"/>
                    <a:gd name="connsiteX84" fmla="*/ 5056 w 10000"/>
                    <a:gd name="connsiteY84" fmla="*/ 3927 h 10000"/>
                    <a:gd name="connsiteX85" fmla="*/ 5363 w 10000"/>
                    <a:gd name="connsiteY85" fmla="*/ 4834 h 10000"/>
                    <a:gd name="connsiteX86" fmla="*/ 5967 w 10000"/>
                    <a:gd name="connsiteY86" fmla="*/ 6633 h 10000"/>
                    <a:gd name="connsiteX87" fmla="*/ 6254 w 10000"/>
                    <a:gd name="connsiteY87" fmla="*/ 7468 h 10000"/>
                    <a:gd name="connsiteX88" fmla="*/ 6407 w 10000"/>
                    <a:gd name="connsiteY88" fmla="*/ 7828 h 10000"/>
                    <a:gd name="connsiteX89" fmla="*/ 6551 w 10000"/>
                    <a:gd name="connsiteY89" fmla="*/ 8201 h 10000"/>
                    <a:gd name="connsiteX90" fmla="*/ 6714 w 10000"/>
                    <a:gd name="connsiteY90" fmla="*/ 8533 h 10000"/>
                    <a:gd name="connsiteX91" fmla="*/ 6868 w 10000"/>
                    <a:gd name="connsiteY91" fmla="*/ 8821 h 10000"/>
                    <a:gd name="connsiteX92" fmla="*/ 7021 w 10000"/>
                    <a:gd name="connsiteY92" fmla="*/ 9093 h 10000"/>
                    <a:gd name="connsiteX93" fmla="*/ 7195 w 10000"/>
                    <a:gd name="connsiteY93" fmla="*/ 9295 h 10000"/>
                    <a:gd name="connsiteX94" fmla="*/ 7288 w 10000"/>
                    <a:gd name="connsiteY94" fmla="*/ 9395 h 10000"/>
                    <a:gd name="connsiteX95" fmla="*/ 7369 w 10000"/>
                    <a:gd name="connsiteY95" fmla="*/ 9497 h 10000"/>
                    <a:gd name="connsiteX96" fmla="*/ 7462 w 10000"/>
                    <a:gd name="connsiteY96" fmla="*/ 9554 h 10000"/>
                    <a:gd name="connsiteX97" fmla="*/ 7554 w 10000"/>
                    <a:gd name="connsiteY97" fmla="*/ 9626 h 10000"/>
                    <a:gd name="connsiteX98" fmla="*/ 7646 w 10000"/>
                    <a:gd name="connsiteY98" fmla="*/ 9669 h 10000"/>
                    <a:gd name="connsiteX99" fmla="*/ 7748 w 10000"/>
                    <a:gd name="connsiteY99" fmla="*/ 9698 h 10000"/>
                    <a:gd name="connsiteX100" fmla="*/ 7851 w 10000"/>
                    <a:gd name="connsiteY100" fmla="*/ 9741 h 10000"/>
                    <a:gd name="connsiteX101" fmla="*/ 7943 w 10000"/>
                    <a:gd name="connsiteY101"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0 w 10000"/>
                    <a:gd name="connsiteY64" fmla="*/ 2591 h 10000"/>
                    <a:gd name="connsiteX65" fmla="*/ 10 w 10000"/>
                    <a:gd name="connsiteY65" fmla="*/ 907 h 10000"/>
                    <a:gd name="connsiteX66" fmla="*/ 2272 w 10000"/>
                    <a:gd name="connsiteY66" fmla="*/ 0 h 10000"/>
                    <a:gd name="connsiteX67" fmla="*/ 2426 w 10000"/>
                    <a:gd name="connsiteY67" fmla="*/ 43 h 10000"/>
                    <a:gd name="connsiteX68" fmla="*/ 2569 w 10000"/>
                    <a:gd name="connsiteY68" fmla="*/ 115 h 10000"/>
                    <a:gd name="connsiteX69" fmla="*/ 2712 w 10000"/>
                    <a:gd name="connsiteY69" fmla="*/ 188 h 10000"/>
                    <a:gd name="connsiteX70" fmla="*/ 2845 w 10000"/>
                    <a:gd name="connsiteY70" fmla="*/ 274 h 10000"/>
                    <a:gd name="connsiteX71" fmla="*/ 2989 w 10000"/>
                    <a:gd name="connsiteY71" fmla="*/ 375 h 10000"/>
                    <a:gd name="connsiteX72" fmla="*/ 3112 w 10000"/>
                    <a:gd name="connsiteY72" fmla="*/ 461 h 10000"/>
                    <a:gd name="connsiteX73" fmla="*/ 3234 w 10000"/>
                    <a:gd name="connsiteY73" fmla="*/ 590 h 10000"/>
                    <a:gd name="connsiteX74" fmla="*/ 3367 w 10000"/>
                    <a:gd name="connsiteY74" fmla="*/ 720 h 10000"/>
                    <a:gd name="connsiteX75" fmla="*/ 3490 w 10000"/>
                    <a:gd name="connsiteY75" fmla="*/ 850 h 10000"/>
                    <a:gd name="connsiteX76" fmla="*/ 3726 w 10000"/>
                    <a:gd name="connsiteY76" fmla="*/ 1137 h 10000"/>
                    <a:gd name="connsiteX77" fmla="*/ 3941 w 10000"/>
                    <a:gd name="connsiteY77" fmla="*/ 1482 h 10000"/>
                    <a:gd name="connsiteX78" fmla="*/ 4145 w 10000"/>
                    <a:gd name="connsiteY78" fmla="*/ 1842 h 10000"/>
                    <a:gd name="connsiteX79" fmla="*/ 4340 w 10000"/>
                    <a:gd name="connsiteY79" fmla="*/ 2231 h 10000"/>
                    <a:gd name="connsiteX80" fmla="*/ 4534 w 10000"/>
                    <a:gd name="connsiteY80" fmla="*/ 2634 h 10000"/>
                    <a:gd name="connsiteX81" fmla="*/ 4708 w 10000"/>
                    <a:gd name="connsiteY81" fmla="*/ 3051 h 10000"/>
                    <a:gd name="connsiteX82" fmla="*/ 4893 w 10000"/>
                    <a:gd name="connsiteY82" fmla="*/ 3483 h 10000"/>
                    <a:gd name="connsiteX83" fmla="*/ 5056 w 10000"/>
                    <a:gd name="connsiteY83" fmla="*/ 3927 h 10000"/>
                    <a:gd name="connsiteX84" fmla="*/ 5363 w 10000"/>
                    <a:gd name="connsiteY84" fmla="*/ 4834 h 10000"/>
                    <a:gd name="connsiteX85" fmla="*/ 5967 w 10000"/>
                    <a:gd name="connsiteY85" fmla="*/ 6633 h 10000"/>
                    <a:gd name="connsiteX86" fmla="*/ 6254 w 10000"/>
                    <a:gd name="connsiteY86" fmla="*/ 7468 h 10000"/>
                    <a:gd name="connsiteX87" fmla="*/ 6407 w 10000"/>
                    <a:gd name="connsiteY87" fmla="*/ 7828 h 10000"/>
                    <a:gd name="connsiteX88" fmla="*/ 6551 w 10000"/>
                    <a:gd name="connsiteY88" fmla="*/ 8201 h 10000"/>
                    <a:gd name="connsiteX89" fmla="*/ 6714 w 10000"/>
                    <a:gd name="connsiteY89" fmla="*/ 8533 h 10000"/>
                    <a:gd name="connsiteX90" fmla="*/ 6868 w 10000"/>
                    <a:gd name="connsiteY90" fmla="*/ 8821 h 10000"/>
                    <a:gd name="connsiteX91" fmla="*/ 7021 w 10000"/>
                    <a:gd name="connsiteY91" fmla="*/ 9093 h 10000"/>
                    <a:gd name="connsiteX92" fmla="*/ 7195 w 10000"/>
                    <a:gd name="connsiteY92" fmla="*/ 9295 h 10000"/>
                    <a:gd name="connsiteX93" fmla="*/ 7288 w 10000"/>
                    <a:gd name="connsiteY93" fmla="*/ 9395 h 10000"/>
                    <a:gd name="connsiteX94" fmla="*/ 7369 w 10000"/>
                    <a:gd name="connsiteY94" fmla="*/ 9497 h 10000"/>
                    <a:gd name="connsiteX95" fmla="*/ 7462 w 10000"/>
                    <a:gd name="connsiteY95" fmla="*/ 9554 h 10000"/>
                    <a:gd name="connsiteX96" fmla="*/ 7554 w 10000"/>
                    <a:gd name="connsiteY96" fmla="*/ 9626 h 10000"/>
                    <a:gd name="connsiteX97" fmla="*/ 7646 w 10000"/>
                    <a:gd name="connsiteY97" fmla="*/ 9669 h 10000"/>
                    <a:gd name="connsiteX98" fmla="*/ 7748 w 10000"/>
                    <a:gd name="connsiteY98" fmla="*/ 9698 h 10000"/>
                    <a:gd name="connsiteX99" fmla="*/ 7851 w 10000"/>
                    <a:gd name="connsiteY99" fmla="*/ 9741 h 10000"/>
                    <a:gd name="connsiteX100" fmla="*/ 7943 w 10000"/>
                    <a:gd name="connsiteY100" fmla="*/ 9741 h 10000"/>
                    <a:gd name="connsiteX0" fmla="*/ 7933 w 9990"/>
                    <a:gd name="connsiteY0" fmla="*/ 9741 h 10000"/>
                    <a:gd name="connsiteX1" fmla="*/ 7933 w 9990"/>
                    <a:gd name="connsiteY1" fmla="*/ 9741 h 10000"/>
                    <a:gd name="connsiteX2" fmla="*/ 8066 w 9990"/>
                    <a:gd name="connsiteY2" fmla="*/ 9741 h 10000"/>
                    <a:gd name="connsiteX3" fmla="*/ 8168 w 9990"/>
                    <a:gd name="connsiteY3" fmla="*/ 9698 h 10000"/>
                    <a:gd name="connsiteX4" fmla="*/ 8281 w 9990"/>
                    <a:gd name="connsiteY4" fmla="*/ 9655 h 10000"/>
                    <a:gd name="connsiteX5" fmla="*/ 8393 w 9990"/>
                    <a:gd name="connsiteY5" fmla="*/ 9611 h 10000"/>
                    <a:gd name="connsiteX6" fmla="*/ 8496 w 9990"/>
                    <a:gd name="connsiteY6" fmla="*/ 9526 h 10000"/>
                    <a:gd name="connsiteX7" fmla="*/ 8598 w 9990"/>
                    <a:gd name="connsiteY7" fmla="*/ 9425 h 10000"/>
                    <a:gd name="connsiteX8" fmla="*/ 8690 w 9990"/>
                    <a:gd name="connsiteY8" fmla="*/ 9338 h 10000"/>
                    <a:gd name="connsiteX9" fmla="*/ 8792 w 9990"/>
                    <a:gd name="connsiteY9" fmla="*/ 9209 h 10000"/>
                    <a:gd name="connsiteX10" fmla="*/ 8905 w 9990"/>
                    <a:gd name="connsiteY10" fmla="*/ 9079 h 10000"/>
                    <a:gd name="connsiteX11" fmla="*/ 8997 w 9990"/>
                    <a:gd name="connsiteY11" fmla="*/ 8936 h 10000"/>
                    <a:gd name="connsiteX12" fmla="*/ 9181 w 9990"/>
                    <a:gd name="connsiteY12" fmla="*/ 8604 h 10000"/>
                    <a:gd name="connsiteX13" fmla="*/ 9366 w 9990"/>
                    <a:gd name="connsiteY13" fmla="*/ 8231 h 10000"/>
                    <a:gd name="connsiteX14" fmla="*/ 9529 w 9990"/>
                    <a:gd name="connsiteY14" fmla="*/ 7828 h 10000"/>
                    <a:gd name="connsiteX15" fmla="*/ 9765 w 9990"/>
                    <a:gd name="connsiteY15" fmla="*/ 8274 h 10000"/>
                    <a:gd name="connsiteX16" fmla="*/ 9990 w 9990"/>
                    <a:gd name="connsiteY16" fmla="*/ 8691 h 10000"/>
                    <a:gd name="connsiteX17" fmla="*/ 9775 w 9990"/>
                    <a:gd name="connsiteY17" fmla="*/ 8979 h 10000"/>
                    <a:gd name="connsiteX18" fmla="*/ 9560 w 9990"/>
                    <a:gd name="connsiteY18" fmla="*/ 9238 h 10000"/>
                    <a:gd name="connsiteX19" fmla="*/ 9314 w 9990"/>
                    <a:gd name="connsiteY19" fmla="*/ 9467 h 10000"/>
                    <a:gd name="connsiteX20" fmla="*/ 9202 w 9990"/>
                    <a:gd name="connsiteY20" fmla="*/ 9554 h 10000"/>
                    <a:gd name="connsiteX21" fmla="*/ 9069 w 9990"/>
                    <a:gd name="connsiteY21" fmla="*/ 9655 h 10000"/>
                    <a:gd name="connsiteX22" fmla="*/ 8936 w 9990"/>
                    <a:gd name="connsiteY22" fmla="*/ 9741 h 10000"/>
                    <a:gd name="connsiteX23" fmla="*/ 8813 w 9990"/>
                    <a:gd name="connsiteY23" fmla="*/ 9798 h 10000"/>
                    <a:gd name="connsiteX24" fmla="*/ 8670 w 9990"/>
                    <a:gd name="connsiteY24" fmla="*/ 9870 h 10000"/>
                    <a:gd name="connsiteX25" fmla="*/ 8537 w 9990"/>
                    <a:gd name="connsiteY25" fmla="*/ 9914 h 10000"/>
                    <a:gd name="connsiteX26" fmla="*/ 8393 w 9990"/>
                    <a:gd name="connsiteY26" fmla="*/ 9943 h 10000"/>
                    <a:gd name="connsiteX27" fmla="*/ 8250 w 9990"/>
                    <a:gd name="connsiteY27" fmla="*/ 9971 h 10000"/>
                    <a:gd name="connsiteX28" fmla="*/ 8096 w 9990"/>
                    <a:gd name="connsiteY28" fmla="*/ 10000 h 10000"/>
                    <a:gd name="connsiteX29" fmla="*/ 7933 w 9990"/>
                    <a:gd name="connsiteY29" fmla="*/ 10000 h 10000"/>
                    <a:gd name="connsiteX30" fmla="*/ 7769 w 9990"/>
                    <a:gd name="connsiteY30" fmla="*/ 10000 h 10000"/>
                    <a:gd name="connsiteX31" fmla="*/ 7615 w 9990"/>
                    <a:gd name="connsiteY31" fmla="*/ 9957 h 10000"/>
                    <a:gd name="connsiteX32" fmla="*/ 7452 w 9990"/>
                    <a:gd name="connsiteY32" fmla="*/ 9929 h 10000"/>
                    <a:gd name="connsiteX33" fmla="*/ 7298 w 9990"/>
                    <a:gd name="connsiteY33" fmla="*/ 9886 h 10000"/>
                    <a:gd name="connsiteX34" fmla="*/ 7155 w 9990"/>
                    <a:gd name="connsiteY34" fmla="*/ 9812 h 10000"/>
                    <a:gd name="connsiteX35" fmla="*/ 7011 w 9990"/>
                    <a:gd name="connsiteY35" fmla="*/ 9755 h 10000"/>
                    <a:gd name="connsiteX36" fmla="*/ 6878 w 9990"/>
                    <a:gd name="connsiteY36" fmla="*/ 9655 h 10000"/>
                    <a:gd name="connsiteX37" fmla="*/ 6735 w 9990"/>
                    <a:gd name="connsiteY37" fmla="*/ 9554 h 10000"/>
                    <a:gd name="connsiteX38" fmla="*/ 6612 w 9990"/>
                    <a:gd name="connsiteY38" fmla="*/ 9467 h 10000"/>
                    <a:gd name="connsiteX39" fmla="*/ 6469 w 9990"/>
                    <a:gd name="connsiteY39" fmla="*/ 9338 h 10000"/>
                    <a:gd name="connsiteX40" fmla="*/ 6356 w 9990"/>
                    <a:gd name="connsiteY40" fmla="*/ 9224 h 10000"/>
                    <a:gd name="connsiteX41" fmla="*/ 6234 w 9990"/>
                    <a:gd name="connsiteY41" fmla="*/ 9079 h 10000"/>
                    <a:gd name="connsiteX42" fmla="*/ 5998 w 9990"/>
                    <a:gd name="connsiteY42" fmla="*/ 8777 h 10000"/>
                    <a:gd name="connsiteX43" fmla="*/ 5783 w 9990"/>
                    <a:gd name="connsiteY43" fmla="*/ 8446 h 10000"/>
                    <a:gd name="connsiteX44" fmla="*/ 5579 w 9990"/>
                    <a:gd name="connsiteY44" fmla="*/ 8086 h 10000"/>
                    <a:gd name="connsiteX45" fmla="*/ 5384 w 9990"/>
                    <a:gd name="connsiteY45" fmla="*/ 7697 h 10000"/>
                    <a:gd name="connsiteX46" fmla="*/ 5190 w 9990"/>
                    <a:gd name="connsiteY46" fmla="*/ 7295 h 10000"/>
                    <a:gd name="connsiteX47" fmla="*/ 5016 w 9990"/>
                    <a:gd name="connsiteY47" fmla="*/ 6878 h 10000"/>
                    <a:gd name="connsiteX48" fmla="*/ 4842 w 9990"/>
                    <a:gd name="connsiteY48" fmla="*/ 6446 h 10000"/>
                    <a:gd name="connsiteX49" fmla="*/ 4678 w 9990"/>
                    <a:gd name="connsiteY49" fmla="*/ 6000 h 10000"/>
                    <a:gd name="connsiteX50" fmla="*/ 4361 w 9990"/>
                    <a:gd name="connsiteY50" fmla="*/ 5094 h 10000"/>
                    <a:gd name="connsiteX51" fmla="*/ 3767 w 9990"/>
                    <a:gd name="connsiteY51" fmla="*/ 3310 h 10000"/>
                    <a:gd name="connsiteX52" fmla="*/ 3634 w 9990"/>
                    <a:gd name="connsiteY52" fmla="*/ 2863 h 10000"/>
                    <a:gd name="connsiteX53" fmla="*/ 3480 w 9990"/>
                    <a:gd name="connsiteY53" fmla="*/ 2460 h 10000"/>
                    <a:gd name="connsiteX54" fmla="*/ 3337 w 9990"/>
                    <a:gd name="connsiteY54" fmla="*/ 2101 h 10000"/>
                    <a:gd name="connsiteX55" fmla="*/ 3183 w 9990"/>
                    <a:gd name="connsiteY55" fmla="*/ 1727 h 10000"/>
                    <a:gd name="connsiteX56" fmla="*/ 3030 w 9990"/>
                    <a:gd name="connsiteY56" fmla="*/ 1396 h 10000"/>
                    <a:gd name="connsiteX57" fmla="*/ 2876 w 9990"/>
                    <a:gd name="connsiteY57" fmla="*/ 1108 h 10000"/>
                    <a:gd name="connsiteX58" fmla="*/ 2713 w 9990"/>
                    <a:gd name="connsiteY58" fmla="*/ 836 h 10000"/>
                    <a:gd name="connsiteX59" fmla="*/ 2549 w 9990"/>
                    <a:gd name="connsiteY59" fmla="*/ 634 h 10000"/>
                    <a:gd name="connsiteX60" fmla="*/ 2457 w 9990"/>
                    <a:gd name="connsiteY60" fmla="*/ 533 h 10000"/>
                    <a:gd name="connsiteX61" fmla="*/ 2365 w 9990"/>
                    <a:gd name="connsiteY61" fmla="*/ 432 h 10000"/>
                    <a:gd name="connsiteX62" fmla="*/ 2272 w 9990"/>
                    <a:gd name="connsiteY62" fmla="*/ 375 h 10000"/>
                    <a:gd name="connsiteX63" fmla="*/ 2180 w 9990"/>
                    <a:gd name="connsiteY63" fmla="*/ 302 h 10000"/>
                    <a:gd name="connsiteX64" fmla="*/ 0 w 9990"/>
                    <a:gd name="connsiteY64" fmla="*/ 907 h 10000"/>
                    <a:gd name="connsiteX65" fmla="*/ 2262 w 9990"/>
                    <a:gd name="connsiteY65" fmla="*/ 0 h 10000"/>
                    <a:gd name="connsiteX66" fmla="*/ 2416 w 9990"/>
                    <a:gd name="connsiteY66" fmla="*/ 43 h 10000"/>
                    <a:gd name="connsiteX67" fmla="*/ 2559 w 9990"/>
                    <a:gd name="connsiteY67" fmla="*/ 115 h 10000"/>
                    <a:gd name="connsiteX68" fmla="*/ 2702 w 9990"/>
                    <a:gd name="connsiteY68" fmla="*/ 188 h 10000"/>
                    <a:gd name="connsiteX69" fmla="*/ 2835 w 9990"/>
                    <a:gd name="connsiteY69" fmla="*/ 274 h 10000"/>
                    <a:gd name="connsiteX70" fmla="*/ 2979 w 9990"/>
                    <a:gd name="connsiteY70" fmla="*/ 375 h 10000"/>
                    <a:gd name="connsiteX71" fmla="*/ 3102 w 9990"/>
                    <a:gd name="connsiteY71" fmla="*/ 461 h 10000"/>
                    <a:gd name="connsiteX72" fmla="*/ 3224 w 9990"/>
                    <a:gd name="connsiteY72" fmla="*/ 590 h 10000"/>
                    <a:gd name="connsiteX73" fmla="*/ 3357 w 9990"/>
                    <a:gd name="connsiteY73" fmla="*/ 720 h 10000"/>
                    <a:gd name="connsiteX74" fmla="*/ 3480 w 9990"/>
                    <a:gd name="connsiteY74" fmla="*/ 850 h 10000"/>
                    <a:gd name="connsiteX75" fmla="*/ 3716 w 9990"/>
                    <a:gd name="connsiteY75" fmla="*/ 1137 h 10000"/>
                    <a:gd name="connsiteX76" fmla="*/ 3931 w 9990"/>
                    <a:gd name="connsiteY76" fmla="*/ 1482 h 10000"/>
                    <a:gd name="connsiteX77" fmla="*/ 4135 w 9990"/>
                    <a:gd name="connsiteY77" fmla="*/ 1842 h 10000"/>
                    <a:gd name="connsiteX78" fmla="*/ 4330 w 9990"/>
                    <a:gd name="connsiteY78" fmla="*/ 2231 h 10000"/>
                    <a:gd name="connsiteX79" fmla="*/ 4524 w 9990"/>
                    <a:gd name="connsiteY79" fmla="*/ 2634 h 10000"/>
                    <a:gd name="connsiteX80" fmla="*/ 4698 w 9990"/>
                    <a:gd name="connsiteY80" fmla="*/ 3051 h 10000"/>
                    <a:gd name="connsiteX81" fmla="*/ 4883 w 9990"/>
                    <a:gd name="connsiteY81" fmla="*/ 3483 h 10000"/>
                    <a:gd name="connsiteX82" fmla="*/ 5046 w 9990"/>
                    <a:gd name="connsiteY82" fmla="*/ 3927 h 10000"/>
                    <a:gd name="connsiteX83" fmla="*/ 5353 w 9990"/>
                    <a:gd name="connsiteY83" fmla="*/ 4834 h 10000"/>
                    <a:gd name="connsiteX84" fmla="*/ 5957 w 9990"/>
                    <a:gd name="connsiteY84" fmla="*/ 6633 h 10000"/>
                    <a:gd name="connsiteX85" fmla="*/ 6244 w 9990"/>
                    <a:gd name="connsiteY85" fmla="*/ 7468 h 10000"/>
                    <a:gd name="connsiteX86" fmla="*/ 6397 w 9990"/>
                    <a:gd name="connsiteY86" fmla="*/ 7828 h 10000"/>
                    <a:gd name="connsiteX87" fmla="*/ 6541 w 9990"/>
                    <a:gd name="connsiteY87" fmla="*/ 8201 h 10000"/>
                    <a:gd name="connsiteX88" fmla="*/ 6704 w 9990"/>
                    <a:gd name="connsiteY88" fmla="*/ 8533 h 10000"/>
                    <a:gd name="connsiteX89" fmla="*/ 6858 w 9990"/>
                    <a:gd name="connsiteY89" fmla="*/ 8821 h 10000"/>
                    <a:gd name="connsiteX90" fmla="*/ 7011 w 9990"/>
                    <a:gd name="connsiteY90" fmla="*/ 9093 h 10000"/>
                    <a:gd name="connsiteX91" fmla="*/ 7185 w 9990"/>
                    <a:gd name="connsiteY91" fmla="*/ 9295 h 10000"/>
                    <a:gd name="connsiteX92" fmla="*/ 7278 w 9990"/>
                    <a:gd name="connsiteY92" fmla="*/ 9395 h 10000"/>
                    <a:gd name="connsiteX93" fmla="*/ 7359 w 9990"/>
                    <a:gd name="connsiteY93" fmla="*/ 9497 h 10000"/>
                    <a:gd name="connsiteX94" fmla="*/ 7452 w 9990"/>
                    <a:gd name="connsiteY94" fmla="*/ 9554 h 10000"/>
                    <a:gd name="connsiteX95" fmla="*/ 7544 w 9990"/>
                    <a:gd name="connsiteY95" fmla="*/ 9626 h 10000"/>
                    <a:gd name="connsiteX96" fmla="*/ 7636 w 9990"/>
                    <a:gd name="connsiteY96" fmla="*/ 9669 h 10000"/>
                    <a:gd name="connsiteX97" fmla="*/ 7738 w 9990"/>
                    <a:gd name="connsiteY97" fmla="*/ 9698 h 10000"/>
                    <a:gd name="connsiteX98" fmla="*/ 7841 w 9990"/>
                    <a:gd name="connsiteY98" fmla="*/ 9741 h 10000"/>
                    <a:gd name="connsiteX99" fmla="*/ 7933 w 9990"/>
                    <a:gd name="connsiteY99" fmla="*/ 9741 h 10000"/>
                    <a:gd name="connsiteX0" fmla="*/ 5759 w 7818"/>
                    <a:gd name="connsiteY0" fmla="*/ 9741 h 10000"/>
                    <a:gd name="connsiteX1" fmla="*/ 5759 w 7818"/>
                    <a:gd name="connsiteY1" fmla="*/ 9741 h 10000"/>
                    <a:gd name="connsiteX2" fmla="*/ 5892 w 7818"/>
                    <a:gd name="connsiteY2" fmla="*/ 9741 h 10000"/>
                    <a:gd name="connsiteX3" fmla="*/ 5994 w 7818"/>
                    <a:gd name="connsiteY3" fmla="*/ 9698 h 10000"/>
                    <a:gd name="connsiteX4" fmla="*/ 6107 w 7818"/>
                    <a:gd name="connsiteY4" fmla="*/ 9655 h 10000"/>
                    <a:gd name="connsiteX5" fmla="*/ 6219 w 7818"/>
                    <a:gd name="connsiteY5" fmla="*/ 9611 h 10000"/>
                    <a:gd name="connsiteX6" fmla="*/ 6323 w 7818"/>
                    <a:gd name="connsiteY6" fmla="*/ 9526 h 10000"/>
                    <a:gd name="connsiteX7" fmla="*/ 6425 w 7818"/>
                    <a:gd name="connsiteY7" fmla="*/ 9425 h 10000"/>
                    <a:gd name="connsiteX8" fmla="*/ 6517 w 7818"/>
                    <a:gd name="connsiteY8" fmla="*/ 9338 h 10000"/>
                    <a:gd name="connsiteX9" fmla="*/ 6619 w 7818"/>
                    <a:gd name="connsiteY9" fmla="*/ 9209 h 10000"/>
                    <a:gd name="connsiteX10" fmla="*/ 6732 w 7818"/>
                    <a:gd name="connsiteY10" fmla="*/ 9079 h 10000"/>
                    <a:gd name="connsiteX11" fmla="*/ 6824 w 7818"/>
                    <a:gd name="connsiteY11" fmla="*/ 8936 h 10000"/>
                    <a:gd name="connsiteX12" fmla="*/ 7008 w 7818"/>
                    <a:gd name="connsiteY12" fmla="*/ 8604 h 10000"/>
                    <a:gd name="connsiteX13" fmla="*/ 7193 w 7818"/>
                    <a:gd name="connsiteY13" fmla="*/ 8231 h 10000"/>
                    <a:gd name="connsiteX14" fmla="*/ 7357 w 7818"/>
                    <a:gd name="connsiteY14" fmla="*/ 7828 h 10000"/>
                    <a:gd name="connsiteX15" fmla="*/ 7593 w 7818"/>
                    <a:gd name="connsiteY15" fmla="*/ 8274 h 10000"/>
                    <a:gd name="connsiteX16" fmla="*/ 7818 w 7818"/>
                    <a:gd name="connsiteY16" fmla="*/ 8691 h 10000"/>
                    <a:gd name="connsiteX17" fmla="*/ 7603 w 7818"/>
                    <a:gd name="connsiteY17" fmla="*/ 8979 h 10000"/>
                    <a:gd name="connsiteX18" fmla="*/ 7388 w 7818"/>
                    <a:gd name="connsiteY18" fmla="*/ 9238 h 10000"/>
                    <a:gd name="connsiteX19" fmla="*/ 7141 w 7818"/>
                    <a:gd name="connsiteY19" fmla="*/ 9467 h 10000"/>
                    <a:gd name="connsiteX20" fmla="*/ 7029 w 7818"/>
                    <a:gd name="connsiteY20" fmla="*/ 9554 h 10000"/>
                    <a:gd name="connsiteX21" fmla="*/ 6896 w 7818"/>
                    <a:gd name="connsiteY21" fmla="*/ 9655 h 10000"/>
                    <a:gd name="connsiteX22" fmla="*/ 6763 w 7818"/>
                    <a:gd name="connsiteY22" fmla="*/ 9741 h 10000"/>
                    <a:gd name="connsiteX23" fmla="*/ 6640 w 7818"/>
                    <a:gd name="connsiteY23" fmla="*/ 9798 h 10000"/>
                    <a:gd name="connsiteX24" fmla="*/ 6497 w 7818"/>
                    <a:gd name="connsiteY24" fmla="*/ 9870 h 10000"/>
                    <a:gd name="connsiteX25" fmla="*/ 6364 w 7818"/>
                    <a:gd name="connsiteY25" fmla="*/ 9914 h 10000"/>
                    <a:gd name="connsiteX26" fmla="*/ 6219 w 7818"/>
                    <a:gd name="connsiteY26" fmla="*/ 9943 h 10000"/>
                    <a:gd name="connsiteX27" fmla="*/ 6076 w 7818"/>
                    <a:gd name="connsiteY27" fmla="*/ 9971 h 10000"/>
                    <a:gd name="connsiteX28" fmla="*/ 5922 w 7818"/>
                    <a:gd name="connsiteY28" fmla="*/ 10000 h 10000"/>
                    <a:gd name="connsiteX29" fmla="*/ 5759 w 7818"/>
                    <a:gd name="connsiteY29" fmla="*/ 10000 h 10000"/>
                    <a:gd name="connsiteX30" fmla="*/ 5595 w 7818"/>
                    <a:gd name="connsiteY30" fmla="*/ 10000 h 10000"/>
                    <a:gd name="connsiteX31" fmla="*/ 5441 w 7818"/>
                    <a:gd name="connsiteY31" fmla="*/ 9957 h 10000"/>
                    <a:gd name="connsiteX32" fmla="*/ 5277 w 7818"/>
                    <a:gd name="connsiteY32" fmla="*/ 9929 h 10000"/>
                    <a:gd name="connsiteX33" fmla="*/ 5123 w 7818"/>
                    <a:gd name="connsiteY33" fmla="*/ 9886 h 10000"/>
                    <a:gd name="connsiteX34" fmla="*/ 4980 w 7818"/>
                    <a:gd name="connsiteY34" fmla="*/ 9812 h 10000"/>
                    <a:gd name="connsiteX35" fmla="*/ 4836 w 7818"/>
                    <a:gd name="connsiteY35" fmla="*/ 9755 h 10000"/>
                    <a:gd name="connsiteX36" fmla="*/ 4703 w 7818"/>
                    <a:gd name="connsiteY36" fmla="*/ 9655 h 10000"/>
                    <a:gd name="connsiteX37" fmla="*/ 4560 w 7818"/>
                    <a:gd name="connsiteY37" fmla="*/ 9554 h 10000"/>
                    <a:gd name="connsiteX38" fmla="*/ 4437 w 7818"/>
                    <a:gd name="connsiteY38" fmla="*/ 9467 h 10000"/>
                    <a:gd name="connsiteX39" fmla="*/ 4293 w 7818"/>
                    <a:gd name="connsiteY39" fmla="*/ 9338 h 10000"/>
                    <a:gd name="connsiteX40" fmla="*/ 4180 w 7818"/>
                    <a:gd name="connsiteY40" fmla="*/ 9224 h 10000"/>
                    <a:gd name="connsiteX41" fmla="*/ 4058 w 7818"/>
                    <a:gd name="connsiteY41" fmla="*/ 9079 h 10000"/>
                    <a:gd name="connsiteX42" fmla="*/ 3822 w 7818"/>
                    <a:gd name="connsiteY42" fmla="*/ 8777 h 10000"/>
                    <a:gd name="connsiteX43" fmla="*/ 3607 w 7818"/>
                    <a:gd name="connsiteY43" fmla="*/ 8446 h 10000"/>
                    <a:gd name="connsiteX44" fmla="*/ 3403 w 7818"/>
                    <a:gd name="connsiteY44" fmla="*/ 8086 h 10000"/>
                    <a:gd name="connsiteX45" fmla="*/ 3207 w 7818"/>
                    <a:gd name="connsiteY45" fmla="*/ 7697 h 10000"/>
                    <a:gd name="connsiteX46" fmla="*/ 3013 w 7818"/>
                    <a:gd name="connsiteY46" fmla="*/ 7295 h 10000"/>
                    <a:gd name="connsiteX47" fmla="*/ 2839 w 7818"/>
                    <a:gd name="connsiteY47" fmla="*/ 6878 h 10000"/>
                    <a:gd name="connsiteX48" fmla="*/ 2665 w 7818"/>
                    <a:gd name="connsiteY48" fmla="*/ 6446 h 10000"/>
                    <a:gd name="connsiteX49" fmla="*/ 2501 w 7818"/>
                    <a:gd name="connsiteY49" fmla="*/ 6000 h 10000"/>
                    <a:gd name="connsiteX50" fmla="*/ 2183 w 7818"/>
                    <a:gd name="connsiteY50" fmla="*/ 5094 h 10000"/>
                    <a:gd name="connsiteX51" fmla="*/ 1589 w 7818"/>
                    <a:gd name="connsiteY51" fmla="*/ 3310 h 10000"/>
                    <a:gd name="connsiteX52" fmla="*/ 1456 w 7818"/>
                    <a:gd name="connsiteY52" fmla="*/ 2863 h 10000"/>
                    <a:gd name="connsiteX53" fmla="*/ 1301 w 7818"/>
                    <a:gd name="connsiteY53" fmla="*/ 2460 h 10000"/>
                    <a:gd name="connsiteX54" fmla="*/ 1158 w 7818"/>
                    <a:gd name="connsiteY54" fmla="*/ 2101 h 10000"/>
                    <a:gd name="connsiteX55" fmla="*/ 1004 w 7818"/>
                    <a:gd name="connsiteY55" fmla="*/ 1727 h 10000"/>
                    <a:gd name="connsiteX56" fmla="*/ 851 w 7818"/>
                    <a:gd name="connsiteY56" fmla="*/ 1396 h 10000"/>
                    <a:gd name="connsiteX57" fmla="*/ 697 w 7818"/>
                    <a:gd name="connsiteY57" fmla="*/ 1108 h 10000"/>
                    <a:gd name="connsiteX58" fmla="*/ 534 w 7818"/>
                    <a:gd name="connsiteY58" fmla="*/ 836 h 10000"/>
                    <a:gd name="connsiteX59" fmla="*/ 370 w 7818"/>
                    <a:gd name="connsiteY59" fmla="*/ 634 h 10000"/>
                    <a:gd name="connsiteX60" fmla="*/ 277 w 7818"/>
                    <a:gd name="connsiteY60" fmla="*/ 533 h 10000"/>
                    <a:gd name="connsiteX61" fmla="*/ 185 w 7818"/>
                    <a:gd name="connsiteY61" fmla="*/ 432 h 10000"/>
                    <a:gd name="connsiteX62" fmla="*/ 92 w 7818"/>
                    <a:gd name="connsiteY62" fmla="*/ 375 h 10000"/>
                    <a:gd name="connsiteX63" fmla="*/ 0 w 7818"/>
                    <a:gd name="connsiteY63" fmla="*/ 302 h 10000"/>
                    <a:gd name="connsiteX64" fmla="*/ 82 w 7818"/>
                    <a:gd name="connsiteY64" fmla="*/ 0 h 10000"/>
                    <a:gd name="connsiteX65" fmla="*/ 236 w 7818"/>
                    <a:gd name="connsiteY65" fmla="*/ 43 h 10000"/>
                    <a:gd name="connsiteX66" fmla="*/ 380 w 7818"/>
                    <a:gd name="connsiteY66" fmla="*/ 115 h 10000"/>
                    <a:gd name="connsiteX67" fmla="*/ 523 w 7818"/>
                    <a:gd name="connsiteY67" fmla="*/ 188 h 10000"/>
                    <a:gd name="connsiteX68" fmla="*/ 656 w 7818"/>
                    <a:gd name="connsiteY68" fmla="*/ 274 h 10000"/>
                    <a:gd name="connsiteX69" fmla="*/ 800 w 7818"/>
                    <a:gd name="connsiteY69" fmla="*/ 375 h 10000"/>
                    <a:gd name="connsiteX70" fmla="*/ 923 w 7818"/>
                    <a:gd name="connsiteY70" fmla="*/ 461 h 10000"/>
                    <a:gd name="connsiteX71" fmla="*/ 1045 w 7818"/>
                    <a:gd name="connsiteY71" fmla="*/ 590 h 10000"/>
                    <a:gd name="connsiteX72" fmla="*/ 1178 w 7818"/>
                    <a:gd name="connsiteY72" fmla="*/ 720 h 10000"/>
                    <a:gd name="connsiteX73" fmla="*/ 1301 w 7818"/>
                    <a:gd name="connsiteY73" fmla="*/ 850 h 10000"/>
                    <a:gd name="connsiteX74" fmla="*/ 1538 w 7818"/>
                    <a:gd name="connsiteY74" fmla="*/ 1137 h 10000"/>
                    <a:gd name="connsiteX75" fmla="*/ 1753 w 7818"/>
                    <a:gd name="connsiteY75" fmla="*/ 1482 h 10000"/>
                    <a:gd name="connsiteX76" fmla="*/ 1957 w 7818"/>
                    <a:gd name="connsiteY76" fmla="*/ 1842 h 10000"/>
                    <a:gd name="connsiteX77" fmla="*/ 2152 w 7818"/>
                    <a:gd name="connsiteY77" fmla="*/ 2231 h 10000"/>
                    <a:gd name="connsiteX78" fmla="*/ 2347 w 7818"/>
                    <a:gd name="connsiteY78" fmla="*/ 2634 h 10000"/>
                    <a:gd name="connsiteX79" fmla="*/ 2521 w 7818"/>
                    <a:gd name="connsiteY79" fmla="*/ 3051 h 10000"/>
                    <a:gd name="connsiteX80" fmla="*/ 2706 w 7818"/>
                    <a:gd name="connsiteY80" fmla="*/ 3483 h 10000"/>
                    <a:gd name="connsiteX81" fmla="*/ 2869 w 7818"/>
                    <a:gd name="connsiteY81" fmla="*/ 3927 h 10000"/>
                    <a:gd name="connsiteX82" fmla="*/ 3176 w 7818"/>
                    <a:gd name="connsiteY82" fmla="*/ 4834 h 10000"/>
                    <a:gd name="connsiteX83" fmla="*/ 3781 w 7818"/>
                    <a:gd name="connsiteY83" fmla="*/ 6633 h 10000"/>
                    <a:gd name="connsiteX84" fmla="*/ 4068 w 7818"/>
                    <a:gd name="connsiteY84" fmla="*/ 7468 h 10000"/>
                    <a:gd name="connsiteX85" fmla="*/ 4221 w 7818"/>
                    <a:gd name="connsiteY85" fmla="*/ 7828 h 10000"/>
                    <a:gd name="connsiteX86" fmla="*/ 4366 w 7818"/>
                    <a:gd name="connsiteY86" fmla="*/ 8201 h 10000"/>
                    <a:gd name="connsiteX87" fmla="*/ 4529 w 7818"/>
                    <a:gd name="connsiteY87" fmla="*/ 8533 h 10000"/>
                    <a:gd name="connsiteX88" fmla="*/ 4683 w 7818"/>
                    <a:gd name="connsiteY88" fmla="*/ 8821 h 10000"/>
                    <a:gd name="connsiteX89" fmla="*/ 4836 w 7818"/>
                    <a:gd name="connsiteY89" fmla="*/ 9093 h 10000"/>
                    <a:gd name="connsiteX90" fmla="*/ 5010 w 7818"/>
                    <a:gd name="connsiteY90" fmla="*/ 9295 h 10000"/>
                    <a:gd name="connsiteX91" fmla="*/ 5103 w 7818"/>
                    <a:gd name="connsiteY91" fmla="*/ 9395 h 10000"/>
                    <a:gd name="connsiteX92" fmla="*/ 5184 w 7818"/>
                    <a:gd name="connsiteY92" fmla="*/ 9497 h 10000"/>
                    <a:gd name="connsiteX93" fmla="*/ 5277 w 7818"/>
                    <a:gd name="connsiteY93" fmla="*/ 9554 h 10000"/>
                    <a:gd name="connsiteX94" fmla="*/ 5370 w 7818"/>
                    <a:gd name="connsiteY94" fmla="*/ 9626 h 10000"/>
                    <a:gd name="connsiteX95" fmla="*/ 5462 w 7818"/>
                    <a:gd name="connsiteY95" fmla="*/ 9669 h 10000"/>
                    <a:gd name="connsiteX96" fmla="*/ 5564 w 7818"/>
                    <a:gd name="connsiteY96" fmla="*/ 9698 h 10000"/>
                    <a:gd name="connsiteX97" fmla="*/ 5667 w 7818"/>
                    <a:gd name="connsiteY97" fmla="*/ 9741 h 10000"/>
                    <a:gd name="connsiteX98" fmla="*/ 5759 w 7818"/>
                    <a:gd name="connsiteY98" fmla="*/ 9741 h 10000"/>
                    <a:gd name="connsiteX0" fmla="*/ 7919 w 10553"/>
                    <a:gd name="connsiteY0" fmla="*/ 9741 h 10000"/>
                    <a:gd name="connsiteX1" fmla="*/ 7919 w 10553"/>
                    <a:gd name="connsiteY1" fmla="*/ 9741 h 10000"/>
                    <a:gd name="connsiteX2" fmla="*/ 8089 w 10553"/>
                    <a:gd name="connsiteY2" fmla="*/ 9741 h 10000"/>
                    <a:gd name="connsiteX3" fmla="*/ 8220 w 10553"/>
                    <a:gd name="connsiteY3" fmla="*/ 9698 h 10000"/>
                    <a:gd name="connsiteX4" fmla="*/ 8364 w 10553"/>
                    <a:gd name="connsiteY4" fmla="*/ 9655 h 10000"/>
                    <a:gd name="connsiteX5" fmla="*/ 8508 w 10553"/>
                    <a:gd name="connsiteY5" fmla="*/ 9611 h 10000"/>
                    <a:gd name="connsiteX6" fmla="*/ 8641 w 10553"/>
                    <a:gd name="connsiteY6" fmla="*/ 9526 h 10000"/>
                    <a:gd name="connsiteX7" fmla="*/ 8771 w 10553"/>
                    <a:gd name="connsiteY7" fmla="*/ 9425 h 10000"/>
                    <a:gd name="connsiteX8" fmla="*/ 8889 w 10553"/>
                    <a:gd name="connsiteY8" fmla="*/ 9338 h 10000"/>
                    <a:gd name="connsiteX9" fmla="*/ 9019 w 10553"/>
                    <a:gd name="connsiteY9" fmla="*/ 9209 h 10000"/>
                    <a:gd name="connsiteX10" fmla="*/ 9164 w 10553"/>
                    <a:gd name="connsiteY10" fmla="*/ 9079 h 10000"/>
                    <a:gd name="connsiteX11" fmla="*/ 9282 w 10553"/>
                    <a:gd name="connsiteY11" fmla="*/ 8936 h 10000"/>
                    <a:gd name="connsiteX12" fmla="*/ 9517 w 10553"/>
                    <a:gd name="connsiteY12" fmla="*/ 8604 h 10000"/>
                    <a:gd name="connsiteX13" fmla="*/ 9754 w 10553"/>
                    <a:gd name="connsiteY13" fmla="*/ 8231 h 10000"/>
                    <a:gd name="connsiteX14" fmla="*/ 9963 w 10553"/>
                    <a:gd name="connsiteY14" fmla="*/ 7828 h 10000"/>
                    <a:gd name="connsiteX15" fmla="*/ 10265 w 10553"/>
                    <a:gd name="connsiteY15" fmla="*/ 8274 h 10000"/>
                    <a:gd name="connsiteX16" fmla="*/ 10553 w 10553"/>
                    <a:gd name="connsiteY16" fmla="*/ 8691 h 10000"/>
                    <a:gd name="connsiteX17" fmla="*/ 10278 w 10553"/>
                    <a:gd name="connsiteY17" fmla="*/ 8979 h 10000"/>
                    <a:gd name="connsiteX18" fmla="*/ 10003 w 10553"/>
                    <a:gd name="connsiteY18" fmla="*/ 9238 h 10000"/>
                    <a:gd name="connsiteX19" fmla="*/ 9687 w 10553"/>
                    <a:gd name="connsiteY19" fmla="*/ 9467 h 10000"/>
                    <a:gd name="connsiteX20" fmla="*/ 9544 w 10553"/>
                    <a:gd name="connsiteY20" fmla="*/ 9554 h 10000"/>
                    <a:gd name="connsiteX21" fmla="*/ 9374 w 10553"/>
                    <a:gd name="connsiteY21" fmla="*/ 9655 h 10000"/>
                    <a:gd name="connsiteX22" fmla="*/ 9204 w 10553"/>
                    <a:gd name="connsiteY22" fmla="*/ 9741 h 10000"/>
                    <a:gd name="connsiteX23" fmla="*/ 9046 w 10553"/>
                    <a:gd name="connsiteY23" fmla="*/ 9798 h 10000"/>
                    <a:gd name="connsiteX24" fmla="*/ 8863 w 10553"/>
                    <a:gd name="connsiteY24" fmla="*/ 9870 h 10000"/>
                    <a:gd name="connsiteX25" fmla="*/ 8693 w 10553"/>
                    <a:gd name="connsiteY25" fmla="*/ 9914 h 10000"/>
                    <a:gd name="connsiteX26" fmla="*/ 8508 w 10553"/>
                    <a:gd name="connsiteY26" fmla="*/ 9943 h 10000"/>
                    <a:gd name="connsiteX27" fmla="*/ 8325 w 10553"/>
                    <a:gd name="connsiteY27" fmla="*/ 9971 h 10000"/>
                    <a:gd name="connsiteX28" fmla="*/ 8128 w 10553"/>
                    <a:gd name="connsiteY28" fmla="*/ 10000 h 10000"/>
                    <a:gd name="connsiteX29" fmla="*/ 7919 w 10553"/>
                    <a:gd name="connsiteY29" fmla="*/ 10000 h 10000"/>
                    <a:gd name="connsiteX30" fmla="*/ 7710 w 10553"/>
                    <a:gd name="connsiteY30" fmla="*/ 10000 h 10000"/>
                    <a:gd name="connsiteX31" fmla="*/ 7513 w 10553"/>
                    <a:gd name="connsiteY31" fmla="*/ 9957 h 10000"/>
                    <a:gd name="connsiteX32" fmla="*/ 7303 w 10553"/>
                    <a:gd name="connsiteY32" fmla="*/ 9929 h 10000"/>
                    <a:gd name="connsiteX33" fmla="*/ 7106 w 10553"/>
                    <a:gd name="connsiteY33" fmla="*/ 9886 h 10000"/>
                    <a:gd name="connsiteX34" fmla="*/ 6923 w 10553"/>
                    <a:gd name="connsiteY34" fmla="*/ 9812 h 10000"/>
                    <a:gd name="connsiteX35" fmla="*/ 6739 w 10553"/>
                    <a:gd name="connsiteY35" fmla="*/ 9755 h 10000"/>
                    <a:gd name="connsiteX36" fmla="*/ 6569 w 10553"/>
                    <a:gd name="connsiteY36" fmla="*/ 9655 h 10000"/>
                    <a:gd name="connsiteX37" fmla="*/ 6386 w 10553"/>
                    <a:gd name="connsiteY37" fmla="*/ 9554 h 10000"/>
                    <a:gd name="connsiteX38" fmla="*/ 6228 w 10553"/>
                    <a:gd name="connsiteY38" fmla="*/ 9467 h 10000"/>
                    <a:gd name="connsiteX39" fmla="*/ 6044 w 10553"/>
                    <a:gd name="connsiteY39" fmla="*/ 9338 h 10000"/>
                    <a:gd name="connsiteX40" fmla="*/ 5900 w 10553"/>
                    <a:gd name="connsiteY40" fmla="*/ 9224 h 10000"/>
                    <a:gd name="connsiteX41" fmla="*/ 5744 w 10553"/>
                    <a:gd name="connsiteY41" fmla="*/ 9079 h 10000"/>
                    <a:gd name="connsiteX42" fmla="*/ 5442 w 10553"/>
                    <a:gd name="connsiteY42" fmla="*/ 8777 h 10000"/>
                    <a:gd name="connsiteX43" fmla="*/ 5167 w 10553"/>
                    <a:gd name="connsiteY43" fmla="*/ 8446 h 10000"/>
                    <a:gd name="connsiteX44" fmla="*/ 4906 w 10553"/>
                    <a:gd name="connsiteY44" fmla="*/ 8086 h 10000"/>
                    <a:gd name="connsiteX45" fmla="*/ 4655 w 10553"/>
                    <a:gd name="connsiteY45" fmla="*/ 7697 h 10000"/>
                    <a:gd name="connsiteX46" fmla="*/ 4407 w 10553"/>
                    <a:gd name="connsiteY46" fmla="*/ 7295 h 10000"/>
                    <a:gd name="connsiteX47" fmla="*/ 4184 w 10553"/>
                    <a:gd name="connsiteY47" fmla="*/ 6878 h 10000"/>
                    <a:gd name="connsiteX48" fmla="*/ 3962 w 10553"/>
                    <a:gd name="connsiteY48" fmla="*/ 6446 h 10000"/>
                    <a:gd name="connsiteX49" fmla="*/ 3752 w 10553"/>
                    <a:gd name="connsiteY49" fmla="*/ 6000 h 10000"/>
                    <a:gd name="connsiteX50" fmla="*/ 3345 w 10553"/>
                    <a:gd name="connsiteY50" fmla="*/ 5094 h 10000"/>
                    <a:gd name="connsiteX51" fmla="*/ 2585 w 10553"/>
                    <a:gd name="connsiteY51" fmla="*/ 3310 h 10000"/>
                    <a:gd name="connsiteX52" fmla="*/ 2415 w 10553"/>
                    <a:gd name="connsiteY52" fmla="*/ 2863 h 10000"/>
                    <a:gd name="connsiteX53" fmla="*/ 2217 w 10553"/>
                    <a:gd name="connsiteY53" fmla="*/ 2460 h 10000"/>
                    <a:gd name="connsiteX54" fmla="*/ 2034 w 10553"/>
                    <a:gd name="connsiteY54" fmla="*/ 2101 h 10000"/>
                    <a:gd name="connsiteX55" fmla="*/ 1837 w 10553"/>
                    <a:gd name="connsiteY55" fmla="*/ 1727 h 10000"/>
                    <a:gd name="connsiteX56" fmla="*/ 1642 w 10553"/>
                    <a:gd name="connsiteY56" fmla="*/ 1396 h 10000"/>
                    <a:gd name="connsiteX57" fmla="*/ 1445 w 10553"/>
                    <a:gd name="connsiteY57" fmla="*/ 1108 h 10000"/>
                    <a:gd name="connsiteX58" fmla="*/ 1236 w 10553"/>
                    <a:gd name="connsiteY58" fmla="*/ 836 h 10000"/>
                    <a:gd name="connsiteX59" fmla="*/ 1026 w 10553"/>
                    <a:gd name="connsiteY59" fmla="*/ 634 h 10000"/>
                    <a:gd name="connsiteX60" fmla="*/ 907 w 10553"/>
                    <a:gd name="connsiteY60" fmla="*/ 533 h 10000"/>
                    <a:gd name="connsiteX61" fmla="*/ 790 w 10553"/>
                    <a:gd name="connsiteY61" fmla="*/ 432 h 10000"/>
                    <a:gd name="connsiteX62" fmla="*/ 671 w 10553"/>
                    <a:gd name="connsiteY62" fmla="*/ 375 h 10000"/>
                    <a:gd name="connsiteX63" fmla="*/ 0 w 10553"/>
                    <a:gd name="connsiteY63" fmla="*/ 841 h 10000"/>
                    <a:gd name="connsiteX64" fmla="*/ 658 w 10553"/>
                    <a:gd name="connsiteY64" fmla="*/ 0 h 10000"/>
                    <a:gd name="connsiteX65" fmla="*/ 855 w 10553"/>
                    <a:gd name="connsiteY65" fmla="*/ 43 h 10000"/>
                    <a:gd name="connsiteX66" fmla="*/ 1039 w 10553"/>
                    <a:gd name="connsiteY66" fmla="*/ 115 h 10000"/>
                    <a:gd name="connsiteX67" fmla="*/ 1222 w 10553"/>
                    <a:gd name="connsiteY67" fmla="*/ 188 h 10000"/>
                    <a:gd name="connsiteX68" fmla="*/ 1392 w 10553"/>
                    <a:gd name="connsiteY68" fmla="*/ 274 h 10000"/>
                    <a:gd name="connsiteX69" fmla="*/ 1576 w 10553"/>
                    <a:gd name="connsiteY69" fmla="*/ 375 h 10000"/>
                    <a:gd name="connsiteX70" fmla="*/ 1734 w 10553"/>
                    <a:gd name="connsiteY70" fmla="*/ 461 h 10000"/>
                    <a:gd name="connsiteX71" fmla="*/ 1890 w 10553"/>
                    <a:gd name="connsiteY71" fmla="*/ 590 h 10000"/>
                    <a:gd name="connsiteX72" fmla="*/ 2060 w 10553"/>
                    <a:gd name="connsiteY72" fmla="*/ 720 h 10000"/>
                    <a:gd name="connsiteX73" fmla="*/ 2217 w 10553"/>
                    <a:gd name="connsiteY73" fmla="*/ 850 h 10000"/>
                    <a:gd name="connsiteX74" fmla="*/ 2520 w 10553"/>
                    <a:gd name="connsiteY74" fmla="*/ 1137 h 10000"/>
                    <a:gd name="connsiteX75" fmla="*/ 2795 w 10553"/>
                    <a:gd name="connsiteY75" fmla="*/ 1482 h 10000"/>
                    <a:gd name="connsiteX76" fmla="*/ 3056 w 10553"/>
                    <a:gd name="connsiteY76" fmla="*/ 1842 h 10000"/>
                    <a:gd name="connsiteX77" fmla="*/ 3306 w 10553"/>
                    <a:gd name="connsiteY77" fmla="*/ 2231 h 10000"/>
                    <a:gd name="connsiteX78" fmla="*/ 3555 w 10553"/>
                    <a:gd name="connsiteY78" fmla="*/ 2634 h 10000"/>
                    <a:gd name="connsiteX79" fmla="*/ 3778 w 10553"/>
                    <a:gd name="connsiteY79" fmla="*/ 3051 h 10000"/>
                    <a:gd name="connsiteX80" fmla="*/ 4014 w 10553"/>
                    <a:gd name="connsiteY80" fmla="*/ 3483 h 10000"/>
                    <a:gd name="connsiteX81" fmla="*/ 4223 w 10553"/>
                    <a:gd name="connsiteY81" fmla="*/ 3927 h 10000"/>
                    <a:gd name="connsiteX82" fmla="*/ 4615 w 10553"/>
                    <a:gd name="connsiteY82" fmla="*/ 4834 h 10000"/>
                    <a:gd name="connsiteX83" fmla="*/ 5389 w 10553"/>
                    <a:gd name="connsiteY83" fmla="*/ 6633 h 10000"/>
                    <a:gd name="connsiteX84" fmla="*/ 5756 w 10553"/>
                    <a:gd name="connsiteY84" fmla="*/ 7468 h 10000"/>
                    <a:gd name="connsiteX85" fmla="*/ 5952 w 10553"/>
                    <a:gd name="connsiteY85" fmla="*/ 7828 h 10000"/>
                    <a:gd name="connsiteX86" fmla="*/ 6138 w 10553"/>
                    <a:gd name="connsiteY86" fmla="*/ 8201 h 10000"/>
                    <a:gd name="connsiteX87" fmla="*/ 6346 w 10553"/>
                    <a:gd name="connsiteY87" fmla="*/ 8533 h 10000"/>
                    <a:gd name="connsiteX88" fmla="*/ 6543 w 10553"/>
                    <a:gd name="connsiteY88" fmla="*/ 8821 h 10000"/>
                    <a:gd name="connsiteX89" fmla="*/ 6739 w 10553"/>
                    <a:gd name="connsiteY89" fmla="*/ 9093 h 10000"/>
                    <a:gd name="connsiteX90" fmla="*/ 6961 w 10553"/>
                    <a:gd name="connsiteY90" fmla="*/ 9295 h 10000"/>
                    <a:gd name="connsiteX91" fmla="*/ 7080 w 10553"/>
                    <a:gd name="connsiteY91" fmla="*/ 9395 h 10000"/>
                    <a:gd name="connsiteX92" fmla="*/ 7184 w 10553"/>
                    <a:gd name="connsiteY92" fmla="*/ 9497 h 10000"/>
                    <a:gd name="connsiteX93" fmla="*/ 7303 w 10553"/>
                    <a:gd name="connsiteY93" fmla="*/ 9554 h 10000"/>
                    <a:gd name="connsiteX94" fmla="*/ 7422 w 10553"/>
                    <a:gd name="connsiteY94" fmla="*/ 9626 h 10000"/>
                    <a:gd name="connsiteX95" fmla="*/ 7539 w 10553"/>
                    <a:gd name="connsiteY95" fmla="*/ 9669 h 10000"/>
                    <a:gd name="connsiteX96" fmla="*/ 7670 w 10553"/>
                    <a:gd name="connsiteY96" fmla="*/ 9698 h 10000"/>
                    <a:gd name="connsiteX97" fmla="*/ 7802 w 10553"/>
                    <a:gd name="connsiteY97" fmla="*/ 9741 h 10000"/>
                    <a:gd name="connsiteX98" fmla="*/ 7919 w 10553"/>
                    <a:gd name="connsiteY98" fmla="*/ 9741 h 10000"/>
                    <a:gd name="connsiteX0" fmla="*/ 7960 w 10594"/>
                    <a:gd name="connsiteY0" fmla="*/ 9813 h 10072"/>
                    <a:gd name="connsiteX1" fmla="*/ 7960 w 10594"/>
                    <a:gd name="connsiteY1" fmla="*/ 9813 h 10072"/>
                    <a:gd name="connsiteX2" fmla="*/ 8130 w 10594"/>
                    <a:gd name="connsiteY2" fmla="*/ 9813 h 10072"/>
                    <a:gd name="connsiteX3" fmla="*/ 8261 w 10594"/>
                    <a:gd name="connsiteY3" fmla="*/ 9770 h 10072"/>
                    <a:gd name="connsiteX4" fmla="*/ 8405 w 10594"/>
                    <a:gd name="connsiteY4" fmla="*/ 9727 h 10072"/>
                    <a:gd name="connsiteX5" fmla="*/ 8549 w 10594"/>
                    <a:gd name="connsiteY5" fmla="*/ 9683 h 10072"/>
                    <a:gd name="connsiteX6" fmla="*/ 8682 w 10594"/>
                    <a:gd name="connsiteY6" fmla="*/ 9598 h 10072"/>
                    <a:gd name="connsiteX7" fmla="*/ 8812 w 10594"/>
                    <a:gd name="connsiteY7" fmla="*/ 9497 h 10072"/>
                    <a:gd name="connsiteX8" fmla="*/ 8930 w 10594"/>
                    <a:gd name="connsiteY8" fmla="*/ 9410 h 10072"/>
                    <a:gd name="connsiteX9" fmla="*/ 9060 w 10594"/>
                    <a:gd name="connsiteY9" fmla="*/ 9281 h 10072"/>
                    <a:gd name="connsiteX10" fmla="*/ 9205 w 10594"/>
                    <a:gd name="connsiteY10" fmla="*/ 9151 h 10072"/>
                    <a:gd name="connsiteX11" fmla="*/ 9323 w 10594"/>
                    <a:gd name="connsiteY11" fmla="*/ 9008 h 10072"/>
                    <a:gd name="connsiteX12" fmla="*/ 9558 w 10594"/>
                    <a:gd name="connsiteY12" fmla="*/ 8676 h 10072"/>
                    <a:gd name="connsiteX13" fmla="*/ 9795 w 10594"/>
                    <a:gd name="connsiteY13" fmla="*/ 8303 h 10072"/>
                    <a:gd name="connsiteX14" fmla="*/ 10004 w 10594"/>
                    <a:gd name="connsiteY14" fmla="*/ 7900 h 10072"/>
                    <a:gd name="connsiteX15" fmla="*/ 10306 w 10594"/>
                    <a:gd name="connsiteY15" fmla="*/ 8346 h 10072"/>
                    <a:gd name="connsiteX16" fmla="*/ 10594 w 10594"/>
                    <a:gd name="connsiteY16" fmla="*/ 8763 h 10072"/>
                    <a:gd name="connsiteX17" fmla="*/ 10319 w 10594"/>
                    <a:gd name="connsiteY17" fmla="*/ 9051 h 10072"/>
                    <a:gd name="connsiteX18" fmla="*/ 10044 w 10594"/>
                    <a:gd name="connsiteY18" fmla="*/ 9310 h 10072"/>
                    <a:gd name="connsiteX19" fmla="*/ 9728 w 10594"/>
                    <a:gd name="connsiteY19" fmla="*/ 9539 h 10072"/>
                    <a:gd name="connsiteX20" fmla="*/ 9585 w 10594"/>
                    <a:gd name="connsiteY20" fmla="*/ 9626 h 10072"/>
                    <a:gd name="connsiteX21" fmla="*/ 9415 w 10594"/>
                    <a:gd name="connsiteY21" fmla="*/ 9727 h 10072"/>
                    <a:gd name="connsiteX22" fmla="*/ 9245 w 10594"/>
                    <a:gd name="connsiteY22" fmla="*/ 9813 h 10072"/>
                    <a:gd name="connsiteX23" fmla="*/ 9087 w 10594"/>
                    <a:gd name="connsiteY23" fmla="*/ 9870 h 10072"/>
                    <a:gd name="connsiteX24" fmla="*/ 8904 w 10594"/>
                    <a:gd name="connsiteY24" fmla="*/ 9942 h 10072"/>
                    <a:gd name="connsiteX25" fmla="*/ 8734 w 10594"/>
                    <a:gd name="connsiteY25" fmla="*/ 9986 h 10072"/>
                    <a:gd name="connsiteX26" fmla="*/ 8549 w 10594"/>
                    <a:gd name="connsiteY26" fmla="*/ 10015 h 10072"/>
                    <a:gd name="connsiteX27" fmla="*/ 8366 w 10594"/>
                    <a:gd name="connsiteY27" fmla="*/ 10043 h 10072"/>
                    <a:gd name="connsiteX28" fmla="*/ 8169 w 10594"/>
                    <a:gd name="connsiteY28" fmla="*/ 10072 h 10072"/>
                    <a:gd name="connsiteX29" fmla="*/ 7960 w 10594"/>
                    <a:gd name="connsiteY29" fmla="*/ 10072 h 10072"/>
                    <a:gd name="connsiteX30" fmla="*/ 7751 w 10594"/>
                    <a:gd name="connsiteY30" fmla="*/ 10072 h 10072"/>
                    <a:gd name="connsiteX31" fmla="*/ 7554 w 10594"/>
                    <a:gd name="connsiteY31" fmla="*/ 10029 h 10072"/>
                    <a:gd name="connsiteX32" fmla="*/ 7344 w 10594"/>
                    <a:gd name="connsiteY32" fmla="*/ 10001 h 10072"/>
                    <a:gd name="connsiteX33" fmla="*/ 7147 w 10594"/>
                    <a:gd name="connsiteY33" fmla="*/ 9958 h 10072"/>
                    <a:gd name="connsiteX34" fmla="*/ 6964 w 10594"/>
                    <a:gd name="connsiteY34" fmla="*/ 9884 h 10072"/>
                    <a:gd name="connsiteX35" fmla="*/ 6780 w 10594"/>
                    <a:gd name="connsiteY35" fmla="*/ 9827 h 10072"/>
                    <a:gd name="connsiteX36" fmla="*/ 6610 w 10594"/>
                    <a:gd name="connsiteY36" fmla="*/ 9727 h 10072"/>
                    <a:gd name="connsiteX37" fmla="*/ 6427 w 10594"/>
                    <a:gd name="connsiteY37" fmla="*/ 9626 h 10072"/>
                    <a:gd name="connsiteX38" fmla="*/ 6269 w 10594"/>
                    <a:gd name="connsiteY38" fmla="*/ 9539 h 10072"/>
                    <a:gd name="connsiteX39" fmla="*/ 6085 w 10594"/>
                    <a:gd name="connsiteY39" fmla="*/ 9410 h 10072"/>
                    <a:gd name="connsiteX40" fmla="*/ 5941 w 10594"/>
                    <a:gd name="connsiteY40" fmla="*/ 9296 h 10072"/>
                    <a:gd name="connsiteX41" fmla="*/ 5785 w 10594"/>
                    <a:gd name="connsiteY41" fmla="*/ 9151 h 10072"/>
                    <a:gd name="connsiteX42" fmla="*/ 5483 w 10594"/>
                    <a:gd name="connsiteY42" fmla="*/ 8849 h 10072"/>
                    <a:gd name="connsiteX43" fmla="*/ 5208 w 10594"/>
                    <a:gd name="connsiteY43" fmla="*/ 8518 h 10072"/>
                    <a:gd name="connsiteX44" fmla="*/ 4947 w 10594"/>
                    <a:gd name="connsiteY44" fmla="*/ 8158 h 10072"/>
                    <a:gd name="connsiteX45" fmla="*/ 4696 w 10594"/>
                    <a:gd name="connsiteY45" fmla="*/ 7769 h 10072"/>
                    <a:gd name="connsiteX46" fmla="*/ 4448 w 10594"/>
                    <a:gd name="connsiteY46" fmla="*/ 7367 h 10072"/>
                    <a:gd name="connsiteX47" fmla="*/ 4225 w 10594"/>
                    <a:gd name="connsiteY47" fmla="*/ 6950 h 10072"/>
                    <a:gd name="connsiteX48" fmla="*/ 4003 w 10594"/>
                    <a:gd name="connsiteY48" fmla="*/ 6518 h 10072"/>
                    <a:gd name="connsiteX49" fmla="*/ 3793 w 10594"/>
                    <a:gd name="connsiteY49" fmla="*/ 6072 h 10072"/>
                    <a:gd name="connsiteX50" fmla="*/ 3386 w 10594"/>
                    <a:gd name="connsiteY50" fmla="*/ 5166 h 10072"/>
                    <a:gd name="connsiteX51" fmla="*/ 2626 w 10594"/>
                    <a:gd name="connsiteY51" fmla="*/ 3382 h 10072"/>
                    <a:gd name="connsiteX52" fmla="*/ 2456 w 10594"/>
                    <a:gd name="connsiteY52" fmla="*/ 2935 h 10072"/>
                    <a:gd name="connsiteX53" fmla="*/ 2258 w 10594"/>
                    <a:gd name="connsiteY53" fmla="*/ 2532 h 10072"/>
                    <a:gd name="connsiteX54" fmla="*/ 2075 w 10594"/>
                    <a:gd name="connsiteY54" fmla="*/ 2173 h 10072"/>
                    <a:gd name="connsiteX55" fmla="*/ 1878 w 10594"/>
                    <a:gd name="connsiteY55" fmla="*/ 1799 h 10072"/>
                    <a:gd name="connsiteX56" fmla="*/ 1683 w 10594"/>
                    <a:gd name="connsiteY56" fmla="*/ 1468 h 10072"/>
                    <a:gd name="connsiteX57" fmla="*/ 1486 w 10594"/>
                    <a:gd name="connsiteY57" fmla="*/ 1180 h 10072"/>
                    <a:gd name="connsiteX58" fmla="*/ 1277 w 10594"/>
                    <a:gd name="connsiteY58" fmla="*/ 908 h 10072"/>
                    <a:gd name="connsiteX59" fmla="*/ 1067 w 10594"/>
                    <a:gd name="connsiteY59" fmla="*/ 706 h 10072"/>
                    <a:gd name="connsiteX60" fmla="*/ 948 w 10594"/>
                    <a:gd name="connsiteY60" fmla="*/ 605 h 10072"/>
                    <a:gd name="connsiteX61" fmla="*/ 831 w 10594"/>
                    <a:gd name="connsiteY61" fmla="*/ 504 h 10072"/>
                    <a:gd name="connsiteX62" fmla="*/ 712 w 10594"/>
                    <a:gd name="connsiteY62" fmla="*/ 447 h 10072"/>
                    <a:gd name="connsiteX63" fmla="*/ 41 w 10594"/>
                    <a:gd name="connsiteY63" fmla="*/ 913 h 10072"/>
                    <a:gd name="connsiteX64" fmla="*/ 7 w 10594"/>
                    <a:gd name="connsiteY64" fmla="*/ 0 h 10072"/>
                    <a:gd name="connsiteX65" fmla="*/ 896 w 10594"/>
                    <a:gd name="connsiteY65" fmla="*/ 115 h 10072"/>
                    <a:gd name="connsiteX66" fmla="*/ 1080 w 10594"/>
                    <a:gd name="connsiteY66" fmla="*/ 187 h 10072"/>
                    <a:gd name="connsiteX67" fmla="*/ 1263 w 10594"/>
                    <a:gd name="connsiteY67" fmla="*/ 260 h 10072"/>
                    <a:gd name="connsiteX68" fmla="*/ 1433 w 10594"/>
                    <a:gd name="connsiteY68" fmla="*/ 346 h 10072"/>
                    <a:gd name="connsiteX69" fmla="*/ 1617 w 10594"/>
                    <a:gd name="connsiteY69" fmla="*/ 447 h 10072"/>
                    <a:gd name="connsiteX70" fmla="*/ 1775 w 10594"/>
                    <a:gd name="connsiteY70" fmla="*/ 533 h 10072"/>
                    <a:gd name="connsiteX71" fmla="*/ 1931 w 10594"/>
                    <a:gd name="connsiteY71" fmla="*/ 662 h 10072"/>
                    <a:gd name="connsiteX72" fmla="*/ 2101 w 10594"/>
                    <a:gd name="connsiteY72" fmla="*/ 792 h 10072"/>
                    <a:gd name="connsiteX73" fmla="*/ 2258 w 10594"/>
                    <a:gd name="connsiteY73" fmla="*/ 922 h 10072"/>
                    <a:gd name="connsiteX74" fmla="*/ 2561 w 10594"/>
                    <a:gd name="connsiteY74" fmla="*/ 1209 h 10072"/>
                    <a:gd name="connsiteX75" fmla="*/ 2836 w 10594"/>
                    <a:gd name="connsiteY75" fmla="*/ 1554 h 10072"/>
                    <a:gd name="connsiteX76" fmla="*/ 3097 w 10594"/>
                    <a:gd name="connsiteY76" fmla="*/ 1914 h 10072"/>
                    <a:gd name="connsiteX77" fmla="*/ 3347 w 10594"/>
                    <a:gd name="connsiteY77" fmla="*/ 2303 h 10072"/>
                    <a:gd name="connsiteX78" fmla="*/ 3596 w 10594"/>
                    <a:gd name="connsiteY78" fmla="*/ 2706 h 10072"/>
                    <a:gd name="connsiteX79" fmla="*/ 3819 w 10594"/>
                    <a:gd name="connsiteY79" fmla="*/ 3123 h 10072"/>
                    <a:gd name="connsiteX80" fmla="*/ 4055 w 10594"/>
                    <a:gd name="connsiteY80" fmla="*/ 3555 h 10072"/>
                    <a:gd name="connsiteX81" fmla="*/ 4264 w 10594"/>
                    <a:gd name="connsiteY81" fmla="*/ 3999 h 10072"/>
                    <a:gd name="connsiteX82" fmla="*/ 4656 w 10594"/>
                    <a:gd name="connsiteY82" fmla="*/ 4906 h 10072"/>
                    <a:gd name="connsiteX83" fmla="*/ 5430 w 10594"/>
                    <a:gd name="connsiteY83" fmla="*/ 6705 h 10072"/>
                    <a:gd name="connsiteX84" fmla="*/ 5797 w 10594"/>
                    <a:gd name="connsiteY84" fmla="*/ 7540 h 10072"/>
                    <a:gd name="connsiteX85" fmla="*/ 5993 w 10594"/>
                    <a:gd name="connsiteY85" fmla="*/ 7900 h 10072"/>
                    <a:gd name="connsiteX86" fmla="*/ 6179 w 10594"/>
                    <a:gd name="connsiteY86" fmla="*/ 8273 h 10072"/>
                    <a:gd name="connsiteX87" fmla="*/ 6387 w 10594"/>
                    <a:gd name="connsiteY87" fmla="*/ 8605 h 10072"/>
                    <a:gd name="connsiteX88" fmla="*/ 6584 w 10594"/>
                    <a:gd name="connsiteY88" fmla="*/ 8893 h 10072"/>
                    <a:gd name="connsiteX89" fmla="*/ 6780 w 10594"/>
                    <a:gd name="connsiteY89" fmla="*/ 9165 h 10072"/>
                    <a:gd name="connsiteX90" fmla="*/ 7002 w 10594"/>
                    <a:gd name="connsiteY90" fmla="*/ 9367 h 10072"/>
                    <a:gd name="connsiteX91" fmla="*/ 7121 w 10594"/>
                    <a:gd name="connsiteY91" fmla="*/ 9467 h 10072"/>
                    <a:gd name="connsiteX92" fmla="*/ 7225 w 10594"/>
                    <a:gd name="connsiteY92" fmla="*/ 9569 h 10072"/>
                    <a:gd name="connsiteX93" fmla="*/ 7344 w 10594"/>
                    <a:gd name="connsiteY93" fmla="*/ 9626 h 10072"/>
                    <a:gd name="connsiteX94" fmla="*/ 7463 w 10594"/>
                    <a:gd name="connsiteY94" fmla="*/ 9698 h 10072"/>
                    <a:gd name="connsiteX95" fmla="*/ 7580 w 10594"/>
                    <a:gd name="connsiteY95" fmla="*/ 9741 h 10072"/>
                    <a:gd name="connsiteX96" fmla="*/ 7711 w 10594"/>
                    <a:gd name="connsiteY96" fmla="*/ 9770 h 10072"/>
                    <a:gd name="connsiteX97" fmla="*/ 7843 w 10594"/>
                    <a:gd name="connsiteY97" fmla="*/ 9813 h 10072"/>
                    <a:gd name="connsiteX98" fmla="*/ 7960 w 10594"/>
                    <a:gd name="connsiteY98" fmla="*/ 9813 h 10072"/>
                    <a:gd name="connsiteX0" fmla="*/ 8265 w 10899"/>
                    <a:gd name="connsiteY0" fmla="*/ 9813 h 10072"/>
                    <a:gd name="connsiteX1" fmla="*/ 8265 w 10899"/>
                    <a:gd name="connsiteY1" fmla="*/ 9813 h 10072"/>
                    <a:gd name="connsiteX2" fmla="*/ 8435 w 10899"/>
                    <a:gd name="connsiteY2" fmla="*/ 9813 h 10072"/>
                    <a:gd name="connsiteX3" fmla="*/ 8566 w 10899"/>
                    <a:gd name="connsiteY3" fmla="*/ 9770 h 10072"/>
                    <a:gd name="connsiteX4" fmla="*/ 8710 w 10899"/>
                    <a:gd name="connsiteY4" fmla="*/ 9727 h 10072"/>
                    <a:gd name="connsiteX5" fmla="*/ 8854 w 10899"/>
                    <a:gd name="connsiteY5" fmla="*/ 9683 h 10072"/>
                    <a:gd name="connsiteX6" fmla="*/ 8987 w 10899"/>
                    <a:gd name="connsiteY6" fmla="*/ 9598 h 10072"/>
                    <a:gd name="connsiteX7" fmla="*/ 9117 w 10899"/>
                    <a:gd name="connsiteY7" fmla="*/ 9497 h 10072"/>
                    <a:gd name="connsiteX8" fmla="*/ 9235 w 10899"/>
                    <a:gd name="connsiteY8" fmla="*/ 9410 h 10072"/>
                    <a:gd name="connsiteX9" fmla="*/ 9365 w 10899"/>
                    <a:gd name="connsiteY9" fmla="*/ 9281 h 10072"/>
                    <a:gd name="connsiteX10" fmla="*/ 9510 w 10899"/>
                    <a:gd name="connsiteY10" fmla="*/ 9151 h 10072"/>
                    <a:gd name="connsiteX11" fmla="*/ 9628 w 10899"/>
                    <a:gd name="connsiteY11" fmla="*/ 9008 h 10072"/>
                    <a:gd name="connsiteX12" fmla="*/ 9863 w 10899"/>
                    <a:gd name="connsiteY12" fmla="*/ 8676 h 10072"/>
                    <a:gd name="connsiteX13" fmla="*/ 10100 w 10899"/>
                    <a:gd name="connsiteY13" fmla="*/ 8303 h 10072"/>
                    <a:gd name="connsiteX14" fmla="*/ 10309 w 10899"/>
                    <a:gd name="connsiteY14" fmla="*/ 7900 h 10072"/>
                    <a:gd name="connsiteX15" fmla="*/ 10611 w 10899"/>
                    <a:gd name="connsiteY15" fmla="*/ 8346 h 10072"/>
                    <a:gd name="connsiteX16" fmla="*/ 10899 w 10899"/>
                    <a:gd name="connsiteY16" fmla="*/ 8763 h 10072"/>
                    <a:gd name="connsiteX17" fmla="*/ 10624 w 10899"/>
                    <a:gd name="connsiteY17" fmla="*/ 9051 h 10072"/>
                    <a:gd name="connsiteX18" fmla="*/ 10349 w 10899"/>
                    <a:gd name="connsiteY18" fmla="*/ 9310 h 10072"/>
                    <a:gd name="connsiteX19" fmla="*/ 10033 w 10899"/>
                    <a:gd name="connsiteY19" fmla="*/ 9539 h 10072"/>
                    <a:gd name="connsiteX20" fmla="*/ 9890 w 10899"/>
                    <a:gd name="connsiteY20" fmla="*/ 9626 h 10072"/>
                    <a:gd name="connsiteX21" fmla="*/ 9720 w 10899"/>
                    <a:gd name="connsiteY21" fmla="*/ 9727 h 10072"/>
                    <a:gd name="connsiteX22" fmla="*/ 9550 w 10899"/>
                    <a:gd name="connsiteY22" fmla="*/ 9813 h 10072"/>
                    <a:gd name="connsiteX23" fmla="*/ 9392 w 10899"/>
                    <a:gd name="connsiteY23" fmla="*/ 9870 h 10072"/>
                    <a:gd name="connsiteX24" fmla="*/ 9209 w 10899"/>
                    <a:gd name="connsiteY24" fmla="*/ 9942 h 10072"/>
                    <a:gd name="connsiteX25" fmla="*/ 9039 w 10899"/>
                    <a:gd name="connsiteY25" fmla="*/ 9986 h 10072"/>
                    <a:gd name="connsiteX26" fmla="*/ 8854 w 10899"/>
                    <a:gd name="connsiteY26" fmla="*/ 10015 h 10072"/>
                    <a:gd name="connsiteX27" fmla="*/ 8671 w 10899"/>
                    <a:gd name="connsiteY27" fmla="*/ 10043 h 10072"/>
                    <a:gd name="connsiteX28" fmla="*/ 8474 w 10899"/>
                    <a:gd name="connsiteY28" fmla="*/ 10072 h 10072"/>
                    <a:gd name="connsiteX29" fmla="*/ 8265 w 10899"/>
                    <a:gd name="connsiteY29" fmla="*/ 10072 h 10072"/>
                    <a:gd name="connsiteX30" fmla="*/ 8056 w 10899"/>
                    <a:gd name="connsiteY30" fmla="*/ 10072 h 10072"/>
                    <a:gd name="connsiteX31" fmla="*/ 7859 w 10899"/>
                    <a:gd name="connsiteY31" fmla="*/ 10029 h 10072"/>
                    <a:gd name="connsiteX32" fmla="*/ 7649 w 10899"/>
                    <a:gd name="connsiteY32" fmla="*/ 10001 h 10072"/>
                    <a:gd name="connsiteX33" fmla="*/ 7452 w 10899"/>
                    <a:gd name="connsiteY33" fmla="*/ 9958 h 10072"/>
                    <a:gd name="connsiteX34" fmla="*/ 7269 w 10899"/>
                    <a:gd name="connsiteY34" fmla="*/ 9884 h 10072"/>
                    <a:gd name="connsiteX35" fmla="*/ 7085 w 10899"/>
                    <a:gd name="connsiteY35" fmla="*/ 9827 h 10072"/>
                    <a:gd name="connsiteX36" fmla="*/ 6915 w 10899"/>
                    <a:gd name="connsiteY36" fmla="*/ 9727 h 10072"/>
                    <a:gd name="connsiteX37" fmla="*/ 6732 w 10899"/>
                    <a:gd name="connsiteY37" fmla="*/ 9626 h 10072"/>
                    <a:gd name="connsiteX38" fmla="*/ 6574 w 10899"/>
                    <a:gd name="connsiteY38" fmla="*/ 9539 h 10072"/>
                    <a:gd name="connsiteX39" fmla="*/ 6390 w 10899"/>
                    <a:gd name="connsiteY39" fmla="*/ 9410 h 10072"/>
                    <a:gd name="connsiteX40" fmla="*/ 6246 w 10899"/>
                    <a:gd name="connsiteY40" fmla="*/ 9296 h 10072"/>
                    <a:gd name="connsiteX41" fmla="*/ 6090 w 10899"/>
                    <a:gd name="connsiteY41" fmla="*/ 9151 h 10072"/>
                    <a:gd name="connsiteX42" fmla="*/ 5788 w 10899"/>
                    <a:gd name="connsiteY42" fmla="*/ 8849 h 10072"/>
                    <a:gd name="connsiteX43" fmla="*/ 5513 w 10899"/>
                    <a:gd name="connsiteY43" fmla="*/ 8518 h 10072"/>
                    <a:gd name="connsiteX44" fmla="*/ 5252 w 10899"/>
                    <a:gd name="connsiteY44" fmla="*/ 8158 h 10072"/>
                    <a:gd name="connsiteX45" fmla="*/ 5001 w 10899"/>
                    <a:gd name="connsiteY45" fmla="*/ 7769 h 10072"/>
                    <a:gd name="connsiteX46" fmla="*/ 4753 w 10899"/>
                    <a:gd name="connsiteY46" fmla="*/ 7367 h 10072"/>
                    <a:gd name="connsiteX47" fmla="*/ 4530 w 10899"/>
                    <a:gd name="connsiteY47" fmla="*/ 6950 h 10072"/>
                    <a:gd name="connsiteX48" fmla="*/ 4308 w 10899"/>
                    <a:gd name="connsiteY48" fmla="*/ 6518 h 10072"/>
                    <a:gd name="connsiteX49" fmla="*/ 4098 w 10899"/>
                    <a:gd name="connsiteY49" fmla="*/ 6072 h 10072"/>
                    <a:gd name="connsiteX50" fmla="*/ 3691 w 10899"/>
                    <a:gd name="connsiteY50" fmla="*/ 5166 h 10072"/>
                    <a:gd name="connsiteX51" fmla="*/ 2931 w 10899"/>
                    <a:gd name="connsiteY51" fmla="*/ 3382 h 10072"/>
                    <a:gd name="connsiteX52" fmla="*/ 2761 w 10899"/>
                    <a:gd name="connsiteY52" fmla="*/ 2935 h 10072"/>
                    <a:gd name="connsiteX53" fmla="*/ 2563 w 10899"/>
                    <a:gd name="connsiteY53" fmla="*/ 2532 h 10072"/>
                    <a:gd name="connsiteX54" fmla="*/ 2380 w 10899"/>
                    <a:gd name="connsiteY54" fmla="*/ 2173 h 10072"/>
                    <a:gd name="connsiteX55" fmla="*/ 2183 w 10899"/>
                    <a:gd name="connsiteY55" fmla="*/ 1799 h 10072"/>
                    <a:gd name="connsiteX56" fmla="*/ 1988 w 10899"/>
                    <a:gd name="connsiteY56" fmla="*/ 1468 h 10072"/>
                    <a:gd name="connsiteX57" fmla="*/ 1791 w 10899"/>
                    <a:gd name="connsiteY57" fmla="*/ 1180 h 10072"/>
                    <a:gd name="connsiteX58" fmla="*/ 1582 w 10899"/>
                    <a:gd name="connsiteY58" fmla="*/ 908 h 10072"/>
                    <a:gd name="connsiteX59" fmla="*/ 1372 w 10899"/>
                    <a:gd name="connsiteY59" fmla="*/ 706 h 10072"/>
                    <a:gd name="connsiteX60" fmla="*/ 1253 w 10899"/>
                    <a:gd name="connsiteY60" fmla="*/ 605 h 10072"/>
                    <a:gd name="connsiteX61" fmla="*/ 1136 w 10899"/>
                    <a:gd name="connsiteY61" fmla="*/ 504 h 10072"/>
                    <a:gd name="connsiteX62" fmla="*/ 1017 w 10899"/>
                    <a:gd name="connsiteY62" fmla="*/ 447 h 10072"/>
                    <a:gd name="connsiteX63" fmla="*/ 0 w 10899"/>
                    <a:gd name="connsiteY63" fmla="*/ 626 h 10072"/>
                    <a:gd name="connsiteX64" fmla="*/ 312 w 10899"/>
                    <a:gd name="connsiteY64" fmla="*/ 0 h 10072"/>
                    <a:gd name="connsiteX65" fmla="*/ 1201 w 10899"/>
                    <a:gd name="connsiteY65" fmla="*/ 115 h 10072"/>
                    <a:gd name="connsiteX66" fmla="*/ 1385 w 10899"/>
                    <a:gd name="connsiteY66" fmla="*/ 187 h 10072"/>
                    <a:gd name="connsiteX67" fmla="*/ 1568 w 10899"/>
                    <a:gd name="connsiteY67" fmla="*/ 260 h 10072"/>
                    <a:gd name="connsiteX68" fmla="*/ 1738 w 10899"/>
                    <a:gd name="connsiteY68" fmla="*/ 346 h 10072"/>
                    <a:gd name="connsiteX69" fmla="*/ 1922 w 10899"/>
                    <a:gd name="connsiteY69" fmla="*/ 447 h 10072"/>
                    <a:gd name="connsiteX70" fmla="*/ 2080 w 10899"/>
                    <a:gd name="connsiteY70" fmla="*/ 533 h 10072"/>
                    <a:gd name="connsiteX71" fmla="*/ 2236 w 10899"/>
                    <a:gd name="connsiteY71" fmla="*/ 662 h 10072"/>
                    <a:gd name="connsiteX72" fmla="*/ 2406 w 10899"/>
                    <a:gd name="connsiteY72" fmla="*/ 792 h 10072"/>
                    <a:gd name="connsiteX73" fmla="*/ 2563 w 10899"/>
                    <a:gd name="connsiteY73" fmla="*/ 922 h 10072"/>
                    <a:gd name="connsiteX74" fmla="*/ 2866 w 10899"/>
                    <a:gd name="connsiteY74" fmla="*/ 1209 h 10072"/>
                    <a:gd name="connsiteX75" fmla="*/ 3141 w 10899"/>
                    <a:gd name="connsiteY75" fmla="*/ 1554 h 10072"/>
                    <a:gd name="connsiteX76" fmla="*/ 3402 w 10899"/>
                    <a:gd name="connsiteY76" fmla="*/ 1914 h 10072"/>
                    <a:gd name="connsiteX77" fmla="*/ 3652 w 10899"/>
                    <a:gd name="connsiteY77" fmla="*/ 2303 h 10072"/>
                    <a:gd name="connsiteX78" fmla="*/ 3901 w 10899"/>
                    <a:gd name="connsiteY78" fmla="*/ 2706 h 10072"/>
                    <a:gd name="connsiteX79" fmla="*/ 4124 w 10899"/>
                    <a:gd name="connsiteY79" fmla="*/ 3123 h 10072"/>
                    <a:gd name="connsiteX80" fmla="*/ 4360 w 10899"/>
                    <a:gd name="connsiteY80" fmla="*/ 3555 h 10072"/>
                    <a:gd name="connsiteX81" fmla="*/ 4569 w 10899"/>
                    <a:gd name="connsiteY81" fmla="*/ 3999 h 10072"/>
                    <a:gd name="connsiteX82" fmla="*/ 4961 w 10899"/>
                    <a:gd name="connsiteY82" fmla="*/ 4906 h 10072"/>
                    <a:gd name="connsiteX83" fmla="*/ 5735 w 10899"/>
                    <a:gd name="connsiteY83" fmla="*/ 6705 h 10072"/>
                    <a:gd name="connsiteX84" fmla="*/ 6102 w 10899"/>
                    <a:gd name="connsiteY84" fmla="*/ 7540 h 10072"/>
                    <a:gd name="connsiteX85" fmla="*/ 6298 w 10899"/>
                    <a:gd name="connsiteY85" fmla="*/ 7900 h 10072"/>
                    <a:gd name="connsiteX86" fmla="*/ 6484 w 10899"/>
                    <a:gd name="connsiteY86" fmla="*/ 8273 h 10072"/>
                    <a:gd name="connsiteX87" fmla="*/ 6692 w 10899"/>
                    <a:gd name="connsiteY87" fmla="*/ 8605 h 10072"/>
                    <a:gd name="connsiteX88" fmla="*/ 6889 w 10899"/>
                    <a:gd name="connsiteY88" fmla="*/ 8893 h 10072"/>
                    <a:gd name="connsiteX89" fmla="*/ 7085 w 10899"/>
                    <a:gd name="connsiteY89" fmla="*/ 9165 h 10072"/>
                    <a:gd name="connsiteX90" fmla="*/ 7307 w 10899"/>
                    <a:gd name="connsiteY90" fmla="*/ 9367 h 10072"/>
                    <a:gd name="connsiteX91" fmla="*/ 7426 w 10899"/>
                    <a:gd name="connsiteY91" fmla="*/ 9467 h 10072"/>
                    <a:gd name="connsiteX92" fmla="*/ 7530 w 10899"/>
                    <a:gd name="connsiteY92" fmla="*/ 9569 h 10072"/>
                    <a:gd name="connsiteX93" fmla="*/ 7649 w 10899"/>
                    <a:gd name="connsiteY93" fmla="*/ 9626 h 10072"/>
                    <a:gd name="connsiteX94" fmla="*/ 7768 w 10899"/>
                    <a:gd name="connsiteY94" fmla="*/ 9698 h 10072"/>
                    <a:gd name="connsiteX95" fmla="*/ 7885 w 10899"/>
                    <a:gd name="connsiteY95" fmla="*/ 9741 h 10072"/>
                    <a:gd name="connsiteX96" fmla="*/ 8016 w 10899"/>
                    <a:gd name="connsiteY96" fmla="*/ 9770 h 10072"/>
                    <a:gd name="connsiteX97" fmla="*/ 8148 w 10899"/>
                    <a:gd name="connsiteY97" fmla="*/ 9813 h 10072"/>
                    <a:gd name="connsiteX98" fmla="*/ 8265 w 10899"/>
                    <a:gd name="connsiteY98" fmla="*/ 9813 h 10072"/>
                    <a:gd name="connsiteX0" fmla="*/ 7956 w 10590"/>
                    <a:gd name="connsiteY0" fmla="*/ 9813 h 10072"/>
                    <a:gd name="connsiteX1" fmla="*/ 7956 w 10590"/>
                    <a:gd name="connsiteY1" fmla="*/ 9813 h 10072"/>
                    <a:gd name="connsiteX2" fmla="*/ 8126 w 10590"/>
                    <a:gd name="connsiteY2" fmla="*/ 9813 h 10072"/>
                    <a:gd name="connsiteX3" fmla="*/ 8257 w 10590"/>
                    <a:gd name="connsiteY3" fmla="*/ 9770 h 10072"/>
                    <a:gd name="connsiteX4" fmla="*/ 8401 w 10590"/>
                    <a:gd name="connsiteY4" fmla="*/ 9727 h 10072"/>
                    <a:gd name="connsiteX5" fmla="*/ 8545 w 10590"/>
                    <a:gd name="connsiteY5" fmla="*/ 9683 h 10072"/>
                    <a:gd name="connsiteX6" fmla="*/ 8678 w 10590"/>
                    <a:gd name="connsiteY6" fmla="*/ 9598 h 10072"/>
                    <a:gd name="connsiteX7" fmla="*/ 8808 w 10590"/>
                    <a:gd name="connsiteY7" fmla="*/ 9497 h 10072"/>
                    <a:gd name="connsiteX8" fmla="*/ 8926 w 10590"/>
                    <a:gd name="connsiteY8" fmla="*/ 9410 h 10072"/>
                    <a:gd name="connsiteX9" fmla="*/ 9056 w 10590"/>
                    <a:gd name="connsiteY9" fmla="*/ 9281 h 10072"/>
                    <a:gd name="connsiteX10" fmla="*/ 9201 w 10590"/>
                    <a:gd name="connsiteY10" fmla="*/ 9151 h 10072"/>
                    <a:gd name="connsiteX11" fmla="*/ 9319 w 10590"/>
                    <a:gd name="connsiteY11" fmla="*/ 9008 h 10072"/>
                    <a:gd name="connsiteX12" fmla="*/ 9554 w 10590"/>
                    <a:gd name="connsiteY12" fmla="*/ 8676 h 10072"/>
                    <a:gd name="connsiteX13" fmla="*/ 9791 w 10590"/>
                    <a:gd name="connsiteY13" fmla="*/ 8303 h 10072"/>
                    <a:gd name="connsiteX14" fmla="*/ 10000 w 10590"/>
                    <a:gd name="connsiteY14" fmla="*/ 7900 h 10072"/>
                    <a:gd name="connsiteX15" fmla="*/ 10302 w 10590"/>
                    <a:gd name="connsiteY15" fmla="*/ 8346 h 10072"/>
                    <a:gd name="connsiteX16" fmla="*/ 10590 w 10590"/>
                    <a:gd name="connsiteY16" fmla="*/ 8763 h 10072"/>
                    <a:gd name="connsiteX17" fmla="*/ 10315 w 10590"/>
                    <a:gd name="connsiteY17" fmla="*/ 9051 h 10072"/>
                    <a:gd name="connsiteX18" fmla="*/ 10040 w 10590"/>
                    <a:gd name="connsiteY18" fmla="*/ 9310 h 10072"/>
                    <a:gd name="connsiteX19" fmla="*/ 9724 w 10590"/>
                    <a:gd name="connsiteY19" fmla="*/ 9539 h 10072"/>
                    <a:gd name="connsiteX20" fmla="*/ 9581 w 10590"/>
                    <a:gd name="connsiteY20" fmla="*/ 9626 h 10072"/>
                    <a:gd name="connsiteX21" fmla="*/ 9411 w 10590"/>
                    <a:gd name="connsiteY21" fmla="*/ 9727 h 10072"/>
                    <a:gd name="connsiteX22" fmla="*/ 9241 w 10590"/>
                    <a:gd name="connsiteY22" fmla="*/ 9813 h 10072"/>
                    <a:gd name="connsiteX23" fmla="*/ 9083 w 10590"/>
                    <a:gd name="connsiteY23" fmla="*/ 9870 h 10072"/>
                    <a:gd name="connsiteX24" fmla="*/ 8900 w 10590"/>
                    <a:gd name="connsiteY24" fmla="*/ 9942 h 10072"/>
                    <a:gd name="connsiteX25" fmla="*/ 8730 w 10590"/>
                    <a:gd name="connsiteY25" fmla="*/ 9986 h 10072"/>
                    <a:gd name="connsiteX26" fmla="*/ 8545 w 10590"/>
                    <a:gd name="connsiteY26" fmla="*/ 10015 h 10072"/>
                    <a:gd name="connsiteX27" fmla="*/ 8362 w 10590"/>
                    <a:gd name="connsiteY27" fmla="*/ 10043 h 10072"/>
                    <a:gd name="connsiteX28" fmla="*/ 8165 w 10590"/>
                    <a:gd name="connsiteY28" fmla="*/ 10072 h 10072"/>
                    <a:gd name="connsiteX29" fmla="*/ 7956 w 10590"/>
                    <a:gd name="connsiteY29" fmla="*/ 10072 h 10072"/>
                    <a:gd name="connsiteX30" fmla="*/ 7747 w 10590"/>
                    <a:gd name="connsiteY30" fmla="*/ 10072 h 10072"/>
                    <a:gd name="connsiteX31" fmla="*/ 7550 w 10590"/>
                    <a:gd name="connsiteY31" fmla="*/ 10029 h 10072"/>
                    <a:gd name="connsiteX32" fmla="*/ 7340 w 10590"/>
                    <a:gd name="connsiteY32" fmla="*/ 10001 h 10072"/>
                    <a:gd name="connsiteX33" fmla="*/ 7143 w 10590"/>
                    <a:gd name="connsiteY33" fmla="*/ 9958 h 10072"/>
                    <a:gd name="connsiteX34" fmla="*/ 6960 w 10590"/>
                    <a:gd name="connsiteY34" fmla="*/ 9884 h 10072"/>
                    <a:gd name="connsiteX35" fmla="*/ 6776 w 10590"/>
                    <a:gd name="connsiteY35" fmla="*/ 9827 h 10072"/>
                    <a:gd name="connsiteX36" fmla="*/ 6606 w 10590"/>
                    <a:gd name="connsiteY36" fmla="*/ 9727 h 10072"/>
                    <a:gd name="connsiteX37" fmla="*/ 6423 w 10590"/>
                    <a:gd name="connsiteY37" fmla="*/ 9626 h 10072"/>
                    <a:gd name="connsiteX38" fmla="*/ 6265 w 10590"/>
                    <a:gd name="connsiteY38" fmla="*/ 9539 h 10072"/>
                    <a:gd name="connsiteX39" fmla="*/ 6081 w 10590"/>
                    <a:gd name="connsiteY39" fmla="*/ 9410 h 10072"/>
                    <a:gd name="connsiteX40" fmla="*/ 5937 w 10590"/>
                    <a:gd name="connsiteY40" fmla="*/ 9296 h 10072"/>
                    <a:gd name="connsiteX41" fmla="*/ 5781 w 10590"/>
                    <a:gd name="connsiteY41" fmla="*/ 9151 h 10072"/>
                    <a:gd name="connsiteX42" fmla="*/ 5479 w 10590"/>
                    <a:gd name="connsiteY42" fmla="*/ 8849 h 10072"/>
                    <a:gd name="connsiteX43" fmla="*/ 5204 w 10590"/>
                    <a:gd name="connsiteY43" fmla="*/ 8518 h 10072"/>
                    <a:gd name="connsiteX44" fmla="*/ 4943 w 10590"/>
                    <a:gd name="connsiteY44" fmla="*/ 8158 h 10072"/>
                    <a:gd name="connsiteX45" fmla="*/ 4692 w 10590"/>
                    <a:gd name="connsiteY45" fmla="*/ 7769 h 10072"/>
                    <a:gd name="connsiteX46" fmla="*/ 4444 w 10590"/>
                    <a:gd name="connsiteY46" fmla="*/ 7367 h 10072"/>
                    <a:gd name="connsiteX47" fmla="*/ 4221 w 10590"/>
                    <a:gd name="connsiteY47" fmla="*/ 6950 h 10072"/>
                    <a:gd name="connsiteX48" fmla="*/ 3999 w 10590"/>
                    <a:gd name="connsiteY48" fmla="*/ 6518 h 10072"/>
                    <a:gd name="connsiteX49" fmla="*/ 3789 w 10590"/>
                    <a:gd name="connsiteY49" fmla="*/ 6072 h 10072"/>
                    <a:gd name="connsiteX50" fmla="*/ 3382 w 10590"/>
                    <a:gd name="connsiteY50" fmla="*/ 5166 h 10072"/>
                    <a:gd name="connsiteX51" fmla="*/ 2622 w 10590"/>
                    <a:gd name="connsiteY51" fmla="*/ 3382 h 10072"/>
                    <a:gd name="connsiteX52" fmla="*/ 2452 w 10590"/>
                    <a:gd name="connsiteY52" fmla="*/ 2935 h 10072"/>
                    <a:gd name="connsiteX53" fmla="*/ 2254 w 10590"/>
                    <a:gd name="connsiteY53" fmla="*/ 2532 h 10072"/>
                    <a:gd name="connsiteX54" fmla="*/ 2071 w 10590"/>
                    <a:gd name="connsiteY54" fmla="*/ 2173 h 10072"/>
                    <a:gd name="connsiteX55" fmla="*/ 1874 w 10590"/>
                    <a:gd name="connsiteY55" fmla="*/ 1799 h 10072"/>
                    <a:gd name="connsiteX56" fmla="*/ 1679 w 10590"/>
                    <a:gd name="connsiteY56" fmla="*/ 1468 h 10072"/>
                    <a:gd name="connsiteX57" fmla="*/ 1482 w 10590"/>
                    <a:gd name="connsiteY57" fmla="*/ 1180 h 10072"/>
                    <a:gd name="connsiteX58" fmla="*/ 1273 w 10590"/>
                    <a:gd name="connsiteY58" fmla="*/ 908 h 10072"/>
                    <a:gd name="connsiteX59" fmla="*/ 1063 w 10590"/>
                    <a:gd name="connsiteY59" fmla="*/ 706 h 10072"/>
                    <a:gd name="connsiteX60" fmla="*/ 944 w 10590"/>
                    <a:gd name="connsiteY60" fmla="*/ 605 h 10072"/>
                    <a:gd name="connsiteX61" fmla="*/ 827 w 10590"/>
                    <a:gd name="connsiteY61" fmla="*/ 504 h 10072"/>
                    <a:gd name="connsiteX62" fmla="*/ 708 w 10590"/>
                    <a:gd name="connsiteY62" fmla="*/ 447 h 10072"/>
                    <a:gd name="connsiteX63" fmla="*/ 337 w 10590"/>
                    <a:gd name="connsiteY63" fmla="*/ 411 h 10072"/>
                    <a:gd name="connsiteX64" fmla="*/ 3 w 10590"/>
                    <a:gd name="connsiteY64" fmla="*/ 0 h 10072"/>
                    <a:gd name="connsiteX65" fmla="*/ 892 w 10590"/>
                    <a:gd name="connsiteY65" fmla="*/ 115 h 10072"/>
                    <a:gd name="connsiteX66" fmla="*/ 1076 w 10590"/>
                    <a:gd name="connsiteY66" fmla="*/ 187 h 10072"/>
                    <a:gd name="connsiteX67" fmla="*/ 1259 w 10590"/>
                    <a:gd name="connsiteY67" fmla="*/ 260 h 10072"/>
                    <a:gd name="connsiteX68" fmla="*/ 1429 w 10590"/>
                    <a:gd name="connsiteY68" fmla="*/ 346 h 10072"/>
                    <a:gd name="connsiteX69" fmla="*/ 1613 w 10590"/>
                    <a:gd name="connsiteY69" fmla="*/ 447 h 10072"/>
                    <a:gd name="connsiteX70" fmla="*/ 1771 w 10590"/>
                    <a:gd name="connsiteY70" fmla="*/ 533 h 10072"/>
                    <a:gd name="connsiteX71" fmla="*/ 1927 w 10590"/>
                    <a:gd name="connsiteY71" fmla="*/ 662 h 10072"/>
                    <a:gd name="connsiteX72" fmla="*/ 2097 w 10590"/>
                    <a:gd name="connsiteY72" fmla="*/ 792 h 10072"/>
                    <a:gd name="connsiteX73" fmla="*/ 2254 w 10590"/>
                    <a:gd name="connsiteY73" fmla="*/ 922 h 10072"/>
                    <a:gd name="connsiteX74" fmla="*/ 2557 w 10590"/>
                    <a:gd name="connsiteY74" fmla="*/ 1209 h 10072"/>
                    <a:gd name="connsiteX75" fmla="*/ 2832 w 10590"/>
                    <a:gd name="connsiteY75" fmla="*/ 1554 h 10072"/>
                    <a:gd name="connsiteX76" fmla="*/ 3093 w 10590"/>
                    <a:gd name="connsiteY76" fmla="*/ 1914 h 10072"/>
                    <a:gd name="connsiteX77" fmla="*/ 3343 w 10590"/>
                    <a:gd name="connsiteY77" fmla="*/ 2303 h 10072"/>
                    <a:gd name="connsiteX78" fmla="*/ 3592 w 10590"/>
                    <a:gd name="connsiteY78" fmla="*/ 2706 h 10072"/>
                    <a:gd name="connsiteX79" fmla="*/ 3815 w 10590"/>
                    <a:gd name="connsiteY79" fmla="*/ 3123 h 10072"/>
                    <a:gd name="connsiteX80" fmla="*/ 4051 w 10590"/>
                    <a:gd name="connsiteY80" fmla="*/ 3555 h 10072"/>
                    <a:gd name="connsiteX81" fmla="*/ 4260 w 10590"/>
                    <a:gd name="connsiteY81" fmla="*/ 3999 h 10072"/>
                    <a:gd name="connsiteX82" fmla="*/ 4652 w 10590"/>
                    <a:gd name="connsiteY82" fmla="*/ 4906 h 10072"/>
                    <a:gd name="connsiteX83" fmla="*/ 5426 w 10590"/>
                    <a:gd name="connsiteY83" fmla="*/ 6705 h 10072"/>
                    <a:gd name="connsiteX84" fmla="*/ 5793 w 10590"/>
                    <a:gd name="connsiteY84" fmla="*/ 7540 h 10072"/>
                    <a:gd name="connsiteX85" fmla="*/ 5989 w 10590"/>
                    <a:gd name="connsiteY85" fmla="*/ 7900 h 10072"/>
                    <a:gd name="connsiteX86" fmla="*/ 6175 w 10590"/>
                    <a:gd name="connsiteY86" fmla="*/ 8273 h 10072"/>
                    <a:gd name="connsiteX87" fmla="*/ 6383 w 10590"/>
                    <a:gd name="connsiteY87" fmla="*/ 8605 h 10072"/>
                    <a:gd name="connsiteX88" fmla="*/ 6580 w 10590"/>
                    <a:gd name="connsiteY88" fmla="*/ 8893 h 10072"/>
                    <a:gd name="connsiteX89" fmla="*/ 6776 w 10590"/>
                    <a:gd name="connsiteY89" fmla="*/ 9165 h 10072"/>
                    <a:gd name="connsiteX90" fmla="*/ 6998 w 10590"/>
                    <a:gd name="connsiteY90" fmla="*/ 9367 h 10072"/>
                    <a:gd name="connsiteX91" fmla="*/ 7117 w 10590"/>
                    <a:gd name="connsiteY91" fmla="*/ 9467 h 10072"/>
                    <a:gd name="connsiteX92" fmla="*/ 7221 w 10590"/>
                    <a:gd name="connsiteY92" fmla="*/ 9569 h 10072"/>
                    <a:gd name="connsiteX93" fmla="*/ 7340 w 10590"/>
                    <a:gd name="connsiteY93" fmla="*/ 9626 h 10072"/>
                    <a:gd name="connsiteX94" fmla="*/ 7459 w 10590"/>
                    <a:gd name="connsiteY94" fmla="*/ 9698 h 10072"/>
                    <a:gd name="connsiteX95" fmla="*/ 7576 w 10590"/>
                    <a:gd name="connsiteY95" fmla="*/ 9741 h 10072"/>
                    <a:gd name="connsiteX96" fmla="*/ 7707 w 10590"/>
                    <a:gd name="connsiteY96" fmla="*/ 9770 h 10072"/>
                    <a:gd name="connsiteX97" fmla="*/ 7839 w 10590"/>
                    <a:gd name="connsiteY97" fmla="*/ 9813 h 10072"/>
                    <a:gd name="connsiteX98" fmla="*/ 7956 w 10590"/>
                    <a:gd name="connsiteY98" fmla="*/ 9813 h 1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0590" h="10072">
                      <a:moveTo>
                        <a:pt x="7956" y="9813"/>
                      </a:moveTo>
                      <a:lnTo>
                        <a:pt x="7956" y="9813"/>
                      </a:lnTo>
                      <a:lnTo>
                        <a:pt x="8126" y="9813"/>
                      </a:lnTo>
                      <a:cubicBezTo>
                        <a:pt x="8170" y="9799"/>
                        <a:pt x="8213" y="9784"/>
                        <a:pt x="8257" y="9770"/>
                      </a:cubicBezTo>
                      <a:cubicBezTo>
                        <a:pt x="8306" y="9756"/>
                        <a:pt x="8353" y="9741"/>
                        <a:pt x="8401" y="9727"/>
                      </a:cubicBezTo>
                      <a:lnTo>
                        <a:pt x="8545" y="9683"/>
                      </a:lnTo>
                      <a:lnTo>
                        <a:pt x="8678" y="9598"/>
                      </a:lnTo>
                      <a:cubicBezTo>
                        <a:pt x="8721" y="9564"/>
                        <a:pt x="8765" y="9531"/>
                        <a:pt x="8808" y="9497"/>
                      </a:cubicBezTo>
                      <a:cubicBezTo>
                        <a:pt x="8848" y="9468"/>
                        <a:pt x="8886" y="9439"/>
                        <a:pt x="8926" y="9410"/>
                      </a:cubicBezTo>
                      <a:lnTo>
                        <a:pt x="9056" y="9281"/>
                      </a:lnTo>
                      <a:cubicBezTo>
                        <a:pt x="9105" y="9238"/>
                        <a:pt x="9152" y="9194"/>
                        <a:pt x="9201" y="9151"/>
                      </a:cubicBezTo>
                      <a:cubicBezTo>
                        <a:pt x="9240" y="9103"/>
                        <a:pt x="9280" y="9056"/>
                        <a:pt x="9319" y="9008"/>
                      </a:cubicBezTo>
                      <a:cubicBezTo>
                        <a:pt x="9397" y="8897"/>
                        <a:pt x="9476" y="8787"/>
                        <a:pt x="9554" y="8676"/>
                      </a:cubicBezTo>
                      <a:cubicBezTo>
                        <a:pt x="9633" y="8552"/>
                        <a:pt x="9711" y="8427"/>
                        <a:pt x="9791" y="8303"/>
                      </a:cubicBezTo>
                      <a:cubicBezTo>
                        <a:pt x="9860" y="8168"/>
                        <a:pt x="9930" y="8034"/>
                        <a:pt x="10000" y="7900"/>
                      </a:cubicBezTo>
                      <a:lnTo>
                        <a:pt x="10302" y="8346"/>
                      </a:lnTo>
                      <a:lnTo>
                        <a:pt x="10590" y="8763"/>
                      </a:lnTo>
                      <a:cubicBezTo>
                        <a:pt x="10498" y="8858"/>
                        <a:pt x="10407" y="8955"/>
                        <a:pt x="10315" y="9051"/>
                      </a:cubicBezTo>
                      <a:lnTo>
                        <a:pt x="10040" y="9310"/>
                      </a:lnTo>
                      <a:lnTo>
                        <a:pt x="9724" y="9539"/>
                      </a:lnTo>
                      <a:cubicBezTo>
                        <a:pt x="9677" y="9569"/>
                        <a:pt x="9628" y="9597"/>
                        <a:pt x="9581" y="9626"/>
                      </a:cubicBezTo>
                      <a:cubicBezTo>
                        <a:pt x="9525" y="9660"/>
                        <a:pt x="9467" y="9693"/>
                        <a:pt x="9411" y="9727"/>
                      </a:cubicBezTo>
                      <a:lnTo>
                        <a:pt x="9241" y="9813"/>
                      </a:lnTo>
                      <a:lnTo>
                        <a:pt x="9083" y="9870"/>
                      </a:lnTo>
                      <a:lnTo>
                        <a:pt x="8900" y="9942"/>
                      </a:lnTo>
                      <a:lnTo>
                        <a:pt x="8730" y="9986"/>
                      </a:lnTo>
                      <a:lnTo>
                        <a:pt x="8545" y="10015"/>
                      </a:lnTo>
                      <a:lnTo>
                        <a:pt x="8362" y="10043"/>
                      </a:lnTo>
                      <a:lnTo>
                        <a:pt x="8165" y="10072"/>
                      </a:lnTo>
                      <a:lnTo>
                        <a:pt x="7956" y="10072"/>
                      </a:lnTo>
                      <a:lnTo>
                        <a:pt x="7747" y="10072"/>
                      </a:lnTo>
                      <a:lnTo>
                        <a:pt x="7550" y="10029"/>
                      </a:lnTo>
                      <a:lnTo>
                        <a:pt x="7340" y="10001"/>
                      </a:lnTo>
                      <a:lnTo>
                        <a:pt x="7143" y="9958"/>
                      </a:lnTo>
                      <a:lnTo>
                        <a:pt x="6960" y="9884"/>
                      </a:lnTo>
                      <a:lnTo>
                        <a:pt x="6776" y="9827"/>
                      </a:lnTo>
                      <a:lnTo>
                        <a:pt x="6606" y="9727"/>
                      </a:lnTo>
                      <a:lnTo>
                        <a:pt x="6423" y="9626"/>
                      </a:lnTo>
                      <a:lnTo>
                        <a:pt x="6265" y="9539"/>
                      </a:lnTo>
                      <a:lnTo>
                        <a:pt x="6081" y="9410"/>
                      </a:lnTo>
                      <a:lnTo>
                        <a:pt x="5937" y="9296"/>
                      </a:lnTo>
                      <a:cubicBezTo>
                        <a:pt x="5884" y="9248"/>
                        <a:pt x="5833" y="9199"/>
                        <a:pt x="5781" y="9151"/>
                      </a:cubicBezTo>
                      <a:lnTo>
                        <a:pt x="5479" y="8849"/>
                      </a:lnTo>
                      <a:lnTo>
                        <a:pt x="5204" y="8518"/>
                      </a:lnTo>
                      <a:lnTo>
                        <a:pt x="4943" y="8158"/>
                      </a:lnTo>
                      <a:cubicBezTo>
                        <a:pt x="4860" y="8028"/>
                        <a:pt x="4775" y="7899"/>
                        <a:pt x="4692" y="7769"/>
                      </a:cubicBezTo>
                      <a:cubicBezTo>
                        <a:pt x="4609" y="7636"/>
                        <a:pt x="4527" y="7501"/>
                        <a:pt x="4444" y="7367"/>
                      </a:cubicBezTo>
                      <a:lnTo>
                        <a:pt x="4221" y="6950"/>
                      </a:lnTo>
                      <a:lnTo>
                        <a:pt x="3999" y="6518"/>
                      </a:lnTo>
                      <a:cubicBezTo>
                        <a:pt x="3928" y="6369"/>
                        <a:pt x="3859" y="6221"/>
                        <a:pt x="3789" y="6072"/>
                      </a:cubicBezTo>
                      <a:lnTo>
                        <a:pt x="3382" y="5166"/>
                      </a:lnTo>
                      <a:lnTo>
                        <a:pt x="2622" y="3382"/>
                      </a:lnTo>
                      <a:cubicBezTo>
                        <a:pt x="2566" y="3232"/>
                        <a:pt x="2509" y="3085"/>
                        <a:pt x="2452" y="2935"/>
                      </a:cubicBezTo>
                      <a:cubicBezTo>
                        <a:pt x="2387" y="2801"/>
                        <a:pt x="2321" y="2667"/>
                        <a:pt x="2254" y="2532"/>
                      </a:cubicBezTo>
                      <a:cubicBezTo>
                        <a:pt x="2193" y="2413"/>
                        <a:pt x="2133" y="2293"/>
                        <a:pt x="2071" y="2173"/>
                      </a:cubicBezTo>
                      <a:cubicBezTo>
                        <a:pt x="2006" y="2048"/>
                        <a:pt x="1939" y="1924"/>
                        <a:pt x="1874" y="1799"/>
                      </a:cubicBezTo>
                      <a:lnTo>
                        <a:pt x="1679" y="1468"/>
                      </a:lnTo>
                      <a:lnTo>
                        <a:pt x="1482" y="1180"/>
                      </a:lnTo>
                      <a:lnTo>
                        <a:pt x="1273" y="908"/>
                      </a:lnTo>
                      <a:lnTo>
                        <a:pt x="1063" y="706"/>
                      </a:lnTo>
                      <a:cubicBezTo>
                        <a:pt x="1024" y="673"/>
                        <a:pt x="984" y="638"/>
                        <a:pt x="944" y="605"/>
                      </a:cubicBezTo>
                      <a:cubicBezTo>
                        <a:pt x="905" y="572"/>
                        <a:pt x="866" y="537"/>
                        <a:pt x="827" y="504"/>
                      </a:cubicBezTo>
                      <a:lnTo>
                        <a:pt x="708" y="447"/>
                      </a:lnTo>
                      <a:cubicBezTo>
                        <a:pt x="668" y="423"/>
                        <a:pt x="377" y="435"/>
                        <a:pt x="337" y="411"/>
                      </a:cubicBezTo>
                      <a:cubicBezTo>
                        <a:pt x="372" y="310"/>
                        <a:pt x="-32" y="101"/>
                        <a:pt x="3" y="0"/>
                      </a:cubicBezTo>
                      <a:lnTo>
                        <a:pt x="892" y="115"/>
                      </a:lnTo>
                      <a:lnTo>
                        <a:pt x="1076" y="187"/>
                      </a:lnTo>
                      <a:lnTo>
                        <a:pt x="1259" y="260"/>
                      </a:lnTo>
                      <a:cubicBezTo>
                        <a:pt x="1315" y="289"/>
                        <a:pt x="1373" y="317"/>
                        <a:pt x="1429" y="346"/>
                      </a:cubicBezTo>
                      <a:lnTo>
                        <a:pt x="1613" y="447"/>
                      </a:lnTo>
                      <a:lnTo>
                        <a:pt x="1771" y="533"/>
                      </a:lnTo>
                      <a:lnTo>
                        <a:pt x="1927" y="662"/>
                      </a:lnTo>
                      <a:cubicBezTo>
                        <a:pt x="1984" y="705"/>
                        <a:pt x="2040" y="749"/>
                        <a:pt x="2097" y="792"/>
                      </a:cubicBezTo>
                      <a:lnTo>
                        <a:pt x="2254" y="922"/>
                      </a:lnTo>
                      <a:lnTo>
                        <a:pt x="2557" y="1209"/>
                      </a:lnTo>
                      <a:lnTo>
                        <a:pt x="2832" y="1554"/>
                      </a:lnTo>
                      <a:lnTo>
                        <a:pt x="3093" y="1914"/>
                      </a:lnTo>
                      <a:cubicBezTo>
                        <a:pt x="3176" y="2044"/>
                        <a:pt x="3260" y="2173"/>
                        <a:pt x="3343" y="2303"/>
                      </a:cubicBezTo>
                      <a:lnTo>
                        <a:pt x="3592" y="2706"/>
                      </a:lnTo>
                      <a:lnTo>
                        <a:pt x="3815" y="3123"/>
                      </a:lnTo>
                      <a:cubicBezTo>
                        <a:pt x="3894" y="3266"/>
                        <a:pt x="3972" y="3411"/>
                        <a:pt x="4051" y="3555"/>
                      </a:cubicBezTo>
                      <a:cubicBezTo>
                        <a:pt x="4120" y="3703"/>
                        <a:pt x="4191" y="3852"/>
                        <a:pt x="4260" y="3999"/>
                      </a:cubicBezTo>
                      <a:lnTo>
                        <a:pt x="4652" y="4906"/>
                      </a:lnTo>
                      <a:lnTo>
                        <a:pt x="5426" y="6705"/>
                      </a:lnTo>
                      <a:cubicBezTo>
                        <a:pt x="5549" y="6983"/>
                        <a:pt x="5671" y="7262"/>
                        <a:pt x="5793" y="7540"/>
                      </a:cubicBezTo>
                      <a:lnTo>
                        <a:pt x="5989" y="7900"/>
                      </a:lnTo>
                      <a:cubicBezTo>
                        <a:pt x="6050" y="8024"/>
                        <a:pt x="6113" y="8149"/>
                        <a:pt x="6175" y="8273"/>
                      </a:cubicBezTo>
                      <a:cubicBezTo>
                        <a:pt x="6244" y="8384"/>
                        <a:pt x="6314" y="8493"/>
                        <a:pt x="6383" y="8605"/>
                      </a:cubicBezTo>
                      <a:cubicBezTo>
                        <a:pt x="6448" y="8701"/>
                        <a:pt x="6515" y="8797"/>
                        <a:pt x="6580" y="8893"/>
                      </a:cubicBezTo>
                      <a:cubicBezTo>
                        <a:pt x="6645" y="8984"/>
                        <a:pt x="6711" y="9074"/>
                        <a:pt x="6776" y="9165"/>
                      </a:cubicBezTo>
                      <a:lnTo>
                        <a:pt x="6998" y="9367"/>
                      </a:lnTo>
                      <a:cubicBezTo>
                        <a:pt x="7038" y="9400"/>
                        <a:pt x="7078" y="9434"/>
                        <a:pt x="7117" y="9467"/>
                      </a:cubicBezTo>
                      <a:lnTo>
                        <a:pt x="7221" y="9569"/>
                      </a:lnTo>
                      <a:lnTo>
                        <a:pt x="7340" y="9626"/>
                      </a:lnTo>
                      <a:lnTo>
                        <a:pt x="7459" y="9698"/>
                      </a:lnTo>
                      <a:lnTo>
                        <a:pt x="7576" y="9741"/>
                      </a:lnTo>
                      <a:lnTo>
                        <a:pt x="7707" y="9770"/>
                      </a:lnTo>
                      <a:lnTo>
                        <a:pt x="7839" y="9813"/>
                      </a:lnTo>
                      <a:lnTo>
                        <a:pt x="7956" y="9813"/>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180" name="Group 179">
                  <a:extLst>
                    <a:ext uri="{FF2B5EF4-FFF2-40B4-BE49-F238E27FC236}">
                      <a16:creationId xmlns:a16="http://schemas.microsoft.com/office/drawing/2014/main" id="{1C5AC21D-E66E-4AB5-8F56-C9997C84B2C4}"/>
                    </a:ext>
                  </a:extLst>
                </p:cNvPr>
                <p:cNvGrpSpPr/>
                <p:nvPr/>
              </p:nvGrpSpPr>
              <p:grpSpPr>
                <a:xfrm>
                  <a:off x="7912528" y="4792580"/>
                  <a:ext cx="526702" cy="640181"/>
                  <a:chOff x="-1864887" y="741508"/>
                  <a:chExt cx="274422" cy="473135"/>
                </a:xfrm>
                <a:grpFill/>
              </p:grpSpPr>
              <p:sp>
                <p:nvSpPr>
                  <p:cNvPr id="187" name="Rectangle 4098">
                    <a:extLst>
                      <a:ext uri="{FF2B5EF4-FFF2-40B4-BE49-F238E27FC236}">
                        <a16:creationId xmlns:a16="http://schemas.microsoft.com/office/drawing/2014/main" id="{BE6DFFE7-11F2-4D2C-8600-64DF60D4E819}"/>
                      </a:ext>
                    </a:extLst>
                  </p:cNvPr>
                  <p:cNvSpPr/>
                  <p:nvPr/>
                </p:nvSpPr>
                <p:spPr bwMode="auto">
                  <a:xfrm>
                    <a:off x="-1785605" y="781051"/>
                    <a:ext cx="36576" cy="433592"/>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3592">
                        <a:moveTo>
                          <a:pt x="229" y="16669"/>
                        </a:moveTo>
                        <a:lnTo>
                          <a:pt x="41186" y="0"/>
                        </a:lnTo>
                        <a:lnTo>
                          <a:pt x="41186" y="431211"/>
                        </a:lnTo>
                        <a:lnTo>
                          <a:pt x="230" y="433592"/>
                        </a:lnTo>
                        <a:cubicBezTo>
                          <a:pt x="-564" y="287474"/>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8" name="Rectangle 68">
                    <a:extLst>
                      <a:ext uri="{FF2B5EF4-FFF2-40B4-BE49-F238E27FC236}">
                        <a16:creationId xmlns:a16="http://schemas.microsoft.com/office/drawing/2014/main" id="{8E628D63-2ACC-4EAF-BE68-F5BA967AEA09}"/>
                      </a:ext>
                    </a:extLst>
                  </p:cNvPr>
                  <p:cNvSpPr/>
                  <p:nvPr/>
                </p:nvSpPr>
                <p:spPr bwMode="auto">
                  <a:xfrm>
                    <a:off x="-1706323" y="741508"/>
                    <a:ext cx="36576" cy="431211"/>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1211"/>
                      <a:gd name="connsiteX1" fmla="*/ 45719 w 45719"/>
                      <a:gd name="connsiteY1" fmla="*/ 0 h 431211"/>
                      <a:gd name="connsiteX2" fmla="*/ 38575 w 45719"/>
                      <a:gd name="connsiteY2" fmla="*/ 402636 h 431211"/>
                      <a:gd name="connsiteX3" fmla="*/ 0 w 45719"/>
                      <a:gd name="connsiteY3" fmla="*/ 431211 h 431211"/>
                      <a:gd name="connsiteX4" fmla="*/ 0 w 45719"/>
                      <a:gd name="connsiteY4" fmla="*/ 0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19" h="431211">
                        <a:moveTo>
                          <a:pt x="0" y="0"/>
                        </a:moveTo>
                        <a:lnTo>
                          <a:pt x="45719" y="0"/>
                        </a:lnTo>
                        <a:lnTo>
                          <a:pt x="38575" y="402636"/>
                        </a:lnTo>
                        <a:lnTo>
                          <a:pt x="0" y="431211"/>
                        </a:lnTo>
                        <a:lnTo>
                          <a:pt x="0" y="0"/>
                        </a:ln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9" name="Rectangle 4098">
                    <a:extLst>
                      <a:ext uri="{FF2B5EF4-FFF2-40B4-BE49-F238E27FC236}">
                        <a16:creationId xmlns:a16="http://schemas.microsoft.com/office/drawing/2014/main" id="{913796ED-19F3-46A9-8566-059373195AAF}"/>
                      </a:ext>
                    </a:extLst>
                  </p:cNvPr>
                  <p:cNvSpPr/>
                  <p:nvPr/>
                </p:nvSpPr>
                <p:spPr bwMode="auto">
                  <a:xfrm>
                    <a:off x="-1864887" y="886653"/>
                    <a:ext cx="36576" cy="323820"/>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0" name="Rectangle 4098">
                    <a:extLst>
                      <a:ext uri="{FF2B5EF4-FFF2-40B4-BE49-F238E27FC236}">
                        <a16:creationId xmlns:a16="http://schemas.microsoft.com/office/drawing/2014/main" id="{B8BD3A48-3F01-4988-B155-0AFA1FD0A235}"/>
                      </a:ext>
                    </a:extLst>
                  </p:cNvPr>
                  <p:cNvSpPr/>
                  <p:nvPr/>
                </p:nvSpPr>
                <p:spPr bwMode="auto">
                  <a:xfrm>
                    <a:off x="-1627041" y="743223"/>
                    <a:ext cx="36576" cy="274826"/>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65017"/>
                      <a:gd name="connsiteX1" fmla="*/ 41186 w 41186"/>
                      <a:gd name="connsiteY1" fmla="*/ 31682 h 465017"/>
                      <a:gd name="connsiteX2" fmla="*/ 41186 w 41186"/>
                      <a:gd name="connsiteY2" fmla="*/ 462893 h 465017"/>
                      <a:gd name="connsiteX3" fmla="*/ 230 w 41186"/>
                      <a:gd name="connsiteY3" fmla="*/ 465017 h 465017"/>
                      <a:gd name="connsiteX4" fmla="*/ 229 w 41186"/>
                      <a:gd name="connsiteY4" fmla="*/ 0 h 465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65017">
                        <a:moveTo>
                          <a:pt x="229" y="0"/>
                        </a:moveTo>
                        <a:lnTo>
                          <a:pt x="41186" y="31682"/>
                        </a:lnTo>
                        <a:lnTo>
                          <a:pt x="41186" y="462893"/>
                        </a:lnTo>
                        <a:lnTo>
                          <a:pt x="230" y="465017"/>
                        </a:lnTo>
                        <a:cubicBezTo>
                          <a:pt x="-564" y="318899"/>
                          <a:pt x="1023" y="146118"/>
                          <a:pt x="22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nvGrpSpPr>
                <p:cNvPr id="181" name="Group 180">
                  <a:extLst>
                    <a:ext uri="{FF2B5EF4-FFF2-40B4-BE49-F238E27FC236}">
                      <a16:creationId xmlns:a16="http://schemas.microsoft.com/office/drawing/2014/main" id="{7D07D26E-404D-412B-BD84-CE0DB8CF442C}"/>
                    </a:ext>
                  </a:extLst>
                </p:cNvPr>
                <p:cNvGrpSpPr/>
                <p:nvPr/>
              </p:nvGrpSpPr>
              <p:grpSpPr>
                <a:xfrm>
                  <a:off x="7066354" y="4765421"/>
                  <a:ext cx="509407" cy="672315"/>
                  <a:chOff x="-2308678" y="726689"/>
                  <a:chExt cx="265411" cy="496885"/>
                </a:xfrm>
                <a:grpFill/>
              </p:grpSpPr>
              <p:sp>
                <p:nvSpPr>
                  <p:cNvPr id="183" name="Rectangle 4098">
                    <a:extLst>
                      <a:ext uri="{FF2B5EF4-FFF2-40B4-BE49-F238E27FC236}">
                        <a16:creationId xmlns:a16="http://schemas.microsoft.com/office/drawing/2014/main" id="{A90C4270-EBC9-443A-9BA1-1A08F1483E56}"/>
                      </a:ext>
                    </a:extLst>
                  </p:cNvPr>
                  <p:cNvSpPr/>
                  <p:nvPr/>
                </p:nvSpPr>
                <p:spPr bwMode="auto">
                  <a:xfrm>
                    <a:off x="-2233453" y="726689"/>
                    <a:ext cx="36461" cy="47883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376442 h 431211"/>
                      <a:gd name="connsiteX4" fmla="*/ 229 w 41186"/>
                      <a:gd name="connsiteY4" fmla="*/ 16669 h 431211"/>
                      <a:gd name="connsiteX0" fmla="*/ 2779 w 41055"/>
                      <a:gd name="connsiteY0" fmla="*/ 0 h 478836"/>
                      <a:gd name="connsiteX1" fmla="*/ 41055 w 41055"/>
                      <a:gd name="connsiteY1" fmla="*/ 47625 h 478836"/>
                      <a:gd name="connsiteX2" fmla="*/ 41055 w 41055"/>
                      <a:gd name="connsiteY2" fmla="*/ 478836 h 478836"/>
                      <a:gd name="connsiteX3" fmla="*/ 99 w 41055"/>
                      <a:gd name="connsiteY3" fmla="*/ 424067 h 478836"/>
                      <a:gd name="connsiteX4" fmla="*/ 2779 w 41055"/>
                      <a:gd name="connsiteY4" fmla="*/ 0 h 478836"/>
                      <a:gd name="connsiteX0" fmla="*/ 2779 w 41055"/>
                      <a:gd name="connsiteY0" fmla="*/ 0 h 478836"/>
                      <a:gd name="connsiteX1" fmla="*/ 41055 w 41055"/>
                      <a:gd name="connsiteY1" fmla="*/ 9525 h 478836"/>
                      <a:gd name="connsiteX2" fmla="*/ 41055 w 41055"/>
                      <a:gd name="connsiteY2" fmla="*/ 478836 h 478836"/>
                      <a:gd name="connsiteX3" fmla="*/ 99 w 41055"/>
                      <a:gd name="connsiteY3" fmla="*/ 424067 h 478836"/>
                      <a:gd name="connsiteX4" fmla="*/ 2779 w 41055"/>
                      <a:gd name="connsiteY4" fmla="*/ 0 h 478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55" h="478836">
                        <a:moveTo>
                          <a:pt x="2779" y="0"/>
                        </a:moveTo>
                        <a:lnTo>
                          <a:pt x="41055" y="9525"/>
                        </a:lnTo>
                        <a:lnTo>
                          <a:pt x="41055" y="478836"/>
                        </a:lnTo>
                        <a:lnTo>
                          <a:pt x="99" y="424067"/>
                        </a:lnTo>
                        <a:cubicBezTo>
                          <a:pt x="-695" y="277949"/>
                          <a:pt x="3573" y="146118"/>
                          <a:pt x="277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4" name="Rectangle 68">
                    <a:extLst>
                      <a:ext uri="{FF2B5EF4-FFF2-40B4-BE49-F238E27FC236}">
                        <a16:creationId xmlns:a16="http://schemas.microsoft.com/office/drawing/2014/main" id="{04F5B80B-5346-4196-9AD1-A475E2B4905B}"/>
                      </a:ext>
                    </a:extLst>
                  </p:cNvPr>
                  <p:cNvSpPr/>
                  <p:nvPr/>
                </p:nvSpPr>
                <p:spPr bwMode="auto">
                  <a:xfrm>
                    <a:off x="-2158346" y="753823"/>
                    <a:ext cx="39854" cy="469751"/>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1211"/>
                      <a:gd name="connsiteX1" fmla="*/ 45719 w 45719"/>
                      <a:gd name="connsiteY1" fmla="*/ 0 h 431211"/>
                      <a:gd name="connsiteX2" fmla="*/ 38575 w 45719"/>
                      <a:gd name="connsiteY2" fmla="*/ 402636 h 431211"/>
                      <a:gd name="connsiteX3" fmla="*/ 0 w 45719"/>
                      <a:gd name="connsiteY3" fmla="*/ 431211 h 431211"/>
                      <a:gd name="connsiteX4" fmla="*/ 0 w 45719"/>
                      <a:gd name="connsiteY4" fmla="*/ 0 h 431211"/>
                      <a:gd name="connsiteX0" fmla="*/ 0 w 45719"/>
                      <a:gd name="connsiteY0" fmla="*/ 0 h 435015"/>
                      <a:gd name="connsiteX1" fmla="*/ 45719 w 45719"/>
                      <a:gd name="connsiteY1" fmla="*/ 0 h 435015"/>
                      <a:gd name="connsiteX2" fmla="*/ 34369 w 45719"/>
                      <a:gd name="connsiteY2" fmla="*/ 435015 h 435015"/>
                      <a:gd name="connsiteX3" fmla="*/ 0 w 45719"/>
                      <a:gd name="connsiteY3" fmla="*/ 431211 h 435015"/>
                      <a:gd name="connsiteX4" fmla="*/ 0 w 45719"/>
                      <a:gd name="connsiteY4" fmla="*/ 0 h 435015"/>
                      <a:gd name="connsiteX0" fmla="*/ 0 w 35203"/>
                      <a:gd name="connsiteY0" fmla="*/ 0 h 435015"/>
                      <a:gd name="connsiteX1" fmla="*/ 35203 w 35203"/>
                      <a:gd name="connsiteY1" fmla="*/ 28062 h 435015"/>
                      <a:gd name="connsiteX2" fmla="*/ 34369 w 35203"/>
                      <a:gd name="connsiteY2" fmla="*/ 435015 h 435015"/>
                      <a:gd name="connsiteX3" fmla="*/ 0 w 35203"/>
                      <a:gd name="connsiteY3" fmla="*/ 431211 h 435015"/>
                      <a:gd name="connsiteX4" fmla="*/ 0 w 35203"/>
                      <a:gd name="connsiteY4" fmla="*/ 0 h 435015"/>
                      <a:gd name="connsiteX0" fmla="*/ 4206 w 35203"/>
                      <a:gd name="connsiteY0" fmla="*/ 0 h 417747"/>
                      <a:gd name="connsiteX1" fmla="*/ 35203 w 35203"/>
                      <a:gd name="connsiteY1" fmla="*/ 10794 h 417747"/>
                      <a:gd name="connsiteX2" fmla="*/ 34369 w 35203"/>
                      <a:gd name="connsiteY2" fmla="*/ 417747 h 417747"/>
                      <a:gd name="connsiteX3" fmla="*/ 0 w 35203"/>
                      <a:gd name="connsiteY3" fmla="*/ 413943 h 417747"/>
                      <a:gd name="connsiteX4" fmla="*/ 4206 w 35203"/>
                      <a:gd name="connsiteY4" fmla="*/ 0 h 417747"/>
                      <a:gd name="connsiteX0" fmla="*/ 4206 w 35203"/>
                      <a:gd name="connsiteY0" fmla="*/ 0 h 425819"/>
                      <a:gd name="connsiteX1" fmla="*/ 35203 w 35203"/>
                      <a:gd name="connsiteY1" fmla="*/ 10794 h 425819"/>
                      <a:gd name="connsiteX2" fmla="*/ 33058 w 35203"/>
                      <a:gd name="connsiteY2" fmla="*/ 425819 h 425819"/>
                      <a:gd name="connsiteX3" fmla="*/ 0 w 35203"/>
                      <a:gd name="connsiteY3" fmla="*/ 413943 h 425819"/>
                      <a:gd name="connsiteX4" fmla="*/ 4206 w 35203"/>
                      <a:gd name="connsiteY4" fmla="*/ 0 h 425819"/>
                      <a:gd name="connsiteX0" fmla="*/ 4206 w 35203"/>
                      <a:gd name="connsiteY0" fmla="*/ 0 h 425819"/>
                      <a:gd name="connsiteX1" fmla="*/ 35203 w 35203"/>
                      <a:gd name="connsiteY1" fmla="*/ 20211 h 425819"/>
                      <a:gd name="connsiteX2" fmla="*/ 33058 w 35203"/>
                      <a:gd name="connsiteY2" fmla="*/ 425819 h 425819"/>
                      <a:gd name="connsiteX3" fmla="*/ 0 w 35203"/>
                      <a:gd name="connsiteY3" fmla="*/ 413943 h 425819"/>
                      <a:gd name="connsiteX4" fmla="*/ 4206 w 35203"/>
                      <a:gd name="connsiteY4" fmla="*/ 0 h 425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03" h="425819">
                        <a:moveTo>
                          <a:pt x="4206" y="0"/>
                        </a:moveTo>
                        <a:lnTo>
                          <a:pt x="35203" y="20211"/>
                        </a:lnTo>
                        <a:lnTo>
                          <a:pt x="33058" y="425819"/>
                        </a:lnTo>
                        <a:lnTo>
                          <a:pt x="0" y="413943"/>
                        </a:lnTo>
                        <a:lnTo>
                          <a:pt x="4206" y="0"/>
                        </a:ln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5" name="Rectangle 4098">
                    <a:extLst>
                      <a:ext uri="{FF2B5EF4-FFF2-40B4-BE49-F238E27FC236}">
                        <a16:creationId xmlns:a16="http://schemas.microsoft.com/office/drawing/2014/main" id="{8A793BB9-CF79-443F-B522-00F6A9C177AE}"/>
                      </a:ext>
                    </a:extLst>
                  </p:cNvPr>
                  <p:cNvSpPr/>
                  <p:nvPr/>
                </p:nvSpPr>
                <p:spPr bwMode="auto">
                  <a:xfrm>
                    <a:off x="-2308678" y="741806"/>
                    <a:ext cx="36576" cy="323820"/>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6" name="Rectangle 4098">
                    <a:extLst>
                      <a:ext uri="{FF2B5EF4-FFF2-40B4-BE49-F238E27FC236}">
                        <a16:creationId xmlns:a16="http://schemas.microsoft.com/office/drawing/2014/main" id="{9C6DFB63-6556-42C1-AFF1-C08B82DCDA64}"/>
                      </a:ext>
                    </a:extLst>
                  </p:cNvPr>
                  <p:cNvSpPr/>
                  <p:nvPr/>
                </p:nvSpPr>
                <p:spPr bwMode="auto">
                  <a:xfrm>
                    <a:off x="-2079843" y="855554"/>
                    <a:ext cx="36576" cy="360173"/>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39906"/>
                      <a:gd name="connsiteX1" fmla="*/ 41186 w 41186"/>
                      <a:gd name="connsiteY1" fmla="*/ 31682 h 439906"/>
                      <a:gd name="connsiteX2" fmla="*/ 39040 w 41186"/>
                      <a:gd name="connsiteY2" fmla="*/ 436080 h 439906"/>
                      <a:gd name="connsiteX3" fmla="*/ 230 w 41186"/>
                      <a:gd name="connsiteY3" fmla="*/ 439906 h 439906"/>
                      <a:gd name="connsiteX4" fmla="*/ 229 w 41186"/>
                      <a:gd name="connsiteY4" fmla="*/ 0 h 439906"/>
                      <a:gd name="connsiteX0" fmla="*/ 229 w 41186"/>
                      <a:gd name="connsiteY0" fmla="*/ 0 h 460015"/>
                      <a:gd name="connsiteX1" fmla="*/ 41186 w 41186"/>
                      <a:gd name="connsiteY1" fmla="*/ 31682 h 460015"/>
                      <a:gd name="connsiteX2" fmla="*/ 39040 w 41186"/>
                      <a:gd name="connsiteY2" fmla="*/ 436080 h 460015"/>
                      <a:gd name="connsiteX3" fmla="*/ 230 w 41186"/>
                      <a:gd name="connsiteY3" fmla="*/ 460015 h 460015"/>
                      <a:gd name="connsiteX4" fmla="*/ 229 w 41186"/>
                      <a:gd name="connsiteY4" fmla="*/ 0 h 460015"/>
                      <a:gd name="connsiteX0" fmla="*/ 2257 w 41068"/>
                      <a:gd name="connsiteY0" fmla="*/ 0 h 506938"/>
                      <a:gd name="connsiteX1" fmla="*/ 41068 w 41068"/>
                      <a:gd name="connsiteY1" fmla="*/ 78605 h 506938"/>
                      <a:gd name="connsiteX2" fmla="*/ 38922 w 41068"/>
                      <a:gd name="connsiteY2" fmla="*/ 483003 h 506938"/>
                      <a:gd name="connsiteX3" fmla="*/ 112 w 41068"/>
                      <a:gd name="connsiteY3" fmla="*/ 506938 h 506938"/>
                      <a:gd name="connsiteX4" fmla="*/ 2257 w 41068"/>
                      <a:gd name="connsiteY4" fmla="*/ 0 h 506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68" h="506938">
                        <a:moveTo>
                          <a:pt x="2257" y="0"/>
                        </a:moveTo>
                        <a:lnTo>
                          <a:pt x="41068" y="78605"/>
                        </a:lnTo>
                        <a:cubicBezTo>
                          <a:pt x="40353" y="213404"/>
                          <a:pt x="39637" y="348204"/>
                          <a:pt x="38922" y="483003"/>
                        </a:cubicBezTo>
                        <a:lnTo>
                          <a:pt x="112" y="506938"/>
                        </a:lnTo>
                        <a:cubicBezTo>
                          <a:pt x="-682" y="360820"/>
                          <a:pt x="3051" y="146118"/>
                          <a:pt x="2257"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182" name="Rectangle 4098">
                  <a:extLst>
                    <a:ext uri="{FF2B5EF4-FFF2-40B4-BE49-F238E27FC236}">
                      <a16:creationId xmlns:a16="http://schemas.microsoft.com/office/drawing/2014/main" id="{E284B524-2E50-45D0-ADCA-9AEC4BD1FE1B}"/>
                    </a:ext>
                  </a:extLst>
                </p:cNvPr>
                <p:cNvSpPr/>
                <p:nvPr/>
              </p:nvSpPr>
              <p:spPr bwMode="auto">
                <a:xfrm>
                  <a:off x="8738635" y="4799880"/>
                  <a:ext cx="70201" cy="43814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174" name="Freeform: Shape 173">
                <a:extLst>
                  <a:ext uri="{FF2B5EF4-FFF2-40B4-BE49-F238E27FC236}">
                    <a16:creationId xmlns:a16="http://schemas.microsoft.com/office/drawing/2014/main" id="{A9A1A570-CD63-4563-BCE3-98873BE99D8A}"/>
                  </a:ext>
                </a:extLst>
              </p:cNvPr>
              <p:cNvSpPr/>
              <p:nvPr/>
            </p:nvSpPr>
            <p:spPr bwMode="auto">
              <a:xfrm>
                <a:off x="8068101" y="5392335"/>
                <a:ext cx="240470" cy="334018"/>
              </a:xfrm>
              <a:custGeom>
                <a:avLst/>
                <a:gdLst>
                  <a:gd name="connsiteX0" fmla="*/ 188056 w 240470"/>
                  <a:gd name="connsiteY0" fmla="*/ 0 h 334018"/>
                  <a:gd name="connsiteX1" fmla="*/ 213083 w 240470"/>
                  <a:gd name="connsiteY1" fmla="*/ 53554 h 334018"/>
                  <a:gd name="connsiteX2" fmla="*/ 240470 w 240470"/>
                  <a:gd name="connsiteY2" fmla="*/ 110376 h 334018"/>
                  <a:gd name="connsiteX3" fmla="*/ 185055 w 240470"/>
                  <a:gd name="connsiteY3" fmla="*/ 169998 h 334018"/>
                  <a:gd name="connsiteX4" fmla="*/ 155845 w 240470"/>
                  <a:gd name="connsiteY4" fmla="*/ 200594 h 334018"/>
                  <a:gd name="connsiteX5" fmla="*/ 126893 w 240470"/>
                  <a:gd name="connsiteY5" fmla="*/ 229255 h 334018"/>
                  <a:gd name="connsiteX6" fmla="*/ 96440 w 240470"/>
                  <a:gd name="connsiteY6" fmla="*/ 258702 h 334018"/>
                  <a:gd name="connsiteX7" fmla="*/ 64998 w 240470"/>
                  <a:gd name="connsiteY7" fmla="*/ 285062 h 334018"/>
                  <a:gd name="connsiteX8" fmla="*/ 32312 w 240470"/>
                  <a:gd name="connsiteY8" fmla="*/ 310273 h 334018"/>
                  <a:gd name="connsiteX9" fmla="*/ 0 w 240470"/>
                  <a:gd name="connsiteY9" fmla="*/ 334018 h 334018"/>
                  <a:gd name="connsiteX10" fmla="*/ 0 w 240470"/>
                  <a:gd name="connsiteY10" fmla="*/ 193589 h 334018"/>
                  <a:gd name="connsiteX11" fmla="*/ 51187 w 240470"/>
                  <a:gd name="connsiteY11" fmla="*/ 136472 h 334018"/>
                  <a:gd name="connsiteX12" fmla="*/ 85157 w 240470"/>
                  <a:gd name="connsiteY12" fmla="*/ 101583 h 334018"/>
                  <a:gd name="connsiteX13" fmla="*/ 117626 w 240470"/>
                  <a:gd name="connsiteY13" fmla="*/ 67479 h 334018"/>
                  <a:gd name="connsiteX14" fmla="*/ 151596 w 240470"/>
                  <a:gd name="connsiteY14" fmla="*/ 32589 h 334018"/>
                  <a:gd name="connsiteX15" fmla="*/ 188056 w 240470"/>
                  <a:gd name="connsiteY15" fmla="*/ 0 h 334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0470" h="334018">
                    <a:moveTo>
                      <a:pt x="188056" y="0"/>
                    </a:moveTo>
                    <a:lnTo>
                      <a:pt x="213083" y="53554"/>
                    </a:lnTo>
                    <a:lnTo>
                      <a:pt x="240470" y="110376"/>
                    </a:lnTo>
                    <a:lnTo>
                      <a:pt x="185055" y="169998"/>
                    </a:lnTo>
                    <a:lnTo>
                      <a:pt x="155845" y="200594"/>
                    </a:lnTo>
                    <a:lnTo>
                      <a:pt x="126893" y="229255"/>
                    </a:lnTo>
                    <a:lnTo>
                      <a:pt x="96440" y="258702"/>
                    </a:lnTo>
                    <a:lnTo>
                      <a:pt x="64998" y="285062"/>
                    </a:lnTo>
                    <a:lnTo>
                      <a:pt x="32312" y="310273"/>
                    </a:lnTo>
                    <a:lnTo>
                      <a:pt x="0" y="334018"/>
                    </a:lnTo>
                    <a:lnTo>
                      <a:pt x="0" y="193589"/>
                    </a:lnTo>
                    <a:lnTo>
                      <a:pt x="51187" y="136472"/>
                    </a:lnTo>
                    <a:lnTo>
                      <a:pt x="85157" y="101583"/>
                    </a:lnTo>
                    <a:lnTo>
                      <a:pt x="117626" y="67479"/>
                    </a:lnTo>
                    <a:lnTo>
                      <a:pt x="151596" y="32589"/>
                    </a:lnTo>
                    <a:lnTo>
                      <a:pt x="188056" y="0"/>
                    </a:lnTo>
                    <a:close/>
                  </a:path>
                </a:pathLst>
              </a:custGeom>
              <a:grpFill/>
              <a:ln w="0">
                <a:noFill/>
                <a:miter lim="800000"/>
                <a:headEnd/>
                <a:tailEnd/>
              </a:ln>
            </p:spPr>
            <p:txBody>
              <a:bodyPr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210" name="Group 209">
            <a:extLst>
              <a:ext uri="{FF2B5EF4-FFF2-40B4-BE49-F238E27FC236}">
                <a16:creationId xmlns:a16="http://schemas.microsoft.com/office/drawing/2014/main" id="{6F167408-BB5F-4BE9-BF70-06C3C41F75F8}"/>
              </a:ext>
            </a:extLst>
          </p:cNvPr>
          <p:cNvGrpSpPr/>
          <p:nvPr/>
        </p:nvGrpSpPr>
        <p:grpSpPr>
          <a:xfrm rot="162851">
            <a:off x="6923631" y="2171551"/>
            <a:ext cx="2269583" cy="456241"/>
            <a:chOff x="648624" y="1869343"/>
            <a:chExt cx="2945541" cy="592125"/>
          </a:xfrm>
        </p:grpSpPr>
        <p:grpSp>
          <p:nvGrpSpPr>
            <p:cNvPr id="211" name="Group 210">
              <a:extLst>
                <a:ext uri="{FF2B5EF4-FFF2-40B4-BE49-F238E27FC236}">
                  <a16:creationId xmlns:a16="http://schemas.microsoft.com/office/drawing/2014/main" id="{CC1A9088-1FE1-4CB0-99CF-A62BBD91E1A2}"/>
                </a:ext>
              </a:extLst>
            </p:cNvPr>
            <p:cNvGrpSpPr/>
            <p:nvPr/>
          </p:nvGrpSpPr>
          <p:grpSpPr>
            <a:xfrm rot="20990365">
              <a:off x="648624" y="1869343"/>
              <a:ext cx="1695529" cy="592125"/>
              <a:chOff x="8010137" y="5199552"/>
              <a:chExt cx="2296430" cy="801976"/>
            </a:xfrm>
            <a:solidFill>
              <a:schemeClr val="bg2"/>
            </a:solidFill>
          </p:grpSpPr>
          <p:sp>
            <p:nvSpPr>
              <p:cNvPr id="231" name="Rectangle 4098">
                <a:extLst>
                  <a:ext uri="{FF2B5EF4-FFF2-40B4-BE49-F238E27FC236}">
                    <a16:creationId xmlns:a16="http://schemas.microsoft.com/office/drawing/2014/main" id="{21586B71-4145-4C27-96E1-373BA7FECAAF}"/>
                  </a:ext>
                </a:extLst>
              </p:cNvPr>
              <p:cNvSpPr/>
              <p:nvPr/>
            </p:nvSpPr>
            <p:spPr bwMode="auto">
              <a:xfrm rot="453588">
                <a:off x="8118829" y="5199552"/>
                <a:ext cx="70201" cy="37486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68784"/>
                  <a:gd name="connsiteX1" fmla="*/ 41186 w 41186"/>
                  <a:gd name="connsiteY1" fmla="*/ 31682 h 468784"/>
                  <a:gd name="connsiteX2" fmla="*/ 41186 w 41186"/>
                  <a:gd name="connsiteY2" fmla="*/ 462893 h 468784"/>
                  <a:gd name="connsiteX3" fmla="*/ 230 w 41186"/>
                  <a:gd name="connsiteY3" fmla="*/ 468784 h 468784"/>
                  <a:gd name="connsiteX4" fmla="*/ 229 w 41186"/>
                  <a:gd name="connsiteY4" fmla="*/ 0 h 468784"/>
                  <a:gd name="connsiteX0" fmla="*/ 229 w 41186"/>
                  <a:gd name="connsiteY0" fmla="*/ 0 h 468784"/>
                  <a:gd name="connsiteX1" fmla="*/ 41186 w 41186"/>
                  <a:gd name="connsiteY1" fmla="*/ 31682 h 468784"/>
                  <a:gd name="connsiteX2" fmla="*/ 29750 w 41186"/>
                  <a:gd name="connsiteY2" fmla="*/ 462893 h 468784"/>
                  <a:gd name="connsiteX3" fmla="*/ 230 w 41186"/>
                  <a:gd name="connsiteY3" fmla="*/ 468784 h 468784"/>
                  <a:gd name="connsiteX4" fmla="*/ 229 w 41186"/>
                  <a:gd name="connsiteY4" fmla="*/ 0 h 468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68784">
                    <a:moveTo>
                      <a:pt x="229" y="0"/>
                    </a:moveTo>
                    <a:lnTo>
                      <a:pt x="41186" y="31682"/>
                    </a:lnTo>
                    <a:lnTo>
                      <a:pt x="29750" y="462893"/>
                    </a:lnTo>
                    <a:lnTo>
                      <a:pt x="230" y="468784"/>
                    </a:lnTo>
                    <a:cubicBezTo>
                      <a:pt x="-564" y="322666"/>
                      <a:pt x="1023" y="146118"/>
                      <a:pt x="22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232" name="Group 231">
                <a:extLst>
                  <a:ext uri="{FF2B5EF4-FFF2-40B4-BE49-F238E27FC236}">
                    <a16:creationId xmlns:a16="http://schemas.microsoft.com/office/drawing/2014/main" id="{6DAF867C-4D7D-474E-AD6D-073BF0769C05}"/>
                  </a:ext>
                </a:extLst>
              </p:cNvPr>
              <p:cNvGrpSpPr/>
              <p:nvPr/>
            </p:nvGrpSpPr>
            <p:grpSpPr>
              <a:xfrm rot="453588">
                <a:off x="8010137" y="5314111"/>
                <a:ext cx="2296430" cy="687417"/>
                <a:chOff x="6601756" y="4762070"/>
                <a:chExt cx="2296430" cy="687417"/>
              </a:xfrm>
              <a:grpFill/>
            </p:grpSpPr>
            <p:sp>
              <p:nvSpPr>
                <p:cNvPr id="234" name="Freeform 79">
                  <a:extLst>
                    <a:ext uri="{FF2B5EF4-FFF2-40B4-BE49-F238E27FC236}">
                      <a16:creationId xmlns:a16="http://schemas.microsoft.com/office/drawing/2014/main" id="{26B2E80A-6E8B-4D4C-89E8-7D95A9CF6D2F}"/>
                    </a:ext>
                  </a:extLst>
                </p:cNvPr>
                <p:cNvSpPr>
                  <a:spLocks/>
                </p:cNvSpPr>
                <p:nvPr/>
              </p:nvSpPr>
              <p:spPr bwMode="auto">
                <a:xfrm>
                  <a:off x="6937031" y="4766994"/>
                  <a:ext cx="278385" cy="146457"/>
                </a:xfrm>
                <a:custGeom>
                  <a:avLst/>
                  <a:gdLst>
                    <a:gd name="T0" fmla="*/ 44 w 201"/>
                    <a:gd name="T1" fmla="*/ 150 h 150"/>
                    <a:gd name="T2" fmla="*/ 44 w 201"/>
                    <a:gd name="T3" fmla="*/ 150 h 150"/>
                    <a:gd name="T4" fmla="*/ 62 w 201"/>
                    <a:gd name="T5" fmla="*/ 122 h 150"/>
                    <a:gd name="T6" fmla="*/ 80 w 201"/>
                    <a:gd name="T7" fmla="*/ 96 h 150"/>
                    <a:gd name="T8" fmla="*/ 98 w 201"/>
                    <a:gd name="T9" fmla="*/ 74 h 150"/>
                    <a:gd name="T10" fmla="*/ 107 w 201"/>
                    <a:gd name="T11" fmla="*/ 64 h 150"/>
                    <a:gd name="T12" fmla="*/ 117 w 201"/>
                    <a:gd name="T13" fmla="*/ 55 h 150"/>
                    <a:gd name="T14" fmla="*/ 126 w 201"/>
                    <a:gd name="T15" fmla="*/ 46 h 150"/>
                    <a:gd name="T16" fmla="*/ 136 w 201"/>
                    <a:gd name="T17" fmla="*/ 39 h 150"/>
                    <a:gd name="T18" fmla="*/ 146 w 201"/>
                    <a:gd name="T19" fmla="*/ 32 h 150"/>
                    <a:gd name="T20" fmla="*/ 156 w 201"/>
                    <a:gd name="T21" fmla="*/ 27 h 150"/>
                    <a:gd name="T22" fmla="*/ 167 w 201"/>
                    <a:gd name="T23" fmla="*/ 23 h 150"/>
                    <a:gd name="T24" fmla="*/ 177 w 201"/>
                    <a:gd name="T25" fmla="*/ 20 h 150"/>
                    <a:gd name="T26" fmla="*/ 189 w 201"/>
                    <a:gd name="T27" fmla="*/ 18 h 150"/>
                    <a:gd name="T28" fmla="*/ 200 w 201"/>
                    <a:gd name="T29" fmla="*/ 18 h 150"/>
                    <a:gd name="T30" fmla="*/ 201 w 201"/>
                    <a:gd name="T31" fmla="*/ 0 h 150"/>
                    <a:gd name="T32" fmla="*/ 201 w 201"/>
                    <a:gd name="T33" fmla="*/ 0 h 150"/>
                    <a:gd name="T34" fmla="*/ 185 w 201"/>
                    <a:gd name="T35" fmla="*/ 0 h 150"/>
                    <a:gd name="T36" fmla="*/ 171 w 201"/>
                    <a:gd name="T37" fmla="*/ 1 h 150"/>
                    <a:gd name="T38" fmla="*/ 156 w 201"/>
                    <a:gd name="T39" fmla="*/ 2 h 150"/>
                    <a:gd name="T40" fmla="*/ 143 w 201"/>
                    <a:gd name="T41" fmla="*/ 6 h 150"/>
                    <a:gd name="T42" fmla="*/ 129 w 201"/>
                    <a:gd name="T43" fmla="*/ 9 h 150"/>
                    <a:gd name="T44" fmla="*/ 116 w 201"/>
                    <a:gd name="T45" fmla="*/ 13 h 150"/>
                    <a:gd name="T46" fmla="*/ 102 w 201"/>
                    <a:gd name="T47" fmla="*/ 18 h 150"/>
                    <a:gd name="T48" fmla="*/ 90 w 201"/>
                    <a:gd name="T49" fmla="*/ 23 h 150"/>
                    <a:gd name="T50" fmla="*/ 77 w 201"/>
                    <a:gd name="T51" fmla="*/ 30 h 150"/>
                    <a:gd name="T52" fmla="*/ 65 w 201"/>
                    <a:gd name="T53" fmla="*/ 37 h 150"/>
                    <a:gd name="T54" fmla="*/ 43 w 201"/>
                    <a:gd name="T55" fmla="*/ 53 h 150"/>
                    <a:gd name="T56" fmla="*/ 20 w 201"/>
                    <a:gd name="T57" fmla="*/ 71 h 150"/>
                    <a:gd name="T58" fmla="*/ 0 w 201"/>
                    <a:gd name="T59" fmla="*/ 90 h 150"/>
                    <a:gd name="T60" fmla="*/ 0 w 201"/>
                    <a:gd name="T61" fmla="*/ 90 h 150"/>
                    <a:gd name="T62" fmla="*/ 22 w 201"/>
                    <a:gd name="T63" fmla="*/ 119 h 150"/>
                    <a:gd name="T64" fmla="*/ 34 w 201"/>
                    <a:gd name="T65" fmla="*/ 134 h 150"/>
                    <a:gd name="T66" fmla="*/ 44 w 201"/>
                    <a:gd name="T67" fmla="*/ 150 h 150"/>
                    <a:gd name="T68" fmla="*/ 44 w 201"/>
                    <a:gd name="T69" fmla="*/ 150 h 1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01" h="150">
                      <a:moveTo>
                        <a:pt x="44" y="150"/>
                      </a:moveTo>
                      <a:lnTo>
                        <a:pt x="44" y="150"/>
                      </a:lnTo>
                      <a:lnTo>
                        <a:pt x="62" y="122"/>
                      </a:lnTo>
                      <a:lnTo>
                        <a:pt x="80" y="96"/>
                      </a:lnTo>
                      <a:lnTo>
                        <a:pt x="98" y="74"/>
                      </a:lnTo>
                      <a:lnTo>
                        <a:pt x="107" y="64"/>
                      </a:lnTo>
                      <a:lnTo>
                        <a:pt x="117" y="55"/>
                      </a:lnTo>
                      <a:lnTo>
                        <a:pt x="126" y="46"/>
                      </a:lnTo>
                      <a:lnTo>
                        <a:pt x="136" y="39"/>
                      </a:lnTo>
                      <a:lnTo>
                        <a:pt x="146" y="32"/>
                      </a:lnTo>
                      <a:lnTo>
                        <a:pt x="156" y="27"/>
                      </a:lnTo>
                      <a:lnTo>
                        <a:pt x="167" y="23"/>
                      </a:lnTo>
                      <a:lnTo>
                        <a:pt x="177" y="20"/>
                      </a:lnTo>
                      <a:lnTo>
                        <a:pt x="189" y="18"/>
                      </a:lnTo>
                      <a:lnTo>
                        <a:pt x="200" y="18"/>
                      </a:lnTo>
                      <a:lnTo>
                        <a:pt x="201" y="0"/>
                      </a:lnTo>
                      <a:lnTo>
                        <a:pt x="185" y="0"/>
                      </a:lnTo>
                      <a:lnTo>
                        <a:pt x="171" y="1"/>
                      </a:lnTo>
                      <a:lnTo>
                        <a:pt x="156" y="2"/>
                      </a:lnTo>
                      <a:lnTo>
                        <a:pt x="143" y="6"/>
                      </a:lnTo>
                      <a:lnTo>
                        <a:pt x="129" y="9"/>
                      </a:lnTo>
                      <a:lnTo>
                        <a:pt x="116" y="13"/>
                      </a:lnTo>
                      <a:lnTo>
                        <a:pt x="102" y="18"/>
                      </a:lnTo>
                      <a:lnTo>
                        <a:pt x="90" y="23"/>
                      </a:lnTo>
                      <a:lnTo>
                        <a:pt x="77" y="30"/>
                      </a:lnTo>
                      <a:lnTo>
                        <a:pt x="65" y="37"/>
                      </a:lnTo>
                      <a:lnTo>
                        <a:pt x="43" y="53"/>
                      </a:lnTo>
                      <a:lnTo>
                        <a:pt x="20" y="71"/>
                      </a:lnTo>
                      <a:lnTo>
                        <a:pt x="0" y="90"/>
                      </a:lnTo>
                      <a:lnTo>
                        <a:pt x="22" y="119"/>
                      </a:lnTo>
                      <a:lnTo>
                        <a:pt x="34" y="134"/>
                      </a:lnTo>
                      <a:lnTo>
                        <a:pt x="44"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35" name="Freeform 83">
                  <a:extLst>
                    <a:ext uri="{FF2B5EF4-FFF2-40B4-BE49-F238E27FC236}">
                      <a16:creationId xmlns:a16="http://schemas.microsoft.com/office/drawing/2014/main" id="{E8472BA8-0A0E-4809-B632-14BDA380D0CE}"/>
                    </a:ext>
                  </a:extLst>
                </p:cNvPr>
                <p:cNvSpPr>
                  <a:spLocks/>
                </p:cNvSpPr>
                <p:nvPr/>
              </p:nvSpPr>
              <p:spPr bwMode="auto">
                <a:xfrm>
                  <a:off x="6934261" y="4766994"/>
                  <a:ext cx="1638452" cy="682493"/>
                </a:xfrm>
                <a:custGeom>
                  <a:avLst/>
                  <a:gdLst>
                    <a:gd name="T0" fmla="*/ 816 w 1183"/>
                    <a:gd name="T1" fmla="*/ 681 h 699"/>
                    <a:gd name="T2" fmla="*/ 852 w 1183"/>
                    <a:gd name="T3" fmla="*/ 670 h 699"/>
                    <a:gd name="T4" fmla="*/ 885 w 1183"/>
                    <a:gd name="T5" fmla="*/ 646 h 699"/>
                    <a:gd name="T6" fmla="*/ 917 w 1183"/>
                    <a:gd name="T7" fmla="*/ 613 h 699"/>
                    <a:gd name="T8" fmla="*/ 956 w 1183"/>
                    <a:gd name="T9" fmla="*/ 554 h 699"/>
                    <a:gd name="T10" fmla="*/ 1012 w 1183"/>
                    <a:gd name="T11" fmla="*/ 448 h 699"/>
                    <a:gd name="T12" fmla="*/ 1090 w 1183"/>
                    <a:gd name="T13" fmla="*/ 289 h 699"/>
                    <a:gd name="T14" fmla="*/ 1134 w 1183"/>
                    <a:gd name="T15" fmla="*/ 213 h 699"/>
                    <a:gd name="T16" fmla="*/ 1183 w 1183"/>
                    <a:gd name="T17" fmla="*/ 316 h 699"/>
                    <a:gd name="T18" fmla="*/ 1112 w 1183"/>
                    <a:gd name="T19" fmla="*/ 454 h 699"/>
                    <a:gd name="T20" fmla="*/ 1053 w 1183"/>
                    <a:gd name="T21" fmla="*/ 549 h 699"/>
                    <a:gd name="T22" fmla="*/ 995 w 1183"/>
                    <a:gd name="T23" fmla="*/ 616 h 699"/>
                    <a:gd name="T24" fmla="*/ 957 w 1183"/>
                    <a:gd name="T25" fmla="*/ 649 h 699"/>
                    <a:gd name="T26" fmla="*/ 914 w 1183"/>
                    <a:gd name="T27" fmla="*/ 674 h 699"/>
                    <a:gd name="T28" fmla="*/ 870 w 1183"/>
                    <a:gd name="T29" fmla="*/ 691 h 699"/>
                    <a:gd name="T30" fmla="*/ 820 w 1183"/>
                    <a:gd name="T31" fmla="*/ 699 h 699"/>
                    <a:gd name="T32" fmla="*/ 786 w 1183"/>
                    <a:gd name="T33" fmla="*/ 699 h 699"/>
                    <a:gd name="T34" fmla="*/ 740 w 1183"/>
                    <a:gd name="T35" fmla="*/ 691 h 699"/>
                    <a:gd name="T36" fmla="*/ 699 w 1183"/>
                    <a:gd name="T37" fmla="*/ 675 h 699"/>
                    <a:gd name="T38" fmla="*/ 660 w 1183"/>
                    <a:gd name="T39" fmla="*/ 654 h 699"/>
                    <a:gd name="T40" fmla="*/ 614 w 1183"/>
                    <a:gd name="T41" fmla="*/ 615 h 699"/>
                    <a:gd name="T42" fmla="*/ 553 w 1183"/>
                    <a:gd name="T43" fmla="*/ 540 h 699"/>
                    <a:gd name="T44" fmla="*/ 500 w 1183"/>
                    <a:gd name="T45" fmla="*/ 453 h 699"/>
                    <a:gd name="T46" fmla="*/ 453 w 1183"/>
                    <a:gd name="T47" fmla="*/ 358 h 699"/>
                    <a:gd name="T48" fmla="*/ 351 w 1183"/>
                    <a:gd name="T49" fmla="*/ 150 h 699"/>
                    <a:gd name="T50" fmla="*/ 306 w 1183"/>
                    <a:gd name="T51" fmla="*/ 82 h 699"/>
                    <a:gd name="T52" fmla="*/ 266 w 1183"/>
                    <a:gd name="T53" fmla="*/ 41 h 699"/>
                    <a:gd name="T54" fmla="*/ 239 w 1183"/>
                    <a:gd name="T55" fmla="*/ 26 h 699"/>
                    <a:gd name="T56" fmla="*/ 211 w 1183"/>
                    <a:gd name="T57" fmla="*/ 19 h 699"/>
                    <a:gd name="T58" fmla="*/ 190 w 1183"/>
                    <a:gd name="T59" fmla="*/ 19 h 699"/>
                    <a:gd name="T60" fmla="*/ 157 w 1183"/>
                    <a:gd name="T61" fmla="*/ 28 h 699"/>
                    <a:gd name="T62" fmla="*/ 127 w 1183"/>
                    <a:gd name="T63" fmla="*/ 46 h 699"/>
                    <a:gd name="T64" fmla="*/ 99 w 1183"/>
                    <a:gd name="T65" fmla="*/ 74 h 699"/>
                    <a:gd name="T66" fmla="*/ 45 w 1183"/>
                    <a:gd name="T67" fmla="*/ 151 h 699"/>
                    <a:gd name="T68" fmla="*/ 23 w 1183"/>
                    <a:gd name="T69" fmla="*/ 120 h 699"/>
                    <a:gd name="T70" fmla="*/ 21 w 1183"/>
                    <a:gd name="T71" fmla="*/ 71 h 699"/>
                    <a:gd name="T72" fmla="*/ 78 w 1183"/>
                    <a:gd name="T73" fmla="*/ 30 h 699"/>
                    <a:gd name="T74" fmla="*/ 115 w 1183"/>
                    <a:gd name="T75" fmla="*/ 13 h 699"/>
                    <a:gd name="T76" fmla="*/ 157 w 1183"/>
                    <a:gd name="T77" fmla="*/ 3 h 699"/>
                    <a:gd name="T78" fmla="*/ 201 w 1183"/>
                    <a:gd name="T79" fmla="*/ 0 h 699"/>
                    <a:gd name="T80" fmla="*/ 233 w 1183"/>
                    <a:gd name="T81" fmla="*/ 2 h 699"/>
                    <a:gd name="T82" fmla="*/ 277 w 1183"/>
                    <a:gd name="T83" fmla="*/ 12 h 699"/>
                    <a:gd name="T84" fmla="*/ 318 w 1183"/>
                    <a:gd name="T85" fmla="*/ 30 h 699"/>
                    <a:gd name="T86" fmla="*/ 356 w 1183"/>
                    <a:gd name="T87" fmla="*/ 55 h 699"/>
                    <a:gd name="T88" fmla="*/ 412 w 1183"/>
                    <a:gd name="T89" fmla="*/ 107 h 699"/>
                    <a:gd name="T90" fmla="*/ 469 w 1183"/>
                    <a:gd name="T91" fmla="*/ 187 h 699"/>
                    <a:gd name="T92" fmla="*/ 520 w 1183"/>
                    <a:gd name="T93" fmla="*/ 278 h 699"/>
                    <a:gd name="T94" fmla="*/ 622 w 1183"/>
                    <a:gd name="T95" fmla="*/ 495 h 699"/>
                    <a:gd name="T96" fmla="*/ 665 w 1183"/>
                    <a:gd name="T97" fmla="*/ 575 h 699"/>
                    <a:gd name="T98" fmla="*/ 711 w 1183"/>
                    <a:gd name="T99" fmla="*/ 636 h 699"/>
                    <a:gd name="T100" fmla="*/ 745 w 1183"/>
                    <a:gd name="T101" fmla="*/ 664 h 699"/>
                    <a:gd name="T102" fmla="*/ 773 w 1183"/>
                    <a:gd name="T103" fmla="*/ 677 h 699"/>
                    <a:gd name="T104" fmla="*/ 802 w 1183"/>
                    <a:gd name="T105" fmla="*/ 681 h 6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3" h="699">
                      <a:moveTo>
                        <a:pt x="802" y="681"/>
                      </a:moveTo>
                      <a:lnTo>
                        <a:pt x="802" y="681"/>
                      </a:lnTo>
                      <a:lnTo>
                        <a:pt x="816" y="681"/>
                      </a:lnTo>
                      <a:lnTo>
                        <a:pt x="828" y="679"/>
                      </a:lnTo>
                      <a:lnTo>
                        <a:pt x="840" y="674"/>
                      </a:lnTo>
                      <a:lnTo>
                        <a:pt x="852" y="670"/>
                      </a:lnTo>
                      <a:lnTo>
                        <a:pt x="863" y="663"/>
                      </a:lnTo>
                      <a:lnTo>
                        <a:pt x="874" y="655"/>
                      </a:lnTo>
                      <a:lnTo>
                        <a:pt x="885" y="646"/>
                      </a:lnTo>
                      <a:lnTo>
                        <a:pt x="895" y="636"/>
                      </a:lnTo>
                      <a:lnTo>
                        <a:pt x="907" y="625"/>
                      </a:lnTo>
                      <a:lnTo>
                        <a:pt x="917" y="613"/>
                      </a:lnTo>
                      <a:lnTo>
                        <a:pt x="927" y="599"/>
                      </a:lnTo>
                      <a:lnTo>
                        <a:pt x="936" y="586"/>
                      </a:lnTo>
                      <a:lnTo>
                        <a:pt x="956" y="554"/>
                      </a:lnTo>
                      <a:lnTo>
                        <a:pt x="974" y="522"/>
                      </a:lnTo>
                      <a:lnTo>
                        <a:pt x="993" y="486"/>
                      </a:lnTo>
                      <a:lnTo>
                        <a:pt x="1012" y="448"/>
                      </a:lnTo>
                      <a:lnTo>
                        <a:pt x="1050" y="370"/>
                      </a:lnTo>
                      <a:lnTo>
                        <a:pt x="1070" y="329"/>
                      </a:lnTo>
                      <a:lnTo>
                        <a:pt x="1090" y="289"/>
                      </a:lnTo>
                      <a:lnTo>
                        <a:pt x="1111" y="251"/>
                      </a:lnTo>
                      <a:lnTo>
                        <a:pt x="1134" y="213"/>
                      </a:lnTo>
                      <a:lnTo>
                        <a:pt x="1158" y="263"/>
                      </a:lnTo>
                      <a:lnTo>
                        <a:pt x="1183" y="316"/>
                      </a:lnTo>
                      <a:lnTo>
                        <a:pt x="1148" y="385"/>
                      </a:lnTo>
                      <a:lnTo>
                        <a:pt x="1131" y="420"/>
                      </a:lnTo>
                      <a:lnTo>
                        <a:pt x="1112" y="454"/>
                      </a:lnTo>
                      <a:lnTo>
                        <a:pt x="1093" y="486"/>
                      </a:lnTo>
                      <a:lnTo>
                        <a:pt x="1074" y="519"/>
                      </a:lnTo>
                      <a:lnTo>
                        <a:pt x="1053" y="549"/>
                      </a:lnTo>
                      <a:lnTo>
                        <a:pt x="1030" y="577"/>
                      </a:lnTo>
                      <a:lnTo>
                        <a:pt x="1008" y="604"/>
                      </a:lnTo>
                      <a:lnTo>
                        <a:pt x="995" y="616"/>
                      </a:lnTo>
                      <a:lnTo>
                        <a:pt x="983" y="627"/>
                      </a:lnTo>
                      <a:lnTo>
                        <a:pt x="970" y="639"/>
                      </a:lnTo>
                      <a:lnTo>
                        <a:pt x="957" y="649"/>
                      </a:lnTo>
                      <a:lnTo>
                        <a:pt x="944" y="658"/>
                      </a:lnTo>
                      <a:lnTo>
                        <a:pt x="929" y="667"/>
                      </a:lnTo>
                      <a:lnTo>
                        <a:pt x="914" y="674"/>
                      </a:lnTo>
                      <a:lnTo>
                        <a:pt x="900" y="681"/>
                      </a:lnTo>
                      <a:lnTo>
                        <a:pt x="885" y="687"/>
                      </a:lnTo>
                      <a:lnTo>
                        <a:pt x="870" y="691"/>
                      </a:lnTo>
                      <a:lnTo>
                        <a:pt x="854" y="695"/>
                      </a:lnTo>
                      <a:lnTo>
                        <a:pt x="837" y="698"/>
                      </a:lnTo>
                      <a:lnTo>
                        <a:pt x="820" y="699"/>
                      </a:lnTo>
                      <a:lnTo>
                        <a:pt x="802" y="699"/>
                      </a:lnTo>
                      <a:lnTo>
                        <a:pt x="786" y="699"/>
                      </a:lnTo>
                      <a:lnTo>
                        <a:pt x="771" y="697"/>
                      </a:lnTo>
                      <a:lnTo>
                        <a:pt x="755" y="695"/>
                      </a:lnTo>
                      <a:lnTo>
                        <a:pt x="740" y="691"/>
                      </a:lnTo>
                      <a:lnTo>
                        <a:pt x="727" y="687"/>
                      </a:lnTo>
                      <a:lnTo>
                        <a:pt x="712" y="682"/>
                      </a:lnTo>
                      <a:lnTo>
                        <a:pt x="699" y="675"/>
                      </a:lnTo>
                      <a:lnTo>
                        <a:pt x="685" y="669"/>
                      </a:lnTo>
                      <a:lnTo>
                        <a:pt x="673" y="662"/>
                      </a:lnTo>
                      <a:lnTo>
                        <a:pt x="660" y="654"/>
                      </a:lnTo>
                      <a:lnTo>
                        <a:pt x="648" y="645"/>
                      </a:lnTo>
                      <a:lnTo>
                        <a:pt x="637" y="635"/>
                      </a:lnTo>
                      <a:lnTo>
                        <a:pt x="614" y="615"/>
                      </a:lnTo>
                      <a:lnTo>
                        <a:pt x="592" y="591"/>
                      </a:lnTo>
                      <a:lnTo>
                        <a:pt x="572" y="567"/>
                      </a:lnTo>
                      <a:lnTo>
                        <a:pt x="553" y="540"/>
                      </a:lnTo>
                      <a:lnTo>
                        <a:pt x="535" y="512"/>
                      </a:lnTo>
                      <a:lnTo>
                        <a:pt x="517" y="483"/>
                      </a:lnTo>
                      <a:lnTo>
                        <a:pt x="500" y="453"/>
                      </a:lnTo>
                      <a:lnTo>
                        <a:pt x="484" y="422"/>
                      </a:lnTo>
                      <a:lnTo>
                        <a:pt x="453" y="358"/>
                      </a:lnTo>
                      <a:lnTo>
                        <a:pt x="395" y="234"/>
                      </a:lnTo>
                      <a:lnTo>
                        <a:pt x="366" y="177"/>
                      </a:lnTo>
                      <a:lnTo>
                        <a:pt x="351" y="150"/>
                      </a:lnTo>
                      <a:lnTo>
                        <a:pt x="337" y="125"/>
                      </a:lnTo>
                      <a:lnTo>
                        <a:pt x="322" y="102"/>
                      </a:lnTo>
                      <a:lnTo>
                        <a:pt x="306" y="82"/>
                      </a:lnTo>
                      <a:lnTo>
                        <a:pt x="291" y="64"/>
                      </a:lnTo>
                      <a:lnTo>
                        <a:pt x="275" y="48"/>
                      </a:lnTo>
                      <a:lnTo>
                        <a:pt x="266" y="41"/>
                      </a:lnTo>
                      <a:lnTo>
                        <a:pt x="257" y="36"/>
                      </a:lnTo>
                      <a:lnTo>
                        <a:pt x="248" y="30"/>
                      </a:lnTo>
                      <a:lnTo>
                        <a:pt x="239" y="26"/>
                      </a:lnTo>
                      <a:lnTo>
                        <a:pt x="230" y="22"/>
                      </a:lnTo>
                      <a:lnTo>
                        <a:pt x="221" y="20"/>
                      </a:lnTo>
                      <a:lnTo>
                        <a:pt x="211" y="19"/>
                      </a:lnTo>
                      <a:lnTo>
                        <a:pt x="201" y="18"/>
                      </a:lnTo>
                      <a:lnTo>
                        <a:pt x="190" y="19"/>
                      </a:lnTo>
                      <a:lnTo>
                        <a:pt x="178" y="20"/>
                      </a:lnTo>
                      <a:lnTo>
                        <a:pt x="167" y="23"/>
                      </a:lnTo>
                      <a:lnTo>
                        <a:pt x="157" y="28"/>
                      </a:lnTo>
                      <a:lnTo>
                        <a:pt x="147" y="32"/>
                      </a:lnTo>
                      <a:lnTo>
                        <a:pt x="137" y="39"/>
                      </a:lnTo>
                      <a:lnTo>
                        <a:pt x="127" y="46"/>
                      </a:lnTo>
                      <a:lnTo>
                        <a:pt x="117" y="55"/>
                      </a:lnTo>
                      <a:lnTo>
                        <a:pt x="108" y="64"/>
                      </a:lnTo>
                      <a:lnTo>
                        <a:pt x="99" y="74"/>
                      </a:lnTo>
                      <a:lnTo>
                        <a:pt x="79" y="96"/>
                      </a:lnTo>
                      <a:lnTo>
                        <a:pt x="63" y="122"/>
                      </a:lnTo>
                      <a:lnTo>
                        <a:pt x="45" y="151"/>
                      </a:lnTo>
                      <a:lnTo>
                        <a:pt x="34" y="134"/>
                      </a:lnTo>
                      <a:lnTo>
                        <a:pt x="23" y="120"/>
                      </a:lnTo>
                      <a:lnTo>
                        <a:pt x="0" y="91"/>
                      </a:lnTo>
                      <a:lnTo>
                        <a:pt x="21" y="71"/>
                      </a:lnTo>
                      <a:lnTo>
                        <a:pt x="43" y="53"/>
                      </a:lnTo>
                      <a:lnTo>
                        <a:pt x="66" y="37"/>
                      </a:lnTo>
                      <a:lnTo>
                        <a:pt x="78" y="30"/>
                      </a:lnTo>
                      <a:lnTo>
                        <a:pt x="91" y="23"/>
                      </a:lnTo>
                      <a:lnTo>
                        <a:pt x="103" y="18"/>
                      </a:lnTo>
                      <a:lnTo>
                        <a:pt x="115" y="13"/>
                      </a:lnTo>
                      <a:lnTo>
                        <a:pt x="129" y="9"/>
                      </a:lnTo>
                      <a:lnTo>
                        <a:pt x="142" y="6"/>
                      </a:lnTo>
                      <a:lnTo>
                        <a:pt x="157" y="3"/>
                      </a:lnTo>
                      <a:lnTo>
                        <a:pt x="172" y="1"/>
                      </a:lnTo>
                      <a:lnTo>
                        <a:pt x="186" y="0"/>
                      </a:lnTo>
                      <a:lnTo>
                        <a:pt x="201" y="0"/>
                      </a:lnTo>
                      <a:lnTo>
                        <a:pt x="218" y="1"/>
                      </a:lnTo>
                      <a:lnTo>
                        <a:pt x="233" y="2"/>
                      </a:lnTo>
                      <a:lnTo>
                        <a:pt x="248" y="4"/>
                      </a:lnTo>
                      <a:lnTo>
                        <a:pt x="263" y="8"/>
                      </a:lnTo>
                      <a:lnTo>
                        <a:pt x="277" y="12"/>
                      </a:lnTo>
                      <a:lnTo>
                        <a:pt x="292" y="18"/>
                      </a:lnTo>
                      <a:lnTo>
                        <a:pt x="305" y="23"/>
                      </a:lnTo>
                      <a:lnTo>
                        <a:pt x="318" y="30"/>
                      </a:lnTo>
                      <a:lnTo>
                        <a:pt x="331" y="38"/>
                      </a:lnTo>
                      <a:lnTo>
                        <a:pt x="344" y="46"/>
                      </a:lnTo>
                      <a:lnTo>
                        <a:pt x="356" y="55"/>
                      </a:lnTo>
                      <a:lnTo>
                        <a:pt x="367" y="64"/>
                      </a:lnTo>
                      <a:lnTo>
                        <a:pt x="390" y="85"/>
                      </a:lnTo>
                      <a:lnTo>
                        <a:pt x="412" y="107"/>
                      </a:lnTo>
                      <a:lnTo>
                        <a:pt x="432" y="132"/>
                      </a:lnTo>
                      <a:lnTo>
                        <a:pt x="451" y="159"/>
                      </a:lnTo>
                      <a:lnTo>
                        <a:pt x="469" y="187"/>
                      </a:lnTo>
                      <a:lnTo>
                        <a:pt x="487" y="216"/>
                      </a:lnTo>
                      <a:lnTo>
                        <a:pt x="504" y="246"/>
                      </a:lnTo>
                      <a:lnTo>
                        <a:pt x="520" y="278"/>
                      </a:lnTo>
                      <a:lnTo>
                        <a:pt x="550" y="342"/>
                      </a:lnTo>
                      <a:lnTo>
                        <a:pt x="608" y="466"/>
                      </a:lnTo>
                      <a:lnTo>
                        <a:pt x="622" y="495"/>
                      </a:lnTo>
                      <a:lnTo>
                        <a:pt x="636" y="523"/>
                      </a:lnTo>
                      <a:lnTo>
                        <a:pt x="650" y="550"/>
                      </a:lnTo>
                      <a:lnTo>
                        <a:pt x="665" y="575"/>
                      </a:lnTo>
                      <a:lnTo>
                        <a:pt x="680" y="597"/>
                      </a:lnTo>
                      <a:lnTo>
                        <a:pt x="695" y="618"/>
                      </a:lnTo>
                      <a:lnTo>
                        <a:pt x="711" y="636"/>
                      </a:lnTo>
                      <a:lnTo>
                        <a:pt x="728" y="652"/>
                      </a:lnTo>
                      <a:lnTo>
                        <a:pt x="737" y="659"/>
                      </a:lnTo>
                      <a:lnTo>
                        <a:pt x="745" y="664"/>
                      </a:lnTo>
                      <a:lnTo>
                        <a:pt x="754" y="669"/>
                      </a:lnTo>
                      <a:lnTo>
                        <a:pt x="763" y="673"/>
                      </a:lnTo>
                      <a:lnTo>
                        <a:pt x="773" y="677"/>
                      </a:lnTo>
                      <a:lnTo>
                        <a:pt x="782" y="679"/>
                      </a:lnTo>
                      <a:lnTo>
                        <a:pt x="792" y="681"/>
                      </a:lnTo>
                      <a:lnTo>
                        <a:pt x="802" y="681"/>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36" name="Freeform 84">
                  <a:extLst>
                    <a:ext uri="{FF2B5EF4-FFF2-40B4-BE49-F238E27FC236}">
                      <a16:creationId xmlns:a16="http://schemas.microsoft.com/office/drawing/2014/main" id="{502E6C9C-0451-427A-B570-11DF34DEF5A5}"/>
                    </a:ext>
                  </a:extLst>
                </p:cNvPr>
                <p:cNvSpPr>
                  <a:spLocks/>
                </p:cNvSpPr>
                <p:nvPr/>
              </p:nvSpPr>
              <p:spPr bwMode="auto">
                <a:xfrm>
                  <a:off x="8619801" y="4779687"/>
                  <a:ext cx="278385" cy="146457"/>
                </a:xfrm>
                <a:custGeom>
                  <a:avLst/>
                  <a:gdLst>
                    <a:gd name="T0" fmla="*/ 45 w 201"/>
                    <a:gd name="T1" fmla="*/ 150 h 150"/>
                    <a:gd name="T2" fmla="*/ 45 w 201"/>
                    <a:gd name="T3" fmla="*/ 150 h 150"/>
                    <a:gd name="T4" fmla="*/ 62 w 201"/>
                    <a:gd name="T5" fmla="*/ 122 h 150"/>
                    <a:gd name="T6" fmla="*/ 80 w 201"/>
                    <a:gd name="T7" fmla="*/ 97 h 150"/>
                    <a:gd name="T8" fmla="*/ 98 w 201"/>
                    <a:gd name="T9" fmla="*/ 74 h 150"/>
                    <a:gd name="T10" fmla="*/ 108 w 201"/>
                    <a:gd name="T11" fmla="*/ 64 h 150"/>
                    <a:gd name="T12" fmla="*/ 117 w 201"/>
                    <a:gd name="T13" fmla="*/ 55 h 150"/>
                    <a:gd name="T14" fmla="*/ 127 w 201"/>
                    <a:gd name="T15" fmla="*/ 46 h 150"/>
                    <a:gd name="T16" fmla="*/ 137 w 201"/>
                    <a:gd name="T17" fmla="*/ 40 h 150"/>
                    <a:gd name="T18" fmla="*/ 147 w 201"/>
                    <a:gd name="T19" fmla="*/ 33 h 150"/>
                    <a:gd name="T20" fmla="*/ 157 w 201"/>
                    <a:gd name="T21" fmla="*/ 27 h 150"/>
                    <a:gd name="T22" fmla="*/ 167 w 201"/>
                    <a:gd name="T23" fmla="*/ 24 h 150"/>
                    <a:gd name="T24" fmla="*/ 179 w 201"/>
                    <a:gd name="T25" fmla="*/ 21 h 150"/>
                    <a:gd name="T26" fmla="*/ 190 w 201"/>
                    <a:gd name="T27" fmla="*/ 18 h 150"/>
                    <a:gd name="T28" fmla="*/ 201 w 201"/>
                    <a:gd name="T29" fmla="*/ 18 h 150"/>
                    <a:gd name="T30" fmla="*/ 201 w 201"/>
                    <a:gd name="T31" fmla="*/ 0 h 150"/>
                    <a:gd name="T32" fmla="*/ 201 w 201"/>
                    <a:gd name="T33" fmla="*/ 0 h 150"/>
                    <a:gd name="T34" fmla="*/ 186 w 201"/>
                    <a:gd name="T35" fmla="*/ 0 h 150"/>
                    <a:gd name="T36" fmla="*/ 171 w 201"/>
                    <a:gd name="T37" fmla="*/ 1 h 150"/>
                    <a:gd name="T38" fmla="*/ 157 w 201"/>
                    <a:gd name="T39" fmla="*/ 4 h 150"/>
                    <a:gd name="T40" fmla="*/ 143 w 201"/>
                    <a:gd name="T41" fmla="*/ 6 h 150"/>
                    <a:gd name="T42" fmla="*/ 129 w 201"/>
                    <a:gd name="T43" fmla="*/ 9 h 150"/>
                    <a:gd name="T44" fmla="*/ 116 w 201"/>
                    <a:gd name="T45" fmla="*/ 14 h 150"/>
                    <a:gd name="T46" fmla="*/ 103 w 201"/>
                    <a:gd name="T47" fmla="*/ 18 h 150"/>
                    <a:gd name="T48" fmla="*/ 91 w 201"/>
                    <a:gd name="T49" fmla="*/ 24 h 150"/>
                    <a:gd name="T50" fmla="*/ 78 w 201"/>
                    <a:gd name="T51" fmla="*/ 31 h 150"/>
                    <a:gd name="T52" fmla="*/ 66 w 201"/>
                    <a:gd name="T53" fmla="*/ 37 h 150"/>
                    <a:gd name="T54" fmla="*/ 43 w 201"/>
                    <a:gd name="T55" fmla="*/ 53 h 150"/>
                    <a:gd name="T56" fmla="*/ 21 w 201"/>
                    <a:gd name="T57" fmla="*/ 71 h 150"/>
                    <a:gd name="T58" fmla="*/ 0 w 201"/>
                    <a:gd name="T59" fmla="*/ 91 h 150"/>
                    <a:gd name="T60" fmla="*/ 0 w 201"/>
                    <a:gd name="T61" fmla="*/ 91 h 150"/>
                    <a:gd name="T62" fmla="*/ 23 w 201"/>
                    <a:gd name="T63" fmla="*/ 119 h 150"/>
                    <a:gd name="T64" fmla="*/ 34 w 201"/>
                    <a:gd name="T65" fmla="*/ 135 h 150"/>
                    <a:gd name="T66" fmla="*/ 45 w 201"/>
                    <a:gd name="T67" fmla="*/ 150 h 150"/>
                    <a:gd name="T68" fmla="*/ 45 w 201"/>
                    <a:gd name="T69" fmla="*/ 150 h 1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01" h="150">
                      <a:moveTo>
                        <a:pt x="45" y="150"/>
                      </a:moveTo>
                      <a:lnTo>
                        <a:pt x="45" y="150"/>
                      </a:lnTo>
                      <a:lnTo>
                        <a:pt x="62" y="122"/>
                      </a:lnTo>
                      <a:lnTo>
                        <a:pt x="80" y="97"/>
                      </a:lnTo>
                      <a:lnTo>
                        <a:pt x="98" y="74"/>
                      </a:lnTo>
                      <a:lnTo>
                        <a:pt x="108" y="64"/>
                      </a:lnTo>
                      <a:lnTo>
                        <a:pt x="117" y="55"/>
                      </a:lnTo>
                      <a:lnTo>
                        <a:pt x="127" y="46"/>
                      </a:lnTo>
                      <a:lnTo>
                        <a:pt x="137" y="40"/>
                      </a:lnTo>
                      <a:lnTo>
                        <a:pt x="147" y="33"/>
                      </a:lnTo>
                      <a:lnTo>
                        <a:pt x="157" y="27"/>
                      </a:lnTo>
                      <a:lnTo>
                        <a:pt x="167" y="24"/>
                      </a:lnTo>
                      <a:lnTo>
                        <a:pt x="179" y="21"/>
                      </a:lnTo>
                      <a:lnTo>
                        <a:pt x="190" y="18"/>
                      </a:lnTo>
                      <a:lnTo>
                        <a:pt x="201" y="18"/>
                      </a:lnTo>
                      <a:lnTo>
                        <a:pt x="201" y="0"/>
                      </a:lnTo>
                      <a:lnTo>
                        <a:pt x="186" y="0"/>
                      </a:lnTo>
                      <a:lnTo>
                        <a:pt x="171" y="1"/>
                      </a:lnTo>
                      <a:lnTo>
                        <a:pt x="157" y="4"/>
                      </a:lnTo>
                      <a:lnTo>
                        <a:pt x="143" y="6"/>
                      </a:lnTo>
                      <a:lnTo>
                        <a:pt x="129" y="9"/>
                      </a:lnTo>
                      <a:lnTo>
                        <a:pt x="116" y="14"/>
                      </a:lnTo>
                      <a:lnTo>
                        <a:pt x="103" y="18"/>
                      </a:lnTo>
                      <a:lnTo>
                        <a:pt x="91" y="24"/>
                      </a:lnTo>
                      <a:lnTo>
                        <a:pt x="78" y="31"/>
                      </a:lnTo>
                      <a:lnTo>
                        <a:pt x="66" y="37"/>
                      </a:lnTo>
                      <a:lnTo>
                        <a:pt x="43" y="53"/>
                      </a:lnTo>
                      <a:lnTo>
                        <a:pt x="21" y="71"/>
                      </a:lnTo>
                      <a:lnTo>
                        <a:pt x="0" y="91"/>
                      </a:lnTo>
                      <a:lnTo>
                        <a:pt x="23" y="119"/>
                      </a:lnTo>
                      <a:lnTo>
                        <a:pt x="34" y="135"/>
                      </a:lnTo>
                      <a:lnTo>
                        <a:pt x="45" y="150"/>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37" name="Freeform 86">
                  <a:extLst>
                    <a:ext uri="{FF2B5EF4-FFF2-40B4-BE49-F238E27FC236}">
                      <a16:creationId xmlns:a16="http://schemas.microsoft.com/office/drawing/2014/main" id="{A040595E-DB4A-4350-BAB4-FB9641DACA66}"/>
                    </a:ext>
                  </a:extLst>
                </p:cNvPr>
                <p:cNvSpPr>
                  <a:spLocks/>
                </p:cNvSpPr>
                <p:nvPr/>
              </p:nvSpPr>
              <p:spPr bwMode="auto">
                <a:xfrm>
                  <a:off x="7769414" y="4774805"/>
                  <a:ext cx="1120462" cy="614146"/>
                </a:xfrm>
                <a:custGeom>
                  <a:avLst/>
                  <a:gdLst>
                    <a:gd name="T0" fmla="*/ 0 w 809"/>
                    <a:gd name="T1" fmla="*/ 384 h 629"/>
                    <a:gd name="T2" fmla="*/ 49 w 809"/>
                    <a:gd name="T3" fmla="*/ 487 h 629"/>
                    <a:gd name="T4" fmla="*/ 71 w 809"/>
                    <a:gd name="T5" fmla="*/ 449 h 629"/>
                    <a:gd name="T6" fmla="*/ 113 w 809"/>
                    <a:gd name="T7" fmla="*/ 371 h 629"/>
                    <a:gd name="T8" fmla="*/ 170 w 809"/>
                    <a:gd name="T9" fmla="*/ 252 h 629"/>
                    <a:gd name="T10" fmla="*/ 208 w 809"/>
                    <a:gd name="T11" fmla="*/ 179 h 629"/>
                    <a:gd name="T12" fmla="*/ 246 w 809"/>
                    <a:gd name="T13" fmla="*/ 114 h 629"/>
                    <a:gd name="T14" fmla="*/ 265 w 809"/>
                    <a:gd name="T15" fmla="*/ 87 h 629"/>
                    <a:gd name="T16" fmla="*/ 287 w 809"/>
                    <a:gd name="T17" fmla="*/ 64 h 629"/>
                    <a:gd name="T18" fmla="*/ 308 w 809"/>
                    <a:gd name="T19" fmla="*/ 45 h 629"/>
                    <a:gd name="T20" fmla="*/ 331 w 809"/>
                    <a:gd name="T21" fmla="*/ 30 h 629"/>
                    <a:gd name="T22" fmla="*/ 354 w 809"/>
                    <a:gd name="T23" fmla="*/ 21 h 629"/>
                    <a:gd name="T24" fmla="*/ 380 w 809"/>
                    <a:gd name="T25" fmla="*/ 19 h 629"/>
                    <a:gd name="T26" fmla="*/ 380 w 809"/>
                    <a:gd name="T27" fmla="*/ 19 h 629"/>
                    <a:gd name="T28" fmla="*/ 412 w 809"/>
                    <a:gd name="T29" fmla="*/ 23 h 629"/>
                    <a:gd name="T30" fmla="*/ 441 w 809"/>
                    <a:gd name="T31" fmla="*/ 38 h 629"/>
                    <a:gd name="T32" fmla="*/ 468 w 809"/>
                    <a:gd name="T33" fmla="*/ 60 h 629"/>
                    <a:gd name="T34" fmla="*/ 494 w 809"/>
                    <a:gd name="T35" fmla="*/ 91 h 629"/>
                    <a:gd name="T36" fmla="*/ 517 w 809"/>
                    <a:gd name="T37" fmla="*/ 126 h 629"/>
                    <a:gd name="T38" fmla="*/ 541 w 809"/>
                    <a:gd name="T39" fmla="*/ 167 h 629"/>
                    <a:gd name="T40" fmla="*/ 587 w 809"/>
                    <a:gd name="T41" fmla="*/ 260 h 629"/>
                    <a:gd name="T42" fmla="*/ 658 w 809"/>
                    <a:gd name="T43" fmla="*/ 412 h 629"/>
                    <a:gd name="T44" fmla="*/ 697 w 809"/>
                    <a:gd name="T45" fmla="*/ 486 h 629"/>
                    <a:gd name="T46" fmla="*/ 725 w 809"/>
                    <a:gd name="T47" fmla="*/ 532 h 629"/>
                    <a:gd name="T48" fmla="*/ 757 w 809"/>
                    <a:gd name="T49" fmla="*/ 574 h 629"/>
                    <a:gd name="T50" fmla="*/ 790 w 809"/>
                    <a:gd name="T51" fmla="*/ 613 h 629"/>
                    <a:gd name="T52" fmla="*/ 809 w 809"/>
                    <a:gd name="T53" fmla="*/ 510 h 629"/>
                    <a:gd name="T54" fmla="*/ 790 w 809"/>
                    <a:gd name="T55" fmla="*/ 471 h 629"/>
                    <a:gd name="T56" fmla="*/ 732 w 809"/>
                    <a:gd name="T57" fmla="*/ 346 h 629"/>
                    <a:gd name="T58" fmla="*/ 690 w 809"/>
                    <a:gd name="T59" fmla="*/ 261 h 629"/>
                    <a:gd name="T60" fmla="*/ 644 w 809"/>
                    <a:gd name="T61" fmla="*/ 181 h 629"/>
                    <a:gd name="T62" fmla="*/ 618 w 809"/>
                    <a:gd name="T63" fmla="*/ 144 h 629"/>
                    <a:gd name="T64" fmla="*/ 591 w 809"/>
                    <a:gd name="T65" fmla="*/ 110 h 629"/>
                    <a:gd name="T66" fmla="*/ 562 w 809"/>
                    <a:gd name="T67" fmla="*/ 79 h 629"/>
                    <a:gd name="T68" fmla="*/ 532 w 809"/>
                    <a:gd name="T69" fmla="*/ 52 h 629"/>
                    <a:gd name="T70" fmla="*/ 498 w 809"/>
                    <a:gd name="T71" fmla="*/ 31 h 629"/>
                    <a:gd name="T72" fmla="*/ 461 w 809"/>
                    <a:gd name="T73" fmla="*/ 14 h 629"/>
                    <a:gd name="T74" fmla="*/ 423 w 809"/>
                    <a:gd name="T75" fmla="*/ 4 h 629"/>
                    <a:gd name="T76" fmla="*/ 380 w 809"/>
                    <a:gd name="T77" fmla="*/ 0 h 629"/>
                    <a:gd name="T78" fmla="*/ 380 w 809"/>
                    <a:gd name="T79" fmla="*/ 1 h 629"/>
                    <a:gd name="T80" fmla="*/ 345 w 809"/>
                    <a:gd name="T81" fmla="*/ 2 h 629"/>
                    <a:gd name="T82" fmla="*/ 313 w 809"/>
                    <a:gd name="T83" fmla="*/ 9 h 629"/>
                    <a:gd name="T84" fmla="*/ 282 w 809"/>
                    <a:gd name="T85" fmla="*/ 20 h 629"/>
                    <a:gd name="T86" fmla="*/ 253 w 809"/>
                    <a:gd name="T87" fmla="*/ 33 h 629"/>
                    <a:gd name="T88" fmla="*/ 225 w 809"/>
                    <a:gd name="T89" fmla="*/ 51 h 629"/>
                    <a:gd name="T90" fmla="*/ 199 w 809"/>
                    <a:gd name="T91" fmla="*/ 73 h 629"/>
                    <a:gd name="T92" fmla="*/ 176 w 809"/>
                    <a:gd name="T93" fmla="*/ 96 h 629"/>
                    <a:gd name="T94" fmla="*/ 129 w 809"/>
                    <a:gd name="T95" fmla="*/ 151 h 629"/>
                    <a:gd name="T96" fmla="*/ 89 w 809"/>
                    <a:gd name="T97" fmla="*/ 214 h 629"/>
                    <a:gd name="T98" fmla="*/ 52 w 809"/>
                    <a:gd name="T99" fmla="*/ 280 h 629"/>
                    <a:gd name="T100" fmla="*/ 0 w 809"/>
                    <a:gd name="T101" fmla="*/ 384 h 62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09" h="629">
                      <a:moveTo>
                        <a:pt x="0" y="384"/>
                      </a:moveTo>
                      <a:lnTo>
                        <a:pt x="0" y="384"/>
                      </a:lnTo>
                      <a:lnTo>
                        <a:pt x="24" y="437"/>
                      </a:lnTo>
                      <a:lnTo>
                        <a:pt x="49" y="487"/>
                      </a:lnTo>
                      <a:lnTo>
                        <a:pt x="71" y="449"/>
                      </a:lnTo>
                      <a:lnTo>
                        <a:pt x="92" y="411"/>
                      </a:lnTo>
                      <a:lnTo>
                        <a:pt x="113" y="371"/>
                      </a:lnTo>
                      <a:lnTo>
                        <a:pt x="133" y="330"/>
                      </a:lnTo>
                      <a:lnTo>
                        <a:pt x="170" y="252"/>
                      </a:lnTo>
                      <a:lnTo>
                        <a:pt x="189" y="215"/>
                      </a:lnTo>
                      <a:lnTo>
                        <a:pt x="208" y="179"/>
                      </a:lnTo>
                      <a:lnTo>
                        <a:pt x="227" y="145"/>
                      </a:lnTo>
                      <a:lnTo>
                        <a:pt x="246" y="114"/>
                      </a:lnTo>
                      <a:lnTo>
                        <a:pt x="256" y="101"/>
                      </a:lnTo>
                      <a:lnTo>
                        <a:pt x="265" y="87"/>
                      </a:lnTo>
                      <a:lnTo>
                        <a:pt x="277" y="75"/>
                      </a:lnTo>
                      <a:lnTo>
                        <a:pt x="287" y="64"/>
                      </a:lnTo>
                      <a:lnTo>
                        <a:pt x="297" y="54"/>
                      </a:lnTo>
                      <a:lnTo>
                        <a:pt x="308" y="45"/>
                      </a:lnTo>
                      <a:lnTo>
                        <a:pt x="319" y="37"/>
                      </a:lnTo>
                      <a:lnTo>
                        <a:pt x="331" y="30"/>
                      </a:lnTo>
                      <a:lnTo>
                        <a:pt x="343" y="26"/>
                      </a:lnTo>
                      <a:lnTo>
                        <a:pt x="354" y="21"/>
                      </a:lnTo>
                      <a:lnTo>
                        <a:pt x="368" y="19"/>
                      </a:lnTo>
                      <a:lnTo>
                        <a:pt x="380" y="19"/>
                      </a:lnTo>
                      <a:lnTo>
                        <a:pt x="396" y="20"/>
                      </a:lnTo>
                      <a:lnTo>
                        <a:pt x="412" y="23"/>
                      </a:lnTo>
                      <a:lnTo>
                        <a:pt x="426" y="30"/>
                      </a:lnTo>
                      <a:lnTo>
                        <a:pt x="441" y="38"/>
                      </a:lnTo>
                      <a:lnTo>
                        <a:pt x="454" y="49"/>
                      </a:lnTo>
                      <a:lnTo>
                        <a:pt x="468" y="60"/>
                      </a:lnTo>
                      <a:lnTo>
                        <a:pt x="481" y="75"/>
                      </a:lnTo>
                      <a:lnTo>
                        <a:pt x="494" y="91"/>
                      </a:lnTo>
                      <a:lnTo>
                        <a:pt x="506" y="107"/>
                      </a:lnTo>
                      <a:lnTo>
                        <a:pt x="517" y="126"/>
                      </a:lnTo>
                      <a:lnTo>
                        <a:pt x="530" y="147"/>
                      </a:lnTo>
                      <a:lnTo>
                        <a:pt x="541" y="167"/>
                      </a:lnTo>
                      <a:lnTo>
                        <a:pt x="563" y="212"/>
                      </a:lnTo>
                      <a:lnTo>
                        <a:pt x="587" y="260"/>
                      </a:lnTo>
                      <a:lnTo>
                        <a:pt x="633" y="361"/>
                      </a:lnTo>
                      <a:lnTo>
                        <a:pt x="658" y="412"/>
                      </a:lnTo>
                      <a:lnTo>
                        <a:pt x="684" y="461"/>
                      </a:lnTo>
                      <a:lnTo>
                        <a:pt x="697" y="486"/>
                      </a:lnTo>
                      <a:lnTo>
                        <a:pt x="710" y="510"/>
                      </a:lnTo>
                      <a:lnTo>
                        <a:pt x="725" y="532"/>
                      </a:lnTo>
                      <a:lnTo>
                        <a:pt x="741" y="554"/>
                      </a:lnTo>
                      <a:lnTo>
                        <a:pt x="757" y="574"/>
                      </a:lnTo>
                      <a:lnTo>
                        <a:pt x="773" y="595"/>
                      </a:lnTo>
                      <a:lnTo>
                        <a:pt x="790" y="613"/>
                      </a:lnTo>
                      <a:lnTo>
                        <a:pt x="808" y="629"/>
                      </a:lnTo>
                      <a:lnTo>
                        <a:pt x="809" y="510"/>
                      </a:lnTo>
                      <a:lnTo>
                        <a:pt x="790" y="471"/>
                      </a:lnTo>
                      <a:lnTo>
                        <a:pt x="771" y="431"/>
                      </a:lnTo>
                      <a:lnTo>
                        <a:pt x="732" y="346"/>
                      </a:lnTo>
                      <a:lnTo>
                        <a:pt x="712" y="303"/>
                      </a:lnTo>
                      <a:lnTo>
                        <a:pt x="690" y="261"/>
                      </a:lnTo>
                      <a:lnTo>
                        <a:pt x="668" y="220"/>
                      </a:lnTo>
                      <a:lnTo>
                        <a:pt x="644" y="181"/>
                      </a:lnTo>
                      <a:lnTo>
                        <a:pt x="632" y="162"/>
                      </a:lnTo>
                      <a:lnTo>
                        <a:pt x="618" y="144"/>
                      </a:lnTo>
                      <a:lnTo>
                        <a:pt x="605" y="126"/>
                      </a:lnTo>
                      <a:lnTo>
                        <a:pt x="591" y="110"/>
                      </a:lnTo>
                      <a:lnTo>
                        <a:pt x="578" y="94"/>
                      </a:lnTo>
                      <a:lnTo>
                        <a:pt x="562" y="79"/>
                      </a:lnTo>
                      <a:lnTo>
                        <a:pt x="548" y="66"/>
                      </a:lnTo>
                      <a:lnTo>
                        <a:pt x="532" y="52"/>
                      </a:lnTo>
                      <a:lnTo>
                        <a:pt x="515" y="41"/>
                      </a:lnTo>
                      <a:lnTo>
                        <a:pt x="498" y="31"/>
                      </a:lnTo>
                      <a:lnTo>
                        <a:pt x="480" y="22"/>
                      </a:lnTo>
                      <a:lnTo>
                        <a:pt x="461" y="14"/>
                      </a:lnTo>
                      <a:lnTo>
                        <a:pt x="442" y="9"/>
                      </a:lnTo>
                      <a:lnTo>
                        <a:pt x="423" y="4"/>
                      </a:lnTo>
                      <a:lnTo>
                        <a:pt x="401" y="1"/>
                      </a:lnTo>
                      <a:lnTo>
                        <a:pt x="380" y="0"/>
                      </a:lnTo>
                      <a:lnTo>
                        <a:pt x="380" y="1"/>
                      </a:lnTo>
                      <a:lnTo>
                        <a:pt x="363" y="1"/>
                      </a:lnTo>
                      <a:lnTo>
                        <a:pt x="345" y="2"/>
                      </a:lnTo>
                      <a:lnTo>
                        <a:pt x="329" y="5"/>
                      </a:lnTo>
                      <a:lnTo>
                        <a:pt x="313" y="9"/>
                      </a:lnTo>
                      <a:lnTo>
                        <a:pt x="297" y="13"/>
                      </a:lnTo>
                      <a:lnTo>
                        <a:pt x="282" y="20"/>
                      </a:lnTo>
                      <a:lnTo>
                        <a:pt x="268" y="27"/>
                      </a:lnTo>
                      <a:lnTo>
                        <a:pt x="253" y="33"/>
                      </a:lnTo>
                      <a:lnTo>
                        <a:pt x="240" y="42"/>
                      </a:lnTo>
                      <a:lnTo>
                        <a:pt x="225" y="51"/>
                      </a:lnTo>
                      <a:lnTo>
                        <a:pt x="213" y="61"/>
                      </a:lnTo>
                      <a:lnTo>
                        <a:pt x="199" y="73"/>
                      </a:lnTo>
                      <a:lnTo>
                        <a:pt x="187" y="84"/>
                      </a:lnTo>
                      <a:lnTo>
                        <a:pt x="176" y="96"/>
                      </a:lnTo>
                      <a:lnTo>
                        <a:pt x="152" y="123"/>
                      </a:lnTo>
                      <a:lnTo>
                        <a:pt x="129" y="151"/>
                      </a:lnTo>
                      <a:lnTo>
                        <a:pt x="109" y="181"/>
                      </a:lnTo>
                      <a:lnTo>
                        <a:pt x="89" y="214"/>
                      </a:lnTo>
                      <a:lnTo>
                        <a:pt x="70" y="246"/>
                      </a:lnTo>
                      <a:lnTo>
                        <a:pt x="52" y="280"/>
                      </a:lnTo>
                      <a:lnTo>
                        <a:pt x="34" y="315"/>
                      </a:lnTo>
                      <a:lnTo>
                        <a:pt x="0" y="384"/>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38" name="Freeform 87">
                  <a:extLst>
                    <a:ext uri="{FF2B5EF4-FFF2-40B4-BE49-F238E27FC236}">
                      <a16:creationId xmlns:a16="http://schemas.microsoft.com/office/drawing/2014/main" id="{39B3BC8D-8F3C-4AAE-96C9-56DDB49914A2}"/>
                    </a:ext>
                  </a:extLst>
                </p:cNvPr>
                <p:cNvSpPr>
                  <a:spLocks/>
                </p:cNvSpPr>
                <p:nvPr/>
              </p:nvSpPr>
              <p:spPr bwMode="auto">
                <a:xfrm>
                  <a:off x="6601756" y="4762070"/>
                  <a:ext cx="1119182" cy="683511"/>
                </a:xfrm>
                <a:custGeom>
                  <a:avLst/>
                  <a:gdLst>
                    <a:gd name="T0" fmla="*/ 789 w 977"/>
                    <a:gd name="T1" fmla="*/ 682 h 700"/>
                    <a:gd name="T2" fmla="*/ 821 w 977"/>
                    <a:gd name="T3" fmla="*/ 673 h 700"/>
                    <a:gd name="T4" fmla="*/ 850 w 977"/>
                    <a:gd name="T5" fmla="*/ 654 h 700"/>
                    <a:gd name="T6" fmla="*/ 880 w 977"/>
                    <a:gd name="T7" fmla="*/ 626 h 700"/>
                    <a:gd name="T8" fmla="*/ 932 w 977"/>
                    <a:gd name="T9" fmla="*/ 549 h 700"/>
                    <a:gd name="T10" fmla="*/ 977 w 977"/>
                    <a:gd name="T11" fmla="*/ 609 h 700"/>
                    <a:gd name="T12" fmla="*/ 935 w 977"/>
                    <a:gd name="T13" fmla="*/ 647 h 700"/>
                    <a:gd name="T14" fmla="*/ 887 w 977"/>
                    <a:gd name="T15" fmla="*/ 676 h 700"/>
                    <a:gd name="T16" fmla="*/ 848 w 977"/>
                    <a:gd name="T17" fmla="*/ 691 h 700"/>
                    <a:gd name="T18" fmla="*/ 807 w 977"/>
                    <a:gd name="T19" fmla="*/ 698 h 700"/>
                    <a:gd name="T20" fmla="*/ 776 w 977"/>
                    <a:gd name="T21" fmla="*/ 700 h 700"/>
                    <a:gd name="T22" fmla="*/ 729 w 977"/>
                    <a:gd name="T23" fmla="*/ 695 h 700"/>
                    <a:gd name="T24" fmla="*/ 686 w 977"/>
                    <a:gd name="T25" fmla="*/ 683 h 700"/>
                    <a:gd name="T26" fmla="*/ 647 w 977"/>
                    <a:gd name="T27" fmla="*/ 663 h 700"/>
                    <a:gd name="T28" fmla="*/ 610 w 977"/>
                    <a:gd name="T29" fmla="*/ 636 h 700"/>
                    <a:gd name="T30" fmla="*/ 546 w 977"/>
                    <a:gd name="T31" fmla="*/ 567 h 700"/>
                    <a:gd name="T32" fmla="*/ 491 w 977"/>
                    <a:gd name="T33" fmla="*/ 483 h 700"/>
                    <a:gd name="T34" fmla="*/ 427 w 977"/>
                    <a:gd name="T35" fmla="*/ 359 h 700"/>
                    <a:gd name="T36" fmla="*/ 341 w 977"/>
                    <a:gd name="T37" fmla="*/ 176 h 700"/>
                    <a:gd name="T38" fmla="*/ 297 w 977"/>
                    <a:gd name="T39" fmla="*/ 102 h 700"/>
                    <a:gd name="T40" fmla="*/ 250 w 977"/>
                    <a:gd name="T41" fmla="*/ 49 h 700"/>
                    <a:gd name="T42" fmla="*/ 223 w 977"/>
                    <a:gd name="T43" fmla="*/ 31 h 700"/>
                    <a:gd name="T44" fmla="*/ 195 w 977"/>
                    <a:gd name="T45" fmla="*/ 21 h 700"/>
                    <a:gd name="T46" fmla="*/ 175 w 977"/>
                    <a:gd name="T47" fmla="*/ 18 h 700"/>
                    <a:gd name="T48" fmla="*/ 137 w 977"/>
                    <a:gd name="T49" fmla="*/ 25 h 700"/>
                    <a:gd name="T50" fmla="*/ 102 w 977"/>
                    <a:gd name="T51" fmla="*/ 45 h 700"/>
                    <a:gd name="T52" fmla="*/ 69 w 977"/>
                    <a:gd name="T53" fmla="*/ 78 h 700"/>
                    <a:gd name="T54" fmla="*/ 39 w 977"/>
                    <a:gd name="T55" fmla="*/ 118 h 700"/>
                    <a:gd name="T56" fmla="*/ 1 w 977"/>
                    <a:gd name="T57" fmla="*/ 68 h 700"/>
                    <a:gd name="T58" fmla="*/ 39 w 977"/>
                    <a:gd name="T59" fmla="*/ 40 h 700"/>
                    <a:gd name="T60" fmla="*/ 103 w 977"/>
                    <a:gd name="T61" fmla="*/ 11 h 700"/>
                    <a:gd name="T62" fmla="*/ 176 w 977"/>
                    <a:gd name="T63" fmla="*/ 0 h 700"/>
                    <a:gd name="T64" fmla="*/ 207 w 977"/>
                    <a:gd name="T65" fmla="*/ 3 h 700"/>
                    <a:gd name="T66" fmla="*/ 251 w 977"/>
                    <a:gd name="T67" fmla="*/ 13 h 700"/>
                    <a:gd name="T68" fmla="*/ 292 w 977"/>
                    <a:gd name="T69" fmla="*/ 31 h 700"/>
                    <a:gd name="T70" fmla="*/ 329 w 977"/>
                    <a:gd name="T71" fmla="*/ 55 h 700"/>
                    <a:gd name="T72" fmla="*/ 385 w 977"/>
                    <a:gd name="T73" fmla="*/ 108 h 700"/>
                    <a:gd name="T74" fmla="*/ 443 w 977"/>
                    <a:gd name="T75" fmla="*/ 188 h 700"/>
                    <a:gd name="T76" fmla="*/ 494 w 977"/>
                    <a:gd name="T77" fmla="*/ 278 h 700"/>
                    <a:gd name="T78" fmla="*/ 611 w 977"/>
                    <a:gd name="T79" fmla="*/ 524 h 700"/>
                    <a:gd name="T80" fmla="*/ 656 w 977"/>
                    <a:gd name="T81" fmla="*/ 598 h 700"/>
                    <a:gd name="T82" fmla="*/ 703 w 977"/>
                    <a:gd name="T83" fmla="*/ 651 h 700"/>
                    <a:gd name="T84" fmla="*/ 729 w 977"/>
                    <a:gd name="T85" fmla="*/ 669 h 700"/>
                    <a:gd name="T86" fmla="*/ 757 w 977"/>
                    <a:gd name="T87" fmla="*/ 679 h 700"/>
                    <a:gd name="T88" fmla="*/ 776 w 977"/>
                    <a:gd name="T89" fmla="*/ 682 h 7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894 w 10000"/>
                    <a:gd name="connsiteY65" fmla="*/ 271 h 10000"/>
                    <a:gd name="connsiteX66" fmla="*/ 1791 w 10000"/>
                    <a:gd name="connsiteY66" fmla="*/ 257 h 10000"/>
                    <a:gd name="connsiteX67" fmla="*/ 1668 w 10000"/>
                    <a:gd name="connsiteY67" fmla="*/ 271 h 10000"/>
                    <a:gd name="connsiteX68" fmla="*/ 1525 w 10000"/>
                    <a:gd name="connsiteY68" fmla="*/ 314 h 10000"/>
                    <a:gd name="connsiteX69" fmla="*/ 1402 w 10000"/>
                    <a:gd name="connsiteY69" fmla="*/ 357 h 10000"/>
                    <a:gd name="connsiteX70" fmla="*/ 1279 w 10000"/>
                    <a:gd name="connsiteY70" fmla="*/ 443 h 10000"/>
                    <a:gd name="connsiteX71" fmla="*/ 1157 w 10000"/>
                    <a:gd name="connsiteY71" fmla="*/ 529 h 10000"/>
                    <a:gd name="connsiteX72" fmla="*/ 1044 w 10000"/>
                    <a:gd name="connsiteY72" fmla="*/ 643 h 10000"/>
                    <a:gd name="connsiteX73" fmla="*/ 931 w 10000"/>
                    <a:gd name="connsiteY73" fmla="*/ 786 h 10000"/>
                    <a:gd name="connsiteX74" fmla="*/ 809 w 10000"/>
                    <a:gd name="connsiteY74" fmla="*/ 929 h 10000"/>
                    <a:gd name="connsiteX75" fmla="*/ 706 w 10000"/>
                    <a:gd name="connsiteY75" fmla="*/ 1114 h 10000"/>
                    <a:gd name="connsiteX76" fmla="*/ 604 w 10000"/>
                    <a:gd name="connsiteY76" fmla="*/ 1286 h 10000"/>
                    <a:gd name="connsiteX77" fmla="*/ 491 w 10000"/>
                    <a:gd name="connsiteY77" fmla="*/ 1486 h 10000"/>
                    <a:gd name="connsiteX78" fmla="*/ 399 w 10000"/>
                    <a:gd name="connsiteY78" fmla="*/ 1686 h 10000"/>
                    <a:gd name="connsiteX79" fmla="*/ 194 w 10000"/>
                    <a:gd name="connsiteY79" fmla="*/ 2157 h 10000"/>
                    <a:gd name="connsiteX80" fmla="*/ 0 w 10000"/>
                    <a:gd name="connsiteY80" fmla="*/ 2643 h 10000"/>
                    <a:gd name="connsiteX81" fmla="*/ 10 w 10000"/>
                    <a:gd name="connsiteY81" fmla="*/ 971 h 10000"/>
                    <a:gd name="connsiteX82" fmla="*/ 205 w 10000"/>
                    <a:gd name="connsiteY82" fmla="*/ 757 h 10000"/>
                    <a:gd name="connsiteX83" fmla="*/ 399 w 10000"/>
                    <a:gd name="connsiteY83" fmla="*/ 571 h 10000"/>
                    <a:gd name="connsiteX84" fmla="*/ 604 w 10000"/>
                    <a:gd name="connsiteY84" fmla="*/ 386 h 10000"/>
                    <a:gd name="connsiteX85" fmla="*/ 819 w 10000"/>
                    <a:gd name="connsiteY85" fmla="*/ 257 h 10000"/>
                    <a:gd name="connsiteX86" fmla="*/ 1054 w 10000"/>
                    <a:gd name="connsiteY86" fmla="*/ 157 h 10000"/>
                    <a:gd name="connsiteX87" fmla="*/ 1300 w 10000"/>
                    <a:gd name="connsiteY87" fmla="*/ 71 h 10000"/>
                    <a:gd name="connsiteX88" fmla="*/ 1535 w 10000"/>
                    <a:gd name="connsiteY88" fmla="*/ 29 h 10000"/>
                    <a:gd name="connsiteX89" fmla="*/ 1801 w 10000"/>
                    <a:gd name="connsiteY89" fmla="*/ 0 h 10000"/>
                    <a:gd name="connsiteX90" fmla="*/ 1965 w 10000"/>
                    <a:gd name="connsiteY90" fmla="*/ 0 h 10000"/>
                    <a:gd name="connsiteX91" fmla="*/ 2119 w 10000"/>
                    <a:gd name="connsiteY91" fmla="*/ 43 h 10000"/>
                    <a:gd name="connsiteX92" fmla="*/ 2272 w 10000"/>
                    <a:gd name="connsiteY92" fmla="*/ 71 h 10000"/>
                    <a:gd name="connsiteX93" fmla="*/ 2426 w 10000"/>
                    <a:gd name="connsiteY93" fmla="*/ 114 h 10000"/>
                    <a:gd name="connsiteX94" fmla="*/ 2569 w 10000"/>
                    <a:gd name="connsiteY94" fmla="*/ 186 h 10000"/>
                    <a:gd name="connsiteX95" fmla="*/ 2712 w 10000"/>
                    <a:gd name="connsiteY95" fmla="*/ 257 h 10000"/>
                    <a:gd name="connsiteX96" fmla="*/ 2845 w 10000"/>
                    <a:gd name="connsiteY96" fmla="*/ 343 h 10000"/>
                    <a:gd name="connsiteX97" fmla="*/ 2989 w 10000"/>
                    <a:gd name="connsiteY97" fmla="*/ 443 h 10000"/>
                    <a:gd name="connsiteX98" fmla="*/ 3112 w 10000"/>
                    <a:gd name="connsiteY98" fmla="*/ 529 h 10000"/>
                    <a:gd name="connsiteX99" fmla="*/ 3234 w 10000"/>
                    <a:gd name="connsiteY99" fmla="*/ 657 h 10000"/>
                    <a:gd name="connsiteX100" fmla="*/ 3367 w 10000"/>
                    <a:gd name="connsiteY100" fmla="*/ 786 h 10000"/>
                    <a:gd name="connsiteX101" fmla="*/ 3490 w 10000"/>
                    <a:gd name="connsiteY101" fmla="*/ 914 h 10000"/>
                    <a:gd name="connsiteX102" fmla="*/ 3726 w 10000"/>
                    <a:gd name="connsiteY102" fmla="*/ 1200 h 10000"/>
                    <a:gd name="connsiteX103" fmla="*/ 3941 w 10000"/>
                    <a:gd name="connsiteY103" fmla="*/ 1543 h 10000"/>
                    <a:gd name="connsiteX104" fmla="*/ 4145 w 10000"/>
                    <a:gd name="connsiteY104" fmla="*/ 1900 h 10000"/>
                    <a:gd name="connsiteX105" fmla="*/ 4340 w 10000"/>
                    <a:gd name="connsiteY105" fmla="*/ 2286 h 10000"/>
                    <a:gd name="connsiteX106" fmla="*/ 4534 w 10000"/>
                    <a:gd name="connsiteY106" fmla="*/ 2686 h 10000"/>
                    <a:gd name="connsiteX107" fmla="*/ 4708 w 10000"/>
                    <a:gd name="connsiteY107" fmla="*/ 3100 h 10000"/>
                    <a:gd name="connsiteX108" fmla="*/ 4893 w 10000"/>
                    <a:gd name="connsiteY108" fmla="*/ 3529 h 10000"/>
                    <a:gd name="connsiteX109" fmla="*/ 5056 w 10000"/>
                    <a:gd name="connsiteY109" fmla="*/ 3971 h 10000"/>
                    <a:gd name="connsiteX110" fmla="*/ 5363 w 10000"/>
                    <a:gd name="connsiteY110" fmla="*/ 4871 h 10000"/>
                    <a:gd name="connsiteX111" fmla="*/ 5967 w 10000"/>
                    <a:gd name="connsiteY111" fmla="*/ 6657 h 10000"/>
                    <a:gd name="connsiteX112" fmla="*/ 6254 w 10000"/>
                    <a:gd name="connsiteY112" fmla="*/ 7486 h 10000"/>
                    <a:gd name="connsiteX113" fmla="*/ 6407 w 10000"/>
                    <a:gd name="connsiteY113" fmla="*/ 7843 h 10000"/>
                    <a:gd name="connsiteX114" fmla="*/ 6551 w 10000"/>
                    <a:gd name="connsiteY114" fmla="*/ 8214 h 10000"/>
                    <a:gd name="connsiteX115" fmla="*/ 6714 w 10000"/>
                    <a:gd name="connsiteY115" fmla="*/ 8543 h 10000"/>
                    <a:gd name="connsiteX116" fmla="*/ 6868 w 10000"/>
                    <a:gd name="connsiteY116" fmla="*/ 8829 h 10000"/>
                    <a:gd name="connsiteX117" fmla="*/ 7021 w 10000"/>
                    <a:gd name="connsiteY117" fmla="*/ 9100 h 10000"/>
                    <a:gd name="connsiteX118" fmla="*/ 7195 w 10000"/>
                    <a:gd name="connsiteY118" fmla="*/ 9300 h 10000"/>
                    <a:gd name="connsiteX119" fmla="*/ 7288 w 10000"/>
                    <a:gd name="connsiteY119" fmla="*/ 9400 h 10000"/>
                    <a:gd name="connsiteX120" fmla="*/ 7369 w 10000"/>
                    <a:gd name="connsiteY120" fmla="*/ 9500 h 10000"/>
                    <a:gd name="connsiteX121" fmla="*/ 7462 w 10000"/>
                    <a:gd name="connsiteY121" fmla="*/ 9557 h 10000"/>
                    <a:gd name="connsiteX122" fmla="*/ 7554 w 10000"/>
                    <a:gd name="connsiteY122" fmla="*/ 9629 h 10000"/>
                    <a:gd name="connsiteX123" fmla="*/ 7646 w 10000"/>
                    <a:gd name="connsiteY123" fmla="*/ 9671 h 10000"/>
                    <a:gd name="connsiteX124" fmla="*/ 7748 w 10000"/>
                    <a:gd name="connsiteY124" fmla="*/ 9700 h 10000"/>
                    <a:gd name="connsiteX125" fmla="*/ 7851 w 10000"/>
                    <a:gd name="connsiteY125" fmla="*/ 9743 h 10000"/>
                    <a:gd name="connsiteX126" fmla="*/ 7943 w 10000"/>
                    <a:gd name="connsiteY126"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791 w 10000"/>
                    <a:gd name="connsiteY65" fmla="*/ 257 h 10000"/>
                    <a:gd name="connsiteX66" fmla="*/ 1668 w 10000"/>
                    <a:gd name="connsiteY66" fmla="*/ 271 h 10000"/>
                    <a:gd name="connsiteX67" fmla="*/ 1525 w 10000"/>
                    <a:gd name="connsiteY67" fmla="*/ 314 h 10000"/>
                    <a:gd name="connsiteX68" fmla="*/ 1402 w 10000"/>
                    <a:gd name="connsiteY68" fmla="*/ 357 h 10000"/>
                    <a:gd name="connsiteX69" fmla="*/ 1279 w 10000"/>
                    <a:gd name="connsiteY69" fmla="*/ 443 h 10000"/>
                    <a:gd name="connsiteX70" fmla="*/ 1157 w 10000"/>
                    <a:gd name="connsiteY70" fmla="*/ 529 h 10000"/>
                    <a:gd name="connsiteX71" fmla="*/ 1044 w 10000"/>
                    <a:gd name="connsiteY71" fmla="*/ 643 h 10000"/>
                    <a:gd name="connsiteX72" fmla="*/ 931 w 10000"/>
                    <a:gd name="connsiteY72" fmla="*/ 786 h 10000"/>
                    <a:gd name="connsiteX73" fmla="*/ 809 w 10000"/>
                    <a:gd name="connsiteY73" fmla="*/ 929 h 10000"/>
                    <a:gd name="connsiteX74" fmla="*/ 706 w 10000"/>
                    <a:gd name="connsiteY74" fmla="*/ 1114 h 10000"/>
                    <a:gd name="connsiteX75" fmla="*/ 604 w 10000"/>
                    <a:gd name="connsiteY75" fmla="*/ 1286 h 10000"/>
                    <a:gd name="connsiteX76" fmla="*/ 491 w 10000"/>
                    <a:gd name="connsiteY76" fmla="*/ 1486 h 10000"/>
                    <a:gd name="connsiteX77" fmla="*/ 399 w 10000"/>
                    <a:gd name="connsiteY77" fmla="*/ 1686 h 10000"/>
                    <a:gd name="connsiteX78" fmla="*/ 194 w 10000"/>
                    <a:gd name="connsiteY78" fmla="*/ 2157 h 10000"/>
                    <a:gd name="connsiteX79" fmla="*/ 0 w 10000"/>
                    <a:gd name="connsiteY79" fmla="*/ 2643 h 10000"/>
                    <a:gd name="connsiteX80" fmla="*/ 10 w 10000"/>
                    <a:gd name="connsiteY80" fmla="*/ 971 h 10000"/>
                    <a:gd name="connsiteX81" fmla="*/ 205 w 10000"/>
                    <a:gd name="connsiteY81" fmla="*/ 757 h 10000"/>
                    <a:gd name="connsiteX82" fmla="*/ 399 w 10000"/>
                    <a:gd name="connsiteY82" fmla="*/ 571 h 10000"/>
                    <a:gd name="connsiteX83" fmla="*/ 604 w 10000"/>
                    <a:gd name="connsiteY83" fmla="*/ 386 h 10000"/>
                    <a:gd name="connsiteX84" fmla="*/ 819 w 10000"/>
                    <a:gd name="connsiteY84" fmla="*/ 257 h 10000"/>
                    <a:gd name="connsiteX85" fmla="*/ 1054 w 10000"/>
                    <a:gd name="connsiteY85" fmla="*/ 157 h 10000"/>
                    <a:gd name="connsiteX86" fmla="*/ 1300 w 10000"/>
                    <a:gd name="connsiteY86" fmla="*/ 71 h 10000"/>
                    <a:gd name="connsiteX87" fmla="*/ 1535 w 10000"/>
                    <a:gd name="connsiteY87" fmla="*/ 29 h 10000"/>
                    <a:gd name="connsiteX88" fmla="*/ 1801 w 10000"/>
                    <a:gd name="connsiteY88" fmla="*/ 0 h 10000"/>
                    <a:gd name="connsiteX89" fmla="*/ 1965 w 10000"/>
                    <a:gd name="connsiteY89" fmla="*/ 0 h 10000"/>
                    <a:gd name="connsiteX90" fmla="*/ 2119 w 10000"/>
                    <a:gd name="connsiteY90" fmla="*/ 43 h 10000"/>
                    <a:gd name="connsiteX91" fmla="*/ 2272 w 10000"/>
                    <a:gd name="connsiteY91" fmla="*/ 71 h 10000"/>
                    <a:gd name="connsiteX92" fmla="*/ 2426 w 10000"/>
                    <a:gd name="connsiteY92" fmla="*/ 114 h 10000"/>
                    <a:gd name="connsiteX93" fmla="*/ 2569 w 10000"/>
                    <a:gd name="connsiteY93" fmla="*/ 186 h 10000"/>
                    <a:gd name="connsiteX94" fmla="*/ 2712 w 10000"/>
                    <a:gd name="connsiteY94" fmla="*/ 257 h 10000"/>
                    <a:gd name="connsiteX95" fmla="*/ 2845 w 10000"/>
                    <a:gd name="connsiteY95" fmla="*/ 343 h 10000"/>
                    <a:gd name="connsiteX96" fmla="*/ 2989 w 10000"/>
                    <a:gd name="connsiteY96" fmla="*/ 443 h 10000"/>
                    <a:gd name="connsiteX97" fmla="*/ 3112 w 10000"/>
                    <a:gd name="connsiteY97" fmla="*/ 529 h 10000"/>
                    <a:gd name="connsiteX98" fmla="*/ 3234 w 10000"/>
                    <a:gd name="connsiteY98" fmla="*/ 657 h 10000"/>
                    <a:gd name="connsiteX99" fmla="*/ 3367 w 10000"/>
                    <a:gd name="connsiteY99" fmla="*/ 786 h 10000"/>
                    <a:gd name="connsiteX100" fmla="*/ 3490 w 10000"/>
                    <a:gd name="connsiteY100" fmla="*/ 914 h 10000"/>
                    <a:gd name="connsiteX101" fmla="*/ 3726 w 10000"/>
                    <a:gd name="connsiteY101" fmla="*/ 1200 h 10000"/>
                    <a:gd name="connsiteX102" fmla="*/ 3941 w 10000"/>
                    <a:gd name="connsiteY102" fmla="*/ 1543 h 10000"/>
                    <a:gd name="connsiteX103" fmla="*/ 4145 w 10000"/>
                    <a:gd name="connsiteY103" fmla="*/ 1900 h 10000"/>
                    <a:gd name="connsiteX104" fmla="*/ 4340 w 10000"/>
                    <a:gd name="connsiteY104" fmla="*/ 2286 h 10000"/>
                    <a:gd name="connsiteX105" fmla="*/ 4534 w 10000"/>
                    <a:gd name="connsiteY105" fmla="*/ 2686 h 10000"/>
                    <a:gd name="connsiteX106" fmla="*/ 4708 w 10000"/>
                    <a:gd name="connsiteY106" fmla="*/ 3100 h 10000"/>
                    <a:gd name="connsiteX107" fmla="*/ 4893 w 10000"/>
                    <a:gd name="connsiteY107" fmla="*/ 3529 h 10000"/>
                    <a:gd name="connsiteX108" fmla="*/ 5056 w 10000"/>
                    <a:gd name="connsiteY108" fmla="*/ 3971 h 10000"/>
                    <a:gd name="connsiteX109" fmla="*/ 5363 w 10000"/>
                    <a:gd name="connsiteY109" fmla="*/ 4871 h 10000"/>
                    <a:gd name="connsiteX110" fmla="*/ 5967 w 10000"/>
                    <a:gd name="connsiteY110" fmla="*/ 6657 h 10000"/>
                    <a:gd name="connsiteX111" fmla="*/ 6254 w 10000"/>
                    <a:gd name="connsiteY111" fmla="*/ 7486 h 10000"/>
                    <a:gd name="connsiteX112" fmla="*/ 6407 w 10000"/>
                    <a:gd name="connsiteY112" fmla="*/ 7843 h 10000"/>
                    <a:gd name="connsiteX113" fmla="*/ 6551 w 10000"/>
                    <a:gd name="connsiteY113" fmla="*/ 8214 h 10000"/>
                    <a:gd name="connsiteX114" fmla="*/ 6714 w 10000"/>
                    <a:gd name="connsiteY114" fmla="*/ 8543 h 10000"/>
                    <a:gd name="connsiteX115" fmla="*/ 6868 w 10000"/>
                    <a:gd name="connsiteY115" fmla="*/ 8829 h 10000"/>
                    <a:gd name="connsiteX116" fmla="*/ 7021 w 10000"/>
                    <a:gd name="connsiteY116" fmla="*/ 9100 h 10000"/>
                    <a:gd name="connsiteX117" fmla="*/ 7195 w 10000"/>
                    <a:gd name="connsiteY117" fmla="*/ 9300 h 10000"/>
                    <a:gd name="connsiteX118" fmla="*/ 7288 w 10000"/>
                    <a:gd name="connsiteY118" fmla="*/ 9400 h 10000"/>
                    <a:gd name="connsiteX119" fmla="*/ 7369 w 10000"/>
                    <a:gd name="connsiteY119" fmla="*/ 9500 h 10000"/>
                    <a:gd name="connsiteX120" fmla="*/ 7462 w 10000"/>
                    <a:gd name="connsiteY120" fmla="*/ 9557 h 10000"/>
                    <a:gd name="connsiteX121" fmla="*/ 7554 w 10000"/>
                    <a:gd name="connsiteY121" fmla="*/ 9629 h 10000"/>
                    <a:gd name="connsiteX122" fmla="*/ 7646 w 10000"/>
                    <a:gd name="connsiteY122" fmla="*/ 9671 h 10000"/>
                    <a:gd name="connsiteX123" fmla="*/ 7748 w 10000"/>
                    <a:gd name="connsiteY123" fmla="*/ 9700 h 10000"/>
                    <a:gd name="connsiteX124" fmla="*/ 7851 w 10000"/>
                    <a:gd name="connsiteY124" fmla="*/ 9743 h 10000"/>
                    <a:gd name="connsiteX125" fmla="*/ 7943 w 10000"/>
                    <a:gd name="connsiteY125"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791 w 10000"/>
                    <a:gd name="connsiteY65" fmla="*/ 257 h 10000"/>
                    <a:gd name="connsiteX66" fmla="*/ 1668 w 10000"/>
                    <a:gd name="connsiteY66" fmla="*/ 271 h 10000"/>
                    <a:gd name="connsiteX67" fmla="*/ 1525 w 10000"/>
                    <a:gd name="connsiteY67" fmla="*/ 314 h 10000"/>
                    <a:gd name="connsiteX68" fmla="*/ 1402 w 10000"/>
                    <a:gd name="connsiteY68" fmla="*/ 357 h 10000"/>
                    <a:gd name="connsiteX69" fmla="*/ 1279 w 10000"/>
                    <a:gd name="connsiteY69" fmla="*/ 443 h 10000"/>
                    <a:gd name="connsiteX70" fmla="*/ 1157 w 10000"/>
                    <a:gd name="connsiteY70" fmla="*/ 529 h 10000"/>
                    <a:gd name="connsiteX71" fmla="*/ 1044 w 10000"/>
                    <a:gd name="connsiteY71" fmla="*/ 643 h 10000"/>
                    <a:gd name="connsiteX72" fmla="*/ 931 w 10000"/>
                    <a:gd name="connsiteY72" fmla="*/ 786 h 10000"/>
                    <a:gd name="connsiteX73" fmla="*/ 809 w 10000"/>
                    <a:gd name="connsiteY73" fmla="*/ 929 h 10000"/>
                    <a:gd name="connsiteX74" fmla="*/ 706 w 10000"/>
                    <a:gd name="connsiteY74" fmla="*/ 1114 h 10000"/>
                    <a:gd name="connsiteX75" fmla="*/ 604 w 10000"/>
                    <a:gd name="connsiteY75" fmla="*/ 1286 h 10000"/>
                    <a:gd name="connsiteX76" fmla="*/ 491 w 10000"/>
                    <a:gd name="connsiteY76" fmla="*/ 1486 h 10000"/>
                    <a:gd name="connsiteX77" fmla="*/ 399 w 10000"/>
                    <a:gd name="connsiteY77" fmla="*/ 1686 h 10000"/>
                    <a:gd name="connsiteX78" fmla="*/ 194 w 10000"/>
                    <a:gd name="connsiteY78" fmla="*/ 2157 h 10000"/>
                    <a:gd name="connsiteX79" fmla="*/ 0 w 10000"/>
                    <a:gd name="connsiteY79" fmla="*/ 2643 h 10000"/>
                    <a:gd name="connsiteX80" fmla="*/ 10 w 10000"/>
                    <a:gd name="connsiteY80" fmla="*/ 971 h 10000"/>
                    <a:gd name="connsiteX81" fmla="*/ 205 w 10000"/>
                    <a:gd name="connsiteY81" fmla="*/ 757 h 10000"/>
                    <a:gd name="connsiteX82" fmla="*/ 399 w 10000"/>
                    <a:gd name="connsiteY82" fmla="*/ 571 h 10000"/>
                    <a:gd name="connsiteX83" fmla="*/ 604 w 10000"/>
                    <a:gd name="connsiteY83" fmla="*/ 386 h 10000"/>
                    <a:gd name="connsiteX84" fmla="*/ 819 w 10000"/>
                    <a:gd name="connsiteY84" fmla="*/ 257 h 10000"/>
                    <a:gd name="connsiteX85" fmla="*/ 1054 w 10000"/>
                    <a:gd name="connsiteY85" fmla="*/ 157 h 10000"/>
                    <a:gd name="connsiteX86" fmla="*/ 1300 w 10000"/>
                    <a:gd name="connsiteY86" fmla="*/ 71 h 10000"/>
                    <a:gd name="connsiteX87" fmla="*/ 1535 w 10000"/>
                    <a:gd name="connsiteY87" fmla="*/ 29 h 10000"/>
                    <a:gd name="connsiteX88" fmla="*/ 1801 w 10000"/>
                    <a:gd name="connsiteY88" fmla="*/ 0 h 10000"/>
                    <a:gd name="connsiteX89" fmla="*/ 1965 w 10000"/>
                    <a:gd name="connsiteY89" fmla="*/ 0 h 10000"/>
                    <a:gd name="connsiteX90" fmla="*/ 2272 w 10000"/>
                    <a:gd name="connsiteY90" fmla="*/ 71 h 10000"/>
                    <a:gd name="connsiteX91" fmla="*/ 2426 w 10000"/>
                    <a:gd name="connsiteY91" fmla="*/ 114 h 10000"/>
                    <a:gd name="connsiteX92" fmla="*/ 2569 w 10000"/>
                    <a:gd name="connsiteY92" fmla="*/ 186 h 10000"/>
                    <a:gd name="connsiteX93" fmla="*/ 2712 w 10000"/>
                    <a:gd name="connsiteY93" fmla="*/ 257 h 10000"/>
                    <a:gd name="connsiteX94" fmla="*/ 2845 w 10000"/>
                    <a:gd name="connsiteY94" fmla="*/ 343 h 10000"/>
                    <a:gd name="connsiteX95" fmla="*/ 2989 w 10000"/>
                    <a:gd name="connsiteY95" fmla="*/ 443 h 10000"/>
                    <a:gd name="connsiteX96" fmla="*/ 3112 w 10000"/>
                    <a:gd name="connsiteY96" fmla="*/ 529 h 10000"/>
                    <a:gd name="connsiteX97" fmla="*/ 3234 w 10000"/>
                    <a:gd name="connsiteY97" fmla="*/ 657 h 10000"/>
                    <a:gd name="connsiteX98" fmla="*/ 3367 w 10000"/>
                    <a:gd name="connsiteY98" fmla="*/ 786 h 10000"/>
                    <a:gd name="connsiteX99" fmla="*/ 3490 w 10000"/>
                    <a:gd name="connsiteY99" fmla="*/ 914 h 10000"/>
                    <a:gd name="connsiteX100" fmla="*/ 3726 w 10000"/>
                    <a:gd name="connsiteY100" fmla="*/ 1200 h 10000"/>
                    <a:gd name="connsiteX101" fmla="*/ 3941 w 10000"/>
                    <a:gd name="connsiteY101" fmla="*/ 1543 h 10000"/>
                    <a:gd name="connsiteX102" fmla="*/ 4145 w 10000"/>
                    <a:gd name="connsiteY102" fmla="*/ 1900 h 10000"/>
                    <a:gd name="connsiteX103" fmla="*/ 4340 w 10000"/>
                    <a:gd name="connsiteY103" fmla="*/ 2286 h 10000"/>
                    <a:gd name="connsiteX104" fmla="*/ 4534 w 10000"/>
                    <a:gd name="connsiteY104" fmla="*/ 2686 h 10000"/>
                    <a:gd name="connsiteX105" fmla="*/ 4708 w 10000"/>
                    <a:gd name="connsiteY105" fmla="*/ 3100 h 10000"/>
                    <a:gd name="connsiteX106" fmla="*/ 4893 w 10000"/>
                    <a:gd name="connsiteY106" fmla="*/ 3529 h 10000"/>
                    <a:gd name="connsiteX107" fmla="*/ 5056 w 10000"/>
                    <a:gd name="connsiteY107" fmla="*/ 3971 h 10000"/>
                    <a:gd name="connsiteX108" fmla="*/ 5363 w 10000"/>
                    <a:gd name="connsiteY108" fmla="*/ 4871 h 10000"/>
                    <a:gd name="connsiteX109" fmla="*/ 5967 w 10000"/>
                    <a:gd name="connsiteY109" fmla="*/ 6657 h 10000"/>
                    <a:gd name="connsiteX110" fmla="*/ 6254 w 10000"/>
                    <a:gd name="connsiteY110" fmla="*/ 7486 h 10000"/>
                    <a:gd name="connsiteX111" fmla="*/ 6407 w 10000"/>
                    <a:gd name="connsiteY111" fmla="*/ 7843 h 10000"/>
                    <a:gd name="connsiteX112" fmla="*/ 6551 w 10000"/>
                    <a:gd name="connsiteY112" fmla="*/ 8214 h 10000"/>
                    <a:gd name="connsiteX113" fmla="*/ 6714 w 10000"/>
                    <a:gd name="connsiteY113" fmla="*/ 8543 h 10000"/>
                    <a:gd name="connsiteX114" fmla="*/ 6868 w 10000"/>
                    <a:gd name="connsiteY114" fmla="*/ 8829 h 10000"/>
                    <a:gd name="connsiteX115" fmla="*/ 7021 w 10000"/>
                    <a:gd name="connsiteY115" fmla="*/ 9100 h 10000"/>
                    <a:gd name="connsiteX116" fmla="*/ 7195 w 10000"/>
                    <a:gd name="connsiteY116" fmla="*/ 9300 h 10000"/>
                    <a:gd name="connsiteX117" fmla="*/ 7288 w 10000"/>
                    <a:gd name="connsiteY117" fmla="*/ 9400 h 10000"/>
                    <a:gd name="connsiteX118" fmla="*/ 7369 w 10000"/>
                    <a:gd name="connsiteY118" fmla="*/ 9500 h 10000"/>
                    <a:gd name="connsiteX119" fmla="*/ 7462 w 10000"/>
                    <a:gd name="connsiteY119" fmla="*/ 9557 h 10000"/>
                    <a:gd name="connsiteX120" fmla="*/ 7554 w 10000"/>
                    <a:gd name="connsiteY120" fmla="*/ 9629 h 10000"/>
                    <a:gd name="connsiteX121" fmla="*/ 7646 w 10000"/>
                    <a:gd name="connsiteY121" fmla="*/ 9671 h 10000"/>
                    <a:gd name="connsiteX122" fmla="*/ 7748 w 10000"/>
                    <a:gd name="connsiteY122" fmla="*/ 9700 h 10000"/>
                    <a:gd name="connsiteX123" fmla="*/ 7851 w 10000"/>
                    <a:gd name="connsiteY123" fmla="*/ 9743 h 10000"/>
                    <a:gd name="connsiteX124" fmla="*/ 7943 w 10000"/>
                    <a:gd name="connsiteY124"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791 w 10000"/>
                    <a:gd name="connsiteY64" fmla="*/ 257 h 10000"/>
                    <a:gd name="connsiteX65" fmla="*/ 1668 w 10000"/>
                    <a:gd name="connsiteY65" fmla="*/ 271 h 10000"/>
                    <a:gd name="connsiteX66" fmla="*/ 1525 w 10000"/>
                    <a:gd name="connsiteY66" fmla="*/ 314 h 10000"/>
                    <a:gd name="connsiteX67" fmla="*/ 1402 w 10000"/>
                    <a:gd name="connsiteY67" fmla="*/ 357 h 10000"/>
                    <a:gd name="connsiteX68" fmla="*/ 1279 w 10000"/>
                    <a:gd name="connsiteY68" fmla="*/ 443 h 10000"/>
                    <a:gd name="connsiteX69" fmla="*/ 1157 w 10000"/>
                    <a:gd name="connsiteY69" fmla="*/ 529 h 10000"/>
                    <a:gd name="connsiteX70" fmla="*/ 1044 w 10000"/>
                    <a:gd name="connsiteY70" fmla="*/ 643 h 10000"/>
                    <a:gd name="connsiteX71" fmla="*/ 931 w 10000"/>
                    <a:gd name="connsiteY71" fmla="*/ 786 h 10000"/>
                    <a:gd name="connsiteX72" fmla="*/ 809 w 10000"/>
                    <a:gd name="connsiteY72" fmla="*/ 929 h 10000"/>
                    <a:gd name="connsiteX73" fmla="*/ 706 w 10000"/>
                    <a:gd name="connsiteY73" fmla="*/ 1114 h 10000"/>
                    <a:gd name="connsiteX74" fmla="*/ 604 w 10000"/>
                    <a:gd name="connsiteY74" fmla="*/ 1286 h 10000"/>
                    <a:gd name="connsiteX75" fmla="*/ 491 w 10000"/>
                    <a:gd name="connsiteY75" fmla="*/ 1486 h 10000"/>
                    <a:gd name="connsiteX76" fmla="*/ 399 w 10000"/>
                    <a:gd name="connsiteY76" fmla="*/ 1686 h 10000"/>
                    <a:gd name="connsiteX77" fmla="*/ 194 w 10000"/>
                    <a:gd name="connsiteY77" fmla="*/ 2157 h 10000"/>
                    <a:gd name="connsiteX78" fmla="*/ 0 w 10000"/>
                    <a:gd name="connsiteY78" fmla="*/ 2643 h 10000"/>
                    <a:gd name="connsiteX79" fmla="*/ 10 w 10000"/>
                    <a:gd name="connsiteY79" fmla="*/ 971 h 10000"/>
                    <a:gd name="connsiteX80" fmla="*/ 205 w 10000"/>
                    <a:gd name="connsiteY80" fmla="*/ 757 h 10000"/>
                    <a:gd name="connsiteX81" fmla="*/ 399 w 10000"/>
                    <a:gd name="connsiteY81" fmla="*/ 571 h 10000"/>
                    <a:gd name="connsiteX82" fmla="*/ 604 w 10000"/>
                    <a:gd name="connsiteY82" fmla="*/ 386 h 10000"/>
                    <a:gd name="connsiteX83" fmla="*/ 819 w 10000"/>
                    <a:gd name="connsiteY83" fmla="*/ 257 h 10000"/>
                    <a:gd name="connsiteX84" fmla="*/ 1054 w 10000"/>
                    <a:gd name="connsiteY84" fmla="*/ 157 h 10000"/>
                    <a:gd name="connsiteX85" fmla="*/ 1300 w 10000"/>
                    <a:gd name="connsiteY85" fmla="*/ 71 h 10000"/>
                    <a:gd name="connsiteX86" fmla="*/ 1535 w 10000"/>
                    <a:gd name="connsiteY86" fmla="*/ 29 h 10000"/>
                    <a:gd name="connsiteX87" fmla="*/ 1801 w 10000"/>
                    <a:gd name="connsiteY87" fmla="*/ 0 h 10000"/>
                    <a:gd name="connsiteX88" fmla="*/ 1965 w 10000"/>
                    <a:gd name="connsiteY88" fmla="*/ 0 h 10000"/>
                    <a:gd name="connsiteX89" fmla="*/ 2272 w 10000"/>
                    <a:gd name="connsiteY89" fmla="*/ 71 h 10000"/>
                    <a:gd name="connsiteX90" fmla="*/ 2426 w 10000"/>
                    <a:gd name="connsiteY90" fmla="*/ 114 h 10000"/>
                    <a:gd name="connsiteX91" fmla="*/ 2569 w 10000"/>
                    <a:gd name="connsiteY91" fmla="*/ 186 h 10000"/>
                    <a:gd name="connsiteX92" fmla="*/ 2712 w 10000"/>
                    <a:gd name="connsiteY92" fmla="*/ 257 h 10000"/>
                    <a:gd name="connsiteX93" fmla="*/ 2845 w 10000"/>
                    <a:gd name="connsiteY93" fmla="*/ 343 h 10000"/>
                    <a:gd name="connsiteX94" fmla="*/ 2989 w 10000"/>
                    <a:gd name="connsiteY94" fmla="*/ 443 h 10000"/>
                    <a:gd name="connsiteX95" fmla="*/ 3112 w 10000"/>
                    <a:gd name="connsiteY95" fmla="*/ 529 h 10000"/>
                    <a:gd name="connsiteX96" fmla="*/ 3234 w 10000"/>
                    <a:gd name="connsiteY96" fmla="*/ 657 h 10000"/>
                    <a:gd name="connsiteX97" fmla="*/ 3367 w 10000"/>
                    <a:gd name="connsiteY97" fmla="*/ 786 h 10000"/>
                    <a:gd name="connsiteX98" fmla="*/ 3490 w 10000"/>
                    <a:gd name="connsiteY98" fmla="*/ 914 h 10000"/>
                    <a:gd name="connsiteX99" fmla="*/ 3726 w 10000"/>
                    <a:gd name="connsiteY99" fmla="*/ 1200 h 10000"/>
                    <a:gd name="connsiteX100" fmla="*/ 3941 w 10000"/>
                    <a:gd name="connsiteY100" fmla="*/ 1543 h 10000"/>
                    <a:gd name="connsiteX101" fmla="*/ 4145 w 10000"/>
                    <a:gd name="connsiteY101" fmla="*/ 1900 h 10000"/>
                    <a:gd name="connsiteX102" fmla="*/ 4340 w 10000"/>
                    <a:gd name="connsiteY102" fmla="*/ 2286 h 10000"/>
                    <a:gd name="connsiteX103" fmla="*/ 4534 w 10000"/>
                    <a:gd name="connsiteY103" fmla="*/ 2686 h 10000"/>
                    <a:gd name="connsiteX104" fmla="*/ 4708 w 10000"/>
                    <a:gd name="connsiteY104" fmla="*/ 3100 h 10000"/>
                    <a:gd name="connsiteX105" fmla="*/ 4893 w 10000"/>
                    <a:gd name="connsiteY105" fmla="*/ 3529 h 10000"/>
                    <a:gd name="connsiteX106" fmla="*/ 5056 w 10000"/>
                    <a:gd name="connsiteY106" fmla="*/ 3971 h 10000"/>
                    <a:gd name="connsiteX107" fmla="*/ 5363 w 10000"/>
                    <a:gd name="connsiteY107" fmla="*/ 4871 h 10000"/>
                    <a:gd name="connsiteX108" fmla="*/ 5967 w 10000"/>
                    <a:gd name="connsiteY108" fmla="*/ 6657 h 10000"/>
                    <a:gd name="connsiteX109" fmla="*/ 6254 w 10000"/>
                    <a:gd name="connsiteY109" fmla="*/ 7486 h 10000"/>
                    <a:gd name="connsiteX110" fmla="*/ 6407 w 10000"/>
                    <a:gd name="connsiteY110" fmla="*/ 7843 h 10000"/>
                    <a:gd name="connsiteX111" fmla="*/ 6551 w 10000"/>
                    <a:gd name="connsiteY111" fmla="*/ 8214 h 10000"/>
                    <a:gd name="connsiteX112" fmla="*/ 6714 w 10000"/>
                    <a:gd name="connsiteY112" fmla="*/ 8543 h 10000"/>
                    <a:gd name="connsiteX113" fmla="*/ 6868 w 10000"/>
                    <a:gd name="connsiteY113" fmla="*/ 8829 h 10000"/>
                    <a:gd name="connsiteX114" fmla="*/ 7021 w 10000"/>
                    <a:gd name="connsiteY114" fmla="*/ 9100 h 10000"/>
                    <a:gd name="connsiteX115" fmla="*/ 7195 w 10000"/>
                    <a:gd name="connsiteY115" fmla="*/ 9300 h 10000"/>
                    <a:gd name="connsiteX116" fmla="*/ 7288 w 10000"/>
                    <a:gd name="connsiteY116" fmla="*/ 9400 h 10000"/>
                    <a:gd name="connsiteX117" fmla="*/ 7369 w 10000"/>
                    <a:gd name="connsiteY117" fmla="*/ 9500 h 10000"/>
                    <a:gd name="connsiteX118" fmla="*/ 7462 w 10000"/>
                    <a:gd name="connsiteY118" fmla="*/ 9557 h 10000"/>
                    <a:gd name="connsiteX119" fmla="*/ 7554 w 10000"/>
                    <a:gd name="connsiteY119" fmla="*/ 9629 h 10000"/>
                    <a:gd name="connsiteX120" fmla="*/ 7646 w 10000"/>
                    <a:gd name="connsiteY120" fmla="*/ 9671 h 10000"/>
                    <a:gd name="connsiteX121" fmla="*/ 7748 w 10000"/>
                    <a:gd name="connsiteY121" fmla="*/ 9700 h 10000"/>
                    <a:gd name="connsiteX122" fmla="*/ 7851 w 10000"/>
                    <a:gd name="connsiteY122" fmla="*/ 9743 h 10000"/>
                    <a:gd name="connsiteX123" fmla="*/ 7943 w 10000"/>
                    <a:gd name="connsiteY123"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791 w 10000"/>
                    <a:gd name="connsiteY64" fmla="*/ 257 h 10000"/>
                    <a:gd name="connsiteX65" fmla="*/ 1668 w 10000"/>
                    <a:gd name="connsiteY65" fmla="*/ 271 h 10000"/>
                    <a:gd name="connsiteX66" fmla="*/ 1525 w 10000"/>
                    <a:gd name="connsiteY66" fmla="*/ 314 h 10000"/>
                    <a:gd name="connsiteX67" fmla="*/ 1402 w 10000"/>
                    <a:gd name="connsiteY67" fmla="*/ 357 h 10000"/>
                    <a:gd name="connsiteX68" fmla="*/ 1279 w 10000"/>
                    <a:gd name="connsiteY68" fmla="*/ 443 h 10000"/>
                    <a:gd name="connsiteX69" fmla="*/ 1157 w 10000"/>
                    <a:gd name="connsiteY69" fmla="*/ 529 h 10000"/>
                    <a:gd name="connsiteX70" fmla="*/ 1044 w 10000"/>
                    <a:gd name="connsiteY70" fmla="*/ 643 h 10000"/>
                    <a:gd name="connsiteX71" fmla="*/ 931 w 10000"/>
                    <a:gd name="connsiteY71" fmla="*/ 786 h 10000"/>
                    <a:gd name="connsiteX72" fmla="*/ 809 w 10000"/>
                    <a:gd name="connsiteY72" fmla="*/ 929 h 10000"/>
                    <a:gd name="connsiteX73" fmla="*/ 706 w 10000"/>
                    <a:gd name="connsiteY73" fmla="*/ 1114 h 10000"/>
                    <a:gd name="connsiteX74" fmla="*/ 604 w 10000"/>
                    <a:gd name="connsiteY74" fmla="*/ 1286 h 10000"/>
                    <a:gd name="connsiteX75" fmla="*/ 491 w 10000"/>
                    <a:gd name="connsiteY75" fmla="*/ 1486 h 10000"/>
                    <a:gd name="connsiteX76" fmla="*/ 399 w 10000"/>
                    <a:gd name="connsiteY76" fmla="*/ 1686 h 10000"/>
                    <a:gd name="connsiteX77" fmla="*/ 194 w 10000"/>
                    <a:gd name="connsiteY77" fmla="*/ 2157 h 10000"/>
                    <a:gd name="connsiteX78" fmla="*/ 0 w 10000"/>
                    <a:gd name="connsiteY78" fmla="*/ 2643 h 10000"/>
                    <a:gd name="connsiteX79" fmla="*/ 10 w 10000"/>
                    <a:gd name="connsiteY79" fmla="*/ 971 h 10000"/>
                    <a:gd name="connsiteX80" fmla="*/ 205 w 10000"/>
                    <a:gd name="connsiteY80" fmla="*/ 757 h 10000"/>
                    <a:gd name="connsiteX81" fmla="*/ 399 w 10000"/>
                    <a:gd name="connsiteY81" fmla="*/ 571 h 10000"/>
                    <a:gd name="connsiteX82" fmla="*/ 604 w 10000"/>
                    <a:gd name="connsiteY82" fmla="*/ 386 h 10000"/>
                    <a:gd name="connsiteX83" fmla="*/ 819 w 10000"/>
                    <a:gd name="connsiteY83" fmla="*/ 257 h 10000"/>
                    <a:gd name="connsiteX84" fmla="*/ 1054 w 10000"/>
                    <a:gd name="connsiteY84" fmla="*/ 157 h 10000"/>
                    <a:gd name="connsiteX85" fmla="*/ 1300 w 10000"/>
                    <a:gd name="connsiteY85" fmla="*/ 71 h 10000"/>
                    <a:gd name="connsiteX86" fmla="*/ 1535 w 10000"/>
                    <a:gd name="connsiteY86" fmla="*/ 29 h 10000"/>
                    <a:gd name="connsiteX87" fmla="*/ 1801 w 10000"/>
                    <a:gd name="connsiteY87" fmla="*/ 0 h 10000"/>
                    <a:gd name="connsiteX88" fmla="*/ 2272 w 10000"/>
                    <a:gd name="connsiteY88" fmla="*/ 71 h 10000"/>
                    <a:gd name="connsiteX89" fmla="*/ 2426 w 10000"/>
                    <a:gd name="connsiteY89" fmla="*/ 114 h 10000"/>
                    <a:gd name="connsiteX90" fmla="*/ 2569 w 10000"/>
                    <a:gd name="connsiteY90" fmla="*/ 186 h 10000"/>
                    <a:gd name="connsiteX91" fmla="*/ 2712 w 10000"/>
                    <a:gd name="connsiteY91" fmla="*/ 257 h 10000"/>
                    <a:gd name="connsiteX92" fmla="*/ 2845 w 10000"/>
                    <a:gd name="connsiteY92" fmla="*/ 343 h 10000"/>
                    <a:gd name="connsiteX93" fmla="*/ 2989 w 10000"/>
                    <a:gd name="connsiteY93" fmla="*/ 443 h 10000"/>
                    <a:gd name="connsiteX94" fmla="*/ 3112 w 10000"/>
                    <a:gd name="connsiteY94" fmla="*/ 529 h 10000"/>
                    <a:gd name="connsiteX95" fmla="*/ 3234 w 10000"/>
                    <a:gd name="connsiteY95" fmla="*/ 657 h 10000"/>
                    <a:gd name="connsiteX96" fmla="*/ 3367 w 10000"/>
                    <a:gd name="connsiteY96" fmla="*/ 786 h 10000"/>
                    <a:gd name="connsiteX97" fmla="*/ 3490 w 10000"/>
                    <a:gd name="connsiteY97" fmla="*/ 914 h 10000"/>
                    <a:gd name="connsiteX98" fmla="*/ 3726 w 10000"/>
                    <a:gd name="connsiteY98" fmla="*/ 1200 h 10000"/>
                    <a:gd name="connsiteX99" fmla="*/ 3941 w 10000"/>
                    <a:gd name="connsiteY99" fmla="*/ 1543 h 10000"/>
                    <a:gd name="connsiteX100" fmla="*/ 4145 w 10000"/>
                    <a:gd name="connsiteY100" fmla="*/ 1900 h 10000"/>
                    <a:gd name="connsiteX101" fmla="*/ 4340 w 10000"/>
                    <a:gd name="connsiteY101" fmla="*/ 2286 h 10000"/>
                    <a:gd name="connsiteX102" fmla="*/ 4534 w 10000"/>
                    <a:gd name="connsiteY102" fmla="*/ 2686 h 10000"/>
                    <a:gd name="connsiteX103" fmla="*/ 4708 w 10000"/>
                    <a:gd name="connsiteY103" fmla="*/ 3100 h 10000"/>
                    <a:gd name="connsiteX104" fmla="*/ 4893 w 10000"/>
                    <a:gd name="connsiteY104" fmla="*/ 3529 h 10000"/>
                    <a:gd name="connsiteX105" fmla="*/ 5056 w 10000"/>
                    <a:gd name="connsiteY105" fmla="*/ 3971 h 10000"/>
                    <a:gd name="connsiteX106" fmla="*/ 5363 w 10000"/>
                    <a:gd name="connsiteY106" fmla="*/ 4871 h 10000"/>
                    <a:gd name="connsiteX107" fmla="*/ 5967 w 10000"/>
                    <a:gd name="connsiteY107" fmla="*/ 6657 h 10000"/>
                    <a:gd name="connsiteX108" fmla="*/ 6254 w 10000"/>
                    <a:gd name="connsiteY108" fmla="*/ 7486 h 10000"/>
                    <a:gd name="connsiteX109" fmla="*/ 6407 w 10000"/>
                    <a:gd name="connsiteY109" fmla="*/ 7843 h 10000"/>
                    <a:gd name="connsiteX110" fmla="*/ 6551 w 10000"/>
                    <a:gd name="connsiteY110" fmla="*/ 8214 h 10000"/>
                    <a:gd name="connsiteX111" fmla="*/ 6714 w 10000"/>
                    <a:gd name="connsiteY111" fmla="*/ 8543 h 10000"/>
                    <a:gd name="connsiteX112" fmla="*/ 6868 w 10000"/>
                    <a:gd name="connsiteY112" fmla="*/ 8829 h 10000"/>
                    <a:gd name="connsiteX113" fmla="*/ 7021 w 10000"/>
                    <a:gd name="connsiteY113" fmla="*/ 9100 h 10000"/>
                    <a:gd name="connsiteX114" fmla="*/ 7195 w 10000"/>
                    <a:gd name="connsiteY114" fmla="*/ 9300 h 10000"/>
                    <a:gd name="connsiteX115" fmla="*/ 7288 w 10000"/>
                    <a:gd name="connsiteY115" fmla="*/ 9400 h 10000"/>
                    <a:gd name="connsiteX116" fmla="*/ 7369 w 10000"/>
                    <a:gd name="connsiteY116" fmla="*/ 9500 h 10000"/>
                    <a:gd name="connsiteX117" fmla="*/ 7462 w 10000"/>
                    <a:gd name="connsiteY117" fmla="*/ 9557 h 10000"/>
                    <a:gd name="connsiteX118" fmla="*/ 7554 w 10000"/>
                    <a:gd name="connsiteY118" fmla="*/ 9629 h 10000"/>
                    <a:gd name="connsiteX119" fmla="*/ 7646 w 10000"/>
                    <a:gd name="connsiteY119" fmla="*/ 9671 h 10000"/>
                    <a:gd name="connsiteX120" fmla="*/ 7748 w 10000"/>
                    <a:gd name="connsiteY120" fmla="*/ 9700 h 10000"/>
                    <a:gd name="connsiteX121" fmla="*/ 7851 w 10000"/>
                    <a:gd name="connsiteY121" fmla="*/ 9743 h 10000"/>
                    <a:gd name="connsiteX122" fmla="*/ 7943 w 10000"/>
                    <a:gd name="connsiteY122" fmla="*/ 9743 h 10000"/>
                    <a:gd name="connsiteX0" fmla="*/ 7943 w 10000"/>
                    <a:gd name="connsiteY0" fmla="*/ 9714 h 9971"/>
                    <a:gd name="connsiteX1" fmla="*/ 7943 w 10000"/>
                    <a:gd name="connsiteY1" fmla="*/ 9714 h 9971"/>
                    <a:gd name="connsiteX2" fmla="*/ 8076 w 10000"/>
                    <a:gd name="connsiteY2" fmla="*/ 9714 h 9971"/>
                    <a:gd name="connsiteX3" fmla="*/ 8178 w 10000"/>
                    <a:gd name="connsiteY3" fmla="*/ 9671 h 9971"/>
                    <a:gd name="connsiteX4" fmla="*/ 8291 w 10000"/>
                    <a:gd name="connsiteY4" fmla="*/ 9628 h 9971"/>
                    <a:gd name="connsiteX5" fmla="*/ 8403 w 10000"/>
                    <a:gd name="connsiteY5" fmla="*/ 9585 h 9971"/>
                    <a:gd name="connsiteX6" fmla="*/ 8506 w 10000"/>
                    <a:gd name="connsiteY6" fmla="*/ 9500 h 9971"/>
                    <a:gd name="connsiteX7" fmla="*/ 8608 w 10000"/>
                    <a:gd name="connsiteY7" fmla="*/ 9400 h 9971"/>
                    <a:gd name="connsiteX8" fmla="*/ 8700 w 10000"/>
                    <a:gd name="connsiteY8" fmla="*/ 9314 h 9971"/>
                    <a:gd name="connsiteX9" fmla="*/ 8802 w 10000"/>
                    <a:gd name="connsiteY9" fmla="*/ 9185 h 9971"/>
                    <a:gd name="connsiteX10" fmla="*/ 8915 w 10000"/>
                    <a:gd name="connsiteY10" fmla="*/ 9057 h 9971"/>
                    <a:gd name="connsiteX11" fmla="*/ 9007 w 10000"/>
                    <a:gd name="connsiteY11" fmla="*/ 8914 h 9971"/>
                    <a:gd name="connsiteX12" fmla="*/ 9191 w 10000"/>
                    <a:gd name="connsiteY12" fmla="*/ 8585 h 9971"/>
                    <a:gd name="connsiteX13" fmla="*/ 9376 w 10000"/>
                    <a:gd name="connsiteY13" fmla="*/ 8214 h 9971"/>
                    <a:gd name="connsiteX14" fmla="*/ 9539 w 10000"/>
                    <a:gd name="connsiteY14" fmla="*/ 7814 h 9971"/>
                    <a:gd name="connsiteX15" fmla="*/ 9775 w 10000"/>
                    <a:gd name="connsiteY15" fmla="*/ 8257 h 9971"/>
                    <a:gd name="connsiteX16" fmla="*/ 10000 w 10000"/>
                    <a:gd name="connsiteY16" fmla="*/ 8671 h 9971"/>
                    <a:gd name="connsiteX17" fmla="*/ 9785 w 10000"/>
                    <a:gd name="connsiteY17" fmla="*/ 8957 h 9971"/>
                    <a:gd name="connsiteX18" fmla="*/ 9570 w 10000"/>
                    <a:gd name="connsiteY18" fmla="*/ 9214 h 9971"/>
                    <a:gd name="connsiteX19" fmla="*/ 9324 w 10000"/>
                    <a:gd name="connsiteY19" fmla="*/ 9442 h 9971"/>
                    <a:gd name="connsiteX20" fmla="*/ 9212 w 10000"/>
                    <a:gd name="connsiteY20" fmla="*/ 9528 h 9971"/>
                    <a:gd name="connsiteX21" fmla="*/ 9079 w 10000"/>
                    <a:gd name="connsiteY21" fmla="*/ 9628 h 9971"/>
                    <a:gd name="connsiteX22" fmla="*/ 8946 w 10000"/>
                    <a:gd name="connsiteY22" fmla="*/ 9714 h 9971"/>
                    <a:gd name="connsiteX23" fmla="*/ 8823 w 10000"/>
                    <a:gd name="connsiteY23" fmla="*/ 9771 h 9971"/>
                    <a:gd name="connsiteX24" fmla="*/ 8680 w 10000"/>
                    <a:gd name="connsiteY24" fmla="*/ 9842 h 9971"/>
                    <a:gd name="connsiteX25" fmla="*/ 8547 w 10000"/>
                    <a:gd name="connsiteY25" fmla="*/ 9885 h 9971"/>
                    <a:gd name="connsiteX26" fmla="*/ 8403 w 10000"/>
                    <a:gd name="connsiteY26" fmla="*/ 9914 h 9971"/>
                    <a:gd name="connsiteX27" fmla="*/ 8260 w 10000"/>
                    <a:gd name="connsiteY27" fmla="*/ 9942 h 9971"/>
                    <a:gd name="connsiteX28" fmla="*/ 8106 w 10000"/>
                    <a:gd name="connsiteY28" fmla="*/ 9971 h 9971"/>
                    <a:gd name="connsiteX29" fmla="*/ 7943 w 10000"/>
                    <a:gd name="connsiteY29" fmla="*/ 9971 h 9971"/>
                    <a:gd name="connsiteX30" fmla="*/ 7779 w 10000"/>
                    <a:gd name="connsiteY30" fmla="*/ 9971 h 9971"/>
                    <a:gd name="connsiteX31" fmla="*/ 7625 w 10000"/>
                    <a:gd name="connsiteY31" fmla="*/ 9928 h 9971"/>
                    <a:gd name="connsiteX32" fmla="*/ 7462 w 10000"/>
                    <a:gd name="connsiteY32" fmla="*/ 9900 h 9971"/>
                    <a:gd name="connsiteX33" fmla="*/ 7308 w 10000"/>
                    <a:gd name="connsiteY33" fmla="*/ 9857 h 9971"/>
                    <a:gd name="connsiteX34" fmla="*/ 7165 w 10000"/>
                    <a:gd name="connsiteY34" fmla="*/ 9785 h 9971"/>
                    <a:gd name="connsiteX35" fmla="*/ 7021 w 10000"/>
                    <a:gd name="connsiteY35" fmla="*/ 9728 h 9971"/>
                    <a:gd name="connsiteX36" fmla="*/ 6888 w 10000"/>
                    <a:gd name="connsiteY36" fmla="*/ 9628 h 9971"/>
                    <a:gd name="connsiteX37" fmla="*/ 6745 w 10000"/>
                    <a:gd name="connsiteY37" fmla="*/ 9528 h 9971"/>
                    <a:gd name="connsiteX38" fmla="*/ 6622 w 10000"/>
                    <a:gd name="connsiteY38" fmla="*/ 9442 h 9971"/>
                    <a:gd name="connsiteX39" fmla="*/ 6479 w 10000"/>
                    <a:gd name="connsiteY39" fmla="*/ 9314 h 9971"/>
                    <a:gd name="connsiteX40" fmla="*/ 6366 w 10000"/>
                    <a:gd name="connsiteY40" fmla="*/ 9200 h 9971"/>
                    <a:gd name="connsiteX41" fmla="*/ 6244 w 10000"/>
                    <a:gd name="connsiteY41" fmla="*/ 9057 h 9971"/>
                    <a:gd name="connsiteX42" fmla="*/ 6008 w 10000"/>
                    <a:gd name="connsiteY42" fmla="*/ 8757 h 9971"/>
                    <a:gd name="connsiteX43" fmla="*/ 5793 w 10000"/>
                    <a:gd name="connsiteY43" fmla="*/ 8428 h 9971"/>
                    <a:gd name="connsiteX44" fmla="*/ 5589 w 10000"/>
                    <a:gd name="connsiteY44" fmla="*/ 8071 h 9971"/>
                    <a:gd name="connsiteX45" fmla="*/ 5394 w 10000"/>
                    <a:gd name="connsiteY45" fmla="*/ 7685 h 9971"/>
                    <a:gd name="connsiteX46" fmla="*/ 5200 w 10000"/>
                    <a:gd name="connsiteY46" fmla="*/ 7285 h 9971"/>
                    <a:gd name="connsiteX47" fmla="*/ 5026 w 10000"/>
                    <a:gd name="connsiteY47" fmla="*/ 6871 h 9971"/>
                    <a:gd name="connsiteX48" fmla="*/ 4852 w 10000"/>
                    <a:gd name="connsiteY48" fmla="*/ 6442 h 9971"/>
                    <a:gd name="connsiteX49" fmla="*/ 4688 w 10000"/>
                    <a:gd name="connsiteY49" fmla="*/ 6000 h 9971"/>
                    <a:gd name="connsiteX50" fmla="*/ 4371 w 10000"/>
                    <a:gd name="connsiteY50" fmla="*/ 5100 h 9971"/>
                    <a:gd name="connsiteX51" fmla="*/ 3777 w 10000"/>
                    <a:gd name="connsiteY51" fmla="*/ 3328 h 9971"/>
                    <a:gd name="connsiteX52" fmla="*/ 3644 w 10000"/>
                    <a:gd name="connsiteY52" fmla="*/ 2885 h 9971"/>
                    <a:gd name="connsiteX53" fmla="*/ 3490 w 10000"/>
                    <a:gd name="connsiteY53" fmla="*/ 2485 h 9971"/>
                    <a:gd name="connsiteX54" fmla="*/ 3347 w 10000"/>
                    <a:gd name="connsiteY54" fmla="*/ 2128 h 9971"/>
                    <a:gd name="connsiteX55" fmla="*/ 3193 w 10000"/>
                    <a:gd name="connsiteY55" fmla="*/ 1757 h 9971"/>
                    <a:gd name="connsiteX56" fmla="*/ 3040 w 10000"/>
                    <a:gd name="connsiteY56" fmla="*/ 1428 h 9971"/>
                    <a:gd name="connsiteX57" fmla="*/ 2886 w 10000"/>
                    <a:gd name="connsiteY57" fmla="*/ 1142 h 9971"/>
                    <a:gd name="connsiteX58" fmla="*/ 2723 w 10000"/>
                    <a:gd name="connsiteY58" fmla="*/ 871 h 9971"/>
                    <a:gd name="connsiteX59" fmla="*/ 2559 w 10000"/>
                    <a:gd name="connsiteY59" fmla="*/ 671 h 9971"/>
                    <a:gd name="connsiteX60" fmla="*/ 2467 w 10000"/>
                    <a:gd name="connsiteY60" fmla="*/ 571 h 9971"/>
                    <a:gd name="connsiteX61" fmla="*/ 2375 w 10000"/>
                    <a:gd name="connsiteY61" fmla="*/ 471 h 9971"/>
                    <a:gd name="connsiteX62" fmla="*/ 2282 w 10000"/>
                    <a:gd name="connsiteY62" fmla="*/ 414 h 9971"/>
                    <a:gd name="connsiteX63" fmla="*/ 2190 w 10000"/>
                    <a:gd name="connsiteY63" fmla="*/ 342 h 9971"/>
                    <a:gd name="connsiteX64" fmla="*/ 1791 w 10000"/>
                    <a:gd name="connsiteY64" fmla="*/ 228 h 9971"/>
                    <a:gd name="connsiteX65" fmla="*/ 1668 w 10000"/>
                    <a:gd name="connsiteY65" fmla="*/ 242 h 9971"/>
                    <a:gd name="connsiteX66" fmla="*/ 1525 w 10000"/>
                    <a:gd name="connsiteY66" fmla="*/ 285 h 9971"/>
                    <a:gd name="connsiteX67" fmla="*/ 1402 w 10000"/>
                    <a:gd name="connsiteY67" fmla="*/ 328 h 9971"/>
                    <a:gd name="connsiteX68" fmla="*/ 1279 w 10000"/>
                    <a:gd name="connsiteY68" fmla="*/ 414 h 9971"/>
                    <a:gd name="connsiteX69" fmla="*/ 1157 w 10000"/>
                    <a:gd name="connsiteY69" fmla="*/ 500 h 9971"/>
                    <a:gd name="connsiteX70" fmla="*/ 1044 w 10000"/>
                    <a:gd name="connsiteY70" fmla="*/ 614 h 9971"/>
                    <a:gd name="connsiteX71" fmla="*/ 931 w 10000"/>
                    <a:gd name="connsiteY71" fmla="*/ 757 h 9971"/>
                    <a:gd name="connsiteX72" fmla="*/ 809 w 10000"/>
                    <a:gd name="connsiteY72" fmla="*/ 900 h 9971"/>
                    <a:gd name="connsiteX73" fmla="*/ 706 w 10000"/>
                    <a:gd name="connsiteY73" fmla="*/ 1085 h 9971"/>
                    <a:gd name="connsiteX74" fmla="*/ 604 w 10000"/>
                    <a:gd name="connsiteY74" fmla="*/ 1257 h 9971"/>
                    <a:gd name="connsiteX75" fmla="*/ 491 w 10000"/>
                    <a:gd name="connsiteY75" fmla="*/ 1457 h 9971"/>
                    <a:gd name="connsiteX76" fmla="*/ 399 w 10000"/>
                    <a:gd name="connsiteY76" fmla="*/ 1657 h 9971"/>
                    <a:gd name="connsiteX77" fmla="*/ 194 w 10000"/>
                    <a:gd name="connsiteY77" fmla="*/ 2128 h 9971"/>
                    <a:gd name="connsiteX78" fmla="*/ 0 w 10000"/>
                    <a:gd name="connsiteY78" fmla="*/ 2614 h 9971"/>
                    <a:gd name="connsiteX79" fmla="*/ 10 w 10000"/>
                    <a:gd name="connsiteY79" fmla="*/ 942 h 9971"/>
                    <a:gd name="connsiteX80" fmla="*/ 205 w 10000"/>
                    <a:gd name="connsiteY80" fmla="*/ 728 h 9971"/>
                    <a:gd name="connsiteX81" fmla="*/ 399 w 10000"/>
                    <a:gd name="connsiteY81" fmla="*/ 542 h 9971"/>
                    <a:gd name="connsiteX82" fmla="*/ 604 w 10000"/>
                    <a:gd name="connsiteY82" fmla="*/ 357 h 9971"/>
                    <a:gd name="connsiteX83" fmla="*/ 819 w 10000"/>
                    <a:gd name="connsiteY83" fmla="*/ 228 h 9971"/>
                    <a:gd name="connsiteX84" fmla="*/ 1054 w 10000"/>
                    <a:gd name="connsiteY84" fmla="*/ 128 h 9971"/>
                    <a:gd name="connsiteX85" fmla="*/ 1300 w 10000"/>
                    <a:gd name="connsiteY85" fmla="*/ 42 h 9971"/>
                    <a:gd name="connsiteX86" fmla="*/ 1535 w 10000"/>
                    <a:gd name="connsiteY86" fmla="*/ 0 h 9971"/>
                    <a:gd name="connsiteX87" fmla="*/ 2272 w 10000"/>
                    <a:gd name="connsiteY87" fmla="*/ 42 h 9971"/>
                    <a:gd name="connsiteX88" fmla="*/ 2426 w 10000"/>
                    <a:gd name="connsiteY88" fmla="*/ 85 h 9971"/>
                    <a:gd name="connsiteX89" fmla="*/ 2569 w 10000"/>
                    <a:gd name="connsiteY89" fmla="*/ 157 h 9971"/>
                    <a:gd name="connsiteX90" fmla="*/ 2712 w 10000"/>
                    <a:gd name="connsiteY90" fmla="*/ 228 h 9971"/>
                    <a:gd name="connsiteX91" fmla="*/ 2845 w 10000"/>
                    <a:gd name="connsiteY91" fmla="*/ 314 h 9971"/>
                    <a:gd name="connsiteX92" fmla="*/ 2989 w 10000"/>
                    <a:gd name="connsiteY92" fmla="*/ 414 h 9971"/>
                    <a:gd name="connsiteX93" fmla="*/ 3112 w 10000"/>
                    <a:gd name="connsiteY93" fmla="*/ 500 h 9971"/>
                    <a:gd name="connsiteX94" fmla="*/ 3234 w 10000"/>
                    <a:gd name="connsiteY94" fmla="*/ 628 h 9971"/>
                    <a:gd name="connsiteX95" fmla="*/ 3367 w 10000"/>
                    <a:gd name="connsiteY95" fmla="*/ 757 h 9971"/>
                    <a:gd name="connsiteX96" fmla="*/ 3490 w 10000"/>
                    <a:gd name="connsiteY96" fmla="*/ 885 h 9971"/>
                    <a:gd name="connsiteX97" fmla="*/ 3726 w 10000"/>
                    <a:gd name="connsiteY97" fmla="*/ 1171 h 9971"/>
                    <a:gd name="connsiteX98" fmla="*/ 3941 w 10000"/>
                    <a:gd name="connsiteY98" fmla="*/ 1514 h 9971"/>
                    <a:gd name="connsiteX99" fmla="*/ 4145 w 10000"/>
                    <a:gd name="connsiteY99" fmla="*/ 1871 h 9971"/>
                    <a:gd name="connsiteX100" fmla="*/ 4340 w 10000"/>
                    <a:gd name="connsiteY100" fmla="*/ 2257 h 9971"/>
                    <a:gd name="connsiteX101" fmla="*/ 4534 w 10000"/>
                    <a:gd name="connsiteY101" fmla="*/ 2657 h 9971"/>
                    <a:gd name="connsiteX102" fmla="*/ 4708 w 10000"/>
                    <a:gd name="connsiteY102" fmla="*/ 3071 h 9971"/>
                    <a:gd name="connsiteX103" fmla="*/ 4893 w 10000"/>
                    <a:gd name="connsiteY103" fmla="*/ 3500 h 9971"/>
                    <a:gd name="connsiteX104" fmla="*/ 5056 w 10000"/>
                    <a:gd name="connsiteY104" fmla="*/ 3942 h 9971"/>
                    <a:gd name="connsiteX105" fmla="*/ 5363 w 10000"/>
                    <a:gd name="connsiteY105" fmla="*/ 4842 h 9971"/>
                    <a:gd name="connsiteX106" fmla="*/ 5967 w 10000"/>
                    <a:gd name="connsiteY106" fmla="*/ 6628 h 9971"/>
                    <a:gd name="connsiteX107" fmla="*/ 6254 w 10000"/>
                    <a:gd name="connsiteY107" fmla="*/ 7457 h 9971"/>
                    <a:gd name="connsiteX108" fmla="*/ 6407 w 10000"/>
                    <a:gd name="connsiteY108" fmla="*/ 7814 h 9971"/>
                    <a:gd name="connsiteX109" fmla="*/ 6551 w 10000"/>
                    <a:gd name="connsiteY109" fmla="*/ 8185 h 9971"/>
                    <a:gd name="connsiteX110" fmla="*/ 6714 w 10000"/>
                    <a:gd name="connsiteY110" fmla="*/ 8514 h 9971"/>
                    <a:gd name="connsiteX111" fmla="*/ 6868 w 10000"/>
                    <a:gd name="connsiteY111" fmla="*/ 8800 h 9971"/>
                    <a:gd name="connsiteX112" fmla="*/ 7021 w 10000"/>
                    <a:gd name="connsiteY112" fmla="*/ 9071 h 9971"/>
                    <a:gd name="connsiteX113" fmla="*/ 7195 w 10000"/>
                    <a:gd name="connsiteY113" fmla="*/ 9271 h 9971"/>
                    <a:gd name="connsiteX114" fmla="*/ 7288 w 10000"/>
                    <a:gd name="connsiteY114" fmla="*/ 9371 h 9971"/>
                    <a:gd name="connsiteX115" fmla="*/ 7369 w 10000"/>
                    <a:gd name="connsiteY115" fmla="*/ 9471 h 9971"/>
                    <a:gd name="connsiteX116" fmla="*/ 7462 w 10000"/>
                    <a:gd name="connsiteY116" fmla="*/ 9528 h 9971"/>
                    <a:gd name="connsiteX117" fmla="*/ 7554 w 10000"/>
                    <a:gd name="connsiteY117" fmla="*/ 9600 h 9971"/>
                    <a:gd name="connsiteX118" fmla="*/ 7646 w 10000"/>
                    <a:gd name="connsiteY118" fmla="*/ 9642 h 9971"/>
                    <a:gd name="connsiteX119" fmla="*/ 7748 w 10000"/>
                    <a:gd name="connsiteY119" fmla="*/ 9671 h 9971"/>
                    <a:gd name="connsiteX120" fmla="*/ 7851 w 10000"/>
                    <a:gd name="connsiteY120" fmla="*/ 9714 h 9971"/>
                    <a:gd name="connsiteX121" fmla="*/ 7943 w 10000"/>
                    <a:gd name="connsiteY121" fmla="*/ 9714 h 9971"/>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668 w 10000"/>
                    <a:gd name="connsiteY64" fmla="*/ 243 h 10000"/>
                    <a:gd name="connsiteX65" fmla="*/ 1525 w 10000"/>
                    <a:gd name="connsiteY65" fmla="*/ 286 h 10000"/>
                    <a:gd name="connsiteX66" fmla="*/ 1402 w 10000"/>
                    <a:gd name="connsiteY66" fmla="*/ 329 h 10000"/>
                    <a:gd name="connsiteX67" fmla="*/ 1279 w 10000"/>
                    <a:gd name="connsiteY67" fmla="*/ 415 h 10000"/>
                    <a:gd name="connsiteX68" fmla="*/ 1157 w 10000"/>
                    <a:gd name="connsiteY68" fmla="*/ 501 h 10000"/>
                    <a:gd name="connsiteX69" fmla="*/ 1044 w 10000"/>
                    <a:gd name="connsiteY69" fmla="*/ 616 h 10000"/>
                    <a:gd name="connsiteX70" fmla="*/ 931 w 10000"/>
                    <a:gd name="connsiteY70" fmla="*/ 759 h 10000"/>
                    <a:gd name="connsiteX71" fmla="*/ 809 w 10000"/>
                    <a:gd name="connsiteY71" fmla="*/ 903 h 10000"/>
                    <a:gd name="connsiteX72" fmla="*/ 706 w 10000"/>
                    <a:gd name="connsiteY72" fmla="*/ 1088 h 10000"/>
                    <a:gd name="connsiteX73" fmla="*/ 604 w 10000"/>
                    <a:gd name="connsiteY73" fmla="*/ 1261 h 10000"/>
                    <a:gd name="connsiteX74" fmla="*/ 491 w 10000"/>
                    <a:gd name="connsiteY74" fmla="*/ 1461 h 10000"/>
                    <a:gd name="connsiteX75" fmla="*/ 399 w 10000"/>
                    <a:gd name="connsiteY75" fmla="*/ 1662 h 10000"/>
                    <a:gd name="connsiteX76" fmla="*/ 194 w 10000"/>
                    <a:gd name="connsiteY76" fmla="*/ 2134 h 10000"/>
                    <a:gd name="connsiteX77" fmla="*/ 0 w 10000"/>
                    <a:gd name="connsiteY77" fmla="*/ 2622 h 10000"/>
                    <a:gd name="connsiteX78" fmla="*/ 10 w 10000"/>
                    <a:gd name="connsiteY78" fmla="*/ 945 h 10000"/>
                    <a:gd name="connsiteX79" fmla="*/ 205 w 10000"/>
                    <a:gd name="connsiteY79" fmla="*/ 730 h 10000"/>
                    <a:gd name="connsiteX80" fmla="*/ 399 w 10000"/>
                    <a:gd name="connsiteY80" fmla="*/ 544 h 10000"/>
                    <a:gd name="connsiteX81" fmla="*/ 604 w 10000"/>
                    <a:gd name="connsiteY81" fmla="*/ 358 h 10000"/>
                    <a:gd name="connsiteX82" fmla="*/ 819 w 10000"/>
                    <a:gd name="connsiteY82" fmla="*/ 229 h 10000"/>
                    <a:gd name="connsiteX83" fmla="*/ 1054 w 10000"/>
                    <a:gd name="connsiteY83" fmla="*/ 128 h 10000"/>
                    <a:gd name="connsiteX84" fmla="*/ 1300 w 10000"/>
                    <a:gd name="connsiteY84" fmla="*/ 42 h 10000"/>
                    <a:gd name="connsiteX85" fmla="*/ 1535 w 10000"/>
                    <a:gd name="connsiteY85" fmla="*/ 0 h 10000"/>
                    <a:gd name="connsiteX86" fmla="*/ 2272 w 10000"/>
                    <a:gd name="connsiteY86" fmla="*/ 42 h 10000"/>
                    <a:gd name="connsiteX87" fmla="*/ 2426 w 10000"/>
                    <a:gd name="connsiteY87" fmla="*/ 85 h 10000"/>
                    <a:gd name="connsiteX88" fmla="*/ 2569 w 10000"/>
                    <a:gd name="connsiteY88" fmla="*/ 157 h 10000"/>
                    <a:gd name="connsiteX89" fmla="*/ 2712 w 10000"/>
                    <a:gd name="connsiteY89" fmla="*/ 229 h 10000"/>
                    <a:gd name="connsiteX90" fmla="*/ 2845 w 10000"/>
                    <a:gd name="connsiteY90" fmla="*/ 315 h 10000"/>
                    <a:gd name="connsiteX91" fmla="*/ 2989 w 10000"/>
                    <a:gd name="connsiteY91" fmla="*/ 415 h 10000"/>
                    <a:gd name="connsiteX92" fmla="*/ 3112 w 10000"/>
                    <a:gd name="connsiteY92" fmla="*/ 501 h 10000"/>
                    <a:gd name="connsiteX93" fmla="*/ 3234 w 10000"/>
                    <a:gd name="connsiteY93" fmla="*/ 630 h 10000"/>
                    <a:gd name="connsiteX94" fmla="*/ 3367 w 10000"/>
                    <a:gd name="connsiteY94" fmla="*/ 759 h 10000"/>
                    <a:gd name="connsiteX95" fmla="*/ 3490 w 10000"/>
                    <a:gd name="connsiteY95" fmla="*/ 888 h 10000"/>
                    <a:gd name="connsiteX96" fmla="*/ 3726 w 10000"/>
                    <a:gd name="connsiteY96" fmla="*/ 1174 h 10000"/>
                    <a:gd name="connsiteX97" fmla="*/ 3941 w 10000"/>
                    <a:gd name="connsiteY97" fmla="*/ 1518 h 10000"/>
                    <a:gd name="connsiteX98" fmla="*/ 4145 w 10000"/>
                    <a:gd name="connsiteY98" fmla="*/ 1876 h 10000"/>
                    <a:gd name="connsiteX99" fmla="*/ 4340 w 10000"/>
                    <a:gd name="connsiteY99" fmla="*/ 2264 h 10000"/>
                    <a:gd name="connsiteX100" fmla="*/ 4534 w 10000"/>
                    <a:gd name="connsiteY100" fmla="*/ 2665 h 10000"/>
                    <a:gd name="connsiteX101" fmla="*/ 4708 w 10000"/>
                    <a:gd name="connsiteY101" fmla="*/ 3080 h 10000"/>
                    <a:gd name="connsiteX102" fmla="*/ 4893 w 10000"/>
                    <a:gd name="connsiteY102" fmla="*/ 3510 h 10000"/>
                    <a:gd name="connsiteX103" fmla="*/ 5056 w 10000"/>
                    <a:gd name="connsiteY103" fmla="*/ 3953 h 10000"/>
                    <a:gd name="connsiteX104" fmla="*/ 5363 w 10000"/>
                    <a:gd name="connsiteY104" fmla="*/ 4856 h 10000"/>
                    <a:gd name="connsiteX105" fmla="*/ 5967 w 10000"/>
                    <a:gd name="connsiteY105" fmla="*/ 6647 h 10000"/>
                    <a:gd name="connsiteX106" fmla="*/ 6254 w 10000"/>
                    <a:gd name="connsiteY106" fmla="*/ 7479 h 10000"/>
                    <a:gd name="connsiteX107" fmla="*/ 6407 w 10000"/>
                    <a:gd name="connsiteY107" fmla="*/ 7837 h 10000"/>
                    <a:gd name="connsiteX108" fmla="*/ 6551 w 10000"/>
                    <a:gd name="connsiteY108" fmla="*/ 8209 h 10000"/>
                    <a:gd name="connsiteX109" fmla="*/ 6714 w 10000"/>
                    <a:gd name="connsiteY109" fmla="*/ 8539 h 10000"/>
                    <a:gd name="connsiteX110" fmla="*/ 6868 w 10000"/>
                    <a:gd name="connsiteY110" fmla="*/ 8826 h 10000"/>
                    <a:gd name="connsiteX111" fmla="*/ 7021 w 10000"/>
                    <a:gd name="connsiteY111" fmla="*/ 9097 h 10000"/>
                    <a:gd name="connsiteX112" fmla="*/ 7195 w 10000"/>
                    <a:gd name="connsiteY112" fmla="*/ 9298 h 10000"/>
                    <a:gd name="connsiteX113" fmla="*/ 7288 w 10000"/>
                    <a:gd name="connsiteY113" fmla="*/ 9398 h 10000"/>
                    <a:gd name="connsiteX114" fmla="*/ 7369 w 10000"/>
                    <a:gd name="connsiteY114" fmla="*/ 9499 h 10000"/>
                    <a:gd name="connsiteX115" fmla="*/ 7462 w 10000"/>
                    <a:gd name="connsiteY115" fmla="*/ 9556 h 10000"/>
                    <a:gd name="connsiteX116" fmla="*/ 7554 w 10000"/>
                    <a:gd name="connsiteY116" fmla="*/ 9628 h 10000"/>
                    <a:gd name="connsiteX117" fmla="*/ 7646 w 10000"/>
                    <a:gd name="connsiteY117" fmla="*/ 9670 h 10000"/>
                    <a:gd name="connsiteX118" fmla="*/ 7748 w 10000"/>
                    <a:gd name="connsiteY118" fmla="*/ 9699 h 10000"/>
                    <a:gd name="connsiteX119" fmla="*/ 7851 w 10000"/>
                    <a:gd name="connsiteY119" fmla="*/ 9742 h 10000"/>
                    <a:gd name="connsiteX120" fmla="*/ 7943 w 10000"/>
                    <a:gd name="connsiteY120" fmla="*/ 9742 h 10000"/>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668 w 10000"/>
                    <a:gd name="connsiteY64" fmla="*/ 243 h 10000"/>
                    <a:gd name="connsiteX65" fmla="*/ 1402 w 10000"/>
                    <a:gd name="connsiteY65" fmla="*/ 329 h 10000"/>
                    <a:gd name="connsiteX66" fmla="*/ 1279 w 10000"/>
                    <a:gd name="connsiteY66" fmla="*/ 415 h 10000"/>
                    <a:gd name="connsiteX67" fmla="*/ 1157 w 10000"/>
                    <a:gd name="connsiteY67" fmla="*/ 501 h 10000"/>
                    <a:gd name="connsiteX68" fmla="*/ 1044 w 10000"/>
                    <a:gd name="connsiteY68" fmla="*/ 616 h 10000"/>
                    <a:gd name="connsiteX69" fmla="*/ 931 w 10000"/>
                    <a:gd name="connsiteY69" fmla="*/ 759 h 10000"/>
                    <a:gd name="connsiteX70" fmla="*/ 809 w 10000"/>
                    <a:gd name="connsiteY70" fmla="*/ 903 h 10000"/>
                    <a:gd name="connsiteX71" fmla="*/ 706 w 10000"/>
                    <a:gd name="connsiteY71" fmla="*/ 1088 h 10000"/>
                    <a:gd name="connsiteX72" fmla="*/ 604 w 10000"/>
                    <a:gd name="connsiteY72" fmla="*/ 1261 h 10000"/>
                    <a:gd name="connsiteX73" fmla="*/ 491 w 10000"/>
                    <a:gd name="connsiteY73" fmla="*/ 1461 h 10000"/>
                    <a:gd name="connsiteX74" fmla="*/ 399 w 10000"/>
                    <a:gd name="connsiteY74" fmla="*/ 1662 h 10000"/>
                    <a:gd name="connsiteX75" fmla="*/ 194 w 10000"/>
                    <a:gd name="connsiteY75" fmla="*/ 2134 h 10000"/>
                    <a:gd name="connsiteX76" fmla="*/ 0 w 10000"/>
                    <a:gd name="connsiteY76" fmla="*/ 2622 h 10000"/>
                    <a:gd name="connsiteX77" fmla="*/ 10 w 10000"/>
                    <a:gd name="connsiteY77" fmla="*/ 945 h 10000"/>
                    <a:gd name="connsiteX78" fmla="*/ 205 w 10000"/>
                    <a:gd name="connsiteY78" fmla="*/ 730 h 10000"/>
                    <a:gd name="connsiteX79" fmla="*/ 399 w 10000"/>
                    <a:gd name="connsiteY79" fmla="*/ 544 h 10000"/>
                    <a:gd name="connsiteX80" fmla="*/ 604 w 10000"/>
                    <a:gd name="connsiteY80" fmla="*/ 358 h 10000"/>
                    <a:gd name="connsiteX81" fmla="*/ 819 w 10000"/>
                    <a:gd name="connsiteY81" fmla="*/ 229 h 10000"/>
                    <a:gd name="connsiteX82" fmla="*/ 1054 w 10000"/>
                    <a:gd name="connsiteY82" fmla="*/ 128 h 10000"/>
                    <a:gd name="connsiteX83" fmla="*/ 1300 w 10000"/>
                    <a:gd name="connsiteY83" fmla="*/ 42 h 10000"/>
                    <a:gd name="connsiteX84" fmla="*/ 1535 w 10000"/>
                    <a:gd name="connsiteY84" fmla="*/ 0 h 10000"/>
                    <a:gd name="connsiteX85" fmla="*/ 2272 w 10000"/>
                    <a:gd name="connsiteY85" fmla="*/ 42 h 10000"/>
                    <a:gd name="connsiteX86" fmla="*/ 2426 w 10000"/>
                    <a:gd name="connsiteY86" fmla="*/ 85 h 10000"/>
                    <a:gd name="connsiteX87" fmla="*/ 2569 w 10000"/>
                    <a:gd name="connsiteY87" fmla="*/ 157 h 10000"/>
                    <a:gd name="connsiteX88" fmla="*/ 2712 w 10000"/>
                    <a:gd name="connsiteY88" fmla="*/ 229 h 10000"/>
                    <a:gd name="connsiteX89" fmla="*/ 2845 w 10000"/>
                    <a:gd name="connsiteY89" fmla="*/ 315 h 10000"/>
                    <a:gd name="connsiteX90" fmla="*/ 2989 w 10000"/>
                    <a:gd name="connsiteY90" fmla="*/ 415 h 10000"/>
                    <a:gd name="connsiteX91" fmla="*/ 3112 w 10000"/>
                    <a:gd name="connsiteY91" fmla="*/ 501 h 10000"/>
                    <a:gd name="connsiteX92" fmla="*/ 3234 w 10000"/>
                    <a:gd name="connsiteY92" fmla="*/ 630 h 10000"/>
                    <a:gd name="connsiteX93" fmla="*/ 3367 w 10000"/>
                    <a:gd name="connsiteY93" fmla="*/ 759 h 10000"/>
                    <a:gd name="connsiteX94" fmla="*/ 3490 w 10000"/>
                    <a:gd name="connsiteY94" fmla="*/ 888 h 10000"/>
                    <a:gd name="connsiteX95" fmla="*/ 3726 w 10000"/>
                    <a:gd name="connsiteY95" fmla="*/ 1174 h 10000"/>
                    <a:gd name="connsiteX96" fmla="*/ 3941 w 10000"/>
                    <a:gd name="connsiteY96" fmla="*/ 1518 h 10000"/>
                    <a:gd name="connsiteX97" fmla="*/ 4145 w 10000"/>
                    <a:gd name="connsiteY97" fmla="*/ 1876 h 10000"/>
                    <a:gd name="connsiteX98" fmla="*/ 4340 w 10000"/>
                    <a:gd name="connsiteY98" fmla="*/ 2264 h 10000"/>
                    <a:gd name="connsiteX99" fmla="*/ 4534 w 10000"/>
                    <a:gd name="connsiteY99" fmla="*/ 2665 h 10000"/>
                    <a:gd name="connsiteX100" fmla="*/ 4708 w 10000"/>
                    <a:gd name="connsiteY100" fmla="*/ 3080 h 10000"/>
                    <a:gd name="connsiteX101" fmla="*/ 4893 w 10000"/>
                    <a:gd name="connsiteY101" fmla="*/ 3510 h 10000"/>
                    <a:gd name="connsiteX102" fmla="*/ 5056 w 10000"/>
                    <a:gd name="connsiteY102" fmla="*/ 3953 h 10000"/>
                    <a:gd name="connsiteX103" fmla="*/ 5363 w 10000"/>
                    <a:gd name="connsiteY103" fmla="*/ 4856 h 10000"/>
                    <a:gd name="connsiteX104" fmla="*/ 5967 w 10000"/>
                    <a:gd name="connsiteY104" fmla="*/ 6647 h 10000"/>
                    <a:gd name="connsiteX105" fmla="*/ 6254 w 10000"/>
                    <a:gd name="connsiteY105" fmla="*/ 7479 h 10000"/>
                    <a:gd name="connsiteX106" fmla="*/ 6407 w 10000"/>
                    <a:gd name="connsiteY106" fmla="*/ 7837 h 10000"/>
                    <a:gd name="connsiteX107" fmla="*/ 6551 w 10000"/>
                    <a:gd name="connsiteY107" fmla="*/ 8209 h 10000"/>
                    <a:gd name="connsiteX108" fmla="*/ 6714 w 10000"/>
                    <a:gd name="connsiteY108" fmla="*/ 8539 h 10000"/>
                    <a:gd name="connsiteX109" fmla="*/ 6868 w 10000"/>
                    <a:gd name="connsiteY109" fmla="*/ 8826 h 10000"/>
                    <a:gd name="connsiteX110" fmla="*/ 7021 w 10000"/>
                    <a:gd name="connsiteY110" fmla="*/ 9097 h 10000"/>
                    <a:gd name="connsiteX111" fmla="*/ 7195 w 10000"/>
                    <a:gd name="connsiteY111" fmla="*/ 9298 h 10000"/>
                    <a:gd name="connsiteX112" fmla="*/ 7288 w 10000"/>
                    <a:gd name="connsiteY112" fmla="*/ 9398 h 10000"/>
                    <a:gd name="connsiteX113" fmla="*/ 7369 w 10000"/>
                    <a:gd name="connsiteY113" fmla="*/ 9499 h 10000"/>
                    <a:gd name="connsiteX114" fmla="*/ 7462 w 10000"/>
                    <a:gd name="connsiteY114" fmla="*/ 9556 h 10000"/>
                    <a:gd name="connsiteX115" fmla="*/ 7554 w 10000"/>
                    <a:gd name="connsiteY115" fmla="*/ 9628 h 10000"/>
                    <a:gd name="connsiteX116" fmla="*/ 7646 w 10000"/>
                    <a:gd name="connsiteY116" fmla="*/ 9670 h 10000"/>
                    <a:gd name="connsiteX117" fmla="*/ 7748 w 10000"/>
                    <a:gd name="connsiteY117" fmla="*/ 9699 h 10000"/>
                    <a:gd name="connsiteX118" fmla="*/ 7851 w 10000"/>
                    <a:gd name="connsiteY118" fmla="*/ 9742 h 10000"/>
                    <a:gd name="connsiteX119" fmla="*/ 7943 w 10000"/>
                    <a:gd name="connsiteY119" fmla="*/ 9742 h 10000"/>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402 w 10000"/>
                    <a:gd name="connsiteY64" fmla="*/ 329 h 10000"/>
                    <a:gd name="connsiteX65" fmla="*/ 1279 w 10000"/>
                    <a:gd name="connsiteY65" fmla="*/ 415 h 10000"/>
                    <a:gd name="connsiteX66" fmla="*/ 1157 w 10000"/>
                    <a:gd name="connsiteY66" fmla="*/ 501 h 10000"/>
                    <a:gd name="connsiteX67" fmla="*/ 1044 w 10000"/>
                    <a:gd name="connsiteY67" fmla="*/ 616 h 10000"/>
                    <a:gd name="connsiteX68" fmla="*/ 931 w 10000"/>
                    <a:gd name="connsiteY68" fmla="*/ 759 h 10000"/>
                    <a:gd name="connsiteX69" fmla="*/ 809 w 10000"/>
                    <a:gd name="connsiteY69" fmla="*/ 903 h 10000"/>
                    <a:gd name="connsiteX70" fmla="*/ 706 w 10000"/>
                    <a:gd name="connsiteY70" fmla="*/ 1088 h 10000"/>
                    <a:gd name="connsiteX71" fmla="*/ 604 w 10000"/>
                    <a:gd name="connsiteY71" fmla="*/ 1261 h 10000"/>
                    <a:gd name="connsiteX72" fmla="*/ 491 w 10000"/>
                    <a:gd name="connsiteY72" fmla="*/ 1461 h 10000"/>
                    <a:gd name="connsiteX73" fmla="*/ 399 w 10000"/>
                    <a:gd name="connsiteY73" fmla="*/ 1662 h 10000"/>
                    <a:gd name="connsiteX74" fmla="*/ 194 w 10000"/>
                    <a:gd name="connsiteY74" fmla="*/ 2134 h 10000"/>
                    <a:gd name="connsiteX75" fmla="*/ 0 w 10000"/>
                    <a:gd name="connsiteY75" fmla="*/ 2622 h 10000"/>
                    <a:gd name="connsiteX76" fmla="*/ 10 w 10000"/>
                    <a:gd name="connsiteY76" fmla="*/ 945 h 10000"/>
                    <a:gd name="connsiteX77" fmla="*/ 205 w 10000"/>
                    <a:gd name="connsiteY77" fmla="*/ 730 h 10000"/>
                    <a:gd name="connsiteX78" fmla="*/ 399 w 10000"/>
                    <a:gd name="connsiteY78" fmla="*/ 544 h 10000"/>
                    <a:gd name="connsiteX79" fmla="*/ 604 w 10000"/>
                    <a:gd name="connsiteY79" fmla="*/ 358 h 10000"/>
                    <a:gd name="connsiteX80" fmla="*/ 819 w 10000"/>
                    <a:gd name="connsiteY80" fmla="*/ 229 h 10000"/>
                    <a:gd name="connsiteX81" fmla="*/ 1054 w 10000"/>
                    <a:gd name="connsiteY81" fmla="*/ 128 h 10000"/>
                    <a:gd name="connsiteX82" fmla="*/ 1300 w 10000"/>
                    <a:gd name="connsiteY82" fmla="*/ 42 h 10000"/>
                    <a:gd name="connsiteX83" fmla="*/ 1535 w 10000"/>
                    <a:gd name="connsiteY83" fmla="*/ 0 h 10000"/>
                    <a:gd name="connsiteX84" fmla="*/ 2272 w 10000"/>
                    <a:gd name="connsiteY84" fmla="*/ 42 h 10000"/>
                    <a:gd name="connsiteX85" fmla="*/ 2426 w 10000"/>
                    <a:gd name="connsiteY85" fmla="*/ 85 h 10000"/>
                    <a:gd name="connsiteX86" fmla="*/ 2569 w 10000"/>
                    <a:gd name="connsiteY86" fmla="*/ 157 h 10000"/>
                    <a:gd name="connsiteX87" fmla="*/ 2712 w 10000"/>
                    <a:gd name="connsiteY87" fmla="*/ 229 h 10000"/>
                    <a:gd name="connsiteX88" fmla="*/ 2845 w 10000"/>
                    <a:gd name="connsiteY88" fmla="*/ 315 h 10000"/>
                    <a:gd name="connsiteX89" fmla="*/ 2989 w 10000"/>
                    <a:gd name="connsiteY89" fmla="*/ 415 h 10000"/>
                    <a:gd name="connsiteX90" fmla="*/ 3112 w 10000"/>
                    <a:gd name="connsiteY90" fmla="*/ 501 h 10000"/>
                    <a:gd name="connsiteX91" fmla="*/ 3234 w 10000"/>
                    <a:gd name="connsiteY91" fmla="*/ 630 h 10000"/>
                    <a:gd name="connsiteX92" fmla="*/ 3367 w 10000"/>
                    <a:gd name="connsiteY92" fmla="*/ 759 h 10000"/>
                    <a:gd name="connsiteX93" fmla="*/ 3490 w 10000"/>
                    <a:gd name="connsiteY93" fmla="*/ 888 h 10000"/>
                    <a:gd name="connsiteX94" fmla="*/ 3726 w 10000"/>
                    <a:gd name="connsiteY94" fmla="*/ 1174 h 10000"/>
                    <a:gd name="connsiteX95" fmla="*/ 3941 w 10000"/>
                    <a:gd name="connsiteY95" fmla="*/ 1518 h 10000"/>
                    <a:gd name="connsiteX96" fmla="*/ 4145 w 10000"/>
                    <a:gd name="connsiteY96" fmla="*/ 1876 h 10000"/>
                    <a:gd name="connsiteX97" fmla="*/ 4340 w 10000"/>
                    <a:gd name="connsiteY97" fmla="*/ 2264 h 10000"/>
                    <a:gd name="connsiteX98" fmla="*/ 4534 w 10000"/>
                    <a:gd name="connsiteY98" fmla="*/ 2665 h 10000"/>
                    <a:gd name="connsiteX99" fmla="*/ 4708 w 10000"/>
                    <a:gd name="connsiteY99" fmla="*/ 3080 h 10000"/>
                    <a:gd name="connsiteX100" fmla="*/ 4893 w 10000"/>
                    <a:gd name="connsiteY100" fmla="*/ 3510 h 10000"/>
                    <a:gd name="connsiteX101" fmla="*/ 5056 w 10000"/>
                    <a:gd name="connsiteY101" fmla="*/ 3953 h 10000"/>
                    <a:gd name="connsiteX102" fmla="*/ 5363 w 10000"/>
                    <a:gd name="connsiteY102" fmla="*/ 4856 h 10000"/>
                    <a:gd name="connsiteX103" fmla="*/ 5967 w 10000"/>
                    <a:gd name="connsiteY103" fmla="*/ 6647 h 10000"/>
                    <a:gd name="connsiteX104" fmla="*/ 6254 w 10000"/>
                    <a:gd name="connsiteY104" fmla="*/ 7479 h 10000"/>
                    <a:gd name="connsiteX105" fmla="*/ 6407 w 10000"/>
                    <a:gd name="connsiteY105" fmla="*/ 7837 h 10000"/>
                    <a:gd name="connsiteX106" fmla="*/ 6551 w 10000"/>
                    <a:gd name="connsiteY106" fmla="*/ 8209 h 10000"/>
                    <a:gd name="connsiteX107" fmla="*/ 6714 w 10000"/>
                    <a:gd name="connsiteY107" fmla="*/ 8539 h 10000"/>
                    <a:gd name="connsiteX108" fmla="*/ 6868 w 10000"/>
                    <a:gd name="connsiteY108" fmla="*/ 8826 h 10000"/>
                    <a:gd name="connsiteX109" fmla="*/ 7021 w 10000"/>
                    <a:gd name="connsiteY109" fmla="*/ 9097 h 10000"/>
                    <a:gd name="connsiteX110" fmla="*/ 7195 w 10000"/>
                    <a:gd name="connsiteY110" fmla="*/ 9298 h 10000"/>
                    <a:gd name="connsiteX111" fmla="*/ 7288 w 10000"/>
                    <a:gd name="connsiteY111" fmla="*/ 9398 h 10000"/>
                    <a:gd name="connsiteX112" fmla="*/ 7369 w 10000"/>
                    <a:gd name="connsiteY112" fmla="*/ 9499 h 10000"/>
                    <a:gd name="connsiteX113" fmla="*/ 7462 w 10000"/>
                    <a:gd name="connsiteY113" fmla="*/ 9556 h 10000"/>
                    <a:gd name="connsiteX114" fmla="*/ 7554 w 10000"/>
                    <a:gd name="connsiteY114" fmla="*/ 9628 h 10000"/>
                    <a:gd name="connsiteX115" fmla="*/ 7646 w 10000"/>
                    <a:gd name="connsiteY115" fmla="*/ 9670 h 10000"/>
                    <a:gd name="connsiteX116" fmla="*/ 7748 w 10000"/>
                    <a:gd name="connsiteY116" fmla="*/ 9699 h 10000"/>
                    <a:gd name="connsiteX117" fmla="*/ 7851 w 10000"/>
                    <a:gd name="connsiteY117" fmla="*/ 9742 h 10000"/>
                    <a:gd name="connsiteX118" fmla="*/ 7943 w 10000"/>
                    <a:gd name="connsiteY118" fmla="*/ 9742 h 10000"/>
                    <a:gd name="connsiteX0" fmla="*/ 7943 w 10000"/>
                    <a:gd name="connsiteY0" fmla="*/ 9700 h 9958"/>
                    <a:gd name="connsiteX1" fmla="*/ 7943 w 10000"/>
                    <a:gd name="connsiteY1" fmla="*/ 9700 h 9958"/>
                    <a:gd name="connsiteX2" fmla="*/ 8076 w 10000"/>
                    <a:gd name="connsiteY2" fmla="*/ 9700 h 9958"/>
                    <a:gd name="connsiteX3" fmla="*/ 8178 w 10000"/>
                    <a:gd name="connsiteY3" fmla="*/ 9657 h 9958"/>
                    <a:gd name="connsiteX4" fmla="*/ 8291 w 10000"/>
                    <a:gd name="connsiteY4" fmla="*/ 9614 h 9958"/>
                    <a:gd name="connsiteX5" fmla="*/ 8403 w 10000"/>
                    <a:gd name="connsiteY5" fmla="*/ 9571 h 9958"/>
                    <a:gd name="connsiteX6" fmla="*/ 8506 w 10000"/>
                    <a:gd name="connsiteY6" fmla="*/ 9486 h 9958"/>
                    <a:gd name="connsiteX7" fmla="*/ 8608 w 10000"/>
                    <a:gd name="connsiteY7" fmla="*/ 9385 h 9958"/>
                    <a:gd name="connsiteX8" fmla="*/ 8700 w 10000"/>
                    <a:gd name="connsiteY8" fmla="*/ 9299 h 9958"/>
                    <a:gd name="connsiteX9" fmla="*/ 8802 w 10000"/>
                    <a:gd name="connsiteY9" fmla="*/ 9170 h 9958"/>
                    <a:gd name="connsiteX10" fmla="*/ 8915 w 10000"/>
                    <a:gd name="connsiteY10" fmla="*/ 9041 h 9958"/>
                    <a:gd name="connsiteX11" fmla="*/ 9007 w 10000"/>
                    <a:gd name="connsiteY11" fmla="*/ 8898 h 9958"/>
                    <a:gd name="connsiteX12" fmla="*/ 9191 w 10000"/>
                    <a:gd name="connsiteY12" fmla="*/ 8568 h 9958"/>
                    <a:gd name="connsiteX13" fmla="*/ 9376 w 10000"/>
                    <a:gd name="connsiteY13" fmla="*/ 8196 h 9958"/>
                    <a:gd name="connsiteX14" fmla="*/ 9539 w 10000"/>
                    <a:gd name="connsiteY14" fmla="*/ 7795 h 9958"/>
                    <a:gd name="connsiteX15" fmla="*/ 9775 w 10000"/>
                    <a:gd name="connsiteY15" fmla="*/ 8239 h 9958"/>
                    <a:gd name="connsiteX16" fmla="*/ 10000 w 10000"/>
                    <a:gd name="connsiteY16" fmla="*/ 8654 h 9958"/>
                    <a:gd name="connsiteX17" fmla="*/ 9785 w 10000"/>
                    <a:gd name="connsiteY17" fmla="*/ 8941 h 9958"/>
                    <a:gd name="connsiteX18" fmla="*/ 9570 w 10000"/>
                    <a:gd name="connsiteY18" fmla="*/ 9199 h 9958"/>
                    <a:gd name="connsiteX19" fmla="*/ 9324 w 10000"/>
                    <a:gd name="connsiteY19" fmla="*/ 9427 h 9958"/>
                    <a:gd name="connsiteX20" fmla="*/ 9212 w 10000"/>
                    <a:gd name="connsiteY20" fmla="*/ 9514 h 9958"/>
                    <a:gd name="connsiteX21" fmla="*/ 9079 w 10000"/>
                    <a:gd name="connsiteY21" fmla="*/ 9614 h 9958"/>
                    <a:gd name="connsiteX22" fmla="*/ 8946 w 10000"/>
                    <a:gd name="connsiteY22" fmla="*/ 9700 h 9958"/>
                    <a:gd name="connsiteX23" fmla="*/ 8823 w 10000"/>
                    <a:gd name="connsiteY23" fmla="*/ 9757 h 9958"/>
                    <a:gd name="connsiteX24" fmla="*/ 8680 w 10000"/>
                    <a:gd name="connsiteY24" fmla="*/ 9829 h 9958"/>
                    <a:gd name="connsiteX25" fmla="*/ 8547 w 10000"/>
                    <a:gd name="connsiteY25" fmla="*/ 9872 h 9958"/>
                    <a:gd name="connsiteX26" fmla="*/ 8403 w 10000"/>
                    <a:gd name="connsiteY26" fmla="*/ 9901 h 9958"/>
                    <a:gd name="connsiteX27" fmla="*/ 8260 w 10000"/>
                    <a:gd name="connsiteY27" fmla="*/ 9929 h 9958"/>
                    <a:gd name="connsiteX28" fmla="*/ 8106 w 10000"/>
                    <a:gd name="connsiteY28" fmla="*/ 9958 h 9958"/>
                    <a:gd name="connsiteX29" fmla="*/ 7943 w 10000"/>
                    <a:gd name="connsiteY29" fmla="*/ 9958 h 9958"/>
                    <a:gd name="connsiteX30" fmla="*/ 7779 w 10000"/>
                    <a:gd name="connsiteY30" fmla="*/ 9958 h 9958"/>
                    <a:gd name="connsiteX31" fmla="*/ 7625 w 10000"/>
                    <a:gd name="connsiteY31" fmla="*/ 9915 h 9958"/>
                    <a:gd name="connsiteX32" fmla="*/ 7462 w 10000"/>
                    <a:gd name="connsiteY32" fmla="*/ 9887 h 9958"/>
                    <a:gd name="connsiteX33" fmla="*/ 7308 w 10000"/>
                    <a:gd name="connsiteY33" fmla="*/ 9844 h 9958"/>
                    <a:gd name="connsiteX34" fmla="*/ 7165 w 10000"/>
                    <a:gd name="connsiteY34" fmla="*/ 9771 h 9958"/>
                    <a:gd name="connsiteX35" fmla="*/ 7021 w 10000"/>
                    <a:gd name="connsiteY35" fmla="*/ 9714 h 9958"/>
                    <a:gd name="connsiteX36" fmla="*/ 6888 w 10000"/>
                    <a:gd name="connsiteY36" fmla="*/ 9614 h 9958"/>
                    <a:gd name="connsiteX37" fmla="*/ 6745 w 10000"/>
                    <a:gd name="connsiteY37" fmla="*/ 9514 h 9958"/>
                    <a:gd name="connsiteX38" fmla="*/ 6622 w 10000"/>
                    <a:gd name="connsiteY38" fmla="*/ 9427 h 9958"/>
                    <a:gd name="connsiteX39" fmla="*/ 6479 w 10000"/>
                    <a:gd name="connsiteY39" fmla="*/ 9299 h 9958"/>
                    <a:gd name="connsiteX40" fmla="*/ 6366 w 10000"/>
                    <a:gd name="connsiteY40" fmla="*/ 9185 h 9958"/>
                    <a:gd name="connsiteX41" fmla="*/ 6244 w 10000"/>
                    <a:gd name="connsiteY41" fmla="*/ 9041 h 9958"/>
                    <a:gd name="connsiteX42" fmla="*/ 6008 w 10000"/>
                    <a:gd name="connsiteY42" fmla="*/ 8740 h 9958"/>
                    <a:gd name="connsiteX43" fmla="*/ 5793 w 10000"/>
                    <a:gd name="connsiteY43" fmla="*/ 8411 h 9958"/>
                    <a:gd name="connsiteX44" fmla="*/ 5589 w 10000"/>
                    <a:gd name="connsiteY44" fmla="*/ 8052 h 9958"/>
                    <a:gd name="connsiteX45" fmla="*/ 5394 w 10000"/>
                    <a:gd name="connsiteY45" fmla="*/ 7665 h 9958"/>
                    <a:gd name="connsiteX46" fmla="*/ 5200 w 10000"/>
                    <a:gd name="connsiteY46" fmla="*/ 7264 h 9958"/>
                    <a:gd name="connsiteX47" fmla="*/ 5026 w 10000"/>
                    <a:gd name="connsiteY47" fmla="*/ 6849 h 9958"/>
                    <a:gd name="connsiteX48" fmla="*/ 4852 w 10000"/>
                    <a:gd name="connsiteY48" fmla="*/ 6419 h 9958"/>
                    <a:gd name="connsiteX49" fmla="*/ 4688 w 10000"/>
                    <a:gd name="connsiteY49" fmla="*/ 5975 h 9958"/>
                    <a:gd name="connsiteX50" fmla="*/ 4371 w 10000"/>
                    <a:gd name="connsiteY50" fmla="*/ 5073 h 9958"/>
                    <a:gd name="connsiteX51" fmla="*/ 3777 w 10000"/>
                    <a:gd name="connsiteY51" fmla="*/ 3296 h 9958"/>
                    <a:gd name="connsiteX52" fmla="*/ 3644 w 10000"/>
                    <a:gd name="connsiteY52" fmla="*/ 2851 h 9958"/>
                    <a:gd name="connsiteX53" fmla="*/ 3490 w 10000"/>
                    <a:gd name="connsiteY53" fmla="*/ 2450 h 9958"/>
                    <a:gd name="connsiteX54" fmla="*/ 3347 w 10000"/>
                    <a:gd name="connsiteY54" fmla="*/ 2092 h 9958"/>
                    <a:gd name="connsiteX55" fmla="*/ 3193 w 10000"/>
                    <a:gd name="connsiteY55" fmla="*/ 1720 h 9958"/>
                    <a:gd name="connsiteX56" fmla="*/ 3040 w 10000"/>
                    <a:gd name="connsiteY56" fmla="*/ 1390 h 9958"/>
                    <a:gd name="connsiteX57" fmla="*/ 2886 w 10000"/>
                    <a:gd name="connsiteY57" fmla="*/ 1103 h 9958"/>
                    <a:gd name="connsiteX58" fmla="*/ 2723 w 10000"/>
                    <a:gd name="connsiteY58" fmla="*/ 832 h 9958"/>
                    <a:gd name="connsiteX59" fmla="*/ 2559 w 10000"/>
                    <a:gd name="connsiteY59" fmla="*/ 631 h 9958"/>
                    <a:gd name="connsiteX60" fmla="*/ 2467 w 10000"/>
                    <a:gd name="connsiteY60" fmla="*/ 531 h 9958"/>
                    <a:gd name="connsiteX61" fmla="*/ 2375 w 10000"/>
                    <a:gd name="connsiteY61" fmla="*/ 430 h 9958"/>
                    <a:gd name="connsiteX62" fmla="*/ 2282 w 10000"/>
                    <a:gd name="connsiteY62" fmla="*/ 373 h 9958"/>
                    <a:gd name="connsiteX63" fmla="*/ 2190 w 10000"/>
                    <a:gd name="connsiteY63" fmla="*/ 301 h 9958"/>
                    <a:gd name="connsiteX64" fmla="*/ 1402 w 10000"/>
                    <a:gd name="connsiteY64" fmla="*/ 287 h 9958"/>
                    <a:gd name="connsiteX65" fmla="*/ 1279 w 10000"/>
                    <a:gd name="connsiteY65" fmla="*/ 373 h 9958"/>
                    <a:gd name="connsiteX66" fmla="*/ 1157 w 10000"/>
                    <a:gd name="connsiteY66" fmla="*/ 459 h 9958"/>
                    <a:gd name="connsiteX67" fmla="*/ 1044 w 10000"/>
                    <a:gd name="connsiteY67" fmla="*/ 574 h 9958"/>
                    <a:gd name="connsiteX68" fmla="*/ 931 w 10000"/>
                    <a:gd name="connsiteY68" fmla="*/ 717 h 9958"/>
                    <a:gd name="connsiteX69" fmla="*/ 809 w 10000"/>
                    <a:gd name="connsiteY69" fmla="*/ 861 h 9958"/>
                    <a:gd name="connsiteX70" fmla="*/ 706 w 10000"/>
                    <a:gd name="connsiteY70" fmla="*/ 1046 h 9958"/>
                    <a:gd name="connsiteX71" fmla="*/ 604 w 10000"/>
                    <a:gd name="connsiteY71" fmla="*/ 1219 h 9958"/>
                    <a:gd name="connsiteX72" fmla="*/ 491 w 10000"/>
                    <a:gd name="connsiteY72" fmla="*/ 1419 h 9958"/>
                    <a:gd name="connsiteX73" fmla="*/ 399 w 10000"/>
                    <a:gd name="connsiteY73" fmla="*/ 1620 h 9958"/>
                    <a:gd name="connsiteX74" fmla="*/ 194 w 10000"/>
                    <a:gd name="connsiteY74" fmla="*/ 2092 h 9958"/>
                    <a:gd name="connsiteX75" fmla="*/ 0 w 10000"/>
                    <a:gd name="connsiteY75" fmla="*/ 2580 h 9958"/>
                    <a:gd name="connsiteX76" fmla="*/ 10 w 10000"/>
                    <a:gd name="connsiteY76" fmla="*/ 903 h 9958"/>
                    <a:gd name="connsiteX77" fmla="*/ 205 w 10000"/>
                    <a:gd name="connsiteY77" fmla="*/ 688 h 9958"/>
                    <a:gd name="connsiteX78" fmla="*/ 399 w 10000"/>
                    <a:gd name="connsiteY78" fmla="*/ 502 h 9958"/>
                    <a:gd name="connsiteX79" fmla="*/ 604 w 10000"/>
                    <a:gd name="connsiteY79" fmla="*/ 316 h 9958"/>
                    <a:gd name="connsiteX80" fmla="*/ 819 w 10000"/>
                    <a:gd name="connsiteY80" fmla="*/ 187 h 9958"/>
                    <a:gd name="connsiteX81" fmla="*/ 1054 w 10000"/>
                    <a:gd name="connsiteY81" fmla="*/ 86 h 9958"/>
                    <a:gd name="connsiteX82" fmla="*/ 1300 w 10000"/>
                    <a:gd name="connsiteY82" fmla="*/ 0 h 9958"/>
                    <a:gd name="connsiteX83" fmla="*/ 2272 w 10000"/>
                    <a:gd name="connsiteY83" fmla="*/ 0 h 9958"/>
                    <a:gd name="connsiteX84" fmla="*/ 2426 w 10000"/>
                    <a:gd name="connsiteY84" fmla="*/ 43 h 9958"/>
                    <a:gd name="connsiteX85" fmla="*/ 2569 w 10000"/>
                    <a:gd name="connsiteY85" fmla="*/ 115 h 9958"/>
                    <a:gd name="connsiteX86" fmla="*/ 2712 w 10000"/>
                    <a:gd name="connsiteY86" fmla="*/ 187 h 9958"/>
                    <a:gd name="connsiteX87" fmla="*/ 2845 w 10000"/>
                    <a:gd name="connsiteY87" fmla="*/ 273 h 9958"/>
                    <a:gd name="connsiteX88" fmla="*/ 2989 w 10000"/>
                    <a:gd name="connsiteY88" fmla="*/ 373 h 9958"/>
                    <a:gd name="connsiteX89" fmla="*/ 3112 w 10000"/>
                    <a:gd name="connsiteY89" fmla="*/ 459 h 9958"/>
                    <a:gd name="connsiteX90" fmla="*/ 3234 w 10000"/>
                    <a:gd name="connsiteY90" fmla="*/ 588 h 9958"/>
                    <a:gd name="connsiteX91" fmla="*/ 3367 w 10000"/>
                    <a:gd name="connsiteY91" fmla="*/ 717 h 9958"/>
                    <a:gd name="connsiteX92" fmla="*/ 3490 w 10000"/>
                    <a:gd name="connsiteY92" fmla="*/ 846 h 9958"/>
                    <a:gd name="connsiteX93" fmla="*/ 3726 w 10000"/>
                    <a:gd name="connsiteY93" fmla="*/ 1132 h 9958"/>
                    <a:gd name="connsiteX94" fmla="*/ 3941 w 10000"/>
                    <a:gd name="connsiteY94" fmla="*/ 1476 h 9958"/>
                    <a:gd name="connsiteX95" fmla="*/ 4145 w 10000"/>
                    <a:gd name="connsiteY95" fmla="*/ 1834 h 9958"/>
                    <a:gd name="connsiteX96" fmla="*/ 4340 w 10000"/>
                    <a:gd name="connsiteY96" fmla="*/ 2222 h 9958"/>
                    <a:gd name="connsiteX97" fmla="*/ 4534 w 10000"/>
                    <a:gd name="connsiteY97" fmla="*/ 2623 h 9958"/>
                    <a:gd name="connsiteX98" fmla="*/ 4708 w 10000"/>
                    <a:gd name="connsiteY98" fmla="*/ 3038 h 9958"/>
                    <a:gd name="connsiteX99" fmla="*/ 4893 w 10000"/>
                    <a:gd name="connsiteY99" fmla="*/ 3468 h 9958"/>
                    <a:gd name="connsiteX100" fmla="*/ 5056 w 10000"/>
                    <a:gd name="connsiteY100" fmla="*/ 3911 h 9958"/>
                    <a:gd name="connsiteX101" fmla="*/ 5363 w 10000"/>
                    <a:gd name="connsiteY101" fmla="*/ 4814 h 9958"/>
                    <a:gd name="connsiteX102" fmla="*/ 5967 w 10000"/>
                    <a:gd name="connsiteY102" fmla="*/ 6605 h 9958"/>
                    <a:gd name="connsiteX103" fmla="*/ 6254 w 10000"/>
                    <a:gd name="connsiteY103" fmla="*/ 7437 h 9958"/>
                    <a:gd name="connsiteX104" fmla="*/ 6407 w 10000"/>
                    <a:gd name="connsiteY104" fmla="*/ 7795 h 9958"/>
                    <a:gd name="connsiteX105" fmla="*/ 6551 w 10000"/>
                    <a:gd name="connsiteY105" fmla="*/ 8167 h 9958"/>
                    <a:gd name="connsiteX106" fmla="*/ 6714 w 10000"/>
                    <a:gd name="connsiteY106" fmla="*/ 8497 h 9958"/>
                    <a:gd name="connsiteX107" fmla="*/ 6868 w 10000"/>
                    <a:gd name="connsiteY107" fmla="*/ 8784 h 9958"/>
                    <a:gd name="connsiteX108" fmla="*/ 7021 w 10000"/>
                    <a:gd name="connsiteY108" fmla="*/ 9055 h 9958"/>
                    <a:gd name="connsiteX109" fmla="*/ 7195 w 10000"/>
                    <a:gd name="connsiteY109" fmla="*/ 9256 h 9958"/>
                    <a:gd name="connsiteX110" fmla="*/ 7288 w 10000"/>
                    <a:gd name="connsiteY110" fmla="*/ 9356 h 9958"/>
                    <a:gd name="connsiteX111" fmla="*/ 7369 w 10000"/>
                    <a:gd name="connsiteY111" fmla="*/ 9457 h 9958"/>
                    <a:gd name="connsiteX112" fmla="*/ 7462 w 10000"/>
                    <a:gd name="connsiteY112" fmla="*/ 9514 h 9958"/>
                    <a:gd name="connsiteX113" fmla="*/ 7554 w 10000"/>
                    <a:gd name="connsiteY113" fmla="*/ 9586 h 9958"/>
                    <a:gd name="connsiteX114" fmla="*/ 7646 w 10000"/>
                    <a:gd name="connsiteY114" fmla="*/ 9628 h 9958"/>
                    <a:gd name="connsiteX115" fmla="*/ 7748 w 10000"/>
                    <a:gd name="connsiteY115" fmla="*/ 9657 h 9958"/>
                    <a:gd name="connsiteX116" fmla="*/ 7851 w 10000"/>
                    <a:gd name="connsiteY116" fmla="*/ 9700 h 9958"/>
                    <a:gd name="connsiteX117" fmla="*/ 7943 w 10000"/>
                    <a:gd name="connsiteY117" fmla="*/ 9700 h 9958"/>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402 w 10000"/>
                    <a:gd name="connsiteY64" fmla="*/ 288 h 10000"/>
                    <a:gd name="connsiteX65" fmla="*/ 1279 w 10000"/>
                    <a:gd name="connsiteY65" fmla="*/ 375 h 10000"/>
                    <a:gd name="connsiteX66" fmla="*/ 1157 w 10000"/>
                    <a:gd name="connsiteY66" fmla="*/ 461 h 10000"/>
                    <a:gd name="connsiteX67" fmla="*/ 1044 w 10000"/>
                    <a:gd name="connsiteY67" fmla="*/ 576 h 10000"/>
                    <a:gd name="connsiteX68" fmla="*/ 931 w 10000"/>
                    <a:gd name="connsiteY68" fmla="*/ 720 h 10000"/>
                    <a:gd name="connsiteX69" fmla="*/ 809 w 10000"/>
                    <a:gd name="connsiteY69" fmla="*/ 865 h 10000"/>
                    <a:gd name="connsiteX70" fmla="*/ 706 w 10000"/>
                    <a:gd name="connsiteY70" fmla="*/ 1050 h 10000"/>
                    <a:gd name="connsiteX71" fmla="*/ 604 w 10000"/>
                    <a:gd name="connsiteY71" fmla="*/ 1224 h 10000"/>
                    <a:gd name="connsiteX72" fmla="*/ 491 w 10000"/>
                    <a:gd name="connsiteY72" fmla="*/ 1425 h 10000"/>
                    <a:gd name="connsiteX73" fmla="*/ 399 w 10000"/>
                    <a:gd name="connsiteY73" fmla="*/ 1627 h 10000"/>
                    <a:gd name="connsiteX74" fmla="*/ 194 w 10000"/>
                    <a:gd name="connsiteY74" fmla="*/ 2101 h 10000"/>
                    <a:gd name="connsiteX75" fmla="*/ 0 w 10000"/>
                    <a:gd name="connsiteY75" fmla="*/ 2591 h 10000"/>
                    <a:gd name="connsiteX76" fmla="*/ 10 w 10000"/>
                    <a:gd name="connsiteY76" fmla="*/ 907 h 10000"/>
                    <a:gd name="connsiteX77" fmla="*/ 205 w 10000"/>
                    <a:gd name="connsiteY77" fmla="*/ 691 h 10000"/>
                    <a:gd name="connsiteX78" fmla="*/ 399 w 10000"/>
                    <a:gd name="connsiteY78" fmla="*/ 504 h 10000"/>
                    <a:gd name="connsiteX79" fmla="*/ 604 w 10000"/>
                    <a:gd name="connsiteY79" fmla="*/ 317 h 10000"/>
                    <a:gd name="connsiteX80" fmla="*/ 819 w 10000"/>
                    <a:gd name="connsiteY80" fmla="*/ 188 h 10000"/>
                    <a:gd name="connsiteX81" fmla="*/ 1054 w 10000"/>
                    <a:gd name="connsiteY81" fmla="*/ 86 h 10000"/>
                    <a:gd name="connsiteX82" fmla="*/ 2272 w 10000"/>
                    <a:gd name="connsiteY82" fmla="*/ 0 h 10000"/>
                    <a:gd name="connsiteX83" fmla="*/ 2426 w 10000"/>
                    <a:gd name="connsiteY83" fmla="*/ 43 h 10000"/>
                    <a:gd name="connsiteX84" fmla="*/ 2569 w 10000"/>
                    <a:gd name="connsiteY84" fmla="*/ 115 h 10000"/>
                    <a:gd name="connsiteX85" fmla="*/ 2712 w 10000"/>
                    <a:gd name="connsiteY85" fmla="*/ 188 h 10000"/>
                    <a:gd name="connsiteX86" fmla="*/ 2845 w 10000"/>
                    <a:gd name="connsiteY86" fmla="*/ 274 h 10000"/>
                    <a:gd name="connsiteX87" fmla="*/ 2989 w 10000"/>
                    <a:gd name="connsiteY87" fmla="*/ 375 h 10000"/>
                    <a:gd name="connsiteX88" fmla="*/ 3112 w 10000"/>
                    <a:gd name="connsiteY88" fmla="*/ 461 h 10000"/>
                    <a:gd name="connsiteX89" fmla="*/ 3234 w 10000"/>
                    <a:gd name="connsiteY89" fmla="*/ 590 h 10000"/>
                    <a:gd name="connsiteX90" fmla="*/ 3367 w 10000"/>
                    <a:gd name="connsiteY90" fmla="*/ 720 h 10000"/>
                    <a:gd name="connsiteX91" fmla="*/ 3490 w 10000"/>
                    <a:gd name="connsiteY91" fmla="*/ 850 h 10000"/>
                    <a:gd name="connsiteX92" fmla="*/ 3726 w 10000"/>
                    <a:gd name="connsiteY92" fmla="*/ 1137 h 10000"/>
                    <a:gd name="connsiteX93" fmla="*/ 3941 w 10000"/>
                    <a:gd name="connsiteY93" fmla="*/ 1482 h 10000"/>
                    <a:gd name="connsiteX94" fmla="*/ 4145 w 10000"/>
                    <a:gd name="connsiteY94" fmla="*/ 1842 h 10000"/>
                    <a:gd name="connsiteX95" fmla="*/ 4340 w 10000"/>
                    <a:gd name="connsiteY95" fmla="*/ 2231 h 10000"/>
                    <a:gd name="connsiteX96" fmla="*/ 4534 w 10000"/>
                    <a:gd name="connsiteY96" fmla="*/ 2634 h 10000"/>
                    <a:gd name="connsiteX97" fmla="*/ 4708 w 10000"/>
                    <a:gd name="connsiteY97" fmla="*/ 3051 h 10000"/>
                    <a:gd name="connsiteX98" fmla="*/ 4893 w 10000"/>
                    <a:gd name="connsiteY98" fmla="*/ 3483 h 10000"/>
                    <a:gd name="connsiteX99" fmla="*/ 5056 w 10000"/>
                    <a:gd name="connsiteY99" fmla="*/ 3927 h 10000"/>
                    <a:gd name="connsiteX100" fmla="*/ 5363 w 10000"/>
                    <a:gd name="connsiteY100" fmla="*/ 4834 h 10000"/>
                    <a:gd name="connsiteX101" fmla="*/ 5967 w 10000"/>
                    <a:gd name="connsiteY101" fmla="*/ 6633 h 10000"/>
                    <a:gd name="connsiteX102" fmla="*/ 6254 w 10000"/>
                    <a:gd name="connsiteY102" fmla="*/ 7468 h 10000"/>
                    <a:gd name="connsiteX103" fmla="*/ 6407 w 10000"/>
                    <a:gd name="connsiteY103" fmla="*/ 7828 h 10000"/>
                    <a:gd name="connsiteX104" fmla="*/ 6551 w 10000"/>
                    <a:gd name="connsiteY104" fmla="*/ 8201 h 10000"/>
                    <a:gd name="connsiteX105" fmla="*/ 6714 w 10000"/>
                    <a:gd name="connsiteY105" fmla="*/ 8533 h 10000"/>
                    <a:gd name="connsiteX106" fmla="*/ 6868 w 10000"/>
                    <a:gd name="connsiteY106" fmla="*/ 8821 h 10000"/>
                    <a:gd name="connsiteX107" fmla="*/ 7021 w 10000"/>
                    <a:gd name="connsiteY107" fmla="*/ 9093 h 10000"/>
                    <a:gd name="connsiteX108" fmla="*/ 7195 w 10000"/>
                    <a:gd name="connsiteY108" fmla="*/ 9295 h 10000"/>
                    <a:gd name="connsiteX109" fmla="*/ 7288 w 10000"/>
                    <a:gd name="connsiteY109" fmla="*/ 9395 h 10000"/>
                    <a:gd name="connsiteX110" fmla="*/ 7369 w 10000"/>
                    <a:gd name="connsiteY110" fmla="*/ 9497 h 10000"/>
                    <a:gd name="connsiteX111" fmla="*/ 7462 w 10000"/>
                    <a:gd name="connsiteY111" fmla="*/ 9554 h 10000"/>
                    <a:gd name="connsiteX112" fmla="*/ 7554 w 10000"/>
                    <a:gd name="connsiteY112" fmla="*/ 9626 h 10000"/>
                    <a:gd name="connsiteX113" fmla="*/ 7646 w 10000"/>
                    <a:gd name="connsiteY113" fmla="*/ 9669 h 10000"/>
                    <a:gd name="connsiteX114" fmla="*/ 7748 w 10000"/>
                    <a:gd name="connsiteY114" fmla="*/ 9698 h 10000"/>
                    <a:gd name="connsiteX115" fmla="*/ 7851 w 10000"/>
                    <a:gd name="connsiteY115" fmla="*/ 9741 h 10000"/>
                    <a:gd name="connsiteX116" fmla="*/ 7943 w 10000"/>
                    <a:gd name="connsiteY116"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279 w 10000"/>
                    <a:gd name="connsiteY64" fmla="*/ 375 h 10000"/>
                    <a:gd name="connsiteX65" fmla="*/ 1157 w 10000"/>
                    <a:gd name="connsiteY65" fmla="*/ 461 h 10000"/>
                    <a:gd name="connsiteX66" fmla="*/ 1044 w 10000"/>
                    <a:gd name="connsiteY66" fmla="*/ 576 h 10000"/>
                    <a:gd name="connsiteX67" fmla="*/ 931 w 10000"/>
                    <a:gd name="connsiteY67" fmla="*/ 720 h 10000"/>
                    <a:gd name="connsiteX68" fmla="*/ 809 w 10000"/>
                    <a:gd name="connsiteY68" fmla="*/ 865 h 10000"/>
                    <a:gd name="connsiteX69" fmla="*/ 706 w 10000"/>
                    <a:gd name="connsiteY69" fmla="*/ 1050 h 10000"/>
                    <a:gd name="connsiteX70" fmla="*/ 604 w 10000"/>
                    <a:gd name="connsiteY70" fmla="*/ 1224 h 10000"/>
                    <a:gd name="connsiteX71" fmla="*/ 491 w 10000"/>
                    <a:gd name="connsiteY71" fmla="*/ 1425 h 10000"/>
                    <a:gd name="connsiteX72" fmla="*/ 399 w 10000"/>
                    <a:gd name="connsiteY72" fmla="*/ 1627 h 10000"/>
                    <a:gd name="connsiteX73" fmla="*/ 194 w 10000"/>
                    <a:gd name="connsiteY73" fmla="*/ 2101 h 10000"/>
                    <a:gd name="connsiteX74" fmla="*/ 0 w 10000"/>
                    <a:gd name="connsiteY74" fmla="*/ 2591 h 10000"/>
                    <a:gd name="connsiteX75" fmla="*/ 10 w 10000"/>
                    <a:gd name="connsiteY75" fmla="*/ 907 h 10000"/>
                    <a:gd name="connsiteX76" fmla="*/ 205 w 10000"/>
                    <a:gd name="connsiteY76" fmla="*/ 691 h 10000"/>
                    <a:gd name="connsiteX77" fmla="*/ 399 w 10000"/>
                    <a:gd name="connsiteY77" fmla="*/ 504 h 10000"/>
                    <a:gd name="connsiteX78" fmla="*/ 604 w 10000"/>
                    <a:gd name="connsiteY78" fmla="*/ 317 h 10000"/>
                    <a:gd name="connsiteX79" fmla="*/ 819 w 10000"/>
                    <a:gd name="connsiteY79" fmla="*/ 188 h 10000"/>
                    <a:gd name="connsiteX80" fmla="*/ 1054 w 10000"/>
                    <a:gd name="connsiteY80" fmla="*/ 86 h 10000"/>
                    <a:gd name="connsiteX81" fmla="*/ 2272 w 10000"/>
                    <a:gd name="connsiteY81" fmla="*/ 0 h 10000"/>
                    <a:gd name="connsiteX82" fmla="*/ 2426 w 10000"/>
                    <a:gd name="connsiteY82" fmla="*/ 43 h 10000"/>
                    <a:gd name="connsiteX83" fmla="*/ 2569 w 10000"/>
                    <a:gd name="connsiteY83" fmla="*/ 115 h 10000"/>
                    <a:gd name="connsiteX84" fmla="*/ 2712 w 10000"/>
                    <a:gd name="connsiteY84" fmla="*/ 188 h 10000"/>
                    <a:gd name="connsiteX85" fmla="*/ 2845 w 10000"/>
                    <a:gd name="connsiteY85" fmla="*/ 274 h 10000"/>
                    <a:gd name="connsiteX86" fmla="*/ 2989 w 10000"/>
                    <a:gd name="connsiteY86" fmla="*/ 375 h 10000"/>
                    <a:gd name="connsiteX87" fmla="*/ 3112 w 10000"/>
                    <a:gd name="connsiteY87" fmla="*/ 461 h 10000"/>
                    <a:gd name="connsiteX88" fmla="*/ 3234 w 10000"/>
                    <a:gd name="connsiteY88" fmla="*/ 590 h 10000"/>
                    <a:gd name="connsiteX89" fmla="*/ 3367 w 10000"/>
                    <a:gd name="connsiteY89" fmla="*/ 720 h 10000"/>
                    <a:gd name="connsiteX90" fmla="*/ 3490 w 10000"/>
                    <a:gd name="connsiteY90" fmla="*/ 850 h 10000"/>
                    <a:gd name="connsiteX91" fmla="*/ 3726 w 10000"/>
                    <a:gd name="connsiteY91" fmla="*/ 1137 h 10000"/>
                    <a:gd name="connsiteX92" fmla="*/ 3941 w 10000"/>
                    <a:gd name="connsiteY92" fmla="*/ 1482 h 10000"/>
                    <a:gd name="connsiteX93" fmla="*/ 4145 w 10000"/>
                    <a:gd name="connsiteY93" fmla="*/ 1842 h 10000"/>
                    <a:gd name="connsiteX94" fmla="*/ 4340 w 10000"/>
                    <a:gd name="connsiteY94" fmla="*/ 2231 h 10000"/>
                    <a:gd name="connsiteX95" fmla="*/ 4534 w 10000"/>
                    <a:gd name="connsiteY95" fmla="*/ 2634 h 10000"/>
                    <a:gd name="connsiteX96" fmla="*/ 4708 w 10000"/>
                    <a:gd name="connsiteY96" fmla="*/ 3051 h 10000"/>
                    <a:gd name="connsiteX97" fmla="*/ 4893 w 10000"/>
                    <a:gd name="connsiteY97" fmla="*/ 3483 h 10000"/>
                    <a:gd name="connsiteX98" fmla="*/ 5056 w 10000"/>
                    <a:gd name="connsiteY98" fmla="*/ 3927 h 10000"/>
                    <a:gd name="connsiteX99" fmla="*/ 5363 w 10000"/>
                    <a:gd name="connsiteY99" fmla="*/ 4834 h 10000"/>
                    <a:gd name="connsiteX100" fmla="*/ 5967 w 10000"/>
                    <a:gd name="connsiteY100" fmla="*/ 6633 h 10000"/>
                    <a:gd name="connsiteX101" fmla="*/ 6254 w 10000"/>
                    <a:gd name="connsiteY101" fmla="*/ 7468 h 10000"/>
                    <a:gd name="connsiteX102" fmla="*/ 6407 w 10000"/>
                    <a:gd name="connsiteY102" fmla="*/ 7828 h 10000"/>
                    <a:gd name="connsiteX103" fmla="*/ 6551 w 10000"/>
                    <a:gd name="connsiteY103" fmla="*/ 8201 h 10000"/>
                    <a:gd name="connsiteX104" fmla="*/ 6714 w 10000"/>
                    <a:gd name="connsiteY104" fmla="*/ 8533 h 10000"/>
                    <a:gd name="connsiteX105" fmla="*/ 6868 w 10000"/>
                    <a:gd name="connsiteY105" fmla="*/ 8821 h 10000"/>
                    <a:gd name="connsiteX106" fmla="*/ 7021 w 10000"/>
                    <a:gd name="connsiteY106" fmla="*/ 9093 h 10000"/>
                    <a:gd name="connsiteX107" fmla="*/ 7195 w 10000"/>
                    <a:gd name="connsiteY107" fmla="*/ 9295 h 10000"/>
                    <a:gd name="connsiteX108" fmla="*/ 7288 w 10000"/>
                    <a:gd name="connsiteY108" fmla="*/ 9395 h 10000"/>
                    <a:gd name="connsiteX109" fmla="*/ 7369 w 10000"/>
                    <a:gd name="connsiteY109" fmla="*/ 9497 h 10000"/>
                    <a:gd name="connsiteX110" fmla="*/ 7462 w 10000"/>
                    <a:gd name="connsiteY110" fmla="*/ 9554 h 10000"/>
                    <a:gd name="connsiteX111" fmla="*/ 7554 w 10000"/>
                    <a:gd name="connsiteY111" fmla="*/ 9626 h 10000"/>
                    <a:gd name="connsiteX112" fmla="*/ 7646 w 10000"/>
                    <a:gd name="connsiteY112" fmla="*/ 9669 h 10000"/>
                    <a:gd name="connsiteX113" fmla="*/ 7748 w 10000"/>
                    <a:gd name="connsiteY113" fmla="*/ 9698 h 10000"/>
                    <a:gd name="connsiteX114" fmla="*/ 7851 w 10000"/>
                    <a:gd name="connsiteY114" fmla="*/ 9741 h 10000"/>
                    <a:gd name="connsiteX115" fmla="*/ 7943 w 10000"/>
                    <a:gd name="connsiteY115"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157 w 10000"/>
                    <a:gd name="connsiteY64" fmla="*/ 461 h 10000"/>
                    <a:gd name="connsiteX65" fmla="*/ 1044 w 10000"/>
                    <a:gd name="connsiteY65" fmla="*/ 576 h 10000"/>
                    <a:gd name="connsiteX66" fmla="*/ 931 w 10000"/>
                    <a:gd name="connsiteY66" fmla="*/ 720 h 10000"/>
                    <a:gd name="connsiteX67" fmla="*/ 809 w 10000"/>
                    <a:gd name="connsiteY67" fmla="*/ 865 h 10000"/>
                    <a:gd name="connsiteX68" fmla="*/ 706 w 10000"/>
                    <a:gd name="connsiteY68" fmla="*/ 1050 h 10000"/>
                    <a:gd name="connsiteX69" fmla="*/ 604 w 10000"/>
                    <a:gd name="connsiteY69" fmla="*/ 1224 h 10000"/>
                    <a:gd name="connsiteX70" fmla="*/ 491 w 10000"/>
                    <a:gd name="connsiteY70" fmla="*/ 1425 h 10000"/>
                    <a:gd name="connsiteX71" fmla="*/ 399 w 10000"/>
                    <a:gd name="connsiteY71" fmla="*/ 1627 h 10000"/>
                    <a:gd name="connsiteX72" fmla="*/ 194 w 10000"/>
                    <a:gd name="connsiteY72" fmla="*/ 2101 h 10000"/>
                    <a:gd name="connsiteX73" fmla="*/ 0 w 10000"/>
                    <a:gd name="connsiteY73" fmla="*/ 2591 h 10000"/>
                    <a:gd name="connsiteX74" fmla="*/ 10 w 10000"/>
                    <a:gd name="connsiteY74" fmla="*/ 907 h 10000"/>
                    <a:gd name="connsiteX75" fmla="*/ 205 w 10000"/>
                    <a:gd name="connsiteY75" fmla="*/ 691 h 10000"/>
                    <a:gd name="connsiteX76" fmla="*/ 399 w 10000"/>
                    <a:gd name="connsiteY76" fmla="*/ 504 h 10000"/>
                    <a:gd name="connsiteX77" fmla="*/ 604 w 10000"/>
                    <a:gd name="connsiteY77" fmla="*/ 317 h 10000"/>
                    <a:gd name="connsiteX78" fmla="*/ 819 w 10000"/>
                    <a:gd name="connsiteY78" fmla="*/ 188 h 10000"/>
                    <a:gd name="connsiteX79" fmla="*/ 1054 w 10000"/>
                    <a:gd name="connsiteY79" fmla="*/ 86 h 10000"/>
                    <a:gd name="connsiteX80" fmla="*/ 2272 w 10000"/>
                    <a:gd name="connsiteY80" fmla="*/ 0 h 10000"/>
                    <a:gd name="connsiteX81" fmla="*/ 2426 w 10000"/>
                    <a:gd name="connsiteY81" fmla="*/ 43 h 10000"/>
                    <a:gd name="connsiteX82" fmla="*/ 2569 w 10000"/>
                    <a:gd name="connsiteY82" fmla="*/ 115 h 10000"/>
                    <a:gd name="connsiteX83" fmla="*/ 2712 w 10000"/>
                    <a:gd name="connsiteY83" fmla="*/ 188 h 10000"/>
                    <a:gd name="connsiteX84" fmla="*/ 2845 w 10000"/>
                    <a:gd name="connsiteY84" fmla="*/ 274 h 10000"/>
                    <a:gd name="connsiteX85" fmla="*/ 2989 w 10000"/>
                    <a:gd name="connsiteY85" fmla="*/ 375 h 10000"/>
                    <a:gd name="connsiteX86" fmla="*/ 3112 w 10000"/>
                    <a:gd name="connsiteY86" fmla="*/ 461 h 10000"/>
                    <a:gd name="connsiteX87" fmla="*/ 3234 w 10000"/>
                    <a:gd name="connsiteY87" fmla="*/ 590 h 10000"/>
                    <a:gd name="connsiteX88" fmla="*/ 3367 w 10000"/>
                    <a:gd name="connsiteY88" fmla="*/ 720 h 10000"/>
                    <a:gd name="connsiteX89" fmla="*/ 3490 w 10000"/>
                    <a:gd name="connsiteY89" fmla="*/ 850 h 10000"/>
                    <a:gd name="connsiteX90" fmla="*/ 3726 w 10000"/>
                    <a:gd name="connsiteY90" fmla="*/ 1137 h 10000"/>
                    <a:gd name="connsiteX91" fmla="*/ 3941 w 10000"/>
                    <a:gd name="connsiteY91" fmla="*/ 1482 h 10000"/>
                    <a:gd name="connsiteX92" fmla="*/ 4145 w 10000"/>
                    <a:gd name="connsiteY92" fmla="*/ 1842 h 10000"/>
                    <a:gd name="connsiteX93" fmla="*/ 4340 w 10000"/>
                    <a:gd name="connsiteY93" fmla="*/ 2231 h 10000"/>
                    <a:gd name="connsiteX94" fmla="*/ 4534 w 10000"/>
                    <a:gd name="connsiteY94" fmla="*/ 2634 h 10000"/>
                    <a:gd name="connsiteX95" fmla="*/ 4708 w 10000"/>
                    <a:gd name="connsiteY95" fmla="*/ 3051 h 10000"/>
                    <a:gd name="connsiteX96" fmla="*/ 4893 w 10000"/>
                    <a:gd name="connsiteY96" fmla="*/ 3483 h 10000"/>
                    <a:gd name="connsiteX97" fmla="*/ 5056 w 10000"/>
                    <a:gd name="connsiteY97" fmla="*/ 3927 h 10000"/>
                    <a:gd name="connsiteX98" fmla="*/ 5363 w 10000"/>
                    <a:gd name="connsiteY98" fmla="*/ 4834 h 10000"/>
                    <a:gd name="connsiteX99" fmla="*/ 5967 w 10000"/>
                    <a:gd name="connsiteY99" fmla="*/ 6633 h 10000"/>
                    <a:gd name="connsiteX100" fmla="*/ 6254 w 10000"/>
                    <a:gd name="connsiteY100" fmla="*/ 7468 h 10000"/>
                    <a:gd name="connsiteX101" fmla="*/ 6407 w 10000"/>
                    <a:gd name="connsiteY101" fmla="*/ 7828 h 10000"/>
                    <a:gd name="connsiteX102" fmla="*/ 6551 w 10000"/>
                    <a:gd name="connsiteY102" fmla="*/ 8201 h 10000"/>
                    <a:gd name="connsiteX103" fmla="*/ 6714 w 10000"/>
                    <a:gd name="connsiteY103" fmla="*/ 8533 h 10000"/>
                    <a:gd name="connsiteX104" fmla="*/ 6868 w 10000"/>
                    <a:gd name="connsiteY104" fmla="*/ 8821 h 10000"/>
                    <a:gd name="connsiteX105" fmla="*/ 7021 w 10000"/>
                    <a:gd name="connsiteY105" fmla="*/ 9093 h 10000"/>
                    <a:gd name="connsiteX106" fmla="*/ 7195 w 10000"/>
                    <a:gd name="connsiteY106" fmla="*/ 9295 h 10000"/>
                    <a:gd name="connsiteX107" fmla="*/ 7288 w 10000"/>
                    <a:gd name="connsiteY107" fmla="*/ 9395 h 10000"/>
                    <a:gd name="connsiteX108" fmla="*/ 7369 w 10000"/>
                    <a:gd name="connsiteY108" fmla="*/ 9497 h 10000"/>
                    <a:gd name="connsiteX109" fmla="*/ 7462 w 10000"/>
                    <a:gd name="connsiteY109" fmla="*/ 9554 h 10000"/>
                    <a:gd name="connsiteX110" fmla="*/ 7554 w 10000"/>
                    <a:gd name="connsiteY110" fmla="*/ 9626 h 10000"/>
                    <a:gd name="connsiteX111" fmla="*/ 7646 w 10000"/>
                    <a:gd name="connsiteY111" fmla="*/ 9669 h 10000"/>
                    <a:gd name="connsiteX112" fmla="*/ 7748 w 10000"/>
                    <a:gd name="connsiteY112" fmla="*/ 9698 h 10000"/>
                    <a:gd name="connsiteX113" fmla="*/ 7851 w 10000"/>
                    <a:gd name="connsiteY113" fmla="*/ 9741 h 10000"/>
                    <a:gd name="connsiteX114" fmla="*/ 7943 w 10000"/>
                    <a:gd name="connsiteY114"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044 w 10000"/>
                    <a:gd name="connsiteY64" fmla="*/ 576 h 10000"/>
                    <a:gd name="connsiteX65" fmla="*/ 931 w 10000"/>
                    <a:gd name="connsiteY65" fmla="*/ 720 h 10000"/>
                    <a:gd name="connsiteX66" fmla="*/ 809 w 10000"/>
                    <a:gd name="connsiteY66" fmla="*/ 865 h 10000"/>
                    <a:gd name="connsiteX67" fmla="*/ 706 w 10000"/>
                    <a:gd name="connsiteY67" fmla="*/ 1050 h 10000"/>
                    <a:gd name="connsiteX68" fmla="*/ 604 w 10000"/>
                    <a:gd name="connsiteY68" fmla="*/ 1224 h 10000"/>
                    <a:gd name="connsiteX69" fmla="*/ 491 w 10000"/>
                    <a:gd name="connsiteY69" fmla="*/ 1425 h 10000"/>
                    <a:gd name="connsiteX70" fmla="*/ 399 w 10000"/>
                    <a:gd name="connsiteY70" fmla="*/ 1627 h 10000"/>
                    <a:gd name="connsiteX71" fmla="*/ 194 w 10000"/>
                    <a:gd name="connsiteY71" fmla="*/ 2101 h 10000"/>
                    <a:gd name="connsiteX72" fmla="*/ 0 w 10000"/>
                    <a:gd name="connsiteY72" fmla="*/ 2591 h 10000"/>
                    <a:gd name="connsiteX73" fmla="*/ 10 w 10000"/>
                    <a:gd name="connsiteY73" fmla="*/ 907 h 10000"/>
                    <a:gd name="connsiteX74" fmla="*/ 205 w 10000"/>
                    <a:gd name="connsiteY74" fmla="*/ 691 h 10000"/>
                    <a:gd name="connsiteX75" fmla="*/ 399 w 10000"/>
                    <a:gd name="connsiteY75" fmla="*/ 504 h 10000"/>
                    <a:gd name="connsiteX76" fmla="*/ 604 w 10000"/>
                    <a:gd name="connsiteY76" fmla="*/ 317 h 10000"/>
                    <a:gd name="connsiteX77" fmla="*/ 819 w 10000"/>
                    <a:gd name="connsiteY77" fmla="*/ 188 h 10000"/>
                    <a:gd name="connsiteX78" fmla="*/ 1054 w 10000"/>
                    <a:gd name="connsiteY78" fmla="*/ 86 h 10000"/>
                    <a:gd name="connsiteX79" fmla="*/ 2272 w 10000"/>
                    <a:gd name="connsiteY79" fmla="*/ 0 h 10000"/>
                    <a:gd name="connsiteX80" fmla="*/ 2426 w 10000"/>
                    <a:gd name="connsiteY80" fmla="*/ 43 h 10000"/>
                    <a:gd name="connsiteX81" fmla="*/ 2569 w 10000"/>
                    <a:gd name="connsiteY81" fmla="*/ 115 h 10000"/>
                    <a:gd name="connsiteX82" fmla="*/ 2712 w 10000"/>
                    <a:gd name="connsiteY82" fmla="*/ 188 h 10000"/>
                    <a:gd name="connsiteX83" fmla="*/ 2845 w 10000"/>
                    <a:gd name="connsiteY83" fmla="*/ 274 h 10000"/>
                    <a:gd name="connsiteX84" fmla="*/ 2989 w 10000"/>
                    <a:gd name="connsiteY84" fmla="*/ 375 h 10000"/>
                    <a:gd name="connsiteX85" fmla="*/ 3112 w 10000"/>
                    <a:gd name="connsiteY85" fmla="*/ 461 h 10000"/>
                    <a:gd name="connsiteX86" fmla="*/ 3234 w 10000"/>
                    <a:gd name="connsiteY86" fmla="*/ 590 h 10000"/>
                    <a:gd name="connsiteX87" fmla="*/ 3367 w 10000"/>
                    <a:gd name="connsiteY87" fmla="*/ 720 h 10000"/>
                    <a:gd name="connsiteX88" fmla="*/ 3490 w 10000"/>
                    <a:gd name="connsiteY88" fmla="*/ 850 h 10000"/>
                    <a:gd name="connsiteX89" fmla="*/ 3726 w 10000"/>
                    <a:gd name="connsiteY89" fmla="*/ 1137 h 10000"/>
                    <a:gd name="connsiteX90" fmla="*/ 3941 w 10000"/>
                    <a:gd name="connsiteY90" fmla="*/ 1482 h 10000"/>
                    <a:gd name="connsiteX91" fmla="*/ 4145 w 10000"/>
                    <a:gd name="connsiteY91" fmla="*/ 1842 h 10000"/>
                    <a:gd name="connsiteX92" fmla="*/ 4340 w 10000"/>
                    <a:gd name="connsiteY92" fmla="*/ 2231 h 10000"/>
                    <a:gd name="connsiteX93" fmla="*/ 4534 w 10000"/>
                    <a:gd name="connsiteY93" fmla="*/ 2634 h 10000"/>
                    <a:gd name="connsiteX94" fmla="*/ 4708 w 10000"/>
                    <a:gd name="connsiteY94" fmla="*/ 3051 h 10000"/>
                    <a:gd name="connsiteX95" fmla="*/ 4893 w 10000"/>
                    <a:gd name="connsiteY95" fmla="*/ 3483 h 10000"/>
                    <a:gd name="connsiteX96" fmla="*/ 5056 w 10000"/>
                    <a:gd name="connsiteY96" fmla="*/ 3927 h 10000"/>
                    <a:gd name="connsiteX97" fmla="*/ 5363 w 10000"/>
                    <a:gd name="connsiteY97" fmla="*/ 4834 h 10000"/>
                    <a:gd name="connsiteX98" fmla="*/ 5967 w 10000"/>
                    <a:gd name="connsiteY98" fmla="*/ 6633 h 10000"/>
                    <a:gd name="connsiteX99" fmla="*/ 6254 w 10000"/>
                    <a:gd name="connsiteY99" fmla="*/ 7468 h 10000"/>
                    <a:gd name="connsiteX100" fmla="*/ 6407 w 10000"/>
                    <a:gd name="connsiteY100" fmla="*/ 7828 h 10000"/>
                    <a:gd name="connsiteX101" fmla="*/ 6551 w 10000"/>
                    <a:gd name="connsiteY101" fmla="*/ 8201 h 10000"/>
                    <a:gd name="connsiteX102" fmla="*/ 6714 w 10000"/>
                    <a:gd name="connsiteY102" fmla="*/ 8533 h 10000"/>
                    <a:gd name="connsiteX103" fmla="*/ 6868 w 10000"/>
                    <a:gd name="connsiteY103" fmla="*/ 8821 h 10000"/>
                    <a:gd name="connsiteX104" fmla="*/ 7021 w 10000"/>
                    <a:gd name="connsiteY104" fmla="*/ 9093 h 10000"/>
                    <a:gd name="connsiteX105" fmla="*/ 7195 w 10000"/>
                    <a:gd name="connsiteY105" fmla="*/ 9295 h 10000"/>
                    <a:gd name="connsiteX106" fmla="*/ 7288 w 10000"/>
                    <a:gd name="connsiteY106" fmla="*/ 9395 h 10000"/>
                    <a:gd name="connsiteX107" fmla="*/ 7369 w 10000"/>
                    <a:gd name="connsiteY107" fmla="*/ 9497 h 10000"/>
                    <a:gd name="connsiteX108" fmla="*/ 7462 w 10000"/>
                    <a:gd name="connsiteY108" fmla="*/ 9554 h 10000"/>
                    <a:gd name="connsiteX109" fmla="*/ 7554 w 10000"/>
                    <a:gd name="connsiteY109" fmla="*/ 9626 h 10000"/>
                    <a:gd name="connsiteX110" fmla="*/ 7646 w 10000"/>
                    <a:gd name="connsiteY110" fmla="*/ 9669 h 10000"/>
                    <a:gd name="connsiteX111" fmla="*/ 7748 w 10000"/>
                    <a:gd name="connsiteY111" fmla="*/ 9698 h 10000"/>
                    <a:gd name="connsiteX112" fmla="*/ 7851 w 10000"/>
                    <a:gd name="connsiteY112" fmla="*/ 9741 h 10000"/>
                    <a:gd name="connsiteX113" fmla="*/ 7943 w 10000"/>
                    <a:gd name="connsiteY113"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044 w 10000"/>
                    <a:gd name="connsiteY64" fmla="*/ 576 h 10000"/>
                    <a:gd name="connsiteX65" fmla="*/ 931 w 10000"/>
                    <a:gd name="connsiteY65" fmla="*/ 720 h 10000"/>
                    <a:gd name="connsiteX66" fmla="*/ 809 w 10000"/>
                    <a:gd name="connsiteY66" fmla="*/ 865 h 10000"/>
                    <a:gd name="connsiteX67" fmla="*/ 706 w 10000"/>
                    <a:gd name="connsiteY67" fmla="*/ 1050 h 10000"/>
                    <a:gd name="connsiteX68" fmla="*/ 604 w 10000"/>
                    <a:gd name="connsiteY68" fmla="*/ 1224 h 10000"/>
                    <a:gd name="connsiteX69" fmla="*/ 491 w 10000"/>
                    <a:gd name="connsiteY69" fmla="*/ 1425 h 10000"/>
                    <a:gd name="connsiteX70" fmla="*/ 399 w 10000"/>
                    <a:gd name="connsiteY70" fmla="*/ 1627 h 10000"/>
                    <a:gd name="connsiteX71" fmla="*/ 194 w 10000"/>
                    <a:gd name="connsiteY71" fmla="*/ 2101 h 10000"/>
                    <a:gd name="connsiteX72" fmla="*/ 0 w 10000"/>
                    <a:gd name="connsiteY72" fmla="*/ 2591 h 10000"/>
                    <a:gd name="connsiteX73" fmla="*/ 10 w 10000"/>
                    <a:gd name="connsiteY73" fmla="*/ 907 h 10000"/>
                    <a:gd name="connsiteX74" fmla="*/ 205 w 10000"/>
                    <a:gd name="connsiteY74" fmla="*/ 691 h 10000"/>
                    <a:gd name="connsiteX75" fmla="*/ 399 w 10000"/>
                    <a:gd name="connsiteY75" fmla="*/ 504 h 10000"/>
                    <a:gd name="connsiteX76" fmla="*/ 604 w 10000"/>
                    <a:gd name="connsiteY76" fmla="*/ 317 h 10000"/>
                    <a:gd name="connsiteX77" fmla="*/ 819 w 10000"/>
                    <a:gd name="connsiteY77" fmla="*/ 188 h 10000"/>
                    <a:gd name="connsiteX78" fmla="*/ 2272 w 10000"/>
                    <a:gd name="connsiteY78" fmla="*/ 0 h 10000"/>
                    <a:gd name="connsiteX79" fmla="*/ 2426 w 10000"/>
                    <a:gd name="connsiteY79" fmla="*/ 43 h 10000"/>
                    <a:gd name="connsiteX80" fmla="*/ 2569 w 10000"/>
                    <a:gd name="connsiteY80" fmla="*/ 115 h 10000"/>
                    <a:gd name="connsiteX81" fmla="*/ 2712 w 10000"/>
                    <a:gd name="connsiteY81" fmla="*/ 188 h 10000"/>
                    <a:gd name="connsiteX82" fmla="*/ 2845 w 10000"/>
                    <a:gd name="connsiteY82" fmla="*/ 274 h 10000"/>
                    <a:gd name="connsiteX83" fmla="*/ 2989 w 10000"/>
                    <a:gd name="connsiteY83" fmla="*/ 375 h 10000"/>
                    <a:gd name="connsiteX84" fmla="*/ 3112 w 10000"/>
                    <a:gd name="connsiteY84" fmla="*/ 461 h 10000"/>
                    <a:gd name="connsiteX85" fmla="*/ 3234 w 10000"/>
                    <a:gd name="connsiteY85" fmla="*/ 590 h 10000"/>
                    <a:gd name="connsiteX86" fmla="*/ 3367 w 10000"/>
                    <a:gd name="connsiteY86" fmla="*/ 720 h 10000"/>
                    <a:gd name="connsiteX87" fmla="*/ 3490 w 10000"/>
                    <a:gd name="connsiteY87" fmla="*/ 850 h 10000"/>
                    <a:gd name="connsiteX88" fmla="*/ 3726 w 10000"/>
                    <a:gd name="connsiteY88" fmla="*/ 1137 h 10000"/>
                    <a:gd name="connsiteX89" fmla="*/ 3941 w 10000"/>
                    <a:gd name="connsiteY89" fmla="*/ 1482 h 10000"/>
                    <a:gd name="connsiteX90" fmla="*/ 4145 w 10000"/>
                    <a:gd name="connsiteY90" fmla="*/ 1842 h 10000"/>
                    <a:gd name="connsiteX91" fmla="*/ 4340 w 10000"/>
                    <a:gd name="connsiteY91" fmla="*/ 2231 h 10000"/>
                    <a:gd name="connsiteX92" fmla="*/ 4534 w 10000"/>
                    <a:gd name="connsiteY92" fmla="*/ 2634 h 10000"/>
                    <a:gd name="connsiteX93" fmla="*/ 4708 w 10000"/>
                    <a:gd name="connsiteY93" fmla="*/ 3051 h 10000"/>
                    <a:gd name="connsiteX94" fmla="*/ 4893 w 10000"/>
                    <a:gd name="connsiteY94" fmla="*/ 3483 h 10000"/>
                    <a:gd name="connsiteX95" fmla="*/ 5056 w 10000"/>
                    <a:gd name="connsiteY95" fmla="*/ 3927 h 10000"/>
                    <a:gd name="connsiteX96" fmla="*/ 5363 w 10000"/>
                    <a:gd name="connsiteY96" fmla="*/ 4834 h 10000"/>
                    <a:gd name="connsiteX97" fmla="*/ 5967 w 10000"/>
                    <a:gd name="connsiteY97" fmla="*/ 6633 h 10000"/>
                    <a:gd name="connsiteX98" fmla="*/ 6254 w 10000"/>
                    <a:gd name="connsiteY98" fmla="*/ 7468 h 10000"/>
                    <a:gd name="connsiteX99" fmla="*/ 6407 w 10000"/>
                    <a:gd name="connsiteY99" fmla="*/ 7828 h 10000"/>
                    <a:gd name="connsiteX100" fmla="*/ 6551 w 10000"/>
                    <a:gd name="connsiteY100" fmla="*/ 8201 h 10000"/>
                    <a:gd name="connsiteX101" fmla="*/ 6714 w 10000"/>
                    <a:gd name="connsiteY101" fmla="*/ 8533 h 10000"/>
                    <a:gd name="connsiteX102" fmla="*/ 6868 w 10000"/>
                    <a:gd name="connsiteY102" fmla="*/ 8821 h 10000"/>
                    <a:gd name="connsiteX103" fmla="*/ 7021 w 10000"/>
                    <a:gd name="connsiteY103" fmla="*/ 9093 h 10000"/>
                    <a:gd name="connsiteX104" fmla="*/ 7195 w 10000"/>
                    <a:gd name="connsiteY104" fmla="*/ 9295 h 10000"/>
                    <a:gd name="connsiteX105" fmla="*/ 7288 w 10000"/>
                    <a:gd name="connsiteY105" fmla="*/ 9395 h 10000"/>
                    <a:gd name="connsiteX106" fmla="*/ 7369 w 10000"/>
                    <a:gd name="connsiteY106" fmla="*/ 9497 h 10000"/>
                    <a:gd name="connsiteX107" fmla="*/ 7462 w 10000"/>
                    <a:gd name="connsiteY107" fmla="*/ 9554 h 10000"/>
                    <a:gd name="connsiteX108" fmla="*/ 7554 w 10000"/>
                    <a:gd name="connsiteY108" fmla="*/ 9626 h 10000"/>
                    <a:gd name="connsiteX109" fmla="*/ 7646 w 10000"/>
                    <a:gd name="connsiteY109" fmla="*/ 9669 h 10000"/>
                    <a:gd name="connsiteX110" fmla="*/ 7748 w 10000"/>
                    <a:gd name="connsiteY110" fmla="*/ 9698 h 10000"/>
                    <a:gd name="connsiteX111" fmla="*/ 7851 w 10000"/>
                    <a:gd name="connsiteY111" fmla="*/ 9741 h 10000"/>
                    <a:gd name="connsiteX112" fmla="*/ 7943 w 10000"/>
                    <a:gd name="connsiteY112"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931 w 10000"/>
                    <a:gd name="connsiteY64" fmla="*/ 720 h 10000"/>
                    <a:gd name="connsiteX65" fmla="*/ 809 w 10000"/>
                    <a:gd name="connsiteY65" fmla="*/ 865 h 10000"/>
                    <a:gd name="connsiteX66" fmla="*/ 706 w 10000"/>
                    <a:gd name="connsiteY66" fmla="*/ 1050 h 10000"/>
                    <a:gd name="connsiteX67" fmla="*/ 604 w 10000"/>
                    <a:gd name="connsiteY67" fmla="*/ 1224 h 10000"/>
                    <a:gd name="connsiteX68" fmla="*/ 491 w 10000"/>
                    <a:gd name="connsiteY68" fmla="*/ 1425 h 10000"/>
                    <a:gd name="connsiteX69" fmla="*/ 399 w 10000"/>
                    <a:gd name="connsiteY69" fmla="*/ 1627 h 10000"/>
                    <a:gd name="connsiteX70" fmla="*/ 194 w 10000"/>
                    <a:gd name="connsiteY70" fmla="*/ 2101 h 10000"/>
                    <a:gd name="connsiteX71" fmla="*/ 0 w 10000"/>
                    <a:gd name="connsiteY71" fmla="*/ 2591 h 10000"/>
                    <a:gd name="connsiteX72" fmla="*/ 10 w 10000"/>
                    <a:gd name="connsiteY72" fmla="*/ 907 h 10000"/>
                    <a:gd name="connsiteX73" fmla="*/ 205 w 10000"/>
                    <a:gd name="connsiteY73" fmla="*/ 691 h 10000"/>
                    <a:gd name="connsiteX74" fmla="*/ 399 w 10000"/>
                    <a:gd name="connsiteY74" fmla="*/ 504 h 10000"/>
                    <a:gd name="connsiteX75" fmla="*/ 604 w 10000"/>
                    <a:gd name="connsiteY75" fmla="*/ 317 h 10000"/>
                    <a:gd name="connsiteX76" fmla="*/ 819 w 10000"/>
                    <a:gd name="connsiteY76" fmla="*/ 188 h 10000"/>
                    <a:gd name="connsiteX77" fmla="*/ 2272 w 10000"/>
                    <a:gd name="connsiteY77" fmla="*/ 0 h 10000"/>
                    <a:gd name="connsiteX78" fmla="*/ 2426 w 10000"/>
                    <a:gd name="connsiteY78" fmla="*/ 43 h 10000"/>
                    <a:gd name="connsiteX79" fmla="*/ 2569 w 10000"/>
                    <a:gd name="connsiteY79" fmla="*/ 115 h 10000"/>
                    <a:gd name="connsiteX80" fmla="*/ 2712 w 10000"/>
                    <a:gd name="connsiteY80" fmla="*/ 188 h 10000"/>
                    <a:gd name="connsiteX81" fmla="*/ 2845 w 10000"/>
                    <a:gd name="connsiteY81" fmla="*/ 274 h 10000"/>
                    <a:gd name="connsiteX82" fmla="*/ 2989 w 10000"/>
                    <a:gd name="connsiteY82" fmla="*/ 375 h 10000"/>
                    <a:gd name="connsiteX83" fmla="*/ 3112 w 10000"/>
                    <a:gd name="connsiteY83" fmla="*/ 461 h 10000"/>
                    <a:gd name="connsiteX84" fmla="*/ 3234 w 10000"/>
                    <a:gd name="connsiteY84" fmla="*/ 590 h 10000"/>
                    <a:gd name="connsiteX85" fmla="*/ 3367 w 10000"/>
                    <a:gd name="connsiteY85" fmla="*/ 720 h 10000"/>
                    <a:gd name="connsiteX86" fmla="*/ 3490 w 10000"/>
                    <a:gd name="connsiteY86" fmla="*/ 850 h 10000"/>
                    <a:gd name="connsiteX87" fmla="*/ 3726 w 10000"/>
                    <a:gd name="connsiteY87" fmla="*/ 1137 h 10000"/>
                    <a:gd name="connsiteX88" fmla="*/ 3941 w 10000"/>
                    <a:gd name="connsiteY88" fmla="*/ 1482 h 10000"/>
                    <a:gd name="connsiteX89" fmla="*/ 4145 w 10000"/>
                    <a:gd name="connsiteY89" fmla="*/ 1842 h 10000"/>
                    <a:gd name="connsiteX90" fmla="*/ 4340 w 10000"/>
                    <a:gd name="connsiteY90" fmla="*/ 2231 h 10000"/>
                    <a:gd name="connsiteX91" fmla="*/ 4534 w 10000"/>
                    <a:gd name="connsiteY91" fmla="*/ 2634 h 10000"/>
                    <a:gd name="connsiteX92" fmla="*/ 4708 w 10000"/>
                    <a:gd name="connsiteY92" fmla="*/ 3051 h 10000"/>
                    <a:gd name="connsiteX93" fmla="*/ 4893 w 10000"/>
                    <a:gd name="connsiteY93" fmla="*/ 3483 h 10000"/>
                    <a:gd name="connsiteX94" fmla="*/ 5056 w 10000"/>
                    <a:gd name="connsiteY94" fmla="*/ 3927 h 10000"/>
                    <a:gd name="connsiteX95" fmla="*/ 5363 w 10000"/>
                    <a:gd name="connsiteY95" fmla="*/ 4834 h 10000"/>
                    <a:gd name="connsiteX96" fmla="*/ 5967 w 10000"/>
                    <a:gd name="connsiteY96" fmla="*/ 6633 h 10000"/>
                    <a:gd name="connsiteX97" fmla="*/ 6254 w 10000"/>
                    <a:gd name="connsiteY97" fmla="*/ 7468 h 10000"/>
                    <a:gd name="connsiteX98" fmla="*/ 6407 w 10000"/>
                    <a:gd name="connsiteY98" fmla="*/ 7828 h 10000"/>
                    <a:gd name="connsiteX99" fmla="*/ 6551 w 10000"/>
                    <a:gd name="connsiteY99" fmla="*/ 8201 h 10000"/>
                    <a:gd name="connsiteX100" fmla="*/ 6714 w 10000"/>
                    <a:gd name="connsiteY100" fmla="*/ 8533 h 10000"/>
                    <a:gd name="connsiteX101" fmla="*/ 6868 w 10000"/>
                    <a:gd name="connsiteY101" fmla="*/ 8821 h 10000"/>
                    <a:gd name="connsiteX102" fmla="*/ 7021 w 10000"/>
                    <a:gd name="connsiteY102" fmla="*/ 9093 h 10000"/>
                    <a:gd name="connsiteX103" fmla="*/ 7195 w 10000"/>
                    <a:gd name="connsiteY103" fmla="*/ 9295 h 10000"/>
                    <a:gd name="connsiteX104" fmla="*/ 7288 w 10000"/>
                    <a:gd name="connsiteY104" fmla="*/ 9395 h 10000"/>
                    <a:gd name="connsiteX105" fmla="*/ 7369 w 10000"/>
                    <a:gd name="connsiteY105" fmla="*/ 9497 h 10000"/>
                    <a:gd name="connsiteX106" fmla="*/ 7462 w 10000"/>
                    <a:gd name="connsiteY106" fmla="*/ 9554 h 10000"/>
                    <a:gd name="connsiteX107" fmla="*/ 7554 w 10000"/>
                    <a:gd name="connsiteY107" fmla="*/ 9626 h 10000"/>
                    <a:gd name="connsiteX108" fmla="*/ 7646 w 10000"/>
                    <a:gd name="connsiteY108" fmla="*/ 9669 h 10000"/>
                    <a:gd name="connsiteX109" fmla="*/ 7748 w 10000"/>
                    <a:gd name="connsiteY109" fmla="*/ 9698 h 10000"/>
                    <a:gd name="connsiteX110" fmla="*/ 7851 w 10000"/>
                    <a:gd name="connsiteY110" fmla="*/ 9741 h 10000"/>
                    <a:gd name="connsiteX111" fmla="*/ 7943 w 10000"/>
                    <a:gd name="connsiteY111"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931 w 10000"/>
                    <a:gd name="connsiteY64" fmla="*/ 720 h 10000"/>
                    <a:gd name="connsiteX65" fmla="*/ 809 w 10000"/>
                    <a:gd name="connsiteY65" fmla="*/ 865 h 10000"/>
                    <a:gd name="connsiteX66" fmla="*/ 706 w 10000"/>
                    <a:gd name="connsiteY66" fmla="*/ 1050 h 10000"/>
                    <a:gd name="connsiteX67" fmla="*/ 604 w 10000"/>
                    <a:gd name="connsiteY67" fmla="*/ 1224 h 10000"/>
                    <a:gd name="connsiteX68" fmla="*/ 491 w 10000"/>
                    <a:gd name="connsiteY68" fmla="*/ 1425 h 10000"/>
                    <a:gd name="connsiteX69" fmla="*/ 399 w 10000"/>
                    <a:gd name="connsiteY69" fmla="*/ 1627 h 10000"/>
                    <a:gd name="connsiteX70" fmla="*/ 194 w 10000"/>
                    <a:gd name="connsiteY70" fmla="*/ 2101 h 10000"/>
                    <a:gd name="connsiteX71" fmla="*/ 0 w 10000"/>
                    <a:gd name="connsiteY71" fmla="*/ 2591 h 10000"/>
                    <a:gd name="connsiteX72" fmla="*/ 10 w 10000"/>
                    <a:gd name="connsiteY72" fmla="*/ 907 h 10000"/>
                    <a:gd name="connsiteX73" fmla="*/ 205 w 10000"/>
                    <a:gd name="connsiteY73" fmla="*/ 691 h 10000"/>
                    <a:gd name="connsiteX74" fmla="*/ 399 w 10000"/>
                    <a:gd name="connsiteY74" fmla="*/ 504 h 10000"/>
                    <a:gd name="connsiteX75" fmla="*/ 604 w 10000"/>
                    <a:gd name="connsiteY75" fmla="*/ 317 h 10000"/>
                    <a:gd name="connsiteX76" fmla="*/ 2272 w 10000"/>
                    <a:gd name="connsiteY76" fmla="*/ 0 h 10000"/>
                    <a:gd name="connsiteX77" fmla="*/ 2426 w 10000"/>
                    <a:gd name="connsiteY77" fmla="*/ 43 h 10000"/>
                    <a:gd name="connsiteX78" fmla="*/ 2569 w 10000"/>
                    <a:gd name="connsiteY78" fmla="*/ 115 h 10000"/>
                    <a:gd name="connsiteX79" fmla="*/ 2712 w 10000"/>
                    <a:gd name="connsiteY79" fmla="*/ 188 h 10000"/>
                    <a:gd name="connsiteX80" fmla="*/ 2845 w 10000"/>
                    <a:gd name="connsiteY80" fmla="*/ 274 h 10000"/>
                    <a:gd name="connsiteX81" fmla="*/ 2989 w 10000"/>
                    <a:gd name="connsiteY81" fmla="*/ 375 h 10000"/>
                    <a:gd name="connsiteX82" fmla="*/ 3112 w 10000"/>
                    <a:gd name="connsiteY82" fmla="*/ 461 h 10000"/>
                    <a:gd name="connsiteX83" fmla="*/ 3234 w 10000"/>
                    <a:gd name="connsiteY83" fmla="*/ 590 h 10000"/>
                    <a:gd name="connsiteX84" fmla="*/ 3367 w 10000"/>
                    <a:gd name="connsiteY84" fmla="*/ 720 h 10000"/>
                    <a:gd name="connsiteX85" fmla="*/ 3490 w 10000"/>
                    <a:gd name="connsiteY85" fmla="*/ 850 h 10000"/>
                    <a:gd name="connsiteX86" fmla="*/ 3726 w 10000"/>
                    <a:gd name="connsiteY86" fmla="*/ 1137 h 10000"/>
                    <a:gd name="connsiteX87" fmla="*/ 3941 w 10000"/>
                    <a:gd name="connsiteY87" fmla="*/ 1482 h 10000"/>
                    <a:gd name="connsiteX88" fmla="*/ 4145 w 10000"/>
                    <a:gd name="connsiteY88" fmla="*/ 1842 h 10000"/>
                    <a:gd name="connsiteX89" fmla="*/ 4340 w 10000"/>
                    <a:gd name="connsiteY89" fmla="*/ 2231 h 10000"/>
                    <a:gd name="connsiteX90" fmla="*/ 4534 w 10000"/>
                    <a:gd name="connsiteY90" fmla="*/ 2634 h 10000"/>
                    <a:gd name="connsiteX91" fmla="*/ 4708 w 10000"/>
                    <a:gd name="connsiteY91" fmla="*/ 3051 h 10000"/>
                    <a:gd name="connsiteX92" fmla="*/ 4893 w 10000"/>
                    <a:gd name="connsiteY92" fmla="*/ 3483 h 10000"/>
                    <a:gd name="connsiteX93" fmla="*/ 5056 w 10000"/>
                    <a:gd name="connsiteY93" fmla="*/ 3927 h 10000"/>
                    <a:gd name="connsiteX94" fmla="*/ 5363 w 10000"/>
                    <a:gd name="connsiteY94" fmla="*/ 4834 h 10000"/>
                    <a:gd name="connsiteX95" fmla="*/ 5967 w 10000"/>
                    <a:gd name="connsiteY95" fmla="*/ 6633 h 10000"/>
                    <a:gd name="connsiteX96" fmla="*/ 6254 w 10000"/>
                    <a:gd name="connsiteY96" fmla="*/ 7468 h 10000"/>
                    <a:gd name="connsiteX97" fmla="*/ 6407 w 10000"/>
                    <a:gd name="connsiteY97" fmla="*/ 7828 h 10000"/>
                    <a:gd name="connsiteX98" fmla="*/ 6551 w 10000"/>
                    <a:gd name="connsiteY98" fmla="*/ 8201 h 10000"/>
                    <a:gd name="connsiteX99" fmla="*/ 6714 w 10000"/>
                    <a:gd name="connsiteY99" fmla="*/ 8533 h 10000"/>
                    <a:gd name="connsiteX100" fmla="*/ 6868 w 10000"/>
                    <a:gd name="connsiteY100" fmla="*/ 8821 h 10000"/>
                    <a:gd name="connsiteX101" fmla="*/ 7021 w 10000"/>
                    <a:gd name="connsiteY101" fmla="*/ 9093 h 10000"/>
                    <a:gd name="connsiteX102" fmla="*/ 7195 w 10000"/>
                    <a:gd name="connsiteY102" fmla="*/ 9295 h 10000"/>
                    <a:gd name="connsiteX103" fmla="*/ 7288 w 10000"/>
                    <a:gd name="connsiteY103" fmla="*/ 9395 h 10000"/>
                    <a:gd name="connsiteX104" fmla="*/ 7369 w 10000"/>
                    <a:gd name="connsiteY104" fmla="*/ 9497 h 10000"/>
                    <a:gd name="connsiteX105" fmla="*/ 7462 w 10000"/>
                    <a:gd name="connsiteY105" fmla="*/ 9554 h 10000"/>
                    <a:gd name="connsiteX106" fmla="*/ 7554 w 10000"/>
                    <a:gd name="connsiteY106" fmla="*/ 9626 h 10000"/>
                    <a:gd name="connsiteX107" fmla="*/ 7646 w 10000"/>
                    <a:gd name="connsiteY107" fmla="*/ 9669 h 10000"/>
                    <a:gd name="connsiteX108" fmla="*/ 7748 w 10000"/>
                    <a:gd name="connsiteY108" fmla="*/ 9698 h 10000"/>
                    <a:gd name="connsiteX109" fmla="*/ 7851 w 10000"/>
                    <a:gd name="connsiteY109" fmla="*/ 9741 h 10000"/>
                    <a:gd name="connsiteX110" fmla="*/ 7943 w 10000"/>
                    <a:gd name="connsiteY110"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809 w 10000"/>
                    <a:gd name="connsiteY64" fmla="*/ 865 h 10000"/>
                    <a:gd name="connsiteX65" fmla="*/ 706 w 10000"/>
                    <a:gd name="connsiteY65" fmla="*/ 1050 h 10000"/>
                    <a:gd name="connsiteX66" fmla="*/ 604 w 10000"/>
                    <a:gd name="connsiteY66" fmla="*/ 1224 h 10000"/>
                    <a:gd name="connsiteX67" fmla="*/ 491 w 10000"/>
                    <a:gd name="connsiteY67" fmla="*/ 1425 h 10000"/>
                    <a:gd name="connsiteX68" fmla="*/ 399 w 10000"/>
                    <a:gd name="connsiteY68" fmla="*/ 1627 h 10000"/>
                    <a:gd name="connsiteX69" fmla="*/ 194 w 10000"/>
                    <a:gd name="connsiteY69" fmla="*/ 2101 h 10000"/>
                    <a:gd name="connsiteX70" fmla="*/ 0 w 10000"/>
                    <a:gd name="connsiteY70" fmla="*/ 2591 h 10000"/>
                    <a:gd name="connsiteX71" fmla="*/ 10 w 10000"/>
                    <a:gd name="connsiteY71" fmla="*/ 907 h 10000"/>
                    <a:gd name="connsiteX72" fmla="*/ 205 w 10000"/>
                    <a:gd name="connsiteY72" fmla="*/ 691 h 10000"/>
                    <a:gd name="connsiteX73" fmla="*/ 399 w 10000"/>
                    <a:gd name="connsiteY73" fmla="*/ 504 h 10000"/>
                    <a:gd name="connsiteX74" fmla="*/ 604 w 10000"/>
                    <a:gd name="connsiteY74" fmla="*/ 317 h 10000"/>
                    <a:gd name="connsiteX75" fmla="*/ 2272 w 10000"/>
                    <a:gd name="connsiteY75" fmla="*/ 0 h 10000"/>
                    <a:gd name="connsiteX76" fmla="*/ 2426 w 10000"/>
                    <a:gd name="connsiteY76" fmla="*/ 43 h 10000"/>
                    <a:gd name="connsiteX77" fmla="*/ 2569 w 10000"/>
                    <a:gd name="connsiteY77" fmla="*/ 115 h 10000"/>
                    <a:gd name="connsiteX78" fmla="*/ 2712 w 10000"/>
                    <a:gd name="connsiteY78" fmla="*/ 188 h 10000"/>
                    <a:gd name="connsiteX79" fmla="*/ 2845 w 10000"/>
                    <a:gd name="connsiteY79" fmla="*/ 274 h 10000"/>
                    <a:gd name="connsiteX80" fmla="*/ 2989 w 10000"/>
                    <a:gd name="connsiteY80" fmla="*/ 375 h 10000"/>
                    <a:gd name="connsiteX81" fmla="*/ 3112 w 10000"/>
                    <a:gd name="connsiteY81" fmla="*/ 461 h 10000"/>
                    <a:gd name="connsiteX82" fmla="*/ 3234 w 10000"/>
                    <a:gd name="connsiteY82" fmla="*/ 590 h 10000"/>
                    <a:gd name="connsiteX83" fmla="*/ 3367 w 10000"/>
                    <a:gd name="connsiteY83" fmla="*/ 720 h 10000"/>
                    <a:gd name="connsiteX84" fmla="*/ 3490 w 10000"/>
                    <a:gd name="connsiteY84" fmla="*/ 850 h 10000"/>
                    <a:gd name="connsiteX85" fmla="*/ 3726 w 10000"/>
                    <a:gd name="connsiteY85" fmla="*/ 1137 h 10000"/>
                    <a:gd name="connsiteX86" fmla="*/ 3941 w 10000"/>
                    <a:gd name="connsiteY86" fmla="*/ 1482 h 10000"/>
                    <a:gd name="connsiteX87" fmla="*/ 4145 w 10000"/>
                    <a:gd name="connsiteY87" fmla="*/ 1842 h 10000"/>
                    <a:gd name="connsiteX88" fmla="*/ 4340 w 10000"/>
                    <a:gd name="connsiteY88" fmla="*/ 2231 h 10000"/>
                    <a:gd name="connsiteX89" fmla="*/ 4534 w 10000"/>
                    <a:gd name="connsiteY89" fmla="*/ 2634 h 10000"/>
                    <a:gd name="connsiteX90" fmla="*/ 4708 w 10000"/>
                    <a:gd name="connsiteY90" fmla="*/ 3051 h 10000"/>
                    <a:gd name="connsiteX91" fmla="*/ 4893 w 10000"/>
                    <a:gd name="connsiteY91" fmla="*/ 3483 h 10000"/>
                    <a:gd name="connsiteX92" fmla="*/ 5056 w 10000"/>
                    <a:gd name="connsiteY92" fmla="*/ 3927 h 10000"/>
                    <a:gd name="connsiteX93" fmla="*/ 5363 w 10000"/>
                    <a:gd name="connsiteY93" fmla="*/ 4834 h 10000"/>
                    <a:gd name="connsiteX94" fmla="*/ 5967 w 10000"/>
                    <a:gd name="connsiteY94" fmla="*/ 6633 h 10000"/>
                    <a:gd name="connsiteX95" fmla="*/ 6254 w 10000"/>
                    <a:gd name="connsiteY95" fmla="*/ 7468 h 10000"/>
                    <a:gd name="connsiteX96" fmla="*/ 6407 w 10000"/>
                    <a:gd name="connsiteY96" fmla="*/ 7828 h 10000"/>
                    <a:gd name="connsiteX97" fmla="*/ 6551 w 10000"/>
                    <a:gd name="connsiteY97" fmla="*/ 8201 h 10000"/>
                    <a:gd name="connsiteX98" fmla="*/ 6714 w 10000"/>
                    <a:gd name="connsiteY98" fmla="*/ 8533 h 10000"/>
                    <a:gd name="connsiteX99" fmla="*/ 6868 w 10000"/>
                    <a:gd name="connsiteY99" fmla="*/ 8821 h 10000"/>
                    <a:gd name="connsiteX100" fmla="*/ 7021 w 10000"/>
                    <a:gd name="connsiteY100" fmla="*/ 9093 h 10000"/>
                    <a:gd name="connsiteX101" fmla="*/ 7195 w 10000"/>
                    <a:gd name="connsiteY101" fmla="*/ 9295 h 10000"/>
                    <a:gd name="connsiteX102" fmla="*/ 7288 w 10000"/>
                    <a:gd name="connsiteY102" fmla="*/ 9395 h 10000"/>
                    <a:gd name="connsiteX103" fmla="*/ 7369 w 10000"/>
                    <a:gd name="connsiteY103" fmla="*/ 9497 h 10000"/>
                    <a:gd name="connsiteX104" fmla="*/ 7462 w 10000"/>
                    <a:gd name="connsiteY104" fmla="*/ 9554 h 10000"/>
                    <a:gd name="connsiteX105" fmla="*/ 7554 w 10000"/>
                    <a:gd name="connsiteY105" fmla="*/ 9626 h 10000"/>
                    <a:gd name="connsiteX106" fmla="*/ 7646 w 10000"/>
                    <a:gd name="connsiteY106" fmla="*/ 9669 h 10000"/>
                    <a:gd name="connsiteX107" fmla="*/ 7748 w 10000"/>
                    <a:gd name="connsiteY107" fmla="*/ 9698 h 10000"/>
                    <a:gd name="connsiteX108" fmla="*/ 7851 w 10000"/>
                    <a:gd name="connsiteY108" fmla="*/ 9741 h 10000"/>
                    <a:gd name="connsiteX109" fmla="*/ 7943 w 10000"/>
                    <a:gd name="connsiteY109"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809 w 10000"/>
                    <a:gd name="connsiteY64" fmla="*/ 865 h 10000"/>
                    <a:gd name="connsiteX65" fmla="*/ 604 w 10000"/>
                    <a:gd name="connsiteY65" fmla="*/ 1224 h 10000"/>
                    <a:gd name="connsiteX66" fmla="*/ 491 w 10000"/>
                    <a:gd name="connsiteY66" fmla="*/ 1425 h 10000"/>
                    <a:gd name="connsiteX67" fmla="*/ 399 w 10000"/>
                    <a:gd name="connsiteY67" fmla="*/ 1627 h 10000"/>
                    <a:gd name="connsiteX68" fmla="*/ 194 w 10000"/>
                    <a:gd name="connsiteY68" fmla="*/ 2101 h 10000"/>
                    <a:gd name="connsiteX69" fmla="*/ 0 w 10000"/>
                    <a:gd name="connsiteY69" fmla="*/ 2591 h 10000"/>
                    <a:gd name="connsiteX70" fmla="*/ 10 w 10000"/>
                    <a:gd name="connsiteY70" fmla="*/ 907 h 10000"/>
                    <a:gd name="connsiteX71" fmla="*/ 205 w 10000"/>
                    <a:gd name="connsiteY71" fmla="*/ 691 h 10000"/>
                    <a:gd name="connsiteX72" fmla="*/ 399 w 10000"/>
                    <a:gd name="connsiteY72" fmla="*/ 504 h 10000"/>
                    <a:gd name="connsiteX73" fmla="*/ 604 w 10000"/>
                    <a:gd name="connsiteY73" fmla="*/ 317 h 10000"/>
                    <a:gd name="connsiteX74" fmla="*/ 2272 w 10000"/>
                    <a:gd name="connsiteY74" fmla="*/ 0 h 10000"/>
                    <a:gd name="connsiteX75" fmla="*/ 2426 w 10000"/>
                    <a:gd name="connsiteY75" fmla="*/ 43 h 10000"/>
                    <a:gd name="connsiteX76" fmla="*/ 2569 w 10000"/>
                    <a:gd name="connsiteY76" fmla="*/ 115 h 10000"/>
                    <a:gd name="connsiteX77" fmla="*/ 2712 w 10000"/>
                    <a:gd name="connsiteY77" fmla="*/ 188 h 10000"/>
                    <a:gd name="connsiteX78" fmla="*/ 2845 w 10000"/>
                    <a:gd name="connsiteY78" fmla="*/ 274 h 10000"/>
                    <a:gd name="connsiteX79" fmla="*/ 2989 w 10000"/>
                    <a:gd name="connsiteY79" fmla="*/ 375 h 10000"/>
                    <a:gd name="connsiteX80" fmla="*/ 3112 w 10000"/>
                    <a:gd name="connsiteY80" fmla="*/ 461 h 10000"/>
                    <a:gd name="connsiteX81" fmla="*/ 3234 w 10000"/>
                    <a:gd name="connsiteY81" fmla="*/ 590 h 10000"/>
                    <a:gd name="connsiteX82" fmla="*/ 3367 w 10000"/>
                    <a:gd name="connsiteY82" fmla="*/ 720 h 10000"/>
                    <a:gd name="connsiteX83" fmla="*/ 3490 w 10000"/>
                    <a:gd name="connsiteY83" fmla="*/ 850 h 10000"/>
                    <a:gd name="connsiteX84" fmla="*/ 3726 w 10000"/>
                    <a:gd name="connsiteY84" fmla="*/ 1137 h 10000"/>
                    <a:gd name="connsiteX85" fmla="*/ 3941 w 10000"/>
                    <a:gd name="connsiteY85" fmla="*/ 1482 h 10000"/>
                    <a:gd name="connsiteX86" fmla="*/ 4145 w 10000"/>
                    <a:gd name="connsiteY86" fmla="*/ 1842 h 10000"/>
                    <a:gd name="connsiteX87" fmla="*/ 4340 w 10000"/>
                    <a:gd name="connsiteY87" fmla="*/ 2231 h 10000"/>
                    <a:gd name="connsiteX88" fmla="*/ 4534 w 10000"/>
                    <a:gd name="connsiteY88" fmla="*/ 2634 h 10000"/>
                    <a:gd name="connsiteX89" fmla="*/ 4708 w 10000"/>
                    <a:gd name="connsiteY89" fmla="*/ 3051 h 10000"/>
                    <a:gd name="connsiteX90" fmla="*/ 4893 w 10000"/>
                    <a:gd name="connsiteY90" fmla="*/ 3483 h 10000"/>
                    <a:gd name="connsiteX91" fmla="*/ 5056 w 10000"/>
                    <a:gd name="connsiteY91" fmla="*/ 3927 h 10000"/>
                    <a:gd name="connsiteX92" fmla="*/ 5363 w 10000"/>
                    <a:gd name="connsiteY92" fmla="*/ 4834 h 10000"/>
                    <a:gd name="connsiteX93" fmla="*/ 5967 w 10000"/>
                    <a:gd name="connsiteY93" fmla="*/ 6633 h 10000"/>
                    <a:gd name="connsiteX94" fmla="*/ 6254 w 10000"/>
                    <a:gd name="connsiteY94" fmla="*/ 7468 h 10000"/>
                    <a:gd name="connsiteX95" fmla="*/ 6407 w 10000"/>
                    <a:gd name="connsiteY95" fmla="*/ 7828 h 10000"/>
                    <a:gd name="connsiteX96" fmla="*/ 6551 w 10000"/>
                    <a:gd name="connsiteY96" fmla="*/ 8201 h 10000"/>
                    <a:gd name="connsiteX97" fmla="*/ 6714 w 10000"/>
                    <a:gd name="connsiteY97" fmla="*/ 8533 h 10000"/>
                    <a:gd name="connsiteX98" fmla="*/ 6868 w 10000"/>
                    <a:gd name="connsiteY98" fmla="*/ 8821 h 10000"/>
                    <a:gd name="connsiteX99" fmla="*/ 7021 w 10000"/>
                    <a:gd name="connsiteY99" fmla="*/ 9093 h 10000"/>
                    <a:gd name="connsiteX100" fmla="*/ 7195 w 10000"/>
                    <a:gd name="connsiteY100" fmla="*/ 9295 h 10000"/>
                    <a:gd name="connsiteX101" fmla="*/ 7288 w 10000"/>
                    <a:gd name="connsiteY101" fmla="*/ 9395 h 10000"/>
                    <a:gd name="connsiteX102" fmla="*/ 7369 w 10000"/>
                    <a:gd name="connsiteY102" fmla="*/ 9497 h 10000"/>
                    <a:gd name="connsiteX103" fmla="*/ 7462 w 10000"/>
                    <a:gd name="connsiteY103" fmla="*/ 9554 h 10000"/>
                    <a:gd name="connsiteX104" fmla="*/ 7554 w 10000"/>
                    <a:gd name="connsiteY104" fmla="*/ 9626 h 10000"/>
                    <a:gd name="connsiteX105" fmla="*/ 7646 w 10000"/>
                    <a:gd name="connsiteY105" fmla="*/ 9669 h 10000"/>
                    <a:gd name="connsiteX106" fmla="*/ 7748 w 10000"/>
                    <a:gd name="connsiteY106" fmla="*/ 9698 h 10000"/>
                    <a:gd name="connsiteX107" fmla="*/ 7851 w 10000"/>
                    <a:gd name="connsiteY107" fmla="*/ 9741 h 10000"/>
                    <a:gd name="connsiteX108" fmla="*/ 7943 w 10000"/>
                    <a:gd name="connsiteY108"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399 w 10000"/>
                    <a:gd name="connsiteY71" fmla="*/ 504 h 10000"/>
                    <a:gd name="connsiteX72" fmla="*/ 604 w 10000"/>
                    <a:gd name="connsiteY72" fmla="*/ 317 h 10000"/>
                    <a:gd name="connsiteX73" fmla="*/ 2272 w 10000"/>
                    <a:gd name="connsiteY73" fmla="*/ 0 h 10000"/>
                    <a:gd name="connsiteX74" fmla="*/ 2426 w 10000"/>
                    <a:gd name="connsiteY74" fmla="*/ 43 h 10000"/>
                    <a:gd name="connsiteX75" fmla="*/ 2569 w 10000"/>
                    <a:gd name="connsiteY75" fmla="*/ 115 h 10000"/>
                    <a:gd name="connsiteX76" fmla="*/ 2712 w 10000"/>
                    <a:gd name="connsiteY76" fmla="*/ 188 h 10000"/>
                    <a:gd name="connsiteX77" fmla="*/ 2845 w 10000"/>
                    <a:gd name="connsiteY77" fmla="*/ 274 h 10000"/>
                    <a:gd name="connsiteX78" fmla="*/ 2989 w 10000"/>
                    <a:gd name="connsiteY78" fmla="*/ 375 h 10000"/>
                    <a:gd name="connsiteX79" fmla="*/ 3112 w 10000"/>
                    <a:gd name="connsiteY79" fmla="*/ 461 h 10000"/>
                    <a:gd name="connsiteX80" fmla="*/ 3234 w 10000"/>
                    <a:gd name="connsiteY80" fmla="*/ 590 h 10000"/>
                    <a:gd name="connsiteX81" fmla="*/ 3367 w 10000"/>
                    <a:gd name="connsiteY81" fmla="*/ 720 h 10000"/>
                    <a:gd name="connsiteX82" fmla="*/ 3490 w 10000"/>
                    <a:gd name="connsiteY82" fmla="*/ 850 h 10000"/>
                    <a:gd name="connsiteX83" fmla="*/ 3726 w 10000"/>
                    <a:gd name="connsiteY83" fmla="*/ 1137 h 10000"/>
                    <a:gd name="connsiteX84" fmla="*/ 3941 w 10000"/>
                    <a:gd name="connsiteY84" fmla="*/ 1482 h 10000"/>
                    <a:gd name="connsiteX85" fmla="*/ 4145 w 10000"/>
                    <a:gd name="connsiteY85" fmla="*/ 1842 h 10000"/>
                    <a:gd name="connsiteX86" fmla="*/ 4340 w 10000"/>
                    <a:gd name="connsiteY86" fmla="*/ 2231 h 10000"/>
                    <a:gd name="connsiteX87" fmla="*/ 4534 w 10000"/>
                    <a:gd name="connsiteY87" fmla="*/ 2634 h 10000"/>
                    <a:gd name="connsiteX88" fmla="*/ 4708 w 10000"/>
                    <a:gd name="connsiteY88" fmla="*/ 3051 h 10000"/>
                    <a:gd name="connsiteX89" fmla="*/ 4893 w 10000"/>
                    <a:gd name="connsiteY89" fmla="*/ 3483 h 10000"/>
                    <a:gd name="connsiteX90" fmla="*/ 5056 w 10000"/>
                    <a:gd name="connsiteY90" fmla="*/ 3927 h 10000"/>
                    <a:gd name="connsiteX91" fmla="*/ 5363 w 10000"/>
                    <a:gd name="connsiteY91" fmla="*/ 4834 h 10000"/>
                    <a:gd name="connsiteX92" fmla="*/ 5967 w 10000"/>
                    <a:gd name="connsiteY92" fmla="*/ 6633 h 10000"/>
                    <a:gd name="connsiteX93" fmla="*/ 6254 w 10000"/>
                    <a:gd name="connsiteY93" fmla="*/ 7468 h 10000"/>
                    <a:gd name="connsiteX94" fmla="*/ 6407 w 10000"/>
                    <a:gd name="connsiteY94" fmla="*/ 7828 h 10000"/>
                    <a:gd name="connsiteX95" fmla="*/ 6551 w 10000"/>
                    <a:gd name="connsiteY95" fmla="*/ 8201 h 10000"/>
                    <a:gd name="connsiteX96" fmla="*/ 6714 w 10000"/>
                    <a:gd name="connsiteY96" fmla="*/ 8533 h 10000"/>
                    <a:gd name="connsiteX97" fmla="*/ 6868 w 10000"/>
                    <a:gd name="connsiteY97" fmla="*/ 8821 h 10000"/>
                    <a:gd name="connsiteX98" fmla="*/ 7021 w 10000"/>
                    <a:gd name="connsiteY98" fmla="*/ 9093 h 10000"/>
                    <a:gd name="connsiteX99" fmla="*/ 7195 w 10000"/>
                    <a:gd name="connsiteY99" fmla="*/ 9295 h 10000"/>
                    <a:gd name="connsiteX100" fmla="*/ 7288 w 10000"/>
                    <a:gd name="connsiteY100" fmla="*/ 9395 h 10000"/>
                    <a:gd name="connsiteX101" fmla="*/ 7369 w 10000"/>
                    <a:gd name="connsiteY101" fmla="*/ 9497 h 10000"/>
                    <a:gd name="connsiteX102" fmla="*/ 7462 w 10000"/>
                    <a:gd name="connsiteY102" fmla="*/ 9554 h 10000"/>
                    <a:gd name="connsiteX103" fmla="*/ 7554 w 10000"/>
                    <a:gd name="connsiteY103" fmla="*/ 9626 h 10000"/>
                    <a:gd name="connsiteX104" fmla="*/ 7646 w 10000"/>
                    <a:gd name="connsiteY104" fmla="*/ 9669 h 10000"/>
                    <a:gd name="connsiteX105" fmla="*/ 7748 w 10000"/>
                    <a:gd name="connsiteY105" fmla="*/ 9698 h 10000"/>
                    <a:gd name="connsiteX106" fmla="*/ 7851 w 10000"/>
                    <a:gd name="connsiteY106" fmla="*/ 9741 h 10000"/>
                    <a:gd name="connsiteX107" fmla="*/ 7943 w 10000"/>
                    <a:gd name="connsiteY107"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399 w 10000"/>
                    <a:gd name="connsiteY71" fmla="*/ 504 h 10000"/>
                    <a:gd name="connsiteX72" fmla="*/ 2272 w 10000"/>
                    <a:gd name="connsiteY72" fmla="*/ 0 h 10000"/>
                    <a:gd name="connsiteX73" fmla="*/ 2426 w 10000"/>
                    <a:gd name="connsiteY73" fmla="*/ 43 h 10000"/>
                    <a:gd name="connsiteX74" fmla="*/ 2569 w 10000"/>
                    <a:gd name="connsiteY74" fmla="*/ 115 h 10000"/>
                    <a:gd name="connsiteX75" fmla="*/ 2712 w 10000"/>
                    <a:gd name="connsiteY75" fmla="*/ 188 h 10000"/>
                    <a:gd name="connsiteX76" fmla="*/ 2845 w 10000"/>
                    <a:gd name="connsiteY76" fmla="*/ 274 h 10000"/>
                    <a:gd name="connsiteX77" fmla="*/ 2989 w 10000"/>
                    <a:gd name="connsiteY77" fmla="*/ 375 h 10000"/>
                    <a:gd name="connsiteX78" fmla="*/ 3112 w 10000"/>
                    <a:gd name="connsiteY78" fmla="*/ 461 h 10000"/>
                    <a:gd name="connsiteX79" fmla="*/ 3234 w 10000"/>
                    <a:gd name="connsiteY79" fmla="*/ 590 h 10000"/>
                    <a:gd name="connsiteX80" fmla="*/ 3367 w 10000"/>
                    <a:gd name="connsiteY80" fmla="*/ 720 h 10000"/>
                    <a:gd name="connsiteX81" fmla="*/ 3490 w 10000"/>
                    <a:gd name="connsiteY81" fmla="*/ 850 h 10000"/>
                    <a:gd name="connsiteX82" fmla="*/ 3726 w 10000"/>
                    <a:gd name="connsiteY82" fmla="*/ 1137 h 10000"/>
                    <a:gd name="connsiteX83" fmla="*/ 3941 w 10000"/>
                    <a:gd name="connsiteY83" fmla="*/ 1482 h 10000"/>
                    <a:gd name="connsiteX84" fmla="*/ 4145 w 10000"/>
                    <a:gd name="connsiteY84" fmla="*/ 1842 h 10000"/>
                    <a:gd name="connsiteX85" fmla="*/ 4340 w 10000"/>
                    <a:gd name="connsiteY85" fmla="*/ 2231 h 10000"/>
                    <a:gd name="connsiteX86" fmla="*/ 4534 w 10000"/>
                    <a:gd name="connsiteY86" fmla="*/ 2634 h 10000"/>
                    <a:gd name="connsiteX87" fmla="*/ 4708 w 10000"/>
                    <a:gd name="connsiteY87" fmla="*/ 3051 h 10000"/>
                    <a:gd name="connsiteX88" fmla="*/ 4893 w 10000"/>
                    <a:gd name="connsiteY88" fmla="*/ 3483 h 10000"/>
                    <a:gd name="connsiteX89" fmla="*/ 5056 w 10000"/>
                    <a:gd name="connsiteY89" fmla="*/ 3927 h 10000"/>
                    <a:gd name="connsiteX90" fmla="*/ 5363 w 10000"/>
                    <a:gd name="connsiteY90" fmla="*/ 4834 h 10000"/>
                    <a:gd name="connsiteX91" fmla="*/ 5967 w 10000"/>
                    <a:gd name="connsiteY91" fmla="*/ 6633 h 10000"/>
                    <a:gd name="connsiteX92" fmla="*/ 6254 w 10000"/>
                    <a:gd name="connsiteY92" fmla="*/ 7468 h 10000"/>
                    <a:gd name="connsiteX93" fmla="*/ 6407 w 10000"/>
                    <a:gd name="connsiteY93" fmla="*/ 7828 h 10000"/>
                    <a:gd name="connsiteX94" fmla="*/ 6551 w 10000"/>
                    <a:gd name="connsiteY94" fmla="*/ 8201 h 10000"/>
                    <a:gd name="connsiteX95" fmla="*/ 6714 w 10000"/>
                    <a:gd name="connsiteY95" fmla="*/ 8533 h 10000"/>
                    <a:gd name="connsiteX96" fmla="*/ 6868 w 10000"/>
                    <a:gd name="connsiteY96" fmla="*/ 8821 h 10000"/>
                    <a:gd name="connsiteX97" fmla="*/ 7021 w 10000"/>
                    <a:gd name="connsiteY97" fmla="*/ 9093 h 10000"/>
                    <a:gd name="connsiteX98" fmla="*/ 7195 w 10000"/>
                    <a:gd name="connsiteY98" fmla="*/ 9295 h 10000"/>
                    <a:gd name="connsiteX99" fmla="*/ 7288 w 10000"/>
                    <a:gd name="connsiteY99" fmla="*/ 9395 h 10000"/>
                    <a:gd name="connsiteX100" fmla="*/ 7369 w 10000"/>
                    <a:gd name="connsiteY100" fmla="*/ 9497 h 10000"/>
                    <a:gd name="connsiteX101" fmla="*/ 7462 w 10000"/>
                    <a:gd name="connsiteY101" fmla="*/ 9554 h 10000"/>
                    <a:gd name="connsiteX102" fmla="*/ 7554 w 10000"/>
                    <a:gd name="connsiteY102" fmla="*/ 9626 h 10000"/>
                    <a:gd name="connsiteX103" fmla="*/ 7646 w 10000"/>
                    <a:gd name="connsiteY103" fmla="*/ 9669 h 10000"/>
                    <a:gd name="connsiteX104" fmla="*/ 7748 w 10000"/>
                    <a:gd name="connsiteY104" fmla="*/ 9698 h 10000"/>
                    <a:gd name="connsiteX105" fmla="*/ 7851 w 10000"/>
                    <a:gd name="connsiteY105" fmla="*/ 9741 h 10000"/>
                    <a:gd name="connsiteX106" fmla="*/ 7943 w 10000"/>
                    <a:gd name="connsiteY106"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2272 w 10000"/>
                    <a:gd name="connsiteY71" fmla="*/ 0 h 10000"/>
                    <a:gd name="connsiteX72" fmla="*/ 2426 w 10000"/>
                    <a:gd name="connsiteY72" fmla="*/ 43 h 10000"/>
                    <a:gd name="connsiteX73" fmla="*/ 2569 w 10000"/>
                    <a:gd name="connsiteY73" fmla="*/ 115 h 10000"/>
                    <a:gd name="connsiteX74" fmla="*/ 2712 w 10000"/>
                    <a:gd name="connsiteY74" fmla="*/ 188 h 10000"/>
                    <a:gd name="connsiteX75" fmla="*/ 2845 w 10000"/>
                    <a:gd name="connsiteY75" fmla="*/ 274 h 10000"/>
                    <a:gd name="connsiteX76" fmla="*/ 2989 w 10000"/>
                    <a:gd name="connsiteY76" fmla="*/ 375 h 10000"/>
                    <a:gd name="connsiteX77" fmla="*/ 3112 w 10000"/>
                    <a:gd name="connsiteY77" fmla="*/ 461 h 10000"/>
                    <a:gd name="connsiteX78" fmla="*/ 3234 w 10000"/>
                    <a:gd name="connsiteY78" fmla="*/ 590 h 10000"/>
                    <a:gd name="connsiteX79" fmla="*/ 3367 w 10000"/>
                    <a:gd name="connsiteY79" fmla="*/ 720 h 10000"/>
                    <a:gd name="connsiteX80" fmla="*/ 3490 w 10000"/>
                    <a:gd name="connsiteY80" fmla="*/ 850 h 10000"/>
                    <a:gd name="connsiteX81" fmla="*/ 3726 w 10000"/>
                    <a:gd name="connsiteY81" fmla="*/ 1137 h 10000"/>
                    <a:gd name="connsiteX82" fmla="*/ 3941 w 10000"/>
                    <a:gd name="connsiteY82" fmla="*/ 1482 h 10000"/>
                    <a:gd name="connsiteX83" fmla="*/ 4145 w 10000"/>
                    <a:gd name="connsiteY83" fmla="*/ 1842 h 10000"/>
                    <a:gd name="connsiteX84" fmla="*/ 4340 w 10000"/>
                    <a:gd name="connsiteY84" fmla="*/ 2231 h 10000"/>
                    <a:gd name="connsiteX85" fmla="*/ 4534 w 10000"/>
                    <a:gd name="connsiteY85" fmla="*/ 2634 h 10000"/>
                    <a:gd name="connsiteX86" fmla="*/ 4708 w 10000"/>
                    <a:gd name="connsiteY86" fmla="*/ 3051 h 10000"/>
                    <a:gd name="connsiteX87" fmla="*/ 4893 w 10000"/>
                    <a:gd name="connsiteY87" fmla="*/ 3483 h 10000"/>
                    <a:gd name="connsiteX88" fmla="*/ 5056 w 10000"/>
                    <a:gd name="connsiteY88" fmla="*/ 3927 h 10000"/>
                    <a:gd name="connsiteX89" fmla="*/ 5363 w 10000"/>
                    <a:gd name="connsiteY89" fmla="*/ 4834 h 10000"/>
                    <a:gd name="connsiteX90" fmla="*/ 5967 w 10000"/>
                    <a:gd name="connsiteY90" fmla="*/ 6633 h 10000"/>
                    <a:gd name="connsiteX91" fmla="*/ 6254 w 10000"/>
                    <a:gd name="connsiteY91" fmla="*/ 7468 h 10000"/>
                    <a:gd name="connsiteX92" fmla="*/ 6407 w 10000"/>
                    <a:gd name="connsiteY92" fmla="*/ 7828 h 10000"/>
                    <a:gd name="connsiteX93" fmla="*/ 6551 w 10000"/>
                    <a:gd name="connsiteY93" fmla="*/ 8201 h 10000"/>
                    <a:gd name="connsiteX94" fmla="*/ 6714 w 10000"/>
                    <a:gd name="connsiteY94" fmla="*/ 8533 h 10000"/>
                    <a:gd name="connsiteX95" fmla="*/ 6868 w 10000"/>
                    <a:gd name="connsiteY95" fmla="*/ 8821 h 10000"/>
                    <a:gd name="connsiteX96" fmla="*/ 7021 w 10000"/>
                    <a:gd name="connsiteY96" fmla="*/ 9093 h 10000"/>
                    <a:gd name="connsiteX97" fmla="*/ 7195 w 10000"/>
                    <a:gd name="connsiteY97" fmla="*/ 9295 h 10000"/>
                    <a:gd name="connsiteX98" fmla="*/ 7288 w 10000"/>
                    <a:gd name="connsiteY98" fmla="*/ 9395 h 10000"/>
                    <a:gd name="connsiteX99" fmla="*/ 7369 w 10000"/>
                    <a:gd name="connsiteY99" fmla="*/ 9497 h 10000"/>
                    <a:gd name="connsiteX100" fmla="*/ 7462 w 10000"/>
                    <a:gd name="connsiteY100" fmla="*/ 9554 h 10000"/>
                    <a:gd name="connsiteX101" fmla="*/ 7554 w 10000"/>
                    <a:gd name="connsiteY101" fmla="*/ 9626 h 10000"/>
                    <a:gd name="connsiteX102" fmla="*/ 7646 w 10000"/>
                    <a:gd name="connsiteY102" fmla="*/ 9669 h 10000"/>
                    <a:gd name="connsiteX103" fmla="*/ 7748 w 10000"/>
                    <a:gd name="connsiteY103" fmla="*/ 9698 h 10000"/>
                    <a:gd name="connsiteX104" fmla="*/ 7851 w 10000"/>
                    <a:gd name="connsiteY104" fmla="*/ 9741 h 10000"/>
                    <a:gd name="connsiteX105" fmla="*/ 7943 w 10000"/>
                    <a:gd name="connsiteY105"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491 w 10000"/>
                    <a:gd name="connsiteY64" fmla="*/ 1425 h 10000"/>
                    <a:gd name="connsiteX65" fmla="*/ 399 w 10000"/>
                    <a:gd name="connsiteY65" fmla="*/ 1627 h 10000"/>
                    <a:gd name="connsiteX66" fmla="*/ 194 w 10000"/>
                    <a:gd name="connsiteY66" fmla="*/ 2101 h 10000"/>
                    <a:gd name="connsiteX67" fmla="*/ 0 w 10000"/>
                    <a:gd name="connsiteY67" fmla="*/ 2591 h 10000"/>
                    <a:gd name="connsiteX68" fmla="*/ 10 w 10000"/>
                    <a:gd name="connsiteY68" fmla="*/ 907 h 10000"/>
                    <a:gd name="connsiteX69" fmla="*/ 205 w 10000"/>
                    <a:gd name="connsiteY69" fmla="*/ 691 h 10000"/>
                    <a:gd name="connsiteX70" fmla="*/ 2272 w 10000"/>
                    <a:gd name="connsiteY70" fmla="*/ 0 h 10000"/>
                    <a:gd name="connsiteX71" fmla="*/ 2426 w 10000"/>
                    <a:gd name="connsiteY71" fmla="*/ 43 h 10000"/>
                    <a:gd name="connsiteX72" fmla="*/ 2569 w 10000"/>
                    <a:gd name="connsiteY72" fmla="*/ 115 h 10000"/>
                    <a:gd name="connsiteX73" fmla="*/ 2712 w 10000"/>
                    <a:gd name="connsiteY73" fmla="*/ 188 h 10000"/>
                    <a:gd name="connsiteX74" fmla="*/ 2845 w 10000"/>
                    <a:gd name="connsiteY74" fmla="*/ 274 h 10000"/>
                    <a:gd name="connsiteX75" fmla="*/ 2989 w 10000"/>
                    <a:gd name="connsiteY75" fmla="*/ 375 h 10000"/>
                    <a:gd name="connsiteX76" fmla="*/ 3112 w 10000"/>
                    <a:gd name="connsiteY76" fmla="*/ 461 h 10000"/>
                    <a:gd name="connsiteX77" fmla="*/ 3234 w 10000"/>
                    <a:gd name="connsiteY77" fmla="*/ 590 h 10000"/>
                    <a:gd name="connsiteX78" fmla="*/ 3367 w 10000"/>
                    <a:gd name="connsiteY78" fmla="*/ 720 h 10000"/>
                    <a:gd name="connsiteX79" fmla="*/ 3490 w 10000"/>
                    <a:gd name="connsiteY79" fmla="*/ 850 h 10000"/>
                    <a:gd name="connsiteX80" fmla="*/ 3726 w 10000"/>
                    <a:gd name="connsiteY80" fmla="*/ 1137 h 10000"/>
                    <a:gd name="connsiteX81" fmla="*/ 3941 w 10000"/>
                    <a:gd name="connsiteY81" fmla="*/ 1482 h 10000"/>
                    <a:gd name="connsiteX82" fmla="*/ 4145 w 10000"/>
                    <a:gd name="connsiteY82" fmla="*/ 1842 h 10000"/>
                    <a:gd name="connsiteX83" fmla="*/ 4340 w 10000"/>
                    <a:gd name="connsiteY83" fmla="*/ 2231 h 10000"/>
                    <a:gd name="connsiteX84" fmla="*/ 4534 w 10000"/>
                    <a:gd name="connsiteY84" fmla="*/ 2634 h 10000"/>
                    <a:gd name="connsiteX85" fmla="*/ 4708 w 10000"/>
                    <a:gd name="connsiteY85" fmla="*/ 3051 h 10000"/>
                    <a:gd name="connsiteX86" fmla="*/ 4893 w 10000"/>
                    <a:gd name="connsiteY86" fmla="*/ 3483 h 10000"/>
                    <a:gd name="connsiteX87" fmla="*/ 5056 w 10000"/>
                    <a:gd name="connsiteY87" fmla="*/ 3927 h 10000"/>
                    <a:gd name="connsiteX88" fmla="*/ 5363 w 10000"/>
                    <a:gd name="connsiteY88" fmla="*/ 4834 h 10000"/>
                    <a:gd name="connsiteX89" fmla="*/ 5967 w 10000"/>
                    <a:gd name="connsiteY89" fmla="*/ 6633 h 10000"/>
                    <a:gd name="connsiteX90" fmla="*/ 6254 w 10000"/>
                    <a:gd name="connsiteY90" fmla="*/ 7468 h 10000"/>
                    <a:gd name="connsiteX91" fmla="*/ 6407 w 10000"/>
                    <a:gd name="connsiteY91" fmla="*/ 7828 h 10000"/>
                    <a:gd name="connsiteX92" fmla="*/ 6551 w 10000"/>
                    <a:gd name="connsiteY92" fmla="*/ 8201 h 10000"/>
                    <a:gd name="connsiteX93" fmla="*/ 6714 w 10000"/>
                    <a:gd name="connsiteY93" fmla="*/ 8533 h 10000"/>
                    <a:gd name="connsiteX94" fmla="*/ 6868 w 10000"/>
                    <a:gd name="connsiteY94" fmla="*/ 8821 h 10000"/>
                    <a:gd name="connsiteX95" fmla="*/ 7021 w 10000"/>
                    <a:gd name="connsiteY95" fmla="*/ 9093 h 10000"/>
                    <a:gd name="connsiteX96" fmla="*/ 7195 w 10000"/>
                    <a:gd name="connsiteY96" fmla="*/ 9295 h 10000"/>
                    <a:gd name="connsiteX97" fmla="*/ 7288 w 10000"/>
                    <a:gd name="connsiteY97" fmla="*/ 9395 h 10000"/>
                    <a:gd name="connsiteX98" fmla="*/ 7369 w 10000"/>
                    <a:gd name="connsiteY98" fmla="*/ 9497 h 10000"/>
                    <a:gd name="connsiteX99" fmla="*/ 7462 w 10000"/>
                    <a:gd name="connsiteY99" fmla="*/ 9554 h 10000"/>
                    <a:gd name="connsiteX100" fmla="*/ 7554 w 10000"/>
                    <a:gd name="connsiteY100" fmla="*/ 9626 h 10000"/>
                    <a:gd name="connsiteX101" fmla="*/ 7646 w 10000"/>
                    <a:gd name="connsiteY101" fmla="*/ 9669 h 10000"/>
                    <a:gd name="connsiteX102" fmla="*/ 7748 w 10000"/>
                    <a:gd name="connsiteY102" fmla="*/ 9698 h 10000"/>
                    <a:gd name="connsiteX103" fmla="*/ 7851 w 10000"/>
                    <a:gd name="connsiteY103" fmla="*/ 9741 h 10000"/>
                    <a:gd name="connsiteX104" fmla="*/ 7943 w 10000"/>
                    <a:gd name="connsiteY104"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491 w 10000"/>
                    <a:gd name="connsiteY64" fmla="*/ 1425 h 10000"/>
                    <a:gd name="connsiteX65" fmla="*/ 194 w 10000"/>
                    <a:gd name="connsiteY65" fmla="*/ 2101 h 10000"/>
                    <a:gd name="connsiteX66" fmla="*/ 0 w 10000"/>
                    <a:gd name="connsiteY66" fmla="*/ 2591 h 10000"/>
                    <a:gd name="connsiteX67" fmla="*/ 10 w 10000"/>
                    <a:gd name="connsiteY67" fmla="*/ 907 h 10000"/>
                    <a:gd name="connsiteX68" fmla="*/ 205 w 10000"/>
                    <a:gd name="connsiteY68" fmla="*/ 691 h 10000"/>
                    <a:gd name="connsiteX69" fmla="*/ 2272 w 10000"/>
                    <a:gd name="connsiteY69" fmla="*/ 0 h 10000"/>
                    <a:gd name="connsiteX70" fmla="*/ 2426 w 10000"/>
                    <a:gd name="connsiteY70" fmla="*/ 43 h 10000"/>
                    <a:gd name="connsiteX71" fmla="*/ 2569 w 10000"/>
                    <a:gd name="connsiteY71" fmla="*/ 115 h 10000"/>
                    <a:gd name="connsiteX72" fmla="*/ 2712 w 10000"/>
                    <a:gd name="connsiteY72" fmla="*/ 188 h 10000"/>
                    <a:gd name="connsiteX73" fmla="*/ 2845 w 10000"/>
                    <a:gd name="connsiteY73" fmla="*/ 274 h 10000"/>
                    <a:gd name="connsiteX74" fmla="*/ 2989 w 10000"/>
                    <a:gd name="connsiteY74" fmla="*/ 375 h 10000"/>
                    <a:gd name="connsiteX75" fmla="*/ 3112 w 10000"/>
                    <a:gd name="connsiteY75" fmla="*/ 461 h 10000"/>
                    <a:gd name="connsiteX76" fmla="*/ 3234 w 10000"/>
                    <a:gd name="connsiteY76" fmla="*/ 590 h 10000"/>
                    <a:gd name="connsiteX77" fmla="*/ 3367 w 10000"/>
                    <a:gd name="connsiteY77" fmla="*/ 720 h 10000"/>
                    <a:gd name="connsiteX78" fmla="*/ 3490 w 10000"/>
                    <a:gd name="connsiteY78" fmla="*/ 850 h 10000"/>
                    <a:gd name="connsiteX79" fmla="*/ 3726 w 10000"/>
                    <a:gd name="connsiteY79" fmla="*/ 1137 h 10000"/>
                    <a:gd name="connsiteX80" fmla="*/ 3941 w 10000"/>
                    <a:gd name="connsiteY80" fmla="*/ 1482 h 10000"/>
                    <a:gd name="connsiteX81" fmla="*/ 4145 w 10000"/>
                    <a:gd name="connsiteY81" fmla="*/ 1842 h 10000"/>
                    <a:gd name="connsiteX82" fmla="*/ 4340 w 10000"/>
                    <a:gd name="connsiteY82" fmla="*/ 2231 h 10000"/>
                    <a:gd name="connsiteX83" fmla="*/ 4534 w 10000"/>
                    <a:gd name="connsiteY83" fmla="*/ 2634 h 10000"/>
                    <a:gd name="connsiteX84" fmla="*/ 4708 w 10000"/>
                    <a:gd name="connsiteY84" fmla="*/ 3051 h 10000"/>
                    <a:gd name="connsiteX85" fmla="*/ 4893 w 10000"/>
                    <a:gd name="connsiteY85" fmla="*/ 3483 h 10000"/>
                    <a:gd name="connsiteX86" fmla="*/ 5056 w 10000"/>
                    <a:gd name="connsiteY86" fmla="*/ 3927 h 10000"/>
                    <a:gd name="connsiteX87" fmla="*/ 5363 w 10000"/>
                    <a:gd name="connsiteY87" fmla="*/ 4834 h 10000"/>
                    <a:gd name="connsiteX88" fmla="*/ 5967 w 10000"/>
                    <a:gd name="connsiteY88" fmla="*/ 6633 h 10000"/>
                    <a:gd name="connsiteX89" fmla="*/ 6254 w 10000"/>
                    <a:gd name="connsiteY89" fmla="*/ 7468 h 10000"/>
                    <a:gd name="connsiteX90" fmla="*/ 6407 w 10000"/>
                    <a:gd name="connsiteY90" fmla="*/ 7828 h 10000"/>
                    <a:gd name="connsiteX91" fmla="*/ 6551 w 10000"/>
                    <a:gd name="connsiteY91" fmla="*/ 8201 h 10000"/>
                    <a:gd name="connsiteX92" fmla="*/ 6714 w 10000"/>
                    <a:gd name="connsiteY92" fmla="*/ 8533 h 10000"/>
                    <a:gd name="connsiteX93" fmla="*/ 6868 w 10000"/>
                    <a:gd name="connsiteY93" fmla="*/ 8821 h 10000"/>
                    <a:gd name="connsiteX94" fmla="*/ 7021 w 10000"/>
                    <a:gd name="connsiteY94" fmla="*/ 9093 h 10000"/>
                    <a:gd name="connsiteX95" fmla="*/ 7195 w 10000"/>
                    <a:gd name="connsiteY95" fmla="*/ 9295 h 10000"/>
                    <a:gd name="connsiteX96" fmla="*/ 7288 w 10000"/>
                    <a:gd name="connsiteY96" fmla="*/ 9395 h 10000"/>
                    <a:gd name="connsiteX97" fmla="*/ 7369 w 10000"/>
                    <a:gd name="connsiteY97" fmla="*/ 9497 h 10000"/>
                    <a:gd name="connsiteX98" fmla="*/ 7462 w 10000"/>
                    <a:gd name="connsiteY98" fmla="*/ 9554 h 10000"/>
                    <a:gd name="connsiteX99" fmla="*/ 7554 w 10000"/>
                    <a:gd name="connsiteY99" fmla="*/ 9626 h 10000"/>
                    <a:gd name="connsiteX100" fmla="*/ 7646 w 10000"/>
                    <a:gd name="connsiteY100" fmla="*/ 9669 h 10000"/>
                    <a:gd name="connsiteX101" fmla="*/ 7748 w 10000"/>
                    <a:gd name="connsiteY101" fmla="*/ 9698 h 10000"/>
                    <a:gd name="connsiteX102" fmla="*/ 7851 w 10000"/>
                    <a:gd name="connsiteY102" fmla="*/ 9741 h 10000"/>
                    <a:gd name="connsiteX103" fmla="*/ 7943 w 10000"/>
                    <a:gd name="connsiteY103"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94 w 10000"/>
                    <a:gd name="connsiteY64" fmla="*/ 2101 h 10000"/>
                    <a:gd name="connsiteX65" fmla="*/ 0 w 10000"/>
                    <a:gd name="connsiteY65" fmla="*/ 2591 h 10000"/>
                    <a:gd name="connsiteX66" fmla="*/ 10 w 10000"/>
                    <a:gd name="connsiteY66" fmla="*/ 907 h 10000"/>
                    <a:gd name="connsiteX67" fmla="*/ 205 w 10000"/>
                    <a:gd name="connsiteY67" fmla="*/ 691 h 10000"/>
                    <a:gd name="connsiteX68" fmla="*/ 2272 w 10000"/>
                    <a:gd name="connsiteY68" fmla="*/ 0 h 10000"/>
                    <a:gd name="connsiteX69" fmla="*/ 2426 w 10000"/>
                    <a:gd name="connsiteY69" fmla="*/ 43 h 10000"/>
                    <a:gd name="connsiteX70" fmla="*/ 2569 w 10000"/>
                    <a:gd name="connsiteY70" fmla="*/ 115 h 10000"/>
                    <a:gd name="connsiteX71" fmla="*/ 2712 w 10000"/>
                    <a:gd name="connsiteY71" fmla="*/ 188 h 10000"/>
                    <a:gd name="connsiteX72" fmla="*/ 2845 w 10000"/>
                    <a:gd name="connsiteY72" fmla="*/ 274 h 10000"/>
                    <a:gd name="connsiteX73" fmla="*/ 2989 w 10000"/>
                    <a:gd name="connsiteY73" fmla="*/ 375 h 10000"/>
                    <a:gd name="connsiteX74" fmla="*/ 3112 w 10000"/>
                    <a:gd name="connsiteY74" fmla="*/ 461 h 10000"/>
                    <a:gd name="connsiteX75" fmla="*/ 3234 w 10000"/>
                    <a:gd name="connsiteY75" fmla="*/ 590 h 10000"/>
                    <a:gd name="connsiteX76" fmla="*/ 3367 w 10000"/>
                    <a:gd name="connsiteY76" fmla="*/ 720 h 10000"/>
                    <a:gd name="connsiteX77" fmla="*/ 3490 w 10000"/>
                    <a:gd name="connsiteY77" fmla="*/ 850 h 10000"/>
                    <a:gd name="connsiteX78" fmla="*/ 3726 w 10000"/>
                    <a:gd name="connsiteY78" fmla="*/ 1137 h 10000"/>
                    <a:gd name="connsiteX79" fmla="*/ 3941 w 10000"/>
                    <a:gd name="connsiteY79" fmla="*/ 1482 h 10000"/>
                    <a:gd name="connsiteX80" fmla="*/ 4145 w 10000"/>
                    <a:gd name="connsiteY80" fmla="*/ 1842 h 10000"/>
                    <a:gd name="connsiteX81" fmla="*/ 4340 w 10000"/>
                    <a:gd name="connsiteY81" fmla="*/ 2231 h 10000"/>
                    <a:gd name="connsiteX82" fmla="*/ 4534 w 10000"/>
                    <a:gd name="connsiteY82" fmla="*/ 2634 h 10000"/>
                    <a:gd name="connsiteX83" fmla="*/ 4708 w 10000"/>
                    <a:gd name="connsiteY83" fmla="*/ 3051 h 10000"/>
                    <a:gd name="connsiteX84" fmla="*/ 4893 w 10000"/>
                    <a:gd name="connsiteY84" fmla="*/ 3483 h 10000"/>
                    <a:gd name="connsiteX85" fmla="*/ 5056 w 10000"/>
                    <a:gd name="connsiteY85" fmla="*/ 3927 h 10000"/>
                    <a:gd name="connsiteX86" fmla="*/ 5363 w 10000"/>
                    <a:gd name="connsiteY86" fmla="*/ 4834 h 10000"/>
                    <a:gd name="connsiteX87" fmla="*/ 5967 w 10000"/>
                    <a:gd name="connsiteY87" fmla="*/ 6633 h 10000"/>
                    <a:gd name="connsiteX88" fmla="*/ 6254 w 10000"/>
                    <a:gd name="connsiteY88" fmla="*/ 7468 h 10000"/>
                    <a:gd name="connsiteX89" fmla="*/ 6407 w 10000"/>
                    <a:gd name="connsiteY89" fmla="*/ 7828 h 10000"/>
                    <a:gd name="connsiteX90" fmla="*/ 6551 w 10000"/>
                    <a:gd name="connsiteY90" fmla="*/ 8201 h 10000"/>
                    <a:gd name="connsiteX91" fmla="*/ 6714 w 10000"/>
                    <a:gd name="connsiteY91" fmla="*/ 8533 h 10000"/>
                    <a:gd name="connsiteX92" fmla="*/ 6868 w 10000"/>
                    <a:gd name="connsiteY92" fmla="*/ 8821 h 10000"/>
                    <a:gd name="connsiteX93" fmla="*/ 7021 w 10000"/>
                    <a:gd name="connsiteY93" fmla="*/ 9093 h 10000"/>
                    <a:gd name="connsiteX94" fmla="*/ 7195 w 10000"/>
                    <a:gd name="connsiteY94" fmla="*/ 9295 h 10000"/>
                    <a:gd name="connsiteX95" fmla="*/ 7288 w 10000"/>
                    <a:gd name="connsiteY95" fmla="*/ 9395 h 10000"/>
                    <a:gd name="connsiteX96" fmla="*/ 7369 w 10000"/>
                    <a:gd name="connsiteY96" fmla="*/ 9497 h 10000"/>
                    <a:gd name="connsiteX97" fmla="*/ 7462 w 10000"/>
                    <a:gd name="connsiteY97" fmla="*/ 9554 h 10000"/>
                    <a:gd name="connsiteX98" fmla="*/ 7554 w 10000"/>
                    <a:gd name="connsiteY98" fmla="*/ 9626 h 10000"/>
                    <a:gd name="connsiteX99" fmla="*/ 7646 w 10000"/>
                    <a:gd name="connsiteY99" fmla="*/ 9669 h 10000"/>
                    <a:gd name="connsiteX100" fmla="*/ 7748 w 10000"/>
                    <a:gd name="connsiteY100" fmla="*/ 9698 h 10000"/>
                    <a:gd name="connsiteX101" fmla="*/ 7851 w 10000"/>
                    <a:gd name="connsiteY101" fmla="*/ 9741 h 10000"/>
                    <a:gd name="connsiteX102" fmla="*/ 7943 w 10000"/>
                    <a:gd name="connsiteY102"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94 w 10000"/>
                    <a:gd name="connsiteY64" fmla="*/ 2101 h 10000"/>
                    <a:gd name="connsiteX65" fmla="*/ 0 w 10000"/>
                    <a:gd name="connsiteY65" fmla="*/ 2591 h 10000"/>
                    <a:gd name="connsiteX66" fmla="*/ 10 w 10000"/>
                    <a:gd name="connsiteY66" fmla="*/ 907 h 10000"/>
                    <a:gd name="connsiteX67" fmla="*/ 2272 w 10000"/>
                    <a:gd name="connsiteY67" fmla="*/ 0 h 10000"/>
                    <a:gd name="connsiteX68" fmla="*/ 2426 w 10000"/>
                    <a:gd name="connsiteY68" fmla="*/ 43 h 10000"/>
                    <a:gd name="connsiteX69" fmla="*/ 2569 w 10000"/>
                    <a:gd name="connsiteY69" fmla="*/ 115 h 10000"/>
                    <a:gd name="connsiteX70" fmla="*/ 2712 w 10000"/>
                    <a:gd name="connsiteY70" fmla="*/ 188 h 10000"/>
                    <a:gd name="connsiteX71" fmla="*/ 2845 w 10000"/>
                    <a:gd name="connsiteY71" fmla="*/ 274 h 10000"/>
                    <a:gd name="connsiteX72" fmla="*/ 2989 w 10000"/>
                    <a:gd name="connsiteY72" fmla="*/ 375 h 10000"/>
                    <a:gd name="connsiteX73" fmla="*/ 3112 w 10000"/>
                    <a:gd name="connsiteY73" fmla="*/ 461 h 10000"/>
                    <a:gd name="connsiteX74" fmla="*/ 3234 w 10000"/>
                    <a:gd name="connsiteY74" fmla="*/ 590 h 10000"/>
                    <a:gd name="connsiteX75" fmla="*/ 3367 w 10000"/>
                    <a:gd name="connsiteY75" fmla="*/ 720 h 10000"/>
                    <a:gd name="connsiteX76" fmla="*/ 3490 w 10000"/>
                    <a:gd name="connsiteY76" fmla="*/ 850 h 10000"/>
                    <a:gd name="connsiteX77" fmla="*/ 3726 w 10000"/>
                    <a:gd name="connsiteY77" fmla="*/ 1137 h 10000"/>
                    <a:gd name="connsiteX78" fmla="*/ 3941 w 10000"/>
                    <a:gd name="connsiteY78" fmla="*/ 1482 h 10000"/>
                    <a:gd name="connsiteX79" fmla="*/ 4145 w 10000"/>
                    <a:gd name="connsiteY79" fmla="*/ 1842 h 10000"/>
                    <a:gd name="connsiteX80" fmla="*/ 4340 w 10000"/>
                    <a:gd name="connsiteY80" fmla="*/ 2231 h 10000"/>
                    <a:gd name="connsiteX81" fmla="*/ 4534 w 10000"/>
                    <a:gd name="connsiteY81" fmla="*/ 2634 h 10000"/>
                    <a:gd name="connsiteX82" fmla="*/ 4708 w 10000"/>
                    <a:gd name="connsiteY82" fmla="*/ 3051 h 10000"/>
                    <a:gd name="connsiteX83" fmla="*/ 4893 w 10000"/>
                    <a:gd name="connsiteY83" fmla="*/ 3483 h 10000"/>
                    <a:gd name="connsiteX84" fmla="*/ 5056 w 10000"/>
                    <a:gd name="connsiteY84" fmla="*/ 3927 h 10000"/>
                    <a:gd name="connsiteX85" fmla="*/ 5363 w 10000"/>
                    <a:gd name="connsiteY85" fmla="*/ 4834 h 10000"/>
                    <a:gd name="connsiteX86" fmla="*/ 5967 w 10000"/>
                    <a:gd name="connsiteY86" fmla="*/ 6633 h 10000"/>
                    <a:gd name="connsiteX87" fmla="*/ 6254 w 10000"/>
                    <a:gd name="connsiteY87" fmla="*/ 7468 h 10000"/>
                    <a:gd name="connsiteX88" fmla="*/ 6407 w 10000"/>
                    <a:gd name="connsiteY88" fmla="*/ 7828 h 10000"/>
                    <a:gd name="connsiteX89" fmla="*/ 6551 w 10000"/>
                    <a:gd name="connsiteY89" fmla="*/ 8201 h 10000"/>
                    <a:gd name="connsiteX90" fmla="*/ 6714 w 10000"/>
                    <a:gd name="connsiteY90" fmla="*/ 8533 h 10000"/>
                    <a:gd name="connsiteX91" fmla="*/ 6868 w 10000"/>
                    <a:gd name="connsiteY91" fmla="*/ 8821 h 10000"/>
                    <a:gd name="connsiteX92" fmla="*/ 7021 w 10000"/>
                    <a:gd name="connsiteY92" fmla="*/ 9093 h 10000"/>
                    <a:gd name="connsiteX93" fmla="*/ 7195 w 10000"/>
                    <a:gd name="connsiteY93" fmla="*/ 9295 h 10000"/>
                    <a:gd name="connsiteX94" fmla="*/ 7288 w 10000"/>
                    <a:gd name="connsiteY94" fmla="*/ 9395 h 10000"/>
                    <a:gd name="connsiteX95" fmla="*/ 7369 w 10000"/>
                    <a:gd name="connsiteY95" fmla="*/ 9497 h 10000"/>
                    <a:gd name="connsiteX96" fmla="*/ 7462 w 10000"/>
                    <a:gd name="connsiteY96" fmla="*/ 9554 h 10000"/>
                    <a:gd name="connsiteX97" fmla="*/ 7554 w 10000"/>
                    <a:gd name="connsiteY97" fmla="*/ 9626 h 10000"/>
                    <a:gd name="connsiteX98" fmla="*/ 7646 w 10000"/>
                    <a:gd name="connsiteY98" fmla="*/ 9669 h 10000"/>
                    <a:gd name="connsiteX99" fmla="*/ 7748 w 10000"/>
                    <a:gd name="connsiteY99" fmla="*/ 9698 h 10000"/>
                    <a:gd name="connsiteX100" fmla="*/ 7851 w 10000"/>
                    <a:gd name="connsiteY100" fmla="*/ 9741 h 10000"/>
                    <a:gd name="connsiteX101" fmla="*/ 7943 w 10000"/>
                    <a:gd name="connsiteY101"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0 w 10000"/>
                    <a:gd name="connsiteY64" fmla="*/ 2591 h 10000"/>
                    <a:gd name="connsiteX65" fmla="*/ 10 w 10000"/>
                    <a:gd name="connsiteY65" fmla="*/ 907 h 10000"/>
                    <a:gd name="connsiteX66" fmla="*/ 2272 w 10000"/>
                    <a:gd name="connsiteY66" fmla="*/ 0 h 10000"/>
                    <a:gd name="connsiteX67" fmla="*/ 2426 w 10000"/>
                    <a:gd name="connsiteY67" fmla="*/ 43 h 10000"/>
                    <a:gd name="connsiteX68" fmla="*/ 2569 w 10000"/>
                    <a:gd name="connsiteY68" fmla="*/ 115 h 10000"/>
                    <a:gd name="connsiteX69" fmla="*/ 2712 w 10000"/>
                    <a:gd name="connsiteY69" fmla="*/ 188 h 10000"/>
                    <a:gd name="connsiteX70" fmla="*/ 2845 w 10000"/>
                    <a:gd name="connsiteY70" fmla="*/ 274 h 10000"/>
                    <a:gd name="connsiteX71" fmla="*/ 2989 w 10000"/>
                    <a:gd name="connsiteY71" fmla="*/ 375 h 10000"/>
                    <a:gd name="connsiteX72" fmla="*/ 3112 w 10000"/>
                    <a:gd name="connsiteY72" fmla="*/ 461 h 10000"/>
                    <a:gd name="connsiteX73" fmla="*/ 3234 w 10000"/>
                    <a:gd name="connsiteY73" fmla="*/ 590 h 10000"/>
                    <a:gd name="connsiteX74" fmla="*/ 3367 w 10000"/>
                    <a:gd name="connsiteY74" fmla="*/ 720 h 10000"/>
                    <a:gd name="connsiteX75" fmla="*/ 3490 w 10000"/>
                    <a:gd name="connsiteY75" fmla="*/ 850 h 10000"/>
                    <a:gd name="connsiteX76" fmla="*/ 3726 w 10000"/>
                    <a:gd name="connsiteY76" fmla="*/ 1137 h 10000"/>
                    <a:gd name="connsiteX77" fmla="*/ 3941 w 10000"/>
                    <a:gd name="connsiteY77" fmla="*/ 1482 h 10000"/>
                    <a:gd name="connsiteX78" fmla="*/ 4145 w 10000"/>
                    <a:gd name="connsiteY78" fmla="*/ 1842 h 10000"/>
                    <a:gd name="connsiteX79" fmla="*/ 4340 w 10000"/>
                    <a:gd name="connsiteY79" fmla="*/ 2231 h 10000"/>
                    <a:gd name="connsiteX80" fmla="*/ 4534 w 10000"/>
                    <a:gd name="connsiteY80" fmla="*/ 2634 h 10000"/>
                    <a:gd name="connsiteX81" fmla="*/ 4708 w 10000"/>
                    <a:gd name="connsiteY81" fmla="*/ 3051 h 10000"/>
                    <a:gd name="connsiteX82" fmla="*/ 4893 w 10000"/>
                    <a:gd name="connsiteY82" fmla="*/ 3483 h 10000"/>
                    <a:gd name="connsiteX83" fmla="*/ 5056 w 10000"/>
                    <a:gd name="connsiteY83" fmla="*/ 3927 h 10000"/>
                    <a:gd name="connsiteX84" fmla="*/ 5363 w 10000"/>
                    <a:gd name="connsiteY84" fmla="*/ 4834 h 10000"/>
                    <a:gd name="connsiteX85" fmla="*/ 5967 w 10000"/>
                    <a:gd name="connsiteY85" fmla="*/ 6633 h 10000"/>
                    <a:gd name="connsiteX86" fmla="*/ 6254 w 10000"/>
                    <a:gd name="connsiteY86" fmla="*/ 7468 h 10000"/>
                    <a:gd name="connsiteX87" fmla="*/ 6407 w 10000"/>
                    <a:gd name="connsiteY87" fmla="*/ 7828 h 10000"/>
                    <a:gd name="connsiteX88" fmla="*/ 6551 w 10000"/>
                    <a:gd name="connsiteY88" fmla="*/ 8201 h 10000"/>
                    <a:gd name="connsiteX89" fmla="*/ 6714 w 10000"/>
                    <a:gd name="connsiteY89" fmla="*/ 8533 h 10000"/>
                    <a:gd name="connsiteX90" fmla="*/ 6868 w 10000"/>
                    <a:gd name="connsiteY90" fmla="*/ 8821 h 10000"/>
                    <a:gd name="connsiteX91" fmla="*/ 7021 w 10000"/>
                    <a:gd name="connsiteY91" fmla="*/ 9093 h 10000"/>
                    <a:gd name="connsiteX92" fmla="*/ 7195 w 10000"/>
                    <a:gd name="connsiteY92" fmla="*/ 9295 h 10000"/>
                    <a:gd name="connsiteX93" fmla="*/ 7288 w 10000"/>
                    <a:gd name="connsiteY93" fmla="*/ 9395 h 10000"/>
                    <a:gd name="connsiteX94" fmla="*/ 7369 w 10000"/>
                    <a:gd name="connsiteY94" fmla="*/ 9497 h 10000"/>
                    <a:gd name="connsiteX95" fmla="*/ 7462 w 10000"/>
                    <a:gd name="connsiteY95" fmla="*/ 9554 h 10000"/>
                    <a:gd name="connsiteX96" fmla="*/ 7554 w 10000"/>
                    <a:gd name="connsiteY96" fmla="*/ 9626 h 10000"/>
                    <a:gd name="connsiteX97" fmla="*/ 7646 w 10000"/>
                    <a:gd name="connsiteY97" fmla="*/ 9669 h 10000"/>
                    <a:gd name="connsiteX98" fmla="*/ 7748 w 10000"/>
                    <a:gd name="connsiteY98" fmla="*/ 9698 h 10000"/>
                    <a:gd name="connsiteX99" fmla="*/ 7851 w 10000"/>
                    <a:gd name="connsiteY99" fmla="*/ 9741 h 10000"/>
                    <a:gd name="connsiteX100" fmla="*/ 7943 w 10000"/>
                    <a:gd name="connsiteY100" fmla="*/ 9741 h 10000"/>
                    <a:gd name="connsiteX0" fmla="*/ 7933 w 9990"/>
                    <a:gd name="connsiteY0" fmla="*/ 9741 h 10000"/>
                    <a:gd name="connsiteX1" fmla="*/ 7933 w 9990"/>
                    <a:gd name="connsiteY1" fmla="*/ 9741 h 10000"/>
                    <a:gd name="connsiteX2" fmla="*/ 8066 w 9990"/>
                    <a:gd name="connsiteY2" fmla="*/ 9741 h 10000"/>
                    <a:gd name="connsiteX3" fmla="*/ 8168 w 9990"/>
                    <a:gd name="connsiteY3" fmla="*/ 9698 h 10000"/>
                    <a:gd name="connsiteX4" fmla="*/ 8281 w 9990"/>
                    <a:gd name="connsiteY4" fmla="*/ 9655 h 10000"/>
                    <a:gd name="connsiteX5" fmla="*/ 8393 w 9990"/>
                    <a:gd name="connsiteY5" fmla="*/ 9611 h 10000"/>
                    <a:gd name="connsiteX6" fmla="*/ 8496 w 9990"/>
                    <a:gd name="connsiteY6" fmla="*/ 9526 h 10000"/>
                    <a:gd name="connsiteX7" fmla="*/ 8598 w 9990"/>
                    <a:gd name="connsiteY7" fmla="*/ 9425 h 10000"/>
                    <a:gd name="connsiteX8" fmla="*/ 8690 w 9990"/>
                    <a:gd name="connsiteY8" fmla="*/ 9338 h 10000"/>
                    <a:gd name="connsiteX9" fmla="*/ 8792 w 9990"/>
                    <a:gd name="connsiteY9" fmla="*/ 9209 h 10000"/>
                    <a:gd name="connsiteX10" fmla="*/ 8905 w 9990"/>
                    <a:gd name="connsiteY10" fmla="*/ 9079 h 10000"/>
                    <a:gd name="connsiteX11" fmla="*/ 8997 w 9990"/>
                    <a:gd name="connsiteY11" fmla="*/ 8936 h 10000"/>
                    <a:gd name="connsiteX12" fmla="*/ 9181 w 9990"/>
                    <a:gd name="connsiteY12" fmla="*/ 8604 h 10000"/>
                    <a:gd name="connsiteX13" fmla="*/ 9366 w 9990"/>
                    <a:gd name="connsiteY13" fmla="*/ 8231 h 10000"/>
                    <a:gd name="connsiteX14" fmla="*/ 9529 w 9990"/>
                    <a:gd name="connsiteY14" fmla="*/ 7828 h 10000"/>
                    <a:gd name="connsiteX15" fmla="*/ 9765 w 9990"/>
                    <a:gd name="connsiteY15" fmla="*/ 8274 h 10000"/>
                    <a:gd name="connsiteX16" fmla="*/ 9990 w 9990"/>
                    <a:gd name="connsiteY16" fmla="*/ 8691 h 10000"/>
                    <a:gd name="connsiteX17" fmla="*/ 9775 w 9990"/>
                    <a:gd name="connsiteY17" fmla="*/ 8979 h 10000"/>
                    <a:gd name="connsiteX18" fmla="*/ 9560 w 9990"/>
                    <a:gd name="connsiteY18" fmla="*/ 9238 h 10000"/>
                    <a:gd name="connsiteX19" fmla="*/ 9314 w 9990"/>
                    <a:gd name="connsiteY19" fmla="*/ 9467 h 10000"/>
                    <a:gd name="connsiteX20" fmla="*/ 9202 w 9990"/>
                    <a:gd name="connsiteY20" fmla="*/ 9554 h 10000"/>
                    <a:gd name="connsiteX21" fmla="*/ 9069 w 9990"/>
                    <a:gd name="connsiteY21" fmla="*/ 9655 h 10000"/>
                    <a:gd name="connsiteX22" fmla="*/ 8936 w 9990"/>
                    <a:gd name="connsiteY22" fmla="*/ 9741 h 10000"/>
                    <a:gd name="connsiteX23" fmla="*/ 8813 w 9990"/>
                    <a:gd name="connsiteY23" fmla="*/ 9798 h 10000"/>
                    <a:gd name="connsiteX24" fmla="*/ 8670 w 9990"/>
                    <a:gd name="connsiteY24" fmla="*/ 9870 h 10000"/>
                    <a:gd name="connsiteX25" fmla="*/ 8537 w 9990"/>
                    <a:gd name="connsiteY25" fmla="*/ 9914 h 10000"/>
                    <a:gd name="connsiteX26" fmla="*/ 8393 w 9990"/>
                    <a:gd name="connsiteY26" fmla="*/ 9943 h 10000"/>
                    <a:gd name="connsiteX27" fmla="*/ 8250 w 9990"/>
                    <a:gd name="connsiteY27" fmla="*/ 9971 h 10000"/>
                    <a:gd name="connsiteX28" fmla="*/ 8096 w 9990"/>
                    <a:gd name="connsiteY28" fmla="*/ 10000 h 10000"/>
                    <a:gd name="connsiteX29" fmla="*/ 7933 w 9990"/>
                    <a:gd name="connsiteY29" fmla="*/ 10000 h 10000"/>
                    <a:gd name="connsiteX30" fmla="*/ 7769 w 9990"/>
                    <a:gd name="connsiteY30" fmla="*/ 10000 h 10000"/>
                    <a:gd name="connsiteX31" fmla="*/ 7615 w 9990"/>
                    <a:gd name="connsiteY31" fmla="*/ 9957 h 10000"/>
                    <a:gd name="connsiteX32" fmla="*/ 7452 w 9990"/>
                    <a:gd name="connsiteY32" fmla="*/ 9929 h 10000"/>
                    <a:gd name="connsiteX33" fmla="*/ 7298 w 9990"/>
                    <a:gd name="connsiteY33" fmla="*/ 9886 h 10000"/>
                    <a:gd name="connsiteX34" fmla="*/ 7155 w 9990"/>
                    <a:gd name="connsiteY34" fmla="*/ 9812 h 10000"/>
                    <a:gd name="connsiteX35" fmla="*/ 7011 w 9990"/>
                    <a:gd name="connsiteY35" fmla="*/ 9755 h 10000"/>
                    <a:gd name="connsiteX36" fmla="*/ 6878 w 9990"/>
                    <a:gd name="connsiteY36" fmla="*/ 9655 h 10000"/>
                    <a:gd name="connsiteX37" fmla="*/ 6735 w 9990"/>
                    <a:gd name="connsiteY37" fmla="*/ 9554 h 10000"/>
                    <a:gd name="connsiteX38" fmla="*/ 6612 w 9990"/>
                    <a:gd name="connsiteY38" fmla="*/ 9467 h 10000"/>
                    <a:gd name="connsiteX39" fmla="*/ 6469 w 9990"/>
                    <a:gd name="connsiteY39" fmla="*/ 9338 h 10000"/>
                    <a:gd name="connsiteX40" fmla="*/ 6356 w 9990"/>
                    <a:gd name="connsiteY40" fmla="*/ 9224 h 10000"/>
                    <a:gd name="connsiteX41" fmla="*/ 6234 w 9990"/>
                    <a:gd name="connsiteY41" fmla="*/ 9079 h 10000"/>
                    <a:gd name="connsiteX42" fmla="*/ 5998 w 9990"/>
                    <a:gd name="connsiteY42" fmla="*/ 8777 h 10000"/>
                    <a:gd name="connsiteX43" fmla="*/ 5783 w 9990"/>
                    <a:gd name="connsiteY43" fmla="*/ 8446 h 10000"/>
                    <a:gd name="connsiteX44" fmla="*/ 5579 w 9990"/>
                    <a:gd name="connsiteY44" fmla="*/ 8086 h 10000"/>
                    <a:gd name="connsiteX45" fmla="*/ 5384 w 9990"/>
                    <a:gd name="connsiteY45" fmla="*/ 7697 h 10000"/>
                    <a:gd name="connsiteX46" fmla="*/ 5190 w 9990"/>
                    <a:gd name="connsiteY46" fmla="*/ 7295 h 10000"/>
                    <a:gd name="connsiteX47" fmla="*/ 5016 w 9990"/>
                    <a:gd name="connsiteY47" fmla="*/ 6878 h 10000"/>
                    <a:gd name="connsiteX48" fmla="*/ 4842 w 9990"/>
                    <a:gd name="connsiteY48" fmla="*/ 6446 h 10000"/>
                    <a:gd name="connsiteX49" fmla="*/ 4678 w 9990"/>
                    <a:gd name="connsiteY49" fmla="*/ 6000 h 10000"/>
                    <a:gd name="connsiteX50" fmla="*/ 4361 w 9990"/>
                    <a:gd name="connsiteY50" fmla="*/ 5094 h 10000"/>
                    <a:gd name="connsiteX51" fmla="*/ 3767 w 9990"/>
                    <a:gd name="connsiteY51" fmla="*/ 3310 h 10000"/>
                    <a:gd name="connsiteX52" fmla="*/ 3634 w 9990"/>
                    <a:gd name="connsiteY52" fmla="*/ 2863 h 10000"/>
                    <a:gd name="connsiteX53" fmla="*/ 3480 w 9990"/>
                    <a:gd name="connsiteY53" fmla="*/ 2460 h 10000"/>
                    <a:gd name="connsiteX54" fmla="*/ 3337 w 9990"/>
                    <a:gd name="connsiteY54" fmla="*/ 2101 h 10000"/>
                    <a:gd name="connsiteX55" fmla="*/ 3183 w 9990"/>
                    <a:gd name="connsiteY55" fmla="*/ 1727 h 10000"/>
                    <a:gd name="connsiteX56" fmla="*/ 3030 w 9990"/>
                    <a:gd name="connsiteY56" fmla="*/ 1396 h 10000"/>
                    <a:gd name="connsiteX57" fmla="*/ 2876 w 9990"/>
                    <a:gd name="connsiteY57" fmla="*/ 1108 h 10000"/>
                    <a:gd name="connsiteX58" fmla="*/ 2713 w 9990"/>
                    <a:gd name="connsiteY58" fmla="*/ 836 h 10000"/>
                    <a:gd name="connsiteX59" fmla="*/ 2549 w 9990"/>
                    <a:gd name="connsiteY59" fmla="*/ 634 h 10000"/>
                    <a:gd name="connsiteX60" fmla="*/ 2457 w 9990"/>
                    <a:gd name="connsiteY60" fmla="*/ 533 h 10000"/>
                    <a:gd name="connsiteX61" fmla="*/ 2365 w 9990"/>
                    <a:gd name="connsiteY61" fmla="*/ 432 h 10000"/>
                    <a:gd name="connsiteX62" fmla="*/ 2272 w 9990"/>
                    <a:gd name="connsiteY62" fmla="*/ 375 h 10000"/>
                    <a:gd name="connsiteX63" fmla="*/ 2180 w 9990"/>
                    <a:gd name="connsiteY63" fmla="*/ 302 h 10000"/>
                    <a:gd name="connsiteX64" fmla="*/ 0 w 9990"/>
                    <a:gd name="connsiteY64" fmla="*/ 907 h 10000"/>
                    <a:gd name="connsiteX65" fmla="*/ 2262 w 9990"/>
                    <a:gd name="connsiteY65" fmla="*/ 0 h 10000"/>
                    <a:gd name="connsiteX66" fmla="*/ 2416 w 9990"/>
                    <a:gd name="connsiteY66" fmla="*/ 43 h 10000"/>
                    <a:gd name="connsiteX67" fmla="*/ 2559 w 9990"/>
                    <a:gd name="connsiteY67" fmla="*/ 115 h 10000"/>
                    <a:gd name="connsiteX68" fmla="*/ 2702 w 9990"/>
                    <a:gd name="connsiteY68" fmla="*/ 188 h 10000"/>
                    <a:gd name="connsiteX69" fmla="*/ 2835 w 9990"/>
                    <a:gd name="connsiteY69" fmla="*/ 274 h 10000"/>
                    <a:gd name="connsiteX70" fmla="*/ 2979 w 9990"/>
                    <a:gd name="connsiteY70" fmla="*/ 375 h 10000"/>
                    <a:gd name="connsiteX71" fmla="*/ 3102 w 9990"/>
                    <a:gd name="connsiteY71" fmla="*/ 461 h 10000"/>
                    <a:gd name="connsiteX72" fmla="*/ 3224 w 9990"/>
                    <a:gd name="connsiteY72" fmla="*/ 590 h 10000"/>
                    <a:gd name="connsiteX73" fmla="*/ 3357 w 9990"/>
                    <a:gd name="connsiteY73" fmla="*/ 720 h 10000"/>
                    <a:gd name="connsiteX74" fmla="*/ 3480 w 9990"/>
                    <a:gd name="connsiteY74" fmla="*/ 850 h 10000"/>
                    <a:gd name="connsiteX75" fmla="*/ 3716 w 9990"/>
                    <a:gd name="connsiteY75" fmla="*/ 1137 h 10000"/>
                    <a:gd name="connsiteX76" fmla="*/ 3931 w 9990"/>
                    <a:gd name="connsiteY76" fmla="*/ 1482 h 10000"/>
                    <a:gd name="connsiteX77" fmla="*/ 4135 w 9990"/>
                    <a:gd name="connsiteY77" fmla="*/ 1842 h 10000"/>
                    <a:gd name="connsiteX78" fmla="*/ 4330 w 9990"/>
                    <a:gd name="connsiteY78" fmla="*/ 2231 h 10000"/>
                    <a:gd name="connsiteX79" fmla="*/ 4524 w 9990"/>
                    <a:gd name="connsiteY79" fmla="*/ 2634 h 10000"/>
                    <a:gd name="connsiteX80" fmla="*/ 4698 w 9990"/>
                    <a:gd name="connsiteY80" fmla="*/ 3051 h 10000"/>
                    <a:gd name="connsiteX81" fmla="*/ 4883 w 9990"/>
                    <a:gd name="connsiteY81" fmla="*/ 3483 h 10000"/>
                    <a:gd name="connsiteX82" fmla="*/ 5046 w 9990"/>
                    <a:gd name="connsiteY82" fmla="*/ 3927 h 10000"/>
                    <a:gd name="connsiteX83" fmla="*/ 5353 w 9990"/>
                    <a:gd name="connsiteY83" fmla="*/ 4834 h 10000"/>
                    <a:gd name="connsiteX84" fmla="*/ 5957 w 9990"/>
                    <a:gd name="connsiteY84" fmla="*/ 6633 h 10000"/>
                    <a:gd name="connsiteX85" fmla="*/ 6244 w 9990"/>
                    <a:gd name="connsiteY85" fmla="*/ 7468 h 10000"/>
                    <a:gd name="connsiteX86" fmla="*/ 6397 w 9990"/>
                    <a:gd name="connsiteY86" fmla="*/ 7828 h 10000"/>
                    <a:gd name="connsiteX87" fmla="*/ 6541 w 9990"/>
                    <a:gd name="connsiteY87" fmla="*/ 8201 h 10000"/>
                    <a:gd name="connsiteX88" fmla="*/ 6704 w 9990"/>
                    <a:gd name="connsiteY88" fmla="*/ 8533 h 10000"/>
                    <a:gd name="connsiteX89" fmla="*/ 6858 w 9990"/>
                    <a:gd name="connsiteY89" fmla="*/ 8821 h 10000"/>
                    <a:gd name="connsiteX90" fmla="*/ 7011 w 9990"/>
                    <a:gd name="connsiteY90" fmla="*/ 9093 h 10000"/>
                    <a:gd name="connsiteX91" fmla="*/ 7185 w 9990"/>
                    <a:gd name="connsiteY91" fmla="*/ 9295 h 10000"/>
                    <a:gd name="connsiteX92" fmla="*/ 7278 w 9990"/>
                    <a:gd name="connsiteY92" fmla="*/ 9395 h 10000"/>
                    <a:gd name="connsiteX93" fmla="*/ 7359 w 9990"/>
                    <a:gd name="connsiteY93" fmla="*/ 9497 h 10000"/>
                    <a:gd name="connsiteX94" fmla="*/ 7452 w 9990"/>
                    <a:gd name="connsiteY94" fmla="*/ 9554 h 10000"/>
                    <a:gd name="connsiteX95" fmla="*/ 7544 w 9990"/>
                    <a:gd name="connsiteY95" fmla="*/ 9626 h 10000"/>
                    <a:gd name="connsiteX96" fmla="*/ 7636 w 9990"/>
                    <a:gd name="connsiteY96" fmla="*/ 9669 h 10000"/>
                    <a:gd name="connsiteX97" fmla="*/ 7738 w 9990"/>
                    <a:gd name="connsiteY97" fmla="*/ 9698 h 10000"/>
                    <a:gd name="connsiteX98" fmla="*/ 7841 w 9990"/>
                    <a:gd name="connsiteY98" fmla="*/ 9741 h 10000"/>
                    <a:gd name="connsiteX99" fmla="*/ 7933 w 9990"/>
                    <a:gd name="connsiteY99" fmla="*/ 9741 h 10000"/>
                    <a:gd name="connsiteX0" fmla="*/ 5759 w 7818"/>
                    <a:gd name="connsiteY0" fmla="*/ 9741 h 10000"/>
                    <a:gd name="connsiteX1" fmla="*/ 5759 w 7818"/>
                    <a:gd name="connsiteY1" fmla="*/ 9741 h 10000"/>
                    <a:gd name="connsiteX2" fmla="*/ 5892 w 7818"/>
                    <a:gd name="connsiteY2" fmla="*/ 9741 h 10000"/>
                    <a:gd name="connsiteX3" fmla="*/ 5994 w 7818"/>
                    <a:gd name="connsiteY3" fmla="*/ 9698 h 10000"/>
                    <a:gd name="connsiteX4" fmla="*/ 6107 w 7818"/>
                    <a:gd name="connsiteY4" fmla="*/ 9655 h 10000"/>
                    <a:gd name="connsiteX5" fmla="*/ 6219 w 7818"/>
                    <a:gd name="connsiteY5" fmla="*/ 9611 h 10000"/>
                    <a:gd name="connsiteX6" fmla="*/ 6323 w 7818"/>
                    <a:gd name="connsiteY6" fmla="*/ 9526 h 10000"/>
                    <a:gd name="connsiteX7" fmla="*/ 6425 w 7818"/>
                    <a:gd name="connsiteY7" fmla="*/ 9425 h 10000"/>
                    <a:gd name="connsiteX8" fmla="*/ 6517 w 7818"/>
                    <a:gd name="connsiteY8" fmla="*/ 9338 h 10000"/>
                    <a:gd name="connsiteX9" fmla="*/ 6619 w 7818"/>
                    <a:gd name="connsiteY9" fmla="*/ 9209 h 10000"/>
                    <a:gd name="connsiteX10" fmla="*/ 6732 w 7818"/>
                    <a:gd name="connsiteY10" fmla="*/ 9079 h 10000"/>
                    <a:gd name="connsiteX11" fmla="*/ 6824 w 7818"/>
                    <a:gd name="connsiteY11" fmla="*/ 8936 h 10000"/>
                    <a:gd name="connsiteX12" fmla="*/ 7008 w 7818"/>
                    <a:gd name="connsiteY12" fmla="*/ 8604 h 10000"/>
                    <a:gd name="connsiteX13" fmla="*/ 7193 w 7818"/>
                    <a:gd name="connsiteY13" fmla="*/ 8231 h 10000"/>
                    <a:gd name="connsiteX14" fmla="*/ 7357 w 7818"/>
                    <a:gd name="connsiteY14" fmla="*/ 7828 h 10000"/>
                    <a:gd name="connsiteX15" fmla="*/ 7593 w 7818"/>
                    <a:gd name="connsiteY15" fmla="*/ 8274 h 10000"/>
                    <a:gd name="connsiteX16" fmla="*/ 7818 w 7818"/>
                    <a:gd name="connsiteY16" fmla="*/ 8691 h 10000"/>
                    <a:gd name="connsiteX17" fmla="*/ 7603 w 7818"/>
                    <a:gd name="connsiteY17" fmla="*/ 8979 h 10000"/>
                    <a:gd name="connsiteX18" fmla="*/ 7388 w 7818"/>
                    <a:gd name="connsiteY18" fmla="*/ 9238 h 10000"/>
                    <a:gd name="connsiteX19" fmla="*/ 7141 w 7818"/>
                    <a:gd name="connsiteY19" fmla="*/ 9467 h 10000"/>
                    <a:gd name="connsiteX20" fmla="*/ 7029 w 7818"/>
                    <a:gd name="connsiteY20" fmla="*/ 9554 h 10000"/>
                    <a:gd name="connsiteX21" fmla="*/ 6896 w 7818"/>
                    <a:gd name="connsiteY21" fmla="*/ 9655 h 10000"/>
                    <a:gd name="connsiteX22" fmla="*/ 6763 w 7818"/>
                    <a:gd name="connsiteY22" fmla="*/ 9741 h 10000"/>
                    <a:gd name="connsiteX23" fmla="*/ 6640 w 7818"/>
                    <a:gd name="connsiteY23" fmla="*/ 9798 h 10000"/>
                    <a:gd name="connsiteX24" fmla="*/ 6497 w 7818"/>
                    <a:gd name="connsiteY24" fmla="*/ 9870 h 10000"/>
                    <a:gd name="connsiteX25" fmla="*/ 6364 w 7818"/>
                    <a:gd name="connsiteY25" fmla="*/ 9914 h 10000"/>
                    <a:gd name="connsiteX26" fmla="*/ 6219 w 7818"/>
                    <a:gd name="connsiteY26" fmla="*/ 9943 h 10000"/>
                    <a:gd name="connsiteX27" fmla="*/ 6076 w 7818"/>
                    <a:gd name="connsiteY27" fmla="*/ 9971 h 10000"/>
                    <a:gd name="connsiteX28" fmla="*/ 5922 w 7818"/>
                    <a:gd name="connsiteY28" fmla="*/ 10000 h 10000"/>
                    <a:gd name="connsiteX29" fmla="*/ 5759 w 7818"/>
                    <a:gd name="connsiteY29" fmla="*/ 10000 h 10000"/>
                    <a:gd name="connsiteX30" fmla="*/ 5595 w 7818"/>
                    <a:gd name="connsiteY30" fmla="*/ 10000 h 10000"/>
                    <a:gd name="connsiteX31" fmla="*/ 5441 w 7818"/>
                    <a:gd name="connsiteY31" fmla="*/ 9957 h 10000"/>
                    <a:gd name="connsiteX32" fmla="*/ 5277 w 7818"/>
                    <a:gd name="connsiteY32" fmla="*/ 9929 h 10000"/>
                    <a:gd name="connsiteX33" fmla="*/ 5123 w 7818"/>
                    <a:gd name="connsiteY33" fmla="*/ 9886 h 10000"/>
                    <a:gd name="connsiteX34" fmla="*/ 4980 w 7818"/>
                    <a:gd name="connsiteY34" fmla="*/ 9812 h 10000"/>
                    <a:gd name="connsiteX35" fmla="*/ 4836 w 7818"/>
                    <a:gd name="connsiteY35" fmla="*/ 9755 h 10000"/>
                    <a:gd name="connsiteX36" fmla="*/ 4703 w 7818"/>
                    <a:gd name="connsiteY36" fmla="*/ 9655 h 10000"/>
                    <a:gd name="connsiteX37" fmla="*/ 4560 w 7818"/>
                    <a:gd name="connsiteY37" fmla="*/ 9554 h 10000"/>
                    <a:gd name="connsiteX38" fmla="*/ 4437 w 7818"/>
                    <a:gd name="connsiteY38" fmla="*/ 9467 h 10000"/>
                    <a:gd name="connsiteX39" fmla="*/ 4293 w 7818"/>
                    <a:gd name="connsiteY39" fmla="*/ 9338 h 10000"/>
                    <a:gd name="connsiteX40" fmla="*/ 4180 w 7818"/>
                    <a:gd name="connsiteY40" fmla="*/ 9224 h 10000"/>
                    <a:gd name="connsiteX41" fmla="*/ 4058 w 7818"/>
                    <a:gd name="connsiteY41" fmla="*/ 9079 h 10000"/>
                    <a:gd name="connsiteX42" fmla="*/ 3822 w 7818"/>
                    <a:gd name="connsiteY42" fmla="*/ 8777 h 10000"/>
                    <a:gd name="connsiteX43" fmla="*/ 3607 w 7818"/>
                    <a:gd name="connsiteY43" fmla="*/ 8446 h 10000"/>
                    <a:gd name="connsiteX44" fmla="*/ 3403 w 7818"/>
                    <a:gd name="connsiteY44" fmla="*/ 8086 h 10000"/>
                    <a:gd name="connsiteX45" fmla="*/ 3207 w 7818"/>
                    <a:gd name="connsiteY45" fmla="*/ 7697 h 10000"/>
                    <a:gd name="connsiteX46" fmla="*/ 3013 w 7818"/>
                    <a:gd name="connsiteY46" fmla="*/ 7295 h 10000"/>
                    <a:gd name="connsiteX47" fmla="*/ 2839 w 7818"/>
                    <a:gd name="connsiteY47" fmla="*/ 6878 h 10000"/>
                    <a:gd name="connsiteX48" fmla="*/ 2665 w 7818"/>
                    <a:gd name="connsiteY48" fmla="*/ 6446 h 10000"/>
                    <a:gd name="connsiteX49" fmla="*/ 2501 w 7818"/>
                    <a:gd name="connsiteY49" fmla="*/ 6000 h 10000"/>
                    <a:gd name="connsiteX50" fmla="*/ 2183 w 7818"/>
                    <a:gd name="connsiteY50" fmla="*/ 5094 h 10000"/>
                    <a:gd name="connsiteX51" fmla="*/ 1589 w 7818"/>
                    <a:gd name="connsiteY51" fmla="*/ 3310 h 10000"/>
                    <a:gd name="connsiteX52" fmla="*/ 1456 w 7818"/>
                    <a:gd name="connsiteY52" fmla="*/ 2863 h 10000"/>
                    <a:gd name="connsiteX53" fmla="*/ 1301 w 7818"/>
                    <a:gd name="connsiteY53" fmla="*/ 2460 h 10000"/>
                    <a:gd name="connsiteX54" fmla="*/ 1158 w 7818"/>
                    <a:gd name="connsiteY54" fmla="*/ 2101 h 10000"/>
                    <a:gd name="connsiteX55" fmla="*/ 1004 w 7818"/>
                    <a:gd name="connsiteY55" fmla="*/ 1727 h 10000"/>
                    <a:gd name="connsiteX56" fmla="*/ 851 w 7818"/>
                    <a:gd name="connsiteY56" fmla="*/ 1396 h 10000"/>
                    <a:gd name="connsiteX57" fmla="*/ 697 w 7818"/>
                    <a:gd name="connsiteY57" fmla="*/ 1108 h 10000"/>
                    <a:gd name="connsiteX58" fmla="*/ 534 w 7818"/>
                    <a:gd name="connsiteY58" fmla="*/ 836 h 10000"/>
                    <a:gd name="connsiteX59" fmla="*/ 370 w 7818"/>
                    <a:gd name="connsiteY59" fmla="*/ 634 h 10000"/>
                    <a:gd name="connsiteX60" fmla="*/ 277 w 7818"/>
                    <a:gd name="connsiteY60" fmla="*/ 533 h 10000"/>
                    <a:gd name="connsiteX61" fmla="*/ 185 w 7818"/>
                    <a:gd name="connsiteY61" fmla="*/ 432 h 10000"/>
                    <a:gd name="connsiteX62" fmla="*/ 92 w 7818"/>
                    <a:gd name="connsiteY62" fmla="*/ 375 h 10000"/>
                    <a:gd name="connsiteX63" fmla="*/ 0 w 7818"/>
                    <a:gd name="connsiteY63" fmla="*/ 302 h 10000"/>
                    <a:gd name="connsiteX64" fmla="*/ 82 w 7818"/>
                    <a:gd name="connsiteY64" fmla="*/ 0 h 10000"/>
                    <a:gd name="connsiteX65" fmla="*/ 236 w 7818"/>
                    <a:gd name="connsiteY65" fmla="*/ 43 h 10000"/>
                    <a:gd name="connsiteX66" fmla="*/ 380 w 7818"/>
                    <a:gd name="connsiteY66" fmla="*/ 115 h 10000"/>
                    <a:gd name="connsiteX67" fmla="*/ 523 w 7818"/>
                    <a:gd name="connsiteY67" fmla="*/ 188 h 10000"/>
                    <a:gd name="connsiteX68" fmla="*/ 656 w 7818"/>
                    <a:gd name="connsiteY68" fmla="*/ 274 h 10000"/>
                    <a:gd name="connsiteX69" fmla="*/ 800 w 7818"/>
                    <a:gd name="connsiteY69" fmla="*/ 375 h 10000"/>
                    <a:gd name="connsiteX70" fmla="*/ 923 w 7818"/>
                    <a:gd name="connsiteY70" fmla="*/ 461 h 10000"/>
                    <a:gd name="connsiteX71" fmla="*/ 1045 w 7818"/>
                    <a:gd name="connsiteY71" fmla="*/ 590 h 10000"/>
                    <a:gd name="connsiteX72" fmla="*/ 1178 w 7818"/>
                    <a:gd name="connsiteY72" fmla="*/ 720 h 10000"/>
                    <a:gd name="connsiteX73" fmla="*/ 1301 w 7818"/>
                    <a:gd name="connsiteY73" fmla="*/ 850 h 10000"/>
                    <a:gd name="connsiteX74" fmla="*/ 1538 w 7818"/>
                    <a:gd name="connsiteY74" fmla="*/ 1137 h 10000"/>
                    <a:gd name="connsiteX75" fmla="*/ 1753 w 7818"/>
                    <a:gd name="connsiteY75" fmla="*/ 1482 h 10000"/>
                    <a:gd name="connsiteX76" fmla="*/ 1957 w 7818"/>
                    <a:gd name="connsiteY76" fmla="*/ 1842 h 10000"/>
                    <a:gd name="connsiteX77" fmla="*/ 2152 w 7818"/>
                    <a:gd name="connsiteY77" fmla="*/ 2231 h 10000"/>
                    <a:gd name="connsiteX78" fmla="*/ 2347 w 7818"/>
                    <a:gd name="connsiteY78" fmla="*/ 2634 h 10000"/>
                    <a:gd name="connsiteX79" fmla="*/ 2521 w 7818"/>
                    <a:gd name="connsiteY79" fmla="*/ 3051 h 10000"/>
                    <a:gd name="connsiteX80" fmla="*/ 2706 w 7818"/>
                    <a:gd name="connsiteY80" fmla="*/ 3483 h 10000"/>
                    <a:gd name="connsiteX81" fmla="*/ 2869 w 7818"/>
                    <a:gd name="connsiteY81" fmla="*/ 3927 h 10000"/>
                    <a:gd name="connsiteX82" fmla="*/ 3176 w 7818"/>
                    <a:gd name="connsiteY82" fmla="*/ 4834 h 10000"/>
                    <a:gd name="connsiteX83" fmla="*/ 3781 w 7818"/>
                    <a:gd name="connsiteY83" fmla="*/ 6633 h 10000"/>
                    <a:gd name="connsiteX84" fmla="*/ 4068 w 7818"/>
                    <a:gd name="connsiteY84" fmla="*/ 7468 h 10000"/>
                    <a:gd name="connsiteX85" fmla="*/ 4221 w 7818"/>
                    <a:gd name="connsiteY85" fmla="*/ 7828 h 10000"/>
                    <a:gd name="connsiteX86" fmla="*/ 4366 w 7818"/>
                    <a:gd name="connsiteY86" fmla="*/ 8201 h 10000"/>
                    <a:gd name="connsiteX87" fmla="*/ 4529 w 7818"/>
                    <a:gd name="connsiteY87" fmla="*/ 8533 h 10000"/>
                    <a:gd name="connsiteX88" fmla="*/ 4683 w 7818"/>
                    <a:gd name="connsiteY88" fmla="*/ 8821 h 10000"/>
                    <a:gd name="connsiteX89" fmla="*/ 4836 w 7818"/>
                    <a:gd name="connsiteY89" fmla="*/ 9093 h 10000"/>
                    <a:gd name="connsiteX90" fmla="*/ 5010 w 7818"/>
                    <a:gd name="connsiteY90" fmla="*/ 9295 h 10000"/>
                    <a:gd name="connsiteX91" fmla="*/ 5103 w 7818"/>
                    <a:gd name="connsiteY91" fmla="*/ 9395 h 10000"/>
                    <a:gd name="connsiteX92" fmla="*/ 5184 w 7818"/>
                    <a:gd name="connsiteY92" fmla="*/ 9497 h 10000"/>
                    <a:gd name="connsiteX93" fmla="*/ 5277 w 7818"/>
                    <a:gd name="connsiteY93" fmla="*/ 9554 h 10000"/>
                    <a:gd name="connsiteX94" fmla="*/ 5370 w 7818"/>
                    <a:gd name="connsiteY94" fmla="*/ 9626 h 10000"/>
                    <a:gd name="connsiteX95" fmla="*/ 5462 w 7818"/>
                    <a:gd name="connsiteY95" fmla="*/ 9669 h 10000"/>
                    <a:gd name="connsiteX96" fmla="*/ 5564 w 7818"/>
                    <a:gd name="connsiteY96" fmla="*/ 9698 h 10000"/>
                    <a:gd name="connsiteX97" fmla="*/ 5667 w 7818"/>
                    <a:gd name="connsiteY97" fmla="*/ 9741 h 10000"/>
                    <a:gd name="connsiteX98" fmla="*/ 5759 w 7818"/>
                    <a:gd name="connsiteY98" fmla="*/ 9741 h 10000"/>
                    <a:gd name="connsiteX0" fmla="*/ 7919 w 10553"/>
                    <a:gd name="connsiteY0" fmla="*/ 9741 h 10000"/>
                    <a:gd name="connsiteX1" fmla="*/ 7919 w 10553"/>
                    <a:gd name="connsiteY1" fmla="*/ 9741 h 10000"/>
                    <a:gd name="connsiteX2" fmla="*/ 8089 w 10553"/>
                    <a:gd name="connsiteY2" fmla="*/ 9741 h 10000"/>
                    <a:gd name="connsiteX3" fmla="*/ 8220 w 10553"/>
                    <a:gd name="connsiteY3" fmla="*/ 9698 h 10000"/>
                    <a:gd name="connsiteX4" fmla="*/ 8364 w 10553"/>
                    <a:gd name="connsiteY4" fmla="*/ 9655 h 10000"/>
                    <a:gd name="connsiteX5" fmla="*/ 8508 w 10553"/>
                    <a:gd name="connsiteY5" fmla="*/ 9611 h 10000"/>
                    <a:gd name="connsiteX6" fmla="*/ 8641 w 10553"/>
                    <a:gd name="connsiteY6" fmla="*/ 9526 h 10000"/>
                    <a:gd name="connsiteX7" fmla="*/ 8771 w 10553"/>
                    <a:gd name="connsiteY7" fmla="*/ 9425 h 10000"/>
                    <a:gd name="connsiteX8" fmla="*/ 8889 w 10553"/>
                    <a:gd name="connsiteY8" fmla="*/ 9338 h 10000"/>
                    <a:gd name="connsiteX9" fmla="*/ 9019 w 10553"/>
                    <a:gd name="connsiteY9" fmla="*/ 9209 h 10000"/>
                    <a:gd name="connsiteX10" fmla="*/ 9164 w 10553"/>
                    <a:gd name="connsiteY10" fmla="*/ 9079 h 10000"/>
                    <a:gd name="connsiteX11" fmla="*/ 9282 w 10553"/>
                    <a:gd name="connsiteY11" fmla="*/ 8936 h 10000"/>
                    <a:gd name="connsiteX12" fmla="*/ 9517 w 10553"/>
                    <a:gd name="connsiteY12" fmla="*/ 8604 h 10000"/>
                    <a:gd name="connsiteX13" fmla="*/ 9754 w 10553"/>
                    <a:gd name="connsiteY13" fmla="*/ 8231 h 10000"/>
                    <a:gd name="connsiteX14" fmla="*/ 9963 w 10553"/>
                    <a:gd name="connsiteY14" fmla="*/ 7828 h 10000"/>
                    <a:gd name="connsiteX15" fmla="*/ 10265 w 10553"/>
                    <a:gd name="connsiteY15" fmla="*/ 8274 h 10000"/>
                    <a:gd name="connsiteX16" fmla="*/ 10553 w 10553"/>
                    <a:gd name="connsiteY16" fmla="*/ 8691 h 10000"/>
                    <a:gd name="connsiteX17" fmla="*/ 10278 w 10553"/>
                    <a:gd name="connsiteY17" fmla="*/ 8979 h 10000"/>
                    <a:gd name="connsiteX18" fmla="*/ 10003 w 10553"/>
                    <a:gd name="connsiteY18" fmla="*/ 9238 h 10000"/>
                    <a:gd name="connsiteX19" fmla="*/ 9687 w 10553"/>
                    <a:gd name="connsiteY19" fmla="*/ 9467 h 10000"/>
                    <a:gd name="connsiteX20" fmla="*/ 9544 w 10553"/>
                    <a:gd name="connsiteY20" fmla="*/ 9554 h 10000"/>
                    <a:gd name="connsiteX21" fmla="*/ 9374 w 10553"/>
                    <a:gd name="connsiteY21" fmla="*/ 9655 h 10000"/>
                    <a:gd name="connsiteX22" fmla="*/ 9204 w 10553"/>
                    <a:gd name="connsiteY22" fmla="*/ 9741 h 10000"/>
                    <a:gd name="connsiteX23" fmla="*/ 9046 w 10553"/>
                    <a:gd name="connsiteY23" fmla="*/ 9798 h 10000"/>
                    <a:gd name="connsiteX24" fmla="*/ 8863 w 10553"/>
                    <a:gd name="connsiteY24" fmla="*/ 9870 h 10000"/>
                    <a:gd name="connsiteX25" fmla="*/ 8693 w 10553"/>
                    <a:gd name="connsiteY25" fmla="*/ 9914 h 10000"/>
                    <a:gd name="connsiteX26" fmla="*/ 8508 w 10553"/>
                    <a:gd name="connsiteY26" fmla="*/ 9943 h 10000"/>
                    <a:gd name="connsiteX27" fmla="*/ 8325 w 10553"/>
                    <a:gd name="connsiteY27" fmla="*/ 9971 h 10000"/>
                    <a:gd name="connsiteX28" fmla="*/ 8128 w 10553"/>
                    <a:gd name="connsiteY28" fmla="*/ 10000 h 10000"/>
                    <a:gd name="connsiteX29" fmla="*/ 7919 w 10553"/>
                    <a:gd name="connsiteY29" fmla="*/ 10000 h 10000"/>
                    <a:gd name="connsiteX30" fmla="*/ 7710 w 10553"/>
                    <a:gd name="connsiteY30" fmla="*/ 10000 h 10000"/>
                    <a:gd name="connsiteX31" fmla="*/ 7513 w 10553"/>
                    <a:gd name="connsiteY31" fmla="*/ 9957 h 10000"/>
                    <a:gd name="connsiteX32" fmla="*/ 7303 w 10553"/>
                    <a:gd name="connsiteY32" fmla="*/ 9929 h 10000"/>
                    <a:gd name="connsiteX33" fmla="*/ 7106 w 10553"/>
                    <a:gd name="connsiteY33" fmla="*/ 9886 h 10000"/>
                    <a:gd name="connsiteX34" fmla="*/ 6923 w 10553"/>
                    <a:gd name="connsiteY34" fmla="*/ 9812 h 10000"/>
                    <a:gd name="connsiteX35" fmla="*/ 6739 w 10553"/>
                    <a:gd name="connsiteY35" fmla="*/ 9755 h 10000"/>
                    <a:gd name="connsiteX36" fmla="*/ 6569 w 10553"/>
                    <a:gd name="connsiteY36" fmla="*/ 9655 h 10000"/>
                    <a:gd name="connsiteX37" fmla="*/ 6386 w 10553"/>
                    <a:gd name="connsiteY37" fmla="*/ 9554 h 10000"/>
                    <a:gd name="connsiteX38" fmla="*/ 6228 w 10553"/>
                    <a:gd name="connsiteY38" fmla="*/ 9467 h 10000"/>
                    <a:gd name="connsiteX39" fmla="*/ 6044 w 10553"/>
                    <a:gd name="connsiteY39" fmla="*/ 9338 h 10000"/>
                    <a:gd name="connsiteX40" fmla="*/ 5900 w 10553"/>
                    <a:gd name="connsiteY40" fmla="*/ 9224 h 10000"/>
                    <a:gd name="connsiteX41" fmla="*/ 5744 w 10553"/>
                    <a:gd name="connsiteY41" fmla="*/ 9079 h 10000"/>
                    <a:gd name="connsiteX42" fmla="*/ 5442 w 10553"/>
                    <a:gd name="connsiteY42" fmla="*/ 8777 h 10000"/>
                    <a:gd name="connsiteX43" fmla="*/ 5167 w 10553"/>
                    <a:gd name="connsiteY43" fmla="*/ 8446 h 10000"/>
                    <a:gd name="connsiteX44" fmla="*/ 4906 w 10553"/>
                    <a:gd name="connsiteY44" fmla="*/ 8086 h 10000"/>
                    <a:gd name="connsiteX45" fmla="*/ 4655 w 10553"/>
                    <a:gd name="connsiteY45" fmla="*/ 7697 h 10000"/>
                    <a:gd name="connsiteX46" fmla="*/ 4407 w 10553"/>
                    <a:gd name="connsiteY46" fmla="*/ 7295 h 10000"/>
                    <a:gd name="connsiteX47" fmla="*/ 4184 w 10553"/>
                    <a:gd name="connsiteY47" fmla="*/ 6878 h 10000"/>
                    <a:gd name="connsiteX48" fmla="*/ 3962 w 10553"/>
                    <a:gd name="connsiteY48" fmla="*/ 6446 h 10000"/>
                    <a:gd name="connsiteX49" fmla="*/ 3752 w 10553"/>
                    <a:gd name="connsiteY49" fmla="*/ 6000 h 10000"/>
                    <a:gd name="connsiteX50" fmla="*/ 3345 w 10553"/>
                    <a:gd name="connsiteY50" fmla="*/ 5094 h 10000"/>
                    <a:gd name="connsiteX51" fmla="*/ 2585 w 10553"/>
                    <a:gd name="connsiteY51" fmla="*/ 3310 h 10000"/>
                    <a:gd name="connsiteX52" fmla="*/ 2415 w 10553"/>
                    <a:gd name="connsiteY52" fmla="*/ 2863 h 10000"/>
                    <a:gd name="connsiteX53" fmla="*/ 2217 w 10553"/>
                    <a:gd name="connsiteY53" fmla="*/ 2460 h 10000"/>
                    <a:gd name="connsiteX54" fmla="*/ 2034 w 10553"/>
                    <a:gd name="connsiteY54" fmla="*/ 2101 h 10000"/>
                    <a:gd name="connsiteX55" fmla="*/ 1837 w 10553"/>
                    <a:gd name="connsiteY55" fmla="*/ 1727 h 10000"/>
                    <a:gd name="connsiteX56" fmla="*/ 1642 w 10553"/>
                    <a:gd name="connsiteY56" fmla="*/ 1396 h 10000"/>
                    <a:gd name="connsiteX57" fmla="*/ 1445 w 10553"/>
                    <a:gd name="connsiteY57" fmla="*/ 1108 h 10000"/>
                    <a:gd name="connsiteX58" fmla="*/ 1236 w 10553"/>
                    <a:gd name="connsiteY58" fmla="*/ 836 h 10000"/>
                    <a:gd name="connsiteX59" fmla="*/ 1026 w 10553"/>
                    <a:gd name="connsiteY59" fmla="*/ 634 h 10000"/>
                    <a:gd name="connsiteX60" fmla="*/ 907 w 10553"/>
                    <a:gd name="connsiteY60" fmla="*/ 533 h 10000"/>
                    <a:gd name="connsiteX61" fmla="*/ 790 w 10553"/>
                    <a:gd name="connsiteY61" fmla="*/ 432 h 10000"/>
                    <a:gd name="connsiteX62" fmla="*/ 671 w 10553"/>
                    <a:gd name="connsiteY62" fmla="*/ 375 h 10000"/>
                    <a:gd name="connsiteX63" fmla="*/ 0 w 10553"/>
                    <a:gd name="connsiteY63" fmla="*/ 841 h 10000"/>
                    <a:gd name="connsiteX64" fmla="*/ 658 w 10553"/>
                    <a:gd name="connsiteY64" fmla="*/ 0 h 10000"/>
                    <a:gd name="connsiteX65" fmla="*/ 855 w 10553"/>
                    <a:gd name="connsiteY65" fmla="*/ 43 h 10000"/>
                    <a:gd name="connsiteX66" fmla="*/ 1039 w 10553"/>
                    <a:gd name="connsiteY66" fmla="*/ 115 h 10000"/>
                    <a:gd name="connsiteX67" fmla="*/ 1222 w 10553"/>
                    <a:gd name="connsiteY67" fmla="*/ 188 h 10000"/>
                    <a:gd name="connsiteX68" fmla="*/ 1392 w 10553"/>
                    <a:gd name="connsiteY68" fmla="*/ 274 h 10000"/>
                    <a:gd name="connsiteX69" fmla="*/ 1576 w 10553"/>
                    <a:gd name="connsiteY69" fmla="*/ 375 h 10000"/>
                    <a:gd name="connsiteX70" fmla="*/ 1734 w 10553"/>
                    <a:gd name="connsiteY70" fmla="*/ 461 h 10000"/>
                    <a:gd name="connsiteX71" fmla="*/ 1890 w 10553"/>
                    <a:gd name="connsiteY71" fmla="*/ 590 h 10000"/>
                    <a:gd name="connsiteX72" fmla="*/ 2060 w 10553"/>
                    <a:gd name="connsiteY72" fmla="*/ 720 h 10000"/>
                    <a:gd name="connsiteX73" fmla="*/ 2217 w 10553"/>
                    <a:gd name="connsiteY73" fmla="*/ 850 h 10000"/>
                    <a:gd name="connsiteX74" fmla="*/ 2520 w 10553"/>
                    <a:gd name="connsiteY74" fmla="*/ 1137 h 10000"/>
                    <a:gd name="connsiteX75" fmla="*/ 2795 w 10553"/>
                    <a:gd name="connsiteY75" fmla="*/ 1482 h 10000"/>
                    <a:gd name="connsiteX76" fmla="*/ 3056 w 10553"/>
                    <a:gd name="connsiteY76" fmla="*/ 1842 h 10000"/>
                    <a:gd name="connsiteX77" fmla="*/ 3306 w 10553"/>
                    <a:gd name="connsiteY77" fmla="*/ 2231 h 10000"/>
                    <a:gd name="connsiteX78" fmla="*/ 3555 w 10553"/>
                    <a:gd name="connsiteY78" fmla="*/ 2634 h 10000"/>
                    <a:gd name="connsiteX79" fmla="*/ 3778 w 10553"/>
                    <a:gd name="connsiteY79" fmla="*/ 3051 h 10000"/>
                    <a:gd name="connsiteX80" fmla="*/ 4014 w 10553"/>
                    <a:gd name="connsiteY80" fmla="*/ 3483 h 10000"/>
                    <a:gd name="connsiteX81" fmla="*/ 4223 w 10553"/>
                    <a:gd name="connsiteY81" fmla="*/ 3927 h 10000"/>
                    <a:gd name="connsiteX82" fmla="*/ 4615 w 10553"/>
                    <a:gd name="connsiteY82" fmla="*/ 4834 h 10000"/>
                    <a:gd name="connsiteX83" fmla="*/ 5389 w 10553"/>
                    <a:gd name="connsiteY83" fmla="*/ 6633 h 10000"/>
                    <a:gd name="connsiteX84" fmla="*/ 5756 w 10553"/>
                    <a:gd name="connsiteY84" fmla="*/ 7468 h 10000"/>
                    <a:gd name="connsiteX85" fmla="*/ 5952 w 10553"/>
                    <a:gd name="connsiteY85" fmla="*/ 7828 h 10000"/>
                    <a:gd name="connsiteX86" fmla="*/ 6138 w 10553"/>
                    <a:gd name="connsiteY86" fmla="*/ 8201 h 10000"/>
                    <a:gd name="connsiteX87" fmla="*/ 6346 w 10553"/>
                    <a:gd name="connsiteY87" fmla="*/ 8533 h 10000"/>
                    <a:gd name="connsiteX88" fmla="*/ 6543 w 10553"/>
                    <a:gd name="connsiteY88" fmla="*/ 8821 h 10000"/>
                    <a:gd name="connsiteX89" fmla="*/ 6739 w 10553"/>
                    <a:gd name="connsiteY89" fmla="*/ 9093 h 10000"/>
                    <a:gd name="connsiteX90" fmla="*/ 6961 w 10553"/>
                    <a:gd name="connsiteY90" fmla="*/ 9295 h 10000"/>
                    <a:gd name="connsiteX91" fmla="*/ 7080 w 10553"/>
                    <a:gd name="connsiteY91" fmla="*/ 9395 h 10000"/>
                    <a:gd name="connsiteX92" fmla="*/ 7184 w 10553"/>
                    <a:gd name="connsiteY92" fmla="*/ 9497 h 10000"/>
                    <a:gd name="connsiteX93" fmla="*/ 7303 w 10553"/>
                    <a:gd name="connsiteY93" fmla="*/ 9554 h 10000"/>
                    <a:gd name="connsiteX94" fmla="*/ 7422 w 10553"/>
                    <a:gd name="connsiteY94" fmla="*/ 9626 h 10000"/>
                    <a:gd name="connsiteX95" fmla="*/ 7539 w 10553"/>
                    <a:gd name="connsiteY95" fmla="*/ 9669 h 10000"/>
                    <a:gd name="connsiteX96" fmla="*/ 7670 w 10553"/>
                    <a:gd name="connsiteY96" fmla="*/ 9698 h 10000"/>
                    <a:gd name="connsiteX97" fmla="*/ 7802 w 10553"/>
                    <a:gd name="connsiteY97" fmla="*/ 9741 h 10000"/>
                    <a:gd name="connsiteX98" fmla="*/ 7919 w 10553"/>
                    <a:gd name="connsiteY98" fmla="*/ 9741 h 10000"/>
                    <a:gd name="connsiteX0" fmla="*/ 7960 w 10594"/>
                    <a:gd name="connsiteY0" fmla="*/ 9813 h 10072"/>
                    <a:gd name="connsiteX1" fmla="*/ 7960 w 10594"/>
                    <a:gd name="connsiteY1" fmla="*/ 9813 h 10072"/>
                    <a:gd name="connsiteX2" fmla="*/ 8130 w 10594"/>
                    <a:gd name="connsiteY2" fmla="*/ 9813 h 10072"/>
                    <a:gd name="connsiteX3" fmla="*/ 8261 w 10594"/>
                    <a:gd name="connsiteY3" fmla="*/ 9770 h 10072"/>
                    <a:gd name="connsiteX4" fmla="*/ 8405 w 10594"/>
                    <a:gd name="connsiteY4" fmla="*/ 9727 h 10072"/>
                    <a:gd name="connsiteX5" fmla="*/ 8549 w 10594"/>
                    <a:gd name="connsiteY5" fmla="*/ 9683 h 10072"/>
                    <a:gd name="connsiteX6" fmla="*/ 8682 w 10594"/>
                    <a:gd name="connsiteY6" fmla="*/ 9598 h 10072"/>
                    <a:gd name="connsiteX7" fmla="*/ 8812 w 10594"/>
                    <a:gd name="connsiteY7" fmla="*/ 9497 h 10072"/>
                    <a:gd name="connsiteX8" fmla="*/ 8930 w 10594"/>
                    <a:gd name="connsiteY8" fmla="*/ 9410 h 10072"/>
                    <a:gd name="connsiteX9" fmla="*/ 9060 w 10594"/>
                    <a:gd name="connsiteY9" fmla="*/ 9281 h 10072"/>
                    <a:gd name="connsiteX10" fmla="*/ 9205 w 10594"/>
                    <a:gd name="connsiteY10" fmla="*/ 9151 h 10072"/>
                    <a:gd name="connsiteX11" fmla="*/ 9323 w 10594"/>
                    <a:gd name="connsiteY11" fmla="*/ 9008 h 10072"/>
                    <a:gd name="connsiteX12" fmla="*/ 9558 w 10594"/>
                    <a:gd name="connsiteY12" fmla="*/ 8676 h 10072"/>
                    <a:gd name="connsiteX13" fmla="*/ 9795 w 10594"/>
                    <a:gd name="connsiteY13" fmla="*/ 8303 h 10072"/>
                    <a:gd name="connsiteX14" fmla="*/ 10004 w 10594"/>
                    <a:gd name="connsiteY14" fmla="*/ 7900 h 10072"/>
                    <a:gd name="connsiteX15" fmla="*/ 10306 w 10594"/>
                    <a:gd name="connsiteY15" fmla="*/ 8346 h 10072"/>
                    <a:gd name="connsiteX16" fmla="*/ 10594 w 10594"/>
                    <a:gd name="connsiteY16" fmla="*/ 8763 h 10072"/>
                    <a:gd name="connsiteX17" fmla="*/ 10319 w 10594"/>
                    <a:gd name="connsiteY17" fmla="*/ 9051 h 10072"/>
                    <a:gd name="connsiteX18" fmla="*/ 10044 w 10594"/>
                    <a:gd name="connsiteY18" fmla="*/ 9310 h 10072"/>
                    <a:gd name="connsiteX19" fmla="*/ 9728 w 10594"/>
                    <a:gd name="connsiteY19" fmla="*/ 9539 h 10072"/>
                    <a:gd name="connsiteX20" fmla="*/ 9585 w 10594"/>
                    <a:gd name="connsiteY20" fmla="*/ 9626 h 10072"/>
                    <a:gd name="connsiteX21" fmla="*/ 9415 w 10594"/>
                    <a:gd name="connsiteY21" fmla="*/ 9727 h 10072"/>
                    <a:gd name="connsiteX22" fmla="*/ 9245 w 10594"/>
                    <a:gd name="connsiteY22" fmla="*/ 9813 h 10072"/>
                    <a:gd name="connsiteX23" fmla="*/ 9087 w 10594"/>
                    <a:gd name="connsiteY23" fmla="*/ 9870 h 10072"/>
                    <a:gd name="connsiteX24" fmla="*/ 8904 w 10594"/>
                    <a:gd name="connsiteY24" fmla="*/ 9942 h 10072"/>
                    <a:gd name="connsiteX25" fmla="*/ 8734 w 10594"/>
                    <a:gd name="connsiteY25" fmla="*/ 9986 h 10072"/>
                    <a:gd name="connsiteX26" fmla="*/ 8549 w 10594"/>
                    <a:gd name="connsiteY26" fmla="*/ 10015 h 10072"/>
                    <a:gd name="connsiteX27" fmla="*/ 8366 w 10594"/>
                    <a:gd name="connsiteY27" fmla="*/ 10043 h 10072"/>
                    <a:gd name="connsiteX28" fmla="*/ 8169 w 10594"/>
                    <a:gd name="connsiteY28" fmla="*/ 10072 h 10072"/>
                    <a:gd name="connsiteX29" fmla="*/ 7960 w 10594"/>
                    <a:gd name="connsiteY29" fmla="*/ 10072 h 10072"/>
                    <a:gd name="connsiteX30" fmla="*/ 7751 w 10594"/>
                    <a:gd name="connsiteY30" fmla="*/ 10072 h 10072"/>
                    <a:gd name="connsiteX31" fmla="*/ 7554 w 10594"/>
                    <a:gd name="connsiteY31" fmla="*/ 10029 h 10072"/>
                    <a:gd name="connsiteX32" fmla="*/ 7344 w 10594"/>
                    <a:gd name="connsiteY32" fmla="*/ 10001 h 10072"/>
                    <a:gd name="connsiteX33" fmla="*/ 7147 w 10594"/>
                    <a:gd name="connsiteY33" fmla="*/ 9958 h 10072"/>
                    <a:gd name="connsiteX34" fmla="*/ 6964 w 10594"/>
                    <a:gd name="connsiteY34" fmla="*/ 9884 h 10072"/>
                    <a:gd name="connsiteX35" fmla="*/ 6780 w 10594"/>
                    <a:gd name="connsiteY35" fmla="*/ 9827 h 10072"/>
                    <a:gd name="connsiteX36" fmla="*/ 6610 w 10594"/>
                    <a:gd name="connsiteY36" fmla="*/ 9727 h 10072"/>
                    <a:gd name="connsiteX37" fmla="*/ 6427 w 10594"/>
                    <a:gd name="connsiteY37" fmla="*/ 9626 h 10072"/>
                    <a:gd name="connsiteX38" fmla="*/ 6269 w 10594"/>
                    <a:gd name="connsiteY38" fmla="*/ 9539 h 10072"/>
                    <a:gd name="connsiteX39" fmla="*/ 6085 w 10594"/>
                    <a:gd name="connsiteY39" fmla="*/ 9410 h 10072"/>
                    <a:gd name="connsiteX40" fmla="*/ 5941 w 10594"/>
                    <a:gd name="connsiteY40" fmla="*/ 9296 h 10072"/>
                    <a:gd name="connsiteX41" fmla="*/ 5785 w 10594"/>
                    <a:gd name="connsiteY41" fmla="*/ 9151 h 10072"/>
                    <a:gd name="connsiteX42" fmla="*/ 5483 w 10594"/>
                    <a:gd name="connsiteY42" fmla="*/ 8849 h 10072"/>
                    <a:gd name="connsiteX43" fmla="*/ 5208 w 10594"/>
                    <a:gd name="connsiteY43" fmla="*/ 8518 h 10072"/>
                    <a:gd name="connsiteX44" fmla="*/ 4947 w 10594"/>
                    <a:gd name="connsiteY44" fmla="*/ 8158 h 10072"/>
                    <a:gd name="connsiteX45" fmla="*/ 4696 w 10594"/>
                    <a:gd name="connsiteY45" fmla="*/ 7769 h 10072"/>
                    <a:gd name="connsiteX46" fmla="*/ 4448 w 10594"/>
                    <a:gd name="connsiteY46" fmla="*/ 7367 h 10072"/>
                    <a:gd name="connsiteX47" fmla="*/ 4225 w 10594"/>
                    <a:gd name="connsiteY47" fmla="*/ 6950 h 10072"/>
                    <a:gd name="connsiteX48" fmla="*/ 4003 w 10594"/>
                    <a:gd name="connsiteY48" fmla="*/ 6518 h 10072"/>
                    <a:gd name="connsiteX49" fmla="*/ 3793 w 10594"/>
                    <a:gd name="connsiteY49" fmla="*/ 6072 h 10072"/>
                    <a:gd name="connsiteX50" fmla="*/ 3386 w 10594"/>
                    <a:gd name="connsiteY50" fmla="*/ 5166 h 10072"/>
                    <a:gd name="connsiteX51" fmla="*/ 2626 w 10594"/>
                    <a:gd name="connsiteY51" fmla="*/ 3382 h 10072"/>
                    <a:gd name="connsiteX52" fmla="*/ 2456 w 10594"/>
                    <a:gd name="connsiteY52" fmla="*/ 2935 h 10072"/>
                    <a:gd name="connsiteX53" fmla="*/ 2258 w 10594"/>
                    <a:gd name="connsiteY53" fmla="*/ 2532 h 10072"/>
                    <a:gd name="connsiteX54" fmla="*/ 2075 w 10594"/>
                    <a:gd name="connsiteY54" fmla="*/ 2173 h 10072"/>
                    <a:gd name="connsiteX55" fmla="*/ 1878 w 10594"/>
                    <a:gd name="connsiteY55" fmla="*/ 1799 h 10072"/>
                    <a:gd name="connsiteX56" fmla="*/ 1683 w 10594"/>
                    <a:gd name="connsiteY56" fmla="*/ 1468 h 10072"/>
                    <a:gd name="connsiteX57" fmla="*/ 1486 w 10594"/>
                    <a:gd name="connsiteY57" fmla="*/ 1180 h 10072"/>
                    <a:gd name="connsiteX58" fmla="*/ 1277 w 10594"/>
                    <a:gd name="connsiteY58" fmla="*/ 908 h 10072"/>
                    <a:gd name="connsiteX59" fmla="*/ 1067 w 10594"/>
                    <a:gd name="connsiteY59" fmla="*/ 706 h 10072"/>
                    <a:gd name="connsiteX60" fmla="*/ 948 w 10594"/>
                    <a:gd name="connsiteY60" fmla="*/ 605 h 10072"/>
                    <a:gd name="connsiteX61" fmla="*/ 831 w 10594"/>
                    <a:gd name="connsiteY61" fmla="*/ 504 h 10072"/>
                    <a:gd name="connsiteX62" fmla="*/ 712 w 10594"/>
                    <a:gd name="connsiteY62" fmla="*/ 447 h 10072"/>
                    <a:gd name="connsiteX63" fmla="*/ 41 w 10594"/>
                    <a:gd name="connsiteY63" fmla="*/ 913 h 10072"/>
                    <a:gd name="connsiteX64" fmla="*/ 7 w 10594"/>
                    <a:gd name="connsiteY64" fmla="*/ 0 h 10072"/>
                    <a:gd name="connsiteX65" fmla="*/ 896 w 10594"/>
                    <a:gd name="connsiteY65" fmla="*/ 115 h 10072"/>
                    <a:gd name="connsiteX66" fmla="*/ 1080 w 10594"/>
                    <a:gd name="connsiteY66" fmla="*/ 187 h 10072"/>
                    <a:gd name="connsiteX67" fmla="*/ 1263 w 10594"/>
                    <a:gd name="connsiteY67" fmla="*/ 260 h 10072"/>
                    <a:gd name="connsiteX68" fmla="*/ 1433 w 10594"/>
                    <a:gd name="connsiteY68" fmla="*/ 346 h 10072"/>
                    <a:gd name="connsiteX69" fmla="*/ 1617 w 10594"/>
                    <a:gd name="connsiteY69" fmla="*/ 447 h 10072"/>
                    <a:gd name="connsiteX70" fmla="*/ 1775 w 10594"/>
                    <a:gd name="connsiteY70" fmla="*/ 533 h 10072"/>
                    <a:gd name="connsiteX71" fmla="*/ 1931 w 10594"/>
                    <a:gd name="connsiteY71" fmla="*/ 662 h 10072"/>
                    <a:gd name="connsiteX72" fmla="*/ 2101 w 10594"/>
                    <a:gd name="connsiteY72" fmla="*/ 792 h 10072"/>
                    <a:gd name="connsiteX73" fmla="*/ 2258 w 10594"/>
                    <a:gd name="connsiteY73" fmla="*/ 922 h 10072"/>
                    <a:gd name="connsiteX74" fmla="*/ 2561 w 10594"/>
                    <a:gd name="connsiteY74" fmla="*/ 1209 h 10072"/>
                    <a:gd name="connsiteX75" fmla="*/ 2836 w 10594"/>
                    <a:gd name="connsiteY75" fmla="*/ 1554 h 10072"/>
                    <a:gd name="connsiteX76" fmla="*/ 3097 w 10594"/>
                    <a:gd name="connsiteY76" fmla="*/ 1914 h 10072"/>
                    <a:gd name="connsiteX77" fmla="*/ 3347 w 10594"/>
                    <a:gd name="connsiteY77" fmla="*/ 2303 h 10072"/>
                    <a:gd name="connsiteX78" fmla="*/ 3596 w 10594"/>
                    <a:gd name="connsiteY78" fmla="*/ 2706 h 10072"/>
                    <a:gd name="connsiteX79" fmla="*/ 3819 w 10594"/>
                    <a:gd name="connsiteY79" fmla="*/ 3123 h 10072"/>
                    <a:gd name="connsiteX80" fmla="*/ 4055 w 10594"/>
                    <a:gd name="connsiteY80" fmla="*/ 3555 h 10072"/>
                    <a:gd name="connsiteX81" fmla="*/ 4264 w 10594"/>
                    <a:gd name="connsiteY81" fmla="*/ 3999 h 10072"/>
                    <a:gd name="connsiteX82" fmla="*/ 4656 w 10594"/>
                    <a:gd name="connsiteY82" fmla="*/ 4906 h 10072"/>
                    <a:gd name="connsiteX83" fmla="*/ 5430 w 10594"/>
                    <a:gd name="connsiteY83" fmla="*/ 6705 h 10072"/>
                    <a:gd name="connsiteX84" fmla="*/ 5797 w 10594"/>
                    <a:gd name="connsiteY84" fmla="*/ 7540 h 10072"/>
                    <a:gd name="connsiteX85" fmla="*/ 5993 w 10594"/>
                    <a:gd name="connsiteY85" fmla="*/ 7900 h 10072"/>
                    <a:gd name="connsiteX86" fmla="*/ 6179 w 10594"/>
                    <a:gd name="connsiteY86" fmla="*/ 8273 h 10072"/>
                    <a:gd name="connsiteX87" fmla="*/ 6387 w 10594"/>
                    <a:gd name="connsiteY87" fmla="*/ 8605 h 10072"/>
                    <a:gd name="connsiteX88" fmla="*/ 6584 w 10594"/>
                    <a:gd name="connsiteY88" fmla="*/ 8893 h 10072"/>
                    <a:gd name="connsiteX89" fmla="*/ 6780 w 10594"/>
                    <a:gd name="connsiteY89" fmla="*/ 9165 h 10072"/>
                    <a:gd name="connsiteX90" fmla="*/ 7002 w 10594"/>
                    <a:gd name="connsiteY90" fmla="*/ 9367 h 10072"/>
                    <a:gd name="connsiteX91" fmla="*/ 7121 w 10594"/>
                    <a:gd name="connsiteY91" fmla="*/ 9467 h 10072"/>
                    <a:gd name="connsiteX92" fmla="*/ 7225 w 10594"/>
                    <a:gd name="connsiteY92" fmla="*/ 9569 h 10072"/>
                    <a:gd name="connsiteX93" fmla="*/ 7344 w 10594"/>
                    <a:gd name="connsiteY93" fmla="*/ 9626 h 10072"/>
                    <a:gd name="connsiteX94" fmla="*/ 7463 w 10594"/>
                    <a:gd name="connsiteY94" fmla="*/ 9698 h 10072"/>
                    <a:gd name="connsiteX95" fmla="*/ 7580 w 10594"/>
                    <a:gd name="connsiteY95" fmla="*/ 9741 h 10072"/>
                    <a:gd name="connsiteX96" fmla="*/ 7711 w 10594"/>
                    <a:gd name="connsiteY96" fmla="*/ 9770 h 10072"/>
                    <a:gd name="connsiteX97" fmla="*/ 7843 w 10594"/>
                    <a:gd name="connsiteY97" fmla="*/ 9813 h 10072"/>
                    <a:gd name="connsiteX98" fmla="*/ 7960 w 10594"/>
                    <a:gd name="connsiteY98" fmla="*/ 9813 h 10072"/>
                    <a:gd name="connsiteX0" fmla="*/ 8265 w 10899"/>
                    <a:gd name="connsiteY0" fmla="*/ 9813 h 10072"/>
                    <a:gd name="connsiteX1" fmla="*/ 8265 w 10899"/>
                    <a:gd name="connsiteY1" fmla="*/ 9813 h 10072"/>
                    <a:gd name="connsiteX2" fmla="*/ 8435 w 10899"/>
                    <a:gd name="connsiteY2" fmla="*/ 9813 h 10072"/>
                    <a:gd name="connsiteX3" fmla="*/ 8566 w 10899"/>
                    <a:gd name="connsiteY3" fmla="*/ 9770 h 10072"/>
                    <a:gd name="connsiteX4" fmla="*/ 8710 w 10899"/>
                    <a:gd name="connsiteY4" fmla="*/ 9727 h 10072"/>
                    <a:gd name="connsiteX5" fmla="*/ 8854 w 10899"/>
                    <a:gd name="connsiteY5" fmla="*/ 9683 h 10072"/>
                    <a:gd name="connsiteX6" fmla="*/ 8987 w 10899"/>
                    <a:gd name="connsiteY6" fmla="*/ 9598 h 10072"/>
                    <a:gd name="connsiteX7" fmla="*/ 9117 w 10899"/>
                    <a:gd name="connsiteY7" fmla="*/ 9497 h 10072"/>
                    <a:gd name="connsiteX8" fmla="*/ 9235 w 10899"/>
                    <a:gd name="connsiteY8" fmla="*/ 9410 h 10072"/>
                    <a:gd name="connsiteX9" fmla="*/ 9365 w 10899"/>
                    <a:gd name="connsiteY9" fmla="*/ 9281 h 10072"/>
                    <a:gd name="connsiteX10" fmla="*/ 9510 w 10899"/>
                    <a:gd name="connsiteY10" fmla="*/ 9151 h 10072"/>
                    <a:gd name="connsiteX11" fmla="*/ 9628 w 10899"/>
                    <a:gd name="connsiteY11" fmla="*/ 9008 h 10072"/>
                    <a:gd name="connsiteX12" fmla="*/ 9863 w 10899"/>
                    <a:gd name="connsiteY12" fmla="*/ 8676 h 10072"/>
                    <a:gd name="connsiteX13" fmla="*/ 10100 w 10899"/>
                    <a:gd name="connsiteY13" fmla="*/ 8303 h 10072"/>
                    <a:gd name="connsiteX14" fmla="*/ 10309 w 10899"/>
                    <a:gd name="connsiteY14" fmla="*/ 7900 h 10072"/>
                    <a:gd name="connsiteX15" fmla="*/ 10611 w 10899"/>
                    <a:gd name="connsiteY15" fmla="*/ 8346 h 10072"/>
                    <a:gd name="connsiteX16" fmla="*/ 10899 w 10899"/>
                    <a:gd name="connsiteY16" fmla="*/ 8763 h 10072"/>
                    <a:gd name="connsiteX17" fmla="*/ 10624 w 10899"/>
                    <a:gd name="connsiteY17" fmla="*/ 9051 h 10072"/>
                    <a:gd name="connsiteX18" fmla="*/ 10349 w 10899"/>
                    <a:gd name="connsiteY18" fmla="*/ 9310 h 10072"/>
                    <a:gd name="connsiteX19" fmla="*/ 10033 w 10899"/>
                    <a:gd name="connsiteY19" fmla="*/ 9539 h 10072"/>
                    <a:gd name="connsiteX20" fmla="*/ 9890 w 10899"/>
                    <a:gd name="connsiteY20" fmla="*/ 9626 h 10072"/>
                    <a:gd name="connsiteX21" fmla="*/ 9720 w 10899"/>
                    <a:gd name="connsiteY21" fmla="*/ 9727 h 10072"/>
                    <a:gd name="connsiteX22" fmla="*/ 9550 w 10899"/>
                    <a:gd name="connsiteY22" fmla="*/ 9813 h 10072"/>
                    <a:gd name="connsiteX23" fmla="*/ 9392 w 10899"/>
                    <a:gd name="connsiteY23" fmla="*/ 9870 h 10072"/>
                    <a:gd name="connsiteX24" fmla="*/ 9209 w 10899"/>
                    <a:gd name="connsiteY24" fmla="*/ 9942 h 10072"/>
                    <a:gd name="connsiteX25" fmla="*/ 9039 w 10899"/>
                    <a:gd name="connsiteY25" fmla="*/ 9986 h 10072"/>
                    <a:gd name="connsiteX26" fmla="*/ 8854 w 10899"/>
                    <a:gd name="connsiteY26" fmla="*/ 10015 h 10072"/>
                    <a:gd name="connsiteX27" fmla="*/ 8671 w 10899"/>
                    <a:gd name="connsiteY27" fmla="*/ 10043 h 10072"/>
                    <a:gd name="connsiteX28" fmla="*/ 8474 w 10899"/>
                    <a:gd name="connsiteY28" fmla="*/ 10072 h 10072"/>
                    <a:gd name="connsiteX29" fmla="*/ 8265 w 10899"/>
                    <a:gd name="connsiteY29" fmla="*/ 10072 h 10072"/>
                    <a:gd name="connsiteX30" fmla="*/ 8056 w 10899"/>
                    <a:gd name="connsiteY30" fmla="*/ 10072 h 10072"/>
                    <a:gd name="connsiteX31" fmla="*/ 7859 w 10899"/>
                    <a:gd name="connsiteY31" fmla="*/ 10029 h 10072"/>
                    <a:gd name="connsiteX32" fmla="*/ 7649 w 10899"/>
                    <a:gd name="connsiteY32" fmla="*/ 10001 h 10072"/>
                    <a:gd name="connsiteX33" fmla="*/ 7452 w 10899"/>
                    <a:gd name="connsiteY33" fmla="*/ 9958 h 10072"/>
                    <a:gd name="connsiteX34" fmla="*/ 7269 w 10899"/>
                    <a:gd name="connsiteY34" fmla="*/ 9884 h 10072"/>
                    <a:gd name="connsiteX35" fmla="*/ 7085 w 10899"/>
                    <a:gd name="connsiteY35" fmla="*/ 9827 h 10072"/>
                    <a:gd name="connsiteX36" fmla="*/ 6915 w 10899"/>
                    <a:gd name="connsiteY36" fmla="*/ 9727 h 10072"/>
                    <a:gd name="connsiteX37" fmla="*/ 6732 w 10899"/>
                    <a:gd name="connsiteY37" fmla="*/ 9626 h 10072"/>
                    <a:gd name="connsiteX38" fmla="*/ 6574 w 10899"/>
                    <a:gd name="connsiteY38" fmla="*/ 9539 h 10072"/>
                    <a:gd name="connsiteX39" fmla="*/ 6390 w 10899"/>
                    <a:gd name="connsiteY39" fmla="*/ 9410 h 10072"/>
                    <a:gd name="connsiteX40" fmla="*/ 6246 w 10899"/>
                    <a:gd name="connsiteY40" fmla="*/ 9296 h 10072"/>
                    <a:gd name="connsiteX41" fmla="*/ 6090 w 10899"/>
                    <a:gd name="connsiteY41" fmla="*/ 9151 h 10072"/>
                    <a:gd name="connsiteX42" fmla="*/ 5788 w 10899"/>
                    <a:gd name="connsiteY42" fmla="*/ 8849 h 10072"/>
                    <a:gd name="connsiteX43" fmla="*/ 5513 w 10899"/>
                    <a:gd name="connsiteY43" fmla="*/ 8518 h 10072"/>
                    <a:gd name="connsiteX44" fmla="*/ 5252 w 10899"/>
                    <a:gd name="connsiteY44" fmla="*/ 8158 h 10072"/>
                    <a:gd name="connsiteX45" fmla="*/ 5001 w 10899"/>
                    <a:gd name="connsiteY45" fmla="*/ 7769 h 10072"/>
                    <a:gd name="connsiteX46" fmla="*/ 4753 w 10899"/>
                    <a:gd name="connsiteY46" fmla="*/ 7367 h 10072"/>
                    <a:gd name="connsiteX47" fmla="*/ 4530 w 10899"/>
                    <a:gd name="connsiteY47" fmla="*/ 6950 h 10072"/>
                    <a:gd name="connsiteX48" fmla="*/ 4308 w 10899"/>
                    <a:gd name="connsiteY48" fmla="*/ 6518 h 10072"/>
                    <a:gd name="connsiteX49" fmla="*/ 4098 w 10899"/>
                    <a:gd name="connsiteY49" fmla="*/ 6072 h 10072"/>
                    <a:gd name="connsiteX50" fmla="*/ 3691 w 10899"/>
                    <a:gd name="connsiteY50" fmla="*/ 5166 h 10072"/>
                    <a:gd name="connsiteX51" fmla="*/ 2931 w 10899"/>
                    <a:gd name="connsiteY51" fmla="*/ 3382 h 10072"/>
                    <a:gd name="connsiteX52" fmla="*/ 2761 w 10899"/>
                    <a:gd name="connsiteY52" fmla="*/ 2935 h 10072"/>
                    <a:gd name="connsiteX53" fmla="*/ 2563 w 10899"/>
                    <a:gd name="connsiteY53" fmla="*/ 2532 h 10072"/>
                    <a:gd name="connsiteX54" fmla="*/ 2380 w 10899"/>
                    <a:gd name="connsiteY54" fmla="*/ 2173 h 10072"/>
                    <a:gd name="connsiteX55" fmla="*/ 2183 w 10899"/>
                    <a:gd name="connsiteY55" fmla="*/ 1799 h 10072"/>
                    <a:gd name="connsiteX56" fmla="*/ 1988 w 10899"/>
                    <a:gd name="connsiteY56" fmla="*/ 1468 h 10072"/>
                    <a:gd name="connsiteX57" fmla="*/ 1791 w 10899"/>
                    <a:gd name="connsiteY57" fmla="*/ 1180 h 10072"/>
                    <a:gd name="connsiteX58" fmla="*/ 1582 w 10899"/>
                    <a:gd name="connsiteY58" fmla="*/ 908 h 10072"/>
                    <a:gd name="connsiteX59" fmla="*/ 1372 w 10899"/>
                    <a:gd name="connsiteY59" fmla="*/ 706 h 10072"/>
                    <a:gd name="connsiteX60" fmla="*/ 1253 w 10899"/>
                    <a:gd name="connsiteY60" fmla="*/ 605 h 10072"/>
                    <a:gd name="connsiteX61" fmla="*/ 1136 w 10899"/>
                    <a:gd name="connsiteY61" fmla="*/ 504 h 10072"/>
                    <a:gd name="connsiteX62" fmla="*/ 1017 w 10899"/>
                    <a:gd name="connsiteY62" fmla="*/ 447 h 10072"/>
                    <a:gd name="connsiteX63" fmla="*/ 0 w 10899"/>
                    <a:gd name="connsiteY63" fmla="*/ 626 h 10072"/>
                    <a:gd name="connsiteX64" fmla="*/ 312 w 10899"/>
                    <a:gd name="connsiteY64" fmla="*/ 0 h 10072"/>
                    <a:gd name="connsiteX65" fmla="*/ 1201 w 10899"/>
                    <a:gd name="connsiteY65" fmla="*/ 115 h 10072"/>
                    <a:gd name="connsiteX66" fmla="*/ 1385 w 10899"/>
                    <a:gd name="connsiteY66" fmla="*/ 187 h 10072"/>
                    <a:gd name="connsiteX67" fmla="*/ 1568 w 10899"/>
                    <a:gd name="connsiteY67" fmla="*/ 260 h 10072"/>
                    <a:gd name="connsiteX68" fmla="*/ 1738 w 10899"/>
                    <a:gd name="connsiteY68" fmla="*/ 346 h 10072"/>
                    <a:gd name="connsiteX69" fmla="*/ 1922 w 10899"/>
                    <a:gd name="connsiteY69" fmla="*/ 447 h 10072"/>
                    <a:gd name="connsiteX70" fmla="*/ 2080 w 10899"/>
                    <a:gd name="connsiteY70" fmla="*/ 533 h 10072"/>
                    <a:gd name="connsiteX71" fmla="*/ 2236 w 10899"/>
                    <a:gd name="connsiteY71" fmla="*/ 662 h 10072"/>
                    <a:gd name="connsiteX72" fmla="*/ 2406 w 10899"/>
                    <a:gd name="connsiteY72" fmla="*/ 792 h 10072"/>
                    <a:gd name="connsiteX73" fmla="*/ 2563 w 10899"/>
                    <a:gd name="connsiteY73" fmla="*/ 922 h 10072"/>
                    <a:gd name="connsiteX74" fmla="*/ 2866 w 10899"/>
                    <a:gd name="connsiteY74" fmla="*/ 1209 h 10072"/>
                    <a:gd name="connsiteX75" fmla="*/ 3141 w 10899"/>
                    <a:gd name="connsiteY75" fmla="*/ 1554 h 10072"/>
                    <a:gd name="connsiteX76" fmla="*/ 3402 w 10899"/>
                    <a:gd name="connsiteY76" fmla="*/ 1914 h 10072"/>
                    <a:gd name="connsiteX77" fmla="*/ 3652 w 10899"/>
                    <a:gd name="connsiteY77" fmla="*/ 2303 h 10072"/>
                    <a:gd name="connsiteX78" fmla="*/ 3901 w 10899"/>
                    <a:gd name="connsiteY78" fmla="*/ 2706 h 10072"/>
                    <a:gd name="connsiteX79" fmla="*/ 4124 w 10899"/>
                    <a:gd name="connsiteY79" fmla="*/ 3123 h 10072"/>
                    <a:gd name="connsiteX80" fmla="*/ 4360 w 10899"/>
                    <a:gd name="connsiteY80" fmla="*/ 3555 h 10072"/>
                    <a:gd name="connsiteX81" fmla="*/ 4569 w 10899"/>
                    <a:gd name="connsiteY81" fmla="*/ 3999 h 10072"/>
                    <a:gd name="connsiteX82" fmla="*/ 4961 w 10899"/>
                    <a:gd name="connsiteY82" fmla="*/ 4906 h 10072"/>
                    <a:gd name="connsiteX83" fmla="*/ 5735 w 10899"/>
                    <a:gd name="connsiteY83" fmla="*/ 6705 h 10072"/>
                    <a:gd name="connsiteX84" fmla="*/ 6102 w 10899"/>
                    <a:gd name="connsiteY84" fmla="*/ 7540 h 10072"/>
                    <a:gd name="connsiteX85" fmla="*/ 6298 w 10899"/>
                    <a:gd name="connsiteY85" fmla="*/ 7900 h 10072"/>
                    <a:gd name="connsiteX86" fmla="*/ 6484 w 10899"/>
                    <a:gd name="connsiteY86" fmla="*/ 8273 h 10072"/>
                    <a:gd name="connsiteX87" fmla="*/ 6692 w 10899"/>
                    <a:gd name="connsiteY87" fmla="*/ 8605 h 10072"/>
                    <a:gd name="connsiteX88" fmla="*/ 6889 w 10899"/>
                    <a:gd name="connsiteY88" fmla="*/ 8893 h 10072"/>
                    <a:gd name="connsiteX89" fmla="*/ 7085 w 10899"/>
                    <a:gd name="connsiteY89" fmla="*/ 9165 h 10072"/>
                    <a:gd name="connsiteX90" fmla="*/ 7307 w 10899"/>
                    <a:gd name="connsiteY90" fmla="*/ 9367 h 10072"/>
                    <a:gd name="connsiteX91" fmla="*/ 7426 w 10899"/>
                    <a:gd name="connsiteY91" fmla="*/ 9467 h 10072"/>
                    <a:gd name="connsiteX92" fmla="*/ 7530 w 10899"/>
                    <a:gd name="connsiteY92" fmla="*/ 9569 h 10072"/>
                    <a:gd name="connsiteX93" fmla="*/ 7649 w 10899"/>
                    <a:gd name="connsiteY93" fmla="*/ 9626 h 10072"/>
                    <a:gd name="connsiteX94" fmla="*/ 7768 w 10899"/>
                    <a:gd name="connsiteY94" fmla="*/ 9698 h 10072"/>
                    <a:gd name="connsiteX95" fmla="*/ 7885 w 10899"/>
                    <a:gd name="connsiteY95" fmla="*/ 9741 h 10072"/>
                    <a:gd name="connsiteX96" fmla="*/ 8016 w 10899"/>
                    <a:gd name="connsiteY96" fmla="*/ 9770 h 10072"/>
                    <a:gd name="connsiteX97" fmla="*/ 8148 w 10899"/>
                    <a:gd name="connsiteY97" fmla="*/ 9813 h 10072"/>
                    <a:gd name="connsiteX98" fmla="*/ 8265 w 10899"/>
                    <a:gd name="connsiteY98" fmla="*/ 9813 h 10072"/>
                    <a:gd name="connsiteX0" fmla="*/ 7956 w 10590"/>
                    <a:gd name="connsiteY0" fmla="*/ 9813 h 10072"/>
                    <a:gd name="connsiteX1" fmla="*/ 7956 w 10590"/>
                    <a:gd name="connsiteY1" fmla="*/ 9813 h 10072"/>
                    <a:gd name="connsiteX2" fmla="*/ 8126 w 10590"/>
                    <a:gd name="connsiteY2" fmla="*/ 9813 h 10072"/>
                    <a:gd name="connsiteX3" fmla="*/ 8257 w 10590"/>
                    <a:gd name="connsiteY3" fmla="*/ 9770 h 10072"/>
                    <a:gd name="connsiteX4" fmla="*/ 8401 w 10590"/>
                    <a:gd name="connsiteY4" fmla="*/ 9727 h 10072"/>
                    <a:gd name="connsiteX5" fmla="*/ 8545 w 10590"/>
                    <a:gd name="connsiteY5" fmla="*/ 9683 h 10072"/>
                    <a:gd name="connsiteX6" fmla="*/ 8678 w 10590"/>
                    <a:gd name="connsiteY6" fmla="*/ 9598 h 10072"/>
                    <a:gd name="connsiteX7" fmla="*/ 8808 w 10590"/>
                    <a:gd name="connsiteY7" fmla="*/ 9497 h 10072"/>
                    <a:gd name="connsiteX8" fmla="*/ 8926 w 10590"/>
                    <a:gd name="connsiteY8" fmla="*/ 9410 h 10072"/>
                    <a:gd name="connsiteX9" fmla="*/ 9056 w 10590"/>
                    <a:gd name="connsiteY9" fmla="*/ 9281 h 10072"/>
                    <a:gd name="connsiteX10" fmla="*/ 9201 w 10590"/>
                    <a:gd name="connsiteY10" fmla="*/ 9151 h 10072"/>
                    <a:gd name="connsiteX11" fmla="*/ 9319 w 10590"/>
                    <a:gd name="connsiteY11" fmla="*/ 9008 h 10072"/>
                    <a:gd name="connsiteX12" fmla="*/ 9554 w 10590"/>
                    <a:gd name="connsiteY12" fmla="*/ 8676 h 10072"/>
                    <a:gd name="connsiteX13" fmla="*/ 9791 w 10590"/>
                    <a:gd name="connsiteY13" fmla="*/ 8303 h 10072"/>
                    <a:gd name="connsiteX14" fmla="*/ 10000 w 10590"/>
                    <a:gd name="connsiteY14" fmla="*/ 7900 h 10072"/>
                    <a:gd name="connsiteX15" fmla="*/ 10302 w 10590"/>
                    <a:gd name="connsiteY15" fmla="*/ 8346 h 10072"/>
                    <a:gd name="connsiteX16" fmla="*/ 10590 w 10590"/>
                    <a:gd name="connsiteY16" fmla="*/ 8763 h 10072"/>
                    <a:gd name="connsiteX17" fmla="*/ 10315 w 10590"/>
                    <a:gd name="connsiteY17" fmla="*/ 9051 h 10072"/>
                    <a:gd name="connsiteX18" fmla="*/ 10040 w 10590"/>
                    <a:gd name="connsiteY18" fmla="*/ 9310 h 10072"/>
                    <a:gd name="connsiteX19" fmla="*/ 9724 w 10590"/>
                    <a:gd name="connsiteY19" fmla="*/ 9539 h 10072"/>
                    <a:gd name="connsiteX20" fmla="*/ 9581 w 10590"/>
                    <a:gd name="connsiteY20" fmla="*/ 9626 h 10072"/>
                    <a:gd name="connsiteX21" fmla="*/ 9411 w 10590"/>
                    <a:gd name="connsiteY21" fmla="*/ 9727 h 10072"/>
                    <a:gd name="connsiteX22" fmla="*/ 9241 w 10590"/>
                    <a:gd name="connsiteY22" fmla="*/ 9813 h 10072"/>
                    <a:gd name="connsiteX23" fmla="*/ 9083 w 10590"/>
                    <a:gd name="connsiteY23" fmla="*/ 9870 h 10072"/>
                    <a:gd name="connsiteX24" fmla="*/ 8900 w 10590"/>
                    <a:gd name="connsiteY24" fmla="*/ 9942 h 10072"/>
                    <a:gd name="connsiteX25" fmla="*/ 8730 w 10590"/>
                    <a:gd name="connsiteY25" fmla="*/ 9986 h 10072"/>
                    <a:gd name="connsiteX26" fmla="*/ 8545 w 10590"/>
                    <a:gd name="connsiteY26" fmla="*/ 10015 h 10072"/>
                    <a:gd name="connsiteX27" fmla="*/ 8362 w 10590"/>
                    <a:gd name="connsiteY27" fmla="*/ 10043 h 10072"/>
                    <a:gd name="connsiteX28" fmla="*/ 8165 w 10590"/>
                    <a:gd name="connsiteY28" fmla="*/ 10072 h 10072"/>
                    <a:gd name="connsiteX29" fmla="*/ 7956 w 10590"/>
                    <a:gd name="connsiteY29" fmla="*/ 10072 h 10072"/>
                    <a:gd name="connsiteX30" fmla="*/ 7747 w 10590"/>
                    <a:gd name="connsiteY30" fmla="*/ 10072 h 10072"/>
                    <a:gd name="connsiteX31" fmla="*/ 7550 w 10590"/>
                    <a:gd name="connsiteY31" fmla="*/ 10029 h 10072"/>
                    <a:gd name="connsiteX32" fmla="*/ 7340 w 10590"/>
                    <a:gd name="connsiteY32" fmla="*/ 10001 h 10072"/>
                    <a:gd name="connsiteX33" fmla="*/ 7143 w 10590"/>
                    <a:gd name="connsiteY33" fmla="*/ 9958 h 10072"/>
                    <a:gd name="connsiteX34" fmla="*/ 6960 w 10590"/>
                    <a:gd name="connsiteY34" fmla="*/ 9884 h 10072"/>
                    <a:gd name="connsiteX35" fmla="*/ 6776 w 10590"/>
                    <a:gd name="connsiteY35" fmla="*/ 9827 h 10072"/>
                    <a:gd name="connsiteX36" fmla="*/ 6606 w 10590"/>
                    <a:gd name="connsiteY36" fmla="*/ 9727 h 10072"/>
                    <a:gd name="connsiteX37" fmla="*/ 6423 w 10590"/>
                    <a:gd name="connsiteY37" fmla="*/ 9626 h 10072"/>
                    <a:gd name="connsiteX38" fmla="*/ 6265 w 10590"/>
                    <a:gd name="connsiteY38" fmla="*/ 9539 h 10072"/>
                    <a:gd name="connsiteX39" fmla="*/ 6081 w 10590"/>
                    <a:gd name="connsiteY39" fmla="*/ 9410 h 10072"/>
                    <a:gd name="connsiteX40" fmla="*/ 5937 w 10590"/>
                    <a:gd name="connsiteY40" fmla="*/ 9296 h 10072"/>
                    <a:gd name="connsiteX41" fmla="*/ 5781 w 10590"/>
                    <a:gd name="connsiteY41" fmla="*/ 9151 h 10072"/>
                    <a:gd name="connsiteX42" fmla="*/ 5479 w 10590"/>
                    <a:gd name="connsiteY42" fmla="*/ 8849 h 10072"/>
                    <a:gd name="connsiteX43" fmla="*/ 5204 w 10590"/>
                    <a:gd name="connsiteY43" fmla="*/ 8518 h 10072"/>
                    <a:gd name="connsiteX44" fmla="*/ 4943 w 10590"/>
                    <a:gd name="connsiteY44" fmla="*/ 8158 h 10072"/>
                    <a:gd name="connsiteX45" fmla="*/ 4692 w 10590"/>
                    <a:gd name="connsiteY45" fmla="*/ 7769 h 10072"/>
                    <a:gd name="connsiteX46" fmla="*/ 4444 w 10590"/>
                    <a:gd name="connsiteY46" fmla="*/ 7367 h 10072"/>
                    <a:gd name="connsiteX47" fmla="*/ 4221 w 10590"/>
                    <a:gd name="connsiteY47" fmla="*/ 6950 h 10072"/>
                    <a:gd name="connsiteX48" fmla="*/ 3999 w 10590"/>
                    <a:gd name="connsiteY48" fmla="*/ 6518 h 10072"/>
                    <a:gd name="connsiteX49" fmla="*/ 3789 w 10590"/>
                    <a:gd name="connsiteY49" fmla="*/ 6072 h 10072"/>
                    <a:gd name="connsiteX50" fmla="*/ 3382 w 10590"/>
                    <a:gd name="connsiteY50" fmla="*/ 5166 h 10072"/>
                    <a:gd name="connsiteX51" fmla="*/ 2622 w 10590"/>
                    <a:gd name="connsiteY51" fmla="*/ 3382 h 10072"/>
                    <a:gd name="connsiteX52" fmla="*/ 2452 w 10590"/>
                    <a:gd name="connsiteY52" fmla="*/ 2935 h 10072"/>
                    <a:gd name="connsiteX53" fmla="*/ 2254 w 10590"/>
                    <a:gd name="connsiteY53" fmla="*/ 2532 h 10072"/>
                    <a:gd name="connsiteX54" fmla="*/ 2071 w 10590"/>
                    <a:gd name="connsiteY54" fmla="*/ 2173 h 10072"/>
                    <a:gd name="connsiteX55" fmla="*/ 1874 w 10590"/>
                    <a:gd name="connsiteY55" fmla="*/ 1799 h 10072"/>
                    <a:gd name="connsiteX56" fmla="*/ 1679 w 10590"/>
                    <a:gd name="connsiteY56" fmla="*/ 1468 h 10072"/>
                    <a:gd name="connsiteX57" fmla="*/ 1482 w 10590"/>
                    <a:gd name="connsiteY57" fmla="*/ 1180 h 10072"/>
                    <a:gd name="connsiteX58" fmla="*/ 1273 w 10590"/>
                    <a:gd name="connsiteY58" fmla="*/ 908 h 10072"/>
                    <a:gd name="connsiteX59" fmla="*/ 1063 w 10590"/>
                    <a:gd name="connsiteY59" fmla="*/ 706 h 10072"/>
                    <a:gd name="connsiteX60" fmla="*/ 944 w 10590"/>
                    <a:gd name="connsiteY60" fmla="*/ 605 h 10072"/>
                    <a:gd name="connsiteX61" fmla="*/ 827 w 10590"/>
                    <a:gd name="connsiteY61" fmla="*/ 504 h 10072"/>
                    <a:gd name="connsiteX62" fmla="*/ 708 w 10590"/>
                    <a:gd name="connsiteY62" fmla="*/ 447 h 10072"/>
                    <a:gd name="connsiteX63" fmla="*/ 337 w 10590"/>
                    <a:gd name="connsiteY63" fmla="*/ 411 h 10072"/>
                    <a:gd name="connsiteX64" fmla="*/ 3 w 10590"/>
                    <a:gd name="connsiteY64" fmla="*/ 0 h 10072"/>
                    <a:gd name="connsiteX65" fmla="*/ 892 w 10590"/>
                    <a:gd name="connsiteY65" fmla="*/ 115 h 10072"/>
                    <a:gd name="connsiteX66" fmla="*/ 1076 w 10590"/>
                    <a:gd name="connsiteY66" fmla="*/ 187 h 10072"/>
                    <a:gd name="connsiteX67" fmla="*/ 1259 w 10590"/>
                    <a:gd name="connsiteY67" fmla="*/ 260 h 10072"/>
                    <a:gd name="connsiteX68" fmla="*/ 1429 w 10590"/>
                    <a:gd name="connsiteY68" fmla="*/ 346 h 10072"/>
                    <a:gd name="connsiteX69" fmla="*/ 1613 w 10590"/>
                    <a:gd name="connsiteY69" fmla="*/ 447 h 10072"/>
                    <a:gd name="connsiteX70" fmla="*/ 1771 w 10590"/>
                    <a:gd name="connsiteY70" fmla="*/ 533 h 10072"/>
                    <a:gd name="connsiteX71" fmla="*/ 1927 w 10590"/>
                    <a:gd name="connsiteY71" fmla="*/ 662 h 10072"/>
                    <a:gd name="connsiteX72" fmla="*/ 2097 w 10590"/>
                    <a:gd name="connsiteY72" fmla="*/ 792 h 10072"/>
                    <a:gd name="connsiteX73" fmla="*/ 2254 w 10590"/>
                    <a:gd name="connsiteY73" fmla="*/ 922 h 10072"/>
                    <a:gd name="connsiteX74" fmla="*/ 2557 w 10590"/>
                    <a:gd name="connsiteY74" fmla="*/ 1209 h 10072"/>
                    <a:gd name="connsiteX75" fmla="*/ 2832 w 10590"/>
                    <a:gd name="connsiteY75" fmla="*/ 1554 h 10072"/>
                    <a:gd name="connsiteX76" fmla="*/ 3093 w 10590"/>
                    <a:gd name="connsiteY76" fmla="*/ 1914 h 10072"/>
                    <a:gd name="connsiteX77" fmla="*/ 3343 w 10590"/>
                    <a:gd name="connsiteY77" fmla="*/ 2303 h 10072"/>
                    <a:gd name="connsiteX78" fmla="*/ 3592 w 10590"/>
                    <a:gd name="connsiteY78" fmla="*/ 2706 h 10072"/>
                    <a:gd name="connsiteX79" fmla="*/ 3815 w 10590"/>
                    <a:gd name="connsiteY79" fmla="*/ 3123 h 10072"/>
                    <a:gd name="connsiteX80" fmla="*/ 4051 w 10590"/>
                    <a:gd name="connsiteY80" fmla="*/ 3555 h 10072"/>
                    <a:gd name="connsiteX81" fmla="*/ 4260 w 10590"/>
                    <a:gd name="connsiteY81" fmla="*/ 3999 h 10072"/>
                    <a:gd name="connsiteX82" fmla="*/ 4652 w 10590"/>
                    <a:gd name="connsiteY82" fmla="*/ 4906 h 10072"/>
                    <a:gd name="connsiteX83" fmla="*/ 5426 w 10590"/>
                    <a:gd name="connsiteY83" fmla="*/ 6705 h 10072"/>
                    <a:gd name="connsiteX84" fmla="*/ 5793 w 10590"/>
                    <a:gd name="connsiteY84" fmla="*/ 7540 h 10072"/>
                    <a:gd name="connsiteX85" fmla="*/ 5989 w 10590"/>
                    <a:gd name="connsiteY85" fmla="*/ 7900 h 10072"/>
                    <a:gd name="connsiteX86" fmla="*/ 6175 w 10590"/>
                    <a:gd name="connsiteY86" fmla="*/ 8273 h 10072"/>
                    <a:gd name="connsiteX87" fmla="*/ 6383 w 10590"/>
                    <a:gd name="connsiteY87" fmla="*/ 8605 h 10072"/>
                    <a:gd name="connsiteX88" fmla="*/ 6580 w 10590"/>
                    <a:gd name="connsiteY88" fmla="*/ 8893 h 10072"/>
                    <a:gd name="connsiteX89" fmla="*/ 6776 w 10590"/>
                    <a:gd name="connsiteY89" fmla="*/ 9165 h 10072"/>
                    <a:gd name="connsiteX90" fmla="*/ 6998 w 10590"/>
                    <a:gd name="connsiteY90" fmla="*/ 9367 h 10072"/>
                    <a:gd name="connsiteX91" fmla="*/ 7117 w 10590"/>
                    <a:gd name="connsiteY91" fmla="*/ 9467 h 10072"/>
                    <a:gd name="connsiteX92" fmla="*/ 7221 w 10590"/>
                    <a:gd name="connsiteY92" fmla="*/ 9569 h 10072"/>
                    <a:gd name="connsiteX93" fmla="*/ 7340 w 10590"/>
                    <a:gd name="connsiteY93" fmla="*/ 9626 h 10072"/>
                    <a:gd name="connsiteX94" fmla="*/ 7459 w 10590"/>
                    <a:gd name="connsiteY94" fmla="*/ 9698 h 10072"/>
                    <a:gd name="connsiteX95" fmla="*/ 7576 w 10590"/>
                    <a:gd name="connsiteY95" fmla="*/ 9741 h 10072"/>
                    <a:gd name="connsiteX96" fmla="*/ 7707 w 10590"/>
                    <a:gd name="connsiteY96" fmla="*/ 9770 h 10072"/>
                    <a:gd name="connsiteX97" fmla="*/ 7839 w 10590"/>
                    <a:gd name="connsiteY97" fmla="*/ 9813 h 10072"/>
                    <a:gd name="connsiteX98" fmla="*/ 7956 w 10590"/>
                    <a:gd name="connsiteY98" fmla="*/ 9813 h 1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0590" h="10072">
                      <a:moveTo>
                        <a:pt x="7956" y="9813"/>
                      </a:moveTo>
                      <a:lnTo>
                        <a:pt x="7956" y="9813"/>
                      </a:lnTo>
                      <a:lnTo>
                        <a:pt x="8126" y="9813"/>
                      </a:lnTo>
                      <a:cubicBezTo>
                        <a:pt x="8170" y="9799"/>
                        <a:pt x="8213" y="9784"/>
                        <a:pt x="8257" y="9770"/>
                      </a:cubicBezTo>
                      <a:cubicBezTo>
                        <a:pt x="8306" y="9756"/>
                        <a:pt x="8353" y="9741"/>
                        <a:pt x="8401" y="9727"/>
                      </a:cubicBezTo>
                      <a:lnTo>
                        <a:pt x="8545" y="9683"/>
                      </a:lnTo>
                      <a:lnTo>
                        <a:pt x="8678" y="9598"/>
                      </a:lnTo>
                      <a:cubicBezTo>
                        <a:pt x="8721" y="9564"/>
                        <a:pt x="8765" y="9531"/>
                        <a:pt x="8808" y="9497"/>
                      </a:cubicBezTo>
                      <a:cubicBezTo>
                        <a:pt x="8848" y="9468"/>
                        <a:pt x="8886" y="9439"/>
                        <a:pt x="8926" y="9410"/>
                      </a:cubicBezTo>
                      <a:lnTo>
                        <a:pt x="9056" y="9281"/>
                      </a:lnTo>
                      <a:cubicBezTo>
                        <a:pt x="9105" y="9238"/>
                        <a:pt x="9152" y="9194"/>
                        <a:pt x="9201" y="9151"/>
                      </a:cubicBezTo>
                      <a:cubicBezTo>
                        <a:pt x="9240" y="9103"/>
                        <a:pt x="9280" y="9056"/>
                        <a:pt x="9319" y="9008"/>
                      </a:cubicBezTo>
                      <a:cubicBezTo>
                        <a:pt x="9397" y="8897"/>
                        <a:pt x="9476" y="8787"/>
                        <a:pt x="9554" y="8676"/>
                      </a:cubicBezTo>
                      <a:cubicBezTo>
                        <a:pt x="9633" y="8552"/>
                        <a:pt x="9711" y="8427"/>
                        <a:pt x="9791" y="8303"/>
                      </a:cubicBezTo>
                      <a:cubicBezTo>
                        <a:pt x="9860" y="8168"/>
                        <a:pt x="9930" y="8034"/>
                        <a:pt x="10000" y="7900"/>
                      </a:cubicBezTo>
                      <a:lnTo>
                        <a:pt x="10302" y="8346"/>
                      </a:lnTo>
                      <a:lnTo>
                        <a:pt x="10590" y="8763"/>
                      </a:lnTo>
                      <a:cubicBezTo>
                        <a:pt x="10498" y="8858"/>
                        <a:pt x="10407" y="8955"/>
                        <a:pt x="10315" y="9051"/>
                      </a:cubicBezTo>
                      <a:lnTo>
                        <a:pt x="10040" y="9310"/>
                      </a:lnTo>
                      <a:lnTo>
                        <a:pt x="9724" y="9539"/>
                      </a:lnTo>
                      <a:cubicBezTo>
                        <a:pt x="9677" y="9569"/>
                        <a:pt x="9628" y="9597"/>
                        <a:pt x="9581" y="9626"/>
                      </a:cubicBezTo>
                      <a:cubicBezTo>
                        <a:pt x="9525" y="9660"/>
                        <a:pt x="9467" y="9693"/>
                        <a:pt x="9411" y="9727"/>
                      </a:cubicBezTo>
                      <a:lnTo>
                        <a:pt x="9241" y="9813"/>
                      </a:lnTo>
                      <a:lnTo>
                        <a:pt x="9083" y="9870"/>
                      </a:lnTo>
                      <a:lnTo>
                        <a:pt x="8900" y="9942"/>
                      </a:lnTo>
                      <a:lnTo>
                        <a:pt x="8730" y="9986"/>
                      </a:lnTo>
                      <a:lnTo>
                        <a:pt x="8545" y="10015"/>
                      </a:lnTo>
                      <a:lnTo>
                        <a:pt x="8362" y="10043"/>
                      </a:lnTo>
                      <a:lnTo>
                        <a:pt x="8165" y="10072"/>
                      </a:lnTo>
                      <a:lnTo>
                        <a:pt x="7956" y="10072"/>
                      </a:lnTo>
                      <a:lnTo>
                        <a:pt x="7747" y="10072"/>
                      </a:lnTo>
                      <a:lnTo>
                        <a:pt x="7550" y="10029"/>
                      </a:lnTo>
                      <a:lnTo>
                        <a:pt x="7340" y="10001"/>
                      </a:lnTo>
                      <a:lnTo>
                        <a:pt x="7143" y="9958"/>
                      </a:lnTo>
                      <a:lnTo>
                        <a:pt x="6960" y="9884"/>
                      </a:lnTo>
                      <a:lnTo>
                        <a:pt x="6776" y="9827"/>
                      </a:lnTo>
                      <a:lnTo>
                        <a:pt x="6606" y="9727"/>
                      </a:lnTo>
                      <a:lnTo>
                        <a:pt x="6423" y="9626"/>
                      </a:lnTo>
                      <a:lnTo>
                        <a:pt x="6265" y="9539"/>
                      </a:lnTo>
                      <a:lnTo>
                        <a:pt x="6081" y="9410"/>
                      </a:lnTo>
                      <a:lnTo>
                        <a:pt x="5937" y="9296"/>
                      </a:lnTo>
                      <a:cubicBezTo>
                        <a:pt x="5884" y="9248"/>
                        <a:pt x="5833" y="9199"/>
                        <a:pt x="5781" y="9151"/>
                      </a:cubicBezTo>
                      <a:lnTo>
                        <a:pt x="5479" y="8849"/>
                      </a:lnTo>
                      <a:lnTo>
                        <a:pt x="5204" y="8518"/>
                      </a:lnTo>
                      <a:lnTo>
                        <a:pt x="4943" y="8158"/>
                      </a:lnTo>
                      <a:cubicBezTo>
                        <a:pt x="4860" y="8028"/>
                        <a:pt x="4775" y="7899"/>
                        <a:pt x="4692" y="7769"/>
                      </a:cubicBezTo>
                      <a:cubicBezTo>
                        <a:pt x="4609" y="7636"/>
                        <a:pt x="4527" y="7501"/>
                        <a:pt x="4444" y="7367"/>
                      </a:cubicBezTo>
                      <a:lnTo>
                        <a:pt x="4221" y="6950"/>
                      </a:lnTo>
                      <a:lnTo>
                        <a:pt x="3999" y="6518"/>
                      </a:lnTo>
                      <a:cubicBezTo>
                        <a:pt x="3928" y="6369"/>
                        <a:pt x="3859" y="6221"/>
                        <a:pt x="3789" y="6072"/>
                      </a:cubicBezTo>
                      <a:lnTo>
                        <a:pt x="3382" y="5166"/>
                      </a:lnTo>
                      <a:lnTo>
                        <a:pt x="2622" y="3382"/>
                      </a:lnTo>
                      <a:cubicBezTo>
                        <a:pt x="2566" y="3232"/>
                        <a:pt x="2509" y="3085"/>
                        <a:pt x="2452" y="2935"/>
                      </a:cubicBezTo>
                      <a:cubicBezTo>
                        <a:pt x="2387" y="2801"/>
                        <a:pt x="2321" y="2667"/>
                        <a:pt x="2254" y="2532"/>
                      </a:cubicBezTo>
                      <a:cubicBezTo>
                        <a:pt x="2193" y="2413"/>
                        <a:pt x="2133" y="2293"/>
                        <a:pt x="2071" y="2173"/>
                      </a:cubicBezTo>
                      <a:cubicBezTo>
                        <a:pt x="2006" y="2048"/>
                        <a:pt x="1939" y="1924"/>
                        <a:pt x="1874" y="1799"/>
                      </a:cubicBezTo>
                      <a:lnTo>
                        <a:pt x="1679" y="1468"/>
                      </a:lnTo>
                      <a:lnTo>
                        <a:pt x="1482" y="1180"/>
                      </a:lnTo>
                      <a:lnTo>
                        <a:pt x="1273" y="908"/>
                      </a:lnTo>
                      <a:lnTo>
                        <a:pt x="1063" y="706"/>
                      </a:lnTo>
                      <a:cubicBezTo>
                        <a:pt x="1024" y="673"/>
                        <a:pt x="984" y="638"/>
                        <a:pt x="944" y="605"/>
                      </a:cubicBezTo>
                      <a:cubicBezTo>
                        <a:pt x="905" y="572"/>
                        <a:pt x="866" y="537"/>
                        <a:pt x="827" y="504"/>
                      </a:cubicBezTo>
                      <a:lnTo>
                        <a:pt x="708" y="447"/>
                      </a:lnTo>
                      <a:cubicBezTo>
                        <a:pt x="668" y="423"/>
                        <a:pt x="377" y="435"/>
                        <a:pt x="337" y="411"/>
                      </a:cubicBezTo>
                      <a:cubicBezTo>
                        <a:pt x="372" y="310"/>
                        <a:pt x="-32" y="101"/>
                        <a:pt x="3" y="0"/>
                      </a:cubicBezTo>
                      <a:lnTo>
                        <a:pt x="892" y="115"/>
                      </a:lnTo>
                      <a:lnTo>
                        <a:pt x="1076" y="187"/>
                      </a:lnTo>
                      <a:lnTo>
                        <a:pt x="1259" y="260"/>
                      </a:lnTo>
                      <a:cubicBezTo>
                        <a:pt x="1315" y="289"/>
                        <a:pt x="1373" y="317"/>
                        <a:pt x="1429" y="346"/>
                      </a:cubicBezTo>
                      <a:lnTo>
                        <a:pt x="1613" y="447"/>
                      </a:lnTo>
                      <a:lnTo>
                        <a:pt x="1771" y="533"/>
                      </a:lnTo>
                      <a:lnTo>
                        <a:pt x="1927" y="662"/>
                      </a:lnTo>
                      <a:cubicBezTo>
                        <a:pt x="1984" y="705"/>
                        <a:pt x="2040" y="749"/>
                        <a:pt x="2097" y="792"/>
                      </a:cubicBezTo>
                      <a:lnTo>
                        <a:pt x="2254" y="922"/>
                      </a:lnTo>
                      <a:lnTo>
                        <a:pt x="2557" y="1209"/>
                      </a:lnTo>
                      <a:lnTo>
                        <a:pt x="2832" y="1554"/>
                      </a:lnTo>
                      <a:lnTo>
                        <a:pt x="3093" y="1914"/>
                      </a:lnTo>
                      <a:cubicBezTo>
                        <a:pt x="3176" y="2044"/>
                        <a:pt x="3260" y="2173"/>
                        <a:pt x="3343" y="2303"/>
                      </a:cubicBezTo>
                      <a:lnTo>
                        <a:pt x="3592" y="2706"/>
                      </a:lnTo>
                      <a:lnTo>
                        <a:pt x="3815" y="3123"/>
                      </a:lnTo>
                      <a:cubicBezTo>
                        <a:pt x="3894" y="3266"/>
                        <a:pt x="3972" y="3411"/>
                        <a:pt x="4051" y="3555"/>
                      </a:cubicBezTo>
                      <a:cubicBezTo>
                        <a:pt x="4120" y="3703"/>
                        <a:pt x="4191" y="3852"/>
                        <a:pt x="4260" y="3999"/>
                      </a:cubicBezTo>
                      <a:lnTo>
                        <a:pt x="4652" y="4906"/>
                      </a:lnTo>
                      <a:lnTo>
                        <a:pt x="5426" y="6705"/>
                      </a:lnTo>
                      <a:cubicBezTo>
                        <a:pt x="5549" y="6983"/>
                        <a:pt x="5671" y="7262"/>
                        <a:pt x="5793" y="7540"/>
                      </a:cubicBezTo>
                      <a:lnTo>
                        <a:pt x="5989" y="7900"/>
                      </a:lnTo>
                      <a:cubicBezTo>
                        <a:pt x="6050" y="8024"/>
                        <a:pt x="6113" y="8149"/>
                        <a:pt x="6175" y="8273"/>
                      </a:cubicBezTo>
                      <a:cubicBezTo>
                        <a:pt x="6244" y="8384"/>
                        <a:pt x="6314" y="8493"/>
                        <a:pt x="6383" y="8605"/>
                      </a:cubicBezTo>
                      <a:cubicBezTo>
                        <a:pt x="6448" y="8701"/>
                        <a:pt x="6515" y="8797"/>
                        <a:pt x="6580" y="8893"/>
                      </a:cubicBezTo>
                      <a:cubicBezTo>
                        <a:pt x="6645" y="8984"/>
                        <a:pt x="6711" y="9074"/>
                        <a:pt x="6776" y="9165"/>
                      </a:cubicBezTo>
                      <a:lnTo>
                        <a:pt x="6998" y="9367"/>
                      </a:lnTo>
                      <a:cubicBezTo>
                        <a:pt x="7038" y="9400"/>
                        <a:pt x="7078" y="9434"/>
                        <a:pt x="7117" y="9467"/>
                      </a:cubicBezTo>
                      <a:lnTo>
                        <a:pt x="7221" y="9569"/>
                      </a:lnTo>
                      <a:lnTo>
                        <a:pt x="7340" y="9626"/>
                      </a:lnTo>
                      <a:lnTo>
                        <a:pt x="7459" y="9698"/>
                      </a:lnTo>
                      <a:lnTo>
                        <a:pt x="7576" y="9741"/>
                      </a:lnTo>
                      <a:lnTo>
                        <a:pt x="7707" y="9770"/>
                      </a:lnTo>
                      <a:lnTo>
                        <a:pt x="7839" y="9813"/>
                      </a:lnTo>
                      <a:lnTo>
                        <a:pt x="7956" y="9813"/>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239" name="Group 238">
                  <a:extLst>
                    <a:ext uri="{FF2B5EF4-FFF2-40B4-BE49-F238E27FC236}">
                      <a16:creationId xmlns:a16="http://schemas.microsoft.com/office/drawing/2014/main" id="{2131594D-DBFE-410C-9933-40C5B34DC16E}"/>
                    </a:ext>
                  </a:extLst>
                </p:cNvPr>
                <p:cNvGrpSpPr/>
                <p:nvPr/>
              </p:nvGrpSpPr>
              <p:grpSpPr>
                <a:xfrm>
                  <a:off x="7912528" y="4792580"/>
                  <a:ext cx="526702" cy="640181"/>
                  <a:chOff x="-1864887" y="741508"/>
                  <a:chExt cx="274422" cy="473135"/>
                </a:xfrm>
                <a:grpFill/>
              </p:grpSpPr>
              <p:sp>
                <p:nvSpPr>
                  <p:cNvPr id="246" name="Rectangle 4098">
                    <a:extLst>
                      <a:ext uri="{FF2B5EF4-FFF2-40B4-BE49-F238E27FC236}">
                        <a16:creationId xmlns:a16="http://schemas.microsoft.com/office/drawing/2014/main" id="{C63B3725-BBB5-475B-B9E7-B16AE8494290}"/>
                      </a:ext>
                    </a:extLst>
                  </p:cNvPr>
                  <p:cNvSpPr/>
                  <p:nvPr/>
                </p:nvSpPr>
                <p:spPr bwMode="auto">
                  <a:xfrm>
                    <a:off x="-1785605" y="781051"/>
                    <a:ext cx="36576" cy="433592"/>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3592">
                        <a:moveTo>
                          <a:pt x="229" y="16669"/>
                        </a:moveTo>
                        <a:lnTo>
                          <a:pt x="41186" y="0"/>
                        </a:lnTo>
                        <a:lnTo>
                          <a:pt x="41186" y="431211"/>
                        </a:lnTo>
                        <a:lnTo>
                          <a:pt x="230" y="433592"/>
                        </a:lnTo>
                        <a:cubicBezTo>
                          <a:pt x="-564" y="287474"/>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47" name="Rectangle 68">
                    <a:extLst>
                      <a:ext uri="{FF2B5EF4-FFF2-40B4-BE49-F238E27FC236}">
                        <a16:creationId xmlns:a16="http://schemas.microsoft.com/office/drawing/2014/main" id="{6604EB03-509C-471B-B82F-0410275F4843}"/>
                      </a:ext>
                    </a:extLst>
                  </p:cNvPr>
                  <p:cNvSpPr/>
                  <p:nvPr/>
                </p:nvSpPr>
                <p:spPr bwMode="auto">
                  <a:xfrm>
                    <a:off x="-1706323" y="741508"/>
                    <a:ext cx="36576" cy="431211"/>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1211"/>
                      <a:gd name="connsiteX1" fmla="*/ 45719 w 45719"/>
                      <a:gd name="connsiteY1" fmla="*/ 0 h 431211"/>
                      <a:gd name="connsiteX2" fmla="*/ 38575 w 45719"/>
                      <a:gd name="connsiteY2" fmla="*/ 402636 h 431211"/>
                      <a:gd name="connsiteX3" fmla="*/ 0 w 45719"/>
                      <a:gd name="connsiteY3" fmla="*/ 431211 h 431211"/>
                      <a:gd name="connsiteX4" fmla="*/ 0 w 45719"/>
                      <a:gd name="connsiteY4" fmla="*/ 0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19" h="431211">
                        <a:moveTo>
                          <a:pt x="0" y="0"/>
                        </a:moveTo>
                        <a:lnTo>
                          <a:pt x="45719" y="0"/>
                        </a:lnTo>
                        <a:lnTo>
                          <a:pt x="38575" y="402636"/>
                        </a:lnTo>
                        <a:lnTo>
                          <a:pt x="0" y="431211"/>
                        </a:lnTo>
                        <a:lnTo>
                          <a:pt x="0" y="0"/>
                        </a:ln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48" name="Rectangle 4098">
                    <a:extLst>
                      <a:ext uri="{FF2B5EF4-FFF2-40B4-BE49-F238E27FC236}">
                        <a16:creationId xmlns:a16="http://schemas.microsoft.com/office/drawing/2014/main" id="{388327EF-14B2-4980-8C25-9413192ECD28}"/>
                      </a:ext>
                    </a:extLst>
                  </p:cNvPr>
                  <p:cNvSpPr/>
                  <p:nvPr/>
                </p:nvSpPr>
                <p:spPr bwMode="auto">
                  <a:xfrm>
                    <a:off x="-1864887" y="886653"/>
                    <a:ext cx="36576" cy="323820"/>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49" name="Rectangle 4098">
                    <a:extLst>
                      <a:ext uri="{FF2B5EF4-FFF2-40B4-BE49-F238E27FC236}">
                        <a16:creationId xmlns:a16="http://schemas.microsoft.com/office/drawing/2014/main" id="{661E0867-64A6-40DB-B58A-6D5282278914}"/>
                      </a:ext>
                    </a:extLst>
                  </p:cNvPr>
                  <p:cNvSpPr/>
                  <p:nvPr/>
                </p:nvSpPr>
                <p:spPr bwMode="auto">
                  <a:xfrm>
                    <a:off x="-1627041" y="743223"/>
                    <a:ext cx="36576" cy="274826"/>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65017"/>
                      <a:gd name="connsiteX1" fmla="*/ 41186 w 41186"/>
                      <a:gd name="connsiteY1" fmla="*/ 31682 h 465017"/>
                      <a:gd name="connsiteX2" fmla="*/ 41186 w 41186"/>
                      <a:gd name="connsiteY2" fmla="*/ 462893 h 465017"/>
                      <a:gd name="connsiteX3" fmla="*/ 230 w 41186"/>
                      <a:gd name="connsiteY3" fmla="*/ 465017 h 465017"/>
                      <a:gd name="connsiteX4" fmla="*/ 229 w 41186"/>
                      <a:gd name="connsiteY4" fmla="*/ 0 h 465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65017">
                        <a:moveTo>
                          <a:pt x="229" y="0"/>
                        </a:moveTo>
                        <a:lnTo>
                          <a:pt x="41186" y="31682"/>
                        </a:lnTo>
                        <a:lnTo>
                          <a:pt x="41186" y="462893"/>
                        </a:lnTo>
                        <a:lnTo>
                          <a:pt x="230" y="465017"/>
                        </a:lnTo>
                        <a:cubicBezTo>
                          <a:pt x="-564" y="318899"/>
                          <a:pt x="1023" y="146118"/>
                          <a:pt x="22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nvGrpSpPr>
                <p:cNvPr id="240" name="Group 239">
                  <a:extLst>
                    <a:ext uri="{FF2B5EF4-FFF2-40B4-BE49-F238E27FC236}">
                      <a16:creationId xmlns:a16="http://schemas.microsoft.com/office/drawing/2014/main" id="{04BF285B-0327-4C03-9C47-B4FB48CD011F}"/>
                    </a:ext>
                  </a:extLst>
                </p:cNvPr>
                <p:cNvGrpSpPr/>
                <p:nvPr/>
              </p:nvGrpSpPr>
              <p:grpSpPr>
                <a:xfrm>
                  <a:off x="7066354" y="4765421"/>
                  <a:ext cx="509407" cy="672315"/>
                  <a:chOff x="-2308678" y="726689"/>
                  <a:chExt cx="265411" cy="496885"/>
                </a:xfrm>
                <a:grpFill/>
              </p:grpSpPr>
              <p:sp>
                <p:nvSpPr>
                  <p:cNvPr id="242" name="Rectangle 4098">
                    <a:extLst>
                      <a:ext uri="{FF2B5EF4-FFF2-40B4-BE49-F238E27FC236}">
                        <a16:creationId xmlns:a16="http://schemas.microsoft.com/office/drawing/2014/main" id="{7F06B7ED-A57D-4BF0-A03F-1C16B01ECEB0}"/>
                      </a:ext>
                    </a:extLst>
                  </p:cNvPr>
                  <p:cNvSpPr/>
                  <p:nvPr/>
                </p:nvSpPr>
                <p:spPr bwMode="auto">
                  <a:xfrm>
                    <a:off x="-2233453" y="726689"/>
                    <a:ext cx="36461" cy="47883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376442 h 431211"/>
                      <a:gd name="connsiteX4" fmla="*/ 229 w 41186"/>
                      <a:gd name="connsiteY4" fmla="*/ 16669 h 431211"/>
                      <a:gd name="connsiteX0" fmla="*/ 2779 w 41055"/>
                      <a:gd name="connsiteY0" fmla="*/ 0 h 478836"/>
                      <a:gd name="connsiteX1" fmla="*/ 41055 w 41055"/>
                      <a:gd name="connsiteY1" fmla="*/ 47625 h 478836"/>
                      <a:gd name="connsiteX2" fmla="*/ 41055 w 41055"/>
                      <a:gd name="connsiteY2" fmla="*/ 478836 h 478836"/>
                      <a:gd name="connsiteX3" fmla="*/ 99 w 41055"/>
                      <a:gd name="connsiteY3" fmla="*/ 424067 h 478836"/>
                      <a:gd name="connsiteX4" fmla="*/ 2779 w 41055"/>
                      <a:gd name="connsiteY4" fmla="*/ 0 h 478836"/>
                      <a:gd name="connsiteX0" fmla="*/ 2779 w 41055"/>
                      <a:gd name="connsiteY0" fmla="*/ 0 h 478836"/>
                      <a:gd name="connsiteX1" fmla="*/ 41055 w 41055"/>
                      <a:gd name="connsiteY1" fmla="*/ 9525 h 478836"/>
                      <a:gd name="connsiteX2" fmla="*/ 41055 w 41055"/>
                      <a:gd name="connsiteY2" fmla="*/ 478836 h 478836"/>
                      <a:gd name="connsiteX3" fmla="*/ 99 w 41055"/>
                      <a:gd name="connsiteY3" fmla="*/ 424067 h 478836"/>
                      <a:gd name="connsiteX4" fmla="*/ 2779 w 41055"/>
                      <a:gd name="connsiteY4" fmla="*/ 0 h 478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55" h="478836">
                        <a:moveTo>
                          <a:pt x="2779" y="0"/>
                        </a:moveTo>
                        <a:lnTo>
                          <a:pt x="41055" y="9525"/>
                        </a:lnTo>
                        <a:lnTo>
                          <a:pt x="41055" y="478836"/>
                        </a:lnTo>
                        <a:lnTo>
                          <a:pt x="99" y="424067"/>
                        </a:lnTo>
                        <a:cubicBezTo>
                          <a:pt x="-695" y="277949"/>
                          <a:pt x="3573" y="146118"/>
                          <a:pt x="277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43" name="Rectangle 68">
                    <a:extLst>
                      <a:ext uri="{FF2B5EF4-FFF2-40B4-BE49-F238E27FC236}">
                        <a16:creationId xmlns:a16="http://schemas.microsoft.com/office/drawing/2014/main" id="{0A404EA1-494B-4E67-BE3A-5D895EA322EF}"/>
                      </a:ext>
                    </a:extLst>
                  </p:cNvPr>
                  <p:cNvSpPr/>
                  <p:nvPr/>
                </p:nvSpPr>
                <p:spPr bwMode="auto">
                  <a:xfrm>
                    <a:off x="-2158346" y="753823"/>
                    <a:ext cx="39854" cy="469751"/>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1211"/>
                      <a:gd name="connsiteX1" fmla="*/ 45719 w 45719"/>
                      <a:gd name="connsiteY1" fmla="*/ 0 h 431211"/>
                      <a:gd name="connsiteX2" fmla="*/ 38575 w 45719"/>
                      <a:gd name="connsiteY2" fmla="*/ 402636 h 431211"/>
                      <a:gd name="connsiteX3" fmla="*/ 0 w 45719"/>
                      <a:gd name="connsiteY3" fmla="*/ 431211 h 431211"/>
                      <a:gd name="connsiteX4" fmla="*/ 0 w 45719"/>
                      <a:gd name="connsiteY4" fmla="*/ 0 h 431211"/>
                      <a:gd name="connsiteX0" fmla="*/ 0 w 45719"/>
                      <a:gd name="connsiteY0" fmla="*/ 0 h 435015"/>
                      <a:gd name="connsiteX1" fmla="*/ 45719 w 45719"/>
                      <a:gd name="connsiteY1" fmla="*/ 0 h 435015"/>
                      <a:gd name="connsiteX2" fmla="*/ 34369 w 45719"/>
                      <a:gd name="connsiteY2" fmla="*/ 435015 h 435015"/>
                      <a:gd name="connsiteX3" fmla="*/ 0 w 45719"/>
                      <a:gd name="connsiteY3" fmla="*/ 431211 h 435015"/>
                      <a:gd name="connsiteX4" fmla="*/ 0 w 45719"/>
                      <a:gd name="connsiteY4" fmla="*/ 0 h 435015"/>
                      <a:gd name="connsiteX0" fmla="*/ 0 w 35203"/>
                      <a:gd name="connsiteY0" fmla="*/ 0 h 435015"/>
                      <a:gd name="connsiteX1" fmla="*/ 35203 w 35203"/>
                      <a:gd name="connsiteY1" fmla="*/ 28062 h 435015"/>
                      <a:gd name="connsiteX2" fmla="*/ 34369 w 35203"/>
                      <a:gd name="connsiteY2" fmla="*/ 435015 h 435015"/>
                      <a:gd name="connsiteX3" fmla="*/ 0 w 35203"/>
                      <a:gd name="connsiteY3" fmla="*/ 431211 h 435015"/>
                      <a:gd name="connsiteX4" fmla="*/ 0 w 35203"/>
                      <a:gd name="connsiteY4" fmla="*/ 0 h 435015"/>
                      <a:gd name="connsiteX0" fmla="*/ 4206 w 35203"/>
                      <a:gd name="connsiteY0" fmla="*/ 0 h 417747"/>
                      <a:gd name="connsiteX1" fmla="*/ 35203 w 35203"/>
                      <a:gd name="connsiteY1" fmla="*/ 10794 h 417747"/>
                      <a:gd name="connsiteX2" fmla="*/ 34369 w 35203"/>
                      <a:gd name="connsiteY2" fmla="*/ 417747 h 417747"/>
                      <a:gd name="connsiteX3" fmla="*/ 0 w 35203"/>
                      <a:gd name="connsiteY3" fmla="*/ 413943 h 417747"/>
                      <a:gd name="connsiteX4" fmla="*/ 4206 w 35203"/>
                      <a:gd name="connsiteY4" fmla="*/ 0 h 417747"/>
                      <a:gd name="connsiteX0" fmla="*/ 4206 w 35203"/>
                      <a:gd name="connsiteY0" fmla="*/ 0 h 425819"/>
                      <a:gd name="connsiteX1" fmla="*/ 35203 w 35203"/>
                      <a:gd name="connsiteY1" fmla="*/ 10794 h 425819"/>
                      <a:gd name="connsiteX2" fmla="*/ 33058 w 35203"/>
                      <a:gd name="connsiteY2" fmla="*/ 425819 h 425819"/>
                      <a:gd name="connsiteX3" fmla="*/ 0 w 35203"/>
                      <a:gd name="connsiteY3" fmla="*/ 413943 h 425819"/>
                      <a:gd name="connsiteX4" fmla="*/ 4206 w 35203"/>
                      <a:gd name="connsiteY4" fmla="*/ 0 h 425819"/>
                      <a:gd name="connsiteX0" fmla="*/ 4206 w 35203"/>
                      <a:gd name="connsiteY0" fmla="*/ 0 h 425819"/>
                      <a:gd name="connsiteX1" fmla="*/ 35203 w 35203"/>
                      <a:gd name="connsiteY1" fmla="*/ 20211 h 425819"/>
                      <a:gd name="connsiteX2" fmla="*/ 33058 w 35203"/>
                      <a:gd name="connsiteY2" fmla="*/ 425819 h 425819"/>
                      <a:gd name="connsiteX3" fmla="*/ 0 w 35203"/>
                      <a:gd name="connsiteY3" fmla="*/ 413943 h 425819"/>
                      <a:gd name="connsiteX4" fmla="*/ 4206 w 35203"/>
                      <a:gd name="connsiteY4" fmla="*/ 0 h 425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03" h="425819">
                        <a:moveTo>
                          <a:pt x="4206" y="0"/>
                        </a:moveTo>
                        <a:lnTo>
                          <a:pt x="35203" y="20211"/>
                        </a:lnTo>
                        <a:lnTo>
                          <a:pt x="33058" y="425819"/>
                        </a:lnTo>
                        <a:lnTo>
                          <a:pt x="0" y="413943"/>
                        </a:lnTo>
                        <a:lnTo>
                          <a:pt x="4206" y="0"/>
                        </a:ln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44" name="Rectangle 4098">
                    <a:extLst>
                      <a:ext uri="{FF2B5EF4-FFF2-40B4-BE49-F238E27FC236}">
                        <a16:creationId xmlns:a16="http://schemas.microsoft.com/office/drawing/2014/main" id="{637B9C89-BF0F-4122-B4AD-6C3A288CE97C}"/>
                      </a:ext>
                    </a:extLst>
                  </p:cNvPr>
                  <p:cNvSpPr/>
                  <p:nvPr/>
                </p:nvSpPr>
                <p:spPr bwMode="auto">
                  <a:xfrm>
                    <a:off x="-2308678" y="741806"/>
                    <a:ext cx="36576" cy="323820"/>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45" name="Rectangle 4098">
                    <a:extLst>
                      <a:ext uri="{FF2B5EF4-FFF2-40B4-BE49-F238E27FC236}">
                        <a16:creationId xmlns:a16="http://schemas.microsoft.com/office/drawing/2014/main" id="{068D8925-1CC5-4B01-8A66-6A6C8232568F}"/>
                      </a:ext>
                    </a:extLst>
                  </p:cNvPr>
                  <p:cNvSpPr/>
                  <p:nvPr/>
                </p:nvSpPr>
                <p:spPr bwMode="auto">
                  <a:xfrm>
                    <a:off x="-2079843" y="855554"/>
                    <a:ext cx="36576" cy="360173"/>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39906"/>
                      <a:gd name="connsiteX1" fmla="*/ 41186 w 41186"/>
                      <a:gd name="connsiteY1" fmla="*/ 31682 h 439906"/>
                      <a:gd name="connsiteX2" fmla="*/ 39040 w 41186"/>
                      <a:gd name="connsiteY2" fmla="*/ 436080 h 439906"/>
                      <a:gd name="connsiteX3" fmla="*/ 230 w 41186"/>
                      <a:gd name="connsiteY3" fmla="*/ 439906 h 439906"/>
                      <a:gd name="connsiteX4" fmla="*/ 229 w 41186"/>
                      <a:gd name="connsiteY4" fmla="*/ 0 h 439906"/>
                      <a:gd name="connsiteX0" fmla="*/ 229 w 41186"/>
                      <a:gd name="connsiteY0" fmla="*/ 0 h 460015"/>
                      <a:gd name="connsiteX1" fmla="*/ 41186 w 41186"/>
                      <a:gd name="connsiteY1" fmla="*/ 31682 h 460015"/>
                      <a:gd name="connsiteX2" fmla="*/ 39040 w 41186"/>
                      <a:gd name="connsiteY2" fmla="*/ 436080 h 460015"/>
                      <a:gd name="connsiteX3" fmla="*/ 230 w 41186"/>
                      <a:gd name="connsiteY3" fmla="*/ 460015 h 460015"/>
                      <a:gd name="connsiteX4" fmla="*/ 229 w 41186"/>
                      <a:gd name="connsiteY4" fmla="*/ 0 h 460015"/>
                      <a:gd name="connsiteX0" fmla="*/ 2257 w 41068"/>
                      <a:gd name="connsiteY0" fmla="*/ 0 h 506938"/>
                      <a:gd name="connsiteX1" fmla="*/ 41068 w 41068"/>
                      <a:gd name="connsiteY1" fmla="*/ 78605 h 506938"/>
                      <a:gd name="connsiteX2" fmla="*/ 38922 w 41068"/>
                      <a:gd name="connsiteY2" fmla="*/ 483003 h 506938"/>
                      <a:gd name="connsiteX3" fmla="*/ 112 w 41068"/>
                      <a:gd name="connsiteY3" fmla="*/ 506938 h 506938"/>
                      <a:gd name="connsiteX4" fmla="*/ 2257 w 41068"/>
                      <a:gd name="connsiteY4" fmla="*/ 0 h 506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68" h="506938">
                        <a:moveTo>
                          <a:pt x="2257" y="0"/>
                        </a:moveTo>
                        <a:lnTo>
                          <a:pt x="41068" y="78605"/>
                        </a:lnTo>
                        <a:cubicBezTo>
                          <a:pt x="40353" y="213404"/>
                          <a:pt x="39637" y="348204"/>
                          <a:pt x="38922" y="483003"/>
                        </a:cubicBezTo>
                        <a:lnTo>
                          <a:pt x="112" y="506938"/>
                        </a:lnTo>
                        <a:cubicBezTo>
                          <a:pt x="-682" y="360820"/>
                          <a:pt x="3051" y="146118"/>
                          <a:pt x="2257"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241" name="Rectangle 4098">
                  <a:extLst>
                    <a:ext uri="{FF2B5EF4-FFF2-40B4-BE49-F238E27FC236}">
                      <a16:creationId xmlns:a16="http://schemas.microsoft.com/office/drawing/2014/main" id="{67659FAF-43C6-4DC1-977F-730C525878C3}"/>
                    </a:ext>
                  </a:extLst>
                </p:cNvPr>
                <p:cNvSpPr/>
                <p:nvPr/>
              </p:nvSpPr>
              <p:spPr bwMode="auto">
                <a:xfrm>
                  <a:off x="8738635" y="4799880"/>
                  <a:ext cx="70201" cy="43814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233" name="Freeform: Shape 232">
                <a:extLst>
                  <a:ext uri="{FF2B5EF4-FFF2-40B4-BE49-F238E27FC236}">
                    <a16:creationId xmlns:a16="http://schemas.microsoft.com/office/drawing/2014/main" id="{7DE25DE7-B132-4FC7-B765-7D1EDC29777B}"/>
                  </a:ext>
                </a:extLst>
              </p:cNvPr>
              <p:cNvSpPr/>
              <p:nvPr/>
            </p:nvSpPr>
            <p:spPr bwMode="auto">
              <a:xfrm>
                <a:off x="8068101" y="5392335"/>
                <a:ext cx="240470" cy="334018"/>
              </a:xfrm>
              <a:custGeom>
                <a:avLst/>
                <a:gdLst>
                  <a:gd name="connsiteX0" fmla="*/ 188056 w 240470"/>
                  <a:gd name="connsiteY0" fmla="*/ 0 h 334018"/>
                  <a:gd name="connsiteX1" fmla="*/ 213083 w 240470"/>
                  <a:gd name="connsiteY1" fmla="*/ 53554 h 334018"/>
                  <a:gd name="connsiteX2" fmla="*/ 240470 w 240470"/>
                  <a:gd name="connsiteY2" fmla="*/ 110376 h 334018"/>
                  <a:gd name="connsiteX3" fmla="*/ 185055 w 240470"/>
                  <a:gd name="connsiteY3" fmla="*/ 169998 h 334018"/>
                  <a:gd name="connsiteX4" fmla="*/ 155845 w 240470"/>
                  <a:gd name="connsiteY4" fmla="*/ 200594 h 334018"/>
                  <a:gd name="connsiteX5" fmla="*/ 126893 w 240470"/>
                  <a:gd name="connsiteY5" fmla="*/ 229255 h 334018"/>
                  <a:gd name="connsiteX6" fmla="*/ 96440 w 240470"/>
                  <a:gd name="connsiteY6" fmla="*/ 258702 h 334018"/>
                  <a:gd name="connsiteX7" fmla="*/ 64998 w 240470"/>
                  <a:gd name="connsiteY7" fmla="*/ 285062 h 334018"/>
                  <a:gd name="connsiteX8" fmla="*/ 32312 w 240470"/>
                  <a:gd name="connsiteY8" fmla="*/ 310273 h 334018"/>
                  <a:gd name="connsiteX9" fmla="*/ 0 w 240470"/>
                  <a:gd name="connsiteY9" fmla="*/ 334018 h 334018"/>
                  <a:gd name="connsiteX10" fmla="*/ 0 w 240470"/>
                  <a:gd name="connsiteY10" fmla="*/ 193589 h 334018"/>
                  <a:gd name="connsiteX11" fmla="*/ 51187 w 240470"/>
                  <a:gd name="connsiteY11" fmla="*/ 136472 h 334018"/>
                  <a:gd name="connsiteX12" fmla="*/ 85157 w 240470"/>
                  <a:gd name="connsiteY12" fmla="*/ 101583 h 334018"/>
                  <a:gd name="connsiteX13" fmla="*/ 117626 w 240470"/>
                  <a:gd name="connsiteY13" fmla="*/ 67479 h 334018"/>
                  <a:gd name="connsiteX14" fmla="*/ 151596 w 240470"/>
                  <a:gd name="connsiteY14" fmla="*/ 32589 h 334018"/>
                  <a:gd name="connsiteX15" fmla="*/ 188056 w 240470"/>
                  <a:gd name="connsiteY15" fmla="*/ 0 h 334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0470" h="334018">
                    <a:moveTo>
                      <a:pt x="188056" y="0"/>
                    </a:moveTo>
                    <a:lnTo>
                      <a:pt x="213083" y="53554"/>
                    </a:lnTo>
                    <a:lnTo>
                      <a:pt x="240470" y="110376"/>
                    </a:lnTo>
                    <a:lnTo>
                      <a:pt x="185055" y="169998"/>
                    </a:lnTo>
                    <a:lnTo>
                      <a:pt x="155845" y="200594"/>
                    </a:lnTo>
                    <a:lnTo>
                      <a:pt x="126893" y="229255"/>
                    </a:lnTo>
                    <a:lnTo>
                      <a:pt x="96440" y="258702"/>
                    </a:lnTo>
                    <a:lnTo>
                      <a:pt x="64998" y="285062"/>
                    </a:lnTo>
                    <a:lnTo>
                      <a:pt x="32312" y="310273"/>
                    </a:lnTo>
                    <a:lnTo>
                      <a:pt x="0" y="334018"/>
                    </a:lnTo>
                    <a:lnTo>
                      <a:pt x="0" y="193589"/>
                    </a:lnTo>
                    <a:lnTo>
                      <a:pt x="51187" y="136472"/>
                    </a:lnTo>
                    <a:lnTo>
                      <a:pt x="85157" y="101583"/>
                    </a:lnTo>
                    <a:lnTo>
                      <a:pt x="117626" y="67479"/>
                    </a:lnTo>
                    <a:lnTo>
                      <a:pt x="151596" y="32589"/>
                    </a:lnTo>
                    <a:lnTo>
                      <a:pt x="188056" y="0"/>
                    </a:lnTo>
                    <a:close/>
                  </a:path>
                </a:pathLst>
              </a:custGeom>
              <a:grpFill/>
              <a:ln w="0">
                <a:noFill/>
                <a:miter lim="800000"/>
                <a:headEnd/>
                <a:tailEnd/>
              </a:ln>
            </p:spPr>
            <p:txBody>
              <a:bodyPr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12" name="Group 211">
              <a:extLst>
                <a:ext uri="{FF2B5EF4-FFF2-40B4-BE49-F238E27FC236}">
                  <a16:creationId xmlns:a16="http://schemas.microsoft.com/office/drawing/2014/main" id="{6E2914D2-9D47-4DD2-9CDF-BB116AC90DE6}"/>
                </a:ext>
              </a:extLst>
            </p:cNvPr>
            <p:cNvGrpSpPr/>
            <p:nvPr/>
          </p:nvGrpSpPr>
          <p:grpSpPr>
            <a:xfrm rot="20990365">
              <a:off x="1898636" y="1900934"/>
              <a:ext cx="1695529" cy="507542"/>
              <a:chOff x="8010137" y="5314111"/>
              <a:chExt cx="2296430" cy="687417"/>
            </a:xfrm>
            <a:solidFill>
              <a:schemeClr val="bg2"/>
            </a:solidFill>
          </p:grpSpPr>
          <p:grpSp>
            <p:nvGrpSpPr>
              <p:cNvPr id="213" name="Group 212">
                <a:extLst>
                  <a:ext uri="{FF2B5EF4-FFF2-40B4-BE49-F238E27FC236}">
                    <a16:creationId xmlns:a16="http://schemas.microsoft.com/office/drawing/2014/main" id="{1B79F1B1-6104-4920-807D-854E9815ADAE}"/>
                  </a:ext>
                </a:extLst>
              </p:cNvPr>
              <p:cNvGrpSpPr/>
              <p:nvPr/>
            </p:nvGrpSpPr>
            <p:grpSpPr>
              <a:xfrm rot="453588">
                <a:off x="8010137" y="5314111"/>
                <a:ext cx="2296430" cy="687417"/>
                <a:chOff x="6601756" y="4762070"/>
                <a:chExt cx="2296430" cy="687417"/>
              </a:xfrm>
              <a:grpFill/>
            </p:grpSpPr>
            <p:sp>
              <p:nvSpPr>
                <p:cNvPr id="215" name="Freeform 79">
                  <a:extLst>
                    <a:ext uri="{FF2B5EF4-FFF2-40B4-BE49-F238E27FC236}">
                      <a16:creationId xmlns:a16="http://schemas.microsoft.com/office/drawing/2014/main" id="{0034E0E5-A360-4EC7-B325-80000E9BBF6F}"/>
                    </a:ext>
                  </a:extLst>
                </p:cNvPr>
                <p:cNvSpPr>
                  <a:spLocks/>
                </p:cNvSpPr>
                <p:nvPr/>
              </p:nvSpPr>
              <p:spPr bwMode="auto">
                <a:xfrm>
                  <a:off x="6937031" y="4766994"/>
                  <a:ext cx="278385" cy="146457"/>
                </a:xfrm>
                <a:custGeom>
                  <a:avLst/>
                  <a:gdLst>
                    <a:gd name="T0" fmla="*/ 44 w 201"/>
                    <a:gd name="T1" fmla="*/ 150 h 150"/>
                    <a:gd name="T2" fmla="*/ 44 w 201"/>
                    <a:gd name="T3" fmla="*/ 150 h 150"/>
                    <a:gd name="T4" fmla="*/ 62 w 201"/>
                    <a:gd name="T5" fmla="*/ 122 h 150"/>
                    <a:gd name="T6" fmla="*/ 80 w 201"/>
                    <a:gd name="T7" fmla="*/ 96 h 150"/>
                    <a:gd name="T8" fmla="*/ 98 w 201"/>
                    <a:gd name="T9" fmla="*/ 74 h 150"/>
                    <a:gd name="T10" fmla="*/ 107 w 201"/>
                    <a:gd name="T11" fmla="*/ 64 h 150"/>
                    <a:gd name="T12" fmla="*/ 117 w 201"/>
                    <a:gd name="T13" fmla="*/ 55 h 150"/>
                    <a:gd name="T14" fmla="*/ 126 w 201"/>
                    <a:gd name="T15" fmla="*/ 46 h 150"/>
                    <a:gd name="T16" fmla="*/ 136 w 201"/>
                    <a:gd name="T17" fmla="*/ 39 h 150"/>
                    <a:gd name="T18" fmla="*/ 146 w 201"/>
                    <a:gd name="T19" fmla="*/ 32 h 150"/>
                    <a:gd name="T20" fmla="*/ 156 w 201"/>
                    <a:gd name="T21" fmla="*/ 27 h 150"/>
                    <a:gd name="T22" fmla="*/ 167 w 201"/>
                    <a:gd name="T23" fmla="*/ 23 h 150"/>
                    <a:gd name="T24" fmla="*/ 177 w 201"/>
                    <a:gd name="T25" fmla="*/ 20 h 150"/>
                    <a:gd name="T26" fmla="*/ 189 w 201"/>
                    <a:gd name="T27" fmla="*/ 18 h 150"/>
                    <a:gd name="T28" fmla="*/ 200 w 201"/>
                    <a:gd name="T29" fmla="*/ 18 h 150"/>
                    <a:gd name="T30" fmla="*/ 201 w 201"/>
                    <a:gd name="T31" fmla="*/ 0 h 150"/>
                    <a:gd name="T32" fmla="*/ 201 w 201"/>
                    <a:gd name="T33" fmla="*/ 0 h 150"/>
                    <a:gd name="T34" fmla="*/ 185 w 201"/>
                    <a:gd name="T35" fmla="*/ 0 h 150"/>
                    <a:gd name="T36" fmla="*/ 171 w 201"/>
                    <a:gd name="T37" fmla="*/ 1 h 150"/>
                    <a:gd name="T38" fmla="*/ 156 w 201"/>
                    <a:gd name="T39" fmla="*/ 2 h 150"/>
                    <a:gd name="T40" fmla="*/ 143 w 201"/>
                    <a:gd name="T41" fmla="*/ 6 h 150"/>
                    <a:gd name="T42" fmla="*/ 129 w 201"/>
                    <a:gd name="T43" fmla="*/ 9 h 150"/>
                    <a:gd name="T44" fmla="*/ 116 w 201"/>
                    <a:gd name="T45" fmla="*/ 13 h 150"/>
                    <a:gd name="T46" fmla="*/ 102 w 201"/>
                    <a:gd name="T47" fmla="*/ 18 h 150"/>
                    <a:gd name="T48" fmla="*/ 90 w 201"/>
                    <a:gd name="T49" fmla="*/ 23 h 150"/>
                    <a:gd name="T50" fmla="*/ 77 w 201"/>
                    <a:gd name="T51" fmla="*/ 30 h 150"/>
                    <a:gd name="T52" fmla="*/ 65 w 201"/>
                    <a:gd name="T53" fmla="*/ 37 h 150"/>
                    <a:gd name="T54" fmla="*/ 43 w 201"/>
                    <a:gd name="T55" fmla="*/ 53 h 150"/>
                    <a:gd name="T56" fmla="*/ 20 w 201"/>
                    <a:gd name="T57" fmla="*/ 71 h 150"/>
                    <a:gd name="T58" fmla="*/ 0 w 201"/>
                    <a:gd name="T59" fmla="*/ 90 h 150"/>
                    <a:gd name="T60" fmla="*/ 0 w 201"/>
                    <a:gd name="T61" fmla="*/ 90 h 150"/>
                    <a:gd name="T62" fmla="*/ 22 w 201"/>
                    <a:gd name="T63" fmla="*/ 119 h 150"/>
                    <a:gd name="T64" fmla="*/ 34 w 201"/>
                    <a:gd name="T65" fmla="*/ 134 h 150"/>
                    <a:gd name="T66" fmla="*/ 44 w 201"/>
                    <a:gd name="T67" fmla="*/ 150 h 150"/>
                    <a:gd name="T68" fmla="*/ 44 w 201"/>
                    <a:gd name="T69" fmla="*/ 150 h 1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01" h="150">
                      <a:moveTo>
                        <a:pt x="44" y="150"/>
                      </a:moveTo>
                      <a:lnTo>
                        <a:pt x="44" y="150"/>
                      </a:lnTo>
                      <a:lnTo>
                        <a:pt x="62" y="122"/>
                      </a:lnTo>
                      <a:lnTo>
                        <a:pt x="80" y="96"/>
                      </a:lnTo>
                      <a:lnTo>
                        <a:pt x="98" y="74"/>
                      </a:lnTo>
                      <a:lnTo>
                        <a:pt x="107" y="64"/>
                      </a:lnTo>
                      <a:lnTo>
                        <a:pt x="117" y="55"/>
                      </a:lnTo>
                      <a:lnTo>
                        <a:pt x="126" y="46"/>
                      </a:lnTo>
                      <a:lnTo>
                        <a:pt x="136" y="39"/>
                      </a:lnTo>
                      <a:lnTo>
                        <a:pt x="146" y="32"/>
                      </a:lnTo>
                      <a:lnTo>
                        <a:pt x="156" y="27"/>
                      </a:lnTo>
                      <a:lnTo>
                        <a:pt x="167" y="23"/>
                      </a:lnTo>
                      <a:lnTo>
                        <a:pt x="177" y="20"/>
                      </a:lnTo>
                      <a:lnTo>
                        <a:pt x="189" y="18"/>
                      </a:lnTo>
                      <a:lnTo>
                        <a:pt x="200" y="18"/>
                      </a:lnTo>
                      <a:lnTo>
                        <a:pt x="201" y="0"/>
                      </a:lnTo>
                      <a:lnTo>
                        <a:pt x="185" y="0"/>
                      </a:lnTo>
                      <a:lnTo>
                        <a:pt x="171" y="1"/>
                      </a:lnTo>
                      <a:lnTo>
                        <a:pt x="156" y="2"/>
                      </a:lnTo>
                      <a:lnTo>
                        <a:pt x="143" y="6"/>
                      </a:lnTo>
                      <a:lnTo>
                        <a:pt x="129" y="9"/>
                      </a:lnTo>
                      <a:lnTo>
                        <a:pt x="116" y="13"/>
                      </a:lnTo>
                      <a:lnTo>
                        <a:pt x="102" y="18"/>
                      </a:lnTo>
                      <a:lnTo>
                        <a:pt x="90" y="23"/>
                      </a:lnTo>
                      <a:lnTo>
                        <a:pt x="77" y="30"/>
                      </a:lnTo>
                      <a:lnTo>
                        <a:pt x="65" y="37"/>
                      </a:lnTo>
                      <a:lnTo>
                        <a:pt x="43" y="53"/>
                      </a:lnTo>
                      <a:lnTo>
                        <a:pt x="20" y="71"/>
                      </a:lnTo>
                      <a:lnTo>
                        <a:pt x="0" y="90"/>
                      </a:lnTo>
                      <a:lnTo>
                        <a:pt x="22" y="119"/>
                      </a:lnTo>
                      <a:lnTo>
                        <a:pt x="34" y="134"/>
                      </a:lnTo>
                      <a:lnTo>
                        <a:pt x="44"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16" name="Freeform 83">
                  <a:extLst>
                    <a:ext uri="{FF2B5EF4-FFF2-40B4-BE49-F238E27FC236}">
                      <a16:creationId xmlns:a16="http://schemas.microsoft.com/office/drawing/2014/main" id="{B45D2F42-B03B-4CA0-8B50-7BD9577A2E5A}"/>
                    </a:ext>
                  </a:extLst>
                </p:cNvPr>
                <p:cNvSpPr>
                  <a:spLocks/>
                </p:cNvSpPr>
                <p:nvPr/>
              </p:nvSpPr>
              <p:spPr bwMode="auto">
                <a:xfrm>
                  <a:off x="6934261" y="4766994"/>
                  <a:ext cx="1638452" cy="682493"/>
                </a:xfrm>
                <a:custGeom>
                  <a:avLst/>
                  <a:gdLst>
                    <a:gd name="T0" fmla="*/ 816 w 1183"/>
                    <a:gd name="T1" fmla="*/ 681 h 699"/>
                    <a:gd name="T2" fmla="*/ 852 w 1183"/>
                    <a:gd name="T3" fmla="*/ 670 h 699"/>
                    <a:gd name="T4" fmla="*/ 885 w 1183"/>
                    <a:gd name="T5" fmla="*/ 646 h 699"/>
                    <a:gd name="T6" fmla="*/ 917 w 1183"/>
                    <a:gd name="T7" fmla="*/ 613 h 699"/>
                    <a:gd name="T8" fmla="*/ 956 w 1183"/>
                    <a:gd name="T9" fmla="*/ 554 h 699"/>
                    <a:gd name="T10" fmla="*/ 1012 w 1183"/>
                    <a:gd name="T11" fmla="*/ 448 h 699"/>
                    <a:gd name="T12" fmla="*/ 1090 w 1183"/>
                    <a:gd name="T13" fmla="*/ 289 h 699"/>
                    <a:gd name="T14" fmla="*/ 1134 w 1183"/>
                    <a:gd name="T15" fmla="*/ 213 h 699"/>
                    <a:gd name="T16" fmla="*/ 1183 w 1183"/>
                    <a:gd name="T17" fmla="*/ 316 h 699"/>
                    <a:gd name="T18" fmla="*/ 1112 w 1183"/>
                    <a:gd name="T19" fmla="*/ 454 h 699"/>
                    <a:gd name="T20" fmla="*/ 1053 w 1183"/>
                    <a:gd name="T21" fmla="*/ 549 h 699"/>
                    <a:gd name="T22" fmla="*/ 995 w 1183"/>
                    <a:gd name="T23" fmla="*/ 616 h 699"/>
                    <a:gd name="T24" fmla="*/ 957 w 1183"/>
                    <a:gd name="T25" fmla="*/ 649 h 699"/>
                    <a:gd name="T26" fmla="*/ 914 w 1183"/>
                    <a:gd name="T27" fmla="*/ 674 h 699"/>
                    <a:gd name="T28" fmla="*/ 870 w 1183"/>
                    <a:gd name="T29" fmla="*/ 691 h 699"/>
                    <a:gd name="T30" fmla="*/ 820 w 1183"/>
                    <a:gd name="T31" fmla="*/ 699 h 699"/>
                    <a:gd name="T32" fmla="*/ 786 w 1183"/>
                    <a:gd name="T33" fmla="*/ 699 h 699"/>
                    <a:gd name="T34" fmla="*/ 740 w 1183"/>
                    <a:gd name="T35" fmla="*/ 691 h 699"/>
                    <a:gd name="T36" fmla="*/ 699 w 1183"/>
                    <a:gd name="T37" fmla="*/ 675 h 699"/>
                    <a:gd name="T38" fmla="*/ 660 w 1183"/>
                    <a:gd name="T39" fmla="*/ 654 h 699"/>
                    <a:gd name="T40" fmla="*/ 614 w 1183"/>
                    <a:gd name="T41" fmla="*/ 615 h 699"/>
                    <a:gd name="T42" fmla="*/ 553 w 1183"/>
                    <a:gd name="T43" fmla="*/ 540 h 699"/>
                    <a:gd name="T44" fmla="*/ 500 w 1183"/>
                    <a:gd name="T45" fmla="*/ 453 h 699"/>
                    <a:gd name="T46" fmla="*/ 453 w 1183"/>
                    <a:gd name="T47" fmla="*/ 358 h 699"/>
                    <a:gd name="T48" fmla="*/ 351 w 1183"/>
                    <a:gd name="T49" fmla="*/ 150 h 699"/>
                    <a:gd name="T50" fmla="*/ 306 w 1183"/>
                    <a:gd name="T51" fmla="*/ 82 h 699"/>
                    <a:gd name="T52" fmla="*/ 266 w 1183"/>
                    <a:gd name="T53" fmla="*/ 41 h 699"/>
                    <a:gd name="T54" fmla="*/ 239 w 1183"/>
                    <a:gd name="T55" fmla="*/ 26 h 699"/>
                    <a:gd name="T56" fmla="*/ 211 w 1183"/>
                    <a:gd name="T57" fmla="*/ 19 h 699"/>
                    <a:gd name="T58" fmla="*/ 190 w 1183"/>
                    <a:gd name="T59" fmla="*/ 19 h 699"/>
                    <a:gd name="T60" fmla="*/ 157 w 1183"/>
                    <a:gd name="T61" fmla="*/ 28 h 699"/>
                    <a:gd name="T62" fmla="*/ 127 w 1183"/>
                    <a:gd name="T63" fmla="*/ 46 h 699"/>
                    <a:gd name="T64" fmla="*/ 99 w 1183"/>
                    <a:gd name="T65" fmla="*/ 74 h 699"/>
                    <a:gd name="T66" fmla="*/ 45 w 1183"/>
                    <a:gd name="T67" fmla="*/ 151 h 699"/>
                    <a:gd name="T68" fmla="*/ 23 w 1183"/>
                    <a:gd name="T69" fmla="*/ 120 h 699"/>
                    <a:gd name="T70" fmla="*/ 21 w 1183"/>
                    <a:gd name="T71" fmla="*/ 71 h 699"/>
                    <a:gd name="T72" fmla="*/ 78 w 1183"/>
                    <a:gd name="T73" fmla="*/ 30 h 699"/>
                    <a:gd name="T74" fmla="*/ 115 w 1183"/>
                    <a:gd name="T75" fmla="*/ 13 h 699"/>
                    <a:gd name="T76" fmla="*/ 157 w 1183"/>
                    <a:gd name="T77" fmla="*/ 3 h 699"/>
                    <a:gd name="T78" fmla="*/ 201 w 1183"/>
                    <a:gd name="T79" fmla="*/ 0 h 699"/>
                    <a:gd name="T80" fmla="*/ 233 w 1183"/>
                    <a:gd name="T81" fmla="*/ 2 h 699"/>
                    <a:gd name="T82" fmla="*/ 277 w 1183"/>
                    <a:gd name="T83" fmla="*/ 12 h 699"/>
                    <a:gd name="T84" fmla="*/ 318 w 1183"/>
                    <a:gd name="T85" fmla="*/ 30 h 699"/>
                    <a:gd name="T86" fmla="*/ 356 w 1183"/>
                    <a:gd name="T87" fmla="*/ 55 h 699"/>
                    <a:gd name="T88" fmla="*/ 412 w 1183"/>
                    <a:gd name="T89" fmla="*/ 107 h 699"/>
                    <a:gd name="T90" fmla="*/ 469 w 1183"/>
                    <a:gd name="T91" fmla="*/ 187 h 699"/>
                    <a:gd name="T92" fmla="*/ 520 w 1183"/>
                    <a:gd name="T93" fmla="*/ 278 h 699"/>
                    <a:gd name="T94" fmla="*/ 622 w 1183"/>
                    <a:gd name="T95" fmla="*/ 495 h 699"/>
                    <a:gd name="T96" fmla="*/ 665 w 1183"/>
                    <a:gd name="T97" fmla="*/ 575 h 699"/>
                    <a:gd name="T98" fmla="*/ 711 w 1183"/>
                    <a:gd name="T99" fmla="*/ 636 h 699"/>
                    <a:gd name="T100" fmla="*/ 745 w 1183"/>
                    <a:gd name="T101" fmla="*/ 664 h 699"/>
                    <a:gd name="T102" fmla="*/ 773 w 1183"/>
                    <a:gd name="T103" fmla="*/ 677 h 699"/>
                    <a:gd name="T104" fmla="*/ 802 w 1183"/>
                    <a:gd name="T105" fmla="*/ 681 h 6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3" h="699">
                      <a:moveTo>
                        <a:pt x="802" y="681"/>
                      </a:moveTo>
                      <a:lnTo>
                        <a:pt x="802" y="681"/>
                      </a:lnTo>
                      <a:lnTo>
                        <a:pt x="816" y="681"/>
                      </a:lnTo>
                      <a:lnTo>
                        <a:pt x="828" y="679"/>
                      </a:lnTo>
                      <a:lnTo>
                        <a:pt x="840" y="674"/>
                      </a:lnTo>
                      <a:lnTo>
                        <a:pt x="852" y="670"/>
                      </a:lnTo>
                      <a:lnTo>
                        <a:pt x="863" y="663"/>
                      </a:lnTo>
                      <a:lnTo>
                        <a:pt x="874" y="655"/>
                      </a:lnTo>
                      <a:lnTo>
                        <a:pt x="885" y="646"/>
                      </a:lnTo>
                      <a:lnTo>
                        <a:pt x="895" y="636"/>
                      </a:lnTo>
                      <a:lnTo>
                        <a:pt x="907" y="625"/>
                      </a:lnTo>
                      <a:lnTo>
                        <a:pt x="917" y="613"/>
                      </a:lnTo>
                      <a:lnTo>
                        <a:pt x="927" y="599"/>
                      </a:lnTo>
                      <a:lnTo>
                        <a:pt x="936" y="586"/>
                      </a:lnTo>
                      <a:lnTo>
                        <a:pt x="956" y="554"/>
                      </a:lnTo>
                      <a:lnTo>
                        <a:pt x="974" y="522"/>
                      </a:lnTo>
                      <a:lnTo>
                        <a:pt x="993" y="486"/>
                      </a:lnTo>
                      <a:lnTo>
                        <a:pt x="1012" y="448"/>
                      </a:lnTo>
                      <a:lnTo>
                        <a:pt x="1050" y="370"/>
                      </a:lnTo>
                      <a:lnTo>
                        <a:pt x="1070" y="329"/>
                      </a:lnTo>
                      <a:lnTo>
                        <a:pt x="1090" y="289"/>
                      </a:lnTo>
                      <a:lnTo>
                        <a:pt x="1111" y="251"/>
                      </a:lnTo>
                      <a:lnTo>
                        <a:pt x="1134" y="213"/>
                      </a:lnTo>
                      <a:lnTo>
                        <a:pt x="1158" y="263"/>
                      </a:lnTo>
                      <a:lnTo>
                        <a:pt x="1183" y="316"/>
                      </a:lnTo>
                      <a:lnTo>
                        <a:pt x="1148" y="385"/>
                      </a:lnTo>
                      <a:lnTo>
                        <a:pt x="1131" y="420"/>
                      </a:lnTo>
                      <a:lnTo>
                        <a:pt x="1112" y="454"/>
                      </a:lnTo>
                      <a:lnTo>
                        <a:pt x="1093" y="486"/>
                      </a:lnTo>
                      <a:lnTo>
                        <a:pt x="1074" y="519"/>
                      </a:lnTo>
                      <a:lnTo>
                        <a:pt x="1053" y="549"/>
                      </a:lnTo>
                      <a:lnTo>
                        <a:pt x="1030" y="577"/>
                      </a:lnTo>
                      <a:lnTo>
                        <a:pt x="1008" y="604"/>
                      </a:lnTo>
                      <a:lnTo>
                        <a:pt x="995" y="616"/>
                      </a:lnTo>
                      <a:lnTo>
                        <a:pt x="983" y="627"/>
                      </a:lnTo>
                      <a:lnTo>
                        <a:pt x="970" y="639"/>
                      </a:lnTo>
                      <a:lnTo>
                        <a:pt x="957" y="649"/>
                      </a:lnTo>
                      <a:lnTo>
                        <a:pt x="944" y="658"/>
                      </a:lnTo>
                      <a:lnTo>
                        <a:pt x="929" y="667"/>
                      </a:lnTo>
                      <a:lnTo>
                        <a:pt x="914" y="674"/>
                      </a:lnTo>
                      <a:lnTo>
                        <a:pt x="900" y="681"/>
                      </a:lnTo>
                      <a:lnTo>
                        <a:pt x="885" y="687"/>
                      </a:lnTo>
                      <a:lnTo>
                        <a:pt x="870" y="691"/>
                      </a:lnTo>
                      <a:lnTo>
                        <a:pt x="854" y="695"/>
                      </a:lnTo>
                      <a:lnTo>
                        <a:pt x="837" y="698"/>
                      </a:lnTo>
                      <a:lnTo>
                        <a:pt x="820" y="699"/>
                      </a:lnTo>
                      <a:lnTo>
                        <a:pt x="802" y="699"/>
                      </a:lnTo>
                      <a:lnTo>
                        <a:pt x="786" y="699"/>
                      </a:lnTo>
                      <a:lnTo>
                        <a:pt x="771" y="697"/>
                      </a:lnTo>
                      <a:lnTo>
                        <a:pt x="755" y="695"/>
                      </a:lnTo>
                      <a:lnTo>
                        <a:pt x="740" y="691"/>
                      </a:lnTo>
                      <a:lnTo>
                        <a:pt x="727" y="687"/>
                      </a:lnTo>
                      <a:lnTo>
                        <a:pt x="712" y="682"/>
                      </a:lnTo>
                      <a:lnTo>
                        <a:pt x="699" y="675"/>
                      </a:lnTo>
                      <a:lnTo>
                        <a:pt x="685" y="669"/>
                      </a:lnTo>
                      <a:lnTo>
                        <a:pt x="673" y="662"/>
                      </a:lnTo>
                      <a:lnTo>
                        <a:pt x="660" y="654"/>
                      </a:lnTo>
                      <a:lnTo>
                        <a:pt x="648" y="645"/>
                      </a:lnTo>
                      <a:lnTo>
                        <a:pt x="637" y="635"/>
                      </a:lnTo>
                      <a:lnTo>
                        <a:pt x="614" y="615"/>
                      </a:lnTo>
                      <a:lnTo>
                        <a:pt x="592" y="591"/>
                      </a:lnTo>
                      <a:lnTo>
                        <a:pt x="572" y="567"/>
                      </a:lnTo>
                      <a:lnTo>
                        <a:pt x="553" y="540"/>
                      </a:lnTo>
                      <a:lnTo>
                        <a:pt x="535" y="512"/>
                      </a:lnTo>
                      <a:lnTo>
                        <a:pt x="517" y="483"/>
                      </a:lnTo>
                      <a:lnTo>
                        <a:pt x="500" y="453"/>
                      </a:lnTo>
                      <a:lnTo>
                        <a:pt x="484" y="422"/>
                      </a:lnTo>
                      <a:lnTo>
                        <a:pt x="453" y="358"/>
                      </a:lnTo>
                      <a:lnTo>
                        <a:pt x="395" y="234"/>
                      </a:lnTo>
                      <a:lnTo>
                        <a:pt x="366" y="177"/>
                      </a:lnTo>
                      <a:lnTo>
                        <a:pt x="351" y="150"/>
                      </a:lnTo>
                      <a:lnTo>
                        <a:pt x="337" y="125"/>
                      </a:lnTo>
                      <a:lnTo>
                        <a:pt x="322" y="102"/>
                      </a:lnTo>
                      <a:lnTo>
                        <a:pt x="306" y="82"/>
                      </a:lnTo>
                      <a:lnTo>
                        <a:pt x="291" y="64"/>
                      </a:lnTo>
                      <a:lnTo>
                        <a:pt x="275" y="48"/>
                      </a:lnTo>
                      <a:lnTo>
                        <a:pt x="266" y="41"/>
                      </a:lnTo>
                      <a:lnTo>
                        <a:pt x="257" y="36"/>
                      </a:lnTo>
                      <a:lnTo>
                        <a:pt x="248" y="30"/>
                      </a:lnTo>
                      <a:lnTo>
                        <a:pt x="239" y="26"/>
                      </a:lnTo>
                      <a:lnTo>
                        <a:pt x="230" y="22"/>
                      </a:lnTo>
                      <a:lnTo>
                        <a:pt x="221" y="20"/>
                      </a:lnTo>
                      <a:lnTo>
                        <a:pt x="211" y="19"/>
                      </a:lnTo>
                      <a:lnTo>
                        <a:pt x="201" y="18"/>
                      </a:lnTo>
                      <a:lnTo>
                        <a:pt x="190" y="19"/>
                      </a:lnTo>
                      <a:lnTo>
                        <a:pt x="178" y="20"/>
                      </a:lnTo>
                      <a:lnTo>
                        <a:pt x="167" y="23"/>
                      </a:lnTo>
                      <a:lnTo>
                        <a:pt x="157" y="28"/>
                      </a:lnTo>
                      <a:lnTo>
                        <a:pt x="147" y="32"/>
                      </a:lnTo>
                      <a:lnTo>
                        <a:pt x="137" y="39"/>
                      </a:lnTo>
                      <a:lnTo>
                        <a:pt x="127" y="46"/>
                      </a:lnTo>
                      <a:lnTo>
                        <a:pt x="117" y="55"/>
                      </a:lnTo>
                      <a:lnTo>
                        <a:pt x="108" y="64"/>
                      </a:lnTo>
                      <a:lnTo>
                        <a:pt x="99" y="74"/>
                      </a:lnTo>
                      <a:lnTo>
                        <a:pt x="79" y="96"/>
                      </a:lnTo>
                      <a:lnTo>
                        <a:pt x="63" y="122"/>
                      </a:lnTo>
                      <a:lnTo>
                        <a:pt x="45" y="151"/>
                      </a:lnTo>
                      <a:lnTo>
                        <a:pt x="34" y="134"/>
                      </a:lnTo>
                      <a:lnTo>
                        <a:pt x="23" y="120"/>
                      </a:lnTo>
                      <a:lnTo>
                        <a:pt x="0" y="91"/>
                      </a:lnTo>
                      <a:lnTo>
                        <a:pt x="21" y="71"/>
                      </a:lnTo>
                      <a:lnTo>
                        <a:pt x="43" y="53"/>
                      </a:lnTo>
                      <a:lnTo>
                        <a:pt x="66" y="37"/>
                      </a:lnTo>
                      <a:lnTo>
                        <a:pt x="78" y="30"/>
                      </a:lnTo>
                      <a:lnTo>
                        <a:pt x="91" y="23"/>
                      </a:lnTo>
                      <a:lnTo>
                        <a:pt x="103" y="18"/>
                      </a:lnTo>
                      <a:lnTo>
                        <a:pt x="115" y="13"/>
                      </a:lnTo>
                      <a:lnTo>
                        <a:pt x="129" y="9"/>
                      </a:lnTo>
                      <a:lnTo>
                        <a:pt x="142" y="6"/>
                      </a:lnTo>
                      <a:lnTo>
                        <a:pt x="157" y="3"/>
                      </a:lnTo>
                      <a:lnTo>
                        <a:pt x="172" y="1"/>
                      </a:lnTo>
                      <a:lnTo>
                        <a:pt x="186" y="0"/>
                      </a:lnTo>
                      <a:lnTo>
                        <a:pt x="201" y="0"/>
                      </a:lnTo>
                      <a:lnTo>
                        <a:pt x="218" y="1"/>
                      </a:lnTo>
                      <a:lnTo>
                        <a:pt x="233" y="2"/>
                      </a:lnTo>
                      <a:lnTo>
                        <a:pt x="248" y="4"/>
                      </a:lnTo>
                      <a:lnTo>
                        <a:pt x="263" y="8"/>
                      </a:lnTo>
                      <a:lnTo>
                        <a:pt x="277" y="12"/>
                      </a:lnTo>
                      <a:lnTo>
                        <a:pt x="292" y="18"/>
                      </a:lnTo>
                      <a:lnTo>
                        <a:pt x="305" y="23"/>
                      </a:lnTo>
                      <a:lnTo>
                        <a:pt x="318" y="30"/>
                      </a:lnTo>
                      <a:lnTo>
                        <a:pt x="331" y="38"/>
                      </a:lnTo>
                      <a:lnTo>
                        <a:pt x="344" y="46"/>
                      </a:lnTo>
                      <a:lnTo>
                        <a:pt x="356" y="55"/>
                      </a:lnTo>
                      <a:lnTo>
                        <a:pt x="367" y="64"/>
                      </a:lnTo>
                      <a:lnTo>
                        <a:pt x="390" y="85"/>
                      </a:lnTo>
                      <a:lnTo>
                        <a:pt x="412" y="107"/>
                      </a:lnTo>
                      <a:lnTo>
                        <a:pt x="432" y="132"/>
                      </a:lnTo>
                      <a:lnTo>
                        <a:pt x="451" y="159"/>
                      </a:lnTo>
                      <a:lnTo>
                        <a:pt x="469" y="187"/>
                      </a:lnTo>
                      <a:lnTo>
                        <a:pt x="487" y="216"/>
                      </a:lnTo>
                      <a:lnTo>
                        <a:pt x="504" y="246"/>
                      </a:lnTo>
                      <a:lnTo>
                        <a:pt x="520" y="278"/>
                      </a:lnTo>
                      <a:lnTo>
                        <a:pt x="550" y="342"/>
                      </a:lnTo>
                      <a:lnTo>
                        <a:pt x="608" y="466"/>
                      </a:lnTo>
                      <a:lnTo>
                        <a:pt x="622" y="495"/>
                      </a:lnTo>
                      <a:lnTo>
                        <a:pt x="636" y="523"/>
                      </a:lnTo>
                      <a:lnTo>
                        <a:pt x="650" y="550"/>
                      </a:lnTo>
                      <a:lnTo>
                        <a:pt x="665" y="575"/>
                      </a:lnTo>
                      <a:lnTo>
                        <a:pt x="680" y="597"/>
                      </a:lnTo>
                      <a:lnTo>
                        <a:pt x="695" y="618"/>
                      </a:lnTo>
                      <a:lnTo>
                        <a:pt x="711" y="636"/>
                      </a:lnTo>
                      <a:lnTo>
                        <a:pt x="728" y="652"/>
                      </a:lnTo>
                      <a:lnTo>
                        <a:pt x="737" y="659"/>
                      </a:lnTo>
                      <a:lnTo>
                        <a:pt x="745" y="664"/>
                      </a:lnTo>
                      <a:lnTo>
                        <a:pt x="754" y="669"/>
                      </a:lnTo>
                      <a:lnTo>
                        <a:pt x="763" y="673"/>
                      </a:lnTo>
                      <a:lnTo>
                        <a:pt x="773" y="677"/>
                      </a:lnTo>
                      <a:lnTo>
                        <a:pt x="782" y="679"/>
                      </a:lnTo>
                      <a:lnTo>
                        <a:pt x="792" y="681"/>
                      </a:lnTo>
                      <a:lnTo>
                        <a:pt x="802" y="681"/>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17" name="Freeform 84">
                  <a:extLst>
                    <a:ext uri="{FF2B5EF4-FFF2-40B4-BE49-F238E27FC236}">
                      <a16:creationId xmlns:a16="http://schemas.microsoft.com/office/drawing/2014/main" id="{2E0F0000-030D-4541-BF66-1D03A70414EB}"/>
                    </a:ext>
                  </a:extLst>
                </p:cNvPr>
                <p:cNvSpPr>
                  <a:spLocks/>
                </p:cNvSpPr>
                <p:nvPr/>
              </p:nvSpPr>
              <p:spPr bwMode="auto">
                <a:xfrm>
                  <a:off x="8619801" y="4779687"/>
                  <a:ext cx="278385" cy="146457"/>
                </a:xfrm>
                <a:custGeom>
                  <a:avLst/>
                  <a:gdLst>
                    <a:gd name="T0" fmla="*/ 45 w 201"/>
                    <a:gd name="T1" fmla="*/ 150 h 150"/>
                    <a:gd name="T2" fmla="*/ 45 w 201"/>
                    <a:gd name="T3" fmla="*/ 150 h 150"/>
                    <a:gd name="T4" fmla="*/ 62 w 201"/>
                    <a:gd name="T5" fmla="*/ 122 h 150"/>
                    <a:gd name="T6" fmla="*/ 80 w 201"/>
                    <a:gd name="T7" fmla="*/ 97 h 150"/>
                    <a:gd name="T8" fmla="*/ 98 w 201"/>
                    <a:gd name="T9" fmla="*/ 74 h 150"/>
                    <a:gd name="T10" fmla="*/ 108 w 201"/>
                    <a:gd name="T11" fmla="*/ 64 h 150"/>
                    <a:gd name="T12" fmla="*/ 117 w 201"/>
                    <a:gd name="T13" fmla="*/ 55 h 150"/>
                    <a:gd name="T14" fmla="*/ 127 w 201"/>
                    <a:gd name="T15" fmla="*/ 46 h 150"/>
                    <a:gd name="T16" fmla="*/ 137 w 201"/>
                    <a:gd name="T17" fmla="*/ 40 h 150"/>
                    <a:gd name="T18" fmla="*/ 147 w 201"/>
                    <a:gd name="T19" fmla="*/ 33 h 150"/>
                    <a:gd name="T20" fmla="*/ 157 w 201"/>
                    <a:gd name="T21" fmla="*/ 27 h 150"/>
                    <a:gd name="T22" fmla="*/ 167 w 201"/>
                    <a:gd name="T23" fmla="*/ 24 h 150"/>
                    <a:gd name="T24" fmla="*/ 179 w 201"/>
                    <a:gd name="T25" fmla="*/ 21 h 150"/>
                    <a:gd name="T26" fmla="*/ 190 w 201"/>
                    <a:gd name="T27" fmla="*/ 18 h 150"/>
                    <a:gd name="T28" fmla="*/ 201 w 201"/>
                    <a:gd name="T29" fmla="*/ 18 h 150"/>
                    <a:gd name="T30" fmla="*/ 201 w 201"/>
                    <a:gd name="T31" fmla="*/ 0 h 150"/>
                    <a:gd name="T32" fmla="*/ 201 w 201"/>
                    <a:gd name="T33" fmla="*/ 0 h 150"/>
                    <a:gd name="T34" fmla="*/ 186 w 201"/>
                    <a:gd name="T35" fmla="*/ 0 h 150"/>
                    <a:gd name="T36" fmla="*/ 171 w 201"/>
                    <a:gd name="T37" fmla="*/ 1 h 150"/>
                    <a:gd name="T38" fmla="*/ 157 w 201"/>
                    <a:gd name="T39" fmla="*/ 4 h 150"/>
                    <a:gd name="T40" fmla="*/ 143 w 201"/>
                    <a:gd name="T41" fmla="*/ 6 h 150"/>
                    <a:gd name="T42" fmla="*/ 129 w 201"/>
                    <a:gd name="T43" fmla="*/ 9 h 150"/>
                    <a:gd name="T44" fmla="*/ 116 w 201"/>
                    <a:gd name="T45" fmla="*/ 14 h 150"/>
                    <a:gd name="T46" fmla="*/ 103 w 201"/>
                    <a:gd name="T47" fmla="*/ 18 h 150"/>
                    <a:gd name="T48" fmla="*/ 91 w 201"/>
                    <a:gd name="T49" fmla="*/ 24 h 150"/>
                    <a:gd name="T50" fmla="*/ 78 w 201"/>
                    <a:gd name="T51" fmla="*/ 31 h 150"/>
                    <a:gd name="T52" fmla="*/ 66 w 201"/>
                    <a:gd name="T53" fmla="*/ 37 h 150"/>
                    <a:gd name="T54" fmla="*/ 43 w 201"/>
                    <a:gd name="T55" fmla="*/ 53 h 150"/>
                    <a:gd name="T56" fmla="*/ 21 w 201"/>
                    <a:gd name="T57" fmla="*/ 71 h 150"/>
                    <a:gd name="T58" fmla="*/ 0 w 201"/>
                    <a:gd name="T59" fmla="*/ 91 h 150"/>
                    <a:gd name="T60" fmla="*/ 0 w 201"/>
                    <a:gd name="T61" fmla="*/ 91 h 150"/>
                    <a:gd name="T62" fmla="*/ 23 w 201"/>
                    <a:gd name="T63" fmla="*/ 119 h 150"/>
                    <a:gd name="T64" fmla="*/ 34 w 201"/>
                    <a:gd name="T65" fmla="*/ 135 h 150"/>
                    <a:gd name="T66" fmla="*/ 45 w 201"/>
                    <a:gd name="T67" fmla="*/ 150 h 150"/>
                    <a:gd name="T68" fmla="*/ 45 w 201"/>
                    <a:gd name="T69" fmla="*/ 150 h 1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01" h="150">
                      <a:moveTo>
                        <a:pt x="45" y="150"/>
                      </a:moveTo>
                      <a:lnTo>
                        <a:pt x="45" y="150"/>
                      </a:lnTo>
                      <a:lnTo>
                        <a:pt x="62" y="122"/>
                      </a:lnTo>
                      <a:lnTo>
                        <a:pt x="80" y="97"/>
                      </a:lnTo>
                      <a:lnTo>
                        <a:pt x="98" y="74"/>
                      </a:lnTo>
                      <a:lnTo>
                        <a:pt x="108" y="64"/>
                      </a:lnTo>
                      <a:lnTo>
                        <a:pt x="117" y="55"/>
                      </a:lnTo>
                      <a:lnTo>
                        <a:pt x="127" y="46"/>
                      </a:lnTo>
                      <a:lnTo>
                        <a:pt x="137" y="40"/>
                      </a:lnTo>
                      <a:lnTo>
                        <a:pt x="147" y="33"/>
                      </a:lnTo>
                      <a:lnTo>
                        <a:pt x="157" y="27"/>
                      </a:lnTo>
                      <a:lnTo>
                        <a:pt x="167" y="24"/>
                      </a:lnTo>
                      <a:lnTo>
                        <a:pt x="179" y="21"/>
                      </a:lnTo>
                      <a:lnTo>
                        <a:pt x="190" y="18"/>
                      </a:lnTo>
                      <a:lnTo>
                        <a:pt x="201" y="18"/>
                      </a:lnTo>
                      <a:lnTo>
                        <a:pt x="201" y="0"/>
                      </a:lnTo>
                      <a:lnTo>
                        <a:pt x="186" y="0"/>
                      </a:lnTo>
                      <a:lnTo>
                        <a:pt x="171" y="1"/>
                      </a:lnTo>
                      <a:lnTo>
                        <a:pt x="157" y="4"/>
                      </a:lnTo>
                      <a:lnTo>
                        <a:pt x="143" y="6"/>
                      </a:lnTo>
                      <a:lnTo>
                        <a:pt x="129" y="9"/>
                      </a:lnTo>
                      <a:lnTo>
                        <a:pt x="116" y="14"/>
                      </a:lnTo>
                      <a:lnTo>
                        <a:pt x="103" y="18"/>
                      </a:lnTo>
                      <a:lnTo>
                        <a:pt x="91" y="24"/>
                      </a:lnTo>
                      <a:lnTo>
                        <a:pt x="78" y="31"/>
                      </a:lnTo>
                      <a:lnTo>
                        <a:pt x="66" y="37"/>
                      </a:lnTo>
                      <a:lnTo>
                        <a:pt x="43" y="53"/>
                      </a:lnTo>
                      <a:lnTo>
                        <a:pt x="21" y="71"/>
                      </a:lnTo>
                      <a:lnTo>
                        <a:pt x="0" y="91"/>
                      </a:lnTo>
                      <a:lnTo>
                        <a:pt x="23" y="119"/>
                      </a:lnTo>
                      <a:lnTo>
                        <a:pt x="34" y="135"/>
                      </a:lnTo>
                      <a:lnTo>
                        <a:pt x="45" y="150"/>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18" name="Freeform 86">
                  <a:extLst>
                    <a:ext uri="{FF2B5EF4-FFF2-40B4-BE49-F238E27FC236}">
                      <a16:creationId xmlns:a16="http://schemas.microsoft.com/office/drawing/2014/main" id="{176B267F-415E-47FB-844E-D85EB4EB5341}"/>
                    </a:ext>
                  </a:extLst>
                </p:cNvPr>
                <p:cNvSpPr>
                  <a:spLocks/>
                </p:cNvSpPr>
                <p:nvPr/>
              </p:nvSpPr>
              <p:spPr bwMode="auto">
                <a:xfrm>
                  <a:off x="7769414" y="4774805"/>
                  <a:ext cx="1120462" cy="614146"/>
                </a:xfrm>
                <a:custGeom>
                  <a:avLst/>
                  <a:gdLst>
                    <a:gd name="T0" fmla="*/ 0 w 809"/>
                    <a:gd name="T1" fmla="*/ 384 h 629"/>
                    <a:gd name="T2" fmla="*/ 49 w 809"/>
                    <a:gd name="T3" fmla="*/ 487 h 629"/>
                    <a:gd name="T4" fmla="*/ 71 w 809"/>
                    <a:gd name="T5" fmla="*/ 449 h 629"/>
                    <a:gd name="T6" fmla="*/ 113 w 809"/>
                    <a:gd name="T7" fmla="*/ 371 h 629"/>
                    <a:gd name="T8" fmla="*/ 170 w 809"/>
                    <a:gd name="T9" fmla="*/ 252 h 629"/>
                    <a:gd name="T10" fmla="*/ 208 w 809"/>
                    <a:gd name="T11" fmla="*/ 179 h 629"/>
                    <a:gd name="T12" fmla="*/ 246 w 809"/>
                    <a:gd name="T13" fmla="*/ 114 h 629"/>
                    <a:gd name="T14" fmla="*/ 265 w 809"/>
                    <a:gd name="T15" fmla="*/ 87 h 629"/>
                    <a:gd name="T16" fmla="*/ 287 w 809"/>
                    <a:gd name="T17" fmla="*/ 64 h 629"/>
                    <a:gd name="T18" fmla="*/ 308 w 809"/>
                    <a:gd name="T19" fmla="*/ 45 h 629"/>
                    <a:gd name="T20" fmla="*/ 331 w 809"/>
                    <a:gd name="T21" fmla="*/ 30 h 629"/>
                    <a:gd name="T22" fmla="*/ 354 w 809"/>
                    <a:gd name="T23" fmla="*/ 21 h 629"/>
                    <a:gd name="T24" fmla="*/ 380 w 809"/>
                    <a:gd name="T25" fmla="*/ 19 h 629"/>
                    <a:gd name="T26" fmla="*/ 380 w 809"/>
                    <a:gd name="T27" fmla="*/ 19 h 629"/>
                    <a:gd name="T28" fmla="*/ 412 w 809"/>
                    <a:gd name="T29" fmla="*/ 23 h 629"/>
                    <a:gd name="T30" fmla="*/ 441 w 809"/>
                    <a:gd name="T31" fmla="*/ 38 h 629"/>
                    <a:gd name="T32" fmla="*/ 468 w 809"/>
                    <a:gd name="T33" fmla="*/ 60 h 629"/>
                    <a:gd name="T34" fmla="*/ 494 w 809"/>
                    <a:gd name="T35" fmla="*/ 91 h 629"/>
                    <a:gd name="T36" fmla="*/ 517 w 809"/>
                    <a:gd name="T37" fmla="*/ 126 h 629"/>
                    <a:gd name="T38" fmla="*/ 541 w 809"/>
                    <a:gd name="T39" fmla="*/ 167 h 629"/>
                    <a:gd name="T40" fmla="*/ 587 w 809"/>
                    <a:gd name="T41" fmla="*/ 260 h 629"/>
                    <a:gd name="T42" fmla="*/ 658 w 809"/>
                    <a:gd name="T43" fmla="*/ 412 h 629"/>
                    <a:gd name="T44" fmla="*/ 697 w 809"/>
                    <a:gd name="T45" fmla="*/ 486 h 629"/>
                    <a:gd name="T46" fmla="*/ 725 w 809"/>
                    <a:gd name="T47" fmla="*/ 532 h 629"/>
                    <a:gd name="T48" fmla="*/ 757 w 809"/>
                    <a:gd name="T49" fmla="*/ 574 h 629"/>
                    <a:gd name="T50" fmla="*/ 790 w 809"/>
                    <a:gd name="T51" fmla="*/ 613 h 629"/>
                    <a:gd name="T52" fmla="*/ 809 w 809"/>
                    <a:gd name="T53" fmla="*/ 510 h 629"/>
                    <a:gd name="T54" fmla="*/ 790 w 809"/>
                    <a:gd name="T55" fmla="*/ 471 h 629"/>
                    <a:gd name="T56" fmla="*/ 732 w 809"/>
                    <a:gd name="T57" fmla="*/ 346 h 629"/>
                    <a:gd name="T58" fmla="*/ 690 w 809"/>
                    <a:gd name="T59" fmla="*/ 261 h 629"/>
                    <a:gd name="T60" fmla="*/ 644 w 809"/>
                    <a:gd name="T61" fmla="*/ 181 h 629"/>
                    <a:gd name="T62" fmla="*/ 618 w 809"/>
                    <a:gd name="T63" fmla="*/ 144 h 629"/>
                    <a:gd name="T64" fmla="*/ 591 w 809"/>
                    <a:gd name="T65" fmla="*/ 110 h 629"/>
                    <a:gd name="T66" fmla="*/ 562 w 809"/>
                    <a:gd name="T67" fmla="*/ 79 h 629"/>
                    <a:gd name="T68" fmla="*/ 532 w 809"/>
                    <a:gd name="T69" fmla="*/ 52 h 629"/>
                    <a:gd name="T70" fmla="*/ 498 w 809"/>
                    <a:gd name="T71" fmla="*/ 31 h 629"/>
                    <a:gd name="T72" fmla="*/ 461 w 809"/>
                    <a:gd name="T73" fmla="*/ 14 h 629"/>
                    <a:gd name="T74" fmla="*/ 423 w 809"/>
                    <a:gd name="T75" fmla="*/ 4 h 629"/>
                    <a:gd name="T76" fmla="*/ 380 w 809"/>
                    <a:gd name="T77" fmla="*/ 0 h 629"/>
                    <a:gd name="T78" fmla="*/ 380 w 809"/>
                    <a:gd name="T79" fmla="*/ 1 h 629"/>
                    <a:gd name="T80" fmla="*/ 345 w 809"/>
                    <a:gd name="T81" fmla="*/ 2 h 629"/>
                    <a:gd name="T82" fmla="*/ 313 w 809"/>
                    <a:gd name="T83" fmla="*/ 9 h 629"/>
                    <a:gd name="T84" fmla="*/ 282 w 809"/>
                    <a:gd name="T85" fmla="*/ 20 h 629"/>
                    <a:gd name="T86" fmla="*/ 253 w 809"/>
                    <a:gd name="T87" fmla="*/ 33 h 629"/>
                    <a:gd name="T88" fmla="*/ 225 w 809"/>
                    <a:gd name="T89" fmla="*/ 51 h 629"/>
                    <a:gd name="T90" fmla="*/ 199 w 809"/>
                    <a:gd name="T91" fmla="*/ 73 h 629"/>
                    <a:gd name="T92" fmla="*/ 176 w 809"/>
                    <a:gd name="T93" fmla="*/ 96 h 629"/>
                    <a:gd name="T94" fmla="*/ 129 w 809"/>
                    <a:gd name="T95" fmla="*/ 151 h 629"/>
                    <a:gd name="T96" fmla="*/ 89 w 809"/>
                    <a:gd name="T97" fmla="*/ 214 h 629"/>
                    <a:gd name="T98" fmla="*/ 52 w 809"/>
                    <a:gd name="T99" fmla="*/ 280 h 629"/>
                    <a:gd name="T100" fmla="*/ 0 w 809"/>
                    <a:gd name="T101" fmla="*/ 384 h 62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09" h="629">
                      <a:moveTo>
                        <a:pt x="0" y="384"/>
                      </a:moveTo>
                      <a:lnTo>
                        <a:pt x="0" y="384"/>
                      </a:lnTo>
                      <a:lnTo>
                        <a:pt x="24" y="437"/>
                      </a:lnTo>
                      <a:lnTo>
                        <a:pt x="49" y="487"/>
                      </a:lnTo>
                      <a:lnTo>
                        <a:pt x="71" y="449"/>
                      </a:lnTo>
                      <a:lnTo>
                        <a:pt x="92" y="411"/>
                      </a:lnTo>
                      <a:lnTo>
                        <a:pt x="113" y="371"/>
                      </a:lnTo>
                      <a:lnTo>
                        <a:pt x="133" y="330"/>
                      </a:lnTo>
                      <a:lnTo>
                        <a:pt x="170" y="252"/>
                      </a:lnTo>
                      <a:lnTo>
                        <a:pt x="189" y="215"/>
                      </a:lnTo>
                      <a:lnTo>
                        <a:pt x="208" y="179"/>
                      </a:lnTo>
                      <a:lnTo>
                        <a:pt x="227" y="145"/>
                      </a:lnTo>
                      <a:lnTo>
                        <a:pt x="246" y="114"/>
                      </a:lnTo>
                      <a:lnTo>
                        <a:pt x="256" y="101"/>
                      </a:lnTo>
                      <a:lnTo>
                        <a:pt x="265" y="87"/>
                      </a:lnTo>
                      <a:lnTo>
                        <a:pt x="277" y="75"/>
                      </a:lnTo>
                      <a:lnTo>
                        <a:pt x="287" y="64"/>
                      </a:lnTo>
                      <a:lnTo>
                        <a:pt x="297" y="54"/>
                      </a:lnTo>
                      <a:lnTo>
                        <a:pt x="308" y="45"/>
                      </a:lnTo>
                      <a:lnTo>
                        <a:pt x="319" y="37"/>
                      </a:lnTo>
                      <a:lnTo>
                        <a:pt x="331" y="30"/>
                      </a:lnTo>
                      <a:lnTo>
                        <a:pt x="343" y="26"/>
                      </a:lnTo>
                      <a:lnTo>
                        <a:pt x="354" y="21"/>
                      </a:lnTo>
                      <a:lnTo>
                        <a:pt x="368" y="19"/>
                      </a:lnTo>
                      <a:lnTo>
                        <a:pt x="380" y="19"/>
                      </a:lnTo>
                      <a:lnTo>
                        <a:pt x="396" y="20"/>
                      </a:lnTo>
                      <a:lnTo>
                        <a:pt x="412" y="23"/>
                      </a:lnTo>
                      <a:lnTo>
                        <a:pt x="426" y="30"/>
                      </a:lnTo>
                      <a:lnTo>
                        <a:pt x="441" y="38"/>
                      </a:lnTo>
                      <a:lnTo>
                        <a:pt x="454" y="49"/>
                      </a:lnTo>
                      <a:lnTo>
                        <a:pt x="468" y="60"/>
                      </a:lnTo>
                      <a:lnTo>
                        <a:pt x="481" y="75"/>
                      </a:lnTo>
                      <a:lnTo>
                        <a:pt x="494" y="91"/>
                      </a:lnTo>
                      <a:lnTo>
                        <a:pt x="506" y="107"/>
                      </a:lnTo>
                      <a:lnTo>
                        <a:pt x="517" y="126"/>
                      </a:lnTo>
                      <a:lnTo>
                        <a:pt x="530" y="147"/>
                      </a:lnTo>
                      <a:lnTo>
                        <a:pt x="541" y="167"/>
                      </a:lnTo>
                      <a:lnTo>
                        <a:pt x="563" y="212"/>
                      </a:lnTo>
                      <a:lnTo>
                        <a:pt x="587" y="260"/>
                      </a:lnTo>
                      <a:lnTo>
                        <a:pt x="633" y="361"/>
                      </a:lnTo>
                      <a:lnTo>
                        <a:pt x="658" y="412"/>
                      </a:lnTo>
                      <a:lnTo>
                        <a:pt x="684" y="461"/>
                      </a:lnTo>
                      <a:lnTo>
                        <a:pt x="697" y="486"/>
                      </a:lnTo>
                      <a:lnTo>
                        <a:pt x="710" y="510"/>
                      </a:lnTo>
                      <a:lnTo>
                        <a:pt x="725" y="532"/>
                      </a:lnTo>
                      <a:lnTo>
                        <a:pt x="741" y="554"/>
                      </a:lnTo>
                      <a:lnTo>
                        <a:pt x="757" y="574"/>
                      </a:lnTo>
                      <a:lnTo>
                        <a:pt x="773" y="595"/>
                      </a:lnTo>
                      <a:lnTo>
                        <a:pt x="790" y="613"/>
                      </a:lnTo>
                      <a:lnTo>
                        <a:pt x="808" y="629"/>
                      </a:lnTo>
                      <a:lnTo>
                        <a:pt x="809" y="510"/>
                      </a:lnTo>
                      <a:lnTo>
                        <a:pt x="790" y="471"/>
                      </a:lnTo>
                      <a:lnTo>
                        <a:pt x="771" y="431"/>
                      </a:lnTo>
                      <a:lnTo>
                        <a:pt x="732" y="346"/>
                      </a:lnTo>
                      <a:lnTo>
                        <a:pt x="712" y="303"/>
                      </a:lnTo>
                      <a:lnTo>
                        <a:pt x="690" y="261"/>
                      </a:lnTo>
                      <a:lnTo>
                        <a:pt x="668" y="220"/>
                      </a:lnTo>
                      <a:lnTo>
                        <a:pt x="644" y="181"/>
                      </a:lnTo>
                      <a:lnTo>
                        <a:pt x="632" y="162"/>
                      </a:lnTo>
                      <a:lnTo>
                        <a:pt x="618" y="144"/>
                      </a:lnTo>
                      <a:lnTo>
                        <a:pt x="605" y="126"/>
                      </a:lnTo>
                      <a:lnTo>
                        <a:pt x="591" y="110"/>
                      </a:lnTo>
                      <a:lnTo>
                        <a:pt x="578" y="94"/>
                      </a:lnTo>
                      <a:lnTo>
                        <a:pt x="562" y="79"/>
                      </a:lnTo>
                      <a:lnTo>
                        <a:pt x="548" y="66"/>
                      </a:lnTo>
                      <a:lnTo>
                        <a:pt x="532" y="52"/>
                      </a:lnTo>
                      <a:lnTo>
                        <a:pt x="515" y="41"/>
                      </a:lnTo>
                      <a:lnTo>
                        <a:pt x="498" y="31"/>
                      </a:lnTo>
                      <a:lnTo>
                        <a:pt x="480" y="22"/>
                      </a:lnTo>
                      <a:lnTo>
                        <a:pt x="461" y="14"/>
                      </a:lnTo>
                      <a:lnTo>
                        <a:pt x="442" y="9"/>
                      </a:lnTo>
                      <a:lnTo>
                        <a:pt x="423" y="4"/>
                      </a:lnTo>
                      <a:lnTo>
                        <a:pt x="401" y="1"/>
                      </a:lnTo>
                      <a:lnTo>
                        <a:pt x="380" y="0"/>
                      </a:lnTo>
                      <a:lnTo>
                        <a:pt x="380" y="1"/>
                      </a:lnTo>
                      <a:lnTo>
                        <a:pt x="363" y="1"/>
                      </a:lnTo>
                      <a:lnTo>
                        <a:pt x="345" y="2"/>
                      </a:lnTo>
                      <a:lnTo>
                        <a:pt x="329" y="5"/>
                      </a:lnTo>
                      <a:lnTo>
                        <a:pt x="313" y="9"/>
                      </a:lnTo>
                      <a:lnTo>
                        <a:pt x="297" y="13"/>
                      </a:lnTo>
                      <a:lnTo>
                        <a:pt x="282" y="20"/>
                      </a:lnTo>
                      <a:lnTo>
                        <a:pt x="268" y="27"/>
                      </a:lnTo>
                      <a:lnTo>
                        <a:pt x="253" y="33"/>
                      </a:lnTo>
                      <a:lnTo>
                        <a:pt x="240" y="42"/>
                      </a:lnTo>
                      <a:lnTo>
                        <a:pt x="225" y="51"/>
                      </a:lnTo>
                      <a:lnTo>
                        <a:pt x="213" y="61"/>
                      </a:lnTo>
                      <a:lnTo>
                        <a:pt x="199" y="73"/>
                      </a:lnTo>
                      <a:lnTo>
                        <a:pt x="187" y="84"/>
                      </a:lnTo>
                      <a:lnTo>
                        <a:pt x="176" y="96"/>
                      </a:lnTo>
                      <a:lnTo>
                        <a:pt x="152" y="123"/>
                      </a:lnTo>
                      <a:lnTo>
                        <a:pt x="129" y="151"/>
                      </a:lnTo>
                      <a:lnTo>
                        <a:pt x="109" y="181"/>
                      </a:lnTo>
                      <a:lnTo>
                        <a:pt x="89" y="214"/>
                      </a:lnTo>
                      <a:lnTo>
                        <a:pt x="70" y="246"/>
                      </a:lnTo>
                      <a:lnTo>
                        <a:pt x="52" y="280"/>
                      </a:lnTo>
                      <a:lnTo>
                        <a:pt x="34" y="315"/>
                      </a:lnTo>
                      <a:lnTo>
                        <a:pt x="0" y="384"/>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19" name="Freeform 87">
                  <a:extLst>
                    <a:ext uri="{FF2B5EF4-FFF2-40B4-BE49-F238E27FC236}">
                      <a16:creationId xmlns:a16="http://schemas.microsoft.com/office/drawing/2014/main" id="{2325B41A-E578-48DA-981C-227C41411F37}"/>
                    </a:ext>
                  </a:extLst>
                </p:cNvPr>
                <p:cNvSpPr>
                  <a:spLocks/>
                </p:cNvSpPr>
                <p:nvPr/>
              </p:nvSpPr>
              <p:spPr bwMode="auto">
                <a:xfrm>
                  <a:off x="6601756" y="4762070"/>
                  <a:ext cx="1119182" cy="683511"/>
                </a:xfrm>
                <a:custGeom>
                  <a:avLst/>
                  <a:gdLst>
                    <a:gd name="T0" fmla="*/ 789 w 977"/>
                    <a:gd name="T1" fmla="*/ 682 h 700"/>
                    <a:gd name="T2" fmla="*/ 821 w 977"/>
                    <a:gd name="T3" fmla="*/ 673 h 700"/>
                    <a:gd name="T4" fmla="*/ 850 w 977"/>
                    <a:gd name="T5" fmla="*/ 654 h 700"/>
                    <a:gd name="T6" fmla="*/ 880 w 977"/>
                    <a:gd name="T7" fmla="*/ 626 h 700"/>
                    <a:gd name="T8" fmla="*/ 932 w 977"/>
                    <a:gd name="T9" fmla="*/ 549 h 700"/>
                    <a:gd name="T10" fmla="*/ 977 w 977"/>
                    <a:gd name="T11" fmla="*/ 609 h 700"/>
                    <a:gd name="T12" fmla="*/ 935 w 977"/>
                    <a:gd name="T13" fmla="*/ 647 h 700"/>
                    <a:gd name="T14" fmla="*/ 887 w 977"/>
                    <a:gd name="T15" fmla="*/ 676 h 700"/>
                    <a:gd name="T16" fmla="*/ 848 w 977"/>
                    <a:gd name="T17" fmla="*/ 691 h 700"/>
                    <a:gd name="T18" fmla="*/ 807 w 977"/>
                    <a:gd name="T19" fmla="*/ 698 h 700"/>
                    <a:gd name="T20" fmla="*/ 776 w 977"/>
                    <a:gd name="T21" fmla="*/ 700 h 700"/>
                    <a:gd name="T22" fmla="*/ 729 w 977"/>
                    <a:gd name="T23" fmla="*/ 695 h 700"/>
                    <a:gd name="T24" fmla="*/ 686 w 977"/>
                    <a:gd name="T25" fmla="*/ 683 h 700"/>
                    <a:gd name="T26" fmla="*/ 647 w 977"/>
                    <a:gd name="T27" fmla="*/ 663 h 700"/>
                    <a:gd name="T28" fmla="*/ 610 w 977"/>
                    <a:gd name="T29" fmla="*/ 636 h 700"/>
                    <a:gd name="T30" fmla="*/ 546 w 977"/>
                    <a:gd name="T31" fmla="*/ 567 h 700"/>
                    <a:gd name="T32" fmla="*/ 491 w 977"/>
                    <a:gd name="T33" fmla="*/ 483 h 700"/>
                    <a:gd name="T34" fmla="*/ 427 w 977"/>
                    <a:gd name="T35" fmla="*/ 359 h 700"/>
                    <a:gd name="T36" fmla="*/ 341 w 977"/>
                    <a:gd name="T37" fmla="*/ 176 h 700"/>
                    <a:gd name="T38" fmla="*/ 297 w 977"/>
                    <a:gd name="T39" fmla="*/ 102 h 700"/>
                    <a:gd name="T40" fmla="*/ 250 w 977"/>
                    <a:gd name="T41" fmla="*/ 49 h 700"/>
                    <a:gd name="T42" fmla="*/ 223 w 977"/>
                    <a:gd name="T43" fmla="*/ 31 h 700"/>
                    <a:gd name="T44" fmla="*/ 195 w 977"/>
                    <a:gd name="T45" fmla="*/ 21 h 700"/>
                    <a:gd name="T46" fmla="*/ 175 w 977"/>
                    <a:gd name="T47" fmla="*/ 18 h 700"/>
                    <a:gd name="T48" fmla="*/ 137 w 977"/>
                    <a:gd name="T49" fmla="*/ 25 h 700"/>
                    <a:gd name="T50" fmla="*/ 102 w 977"/>
                    <a:gd name="T51" fmla="*/ 45 h 700"/>
                    <a:gd name="T52" fmla="*/ 69 w 977"/>
                    <a:gd name="T53" fmla="*/ 78 h 700"/>
                    <a:gd name="T54" fmla="*/ 39 w 977"/>
                    <a:gd name="T55" fmla="*/ 118 h 700"/>
                    <a:gd name="T56" fmla="*/ 1 w 977"/>
                    <a:gd name="T57" fmla="*/ 68 h 700"/>
                    <a:gd name="T58" fmla="*/ 39 w 977"/>
                    <a:gd name="T59" fmla="*/ 40 h 700"/>
                    <a:gd name="T60" fmla="*/ 103 w 977"/>
                    <a:gd name="T61" fmla="*/ 11 h 700"/>
                    <a:gd name="T62" fmla="*/ 176 w 977"/>
                    <a:gd name="T63" fmla="*/ 0 h 700"/>
                    <a:gd name="T64" fmla="*/ 207 w 977"/>
                    <a:gd name="T65" fmla="*/ 3 h 700"/>
                    <a:gd name="T66" fmla="*/ 251 w 977"/>
                    <a:gd name="T67" fmla="*/ 13 h 700"/>
                    <a:gd name="T68" fmla="*/ 292 w 977"/>
                    <a:gd name="T69" fmla="*/ 31 h 700"/>
                    <a:gd name="T70" fmla="*/ 329 w 977"/>
                    <a:gd name="T71" fmla="*/ 55 h 700"/>
                    <a:gd name="T72" fmla="*/ 385 w 977"/>
                    <a:gd name="T73" fmla="*/ 108 h 700"/>
                    <a:gd name="T74" fmla="*/ 443 w 977"/>
                    <a:gd name="T75" fmla="*/ 188 h 700"/>
                    <a:gd name="T76" fmla="*/ 494 w 977"/>
                    <a:gd name="T77" fmla="*/ 278 h 700"/>
                    <a:gd name="T78" fmla="*/ 611 w 977"/>
                    <a:gd name="T79" fmla="*/ 524 h 700"/>
                    <a:gd name="T80" fmla="*/ 656 w 977"/>
                    <a:gd name="T81" fmla="*/ 598 h 700"/>
                    <a:gd name="T82" fmla="*/ 703 w 977"/>
                    <a:gd name="T83" fmla="*/ 651 h 700"/>
                    <a:gd name="T84" fmla="*/ 729 w 977"/>
                    <a:gd name="T85" fmla="*/ 669 h 700"/>
                    <a:gd name="T86" fmla="*/ 757 w 977"/>
                    <a:gd name="T87" fmla="*/ 679 h 700"/>
                    <a:gd name="T88" fmla="*/ 776 w 977"/>
                    <a:gd name="T89" fmla="*/ 682 h 7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894 w 10000"/>
                    <a:gd name="connsiteY65" fmla="*/ 271 h 10000"/>
                    <a:gd name="connsiteX66" fmla="*/ 1791 w 10000"/>
                    <a:gd name="connsiteY66" fmla="*/ 257 h 10000"/>
                    <a:gd name="connsiteX67" fmla="*/ 1668 w 10000"/>
                    <a:gd name="connsiteY67" fmla="*/ 271 h 10000"/>
                    <a:gd name="connsiteX68" fmla="*/ 1525 w 10000"/>
                    <a:gd name="connsiteY68" fmla="*/ 314 h 10000"/>
                    <a:gd name="connsiteX69" fmla="*/ 1402 w 10000"/>
                    <a:gd name="connsiteY69" fmla="*/ 357 h 10000"/>
                    <a:gd name="connsiteX70" fmla="*/ 1279 w 10000"/>
                    <a:gd name="connsiteY70" fmla="*/ 443 h 10000"/>
                    <a:gd name="connsiteX71" fmla="*/ 1157 w 10000"/>
                    <a:gd name="connsiteY71" fmla="*/ 529 h 10000"/>
                    <a:gd name="connsiteX72" fmla="*/ 1044 w 10000"/>
                    <a:gd name="connsiteY72" fmla="*/ 643 h 10000"/>
                    <a:gd name="connsiteX73" fmla="*/ 931 w 10000"/>
                    <a:gd name="connsiteY73" fmla="*/ 786 h 10000"/>
                    <a:gd name="connsiteX74" fmla="*/ 809 w 10000"/>
                    <a:gd name="connsiteY74" fmla="*/ 929 h 10000"/>
                    <a:gd name="connsiteX75" fmla="*/ 706 w 10000"/>
                    <a:gd name="connsiteY75" fmla="*/ 1114 h 10000"/>
                    <a:gd name="connsiteX76" fmla="*/ 604 w 10000"/>
                    <a:gd name="connsiteY76" fmla="*/ 1286 h 10000"/>
                    <a:gd name="connsiteX77" fmla="*/ 491 w 10000"/>
                    <a:gd name="connsiteY77" fmla="*/ 1486 h 10000"/>
                    <a:gd name="connsiteX78" fmla="*/ 399 w 10000"/>
                    <a:gd name="connsiteY78" fmla="*/ 1686 h 10000"/>
                    <a:gd name="connsiteX79" fmla="*/ 194 w 10000"/>
                    <a:gd name="connsiteY79" fmla="*/ 2157 h 10000"/>
                    <a:gd name="connsiteX80" fmla="*/ 0 w 10000"/>
                    <a:gd name="connsiteY80" fmla="*/ 2643 h 10000"/>
                    <a:gd name="connsiteX81" fmla="*/ 10 w 10000"/>
                    <a:gd name="connsiteY81" fmla="*/ 971 h 10000"/>
                    <a:gd name="connsiteX82" fmla="*/ 205 w 10000"/>
                    <a:gd name="connsiteY82" fmla="*/ 757 h 10000"/>
                    <a:gd name="connsiteX83" fmla="*/ 399 w 10000"/>
                    <a:gd name="connsiteY83" fmla="*/ 571 h 10000"/>
                    <a:gd name="connsiteX84" fmla="*/ 604 w 10000"/>
                    <a:gd name="connsiteY84" fmla="*/ 386 h 10000"/>
                    <a:gd name="connsiteX85" fmla="*/ 819 w 10000"/>
                    <a:gd name="connsiteY85" fmla="*/ 257 h 10000"/>
                    <a:gd name="connsiteX86" fmla="*/ 1054 w 10000"/>
                    <a:gd name="connsiteY86" fmla="*/ 157 h 10000"/>
                    <a:gd name="connsiteX87" fmla="*/ 1300 w 10000"/>
                    <a:gd name="connsiteY87" fmla="*/ 71 h 10000"/>
                    <a:gd name="connsiteX88" fmla="*/ 1535 w 10000"/>
                    <a:gd name="connsiteY88" fmla="*/ 29 h 10000"/>
                    <a:gd name="connsiteX89" fmla="*/ 1801 w 10000"/>
                    <a:gd name="connsiteY89" fmla="*/ 0 h 10000"/>
                    <a:gd name="connsiteX90" fmla="*/ 1965 w 10000"/>
                    <a:gd name="connsiteY90" fmla="*/ 0 h 10000"/>
                    <a:gd name="connsiteX91" fmla="*/ 2119 w 10000"/>
                    <a:gd name="connsiteY91" fmla="*/ 43 h 10000"/>
                    <a:gd name="connsiteX92" fmla="*/ 2272 w 10000"/>
                    <a:gd name="connsiteY92" fmla="*/ 71 h 10000"/>
                    <a:gd name="connsiteX93" fmla="*/ 2426 w 10000"/>
                    <a:gd name="connsiteY93" fmla="*/ 114 h 10000"/>
                    <a:gd name="connsiteX94" fmla="*/ 2569 w 10000"/>
                    <a:gd name="connsiteY94" fmla="*/ 186 h 10000"/>
                    <a:gd name="connsiteX95" fmla="*/ 2712 w 10000"/>
                    <a:gd name="connsiteY95" fmla="*/ 257 h 10000"/>
                    <a:gd name="connsiteX96" fmla="*/ 2845 w 10000"/>
                    <a:gd name="connsiteY96" fmla="*/ 343 h 10000"/>
                    <a:gd name="connsiteX97" fmla="*/ 2989 w 10000"/>
                    <a:gd name="connsiteY97" fmla="*/ 443 h 10000"/>
                    <a:gd name="connsiteX98" fmla="*/ 3112 w 10000"/>
                    <a:gd name="connsiteY98" fmla="*/ 529 h 10000"/>
                    <a:gd name="connsiteX99" fmla="*/ 3234 w 10000"/>
                    <a:gd name="connsiteY99" fmla="*/ 657 h 10000"/>
                    <a:gd name="connsiteX100" fmla="*/ 3367 w 10000"/>
                    <a:gd name="connsiteY100" fmla="*/ 786 h 10000"/>
                    <a:gd name="connsiteX101" fmla="*/ 3490 w 10000"/>
                    <a:gd name="connsiteY101" fmla="*/ 914 h 10000"/>
                    <a:gd name="connsiteX102" fmla="*/ 3726 w 10000"/>
                    <a:gd name="connsiteY102" fmla="*/ 1200 h 10000"/>
                    <a:gd name="connsiteX103" fmla="*/ 3941 w 10000"/>
                    <a:gd name="connsiteY103" fmla="*/ 1543 h 10000"/>
                    <a:gd name="connsiteX104" fmla="*/ 4145 w 10000"/>
                    <a:gd name="connsiteY104" fmla="*/ 1900 h 10000"/>
                    <a:gd name="connsiteX105" fmla="*/ 4340 w 10000"/>
                    <a:gd name="connsiteY105" fmla="*/ 2286 h 10000"/>
                    <a:gd name="connsiteX106" fmla="*/ 4534 w 10000"/>
                    <a:gd name="connsiteY106" fmla="*/ 2686 h 10000"/>
                    <a:gd name="connsiteX107" fmla="*/ 4708 w 10000"/>
                    <a:gd name="connsiteY107" fmla="*/ 3100 h 10000"/>
                    <a:gd name="connsiteX108" fmla="*/ 4893 w 10000"/>
                    <a:gd name="connsiteY108" fmla="*/ 3529 h 10000"/>
                    <a:gd name="connsiteX109" fmla="*/ 5056 w 10000"/>
                    <a:gd name="connsiteY109" fmla="*/ 3971 h 10000"/>
                    <a:gd name="connsiteX110" fmla="*/ 5363 w 10000"/>
                    <a:gd name="connsiteY110" fmla="*/ 4871 h 10000"/>
                    <a:gd name="connsiteX111" fmla="*/ 5967 w 10000"/>
                    <a:gd name="connsiteY111" fmla="*/ 6657 h 10000"/>
                    <a:gd name="connsiteX112" fmla="*/ 6254 w 10000"/>
                    <a:gd name="connsiteY112" fmla="*/ 7486 h 10000"/>
                    <a:gd name="connsiteX113" fmla="*/ 6407 w 10000"/>
                    <a:gd name="connsiteY113" fmla="*/ 7843 h 10000"/>
                    <a:gd name="connsiteX114" fmla="*/ 6551 w 10000"/>
                    <a:gd name="connsiteY114" fmla="*/ 8214 h 10000"/>
                    <a:gd name="connsiteX115" fmla="*/ 6714 w 10000"/>
                    <a:gd name="connsiteY115" fmla="*/ 8543 h 10000"/>
                    <a:gd name="connsiteX116" fmla="*/ 6868 w 10000"/>
                    <a:gd name="connsiteY116" fmla="*/ 8829 h 10000"/>
                    <a:gd name="connsiteX117" fmla="*/ 7021 w 10000"/>
                    <a:gd name="connsiteY117" fmla="*/ 9100 h 10000"/>
                    <a:gd name="connsiteX118" fmla="*/ 7195 w 10000"/>
                    <a:gd name="connsiteY118" fmla="*/ 9300 h 10000"/>
                    <a:gd name="connsiteX119" fmla="*/ 7288 w 10000"/>
                    <a:gd name="connsiteY119" fmla="*/ 9400 h 10000"/>
                    <a:gd name="connsiteX120" fmla="*/ 7369 w 10000"/>
                    <a:gd name="connsiteY120" fmla="*/ 9500 h 10000"/>
                    <a:gd name="connsiteX121" fmla="*/ 7462 w 10000"/>
                    <a:gd name="connsiteY121" fmla="*/ 9557 h 10000"/>
                    <a:gd name="connsiteX122" fmla="*/ 7554 w 10000"/>
                    <a:gd name="connsiteY122" fmla="*/ 9629 h 10000"/>
                    <a:gd name="connsiteX123" fmla="*/ 7646 w 10000"/>
                    <a:gd name="connsiteY123" fmla="*/ 9671 h 10000"/>
                    <a:gd name="connsiteX124" fmla="*/ 7748 w 10000"/>
                    <a:gd name="connsiteY124" fmla="*/ 9700 h 10000"/>
                    <a:gd name="connsiteX125" fmla="*/ 7851 w 10000"/>
                    <a:gd name="connsiteY125" fmla="*/ 9743 h 10000"/>
                    <a:gd name="connsiteX126" fmla="*/ 7943 w 10000"/>
                    <a:gd name="connsiteY126"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791 w 10000"/>
                    <a:gd name="connsiteY65" fmla="*/ 257 h 10000"/>
                    <a:gd name="connsiteX66" fmla="*/ 1668 w 10000"/>
                    <a:gd name="connsiteY66" fmla="*/ 271 h 10000"/>
                    <a:gd name="connsiteX67" fmla="*/ 1525 w 10000"/>
                    <a:gd name="connsiteY67" fmla="*/ 314 h 10000"/>
                    <a:gd name="connsiteX68" fmla="*/ 1402 w 10000"/>
                    <a:gd name="connsiteY68" fmla="*/ 357 h 10000"/>
                    <a:gd name="connsiteX69" fmla="*/ 1279 w 10000"/>
                    <a:gd name="connsiteY69" fmla="*/ 443 h 10000"/>
                    <a:gd name="connsiteX70" fmla="*/ 1157 w 10000"/>
                    <a:gd name="connsiteY70" fmla="*/ 529 h 10000"/>
                    <a:gd name="connsiteX71" fmla="*/ 1044 w 10000"/>
                    <a:gd name="connsiteY71" fmla="*/ 643 h 10000"/>
                    <a:gd name="connsiteX72" fmla="*/ 931 w 10000"/>
                    <a:gd name="connsiteY72" fmla="*/ 786 h 10000"/>
                    <a:gd name="connsiteX73" fmla="*/ 809 w 10000"/>
                    <a:gd name="connsiteY73" fmla="*/ 929 h 10000"/>
                    <a:gd name="connsiteX74" fmla="*/ 706 w 10000"/>
                    <a:gd name="connsiteY74" fmla="*/ 1114 h 10000"/>
                    <a:gd name="connsiteX75" fmla="*/ 604 w 10000"/>
                    <a:gd name="connsiteY75" fmla="*/ 1286 h 10000"/>
                    <a:gd name="connsiteX76" fmla="*/ 491 w 10000"/>
                    <a:gd name="connsiteY76" fmla="*/ 1486 h 10000"/>
                    <a:gd name="connsiteX77" fmla="*/ 399 w 10000"/>
                    <a:gd name="connsiteY77" fmla="*/ 1686 h 10000"/>
                    <a:gd name="connsiteX78" fmla="*/ 194 w 10000"/>
                    <a:gd name="connsiteY78" fmla="*/ 2157 h 10000"/>
                    <a:gd name="connsiteX79" fmla="*/ 0 w 10000"/>
                    <a:gd name="connsiteY79" fmla="*/ 2643 h 10000"/>
                    <a:gd name="connsiteX80" fmla="*/ 10 w 10000"/>
                    <a:gd name="connsiteY80" fmla="*/ 971 h 10000"/>
                    <a:gd name="connsiteX81" fmla="*/ 205 w 10000"/>
                    <a:gd name="connsiteY81" fmla="*/ 757 h 10000"/>
                    <a:gd name="connsiteX82" fmla="*/ 399 w 10000"/>
                    <a:gd name="connsiteY82" fmla="*/ 571 h 10000"/>
                    <a:gd name="connsiteX83" fmla="*/ 604 w 10000"/>
                    <a:gd name="connsiteY83" fmla="*/ 386 h 10000"/>
                    <a:gd name="connsiteX84" fmla="*/ 819 w 10000"/>
                    <a:gd name="connsiteY84" fmla="*/ 257 h 10000"/>
                    <a:gd name="connsiteX85" fmla="*/ 1054 w 10000"/>
                    <a:gd name="connsiteY85" fmla="*/ 157 h 10000"/>
                    <a:gd name="connsiteX86" fmla="*/ 1300 w 10000"/>
                    <a:gd name="connsiteY86" fmla="*/ 71 h 10000"/>
                    <a:gd name="connsiteX87" fmla="*/ 1535 w 10000"/>
                    <a:gd name="connsiteY87" fmla="*/ 29 h 10000"/>
                    <a:gd name="connsiteX88" fmla="*/ 1801 w 10000"/>
                    <a:gd name="connsiteY88" fmla="*/ 0 h 10000"/>
                    <a:gd name="connsiteX89" fmla="*/ 1965 w 10000"/>
                    <a:gd name="connsiteY89" fmla="*/ 0 h 10000"/>
                    <a:gd name="connsiteX90" fmla="*/ 2119 w 10000"/>
                    <a:gd name="connsiteY90" fmla="*/ 43 h 10000"/>
                    <a:gd name="connsiteX91" fmla="*/ 2272 w 10000"/>
                    <a:gd name="connsiteY91" fmla="*/ 71 h 10000"/>
                    <a:gd name="connsiteX92" fmla="*/ 2426 w 10000"/>
                    <a:gd name="connsiteY92" fmla="*/ 114 h 10000"/>
                    <a:gd name="connsiteX93" fmla="*/ 2569 w 10000"/>
                    <a:gd name="connsiteY93" fmla="*/ 186 h 10000"/>
                    <a:gd name="connsiteX94" fmla="*/ 2712 w 10000"/>
                    <a:gd name="connsiteY94" fmla="*/ 257 h 10000"/>
                    <a:gd name="connsiteX95" fmla="*/ 2845 w 10000"/>
                    <a:gd name="connsiteY95" fmla="*/ 343 h 10000"/>
                    <a:gd name="connsiteX96" fmla="*/ 2989 w 10000"/>
                    <a:gd name="connsiteY96" fmla="*/ 443 h 10000"/>
                    <a:gd name="connsiteX97" fmla="*/ 3112 w 10000"/>
                    <a:gd name="connsiteY97" fmla="*/ 529 h 10000"/>
                    <a:gd name="connsiteX98" fmla="*/ 3234 w 10000"/>
                    <a:gd name="connsiteY98" fmla="*/ 657 h 10000"/>
                    <a:gd name="connsiteX99" fmla="*/ 3367 w 10000"/>
                    <a:gd name="connsiteY99" fmla="*/ 786 h 10000"/>
                    <a:gd name="connsiteX100" fmla="*/ 3490 w 10000"/>
                    <a:gd name="connsiteY100" fmla="*/ 914 h 10000"/>
                    <a:gd name="connsiteX101" fmla="*/ 3726 w 10000"/>
                    <a:gd name="connsiteY101" fmla="*/ 1200 h 10000"/>
                    <a:gd name="connsiteX102" fmla="*/ 3941 w 10000"/>
                    <a:gd name="connsiteY102" fmla="*/ 1543 h 10000"/>
                    <a:gd name="connsiteX103" fmla="*/ 4145 w 10000"/>
                    <a:gd name="connsiteY103" fmla="*/ 1900 h 10000"/>
                    <a:gd name="connsiteX104" fmla="*/ 4340 w 10000"/>
                    <a:gd name="connsiteY104" fmla="*/ 2286 h 10000"/>
                    <a:gd name="connsiteX105" fmla="*/ 4534 w 10000"/>
                    <a:gd name="connsiteY105" fmla="*/ 2686 h 10000"/>
                    <a:gd name="connsiteX106" fmla="*/ 4708 w 10000"/>
                    <a:gd name="connsiteY106" fmla="*/ 3100 h 10000"/>
                    <a:gd name="connsiteX107" fmla="*/ 4893 w 10000"/>
                    <a:gd name="connsiteY107" fmla="*/ 3529 h 10000"/>
                    <a:gd name="connsiteX108" fmla="*/ 5056 w 10000"/>
                    <a:gd name="connsiteY108" fmla="*/ 3971 h 10000"/>
                    <a:gd name="connsiteX109" fmla="*/ 5363 w 10000"/>
                    <a:gd name="connsiteY109" fmla="*/ 4871 h 10000"/>
                    <a:gd name="connsiteX110" fmla="*/ 5967 w 10000"/>
                    <a:gd name="connsiteY110" fmla="*/ 6657 h 10000"/>
                    <a:gd name="connsiteX111" fmla="*/ 6254 w 10000"/>
                    <a:gd name="connsiteY111" fmla="*/ 7486 h 10000"/>
                    <a:gd name="connsiteX112" fmla="*/ 6407 w 10000"/>
                    <a:gd name="connsiteY112" fmla="*/ 7843 h 10000"/>
                    <a:gd name="connsiteX113" fmla="*/ 6551 w 10000"/>
                    <a:gd name="connsiteY113" fmla="*/ 8214 h 10000"/>
                    <a:gd name="connsiteX114" fmla="*/ 6714 w 10000"/>
                    <a:gd name="connsiteY114" fmla="*/ 8543 h 10000"/>
                    <a:gd name="connsiteX115" fmla="*/ 6868 w 10000"/>
                    <a:gd name="connsiteY115" fmla="*/ 8829 h 10000"/>
                    <a:gd name="connsiteX116" fmla="*/ 7021 w 10000"/>
                    <a:gd name="connsiteY116" fmla="*/ 9100 h 10000"/>
                    <a:gd name="connsiteX117" fmla="*/ 7195 w 10000"/>
                    <a:gd name="connsiteY117" fmla="*/ 9300 h 10000"/>
                    <a:gd name="connsiteX118" fmla="*/ 7288 w 10000"/>
                    <a:gd name="connsiteY118" fmla="*/ 9400 h 10000"/>
                    <a:gd name="connsiteX119" fmla="*/ 7369 w 10000"/>
                    <a:gd name="connsiteY119" fmla="*/ 9500 h 10000"/>
                    <a:gd name="connsiteX120" fmla="*/ 7462 w 10000"/>
                    <a:gd name="connsiteY120" fmla="*/ 9557 h 10000"/>
                    <a:gd name="connsiteX121" fmla="*/ 7554 w 10000"/>
                    <a:gd name="connsiteY121" fmla="*/ 9629 h 10000"/>
                    <a:gd name="connsiteX122" fmla="*/ 7646 w 10000"/>
                    <a:gd name="connsiteY122" fmla="*/ 9671 h 10000"/>
                    <a:gd name="connsiteX123" fmla="*/ 7748 w 10000"/>
                    <a:gd name="connsiteY123" fmla="*/ 9700 h 10000"/>
                    <a:gd name="connsiteX124" fmla="*/ 7851 w 10000"/>
                    <a:gd name="connsiteY124" fmla="*/ 9743 h 10000"/>
                    <a:gd name="connsiteX125" fmla="*/ 7943 w 10000"/>
                    <a:gd name="connsiteY125"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791 w 10000"/>
                    <a:gd name="connsiteY65" fmla="*/ 257 h 10000"/>
                    <a:gd name="connsiteX66" fmla="*/ 1668 w 10000"/>
                    <a:gd name="connsiteY66" fmla="*/ 271 h 10000"/>
                    <a:gd name="connsiteX67" fmla="*/ 1525 w 10000"/>
                    <a:gd name="connsiteY67" fmla="*/ 314 h 10000"/>
                    <a:gd name="connsiteX68" fmla="*/ 1402 w 10000"/>
                    <a:gd name="connsiteY68" fmla="*/ 357 h 10000"/>
                    <a:gd name="connsiteX69" fmla="*/ 1279 w 10000"/>
                    <a:gd name="connsiteY69" fmla="*/ 443 h 10000"/>
                    <a:gd name="connsiteX70" fmla="*/ 1157 w 10000"/>
                    <a:gd name="connsiteY70" fmla="*/ 529 h 10000"/>
                    <a:gd name="connsiteX71" fmla="*/ 1044 w 10000"/>
                    <a:gd name="connsiteY71" fmla="*/ 643 h 10000"/>
                    <a:gd name="connsiteX72" fmla="*/ 931 w 10000"/>
                    <a:gd name="connsiteY72" fmla="*/ 786 h 10000"/>
                    <a:gd name="connsiteX73" fmla="*/ 809 w 10000"/>
                    <a:gd name="connsiteY73" fmla="*/ 929 h 10000"/>
                    <a:gd name="connsiteX74" fmla="*/ 706 w 10000"/>
                    <a:gd name="connsiteY74" fmla="*/ 1114 h 10000"/>
                    <a:gd name="connsiteX75" fmla="*/ 604 w 10000"/>
                    <a:gd name="connsiteY75" fmla="*/ 1286 h 10000"/>
                    <a:gd name="connsiteX76" fmla="*/ 491 w 10000"/>
                    <a:gd name="connsiteY76" fmla="*/ 1486 h 10000"/>
                    <a:gd name="connsiteX77" fmla="*/ 399 w 10000"/>
                    <a:gd name="connsiteY77" fmla="*/ 1686 h 10000"/>
                    <a:gd name="connsiteX78" fmla="*/ 194 w 10000"/>
                    <a:gd name="connsiteY78" fmla="*/ 2157 h 10000"/>
                    <a:gd name="connsiteX79" fmla="*/ 0 w 10000"/>
                    <a:gd name="connsiteY79" fmla="*/ 2643 h 10000"/>
                    <a:gd name="connsiteX80" fmla="*/ 10 w 10000"/>
                    <a:gd name="connsiteY80" fmla="*/ 971 h 10000"/>
                    <a:gd name="connsiteX81" fmla="*/ 205 w 10000"/>
                    <a:gd name="connsiteY81" fmla="*/ 757 h 10000"/>
                    <a:gd name="connsiteX82" fmla="*/ 399 w 10000"/>
                    <a:gd name="connsiteY82" fmla="*/ 571 h 10000"/>
                    <a:gd name="connsiteX83" fmla="*/ 604 w 10000"/>
                    <a:gd name="connsiteY83" fmla="*/ 386 h 10000"/>
                    <a:gd name="connsiteX84" fmla="*/ 819 w 10000"/>
                    <a:gd name="connsiteY84" fmla="*/ 257 h 10000"/>
                    <a:gd name="connsiteX85" fmla="*/ 1054 w 10000"/>
                    <a:gd name="connsiteY85" fmla="*/ 157 h 10000"/>
                    <a:gd name="connsiteX86" fmla="*/ 1300 w 10000"/>
                    <a:gd name="connsiteY86" fmla="*/ 71 h 10000"/>
                    <a:gd name="connsiteX87" fmla="*/ 1535 w 10000"/>
                    <a:gd name="connsiteY87" fmla="*/ 29 h 10000"/>
                    <a:gd name="connsiteX88" fmla="*/ 1801 w 10000"/>
                    <a:gd name="connsiteY88" fmla="*/ 0 h 10000"/>
                    <a:gd name="connsiteX89" fmla="*/ 1965 w 10000"/>
                    <a:gd name="connsiteY89" fmla="*/ 0 h 10000"/>
                    <a:gd name="connsiteX90" fmla="*/ 2272 w 10000"/>
                    <a:gd name="connsiteY90" fmla="*/ 71 h 10000"/>
                    <a:gd name="connsiteX91" fmla="*/ 2426 w 10000"/>
                    <a:gd name="connsiteY91" fmla="*/ 114 h 10000"/>
                    <a:gd name="connsiteX92" fmla="*/ 2569 w 10000"/>
                    <a:gd name="connsiteY92" fmla="*/ 186 h 10000"/>
                    <a:gd name="connsiteX93" fmla="*/ 2712 w 10000"/>
                    <a:gd name="connsiteY93" fmla="*/ 257 h 10000"/>
                    <a:gd name="connsiteX94" fmla="*/ 2845 w 10000"/>
                    <a:gd name="connsiteY94" fmla="*/ 343 h 10000"/>
                    <a:gd name="connsiteX95" fmla="*/ 2989 w 10000"/>
                    <a:gd name="connsiteY95" fmla="*/ 443 h 10000"/>
                    <a:gd name="connsiteX96" fmla="*/ 3112 w 10000"/>
                    <a:gd name="connsiteY96" fmla="*/ 529 h 10000"/>
                    <a:gd name="connsiteX97" fmla="*/ 3234 w 10000"/>
                    <a:gd name="connsiteY97" fmla="*/ 657 h 10000"/>
                    <a:gd name="connsiteX98" fmla="*/ 3367 w 10000"/>
                    <a:gd name="connsiteY98" fmla="*/ 786 h 10000"/>
                    <a:gd name="connsiteX99" fmla="*/ 3490 w 10000"/>
                    <a:gd name="connsiteY99" fmla="*/ 914 h 10000"/>
                    <a:gd name="connsiteX100" fmla="*/ 3726 w 10000"/>
                    <a:gd name="connsiteY100" fmla="*/ 1200 h 10000"/>
                    <a:gd name="connsiteX101" fmla="*/ 3941 w 10000"/>
                    <a:gd name="connsiteY101" fmla="*/ 1543 h 10000"/>
                    <a:gd name="connsiteX102" fmla="*/ 4145 w 10000"/>
                    <a:gd name="connsiteY102" fmla="*/ 1900 h 10000"/>
                    <a:gd name="connsiteX103" fmla="*/ 4340 w 10000"/>
                    <a:gd name="connsiteY103" fmla="*/ 2286 h 10000"/>
                    <a:gd name="connsiteX104" fmla="*/ 4534 w 10000"/>
                    <a:gd name="connsiteY104" fmla="*/ 2686 h 10000"/>
                    <a:gd name="connsiteX105" fmla="*/ 4708 w 10000"/>
                    <a:gd name="connsiteY105" fmla="*/ 3100 h 10000"/>
                    <a:gd name="connsiteX106" fmla="*/ 4893 w 10000"/>
                    <a:gd name="connsiteY106" fmla="*/ 3529 h 10000"/>
                    <a:gd name="connsiteX107" fmla="*/ 5056 w 10000"/>
                    <a:gd name="connsiteY107" fmla="*/ 3971 h 10000"/>
                    <a:gd name="connsiteX108" fmla="*/ 5363 w 10000"/>
                    <a:gd name="connsiteY108" fmla="*/ 4871 h 10000"/>
                    <a:gd name="connsiteX109" fmla="*/ 5967 w 10000"/>
                    <a:gd name="connsiteY109" fmla="*/ 6657 h 10000"/>
                    <a:gd name="connsiteX110" fmla="*/ 6254 w 10000"/>
                    <a:gd name="connsiteY110" fmla="*/ 7486 h 10000"/>
                    <a:gd name="connsiteX111" fmla="*/ 6407 w 10000"/>
                    <a:gd name="connsiteY111" fmla="*/ 7843 h 10000"/>
                    <a:gd name="connsiteX112" fmla="*/ 6551 w 10000"/>
                    <a:gd name="connsiteY112" fmla="*/ 8214 h 10000"/>
                    <a:gd name="connsiteX113" fmla="*/ 6714 w 10000"/>
                    <a:gd name="connsiteY113" fmla="*/ 8543 h 10000"/>
                    <a:gd name="connsiteX114" fmla="*/ 6868 w 10000"/>
                    <a:gd name="connsiteY114" fmla="*/ 8829 h 10000"/>
                    <a:gd name="connsiteX115" fmla="*/ 7021 w 10000"/>
                    <a:gd name="connsiteY115" fmla="*/ 9100 h 10000"/>
                    <a:gd name="connsiteX116" fmla="*/ 7195 w 10000"/>
                    <a:gd name="connsiteY116" fmla="*/ 9300 h 10000"/>
                    <a:gd name="connsiteX117" fmla="*/ 7288 w 10000"/>
                    <a:gd name="connsiteY117" fmla="*/ 9400 h 10000"/>
                    <a:gd name="connsiteX118" fmla="*/ 7369 w 10000"/>
                    <a:gd name="connsiteY118" fmla="*/ 9500 h 10000"/>
                    <a:gd name="connsiteX119" fmla="*/ 7462 w 10000"/>
                    <a:gd name="connsiteY119" fmla="*/ 9557 h 10000"/>
                    <a:gd name="connsiteX120" fmla="*/ 7554 w 10000"/>
                    <a:gd name="connsiteY120" fmla="*/ 9629 h 10000"/>
                    <a:gd name="connsiteX121" fmla="*/ 7646 w 10000"/>
                    <a:gd name="connsiteY121" fmla="*/ 9671 h 10000"/>
                    <a:gd name="connsiteX122" fmla="*/ 7748 w 10000"/>
                    <a:gd name="connsiteY122" fmla="*/ 9700 h 10000"/>
                    <a:gd name="connsiteX123" fmla="*/ 7851 w 10000"/>
                    <a:gd name="connsiteY123" fmla="*/ 9743 h 10000"/>
                    <a:gd name="connsiteX124" fmla="*/ 7943 w 10000"/>
                    <a:gd name="connsiteY124"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791 w 10000"/>
                    <a:gd name="connsiteY64" fmla="*/ 257 h 10000"/>
                    <a:gd name="connsiteX65" fmla="*/ 1668 w 10000"/>
                    <a:gd name="connsiteY65" fmla="*/ 271 h 10000"/>
                    <a:gd name="connsiteX66" fmla="*/ 1525 w 10000"/>
                    <a:gd name="connsiteY66" fmla="*/ 314 h 10000"/>
                    <a:gd name="connsiteX67" fmla="*/ 1402 w 10000"/>
                    <a:gd name="connsiteY67" fmla="*/ 357 h 10000"/>
                    <a:gd name="connsiteX68" fmla="*/ 1279 w 10000"/>
                    <a:gd name="connsiteY68" fmla="*/ 443 h 10000"/>
                    <a:gd name="connsiteX69" fmla="*/ 1157 w 10000"/>
                    <a:gd name="connsiteY69" fmla="*/ 529 h 10000"/>
                    <a:gd name="connsiteX70" fmla="*/ 1044 w 10000"/>
                    <a:gd name="connsiteY70" fmla="*/ 643 h 10000"/>
                    <a:gd name="connsiteX71" fmla="*/ 931 w 10000"/>
                    <a:gd name="connsiteY71" fmla="*/ 786 h 10000"/>
                    <a:gd name="connsiteX72" fmla="*/ 809 w 10000"/>
                    <a:gd name="connsiteY72" fmla="*/ 929 h 10000"/>
                    <a:gd name="connsiteX73" fmla="*/ 706 w 10000"/>
                    <a:gd name="connsiteY73" fmla="*/ 1114 h 10000"/>
                    <a:gd name="connsiteX74" fmla="*/ 604 w 10000"/>
                    <a:gd name="connsiteY74" fmla="*/ 1286 h 10000"/>
                    <a:gd name="connsiteX75" fmla="*/ 491 w 10000"/>
                    <a:gd name="connsiteY75" fmla="*/ 1486 h 10000"/>
                    <a:gd name="connsiteX76" fmla="*/ 399 w 10000"/>
                    <a:gd name="connsiteY76" fmla="*/ 1686 h 10000"/>
                    <a:gd name="connsiteX77" fmla="*/ 194 w 10000"/>
                    <a:gd name="connsiteY77" fmla="*/ 2157 h 10000"/>
                    <a:gd name="connsiteX78" fmla="*/ 0 w 10000"/>
                    <a:gd name="connsiteY78" fmla="*/ 2643 h 10000"/>
                    <a:gd name="connsiteX79" fmla="*/ 10 w 10000"/>
                    <a:gd name="connsiteY79" fmla="*/ 971 h 10000"/>
                    <a:gd name="connsiteX80" fmla="*/ 205 w 10000"/>
                    <a:gd name="connsiteY80" fmla="*/ 757 h 10000"/>
                    <a:gd name="connsiteX81" fmla="*/ 399 w 10000"/>
                    <a:gd name="connsiteY81" fmla="*/ 571 h 10000"/>
                    <a:gd name="connsiteX82" fmla="*/ 604 w 10000"/>
                    <a:gd name="connsiteY82" fmla="*/ 386 h 10000"/>
                    <a:gd name="connsiteX83" fmla="*/ 819 w 10000"/>
                    <a:gd name="connsiteY83" fmla="*/ 257 h 10000"/>
                    <a:gd name="connsiteX84" fmla="*/ 1054 w 10000"/>
                    <a:gd name="connsiteY84" fmla="*/ 157 h 10000"/>
                    <a:gd name="connsiteX85" fmla="*/ 1300 w 10000"/>
                    <a:gd name="connsiteY85" fmla="*/ 71 h 10000"/>
                    <a:gd name="connsiteX86" fmla="*/ 1535 w 10000"/>
                    <a:gd name="connsiteY86" fmla="*/ 29 h 10000"/>
                    <a:gd name="connsiteX87" fmla="*/ 1801 w 10000"/>
                    <a:gd name="connsiteY87" fmla="*/ 0 h 10000"/>
                    <a:gd name="connsiteX88" fmla="*/ 1965 w 10000"/>
                    <a:gd name="connsiteY88" fmla="*/ 0 h 10000"/>
                    <a:gd name="connsiteX89" fmla="*/ 2272 w 10000"/>
                    <a:gd name="connsiteY89" fmla="*/ 71 h 10000"/>
                    <a:gd name="connsiteX90" fmla="*/ 2426 w 10000"/>
                    <a:gd name="connsiteY90" fmla="*/ 114 h 10000"/>
                    <a:gd name="connsiteX91" fmla="*/ 2569 w 10000"/>
                    <a:gd name="connsiteY91" fmla="*/ 186 h 10000"/>
                    <a:gd name="connsiteX92" fmla="*/ 2712 w 10000"/>
                    <a:gd name="connsiteY92" fmla="*/ 257 h 10000"/>
                    <a:gd name="connsiteX93" fmla="*/ 2845 w 10000"/>
                    <a:gd name="connsiteY93" fmla="*/ 343 h 10000"/>
                    <a:gd name="connsiteX94" fmla="*/ 2989 w 10000"/>
                    <a:gd name="connsiteY94" fmla="*/ 443 h 10000"/>
                    <a:gd name="connsiteX95" fmla="*/ 3112 w 10000"/>
                    <a:gd name="connsiteY95" fmla="*/ 529 h 10000"/>
                    <a:gd name="connsiteX96" fmla="*/ 3234 w 10000"/>
                    <a:gd name="connsiteY96" fmla="*/ 657 h 10000"/>
                    <a:gd name="connsiteX97" fmla="*/ 3367 w 10000"/>
                    <a:gd name="connsiteY97" fmla="*/ 786 h 10000"/>
                    <a:gd name="connsiteX98" fmla="*/ 3490 w 10000"/>
                    <a:gd name="connsiteY98" fmla="*/ 914 h 10000"/>
                    <a:gd name="connsiteX99" fmla="*/ 3726 w 10000"/>
                    <a:gd name="connsiteY99" fmla="*/ 1200 h 10000"/>
                    <a:gd name="connsiteX100" fmla="*/ 3941 w 10000"/>
                    <a:gd name="connsiteY100" fmla="*/ 1543 h 10000"/>
                    <a:gd name="connsiteX101" fmla="*/ 4145 w 10000"/>
                    <a:gd name="connsiteY101" fmla="*/ 1900 h 10000"/>
                    <a:gd name="connsiteX102" fmla="*/ 4340 w 10000"/>
                    <a:gd name="connsiteY102" fmla="*/ 2286 h 10000"/>
                    <a:gd name="connsiteX103" fmla="*/ 4534 w 10000"/>
                    <a:gd name="connsiteY103" fmla="*/ 2686 h 10000"/>
                    <a:gd name="connsiteX104" fmla="*/ 4708 w 10000"/>
                    <a:gd name="connsiteY104" fmla="*/ 3100 h 10000"/>
                    <a:gd name="connsiteX105" fmla="*/ 4893 w 10000"/>
                    <a:gd name="connsiteY105" fmla="*/ 3529 h 10000"/>
                    <a:gd name="connsiteX106" fmla="*/ 5056 w 10000"/>
                    <a:gd name="connsiteY106" fmla="*/ 3971 h 10000"/>
                    <a:gd name="connsiteX107" fmla="*/ 5363 w 10000"/>
                    <a:gd name="connsiteY107" fmla="*/ 4871 h 10000"/>
                    <a:gd name="connsiteX108" fmla="*/ 5967 w 10000"/>
                    <a:gd name="connsiteY108" fmla="*/ 6657 h 10000"/>
                    <a:gd name="connsiteX109" fmla="*/ 6254 w 10000"/>
                    <a:gd name="connsiteY109" fmla="*/ 7486 h 10000"/>
                    <a:gd name="connsiteX110" fmla="*/ 6407 w 10000"/>
                    <a:gd name="connsiteY110" fmla="*/ 7843 h 10000"/>
                    <a:gd name="connsiteX111" fmla="*/ 6551 w 10000"/>
                    <a:gd name="connsiteY111" fmla="*/ 8214 h 10000"/>
                    <a:gd name="connsiteX112" fmla="*/ 6714 w 10000"/>
                    <a:gd name="connsiteY112" fmla="*/ 8543 h 10000"/>
                    <a:gd name="connsiteX113" fmla="*/ 6868 w 10000"/>
                    <a:gd name="connsiteY113" fmla="*/ 8829 h 10000"/>
                    <a:gd name="connsiteX114" fmla="*/ 7021 w 10000"/>
                    <a:gd name="connsiteY114" fmla="*/ 9100 h 10000"/>
                    <a:gd name="connsiteX115" fmla="*/ 7195 w 10000"/>
                    <a:gd name="connsiteY115" fmla="*/ 9300 h 10000"/>
                    <a:gd name="connsiteX116" fmla="*/ 7288 w 10000"/>
                    <a:gd name="connsiteY116" fmla="*/ 9400 h 10000"/>
                    <a:gd name="connsiteX117" fmla="*/ 7369 w 10000"/>
                    <a:gd name="connsiteY117" fmla="*/ 9500 h 10000"/>
                    <a:gd name="connsiteX118" fmla="*/ 7462 w 10000"/>
                    <a:gd name="connsiteY118" fmla="*/ 9557 h 10000"/>
                    <a:gd name="connsiteX119" fmla="*/ 7554 w 10000"/>
                    <a:gd name="connsiteY119" fmla="*/ 9629 h 10000"/>
                    <a:gd name="connsiteX120" fmla="*/ 7646 w 10000"/>
                    <a:gd name="connsiteY120" fmla="*/ 9671 h 10000"/>
                    <a:gd name="connsiteX121" fmla="*/ 7748 w 10000"/>
                    <a:gd name="connsiteY121" fmla="*/ 9700 h 10000"/>
                    <a:gd name="connsiteX122" fmla="*/ 7851 w 10000"/>
                    <a:gd name="connsiteY122" fmla="*/ 9743 h 10000"/>
                    <a:gd name="connsiteX123" fmla="*/ 7943 w 10000"/>
                    <a:gd name="connsiteY123"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791 w 10000"/>
                    <a:gd name="connsiteY64" fmla="*/ 257 h 10000"/>
                    <a:gd name="connsiteX65" fmla="*/ 1668 w 10000"/>
                    <a:gd name="connsiteY65" fmla="*/ 271 h 10000"/>
                    <a:gd name="connsiteX66" fmla="*/ 1525 w 10000"/>
                    <a:gd name="connsiteY66" fmla="*/ 314 h 10000"/>
                    <a:gd name="connsiteX67" fmla="*/ 1402 w 10000"/>
                    <a:gd name="connsiteY67" fmla="*/ 357 h 10000"/>
                    <a:gd name="connsiteX68" fmla="*/ 1279 w 10000"/>
                    <a:gd name="connsiteY68" fmla="*/ 443 h 10000"/>
                    <a:gd name="connsiteX69" fmla="*/ 1157 w 10000"/>
                    <a:gd name="connsiteY69" fmla="*/ 529 h 10000"/>
                    <a:gd name="connsiteX70" fmla="*/ 1044 w 10000"/>
                    <a:gd name="connsiteY70" fmla="*/ 643 h 10000"/>
                    <a:gd name="connsiteX71" fmla="*/ 931 w 10000"/>
                    <a:gd name="connsiteY71" fmla="*/ 786 h 10000"/>
                    <a:gd name="connsiteX72" fmla="*/ 809 w 10000"/>
                    <a:gd name="connsiteY72" fmla="*/ 929 h 10000"/>
                    <a:gd name="connsiteX73" fmla="*/ 706 w 10000"/>
                    <a:gd name="connsiteY73" fmla="*/ 1114 h 10000"/>
                    <a:gd name="connsiteX74" fmla="*/ 604 w 10000"/>
                    <a:gd name="connsiteY74" fmla="*/ 1286 h 10000"/>
                    <a:gd name="connsiteX75" fmla="*/ 491 w 10000"/>
                    <a:gd name="connsiteY75" fmla="*/ 1486 h 10000"/>
                    <a:gd name="connsiteX76" fmla="*/ 399 w 10000"/>
                    <a:gd name="connsiteY76" fmla="*/ 1686 h 10000"/>
                    <a:gd name="connsiteX77" fmla="*/ 194 w 10000"/>
                    <a:gd name="connsiteY77" fmla="*/ 2157 h 10000"/>
                    <a:gd name="connsiteX78" fmla="*/ 0 w 10000"/>
                    <a:gd name="connsiteY78" fmla="*/ 2643 h 10000"/>
                    <a:gd name="connsiteX79" fmla="*/ 10 w 10000"/>
                    <a:gd name="connsiteY79" fmla="*/ 971 h 10000"/>
                    <a:gd name="connsiteX80" fmla="*/ 205 w 10000"/>
                    <a:gd name="connsiteY80" fmla="*/ 757 h 10000"/>
                    <a:gd name="connsiteX81" fmla="*/ 399 w 10000"/>
                    <a:gd name="connsiteY81" fmla="*/ 571 h 10000"/>
                    <a:gd name="connsiteX82" fmla="*/ 604 w 10000"/>
                    <a:gd name="connsiteY82" fmla="*/ 386 h 10000"/>
                    <a:gd name="connsiteX83" fmla="*/ 819 w 10000"/>
                    <a:gd name="connsiteY83" fmla="*/ 257 h 10000"/>
                    <a:gd name="connsiteX84" fmla="*/ 1054 w 10000"/>
                    <a:gd name="connsiteY84" fmla="*/ 157 h 10000"/>
                    <a:gd name="connsiteX85" fmla="*/ 1300 w 10000"/>
                    <a:gd name="connsiteY85" fmla="*/ 71 h 10000"/>
                    <a:gd name="connsiteX86" fmla="*/ 1535 w 10000"/>
                    <a:gd name="connsiteY86" fmla="*/ 29 h 10000"/>
                    <a:gd name="connsiteX87" fmla="*/ 1801 w 10000"/>
                    <a:gd name="connsiteY87" fmla="*/ 0 h 10000"/>
                    <a:gd name="connsiteX88" fmla="*/ 2272 w 10000"/>
                    <a:gd name="connsiteY88" fmla="*/ 71 h 10000"/>
                    <a:gd name="connsiteX89" fmla="*/ 2426 w 10000"/>
                    <a:gd name="connsiteY89" fmla="*/ 114 h 10000"/>
                    <a:gd name="connsiteX90" fmla="*/ 2569 w 10000"/>
                    <a:gd name="connsiteY90" fmla="*/ 186 h 10000"/>
                    <a:gd name="connsiteX91" fmla="*/ 2712 w 10000"/>
                    <a:gd name="connsiteY91" fmla="*/ 257 h 10000"/>
                    <a:gd name="connsiteX92" fmla="*/ 2845 w 10000"/>
                    <a:gd name="connsiteY92" fmla="*/ 343 h 10000"/>
                    <a:gd name="connsiteX93" fmla="*/ 2989 w 10000"/>
                    <a:gd name="connsiteY93" fmla="*/ 443 h 10000"/>
                    <a:gd name="connsiteX94" fmla="*/ 3112 w 10000"/>
                    <a:gd name="connsiteY94" fmla="*/ 529 h 10000"/>
                    <a:gd name="connsiteX95" fmla="*/ 3234 w 10000"/>
                    <a:gd name="connsiteY95" fmla="*/ 657 h 10000"/>
                    <a:gd name="connsiteX96" fmla="*/ 3367 w 10000"/>
                    <a:gd name="connsiteY96" fmla="*/ 786 h 10000"/>
                    <a:gd name="connsiteX97" fmla="*/ 3490 w 10000"/>
                    <a:gd name="connsiteY97" fmla="*/ 914 h 10000"/>
                    <a:gd name="connsiteX98" fmla="*/ 3726 w 10000"/>
                    <a:gd name="connsiteY98" fmla="*/ 1200 h 10000"/>
                    <a:gd name="connsiteX99" fmla="*/ 3941 w 10000"/>
                    <a:gd name="connsiteY99" fmla="*/ 1543 h 10000"/>
                    <a:gd name="connsiteX100" fmla="*/ 4145 w 10000"/>
                    <a:gd name="connsiteY100" fmla="*/ 1900 h 10000"/>
                    <a:gd name="connsiteX101" fmla="*/ 4340 w 10000"/>
                    <a:gd name="connsiteY101" fmla="*/ 2286 h 10000"/>
                    <a:gd name="connsiteX102" fmla="*/ 4534 w 10000"/>
                    <a:gd name="connsiteY102" fmla="*/ 2686 h 10000"/>
                    <a:gd name="connsiteX103" fmla="*/ 4708 w 10000"/>
                    <a:gd name="connsiteY103" fmla="*/ 3100 h 10000"/>
                    <a:gd name="connsiteX104" fmla="*/ 4893 w 10000"/>
                    <a:gd name="connsiteY104" fmla="*/ 3529 h 10000"/>
                    <a:gd name="connsiteX105" fmla="*/ 5056 w 10000"/>
                    <a:gd name="connsiteY105" fmla="*/ 3971 h 10000"/>
                    <a:gd name="connsiteX106" fmla="*/ 5363 w 10000"/>
                    <a:gd name="connsiteY106" fmla="*/ 4871 h 10000"/>
                    <a:gd name="connsiteX107" fmla="*/ 5967 w 10000"/>
                    <a:gd name="connsiteY107" fmla="*/ 6657 h 10000"/>
                    <a:gd name="connsiteX108" fmla="*/ 6254 w 10000"/>
                    <a:gd name="connsiteY108" fmla="*/ 7486 h 10000"/>
                    <a:gd name="connsiteX109" fmla="*/ 6407 w 10000"/>
                    <a:gd name="connsiteY109" fmla="*/ 7843 h 10000"/>
                    <a:gd name="connsiteX110" fmla="*/ 6551 w 10000"/>
                    <a:gd name="connsiteY110" fmla="*/ 8214 h 10000"/>
                    <a:gd name="connsiteX111" fmla="*/ 6714 w 10000"/>
                    <a:gd name="connsiteY111" fmla="*/ 8543 h 10000"/>
                    <a:gd name="connsiteX112" fmla="*/ 6868 w 10000"/>
                    <a:gd name="connsiteY112" fmla="*/ 8829 h 10000"/>
                    <a:gd name="connsiteX113" fmla="*/ 7021 w 10000"/>
                    <a:gd name="connsiteY113" fmla="*/ 9100 h 10000"/>
                    <a:gd name="connsiteX114" fmla="*/ 7195 w 10000"/>
                    <a:gd name="connsiteY114" fmla="*/ 9300 h 10000"/>
                    <a:gd name="connsiteX115" fmla="*/ 7288 w 10000"/>
                    <a:gd name="connsiteY115" fmla="*/ 9400 h 10000"/>
                    <a:gd name="connsiteX116" fmla="*/ 7369 w 10000"/>
                    <a:gd name="connsiteY116" fmla="*/ 9500 h 10000"/>
                    <a:gd name="connsiteX117" fmla="*/ 7462 w 10000"/>
                    <a:gd name="connsiteY117" fmla="*/ 9557 h 10000"/>
                    <a:gd name="connsiteX118" fmla="*/ 7554 w 10000"/>
                    <a:gd name="connsiteY118" fmla="*/ 9629 h 10000"/>
                    <a:gd name="connsiteX119" fmla="*/ 7646 w 10000"/>
                    <a:gd name="connsiteY119" fmla="*/ 9671 h 10000"/>
                    <a:gd name="connsiteX120" fmla="*/ 7748 w 10000"/>
                    <a:gd name="connsiteY120" fmla="*/ 9700 h 10000"/>
                    <a:gd name="connsiteX121" fmla="*/ 7851 w 10000"/>
                    <a:gd name="connsiteY121" fmla="*/ 9743 h 10000"/>
                    <a:gd name="connsiteX122" fmla="*/ 7943 w 10000"/>
                    <a:gd name="connsiteY122" fmla="*/ 9743 h 10000"/>
                    <a:gd name="connsiteX0" fmla="*/ 7943 w 10000"/>
                    <a:gd name="connsiteY0" fmla="*/ 9714 h 9971"/>
                    <a:gd name="connsiteX1" fmla="*/ 7943 w 10000"/>
                    <a:gd name="connsiteY1" fmla="*/ 9714 h 9971"/>
                    <a:gd name="connsiteX2" fmla="*/ 8076 w 10000"/>
                    <a:gd name="connsiteY2" fmla="*/ 9714 h 9971"/>
                    <a:gd name="connsiteX3" fmla="*/ 8178 w 10000"/>
                    <a:gd name="connsiteY3" fmla="*/ 9671 h 9971"/>
                    <a:gd name="connsiteX4" fmla="*/ 8291 w 10000"/>
                    <a:gd name="connsiteY4" fmla="*/ 9628 h 9971"/>
                    <a:gd name="connsiteX5" fmla="*/ 8403 w 10000"/>
                    <a:gd name="connsiteY5" fmla="*/ 9585 h 9971"/>
                    <a:gd name="connsiteX6" fmla="*/ 8506 w 10000"/>
                    <a:gd name="connsiteY6" fmla="*/ 9500 h 9971"/>
                    <a:gd name="connsiteX7" fmla="*/ 8608 w 10000"/>
                    <a:gd name="connsiteY7" fmla="*/ 9400 h 9971"/>
                    <a:gd name="connsiteX8" fmla="*/ 8700 w 10000"/>
                    <a:gd name="connsiteY8" fmla="*/ 9314 h 9971"/>
                    <a:gd name="connsiteX9" fmla="*/ 8802 w 10000"/>
                    <a:gd name="connsiteY9" fmla="*/ 9185 h 9971"/>
                    <a:gd name="connsiteX10" fmla="*/ 8915 w 10000"/>
                    <a:gd name="connsiteY10" fmla="*/ 9057 h 9971"/>
                    <a:gd name="connsiteX11" fmla="*/ 9007 w 10000"/>
                    <a:gd name="connsiteY11" fmla="*/ 8914 h 9971"/>
                    <a:gd name="connsiteX12" fmla="*/ 9191 w 10000"/>
                    <a:gd name="connsiteY12" fmla="*/ 8585 h 9971"/>
                    <a:gd name="connsiteX13" fmla="*/ 9376 w 10000"/>
                    <a:gd name="connsiteY13" fmla="*/ 8214 h 9971"/>
                    <a:gd name="connsiteX14" fmla="*/ 9539 w 10000"/>
                    <a:gd name="connsiteY14" fmla="*/ 7814 h 9971"/>
                    <a:gd name="connsiteX15" fmla="*/ 9775 w 10000"/>
                    <a:gd name="connsiteY15" fmla="*/ 8257 h 9971"/>
                    <a:gd name="connsiteX16" fmla="*/ 10000 w 10000"/>
                    <a:gd name="connsiteY16" fmla="*/ 8671 h 9971"/>
                    <a:gd name="connsiteX17" fmla="*/ 9785 w 10000"/>
                    <a:gd name="connsiteY17" fmla="*/ 8957 h 9971"/>
                    <a:gd name="connsiteX18" fmla="*/ 9570 w 10000"/>
                    <a:gd name="connsiteY18" fmla="*/ 9214 h 9971"/>
                    <a:gd name="connsiteX19" fmla="*/ 9324 w 10000"/>
                    <a:gd name="connsiteY19" fmla="*/ 9442 h 9971"/>
                    <a:gd name="connsiteX20" fmla="*/ 9212 w 10000"/>
                    <a:gd name="connsiteY20" fmla="*/ 9528 h 9971"/>
                    <a:gd name="connsiteX21" fmla="*/ 9079 w 10000"/>
                    <a:gd name="connsiteY21" fmla="*/ 9628 h 9971"/>
                    <a:gd name="connsiteX22" fmla="*/ 8946 w 10000"/>
                    <a:gd name="connsiteY22" fmla="*/ 9714 h 9971"/>
                    <a:gd name="connsiteX23" fmla="*/ 8823 w 10000"/>
                    <a:gd name="connsiteY23" fmla="*/ 9771 h 9971"/>
                    <a:gd name="connsiteX24" fmla="*/ 8680 w 10000"/>
                    <a:gd name="connsiteY24" fmla="*/ 9842 h 9971"/>
                    <a:gd name="connsiteX25" fmla="*/ 8547 w 10000"/>
                    <a:gd name="connsiteY25" fmla="*/ 9885 h 9971"/>
                    <a:gd name="connsiteX26" fmla="*/ 8403 w 10000"/>
                    <a:gd name="connsiteY26" fmla="*/ 9914 h 9971"/>
                    <a:gd name="connsiteX27" fmla="*/ 8260 w 10000"/>
                    <a:gd name="connsiteY27" fmla="*/ 9942 h 9971"/>
                    <a:gd name="connsiteX28" fmla="*/ 8106 w 10000"/>
                    <a:gd name="connsiteY28" fmla="*/ 9971 h 9971"/>
                    <a:gd name="connsiteX29" fmla="*/ 7943 w 10000"/>
                    <a:gd name="connsiteY29" fmla="*/ 9971 h 9971"/>
                    <a:gd name="connsiteX30" fmla="*/ 7779 w 10000"/>
                    <a:gd name="connsiteY30" fmla="*/ 9971 h 9971"/>
                    <a:gd name="connsiteX31" fmla="*/ 7625 w 10000"/>
                    <a:gd name="connsiteY31" fmla="*/ 9928 h 9971"/>
                    <a:gd name="connsiteX32" fmla="*/ 7462 w 10000"/>
                    <a:gd name="connsiteY32" fmla="*/ 9900 h 9971"/>
                    <a:gd name="connsiteX33" fmla="*/ 7308 w 10000"/>
                    <a:gd name="connsiteY33" fmla="*/ 9857 h 9971"/>
                    <a:gd name="connsiteX34" fmla="*/ 7165 w 10000"/>
                    <a:gd name="connsiteY34" fmla="*/ 9785 h 9971"/>
                    <a:gd name="connsiteX35" fmla="*/ 7021 w 10000"/>
                    <a:gd name="connsiteY35" fmla="*/ 9728 h 9971"/>
                    <a:gd name="connsiteX36" fmla="*/ 6888 w 10000"/>
                    <a:gd name="connsiteY36" fmla="*/ 9628 h 9971"/>
                    <a:gd name="connsiteX37" fmla="*/ 6745 w 10000"/>
                    <a:gd name="connsiteY37" fmla="*/ 9528 h 9971"/>
                    <a:gd name="connsiteX38" fmla="*/ 6622 w 10000"/>
                    <a:gd name="connsiteY38" fmla="*/ 9442 h 9971"/>
                    <a:gd name="connsiteX39" fmla="*/ 6479 w 10000"/>
                    <a:gd name="connsiteY39" fmla="*/ 9314 h 9971"/>
                    <a:gd name="connsiteX40" fmla="*/ 6366 w 10000"/>
                    <a:gd name="connsiteY40" fmla="*/ 9200 h 9971"/>
                    <a:gd name="connsiteX41" fmla="*/ 6244 w 10000"/>
                    <a:gd name="connsiteY41" fmla="*/ 9057 h 9971"/>
                    <a:gd name="connsiteX42" fmla="*/ 6008 w 10000"/>
                    <a:gd name="connsiteY42" fmla="*/ 8757 h 9971"/>
                    <a:gd name="connsiteX43" fmla="*/ 5793 w 10000"/>
                    <a:gd name="connsiteY43" fmla="*/ 8428 h 9971"/>
                    <a:gd name="connsiteX44" fmla="*/ 5589 w 10000"/>
                    <a:gd name="connsiteY44" fmla="*/ 8071 h 9971"/>
                    <a:gd name="connsiteX45" fmla="*/ 5394 w 10000"/>
                    <a:gd name="connsiteY45" fmla="*/ 7685 h 9971"/>
                    <a:gd name="connsiteX46" fmla="*/ 5200 w 10000"/>
                    <a:gd name="connsiteY46" fmla="*/ 7285 h 9971"/>
                    <a:gd name="connsiteX47" fmla="*/ 5026 w 10000"/>
                    <a:gd name="connsiteY47" fmla="*/ 6871 h 9971"/>
                    <a:gd name="connsiteX48" fmla="*/ 4852 w 10000"/>
                    <a:gd name="connsiteY48" fmla="*/ 6442 h 9971"/>
                    <a:gd name="connsiteX49" fmla="*/ 4688 w 10000"/>
                    <a:gd name="connsiteY49" fmla="*/ 6000 h 9971"/>
                    <a:gd name="connsiteX50" fmla="*/ 4371 w 10000"/>
                    <a:gd name="connsiteY50" fmla="*/ 5100 h 9971"/>
                    <a:gd name="connsiteX51" fmla="*/ 3777 w 10000"/>
                    <a:gd name="connsiteY51" fmla="*/ 3328 h 9971"/>
                    <a:gd name="connsiteX52" fmla="*/ 3644 w 10000"/>
                    <a:gd name="connsiteY52" fmla="*/ 2885 h 9971"/>
                    <a:gd name="connsiteX53" fmla="*/ 3490 w 10000"/>
                    <a:gd name="connsiteY53" fmla="*/ 2485 h 9971"/>
                    <a:gd name="connsiteX54" fmla="*/ 3347 w 10000"/>
                    <a:gd name="connsiteY54" fmla="*/ 2128 h 9971"/>
                    <a:gd name="connsiteX55" fmla="*/ 3193 w 10000"/>
                    <a:gd name="connsiteY55" fmla="*/ 1757 h 9971"/>
                    <a:gd name="connsiteX56" fmla="*/ 3040 w 10000"/>
                    <a:gd name="connsiteY56" fmla="*/ 1428 h 9971"/>
                    <a:gd name="connsiteX57" fmla="*/ 2886 w 10000"/>
                    <a:gd name="connsiteY57" fmla="*/ 1142 h 9971"/>
                    <a:gd name="connsiteX58" fmla="*/ 2723 w 10000"/>
                    <a:gd name="connsiteY58" fmla="*/ 871 h 9971"/>
                    <a:gd name="connsiteX59" fmla="*/ 2559 w 10000"/>
                    <a:gd name="connsiteY59" fmla="*/ 671 h 9971"/>
                    <a:gd name="connsiteX60" fmla="*/ 2467 w 10000"/>
                    <a:gd name="connsiteY60" fmla="*/ 571 h 9971"/>
                    <a:gd name="connsiteX61" fmla="*/ 2375 w 10000"/>
                    <a:gd name="connsiteY61" fmla="*/ 471 h 9971"/>
                    <a:gd name="connsiteX62" fmla="*/ 2282 w 10000"/>
                    <a:gd name="connsiteY62" fmla="*/ 414 h 9971"/>
                    <a:gd name="connsiteX63" fmla="*/ 2190 w 10000"/>
                    <a:gd name="connsiteY63" fmla="*/ 342 h 9971"/>
                    <a:gd name="connsiteX64" fmla="*/ 1791 w 10000"/>
                    <a:gd name="connsiteY64" fmla="*/ 228 h 9971"/>
                    <a:gd name="connsiteX65" fmla="*/ 1668 w 10000"/>
                    <a:gd name="connsiteY65" fmla="*/ 242 h 9971"/>
                    <a:gd name="connsiteX66" fmla="*/ 1525 w 10000"/>
                    <a:gd name="connsiteY66" fmla="*/ 285 h 9971"/>
                    <a:gd name="connsiteX67" fmla="*/ 1402 w 10000"/>
                    <a:gd name="connsiteY67" fmla="*/ 328 h 9971"/>
                    <a:gd name="connsiteX68" fmla="*/ 1279 w 10000"/>
                    <a:gd name="connsiteY68" fmla="*/ 414 h 9971"/>
                    <a:gd name="connsiteX69" fmla="*/ 1157 w 10000"/>
                    <a:gd name="connsiteY69" fmla="*/ 500 h 9971"/>
                    <a:gd name="connsiteX70" fmla="*/ 1044 w 10000"/>
                    <a:gd name="connsiteY70" fmla="*/ 614 h 9971"/>
                    <a:gd name="connsiteX71" fmla="*/ 931 w 10000"/>
                    <a:gd name="connsiteY71" fmla="*/ 757 h 9971"/>
                    <a:gd name="connsiteX72" fmla="*/ 809 w 10000"/>
                    <a:gd name="connsiteY72" fmla="*/ 900 h 9971"/>
                    <a:gd name="connsiteX73" fmla="*/ 706 w 10000"/>
                    <a:gd name="connsiteY73" fmla="*/ 1085 h 9971"/>
                    <a:gd name="connsiteX74" fmla="*/ 604 w 10000"/>
                    <a:gd name="connsiteY74" fmla="*/ 1257 h 9971"/>
                    <a:gd name="connsiteX75" fmla="*/ 491 w 10000"/>
                    <a:gd name="connsiteY75" fmla="*/ 1457 h 9971"/>
                    <a:gd name="connsiteX76" fmla="*/ 399 w 10000"/>
                    <a:gd name="connsiteY76" fmla="*/ 1657 h 9971"/>
                    <a:gd name="connsiteX77" fmla="*/ 194 w 10000"/>
                    <a:gd name="connsiteY77" fmla="*/ 2128 h 9971"/>
                    <a:gd name="connsiteX78" fmla="*/ 0 w 10000"/>
                    <a:gd name="connsiteY78" fmla="*/ 2614 h 9971"/>
                    <a:gd name="connsiteX79" fmla="*/ 10 w 10000"/>
                    <a:gd name="connsiteY79" fmla="*/ 942 h 9971"/>
                    <a:gd name="connsiteX80" fmla="*/ 205 w 10000"/>
                    <a:gd name="connsiteY80" fmla="*/ 728 h 9971"/>
                    <a:gd name="connsiteX81" fmla="*/ 399 w 10000"/>
                    <a:gd name="connsiteY81" fmla="*/ 542 h 9971"/>
                    <a:gd name="connsiteX82" fmla="*/ 604 w 10000"/>
                    <a:gd name="connsiteY82" fmla="*/ 357 h 9971"/>
                    <a:gd name="connsiteX83" fmla="*/ 819 w 10000"/>
                    <a:gd name="connsiteY83" fmla="*/ 228 h 9971"/>
                    <a:gd name="connsiteX84" fmla="*/ 1054 w 10000"/>
                    <a:gd name="connsiteY84" fmla="*/ 128 h 9971"/>
                    <a:gd name="connsiteX85" fmla="*/ 1300 w 10000"/>
                    <a:gd name="connsiteY85" fmla="*/ 42 h 9971"/>
                    <a:gd name="connsiteX86" fmla="*/ 1535 w 10000"/>
                    <a:gd name="connsiteY86" fmla="*/ 0 h 9971"/>
                    <a:gd name="connsiteX87" fmla="*/ 2272 w 10000"/>
                    <a:gd name="connsiteY87" fmla="*/ 42 h 9971"/>
                    <a:gd name="connsiteX88" fmla="*/ 2426 w 10000"/>
                    <a:gd name="connsiteY88" fmla="*/ 85 h 9971"/>
                    <a:gd name="connsiteX89" fmla="*/ 2569 w 10000"/>
                    <a:gd name="connsiteY89" fmla="*/ 157 h 9971"/>
                    <a:gd name="connsiteX90" fmla="*/ 2712 w 10000"/>
                    <a:gd name="connsiteY90" fmla="*/ 228 h 9971"/>
                    <a:gd name="connsiteX91" fmla="*/ 2845 w 10000"/>
                    <a:gd name="connsiteY91" fmla="*/ 314 h 9971"/>
                    <a:gd name="connsiteX92" fmla="*/ 2989 w 10000"/>
                    <a:gd name="connsiteY92" fmla="*/ 414 h 9971"/>
                    <a:gd name="connsiteX93" fmla="*/ 3112 w 10000"/>
                    <a:gd name="connsiteY93" fmla="*/ 500 h 9971"/>
                    <a:gd name="connsiteX94" fmla="*/ 3234 w 10000"/>
                    <a:gd name="connsiteY94" fmla="*/ 628 h 9971"/>
                    <a:gd name="connsiteX95" fmla="*/ 3367 w 10000"/>
                    <a:gd name="connsiteY95" fmla="*/ 757 h 9971"/>
                    <a:gd name="connsiteX96" fmla="*/ 3490 w 10000"/>
                    <a:gd name="connsiteY96" fmla="*/ 885 h 9971"/>
                    <a:gd name="connsiteX97" fmla="*/ 3726 w 10000"/>
                    <a:gd name="connsiteY97" fmla="*/ 1171 h 9971"/>
                    <a:gd name="connsiteX98" fmla="*/ 3941 w 10000"/>
                    <a:gd name="connsiteY98" fmla="*/ 1514 h 9971"/>
                    <a:gd name="connsiteX99" fmla="*/ 4145 w 10000"/>
                    <a:gd name="connsiteY99" fmla="*/ 1871 h 9971"/>
                    <a:gd name="connsiteX100" fmla="*/ 4340 w 10000"/>
                    <a:gd name="connsiteY100" fmla="*/ 2257 h 9971"/>
                    <a:gd name="connsiteX101" fmla="*/ 4534 w 10000"/>
                    <a:gd name="connsiteY101" fmla="*/ 2657 h 9971"/>
                    <a:gd name="connsiteX102" fmla="*/ 4708 w 10000"/>
                    <a:gd name="connsiteY102" fmla="*/ 3071 h 9971"/>
                    <a:gd name="connsiteX103" fmla="*/ 4893 w 10000"/>
                    <a:gd name="connsiteY103" fmla="*/ 3500 h 9971"/>
                    <a:gd name="connsiteX104" fmla="*/ 5056 w 10000"/>
                    <a:gd name="connsiteY104" fmla="*/ 3942 h 9971"/>
                    <a:gd name="connsiteX105" fmla="*/ 5363 w 10000"/>
                    <a:gd name="connsiteY105" fmla="*/ 4842 h 9971"/>
                    <a:gd name="connsiteX106" fmla="*/ 5967 w 10000"/>
                    <a:gd name="connsiteY106" fmla="*/ 6628 h 9971"/>
                    <a:gd name="connsiteX107" fmla="*/ 6254 w 10000"/>
                    <a:gd name="connsiteY107" fmla="*/ 7457 h 9971"/>
                    <a:gd name="connsiteX108" fmla="*/ 6407 w 10000"/>
                    <a:gd name="connsiteY108" fmla="*/ 7814 h 9971"/>
                    <a:gd name="connsiteX109" fmla="*/ 6551 w 10000"/>
                    <a:gd name="connsiteY109" fmla="*/ 8185 h 9971"/>
                    <a:gd name="connsiteX110" fmla="*/ 6714 w 10000"/>
                    <a:gd name="connsiteY110" fmla="*/ 8514 h 9971"/>
                    <a:gd name="connsiteX111" fmla="*/ 6868 w 10000"/>
                    <a:gd name="connsiteY111" fmla="*/ 8800 h 9971"/>
                    <a:gd name="connsiteX112" fmla="*/ 7021 w 10000"/>
                    <a:gd name="connsiteY112" fmla="*/ 9071 h 9971"/>
                    <a:gd name="connsiteX113" fmla="*/ 7195 w 10000"/>
                    <a:gd name="connsiteY113" fmla="*/ 9271 h 9971"/>
                    <a:gd name="connsiteX114" fmla="*/ 7288 w 10000"/>
                    <a:gd name="connsiteY114" fmla="*/ 9371 h 9971"/>
                    <a:gd name="connsiteX115" fmla="*/ 7369 w 10000"/>
                    <a:gd name="connsiteY115" fmla="*/ 9471 h 9971"/>
                    <a:gd name="connsiteX116" fmla="*/ 7462 w 10000"/>
                    <a:gd name="connsiteY116" fmla="*/ 9528 h 9971"/>
                    <a:gd name="connsiteX117" fmla="*/ 7554 w 10000"/>
                    <a:gd name="connsiteY117" fmla="*/ 9600 h 9971"/>
                    <a:gd name="connsiteX118" fmla="*/ 7646 w 10000"/>
                    <a:gd name="connsiteY118" fmla="*/ 9642 h 9971"/>
                    <a:gd name="connsiteX119" fmla="*/ 7748 w 10000"/>
                    <a:gd name="connsiteY119" fmla="*/ 9671 h 9971"/>
                    <a:gd name="connsiteX120" fmla="*/ 7851 w 10000"/>
                    <a:gd name="connsiteY120" fmla="*/ 9714 h 9971"/>
                    <a:gd name="connsiteX121" fmla="*/ 7943 w 10000"/>
                    <a:gd name="connsiteY121" fmla="*/ 9714 h 9971"/>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668 w 10000"/>
                    <a:gd name="connsiteY64" fmla="*/ 243 h 10000"/>
                    <a:gd name="connsiteX65" fmla="*/ 1525 w 10000"/>
                    <a:gd name="connsiteY65" fmla="*/ 286 h 10000"/>
                    <a:gd name="connsiteX66" fmla="*/ 1402 w 10000"/>
                    <a:gd name="connsiteY66" fmla="*/ 329 h 10000"/>
                    <a:gd name="connsiteX67" fmla="*/ 1279 w 10000"/>
                    <a:gd name="connsiteY67" fmla="*/ 415 h 10000"/>
                    <a:gd name="connsiteX68" fmla="*/ 1157 w 10000"/>
                    <a:gd name="connsiteY68" fmla="*/ 501 h 10000"/>
                    <a:gd name="connsiteX69" fmla="*/ 1044 w 10000"/>
                    <a:gd name="connsiteY69" fmla="*/ 616 h 10000"/>
                    <a:gd name="connsiteX70" fmla="*/ 931 w 10000"/>
                    <a:gd name="connsiteY70" fmla="*/ 759 h 10000"/>
                    <a:gd name="connsiteX71" fmla="*/ 809 w 10000"/>
                    <a:gd name="connsiteY71" fmla="*/ 903 h 10000"/>
                    <a:gd name="connsiteX72" fmla="*/ 706 w 10000"/>
                    <a:gd name="connsiteY72" fmla="*/ 1088 h 10000"/>
                    <a:gd name="connsiteX73" fmla="*/ 604 w 10000"/>
                    <a:gd name="connsiteY73" fmla="*/ 1261 h 10000"/>
                    <a:gd name="connsiteX74" fmla="*/ 491 w 10000"/>
                    <a:gd name="connsiteY74" fmla="*/ 1461 h 10000"/>
                    <a:gd name="connsiteX75" fmla="*/ 399 w 10000"/>
                    <a:gd name="connsiteY75" fmla="*/ 1662 h 10000"/>
                    <a:gd name="connsiteX76" fmla="*/ 194 w 10000"/>
                    <a:gd name="connsiteY76" fmla="*/ 2134 h 10000"/>
                    <a:gd name="connsiteX77" fmla="*/ 0 w 10000"/>
                    <a:gd name="connsiteY77" fmla="*/ 2622 h 10000"/>
                    <a:gd name="connsiteX78" fmla="*/ 10 w 10000"/>
                    <a:gd name="connsiteY78" fmla="*/ 945 h 10000"/>
                    <a:gd name="connsiteX79" fmla="*/ 205 w 10000"/>
                    <a:gd name="connsiteY79" fmla="*/ 730 h 10000"/>
                    <a:gd name="connsiteX80" fmla="*/ 399 w 10000"/>
                    <a:gd name="connsiteY80" fmla="*/ 544 h 10000"/>
                    <a:gd name="connsiteX81" fmla="*/ 604 w 10000"/>
                    <a:gd name="connsiteY81" fmla="*/ 358 h 10000"/>
                    <a:gd name="connsiteX82" fmla="*/ 819 w 10000"/>
                    <a:gd name="connsiteY82" fmla="*/ 229 h 10000"/>
                    <a:gd name="connsiteX83" fmla="*/ 1054 w 10000"/>
                    <a:gd name="connsiteY83" fmla="*/ 128 h 10000"/>
                    <a:gd name="connsiteX84" fmla="*/ 1300 w 10000"/>
                    <a:gd name="connsiteY84" fmla="*/ 42 h 10000"/>
                    <a:gd name="connsiteX85" fmla="*/ 1535 w 10000"/>
                    <a:gd name="connsiteY85" fmla="*/ 0 h 10000"/>
                    <a:gd name="connsiteX86" fmla="*/ 2272 w 10000"/>
                    <a:gd name="connsiteY86" fmla="*/ 42 h 10000"/>
                    <a:gd name="connsiteX87" fmla="*/ 2426 w 10000"/>
                    <a:gd name="connsiteY87" fmla="*/ 85 h 10000"/>
                    <a:gd name="connsiteX88" fmla="*/ 2569 w 10000"/>
                    <a:gd name="connsiteY88" fmla="*/ 157 h 10000"/>
                    <a:gd name="connsiteX89" fmla="*/ 2712 w 10000"/>
                    <a:gd name="connsiteY89" fmla="*/ 229 h 10000"/>
                    <a:gd name="connsiteX90" fmla="*/ 2845 w 10000"/>
                    <a:gd name="connsiteY90" fmla="*/ 315 h 10000"/>
                    <a:gd name="connsiteX91" fmla="*/ 2989 w 10000"/>
                    <a:gd name="connsiteY91" fmla="*/ 415 h 10000"/>
                    <a:gd name="connsiteX92" fmla="*/ 3112 w 10000"/>
                    <a:gd name="connsiteY92" fmla="*/ 501 h 10000"/>
                    <a:gd name="connsiteX93" fmla="*/ 3234 w 10000"/>
                    <a:gd name="connsiteY93" fmla="*/ 630 h 10000"/>
                    <a:gd name="connsiteX94" fmla="*/ 3367 w 10000"/>
                    <a:gd name="connsiteY94" fmla="*/ 759 h 10000"/>
                    <a:gd name="connsiteX95" fmla="*/ 3490 w 10000"/>
                    <a:gd name="connsiteY95" fmla="*/ 888 h 10000"/>
                    <a:gd name="connsiteX96" fmla="*/ 3726 w 10000"/>
                    <a:gd name="connsiteY96" fmla="*/ 1174 h 10000"/>
                    <a:gd name="connsiteX97" fmla="*/ 3941 w 10000"/>
                    <a:gd name="connsiteY97" fmla="*/ 1518 h 10000"/>
                    <a:gd name="connsiteX98" fmla="*/ 4145 w 10000"/>
                    <a:gd name="connsiteY98" fmla="*/ 1876 h 10000"/>
                    <a:gd name="connsiteX99" fmla="*/ 4340 w 10000"/>
                    <a:gd name="connsiteY99" fmla="*/ 2264 h 10000"/>
                    <a:gd name="connsiteX100" fmla="*/ 4534 w 10000"/>
                    <a:gd name="connsiteY100" fmla="*/ 2665 h 10000"/>
                    <a:gd name="connsiteX101" fmla="*/ 4708 w 10000"/>
                    <a:gd name="connsiteY101" fmla="*/ 3080 h 10000"/>
                    <a:gd name="connsiteX102" fmla="*/ 4893 w 10000"/>
                    <a:gd name="connsiteY102" fmla="*/ 3510 h 10000"/>
                    <a:gd name="connsiteX103" fmla="*/ 5056 w 10000"/>
                    <a:gd name="connsiteY103" fmla="*/ 3953 h 10000"/>
                    <a:gd name="connsiteX104" fmla="*/ 5363 w 10000"/>
                    <a:gd name="connsiteY104" fmla="*/ 4856 h 10000"/>
                    <a:gd name="connsiteX105" fmla="*/ 5967 w 10000"/>
                    <a:gd name="connsiteY105" fmla="*/ 6647 h 10000"/>
                    <a:gd name="connsiteX106" fmla="*/ 6254 w 10000"/>
                    <a:gd name="connsiteY106" fmla="*/ 7479 h 10000"/>
                    <a:gd name="connsiteX107" fmla="*/ 6407 w 10000"/>
                    <a:gd name="connsiteY107" fmla="*/ 7837 h 10000"/>
                    <a:gd name="connsiteX108" fmla="*/ 6551 w 10000"/>
                    <a:gd name="connsiteY108" fmla="*/ 8209 h 10000"/>
                    <a:gd name="connsiteX109" fmla="*/ 6714 w 10000"/>
                    <a:gd name="connsiteY109" fmla="*/ 8539 h 10000"/>
                    <a:gd name="connsiteX110" fmla="*/ 6868 w 10000"/>
                    <a:gd name="connsiteY110" fmla="*/ 8826 h 10000"/>
                    <a:gd name="connsiteX111" fmla="*/ 7021 w 10000"/>
                    <a:gd name="connsiteY111" fmla="*/ 9097 h 10000"/>
                    <a:gd name="connsiteX112" fmla="*/ 7195 w 10000"/>
                    <a:gd name="connsiteY112" fmla="*/ 9298 h 10000"/>
                    <a:gd name="connsiteX113" fmla="*/ 7288 w 10000"/>
                    <a:gd name="connsiteY113" fmla="*/ 9398 h 10000"/>
                    <a:gd name="connsiteX114" fmla="*/ 7369 w 10000"/>
                    <a:gd name="connsiteY114" fmla="*/ 9499 h 10000"/>
                    <a:gd name="connsiteX115" fmla="*/ 7462 w 10000"/>
                    <a:gd name="connsiteY115" fmla="*/ 9556 h 10000"/>
                    <a:gd name="connsiteX116" fmla="*/ 7554 w 10000"/>
                    <a:gd name="connsiteY116" fmla="*/ 9628 h 10000"/>
                    <a:gd name="connsiteX117" fmla="*/ 7646 w 10000"/>
                    <a:gd name="connsiteY117" fmla="*/ 9670 h 10000"/>
                    <a:gd name="connsiteX118" fmla="*/ 7748 w 10000"/>
                    <a:gd name="connsiteY118" fmla="*/ 9699 h 10000"/>
                    <a:gd name="connsiteX119" fmla="*/ 7851 w 10000"/>
                    <a:gd name="connsiteY119" fmla="*/ 9742 h 10000"/>
                    <a:gd name="connsiteX120" fmla="*/ 7943 w 10000"/>
                    <a:gd name="connsiteY120" fmla="*/ 9742 h 10000"/>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668 w 10000"/>
                    <a:gd name="connsiteY64" fmla="*/ 243 h 10000"/>
                    <a:gd name="connsiteX65" fmla="*/ 1402 w 10000"/>
                    <a:gd name="connsiteY65" fmla="*/ 329 h 10000"/>
                    <a:gd name="connsiteX66" fmla="*/ 1279 w 10000"/>
                    <a:gd name="connsiteY66" fmla="*/ 415 h 10000"/>
                    <a:gd name="connsiteX67" fmla="*/ 1157 w 10000"/>
                    <a:gd name="connsiteY67" fmla="*/ 501 h 10000"/>
                    <a:gd name="connsiteX68" fmla="*/ 1044 w 10000"/>
                    <a:gd name="connsiteY68" fmla="*/ 616 h 10000"/>
                    <a:gd name="connsiteX69" fmla="*/ 931 w 10000"/>
                    <a:gd name="connsiteY69" fmla="*/ 759 h 10000"/>
                    <a:gd name="connsiteX70" fmla="*/ 809 w 10000"/>
                    <a:gd name="connsiteY70" fmla="*/ 903 h 10000"/>
                    <a:gd name="connsiteX71" fmla="*/ 706 w 10000"/>
                    <a:gd name="connsiteY71" fmla="*/ 1088 h 10000"/>
                    <a:gd name="connsiteX72" fmla="*/ 604 w 10000"/>
                    <a:gd name="connsiteY72" fmla="*/ 1261 h 10000"/>
                    <a:gd name="connsiteX73" fmla="*/ 491 w 10000"/>
                    <a:gd name="connsiteY73" fmla="*/ 1461 h 10000"/>
                    <a:gd name="connsiteX74" fmla="*/ 399 w 10000"/>
                    <a:gd name="connsiteY74" fmla="*/ 1662 h 10000"/>
                    <a:gd name="connsiteX75" fmla="*/ 194 w 10000"/>
                    <a:gd name="connsiteY75" fmla="*/ 2134 h 10000"/>
                    <a:gd name="connsiteX76" fmla="*/ 0 w 10000"/>
                    <a:gd name="connsiteY76" fmla="*/ 2622 h 10000"/>
                    <a:gd name="connsiteX77" fmla="*/ 10 w 10000"/>
                    <a:gd name="connsiteY77" fmla="*/ 945 h 10000"/>
                    <a:gd name="connsiteX78" fmla="*/ 205 w 10000"/>
                    <a:gd name="connsiteY78" fmla="*/ 730 h 10000"/>
                    <a:gd name="connsiteX79" fmla="*/ 399 w 10000"/>
                    <a:gd name="connsiteY79" fmla="*/ 544 h 10000"/>
                    <a:gd name="connsiteX80" fmla="*/ 604 w 10000"/>
                    <a:gd name="connsiteY80" fmla="*/ 358 h 10000"/>
                    <a:gd name="connsiteX81" fmla="*/ 819 w 10000"/>
                    <a:gd name="connsiteY81" fmla="*/ 229 h 10000"/>
                    <a:gd name="connsiteX82" fmla="*/ 1054 w 10000"/>
                    <a:gd name="connsiteY82" fmla="*/ 128 h 10000"/>
                    <a:gd name="connsiteX83" fmla="*/ 1300 w 10000"/>
                    <a:gd name="connsiteY83" fmla="*/ 42 h 10000"/>
                    <a:gd name="connsiteX84" fmla="*/ 1535 w 10000"/>
                    <a:gd name="connsiteY84" fmla="*/ 0 h 10000"/>
                    <a:gd name="connsiteX85" fmla="*/ 2272 w 10000"/>
                    <a:gd name="connsiteY85" fmla="*/ 42 h 10000"/>
                    <a:gd name="connsiteX86" fmla="*/ 2426 w 10000"/>
                    <a:gd name="connsiteY86" fmla="*/ 85 h 10000"/>
                    <a:gd name="connsiteX87" fmla="*/ 2569 w 10000"/>
                    <a:gd name="connsiteY87" fmla="*/ 157 h 10000"/>
                    <a:gd name="connsiteX88" fmla="*/ 2712 w 10000"/>
                    <a:gd name="connsiteY88" fmla="*/ 229 h 10000"/>
                    <a:gd name="connsiteX89" fmla="*/ 2845 w 10000"/>
                    <a:gd name="connsiteY89" fmla="*/ 315 h 10000"/>
                    <a:gd name="connsiteX90" fmla="*/ 2989 w 10000"/>
                    <a:gd name="connsiteY90" fmla="*/ 415 h 10000"/>
                    <a:gd name="connsiteX91" fmla="*/ 3112 w 10000"/>
                    <a:gd name="connsiteY91" fmla="*/ 501 h 10000"/>
                    <a:gd name="connsiteX92" fmla="*/ 3234 w 10000"/>
                    <a:gd name="connsiteY92" fmla="*/ 630 h 10000"/>
                    <a:gd name="connsiteX93" fmla="*/ 3367 w 10000"/>
                    <a:gd name="connsiteY93" fmla="*/ 759 h 10000"/>
                    <a:gd name="connsiteX94" fmla="*/ 3490 w 10000"/>
                    <a:gd name="connsiteY94" fmla="*/ 888 h 10000"/>
                    <a:gd name="connsiteX95" fmla="*/ 3726 w 10000"/>
                    <a:gd name="connsiteY95" fmla="*/ 1174 h 10000"/>
                    <a:gd name="connsiteX96" fmla="*/ 3941 w 10000"/>
                    <a:gd name="connsiteY96" fmla="*/ 1518 h 10000"/>
                    <a:gd name="connsiteX97" fmla="*/ 4145 w 10000"/>
                    <a:gd name="connsiteY97" fmla="*/ 1876 h 10000"/>
                    <a:gd name="connsiteX98" fmla="*/ 4340 w 10000"/>
                    <a:gd name="connsiteY98" fmla="*/ 2264 h 10000"/>
                    <a:gd name="connsiteX99" fmla="*/ 4534 w 10000"/>
                    <a:gd name="connsiteY99" fmla="*/ 2665 h 10000"/>
                    <a:gd name="connsiteX100" fmla="*/ 4708 w 10000"/>
                    <a:gd name="connsiteY100" fmla="*/ 3080 h 10000"/>
                    <a:gd name="connsiteX101" fmla="*/ 4893 w 10000"/>
                    <a:gd name="connsiteY101" fmla="*/ 3510 h 10000"/>
                    <a:gd name="connsiteX102" fmla="*/ 5056 w 10000"/>
                    <a:gd name="connsiteY102" fmla="*/ 3953 h 10000"/>
                    <a:gd name="connsiteX103" fmla="*/ 5363 w 10000"/>
                    <a:gd name="connsiteY103" fmla="*/ 4856 h 10000"/>
                    <a:gd name="connsiteX104" fmla="*/ 5967 w 10000"/>
                    <a:gd name="connsiteY104" fmla="*/ 6647 h 10000"/>
                    <a:gd name="connsiteX105" fmla="*/ 6254 w 10000"/>
                    <a:gd name="connsiteY105" fmla="*/ 7479 h 10000"/>
                    <a:gd name="connsiteX106" fmla="*/ 6407 w 10000"/>
                    <a:gd name="connsiteY106" fmla="*/ 7837 h 10000"/>
                    <a:gd name="connsiteX107" fmla="*/ 6551 w 10000"/>
                    <a:gd name="connsiteY107" fmla="*/ 8209 h 10000"/>
                    <a:gd name="connsiteX108" fmla="*/ 6714 w 10000"/>
                    <a:gd name="connsiteY108" fmla="*/ 8539 h 10000"/>
                    <a:gd name="connsiteX109" fmla="*/ 6868 w 10000"/>
                    <a:gd name="connsiteY109" fmla="*/ 8826 h 10000"/>
                    <a:gd name="connsiteX110" fmla="*/ 7021 w 10000"/>
                    <a:gd name="connsiteY110" fmla="*/ 9097 h 10000"/>
                    <a:gd name="connsiteX111" fmla="*/ 7195 w 10000"/>
                    <a:gd name="connsiteY111" fmla="*/ 9298 h 10000"/>
                    <a:gd name="connsiteX112" fmla="*/ 7288 w 10000"/>
                    <a:gd name="connsiteY112" fmla="*/ 9398 h 10000"/>
                    <a:gd name="connsiteX113" fmla="*/ 7369 w 10000"/>
                    <a:gd name="connsiteY113" fmla="*/ 9499 h 10000"/>
                    <a:gd name="connsiteX114" fmla="*/ 7462 w 10000"/>
                    <a:gd name="connsiteY114" fmla="*/ 9556 h 10000"/>
                    <a:gd name="connsiteX115" fmla="*/ 7554 w 10000"/>
                    <a:gd name="connsiteY115" fmla="*/ 9628 h 10000"/>
                    <a:gd name="connsiteX116" fmla="*/ 7646 w 10000"/>
                    <a:gd name="connsiteY116" fmla="*/ 9670 h 10000"/>
                    <a:gd name="connsiteX117" fmla="*/ 7748 w 10000"/>
                    <a:gd name="connsiteY117" fmla="*/ 9699 h 10000"/>
                    <a:gd name="connsiteX118" fmla="*/ 7851 w 10000"/>
                    <a:gd name="connsiteY118" fmla="*/ 9742 h 10000"/>
                    <a:gd name="connsiteX119" fmla="*/ 7943 w 10000"/>
                    <a:gd name="connsiteY119" fmla="*/ 9742 h 10000"/>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402 w 10000"/>
                    <a:gd name="connsiteY64" fmla="*/ 329 h 10000"/>
                    <a:gd name="connsiteX65" fmla="*/ 1279 w 10000"/>
                    <a:gd name="connsiteY65" fmla="*/ 415 h 10000"/>
                    <a:gd name="connsiteX66" fmla="*/ 1157 w 10000"/>
                    <a:gd name="connsiteY66" fmla="*/ 501 h 10000"/>
                    <a:gd name="connsiteX67" fmla="*/ 1044 w 10000"/>
                    <a:gd name="connsiteY67" fmla="*/ 616 h 10000"/>
                    <a:gd name="connsiteX68" fmla="*/ 931 w 10000"/>
                    <a:gd name="connsiteY68" fmla="*/ 759 h 10000"/>
                    <a:gd name="connsiteX69" fmla="*/ 809 w 10000"/>
                    <a:gd name="connsiteY69" fmla="*/ 903 h 10000"/>
                    <a:gd name="connsiteX70" fmla="*/ 706 w 10000"/>
                    <a:gd name="connsiteY70" fmla="*/ 1088 h 10000"/>
                    <a:gd name="connsiteX71" fmla="*/ 604 w 10000"/>
                    <a:gd name="connsiteY71" fmla="*/ 1261 h 10000"/>
                    <a:gd name="connsiteX72" fmla="*/ 491 w 10000"/>
                    <a:gd name="connsiteY72" fmla="*/ 1461 h 10000"/>
                    <a:gd name="connsiteX73" fmla="*/ 399 w 10000"/>
                    <a:gd name="connsiteY73" fmla="*/ 1662 h 10000"/>
                    <a:gd name="connsiteX74" fmla="*/ 194 w 10000"/>
                    <a:gd name="connsiteY74" fmla="*/ 2134 h 10000"/>
                    <a:gd name="connsiteX75" fmla="*/ 0 w 10000"/>
                    <a:gd name="connsiteY75" fmla="*/ 2622 h 10000"/>
                    <a:gd name="connsiteX76" fmla="*/ 10 w 10000"/>
                    <a:gd name="connsiteY76" fmla="*/ 945 h 10000"/>
                    <a:gd name="connsiteX77" fmla="*/ 205 w 10000"/>
                    <a:gd name="connsiteY77" fmla="*/ 730 h 10000"/>
                    <a:gd name="connsiteX78" fmla="*/ 399 w 10000"/>
                    <a:gd name="connsiteY78" fmla="*/ 544 h 10000"/>
                    <a:gd name="connsiteX79" fmla="*/ 604 w 10000"/>
                    <a:gd name="connsiteY79" fmla="*/ 358 h 10000"/>
                    <a:gd name="connsiteX80" fmla="*/ 819 w 10000"/>
                    <a:gd name="connsiteY80" fmla="*/ 229 h 10000"/>
                    <a:gd name="connsiteX81" fmla="*/ 1054 w 10000"/>
                    <a:gd name="connsiteY81" fmla="*/ 128 h 10000"/>
                    <a:gd name="connsiteX82" fmla="*/ 1300 w 10000"/>
                    <a:gd name="connsiteY82" fmla="*/ 42 h 10000"/>
                    <a:gd name="connsiteX83" fmla="*/ 1535 w 10000"/>
                    <a:gd name="connsiteY83" fmla="*/ 0 h 10000"/>
                    <a:gd name="connsiteX84" fmla="*/ 2272 w 10000"/>
                    <a:gd name="connsiteY84" fmla="*/ 42 h 10000"/>
                    <a:gd name="connsiteX85" fmla="*/ 2426 w 10000"/>
                    <a:gd name="connsiteY85" fmla="*/ 85 h 10000"/>
                    <a:gd name="connsiteX86" fmla="*/ 2569 w 10000"/>
                    <a:gd name="connsiteY86" fmla="*/ 157 h 10000"/>
                    <a:gd name="connsiteX87" fmla="*/ 2712 w 10000"/>
                    <a:gd name="connsiteY87" fmla="*/ 229 h 10000"/>
                    <a:gd name="connsiteX88" fmla="*/ 2845 w 10000"/>
                    <a:gd name="connsiteY88" fmla="*/ 315 h 10000"/>
                    <a:gd name="connsiteX89" fmla="*/ 2989 w 10000"/>
                    <a:gd name="connsiteY89" fmla="*/ 415 h 10000"/>
                    <a:gd name="connsiteX90" fmla="*/ 3112 w 10000"/>
                    <a:gd name="connsiteY90" fmla="*/ 501 h 10000"/>
                    <a:gd name="connsiteX91" fmla="*/ 3234 w 10000"/>
                    <a:gd name="connsiteY91" fmla="*/ 630 h 10000"/>
                    <a:gd name="connsiteX92" fmla="*/ 3367 w 10000"/>
                    <a:gd name="connsiteY92" fmla="*/ 759 h 10000"/>
                    <a:gd name="connsiteX93" fmla="*/ 3490 w 10000"/>
                    <a:gd name="connsiteY93" fmla="*/ 888 h 10000"/>
                    <a:gd name="connsiteX94" fmla="*/ 3726 w 10000"/>
                    <a:gd name="connsiteY94" fmla="*/ 1174 h 10000"/>
                    <a:gd name="connsiteX95" fmla="*/ 3941 w 10000"/>
                    <a:gd name="connsiteY95" fmla="*/ 1518 h 10000"/>
                    <a:gd name="connsiteX96" fmla="*/ 4145 w 10000"/>
                    <a:gd name="connsiteY96" fmla="*/ 1876 h 10000"/>
                    <a:gd name="connsiteX97" fmla="*/ 4340 w 10000"/>
                    <a:gd name="connsiteY97" fmla="*/ 2264 h 10000"/>
                    <a:gd name="connsiteX98" fmla="*/ 4534 w 10000"/>
                    <a:gd name="connsiteY98" fmla="*/ 2665 h 10000"/>
                    <a:gd name="connsiteX99" fmla="*/ 4708 w 10000"/>
                    <a:gd name="connsiteY99" fmla="*/ 3080 h 10000"/>
                    <a:gd name="connsiteX100" fmla="*/ 4893 w 10000"/>
                    <a:gd name="connsiteY100" fmla="*/ 3510 h 10000"/>
                    <a:gd name="connsiteX101" fmla="*/ 5056 w 10000"/>
                    <a:gd name="connsiteY101" fmla="*/ 3953 h 10000"/>
                    <a:gd name="connsiteX102" fmla="*/ 5363 w 10000"/>
                    <a:gd name="connsiteY102" fmla="*/ 4856 h 10000"/>
                    <a:gd name="connsiteX103" fmla="*/ 5967 w 10000"/>
                    <a:gd name="connsiteY103" fmla="*/ 6647 h 10000"/>
                    <a:gd name="connsiteX104" fmla="*/ 6254 w 10000"/>
                    <a:gd name="connsiteY104" fmla="*/ 7479 h 10000"/>
                    <a:gd name="connsiteX105" fmla="*/ 6407 w 10000"/>
                    <a:gd name="connsiteY105" fmla="*/ 7837 h 10000"/>
                    <a:gd name="connsiteX106" fmla="*/ 6551 w 10000"/>
                    <a:gd name="connsiteY106" fmla="*/ 8209 h 10000"/>
                    <a:gd name="connsiteX107" fmla="*/ 6714 w 10000"/>
                    <a:gd name="connsiteY107" fmla="*/ 8539 h 10000"/>
                    <a:gd name="connsiteX108" fmla="*/ 6868 w 10000"/>
                    <a:gd name="connsiteY108" fmla="*/ 8826 h 10000"/>
                    <a:gd name="connsiteX109" fmla="*/ 7021 w 10000"/>
                    <a:gd name="connsiteY109" fmla="*/ 9097 h 10000"/>
                    <a:gd name="connsiteX110" fmla="*/ 7195 w 10000"/>
                    <a:gd name="connsiteY110" fmla="*/ 9298 h 10000"/>
                    <a:gd name="connsiteX111" fmla="*/ 7288 w 10000"/>
                    <a:gd name="connsiteY111" fmla="*/ 9398 h 10000"/>
                    <a:gd name="connsiteX112" fmla="*/ 7369 w 10000"/>
                    <a:gd name="connsiteY112" fmla="*/ 9499 h 10000"/>
                    <a:gd name="connsiteX113" fmla="*/ 7462 w 10000"/>
                    <a:gd name="connsiteY113" fmla="*/ 9556 h 10000"/>
                    <a:gd name="connsiteX114" fmla="*/ 7554 w 10000"/>
                    <a:gd name="connsiteY114" fmla="*/ 9628 h 10000"/>
                    <a:gd name="connsiteX115" fmla="*/ 7646 w 10000"/>
                    <a:gd name="connsiteY115" fmla="*/ 9670 h 10000"/>
                    <a:gd name="connsiteX116" fmla="*/ 7748 w 10000"/>
                    <a:gd name="connsiteY116" fmla="*/ 9699 h 10000"/>
                    <a:gd name="connsiteX117" fmla="*/ 7851 w 10000"/>
                    <a:gd name="connsiteY117" fmla="*/ 9742 h 10000"/>
                    <a:gd name="connsiteX118" fmla="*/ 7943 w 10000"/>
                    <a:gd name="connsiteY118" fmla="*/ 9742 h 10000"/>
                    <a:gd name="connsiteX0" fmla="*/ 7943 w 10000"/>
                    <a:gd name="connsiteY0" fmla="*/ 9700 h 9958"/>
                    <a:gd name="connsiteX1" fmla="*/ 7943 w 10000"/>
                    <a:gd name="connsiteY1" fmla="*/ 9700 h 9958"/>
                    <a:gd name="connsiteX2" fmla="*/ 8076 w 10000"/>
                    <a:gd name="connsiteY2" fmla="*/ 9700 h 9958"/>
                    <a:gd name="connsiteX3" fmla="*/ 8178 w 10000"/>
                    <a:gd name="connsiteY3" fmla="*/ 9657 h 9958"/>
                    <a:gd name="connsiteX4" fmla="*/ 8291 w 10000"/>
                    <a:gd name="connsiteY4" fmla="*/ 9614 h 9958"/>
                    <a:gd name="connsiteX5" fmla="*/ 8403 w 10000"/>
                    <a:gd name="connsiteY5" fmla="*/ 9571 h 9958"/>
                    <a:gd name="connsiteX6" fmla="*/ 8506 w 10000"/>
                    <a:gd name="connsiteY6" fmla="*/ 9486 h 9958"/>
                    <a:gd name="connsiteX7" fmla="*/ 8608 w 10000"/>
                    <a:gd name="connsiteY7" fmla="*/ 9385 h 9958"/>
                    <a:gd name="connsiteX8" fmla="*/ 8700 w 10000"/>
                    <a:gd name="connsiteY8" fmla="*/ 9299 h 9958"/>
                    <a:gd name="connsiteX9" fmla="*/ 8802 w 10000"/>
                    <a:gd name="connsiteY9" fmla="*/ 9170 h 9958"/>
                    <a:gd name="connsiteX10" fmla="*/ 8915 w 10000"/>
                    <a:gd name="connsiteY10" fmla="*/ 9041 h 9958"/>
                    <a:gd name="connsiteX11" fmla="*/ 9007 w 10000"/>
                    <a:gd name="connsiteY11" fmla="*/ 8898 h 9958"/>
                    <a:gd name="connsiteX12" fmla="*/ 9191 w 10000"/>
                    <a:gd name="connsiteY12" fmla="*/ 8568 h 9958"/>
                    <a:gd name="connsiteX13" fmla="*/ 9376 w 10000"/>
                    <a:gd name="connsiteY13" fmla="*/ 8196 h 9958"/>
                    <a:gd name="connsiteX14" fmla="*/ 9539 w 10000"/>
                    <a:gd name="connsiteY14" fmla="*/ 7795 h 9958"/>
                    <a:gd name="connsiteX15" fmla="*/ 9775 w 10000"/>
                    <a:gd name="connsiteY15" fmla="*/ 8239 h 9958"/>
                    <a:gd name="connsiteX16" fmla="*/ 10000 w 10000"/>
                    <a:gd name="connsiteY16" fmla="*/ 8654 h 9958"/>
                    <a:gd name="connsiteX17" fmla="*/ 9785 w 10000"/>
                    <a:gd name="connsiteY17" fmla="*/ 8941 h 9958"/>
                    <a:gd name="connsiteX18" fmla="*/ 9570 w 10000"/>
                    <a:gd name="connsiteY18" fmla="*/ 9199 h 9958"/>
                    <a:gd name="connsiteX19" fmla="*/ 9324 w 10000"/>
                    <a:gd name="connsiteY19" fmla="*/ 9427 h 9958"/>
                    <a:gd name="connsiteX20" fmla="*/ 9212 w 10000"/>
                    <a:gd name="connsiteY20" fmla="*/ 9514 h 9958"/>
                    <a:gd name="connsiteX21" fmla="*/ 9079 w 10000"/>
                    <a:gd name="connsiteY21" fmla="*/ 9614 h 9958"/>
                    <a:gd name="connsiteX22" fmla="*/ 8946 w 10000"/>
                    <a:gd name="connsiteY22" fmla="*/ 9700 h 9958"/>
                    <a:gd name="connsiteX23" fmla="*/ 8823 w 10000"/>
                    <a:gd name="connsiteY23" fmla="*/ 9757 h 9958"/>
                    <a:gd name="connsiteX24" fmla="*/ 8680 w 10000"/>
                    <a:gd name="connsiteY24" fmla="*/ 9829 h 9958"/>
                    <a:gd name="connsiteX25" fmla="*/ 8547 w 10000"/>
                    <a:gd name="connsiteY25" fmla="*/ 9872 h 9958"/>
                    <a:gd name="connsiteX26" fmla="*/ 8403 w 10000"/>
                    <a:gd name="connsiteY26" fmla="*/ 9901 h 9958"/>
                    <a:gd name="connsiteX27" fmla="*/ 8260 w 10000"/>
                    <a:gd name="connsiteY27" fmla="*/ 9929 h 9958"/>
                    <a:gd name="connsiteX28" fmla="*/ 8106 w 10000"/>
                    <a:gd name="connsiteY28" fmla="*/ 9958 h 9958"/>
                    <a:gd name="connsiteX29" fmla="*/ 7943 w 10000"/>
                    <a:gd name="connsiteY29" fmla="*/ 9958 h 9958"/>
                    <a:gd name="connsiteX30" fmla="*/ 7779 w 10000"/>
                    <a:gd name="connsiteY30" fmla="*/ 9958 h 9958"/>
                    <a:gd name="connsiteX31" fmla="*/ 7625 w 10000"/>
                    <a:gd name="connsiteY31" fmla="*/ 9915 h 9958"/>
                    <a:gd name="connsiteX32" fmla="*/ 7462 w 10000"/>
                    <a:gd name="connsiteY32" fmla="*/ 9887 h 9958"/>
                    <a:gd name="connsiteX33" fmla="*/ 7308 w 10000"/>
                    <a:gd name="connsiteY33" fmla="*/ 9844 h 9958"/>
                    <a:gd name="connsiteX34" fmla="*/ 7165 w 10000"/>
                    <a:gd name="connsiteY34" fmla="*/ 9771 h 9958"/>
                    <a:gd name="connsiteX35" fmla="*/ 7021 w 10000"/>
                    <a:gd name="connsiteY35" fmla="*/ 9714 h 9958"/>
                    <a:gd name="connsiteX36" fmla="*/ 6888 w 10000"/>
                    <a:gd name="connsiteY36" fmla="*/ 9614 h 9958"/>
                    <a:gd name="connsiteX37" fmla="*/ 6745 w 10000"/>
                    <a:gd name="connsiteY37" fmla="*/ 9514 h 9958"/>
                    <a:gd name="connsiteX38" fmla="*/ 6622 w 10000"/>
                    <a:gd name="connsiteY38" fmla="*/ 9427 h 9958"/>
                    <a:gd name="connsiteX39" fmla="*/ 6479 w 10000"/>
                    <a:gd name="connsiteY39" fmla="*/ 9299 h 9958"/>
                    <a:gd name="connsiteX40" fmla="*/ 6366 w 10000"/>
                    <a:gd name="connsiteY40" fmla="*/ 9185 h 9958"/>
                    <a:gd name="connsiteX41" fmla="*/ 6244 w 10000"/>
                    <a:gd name="connsiteY41" fmla="*/ 9041 h 9958"/>
                    <a:gd name="connsiteX42" fmla="*/ 6008 w 10000"/>
                    <a:gd name="connsiteY42" fmla="*/ 8740 h 9958"/>
                    <a:gd name="connsiteX43" fmla="*/ 5793 w 10000"/>
                    <a:gd name="connsiteY43" fmla="*/ 8411 h 9958"/>
                    <a:gd name="connsiteX44" fmla="*/ 5589 w 10000"/>
                    <a:gd name="connsiteY44" fmla="*/ 8052 h 9958"/>
                    <a:gd name="connsiteX45" fmla="*/ 5394 w 10000"/>
                    <a:gd name="connsiteY45" fmla="*/ 7665 h 9958"/>
                    <a:gd name="connsiteX46" fmla="*/ 5200 w 10000"/>
                    <a:gd name="connsiteY46" fmla="*/ 7264 h 9958"/>
                    <a:gd name="connsiteX47" fmla="*/ 5026 w 10000"/>
                    <a:gd name="connsiteY47" fmla="*/ 6849 h 9958"/>
                    <a:gd name="connsiteX48" fmla="*/ 4852 w 10000"/>
                    <a:gd name="connsiteY48" fmla="*/ 6419 h 9958"/>
                    <a:gd name="connsiteX49" fmla="*/ 4688 w 10000"/>
                    <a:gd name="connsiteY49" fmla="*/ 5975 h 9958"/>
                    <a:gd name="connsiteX50" fmla="*/ 4371 w 10000"/>
                    <a:gd name="connsiteY50" fmla="*/ 5073 h 9958"/>
                    <a:gd name="connsiteX51" fmla="*/ 3777 w 10000"/>
                    <a:gd name="connsiteY51" fmla="*/ 3296 h 9958"/>
                    <a:gd name="connsiteX52" fmla="*/ 3644 w 10000"/>
                    <a:gd name="connsiteY52" fmla="*/ 2851 h 9958"/>
                    <a:gd name="connsiteX53" fmla="*/ 3490 w 10000"/>
                    <a:gd name="connsiteY53" fmla="*/ 2450 h 9958"/>
                    <a:gd name="connsiteX54" fmla="*/ 3347 w 10000"/>
                    <a:gd name="connsiteY54" fmla="*/ 2092 h 9958"/>
                    <a:gd name="connsiteX55" fmla="*/ 3193 w 10000"/>
                    <a:gd name="connsiteY55" fmla="*/ 1720 h 9958"/>
                    <a:gd name="connsiteX56" fmla="*/ 3040 w 10000"/>
                    <a:gd name="connsiteY56" fmla="*/ 1390 h 9958"/>
                    <a:gd name="connsiteX57" fmla="*/ 2886 w 10000"/>
                    <a:gd name="connsiteY57" fmla="*/ 1103 h 9958"/>
                    <a:gd name="connsiteX58" fmla="*/ 2723 w 10000"/>
                    <a:gd name="connsiteY58" fmla="*/ 832 h 9958"/>
                    <a:gd name="connsiteX59" fmla="*/ 2559 w 10000"/>
                    <a:gd name="connsiteY59" fmla="*/ 631 h 9958"/>
                    <a:gd name="connsiteX60" fmla="*/ 2467 w 10000"/>
                    <a:gd name="connsiteY60" fmla="*/ 531 h 9958"/>
                    <a:gd name="connsiteX61" fmla="*/ 2375 w 10000"/>
                    <a:gd name="connsiteY61" fmla="*/ 430 h 9958"/>
                    <a:gd name="connsiteX62" fmla="*/ 2282 w 10000"/>
                    <a:gd name="connsiteY62" fmla="*/ 373 h 9958"/>
                    <a:gd name="connsiteX63" fmla="*/ 2190 w 10000"/>
                    <a:gd name="connsiteY63" fmla="*/ 301 h 9958"/>
                    <a:gd name="connsiteX64" fmla="*/ 1402 w 10000"/>
                    <a:gd name="connsiteY64" fmla="*/ 287 h 9958"/>
                    <a:gd name="connsiteX65" fmla="*/ 1279 w 10000"/>
                    <a:gd name="connsiteY65" fmla="*/ 373 h 9958"/>
                    <a:gd name="connsiteX66" fmla="*/ 1157 w 10000"/>
                    <a:gd name="connsiteY66" fmla="*/ 459 h 9958"/>
                    <a:gd name="connsiteX67" fmla="*/ 1044 w 10000"/>
                    <a:gd name="connsiteY67" fmla="*/ 574 h 9958"/>
                    <a:gd name="connsiteX68" fmla="*/ 931 w 10000"/>
                    <a:gd name="connsiteY68" fmla="*/ 717 h 9958"/>
                    <a:gd name="connsiteX69" fmla="*/ 809 w 10000"/>
                    <a:gd name="connsiteY69" fmla="*/ 861 h 9958"/>
                    <a:gd name="connsiteX70" fmla="*/ 706 w 10000"/>
                    <a:gd name="connsiteY70" fmla="*/ 1046 h 9958"/>
                    <a:gd name="connsiteX71" fmla="*/ 604 w 10000"/>
                    <a:gd name="connsiteY71" fmla="*/ 1219 h 9958"/>
                    <a:gd name="connsiteX72" fmla="*/ 491 w 10000"/>
                    <a:gd name="connsiteY72" fmla="*/ 1419 h 9958"/>
                    <a:gd name="connsiteX73" fmla="*/ 399 w 10000"/>
                    <a:gd name="connsiteY73" fmla="*/ 1620 h 9958"/>
                    <a:gd name="connsiteX74" fmla="*/ 194 w 10000"/>
                    <a:gd name="connsiteY74" fmla="*/ 2092 h 9958"/>
                    <a:gd name="connsiteX75" fmla="*/ 0 w 10000"/>
                    <a:gd name="connsiteY75" fmla="*/ 2580 h 9958"/>
                    <a:gd name="connsiteX76" fmla="*/ 10 w 10000"/>
                    <a:gd name="connsiteY76" fmla="*/ 903 h 9958"/>
                    <a:gd name="connsiteX77" fmla="*/ 205 w 10000"/>
                    <a:gd name="connsiteY77" fmla="*/ 688 h 9958"/>
                    <a:gd name="connsiteX78" fmla="*/ 399 w 10000"/>
                    <a:gd name="connsiteY78" fmla="*/ 502 h 9958"/>
                    <a:gd name="connsiteX79" fmla="*/ 604 w 10000"/>
                    <a:gd name="connsiteY79" fmla="*/ 316 h 9958"/>
                    <a:gd name="connsiteX80" fmla="*/ 819 w 10000"/>
                    <a:gd name="connsiteY80" fmla="*/ 187 h 9958"/>
                    <a:gd name="connsiteX81" fmla="*/ 1054 w 10000"/>
                    <a:gd name="connsiteY81" fmla="*/ 86 h 9958"/>
                    <a:gd name="connsiteX82" fmla="*/ 1300 w 10000"/>
                    <a:gd name="connsiteY82" fmla="*/ 0 h 9958"/>
                    <a:gd name="connsiteX83" fmla="*/ 2272 w 10000"/>
                    <a:gd name="connsiteY83" fmla="*/ 0 h 9958"/>
                    <a:gd name="connsiteX84" fmla="*/ 2426 w 10000"/>
                    <a:gd name="connsiteY84" fmla="*/ 43 h 9958"/>
                    <a:gd name="connsiteX85" fmla="*/ 2569 w 10000"/>
                    <a:gd name="connsiteY85" fmla="*/ 115 h 9958"/>
                    <a:gd name="connsiteX86" fmla="*/ 2712 w 10000"/>
                    <a:gd name="connsiteY86" fmla="*/ 187 h 9958"/>
                    <a:gd name="connsiteX87" fmla="*/ 2845 w 10000"/>
                    <a:gd name="connsiteY87" fmla="*/ 273 h 9958"/>
                    <a:gd name="connsiteX88" fmla="*/ 2989 w 10000"/>
                    <a:gd name="connsiteY88" fmla="*/ 373 h 9958"/>
                    <a:gd name="connsiteX89" fmla="*/ 3112 w 10000"/>
                    <a:gd name="connsiteY89" fmla="*/ 459 h 9958"/>
                    <a:gd name="connsiteX90" fmla="*/ 3234 w 10000"/>
                    <a:gd name="connsiteY90" fmla="*/ 588 h 9958"/>
                    <a:gd name="connsiteX91" fmla="*/ 3367 w 10000"/>
                    <a:gd name="connsiteY91" fmla="*/ 717 h 9958"/>
                    <a:gd name="connsiteX92" fmla="*/ 3490 w 10000"/>
                    <a:gd name="connsiteY92" fmla="*/ 846 h 9958"/>
                    <a:gd name="connsiteX93" fmla="*/ 3726 w 10000"/>
                    <a:gd name="connsiteY93" fmla="*/ 1132 h 9958"/>
                    <a:gd name="connsiteX94" fmla="*/ 3941 w 10000"/>
                    <a:gd name="connsiteY94" fmla="*/ 1476 h 9958"/>
                    <a:gd name="connsiteX95" fmla="*/ 4145 w 10000"/>
                    <a:gd name="connsiteY95" fmla="*/ 1834 h 9958"/>
                    <a:gd name="connsiteX96" fmla="*/ 4340 w 10000"/>
                    <a:gd name="connsiteY96" fmla="*/ 2222 h 9958"/>
                    <a:gd name="connsiteX97" fmla="*/ 4534 w 10000"/>
                    <a:gd name="connsiteY97" fmla="*/ 2623 h 9958"/>
                    <a:gd name="connsiteX98" fmla="*/ 4708 w 10000"/>
                    <a:gd name="connsiteY98" fmla="*/ 3038 h 9958"/>
                    <a:gd name="connsiteX99" fmla="*/ 4893 w 10000"/>
                    <a:gd name="connsiteY99" fmla="*/ 3468 h 9958"/>
                    <a:gd name="connsiteX100" fmla="*/ 5056 w 10000"/>
                    <a:gd name="connsiteY100" fmla="*/ 3911 h 9958"/>
                    <a:gd name="connsiteX101" fmla="*/ 5363 w 10000"/>
                    <a:gd name="connsiteY101" fmla="*/ 4814 h 9958"/>
                    <a:gd name="connsiteX102" fmla="*/ 5967 w 10000"/>
                    <a:gd name="connsiteY102" fmla="*/ 6605 h 9958"/>
                    <a:gd name="connsiteX103" fmla="*/ 6254 w 10000"/>
                    <a:gd name="connsiteY103" fmla="*/ 7437 h 9958"/>
                    <a:gd name="connsiteX104" fmla="*/ 6407 w 10000"/>
                    <a:gd name="connsiteY104" fmla="*/ 7795 h 9958"/>
                    <a:gd name="connsiteX105" fmla="*/ 6551 w 10000"/>
                    <a:gd name="connsiteY105" fmla="*/ 8167 h 9958"/>
                    <a:gd name="connsiteX106" fmla="*/ 6714 w 10000"/>
                    <a:gd name="connsiteY106" fmla="*/ 8497 h 9958"/>
                    <a:gd name="connsiteX107" fmla="*/ 6868 w 10000"/>
                    <a:gd name="connsiteY107" fmla="*/ 8784 h 9958"/>
                    <a:gd name="connsiteX108" fmla="*/ 7021 w 10000"/>
                    <a:gd name="connsiteY108" fmla="*/ 9055 h 9958"/>
                    <a:gd name="connsiteX109" fmla="*/ 7195 w 10000"/>
                    <a:gd name="connsiteY109" fmla="*/ 9256 h 9958"/>
                    <a:gd name="connsiteX110" fmla="*/ 7288 w 10000"/>
                    <a:gd name="connsiteY110" fmla="*/ 9356 h 9958"/>
                    <a:gd name="connsiteX111" fmla="*/ 7369 w 10000"/>
                    <a:gd name="connsiteY111" fmla="*/ 9457 h 9958"/>
                    <a:gd name="connsiteX112" fmla="*/ 7462 w 10000"/>
                    <a:gd name="connsiteY112" fmla="*/ 9514 h 9958"/>
                    <a:gd name="connsiteX113" fmla="*/ 7554 w 10000"/>
                    <a:gd name="connsiteY113" fmla="*/ 9586 h 9958"/>
                    <a:gd name="connsiteX114" fmla="*/ 7646 w 10000"/>
                    <a:gd name="connsiteY114" fmla="*/ 9628 h 9958"/>
                    <a:gd name="connsiteX115" fmla="*/ 7748 w 10000"/>
                    <a:gd name="connsiteY115" fmla="*/ 9657 h 9958"/>
                    <a:gd name="connsiteX116" fmla="*/ 7851 w 10000"/>
                    <a:gd name="connsiteY116" fmla="*/ 9700 h 9958"/>
                    <a:gd name="connsiteX117" fmla="*/ 7943 w 10000"/>
                    <a:gd name="connsiteY117" fmla="*/ 9700 h 9958"/>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402 w 10000"/>
                    <a:gd name="connsiteY64" fmla="*/ 288 h 10000"/>
                    <a:gd name="connsiteX65" fmla="*/ 1279 w 10000"/>
                    <a:gd name="connsiteY65" fmla="*/ 375 h 10000"/>
                    <a:gd name="connsiteX66" fmla="*/ 1157 w 10000"/>
                    <a:gd name="connsiteY66" fmla="*/ 461 h 10000"/>
                    <a:gd name="connsiteX67" fmla="*/ 1044 w 10000"/>
                    <a:gd name="connsiteY67" fmla="*/ 576 h 10000"/>
                    <a:gd name="connsiteX68" fmla="*/ 931 w 10000"/>
                    <a:gd name="connsiteY68" fmla="*/ 720 h 10000"/>
                    <a:gd name="connsiteX69" fmla="*/ 809 w 10000"/>
                    <a:gd name="connsiteY69" fmla="*/ 865 h 10000"/>
                    <a:gd name="connsiteX70" fmla="*/ 706 w 10000"/>
                    <a:gd name="connsiteY70" fmla="*/ 1050 h 10000"/>
                    <a:gd name="connsiteX71" fmla="*/ 604 w 10000"/>
                    <a:gd name="connsiteY71" fmla="*/ 1224 h 10000"/>
                    <a:gd name="connsiteX72" fmla="*/ 491 w 10000"/>
                    <a:gd name="connsiteY72" fmla="*/ 1425 h 10000"/>
                    <a:gd name="connsiteX73" fmla="*/ 399 w 10000"/>
                    <a:gd name="connsiteY73" fmla="*/ 1627 h 10000"/>
                    <a:gd name="connsiteX74" fmla="*/ 194 w 10000"/>
                    <a:gd name="connsiteY74" fmla="*/ 2101 h 10000"/>
                    <a:gd name="connsiteX75" fmla="*/ 0 w 10000"/>
                    <a:gd name="connsiteY75" fmla="*/ 2591 h 10000"/>
                    <a:gd name="connsiteX76" fmla="*/ 10 w 10000"/>
                    <a:gd name="connsiteY76" fmla="*/ 907 h 10000"/>
                    <a:gd name="connsiteX77" fmla="*/ 205 w 10000"/>
                    <a:gd name="connsiteY77" fmla="*/ 691 h 10000"/>
                    <a:gd name="connsiteX78" fmla="*/ 399 w 10000"/>
                    <a:gd name="connsiteY78" fmla="*/ 504 h 10000"/>
                    <a:gd name="connsiteX79" fmla="*/ 604 w 10000"/>
                    <a:gd name="connsiteY79" fmla="*/ 317 h 10000"/>
                    <a:gd name="connsiteX80" fmla="*/ 819 w 10000"/>
                    <a:gd name="connsiteY80" fmla="*/ 188 h 10000"/>
                    <a:gd name="connsiteX81" fmla="*/ 1054 w 10000"/>
                    <a:gd name="connsiteY81" fmla="*/ 86 h 10000"/>
                    <a:gd name="connsiteX82" fmla="*/ 2272 w 10000"/>
                    <a:gd name="connsiteY82" fmla="*/ 0 h 10000"/>
                    <a:gd name="connsiteX83" fmla="*/ 2426 w 10000"/>
                    <a:gd name="connsiteY83" fmla="*/ 43 h 10000"/>
                    <a:gd name="connsiteX84" fmla="*/ 2569 w 10000"/>
                    <a:gd name="connsiteY84" fmla="*/ 115 h 10000"/>
                    <a:gd name="connsiteX85" fmla="*/ 2712 w 10000"/>
                    <a:gd name="connsiteY85" fmla="*/ 188 h 10000"/>
                    <a:gd name="connsiteX86" fmla="*/ 2845 w 10000"/>
                    <a:gd name="connsiteY86" fmla="*/ 274 h 10000"/>
                    <a:gd name="connsiteX87" fmla="*/ 2989 w 10000"/>
                    <a:gd name="connsiteY87" fmla="*/ 375 h 10000"/>
                    <a:gd name="connsiteX88" fmla="*/ 3112 w 10000"/>
                    <a:gd name="connsiteY88" fmla="*/ 461 h 10000"/>
                    <a:gd name="connsiteX89" fmla="*/ 3234 w 10000"/>
                    <a:gd name="connsiteY89" fmla="*/ 590 h 10000"/>
                    <a:gd name="connsiteX90" fmla="*/ 3367 w 10000"/>
                    <a:gd name="connsiteY90" fmla="*/ 720 h 10000"/>
                    <a:gd name="connsiteX91" fmla="*/ 3490 w 10000"/>
                    <a:gd name="connsiteY91" fmla="*/ 850 h 10000"/>
                    <a:gd name="connsiteX92" fmla="*/ 3726 w 10000"/>
                    <a:gd name="connsiteY92" fmla="*/ 1137 h 10000"/>
                    <a:gd name="connsiteX93" fmla="*/ 3941 w 10000"/>
                    <a:gd name="connsiteY93" fmla="*/ 1482 h 10000"/>
                    <a:gd name="connsiteX94" fmla="*/ 4145 w 10000"/>
                    <a:gd name="connsiteY94" fmla="*/ 1842 h 10000"/>
                    <a:gd name="connsiteX95" fmla="*/ 4340 w 10000"/>
                    <a:gd name="connsiteY95" fmla="*/ 2231 h 10000"/>
                    <a:gd name="connsiteX96" fmla="*/ 4534 w 10000"/>
                    <a:gd name="connsiteY96" fmla="*/ 2634 h 10000"/>
                    <a:gd name="connsiteX97" fmla="*/ 4708 w 10000"/>
                    <a:gd name="connsiteY97" fmla="*/ 3051 h 10000"/>
                    <a:gd name="connsiteX98" fmla="*/ 4893 w 10000"/>
                    <a:gd name="connsiteY98" fmla="*/ 3483 h 10000"/>
                    <a:gd name="connsiteX99" fmla="*/ 5056 w 10000"/>
                    <a:gd name="connsiteY99" fmla="*/ 3927 h 10000"/>
                    <a:gd name="connsiteX100" fmla="*/ 5363 w 10000"/>
                    <a:gd name="connsiteY100" fmla="*/ 4834 h 10000"/>
                    <a:gd name="connsiteX101" fmla="*/ 5967 w 10000"/>
                    <a:gd name="connsiteY101" fmla="*/ 6633 h 10000"/>
                    <a:gd name="connsiteX102" fmla="*/ 6254 w 10000"/>
                    <a:gd name="connsiteY102" fmla="*/ 7468 h 10000"/>
                    <a:gd name="connsiteX103" fmla="*/ 6407 w 10000"/>
                    <a:gd name="connsiteY103" fmla="*/ 7828 h 10000"/>
                    <a:gd name="connsiteX104" fmla="*/ 6551 w 10000"/>
                    <a:gd name="connsiteY104" fmla="*/ 8201 h 10000"/>
                    <a:gd name="connsiteX105" fmla="*/ 6714 w 10000"/>
                    <a:gd name="connsiteY105" fmla="*/ 8533 h 10000"/>
                    <a:gd name="connsiteX106" fmla="*/ 6868 w 10000"/>
                    <a:gd name="connsiteY106" fmla="*/ 8821 h 10000"/>
                    <a:gd name="connsiteX107" fmla="*/ 7021 w 10000"/>
                    <a:gd name="connsiteY107" fmla="*/ 9093 h 10000"/>
                    <a:gd name="connsiteX108" fmla="*/ 7195 w 10000"/>
                    <a:gd name="connsiteY108" fmla="*/ 9295 h 10000"/>
                    <a:gd name="connsiteX109" fmla="*/ 7288 w 10000"/>
                    <a:gd name="connsiteY109" fmla="*/ 9395 h 10000"/>
                    <a:gd name="connsiteX110" fmla="*/ 7369 w 10000"/>
                    <a:gd name="connsiteY110" fmla="*/ 9497 h 10000"/>
                    <a:gd name="connsiteX111" fmla="*/ 7462 w 10000"/>
                    <a:gd name="connsiteY111" fmla="*/ 9554 h 10000"/>
                    <a:gd name="connsiteX112" fmla="*/ 7554 w 10000"/>
                    <a:gd name="connsiteY112" fmla="*/ 9626 h 10000"/>
                    <a:gd name="connsiteX113" fmla="*/ 7646 w 10000"/>
                    <a:gd name="connsiteY113" fmla="*/ 9669 h 10000"/>
                    <a:gd name="connsiteX114" fmla="*/ 7748 w 10000"/>
                    <a:gd name="connsiteY114" fmla="*/ 9698 h 10000"/>
                    <a:gd name="connsiteX115" fmla="*/ 7851 w 10000"/>
                    <a:gd name="connsiteY115" fmla="*/ 9741 h 10000"/>
                    <a:gd name="connsiteX116" fmla="*/ 7943 w 10000"/>
                    <a:gd name="connsiteY116"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279 w 10000"/>
                    <a:gd name="connsiteY64" fmla="*/ 375 h 10000"/>
                    <a:gd name="connsiteX65" fmla="*/ 1157 w 10000"/>
                    <a:gd name="connsiteY65" fmla="*/ 461 h 10000"/>
                    <a:gd name="connsiteX66" fmla="*/ 1044 w 10000"/>
                    <a:gd name="connsiteY66" fmla="*/ 576 h 10000"/>
                    <a:gd name="connsiteX67" fmla="*/ 931 w 10000"/>
                    <a:gd name="connsiteY67" fmla="*/ 720 h 10000"/>
                    <a:gd name="connsiteX68" fmla="*/ 809 w 10000"/>
                    <a:gd name="connsiteY68" fmla="*/ 865 h 10000"/>
                    <a:gd name="connsiteX69" fmla="*/ 706 w 10000"/>
                    <a:gd name="connsiteY69" fmla="*/ 1050 h 10000"/>
                    <a:gd name="connsiteX70" fmla="*/ 604 w 10000"/>
                    <a:gd name="connsiteY70" fmla="*/ 1224 h 10000"/>
                    <a:gd name="connsiteX71" fmla="*/ 491 w 10000"/>
                    <a:gd name="connsiteY71" fmla="*/ 1425 h 10000"/>
                    <a:gd name="connsiteX72" fmla="*/ 399 w 10000"/>
                    <a:gd name="connsiteY72" fmla="*/ 1627 h 10000"/>
                    <a:gd name="connsiteX73" fmla="*/ 194 w 10000"/>
                    <a:gd name="connsiteY73" fmla="*/ 2101 h 10000"/>
                    <a:gd name="connsiteX74" fmla="*/ 0 w 10000"/>
                    <a:gd name="connsiteY74" fmla="*/ 2591 h 10000"/>
                    <a:gd name="connsiteX75" fmla="*/ 10 w 10000"/>
                    <a:gd name="connsiteY75" fmla="*/ 907 h 10000"/>
                    <a:gd name="connsiteX76" fmla="*/ 205 w 10000"/>
                    <a:gd name="connsiteY76" fmla="*/ 691 h 10000"/>
                    <a:gd name="connsiteX77" fmla="*/ 399 w 10000"/>
                    <a:gd name="connsiteY77" fmla="*/ 504 h 10000"/>
                    <a:gd name="connsiteX78" fmla="*/ 604 w 10000"/>
                    <a:gd name="connsiteY78" fmla="*/ 317 h 10000"/>
                    <a:gd name="connsiteX79" fmla="*/ 819 w 10000"/>
                    <a:gd name="connsiteY79" fmla="*/ 188 h 10000"/>
                    <a:gd name="connsiteX80" fmla="*/ 1054 w 10000"/>
                    <a:gd name="connsiteY80" fmla="*/ 86 h 10000"/>
                    <a:gd name="connsiteX81" fmla="*/ 2272 w 10000"/>
                    <a:gd name="connsiteY81" fmla="*/ 0 h 10000"/>
                    <a:gd name="connsiteX82" fmla="*/ 2426 w 10000"/>
                    <a:gd name="connsiteY82" fmla="*/ 43 h 10000"/>
                    <a:gd name="connsiteX83" fmla="*/ 2569 w 10000"/>
                    <a:gd name="connsiteY83" fmla="*/ 115 h 10000"/>
                    <a:gd name="connsiteX84" fmla="*/ 2712 w 10000"/>
                    <a:gd name="connsiteY84" fmla="*/ 188 h 10000"/>
                    <a:gd name="connsiteX85" fmla="*/ 2845 w 10000"/>
                    <a:gd name="connsiteY85" fmla="*/ 274 h 10000"/>
                    <a:gd name="connsiteX86" fmla="*/ 2989 w 10000"/>
                    <a:gd name="connsiteY86" fmla="*/ 375 h 10000"/>
                    <a:gd name="connsiteX87" fmla="*/ 3112 w 10000"/>
                    <a:gd name="connsiteY87" fmla="*/ 461 h 10000"/>
                    <a:gd name="connsiteX88" fmla="*/ 3234 w 10000"/>
                    <a:gd name="connsiteY88" fmla="*/ 590 h 10000"/>
                    <a:gd name="connsiteX89" fmla="*/ 3367 w 10000"/>
                    <a:gd name="connsiteY89" fmla="*/ 720 h 10000"/>
                    <a:gd name="connsiteX90" fmla="*/ 3490 w 10000"/>
                    <a:gd name="connsiteY90" fmla="*/ 850 h 10000"/>
                    <a:gd name="connsiteX91" fmla="*/ 3726 w 10000"/>
                    <a:gd name="connsiteY91" fmla="*/ 1137 h 10000"/>
                    <a:gd name="connsiteX92" fmla="*/ 3941 w 10000"/>
                    <a:gd name="connsiteY92" fmla="*/ 1482 h 10000"/>
                    <a:gd name="connsiteX93" fmla="*/ 4145 w 10000"/>
                    <a:gd name="connsiteY93" fmla="*/ 1842 h 10000"/>
                    <a:gd name="connsiteX94" fmla="*/ 4340 w 10000"/>
                    <a:gd name="connsiteY94" fmla="*/ 2231 h 10000"/>
                    <a:gd name="connsiteX95" fmla="*/ 4534 w 10000"/>
                    <a:gd name="connsiteY95" fmla="*/ 2634 h 10000"/>
                    <a:gd name="connsiteX96" fmla="*/ 4708 w 10000"/>
                    <a:gd name="connsiteY96" fmla="*/ 3051 h 10000"/>
                    <a:gd name="connsiteX97" fmla="*/ 4893 w 10000"/>
                    <a:gd name="connsiteY97" fmla="*/ 3483 h 10000"/>
                    <a:gd name="connsiteX98" fmla="*/ 5056 w 10000"/>
                    <a:gd name="connsiteY98" fmla="*/ 3927 h 10000"/>
                    <a:gd name="connsiteX99" fmla="*/ 5363 w 10000"/>
                    <a:gd name="connsiteY99" fmla="*/ 4834 h 10000"/>
                    <a:gd name="connsiteX100" fmla="*/ 5967 w 10000"/>
                    <a:gd name="connsiteY100" fmla="*/ 6633 h 10000"/>
                    <a:gd name="connsiteX101" fmla="*/ 6254 w 10000"/>
                    <a:gd name="connsiteY101" fmla="*/ 7468 h 10000"/>
                    <a:gd name="connsiteX102" fmla="*/ 6407 w 10000"/>
                    <a:gd name="connsiteY102" fmla="*/ 7828 h 10000"/>
                    <a:gd name="connsiteX103" fmla="*/ 6551 w 10000"/>
                    <a:gd name="connsiteY103" fmla="*/ 8201 h 10000"/>
                    <a:gd name="connsiteX104" fmla="*/ 6714 w 10000"/>
                    <a:gd name="connsiteY104" fmla="*/ 8533 h 10000"/>
                    <a:gd name="connsiteX105" fmla="*/ 6868 w 10000"/>
                    <a:gd name="connsiteY105" fmla="*/ 8821 h 10000"/>
                    <a:gd name="connsiteX106" fmla="*/ 7021 w 10000"/>
                    <a:gd name="connsiteY106" fmla="*/ 9093 h 10000"/>
                    <a:gd name="connsiteX107" fmla="*/ 7195 w 10000"/>
                    <a:gd name="connsiteY107" fmla="*/ 9295 h 10000"/>
                    <a:gd name="connsiteX108" fmla="*/ 7288 w 10000"/>
                    <a:gd name="connsiteY108" fmla="*/ 9395 h 10000"/>
                    <a:gd name="connsiteX109" fmla="*/ 7369 w 10000"/>
                    <a:gd name="connsiteY109" fmla="*/ 9497 h 10000"/>
                    <a:gd name="connsiteX110" fmla="*/ 7462 w 10000"/>
                    <a:gd name="connsiteY110" fmla="*/ 9554 h 10000"/>
                    <a:gd name="connsiteX111" fmla="*/ 7554 w 10000"/>
                    <a:gd name="connsiteY111" fmla="*/ 9626 h 10000"/>
                    <a:gd name="connsiteX112" fmla="*/ 7646 w 10000"/>
                    <a:gd name="connsiteY112" fmla="*/ 9669 h 10000"/>
                    <a:gd name="connsiteX113" fmla="*/ 7748 w 10000"/>
                    <a:gd name="connsiteY113" fmla="*/ 9698 h 10000"/>
                    <a:gd name="connsiteX114" fmla="*/ 7851 w 10000"/>
                    <a:gd name="connsiteY114" fmla="*/ 9741 h 10000"/>
                    <a:gd name="connsiteX115" fmla="*/ 7943 w 10000"/>
                    <a:gd name="connsiteY115"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157 w 10000"/>
                    <a:gd name="connsiteY64" fmla="*/ 461 h 10000"/>
                    <a:gd name="connsiteX65" fmla="*/ 1044 w 10000"/>
                    <a:gd name="connsiteY65" fmla="*/ 576 h 10000"/>
                    <a:gd name="connsiteX66" fmla="*/ 931 w 10000"/>
                    <a:gd name="connsiteY66" fmla="*/ 720 h 10000"/>
                    <a:gd name="connsiteX67" fmla="*/ 809 w 10000"/>
                    <a:gd name="connsiteY67" fmla="*/ 865 h 10000"/>
                    <a:gd name="connsiteX68" fmla="*/ 706 w 10000"/>
                    <a:gd name="connsiteY68" fmla="*/ 1050 h 10000"/>
                    <a:gd name="connsiteX69" fmla="*/ 604 w 10000"/>
                    <a:gd name="connsiteY69" fmla="*/ 1224 h 10000"/>
                    <a:gd name="connsiteX70" fmla="*/ 491 w 10000"/>
                    <a:gd name="connsiteY70" fmla="*/ 1425 h 10000"/>
                    <a:gd name="connsiteX71" fmla="*/ 399 w 10000"/>
                    <a:gd name="connsiteY71" fmla="*/ 1627 h 10000"/>
                    <a:gd name="connsiteX72" fmla="*/ 194 w 10000"/>
                    <a:gd name="connsiteY72" fmla="*/ 2101 h 10000"/>
                    <a:gd name="connsiteX73" fmla="*/ 0 w 10000"/>
                    <a:gd name="connsiteY73" fmla="*/ 2591 h 10000"/>
                    <a:gd name="connsiteX74" fmla="*/ 10 w 10000"/>
                    <a:gd name="connsiteY74" fmla="*/ 907 h 10000"/>
                    <a:gd name="connsiteX75" fmla="*/ 205 w 10000"/>
                    <a:gd name="connsiteY75" fmla="*/ 691 h 10000"/>
                    <a:gd name="connsiteX76" fmla="*/ 399 w 10000"/>
                    <a:gd name="connsiteY76" fmla="*/ 504 h 10000"/>
                    <a:gd name="connsiteX77" fmla="*/ 604 w 10000"/>
                    <a:gd name="connsiteY77" fmla="*/ 317 h 10000"/>
                    <a:gd name="connsiteX78" fmla="*/ 819 w 10000"/>
                    <a:gd name="connsiteY78" fmla="*/ 188 h 10000"/>
                    <a:gd name="connsiteX79" fmla="*/ 1054 w 10000"/>
                    <a:gd name="connsiteY79" fmla="*/ 86 h 10000"/>
                    <a:gd name="connsiteX80" fmla="*/ 2272 w 10000"/>
                    <a:gd name="connsiteY80" fmla="*/ 0 h 10000"/>
                    <a:gd name="connsiteX81" fmla="*/ 2426 w 10000"/>
                    <a:gd name="connsiteY81" fmla="*/ 43 h 10000"/>
                    <a:gd name="connsiteX82" fmla="*/ 2569 w 10000"/>
                    <a:gd name="connsiteY82" fmla="*/ 115 h 10000"/>
                    <a:gd name="connsiteX83" fmla="*/ 2712 w 10000"/>
                    <a:gd name="connsiteY83" fmla="*/ 188 h 10000"/>
                    <a:gd name="connsiteX84" fmla="*/ 2845 w 10000"/>
                    <a:gd name="connsiteY84" fmla="*/ 274 h 10000"/>
                    <a:gd name="connsiteX85" fmla="*/ 2989 w 10000"/>
                    <a:gd name="connsiteY85" fmla="*/ 375 h 10000"/>
                    <a:gd name="connsiteX86" fmla="*/ 3112 w 10000"/>
                    <a:gd name="connsiteY86" fmla="*/ 461 h 10000"/>
                    <a:gd name="connsiteX87" fmla="*/ 3234 w 10000"/>
                    <a:gd name="connsiteY87" fmla="*/ 590 h 10000"/>
                    <a:gd name="connsiteX88" fmla="*/ 3367 w 10000"/>
                    <a:gd name="connsiteY88" fmla="*/ 720 h 10000"/>
                    <a:gd name="connsiteX89" fmla="*/ 3490 w 10000"/>
                    <a:gd name="connsiteY89" fmla="*/ 850 h 10000"/>
                    <a:gd name="connsiteX90" fmla="*/ 3726 w 10000"/>
                    <a:gd name="connsiteY90" fmla="*/ 1137 h 10000"/>
                    <a:gd name="connsiteX91" fmla="*/ 3941 w 10000"/>
                    <a:gd name="connsiteY91" fmla="*/ 1482 h 10000"/>
                    <a:gd name="connsiteX92" fmla="*/ 4145 w 10000"/>
                    <a:gd name="connsiteY92" fmla="*/ 1842 h 10000"/>
                    <a:gd name="connsiteX93" fmla="*/ 4340 w 10000"/>
                    <a:gd name="connsiteY93" fmla="*/ 2231 h 10000"/>
                    <a:gd name="connsiteX94" fmla="*/ 4534 w 10000"/>
                    <a:gd name="connsiteY94" fmla="*/ 2634 h 10000"/>
                    <a:gd name="connsiteX95" fmla="*/ 4708 w 10000"/>
                    <a:gd name="connsiteY95" fmla="*/ 3051 h 10000"/>
                    <a:gd name="connsiteX96" fmla="*/ 4893 w 10000"/>
                    <a:gd name="connsiteY96" fmla="*/ 3483 h 10000"/>
                    <a:gd name="connsiteX97" fmla="*/ 5056 w 10000"/>
                    <a:gd name="connsiteY97" fmla="*/ 3927 h 10000"/>
                    <a:gd name="connsiteX98" fmla="*/ 5363 w 10000"/>
                    <a:gd name="connsiteY98" fmla="*/ 4834 h 10000"/>
                    <a:gd name="connsiteX99" fmla="*/ 5967 w 10000"/>
                    <a:gd name="connsiteY99" fmla="*/ 6633 h 10000"/>
                    <a:gd name="connsiteX100" fmla="*/ 6254 w 10000"/>
                    <a:gd name="connsiteY100" fmla="*/ 7468 h 10000"/>
                    <a:gd name="connsiteX101" fmla="*/ 6407 w 10000"/>
                    <a:gd name="connsiteY101" fmla="*/ 7828 h 10000"/>
                    <a:gd name="connsiteX102" fmla="*/ 6551 w 10000"/>
                    <a:gd name="connsiteY102" fmla="*/ 8201 h 10000"/>
                    <a:gd name="connsiteX103" fmla="*/ 6714 w 10000"/>
                    <a:gd name="connsiteY103" fmla="*/ 8533 h 10000"/>
                    <a:gd name="connsiteX104" fmla="*/ 6868 w 10000"/>
                    <a:gd name="connsiteY104" fmla="*/ 8821 h 10000"/>
                    <a:gd name="connsiteX105" fmla="*/ 7021 w 10000"/>
                    <a:gd name="connsiteY105" fmla="*/ 9093 h 10000"/>
                    <a:gd name="connsiteX106" fmla="*/ 7195 w 10000"/>
                    <a:gd name="connsiteY106" fmla="*/ 9295 h 10000"/>
                    <a:gd name="connsiteX107" fmla="*/ 7288 w 10000"/>
                    <a:gd name="connsiteY107" fmla="*/ 9395 h 10000"/>
                    <a:gd name="connsiteX108" fmla="*/ 7369 w 10000"/>
                    <a:gd name="connsiteY108" fmla="*/ 9497 h 10000"/>
                    <a:gd name="connsiteX109" fmla="*/ 7462 w 10000"/>
                    <a:gd name="connsiteY109" fmla="*/ 9554 h 10000"/>
                    <a:gd name="connsiteX110" fmla="*/ 7554 w 10000"/>
                    <a:gd name="connsiteY110" fmla="*/ 9626 h 10000"/>
                    <a:gd name="connsiteX111" fmla="*/ 7646 w 10000"/>
                    <a:gd name="connsiteY111" fmla="*/ 9669 h 10000"/>
                    <a:gd name="connsiteX112" fmla="*/ 7748 w 10000"/>
                    <a:gd name="connsiteY112" fmla="*/ 9698 h 10000"/>
                    <a:gd name="connsiteX113" fmla="*/ 7851 w 10000"/>
                    <a:gd name="connsiteY113" fmla="*/ 9741 h 10000"/>
                    <a:gd name="connsiteX114" fmla="*/ 7943 w 10000"/>
                    <a:gd name="connsiteY114"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044 w 10000"/>
                    <a:gd name="connsiteY64" fmla="*/ 576 h 10000"/>
                    <a:gd name="connsiteX65" fmla="*/ 931 w 10000"/>
                    <a:gd name="connsiteY65" fmla="*/ 720 h 10000"/>
                    <a:gd name="connsiteX66" fmla="*/ 809 w 10000"/>
                    <a:gd name="connsiteY66" fmla="*/ 865 h 10000"/>
                    <a:gd name="connsiteX67" fmla="*/ 706 w 10000"/>
                    <a:gd name="connsiteY67" fmla="*/ 1050 h 10000"/>
                    <a:gd name="connsiteX68" fmla="*/ 604 w 10000"/>
                    <a:gd name="connsiteY68" fmla="*/ 1224 h 10000"/>
                    <a:gd name="connsiteX69" fmla="*/ 491 w 10000"/>
                    <a:gd name="connsiteY69" fmla="*/ 1425 h 10000"/>
                    <a:gd name="connsiteX70" fmla="*/ 399 w 10000"/>
                    <a:gd name="connsiteY70" fmla="*/ 1627 h 10000"/>
                    <a:gd name="connsiteX71" fmla="*/ 194 w 10000"/>
                    <a:gd name="connsiteY71" fmla="*/ 2101 h 10000"/>
                    <a:gd name="connsiteX72" fmla="*/ 0 w 10000"/>
                    <a:gd name="connsiteY72" fmla="*/ 2591 h 10000"/>
                    <a:gd name="connsiteX73" fmla="*/ 10 w 10000"/>
                    <a:gd name="connsiteY73" fmla="*/ 907 h 10000"/>
                    <a:gd name="connsiteX74" fmla="*/ 205 w 10000"/>
                    <a:gd name="connsiteY74" fmla="*/ 691 h 10000"/>
                    <a:gd name="connsiteX75" fmla="*/ 399 w 10000"/>
                    <a:gd name="connsiteY75" fmla="*/ 504 h 10000"/>
                    <a:gd name="connsiteX76" fmla="*/ 604 w 10000"/>
                    <a:gd name="connsiteY76" fmla="*/ 317 h 10000"/>
                    <a:gd name="connsiteX77" fmla="*/ 819 w 10000"/>
                    <a:gd name="connsiteY77" fmla="*/ 188 h 10000"/>
                    <a:gd name="connsiteX78" fmla="*/ 1054 w 10000"/>
                    <a:gd name="connsiteY78" fmla="*/ 86 h 10000"/>
                    <a:gd name="connsiteX79" fmla="*/ 2272 w 10000"/>
                    <a:gd name="connsiteY79" fmla="*/ 0 h 10000"/>
                    <a:gd name="connsiteX80" fmla="*/ 2426 w 10000"/>
                    <a:gd name="connsiteY80" fmla="*/ 43 h 10000"/>
                    <a:gd name="connsiteX81" fmla="*/ 2569 w 10000"/>
                    <a:gd name="connsiteY81" fmla="*/ 115 h 10000"/>
                    <a:gd name="connsiteX82" fmla="*/ 2712 w 10000"/>
                    <a:gd name="connsiteY82" fmla="*/ 188 h 10000"/>
                    <a:gd name="connsiteX83" fmla="*/ 2845 w 10000"/>
                    <a:gd name="connsiteY83" fmla="*/ 274 h 10000"/>
                    <a:gd name="connsiteX84" fmla="*/ 2989 w 10000"/>
                    <a:gd name="connsiteY84" fmla="*/ 375 h 10000"/>
                    <a:gd name="connsiteX85" fmla="*/ 3112 w 10000"/>
                    <a:gd name="connsiteY85" fmla="*/ 461 h 10000"/>
                    <a:gd name="connsiteX86" fmla="*/ 3234 w 10000"/>
                    <a:gd name="connsiteY86" fmla="*/ 590 h 10000"/>
                    <a:gd name="connsiteX87" fmla="*/ 3367 w 10000"/>
                    <a:gd name="connsiteY87" fmla="*/ 720 h 10000"/>
                    <a:gd name="connsiteX88" fmla="*/ 3490 w 10000"/>
                    <a:gd name="connsiteY88" fmla="*/ 850 h 10000"/>
                    <a:gd name="connsiteX89" fmla="*/ 3726 w 10000"/>
                    <a:gd name="connsiteY89" fmla="*/ 1137 h 10000"/>
                    <a:gd name="connsiteX90" fmla="*/ 3941 w 10000"/>
                    <a:gd name="connsiteY90" fmla="*/ 1482 h 10000"/>
                    <a:gd name="connsiteX91" fmla="*/ 4145 w 10000"/>
                    <a:gd name="connsiteY91" fmla="*/ 1842 h 10000"/>
                    <a:gd name="connsiteX92" fmla="*/ 4340 w 10000"/>
                    <a:gd name="connsiteY92" fmla="*/ 2231 h 10000"/>
                    <a:gd name="connsiteX93" fmla="*/ 4534 w 10000"/>
                    <a:gd name="connsiteY93" fmla="*/ 2634 h 10000"/>
                    <a:gd name="connsiteX94" fmla="*/ 4708 w 10000"/>
                    <a:gd name="connsiteY94" fmla="*/ 3051 h 10000"/>
                    <a:gd name="connsiteX95" fmla="*/ 4893 w 10000"/>
                    <a:gd name="connsiteY95" fmla="*/ 3483 h 10000"/>
                    <a:gd name="connsiteX96" fmla="*/ 5056 w 10000"/>
                    <a:gd name="connsiteY96" fmla="*/ 3927 h 10000"/>
                    <a:gd name="connsiteX97" fmla="*/ 5363 w 10000"/>
                    <a:gd name="connsiteY97" fmla="*/ 4834 h 10000"/>
                    <a:gd name="connsiteX98" fmla="*/ 5967 w 10000"/>
                    <a:gd name="connsiteY98" fmla="*/ 6633 h 10000"/>
                    <a:gd name="connsiteX99" fmla="*/ 6254 w 10000"/>
                    <a:gd name="connsiteY99" fmla="*/ 7468 h 10000"/>
                    <a:gd name="connsiteX100" fmla="*/ 6407 w 10000"/>
                    <a:gd name="connsiteY100" fmla="*/ 7828 h 10000"/>
                    <a:gd name="connsiteX101" fmla="*/ 6551 w 10000"/>
                    <a:gd name="connsiteY101" fmla="*/ 8201 h 10000"/>
                    <a:gd name="connsiteX102" fmla="*/ 6714 w 10000"/>
                    <a:gd name="connsiteY102" fmla="*/ 8533 h 10000"/>
                    <a:gd name="connsiteX103" fmla="*/ 6868 w 10000"/>
                    <a:gd name="connsiteY103" fmla="*/ 8821 h 10000"/>
                    <a:gd name="connsiteX104" fmla="*/ 7021 w 10000"/>
                    <a:gd name="connsiteY104" fmla="*/ 9093 h 10000"/>
                    <a:gd name="connsiteX105" fmla="*/ 7195 w 10000"/>
                    <a:gd name="connsiteY105" fmla="*/ 9295 h 10000"/>
                    <a:gd name="connsiteX106" fmla="*/ 7288 w 10000"/>
                    <a:gd name="connsiteY106" fmla="*/ 9395 h 10000"/>
                    <a:gd name="connsiteX107" fmla="*/ 7369 w 10000"/>
                    <a:gd name="connsiteY107" fmla="*/ 9497 h 10000"/>
                    <a:gd name="connsiteX108" fmla="*/ 7462 w 10000"/>
                    <a:gd name="connsiteY108" fmla="*/ 9554 h 10000"/>
                    <a:gd name="connsiteX109" fmla="*/ 7554 w 10000"/>
                    <a:gd name="connsiteY109" fmla="*/ 9626 h 10000"/>
                    <a:gd name="connsiteX110" fmla="*/ 7646 w 10000"/>
                    <a:gd name="connsiteY110" fmla="*/ 9669 h 10000"/>
                    <a:gd name="connsiteX111" fmla="*/ 7748 w 10000"/>
                    <a:gd name="connsiteY111" fmla="*/ 9698 h 10000"/>
                    <a:gd name="connsiteX112" fmla="*/ 7851 w 10000"/>
                    <a:gd name="connsiteY112" fmla="*/ 9741 h 10000"/>
                    <a:gd name="connsiteX113" fmla="*/ 7943 w 10000"/>
                    <a:gd name="connsiteY113"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044 w 10000"/>
                    <a:gd name="connsiteY64" fmla="*/ 576 h 10000"/>
                    <a:gd name="connsiteX65" fmla="*/ 931 w 10000"/>
                    <a:gd name="connsiteY65" fmla="*/ 720 h 10000"/>
                    <a:gd name="connsiteX66" fmla="*/ 809 w 10000"/>
                    <a:gd name="connsiteY66" fmla="*/ 865 h 10000"/>
                    <a:gd name="connsiteX67" fmla="*/ 706 w 10000"/>
                    <a:gd name="connsiteY67" fmla="*/ 1050 h 10000"/>
                    <a:gd name="connsiteX68" fmla="*/ 604 w 10000"/>
                    <a:gd name="connsiteY68" fmla="*/ 1224 h 10000"/>
                    <a:gd name="connsiteX69" fmla="*/ 491 w 10000"/>
                    <a:gd name="connsiteY69" fmla="*/ 1425 h 10000"/>
                    <a:gd name="connsiteX70" fmla="*/ 399 w 10000"/>
                    <a:gd name="connsiteY70" fmla="*/ 1627 h 10000"/>
                    <a:gd name="connsiteX71" fmla="*/ 194 w 10000"/>
                    <a:gd name="connsiteY71" fmla="*/ 2101 h 10000"/>
                    <a:gd name="connsiteX72" fmla="*/ 0 w 10000"/>
                    <a:gd name="connsiteY72" fmla="*/ 2591 h 10000"/>
                    <a:gd name="connsiteX73" fmla="*/ 10 w 10000"/>
                    <a:gd name="connsiteY73" fmla="*/ 907 h 10000"/>
                    <a:gd name="connsiteX74" fmla="*/ 205 w 10000"/>
                    <a:gd name="connsiteY74" fmla="*/ 691 h 10000"/>
                    <a:gd name="connsiteX75" fmla="*/ 399 w 10000"/>
                    <a:gd name="connsiteY75" fmla="*/ 504 h 10000"/>
                    <a:gd name="connsiteX76" fmla="*/ 604 w 10000"/>
                    <a:gd name="connsiteY76" fmla="*/ 317 h 10000"/>
                    <a:gd name="connsiteX77" fmla="*/ 819 w 10000"/>
                    <a:gd name="connsiteY77" fmla="*/ 188 h 10000"/>
                    <a:gd name="connsiteX78" fmla="*/ 2272 w 10000"/>
                    <a:gd name="connsiteY78" fmla="*/ 0 h 10000"/>
                    <a:gd name="connsiteX79" fmla="*/ 2426 w 10000"/>
                    <a:gd name="connsiteY79" fmla="*/ 43 h 10000"/>
                    <a:gd name="connsiteX80" fmla="*/ 2569 w 10000"/>
                    <a:gd name="connsiteY80" fmla="*/ 115 h 10000"/>
                    <a:gd name="connsiteX81" fmla="*/ 2712 w 10000"/>
                    <a:gd name="connsiteY81" fmla="*/ 188 h 10000"/>
                    <a:gd name="connsiteX82" fmla="*/ 2845 w 10000"/>
                    <a:gd name="connsiteY82" fmla="*/ 274 h 10000"/>
                    <a:gd name="connsiteX83" fmla="*/ 2989 w 10000"/>
                    <a:gd name="connsiteY83" fmla="*/ 375 h 10000"/>
                    <a:gd name="connsiteX84" fmla="*/ 3112 w 10000"/>
                    <a:gd name="connsiteY84" fmla="*/ 461 h 10000"/>
                    <a:gd name="connsiteX85" fmla="*/ 3234 w 10000"/>
                    <a:gd name="connsiteY85" fmla="*/ 590 h 10000"/>
                    <a:gd name="connsiteX86" fmla="*/ 3367 w 10000"/>
                    <a:gd name="connsiteY86" fmla="*/ 720 h 10000"/>
                    <a:gd name="connsiteX87" fmla="*/ 3490 w 10000"/>
                    <a:gd name="connsiteY87" fmla="*/ 850 h 10000"/>
                    <a:gd name="connsiteX88" fmla="*/ 3726 w 10000"/>
                    <a:gd name="connsiteY88" fmla="*/ 1137 h 10000"/>
                    <a:gd name="connsiteX89" fmla="*/ 3941 w 10000"/>
                    <a:gd name="connsiteY89" fmla="*/ 1482 h 10000"/>
                    <a:gd name="connsiteX90" fmla="*/ 4145 w 10000"/>
                    <a:gd name="connsiteY90" fmla="*/ 1842 h 10000"/>
                    <a:gd name="connsiteX91" fmla="*/ 4340 w 10000"/>
                    <a:gd name="connsiteY91" fmla="*/ 2231 h 10000"/>
                    <a:gd name="connsiteX92" fmla="*/ 4534 w 10000"/>
                    <a:gd name="connsiteY92" fmla="*/ 2634 h 10000"/>
                    <a:gd name="connsiteX93" fmla="*/ 4708 w 10000"/>
                    <a:gd name="connsiteY93" fmla="*/ 3051 h 10000"/>
                    <a:gd name="connsiteX94" fmla="*/ 4893 w 10000"/>
                    <a:gd name="connsiteY94" fmla="*/ 3483 h 10000"/>
                    <a:gd name="connsiteX95" fmla="*/ 5056 w 10000"/>
                    <a:gd name="connsiteY95" fmla="*/ 3927 h 10000"/>
                    <a:gd name="connsiteX96" fmla="*/ 5363 w 10000"/>
                    <a:gd name="connsiteY96" fmla="*/ 4834 h 10000"/>
                    <a:gd name="connsiteX97" fmla="*/ 5967 w 10000"/>
                    <a:gd name="connsiteY97" fmla="*/ 6633 h 10000"/>
                    <a:gd name="connsiteX98" fmla="*/ 6254 w 10000"/>
                    <a:gd name="connsiteY98" fmla="*/ 7468 h 10000"/>
                    <a:gd name="connsiteX99" fmla="*/ 6407 w 10000"/>
                    <a:gd name="connsiteY99" fmla="*/ 7828 h 10000"/>
                    <a:gd name="connsiteX100" fmla="*/ 6551 w 10000"/>
                    <a:gd name="connsiteY100" fmla="*/ 8201 h 10000"/>
                    <a:gd name="connsiteX101" fmla="*/ 6714 w 10000"/>
                    <a:gd name="connsiteY101" fmla="*/ 8533 h 10000"/>
                    <a:gd name="connsiteX102" fmla="*/ 6868 w 10000"/>
                    <a:gd name="connsiteY102" fmla="*/ 8821 h 10000"/>
                    <a:gd name="connsiteX103" fmla="*/ 7021 w 10000"/>
                    <a:gd name="connsiteY103" fmla="*/ 9093 h 10000"/>
                    <a:gd name="connsiteX104" fmla="*/ 7195 w 10000"/>
                    <a:gd name="connsiteY104" fmla="*/ 9295 h 10000"/>
                    <a:gd name="connsiteX105" fmla="*/ 7288 w 10000"/>
                    <a:gd name="connsiteY105" fmla="*/ 9395 h 10000"/>
                    <a:gd name="connsiteX106" fmla="*/ 7369 w 10000"/>
                    <a:gd name="connsiteY106" fmla="*/ 9497 h 10000"/>
                    <a:gd name="connsiteX107" fmla="*/ 7462 w 10000"/>
                    <a:gd name="connsiteY107" fmla="*/ 9554 h 10000"/>
                    <a:gd name="connsiteX108" fmla="*/ 7554 w 10000"/>
                    <a:gd name="connsiteY108" fmla="*/ 9626 h 10000"/>
                    <a:gd name="connsiteX109" fmla="*/ 7646 w 10000"/>
                    <a:gd name="connsiteY109" fmla="*/ 9669 h 10000"/>
                    <a:gd name="connsiteX110" fmla="*/ 7748 w 10000"/>
                    <a:gd name="connsiteY110" fmla="*/ 9698 h 10000"/>
                    <a:gd name="connsiteX111" fmla="*/ 7851 w 10000"/>
                    <a:gd name="connsiteY111" fmla="*/ 9741 h 10000"/>
                    <a:gd name="connsiteX112" fmla="*/ 7943 w 10000"/>
                    <a:gd name="connsiteY112"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931 w 10000"/>
                    <a:gd name="connsiteY64" fmla="*/ 720 h 10000"/>
                    <a:gd name="connsiteX65" fmla="*/ 809 w 10000"/>
                    <a:gd name="connsiteY65" fmla="*/ 865 h 10000"/>
                    <a:gd name="connsiteX66" fmla="*/ 706 w 10000"/>
                    <a:gd name="connsiteY66" fmla="*/ 1050 h 10000"/>
                    <a:gd name="connsiteX67" fmla="*/ 604 w 10000"/>
                    <a:gd name="connsiteY67" fmla="*/ 1224 h 10000"/>
                    <a:gd name="connsiteX68" fmla="*/ 491 w 10000"/>
                    <a:gd name="connsiteY68" fmla="*/ 1425 h 10000"/>
                    <a:gd name="connsiteX69" fmla="*/ 399 w 10000"/>
                    <a:gd name="connsiteY69" fmla="*/ 1627 h 10000"/>
                    <a:gd name="connsiteX70" fmla="*/ 194 w 10000"/>
                    <a:gd name="connsiteY70" fmla="*/ 2101 h 10000"/>
                    <a:gd name="connsiteX71" fmla="*/ 0 w 10000"/>
                    <a:gd name="connsiteY71" fmla="*/ 2591 h 10000"/>
                    <a:gd name="connsiteX72" fmla="*/ 10 w 10000"/>
                    <a:gd name="connsiteY72" fmla="*/ 907 h 10000"/>
                    <a:gd name="connsiteX73" fmla="*/ 205 w 10000"/>
                    <a:gd name="connsiteY73" fmla="*/ 691 h 10000"/>
                    <a:gd name="connsiteX74" fmla="*/ 399 w 10000"/>
                    <a:gd name="connsiteY74" fmla="*/ 504 h 10000"/>
                    <a:gd name="connsiteX75" fmla="*/ 604 w 10000"/>
                    <a:gd name="connsiteY75" fmla="*/ 317 h 10000"/>
                    <a:gd name="connsiteX76" fmla="*/ 819 w 10000"/>
                    <a:gd name="connsiteY76" fmla="*/ 188 h 10000"/>
                    <a:gd name="connsiteX77" fmla="*/ 2272 w 10000"/>
                    <a:gd name="connsiteY77" fmla="*/ 0 h 10000"/>
                    <a:gd name="connsiteX78" fmla="*/ 2426 w 10000"/>
                    <a:gd name="connsiteY78" fmla="*/ 43 h 10000"/>
                    <a:gd name="connsiteX79" fmla="*/ 2569 w 10000"/>
                    <a:gd name="connsiteY79" fmla="*/ 115 h 10000"/>
                    <a:gd name="connsiteX80" fmla="*/ 2712 w 10000"/>
                    <a:gd name="connsiteY80" fmla="*/ 188 h 10000"/>
                    <a:gd name="connsiteX81" fmla="*/ 2845 w 10000"/>
                    <a:gd name="connsiteY81" fmla="*/ 274 h 10000"/>
                    <a:gd name="connsiteX82" fmla="*/ 2989 w 10000"/>
                    <a:gd name="connsiteY82" fmla="*/ 375 h 10000"/>
                    <a:gd name="connsiteX83" fmla="*/ 3112 w 10000"/>
                    <a:gd name="connsiteY83" fmla="*/ 461 h 10000"/>
                    <a:gd name="connsiteX84" fmla="*/ 3234 w 10000"/>
                    <a:gd name="connsiteY84" fmla="*/ 590 h 10000"/>
                    <a:gd name="connsiteX85" fmla="*/ 3367 w 10000"/>
                    <a:gd name="connsiteY85" fmla="*/ 720 h 10000"/>
                    <a:gd name="connsiteX86" fmla="*/ 3490 w 10000"/>
                    <a:gd name="connsiteY86" fmla="*/ 850 h 10000"/>
                    <a:gd name="connsiteX87" fmla="*/ 3726 w 10000"/>
                    <a:gd name="connsiteY87" fmla="*/ 1137 h 10000"/>
                    <a:gd name="connsiteX88" fmla="*/ 3941 w 10000"/>
                    <a:gd name="connsiteY88" fmla="*/ 1482 h 10000"/>
                    <a:gd name="connsiteX89" fmla="*/ 4145 w 10000"/>
                    <a:gd name="connsiteY89" fmla="*/ 1842 h 10000"/>
                    <a:gd name="connsiteX90" fmla="*/ 4340 w 10000"/>
                    <a:gd name="connsiteY90" fmla="*/ 2231 h 10000"/>
                    <a:gd name="connsiteX91" fmla="*/ 4534 w 10000"/>
                    <a:gd name="connsiteY91" fmla="*/ 2634 h 10000"/>
                    <a:gd name="connsiteX92" fmla="*/ 4708 w 10000"/>
                    <a:gd name="connsiteY92" fmla="*/ 3051 h 10000"/>
                    <a:gd name="connsiteX93" fmla="*/ 4893 w 10000"/>
                    <a:gd name="connsiteY93" fmla="*/ 3483 h 10000"/>
                    <a:gd name="connsiteX94" fmla="*/ 5056 w 10000"/>
                    <a:gd name="connsiteY94" fmla="*/ 3927 h 10000"/>
                    <a:gd name="connsiteX95" fmla="*/ 5363 w 10000"/>
                    <a:gd name="connsiteY95" fmla="*/ 4834 h 10000"/>
                    <a:gd name="connsiteX96" fmla="*/ 5967 w 10000"/>
                    <a:gd name="connsiteY96" fmla="*/ 6633 h 10000"/>
                    <a:gd name="connsiteX97" fmla="*/ 6254 w 10000"/>
                    <a:gd name="connsiteY97" fmla="*/ 7468 h 10000"/>
                    <a:gd name="connsiteX98" fmla="*/ 6407 w 10000"/>
                    <a:gd name="connsiteY98" fmla="*/ 7828 h 10000"/>
                    <a:gd name="connsiteX99" fmla="*/ 6551 w 10000"/>
                    <a:gd name="connsiteY99" fmla="*/ 8201 h 10000"/>
                    <a:gd name="connsiteX100" fmla="*/ 6714 w 10000"/>
                    <a:gd name="connsiteY100" fmla="*/ 8533 h 10000"/>
                    <a:gd name="connsiteX101" fmla="*/ 6868 w 10000"/>
                    <a:gd name="connsiteY101" fmla="*/ 8821 h 10000"/>
                    <a:gd name="connsiteX102" fmla="*/ 7021 w 10000"/>
                    <a:gd name="connsiteY102" fmla="*/ 9093 h 10000"/>
                    <a:gd name="connsiteX103" fmla="*/ 7195 w 10000"/>
                    <a:gd name="connsiteY103" fmla="*/ 9295 h 10000"/>
                    <a:gd name="connsiteX104" fmla="*/ 7288 w 10000"/>
                    <a:gd name="connsiteY104" fmla="*/ 9395 h 10000"/>
                    <a:gd name="connsiteX105" fmla="*/ 7369 w 10000"/>
                    <a:gd name="connsiteY105" fmla="*/ 9497 h 10000"/>
                    <a:gd name="connsiteX106" fmla="*/ 7462 w 10000"/>
                    <a:gd name="connsiteY106" fmla="*/ 9554 h 10000"/>
                    <a:gd name="connsiteX107" fmla="*/ 7554 w 10000"/>
                    <a:gd name="connsiteY107" fmla="*/ 9626 h 10000"/>
                    <a:gd name="connsiteX108" fmla="*/ 7646 w 10000"/>
                    <a:gd name="connsiteY108" fmla="*/ 9669 h 10000"/>
                    <a:gd name="connsiteX109" fmla="*/ 7748 w 10000"/>
                    <a:gd name="connsiteY109" fmla="*/ 9698 h 10000"/>
                    <a:gd name="connsiteX110" fmla="*/ 7851 w 10000"/>
                    <a:gd name="connsiteY110" fmla="*/ 9741 h 10000"/>
                    <a:gd name="connsiteX111" fmla="*/ 7943 w 10000"/>
                    <a:gd name="connsiteY111"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931 w 10000"/>
                    <a:gd name="connsiteY64" fmla="*/ 720 h 10000"/>
                    <a:gd name="connsiteX65" fmla="*/ 809 w 10000"/>
                    <a:gd name="connsiteY65" fmla="*/ 865 h 10000"/>
                    <a:gd name="connsiteX66" fmla="*/ 706 w 10000"/>
                    <a:gd name="connsiteY66" fmla="*/ 1050 h 10000"/>
                    <a:gd name="connsiteX67" fmla="*/ 604 w 10000"/>
                    <a:gd name="connsiteY67" fmla="*/ 1224 h 10000"/>
                    <a:gd name="connsiteX68" fmla="*/ 491 w 10000"/>
                    <a:gd name="connsiteY68" fmla="*/ 1425 h 10000"/>
                    <a:gd name="connsiteX69" fmla="*/ 399 w 10000"/>
                    <a:gd name="connsiteY69" fmla="*/ 1627 h 10000"/>
                    <a:gd name="connsiteX70" fmla="*/ 194 w 10000"/>
                    <a:gd name="connsiteY70" fmla="*/ 2101 h 10000"/>
                    <a:gd name="connsiteX71" fmla="*/ 0 w 10000"/>
                    <a:gd name="connsiteY71" fmla="*/ 2591 h 10000"/>
                    <a:gd name="connsiteX72" fmla="*/ 10 w 10000"/>
                    <a:gd name="connsiteY72" fmla="*/ 907 h 10000"/>
                    <a:gd name="connsiteX73" fmla="*/ 205 w 10000"/>
                    <a:gd name="connsiteY73" fmla="*/ 691 h 10000"/>
                    <a:gd name="connsiteX74" fmla="*/ 399 w 10000"/>
                    <a:gd name="connsiteY74" fmla="*/ 504 h 10000"/>
                    <a:gd name="connsiteX75" fmla="*/ 604 w 10000"/>
                    <a:gd name="connsiteY75" fmla="*/ 317 h 10000"/>
                    <a:gd name="connsiteX76" fmla="*/ 2272 w 10000"/>
                    <a:gd name="connsiteY76" fmla="*/ 0 h 10000"/>
                    <a:gd name="connsiteX77" fmla="*/ 2426 w 10000"/>
                    <a:gd name="connsiteY77" fmla="*/ 43 h 10000"/>
                    <a:gd name="connsiteX78" fmla="*/ 2569 w 10000"/>
                    <a:gd name="connsiteY78" fmla="*/ 115 h 10000"/>
                    <a:gd name="connsiteX79" fmla="*/ 2712 w 10000"/>
                    <a:gd name="connsiteY79" fmla="*/ 188 h 10000"/>
                    <a:gd name="connsiteX80" fmla="*/ 2845 w 10000"/>
                    <a:gd name="connsiteY80" fmla="*/ 274 h 10000"/>
                    <a:gd name="connsiteX81" fmla="*/ 2989 w 10000"/>
                    <a:gd name="connsiteY81" fmla="*/ 375 h 10000"/>
                    <a:gd name="connsiteX82" fmla="*/ 3112 w 10000"/>
                    <a:gd name="connsiteY82" fmla="*/ 461 h 10000"/>
                    <a:gd name="connsiteX83" fmla="*/ 3234 w 10000"/>
                    <a:gd name="connsiteY83" fmla="*/ 590 h 10000"/>
                    <a:gd name="connsiteX84" fmla="*/ 3367 w 10000"/>
                    <a:gd name="connsiteY84" fmla="*/ 720 h 10000"/>
                    <a:gd name="connsiteX85" fmla="*/ 3490 w 10000"/>
                    <a:gd name="connsiteY85" fmla="*/ 850 h 10000"/>
                    <a:gd name="connsiteX86" fmla="*/ 3726 w 10000"/>
                    <a:gd name="connsiteY86" fmla="*/ 1137 h 10000"/>
                    <a:gd name="connsiteX87" fmla="*/ 3941 w 10000"/>
                    <a:gd name="connsiteY87" fmla="*/ 1482 h 10000"/>
                    <a:gd name="connsiteX88" fmla="*/ 4145 w 10000"/>
                    <a:gd name="connsiteY88" fmla="*/ 1842 h 10000"/>
                    <a:gd name="connsiteX89" fmla="*/ 4340 w 10000"/>
                    <a:gd name="connsiteY89" fmla="*/ 2231 h 10000"/>
                    <a:gd name="connsiteX90" fmla="*/ 4534 w 10000"/>
                    <a:gd name="connsiteY90" fmla="*/ 2634 h 10000"/>
                    <a:gd name="connsiteX91" fmla="*/ 4708 w 10000"/>
                    <a:gd name="connsiteY91" fmla="*/ 3051 h 10000"/>
                    <a:gd name="connsiteX92" fmla="*/ 4893 w 10000"/>
                    <a:gd name="connsiteY92" fmla="*/ 3483 h 10000"/>
                    <a:gd name="connsiteX93" fmla="*/ 5056 w 10000"/>
                    <a:gd name="connsiteY93" fmla="*/ 3927 h 10000"/>
                    <a:gd name="connsiteX94" fmla="*/ 5363 w 10000"/>
                    <a:gd name="connsiteY94" fmla="*/ 4834 h 10000"/>
                    <a:gd name="connsiteX95" fmla="*/ 5967 w 10000"/>
                    <a:gd name="connsiteY95" fmla="*/ 6633 h 10000"/>
                    <a:gd name="connsiteX96" fmla="*/ 6254 w 10000"/>
                    <a:gd name="connsiteY96" fmla="*/ 7468 h 10000"/>
                    <a:gd name="connsiteX97" fmla="*/ 6407 w 10000"/>
                    <a:gd name="connsiteY97" fmla="*/ 7828 h 10000"/>
                    <a:gd name="connsiteX98" fmla="*/ 6551 w 10000"/>
                    <a:gd name="connsiteY98" fmla="*/ 8201 h 10000"/>
                    <a:gd name="connsiteX99" fmla="*/ 6714 w 10000"/>
                    <a:gd name="connsiteY99" fmla="*/ 8533 h 10000"/>
                    <a:gd name="connsiteX100" fmla="*/ 6868 w 10000"/>
                    <a:gd name="connsiteY100" fmla="*/ 8821 h 10000"/>
                    <a:gd name="connsiteX101" fmla="*/ 7021 w 10000"/>
                    <a:gd name="connsiteY101" fmla="*/ 9093 h 10000"/>
                    <a:gd name="connsiteX102" fmla="*/ 7195 w 10000"/>
                    <a:gd name="connsiteY102" fmla="*/ 9295 h 10000"/>
                    <a:gd name="connsiteX103" fmla="*/ 7288 w 10000"/>
                    <a:gd name="connsiteY103" fmla="*/ 9395 h 10000"/>
                    <a:gd name="connsiteX104" fmla="*/ 7369 w 10000"/>
                    <a:gd name="connsiteY104" fmla="*/ 9497 h 10000"/>
                    <a:gd name="connsiteX105" fmla="*/ 7462 w 10000"/>
                    <a:gd name="connsiteY105" fmla="*/ 9554 h 10000"/>
                    <a:gd name="connsiteX106" fmla="*/ 7554 w 10000"/>
                    <a:gd name="connsiteY106" fmla="*/ 9626 h 10000"/>
                    <a:gd name="connsiteX107" fmla="*/ 7646 w 10000"/>
                    <a:gd name="connsiteY107" fmla="*/ 9669 h 10000"/>
                    <a:gd name="connsiteX108" fmla="*/ 7748 w 10000"/>
                    <a:gd name="connsiteY108" fmla="*/ 9698 h 10000"/>
                    <a:gd name="connsiteX109" fmla="*/ 7851 w 10000"/>
                    <a:gd name="connsiteY109" fmla="*/ 9741 h 10000"/>
                    <a:gd name="connsiteX110" fmla="*/ 7943 w 10000"/>
                    <a:gd name="connsiteY110"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809 w 10000"/>
                    <a:gd name="connsiteY64" fmla="*/ 865 h 10000"/>
                    <a:gd name="connsiteX65" fmla="*/ 706 w 10000"/>
                    <a:gd name="connsiteY65" fmla="*/ 1050 h 10000"/>
                    <a:gd name="connsiteX66" fmla="*/ 604 w 10000"/>
                    <a:gd name="connsiteY66" fmla="*/ 1224 h 10000"/>
                    <a:gd name="connsiteX67" fmla="*/ 491 w 10000"/>
                    <a:gd name="connsiteY67" fmla="*/ 1425 h 10000"/>
                    <a:gd name="connsiteX68" fmla="*/ 399 w 10000"/>
                    <a:gd name="connsiteY68" fmla="*/ 1627 h 10000"/>
                    <a:gd name="connsiteX69" fmla="*/ 194 w 10000"/>
                    <a:gd name="connsiteY69" fmla="*/ 2101 h 10000"/>
                    <a:gd name="connsiteX70" fmla="*/ 0 w 10000"/>
                    <a:gd name="connsiteY70" fmla="*/ 2591 h 10000"/>
                    <a:gd name="connsiteX71" fmla="*/ 10 w 10000"/>
                    <a:gd name="connsiteY71" fmla="*/ 907 h 10000"/>
                    <a:gd name="connsiteX72" fmla="*/ 205 w 10000"/>
                    <a:gd name="connsiteY72" fmla="*/ 691 h 10000"/>
                    <a:gd name="connsiteX73" fmla="*/ 399 w 10000"/>
                    <a:gd name="connsiteY73" fmla="*/ 504 h 10000"/>
                    <a:gd name="connsiteX74" fmla="*/ 604 w 10000"/>
                    <a:gd name="connsiteY74" fmla="*/ 317 h 10000"/>
                    <a:gd name="connsiteX75" fmla="*/ 2272 w 10000"/>
                    <a:gd name="connsiteY75" fmla="*/ 0 h 10000"/>
                    <a:gd name="connsiteX76" fmla="*/ 2426 w 10000"/>
                    <a:gd name="connsiteY76" fmla="*/ 43 h 10000"/>
                    <a:gd name="connsiteX77" fmla="*/ 2569 w 10000"/>
                    <a:gd name="connsiteY77" fmla="*/ 115 h 10000"/>
                    <a:gd name="connsiteX78" fmla="*/ 2712 w 10000"/>
                    <a:gd name="connsiteY78" fmla="*/ 188 h 10000"/>
                    <a:gd name="connsiteX79" fmla="*/ 2845 w 10000"/>
                    <a:gd name="connsiteY79" fmla="*/ 274 h 10000"/>
                    <a:gd name="connsiteX80" fmla="*/ 2989 w 10000"/>
                    <a:gd name="connsiteY80" fmla="*/ 375 h 10000"/>
                    <a:gd name="connsiteX81" fmla="*/ 3112 w 10000"/>
                    <a:gd name="connsiteY81" fmla="*/ 461 h 10000"/>
                    <a:gd name="connsiteX82" fmla="*/ 3234 w 10000"/>
                    <a:gd name="connsiteY82" fmla="*/ 590 h 10000"/>
                    <a:gd name="connsiteX83" fmla="*/ 3367 w 10000"/>
                    <a:gd name="connsiteY83" fmla="*/ 720 h 10000"/>
                    <a:gd name="connsiteX84" fmla="*/ 3490 w 10000"/>
                    <a:gd name="connsiteY84" fmla="*/ 850 h 10000"/>
                    <a:gd name="connsiteX85" fmla="*/ 3726 w 10000"/>
                    <a:gd name="connsiteY85" fmla="*/ 1137 h 10000"/>
                    <a:gd name="connsiteX86" fmla="*/ 3941 w 10000"/>
                    <a:gd name="connsiteY86" fmla="*/ 1482 h 10000"/>
                    <a:gd name="connsiteX87" fmla="*/ 4145 w 10000"/>
                    <a:gd name="connsiteY87" fmla="*/ 1842 h 10000"/>
                    <a:gd name="connsiteX88" fmla="*/ 4340 w 10000"/>
                    <a:gd name="connsiteY88" fmla="*/ 2231 h 10000"/>
                    <a:gd name="connsiteX89" fmla="*/ 4534 w 10000"/>
                    <a:gd name="connsiteY89" fmla="*/ 2634 h 10000"/>
                    <a:gd name="connsiteX90" fmla="*/ 4708 w 10000"/>
                    <a:gd name="connsiteY90" fmla="*/ 3051 h 10000"/>
                    <a:gd name="connsiteX91" fmla="*/ 4893 w 10000"/>
                    <a:gd name="connsiteY91" fmla="*/ 3483 h 10000"/>
                    <a:gd name="connsiteX92" fmla="*/ 5056 w 10000"/>
                    <a:gd name="connsiteY92" fmla="*/ 3927 h 10000"/>
                    <a:gd name="connsiteX93" fmla="*/ 5363 w 10000"/>
                    <a:gd name="connsiteY93" fmla="*/ 4834 h 10000"/>
                    <a:gd name="connsiteX94" fmla="*/ 5967 w 10000"/>
                    <a:gd name="connsiteY94" fmla="*/ 6633 h 10000"/>
                    <a:gd name="connsiteX95" fmla="*/ 6254 w 10000"/>
                    <a:gd name="connsiteY95" fmla="*/ 7468 h 10000"/>
                    <a:gd name="connsiteX96" fmla="*/ 6407 w 10000"/>
                    <a:gd name="connsiteY96" fmla="*/ 7828 h 10000"/>
                    <a:gd name="connsiteX97" fmla="*/ 6551 w 10000"/>
                    <a:gd name="connsiteY97" fmla="*/ 8201 h 10000"/>
                    <a:gd name="connsiteX98" fmla="*/ 6714 w 10000"/>
                    <a:gd name="connsiteY98" fmla="*/ 8533 h 10000"/>
                    <a:gd name="connsiteX99" fmla="*/ 6868 w 10000"/>
                    <a:gd name="connsiteY99" fmla="*/ 8821 h 10000"/>
                    <a:gd name="connsiteX100" fmla="*/ 7021 w 10000"/>
                    <a:gd name="connsiteY100" fmla="*/ 9093 h 10000"/>
                    <a:gd name="connsiteX101" fmla="*/ 7195 w 10000"/>
                    <a:gd name="connsiteY101" fmla="*/ 9295 h 10000"/>
                    <a:gd name="connsiteX102" fmla="*/ 7288 w 10000"/>
                    <a:gd name="connsiteY102" fmla="*/ 9395 h 10000"/>
                    <a:gd name="connsiteX103" fmla="*/ 7369 w 10000"/>
                    <a:gd name="connsiteY103" fmla="*/ 9497 h 10000"/>
                    <a:gd name="connsiteX104" fmla="*/ 7462 w 10000"/>
                    <a:gd name="connsiteY104" fmla="*/ 9554 h 10000"/>
                    <a:gd name="connsiteX105" fmla="*/ 7554 w 10000"/>
                    <a:gd name="connsiteY105" fmla="*/ 9626 h 10000"/>
                    <a:gd name="connsiteX106" fmla="*/ 7646 w 10000"/>
                    <a:gd name="connsiteY106" fmla="*/ 9669 h 10000"/>
                    <a:gd name="connsiteX107" fmla="*/ 7748 w 10000"/>
                    <a:gd name="connsiteY107" fmla="*/ 9698 h 10000"/>
                    <a:gd name="connsiteX108" fmla="*/ 7851 w 10000"/>
                    <a:gd name="connsiteY108" fmla="*/ 9741 h 10000"/>
                    <a:gd name="connsiteX109" fmla="*/ 7943 w 10000"/>
                    <a:gd name="connsiteY109"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809 w 10000"/>
                    <a:gd name="connsiteY64" fmla="*/ 865 h 10000"/>
                    <a:gd name="connsiteX65" fmla="*/ 604 w 10000"/>
                    <a:gd name="connsiteY65" fmla="*/ 1224 h 10000"/>
                    <a:gd name="connsiteX66" fmla="*/ 491 w 10000"/>
                    <a:gd name="connsiteY66" fmla="*/ 1425 h 10000"/>
                    <a:gd name="connsiteX67" fmla="*/ 399 w 10000"/>
                    <a:gd name="connsiteY67" fmla="*/ 1627 h 10000"/>
                    <a:gd name="connsiteX68" fmla="*/ 194 w 10000"/>
                    <a:gd name="connsiteY68" fmla="*/ 2101 h 10000"/>
                    <a:gd name="connsiteX69" fmla="*/ 0 w 10000"/>
                    <a:gd name="connsiteY69" fmla="*/ 2591 h 10000"/>
                    <a:gd name="connsiteX70" fmla="*/ 10 w 10000"/>
                    <a:gd name="connsiteY70" fmla="*/ 907 h 10000"/>
                    <a:gd name="connsiteX71" fmla="*/ 205 w 10000"/>
                    <a:gd name="connsiteY71" fmla="*/ 691 h 10000"/>
                    <a:gd name="connsiteX72" fmla="*/ 399 w 10000"/>
                    <a:gd name="connsiteY72" fmla="*/ 504 h 10000"/>
                    <a:gd name="connsiteX73" fmla="*/ 604 w 10000"/>
                    <a:gd name="connsiteY73" fmla="*/ 317 h 10000"/>
                    <a:gd name="connsiteX74" fmla="*/ 2272 w 10000"/>
                    <a:gd name="connsiteY74" fmla="*/ 0 h 10000"/>
                    <a:gd name="connsiteX75" fmla="*/ 2426 w 10000"/>
                    <a:gd name="connsiteY75" fmla="*/ 43 h 10000"/>
                    <a:gd name="connsiteX76" fmla="*/ 2569 w 10000"/>
                    <a:gd name="connsiteY76" fmla="*/ 115 h 10000"/>
                    <a:gd name="connsiteX77" fmla="*/ 2712 w 10000"/>
                    <a:gd name="connsiteY77" fmla="*/ 188 h 10000"/>
                    <a:gd name="connsiteX78" fmla="*/ 2845 w 10000"/>
                    <a:gd name="connsiteY78" fmla="*/ 274 h 10000"/>
                    <a:gd name="connsiteX79" fmla="*/ 2989 w 10000"/>
                    <a:gd name="connsiteY79" fmla="*/ 375 h 10000"/>
                    <a:gd name="connsiteX80" fmla="*/ 3112 w 10000"/>
                    <a:gd name="connsiteY80" fmla="*/ 461 h 10000"/>
                    <a:gd name="connsiteX81" fmla="*/ 3234 w 10000"/>
                    <a:gd name="connsiteY81" fmla="*/ 590 h 10000"/>
                    <a:gd name="connsiteX82" fmla="*/ 3367 w 10000"/>
                    <a:gd name="connsiteY82" fmla="*/ 720 h 10000"/>
                    <a:gd name="connsiteX83" fmla="*/ 3490 w 10000"/>
                    <a:gd name="connsiteY83" fmla="*/ 850 h 10000"/>
                    <a:gd name="connsiteX84" fmla="*/ 3726 w 10000"/>
                    <a:gd name="connsiteY84" fmla="*/ 1137 h 10000"/>
                    <a:gd name="connsiteX85" fmla="*/ 3941 w 10000"/>
                    <a:gd name="connsiteY85" fmla="*/ 1482 h 10000"/>
                    <a:gd name="connsiteX86" fmla="*/ 4145 w 10000"/>
                    <a:gd name="connsiteY86" fmla="*/ 1842 h 10000"/>
                    <a:gd name="connsiteX87" fmla="*/ 4340 w 10000"/>
                    <a:gd name="connsiteY87" fmla="*/ 2231 h 10000"/>
                    <a:gd name="connsiteX88" fmla="*/ 4534 w 10000"/>
                    <a:gd name="connsiteY88" fmla="*/ 2634 h 10000"/>
                    <a:gd name="connsiteX89" fmla="*/ 4708 w 10000"/>
                    <a:gd name="connsiteY89" fmla="*/ 3051 h 10000"/>
                    <a:gd name="connsiteX90" fmla="*/ 4893 w 10000"/>
                    <a:gd name="connsiteY90" fmla="*/ 3483 h 10000"/>
                    <a:gd name="connsiteX91" fmla="*/ 5056 w 10000"/>
                    <a:gd name="connsiteY91" fmla="*/ 3927 h 10000"/>
                    <a:gd name="connsiteX92" fmla="*/ 5363 w 10000"/>
                    <a:gd name="connsiteY92" fmla="*/ 4834 h 10000"/>
                    <a:gd name="connsiteX93" fmla="*/ 5967 w 10000"/>
                    <a:gd name="connsiteY93" fmla="*/ 6633 h 10000"/>
                    <a:gd name="connsiteX94" fmla="*/ 6254 w 10000"/>
                    <a:gd name="connsiteY94" fmla="*/ 7468 h 10000"/>
                    <a:gd name="connsiteX95" fmla="*/ 6407 w 10000"/>
                    <a:gd name="connsiteY95" fmla="*/ 7828 h 10000"/>
                    <a:gd name="connsiteX96" fmla="*/ 6551 w 10000"/>
                    <a:gd name="connsiteY96" fmla="*/ 8201 h 10000"/>
                    <a:gd name="connsiteX97" fmla="*/ 6714 w 10000"/>
                    <a:gd name="connsiteY97" fmla="*/ 8533 h 10000"/>
                    <a:gd name="connsiteX98" fmla="*/ 6868 w 10000"/>
                    <a:gd name="connsiteY98" fmla="*/ 8821 h 10000"/>
                    <a:gd name="connsiteX99" fmla="*/ 7021 w 10000"/>
                    <a:gd name="connsiteY99" fmla="*/ 9093 h 10000"/>
                    <a:gd name="connsiteX100" fmla="*/ 7195 w 10000"/>
                    <a:gd name="connsiteY100" fmla="*/ 9295 h 10000"/>
                    <a:gd name="connsiteX101" fmla="*/ 7288 w 10000"/>
                    <a:gd name="connsiteY101" fmla="*/ 9395 h 10000"/>
                    <a:gd name="connsiteX102" fmla="*/ 7369 w 10000"/>
                    <a:gd name="connsiteY102" fmla="*/ 9497 h 10000"/>
                    <a:gd name="connsiteX103" fmla="*/ 7462 w 10000"/>
                    <a:gd name="connsiteY103" fmla="*/ 9554 h 10000"/>
                    <a:gd name="connsiteX104" fmla="*/ 7554 w 10000"/>
                    <a:gd name="connsiteY104" fmla="*/ 9626 h 10000"/>
                    <a:gd name="connsiteX105" fmla="*/ 7646 w 10000"/>
                    <a:gd name="connsiteY105" fmla="*/ 9669 h 10000"/>
                    <a:gd name="connsiteX106" fmla="*/ 7748 w 10000"/>
                    <a:gd name="connsiteY106" fmla="*/ 9698 h 10000"/>
                    <a:gd name="connsiteX107" fmla="*/ 7851 w 10000"/>
                    <a:gd name="connsiteY107" fmla="*/ 9741 h 10000"/>
                    <a:gd name="connsiteX108" fmla="*/ 7943 w 10000"/>
                    <a:gd name="connsiteY108"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399 w 10000"/>
                    <a:gd name="connsiteY71" fmla="*/ 504 h 10000"/>
                    <a:gd name="connsiteX72" fmla="*/ 604 w 10000"/>
                    <a:gd name="connsiteY72" fmla="*/ 317 h 10000"/>
                    <a:gd name="connsiteX73" fmla="*/ 2272 w 10000"/>
                    <a:gd name="connsiteY73" fmla="*/ 0 h 10000"/>
                    <a:gd name="connsiteX74" fmla="*/ 2426 w 10000"/>
                    <a:gd name="connsiteY74" fmla="*/ 43 h 10000"/>
                    <a:gd name="connsiteX75" fmla="*/ 2569 w 10000"/>
                    <a:gd name="connsiteY75" fmla="*/ 115 h 10000"/>
                    <a:gd name="connsiteX76" fmla="*/ 2712 w 10000"/>
                    <a:gd name="connsiteY76" fmla="*/ 188 h 10000"/>
                    <a:gd name="connsiteX77" fmla="*/ 2845 w 10000"/>
                    <a:gd name="connsiteY77" fmla="*/ 274 h 10000"/>
                    <a:gd name="connsiteX78" fmla="*/ 2989 w 10000"/>
                    <a:gd name="connsiteY78" fmla="*/ 375 h 10000"/>
                    <a:gd name="connsiteX79" fmla="*/ 3112 w 10000"/>
                    <a:gd name="connsiteY79" fmla="*/ 461 h 10000"/>
                    <a:gd name="connsiteX80" fmla="*/ 3234 w 10000"/>
                    <a:gd name="connsiteY80" fmla="*/ 590 h 10000"/>
                    <a:gd name="connsiteX81" fmla="*/ 3367 w 10000"/>
                    <a:gd name="connsiteY81" fmla="*/ 720 h 10000"/>
                    <a:gd name="connsiteX82" fmla="*/ 3490 w 10000"/>
                    <a:gd name="connsiteY82" fmla="*/ 850 h 10000"/>
                    <a:gd name="connsiteX83" fmla="*/ 3726 w 10000"/>
                    <a:gd name="connsiteY83" fmla="*/ 1137 h 10000"/>
                    <a:gd name="connsiteX84" fmla="*/ 3941 w 10000"/>
                    <a:gd name="connsiteY84" fmla="*/ 1482 h 10000"/>
                    <a:gd name="connsiteX85" fmla="*/ 4145 w 10000"/>
                    <a:gd name="connsiteY85" fmla="*/ 1842 h 10000"/>
                    <a:gd name="connsiteX86" fmla="*/ 4340 w 10000"/>
                    <a:gd name="connsiteY86" fmla="*/ 2231 h 10000"/>
                    <a:gd name="connsiteX87" fmla="*/ 4534 w 10000"/>
                    <a:gd name="connsiteY87" fmla="*/ 2634 h 10000"/>
                    <a:gd name="connsiteX88" fmla="*/ 4708 w 10000"/>
                    <a:gd name="connsiteY88" fmla="*/ 3051 h 10000"/>
                    <a:gd name="connsiteX89" fmla="*/ 4893 w 10000"/>
                    <a:gd name="connsiteY89" fmla="*/ 3483 h 10000"/>
                    <a:gd name="connsiteX90" fmla="*/ 5056 w 10000"/>
                    <a:gd name="connsiteY90" fmla="*/ 3927 h 10000"/>
                    <a:gd name="connsiteX91" fmla="*/ 5363 w 10000"/>
                    <a:gd name="connsiteY91" fmla="*/ 4834 h 10000"/>
                    <a:gd name="connsiteX92" fmla="*/ 5967 w 10000"/>
                    <a:gd name="connsiteY92" fmla="*/ 6633 h 10000"/>
                    <a:gd name="connsiteX93" fmla="*/ 6254 w 10000"/>
                    <a:gd name="connsiteY93" fmla="*/ 7468 h 10000"/>
                    <a:gd name="connsiteX94" fmla="*/ 6407 w 10000"/>
                    <a:gd name="connsiteY94" fmla="*/ 7828 h 10000"/>
                    <a:gd name="connsiteX95" fmla="*/ 6551 w 10000"/>
                    <a:gd name="connsiteY95" fmla="*/ 8201 h 10000"/>
                    <a:gd name="connsiteX96" fmla="*/ 6714 w 10000"/>
                    <a:gd name="connsiteY96" fmla="*/ 8533 h 10000"/>
                    <a:gd name="connsiteX97" fmla="*/ 6868 w 10000"/>
                    <a:gd name="connsiteY97" fmla="*/ 8821 h 10000"/>
                    <a:gd name="connsiteX98" fmla="*/ 7021 w 10000"/>
                    <a:gd name="connsiteY98" fmla="*/ 9093 h 10000"/>
                    <a:gd name="connsiteX99" fmla="*/ 7195 w 10000"/>
                    <a:gd name="connsiteY99" fmla="*/ 9295 h 10000"/>
                    <a:gd name="connsiteX100" fmla="*/ 7288 w 10000"/>
                    <a:gd name="connsiteY100" fmla="*/ 9395 h 10000"/>
                    <a:gd name="connsiteX101" fmla="*/ 7369 w 10000"/>
                    <a:gd name="connsiteY101" fmla="*/ 9497 h 10000"/>
                    <a:gd name="connsiteX102" fmla="*/ 7462 w 10000"/>
                    <a:gd name="connsiteY102" fmla="*/ 9554 h 10000"/>
                    <a:gd name="connsiteX103" fmla="*/ 7554 w 10000"/>
                    <a:gd name="connsiteY103" fmla="*/ 9626 h 10000"/>
                    <a:gd name="connsiteX104" fmla="*/ 7646 w 10000"/>
                    <a:gd name="connsiteY104" fmla="*/ 9669 h 10000"/>
                    <a:gd name="connsiteX105" fmla="*/ 7748 w 10000"/>
                    <a:gd name="connsiteY105" fmla="*/ 9698 h 10000"/>
                    <a:gd name="connsiteX106" fmla="*/ 7851 w 10000"/>
                    <a:gd name="connsiteY106" fmla="*/ 9741 h 10000"/>
                    <a:gd name="connsiteX107" fmla="*/ 7943 w 10000"/>
                    <a:gd name="connsiteY107"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399 w 10000"/>
                    <a:gd name="connsiteY71" fmla="*/ 504 h 10000"/>
                    <a:gd name="connsiteX72" fmla="*/ 2272 w 10000"/>
                    <a:gd name="connsiteY72" fmla="*/ 0 h 10000"/>
                    <a:gd name="connsiteX73" fmla="*/ 2426 w 10000"/>
                    <a:gd name="connsiteY73" fmla="*/ 43 h 10000"/>
                    <a:gd name="connsiteX74" fmla="*/ 2569 w 10000"/>
                    <a:gd name="connsiteY74" fmla="*/ 115 h 10000"/>
                    <a:gd name="connsiteX75" fmla="*/ 2712 w 10000"/>
                    <a:gd name="connsiteY75" fmla="*/ 188 h 10000"/>
                    <a:gd name="connsiteX76" fmla="*/ 2845 w 10000"/>
                    <a:gd name="connsiteY76" fmla="*/ 274 h 10000"/>
                    <a:gd name="connsiteX77" fmla="*/ 2989 w 10000"/>
                    <a:gd name="connsiteY77" fmla="*/ 375 h 10000"/>
                    <a:gd name="connsiteX78" fmla="*/ 3112 w 10000"/>
                    <a:gd name="connsiteY78" fmla="*/ 461 h 10000"/>
                    <a:gd name="connsiteX79" fmla="*/ 3234 w 10000"/>
                    <a:gd name="connsiteY79" fmla="*/ 590 h 10000"/>
                    <a:gd name="connsiteX80" fmla="*/ 3367 w 10000"/>
                    <a:gd name="connsiteY80" fmla="*/ 720 h 10000"/>
                    <a:gd name="connsiteX81" fmla="*/ 3490 w 10000"/>
                    <a:gd name="connsiteY81" fmla="*/ 850 h 10000"/>
                    <a:gd name="connsiteX82" fmla="*/ 3726 w 10000"/>
                    <a:gd name="connsiteY82" fmla="*/ 1137 h 10000"/>
                    <a:gd name="connsiteX83" fmla="*/ 3941 w 10000"/>
                    <a:gd name="connsiteY83" fmla="*/ 1482 h 10000"/>
                    <a:gd name="connsiteX84" fmla="*/ 4145 w 10000"/>
                    <a:gd name="connsiteY84" fmla="*/ 1842 h 10000"/>
                    <a:gd name="connsiteX85" fmla="*/ 4340 w 10000"/>
                    <a:gd name="connsiteY85" fmla="*/ 2231 h 10000"/>
                    <a:gd name="connsiteX86" fmla="*/ 4534 w 10000"/>
                    <a:gd name="connsiteY86" fmla="*/ 2634 h 10000"/>
                    <a:gd name="connsiteX87" fmla="*/ 4708 w 10000"/>
                    <a:gd name="connsiteY87" fmla="*/ 3051 h 10000"/>
                    <a:gd name="connsiteX88" fmla="*/ 4893 w 10000"/>
                    <a:gd name="connsiteY88" fmla="*/ 3483 h 10000"/>
                    <a:gd name="connsiteX89" fmla="*/ 5056 w 10000"/>
                    <a:gd name="connsiteY89" fmla="*/ 3927 h 10000"/>
                    <a:gd name="connsiteX90" fmla="*/ 5363 w 10000"/>
                    <a:gd name="connsiteY90" fmla="*/ 4834 h 10000"/>
                    <a:gd name="connsiteX91" fmla="*/ 5967 w 10000"/>
                    <a:gd name="connsiteY91" fmla="*/ 6633 h 10000"/>
                    <a:gd name="connsiteX92" fmla="*/ 6254 w 10000"/>
                    <a:gd name="connsiteY92" fmla="*/ 7468 h 10000"/>
                    <a:gd name="connsiteX93" fmla="*/ 6407 w 10000"/>
                    <a:gd name="connsiteY93" fmla="*/ 7828 h 10000"/>
                    <a:gd name="connsiteX94" fmla="*/ 6551 w 10000"/>
                    <a:gd name="connsiteY94" fmla="*/ 8201 h 10000"/>
                    <a:gd name="connsiteX95" fmla="*/ 6714 w 10000"/>
                    <a:gd name="connsiteY95" fmla="*/ 8533 h 10000"/>
                    <a:gd name="connsiteX96" fmla="*/ 6868 w 10000"/>
                    <a:gd name="connsiteY96" fmla="*/ 8821 h 10000"/>
                    <a:gd name="connsiteX97" fmla="*/ 7021 w 10000"/>
                    <a:gd name="connsiteY97" fmla="*/ 9093 h 10000"/>
                    <a:gd name="connsiteX98" fmla="*/ 7195 w 10000"/>
                    <a:gd name="connsiteY98" fmla="*/ 9295 h 10000"/>
                    <a:gd name="connsiteX99" fmla="*/ 7288 w 10000"/>
                    <a:gd name="connsiteY99" fmla="*/ 9395 h 10000"/>
                    <a:gd name="connsiteX100" fmla="*/ 7369 w 10000"/>
                    <a:gd name="connsiteY100" fmla="*/ 9497 h 10000"/>
                    <a:gd name="connsiteX101" fmla="*/ 7462 w 10000"/>
                    <a:gd name="connsiteY101" fmla="*/ 9554 h 10000"/>
                    <a:gd name="connsiteX102" fmla="*/ 7554 w 10000"/>
                    <a:gd name="connsiteY102" fmla="*/ 9626 h 10000"/>
                    <a:gd name="connsiteX103" fmla="*/ 7646 w 10000"/>
                    <a:gd name="connsiteY103" fmla="*/ 9669 h 10000"/>
                    <a:gd name="connsiteX104" fmla="*/ 7748 w 10000"/>
                    <a:gd name="connsiteY104" fmla="*/ 9698 h 10000"/>
                    <a:gd name="connsiteX105" fmla="*/ 7851 w 10000"/>
                    <a:gd name="connsiteY105" fmla="*/ 9741 h 10000"/>
                    <a:gd name="connsiteX106" fmla="*/ 7943 w 10000"/>
                    <a:gd name="connsiteY106"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2272 w 10000"/>
                    <a:gd name="connsiteY71" fmla="*/ 0 h 10000"/>
                    <a:gd name="connsiteX72" fmla="*/ 2426 w 10000"/>
                    <a:gd name="connsiteY72" fmla="*/ 43 h 10000"/>
                    <a:gd name="connsiteX73" fmla="*/ 2569 w 10000"/>
                    <a:gd name="connsiteY73" fmla="*/ 115 h 10000"/>
                    <a:gd name="connsiteX74" fmla="*/ 2712 w 10000"/>
                    <a:gd name="connsiteY74" fmla="*/ 188 h 10000"/>
                    <a:gd name="connsiteX75" fmla="*/ 2845 w 10000"/>
                    <a:gd name="connsiteY75" fmla="*/ 274 h 10000"/>
                    <a:gd name="connsiteX76" fmla="*/ 2989 w 10000"/>
                    <a:gd name="connsiteY76" fmla="*/ 375 h 10000"/>
                    <a:gd name="connsiteX77" fmla="*/ 3112 w 10000"/>
                    <a:gd name="connsiteY77" fmla="*/ 461 h 10000"/>
                    <a:gd name="connsiteX78" fmla="*/ 3234 w 10000"/>
                    <a:gd name="connsiteY78" fmla="*/ 590 h 10000"/>
                    <a:gd name="connsiteX79" fmla="*/ 3367 w 10000"/>
                    <a:gd name="connsiteY79" fmla="*/ 720 h 10000"/>
                    <a:gd name="connsiteX80" fmla="*/ 3490 w 10000"/>
                    <a:gd name="connsiteY80" fmla="*/ 850 h 10000"/>
                    <a:gd name="connsiteX81" fmla="*/ 3726 w 10000"/>
                    <a:gd name="connsiteY81" fmla="*/ 1137 h 10000"/>
                    <a:gd name="connsiteX82" fmla="*/ 3941 w 10000"/>
                    <a:gd name="connsiteY82" fmla="*/ 1482 h 10000"/>
                    <a:gd name="connsiteX83" fmla="*/ 4145 w 10000"/>
                    <a:gd name="connsiteY83" fmla="*/ 1842 h 10000"/>
                    <a:gd name="connsiteX84" fmla="*/ 4340 w 10000"/>
                    <a:gd name="connsiteY84" fmla="*/ 2231 h 10000"/>
                    <a:gd name="connsiteX85" fmla="*/ 4534 w 10000"/>
                    <a:gd name="connsiteY85" fmla="*/ 2634 h 10000"/>
                    <a:gd name="connsiteX86" fmla="*/ 4708 w 10000"/>
                    <a:gd name="connsiteY86" fmla="*/ 3051 h 10000"/>
                    <a:gd name="connsiteX87" fmla="*/ 4893 w 10000"/>
                    <a:gd name="connsiteY87" fmla="*/ 3483 h 10000"/>
                    <a:gd name="connsiteX88" fmla="*/ 5056 w 10000"/>
                    <a:gd name="connsiteY88" fmla="*/ 3927 h 10000"/>
                    <a:gd name="connsiteX89" fmla="*/ 5363 w 10000"/>
                    <a:gd name="connsiteY89" fmla="*/ 4834 h 10000"/>
                    <a:gd name="connsiteX90" fmla="*/ 5967 w 10000"/>
                    <a:gd name="connsiteY90" fmla="*/ 6633 h 10000"/>
                    <a:gd name="connsiteX91" fmla="*/ 6254 w 10000"/>
                    <a:gd name="connsiteY91" fmla="*/ 7468 h 10000"/>
                    <a:gd name="connsiteX92" fmla="*/ 6407 w 10000"/>
                    <a:gd name="connsiteY92" fmla="*/ 7828 h 10000"/>
                    <a:gd name="connsiteX93" fmla="*/ 6551 w 10000"/>
                    <a:gd name="connsiteY93" fmla="*/ 8201 h 10000"/>
                    <a:gd name="connsiteX94" fmla="*/ 6714 w 10000"/>
                    <a:gd name="connsiteY94" fmla="*/ 8533 h 10000"/>
                    <a:gd name="connsiteX95" fmla="*/ 6868 w 10000"/>
                    <a:gd name="connsiteY95" fmla="*/ 8821 h 10000"/>
                    <a:gd name="connsiteX96" fmla="*/ 7021 w 10000"/>
                    <a:gd name="connsiteY96" fmla="*/ 9093 h 10000"/>
                    <a:gd name="connsiteX97" fmla="*/ 7195 w 10000"/>
                    <a:gd name="connsiteY97" fmla="*/ 9295 h 10000"/>
                    <a:gd name="connsiteX98" fmla="*/ 7288 w 10000"/>
                    <a:gd name="connsiteY98" fmla="*/ 9395 h 10000"/>
                    <a:gd name="connsiteX99" fmla="*/ 7369 w 10000"/>
                    <a:gd name="connsiteY99" fmla="*/ 9497 h 10000"/>
                    <a:gd name="connsiteX100" fmla="*/ 7462 w 10000"/>
                    <a:gd name="connsiteY100" fmla="*/ 9554 h 10000"/>
                    <a:gd name="connsiteX101" fmla="*/ 7554 w 10000"/>
                    <a:gd name="connsiteY101" fmla="*/ 9626 h 10000"/>
                    <a:gd name="connsiteX102" fmla="*/ 7646 w 10000"/>
                    <a:gd name="connsiteY102" fmla="*/ 9669 h 10000"/>
                    <a:gd name="connsiteX103" fmla="*/ 7748 w 10000"/>
                    <a:gd name="connsiteY103" fmla="*/ 9698 h 10000"/>
                    <a:gd name="connsiteX104" fmla="*/ 7851 w 10000"/>
                    <a:gd name="connsiteY104" fmla="*/ 9741 h 10000"/>
                    <a:gd name="connsiteX105" fmla="*/ 7943 w 10000"/>
                    <a:gd name="connsiteY105"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491 w 10000"/>
                    <a:gd name="connsiteY64" fmla="*/ 1425 h 10000"/>
                    <a:gd name="connsiteX65" fmla="*/ 399 w 10000"/>
                    <a:gd name="connsiteY65" fmla="*/ 1627 h 10000"/>
                    <a:gd name="connsiteX66" fmla="*/ 194 w 10000"/>
                    <a:gd name="connsiteY66" fmla="*/ 2101 h 10000"/>
                    <a:gd name="connsiteX67" fmla="*/ 0 w 10000"/>
                    <a:gd name="connsiteY67" fmla="*/ 2591 h 10000"/>
                    <a:gd name="connsiteX68" fmla="*/ 10 w 10000"/>
                    <a:gd name="connsiteY68" fmla="*/ 907 h 10000"/>
                    <a:gd name="connsiteX69" fmla="*/ 205 w 10000"/>
                    <a:gd name="connsiteY69" fmla="*/ 691 h 10000"/>
                    <a:gd name="connsiteX70" fmla="*/ 2272 w 10000"/>
                    <a:gd name="connsiteY70" fmla="*/ 0 h 10000"/>
                    <a:gd name="connsiteX71" fmla="*/ 2426 w 10000"/>
                    <a:gd name="connsiteY71" fmla="*/ 43 h 10000"/>
                    <a:gd name="connsiteX72" fmla="*/ 2569 w 10000"/>
                    <a:gd name="connsiteY72" fmla="*/ 115 h 10000"/>
                    <a:gd name="connsiteX73" fmla="*/ 2712 w 10000"/>
                    <a:gd name="connsiteY73" fmla="*/ 188 h 10000"/>
                    <a:gd name="connsiteX74" fmla="*/ 2845 w 10000"/>
                    <a:gd name="connsiteY74" fmla="*/ 274 h 10000"/>
                    <a:gd name="connsiteX75" fmla="*/ 2989 w 10000"/>
                    <a:gd name="connsiteY75" fmla="*/ 375 h 10000"/>
                    <a:gd name="connsiteX76" fmla="*/ 3112 w 10000"/>
                    <a:gd name="connsiteY76" fmla="*/ 461 h 10000"/>
                    <a:gd name="connsiteX77" fmla="*/ 3234 w 10000"/>
                    <a:gd name="connsiteY77" fmla="*/ 590 h 10000"/>
                    <a:gd name="connsiteX78" fmla="*/ 3367 w 10000"/>
                    <a:gd name="connsiteY78" fmla="*/ 720 h 10000"/>
                    <a:gd name="connsiteX79" fmla="*/ 3490 w 10000"/>
                    <a:gd name="connsiteY79" fmla="*/ 850 h 10000"/>
                    <a:gd name="connsiteX80" fmla="*/ 3726 w 10000"/>
                    <a:gd name="connsiteY80" fmla="*/ 1137 h 10000"/>
                    <a:gd name="connsiteX81" fmla="*/ 3941 w 10000"/>
                    <a:gd name="connsiteY81" fmla="*/ 1482 h 10000"/>
                    <a:gd name="connsiteX82" fmla="*/ 4145 w 10000"/>
                    <a:gd name="connsiteY82" fmla="*/ 1842 h 10000"/>
                    <a:gd name="connsiteX83" fmla="*/ 4340 w 10000"/>
                    <a:gd name="connsiteY83" fmla="*/ 2231 h 10000"/>
                    <a:gd name="connsiteX84" fmla="*/ 4534 w 10000"/>
                    <a:gd name="connsiteY84" fmla="*/ 2634 h 10000"/>
                    <a:gd name="connsiteX85" fmla="*/ 4708 w 10000"/>
                    <a:gd name="connsiteY85" fmla="*/ 3051 h 10000"/>
                    <a:gd name="connsiteX86" fmla="*/ 4893 w 10000"/>
                    <a:gd name="connsiteY86" fmla="*/ 3483 h 10000"/>
                    <a:gd name="connsiteX87" fmla="*/ 5056 w 10000"/>
                    <a:gd name="connsiteY87" fmla="*/ 3927 h 10000"/>
                    <a:gd name="connsiteX88" fmla="*/ 5363 w 10000"/>
                    <a:gd name="connsiteY88" fmla="*/ 4834 h 10000"/>
                    <a:gd name="connsiteX89" fmla="*/ 5967 w 10000"/>
                    <a:gd name="connsiteY89" fmla="*/ 6633 h 10000"/>
                    <a:gd name="connsiteX90" fmla="*/ 6254 w 10000"/>
                    <a:gd name="connsiteY90" fmla="*/ 7468 h 10000"/>
                    <a:gd name="connsiteX91" fmla="*/ 6407 w 10000"/>
                    <a:gd name="connsiteY91" fmla="*/ 7828 h 10000"/>
                    <a:gd name="connsiteX92" fmla="*/ 6551 w 10000"/>
                    <a:gd name="connsiteY92" fmla="*/ 8201 h 10000"/>
                    <a:gd name="connsiteX93" fmla="*/ 6714 w 10000"/>
                    <a:gd name="connsiteY93" fmla="*/ 8533 h 10000"/>
                    <a:gd name="connsiteX94" fmla="*/ 6868 w 10000"/>
                    <a:gd name="connsiteY94" fmla="*/ 8821 h 10000"/>
                    <a:gd name="connsiteX95" fmla="*/ 7021 w 10000"/>
                    <a:gd name="connsiteY95" fmla="*/ 9093 h 10000"/>
                    <a:gd name="connsiteX96" fmla="*/ 7195 w 10000"/>
                    <a:gd name="connsiteY96" fmla="*/ 9295 h 10000"/>
                    <a:gd name="connsiteX97" fmla="*/ 7288 w 10000"/>
                    <a:gd name="connsiteY97" fmla="*/ 9395 h 10000"/>
                    <a:gd name="connsiteX98" fmla="*/ 7369 w 10000"/>
                    <a:gd name="connsiteY98" fmla="*/ 9497 h 10000"/>
                    <a:gd name="connsiteX99" fmla="*/ 7462 w 10000"/>
                    <a:gd name="connsiteY99" fmla="*/ 9554 h 10000"/>
                    <a:gd name="connsiteX100" fmla="*/ 7554 w 10000"/>
                    <a:gd name="connsiteY100" fmla="*/ 9626 h 10000"/>
                    <a:gd name="connsiteX101" fmla="*/ 7646 w 10000"/>
                    <a:gd name="connsiteY101" fmla="*/ 9669 h 10000"/>
                    <a:gd name="connsiteX102" fmla="*/ 7748 w 10000"/>
                    <a:gd name="connsiteY102" fmla="*/ 9698 h 10000"/>
                    <a:gd name="connsiteX103" fmla="*/ 7851 w 10000"/>
                    <a:gd name="connsiteY103" fmla="*/ 9741 h 10000"/>
                    <a:gd name="connsiteX104" fmla="*/ 7943 w 10000"/>
                    <a:gd name="connsiteY104"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491 w 10000"/>
                    <a:gd name="connsiteY64" fmla="*/ 1425 h 10000"/>
                    <a:gd name="connsiteX65" fmla="*/ 194 w 10000"/>
                    <a:gd name="connsiteY65" fmla="*/ 2101 h 10000"/>
                    <a:gd name="connsiteX66" fmla="*/ 0 w 10000"/>
                    <a:gd name="connsiteY66" fmla="*/ 2591 h 10000"/>
                    <a:gd name="connsiteX67" fmla="*/ 10 w 10000"/>
                    <a:gd name="connsiteY67" fmla="*/ 907 h 10000"/>
                    <a:gd name="connsiteX68" fmla="*/ 205 w 10000"/>
                    <a:gd name="connsiteY68" fmla="*/ 691 h 10000"/>
                    <a:gd name="connsiteX69" fmla="*/ 2272 w 10000"/>
                    <a:gd name="connsiteY69" fmla="*/ 0 h 10000"/>
                    <a:gd name="connsiteX70" fmla="*/ 2426 w 10000"/>
                    <a:gd name="connsiteY70" fmla="*/ 43 h 10000"/>
                    <a:gd name="connsiteX71" fmla="*/ 2569 w 10000"/>
                    <a:gd name="connsiteY71" fmla="*/ 115 h 10000"/>
                    <a:gd name="connsiteX72" fmla="*/ 2712 w 10000"/>
                    <a:gd name="connsiteY72" fmla="*/ 188 h 10000"/>
                    <a:gd name="connsiteX73" fmla="*/ 2845 w 10000"/>
                    <a:gd name="connsiteY73" fmla="*/ 274 h 10000"/>
                    <a:gd name="connsiteX74" fmla="*/ 2989 w 10000"/>
                    <a:gd name="connsiteY74" fmla="*/ 375 h 10000"/>
                    <a:gd name="connsiteX75" fmla="*/ 3112 w 10000"/>
                    <a:gd name="connsiteY75" fmla="*/ 461 h 10000"/>
                    <a:gd name="connsiteX76" fmla="*/ 3234 w 10000"/>
                    <a:gd name="connsiteY76" fmla="*/ 590 h 10000"/>
                    <a:gd name="connsiteX77" fmla="*/ 3367 w 10000"/>
                    <a:gd name="connsiteY77" fmla="*/ 720 h 10000"/>
                    <a:gd name="connsiteX78" fmla="*/ 3490 w 10000"/>
                    <a:gd name="connsiteY78" fmla="*/ 850 h 10000"/>
                    <a:gd name="connsiteX79" fmla="*/ 3726 w 10000"/>
                    <a:gd name="connsiteY79" fmla="*/ 1137 h 10000"/>
                    <a:gd name="connsiteX80" fmla="*/ 3941 w 10000"/>
                    <a:gd name="connsiteY80" fmla="*/ 1482 h 10000"/>
                    <a:gd name="connsiteX81" fmla="*/ 4145 w 10000"/>
                    <a:gd name="connsiteY81" fmla="*/ 1842 h 10000"/>
                    <a:gd name="connsiteX82" fmla="*/ 4340 w 10000"/>
                    <a:gd name="connsiteY82" fmla="*/ 2231 h 10000"/>
                    <a:gd name="connsiteX83" fmla="*/ 4534 w 10000"/>
                    <a:gd name="connsiteY83" fmla="*/ 2634 h 10000"/>
                    <a:gd name="connsiteX84" fmla="*/ 4708 w 10000"/>
                    <a:gd name="connsiteY84" fmla="*/ 3051 h 10000"/>
                    <a:gd name="connsiteX85" fmla="*/ 4893 w 10000"/>
                    <a:gd name="connsiteY85" fmla="*/ 3483 h 10000"/>
                    <a:gd name="connsiteX86" fmla="*/ 5056 w 10000"/>
                    <a:gd name="connsiteY86" fmla="*/ 3927 h 10000"/>
                    <a:gd name="connsiteX87" fmla="*/ 5363 w 10000"/>
                    <a:gd name="connsiteY87" fmla="*/ 4834 h 10000"/>
                    <a:gd name="connsiteX88" fmla="*/ 5967 w 10000"/>
                    <a:gd name="connsiteY88" fmla="*/ 6633 h 10000"/>
                    <a:gd name="connsiteX89" fmla="*/ 6254 w 10000"/>
                    <a:gd name="connsiteY89" fmla="*/ 7468 h 10000"/>
                    <a:gd name="connsiteX90" fmla="*/ 6407 w 10000"/>
                    <a:gd name="connsiteY90" fmla="*/ 7828 h 10000"/>
                    <a:gd name="connsiteX91" fmla="*/ 6551 w 10000"/>
                    <a:gd name="connsiteY91" fmla="*/ 8201 h 10000"/>
                    <a:gd name="connsiteX92" fmla="*/ 6714 w 10000"/>
                    <a:gd name="connsiteY92" fmla="*/ 8533 h 10000"/>
                    <a:gd name="connsiteX93" fmla="*/ 6868 w 10000"/>
                    <a:gd name="connsiteY93" fmla="*/ 8821 h 10000"/>
                    <a:gd name="connsiteX94" fmla="*/ 7021 w 10000"/>
                    <a:gd name="connsiteY94" fmla="*/ 9093 h 10000"/>
                    <a:gd name="connsiteX95" fmla="*/ 7195 w 10000"/>
                    <a:gd name="connsiteY95" fmla="*/ 9295 h 10000"/>
                    <a:gd name="connsiteX96" fmla="*/ 7288 w 10000"/>
                    <a:gd name="connsiteY96" fmla="*/ 9395 h 10000"/>
                    <a:gd name="connsiteX97" fmla="*/ 7369 w 10000"/>
                    <a:gd name="connsiteY97" fmla="*/ 9497 h 10000"/>
                    <a:gd name="connsiteX98" fmla="*/ 7462 w 10000"/>
                    <a:gd name="connsiteY98" fmla="*/ 9554 h 10000"/>
                    <a:gd name="connsiteX99" fmla="*/ 7554 w 10000"/>
                    <a:gd name="connsiteY99" fmla="*/ 9626 h 10000"/>
                    <a:gd name="connsiteX100" fmla="*/ 7646 w 10000"/>
                    <a:gd name="connsiteY100" fmla="*/ 9669 h 10000"/>
                    <a:gd name="connsiteX101" fmla="*/ 7748 w 10000"/>
                    <a:gd name="connsiteY101" fmla="*/ 9698 h 10000"/>
                    <a:gd name="connsiteX102" fmla="*/ 7851 w 10000"/>
                    <a:gd name="connsiteY102" fmla="*/ 9741 h 10000"/>
                    <a:gd name="connsiteX103" fmla="*/ 7943 w 10000"/>
                    <a:gd name="connsiteY103"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94 w 10000"/>
                    <a:gd name="connsiteY64" fmla="*/ 2101 h 10000"/>
                    <a:gd name="connsiteX65" fmla="*/ 0 w 10000"/>
                    <a:gd name="connsiteY65" fmla="*/ 2591 h 10000"/>
                    <a:gd name="connsiteX66" fmla="*/ 10 w 10000"/>
                    <a:gd name="connsiteY66" fmla="*/ 907 h 10000"/>
                    <a:gd name="connsiteX67" fmla="*/ 205 w 10000"/>
                    <a:gd name="connsiteY67" fmla="*/ 691 h 10000"/>
                    <a:gd name="connsiteX68" fmla="*/ 2272 w 10000"/>
                    <a:gd name="connsiteY68" fmla="*/ 0 h 10000"/>
                    <a:gd name="connsiteX69" fmla="*/ 2426 w 10000"/>
                    <a:gd name="connsiteY69" fmla="*/ 43 h 10000"/>
                    <a:gd name="connsiteX70" fmla="*/ 2569 w 10000"/>
                    <a:gd name="connsiteY70" fmla="*/ 115 h 10000"/>
                    <a:gd name="connsiteX71" fmla="*/ 2712 w 10000"/>
                    <a:gd name="connsiteY71" fmla="*/ 188 h 10000"/>
                    <a:gd name="connsiteX72" fmla="*/ 2845 w 10000"/>
                    <a:gd name="connsiteY72" fmla="*/ 274 h 10000"/>
                    <a:gd name="connsiteX73" fmla="*/ 2989 w 10000"/>
                    <a:gd name="connsiteY73" fmla="*/ 375 h 10000"/>
                    <a:gd name="connsiteX74" fmla="*/ 3112 w 10000"/>
                    <a:gd name="connsiteY74" fmla="*/ 461 h 10000"/>
                    <a:gd name="connsiteX75" fmla="*/ 3234 w 10000"/>
                    <a:gd name="connsiteY75" fmla="*/ 590 h 10000"/>
                    <a:gd name="connsiteX76" fmla="*/ 3367 w 10000"/>
                    <a:gd name="connsiteY76" fmla="*/ 720 h 10000"/>
                    <a:gd name="connsiteX77" fmla="*/ 3490 w 10000"/>
                    <a:gd name="connsiteY77" fmla="*/ 850 h 10000"/>
                    <a:gd name="connsiteX78" fmla="*/ 3726 w 10000"/>
                    <a:gd name="connsiteY78" fmla="*/ 1137 h 10000"/>
                    <a:gd name="connsiteX79" fmla="*/ 3941 w 10000"/>
                    <a:gd name="connsiteY79" fmla="*/ 1482 h 10000"/>
                    <a:gd name="connsiteX80" fmla="*/ 4145 w 10000"/>
                    <a:gd name="connsiteY80" fmla="*/ 1842 h 10000"/>
                    <a:gd name="connsiteX81" fmla="*/ 4340 w 10000"/>
                    <a:gd name="connsiteY81" fmla="*/ 2231 h 10000"/>
                    <a:gd name="connsiteX82" fmla="*/ 4534 w 10000"/>
                    <a:gd name="connsiteY82" fmla="*/ 2634 h 10000"/>
                    <a:gd name="connsiteX83" fmla="*/ 4708 w 10000"/>
                    <a:gd name="connsiteY83" fmla="*/ 3051 h 10000"/>
                    <a:gd name="connsiteX84" fmla="*/ 4893 w 10000"/>
                    <a:gd name="connsiteY84" fmla="*/ 3483 h 10000"/>
                    <a:gd name="connsiteX85" fmla="*/ 5056 w 10000"/>
                    <a:gd name="connsiteY85" fmla="*/ 3927 h 10000"/>
                    <a:gd name="connsiteX86" fmla="*/ 5363 w 10000"/>
                    <a:gd name="connsiteY86" fmla="*/ 4834 h 10000"/>
                    <a:gd name="connsiteX87" fmla="*/ 5967 w 10000"/>
                    <a:gd name="connsiteY87" fmla="*/ 6633 h 10000"/>
                    <a:gd name="connsiteX88" fmla="*/ 6254 w 10000"/>
                    <a:gd name="connsiteY88" fmla="*/ 7468 h 10000"/>
                    <a:gd name="connsiteX89" fmla="*/ 6407 w 10000"/>
                    <a:gd name="connsiteY89" fmla="*/ 7828 h 10000"/>
                    <a:gd name="connsiteX90" fmla="*/ 6551 w 10000"/>
                    <a:gd name="connsiteY90" fmla="*/ 8201 h 10000"/>
                    <a:gd name="connsiteX91" fmla="*/ 6714 w 10000"/>
                    <a:gd name="connsiteY91" fmla="*/ 8533 h 10000"/>
                    <a:gd name="connsiteX92" fmla="*/ 6868 w 10000"/>
                    <a:gd name="connsiteY92" fmla="*/ 8821 h 10000"/>
                    <a:gd name="connsiteX93" fmla="*/ 7021 w 10000"/>
                    <a:gd name="connsiteY93" fmla="*/ 9093 h 10000"/>
                    <a:gd name="connsiteX94" fmla="*/ 7195 w 10000"/>
                    <a:gd name="connsiteY94" fmla="*/ 9295 h 10000"/>
                    <a:gd name="connsiteX95" fmla="*/ 7288 w 10000"/>
                    <a:gd name="connsiteY95" fmla="*/ 9395 h 10000"/>
                    <a:gd name="connsiteX96" fmla="*/ 7369 w 10000"/>
                    <a:gd name="connsiteY96" fmla="*/ 9497 h 10000"/>
                    <a:gd name="connsiteX97" fmla="*/ 7462 w 10000"/>
                    <a:gd name="connsiteY97" fmla="*/ 9554 h 10000"/>
                    <a:gd name="connsiteX98" fmla="*/ 7554 w 10000"/>
                    <a:gd name="connsiteY98" fmla="*/ 9626 h 10000"/>
                    <a:gd name="connsiteX99" fmla="*/ 7646 w 10000"/>
                    <a:gd name="connsiteY99" fmla="*/ 9669 h 10000"/>
                    <a:gd name="connsiteX100" fmla="*/ 7748 w 10000"/>
                    <a:gd name="connsiteY100" fmla="*/ 9698 h 10000"/>
                    <a:gd name="connsiteX101" fmla="*/ 7851 w 10000"/>
                    <a:gd name="connsiteY101" fmla="*/ 9741 h 10000"/>
                    <a:gd name="connsiteX102" fmla="*/ 7943 w 10000"/>
                    <a:gd name="connsiteY102"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94 w 10000"/>
                    <a:gd name="connsiteY64" fmla="*/ 2101 h 10000"/>
                    <a:gd name="connsiteX65" fmla="*/ 0 w 10000"/>
                    <a:gd name="connsiteY65" fmla="*/ 2591 h 10000"/>
                    <a:gd name="connsiteX66" fmla="*/ 10 w 10000"/>
                    <a:gd name="connsiteY66" fmla="*/ 907 h 10000"/>
                    <a:gd name="connsiteX67" fmla="*/ 2272 w 10000"/>
                    <a:gd name="connsiteY67" fmla="*/ 0 h 10000"/>
                    <a:gd name="connsiteX68" fmla="*/ 2426 w 10000"/>
                    <a:gd name="connsiteY68" fmla="*/ 43 h 10000"/>
                    <a:gd name="connsiteX69" fmla="*/ 2569 w 10000"/>
                    <a:gd name="connsiteY69" fmla="*/ 115 h 10000"/>
                    <a:gd name="connsiteX70" fmla="*/ 2712 w 10000"/>
                    <a:gd name="connsiteY70" fmla="*/ 188 h 10000"/>
                    <a:gd name="connsiteX71" fmla="*/ 2845 w 10000"/>
                    <a:gd name="connsiteY71" fmla="*/ 274 h 10000"/>
                    <a:gd name="connsiteX72" fmla="*/ 2989 w 10000"/>
                    <a:gd name="connsiteY72" fmla="*/ 375 h 10000"/>
                    <a:gd name="connsiteX73" fmla="*/ 3112 w 10000"/>
                    <a:gd name="connsiteY73" fmla="*/ 461 h 10000"/>
                    <a:gd name="connsiteX74" fmla="*/ 3234 w 10000"/>
                    <a:gd name="connsiteY74" fmla="*/ 590 h 10000"/>
                    <a:gd name="connsiteX75" fmla="*/ 3367 w 10000"/>
                    <a:gd name="connsiteY75" fmla="*/ 720 h 10000"/>
                    <a:gd name="connsiteX76" fmla="*/ 3490 w 10000"/>
                    <a:gd name="connsiteY76" fmla="*/ 850 h 10000"/>
                    <a:gd name="connsiteX77" fmla="*/ 3726 w 10000"/>
                    <a:gd name="connsiteY77" fmla="*/ 1137 h 10000"/>
                    <a:gd name="connsiteX78" fmla="*/ 3941 w 10000"/>
                    <a:gd name="connsiteY78" fmla="*/ 1482 h 10000"/>
                    <a:gd name="connsiteX79" fmla="*/ 4145 w 10000"/>
                    <a:gd name="connsiteY79" fmla="*/ 1842 h 10000"/>
                    <a:gd name="connsiteX80" fmla="*/ 4340 w 10000"/>
                    <a:gd name="connsiteY80" fmla="*/ 2231 h 10000"/>
                    <a:gd name="connsiteX81" fmla="*/ 4534 w 10000"/>
                    <a:gd name="connsiteY81" fmla="*/ 2634 h 10000"/>
                    <a:gd name="connsiteX82" fmla="*/ 4708 w 10000"/>
                    <a:gd name="connsiteY82" fmla="*/ 3051 h 10000"/>
                    <a:gd name="connsiteX83" fmla="*/ 4893 w 10000"/>
                    <a:gd name="connsiteY83" fmla="*/ 3483 h 10000"/>
                    <a:gd name="connsiteX84" fmla="*/ 5056 w 10000"/>
                    <a:gd name="connsiteY84" fmla="*/ 3927 h 10000"/>
                    <a:gd name="connsiteX85" fmla="*/ 5363 w 10000"/>
                    <a:gd name="connsiteY85" fmla="*/ 4834 h 10000"/>
                    <a:gd name="connsiteX86" fmla="*/ 5967 w 10000"/>
                    <a:gd name="connsiteY86" fmla="*/ 6633 h 10000"/>
                    <a:gd name="connsiteX87" fmla="*/ 6254 w 10000"/>
                    <a:gd name="connsiteY87" fmla="*/ 7468 h 10000"/>
                    <a:gd name="connsiteX88" fmla="*/ 6407 w 10000"/>
                    <a:gd name="connsiteY88" fmla="*/ 7828 h 10000"/>
                    <a:gd name="connsiteX89" fmla="*/ 6551 w 10000"/>
                    <a:gd name="connsiteY89" fmla="*/ 8201 h 10000"/>
                    <a:gd name="connsiteX90" fmla="*/ 6714 w 10000"/>
                    <a:gd name="connsiteY90" fmla="*/ 8533 h 10000"/>
                    <a:gd name="connsiteX91" fmla="*/ 6868 w 10000"/>
                    <a:gd name="connsiteY91" fmla="*/ 8821 h 10000"/>
                    <a:gd name="connsiteX92" fmla="*/ 7021 w 10000"/>
                    <a:gd name="connsiteY92" fmla="*/ 9093 h 10000"/>
                    <a:gd name="connsiteX93" fmla="*/ 7195 w 10000"/>
                    <a:gd name="connsiteY93" fmla="*/ 9295 h 10000"/>
                    <a:gd name="connsiteX94" fmla="*/ 7288 w 10000"/>
                    <a:gd name="connsiteY94" fmla="*/ 9395 h 10000"/>
                    <a:gd name="connsiteX95" fmla="*/ 7369 w 10000"/>
                    <a:gd name="connsiteY95" fmla="*/ 9497 h 10000"/>
                    <a:gd name="connsiteX96" fmla="*/ 7462 w 10000"/>
                    <a:gd name="connsiteY96" fmla="*/ 9554 h 10000"/>
                    <a:gd name="connsiteX97" fmla="*/ 7554 w 10000"/>
                    <a:gd name="connsiteY97" fmla="*/ 9626 h 10000"/>
                    <a:gd name="connsiteX98" fmla="*/ 7646 w 10000"/>
                    <a:gd name="connsiteY98" fmla="*/ 9669 h 10000"/>
                    <a:gd name="connsiteX99" fmla="*/ 7748 w 10000"/>
                    <a:gd name="connsiteY99" fmla="*/ 9698 h 10000"/>
                    <a:gd name="connsiteX100" fmla="*/ 7851 w 10000"/>
                    <a:gd name="connsiteY100" fmla="*/ 9741 h 10000"/>
                    <a:gd name="connsiteX101" fmla="*/ 7943 w 10000"/>
                    <a:gd name="connsiteY101"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0 w 10000"/>
                    <a:gd name="connsiteY64" fmla="*/ 2591 h 10000"/>
                    <a:gd name="connsiteX65" fmla="*/ 10 w 10000"/>
                    <a:gd name="connsiteY65" fmla="*/ 907 h 10000"/>
                    <a:gd name="connsiteX66" fmla="*/ 2272 w 10000"/>
                    <a:gd name="connsiteY66" fmla="*/ 0 h 10000"/>
                    <a:gd name="connsiteX67" fmla="*/ 2426 w 10000"/>
                    <a:gd name="connsiteY67" fmla="*/ 43 h 10000"/>
                    <a:gd name="connsiteX68" fmla="*/ 2569 w 10000"/>
                    <a:gd name="connsiteY68" fmla="*/ 115 h 10000"/>
                    <a:gd name="connsiteX69" fmla="*/ 2712 w 10000"/>
                    <a:gd name="connsiteY69" fmla="*/ 188 h 10000"/>
                    <a:gd name="connsiteX70" fmla="*/ 2845 w 10000"/>
                    <a:gd name="connsiteY70" fmla="*/ 274 h 10000"/>
                    <a:gd name="connsiteX71" fmla="*/ 2989 w 10000"/>
                    <a:gd name="connsiteY71" fmla="*/ 375 h 10000"/>
                    <a:gd name="connsiteX72" fmla="*/ 3112 w 10000"/>
                    <a:gd name="connsiteY72" fmla="*/ 461 h 10000"/>
                    <a:gd name="connsiteX73" fmla="*/ 3234 w 10000"/>
                    <a:gd name="connsiteY73" fmla="*/ 590 h 10000"/>
                    <a:gd name="connsiteX74" fmla="*/ 3367 w 10000"/>
                    <a:gd name="connsiteY74" fmla="*/ 720 h 10000"/>
                    <a:gd name="connsiteX75" fmla="*/ 3490 w 10000"/>
                    <a:gd name="connsiteY75" fmla="*/ 850 h 10000"/>
                    <a:gd name="connsiteX76" fmla="*/ 3726 w 10000"/>
                    <a:gd name="connsiteY76" fmla="*/ 1137 h 10000"/>
                    <a:gd name="connsiteX77" fmla="*/ 3941 w 10000"/>
                    <a:gd name="connsiteY77" fmla="*/ 1482 h 10000"/>
                    <a:gd name="connsiteX78" fmla="*/ 4145 w 10000"/>
                    <a:gd name="connsiteY78" fmla="*/ 1842 h 10000"/>
                    <a:gd name="connsiteX79" fmla="*/ 4340 w 10000"/>
                    <a:gd name="connsiteY79" fmla="*/ 2231 h 10000"/>
                    <a:gd name="connsiteX80" fmla="*/ 4534 w 10000"/>
                    <a:gd name="connsiteY80" fmla="*/ 2634 h 10000"/>
                    <a:gd name="connsiteX81" fmla="*/ 4708 w 10000"/>
                    <a:gd name="connsiteY81" fmla="*/ 3051 h 10000"/>
                    <a:gd name="connsiteX82" fmla="*/ 4893 w 10000"/>
                    <a:gd name="connsiteY82" fmla="*/ 3483 h 10000"/>
                    <a:gd name="connsiteX83" fmla="*/ 5056 w 10000"/>
                    <a:gd name="connsiteY83" fmla="*/ 3927 h 10000"/>
                    <a:gd name="connsiteX84" fmla="*/ 5363 w 10000"/>
                    <a:gd name="connsiteY84" fmla="*/ 4834 h 10000"/>
                    <a:gd name="connsiteX85" fmla="*/ 5967 w 10000"/>
                    <a:gd name="connsiteY85" fmla="*/ 6633 h 10000"/>
                    <a:gd name="connsiteX86" fmla="*/ 6254 w 10000"/>
                    <a:gd name="connsiteY86" fmla="*/ 7468 h 10000"/>
                    <a:gd name="connsiteX87" fmla="*/ 6407 w 10000"/>
                    <a:gd name="connsiteY87" fmla="*/ 7828 h 10000"/>
                    <a:gd name="connsiteX88" fmla="*/ 6551 w 10000"/>
                    <a:gd name="connsiteY88" fmla="*/ 8201 h 10000"/>
                    <a:gd name="connsiteX89" fmla="*/ 6714 w 10000"/>
                    <a:gd name="connsiteY89" fmla="*/ 8533 h 10000"/>
                    <a:gd name="connsiteX90" fmla="*/ 6868 w 10000"/>
                    <a:gd name="connsiteY90" fmla="*/ 8821 h 10000"/>
                    <a:gd name="connsiteX91" fmla="*/ 7021 w 10000"/>
                    <a:gd name="connsiteY91" fmla="*/ 9093 h 10000"/>
                    <a:gd name="connsiteX92" fmla="*/ 7195 w 10000"/>
                    <a:gd name="connsiteY92" fmla="*/ 9295 h 10000"/>
                    <a:gd name="connsiteX93" fmla="*/ 7288 w 10000"/>
                    <a:gd name="connsiteY93" fmla="*/ 9395 h 10000"/>
                    <a:gd name="connsiteX94" fmla="*/ 7369 w 10000"/>
                    <a:gd name="connsiteY94" fmla="*/ 9497 h 10000"/>
                    <a:gd name="connsiteX95" fmla="*/ 7462 w 10000"/>
                    <a:gd name="connsiteY95" fmla="*/ 9554 h 10000"/>
                    <a:gd name="connsiteX96" fmla="*/ 7554 w 10000"/>
                    <a:gd name="connsiteY96" fmla="*/ 9626 h 10000"/>
                    <a:gd name="connsiteX97" fmla="*/ 7646 w 10000"/>
                    <a:gd name="connsiteY97" fmla="*/ 9669 h 10000"/>
                    <a:gd name="connsiteX98" fmla="*/ 7748 w 10000"/>
                    <a:gd name="connsiteY98" fmla="*/ 9698 h 10000"/>
                    <a:gd name="connsiteX99" fmla="*/ 7851 w 10000"/>
                    <a:gd name="connsiteY99" fmla="*/ 9741 h 10000"/>
                    <a:gd name="connsiteX100" fmla="*/ 7943 w 10000"/>
                    <a:gd name="connsiteY100" fmla="*/ 9741 h 10000"/>
                    <a:gd name="connsiteX0" fmla="*/ 7933 w 9990"/>
                    <a:gd name="connsiteY0" fmla="*/ 9741 h 10000"/>
                    <a:gd name="connsiteX1" fmla="*/ 7933 w 9990"/>
                    <a:gd name="connsiteY1" fmla="*/ 9741 h 10000"/>
                    <a:gd name="connsiteX2" fmla="*/ 8066 w 9990"/>
                    <a:gd name="connsiteY2" fmla="*/ 9741 h 10000"/>
                    <a:gd name="connsiteX3" fmla="*/ 8168 w 9990"/>
                    <a:gd name="connsiteY3" fmla="*/ 9698 h 10000"/>
                    <a:gd name="connsiteX4" fmla="*/ 8281 w 9990"/>
                    <a:gd name="connsiteY4" fmla="*/ 9655 h 10000"/>
                    <a:gd name="connsiteX5" fmla="*/ 8393 w 9990"/>
                    <a:gd name="connsiteY5" fmla="*/ 9611 h 10000"/>
                    <a:gd name="connsiteX6" fmla="*/ 8496 w 9990"/>
                    <a:gd name="connsiteY6" fmla="*/ 9526 h 10000"/>
                    <a:gd name="connsiteX7" fmla="*/ 8598 w 9990"/>
                    <a:gd name="connsiteY7" fmla="*/ 9425 h 10000"/>
                    <a:gd name="connsiteX8" fmla="*/ 8690 w 9990"/>
                    <a:gd name="connsiteY8" fmla="*/ 9338 h 10000"/>
                    <a:gd name="connsiteX9" fmla="*/ 8792 w 9990"/>
                    <a:gd name="connsiteY9" fmla="*/ 9209 h 10000"/>
                    <a:gd name="connsiteX10" fmla="*/ 8905 w 9990"/>
                    <a:gd name="connsiteY10" fmla="*/ 9079 h 10000"/>
                    <a:gd name="connsiteX11" fmla="*/ 8997 w 9990"/>
                    <a:gd name="connsiteY11" fmla="*/ 8936 h 10000"/>
                    <a:gd name="connsiteX12" fmla="*/ 9181 w 9990"/>
                    <a:gd name="connsiteY12" fmla="*/ 8604 h 10000"/>
                    <a:gd name="connsiteX13" fmla="*/ 9366 w 9990"/>
                    <a:gd name="connsiteY13" fmla="*/ 8231 h 10000"/>
                    <a:gd name="connsiteX14" fmla="*/ 9529 w 9990"/>
                    <a:gd name="connsiteY14" fmla="*/ 7828 h 10000"/>
                    <a:gd name="connsiteX15" fmla="*/ 9765 w 9990"/>
                    <a:gd name="connsiteY15" fmla="*/ 8274 h 10000"/>
                    <a:gd name="connsiteX16" fmla="*/ 9990 w 9990"/>
                    <a:gd name="connsiteY16" fmla="*/ 8691 h 10000"/>
                    <a:gd name="connsiteX17" fmla="*/ 9775 w 9990"/>
                    <a:gd name="connsiteY17" fmla="*/ 8979 h 10000"/>
                    <a:gd name="connsiteX18" fmla="*/ 9560 w 9990"/>
                    <a:gd name="connsiteY18" fmla="*/ 9238 h 10000"/>
                    <a:gd name="connsiteX19" fmla="*/ 9314 w 9990"/>
                    <a:gd name="connsiteY19" fmla="*/ 9467 h 10000"/>
                    <a:gd name="connsiteX20" fmla="*/ 9202 w 9990"/>
                    <a:gd name="connsiteY20" fmla="*/ 9554 h 10000"/>
                    <a:gd name="connsiteX21" fmla="*/ 9069 w 9990"/>
                    <a:gd name="connsiteY21" fmla="*/ 9655 h 10000"/>
                    <a:gd name="connsiteX22" fmla="*/ 8936 w 9990"/>
                    <a:gd name="connsiteY22" fmla="*/ 9741 h 10000"/>
                    <a:gd name="connsiteX23" fmla="*/ 8813 w 9990"/>
                    <a:gd name="connsiteY23" fmla="*/ 9798 h 10000"/>
                    <a:gd name="connsiteX24" fmla="*/ 8670 w 9990"/>
                    <a:gd name="connsiteY24" fmla="*/ 9870 h 10000"/>
                    <a:gd name="connsiteX25" fmla="*/ 8537 w 9990"/>
                    <a:gd name="connsiteY25" fmla="*/ 9914 h 10000"/>
                    <a:gd name="connsiteX26" fmla="*/ 8393 w 9990"/>
                    <a:gd name="connsiteY26" fmla="*/ 9943 h 10000"/>
                    <a:gd name="connsiteX27" fmla="*/ 8250 w 9990"/>
                    <a:gd name="connsiteY27" fmla="*/ 9971 h 10000"/>
                    <a:gd name="connsiteX28" fmla="*/ 8096 w 9990"/>
                    <a:gd name="connsiteY28" fmla="*/ 10000 h 10000"/>
                    <a:gd name="connsiteX29" fmla="*/ 7933 w 9990"/>
                    <a:gd name="connsiteY29" fmla="*/ 10000 h 10000"/>
                    <a:gd name="connsiteX30" fmla="*/ 7769 w 9990"/>
                    <a:gd name="connsiteY30" fmla="*/ 10000 h 10000"/>
                    <a:gd name="connsiteX31" fmla="*/ 7615 w 9990"/>
                    <a:gd name="connsiteY31" fmla="*/ 9957 h 10000"/>
                    <a:gd name="connsiteX32" fmla="*/ 7452 w 9990"/>
                    <a:gd name="connsiteY32" fmla="*/ 9929 h 10000"/>
                    <a:gd name="connsiteX33" fmla="*/ 7298 w 9990"/>
                    <a:gd name="connsiteY33" fmla="*/ 9886 h 10000"/>
                    <a:gd name="connsiteX34" fmla="*/ 7155 w 9990"/>
                    <a:gd name="connsiteY34" fmla="*/ 9812 h 10000"/>
                    <a:gd name="connsiteX35" fmla="*/ 7011 w 9990"/>
                    <a:gd name="connsiteY35" fmla="*/ 9755 h 10000"/>
                    <a:gd name="connsiteX36" fmla="*/ 6878 w 9990"/>
                    <a:gd name="connsiteY36" fmla="*/ 9655 h 10000"/>
                    <a:gd name="connsiteX37" fmla="*/ 6735 w 9990"/>
                    <a:gd name="connsiteY37" fmla="*/ 9554 h 10000"/>
                    <a:gd name="connsiteX38" fmla="*/ 6612 w 9990"/>
                    <a:gd name="connsiteY38" fmla="*/ 9467 h 10000"/>
                    <a:gd name="connsiteX39" fmla="*/ 6469 w 9990"/>
                    <a:gd name="connsiteY39" fmla="*/ 9338 h 10000"/>
                    <a:gd name="connsiteX40" fmla="*/ 6356 w 9990"/>
                    <a:gd name="connsiteY40" fmla="*/ 9224 h 10000"/>
                    <a:gd name="connsiteX41" fmla="*/ 6234 w 9990"/>
                    <a:gd name="connsiteY41" fmla="*/ 9079 h 10000"/>
                    <a:gd name="connsiteX42" fmla="*/ 5998 w 9990"/>
                    <a:gd name="connsiteY42" fmla="*/ 8777 h 10000"/>
                    <a:gd name="connsiteX43" fmla="*/ 5783 w 9990"/>
                    <a:gd name="connsiteY43" fmla="*/ 8446 h 10000"/>
                    <a:gd name="connsiteX44" fmla="*/ 5579 w 9990"/>
                    <a:gd name="connsiteY44" fmla="*/ 8086 h 10000"/>
                    <a:gd name="connsiteX45" fmla="*/ 5384 w 9990"/>
                    <a:gd name="connsiteY45" fmla="*/ 7697 h 10000"/>
                    <a:gd name="connsiteX46" fmla="*/ 5190 w 9990"/>
                    <a:gd name="connsiteY46" fmla="*/ 7295 h 10000"/>
                    <a:gd name="connsiteX47" fmla="*/ 5016 w 9990"/>
                    <a:gd name="connsiteY47" fmla="*/ 6878 h 10000"/>
                    <a:gd name="connsiteX48" fmla="*/ 4842 w 9990"/>
                    <a:gd name="connsiteY48" fmla="*/ 6446 h 10000"/>
                    <a:gd name="connsiteX49" fmla="*/ 4678 w 9990"/>
                    <a:gd name="connsiteY49" fmla="*/ 6000 h 10000"/>
                    <a:gd name="connsiteX50" fmla="*/ 4361 w 9990"/>
                    <a:gd name="connsiteY50" fmla="*/ 5094 h 10000"/>
                    <a:gd name="connsiteX51" fmla="*/ 3767 w 9990"/>
                    <a:gd name="connsiteY51" fmla="*/ 3310 h 10000"/>
                    <a:gd name="connsiteX52" fmla="*/ 3634 w 9990"/>
                    <a:gd name="connsiteY52" fmla="*/ 2863 h 10000"/>
                    <a:gd name="connsiteX53" fmla="*/ 3480 w 9990"/>
                    <a:gd name="connsiteY53" fmla="*/ 2460 h 10000"/>
                    <a:gd name="connsiteX54" fmla="*/ 3337 w 9990"/>
                    <a:gd name="connsiteY54" fmla="*/ 2101 h 10000"/>
                    <a:gd name="connsiteX55" fmla="*/ 3183 w 9990"/>
                    <a:gd name="connsiteY55" fmla="*/ 1727 h 10000"/>
                    <a:gd name="connsiteX56" fmla="*/ 3030 w 9990"/>
                    <a:gd name="connsiteY56" fmla="*/ 1396 h 10000"/>
                    <a:gd name="connsiteX57" fmla="*/ 2876 w 9990"/>
                    <a:gd name="connsiteY57" fmla="*/ 1108 h 10000"/>
                    <a:gd name="connsiteX58" fmla="*/ 2713 w 9990"/>
                    <a:gd name="connsiteY58" fmla="*/ 836 h 10000"/>
                    <a:gd name="connsiteX59" fmla="*/ 2549 w 9990"/>
                    <a:gd name="connsiteY59" fmla="*/ 634 h 10000"/>
                    <a:gd name="connsiteX60" fmla="*/ 2457 w 9990"/>
                    <a:gd name="connsiteY60" fmla="*/ 533 h 10000"/>
                    <a:gd name="connsiteX61" fmla="*/ 2365 w 9990"/>
                    <a:gd name="connsiteY61" fmla="*/ 432 h 10000"/>
                    <a:gd name="connsiteX62" fmla="*/ 2272 w 9990"/>
                    <a:gd name="connsiteY62" fmla="*/ 375 h 10000"/>
                    <a:gd name="connsiteX63" fmla="*/ 2180 w 9990"/>
                    <a:gd name="connsiteY63" fmla="*/ 302 h 10000"/>
                    <a:gd name="connsiteX64" fmla="*/ 0 w 9990"/>
                    <a:gd name="connsiteY64" fmla="*/ 907 h 10000"/>
                    <a:gd name="connsiteX65" fmla="*/ 2262 w 9990"/>
                    <a:gd name="connsiteY65" fmla="*/ 0 h 10000"/>
                    <a:gd name="connsiteX66" fmla="*/ 2416 w 9990"/>
                    <a:gd name="connsiteY66" fmla="*/ 43 h 10000"/>
                    <a:gd name="connsiteX67" fmla="*/ 2559 w 9990"/>
                    <a:gd name="connsiteY67" fmla="*/ 115 h 10000"/>
                    <a:gd name="connsiteX68" fmla="*/ 2702 w 9990"/>
                    <a:gd name="connsiteY68" fmla="*/ 188 h 10000"/>
                    <a:gd name="connsiteX69" fmla="*/ 2835 w 9990"/>
                    <a:gd name="connsiteY69" fmla="*/ 274 h 10000"/>
                    <a:gd name="connsiteX70" fmla="*/ 2979 w 9990"/>
                    <a:gd name="connsiteY70" fmla="*/ 375 h 10000"/>
                    <a:gd name="connsiteX71" fmla="*/ 3102 w 9990"/>
                    <a:gd name="connsiteY71" fmla="*/ 461 h 10000"/>
                    <a:gd name="connsiteX72" fmla="*/ 3224 w 9990"/>
                    <a:gd name="connsiteY72" fmla="*/ 590 h 10000"/>
                    <a:gd name="connsiteX73" fmla="*/ 3357 w 9990"/>
                    <a:gd name="connsiteY73" fmla="*/ 720 h 10000"/>
                    <a:gd name="connsiteX74" fmla="*/ 3480 w 9990"/>
                    <a:gd name="connsiteY74" fmla="*/ 850 h 10000"/>
                    <a:gd name="connsiteX75" fmla="*/ 3716 w 9990"/>
                    <a:gd name="connsiteY75" fmla="*/ 1137 h 10000"/>
                    <a:gd name="connsiteX76" fmla="*/ 3931 w 9990"/>
                    <a:gd name="connsiteY76" fmla="*/ 1482 h 10000"/>
                    <a:gd name="connsiteX77" fmla="*/ 4135 w 9990"/>
                    <a:gd name="connsiteY77" fmla="*/ 1842 h 10000"/>
                    <a:gd name="connsiteX78" fmla="*/ 4330 w 9990"/>
                    <a:gd name="connsiteY78" fmla="*/ 2231 h 10000"/>
                    <a:gd name="connsiteX79" fmla="*/ 4524 w 9990"/>
                    <a:gd name="connsiteY79" fmla="*/ 2634 h 10000"/>
                    <a:gd name="connsiteX80" fmla="*/ 4698 w 9990"/>
                    <a:gd name="connsiteY80" fmla="*/ 3051 h 10000"/>
                    <a:gd name="connsiteX81" fmla="*/ 4883 w 9990"/>
                    <a:gd name="connsiteY81" fmla="*/ 3483 h 10000"/>
                    <a:gd name="connsiteX82" fmla="*/ 5046 w 9990"/>
                    <a:gd name="connsiteY82" fmla="*/ 3927 h 10000"/>
                    <a:gd name="connsiteX83" fmla="*/ 5353 w 9990"/>
                    <a:gd name="connsiteY83" fmla="*/ 4834 h 10000"/>
                    <a:gd name="connsiteX84" fmla="*/ 5957 w 9990"/>
                    <a:gd name="connsiteY84" fmla="*/ 6633 h 10000"/>
                    <a:gd name="connsiteX85" fmla="*/ 6244 w 9990"/>
                    <a:gd name="connsiteY85" fmla="*/ 7468 h 10000"/>
                    <a:gd name="connsiteX86" fmla="*/ 6397 w 9990"/>
                    <a:gd name="connsiteY86" fmla="*/ 7828 h 10000"/>
                    <a:gd name="connsiteX87" fmla="*/ 6541 w 9990"/>
                    <a:gd name="connsiteY87" fmla="*/ 8201 h 10000"/>
                    <a:gd name="connsiteX88" fmla="*/ 6704 w 9990"/>
                    <a:gd name="connsiteY88" fmla="*/ 8533 h 10000"/>
                    <a:gd name="connsiteX89" fmla="*/ 6858 w 9990"/>
                    <a:gd name="connsiteY89" fmla="*/ 8821 h 10000"/>
                    <a:gd name="connsiteX90" fmla="*/ 7011 w 9990"/>
                    <a:gd name="connsiteY90" fmla="*/ 9093 h 10000"/>
                    <a:gd name="connsiteX91" fmla="*/ 7185 w 9990"/>
                    <a:gd name="connsiteY91" fmla="*/ 9295 h 10000"/>
                    <a:gd name="connsiteX92" fmla="*/ 7278 w 9990"/>
                    <a:gd name="connsiteY92" fmla="*/ 9395 h 10000"/>
                    <a:gd name="connsiteX93" fmla="*/ 7359 w 9990"/>
                    <a:gd name="connsiteY93" fmla="*/ 9497 h 10000"/>
                    <a:gd name="connsiteX94" fmla="*/ 7452 w 9990"/>
                    <a:gd name="connsiteY94" fmla="*/ 9554 h 10000"/>
                    <a:gd name="connsiteX95" fmla="*/ 7544 w 9990"/>
                    <a:gd name="connsiteY95" fmla="*/ 9626 h 10000"/>
                    <a:gd name="connsiteX96" fmla="*/ 7636 w 9990"/>
                    <a:gd name="connsiteY96" fmla="*/ 9669 h 10000"/>
                    <a:gd name="connsiteX97" fmla="*/ 7738 w 9990"/>
                    <a:gd name="connsiteY97" fmla="*/ 9698 h 10000"/>
                    <a:gd name="connsiteX98" fmla="*/ 7841 w 9990"/>
                    <a:gd name="connsiteY98" fmla="*/ 9741 h 10000"/>
                    <a:gd name="connsiteX99" fmla="*/ 7933 w 9990"/>
                    <a:gd name="connsiteY99" fmla="*/ 9741 h 10000"/>
                    <a:gd name="connsiteX0" fmla="*/ 5759 w 7818"/>
                    <a:gd name="connsiteY0" fmla="*/ 9741 h 10000"/>
                    <a:gd name="connsiteX1" fmla="*/ 5759 w 7818"/>
                    <a:gd name="connsiteY1" fmla="*/ 9741 h 10000"/>
                    <a:gd name="connsiteX2" fmla="*/ 5892 w 7818"/>
                    <a:gd name="connsiteY2" fmla="*/ 9741 h 10000"/>
                    <a:gd name="connsiteX3" fmla="*/ 5994 w 7818"/>
                    <a:gd name="connsiteY3" fmla="*/ 9698 h 10000"/>
                    <a:gd name="connsiteX4" fmla="*/ 6107 w 7818"/>
                    <a:gd name="connsiteY4" fmla="*/ 9655 h 10000"/>
                    <a:gd name="connsiteX5" fmla="*/ 6219 w 7818"/>
                    <a:gd name="connsiteY5" fmla="*/ 9611 h 10000"/>
                    <a:gd name="connsiteX6" fmla="*/ 6323 w 7818"/>
                    <a:gd name="connsiteY6" fmla="*/ 9526 h 10000"/>
                    <a:gd name="connsiteX7" fmla="*/ 6425 w 7818"/>
                    <a:gd name="connsiteY7" fmla="*/ 9425 h 10000"/>
                    <a:gd name="connsiteX8" fmla="*/ 6517 w 7818"/>
                    <a:gd name="connsiteY8" fmla="*/ 9338 h 10000"/>
                    <a:gd name="connsiteX9" fmla="*/ 6619 w 7818"/>
                    <a:gd name="connsiteY9" fmla="*/ 9209 h 10000"/>
                    <a:gd name="connsiteX10" fmla="*/ 6732 w 7818"/>
                    <a:gd name="connsiteY10" fmla="*/ 9079 h 10000"/>
                    <a:gd name="connsiteX11" fmla="*/ 6824 w 7818"/>
                    <a:gd name="connsiteY11" fmla="*/ 8936 h 10000"/>
                    <a:gd name="connsiteX12" fmla="*/ 7008 w 7818"/>
                    <a:gd name="connsiteY12" fmla="*/ 8604 h 10000"/>
                    <a:gd name="connsiteX13" fmla="*/ 7193 w 7818"/>
                    <a:gd name="connsiteY13" fmla="*/ 8231 h 10000"/>
                    <a:gd name="connsiteX14" fmla="*/ 7357 w 7818"/>
                    <a:gd name="connsiteY14" fmla="*/ 7828 h 10000"/>
                    <a:gd name="connsiteX15" fmla="*/ 7593 w 7818"/>
                    <a:gd name="connsiteY15" fmla="*/ 8274 h 10000"/>
                    <a:gd name="connsiteX16" fmla="*/ 7818 w 7818"/>
                    <a:gd name="connsiteY16" fmla="*/ 8691 h 10000"/>
                    <a:gd name="connsiteX17" fmla="*/ 7603 w 7818"/>
                    <a:gd name="connsiteY17" fmla="*/ 8979 h 10000"/>
                    <a:gd name="connsiteX18" fmla="*/ 7388 w 7818"/>
                    <a:gd name="connsiteY18" fmla="*/ 9238 h 10000"/>
                    <a:gd name="connsiteX19" fmla="*/ 7141 w 7818"/>
                    <a:gd name="connsiteY19" fmla="*/ 9467 h 10000"/>
                    <a:gd name="connsiteX20" fmla="*/ 7029 w 7818"/>
                    <a:gd name="connsiteY20" fmla="*/ 9554 h 10000"/>
                    <a:gd name="connsiteX21" fmla="*/ 6896 w 7818"/>
                    <a:gd name="connsiteY21" fmla="*/ 9655 h 10000"/>
                    <a:gd name="connsiteX22" fmla="*/ 6763 w 7818"/>
                    <a:gd name="connsiteY22" fmla="*/ 9741 h 10000"/>
                    <a:gd name="connsiteX23" fmla="*/ 6640 w 7818"/>
                    <a:gd name="connsiteY23" fmla="*/ 9798 h 10000"/>
                    <a:gd name="connsiteX24" fmla="*/ 6497 w 7818"/>
                    <a:gd name="connsiteY24" fmla="*/ 9870 h 10000"/>
                    <a:gd name="connsiteX25" fmla="*/ 6364 w 7818"/>
                    <a:gd name="connsiteY25" fmla="*/ 9914 h 10000"/>
                    <a:gd name="connsiteX26" fmla="*/ 6219 w 7818"/>
                    <a:gd name="connsiteY26" fmla="*/ 9943 h 10000"/>
                    <a:gd name="connsiteX27" fmla="*/ 6076 w 7818"/>
                    <a:gd name="connsiteY27" fmla="*/ 9971 h 10000"/>
                    <a:gd name="connsiteX28" fmla="*/ 5922 w 7818"/>
                    <a:gd name="connsiteY28" fmla="*/ 10000 h 10000"/>
                    <a:gd name="connsiteX29" fmla="*/ 5759 w 7818"/>
                    <a:gd name="connsiteY29" fmla="*/ 10000 h 10000"/>
                    <a:gd name="connsiteX30" fmla="*/ 5595 w 7818"/>
                    <a:gd name="connsiteY30" fmla="*/ 10000 h 10000"/>
                    <a:gd name="connsiteX31" fmla="*/ 5441 w 7818"/>
                    <a:gd name="connsiteY31" fmla="*/ 9957 h 10000"/>
                    <a:gd name="connsiteX32" fmla="*/ 5277 w 7818"/>
                    <a:gd name="connsiteY32" fmla="*/ 9929 h 10000"/>
                    <a:gd name="connsiteX33" fmla="*/ 5123 w 7818"/>
                    <a:gd name="connsiteY33" fmla="*/ 9886 h 10000"/>
                    <a:gd name="connsiteX34" fmla="*/ 4980 w 7818"/>
                    <a:gd name="connsiteY34" fmla="*/ 9812 h 10000"/>
                    <a:gd name="connsiteX35" fmla="*/ 4836 w 7818"/>
                    <a:gd name="connsiteY35" fmla="*/ 9755 h 10000"/>
                    <a:gd name="connsiteX36" fmla="*/ 4703 w 7818"/>
                    <a:gd name="connsiteY36" fmla="*/ 9655 h 10000"/>
                    <a:gd name="connsiteX37" fmla="*/ 4560 w 7818"/>
                    <a:gd name="connsiteY37" fmla="*/ 9554 h 10000"/>
                    <a:gd name="connsiteX38" fmla="*/ 4437 w 7818"/>
                    <a:gd name="connsiteY38" fmla="*/ 9467 h 10000"/>
                    <a:gd name="connsiteX39" fmla="*/ 4293 w 7818"/>
                    <a:gd name="connsiteY39" fmla="*/ 9338 h 10000"/>
                    <a:gd name="connsiteX40" fmla="*/ 4180 w 7818"/>
                    <a:gd name="connsiteY40" fmla="*/ 9224 h 10000"/>
                    <a:gd name="connsiteX41" fmla="*/ 4058 w 7818"/>
                    <a:gd name="connsiteY41" fmla="*/ 9079 h 10000"/>
                    <a:gd name="connsiteX42" fmla="*/ 3822 w 7818"/>
                    <a:gd name="connsiteY42" fmla="*/ 8777 h 10000"/>
                    <a:gd name="connsiteX43" fmla="*/ 3607 w 7818"/>
                    <a:gd name="connsiteY43" fmla="*/ 8446 h 10000"/>
                    <a:gd name="connsiteX44" fmla="*/ 3403 w 7818"/>
                    <a:gd name="connsiteY44" fmla="*/ 8086 h 10000"/>
                    <a:gd name="connsiteX45" fmla="*/ 3207 w 7818"/>
                    <a:gd name="connsiteY45" fmla="*/ 7697 h 10000"/>
                    <a:gd name="connsiteX46" fmla="*/ 3013 w 7818"/>
                    <a:gd name="connsiteY46" fmla="*/ 7295 h 10000"/>
                    <a:gd name="connsiteX47" fmla="*/ 2839 w 7818"/>
                    <a:gd name="connsiteY47" fmla="*/ 6878 h 10000"/>
                    <a:gd name="connsiteX48" fmla="*/ 2665 w 7818"/>
                    <a:gd name="connsiteY48" fmla="*/ 6446 h 10000"/>
                    <a:gd name="connsiteX49" fmla="*/ 2501 w 7818"/>
                    <a:gd name="connsiteY49" fmla="*/ 6000 h 10000"/>
                    <a:gd name="connsiteX50" fmla="*/ 2183 w 7818"/>
                    <a:gd name="connsiteY50" fmla="*/ 5094 h 10000"/>
                    <a:gd name="connsiteX51" fmla="*/ 1589 w 7818"/>
                    <a:gd name="connsiteY51" fmla="*/ 3310 h 10000"/>
                    <a:gd name="connsiteX52" fmla="*/ 1456 w 7818"/>
                    <a:gd name="connsiteY52" fmla="*/ 2863 h 10000"/>
                    <a:gd name="connsiteX53" fmla="*/ 1301 w 7818"/>
                    <a:gd name="connsiteY53" fmla="*/ 2460 h 10000"/>
                    <a:gd name="connsiteX54" fmla="*/ 1158 w 7818"/>
                    <a:gd name="connsiteY54" fmla="*/ 2101 h 10000"/>
                    <a:gd name="connsiteX55" fmla="*/ 1004 w 7818"/>
                    <a:gd name="connsiteY55" fmla="*/ 1727 h 10000"/>
                    <a:gd name="connsiteX56" fmla="*/ 851 w 7818"/>
                    <a:gd name="connsiteY56" fmla="*/ 1396 h 10000"/>
                    <a:gd name="connsiteX57" fmla="*/ 697 w 7818"/>
                    <a:gd name="connsiteY57" fmla="*/ 1108 h 10000"/>
                    <a:gd name="connsiteX58" fmla="*/ 534 w 7818"/>
                    <a:gd name="connsiteY58" fmla="*/ 836 h 10000"/>
                    <a:gd name="connsiteX59" fmla="*/ 370 w 7818"/>
                    <a:gd name="connsiteY59" fmla="*/ 634 h 10000"/>
                    <a:gd name="connsiteX60" fmla="*/ 277 w 7818"/>
                    <a:gd name="connsiteY60" fmla="*/ 533 h 10000"/>
                    <a:gd name="connsiteX61" fmla="*/ 185 w 7818"/>
                    <a:gd name="connsiteY61" fmla="*/ 432 h 10000"/>
                    <a:gd name="connsiteX62" fmla="*/ 92 w 7818"/>
                    <a:gd name="connsiteY62" fmla="*/ 375 h 10000"/>
                    <a:gd name="connsiteX63" fmla="*/ 0 w 7818"/>
                    <a:gd name="connsiteY63" fmla="*/ 302 h 10000"/>
                    <a:gd name="connsiteX64" fmla="*/ 82 w 7818"/>
                    <a:gd name="connsiteY64" fmla="*/ 0 h 10000"/>
                    <a:gd name="connsiteX65" fmla="*/ 236 w 7818"/>
                    <a:gd name="connsiteY65" fmla="*/ 43 h 10000"/>
                    <a:gd name="connsiteX66" fmla="*/ 380 w 7818"/>
                    <a:gd name="connsiteY66" fmla="*/ 115 h 10000"/>
                    <a:gd name="connsiteX67" fmla="*/ 523 w 7818"/>
                    <a:gd name="connsiteY67" fmla="*/ 188 h 10000"/>
                    <a:gd name="connsiteX68" fmla="*/ 656 w 7818"/>
                    <a:gd name="connsiteY68" fmla="*/ 274 h 10000"/>
                    <a:gd name="connsiteX69" fmla="*/ 800 w 7818"/>
                    <a:gd name="connsiteY69" fmla="*/ 375 h 10000"/>
                    <a:gd name="connsiteX70" fmla="*/ 923 w 7818"/>
                    <a:gd name="connsiteY70" fmla="*/ 461 h 10000"/>
                    <a:gd name="connsiteX71" fmla="*/ 1045 w 7818"/>
                    <a:gd name="connsiteY71" fmla="*/ 590 h 10000"/>
                    <a:gd name="connsiteX72" fmla="*/ 1178 w 7818"/>
                    <a:gd name="connsiteY72" fmla="*/ 720 h 10000"/>
                    <a:gd name="connsiteX73" fmla="*/ 1301 w 7818"/>
                    <a:gd name="connsiteY73" fmla="*/ 850 h 10000"/>
                    <a:gd name="connsiteX74" fmla="*/ 1538 w 7818"/>
                    <a:gd name="connsiteY74" fmla="*/ 1137 h 10000"/>
                    <a:gd name="connsiteX75" fmla="*/ 1753 w 7818"/>
                    <a:gd name="connsiteY75" fmla="*/ 1482 h 10000"/>
                    <a:gd name="connsiteX76" fmla="*/ 1957 w 7818"/>
                    <a:gd name="connsiteY76" fmla="*/ 1842 h 10000"/>
                    <a:gd name="connsiteX77" fmla="*/ 2152 w 7818"/>
                    <a:gd name="connsiteY77" fmla="*/ 2231 h 10000"/>
                    <a:gd name="connsiteX78" fmla="*/ 2347 w 7818"/>
                    <a:gd name="connsiteY78" fmla="*/ 2634 h 10000"/>
                    <a:gd name="connsiteX79" fmla="*/ 2521 w 7818"/>
                    <a:gd name="connsiteY79" fmla="*/ 3051 h 10000"/>
                    <a:gd name="connsiteX80" fmla="*/ 2706 w 7818"/>
                    <a:gd name="connsiteY80" fmla="*/ 3483 h 10000"/>
                    <a:gd name="connsiteX81" fmla="*/ 2869 w 7818"/>
                    <a:gd name="connsiteY81" fmla="*/ 3927 h 10000"/>
                    <a:gd name="connsiteX82" fmla="*/ 3176 w 7818"/>
                    <a:gd name="connsiteY82" fmla="*/ 4834 h 10000"/>
                    <a:gd name="connsiteX83" fmla="*/ 3781 w 7818"/>
                    <a:gd name="connsiteY83" fmla="*/ 6633 h 10000"/>
                    <a:gd name="connsiteX84" fmla="*/ 4068 w 7818"/>
                    <a:gd name="connsiteY84" fmla="*/ 7468 h 10000"/>
                    <a:gd name="connsiteX85" fmla="*/ 4221 w 7818"/>
                    <a:gd name="connsiteY85" fmla="*/ 7828 h 10000"/>
                    <a:gd name="connsiteX86" fmla="*/ 4366 w 7818"/>
                    <a:gd name="connsiteY86" fmla="*/ 8201 h 10000"/>
                    <a:gd name="connsiteX87" fmla="*/ 4529 w 7818"/>
                    <a:gd name="connsiteY87" fmla="*/ 8533 h 10000"/>
                    <a:gd name="connsiteX88" fmla="*/ 4683 w 7818"/>
                    <a:gd name="connsiteY88" fmla="*/ 8821 h 10000"/>
                    <a:gd name="connsiteX89" fmla="*/ 4836 w 7818"/>
                    <a:gd name="connsiteY89" fmla="*/ 9093 h 10000"/>
                    <a:gd name="connsiteX90" fmla="*/ 5010 w 7818"/>
                    <a:gd name="connsiteY90" fmla="*/ 9295 h 10000"/>
                    <a:gd name="connsiteX91" fmla="*/ 5103 w 7818"/>
                    <a:gd name="connsiteY91" fmla="*/ 9395 h 10000"/>
                    <a:gd name="connsiteX92" fmla="*/ 5184 w 7818"/>
                    <a:gd name="connsiteY92" fmla="*/ 9497 h 10000"/>
                    <a:gd name="connsiteX93" fmla="*/ 5277 w 7818"/>
                    <a:gd name="connsiteY93" fmla="*/ 9554 h 10000"/>
                    <a:gd name="connsiteX94" fmla="*/ 5370 w 7818"/>
                    <a:gd name="connsiteY94" fmla="*/ 9626 h 10000"/>
                    <a:gd name="connsiteX95" fmla="*/ 5462 w 7818"/>
                    <a:gd name="connsiteY95" fmla="*/ 9669 h 10000"/>
                    <a:gd name="connsiteX96" fmla="*/ 5564 w 7818"/>
                    <a:gd name="connsiteY96" fmla="*/ 9698 h 10000"/>
                    <a:gd name="connsiteX97" fmla="*/ 5667 w 7818"/>
                    <a:gd name="connsiteY97" fmla="*/ 9741 h 10000"/>
                    <a:gd name="connsiteX98" fmla="*/ 5759 w 7818"/>
                    <a:gd name="connsiteY98" fmla="*/ 9741 h 10000"/>
                    <a:gd name="connsiteX0" fmla="*/ 7919 w 10553"/>
                    <a:gd name="connsiteY0" fmla="*/ 9741 h 10000"/>
                    <a:gd name="connsiteX1" fmla="*/ 7919 w 10553"/>
                    <a:gd name="connsiteY1" fmla="*/ 9741 h 10000"/>
                    <a:gd name="connsiteX2" fmla="*/ 8089 w 10553"/>
                    <a:gd name="connsiteY2" fmla="*/ 9741 h 10000"/>
                    <a:gd name="connsiteX3" fmla="*/ 8220 w 10553"/>
                    <a:gd name="connsiteY3" fmla="*/ 9698 h 10000"/>
                    <a:gd name="connsiteX4" fmla="*/ 8364 w 10553"/>
                    <a:gd name="connsiteY4" fmla="*/ 9655 h 10000"/>
                    <a:gd name="connsiteX5" fmla="*/ 8508 w 10553"/>
                    <a:gd name="connsiteY5" fmla="*/ 9611 h 10000"/>
                    <a:gd name="connsiteX6" fmla="*/ 8641 w 10553"/>
                    <a:gd name="connsiteY6" fmla="*/ 9526 h 10000"/>
                    <a:gd name="connsiteX7" fmla="*/ 8771 w 10553"/>
                    <a:gd name="connsiteY7" fmla="*/ 9425 h 10000"/>
                    <a:gd name="connsiteX8" fmla="*/ 8889 w 10553"/>
                    <a:gd name="connsiteY8" fmla="*/ 9338 h 10000"/>
                    <a:gd name="connsiteX9" fmla="*/ 9019 w 10553"/>
                    <a:gd name="connsiteY9" fmla="*/ 9209 h 10000"/>
                    <a:gd name="connsiteX10" fmla="*/ 9164 w 10553"/>
                    <a:gd name="connsiteY10" fmla="*/ 9079 h 10000"/>
                    <a:gd name="connsiteX11" fmla="*/ 9282 w 10553"/>
                    <a:gd name="connsiteY11" fmla="*/ 8936 h 10000"/>
                    <a:gd name="connsiteX12" fmla="*/ 9517 w 10553"/>
                    <a:gd name="connsiteY12" fmla="*/ 8604 h 10000"/>
                    <a:gd name="connsiteX13" fmla="*/ 9754 w 10553"/>
                    <a:gd name="connsiteY13" fmla="*/ 8231 h 10000"/>
                    <a:gd name="connsiteX14" fmla="*/ 9963 w 10553"/>
                    <a:gd name="connsiteY14" fmla="*/ 7828 h 10000"/>
                    <a:gd name="connsiteX15" fmla="*/ 10265 w 10553"/>
                    <a:gd name="connsiteY15" fmla="*/ 8274 h 10000"/>
                    <a:gd name="connsiteX16" fmla="*/ 10553 w 10553"/>
                    <a:gd name="connsiteY16" fmla="*/ 8691 h 10000"/>
                    <a:gd name="connsiteX17" fmla="*/ 10278 w 10553"/>
                    <a:gd name="connsiteY17" fmla="*/ 8979 h 10000"/>
                    <a:gd name="connsiteX18" fmla="*/ 10003 w 10553"/>
                    <a:gd name="connsiteY18" fmla="*/ 9238 h 10000"/>
                    <a:gd name="connsiteX19" fmla="*/ 9687 w 10553"/>
                    <a:gd name="connsiteY19" fmla="*/ 9467 h 10000"/>
                    <a:gd name="connsiteX20" fmla="*/ 9544 w 10553"/>
                    <a:gd name="connsiteY20" fmla="*/ 9554 h 10000"/>
                    <a:gd name="connsiteX21" fmla="*/ 9374 w 10553"/>
                    <a:gd name="connsiteY21" fmla="*/ 9655 h 10000"/>
                    <a:gd name="connsiteX22" fmla="*/ 9204 w 10553"/>
                    <a:gd name="connsiteY22" fmla="*/ 9741 h 10000"/>
                    <a:gd name="connsiteX23" fmla="*/ 9046 w 10553"/>
                    <a:gd name="connsiteY23" fmla="*/ 9798 h 10000"/>
                    <a:gd name="connsiteX24" fmla="*/ 8863 w 10553"/>
                    <a:gd name="connsiteY24" fmla="*/ 9870 h 10000"/>
                    <a:gd name="connsiteX25" fmla="*/ 8693 w 10553"/>
                    <a:gd name="connsiteY25" fmla="*/ 9914 h 10000"/>
                    <a:gd name="connsiteX26" fmla="*/ 8508 w 10553"/>
                    <a:gd name="connsiteY26" fmla="*/ 9943 h 10000"/>
                    <a:gd name="connsiteX27" fmla="*/ 8325 w 10553"/>
                    <a:gd name="connsiteY27" fmla="*/ 9971 h 10000"/>
                    <a:gd name="connsiteX28" fmla="*/ 8128 w 10553"/>
                    <a:gd name="connsiteY28" fmla="*/ 10000 h 10000"/>
                    <a:gd name="connsiteX29" fmla="*/ 7919 w 10553"/>
                    <a:gd name="connsiteY29" fmla="*/ 10000 h 10000"/>
                    <a:gd name="connsiteX30" fmla="*/ 7710 w 10553"/>
                    <a:gd name="connsiteY30" fmla="*/ 10000 h 10000"/>
                    <a:gd name="connsiteX31" fmla="*/ 7513 w 10553"/>
                    <a:gd name="connsiteY31" fmla="*/ 9957 h 10000"/>
                    <a:gd name="connsiteX32" fmla="*/ 7303 w 10553"/>
                    <a:gd name="connsiteY32" fmla="*/ 9929 h 10000"/>
                    <a:gd name="connsiteX33" fmla="*/ 7106 w 10553"/>
                    <a:gd name="connsiteY33" fmla="*/ 9886 h 10000"/>
                    <a:gd name="connsiteX34" fmla="*/ 6923 w 10553"/>
                    <a:gd name="connsiteY34" fmla="*/ 9812 h 10000"/>
                    <a:gd name="connsiteX35" fmla="*/ 6739 w 10553"/>
                    <a:gd name="connsiteY35" fmla="*/ 9755 h 10000"/>
                    <a:gd name="connsiteX36" fmla="*/ 6569 w 10553"/>
                    <a:gd name="connsiteY36" fmla="*/ 9655 h 10000"/>
                    <a:gd name="connsiteX37" fmla="*/ 6386 w 10553"/>
                    <a:gd name="connsiteY37" fmla="*/ 9554 h 10000"/>
                    <a:gd name="connsiteX38" fmla="*/ 6228 w 10553"/>
                    <a:gd name="connsiteY38" fmla="*/ 9467 h 10000"/>
                    <a:gd name="connsiteX39" fmla="*/ 6044 w 10553"/>
                    <a:gd name="connsiteY39" fmla="*/ 9338 h 10000"/>
                    <a:gd name="connsiteX40" fmla="*/ 5900 w 10553"/>
                    <a:gd name="connsiteY40" fmla="*/ 9224 h 10000"/>
                    <a:gd name="connsiteX41" fmla="*/ 5744 w 10553"/>
                    <a:gd name="connsiteY41" fmla="*/ 9079 h 10000"/>
                    <a:gd name="connsiteX42" fmla="*/ 5442 w 10553"/>
                    <a:gd name="connsiteY42" fmla="*/ 8777 h 10000"/>
                    <a:gd name="connsiteX43" fmla="*/ 5167 w 10553"/>
                    <a:gd name="connsiteY43" fmla="*/ 8446 h 10000"/>
                    <a:gd name="connsiteX44" fmla="*/ 4906 w 10553"/>
                    <a:gd name="connsiteY44" fmla="*/ 8086 h 10000"/>
                    <a:gd name="connsiteX45" fmla="*/ 4655 w 10553"/>
                    <a:gd name="connsiteY45" fmla="*/ 7697 h 10000"/>
                    <a:gd name="connsiteX46" fmla="*/ 4407 w 10553"/>
                    <a:gd name="connsiteY46" fmla="*/ 7295 h 10000"/>
                    <a:gd name="connsiteX47" fmla="*/ 4184 w 10553"/>
                    <a:gd name="connsiteY47" fmla="*/ 6878 h 10000"/>
                    <a:gd name="connsiteX48" fmla="*/ 3962 w 10553"/>
                    <a:gd name="connsiteY48" fmla="*/ 6446 h 10000"/>
                    <a:gd name="connsiteX49" fmla="*/ 3752 w 10553"/>
                    <a:gd name="connsiteY49" fmla="*/ 6000 h 10000"/>
                    <a:gd name="connsiteX50" fmla="*/ 3345 w 10553"/>
                    <a:gd name="connsiteY50" fmla="*/ 5094 h 10000"/>
                    <a:gd name="connsiteX51" fmla="*/ 2585 w 10553"/>
                    <a:gd name="connsiteY51" fmla="*/ 3310 h 10000"/>
                    <a:gd name="connsiteX52" fmla="*/ 2415 w 10553"/>
                    <a:gd name="connsiteY52" fmla="*/ 2863 h 10000"/>
                    <a:gd name="connsiteX53" fmla="*/ 2217 w 10553"/>
                    <a:gd name="connsiteY53" fmla="*/ 2460 h 10000"/>
                    <a:gd name="connsiteX54" fmla="*/ 2034 w 10553"/>
                    <a:gd name="connsiteY54" fmla="*/ 2101 h 10000"/>
                    <a:gd name="connsiteX55" fmla="*/ 1837 w 10553"/>
                    <a:gd name="connsiteY55" fmla="*/ 1727 h 10000"/>
                    <a:gd name="connsiteX56" fmla="*/ 1642 w 10553"/>
                    <a:gd name="connsiteY56" fmla="*/ 1396 h 10000"/>
                    <a:gd name="connsiteX57" fmla="*/ 1445 w 10553"/>
                    <a:gd name="connsiteY57" fmla="*/ 1108 h 10000"/>
                    <a:gd name="connsiteX58" fmla="*/ 1236 w 10553"/>
                    <a:gd name="connsiteY58" fmla="*/ 836 h 10000"/>
                    <a:gd name="connsiteX59" fmla="*/ 1026 w 10553"/>
                    <a:gd name="connsiteY59" fmla="*/ 634 h 10000"/>
                    <a:gd name="connsiteX60" fmla="*/ 907 w 10553"/>
                    <a:gd name="connsiteY60" fmla="*/ 533 h 10000"/>
                    <a:gd name="connsiteX61" fmla="*/ 790 w 10553"/>
                    <a:gd name="connsiteY61" fmla="*/ 432 h 10000"/>
                    <a:gd name="connsiteX62" fmla="*/ 671 w 10553"/>
                    <a:gd name="connsiteY62" fmla="*/ 375 h 10000"/>
                    <a:gd name="connsiteX63" fmla="*/ 0 w 10553"/>
                    <a:gd name="connsiteY63" fmla="*/ 841 h 10000"/>
                    <a:gd name="connsiteX64" fmla="*/ 658 w 10553"/>
                    <a:gd name="connsiteY64" fmla="*/ 0 h 10000"/>
                    <a:gd name="connsiteX65" fmla="*/ 855 w 10553"/>
                    <a:gd name="connsiteY65" fmla="*/ 43 h 10000"/>
                    <a:gd name="connsiteX66" fmla="*/ 1039 w 10553"/>
                    <a:gd name="connsiteY66" fmla="*/ 115 h 10000"/>
                    <a:gd name="connsiteX67" fmla="*/ 1222 w 10553"/>
                    <a:gd name="connsiteY67" fmla="*/ 188 h 10000"/>
                    <a:gd name="connsiteX68" fmla="*/ 1392 w 10553"/>
                    <a:gd name="connsiteY68" fmla="*/ 274 h 10000"/>
                    <a:gd name="connsiteX69" fmla="*/ 1576 w 10553"/>
                    <a:gd name="connsiteY69" fmla="*/ 375 h 10000"/>
                    <a:gd name="connsiteX70" fmla="*/ 1734 w 10553"/>
                    <a:gd name="connsiteY70" fmla="*/ 461 h 10000"/>
                    <a:gd name="connsiteX71" fmla="*/ 1890 w 10553"/>
                    <a:gd name="connsiteY71" fmla="*/ 590 h 10000"/>
                    <a:gd name="connsiteX72" fmla="*/ 2060 w 10553"/>
                    <a:gd name="connsiteY72" fmla="*/ 720 h 10000"/>
                    <a:gd name="connsiteX73" fmla="*/ 2217 w 10553"/>
                    <a:gd name="connsiteY73" fmla="*/ 850 h 10000"/>
                    <a:gd name="connsiteX74" fmla="*/ 2520 w 10553"/>
                    <a:gd name="connsiteY74" fmla="*/ 1137 h 10000"/>
                    <a:gd name="connsiteX75" fmla="*/ 2795 w 10553"/>
                    <a:gd name="connsiteY75" fmla="*/ 1482 h 10000"/>
                    <a:gd name="connsiteX76" fmla="*/ 3056 w 10553"/>
                    <a:gd name="connsiteY76" fmla="*/ 1842 h 10000"/>
                    <a:gd name="connsiteX77" fmla="*/ 3306 w 10553"/>
                    <a:gd name="connsiteY77" fmla="*/ 2231 h 10000"/>
                    <a:gd name="connsiteX78" fmla="*/ 3555 w 10553"/>
                    <a:gd name="connsiteY78" fmla="*/ 2634 h 10000"/>
                    <a:gd name="connsiteX79" fmla="*/ 3778 w 10553"/>
                    <a:gd name="connsiteY79" fmla="*/ 3051 h 10000"/>
                    <a:gd name="connsiteX80" fmla="*/ 4014 w 10553"/>
                    <a:gd name="connsiteY80" fmla="*/ 3483 h 10000"/>
                    <a:gd name="connsiteX81" fmla="*/ 4223 w 10553"/>
                    <a:gd name="connsiteY81" fmla="*/ 3927 h 10000"/>
                    <a:gd name="connsiteX82" fmla="*/ 4615 w 10553"/>
                    <a:gd name="connsiteY82" fmla="*/ 4834 h 10000"/>
                    <a:gd name="connsiteX83" fmla="*/ 5389 w 10553"/>
                    <a:gd name="connsiteY83" fmla="*/ 6633 h 10000"/>
                    <a:gd name="connsiteX84" fmla="*/ 5756 w 10553"/>
                    <a:gd name="connsiteY84" fmla="*/ 7468 h 10000"/>
                    <a:gd name="connsiteX85" fmla="*/ 5952 w 10553"/>
                    <a:gd name="connsiteY85" fmla="*/ 7828 h 10000"/>
                    <a:gd name="connsiteX86" fmla="*/ 6138 w 10553"/>
                    <a:gd name="connsiteY86" fmla="*/ 8201 h 10000"/>
                    <a:gd name="connsiteX87" fmla="*/ 6346 w 10553"/>
                    <a:gd name="connsiteY87" fmla="*/ 8533 h 10000"/>
                    <a:gd name="connsiteX88" fmla="*/ 6543 w 10553"/>
                    <a:gd name="connsiteY88" fmla="*/ 8821 h 10000"/>
                    <a:gd name="connsiteX89" fmla="*/ 6739 w 10553"/>
                    <a:gd name="connsiteY89" fmla="*/ 9093 h 10000"/>
                    <a:gd name="connsiteX90" fmla="*/ 6961 w 10553"/>
                    <a:gd name="connsiteY90" fmla="*/ 9295 h 10000"/>
                    <a:gd name="connsiteX91" fmla="*/ 7080 w 10553"/>
                    <a:gd name="connsiteY91" fmla="*/ 9395 h 10000"/>
                    <a:gd name="connsiteX92" fmla="*/ 7184 w 10553"/>
                    <a:gd name="connsiteY92" fmla="*/ 9497 h 10000"/>
                    <a:gd name="connsiteX93" fmla="*/ 7303 w 10553"/>
                    <a:gd name="connsiteY93" fmla="*/ 9554 h 10000"/>
                    <a:gd name="connsiteX94" fmla="*/ 7422 w 10553"/>
                    <a:gd name="connsiteY94" fmla="*/ 9626 h 10000"/>
                    <a:gd name="connsiteX95" fmla="*/ 7539 w 10553"/>
                    <a:gd name="connsiteY95" fmla="*/ 9669 h 10000"/>
                    <a:gd name="connsiteX96" fmla="*/ 7670 w 10553"/>
                    <a:gd name="connsiteY96" fmla="*/ 9698 h 10000"/>
                    <a:gd name="connsiteX97" fmla="*/ 7802 w 10553"/>
                    <a:gd name="connsiteY97" fmla="*/ 9741 h 10000"/>
                    <a:gd name="connsiteX98" fmla="*/ 7919 w 10553"/>
                    <a:gd name="connsiteY98" fmla="*/ 9741 h 10000"/>
                    <a:gd name="connsiteX0" fmla="*/ 7960 w 10594"/>
                    <a:gd name="connsiteY0" fmla="*/ 9813 h 10072"/>
                    <a:gd name="connsiteX1" fmla="*/ 7960 w 10594"/>
                    <a:gd name="connsiteY1" fmla="*/ 9813 h 10072"/>
                    <a:gd name="connsiteX2" fmla="*/ 8130 w 10594"/>
                    <a:gd name="connsiteY2" fmla="*/ 9813 h 10072"/>
                    <a:gd name="connsiteX3" fmla="*/ 8261 w 10594"/>
                    <a:gd name="connsiteY3" fmla="*/ 9770 h 10072"/>
                    <a:gd name="connsiteX4" fmla="*/ 8405 w 10594"/>
                    <a:gd name="connsiteY4" fmla="*/ 9727 h 10072"/>
                    <a:gd name="connsiteX5" fmla="*/ 8549 w 10594"/>
                    <a:gd name="connsiteY5" fmla="*/ 9683 h 10072"/>
                    <a:gd name="connsiteX6" fmla="*/ 8682 w 10594"/>
                    <a:gd name="connsiteY6" fmla="*/ 9598 h 10072"/>
                    <a:gd name="connsiteX7" fmla="*/ 8812 w 10594"/>
                    <a:gd name="connsiteY7" fmla="*/ 9497 h 10072"/>
                    <a:gd name="connsiteX8" fmla="*/ 8930 w 10594"/>
                    <a:gd name="connsiteY8" fmla="*/ 9410 h 10072"/>
                    <a:gd name="connsiteX9" fmla="*/ 9060 w 10594"/>
                    <a:gd name="connsiteY9" fmla="*/ 9281 h 10072"/>
                    <a:gd name="connsiteX10" fmla="*/ 9205 w 10594"/>
                    <a:gd name="connsiteY10" fmla="*/ 9151 h 10072"/>
                    <a:gd name="connsiteX11" fmla="*/ 9323 w 10594"/>
                    <a:gd name="connsiteY11" fmla="*/ 9008 h 10072"/>
                    <a:gd name="connsiteX12" fmla="*/ 9558 w 10594"/>
                    <a:gd name="connsiteY12" fmla="*/ 8676 h 10072"/>
                    <a:gd name="connsiteX13" fmla="*/ 9795 w 10594"/>
                    <a:gd name="connsiteY13" fmla="*/ 8303 h 10072"/>
                    <a:gd name="connsiteX14" fmla="*/ 10004 w 10594"/>
                    <a:gd name="connsiteY14" fmla="*/ 7900 h 10072"/>
                    <a:gd name="connsiteX15" fmla="*/ 10306 w 10594"/>
                    <a:gd name="connsiteY15" fmla="*/ 8346 h 10072"/>
                    <a:gd name="connsiteX16" fmla="*/ 10594 w 10594"/>
                    <a:gd name="connsiteY16" fmla="*/ 8763 h 10072"/>
                    <a:gd name="connsiteX17" fmla="*/ 10319 w 10594"/>
                    <a:gd name="connsiteY17" fmla="*/ 9051 h 10072"/>
                    <a:gd name="connsiteX18" fmla="*/ 10044 w 10594"/>
                    <a:gd name="connsiteY18" fmla="*/ 9310 h 10072"/>
                    <a:gd name="connsiteX19" fmla="*/ 9728 w 10594"/>
                    <a:gd name="connsiteY19" fmla="*/ 9539 h 10072"/>
                    <a:gd name="connsiteX20" fmla="*/ 9585 w 10594"/>
                    <a:gd name="connsiteY20" fmla="*/ 9626 h 10072"/>
                    <a:gd name="connsiteX21" fmla="*/ 9415 w 10594"/>
                    <a:gd name="connsiteY21" fmla="*/ 9727 h 10072"/>
                    <a:gd name="connsiteX22" fmla="*/ 9245 w 10594"/>
                    <a:gd name="connsiteY22" fmla="*/ 9813 h 10072"/>
                    <a:gd name="connsiteX23" fmla="*/ 9087 w 10594"/>
                    <a:gd name="connsiteY23" fmla="*/ 9870 h 10072"/>
                    <a:gd name="connsiteX24" fmla="*/ 8904 w 10594"/>
                    <a:gd name="connsiteY24" fmla="*/ 9942 h 10072"/>
                    <a:gd name="connsiteX25" fmla="*/ 8734 w 10594"/>
                    <a:gd name="connsiteY25" fmla="*/ 9986 h 10072"/>
                    <a:gd name="connsiteX26" fmla="*/ 8549 w 10594"/>
                    <a:gd name="connsiteY26" fmla="*/ 10015 h 10072"/>
                    <a:gd name="connsiteX27" fmla="*/ 8366 w 10594"/>
                    <a:gd name="connsiteY27" fmla="*/ 10043 h 10072"/>
                    <a:gd name="connsiteX28" fmla="*/ 8169 w 10594"/>
                    <a:gd name="connsiteY28" fmla="*/ 10072 h 10072"/>
                    <a:gd name="connsiteX29" fmla="*/ 7960 w 10594"/>
                    <a:gd name="connsiteY29" fmla="*/ 10072 h 10072"/>
                    <a:gd name="connsiteX30" fmla="*/ 7751 w 10594"/>
                    <a:gd name="connsiteY30" fmla="*/ 10072 h 10072"/>
                    <a:gd name="connsiteX31" fmla="*/ 7554 w 10594"/>
                    <a:gd name="connsiteY31" fmla="*/ 10029 h 10072"/>
                    <a:gd name="connsiteX32" fmla="*/ 7344 w 10594"/>
                    <a:gd name="connsiteY32" fmla="*/ 10001 h 10072"/>
                    <a:gd name="connsiteX33" fmla="*/ 7147 w 10594"/>
                    <a:gd name="connsiteY33" fmla="*/ 9958 h 10072"/>
                    <a:gd name="connsiteX34" fmla="*/ 6964 w 10594"/>
                    <a:gd name="connsiteY34" fmla="*/ 9884 h 10072"/>
                    <a:gd name="connsiteX35" fmla="*/ 6780 w 10594"/>
                    <a:gd name="connsiteY35" fmla="*/ 9827 h 10072"/>
                    <a:gd name="connsiteX36" fmla="*/ 6610 w 10594"/>
                    <a:gd name="connsiteY36" fmla="*/ 9727 h 10072"/>
                    <a:gd name="connsiteX37" fmla="*/ 6427 w 10594"/>
                    <a:gd name="connsiteY37" fmla="*/ 9626 h 10072"/>
                    <a:gd name="connsiteX38" fmla="*/ 6269 w 10594"/>
                    <a:gd name="connsiteY38" fmla="*/ 9539 h 10072"/>
                    <a:gd name="connsiteX39" fmla="*/ 6085 w 10594"/>
                    <a:gd name="connsiteY39" fmla="*/ 9410 h 10072"/>
                    <a:gd name="connsiteX40" fmla="*/ 5941 w 10594"/>
                    <a:gd name="connsiteY40" fmla="*/ 9296 h 10072"/>
                    <a:gd name="connsiteX41" fmla="*/ 5785 w 10594"/>
                    <a:gd name="connsiteY41" fmla="*/ 9151 h 10072"/>
                    <a:gd name="connsiteX42" fmla="*/ 5483 w 10594"/>
                    <a:gd name="connsiteY42" fmla="*/ 8849 h 10072"/>
                    <a:gd name="connsiteX43" fmla="*/ 5208 w 10594"/>
                    <a:gd name="connsiteY43" fmla="*/ 8518 h 10072"/>
                    <a:gd name="connsiteX44" fmla="*/ 4947 w 10594"/>
                    <a:gd name="connsiteY44" fmla="*/ 8158 h 10072"/>
                    <a:gd name="connsiteX45" fmla="*/ 4696 w 10594"/>
                    <a:gd name="connsiteY45" fmla="*/ 7769 h 10072"/>
                    <a:gd name="connsiteX46" fmla="*/ 4448 w 10594"/>
                    <a:gd name="connsiteY46" fmla="*/ 7367 h 10072"/>
                    <a:gd name="connsiteX47" fmla="*/ 4225 w 10594"/>
                    <a:gd name="connsiteY47" fmla="*/ 6950 h 10072"/>
                    <a:gd name="connsiteX48" fmla="*/ 4003 w 10594"/>
                    <a:gd name="connsiteY48" fmla="*/ 6518 h 10072"/>
                    <a:gd name="connsiteX49" fmla="*/ 3793 w 10594"/>
                    <a:gd name="connsiteY49" fmla="*/ 6072 h 10072"/>
                    <a:gd name="connsiteX50" fmla="*/ 3386 w 10594"/>
                    <a:gd name="connsiteY50" fmla="*/ 5166 h 10072"/>
                    <a:gd name="connsiteX51" fmla="*/ 2626 w 10594"/>
                    <a:gd name="connsiteY51" fmla="*/ 3382 h 10072"/>
                    <a:gd name="connsiteX52" fmla="*/ 2456 w 10594"/>
                    <a:gd name="connsiteY52" fmla="*/ 2935 h 10072"/>
                    <a:gd name="connsiteX53" fmla="*/ 2258 w 10594"/>
                    <a:gd name="connsiteY53" fmla="*/ 2532 h 10072"/>
                    <a:gd name="connsiteX54" fmla="*/ 2075 w 10594"/>
                    <a:gd name="connsiteY54" fmla="*/ 2173 h 10072"/>
                    <a:gd name="connsiteX55" fmla="*/ 1878 w 10594"/>
                    <a:gd name="connsiteY55" fmla="*/ 1799 h 10072"/>
                    <a:gd name="connsiteX56" fmla="*/ 1683 w 10594"/>
                    <a:gd name="connsiteY56" fmla="*/ 1468 h 10072"/>
                    <a:gd name="connsiteX57" fmla="*/ 1486 w 10594"/>
                    <a:gd name="connsiteY57" fmla="*/ 1180 h 10072"/>
                    <a:gd name="connsiteX58" fmla="*/ 1277 w 10594"/>
                    <a:gd name="connsiteY58" fmla="*/ 908 h 10072"/>
                    <a:gd name="connsiteX59" fmla="*/ 1067 w 10594"/>
                    <a:gd name="connsiteY59" fmla="*/ 706 h 10072"/>
                    <a:gd name="connsiteX60" fmla="*/ 948 w 10594"/>
                    <a:gd name="connsiteY60" fmla="*/ 605 h 10072"/>
                    <a:gd name="connsiteX61" fmla="*/ 831 w 10594"/>
                    <a:gd name="connsiteY61" fmla="*/ 504 h 10072"/>
                    <a:gd name="connsiteX62" fmla="*/ 712 w 10594"/>
                    <a:gd name="connsiteY62" fmla="*/ 447 h 10072"/>
                    <a:gd name="connsiteX63" fmla="*/ 41 w 10594"/>
                    <a:gd name="connsiteY63" fmla="*/ 913 h 10072"/>
                    <a:gd name="connsiteX64" fmla="*/ 7 w 10594"/>
                    <a:gd name="connsiteY64" fmla="*/ 0 h 10072"/>
                    <a:gd name="connsiteX65" fmla="*/ 896 w 10594"/>
                    <a:gd name="connsiteY65" fmla="*/ 115 h 10072"/>
                    <a:gd name="connsiteX66" fmla="*/ 1080 w 10594"/>
                    <a:gd name="connsiteY66" fmla="*/ 187 h 10072"/>
                    <a:gd name="connsiteX67" fmla="*/ 1263 w 10594"/>
                    <a:gd name="connsiteY67" fmla="*/ 260 h 10072"/>
                    <a:gd name="connsiteX68" fmla="*/ 1433 w 10594"/>
                    <a:gd name="connsiteY68" fmla="*/ 346 h 10072"/>
                    <a:gd name="connsiteX69" fmla="*/ 1617 w 10594"/>
                    <a:gd name="connsiteY69" fmla="*/ 447 h 10072"/>
                    <a:gd name="connsiteX70" fmla="*/ 1775 w 10594"/>
                    <a:gd name="connsiteY70" fmla="*/ 533 h 10072"/>
                    <a:gd name="connsiteX71" fmla="*/ 1931 w 10594"/>
                    <a:gd name="connsiteY71" fmla="*/ 662 h 10072"/>
                    <a:gd name="connsiteX72" fmla="*/ 2101 w 10594"/>
                    <a:gd name="connsiteY72" fmla="*/ 792 h 10072"/>
                    <a:gd name="connsiteX73" fmla="*/ 2258 w 10594"/>
                    <a:gd name="connsiteY73" fmla="*/ 922 h 10072"/>
                    <a:gd name="connsiteX74" fmla="*/ 2561 w 10594"/>
                    <a:gd name="connsiteY74" fmla="*/ 1209 h 10072"/>
                    <a:gd name="connsiteX75" fmla="*/ 2836 w 10594"/>
                    <a:gd name="connsiteY75" fmla="*/ 1554 h 10072"/>
                    <a:gd name="connsiteX76" fmla="*/ 3097 w 10594"/>
                    <a:gd name="connsiteY76" fmla="*/ 1914 h 10072"/>
                    <a:gd name="connsiteX77" fmla="*/ 3347 w 10594"/>
                    <a:gd name="connsiteY77" fmla="*/ 2303 h 10072"/>
                    <a:gd name="connsiteX78" fmla="*/ 3596 w 10594"/>
                    <a:gd name="connsiteY78" fmla="*/ 2706 h 10072"/>
                    <a:gd name="connsiteX79" fmla="*/ 3819 w 10594"/>
                    <a:gd name="connsiteY79" fmla="*/ 3123 h 10072"/>
                    <a:gd name="connsiteX80" fmla="*/ 4055 w 10594"/>
                    <a:gd name="connsiteY80" fmla="*/ 3555 h 10072"/>
                    <a:gd name="connsiteX81" fmla="*/ 4264 w 10594"/>
                    <a:gd name="connsiteY81" fmla="*/ 3999 h 10072"/>
                    <a:gd name="connsiteX82" fmla="*/ 4656 w 10594"/>
                    <a:gd name="connsiteY82" fmla="*/ 4906 h 10072"/>
                    <a:gd name="connsiteX83" fmla="*/ 5430 w 10594"/>
                    <a:gd name="connsiteY83" fmla="*/ 6705 h 10072"/>
                    <a:gd name="connsiteX84" fmla="*/ 5797 w 10594"/>
                    <a:gd name="connsiteY84" fmla="*/ 7540 h 10072"/>
                    <a:gd name="connsiteX85" fmla="*/ 5993 w 10594"/>
                    <a:gd name="connsiteY85" fmla="*/ 7900 h 10072"/>
                    <a:gd name="connsiteX86" fmla="*/ 6179 w 10594"/>
                    <a:gd name="connsiteY86" fmla="*/ 8273 h 10072"/>
                    <a:gd name="connsiteX87" fmla="*/ 6387 w 10594"/>
                    <a:gd name="connsiteY87" fmla="*/ 8605 h 10072"/>
                    <a:gd name="connsiteX88" fmla="*/ 6584 w 10594"/>
                    <a:gd name="connsiteY88" fmla="*/ 8893 h 10072"/>
                    <a:gd name="connsiteX89" fmla="*/ 6780 w 10594"/>
                    <a:gd name="connsiteY89" fmla="*/ 9165 h 10072"/>
                    <a:gd name="connsiteX90" fmla="*/ 7002 w 10594"/>
                    <a:gd name="connsiteY90" fmla="*/ 9367 h 10072"/>
                    <a:gd name="connsiteX91" fmla="*/ 7121 w 10594"/>
                    <a:gd name="connsiteY91" fmla="*/ 9467 h 10072"/>
                    <a:gd name="connsiteX92" fmla="*/ 7225 w 10594"/>
                    <a:gd name="connsiteY92" fmla="*/ 9569 h 10072"/>
                    <a:gd name="connsiteX93" fmla="*/ 7344 w 10594"/>
                    <a:gd name="connsiteY93" fmla="*/ 9626 h 10072"/>
                    <a:gd name="connsiteX94" fmla="*/ 7463 w 10594"/>
                    <a:gd name="connsiteY94" fmla="*/ 9698 h 10072"/>
                    <a:gd name="connsiteX95" fmla="*/ 7580 w 10594"/>
                    <a:gd name="connsiteY95" fmla="*/ 9741 h 10072"/>
                    <a:gd name="connsiteX96" fmla="*/ 7711 w 10594"/>
                    <a:gd name="connsiteY96" fmla="*/ 9770 h 10072"/>
                    <a:gd name="connsiteX97" fmla="*/ 7843 w 10594"/>
                    <a:gd name="connsiteY97" fmla="*/ 9813 h 10072"/>
                    <a:gd name="connsiteX98" fmla="*/ 7960 w 10594"/>
                    <a:gd name="connsiteY98" fmla="*/ 9813 h 10072"/>
                    <a:gd name="connsiteX0" fmla="*/ 8265 w 10899"/>
                    <a:gd name="connsiteY0" fmla="*/ 9813 h 10072"/>
                    <a:gd name="connsiteX1" fmla="*/ 8265 w 10899"/>
                    <a:gd name="connsiteY1" fmla="*/ 9813 h 10072"/>
                    <a:gd name="connsiteX2" fmla="*/ 8435 w 10899"/>
                    <a:gd name="connsiteY2" fmla="*/ 9813 h 10072"/>
                    <a:gd name="connsiteX3" fmla="*/ 8566 w 10899"/>
                    <a:gd name="connsiteY3" fmla="*/ 9770 h 10072"/>
                    <a:gd name="connsiteX4" fmla="*/ 8710 w 10899"/>
                    <a:gd name="connsiteY4" fmla="*/ 9727 h 10072"/>
                    <a:gd name="connsiteX5" fmla="*/ 8854 w 10899"/>
                    <a:gd name="connsiteY5" fmla="*/ 9683 h 10072"/>
                    <a:gd name="connsiteX6" fmla="*/ 8987 w 10899"/>
                    <a:gd name="connsiteY6" fmla="*/ 9598 h 10072"/>
                    <a:gd name="connsiteX7" fmla="*/ 9117 w 10899"/>
                    <a:gd name="connsiteY7" fmla="*/ 9497 h 10072"/>
                    <a:gd name="connsiteX8" fmla="*/ 9235 w 10899"/>
                    <a:gd name="connsiteY8" fmla="*/ 9410 h 10072"/>
                    <a:gd name="connsiteX9" fmla="*/ 9365 w 10899"/>
                    <a:gd name="connsiteY9" fmla="*/ 9281 h 10072"/>
                    <a:gd name="connsiteX10" fmla="*/ 9510 w 10899"/>
                    <a:gd name="connsiteY10" fmla="*/ 9151 h 10072"/>
                    <a:gd name="connsiteX11" fmla="*/ 9628 w 10899"/>
                    <a:gd name="connsiteY11" fmla="*/ 9008 h 10072"/>
                    <a:gd name="connsiteX12" fmla="*/ 9863 w 10899"/>
                    <a:gd name="connsiteY12" fmla="*/ 8676 h 10072"/>
                    <a:gd name="connsiteX13" fmla="*/ 10100 w 10899"/>
                    <a:gd name="connsiteY13" fmla="*/ 8303 h 10072"/>
                    <a:gd name="connsiteX14" fmla="*/ 10309 w 10899"/>
                    <a:gd name="connsiteY14" fmla="*/ 7900 h 10072"/>
                    <a:gd name="connsiteX15" fmla="*/ 10611 w 10899"/>
                    <a:gd name="connsiteY15" fmla="*/ 8346 h 10072"/>
                    <a:gd name="connsiteX16" fmla="*/ 10899 w 10899"/>
                    <a:gd name="connsiteY16" fmla="*/ 8763 h 10072"/>
                    <a:gd name="connsiteX17" fmla="*/ 10624 w 10899"/>
                    <a:gd name="connsiteY17" fmla="*/ 9051 h 10072"/>
                    <a:gd name="connsiteX18" fmla="*/ 10349 w 10899"/>
                    <a:gd name="connsiteY18" fmla="*/ 9310 h 10072"/>
                    <a:gd name="connsiteX19" fmla="*/ 10033 w 10899"/>
                    <a:gd name="connsiteY19" fmla="*/ 9539 h 10072"/>
                    <a:gd name="connsiteX20" fmla="*/ 9890 w 10899"/>
                    <a:gd name="connsiteY20" fmla="*/ 9626 h 10072"/>
                    <a:gd name="connsiteX21" fmla="*/ 9720 w 10899"/>
                    <a:gd name="connsiteY21" fmla="*/ 9727 h 10072"/>
                    <a:gd name="connsiteX22" fmla="*/ 9550 w 10899"/>
                    <a:gd name="connsiteY22" fmla="*/ 9813 h 10072"/>
                    <a:gd name="connsiteX23" fmla="*/ 9392 w 10899"/>
                    <a:gd name="connsiteY23" fmla="*/ 9870 h 10072"/>
                    <a:gd name="connsiteX24" fmla="*/ 9209 w 10899"/>
                    <a:gd name="connsiteY24" fmla="*/ 9942 h 10072"/>
                    <a:gd name="connsiteX25" fmla="*/ 9039 w 10899"/>
                    <a:gd name="connsiteY25" fmla="*/ 9986 h 10072"/>
                    <a:gd name="connsiteX26" fmla="*/ 8854 w 10899"/>
                    <a:gd name="connsiteY26" fmla="*/ 10015 h 10072"/>
                    <a:gd name="connsiteX27" fmla="*/ 8671 w 10899"/>
                    <a:gd name="connsiteY27" fmla="*/ 10043 h 10072"/>
                    <a:gd name="connsiteX28" fmla="*/ 8474 w 10899"/>
                    <a:gd name="connsiteY28" fmla="*/ 10072 h 10072"/>
                    <a:gd name="connsiteX29" fmla="*/ 8265 w 10899"/>
                    <a:gd name="connsiteY29" fmla="*/ 10072 h 10072"/>
                    <a:gd name="connsiteX30" fmla="*/ 8056 w 10899"/>
                    <a:gd name="connsiteY30" fmla="*/ 10072 h 10072"/>
                    <a:gd name="connsiteX31" fmla="*/ 7859 w 10899"/>
                    <a:gd name="connsiteY31" fmla="*/ 10029 h 10072"/>
                    <a:gd name="connsiteX32" fmla="*/ 7649 w 10899"/>
                    <a:gd name="connsiteY32" fmla="*/ 10001 h 10072"/>
                    <a:gd name="connsiteX33" fmla="*/ 7452 w 10899"/>
                    <a:gd name="connsiteY33" fmla="*/ 9958 h 10072"/>
                    <a:gd name="connsiteX34" fmla="*/ 7269 w 10899"/>
                    <a:gd name="connsiteY34" fmla="*/ 9884 h 10072"/>
                    <a:gd name="connsiteX35" fmla="*/ 7085 w 10899"/>
                    <a:gd name="connsiteY35" fmla="*/ 9827 h 10072"/>
                    <a:gd name="connsiteX36" fmla="*/ 6915 w 10899"/>
                    <a:gd name="connsiteY36" fmla="*/ 9727 h 10072"/>
                    <a:gd name="connsiteX37" fmla="*/ 6732 w 10899"/>
                    <a:gd name="connsiteY37" fmla="*/ 9626 h 10072"/>
                    <a:gd name="connsiteX38" fmla="*/ 6574 w 10899"/>
                    <a:gd name="connsiteY38" fmla="*/ 9539 h 10072"/>
                    <a:gd name="connsiteX39" fmla="*/ 6390 w 10899"/>
                    <a:gd name="connsiteY39" fmla="*/ 9410 h 10072"/>
                    <a:gd name="connsiteX40" fmla="*/ 6246 w 10899"/>
                    <a:gd name="connsiteY40" fmla="*/ 9296 h 10072"/>
                    <a:gd name="connsiteX41" fmla="*/ 6090 w 10899"/>
                    <a:gd name="connsiteY41" fmla="*/ 9151 h 10072"/>
                    <a:gd name="connsiteX42" fmla="*/ 5788 w 10899"/>
                    <a:gd name="connsiteY42" fmla="*/ 8849 h 10072"/>
                    <a:gd name="connsiteX43" fmla="*/ 5513 w 10899"/>
                    <a:gd name="connsiteY43" fmla="*/ 8518 h 10072"/>
                    <a:gd name="connsiteX44" fmla="*/ 5252 w 10899"/>
                    <a:gd name="connsiteY44" fmla="*/ 8158 h 10072"/>
                    <a:gd name="connsiteX45" fmla="*/ 5001 w 10899"/>
                    <a:gd name="connsiteY45" fmla="*/ 7769 h 10072"/>
                    <a:gd name="connsiteX46" fmla="*/ 4753 w 10899"/>
                    <a:gd name="connsiteY46" fmla="*/ 7367 h 10072"/>
                    <a:gd name="connsiteX47" fmla="*/ 4530 w 10899"/>
                    <a:gd name="connsiteY47" fmla="*/ 6950 h 10072"/>
                    <a:gd name="connsiteX48" fmla="*/ 4308 w 10899"/>
                    <a:gd name="connsiteY48" fmla="*/ 6518 h 10072"/>
                    <a:gd name="connsiteX49" fmla="*/ 4098 w 10899"/>
                    <a:gd name="connsiteY49" fmla="*/ 6072 h 10072"/>
                    <a:gd name="connsiteX50" fmla="*/ 3691 w 10899"/>
                    <a:gd name="connsiteY50" fmla="*/ 5166 h 10072"/>
                    <a:gd name="connsiteX51" fmla="*/ 2931 w 10899"/>
                    <a:gd name="connsiteY51" fmla="*/ 3382 h 10072"/>
                    <a:gd name="connsiteX52" fmla="*/ 2761 w 10899"/>
                    <a:gd name="connsiteY52" fmla="*/ 2935 h 10072"/>
                    <a:gd name="connsiteX53" fmla="*/ 2563 w 10899"/>
                    <a:gd name="connsiteY53" fmla="*/ 2532 h 10072"/>
                    <a:gd name="connsiteX54" fmla="*/ 2380 w 10899"/>
                    <a:gd name="connsiteY54" fmla="*/ 2173 h 10072"/>
                    <a:gd name="connsiteX55" fmla="*/ 2183 w 10899"/>
                    <a:gd name="connsiteY55" fmla="*/ 1799 h 10072"/>
                    <a:gd name="connsiteX56" fmla="*/ 1988 w 10899"/>
                    <a:gd name="connsiteY56" fmla="*/ 1468 h 10072"/>
                    <a:gd name="connsiteX57" fmla="*/ 1791 w 10899"/>
                    <a:gd name="connsiteY57" fmla="*/ 1180 h 10072"/>
                    <a:gd name="connsiteX58" fmla="*/ 1582 w 10899"/>
                    <a:gd name="connsiteY58" fmla="*/ 908 h 10072"/>
                    <a:gd name="connsiteX59" fmla="*/ 1372 w 10899"/>
                    <a:gd name="connsiteY59" fmla="*/ 706 h 10072"/>
                    <a:gd name="connsiteX60" fmla="*/ 1253 w 10899"/>
                    <a:gd name="connsiteY60" fmla="*/ 605 h 10072"/>
                    <a:gd name="connsiteX61" fmla="*/ 1136 w 10899"/>
                    <a:gd name="connsiteY61" fmla="*/ 504 h 10072"/>
                    <a:gd name="connsiteX62" fmla="*/ 1017 w 10899"/>
                    <a:gd name="connsiteY62" fmla="*/ 447 h 10072"/>
                    <a:gd name="connsiteX63" fmla="*/ 0 w 10899"/>
                    <a:gd name="connsiteY63" fmla="*/ 626 h 10072"/>
                    <a:gd name="connsiteX64" fmla="*/ 312 w 10899"/>
                    <a:gd name="connsiteY64" fmla="*/ 0 h 10072"/>
                    <a:gd name="connsiteX65" fmla="*/ 1201 w 10899"/>
                    <a:gd name="connsiteY65" fmla="*/ 115 h 10072"/>
                    <a:gd name="connsiteX66" fmla="*/ 1385 w 10899"/>
                    <a:gd name="connsiteY66" fmla="*/ 187 h 10072"/>
                    <a:gd name="connsiteX67" fmla="*/ 1568 w 10899"/>
                    <a:gd name="connsiteY67" fmla="*/ 260 h 10072"/>
                    <a:gd name="connsiteX68" fmla="*/ 1738 w 10899"/>
                    <a:gd name="connsiteY68" fmla="*/ 346 h 10072"/>
                    <a:gd name="connsiteX69" fmla="*/ 1922 w 10899"/>
                    <a:gd name="connsiteY69" fmla="*/ 447 h 10072"/>
                    <a:gd name="connsiteX70" fmla="*/ 2080 w 10899"/>
                    <a:gd name="connsiteY70" fmla="*/ 533 h 10072"/>
                    <a:gd name="connsiteX71" fmla="*/ 2236 w 10899"/>
                    <a:gd name="connsiteY71" fmla="*/ 662 h 10072"/>
                    <a:gd name="connsiteX72" fmla="*/ 2406 w 10899"/>
                    <a:gd name="connsiteY72" fmla="*/ 792 h 10072"/>
                    <a:gd name="connsiteX73" fmla="*/ 2563 w 10899"/>
                    <a:gd name="connsiteY73" fmla="*/ 922 h 10072"/>
                    <a:gd name="connsiteX74" fmla="*/ 2866 w 10899"/>
                    <a:gd name="connsiteY74" fmla="*/ 1209 h 10072"/>
                    <a:gd name="connsiteX75" fmla="*/ 3141 w 10899"/>
                    <a:gd name="connsiteY75" fmla="*/ 1554 h 10072"/>
                    <a:gd name="connsiteX76" fmla="*/ 3402 w 10899"/>
                    <a:gd name="connsiteY76" fmla="*/ 1914 h 10072"/>
                    <a:gd name="connsiteX77" fmla="*/ 3652 w 10899"/>
                    <a:gd name="connsiteY77" fmla="*/ 2303 h 10072"/>
                    <a:gd name="connsiteX78" fmla="*/ 3901 w 10899"/>
                    <a:gd name="connsiteY78" fmla="*/ 2706 h 10072"/>
                    <a:gd name="connsiteX79" fmla="*/ 4124 w 10899"/>
                    <a:gd name="connsiteY79" fmla="*/ 3123 h 10072"/>
                    <a:gd name="connsiteX80" fmla="*/ 4360 w 10899"/>
                    <a:gd name="connsiteY80" fmla="*/ 3555 h 10072"/>
                    <a:gd name="connsiteX81" fmla="*/ 4569 w 10899"/>
                    <a:gd name="connsiteY81" fmla="*/ 3999 h 10072"/>
                    <a:gd name="connsiteX82" fmla="*/ 4961 w 10899"/>
                    <a:gd name="connsiteY82" fmla="*/ 4906 h 10072"/>
                    <a:gd name="connsiteX83" fmla="*/ 5735 w 10899"/>
                    <a:gd name="connsiteY83" fmla="*/ 6705 h 10072"/>
                    <a:gd name="connsiteX84" fmla="*/ 6102 w 10899"/>
                    <a:gd name="connsiteY84" fmla="*/ 7540 h 10072"/>
                    <a:gd name="connsiteX85" fmla="*/ 6298 w 10899"/>
                    <a:gd name="connsiteY85" fmla="*/ 7900 h 10072"/>
                    <a:gd name="connsiteX86" fmla="*/ 6484 w 10899"/>
                    <a:gd name="connsiteY86" fmla="*/ 8273 h 10072"/>
                    <a:gd name="connsiteX87" fmla="*/ 6692 w 10899"/>
                    <a:gd name="connsiteY87" fmla="*/ 8605 h 10072"/>
                    <a:gd name="connsiteX88" fmla="*/ 6889 w 10899"/>
                    <a:gd name="connsiteY88" fmla="*/ 8893 h 10072"/>
                    <a:gd name="connsiteX89" fmla="*/ 7085 w 10899"/>
                    <a:gd name="connsiteY89" fmla="*/ 9165 h 10072"/>
                    <a:gd name="connsiteX90" fmla="*/ 7307 w 10899"/>
                    <a:gd name="connsiteY90" fmla="*/ 9367 h 10072"/>
                    <a:gd name="connsiteX91" fmla="*/ 7426 w 10899"/>
                    <a:gd name="connsiteY91" fmla="*/ 9467 h 10072"/>
                    <a:gd name="connsiteX92" fmla="*/ 7530 w 10899"/>
                    <a:gd name="connsiteY92" fmla="*/ 9569 h 10072"/>
                    <a:gd name="connsiteX93" fmla="*/ 7649 w 10899"/>
                    <a:gd name="connsiteY93" fmla="*/ 9626 h 10072"/>
                    <a:gd name="connsiteX94" fmla="*/ 7768 w 10899"/>
                    <a:gd name="connsiteY94" fmla="*/ 9698 h 10072"/>
                    <a:gd name="connsiteX95" fmla="*/ 7885 w 10899"/>
                    <a:gd name="connsiteY95" fmla="*/ 9741 h 10072"/>
                    <a:gd name="connsiteX96" fmla="*/ 8016 w 10899"/>
                    <a:gd name="connsiteY96" fmla="*/ 9770 h 10072"/>
                    <a:gd name="connsiteX97" fmla="*/ 8148 w 10899"/>
                    <a:gd name="connsiteY97" fmla="*/ 9813 h 10072"/>
                    <a:gd name="connsiteX98" fmla="*/ 8265 w 10899"/>
                    <a:gd name="connsiteY98" fmla="*/ 9813 h 10072"/>
                    <a:gd name="connsiteX0" fmla="*/ 7956 w 10590"/>
                    <a:gd name="connsiteY0" fmla="*/ 9813 h 10072"/>
                    <a:gd name="connsiteX1" fmla="*/ 7956 w 10590"/>
                    <a:gd name="connsiteY1" fmla="*/ 9813 h 10072"/>
                    <a:gd name="connsiteX2" fmla="*/ 8126 w 10590"/>
                    <a:gd name="connsiteY2" fmla="*/ 9813 h 10072"/>
                    <a:gd name="connsiteX3" fmla="*/ 8257 w 10590"/>
                    <a:gd name="connsiteY3" fmla="*/ 9770 h 10072"/>
                    <a:gd name="connsiteX4" fmla="*/ 8401 w 10590"/>
                    <a:gd name="connsiteY4" fmla="*/ 9727 h 10072"/>
                    <a:gd name="connsiteX5" fmla="*/ 8545 w 10590"/>
                    <a:gd name="connsiteY5" fmla="*/ 9683 h 10072"/>
                    <a:gd name="connsiteX6" fmla="*/ 8678 w 10590"/>
                    <a:gd name="connsiteY6" fmla="*/ 9598 h 10072"/>
                    <a:gd name="connsiteX7" fmla="*/ 8808 w 10590"/>
                    <a:gd name="connsiteY7" fmla="*/ 9497 h 10072"/>
                    <a:gd name="connsiteX8" fmla="*/ 8926 w 10590"/>
                    <a:gd name="connsiteY8" fmla="*/ 9410 h 10072"/>
                    <a:gd name="connsiteX9" fmla="*/ 9056 w 10590"/>
                    <a:gd name="connsiteY9" fmla="*/ 9281 h 10072"/>
                    <a:gd name="connsiteX10" fmla="*/ 9201 w 10590"/>
                    <a:gd name="connsiteY10" fmla="*/ 9151 h 10072"/>
                    <a:gd name="connsiteX11" fmla="*/ 9319 w 10590"/>
                    <a:gd name="connsiteY11" fmla="*/ 9008 h 10072"/>
                    <a:gd name="connsiteX12" fmla="*/ 9554 w 10590"/>
                    <a:gd name="connsiteY12" fmla="*/ 8676 h 10072"/>
                    <a:gd name="connsiteX13" fmla="*/ 9791 w 10590"/>
                    <a:gd name="connsiteY13" fmla="*/ 8303 h 10072"/>
                    <a:gd name="connsiteX14" fmla="*/ 10000 w 10590"/>
                    <a:gd name="connsiteY14" fmla="*/ 7900 h 10072"/>
                    <a:gd name="connsiteX15" fmla="*/ 10302 w 10590"/>
                    <a:gd name="connsiteY15" fmla="*/ 8346 h 10072"/>
                    <a:gd name="connsiteX16" fmla="*/ 10590 w 10590"/>
                    <a:gd name="connsiteY16" fmla="*/ 8763 h 10072"/>
                    <a:gd name="connsiteX17" fmla="*/ 10315 w 10590"/>
                    <a:gd name="connsiteY17" fmla="*/ 9051 h 10072"/>
                    <a:gd name="connsiteX18" fmla="*/ 10040 w 10590"/>
                    <a:gd name="connsiteY18" fmla="*/ 9310 h 10072"/>
                    <a:gd name="connsiteX19" fmla="*/ 9724 w 10590"/>
                    <a:gd name="connsiteY19" fmla="*/ 9539 h 10072"/>
                    <a:gd name="connsiteX20" fmla="*/ 9581 w 10590"/>
                    <a:gd name="connsiteY20" fmla="*/ 9626 h 10072"/>
                    <a:gd name="connsiteX21" fmla="*/ 9411 w 10590"/>
                    <a:gd name="connsiteY21" fmla="*/ 9727 h 10072"/>
                    <a:gd name="connsiteX22" fmla="*/ 9241 w 10590"/>
                    <a:gd name="connsiteY22" fmla="*/ 9813 h 10072"/>
                    <a:gd name="connsiteX23" fmla="*/ 9083 w 10590"/>
                    <a:gd name="connsiteY23" fmla="*/ 9870 h 10072"/>
                    <a:gd name="connsiteX24" fmla="*/ 8900 w 10590"/>
                    <a:gd name="connsiteY24" fmla="*/ 9942 h 10072"/>
                    <a:gd name="connsiteX25" fmla="*/ 8730 w 10590"/>
                    <a:gd name="connsiteY25" fmla="*/ 9986 h 10072"/>
                    <a:gd name="connsiteX26" fmla="*/ 8545 w 10590"/>
                    <a:gd name="connsiteY26" fmla="*/ 10015 h 10072"/>
                    <a:gd name="connsiteX27" fmla="*/ 8362 w 10590"/>
                    <a:gd name="connsiteY27" fmla="*/ 10043 h 10072"/>
                    <a:gd name="connsiteX28" fmla="*/ 8165 w 10590"/>
                    <a:gd name="connsiteY28" fmla="*/ 10072 h 10072"/>
                    <a:gd name="connsiteX29" fmla="*/ 7956 w 10590"/>
                    <a:gd name="connsiteY29" fmla="*/ 10072 h 10072"/>
                    <a:gd name="connsiteX30" fmla="*/ 7747 w 10590"/>
                    <a:gd name="connsiteY30" fmla="*/ 10072 h 10072"/>
                    <a:gd name="connsiteX31" fmla="*/ 7550 w 10590"/>
                    <a:gd name="connsiteY31" fmla="*/ 10029 h 10072"/>
                    <a:gd name="connsiteX32" fmla="*/ 7340 w 10590"/>
                    <a:gd name="connsiteY32" fmla="*/ 10001 h 10072"/>
                    <a:gd name="connsiteX33" fmla="*/ 7143 w 10590"/>
                    <a:gd name="connsiteY33" fmla="*/ 9958 h 10072"/>
                    <a:gd name="connsiteX34" fmla="*/ 6960 w 10590"/>
                    <a:gd name="connsiteY34" fmla="*/ 9884 h 10072"/>
                    <a:gd name="connsiteX35" fmla="*/ 6776 w 10590"/>
                    <a:gd name="connsiteY35" fmla="*/ 9827 h 10072"/>
                    <a:gd name="connsiteX36" fmla="*/ 6606 w 10590"/>
                    <a:gd name="connsiteY36" fmla="*/ 9727 h 10072"/>
                    <a:gd name="connsiteX37" fmla="*/ 6423 w 10590"/>
                    <a:gd name="connsiteY37" fmla="*/ 9626 h 10072"/>
                    <a:gd name="connsiteX38" fmla="*/ 6265 w 10590"/>
                    <a:gd name="connsiteY38" fmla="*/ 9539 h 10072"/>
                    <a:gd name="connsiteX39" fmla="*/ 6081 w 10590"/>
                    <a:gd name="connsiteY39" fmla="*/ 9410 h 10072"/>
                    <a:gd name="connsiteX40" fmla="*/ 5937 w 10590"/>
                    <a:gd name="connsiteY40" fmla="*/ 9296 h 10072"/>
                    <a:gd name="connsiteX41" fmla="*/ 5781 w 10590"/>
                    <a:gd name="connsiteY41" fmla="*/ 9151 h 10072"/>
                    <a:gd name="connsiteX42" fmla="*/ 5479 w 10590"/>
                    <a:gd name="connsiteY42" fmla="*/ 8849 h 10072"/>
                    <a:gd name="connsiteX43" fmla="*/ 5204 w 10590"/>
                    <a:gd name="connsiteY43" fmla="*/ 8518 h 10072"/>
                    <a:gd name="connsiteX44" fmla="*/ 4943 w 10590"/>
                    <a:gd name="connsiteY44" fmla="*/ 8158 h 10072"/>
                    <a:gd name="connsiteX45" fmla="*/ 4692 w 10590"/>
                    <a:gd name="connsiteY45" fmla="*/ 7769 h 10072"/>
                    <a:gd name="connsiteX46" fmla="*/ 4444 w 10590"/>
                    <a:gd name="connsiteY46" fmla="*/ 7367 h 10072"/>
                    <a:gd name="connsiteX47" fmla="*/ 4221 w 10590"/>
                    <a:gd name="connsiteY47" fmla="*/ 6950 h 10072"/>
                    <a:gd name="connsiteX48" fmla="*/ 3999 w 10590"/>
                    <a:gd name="connsiteY48" fmla="*/ 6518 h 10072"/>
                    <a:gd name="connsiteX49" fmla="*/ 3789 w 10590"/>
                    <a:gd name="connsiteY49" fmla="*/ 6072 h 10072"/>
                    <a:gd name="connsiteX50" fmla="*/ 3382 w 10590"/>
                    <a:gd name="connsiteY50" fmla="*/ 5166 h 10072"/>
                    <a:gd name="connsiteX51" fmla="*/ 2622 w 10590"/>
                    <a:gd name="connsiteY51" fmla="*/ 3382 h 10072"/>
                    <a:gd name="connsiteX52" fmla="*/ 2452 w 10590"/>
                    <a:gd name="connsiteY52" fmla="*/ 2935 h 10072"/>
                    <a:gd name="connsiteX53" fmla="*/ 2254 w 10590"/>
                    <a:gd name="connsiteY53" fmla="*/ 2532 h 10072"/>
                    <a:gd name="connsiteX54" fmla="*/ 2071 w 10590"/>
                    <a:gd name="connsiteY54" fmla="*/ 2173 h 10072"/>
                    <a:gd name="connsiteX55" fmla="*/ 1874 w 10590"/>
                    <a:gd name="connsiteY55" fmla="*/ 1799 h 10072"/>
                    <a:gd name="connsiteX56" fmla="*/ 1679 w 10590"/>
                    <a:gd name="connsiteY56" fmla="*/ 1468 h 10072"/>
                    <a:gd name="connsiteX57" fmla="*/ 1482 w 10590"/>
                    <a:gd name="connsiteY57" fmla="*/ 1180 h 10072"/>
                    <a:gd name="connsiteX58" fmla="*/ 1273 w 10590"/>
                    <a:gd name="connsiteY58" fmla="*/ 908 h 10072"/>
                    <a:gd name="connsiteX59" fmla="*/ 1063 w 10590"/>
                    <a:gd name="connsiteY59" fmla="*/ 706 h 10072"/>
                    <a:gd name="connsiteX60" fmla="*/ 944 w 10590"/>
                    <a:gd name="connsiteY60" fmla="*/ 605 h 10072"/>
                    <a:gd name="connsiteX61" fmla="*/ 827 w 10590"/>
                    <a:gd name="connsiteY61" fmla="*/ 504 h 10072"/>
                    <a:gd name="connsiteX62" fmla="*/ 708 w 10590"/>
                    <a:gd name="connsiteY62" fmla="*/ 447 h 10072"/>
                    <a:gd name="connsiteX63" fmla="*/ 337 w 10590"/>
                    <a:gd name="connsiteY63" fmla="*/ 411 h 10072"/>
                    <a:gd name="connsiteX64" fmla="*/ 3 w 10590"/>
                    <a:gd name="connsiteY64" fmla="*/ 0 h 10072"/>
                    <a:gd name="connsiteX65" fmla="*/ 892 w 10590"/>
                    <a:gd name="connsiteY65" fmla="*/ 115 h 10072"/>
                    <a:gd name="connsiteX66" fmla="*/ 1076 w 10590"/>
                    <a:gd name="connsiteY66" fmla="*/ 187 h 10072"/>
                    <a:gd name="connsiteX67" fmla="*/ 1259 w 10590"/>
                    <a:gd name="connsiteY67" fmla="*/ 260 h 10072"/>
                    <a:gd name="connsiteX68" fmla="*/ 1429 w 10590"/>
                    <a:gd name="connsiteY68" fmla="*/ 346 h 10072"/>
                    <a:gd name="connsiteX69" fmla="*/ 1613 w 10590"/>
                    <a:gd name="connsiteY69" fmla="*/ 447 h 10072"/>
                    <a:gd name="connsiteX70" fmla="*/ 1771 w 10590"/>
                    <a:gd name="connsiteY70" fmla="*/ 533 h 10072"/>
                    <a:gd name="connsiteX71" fmla="*/ 1927 w 10590"/>
                    <a:gd name="connsiteY71" fmla="*/ 662 h 10072"/>
                    <a:gd name="connsiteX72" fmla="*/ 2097 w 10590"/>
                    <a:gd name="connsiteY72" fmla="*/ 792 h 10072"/>
                    <a:gd name="connsiteX73" fmla="*/ 2254 w 10590"/>
                    <a:gd name="connsiteY73" fmla="*/ 922 h 10072"/>
                    <a:gd name="connsiteX74" fmla="*/ 2557 w 10590"/>
                    <a:gd name="connsiteY74" fmla="*/ 1209 h 10072"/>
                    <a:gd name="connsiteX75" fmla="*/ 2832 w 10590"/>
                    <a:gd name="connsiteY75" fmla="*/ 1554 h 10072"/>
                    <a:gd name="connsiteX76" fmla="*/ 3093 w 10590"/>
                    <a:gd name="connsiteY76" fmla="*/ 1914 h 10072"/>
                    <a:gd name="connsiteX77" fmla="*/ 3343 w 10590"/>
                    <a:gd name="connsiteY77" fmla="*/ 2303 h 10072"/>
                    <a:gd name="connsiteX78" fmla="*/ 3592 w 10590"/>
                    <a:gd name="connsiteY78" fmla="*/ 2706 h 10072"/>
                    <a:gd name="connsiteX79" fmla="*/ 3815 w 10590"/>
                    <a:gd name="connsiteY79" fmla="*/ 3123 h 10072"/>
                    <a:gd name="connsiteX80" fmla="*/ 4051 w 10590"/>
                    <a:gd name="connsiteY80" fmla="*/ 3555 h 10072"/>
                    <a:gd name="connsiteX81" fmla="*/ 4260 w 10590"/>
                    <a:gd name="connsiteY81" fmla="*/ 3999 h 10072"/>
                    <a:gd name="connsiteX82" fmla="*/ 4652 w 10590"/>
                    <a:gd name="connsiteY82" fmla="*/ 4906 h 10072"/>
                    <a:gd name="connsiteX83" fmla="*/ 5426 w 10590"/>
                    <a:gd name="connsiteY83" fmla="*/ 6705 h 10072"/>
                    <a:gd name="connsiteX84" fmla="*/ 5793 w 10590"/>
                    <a:gd name="connsiteY84" fmla="*/ 7540 h 10072"/>
                    <a:gd name="connsiteX85" fmla="*/ 5989 w 10590"/>
                    <a:gd name="connsiteY85" fmla="*/ 7900 h 10072"/>
                    <a:gd name="connsiteX86" fmla="*/ 6175 w 10590"/>
                    <a:gd name="connsiteY86" fmla="*/ 8273 h 10072"/>
                    <a:gd name="connsiteX87" fmla="*/ 6383 w 10590"/>
                    <a:gd name="connsiteY87" fmla="*/ 8605 h 10072"/>
                    <a:gd name="connsiteX88" fmla="*/ 6580 w 10590"/>
                    <a:gd name="connsiteY88" fmla="*/ 8893 h 10072"/>
                    <a:gd name="connsiteX89" fmla="*/ 6776 w 10590"/>
                    <a:gd name="connsiteY89" fmla="*/ 9165 h 10072"/>
                    <a:gd name="connsiteX90" fmla="*/ 6998 w 10590"/>
                    <a:gd name="connsiteY90" fmla="*/ 9367 h 10072"/>
                    <a:gd name="connsiteX91" fmla="*/ 7117 w 10590"/>
                    <a:gd name="connsiteY91" fmla="*/ 9467 h 10072"/>
                    <a:gd name="connsiteX92" fmla="*/ 7221 w 10590"/>
                    <a:gd name="connsiteY92" fmla="*/ 9569 h 10072"/>
                    <a:gd name="connsiteX93" fmla="*/ 7340 w 10590"/>
                    <a:gd name="connsiteY93" fmla="*/ 9626 h 10072"/>
                    <a:gd name="connsiteX94" fmla="*/ 7459 w 10590"/>
                    <a:gd name="connsiteY94" fmla="*/ 9698 h 10072"/>
                    <a:gd name="connsiteX95" fmla="*/ 7576 w 10590"/>
                    <a:gd name="connsiteY95" fmla="*/ 9741 h 10072"/>
                    <a:gd name="connsiteX96" fmla="*/ 7707 w 10590"/>
                    <a:gd name="connsiteY96" fmla="*/ 9770 h 10072"/>
                    <a:gd name="connsiteX97" fmla="*/ 7839 w 10590"/>
                    <a:gd name="connsiteY97" fmla="*/ 9813 h 10072"/>
                    <a:gd name="connsiteX98" fmla="*/ 7956 w 10590"/>
                    <a:gd name="connsiteY98" fmla="*/ 9813 h 1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0590" h="10072">
                      <a:moveTo>
                        <a:pt x="7956" y="9813"/>
                      </a:moveTo>
                      <a:lnTo>
                        <a:pt x="7956" y="9813"/>
                      </a:lnTo>
                      <a:lnTo>
                        <a:pt x="8126" y="9813"/>
                      </a:lnTo>
                      <a:cubicBezTo>
                        <a:pt x="8170" y="9799"/>
                        <a:pt x="8213" y="9784"/>
                        <a:pt x="8257" y="9770"/>
                      </a:cubicBezTo>
                      <a:cubicBezTo>
                        <a:pt x="8306" y="9756"/>
                        <a:pt x="8353" y="9741"/>
                        <a:pt x="8401" y="9727"/>
                      </a:cubicBezTo>
                      <a:lnTo>
                        <a:pt x="8545" y="9683"/>
                      </a:lnTo>
                      <a:lnTo>
                        <a:pt x="8678" y="9598"/>
                      </a:lnTo>
                      <a:cubicBezTo>
                        <a:pt x="8721" y="9564"/>
                        <a:pt x="8765" y="9531"/>
                        <a:pt x="8808" y="9497"/>
                      </a:cubicBezTo>
                      <a:cubicBezTo>
                        <a:pt x="8848" y="9468"/>
                        <a:pt x="8886" y="9439"/>
                        <a:pt x="8926" y="9410"/>
                      </a:cubicBezTo>
                      <a:lnTo>
                        <a:pt x="9056" y="9281"/>
                      </a:lnTo>
                      <a:cubicBezTo>
                        <a:pt x="9105" y="9238"/>
                        <a:pt x="9152" y="9194"/>
                        <a:pt x="9201" y="9151"/>
                      </a:cubicBezTo>
                      <a:cubicBezTo>
                        <a:pt x="9240" y="9103"/>
                        <a:pt x="9280" y="9056"/>
                        <a:pt x="9319" y="9008"/>
                      </a:cubicBezTo>
                      <a:cubicBezTo>
                        <a:pt x="9397" y="8897"/>
                        <a:pt x="9476" y="8787"/>
                        <a:pt x="9554" y="8676"/>
                      </a:cubicBezTo>
                      <a:cubicBezTo>
                        <a:pt x="9633" y="8552"/>
                        <a:pt x="9711" y="8427"/>
                        <a:pt x="9791" y="8303"/>
                      </a:cubicBezTo>
                      <a:cubicBezTo>
                        <a:pt x="9860" y="8168"/>
                        <a:pt x="9930" y="8034"/>
                        <a:pt x="10000" y="7900"/>
                      </a:cubicBezTo>
                      <a:lnTo>
                        <a:pt x="10302" y="8346"/>
                      </a:lnTo>
                      <a:lnTo>
                        <a:pt x="10590" y="8763"/>
                      </a:lnTo>
                      <a:cubicBezTo>
                        <a:pt x="10498" y="8858"/>
                        <a:pt x="10407" y="8955"/>
                        <a:pt x="10315" y="9051"/>
                      </a:cubicBezTo>
                      <a:lnTo>
                        <a:pt x="10040" y="9310"/>
                      </a:lnTo>
                      <a:lnTo>
                        <a:pt x="9724" y="9539"/>
                      </a:lnTo>
                      <a:cubicBezTo>
                        <a:pt x="9677" y="9569"/>
                        <a:pt x="9628" y="9597"/>
                        <a:pt x="9581" y="9626"/>
                      </a:cubicBezTo>
                      <a:cubicBezTo>
                        <a:pt x="9525" y="9660"/>
                        <a:pt x="9467" y="9693"/>
                        <a:pt x="9411" y="9727"/>
                      </a:cubicBezTo>
                      <a:lnTo>
                        <a:pt x="9241" y="9813"/>
                      </a:lnTo>
                      <a:lnTo>
                        <a:pt x="9083" y="9870"/>
                      </a:lnTo>
                      <a:lnTo>
                        <a:pt x="8900" y="9942"/>
                      </a:lnTo>
                      <a:lnTo>
                        <a:pt x="8730" y="9986"/>
                      </a:lnTo>
                      <a:lnTo>
                        <a:pt x="8545" y="10015"/>
                      </a:lnTo>
                      <a:lnTo>
                        <a:pt x="8362" y="10043"/>
                      </a:lnTo>
                      <a:lnTo>
                        <a:pt x="8165" y="10072"/>
                      </a:lnTo>
                      <a:lnTo>
                        <a:pt x="7956" y="10072"/>
                      </a:lnTo>
                      <a:lnTo>
                        <a:pt x="7747" y="10072"/>
                      </a:lnTo>
                      <a:lnTo>
                        <a:pt x="7550" y="10029"/>
                      </a:lnTo>
                      <a:lnTo>
                        <a:pt x="7340" y="10001"/>
                      </a:lnTo>
                      <a:lnTo>
                        <a:pt x="7143" y="9958"/>
                      </a:lnTo>
                      <a:lnTo>
                        <a:pt x="6960" y="9884"/>
                      </a:lnTo>
                      <a:lnTo>
                        <a:pt x="6776" y="9827"/>
                      </a:lnTo>
                      <a:lnTo>
                        <a:pt x="6606" y="9727"/>
                      </a:lnTo>
                      <a:lnTo>
                        <a:pt x="6423" y="9626"/>
                      </a:lnTo>
                      <a:lnTo>
                        <a:pt x="6265" y="9539"/>
                      </a:lnTo>
                      <a:lnTo>
                        <a:pt x="6081" y="9410"/>
                      </a:lnTo>
                      <a:lnTo>
                        <a:pt x="5937" y="9296"/>
                      </a:lnTo>
                      <a:cubicBezTo>
                        <a:pt x="5884" y="9248"/>
                        <a:pt x="5833" y="9199"/>
                        <a:pt x="5781" y="9151"/>
                      </a:cubicBezTo>
                      <a:lnTo>
                        <a:pt x="5479" y="8849"/>
                      </a:lnTo>
                      <a:lnTo>
                        <a:pt x="5204" y="8518"/>
                      </a:lnTo>
                      <a:lnTo>
                        <a:pt x="4943" y="8158"/>
                      </a:lnTo>
                      <a:cubicBezTo>
                        <a:pt x="4860" y="8028"/>
                        <a:pt x="4775" y="7899"/>
                        <a:pt x="4692" y="7769"/>
                      </a:cubicBezTo>
                      <a:cubicBezTo>
                        <a:pt x="4609" y="7636"/>
                        <a:pt x="4527" y="7501"/>
                        <a:pt x="4444" y="7367"/>
                      </a:cubicBezTo>
                      <a:lnTo>
                        <a:pt x="4221" y="6950"/>
                      </a:lnTo>
                      <a:lnTo>
                        <a:pt x="3999" y="6518"/>
                      </a:lnTo>
                      <a:cubicBezTo>
                        <a:pt x="3928" y="6369"/>
                        <a:pt x="3859" y="6221"/>
                        <a:pt x="3789" y="6072"/>
                      </a:cubicBezTo>
                      <a:lnTo>
                        <a:pt x="3382" y="5166"/>
                      </a:lnTo>
                      <a:lnTo>
                        <a:pt x="2622" y="3382"/>
                      </a:lnTo>
                      <a:cubicBezTo>
                        <a:pt x="2566" y="3232"/>
                        <a:pt x="2509" y="3085"/>
                        <a:pt x="2452" y="2935"/>
                      </a:cubicBezTo>
                      <a:cubicBezTo>
                        <a:pt x="2387" y="2801"/>
                        <a:pt x="2321" y="2667"/>
                        <a:pt x="2254" y="2532"/>
                      </a:cubicBezTo>
                      <a:cubicBezTo>
                        <a:pt x="2193" y="2413"/>
                        <a:pt x="2133" y="2293"/>
                        <a:pt x="2071" y="2173"/>
                      </a:cubicBezTo>
                      <a:cubicBezTo>
                        <a:pt x="2006" y="2048"/>
                        <a:pt x="1939" y="1924"/>
                        <a:pt x="1874" y="1799"/>
                      </a:cubicBezTo>
                      <a:lnTo>
                        <a:pt x="1679" y="1468"/>
                      </a:lnTo>
                      <a:lnTo>
                        <a:pt x="1482" y="1180"/>
                      </a:lnTo>
                      <a:lnTo>
                        <a:pt x="1273" y="908"/>
                      </a:lnTo>
                      <a:lnTo>
                        <a:pt x="1063" y="706"/>
                      </a:lnTo>
                      <a:cubicBezTo>
                        <a:pt x="1024" y="673"/>
                        <a:pt x="984" y="638"/>
                        <a:pt x="944" y="605"/>
                      </a:cubicBezTo>
                      <a:cubicBezTo>
                        <a:pt x="905" y="572"/>
                        <a:pt x="866" y="537"/>
                        <a:pt x="827" y="504"/>
                      </a:cubicBezTo>
                      <a:lnTo>
                        <a:pt x="708" y="447"/>
                      </a:lnTo>
                      <a:cubicBezTo>
                        <a:pt x="668" y="423"/>
                        <a:pt x="377" y="435"/>
                        <a:pt x="337" y="411"/>
                      </a:cubicBezTo>
                      <a:cubicBezTo>
                        <a:pt x="372" y="310"/>
                        <a:pt x="-32" y="101"/>
                        <a:pt x="3" y="0"/>
                      </a:cubicBezTo>
                      <a:lnTo>
                        <a:pt x="892" y="115"/>
                      </a:lnTo>
                      <a:lnTo>
                        <a:pt x="1076" y="187"/>
                      </a:lnTo>
                      <a:lnTo>
                        <a:pt x="1259" y="260"/>
                      </a:lnTo>
                      <a:cubicBezTo>
                        <a:pt x="1315" y="289"/>
                        <a:pt x="1373" y="317"/>
                        <a:pt x="1429" y="346"/>
                      </a:cubicBezTo>
                      <a:lnTo>
                        <a:pt x="1613" y="447"/>
                      </a:lnTo>
                      <a:lnTo>
                        <a:pt x="1771" y="533"/>
                      </a:lnTo>
                      <a:lnTo>
                        <a:pt x="1927" y="662"/>
                      </a:lnTo>
                      <a:cubicBezTo>
                        <a:pt x="1984" y="705"/>
                        <a:pt x="2040" y="749"/>
                        <a:pt x="2097" y="792"/>
                      </a:cubicBezTo>
                      <a:lnTo>
                        <a:pt x="2254" y="922"/>
                      </a:lnTo>
                      <a:lnTo>
                        <a:pt x="2557" y="1209"/>
                      </a:lnTo>
                      <a:lnTo>
                        <a:pt x="2832" y="1554"/>
                      </a:lnTo>
                      <a:lnTo>
                        <a:pt x="3093" y="1914"/>
                      </a:lnTo>
                      <a:cubicBezTo>
                        <a:pt x="3176" y="2044"/>
                        <a:pt x="3260" y="2173"/>
                        <a:pt x="3343" y="2303"/>
                      </a:cubicBezTo>
                      <a:lnTo>
                        <a:pt x="3592" y="2706"/>
                      </a:lnTo>
                      <a:lnTo>
                        <a:pt x="3815" y="3123"/>
                      </a:lnTo>
                      <a:cubicBezTo>
                        <a:pt x="3894" y="3266"/>
                        <a:pt x="3972" y="3411"/>
                        <a:pt x="4051" y="3555"/>
                      </a:cubicBezTo>
                      <a:cubicBezTo>
                        <a:pt x="4120" y="3703"/>
                        <a:pt x="4191" y="3852"/>
                        <a:pt x="4260" y="3999"/>
                      </a:cubicBezTo>
                      <a:lnTo>
                        <a:pt x="4652" y="4906"/>
                      </a:lnTo>
                      <a:lnTo>
                        <a:pt x="5426" y="6705"/>
                      </a:lnTo>
                      <a:cubicBezTo>
                        <a:pt x="5549" y="6983"/>
                        <a:pt x="5671" y="7262"/>
                        <a:pt x="5793" y="7540"/>
                      </a:cubicBezTo>
                      <a:lnTo>
                        <a:pt x="5989" y="7900"/>
                      </a:lnTo>
                      <a:cubicBezTo>
                        <a:pt x="6050" y="8024"/>
                        <a:pt x="6113" y="8149"/>
                        <a:pt x="6175" y="8273"/>
                      </a:cubicBezTo>
                      <a:cubicBezTo>
                        <a:pt x="6244" y="8384"/>
                        <a:pt x="6314" y="8493"/>
                        <a:pt x="6383" y="8605"/>
                      </a:cubicBezTo>
                      <a:cubicBezTo>
                        <a:pt x="6448" y="8701"/>
                        <a:pt x="6515" y="8797"/>
                        <a:pt x="6580" y="8893"/>
                      </a:cubicBezTo>
                      <a:cubicBezTo>
                        <a:pt x="6645" y="8984"/>
                        <a:pt x="6711" y="9074"/>
                        <a:pt x="6776" y="9165"/>
                      </a:cubicBezTo>
                      <a:lnTo>
                        <a:pt x="6998" y="9367"/>
                      </a:lnTo>
                      <a:cubicBezTo>
                        <a:pt x="7038" y="9400"/>
                        <a:pt x="7078" y="9434"/>
                        <a:pt x="7117" y="9467"/>
                      </a:cubicBezTo>
                      <a:lnTo>
                        <a:pt x="7221" y="9569"/>
                      </a:lnTo>
                      <a:lnTo>
                        <a:pt x="7340" y="9626"/>
                      </a:lnTo>
                      <a:lnTo>
                        <a:pt x="7459" y="9698"/>
                      </a:lnTo>
                      <a:lnTo>
                        <a:pt x="7576" y="9741"/>
                      </a:lnTo>
                      <a:lnTo>
                        <a:pt x="7707" y="9770"/>
                      </a:lnTo>
                      <a:lnTo>
                        <a:pt x="7839" y="9813"/>
                      </a:lnTo>
                      <a:lnTo>
                        <a:pt x="7956" y="9813"/>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220" name="Group 219">
                  <a:extLst>
                    <a:ext uri="{FF2B5EF4-FFF2-40B4-BE49-F238E27FC236}">
                      <a16:creationId xmlns:a16="http://schemas.microsoft.com/office/drawing/2014/main" id="{C2AF8461-8C82-4997-9BBF-C44F2C7B4ECD}"/>
                    </a:ext>
                  </a:extLst>
                </p:cNvPr>
                <p:cNvGrpSpPr/>
                <p:nvPr/>
              </p:nvGrpSpPr>
              <p:grpSpPr>
                <a:xfrm>
                  <a:off x="7912528" y="4792580"/>
                  <a:ext cx="526702" cy="640181"/>
                  <a:chOff x="-1864887" y="741508"/>
                  <a:chExt cx="274422" cy="473135"/>
                </a:xfrm>
                <a:grpFill/>
              </p:grpSpPr>
              <p:sp>
                <p:nvSpPr>
                  <p:cNvPr id="227" name="Rectangle 4098">
                    <a:extLst>
                      <a:ext uri="{FF2B5EF4-FFF2-40B4-BE49-F238E27FC236}">
                        <a16:creationId xmlns:a16="http://schemas.microsoft.com/office/drawing/2014/main" id="{F28355EA-4667-4441-9848-2F7E5B25D98F}"/>
                      </a:ext>
                    </a:extLst>
                  </p:cNvPr>
                  <p:cNvSpPr/>
                  <p:nvPr/>
                </p:nvSpPr>
                <p:spPr bwMode="auto">
                  <a:xfrm>
                    <a:off x="-1785605" y="781051"/>
                    <a:ext cx="36576" cy="433592"/>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3592">
                        <a:moveTo>
                          <a:pt x="229" y="16669"/>
                        </a:moveTo>
                        <a:lnTo>
                          <a:pt x="41186" y="0"/>
                        </a:lnTo>
                        <a:lnTo>
                          <a:pt x="41186" y="431211"/>
                        </a:lnTo>
                        <a:lnTo>
                          <a:pt x="230" y="433592"/>
                        </a:lnTo>
                        <a:cubicBezTo>
                          <a:pt x="-564" y="287474"/>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28" name="Rectangle 68">
                    <a:extLst>
                      <a:ext uri="{FF2B5EF4-FFF2-40B4-BE49-F238E27FC236}">
                        <a16:creationId xmlns:a16="http://schemas.microsoft.com/office/drawing/2014/main" id="{6326BFEF-64FD-46B6-81BE-A3EF1D384719}"/>
                      </a:ext>
                    </a:extLst>
                  </p:cNvPr>
                  <p:cNvSpPr/>
                  <p:nvPr/>
                </p:nvSpPr>
                <p:spPr bwMode="auto">
                  <a:xfrm>
                    <a:off x="-1706323" y="741508"/>
                    <a:ext cx="36576" cy="431211"/>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1211"/>
                      <a:gd name="connsiteX1" fmla="*/ 45719 w 45719"/>
                      <a:gd name="connsiteY1" fmla="*/ 0 h 431211"/>
                      <a:gd name="connsiteX2" fmla="*/ 38575 w 45719"/>
                      <a:gd name="connsiteY2" fmla="*/ 402636 h 431211"/>
                      <a:gd name="connsiteX3" fmla="*/ 0 w 45719"/>
                      <a:gd name="connsiteY3" fmla="*/ 431211 h 431211"/>
                      <a:gd name="connsiteX4" fmla="*/ 0 w 45719"/>
                      <a:gd name="connsiteY4" fmla="*/ 0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19" h="431211">
                        <a:moveTo>
                          <a:pt x="0" y="0"/>
                        </a:moveTo>
                        <a:lnTo>
                          <a:pt x="45719" y="0"/>
                        </a:lnTo>
                        <a:lnTo>
                          <a:pt x="38575" y="402636"/>
                        </a:lnTo>
                        <a:lnTo>
                          <a:pt x="0" y="431211"/>
                        </a:lnTo>
                        <a:lnTo>
                          <a:pt x="0" y="0"/>
                        </a:ln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29" name="Rectangle 4098">
                    <a:extLst>
                      <a:ext uri="{FF2B5EF4-FFF2-40B4-BE49-F238E27FC236}">
                        <a16:creationId xmlns:a16="http://schemas.microsoft.com/office/drawing/2014/main" id="{BD172942-10C6-4C26-A04E-9D32F32C4A84}"/>
                      </a:ext>
                    </a:extLst>
                  </p:cNvPr>
                  <p:cNvSpPr/>
                  <p:nvPr/>
                </p:nvSpPr>
                <p:spPr bwMode="auto">
                  <a:xfrm>
                    <a:off x="-1864887" y="886653"/>
                    <a:ext cx="36576" cy="323820"/>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30" name="Rectangle 4098">
                    <a:extLst>
                      <a:ext uri="{FF2B5EF4-FFF2-40B4-BE49-F238E27FC236}">
                        <a16:creationId xmlns:a16="http://schemas.microsoft.com/office/drawing/2014/main" id="{247AC9BF-7B23-4BB4-AD8A-5CEA09E61232}"/>
                      </a:ext>
                    </a:extLst>
                  </p:cNvPr>
                  <p:cNvSpPr/>
                  <p:nvPr/>
                </p:nvSpPr>
                <p:spPr bwMode="auto">
                  <a:xfrm>
                    <a:off x="-1627041" y="743223"/>
                    <a:ext cx="36576" cy="274826"/>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65017"/>
                      <a:gd name="connsiteX1" fmla="*/ 41186 w 41186"/>
                      <a:gd name="connsiteY1" fmla="*/ 31682 h 465017"/>
                      <a:gd name="connsiteX2" fmla="*/ 41186 w 41186"/>
                      <a:gd name="connsiteY2" fmla="*/ 462893 h 465017"/>
                      <a:gd name="connsiteX3" fmla="*/ 230 w 41186"/>
                      <a:gd name="connsiteY3" fmla="*/ 465017 h 465017"/>
                      <a:gd name="connsiteX4" fmla="*/ 229 w 41186"/>
                      <a:gd name="connsiteY4" fmla="*/ 0 h 465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65017">
                        <a:moveTo>
                          <a:pt x="229" y="0"/>
                        </a:moveTo>
                        <a:lnTo>
                          <a:pt x="41186" y="31682"/>
                        </a:lnTo>
                        <a:lnTo>
                          <a:pt x="41186" y="462893"/>
                        </a:lnTo>
                        <a:lnTo>
                          <a:pt x="230" y="465017"/>
                        </a:lnTo>
                        <a:cubicBezTo>
                          <a:pt x="-564" y="318899"/>
                          <a:pt x="1023" y="146118"/>
                          <a:pt x="22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nvGrpSpPr>
                <p:cNvPr id="221" name="Group 220">
                  <a:extLst>
                    <a:ext uri="{FF2B5EF4-FFF2-40B4-BE49-F238E27FC236}">
                      <a16:creationId xmlns:a16="http://schemas.microsoft.com/office/drawing/2014/main" id="{B85CD6D4-9499-436B-BA45-F2B1617FDEBC}"/>
                    </a:ext>
                  </a:extLst>
                </p:cNvPr>
                <p:cNvGrpSpPr/>
                <p:nvPr/>
              </p:nvGrpSpPr>
              <p:grpSpPr>
                <a:xfrm>
                  <a:off x="7066354" y="4765421"/>
                  <a:ext cx="509407" cy="672315"/>
                  <a:chOff x="-2308678" y="726689"/>
                  <a:chExt cx="265411" cy="496885"/>
                </a:xfrm>
                <a:grpFill/>
              </p:grpSpPr>
              <p:sp>
                <p:nvSpPr>
                  <p:cNvPr id="223" name="Rectangle 4098">
                    <a:extLst>
                      <a:ext uri="{FF2B5EF4-FFF2-40B4-BE49-F238E27FC236}">
                        <a16:creationId xmlns:a16="http://schemas.microsoft.com/office/drawing/2014/main" id="{A4227452-342A-430A-ABB4-B780B7E82402}"/>
                      </a:ext>
                    </a:extLst>
                  </p:cNvPr>
                  <p:cNvSpPr/>
                  <p:nvPr/>
                </p:nvSpPr>
                <p:spPr bwMode="auto">
                  <a:xfrm>
                    <a:off x="-2233453" y="726689"/>
                    <a:ext cx="36461" cy="47883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376442 h 431211"/>
                      <a:gd name="connsiteX4" fmla="*/ 229 w 41186"/>
                      <a:gd name="connsiteY4" fmla="*/ 16669 h 431211"/>
                      <a:gd name="connsiteX0" fmla="*/ 2779 w 41055"/>
                      <a:gd name="connsiteY0" fmla="*/ 0 h 478836"/>
                      <a:gd name="connsiteX1" fmla="*/ 41055 w 41055"/>
                      <a:gd name="connsiteY1" fmla="*/ 47625 h 478836"/>
                      <a:gd name="connsiteX2" fmla="*/ 41055 w 41055"/>
                      <a:gd name="connsiteY2" fmla="*/ 478836 h 478836"/>
                      <a:gd name="connsiteX3" fmla="*/ 99 w 41055"/>
                      <a:gd name="connsiteY3" fmla="*/ 424067 h 478836"/>
                      <a:gd name="connsiteX4" fmla="*/ 2779 w 41055"/>
                      <a:gd name="connsiteY4" fmla="*/ 0 h 478836"/>
                      <a:gd name="connsiteX0" fmla="*/ 2779 w 41055"/>
                      <a:gd name="connsiteY0" fmla="*/ 0 h 478836"/>
                      <a:gd name="connsiteX1" fmla="*/ 41055 w 41055"/>
                      <a:gd name="connsiteY1" fmla="*/ 9525 h 478836"/>
                      <a:gd name="connsiteX2" fmla="*/ 41055 w 41055"/>
                      <a:gd name="connsiteY2" fmla="*/ 478836 h 478836"/>
                      <a:gd name="connsiteX3" fmla="*/ 99 w 41055"/>
                      <a:gd name="connsiteY3" fmla="*/ 424067 h 478836"/>
                      <a:gd name="connsiteX4" fmla="*/ 2779 w 41055"/>
                      <a:gd name="connsiteY4" fmla="*/ 0 h 478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55" h="478836">
                        <a:moveTo>
                          <a:pt x="2779" y="0"/>
                        </a:moveTo>
                        <a:lnTo>
                          <a:pt x="41055" y="9525"/>
                        </a:lnTo>
                        <a:lnTo>
                          <a:pt x="41055" y="478836"/>
                        </a:lnTo>
                        <a:lnTo>
                          <a:pt x="99" y="424067"/>
                        </a:lnTo>
                        <a:cubicBezTo>
                          <a:pt x="-695" y="277949"/>
                          <a:pt x="3573" y="146118"/>
                          <a:pt x="277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24" name="Rectangle 68">
                    <a:extLst>
                      <a:ext uri="{FF2B5EF4-FFF2-40B4-BE49-F238E27FC236}">
                        <a16:creationId xmlns:a16="http://schemas.microsoft.com/office/drawing/2014/main" id="{082DB370-FE5A-4643-8162-3F0A2210A2C3}"/>
                      </a:ext>
                    </a:extLst>
                  </p:cNvPr>
                  <p:cNvSpPr/>
                  <p:nvPr/>
                </p:nvSpPr>
                <p:spPr bwMode="auto">
                  <a:xfrm>
                    <a:off x="-2158346" y="753823"/>
                    <a:ext cx="39854" cy="469751"/>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1211"/>
                      <a:gd name="connsiteX1" fmla="*/ 45719 w 45719"/>
                      <a:gd name="connsiteY1" fmla="*/ 0 h 431211"/>
                      <a:gd name="connsiteX2" fmla="*/ 38575 w 45719"/>
                      <a:gd name="connsiteY2" fmla="*/ 402636 h 431211"/>
                      <a:gd name="connsiteX3" fmla="*/ 0 w 45719"/>
                      <a:gd name="connsiteY3" fmla="*/ 431211 h 431211"/>
                      <a:gd name="connsiteX4" fmla="*/ 0 w 45719"/>
                      <a:gd name="connsiteY4" fmla="*/ 0 h 431211"/>
                      <a:gd name="connsiteX0" fmla="*/ 0 w 45719"/>
                      <a:gd name="connsiteY0" fmla="*/ 0 h 435015"/>
                      <a:gd name="connsiteX1" fmla="*/ 45719 w 45719"/>
                      <a:gd name="connsiteY1" fmla="*/ 0 h 435015"/>
                      <a:gd name="connsiteX2" fmla="*/ 34369 w 45719"/>
                      <a:gd name="connsiteY2" fmla="*/ 435015 h 435015"/>
                      <a:gd name="connsiteX3" fmla="*/ 0 w 45719"/>
                      <a:gd name="connsiteY3" fmla="*/ 431211 h 435015"/>
                      <a:gd name="connsiteX4" fmla="*/ 0 w 45719"/>
                      <a:gd name="connsiteY4" fmla="*/ 0 h 435015"/>
                      <a:gd name="connsiteX0" fmla="*/ 0 w 35203"/>
                      <a:gd name="connsiteY0" fmla="*/ 0 h 435015"/>
                      <a:gd name="connsiteX1" fmla="*/ 35203 w 35203"/>
                      <a:gd name="connsiteY1" fmla="*/ 28062 h 435015"/>
                      <a:gd name="connsiteX2" fmla="*/ 34369 w 35203"/>
                      <a:gd name="connsiteY2" fmla="*/ 435015 h 435015"/>
                      <a:gd name="connsiteX3" fmla="*/ 0 w 35203"/>
                      <a:gd name="connsiteY3" fmla="*/ 431211 h 435015"/>
                      <a:gd name="connsiteX4" fmla="*/ 0 w 35203"/>
                      <a:gd name="connsiteY4" fmla="*/ 0 h 435015"/>
                      <a:gd name="connsiteX0" fmla="*/ 4206 w 35203"/>
                      <a:gd name="connsiteY0" fmla="*/ 0 h 417747"/>
                      <a:gd name="connsiteX1" fmla="*/ 35203 w 35203"/>
                      <a:gd name="connsiteY1" fmla="*/ 10794 h 417747"/>
                      <a:gd name="connsiteX2" fmla="*/ 34369 w 35203"/>
                      <a:gd name="connsiteY2" fmla="*/ 417747 h 417747"/>
                      <a:gd name="connsiteX3" fmla="*/ 0 w 35203"/>
                      <a:gd name="connsiteY3" fmla="*/ 413943 h 417747"/>
                      <a:gd name="connsiteX4" fmla="*/ 4206 w 35203"/>
                      <a:gd name="connsiteY4" fmla="*/ 0 h 417747"/>
                      <a:gd name="connsiteX0" fmla="*/ 4206 w 35203"/>
                      <a:gd name="connsiteY0" fmla="*/ 0 h 425819"/>
                      <a:gd name="connsiteX1" fmla="*/ 35203 w 35203"/>
                      <a:gd name="connsiteY1" fmla="*/ 10794 h 425819"/>
                      <a:gd name="connsiteX2" fmla="*/ 33058 w 35203"/>
                      <a:gd name="connsiteY2" fmla="*/ 425819 h 425819"/>
                      <a:gd name="connsiteX3" fmla="*/ 0 w 35203"/>
                      <a:gd name="connsiteY3" fmla="*/ 413943 h 425819"/>
                      <a:gd name="connsiteX4" fmla="*/ 4206 w 35203"/>
                      <a:gd name="connsiteY4" fmla="*/ 0 h 425819"/>
                      <a:gd name="connsiteX0" fmla="*/ 4206 w 35203"/>
                      <a:gd name="connsiteY0" fmla="*/ 0 h 425819"/>
                      <a:gd name="connsiteX1" fmla="*/ 35203 w 35203"/>
                      <a:gd name="connsiteY1" fmla="*/ 20211 h 425819"/>
                      <a:gd name="connsiteX2" fmla="*/ 33058 w 35203"/>
                      <a:gd name="connsiteY2" fmla="*/ 425819 h 425819"/>
                      <a:gd name="connsiteX3" fmla="*/ 0 w 35203"/>
                      <a:gd name="connsiteY3" fmla="*/ 413943 h 425819"/>
                      <a:gd name="connsiteX4" fmla="*/ 4206 w 35203"/>
                      <a:gd name="connsiteY4" fmla="*/ 0 h 425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03" h="425819">
                        <a:moveTo>
                          <a:pt x="4206" y="0"/>
                        </a:moveTo>
                        <a:lnTo>
                          <a:pt x="35203" y="20211"/>
                        </a:lnTo>
                        <a:lnTo>
                          <a:pt x="33058" y="425819"/>
                        </a:lnTo>
                        <a:lnTo>
                          <a:pt x="0" y="413943"/>
                        </a:lnTo>
                        <a:lnTo>
                          <a:pt x="4206" y="0"/>
                        </a:ln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25" name="Rectangle 4098">
                    <a:extLst>
                      <a:ext uri="{FF2B5EF4-FFF2-40B4-BE49-F238E27FC236}">
                        <a16:creationId xmlns:a16="http://schemas.microsoft.com/office/drawing/2014/main" id="{F2017B67-5F89-4DC5-A797-897D3EC6E86C}"/>
                      </a:ext>
                    </a:extLst>
                  </p:cNvPr>
                  <p:cNvSpPr/>
                  <p:nvPr/>
                </p:nvSpPr>
                <p:spPr bwMode="auto">
                  <a:xfrm>
                    <a:off x="-2308678" y="741806"/>
                    <a:ext cx="36576" cy="323820"/>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26" name="Rectangle 4098">
                    <a:extLst>
                      <a:ext uri="{FF2B5EF4-FFF2-40B4-BE49-F238E27FC236}">
                        <a16:creationId xmlns:a16="http://schemas.microsoft.com/office/drawing/2014/main" id="{8BA915C2-0AD0-47B5-8951-626C47883BA0}"/>
                      </a:ext>
                    </a:extLst>
                  </p:cNvPr>
                  <p:cNvSpPr/>
                  <p:nvPr/>
                </p:nvSpPr>
                <p:spPr bwMode="auto">
                  <a:xfrm>
                    <a:off x="-2079843" y="855554"/>
                    <a:ext cx="36576" cy="360173"/>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39906"/>
                      <a:gd name="connsiteX1" fmla="*/ 41186 w 41186"/>
                      <a:gd name="connsiteY1" fmla="*/ 31682 h 439906"/>
                      <a:gd name="connsiteX2" fmla="*/ 39040 w 41186"/>
                      <a:gd name="connsiteY2" fmla="*/ 436080 h 439906"/>
                      <a:gd name="connsiteX3" fmla="*/ 230 w 41186"/>
                      <a:gd name="connsiteY3" fmla="*/ 439906 h 439906"/>
                      <a:gd name="connsiteX4" fmla="*/ 229 w 41186"/>
                      <a:gd name="connsiteY4" fmla="*/ 0 h 439906"/>
                      <a:gd name="connsiteX0" fmla="*/ 229 w 41186"/>
                      <a:gd name="connsiteY0" fmla="*/ 0 h 460015"/>
                      <a:gd name="connsiteX1" fmla="*/ 41186 w 41186"/>
                      <a:gd name="connsiteY1" fmla="*/ 31682 h 460015"/>
                      <a:gd name="connsiteX2" fmla="*/ 39040 w 41186"/>
                      <a:gd name="connsiteY2" fmla="*/ 436080 h 460015"/>
                      <a:gd name="connsiteX3" fmla="*/ 230 w 41186"/>
                      <a:gd name="connsiteY3" fmla="*/ 460015 h 460015"/>
                      <a:gd name="connsiteX4" fmla="*/ 229 w 41186"/>
                      <a:gd name="connsiteY4" fmla="*/ 0 h 460015"/>
                      <a:gd name="connsiteX0" fmla="*/ 2257 w 41068"/>
                      <a:gd name="connsiteY0" fmla="*/ 0 h 506938"/>
                      <a:gd name="connsiteX1" fmla="*/ 41068 w 41068"/>
                      <a:gd name="connsiteY1" fmla="*/ 78605 h 506938"/>
                      <a:gd name="connsiteX2" fmla="*/ 38922 w 41068"/>
                      <a:gd name="connsiteY2" fmla="*/ 483003 h 506938"/>
                      <a:gd name="connsiteX3" fmla="*/ 112 w 41068"/>
                      <a:gd name="connsiteY3" fmla="*/ 506938 h 506938"/>
                      <a:gd name="connsiteX4" fmla="*/ 2257 w 41068"/>
                      <a:gd name="connsiteY4" fmla="*/ 0 h 506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68" h="506938">
                        <a:moveTo>
                          <a:pt x="2257" y="0"/>
                        </a:moveTo>
                        <a:lnTo>
                          <a:pt x="41068" y="78605"/>
                        </a:lnTo>
                        <a:cubicBezTo>
                          <a:pt x="40353" y="213404"/>
                          <a:pt x="39637" y="348204"/>
                          <a:pt x="38922" y="483003"/>
                        </a:cubicBezTo>
                        <a:lnTo>
                          <a:pt x="112" y="506938"/>
                        </a:lnTo>
                        <a:cubicBezTo>
                          <a:pt x="-682" y="360820"/>
                          <a:pt x="3051" y="146118"/>
                          <a:pt x="2257"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222" name="Rectangle 4098">
                  <a:extLst>
                    <a:ext uri="{FF2B5EF4-FFF2-40B4-BE49-F238E27FC236}">
                      <a16:creationId xmlns:a16="http://schemas.microsoft.com/office/drawing/2014/main" id="{4FD7BE15-724B-4B40-A148-132AC072CB68}"/>
                    </a:ext>
                  </a:extLst>
                </p:cNvPr>
                <p:cNvSpPr/>
                <p:nvPr/>
              </p:nvSpPr>
              <p:spPr bwMode="auto">
                <a:xfrm>
                  <a:off x="8738635" y="4799880"/>
                  <a:ext cx="70201" cy="43814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214" name="Freeform: Shape 213">
                <a:extLst>
                  <a:ext uri="{FF2B5EF4-FFF2-40B4-BE49-F238E27FC236}">
                    <a16:creationId xmlns:a16="http://schemas.microsoft.com/office/drawing/2014/main" id="{C10DE712-BE5A-4317-B229-A4027B6AC047}"/>
                  </a:ext>
                </a:extLst>
              </p:cNvPr>
              <p:cNvSpPr/>
              <p:nvPr/>
            </p:nvSpPr>
            <p:spPr bwMode="auto">
              <a:xfrm>
                <a:off x="8068101" y="5392335"/>
                <a:ext cx="240470" cy="334018"/>
              </a:xfrm>
              <a:custGeom>
                <a:avLst/>
                <a:gdLst>
                  <a:gd name="connsiteX0" fmla="*/ 188056 w 240470"/>
                  <a:gd name="connsiteY0" fmla="*/ 0 h 334018"/>
                  <a:gd name="connsiteX1" fmla="*/ 213083 w 240470"/>
                  <a:gd name="connsiteY1" fmla="*/ 53554 h 334018"/>
                  <a:gd name="connsiteX2" fmla="*/ 240470 w 240470"/>
                  <a:gd name="connsiteY2" fmla="*/ 110376 h 334018"/>
                  <a:gd name="connsiteX3" fmla="*/ 185055 w 240470"/>
                  <a:gd name="connsiteY3" fmla="*/ 169998 h 334018"/>
                  <a:gd name="connsiteX4" fmla="*/ 155845 w 240470"/>
                  <a:gd name="connsiteY4" fmla="*/ 200594 h 334018"/>
                  <a:gd name="connsiteX5" fmla="*/ 126893 w 240470"/>
                  <a:gd name="connsiteY5" fmla="*/ 229255 h 334018"/>
                  <a:gd name="connsiteX6" fmla="*/ 96440 w 240470"/>
                  <a:gd name="connsiteY6" fmla="*/ 258702 h 334018"/>
                  <a:gd name="connsiteX7" fmla="*/ 64998 w 240470"/>
                  <a:gd name="connsiteY7" fmla="*/ 285062 h 334018"/>
                  <a:gd name="connsiteX8" fmla="*/ 32312 w 240470"/>
                  <a:gd name="connsiteY8" fmla="*/ 310273 h 334018"/>
                  <a:gd name="connsiteX9" fmla="*/ 0 w 240470"/>
                  <a:gd name="connsiteY9" fmla="*/ 334018 h 334018"/>
                  <a:gd name="connsiteX10" fmla="*/ 0 w 240470"/>
                  <a:gd name="connsiteY10" fmla="*/ 193589 h 334018"/>
                  <a:gd name="connsiteX11" fmla="*/ 51187 w 240470"/>
                  <a:gd name="connsiteY11" fmla="*/ 136472 h 334018"/>
                  <a:gd name="connsiteX12" fmla="*/ 85157 w 240470"/>
                  <a:gd name="connsiteY12" fmla="*/ 101583 h 334018"/>
                  <a:gd name="connsiteX13" fmla="*/ 117626 w 240470"/>
                  <a:gd name="connsiteY13" fmla="*/ 67479 h 334018"/>
                  <a:gd name="connsiteX14" fmla="*/ 151596 w 240470"/>
                  <a:gd name="connsiteY14" fmla="*/ 32589 h 334018"/>
                  <a:gd name="connsiteX15" fmla="*/ 188056 w 240470"/>
                  <a:gd name="connsiteY15" fmla="*/ 0 h 334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0470" h="334018">
                    <a:moveTo>
                      <a:pt x="188056" y="0"/>
                    </a:moveTo>
                    <a:lnTo>
                      <a:pt x="213083" y="53554"/>
                    </a:lnTo>
                    <a:lnTo>
                      <a:pt x="240470" y="110376"/>
                    </a:lnTo>
                    <a:lnTo>
                      <a:pt x="185055" y="169998"/>
                    </a:lnTo>
                    <a:lnTo>
                      <a:pt x="155845" y="200594"/>
                    </a:lnTo>
                    <a:lnTo>
                      <a:pt x="126893" y="229255"/>
                    </a:lnTo>
                    <a:lnTo>
                      <a:pt x="96440" y="258702"/>
                    </a:lnTo>
                    <a:lnTo>
                      <a:pt x="64998" y="285062"/>
                    </a:lnTo>
                    <a:lnTo>
                      <a:pt x="32312" y="310273"/>
                    </a:lnTo>
                    <a:lnTo>
                      <a:pt x="0" y="334018"/>
                    </a:lnTo>
                    <a:lnTo>
                      <a:pt x="0" y="193589"/>
                    </a:lnTo>
                    <a:lnTo>
                      <a:pt x="51187" y="136472"/>
                    </a:lnTo>
                    <a:lnTo>
                      <a:pt x="85157" y="101583"/>
                    </a:lnTo>
                    <a:lnTo>
                      <a:pt x="117626" y="67479"/>
                    </a:lnTo>
                    <a:lnTo>
                      <a:pt x="151596" y="32589"/>
                    </a:lnTo>
                    <a:lnTo>
                      <a:pt x="188056" y="0"/>
                    </a:lnTo>
                    <a:close/>
                  </a:path>
                </a:pathLst>
              </a:custGeom>
              <a:grpFill/>
              <a:ln w="0">
                <a:noFill/>
                <a:miter lim="800000"/>
                <a:headEnd/>
                <a:tailEnd/>
              </a:ln>
            </p:spPr>
            <p:txBody>
              <a:bodyPr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330" name="Group 329">
            <a:extLst>
              <a:ext uri="{FF2B5EF4-FFF2-40B4-BE49-F238E27FC236}">
                <a16:creationId xmlns:a16="http://schemas.microsoft.com/office/drawing/2014/main" id="{6383F150-EE41-4CAB-A383-9A8C66F8895C}"/>
              </a:ext>
            </a:extLst>
          </p:cNvPr>
          <p:cNvGrpSpPr/>
          <p:nvPr/>
        </p:nvGrpSpPr>
        <p:grpSpPr>
          <a:xfrm rot="162851">
            <a:off x="6951327" y="3001316"/>
            <a:ext cx="2269583" cy="456241"/>
            <a:chOff x="648624" y="1869343"/>
            <a:chExt cx="2945541" cy="592125"/>
          </a:xfrm>
        </p:grpSpPr>
        <p:grpSp>
          <p:nvGrpSpPr>
            <p:cNvPr id="331" name="Group 330">
              <a:extLst>
                <a:ext uri="{FF2B5EF4-FFF2-40B4-BE49-F238E27FC236}">
                  <a16:creationId xmlns:a16="http://schemas.microsoft.com/office/drawing/2014/main" id="{B2352248-E01A-40E2-954F-D90CBF0FFCD7}"/>
                </a:ext>
              </a:extLst>
            </p:cNvPr>
            <p:cNvGrpSpPr/>
            <p:nvPr/>
          </p:nvGrpSpPr>
          <p:grpSpPr>
            <a:xfrm rot="20990365">
              <a:off x="648624" y="1869343"/>
              <a:ext cx="1695529" cy="592125"/>
              <a:chOff x="8010137" y="5199552"/>
              <a:chExt cx="2296430" cy="801976"/>
            </a:xfrm>
            <a:solidFill>
              <a:schemeClr val="bg2"/>
            </a:solidFill>
          </p:grpSpPr>
          <p:sp>
            <p:nvSpPr>
              <p:cNvPr id="351" name="Rectangle 4098">
                <a:extLst>
                  <a:ext uri="{FF2B5EF4-FFF2-40B4-BE49-F238E27FC236}">
                    <a16:creationId xmlns:a16="http://schemas.microsoft.com/office/drawing/2014/main" id="{4278F634-2C4F-401A-B46A-988DE21B4EF9}"/>
                  </a:ext>
                </a:extLst>
              </p:cNvPr>
              <p:cNvSpPr/>
              <p:nvPr/>
            </p:nvSpPr>
            <p:spPr bwMode="auto">
              <a:xfrm rot="453588">
                <a:off x="8118829" y="5199552"/>
                <a:ext cx="70201" cy="37486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68784"/>
                  <a:gd name="connsiteX1" fmla="*/ 41186 w 41186"/>
                  <a:gd name="connsiteY1" fmla="*/ 31682 h 468784"/>
                  <a:gd name="connsiteX2" fmla="*/ 41186 w 41186"/>
                  <a:gd name="connsiteY2" fmla="*/ 462893 h 468784"/>
                  <a:gd name="connsiteX3" fmla="*/ 230 w 41186"/>
                  <a:gd name="connsiteY3" fmla="*/ 468784 h 468784"/>
                  <a:gd name="connsiteX4" fmla="*/ 229 w 41186"/>
                  <a:gd name="connsiteY4" fmla="*/ 0 h 468784"/>
                  <a:gd name="connsiteX0" fmla="*/ 229 w 41186"/>
                  <a:gd name="connsiteY0" fmla="*/ 0 h 468784"/>
                  <a:gd name="connsiteX1" fmla="*/ 41186 w 41186"/>
                  <a:gd name="connsiteY1" fmla="*/ 31682 h 468784"/>
                  <a:gd name="connsiteX2" fmla="*/ 29750 w 41186"/>
                  <a:gd name="connsiteY2" fmla="*/ 462893 h 468784"/>
                  <a:gd name="connsiteX3" fmla="*/ 230 w 41186"/>
                  <a:gd name="connsiteY3" fmla="*/ 468784 h 468784"/>
                  <a:gd name="connsiteX4" fmla="*/ 229 w 41186"/>
                  <a:gd name="connsiteY4" fmla="*/ 0 h 468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68784">
                    <a:moveTo>
                      <a:pt x="229" y="0"/>
                    </a:moveTo>
                    <a:lnTo>
                      <a:pt x="41186" y="31682"/>
                    </a:lnTo>
                    <a:lnTo>
                      <a:pt x="29750" y="462893"/>
                    </a:lnTo>
                    <a:lnTo>
                      <a:pt x="230" y="468784"/>
                    </a:lnTo>
                    <a:cubicBezTo>
                      <a:pt x="-564" y="322666"/>
                      <a:pt x="1023" y="146118"/>
                      <a:pt x="22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352" name="Group 351">
                <a:extLst>
                  <a:ext uri="{FF2B5EF4-FFF2-40B4-BE49-F238E27FC236}">
                    <a16:creationId xmlns:a16="http://schemas.microsoft.com/office/drawing/2014/main" id="{0157F63A-B49E-4A07-BC90-72E496D21696}"/>
                  </a:ext>
                </a:extLst>
              </p:cNvPr>
              <p:cNvGrpSpPr/>
              <p:nvPr/>
            </p:nvGrpSpPr>
            <p:grpSpPr>
              <a:xfrm rot="453588">
                <a:off x="8010137" y="5314111"/>
                <a:ext cx="2296430" cy="687417"/>
                <a:chOff x="6601756" y="4762070"/>
                <a:chExt cx="2296430" cy="687417"/>
              </a:xfrm>
              <a:grpFill/>
            </p:grpSpPr>
            <p:sp>
              <p:nvSpPr>
                <p:cNvPr id="354" name="Freeform 79">
                  <a:extLst>
                    <a:ext uri="{FF2B5EF4-FFF2-40B4-BE49-F238E27FC236}">
                      <a16:creationId xmlns:a16="http://schemas.microsoft.com/office/drawing/2014/main" id="{E924231D-B882-41B7-B786-D4E4AF4E4D12}"/>
                    </a:ext>
                  </a:extLst>
                </p:cNvPr>
                <p:cNvSpPr>
                  <a:spLocks/>
                </p:cNvSpPr>
                <p:nvPr/>
              </p:nvSpPr>
              <p:spPr bwMode="auto">
                <a:xfrm>
                  <a:off x="6937031" y="4766994"/>
                  <a:ext cx="278385" cy="146457"/>
                </a:xfrm>
                <a:custGeom>
                  <a:avLst/>
                  <a:gdLst>
                    <a:gd name="T0" fmla="*/ 44 w 201"/>
                    <a:gd name="T1" fmla="*/ 150 h 150"/>
                    <a:gd name="T2" fmla="*/ 44 w 201"/>
                    <a:gd name="T3" fmla="*/ 150 h 150"/>
                    <a:gd name="T4" fmla="*/ 62 w 201"/>
                    <a:gd name="T5" fmla="*/ 122 h 150"/>
                    <a:gd name="T6" fmla="*/ 80 w 201"/>
                    <a:gd name="T7" fmla="*/ 96 h 150"/>
                    <a:gd name="T8" fmla="*/ 98 w 201"/>
                    <a:gd name="T9" fmla="*/ 74 h 150"/>
                    <a:gd name="T10" fmla="*/ 107 w 201"/>
                    <a:gd name="T11" fmla="*/ 64 h 150"/>
                    <a:gd name="T12" fmla="*/ 117 w 201"/>
                    <a:gd name="T13" fmla="*/ 55 h 150"/>
                    <a:gd name="T14" fmla="*/ 126 w 201"/>
                    <a:gd name="T15" fmla="*/ 46 h 150"/>
                    <a:gd name="T16" fmla="*/ 136 w 201"/>
                    <a:gd name="T17" fmla="*/ 39 h 150"/>
                    <a:gd name="T18" fmla="*/ 146 w 201"/>
                    <a:gd name="T19" fmla="*/ 32 h 150"/>
                    <a:gd name="T20" fmla="*/ 156 w 201"/>
                    <a:gd name="T21" fmla="*/ 27 h 150"/>
                    <a:gd name="T22" fmla="*/ 167 w 201"/>
                    <a:gd name="T23" fmla="*/ 23 h 150"/>
                    <a:gd name="T24" fmla="*/ 177 w 201"/>
                    <a:gd name="T25" fmla="*/ 20 h 150"/>
                    <a:gd name="T26" fmla="*/ 189 w 201"/>
                    <a:gd name="T27" fmla="*/ 18 h 150"/>
                    <a:gd name="T28" fmla="*/ 200 w 201"/>
                    <a:gd name="T29" fmla="*/ 18 h 150"/>
                    <a:gd name="T30" fmla="*/ 201 w 201"/>
                    <a:gd name="T31" fmla="*/ 0 h 150"/>
                    <a:gd name="T32" fmla="*/ 201 w 201"/>
                    <a:gd name="T33" fmla="*/ 0 h 150"/>
                    <a:gd name="T34" fmla="*/ 185 w 201"/>
                    <a:gd name="T35" fmla="*/ 0 h 150"/>
                    <a:gd name="T36" fmla="*/ 171 w 201"/>
                    <a:gd name="T37" fmla="*/ 1 h 150"/>
                    <a:gd name="T38" fmla="*/ 156 w 201"/>
                    <a:gd name="T39" fmla="*/ 2 h 150"/>
                    <a:gd name="T40" fmla="*/ 143 w 201"/>
                    <a:gd name="T41" fmla="*/ 6 h 150"/>
                    <a:gd name="T42" fmla="*/ 129 w 201"/>
                    <a:gd name="T43" fmla="*/ 9 h 150"/>
                    <a:gd name="T44" fmla="*/ 116 w 201"/>
                    <a:gd name="T45" fmla="*/ 13 h 150"/>
                    <a:gd name="T46" fmla="*/ 102 w 201"/>
                    <a:gd name="T47" fmla="*/ 18 h 150"/>
                    <a:gd name="T48" fmla="*/ 90 w 201"/>
                    <a:gd name="T49" fmla="*/ 23 h 150"/>
                    <a:gd name="T50" fmla="*/ 77 w 201"/>
                    <a:gd name="T51" fmla="*/ 30 h 150"/>
                    <a:gd name="T52" fmla="*/ 65 w 201"/>
                    <a:gd name="T53" fmla="*/ 37 h 150"/>
                    <a:gd name="T54" fmla="*/ 43 w 201"/>
                    <a:gd name="T55" fmla="*/ 53 h 150"/>
                    <a:gd name="T56" fmla="*/ 20 w 201"/>
                    <a:gd name="T57" fmla="*/ 71 h 150"/>
                    <a:gd name="T58" fmla="*/ 0 w 201"/>
                    <a:gd name="T59" fmla="*/ 90 h 150"/>
                    <a:gd name="T60" fmla="*/ 0 w 201"/>
                    <a:gd name="T61" fmla="*/ 90 h 150"/>
                    <a:gd name="T62" fmla="*/ 22 w 201"/>
                    <a:gd name="T63" fmla="*/ 119 h 150"/>
                    <a:gd name="T64" fmla="*/ 34 w 201"/>
                    <a:gd name="T65" fmla="*/ 134 h 150"/>
                    <a:gd name="T66" fmla="*/ 44 w 201"/>
                    <a:gd name="T67" fmla="*/ 150 h 150"/>
                    <a:gd name="T68" fmla="*/ 44 w 201"/>
                    <a:gd name="T69" fmla="*/ 150 h 1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01" h="150">
                      <a:moveTo>
                        <a:pt x="44" y="150"/>
                      </a:moveTo>
                      <a:lnTo>
                        <a:pt x="44" y="150"/>
                      </a:lnTo>
                      <a:lnTo>
                        <a:pt x="62" y="122"/>
                      </a:lnTo>
                      <a:lnTo>
                        <a:pt x="80" y="96"/>
                      </a:lnTo>
                      <a:lnTo>
                        <a:pt x="98" y="74"/>
                      </a:lnTo>
                      <a:lnTo>
                        <a:pt x="107" y="64"/>
                      </a:lnTo>
                      <a:lnTo>
                        <a:pt x="117" y="55"/>
                      </a:lnTo>
                      <a:lnTo>
                        <a:pt x="126" y="46"/>
                      </a:lnTo>
                      <a:lnTo>
                        <a:pt x="136" y="39"/>
                      </a:lnTo>
                      <a:lnTo>
                        <a:pt x="146" y="32"/>
                      </a:lnTo>
                      <a:lnTo>
                        <a:pt x="156" y="27"/>
                      </a:lnTo>
                      <a:lnTo>
                        <a:pt x="167" y="23"/>
                      </a:lnTo>
                      <a:lnTo>
                        <a:pt x="177" y="20"/>
                      </a:lnTo>
                      <a:lnTo>
                        <a:pt x="189" y="18"/>
                      </a:lnTo>
                      <a:lnTo>
                        <a:pt x="200" y="18"/>
                      </a:lnTo>
                      <a:lnTo>
                        <a:pt x="201" y="0"/>
                      </a:lnTo>
                      <a:lnTo>
                        <a:pt x="185" y="0"/>
                      </a:lnTo>
                      <a:lnTo>
                        <a:pt x="171" y="1"/>
                      </a:lnTo>
                      <a:lnTo>
                        <a:pt x="156" y="2"/>
                      </a:lnTo>
                      <a:lnTo>
                        <a:pt x="143" y="6"/>
                      </a:lnTo>
                      <a:lnTo>
                        <a:pt x="129" y="9"/>
                      </a:lnTo>
                      <a:lnTo>
                        <a:pt x="116" y="13"/>
                      </a:lnTo>
                      <a:lnTo>
                        <a:pt x="102" y="18"/>
                      </a:lnTo>
                      <a:lnTo>
                        <a:pt x="90" y="23"/>
                      </a:lnTo>
                      <a:lnTo>
                        <a:pt x="77" y="30"/>
                      </a:lnTo>
                      <a:lnTo>
                        <a:pt x="65" y="37"/>
                      </a:lnTo>
                      <a:lnTo>
                        <a:pt x="43" y="53"/>
                      </a:lnTo>
                      <a:lnTo>
                        <a:pt x="20" y="71"/>
                      </a:lnTo>
                      <a:lnTo>
                        <a:pt x="0" y="90"/>
                      </a:lnTo>
                      <a:lnTo>
                        <a:pt x="22" y="119"/>
                      </a:lnTo>
                      <a:lnTo>
                        <a:pt x="34" y="134"/>
                      </a:lnTo>
                      <a:lnTo>
                        <a:pt x="44"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55" name="Freeform 83">
                  <a:extLst>
                    <a:ext uri="{FF2B5EF4-FFF2-40B4-BE49-F238E27FC236}">
                      <a16:creationId xmlns:a16="http://schemas.microsoft.com/office/drawing/2014/main" id="{82902F5C-681D-4B29-9784-C0EBA960747C}"/>
                    </a:ext>
                  </a:extLst>
                </p:cNvPr>
                <p:cNvSpPr>
                  <a:spLocks/>
                </p:cNvSpPr>
                <p:nvPr/>
              </p:nvSpPr>
              <p:spPr bwMode="auto">
                <a:xfrm>
                  <a:off x="6934261" y="4766994"/>
                  <a:ext cx="1638452" cy="682493"/>
                </a:xfrm>
                <a:custGeom>
                  <a:avLst/>
                  <a:gdLst>
                    <a:gd name="T0" fmla="*/ 816 w 1183"/>
                    <a:gd name="T1" fmla="*/ 681 h 699"/>
                    <a:gd name="T2" fmla="*/ 852 w 1183"/>
                    <a:gd name="T3" fmla="*/ 670 h 699"/>
                    <a:gd name="T4" fmla="*/ 885 w 1183"/>
                    <a:gd name="T5" fmla="*/ 646 h 699"/>
                    <a:gd name="T6" fmla="*/ 917 w 1183"/>
                    <a:gd name="T7" fmla="*/ 613 h 699"/>
                    <a:gd name="T8" fmla="*/ 956 w 1183"/>
                    <a:gd name="T9" fmla="*/ 554 h 699"/>
                    <a:gd name="T10" fmla="*/ 1012 w 1183"/>
                    <a:gd name="T11" fmla="*/ 448 h 699"/>
                    <a:gd name="T12" fmla="*/ 1090 w 1183"/>
                    <a:gd name="T13" fmla="*/ 289 h 699"/>
                    <a:gd name="T14" fmla="*/ 1134 w 1183"/>
                    <a:gd name="T15" fmla="*/ 213 h 699"/>
                    <a:gd name="T16" fmla="*/ 1183 w 1183"/>
                    <a:gd name="T17" fmla="*/ 316 h 699"/>
                    <a:gd name="T18" fmla="*/ 1112 w 1183"/>
                    <a:gd name="T19" fmla="*/ 454 h 699"/>
                    <a:gd name="T20" fmla="*/ 1053 w 1183"/>
                    <a:gd name="T21" fmla="*/ 549 h 699"/>
                    <a:gd name="T22" fmla="*/ 995 w 1183"/>
                    <a:gd name="T23" fmla="*/ 616 h 699"/>
                    <a:gd name="T24" fmla="*/ 957 w 1183"/>
                    <a:gd name="T25" fmla="*/ 649 h 699"/>
                    <a:gd name="T26" fmla="*/ 914 w 1183"/>
                    <a:gd name="T27" fmla="*/ 674 h 699"/>
                    <a:gd name="T28" fmla="*/ 870 w 1183"/>
                    <a:gd name="T29" fmla="*/ 691 h 699"/>
                    <a:gd name="T30" fmla="*/ 820 w 1183"/>
                    <a:gd name="T31" fmla="*/ 699 h 699"/>
                    <a:gd name="T32" fmla="*/ 786 w 1183"/>
                    <a:gd name="T33" fmla="*/ 699 h 699"/>
                    <a:gd name="T34" fmla="*/ 740 w 1183"/>
                    <a:gd name="T35" fmla="*/ 691 h 699"/>
                    <a:gd name="T36" fmla="*/ 699 w 1183"/>
                    <a:gd name="T37" fmla="*/ 675 h 699"/>
                    <a:gd name="T38" fmla="*/ 660 w 1183"/>
                    <a:gd name="T39" fmla="*/ 654 h 699"/>
                    <a:gd name="T40" fmla="*/ 614 w 1183"/>
                    <a:gd name="T41" fmla="*/ 615 h 699"/>
                    <a:gd name="T42" fmla="*/ 553 w 1183"/>
                    <a:gd name="T43" fmla="*/ 540 h 699"/>
                    <a:gd name="T44" fmla="*/ 500 w 1183"/>
                    <a:gd name="T45" fmla="*/ 453 h 699"/>
                    <a:gd name="T46" fmla="*/ 453 w 1183"/>
                    <a:gd name="T47" fmla="*/ 358 h 699"/>
                    <a:gd name="T48" fmla="*/ 351 w 1183"/>
                    <a:gd name="T49" fmla="*/ 150 h 699"/>
                    <a:gd name="T50" fmla="*/ 306 w 1183"/>
                    <a:gd name="T51" fmla="*/ 82 h 699"/>
                    <a:gd name="T52" fmla="*/ 266 w 1183"/>
                    <a:gd name="T53" fmla="*/ 41 h 699"/>
                    <a:gd name="T54" fmla="*/ 239 w 1183"/>
                    <a:gd name="T55" fmla="*/ 26 h 699"/>
                    <a:gd name="T56" fmla="*/ 211 w 1183"/>
                    <a:gd name="T57" fmla="*/ 19 h 699"/>
                    <a:gd name="T58" fmla="*/ 190 w 1183"/>
                    <a:gd name="T59" fmla="*/ 19 h 699"/>
                    <a:gd name="T60" fmla="*/ 157 w 1183"/>
                    <a:gd name="T61" fmla="*/ 28 h 699"/>
                    <a:gd name="T62" fmla="*/ 127 w 1183"/>
                    <a:gd name="T63" fmla="*/ 46 h 699"/>
                    <a:gd name="T64" fmla="*/ 99 w 1183"/>
                    <a:gd name="T65" fmla="*/ 74 h 699"/>
                    <a:gd name="T66" fmla="*/ 45 w 1183"/>
                    <a:gd name="T67" fmla="*/ 151 h 699"/>
                    <a:gd name="T68" fmla="*/ 23 w 1183"/>
                    <a:gd name="T69" fmla="*/ 120 h 699"/>
                    <a:gd name="T70" fmla="*/ 21 w 1183"/>
                    <a:gd name="T71" fmla="*/ 71 h 699"/>
                    <a:gd name="T72" fmla="*/ 78 w 1183"/>
                    <a:gd name="T73" fmla="*/ 30 h 699"/>
                    <a:gd name="T74" fmla="*/ 115 w 1183"/>
                    <a:gd name="T75" fmla="*/ 13 h 699"/>
                    <a:gd name="T76" fmla="*/ 157 w 1183"/>
                    <a:gd name="T77" fmla="*/ 3 h 699"/>
                    <a:gd name="T78" fmla="*/ 201 w 1183"/>
                    <a:gd name="T79" fmla="*/ 0 h 699"/>
                    <a:gd name="T80" fmla="*/ 233 w 1183"/>
                    <a:gd name="T81" fmla="*/ 2 h 699"/>
                    <a:gd name="T82" fmla="*/ 277 w 1183"/>
                    <a:gd name="T83" fmla="*/ 12 h 699"/>
                    <a:gd name="T84" fmla="*/ 318 w 1183"/>
                    <a:gd name="T85" fmla="*/ 30 h 699"/>
                    <a:gd name="T86" fmla="*/ 356 w 1183"/>
                    <a:gd name="T87" fmla="*/ 55 h 699"/>
                    <a:gd name="T88" fmla="*/ 412 w 1183"/>
                    <a:gd name="T89" fmla="*/ 107 h 699"/>
                    <a:gd name="T90" fmla="*/ 469 w 1183"/>
                    <a:gd name="T91" fmla="*/ 187 h 699"/>
                    <a:gd name="T92" fmla="*/ 520 w 1183"/>
                    <a:gd name="T93" fmla="*/ 278 h 699"/>
                    <a:gd name="T94" fmla="*/ 622 w 1183"/>
                    <a:gd name="T95" fmla="*/ 495 h 699"/>
                    <a:gd name="T96" fmla="*/ 665 w 1183"/>
                    <a:gd name="T97" fmla="*/ 575 h 699"/>
                    <a:gd name="T98" fmla="*/ 711 w 1183"/>
                    <a:gd name="T99" fmla="*/ 636 h 699"/>
                    <a:gd name="T100" fmla="*/ 745 w 1183"/>
                    <a:gd name="T101" fmla="*/ 664 h 699"/>
                    <a:gd name="T102" fmla="*/ 773 w 1183"/>
                    <a:gd name="T103" fmla="*/ 677 h 699"/>
                    <a:gd name="T104" fmla="*/ 802 w 1183"/>
                    <a:gd name="T105" fmla="*/ 681 h 6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3" h="699">
                      <a:moveTo>
                        <a:pt x="802" y="681"/>
                      </a:moveTo>
                      <a:lnTo>
                        <a:pt x="802" y="681"/>
                      </a:lnTo>
                      <a:lnTo>
                        <a:pt x="816" y="681"/>
                      </a:lnTo>
                      <a:lnTo>
                        <a:pt x="828" y="679"/>
                      </a:lnTo>
                      <a:lnTo>
                        <a:pt x="840" y="674"/>
                      </a:lnTo>
                      <a:lnTo>
                        <a:pt x="852" y="670"/>
                      </a:lnTo>
                      <a:lnTo>
                        <a:pt x="863" y="663"/>
                      </a:lnTo>
                      <a:lnTo>
                        <a:pt x="874" y="655"/>
                      </a:lnTo>
                      <a:lnTo>
                        <a:pt x="885" y="646"/>
                      </a:lnTo>
                      <a:lnTo>
                        <a:pt x="895" y="636"/>
                      </a:lnTo>
                      <a:lnTo>
                        <a:pt x="907" y="625"/>
                      </a:lnTo>
                      <a:lnTo>
                        <a:pt x="917" y="613"/>
                      </a:lnTo>
                      <a:lnTo>
                        <a:pt x="927" y="599"/>
                      </a:lnTo>
                      <a:lnTo>
                        <a:pt x="936" y="586"/>
                      </a:lnTo>
                      <a:lnTo>
                        <a:pt x="956" y="554"/>
                      </a:lnTo>
                      <a:lnTo>
                        <a:pt x="974" y="522"/>
                      </a:lnTo>
                      <a:lnTo>
                        <a:pt x="993" y="486"/>
                      </a:lnTo>
                      <a:lnTo>
                        <a:pt x="1012" y="448"/>
                      </a:lnTo>
                      <a:lnTo>
                        <a:pt x="1050" y="370"/>
                      </a:lnTo>
                      <a:lnTo>
                        <a:pt x="1070" y="329"/>
                      </a:lnTo>
                      <a:lnTo>
                        <a:pt x="1090" y="289"/>
                      </a:lnTo>
                      <a:lnTo>
                        <a:pt x="1111" y="251"/>
                      </a:lnTo>
                      <a:lnTo>
                        <a:pt x="1134" y="213"/>
                      </a:lnTo>
                      <a:lnTo>
                        <a:pt x="1158" y="263"/>
                      </a:lnTo>
                      <a:lnTo>
                        <a:pt x="1183" y="316"/>
                      </a:lnTo>
                      <a:lnTo>
                        <a:pt x="1148" y="385"/>
                      </a:lnTo>
                      <a:lnTo>
                        <a:pt x="1131" y="420"/>
                      </a:lnTo>
                      <a:lnTo>
                        <a:pt x="1112" y="454"/>
                      </a:lnTo>
                      <a:lnTo>
                        <a:pt x="1093" y="486"/>
                      </a:lnTo>
                      <a:lnTo>
                        <a:pt x="1074" y="519"/>
                      </a:lnTo>
                      <a:lnTo>
                        <a:pt x="1053" y="549"/>
                      </a:lnTo>
                      <a:lnTo>
                        <a:pt x="1030" y="577"/>
                      </a:lnTo>
                      <a:lnTo>
                        <a:pt x="1008" y="604"/>
                      </a:lnTo>
                      <a:lnTo>
                        <a:pt x="995" y="616"/>
                      </a:lnTo>
                      <a:lnTo>
                        <a:pt x="983" y="627"/>
                      </a:lnTo>
                      <a:lnTo>
                        <a:pt x="970" y="639"/>
                      </a:lnTo>
                      <a:lnTo>
                        <a:pt x="957" y="649"/>
                      </a:lnTo>
                      <a:lnTo>
                        <a:pt x="944" y="658"/>
                      </a:lnTo>
                      <a:lnTo>
                        <a:pt x="929" y="667"/>
                      </a:lnTo>
                      <a:lnTo>
                        <a:pt x="914" y="674"/>
                      </a:lnTo>
                      <a:lnTo>
                        <a:pt x="900" y="681"/>
                      </a:lnTo>
                      <a:lnTo>
                        <a:pt x="885" y="687"/>
                      </a:lnTo>
                      <a:lnTo>
                        <a:pt x="870" y="691"/>
                      </a:lnTo>
                      <a:lnTo>
                        <a:pt x="854" y="695"/>
                      </a:lnTo>
                      <a:lnTo>
                        <a:pt x="837" y="698"/>
                      </a:lnTo>
                      <a:lnTo>
                        <a:pt x="820" y="699"/>
                      </a:lnTo>
                      <a:lnTo>
                        <a:pt x="802" y="699"/>
                      </a:lnTo>
                      <a:lnTo>
                        <a:pt x="786" y="699"/>
                      </a:lnTo>
                      <a:lnTo>
                        <a:pt x="771" y="697"/>
                      </a:lnTo>
                      <a:lnTo>
                        <a:pt x="755" y="695"/>
                      </a:lnTo>
                      <a:lnTo>
                        <a:pt x="740" y="691"/>
                      </a:lnTo>
                      <a:lnTo>
                        <a:pt x="727" y="687"/>
                      </a:lnTo>
                      <a:lnTo>
                        <a:pt x="712" y="682"/>
                      </a:lnTo>
                      <a:lnTo>
                        <a:pt x="699" y="675"/>
                      </a:lnTo>
                      <a:lnTo>
                        <a:pt x="685" y="669"/>
                      </a:lnTo>
                      <a:lnTo>
                        <a:pt x="673" y="662"/>
                      </a:lnTo>
                      <a:lnTo>
                        <a:pt x="660" y="654"/>
                      </a:lnTo>
                      <a:lnTo>
                        <a:pt x="648" y="645"/>
                      </a:lnTo>
                      <a:lnTo>
                        <a:pt x="637" y="635"/>
                      </a:lnTo>
                      <a:lnTo>
                        <a:pt x="614" y="615"/>
                      </a:lnTo>
                      <a:lnTo>
                        <a:pt x="592" y="591"/>
                      </a:lnTo>
                      <a:lnTo>
                        <a:pt x="572" y="567"/>
                      </a:lnTo>
                      <a:lnTo>
                        <a:pt x="553" y="540"/>
                      </a:lnTo>
                      <a:lnTo>
                        <a:pt x="535" y="512"/>
                      </a:lnTo>
                      <a:lnTo>
                        <a:pt x="517" y="483"/>
                      </a:lnTo>
                      <a:lnTo>
                        <a:pt x="500" y="453"/>
                      </a:lnTo>
                      <a:lnTo>
                        <a:pt x="484" y="422"/>
                      </a:lnTo>
                      <a:lnTo>
                        <a:pt x="453" y="358"/>
                      </a:lnTo>
                      <a:lnTo>
                        <a:pt x="395" y="234"/>
                      </a:lnTo>
                      <a:lnTo>
                        <a:pt x="366" y="177"/>
                      </a:lnTo>
                      <a:lnTo>
                        <a:pt x="351" y="150"/>
                      </a:lnTo>
                      <a:lnTo>
                        <a:pt x="337" y="125"/>
                      </a:lnTo>
                      <a:lnTo>
                        <a:pt x="322" y="102"/>
                      </a:lnTo>
                      <a:lnTo>
                        <a:pt x="306" y="82"/>
                      </a:lnTo>
                      <a:lnTo>
                        <a:pt x="291" y="64"/>
                      </a:lnTo>
                      <a:lnTo>
                        <a:pt x="275" y="48"/>
                      </a:lnTo>
                      <a:lnTo>
                        <a:pt x="266" y="41"/>
                      </a:lnTo>
                      <a:lnTo>
                        <a:pt x="257" y="36"/>
                      </a:lnTo>
                      <a:lnTo>
                        <a:pt x="248" y="30"/>
                      </a:lnTo>
                      <a:lnTo>
                        <a:pt x="239" y="26"/>
                      </a:lnTo>
                      <a:lnTo>
                        <a:pt x="230" y="22"/>
                      </a:lnTo>
                      <a:lnTo>
                        <a:pt x="221" y="20"/>
                      </a:lnTo>
                      <a:lnTo>
                        <a:pt x="211" y="19"/>
                      </a:lnTo>
                      <a:lnTo>
                        <a:pt x="201" y="18"/>
                      </a:lnTo>
                      <a:lnTo>
                        <a:pt x="190" y="19"/>
                      </a:lnTo>
                      <a:lnTo>
                        <a:pt x="178" y="20"/>
                      </a:lnTo>
                      <a:lnTo>
                        <a:pt x="167" y="23"/>
                      </a:lnTo>
                      <a:lnTo>
                        <a:pt x="157" y="28"/>
                      </a:lnTo>
                      <a:lnTo>
                        <a:pt x="147" y="32"/>
                      </a:lnTo>
                      <a:lnTo>
                        <a:pt x="137" y="39"/>
                      </a:lnTo>
                      <a:lnTo>
                        <a:pt x="127" y="46"/>
                      </a:lnTo>
                      <a:lnTo>
                        <a:pt x="117" y="55"/>
                      </a:lnTo>
                      <a:lnTo>
                        <a:pt x="108" y="64"/>
                      </a:lnTo>
                      <a:lnTo>
                        <a:pt x="99" y="74"/>
                      </a:lnTo>
                      <a:lnTo>
                        <a:pt x="79" y="96"/>
                      </a:lnTo>
                      <a:lnTo>
                        <a:pt x="63" y="122"/>
                      </a:lnTo>
                      <a:lnTo>
                        <a:pt x="45" y="151"/>
                      </a:lnTo>
                      <a:lnTo>
                        <a:pt x="34" y="134"/>
                      </a:lnTo>
                      <a:lnTo>
                        <a:pt x="23" y="120"/>
                      </a:lnTo>
                      <a:lnTo>
                        <a:pt x="0" y="91"/>
                      </a:lnTo>
                      <a:lnTo>
                        <a:pt x="21" y="71"/>
                      </a:lnTo>
                      <a:lnTo>
                        <a:pt x="43" y="53"/>
                      </a:lnTo>
                      <a:lnTo>
                        <a:pt x="66" y="37"/>
                      </a:lnTo>
                      <a:lnTo>
                        <a:pt x="78" y="30"/>
                      </a:lnTo>
                      <a:lnTo>
                        <a:pt x="91" y="23"/>
                      </a:lnTo>
                      <a:lnTo>
                        <a:pt x="103" y="18"/>
                      </a:lnTo>
                      <a:lnTo>
                        <a:pt x="115" y="13"/>
                      </a:lnTo>
                      <a:lnTo>
                        <a:pt x="129" y="9"/>
                      </a:lnTo>
                      <a:lnTo>
                        <a:pt x="142" y="6"/>
                      </a:lnTo>
                      <a:lnTo>
                        <a:pt x="157" y="3"/>
                      </a:lnTo>
                      <a:lnTo>
                        <a:pt x="172" y="1"/>
                      </a:lnTo>
                      <a:lnTo>
                        <a:pt x="186" y="0"/>
                      </a:lnTo>
                      <a:lnTo>
                        <a:pt x="201" y="0"/>
                      </a:lnTo>
                      <a:lnTo>
                        <a:pt x="218" y="1"/>
                      </a:lnTo>
                      <a:lnTo>
                        <a:pt x="233" y="2"/>
                      </a:lnTo>
                      <a:lnTo>
                        <a:pt x="248" y="4"/>
                      </a:lnTo>
                      <a:lnTo>
                        <a:pt x="263" y="8"/>
                      </a:lnTo>
                      <a:lnTo>
                        <a:pt x="277" y="12"/>
                      </a:lnTo>
                      <a:lnTo>
                        <a:pt x="292" y="18"/>
                      </a:lnTo>
                      <a:lnTo>
                        <a:pt x="305" y="23"/>
                      </a:lnTo>
                      <a:lnTo>
                        <a:pt x="318" y="30"/>
                      </a:lnTo>
                      <a:lnTo>
                        <a:pt x="331" y="38"/>
                      </a:lnTo>
                      <a:lnTo>
                        <a:pt x="344" y="46"/>
                      </a:lnTo>
                      <a:lnTo>
                        <a:pt x="356" y="55"/>
                      </a:lnTo>
                      <a:lnTo>
                        <a:pt x="367" y="64"/>
                      </a:lnTo>
                      <a:lnTo>
                        <a:pt x="390" y="85"/>
                      </a:lnTo>
                      <a:lnTo>
                        <a:pt x="412" y="107"/>
                      </a:lnTo>
                      <a:lnTo>
                        <a:pt x="432" y="132"/>
                      </a:lnTo>
                      <a:lnTo>
                        <a:pt x="451" y="159"/>
                      </a:lnTo>
                      <a:lnTo>
                        <a:pt x="469" y="187"/>
                      </a:lnTo>
                      <a:lnTo>
                        <a:pt x="487" y="216"/>
                      </a:lnTo>
                      <a:lnTo>
                        <a:pt x="504" y="246"/>
                      </a:lnTo>
                      <a:lnTo>
                        <a:pt x="520" y="278"/>
                      </a:lnTo>
                      <a:lnTo>
                        <a:pt x="550" y="342"/>
                      </a:lnTo>
                      <a:lnTo>
                        <a:pt x="608" y="466"/>
                      </a:lnTo>
                      <a:lnTo>
                        <a:pt x="622" y="495"/>
                      </a:lnTo>
                      <a:lnTo>
                        <a:pt x="636" y="523"/>
                      </a:lnTo>
                      <a:lnTo>
                        <a:pt x="650" y="550"/>
                      </a:lnTo>
                      <a:lnTo>
                        <a:pt x="665" y="575"/>
                      </a:lnTo>
                      <a:lnTo>
                        <a:pt x="680" y="597"/>
                      </a:lnTo>
                      <a:lnTo>
                        <a:pt x="695" y="618"/>
                      </a:lnTo>
                      <a:lnTo>
                        <a:pt x="711" y="636"/>
                      </a:lnTo>
                      <a:lnTo>
                        <a:pt x="728" y="652"/>
                      </a:lnTo>
                      <a:lnTo>
                        <a:pt x="737" y="659"/>
                      </a:lnTo>
                      <a:lnTo>
                        <a:pt x="745" y="664"/>
                      </a:lnTo>
                      <a:lnTo>
                        <a:pt x="754" y="669"/>
                      </a:lnTo>
                      <a:lnTo>
                        <a:pt x="763" y="673"/>
                      </a:lnTo>
                      <a:lnTo>
                        <a:pt x="773" y="677"/>
                      </a:lnTo>
                      <a:lnTo>
                        <a:pt x="782" y="679"/>
                      </a:lnTo>
                      <a:lnTo>
                        <a:pt x="792" y="681"/>
                      </a:lnTo>
                      <a:lnTo>
                        <a:pt x="802" y="681"/>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56" name="Freeform 84">
                  <a:extLst>
                    <a:ext uri="{FF2B5EF4-FFF2-40B4-BE49-F238E27FC236}">
                      <a16:creationId xmlns:a16="http://schemas.microsoft.com/office/drawing/2014/main" id="{9154B4AB-1383-45EF-8966-F7CBE21116D6}"/>
                    </a:ext>
                  </a:extLst>
                </p:cNvPr>
                <p:cNvSpPr>
                  <a:spLocks/>
                </p:cNvSpPr>
                <p:nvPr/>
              </p:nvSpPr>
              <p:spPr bwMode="auto">
                <a:xfrm>
                  <a:off x="8619801" y="4779687"/>
                  <a:ext cx="278385" cy="146457"/>
                </a:xfrm>
                <a:custGeom>
                  <a:avLst/>
                  <a:gdLst>
                    <a:gd name="T0" fmla="*/ 45 w 201"/>
                    <a:gd name="T1" fmla="*/ 150 h 150"/>
                    <a:gd name="T2" fmla="*/ 45 w 201"/>
                    <a:gd name="T3" fmla="*/ 150 h 150"/>
                    <a:gd name="T4" fmla="*/ 62 w 201"/>
                    <a:gd name="T5" fmla="*/ 122 h 150"/>
                    <a:gd name="T6" fmla="*/ 80 w 201"/>
                    <a:gd name="T7" fmla="*/ 97 h 150"/>
                    <a:gd name="T8" fmla="*/ 98 w 201"/>
                    <a:gd name="T9" fmla="*/ 74 h 150"/>
                    <a:gd name="T10" fmla="*/ 108 w 201"/>
                    <a:gd name="T11" fmla="*/ 64 h 150"/>
                    <a:gd name="T12" fmla="*/ 117 w 201"/>
                    <a:gd name="T13" fmla="*/ 55 h 150"/>
                    <a:gd name="T14" fmla="*/ 127 w 201"/>
                    <a:gd name="T15" fmla="*/ 46 h 150"/>
                    <a:gd name="T16" fmla="*/ 137 w 201"/>
                    <a:gd name="T17" fmla="*/ 40 h 150"/>
                    <a:gd name="T18" fmla="*/ 147 w 201"/>
                    <a:gd name="T19" fmla="*/ 33 h 150"/>
                    <a:gd name="T20" fmla="*/ 157 w 201"/>
                    <a:gd name="T21" fmla="*/ 27 h 150"/>
                    <a:gd name="T22" fmla="*/ 167 w 201"/>
                    <a:gd name="T23" fmla="*/ 24 h 150"/>
                    <a:gd name="T24" fmla="*/ 179 w 201"/>
                    <a:gd name="T25" fmla="*/ 21 h 150"/>
                    <a:gd name="T26" fmla="*/ 190 w 201"/>
                    <a:gd name="T27" fmla="*/ 18 h 150"/>
                    <a:gd name="T28" fmla="*/ 201 w 201"/>
                    <a:gd name="T29" fmla="*/ 18 h 150"/>
                    <a:gd name="T30" fmla="*/ 201 w 201"/>
                    <a:gd name="T31" fmla="*/ 0 h 150"/>
                    <a:gd name="T32" fmla="*/ 201 w 201"/>
                    <a:gd name="T33" fmla="*/ 0 h 150"/>
                    <a:gd name="T34" fmla="*/ 186 w 201"/>
                    <a:gd name="T35" fmla="*/ 0 h 150"/>
                    <a:gd name="T36" fmla="*/ 171 w 201"/>
                    <a:gd name="T37" fmla="*/ 1 h 150"/>
                    <a:gd name="T38" fmla="*/ 157 w 201"/>
                    <a:gd name="T39" fmla="*/ 4 h 150"/>
                    <a:gd name="T40" fmla="*/ 143 w 201"/>
                    <a:gd name="T41" fmla="*/ 6 h 150"/>
                    <a:gd name="T42" fmla="*/ 129 w 201"/>
                    <a:gd name="T43" fmla="*/ 9 h 150"/>
                    <a:gd name="T44" fmla="*/ 116 w 201"/>
                    <a:gd name="T45" fmla="*/ 14 h 150"/>
                    <a:gd name="T46" fmla="*/ 103 w 201"/>
                    <a:gd name="T47" fmla="*/ 18 h 150"/>
                    <a:gd name="T48" fmla="*/ 91 w 201"/>
                    <a:gd name="T49" fmla="*/ 24 h 150"/>
                    <a:gd name="T50" fmla="*/ 78 w 201"/>
                    <a:gd name="T51" fmla="*/ 31 h 150"/>
                    <a:gd name="T52" fmla="*/ 66 w 201"/>
                    <a:gd name="T53" fmla="*/ 37 h 150"/>
                    <a:gd name="T54" fmla="*/ 43 w 201"/>
                    <a:gd name="T55" fmla="*/ 53 h 150"/>
                    <a:gd name="T56" fmla="*/ 21 w 201"/>
                    <a:gd name="T57" fmla="*/ 71 h 150"/>
                    <a:gd name="T58" fmla="*/ 0 w 201"/>
                    <a:gd name="T59" fmla="*/ 91 h 150"/>
                    <a:gd name="T60" fmla="*/ 0 w 201"/>
                    <a:gd name="T61" fmla="*/ 91 h 150"/>
                    <a:gd name="T62" fmla="*/ 23 w 201"/>
                    <a:gd name="T63" fmla="*/ 119 h 150"/>
                    <a:gd name="T64" fmla="*/ 34 w 201"/>
                    <a:gd name="T65" fmla="*/ 135 h 150"/>
                    <a:gd name="T66" fmla="*/ 45 w 201"/>
                    <a:gd name="T67" fmla="*/ 150 h 150"/>
                    <a:gd name="T68" fmla="*/ 45 w 201"/>
                    <a:gd name="T69" fmla="*/ 150 h 1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01" h="150">
                      <a:moveTo>
                        <a:pt x="45" y="150"/>
                      </a:moveTo>
                      <a:lnTo>
                        <a:pt x="45" y="150"/>
                      </a:lnTo>
                      <a:lnTo>
                        <a:pt x="62" y="122"/>
                      </a:lnTo>
                      <a:lnTo>
                        <a:pt x="80" y="97"/>
                      </a:lnTo>
                      <a:lnTo>
                        <a:pt x="98" y="74"/>
                      </a:lnTo>
                      <a:lnTo>
                        <a:pt x="108" y="64"/>
                      </a:lnTo>
                      <a:lnTo>
                        <a:pt x="117" y="55"/>
                      </a:lnTo>
                      <a:lnTo>
                        <a:pt x="127" y="46"/>
                      </a:lnTo>
                      <a:lnTo>
                        <a:pt x="137" y="40"/>
                      </a:lnTo>
                      <a:lnTo>
                        <a:pt x="147" y="33"/>
                      </a:lnTo>
                      <a:lnTo>
                        <a:pt x="157" y="27"/>
                      </a:lnTo>
                      <a:lnTo>
                        <a:pt x="167" y="24"/>
                      </a:lnTo>
                      <a:lnTo>
                        <a:pt x="179" y="21"/>
                      </a:lnTo>
                      <a:lnTo>
                        <a:pt x="190" y="18"/>
                      </a:lnTo>
                      <a:lnTo>
                        <a:pt x="201" y="18"/>
                      </a:lnTo>
                      <a:lnTo>
                        <a:pt x="201" y="0"/>
                      </a:lnTo>
                      <a:lnTo>
                        <a:pt x="186" y="0"/>
                      </a:lnTo>
                      <a:lnTo>
                        <a:pt x="171" y="1"/>
                      </a:lnTo>
                      <a:lnTo>
                        <a:pt x="157" y="4"/>
                      </a:lnTo>
                      <a:lnTo>
                        <a:pt x="143" y="6"/>
                      </a:lnTo>
                      <a:lnTo>
                        <a:pt x="129" y="9"/>
                      </a:lnTo>
                      <a:lnTo>
                        <a:pt x="116" y="14"/>
                      </a:lnTo>
                      <a:lnTo>
                        <a:pt x="103" y="18"/>
                      </a:lnTo>
                      <a:lnTo>
                        <a:pt x="91" y="24"/>
                      </a:lnTo>
                      <a:lnTo>
                        <a:pt x="78" y="31"/>
                      </a:lnTo>
                      <a:lnTo>
                        <a:pt x="66" y="37"/>
                      </a:lnTo>
                      <a:lnTo>
                        <a:pt x="43" y="53"/>
                      </a:lnTo>
                      <a:lnTo>
                        <a:pt x="21" y="71"/>
                      </a:lnTo>
                      <a:lnTo>
                        <a:pt x="0" y="91"/>
                      </a:lnTo>
                      <a:lnTo>
                        <a:pt x="23" y="119"/>
                      </a:lnTo>
                      <a:lnTo>
                        <a:pt x="34" y="135"/>
                      </a:lnTo>
                      <a:lnTo>
                        <a:pt x="45" y="150"/>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57" name="Freeform 86">
                  <a:extLst>
                    <a:ext uri="{FF2B5EF4-FFF2-40B4-BE49-F238E27FC236}">
                      <a16:creationId xmlns:a16="http://schemas.microsoft.com/office/drawing/2014/main" id="{09F271C2-9A9A-43C8-AC1D-EAB82789517E}"/>
                    </a:ext>
                  </a:extLst>
                </p:cNvPr>
                <p:cNvSpPr>
                  <a:spLocks/>
                </p:cNvSpPr>
                <p:nvPr/>
              </p:nvSpPr>
              <p:spPr bwMode="auto">
                <a:xfrm>
                  <a:off x="7769414" y="4774805"/>
                  <a:ext cx="1120462" cy="614146"/>
                </a:xfrm>
                <a:custGeom>
                  <a:avLst/>
                  <a:gdLst>
                    <a:gd name="T0" fmla="*/ 0 w 809"/>
                    <a:gd name="T1" fmla="*/ 384 h 629"/>
                    <a:gd name="T2" fmla="*/ 49 w 809"/>
                    <a:gd name="T3" fmla="*/ 487 h 629"/>
                    <a:gd name="T4" fmla="*/ 71 w 809"/>
                    <a:gd name="T5" fmla="*/ 449 h 629"/>
                    <a:gd name="T6" fmla="*/ 113 w 809"/>
                    <a:gd name="T7" fmla="*/ 371 h 629"/>
                    <a:gd name="T8" fmla="*/ 170 w 809"/>
                    <a:gd name="T9" fmla="*/ 252 h 629"/>
                    <a:gd name="T10" fmla="*/ 208 w 809"/>
                    <a:gd name="T11" fmla="*/ 179 h 629"/>
                    <a:gd name="T12" fmla="*/ 246 w 809"/>
                    <a:gd name="T13" fmla="*/ 114 h 629"/>
                    <a:gd name="T14" fmla="*/ 265 w 809"/>
                    <a:gd name="T15" fmla="*/ 87 h 629"/>
                    <a:gd name="T16" fmla="*/ 287 w 809"/>
                    <a:gd name="T17" fmla="*/ 64 h 629"/>
                    <a:gd name="T18" fmla="*/ 308 w 809"/>
                    <a:gd name="T19" fmla="*/ 45 h 629"/>
                    <a:gd name="T20" fmla="*/ 331 w 809"/>
                    <a:gd name="T21" fmla="*/ 30 h 629"/>
                    <a:gd name="T22" fmla="*/ 354 w 809"/>
                    <a:gd name="T23" fmla="*/ 21 h 629"/>
                    <a:gd name="T24" fmla="*/ 380 w 809"/>
                    <a:gd name="T25" fmla="*/ 19 h 629"/>
                    <a:gd name="T26" fmla="*/ 380 w 809"/>
                    <a:gd name="T27" fmla="*/ 19 h 629"/>
                    <a:gd name="T28" fmla="*/ 412 w 809"/>
                    <a:gd name="T29" fmla="*/ 23 h 629"/>
                    <a:gd name="T30" fmla="*/ 441 w 809"/>
                    <a:gd name="T31" fmla="*/ 38 h 629"/>
                    <a:gd name="T32" fmla="*/ 468 w 809"/>
                    <a:gd name="T33" fmla="*/ 60 h 629"/>
                    <a:gd name="T34" fmla="*/ 494 w 809"/>
                    <a:gd name="T35" fmla="*/ 91 h 629"/>
                    <a:gd name="T36" fmla="*/ 517 w 809"/>
                    <a:gd name="T37" fmla="*/ 126 h 629"/>
                    <a:gd name="T38" fmla="*/ 541 w 809"/>
                    <a:gd name="T39" fmla="*/ 167 h 629"/>
                    <a:gd name="T40" fmla="*/ 587 w 809"/>
                    <a:gd name="T41" fmla="*/ 260 h 629"/>
                    <a:gd name="T42" fmla="*/ 658 w 809"/>
                    <a:gd name="T43" fmla="*/ 412 h 629"/>
                    <a:gd name="T44" fmla="*/ 697 w 809"/>
                    <a:gd name="T45" fmla="*/ 486 h 629"/>
                    <a:gd name="T46" fmla="*/ 725 w 809"/>
                    <a:gd name="T47" fmla="*/ 532 h 629"/>
                    <a:gd name="T48" fmla="*/ 757 w 809"/>
                    <a:gd name="T49" fmla="*/ 574 h 629"/>
                    <a:gd name="T50" fmla="*/ 790 w 809"/>
                    <a:gd name="T51" fmla="*/ 613 h 629"/>
                    <a:gd name="T52" fmla="*/ 809 w 809"/>
                    <a:gd name="T53" fmla="*/ 510 h 629"/>
                    <a:gd name="T54" fmla="*/ 790 w 809"/>
                    <a:gd name="T55" fmla="*/ 471 h 629"/>
                    <a:gd name="T56" fmla="*/ 732 w 809"/>
                    <a:gd name="T57" fmla="*/ 346 h 629"/>
                    <a:gd name="T58" fmla="*/ 690 w 809"/>
                    <a:gd name="T59" fmla="*/ 261 h 629"/>
                    <a:gd name="T60" fmla="*/ 644 w 809"/>
                    <a:gd name="T61" fmla="*/ 181 h 629"/>
                    <a:gd name="T62" fmla="*/ 618 w 809"/>
                    <a:gd name="T63" fmla="*/ 144 h 629"/>
                    <a:gd name="T64" fmla="*/ 591 w 809"/>
                    <a:gd name="T65" fmla="*/ 110 h 629"/>
                    <a:gd name="T66" fmla="*/ 562 w 809"/>
                    <a:gd name="T67" fmla="*/ 79 h 629"/>
                    <a:gd name="T68" fmla="*/ 532 w 809"/>
                    <a:gd name="T69" fmla="*/ 52 h 629"/>
                    <a:gd name="T70" fmla="*/ 498 w 809"/>
                    <a:gd name="T71" fmla="*/ 31 h 629"/>
                    <a:gd name="T72" fmla="*/ 461 w 809"/>
                    <a:gd name="T73" fmla="*/ 14 h 629"/>
                    <a:gd name="T74" fmla="*/ 423 w 809"/>
                    <a:gd name="T75" fmla="*/ 4 h 629"/>
                    <a:gd name="T76" fmla="*/ 380 w 809"/>
                    <a:gd name="T77" fmla="*/ 0 h 629"/>
                    <a:gd name="T78" fmla="*/ 380 w 809"/>
                    <a:gd name="T79" fmla="*/ 1 h 629"/>
                    <a:gd name="T80" fmla="*/ 345 w 809"/>
                    <a:gd name="T81" fmla="*/ 2 h 629"/>
                    <a:gd name="T82" fmla="*/ 313 w 809"/>
                    <a:gd name="T83" fmla="*/ 9 h 629"/>
                    <a:gd name="T84" fmla="*/ 282 w 809"/>
                    <a:gd name="T85" fmla="*/ 20 h 629"/>
                    <a:gd name="T86" fmla="*/ 253 w 809"/>
                    <a:gd name="T87" fmla="*/ 33 h 629"/>
                    <a:gd name="T88" fmla="*/ 225 w 809"/>
                    <a:gd name="T89" fmla="*/ 51 h 629"/>
                    <a:gd name="T90" fmla="*/ 199 w 809"/>
                    <a:gd name="T91" fmla="*/ 73 h 629"/>
                    <a:gd name="T92" fmla="*/ 176 w 809"/>
                    <a:gd name="T93" fmla="*/ 96 h 629"/>
                    <a:gd name="T94" fmla="*/ 129 w 809"/>
                    <a:gd name="T95" fmla="*/ 151 h 629"/>
                    <a:gd name="T96" fmla="*/ 89 w 809"/>
                    <a:gd name="T97" fmla="*/ 214 h 629"/>
                    <a:gd name="T98" fmla="*/ 52 w 809"/>
                    <a:gd name="T99" fmla="*/ 280 h 629"/>
                    <a:gd name="T100" fmla="*/ 0 w 809"/>
                    <a:gd name="T101" fmla="*/ 384 h 62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09" h="629">
                      <a:moveTo>
                        <a:pt x="0" y="384"/>
                      </a:moveTo>
                      <a:lnTo>
                        <a:pt x="0" y="384"/>
                      </a:lnTo>
                      <a:lnTo>
                        <a:pt x="24" y="437"/>
                      </a:lnTo>
                      <a:lnTo>
                        <a:pt x="49" y="487"/>
                      </a:lnTo>
                      <a:lnTo>
                        <a:pt x="71" y="449"/>
                      </a:lnTo>
                      <a:lnTo>
                        <a:pt x="92" y="411"/>
                      </a:lnTo>
                      <a:lnTo>
                        <a:pt x="113" y="371"/>
                      </a:lnTo>
                      <a:lnTo>
                        <a:pt x="133" y="330"/>
                      </a:lnTo>
                      <a:lnTo>
                        <a:pt x="170" y="252"/>
                      </a:lnTo>
                      <a:lnTo>
                        <a:pt x="189" y="215"/>
                      </a:lnTo>
                      <a:lnTo>
                        <a:pt x="208" y="179"/>
                      </a:lnTo>
                      <a:lnTo>
                        <a:pt x="227" y="145"/>
                      </a:lnTo>
                      <a:lnTo>
                        <a:pt x="246" y="114"/>
                      </a:lnTo>
                      <a:lnTo>
                        <a:pt x="256" y="101"/>
                      </a:lnTo>
                      <a:lnTo>
                        <a:pt x="265" y="87"/>
                      </a:lnTo>
                      <a:lnTo>
                        <a:pt x="277" y="75"/>
                      </a:lnTo>
                      <a:lnTo>
                        <a:pt x="287" y="64"/>
                      </a:lnTo>
                      <a:lnTo>
                        <a:pt x="297" y="54"/>
                      </a:lnTo>
                      <a:lnTo>
                        <a:pt x="308" y="45"/>
                      </a:lnTo>
                      <a:lnTo>
                        <a:pt x="319" y="37"/>
                      </a:lnTo>
                      <a:lnTo>
                        <a:pt x="331" y="30"/>
                      </a:lnTo>
                      <a:lnTo>
                        <a:pt x="343" y="26"/>
                      </a:lnTo>
                      <a:lnTo>
                        <a:pt x="354" y="21"/>
                      </a:lnTo>
                      <a:lnTo>
                        <a:pt x="368" y="19"/>
                      </a:lnTo>
                      <a:lnTo>
                        <a:pt x="380" y="19"/>
                      </a:lnTo>
                      <a:lnTo>
                        <a:pt x="396" y="20"/>
                      </a:lnTo>
                      <a:lnTo>
                        <a:pt x="412" y="23"/>
                      </a:lnTo>
                      <a:lnTo>
                        <a:pt x="426" y="30"/>
                      </a:lnTo>
                      <a:lnTo>
                        <a:pt x="441" y="38"/>
                      </a:lnTo>
                      <a:lnTo>
                        <a:pt x="454" y="49"/>
                      </a:lnTo>
                      <a:lnTo>
                        <a:pt x="468" y="60"/>
                      </a:lnTo>
                      <a:lnTo>
                        <a:pt x="481" y="75"/>
                      </a:lnTo>
                      <a:lnTo>
                        <a:pt x="494" y="91"/>
                      </a:lnTo>
                      <a:lnTo>
                        <a:pt x="506" y="107"/>
                      </a:lnTo>
                      <a:lnTo>
                        <a:pt x="517" y="126"/>
                      </a:lnTo>
                      <a:lnTo>
                        <a:pt x="530" y="147"/>
                      </a:lnTo>
                      <a:lnTo>
                        <a:pt x="541" y="167"/>
                      </a:lnTo>
                      <a:lnTo>
                        <a:pt x="563" y="212"/>
                      </a:lnTo>
                      <a:lnTo>
                        <a:pt x="587" y="260"/>
                      </a:lnTo>
                      <a:lnTo>
                        <a:pt x="633" y="361"/>
                      </a:lnTo>
                      <a:lnTo>
                        <a:pt x="658" y="412"/>
                      </a:lnTo>
                      <a:lnTo>
                        <a:pt x="684" y="461"/>
                      </a:lnTo>
                      <a:lnTo>
                        <a:pt x="697" y="486"/>
                      </a:lnTo>
                      <a:lnTo>
                        <a:pt x="710" y="510"/>
                      </a:lnTo>
                      <a:lnTo>
                        <a:pt x="725" y="532"/>
                      </a:lnTo>
                      <a:lnTo>
                        <a:pt x="741" y="554"/>
                      </a:lnTo>
                      <a:lnTo>
                        <a:pt x="757" y="574"/>
                      </a:lnTo>
                      <a:lnTo>
                        <a:pt x="773" y="595"/>
                      </a:lnTo>
                      <a:lnTo>
                        <a:pt x="790" y="613"/>
                      </a:lnTo>
                      <a:lnTo>
                        <a:pt x="808" y="629"/>
                      </a:lnTo>
                      <a:lnTo>
                        <a:pt x="809" y="510"/>
                      </a:lnTo>
                      <a:lnTo>
                        <a:pt x="790" y="471"/>
                      </a:lnTo>
                      <a:lnTo>
                        <a:pt x="771" y="431"/>
                      </a:lnTo>
                      <a:lnTo>
                        <a:pt x="732" y="346"/>
                      </a:lnTo>
                      <a:lnTo>
                        <a:pt x="712" y="303"/>
                      </a:lnTo>
                      <a:lnTo>
                        <a:pt x="690" y="261"/>
                      </a:lnTo>
                      <a:lnTo>
                        <a:pt x="668" y="220"/>
                      </a:lnTo>
                      <a:lnTo>
                        <a:pt x="644" y="181"/>
                      </a:lnTo>
                      <a:lnTo>
                        <a:pt x="632" y="162"/>
                      </a:lnTo>
                      <a:lnTo>
                        <a:pt x="618" y="144"/>
                      </a:lnTo>
                      <a:lnTo>
                        <a:pt x="605" y="126"/>
                      </a:lnTo>
                      <a:lnTo>
                        <a:pt x="591" y="110"/>
                      </a:lnTo>
                      <a:lnTo>
                        <a:pt x="578" y="94"/>
                      </a:lnTo>
                      <a:lnTo>
                        <a:pt x="562" y="79"/>
                      </a:lnTo>
                      <a:lnTo>
                        <a:pt x="548" y="66"/>
                      </a:lnTo>
                      <a:lnTo>
                        <a:pt x="532" y="52"/>
                      </a:lnTo>
                      <a:lnTo>
                        <a:pt x="515" y="41"/>
                      </a:lnTo>
                      <a:lnTo>
                        <a:pt x="498" y="31"/>
                      </a:lnTo>
                      <a:lnTo>
                        <a:pt x="480" y="22"/>
                      </a:lnTo>
                      <a:lnTo>
                        <a:pt x="461" y="14"/>
                      </a:lnTo>
                      <a:lnTo>
                        <a:pt x="442" y="9"/>
                      </a:lnTo>
                      <a:lnTo>
                        <a:pt x="423" y="4"/>
                      </a:lnTo>
                      <a:lnTo>
                        <a:pt x="401" y="1"/>
                      </a:lnTo>
                      <a:lnTo>
                        <a:pt x="380" y="0"/>
                      </a:lnTo>
                      <a:lnTo>
                        <a:pt x="380" y="1"/>
                      </a:lnTo>
                      <a:lnTo>
                        <a:pt x="363" y="1"/>
                      </a:lnTo>
                      <a:lnTo>
                        <a:pt x="345" y="2"/>
                      </a:lnTo>
                      <a:lnTo>
                        <a:pt x="329" y="5"/>
                      </a:lnTo>
                      <a:lnTo>
                        <a:pt x="313" y="9"/>
                      </a:lnTo>
                      <a:lnTo>
                        <a:pt x="297" y="13"/>
                      </a:lnTo>
                      <a:lnTo>
                        <a:pt x="282" y="20"/>
                      </a:lnTo>
                      <a:lnTo>
                        <a:pt x="268" y="27"/>
                      </a:lnTo>
                      <a:lnTo>
                        <a:pt x="253" y="33"/>
                      </a:lnTo>
                      <a:lnTo>
                        <a:pt x="240" y="42"/>
                      </a:lnTo>
                      <a:lnTo>
                        <a:pt x="225" y="51"/>
                      </a:lnTo>
                      <a:lnTo>
                        <a:pt x="213" y="61"/>
                      </a:lnTo>
                      <a:lnTo>
                        <a:pt x="199" y="73"/>
                      </a:lnTo>
                      <a:lnTo>
                        <a:pt x="187" y="84"/>
                      </a:lnTo>
                      <a:lnTo>
                        <a:pt x="176" y="96"/>
                      </a:lnTo>
                      <a:lnTo>
                        <a:pt x="152" y="123"/>
                      </a:lnTo>
                      <a:lnTo>
                        <a:pt x="129" y="151"/>
                      </a:lnTo>
                      <a:lnTo>
                        <a:pt x="109" y="181"/>
                      </a:lnTo>
                      <a:lnTo>
                        <a:pt x="89" y="214"/>
                      </a:lnTo>
                      <a:lnTo>
                        <a:pt x="70" y="246"/>
                      </a:lnTo>
                      <a:lnTo>
                        <a:pt x="52" y="280"/>
                      </a:lnTo>
                      <a:lnTo>
                        <a:pt x="34" y="315"/>
                      </a:lnTo>
                      <a:lnTo>
                        <a:pt x="0" y="384"/>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58" name="Freeform 87">
                  <a:extLst>
                    <a:ext uri="{FF2B5EF4-FFF2-40B4-BE49-F238E27FC236}">
                      <a16:creationId xmlns:a16="http://schemas.microsoft.com/office/drawing/2014/main" id="{FDCCA480-225C-41A4-AE1B-3AD7E4C2744F}"/>
                    </a:ext>
                  </a:extLst>
                </p:cNvPr>
                <p:cNvSpPr>
                  <a:spLocks/>
                </p:cNvSpPr>
                <p:nvPr/>
              </p:nvSpPr>
              <p:spPr bwMode="auto">
                <a:xfrm>
                  <a:off x="6601756" y="4762070"/>
                  <a:ext cx="1119182" cy="683511"/>
                </a:xfrm>
                <a:custGeom>
                  <a:avLst/>
                  <a:gdLst>
                    <a:gd name="T0" fmla="*/ 789 w 977"/>
                    <a:gd name="T1" fmla="*/ 682 h 700"/>
                    <a:gd name="T2" fmla="*/ 821 w 977"/>
                    <a:gd name="T3" fmla="*/ 673 h 700"/>
                    <a:gd name="T4" fmla="*/ 850 w 977"/>
                    <a:gd name="T5" fmla="*/ 654 h 700"/>
                    <a:gd name="T6" fmla="*/ 880 w 977"/>
                    <a:gd name="T7" fmla="*/ 626 h 700"/>
                    <a:gd name="T8" fmla="*/ 932 w 977"/>
                    <a:gd name="T9" fmla="*/ 549 h 700"/>
                    <a:gd name="T10" fmla="*/ 977 w 977"/>
                    <a:gd name="T11" fmla="*/ 609 h 700"/>
                    <a:gd name="T12" fmla="*/ 935 w 977"/>
                    <a:gd name="T13" fmla="*/ 647 h 700"/>
                    <a:gd name="T14" fmla="*/ 887 w 977"/>
                    <a:gd name="T15" fmla="*/ 676 h 700"/>
                    <a:gd name="T16" fmla="*/ 848 w 977"/>
                    <a:gd name="T17" fmla="*/ 691 h 700"/>
                    <a:gd name="T18" fmla="*/ 807 w 977"/>
                    <a:gd name="T19" fmla="*/ 698 h 700"/>
                    <a:gd name="T20" fmla="*/ 776 w 977"/>
                    <a:gd name="T21" fmla="*/ 700 h 700"/>
                    <a:gd name="T22" fmla="*/ 729 w 977"/>
                    <a:gd name="T23" fmla="*/ 695 h 700"/>
                    <a:gd name="T24" fmla="*/ 686 w 977"/>
                    <a:gd name="T25" fmla="*/ 683 h 700"/>
                    <a:gd name="T26" fmla="*/ 647 w 977"/>
                    <a:gd name="T27" fmla="*/ 663 h 700"/>
                    <a:gd name="T28" fmla="*/ 610 w 977"/>
                    <a:gd name="T29" fmla="*/ 636 h 700"/>
                    <a:gd name="T30" fmla="*/ 546 w 977"/>
                    <a:gd name="T31" fmla="*/ 567 h 700"/>
                    <a:gd name="T32" fmla="*/ 491 w 977"/>
                    <a:gd name="T33" fmla="*/ 483 h 700"/>
                    <a:gd name="T34" fmla="*/ 427 w 977"/>
                    <a:gd name="T35" fmla="*/ 359 h 700"/>
                    <a:gd name="T36" fmla="*/ 341 w 977"/>
                    <a:gd name="T37" fmla="*/ 176 h 700"/>
                    <a:gd name="T38" fmla="*/ 297 w 977"/>
                    <a:gd name="T39" fmla="*/ 102 h 700"/>
                    <a:gd name="T40" fmla="*/ 250 w 977"/>
                    <a:gd name="T41" fmla="*/ 49 h 700"/>
                    <a:gd name="T42" fmla="*/ 223 w 977"/>
                    <a:gd name="T43" fmla="*/ 31 h 700"/>
                    <a:gd name="T44" fmla="*/ 195 w 977"/>
                    <a:gd name="T45" fmla="*/ 21 h 700"/>
                    <a:gd name="T46" fmla="*/ 175 w 977"/>
                    <a:gd name="T47" fmla="*/ 18 h 700"/>
                    <a:gd name="T48" fmla="*/ 137 w 977"/>
                    <a:gd name="T49" fmla="*/ 25 h 700"/>
                    <a:gd name="T50" fmla="*/ 102 w 977"/>
                    <a:gd name="T51" fmla="*/ 45 h 700"/>
                    <a:gd name="T52" fmla="*/ 69 w 977"/>
                    <a:gd name="T53" fmla="*/ 78 h 700"/>
                    <a:gd name="T54" fmla="*/ 39 w 977"/>
                    <a:gd name="T55" fmla="*/ 118 h 700"/>
                    <a:gd name="T56" fmla="*/ 1 w 977"/>
                    <a:gd name="T57" fmla="*/ 68 h 700"/>
                    <a:gd name="T58" fmla="*/ 39 w 977"/>
                    <a:gd name="T59" fmla="*/ 40 h 700"/>
                    <a:gd name="T60" fmla="*/ 103 w 977"/>
                    <a:gd name="T61" fmla="*/ 11 h 700"/>
                    <a:gd name="T62" fmla="*/ 176 w 977"/>
                    <a:gd name="T63" fmla="*/ 0 h 700"/>
                    <a:gd name="T64" fmla="*/ 207 w 977"/>
                    <a:gd name="T65" fmla="*/ 3 h 700"/>
                    <a:gd name="T66" fmla="*/ 251 w 977"/>
                    <a:gd name="T67" fmla="*/ 13 h 700"/>
                    <a:gd name="T68" fmla="*/ 292 w 977"/>
                    <a:gd name="T69" fmla="*/ 31 h 700"/>
                    <a:gd name="T70" fmla="*/ 329 w 977"/>
                    <a:gd name="T71" fmla="*/ 55 h 700"/>
                    <a:gd name="T72" fmla="*/ 385 w 977"/>
                    <a:gd name="T73" fmla="*/ 108 h 700"/>
                    <a:gd name="T74" fmla="*/ 443 w 977"/>
                    <a:gd name="T75" fmla="*/ 188 h 700"/>
                    <a:gd name="T76" fmla="*/ 494 w 977"/>
                    <a:gd name="T77" fmla="*/ 278 h 700"/>
                    <a:gd name="T78" fmla="*/ 611 w 977"/>
                    <a:gd name="T79" fmla="*/ 524 h 700"/>
                    <a:gd name="T80" fmla="*/ 656 w 977"/>
                    <a:gd name="T81" fmla="*/ 598 h 700"/>
                    <a:gd name="T82" fmla="*/ 703 w 977"/>
                    <a:gd name="T83" fmla="*/ 651 h 700"/>
                    <a:gd name="T84" fmla="*/ 729 w 977"/>
                    <a:gd name="T85" fmla="*/ 669 h 700"/>
                    <a:gd name="T86" fmla="*/ 757 w 977"/>
                    <a:gd name="T87" fmla="*/ 679 h 700"/>
                    <a:gd name="T88" fmla="*/ 776 w 977"/>
                    <a:gd name="T89" fmla="*/ 682 h 7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894 w 10000"/>
                    <a:gd name="connsiteY65" fmla="*/ 271 h 10000"/>
                    <a:gd name="connsiteX66" fmla="*/ 1791 w 10000"/>
                    <a:gd name="connsiteY66" fmla="*/ 257 h 10000"/>
                    <a:gd name="connsiteX67" fmla="*/ 1668 w 10000"/>
                    <a:gd name="connsiteY67" fmla="*/ 271 h 10000"/>
                    <a:gd name="connsiteX68" fmla="*/ 1525 w 10000"/>
                    <a:gd name="connsiteY68" fmla="*/ 314 h 10000"/>
                    <a:gd name="connsiteX69" fmla="*/ 1402 w 10000"/>
                    <a:gd name="connsiteY69" fmla="*/ 357 h 10000"/>
                    <a:gd name="connsiteX70" fmla="*/ 1279 w 10000"/>
                    <a:gd name="connsiteY70" fmla="*/ 443 h 10000"/>
                    <a:gd name="connsiteX71" fmla="*/ 1157 w 10000"/>
                    <a:gd name="connsiteY71" fmla="*/ 529 h 10000"/>
                    <a:gd name="connsiteX72" fmla="*/ 1044 w 10000"/>
                    <a:gd name="connsiteY72" fmla="*/ 643 h 10000"/>
                    <a:gd name="connsiteX73" fmla="*/ 931 w 10000"/>
                    <a:gd name="connsiteY73" fmla="*/ 786 h 10000"/>
                    <a:gd name="connsiteX74" fmla="*/ 809 w 10000"/>
                    <a:gd name="connsiteY74" fmla="*/ 929 h 10000"/>
                    <a:gd name="connsiteX75" fmla="*/ 706 w 10000"/>
                    <a:gd name="connsiteY75" fmla="*/ 1114 h 10000"/>
                    <a:gd name="connsiteX76" fmla="*/ 604 w 10000"/>
                    <a:gd name="connsiteY76" fmla="*/ 1286 h 10000"/>
                    <a:gd name="connsiteX77" fmla="*/ 491 w 10000"/>
                    <a:gd name="connsiteY77" fmla="*/ 1486 h 10000"/>
                    <a:gd name="connsiteX78" fmla="*/ 399 w 10000"/>
                    <a:gd name="connsiteY78" fmla="*/ 1686 h 10000"/>
                    <a:gd name="connsiteX79" fmla="*/ 194 w 10000"/>
                    <a:gd name="connsiteY79" fmla="*/ 2157 h 10000"/>
                    <a:gd name="connsiteX80" fmla="*/ 0 w 10000"/>
                    <a:gd name="connsiteY80" fmla="*/ 2643 h 10000"/>
                    <a:gd name="connsiteX81" fmla="*/ 10 w 10000"/>
                    <a:gd name="connsiteY81" fmla="*/ 971 h 10000"/>
                    <a:gd name="connsiteX82" fmla="*/ 205 w 10000"/>
                    <a:gd name="connsiteY82" fmla="*/ 757 h 10000"/>
                    <a:gd name="connsiteX83" fmla="*/ 399 w 10000"/>
                    <a:gd name="connsiteY83" fmla="*/ 571 h 10000"/>
                    <a:gd name="connsiteX84" fmla="*/ 604 w 10000"/>
                    <a:gd name="connsiteY84" fmla="*/ 386 h 10000"/>
                    <a:gd name="connsiteX85" fmla="*/ 819 w 10000"/>
                    <a:gd name="connsiteY85" fmla="*/ 257 h 10000"/>
                    <a:gd name="connsiteX86" fmla="*/ 1054 w 10000"/>
                    <a:gd name="connsiteY86" fmla="*/ 157 h 10000"/>
                    <a:gd name="connsiteX87" fmla="*/ 1300 w 10000"/>
                    <a:gd name="connsiteY87" fmla="*/ 71 h 10000"/>
                    <a:gd name="connsiteX88" fmla="*/ 1535 w 10000"/>
                    <a:gd name="connsiteY88" fmla="*/ 29 h 10000"/>
                    <a:gd name="connsiteX89" fmla="*/ 1801 w 10000"/>
                    <a:gd name="connsiteY89" fmla="*/ 0 h 10000"/>
                    <a:gd name="connsiteX90" fmla="*/ 1965 w 10000"/>
                    <a:gd name="connsiteY90" fmla="*/ 0 h 10000"/>
                    <a:gd name="connsiteX91" fmla="*/ 2119 w 10000"/>
                    <a:gd name="connsiteY91" fmla="*/ 43 h 10000"/>
                    <a:gd name="connsiteX92" fmla="*/ 2272 w 10000"/>
                    <a:gd name="connsiteY92" fmla="*/ 71 h 10000"/>
                    <a:gd name="connsiteX93" fmla="*/ 2426 w 10000"/>
                    <a:gd name="connsiteY93" fmla="*/ 114 h 10000"/>
                    <a:gd name="connsiteX94" fmla="*/ 2569 w 10000"/>
                    <a:gd name="connsiteY94" fmla="*/ 186 h 10000"/>
                    <a:gd name="connsiteX95" fmla="*/ 2712 w 10000"/>
                    <a:gd name="connsiteY95" fmla="*/ 257 h 10000"/>
                    <a:gd name="connsiteX96" fmla="*/ 2845 w 10000"/>
                    <a:gd name="connsiteY96" fmla="*/ 343 h 10000"/>
                    <a:gd name="connsiteX97" fmla="*/ 2989 w 10000"/>
                    <a:gd name="connsiteY97" fmla="*/ 443 h 10000"/>
                    <a:gd name="connsiteX98" fmla="*/ 3112 w 10000"/>
                    <a:gd name="connsiteY98" fmla="*/ 529 h 10000"/>
                    <a:gd name="connsiteX99" fmla="*/ 3234 w 10000"/>
                    <a:gd name="connsiteY99" fmla="*/ 657 h 10000"/>
                    <a:gd name="connsiteX100" fmla="*/ 3367 w 10000"/>
                    <a:gd name="connsiteY100" fmla="*/ 786 h 10000"/>
                    <a:gd name="connsiteX101" fmla="*/ 3490 w 10000"/>
                    <a:gd name="connsiteY101" fmla="*/ 914 h 10000"/>
                    <a:gd name="connsiteX102" fmla="*/ 3726 w 10000"/>
                    <a:gd name="connsiteY102" fmla="*/ 1200 h 10000"/>
                    <a:gd name="connsiteX103" fmla="*/ 3941 w 10000"/>
                    <a:gd name="connsiteY103" fmla="*/ 1543 h 10000"/>
                    <a:gd name="connsiteX104" fmla="*/ 4145 w 10000"/>
                    <a:gd name="connsiteY104" fmla="*/ 1900 h 10000"/>
                    <a:gd name="connsiteX105" fmla="*/ 4340 w 10000"/>
                    <a:gd name="connsiteY105" fmla="*/ 2286 h 10000"/>
                    <a:gd name="connsiteX106" fmla="*/ 4534 w 10000"/>
                    <a:gd name="connsiteY106" fmla="*/ 2686 h 10000"/>
                    <a:gd name="connsiteX107" fmla="*/ 4708 w 10000"/>
                    <a:gd name="connsiteY107" fmla="*/ 3100 h 10000"/>
                    <a:gd name="connsiteX108" fmla="*/ 4893 w 10000"/>
                    <a:gd name="connsiteY108" fmla="*/ 3529 h 10000"/>
                    <a:gd name="connsiteX109" fmla="*/ 5056 w 10000"/>
                    <a:gd name="connsiteY109" fmla="*/ 3971 h 10000"/>
                    <a:gd name="connsiteX110" fmla="*/ 5363 w 10000"/>
                    <a:gd name="connsiteY110" fmla="*/ 4871 h 10000"/>
                    <a:gd name="connsiteX111" fmla="*/ 5967 w 10000"/>
                    <a:gd name="connsiteY111" fmla="*/ 6657 h 10000"/>
                    <a:gd name="connsiteX112" fmla="*/ 6254 w 10000"/>
                    <a:gd name="connsiteY112" fmla="*/ 7486 h 10000"/>
                    <a:gd name="connsiteX113" fmla="*/ 6407 w 10000"/>
                    <a:gd name="connsiteY113" fmla="*/ 7843 h 10000"/>
                    <a:gd name="connsiteX114" fmla="*/ 6551 w 10000"/>
                    <a:gd name="connsiteY114" fmla="*/ 8214 h 10000"/>
                    <a:gd name="connsiteX115" fmla="*/ 6714 w 10000"/>
                    <a:gd name="connsiteY115" fmla="*/ 8543 h 10000"/>
                    <a:gd name="connsiteX116" fmla="*/ 6868 w 10000"/>
                    <a:gd name="connsiteY116" fmla="*/ 8829 h 10000"/>
                    <a:gd name="connsiteX117" fmla="*/ 7021 w 10000"/>
                    <a:gd name="connsiteY117" fmla="*/ 9100 h 10000"/>
                    <a:gd name="connsiteX118" fmla="*/ 7195 w 10000"/>
                    <a:gd name="connsiteY118" fmla="*/ 9300 h 10000"/>
                    <a:gd name="connsiteX119" fmla="*/ 7288 w 10000"/>
                    <a:gd name="connsiteY119" fmla="*/ 9400 h 10000"/>
                    <a:gd name="connsiteX120" fmla="*/ 7369 w 10000"/>
                    <a:gd name="connsiteY120" fmla="*/ 9500 h 10000"/>
                    <a:gd name="connsiteX121" fmla="*/ 7462 w 10000"/>
                    <a:gd name="connsiteY121" fmla="*/ 9557 h 10000"/>
                    <a:gd name="connsiteX122" fmla="*/ 7554 w 10000"/>
                    <a:gd name="connsiteY122" fmla="*/ 9629 h 10000"/>
                    <a:gd name="connsiteX123" fmla="*/ 7646 w 10000"/>
                    <a:gd name="connsiteY123" fmla="*/ 9671 h 10000"/>
                    <a:gd name="connsiteX124" fmla="*/ 7748 w 10000"/>
                    <a:gd name="connsiteY124" fmla="*/ 9700 h 10000"/>
                    <a:gd name="connsiteX125" fmla="*/ 7851 w 10000"/>
                    <a:gd name="connsiteY125" fmla="*/ 9743 h 10000"/>
                    <a:gd name="connsiteX126" fmla="*/ 7943 w 10000"/>
                    <a:gd name="connsiteY126"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791 w 10000"/>
                    <a:gd name="connsiteY65" fmla="*/ 257 h 10000"/>
                    <a:gd name="connsiteX66" fmla="*/ 1668 w 10000"/>
                    <a:gd name="connsiteY66" fmla="*/ 271 h 10000"/>
                    <a:gd name="connsiteX67" fmla="*/ 1525 w 10000"/>
                    <a:gd name="connsiteY67" fmla="*/ 314 h 10000"/>
                    <a:gd name="connsiteX68" fmla="*/ 1402 w 10000"/>
                    <a:gd name="connsiteY68" fmla="*/ 357 h 10000"/>
                    <a:gd name="connsiteX69" fmla="*/ 1279 w 10000"/>
                    <a:gd name="connsiteY69" fmla="*/ 443 h 10000"/>
                    <a:gd name="connsiteX70" fmla="*/ 1157 w 10000"/>
                    <a:gd name="connsiteY70" fmla="*/ 529 h 10000"/>
                    <a:gd name="connsiteX71" fmla="*/ 1044 w 10000"/>
                    <a:gd name="connsiteY71" fmla="*/ 643 h 10000"/>
                    <a:gd name="connsiteX72" fmla="*/ 931 w 10000"/>
                    <a:gd name="connsiteY72" fmla="*/ 786 h 10000"/>
                    <a:gd name="connsiteX73" fmla="*/ 809 w 10000"/>
                    <a:gd name="connsiteY73" fmla="*/ 929 h 10000"/>
                    <a:gd name="connsiteX74" fmla="*/ 706 w 10000"/>
                    <a:gd name="connsiteY74" fmla="*/ 1114 h 10000"/>
                    <a:gd name="connsiteX75" fmla="*/ 604 w 10000"/>
                    <a:gd name="connsiteY75" fmla="*/ 1286 h 10000"/>
                    <a:gd name="connsiteX76" fmla="*/ 491 w 10000"/>
                    <a:gd name="connsiteY76" fmla="*/ 1486 h 10000"/>
                    <a:gd name="connsiteX77" fmla="*/ 399 w 10000"/>
                    <a:gd name="connsiteY77" fmla="*/ 1686 h 10000"/>
                    <a:gd name="connsiteX78" fmla="*/ 194 w 10000"/>
                    <a:gd name="connsiteY78" fmla="*/ 2157 h 10000"/>
                    <a:gd name="connsiteX79" fmla="*/ 0 w 10000"/>
                    <a:gd name="connsiteY79" fmla="*/ 2643 h 10000"/>
                    <a:gd name="connsiteX80" fmla="*/ 10 w 10000"/>
                    <a:gd name="connsiteY80" fmla="*/ 971 h 10000"/>
                    <a:gd name="connsiteX81" fmla="*/ 205 w 10000"/>
                    <a:gd name="connsiteY81" fmla="*/ 757 h 10000"/>
                    <a:gd name="connsiteX82" fmla="*/ 399 w 10000"/>
                    <a:gd name="connsiteY82" fmla="*/ 571 h 10000"/>
                    <a:gd name="connsiteX83" fmla="*/ 604 w 10000"/>
                    <a:gd name="connsiteY83" fmla="*/ 386 h 10000"/>
                    <a:gd name="connsiteX84" fmla="*/ 819 w 10000"/>
                    <a:gd name="connsiteY84" fmla="*/ 257 h 10000"/>
                    <a:gd name="connsiteX85" fmla="*/ 1054 w 10000"/>
                    <a:gd name="connsiteY85" fmla="*/ 157 h 10000"/>
                    <a:gd name="connsiteX86" fmla="*/ 1300 w 10000"/>
                    <a:gd name="connsiteY86" fmla="*/ 71 h 10000"/>
                    <a:gd name="connsiteX87" fmla="*/ 1535 w 10000"/>
                    <a:gd name="connsiteY87" fmla="*/ 29 h 10000"/>
                    <a:gd name="connsiteX88" fmla="*/ 1801 w 10000"/>
                    <a:gd name="connsiteY88" fmla="*/ 0 h 10000"/>
                    <a:gd name="connsiteX89" fmla="*/ 1965 w 10000"/>
                    <a:gd name="connsiteY89" fmla="*/ 0 h 10000"/>
                    <a:gd name="connsiteX90" fmla="*/ 2119 w 10000"/>
                    <a:gd name="connsiteY90" fmla="*/ 43 h 10000"/>
                    <a:gd name="connsiteX91" fmla="*/ 2272 w 10000"/>
                    <a:gd name="connsiteY91" fmla="*/ 71 h 10000"/>
                    <a:gd name="connsiteX92" fmla="*/ 2426 w 10000"/>
                    <a:gd name="connsiteY92" fmla="*/ 114 h 10000"/>
                    <a:gd name="connsiteX93" fmla="*/ 2569 w 10000"/>
                    <a:gd name="connsiteY93" fmla="*/ 186 h 10000"/>
                    <a:gd name="connsiteX94" fmla="*/ 2712 w 10000"/>
                    <a:gd name="connsiteY94" fmla="*/ 257 h 10000"/>
                    <a:gd name="connsiteX95" fmla="*/ 2845 w 10000"/>
                    <a:gd name="connsiteY95" fmla="*/ 343 h 10000"/>
                    <a:gd name="connsiteX96" fmla="*/ 2989 w 10000"/>
                    <a:gd name="connsiteY96" fmla="*/ 443 h 10000"/>
                    <a:gd name="connsiteX97" fmla="*/ 3112 w 10000"/>
                    <a:gd name="connsiteY97" fmla="*/ 529 h 10000"/>
                    <a:gd name="connsiteX98" fmla="*/ 3234 w 10000"/>
                    <a:gd name="connsiteY98" fmla="*/ 657 h 10000"/>
                    <a:gd name="connsiteX99" fmla="*/ 3367 w 10000"/>
                    <a:gd name="connsiteY99" fmla="*/ 786 h 10000"/>
                    <a:gd name="connsiteX100" fmla="*/ 3490 w 10000"/>
                    <a:gd name="connsiteY100" fmla="*/ 914 h 10000"/>
                    <a:gd name="connsiteX101" fmla="*/ 3726 w 10000"/>
                    <a:gd name="connsiteY101" fmla="*/ 1200 h 10000"/>
                    <a:gd name="connsiteX102" fmla="*/ 3941 w 10000"/>
                    <a:gd name="connsiteY102" fmla="*/ 1543 h 10000"/>
                    <a:gd name="connsiteX103" fmla="*/ 4145 w 10000"/>
                    <a:gd name="connsiteY103" fmla="*/ 1900 h 10000"/>
                    <a:gd name="connsiteX104" fmla="*/ 4340 w 10000"/>
                    <a:gd name="connsiteY104" fmla="*/ 2286 h 10000"/>
                    <a:gd name="connsiteX105" fmla="*/ 4534 w 10000"/>
                    <a:gd name="connsiteY105" fmla="*/ 2686 h 10000"/>
                    <a:gd name="connsiteX106" fmla="*/ 4708 w 10000"/>
                    <a:gd name="connsiteY106" fmla="*/ 3100 h 10000"/>
                    <a:gd name="connsiteX107" fmla="*/ 4893 w 10000"/>
                    <a:gd name="connsiteY107" fmla="*/ 3529 h 10000"/>
                    <a:gd name="connsiteX108" fmla="*/ 5056 w 10000"/>
                    <a:gd name="connsiteY108" fmla="*/ 3971 h 10000"/>
                    <a:gd name="connsiteX109" fmla="*/ 5363 w 10000"/>
                    <a:gd name="connsiteY109" fmla="*/ 4871 h 10000"/>
                    <a:gd name="connsiteX110" fmla="*/ 5967 w 10000"/>
                    <a:gd name="connsiteY110" fmla="*/ 6657 h 10000"/>
                    <a:gd name="connsiteX111" fmla="*/ 6254 w 10000"/>
                    <a:gd name="connsiteY111" fmla="*/ 7486 h 10000"/>
                    <a:gd name="connsiteX112" fmla="*/ 6407 w 10000"/>
                    <a:gd name="connsiteY112" fmla="*/ 7843 h 10000"/>
                    <a:gd name="connsiteX113" fmla="*/ 6551 w 10000"/>
                    <a:gd name="connsiteY113" fmla="*/ 8214 h 10000"/>
                    <a:gd name="connsiteX114" fmla="*/ 6714 w 10000"/>
                    <a:gd name="connsiteY114" fmla="*/ 8543 h 10000"/>
                    <a:gd name="connsiteX115" fmla="*/ 6868 w 10000"/>
                    <a:gd name="connsiteY115" fmla="*/ 8829 h 10000"/>
                    <a:gd name="connsiteX116" fmla="*/ 7021 w 10000"/>
                    <a:gd name="connsiteY116" fmla="*/ 9100 h 10000"/>
                    <a:gd name="connsiteX117" fmla="*/ 7195 w 10000"/>
                    <a:gd name="connsiteY117" fmla="*/ 9300 h 10000"/>
                    <a:gd name="connsiteX118" fmla="*/ 7288 w 10000"/>
                    <a:gd name="connsiteY118" fmla="*/ 9400 h 10000"/>
                    <a:gd name="connsiteX119" fmla="*/ 7369 w 10000"/>
                    <a:gd name="connsiteY119" fmla="*/ 9500 h 10000"/>
                    <a:gd name="connsiteX120" fmla="*/ 7462 w 10000"/>
                    <a:gd name="connsiteY120" fmla="*/ 9557 h 10000"/>
                    <a:gd name="connsiteX121" fmla="*/ 7554 w 10000"/>
                    <a:gd name="connsiteY121" fmla="*/ 9629 h 10000"/>
                    <a:gd name="connsiteX122" fmla="*/ 7646 w 10000"/>
                    <a:gd name="connsiteY122" fmla="*/ 9671 h 10000"/>
                    <a:gd name="connsiteX123" fmla="*/ 7748 w 10000"/>
                    <a:gd name="connsiteY123" fmla="*/ 9700 h 10000"/>
                    <a:gd name="connsiteX124" fmla="*/ 7851 w 10000"/>
                    <a:gd name="connsiteY124" fmla="*/ 9743 h 10000"/>
                    <a:gd name="connsiteX125" fmla="*/ 7943 w 10000"/>
                    <a:gd name="connsiteY125"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791 w 10000"/>
                    <a:gd name="connsiteY65" fmla="*/ 257 h 10000"/>
                    <a:gd name="connsiteX66" fmla="*/ 1668 w 10000"/>
                    <a:gd name="connsiteY66" fmla="*/ 271 h 10000"/>
                    <a:gd name="connsiteX67" fmla="*/ 1525 w 10000"/>
                    <a:gd name="connsiteY67" fmla="*/ 314 h 10000"/>
                    <a:gd name="connsiteX68" fmla="*/ 1402 w 10000"/>
                    <a:gd name="connsiteY68" fmla="*/ 357 h 10000"/>
                    <a:gd name="connsiteX69" fmla="*/ 1279 w 10000"/>
                    <a:gd name="connsiteY69" fmla="*/ 443 h 10000"/>
                    <a:gd name="connsiteX70" fmla="*/ 1157 w 10000"/>
                    <a:gd name="connsiteY70" fmla="*/ 529 h 10000"/>
                    <a:gd name="connsiteX71" fmla="*/ 1044 w 10000"/>
                    <a:gd name="connsiteY71" fmla="*/ 643 h 10000"/>
                    <a:gd name="connsiteX72" fmla="*/ 931 w 10000"/>
                    <a:gd name="connsiteY72" fmla="*/ 786 h 10000"/>
                    <a:gd name="connsiteX73" fmla="*/ 809 w 10000"/>
                    <a:gd name="connsiteY73" fmla="*/ 929 h 10000"/>
                    <a:gd name="connsiteX74" fmla="*/ 706 w 10000"/>
                    <a:gd name="connsiteY74" fmla="*/ 1114 h 10000"/>
                    <a:gd name="connsiteX75" fmla="*/ 604 w 10000"/>
                    <a:gd name="connsiteY75" fmla="*/ 1286 h 10000"/>
                    <a:gd name="connsiteX76" fmla="*/ 491 w 10000"/>
                    <a:gd name="connsiteY76" fmla="*/ 1486 h 10000"/>
                    <a:gd name="connsiteX77" fmla="*/ 399 w 10000"/>
                    <a:gd name="connsiteY77" fmla="*/ 1686 h 10000"/>
                    <a:gd name="connsiteX78" fmla="*/ 194 w 10000"/>
                    <a:gd name="connsiteY78" fmla="*/ 2157 h 10000"/>
                    <a:gd name="connsiteX79" fmla="*/ 0 w 10000"/>
                    <a:gd name="connsiteY79" fmla="*/ 2643 h 10000"/>
                    <a:gd name="connsiteX80" fmla="*/ 10 w 10000"/>
                    <a:gd name="connsiteY80" fmla="*/ 971 h 10000"/>
                    <a:gd name="connsiteX81" fmla="*/ 205 w 10000"/>
                    <a:gd name="connsiteY81" fmla="*/ 757 h 10000"/>
                    <a:gd name="connsiteX82" fmla="*/ 399 w 10000"/>
                    <a:gd name="connsiteY82" fmla="*/ 571 h 10000"/>
                    <a:gd name="connsiteX83" fmla="*/ 604 w 10000"/>
                    <a:gd name="connsiteY83" fmla="*/ 386 h 10000"/>
                    <a:gd name="connsiteX84" fmla="*/ 819 w 10000"/>
                    <a:gd name="connsiteY84" fmla="*/ 257 h 10000"/>
                    <a:gd name="connsiteX85" fmla="*/ 1054 w 10000"/>
                    <a:gd name="connsiteY85" fmla="*/ 157 h 10000"/>
                    <a:gd name="connsiteX86" fmla="*/ 1300 w 10000"/>
                    <a:gd name="connsiteY86" fmla="*/ 71 h 10000"/>
                    <a:gd name="connsiteX87" fmla="*/ 1535 w 10000"/>
                    <a:gd name="connsiteY87" fmla="*/ 29 h 10000"/>
                    <a:gd name="connsiteX88" fmla="*/ 1801 w 10000"/>
                    <a:gd name="connsiteY88" fmla="*/ 0 h 10000"/>
                    <a:gd name="connsiteX89" fmla="*/ 1965 w 10000"/>
                    <a:gd name="connsiteY89" fmla="*/ 0 h 10000"/>
                    <a:gd name="connsiteX90" fmla="*/ 2272 w 10000"/>
                    <a:gd name="connsiteY90" fmla="*/ 71 h 10000"/>
                    <a:gd name="connsiteX91" fmla="*/ 2426 w 10000"/>
                    <a:gd name="connsiteY91" fmla="*/ 114 h 10000"/>
                    <a:gd name="connsiteX92" fmla="*/ 2569 w 10000"/>
                    <a:gd name="connsiteY92" fmla="*/ 186 h 10000"/>
                    <a:gd name="connsiteX93" fmla="*/ 2712 w 10000"/>
                    <a:gd name="connsiteY93" fmla="*/ 257 h 10000"/>
                    <a:gd name="connsiteX94" fmla="*/ 2845 w 10000"/>
                    <a:gd name="connsiteY94" fmla="*/ 343 h 10000"/>
                    <a:gd name="connsiteX95" fmla="*/ 2989 w 10000"/>
                    <a:gd name="connsiteY95" fmla="*/ 443 h 10000"/>
                    <a:gd name="connsiteX96" fmla="*/ 3112 w 10000"/>
                    <a:gd name="connsiteY96" fmla="*/ 529 h 10000"/>
                    <a:gd name="connsiteX97" fmla="*/ 3234 w 10000"/>
                    <a:gd name="connsiteY97" fmla="*/ 657 h 10000"/>
                    <a:gd name="connsiteX98" fmla="*/ 3367 w 10000"/>
                    <a:gd name="connsiteY98" fmla="*/ 786 h 10000"/>
                    <a:gd name="connsiteX99" fmla="*/ 3490 w 10000"/>
                    <a:gd name="connsiteY99" fmla="*/ 914 h 10000"/>
                    <a:gd name="connsiteX100" fmla="*/ 3726 w 10000"/>
                    <a:gd name="connsiteY100" fmla="*/ 1200 h 10000"/>
                    <a:gd name="connsiteX101" fmla="*/ 3941 w 10000"/>
                    <a:gd name="connsiteY101" fmla="*/ 1543 h 10000"/>
                    <a:gd name="connsiteX102" fmla="*/ 4145 w 10000"/>
                    <a:gd name="connsiteY102" fmla="*/ 1900 h 10000"/>
                    <a:gd name="connsiteX103" fmla="*/ 4340 w 10000"/>
                    <a:gd name="connsiteY103" fmla="*/ 2286 h 10000"/>
                    <a:gd name="connsiteX104" fmla="*/ 4534 w 10000"/>
                    <a:gd name="connsiteY104" fmla="*/ 2686 h 10000"/>
                    <a:gd name="connsiteX105" fmla="*/ 4708 w 10000"/>
                    <a:gd name="connsiteY105" fmla="*/ 3100 h 10000"/>
                    <a:gd name="connsiteX106" fmla="*/ 4893 w 10000"/>
                    <a:gd name="connsiteY106" fmla="*/ 3529 h 10000"/>
                    <a:gd name="connsiteX107" fmla="*/ 5056 w 10000"/>
                    <a:gd name="connsiteY107" fmla="*/ 3971 h 10000"/>
                    <a:gd name="connsiteX108" fmla="*/ 5363 w 10000"/>
                    <a:gd name="connsiteY108" fmla="*/ 4871 h 10000"/>
                    <a:gd name="connsiteX109" fmla="*/ 5967 w 10000"/>
                    <a:gd name="connsiteY109" fmla="*/ 6657 h 10000"/>
                    <a:gd name="connsiteX110" fmla="*/ 6254 w 10000"/>
                    <a:gd name="connsiteY110" fmla="*/ 7486 h 10000"/>
                    <a:gd name="connsiteX111" fmla="*/ 6407 w 10000"/>
                    <a:gd name="connsiteY111" fmla="*/ 7843 h 10000"/>
                    <a:gd name="connsiteX112" fmla="*/ 6551 w 10000"/>
                    <a:gd name="connsiteY112" fmla="*/ 8214 h 10000"/>
                    <a:gd name="connsiteX113" fmla="*/ 6714 w 10000"/>
                    <a:gd name="connsiteY113" fmla="*/ 8543 h 10000"/>
                    <a:gd name="connsiteX114" fmla="*/ 6868 w 10000"/>
                    <a:gd name="connsiteY114" fmla="*/ 8829 h 10000"/>
                    <a:gd name="connsiteX115" fmla="*/ 7021 w 10000"/>
                    <a:gd name="connsiteY115" fmla="*/ 9100 h 10000"/>
                    <a:gd name="connsiteX116" fmla="*/ 7195 w 10000"/>
                    <a:gd name="connsiteY116" fmla="*/ 9300 h 10000"/>
                    <a:gd name="connsiteX117" fmla="*/ 7288 w 10000"/>
                    <a:gd name="connsiteY117" fmla="*/ 9400 h 10000"/>
                    <a:gd name="connsiteX118" fmla="*/ 7369 w 10000"/>
                    <a:gd name="connsiteY118" fmla="*/ 9500 h 10000"/>
                    <a:gd name="connsiteX119" fmla="*/ 7462 w 10000"/>
                    <a:gd name="connsiteY119" fmla="*/ 9557 h 10000"/>
                    <a:gd name="connsiteX120" fmla="*/ 7554 w 10000"/>
                    <a:gd name="connsiteY120" fmla="*/ 9629 h 10000"/>
                    <a:gd name="connsiteX121" fmla="*/ 7646 w 10000"/>
                    <a:gd name="connsiteY121" fmla="*/ 9671 h 10000"/>
                    <a:gd name="connsiteX122" fmla="*/ 7748 w 10000"/>
                    <a:gd name="connsiteY122" fmla="*/ 9700 h 10000"/>
                    <a:gd name="connsiteX123" fmla="*/ 7851 w 10000"/>
                    <a:gd name="connsiteY123" fmla="*/ 9743 h 10000"/>
                    <a:gd name="connsiteX124" fmla="*/ 7943 w 10000"/>
                    <a:gd name="connsiteY124"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791 w 10000"/>
                    <a:gd name="connsiteY64" fmla="*/ 257 h 10000"/>
                    <a:gd name="connsiteX65" fmla="*/ 1668 w 10000"/>
                    <a:gd name="connsiteY65" fmla="*/ 271 h 10000"/>
                    <a:gd name="connsiteX66" fmla="*/ 1525 w 10000"/>
                    <a:gd name="connsiteY66" fmla="*/ 314 h 10000"/>
                    <a:gd name="connsiteX67" fmla="*/ 1402 w 10000"/>
                    <a:gd name="connsiteY67" fmla="*/ 357 h 10000"/>
                    <a:gd name="connsiteX68" fmla="*/ 1279 w 10000"/>
                    <a:gd name="connsiteY68" fmla="*/ 443 h 10000"/>
                    <a:gd name="connsiteX69" fmla="*/ 1157 w 10000"/>
                    <a:gd name="connsiteY69" fmla="*/ 529 h 10000"/>
                    <a:gd name="connsiteX70" fmla="*/ 1044 w 10000"/>
                    <a:gd name="connsiteY70" fmla="*/ 643 h 10000"/>
                    <a:gd name="connsiteX71" fmla="*/ 931 w 10000"/>
                    <a:gd name="connsiteY71" fmla="*/ 786 h 10000"/>
                    <a:gd name="connsiteX72" fmla="*/ 809 w 10000"/>
                    <a:gd name="connsiteY72" fmla="*/ 929 h 10000"/>
                    <a:gd name="connsiteX73" fmla="*/ 706 w 10000"/>
                    <a:gd name="connsiteY73" fmla="*/ 1114 h 10000"/>
                    <a:gd name="connsiteX74" fmla="*/ 604 w 10000"/>
                    <a:gd name="connsiteY74" fmla="*/ 1286 h 10000"/>
                    <a:gd name="connsiteX75" fmla="*/ 491 w 10000"/>
                    <a:gd name="connsiteY75" fmla="*/ 1486 h 10000"/>
                    <a:gd name="connsiteX76" fmla="*/ 399 w 10000"/>
                    <a:gd name="connsiteY76" fmla="*/ 1686 h 10000"/>
                    <a:gd name="connsiteX77" fmla="*/ 194 w 10000"/>
                    <a:gd name="connsiteY77" fmla="*/ 2157 h 10000"/>
                    <a:gd name="connsiteX78" fmla="*/ 0 w 10000"/>
                    <a:gd name="connsiteY78" fmla="*/ 2643 h 10000"/>
                    <a:gd name="connsiteX79" fmla="*/ 10 w 10000"/>
                    <a:gd name="connsiteY79" fmla="*/ 971 h 10000"/>
                    <a:gd name="connsiteX80" fmla="*/ 205 w 10000"/>
                    <a:gd name="connsiteY80" fmla="*/ 757 h 10000"/>
                    <a:gd name="connsiteX81" fmla="*/ 399 w 10000"/>
                    <a:gd name="connsiteY81" fmla="*/ 571 h 10000"/>
                    <a:gd name="connsiteX82" fmla="*/ 604 w 10000"/>
                    <a:gd name="connsiteY82" fmla="*/ 386 h 10000"/>
                    <a:gd name="connsiteX83" fmla="*/ 819 w 10000"/>
                    <a:gd name="connsiteY83" fmla="*/ 257 h 10000"/>
                    <a:gd name="connsiteX84" fmla="*/ 1054 w 10000"/>
                    <a:gd name="connsiteY84" fmla="*/ 157 h 10000"/>
                    <a:gd name="connsiteX85" fmla="*/ 1300 w 10000"/>
                    <a:gd name="connsiteY85" fmla="*/ 71 h 10000"/>
                    <a:gd name="connsiteX86" fmla="*/ 1535 w 10000"/>
                    <a:gd name="connsiteY86" fmla="*/ 29 h 10000"/>
                    <a:gd name="connsiteX87" fmla="*/ 1801 w 10000"/>
                    <a:gd name="connsiteY87" fmla="*/ 0 h 10000"/>
                    <a:gd name="connsiteX88" fmla="*/ 1965 w 10000"/>
                    <a:gd name="connsiteY88" fmla="*/ 0 h 10000"/>
                    <a:gd name="connsiteX89" fmla="*/ 2272 w 10000"/>
                    <a:gd name="connsiteY89" fmla="*/ 71 h 10000"/>
                    <a:gd name="connsiteX90" fmla="*/ 2426 w 10000"/>
                    <a:gd name="connsiteY90" fmla="*/ 114 h 10000"/>
                    <a:gd name="connsiteX91" fmla="*/ 2569 w 10000"/>
                    <a:gd name="connsiteY91" fmla="*/ 186 h 10000"/>
                    <a:gd name="connsiteX92" fmla="*/ 2712 w 10000"/>
                    <a:gd name="connsiteY92" fmla="*/ 257 h 10000"/>
                    <a:gd name="connsiteX93" fmla="*/ 2845 w 10000"/>
                    <a:gd name="connsiteY93" fmla="*/ 343 h 10000"/>
                    <a:gd name="connsiteX94" fmla="*/ 2989 w 10000"/>
                    <a:gd name="connsiteY94" fmla="*/ 443 h 10000"/>
                    <a:gd name="connsiteX95" fmla="*/ 3112 w 10000"/>
                    <a:gd name="connsiteY95" fmla="*/ 529 h 10000"/>
                    <a:gd name="connsiteX96" fmla="*/ 3234 w 10000"/>
                    <a:gd name="connsiteY96" fmla="*/ 657 h 10000"/>
                    <a:gd name="connsiteX97" fmla="*/ 3367 w 10000"/>
                    <a:gd name="connsiteY97" fmla="*/ 786 h 10000"/>
                    <a:gd name="connsiteX98" fmla="*/ 3490 w 10000"/>
                    <a:gd name="connsiteY98" fmla="*/ 914 h 10000"/>
                    <a:gd name="connsiteX99" fmla="*/ 3726 w 10000"/>
                    <a:gd name="connsiteY99" fmla="*/ 1200 h 10000"/>
                    <a:gd name="connsiteX100" fmla="*/ 3941 w 10000"/>
                    <a:gd name="connsiteY100" fmla="*/ 1543 h 10000"/>
                    <a:gd name="connsiteX101" fmla="*/ 4145 w 10000"/>
                    <a:gd name="connsiteY101" fmla="*/ 1900 h 10000"/>
                    <a:gd name="connsiteX102" fmla="*/ 4340 w 10000"/>
                    <a:gd name="connsiteY102" fmla="*/ 2286 h 10000"/>
                    <a:gd name="connsiteX103" fmla="*/ 4534 w 10000"/>
                    <a:gd name="connsiteY103" fmla="*/ 2686 h 10000"/>
                    <a:gd name="connsiteX104" fmla="*/ 4708 w 10000"/>
                    <a:gd name="connsiteY104" fmla="*/ 3100 h 10000"/>
                    <a:gd name="connsiteX105" fmla="*/ 4893 w 10000"/>
                    <a:gd name="connsiteY105" fmla="*/ 3529 h 10000"/>
                    <a:gd name="connsiteX106" fmla="*/ 5056 w 10000"/>
                    <a:gd name="connsiteY106" fmla="*/ 3971 h 10000"/>
                    <a:gd name="connsiteX107" fmla="*/ 5363 w 10000"/>
                    <a:gd name="connsiteY107" fmla="*/ 4871 h 10000"/>
                    <a:gd name="connsiteX108" fmla="*/ 5967 w 10000"/>
                    <a:gd name="connsiteY108" fmla="*/ 6657 h 10000"/>
                    <a:gd name="connsiteX109" fmla="*/ 6254 w 10000"/>
                    <a:gd name="connsiteY109" fmla="*/ 7486 h 10000"/>
                    <a:gd name="connsiteX110" fmla="*/ 6407 w 10000"/>
                    <a:gd name="connsiteY110" fmla="*/ 7843 h 10000"/>
                    <a:gd name="connsiteX111" fmla="*/ 6551 w 10000"/>
                    <a:gd name="connsiteY111" fmla="*/ 8214 h 10000"/>
                    <a:gd name="connsiteX112" fmla="*/ 6714 w 10000"/>
                    <a:gd name="connsiteY112" fmla="*/ 8543 h 10000"/>
                    <a:gd name="connsiteX113" fmla="*/ 6868 w 10000"/>
                    <a:gd name="connsiteY113" fmla="*/ 8829 h 10000"/>
                    <a:gd name="connsiteX114" fmla="*/ 7021 w 10000"/>
                    <a:gd name="connsiteY114" fmla="*/ 9100 h 10000"/>
                    <a:gd name="connsiteX115" fmla="*/ 7195 w 10000"/>
                    <a:gd name="connsiteY115" fmla="*/ 9300 h 10000"/>
                    <a:gd name="connsiteX116" fmla="*/ 7288 w 10000"/>
                    <a:gd name="connsiteY116" fmla="*/ 9400 h 10000"/>
                    <a:gd name="connsiteX117" fmla="*/ 7369 w 10000"/>
                    <a:gd name="connsiteY117" fmla="*/ 9500 h 10000"/>
                    <a:gd name="connsiteX118" fmla="*/ 7462 w 10000"/>
                    <a:gd name="connsiteY118" fmla="*/ 9557 h 10000"/>
                    <a:gd name="connsiteX119" fmla="*/ 7554 w 10000"/>
                    <a:gd name="connsiteY119" fmla="*/ 9629 h 10000"/>
                    <a:gd name="connsiteX120" fmla="*/ 7646 w 10000"/>
                    <a:gd name="connsiteY120" fmla="*/ 9671 h 10000"/>
                    <a:gd name="connsiteX121" fmla="*/ 7748 w 10000"/>
                    <a:gd name="connsiteY121" fmla="*/ 9700 h 10000"/>
                    <a:gd name="connsiteX122" fmla="*/ 7851 w 10000"/>
                    <a:gd name="connsiteY122" fmla="*/ 9743 h 10000"/>
                    <a:gd name="connsiteX123" fmla="*/ 7943 w 10000"/>
                    <a:gd name="connsiteY123"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791 w 10000"/>
                    <a:gd name="connsiteY64" fmla="*/ 257 h 10000"/>
                    <a:gd name="connsiteX65" fmla="*/ 1668 w 10000"/>
                    <a:gd name="connsiteY65" fmla="*/ 271 h 10000"/>
                    <a:gd name="connsiteX66" fmla="*/ 1525 w 10000"/>
                    <a:gd name="connsiteY66" fmla="*/ 314 h 10000"/>
                    <a:gd name="connsiteX67" fmla="*/ 1402 w 10000"/>
                    <a:gd name="connsiteY67" fmla="*/ 357 h 10000"/>
                    <a:gd name="connsiteX68" fmla="*/ 1279 w 10000"/>
                    <a:gd name="connsiteY68" fmla="*/ 443 h 10000"/>
                    <a:gd name="connsiteX69" fmla="*/ 1157 w 10000"/>
                    <a:gd name="connsiteY69" fmla="*/ 529 h 10000"/>
                    <a:gd name="connsiteX70" fmla="*/ 1044 w 10000"/>
                    <a:gd name="connsiteY70" fmla="*/ 643 h 10000"/>
                    <a:gd name="connsiteX71" fmla="*/ 931 w 10000"/>
                    <a:gd name="connsiteY71" fmla="*/ 786 h 10000"/>
                    <a:gd name="connsiteX72" fmla="*/ 809 w 10000"/>
                    <a:gd name="connsiteY72" fmla="*/ 929 h 10000"/>
                    <a:gd name="connsiteX73" fmla="*/ 706 w 10000"/>
                    <a:gd name="connsiteY73" fmla="*/ 1114 h 10000"/>
                    <a:gd name="connsiteX74" fmla="*/ 604 w 10000"/>
                    <a:gd name="connsiteY74" fmla="*/ 1286 h 10000"/>
                    <a:gd name="connsiteX75" fmla="*/ 491 w 10000"/>
                    <a:gd name="connsiteY75" fmla="*/ 1486 h 10000"/>
                    <a:gd name="connsiteX76" fmla="*/ 399 w 10000"/>
                    <a:gd name="connsiteY76" fmla="*/ 1686 h 10000"/>
                    <a:gd name="connsiteX77" fmla="*/ 194 w 10000"/>
                    <a:gd name="connsiteY77" fmla="*/ 2157 h 10000"/>
                    <a:gd name="connsiteX78" fmla="*/ 0 w 10000"/>
                    <a:gd name="connsiteY78" fmla="*/ 2643 h 10000"/>
                    <a:gd name="connsiteX79" fmla="*/ 10 w 10000"/>
                    <a:gd name="connsiteY79" fmla="*/ 971 h 10000"/>
                    <a:gd name="connsiteX80" fmla="*/ 205 w 10000"/>
                    <a:gd name="connsiteY80" fmla="*/ 757 h 10000"/>
                    <a:gd name="connsiteX81" fmla="*/ 399 w 10000"/>
                    <a:gd name="connsiteY81" fmla="*/ 571 h 10000"/>
                    <a:gd name="connsiteX82" fmla="*/ 604 w 10000"/>
                    <a:gd name="connsiteY82" fmla="*/ 386 h 10000"/>
                    <a:gd name="connsiteX83" fmla="*/ 819 w 10000"/>
                    <a:gd name="connsiteY83" fmla="*/ 257 h 10000"/>
                    <a:gd name="connsiteX84" fmla="*/ 1054 w 10000"/>
                    <a:gd name="connsiteY84" fmla="*/ 157 h 10000"/>
                    <a:gd name="connsiteX85" fmla="*/ 1300 w 10000"/>
                    <a:gd name="connsiteY85" fmla="*/ 71 h 10000"/>
                    <a:gd name="connsiteX86" fmla="*/ 1535 w 10000"/>
                    <a:gd name="connsiteY86" fmla="*/ 29 h 10000"/>
                    <a:gd name="connsiteX87" fmla="*/ 1801 w 10000"/>
                    <a:gd name="connsiteY87" fmla="*/ 0 h 10000"/>
                    <a:gd name="connsiteX88" fmla="*/ 2272 w 10000"/>
                    <a:gd name="connsiteY88" fmla="*/ 71 h 10000"/>
                    <a:gd name="connsiteX89" fmla="*/ 2426 w 10000"/>
                    <a:gd name="connsiteY89" fmla="*/ 114 h 10000"/>
                    <a:gd name="connsiteX90" fmla="*/ 2569 w 10000"/>
                    <a:gd name="connsiteY90" fmla="*/ 186 h 10000"/>
                    <a:gd name="connsiteX91" fmla="*/ 2712 w 10000"/>
                    <a:gd name="connsiteY91" fmla="*/ 257 h 10000"/>
                    <a:gd name="connsiteX92" fmla="*/ 2845 w 10000"/>
                    <a:gd name="connsiteY92" fmla="*/ 343 h 10000"/>
                    <a:gd name="connsiteX93" fmla="*/ 2989 w 10000"/>
                    <a:gd name="connsiteY93" fmla="*/ 443 h 10000"/>
                    <a:gd name="connsiteX94" fmla="*/ 3112 w 10000"/>
                    <a:gd name="connsiteY94" fmla="*/ 529 h 10000"/>
                    <a:gd name="connsiteX95" fmla="*/ 3234 w 10000"/>
                    <a:gd name="connsiteY95" fmla="*/ 657 h 10000"/>
                    <a:gd name="connsiteX96" fmla="*/ 3367 w 10000"/>
                    <a:gd name="connsiteY96" fmla="*/ 786 h 10000"/>
                    <a:gd name="connsiteX97" fmla="*/ 3490 w 10000"/>
                    <a:gd name="connsiteY97" fmla="*/ 914 h 10000"/>
                    <a:gd name="connsiteX98" fmla="*/ 3726 w 10000"/>
                    <a:gd name="connsiteY98" fmla="*/ 1200 h 10000"/>
                    <a:gd name="connsiteX99" fmla="*/ 3941 w 10000"/>
                    <a:gd name="connsiteY99" fmla="*/ 1543 h 10000"/>
                    <a:gd name="connsiteX100" fmla="*/ 4145 w 10000"/>
                    <a:gd name="connsiteY100" fmla="*/ 1900 h 10000"/>
                    <a:gd name="connsiteX101" fmla="*/ 4340 w 10000"/>
                    <a:gd name="connsiteY101" fmla="*/ 2286 h 10000"/>
                    <a:gd name="connsiteX102" fmla="*/ 4534 w 10000"/>
                    <a:gd name="connsiteY102" fmla="*/ 2686 h 10000"/>
                    <a:gd name="connsiteX103" fmla="*/ 4708 w 10000"/>
                    <a:gd name="connsiteY103" fmla="*/ 3100 h 10000"/>
                    <a:gd name="connsiteX104" fmla="*/ 4893 w 10000"/>
                    <a:gd name="connsiteY104" fmla="*/ 3529 h 10000"/>
                    <a:gd name="connsiteX105" fmla="*/ 5056 w 10000"/>
                    <a:gd name="connsiteY105" fmla="*/ 3971 h 10000"/>
                    <a:gd name="connsiteX106" fmla="*/ 5363 w 10000"/>
                    <a:gd name="connsiteY106" fmla="*/ 4871 h 10000"/>
                    <a:gd name="connsiteX107" fmla="*/ 5967 w 10000"/>
                    <a:gd name="connsiteY107" fmla="*/ 6657 h 10000"/>
                    <a:gd name="connsiteX108" fmla="*/ 6254 w 10000"/>
                    <a:gd name="connsiteY108" fmla="*/ 7486 h 10000"/>
                    <a:gd name="connsiteX109" fmla="*/ 6407 w 10000"/>
                    <a:gd name="connsiteY109" fmla="*/ 7843 h 10000"/>
                    <a:gd name="connsiteX110" fmla="*/ 6551 w 10000"/>
                    <a:gd name="connsiteY110" fmla="*/ 8214 h 10000"/>
                    <a:gd name="connsiteX111" fmla="*/ 6714 w 10000"/>
                    <a:gd name="connsiteY111" fmla="*/ 8543 h 10000"/>
                    <a:gd name="connsiteX112" fmla="*/ 6868 w 10000"/>
                    <a:gd name="connsiteY112" fmla="*/ 8829 h 10000"/>
                    <a:gd name="connsiteX113" fmla="*/ 7021 w 10000"/>
                    <a:gd name="connsiteY113" fmla="*/ 9100 h 10000"/>
                    <a:gd name="connsiteX114" fmla="*/ 7195 w 10000"/>
                    <a:gd name="connsiteY114" fmla="*/ 9300 h 10000"/>
                    <a:gd name="connsiteX115" fmla="*/ 7288 w 10000"/>
                    <a:gd name="connsiteY115" fmla="*/ 9400 h 10000"/>
                    <a:gd name="connsiteX116" fmla="*/ 7369 w 10000"/>
                    <a:gd name="connsiteY116" fmla="*/ 9500 h 10000"/>
                    <a:gd name="connsiteX117" fmla="*/ 7462 w 10000"/>
                    <a:gd name="connsiteY117" fmla="*/ 9557 h 10000"/>
                    <a:gd name="connsiteX118" fmla="*/ 7554 w 10000"/>
                    <a:gd name="connsiteY118" fmla="*/ 9629 h 10000"/>
                    <a:gd name="connsiteX119" fmla="*/ 7646 w 10000"/>
                    <a:gd name="connsiteY119" fmla="*/ 9671 h 10000"/>
                    <a:gd name="connsiteX120" fmla="*/ 7748 w 10000"/>
                    <a:gd name="connsiteY120" fmla="*/ 9700 h 10000"/>
                    <a:gd name="connsiteX121" fmla="*/ 7851 w 10000"/>
                    <a:gd name="connsiteY121" fmla="*/ 9743 h 10000"/>
                    <a:gd name="connsiteX122" fmla="*/ 7943 w 10000"/>
                    <a:gd name="connsiteY122" fmla="*/ 9743 h 10000"/>
                    <a:gd name="connsiteX0" fmla="*/ 7943 w 10000"/>
                    <a:gd name="connsiteY0" fmla="*/ 9714 h 9971"/>
                    <a:gd name="connsiteX1" fmla="*/ 7943 w 10000"/>
                    <a:gd name="connsiteY1" fmla="*/ 9714 h 9971"/>
                    <a:gd name="connsiteX2" fmla="*/ 8076 w 10000"/>
                    <a:gd name="connsiteY2" fmla="*/ 9714 h 9971"/>
                    <a:gd name="connsiteX3" fmla="*/ 8178 w 10000"/>
                    <a:gd name="connsiteY3" fmla="*/ 9671 h 9971"/>
                    <a:gd name="connsiteX4" fmla="*/ 8291 w 10000"/>
                    <a:gd name="connsiteY4" fmla="*/ 9628 h 9971"/>
                    <a:gd name="connsiteX5" fmla="*/ 8403 w 10000"/>
                    <a:gd name="connsiteY5" fmla="*/ 9585 h 9971"/>
                    <a:gd name="connsiteX6" fmla="*/ 8506 w 10000"/>
                    <a:gd name="connsiteY6" fmla="*/ 9500 h 9971"/>
                    <a:gd name="connsiteX7" fmla="*/ 8608 w 10000"/>
                    <a:gd name="connsiteY7" fmla="*/ 9400 h 9971"/>
                    <a:gd name="connsiteX8" fmla="*/ 8700 w 10000"/>
                    <a:gd name="connsiteY8" fmla="*/ 9314 h 9971"/>
                    <a:gd name="connsiteX9" fmla="*/ 8802 w 10000"/>
                    <a:gd name="connsiteY9" fmla="*/ 9185 h 9971"/>
                    <a:gd name="connsiteX10" fmla="*/ 8915 w 10000"/>
                    <a:gd name="connsiteY10" fmla="*/ 9057 h 9971"/>
                    <a:gd name="connsiteX11" fmla="*/ 9007 w 10000"/>
                    <a:gd name="connsiteY11" fmla="*/ 8914 h 9971"/>
                    <a:gd name="connsiteX12" fmla="*/ 9191 w 10000"/>
                    <a:gd name="connsiteY12" fmla="*/ 8585 h 9971"/>
                    <a:gd name="connsiteX13" fmla="*/ 9376 w 10000"/>
                    <a:gd name="connsiteY13" fmla="*/ 8214 h 9971"/>
                    <a:gd name="connsiteX14" fmla="*/ 9539 w 10000"/>
                    <a:gd name="connsiteY14" fmla="*/ 7814 h 9971"/>
                    <a:gd name="connsiteX15" fmla="*/ 9775 w 10000"/>
                    <a:gd name="connsiteY15" fmla="*/ 8257 h 9971"/>
                    <a:gd name="connsiteX16" fmla="*/ 10000 w 10000"/>
                    <a:gd name="connsiteY16" fmla="*/ 8671 h 9971"/>
                    <a:gd name="connsiteX17" fmla="*/ 9785 w 10000"/>
                    <a:gd name="connsiteY17" fmla="*/ 8957 h 9971"/>
                    <a:gd name="connsiteX18" fmla="*/ 9570 w 10000"/>
                    <a:gd name="connsiteY18" fmla="*/ 9214 h 9971"/>
                    <a:gd name="connsiteX19" fmla="*/ 9324 w 10000"/>
                    <a:gd name="connsiteY19" fmla="*/ 9442 h 9971"/>
                    <a:gd name="connsiteX20" fmla="*/ 9212 w 10000"/>
                    <a:gd name="connsiteY20" fmla="*/ 9528 h 9971"/>
                    <a:gd name="connsiteX21" fmla="*/ 9079 w 10000"/>
                    <a:gd name="connsiteY21" fmla="*/ 9628 h 9971"/>
                    <a:gd name="connsiteX22" fmla="*/ 8946 w 10000"/>
                    <a:gd name="connsiteY22" fmla="*/ 9714 h 9971"/>
                    <a:gd name="connsiteX23" fmla="*/ 8823 w 10000"/>
                    <a:gd name="connsiteY23" fmla="*/ 9771 h 9971"/>
                    <a:gd name="connsiteX24" fmla="*/ 8680 w 10000"/>
                    <a:gd name="connsiteY24" fmla="*/ 9842 h 9971"/>
                    <a:gd name="connsiteX25" fmla="*/ 8547 w 10000"/>
                    <a:gd name="connsiteY25" fmla="*/ 9885 h 9971"/>
                    <a:gd name="connsiteX26" fmla="*/ 8403 w 10000"/>
                    <a:gd name="connsiteY26" fmla="*/ 9914 h 9971"/>
                    <a:gd name="connsiteX27" fmla="*/ 8260 w 10000"/>
                    <a:gd name="connsiteY27" fmla="*/ 9942 h 9971"/>
                    <a:gd name="connsiteX28" fmla="*/ 8106 w 10000"/>
                    <a:gd name="connsiteY28" fmla="*/ 9971 h 9971"/>
                    <a:gd name="connsiteX29" fmla="*/ 7943 w 10000"/>
                    <a:gd name="connsiteY29" fmla="*/ 9971 h 9971"/>
                    <a:gd name="connsiteX30" fmla="*/ 7779 w 10000"/>
                    <a:gd name="connsiteY30" fmla="*/ 9971 h 9971"/>
                    <a:gd name="connsiteX31" fmla="*/ 7625 w 10000"/>
                    <a:gd name="connsiteY31" fmla="*/ 9928 h 9971"/>
                    <a:gd name="connsiteX32" fmla="*/ 7462 w 10000"/>
                    <a:gd name="connsiteY32" fmla="*/ 9900 h 9971"/>
                    <a:gd name="connsiteX33" fmla="*/ 7308 w 10000"/>
                    <a:gd name="connsiteY33" fmla="*/ 9857 h 9971"/>
                    <a:gd name="connsiteX34" fmla="*/ 7165 w 10000"/>
                    <a:gd name="connsiteY34" fmla="*/ 9785 h 9971"/>
                    <a:gd name="connsiteX35" fmla="*/ 7021 w 10000"/>
                    <a:gd name="connsiteY35" fmla="*/ 9728 h 9971"/>
                    <a:gd name="connsiteX36" fmla="*/ 6888 w 10000"/>
                    <a:gd name="connsiteY36" fmla="*/ 9628 h 9971"/>
                    <a:gd name="connsiteX37" fmla="*/ 6745 w 10000"/>
                    <a:gd name="connsiteY37" fmla="*/ 9528 h 9971"/>
                    <a:gd name="connsiteX38" fmla="*/ 6622 w 10000"/>
                    <a:gd name="connsiteY38" fmla="*/ 9442 h 9971"/>
                    <a:gd name="connsiteX39" fmla="*/ 6479 w 10000"/>
                    <a:gd name="connsiteY39" fmla="*/ 9314 h 9971"/>
                    <a:gd name="connsiteX40" fmla="*/ 6366 w 10000"/>
                    <a:gd name="connsiteY40" fmla="*/ 9200 h 9971"/>
                    <a:gd name="connsiteX41" fmla="*/ 6244 w 10000"/>
                    <a:gd name="connsiteY41" fmla="*/ 9057 h 9971"/>
                    <a:gd name="connsiteX42" fmla="*/ 6008 w 10000"/>
                    <a:gd name="connsiteY42" fmla="*/ 8757 h 9971"/>
                    <a:gd name="connsiteX43" fmla="*/ 5793 w 10000"/>
                    <a:gd name="connsiteY43" fmla="*/ 8428 h 9971"/>
                    <a:gd name="connsiteX44" fmla="*/ 5589 w 10000"/>
                    <a:gd name="connsiteY44" fmla="*/ 8071 h 9971"/>
                    <a:gd name="connsiteX45" fmla="*/ 5394 w 10000"/>
                    <a:gd name="connsiteY45" fmla="*/ 7685 h 9971"/>
                    <a:gd name="connsiteX46" fmla="*/ 5200 w 10000"/>
                    <a:gd name="connsiteY46" fmla="*/ 7285 h 9971"/>
                    <a:gd name="connsiteX47" fmla="*/ 5026 w 10000"/>
                    <a:gd name="connsiteY47" fmla="*/ 6871 h 9971"/>
                    <a:gd name="connsiteX48" fmla="*/ 4852 w 10000"/>
                    <a:gd name="connsiteY48" fmla="*/ 6442 h 9971"/>
                    <a:gd name="connsiteX49" fmla="*/ 4688 w 10000"/>
                    <a:gd name="connsiteY49" fmla="*/ 6000 h 9971"/>
                    <a:gd name="connsiteX50" fmla="*/ 4371 w 10000"/>
                    <a:gd name="connsiteY50" fmla="*/ 5100 h 9971"/>
                    <a:gd name="connsiteX51" fmla="*/ 3777 w 10000"/>
                    <a:gd name="connsiteY51" fmla="*/ 3328 h 9971"/>
                    <a:gd name="connsiteX52" fmla="*/ 3644 w 10000"/>
                    <a:gd name="connsiteY52" fmla="*/ 2885 h 9971"/>
                    <a:gd name="connsiteX53" fmla="*/ 3490 w 10000"/>
                    <a:gd name="connsiteY53" fmla="*/ 2485 h 9971"/>
                    <a:gd name="connsiteX54" fmla="*/ 3347 w 10000"/>
                    <a:gd name="connsiteY54" fmla="*/ 2128 h 9971"/>
                    <a:gd name="connsiteX55" fmla="*/ 3193 w 10000"/>
                    <a:gd name="connsiteY55" fmla="*/ 1757 h 9971"/>
                    <a:gd name="connsiteX56" fmla="*/ 3040 w 10000"/>
                    <a:gd name="connsiteY56" fmla="*/ 1428 h 9971"/>
                    <a:gd name="connsiteX57" fmla="*/ 2886 w 10000"/>
                    <a:gd name="connsiteY57" fmla="*/ 1142 h 9971"/>
                    <a:gd name="connsiteX58" fmla="*/ 2723 w 10000"/>
                    <a:gd name="connsiteY58" fmla="*/ 871 h 9971"/>
                    <a:gd name="connsiteX59" fmla="*/ 2559 w 10000"/>
                    <a:gd name="connsiteY59" fmla="*/ 671 h 9971"/>
                    <a:gd name="connsiteX60" fmla="*/ 2467 w 10000"/>
                    <a:gd name="connsiteY60" fmla="*/ 571 h 9971"/>
                    <a:gd name="connsiteX61" fmla="*/ 2375 w 10000"/>
                    <a:gd name="connsiteY61" fmla="*/ 471 h 9971"/>
                    <a:gd name="connsiteX62" fmla="*/ 2282 w 10000"/>
                    <a:gd name="connsiteY62" fmla="*/ 414 h 9971"/>
                    <a:gd name="connsiteX63" fmla="*/ 2190 w 10000"/>
                    <a:gd name="connsiteY63" fmla="*/ 342 h 9971"/>
                    <a:gd name="connsiteX64" fmla="*/ 1791 w 10000"/>
                    <a:gd name="connsiteY64" fmla="*/ 228 h 9971"/>
                    <a:gd name="connsiteX65" fmla="*/ 1668 w 10000"/>
                    <a:gd name="connsiteY65" fmla="*/ 242 h 9971"/>
                    <a:gd name="connsiteX66" fmla="*/ 1525 w 10000"/>
                    <a:gd name="connsiteY66" fmla="*/ 285 h 9971"/>
                    <a:gd name="connsiteX67" fmla="*/ 1402 w 10000"/>
                    <a:gd name="connsiteY67" fmla="*/ 328 h 9971"/>
                    <a:gd name="connsiteX68" fmla="*/ 1279 w 10000"/>
                    <a:gd name="connsiteY68" fmla="*/ 414 h 9971"/>
                    <a:gd name="connsiteX69" fmla="*/ 1157 w 10000"/>
                    <a:gd name="connsiteY69" fmla="*/ 500 h 9971"/>
                    <a:gd name="connsiteX70" fmla="*/ 1044 w 10000"/>
                    <a:gd name="connsiteY70" fmla="*/ 614 h 9971"/>
                    <a:gd name="connsiteX71" fmla="*/ 931 w 10000"/>
                    <a:gd name="connsiteY71" fmla="*/ 757 h 9971"/>
                    <a:gd name="connsiteX72" fmla="*/ 809 w 10000"/>
                    <a:gd name="connsiteY72" fmla="*/ 900 h 9971"/>
                    <a:gd name="connsiteX73" fmla="*/ 706 w 10000"/>
                    <a:gd name="connsiteY73" fmla="*/ 1085 h 9971"/>
                    <a:gd name="connsiteX74" fmla="*/ 604 w 10000"/>
                    <a:gd name="connsiteY74" fmla="*/ 1257 h 9971"/>
                    <a:gd name="connsiteX75" fmla="*/ 491 w 10000"/>
                    <a:gd name="connsiteY75" fmla="*/ 1457 h 9971"/>
                    <a:gd name="connsiteX76" fmla="*/ 399 w 10000"/>
                    <a:gd name="connsiteY76" fmla="*/ 1657 h 9971"/>
                    <a:gd name="connsiteX77" fmla="*/ 194 w 10000"/>
                    <a:gd name="connsiteY77" fmla="*/ 2128 h 9971"/>
                    <a:gd name="connsiteX78" fmla="*/ 0 w 10000"/>
                    <a:gd name="connsiteY78" fmla="*/ 2614 h 9971"/>
                    <a:gd name="connsiteX79" fmla="*/ 10 w 10000"/>
                    <a:gd name="connsiteY79" fmla="*/ 942 h 9971"/>
                    <a:gd name="connsiteX80" fmla="*/ 205 w 10000"/>
                    <a:gd name="connsiteY80" fmla="*/ 728 h 9971"/>
                    <a:gd name="connsiteX81" fmla="*/ 399 w 10000"/>
                    <a:gd name="connsiteY81" fmla="*/ 542 h 9971"/>
                    <a:gd name="connsiteX82" fmla="*/ 604 w 10000"/>
                    <a:gd name="connsiteY82" fmla="*/ 357 h 9971"/>
                    <a:gd name="connsiteX83" fmla="*/ 819 w 10000"/>
                    <a:gd name="connsiteY83" fmla="*/ 228 h 9971"/>
                    <a:gd name="connsiteX84" fmla="*/ 1054 w 10000"/>
                    <a:gd name="connsiteY84" fmla="*/ 128 h 9971"/>
                    <a:gd name="connsiteX85" fmla="*/ 1300 w 10000"/>
                    <a:gd name="connsiteY85" fmla="*/ 42 h 9971"/>
                    <a:gd name="connsiteX86" fmla="*/ 1535 w 10000"/>
                    <a:gd name="connsiteY86" fmla="*/ 0 h 9971"/>
                    <a:gd name="connsiteX87" fmla="*/ 2272 w 10000"/>
                    <a:gd name="connsiteY87" fmla="*/ 42 h 9971"/>
                    <a:gd name="connsiteX88" fmla="*/ 2426 w 10000"/>
                    <a:gd name="connsiteY88" fmla="*/ 85 h 9971"/>
                    <a:gd name="connsiteX89" fmla="*/ 2569 w 10000"/>
                    <a:gd name="connsiteY89" fmla="*/ 157 h 9971"/>
                    <a:gd name="connsiteX90" fmla="*/ 2712 w 10000"/>
                    <a:gd name="connsiteY90" fmla="*/ 228 h 9971"/>
                    <a:gd name="connsiteX91" fmla="*/ 2845 w 10000"/>
                    <a:gd name="connsiteY91" fmla="*/ 314 h 9971"/>
                    <a:gd name="connsiteX92" fmla="*/ 2989 w 10000"/>
                    <a:gd name="connsiteY92" fmla="*/ 414 h 9971"/>
                    <a:gd name="connsiteX93" fmla="*/ 3112 w 10000"/>
                    <a:gd name="connsiteY93" fmla="*/ 500 h 9971"/>
                    <a:gd name="connsiteX94" fmla="*/ 3234 w 10000"/>
                    <a:gd name="connsiteY94" fmla="*/ 628 h 9971"/>
                    <a:gd name="connsiteX95" fmla="*/ 3367 w 10000"/>
                    <a:gd name="connsiteY95" fmla="*/ 757 h 9971"/>
                    <a:gd name="connsiteX96" fmla="*/ 3490 w 10000"/>
                    <a:gd name="connsiteY96" fmla="*/ 885 h 9971"/>
                    <a:gd name="connsiteX97" fmla="*/ 3726 w 10000"/>
                    <a:gd name="connsiteY97" fmla="*/ 1171 h 9971"/>
                    <a:gd name="connsiteX98" fmla="*/ 3941 w 10000"/>
                    <a:gd name="connsiteY98" fmla="*/ 1514 h 9971"/>
                    <a:gd name="connsiteX99" fmla="*/ 4145 w 10000"/>
                    <a:gd name="connsiteY99" fmla="*/ 1871 h 9971"/>
                    <a:gd name="connsiteX100" fmla="*/ 4340 w 10000"/>
                    <a:gd name="connsiteY100" fmla="*/ 2257 h 9971"/>
                    <a:gd name="connsiteX101" fmla="*/ 4534 w 10000"/>
                    <a:gd name="connsiteY101" fmla="*/ 2657 h 9971"/>
                    <a:gd name="connsiteX102" fmla="*/ 4708 w 10000"/>
                    <a:gd name="connsiteY102" fmla="*/ 3071 h 9971"/>
                    <a:gd name="connsiteX103" fmla="*/ 4893 w 10000"/>
                    <a:gd name="connsiteY103" fmla="*/ 3500 h 9971"/>
                    <a:gd name="connsiteX104" fmla="*/ 5056 w 10000"/>
                    <a:gd name="connsiteY104" fmla="*/ 3942 h 9971"/>
                    <a:gd name="connsiteX105" fmla="*/ 5363 w 10000"/>
                    <a:gd name="connsiteY105" fmla="*/ 4842 h 9971"/>
                    <a:gd name="connsiteX106" fmla="*/ 5967 w 10000"/>
                    <a:gd name="connsiteY106" fmla="*/ 6628 h 9971"/>
                    <a:gd name="connsiteX107" fmla="*/ 6254 w 10000"/>
                    <a:gd name="connsiteY107" fmla="*/ 7457 h 9971"/>
                    <a:gd name="connsiteX108" fmla="*/ 6407 w 10000"/>
                    <a:gd name="connsiteY108" fmla="*/ 7814 h 9971"/>
                    <a:gd name="connsiteX109" fmla="*/ 6551 w 10000"/>
                    <a:gd name="connsiteY109" fmla="*/ 8185 h 9971"/>
                    <a:gd name="connsiteX110" fmla="*/ 6714 w 10000"/>
                    <a:gd name="connsiteY110" fmla="*/ 8514 h 9971"/>
                    <a:gd name="connsiteX111" fmla="*/ 6868 w 10000"/>
                    <a:gd name="connsiteY111" fmla="*/ 8800 h 9971"/>
                    <a:gd name="connsiteX112" fmla="*/ 7021 w 10000"/>
                    <a:gd name="connsiteY112" fmla="*/ 9071 h 9971"/>
                    <a:gd name="connsiteX113" fmla="*/ 7195 w 10000"/>
                    <a:gd name="connsiteY113" fmla="*/ 9271 h 9971"/>
                    <a:gd name="connsiteX114" fmla="*/ 7288 w 10000"/>
                    <a:gd name="connsiteY114" fmla="*/ 9371 h 9971"/>
                    <a:gd name="connsiteX115" fmla="*/ 7369 w 10000"/>
                    <a:gd name="connsiteY115" fmla="*/ 9471 h 9971"/>
                    <a:gd name="connsiteX116" fmla="*/ 7462 w 10000"/>
                    <a:gd name="connsiteY116" fmla="*/ 9528 h 9971"/>
                    <a:gd name="connsiteX117" fmla="*/ 7554 w 10000"/>
                    <a:gd name="connsiteY117" fmla="*/ 9600 h 9971"/>
                    <a:gd name="connsiteX118" fmla="*/ 7646 w 10000"/>
                    <a:gd name="connsiteY118" fmla="*/ 9642 h 9971"/>
                    <a:gd name="connsiteX119" fmla="*/ 7748 w 10000"/>
                    <a:gd name="connsiteY119" fmla="*/ 9671 h 9971"/>
                    <a:gd name="connsiteX120" fmla="*/ 7851 w 10000"/>
                    <a:gd name="connsiteY120" fmla="*/ 9714 h 9971"/>
                    <a:gd name="connsiteX121" fmla="*/ 7943 w 10000"/>
                    <a:gd name="connsiteY121" fmla="*/ 9714 h 9971"/>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668 w 10000"/>
                    <a:gd name="connsiteY64" fmla="*/ 243 h 10000"/>
                    <a:gd name="connsiteX65" fmla="*/ 1525 w 10000"/>
                    <a:gd name="connsiteY65" fmla="*/ 286 h 10000"/>
                    <a:gd name="connsiteX66" fmla="*/ 1402 w 10000"/>
                    <a:gd name="connsiteY66" fmla="*/ 329 h 10000"/>
                    <a:gd name="connsiteX67" fmla="*/ 1279 w 10000"/>
                    <a:gd name="connsiteY67" fmla="*/ 415 h 10000"/>
                    <a:gd name="connsiteX68" fmla="*/ 1157 w 10000"/>
                    <a:gd name="connsiteY68" fmla="*/ 501 h 10000"/>
                    <a:gd name="connsiteX69" fmla="*/ 1044 w 10000"/>
                    <a:gd name="connsiteY69" fmla="*/ 616 h 10000"/>
                    <a:gd name="connsiteX70" fmla="*/ 931 w 10000"/>
                    <a:gd name="connsiteY70" fmla="*/ 759 h 10000"/>
                    <a:gd name="connsiteX71" fmla="*/ 809 w 10000"/>
                    <a:gd name="connsiteY71" fmla="*/ 903 h 10000"/>
                    <a:gd name="connsiteX72" fmla="*/ 706 w 10000"/>
                    <a:gd name="connsiteY72" fmla="*/ 1088 h 10000"/>
                    <a:gd name="connsiteX73" fmla="*/ 604 w 10000"/>
                    <a:gd name="connsiteY73" fmla="*/ 1261 h 10000"/>
                    <a:gd name="connsiteX74" fmla="*/ 491 w 10000"/>
                    <a:gd name="connsiteY74" fmla="*/ 1461 h 10000"/>
                    <a:gd name="connsiteX75" fmla="*/ 399 w 10000"/>
                    <a:gd name="connsiteY75" fmla="*/ 1662 h 10000"/>
                    <a:gd name="connsiteX76" fmla="*/ 194 w 10000"/>
                    <a:gd name="connsiteY76" fmla="*/ 2134 h 10000"/>
                    <a:gd name="connsiteX77" fmla="*/ 0 w 10000"/>
                    <a:gd name="connsiteY77" fmla="*/ 2622 h 10000"/>
                    <a:gd name="connsiteX78" fmla="*/ 10 w 10000"/>
                    <a:gd name="connsiteY78" fmla="*/ 945 h 10000"/>
                    <a:gd name="connsiteX79" fmla="*/ 205 w 10000"/>
                    <a:gd name="connsiteY79" fmla="*/ 730 h 10000"/>
                    <a:gd name="connsiteX80" fmla="*/ 399 w 10000"/>
                    <a:gd name="connsiteY80" fmla="*/ 544 h 10000"/>
                    <a:gd name="connsiteX81" fmla="*/ 604 w 10000"/>
                    <a:gd name="connsiteY81" fmla="*/ 358 h 10000"/>
                    <a:gd name="connsiteX82" fmla="*/ 819 w 10000"/>
                    <a:gd name="connsiteY82" fmla="*/ 229 h 10000"/>
                    <a:gd name="connsiteX83" fmla="*/ 1054 w 10000"/>
                    <a:gd name="connsiteY83" fmla="*/ 128 h 10000"/>
                    <a:gd name="connsiteX84" fmla="*/ 1300 w 10000"/>
                    <a:gd name="connsiteY84" fmla="*/ 42 h 10000"/>
                    <a:gd name="connsiteX85" fmla="*/ 1535 w 10000"/>
                    <a:gd name="connsiteY85" fmla="*/ 0 h 10000"/>
                    <a:gd name="connsiteX86" fmla="*/ 2272 w 10000"/>
                    <a:gd name="connsiteY86" fmla="*/ 42 h 10000"/>
                    <a:gd name="connsiteX87" fmla="*/ 2426 w 10000"/>
                    <a:gd name="connsiteY87" fmla="*/ 85 h 10000"/>
                    <a:gd name="connsiteX88" fmla="*/ 2569 w 10000"/>
                    <a:gd name="connsiteY88" fmla="*/ 157 h 10000"/>
                    <a:gd name="connsiteX89" fmla="*/ 2712 w 10000"/>
                    <a:gd name="connsiteY89" fmla="*/ 229 h 10000"/>
                    <a:gd name="connsiteX90" fmla="*/ 2845 w 10000"/>
                    <a:gd name="connsiteY90" fmla="*/ 315 h 10000"/>
                    <a:gd name="connsiteX91" fmla="*/ 2989 w 10000"/>
                    <a:gd name="connsiteY91" fmla="*/ 415 h 10000"/>
                    <a:gd name="connsiteX92" fmla="*/ 3112 w 10000"/>
                    <a:gd name="connsiteY92" fmla="*/ 501 h 10000"/>
                    <a:gd name="connsiteX93" fmla="*/ 3234 w 10000"/>
                    <a:gd name="connsiteY93" fmla="*/ 630 h 10000"/>
                    <a:gd name="connsiteX94" fmla="*/ 3367 w 10000"/>
                    <a:gd name="connsiteY94" fmla="*/ 759 h 10000"/>
                    <a:gd name="connsiteX95" fmla="*/ 3490 w 10000"/>
                    <a:gd name="connsiteY95" fmla="*/ 888 h 10000"/>
                    <a:gd name="connsiteX96" fmla="*/ 3726 w 10000"/>
                    <a:gd name="connsiteY96" fmla="*/ 1174 h 10000"/>
                    <a:gd name="connsiteX97" fmla="*/ 3941 w 10000"/>
                    <a:gd name="connsiteY97" fmla="*/ 1518 h 10000"/>
                    <a:gd name="connsiteX98" fmla="*/ 4145 w 10000"/>
                    <a:gd name="connsiteY98" fmla="*/ 1876 h 10000"/>
                    <a:gd name="connsiteX99" fmla="*/ 4340 w 10000"/>
                    <a:gd name="connsiteY99" fmla="*/ 2264 h 10000"/>
                    <a:gd name="connsiteX100" fmla="*/ 4534 w 10000"/>
                    <a:gd name="connsiteY100" fmla="*/ 2665 h 10000"/>
                    <a:gd name="connsiteX101" fmla="*/ 4708 w 10000"/>
                    <a:gd name="connsiteY101" fmla="*/ 3080 h 10000"/>
                    <a:gd name="connsiteX102" fmla="*/ 4893 w 10000"/>
                    <a:gd name="connsiteY102" fmla="*/ 3510 h 10000"/>
                    <a:gd name="connsiteX103" fmla="*/ 5056 w 10000"/>
                    <a:gd name="connsiteY103" fmla="*/ 3953 h 10000"/>
                    <a:gd name="connsiteX104" fmla="*/ 5363 w 10000"/>
                    <a:gd name="connsiteY104" fmla="*/ 4856 h 10000"/>
                    <a:gd name="connsiteX105" fmla="*/ 5967 w 10000"/>
                    <a:gd name="connsiteY105" fmla="*/ 6647 h 10000"/>
                    <a:gd name="connsiteX106" fmla="*/ 6254 w 10000"/>
                    <a:gd name="connsiteY106" fmla="*/ 7479 h 10000"/>
                    <a:gd name="connsiteX107" fmla="*/ 6407 w 10000"/>
                    <a:gd name="connsiteY107" fmla="*/ 7837 h 10000"/>
                    <a:gd name="connsiteX108" fmla="*/ 6551 w 10000"/>
                    <a:gd name="connsiteY108" fmla="*/ 8209 h 10000"/>
                    <a:gd name="connsiteX109" fmla="*/ 6714 w 10000"/>
                    <a:gd name="connsiteY109" fmla="*/ 8539 h 10000"/>
                    <a:gd name="connsiteX110" fmla="*/ 6868 w 10000"/>
                    <a:gd name="connsiteY110" fmla="*/ 8826 h 10000"/>
                    <a:gd name="connsiteX111" fmla="*/ 7021 w 10000"/>
                    <a:gd name="connsiteY111" fmla="*/ 9097 h 10000"/>
                    <a:gd name="connsiteX112" fmla="*/ 7195 w 10000"/>
                    <a:gd name="connsiteY112" fmla="*/ 9298 h 10000"/>
                    <a:gd name="connsiteX113" fmla="*/ 7288 w 10000"/>
                    <a:gd name="connsiteY113" fmla="*/ 9398 h 10000"/>
                    <a:gd name="connsiteX114" fmla="*/ 7369 w 10000"/>
                    <a:gd name="connsiteY114" fmla="*/ 9499 h 10000"/>
                    <a:gd name="connsiteX115" fmla="*/ 7462 w 10000"/>
                    <a:gd name="connsiteY115" fmla="*/ 9556 h 10000"/>
                    <a:gd name="connsiteX116" fmla="*/ 7554 w 10000"/>
                    <a:gd name="connsiteY116" fmla="*/ 9628 h 10000"/>
                    <a:gd name="connsiteX117" fmla="*/ 7646 w 10000"/>
                    <a:gd name="connsiteY117" fmla="*/ 9670 h 10000"/>
                    <a:gd name="connsiteX118" fmla="*/ 7748 w 10000"/>
                    <a:gd name="connsiteY118" fmla="*/ 9699 h 10000"/>
                    <a:gd name="connsiteX119" fmla="*/ 7851 w 10000"/>
                    <a:gd name="connsiteY119" fmla="*/ 9742 h 10000"/>
                    <a:gd name="connsiteX120" fmla="*/ 7943 w 10000"/>
                    <a:gd name="connsiteY120" fmla="*/ 9742 h 10000"/>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668 w 10000"/>
                    <a:gd name="connsiteY64" fmla="*/ 243 h 10000"/>
                    <a:gd name="connsiteX65" fmla="*/ 1402 w 10000"/>
                    <a:gd name="connsiteY65" fmla="*/ 329 h 10000"/>
                    <a:gd name="connsiteX66" fmla="*/ 1279 w 10000"/>
                    <a:gd name="connsiteY66" fmla="*/ 415 h 10000"/>
                    <a:gd name="connsiteX67" fmla="*/ 1157 w 10000"/>
                    <a:gd name="connsiteY67" fmla="*/ 501 h 10000"/>
                    <a:gd name="connsiteX68" fmla="*/ 1044 w 10000"/>
                    <a:gd name="connsiteY68" fmla="*/ 616 h 10000"/>
                    <a:gd name="connsiteX69" fmla="*/ 931 w 10000"/>
                    <a:gd name="connsiteY69" fmla="*/ 759 h 10000"/>
                    <a:gd name="connsiteX70" fmla="*/ 809 w 10000"/>
                    <a:gd name="connsiteY70" fmla="*/ 903 h 10000"/>
                    <a:gd name="connsiteX71" fmla="*/ 706 w 10000"/>
                    <a:gd name="connsiteY71" fmla="*/ 1088 h 10000"/>
                    <a:gd name="connsiteX72" fmla="*/ 604 w 10000"/>
                    <a:gd name="connsiteY72" fmla="*/ 1261 h 10000"/>
                    <a:gd name="connsiteX73" fmla="*/ 491 w 10000"/>
                    <a:gd name="connsiteY73" fmla="*/ 1461 h 10000"/>
                    <a:gd name="connsiteX74" fmla="*/ 399 w 10000"/>
                    <a:gd name="connsiteY74" fmla="*/ 1662 h 10000"/>
                    <a:gd name="connsiteX75" fmla="*/ 194 w 10000"/>
                    <a:gd name="connsiteY75" fmla="*/ 2134 h 10000"/>
                    <a:gd name="connsiteX76" fmla="*/ 0 w 10000"/>
                    <a:gd name="connsiteY76" fmla="*/ 2622 h 10000"/>
                    <a:gd name="connsiteX77" fmla="*/ 10 w 10000"/>
                    <a:gd name="connsiteY77" fmla="*/ 945 h 10000"/>
                    <a:gd name="connsiteX78" fmla="*/ 205 w 10000"/>
                    <a:gd name="connsiteY78" fmla="*/ 730 h 10000"/>
                    <a:gd name="connsiteX79" fmla="*/ 399 w 10000"/>
                    <a:gd name="connsiteY79" fmla="*/ 544 h 10000"/>
                    <a:gd name="connsiteX80" fmla="*/ 604 w 10000"/>
                    <a:gd name="connsiteY80" fmla="*/ 358 h 10000"/>
                    <a:gd name="connsiteX81" fmla="*/ 819 w 10000"/>
                    <a:gd name="connsiteY81" fmla="*/ 229 h 10000"/>
                    <a:gd name="connsiteX82" fmla="*/ 1054 w 10000"/>
                    <a:gd name="connsiteY82" fmla="*/ 128 h 10000"/>
                    <a:gd name="connsiteX83" fmla="*/ 1300 w 10000"/>
                    <a:gd name="connsiteY83" fmla="*/ 42 h 10000"/>
                    <a:gd name="connsiteX84" fmla="*/ 1535 w 10000"/>
                    <a:gd name="connsiteY84" fmla="*/ 0 h 10000"/>
                    <a:gd name="connsiteX85" fmla="*/ 2272 w 10000"/>
                    <a:gd name="connsiteY85" fmla="*/ 42 h 10000"/>
                    <a:gd name="connsiteX86" fmla="*/ 2426 w 10000"/>
                    <a:gd name="connsiteY86" fmla="*/ 85 h 10000"/>
                    <a:gd name="connsiteX87" fmla="*/ 2569 w 10000"/>
                    <a:gd name="connsiteY87" fmla="*/ 157 h 10000"/>
                    <a:gd name="connsiteX88" fmla="*/ 2712 w 10000"/>
                    <a:gd name="connsiteY88" fmla="*/ 229 h 10000"/>
                    <a:gd name="connsiteX89" fmla="*/ 2845 w 10000"/>
                    <a:gd name="connsiteY89" fmla="*/ 315 h 10000"/>
                    <a:gd name="connsiteX90" fmla="*/ 2989 w 10000"/>
                    <a:gd name="connsiteY90" fmla="*/ 415 h 10000"/>
                    <a:gd name="connsiteX91" fmla="*/ 3112 w 10000"/>
                    <a:gd name="connsiteY91" fmla="*/ 501 h 10000"/>
                    <a:gd name="connsiteX92" fmla="*/ 3234 w 10000"/>
                    <a:gd name="connsiteY92" fmla="*/ 630 h 10000"/>
                    <a:gd name="connsiteX93" fmla="*/ 3367 w 10000"/>
                    <a:gd name="connsiteY93" fmla="*/ 759 h 10000"/>
                    <a:gd name="connsiteX94" fmla="*/ 3490 w 10000"/>
                    <a:gd name="connsiteY94" fmla="*/ 888 h 10000"/>
                    <a:gd name="connsiteX95" fmla="*/ 3726 w 10000"/>
                    <a:gd name="connsiteY95" fmla="*/ 1174 h 10000"/>
                    <a:gd name="connsiteX96" fmla="*/ 3941 w 10000"/>
                    <a:gd name="connsiteY96" fmla="*/ 1518 h 10000"/>
                    <a:gd name="connsiteX97" fmla="*/ 4145 w 10000"/>
                    <a:gd name="connsiteY97" fmla="*/ 1876 h 10000"/>
                    <a:gd name="connsiteX98" fmla="*/ 4340 w 10000"/>
                    <a:gd name="connsiteY98" fmla="*/ 2264 h 10000"/>
                    <a:gd name="connsiteX99" fmla="*/ 4534 w 10000"/>
                    <a:gd name="connsiteY99" fmla="*/ 2665 h 10000"/>
                    <a:gd name="connsiteX100" fmla="*/ 4708 w 10000"/>
                    <a:gd name="connsiteY100" fmla="*/ 3080 h 10000"/>
                    <a:gd name="connsiteX101" fmla="*/ 4893 w 10000"/>
                    <a:gd name="connsiteY101" fmla="*/ 3510 h 10000"/>
                    <a:gd name="connsiteX102" fmla="*/ 5056 w 10000"/>
                    <a:gd name="connsiteY102" fmla="*/ 3953 h 10000"/>
                    <a:gd name="connsiteX103" fmla="*/ 5363 w 10000"/>
                    <a:gd name="connsiteY103" fmla="*/ 4856 h 10000"/>
                    <a:gd name="connsiteX104" fmla="*/ 5967 w 10000"/>
                    <a:gd name="connsiteY104" fmla="*/ 6647 h 10000"/>
                    <a:gd name="connsiteX105" fmla="*/ 6254 w 10000"/>
                    <a:gd name="connsiteY105" fmla="*/ 7479 h 10000"/>
                    <a:gd name="connsiteX106" fmla="*/ 6407 w 10000"/>
                    <a:gd name="connsiteY106" fmla="*/ 7837 h 10000"/>
                    <a:gd name="connsiteX107" fmla="*/ 6551 w 10000"/>
                    <a:gd name="connsiteY107" fmla="*/ 8209 h 10000"/>
                    <a:gd name="connsiteX108" fmla="*/ 6714 w 10000"/>
                    <a:gd name="connsiteY108" fmla="*/ 8539 h 10000"/>
                    <a:gd name="connsiteX109" fmla="*/ 6868 w 10000"/>
                    <a:gd name="connsiteY109" fmla="*/ 8826 h 10000"/>
                    <a:gd name="connsiteX110" fmla="*/ 7021 w 10000"/>
                    <a:gd name="connsiteY110" fmla="*/ 9097 h 10000"/>
                    <a:gd name="connsiteX111" fmla="*/ 7195 w 10000"/>
                    <a:gd name="connsiteY111" fmla="*/ 9298 h 10000"/>
                    <a:gd name="connsiteX112" fmla="*/ 7288 w 10000"/>
                    <a:gd name="connsiteY112" fmla="*/ 9398 h 10000"/>
                    <a:gd name="connsiteX113" fmla="*/ 7369 w 10000"/>
                    <a:gd name="connsiteY113" fmla="*/ 9499 h 10000"/>
                    <a:gd name="connsiteX114" fmla="*/ 7462 w 10000"/>
                    <a:gd name="connsiteY114" fmla="*/ 9556 h 10000"/>
                    <a:gd name="connsiteX115" fmla="*/ 7554 w 10000"/>
                    <a:gd name="connsiteY115" fmla="*/ 9628 h 10000"/>
                    <a:gd name="connsiteX116" fmla="*/ 7646 w 10000"/>
                    <a:gd name="connsiteY116" fmla="*/ 9670 h 10000"/>
                    <a:gd name="connsiteX117" fmla="*/ 7748 w 10000"/>
                    <a:gd name="connsiteY117" fmla="*/ 9699 h 10000"/>
                    <a:gd name="connsiteX118" fmla="*/ 7851 w 10000"/>
                    <a:gd name="connsiteY118" fmla="*/ 9742 h 10000"/>
                    <a:gd name="connsiteX119" fmla="*/ 7943 w 10000"/>
                    <a:gd name="connsiteY119" fmla="*/ 9742 h 10000"/>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402 w 10000"/>
                    <a:gd name="connsiteY64" fmla="*/ 329 h 10000"/>
                    <a:gd name="connsiteX65" fmla="*/ 1279 w 10000"/>
                    <a:gd name="connsiteY65" fmla="*/ 415 h 10000"/>
                    <a:gd name="connsiteX66" fmla="*/ 1157 w 10000"/>
                    <a:gd name="connsiteY66" fmla="*/ 501 h 10000"/>
                    <a:gd name="connsiteX67" fmla="*/ 1044 w 10000"/>
                    <a:gd name="connsiteY67" fmla="*/ 616 h 10000"/>
                    <a:gd name="connsiteX68" fmla="*/ 931 w 10000"/>
                    <a:gd name="connsiteY68" fmla="*/ 759 h 10000"/>
                    <a:gd name="connsiteX69" fmla="*/ 809 w 10000"/>
                    <a:gd name="connsiteY69" fmla="*/ 903 h 10000"/>
                    <a:gd name="connsiteX70" fmla="*/ 706 w 10000"/>
                    <a:gd name="connsiteY70" fmla="*/ 1088 h 10000"/>
                    <a:gd name="connsiteX71" fmla="*/ 604 w 10000"/>
                    <a:gd name="connsiteY71" fmla="*/ 1261 h 10000"/>
                    <a:gd name="connsiteX72" fmla="*/ 491 w 10000"/>
                    <a:gd name="connsiteY72" fmla="*/ 1461 h 10000"/>
                    <a:gd name="connsiteX73" fmla="*/ 399 w 10000"/>
                    <a:gd name="connsiteY73" fmla="*/ 1662 h 10000"/>
                    <a:gd name="connsiteX74" fmla="*/ 194 w 10000"/>
                    <a:gd name="connsiteY74" fmla="*/ 2134 h 10000"/>
                    <a:gd name="connsiteX75" fmla="*/ 0 w 10000"/>
                    <a:gd name="connsiteY75" fmla="*/ 2622 h 10000"/>
                    <a:gd name="connsiteX76" fmla="*/ 10 w 10000"/>
                    <a:gd name="connsiteY76" fmla="*/ 945 h 10000"/>
                    <a:gd name="connsiteX77" fmla="*/ 205 w 10000"/>
                    <a:gd name="connsiteY77" fmla="*/ 730 h 10000"/>
                    <a:gd name="connsiteX78" fmla="*/ 399 w 10000"/>
                    <a:gd name="connsiteY78" fmla="*/ 544 h 10000"/>
                    <a:gd name="connsiteX79" fmla="*/ 604 w 10000"/>
                    <a:gd name="connsiteY79" fmla="*/ 358 h 10000"/>
                    <a:gd name="connsiteX80" fmla="*/ 819 w 10000"/>
                    <a:gd name="connsiteY80" fmla="*/ 229 h 10000"/>
                    <a:gd name="connsiteX81" fmla="*/ 1054 w 10000"/>
                    <a:gd name="connsiteY81" fmla="*/ 128 h 10000"/>
                    <a:gd name="connsiteX82" fmla="*/ 1300 w 10000"/>
                    <a:gd name="connsiteY82" fmla="*/ 42 h 10000"/>
                    <a:gd name="connsiteX83" fmla="*/ 1535 w 10000"/>
                    <a:gd name="connsiteY83" fmla="*/ 0 h 10000"/>
                    <a:gd name="connsiteX84" fmla="*/ 2272 w 10000"/>
                    <a:gd name="connsiteY84" fmla="*/ 42 h 10000"/>
                    <a:gd name="connsiteX85" fmla="*/ 2426 w 10000"/>
                    <a:gd name="connsiteY85" fmla="*/ 85 h 10000"/>
                    <a:gd name="connsiteX86" fmla="*/ 2569 w 10000"/>
                    <a:gd name="connsiteY86" fmla="*/ 157 h 10000"/>
                    <a:gd name="connsiteX87" fmla="*/ 2712 w 10000"/>
                    <a:gd name="connsiteY87" fmla="*/ 229 h 10000"/>
                    <a:gd name="connsiteX88" fmla="*/ 2845 w 10000"/>
                    <a:gd name="connsiteY88" fmla="*/ 315 h 10000"/>
                    <a:gd name="connsiteX89" fmla="*/ 2989 w 10000"/>
                    <a:gd name="connsiteY89" fmla="*/ 415 h 10000"/>
                    <a:gd name="connsiteX90" fmla="*/ 3112 w 10000"/>
                    <a:gd name="connsiteY90" fmla="*/ 501 h 10000"/>
                    <a:gd name="connsiteX91" fmla="*/ 3234 w 10000"/>
                    <a:gd name="connsiteY91" fmla="*/ 630 h 10000"/>
                    <a:gd name="connsiteX92" fmla="*/ 3367 w 10000"/>
                    <a:gd name="connsiteY92" fmla="*/ 759 h 10000"/>
                    <a:gd name="connsiteX93" fmla="*/ 3490 w 10000"/>
                    <a:gd name="connsiteY93" fmla="*/ 888 h 10000"/>
                    <a:gd name="connsiteX94" fmla="*/ 3726 w 10000"/>
                    <a:gd name="connsiteY94" fmla="*/ 1174 h 10000"/>
                    <a:gd name="connsiteX95" fmla="*/ 3941 w 10000"/>
                    <a:gd name="connsiteY95" fmla="*/ 1518 h 10000"/>
                    <a:gd name="connsiteX96" fmla="*/ 4145 w 10000"/>
                    <a:gd name="connsiteY96" fmla="*/ 1876 h 10000"/>
                    <a:gd name="connsiteX97" fmla="*/ 4340 w 10000"/>
                    <a:gd name="connsiteY97" fmla="*/ 2264 h 10000"/>
                    <a:gd name="connsiteX98" fmla="*/ 4534 w 10000"/>
                    <a:gd name="connsiteY98" fmla="*/ 2665 h 10000"/>
                    <a:gd name="connsiteX99" fmla="*/ 4708 w 10000"/>
                    <a:gd name="connsiteY99" fmla="*/ 3080 h 10000"/>
                    <a:gd name="connsiteX100" fmla="*/ 4893 w 10000"/>
                    <a:gd name="connsiteY100" fmla="*/ 3510 h 10000"/>
                    <a:gd name="connsiteX101" fmla="*/ 5056 w 10000"/>
                    <a:gd name="connsiteY101" fmla="*/ 3953 h 10000"/>
                    <a:gd name="connsiteX102" fmla="*/ 5363 w 10000"/>
                    <a:gd name="connsiteY102" fmla="*/ 4856 h 10000"/>
                    <a:gd name="connsiteX103" fmla="*/ 5967 w 10000"/>
                    <a:gd name="connsiteY103" fmla="*/ 6647 h 10000"/>
                    <a:gd name="connsiteX104" fmla="*/ 6254 w 10000"/>
                    <a:gd name="connsiteY104" fmla="*/ 7479 h 10000"/>
                    <a:gd name="connsiteX105" fmla="*/ 6407 w 10000"/>
                    <a:gd name="connsiteY105" fmla="*/ 7837 h 10000"/>
                    <a:gd name="connsiteX106" fmla="*/ 6551 w 10000"/>
                    <a:gd name="connsiteY106" fmla="*/ 8209 h 10000"/>
                    <a:gd name="connsiteX107" fmla="*/ 6714 w 10000"/>
                    <a:gd name="connsiteY107" fmla="*/ 8539 h 10000"/>
                    <a:gd name="connsiteX108" fmla="*/ 6868 w 10000"/>
                    <a:gd name="connsiteY108" fmla="*/ 8826 h 10000"/>
                    <a:gd name="connsiteX109" fmla="*/ 7021 w 10000"/>
                    <a:gd name="connsiteY109" fmla="*/ 9097 h 10000"/>
                    <a:gd name="connsiteX110" fmla="*/ 7195 w 10000"/>
                    <a:gd name="connsiteY110" fmla="*/ 9298 h 10000"/>
                    <a:gd name="connsiteX111" fmla="*/ 7288 w 10000"/>
                    <a:gd name="connsiteY111" fmla="*/ 9398 h 10000"/>
                    <a:gd name="connsiteX112" fmla="*/ 7369 w 10000"/>
                    <a:gd name="connsiteY112" fmla="*/ 9499 h 10000"/>
                    <a:gd name="connsiteX113" fmla="*/ 7462 w 10000"/>
                    <a:gd name="connsiteY113" fmla="*/ 9556 h 10000"/>
                    <a:gd name="connsiteX114" fmla="*/ 7554 w 10000"/>
                    <a:gd name="connsiteY114" fmla="*/ 9628 h 10000"/>
                    <a:gd name="connsiteX115" fmla="*/ 7646 w 10000"/>
                    <a:gd name="connsiteY115" fmla="*/ 9670 h 10000"/>
                    <a:gd name="connsiteX116" fmla="*/ 7748 w 10000"/>
                    <a:gd name="connsiteY116" fmla="*/ 9699 h 10000"/>
                    <a:gd name="connsiteX117" fmla="*/ 7851 w 10000"/>
                    <a:gd name="connsiteY117" fmla="*/ 9742 h 10000"/>
                    <a:gd name="connsiteX118" fmla="*/ 7943 w 10000"/>
                    <a:gd name="connsiteY118" fmla="*/ 9742 h 10000"/>
                    <a:gd name="connsiteX0" fmla="*/ 7943 w 10000"/>
                    <a:gd name="connsiteY0" fmla="*/ 9700 h 9958"/>
                    <a:gd name="connsiteX1" fmla="*/ 7943 w 10000"/>
                    <a:gd name="connsiteY1" fmla="*/ 9700 h 9958"/>
                    <a:gd name="connsiteX2" fmla="*/ 8076 w 10000"/>
                    <a:gd name="connsiteY2" fmla="*/ 9700 h 9958"/>
                    <a:gd name="connsiteX3" fmla="*/ 8178 w 10000"/>
                    <a:gd name="connsiteY3" fmla="*/ 9657 h 9958"/>
                    <a:gd name="connsiteX4" fmla="*/ 8291 w 10000"/>
                    <a:gd name="connsiteY4" fmla="*/ 9614 h 9958"/>
                    <a:gd name="connsiteX5" fmla="*/ 8403 w 10000"/>
                    <a:gd name="connsiteY5" fmla="*/ 9571 h 9958"/>
                    <a:gd name="connsiteX6" fmla="*/ 8506 w 10000"/>
                    <a:gd name="connsiteY6" fmla="*/ 9486 h 9958"/>
                    <a:gd name="connsiteX7" fmla="*/ 8608 w 10000"/>
                    <a:gd name="connsiteY7" fmla="*/ 9385 h 9958"/>
                    <a:gd name="connsiteX8" fmla="*/ 8700 w 10000"/>
                    <a:gd name="connsiteY8" fmla="*/ 9299 h 9958"/>
                    <a:gd name="connsiteX9" fmla="*/ 8802 w 10000"/>
                    <a:gd name="connsiteY9" fmla="*/ 9170 h 9958"/>
                    <a:gd name="connsiteX10" fmla="*/ 8915 w 10000"/>
                    <a:gd name="connsiteY10" fmla="*/ 9041 h 9958"/>
                    <a:gd name="connsiteX11" fmla="*/ 9007 w 10000"/>
                    <a:gd name="connsiteY11" fmla="*/ 8898 h 9958"/>
                    <a:gd name="connsiteX12" fmla="*/ 9191 w 10000"/>
                    <a:gd name="connsiteY12" fmla="*/ 8568 h 9958"/>
                    <a:gd name="connsiteX13" fmla="*/ 9376 w 10000"/>
                    <a:gd name="connsiteY13" fmla="*/ 8196 h 9958"/>
                    <a:gd name="connsiteX14" fmla="*/ 9539 w 10000"/>
                    <a:gd name="connsiteY14" fmla="*/ 7795 h 9958"/>
                    <a:gd name="connsiteX15" fmla="*/ 9775 w 10000"/>
                    <a:gd name="connsiteY15" fmla="*/ 8239 h 9958"/>
                    <a:gd name="connsiteX16" fmla="*/ 10000 w 10000"/>
                    <a:gd name="connsiteY16" fmla="*/ 8654 h 9958"/>
                    <a:gd name="connsiteX17" fmla="*/ 9785 w 10000"/>
                    <a:gd name="connsiteY17" fmla="*/ 8941 h 9958"/>
                    <a:gd name="connsiteX18" fmla="*/ 9570 w 10000"/>
                    <a:gd name="connsiteY18" fmla="*/ 9199 h 9958"/>
                    <a:gd name="connsiteX19" fmla="*/ 9324 w 10000"/>
                    <a:gd name="connsiteY19" fmla="*/ 9427 h 9958"/>
                    <a:gd name="connsiteX20" fmla="*/ 9212 w 10000"/>
                    <a:gd name="connsiteY20" fmla="*/ 9514 h 9958"/>
                    <a:gd name="connsiteX21" fmla="*/ 9079 w 10000"/>
                    <a:gd name="connsiteY21" fmla="*/ 9614 h 9958"/>
                    <a:gd name="connsiteX22" fmla="*/ 8946 w 10000"/>
                    <a:gd name="connsiteY22" fmla="*/ 9700 h 9958"/>
                    <a:gd name="connsiteX23" fmla="*/ 8823 w 10000"/>
                    <a:gd name="connsiteY23" fmla="*/ 9757 h 9958"/>
                    <a:gd name="connsiteX24" fmla="*/ 8680 w 10000"/>
                    <a:gd name="connsiteY24" fmla="*/ 9829 h 9958"/>
                    <a:gd name="connsiteX25" fmla="*/ 8547 w 10000"/>
                    <a:gd name="connsiteY25" fmla="*/ 9872 h 9958"/>
                    <a:gd name="connsiteX26" fmla="*/ 8403 w 10000"/>
                    <a:gd name="connsiteY26" fmla="*/ 9901 h 9958"/>
                    <a:gd name="connsiteX27" fmla="*/ 8260 w 10000"/>
                    <a:gd name="connsiteY27" fmla="*/ 9929 h 9958"/>
                    <a:gd name="connsiteX28" fmla="*/ 8106 w 10000"/>
                    <a:gd name="connsiteY28" fmla="*/ 9958 h 9958"/>
                    <a:gd name="connsiteX29" fmla="*/ 7943 w 10000"/>
                    <a:gd name="connsiteY29" fmla="*/ 9958 h 9958"/>
                    <a:gd name="connsiteX30" fmla="*/ 7779 w 10000"/>
                    <a:gd name="connsiteY30" fmla="*/ 9958 h 9958"/>
                    <a:gd name="connsiteX31" fmla="*/ 7625 w 10000"/>
                    <a:gd name="connsiteY31" fmla="*/ 9915 h 9958"/>
                    <a:gd name="connsiteX32" fmla="*/ 7462 w 10000"/>
                    <a:gd name="connsiteY32" fmla="*/ 9887 h 9958"/>
                    <a:gd name="connsiteX33" fmla="*/ 7308 w 10000"/>
                    <a:gd name="connsiteY33" fmla="*/ 9844 h 9958"/>
                    <a:gd name="connsiteX34" fmla="*/ 7165 w 10000"/>
                    <a:gd name="connsiteY34" fmla="*/ 9771 h 9958"/>
                    <a:gd name="connsiteX35" fmla="*/ 7021 w 10000"/>
                    <a:gd name="connsiteY35" fmla="*/ 9714 h 9958"/>
                    <a:gd name="connsiteX36" fmla="*/ 6888 w 10000"/>
                    <a:gd name="connsiteY36" fmla="*/ 9614 h 9958"/>
                    <a:gd name="connsiteX37" fmla="*/ 6745 w 10000"/>
                    <a:gd name="connsiteY37" fmla="*/ 9514 h 9958"/>
                    <a:gd name="connsiteX38" fmla="*/ 6622 w 10000"/>
                    <a:gd name="connsiteY38" fmla="*/ 9427 h 9958"/>
                    <a:gd name="connsiteX39" fmla="*/ 6479 w 10000"/>
                    <a:gd name="connsiteY39" fmla="*/ 9299 h 9958"/>
                    <a:gd name="connsiteX40" fmla="*/ 6366 w 10000"/>
                    <a:gd name="connsiteY40" fmla="*/ 9185 h 9958"/>
                    <a:gd name="connsiteX41" fmla="*/ 6244 w 10000"/>
                    <a:gd name="connsiteY41" fmla="*/ 9041 h 9958"/>
                    <a:gd name="connsiteX42" fmla="*/ 6008 w 10000"/>
                    <a:gd name="connsiteY42" fmla="*/ 8740 h 9958"/>
                    <a:gd name="connsiteX43" fmla="*/ 5793 w 10000"/>
                    <a:gd name="connsiteY43" fmla="*/ 8411 h 9958"/>
                    <a:gd name="connsiteX44" fmla="*/ 5589 w 10000"/>
                    <a:gd name="connsiteY44" fmla="*/ 8052 h 9958"/>
                    <a:gd name="connsiteX45" fmla="*/ 5394 w 10000"/>
                    <a:gd name="connsiteY45" fmla="*/ 7665 h 9958"/>
                    <a:gd name="connsiteX46" fmla="*/ 5200 w 10000"/>
                    <a:gd name="connsiteY46" fmla="*/ 7264 h 9958"/>
                    <a:gd name="connsiteX47" fmla="*/ 5026 w 10000"/>
                    <a:gd name="connsiteY47" fmla="*/ 6849 h 9958"/>
                    <a:gd name="connsiteX48" fmla="*/ 4852 w 10000"/>
                    <a:gd name="connsiteY48" fmla="*/ 6419 h 9958"/>
                    <a:gd name="connsiteX49" fmla="*/ 4688 w 10000"/>
                    <a:gd name="connsiteY49" fmla="*/ 5975 h 9958"/>
                    <a:gd name="connsiteX50" fmla="*/ 4371 w 10000"/>
                    <a:gd name="connsiteY50" fmla="*/ 5073 h 9958"/>
                    <a:gd name="connsiteX51" fmla="*/ 3777 w 10000"/>
                    <a:gd name="connsiteY51" fmla="*/ 3296 h 9958"/>
                    <a:gd name="connsiteX52" fmla="*/ 3644 w 10000"/>
                    <a:gd name="connsiteY52" fmla="*/ 2851 h 9958"/>
                    <a:gd name="connsiteX53" fmla="*/ 3490 w 10000"/>
                    <a:gd name="connsiteY53" fmla="*/ 2450 h 9958"/>
                    <a:gd name="connsiteX54" fmla="*/ 3347 w 10000"/>
                    <a:gd name="connsiteY54" fmla="*/ 2092 h 9958"/>
                    <a:gd name="connsiteX55" fmla="*/ 3193 w 10000"/>
                    <a:gd name="connsiteY55" fmla="*/ 1720 h 9958"/>
                    <a:gd name="connsiteX56" fmla="*/ 3040 w 10000"/>
                    <a:gd name="connsiteY56" fmla="*/ 1390 h 9958"/>
                    <a:gd name="connsiteX57" fmla="*/ 2886 w 10000"/>
                    <a:gd name="connsiteY57" fmla="*/ 1103 h 9958"/>
                    <a:gd name="connsiteX58" fmla="*/ 2723 w 10000"/>
                    <a:gd name="connsiteY58" fmla="*/ 832 h 9958"/>
                    <a:gd name="connsiteX59" fmla="*/ 2559 w 10000"/>
                    <a:gd name="connsiteY59" fmla="*/ 631 h 9958"/>
                    <a:gd name="connsiteX60" fmla="*/ 2467 w 10000"/>
                    <a:gd name="connsiteY60" fmla="*/ 531 h 9958"/>
                    <a:gd name="connsiteX61" fmla="*/ 2375 w 10000"/>
                    <a:gd name="connsiteY61" fmla="*/ 430 h 9958"/>
                    <a:gd name="connsiteX62" fmla="*/ 2282 w 10000"/>
                    <a:gd name="connsiteY62" fmla="*/ 373 h 9958"/>
                    <a:gd name="connsiteX63" fmla="*/ 2190 w 10000"/>
                    <a:gd name="connsiteY63" fmla="*/ 301 h 9958"/>
                    <a:gd name="connsiteX64" fmla="*/ 1402 w 10000"/>
                    <a:gd name="connsiteY64" fmla="*/ 287 h 9958"/>
                    <a:gd name="connsiteX65" fmla="*/ 1279 w 10000"/>
                    <a:gd name="connsiteY65" fmla="*/ 373 h 9958"/>
                    <a:gd name="connsiteX66" fmla="*/ 1157 w 10000"/>
                    <a:gd name="connsiteY66" fmla="*/ 459 h 9958"/>
                    <a:gd name="connsiteX67" fmla="*/ 1044 w 10000"/>
                    <a:gd name="connsiteY67" fmla="*/ 574 h 9958"/>
                    <a:gd name="connsiteX68" fmla="*/ 931 w 10000"/>
                    <a:gd name="connsiteY68" fmla="*/ 717 h 9958"/>
                    <a:gd name="connsiteX69" fmla="*/ 809 w 10000"/>
                    <a:gd name="connsiteY69" fmla="*/ 861 h 9958"/>
                    <a:gd name="connsiteX70" fmla="*/ 706 w 10000"/>
                    <a:gd name="connsiteY70" fmla="*/ 1046 h 9958"/>
                    <a:gd name="connsiteX71" fmla="*/ 604 w 10000"/>
                    <a:gd name="connsiteY71" fmla="*/ 1219 h 9958"/>
                    <a:gd name="connsiteX72" fmla="*/ 491 w 10000"/>
                    <a:gd name="connsiteY72" fmla="*/ 1419 h 9958"/>
                    <a:gd name="connsiteX73" fmla="*/ 399 w 10000"/>
                    <a:gd name="connsiteY73" fmla="*/ 1620 h 9958"/>
                    <a:gd name="connsiteX74" fmla="*/ 194 w 10000"/>
                    <a:gd name="connsiteY74" fmla="*/ 2092 h 9958"/>
                    <a:gd name="connsiteX75" fmla="*/ 0 w 10000"/>
                    <a:gd name="connsiteY75" fmla="*/ 2580 h 9958"/>
                    <a:gd name="connsiteX76" fmla="*/ 10 w 10000"/>
                    <a:gd name="connsiteY76" fmla="*/ 903 h 9958"/>
                    <a:gd name="connsiteX77" fmla="*/ 205 w 10000"/>
                    <a:gd name="connsiteY77" fmla="*/ 688 h 9958"/>
                    <a:gd name="connsiteX78" fmla="*/ 399 w 10000"/>
                    <a:gd name="connsiteY78" fmla="*/ 502 h 9958"/>
                    <a:gd name="connsiteX79" fmla="*/ 604 w 10000"/>
                    <a:gd name="connsiteY79" fmla="*/ 316 h 9958"/>
                    <a:gd name="connsiteX80" fmla="*/ 819 w 10000"/>
                    <a:gd name="connsiteY80" fmla="*/ 187 h 9958"/>
                    <a:gd name="connsiteX81" fmla="*/ 1054 w 10000"/>
                    <a:gd name="connsiteY81" fmla="*/ 86 h 9958"/>
                    <a:gd name="connsiteX82" fmla="*/ 1300 w 10000"/>
                    <a:gd name="connsiteY82" fmla="*/ 0 h 9958"/>
                    <a:gd name="connsiteX83" fmla="*/ 2272 w 10000"/>
                    <a:gd name="connsiteY83" fmla="*/ 0 h 9958"/>
                    <a:gd name="connsiteX84" fmla="*/ 2426 w 10000"/>
                    <a:gd name="connsiteY84" fmla="*/ 43 h 9958"/>
                    <a:gd name="connsiteX85" fmla="*/ 2569 w 10000"/>
                    <a:gd name="connsiteY85" fmla="*/ 115 h 9958"/>
                    <a:gd name="connsiteX86" fmla="*/ 2712 w 10000"/>
                    <a:gd name="connsiteY86" fmla="*/ 187 h 9958"/>
                    <a:gd name="connsiteX87" fmla="*/ 2845 w 10000"/>
                    <a:gd name="connsiteY87" fmla="*/ 273 h 9958"/>
                    <a:gd name="connsiteX88" fmla="*/ 2989 w 10000"/>
                    <a:gd name="connsiteY88" fmla="*/ 373 h 9958"/>
                    <a:gd name="connsiteX89" fmla="*/ 3112 w 10000"/>
                    <a:gd name="connsiteY89" fmla="*/ 459 h 9958"/>
                    <a:gd name="connsiteX90" fmla="*/ 3234 w 10000"/>
                    <a:gd name="connsiteY90" fmla="*/ 588 h 9958"/>
                    <a:gd name="connsiteX91" fmla="*/ 3367 w 10000"/>
                    <a:gd name="connsiteY91" fmla="*/ 717 h 9958"/>
                    <a:gd name="connsiteX92" fmla="*/ 3490 w 10000"/>
                    <a:gd name="connsiteY92" fmla="*/ 846 h 9958"/>
                    <a:gd name="connsiteX93" fmla="*/ 3726 w 10000"/>
                    <a:gd name="connsiteY93" fmla="*/ 1132 h 9958"/>
                    <a:gd name="connsiteX94" fmla="*/ 3941 w 10000"/>
                    <a:gd name="connsiteY94" fmla="*/ 1476 h 9958"/>
                    <a:gd name="connsiteX95" fmla="*/ 4145 w 10000"/>
                    <a:gd name="connsiteY95" fmla="*/ 1834 h 9958"/>
                    <a:gd name="connsiteX96" fmla="*/ 4340 w 10000"/>
                    <a:gd name="connsiteY96" fmla="*/ 2222 h 9958"/>
                    <a:gd name="connsiteX97" fmla="*/ 4534 w 10000"/>
                    <a:gd name="connsiteY97" fmla="*/ 2623 h 9958"/>
                    <a:gd name="connsiteX98" fmla="*/ 4708 w 10000"/>
                    <a:gd name="connsiteY98" fmla="*/ 3038 h 9958"/>
                    <a:gd name="connsiteX99" fmla="*/ 4893 w 10000"/>
                    <a:gd name="connsiteY99" fmla="*/ 3468 h 9958"/>
                    <a:gd name="connsiteX100" fmla="*/ 5056 w 10000"/>
                    <a:gd name="connsiteY100" fmla="*/ 3911 h 9958"/>
                    <a:gd name="connsiteX101" fmla="*/ 5363 w 10000"/>
                    <a:gd name="connsiteY101" fmla="*/ 4814 h 9958"/>
                    <a:gd name="connsiteX102" fmla="*/ 5967 w 10000"/>
                    <a:gd name="connsiteY102" fmla="*/ 6605 h 9958"/>
                    <a:gd name="connsiteX103" fmla="*/ 6254 w 10000"/>
                    <a:gd name="connsiteY103" fmla="*/ 7437 h 9958"/>
                    <a:gd name="connsiteX104" fmla="*/ 6407 w 10000"/>
                    <a:gd name="connsiteY104" fmla="*/ 7795 h 9958"/>
                    <a:gd name="connsiteX105" fmla="*/ 6551 w 10000"/>
                    <a:gd name="connsiteY105" fmla="*/ 8167 h 9958"/>
                    <a:gd name="connsiteX106" fmla="*/ 6714 w 10000"/>
                    <a:gd name="connsiteY106" fmla="*/ 8497 h 9958"/>
                    <a:gd name="connsiteX107" fmla="*/ 6868 w 10000"/>
                    <a:gd name="connsiteY107" fmla="*/ 8784 h 9958"/>
                    <a:gd name="connsiteX108" fmla="*/ 7021 w 10000"/>
                    <a:gd name="connsiteY108" fmla="*/ 9055 h 9958"/>
                    <a:gd name="connsiteX109" fmla="*/ 7195 w 10000"/>
                    <a:gd name="connsiteY109" fmla="*/ 9256 h 9958"/>
                    <a:gd name="connsiteX110" fmla="*/ 7288 w 10000"/>
                    <a:gd name="connsiteY110" fmla="*/ 9356 h 9958"/>
                    <a:gd name="connsiteX111" fmla="*/ 7369 w 10000"/>
                    <a:gd name="connsiteY111" fmla="*/ 9457 h 9958"/>
                    <a:gd name="connsiteX112" fmla="*/ 7462 w 10000"/>
                    <a:gd name="connsiteY112" fmla="*/ 9514 h 9958"/>
                    <a:gd name="connsiteX113" fmla="*/ 7554 w 10000"/>
                    <a:gd name="connsiteY113" fmla="*/ 9586 h 9958"/>
                    <a:gd name="connsiteX114" fmla="*/ 7646 w 10000"/>
                    <a:gd name="connsiteY114" fmla="*/ 9628 h 9958"/>
                    <a:gd name="connsiteX115" fmla="*/ 7748 w 10000"/>
                    <a:gd name="connsiteY115" fmla="*/ 9657 h 9958"/>
                    <a:gd name="connsiteX116" fmla="*/ 7851 w 10000"/>
                    <a:gd name="connsiteY116" fmla="*/ 9700 h 9958"/>
                    <a:gd name="connsiteX117" fmla="*/ 7943 w 10000"/>
                    <a:gd name="connsiteY117" fmla="*/ 9700 h 9958"/>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402 w 10000"/>
                    <a:gd name="connsiteY64" fmla="*/ 288 h 10000"/>
                    <a:gd name="connsiteX65" fmla="*/ 1279 w 10000"/>
                    <a:gd name="connsiteY65" fmla="*/ 375 h 10000"/>
                    <a:gd name="connsiteX66" fmla="*/ 1157 w 10000"/>
                    <a:gd name="connsiteY66" fmla="*/ 461 h 10000"/>
                    <a:gd name="connsiteX67" fmla="*/ 1044 w 10000"/>
                    <a:gd name="connsiteY67" fmla="*/ 576 h 10000"/>
                    <a:gd name="connsiteX68" fmla="*/ 931 w 10000"/>
                    <a:gd name="connsiteY68" fmla="*/ 720 h 10000"/>
                    <a:gd name="connsiteX69" fmla="*/ 809 w 10000"/>
                    <a:gd name="connsiteY69" fmla="*/ 865 h 10000"/>
                    <a:gd name="connsiteX70" fmla="*/ 706 w 10000"/>
                    <a:gd name="connsiteY70" fmla="*/ 1050 h 10000"/>
                    <a:gd name="connsiteX71" fmla="*/ 604 w 10000"/>
                    <a:gd name="connsiteY71" fmla="*/ 1224 h 10000"/>
                    <a:gd name="connsiteX72" fmla="*/ 491 w 10000"/>
                    <a:gd name="connsiteY72" fmla="*/ 1425 h 10000"/>
                    <a:gd name="connsiteX73" fmla="*/ 399 w 10000"/>
                    <a:gd name="connsiteY73" fmla="*/ 1627 h 10000"/>
                    <a:gd name="connsiteX74" fmla="*/ 194 w 10000"/>
                    <a:gd name="connsiteY74" fmla="*/ 2101 h 10000"/>
                    <a:gd name="connsiteX75" fmla="*/ 0 w 10000"/>
                    <a:gd name="connsiteY75" fmla="*/ 2591 h 10000"/>
                    <a:gd name="connsiteX76" fmla="*/ 10 w 10000"/>
                    <a:gd name="connsiteY76" fmla="*/ 907 h 10000"/>
                    <a:gd name="connsiteX77" fmla="*/ 205 w 10000"/>
                    <a:gd name="connsiteY77" fmla="*/ 691 h 10000"/>
                    <a:gd name="connsiteX78" fmla="*/ 399 w 10000"/>
                    <a:gd name="connsiteY78" fmla="*/ 504 h 10000"/>
                    <a:gd name="connsiteX79" fmla="*/ 604 w 10000"/>
                    <a:gd name="connsiteY79" fmla="*/ 317 h 10000"/>
                    <a:gd name="connsiteX80" fmla="*/ 819 w 10000"/>
                    <a:gd name="connsiteY80" fmla="*/ 188 h 10000"/>
                    <a:gd name="connsiteX81" fmla="*/ 1054 w 10000"/>
                    <a:gd name="connsiteY81" fmla="*/ 86 h 10000"/>
                    <a:gd name="connsiteX82" fmla="*/ 2272 w 10000"/>
                    <a:gd name="connsiteY82" fmla="*/ 0 h 10000"/>
                    <a:gd name="connsiteX83" fmla="*/ 2426 w 10000"/>
                    <a:gd name="connsiteY83" fmla="*/ 43 h 10000"/>
                    <a:gd name="connsiteX84" fmla="*/ 2569 w 10000"/>
                    <a:gd name="connsiteY84" fmla="*/ 115 h 10000"/>
                    <a:gd name="connsiteX85" fmla="*/ 2712 w 10000"/>
                    <a:gd name="connsiteY85" fmla="*/ 188 h 10000"/>
                    <a:gd name="connsiteX86" fmla="*/ 2845 w 10000"/>
                    <a:gd name="connsiteY86" fmla="*/ 274 h 10000"/>
                    <a:gd name="connsiteX87" fmla="*/ 2989 w 10000"/>
                    <a:gd name="connsiteY87" fmla="*/ 375 h 10000"/>
                    <a:gd name="connsiteX88" fmla="*/ 3112 w 10000"/>
                    <a:gd name="connsiteY88" fmla="*/ 461 h 10000"/>
                    <a:gd name="connsiteX89" fmla="*/ 3234 w 10000"/>
                    <a:gd name="connsiteY89" fmla="*/ 590 h 10000"/>
                    <a:gd name="connsiteX90" fmla="*/ 3367 w 10000"/>
                    <a:gd name="connsiteY90" fmla="*/ 720 h 10000"/>
                    <a:gd name="connsiteX91" fmla="*/ 3490 w 10000"/>
                    <a:gd name="connsiteY91" fmla="*/ 850 h 10000"/>
                    <a:gd name="connsiteX92" fmla="*/ 3726 w 10000"/>
                    <a:gd name="connsiteY92" fmla="*/ 1137 h 10000"/>
                    <a:gd name="connsiteX93" fmla="*/ 3941 w 10000"/>
                    <a:gd name="connsiteY93" fmla="*/ 1482 h 10000"/>
                    <a:gd name="connsiteX94" fmla="*/ 4145 w 10000"/>
                    <a:gd name="connsiteY94" fmla="*/ 1842 h 10000"/>
                    <a:gd name="connsiteX95" fmla="*/ 4340 w 10000"/>
                    <a:gd name="connsiteY95" fmla="*/ 2231 h 10000"/>
                    <a:gd name="connsiteX96" fmla="*/ 4534 w 10000"/>
                    <a:gd name="connsiteY96" fmla="*/ 2634 h 10000"/>
                    <a:gd name="connsiteX97" fmla="*/ 4708 w 10000"/>
                    <a:gd name="connsiteY97" fmla="*/ 3051 h 10000"/>
                    <a:gd name="connsiteX98" fmla="*/ 4893 w 10000"/>
                    <a:gd name="connsiteY98" fmla="*/ 3483 h 10000"/>
                    <a:gd name="connsiteX99" fmla="*/ 5056 w 10000"/>
                    <a:gd name="connsiteY99" fmla="*/ 3927 h 10000"/>
                    <a:gd name="connsiteX100" fmla="*/ 5363 w 10000"/>
                    <a:gd name="connsiteY100" fmla="*/ 4834 h 10000"/>
                    <a:gd name="connsiteX101" fmla="*/ 5967 w 10000"/>
                    <a:gd name="connsiteY101" fmla="*/ 6633 h 10000"/>
                    <a:gd name="connsiteX102" fmla="*/ 6254 w 10000"/>
                    <a:gd name="connsiteY102" fmla="*/ 7468 h 10000"/>
                    <a:gd name="connsiteX103" fmla="*/ 6407 w 10000"/>
                    <a:gd name="connsiteY103" fmla="*/ 7828 h 10000"/>
                    <a:gd name="connsiteX104" fmla="*/ 6551 w 10000"/>
                    <a:gd name="connsiteY104" fmla="*/ 8201 h 10000"/>
                    <a:gd name="connsiteX105" fmla="*/ 6714 w 10000"/>
                    <a:gd name="connsiteY105" fmla="*/ 8533 h 10000"/>
                    <a:gd name="connsiteX106" fmla="*/ 6868 w 10000"/>
                    <a:gd name="connsiteY106" fmla="*/ 8821 h 10000"/>
                    <a:gd name="connsiteX107" fmla="*/ 7021 w 10000"/>
                    <a:gd name="connsiteY107" fmla="*/ 9093 h 10000"/>
                    <a:gd name="connsiteX108" fmla="*/ 7195 w 10000"/>
                    <a:gd name="connsiteY108" fmla="*/ 9295 h 10000"/>
                    <a:gd name="connsiteX109" fmla="*/ 7288 w 10000"/>
                    <a:gd name="connsiteY109" fmla="*/ 9395 h 10000"/>
                    <a:gd name="connsiteX110" fmla="*/ 7369 w 10000"/>
                    <a:gd name="connsiteY110" fmla="*/ 9497 h 10000"/>
                    <a:gd name="connsiteX111" fmla="*/ 7462 w 10000"/>
                    <a:gd name="connsiteY111" fmla="*/ 9554 h 10000"/>
                    <a:gd name="connsiteX112" fmla="*/ 7554 w 10000"/>
                    <a:gd name="connsiteY112" fmla="*/ 9626 h 10000"/>
                    <a:gd name="connsiteX113" fmla="*/ 7646 w 10000"/>
                    <a:gd name="connsiteY113" fmla="*/ 9669 h 10000"/>
                    <a:gd name="connsiteX114" fmla="*/ 7748 w 10000"/>
                    <a:gd name="connsiteY114" fmla="*/ 9698 h 10000"/>
                    <a:gd name="connsiteX115" fmla="*/ 7851 w 10000"/>
                    <a:gd name="connsiteY115" fmla="*/ 9741 h 10000"/>
                    <a:gd name="connsiteX116" fmla="*/ 7943 w 10000"/>
                    <a:gd name="connsiteY116"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279 w 10000"/>
                    <a:gd name="connsiteY64" fmla="*/ 375 h 10000"/>
                    <a:gd name="connsiteX65" fmla="*/ 1157 w 10000"/>
                    <a:gd name="connsiteY65" fmla="*/ 461 h 10000"/>
                    <a:gd name="connsiteX66" fmla="*/ 1044 w 10000"/>
                    <a:gd name="connsiteY66" fmla="*/ 576 h 10000"/>
                    <a:gd name="connsiteX67" fmla="*/ 931 w 10000"/>
                    <a:gd name="connsiteY67" fmla="*/ 720 h 10000"/>
                    <a:gd name="connsiteX68" fmla="*/ 809 w 10000"/>
                    <a:gd name="connsiteY68" fmla="*/ 865 h 10000"/>
                    <a:gd name="connsiteX69" fmla="*/ 706 w 10000"/>
                    <a:gd name="connsiteY69" fmla="*/ 1050 h 10000"/>
                    <a:gd name="connsiteX70" fmla="*/ 604 w 10000"/>
                    <a:gd name="connsiteY70" fmla="*/ 1224 h 10000"/>
                    <a:gd name="connsiteX71" fmla="*/ 491 w 10000"/>
                    <a:gd name="connsiteY71" fmla="*/ 1425 h 10000"/>
                    <a:gd name="connsiteX72" fmla="*/ 399 w 10000"/>
                    <a:gd name="connsiteY72" fmla="*/ 1627 h 10000"/>
                    <a:gd name="connsiteX73" fmla="*/ 194 w 10000"/>
                    <a:gd name="connsiteY73" fmla="*/ 2101 h 10000"/>
                    <a:gd name="connsiteX74" fmla="*/ 0 w 10000"/>
                    <a:gd name="connsiteY74" fmla="*/ 2591 h 10000"/>
                    <a:gd name="connsiteX75" fmla="*/ 10 w 10000"/>
                    <a:gd name="connsiteY75" fmla="*/ 907 h 10000"/>
                    <a:gd name="connsiteX76" fmla="*/ 205 w 10000"/>
                    <a:gd name="connsiteY76" fmla="*/ 691 h 10000"/>
                    <a:gd name="connsiteX77" fmla="*/ 399 w 10000"/>
                    <a:gd name="connsiteY77" fmla="*/ 504 h 10000"/>
                    <a:gd name="connsiteX78" fmla="*/ 604 w 10000"/>
                    <a:gd name="connsiteY78" fmla="*/ 317 h 10000"/>
                    <a:gd name="connsiteX79" fmla="*/ 819 w 10000"/>
                    <a:gd name="connsiteY79" fmla="*/ 188 h 10000"/>
                    <a:gd name="connsiteX80" fmla="*/ 1054 w 10000"/>
                    <a:gd name="connsiteY80" fmla="*/ 86 h 10000"/>
                    <a:gd name="connsiteX81" fmla="*/ 2272 w 10000"/>
                    <a:gd name="connsiteY81" fmla="*/ 0 h 10000"/>
                    <a:gd name="connsiteX82" fmla="*/ 2426 w 10000"/>
                    <a:gd name="connsiteY82" fmla="*/ 43 h 10000"/>
                    <a:gd name="connsiteX83" fmla="*/ 2569 w 10000"/>
                    <a:gd name="connsiteY83" fmla="*/ 115 h 10000"/>
                    <a:gd name="connsiteX84" fmla="*/ 2712 w 10000"/>
                    <a:gd name="connsiteY84" fmla="*/ 188 h 10000"/>
                    <a:gd name="connsiteX85" fmla="*/ 2845 w 10000"/>
                    <a:gd name="connsiteY85" fmla="*/ 274 h 10000"/>
                    <a:gd name="connsiteX86" fmla="*/ 2989 w 10000"/>
                    <a:gd name="connsiteY86" fmla="*/ 375 h 10000"/>
                    <a:gd name="connsiteX87" fmla="*/ 3112 w 10000"/>
                    <a:gd name="connsiteY87" fmla="*/ 461 h 10000"/>
                    <a:gd name="connsiteX88" fmla="*/ 3234 w 10000"/>
                    <a:gd name="connsiteY88" fmla="*/ 590 h 10000"/>
                    <a:gd name="connsiteX89" fmla="*/ 3367 w 10000"/>
                    <a:gd name="connsiteY89" fmla="*/ 720 h 10000"/>
                    <a:gd name="connsiteX90" fmla="*/ 3490 w 10000"/>
                    <a:gd name="connsiteY90" fmla="*/ 850 h 10000"/>
                    <a:gd name="connsiteX91" fmla="*/ 3726 w 10000"/>
                    <a:gd name="connsiteY91" fmla="*/ 1137 h 10000"/>
                    <a:gd name="connsiteX92" fmla="*/ 3941 w 10000"/>
                    <a:gd name="connsiteY92" fmla="*/ 1482 h 10000"/>
                    <a:gd name="connsiteX93" fmla="*/ 4145 w 10000"/>
                    <a:gd name="connsiteY93" fmla="*/ 1842 h 10000"/>
                    <a:gd name="connsiteX94" fmla="*/ 4340 w 10000"/>
                    <a:gd name="connsiteY94" fmla="*/ 2231 h 10000"/>
                    <a:gd name="connsiteX95" fmla="*/ 4534 w 10000"/>
                    <a:gd name="connsiteY95" fmla="*/ 2634 h 10000"/>
                    <a:gd name="connsiteX96" fmla="*/ 4708 w 10000"/>
                    <a:gd name="connsiteY96" fmla="*/ 3051 h 10000"/>
                    <a:gd name="connsiteX97" fmla="*/ 4893 w 10000"/>
                    <a:gd name="connsiteY97" fmla="*/ 3483 h 10000"/>
                    <a:gd name="connsiteX98" fmla="*/ 5056 w 10000"/>
                    <a:gd name="connsiteY98" fmla="*/ 3927 h 10000"/>
                    <a:gd name="connsiteX99" fmla="*/ 5363 w 10000"/>
                    <a:gd name="connsiteY99" fmla="*/ 4834 h 10000"/>
                    <a:gd name="connsiteX100" fmla="*/ 5967 w 10000"/>
                    <a:gd name="connsiteY100" fmla="*/ 6633 h 10000"/>
                    <a:gd name="connsiteX101" fmla="*/ 6254 w 10000"/>
                    <a:gd name="connsiteY101" fmla="*/ 7468 h 10000"/>
                    <a:gd name="connsiteX102" fmla="*/ 6407 w 10000"/>
                    <a:gd name="connsiteY102" fmla="*/ 7828 h 10000"/>
                    <a:gd name="connsiteX103" fmla="*/ 6551 w 10000"/>
                    <a:gd name="connsiteY103" fmla="*/ 8201 h 10000"/>
                    <a:gd name="connsiteX104" fmla="*/ 6714 w 10000"/>
                    <a:gd name="connsiteY104" fmla="*/ 8533 h 10000"/>
                    <a:gd name="connsiteX105" fmla="*/ 6868 w 10000"/>
                    <a:gd name="connsiteY105" fmla="*/ 8821 h 10000"/>
                    <a:gd name="connsiteX106" fmla="*/ 7021 w 10000"/>
                    <a:gd name="connsiteY106" fmla="*/ 9093 h 10000"/>
                    <a:gd name="connsiteX107" fmla="*/ 7195 w 10000"/>
                    <a:gd name="connsiteY107" fmla="*/ 9295 h 10000"/>
                    <a:gd name="connsiteX108" fmla="*/ 7288 w 10000"/>
                    <a:gd name="connsiteY108" fmla="*/ 9395 h 10000"/>
                    <a:gd name="connsiteX109" fmla="*/ 7369 w 10000"/>
                    <a:gd name="connsiteY109" fmla="*/ 9497 h 10000"/>
                    <a:gd name="connsiteX110" fmla="*/ 7462 w 10000"/>
                    <a:gd name="connsiteY110" fmla="*/ 9554 h 10000"/>
                    <a:gd name="connsiteX111" fmla="*/ 7554 w 10000"/>
                    <a:gd name="connsiteY111" fmla="*/ 9626 h 10000"/>
                    <a:gd name="connsiteX112" fmla="*/ 7646 w 10000"/>
                    <a:gd name="connsiteY112" fmla="*/ 9669 h 10000"/>
                    <a:gd name="connsiteX113" fmla="*/ 7748 w 10000"/>
                    <a:gd name="connsiteY113" fmla="*/ 9698 h 10000"/>
                    <a:gd name="connsiteX114" fmla="*/ 7851 w 10000"/>
                    <a:gd name="connsiteY114" fmla="*/ 9741 h 10000"/>
                    <a:gd name="connsiteX115" fmla="*/ 7943 w 10000"/>
                    <a:gd name="connsiteY115"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157 w 10000"/>
                    <a:gd name="connsiteY64" fmla="*/ 461 h 10000"/>
                    <a:gd name="connsiteX65" fmla="*/ 1044 w 10000"/>
                    <a:gd name="connsiteY65" fmla="*/ 576 h 10000"/>
                    <a:gd name="connsiteX66" fmla="*/ 931 w 10000"/>
                    <a:gd name="connsiteY66" fmla="*/ 720 h 10000"/>
                    <a:gd name="connsiteX67" fmla="*/ 809 w 10000"/>
                    <a:gd name="connsiteY67" fmla="*/ 865 h 10000"/>
                    <a:gd name="connsiteX68" fmla="*/ 706 w 10000"/>
                    <a:gd name="connsiteY68" fmla="*/ 1050 h 10000"/>
                    <a:gd name="connsiteX69" fmla="*/ 604 w 10000"/>
                    <a:gd name="connsiteY69" fmla="*/ 1224 h 10000"/>
                    <a:gd name="connsiteX70" fmla="*/ 491 w 10000"/>
                    <a:gd name="connsiteY70" fmla="*/ 1425 h 10000"/>
                    <a:gd name="connsiteX71" fmla="*/ 399 w 10000"/>
                    <a:gd name="connsiteY71" fmla="*/ 1627 h 10000"/>
                    <a:gd name="connsiteX72" fmla="*/ 194 w 10000"/>
                    <a:gd name="connsiteY72" fmla="*/ 2101 h 10000"/>
                    <a:gd name="connsiteX73" fmla="*/ 0 w 10000"/>
                    <a:gd name="connsiteY73" fmla="*/ 2591 h 10000"/>
                    <a:gd name="connsiteX74" fmla="*/ 10 w 10000"/>
                    <a:gd name="connsiteY74" fmla="*/ 907 h 10000"/>
                    <a:gd name="connsiteX75" fmla="*/ 205 w 10000"/>
                    <a:gd name="connsiteY75" fmla="*/ 691 h 10000"/>
                    <a:gd name="connsiteX76" fmla="*/ 399 w 10000"/>
                    <a:gd name="connsiteY76" fmla="*/ 504 h 10000"/>
                    <a:gd name="connsiteX77" fmla="*/ 604 w 10000"/>
                    <a:gd name="connsiteY77" fmla="*/ 317 h 10000"/>
                    <a:gd name="connsiteX78" fmla="*/ 819 w 10000"/>
                    <a:gd name="connsiteY78" fmla="*/ 188 h 10000"/>
                    <a:gd name="connsiteX79" fmla="*/ 1054 w 10000"/>
                    <a:gd name="connsiteY79" fmla="*/ 86 h 10000"/>
                    <a:gd name="connsiteX80" fmla="*/ 2272 w 10000"/>
                    <a:gd name="connsiteY80" fmla="*/ 0 h 10000"/>
                    <a:gd name="connsiteX81" fmla="*/ 2426 w 10000"/>
                    <a:gd name="connsiteY81" fmla="*/ 43 h 10000"/>
                    <a:gd name="connsiteX82" fmla="*/ 2569 w 10000"/>
                    <a:gd name="connsiteY82" fmla="*/ 115 h 10000"/>
                    <a:gd name="connsiteX83" fmla="*/ 2712 w 10000"/>
                    <a:gd name="connsiteY83" fmla="*/ 188 h 10000"/>
                    <a:gd name="connsiteX84" fmla="*/ 2845 w 10000"/>
                    <a:gd name="connsiteY84" fmla="*/ 274 h 10000"/>
                    <a:gd name="connsiteX85" fmla="*/ 2989 w 10000"/>
                    <a:gd name="connsiteY85" fmla="*/ 375 h 10000"/>
                    <a:gd name="connsiteX86" fmla="*/ 3112 w 10000"/>
                    <a:gd name="connsiteY86" fmla="*/ 461 h 10000"/>
                    <a:gd name="connsiteX87" fmla="*/ 3234 w 10000"/>
                    <a:gd name="connsiteY87" fmla="*/ 590 h 10000"/>
                    <a:gd name="connsiteX88" fmla="*/ 3367 w 10000"/>
                    <a:gd name="connsiteY88" fmla="*/ 720 h 10000"/>
                    <a:gd name="connsiteX89" fmla="*/ 3490 w 10000"/>
                    <a:gd name="connsiteY89" fmla="*/ 850 h 10000"/>
                    <a:gd name="connsiteX90" fmla="*/ 3726 w 10000"/>
                    <a:gd name="connsiteY90" fmla="*/ 1137 h 10000"/>
                    <a:gd name="connsiteX91" fmla="*/ 3941 w 10000"/>
                    <a:gd name="connsiteY91" fmla="*/ 1482 h 10000"/>
                    <a:gd name="connsiteX92" fmla="*/ 4145 w 10000"/>
                    <a:gd name="connsiteY92" fmla="*/ 1842 h 10000"/>
                    <a:gd name="connsiteX93" fmla="*/ 4340 w 10000"/>
                    <a:gd name="connsiteY93" fmla="*/ 2231 h 10000"/>
                    <a:gd name="connsiteX94" fmla="*/ 4534 w 10000"/>
                    <a:gd name="connsiteY94" fmla="*/ 2634 h 10000"/>
                    <a:gd name="connsiteX95" fmla="*/ 4708 w 10000"/>
                    <a:gd name="connsiteY95" fmla="*/ 3051 h 10000"/>
                    <a:gd name="connsiteX96" fmla="*/ 4893 w 10000"/>
                    <a:gd name="connsiteY96" fmla="*/ 3483 h 10000"/>
                    <a:gd name="connsiteX97" fmla="*/ 5056 w 10000"/>
                    <a:gd name="connsiteY97" fmla="*/ 3927 h 10000"/>
                    <a:gd name="connsiteX98" fmla="*/ 5363 w 10000"/>
                    <a:gd name="connsiteY98" fmla="*/ 4834 h 10000"/>
                    <a:gd name="connsiteX99" fmla="*/ 5967 w 10000"/>
                    <a:gd name="connsiteY99" fmla="*/ 6633 h 10000"/>
                    <a:gd name="connsiteX100" fmla="*/ 6254 w 10000"/>
                    <a:gd name="connsiteY100" fmla="*/ 7468 h 10000"/>
                    <a:gd name="connsiteX101" fmla="*/ 6407 w 10000"/>
                    <a:gd name="connsiteY101" fmla="*/ 7828 h 10000"/>
                    <a:gd name="connsiteX102" fmla="*/ 6551 w 10000"/>
                    <a:gd name="connsiteY102" fmla="*/ 8201 h 10000"/>
                    <a:gd name="connsiteX103" fmla="*/ 6714 w 10000"/>
                    <a:gd name="connsiteY103" fmla="*/ 8533 h 10000"/>
                    <a:gd name="connsiteX104" fmla="*/ 6868 w 10000"/>
                    <a:gd name="connsiteY104" fmla="*/ 8821 h 10000"/>
                    <a:gd name="connsiteX105" fmla="*/ 7021 w 10000"/>
                    <a:gd name="connsiteY105" fmla="*/ 9093 h 10000"/>
                    <a:gd name="connsiteX106" fmla="*/ 7195 w 10000"/>
                    <a:gd name="connsiteY106" fmla="*/ 9295 h 10000"/>
                    <a:gd name="connsiteX107" fmla="*/ 7288 w 10000"/>
                    <a:gd name="connsiteY107" fmla="*/ 9395 h 10000"/>
                    <a:gd name="connsiteX108" fmla="*/ 7369 w 10000"/>
                    <a:gd name="connsiteY108" fmla="*/ 9497 h 10000"/>
                    <a:gd name="connsiteX109" fmla="*/ 7462 w 10000"/>
                    <a:gd name="connsiteY109" fmla="*/ 9554 h 10000"/>
                    <a:gd name="connsiteX110" fmla="*/ 7554 w 10000"/>
                    <a:gd name="connsiteY110" fmla="*/ 9626 h 10000"/>
                    <a:gd name="connsiteX111" fmla="*/ 7646 w 10000"/>
                    <a:gd name="connsiteY111" fmla="*/ 9669 h 10000"/>
                    <a:gd name="connsiteX112" fmla="*/ 7748 w 10000"/>
                    <a:gd name="connsiteY112" fmla="*/ 9698 h 10000"/>
                    <a:gd name="connsiteX113" fmla="*/ 7851 w 10000"/>
                    <a:gd name="connsiteY113" fmla="*/ 9741 h 10000"/>
                    <a:gd name="connsiteX114" fmla="*/ 7943 w 10000"/>
                    <a:gd name="connsiteY114"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044 w 10000"/>
                    <a:gd name="connsiteY64" fmla="*/ 576 h 10000"/>
                    <a:gd name="connsiteX65" fmla="*/ 931 w 10000"/>
                    <a:gd name="connsiteY65" fmla="*/ 720 h 10000"/>
                    <a:gd name="connsiteX66" fmla="*/ 809 w 10000"/>
                    <a:gd name="connsiteY66" fmla="*/ 865 h 10000"/>
                    <a:gd name="connsiteX67" fmla="*/ 706 w 10000"/>
                    <a:gd name="connsiteY67" fmla="*/ 1050 h 10000"/>
                    <a:gd name="connsiteX68" fmla="*/ 604 w 10000"/>
                    <a:gd name="connsiteY68" fmla="*/ 1224 h 10000"/>
                    <a:gd name="connsiteX69" fmla="*/ 491 w 10000"/>
                    <a:gd name="connsiteY69" fmla="*/ 1425 h 10000"/>
                    <a:gd name="connsiteX70" fmla="*/ 399 w 10000"/>
                    <a:gd name="connsiteY70" fmla="*/ 1627 h 10000"/>
                    <a:gd name="connsiteX71" fmla="*/ 194 w 10000"/>
                    <a:gd name="connsiteY71" fmla="*/ 2101 h 10000"/>
                    <a:gd name="connsiteX72" fmla="*/ 0 w 10000"/>
                    <a:gd name="connsiteY72" fmla="*/ 2591 h 10000"/>
                    <a:gd name="connsiteX73" fmla="*/ 10 w 10000"/>
                    <a:gd name="connsiteY73" fmla="*/ 907 h 10000"/>
                    <a:gd name="connsiteX74" fmla="*/ 205 w 10000"/>
                    <a:gd name="connsiteY74" fmla="*/ 691 h 10000"/>
                    <a:gd name="connsiteX75" fmla="*/ 399 w 10000"/>
                    <a:gd name="connsiteY75" fmla="*/ 504 h 10000"/>
                    <a:gd name="connsiteX76" fmla="*/ 604 w 10000"/>
                    <a:gd name="connsiteY76" fmla="*/ 317 h 10000"/>
                    <a:gd name="connsiteX77" fmla="*/ 819 w 10000"/>
                    <a:gd name="connsiteY77" fmla="*/ 188 h 10000"/>
                    <a:gd name="connsiteX78" fmla="*/ 1054 w 10000"/>
                    <a:gd name="connsiteY78" fmla="*/ 86 h 10000"/>
                    <a:gd name="connsiteX79" fmla="*/ 2272 w 10000"/>
                    <a:gd name="connsiteY79" fmla="*/ 0 h 10000"/>
                    <a:gd name="connsiteX80" fmla="*/ 2426 w 10000"/>
                    <a:gd name="connsiteY80" fmla="*/ 43 h 10000"/>
                    <a:gd name="connsiteX81" fmla="*/ 2569 w 10000"/>
                    <a:gd name="connsiteY81" fmla="*/ 115 h 10000"/>
                    <a:gd name="connsiteX82" fmla="*/ 2712 w 10000"/>
                    <a:gd name="connsiteY82" fmla="*/ 188 h 10000"/>
                    <a:gd name="connsiteX83" fmla="*/ 2845 w 10000"/>
                    <a:gd name="connsiteY83" fmla="*/ 274 h 10000"/>
                    <a:gd name="connsiteX84" fmla="*/ 2989 w 10000"/>
                    <a:gd name="connsiteY84" fmla="*/ 375 h 10000"/>
                    <a:gd name="connsiteX85" fmla="*/ 3112 w 10000"/>
                    <a:gd name="connsiteY85" fmla="*/ 461 h 10000"/>
                    <a:gd name="connsiteX86" fmla="*/ 3234 w 10000"/>
                    <a:gd name="connsiteY86" fmla="*/ 590 h 10000"/>
                    <a:gd name="connsiteX87" fmla="*/ 3367 w 10000"/>
                    <a:gd name="connsiteY87" fmla="*/ 720 h 10000"/>
                    <a:gd name="connsiteX88" fmla="*/ 3490 w 10000"/>
                    <a:gd name="connsiteY88" fmla="*/ 850 h 10000"/>
                    <a:gd name="connsiteX89" fmla="*/ 3726 w 10000"/>
                    <a:gd name="connsiteY89" fmla="*/ 1137 h 10000"/>
                    <a:gd name="connsiteX90" fmla="*/ 3941 w 10000"/>
                    <a:gd name="connsiteY90" fmla="*/ 1482 h 10000"/>
                    <a:gd name="connsiteX91" fmla="*/ 4145 w 10000"/>
                    <a:gd name="connsiteY91" fmla="*/ 1842 h 10000"/>
                    <a:gd name="connsiteX92" fmla="*/ 4340 w 10000"/>
                    <a:gd name="connsiteY92" fmla="*/ 2231 h 10000"/>
                    <a:gd name="connsiteX93" fmla="*/ 4534 w 10000"/>
                    <a:gd name="connsiteY93" fmla="*/ 2634 h 10000"/>
                    <a:gd name="connsiteX94" fmla="*/ 4708 w 10000"/>
                    <a:gd name="connsiteY94" fmla="*/ 3051 h 10000"/>
                    <a:gd name="connsiteX95" fmla="*/ 4893 w 10000"/>
                    <a:gd name="connsiteY95" fmla="*/ 3483 h 10000"/>
                    <a:gd name="connsiteX96" fmla="*/ 5056 w 10000"/>
                    <a:gd name="connsiteY96" fmla="*/ 3927 h 10000"/>
                    <a:gd name="connsiteX97" fmla="*/ 5363 w 10000"/>
                    <a:gd name="connsiteY97" fmla="*/ 4834 h 10000"/>
                    <a:gd name="connsiteX98" fmla="*/ 5967 w 10000"/>
                    <a:gd name="connsiteY98" fmla="*/ 6633 h 10000"/>
                    <a:gd name="connsiteX99" fmla="*/ 6254 w 10000"/>
                    <a:gd name="connsiteY99" fmla="*/ 7468 h 10000"/>
                    <a:gd name="connsiteX100" fmla="*/ 6407 w 10000"/>
                    <a:gd name="connsiteY100" fmla="*/ 7828 h 10000"/>
                    <a:gd name="connsiteX101" fmla="*/ 6551 w 10000"/>
                    <a:gd name="connsiteY101" fmla="*/ 8201 h 10000"/>
                    <a:gd name="connsiteX102" fmla="*/ 6714 w 10000"/>
                    <a:gd name="connsiteY102" fmla="*/ 8533 h 10000"/>
                    <a:gd name="connsiteX103" fmla="*/ 6868 w 10000"/>
                    <a:gd name="connsiteY103" fmla="*/ 8821 h 10000"/>
                    <a:gd name="connsiteX104" fmla="*/ 7021 w 10000"/>
                    <a:gd name="connsiteY104" fmla="*/ 9093 h 10000"/>
                    <a:gd name="connsiteX105" fmla="*/ 7195 w 10000"/>
                    <a:gd name="connsiteY105" fmla="*/ 9295 h 10000"/>
                    <a:gd name="connsiteX106" fmla="*/ 7288 w 10000"/>
                    <a:gd name="connsiteY106" fmla="*/ 9395 h 10000"/>
                    <a:gd name="connsiteX107" fmla="*/ 7369 w 10000"/>
                    <a:gd name="connsiteY107" fmla="*/ 9497 h 10000"/>
                    <a:gd name="connsiteX108" fmla="*/ 7462 w 10000"/>
                    <a:gd name="connsiteY108" fmla="*/ 9554 h 10000"/>
                    <a:gd name="connsiteX109" fmla="*/ 7554 w 10000"/>
                    <a:gd name="connsiteY109" fmla="*/ 9626 h 10000"/>
                    <a:gd name="connsiteX110" fmla="*/ 7646 w 10000"/>
                    <a:gd name="connsiteY110" fmla="*/ 9669 h 10000"/>
                    <a:gd name="connsiteX111" fmla="*/ 7748 w 10000"/>
                    <a:gd name="connsiteY111" fmla="*/ 9698 h 10000"/>
                    <a:gd name="connsiteX112" fmla="*/ 7851 w 10000"/>
                    <a:gd name="connsiteY112" fmla="*/ 9741 h 10000"/>
                    <a:gd name="connsiteX113" fmla="*/ 7943 w 10000"/>
                    <a:gd name="connsiteY113"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044 w 10000"/>
                    <a:gd name="connsiteY64" fmla="*/ 576 h 10000"/>
                    <a:gd name="connsiteX65" fmla="*/ 931 w 10000"/>
                    <a:gd name="connsiteY65" fmla="*/ 720 h 10000"/>
                    <a:gd name="connsiteX66" fmla="*/ 809 w 10000"/>
                    <a:gd name="connsiteY66" fmla="*/ 865 h 10000"/>
                    <a:gd name="connsiteX67" fmla="*/ 706 w 10000"/>
                    <a:gd name="connsiteY67" fmla="*/ 1050 h 10000"/>
                    <a:gd name="connsiteX68" fmla="*/ 604 w 10000"/>
                    <a:gd name="connsiteY68" fmla="*/ 1224 h 10000"/>
                    <a:gd name="connsiteX69" fmla="*/ 491 w 10000"/>
                    <a:gd name="connsiteY69" fmla="*/ 1425 h 10000"/>
                    <a:gd name="connsiteX70" fmla="*/ 399 w 10000"/>
                    <a:gd name="connsiteY70" fmla="*/ 1627 h 10000"/>
                    <a:gd name="connsiteX71" fmla="*/ 194 w 10000"/>
                    <a:gd name="connsiteY71" fmla="*/ 2101 h 10000"/>
                    <a:gd name="connsiteX72" fmla="*/ 0 w 10000"/>
                    <a:gd name="connsiteY72" fmla="*/ 2591 h 10000"/>
                    <a:gd name="connsiteX73" fmla="*/ 10 w 10000"/>
                    <a:gd name="connsiteY73" fmla="*/ 907 h 10000"/>
                    <a:gd name="connsiteX74" fmla="*/ 205 w 10000"/>
                    <a:gd name="connsiteY74" fmla="*/ 691 h 10000"/>
                    <a:gd name="connsiteX75" fmla="*/ 399 w 10000"/>
                    <a:gd name="connsiteY75" fmla="*/ 504 h 10000"/>
                    <a:gd name="connsiteX76" fmla="*/ 604 w 10000"/>
                    <a:gd name="connsiteY76" fmla="*/ 317 h 10000"/>
                    <a:gd name="connsiteX77" fmla="*/ 819 w 10000"/>
                    <a:gd name="connsiteY77" fmla="*/ 188 h 10000"/>
                    <a:gd name="connsiteX78" fmla="*/ 2272 w 10000"/>
                    <a:gd name="connsiteY78" fmla="*/ 0 h 10000"/>
                    <a:gd name="connsiteX79" fmla="*/ 2426 w 10000"/>
                    <a:gd name="connsiteY79" fmla="*/ 43 h 10000"/>
                    <a:gd name="connsiteX80" fmla="*/ 2569 w 10000"/>
                    <a:gd name="connsiteY80" fmla="*/ 115 h 10000"/>
                    <a:gd name="connsiteX81" fmla="*/ 2712 w 10000"/>
                    <a:gd name="connsiteY81" fmla="*/ 188 h 10000"/>
                    <a:gd name="connsiteX82" fmla="*/ 2845 w 10000"/>
                    <a:gd name="connsiteY82" fmla="*/ 274 h 10000"/>
                    <a:gd name="connsiteX83" fmla="*/ 2989 w 10000"/>
                    <a:gd name="connsiteY83" fmla="*/ 375 h 10000"/>
                    <a:gd name="connsiteX84" fmla="*/ 3112 w 10000"/>
                    <a:gd name="connsiteY84" fmla="*/ 461 h 10000"/>
                    <a:gd name="connsiteX85" fmla="*/ 3234 w 10000"/>
                    <a:gd name="connsiteY85" fmla="*/ 590 h 10000"/>
                    <a:gd name="connsiteX86" fmla="*/ 3367 w 10000"/>
                    <a:gd name="connsiteY86" fmla="*/ 720 h 10000"/>
                    <a:gd name="connsiteX87" fmla="*/ 3490 w 10000"/>
                    <a:gd name="connsiteY87" fmla="*/ 850 h 10000"/>
                    <a:gd name="connsiteX88" fmla="*/ 3726 w 10000"/>
                    <a:gd name="connsiteY88" fmla="*/ 1137 h 10000"/>
                    <a:gd name="connsiteX89" fmla="*/ 3941 w 10000"/>
                    <a:gd name="connsiteY89" fmla="*/ 1482 h 10000"/>
                    <a:gd name="connsiteX90" fmla="*/ 4145 w 10000"/>
                    <a:gd name="connsiteY90" fmla="*/ 1842 h 10000"/>
                    <a:gd name="connsiteX91" fmla="*/ 4340 w 10000"/>
                    <a:gd name="connsiteY91" fmla="*/ 2231 h 10000"/>
                    <a:gd name="connsiteX92" fmla="*/ 4534 w 10000"/>
                    <a:gd name="connsiteY92" fmla="*/ 2634 h 10000"/>
                    <a:gd name="connsiteX93" fmla="*/ 4708 w 10000"/>
                    <a:gd name="connsiteY93" fmla="*/ 3051 h 10000"/>
                    <a:gd name="connsiteX94" fmla="*/ 4893 w 10000"/>
                    <a:gd name="connsiteY94" fmla="*/ 3483 h 10000"/>
                    <a:gd name="connsiteX95" fmla="*/ 5056 w 10000"/>
                    <a:gd name="connsiteY95" fmla="*/ 3927 h 10000"/>
                    <a:gd name="connsiteX96" fmla="*/ 5363 w 10000"/>
                    <a:gd name="connsiteY96" fmla="*/ 4834 h 10000"/>
                    <a:gd name="connsiteX97" fmla="*/ 5967 w 10000"/>
                    <a:gd name="connsiteY97" fmla="*/ 6633 h 10000"/>
                    <a:gd name="connsiteX98" fmla="*/ 6254 w 10000"/>
                    <a:gd name="connsiteY98" fmla="*/ 7468 h 10000"/>
                    <a:gd name="connsiteX99" fmla="*/ 6407 w 10000"/>
                    <a:gd name="connsiteY99" fmla="*/ 7828 h 10000"/>
                    <a:gd name="connsiteX100" fmla="*/ 6551 w 10000"/>
                    <a:gd name="connsiteY100" fmla="*/ 8201 h 10000"/>
                    <a:gd name="connsiteX101" fmla="*/ 6714 w 10000"/>
                    <a:gd name="connsiteY101" fmla="*/ 8533 h 10000"/>
                    <a:gd name="connsiteX102" fmla="*/ 6868 w 10000"/>
                    <a:gd name="connsiteY102" fmla="*/ 8821 h 10000"/>
                    <a:gd name="connsiteX103" fmla="*/ 7021 w 10000"/>
                    <a:gd name="connsiteY103" fmla="*/ 9093 h 10000"/>
                    <a:gd name="connsiteX104" fmla="*/ 7195 w 10000"/>
                    <a:gd name="connsiteY104" fmla="*/ 9295 h 10000"/>
                    <a:gd name="connsiteX105" fmla="*/ 7288 w 10000"/>
                    <a:gd name="connsiteY105" fmla="*/ 9395 h 10000"/>
                    <a:gd name="connsiteX106" fmla="*/ 7369 w 10000"/>
                    <a:gd name="connsiteY106" fmla="*/ 9497 h 10000"/>
                    <a:gd name="connsiteX107" fmla="*/ 7462 w 10000"/>
                    <a:gd name="connsiteY107" fmla="*/ 9554 h 10000"/>
                    <a:gd name="connsiteX108" fmla="*/ 7554 w 10000"/>
                    <a:gd name="connsiteY108" fmla="*/ 9626 h 10000"/>
                    <a:gd name="connsiteX109" fmla="*/ 7646 w 10000"/>
                    <a:gd name="connsiteY109" fmla="*/ 9669 h 10000"/>
                    <a:gd name="connsiteX110" fmla="*/ 7748 w 10000"/>
                    <a:gd name="connsiteY110" fmla="*/ 9698 h 10000"/>
                    <a:gd name="connsiteX111" fmla="*/ 7851 w 10000"/>
                    <a:gd name="connsiteY111" fmla="*/ 9741 h 10000"/>
                    <a:gd name="connsiteX112" fmla="*/ 7943 w 10000"/>
                    <a:gd name="connsiteY112"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931 w 10000"/>
                    <a:gd name="connsiteY64" fmla="*/ 720 h 10000"/>
                    <a:gd name="connsiteX65" fmla="*/ 809 w 10000"/>
                    <a:gd name="connsiteY65" fmla="*/ 865 h 10000"/>
                    <a:gd name="connsiteX66" fmla="*/ 706 w 10000"/>
                    <a:gd name="connsiteY66" fmla="*/ 1050 h 10000"/>
                    <a:gd name="connsiteX67" fmla="*/ 604 w 10000"/>
                    <a:gd name="connsiteY67" fmla="*/ 1224 h 10000"/>
                    <a:gd name="connsiteX68" fmla="*/ 491 w 10000"/>
                    <a:gd name="connsiteY68" fmla="*/ 1425 h 10000"/>
                    <a:gd name="connsiteX69" fmla="*/ 399 w 10000"/>
                    <a:gd name="connsiteY69" fmla="*/ 1627 h 10000"/>
                    <a:gd name="connsiteX70" fmla="*/ 194 w 10000"/>
                    <a:gd name="connsiteY70" fmla="*/ 2101 h 10000"/>
                    <a:gd name="connsiteX71" fmla="*/ 0 w 10000"/>
                    <a:gd name="connsiteY71" fmla="*/ 2591 h 10000"/>
                    <a:gd name="connsiteX72" fmla="*/ 10 w 10000"/>
                    <a:gd name="connsiteY72" fmla="*/ 907 h 10000"/>
                    <a:gd name="connsiteX73" fmla="*/ 205 w 10000"/>
                    <a:gd name="connsiteY73" fmla="*/ 691 h 10000"/>
                    <a:gd name="connsiteX74" fmla="*/ 399 w 10000"/>
                    <a:gd name="connsiteY74" fmla="*/ 504 h 10000"/>
                    <a:gd name="connsiteX75" fmla="*/ 604 w 10000"/>
                    <a:gd name="connsiteY75" fmla="*/ 317 h 10000"/>
                    <a:gd name="connsiteX76" fmla="*/ 819 w 10000"/>
                    <a:gd name="connsiteY76" fmla="*/ 188 h 10000"/>
                    <a:gd name="connsiteX77" fmla="*/ 2272 w 10000"/>
                    <a:gd name="connsiteY77" fmla="*/ 0 h 10000"/>
                    <a:gd name="connsiteX78" fmla="*/ 2426 w 10000"/>
                    <a:gd name="connsiteY78" fmla="*/ 43 h 10000"/>
                    <a:gd name="connsiteX79" fmla="*/ 2569 w 10000"/>
                    <a:gd name="connsiteY79" fmla="*/ 115 h 10000"/>
                    <a:gd name="connsiteX80" fmla="*/ 2712 w 10000"/>
                    <a:gd name="connsiteY80" fmla="*/ 188 h 10000"/>
                    <a:gd name="connsiteX81" fmla="*/ 2845 w 10000"/>
                    <a:gd name="connsiteY81" fmla="*/ 274 h 10000"/>
                    <a:gd name="connsiteX82" fmla="*/ 2989 w 10000"/>
                    <a:gd name="connsiteY82" fmla="*/ 375 h 10000"/>
                    <a:gd name="connsiteX83" fmla="*/ 3112 w 10000"/>
                    <a:gd name="connsiteY83" fmla="*/ 461 h 10000"/>
                    <a:gd name="connsiteX84" fmla="*/ 3234 w 10000"/>
                    <a:gd name="connsiteY84" fmla="*/ 590 h 10000"/>
                    <a:gd name="connsiteX85" fmla="*/ 3367 w 10000"/>
                    <a:gd name="connsiteY85" fmla="*/ 720 h 10000"/>
                    <a:gd name="connsiteX86" fmla="*/ 3490 w 10000"/>
                    <a:gd name="connsiteY86" fmla="*/ 850 h 10000"/>
                    <a:gd name="connsiteX87" fmla="*/ 3726 w 10000"/>
                    <a:gd name="connsiteY87" fmla="*/ 1137 h 10000"/>
                    <a:gd name="connsiteX88" fmla="*/ 3941 w 10000"/>
                    <a:gd name="connsiteY88" fmla="*/ 1482 h 10000"/>
                    <a:gd name="connsiteX89" fmla="*/ 4145 w 10000"/>
                    <a:gd name="connsiteY89" fmla="*/ 1842 h 10000"/>
                    <a:gd name="connsiteX90" fmla="*/ 4340 w 10000"/>
                    <a:gd name="connsiteY90" fmla="*/ 2231 h 10000"/>
                    <a:gd name="connsiteX91" fmla="*/ 4534 w 10000"/>
                    <a:gd name="connsiteY91" fmla="*/ 2634 h 10000"/>
                    <a:gd name="connsiteX92" fmla="*/ 4708 w 10000"/>
                    <a:gd name="connsiteY92" fmla="*/ 3051 h 10000"/>
                    <a:gd name="connsiteX93" fmla="*/ 4893 w 10000"/>
                    <a:gd name="connsiteY93" fmla="*/ 3483 h 10000"/>
                    <a:gd name="connsiteX94" fmla="*/ 5056 w 10000"/>
                    <a:gd name="connsiteY94" fmla="*/ 3927 h 10000"/>
                    <a:gd name="connsiteX95" fmla="*/ 5363 w 10000"/>
                    <a:gd name="connsiteY95" fmla="*/ 4834 h 10000"/>
                    <a:gd name="connsiteX96" fmla="*/ 5967 w 10000"/>
                    <a:gd name="connsiteY96" fmla="*/ 6633 h 10000"/>
                    <a:gd name="connsiteX97" fmla="*/ 6254 w 10000"/>
                    <a:gd name="connsiteY97" fmla="*/ 7468 h 10000"/>
                    <a:gd name="connsiteX98" fmla="*/ 6407 w 10000"/>
                    <a:gd name="connsiteY98" fmla="*/ 7828 h 10000"/>
                    <a:gd name="connsiteX99" fmla="*/ 6551 w 10000"/>
                    <a:gd name="connsiteY99" fmla="*/ 8201 h 10000"/>
                    <a:gd name="connsiteX100" fmla="*/ 6714 w 10000"/>
                    <a:gd name="connsiteY100" fmla="*/ 8533 h 10000"/>
                    <a:gd name="connsiteX101" fmla="*/ 6868 w 10000"/>
                    <a:gd name="connsiteY101" fmla="*/ 8821 h 10000"/>
                    <a:gd name="connsiteX102" fmla="*/ 7021 w 10000"/>
                    <a:gd name="connsiteY102" fmla="*/ 9093 h 10000"/>
                    <a:gd name="connsiteX103" fmla="*/ 7195 w 10000"/>
                    <a:gd name="connsiteY103" fmla="*/ 9295 h 10000"/>
                    <a:gd name="connsiteX104" fmla="*/ 7288 w 10000"/>
                    <a:gd name="connsiteY104" fmla="*/ 9395 h 10000"/>
                    <a:gd name="connsiteX105" fmla="*/ 7369 w 10000"/>
                    <a:gd name="connsiteY105" fmla="*/ 9497 h 10000"/>
                    <a:gd name="connsiteX106" fmla="*/ 7462 w 10000"/>
                    <a:gd name="connsiteY106" fmla="*/ 9554 h 10000"/>
                    <a:gd name="connsiteX107" fmla="*/ 7554 w 10000"/>
                    <a:gd name="connsiteY107" fmla="*/ 9626 h 10000"/>
                    <a:gd name="connsiteX108" fmla="*/ 7646 w 10000"/>
                    <a:gd name="connsiteY108" fmla="*/ 9669 h 10000"/>
                    <a:gd name="connsiteX109" fmla="*/ 7748 w 10000"/>
                    <a:gd name="connsiteY109" fmla="*/ 9698 h 10000"/>
                    <a:gd name="connsiteX110" fmla="*/ 7851 w 10000"/>
                    <a:gd name="connsiteY110" fmla="*/ 9741 h 10000"/>
                    <a:gd name="connsiteX111" fmla="*/ 7943 w 10000"/>
                    <a:gd name="connsiteY111"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931 w 10000"/>
                    <a:gd name="connsiteY64" fmla="*/ 720 h 10000"/>
                    <a:gd name="connsiteX65" fmla="*/ 809 w 10000"/>
                    <a:gd name="connsiteY65" fmla="*/ 865 h 10000"/>
                    <a:gd name="connsiteX66" fmla="*/ 706 w 10000"/>
                    <a:gd name="connsiteY66" fmla="*/ 1050 h 10000"/>
                    <a:gd name="connsiteX67" fmla="*/ 604 w 10000"/>
                    <a:gd name="connsiteY67" fmla="*/ 1224 h 10000"/>
                    <a:gd name="connsiteX68" fmla="*/ 491 w 10000"/>
                    <a:gd name="connsiteY68" fmla="*/ 1425 h 10000"/>
                    <a:gd name="connsiteX69" fmla="*/ 399 w 10000"/>
                    <a:gd name="connsiteY69" fmla="*/ 1627 h 10000"/>
                    <a:gd name="connsiteX70" fmla="*/ 194 w 10000"/>
                    <a:gd name="connsiteY70" fmla="*/ 2101 h 10000"/>
                    <a:gd name="connsiteX71" fmla="*/ 0 w 10000"/>
                    <a:gd name="connsiteY71" fmla="*/ 2591 h 10000"/>
                    <a:gd name="connsiteX72" fmla="*/ 10 w 10000"/>
                    <a:gd name="connsiteY72" fmla="*/ 907 h 10000"/>
                    <a:gd name="connsiteX73" fmla="*/ 205 w 10000"/>
                    <a:gd name="connsiteY73" fmla="*/ 691 h 10000"/>
                    <a:gd name="connsiteX74" fmla="*/ 399 w 10000"/>
                    <a:gd name="connsiteY74" fmla="*/ 504 h 10000"/>
                    <a:gd name="connsiteX75" fmla="*/ 604 w 10000"/>
                    <a:gd name="connsiteY75" fmla="*/ 317 h 10000"/>
                    <a:gd name="connsiteX76" fmla="*/ 2272 w 10000"/>
                    <a:gd name="connsiteY76" fmla="*/ 0 h 10000"/>
                    <a:gd name="connsiteX77" fmla="*/ 2426 w 10000"/>
                    <a:gd name="connsiteY77" fmla="*/ 43 h 10000"/>
                    <a:gd name="connsiteX78" fmla="*/ 2569 w 10000"/>
                    <a:gd name="connsiteY78" fmla="*/ 115 h 10000"/>
                    <a:gd name="connsiteX79" fmla="*/ 2712 w 10000"/>
                    <a:gd name="connsiteY79" fmla="*/ 188 h 10000"/>
                    <a:gd name="connsiteX80" fmla="*/ 2845 w 10000"/>
                    <a:gd name="connsiteY80" fmla="*/ 274 h 10000"/>
                    <a:gd name="connsiteX81" fmla="*/ 2989 w 10000"/>
                    <a:gd name="connsiteY81" fmla="*/ 375 h 10000"/>
                    <a:gd name="connsiteX82" fmla="*/ 3112 w 10000"/>
                    <a:gd name="connsiteY82" fmla="*/ 461 h 10000"/>
                    <a:gd name="connsiteX83" fmla="*/ 3234 w 10000"/>
                    <a:gd name="connsiteY83" fmla="*/ 590 h 10000"/>
                    <a:gd name="connsiteX84" fmla="*/ 3367 w 10000"/>
                    <a:gd name="connsiteY84" fmla="*/ 720 h 10000"/>
                    <a:gd name="connsiteX85" fmla="*/ 3490 w 10000"/>
                    <a:gd name="connsiteY85" fmla="*/ 850 h 10000"/>
                    <a:gd name="connsiteX86" fmla="*/ 3726 w 10000"/>
                    <a:gd name="connsiteY86" fmla="*/ 1137 h 10000"/>
                    <a:gd name="connsiteX87" fmla="*/ 3941 w 10000"/>
                    <a:gd name="connsiteY87" fmla="*/ 1482 h 10000"/>
                    <a:gd name="connsiteX88" fmla="*/ 4145 w 10000"/>
                    <a:gd name="connsiteY88" fmla="*/ 1842 h 10000"/>
                    <a:gd name="connsiteX89" fmla="*/ 4340 w 10000"/>
                    <a:gd name="connsiteY89" fmla="*/ 2231 h 10000"/>
                    <a:gd name="connsiteX90" fmla="*/ 4534 w 10000"/>
                    <a:gd name="connsiteY90" fmla="*/ 2634 h 10000"/>
                    <a:gd name="connsiteX91" fmla="*/ 4708 w 10000"/>
                    <a:gd name="connsiteY91" fmla="*/ 3051 h 10000"/>
                    <a:gd name="connsiteX92" fmla="*/ 4893 w 10000"/>
                    <a:gd name="connsiteY92" fmla="*/ 3483 h 10000"/>
                    <a:gd name="connsiteX93" fmla="*/ 5056 w 10000"/>
                    <a:gd name="connsiteY93" fmla="*/ 3927 h 10000"/>
                    <a:gd name="connsiteX94" fmla="*/ 5363 w 10000"/>
                    <a:gd name="connsiteY94" fmla="*/ 4834 h 10000"/>
                    <a:gd name="connsiteX95" fmla="*/ 5967 w 10000"/>
                    <a:gd name="connsiteY95" fmla="*/ 6633 h 10000"/>
                    <a:gd name="connsiteX96" fmla="*/ 6254 w 10000"/>
                    <a:gd name="connsiteY96" fmla="*/ 7468 h 10000"/>
                    <a:gd name="connsiteX97" fmla="*/ 6407 w 10000"/>
                    <a:gd name="connsiteY97" fmla="*/ 7828 h 10000"/>
                    <a:gd name="connsiteX98" fmla="*/ 6551 w 10000"/>
                    <a:gd name="connsiteY98" fmla="*/ 8201 h 10000"/>
                    <a:gd name="connsiteX99" fmla="*/ 6714 w 10000"/>
                    <a:gd name="connsiteY99" fmla="*/ 8533 h 10000"/>
                    <a:gd name="connsiteX100" fmla="*/ 6868 w 10000"/>
                    <a:gd name="connsiteY100" fmla="*/ 8821 h 10000"/>
                    <a:gd name="connsiteX101" fmla="*/ 7021 w 10000"/>
                    <a:gd name="connsiteY101" fmla="*/ 9093 h 10000"/>
                    <a:gd name="connsiteX102" fmla="*/ 7195 w 10000"/>
                    <a:gd name="connsiteY102" fmla="*/ 9295 h 10000"/>
                    <a:gd name="connsiteX103" fmla="*/ 7288 w 10000"/>
                    <a:gd name="connsiteY103" fmla="*/ 9395 h 10000"/>
                    <a:gd name="connsiteX104" fmla="*/ 7369 w 10000"/>
                    <a:gd name="connsiteY104" fmla="*/ 9497 h 10000"/>
                    <a:gd name="connsiteX105" fmla="*/ 7462 w 10000"/>
                    <a:gd name="connsiteY105" fmla="*/ 9554 h 10000"/>
                    <a:gd name="connsiteX106" fmla="*/ 7554 w 10000"/>
                    <a:gd name="connsiteY106" fmla="*/ 9626 h 10000"/>
                    <a:gd name="connsiteX107" fmla="*/ 7646 w 10000"/>
                    <a:gd name="connsiteY107" fmla="*/ 9669 h 10000"/>
                    <a:gd name="connsiteX108" fmla="*/ 7748 w 10000"/>
                    <a:gd name="connsiteY108" fmla="*/ 9698 h 10000"/>
                    <a:gd name="connsiteX109" fmla="*/ 7851 w 10000"/>
                    <a:gd name="connsiteY109" fmla="*/ 9741 h 10000"/>
                    <a:gd name="connsiteX110" fmla="*/ 7943 w 10000"/>
                    <a:gd name="connsiteY110"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809 w 10000"/>
                    <a:gd name="connsiteY64" fmla="*/ 865 h 10000"/>
                    <a:gd name="connsiteX65" fmla="*/ 706 w 10000"/>
                    <a:gd name="connsiteY65" fmla="*/ 1050 h 10000"/>
                    <a:gd name="connsiteX66" fmla="*/ 604 w 10000"/>
                    <a:gd name="connsiteY66" fmla="*/ 1224 h 10000"/>
                    <a:gd name="connsiteX67" fmla="*/ 491 w 10000"/>
                    <a:gd name="connsiteY67" fmla="*/ 1425 h 10000"/>
                    <a:gd name="connsiteX68" fmla="*/ 399 w 10000"/>
                    <a:gd name="connsiteY68" fmla="*/ 1627 h 10000"/>
                    <a:gd name="connsiteX69" fmla="*/ 194 w 10000"/>
                    <a:gd name="connsiteY69" fmla="*/ 2101 h 10000"/>
                    <a:gd name="connsiteX70" fmla="*/ 0 w 10000"/>
                    <a:gd name="connsiteY70" fmla="*/ 2591 h 10000"/>
                    <a:gd name="connsiteX71" fmla="*/ 10 w 10000"/>
                    <a:gd name="connsiteY71" fmla="*/ 907 h 10000"/>
                    <a:gd name="connsiteX72" fmla="*/ 205 w 10000"/>
                    <a:gd name="connsiteY72" fmla="*/ 691 h 10000"/>
                    <a:gd name="connsiteX73" fmla="*/ 399 w 10000"/>
                    <a:gd name="connsiteY73" fmla="*/ 504 h 10000"/>
                    <a:gd name="connsiteX74" fmla="*/ 604 w 10000"/>
                    <a:gd name="connsiteY74" fmla="*/ 317 h 10000"/>
                    <a:gd name="connsiteX75" fmla="*/ 2272 w 10000"/>
                    <a:gd name="connsiteY75" fmla="*/ 0 h 10000"/>
                    <a:gd name="connsiteX76" fmla="*/ 2426 w 10000"/>
                    <a:gd name="connsiteY76" fmla="*/ 43 h 10000"/>
                    <a:gd name="connsiteX77" fmla="*/ 2569 w 10000"/>
                    <a:gd name="connsiteY77" fmla="*/ 115 h 10000"/>
                    <a:gd name="connsiteX78" fmla="*/ 2712 w 10000"/>
                    <a:gd name="connsiteY78" fmla="*/ 188 h 10000"/>
                    <a:gd name="connsiteX79" fmla="*/ 2845 w 10000"/>
                    <a:gd name="connsiteY79" fmla="*/ 274 h 10000"/>
                    <a:gd name="connsiteX80" fmla="*/ 2989 w 10000"/>
                    <a:gd name="connsiteY80" fmla="*/ 375 h 10000"/>
                    <a:gd name="connsiteX81" fmla="*/ 3112 w 10000"/>
                    <a:gd name="connsiteY81" fmla="*/ 461 h 10000"/>
                    <a:gd name="connsiteX82" fmla="*/ 3234 w 10000"/>
                    <a:gd name="connsiteY82" fmla="*/ 590 h 10000"/>
                    <a:gd name="connsiteX83" fmla="*/ 3367 w 10000"/>
                    <a:gd name="connsiteY83" fmla="*/ 720 h 10000"/>
                    <a:gd name="connsiteX84" fmla="*/ 3490 w 10000"/>
                    <a:gd name="connsiteY84" fmla="*/ 850 h 10000"/>
                    <a:gd name="connsiteX85" fmla="*/ 3726 w 10000"/>
                    <a:gd name="connsiteY85" fmla="*/ 1137 h 10000"/>
                    <a:gd name="connsiteX86" fmla="*/ 3941 w 10000"/>
                    <a:gd name="connsiteY86" fmla="*/ 1482 h 10000"/>
                    <a:gd name="connsiteX87" fmla="*/ 4145 w 10000"/>
                    <a:gd name="connsiteY87" fmla="*/ 1842 h 10000"/>
                    <a:gd name="connsiteX88" fmla="*/ 4340 w 10000"/>
                    <a:gd name="connsiteY88" fmla="*/ 2231 h 10000"/>
                    <a:gd name="connsiteX89" fmla="*/ 4534 w 10000"/>
                    <a:gd name="connsiteY89" fmla="*/ 2634 h 10000"/>
                    <a:gd name="connsiteX90" fmla="*/ 4708 w 10000"/>
                    <a:gd name="connsiteY90" fmla="*/ 3051 h 10000"/>
                    <a:gd name="connsiteX91" fmla="*/ 4893 w 10000"/>
                    <a:gd name="connsiteY91" fmla="*/ 3483 h 10000"/>
                    <a:gd name="connsiteX92" fmla="*/ 5056 w 10000"/>
                    <a:gd name="connsiteY92" fmla="*/ 3927 h 10000"/>
                    <a:gd name="connsiteX93" fmla="*/ 5363 w 10000"/>
                    <a:gd name="connsiteY93" fmla="*/ 4834 h 10000"/>
                    <a:gd name="connsiteX94" fmla="*/ 5967 w 10000"/>
                    <a:gd name="connsiteY94" fmla="*/ 6633 h 10000"/>
                    <a:gd name="connsiteX95" fmla="*/ 6254 w 10000"/>
                    <a:gd name="connsiteY95" fmla="*/ 7468 h 10000"/>
                    <a:gd name="connsiteX96" fmla="*/ 6407 w 10000"/>
                    <a:gd name="connsiteY96" fmla="*/ 7828 h 10000"/>
                    <a:gd name="connsiteX97" fmla="*/ 6551 w 10000"/>
                    <a:gd name="connsiteY97" fmla="*/ 8201 h 10000"/>
                    <a:gd name="connsiteX98" fmla="*/ 6714 w 10000"/>
                    <a:gd name="connsiteY98" fmla="*/ 8533 h 10000"/>
                    <a:gd name="connsiteX99" fmla="*/ 6868 w 10000"/>
                    <a:gd name="connsiteY99" fmla="*/ 8821 h 10000"/>
                    <a:gd name="connsiteX100" fmla="*/ 7021 w 10000"/>
                    <a:gd name="connsiteY100" fmla="*/ 9093 h 10000"/>
                    <a:gd name="connsiteX101" fmla="*/ 7195 w 10000"/>
                    <a:gd name="connsiteY101" fmla="*/ 9295 h 10000"/>
                    <a:gd name="connsiteX102" fmla="*/ 7288 w 10000"/>
                    <a:gd name="connsiteY102" fmla="*/ 9395 h 10000"/>
                    <a:gd name="connsiteX103" fmla="*/ 7369 w 10000"/>
                    <a:gd name="connsiteY103" fmla="*/ 9497 h 10000"/>
                    <a:gd name="connsiteX104" fmla="*/ 7462 w 10000"/>
                    <a:gd name="connsiteY104" fmla="*/ 9554 h 10000"/>
                    <a:gd name="connsiteX105" fmla="*/ 7554 w 10000"/>
                    <a:gd name="connsiteY105" fmla="*/ 9626 h 10000"/>
                    <a:gd name="connsiteX106" fmla="*/ 7646 w 10000"/>
                    <a:gd name="connsiteY106" fmla="*/ 9669 h 10000"/>
                    <a:gd name="connsiteX107" fmla="*/ 7748 w 10000"/>
                    <a:gd name="connsiteY107" fmla="*/ 9698 h 10000"/>
                    <a:gd name="connsiteX108" fmla="*/ 7851 w 10000"/>
                    <a:gd name="connsiteY108" fmla="*/ 9741 h 10000"/>
                    <a:gd name="connsiteX109" fmla="*/ 7943 w 10000"/>
                    <a:gd name="connsiteY109"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809 w 10000"/>
                    <a:gd name="connsiteY64" fmla="*/ 865 h 10000"/>
                    <a:gd name="connsiteX65" fmla="*/ 604 w 10000"/>
                    <a:gd name="connsiteY65" fmla="*/ 1224 h 10000"/>
                    <a:gd name="connsiteX66" fmla="*/ 491 w 10000"/>
                    <a:gd name="connsiteY66" fmla="*/ 1425 h 10000"/>
                    <a:gd name="connsiteX67" fmla="*/ 399 w 10000"/>
                    <a:gd name="connsiteY67" fmla="*/ 1627 h 10000"/>
                    <a:gd name="connsiteX68" fmla="*/ 194 w 10000"/>
                    <a:gd name="connsiteY68" fmla="*/ 2101 h 10000"/>
                    <a:gd name="connsiteX69" fmla="*/ 0 w 10000"/>
                    <a:gd name="connsiteY69" fmla="*/ 2591 h 10000"/>
                    <a:gd name="connsiteX70" fmla="*/ 10 w 10000"/>
                    <a:gd name="connsiteY70" fmla="*/ 907 h 10000"/>
                    <a:gd name="connsiteX71" fmla="*/ 205 w 10000"/>
                    <a:gd name="connsiteY71" fmla="*/ 691 h 10000"/>
                    <a:gd name="connsiteX72" fmla="*/ 399 w 10000"/>
                    <a:gd name="connsiteY72" fmla="*/ 504 h 10000"/>
                    <a:gd name="connsiteX73" fmla="*/ 604 w 10000"/>
                    <a:gd name="connsiteY73" fmla="*/ 317 h 10000"/>
                    <a:gd name="connsiteX74" fmla="*/ 2272 w 10000"/>
                    <a:gd name="connsiteY74" fmla="*/ 0 h 10000"/>
                    <a:gd name="connsiteX75" fmla="*/ 2426 w 10000"/>
                    <a:gd name="connsiteY75" fmla="*/ 43 h 10000"/>
                    <a:gd name="connsiteX76" fmla="*/ 2569 w 10000"/>
                    <a:gd name="connsiteY76" fmla="*/ 115 h 10000"/>
                    <a:gd name="connsiteX77" fmla="*/ 2712 w 10000"/>
                    <a:gd name="connsiteY77" fmla="*/ 188 h 10000"/>
                    <a:gd name="connsiteX78" fmla="*/ 2845 w 10000"/>
                    <a:gd name="connsiteY78" fmla="*/ 274 h 10000"/>
                    <a:gd name="connsiteX79" fmla="*/ 2989 w 10000"/>
                    <a:gd name="connsiteY79" fmla="*/ 375 h 10000"/>
                    <a:gd name="connsiteX80" fmla="*/ 3112 w 10000"/>
                    <a:gd name="connsiteY80" fmla="*/ 461 h 10000"/>
                    <a:gd name="connsiteX81" fmla="*/ 3234 w 10000"/>
                    <a:gd name="connsiteY81" fmla="*/ 590 h 10000"/>
                    <a:gd name="connsiteX82" fmla="*/ 3367 w 10000"/>
                    <a:gd name="connsiteY82" fmla="*/ 720 h 10000"/>
                    <a:gd name="connsiteX83" fmla="*/ 3490 w 10000"/>
                    <a:gd name="connsiteY83" fmla="*/ 850 h 10000"/>
                    <a:gd name="connsiteX84" fmla="*/ 3726 w 10000"/>
                    <a:gd name="connsiteY84" fmla="*/ 1137 h 10000"/>
                    <a:gd name="connsiteX85" fmla="*/ 3941 w 10000"/>
                    <a:gd name="connsiteY85" fmla="*/ 1482 h 10000"/>
                    <a:gd name="connsiteX86" fmla="*/ 4145 w 10000"/>
                    <a:gd name="connsiteY86" fmla="*/ 1842 h 10000"/>
                    <a:gd name="connsiteX87" fmla="*/ 4340 w 10000"/>
                    <a:gd name="connsiteY87" fmla="*/ 2231 h 10000"/>
                    <a:gd name="connsiteX88" fmla="*/ 4534 w 10000"/>
                    <a:gd name="connsiteY88" fmla="*/ 2634 h 10000"/>
                    <a:gd name="connsiteX89" fmla="*/ 4708 w 10000"/>
                    <a:gd name="connsiteY89" fmla="*/ 3051 h 10000"/>
                    <a:gd name="connsiteX90" fmla="*/ 4893 w 10000"/>
                    <a:gd name="connsiteY90" fmla="*/ 3483 h 10000"/>
                    <a:gd name="connsiteX91" fmla="*/ 5056 w 10000"/>
                    <a:gd name="connsiteY91" fmla="*/ 3927 h 10000"/>
                    <a:gd name="connsiteX92" fmla="*/ 5363 w 10000"/>
                    <a:gd name="connsiteY92" fmla="*/ 4834 h 10000"/>
                    <a:gd name="connsiteX93" fmla="*/ 5967 w 10000"/>
                    <a:gd name="connsiteY93" fmla="*/ 6633 h 10000"/>
                    <a:gd name="connsiteX94" fmla="*/ 6254 w 10000"/>
                    <a:gd name="connsiteY94" fmla="*/ 7468 h 10000"/>
                    <a:gd name="connsiteX95" fmla="*/ 6407 w 10000"/>
                    <a:gd name="connsiteY95" fmla="*/ 7828 h 10000"/>
                    <a:gd name="connsiteX96" fmla="*/ 6551 w 10000"/>
                    <a:gd name="connsiteY96" fmla="*/ 8201 h 10000"/>
                    <a:gd name="connsiteX97" fmla="*/ 6714 w 10000"/>
                    <a:gd name="connsiteY97" fmla="*/ 8533 h 10000"/>
                    <a:gd name="connsiteX98" fmla="*/ 6868 w 10000"/>
                    <a:gd name="connsiteY98" fmla="*/ 8821 h 10000"/>
                    <a:gd name="connsiteX99" fmla="*/ 7021 w 10000"/>
                    <a:gd name="connsiteY99" fmla="*/ 9093 h 10000"/>
                    <a:gd name="connsiteX100" fmla="*/ 7195 w 10000"/>
                    <a:gd name="connsiteY100" fmla="*/ 9295 h 10000"/>
                    <a:gd name="connsiteX101" fmla="*/ 7288 w 10000"/>
                    <a:gd name="connsiteY101" fmla="*/ 9395 h 10000"/>
                    <a:gd name="connsiteX102" fmla="*/ 7369 w 10000"/>
                    <a:gd name="connsiteY102" fmla="*/ 9497 h 10000"/>
                    <a:gd name="connsiteX103" fmla="*/ 7462 w 10000"/>
                    <a:gd name="connsiteY103" fmla="*/ 9554 h 10000"/>
                    <a:gd name="connsiteX104" fmla="*/ 7554 w 10000"/>
                    <a:gd name="connsiteY104" fmla="*/ 9626 h 10000"/>
                    <a:gd name="connsiteX105" fmla="*/ 7646 w 10000"/>
                    <a:gd name="connsiteY105" fmla="*/ 9669 h 10000"/>
                    <a:gd name="connsiteX106" fmla="*/ 7748 w 10000"/>
                    <a:gd name="connsiteY106" fmla="*/ 9698 h 10000"/>
                    <a:gd name="connsiteX107" fmla="*/ 7851 w 10000"/>
                    <a:gd name="connsiteY107" fmla="*/ 9741 h 10000"/>
                    <a:gd name="connsiteX108" fmla="*/ 7943 w 10000"/>
                    <a:gd name="connsiteY108"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399 w 10000"/>
                    <a:gd name="connsiteY71" fmla="*/ 504 h 10000"/>
                    <a:gd name="connsiteX72" fmla="*/ 604 w 10000"/>
                    <a:gd name="connsiteY72" fmla="*/ 317 h 10000"/>
                    <a:gd name="connsiteX73" fmla="*/ 2272 w 10000"/>
                    <a:gd name="connsiteY73" fmla="*/ 0 h 10000"/>
                    <a:gd name="connsiteX74" fmla="*/ 2426 w 10000"/>
                    <a:gd name="connsiteY74" fmla="*/ 43 h 10000"/>
                    <a:gd name="connsiteX75" fmla="*/ 2569 w 10000"/>
                    <a:gd name="connsiteY75" fmla="*/ 115 h 10000"/>
                    <a:gd name="connsiteX76" fmla="*/ 2712 w 10000"/>
                    <a:gd name="connsiteY76" fmla="*/ 188 h 10000"/>
                    <a:gd name="connsiteX77" fmla="*/ 2845 w 10000"/>
                    <a:gd name="connsiteY77" fmla="*/ 274 h 10000"/>
                    <a:gd name="connsiteX78" fmla="*/ 2989 w 10000"/>
                    <a:gd name="connsiteY78" fmla="*/ 375 h 10000"/>
                    <a:gd name="connsiteX79" fmla="*/ 3112 w 10000"/>
                    <a:gd name="connsiteY79" fmla="*/ 461 h 10000"/>
                    <a:gd name="connsiteX80" fmla="*/ 3234 w 10000"/>
                    <a:gd name="connsiteY80" fmla="*/ 590 h 10000"/>
                    <a:gd name="connsiteX81" fmla="*/ 3367 w 10000"/>
                    <a:gd name="connsiteY81" fmla="*/ 720 h 10000"/>
                    <a:gd name="connsiteX82" fmla="*/ 3490 w 10000"/>
                    <a:gd name="connsiteY82" fmla="*/ 850 h 10000"/>
                    <a:gd name="connsiteX83" fmla="*/ 3726 w 10000"/>
                    <a:gd name="connsiteY83" fmla="*/ 1137 h 10000"/>
                    <a:gd name="connsiteX84" fmla="*/ 3941 w 10000"/>
                    <a:gd name="connsiteY84" fmla="*/ 1482 h 10000"/>
                    <a:gd name="connsiteX85" fmla="*/ 4145 w 10000"/>
                    <a:gd name="connsiteY85" fmla="*/ 1842 h 10000"/>
                    <a:gd name="connsiteX86" fmla="*/ 4340 w 10000"/>
                    <a:gd name="connsiteY86" fmla="*/ 2231 h 10000"/>
                    <a:gd name="connsiteX87" fmla="*/ 4534 w 10000"/>
                    <a:gd name="connsiteY87" fmla="*/ 2634 h 10000"/>
                    <a:gd name="connsiteX88" fmla="*/ 4708 w 10000"/>
                    <a:gd name="connsiteY88" fmla="*/ 3051 h 10000"/>
                    <a:gd name="connsiteX89" fmla="*/ 4893 w 10000"/>
                    <a:gd name="connsiteY89" fmla="*/ 3483 h 10000"/>
                    <a:gd name="connsiteX90" fmla="*/ 5056 w 10000"/>
                    <a:gd name="connsiteY90" fmla="*/ 3927 h 10000"/>
                    <a:gd name="connsiteX91" fmla="*/ 5363 w 10000"/>
                    <a:gd name="connsiteY91" fmla="*/ 4834 h 10000"/>
                    <a:gd name="connsiteX92" fmla="*/ 5967 w 10000"/>
                    <a:gd name="connsiteY92" fmla="*/ 6633 h 10000"/>
                    <a:gd name="connsiteX93" fmla="*/ 6254 w 10000"/>
                    <a:gd name="connsiteY93" fmla="*/ 7468 h 10000"/>
                    <a:gd name="connsiteX94" fmla="*/ 6407 w 10000"/>
                    <a:gd name="connsiteY94" fmla="*/ 7828 h 10000"/>
                    <a:gd name="connsiteX95" fmla="*/ 6551 w 10000"/>
                    <a:gd name="connsiteY95" fmla="*/ 8201 h 10000"/>
                    <a:gd name="connsiteX96" fmla="*/ 6714 w 10000"/>
                    <a:gd name="connsiteY96" fmla="*/ 8533 h 10000"/>
                    <a:gd name="connsiteX97" fmla="*/ 6868 w 10000"/>
                    <a:gd name="connsiteY97" fmla="*/ 8821 h 10000"/>
                    <a:gd name="connsiteX98" fmla="*/ 7021 w 10000"/>
                    <a:gd name="connsiteY98" fmla="*/ 9093 h 10000"/>
                    <a:gd name="connsiteX99" fmla="*/ 7195 w 10000"/>
                    <a:gd name="connsiteY99" fmla="*/ 9295 h 10000"/>
                    <a:gd name="connsiteX100" fmla="*/ 7288 w 10000"/>
                    <a:gd name="connsiteY100" fmla="*/ 9395 h 10000"/>
                    <a:gd name="connsiteX101" fmla="*/ 7369 w 10000"/>
                    <a:gd name="connsiteY101" fmla="*/ 9497 h 10000"/>
                    <a:gd name="connsiteX102" fmla="*/ 7462 w 10000"/>
                    <a:gd name="connsiteY102" fmla="*/ 9554 h 10000"/>
                    <a:gd name="connsiteX103" fmla="*/ 7554 w 10000"/>
                    <a:gd name="connsiteY103" fmla="*/ 9626 h 10000"/>
                    <a:gd name="connsiteX104" fmla="*/ 7646 w 10000"/>
                    <a:gd name="connsiteY104" fmla="*/ 9669 h 10000"/>
                    <a:gd name="connsiteX105" fmla="*/ 7748 w 10000"/>
                    <a:gd name="connsiteY105" fmla="*/ 9698 h 10000"/>
                    <a:gd name="connsiteX106" fmla="*/ 7851 w 10000"/>
                    <a:gd name="connsiteY106" fmla="*/ 9741 h 10000"/>
                    <a:gd name="connsiteX107" fmla="*/ 7943 w 10000"/>
                    <a:gd name="connsiteY107"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399 w 10000"/>
                    <a:gd name="connsiteY71" fmla="*/ 504 h 10000"/>
                    <a:gd name="connsiteX72" fmla="*/ 2272 w 10000"/>
                    <a:gd name="connsiteY72" fmla="*/ 0 h 10000"/>
                    <a:gd name="connsiteX73" fmla="*/ 2426 w 10000"/>
                    <a:gd name="connsiteY73" fmla="*/ 43 h 10000"/>
                    <a:gd name="connsiteX74" fmla="*/ 2569 w 10000"/>
                    <a:gd name="connsiteY74" fmla="*/ 115 h 10000"/>
                    <a:gd name="connsiteX75" fmla="*/ 2712 w 10000"/>
                    <a:gd name="connsiteY75" fmla="*/ 188 h 10000"/>
                    <a:gd name="connsiteX76" fmla="*/ 2845 w 10000"/>
                    <a:gd name="connsiteY76" fmla="*/ 274 h 10000"/>
                    <a:gd name="connsiteX77" fmla="*/ 2989 w 10000"/>
                    <a:gd name="connsiteY77" fmla="*/ 375 h 10000"/>
                    <a:gd name="connsiteX78" fmla="*/ 3112 w 10000"/>
                    <a:gd name="connsiteY78" fmla="*/ 461 h 10000"/>
                    <a:gd name="connsiteX79" fmla="*/ 3234 w 10000"/>
                    <a:gd name="connsiteY79" fmla="*/ 590 h 10000"/>
                    <a:gd name="connsiteX80" fmla="*/ 3367 w 10000"/>
                    <a:gd name="connsiteY80" fmla="*/ 720 h 10000"/>
                    <a:gd name="connsiteX81" fmla="*/ 3490 w 10000"/>
                    <a:gd name="connsiteY81" fmla="*/ 850 h 10000"/>
                    <a:gd name="connsiteX82" fmla="*/ 3726 w 10000"/>
                    <a:gd name="connsiteY82" fmla="*/ 1137 h 10000"/>
                    <a:gd name="connsiteX83" fmla="*/ 3941 w 10000"/>
                    <a:gd name="connsiteY83" fmla="*/ 1482 h 10000"/>
                    <a:gd name="connsiteX84" fmla="*/ 4145 w 10000"/>
                    <a:gd name="connsiteY84" fmla="*/ 1842 h 10000"/>
                    <a:gd name="connsiteX85" fmla="*/ 4340 w 10000"/>
                    <a:gd name="connsiteY85" fmla="*/ 2231 h 10000"/>
                    <a:gd name="connsiteX86" fmla="*/ 4534 w 10000"/>
                    <a:gd name="connsiteY86" fmla="*/ 2634 h 10000"/>
                    <a:gd name="connsiteX87" fmla="*/ 4708 w 10000"/>
                    <a:gd name="connsiteY87" fmla="*/ 3051 h 10000"/>
                    <a:gd name="connsiteX88" fmla="*/ 4893 w 10000"/>
                    <a:gd name="connsiteY88" fmla="*/ 3483 h 10000"/>
                    <a:gd name="connsiteX89" fmla="*/ 5056 w 10000"/>
                    <a:gd name="connsiteY89" fmla="*/ 3927 h 10000"/>
                    <a:gd name="connsiteX90" fmla="*/ 5363 w 10000"/>
                    <a:gd name="connsiteY90" fmla="*/ 4834 h 10000"/>
                    <a:gd name="connsiteX91" fmla="*/ 5967 w 10000"/>
                    <a:gd name="connsiteY91" fmla="*/ 6633 h 10000"/>
                    <a:gd name="connsiteX92" fmla="*/ 6254 w 10000"/>
                    <a:gd name="connsiteY92" fmla="*/ 7468 h 10000"/>
                    <a:gd name="connsiteX93" fmla="*/ 6407 w 10000"/>
                    <a:gd name="connsiteY93" fmla="*/ 7828 h 10000"/>
                    <a:gd name="connsiteX94" fmla="*/ 6551 w 10000"/>
                    <a:gd name="connsiteY94" fmla="*/ 8201 h 10000"/>
                    <a:gd name="connsiteX95" fmla="*/ 6714 w 10000"/>
                    <a:gd name="connsiteY95" fmla="*/ 8533 h 10000"/>
                    <a:gd name="connsiteX96" fmla="*/ 6868 w 10000"/>
                    <a:gd name="connsiteY96" fmla="*/ 8821 h 10000"/>
                    <a:gd name="connsiteX97" fmla="*/ 7021 w 10000"/>
                    <a:gd name="connsiteY97" fmla="*/ 9093 h 10000"/>
                    <a:gd name="connsiteX98" fmla="*/ 7195 w 10000"/>
                    <a:gd name="connsiteY98" fmla="*/ 9295 h 10000"/>
                    <a:gd name="connsiteX99" fmla="*/ 7288 w 10000"/>
                    <a:gd name="connsiteY99" fmla="*/ 9395 h 10000"/>
                    <a:gd name="connsiteX100" fmla="*/ 7369 w 10000"/>
                    <a:gd name="connsiteY100" fmla="*/ 9497 h 10000"/>
                    <a:gd name="connsiteX101" fmla="*/ 7462 w 10000"/>
                    <a:gd name="connsiteY101" fmla="*/ 9554 h 10000"/>
                    <a:gd name="connsiteX102" fmla="*/ 7554 w 10000"/>
                    <a:gd name="connsiteY102" fmla="*/ 9626 h 10000"/>
                    <a:gd name="connsiteX103" fmla="*/ 7646 w 10000"/>
                    <a:gd name="connsiteY103" fmla="*/ 9669 h 10000"/>
                    <a:gd name="connsiteX104" fmla="*/ 7748 w 10000"/>
                    <a:gd name="connsiteY104" fmla="*/ 9698 h 10000"/>
                    <a:gd name="connsiteX105" fmla="*/ 7851 w 10000"/>
                    <a:gd name="connsiteY105" fmla="*/ 9741 h 10000"/>
                    <a:gd name="connsiteX106" fmla="*/ 7943 w 10000"/>
                    <a:gd name="connsiteY106"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2272 w 10000"/>
                    <a:gd name="connsiteY71" fmla="*/ 0 h 10000"/>
                    <a:gd name="connsiteX72" fmla="*/ 2426 w 10000"/>
                    <a:gd name="connsiteY72" fmla="*/ 43 h 10000"/>
                    <a:gd name="connsiteX73" fmla="*/ 2569 w 10000"/>
                    <a:gd name="connsiteY73" fmla="*/ 115 h 10000"/>
                    <a:gd name="connsiteX74" fmla="*/ 2712 w 10000"/>
                    <a:gd name="connsiteY74" fmla="*/ 188 h 10000"/>
                    <a:gd name="connsiteX75" fmla="*/ 2845 w 10000"/>
                    <a:gd name="connsiteY75" fmla="*/ 274 h 10000"/>
                    <a:gd name="connsiteX76" fmla="*/ 2989 w 10000"/>
                    <a:gd name="connsiteY76" fmla="*/ 375 h 10000"/>
                    <a:gd name="connsiteX77" fmla="*/ 3112 w 10000"/>
                    <a:gd name="connsiteY77" fmla="*/ 461 h 10000"/>
                    <a:gd name="connsiteX78" fmla="*/ 3234 w 10000"/>
                    <a:gd name="connsiteY78" fmla="*/ 590 h 10000"/>
                    <a:gd name="connsiteX79" fmla="*/ 3367 w 10000"/>
                    <a:gd name="connsiteY79" fmla="*/ 720 h 10000"/>
                    <a:gd name="connsiteX80" fmla="*/ 3490 w 10000"/>
                    <a:gd name="connsiteY80" fmla="*/ 850 h 10000"/>
                    <a:gd name="connsiteX81" fmla="*/ 3726 w 10000"/>
                    <a:gd name="connsiteY81" fmla="*/ 1137 h 10000"/>
                    <a:gd name="connsiteX82" fmla="*/ 3941 w 10000"/>
                    <a:gd name="connsiteY82" fmla="*/ 1482 h 10000"/>
                    <a:gd name="connsiteX83" fmla="*/ 4145 w 10000"/>
                    <a:gd name="connsiteY83" fmla="*/ 1842 h 10000"/>
                    <a:gd name="connsiteX84" fmla="*/ 4340 w 10000"/>
                    <a:gd name="connsiteY84" fmla="*/ 2231 h 10000"/>
                    <a:gd name="connsiteX85" fmla="*/ 4534 w 10000"/>
                    <a:gd name="connsiteY85" fmla="*/ 2634 h 10000"/>
                    <a:gd name="connsiteX86" fmla="*/ 4708 w 10000"/>
                    <a:gd name="connsiteY86" fmla="*/ 3051 h 10000"/>
                    <a:gd name="connsiteX87" fmla="*/ 4893 w 10000"/>
                    <a:gd name="connsiteY87" fmla="*/ 3483 h 10000"/>
                    <a:gd name="connsiteX88" fmla="*/ 5056 w 10000"/>
                    <a:gd name="connsiteY88" fmla="*/ 3927 h 10000"/>
                    <a:gd name="connsiteX89" fmla="*/ 5363 w 10000"/>
                    <a:gd name="connsiteY89" fmla="*/ 4834 h 10000"/>
                    <a:gd name="connsiteX90" fmla="*/ 5967 w 10000"/>
                    <a:gd name="connsiteY90" fmla="*/ 6633 h 10000"/>
                    <a:gd name="connsiteX91" fmla="*/ 6254 w 10000"/>
                    <a:gd name="connsiteY91" fmla="*/ 7468 h 10000"/>
                    <a:gd name="connsiteX92" fmla="*/ 6407 w 10000"/>
                    <a:gd name="connsiteY92" fmla="*/ 7828 h 10000"/>
                    <a:gd name="connsiteX93" fmla="*/ 6551 w 10000"/>
                    <a:gd name="connsiteY93" fmla="*/ 8201 h 10000"/>
                    <a:gd name="connsiteX94" fmla="*/ 6714 w 10000"/>
                    <a:gd name="connsiteY94" fmla="*/ 8533 h 10000"/>
                    <a:gd name="connsiteX95" fmla="*/ 6868 w 10000"/>
                    <a:gd name="connsiteY95" fmla="*/ 8821 h 10000"/>
                    <a:gd name="connsiteX96" fmla="*/ 7021 w 10000"/>
                    <a:gd name="connsiteY96" fmla="*/ 9093 h 10000"/>
                    <a:gd name="connsiteX97" fmla="*/ 7195 w 10000"/>
                    <a:gd name="connsiteY97" fmla="*/ 9295 h 10000"/>
                    <a:gd name="connsiteX98" fmla="*/ 7288 w 10000"/>
                    <a:gd name="connsiteY98" fmla="*/ 9395 h 10000"/>
                    <a:gd name="connsiteX99" fmla="*/ 7369 w 10000"/>
                    <a:gd name="connsiteY99" fmla="*/ 9497 h 10000"/>
                    <a:gd name="connsiteX100" fmla="*/ 7462 w 10000"/>
                    <a:gd name="connsiteY100" fmla="*/ 9554 h 10000"/>
                    <a:gd name="connsiteX101" fmla="*/ 7554 w 10000"/>
                    <a:gd name="connsiteY101" fmla="*/ 9626 h 10000"/>
                    <a:gd name="connsiteX102" fmla="*/ 7646 w 10000"/>
                    <a:gd name="connsiteY102" fmla="*/ 9669 h 10000"/>
                    <a:gd name="connsiteX103" fmla="*/ 7748 w 10000"/>
                    <a:gd name="connsiteY103" fmla="*/ 9698 h 10000"/>
                    <a:gd name="connsiteX104" fmla="*/ 7851 w 10000"/>
                    <a:gd name="connsiteY104" fmla="*/ 9741 h 10000"/>
                    <a:gd name="connsiteX105" fmla="*/ 7943 w 10000"/>
                    <a:gd name="connsiteY105"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491 w 10000"/>
                    <a:gd name="connsiteY64" fmla="*/ 1425 h 10000"/>
                    <a:gd name="connsiteX65" fmla="*/ 399 w 10000"/>
                    <a:gd name="connsiteY65" fmla="*/ 1627 h 10000"/>
                    <a:gd name="connsiteX66" fmla="*/ 194 w 10000"/>
                    <a:gd name="connsiteY66" fmla="*/ 2101 h 10000"/>
                    <a:gd name="connsiteX67" fmla="*/ 0 w 10000"/>
                    <a:gd name="connsiteY67" fmla="*/ 2591 h 10000"/>
                    <a:gd name="connsiteX68" fmla="*/ 10 w 10000"/>
                    <a:gd name="connsiteY68" fmla="*/ 907 h 10000"/>
                    <a:gd name="connsiteX69" fmla="*/ 205 w 10000"/>
                    <a:gd name="connsiteY69" fmla="*/ 691 h 10000"/>
                    <a:gd name="connsiteX70" fmla="*/ 2272 w 10000"/>
                    <a:gd name="connsiteY70" fmla="*/ 0 h 10000"/>
                    <a:gd name="connsiteX71" fmla="*/ 2426 w 10000"/>
                    <a:gd name="connsiteY71" fmla="*/ 43 h 10000"/>
                    <a:gd name="connsiteX72" fmla="*/ 2569 w 10000"/>
                    <a:gd name="connsiteY72" fmla="*/ 115 h 10000"/>
                    <a:gd name="connsiteX73" fmla="*/ 2712 w 10000"/>
                    <a:gd name="connsiteY73" fmla="*/ 188 h 10000"/>
                    <a:gd name="connsiteX74" fmla="*/ 2845 w 10000"/>
                    <a:gd name="connsiteY74" fmla="*/ 274 h 10000"/>
                    <a:gd name="connsiteX75" fmla="*/ 2989 w 10000"/>
                    <a:gd name="connsiteY75" fmla="*/ 375 h 10000"/>
                    <a:gd name="connsiteX76" fmla="*/ 3112 w 10000"/>
                    <a:gd name="connsiteY76" fmla="*/ 461 h 10000"/>
                    <a:gd name="connsiteX77" fmla="*/ 3234 w 10000"/>
                    <a:gd name="connsiteY77" fmla="*/ 590 h 10000"/>
                    <a:gd name="connsiteX78" fmla="*/ 3367 w 10000"/>
                    <a:gd name="connsiteY78" fmla="*/ 720 h 10000"/>
                    <a:gd name="connsiteX79" fmla="*/ 3490 w 10000"/>
                    <a:gd name="connsiteY79" fmla="*/ 850 h 10000"/>
                    <a:gd name="connsiteX80" fmla="*/ 3726 w 10000"/>
                    <a:gd name="connsiteY80" fmla="*/ 1137 h 10000"/>
                    <a:gd name="connsiteX81" fmla="*/ 3941 w 10000"/>
                    <a:gd name="connsiteY81" fmla="*/ 1482 h 10000"/>
                    <a:gd name="connsiteX82" fmla="*/ 4145 w 10000"/>
                    <a:gd name="connsiteY82" fmla="*/ 1842 h 10000"/>
                    <a:gd name="connsiteX83" fmla="*/ 4340 w 10000"/>
                    <a:gd name="connsiteY83" fmla="*/ 2231 h 10000"/>
                    <a:gd name="connsiteX84" fmla="*/ 4534 w 10000"/>
                    <a:gd name="connsiteY84" fmla="*/ 2634 h 10000"/>
                    <a:gd name="connsiteX85" fmla="*/ 4708 w 10000"/>
                    <a:gd name="connsiteY85" fmla="*/ 3051 h 10000"/>
                    <a:gd name="connsiteX86" fmla="*/ 4893 w 10000"/>
                    <a:gd name="connsiteY86" fmla="*/ 3483 h 10000"/>
                    <a:gd name="connsiteX87" fmla="*/ 5056 w 10000"/>
                    <a:gd name="connsiteY87" fmla="*/ 3927 h 10000"/>
                    <a:gd name="connsiteX88" fmla="*/ 5363 w 10000"/>
                    <a:gd name="connsiteY88" fmla="*/ 4834 h 10000"/>
                    <a:gd name="connsiteX89" fmla="*/ 5967 w 10000"/>
                    <a:gd name="connsiteY89" fmla="*/ 6633 h 10000"/>
                    <a:gd name="connsiteX90" fmla="*/ 6254 w 10000"/>
                    <a:gd name="connsiteY90" fmla="*/ 7468 h 10000"/>
                    <a:gd name="connsiteX91" fmla="*/ 6407 w 10000"/>
                    <a:gd name="connsiteY91" fmla="*/ 7828 h 10000"/>
                    <a:gd name="connsiteX92" fmla="*/ 6551 w 10000"/>
                    <a:gd name="connsiteY92" fmla="*/ 8201 h 10000"/>
                    <a:gd name="connsiteX93" fmla="*/ 6714 w 10000"/>
                    <a:gd name="connsiteY93" fmla="*/ 8533 h 10000"/>
                    <a:gd name="connsiteX94" fmla="*/ 6868 w 10000"/>
                    <a:gd name="connsiteY94" fmla="*/ 8821 h 10000"/>
                    <a:gd name="connsiteX95" fmla="*/ 7021 w 10000"/>
                    <a:gd name="connsiteY95" fmla="*/ 9093 h 10000"/>
                    <a:gd name="connsiteX96" fmla="*/ 7195 w 10000"/>
                    <a:gd name="connsiteY96" fmla="*/ 9295 h 10000"/>
                    <a:gd name="connsiteX97" fmla="*/ 7288 w 10000"/>
                    <a:gd name="connsiteY97" fmla="*/ 9395 h 10000"/>
                    <a:gd name="connsiteX98" fmla="*/ 7369 w 10000"/>
                    <a:gd name="connsiteY98" fmla="*/ 9497 h 10000"/>
                    <a:gd name="connsiteX99" fmla="*/ 7462 w 10000"/>
                    <a:gd name="connsiteY99" fmla="*/ 9554 h 10000"/>
                    <a:gd name="connsiteX100" fmla="*/ 7554 w 10000"/>
                    <a:gd name="connsiteY100" fmla="*/ 9626 h 10000"/>
                    <a:gd name="connsiteX101" fmla="*/ 7646 w 10000"/>
                    <a:gd name="connsiteY101" fmla="*/ 9669 h 10000"/>
                    <a:gd name="connsiteX102" fmla="*/ 7748 w 10000"/>
                    <a:gd name="connsiteY102" fmla="*/ 9698 h 10000"/>
                    <a:gd name="connsiteX103" fmla="*/ 7851 w 10000"/>
                    <a:gd name="connsiteY103" fmla="*/ 9741 h 10000"/>
                    <a:gd name="connsiteX104" fmla="*/ 7943 w 10000"/>
                    <a:gd name="connsiteY104"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491 w 10000"/>
                    <a:gd name="connsiteY64" fmla="*/ 1425 h 10000"/>
                    <a:gd name="connsiteX65" fmla="*/ 194 w 10000"/>
                    <a:gd name="connsiteY65" fmla="*/ 2101 h 10000"/>
                    <a:gd name="connsiteX66" fmla="*/ 0 w 10000"/>
                    <a:gd name="connsiteY66" fmla="*/ 2591 h 10000"/>
                    <a:gd name="connsiteX67" fmla="*/ 10 w 10000"/>
                    <a:gd name="connsiteY67" fmla="*/ 907 h 10000"/>
                    <a:gd name="connsiteX68" fmla="*/ 205 w 10000"/>
                    <a:gd name="connsiteY68" fmla="*/ 691 h 10000"/>
                    <a:gd name="connsiteX69" fmla="*/ 2272 w 10000"/>
                    <a:gd name="connsiteY69" fmla="*/ 0 h 10000"/>
                    <a:gd name="connsiteX70" fmla="*/ 2426 w 10000"/>
                    <a:gd name="connsiteY70" fmla="*/ 43 h 10000"/>
                    <a:gd name="connsiteX71" fmla="*/ 2569 w 10000"/>
                    <a:gd name="connsiteY71" fmla="*/ 115 h 10000"/>
                    <a:gd name="connsiteX72" fmla="*/ 2712 w 10000"/>
                    <a:gd name="connsiteY72" fmla="*/ 188 h 10000"/>
                    <a:gd name="connsiteX73" fmla="*/ 2845 w 10000"/>
                    <a:gd name="connsiteY73" fmla="*/ 274 h 10000"/>
                    <a:gd name="connsiteX74" fmla="*/ 2989 w 10000"/>
                    <a:gd name="connsiteY74" fmla="*/ 375 h 10000"/>
                    <a:gd name="connsiteX75" fmla="*/ 3112 w 10000"/>
                    <a:gd name="connsiteY75" fmla="*/ 461 h 10000"/>
                    <a:gd name="connsiteX76" fmla="*/ 3234 w 10000"/>
                    <a:gd name="connsiteY76" fmla="*/ 590 h 10000"/>
                    <a:gd name="connsiteX77" fmla="*/ 3367 w 10000"/>
                    <a:gd name="connsiteY77" fmla="*/ 720 h 10000"/>
                    <a:gd name="connsiteX78" fmla="*/ 3490 w 10000"/>
                    <a:gd name="connsiteY78" fmla="*/ 850 h 10000"/>
                    <a:gd name="connsiteX79" fmla="*/ 3726 w 10000"/>
                    <a:gd name="connsiteY79" fmla="*/ 1137 h 10000"/>
                    <a:gd name="connsiteX80" fmla="*/ 3941 w 10000"/>
                    <a:gd name="connsiteY80" fmla="*/ 1482 h 10000"/>
                    <a:gd name="connsiteX81" fmla="*/ 4145 w 10000"/>
                    <a:gd name="connsiteY81" fmla="*/ 1842 h 10000"/>
                    <a:gd name="connsiteX82" fmla="*/ 4340 w 10000"/>
                    <a:gd name="connsiteY82" fmla="*/ 2231 h 10000"/>
                    <a:gd name="connsiteX83" fmla="*/ 4534 w 10000"/>
                    <a:gd name="connsiteY83" fmla="*/ 2634 h 10000"/>
                    <a:gd name="connsiteX84" fmla="*/ 4708 w 10000"/>
                    <a:gd name="connsiteY84" fmla="*/ 3051 h 10000"/>
                    <a:gd name="connsiteX85" fmla="*/ 4893 w 10000"/>
                    <a:gd name="connsiteY85" fmla="*/ 3483 h 10000"/>
                    <a:gd name="connsiteX86" fmla="*/ 5056 w 10000"/>
                    <a:gd name="connsiteY86" fmla="*/ 3927 h 10000"/>
                    <a:gd name="connsiteX87" fmla="*/ 5363 w 10000"/>
                    <a:gd name="connsiteY87" fmla="*/ 4834 h 10000"/>
                    <a:gd name="connsiteX88" fmla="*/ 5967 w 10000"/>
                    <a:gd name="connsiteY88" fmla="*/ 6633 h 10000"/>
                    <a:gd name="connsiteX89" fmla="*/ 6254 w 10000"/>
                    <a:gd name="connsiteY89" fmla="*/ 7468 h 10000"/>
                    <a:gd name="connsiteX90" fmla="*/ 6407 w 10000"/>
                    <a:gd name="connsiteY90" fmla="*/ 7828 h 10000"/>
                    <a:gd name="connsiteX91" fmla="*/ 6551 w 10000"/>
                    <a:gd name="connsiteY91" fmla="*/ 8201 h 10000"/>
                    <a:gd name="connsiteX92" fmla="*/ 6714 w 10000"/>
                    <a:gd name="connsiteY92" fmla="*/ 8533 h 10000"/>
                    <a:gd name="connsiteX93" fmla="*/ 6868 w 10000"/>
                    <a:gd name="connsiteY93" fmla="*/ 8821 h 10000"/>
                    <a:gd name="connsiteX94" fmla="*/ 7021 w 10000"/>
                    <a:gd name="connsiteY94" fmla="*/ 9093 h 10000"/>
                    <a:gd name="connsiteX95" fmla="*/ 7195 w 10000"/>
                    <a:gd name="connsiteY95" fmla="*/ 9295 h 10000"/>
                    <a:gd name="connsiteX96" fmla="*/ 7288 w 10000"/>
                    <a:gd name="connsiteY96" fmla="*/ 9395 h 10000"/>
                    <a:gd name="connsiteX97" fmla="*/ 7369 w 10000"/>
                    <a:gd name="connsiteY97" fmla="*/ 9497 h 10000"/>
                    <a:gd name="connsiteX98" fmla="*/ 7462 w 10000"/>
                    <a:gd name="connsiteY98" fmla="*/ 9554 h 10000"/>
                    <a:gd name="connsiteX99" fmla="*/ 7554 w 10000"/>
                    <a:gd name="connsiteY99" fmla="*/ 9626 h 10000"/>
                    <a:gd name="connsiteX100" fmla="*/ 7646 w 10000"/>
                    <a:gd name="connsiteY100" fmla="*/ 9669 h 10000"/>
                    <a:gd name="connsiteX101" fmla="*/ 7748 w 10000"/>
                    <a:gd name="connsiteY101" fmla="*/ 9698 h 10000"/>
                    <a:gd name="connsiteX102" fmla="*/ 7851 w 10000"/>
                    <a:gd name="connsiteY102" fmla="*/ 9741 h 10000"/>
                    <a:gd name="connsiteX103" fmla="*/ 7943 w 10000"/>
                    <a:gd name="connsiteY103"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94 w 10000"/>
                    <a:gd name="connsiteY64" fmla="*/ 2101 h 10000"/>
                    <a:gd name="connsiteX65" fmla="*/ 0 w 10000"/>
                    <a:gd name="connsiteY65" fmla="*/ 2591 h 10000"/>
                    <a:gd name="connsiteX66" fmla="*/ 10 w 10000"/>
                    <a:gd name="connsiteY66" fmla="*/ 907 h 10000"/>
                    <a:gd name="connsiteX67" fmla="*/ 205 w 10000"/>
                    <a:gd name="connsiteY67" fmla="*/ 691 h 10000"/>
                    <a:gd name="connsiteX68" fmla="*/ 2272 w 10000"/>
                    <a:gd name="connsiteY68" fmla="*/ 0 h 10000"/>
                    <a:gd name="connsiteX69" fmla="*/ 2426 w 10000"/>
                    <a:gd name="connsiteY69" fmla="*/ 43 h 10000"/>
                    <a:gd name="connsiteX70" fmla="*/ 2569 w 10000"/>
                    <a:gd name="connsiteY70" fmla="*/ 115 h 10000"/>
                    <a:gd name="connsiteX71" fmla="*/ 2712 w 10000"/>
                    <a:gd name="connsiteY71" fmla="*/ 188 h 10000"/>
                    <a:gd name="connsiteX72" fmla="*/ 2845 w 10000"/>
                    <a:gd name="connsiteY72" fmla="*/ 274 h 10000"/>
                    <a:gd name="connsiteX73" fmla="*/ 2989 w 10000"/>
                    <a:gd name="connsiteY73" fmla="*/ 375 h 10000"/>
                    <a:gd name="connsiteX74" fmla="*/ 3112 w 10000"/>
                    <a:gd name="connsiteY74" fmla="*/ 461 h 10000"/>
                    <a:gd name="connsiteX75" fmla="*/ 3234 w 10000"/>
                    <a:gd name="connsiteY75" fmla="*/ 590 h 10000"/>
                    <a:gd name="connsiteX76" fmla="*/ 3367 w 10000"/>
                    <a:gd name="connsiteY76" fmla="*/ 720 h 10000"/>
                    <a:gd name="connsiteX77" fmla="*/ 3490 w 10000"/>
                    <a:gd name="connsiteY77" fmla="*/ 850 h 10000"/>
                    <a:gd name="connsiteX78" fmla="*/ 3726 w 10000"/>
                    <a:gd name="connsiteY78" fmla="*/ 1137 h 10000"/>
                    <a:gd name="connsiteX79" fmla="*/ 3941 w 10000"/>
                    <a:gd name="connsiteY79" fmla="*/ 1482 h 10000"/>
                    <a:gd name="connsiteX80" fmla="*/ 4145 w 10000"/>
                    <a:gd name="connsiteY80" fmla="*/ 1842 h 10000"/>
                    <a:gd name="connsiteX81" fmla="*/ 4340 w 10000"/>
                    <a:gd name="connsiteY81" fmla="*/ 2231 h 10000"/>
                    <a:gd name="connsiteX82" fmla="*/ 4534 w 10000"/>
                    <a:gd name="connsiteY82" fmla="*/ 2634 h 10000"/>
                    <a:gd name="connsiteX83" fmla="*/ 4708 w 10000"/>
                    <a:gd name="connsiteY83" fmla="*/ 3051 h 10000"/>
                    <a:gd name="connsiteX84" fmla="*/ 4893 w 10000"/>
                    <a:gd name="connsiteY84" fmla="*/ 3483 h 10000"/>
                    <a:gd name="connsiteX85" fmla="*/ 5056 w 10000"/>
                    <a:gd name="connsiteY85" fmla="*/ 3927 h 10000"/>
                    <a:gd name="connsiteX86" fmla="*/ 5363 w 10000"/>
                    <a:gd name="connsiteY86" fmla="*/ 4834 h 10000"/>
                    <a:gd name="connsiteX87" fmla="*/ 5967 w 10000"/>
                    <a:gd name="connsiteY87" fmla="*/ 6633 h 10000"/>
                    <a:gd name="connsiteX88" fmla="*/ 6254 w 10000"/>
                    <a:gd name="connsiteY88" fmla="*/ 7468 h 10000"/>
                    <a:gd name="connsiteX89" fmla="*/ 6407 w 10000"/>
                    <a:gd name="connsiteY89" fmla="*/ 7828 h 10000"/>
                    <a:gd name="connsiteX90" fmla="*/ 6551 w 10000"/>
                    <a:gd name="connsiteY90" fmla="*/ 8201 h 10000"/>
                    <a:gd name="connsiteX91" fmla="*/ 6714 w 10000"/>
                    <a:gd name="connsiteY91" fmla="*/ 8533 h 10000"/>
                    <a:gd name="connsiteX92" fmla="*/ 6868 w 10000"/>
                    <a:gd name="connsiteY92" fmla="*/ 8821 h 10000"/>
                    <a:gd name="connsiteX93" fmla="*/ 7021 w 10000"/>
                    <a:gd name="connsiteY93" fmla="*/ 9093 h 10000"/>
                    <a:gd name="connsiteX94" fmla="*/ 7195 w 10000"/>
                    <a:gd name="connsiteY94" fmla="*/ 9295 h 10000"/>
                    <a:gd name="connsiteX95" fmla="*/ 7288 w 10000"/>
                    <a:gd name="connsiteY95" fmla="*/ 9395 h 10000"/>
                    <a:gd name="connsiteX96" fmla="*/ 7369 w 10000"/>
                    <a:gd name="connsiteY96" fmla="*/ 9497 h 10000"/>
                    <a:gd name="connsiteX97" fmla="*/ 7462 w 10000"/>
                    <a:gd name="connsiteY97" fmla="*/ 9554 h 10000"/>
                    <a:gd name="connsiteX98" fmla="*/ 7554 w 10000"/>
                    <a:gd name="connsiteY98" fmla="*/ 9626 h 10000"/>
                    <a:gd name="connsiteX99" fmla="*/ 7646 w 10000"/>
                    <a:gd name="connsiteY99" fmla="*/ 9669 h 10000"/>
                    <a:gd name="connsiteX100" fmla="*/ 7748 w 10000"/>
                    <a:gd name="connsiteY100" fmla="*/ 9698 h 10000"/>
                    <a:gd name="connsiteX101" fmla="*/ 7851 w 10000"/>
                    <a:gd name="connsiteY101" fmla="*/ 9741 h 10000"/>
                    <a:gd name="connsiteX102" fmla="*/ 7943 w 10000"/>
                    <a:gd name="connsiteY102"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94 w 10000"/>
                    <a:gd name="connsiteY64" fmla="*/ 2101 h 10000"/>
                    <a:gd name="connsiteX65" fmla="*/ 0 w 10000"/>
                    <a:gd name="connsiteY65" fmla="*/ 2591 h 10000"/>
                    <a:gd name="connsiteX66" fmla="*/ 10 w 10000"/>
                    <a:gd name="connsiteY66" fmla="*/ 907 h 10000"/>
                    <a:gd name="connsiteX67" fmla="*/ 2272 w 10000"/>
                    <a:gd name="connsiteY67" fmla="*/ 0 h 10000"/>
                    <a:gd name="connsiteX68" fmla="*/ 2426 w 10000"/>
                    <a:gd name="connsiteY68" fmla="*/ 43 h 10000"/>
                    <a:gd name="connsiteX69" fmla="*/ 2569 w 10000"/>
                    <a:gd name="connsiteY69" fmla="*/ 115 h 10000"/>
                    <a:gd name="connsiteX70" fmla="*/ 2712 w 10000"/>
                    <a:gd name="connsiteY70" fmla="*/ 188 h 10000"/>
                    <a:gd name="connsiteX71" fmla="*/ 2845 w 10000"/>
                    <a:gd name="connsiteY71" fmla="*/ 274 h 10000"/>
                    <a:gd name="connsiteX72" fmla="*/ 2989 w 10000"/>
                    <a:gd name="connsiteY72" fmla="*/ 375 h 10000"/>
                    <a:gd name="connsiteX73" fmla="*/ 3112 w 10000"/>
                    <a:gd name="connsiteY73" fmla="*/ 461 h 10000"/>
                    <a:gd name="connsiteX74" fmla="*/ 3234 w 10000"/>
                    <a:gd name="connsiteY74" fmla="*/ 590 h 10000"/>
                    <a:gd name="connsiteX75" fmla="*/ 3367 w 10000"/>
                    <a:gd name="connsiteY75" fmla="*/ 720 h 10000"/>
                    <a:gd name="connsiteX76" fmla="*/ 3490 w 10000"/>
                    <a:gd name="connsiteY76" fmla="*/ 850 h 10000"/>
                    <a:gd name="connsiteX77" fmla="*/ 3726 w 10000"/>
                    <a:gd name="connsiteY77" fmla="*/ 1137 h 10000"/>
                    <a:gd name="connsiteX78" fmla="*/ 3941 w 10000"/>
                    <a:gd name="connsiteY78" fmla="*/ 1482 h 10000"/>
                    <a:gd name="connsiteX79" fmla="*/ 4145 w 10000"/>
                    <a:gd name="connsiteY79" fmla="*/ 1842 h 10000"/>
                    <a:gd name="connsiteX80" fmla="*/ 4340 w 10000"/>
                    <a:gd name="connsiteY80" fmla="*/ 2231 h 10000"/>
                    <a:gd name="connsiteX81" fmla="*/ 4534 w 10000"/>
                    <a:gd name="connsiteY81" fmla="*/ 2634 h 10000"/>
                    <a:gd name="connsiteX82" fmla="*/ 4708 w 10000"/>
                    <a:gd name="connsiteY82" fmla="*/ 3051 h 10000"/>
                    <a:gd name="connsiteX83" fmla="*/ 4893 w 10000"/>
                    <a:gd name="connsiteY83" fmla="*/ 3483 h 10000"/>
                    <a:gd name="connsiteX84" fmla="*/ 5056 w 10000"/>
                    <a:gd name="connsiteY84" fmla="*/ 3927 h 10000"/>
                    <a:gd name="connsiteX85" fmla="*/ 5363 w 10000"/>
                    <a:gd name="connsiteY85" fmla="*/ 4834 h 10000"/>
                    <a:gd name="connsiteX86" fmla="*/ 5967 w 10000"/>
                    <a:gd name="connsiteY86" fmla="*/ 6633 h 10000"/>
                    <a:gd name="connsiteX87" fmla="*/ 6254 w 10000"/>
                    <a:gd name="connsiteY87" fmla="*/ 7468 h 10000"/>
                    <a:gd name="connsiteX88" fmla="*/ 6407 w 10000"/>
                    <a:gd name="connsiteY88" fmla="*/ 7828 h 10000"/>
                    <a:gd name="connsiteX89" fmla="*/ 6551 w 10000"/>
                    <a:gd name="connsiteY89" fmla="*/ 8201 h 10000"/>
                    <a:gd name="connsiteX90" fmla="*/ 6714 w 10000"/>
                    <a:gd name="connsiteY90" fmla="*/ 8533 h 10000"/>
                    <a:gd name="connsiteX91" fmla="*/ 6868 w 10000"/>
                    <a:gd name="connsiteY91" fmla="*/ 8821 h 10000"/>
                    <a:gd name="connsiteX92" fmla="*/ 7021 w 10000"/>
                    <a:gd name="connsiteY92" fmla="*/ 9093 h 10000"/>
                    <a:gd name="connsiteX93" fmla="*/ 7195 w 10000"/>
                    <a:gd name="connsiteY93" fmla="*/ 9295 h 10000"/>
                    <a:gd name="connsiteX94" fmla="*/ 7288 w 10000"/>
                    <a:gd name="connsiteY94" fmla="*/ 9395 h 10000"/>
                    <a:gd name="connsiteX95" fmla="*/ 7369 w 10000"/>
                    <a:gd name="connsiteY95" fmla="*/ 9497 h 10000"/>
                    <a:gd name="connsiteX96" fmla="*/ 7462 w 10000"/>
                    <a:gd name="connsiteY96" fmla="*/ 9554 h 10000"/>
                    <a:gd name="connsiteX97" fmla="*/ 7554 w 10000"/>
                    <a:gd name="connsiteY97" fmla="*/ 9626 h 10000"/>
                    <a:gd name="connsiteX98" fmla="*/ 7646 w 10000"/>
                    <a:gd name="connsiteY98" fmla="*/ 9669 h 10000"/>
                    <a:gd name="connsiteX99" fmla="*/ 7748 w 10000"/>
                    <a:gd name="connsiteY99" fmla="*/ 9698 h 10000"/>
                    <a:gd name="connsiteX100" fmla="*/ 7851 w 10000"/>
                    <a:gd name="connsiteY100" fmla="*/ 9741 h 10000"/>
                    <a:gd name="connsiteX101" fmla="*/ 7943 w 10000"/>
                    <a:gd name="connsiteY101"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0 w 10000"/>
                    <a:gd name="connsiteY64" fmla="*/ 2591 h 10000"/>
                    <a:gd name="connsiteX65" fmla="*/ 10 w 10000"/>
                    <a:gd name="connsiteY65" fmla="*/ 907 h 10000"/>
                    <a:gd name="connsiteX66" fmla="*/ 2272 w 10000"/>
                    <a:gd name="connsiteY66" fmla="*/ 0 h 10000"/>
                    <a:gd name="connsiteX67" fmla="*/ 2426 w 10000"/>
                    <a:gd name="connsiteY67" fmla="*/ 43 h 10000"/>
                    <a:gd name="connsiteX68" fmla="*/ 2569 w 10000"/>
                    <a:gd name="connsiteY68" fmla="*/ 115 h 10000"/>
                    <a:gd name="connsiteX69" fmla="*/ 2712 w 10000"/>
                    <a:gd name="connsiteY69" fmla="*/ 188 h 10000"/>
                    <a:gd name="connsiteX70" fmla="*/ 2845 w 10000"/>
                    <a:gd name="connsiteY70" fmla="*/ 274 h 10000"/>
                    <a:gd name="connsiteX71" fmla="*/ 2989 w 10000"/>
                    <a:gd name="connsiteY71" fmla="*/ 375 h 10000"/>
                    <a:gd name="connsiteX72" fmla="*/ 3112 w 10000"/>
                    <a:gd name="connsiteY72" fmla="*/ 461 h 10000"/>
                    <a:gd name="connsiteX73" fmla="*/ 3234 w 10000"/>
                    <a:gd name="connsiteY73" fmla="*/ 590 h 10000"/>
                    <a:gd name="connsiteX74" fmla="*/ 3367 w 10000"/>
                    <a:gd name="connsiteY74" fmla="*/ 720 h 10000"/>
                    <a:gd name="connsiteX75" fmla="*/ 3490 w 10000"/>
                    <a:gd name="connsiteY75" fmla="*/ 850 h 10000"/>
                    <a:gd name="connsiteX76" fmla="*/ 3726 w 10000"/>
                    <a:gd name="connsiteY76" fmla="*/ 1137 h 10000"/>
                    <a:gd name="connsiteX77" fmla="*/ 3941 w 10000"/>
                    <a:gd name="connsiteY77" fmla="*/ 1482 h 10000"/>
                    <a:gd name="connsiteX78" fmla="*/ 4145 w 10000"/>
                    <a:gd name="connsiteY78" fmla="*/ 1842 h 10000"/>
                    <a:gd name="connsiteX79" fmla="*/ 4340 w 10000"/>
                    <a:gd name="connsiteY79" fmla="*/ 2231 h 10000"/>
                    <a:gd name="connsiteX80" fmla="*/ 4534 w 10000"/>
                    <a:gd name="connsiteY80" fmla="*/ 2634 h 10000"/>
                    <a:gd name="connsiteX81" fmla="*/ 4708 w 10000"/>
                    <a:gd name="connsiteY81" fmla="*/ 3051 h 10000"/>
                    <a:gd name="connsiteX82" fmla="*/ 4893 w 10000"/>
                    <a:gd name="connsiteY82" fmla="*/ 3483 h 10000"/>
                    <a:gd name="connsiteX83" fmla="*/ 5056 w 10000"/>
                    <a:gd name="connsiteY83" fmla="*/ 3927 h 10000"/>
                    <a:gd name="connsiteX84" fmla="*/ 5363 w 10000"/>
                    <a:gd name="connsiteY84" fmla="*/ 4834 h 10000"/>
                    <a:gd name="connsiteX85" fmla="*/ 5967 w 10000"/>
                    <a:gd name="connsiteY85" fmla="*/ 6633 h 10000"/>
                    <a:gd name="connsiteX86" fmla="*/ 6254 w 10000"/>
                    <a:gd name="connsiteY86" fmla="*/ 7468 h 10000"/>
                    <a:gd name="connsiteX87" fmla="*/ 6407 w 10000"/>
                    <a:gd name="connsiteY87" fmla="*/ 7828 h 10000"/>
                    <a:gd name="connsiteX88" fmla="*/ 6551 w 10000"/>
                    <a:gd name="connsiteY88" fmla="*/ 8201 h 10000"/>
                    <a:gd name="connsiteX89" fmla="*/ 6714 w 10000"/>
                    <a:gd name="connsiteY89" fmla="*/ 8533 h 10000"/>
                    <a:gd name="connsiteX90" fmla="*/ 6868 w 10000"/>
                    <a:gd name="connsiteY90" fmla="*/ 8821 h 10000"/>
                    <a:gd name="connsiteX91" fmla="*/ 7021 w 10000"/>
                    <a:gd name="connsiteY91" fmla="*/ 9093 h 10000"/>
                    <a:gd name="connsiteX92" fmla="*/ 7195 w 10000"/>
                    <a:gd name="connsiteY92" fmla="*/ 9295 h 10000"/>
                    <a:gd name="connsiteX93" fmla="*/ 7288 w 10000"/>
                    <a:gd name="connsiteY93" fmla="*/ 9395 h 10000"/>
                    <a:gd name="connsiteX94" fmla="*/ 7369 w 10000"/>
                    <a:gd name="connsiteY94" fmla="*/ 9497 h 10000"/>
                    <a:gd name="connsiteX95" fmla="*/ 7462 w 10000"/>
                    <a:gd name="connsiteY95" fmla="*/ 9554 h 10000"/>
                    <a:gd name="connsiteX96" fmla="*/ 7554 w 10000"/>
                    <a:gd name="connsiteY96" fmla="*/ 9626 h 10000"/>
                    <a:gd name="connsiteX97" fmla="*/ 7646 w 10000"/>
                    <a:gd name="connsiteY97" fmla="*/ 9669 h 10000"/>
                    <a:gd name="connsiteX98" fmla="*/ 7748 w 10000"/>
                    <a:gd name="connsiteY98" fmla="*/ 9698 h 10000"/>
                    <a:gd name="connsiteX99" fmla="*/ 7851 w 10000"/>
                    <a:gd name="connsiteY99" fmla="*/ 9741 h 10000"/>
                    <a:gd name="connsiteX100" fmla="*/ 7943 w 10000"/>
                    <a:gd name="connsiteY100" fmla="*/ 9741 h 10000"/>
                    <a:gd name="connsiteX0" fmla="*/ 7933 w 9990"/>
                    <a:gd name="connsiteY0" fmla="*/ 9741 h 10000"/>
                    <a:gd name="connsiteX1" fmla="*/ 7933 w 9990"/>
                    <a:gd name="connsiteY1" fmla="*/ 9741 h 10000"/>
                    <a:gd name="connsiteX2" fmla="*/ 8066 w 9990"/>
                    <a:gd name="connsiteY2" fmla="*/ 9741 h 10000"/>
                    <a:gd name="connsiteX3" fmla="*/ 8168 w 9990"/>
                    <a:gd name="connsiteY3" fmla="*/ 9698 h 10000"/>
                    <a:gd name="connsiteX4" fmla="*/ 8281 w 9990"/>
                    <a:gd name="connsiteY4" fmla="*/ 9655 h 10000"/>
                    <a:gd name="connsiteX5" fmla="*/ 8393 w 9990"/>
                    <a:gd name="connsiteY5" fmla="*/ 9611 h 10000"/>
                    <a:gd name="connsiteX6" fmla="*/ 8496 w 9990"/>
                    <a:gd name="connsiteY6" fmla="*/ 9526 h 10000"/>
                    <a:gd name="connsiteX7" fmla="*/ 8598 w 9990"/>
                    <a:gd name="connsiteY7" fmla="*/ 9425 h 10000"/>
                    <a:gd name="connsiteX8" fmla="*/ 8690 w 9990"/>
                    <a:gd name="connsiteY8" fmla="*/ 9338 h 10000"/>
                    <a:gd name="connsiteX9" fmla="*/ 8792 w 9990"/>
                    <a:gd name="connsiteY9" fmla="*/ 9209 h 10000"/>
                    <a:gd name="connsiteX10" fmla="*/ 8905 w 9990"/>
                    <a:gd name="connsiteY10" fmla="*/ 9079 h 10000"/>
                    <a:gd name="connsiteX11" fmla="*/ 8997 w 9990"/>
                    <a:gd name="connsiteY11" fmla="*/ 8936 h 10000"/>
                    <a:gd name="connsiteX12" fmla="*/ 9181 w 9990"/>
                    <a:gd name="connsiteY12" fmla="*/ 8604 h 10000"/>
                    <a:gd name="connsiteX13" fmla="*/ 9366 w 9990"/>
                    <a:gd name="connsiteY13" fmla="*/ 8231 h 10000"/>
                    <a:gd name="connsiteX14" fmla="*/ 9529 w 9990"/>
                    <a:gd name="connsiteY14" fmla="*/ 7828 h 10000"/>
                    <a:gd name="connsiteX15" fmla="*/ 9765 w 9990"/>
                    <a:gd name="connsiteY15" fmla="*/ 8274 h 10000"/>
                    <a:gd name="connsiteX16" fmla="*/ 9990 w 9990"/>
                    <a:gd name="connsiteY16" fmla="*/ 8691 h 10000"/>
                    <a:gd name="connsiteX17" fmla="*/ 9775 w 9990"/>
                    <a:gd name="connsiteY17" fmla="*/ 8979 h 10000"/>
                    <a:gd name="connsiteX18" fmla="*/ 9560 w 9990"/>
                    <a:gd name="connsiteY18" fmla="*/ 9238 h 10000"/>
                    <a:gd name="connsiteX19" fmla="*/ 9314 w 9990"/>
                    <a:gd name="connsiteY19" fmla="*/ 9467 h 10000"/>
                    <a:gd name="connsiteX20" fmla="*/ 9202 w 9990"/>
                    <a:gd name="connsiteY20" fmla="*/ 9554 h 10000"/>
                    <a:gd name="connsiteX21" fmla="*/ 9069 w 9990"/>
                    <a:gd name="connsiteY21" fmla="*/ 9655 h 10000"/>
                    <a:gd name="connsiteX22" fmla="*/ 8936 w 9990"/>
                    <a:gd name="connsiteY22" fmla="*/ 9741 h 10000"/>
                    <a:gd name="connsiteX23" fmla="*/ 8813 w 9990"/>
                    <a:gd name="connsiteY23" fmla="*/ 9798 h 10000"/>
                    <a:gd name="connsiteX24" fmla="*/ 8670 w 9990"/>
                    <a:gd name="connsiteY24" fmla="*/ 9870 h 10000"/>
                    <a:gd name="connsiteX25" fmla="*/ 8537 w 9990"/>
                    <a:gd name="connsiteY25" fmla="*/ 9914 h 10000"/>
                    <a:gd name="connsiteX26" fmla="*/ 8393 w 9990"/>
                    <a:gd name="connsiteY26" fmla="*/ 9943 h 10000"/>
                    <a:gd name="connsiteX27" fmla="*/ 8250 w 9990"/>
                    <a:gd name="connsiteY27" fmla="*/ 9971 h 10000"/>
                    <a:gd name="connsiteX28" fmla="*/ 8096 w 9990"/>
                    <a:gd name="connsiteY28" fmla="*/ 10000 h 10000"/>
                    <a:gd name="connsiteX29" fmla="*/ 7933 w 9990"/>
                    <a:gd name="connsiteY29" fmla="*/ 10000 h 10000"/>
                    <a:gd name="connsiteX30" fmla="*/ 7769 w 9990"/>
                    <a:gd name="connsiteY30" fmla="*/ 10000 h 10000"/>
                    <a:gd name="connsiteX31" fmla="*/ 7615 w 9990"/>
                    <a:gd name="connsiteY31" fmla="*/ 9957 h 10000"/>
                    <a:gd name="connsiteX32" fmla="*/ 7452 w 9990"/>
                    <a:gd name="connsiteY32" fmla="*/ 9929 h 10000"/>
                    <a:gd name="connsiteX33" fmla="*/ 7298 w 9990"/>
                    <a:gd name="connsiteY33" fmla="*/ 9886 h 10000"/>
                    <a:gd name="connsiteX34" fmla="*/ 7155 w 9990"/>
                    <a:gd name="connsiteY34" fmla="*/ 9812 h 10000"/>
                    <a:gd name="connsiteX35" fmla="*/ 7011 w 9990"/>
                    <a:gd name="connsiteY35" fmla="*/ 9755 h 10000"/>
                    <a:gd name="connsiteX36" fmla="*/ 6878 w 9990"/>
                    <a:gd name="connsiteY36" fmla="*/ 9655 h 10000"/>
                    <a:gd name="connsiteX37" fmla="*/ 6735 w 9990"/>
                    <a:gd name="connsiteY37" fmla="*/ 9554 h 10000"/>
                    <a:gd name="connsiteX38" fmla="*/ 6612 w 9990"/>
                    <a:gd name="connsiteY38" fmla="*/ 9467 h 10000"/>
                    <a:gd name="connsiteX39" fmla="*/ 6469 w 9990"/>
                    <a:gd name="connsiteY39" fmla="*/ 9338 h 10000"/>
                    <a:gd name="connsiteX40" fmla="*/ 6356 w 9990"/>
                    <a:gd name="connsiteY40" fmla="*/ 9224 h 10000"/>
                    <a:gd name="connsiteX41" fmla="*/ 6234 w 9990"/>
                    <a:gd name="connsiteY41" fmla="*/ 9079 h 10000"/>
                    <a:gd name="connsiteX42" fmla="*/ 5998 w 9990"/>
                    <a:gd name="connsiteY42" fmla="*/ 8777 h 10000"/>
                    <a:gd name="connsiteX43" fmla="*/ 5783 w 9990"/>
                    <a:gd name="connsiteY43" fmla="*/ 8446 h 10000"/>
                    <a:gd name="connsiteX44" fmla="*/ 5579 w 9990"/>
                    <a:gd name="connsiteY44" fmla="*/ 8086 h 10000"/>
                    <a:gd name="connsiteX45" fmla="*/ 5384 w 9990"/>
                    <a:gd name="connsiteY45" fmla="*/ 7697 h 10000"/>
                    <a:gd name="connsiteX46" fmla="*/ 5190 w 9990"/>
                    <a:gd name="connsiteY46" fmla="*/ 7295 h 10000"/>
                    <a:gd name="connsiteX47" fmla="*/ 5016 w 9990"/>
                    <a:gd name="connsiteY47" fmla="*/ 6878 h 10000"/>
                    <a:gd name="connsiteX48" fmla="*/ 4842 w 9990"/>
                    <a:gd name="connsiteY48" fmla="*/ 6446 h 10000"/>
                    <a:gd name="connsiteX49" fmla="*/ 4678 w 9990"/>
                    <a:gd name="connsiteY49" fmla="*/ 6000 h 10000"/>
                    <a:gd name="connsiteX50" fmla="*/ 4361 w 9990"/>
                    <a:gd name="connsiteY50" fmla="*/ 5094 h 10000"/>
                    <a:gd name="connsiteX51" fmla="*/ 3767 w 9990"/>
                    <a:gd name="connsiteY51" fmla="*/ 3310 h 10000"/>
                    <a:gd name="connsiteX52" fmla="*/ 3634 w 9990"/>
                    <a:gd name="connsiteY52" fmla="*/ 2863 h 10000"/>
                    <a:gd name="connsiteX53" fmla="*/ 3480 w 9990"/>
                    <a:gd name="connsiteY53" fmla="*/ 2460 h 10000"/>
                    <a:gd name="connsiteX54" fmla="*/ 3337 w 9990"/>
                    <a:gd name="connsiteY54" fmla="*/ 2101 h 10000"/>
                    <a:gd name="connsiteX55" fmla="*/ 3183 w 9990"/>
                    <a:gd name="connsiteY55" fmla="*/ 1727 h 10000"/>
                    <a:gd name="connsiteX56" fmla="*/ 3030 w 9990"/>
                    <a:gd name="connsiteY56" fmla="*/ 1396 h 10000"/>
                    <a:gd name="connsiteX57" fmla="*/ 2876 w 9990"/>
                    <a:gd name="connsiteY57" fmla="*/ 1108 h 10000"/>
                    <a:gd name="connsiteX58" fmla="*/ 2713 w 9990"/>
                    <a:gd name="connsiteY58" fmla="*/ 836 h 10000"/>
                    <a:gd name="connsiteX59" fmla="*/ 2549 w 9990"/>
                    <a:gd name="connsiteY59" fmla="*/ 634 h 10000"/>
                    <a:gd name="connsiteX60" fmla="*/ 2457 w 9990"/>
                    <a:gd name="connsiteY60" fmla="*/ 533 h 10000"/>
                    <a:gd name="connsiteX61" fmla="*/ 2365 w 9990"/>
                    <a:gd name="connsiteY61" fmla="*/ 432 h 10000"/>
                    <a:gd name="connsiteX62" fmla="*/ 2272 w 9990"/>
                    <a:gd name="connsiteY62" fmla="*/ 375 h 10000"/>
                    <a:gd name="connsiteX63" fmla="*/ 2180 w 9990"/>
                    <a:gd name="connsiteY63" fmla="*/ 302 h 10000"/>
                    <a:gd name="connsiteX64" fmla="*/ 0 w 9990"/>
                    <a:gd name="connsiteY64" fmla="*/ 907 h 10000"/>
                    <a:gd name="connsiteX65" fmla="*/ 2262 w 9990"/>
                    <a:gd name="connsiteY65" fmla="*/ 0 h 10000"/>
                    <a:gd name="connsiteX66" fmla="*/ 2416 w 9990"/>
                    <a:gd name="connsiteY66" fmla="*/ 43 h 10000"/>
                    <a:gd name="connsiteX67" fmla="*/ 2559 w 9990"/>
                    <a:gd name="connsiteY67" fmla="*/ 115 h 10000"/>
                    <a:gd name="connsiteX68" fmla="*/ 2702 w 9990"/>
                    <a:gd name="connsiteY68" fmla="*/ 188 h 10000"/>
                    <a:gd name="connsiteX69" fmla="*/ 2835 w 9990"/>
                    <a:gd name="connsiteY69" fmla="*/ 274 h 10000"/>
                    <a:gd name="connsiteX70" fmla="*/ 2979 w 9990"/>
                    <a:gd name="connsiteY70" fmla="*/ 375 h 10000"/>
                    <a:gd name="connsiteX71" fmla="*/ 3102 w 9990"/>
                    <a:gd name="connsiteY71" fmla="*/ 461 h 10000"/>
                    <a:gd name="connsiteX72" fmla="*/ 3224 w 9990"/>
                    <a:gd name="connsiteY72" fmla="*/ 590 h 10000"/>
                    <a:gd name="connsiteX73" fmla="*/ 3357 w 9990"/>
                    <a:gd name="connsiteY73" fmla="*/ 720 h 10000"/>
                    <a:gd name="connsiteX74" fmla="*/ 3480 w 9990"/>
                    <a:gd name="connsiteY74" fmla="*/ 850 h 10000"/>
                    <a:gd name="connsiteX75" fmla="*/ 3716 w 9990"/>
                    <a:gd name="connsiteY75" fmla="*/ 1137 h 10000"/>
                    <a:gd name="connsiteX76" fmla="*/ 3931 w 9990"/>
                    <a:gd name="connsiteY76" fmla="*/ 1482 h 10000"/>
                    <a:gd name="connsiteX77" fmla="*/ 4135 w 9990"/>
                    <a:gd name="connsiteY77" fmla="*/ 1842 h 10000"/>
                    <a:gd name="connsiteX78" fmla="*/ 4330 w 9990"/>
                    <a:gd name="connsiteY78" fmla="*/ 2231 h 10000"/>
                    <a:gd name="connsiteX79" fmla="*/ 4524 w 9990"/>
                    <a:gd name="connsiteY79" fmla="*/ 2634 h 10000"/>
                    <a:gd name="connsiteX80" fmla="*/ 4698 w 9990"/>
                    <a:gd name="connsiteY80" fmla="*/ 3051 h 10000"/>
                    <a:gd name="connsiteX81" fmla="*/ 4883 w 9990"/>
                    <a:gd name="connsiteY81" fmla="*/ 3483 h 10000"/>
                    <a:gd name="connsiteX82" fmla="*/ 5046 w 9990"/>
                    <a:gd name="connsiteY82" fmla="*/ 3927 h 10000"/>
                    <a:gd name="connsiteX83" fmla="*/ 5353 w 9990"/>
                    <a:gd name="connsiteY83" fmla="*/ 4834 h 10000"/>
                    <a:gd name="connsiteX84" fmla="*/ 5957 w 9990"/>
                    <a:gd name="connsiteY84" fmla="*/ 6633 h 10000"/>
                    <a:gd name="connsiteX85" fmla="*/ 6244 w 9990"/>
                    <a:gd name="connsiteY85" fmla="*/ 7468 h 10000"/>
                    <a:gd name="connsiteX86" fmla="*/ 6397 w 9990"/>
                    <a:gd name="connsiteY86" fmla="*/ 7828 h 10000"/>
                    <a:gd name="connsiteX87" fmla="*/ 6541 w 9990"/>
                    <a:gd name="connsiteY87" fmla="*/ 8201 h 10000"/>
                    <a:gd name="connsiteX88" fmla="*/ 6704 w 9990"/>
                    <a:gd name="connsiteY88" fmla="*/ 8533 h 10000"/>
                    <a:gd name="connsiteX89" fmla="*/ 6858 w 9990"/>
                    <a:gd name="connsiteY89" fmla="*/ 8821 h 10000"/>
                    <a:gd name="connsiteX90" fmla="*/ 7011 w 9990"/>
                    <a:gd name="connsiteY90" fmla="*/ 9093 h 10000"/>
                    <a:gd name="connsiteX91" fmla="*/ 7185 w 9990"/>
                    <a:gd name="connsiteY91" fmla="*/ 9295 h 10000"/>
                    <a:gd name="connsiteX92" fmla="*/ 7278 w 9990"/>
                    <a:gd name="connsiteY92" fmla="*/ 9395 h 10000"/>
                    <a:gd name="connsiteX93" fmla="*/ 7359 w 9990"/>
                    <a:gd name="connsiteY93" fmla="*/ 9497 h 10000"/>
                    <a:gd name="connsiteX94" fmla="*/ 7452 w 9990"/>
                    <a:gd name="connsiteY94" fmla="*/ 9554 h 10000"/>
                    <a:gd name="connsiteX95" fmla="*/ 7544 w 9990"/>
                    <a:gd name="connsiteY95" fmla="*/ 9626 h 10000"/>
                    <a:gd name="connsiteX96" fmla="*/ 7636 w 9990"/>
                    <a:gd name="connsiteY96" fmla="*/ 9669 h 10000"/>
                    <a:gd name="connsiteX97" fmla="*/ 7738 w 9990"/>
                    <a:gd name="connsiteY97" fmla="*/ 9698 h 10000"/>
                    <a:gd name="connsiteX98" fmla="*/ 7841 w 9990"/>
                    <a:gd name="connsiteY98" fmla="*/ 9741 h 10000"/>
                    <a:gd name="connsiteX99" fmla="*/ 7933 w 9990"/>
                    <a:gd name="connsiteY99" fmla="*/ 9741 h 10000"/>
                    <a:gd name="connsiteX0" fmla="*/ 5759 w 7818"/>
                    <a:gd name="connsiteY0" fmla="*/ 9741 h 10000"/>
                    <a:gd name="connsiteX1" fmla="*/ 5759 w 7818"/>
                    <a:gd name="connsiteY1" fmla="*/ 9741 h 10000"/>
                    <a:gd name="connsiteX2" fmla="*/ 5892 w 7818"/>
                    <a:gd name="connsiteY2" fmla="*/ 9741 h 10000"/>
                    <a:gd name="connsiteX3" fmla="*/ 5994 w 7818"/>
                    <a:gd name="connsiteY3" fmla="*/ 9698 h 10000"/>
                    <a:gd name="connsiteX4" fmla="*/ 6107 w 7818"/>
                    <a:gd name="connsiteY4" fmla="*/ 9655 h 10000"/>
                    <a:gd name="connsiteX5" fmla="*/ 6219 w 7818"/>
                    <a:gd name="connsiteY5" fmla="*/ 9611 h 10000"/>
                    <a:gd name="connsiteX6" fmla="*/ 6323 w 7818"/>
                    <a:gd name="connsiteY6" fmla="*/ 9526 h 10000"/>
                    <a:gd name="connsiteX7" fmla="*/ 6425 w 7818"/>
                    <a:gd name="connsiteY7" fmla="*/ 9425 h 10000"/>
                    <a:gd name="connsiteX8" fmla="*/ 6517 w 7818"/>
                    <a:gd name="connsiteY8" fmla="*/ 9338 h 10000"/>
                    <a:gd name="connsiteX9" fmla="*/ 6619 w 7818"/>
                    <a:gd name="connsiteY9" fmla="*/ 9209 h 10000"/>
                    <a:gd name="connsiteX10" fmla="*/ 6732 w 7818"/>
                    <a:gd name="connsiteY10" fmla="*/ 9079 h 10000"/>
                    <a:gd name="connsiteX11" fmla="*/ 6824 w 7818"/>
                    <a:gd name="connsiteY11" fmla="*/ 8936 h 10000"/>
                    <a:gd name="connsiteX12" fmla="*/ 7008 w 7818"/>
                    <a:gd name="connsiteY12" fmla="*/ 8604 h 10000"/>
                    <a:gd name="connsiteX13" fmla="*/ 7193 w 7818"/>
                    <a:gd name="connsiteY13" fmla="*/ 8231 h 10000"/>
                    <a:gd name="connsiteX14" fmla="*/ 7357 w 7818"/>
                    <a:gd name="connsiteY14" fmla="*/ 7828 h 10000"/>
                    <a:gd name="connsiteX15" fmla="*/ 7593 w 7818"/>
                    <a:gd name="connsiteY15" fmla="*/ 8274 h 10000"/>
                    <a:gd name="connsiteX16" fmla="*/ 7818 w 7818"/>
                    <a:gd name="connsiteY16" fmla="*/ 8691 h 10000"/>
                    <a:gd name="connsiteX17" fmla="*/ 7603 w 7818"/>
                    <a:gd name="connsiteY17" fmla="*/ 8979 h 10000"/>
                    <a:gd name="connsiteX18" fmla="*/ 7388 w 7818"/>
                    <a:gd name="connsiteY18" fmla="*/ 9238 h 10000"/>
                    <a:gd name="connsiteX19" fmla="*/ 7141 w 7818"/>
                    <a:gd name="connsiteY19" fmla="*/ 9467 h 10000"/>
                    <a:gd name="connsiteX20" fmla="*/ 7029 w 7818"/>
                    <a:gd name="connsiteY20" fmla="*/ 9554 h 10000"/>
                    <a:gd name="connsiteX21" fmla="*/ 6896 w 7818"/>
                    <a:gd name="connsiteY21" fmla="*/ 9655 h 10000"/>
                    <a:gd name="connsiteX22" fmla="*/ 6763 w 7818"/>
                    <a:gd name="connsiteY22" fmla="*/ 9741 h 10000"/>
                    <a:gd name="connsiteX23" fmla="*/ 6640 w 7818"/>
                    <a:gd name="connsiteY23" fmla="*/ 9798 h 10000"/>
                    <a:gd name="connsiteX24" fmla="*/ 6497 w 7818"/>
                    <a:gd name="connsiteY24" fmla="*/ 9870 h 10000"/>
                    <a:gd name="connsiteX25" fmla="*/ 6364 w 7818"/>
                    <a:gd name="connsiteY25" fmla="*/ 9914 h 10000"/>
                    <a:gd name="connsiteX26" fmla="*/ 6219 w 7818"/>
                    <a:gd name="connsiteY26" fmla="*/ 9943 h 10000"/>
                    <a:gd name="connsiteX27" fmla="*/ 6076 w 7818"/>
                    <a:gd name="connsiteY27" fmla="*/ 9971 h 10000"/>
                    <a:gd name="connsiteX28" fmla="*/ 5922 w 7818"/>
                    <a:gd name="connsiteY28" fmla="*/ 10000 h 10000"/>
                    <a:gd name="connsiteX29" fmla="*/ 5759 w 7818"/>
                    <a:gd name="connsiteY29" fmla="*/ 10000 h 10000"/>
                    <a:gd name="connsiteX30" fmla="*/ 5595 w 7818"/>
                    <a:gd name="connsiteY30" fmla="*/ 10000 h 10000"/>
                    <a:gd name="connsiteX31" fmla="*/ 5441 w 7818"/>
                    <a:gd name="connsiteY31" fmla="*/ 9957 h 10000"/>
                    <a:gd name="connsiteX32" fmla="*/ 5277 w 7818"/>
                    <a:gd name="connsiteY32" fmla="*/ 9929 h 10000"/>
                    <a:gd name="connsiteX33" fmla="*/ 5123 w 7818"/>
                    <a:gd name="connsiteY33" fmla="*/ 9886 h 10000"/>
                    <a:gd name="connsiteX34" fmla="*/ 4980 w 7818"/>
                    <a:gd name="connsiteY34" fmla="*/ 9812 h 10000"/>
                    <a:gd name="connsiteX35" fmla="*/ 4836 w 7818"/>
                    <a:gd name="connsiteY35" fmla="*/ 9755 h 10000"/>
                    <a:gd name="connsiteX36" fmla="*/ 4703 w 7818"/>
                    <a:gd name="connsiteY36" fmla="*/ 9655 h 10000"/>
                    <a:gd name="connsiteX37" fmla="*/ 4560 w 7818"/>
                    <a:gd name="connsiteY37" fmla="*/ 9554 h 10000"/>
                    <a:gd name="connsiteX38" fmla="*/ 4437 w 7818"/>
                    <a:gd name="connsiteY38" fmla="*/ 9467 h 10000"/>
                    <a:gd name="connsiteX39" fmla="*/ 4293 w 7818"/>
                    <a:gd name="connsiteY39" fmla="*/ 9338 h 10000"/>
                    <a:gd name="connsiteX40" fmla="*/ 4180 w 7818"/>
                    <a:gd name="connsiteY40" fmla="*/ 9224 h 10000"/>
                    <a:gd name="connsiteX41" fmla="*/ 4058 w 7818"/>
                    <a:gd name="connsiteY41" fmla="*/ 9079 h 10000"/>
                    <a:gd name="connsiteX42" fmla="*/ 3822 w 7818"/>
                    <a:gd name="connsiteY42" fmla="*/ 8777 h 10000"/>
                    <a:gd name="connsiteX43" fmla="*/ 3607 w 7818"/>
                    <a:gd name="connsiteY43" fmla="*/ 8446 h 10000"/>
                    <a:gd name="connsiteX44" fmla="*/ 3403 w 7818"/>
                    <a:gd name="connsiteY44" fmla="*/ 8086 h 10000"/>
                    <a:gd name="connsiteX45" fmla="*/ 3207 w 7818"/>
                    <a:gd name="connsiteY45" fmla="*/ 7697 h 10000"/>
                    <a:gd name="connsiteX46" fmla="*/ 3013 w 7818"/>
                    <a:gd name="connsiteY46" fmla="*/ 7295 h 10000"/>
                    <a:gd name="connsiteX47" fmla="*/ 2839 w 7818"/>
                    <a:gd name="connsiteY47" fmla="*/ 6878 h 10000"/>
                    <a:gd name="connsiteX48" fmla="*/ 2665 w 7818"/>
                    <a:gd name="connsiteY48" fmla="*/ 6446 h 10000"/>
                    <a:gd name="connsiteX49" fmla="*/ 2501 w 7818"/>
                    <a:gd name="connsiteY49" fmla="*/ 6000 h 10000"/>
                    <a:gd name="connsiteX50" fmla="*/ 2183 w 7818"/>
                    <a:gd name="connsiteY50" fmla="*/ 5094 h 10000"/>
                    <a:gd name="connsiteX51" fmla="*/ 1589 w 7818"/>
                    <a:gd name="connsiteY51" fmla="*/ 3310 h 10000"/>
                    <a:gd name="connsiteX52" fmla="*/ 1456 w 7818"/>
                    <a:gd name="connsiteY52" fmla="*/ 2863 h 10000"/>
                    <a:gd name="connsiteX53" fmla="*/ 1301 w 7818"/>
                    <a:gd name="connsiteY53" fmla="*/ 2460 h 10000"/>
                    <a:gd name="connsiteX54" fmla="*/ 1158 w 7818"/>
                    <a:gd name="connsiteY54" fmla="*/ 2101 h 10000"/>
                    <a:gd name="connsiteX55" fmla="*/ 1004 w 7818"/>
                    <a:gd name="connsiteY55" fmla="*/ 1727 h 10000"/>
                    <a:gd name="connsiteX56" fmla="*/ 851 w 7818"/>
                    <a:gd name="connsiteY56" fmla="*/ 1396 h 10000"/>
                    <a:gd name="connsiteX57" fmla="*/ 697 w 7818"/>
                    <a:gd name="connsiteY57" fmla="*/ 1108 h 10000"/>
                    <a:gd name="connsiteX58" fmla="*/ 534 w 7818"/>
                    <a:gd name="connsiteY58" fmla="*/ 836 h 10000"/>
                    <a:gd name="connsiteX59" fmla="*/ 370 w 7818"/>
                    <a:gd name="connsiteY59" fmla="*/ 634 h 10000"/>
                    <a:gd name="connsiteX60" fmla="*/ 277 w 7818"/>
                    <a:gd name="connsiteY60" fmla="*/ 533 h 10000"/>
                    <a:gd name="connsiteX61" fmla="*/ 185 w 7818"/>
                    <a:gd name="connsiteY61" fmla="*/ 432 h 10000"/>
                    <a:gd name="connsiteX62" fmla="*/ 92 w 7818"/>
                    <a:gd name="connsiteY62" fmla="*/ 375 h 10000"/>
                    <a:gd name="connsiteX63" fmla="*/ 0 w 7818"/>
                    <a:gd name="connsiteY63" fmla="*/ 302 h 10000"/>
                    <a:gd name="connsiteX64" fmla="*/ 82 w 7818"/>
                    <a:gd name="connsiteY64" fmla="*/ 0 h 10000"/>
                    <a:gd name="connsiteX65" fmla="*/ 236 w 7818"/>
                    <a:gd name="connsiteY65" fmla="*/ 43 h 10000"/>
                    <a:gd name="connsiteX66" fmla="*/ 380 w 7818"/>
                    <a:gd name="connsiteY66" fmla="*/ 115 h 10000"/>
                    <a:gd name="connsiteX67" fmla="*/ 523 w 7818"/>
                    <a:gd name="connsiteY67" fmla="*/ 188 h 10000"/>
                    <a:gd name="connsiteX68" fmla="*/ 656 w 7818"/>
                    <a:gd name="connsiteY68" fmla="*/ 274 h 10000"/>
                    <a:gd name="connsiteX69" fmla="*/ 800 w 7818"/>
                    <a:gd name="connsiteY69" fmla="*/ 375 h 10000"/>
                    <a:gd name="connsiteX70" fmla="*/ 923 w 7818"/>
                    <a:gd name="connsiteY70" fmla="*/ 461 h 10000"/>
                    <a:gd name="connsiteX71" fmla="*/ 1045 w 7818"/>
                    <a:gd name="connsiteY71" fmla="*/ 590 h 10000"/>
                    <a:gd name="connsiteX72" fmla="*/ 1178 w 7818"/>
                    <a:gd name="connsiteY72" fmla="*/ 720 h 10000"/>
                    <a:gd name="connsiteX73" fmla="*/ 1301 w 7818"/>
                    <a:gd name="connsiteY73" fmla="*/ 850 h 10000"/>
                    <a:gd name="connsiteX74" fmla="*/ 1538 w 7818"/>
                    <a:gd name="connsiteY74" fmla="*/ 1137 h 10000"/>
                    <a:gd name="connsiteX75" fmla="*/ 1753 w 7818"/>
                    <a:gd name="connsiteY75" fmla="*/ 1482 h 10000"/>
                    <a:gd name="connsiteX76" fmla="*/ 1957 w 7818"/>
                    <a:gd name="connsiteY76" fmla="*/ 1842 h 10000"/>
                    <a:gd name="connsiteX77" fmla="*/ 2152 w 7818"/>
                    <a:gd name="connsiteY77" fmla="*/ 2231 h 10000"/>
                    <a:gd name="connsiteX78" fmla="*/ 2347 w 7818"/>
                    <a:gd name="connsiteY78" fmla="*/ 2634 h 10000"/>
                    <a:gd name="connsiteX79" fmla="*/ 2521 w 7818"/>
                    <a:gd name="connsiteY79" fmla="*/ 3051 h 10000"/>
                    <a:gd name="connsiteX80" fmla="*/ 2706 w 7818"/>
                    <a:gd name="connsiteY80" fmla="*/ 3483 h 10000"/>
                    <a:gd name="connsiteX81" fmla="*/ 2869 w 7818"/>
                    <a:gd name="connsiteY81" fmla="*/ 3927 h 10000"/>
                    <a:gd name="connsiteX82" fmla="*/ 3176 w 7818"/>
                    <a:gd name="connsiteY82" fmla="*/ 4834 h 10000"/>
                    <a:gd name="connsiteX83" fmla="*/ 3781 w 7818"/>
                    <a:gd name="connsiteY83" fmla="*/ 6633 h 10000"/>
                    <a:gd name="connsiteX84" fmla="*/ 4068 w 7818"/>
                    <a:gd name="connsiteY84" fmla="*/ 7468 h 10000"/>
                    <a:gd name="connsiteX85" fmla="*/ 4221 w 7818"/>
                    <a:gd name="connsiteY85" fmla="*/ 7828 h 10000"/>
                    <a:gd name="connsiteX86" fmla="*/ 4366 w 7818"/>
                    <a:gd name="connsiteY86" fmla="*/ 8201 h 10000"/>
                    <a:gd name="connsiteX87" fmla="*/ 4529 w 7818"/>
                    <a:gd name="connsiteY87" fmla="*/ 8533 h 10000"/>
                    <a:gd name="connsiteX88" fmla="*/ 4683 w 7818"/>
                    <a:gd name="connsiteY88" fmla="*/ 8821 h 10000"/>
                    <a:gd name="connsiteX89" fmla="*/ 4836 w 7818"/>
                    <a:gd name="connsiteY89" fmla="*/ 9093 h 10000"/>
                    <a:gd name="connsiteX90" fmla="*/ 5010 w 7818"/>
                    <a:gd name="connsiteY90" fmla="*/ 9295 h 10000"/>
                    <a:gd name="connsiteX91" fmla="*/ 5103 w 7818"/>
                    <a:gd name="connsiteY91" fmla="*/ 9395 h 10000"/>
                    <a:gd name="connsiteX92" fmla="*/ 5184 w 7818"/>
                    <a:gd name="connsiteY92" fmla="*/ 9497 h 10000"/>
                    <a:gd name="connsiteX93" fmla="*/ 5277 w 7818"/>
                    <a:gd name="connsiteY93" fmla="*/ 9554 h 10000"/>
                    <a:gd name="connsiteX94" fmla="*/ 5370 w 7818"/>
                    <a:gd name="connsiteY94" fmla="*/ 9626 h 10000"/>
                    <a:gd name="connsiteX95" fmla="*/ 5462 w 7818"/>
                    <a:gd name="connsiteY95" fmla="*/ 9669 h 10000"/>
                    <a:gd name="connsiteX96" fmla="*/ 5564 w 7818"/>
                    <a:gd name="connsiteY96" fmla="*/ 9698 h 10000"/>
                    <a:gd name="connsiteX97" fmla="*/ 5667 w 7818"/>
                    <a:gd name="connsiteY97" fmla="*/ 9741 h 10000"/>
                    <a:gd name="connsiteX98" fmla="*/ 5759 w 7818"/>
                    <a:gd name="connsiteY98" fmla="*/ 9741 h 10000"/>
                    <a:gd name="connsiteX0" fmla="*/ 7919 w 10553"/>
                    <a:gd name="connsiteY0" fmla="*/ 9741 h 10000"/>
                    <a:gd name="connsiteX1" fmla="*/ 7919 w 10553"/>
                    <a:gd name="connsiteY1" fmla="*/ 9741 h 10000"/>
                    <a:gd name="connsiteX2" fmla="*/ 8089 w 10553"/>
                    <a:gd name="connsiteY2" fmla="*/ 9741 h 10000"/>
                    <a:gd name="connsiteX3" fmla="*/ 8220 w 10553"/>
                    <a:gd name="connsiteY3" fmla="*/ 9698 h 10000"/>
                    <a:gd name="connsiteX4" fmla="*/ 8364 w 10553"/>
                    <a:gd name="connsiteY4" fmla="*/ 9655 h 10000"/>
                    <a:gd name="connsiteX5" fmla="*/ 8508 w 10553"/>
                    <a:gd name="connsiteY5" fmla="*/ 9611 h 10000"/>
                    <a:gd name="connsiteX6" fmla="*/ 8641 w 10553"/>
                    <a:gd name="connsiteY6" fmla="*/ 9526 h 10000"/>
                    <a:gd name="connsiteX7" fmla="*/ 8771 w 10553"/>
                    <a:gd name="connsiteY7" fmla="*/ 9425 h 10000"/>
                    <a:gd name="connsiteX8" fmla="*/ 8889 w 10553"/>
                    <a:gd name="connsiteY8" fmla="*/ 9338 h 10000"/>
                    <a:gd name="connsiteX9" fmla="*/ 9019 w 10553"/>
                    <a:gd name="connsiteY9" fmla="*/ 9209 h 10000"/>
                    <a:gd name="connsiteX10" fmla="*/ 9164 w 10553"/>
                    <a:gd name="connsiteY10" fmla="*/ 9079 h 10000"/>
                    <a:gd name="connsiteX11" fmla="*/ 9282 w 10553"/>
                    <a:gd name="connsiteY11" fmla="*/ 8936 h 10000"/>
                    <a:gd name="connsiteX12" fmla="*/ 9517 w 10553"/>
                    <a:gd name="connsiteY12" fmla="*/ 8604 h 10000"/>
                    <a:gd name="connsiteX13" fmla="*/ 9754 w 10553"/>
                    <a:gd name="connsiteY13" fmla="*/ 8231 h 10000"/>
                    <a:gd name="connsiteX14" fmla="*/ 9963 w 10553"/>
                    <a:gd name="connsiteY14" fmla="*/ 7828 h 10000"/>
                    <a:gd name="connsiteX15" fmla="*/ 10265 w 10553"/>
                    <a:gd name="connsiteY15" fmla="*/ 8274 h 10000"/>
                    <a:gd name="connsiteX16" fmla="*/ 10553 w 10553"/>
                    <a:gd name="connsiteY16" fmla="*/ 8691 h 10000"/>
                    <a:gd name="connsiteX17" fmla="*/ 10278 w 10553"/>
                    <a:gd name="connsiteY17" fmla="*/ 8979 h 10000"/>
                    <a:gd name="connsiteX18" fmla="*/ 10003 w 10553"/>
                    <a:gd name="connsiteY18" fmla="*/ 9238 h 10000"/>
                    <a:gd name="connsiteX19" fmla="*/ 9687 w 10553"/>
                    <a:gd name="connsiteY19" fmla="*/ 9467 h 10000"/>
                    <a:gd name="connsiteX20" fmla="*/ 9544 w 10553"/>
                    <a:gd name="connsiteY20" fmla="*/ 9554 h 10000"/>
                    <a:gd name="connsiteX21" fmla="*/ 9374 w 10553"/>
                    <a:gd name="connsiteY21" fmla="*/ 9655 h 10000"/>
                    <a:gd name="connsiteX22" fmla="*/ 9204 w 10553"/>
                    <a:gd name="connsiteY22" fmla="*/ 9741 h 10000"/>
                    <a:gd name="connsiteX23" fmla="*/ 9046 w 10553"/>
                    <a:gd name="connsiteY23" fmla="*/ 9798 h 10000"/>
                    <a:gd name="connsiteX24" fmla="*/ 8863 w 10553"/>
                    <a:gd name="connsiteY24" fmla="*/ 9870 h 10000"/>
                    <a:gd name="connsiteX25" fmla="*/ 8693 w 10553"/>
                    <a:gd name="connsiteY25" fmla="*/ 9914 h 10000"/>
                    <a:gd name="connsiteX26" fmla="*/ 8508 w 10553"/>
                    <a:gd name="connsiteY26" fmla="*/ 9943 h 10000"/>
                    <a:gd name="connsiteX27" fmla="*/ 8325 w 10553"/>
                    <a:gd name="connsiteY27" fmla="*/ 9971 h 10000"/>
                    <a:gd name="connsiteX28" fmla="*/ 8128 w 10553"/>
                    <a:gd name="connsiteY28" fmla="*/ 10000 h 10000"/>
                    <a:gd name="connsiteX29" fmla="*/ 7919 w 10553"/>
                    <a:gd name="connsiteY29" fmla="*/ 10000 h 10000"/>
                    <a:gd name="connsiteX30" fmla="*/ 7710 w 10553"/>
                    <a:gd name="connsiteY30" fmla="*/ 10000 h 10000"/>
                    <a:gd name="connsiteX31" fmla="*/ 7513 w 10553"/>
                    <a:gd name="connsiteY31" fmla="*/ 9957 h 10000"/>
                    <a:gd name="connsiteX32" fmla="*/ 7303 w 10553"/>
                    <a:gd name="connsiteY32" fmla="*/ 9929 h 10000"/>
                    <a:gd name="connsiteX33" fmla="*/ 7106 w 10553"/>
                    <a:gd name="connsiteY33" fmla="*/ 9886 h 10000"/>
                    <a:gd name="connsiteX34" fmla="*/ 6923 w 10553"/>
                    <a:gd name="connsiteY34" fmla="*/ 9812 h 10000"/>
                    <a:gd name="connsiteX35" fmla="*/ 6739 w 10553"/>
                    <a:gd name="connsiteY35" fmla="*/ 9755 h 10000"/>
                    <a:gd name="connsiteX36" fmla="*/ 6569 w 10553"/>
                    <a:gd name="connsiteY36" fmla="*/ 9655 h 10000"/>
                    <a:gd name="connsiteX37" fmla="*/ 6386 w 10553"/>
                    <a:gd name="connsiteY37" fmla="*/ 9554 h 10000"/>
                    <a:gd name="connsiteX38" fmla="*/ 6228 w 10553"/>
                    <a:gd name="connsiteY38" fmla="*/ 9467 h 10000"/>
                    <a:gd name="connsiteX39" fmla="*/ 6044 w 10553"/>
                    <a:gd name="connsiteY39" fmla="*/ 9338 h 10000"/>
                    <a:gd name="connsiteX40" fmla="*/ 5900 w 10553"/>
                    <a:gd name="connsiteY40" fmla="*/ 9224 h 10000"/>
                    <a:gd name="connsiteX41" fmla="*/ 5744 w 10553"/>
                    <a:gd name="connsiteY41" fmla="*/ 9079 h 10000"/>
                    <a:gd name="connsiteX42" fmla="*/ 5442 w 10553"/>
                    <a:gd name="connsiteY42" fmla="*/ 8777 h 10000"/>
                    <a:gd name="connsiteX43" fmla="*/ 5167 w 10553"/>
                    <a:gd name="connsiteY43" fmla="*/ 8446 h 10000"/>
                    <a:gd name="connsiteX44" fmla="*/ 4906 w 10553"/>
                    <a:gd name="connsiteY44" fmla="*/ 8086 h 10000"/>
                    <a:gd name="connsiteX45" fmla="*/ 4655 w 10553"/>
                    <a:gd name="connsiteY45" fmla="*/ 7697 h 10000"/>
                    <a:gd name="connsiteX46" fmla="*/ 4407 w 10553"/>
                    <a:gd name="connsiteY46" fmla="*/ 7295 h 10000"/>
                    <a:gd name="connsiteX47" fmla="*/ 4184 w 10553"/>
                    <a:gd name="connsiteY47" fmla="*/ 6878 h 10000"/>
                    <a:gd name="connsiteX48" fmla="*/ 3962 w 10553"/>
                    <a:gd name="connsiteY48" fmla="*/ 6446 h 10000"/>
                    <a:gd name="connsiteX49" fmla="*/ 3752 w 10553"/>
                    <a:gd name="connsiteY49" fmla="*/ 6000 h 10000"/>
                    <a:gd name="connsiteX50" fmla="*/ 3345 w 10553"/>
                    <a:gd name="connsiteY50" fmla="*/ 5094 h 10000"/>
                    <a:gd name="connsiteX51" fmla="*/ 2585 w 10553"/>
                    <a:gd name="connsiteY51" fmla="*/ 3310 h 10000"/>
                    <a:gd name="connsiteX52" fmla="*/ 2415 w 10553"/>
                    <a:gd name="connsiteY52" fmla="*/ 2863 h 10000"/>
                    <a:gd name="connsiteX53" fmla="*/ 2217 w 10553"/>
                    <a:gd name="connsiteY53" fmla="*/ 2460 h 10000"/>
                    <a:gd name="connsiteX54" fmla="*/ 2034 w 10553"/>
                    <a:gd name="connsiteY54" fmla="*/ 2101 h 10000"/>
                    <a:gd name="connsiteX55" fmla="*/ 1837 w 10553"/>
                    <a:gd name="connsiteY55" fmla="*/ 1727 h 10000"/>
                    <a:gd name="connsiteX56" fmla="*/ 1642 w 10553"/>
                    <a:gd name="connsiteY56" fmla="*/ 1396 h 10000"/>
                    <a:gd name="connsiteX57" fmla="*/ 1445 w 10553"/>
                    <a:gd name="connsiteY57" fmla="*/ 1108 h 10000"/>
                    <a:gd name="connsiteX58" fmla="*/ 1236 w 10553"/>
                    <a:gd name="connsiteY58" fmla="*/ 836 h 10000"/>
                    <a:gd name="connsiteX59" fmla="*/ 1026 w 10553"/>
                    <a:gd name="connsiteY59" fmla="*/ 634 h 10000"/>
                    <a:gd name="connsiteX60" fmla="*/ 907 w 10553"/>
                    <a:gd name="connsiteY60" fmla="*/ 533 h 10000"/>
                    <a:gd name="connsiteX61" fmla="*/ 790 w 10553"/>
                    <a:gd name="connsiteY61" fmla="*/ 432 h 10000"/>
                    <a:gd name="connsiteX62" fmla="*/ 671 w 10553"/>
                    <a:gd name="connsiteY62" fmla="*/ 375 h 10000"/>
                    <a:gd name="connsiteX63" fmla="*/ 0 w 10553"/>
                    <a:gd name="connsiteY63" fmla="*/ 841 h 10000"/>
                    <a:gd name="connsiteX64" fmla="*/ 658 w 10553"/>
                    <a:gd name="connsiteY64" fmla="*/ 0 h 10000"/>
                    <a:gd name="connsiteX65" fmla="*/ 855 w 10553"/>
                    <a:gd name="connsiteY65" fmla="*/ 43 h 10000"/>
                    <a:gd name="connsiteX66" fmla="*/ 1039 w 10553"/>
                    <a:gd name="connsiteY66" fmla="*/ 115 h 10000"/>
                    <a:gd name="connsiteX67" fmla="*/ 1222 w 10553"/>
                    <a:gd name="connsiteY67" fmla="*/ 188 h 10000"/>
                    <a:gd name="connsiteX68" fmla="*/ 1392 w 10553"/>
                    <a:gd name="connsiteY68" fmla="*/ 274 h 10000"/>
                    <a:gd name="connsiteX69" fmla="*/ 1576 w 10553"/>
                    <a:gd name="connsiteY69" fmla="*/ 375 h 10000"/>
                    <a:gd name="connsiteX70" fmla="*/ 1734 w 10553"/>
                    <a:gd name="connsiteY70" fmla="*/ 461 h 10000"/>
                    <a:gd name="connsiteX71" fmla="*/ 1890 w 10553"/>
                    <a:gd name="connsiteY71" fmla="*/ 590 h 10000"/>
                    <a:gd name="connsiteX72" fmla="*/ 2060 w 10553"/>
                    <a:gd name="connsiteY72" fmla="*/ 720 h 10000"/>
                    <a:gd name="connsiteX73" fmla="*/ 2217 w 10553"/>
                    <a:gd name="connsiteY73" fmla="*/ 850 h 10000"/>
                    <a:gd name="connsiteX74" fmla="*/ 2520 w 10553"/>
                    <a:gd name="connsiteY74" fmla="*/ 1137 h 10000"/>
                    <a:gd name="connsiteX75" fmla="*/ 2795 w 10553"/>
                    <a:gd name="connsiteY75" fmla="*/ 1482 h 10000"/>
                    <a:gd name="connsiteX76" fmla="*/ 3056 w 10553"/>
                    <a:gd name="connsiteY76" fmla="*/ 1842 h 10000"/>
                    <a:gd name="connsiteX77" fmla="*/ 3306 w 10553"/>
                    <a:gd name="connsiteY77" fmla="*/ 2231 h 10000"/>
                    <a:gd name="connsiteX78" fmla="*/ 3555 w 10553"/>
                    <a:gd name="connsiteY78" fmla="*/ 2634 h 10000"/>
                    <a:gd name="connsiteX79" fmla="*/ 3778 w 10553"/>
                    <a:gd name="connsiteY79" fmla="*/ 3051 h 10000"/>
                    <a:gd name="connsiteX80" fmla="*/ 4014 w 10553"/>
                    <a:gd name="connsiteY80" fmla="*/ 3483 h 10000"/>
                    <a:gd name="connsiteX81" fmla="*/ 4223 w 10553"/>
                    <a:gd name="connsiteY81" fmla="*/ 3927 h 10000"/>
                    <a:gd name="connsiteX82" fmla="*/ 4615 w 10553"/>
                    <a:gd name="connsiteY82" fmla="*/ 4834 h 10000"/>
                    <a:gd name="connsiteX83" fmla="*/ 5389 w 10553"/>
                    <a:gd name="connsiteY83" fmla="*/ 6633 h 10000"/>
                    <a:gd name="connsiteX84" fmla="*/ 5756 w 10553"/>
                    <a:gd name="connsiteY84" fmla="*/ 7468 h 10000"/>
                    <a:gd name="connsiteX85" fmla="*/ 5952 w 10553"/>
                    <a:gd name="connsiteY85" fmla="*/ 7828 h 10000"/>
                    <a:gd name="connsiteX86" fmla="*/ 6138 w 10553"/>
                    <a:gd name="connsiteY86" fmla="*/ 8201 h 10000"/>
                    <a:gd name="connsiteX87" fmla="*/ 6346 w 10553"/>
                    <a:gd name="connsiteY87" fmla="*/ 8533 h 10000"/>
                    <a:gd name="connsiteX88" fmla="*/ 6543 w 10553"/>
                    <a:gd name="connsiteY88" fmla="*/ 8821 h 10000"/>
                    <a:gd name="connsiteX89" fmla="*/ 6739 w 10553"/>
                    <a:gd name="connsiteY89" fmla="*/ 9093 h 10000"/>
                    <a:gd name="connsiteX90" fmla="*/ 6961 w 10553"/>
                    <a:gd name="connsiteY90" fmla="*/ 9295 h 10000"/>
                    <a:gd name="connsiteX91" fmla="*/ 7080 w 10553"/>
                    <a:gd name="connsiteY91" fmla="*/ 9395 h 10000"/>
                    <a:gd name="connsiteX92" fmla="*/ 7184 w 10553"/>
                    <a:gd name="connsiteY92" fmla="*/ 9497 h 10000"/>
                    <a:gd name="connsiteX93" fmla="*/ 7303 w 10553"/>
                    <a:gd name="connsiteY93" fmla="*/ 9554 h 10000"/>
                    <a:gd name="connsiteX94" fmla="*/ 7422 w 10553"/>
                    <a:gd name="connsiteY94" fmla="*/ 9626 h 10000"/>
                    <a:gd name="connsiteX95" fmla="*/ 7539 w 10553"/>
                    <a:gd name="connsiteY95" fmla="*/ 9669 h 10000"/>
                    <a:gd name="connsiteX96" fmla="*/ 7670 w 10553"/>
                    <a:gd name="connsiteY96" fmla="*/ 9698 h 10000"/>
                    <a:gd name="connsiteX97" fmla="*/ 7802 w 10553"/>
                    <a:gd name="connsiteY97" fmla="*/ 9741 h 10000"/>
                    <a:gd name="connsiteX98" fmla="*/ 7919 w 10553"/>
                    <a:gd name="connsiteY98" fmla="*/ 9741 h 10000"/>
                    <a:gd name="connsiteX0" fmla="*/ 7960 w 10594"/>
                    <a:gd name="connsiteY0" fmla="*/ 9813 h 10072"/>
                    <a:gd name="connsiteX1" fmla="*/ 7960 w 10594"/>
                    <a:gd name="connsiteY1" fmla="*/ 9813 h 10072"/>
                    <a:gd name="connsiteX2" fmla="*/ 8130 w 10594"/>
                    <a:gd name="connsiteY2" fmla="*/ 9813 h 10072"/>
                    <a:gd name="connsiteX3" fmla="*/ 8261 w 10594"/>
                    <a:gd name="connsiteY3" fmla="*/ 9770 h 10072"/>
                    <a:gd name="connsiteX4" fmla="*/ 8405 w 10594"/>
                    <a:gd name="connsiteY4" fmla="*/ 9727 h 10072"/>
                    <a:gd name="connsiteX5" fmla="*/ 8549 w 10594"/>
                    <a:gd name="connsiteY5" fmla="*/ 9683 h 10072"/>
                    <a:gd name="connsiteX6" fmla="*/ 8682 w 10594"/>
                    <a:gd name="connsiteY6" fmla="*/ 9598 h 10072"/>
                    <a:gd name="connsiteX7" fmla="*/ 8812 w 10594"/>
                    <a:gd name="connsiteY7" fmla="*/ 9497 h 10072"/>
                    <a:gd name="connsiteX8" fmla="*/ 8930 w 10594"/>
                    <a:gd name="connsiteY8" fmla="*/ 9410 h 10072"/>
                    <a:gd name="connsiteX9" fmla="*/ 9060 w 10594"/>
                    <a:gd name="connsiteY9" fmla="*/ 9281 h 10072"/>
                    <a:gd name="connsiteX10" fmla="*/ 9205 w 10594"/>
                    <a:gd name="connsiteY10" fmla="*/ 9151 h 10072"/>
                    <a:gd name="connsiteX11" fmla="*/ 9323 w 10594"/>
                    <a:gd name="connsiteY11" fmla="*/ 9008 h 10072"/>
                    <a:gd name="connsiteX12" fmla="*/ 9558 w 10594"/>
                    <a:gd name="connsiteY12" fmla="*/ 8676 h 10072"/>
                    <a:gd name="connsiteX13" fmla="*/ 9795 w 10594"/>
                    <a:gd name="connsiteY13" fmla="*/ 8303 h 10072"/>
                    <a:gd name="connsiteX14" fmla="*/ 10004 w 10594"/>
                    <a:gd name="connsiteY14" fmla="*/ 7900 h 10072"/>
                    <a:gd name="connsiteX15" fmla="*/ 10306 w 10594"/>
                    <a:gd name="connsiteY15" fmla="*/ 8346 h 10072"/>
                    <a:gd name="connsiteX16" fmla="*/ 10594 w 10594"/>
                    <a:gd name="connsiteY16" fmla="*/ 8763 h 10072"/>
                    <a:gd name="connsiteX17" fmla="*/ 10319 w 10594"/>
                    <a:gd name="connsiteY17" fmla="*/ 9051 h 10072"/>
                    <a:gd name="connsiteX18" fmla="*/ 10044 w 10594"/>
                    <a:gd name="connsiteY18" fmla="*/ 9310 h 10072"/>
                    <a:gd name="connsiteX19" fmla="*/ 9728 w 10594"/>
                    <a:gd name="connsiteY19" fmla="*/ 9539 h 10072"/>
                    <a:gd name="connsiteX20" fmla="*/ 9585 w 10594"/>
                    <a:gd name="connsiteY20" fmla="*/ 9626 h 10072"/>
                    <a:gd name="connsiteX21" fmla="*/ 9415 w 10594"/>
                    <a:gd name="connsiteY21" fmla="*/ 9727 h 10072"/>
                    <a:gd name="connsiteX22" fmla="*/ 9245 w 10594"/>
                    <a:gd name="connsiteY22" fmla="*/ 9813 h 10072"/>
                    <a:gd name="connsiteX23" fmla="*/ 9087 w 10594"/>
                    <a:gd name="connsiteY23" fmla="*/ 9870 h 10072"/>
                    <a:gd name="connsiteX24" fmla="*/ 8904 w 10594"/>
                    <a:gd name="connsiteY24" fmla="*/ 9942 h 10072"/>
                    <a:gd name="connsiteX25" fmla="*/ 8734 w 10594"/>
                    <a:gd name="connsiteY25" fmla="*/ 9986 h 10072"/>
                    <a:gd name="connsiteX26" fmla="*/ 8549 w 10594"/>
                    <a:gd name="connsiteY26" fmla="*/ 10015 h 10072"/>
                    <a:gd name="connsiteX27" fmla="*/ 8366 w 10594"/>
                    <a:gd name="connsiteY27" fmla="*/ 10043 h 10072"/>
                    <a:gd name="connsiteX28" fmla="*/ 8169 w 10594"/>
                    <a:gd name="connsiteY28" fmla="*/ 10072 h 10072"/>
                    <a:gd name="connsiteX29" fmla="*/ 7960 w 10594"/>
                    <a:gd name="connsiteY29" fmla="*/ 10072 h 10072"/>
                    <a:gd name="connsiteX30" fmla="*/ 7751 w 10594"/>
                    <a:gd name="connsiteY30" fmla="*/ 10072 h 10072"/>
                    <a:gd name="connsiteX31" fmla="*/ 7554 w 10594"/>
                    <a:gd name="connsiteY31" fmla="*/ 10029 h 10072"/>
                    <a:gd name="connsiteX32" fmla="*/ 7344 w 10594"/>
                    <a:gd name="connsiteY32" fmla="*/ 10001 h 10072"/>
                    <a:gd name="connsiteX33" fmla="*/ 7147 w 10594"/>
                    <a:gd name="connsiteY33" fmla="*/ 9958 h 10072"/>
                    <a:gd name="connsiteX34" fmla="*/ 6964 w 10594"/>
                    <a:gd name="connsiteY34" fmla="*/ 9884 h 10072"/>
                    <a:gd name="connsiteX35" fmla="*/ 6780 w 10594"/>
                    <a:gd name="connsiteY35" fmla="*/ 9827 h 10072"/>
                    <a:gd name="connsiteX36" fmla="*/ 6610 w 10594"/>
                    <a:gd name="connsiteY36" fmla="*/ 9727 h 10072"/>
                    <a:gd name="connsiteX37" fmla="*/ 6427 w 10594"/>
                    <a:gd name="connsiteY37" fmla="*/ 9626 h 10072"/>
                    <a:gd name="connsiteX38" fmla="*/ 6269 w 10594"/>
                    <a:gd name="connsiteY38" fmla="*/ 9539 h 10072"/>
                    <a:gd name="connsiteX39" fmla="*/ 6085 w 10594"/>
                    <a:gd name="connsiteY39" fmla="*/ 9410 h 10072"/>
                    <a:gd name="connsiteX40" fmla="*/ 5941 w 10594"/>
                    <a:gd name="connsiteY40" fmla="*/ 9296 h 10072"/>
                    <a:gd name="connsiteX41" fmla="*/ 5785 w 10594"/>
                    <a:gd name="connsiteY41" fmla="*/ 9151 h 10072"/>
                    <a:gd name="connsiteX42" fmla="*/ 5483 w 10594"/>
                    <a:gd name="connsiteY42" fmla="*/ 8849 h 10072"/>
                    <a:gd name="connsiteX43" fmla="*/ 5208 w 10594"/>
                    <a:gd name="connsiteY43" fmla="*/ 8518 h 10072"/>
                    <a:gd name="connsiteX44" fmla="*/ 4947 w 10594"/>
                    <a:gd name="connsiteY44" fmla="*/ 8158 h 10072"/>
                    <a:gd name="connsiteX45" fmla="*/ 4696 w 10594"/>
                    <a:gd name="connsiteY45" fmla="*/ 7769 h 10072"/>
                    <a:gd name="connsiteX46" fmla="*/ 4448 w 10594"/>
                    <a:gd name="connsiteY46" fmla="*/ 7367 h 10072"/>
                    <a:gd name="connsiteX47" fmla="*/ 4225 w 10594"/>
                    <a:gd name="connsiteY47" fmla="*/ 6950 h 10072"/>
                    <a:gd name="connsiteX48" fmla="*/ 4003 w 10594"/>
                    <a:gd name="connsiteY48" fmla="*/ 6518 h 10072"/>
                    <a:gd name="connsiteX49" fmla="*/ 3793 w 10594"/>
                    <a:gd name="connsiteY49" fmla="*/ 6072 h 10072"/>
                    <a:gd name="connsiteX50" fmla="*/ 3386 w 10594"/>
                    <a:gd name="connsiteY50" fmla="*/ 5166 h 10072"/>
                    <a:gd name="connsiteX51" fmla="*/ 2626 w 10594"/>
                    <a:gd name="connsiteY51" fmla="*/ 3382 h 10072"/>
                    <a:gd name="connsiteX52" fmla="*/ 2456 w 10594"/>
                    <a:gd name="connsiteY52" fmla="*/ 2935 h 10072"/>
                    <a:gd name="connsiteX53" fmla="*/ 2258 w 10594"/>
                    <a:gd name="connsiteY53" fmla="*/ 2532 h 10072"/>
                    <a:gd name="connsiteX54" fmla="*/ 2075 w 10594"/>
                    <a:gd name="connsiteY54" fmla="*/ 2173 h 10072"/>
                    <a:gd name="connsiteX55" fmla="*/ 1878 w 10594"/>
                    <a:gd name="connsiteY55" fmla="*/ 1799 h 10072"/>
                    <a:gd name="connsiteX56" fmla="*/ 1683 w 10594"/>
                    <a:gd name="connsiteY56" fmla="*/ 1468 h 10072"/>
                    <a:gd name="connsiteX57" fmla="*/ 1486 w 10594"/>
                    <a:gd name="connsiteY57" fmla="*/ 1180 h 10072"/>
                    <a:gd name="connsiteX58" fmla="*/ 1277 w 10594"/>
                    <a:gd name="connsiteY58" fmla="*/ 908 h 10072"/>
                    <a:gd name="connsiteX59" fmla="*/ 1067 w 10594"/>
                    <a:gd name="connsiteY59" fmla="*/ 706 h 10072"/>
                    <a:gd name="connsiteX60" fmla="*/ 948 w 10594"/>
                    <a:gd name="connsiteY60" fmla="*/ 605 h 10072"/>
                    <a:gd name="connsiteX61" fmla="*/ 831 w 10594"/>
                    <a:gd name="connsiteY61" fmla="*/ 504 h 10072"/>
                    <a:gd name="connsiteX62" fmla="*/ 712 w 10594"/>
                    <a:gd name="connsiteY62" fmla="*/ 447 h 10072"/>
                    <a:gd name="connsiteX63" fmla="*/ 41 w 10594"/>
                    <a:gd name="connsiteY63" fmla="*/ 913 h 10072"/>
                    <a:gd name="connsiteX64" fmla="*/ 7 w 10594"/>
                    <a:gd name="connsiteY64" fmla="*/ 0 h 10072"/>
                    <a:gd name="connsiteX65" fmla="*/ 896 w 10594"/>
                    <a:gd name="connsiteY65" fmla="*/ 115 h 10072"/>
                    <a:gd name="connsiteX66" fmla="*/ 1080 w 10594"/>
                    <a:gd name="connsiteY66" fmla="*/ 187 h 10072"/>
                    <a:gd name="connsiteX67" fmla="*/ 1263 w 10594"/>
                    <a:gd name="connsiteY67" fmla="*/ 260 h 10072"/>
                    <a:gd name="connsiteX68" fmla="*/ 1433 w 10594"/>
                    <a:gd name="connsiteY68" fmla="*/ 346 h 10072"/>
                    <a:gd name="connsiteX69" fmla="*/ 1617 w 10594"/>
                    <a:gd name="connsiteY69" fmla="*/ 447 h 10072"/>
                    <a:gd name="connsiteX70" fmla="*/ 1775 w 10594"/>
                    <a:gd name="connsiteY70" fmla="*/ 533 h 10072"/>
                    <a:gd name="connsiteX71" fmla="*/ 1931 w 10594"/>
                    <a:gd name="connsiteY71" fmla="*/ 662 h 10072"/>
                    <a:gd name="connsiteX72" fmla="*/ 2101 w 10594"/>
                    <a:gd name="connsiteY72" fmla="*/ 792 h 10072"/>
                    <a:gd name="connsiteX73" fmla="*/ 2258 w 10594"/>
                    <a:gd name="connsiteY73" fmla="*/ 922 h 10072"/>
                    <a:gd name="connsiteX74" fmla="*/ 2561 w 10594"/>
                    <a:gd name="connsiteY74" fmla="*/ 1209 h 10072"/>
                    <a:gd name="connsiteX75" fmla="*/ 2836 w 10594"/>
                    <a:gd name="connsiteY75" fmla="*/ 1554 h 10072"/>
                    <a:gd name="connsiteX76" fmla="*/ 3097 w 10594"/>
                    <a:gd name="connsiteY76" fmla="*/ 1914 h 10072"/>
                    <a:gd name="connsiteX77" fmla="*/ 3347 w 10594"/>
                    <a:gd name="connsiteY77" fmla="*/ 2303 h 10072"/>
                    <a:gd name="connsiteX78" fmla="*/ 3596 w 10594"/>
                    <a:gd name="connsiteY78" fmla="*/ 2706 h 10072"/>
                    <a:gd name="connsiteX79" fmla="*/ 3819 w 10594"/>
                    <a:gd name="connsiteY79" fmla="*/ 3123 h 10072"/>
                    <a:gd name="connsiteX80" fmla="*/ 4055 w 10594"/>
                    <a:gd name="connsiteY80" fmla="*/ 3555 h 10072"/>
                    <a:gd name="connsiteX81" fmla="*/ 4264 w 10594"/>
                    <a:gd name="connsiteY81" fmla="*/ 3999 h 10072"/>
                    <a:gd name="connsiteX82" fmla="*/ 4656 w 10594"/>
                    <a:gd name="connsiteY82" fmla="*/ 4906 h 10072"/>
                    <a:gd name="connsiteX83" fmla="*/ 5430 w 10594"/>
                    <a:gd name="connsiteY83" fmla="*/ 6705 h 10072"/>
                    <a:gd name="connsiteX84" fmla="*/ 5797 w 10594"/>
                    <a:gd name="connsiteY84" fmla="*/ 7540 h 10072"/>
                    <a:gd name="connsiteX85" fmla="*/ 5993 w 10594"/>
                    <a:gd name="connsiteY85" fmla="*/ 7900 h 10072"/>
                    <a:gd name="connsiteX86" fmla="*/ 6179 w 10594"/>
                    <a:gd name="connsiteY86" fmla="*/ 8273 h 10072"/>
                    <a:gd name="connsiteX87" fmla="*/ 6387 w 10594"/>
                    <a:gd name="connsiteY87" fmla="*/ 8605 h 10072"/>
                    <a:gd name="connsiteX88" fmla="*/ 6584 w 10594"/>
                    <a:gd name="connsiteY88" fmla="*/ 8893 h 10072"/>
                    <a:gd name="connsiteX89" fmla="*/ 6780 w 10594"/>
                    <a:gd name="connsiteY89" fmla="*/ 9165 h 10072"/>
                    <a:gd name="connsiteX90" fmla="*/ 7002 w 10594"/>
                    <a:gd name="connsiteY90" fmla="*/ 9367 h 10072"/>
                    <a:gd name="connsiteX91" fmla="*/ 7121 w 10594"/>
                    <a:gd name="connsiteY91" fmla="*/ 9467 h 10072"/>
                    <a:gd name="connsiteX92" fmla="*/ 7225 w 10594"/>
                    <a:gd name="connsiteY92" fmla="*/ 9569 h 10072"/>
                    <a:gd name="connsiteX93" fmla="*/ 7344 w 10594"/>
                    <a:gd name="connsiteY93" fmla="*/ 9626 h 10072"/>
                    <a:gd name="connsiteX94" fmla="*/ 7463 w 10594"/>
                    <a:gd name="connsiteY94" fmla="*/ 9698 h 10072"/>
                    <a:gd name="connsiteX95" fmla="*/ 7580 w 10594"/>
                    <a:gd name="connsiteY95" fmla="*/ 9741 h 10072"/>
                    <a:gd name="connsiteX96" fmla="*/ 7711 w 10594"/>
                    <a:gd name="connsiteY96" fmla="*/ 9770 h 10072"/>
                    <a:gd name="connsiteX97" fmla="*/ 7843 w 10594"/>
                    <a:gd name="connsiteY97" fmla="*/ 9813 h 10072"/>
                    <a:gd name="connsiteX98" fmla="*/ 7960 w 10594"/>
                    <a:gd name="connsiteY98" fmla="*/ 9813 h 10072"/>
                    <a:gd name="connsiteX0" fmla="*/ 8265 w 10899"/>
                    <a:gd name="connsiteY0" fmla="*/ 9813 h 10072"/>
                    <a:gd name="connsiteX1" fmla="*/ 8265 w 10899"/>
                    <a:gd name="connsiteY1" fmla="*/ 9813 h 10072"/>
                    <a:gd name="connsiteX2" fmla="*/ 8435 w 10899"/>
                    <a:gd name="connsiteY2" fmla="*/ 9813 h 10072"/>
                    <a:gd name="connsiteX3" fmla="*/ 8566 w 10899"/>
                    <a:gd name="connsiteY3" fmla="*/ 9770 h 10072"/>
                    <a:gd name="connsiteX4" fmla="*/ 8710 w 10899"/>
                    <a:gd name="connsiteY4" fmla="*/ 9727 h 10072"/>
                    <a:gd name="connsiteX5" fmla="*/ 8854 w 10899"/>
                    <a:gd name="connsiteY5" fmla="*/ 9683 h 10072"/>
                    <a:gd name="connsiteX6" fmla="*/ 8987 w 10899"/>
                    <a:gd name="connsiteY6" fmla="*/ 9598 h 10072"/>
                    <a:gd name="connsiteX7" fmla="*/ 9117 w 10899"/>
                    <a:gd name="connsiteY7" fmla="*/ 9497 h 10072"/>
                    <a:gd name="connsiteX8" fmla="*/ 9235 w 10899"/>
                    <a:gd name="connsiteY8" fmla="*/ 9410 h 10072"/>
                    <a:gd name="connsiteX9" fmla="*/ 9365 w 10899"/>
                    <a:gd name="connsiteY9" fmla="*/ 9281 h 10072"/>
                    <a:gd name="connsiteX10" fmla="*/ 9510 w 10899"/>
                    <a:gd name="connsiteY10" fmla="*/ 9151 h 10072"/>
                    <a:gd name="connsiteX11" fmla="*/ 9628 w 10899"/>
                    <a:gd name="connsiteY11" fmla="*/ 9008 h 10072"/>
                    <a:gd name="connsiteX12" fmla="*/ 9863 w 10899"/>
                    <a:gd name="connsiteY12" fmla="*/ 8676 h 10072"/>
                    <a:gd name="connsiteX13" fmla="*/ 10100 w 10899"/>
                    <a:gd name="connsiteY13" fmla="*/ 8303 h 10072"/>
                    <a:gd name="connsiteX14" fmla="*/ 10309 w 10899"/>
                    <a:gd name="connsiteY14" fmla="*/ 7900 h 10072"/>
                    <a:gd name="connsiteX15" fmla="*/ 10611 w 10899"/>
                    <a:gd name="connsiteY15" fmla="*/ 8346 h 10072"/>
                    <a:gd name="connsiteX16" fmla="*/ 10899 w 10899"/>
                    <a:gd name="connsiteY16" fmla="*/ 8763 h 10072"/>
                    <a:gd name="connsiteX17" fmla="*/ 10624 w 10899"/>
                    <a:gd name="connsiteY17" fmla="*/ 9051 h 10072"/>
                    <a:gd name="connsiteX18" fmla="*/ 10349 w 10899"/>
                    <a:gd name="connsiteY18" fmla="*/ 9310 h 10072"/>
                    <a:gd name="connsiteX19" fmla="*/ 10033 w 10899"/>
                    <a:gd name="connsiteY19" fmla="*/ 9539 h 10072"/>
                    <a:gd name="connsiteX20" fmla="*/ 9890 w 10899"/>
                    <a:gd name="connsiteY20" fmla="*/ 9626 h 10072"/>
                    <a:gd name="connsiteX21" fmla="*/ 9720 w 10899"/>
                    <a:gd name="connsiteY21" fmla="*/ 9727 h 10072"/>
                    <a:gd name="connsiteX22" fmla="*/ 9550 w 10899"/>
                    <a:gd name="connsiteY22" fmla="*/ 9813 h 10072"/>
                    <a:gd name="connsiteX23" fmla="*/ 9392 w 10899"/>
                    <a:gd name="connsiteY23" fmla="*/ 9870 h 10072"/>
                    <a:gd name="connsiteX24" fmla="*/ 9209 w 10899"/>
                    <a:gd name="connsiteY24" fmla="*/ 9942 h 10072"/>
                    <a:gd name="connsiteX25" fmla="*/ 9039 w 10899"/>
                    <a:gd name="connsiteY25" fmla="*/ 9986 h 10072"/>
                    <a:gd name="connsiteX26" fmla="*/ 8854 w 10899"/>
                    <a:gd name="connsiteY26" fmla="*/ 10015 h 10072"/>
                    <a:gd name="connsiteX27" fmla="*/ 8671 w 10899"/>
                    <a:gd name="connsiteY27" fmla="*/ 10043 h 10072"/>
                    <a:gd name="connsiteX28" fmla="*/ 8474 w 10899"/>
                    <a:gd name="connsiteY28" fmla="*/ 10072 h 10072"/>
                    <a:gd name="connsiteX29" fmla="*/ 8265 w 10899"/>
                    <a:gd name="connsiteY29" fmla="*/ 10072 h 10072"/>
                    <a:gd name="connsiteX30" fmla="*/ 8056 w 10899"/>
                    <a:gd name="connsiteY30" fmla="*/ 10072 h 10072"/>
                    <a:gd name="connsiteX31" fmla="*/ 7859 w 10899"/>
                    <a:gd name="connsiteY31" fmla="*/ 10029 h 10072"/>
                    <a:gd name="connsiteX32" fmla="*/ 7649 w 10899"/>
                    <a:gd name="connsiteY32" fmla="*/ 10001 h 10072"/>
                    <a:gd name="connsiteX33" fmla="*/ 7452 w 10899"/>
                    <a:gd name="connsiteY33" fmla="*/ 9958 h 10072"/>
                    <a:gd name="connsiteX34" fmla="*/ 7269 w 10899"/>
                    <a:gd name="connsiteY34" fmla="*/ 9884 h 10072"/>
                    <a:gd name="connsiteX35" fmla="*/ 7085 w 10899"/>
                    <a:gd name="connsiteY35" fmla="*/ 9827 h 10072"/>
                    <a:gd name="connsiteX36" fmla="*/ 6915 w 10899"/>
                    <a:gd name="connsiteY36" fmla="*/ 9727 h 10072"/>
                    <a:gd name="connsiteX37" fmla="*/ 6732 w 10899"/>
                    <a:gd name="connsiteY37" fmla="*/ 9626 h 10072"/>
                    <a:gd name="connsiteX38" fmla="*/ 6574 w 10899"/>
                    <a:gd name="connsiteY38" fmla="*/ 9539 h 10072"/>
                    <a:gd name="connsiteX39" fmla="*/ 6390 w 10899"/>
                    <a:gd name="connsiteY39" fmla="*/ 9410 h 10072"/>
                    <a:gd name="connsiteX40" fmla="*/ 6246 w 10899"/>
                    <a:gd name="connsiteY40" fmla="*/ 9296 h 10072"/>
                    <a:gd name="connsiteX41" fmla="*/ 6090 w 10899"/>
                    <a:gd name="connsiteY41" fmla="*/ 9151 h 10072"/>
                    <a:gd name="connsiteX42" fmla="*/ 5788 w 10899"/>
                    <a:gd name="connsiteY42" fmla="*/ 8849 h 10072"/>
                    <a:gd name="connsiteX43" fmla="*/ 5513 w 10899"/>
                    <a:gd name="connsiteY43" fmla="*/ 8518 h 10072"/>
                    <a:gd name="connsiteX44" fmla="*/ 5252 w 10899"/>
                    <a:gd name="connsiteY44" fmla="*/ 8158 h 10072"/>
                    <a:gd name="connsiteX45" fmla="*/ 5001 w 10899"/>
                    <a:gd name="connsiteY45" fmla="*/ 7769 h 10072"/>
                    <a:gd name="connsiteX46" fmla="*/ 4753 w 10899"/>
                    <a:gd name="connsiteY46" fmla="*/ 7367 h 10072"/>
                    <a:gd name="connsiteX47" fmla="*/ 4530 w 10899"/>
                    <a:gd name="connsiteY47" fmla="*/ 6950 h 10072"/>
                    <a:gd name="connsiteX48" fmla="*/ 4308 w 10899"/>
                    <a:gd name="connsiteY48" fmla="*/ 6518 h 10072"/>
                    <a:gd name="connsiteX49" fmla="*/ 4098 w 10899"/>
                    <a:gd name="connsiteY49" fmla="*/ 6072 h 10072"/>
                    <a:gd name="connsiteX50" fmla="*/ 3691 w 10899"/>
                    <a:gd name="connsiteY50" fmla="*/ 5166 h 10072"/>
                    <a:gd name="connsiteX51" fmla="*/ 2931 w 10899"/>
                    <a:gd name="connsiteY51" fmla="*/ 3382 h 10072"/>
                    <a:gd name="connsiteX52" fmla="*/ 2761 w 10899"/>
                    <a:gd name="connsiteY52" fmla="*/ 2935 h 10072"/>
                    <a:gd name="connsiteX53" fmla="*/ 2563 w 10899"/>
                    <a:gd name="connsiteY53" fmla="*/ 2532 h 10072"/>
                    <a:gd name="connsiteX54" fmla="*/ 2380 w 10899"/>
                    <a:gd name="connsiteY54" fmla="*/ 2173 h 10072"/>
                    <a:gd name="connsiteX55" fmla="*/ 2183 w 10899"/>
                    <a:gd name="connsiteY55" fmla="*/ 1799 h 10072"/>
                    <a:gd name="connsiteX56" fmla="*/ 1988 w 10899"/>
                    <a:gd name="connsiteY56" fmla="*/ 1468 h 10072"/>
                    <a:gd name="connsiteX57" fmla="*/ 1791 w 10899"/>
                    <a:gd name="connsiteY57" fmla="*/ 1180 h 10072"/>
                    <a:gd name="connsiteX58" fmla="*/ 1582 w 10899"/>
                    <a:gd name="connsiteY58" fmla="*/ 908 h 10072"/>
                    <a:gd name="connsiteX59" fmla="*/ 1372 w 10899"/>
                    <a:gd name="connsiteY59" fmla="*/ 706 h 10072"/>
                    <a:gd name="connsiteX60" fmla="*/ 1253 w 10899"/>
                    <a:gd name="connsiteY60" fmla="*/ 605 h 10072"/>
                    <a:gd name="connsiteX61" fmla="*/ 1136 w 10899"/>
                    <a:gd name="connsiteY61" fmla="*/ 504 h 10072"/>
                    <a:gd name="connsiteX62" fmla="*/ 1017 w 10899"/>
                    <a:gd name="connsiteY62" fmla="*/ 447 h 10072"/>
                    <a:gd name="connsiteX63" fmla="*/ 0 w 10899"/>
                    <a:gd name="connsiteY63" fmla="*/ 626 h 10072"/>
                    <a:gd name="connsiteX64" fmla="*/ 312 w 10899"/>
                    <a:gd name="connsiteY64" fmla="*/ 0 h 10072"/>
                    <a:gd name="connsiteX65" fmla="*/ 1201 w 10899"/>
                    <a:gd name="connsiteY65" fmla="*/ 115 h 10072"/>
                    <a:gd name="connsiteX66" fmla="*/ 1385 w 10899"/>
                    <a:gd name="connsiteY66" fmla="*/ 187 h 10072"/>
                    <a:gd name="connsiteX67" fmla="*/ 1568 w 10899"/>
                    <a:gd name="connsiteY67" fmla="*/ 260 h 10072"/>
                    <a:gd name="connsiteX68" fmla="*/ 1738 w 10899"/>
                    <a:gd name="connsiteY68" fmla="*/ 346 h 10072"/>
                    <a:gd name="connsiteX69" fmla="*/ 1922 w 10899"/>
                    <a:gd name="connsiteY69" fmla="*/ 447 h 10072"/>
                    <a:gd name="connsiteX70" fmla="*/ 2080 w 10899"/>
                    <a:gd name="connsiteY70" fmla="*/ 533 h 10072"/>
                    <a:gd name="connsiteX71" fmla="*/ 2236 w 10899"/>
                    <a:gd name="connsiteY71" fmla="*/ 662 h 10072"/>
                    <a:gd name="connsiteX72" fmla="*/ 2406 w 10899"/>
                    <a:gd name="connsiteY72" fmla="*/ 792 h 10072"/>
                    <a:gd name="connsiteX73" fmla="*/ 2563 w 10899"/>
                    <a:gd name="connsiteY73" fmla="*/ 922 h 10072"/>
                    <a:gd name="connsiteX74" fmla="*/ 2866 w 10899"/>
                    <a:gd name="connsiteY74" fmla="*/ 1209 h 10072"/>
                    <a:gd name="connsiteX75" fmla="*/ 3141 w 10899"/>
                    <a:gd name="connsiteY75" fmla="*/ 1554 h 10072"/>
                    <a:gd name="connsiteX76" fmla="*/ 3402 w 10899"/>
                    <a:gd name="connsiteY76" fmla="*/ 1914 h 10072"/>
                    <a:gd name="connsiteX77" fmla="*/ 3652 w 10899"/>
                    <a:gd name="connsiteY77" fmla="*/ 2303 h 10072"/>
                    <a:gd name="connsiteX78" fmla="*/ 3901 w 10899"/>
                    <a:gd name="connsiteY78" fmla="*/ 2706 h 10072"/>
                    <a:gd name="connsiteX79" fmla="*/ 4124 w 10899"/>
                    <a:gd name="connsiteY79" fmla="*/ 3123 h 10072"/>
                    <a:gd name="connsiteX80" fmla="*/ 4360 w 10899"/>
                    <a:gd name="connsiteY80" fmla="*/ 3555 h 10072"/>
                    <a:gd name="connsiteX81" fmla="*/ 4569 w 10899"/>
                    <a:gd name="connsiteY81" fmla="*/ 3999 h 10072"/>
                    <a:gd name="connsiteX82" fmla="*/ 4961 w 10899"/>
                    <a:gd name="connsiteY82" fmla="*/ 4906 h 10072"/>
                    <a:gd name="connsiteX83" fmla="*/ 5735 w 10899"/>
                    <a:gd name="connsiteY83" fmla="*/ 6705 h 10072"/>
                    <a:gd name="connsiteX84" fmla="*/ 6102 w 10899"/>
                    <a:gd name="connsiteY84" fmla="*/ 7540 h 10072"/>
                    <a:gd name="connsiteX85" fmla="*/ 6298 w 10899"/>
                    <a:gd name="connsiteY85" fmla="*/ 7900 h 10072"/>
                    <a:gd name="connsiteX86" fmla="*/ 6484 w 10899"/>
                    <a:gd name="connsiteY86" fmla="*/ 8273 h 10072"/>
                    <a:gd name="connsiteX87" fmla="*/ 6692 w 10899"/>
                    <a:gd name="connsiteY87" fmla="*/ 8605 h 10072"/>
                    <a:gd name="connsiteX88" fmla="*/ 6889 w 10899"/>
                    <a:gd name="connsiteY88" fmla="*/ 8893 h 10072"/>
                    <a:gd name="connsiteX89" fmla="*/ 7085 w 10899"/>
                    <a:gd name="connsiteY89" fmla="*/ 9165 h 10072"/>
                    <a:gd name="connsiteX90" fmla="*/ 7307 w 10899"/>
                    <a:gd name="connsiteY90" fmla="*/ 9367 h 10072"/>
                    <a:gd name="connsiteX91" fmla="*/ 7426 w 10899"/>
                    <a:gd name="connsiteY91" fmla="*/ 9467 h 10072"/>
                    <a:gd name="connsiteX92" fmla="*/ 7530 w 10899"/>
                    <a:gd name="connsiteY92" fmla="*/ 9569 h 10072"/>
                    <a:gd name="connsiteX93" fmla="*/ 7649 w 10899"/>
                    <a:gd name="connsiteY93" fmla="*/ 9626 h 10072"/>
                    <a:gd name="connsiteX94" fmla="*/ 7768 w 10899"/>
                    <a:gd name="connsiteY94" fmla="*/ 9698 h 10072"/>
                    <a:gd name="connsiteX95" fmla="*/ 7885 w 10899"/>
                    <a:gd name="connsiteY95" fmla="*/ 9741 h 10072"/>
                    <a:gd name="connsiteX96" fmla="*/ 8016 w 10899"/>
                    <a:gd name="connsiteY96" fmla="*/ 9770 h 10072"/>
                    <a:gd name="connsiteX97" fmla="*/ 8148 w 10899"/>
                    <a:gd name="connsiteY97" fmla="*/ 9813 h 10072"/>
                    <a:gd name="connsiteX98" fmla="*/ 8265 w 10899"/>
                    <a:gd name="connsiteY98" fmla="*/ 9813 h 10072"/>
                    <a:gd name="connsiteX0" fmla="*/ 7956 w 10590"/>
                    <a:gd name="connsiteY0" fmla="*/ 9813 h 10072"/>
                    <a:gd name="connsiteX1" fmla="*/ 7956 w 10590"/>
                    <a:gd name="connsiteY1" fmla="*/ 9813 h 10072"/>
                    <a:gd name="connsiteX2" fmla="*/ 8126 w 10590"/>
                    <a:gd name="connsiteY2" fmla="*/ 9813 h 10072"/>
                    <a:gd name="connsiteX3" fmla="*/ 8257 w 10590"/>
                    <a:gd name="connsiteY3" fmla="*/ 9770 h 10072"/>
                    <a:gd name="connsiteX4" fmla="*/ 8401 w 10590"/>
                    <a:gd name="connsiteY4" fmla="*/ 9727 h 10072"/>
                    <a:gd name="connsiteX5" fmla="*/ 8545 w 10590"/>
                    <a:gd name="connsiteY5" fmla="*/ 9683 h 10072"/>
                    <a:gd name="connsiteX6" fmla="*/ 8678 w 10590"/>
                    <a:gd name="connsiteY6" fmla="*/ 9598 h 10072"/>
                    <a:gd name="connsiteX7" fmla="*/ 8808 w 10590"/>
                    <a:gd name="connsiteY7" fmla="*/ 9497 h 10072"/>
                    <a:gd name="connsiteX8" fmla="*/ 8926 w 10590"/>
                    <a:gd name="connsiteY8" fmla="*/ 9410 h 10072"/>
                    <a:gd name="connsiteX9" fmla="*/ 9056 w 10590"/>
                    <a:gd name="connsiteY9" fmla="*/ 9281 h 10072"/>
                    <a:gd name="connsiteX10" fmla="*/ 9201 w 10590"/>
                    <a:gd name="connsiteY10" fmla="*/ 9151 h 10072"/>
                    <a:gd name="connsiteX11" fmla="*/ 9319 w 10590"/>
                    <a:gd name="connsiteY11" fmla="*/ 9008 h 10072"/>
                    <a:gd name="connsiteX12" fmla="*/ 9554 w 10590"/>
                    <a:gd name="connsiteY12" fmla="*/ 8676 h 10072"/>
                    <a:gd name="connsiteX13" fmla="*/ 9791 w 10590"/>
                    <a:gd name="connsiteY13" fmla="*/ 8303 h 10072"/>
                    <a:gd name="connsiteX14" fmla="*/ 10000 w 10590"/>
                    <a:gd name="connsiteY14" fmla="*/ 7900 h 10072"/>
                    <a:gd name="connsiteX15" fmla="*/ 10302 w 10590"/>
                    <a:gd name="connsiteY15" fmla="*/ 8346 h 10072"/>
                    <a:gd name="connsiteX16" fmla="*/ 10590 w 10590"/>
                    <a:gd name="connsiteY16" fmla="*/ 8763 h 10072"/>
                    <a:gd name="connsiteX17" fmla="*/ 10315 w 10590"/>
                    <a:gd name="connsiteY17" fmla="*/ 9051 h 10072"/>
                    <a:gd name="connsiteX18" fmla="*/ 10040 w 10590"/>
                    <a:gd name="connsiteY18" fmla="*/ 9310 h 10072"/>
                    <a:gd name="connsiteX19" fmla="*/ 9724 w 10590"/>
                    <a:gd name="connsiteY19" fmla="*/ 9539 h 10072"/>
                    <a:gd name="connsiteX20" fmla="*/ 9581 w 10590"/>
                    <a:gd name="connsiteY20" fmla="*/ 9626 h 10072"/>
                    <a:gd name="connsiteX21" fmla="*/ 9411 w 10590"/>
                    <a:gd name="connsiteY21" fmla="*/ 9727 h 10072"/>
                    <a:gd name="connsiteX22" fmla="*/ 9241 w 10590"/>
                    <a:gd name="connsiteY22" fmla="*/ 9813 h 10072"/>
                    <a:gd name="connsiteX23" fmla="*/ 9083 w 10590"/>
                    <a:gd name="connsiteY23" fmla="*/ 9870 h 10072"/>
                    <a:gd name="connsiteX24" fmla="*/ 8900 w 10590"/>
                    <a:gd name="connsiteY24" fmla="*/ 9942 h 10072"/>
                    <a:gd name="connsiteX25" fmla="*/ 8730 w 10590"/>
                    <a:gd name="connsiteY25" fmla="*/ 9986 h 10072"/>
                    <a:gd name="connsiteX26" fmla="*/ 8545 w 10590"/>
                    <a:gd name="connsiteY26" fmla="*/ 10015 h 10072"/>
                    <a:gd name="connsiteX27" fmla="*/ 8362 w 10590"/>
                    <a:gd name="connsiteY27" fmla="*/ 10043 h 10072"/>
                    <a:gd name="connsiteX28" fmla="*/ 8165 w 10590"/>
                    <a:gd name="connsiteY28" fmla="*/ 10072 h 10072"/>
                    <a:gd name="connsiteX29" fmla="*/ 7956 w 10590"/>
                    <a:gd name="connsiteY29" fmla="*/ 10072 h 10072"/>
                    <a:gd name="connsiteX30" fmla="*/ 7747 w 10590"/>
                    <a:gd name="connsiteY30" fmla="*/ 10072 h 10072"/>
                    <a:gd name="connsiteX31" fmla="*/ 7550 w 10590"/>
                    <a:gd name="connsiteY31" fmla="*/ 10029 h 10072"/>
                    <a:gd name="connsiteX32" fmla="*/ 7340 w 10590"/>
                    <a:gd name="connsiteY32" fmla="*/ 10001 h 10072"/>
                    <a:gd name="connsiteX33" fmla="*/ 7143 w 10590"/>
                    <a:gd name="connsiteY33" fmla="*/ 9958 h 10072"/>
                    <a:gd name="connsiteX34" fmla="*/ 6960 w 10590"/>
                    <a:gd name="connsiteY34" fmla="*/ 9884 h 10072"/>
                    <a:gd name="connsiteX35" fmla="*/ 6776 w 10590"/>
                    <a:gd name="connsiteY35" fmla="*/ 9827 h 10072"/>
                    <a:gd name="connsiteX36" fmla="*/ 6606 w 10590"/>
                    <a:gd name="connsiteY36" fmla="*/ 9727 h 10072"/>
                    <a:gd name="connsiteX37" fmla="*/ 6423 w 10590"/>
                    <a:gd name="connsiteY37" fmla="*/ 9626 h 10072"/>
                    <a:gd name="connsiteX38" fmla="*/ 6265 w 10590"/>
                    <a:gd name="connsiteY38" fmla="*/ 9539 h 10072"/>
                    <a:gd name="connsiteX39" fmla="*/ 6081 w 10590"/>
                    <a:gd name="connsiteY39" fmla="*/ 9410 h 10072"/>
                    <a:gd name="connsiteX40" fmla="*/ 5937 w 10590"/>
                    <a:gd name="connsiteY40" fmla="*/ 9296 h 10072"/>
                    <a:gd name="connsiteX41" fmla="*/ 5781 w 10590"/>
                    <a:gd name="connsiteY41" fmla="*/ 9151 h 10072"/>
                    <a:gd name="connsiteX42" fmla="*/ 5479 w 10590"/>
                    <a:gd name="connsiteY42" fmla="*/ 8849 h 10072"/>
                    <a:gd name="connsiteX43" fmla="*/ 5204 w 10590"/>
                    <a:gd name="connsiteY43" fmla="*/ 8518 h 10072"/>
                    <a:gd name="connsiteX44" fmla="*/ 4943 w 10590"/>
                    <a:gd name="connsiteY44" fmla="*/ 8158 h 10072"/>
                    <a:gd name="connsiteX45" fmla="*/ 4692 w 10590"/>
                    <a:gd name="connsiteY45" fmla="*/ 7769 h 10072"/>
                    <a:gd name="connsiteX46" fmla="*/ 4444 w 10590"/>
                    <a:gd name="connsiteY46" fmla="*/ 7367 h 10072"/>
                    <a:gd name="connsiteX47" fmla="*/ 4221 w 10590"/>
                    <a:gd name="connsiteY47" fmla="*/ 6950 h 10072"/>
                    <a:gd name="connsiteX48" fmla="*/ 3999 w 10590"/>
                    <a:gd name="connsiteY48" fmla="*/ 6518 h 10072"/>
                    <a:gd name="connsiteX49" fmla="*/ 3789 w 10590"/>
                    <a:gd name="connsiteY49" fmla="*/ 6072 h 10072"/>
                    <a:gd name="connsiteX50" fmla="*/ 3382 w 10590"/>
                    <a:gd name="connsiteY50" fmla="*/ 5166 h 10072"/>
                    <a:gd name="connsiteX51" fmla="*/ 2622 w 10590"/>
                    <a:gd name="connsiteY51" fmla="*/ 3382 h 10072"/>
                    <a:gd name="connsiteX52" fmla="*/ 2452 w 10590"/>
                    <a:gd name="connsiteY52" fmla="*/ 2935 h 10072"/>
                    <a:gd name="connsiteX53" fmla="*/ 2254 w 10590"/>
                    <a:gd name="connsiteY53" fmla="*/ 2532 h 10072"/>
                    <a:gd name="connsiteX54" fmla="*/ 2071 w 10590"/>
                    <a:gd name="connsiteY54" fmla="*/ 2173 h 10072"/>
                    <a:gd name="connsiteX55" fmla="*/ 1874 w 10590"/>
                    <a:gd name="connsiteY55" fmla="*/ 1799 h 10072"/>
                    <a:gd name="connsiteX56" fmla="*/ 1679 w 10590"/>
                    <a:gd name="connsiteY56" fmla="*/ 1468 h 10072"/>
                    <a:gd name="connsiteX57" fmla="*/ 1482 w 10590"/>
                    <a:gd name="connsiteY57" fmla="*/ 1180 h 10072"/>
                    <a:gd name="connsiteX58" fmla="*/ 1273 w 10590"/>
                    <a:gd name="connsiteY58" fmla="*/ 908 h 10072"/>
                    <a:gd name="connsiteX59" fmla="*/ 1063 w 10590"/>
                    <a:gd name="connsiteY59" fmla="*/ 706 h 10072"/>
                    <a:gd name="connsiteX60" fmla="*/ 944 w 10590"/>
                    <a:gd name="connsiteY60" fmla="*/ 605 h 10072"/>
                    <a:gd name="connsiteX61" fmla="*/ 827 w 10590"/>
                    <a:gd name="connsiteY61" fmla="*/ 504 h 10072"/>
                    <a:gd name="connsiteX62" fmla="*/ 708 w 10590"/>
                    <a:gd name="connsiteY62" fmla="*/ 447 h 10072"/>
                    <a:gd name="connsiteX63" fmla="*/ 337 w 10590"/>
                    <a:gd name="connsiteY63" fmla="*/ 411 h 10072"/>
                    <a:gd name="connsiteX64" fmla="*/ 3 w 10590"/>
                    <a:gd name="connsiteY64" fmla="*/ 0 h 10072"/>
                    <a:gd name="connsiteX65" fmla="*/ 892 w 10590"/>
                    <a:gd name="connsiteY65" fmla="*/ 115 h 10072"/>
                    <a:gd name="connsiteX66" fmla="*/ 1076 w 10590"/>
                    <a:gd name="connsiteY66" fmla="*/ 187 h 10072"/>
                    <a:gd name="connsiteX67" fmla="*/ 1259 w 10590"/>
                    <a:gd name="connsiteY67" fmla="*/ 260 h 10072"/>
                    <a:gd name="connsiteX68" fmla="*/ 1429 w 10590"/>
                    <a:gd name="connsiteY68" fmla="*/ 346 h 10072"/>
                    <a:gd name="connsiteX69" fmla="*/ 1613 w 10590"/>
                    <a:gd name="connsiteY69" fmla="*/ 447 h 10072"/>
                    <a:gd name="connsiteX70" fmla="*/ 1771 w 10590"/>
                    <a:gd name="connsiteY70" fmla="*/ 533 h 10072"/>
                    <a:gd name="connsiteX71" fmla="*/ 1927 w 10590"/>
                    <a:gd name="connsiteY71" fmla="*/ 662 h 10072"/>
                    <a:gd name="connsiteX72" fmla="*/ 2097 w 10590"/>
                    <a:gd name="connsiteY72" fmla="*/ 792 h 10072"/>
                    <a:gd name="connsiteX73" fmla="*/ 2254 w 10590"/>
                    <a:gd name="connsiteY73" fmla="*/ 922 h 10072"/>
                    <a:gd name="connsiteX74" fmla="*/ 2557 w 10590"/>
                    <a:gd name="connsiteY74" fmla="*/ 1209 h 10072"/>
                    <a:gd name="connsiteX75" fmla="*/ 2832 w 10590"/>
                    <a:gd name="connsiteY75" fmla="*/ 1554 h 10072"/>
                    <a:gd name="connsiteX76" fmla="*/ 3093 w 10590"/>
                    <a:gd name="connsiteY76" fmla="*/ 1914 h 10072"/>
                    <a:gd name="connsiteX77" fmla="*/ 3343 w 10590"/>
                    <a:gd name="connsiteY77" fmla="*/ 2303 h 10072"/>
                    <a:gd name="connsiteX78" fmla="*/ 3592 w 10590"/>
                    <a:gd name="connsiteY78" fmla="*/ 2706 h 10072"/>
                    <a:gd name="connsiteX79" fmla="*/ 3815 w 10590"/>
                    <a:gd name="connsiteY79" fmla="*/ 3123 h 10072"/>
                    <a:gd name="connsiteX80" fmla="*/ 4051 w 10590"/>
                    <a:gd name="connsiteY80" fmla="*/ 3555 h 10072"/>
                    <a:gd name="connsiteX81" fmla="*/ 4260 w 10590"/>
                    <a:gd name="connsiteY81" fmla="*/ 3999 h 10072"/>
                    <a:gd name="connsiteX82" fmla="*/ 4652 w 10590"/>
                    <a:gd name="connsiteY82" fmla="*/ 4906 h 10072"/>
                    <a:gd name="connsiteX83" fmla="*/ 5426 w 10590"/>
                    <a:gd name="connsiteY83" fmla="*/ 6705 h 10072"/>
                    <a:gd name="connsiteX84" fmla="*/ 5793 w 10590"/>
                    <a:gd name="connsiteY84" fmla="*/ 7540 h 10072"/>
                    <a:gd name="connsiteX85" fmla="*/ 5989 w 10590"/>
                    <a:gd name="connsiteY85" fmla="*/ 7900 h 10072"/>
                    <a:gd name="connsiteX86" fmla="*/ 6175 w 10590"/>
                    <a:gd name="connsiteY86" fmla="*/ 8273 h 10072"/>
                    <a:gd name="connsiteX87" fmla="*/ 6383 w 10590"/>
                    <a:gd name="connsiteY87" fmla="*/ 8605 h 10072"/>
                    <a:gd name="connsiteX88" fmla="*/ 6580 w 10590"/>
                    <a:gd name="connsiteY88" fmla="*/ 8893 h 10072"/>
                    <a:gd name="connsiteX89" fmla="*/ 6776 w 10590"/>
                    <a:gd name="connsiteY89" fmla="*/ 9165 h 10072"/>
                    <a:gd name="connsiteX90" fmla="*/ 6998 w 10590"/>
                    <a:gd name="connsiteY90" fmla="*/ 9367 h 10072"/>
                    <a:gd name="connsiteX91" fmla="*/ 7117 w 10590"/>
                    <a:gd name="connsiteY91" fmla="*/ 9467 h 10072"/>
                    <a:gd name="connsiteX92" fmla="*/ 7221 w 10590"/>
                    <a:gd name="connsiteY92" fmla="*/ 9569 h 10072"/>
                    <a:gd name="connsiteX93" fmla="*/ 7340 w 10590"/>
                    <a:gd name="connsiteY93" fmla="*/ 9626 h 10072"/>
                    <a:gd name="connsiteX94" fmla="*/ 7459 w 10590"/>
                    <a:gd name="connsiteY94" fmla="*/ 9698 h 10072"/>
                    <a:gd name="connsiteX95" fmla="*/ 7576 w 10590"/>
                    <a:gd name="connsiteY95" fmla="*/ 9741 h 10072"/>
                    <a:gd name="connsiteX96" fmla="*/ 7707 w 10590"/>
                    <a:gd name="connsiteY96" fmla="*/ 9770 h 10072"/>
                    <a:gd name="connsiteX97" fmla="*/ 7839 w 10590"/>
                    <a:gd name="connsiteY97" fmla="*/ 9813 h 10072"/>
                    <a:gd name="connsiteX98" fmla="*/ 7956 w 10590"/>
                    <a:gd name="connsiteY98" fmla="*/ 9813 h 1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0590" h="10072">
                      <a:moveTo>
                        <a:pt x="7956" y="9813"/>
                      </a:moveTo>
                      <a:lnTo>
                        <a:pt x="7956" y="9813"/>
                      </a:lnTo>
                      <a:lnTo>
                        <a:pt x="8126" y="9813"/>
                      </a:lnTo>
                      <a:cubicBezTo>
                        <a:pt x="8170" y="9799"/>
                        <a:pt x="8213" y="9784"/>
                        <a:pt x="8257" y="9770"/>
                      </a:cubicBezTo>
                      <a:cubicBezTo>
                        <a:pt x="8306" y="9756"/>
                        <a:pt x="8353" y="9741"/>
                        <a:pt x="8401" y="9727"/>
                      </a:cubicBezTo>
                      <a:lnTo>
                        <a:pt x="8545" y="9683"/>
                      </a:lnTo>
                      <a:lnTo>
                        <a:pt x="8678" y="9598"/>
                      </a:lnTo>
                      <a:cubicBezTo>
                        <a:pt x="8721" y="9564"/>
                        <a:pt x="8765" y="9531"/>
                        <a:pt x="8808" y="9497"/>
                      </a:cubicBezTo>
                      <a:cubicBezTo>
                        <a:pt x="8848" y="9468"/>
                        <a:pt x="8886" y="9439"/>
                        <a:pt x="8926" y="9410"/>
                      </a:cubicBezTo>
                      <a:lnTo>
                        <a:pt x="9056" y="9281"/>
                      </a:lnTo>
                      <a:cubicBezTo>
                        <a:pt x="9105" y="9238"/>
                        <a:pt x="9152" y="9194"/>
                        <a:pt x="9201" y="9151"/>
                      </a:cubicBezTo>
                      <a:cubicBezTo>
                        <a:pt x="9240" y="9103"/>
                        <a:pt x="9280" y="9056"/>
                        <a:pt x="9319" y="9008"/>
                      </a:cubicBezTo>
                      <a:cubicBezTo>
                        <a:pt x="9397" y="8897"/>
                        <a:pt x="9476" y="8787"/>
                        <a:pt x="9554" y="8676"/>
                      </a:cubicBezTo>
                      <a:cubicBezTo>
                        <a:pt x="9633" y="8552"/>
                        <a:pt x="9711" y="8427"/>
                        <a:pt x="9791" y="8303"/>
                      </a:cubicBezTo>
                      <a:cubicBezTo>
                        <a:pt x="9860" y="8168"/>
                        <a:pt x="9930" y="8034"/>
                        <a:pt x="10000" y="7900"/>
                      </a:cubicBezTo>
                      <a:lnTo>
                        <a:pt x="10302" y="8346"/>
                      </a:lnTo>
                      <a:lnTo>
                        <a:pt x="10590" y="8763"/>
                      </a:lnTo>
                      <a:cubicBezTo>
                        <a:pt x="10498" y="8858"/>
                        <a:pt x="10407" y="8955"/>
                        <a:pt x="10315" y="9051"/>
                      </a:cubicBezTo>
                      <a:lnTo>
                        <a:pt x="10040" y="9310"/>
                      </a:lnTo>
                      <a:lnTo>
                        <a:pt x="9724" y="9539"/>
                      </a:lnTo>
                      <a:cubicBezTo>
                        <a:pt x="9677" y="9569"/>
                        <a:pt x="9628" y="9597"/>
                        <a:pt x="9581" y="9626"/>
                      </a:cubicBezTo>
                      <a:cubicBezTo>
                        <a:pt x="9525" y="9660"/>
                        <a:pt x="9467" y="9693"/>
                        <a:pt x="9411" y="9727"/>
                      </a:cubicBezTo>
                      <a:lnTo>
                        <a:pt x="9241" y="9813"/>
                      </a:lnTo>
                      <a:lnTo>
                        <a:pt x="9083" y="9870"/>
                      </a:lnTo>
                      <a:lnTo>
                        <a:pt x="8900" y="9942"/>
                      </a:lnTo>
                      <a:lnTo>
                        <a:pt x="8730" y="9986"/>
                      </a:lnTo>
                      <a:lnTo>
                        <a:pt x="8545" y="10015"/>
                      </a:lnTo>
                      <a:lnTo>
                        <a:pt x="8362" y="10043"/>
                      </a:lnTo>
                      <a:lnTo>
                        <a:pt x="8165" y="10072"/>
                      </a:lnTo>
                      <a:lnTo>
                        <a:pt x="7956" y="10072"/>
                      </a:lnTo>
                      <a:lnTo>
                        <a:pt x="7747" y="10072"/>
                      </a:lnTo>
                      <a:lnTo>
                        <a:pt x="7550" y="10029"/>
                      </a:lnTo>
                      <a:lnTo>
                        <a:pt x="7340" y="10001"/>
                      </a:lnTo>
                      <a:lnTo>
                        <a:pt x="7143" y="9958"/>
                      </a:lnTo>
                      <a:lnTo>
                        <a:pt x="6960" y="9884"/>
                      </a:lnTo>
                      <a:lnTo>
                        <a:pt x="6776" y="9827"/>
                      </a:lnTo>
                      <a:lnTo>
                        <a:pt x="6606" y="9727"/>
                      </a:lnTo>
                      <a:lnTo>
                        <a:pt x="6423" y="9626"/>
                      </a:lnTo>
                      <a:lnTo>
                        <a:pt x="6265" y="9539"/>
                      </a:lnTo>
                      <a:lnTo>
                        <a:pt x="6081" y="9410"/>
                      </a:lnTo>
                      <a:lnTo>
                        <a:pt x="5937" y="9296"/>
                      </a:lnTo>
                      <a:cubicBezTo>
                        <a:pt x="5884" y="9248"/>
                        <a:pt x="5833" y="9199"/>
                        <a:pt x="5781" y="9151"/>
                      </a:cubicBezTo>
                      <a:lnTo>
                        <a:pt x="5479" y="8849"/>
                      </a:lnTo>
                      <a:lnTo>
                        <a:pt x="5204" y="8518"/>
                      </a:lnTo>
                      <a:lnTo>
                        <a:pt x="4943" y="8158"/>
                      </a:lnTo>
                      <a:cubicBezTo>
                        <a:pt x="4860" y="8028"/>
                        <a:pt x="4775" y="7899"/>
                        <a:pt x="4692" y="7769"/>
                      </a:cubicBezTo>
                      <a:cubicBezTo>
                        <a:pt x="4609" y="7636"/>
                        <a:pt x="4527" y="7501"/>
                        <a:pt x="4444" y="7367"/>
                      </a:cubicBezTo>
                      <a:lnTo>
                        <a:pt x="4221" y="6950"/>
                      </a:lnTo>
                      <a:lnTo>
                        <a:pt x="3999" y="6518"/>
                      </a:lnTo>
                      <a:cubicBezTo>
                        <a:pt x="3928" y="6369"/>
                        <a:pt x="3859" y="6221"/>
                        <a:pt x="3789" y="6072"/>
                      </a:cubicBezTo>
                      <a:lnTo>
                        <a:pt x="3382" y="5166"/>
                      </a:lnTo>
                      <a:lnTo>
                        <a:pt x="2622" y="3382"/>
                      </a:lnTo>
                      <a:cubicBezTo>
                        <a:pt x="2566" y="3232"/>
                        <a:pt x="2509" y="3085"/>
                        <a:pt x="2452" y="2935"/>
                      </a:cubicBezTo>
                      <a:cubicBezTo>
                        <a:pt x="2387" y="2801"/>
                        <a:pt x="2321" y="2667"/>
                        <a:pt x="2254" y="2532"/>
                      </a:cubicBezTo>
                      <a:cubicBezTo>
                        <a:pt x="2193" y="2413"/>
                        <a:pt x="2133" y="2293"/>
                        <a:pt x="2071" y="2173"/>
                      </a:cubicBezTo>
                      <a:cubicBezTo>
                        <a:pt x="2006" y="2048"/>
                        <a:pt x="1939" y="1924"/>
                        <a:pt x="1874" y="1799"/>
                      </a:cubicBezTo>
                      <a:lnTo>
                        <a:pt x="1679" y="1468"/>
                      </a:lnTo>
                      <a:lnTo>
                        <a:pt x="1482" y="1180"/>
                      </a:lnTo>
                      <a:lnTo>
                        <a:pt x="1273" y="908"/>
                      </a:lnTo>
                      <a:lnTo>
                        <a:pt x="1063" y="706"/>
                      </a:lnTo>
                      <a:cubicBezTo>
                        <a:pt x="1024" y="673"/>
                        <a:pt x="984" y="638"/>
                        <a:pt x="944" y="605"/>
                      </a:cubicBezTo>
                      <a:cubicBezTo>
                        <a:pt x="905" y="572"/>
                        <a:pt x="866" y="537"/>
                        <a:pt x="827" y="504"/>
                      </a:cubicBezTo>
                      <a:lnTo>
                        <a:pt x="708" y="447"/>
                      </a:lnTo>
                      <a:cubicBezTo>
                        <a:pt x="668" y="423"/>
                        <a:pt x="377" y="435"/>
                        <a:pt x="337" y="411"/>
                      </a:cubicBezTo>
                      <a:cubicBezTo>
                        <a:pt x="372" y="310"/>
                        <a:pt x="-32" y="101"/>
                        <a:pt x="3" y="0"/>
                      </a:cubicBezTo>
                      <a:lnTo>
                        <a:pt x="892" y="115"/>
                      </a:lnTo>
                      <a:lnTo>
                        <a:pt x="1076" y="187"/>
                      </a:lnTo>
                      <a:lnTo>
                        <a:pt x="1259" y="260"/>
                      </a:lnTo>
                      <a:cubicBezTo>
                        <a:pt x="1315" y="289"/>
                        <a:pt x="1373" y="317"/>
                        <a:pt x="1429" y="346"/>
                      </a:cubicBezTo>
                      <a:lnTo>
                        <a:pt x="1613" y="447"/>
                      </a:lnTo>
                      <a:lnTo>
                        <a:pt x="1771" y="533"/>
                      </a:lnTo>
                      <a:lnTo>
                        <a:pt x="1927" y="662"/>
                      </a:lnTo>
                      <a:cubicBezTo>
                        <a:pt x="1984" y="705"/>
                        <a:pt x="2040" y="749"/>
                        <a:pt x="2097" y="792"/>
                      </a:cubicBezTo>
                      <a:lnTo>
                        <a:pt x="2254" y="922"/>
                      </a:lnTo>
                      <a:lnTo>
                        <a:pt x="2557" y="1209"/>
                      </a:lnTo>
                      <a:lnTo>
                        <a:pt x="2832" y="1554"/>
                      </a:lnTo>
                      <a:lnTo>
                        <a:pt x="3093" y="1914"/>
                      </a:lnTo>
                      <a:cubicBezTo>
                        <a:pt x="3176" y="2044"/>
                        <a:pt x="3260" y="2173"/>
                        <a:pt x="3343" y="2303"/>
                      </a:cubicBezTo>
                      <a:lnTo>
                        <a:pt x="3592" y="2706"/>
                      </a:lnTo>
                      <a:lnTo>
                        <a:pt x="3815" y="3123"/>
                      </a:lnTo>
                      <a:cubicBezTo>
                        <a:pt x="3894" y="3266"/>
                        <a:pt x="3972" y="3411"/>
                        <a:pt x="4051" y="3555"/>
                      </a:cubicBezTo>
                      <a:cubicBezTo>
                        <a:pt x="4120" y="3703"/>
                        <a:pt x="4191" y="3852"/>
                        <a:pt x="4260" y="3999"/>
                      </a:cubicBezTo>
                      <a:lnTo>
                        <a:pt x="4652" y="4906"/>
                      </a:lnTo>
                      <a:lnTo>
                        <a:pt x="5426" y="6705"/>
                      </a:lnTo>
                      <a:cubicBezTo>
                        <a:pt x="5549" y="6983"/>
                        <a:pt x="5671" y="7262"/>
                        <a:pt x="5793" y="7540"/>
                      </a:cubicBezTo>
                      <a:lnTo>
                        <a:pt x="5989" y="7900"/>
                      </a:lnTo>
                      <a:cubicBezTo>
                        <a:pt x="6050" y="8024"/>
                        <a:pt x="6113" y="8149"/>
                        <a:pt x="6175" y="8273"/>
                      </a:cubicBezTo>
                      <a:cubicBezTo>
                        <a:pt x="6244" y="8384"/>
                        <a:pt x="6314" y="8493"/>
                        <a:pt x="6383" y="8605"/>
                      </a:cubicBezTo>
                      <a:cubicBezTo>
                        <a:pt x="6448" y="8701"/>
                        <a:pt x="6515" y="8797"/>
                        <a:pt x="6580" y="8893"/>
                      </a:cubicBezTo>
                      <a:cubicBezTo>
                        <a:pt x="6645" y="8984"/>
                        <a:pt x="6711" y="9074"/>
                        <a:pt x="6776" y="9165"/>
                      </a:cubicBezTo>
                      <a:lnTo>
                        <a:pt x="6998" y="9367"/>
                      </a:lnTo>
                      <a:cubicBezTo>
                        <a:pt x="7038" y="9400"/>
                        <a:pt x="7078" y="9434"/>
                        <a:pt x="7117" y="9467"/>
                      </a:cubicBezTo>
                      <a:lnTo>
                        <a:pt x="7221" y="9569"/>
                      </a:lnTo>
                      <a:lnTo>
                        <a:pt x="7340" y="9626"/>
                      </a:lnTo>
                      <a:lnTo>
                        <a:pt x="7459" y="9698"/>
                      </a:lnTo>
                      <a:lnTo>
                        <a:pt x="7576" y="9741"/>
                      </a:lnTo>
                      <a:lnTo>
                        <a:pt x="7707" y="9770"/>
                      </a:lnTo>
                      <a:lnTo>
                        <a:pt x="7839" y="9813"/>
                      </a:lnTo>
                      <a:lnTo>
                        <a:pt x="7956" y="9813"/>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359" name="Group 358">
                  <a:extLst>
                    <a:ext uri="{FF2B5EF4-FFF2-40B4-BE49-F238E27FC236}">
                      <a16:creationId xmlns:a16="http://schemas.microsoft.com/office/drawing/2014/main" id="{05ABE5A8-5E53-489C-B9F6-E3E1DA733CF2}"/>
                    </a:ext>
                  </a:extLst>
                </p:cNvPr>
                <p:cNvGrpSpPr/>
                <p:nvPr/>
              </p:nvGrpSpPr>
              <p:grpSpPr>
                <a:xfrm>
                  <a:off x="7912528" y="4792580"/>
                  <a:ext cx="526702" cy="640181"/>
                  <a:chOff x="-1864887" y="741508"/>
                  <a:chExt cx="274422" cy="473135"/>
                </a:xfrm>
                <a:grpFill/>
              </p:grpSpPr>
              <p:sp>
                <p:nvSpPr>
                  <p:cNvPr id="366" name="Rectangle 4098">
                    <a:extLst>
                      <a:ext uri="{FF2B5EF4-FFF2-40B4-BE49-F238E27FC236}">
                        <a16:creationId xmlns:a16="http://schemas.microsoft.com/office/drawing/2014/main" id="{3DEAD013-E30C-4363-9BF2-5674EB4DE8C5}"/>
                      </a:ext>
                    </a:extLst>
                  </p:cNvPr>
                  <p:cNvSpPr/>
                  <p:nvPr/>
                </p:nvSpPr>
                <p:spPr bwMode="auto">
                  <a:xfrm>
                    <a:off x="-1785605" y="781051"/>
                    <a:ext cx="36576" cy="433592"/>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3592">
                        <a:moveTo>
                          <a:pt x="229" y="16669"/>
                        </a:moveTo>
                        <a:lnTo>
                          <a:pt x="41186" y="0"/>
                        </a:lnTo>
                        <a:lnTo>
                          <a:pt x="41186" y="431211"/>
                        </a:lnTo>
                        <a:lnTo>
                          <a:pt x="230" y="433592"/>
                        </a:lnTo>
                        <a:cubicBezTo>
                          <a:pt x="-564" y="287474"/>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67" name="Rectangle 68">
                    <a:extLst>
                      <a:ext uri="{FF2B5EF4-FFF2-40B4-BE49-F238E27FC236}">
                        <a16:creationId xmlns:a16="http://schemas.microsoft.com/office/drawing/2014/main" id="{8957686B-7B2D-44B7-A931-722D9421C440}"/>
                      </a:ext>
                    </a:extLst>
                  </p:cNvPr>
                  <p:cNvSpPr/>
                  <p:nvPr/>
                </p:nvSpPr>
                <p:spPr bwMode="auto">
                  <a:xfrm>
                    <a:off x="-1706323" y="741508"/>
                    <a:ext cx="36576" cy="431211"/>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1211"/>
                      <a:gd name="connsiteX1" fmla="*/ 45719 w 45719"/>
                      <a:gd name="connsiteY1" fmla="*/ 0 h 431211"/>
                      <a:gd name="connsiteX2" fmla="*/ 38575 w 45719"/>
                      <a:gd name="connsiteY2" fmla="*/ 402636 h 431211"/>
                      <a:gd name="connsiteX3" fmla="*/ 0 w 45719"/>
                      <a:gd name="connsiteY3" fmla="*/ 431211 h 431211"/>
                      <a:gd name="connsiteX4" fmla="*/ 0 w 45719"/>
                      <a:gd name="connsiteY4" fmla="*/ 0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19" h="431211">
                        <a:moveTo>
                          <a:pt x="0" y="0"/>
                        </a:moveTo>
                        <a:lnTo>
                          <a:pt x="45719" y="0"/>
                        </a:lnTo>
                        <a:lnTo>
                          <a:pt x="38575" y="402636"/>
                        </a:lnTo>
                        <a:lnTo>
                          <a:pt x="0" y="431211"/>
                        </a:lnTo>
                        <a:lnTo>
                          <a:pt x="0" y="0"/>
                        </a:ln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68" name="Rectangle 4098">
                    <a:extLst>
                      <a:ext uri="{FF2B5EF4-FFF2-40B4-BE49-F238E27FC236}">
                        <a16:creationId xmlns:a16="http://schemas.microsoft.com/office/drawing/2014/main" id="{47BE0CD7-9C07-45CB-B02C-7A229AA6AAA2}"/>
                      </a:ext>
                    </a:extLst>
                  </p:cNvPr>
                  <p:cNvSpPr/>
                  <p:nvPr/>
                </p:nvSpPr>
                <p:spPr bwMode="auto">
                  <a:xfrm>
                    <a:off x="-1864887" y="886653"/>
                    <a:ext cx="36576" cy="323820"/>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69" name="Rectangle 4098">
                    <a:extLst>
                      <a:ext uri="{FF2B5EF4-FFF2-40B4-BE49-F238E27FC236}">
                        <a16:creationId xmlns:a16="http://schemas.microsoft.com/office/drawing/2014/main" id="{2109E339-C4DF-45ED-A629-4DB7290FC710}"/>
                      </a:ext>
                    </a:extLst>
                  </p:cNvPr>
                  <p:cNvSpPr/>
                  <p:nvPr/>
                </p:nvSpPr>
                <p:spPr bwMode="auto">
                  <a:xfrm>
                    <a:off x="-1627041" y="743223"/>
                    <a:ext cx="36576" cy="274826"/>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65017"/>
                      <a:gd name="connsiteX1" fmla="*/ 41186 w 41186"/>
                      <a:gd name="connsiteY1" fmla="*/ 31682 h 465017"/>
                      <a:gd name="connsiteX2" fmla="*/ 41186 w 41186"/>
                      <a:gd name="connsiteY2" fmla="*/ 462893 h 465017"/>
                      <a:gd name="connsiteX3" fmla="*/ 230 w 41186"/>
                      <a:gd name="connsiteY3" fmla="*/ 465017 h 465017"/>
                      <a:gd name="connsiteX4" fmla="*/ 229 w 41186"/>
                      <a:gd name="connsiteY4" fmla="*/ 0 h 465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65017">
                        <a:moveTo>
                          <a:pt x="229" y="0"/>
                        </a:moveTo>
                        <a:lnTo>
                          <a:pt x="41186" y="31682"/>
                        </a:lnTo>
                        <a:lnTo>
                          <a:pt x="41186" y="462893"/>
                        </a:lnTo>
                        <a:lnTo>
                          <a:pt x="230" y="465017"/>
                        </a:lnTo>
                        <a:cubicBezTo>
                          <a:pt x="-564" y="318899"/>
                          <a:pt x="1023" y="146118"/>
                          <a:pt x="22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nvGrpSpPr>
                <p:cNvPr id="360" name="Group 359">
                  <a:extLst>
                    <a:ext uri="{FF2B5EF4-FFF2-40B4-BE49-F238E27FC236}">
                      <a16:creationId xmlns:a16="http://schemas.microsoft.com/office/drawing/2014/main" id="{0E7CE374-8BE2-4AFC-B29E-8343DBA6D3BD}"/>
                    </a:ext>
                  </a:extLst>
                </p:cNvPr>
                <p:cNvGrpSpPr/>
                <p:nvPr/>
              </p:nvGrpSpPr>
              <p:grpSpPr>
                <a:xfrm>
                  <a:off x="7066354" y="4765421"/>
                  <a:ext cx="509407" cy="672315"/>
                  <a:chOff x="-2308678" y="726689"/>
                  <a:chExt cx="265411" cy="496885"/>
                </a:xfrm>
                <a:grpFill/>
              </p:grpSpPr>
              <p:sp>
                <p:nvSpPr>
                  <p:cNvPr id="362" name="Rectangle 4098">
                    <a:extLst>
                      <a:ext uri="{FF2B5EF4-FFF2-40B4-BE49-F238E27FC236}">
                        <a16:creationId xmlns:a16="http://schemas.microsoft.com/office/drawing/2014/main" id="{5FD15287-CB3D-4B02-B7F7-44AE6F04D729}"/>
                      </a:ext>
                    </a:extLst>
                  </p:cNvPr>
                  <p:cNvSpPr/>
                  <p:nvPr/>
                </p:nvSpPr>
                <p:spPr bwMode="auto">
                  <a:xfrm>
                    <a:off x="-2233453" y="726689"/>
                    <a:ext cx="36461" cy="47883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376442 h 431211"/>
                      <a:gd name="connsiteX4" fmla="*/ 229 w 41186"/>
                      <a:gd name="connsiteY4" fmla="*/ 16669 h 431211"/>
                      <a:gd name="connsiteX0" fmla="*/ 2779 w 41055"/>
                      <a:gd name="connsiteY0" fmla="*/ 0 h 478836"/>
                      <a:gd name="connsiteX1" fmla="*/ 41055 w 41055"/>
                      <a:gd name="connsiteY1" fmla="*/ 47625 h 478836"/>
                      <a:gd name="connsiteX2" fmla="*/ 41055 w 41055"/>
                      <a:gd name="connsiteY2" fmla="*/ 478836 h 478836"/>
                      <a:gd name="connsiteX3" fmla="*/ 99 w 41055"/>
                      <a:gd name="connsiteY3" fmla="*/ 424067 h 478836"/>
                      <a:gd name="connsiteX4" fmla="*/ 2779 w 41055"/>
                      <a:gd name="connsiteY4" fmla="*/ 0 h 478836"/>
                      <a:gd name="connsiteX0" fmla="*/ 2779 w 41055"/>
                      <a:gd name="connsiteY0" fmla="*/ 0 h 478836"/>
                      <a:gd name="connsiteX1" fmla="*/ 41055 w 41055"/>
                      <a:gd name="connsiteY1" fmla="*/ 9525 h 478836"/>
                      <a:gd name="connsiteX2" fmla="*/ 41055 w 41055"/>
                      <a:gd name="connsiteY2" fmla="*/ 478836 h 478836"/>
                      <a:gd name="connsiteX3" fmla="*/ 99 w 41055"/>
                      <a:gd name="connsiteY3" fmla="*/ 424067 h 478836"/>
                      <a:gd name="connsiteX4" fmla="*/ 2779 w 41055"/>
                      <a:gd name="connsiteY4" fmla="*/ 0 h 478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55" h="478836">
                        <a:moveTo>
                          <a:pt x="2779" y="0"/>
                        </a:moveTo>
                        <a:lnTo>
                          <a:pt x="41055" y="9525"/>
                        </a:lnTo>
                        <a:lnTo>
                          <a:pt x="41055" y="478836"/>
                        </a:lnTo>
                        <a:lnTo>
                          <a:pt x="99" y="424067"/>
                        </a:lnTo>
                        <a:cubicBezTo>
                          <a:pt x="-695" y="277949"/>
                          <a:pt x="3573" y="146118"/>
                          <a:pt x="277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63" name="Rectangle 68">
                    <a:extLst>
                      <a:ext uri="{FF2B5EF4-FFF2-40B4-BE49-F238E27FC236}">
                        <a16:creationId xmlns:a16="http://schemas.microsoft.com/office/drawing/2014/main" id="{B99932E2-3B56-45FA-B816-C1BAB9D65224}"/>
                      </a:ext>
                    </a:extLst>
                  </p:cNvPr>
                  <p:cNvSpPr/>
                  <p:nvPr/>
                </p:nvSpPr>
                <p:spPr bwMode="auto">
                  <a:xfrm>
                    <a:off x="-2158346" y="753823"/>
                    <a:ext cx="39854" cy="469751"/>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1211"/>
                      <a:gd name="connsiteX1" fmla="*/ 45719 w 45719"/>
                      <a:gd name="connsiteY1" fmla="*/ 0 h 431211"/>
                      <a:gd name="connsiteX2" fmla="*/ 38575 w 45719"/>
                      <a:gd name="connsiteY2" fmla="*/ 402636 h 431211"/>
                      <a:gd name="connsiteX3" fmla="*/ 0 w 45719"/>
                      <a:gd name="connsiteY3" fmla="*/ 431211 h 431211"/>
                      <a:gd name="connsiteX4" fmla="*/ 0 w 45719"/>
                      <a:gd name="connsiteY4" fmla="*/ 0 h 431211"/>
                      <a:gd name="connsiteX0" fmla="*/ 0 w 45719"/>
                      <a:gd name="connsiteY0" fmla="*/ 0 h 435015"/>
                      <a:gd name="connsiteX1" fmla="*/ 45719 w 45719"/>
                      <a:gd name="connsiteY1" fmla="*/ 0 h 435015"/>
                      <a:gd name="connsiteX2" fmla="*/ 34369 w 45719"/>
                      <a:gd name="connsiteY2" fmla="*/ 435015 h 435015"/>
                      <a:gd name="connsiteX3" fmla="*/ 0 w 45719"/>
                      <a:gd name="connsiteY3" fmla="*/ 431211 h 435015"/>
                      <a:gd name="connsiteX4" fmla="*/ 0 w 45719"/>
                      <a:gd name="connsiteY4" fmla="*/ 0 h 435015"/>
                      <a:gd name="connsiteX0" fmla="*/ 0 w 35203"/>
                      <a:gd name="connsiteY0" fmla="*/ 0 h 435015"/>
                      <a:gd name="connsiteX1" fmla="*/ 35203 w 35203"/>
                      <a:gd name="connsiteY1" fmla="*/ 28062 h 435015"/>
                      <a:gd name="connsiteX2" fmla="*/ 34369 w 35203"/>
                      <a:gd name="connsiteY2" fmla="*/ 435015 h 435015"/>
                      <a:gd name="connsiteX3" fmla="*/ 0 w 35203"/>
                      <a:gd name="connsiteY3" fmla="*/ 431211 h 435015"/>
                      <a:gd name="connsiteX4" fmla="*/ 0 w 35203"/>
                      <a:gd name="connsiteY4" fmla="*/ 0 h 435015"/>
                      <a:gd name="connsiteX0" fmla="*/ 4206 w 35203"/>
                      <a:gd name="connsiteY0" fmla="*/ 0 h 417747"/>
                      <a:gd name="connsiteX1" fmla="*/ 35203 w 35203"/>
                      <a:gd name="connsiteY1" fmla="*/ 10794 h 417747"/>
                      <a:gd name="connsiteX2" fmla="*/ 34369 w 35203"/>
                      <a:gd name="connsiteY2" fmla="*/ 417747 h 417747"/>
                      <a:gd name="connsiteX3" fmla="*/ 0 w 35203"/>
                      <a:gd name="connsiteY3" fmla="*/ 413943 h 417747"/>
                      <a:gd name="connsiteX4" fmla="*/ 4206 w 35203"/>
                      <a:gd name="connsiteY4" fmla="*/ 0 h 417747"/>
                      <a:gd name="connsiteX0" fmla="*/ 4206 w 35203"/>
                      <a:gd name="connsiteY0" fmla="*/ 0 h 425819"/>
                      <a:gd name="connsiteX1" fmla="*/ 35203 w 35203"/>
                      <a:gd name="connsiteY1" fmla="*/ 10794 h 425819"/>
                      <a:gd name="connsiteX2" fmla="*/ 33058 w 35203"/>
                      <a:gd name="connsiteY2" fmla="*/ 425819 h 425819"/>
                      <a:gd name="connsiteX3" fmla="*/ 0 w 35203"/>
                      <a:gd name="connsiteY3" fmla="*/ 413943 h 425819"/>
                      <a:gd name="connsiteX4" fmla="*/ 4206 w 35203"/>
                      <a:gd name="connsiteY4" fmla="*/ 0 h 425819"/>
                      <a:gd name="connsiteX0" fmla="*/ 4206 w 35203"/>
                      <a:gd name="connsiteY0" fmla="*/ 0 h 425819"/>
                      <a:gd name="connsiteX1" fmla="*/ 35203 w 35203"/>
                      <a:gd name="connsiteY1" fmla="*/ 20211 h 425819"/>
                      <a:gd name="connsiteX2" fmla="*/ 33058 w 35203"/>
                      <a:gd name="connsiteY2" fmla="*/ 425819 h 425819"/>
                      <a:gd name="connsiteX3" fmla="*/ 0 w 35203"/>
                      <a:gd name="connsiteY3" fmla="*/ 413943 h 425819"/>
                      <a:gd name="connsiteX4" fmla="*/ 4206 w 35203"/>
                      <a:gd name="connsiteY4" fmla="*/ 0 h 425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03" h="425819">
                        <a:moveTo>
                          <a:pt x="4206" y="0"/>
                        </a:moveTo>
                        <a:lnTo>
                          <a:pt x="35203" y="20211"/>
                        </a:lnTo>
                        <a:lnTo>
                          <a:pt x="33058" y="425819"/>
                        </a:lnTo>
                        <a:lnTo>
                          <a:pt x="0" y="413943"/>
                        </a:lnTo>
                        <a:lnTo>
                          <a:pt x="4206" y="0"/>
                        </a:ln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64" name="Rectangle 4098">
                    <a:extLst>
                      <a:ext uri="{FF2B5EF4-FFF2-40B4-BE49-F238E27FC236}">
                        <a16:creationId xmlns:a16="http://schemas.microsoft.com/office/drawing/2014/main" id="{D11CA851-F773-45FA-8905-929ABD11A62B}"/>
                      </a:ext>
                    </a:extLst>
                  </p:cNvPr>
                  <p:cNvSpPr/>
                  <p:nvPr/>
                </p:nvSpPr>
                <p:spPr bwMode="auto">
                  <a:xfrm>
                    <a:off x="-2308678" y="741806"/>
                    <a:ext cx="36576" cy="323820"/>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65" name="Rectangle 4098">
                    <a:extLst>
                      <a:ext uri="{FF2B5EF4-FFF2-40B4-BE49-F238E27FC236}">
                        <a16:creationId xmlns:a16="http://schemas.microsoft.com/office/drawing/2014/main" id="{B6211154-8EEE-4FC6-A780-46F12BFFC86A}"/>
                      </a:ext>
                    </a:extLst>
                  </p:cNvPr>
                  <p:cNvSpPr/>
                  <p:nvPr/>
                </p:nvSpPr>
                <p:spPr bwMode="auto">
                  <a:xfrm>
                    <a:off x="-2079843" y="855554"/>
                    <a:ext cx="36576" cy="360173"/>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39906"/>
                      <a:gd name="connsiteX1" fmla="*/ 41186 w 41186"/>
                      <a:gd name="connsiteY1" fmla="*/ 31682 h 439906"/>
                      <a:gd name="connsiteX2" fmla="*/ 39040 w 41186"/>
                      <a:gd name="connsiteY2" fmla="*/ 436080 h 439906"/>
                      <a:gd name="connsiteX3" fmla="*/ 230 w 41186"/>
                      <a:gd name="connsiteY3" fmla="*/ 439906 h 439906"/>
                      <a:gd name="connsiteX4" fmla="*/ 229 w 41186"/>
                      <a:gd name="connsiteY4" fmla="*/ 0 h 439906"/>
                      <a:gd name="connsiteX0" fmla="*/ 229 w 41186"/>
                      <a:gd name="connsiteY0" fmla="*/ 0 h 460015"/>
                      <a:gd name="connsiteX1" fmla="*/ 41186 w 41186"/>
                      <a:gd name="connsiteY1" fmla="*/ 31682 h 460015"/>
                      <a:gd name="connsiteX2" fmla="*/ 39040 w 41186"/>
                      <a:gd name="connsiteY2" fmla="*/ 436080 h 460015"/>
                      <a:gd name="connsiteX3" fmla="*/ 230 w 41186"/>
                      <a:gd name="connsiteY3" fmla="*/ 460015 h 460015"/>
                      <a:gd name="connsiteX4" fmla="*/ 229 w 41186"/>
                      <a:gd name="connsiteY4" fmla="*/ 0 h 460015"/>
                      <a:gd name="connsiteX0" fmla="*/ 2257 w 41068"/>
                      <a:gd name="connsiteY0" fmla="*/ 0 h 506938"/>
                      <a:gd name="connsiteX1" fmla="*/ 41068 w 41068"/>
                      <a:gd name="connsiteY1" fmla="*/ 78605 h 506938"/>
                      <a:gd name="connsiteX2" fmla="*/ 38922 w 41068"/>
                      <a:gd name="connsiteY2" fmla="*/ 483003 h 506938"/>
                      <a:gd name="connsiteX3" fmla="*/ 112 w 41068"/>
                      <a:gd name="connsiteY3" fmla="*/ 506938 h 506938"/>
                      <a:gd name="connsiteX4" fmla="*/ 2257 w 41068"/>
                      <a:gd name="connsiteY4" fmla="*/ 0 h 506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68" h="506938">
                        <a:moveTo>
                          <a:pt x="2257" y="0"/>
                        </a:moveTo>
                        <a:lnTo>
                          <a:pt x="41068" y="78605"/>
                        </a:lnTo>
                        <a:cubicBezTo>
                          <a:pt x="40353" y="213404"/>
                          <a:pt x="39637" y="348204"/>
                          <a:pt x="38922" y="483003"/>
                        </a:cubicBezTo>
                        <a:lnTo>
                          <a:pt x="112" y="506938"/>
                        </a:lnTo>
                        <a:cubicBezTo>
                          <a:pt x="-682" y="360820"/>
                          <a:pt x="3051" y="146118"/>
                          <a:pt x="2257"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361" name="Rectangle 4098">
                  <a:extLst>
                    <a:ext uri="{FF2B5EF4-FFF2-40B4-BE49-F238E27FC236}">
                      <a16:creationId xmlns:a16="http://schemas.microsoft.com/office/drawing/2014/main" id="{F82D346F-9A6F-4D6F-A00B-DF93C88AFAE9}"/>
                    </a:ext>
                  </a:extLst>
                </p:cNvPr>
                <p:cNvSpPr/>
                <p:nvPr/>
              </p:nvSpPr>
              <p:spPr bwMode="auto">
                <a:xfrm>
                  <a:off x="8738635" y="4799880"/>
                  <a:ext cx="70201" cy="43814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353" name="Freeform: Shape 352">
                <a:extLst>
                  <a:ext uri="{FF2B5EF4-FFF2-40B4-BE49-F238E27FC236}">
                    <a16:creationId xmlns:a16="http://schemas.microsoft.com/office/drawing/2014/main" id="{01630435-6EC1-4E7B-9DA6-BC351AF92E6C}"/>
                  </a:ext>
                </a:extLst>
              </p:cNvPr>
              <p:cNvSpPr/>
              <p:nvPr/>
            </p:nvSpPr>
            <p:spPr bwMode="auto">
              <a:xfrm>
                <a:off x="8068101" y="5392335"/>
                <a:ext cx="240470" cy="334018"/>
              </a:xfrm>
              <a:custGeom>
                <a:avLst/>
                <a:gdLst>
                  <a:gd name="connsiteX0" fmla="*/ 188056 w 240470"/>
                  <a:gd name="connsiteY0" fmla="*/ 0 h 334018"/>
                  <a:gd name="connsiteX1" fmla="*/ 213083 w 240470"/>
                  <a:gd name="connsiteY1" fmla="*/ 53554 h 334018"/>
                  <a:gd name="connsiteX2" fmla="*/ 240470 w 240470"/>
                  <a:gd name="connsiteY2" fmla="*/ 110376 h 334018"/>
                  <a:gd name="connsiteX3" fmla="*/ 185055 w 240470"/>
                  <a:gd name="connsiteY3" fmla="*/ 169998 h 334018"/>
                  <a:gd name="connsiteX4" fmla="*/ 155845 w 240470"/>
                  <a:gd name="connsiteY4" fmla="*/ 200594 h 334018"/>
                  <a:gd name="connsiteX5" fmla="*/ 126893 w 240470"/>
                  <a:gd name="connsiteY5" fmla="*/ 229255 h 334018"/>
                  <a:gd name="connsiteX6" fmla="*/ 96440 w 240470"/>
                  <a:gd name="connsiteY6" fmla="*/ 258702 h 334018"/>
                  <a:gd name="connsiteX7" fmla="*/ 64998 w 240470"/>
                  <a:gd name="connsiteY7" fmla="*/ 285062 h 334018"/>
                  <a:gd name="connsiteX8" fmla="*/ 32312 w 240470"/>
                  <a:gd name="connsiteY8" fmla="*/ 310273 h 334018"/>
                  <a:gd name="connsiteX9" fmla="*/ 0 w 240470"/>
                  <a:gd name="connsiteY9" fmla="*/ 334018 h 334018"/>
                  <a:gd name="connsiteX10" fmla="*/ 0 w 240470"/>
                  <a:gd name="connsiteY10" fmla="*/ 193589 h 334018"/>
                  <a:gd name="connsiteX11" fmla="*/ 51187 w 240470"/>
                  <a:gd name="connsiteY11" fmla="*/ 136472 h 334018"/>
                  <a:gd name="connsiteX12" fmla="*/ 85157 w 240470"/>
                  <a:gd name="connsiteY12" fmla="*/ 101583 h 334018"/>
                  <a:gd name="connsiteX13" fmla="*/ 117626 w 240470"/>
                  <a:gd name="connsiteY13" fmla="*/ 67479 h 334018"/>
                  <a:gd name="connsiteX14" fmla="*/ 151596 w 240470"/>
                  <a:gd name="connsiteY14" fmla="*/ 32589 h 334018"/>
                  <a:gd name="connsiteX15" fmla="*/ 188056 w 240470"/>
                  <a:gd name="connsiteY15" fmla="*/ 0 h 334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0470" h="334018">
                    <a:moveTo>
                      <a:pt x="188056" y="0"/>
                    </a:moveTo>
                    <a:lnTo>
                      <a:pt x="213083" y="53554"/>
                    </a:lnTo>
                    <a:lnTo>
                      <a:pt x="240470" y="110376"/>
                    </a:lnTo>
                    <a:lnTo>
                      <a:pt x="185055" y="169998"/>
                    </a:lnTo>
                    <a:lnTo>
                      <a:pt x="155845" y="200594"/>
                    </a:lnTo>
                    <a:lnTo>
                      <a:pt x="126893" y="229255"/>
                    </a:lnTo>
                    <a:lnTo>
                      <a:pt x="96440" y="258702"/>
                    </a:lnTo>
                    <a:lnTo>
                      <a:pt x="64998" y="285062"/>
                    </a:lnTo>
                    <a:lnTo>
                      <a:pt x="32312" y="310273"/>
                    </a:lnTo>
                    <a:lnTo>
                      <a:pt x="0" y="334018"/>
                    </a:lnTo>
                    <a:lnTo>
                      <a:pt x="0" y="193589"/>
                    </a:lnTo>
                    <a:lnTo>
                      <a:pt x="51187" y="136472"/>
                    </a:lnTo>
                    <a:lnTo>
                      <a:pt x="85157" y="101583"/>
                    </a:lnTo>
                    <a:lnTo>
                      <a:pt x="117626" y="67479"/>
                    </a:lnTo>
                    <a:lnTo>
                      <a:pt x="151596" y="32589"/>
                    </a:lnTo>
                    <a:lnTo>
                      <a:pt x="188056" y="0"/>
                    </a:lnTo>
                    <a:close/>
                  </a:path>
                </a:pathLst>
              </a:custGeom>
              <a:grpFill/>
              <a:ln w="0">
                <a:noFill/>
                <a:miter lim="800000"/>
                <a:headEnd/>
                <a:tailEnd/>
              </a:ln>
            </p:spPr>
            <p:txBody>
              <a:bodyPr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32" name="Group 331">
              <a:extLst>
                <a:ext uri="{FF2B5EF4-FFF2-40B4-BE49-F238E27FC236}">
                  <a16:creationId xmlns:a16="http://schemas.microsoft.com/office/drawing/2014/main" id="{A25DA178-0795-4452-A3C4-AEA67E567276}"/>
                </a:ext>
              </a:extLst>
            </p:cNvPr>
            <p:cNvGrpSpPr/>
            <p:nvPr/>
          </p:nvGrpSpPr>
          <p:grpSpPr>
            <a:xfrm rot="20990365">
              <a:off x="1898636" y="1900934"/>
              <a:ext cx="1695529" cy="507542"/>
              <a:chOff x="8010137" y="5314111"/>
              <a:chExt cx="2296430" cy="687417"/>
            </a:xfrm>
            <a:solidFill>
              <a:schemeClr val="bg2"/>
            </a:solidFill>
          </p:grpSpPr>
          <p:grpSp>
            <p:nvGrpSpPr>
              <p:cNvPr id="333" name="Group 332">
                <a:extLst>
                  <a:ext uri="{FF2B5EF4-FFF2-40B4-BE49-F238E27FC236}">
                    <a16:creationId xmlns:a16="http://schemas.microsoft.com/office/drawing/2014/main" id="{73D4CBF6-6A20-48E8-9071-73476C061F8D}"/>
                  </a:ext>
                </a:extLst>
              </p:cNvPr>
              <p:cNvGrpSpPr/>
              <p:nvPr/>
            </p:nvGrpSpPr>
            <p:grpSpPr>
              <a:xfrm rot="453588">
                <a:off x="8010137" y="5314111"/>
                <a:ext cx="2296430" cy="687417"/>
                <a:chOff x="6601756" y="4762070"/>
                <a:chExt cx="2296430" cy="687417"/>
              </a:xfrm>
              <a:grpFill/>
            </p:grpSpPr>
            <p:sp>
              <p:nvSpPr>
                <p:cNvPr id="335" name="Freeform 79">
                  <a:extLst>
                    <a:ext uri="{FF2B5EF4-FFF2-40B4-BE49-F238E27FC236}">
                      <a16:creationId xmlns:a16="http://schemas.microsoft.com/office/drawing/2014/main" id="{6B5504D3-29FB-440C-BF02-9A0472C399DF}"/>
                    </a:ext>
                  </a:extLst>
                </p:cNvPr>
                <p:cNvSpPr>
                  <a:spLocks/>
                </p:cNvSpPr>
                <p:nvPr/>
              </p:nvSpPr>
              <p:spPr bwMode="auto">
                <a:xfrm>
                  <a:off x="6937031" y="4766994"/>
                  <a:ext cx="278385" cy="146457"/>
                </a:xfrm>
                <a:custGeom>
                  <a:avLst/>
                  <a:gdLst>
                    <a:gd name="T0" fmla="*/ 44 w 201"/>
                    <a:gd name="T1" fmla="*/ 150 h 150"/>
                    <a:gd name="T2" fmla="*/ 44 w 201"/>
                    <a:gd name="T3" fmla="*/ 150 h 150"/>
                    <a:gd name="T4" fmla="*/ 62 w 201"/>
                    <a:gd name="T5" fmla="*/ 122 h 150"/>
                    <a:gd name="T6" fmla="*/ 80 w 201"/>
                    <a:gd name="T7" fmla="*/ 96 h 150"/>
                    <a:gd name="T8" fmla="*/ 98 w 201"/>
                    <a:gd name="T9" fmla="*/ 74 h 150"/>
                    <a:gd name="T10" fmla="*/ 107 w 201"/>
                    <a:gd name="T11" fmla="*/ 64 h 150"/>
                    <a:gd name="T12" fmla="*/ 117 w 201"/>
                    <a:gd name="T13" fmla="*/ 55 h 150"/>
                    <a:gd name="T14" fmla="*/ 126 w 201"/>
                    <a:gd name="T15" fmla="*/ 46 h 150"/>
                    <a:gd name="T16" fmla="*/ 136 w 201"/>
                    <a:gd name="T17" fmla="*/ 39 h 150"/>
                    <a:gd name="T18" fmla="*/ 146 w 201"/>
                    <a:gd name="T19" fmla="*/ 32 h 150"/>
                    <a:gd name="T20" fmla="*/ 156 w 201"/>
                    <a:gd name="T21" fmla="*/ 27 h 150"/>
                    <a:gd name="T22" fmla="*/ 167 w 201"/>
                    <a:gd name="T23" fmla="*/ 23 h 150"/>
                    <a:gd name="T24" fmla="*/ 177 w 201"/>
                    <a:gd name="T25" fmla="*/ 20 h 150"/>
                    <a:gd name="T26" fmla="*/ 189 w 201"/>
                    <a:gd name="T27" fmla="*/ 18 h 150"/>
                    <a:gd name="T28" fmla="*/ 200 w 201"/>
                    <a:gd name="T29" fmla="*/ 18 h 150"/>
                    <a:gd name="T30" fmla="*/ 201 w 201"/>
                    <a:gd name="T31" fmla="*/ 0 h 150"/>
                    <a:gd name="T32" fmla="*/ 201 w 201"/>
                    <a:gd name="T33" fmla="*/ 0 h 150"/>
                    <a:gd name="T34" fmla="*/ 185 w 201"/>
                    <a:gd name="T35" fmla="*/ 0 h 150"/>
                    <a:gd name="T36" fmla="*/ 171 w 201"/>
                    <a:gd name="T37" fmla="*/ 1 h 150"/>
                    <a:gd name="T38" fmla="*/ 156 w 201"/>
                    <a:gd name="T39" fmla="*/ 2 h 150"/>
                    <a:gd name="T40" fmla="*/ 143 w 201"/>
                    <a:gd name="T41" fmla="*/ 6 h 150"/>
                    <a:gd name="T42" fmla="*/ 129 w 201"/>
                    <a:gd name="T43" fmla="*/ 9 h 150"/>
                    <a:gd name="T44" fmla="*/ 116 w 201"/>
                    <a:gd name="T45" fmla="*/ 13 h 150"/>
                    <a:gd name="T46" fmla="*/ 102 w 201"/>
                    <a:gd name="T47" fmla="*/ 18 h 150"/>
                    <a:gd name="T48" fmla="*/ 90 w 201"/>
                    <a:gd name="T49" fmla="*/ 23 h 150"/>
                    <a:gd name="T50" fmla="*/ 77 w 201"/>
                    <a:gd name="T51" fmla="*/ 30 h 150"/>
                    <a:gd name="T52" fmla="*/ 65 w 201"/>
                    <a:gd name="T53" fmla="*/ 37 h 150"/>
                    <a:gd name="T54" fmla="*/ 43 w 201"/>
                    <a:gd name="T55" fmla="*/ 53 h 150"/>
                    <a:gd name="T56" fmla="*/ 20 w 201"/>
                    <a:gd name="T57" fmla="*/ 71 h 150"/>
                    <a:gd name="T58" fmla="*/ 0 w 201"/>
                    <a:gd name="T59" fmla="*/ 90 h 150"/>
                    <a:gd name="T60" fmla="*/ 0 w 201"/>
                    <a:gd name="T61" fmla="*/ 90 h 150"/>
                    <a:gd name="T62" fmla="*/ 22 w 201"/>
                    <a:gd name="T63" fmla="*/ 119 h 150"/>
                    <a:gd name="T64" fmla="*/ 34 w 201"/>
                    <a:gd name="T65" fmla="*/ 134 h 150"/>
                    <a:gd name="T66" fmla="*/ 44 w 201"/>
                    <a:gd name="T67" fmla="*/ 150 h 150"/>
                    <a:gd name="T68" fmla="*/ 44 w 201"/>
                    <a:gd name="T69" fmla="*/ 150 h 1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01" h="150">
                      <a:moveTo>
                        <a:pt x="44" y="150"/>
                      </a:moveTo>
                      <a:lnTo>
                        <a:pt x="44" y="150"/>
                      </a:lnTo>
                      <a:lnTo>
                        <a:pt x="62" y="122"/>
                      </a:lnTo>
                      <a:lnTo>
                        <a:pt x="80" y="96"/>
                      </a:lnTo>
                      <a:lnTo>
                        <a:pt x="98" y="74"/>
                      </a:lnTo>
                      <a:lnTo>
                        <a:pt x="107" y="64"/>
                      </a:lnTo>
                      <a:lnTo>
                        <a:pt x="117" y="55"/>
                      </a:lnTo>
                      <a:lnTo>
                        <a:pt x="126" y="46"/>
                      </a:lnTo>
                      <a:lnTo>
                        <a:pt x="136" y="39"/>
                      </a:lnTo>
                      <a:lnTo>
                        <a:pt x="146" y="32"/>
                      </a:lnTo>
                      <a:lnTo>
                        <a:pt x="156" y="27"/>
                      </a:lnTo>
                      <a:lnTo>
                        <a:pt x="167" y="23"/>
                      </a:lnTo>
                      <a:lnTo>
                        <a:pt x="177" y="20"/>
                      </a:lnTo>
                      <a:lnTo>
                        <a:pt x="189" y="18"/>
                      </a:lnTo>
                      <a:lnTo>
                        <a:pt x="200" y="18"/>
                      </a:lnTo>
                      <a:lnTo>
                        <a:pt x="201" y="0"/>
                      </a:lnTo>
                      <a:lnTo>
                        <a:pt x="185" y="0"/>
                      </a:lnTo>
                      <a:lnTo>
                        <a:pt x="171" y="1"/>
                      </a:lnTo>
                      <a:lnTo>
                        <a:pt x="156" y="2"/>
                      </a:lnTo>
                      <a:lnTo>
                        <a:pt x="143" y="6"/>
                      </a:lnTo>
                      <a:lnTo>
                        <a:pt x="129" y="9"/>
                      </a:lnTo>
                      <a:lnTo>
                        <a:pt x="116" y="13"/>
                      </a:lnTo>
                      <a:lnTo>
                        <a:pt x="102" y="18"/>
                      </a:lnTo>
                      <a:lnTo>
                        <a:pt x="90" y="23"/>
                      </a:lnTo>
                      <a:lnTo>
                        <a:pt x="77" y="30"/>
                      </a:lnTo>
                      <a:lnTo>
                        <a:pt x="65" y="37"/>
                      </a:lnTo>
                      <a:lnTo>
                        <a:pt x="43" y="53"/>
                      </a:lnTo>
                      <a:lnTo>
                        <a:pt x="20" y="71"/>
                      </a:lnTo>
                      <a:lnTo>
                        <a:pt x="0" y="90"/>
                      </a:lnTo>
                      <a:lnTo>
                        <a:pt x="22" y="119"/>
                      </a:lnTo>
                      <a:lnTo>
                        <a:pt x="34" y="134"/>
                      </a:lnTo>
                      <a:lnTo>
                        <a:pt x="44"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36" name="Freeform 83">
                  <a:extLst>
                    <a:ext uri="{FF2B5EF4-FFF2-40B4-BE49-F238E27FC236}">
                      <a16:creationId xmlns:a16="http://schemas.microsoft.com/office/drawing/2014/main" id="{A69D6DC5-F618-4617-97E0-B7F22D94624C}"/>
                    </a:ext>
                  </a:extLst>
                </p:cNvPr>
                <p:cNvSpPr>
                  <a:spLocks/>
                </p:cNvSpPr>
                <p:nvPr/>
              </p:nvSpPr>
              <p:spPr bwMode="auto">
                <a:xfrm>
                  <a:off x="6934261" y="4766994"/>
                  <a:ext cx="1638452" cy="682493"/>
                </a:xfrm>
                <a:custGeom>
                  <a:avLst/>
                  <a:gdLst>
                    <a:gd name="T0" fmla="*/ 816 w 1183"/>
                    <a:gd name="T1" fmla="*/ 681 h 699"/>
                    <a:gd name="T2" fmla="*/ 852 w 1183"/>
                    <a:gd name="T3" fmla="*/ 670 h 699"/>
                    <a:gd name="T4" fmla="*/ 885 w 1183"/>
                    <a:gd name="T5" fmla="*/ 646 h 699"/>
                    <a:gd name="T6" fmla="*/ 917 w 1183"/>
                    <a:gd name="T7" fmla="*/ 613 h 699"/>
                    <a:gd name="T8" fmla="*/ 956 w 1183"/>
                    <a:gd name="T9" fmla="*/ 554 h 699"/>
                    <a:gd name="T10" fmla="*/ 1012 w 1183"/>
                    <a:gd name="T11" fmla="*/ 448 h 699"/>
                    <a:gd name="T12" fmla="*/ 1090 w 1183"/>
                    <a:gd name="T13" fmla="*/ 289 h 699"/>
                    <a:gd name="T14" fmla="*/ 1134 w 1183"/>
                    <a:gd name="T15" fmla="*/ 213 h 699"/>
                    <a:gd name="T16" fmla="*/ 1183 w 1183"/>
                    <a:gd name="T17" fmla="*/ 316 h 699"/>
                    <a:gd name="T18" fmla="*/ 1112 w 1183"/>
                    <a:gd name="T19" fmla="*/ 454 h 699"/>
                    <a:gd name="T20" fmla="*/ 1053 w 1183"/>
                    <a:gd name="T21" fmla="*/ 549 h 699"/>
                    <a:gd name="T22" fmla="*/ 995 w 1183"/>
                    <a:gd name="T23" fmla="*/ 616 h 699"/>
                    <a:gd name="T24" fmla="*/ 957 w 1183"/>
                    <a:gd name="T25" fmla="*/ 649 h 699"/>
                    <a:gd name="T26" fmla="*/ 914 w 1183"/>
                    <a:gd name="T27" fmla="*/ 674 h 699"/>
                    <a:gd name="T28" fmla="*/ 870 w 1183"/>
                    <a:gd name="T29" fmla="*/ 691 h 699"/>
                    <a:gd name="T30" fmla="*/ 820 w 1183"/>
                    <a:gd name="T31" fmla="*/ 699 h 699"/>
                    <a:gd name="T32" fmla="*/ 786 w 1183"/>
                    <a:gd name="T33" fmla="*/ 699 h 699"/>
                    <a:gd name="T34" fmla="*/ 740 w 1183"/>
                    <a:gd name="T35" fmla="*/ 691 h 699"/>
                    <a:gd name="T36" fmla="*/ 699 w 1183"/>
                    <a:gd name="T37" fmla="*/ 675 h 699"/>
                    <a:gd name="T38" fmla="*/ 660 w 1183"/>
                    <a:gd name="T39" fmla="*/ 654 h 699"/>
                    <a:gd name="T40" fmla="*/ 614 w 1183"/>
                    <a:gd name="T41" fmla="*/ 615 h 699"/>
                    <a:gd name="T42" fmla="*/ 553 w 1183"/>
                    <a:gd name="T43" fmla="*/ 540 h 699"/>
                    <a:gd name="T44" fmla="*/ 500 w 1183"/>
                    <a:gd name="T45" fmla="*/ 453 h 699"/>
                    <a:gd name="T46" fmla="*/ 453 w 1183"/>
                    <a:gd name="T47" fmla="*/ 358 h 699"/>
                    <a:gd name="T48" fmla="*/ 351 w 1183"/>
                    <a:gd name="T49" fmla="*/ 150 h 699"/>
                    <a:gd name="T50" fmla="*/ 306 w 1183"/>
                    <a:gd name="T51" fmla="*/ 82 h 699"/>
                    <a:gd name="T52" fmla="*/ 266 w 1183"/>
                    <a:gd name="T53" fmla="*/ 41 h 699"/>
                    <a:gd name="T54" fmla="*/ 239 w 1183"/>
                    <a:gd name="T55" fmla="*/ 26 h 699"/>
                    <a:gd name="T56" fmla="*/ 211 w 1183"/>
                    <a:gd name="T57" fmla="*/ 19 h 699"/>
                    <a:gd name="T58" fmla="*/ 190 w 1183"/>
                    <a:gd name="T59" fmla="*/ 19 h 699"/>
                    <a:gd name="T60" fmla="*/ 157 w 1183"/>
                    <a:gd name="T61" fmla="*/ 28 h 699"/>
                    <a:gd name="T62" fmla="*/ 127 w 1183"/>
                    <a:gd name="T63" fmla="*/ 46 h 699"/>
                    <a:gd name="T64" fmla="*/ 99 w 1183"/>
                    <a:gd name="T65" fmla="*/ 74 h 699"/>
                    <a:gd name="T66" fmla="*/ 45 w 1183"/>
                    <a:gd name="T67" fmla="*/ 151 h 699"/>
                    <a:gd name="T68" fmla="*/ 23 w 1183"/>
                    <a:gd name="T69" fmla="*/ 120 h 699"/>
                    <a:gd name="T70" fmla="*/ 21 w 1183"/>
                    <a:gd name="T71" fmla="*/ 71 h 699"/>
                    <a:gd name="T72" fmla="*/ 78 w 1183"/>
                    <a:gd name="T73" fmla="*/ 30 h 699"/>
                    <a:gd name="T74" fmla="*/ 115 w 1183"/>
                    <a:gd name="T75" fmla="*/ 13 h 699"/>
                    <a:gd name="T76" fmla="*/ 157 w 1183"/>
                    <a:gd name="T77" fmla="*/ 3 h 699"/>
                    <a:gd name="T78" fmla="*/ 201 w 1183"/>
                    <a:gd name="T79" fmla="*/ 0 h 699"/>
                    <a:gd name="T80" fmla="*/ 233 w 1183"/>
                    <a:gd name="T81" fmla="*/ 2 h 699"/>
                    <a:gd name="T82" fmla="*/ 277 w 1183"/>
                    <a:gd name="T83" fmla="*/ 12 h 699"/>
                    <a:gd name="T84" fmla="*/ 318 w 1183"/>
                    <a:gd name="T85" fmla="*/ 30 h 699"/>
                    <a:gd name="T86" fmla="*/ 356 w 1183"/>
                    <a:gd name="T87" fmla="*/ 55 h 699"/>
                    <a:gd name="T88" fmla="*/ 412 w 1183"/>
                    <a:gd name="T89" fmla="*/ 107 h 699"/>
                    <a:gd name="T90" fmla="*/ 469 w 1183"/>
                    <a:gd name="T91" fmla="*/ 187 h 699"/>
                    <a:gd name="T92" fmla="*/ 520 w 1183"/>
                    <a:gd name="T93" fmla="*/ 278 h 699"/>
                    <a:gd name="T94" fmla="*/ 622 w 1183"/>
                    <a:gd name="T95" fmla="*/ 495 h 699"/>
                    <a:gd name="T96" fmla="*/ 665 w 1183"/>
                    <a:gd name="T97" fmla="*/ 575 h 699"/>
                    <a:gd name="T98" fmla="*/ 711 w 1183"/>
                    <a:gd name="T99" fmla="*/ 636 h 699"/>
                    <a:gd name="T100" fmla="*/ 745 w 1183"/>
                    <a:gd name="T101" fmla="*/ 664 h 699"/>
                    <a:gd name="T102" fmla="*/ 773 w 1183"/>
                    <a:gd name="T103" fmla="*/ 677 h 699"/>
                    <a:gd name="T104" fmla="*/ 802 w 1183"/>
                    <a:gd name="T105" fmla="*/ 681 h 6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3" h="699">
                      <a:moveTo>
                        <a:pt x="802" y="681"/>
                      </a:moveTo>
                      <a:lnTo>
                        <a:pt x="802" y="681"/>
                      </a:lnTo>
                      <a:lnTo>
                        <a:pt x="816" y="681"/>
                      </a:lnTo>
                      <a:lnTo>
                        <a:pt x="828" y="679"/>
                      </a:lnTo>
                      <a:lnTo>
                        <a:pt x="840" y="674"/>
                      </a:lnTo>
                      <a:lnTo>
                        <a:pt x="852" y="670"/>
                      </a:lnTo>
                      <a:lnTo>
                        <a:pt x="863" y="663"/>
                      </a:lnTo>
                      <a:lnTo>
                        <a:pt x="874" y="655"/>
                      </a:lnTo>
                      <a:lnTo>
                        <a:pt x="885" y="646"/>
                      </a:lnTo>
                      <a:lnTo>
                        <a:pt x="895" y="636"/>
                      </a:lnTo>
                      <a:lnTo>
                        <a:pt x="907" y="625"/>
                      </a:lnTo>
                      <a:lnTo>
                        <a:pt x="917" y="613"/>
                      </a:lnTo>
                      <a:lnTo>
                        <a:pt x="927" y="599"/>
                      </a:lnTo>
                      <a:lnTo>
                        <a:pt x="936" y="586"/>
                      </a:lnTo>
                      <a:lnTo>
                        <a:pt x="956" y="554"/>
                      </a:lnTo>
                      <a:lnTo>
                        <a:pt x="974" y="522"/>
                      </a:lnTo>
                      <a:lnTo>
                        <a:pt x="993" y="486"/>
                      </a:lnTo>
                      <a:lnTo>
                        <a:pt x="1012" y="448"/>
                      </a:lnTo>
                      <a:lnTo>
                        <a:pt x="1050" y="370"/>
                      </a:lnTo>
                      <a:lnTo>
                        <a:pt x="1070" y="329"/>
                      </a:lnTo>
                      <a:lnTo>
                        <a:pt x="1090" y="289"/>
                      </a:lnTo>
                      <a:lnTo>
                        <a:pt x="1111" y="251"/>
                      </a:lnTo>
                      <a:lnTo>
                        <a:pt x="1134" y="213"/>
                      </a:lnTo>
                      <a:lnTo>
                        <a:pt x="1158" y="263"/>
                      </a:lnTo>
                      <a:lnTo>
                        <a:pt x="1183" y="316"/>
                      </a:lnTo>
                      <a:lnTo>
                        <a:pt x="1148" y="385"/>
                      </a:lnTo>
                      <a:lnTo>
                        <a:pt x="1131" y="420"/>
                      </a:lnTo>
                      <a:lnTo>
                        <a:pt x="1112" y="454"/>
                      </a:lnTo>
                      <a:lnTo>
                        <a:pt x="1093" y="486"/>
                      </a:lnTo>
                      <a:lnTo>
                        <a:pt x="1074" y="519"/>
                      </a:lnTo>
                      <a:lnTo>
                        <a:pt x="1053" y="549"/>
                      </a:lnTo>
                      <a:lnTo>
                        <a:pt x="1030" y="577"/>
                      </a:lnTo>
                      <a:lnTo>
                        <a:pt x="1008" y="604"/>
                      </a:lnTo>
                      <a:lnTo>
                        <a:pt x="995" y="616"/>
                      </a:lnTo>
                      <a:lnTo>
                        <a:pt x="983" y="627"/>
                      </a:lnTo>
                      <a:lnTo>
                        <a:pt x="970" y="639"/>
                      </a:lnTo>
                      <a:lnTo>
                        <a:pt x="957" y="649"/>
                      </a:lnTo>
                      <a:lnTo>
                        <a:pt x="944" y="658"/>
                      </a:lnTo>
                      <a:lnTo>
                        <a:pt x="929" y="667"/>
                      </a:lnTo>
                      <a:lnTo>
                        <a:pt x="914" y="674"/>
                      </a:lnTo>
                      <a:lnTo>
                        <a:pt x="900" y="681"/>
                      </a:lnTo>
                      <a:lnTo>
                        <a:pt x="885" y="687"/>
                      </a:lnTo>
                      <a:lnTo>
                        <a:pt x="870" y="691"/>
                      </a:lnTo>
                      <a:lnTo>
                        <a:pt x="854" y="695"/>
                      </a:lnTo>
                      <a:lnTo>
                        <a:pt x="837" y="698"/>
                      </a:lnTo>
                      <a:lnTo>
                        <a:pt x="820" y="699"/>
                      </a:lnTo>
                      <a:lnTo>
                        <a:pt x="802" y="699"/>
                      </a:lnTo>
                      <a:lnTo>
                        <a:pt x="786" y="699"/>
                      </a:lnTo>
                      <a:lnTo>
                        <a:pt x="771" y="697"/>
                      </a:lnTo>
                      <a:lnTo>
                        <a:pt x="755" y="695"/>
                      </a:lnTo>
                      <a:lnTo>
                        <a:pt x="740" y="691"/>
                      </a:lnTo>
                      <a:lnTo>
                        <a:pt x="727" y="687"/>
                      </a:lnTo>
                      <a:lnTo>
                        <a:pt x="712" y="682"/>
                      </a:lnTo>
                      <a:lnTo>
                        <a:pt x="699" y="675"/>
                      </a:lnTo>
                      <a:lnTo>
                        <a:pt x="685" y="669"/>
                      </a:lnTo>
                      <a:lnTo>
                        <a:pt x="673" y="662"/>
                      </a:lnTo>
                      <a:lnTo>
                        <a:pt x="660" y="654"/>
                      </a:lnTo>
                      <a:lnTo>
                        <a:pt x="648" y="645"/>
                      </a:lnTo>
                      <a:lnTo>
                        <a:pt x="637" y="635"/>
                      </a:lnTo>
                      <a:lnTo>
                        <a:pt x="614" y="615"/>
                      </a:lnTo>
                      <a:lnTo>
                        <a:pt x="592" y="591"/>
                      </a:lnTo>
                      <a:lnTo>
                        <a:pt x="572" y="567"/>
                      </a:lnTo>
                      <a:lnTo>
                        <a:pt x="553" y="540"/>
                      </a:lnTo>
                      <a:lnTo>
                        <a:pt x="535" y="512"/>
                      </a:lnTo>
                      <a:lnTo>
                        <a:pt x="517" y="483"/>
                      </a:lnTo>
                      <a:lnTo>
                        <a:pt x="500" y="453"/>
                      </a:lnTo>
                      <a:lnTo>
                        <a:pt x="484" y="422"/>
                      </a:lnTo>
                      <a:lnTo>
                        <a:pt x="453" y="358"/>
                      </a:lnTo>
                      <a:lnTo>
                        <a:pt x="395" y="234"/>
                      </a:lnTo>
                      <a:lnTo>
                        <a:pt x="366" y="177"/>
                      </a:lnTo>
                      <a:lnTo>
                        <a:pt x="351" y="150"/>
                      </a:lnTo>
                      <a:lnTo>
                        <a:pt x="337" y="125"/>
                      </a:lnTo>
                      <a:lnTo>
                        <a:pt x="322" y="102"/>
                      </a:lnTo>
                      <a:lnTo>
                        <a:pt x="306" y="82"/>
                      </a:lnTo>
                      <a:lnTo>
                        <a:pt x="291" y="64"/>
                      </a:lnTo>
                      <a:lnTo>
                        <a:pt x="275" y="48"/>
                      </a:lnTo>
                      <a:lnTo>
                        <a:pt x="266" y="41"/>
                      </a:lnTo>
                      <a:lnTo>
                        <a:pt x="257" y="36"/>
                      </a:lnTo>
                      <a:lnTo>
                        <a:pt x="248" y="30"/>
                      </a:lnTo>
                      <a:lnTo>
                        <a:pt x="239" y="26"/>
                      </a:lnTo>
                      <a:lnTo>
                        <a:pt x="230" y="22"/>
                      </a:lnTo>
                      <a:lnTo>
                        <a:pt x="221" y="20"/>
                      </a:lnTo>
                      <a:lnTo>
                        <a:pt x="211" y="19"/>
                      </a:lnTo>
                      <a:lnTo>
                        <a:pt x="201" y="18"/>
                      </a:lnTo>
                      <a:lnTo>
                        <a:pt x="190" y="19"/>
                      </a:lnTo>
                      <a:lnTo>
                        <a:pt x="178" y="20"/>
                      </a:lnTo>
                      <a:lnTo>
                        <a:pt x="167" y="23"/>
                      </a:lnTo>
                      <a:lnTo>
                        <a:pt x="157" y="28"/>
                      </a:lnTo>
                      <a:lnTo>
                        <a:pt x="147" y="32"/>
                      </a:lnTo>
                      <a:lnTo>
                        <a:pt x="137" y="39"/>
                      </a:lnTo>
                      <a:lnTo>
                        <a:pt x="127" y="46"/>
                      </a:lnTo>
                      <a:lnTo>
                        <a:pt x="117" y="55"/>
                      </a:lnTo>
                      <a:lnTo>
                        <a:pt x="108" y="64"/>
                      </a:lnTo>
                      <a:lnTo>
                        <a:pt x="99" y="74"/>
                      </a:lnTo>
                      <a:lnTo>
                        <a:pt x="79" y="96"/>
                      </a:lnTo>
                      <a:lnTo>
                        <a:pt x="63" y="122"/>
                      </a:lnTo>
                      <a:lnTo>
                        <a:pt x="45" y="151"/>
                      </a:lnTo>
                      <a:lnTo>
                        <a:pt x="34" y="134"/>
                      </a:lnTo>
                      <a:lnTo>
                        <a:pt x="23" y="120"/>
                      </a:lnTo>
                      <a:lnTo>
                        <a:pt x="0" y="91"/>
                      </a:lnTo>
                      <a:lnTo>
                        <a:pt x="21" y="71"/>
                      </a:lnTo>
                      <a:lnTo>
                        <a:pt x="43" y="53"/>
                      </a:lnTo>
                      <a:lnTo>
                        <a:pt x="66" y="37"/>
                      </a:lnTo>
                      <a:lnTo>
                        <a:pt x="78" y="30"/>
                      </a:lnTo>
                      <a:lnTo>
                        <a:pt x="91" y="23"/>
                      </a:lnTo>
                      <a:lnTo>
                        <a:pt x="103" y="18"/>
                      </a:lnTo>
                      <a:lnTo>
                        <a:pt x="115" y="13"/>
                      </a:lnTo>
                      <a:lnTo>
                        <a:pt x="129" y="9"/>
                      </a:lnTo>
                      <a:lnTo>
                        <a:pt x="142" y="6"/>
                      </a:lnTo>
                      <a:lnTo>
                        <a:pt x="157" y="3"/>
                      </a:lnTo>
                      <a:lnTo>
                        <a:pt x="172" y="1"/>
                      </a:lnTo>
                      <a:lnTo>
                        <a:pt x="186" y="0"/>
                      </a:lnTo>
                      <a:lnTo>
                        <a:pt x="201" y="0"/>
                      </a:lnTo>
                      <a:lnTo>
                        <a:pt x="218" y="1"/>
                      </a:lnTo>
                      <a:lnTo>
                        <a:pt x="233" y="2"/>
                      </a:lnTo>
                      <a:lnTo>
                        <a:pt x="248" y="4"/>
                      </a:lnTo>
                      <a:lnTo>
                        <a:pt x="263" y="8"/>
                      </a:lnTo>
                      <a:lnTo>
                        <a:pt x="277" y="12"/>
                      </a:lnTo>
                      <a:lnTo>
                        <a:pt x="292" y="18"/>
                      </a:lnTo>
                      <a:lnTo>
                        <a:pt x="305" y="23"/>
                      </a:lnTo>
                      <a:lnTo>
                        <a:pt x="318" y="30"/>
                      </a:lnTo>
                      <a:lnTo>
                        <a:pt x="331" y="38"/>
                      </a:lnTo>
                      <a:lnTo>
                        <a:pt x="344" y="46"/>
                      </a:lnTo>
                      <a:lnTo>
                        <a:pt x="356" y="55"/>
                      </a:lnTo>
                      <a:lnTo>
                        <a:pt x="367" y="64"/>
                      </a:lnTo>
                      <a:lnTo>
                        <a:pt x="390" y="85"/>
                      </a:lnTo>
                      <a:lnTo>
                        <a:pt x="412" y="107"/>
                      </a:lnTo>
                      <a:lnTo>
                        <a:pt x="432" y="132"/>
                      </a:lnTo>
                      <a:lnTo>
                        <a:pt x="451" y="159"/>
                      </a:lnTo>
                      <a:lnTo>
                        <a:pt x="469" y="187"/>
                      </a:lnTo>
                      <a:lnTo>
                        <a:pt x="487" y="216"/>
                      </a:lnTo>
                      <a:lnTo>
                        <a:pt x="504" y="246"/>
                      </a:lnTo>
                      <a:lnTo>
                        <a:pt x="520" y="278"/>
                      </a:lnTo>
                      <a:lnTo>
                        <a:pt x="550" y="342"/>
                      </a:lnTo>
                      <a:lnTo>
                        <a:pt x="608" y="466"/>
                      </a:lnTo>
                      <a:lnTo>
                        <a:pt x="622" y="495"/>
                      </a:lnTo>
                      <a:lnTo>
                        <a:pt x="636" y="523"/>
                      </a:lnTo>
                      <a:lnTo>
                        <a:pt x="650" y="550"/>
                      </a:lnTo>
                      <a:lnTo>
                        <a:pt x="665" y="575"/>
                      </a:lnTo>
                      <a:lnTo>
                        <a:pt x="680" y="597"/>
                      </a:lnTo>
                      <a:lnTo>
                        <a:pt x="695" y="618"/>
                      </a:lnTo>
                      <a:lnTo>
                        <a:pt x="711" y="636"/>
                      </a:lnTo>
                      <a:lnTo>
                        <a:pt x="728" y="652"/>
                      </a:lnTo>
                      <a:lnTo>
                        <a:pt x="737" y="659"/>
                      </a:lnTo>
                      <a:lnTo>
                        <a:pt x="745" y="664"/>
                      </a:lnTo>
                      <a:lnTo>
                        <a:pt x="754" y="669"/>
                      </a:lnTo>
                      <a:lnTo>
                        <a:pt x="763" y="673"/>
                      </a:lnTo>
                      <a:lnTo>
                        <a:pt x="773" y="677"/>
                      </a:lnTo>
                      <a:lnTo>
                        <a:pt x="782" y="679"/>
                      </a:lnTo>
                      <a:lnTo>
                        <a:pt x="792" y="681"/>
                      </a:lnTo>
                      <a:lnTo>
                        <a:pt x="802" y="681"/>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37" name="Freeform 84">
                  <a:extLst>
                    <a:ext uri="{FF2B5EF4-FFF2-40B4-BE49-F238E27FC236}">
                      <a16:creationId xmlns:a16="http://schemas.microsoft.com/office/drawing/2014/main" id="{DA864D2E-6DC7-468C-BF33-22F5C90E8EB2}"/>
                    </a:ext>
                  </a:extLst>
                </p:cNvPr>
                <p:cNvSpPr>
                  <a:spLocks/>
                </p:cNvSpPr>
                <p:nvPr/>
              </p:nvSpPr>
              <p:spPr bwMode="auto">
                <a:xfrm>
                  <a:off x="8619801" y="4779687"/>
                  <a:ext cx="278385" cy="146457"/>
                </a:xfrm>
                <a:custGeom>
                  <a:avLst/>
                  <a:gdLst>
                    <a:gd name="T0" fmla="*/ 45 w 201"/>
                    <a:gd name="T1" fmla="*/ 150 h 150"/>
                    <a:gd name="T2" fmla="*/ 45 w 201"/>
                    <a:gd name="T3" fmla="*/ 150 h 150"/>
                    <a:gd name="T4" fmla="*/ 62 w 201"/>
                    <a:gd name="T5" fmla="*/ 122 h 150"/>
                    <a:gd name="T6" fmla="*/ 80 w 201"/>
                    <a:gd name="T7" fmla="*/ 97 h 150"/>
                    <a:gd name="T8" fmla="*/ 98 w 201"/>
                    <a:gd name="T9" fmla="*/ 74 h 150"/>
                    <a:gd name="T10" fmla="*/ 108 w 201"/>
                    <a:gd name="T11" fmla="*/ 64 h 150"/>
                    <a:gd name="T12" fmla="*/ 117 w 201"/>
                    <a:gd name="T13" fmla="*/ 55 h 150"/>
                    <a:gd name="T14" fmla="*/ 127 w 201"/>
                    <a:gd name="T15" fmla="*/ 46 h 150"/>
                    <a:gd name="T16" fmla="*/ 137 w 201"/>
                    <a:gd name="T17" fmla="*/ 40 h 150"/>
                    <a:gd name="T18" fmla="*/ 147 w 201"/>
                    <a:gd name="T19" fmla="*/ 33 h 150"/>
                    <a:gd name="T20" fmla="*/ 157 w 201"/>
                    <a:gd name="T21" fmla="*/ 27 h 150"/>
                    <a:gd name="T22" fmla="*/ 167 w 201"/>
                    <a:gd name="T23" fmla="*/ 24 h 150"/>
                    <a:gd name="T24" fmla="*/ 179 w 201"/>
                    <a:gd name="T25" fmla="*/ 21 h 150"/>
                    <a:gd name="T26" fmla="*/ 190 w 201"/>
                    <a:gd name="T27" fmla="*/ 18 h 150"/>
                    <a:gd name="T28" fmla="*/ 201 w 201"/>
                    <a:gd name="T29" fmla="*/ 18 h 150"/>
                    <a:gd name="T30" fmla="*/ 201 w 201"/>
                    <a:gd name="T31" fmla="*/ 0 h 150"/>
                    <a:gd name="T32" fmla="*/ 201 w 201"/>
                    <a:gd name="T33" fmla="*/ 0 h 150"/>
                    <a:gd name="T34" fmla="*/ 186 w 201"/>
                    <a:gd name="T35" fmla="*/ 0 h 150"/>
                    <a:gd name="T36" fmla="*/ 171 w 201"/>
                    <a:gd name="T37" fmla="*/ 1 h 150"/>
                    <a:gd name="T38" fmla="*/ 157 w 201"/>
                    <a:gd name="T39" fmla="*/ 4 h 150"/>
                    <a:gd name="T40" fmla="*/ 143 w 201"/>
                    <a:gd name="T41" fmla="*/ 6 h 150"/>
                    <a:gd name="T42" fmla="*/ 129 w 201"/>
                    <a:gd name="T43" fmla="*/ 9 h 150"/>
                    <a:gd name="T44" fmla="*/ 116 w 201"/>
                    <a:gd name="T45" fmla="*/ 14 h 150"/>
                    <a:gd name="T46" fmla="*/ 103 w 201"/>
                    <a:gd name="T47" fmla="*/ 18 h 150"/>
                    <a:gd name="T48" fmla="*/ 91 w 201"/>
                    <a:gd name="T49" fmla="*/ 24 h 150"/>
                    <a:gd name="T50" fmla="*/ 78 w 201"/>
                    <a:gd name="T51" fmla="*/ 31 h 150"/>
                    <a:gd name="T52" fmla="*/ 66 w 201"/>
                    <a:gd name="T53" fmla="*/ 37 h 150"/>
                    <a:gd name="T54" fmla="*/ 43 w 201"/>
                    <a:gd name="T55" fmla="*/ 53 h 150"/>
                    <a:gd name="T56" fmla="*/ 21 w 201"/>
                    <a:gd name="T57" fmla="*/ 71 h 150"/>
                    <a:gd name="T58" fmla="*/ 0 w 201"/>
                    <a:gd name="T59" fmla="*/ 91 h 150"/>
                    <a:gd name="T60" fmla="*/ 0 w 201"/>
                    <a:gd name="T61" fmla="*/ 91 h 150"/>
                    <a:gd name="T62" fmla="*/ 23 w 201"/>
                    <a:gd name="T63" fmla="*/ 119 h 150"/>
                    <a:gd name="T64" fmla="*/ 34 w 201"/>
                    <a:gd name="T65" fmla="*/ 135 h 150"/>
                    <a:gd name="T66" fmla="*/ 45 w 201"/>
                    <a:gd name="T67" fmla="*/ 150 h 150"/>
                    <a:gd name="T68" fmla="*/ 45 w 201"/>
                    <a:gd name="T69" fmla="*/ 150 h 1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01" h="150">
                      <a:moveTo>
                        <a:pt x="45" y="150"/>
                      </a:moveTo>
                      <a:lnTo>
                        <a:pt x="45" y="150"/>
                      </a:lnTo>
                      <a:lnTo>
                        <a:pt x="62" y="122"/>
                      </a:lnTo>
                      <a:lnTo>
                        <a:pt x="80" y="97"/>
                      </a:lnTo>
                      <a:lnTo>
                        <a:pt x="98" y="74"/>
                      </a:lnTo>
                      <a:lnTo>
                        <a:pt x="108" y="64"/>
                      </a:lnTo>
                      <a:lnTo>
                        <a:pt x="117" y="55"/>
                      </a:lnTo>
                      <a:lnTo>
                        <a:pt x="127" y="46"/>
                      </a:lnTo>
                      <a:lnTo>
                        <a:pt x="137" y="40"/>
                      </a:lnTo>
                      <a:lnTo>
                        <a:pt x="147" y="33"/>
                      </a:lnTo>
                      <a:lnTo>
                        <a:pt x="157" y="27"/>
                      </a:lnTo>
                      <a:lnTo>
                        <a:pt x="167" y="24"/>
                      </a:lnTo>
                      <a:lnTo>
                        <a:pt x="179" y="21"/>
                      </a:lnTo>
                      <a:lnTo>
                        <a:pt x="190" y="18"/>
                      </a:lnTo>
                      <a:lnTo>
                        <a:pt x="201" y="18"/>
                      </a:lnTo>
                      <a:lnTo>
                        <a:pt x="201" y="0"/>
                      </a:lnTo>
                      <a:lnTo>
                        <a:pt x="186" y="0"/>
                      </a:lnTo>
                      <a:lnTo>
                        <a:pt x="171" y="1"/>
                      </a:lnTo>
                      <a:lnTo>
                        <a:pt x="157" y="4"/>
                      </a:lnTo>
                      <a:lnTo>
                        <a:pt x="143" y="6"/>
                      </a:lnTo>
                      <a:lnTo>
                        <a:pt x="129" y="9"/>
                      </a:lnTo>
                      <a:lnTo>
                        <a:pt x="116" y="14"/>
                      </a:lnTo>
                      <a:lnTo>
                        <a:pt x="103" y="18"/>
                      </a:lnTo>
                      <a:lnTo>
                        <a:pt x="91" y="24"/>
                      </a:lnTo>
                      <a:lnTo>
                        <a:pt x="78" y="31"/>
                      </a:lnTo>
                      <a:lnTo>
                        <a:pt x="66" y="37"/>
                      </a:lnTo>
                      <a:lnTo>
                        <a:pt x="43" y="53"/>
                      </a:lnTo>
                      <a:lnTo>
                        <a:pt x="21" y="71"/>
                      </a:lnTo>
                      <a:lnTo>
                        <a:pt x="0" y="91"/>
                      </a:lnTo>
                      <a:lnTo>
                        <a:pt x="23" y="119"/>
                      </a:lnTo>
                      <a:lnTo>
                        <a:pt x="34" y="135"/>
                      </a:lnTo>
                      <a:lnTo>
                        <a:pt x="45" y="150"/>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38" name="Freeform 86">
                  <a:extLst>
                    <a:ext uri="{FF2B5EF4-FFF2-40B4-BE49-F238E27FC236}">
                      <a16:creationId xmlns:a16="http://schemas.microsoft.com/office/drawing/2014/main" id="{CC2A504A-149A-49EC-8780-9048141BC416}"/>
                    </a:ext>
                  </a:extLst>
                </p:cNvPr>
                <p:cNvSpPr>
                  <a:spLocks/>
                </p:cNvSpPr>
                <p:nvPr/>
              </p:nvSpPr>
              <p:spPr bwMode="auto">
                <a:xfrm>
                  <a:off x="7769414" y="4774805"/>
                  <a:ext cx="1120462" cy="614146"/>
                </a:xfrm>
                <a:custGeom>
                  <a:avLst/>
                  <a:gdLst>
                    <a:gd name="T0" fmla="*/ 0 w 809"/>
                    <a:gd name="T1" fmla="*/ 384 h 629"/>
                    <a:gd name="T2" fmla="*/ 49 w 809"/>
                    <a:gd name="T3" fmla="*/ 487 h 629"/>
                    <a:gd name="T4" fmla="*/ 71 w 809"/>
                    <a:gd name="T5" fmla="*/ 449 h 629"/>
                    <a:gd name="T6" fmla="*/ 113 w 809"/>
                    <a:gd name="T7" fmla="*/ 371 h 629"/>
                    <a:gd name="T8" fmla="*/ 170 w 809"/>
                    <a:gd name="T9" fmla="*/ 252 h 629"/>
                    <a:gd name="T10" fmla="*/ 208 w 809"/>
                    <a:gd name="T11" fmla="*/ 179 h 629"/>
                    <a:gd name="T12" fmla="*/ 246 w 809"/>
                    <a:gd name="T13" fmla="*/ 114 h 629"/>
                    <a:gd name="T14" fmla="*/ 265 w 809"/>
                    <a:gd name="T15" fmla="*/ 87 h 629"/>
                    <a:gd name="T16" fmla="*/ 287 w 809"/>
                    <a:gd name="T17" fmla="*/ 64 h 629"/>
                    <a:gd name="T18" fmla="*/ 308 w 809"/>
                    <a:gd name="T19" fmla="*/ 45 h 629"/>
                    <a:gd name="T20" fmla="*/ 331 w 809"/>
                    <a:gd name="T21" fmla="*/ 30 h 629"/>
                    <a:gd name="T22" fmla="*/ 354 w 809"/>
                    <a:gd name="T23" fmla="*/ 21 h 629"/>
                    <a:gd name="T24" fmla="*/ 380 w 809"/>
                    <a:gd name="T25" fmla="*/ 19 h 629"/>
                    <a:gd name="T26" fmla="*/ 380 w 809"/>
                    <a:gd name="T27" fmla="*/ 19 h 629"/>
                    <a:gd name="T28" fmla="*/ 412 w 809"/>
                    <a:gd name="T29" fmla="*/ 23 h 629"/>
                    <a:gd name="T30" fmla="*/ 441 w 809"/>
                    <a:gd name="T31" fmla="*/ 38 h 629"/>
                    <a:gd name="T32" fmla="*/ 468 w 809"/>
                    <a:gd name="T33" fmla="*/ 60 h 629"/>
                    <a:gd name="T34" fmla="*/ 494 w 809"/>
                    <a:gd name="T35" fmla="*/ 91 h 629"/>
                    <a:gd name="T36" fmla="*/ 517 w 809"/>
                    <a:gd name="T37" fmla="*/ 126 h 629"/>
                    <a:gd name="T38" fmla="*/ 541 w 809"/>
                    <a:gd name="T39" fmla="*/ 167 h 629"/>
                    <a:gd name="T40" fmla="*/ 587 w 809"/>
                    <a:gd name="T41" fmla="*/ 260 h 629"/>
                    <a:gd name="T42" fmla="*/ 658 w 809"/>
                    <a:gd name="T43" fmla="*/ 412 h 629"/>
                    <a:gd name="T44" fmla="*/ 697 w 809"/>
                    <a:gd name="T45" fmla="*/ 486 h 629"/>
                    <a:gd name="T46" fmla="*/ 725 w 809"/>
                    <a:gd name="T47" fmla="*/ 532 h 629"/>
                    <a:gd name="T48" fmla="*/ 757 w 809"/>
                    <a:gd name="T49" fmla="*/ 574 h 629"/>
                    <a:gd name="T50" fmla="*/ 790 w 809"/>
                    <a:gd name="T51" fmla="*/ 613 h 629"/>
                    <a:gd name="T52" fmla="*/ 809 w 809"/>
                    <a:gd name="T53" fmla="*/ 510 h 629"/>
                    <a:gd name="T54" fmla="*/ 790 w 809"/>
                    <a:gd name="T55" fmla="*/ 471 h 629"/>
                    <a:gd name="T56" fmla="*/ 732 w 809"/>
                    <a:gd name="T57" fmla="*/ 346 h 629"/>
                    <a:gd name="T58" fmla="*/ 690 w 809"/>
                    <a:gd name="T59" fmla="*/ 261 h 629"/>
                    <a:gd name="T60" fmla="*/ 644 w 809"/>
                    <a:gd name="T61" fmla="*/ 181 h 629"/>
                    <a:gd name="T62" fmla="*/ 618 w 809"/>
                    <a:gd name="T63" fmla="*/ 144 h 629"/>
                    <a:gd name="T64" fmla="*/ 591 w 809"/>
                    <a:gd name="T65" fmla="*/ 110 h 629"/>
                    <a:gd name="T66" fmla="*/ 562 w 809"/>
                    <a:gd name="T67" fmla="*/ 79 h 629"/>
                    <a:gd name="T68" fmla="*/ 532 w 809"/>
                    <a:gd name="T69" fmla="*/ 52 h 629"/>
                    <a:gd name="T70" fmla="*/ 498 w 809"/>
                    <a:gd name="T71" fmla="*/ 31 h 629"/>
                    <a:gd name="T72" fmla="*/ 461 w 809"/>
                    <a:gd name="T73" fmla="*/ 14 h 629"/>
                    <a:gd name="T74" fmla="*/ 423 w 809"/>
                    <a:gd name="T75" fmla="*/ 4 h 629"/>
                    <a:gd name="T76" fmla="*/ 380 w 809"/>
                    <a:gd name="T77" fmla="*/ 0 h 629"/>
                    <a:gd name="T78" fmla="*/ 380 w 809"/>
                    <a:gd name="T79" fmla="*/ 1 h 629"/>
                    <a:gd name="T80" fmla="*/ 345 w 809"/>
                    <a:gd name="T81" fmla="*/ 2 h 629"/>
                    <a:gd name="T82" fmla="*/ 313 w 809"/>
                    <a:gd name="T83" fmla="*/ 9 h 629"/>
                    <a:gd name="T84" fmla="*/ 282 w 809"/>
                    <a:gd name="T85" fmla="*/ 20 h 629"/>
                    <a:gd name="T86" fmla="*/ 253 w 809"/>
                    <a:gd name="T87" fmla="*/ 33 h 629"/>
                    <a:gd name="T88" fmla="*/ 225 w 809"/>
                    <a:gd name="T89" fmla="*/ 51 h 629"/>
                    <a:gd name="T90" fmla="*/ 199 w 809"/>
                    <a:gd name="T91" fmla="*/ 73 h 629"/>
                    <a:gd name="T92" fmla="*/ 176 w 809"/>
                    <a:gd name="T93" fmla="*/ 96 h 629"/>
                    <a:gd name="T94" fmla="*/ 129 w 809"/>
                    <a:gd name="T95" fmla="*/ 151 h 629"/>
                    <a:gd name="T96" fmla="*/ 89 w 809"/>
                    <a:gd name="T97" fmla="*/ 214 h 629"/>
                    <a:gd name="T98" fmla="*/ 52 w 809"/>
                    <a:gd name="T99" fmla="*/ 280 h 629"/>
                    <a:gd name="T100" fmla="*/ 0 w 809"/>
                    <a:gd name="T101" fmla="*/ 384 h 62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09" h="629">
                      <a:moveTo>
                        <a:pt x="0" y="384"/>
                      </a:moveTo>
                      <a:lnTo>
                        <a:pt x="0" y="384"/>
                      </a:lnTo>
                      <a:lnTo>
                        <a:pt x="24" y="437"/>
                      </a:lnTo>
                      <a:lnTo>
                        <a:pt x="49" y="487"/>
                      </a:lnTo>
                      <a:lnTo>
                        <a:pt x="71" y="449"/>
                      </a:lnTo>
                      <a:lnTo>
                        <a:pt x="92" y="411"/>
                      </a:lnTo>
                      <a:lnTo>
                        <a:pt x="113" y="371"/>
                      </a:lnTo>
                      <a:lnTo>
                        <a:pt x="133" y="330"/>
                      </a:lnTo>
                      <a:lnTo>
                        <a:pt x="170" y="252"/>
                      </a:lnTo>
                      <a:lnTo>
                        <a:pt x="189" y="215"/>
                      </a:lnTo>
                      <a:lnTo>
                        <a:pt x="208" y="179"/>
                      </a:lnTo>
                      <a:lnTo>
                        <a:pt x="227" y="145"/>
                      </a:lnTo>
                      <a:lnTo>
                        <a:pt x="246" y="114"/>
                      </a:lnTo>
                      <a:lnTo>
                        <a:pt x="256" y="101"/>
                      </a:lnTo>
                      <a:lnTo>
                        <a:pt x="265" y="87"/>
                      </a:lnTo>
                      <a:lnTo>
                        <a:pt x="277" y="75"/>
                      </a:lnTo>
                      <a:lnTo>
                        <a:pt x="287" y="64"/>
                      </a:lnTo>
                      <a:lnTo>
                        <a:pt x="297" y="54"/>
                      </a:lnTo>
                      <a:lnTo>
                        <a:pt x="308" y="45"/>
                      </a:lnTo>
                      <a:lnTo>
                        <a:pt x="319" y="37"/>
                      </a:lnTo>
                      <a:lnTo>
                        <a:pt x="331" y="30"/>
                      </a:lnTo>
                      <a:lnTo>
                        <a:pt x="343" y="26"/>
                      </a:lnTo>
                      <a:lnTo>
                        <a:pt x="354" y="21"/>
                      </a:lnTo>
                      <a:lnTo>
                        <a:pt x="368" y="19"/>
                      </a:lnTo>
                      <a:lnTo>
                        <a:pt x="380" y="19"/>
                      </a:lnTo>
                      <a:lnTo>
                        <a:pt x="396" y="20"/>
                      </a:lnTo>
                      <a:lnTo>
                        <a:pt x="412" y="23"/>
                      </a:lnTo>
                      <a:lnTo>
                        <a:pt x="426" y="30"/>
                      </a:lnTo>
                      <a:lnTo>
                        <a:pt x="441" y="38"/>
                      </a:lnTo>
                      <a:lnTo>
                        <a:pt x="454" y="49"/>
                      </a:lnTo>
                      <a:lnTo>
                        <a:pt x="468" y="60"/>
                      </a:lnTo>
                      <a:lnTo>
                        <a:pt x="481" y="75"/>
                      </a:lnTo>
                      <a:lnTo>
                        <a:pt x="494" y="91"/>
                      </a:lnTo>
                      <a:lnTo>
                        <a:pt x="506" y="107"/>
                      </a:lnTo>
                      <a:lnTo>
                        <a:pt x="517" y="126"/>
                      </a:lnTo>
                      <a:lnTo>
                        <a:pt x="530" y="147"/>
                      </a:lnTo>
                      <a:lnTo>
                        <a:pt x="541" y="167"/>
                      </a:lnTo>
                      <a:lnTo>
                        <a:pt x="563" y="212"/>
                      </a:lnTo>
                      <a:lnTo>
                        <a:pt x="587" y="260"/>
                      </a:lnTo>
                      <a:lnTo>
                        <a:pt x="633" y="361"/>
                      </a:lnTo>
                      <a:lnTo>
                        <a:pt x="658" y="412"/>
                      </a:lnTo>
                      <a:lnTo>
                        <a:pt x="684" y="461"/>
                      </a:lnTo>
                      <a:lnTo>
                        <a:pt x="697" y="486"/>
                      </a:lnTo>
                      <a:lnTo>
                        <a:pt x="710" y="510"/>
                      </a:lnTo>
                      <a:lnTo>
                        <a:pt x="725" y="532"/>
                      </a:lnTo>
                      <a:lnTo>
                        <a:pt x="741" y="554"/>
                      </a:lnTo>
                      <a:lnTo>
                        <a:pt x="757" y="574"/>
                      </a:lnTo>
                      <a:lnTo>
                        <a:pt x="773" y="595"/>
                      </a:lnTo>
                      <a:lnTo>
                        <a:pt x="790" y="613"/>
                      </a:lnTo>
                      <a:lnTo>
                        <a:pt x="808" y="629"/>
                      </a:lnTo>
                      <a:lnTo>
                        <a:pt x="809" y="510"/>
                      </a:lnTo>
                      <a:lnTo>
                        <a:pt x="790" y="471"/>
                      </a:lnTo>
                      <a:lnTo>
                        <a:pt x="771" y="431"/>
                      </a:lnTo>
                      <a:lnTo>
                        <a:pt x="732" y="346"/>
                      </a:lnTo>
                      <a:lnTo>
                        <a:pt x="712" y="303"/>
                      </a:lnTo>
                      <a:lnTo>
                        <a:pt x="690" y="261"/>
                      </a:lnTo>
                      <a:lnTo>
                        <a:pt x="668" y="220"/>
                      </a:lnTo>
                      <a:lnTo>
                        <a:pt x="644" y="181"/>
                      </a:lnTo>
                      <a:lnTo>
                        <a:pt x="632" y="162"/>
                      </a:lnTo>
                      <a:lnTo>
                        <a:pt x="618" y="144"/>
                      </a:lnTo>
                      <a:lnTo>
                        <a:pt x="605" y="126"/>
                      </a:lnTo>
                      <a:lnTo>
                        <a:pt x="591" y="110"/>
                      </a:lnTo>
                      <a:lnTo>
                        <a:pt x="578" y="94"/>
                      </a:lnTo>
                      <a:lnTo>
                        <a:pt x="562" y="79"/>
                      </a:lnTo>
                      <a:lnTo>
                        <a:pt x="548" y="66"/>
                      </a:lnTo>
                      <a:lnTo>
                        <a:pt x="532" y="52"/>
                      </a:lnTo>
                      <a:lnTo>
                        <a:pt x="515" y="41"/>
                      </a:lnTo>
                      <a:lnTo>
                        <a:pt x="498" y="31"/>
                      </a:lnTo>
                      <a:lnTo>
                        <a:pt x="480" y="22"/>
                      </a:lnTo>
                      <a:lnTo>
                        <a:pt x="461" y="14"/>
                      </a:lnTo>
                      <a:lnTo>
                        <a:pt x="442" y="9"/>
                      </a:lnTo>
                      <a:lnTo>
                        <a:pt x="423" y="4"/>
                      </a:lnTo>
                      <a:lnTo>
                        <a:pt x="401" y="1"/>
                      </a:lnTo>
                      <a:lnTo>
                        <a:pt x="380" y="0"/>
                      </a:lnTo>
                      <a:lnTo>
                        <a:pt x="380" y="1"/>
                      </a:lnTo>
                      <a:lnTo>
                        <a:pt x="363" y="1"/>
                      </a:lnTo>
                      <a:lnTo>
                        <a:pt x="345" y="2"/>
                      </a:lnTo>
                      <a:lnTo>
                        <a:pt x="329" y="5"/>
                      </a:lnTo>
                      <a:lnTo>
                        <a:pt x="313" y="9"/>
                      </a:lnTo>
                      <a:lnTo>
                        <a:pt x="297" y="13"/>
                      </a:lnTo>
                      <a:lnTo>
                        <a:pt x="282" y="20"/>
                      </a:lnTo>
                      <a:lnTo>
                        <a:pt x="268" y="27"/>
                      </a:lnTo>
                      <a:lnTo>
                        <a:pt x="253" y="33"/>
                      </a:lnTo>
                      <a:lnTo>
                        <a:pt x="240" y="42"/>
                      </a:lnTo>
                      <a:lnTo>
                        <a:pt x="225" y="51"/>
                      </a:lnTo>
                      <a:lnTo>
                        <a:pt x="213" y="61"/>
                      </a:lnTo>
                      <a:lnTo>
                        <a:pt x="199" y="73"/>
                      </a:lnTo>
                      <a:lnTo>
                        <a:pt x="187" y="84"/>
                      </a:lnTo>
                      <a:lnTo>
                        <a:pt x="176" y="96"/>
                      </a:lnTo>
                      <a:lnTo>
                        <a:pt x="152" y="123"/>
                      </a:lnTo>
                      <a:lnTo>
                        <a:pt x="129" y="151"/>
                      </a:lnTo>
                      <a:lnTo>
                        <a:pt x="109" y="181"/>
                      </a:lnTo>
                      <a:lnTo>
                        <a:pt x="89" y="214"/>
                      </a:lnTo>
                      <a:lnTo>
                        <a:pt x="70" y="246"/>
                      </a:lnTo>
                      <a:lnTo>
                        <a:pt x="52" y="280"/>
                      </a:lnTo>
                      <a:lnTo>
                        <a:pt x="34" y="315"/>
                      </a:lnTo>
                      <a:lnTo>
                        <a:pt x="0" y="384"/>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39" name="Freeform 87">
                  <a:extLst>
                    <a:ext uri="{FF2B5EF4-FFF2-40B4-BE49-F238E27FC236}">
                      <a16:creationId xmlns:a16="http://schemas.microsoft.com/office/drawing/2014/main" id="{FC0E5F65-AC79-4EFF-AD39-3E650279F07F}"/>
                    </a:ext>
                  </a:extLst>
                </p:cNvPr>
                <p:cNvSpPr>
                  <a:spLocks/>
                </p:cNvSpPr>
                <p:nvPr/>
              </p:nvSpPr>
              <p:spPr bwMode="auto">
                <a:xfrm>
                  <a:off x="6601756" y="4762070"/>
                  <a:ext cx="1119182" cy="683511"/>
                </a:xfrm>
                <a:custGeom>
                  <a:avLst/>
                  <a:gdLst>
                    <a:gd name="T0" fmla="*/ 789 w 977"/>
                    <a:gd name="T1" fmla="*/ 682 h 700"/>
                    <a:gd name="T2" fmla="*/ 821 w 977"/>
                    <a:gd name="T3" fmla="*/ 673 h 700"/>
                    <a:gd name="T4" fmla="*/ 850 w 977"/>
                    <a:gd name="T5" fmla="*/ 654 h 700"/>
                    <a:gd name="T6" fmla="*/ 880 w 977"/>
                    <a:gd name="T7" fmla="*/ 626 h 700"/>
                    <a:gd name="T8" fmla="*/ 932 w 977"/>
                    <a:gd name="T9" fmla="*/ 549 h 700"/>
                    <a:gd name="T10" fmla="*/ 977 w 977"/>
                    <a:gd name="T11" fmla="*/ 609 h 700"/>
                    <a:gd name="T12" fmla="*/ 935 w 977"/>
                    <a:gd name="T13" fmla="*/ 647 h 700"/>
                    <a:gd name="T14" fmla="*/ 887 w 977"/>
                    <a:gd name="T15" fmla="*/ 676 h 700"/>
                    <a:gd name="T16" fmla="*/ 848 w 977"/>
                    <a:gd name="T17" fmla="*/ 691 h 700"/>
                    <a:gd name="T18" fmla="*/ 807 w 977"/>
                    <a:gd name="T19" fmla="*/ 698 h 700"/>
                    <a:gd name="T20" fmla="*/ 776 w 977"/>
                    <a:gd name="T21" fmla="*/ 700 h 700"/>
                    <a:gd name="T22" fmla="*/ 729 w 977"/>
                    <a:gd name="T23" fmla="*/ 695 h 700"/>
                    <a:gd name="T24" fmla="*/ 686 w 977"/>
                    <a:gd name="T25" fmla="*/ 683 h 700"/>
                    <a:gd name="T26" fmla="*/ 647 w 977"/>
                    <a:gd name="T27" fmla="*/ 663 h 700"/>
                    <a:gd name="T28" fmla="*/ 610 w 977"/>
                    <a:gd name="T29" fmla="*/ 636 h 700"/>
                    <a:gd name="T30" fmla="*/ 546 w 977"/>
                    <a:gd name="T31" fmla="*/ 567 h 700"/>
                    <a:gd name="T32" fmla="*/ 491 w 977"/>
                    <a:gd name="T33" fmla="*/ 483 h 700"/>
                    <a:gd name="T34" fmla="*/ 427 w 977"/>
                    <a:gd name="T35" fmla="*/ 359 h 700"/>
                    <a:gd name="T36" fmla="*/ 341 w 977"/>
                    <a:gd name="T37" fmla="*/ 176 h 700"/>
                    <a:gd name="T38" fmla="*/ 297 w 977"/>
                    <a:gd name="T39" fmla="*/ 102 h 700"/>
                    <a:gd name="T40" fmla="*/ 250 w 977"/>
                    <a:gd name="T41" fmla="*/ 49 h 700"/>
                    <a:gd name="T42" fmla="*/ 223 w 977"/>
                    <a:gd name="T43" fmla="*/ 31 h 700"/>
                    <a:gd name="T44" fmla="*/ 195 w 977"/>
                    <a:gd name="T45" fmla="*/ 21 h 700"/>
                    <a:gd name="T46" fmla="*/ 175 w 977"/>
                    <a:gd name="T47" fmla="*/ 18 h 700"/>
                    <a:gd name="T48" fmla="*/ 137 w 977"/>
                    <a:gd name="T49" fmla="*/ 25 h 700"/>
                    <a:gd name="T50" fmla="*/ 102 w 977"/>
                    <a:gd name="T51" fmla="*/ 45 h 700"/>
                    <a:gd name="T52" fmla="*/ 69 w 977"/>
                    <a:gd name="T53" fmla="*/ 78 h 700"/>
                    <a:gd name="T54" fmla="*/ 39 w 977"/>
                    <a:gd name="T55" fmla="*/ 118 h 700"/>
                    <a:gd name="T56" fmla="*/ 1 w 977"/>
                    <a:gd name="T57" fmla="*/ 68 h 700"/>
                    <a:gd name="T58" fmla="*/ 39 w 977"/>
                    <a:gd name="T59" fmla="*/ 40 h 700"/>
                    <a:gd name="T60" fmla="*/ 103 w 977"/>
                    <a:gd name="T61" fmla="*/ 11 h 700"/>
                    <a:gd name="T62" fmla="*/ 176 w 977"/>
                    <a:gd name="T63" fmla="*/ 0 h 700"/>
                    <a:gd name="T64" fmla="*/ 207 w 977"/>
                    <a:gd name="T65" fmla="*/ 3 h 700"/>
                    <a:gd name="T66" fmla="*/ 251 w 977"/>
                    <a:gd name="T67" fmla="*/ 13 h 700"/>
                    <a:gd name="T68" fmla="*/ 292 w 977"/>
                    <a:gd name="T69" fmla="*/ 31 h 700"/>
                    <a:gd name="T70" fmla="*/ 329 w 977"/>
                    <a:gd name="T71" fmla="*/ 55 h 700"/>
                    <a:gd name="T72" fmla="*/ 385 w 977"/>
                    <a:gd name="T73" fmla="*/ 108 h 700"/>
                    <a:gd name="T74" fmla="*/ 443 w 977"/>
                    <a:gd name="T75" fmla="*/ 188 h 700"/>
                    <a:gd name="T76" fmla="*/ 494 w 977"/>
                    <a:gd name="T77" fmla="*/ 278 h 700"/>
                    <a:gd name="T78" fmla="*/ 611 w 977"/>
                    <a:gd name="T79" fmla="*/ 524 h 700"/>
                    <a:gd name="T80" fmla="*/ 656 w 977"/>
                    <a:gd name="T81" fmla="*/ 598 h 700"/>
                    <a:gd name="T82" fmla="*/ 703 w 977"/>
                    <a:gd name="T83" fmla="*/ 651 h 700"/>
                    <a:gd name="T84" fmla="*/ 729 w 977"/>
                    <a:gd name="T85" fmla="*/ 669 h 700"/>
                    <a:gd name="T86" fmla="*/ 757 w 977"/>
                    <a:gd name="T87" fmla="*/ 679 h 700"/>
                    <a:gd name="T88" fmla="*/ 776 w 977"/>
                    <a:gd name="T89" fmla="*/ 682 h 7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894 w 10000"/>
                    <a:gd name="connsiteY65" fmla="*/ 271 h 10000"/>
                    <a:gd name="connsiteX66" fmla="*/ 1791 w 10000"/>
                    <a:gd name="connsiteY66" fmla="*/ 257 h 10000"/>
                    <a:gd name="connsiteX67" fmla="*/ 1668 w 10000"/>
                    <a:gd name="connsiteY67" fmla="*/ 271 h 10000"/>
                    <a:gd name="connsiteX68" fmla="*/ 1525 w 10000"/>
                    <a:gd name="connsiteY68" fmla="*/ 314 h 10000"/>
                    <a:gd name="connsiteX69" fmla="*/ 1402 w 10000"/>
                    <a:gd name="connsiteY69" fmla="*/ 357 h 10000"/>
                    <a:gd name="connsiteX70" fmla="*/ 1279 w 10000"/>
                    <a:gd name="connsiteY70" fmla="*/ 443 h 10000"/>
                    <a:gd name="connsiteX71" fmla="*/ 1157 w 10000"/>
                    <a:gd name="connsiteY71" fmla="*/ 529 h 10000"/>
                    <a:gd name="connsiteX72" fmla="*/ 1044 w 10000"/>
                    <a:gd name="connsiteY72" fmla="*/ 643 h 10000"/>
                    <a:gd name="connsiteX73" fmla="*/ 931 w 10000"/>
                    <a:gd name="connsiteY73" fmla="*/ 786 h 10000"/>
                    <a:gd name="connsiteX74" fmla="*/ 809 w 10000"/>
                    <a:gd name="connsiteY74" fmla="*/ 929 h 10000"/>
                    <a:gd name="connsiteX75" fmla="*/ 706 w 10000"/>
                    <a:gd name="connsiteY75" fmla="*/ 1114 h 10000"/>
                    <a:gd name="connsiteX76" fmla="*/ 604 w 10000"/>
                    <a:gd name="connsiteY76" fmla="*/ 1286 h 10000"/>
                    <a:gd name="connsiteX77" fmla="*/ 491 w 10000"/>
                    <a:gd name="connsiteY77" fmla="*/ 1486 h 10000"/>
                    <a:gd name="connsiteX78" fmla="*/ 399 w 10000"/>
                    <a:gd name="connsiteY78" fmla="*/ 1686 h 10000"/>
                    <a:gd name="connsiteX79" fmla="*/ 194 w 10000"/>
                    <a:gd name="connsiteY79" fmla="*/ 2157 h 10000"/>
                    <a:gd name="connsiteX80" fmla="*/ 0 w 10000"/>
                    <a:gd name="connsiteY80" fmla="*/ 2643 h 10000"/>
                    <a:gd name="connsiteX81" fmla="*/ 10 w 10000"/>
                    <a:gd name="connsiteY81" fmla="*/ 971 h 10000"/>
                    <a:gd name="connsiteX82" fmla="*/ 205 w 10000"/>
                    <a:gd name="connsiteY82" fmla="*/ 757 h 10000"/>
                    <a:gd name="connsiteX83" fmla="*/ 399 w 10000"/>
                    <a:gd name="connsiteY83" fmla="*/ 571 h 10000"/>
                    <a:gd name="connsiteX84" fmla="*/ 604 w 10000"/>
                    <a:gd name="connsiteY84" fmla="*/ 386 h 10000"/>
                    <a:gd name="connsiteX85" fmla="*/ 819 w 10000"/>
                    <a:gd name="connsiteY85" fmla="*/ 257 h 10000"/>
                    <a:gd name="connsiteX86" fmla="*/ 1054 w 10000"/>
                    <a:gd name="connsiteY86" fmla="*/ 157 h 10000"/>
                    <a:gd name="connsiteX87" fmla="*/ 1300 w 10000"/>
                    <a:gd name="connsiteY87" fmla="*/ 71 h 10000"/>
                    <a:gd name="connsiteX88" fmla="*/ 1535 w 10000"/>
                    <a:gd name="connsiteY88" fmla="*/ 29 h 10000"/>
                    <a:gd name="connsiteX89" fmla="*/ 1801 w 10000"/>
                    <a:gd name="connsiteY89" fmla="*/ 0 h 10000"/>
                    <a:gd name="connsiteX90" fmla="*/ 1965 w 10000"/>
                    <a:gd name="connsiteY90" fmla="*/ 0 h 10000"/>
                    <a:gd name="connsiteX91" fmla="*/ 2119 w 10000"/>
                    <a:gd name="connsiteY91" fmla="*/ 43 h 10000"/>
                    <a:gd name="connsiteX92" fmla="*/ 2272 w 10000"/>
                    <a:gd name="connsiteY92" fmla="*/ 71 h 10000"/>
                    <a:gd name="connsiteX93" fmla="*/ 2426 w 10000"/>
                    <a:gd name="connsiteY93" fmla="*/ 114 h 10000"/>
                    <a:gd name="connsiteX94" fmla="*/ 2569 w 10000"/>
                    <a:gd name="connsiteY94" fmla="*/ 186 h 10000"/>
                    <a:gd name="connsiteX95" fmla="*/ 2712 w 10000"/>
                    <a:gd name="connsiteY95" fmla="*/ 257 h 10000"/>
                    <a:gd name="connsiteX96" fmla="*/ 2845 w 10000"/>
                    <a:gd name="connsiteY96" fmla="*/ 343 h 10000"/>
                    <a:gd name="connsiteX97" fmla="*/ 2989 w 10000"/>
                    <a:gd name="connsiteY97" fmla="*/ 443 h 10000"/>
                    <a:gd name="connsiteX98" fmla="*/ 3112 w 10000"/>
                    <a:gd name="connsiteY98" fmla="*/ 529 h 10000"/>
                    <a:gd name="connsiteX99" fmla="*/ 3234 w 10000"/>
                    <a:gd name="connsiteY99" fmla="*/ 657 h 10000"/>
                    <a:gd name="connsiteX100" fmla="*/ 3367 w 10000"/>
                    <a:gd name="connsiteY100" fmla="*/ 786 h 10000"/>
                    <a:gd name="connsiteX101" fmla="*/ 3490 w 10000"/>
                    <a:gd name="connsiteY101" fmla="*/ 914 h 10000"/>
                    <a:gd name="connsiteX102" fmla="*/ 3726 w 10000"/>
                    <a:gd name="connsiteY102" fmla="*/ 1200 h 10000"/>
                    <a:gd name="connsiteX103" fmla="*/ 3941 w 10000"/>
                    <a:gd name="connsiteY103" fmla="*/ 1543 h 10000"/>
                    <a:gd name="connsiteX104" fmla="*/ 4145 w 10000"/>
                    <a:gd name="connsiteY104" fmla="*/ 1900 h 10000"/>
                    <a:gd name="connsiteX105" fmla="*/ 4340 w 10000"/>
                    <a:gd name="connsiteY105" fmla="*/ 2286 h 10000"/>
                    <a:gd name="connsiteX106" fmla="*/ 4534 w 10000"/>
                    <a:gd name="connsiteY106" fmla="*/ 2686 h 10000"/>
                    <a:gd name="connsiteX107" fmla="*/ 4708 w 10000"/>
                    <a:gd name="connsiteY107" fmla="*/ 3100 h 10000"/>
                    <a:gd name="connsiteX108" fmla="*/ 4893 w 10000"/>
                    <a:gd name="connsiteY108" fmla="*/ 3529 h 10000"/>
                    <a:gd name="connsiteX109" fmla="*/ 5056 w 10000"/>
                    <a:gd name="connsiteY109" fmla="*/ 3971 h 10000"/>
                    <a:gd name="connsiteX110" fmla="*/ 5363 w 10000"/>
                    <a:gd name="connsiteY110" fmla="*/ 4871 h 10000"/>
                    <a:gd name="connsiteX111" fmla="*/ 5967 w 10000"/>
                    <a:gd name="connsiteY111" fmla="*/ 6657 h 10000"/>
                    <a:gd name="connsiteX112" fmla="*/ 6254 w 10000"/>
                    <a:gd name="connsiteY112" fmla="*/ 7486 h 10000"/>
                    <a:gd name="connsiteX113" fmla="*/ 6407 w 10000"/>
                    <a:gd name="connsiteY113" fmla="*/ 7843 h 10000"/>
                    <a:gd name="connsiteX114" fmla="*/ 6551 w 10000"/>
                    <a:gd name="connsiteY114" fmla="*/ 8214 h 10000"/>
                    <a:gd name="connsiteX115" fmla="*/ 6714 w 10000"/>
                    <a:gd name="connsiteY115" fmla="*/ 8543 h 10000"/>
                    <a:gd name="connsiteX116" fmla="*/ 6868 w 10000"/>
                    <a:gd name="connsiteY116" fmla="*/ 8829 h 10000"/>
                    <a:gd name="connsiteX117" fmla="*/ 7021 w 10000"/>
                    <a:gd name="connsiteY117" fmla="*/ 9100 h 10000"/>
                    <a:gd name="connsiteX118" fmla="*/ 7195 w 10000"/>
                    <a:gd name="connsiteY118" fmla="*/ 9300 h 10000"/>
                    <a:gd name="connsiteX119" fmla="*/ 7288 w 10000"/>
                    <a:gd name="connsiteY119" fmla="*/ 9400 h 10000"/>
                    <a:gd name="connsiteX120" fmla="*/ 7369 w 10000"/>
                    <a:gd name="connsiteY120" fmla="*/ 9500 h 10000"/>
                    <a:gd name="connsiteX121" fmla="*/ 7462 w 10000"/>
                    <a:gd name="connsiteY121" fmla="*/ 9557 h 10000"/>
                    <a:gd name="connsiteX122" fmla="*/ 7554 w 10000"/>
                    <a:gd name="connsiteY122" fmla="*/ 9629 h 10000"/>
                    <a:gd name="connsiteX123" fmla="*/ 7646 w 10000"/>
                    <a:gd name="connsiteY123" fmla="*/ 9671 h 10000"/>
                    <a:gd name="connsiteX124" fmla="*/ 7748 w 10000"/>
                    <a:gd name="connsiteY124" fmla="*/ 9700 h 10000"/>
                    <a:gd name="connsiteX125" fmla="*/ 7851 w 10000"/>
                    <a:gd name="connsiteY125" fmla="*/ 9743 h 10000"/>
                    <a:gd name="connsiteX126" fmla="*/ 7943 w 10000"/>
                    <a:gd name="connsiteY126"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791 w 10000"/>
                    <a:gd name="connsiteY65" fmla="*/ 257 h 10000"/>
                    <a:gd name="connsiteX66" fmla="*/ 1668 w 10000"/>
                    <a:gd name="connsiteY66" fmla="*/ 271 h 10000"/>
                    <a:gd name="connsiteX67" fmla="*/ 1525 w 10000"/>
                    <a:gd name="connsiteY67" fmla="*/ 314 h 10000"/>
                    <a:gd name="connsiteX68" fmla="*/ 1402 w 10000"/>
                    <a:gd name="connsiteY68" fmla="*/ 357 h 10000"/>
                    <a:gd name="connsiteX69" fmla="*/ 1279 w 10000"/>
                    <a:gd name="connsiteY69" fmla="*/ 443 h 10000"/>
                    <a:gd name="connsiteX70" fmla="*/ 1157 w 10000"/>
                    <a:gd name="connsiteY70" fmla="*/ 529 h 10000"/>
                    <a:gd name="connsiteX71" fmla="*/ 1044 w 10000"/>
                    <a:gd name="connsiteY71" fmla="*/ 643 h 10000"/>
                    <a:gd name="connsiteX72" fmla="*/ 931 w 10000"/>
                    <a:gd name="connsiteY72" fmla="*/ 786 h 10000"/>
                    <a:gd name="connsiteX73" fmla="*/ 809 w 10000"/>
                    <a:gd name="connsiteY73" fmla="*/ 929 h 10000"/>
                    <a:gd name="connsiteX74" fmla="*/ 706 w 10000"/>
                    <a:gd name="connsiteY74" fmla="*/ 1114 h 10000"/>
                    <a:gd name="connsiteX75" fmla="*/ 604 w 10000"/>
                    <a:gd name="connsiteY75" fmla="*/ 1286 h 10000"/>
                    <a:gd name="connsiteX76" fmla="*/ 491 w 10000"/>
                    <a:gd name="connsiteY76" fmla="*/ 1486 h 10000"/>
                    <a:gd name="connsiteX77" fmla="*/ 399 w 10000"/>
                    <a:gd name="connsiteY77" fmla="*/ 1686 h 10000"/>
                    <a:gd name="connsiteX78" fmla="*/ 194 w 10000"/>
                    <a:gd name="connsiteY78" fmla="*/ 2157 h 10000"/>
                    <a:gd name="connsiteX79" fmla="*/ 0 w 10000"/>
                    <a:gd name="connsiteY79" fmla="*/ 2643 h 10000"/>
                    <a:gd name="connsiteX80" fmla="*/ 10 w 10000"/>
                    <a:gd name="connsiteY80" fmla="*/ 971 h 10000"/>
                    <a:gd name="connsiteX81" fmla="*/ 205 w 10000"/>
                    <a:gd name="connsiteY81" fmla="*/ 757 h 10000"/>
                    <a:gd name="connsiteX82" fmla="*/ 399 w 10000"/>
                    <a:gd name="connsiteY82" fmla="*/ 571 h 10000"/>
                    <a:gd name="connsiteX83" fmla="*/ 604 w 10000"/>
                    <a:gd name="connsiteY83" fmla="*/ 386 h 10000"/>
                    <a:gd name="connsiteX84" fmla="*/ 819 w 10000"/>
                    <a:gd name="connsiteY84" fmla="*/ 257 h 10000"/>
                    <a:gd name="connsiteX85" fmla="*/ 1054 w 10000"/>
                    <a:gd name="connsiteY85" fmla="*/ 157 h 10000"/>
                    <a:gd name="connsiteX86" fmla="*/ 1300 w 10000"/>
                    <a:gd name="connsiteY86" fmla="*/ 71 h 10000"/>
                    <a:gd name="connsiteX87" fmla="*/ 1535 w 10000"/>
                    <a:gd name="connsiteY87" fmla="*/ 29 h 10000"/>
                    <a:gd name="connsiteX88" fmla="*/ 1801 w 10000"/>
                    <a:gd name="connsiteY88" fmla="*/ 0 h 10000"/>
                    <a:gd name="connsiteX89" fmla="*/ 1965 w 10000"/>
                    <a:gd name="connsiteY89" fmla="*/ 0 h 10000"/>
                    <a:gd name="connsiteX90" fmla="*/ 2119 w 10000"/>
                    <a:gd name="connsiteY90" fmla="*/ 43 h 10000"/>
                    <a:gd name="connsiteX91" fmla="*/ 2272 w 10000"/>
                    <a:gd name="connsiteY91" fmla="*/ 71 h 10000"/>
                    <a:gd name="connsiteX92" fmla="*/ 2426 w 10000"/>
                    <a:gd name="connsiteY92" fmla="*/ 114 h 10000"/>
                    <a:gd name="connsiteX93" fmla="*/ 2569 w 10000"/>
                    <a:gd name="connsiteY93" fmla="*/ 186 h 10000"/>
                    <a:gd name="connsiteX94" fmla="*/ 2712 w 10000"/>
                    <a:gd name="connsiteY94" fmla="*/ 257 h 10000"/>
                    <a:gd name="connsiteX95" fmla="*/ 2845 w 10000"/>
                    <a:gd name="connsiteY95" fmla="*/ 343 h 10000"/>
                    <a:gd name="connsiteX96" fmla="*/ 2989 w 10000"/>
                    <a:gd name="connsiteY96" fmla="*/ 443 h 10000"/>
                    <a:gd name="connsiteX97" fmla="*/ 3112 w 10000"/>
                    <a:gd name="connsiteY97" fmla="*/ 529 h 10000"/>
                    <a:gd name="connsiteX98" fmla="*/ 3234 w 10000"/>
                    <a:gd name="connsiteY98" fmla="*/ 657 h 10000"/>
                    <a:gd name="connsiteX99" fmla="*/ 3367 w 10000"/>
                    <a:gd name="connsiteY99" fmla="*/ 786 h 10000"/>
                    <a:gd name="connsiteX100" fmla="*/ 3490 w 10000"/>
                    <a:gd name="connsiteY100" fmla="*/ 914 h 10000"/>
                    <a:gd name="connsiteX101" fmla="*/ 3726 w 10000"/>
                    <a:gd name="connsiteY101" fmla="*/ 1200 h 10000"/>
                    <a:gd name="connsiteX102" fmla="*/ 3941 w 10000"/>
                    <a:gd name="connsiteY102" fmla="*/ 1543 h 10000"/>
                    <a:gd name="connsiteX103" fmla="*/ 4145 w 10000"/>
                    <a:gd name="connsiteY103" fmla="*/ 1900 h 10000"/>
                    <a:gd name="connsiteX104" fmla="*/ 4340 w 10000"/>
                    <a:gd name="connsiteY104" fmla="*/ 2286 h 10000"/>
                    <a:gd name="connsiteX105" fmla="*/ 4534 w 10000"/>
                    <a:gd name="connsiteY105" fmla="*/ 2686 h 10000"/>
                    <a:gd name="connsiteX106" fmla="*/ 4708 w 10000"/>
                    <a:gd name="connsiteY106" fmla="*/ 3100 h 10000"/>
                    <a:gd name="connsiteX107" fmla="*/ 4893 w 10000"/>
                    <a:gd name="connsiteY107" fmla="*/ 3529 h 10000"/>
                    <a:gd name="connsiteX108" fmla="*/ 5056 w 10000"/>
                    <a:gd name="connsiteY108" fmla="*/ 3971 h 10000"/>
                    <a:gd name="connsiteX109" fmla="*/ 5363 w 10000"/>
                    <a:gd name="connsiteY109" fmla="*/ 4871 h 10000"/>
                    <a:gd name="connsiteX110" fmla="*/ 5967 w 10000"/>
                    <a:gd name="connsiteY110" fmla="*/ 6657 h 10000"/>
                    <a:gd name="connsiteX111" fmla="*/ 6254 w 10000"/>
                    <a:gd name="connsiteY111" fmla="*/ 7486 h 10000"/>
                    <a:gd name="connsiteX112" fmla="*/ 6407 w 10000"/>
                    <a:gd name="connsiteY112" fmla="*/ 7843 h 10000"/>
                    <a:gd name="connsiteX113" fmla="*/ 6551 w 10000"/>
                    <a:gd name="connsiteY113" fmla="*/ 8214 h 10000"/>
                    <a:gd name="connsiteX114" fmla="*/ 6714 w 10000"/>
                    <a:gd name="connsiteY114" fmla="*/ 8543 h 10000"/>
                    <a:gd name="connsiteX115" fmla="*/ 6868 w 10000"/>
                    <a:gd name="connsiteY115" fmla="*/ 8829 h 10000"/>
                    <a:gd name="connsiteX116" fmla="*/ 7021 w 10000"/>
                    <a:gd name="connsiteY116" fmla="*/ 9100 h 10000"/>
                    <a:gd name="connsiteX117" fmla="*/ 7195 w 10000"/>
                    <a:gd name="connsiteY117" fmla="*/ 9300 h 10000"/>
                    <a:gd name="connsiteX118" fmla="*/ 7288 w 10000"/>
                    <a:gd name="connsiteY118" fmla="*/ 9400 h 10000"/>
                    <a:gd name="connsiteX119" fmla="*/ 7369 w 10000"/>
                    <a:gd name="connsiteY119" fmla="*/ 9500 h 10000"/>
                    <a:gd name="connsiteX120" fmla="*/ 7462 w 10000"/>
                    <a:gd name="connsiteY120" fmla="*/ 9557 h 10000"/>
                    <a:gd name="connsiteX121" fmla="*/ 7554 w 10000"/>
                    <a:gd name="connsiteY121" fmla="*/ 9629 h 10000"/>
                    <a:gd name="connsiteX122" fmla="*/ 7646 w 10000"/>
                    <a:gd name="connsiteY122" fmla="*/ 9671 h 10000"/>
                    <a:gd name="connsiteX123" fmla="*/ 7748 w 10000"/>
                    <a:gd name="connsiteY123" fmla="*/ 9700 h 10000"/>
                    <a:gd name="connsiteX124" fmla="*/ 7851 w 10000"/>
                    <a:gd name="connsiteY124" fmla="*/ 9743 h 10000"/>
                    <a:gd name="connsiteX125" fmla="*/ 7943 w 10000"/>
                    <a:gd name="connsiteY125"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791 w 10000"/>
                    <a:gd name="connsiteY65" fmla="*/ 257 h 10000"/>
                    <a:gd name="connsiteX66" fmla="*/ 1668 w 10000"/>
                    <a:gd name="connsiteY66" fmla="*/ 271 h 10000"/>
                    <a:gd name="connsiteX67" fmla="*/ 1525 w 10000"/>
                    <a:gd name="connsiteY67" fmla="*/ 314 h 10000"/>
                    <a:gd name="connsiteX68" fmla="*/ 1402 w 10000"/>
                    <a:gd name="connsiteY68" fmla="*/ 357 h 10000"/>
                    <a:gd name="connsiteX69" fmla="*/ 1279 w 10000"/>
                    <a:gd name="connsiteY69" fmla="*/ 443 h 10000"/>
                    <a:gd name="connsiteX70" fmla="*/ 1157 w 10000"/>
                    <a:gd name="connsiteY70" fmla="*/ 529 h 10000"/>
                    <a:gd name="connsiteX71" fmla="*/ 1044 w 10000"/>
                    <a:gd name="connsiteY71" fmla="*/ 643 h 10000"/>
                    <a:gd name="connsiteX72" fmla="*/ 931 w 10000"/>
                    <a:gd name="connsiteY72" fmla="*/ 786 h 10000"/>
                    <a:gd name="connsiteX73" fmla="*/ 809 w 10000"/>
                    <a:gd name="connsiteY73" fmla="*/ 929 h 10000"/>
                    <a:gd name="connsiteX74" fmla="*/ 706 w 10000"/>
                    <a:gd name="connsiteY74" fmla="*/ 1114 h 10000"/>
                    <a:gd name="connsiteX75" fmla="*/ 604 w 10000"/>
                    <a:gd name="connsiteY75" fmla="*/ 1286 h 10000"/>
                    <a:gd name="connsiteX76" fmla="*/ 491 w 10000"/>
                    <a:gd name="connsiteY76" fmla="*/ 1486 h 10000"/>
                    <a:gd name="connsiteX77" fmla="*/ 399 w 10000"/>
                    <a:gd name="connsiteY77" fmla="*/ 1686 h 10000"/>
                    <a:gd name="connsiteX78" fmla="*/ 194 w 10000"/>
                    <a:gd name="connsiteY78" fmla="*/ 2157 h 10000"/>
                    <a:gd name="connsiteX79" fmla="*/ 0 w 10000"/>
                    <a:gd name="connsiteY79" fmla="*/ 2643 h 10000"/>
                    <a:gd name="connsiteX80" fmla="*/ 10 w 10000"/>
                    <a:gd name="connsiteY80" fmla="*/ 971 h 10000"/>
                    <a:gd name="connsiteX81" fmla="*/ 205 w 10000"/>
                    <a:gd name="connsiteY81" fmla="*/ 757 h 10000"/>
                    <a:gd name="connsiteX82" fmla="*/ 399 w 10000"/>
                    <a:gd name="connsiteY82" fmla="*/ 571 h 10000"/>
                    <a:gd name="connsiteX83" fmla="*/ 604 w 10000"/>
                    <a:gd name="connsiteY83" fmla="*/ 386 h 10000"/>
                    <a:gd name="connsiteX84" fmla="*/ 819 w 10000"/>
                    <a:gd name="connsiteY84" fmla="*/ 257 h 10000"/>
                    <a:gd name="connsiteX85" fmla="*/ 1054 w 10000"/>
                    <a:gd name="connsiteY85" fmla="*/ 157 h 10000"/>
                    <a:gd name="connsiteX86" fmla="*/ 1300 w 10000"/>
                    <a:gd name="connsiteY86" fmla="*/ 71 h 10000"/>
                    <a:gd name="connsiteX87" fmla="*/ 1535 w 10000"/>
                    <a:gd name="connsiteY87" fmla="*/ 29 h 10000"/>
                    <a:gd name="connsiteX88" fmla="*/ 1801 w 10000"/>
                    <a:gd name="connsiteY88" fmla="*/ 0 h 10000"/>
                    <a:gd name="connsiteX89" fmla="*/ 1965 w 10000"/>
                    <a:gd name="connsiteY89" fmla="*/ 0 h 10000"/>
                    <a:gd name="connsiteX90" fmla="*/ 2272 w 10000"/>
                    <a:gd name="connsiteY90" fmla="*/ 71 h 10000"/>
                    <a:gd name="connsiteX91" fmla="*/ 2426 w 10000"/>
                    <a:gd name="connsiteY91" fmla="*/ 114 h 10000"/>
                    <a:gd name="connsiteX92" fmla="*/ 2569 w 10000"/>
                    <a:gd name="connsiteY92" fmla="*/ 186 h 10000"/>
                    <a:gd name="connsiteX93" fmla="*/ 2712 w 10000"/>
                    <a:gd name="connsiteY93" fmla="*/ 257 h 10000"/>
                    <a:gd name="connsiteX94" fmla="*/ 2845 w 10000"/>
                    <a:gd name="connsiteY94" fmla="*/ 343 h 10000"/>
                    <a:gd name="connsiteX95" fmla="*/ 2989 w 10000"/>
                    <a:gd name="connsiteY95" fmla="*/ 443 h 10000"/>
                    <a:gd name="connsiteX96" fmla="*/ 3112 w 10000"/>
                    <a:gd name="connsiteY96" fmla="*/ 529 h 10000"/>
                    <a:gd name="connsiteX97" fmla="*/ 3234 w 10000"/>
                    <a:gd name="connsiteY97" fmla="*/ 657 h 10000"/>
                    <a:gd name="connsiteX98" fmla="*/ 3367 w 10000"/>
                    <a:gd name="connsiteY98" fmla="*/ 786 h 10000"/>
                    <a:gd name="connsiteX99" fmla="*/ 3490 w 10000"/>
                    <a:gd name="connsiteY99" fmla="*/ 914 h 10000"/>
                    <a:gd name="connsiteX100" fmla="*/ 3726 w 10000"/>
                    <a:gd name="connsiteY100" fmla="*/ 1200 h 10000"/>
                    <a:gd name="connsiteX101" fmla="*/ 3941 w 10000"/>
                    <a:gd name="connsiteY101" fmla="*/ 1543 h 10000"/>
                    <a:gd name="connsiteX102" fmla="*/ 4145 w 10000"/>
                    <a:gd name="connsiteY102" fmla="*/ 1900 h 10000"/>
                    <a:gd name="connsiteX103" fmla="*/ 4340 w 10000"/>
                    <a:gd name="connsiteY103" fmla="*/ 2286 h 10000"/>
                    <a:gd name="connsiteX104" fmla="*/ 4534 w 10000"/>
                    <a:gd name="connsiteY104" fmla="*/ 2686 h 10000"/>
                    <a:gd name="connsiteX105" fmla="*/ 4708 w 10000"/>
                    <a:gd name="connsiteY105" fmla="*/ 3100 h 10000"/>
                    <a:gd name="connsiteX106" fmla="*/ 4893 w 10000"/>
                    <a:gd name="connsiteY106" fmla="*/ 3529 h 10000"/>
                    <a:gd name="connsiteX107" fmla="*/ 5056 w 10000"/>
                    <a:gd name="connsiteY107" fmla="*/ 3971 h 10000"/>
                    <a:gd name="connsiteX108" fmla="*/ 5363 w 10000"/>
                    <a:gd name="connsiteY108" fmla="*/ 4871 h 10000"/>
                    <a:gd name="connsiteX109" fmla="*/ 5967 w 10000"/>
                    <a:gd name="connsiteY109" fmla="*/ 6657 h 10000"/>
                    <a:gd name="connsiteX110" fmla="*/ 6254 w 10000"/>
                    <a:gd name="connsiteY110" fmla="*/ 7486 h 10000"/>
                    <a:gd name="connsiteX111" fmla="*/ 6407 w 10000"/>
                    <a:gd name="connsiteY111" fmla="*/ 7843 h 10000"/>
                    <a:gd name="connsiteX112" fmla="*/ 6551 w 10000"/>
                    <a:gd name="connsiteY112" fmla="*/ 8214 h 10000"/>
                    <a:gd name="connsiteX113" fmla="*/ 6714 w 10000"/>
                    <a:gd name="connsiteY113" fmla="*/ 8543 h 10000"/>
                    <a:gd name="connsiteX114" fmla="*/ 6868 w 10000"/>
                    <a:gd name="connsiteY114" fmla="*/ 8829 h 10000"/>
                    <a:gd name="connsiteX115" fmla="*/ 7021 w 10000"/>
                    <a:gd name="connsiteY115" fmla="*/ 9100 h 10000"/>
                    <a:gd name="connsiteX116" fmla="*/ 7195 w 10000"/>
                    <a:gd name="connsiteY116" fmla="*/ 9300 h 10000"/>
                    <a:gd name="connsiteX117" fmla="*/ 7288 w 10000"/>
                    <a:gd name="connsiteY117" fmla="*/ 9400 h 10000"/>
                    <a:gd name="connsiteX118" fmla="*/ 7369 w 10000"/>
                    <a:gd name="connsiteY118" fmla="*/ 9500 h 10000"/>
                    <a:gd name="connsiteX119" fmla="*/ 7462 w 10000"/>
                    <a:gd name="connsiteY119" fmla="*/ 9557 h 10000"/>
                    <a:gd name="connsiteX120" fmla="*/ 7554 w 10000"/>
                    <a:gd name="connsiteY120" fmla="*/ 9629 h 10000"/>
                    <a:gd name="connsiteX121" fmla="*/ 7646 w 10000"/>
                    <a:gd name="connsiteY121" fmla="*/ 9671 h 10000"/>
                    <a:gd name="connsiteX122" fmla="*/ 7748 w 10000"/>
                    <a:gd name="connsiteY122" fmla="*/ 9700 h 10000"/>
                    <a:gd name="connsiteX123" fmla="*/ 7851 w 10000"/>
                    <a:gd name="connsiteY123" fmla="*/ 9743 h 10000"/>
                    <a:gd name="connsiteX124" fmla="*/ 7943 w 10000"/>
                    <a:gd name="connsiteY124"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791 w 10000"/>
                    <a:gd name="connsiteY64" fmla="*/ 257 h 10000"/>
                    <a:gd name="connsiteX65" fmla="*/ 1668 w 10000"/>
                    <a:gd name="connsiteY65" fmla="*/ 271 h 10000"/>
                    <a:gd name="connsiteX66" fmla="*/ 1525 w 10000"/>
                    <a:gd name="connsiteY66" fmla="*/ 314 h 10000"/>
                    <a:gd name="connsiteX67" fmla="*/ 1402 w 10000"/>
                    <a:gd name="connsiteY67" fmla="*/ 357 h 10000"/>
                    <a:gd name="connsiteX68" fmla="*/ 1279 w 10000"/>
                    <a:gd name="connsiteY68" fmla="*/ 443 h 10000"/>
                    <a:gd name="connsiteX69" fmla="*/ 1157 w 10000"/>
                    <a:gd name="connsiteY69" fmla="*/ 529 h 10000"/>
                    <a:gd name="connsiteX70" fmla="*/ 1044 w 10000"/>
                    <a:gd name="connsiteY70" fmla="*/ 643 h 10000"/>
                    <a:gd name="connsiteX71" fmla="*/ 931 w 10000"/>
                    <a:gd name="connsiteY71" fmla="*/ 786 h 10000"/>
                    <a:gd name="connsiteX72" fmla="*/ 809 w 10000"/>
                    <a:gd name="connsiteY72" fmla="*/ 929 h 10000"/>
                    <a:gd name="connsiteX73" fmla="*/ 706 w 10000"/>
                    <a:gd name="connsiteY73" fmla="*/ 1114 h 10000"/>
                    <a:gd name="connsiteX74" fmla="*/ 604 w 10000"/>
                    <a:gd name="connsiteY74" fmla="*/ 1286 h 10000"/>
                    <a:gd name="connsiteX75" fmla="*/ 491 w 10000"/>
                    <a:gd name="connsiteY75" fmla="*/ 1486 h 10000"/>
                    <a:gd name="connsiteX76" fmla="*/ 399 w 10000"/>
                    <a:gd name="connsiteY76" fmla="*/ 1686 h 10000"/>
                    <a:gd name="connsiteX77" fmla="*/ 194 w 10000"/>
                    <a:gd name="connsiteY77" fmla="*/ 2157 h 10000"/>
                    <a:gd name="connsiteX78" fmla="*/ 0 w 10000"/>
                    <a:gd name="connsiteY78" fmla="*/ 2643 h 10000"/>
                    <a:gd name="connsiteX79" fmla="*/ 10 w 10000"/>
                    <a:gd name="connsiteY79" fmla="*/ 971 h 10000"/>
                    <a:gd name="connsiteX80" fmla="*/ 205 w 10000"/>
                    <a:gd name="connsiteY80" fmla="*/ 757 h 10000"/>
                    <a:gd name="connsiteX81" fmla="*/ 399 w 10000"/>
                    <a:gd name="connsiteY81" fmla="*/ 571 h 10000"/>
                    <a:gd name="connsiteX82" fmla="*/ 604 w 10000"/>
                    <a:gd name="connsiteY82" fmla="*/ 386 h 10000"/>
                    <a:gd name="connsiteX83" fmla="*/ 819 w 10000"/>
                    <a:gd name="connsiteY83" fmla="*/ 257 h 10000"/>
                    <a:gd name="connsiteX84" fmla="*/ 1054 w 10000"/>
                    <a:gd name="connsiteY84" fmla="*/ 157 h 10000"/>
                    <a:gd name="connsiteX85" fmla="*/ 1300 w 10000"/>
                    <a:gd name="connsiteY85" fmla="*/ 71 h 10000"/>
                    <a:gd name="connsiteX86" fmla="*/ 1535 w 10000"/>
                    <a:gd name="connsiteY86" fmla="*/ 29 h 10000"/>
                    <a:gd name="connsiteX87" fmla="*/ 1801 w 10000"/>
                    <a:gd name="connsiteY87" fmla="*/ 0 h 10000"/>
                    <a:gd name="connsiteX88" fmla="*/ 1965 w 10000"/>
                    <a:gd name="connsiteY88" fmla="*/ 0 h 10000"/>
                    <a:gd name="connsiteX89" fmla="*/ 2272 w 10000"/>
                    <a:gd name="connsiteY89" fmla="*/ 71 h 10000"/>
                    <a:gd name="connsiteX90" fmla="*/ 2426 w 10000"/>
                    <a:gd name="connsiteY90" fmla="*/ 114 h 10000"/>
                    <a:gd name="connsiteX91" fmla="*/ 2569 w 10000"/>
                    <a:gd name="connsiteY91" fmla="*/ 186 h 10000"/>
                    <a:gd name="connsiteX92" fmla="*/ 2712 w 10000"/>
                    <a:gd name="connsiteY92" fmla="*/ 257 h 10000"/>
                    <a:gd name="connsiteX93" fmla="*/ 2845 w 10000"/>
                    <a:gd name="connsiteY93" fmla="*/ 343 h 10000"/>
                    <a:gd name="connsiteX94" fmla="*/ 2989 w 10000"/>
                    <a:gd name="connsiteY94" fmla="*/ 443 h 10000"/>
                    <a:gd name="connsiteX95" fmla="*/ 3112 w 10000"/>
                    <a:gd name="connsiteY95" fmla="*/ 529 h 10000"/>
                    <a:gd name="connsiteX96" fmla="*/ 3234 w 10000"/>
                    <a:gd name="connsiteY96" fmla="*/ 657 h 10000"/>
                    <a:gd name="connsiteX97" fmla="*/ 3367 w 10000"/>
                    <a:gd name="connsiteY97" fmla="*/ 786 h 10000"/>
                    <a:gd name="connsiteX98" fmla="*/ 3490 w 10000"/>
                    <a:gd name="connsiteY98" fmla="*/ 914 h 10000"/>
                    <a:gd name="connsiteX99" fmla="*/ 3726 w 10000"/>
                    <a:gd name="connsiteY99" fmla="*/ 1200 h 10000"/>
                    <a:gd name="connsiteX100" fmla="*/ 3941 w 10000"/>
                    <a:gd name="connsiteY100" fmla="*/ 1543 h 10000"/>
                    <a:gd name="connsiteX101" fmla="*/ 4145 w 10000"/>
                    <a:gd name="connsiteY101" fmla="*/ 1900 h 10000"/>
                    <a:gd name="connsiteX102" fmla="*/ 4340 w 10000"/>
                    <a:gd name="connsiteY102" fmla="*/ 2286 h 10000"/>
                    <a:gd name="connsiteX103" fmla="*/ 4534 w 10000"/>
                    <a:gd name="connsiteY103" fmla="*/ 2686 h 10000"/>
                    <a:gd name="connsiteX104" fmla="*/ 4708 w 10000"/>
                    <a:gd name="connsiteY104" fmla="*/ 3100 h 10000"/>
                    <a:gd name="connsiteX105" fmla="*/ 4893 w 10000"/>
                    <a:gd name="connsiteY105" fmla="*/ 3529 h 10000"/>
                    <a:gd name="connsiteX106" fmla="*/ 5056 w 10000"/>
                    <a:gd name="connsiteY106" fmla="*/ 3971 h 10000"/>
                    <a:gd name="connsiteX107" fmla="*/ 5363 w 10000"/>
                    <a:gd name="connsiteY107" fmla="*/ 4871 h 10000"/>
                    <a:gd name="connsiteX108" fmla="*/ 5967 w 10000"/>
                    <a:gd name="connsiteY108" fmla="*/ 6657 h 10000"/>
                    <a:gd name="connsiteX109" fmla="*/ 6254 w 10000"/>
                    <a:gd name="connsiteY109" fmla="*/ 7486 h 10000"/>
                    <a:gd name="connsiteX110" fmla="*/ 6407 w 10000"/>
                    <a:gd name="connsiteY110" fmla="*/ 7843 h 10000"/>
                    <a:gd name="connsiteX111" fmla="*/ 6551 w 10000"/>
                    <a:gd name="connsiteY111" fmla="*/ 8214 h 10000"/>
                    <a:gd name="connsiteX112" fmla="*/ 6714 w 10000"/>
                    <a:gd name="connsiteY112" fmla="*/ 8543 h 10000"/>
                    <a:gd name="connsiteX113" fmla="*/ 6868 w 10000"/>
                    <a:gd name="connsiteY113" fmla="*/ 8829 h 10000"/>
                    <a:gd name="connsiteX114" fmla="*/ 7021 w 10000"/>
                    <a:gd name="connsiteY114" fmla="*/ 9100 h 10000"/>
                    <a:gd name="connsiteX115" fmla="*/ 7195 w 10000"/>
                    <a:gd name="connsiteY115" fmla="*/ 9300 h 10000"/>
                    <a:gd name="connsiteX116" fmla="*/ 7288 w 10000"/>
                    <a:gd name="connsiteY116" fmla="*/ 9400 h 10000"/>
                    <a:gd name="connsiteX117" fmla="*/ 7369 w 10000"/>
                    <a:gd name="connsiteY117" fmla="*/ 9500 h 10000"/>
                    <a:gd name="connsiteX118" fmla="*/ 7462 w 10000"/>
                    <a:gd name="connsiteY118" fmla="*/ 9557 h 10000"/>
                    <a:gd name="connsiteX119" fmla="*/ 7554 w 10000"/>
                    <a:gd name="connsiteY119" fmla="*/ 9629 h 10000"/>
                    <a:gd name="connsiteX120" fmla="*/ 7646 w 10000"/>
                    <a:gd name="connsiteY120" fmla="*/ 9671 h 10000"/>
                    <a:gd name="connsiteX121" fmla="*/ 7748 w 10000"/>
                    <a:gd name="connsiteY121" fmla="*/ 9700 h 10000"/>
                    <a:gd name="connsiteX122" fmla="*/ 7851 w 10000"/>
                    <a:gd name="connsiteY122" fmla="*/ 9743 h 10000"/>
                    <a:gd name="connsiteX123" fmla="*/ 7943 w 10000"/>
                    <a:gd name="connsiteY123"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791 w 10000"/>
                    <a:gd name="connsiteY64" fmla="*/ 257 h 10000"/>
                    <a:gd name="connsiteX65" fmla="*/ 1668 w 10000"/>
                    <a:gd name="connsiteY65" fmla="*/ 271 h 10000"/>
                    <a:gd name="connsiteX66" fmla="*/ 1525 w 10000"/>
                    <a:gd name="connsiteY66" fmla="*/ 314 h 10000"/>
                    <a:gd name="connsiteX67" fmla="*/ 1402 w 10000"/>
                    <a:gd name="connsiteY67" fmla="*/ 357 h 10000"/>
                    <a:gd name="connsiteX68" fmla="*/ 1279 w 10000"/>
                    <a:gd name="connsiteY68" fmla="*/ 443 h 10000"/>
                    <a:gd name="connsiteX69" fmla="*/ 1157 w 10000"/>
                    <a:gd name="connsiteY69" fmla="*/ 529 h 10000"/>
                    <a:gd name="connsiteX70" fmla="*/ 1044 w 10000"/>
                    <a:gd name="connsiteY70" fmla="*/ 643 h 10000"/>
                    <a:gd name="connsiteX71" fmla="*/ 931 w 10000"/>
                    <a:gd name="connsiteY71" fmla="*/ 786 h 10000"/>
                    <a:gd name="connsiteX72" fmla="*/ 809 w 10000"/>
                    <a:gd name="connsiteY72" fmla="*/ 929 h 10000"/>
                    <a:gd name="connsiteX73" fmla="*/ 706 w 10000"/>
                    <a:gd name="connsiteY73" fmla="*/ 1114 h 10000"/>
                    <a:gd name="connsiteX74" fmla="*/ 604 w 10000"/>
                    <a:gd name="connsiteY74" fmla="*/ 1286 h 10000"/>
                    <a:gd name="connsiteX75" fmla="*/ 491 w 10000"/>
                    <a:gd name="connsiteY75" fmla="*/ 1486 h 10000"/>
                    <a:gd name="connsiteX76" fmla="*/ 399 w 10000"/>
                    <a:gd name="connsiteY76" fmla="*/ 1686 h 10000"/>
                    <a:gd name="connsiteX77" fmla="*/ 194 w 10000"/>
                    <a:gd name="connsiteY77" fmla="*/ 2157 h 10000"/>
                    <a:gd name="connsiteX78" fmla="*/ 0 w 10000"/>
                    <a:gd name="connsiteY78" fmla="*/ 2643 h 10000"/>
                    <a:gd name="connsiteX79" fmla="*/ 10 w 10000"/>
                    <a:gd name="connsiteY79" fmla="*/ 971 h 10000"/>
                    <a:gd name="connsiteX80" fmla="*/ 205 w 10000"/>
                    <a:gd name="connsiteY80" fmla="*/ 757 h 10000"/>
                    <a:gd name="connsiteX81" fmla="*/ 399 w 10000"/>
                    <a:gd name="connsiteY81" fmla="*/ 571 h 10000"/>
                    <a:gd name="connsiteX82" fmla="*/ 604 w 10000"/>
                    <a:gd name="connsiteY82" fmla="*/ 386 h 10000"/>
                    <a:gd name="connsiteX83" fmla="*/ 819 w 10000"/>
                    <a:gd name="connsiteY83" fmla="*/ 257 h 10000"/>
                    <a:gd name="connsiteX84" fmla="*/ 1054 w 10000"/>
                    <a:gd name="connsiteY84" fmla="*/ 157 h 10000"/>
                    <a:gd name="connsiteX85" fmla="*/ 1300 w 10000"/>
                    <a:gd name="connsiteY85" fmla="*/ 71 h 10000"/>
                    <a:gd name="connsiteX86" fmla="*/ 1535 w 10000"/>
                    <a:gd name="connsiteY86" fmla="*/ 29 h 10000"/>
                    <a:gd name="connsiteX87" fmla="*/ 1801 w 10000"/>
                    <a:gd name="connsiteY87" fmla="*/ 0 h 10000"/>
                    <a:gd name="connsiteX88" fmla="*/ 2272 w 10000"/>
                    <a:gd name="connsiteY88" fmla="*/ 71 h 10000"/>
                    <a:gd name="connsiteX89" fmla="*/ 2426 w 10000"/>
                    <a:gd name="connsiteY89" fmla="*/ 114 h 10000"/>
                    <a:gd name="connsiteX90" fmla="*/ 2569 w 10000"/>
                    <a:gd name="connsiteY90" fmla="*/ 186 h 10000"/>
                    <a:gd name="connsiteX91" fmla="*/ 2712 w 10000"/>
                    <a:gd name="connsiteY91" fmla="*/ 257 h 10000"/>
                    <a:gd name="connsiteX92" fmla="*/ 2845 w 10000"/>
                    <a:gd name="connsiteY92" fmla="*/ 343 h 10000"/>
                    <a:gd name="connsiteX93" fmla="*/ 2989 w 10000"/>
                    <a:gd name="connsiteY93" fmla="*/ 443 h 10000"/>
                    <a:gd name="connsiteX94" fmla="*/ 3112 w 10000"/>
                    <a:gd name="connsiteY94" fmla="*/ 529 h 10000"/>
                    <a:gd name="connsiteX95" fmla="*/ 3234 w 10000"/>
                    <a:gd name="connsiteY95" fmla="*/ 657 h 10000"/>
                    <a:gd name="connsiteX96" fmla="*/ 3367 w 10000"/>
                    <a:gd name="connsiteY96" fmla="*/ 786 h 10000"/>
                    <a:gd name="connsiteX97" fmla="*/ 3490 w 10000"/>
                    <a:gd name="connsiteY97" fmla="*/ 914 h 10000"/>
                    <a:gd name="connsiteX98" fmla="*/ 3726 w 10000"/>
                    <a:gd name="connsiteY98" fmla="*/ 1200 h 10000"/>
                    <a:gd name="connsiteX99" fmla="*/ 3941 w 10000"/>
                    <a:gd name="connsiteY99" fmla="*/ 1543 h 10000"/>
                    <a:gd name="connsiteX100" fmla="*/ 4145 w 10000"/>
                    <a:gd name="connsiteY100" fmla="*/ 1900 h 10000"/>
                    <a:gd name="connsiteX101" fmla="*/ 4340 w 10000"/>
                    <a:gd name="connsiteY101" fmla="*/ 2286 h 10000"/>
                    <a:gd name="connsiteX102" fmla="*/ 4534 w 10000"/>
                    <a:gd name="connsiteY102" fmla="*/ 2686 h 10000"/>
                    <a:gd name="connsiteX103" fmla="*/ 4708 w 10000"/>
                    <a:gd name="connsiteY103" fmla="*/ 3100 h 10000"/>
                    <a:gd name="connsiteX104" fmla="*/ 4893 w 10000"/>
                    <a:gd name="connsiteY104" fmla="*/ 3529 h 10000"/>
                    <a:gd name="connsiteX105" fmla="*/ 5056 w 10000"/>
                    <a:gd name="connsiteY105" fmla="*/ 3971 h 10000"/>
                    <a:gd name="connsiteX106" fmla="*/ 5363 w 10000"/>
                    <a:gd name="connsiteY106" fmla="*/ 4871 h 10000"/>
                    <a:gd name="connsiteX107" fmla="*/ 5967 w 10000"/>
                    <a:gd name="connsiteY107" fmla="*/ 6657 h 10000"/>
                    <a:gd name="connsiteX108" fmla="*/ 6254 w 10000"/>
                    <a:gd name="connsiteY108" fmla="*/ 7486 h 10000"/>
                    <a:gd name="connsiteX109" fmla="*/ 6407 w 10000"/>
                    <a:gd name="connsiteY109" fmla="*/ 7843 h 10000"/>
                    <a:gd name="connsiteX110" fmla="*/ 6551 w 10000"/>
                    <a:gd name="connsiteY110" fmla="*/ 8214 h 10000"/>
                    <a:gd name="connsiteX111" fmla="*/ 6714 w 10000"/>
                    <a:gd name="connsiteY111" fmla="*/ 8543 h 10000"/>
                    <a:gd name="connsiteX112" fmla="*/ 6868 w 10000"/>
                    <a:gd name="connsiteY112" fmla="*/ 8829 h 10000"/>
                    <a:gd name="connsiteX113" fmla="*/ 7021 w 10000"/>
                    <a:gd name="connsiteY113" fmla="*/ 9100 h 10000"/>
                    <a:gd name="connsiteX114" fmla="*/ 7195 w 10000"/>
                    <a:gd name="connsiteY114" fmla="*/ 9300 h 10000"/>
                    <a:gd name="connsiteX115" fmla="*/ 7288 w 10000"/>
                    <a:gd name="connsiteY115" fmla="*/ 9400 h 10000"/>
                    <a:gd name="connsiteX116" fmla="*/ 7369 w 10000"/>
                    <a:gd name="connsiteY116" fmla="*/ 9500 h 10000"/>
                    <a:gd name="connsiteX117" fmla="*/ 7462 w 10000"/>
                    <a:gd name="connsiteY117" fmla="*/ 9557 h 10000"/>
                    <a:gd name="connsiteX118" fmla="*/ 7554 w 10000"/>
                    <a:gd name="connsiteY118" fmla="*/ 9629 h 10000"/>
                    <a:gd name="connsiteX119" fmla="*/ 7646 w 10000"/>
                    <a:gd name="connsiteY119" fmla="*/ 9671 h 10000"/>
                    <a:gd name="connsiteX120" fmla="*/ 7748 w 10000"/>
                    <a:gd name="connsiteY120" fmla="*/ 9700 h 10000"/>
                    <a:gd name="connsiteX121" fmla="*/ 7851 w 10000"/>
                    <a:gd name="connsiteY121" fmla="*/ 9743 h 10000"/>
                    <a:gd name="connsiteX122" fmla="*/ 7943 w 10000"/>
                    <a:gd name="connsiteY122" fmla="*/ 9743 h 10000"/>
                    <a:gd name="connsiteX0" fmla="*/ 7943 w 10000"/>
                    <a:gd name="connsiteY0" fmla="*/ 9714 h 9971"/>
                    <a:gd name="connsiteX1" fmla="*/ 7943 w 10000"/>
                    <a:gd name="connsiteY1" fmla="*/ 9714 h 9971"/>
                    <a:gd name="connsiteX2" fmla="*/ 8076 w 10000"/>
                    <a:gd name="connsiteY2" fmla="*/ 9714 h 9971"/>
                    <a:gd name="connsiteX3" fmla="*/ 8178 w 10000"/>
                    <a:gd name="connsiteY3" fmla="*/ 9671 h 9971"/>
                    <a:gd name="connsiteX4" fmla="*/ 8291 w 10000"/>
                    <a:gd name="connsiteY4" fmla="*/ 9628 h 9971"/>
                    <a:gd name="connsiteX5" fmla="*/ 8403 w 10000"/>
                    <a:gd name="connsiteY5" fmla="*/ 9585 h 9971"/>
                    <a:gd name="connsiteX6" fmla="*/ 8506 w 10000"/>
                    <a:gd name="connsiteY6" fmla="*/ 9500 h 9971"/>
                    <a:gd name="connsiteX7" fmla="*/ 8608 w 10000"/>
                    <a:gd name="connsiteY7" fmla="*/ 9400 h 9971"/>
                    <a:gd name="connsiteX8" fmla="*/ 8700 w 10000"/>
                    <a:gd name="connsiteY8" fmla="*/ 9314 h 9971"/>
                    <a:gd name="connsiteX9" fmla="*/ 8802 w 10000"/>
                    <a:gd name="connsiteY9" fmla="*/ 9185 h 9971"/>
                    <a:gd name="connsiteX10" fmla="*/ 8915 w 10000"/>
                    <a:gd name="connsiteY10" fmla="*/ 9057 h 9971"/>
                    <a:gd name="connsiteX11" fmla="*/ 9007 w 10000"/>
                    <a:gd name="connsiteY11" fmla="*/ 8914 h 9971"/>
                    <a:gd name="connsiteX12" fmla="*/ 9191 w 10000"/>
                    <a:gd name="connsiteY12" fmla="*/ 8585 h 9971"/>
                    <a:gd name="connsiteX13" fmla="*/ 9376 w 10000"/>
                    <a:gd name="connsiteY13" fmla="*/ 8214 h 9971"/>
                    <a:gd name="connsiteX14" fmla="*/ 9539 w 10000"/>
                    <a:gd name="connsiteY14" fmla="*/ 7814 h 9971"/>
                    <a:gd name="connsiteX15" fmla="*/ 9775 w 10000"/>
                    <a:gd name="connsiteY15" fmla="*/ 8257 h 9971"/>
                    <a:gd name="connsiteX16" fmla="*/ 10000 w 10000"/>
                    <a:gd name="connsiteY16" fmla="*/ 8671 h 9971"/>
                    <a:gd name="connsiteX17" fmla="*/ 9785 w 10000"/>
                    <a:gd name="connsiteY17" fmla="*/ 8957 h 9971"/>
                    <a:gd name="connsiteX18" fmla="*/ 9570 w 10000"/>
                    <a:gd name="connsiteY18" fmla="*/ 9214 h 9971"/>
                    <a:gd name="connsiteX19" fmla="*/ 9324 w 10000"/>
                    <a:gd name="connsiteY19" fmla="*/ 9442 h 9971"/>
                    <a:gd name="connsiteX20" fmla="*/ 9212 w 10000"/>
                    <a:gd name="connsiteY20" fmla="*/ 9528 h 9971"/>
                    <a:gd name="connsiteX21" fmla="*/ 9079 w 10000"/>
                    <a:gd name="connsiteY21" fmla="*/ 9628 h 9971"/>
                    <a:gd name="connsiteX22" fmla="*/ 8946 w 10000"/>
                    <a:gd name="connsiteY22" fmla="*/ 9714 h 9971"/>
                    <a:gd name="connsiteX23" fmla="*/ 8823 w 10000"/>
                    <a:gd name="connsiteY23" fmla="*/ 9771 h 9971"/>
                    <a:gd name="connsiteX24" fmla="*/ 8680 w 10000"/>
                    <a:gd name="connsiteY24" fmla="*/ 9842 h 9971"/>
                    <a:gd name="connsiteX25" fmla="*/ 8547 w 10000"/>
                    <a:gd name="connsiteY25" fmla="*/ 9885 h 9971"/>
                    <a:gd name="connsiteX26" fmla="*/ 8403 w 10000"/>
                    <a:gd name="connsiteY26" fmla="*/ 9914 h 9971"/>
                    <a:gd name="connsiteX27" fmla="*/ 8260 w 10000"/>
                    <a:gd name="connsiteY27" fmla="*/ 9942 h 9971"/>
                    <a:gd name="connsiteX28" fmla="*/ 8106 w 10000"/>
                    <a:gd name="connsiteY28" fmla="*/ 9971 h 9971"/>
                    <a:gd name="connsiteX29" fmla="*/ 7943 w 10000"/>
                    <a:gd name="connsiteY29" fmla="*/ 9971 h 9971"/>
                    <a:gd name="connsiteX30" fmla="*/ 7779 w 10000"/>
                    <a:gd name="connsiteY30" fmla="*/ 9971 h 9971"/>
                    <a:gd name="connsiteX31" fmla="*/ 7625 w 10000"/>
                    <a:gd name="connsiteY31" fmla="*/ 9928 h 9971"/>
                    <a:gd name="connsiteX32" fmla="*/ 7462 w 10000"/>
                    <a:gd name="connsiteY32" fmla="*/ 9900 h 9971"/>
                    <a:gd name="connsiteX33" fmla="*/ 7308 w 10000"/>
                    <a:gd name="connsiteY33" fmla="*/ 9857 h 9971"/>
                    <a:gd name="connsiteX34" fmla="*/ 7165 w 10000"/>
                    <a:gd name="connsiteY34" fmla="*/ 9785 h 9971"/>
                    <a:gd name="connsiteX35" fmla="*/ 7021 w 10000"/>
                    <a:gd name="connsiteY35" fmla="*/ 9728 h 9971"/>
                    <a:gd name="connsiteX36" fmla="*/ 6888 w 10000"/>
                    <a:gd name="connsiteY36" fmla="*/ 9628 h 9971"/>
                    <a:gd name="connsiteX37" fmla="*/ 6745 w 10000"/>
                    <a:gd name="connsiteY37" fmla="*/ 9528 h 9971"/>
                    <a:gd name="connsiteX38" fmla="*/ 6622 w 10000"/>
                    <a:gd name="connsiteY38" fmla="*/ 9442 h 9971"/>
                    <a:gd name="connsiteX39" fmla="*/ 6479 w 10000"/>
                    <a:gd name="connsiteY39" fmla="*/ 9314 h 9971"/>
                    <a:gd name="connsiteX40" fmla="*/ 6366 w 10000"/>
                    <a:gd name="connsiteY40" fmla="*/ 9200 h 9971"/>
                    <a:gd name="connsiteX41" fmla="*/ 6244 w 10000"/>
                    <a:gd name="connsiteY41" fmla="*/ 9057 h 9971"/>
                    <a:gd name="connsiteX42" fmla="*/ 6008 w 10000"/>
                    <a:gd name="connsiteY42" fmla="*/ 8757 h 9971"/>
                    <a:gd name="connsiteX43" fmla="*/ 5793 w 10000"/>
                    <a:gd name="connsiteY43" fmla="*/ 8428 h 9971"/>
                    <a:gd name="connsiteX44" fmla="*/ 5589 w 10000"/>
                    <a:gd name="connsiteY44" fmla="*/ 8071 h 9971"/>
                    <a:gd name="connsiteX45" fmla="*/ 5394 w 10000"/>
                    <a:gd name="connsiteY45" fmla="*/ 7685 h 9971"/>
                    <a:gd name="connsiteX46" fmla="*/ 5200 w 10000"/>
                    <a:gd name="connsiteY46" fmla="*/ 7285 h 9971"/>
                    <a:gd name="connsiteX47" fmla="*/ 5026 w 10000"/>
                    <a:gd name="connsiteY47" fmla="*/ 6871 h 9971"/>
                    <a:gd name="connsiteX48" fmla="*/ 4852 w 10000"/>
                    <a:gd name="connsiteY48" fmla="*/ 6442 h 9971"/>
                    <a:gd name="connsiteX49" fmla="*/ 4688 w 10000"/>
                    <a:gd name="connsiteY49" fmla="*/ 6000 h 9971"/>
                    <a:gd name="connsiteX50" fmla="*/ 4371 w 10000"/>
                    <a:gd name="connsiteY50" fmla="*/ 5100 h 9971"/>
                    <a:gd name="connsiteX51" fmla="*/ 3777 w 10000"/>
                    <a:gd name="connsiteY51" fmla="*/ 3328 h 9971"/>
                    <a:gd name="connsiteX52" fmla="*/ 3644 w 10000"/>
                    <a:gd name="connsiteY52" fmla="*/ 2885 h 9971"/>
                    <a:gd name="connsiteX53" fmla="*/ 3490 w 10000"/>
                    <a:gd name="connsiteY53" fmla="*/ 2485 h 9971"/>
                    <a:gd name="connsiteX54" fmla="*/ 3347 w 10000"/>
                    <a:gd name="connsiteY54" fmla="*/ 2128 h 9971"/>
                    <a:gd name="connsiteX55" fmla="*/ 3193 w 10000"/>
                    <a:gd name="connsiteY55" fmla="*/ 1757 h 9971"/>
                    <a:gd name="connsiteX56" fmla="*/ 3040 w 10000"/>
                    <a:gd name="connsiteY56" fmla="*/ 1428 h 9971"/>
                    <a:gd name="connsiteX57" fmla="*/ 2886 w 10000"/>
                    <a:gd name="connsiteY57" fmla="*/ 1142 h 9971"/>
                    <a:gd name="connsiteX58" fmla="*/ 2723 w 10000"/>
                    <a:gd name="connsiteY58" fmla="*/ 871 h 9971"/>
                    <a:gd name="connsiteX59" fmla="*/ 2559 w 10000"/>
                    <a:gd name="connsiteY59" fmla="*/ 671 h 9971"/>
                    <a:gd name="connsiteX60" fmla="*/ 2467 w 10000"/>
                    <a:gd name="connsiteY60" fmla="*/ 571 h 9971"/>
                    <a:gd name="connsiteX61" fmla="*/ 2375 w 10000"/>
                    <a:gd name="connsiteY61" fmla="*/ 471 h 9971"/>
                    <a:gd name="connsiteX62" fmla="*/ 2282 w 10000"/>
                    <a:gd name="connsiteY62" fmla="*/ 414 h 9971"/>
                    <a:gd name="connsiteX63" fmla="*/ 2190 w 10000"/>
                    <a:gd name="connsiteY63" fmla="*/ 342 h 9971"/>
                    <a:gd name="connsiteX64" fmla="*/ 1791 w 10000"/>
                    <a:gd name="connsiteY64" fmla="*/ 228 h 9971"/>
                    <a:gd name="connsiteX65" fmla="*/ 1668 w 10000"/>
                    <a:gd name="connsiteY65" fmla="*/ 242 h 9971"/>
                    <a:gd name="connsiteX66" fmla="*/ 1525 w 10000"/>
                    <a:gd name="connsiteY66" fmla="*/ 285 h 9971"/>
                    <a:gd name="connsiteX67" fmla="*/ 1402 w 10000"/>
                    <a:gd name="connsiteY67" fmla="*/ 328 h 9971"/>
                    <a:gd name="connsiteX68" fmla="*/ 1279 w 10000"/>
                    <a:gd name="connsiteY68" fmla="*/ 414 h 9971"/>
                    <a:gd name="connsiteX69" fmla="*/ 1157 w 10000"/>
                    <a:gd name="connsiteY69" fmla="*/ 500 h 9971"/>
                    <a:gd name="connsiteX70" fmla="*/ 1044 w 10000"/>
                    <a:gd name="connsiteY70" fmla="*/ 614 h 9971"/>
                    <a:gd name="connsiteX71" fmla="*/ 931 w 10000"/>
                    <a:gd name="connsiteY71" fmla="*/ 757 h 9971"/>
                    <a:gd name="connsiteX72" fmla="*/ 809 w 10000"/>
                    <a:gd name="connsiteY72" fmla="*/ 900 h 9971"/>
                    <a:gd name="connsiteX73" fmla="*/ 706 w 10000"/>
                    <a:gd name="connsiteY73" fmla="*/ 1085 h 9971"/>
                    <a:gd name="connsiteX74" fmla="*/ 604 w 10000"/>
                    <a:gd name="connsiteY74" fmla="*/ 1257 h 9971"/>
                    <a:gd name="connsiteX75" fmla="*/ 491 w 10000"/>
                    <a:gd name="connsiteY75" fmla="*/ 1457 h 9971"/>
                    <a:gd name="connsiteX76" fmla="*/ 399 w 10000"/>
                    <a:gd name="connsiteY76" fmla="*/ 1657 h 9971"/>
                    <a:gd name="connsiteX77" fmla="*/ 194 w 10000"/>
                    <a:gd name="connsiteY77" fmla="*/ 2128 h 9971"/>
                    <a:gd name="connsiteX78" fmla="*/ 0 w 10000"/>
                    <a:gd name="connsiteY78" fmla="*/ 2614 h 9971"/>
                    <a:gd name="connsiteX79" fmla="*/ 10 w 10000"/>
                    <a:gd name="connsiteY79" fmla="*/ 942 h 9971"/>
                    <a:gd name="connsiteX80" fmla="*/ 205 w 10000"/>
                    <a:gd name="connsiteY80" fmla="*/ 728 h 9971"/>
                    <a:gd name="connsiteX81" fmla="*/ 399 w 10000"/>
                    <a:gd name="connsiteY81" fmla="*/ 542 h 9971"/>
                    <a:gd name="connsiteX82" fmla="*/ 604 w 10000"/>
                    <a:gd name="connsiteY82" fmla="*/ 357 h 9971"/>
                    <a:gd name="connsiteX83" fmla="*/ 819 w 10000"/>
                    <a:gd name="connsiteY83" fmla="*/ 228 h 9971"/>
                    <a:gd name="connsiteX84" fmla="*/ 1054 w 10000"/>
                    <a:gd name="connsiteY84" fmla="*/ 128 h 9971"/>
                    <a:gd name="connsiteX85" fmla="*/ 1300 w 10000"/>
                    <a:gd name="connsiteY85" fmla="*/ 42 h 9971"/>
                    <a:gd name="connsiteX86" fmla="*/ 1535 w 10000"/>
                    <a:gd name="connsiteY86" fmla="*/ 0 h 9971"/>
                    <a:gd name="connsiteX87" fmla="*/ 2272 w 10000"/>
                    <a:gd name="connsiteY87" fmla="*/ 42 h 9971"/>
                    <a:gd name="connsiteX88" fmla="*/ 2426 w 10000"/>
                    <a:gd name="connsiteY88" fmla="*/ 85 h 9971"/>
                    <a:gd name="connsiteX89" fmla="*/ 2569 w 10000"/>
                    <a:gd name="connsiteY89" fmla="*/ 157 h 9971"/>
                    <a:gd name="connsiteX90" fmla="*/ 2712 w 10000"/>
                    <a:gd name="connsiteY90" fmla="*/ 228 h 9971"/>
                    <a:gd name="connsiteX91" fmla="*/ 2845 w 10000"/>
                    <a:gd name="connsiteY91" fmla="*/ 314 h 9971"/>
                    <a:gd name="connsiteX92" fmla="*/ 2989 w 10000"/>
                    <a:gd name="connsiteY92" fmla="*/ 414 h 9971"/>
                    <a:gd name="connsiteX93" fmla="*/ 3112 w 10000"/>
                    <a:gd name="connsiteY93" fmla="*/ 500 h 9971"/>
                    <a:gd name="connsiteX94" fmla="*/ 3234 w 10000"/>
                    <a:gd name="connsiteY94" fmla="*/ 628 h 9971"/>
                    <a:gd name="connsiteX95" fmla="*/ 3367 w 10000"/>
                    <a:gd name="connsiteY95" fmla="*/ 757 h 9971"/>
                    <a:gd name="connsiteX96" fmla="*/ 3490 w 10000"/>
                    <a:gd name="connsiteY96" fmla="*/ 885 h 9971"/>
                    <a:gd name="connsiteX97" fmla="*/ 3726 w 10000"/>
                    <a:gd name="connsiteY97" fmla="*/ 1171 h 9971"/>
                    <a:gd name="connsiteX98" fmla="*/ 3941 w 10000"/>
                    <a:gd name="connsiteY98" fmla="*/ 1514 h 9971"/>
                    <a:gd name="connsiteX99" fmla="*/ 4145 w 10000"/>
                    <a:gd name="connsiteY99" fmla="*/ 1871 h 9971"/>
                    <a:gd name="connsiteX100" fmla="*/ 4340 w 10000"/>
                    <a:gd name="connsiteY100" fmla="*/ 2257 h 9971"/>
                    <a:gd name="connsiteX101" fmla="*/ 4534 w 10000"/>
                    <a:gd name="connsiteY101" fmla="*/ 2657 h 9971"/>
                    <a:gd name="connsiteX102" fmla="*/ 4708 w 10000"/>
                    <a:gd name="connsiteY102" fmla="*/ 3071 h 9971"/>
                    <a:gd name="connsiteX103" fmla="*/ 4893 w 10000"/>
                    <a:gd name="connsiteY103" fmla="*/ 3500 h 9971"/>
                    <a:gd name="connsiteX104" fmla="*/ 5056 w 10000"/>
                    <a:gd name="connsiteY104" fmla="*/ 3942 h 9971"/>
                    <a:gd name="connsiteX105" fmla="*/ 5363 w 10000"/>
                    <a:gd name="connsiteY105" fmla="*/ 4842 h 9971"/>
                    <a:gd name="connsiteX106" fmla="*/ 5967 w 10000"/>
                    <a:gd name="connsiteY106" fmla="*/ 6628 h 9971"/>
                    <a:gd name="connsiteX107" fmla="*/ 6254 w 10000"/>
                    <a:gd name="connsiteY107" fmla="*/ 7457 h 9971"/>
                    <a:gd name="connsiteX108" fmla="*/ 6407 w 10000"/>
                    <a:gd name="connsiteY108" fmla="*/ 7814 h 9971"/>
                    <a:gd name="connsiteX109" fmla="*/ 6551 w 10000"/>
                    <a:gd name="connsiteY109" fmla="*/ 8185 h 9971"/>
                    <a:gd name="connsiteX110" fmla="*/ 6714 w 10000"/>
                    <a:gd name="connsiteY110" fmla="*/ 8514 h 9971"/>
                    <a:gd name="connsiteX111" fmla="*/ 6868 w 10000"/>
                    <a:gd name="connsiteY111" fmla="*/ 8800 h 9971"/>
                    <a:gd name="connsiteX112" fmla="*/ 7021 w 10000"/>
                    <a:gd name="connsiteY112" fmla="*/ 9071 h 9971"/>
                    <a:gd name="connsiteX113" fmla="*/ 7195 w 10000"/>
                    <a:gd name="connsiteY113" fmla="*/ 9271 h 9971"/>
                    <a:gd name="connsiteX114" fmla="*/ 7288 w 10000"/>
                    <a:gd name="connsiteY114" fmla="*/ 9371 h 9971"/>
                    <a:gd name="connsiteX115" fmla="*/ 7369 w 10000"/>
                    <a:gd name="connsiteY115" fmla="*/ 9471 h 9971"/>
                    <a:gd name="connsiteX116" fmla="*/ 7462 w 10000"/>
                    <a:gd name="connsiteY116" fmla="*/ 9528 h 9971"/>
                    <a:gd name="connsiteX117" fmla="*/ 7554 w 10000"/>
                    <a:gd name="connsiteY117" fmla="*/ 9600 h 9971"/>
                    <a:gd name="connsiteX118" fmla="*/ 7646 w 10000"/>
                    <a:gd name="connsiteY118" fmla="*/ 9642 h 9971"/>
                    <a:gd name="connsiteX119" fmla="*/ 7748 w 10000"/>
                    <a:gd name="connsiteY119" fmla="*/ 9671 h 9971"/>
                    <a:gd name="connsiteX120" fmla="*/ 7851 w 10000"/>
                    <a:gd name="connsiteY120" fmla="*/ 9714 h 9971"/>
                    <a:gd name="connsiteX121" fmla="*/ 7943 w 10000"/>
                    <a:gd name="connsiteY121" fmla="*/ 9714 h 9971"/>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668 w 10000"/>
                    <a:gd name="connsiteY64" fmla="*/ 243 h 10000"/>
                    <a:gd name="connsiteX65" fmla="*/ 1525 w 10000"/>
                    <a:gd name="connsiteY65" fmla="*/ 286 h 10000"/>
                    <a:gd name="connsiteX66" fmla="*/ 1402 w 10000"/>
                    <a:gd name="connsiteY66" fmla="*/ 329 h 10000"/>
                    <a:gd name="connsiteX67" fmla="*/ 1279 w 10000"/>
                    <a:gd name="connsiteY67" fmla="*/ 415 h 10000"/>
                    <a:gd name="connsiteX68" fmla="*/ 1157 w 10000"/>
                    <a:gd name="connsiteY68" fmla="*/ 501 h 10000"/>
                    <a:gd name="connsiteX69" fmla="*/ 1044 w 10000"/>
                    <a:gd name="connsiteY69" fmla="*/ 616 h 10000"/>
                    <a:gd name="connsiteX70" fmla="*/ 931 w 10000"/>
                    <a:gd name="connsiteY70" fmla="*/ 759 h 10000"/>
                    <a:gd name="connsiteX71" fmla="*/ 809 w 10000"/>
                    <a:gd name="connsiteY71" fmla="*/ 903 h 10000"/>
                    <a:gd name="connsiteX72" fmla="*/ 706 w 10000"/>
                    <a:gd name="connsiteY72" fmla="*/ 1088 h 10000"/>
                    <a:gd name="connsiteX73" fmla="*/ 604 w 10000"/>
                    <a:gd name="connsiteY73" fmla="*/ 1261 h 10000"/>
                    <a:gd name="connsiteX74" fmla="*/ 491 w 10000"/>
                    <a:gd name="connsiteY74" fmla="*/ 1461 h 10000"/>
                    <a:gd name="connsiteX75" fmla="*/ 399 w 10000"/>
                    <a:gd name="connsiteY75" fmla="*/ 1662 h 10000"/>
                    <a:gd name="connsiteX76" fmla="*/ 194 w 10000"/>
                    <a:gd name="connsiteY76" fmla="*/ 2134 h 10000"/>
                    <a:gd name="connsiteX77" fmla="*/ 0 w 10000"/>
                    <a:gd name="connsiteY77" fmla="*/ 2622 h 10000"/>
                    <a:gd name="connsiteX78" fmla="*/ 10 w 10000"/>
                    <a:gd name="connsiteY78" fmla="*/ 945 h 10000"/>
                    <a:gd name="connsiteX79" fmla="*/ 205 w 10000"/>
                    <a:gd name="connsiteY79" fmla="*/ 730 h 10000"/>
                    <a:gd name="connsiteX80" fmla="*/ 399 w 10000"/>
                    <a:gd name="connsiteY80" fmla="*/ 544 h 10000"/>
                    <a:gd name="connsiteX81" fmla="*/ 604 w 10000"/>
                    <a:gd name="connsiteY81" fmla="*/ 358 h 10000"/>
                    <a:gd name="connsiteX82" fmla="*/ 819 w 10000"/>
                    <a:gd name="connsiteY82" fmla="*/ 229 h 10000"/>
                    <a:gd name="connsiteX83" fmla="*/ 1054 w 10000"/>
                    <a:gd name="connsiteY83" fmla="*/ 128 h 10000"/>
                    <a:gd name="connsiteX84" fmla="*/ 1300 w 10000"/>
                    <a:gd name="connsiteY84" fmla="*/ 42 h 10000"/>
                    <a:gd name="connsiteX85" fmla="*/ 1535 w 10000"/>
                    <a:gd name="connsiteY85" fmla="*/ 0 h 10000"/>
                    <a:gd name="connsiteX86" fmla="*/ 2272 w 10000"/>
                    <a:gd name="connsiteY86" fmla="*/ 42 h 10000"/>
                    <a:gd name="connsiteX87" fmla="*/ 2426 w 10000"/>
                    <a:gd name="connsiteY87" fmla="*/ 85 h 10000"/>
                    <a:gd name="connsiteX88" fmla="*/ 2569 w 10000"/>
                    <a:gd name="connsiteY88" fmla="*/ 157 h 10000"/>
                    <a:gd name="connsiteX89" fmla="*/ 2712 w 10000"/>
                    <a:gd name="connsiteY89" fmla="*/ 229 h 10000"/>
                    <a:gd name="connsiteX90" fmla="*/ 2845 w 10000"/>
                    <a:gd name="connsiteY90" fmla="*/ 315 h 10000"/>
                    <a:gd name="connsiteX91" fmla="*/ 2989 w 10000"/>
                    <a:gd name="connsiteY91" fmla="*/ 415 h 10000"/>
                    <a:gd name="connsiteX92" fmla="*/ 3112 w 10000"/>
                    <a:gd name="connsiteY92" fmla="*/ 501 h 10000"/>
                    <a:gd name="connsiteX93" fmla="*/ 3234 w 10000"/>
                    <a:gd name="connsiteY93" fmla="*/ 630 h 10000"/>
                    <a:gd name="connsiteX94" fmla="*/ 3367 w 10000"/>
                    <a:gd name="connsiteY94" fmla="*/ 759 h 10000"/>
                    <a:gd name="connsiteX95" fmla="*/ 3490 w 10000"/>
                    <a:gd name="connsiteY95" fmla="*/ 888 h 10000"/>
                    <a:gd name="connsiteX96" fmla="*/ 3726 w 10000"/>
                    <a:gd name="connsiteY96" fmla="*/ 1174 h 10000"/>
                    <a:gd name="connsiteX97" fmla="*/ 3941 w 10000"/>
                    <a:gd name="connsiteY97" fmla="*/ 1518 h 10000"/>
                    <a:gd name="connsiteX98" fmla="*/ 4145 w 10000"/>
                    <a:gd name="connsiteY98" fmla="*/ 1876 h 10000"/>
                    <a:gd name="connsiteX99" fmla="*/ 4340 w 10000"/>
                    <a:gd name="connsiteY99" fmla="*/ 2264 h 10000"/>
                    <a:gd name="connsiteX100" fmla="*/ 4534 w 10000"/>
                    <a:gd name="connsiteY100" fmla="*/ 2665 h 10000"/>
                    <a:gd name="connsiteX101" fmla="*/ 4708 w 10000"/>
                    <a:gd name="connsiteY101" fmla="*/ 3080 h 10000"/>
                    <a:gd name="connsiteX102" fmla="*/ 4893 w 10000"/>
                    <a:gd name="connsiteY102" fmla="*/ 3510 h 10000"/>
                    <a:gd name="connsiteX103" fmla="*/ 5056 w 10000"/>
                    <a:gd name="connsiteY103" fmla="*/ 3953 h 10000"/>
                    <a:gd name="connsiteX104" fmla="*/ 5363 w 10000"/>
                    <a:gd name="connsiteY104" fmla="*/ 4856 h 10000"/>
                    <a:gd name="connsiteX105" fmla="*/ 5967 w 10000"/>
                    <a:gd name="connsiteY105" fmla="*/ 6647 h 10000"/>
                    <a:gd name="connsiteX106" fmla="*/ 6254 w 10000"/>
                    <a:gd name="connsiteY106" fmla="*/ 7479 h 10000"/>
                    <a:gd name="connsiteX107" fmla="*/ 6407 w 10000"/>
                    <a:gd name="connsiteY107" fmla="*/ 7837 h 10000"/>
                    <a:gd name="connsiteX108" fmla="*/ 6551 w 10000"/>
                    <a:gd name="connsiteY108" fmla="*/ 8209 h 10000"/>
                    <a:gd name="connsiteX109" fmla="*/ 6714 w 10000"/>
                    <a:gd name="connsiteY109" fmla="*/ 8539 h 10000"/>
                    <a:gd name="connsiteX110" fmla="*/ 6868 w 10000"/>
                    <a:gd name="connsiteY110" fmla="*/ 8826 h 10000"/>
                    <a:gd name="connsiteX111" fmla="*/ 7021 w 10000"/>
                    <a:gd name="connsiteY111" fmla="*/ 9097 h 10000"/>
                    <a:gd name="connsiteX112" fmla="*/ 7195 w 10000"/>
                    <a:gd name="connsiteY112" fmla="*/ 9298 h 10000"/>
                    <a:gd name="connsiteX113" fmla="*/ 7288 w 10000"/>
                    <a:gd name="connsiteY113" fmla="*/ 9398 h 10000"/>
                    <a:gd name="connsiteX114" fmla="*/ 7369 w 10000"/>
                    <a:gd name="connsiteY114" fmla="*/ 9499 h 10000"/>
                    <a:gd name="connsiteX115" fmla="*/ 7462 w 10000"/>
                    <a:gd name="connsiteY115" fmla="*/ 9556 h 10000"/>
                    <a:gd name="connsiteX116" fmla="*/ 7554 w 10000"/>
                    <a:gd name="connsiteY116" fmla="*/ 9628 h 10000"/>
                    <a:gd name="connsiteX117" fmla="*/ 7646 w 10000"/>
                    <a:gd name="connsiteY117" fmla="*/ 9670 h 10000"/>
                    <a:gd name="connsiteX118" fmla="*/ 7748 w 10000"/>
                    <a:gd name="connsiteY118" fmla="*/ 9699 h 10000"/>
                    <a:gd name="connsiteX119" fmla="*/ 7851 w 10000"/>
                    <a:gd name="connsiteY119" fmla="*/ 9742 h 10000"/>
                    <a:gd name="connsiteX120" fmla="*/ 7943 w 10000"/>
                    <a:gd name="connsiteY120" fmla="*/ 9742 h 10000"/>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668 w 10000"/>
                    <a:gd name="connsiteY64" fmla="*/ 243 h 10000"/>
                    <a:gd name="connsiteX65" fmla="*/ 1402 w 10000"/>
                    <a:gd name="connsiteY65" fmla="*/ 329 h 10000"/>
                    <a:gd name="connsiteX66" fmla="*/ 1279 w 10000"/>
                    <a:gd name="connsiteY66" fmla="*/ 415 h 10000"/>
                    <a:gd name="connsiteX67" fmla="*/ 1157 w 10000"/>
                    <a:gd name="connsiteY67" fmla="*/ 501 h 10000"/>
                    <a:gd name="connsiteX68" fmla="*/ 1044 w 10000"/>
                    <a:gd name="connsiteY68" fmla="*/ 616 h 10000"/>
                    <a:gd name="connsiteX69" fmla="*/ 931 w 10000"/>
                    <a:gd name="connsiteY69" fmla="*/ 759 h 10000"/>
                    <a:gd name="connsiteX70" fmla="*/ 809 w 10000"/>
                    <a:gd name="connsiteY70" fmla="*/ 903 h 10000"/>
                    <a:gd name="connsiteX71" fmla="*/ 706 w 10000"/>
                    <a:gd name="connsiteY71" fmla="*/ 1088 h 10000"/>
                    <a:gd name="connsiteX72" fmla="*/ 604 w 10000"/>
                    <a:gd name="connsiteY72" fmla="*/ 1261 h 10000"/>
                    <a:gd name="connsiteX73" fmla="*/ 491 w 10000"/>
                    <a:gd name="connsiteY73" fmla="*/ 1461 h 10000"/>
                    <a:gd name="connsiteX74" fmla="*/ 399 w 10000"/>
                    <a:gd name="connsiteY74" fmla="*/ 1662 h 10000"/>
                    <a:gd name="connsiteX75" fmla="*/ 194 w 10000"/>
                    <a:gd name="connsiteY75" fmla="*/ 2134 h 10000"/>
                    <a:gd name="connsiteX76" fmla="*/ 0 w 10000"/>
                    <a:gd name="connsiteY76" fmla="*/ 2622 h 10000"/>
                    <a:gd name="connsiteX77" fmla="*/ 10 w 10000"/>
                    <a:gd name="connsiteY77" fmla="*/ 945 h 10000"/>
                    <a:gd name="connsiteX78" fmla="*/ 205 w 10000"/>
                    <a:gd name="connsiteY78" fmla="*/ 730 h 10000"/>
                    <a:gd name="connsiteX79" fmla="*/ 399 w 10000"/>
                    <a:gd name="connsiteY79" fmla="*/ 544 h 10000"/>
                    <a:gd name="connsiteX80" fmla="*/ 604 w 10000"/>
                    <a:gd name="connsiteY80" fmla="*/ 358 h 10000"/>
                    <a:gd name="connsiteX81" fmla="*/ 819 w 10000"/>
                    <a:gd name="connsiteY81" fmla="*/ 229 h 10000"/>
                    <a:gd name="connsiteX82" fmla="*/ 1054 w 10000"/>
                    <a:gd name="connsiteY82" fmla="*/ 128 h 10000"/>
                    <a:gd name="connsiteX83" fmla="*/ 1300 w 10000"/>
                    <a:gd name="connsiteY83" fmla="*/ 42 h 10000"/>
                    <a:gd name="connsiteX84" fmla="*/ 1535 w 10000"/>
                    <a:gd name="connsiteY84" fmla="*/ 0 h 10000"/>
                    <a:gd name="connsiteX85" fmla="*/ 2272 w 10000"/>
                    <a:gd name="connsiteY85" fmla="*/ 42 h 10000"/>
                    <a:gd name="connsiteX86" fmla="*/ 2426 w 10000"/>
                    <a:gd name="connsiteY86" fmla="*/ 85 h 10000"/>
                    <a:gd name="connsiteX87" fmla="*/ 2569 w 10000"/>
                    <a:gd name="connsiteY87" fmla="*/ 157 h 10000"/>
                    <a:gd name="connsiteX88" fmla="*/ 2712 w 10000"/>
                    <a:gd name="connsiteY88" fmla="*/ 229 h 10000"/>
                    <a:gd name="connsiteX89" fmla="*/ 2845 w 10000"/>
                    <a:gd name="connsiteY89" fmla="*/ 315 h 10000"/>
                    <a:gd name="connsiteX90" fmla="*/ 2989 w 10000"/>
                    <a:gd name="connsiteY90" fmla="*/ 415 h 10000"/>
                    <a:gd name="connsiteX91" fmla="*/ 3112 w 10000"/>
                    <a:gd name="connsiteY91" fmla="*/ 501 h 10000"/>
                    <a:gd name="connsiteX92" fmla="*/ 3234 w 10000"/>
                    <a:gd name="connsiteY92" fmla="*/ 630 h 10000"/>
                    <a:gd name="connsiteX93" fmla="*/ 3367 w 10000"/>
                    <a:gd name="connsiteY93" fmla="*/ 759 h 10000"/>
                    <a:gd name="connsiteX94" fmla="*/ 3490 w 10000"/>
                    <a:gd name="connsiteY94" fmla="*/ 888 h 10000"/>
                    <a:gd name="connsiteX95" fmla="*/ 3726 w 10000"/>
                    <a:gd name="connsiteY95" fmla="*/ 1174 h 10000"/>
                    <a:gd name="connsiteX96" fmla="*/ 3941 w 10000"/>
                    <a:gd name="connsiteY96" fmla="*/ 1518 h 10000"/>
                    <a:gd name="connsiteX97" fmla="*/ 4145 w 10000"/>
                    <a:gd name="connsiteY97" fmla="*/ 1876 h 10000"/>
                    <a:gd name="connsiteX98" fmla="*/ 4340 w 10000"/>
                    <a:gd name="connsiteY98" fmla="*/ 2264 h 10000"/>
                    <a:gd name="connsiteX99" fmla="*/ 4534 w 10000"/>
                    <a:gd name="connsiteY99" fmla="*/ 2665 h 10000"/>
                    <a:gd name="connsiteX100" fmla="*/ 4708 w 10000"/>
                    <a:gd name="connsiteY100" fmla="*/ 3080 h 10000"/>
                    <a:gd name="connsiteX101" fmla="*/ 4893 w 10000"/>
                    <a:gd name="connsiteY101" fmla="*/ 3510 h 10000"/>
                    <a:gd name="connsiteX102" fmla="*/ 5056 w 10000"/>
                    <a:gd name="connsiteY102" fmla="*/ 3953 h 10000"/>
                    <a:gd name="connsiteX103" fmla="*/ 5363 w 10000"/>
                    <a:gd name="connsiteY103" fmla="*/ 4856 h 10000"/>
                    <a:gd name="connsiteX104" fmla="*/ 5967 w 10000"/>
                    <a:gd name="connsiteY104" fmla="*/ 6647 h 10000"/>
                    <a:gd name="connsiteX105" fmla="*/ 6254 w 10000"/>
                    <a:gd name="connsiteY105" fmla="*/ 7479 h 10000"/>
                    <a:gd name="connsiteX106" fmla="*/ 6407 w 10000"/>
                    <a:gd name="connsiteY106" fmla="*/ 7837 h 10000"/>
                    <a:gd name="connsiteX107" fmla="*/ 6551 w 10000"/>
                    <a:gd name="connsiteY107" fmla="*/ 8209 h 10000"/>
                    <a:gd name="connsiteX108" fmla="*/ 6714 w 10000"/>
                    <a:gd name="connsiteY108" fmla="*/ 8539 h 10000"/>
                    <a:gd name="connsiteX109" fmla="*/ 6868 w 10000"/>
                    <a:gd name="connsiteY109" fmla="*/ 8826 h 10000"/>
                    <a:gd name="connsiteX110" fmla="*/ 7021 w 10000"/>
                    <a:gd name="connsiteY110" fmla="*/ 9097 h 10000"/>
                    <a:gd name="connsiteX111" fmla="*/ 7195 w 10000"/>
                    <a:gd name="connsiteY111" fmla="*/ 9298 h 10000"/>
                    <a:gd name="connsiteX112" fmla="*/ 7288 w 10000"/>
                    <a:gd name="connsiteY112" fmla="*/ 9398 h 10000"/>
                    <a:gd name="connsiteX113" fmla="*/ 7369 w 10000"/>
                    <a:gd name="connsiteY113" fmla="*/ 9499 h 10000"/>
                    <a:gd name="connsiteX114" fmla="*/ 7462 w 10000"/>
                    <a:gd name="connsiteY114" fmla="*/ 9556 h 10000"/>
                    <a:gd name="connsiteX115" fmla="*/ 7554 w 10000"/>
                    <a:gd name="connsiteY115" fmla="*/ 9628 h 10000"/>
                    <a:gd name="connsiteX116" fmla="*/ 7646 w 10000"/>
                    <a:gd name="connsiteY116" fmla="*/ 9670 h 10000"/>
                    <a:gd name="connsiteX117" fmla="*/ 7748 w 10000"/>
                    <a:gd name="connsiteY117" fmla="*/ 9699 h 10000"/>
                    <a:gd name="connsiteX118" fmla="*/ 7851 w 10000"/>
                    <a:gd name="connsiteY118" fmla="*/ 9742 h 10000"/>
                    <a:gd name="connsiteX119" fmla="*/ 7943 w 10000"/>
                    <a:gd name="connsiteY119" fmla="*/ 9742 h 10000"/>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402 w 10000"/>
                    <a:gd name="connsiteY64" fmla="*/ 329 h 10000"/>
                    <a:gd name="connsiteX65" fmla="*/ 1279 w 10000"/>
                    <a:gd name="connsiteY65" fmla="*/ 415 h 10000"/>
                    <a:gd name="connsiteX66" fmla="*/ 1157 w 10000"/>
                    <a:gd name="connsiteY66" fmla="*/ 501 h 10000"/>
                    <a:gd name="connsiteX67" fmla="*/ 1044 w 10000"/>
                    <a:gd name="connsiteY67" fmla="*/ 616 h 10000"/>
                    <a:gd name="connsiteX68" fmla="*/ 931 w 10000"/>
                    <a:gd name="connsiteY68" fmla="*/ 759 h 10000"/>
                    <a:gd name="connsiteX69" fmla="*/ 809 w 10000"/>
                    <a:gd name="connsiteY69" fmla="*/ 903 h 10000"/>
                    <a:gd name="connsiteX70" fmla="*/ 706 w 10000"/>
                    <a:gd name="connsiteY70" fmla="*/ 1088 h 10000"/>
                    <a:gd name="connsiteX71" fmla="*/ 604 w 10000"/>
                    <a:gd name="connsiteY71" fmla="*/ 1261 h 10000"/>
                    <a:gd name="connsiteX72" fmla="*/ 491 w 10000"/>
                    <a:gd name="connsiteY72" fmla="*/ 1461 h 10000"/>
                    <a:gd name="connsiteX73" fmla="*/ 399 w 10000"/>
                    <a:gd name="connsiteY73" fmla="*/ 1662 h 10000"/>
                    <a:gd name="connsiteX74" fmla="*/ 194 w 10000"/>
                    <a:gd name="connsiteY74" fmla="*/ 2134 h 10000"/>
                    <a:gd name="connsiteX75" fmla="*/ 0 w 10000"/>
                    <a:gd name="connsiteY75" fmla="*/ 2622 h 10000"/>
                    <a:gd name="connsiteX76" fmla="*/ 10 w 10000"/>
                    <a:gd name="connsiteY76" fmla="*/ 945 h 10000"/>
                    <a:gd name="connsiteX77" fmla="*/ 205 w 10000"/>
                    <a:gd name="connsiteY77" fmla="*/ 730 h 10000"/>
                    <a:gd name="connsiteX78" fmla="*/ 399 w 10000"/>
                    <a:gd name="connsiteY78" fmla="*/ 544 h 10000"/>
                    <a:gd name="connsiteX79" fmla="*/ 604 w 10000"/>
                    <a:gd name="connsiteY79" fmla="*/ 358 h 10000"/>
                    <a:gd name="connsiteX80" fmla="*/ 819 w 10000"/>
                    <a:gd name="connsiteY80" fmla="*/ 229 h 10000"/>
                    <a:gd name="connsiteX81" fmla="*/ 1054 w 10000"/>
                    <a:gd name="connsiteY81" fmla="*/ 128 h 10000"/>
                    <a:gd name="connsiteX82" fmla="*/ 1300 w 10000"/>
                    <a:gd name="connsiteY82" fmla="*/ 42 h 10000"/>
                    <a:gd name="connsiteX83" fmla="*/ 1535 w 10000"/>
                    <a:gd name="connsiteY83" fmla="*/ 0 h 10000"/>
                    <a:gd name="connsiteX84" fmla="*/ 2272 w 10000"/>
                    <a:gd name="connsiteY84" fmla="*/ 42 h 10000"/>
                    <a:gd name="connsiteX85" fmla="*/ 2426 w 10000"/>
                    <a:gd name="connsiteY85" fmla="*/ 85 h 10000"/>
                    <a:gd name="connsiteX86" fmla="*/ 2569 w 10000"/>
                    <a:gd name="connsiteY86" fmla="*/ 157 h 10000"/>
                    <a:gd name="connsiteX87" fmla="*/ 2712 w 10000"/>
                    <a:gd name="connsiteY87" fmla="*/ 229 h 10000"/>
                    <a:gd name="connsiteX88" fmla="*/ 2845 w 10000"/>
                    <a:gd name="connsiteY88" fmla="*/ 315 h 10000"/>
                    <a:gd name="connsiteX89" fmla="*/ 2989 w 10000"/>
                    <a:gd name="connsiteY89" fmla="*/ 415 h 10000"/>
                    <a:gd name="connsiteX90" fmla="*/ 3112 w 10000"/>
                    <a:gd name="connsiteY90" fmla="*/ 501 h 10000"/>
                    <a:gd name="connsiteX91" fmla="*/ 3234 w 10000"/>
                    <a:gd name="connsiteY91" fmla="*/ 630 h 10000"/>
                    <a:gd name="connsiteX92" fmla="*/ 3367 w 10000"/>
                    <a:gd name="connsiteY92" fmla="*/ 759 h 10000"/>
                    <a:gd name="connsiteX93" fmla="*/ 3490 w 10000"/>
                    <a:gd name="connsiteY93" fmla="*/ 888 h 10000"/>
                    <a:gd name="connsiteX94" fmla="*/ 3726 w 10000"/>
                    <a:gd name="connsiteY94" fmla="*/ 1174 h 10000"/>
                    <a:gd name="connsiteX95" fmla="*/ 3941 w 10000"/>
                    <a:gd name="connsiteY95" fmla="*/ 1518 h 10000"/>
                    <a:gd name="connsiteX96" fmla="*/ 4145 w 10000"/>
                    <a:gd name="connsiteY96" fmla="*/ 1876 h 10000"/>
                    <a:gd name="connsiteX97" fmla="*/ 4340 w 10000"/>
                    <a:gd name="connsiteY97" fmla="*/ 2264 h 10000"/>
                    <a:gd name="connsiteX98" fmla="*/ 4534 w 10000"/>
                    <a:gd name="connsiteY98" fmla="*/ 2665 h 10000"/>
                    <a:gd name="connsiteX99" fmla="*/ 4708 w 10000"/>
                    <a:gd name="connsiteY99" fmla="*/ 3080 h 10000"/>
                    <a:gd name="connsiteX100" fmla="*/ 4893 w 10000"/>
                    <a:gd name="connsiteY100" fmla="*/ 3510 h 10000"/>
                    <a:gd name="connsiteX101" fmla="*/ 5056 w 10000"/>
                    <a:gd name="connsiteY101" fmla="*/ 3953 h 10000"/>
                    <a:gd name="connsiteX102" fmla="*/ 5363 w 10000"/>
                    <a:gd name="connsiteY102" fmla="*/ 4856 h 10000"/>
                    <a:gd name="connsiteX103" fmla="*/ 5967 w 10000"/>
                    <a:gd name="connsiteY103" fmla="*/ 6647 h 10000"/>
                    <a:gd name="connsiteX104" fmla="*/ 6254 w 10000"/>
                    <a:gd name="connsiteY104" fmla="*/ 7479 h 10000"/>
                    <a:gd name="connsiteX105" fmla="*/ 6407 w 10000"/>
                    <a:gd name="connsiteY105" fmla="*/ 7837 h 10000"/>
                    <a:gd name="connsiteX106" fmla="*/ 6551 w 10000"/>
                    <a:gd name="connsiteY106" fmla="*/ 8209 h 10000"/>
                    <a:gd name="connsiteX107" fmla="*/ 6714 w 10000"/>
                    <a:gd name="connsiteY107" fmla="*/ 8539 h 10000"/>
                    <a:gd name="connsiteX108" fmla="*/ 6868 w 10000"/>
                    <a:gd name="connsiteY108" fmla="*/ 8826 h 10000"/>
                    <a:gd name="connsiteX109" fmla="*/ 7021 w 10000"/>
                    <a:gd name="connsiteY109" fmla="*/ 9097 h 10000"/>
                    <a:gd name="connsiteX110" fmla="*/ 7195 w 10000"/>
                    <a:gd name="connsiteY110" fmla="*/ 9298 h 10000"/>
                    <a:gd name="connsiteX111" fmla="*/ 7288 w 10000"/>
                    <a:gd name="connsiteY111" fmla="*/ 9398 h 10000"/>
                    <a:gd name="connsiteX112" fmla="*/ 7369 w 10000"/>
                    <a:gd name="connsiteY112" fmla="*/ 9499 h 10000"/>
                    <a:gd name="connsiteX113" fmla="*/ 7462 w 10000"/>
                    <a:gd name="connsiteY113" fmla="*/ 9556 h 10000"/>
                    <a:gd name="connsiteX114" fmla="*/ 7554 w 10000"/>
                    <a:gd name="connsiteY114" fmla="*/ 9628 h 10000"/>
                    <a:gd name="connsiteX115" fmla="*/ 7646 w 10000"/>
                    <a:gd name="connsiteY115" fmla="*/ 9670 h 10000"/>
                    <a:gd name="connsiteX116" fmla="*/ 7748 w 10000"/>
                    <a:gd name="connsiteY116" fmla="*/ 9699 h 10000"/>
                    <a:gd name="connsiteX117" fmla="*/ 7851 w 10000"/>
                    <a:gd name="connsiteY117" fmla="*/ 9742 h 10000"/>
                    <a:gd name="connsiteX118" fmla="*/ 7943 w 10000"/>
                    <a:gd name="connsiteY118" fmla="*/ 9742 h 10000"/>
                    <a:gd name="connsiteX0" fmla="*/ 7943 w 10000"/>
                    <a:gd name="connsiteY0" fmla="*/ 9700 h 9958"/>
                    <a:gd name="connsiteX1" fmla="*/ 7943 w 10000"/>
                    <a:gd name="connsiteY1" fmla="*/ 9700 h 9958"/>
                    <a:gd name="connsiteX2" fmla="*/ 8076 w 10000"/>
                    <a:gd name="connsiteY2" fmla="*/ 9700 h 9958"/>
                    <a:gd name="connsiteX3" fmla="*/ 8178 w 10000"/>
                    <a:gd name="connsiteY3" fmla="*/ 9657 h 9958"/>
                    <a:gd name="connsiteX4" fmla="*/ 8291 w 10000"/>
                    <a:gd name="connsiteY4" fmla="*/ 9614 h 9958"/>
                    <a:gd name="connsiteX5" fmla="*/ 8403 w 10000"/>
                    <a:gd name="connsiteY5" fmla="*/ 9571 h 9958"/>
                    <a:gd name="connsiteX6" fmla="*/ 8506 w 10000"/>
                    <a:gd name="connsiteY6" fmla="*/ 9486 h 9958"/>
                    <a:gd name="connsiteX7" fmla="*/ 8608 w 10000"/>
                    <a:gd name="connsiteY7" fmla="*/ 9385 h 9958"/>
                    <a:gd name="connsiteX8" fmla="*/ 8700 w 10000"/>
                    <a:gd name="connsiteY8" fmla="*/ 9299 h 9958"/>
                    <a:gd name="connsiteX9" fmla="*/ 8802 w 10000"/>
                    <a:gd name="connsiteY9" fmla="*/ 9170 h 9958"/>
                    <a:gd name="connsiteX10" fmla="*/ 8915 w 10000"/>
                    <a:gd name="connsiteY10" fmla="*/ 9041 h 9958"/>
                    <a:gd name="connsiteX11" fmla="*/ 9007 w 10000"/>
                    <a:gd name="connsiteY11" fmla="*/ 8898 h 9958"/>
                    <a:gd name="connsiteX12" fmla="*/ 9191 w 10000"/>
                    <a:gd name="connsiteY12" fmla="*/ 8568 h 9958"/>
                    <a:gd name="connsiteX13" fmla="*/ 9376 w 10000"/>
                    <a:gd name="connsiteY13" fmla="*/ 8196 h 9958"/>
                    <a:gd name="connsiteX14" fmla="*/ 9539 w 10000"/>
                    <a:gd name="connsiteY14" fmla="*/ 7795 h 9958"/>
                    <a:gd name="connsiteX15" fmla="*/ 9775 w 10000"/>
                    <a:gd name="connsiteY15" fmla="*/ 8239 h 9958"/>
                    <a:gd name="connsiteX16" fmla="*/ 10000 w 10000"/>
                    <a:gd name="connsiteY16" fmla="*/ 8654 h 9958"/>
                    <a:gd name="connsiteX17" fmla="*/ 9785 w 10000"/>
                    <a:gd name="connsiteY17" fmla="*/ 8941 h 9958"/>
                    <a:gd name="connsiteX18" fmla="*/ 9570 w 10000"/>
                    <a:gd name="connsiteY18" fmla="*/ 9199 h 9958"/>
                    <a:gd name="connsiteX19" fmla="*/ 9324 w 10000"/>
                    <a:gd name="connsiteY19" fmla="*/ 9427 h 9958"/>
                    <a:gd name="connsiteX20" fmla="*/ 9212 w 10000"/>
                    <a:gd name="connsiteY20" fmla="*/ 9514 h 9958"/>
                    <a:gd name="connsiteX21" fmla="*/ 9079 w 10000"/>
                    <a:gd name="connsiteY21" fmla="*/ 9614 h 9958"/>
                    <a:gd name="connsiteX22" fmla="*/ 8946 w 10000"/>
                    <a:gd name="connsiteY22" fmla="*/ 9700 h 9958"/>
                    <a:gd name="connsiteX23" fmla="*/ 8823 w 10000"/>
                    <a:gd name="connsiteY23" fmla="*/ 9757 h 9958"/>
                    <a:gd name="connsiteX24" fmla="*/ 8680 w 10000"/>
                    <a:gd name="connsiteY24" fmla="*/ 9829 h 9958"/>
                    <a:gd name="connsiteX25" fmla="*/ 8547 w 10000"/>
                    <a:gd name="connsiteY25" fmla="*/ 9872 h 9958"/>
                    <a:gd name="connsiteX26" fmla="*/ 8403 w 10000"/>
                    <a:gd name="connsiteY26" fmla="*/ 9901 h 9958"/>
                    <a:gd name="connsiteX27" fmla="*/ 8260 w 10000"/>
                    <a:gd name="connsiteY27" fmla="*/ 9929 h 9958"/>
                    <a:gd name="connsiteX28" fmla="*/ 8106 w 10000"/>
                    <a:gd name="connsiteY28" fmla="*/ 9958 h 9958"/>
                    <a:gd name="connsiteX29" fmla="*/ 7943 w 10000"/>
                    <a:gd name="connsiteY29" fmla="*/ 9958 h 9958"/>
                    <a:gd name="connsiteX30" fmla="*/ 7779 w 10000"/>
                    <a:gd name="connsiteY30" fmla="*/ 9958 h 9958"/>
                    <a:gd name="connsiteX31" fmla="*/ 7625 w 10000"/>
                    <a:gd name="connsiteY31" fmla="*/ 9915 h 9958"/>
                    <a:gd name="connsiteX32" fmla="*/ 7462 w 10000"/>
                    <a:gd name="connsiteY32" fmla="*/ 9887 h 9958"/>
                    <a:gd name="connsiteX33" fmla="*/ 7308 w 10000"/>
                    <a:gd name="connsiteY33" fmla="*/ 9844 h 9958"/>
                    <a:gd name="connsiteX34" fmla="*/ 7165 w 10000"/>
                    <a:gd name="connsiteY34" fmla="*/ 9771 h 9958"/>
                    <a:gd name="connsiteX35" fmla="*/ 7021 w 10000"/>
                    <a:gd name="connsiteY35" fmla="*/ 9714 h 9958"/>
                    <a:gd name="connsiteX36" fmla="*/ 6888 w 10000"/>
                    <a:gd name="connsiteY36" fmla="*/ 9614 h 9958"/>
                    <a:gd name="connsiteX37" fmla="*/ 6745 w 10000"/>
                    <a:gd name="connsiteY37" fmla="*/ 9514 h 9958"/>
                    <a:gd name="connsiteX38" fmla="*/ 6622 w 10000"/>
                    <a:gd name="connsiteY38" fmla="*/ 9427 h 9958"/>
                    <a:gd name="connsiteX39" fmla="*/ 6479 w 10000"/>
                    <a:gd name="connsiteY39" fmla="*/ 9299 h 9958"/>
                    <a:gd name="connsiteX40" fmla="*/ 6366 w 10000"/>
                    <a:gd name="connsiteY40" fmla="*/ 9185 h 9958"/>
                    <a:gd name="connsiteX41" fmla="*/ 6244 w 10000"/>
                    <a:gd name="connsiteY41" fmla="*/ 9041 h 9958"/>
                    <a:gd name="connsiteX42" fmla="*/ 6008 w 10000"/>
                    <a:gd name="connsiteY42" fmla="*/ 8740 h 9958"/>
                    <a:gd name="connsiteX43" fmla="*/ 5793 w 10000"/>
                    <a:gd name="connsiteY43" fmla="*/ 8411 h 9958"/>
                    <a:gd name="connsiteX44" fmla="*/ 5589 w 10000"/>
                    <a:gd name="connsiteY44" fmla="*/ 8052 h 9958"/>
                    <a:gd name="connsiteX45" fmla="*/ 5394 w 10000"/>
                    <a:gd name="connsiteY45" fmla="*/ 7665 h 9958"/>
                    <a:gd name="connsiteX46" fmla="*/ 5200 w 10000"/>
                    <a:gd name="connsiteY46" fmla="*/ 7264 h 9958"/>
                    <a:gd name="connsiteX47" fmla="*/ 5026 w 10000"/>
                    <a:gd name="connsiteY47" fmla="*/ 6849 h 9958"/>
                    <a:gd name="connsiteX48" fmla="*/ 4852 w 10000"/>
                    <a:gd name="connsiteY48" fmla="*/ 6419 h 9958"/>
                    <a:gd name="connsiteX49" fmla="*/ 4688 w 10000"/>
                    <a:gd name="connsiteY49" fmla="*/ 5975 h 9958"/>
                    <a:gd name="connsiteX50" fmla="*/ 4371 w 10000"/>
                    <a:gd name="connsiteY50" fmla="*/ 5073 h 9958"/>
                    <a:gd name="connsiteX51" fmla="*/ 3777 w 10000"/>
                    <a:gd name="connsiteY51" fmla="*/ 3296 h 9958"/>
                    <a:gd name="connsiteX52" fmla="*/ 3644 w 10000"/>
                    <a:gd name="connsiteY52" fmla="*/ 2851 h 9958"/>
                    <a:gd name="connsiteX53" fmla="*/ 3490 w 10000"/>
                    <a:gd name="connsiteY53" fmla="*/ 2450 h 9958"/>
                    <a:gd name="connsiteX54" fmla="*/ 3347 w 10000"/>
                    <a:gd name="connsiteY54" fmla="*/ 2092 h 9958"/>
                    <a:gd name="connsiteX55" fmla="*/ 3193 w 10000"/>
                    <a:gd name="connsiteY55" fmla="*/ 1720 h 9958"/>
                    <a:gd name="connsiteX56" fmla="*/ 3040 w 10000"/>
                    <a:gd name="connsiteY56" fmla="*/ 1390 h 9958"/>
                    <a:gd name="connsiteX57" fmla="*/ 2886 w 10000"/>
                    <a:gd name="connsiteY57" fmla="*/ 1103 h 9958"/>
                    <a:gd name="connsiteX58" fmla="*/ 2723 w 10000"/>
                    <a:gd name="connsiteY58" fmla="*/ 832 h 9958"/>
                    <a:gd name="connsiteX59" fmla="*/ 2559 w 10000"/>
                    <a:gd name="connsiteY59" fmla="*/ 631 h 9958"/>
                    <a:gd name="connsiteX60" fmla="*/ 2467 w 10000"/>
                    <a:gd name="connsiteY60" fmla="*/ 531 h 9958"/>
                    <a:gd name="connsiteX61" fmla="*/ 2375 w 10000"/>
                    <a:gd name="connsiteY61" fmla="*/ 430 h 9958"/>
                    <a:gd name="connsiteX62" fmla="*/ 2282 w 10000"/>
                    <a:gd name="connsiteY62" fmla="*/ 373 h 9958"/>
                    <a:gd name="connsiteX63" fmla="*/ 2190 w 10000"/>
                    <a:gd name="connsiteY63" fmla="*/ 301 h 9958"/>
                    <a:gd name="connsiteX64" fmla="*/ 1402 w 10000"/>
                    <a:gd name="connsiteY64" fmla="*/ 287 h 9958"/>
                    <a:gd name="connsiteX65" fmla="*/ 1279 w 10000"/>
                    <a:gd name="connsiteY65" fmla="*/ 373 h 9958"/>
                    <a:gd name="connsiteX66" fmla="*/ 1157 w 10000"/>
                    <a:gd name="connsiteY66" fmla="*/ 459 h 9958"/>
                    <a:gd name="connsiteX67" fmla="*/ 1044 w 10000"/>
                    <a:gd name="connsiteY67" fmla="*/ 574 h 9958"/>
                    <a:gd name="connsiteX68" fmla="*/ 931 w 10000"/>
                    <a:gd name="connsiteY68" fmla="*/ 717 h 9958"/>
                    <a:gd name="connsiteX69" fmla="*/ 809 w 10000"/>
                    <a:gd name="connsiteY69" fmla="*/ 861 h 9958"/>
                    <a:gd name="connsiteX70" fmla="*/ 706 w 10000"/>
                    <a:gd name="connsiteY70" fmla="*/ 1046 h 9958"/>
                    <a:gd name="connsiteX71" fmla="*/ 604 w 10000"/>
                    <a:gd name="connsiteY71" fmla="*/ 1219 h 9958"/>
                    <a:gd name="connsiteX72" fmla="*/ 491 w 10000"/>
                    <a:gd name="connsiteY72" fmla="*/ 1419 h 9958"/>
                    <a:gd name="connsiteX73" fmla="*/ 399 w 10000"/>
                    <a:gd name="connsiteY73" fmla="*/ 1620 h 9958"/>
                    <a:gd name="connsiteX74" fmla="*/ 194 w 10000"/>
                    <a:gd name="connsiteY74" fmla="*/ 2092 h 9958"/>
                    <a:gd name="connsiteX75" fmla="*/ 0 w 10000"/>
                    <a:gd name="connsiteY75" fmla="*/ 2580 h 9958"/>
                    <a:gd name="connsiteX76" fmla="*/ 10 w 10000"/>
                    <a:gd name="connsiteY76" fmla="*/ 903 h 9958"/>
                    <a:gd name="connsiteX77" fmla="*/ 205 w 10000"/>
                    <a:gd name="connsiteY77" fmla="*/ 688 h 9958"/>
                    <a:gd name="connsiteX78" fmla="*/ 399 w 10000"/>
                    <a:gd name="connsiteY78" fmla="*/ 502 h 9958"/>
                    <a:gd name="connsiteX79" fmla="*/ 604 w 10000"/>
                    <a:gd name="connsiteY79" fmla="*/ 316 h 9958"/>
                    <a:gd name="connsiteX80" fmla="*/ 819 w 10000"/>
                    <a:gd name="connsiteY80" fmla="*/ 187 h 9958"/>
                    <a:gd name="connsiteX81" fmla="*/ 1054 w 10000"/>
                    <a:gd name="connsiteY81" fmla="*/ 86 h 9958"/>
                    <a:gd name="connsiteX82" fmla="*/ 1300 w 10000"/>
                    <a:gd name="connsiteY82" fmla="*/ 0 h 9958"/>
                    <a:gd name="connsiteX83" fmla="*/ 2272 w 10000"/>
                    <a:gd name="connsiteY83" fmla="*/ 0 h 9958"/>
                    <a:gd name="connsiteX84" fmla="*/ 2426 w 10000"/>
                    <a:gd name="connsiteY84" fmla="*/ 43 h 9958"/>
                    <a:gd name="connsiteX85" fmla="*/ 2569 w 10000"/>
                    <a:gd name="connsiteY85" fmla="*/ 115 h 9958"/>
                    <a:gd name="connsiteX86" fmla="*/ 2712 w 10000"/>
                    <a:gd name="connsiteY86" fmla="*/ 187 h 9958"/>
                    <a:gd name="connsiteX87" fmla="*/ 2845 w 10000"/>
                    <a:gd name="connsiteY87" fmla="*/ 273 h 9958"/>
                    <a:gd name="connsiteX88" fmla="*/ 2989 w 10000"/>
                    <a:gd name="connsiteY88" fmla="*/ 373 h 9958"/>
                    <a:gd name="connsiteX89" fmla="*/ 3112 w 10000"/>
                    <a:gd name="connsiteY89" fmla="*/ 459 h 9958"/>
                    <a:gd name="connsiteX90" fmla="*/ 3234 w 10000"/>
                    <a:gd name="connsiteY90" fmla="*/ 588 h 9958"/>
                    <a:gd name="connsiteX91" fmla="*/ 3367 w 10000"/>
                    <a:gd name="connsiteY91" fmla="*/ 717 h 9958"/>
                    <a:gd name="connsiteX92" fmla="*/ 3490 w 10000"/>
                    <a:gd name="connsiteY92" fmla="*/ 846 h 9958"/>
                    <a:gd name="connsiteX93" fmla="*/ 3726 w 10000"/>
                    <a:gd name="connsiteY93" fmla="*/ 1132 h 9958"/>
                    <a:gd name="connsiteX94" fmla="*/ 3941 w 10000"/>
                    <a:gd name="connsiteY94" fmla="*/ 1476 h 9958"/>
                    <a:gd name="connsiteX95" fmla="*/ 4145 w 10000"/>
                    <a:gd name="connsiteY95" fmla="*/ 1834 h 9958"/>
                    <a:gd name="connsiteX96" fmla="*/ 4340 w 10000"/>
                    <a:gd name="connsiteY96" fmla="*/ 2222 h 9958"/>
                    <a:gd name="connsiteX97" fmla="*/ 4534 w 10000"/>
                    <a:gd name="connsiteY97" fmla="*/ 2623 h 9958"/>
                    <a:gd name="connsiteX98" fmla="*/ 4708 w 10000"/>
                    <a:gd name="connsiteY98" fmla="*/ 3038 h 9958"/>
                    <a:gd name="connsiteX99" fmla="*/ 4893 w 10000"/>
                    <a:gd name="connsiteY99" fmla="*/ 3468 h 9958"/>
                    <a:gd name="connsiteX100" fmla="*/ 5056 w 10000"/>
                    <a:gd name="connsiteY100" fmla="*/ 3911 h 9958"/>
                    <a:gd name="connsiteX101" fmla="*/ 5363 w 10000"/>
                    <a:gd name="connsiteY101" fmla="*/ 4814 h 9958"/>
                    <a:gd name="connsiteX102" fmla="*/ 5967 w 10000"/>
                    <a:gd name="connsiteY102" fmla="*/ 6605 h 9958"/>
                    <a:gd name="connsiteX103" fmla="*/ 6254 w 10000"/>
                    <a:gd name="connsiteY103" fmla="*/ 7437 h 9958"/>
                    <a:gd name="connsiteX104" fmla="*/ 6407 w 10000"/>
                    <a:gd name="connsiteY104" fmla="*/ 7795 h 9958"/>
                    <a:gd name="connsiteX105" fmla="*/ 6551 w 10000"/>
                    <a:gd name="connsiteY105" fmla="*/ 8167 h 9958"/>
                    <a:gd name="connsiteX106" fmla="*/ 6714 w 10000"/>
                    <a:gd name="connsiteY106" fmla="*/ 8497 h 9958"/>
                    <a:gd name="connsiteX107" fmla="*/ 6868 w 10000"/>
                    <a:gd name="connsiteY107" fmla="*/ 8784 h 9958"/>
                    <a:gd name="connsiteX108" fmla="*/ 7021 w 10000"/>
                    <a:gd name="connsiteY108" fmla="*/ 9055 h 9958"/>
                    <a:gd name="connsiteX109" fmla="*/ 7195 w 10000"/>
                    <a:gd name="connsiteY109" fmla="*/ 9256 h 9958"/>
                    <a:gd name="connsiteX110" fmla="*/ 7288 w 10000"/>
                    <a:gd name="connsiteY110" fmla="*/ 9356 h 9958"/>
                    <a:gd name="connsiteX111" fmla="*/ 7369 w 10000"/>
                    <a:gd name="connsiteY111" fmla="*/ 9457 h 9958"/>
                    <a:gd name="connsiteX112" fmla="*/ 7462 w 10000"/>
                    <a:gd name="connsiteY112" fmla="*/ 9514 h 9958"/>
                    <a:gd name="connsiteX113" fmla="*/ 7554 w 10000"/>
                    <a:gd name="connsiteY113" fmla="*/ 9586 h 9958"/>
                    <a:gd name="connsiteX114" fmla="*/ 7646 w 10000"/>
                    <a:gd name="connsiteY114" fmla="*/ 9628 h 9958"/>
                    <a:gd name="connsiteX115" fmla="*/ 7748 w 10000"/>
                    <a:gd name="connsiteY115" fmla="*/ 9657 h 9958"/>
                    <a:gd name="connsiteX116" fmla="*/ 7851 w 10000"/>
                    <a:gd name="connsiteY116" fmla="*/ 9700 h 9958"/>
                    <a:gd name="connsiteX117" fmla="*/ 7943 w 10000"/>
                    <a:gd name="connsiteY117" fmla="*/ 9700 h 9958"/>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402 w 10000"/>
                    <a:gd name="connsiteY64" fmla="*/ 288 h 10000"/>
                    <a:gd name="connsiteX65" fmla="*/ 1279 w 10000"/>
                    <a:gd name="connsiteY65" fmla="*/ 375 h 10000"/>
                    <a:gd name="connsiteX66" fmla="*/ 1157 w 10000"/>
                    <a:gd name="connsiteY66" fmla="*/ 461 h 10000"/>
                    <a:gd name="connsiteX67" fmla="*/ 1044 w 10000"/>
                    <a:gd name="connsiteY67" fmla="*/ 576 h 10000"/>
                    <a:gd name="connsiteX68" fmla="*/ 931 w 10000"/>
                    <a:gd name="connsiteY68" fmla="*/ 720 h 10000"/>
                    <a:gd name="connsiteX69" fmla="*/ 809 w 10000"/>
                    <a:gd name="connsiteY69" fmla="*/ 865 h 10000"/>
                    <a:gd name="connsiteX70" fmla="*/ 706 w 10000"/>
                    <a:gd name="connsiteY70" fmla="*/ 1050 h 10000"/>
                    <a:gd name="connsiteX71" fmla="*/ 604 w 10000"/>
                    <a:gd name="connsiteY71" fmla="*/ 1224 h 10000"/>
                    <a:gd name="connsiteX72" fmla="*/ 491 w 10000"/>
                    <a:gd name="connsiteY72" fmla="*/ 1425 h 10000"/>
                    <a:gd name="connsiteX73" fmla="*/ 399 w 10000"/>
                    <a:gd name="connsiteY73" fmla="*/ 1627 h 10000"/>
                    <a:gd name="connsiteX74" fmla="*/ 194 w 10000"/>
                    <a:gd name="connsiteY74" fmla="*/ 2101 h 10000"/>
                    <a:gd name="connsiteX75" fmla="*/ 0 w 10000"/>
                    <a:gd name="connsiteY75" fmla="*/ 2591 h 10000"/>
                    <a:gd name="connsiteX76" fmla="*/ 10 w 10000"/>
                    <a:gd name="connsiteY76" fmla="*/ 907 h 10000"/>
                    <a:gd name="connsiteX77" fmla="*/ 205 w 10000"/>
                    <a:gd name="connsiteY77" fmla="*/ 691 h 10000"/>
                    <a:gd name="connsiteX78" fmla="*/ 399 w 10000"/>
                    <a:gd name="connsiteY78" fmla="*/ 504 h 10000"/>
                    <a:gd name="connsiteX79" fmla="*/ 604 w 10000"/>
                    <a:gd name="connsiteY79" fmla="*/ 317 h 10000"/>
                    <a:gd name="connsiteX80" fmla="*/ 819 w 10000"/>
                    <a:gd name="connsiteY80" fmla="*/ 188 h 10000"/>
                    <a:gd name="connsiteX81" fmla="*/ 1054 w 10000"/>
                    <a:gd name="connsiteY81" fmla="*/ 86 h 10000"/>
                    <a:gd name="connsiteX82" fmla="*/ 2272 w 10000"/>
                    <a:gd name="connsiteY82" fmla="*/ 0 h 10000"/>
                    <a:gd name="connsiteX83" fmla="*/ 2426 w 10000"/>
                    <a:gd name="connsiteY83" fmla="*/ 43 h 10000"/>
                    <a:gd name="connsiteX84" fmla="*/ 2569 w 10000"/>
                    <a:gd name="connsiteY84" fmla="*/ 115 h 10000"/>
                    <a:gd name="connsiteX85" fmla="*/ 2712 w 10000"/>
                    <a:gd name="connsiteY85" fmla="*/ 188 h 10000"/>
                    <a:gd name="connsiteX86" fmla="*/ 2845 w 10000"/>
                    <a:gd name="connsiteY86" fmla="*/ 274 h 10000"/>
                    <a:gd name="connsiteX87" fmla="*/ 2989 w 10000"/>
                    <a:gd name="connsiteY87" fmla="*/ 375 h 10000"/>
                    <a:gd name="connsiteX88" fmla="*/ 3112 w 10000"/>
                    <a:gd name="connsiteY88" fmla="*/ 461 h 10000"/>
                    <a:gd name="connsiteX89" fmla="*/ 3234 w 10000"/>
                    <a:gd name="connsiteY89" fmla="*/ 590 h 10000"/>
                    <a:gd name="connsiteX90" fmla="*/ 3367 w 10000"/>
                    <a:gd name="connsiteY90" fmla="*/ 720 h 10000"/>
                    <a:gd name="connsiteX91" fmla="*/ 3490 w 10000"/>
                    <a:gd name="connsiteY91" fmla="*/ 850 h 10000"/>
                    <a:gd name="connsiteX92" fmla="*/ 3726 w 10000"/>
                    <a:gd name="connsiteY92" fmla="*/ 1137 h 10000"/>
                    <a:gd name="connsiteX93" fmla="*/ 3941 w 10000"/>
                    <a:gd name="connsiteY93" fmla="*/ 1482 h 10000"/>
                    <a:gd name="connsiteX94" fmla="*/ 4145 w 10000"/>
                    <a:gd name="connsiteY94" fmla="*/ 1842 h 10000"/>
                    <a:gd name="connsiteX95" fmla="*/ 4340 w 10000"/>
                    <a:gd name="connsiteY95" fmla="*/ 2231 h 10000"/>
                    <a:gd name="connsiteX96" fmla="*/ 4534 w 10000"/>
                    <a:gd name="connsiteY96" fmla="*/ 2634 h 10000"/>
                    <a:gd name="connsiteX97" fmla="*/ 4708 w 10000"/>
                    <a:gd name="connsiteY97" fmla="*/ 3051 h 10000"/>
                    <a:gd name="connsiteX98" fmla="*/ 4893 w 10000"/>
                    <a:gd name="connsiteY98" fmla="*/ 3483 h 10000"/>
                    <a:gd name="connsiteX99" fmla="*/ 5056 w 10000"/>
                    <a:gd name="connsiteY99" fmla="*/ 3927 h 10000"/>
                    <a:gd name="connsiteX100" fmla="*/ 5363 w 10000"/>
                    <a:gd name="connsiteY100" fmla="*/ 4834 h 10000"/>
                    <a:gd name="connsiteX101" fmla="*/ 5967 w 10000"/>
                    <a:gd name="connsiteY101" fmla="*/ 6633 h 10000"/>
                    <a:gd name="connsiteX102" fmla="*/ 6254 w 10000"/>
                    <a:gd name="connsiteY102" fmla="*/ 7468 h 10000"/>
                    <a:gd name="connsiteX103" fmla="*/ 6407 w 10000"/>
                    <a:gd name="connsiteY103" fmla="*/ 7828 h 10000"/>
                    <a:gd name="connsiteX104" fmla="*/ 6551 w 10000"/>
                    <a:gd name="connsiteY104" fmla="*/ 8201 h 10000"/>
                    <a:gd name="connsiteX105" fmla="*/ 6714 w 10000"/>
                    <a:gd name="connsiteY105" fmla="*/ 8533 h 10000"/>
                    <a:gd name="connsiteX106" fmla="*/ 6868 w 10000"/>
                    <a:gd name="connsiteY106" fmla="*/ 8821 h 10000"/>
                    <a:gd name="connsiteX107" fmla="*/ 7021 w 10000"/>
                    <a:gd name="connsiteY107" fmla="*/ 9093 h 10000"/>
                    <a:gd name="connsiteX108" fmla="*/ 7195 w 10000"/>
                    <a:gd name="connsiteY108" fmla="*/ 9295 h 10000"/>
                    <a:gd name="connsiteX109" fmla="*/ 7288 w 10000"/>
                    <a:gd name="connsiteY109" fmla="*/ 9395 h 10000"/>
                    <a:gd name="connsiteX110" fmla="*/ 7369 w 10000"/>
                    <a:gd name="connsiteY110" fmla="*/ 9497 h 10000"/>
                    <a:gd name="connsiteX111" fmla="*/ 7462 w 10000"/>
                    <a:gd name="connsiteY111" fmla="*/ 9554 h 10000"/>
                    <a:gd name="connsiteX112" fmla="*/ 7554 w 10000"/>
                    <a:gd name="connsiteY112" fmla="*/ 9626 h 10000"/>
                    <a:gd name="connsiteX113" fmla="*/ 7646 w 10000"/>
                    <a:gd name="connsiteY113" fmla="*/ 9669 h 10000"/>
                    <a:gd name="connsiteX114" fmla="*/ 7748 w 10000"/>
                    <a:gd name="connsiteY114" fmla="*/ 9698 h 10000"/>
                    <a:gd name="connsiteX115" fmla="*/ 7851 w 10000"/>
                    <a:gd name="connsiteY115" fmla="*/ 9741 h 10000"/>
                    <a:gd name="connsiteX116" fmla="*/ 7943 w 10000"/>
                    <a:gd name="connsiteY116"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279 w 10000"/>
                    <a:gd name="connsiteY64" fmla="*/ 375 h 10000"/>
                    <a:gd name="connsiteX65" fmla="*/ 1157 w 10000"/>
                    <a:gd name="connsiteY65" fmla="*/ 461 h 10000"/>
                    <a:gd name="connsiteX66" fmla="*/ 1044 w 10000"/>
                    <a:gd name="connsiteY66" fmla="*/ 576 h 10000"/>
                    <a:gd name="connsiteX67" fmla="*/ 931 w 10000"/>
                    <a:gd name="connsiteY67" fmla="*/ 720 h 10000"/>
                    <a:gd name="connsiteX68" fmla="*/ 809 w 10000"/>
                    <a:gd name="connsiteY68" fmla="*/ 865 h 10000"/>
                    <a:gd name="connsiteX69" fmla="*/ 706 w 10000"/>
                    <a:gd name="connsiteY69" fmla="*/ 1050 h 10000"/>
                    <a:gd name="connsiteX70" fmla="*/ 604 w 10000"/>
                    <a:gd name="connsiteY70" fmla="*/ 1224 h 10000"/>
                    <a:gd name="connsiteX71" fmla="*/ 491 w 10000"/>
                    <a:gd name="connsiteY71" fmla="*/ 1425 h 10000"/>
                    <a:gd name="connsiteX72" fmla="*/ 399 w 10000"/>
                    <a:gd name="connsiteY72" fmla="*/ 1627 h 10000"/>
                    <a:gd name="connsiteX73" fmla="*/ 194 w 10000"/>
                    <a:gd name="connsiteY73" fmla="*/ 2101 h 10000"/>
                    <a:gd name="connsiteX74" fmla="*/ 0 w 10000"/>
                    <a:gd name="connsiteY74" fmla="*/ 2591 h 10000"/>
                    <a:gd name="connsiteX75" fmla="*/ 10 w 10000"/>
                    <a:gd name="connsiteY75" fmla="*/ 907 h 10000"/>
                    <a:gd name="connsiteX76" fmla="*/ 205 w 10000"/>
                    <a:gd name="connsiteY76" fmla="*/ 691 h 10000"/>
                    <a:gd name="connsiteX77" fmla="*/ 399 w 10000"/>
                    <a:gd name="connsiteY77" fmla="*/ 504 h 10000"/>
                    <a:gd name="connsiteX78" fmla="*/ 604 w 10000"/>
                    <a:gd name="connsiteY78" fmla="*/ 317 h 10000"/>
                    <a:gd name="connsiteX79" fmla="*/ 819 w 10000"/>
                    <a:gd name="connsiteY79" fmla="*/ 188 h 10000"/>
                    <a:gd name="connsiteX80" fmla="*/ 1054 w 10000"/>
                    <a:gd name="connsiteY80" fmla="*/ 86 h 10000"/>
                    <a:gd name="connsiteX81" fmla="*/ 2272 w 10000"/>
                    <a:gd name="connsiteY81" fmla="*/ 0 h 10000"/>
                    <a:gd name="connsiteX82" fmla="*/ 2426 w 10000"/>
                    <a:gd name="connsiteY82" fmla="*/ 43 h 10000"/>
                    <a:gd name="connsiteX83" fmla="*/ 2569 w 10000"/>
                    <a:gd name="connsiteY83" fmla="*/ 115 h 10000"/>
                    <a:gd name="connsiteX84" fmla="*/ 2712 w 10000"/>
                    <a:gd name="connsiteY84" fmla="*/ 188 h 10000"/>
                    <a:gd name="connsiteX85" fmla="*/ 2845 w 10000"/>
                    <a:gd name="connsiteY85" fmla="*/ 274 h 10000"/>
                    <a:gd name="connsiteX86" fmla="*/ 2989 w 10000"/>
                    <a:gd name="connsiteY86" fmla="*/ 375 h 10000"/>
                    <a:gd name="connsiteX87" fmla="*/ 3112 w 10000"/>
                    <a:gd name="connsiteY87" fmla="*/ 461 h 10000"/>
                    <a:gd name="connsiteX88" fmla="*/ 3234 w 10000"/>
                    <a:gd name="connsiteY88" fmla="*/ 590 h 10000"/>
                    <a:gd name="connsiteX89" fmla="*/ 3367 w 10000"/>
                    <a:gd name="connsiteY89" fmla="*/ 720 h 10000"/>
                    <a:gd name="connsiteX90" fmla="*/ 3490 w 10000"/>
                    <a:gd name="connsiteY90" fmla="*/ 850 h 10000"/>
                    <a:gd name="connsiteX91" fmla="*/ 3726 w 10000"/>
                    <a:gd name="connsiteY91" fmla="*/ 1137 h 10000"/>
                    <a:gd name="connsiteX92" fmla="*/ 3941 w 10000"/>
                    <a:gd name="connsiteY92" fmla="*/ 1482 h 10000"/>
                    <a:gd name="connsiteX93" fmla="*/ 4145 w 10000"/>
                    <a:gd name="connsiteY93" fmla="*/ 1842 h 10000"/>
                    <a:gd name="connsiteX94" fmla="*/ 4340 w 10000"/>
                    <a:gd name="connsiteY94" fmla="*/ 2231 h 10000"/>
                    <a:gd name="connsiteX95" fmla="*/ 4534 w 10000"/>
                    <a:gd name="connsiteY95" fmla="*/ 2634 h 10000"/>
                    <a:gd name="connsiteX96" fmla="*/ 4708 w 10000"/>
                    <a:gd name="connsiteY96" fmla="*/ 3051 h 10000"/>
                    <a:gd name="connsiteX97" fmla="*/ 4893 w 10000"/>
                    <a:gd name="connsiteY97" fmla="*/ 3483 h 10000"/>
                    <a:gd name="connsiteX98" fmla="*/ 5056 w 10000"/>
                    <a:gd name="connsiteY98" fmla="*/ 3927 h 10000"/>
                    <a:gd name="connsiteX99" fmla="*/ 5363 w 10000"/>
                    <a:gd name="connsiteY99" fmla="*/ 4834 h 10000"/>
                    <a:gd name="connsiteX100" fmla="*/ 5967 w 10000"/>
                    <a:gd name="connsiteY100" fmla="*/ 6633 h 10000"/>
                    <a:gd name="connsiteX101" fmla="*/ 6254 w 10000"/>
                    <a:gd name="connsiteY101" fmla="*/ 7468 h 10000"/>
                    <a:gd name="connsiteX102" fmla="*/ 6407 w 10000"/>
                    <a:gd name="connsiteY102" fmla="*/ 7828 h 10000"/>
                    <a:gd name="connsiteX103" fmla="*/ 6551 w 10000"/>
                    <a:gd name="connsiteY103" fmla="*/ 8201 h 10000"/>
                    <a:gd name="connsiteX104" fmla="*/ 6714 w 10000"/>
                    <a:gd name="connsiteY104" fmla="*/ 8533 h 10000"/>
                    <a:gd name="connsiteX105" fmla="*/ 6868 w 10000"/>
                    <a:gd name="connsiteY105" fmla="*/ 8821 h 10000"/>
                    <a:gd name="connsiteX106" fmla="*/ 7021 w 10000"/>
                    <a:gd name="connsiteY106" fmla="*/ 9093 h 10000"/>
                    <a:gd name="connsiteX107" fmla="*/ 7195 w 10000"/>
                    <a:gd name="connsiteY107" fmla="*/ 9295 h 10000"/>
                    <a:gd name="connsiteX108" fmla="*/ 7288 w 10000"/>
                    <a:gd name="connsiteY108" fmla="*/ 9395 h 10000"/>
                    <a:gd name="connsiteX109" fmla="*/ 7369 w 10000"/>
                    <a:gd name="connsiteY109" fmla="*/ 9497 h 10000"/>
                    <a:gd name="connsiteX110" fmla="*/ 7462 w 10000"/>
                    <a:gd name="connsiteY110" fmla="*/ 9554 h 10000"/>
                    <a:gd name="connsiteX111" fmla="*/ 7554 w 10000"/>
                    <a:gd name="connsiteY111" fmla="*/ 9626 h 10000"/>
                    <a:gd name="connsiteX112" fmla="*/ 7646 w 10000"/>
                    <a:gd name="connsiteY112" fmla="*/ 9669 h 10000"/>
                    <a:gd name="connsiteX113" fmla="*/ 7748 w 10000"/>
                    <a:gd name="connsiteY113" fmla="*/ 9698 h 10000"/>
                    <a:gd name="connsiteX114" fmla="*/ 7851 w 10000"/>
                    <a:gd name="connsiteY114" fmla="*/ 9741 h 10000"/>
                    <a:gd name="connsiteX115" fmla="*/ 7943 w 10000"/>
                    <a:gd name="connsiteY115"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157 w 10000"/>
                    <a:gd name="connsiteY64" fmla="*/ 461 h 10000"/>
                    <a:gd name="connsiteX65" fmla="*/ 1044 w 10000"/>
                    <a:gd name="connsiteY65" fmla="*/ 576 h 10000"/>
                    <a:gd name="connsiteX66" fmla="*/ 931 w 10000"/>
                    <a:gd name="connsiteY66" fmla="*/ 720 h 10000"/>
                    <a:gd name="connsiteX67" fmla="*/ 809 w 10000"/>
                    <a:gd name="connsiteY67" fmla="*/ 865 h 10000"/>
                    <a:gd name="connsiteX68" fmla="*/ 706 w 10000"/>
                    <a:gd name="connsiteY68" fmla="*/ 1050 h 10000"/>
                    <a:gd name="connsiteX69" fmla="*/ 604 w 10000"/>
                    <a:gd name="connsiteY69" fmla="*/ 1224 h 10000"/>
                    <a:gd name="connsiteX70" fmla="*/ 491 w 10000"/>
                    <a:gd name="connsiteY70" fmla="*/ 1425 h 10000"/>
                    <a:gd name="connsiteX71" fmla="*/ 399 w 10000"/>
                    <a:gd name="connsiteY71" fmla="*/ 1627 h 10000"/>
                    <a:gd name="connsiteX72" fmla="*/ 194 w 10000"/>
                    <a:gd name="connsiteY72" fmla="*/ 2101 h 10000"/>
                    <a:gd name="connsiteX73" fmla="*/ 0 w 10000"/>
                    <a:gd name="connsiteY73" fmla="*/ 2591 h 10000"/>
                    <a:gd name="connsiteX74" fmla="*/ 10 w 10000"/>
                    <a:gd name="connsiteY74" fmla="*/ 907 h 10000"/>
                    <a:gd name="connsiteX75" fmla="*/ 205 w 10000"/>
                    <a:gd name="connsiteY75" fmla="*/ 691 h 10000"/>
                    <a:gd name="connsiteX76" fmla="*/ 399 w 10000"/>
                    <a:gd name="connsiteY76" fmla="*/ 504 h 10000"/>
                    <a:gd name="connsiteX77" fmla="*/ 604 w 10000"/>
                    <a:gd name="connsiteY77" fmla="*/ 317 h 10000"/>
                    <a:gd name="connsiteX78" fmla="*/ 819 w 10000"/>
                    <a:gd name="connsiteY78" fmla="*/ 188 h 10000"/>
                    <a:gd name="connsiteX79" fmla="*/ 1054 w 10000"/>
                    <a:gd name="connsiteY79" fmla="*/ 86 h 10000"/>
                    <a:gd name="connsiteX80" fmla="*/ 2272 w 10000"/>
                    <a:gd name="connsiteY80" fmla="*/ 0 h 10000"/>
                    <a:gd name="connsiteX81" fmla="*/ 2426 w 10000"/>
                    <a:gd name="connsiteY81" fmla="*/ 43 h 10000"/>
                    <a:gd name="connsiteX82" fmla="*/ 2569 w 10000"/>
                    <a:gd name="connsiteY82" fmla="*/ 115 h 10000"/>
                    <a:gd name="connsiteX83" fmla="*/ 2712 w 10000"/>
                    <a:gd name="connsiteY83" fmla="*/ 188 h 10000"/>
                    <a:gd name="connsiteX84" fmla="*/ 2845 w 10000"/>
                    <a:gd name="connsiteY84" fmla="*/ 274 h 10000"/>
                    <a:gd name="connsiteX85" fmla="*/ 2989 w 10000"/>
                    <a:gd name="connsiteY85" fmla="*/ 375 h 10000"/>
                    <a:gd name="connsiteX86" fmla="*/ 3112 w 10000"/>
                    <a:gd name="connsiteY86" fmla="*/ 461 h 10000"/>
                    <a:gd name="connsiteX87" fmla="*/ 3234 w 10000"/>
                    <a:gd name="connsiteY87" fmla="*/ 590 h 10000"/>
                    <a:gd name="connsiteX88" fmla="*/ 3367 w 10000"/>
                    <a:gd name="connsiteY88" fmla="*/ 720 h 10000"/>
                    <a:gd name="connsiteX89" fmla="*/ 3490 w 10000"/>
                    <a:gd name="connsiteY89" fmla="*/ 850 h 10000"/>
                    <a:gd name="connsiteX90" fmla="*/ 3726 w 10000"/>
                    <a:gd name="connsiteY90" fmla="*/ 1137 h 10000"/>
                    <a:gd name="connsiteX91" fmla="*/ 3941 w 10000"/>
                    <a:gd name="connsiteY91" fmla="*/ 1482 h 10000"/>
                    <a:gd name="connsiteX92" fmla="*/ 4145 w 10000"/>
                    <a:gd name="connsiteY92" fmla="*/ 1842 h 10000"/>
                    <a:gd name="connsiteX93" fmla="*/ 4340 w 10000"/>
                    <a:gd name="connsiteY93" fmla="*/ 2231 h 10000"/>
                    <a:gd name="connsiteX94" fmla="*/ 4534 w 10000"/>
                    <a:gd name="connsiteY94" fmla="*/ 2634 h 10000"/>
                    <a:gd name="connsiteX95" fmla="*/ 4708 w 10000"/>
                    <a:gd name="connsiteY95" fmla="*/ 3051 h 10000"/>
                    <a:gd name="connsiteX96" fmla="*/ 4893 w 10000"/>
                    <a:gd name="connsiteY96" fmla="*/ 3483 h 10000"/>
                    <a:gd name="connsiteX97" fmla="*/ 5056 w 10000"/>
                    <a:gd name="connsiteY97" fmla="*/ 3927 h 10000"/>
                    <a:gd name="connsiteX98" fmla="*/ 5363 w 10000"/>
                    <a:gd name="connsiteY98" fmla="*/ 4834 h 10000"/>
                    <a:gd name="connsiteX99" fmla="*/ 5967 w 10000"/>
                    <a:gd name="connsiteY99" fmla="*/ 6633 h 10000"/>
                    <a:gd name="connsiteX100" fmla="*/ 6254 w 10000"/>
                    <a:gd name="connsiteY100" fmla="*/ 7468 h 10000"/>
                    <a:gd name="connsiteX101" fmla="*/ 6407 w 10000"/>
                    <a:gd name="connsiteY101" fmla="*/ 7828 h 10000"/>
                    <a:gd name="connsiteX102" fmla="*/ 6551 w 10000"/>
                    <a:gd name="connsiteY102" fmla="*/ 8201 h 10000"/>
                    <a:gd name="connsiteX103" fmla="*/ 6714 w 10000"/>
                    <a:gd name="connsiteY103" fmla="*/ 8533 h 10000"/>
                    <a:gd name="connsiteX104" fmla="*/ 6868 w 10000"/>
                    <a:gd name="connsiteY104" fmla="*/ 8821 h 10000"/>
                    <a:gd name="connsiteX105" fmla="*/ 7021 w 10000"/>
                    <a:gd name="connsiteY105" fmla="*/ 9093 h 10000"/>
                    <a:gd name="connsiteX106" fmla="*/ 7195 w 10000"/>
                    <a:gd name="connsiteY106" fmla="*/ 9295 h 10000"/>
                    <a:gd name="connsiteX107" fmla="*/ 7288 w 10000"/>
                    <a:gd name="connsiteY107" fmla="*/ 9395 h 10000"/>
                    <a:gd name="connsiteX108" fmla="*/ 7369 w 10000"/>
                    <a:gd name="connsiteY108" fmla="*/ 9497 h 10000"/>
                    <a:gd name="connsiteX109" fmla="*/ 7462 w 10000"/>
                    <a:gd name="connsiteY109" fmla="*/ 9554 h 10000"/>
                    <a:gd name="connsiteX110" fmla="*/ 7554 w 10000"/>
                    <a:gd name="connsiteY110" fmla="*/ 9626 h 10000"/>
                    <a:gd name="connsiteX111" fmla="*/ 7646 w 10000"/>
                    <a:gd name="connsiteY111" fmla="*/ 9669 h 10000"/>
                    <a:gd name="connsiteX112" fmla="*/ 7748 w 10000"/>
                    <a:gd name="connsiteY112" fmla="*/ 9698 h 10000"/>
                    <a:gd name="connsiteX113" fmla="*/ 7851 w 10000"/>
                    <a:gd name="connsiteY113" fmla="*/ 9741 h 10000"/>
                    <a:gd name="connsiteX114" fmla="*/ 7943 w 10000"/>
                    <a:gd name="connsiteY114"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044 w 10000"/>
                    <a:gd name="connsiteY64" fmla="*/ 576 h 10000"/>
                    <a:gd name="connsiteX65" fmla="*/ 931 w 10000"/>
                    <a:gd name="connsiteY65" fmla="*/ 720 h 10000"/>
                    <a:gd name="connsiteX66" fmla="*/ 809 w 10000"/>
                    <a:gd name="connsiteY66" fmla="*/ 865 h 10000"/>
                    <a:gd name="connsiteX67" fmla="*/ 706 w 10000"/>
                    <a:gd name="connsiteY67" fmla="*/ 1050 h 10000"/>
                    <a:gd name="connsiteX68" fmla="*/ 604 w 10000"/>
                    <a:gd name="connsiteY68" fmla="*/ 1224 h 10000"/>
                    <a:gd name="connsiteX69" fmla="*/ 491 w 10000"/>
                    <a:gd name="connsiteY69" fmla="*/ 1425 h 10000"/>
                    <a:gd name="connsiteX70" fmla="*/ 399 w 10000"/>
                    <a:gd name="connsiteY70" fmla="*/ 1627 h 10000"/>
                    <a:gd name="connsiteX71" fmla="*/ 194 w 10000"/>
                    <a:gd name="connsiteY71" fmla="*/ 2101 h 10000"/>
                    <a:gd name="connsiteX72" fmla="*/ 0 w 10000"/>
                    <a:gd name="connsiteY72" fmla="*/ 2591 h 10000"/>
                    <a:gd name="connsiteX73" fmla="*/ 10 w 10000"/>
                    <a:gd name="connsiteY73" fmla="*/ 907 h 10000"/>
                    <a:gd name="connsiteX74" fmla="*/ 205 w 10000"/>
                    <a:gd name="connsiteY74" fmla="*/ 691 h 10000"/>
                    <a:gd name="connsiteX75" fmla="*/ 399 w 10000"/>
                    <a:gd name="connsiteY75" fmla="*/ 504 h 10000"/>
                    <a:gd name="connsiteX76" fmla="*/ 604 w 10000"/>
                    <a:gd name="connsiteY76" fmla="*/ 317 h 10000"/>
                    <a:gd name="connsiteX77" fmla="*/ 819 w 10000"/>
                    <a:gd name="connsiteY77" fmla="*/ 188 h 10000"/>
                    <a:gd name="connsiteX78" fmla="*/ 1054 w 10000"/>
                    <a:gd name="connsiteY78" fmla="*/ 86 h 10000"/>
                    <a:gd name="connsiteX79" fmla="*/ 2272 w 10000"/>
                    <a:gd name="connsiteY79" fmla="*/ 0 h 10000"/>
                    <a:gd name="connsiteX80" fmla="*/ 2426 w 10000"/>
                    <a:gd name="connsiteY80" fmla="*/ 43 h 10000"/>
                    <a:gd name="connsiteX81" fmla="*/ 2569 w 10000"/>
                    <a:gd name="connsiteY81" fmla="*/ 115 h 10000"/>
                    <a:gd name="connsiteX82" fmla="*/ 2712 w 10000"/>
                    <a:gd name="connsiteY82" fmla="*/ 188 h 10000"/>
                    <a:gd name="connsiteX83" fmla="*/ 2845 w 10000"/>
                    <a:gd name="connsiteY83" fmla="*/ 274 h 10000"/>
                    <a:gd name="connsiteX84" fmla="*/ 2989 w 10000"/>
                    <a:gd name="connsiteY84" fmla="*/ 375 h 10000"/>
                    <a:gd name="connsiteX85" fmla="*/ 3112 w 10000"/>
                    <a:gd name="connsiteY85" fmla="*/ 461 h 10000"/>
                    <a:gd name="connsiteX86" fmla="*/ 3234 w 10000"/>
                    <a:gd name="connsiteY86" fmla="*/ 590 h 10000"/>
                    <a:gd name="connsiteX87" fmla="*/ 3367 w 10000"/>
                    <a:gd name="connsiteY87" fmla="*/ 720 h 10000"/>
                    <a:gd name="connsiteX88" fmla="*/ 3490 w 10000"/>
                    <a:gd name="connsiteY88" fmla="*/ 850 h 10000"/>
                    <a:gd name="connsiteX89" fmla="*/ 3726 w 10000"/>
                    <a:gd name="connsiteY89" fmla="*/ 1137 h 10000"/>
                    <a:gd name="connsiteX90" fmla="*/ 3941 w 10000"/>
                    <a:gd name="connsiteY90" fmla="*/ 1482 h 10000"/>
                    <a:gd name="connsiteX91" fmla="*/ 4145 w 10000"/>
                    <a:gd name="connsiteY91" fmla="*/ 1842 h 10000"/>
                    <a:gd name="connsiteX92" fmla="*/ 4340 w 10000"/>
                    <a:gd name="connsiteY92" fmla="*/ 2231 h 10000"/>
                    <a:gd name="connsiteX93" fmla="*/ 4534 w 10000"/>
                    <a:gd name="connsiteY93" fmla="*/ 2634 h 10000"/>
                    <a:gd name="connsiteX94" fmla="*/ 4708 w 10000"/>
                    <a:gd name="connsiteY94" fmla="*/ 3051 h 10000"/>
                    <a:gd name="connsiteX95" fmla="*/ 4893 w 10000"/>
                    <a:gd name="connsiteY95" fmla="*/ 3483 h 10000"/>
                    <a:gd name="connsiteX96" fmla="*/ 5056 w 10000"/>
                    <a:gd name="connsiteY96" fmla="*/ 3927 h 10000"/>
                    <a:gd name="connsiteX97" fmla="*/ 5363 w 10000"/>
                    <a:gd name="connsiteY97" fmla="*/ 4834 h 10000"/>
                    <a:gd name="connsiteX98" fmla="*/ 5967 w 10000"/>
                    <a:gd name="connsiteY98" fmla="*/ 6633 h 10000"/>
                    <a:gd name="connsiteX99" fmla="*/ 6254 w 10000"/>
                    <a:gd name="connsiteY99" fmla="*/ 7468 h 10000"/>
                    <a:gd name="connsiteX100" fmla="*/ 6407 w 10000"/>
                    <a:gd name="connsiteY100" fmla="*/ 7828 h 10000"/>
                    <a:gd name="connsiteX101" fmla="*/ 6551 w 10000"/>
                    <a:gd name="connsiteY101" fmla="*/ 8201 h 10000"/>
                    <a:gd name="connsiteX102" fmla="*/ 6714 w 10000"/>
                    <a:gd name="connsiteY102" fmla="*/ 8533 h 10000"/>
                    <a:gd name="connsiteX103" fmla="*/ 6868 w 10000"/>
                    <a:gd name="connsiteY103" fmla="*/ 8821 h 10000"/>
                    <a:gd name="connsiteX104" fmla="*/ 7021 w 10000"/>
                    <a:gd name="connsiteY104" fmla="*/ 9093 h 10000"/>
                    <a:gd name="connsiteX105" fmla="*/ 7195 w 10000"/>
                    <a:gd name="connsiteY105" fmla="*/ 9295 h 10000"/>
                    <a:gd name="connsiteX106" fmla="*/ 7288 w 10000"/>
                    <a:gd name="connsiteY106" fmla="*/ 9395 h 10000"/>
                    <a:gd name="connsiteX107" fmla="*/ 7369 w 10000"/>
                    <a:gd name="connsiteY107" fmla="*/ 9497 h 10000"/>
                    <a:gd name="connsiteX108" fmla="*/ 7462 w 10000"/>
                    <a:gd name="connsiteY108" fmla="*/ 9554 h 10000"/>
                    <a:gd name="connsiteX109" fmla="*/ 7554 w 10000"/>
                    <a:gd name="connsiteY109" fmla="*/ 9626 h 10000"/>
                    <a:gd name="connsiteX110" fmla="*/ 7646 w 10000"/>
                    <a:gd name="connsiteY110" fmla="*/ 9669 h 10000"/>
                    <a:gd name="connsiteX111" fmla="*/ 7748 w 10000"/>
                    <a:gd name="connsiteY111" fmla="*/ 9698 h 10000"/>
                    <a:gd name="connsiteX112" fmla="*/ 7851 w 10000"/>
                    <a:gd name="connsiteY112" fmla="*/ 9741 h 10000"/>
                    <a:gd name="connsiteX113" fmla="*/ 7943 w 10000"/>
                    <a:gd name="connsiteY113"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044 w 10000"/>
                    <a:gd name="connsiteY64" fmla="*/ 576 h 10000"/>
                    <a:gd name="connsiteX65" fmla="*/ 931 w 10000"/>
                    <a:gd name="connsiteY65" fmla="*/ 720 h 10000"/>
                    <a:gd name="connsiteX66" fmla="*/ 809 w 10000"/>
                    <a:gd name="connsiteY66" fmla="*/ 865 h 10000"/>
                    <a:gd name="connsiteX67" fmla="*/ 706 w 10000"/>
                    <a:gd name="connsiteY67" fmla="*/ 1050 h 10000"/>
                    <a:gd name="connsiteX68" fmla="*/ 604 w 10000"/>
                    <a:gd name="connsiteY68" fmla="*/ 1224 h 10000"/>
                    <a:gd name="connsiteX69" fmla="*/ 491 w 10000"/>
                    <a:gd name="connsiteY69" fmla="*/ 1425 h 10000"/>
                    <a:gd name="connsiteX70" fmla="*/ 399 w 10000"/>
                    <a:gd name="connsiteY70" fmla="*/ 1627 h 10000"/>
                    <a:gd name="connsiteX71" fmla="*/ 194 w 10000"/>
                    <a:gd name="connsiteY71" fmla="*/ 2101 h 10000"/>
                    <a:gd name="connsiteX72" fmla="*/ 0 w 10000"/>
                    <a:gd name="connsiteY72" fmla="*/ 2591 h 10000"/>
                    <a:gd name="connsiteX73" fmla="*/ 10 w 10000"/>
                    <a:gd name="connsiteY73" fmla="*/ 907 h 10000"/>
                    <a:gd name="connsiteX74" fmla="*/ 205 w 10000"/>
                    <a:gd name="connsiteY74" fmla="*/ 691 h 10000"/>
                    <a:gd name="connsiteX75" fmla="*/ 399 w 10000"/>
                    <a:gd name="connsiteY75" fmla="*/ 504 h 10000"/>
                    <a:gd name="connsiteX76" fmla="*/ 604 w 10000"/>
                    <a:gd name="connsiteY76" fmla="*/ 317 h 10000"/>
                    <a:gd name="connsiteX77" fmla="*/ 819 w 10000"/>
                    <a:gd name="connsiteY77" fmla="*/ 188 h 10000"/>
                    <a:gd name="connsiteX78" fmla="*/ 2272 w 10000"/>
                    <a:gd name="connsiteY78" fmla="*/ 0 h 10000"/>
                    <a:gd name="connsiteX79" fmla="*/ 2426 w 10000"/>
                    <a:gd name="connsiteY79" fmla="*/ 43 h 10000"/>
                    <a:gd name="connsiteX80" fmla="*/ 2569 w 10000"/>
                    <a:gd name="connsiteY80" fmla="*/ 115 h 10000"/>
                    <a:gd name="connsiteX81" fmla="*/ 2712 w 10000"/>
                    <a:gd name="connsiteY81" fmla="*/ 188 h 10000"/>
                    <a:gd name="connsiteX82" fmla="*/ 2845 w 10000"/>
                    <a:gd name="connsiteY82" fmla="*/ 274 h 10000"/>
                    <a:gd name="connsiteX83" fmla="*/ 2989 w 10000"/>
                    <a:gd name="connsiteY83" fmla="*/ 375 h 10000"/>
                    <a:gd name="connsiteX84" fmla="*/ 3112 w 10000"/>
                    <a:gd name="connsiteY84" fmla="*/ 461 h 10000"/>
                    <a:gd name="connsiteX85" fmla="*/ 3234 w 10000"/>
                    <a:gd name="connsiteY85" fmla="*/ 590 h 10000"/>
                    <a:gd name="connsiteX86" fmla="*/ 3367 w 10000"/>
                    <a:gd name="connsiteY86" fmla="*/ 720 h 10000"/>
                    <a:gd name="connsiteX87" fmla="*/ 3490 w 10000"/>
                    <a:gd name="connsiteY87" fmla="*/ 850 h 10000"/>
                    <a:gd name="connsiteX88" fmla="*/ 3726 w 10000"/>
                    <a:gd name="connsiteY88" fmla="*/ 1137 h 10000"/>
                    <a:gd name="connsiteX89" fmla="*/ 3941 w 10000"/>
                    <a:gd name="connsiteY89" fmla="*/ 1482 h 10000"/>
                    <a:gd name="connsiteX90" fmla="*/ 4145 w 10000"/>
                    <a:gd name="connsiteY90" fmla="*/ 1842 h 10000"/>
                    <a:gd name="connsiteX91" fmla="*/ 4340 w 10000"/>
                    <a:gd name="connsiteY91" fmla="*/ 2231 h 10000"/>
                    <a:gd name="connsiteX92" fmla="*/ 4534 w 10000"/>
                    <a:gd name="connsiteY92" fmla="*/ 2634 h 10000"/>
                    <a:gd name="connsiteX93" fmla="*/ 4708 w 10000"/>
                    <a:gd name="connsiteY93" fmla="*/ 3051 h 10000"/>
                    <a:gd name="connsiteX94" fmla="*/ 4893 w 10000"/>
                    <a:gd name="connsiteY94" fmla="*/ 3483 h 10000"/>
                    <a:gd name="connsiteX95" fmla="*/ 5056 w 10000"/>
                    <a:gd name="connsiteY95" fmla="*/ 3927 h 10000"/>
                    <a:gd name="connsiteX96" fmla="*/ 5363 w 10000"/>
                    <a:gd name="connsiteY96" fmla="*/ 4834 h 10000"/>
                    <a:gd name="connsiteX97" fmla="*/ 5967 w 10000"/>
                    <a:gd name="connsiteY97" fmla="*/ 6633 h 10000"/>
                    <a:gd name="connsiteX98" fmla="*/ 6254 w 10000"/>
                    <a:gd name="connsiteY98" fmla="*/ 7468 h 10000"/>
                    <a:gd name="connsiteX99" fmla="*/ 6407 w 10000"/>
                    <a:gd name="connsiteY99" fmla="*/ 7828 h 10000"/>
                    <a:gd name="connsiteX100" fmla="*/ 6551 w 10000"/>
                    <a:gd name="connsiteY100" fmla="*/ 8201 h 10000"/>
                    <a:gd name="connsiteX101" fmla="*/ 6714 w 10000"/>
                    <a:gd name="connsiteY101" fmla="*/ 8533 h 10000"/>
                    <a:gd name="connsiteX102" fmla="*/ 6868 w 10000"/>
                    <a:gd name="connsiteY102" fmla="*/ 8821 h 10000"/>
                    <a:gd name="connsiteX103" fmla="*/ 7021 w 10000"/>
                    <a:gd name="connsiteY103" fmla="*/ 9093 h 10000"/>
                    <a:gd name="connsiteX104" fmla="*/ 7195 w 10000"/>
                    <a:gd name="connsiteY104" fmla="*/ 9295 h 10000"/>
                    <a:gd name="connsiteX105" fmla="*/ 7288 w 10000"/>
                    <a:gd name="connsiteY105" fmla="*/ 9395 h 10000"/>
                    <a:gd name="connsiteX106" fmla="*/ 7369 w 10000"/>
                    <a:gd name="connsiteY106" fmla="*/ 9497 h 10000"/>
                    <a:gd name="connsiteX107" fmla="*/ 7462 w 10000"/>
                    <a:gd name="connsiteY107" fmla="*/ 9554 h 10000"/>
                    <a:gd name="connsiteX108" fmla="*/ 7554 w 10000"/>
                    <a:gd name="connsiteY108" fmla="*/ 9626 h 10000"/>
                    <a:gd name="connsiteX109" fmla="*/ 7646 w 10000"/>
                    <a:gd name="connsiteY109" fmla="*/ 9669 h 10000"/>
                    <a:gd name="connsiteX110" fmla="*/ 7748 w 10000"/>
                    <a:gd name="connsiteY110" fmla="*/ 9698 h 10000"/>
                    <a:gd name="connsiteX111" fmla="*/ 7851 w 10000"/>
                    <a:gd name="connsiteY111" fmla="*/ 9741 h 10000"/>
                    <a:gd name="connsiteX112" fmla="*/ 7943 w 10000"/>
                    <a:gd name="connsiteY112"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931 w 10000"/>
                    <a:gd name="connsiteY64" fmla="*/ 720 h 10000"/>
                    <a:gd name="connsiteX65" fmla="*/ 809 w 10000"/>
                    <a:gd name="connsiteY65" fmla="*/ 865 h 10000"/>
                    <a:gd name="connsiteX66" fmla="*/ 706 w 10000"/>
                    <a:gd name="connsiteY66" fmla="*/ 1050 h 10000"/>
                    <a:gd name="connsiteX67" fmla="*/ 604 w 10000"/>
                    <a:gd name="connsiteY67" fmla="*/ 1224 h 10000"/>
                    <a:gd name="connsiteX68" fmla="*/ 491 w 10000"/>
                    <a:gd name="connsiteY68" fmla="*/ 1425 h 10000"/>
                    <a:gd name="connsiteX69" fmla="*/ 399 w 10000"/>
                    <a:gd name="connsiteY69" fmla="*/ 1627 h 10000"/>
                    <a:gd name="connsiteX70" fmla="*/ 194 w 10000"/>
                    <a:gd name="connsiteY70" fmla="*/ 2101 h 10000"/>
                    <a:gd name="connsiteX71" fmla="*/ 0 w 10000"/>
                    <a:gd name="connsiteY71" fmla="*/ 2591 h 10000"/>
                    <a:gd name="connsiteX72" fmla="*/ 10 w 10000"/>
                    <a:gd name="connsiteY72" fmla="*/ 907 h 10000"/>
                    <a:gd name="connsiteX73" fmla="*/ 205 w 10000"/>
                    <a:gd name="connsiteY73" fmla="*/ 691 h 10000"/>
                    <a:gd name="connsiteX74" fmla="*/ 399 w 10000"/>
                    <a:gd name="connsiteY74" fmla="*/ 504 h 10000"/>
                    <a:gd name="connsiteX75" fmla="*/ 604 w 10000"/>
                    <a:gd name="connsiteY75" fmla="*/ 317 h 10000"/>
                    <a:gd name="connsiteX76" fmla="*/ 819 w 10000"/>
                    <a:gd name="connsiteY76" fmla="*/ 188 h 10000"/>
                    <a:gd name="connsiteX77" fmla="*/ 2272 w 10000"/>
                    <a:gd name="connsiteY77" fmla="*/ 0 h 10000"/>
                    <a:gd name="connsiteX78" fmla="*/ 2426 w 10000"/>
                    <a:gd name="connsiteY78" fmla="*/ 43 h 10000"/>
                    <a:gd name="connsiteX79" fmla="*/ 2569 w 10000"/>
                    <a:gd name="connsiteY79" fmla="*/ 115 h 10000"/>
                    <a:gd name="connsiteX80" fmla="*/ 2712 w 10000"/>
                    <a:gd name="connsiteY80" fmla="*/ 188 h 10000"/>
                    <a:gd name="connsiteX81" fmla="*/ 2845 w 10000"/>
                    <a:gd name="connsiteY81" fmla="*/ 274 h 10000"/>
                    <a:gd name="connsiteX82" fmla="*/ 2989 w 10000"/>
                    <a:gd name="connsiteY82" fmla="*/ 375 h 10000"/>
                    <a:gd name="connsiteX83" fmla="*/ 3112 w 10000"/>
                    <a:gd name="connsiteY83" fmla="*/ 461 h 10000"/>
                    <a:gd name="connsiteX84" fmla="*/ 3234 w 10000"/>
                    <a:gd name="connsiteY84" fmla="*/ 590 h 10000"/>
                    <a:gd name="connsiteX85" fmla="*/ 3367 w 10000"/>
                    <a:gd name="connsiteY85" fmla="*/ 720 h 10000"/>
                    <a:gd name="connsiteX86" fmla="*/ 3490 w 10000"/>
                    <a:gd name="connsiteY86" fmla="*/ 850 h 10000"/>
                    <a:gd name="connsiteX87" fmla="*/ 3726 w 10000"/>
                    <a:gd name="connsiteY87" fmla="*/ 1137 h 10000"/>
                    <a:gd name="connsiteX88" fmla="*/ 3941 w 10000"/>
                    <a:gd name="connsiteY88" fmla="*/ 1482 h 10000"/>
                    <a:gd name="connsiteX89" fmla="*/ 4145 w 10000"/>
                    <a:gd name="connsiteY89" fmla="*/ 1842 h 10000"/>
                    <a:gd name="connsiteX90" fmla="*/ 4340 w 10000"/>
                    <a:gd name="connsiteY90" fmla="*/ 2231 h 10000"/>
                    <a:gd name="connsiteX91" fmla="*/ 4534 w 10000"/>
                    <a:gd name="connsiteY91" fmla="*/ 2634 h 10000"/>
                    <a:gd name="connsiteX92" fmla="*/ 4708 w 10000"/>
                    <a:gd name="connsiteY92" fmla="*/ 3051 h 10000"/>
                    <a:gd name="connsiteX93" fmla="*/ 4893 w 10000"/>
                    <a:gd name="connsiteY93" fmla="*/ 3483 h 10000"/>
                    <a:gd name="connsiteX94" fmla="*/ 5056 w 10000"/>
                    <a:gd name="connsiteY94" fmla="*/ 3927 h 10000"/>
                    <a:gd name="connsiteX95" fmla="*/ 5363 w 10000"/>
                    <a:gd name="connsiteY95" fmla="*/ 4834 h 10000"/>
                    <a:gd name="connsiteX96" fmla="*/ 5967 w 10000"/>
                    <a:gd name="connsiteY96" fmla="*/ 6633 h 10000"/>
                    <a:gd name="connsiteX97" fmla="*/ 6254 w 10000"/>
                    <a:gd name="connsiteY97" fmla="*/ 7468 h 10000"/>
                    <a:gd name="connsiteX98" fmla="*/ 6407 w 10000"/>
                    <a:gd name="connsiteY98" fmla="*/ 7828 h 10000"/>
                    <a:gd name="connsiteX99" fmla="*/ 6551 w 10000"/>
                    <a:gd name="connsiteY99" fmla="*/ 8201 h 10000"/>
                    <a:gd name="connsiteX100" fmla="*/ 6714 w 10000"/>
                    <a:gd name="connsiteY100" fmla="*/ 8533 h 10000"/>
                    <a:gd name="connsiteX101" fmla="*/ 6868 w 10000"/>
                    <a:gd name="connsiteY101" fmla="*/ 8821 h 10000"/>
                    <a:gd name="connsiteX102" fmla="*/ 7021 w 10000"/>
                    <a:gd name="connsiteY102" fmla="*/ 9093 h 10000"/>
                    <a:gd name="connsiteX103" fmla="*/ 7195 w 10000"/>
                    <a:gd name="connsiteY103" fmla="*/ 9295 h 10000"/>
                    <a:gd name="connsiteX104" fmla="*/ 7288 w 10000"/>
                    <a:gd name="connsiteY104" fmla="*/ 9395 h 10000"/>
                    <a:gd name="connsiteX105" fmla="*/ 7369 w 10000"/>
                    <a:gd name="connsiteY105" fmla="*/ 9497 h 10000"/>
                    <a:gd name="connsiteX106" fmla="*/ 7462 w 10000"/>
                    <a:gd name="connsiteY106" fmla="*/ 9554 h 10000"/>
                    <a:gd name="connsiteX107" fmla="*/ 7554 w 10000"/>
                    <a:gd name="connsiteY107" fmla="*/ 9626 h 10000"/>
                    <a:gd name="connsiteX108" fmla="*/ 7646 w 10000"/>
                    <a:gd name="connsiteY108" fmla="*/ 9669 h 10000"/>
                    <a:gd name="connsiteX109" fmla="*/ 7748 w 10000"/>
                    <a:gd name="connsiteY109" fmla="*/ 9698 h 10000"/>
                    <a:gd name="connsiteX110" fmla="*/ 7851 w 10000"/>
                    <a:gd name="connsiteY110" fmla="*/ 9741 h 10000"/>
                    <a:gd name="connsiteX111" fmla="*/ 7943 w 10000"/>
                    <a:gd name="connsiteY111"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931 w 10000"/>
                    <a:gd name="connsiteY64" fmla="*/ 720 h 10000"/>
                    <a:gd name="connsiteX65" fmla="*/ 809 w 10000"/>
                    <a:gd name="connsiteY65" fmla="*/ 865 h 10000"/>
                    <a:gd name="connsiteX66" fmla="*/ 706 w 10000"/>
                    <a:gd name="connsiteY66" fmla="*/ 1050 h 10000"/>
                    <a:gd name="connsiteX67" fmla="*/ 604 w 10000"/>
                    <a:gd name="connsiteY67" fmla="*/ 1224 h 10000"/>
                    <a:gd name="connsiteX68" fmla="*/ 491 w 10000"/>
                    <a:gd name="connsiteY68" fmla="*/ 1425 h 10000"/>
                    <a:gd name="connsiteX69" fmla="*/ 399 w 10000"/>
                    <a:gd name="connsiteY69" fmla="*/ 1627 h 10000"/>
                    <a:gd name="connsiteX70" fmla="*/ 194 w 10000"/>
                    <a:gd name="connsiteY70" fmla="*/ 2101 h 10000"/>
                    <a:gd name="connsiteX71" fmla="*/ 0 w 10000"/>
                    <a:gd name="connsiteY71" fmla="*/ 2591 h 10000"/>
                    <a:gd name="connsiteX72" fmla="*/ 10 w 10000"/>
                    <a:gd name="connsiteY72" fmla="*/ 907 h 10000"/>
                    <a:gd name="connsiteX73" fmla="*/ 205 w 10000"/>
                    <a:gd name="connsiteY73" fmla="*/ 691 h 10000"/>
                    <a:gd name="connsiteX74" fmla="*/ 399 w 10000"/>
                    <a:gd name="connsiteY74" fmla="*/ 504 h 10000"/>
                    <a:gd name="connsiteX75" fmla="*/ 604 w 10000"/>
                    <a:gd name="connsiteY75" fmla="*/ 317 h 10000"/>
                    <a:gd name="connsiteX76" fmla="*/ 2272 w 10000"/>
                    <a:gd name="connsiteY76" fmla="*/ 0 h 10000"/>
                    <a:gd name="connsiteX77" fmla="*/ 2426 w 10000"/>
                    <a:gd name="connsiteY77" fmla="*/ 43 h 10000"/>
                    <a:gd name="connsiteX78" fmla="*/ 2569 w 10000"/>
                    <a:gd name="connsiteY78" fmla="*/ 115 h 10000"/>
                    <a:gd name="connsiteX79" fmla="*/ 2712 w 10000"/>
                    <a:gd name="connsiteY79" fmla="*/ 188 h 10000"/>
                    <a:gd name="connsiteX80" fmla="*/ 2845 w 10000"/>
                    <a:gd name="connsiteY80" fmla="*/ 274 h 10000"/>
                    <a:gd name="connsiteX81" fmla="*/ 2989 w 10000"/>
                    <a:gd name="connsiteY81" fmla="*/ 375 h 10000"/>
                    <a:gd name="connsiteX82" fmla="*/ 3112 w 10000"/>
                    <a:gd name="connsiteY82" fmla="*/ 461 h 10000"/>
                    <a:gd name="connsiteX83" fmla="*/ 3234 w 10000"/>
                    <a:gd name="connsiteY83" fmla="*/ 590 h 10000"/>
                    <a:gd name="connsiteX84" fmla="*/ 3367 w 10000"/>
                    <a:gd name="connsiteY84" fmla="*/ 720 h 10000"/>
                    <a:gd name="connsiteX85" fmla="*/ 3490 w 10000"/>
                    <a:gd name="connsiteY85" fmla="*/ 850 h 10000"/>
                    <a:gd name="connsiteX86" fmla="*/ 3726 w 10000"/>
                    <a:gd name="connsiteY86" fmla="*/ 1137 h 10000"/>
                    <a:gd name="connsiteX87" fmla="*/ 3941 w 10000"/>
                    <a:gd name="connsiteY87" fmla="*/ 1482 h 10000"/>
                    <a:gd name="connsiteX88" fmla="*/ 4145 w 10000"/>
                    <a:gd name="connsiteY88" fmla="*/ 1842 h 10000"/>
                    <a:gd name="connsiteX89" fmla="*/ 4340 w 10000"/>
                    <a:gd name="connsiteY89" fmla="*/ 2231 h 10000"/>
                    <a:gd name="connsiteX90" fmla="*/ 4534 w 10000"/>
                    <a:gd name="connsiteY90" fmla="*/ 2634 h 10000"/>
                    <a:gd name="connsiteX91" fmla="*/ 4708 w 10000"/>
                    <a:gd name="connsiteY91" fmla="*/ 3051 h 10000"/>
                    <a:gd name="connsiteX92" fmla="*/ 4893 w 10000"/>
                    <a:gd name="connsiteY92" fmla="*/ 3483 h 10000"/>
                    <a:gd name="connsiteX93" fmla="*/ 5056 w 10000"/>
                    <a:gd name="connsiteY93" fmla="*/ 3927 h 10000"/>
                    <a:gd name="connsiteX94" fmla="*/ 5363 w 10000"/>
                    <a:gd name="connsiteY94" fmla="*/ 4834 h 10000"/>
                    <a:gd name="connsiteX95" fmla="*/ 5967 w 10000"/>
                    <a:gd name="connsiteY95" fmla="*/ 6633 h 10000"/>
                    <a:gd name="connsiteX96" fmla="*/ 6254 w 10000"/>
                    <a:gd name="connsiteY96" fmla="*/ 7468 h 10000"/>
                    <a:gd name="connsiteX97" fmla="*/ 6407 w 10000"/>
                    <a:gd name="connsiteY97" fmla="*/ 7828 h 10000"/>
                    <a:gd name="connsiteX98" fmla="*/ 6551 w 10000"/>
                    <a:gd name="connsiteY98" fmla="*/ 8201 h 10000"/>
                    <a:gd name="connsiteX99" fmla="*/ 6714 w 10000"/>
                    <a:gd name="connsiteY99" fmla="*/ 8533 h 10000"/>
                    <a:gd name="connsiteX100" fmla="*/ 6868 w 10000"/>
                    <a:gd name="connsiteY100" fmla="*/ 8821 h 10000"/>
                    <a:gd name="connsiteX101" fmla="*/ 7021 w 10000"/>
                    <a:gd name="connsiteY101" fmla="*/ 9093 h 10000"/>
                    <a:gd name="connsiteX102" fmla="*/ 7195 w 10000"/>
                    <a:gd name="connsiteY102" fmla="*/ 9295 h 10000"/>
                    <a:gd name="connsiteX103" fmla="*/ 7288 w 10000"/>
                    <a:gd name="connsiteY103" fmla="*/ 9395 h 10000"/>
                    <a:gd name="connsiteX104" fmla="*/ 7369 w 10000"/>
                    <a:gd name="connsiteY104" fmla="*/ 9497 h 10000"/>
                    <a:gd name="connsiteX105" fmla="*/ 7462 w 10000"/>
                    <a:gd name="connsiteY105" fmla="*/ 9554 h 10000"/>
                    <a:gd name="connsiteX106" fmla="*/ 7554 w 10000"/>
                    <a:gd name="connsiteY106" fmla="*/ 9626 h 10000"/>
                    <a:gd name="connsiteX107" fmla="*/ 7646 w 10000"/>
                    <a:gd name="connsiteY107" fmla="*/ 9669 h 10000"/>
                    <a:gd name="connsiteX108" fmla="*/ 7748 w 10000"/>
                    <a:gd name="connsiteY108" fmla="*/ 9698 h 10000"/>
                    <a:gd name="connsiteX109" fmla="*/ 7851 w 10000"/>
                    <a:gd name="connsiteY109" fmla="*/ 9741 h 10000"/>
                    <a:gd name="connsiteX110" fmla="*/ 7943 w 10000"/>
                    <a:gd name="connsiteY110"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809 w 10000"/>
                    <a:gd name="connsiteY64" fmla="*/ 865 h 10000"/>
                    <a:gd name="connsiteX65" fmla="*/ 706 w 10000"/>
                    <a:gd name="connsiteY65" fmla="*/ 1050 h 10000"/>
                    <a:gd name="connsiteX66" fmla="*/ 604 w 10000"/>
                    <a:gd name="connsiteY66" fmla="*/ 1224 h 10000"/>
                    <a:gd name="connsiteX67" fmla="*/ 491 w 10000"/>
                    <a:gd name="connsiteY67" fmla="*/ 1425 h 10000"/>
                    <a:gd name="connsiteX68" fmla="*/ 399 w 10000"/>
                    <a:gd name="connsiteY68" fmla="*/ 1627 h 10000"/>
                    <a:gd name="connsiteX69" fmla="*/ 194 w 10000"/>
                    <a:gd name="connsiteY69" fmla="*/ 2101 h 10000"/>
                    <a:gd name="connsiteX70" fmla="*/ 0 w 10000"/>
                    <a:gd name="connsiteY70" fmla="*/ 2591 h 10000"/>
                    <a:gd name="connsiteX71" fmla="*/ 10 w 10000"/>
                    <a:gd name="connsiteY71" fmla="*/ 907 h 10000"/>
                    <a:gd name="connsiteX72" fmla="*/ 205 w 10000"/>
                    <a:gd name="connsiteY72" fmla="*/ 691 h 10000"/>
                    <a:gd name="connsiteX73" fmla="*/ 399 w 10000"/>
                    <a:gd name="connsiteY73" fmla="*/ 504 h 10000"/>
                    <a:gd name="connsiteX74" fmla="*/ 604 w 10000"/>
                    <a:gd name="connsiteY74" fmla="*/ 317 h 10000"/>
                    <a:gd name="connsiteX75" fmla="*/ 2272 w 10000"/>
                    <a:gd name="connsiteY75" fmla="*/ 0 h 10000"/>
                    <a:gd name="connsiteX76" fmla="*/ 2426 w 10000"/>
                    <a:gd name="connsiteY76" fmla="*/ 43 h 10000"/>
                    <a:gd name="connsiteX77" fmla="*/ 2569 w 10000"/>
                    <a:gd name="connsiteY77" fmla="*/ 115 h 10000"/>
                    <a:gd name="connsiteX78" fmla="*/ 2712 w 10000"/>
                    <a:gd name="connsiteY78" fmla="*/ 188 h 10000"/>
                    <a:gd name="connsiteX79" fmla="*/ 2845 w 10000"/>
                    <a:gd name="connsiteY79" fmla="*/ 274 h 10000"/>
                    <a:gd name="connsiteX80" fmla="*/ 2989 w 10000"/>
                    <a:gd name="connsiteY80" fmla="*/ 375 h 10000"/>
                    <a:gd name="connsiteX81" fmla="*/ 3112 w 10000"/>
                    <a:gd name="connsiteY81" fmla="*/ 461 h 10000"/>
                    <a:gd name="connsiteX82" fmla="*/ 3234 w 10000"/>
                    <a:gd name="connsiteY82" fmla="*/ 590 h 10000"/>
                    <a:gd name="connsiteX83" fmla="*/ 3367 w 10000"/>
                    <a:gd name="connsiteY83" fmla="*/ 720 h 10000"/>
                    <a:gd name="connsiteX84" fmla="*/ 3490 w 10000"/>
                    <a:gd name="connsiteY84" fmla="*/ 850 h 10000"/>
                    <a:gd name="connsiteX85" fmla="*/ 3726 w 10000"/>
                    <a:gd name="connsiteY85" fmla="*/ 1137 h 10000"/>
                    <a:gd name="connsiteX86" fmla="*/ 3941 w 10000"/>
                    <a:gd name="connsiteY86" fmla="*/ 1482 h 10000"/>
                    <a:gd name="connsiteX87" fmla="*/ 4145 w 10000"/>
                    <a:gd name="connsiteY87" fmla="*/ 1842 h 10000"/>
                    <a:gd name="connsiteX88" fmla="*/ 4340 w 10000"/>
                    <a:gd name="connsiteY88" fmla="*/ 2231 h 10000"/>
                    <a:gd name="connsiteX89" fmla="*/ 4534 w 10000"/>
                    <a:gd name="connsiteY89" fmla="*/ 2634 h 10000"/>
                    <a:gd name="connsiteX90" fmla="*/ 4708 w 10000"/>
                    <a:gd name="connsiteY90" fmla="*/ 3051 h 10000"/>
                    <a:gd name="connsiteX91" fmla="*/ 4893 w 10000"/>
                    <a:gd name="connsiteY91" fmla="*/ 3483 h 10000"/>
                    <a:gd name="connsiteX92" fmla="*/ 5056 w 10000"/>
                    <a:gd name="connsiteY92" fmla="*/ 3927 h 10000"/>
                    <a:gd name="connsiteX93" fmla="*/ 5363 w 10000"/>
                    <a:gd name="connsiteY93" fmla="*/ 4834 h 10000"/>
                    <a:gd name="connsiteX94" fmla="*/ 5967 w 10000"/>
                    <a:gd name="connsiteY94" fmla="*/ 6633 h 10000"/>
                    <a:gd name="connsiteX95" fmla="*/ 6254 w 10000"/>
                    <a:gd name="connsiteY95" fmla="*/ 7468 h 10000"/>
                    <a:gd name="connsiteX96" fmla="*/ 6407 w 10000"/>
                    <a:gd name="connsiteY96" fmla="*/ 7828 h 10000"/>
                    <a:gd name="connsiteX97" fmla="*/ 6551 w 10000"/>
                    <a:gd name="connsiteY97" fmla="*/ 8201 h 10000"/>
                    <a:gd name="connsiteX98" fmla="*/ 6714 w 10000"/>
                    <a:gd name="connsiteY98" fmla="*/ 8533 h 10000"/>
                    <a:gd name="connsiteX99" fmla="*/ 6868 w 10000"/>
                    <a:gd name="connsiteY99" fmla="*/ 8821 h 10000"/>
                    <a:gd name="connsiteX100" fmla="*/ 7021 w 10000"/>
                    <a:gd name="connsiteY100" fmla="*/ 9093 h 10000"/>
                    <a:gd name="connsiteX101" fmla="*/ 7195 w 10000"/>
                    <a:gd name="connsiteY101" fmla="*/ 9295 h 10000"/>
                    <a:gd name="connsiteX102" fmla="*/ 7288 w 10000"/>
                    <a:gd name="connsiteY102" fmla="*/ 9395 h 10000"/>
                    <a:gd name="connsiteX103" fmla="*/ 7369 w 10000"/>
                    <a:gd name="connsiteY103" fmla="*/ 9497 h 10000"/>
                    <a:gd name="connsiteX104" fmla="*/ 7462 w 10000"/>
                    <a:gd name="connsiteY104" fmla="*/ 9554 h 10000"/>
                    <a:gd name="connsiteX105" fmla="*/ 7554 w 10000"/>
                    <a:gd name="connsiteY105" fmla="*/ 9626 h 10000"/>
                    <a:gd name="connsiteX106" fmla="*/ 7646 w 10000"/>
                    <a:gd name="connsiteY106" fmla="*/ 9669 h 10000"/>
                    <a:gd name="connsiteX107" fmla="*/ 7748 w 10000"/>
                    <a:gd name="connsiteY107" fmla="*/ 9698 h 10000"/>
                    <a:gd name="connsiteX108" fmla="*/ 7851 w 10000"/>
                    <a:gd name="connsiteY108" fmla="*/ 9741 h 10000"/>
                    <a:gd name="connsiteX109" fmla="*/ 7943 w 10000"/>
                    <a:gd name="connsiteY109"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809 w 10000"/>
                    <a:gd name="connsiteY64" fmla="*/ 865 h 10000"/>
                    <a:gd name="connsiteX65" fmla="*/ 604 w 10000"/>
                    <a:gd name="connsiteY65" fmla="*/ 1224 h 10000"/>
                    <a:gd name="connsiteX66" fmla="*/ 491 w 10000"/>
                    <a:gd name="connsiteY66" fmla="*/ 1425 h 10000"/>
                    <a:gd name="connsiteX67" fmla="*/ 399 w 10000"/>
                    <a:gd name="connsiteY67" fmla="*/ 1627 h 10000"/>
                    <a:gd name="connsiteX68" fmla="*/ 194 w 10000"/>
                    <a:gd name="connsiteY68" fmla="*/ 2101 h 10000"/>
                    <a:gd name="connsiteX69" fmla="*/ 0 w 10000"/>
                    <a:gd name="connsiteY69" fmla="*/ 2591 h 10000"/>
                    <a:gd name="connsiteX70" fmla="*/ 10 w 10000"/>
                    <a:gd name="connsiteY70" fmla="*/ 907 h 10000"/>
                    <a:gd name="connsiteX71" fmla="*/ 205 w 10000"/>
                    <a:gd name="connsiteY71" fmla="*/ 691 h 10000"/>
                    <a:gd name="connsiteX72" fmla="*/ 399 w 10000"/>
                    <a:gd name="connsiteY72" fmla="*/ 504 h 10000"/>
                    <a:gd name="connsiteX73" fmla="*/ 604 w 10000"/>
                    <a:gd name="connsiteY73" fmla="*/ 317 h 10000"/>
                    <a:gd name="connsiteX74" fmla="*/ 2272 w 10000"/>
                    <a:gd name="connsiteY74" fmla="*/ 0 h 10000"/>
                    <a:gd name="connsiteX75" fmla="*/ 2426 w 10000"/>
                    <a:gd name="connsiteY75" fmla="*/ 43 h 10000"/>
                    <a:gd name="connsiteX76" fmla="*/ 2569 w 10000"/>
                    <a:gd name="connsiteY76" fmla="*/ 115 h 10000"/>
                    <a:gd name="connsiteX77" fmla="*/ 2712 w 10000"/>
                    <a:gd name="connsiteY77" fmla="*/ 188 h 10000"/>
                    <a:gd name="connsiteX78" fmla="*/ 2845 w 10000"/>
                    <a:gd name="connsiteY78" fmla="*/ 274 h 10000"/>
                    <a:gd name="connsiteX79" fmla="*/ 2989 w 10000"/>
                    <a:gd name="connsiteY79" fmla="*/ 375 h 10000"/>
                    <a:gd name="connsiteX80" fmla="*/ 3112 w 10000"/>
                    <a:gd name="connsiteY80" fmla="*/ 461 h 10000"/>
                    <a:gd name="connsiteX81" fmla="*/ 3234 w 10000"/>
                    <a:gd name="connsiteY81" fmla="*/ 590 h 10000"/>
                    <a:gd name="connsiteX82" fmla="*/ 3367 w 10000"/>
                    <a:gd name="connsiteY82" fmla="*/ 720 h 10000"/>
                    <a:gd name="connsiteX83" fmla="*/ 3490 w 10000"/>
                    <a:gd name="connsiteY83" fmla="*/ 850 h 10000"/>
                    <a:gd name="connsiteX84" fmla="*/ 3726 w 10000"/>
                    <a:gd name="connsiteY84" fmla="*/ 1137 h 10000"/>
                    <a:gd name="connsiteX85" fmla="*/ 3941 w 10000"/>
                    <a:gd name="connsiteY85" fmla="*/ 1482 h 10000"/>
                    <a:gd name="connsiteX86" fmla="*/ 4145 w 10000"/>
                    <a:gd name="connsiteY86" fmla="*/ 1842 h 10000"/>
                    <a:gd name="connsiteX87" fmla="*/ 4340 w 10000"/>
                    <a:gd name="connsiteY87" fmla="*/ 2231 h 10000"/>
                    <a:gd name="connsiteX88" fmla="*/ 4534 w 10000"/>
                    <a:gd name="connsiteY88" fmla="*/ 2634 h 10000"/>
                    <a:gd name="connsiteX89" fmla="*/ 4708 w 10000"/>
                    <a:gd name="connsiteY89" fmla="*/ 3051 h 10000"/>
                    <a:gd name="connsiteX90" fmla="*/ 4893 w 10000"/>
                    <a:gd name="connsiteY90" fmla="*/ 3483 h 10000"/>
                    <a:gd name="connsiteX91" fmla="*/ 5056 w 10000"/>
                    <a:gd name="connsiteY91" fmla="*/ 3927 h 10000"/>
                    <a:gd name="connsiteX92" fmla="*/ 5363 w 10000"/>
                    <a:gd name="connsiteY92" fmla="*/ 4834 h 10000"/>
                    <a:gd name="connsiteX93" fmla="*/ 5967 w 10000"/>
                    <a:gd name="connsiteY93" fmla="*/ 6633 h 10000"/>
                    <a:gd name="connsiteX94" fmla="*/ 6254 w 10000"/>
                    <a:gd name="connsiteY94" fmla="*/ 7468 h 10000"/>
                    <a:gd name="connsiteX95" fmla="*/ 6407 w 10000"/>
                    <a:gd name="connsiteY95" fmla="*/ 7828 h 10000"/>
                    <a:gd name="connsiteX96" fmla="*/ 6551 w 10000"/>
                    <a:gd name="connsiteY96" fmla="*/ 8201 h 10000"/>
                    <a:gd name="connsiteX97" fmla="*/ 6714 w 10000"/>
                    <a:gd name="connsiteY97" fmla="*/ 8533 h 10000"/>
                    <a:gd name="connsiteX98" fmla="*/ 6868 w 10000"/>
                    <a:gd name="connsiteY98" fmla="*/ 8821 h 10000"/>
                    <a:gd name="connsiteX99" fmla="*/ 7021 w 10000"/>
                    <a:gd name="connsiteY99" fmla="*/ 9093 h 10000"/>
                    <a:gd name="connsiteX100" fmla="*/ 7195 w 10000"/>
                    <a:gd name="connsiteY100" fmla="*/ 9295 h 10000"/>
                    <a:gd name="connsiteX101" fmla="*/ 7288 w 10000"/>
                    <a:gd name="connsiteY101" fmla="*/ 9395 h 10000"/>
                    <a:gd name="connsiteX102" fmla="*/ 7369 w 10000"/>
                    <a:gd name="connsiteY102" fmla="*/ 9497 h 10000"/>
                    <a:gd name="connsiteX103" fmla="*/ 7462 w 10000"/>
                    <a:gd name="connsiteY103" fmla="*/ 9554 h 10000"/>
                    <a:gd name="connsiteX104" fmla="*/ 7554 w 10000"/>
                    <a:gd name="connsiteY104" fmla="*/ 9626 h 10000"/>
                    <a:gd name="connsiteX105" fmla="*/ 7646 w 10000"/>
                    <a:gd name="connsiteY105" fmla="*/ 9669 h 10000"/>
                    <a:gd name="connsiteX106" fmla="*/ 7748 w 10000"/>
                    <a:gd name="connsiteY106" fmla="*/ 9698 h 10000"/>
                    <a:gd name="connsiteX107" fmla="*/ 7851 w 10000"/>
                    <a:gd name="connsiteY107" fmla="*/ 9741 h 10000"/>
                    <a:gd name="connsiteX108" fmla="*/ 7943 w 10000"/>
                    <a:gd name="connsiteY108"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399 w 10000"/>
                    <a:gd name="connsiteY71" fmla="*/ 504 h 10000"/>
                    <a:gd name="connsiteX72" fmla="*/ 604 w 10000"/>
                    <a:gd name="connsiteY72" fmla="*/ 317 h 10000"/>
                    <a:gd name="connsiteX73" fmla="*/ 2272 w 10000"/>
                    <a:gd name="connsiteY73" fmla="*/ 0 h 10000"/>
                    <a:gd name="connsiteX74" fmla="*/ 2426 w 10000"/>
                    <a:gd name="connsiteY74" fmla="*/ 43 h 10000"/>
                    <a:gd name="connsiteX75" fmla="*/ 2569 w 10000"/>
                    <a:gd name="connsiteY75" fmla="*/ 115 h 10000"/>
                    <a:gd name="connsiteX76" fmla="*/ 2712 w 10000"/>
                    <a:gd name="connsiteY76" fmla="*/ 188 h 10000"/>
                    <a:gd name="connsiteX77" fmla="*/ 2845 w 10000"/>
                    <a:gd name="connsiteY77" fmla="*/ 274 h 10000"/>
                    <a:gd name="connsiteX78" fmla="*/ 2989 w 10000"/>
                    <a:gd name="connsiteY78" fmla="*/ 375 h 10000"/>
                    <a:gd name="connsiteX79" fmla="*/ 3112 w 10000"/>
                    <a:gd name="connsiteY79" fmla="*/ 461 h 10000"/>
                    <a:gd name="connsiteX80" fmla="*/ 3234 w 10000"/>
                    <a:gd name="connsiteY80" fmla="*/ 590 h 10000"/>
                    <a:gd name="connsiteX81" fmla="*/ 3367 w 10000"/>
                    <a:gd name="connsiteY81" fmla="*/ 720 h 10000"/>
                    <a:gd name="connsiteX82" fmla="*/ 3490 w 10000"/>
                    <a:gd name="connsiteY82" fmla="*/ 850 h 10000"/>
                    <a:gd name="connsiteX83" fmla="*/ 3726 w 10000"/>
                    <a:gd name="connsiteY83" fmla="*/ 1137 h 10000"/>
                    <a:gd name="connsiteX84" fmla="*/ 3941 w 10000"/>
                    <a:gd name="connsiteY84" fmla="*/ 1482 h 10000"/>
                    <a:gd name="connsiteX85" fmla="*/ 4145 w 10000"/>
                    <a:gd name="connsiteY85" fmla="*/ 1842 h 10000"/>
                    <a:gd name="connsiteX86" fmla="*/ 4340 w 10000"/>
                    <a:gd name="connsiteY86" fmla="*/ 2231 h 10000"/>
                    <a:gd name="connsiteX87" fmla="*/ 4534 w 10000"/>
                    <a:gd name="connsiteY87" fmla="*/ 2634 h 10000"/>
                    <a:gd name="connsiteX88" fmla="*/ 4708 w 10000"/>
                    <a:gd name="connsiteY88" fmla="*/ 3051 h 10000"/>
                    <a:gd name="connsiteX89" fmla="*/ 4893 w 10000"/>
                    <a:gd name="connsiteY89" fmla="*/ 3483 h 10000"/>
                    <a:gd name="connsiteX90" fmla="*/ 5056 w 10000"/>
                    <a:gd name="connsiteY90" fmla="*/ 3927 h 10000"/>
                    <a:gd name="connsiteX91" fmla="*/ 5363 w 10000"/>
                    <a:gd name="connsiteY91" fmla="*/ 4834 h 10000"/>
                    <a:gd name="connsiteX92" fmla="*/ 5967 w 10000"/>
                    <a:gd name="connsiteY92" fmla="*/ 6633 h 10000"/>
                    <a:gd name="connsiteX93" fmla="*/ 6254 w 10000"/>
                    <a:gd name="connsiteY93" fmla="*/ 7468 h 10000"/>
                    <a:gd name="connsiteX94" fmla="*/ 6407 w 10000"/>
                    <a:gd name="connsiteY94" fmla="*/ 7828 h 10000"/>
                    <a:gd name="connsiteX95" fmla="*/ 6551 w 10000"/>
                    <a:gd name="connsiteY95" fmla="*/ 8201 h 10000"/>
                    <a:gd name="connsiteX96" fmla="*/ 6714 w 10000"/>
                    <a:gd name="connsiteY96" fmla="*/ 8533 h 10000"/>
                    <a:gd name="connsiteX97" fmla="*/ 6868 w 10000"/>
                    <a:gd name="connsiteY97" fmla="*/ 8821 h 10000"/>
                    <a:gd name="connsiteX98" fmla="*/ 7021 w 10000"/>
                    <a:gd name="connsiteY98" fmla="*/ 9093 h 10000"/>
                    <a:gd name="connsiteX99" fmla="*/ 7195 w 10000"/>
                    <a:gd name="connsiteY99" fmla="*/ 9295 h 10000"/>
                    <a:gd name="connsiteX100" fmla="*/ 7288 w 10000"/>
                    <a:gd name="connsiteY100" fmla="*/ 9395 h 10000"/>
                    <a:gd name="connsiteX101" fmla="*/ 7369 w 10000"/>
                    <a:gd name="connsiteY101" fmla="*/ 9497 h 10000"/>
                    <a:gd name="connsiteX102" fmla="*/ 7462 w 10000"/>
                    <a:gd name="connsiteY102" fmla="*/ 9554 h 10000"/>
                    <a:gd name="connsiteX103" fmla="*/ 7554 w 10000"/>
                    <a:gd name="connsiteY103" fmla="*/ 9626 h 10000"/>
                    <a:gd name="connsiteX104" fmla="*/ 7646 w 10000"/>
                    <a:gd name="connsiteY104" fmla="*/ 9669 h 10000"/>
                    <a:gd name="connsiteX105" fmla="*/ 7748 w 10000"/>
                    <a:gd name="connsiteY105" fmla="*/ 9698 h 10000"/>
                    <a:gd name="connsiteX106" fmla="*/ 7851 w 10000"/>
                    <a:gd name="connsiteY106" fmla="*/ 9741 h 10000"/>
                    <a:gd name="connsiteX107" fmla="*/ 7943 w 10000"/>
                    <a:gd name="connsiteY107"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399 w 10000"/>
                    <a:gd name="connsiteY71" fmla="*/ 504 h 10000"/>
                    <a:gd name="connsiteX72" fmla="*/ 2272 w 10000"/>
                    <a:gd name="connsiteY72" fmla="*/ 0 h 10000"/>
                    <a:gd name="connsiteX73" fmla="*/ 2426 w 10000"/>
                    <a:gd name="connsiteY73" fmla="*/ 43 h 10000"/>
                    <a:gd name="connsiteX74" fmla="*/ 2569 w 10000"/>
                    <a:gd name="connsiteY74" fmla="*/ 115 h 10000"/>
                    <a:gd name="connsiteX75" fmla="*/ 2712 w 10000"/>
                    <a:gd name="connsiteY75" fmla="*/ 188 h 10000"/>
                    <a:gd name="connsiteX76" fmla="*/ 2845 w 10000"/>
                    <a:gd name="connsiteY76" fmla="*/ 274 h 10000"/>
                    <a:gd name="connsiteX77" fmla="*/ 2989 w 10000"/>
                    <a:gd name="connsiteY77" fmla="*/ 375 h 10000"/>
                    <a:gd name="connsiteX78" fmla="*/ 3112 w 10000"/>
                    <a:gd name="connsiteY78" fmla="*/ 461 h 10000"/>
                    <a:gd name="connsiteX79" fmla="*/ 3234 w 10000"/>
                    <a:gd name="connsiteY79" fmla="*/ 590 h 10000"/>
                    <a:gd name="connsiteX80" fmla="*/ 3367 w 10000"/>
                    <a:gd name="connsiteY80" fmla="*/ 720 h 10000"/>
                    <a:gd name="connsiteX81" fmla="*/ 3490 w 10000"/>
                    <a:gd name="connsiteY81" fmla="*/ 850 h 10000"/>
                    <a:gd name="connsiteX82" fmla="*/ 3726 w 10000"/>
                    <a:gd name="connsiteY82" fmla="*/ 1137 h 10000"/>
                    <a:gd name="connsiteX83" fmla="*/ 3941 w 10000"/>
                    <a:gd name="connsiteY83" fmla="*/ 1482 h 10000"/>
                    <a:gd name="connsiteX84" fmla="*/ 4145 w 10000"/>
                    <a:gd name="connsiteY84" fmla="*/ 1842 h 10000"/>
                    <a:gd name="connsiteX85" fmla="*/ 4340 w 10000"/>
                    <a:gd name="connsiteY85" fmla="*/ 2231 h 10000"/>
                    <a:gd name="connsiteX86" fmla="*/ 4534 w 10000"/>
                    <a:gd name="connsiteY86" fmla="*/ 2634 h 10000"/>
                    <a:gd name="connsiteX87" fmla="*/ 4708 w 10000"/>
                    <a:gd name="connsiteY87" fmla="*/ 3051 h 10000"/>
                    <a:gd name="connsiteX88" fmla="*/ 4893 w 10000"/>
                    <a:gd name="connsiteY88" fmla="*/ 3483 h 10000"/>
                    <a:gd name="connsiteX89" fmla="*/ 5056 w 10000"/>
                    <a:gd name="connsiteY89" fmla="*/ 3927 h 10000"/>
                    <a:gd name="connsiteX90" fmla="*/ 5363 w 10000"/>
                    <a:gd name="connsiteY90" fmla="*/ 4834 h 10000"/>
                    <a:gd name="connsiteX91" fmla="*/ 5967 w 10000"/>
                    <a:gd name="connsiteY91" fmla="*/ 6633 h 10000"/>
                    <a:gd name="connsiteX92" fmla="*/ 6254 w 10000"/>
                    <a:gd name="connsiteY92" fmla="*/ 7468 h 10000"/>
                    <a:gd name="connsiteX93" fmla="*/ 6407 w 10000"/>
                    <a:gd name="connsiteY93" fmla="*/ 7828 h 10000"/>
                    <a:gd name="connsiteX94" fmla="*/ 6551 w 10000"/>
                    <a:gd name="connsiteY94" fmla="*/ 8201 h 10000"/>
                    <a:gd name="connsiteX95" fmla="*/ 6714 w 10000"/>
                    <a:gd name="connsiteY95" fmla="*/ 8533 h 10000"/>
                    <a:gd name="connsiteX96" fmla="*/ 6868 w 10000"/>
                    <a:gd name="connsiteY96" fmla="*/ 8821 h 10000"/>
                    <a:gd name="connsiteX97" fmla="*/ 7021 w 10000"/>
                    <a:gd name="connsiteY97" fmla="*/ 9093 h 10000"/>
                    <a:gd name="connsiteX98" fmla="*/ 7195 w 10000"/>
                    <a:gd name="connsiteY98" fmla="*/ 9295 h 10000"/>
                    <a:gd name="connsiteX99" fmla="*/ 7288 w 10000"/>
                    <a:gd name="connsiteY99" fmla="*/ 9395 h 10000"/>
                    <a:gd name="connsiteX100" fmla="*/ 7369 w 10000"/>
                    <a:gd name="connsiteY100" fmla="*/ 9497 h 10000"/>
                    <a:gd name="connsiteX101" fmla="*/ 7462 w 10000"/>
                    <a:gd name="connsiteY101" fmla="*/ 9554 h 10000"/>
                    <a:gd name="connsiteX102" fmla="*/ 7554 w 10000"/>
                    <a:gd name="connsiteY102" fmla="*/ 9626 h 10000"/>
                    <a:gd name="connsiteX103" fmla="*/ 7646 w 10000"/>
                    <a:gd name="connsiteY103" fmla="*/ 9669 h 10000"/>
                    <a:gd name="connsiteX104" fmla="*/ 7748 w 10000"/>
                    <a:gd name="connsiteY104" fmla="*/ 9698 h 10000"/>
                    <a:gd name="connsiteX105" fmla="*/ 7851 w 10000"/>
                    <a:gd name="connsiteY105" fmla="*/ 9741 h 10000"/>
                    <a:gd name="connsiteX106" fmla="*/ 7943 w 10000"/>
                    <a:gd name="connsiteY106"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2272 w 10000"/>
                    <a:gd name="connsiteY71" fmla="*/ 0 h 10000"/>
                    <a:gd name="connsiteX72" fmla="*/ 2426 w 10000"/>
                    <a:gd name="connsiteY72" fmla="*/ 43 h 10000"/>
                    <a:gd name="connsiteX73" fmla="*/ 2569 w 10000"/>
                    <a:gd name="connsiteY73" fmla="*/ 115 h 10000"/>
                    <a:gd name="connsiteX74" fmla="*/ 2712 w 10000"/>
                    <a:gd name="connsiteY74" fmla="*/ 188 h 10000"/>
                    <a:gd name="connsiteX75" fmla="*/ 2845 w 10000"/>
                    <a:gd name="connsiteY75" fmla="*/ 274 h 10000"/>
                    <a:gd name="connsiteX76" fmla="*/ 2989 w 10000"/>
                    <a:gd name="connsiteY76" fmla="*/ 375 h 10000"/>
                    <a:gd name="connsiteX77" fmla="*/ 3112 w 10000"/>
                    <a:gd name="connsiteY77" fmla="*/ 461 h 10000"/>
                    <a:gd name="connsiteX78" fmla="*/ 3234 w 10000"/>
                    <a:gd name="connsiteY78" fmla="*/ 590 h 10000"/>
                    <a:gd name="connsiteX79" fmla="*/ 3367 w 10000"/>
                    <a:gd name="connsiteY79" fmla="*/ 720 h 10000"/>
                    <a:gd name="connsiteX80" fmla="*/ 3490 w 10000"/>
                    <a:gd name="connsiteY80" fmla="*/ 850 h 10000"/>
                    <a:gd name="connsiteX81" fmla="*/ 3726 w 10000"/>
                    <a:gd name="connsiteY81" fmla="*/ 1137 h 10000"/>
                    <a:gd name="connsiteX82" fmla="*/ 3941 w 10000"/>
                    <a:gd name="connsiteY82" fmla="*/ 1482 h 10000"/>
                    <a:gd name="connsiteX83" fmla="*/ 4145 w 10000"/>
                    <a:gd name="connsiteY83" fmla="*/ 1842 h 10000"/>
                    <a:gd name="connsiteX84" fmla="*/ 4340 w 10000"/>
                    <a:gd name="connsiteY84" fmla="*/ 2231 h 10000"/>
                    <a:gd name="connsiteX85" fmla="*/ 4534 w 10000"/>
                    <a:gd name="connsiteY85" fmla="*/ 2634 h 10000"/>
                    <a:gd name="connsiteX86" fmla="*/ 4708 w 10000"/>
                    <a:gd name="connsiteY86" fmla="*/ 3051 h 10000"/>
                    <a:gd name="connsiteX87" fmla="*/ 4893 w 10000"/>
                    <a:gd name="connsiteY87" fmla="*/ 3483 h 10000"/>
                    <a:gd name="connsiteX88" fmla="*/ 5056 w 10000"/>
                    <a:gd name="connsiteY88" fmla="*/ 3927 h 10000"/>
                    <a:gd name="connsiteX89" fmla="*/ 5363 w 10000"/>
                    <a:gd name="connsiteY89" fmla="*/ 4834 h 10000"/>
                    <a:gd name="connsiteX90" fmla="*/ 5967 w 10000"/>
                    <a:gd name="connsiteY90" fmla="*/ 6633 h 10000"/>
                    <a:gd name="connsiteX91" fmla="*/ 6254 w 10000"/>
                    <a:gd name="connsiteY91" fmla="*/ 7468 h 10000"/>
                    <a:gd name="connsiteX92" fmla="*/ 6407 w 10000"/>
                    <a:gd name="connsiteY92" fmla="*/ 7828 h 10000"/>
                    <a:gd name="connsiteX93" fmla="*/ 6551 w 10000"/>
                    <a:gd name="connsiteY93" fmla="*/ 8201 h 10000"/>
                    <a:gd name="connsiteX94" fmla="*/ 6714 w 10000"/>
                    <a:gd name="connsiteY94" fmla="*/ 8533 h 10000"/>
                    <a:gd name="connsiteX95" fmla="*/ 6868 w 10000"/>
                    <a:gd name="connsiteY95" fmla="*/ 8821 h 10000"/>
                    <a:gd name="connsiteX96" fmla="*/ 7021 w 10000"/>
                    <a:gd name="connsiteY96" fmla="*/ 9093 h 10000"/>
                    <a:gd name="connsiteX97" fmla="*/ 7195 w 10000"/>
                    <a:gd name="connsiteY97" fmla="*/ 9295 h 10000"/>
                    <a:gd name="connsiteX98" fmla="*/ 7288 w 10000"/>
                    <a:gd name="connsiteY98" fmla="*/ 9395 h 10000"/>
                    <a:gd name="connsiteX99" fmla="*/ 7369 w 10000"/>
                    <a:gd name="connsiteY99" fmla="*/ 9497 h 10000"/>
                    <a:gd name="connsiteX100" fmla="*/ 7462 w 10000"/>
                    <a:gd name="connsiteY100" fmla="*/ 9554 h 10000"/>
                    <a:gd name="connsiteX101" fmla="*/ 7554 w 10000"/>
                    <a:gd name="connsiteY101" fmla="*/ 9626 h 10000"/>
                    <a:gd name="connsiteX102" fmla="*/ 7646 w 10000"/>
                    <a:gd name="connsiteY102" fmla="*/ 9669 h 10000"/>
                    <a:gd name="connsiteX103" fmla="*/ 7748 w 10000"/>
                    <a:gd name="connsiteY103" fmla="*/ 9698 h 10000"/>
                    <a:gd name="connsiteX104" fmla="*/ 7851 w 10000"/>
                    <a:gd name="connsiteY104" fmla="*/ 9741 h 10000"/>
                    <a:gd name="connsiteX105" fmla="*/ 7943 w 10000"/>
                    <a:gd name="connsiteY105"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491 w 10000"/>
                    <a:gd name="connsiteY64" fmla="*/ 1425 h 10000"/>
                    <a:gd name="connsiteX65" fmla="*/ 399 w 10000"/>
                    <a:gd name="connsiteY65" fmla="*/ 1627 h 10000"/>
                    <a:gd name="connsiteX66" fmla="*/ 194 w 10000"/>
                    <a:gd name="connsiteY66" fmla="*/ 2101 h 10000"/>
                    <a:gd name="connsiteX67" fmla="*/ 0 w 10000"/>
                    <a:gd name="connsiteY67" fmla="*/ 2591 h 10000"/>
                    <a:gd name="connsiteX68" fmla="*/ 10 w 10000"/>
                    <a:gd name="connsiteY68" fmla="*/ 907 h 10000"/>
                    <a:gd name="connsiteX69" fmla="*/ 205 w 10000"/>
                    <a:gd name="connsiteY69" fmla="*/ 691 h 10000"/>
                    <a:gd name="connsiteX70" fmla="*/ 2272 w 10000"/>
                    <a:gd name="connsiteY70" fmla="*/ 0 h 10000"/>
                    <a:gd name="connsiteX71" fmla="*/ 2426 w 10000"/>
                    <a:gd name="connsiteY71" fmla="*/ 43 h 10000"/>
                    <a:gd name="connsiteX72" fmla="*/ 2569 w 10000"/>
                    <a:gd name="connsiteY72" fmla="*/ 115 h 10000"/>
                    <a:gd name="connsiteX73" fmla="*/ 2712 w 10000"/>
                    <a:gd name="connsiteY73" fmla="*/ 188 h 10000"/>
                    <a:gd name="connsiteX74" fmla="*/ 2845 w 10000"/>
                    <a:gd name="connsiteY74" fmla="*/ 274 h 10000"/>
                    <a:gd name="connsiteX75" fmla="*/ 2989 w 10000"/>
                    <a:gd name="connsiteY75" fmla="*/ 375 h 10000"/>
                    <a:gd name="connsiteX76" fmla="*/ 3112 w 10000"/>
                    <a:gd name="connsiteY76" fmla="*/ 461 h 10000"/>
                    <a:gd name="connsiteX77" fmla="*/ 3234 w 10000"/>
                    <a:gd name="connsiteY77" fmla="*/ 590 h 10000"/>
                    <a:gd name="connsiteX78" fmla="*/ 3367 w 10000"/>
                    <a:gd name="connsiteY78" fmla="*/ 720 h 10000"/>
                    <a:gd name="connsiteX79" fmla="*/ 3490 w 10000"/>
                    <a:gd name="connsiteY79" fmla="*/ 850 h 10000"/>
                    <a:gd name="connsiteX80" fmla="*/ 3726 w 10000"/>
                    <a:gd name="connsiteY80" fmla="*/ 1137 h 10000"/>
                    <a:gd name="connsiteX81" fmla="*/ 3941 w 10000"/>
                    <a:gd name="connsiteY81" fmla="*/ 1482 h 10000"/>
                    <a:gd name="connsiteX82" fmla="*/ 4145 w 10000"/>
                    <a:gd name="connsiteY82" fmla="*/ 1842 h 10000"/>
                    <a:gd name="connsiteX83" fmla="*/ 4340 w 10000"/>
                    <a:gd name="connsiteY83" fmla="*/ 2231 h 10000"/>
                    <a:gd name="connsiteX84" fmla="*/ 4534 w 10000"/>
                    <a:gd name="connsiteY84" fmla="*/ 2634 h 10000"/>
                    <a:gd name="connsiteX85" fmla="*/ 4708 w 10000"/>
                    <a:gd name="connsiteY85" fmla="*/ 3051 h 10000"/>
                    <a:gd name="connsiteX86" fmla="*/ 4893 w 10000"/>
                    <a:gd name="connsiteY86" fmla="*/ 3483 h 10000"/>
                    <a:gd name="connsiteX87" fmla="*/ 5056 w 10000"/>
                    <a:gd name="connsiteY87" fmla="*/ 3927 h 10000"/>
                    <a:gd name="connsiteX88" fmla="*/ 5363 w 10000"/>
                    <a:gd name="connsiteY88" fmla="*/ 4834 h 10000"/>
                    <a:gd name="connsiteX89" fmla="*/ 5967 w 10000"/>
                    <a:gd name="connsiteY89" fmla="*/ 6633 h 10000"/>
                    <a:gd name="connsiteX90" fmla="*/ 6254 w 10000"/>
                    <a:gd name="connsiteY90" fmla="*/ 7468 h 10000"/>
                    <a:gd name="connsiteX91" fmla="*/ 6407 w 10000"/>
                    <a:gd name="connsiteY91" fmla="*/ 7828 h 10000"/>
                    <a:gd name="connsiteX92" fmla="*/ 6551 w 10000"/>
                    <a:gd name="connsiteY92" fmla="*/ 8201 h 10000"/>
                    <a:gd name="connsiteX93" fmla="*/ 6714 w 10000"/>
                    <a:gd name="connsiteY93" fmla="*/ 8533 h 10000"/>
                    <a:gd name="connsiteX94" fmla="*/ 6868 w 10000"/>
                    <a:gd name="connsiteY94" fmla="*/ 8821 h 10000"/>
                    <a:gd name="connsiteX95" fmla="*/ 7021 w 10000"/>
                    <a:gd name="connsiteY95" fmla="*/ 9093 h 10000"/>
                    <a:gd name="connsiteX96" fmla="*/ 7195 w 10000"/>
                    <a:gd name="connsiteY96" fmla="*/ 9295 h 10000"/>
                    <a:gd name="connsiteX97" fmla="*/ 7288 w 10000"/>
                    <a:gd name="connsiteY97" fmla="*/ 9395 h 10000"/>
                    <a:gd name="connsiteX98" fmla="*/ 7369 w 10000"/>
                    <a:gd name="connsiteY98" fmla="*/ 9497 h 10000"/>
                    <a:gd name="connsiteX99" fmla="*/ 7462 w 10000"/>
                    <a:gd name="connsiteY99" fmla="*/ 9554 h 10000"/>
                    <a:gd name="connsiteX100" fmla="*/ 7554 w 10000"/>
                    <a:gd name="connsiteY100" fmla="*/ 9626 h 10000"/>
                    <a:gd name="connsiteX101" fmla="*/ 7646 w 10000"/>
                    <a:gd name="connsiteY101" fmla="*/ 9669 h 10000"/>
                    <a:gd name="connsiteX102" fmla="*/ 7748 w 10000"/>
                    <a:gd name="connsiteY102" fmla="*/ 9698 h 10000"/>
                    <a:gd name="connsiteX103" fmla="*/ 7851 w 10000"/>
                    <a:gd name="connsiteY103" fmla="*/ 9741 h 10000"/>
                    <a:gd name="connsiteX104" fmla="*/ 7943 w 10000"/>
                    <a:gd name="connsiteY104"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491 w 10000"/>
                    <a:gd name="connsiteY64" fmla="*/ 1425 h 10000"/>
                    <a:gd name="connsiteX65" fmla="*/ 194 w 10000"/>
                    <a:gd name="connsiteY65" fmla="*/ 2101 h 10000"/>
                    <a:gd name="connsiteX66" fmla="*/ 0 w 10000"/>
                    <a:gd name="connsiteY66" fmla="*/ 2591 h 10000"/>
                    <a:gd name="connsiteX67" fmla="*/ 10 w 10000"/>
                    <a:gd name="connsiteY67" fmla="*/ 907 h 10000"/>
                    <a:gd name="connsiteX68" fmla="*/ 205 w 10000"/>
                    <a:gd name="connsiteY68" fmla="*/ 691 h 10000"/>
                    <a:gd name="connsiteX69" fmla="*/ 2272 w 10000"/>
                    <a:gd name="connsiteY69" fmla="*/ 0 h 10000"/>
                    <a:gd name="connsiteX70" fmla="*/ 2426 w 10000"/>
                    <a:gd name="connsiteY70" fmla="*/ 43 h 10000"/>
                    <a:gd name="connsiteX71" fmla="*/ 2569 w 10000"/>
                    <a:gd name="connsiteY71" fmla="*/ 115 h 10000"/>
                    <a:gd name="connsiteX72" fmla="*/ 2712 w 10000"/>
                    <a:gd name="connsiteY72" fmla="*/ 188 h 10000"/>
                    <a:gd name="connsiteX73" fmla="*/ 2845 w 10000"/>
                    <a:gd name="connsiteY73" fmla="*/ 274 h 10000"/>
                    <a:gd name="connsiteX74" fmla="*/ 2989 w 10000"/>
                    <a:gd name="connsiteY74" fmla="*/ 375 h 10000"/>
                    <a:gd name="connsiteX75" fmla="*/ 3112 w 10000"/>
                    <a:gd name="connsiteY75" fmla="*/ 461 h 10000"/>
                    <a:gd name="connsiteX76" fmla="*/ 3234 w 10000"/>
                    <a:gd name="connsiteY76" fmla="*/ 590 h 10000"/>
                    <a:gd name="connsiteX77" fmla="*/ 3367 w 10000"/>
                    <a:gd name="connsiteY77" fmla="*/ 720 h 10000"/>
                    <a:gd name="connsiteX78" fmla="*/ 3490 w 10000"/>
                    <a:gd name="connsiteY78" fmla="*/ 850 h 10000"/>
                    <a:gd name="connsiteX79" fmla="*/ 3726 w 10000"/>
                    <a:gd name="connsiteY79" fmla="*/ 1137 h 10000"/>
                    <a:gd name="connsiteX80" fmla="*/ 3941 w 10000"/>
                    <a:gd name="connsiteY80" fmla="*/ 1482 h 10000"/>
                    <a:gd name="connsiteX81" fmla="*/ 4145 w 10000"/>
                    <a:gd name="connsiteY81" fmla="*/ 1842 h 10000"/>
                    <a:gd name="connsiteX82" fmla="*/ 4340 w 10000"/>
                    <a:gd name="connsiteY82" fmla="*/ 2231 h 10000"/>
                    <a:gd name="connsiteX83" fmla="*/ 4534 w 10000"/>
                    <a:gd name="connsiteY83" fmla="*/ 2634 h 10000"/>
                    <a:gd name="connsiteX84" fmla="*/ 4708 w 10000"/>
                    <a:gd name="connsiteY84" fmla="*/ 3051 h 10000"/>
                    <a:gd name="connsiteX85" fmla="*/ 4893 w 10000"/>
                    <a:gd name="connsiteY85" fmla="*/ 3483 h 10000"/>
                    <a:gd name="connsiteX86" fmla="*/ 5056 w 10000"/>
                    <a:gd name="connsiteY86" fmla="*/ 3927 h 10000"/>
                    <a:gd name="connsiteX87" fmla="*/ 5363 w 10000"/>
                    <a:gd name="connsiteY87" fmla="*/ 4834 h 10000"/>
                    <a:gd name="connsiteX88" fmla="*/ 5967 w 10000"/>
                    <a:gd name="connsiteY88" fmla="*/ 6633 h 10000"/>
                    <a:gd name="connsiteX89" fmla="*/ 6254 w 10000"/>
                    <a:gd name="connsiteY89" fmla="*/ 7468 h 10000"/>
                    <a:gd name="connsiteX90" fmla="*/ 6407 w 10000"/>
                    <a:gd name="connsiteY90" fmla="*/ 7828 h 10000"/>
                    <a:gd name="connsiteX91" fmla="*/ 6551 w 10000"/>
                    <a:gd name="connsiteY91" fmla="*/ 8201 h 10000"/>
                    <a:gd name="connsiteX92" fmla="*/ 6714 w 10000"/>
                    <a:gd name="connsiteY92" fmla="*/ 8533 h 10000"/>
                    <a:gd name="connsiteX93" fmla="*/ 6868 w 10000"/>
                    <a:gd name="connsiteY93" fmla="*/ 8821 h 10000"/>
                    <a:gd name="connsiteX94" fmla="*/ 7021 w 10000"/>
                    <a:gd name="connsiteY94" fmla="*/ 9093 h 10000"/>
                    <a:gd name="connsiteX95" fmla="*/ 7195 w 10000"/>
                    <a:gd name="connsiteY95" fmla="*/ 9295 h 10000"/>
                    <a:gd name="connsiteX96" fmla="*/ 7288 w 10000"/>
                    <a:gd name="connsiteY96" fmla="*/ 9395 h 10000"/>
                    <a:gd name="connsiteX97" fmla="*/ 7369 w 10000"/>
                    <a:gd name="connsiteY97" fmla="*/ 9497 h 10000"/>
                    <a:gd name="connsiteX98" fmla="*/ 7462 w 10000"/>
                    <a:gd name="connsiteY98" fmla="*/ 9554 h 10000"/>
                    <a:gd name="connsiteX99" fmla="*/ 7554 w 10000"/>
                    <a:gd name="connsiteY99" fmla="*/ 9626 h 10000"/>
                    <a:gd name="connsiteX100" fmla="*/ 7646 w 10000"/>
                    <a:gd name="connsiteY100" fmla="*/ 9669 h 10000"/>
                    <a:gd name="connsiteX101" fmla="*/ 7748 w 10000"/>
                    <a:gd name="connsiteY101" fmla="*/ 9698 h 10000"/>
                    <a:gd name="connsiteX102" fmla="*/ 7851 w 10000"/>
                    <a:gd name="connsiteY102" fmla="*/ 9741 h 10000"/>
                    <a:gd name="connsiteX103" fmla="*/ 7943 w 10000"/>
                    <a:gd name="connsiteY103"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94 w 10000"/>
                    <a:gd name="connsiteY64" fmla="*/ 2101 h 10000"/>
                    <a:gd name="connsiteX65" fmla="*/ 0 w 10000"/>
                    <a:gd name="connsiteY65" fmla="*/ 2591 h 10000"/>
                    <a:gd name="connsiteX66" fmla="*/ 10 w 10000"/>
                    <a:gd name="connsiteY66" fmla="*/ 907 h 10000"/>
                    <a:gd name="connsiteX67" fmla="*/ 205 w 10000"/>
                    <a:gd name="connsiteY67" fmla="*/ 691 h 10000"/>
                    <a:gd name="connsiteX68" fmla="*/ 2272 w 10000"/>
                    <a:gd name="connsiteY68" fmla="*/ 0 h 10000"/>
                    <a:gd name="connsiteX69" fmla="*/ 2426 w 10000"/>
                    <a:gd name="connsiteY69" fmla="*/ 43 h 10000"/>
                    <a:gd name="connsiteX70" fmla="*/ 2569 w 10000"/>
                    <a:gd name="connsiteY70" fmla="*/ 115 h 10000"/>
                    <a:gd name="connsiteX71" fmla="*/ 2712 w 10000"/>
                    <a:gd name="connsiteY71" fmla="*/ 188 h 10000"/>
                    <a:gd name="connsiteX72" fmla="*/ 2845 w 10000"/>
                    <a:gd name="connsiteY72" fmla="*/ 274 h 10000"/>
                    <a:gd name="connsiteX73" fmla="*/ 2989 w 10000"/>
                    <a:gd name="connsiteY73" fmla="*/ 375 h 10000"/>
                    <a:gd name="connsiteX74" fmla="*/ 3112 w 10000"/>
                    <a:gd name="connsiteY74" fmla="*/ 461 h 10000"/>
                    <a:gd name="connsiteX75" fmla="*/ 3234 w 10000"/>
                    <a:gd name="connsiteY75" fmla="*/ 590 h 10000"/>
                    <a:gd name="connsiteX76" fmla="*/ 3367 w 10000"/>
                    <a:gd name="connsiteY76" fmla="*/ 720 h 10000"/>
                    <a:gd name="connsiteX77" fmla="*/ 3490 w 10000"/>
                    <a:gd name="connsiteY77" fmla="*/ 850 h 10000"/>
                    <a:gd name="connsiteX78" fmla="*/ 3726 w 10000"/>
                    <a:gd name="connsiteY78" fmla="*/ 1137 h 10000"/>
                    <a:gd name="connsiteX79" fmla="*/ 3941 w 10000"/>
                    <a:gd name="connsiteY79" fmla="*/ 1482 h 10000"/>
                    <a:gd name="connsiteX80" fmla="*/ 4145 w 10000"/>
                    <a:gd name="connsiteY80" fmla="*/ 1842 h 10000"/>
                    <a:gd name="connsiteX81" fmla="*/ 4340 w 10000"/>
                    <a:gd name="connsiteY81" fmla="*/ 2231 h 10000"/>
                    <a:gd name="connsiteX82" fmla="*/ 4534 w 10000"/>
                    <a:gd name="connsiteY82" fmla="*/ 2634 h 10000"/>
                    <a:gd name="connsiteX83" fmla="*/ 4708 w 10000"/>
                    <a:gd name="connsiteY83" fmla="*/ 3051 h 10000"/>
                    <a:gd name="connsiteX84" fmla="*/ 4893 w 10000"/>
                    <a:gd name="connsiteY84" fmla="*/ 3483 h 10000"/>
                    <a:gd name="connsiteX85" fmla="*/ 5056 w 10000"/>
                    <a:gd name="connsiteY85" fmla="*/ 3927 h 10000"/>
                    <a:gd name="connsiteX86" fmla="*/ 5363 w 10000"/>
                    <a:gd name="connsiteY86" fmla="*/ 4834 h 10000"/>
                    <a:gd name="connsiteX87" fmla="*/ 5967 w 10000"/>
                    <a:gd name="connsiteY87" fmla="*/ 6633 h 10000"/>
                    <a:gd name="connsiteX88" fmla="*/ 6254 w 10000"/>
                    <a:gd name="connsiteY88" fmla="*/ 7468 h 10000"/>
                    <a:gd name="connsiteX89" fmla="*/ 6407 w 10000"/>
                    <a:gd name="connsiteY89" fmla="*/ 7828 h 10000"/>
                    <a:gd name="connsiteX90" fmla="*/ 6551 w 10000"/>
                    <a:gd name="connsiteY90" fmla="*/ 8201 h 10000"/>
                    <a:gd name="connsiteX91" fmla="*/ 6714 w 10000"/>
                    <a:gd name="connsiteY91" fmla="*/ 8533 h 10000"/>
                    <a:gd name="connsiteX92" fmla="*/ 6868 w 10000"/>
                    <a:gd name="connsiteY92" fmla="*/ 8821 h 10000"/>
                    <a:gd name="connsiteX93" fmla="*/ 7021 w 10000"/>
                    <a:gd name="connsiteY93" fmla="*/ 9093 h 10000"/>
                    <a:gd name="connsiteX94" fmla="*/ 7195 w 10000"/>
                    <a:gd name="connsiteY94" fmla="*/ 9295 h 10000"/>
                    <a:gd name="connsiteX95" fmla="*/ 7288 w 10000"/>
                    <a:gd name="connsiteY95" fmla="*/ 9395 h 10000"/>
                    <a:gd name="connsiteX96" fmla="*/ 7369 w 10000"/>
                    <a:gd name="connsiteY96" fmla="*/ 9497 h 10000"/>
                    <a:gd name="connsiteX97" fmla="*/ 7462 w 10000"/>
                    <a:gd name="connsiteY97" fmla="*/ 9554 h 10000"/>
                    <a:gd name="connsiteX98" fmla="*/ 7554 w 10000"/>
                    <a:gd name="connsiteY98" fmla="*/ 9626 h 10000"/>
                    <a:gd name="connsiteX99" fmla="*/ 7646 w 10000"/>
                    <a:gd name="connsiteY99" fmla="*/ 9669 h 10000"/>
                    <a:gd name="connsiteX100" fmla="*/ 7748 w 10000"/>
                    <a:gd name="connsiteY100" fmla="*/ 9698 h 10000"/>
                    <a:gd name="connsiteX101" fmla="*/ 7851 w 10000"/>
                    <a:gd name="connsiteY101" fmla="*/ 9741 h 10000"/>
                    <a:gd name="connsiteX102" fmla="*/ 7943 w 10000"/>
                    <a:gd name="connsiteY102"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94 w 10000"/>
                    <a:gd name="connsiteY64" fmla="*/ 2101 h 10000"/>
                    <a:gd name="connsiteX65" fmla="*/ 0 w 10000"/>
                    <a:gd name="connsiteY65" fmla="*/ 2591 h 10000"/>
                    <a:gd name="connsiteX66" fmla="*/ 10 w 10000"/>
                    <a:gd name="connsiteY66" fmla="*/ 907 h 10000"/>
                    <a:gd name="connsiteX67" fmla="*/ 2272 w 10000"/>
                    <a:gd name="connsiteY67" fmla="*/ 0 h 10000"/>
                    <a:gd name="connsiteX68" fmla="*/ 2426 w 10000"/>
                    <a:gd name="connsiteY68" fmla="*/ 43 h 10000"/>
                    <a:gd name="connsiteX69" fmla="*/ 2569 w 10000"/>
                    <a:gd name="connsiteY69" fmla="*/ 115 h 10000"/>
                    <a:gd name="connsiteX70" fmla="*/ 2712 w 10000"/>
                    <a:gd name="connsiteY70" fmla="*/ 188 h 10000"/>
                    <a:gd name="connsiteX71" fmla="*/ 2845 w 10000"/>
                    <a:gd name="connsiteY71" fmla="*/ 274 h 10000"/>
                    <a:gd name="connsiteX72" fmla="*/ 2989 w 10000"/>
                    <a:gd name="connsiteY72" fmla="*/ 375 h 10000"/>
                    <a:gd name="connsiteX73" fmla="*/ 3112 w 10000"/>
                    <a:gd name="connsiteY73" fmla="*/ 461 h 10000"/>
                    <a:gd name="connsiteX74" fmla="*/ 3234 w 10000"/>
                    <a:gd name="connsiteY74" fmla="*/ 590 h 10000"/>
                    <a:gd name="connsiteX75" fmla="*/ 3367 w 10000"/>
                    <a:gd name="connsiteY75" fmla="*/ 720 h 10000"/>
                    <a:gd name="connsiteX76" fmla="*/ 3490 w 10000"/>
                    <a:gd name="connsiteY76" fmla="*/ 850 h 10000"/>
                    <a:gd name="connsiteX77" fmla="*/ 3726 w 10000"/>
                    <a:gd name="connsiteY77" fmla="*/ 1137 h 10000"/>
                    <a:gd name="connsiteX78" fmla="*/ 3941 w 10000"/>
                    <a:gd name="connsiteY78" fmla="*/ 1482 h 10000"/>
                    <a:gd name="connsiteX79" fmla="*/ 4145 w 10000"/>
                    <a:gd name="connsiteY79" fmla="*/ 1842 h 10000"/>
                    <a:gd name="connsiteX80" fmla="*/ 4340 w 10000"/>
                    <a:gd name="connsiteY80" fmla="*/ 2231 h 10000"/>
                    <a:gd name="connsiteX81" fmla="*/ 4534 w 10000"/>
                    <a:gd name="connsiteY81" fmla="*/ 2634 h 10000"/>
                    <a:gd name="connsiteX82" fmla="*/ 4708 w 10000"/>
                    <a:gd name="connsiteY82" fmla="*/ 3051 h 10000"/>
                    <a:gd name="connsiteX83" fmla="*/ 4893 w 10000"/>
                    <a:gd name="connsiteY83" fmla="*/ 3483 h 10000"/>
                    <a:gd name="connsiteX84" fmla="*/ 5056 w 10000"/>
                    <a:gd name="connsiteY84" fmla="*/ 3927 h 10000"/>
                    <a:gd name="connsiteX85" fmla="*/ 5363 w 10000"/>
                    <a:gd name="connsiteY85" fmla="*/ 4834 h 10000"/>
                    <a:gd name="connsiteX86" fmla="*/ 5967 w 10000"/>
                    <a:gd name="connsiteY86" fmla="*/ 6633 h 10000"/>
                    <a:gd name="connsiteX87" fmla="*/ 6254 w 10000"/>
                    <a:gd name="connsiteY87" fmla="*/ 7468 h 10000"/>
                    <a:gd name="connsiteX88" fmla="*/ 6407 w 10000"/>
                    <a:gd name="connsiteY88" fmla="*/ 7828 h 10000"/>
                    <a:gd name="connsiteX89" fmla="*/ 6551 w 10000"/>
                    <a:gd name="connsiteY89" fmla="*/ 8201 h 10000"/>
                    <a:gd name="connsiteX90" fmla="*/ 6714 w 10000"/>
                    <a:gd name="connsiteY90" fmla="*/ 8533 h 10000"/>
                    <a:gd name="connsiteX91" fmla="*/ 6868 w 10000"/>
                    <a:gd name="connsiteY91" fmla="*/ 8821 h 10000"/>
                    <a:gd name="connsiteX92" fmla="*/ 7021 w 10000"/>
                    <a:gd name="connsiteY92" fmla="*/ 9093 h 10000"/>
                    <a:gd name="connsiteX93" fmla="*/ 7195 w 10000"/>
                    <a:gd name="connsiteY93" fmla="*/ 9295 h 10000"/>
                    <a:gd name="connsiteX94" fmla="*/ 7288 w 10000"/>
                    <a:gd name="connsiteY94" fmla="*/ 9395 h 10000"/>
                    <a:gd name="connsiteX95" fmla="*/ 7369 w 10000"/>
                    <a:gd name="connsiteY95" fmla="*/ 9497 h 10000"/>
                    <a:gd name="connsiteX96" fmla="*/ 7462 w 10000"/>
                    <a:gd name="connsiteY96" fmla="*/ 9554 h 10000"/>
                    <a:gd name="connsiteX97" fmla="*/ 7554 w 10000"/>
                    <a:gd name="connsiteY97" fmla="*/ 9626 h 10000"/>
                    <a:gd name="connsiteX98" fmla="*/ 7646 w 10000"/>
                    <a:gd name="connsiteY98" fmla="*/ 9669 h 10000"/>
                    <a:gd name="connsiteX99" fmla="*/ 7748 w 10000"/>
                    <a:gd name="connsiteY99" fmla="*/ 9698 h 10000"/>
                    <a:gd name="connsiteX100" fmla="*/ 7851 w 10000"/>
                    <a:gd name="connsiteY100" fmla="*/ 9741 h 10000"/>
                    <a:gd name="connsiteX101" fmla="*/ 7943 w 10000"/>
                    <a:gd name="connsiteY101"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0 w 10000"/>
                    <a:gd name="connsiteY64" fmla="*/ 2591 h 10000"/>
                    <a:gd name="connsiteX65" fmla="*/ 10 w 10000"/>
                    <a:gd name="connsiteY65" fmla="*/ 907 h 10000"/>
                    <a:gd name="connsiteX66" fmla="*/ 2272 w 10000"/>
                    <a:gd name="connsiteY66" fmla="*/ 0 h 10000"/>
                    <a:gd name="connsiteX67" fmla="*/ 2426 w 10000"/>
                    <a:gd name="connsiteY67" fmla="*/ 43 h 10000"/>
                    <a:gd name="connsiteX68" fmla="*/ 2569 w 10000"/>
                    <a:gd name="connsiteY68" fmla="*/ 115 h 10000"/>
                    <a:gd name="connsiteX69" fmla="*/ 2712 w 10000"/>
                    <a:gd name="connsiteY69" fmla="*/ 188 h 10000"/>
                    <a:gd name="connsiteX70" fmla="*/ 2845 w 10000"/>
                    <a:gd name="connsiteY70" fmla="*/ 274 h 10000"/>
                    <a:gd name="connsiteX71" fmla="*/ 2989 w 10000"/>
                    <a:gd name="connsiteY71" fmla="*/ 375 h 10000"/>
                    <a:gd name="connsiteX72" fmla="*/ 3112 w 10000"/>
                    <a:gd name="connsiteY72" fmla="*/ 461 h 10000"/>
                    <a:gd name="connsiteX73" fmla="*/ 3234 w 10000"/>
                    <a:gd name="connsiteY73" fmla="*/ 590 h 10000"/>
                    <a:gd name="connsiteX74" fmla="*/ 3367 w 10000"/>
                    <a:gd name="connsiteY74" fmla="*/ 720 h 10000"/>
                    <a:gd name="connsiteX75" fmla="*/ 3490 w 10000"/>
                    <a:gd name="connsiteY75" fmla="*/ 850 h 10000"/>
                    <a:gd name="connsiteX76" fmla="*/ 3726 w 10000"/>
                    <a:gd name="connsiteY76" fmla="*/ 1137 h 10000"/>
                    <a:gd name="connsiteX77" fmla="*/ 3941 w 10000"/>
                    <a:gd name="connsiteY77" fmla="*/ 1482 h 10000"/>
                    <a:gd name="connsiteX78" fmla="*/ 4145 w 10000"/>
                    <a:gd name="connsiteY78" fmla="*/ 1842 h 10000"/>
                    <a:gd name="connsiteX79" fmla="*/ 4340 w 10000"/>
                    <a:gd name="connsiteY79" fmla="*/ 2231 h 10000"/>
                    <a:gd name="connsiteX80" fmla="*/ 4534 w 10000"/>
                    <a:gd name="connsiteY80" fmla="*/ 2634 h 10000"/>
                    <a:gd name="connsiteX81" fmla="*/ 4708 w 10000"/>
                    <a:gd name="connsiteY81" fmla="*/ 3051 h 10000"/>
                    <a:gd name="connsiteX82" fmla="*/ 4893 w 10000"/>
                    <a:gd name="connsiteY82" fmla="*/ 3483 h 10000"/>
                    <a:gd name="connsiteX83" fmla="*/ 5056 w 10000"/>
                    <a:gd name="connsiteY83" fmla="*/ 3927 h 10000"/>
                    <a:gd name="connsiteX84" fmla="*/ 5363 w 10000"/>
                    <a:gd name="connsiteY84" fmla="*/ 4834 h 10000"/>
                    <a:gd name="connsiteX85" fmla="*/ 5967 w 10000"/>
                    <a:gd name="connsiteY85" fmla="*/ 6633 h 10000"/>
                    <a:gd name="connsiteX86" fmla="*/ 6254 w 10000"/>
                    <a:gd name="connsiteY86" fmla="*/ 7468 h 10000"/>
                    <a:gd name="connsiteX87" fmla="*/ 6407 w 10000"/>
                    <a:gd name="connsiteY87" fmla="*/ 7828 h 10000"/>
                    <a:gd name="connsiteX88" fmla="*/ 6551 w 10000"/>
                    <a:gd name="connsiteY88" fmla="*/ 8201 h 10000"/>
                    <a:gd name="connsiteX89" fmla="*/ 6714 w 10000"/>
                    <a:gd name="connsiteY89" fmla="*/ 8533 h 10000"/>
                    <a:gd name="connsiteX90" fmla="*/ 6868 w 10000"/>
                    <a:gd name="connsiteY90" fmla="*/ 8821 h 10000"/>
                    <a:gd name="connsiteX91" fmla="*/ 7021 w 10000"/>
                    <a:gd name="connsiteY91" fmla="*/ 9093 h 10000"/>
                    <a:gd name="connsiteX92" fmla="*/ 7195 w 10000"/>
                    <a:gd name="connsiteY92" fmla="*/ 9295 h 10000"/>
                    <a:gd name="connsiteX93" fmla="*/ 7288 w 10000"/>
                    <a:gd name="connsiteY93" fmla="*/ 9395 h 10000"/>
                    <a:gd name="connsiteX94" fmla="*/ 7369 w 10000"/>
                    <a:gd name="connsiteY94" fmla="*/ 9497 h 10000"/>
                    <a:gd name="connsiteX95" fmla="*/ 7462 w 10000"/>
                    <a:gd name="connsiteY95" fmla="*/ 9554 h 10000"/>
                    <a:gd name="connsiteX96" fmla="*/ 7554 w 10000"/>
                    <a:gd name="connsiteY96" fmla="*/ 9626 h 10000"/>
                    <a:gd name="connsiteX97" fmla="*/ 7646 w 10000"/>
                    <a:gd name="connsiteY97" fmla="*/ 9669 h 10000"/>
                    <a:gd name="connsiteX98" fmla="*/ 7748 w 10000"/>
                    <a:gd name="connsiteY98" fmla="*/ 9698 h 10000"/>
                    <a:gd name="connsiteX99" fmla="*/ 7851 w 10000"/>
                    <a:gd name="connsiteY99" fmla="*/ 9741 h 10000"/>
                    <a:gd name="connsiteX100" fmla="*/ 7943 w 10000"/>
                    <a:gd name="connsiteY100" fmla="*/ 9741 h 10000"/>
                    <a:gd name="connsiteX0" fmla="*/ 7933 w 9990"/>
                    <a:gd name="connsiteY0" fmla="*/ 9741 h 10000"/>
                    <a:gd name="connsiteX1" fmla="*/ 7933 w 9990"/>
                    <a:gd name="connsiteY1" fmla="*/ 9741 h 10000"/>
                    <a:gd name="connsiteX2" fmla="*/ 8066 w 9990"/>
                    <a:gd name="connsiteY2" fmla="*/ 9741 h 10000"/>
                    <a:gd name="connsiteX3" fmla="*/ 8168 w 9990"/>
                    <a:gd name="connsiteY3" fmla="*/ 9698 h 10000"/>
                    <a:gd name="connsiteX4" fmla="*/ 8281 w 9990"/>
                    <a:gd name="connsiteY4" fmla="*/ 9655 h 10000"/>
                    <a:gd name="connsiteX5" fmla="*/ 8393 w 9990"/>
                    <a:gd name="connsiteY5" fmla="*/ 9611 h 10000"/>
                    <a:gd name="connsiteX6" fmla="*/ 8496 w 9990"/>
                    <a:gd name="connsiteY6" fmla="*/ 9526 h 10000"/>
                    <a:gd name="connsiteX7" fmla="*/ 8598 w 9990"/>
                    <a:gd name="connsiteY7" fmla="*/ 9425 h 10000"/>
                    <a:gd name="connsiteX8" fmla="*/ 8690 w 9990"/>
                    <a:gd name="connsiteY8" fmla="*/ 9338 h 10000"/>
                    <a:gd name="connsiteX9" fmla="*/ 8792 w 9990"/>
                    <a:gd name="connsiteY9" fmla="*/ 9209 h 10000"/>
                    <a:gd name="connsiteX10" fmla="*/ 8905 w 9990"/>
                    <a:gd name="connsiteY10" fmla="*/ 9079 h 10000"/>
                    <a:gd name="connsiteX11" fmla="*/ 8997 w 9990"/>
                    <a:gd name="connsiteY11" fmla="*/ 8936 h 10000"/>
                    <a:gd name="connsiteX12" fmla="*/ 9181 w 9990"/>
                    <a:gd name="connsiteY12" fmla="*/ 8604 h 10000"/>
                    <a:gd name="connsiteX13" fmla="*/ 9366 w 9990"/>
                    <a:gd name="connsiteY13" fmla="*/ 8231 h 10000"/>
                    <a:gd name="connsiteX14" fmla="*/ 9529 w 9990"/>
                    <a:gd name="connsiteY14" fmla="*/ 7828 h 10000"/>
                    <a:gd name="connsiteX15" fmla="*/ 9765 w 9990"/>
                    <a:gd name="connsiteY15" fmla="*/ 8274 h 10000"/>
                    <a:gd name="connsiteX16" fmla="*/ 9990 w 9990"/>
                    <a:gd name="connsiteY16" fmla="*/ 8691 h 10000"/>
                    <a:gd name="connsiteX17" fmla="*/ 9775 w 9990"/>
                    <a:gd name="connsiteY17" fmla="*/ 8979 h 10000"/>
                    <a:gd name="connsiteX18" fmla="*/ 9560 w 9990"/>
                    <a:gd name="connsiteY18" fmla="*/ 9238 h 10000"/>
                    <a:gd name="connsiteX19" fmla="*/ 9314 w 9990"/>
                    <a:gd name="connsiteY19" fmla="*/ 9467 h 10000"/>
                    <a:gd name="connsiteX20" fmla="*/ 9202 w 9990"/>
                    <a:gd name="connsiteY20" fmla="*/ 9554 h 10000"/>
                    <a:gd name="connsiteX21" fmla="*/ 9069 w 9990"/>
                    <a:gd name="connsiteY21" fmla="*/ 9655 h 10000"/>
                    <a:gd name="connsiteX22" fmla="*/ 8936 w 9990"/>
                    <a:gd name="connsiteY22" fmla="*/ 9741 h 10000"/>
                    <a:gd name="connsiteX23" fmla="*/ 8813 w 9990"/>
                    <a:gd name="connsiteY23" fmla="*/ 9798 h 10000"/>
                    <a:gd name="connsiteX24" fmla="*/ 8670 w 9990"/>
                    <a:gd name="connsiteY24" fmla="*/ 9870 h 10000"/>
                    <a:gd name="connsiteX25" fmla="*/ 8537 w 9990"/>
                    <a:gd name="connsiteY25" fmla="*/ 9914 h 10000"/>
                    <a:gd name="connsiteX26" fmla="*/ 8393 w 9990"/>
                    <a:gd name="connsiteY26" fmla="*/ 9943 h 10000"/>
                    <a:gd name="connsiteX27" fmla="*/ 8250 w 9990"/>
                    <a:gd name="connsiteY27" fmla="*/ 9971 h 10000"/>
                    <a:gd name="connsiteX28" fmla="*/ 8096 w 9990"/>
                    <a:gd name="connsiteY28" fmla="*/ 10000 h 10000"/>
                    <a:gd name="connsiteX29" fmla="*/ 7933 w 9990"/>
                    <a:gd name="connsiteY29" fmla="*/ 10000 h 10000"/>
                    <a:gd name="connsiteX30" fmla="*/ 7769 w 9990"/>
                    <a:gd name="connsiteY30" fmla="*/ 10000 h 10000"/>
                    <a:gd name="connsiteX31" fmla="*/ 7615 w 9990"/>
                    <a:gd name="connsiteY31" fmla="*/ 9957 h 10000"/>
                    <a:gd name="connsiteX32" fmla="*/ 7452 w 9990"/>
                    <a:gd name="connsiteY32" fmla="*/ 9929 h 10000"/>
                    <a:gd name="connsiteX33" fmla="*/ 7298 w 9990"/>
                    <a:gd name="connsiteY33" fmla="*/ 9886 h 10000"/>
                    <a:gd name="connsiteX34" fmla="*/ 7155 w 9990"/>
                    <a:gd name="connsiteY34" fmla="*/ 9812 h 10000"/>
                    <a:gd name="connsiteX35" fmla="*/ 7011 w 9990"/>
                    <a:gd name="connsiteY35" fmla="*/ 9755 h 10000"/>
                    <a:gd name="connsiteX36" fmla="*/ 6878 w 9990"/>
                    <a:gd name="connsiteY36" fmla="*/ 9655 h 10000"/>
                    <a:gd name="connsiteX37" fmla="*/ 6735 w 9990"/>
                    <a:gd name="connsiteY37" fmla="*/ 9554 h 10000"/>
                    <a:gd name="connsiteX38" fmla="*/ 6612 w 9990"/>
                    <a:gd name="connsiteY38" fmla="*/ 9467 h 10000"/>
                    <a:gd name="connsiteX39" fmla="*/ 6469 w 9990"/>
                    <a:gd name="connsiteY39" fmla="*/ 9338 h 10000"/>
                    <a:gd name="connsiteX40" fmla="*/ 6356 w 9990"/>
                    <a:gd name="connsiteY40" fmla="*/ 9224 h 10000"/>
                    <a:gd name="connsiteX41" fmla="*/ 6234 w 9990"/>
                    <a:gd name="connsiteY41" fmla="*/ 9079 h 10000"/>
                    <a:gd name="connsiteX42" fmla="*/ 5998 w 9990"/>
                    <a:gd name="connsiteY42" fmla="*/ 8777 h 10000"/>
                    <a:gd name="connsiteX43" fmla="*/ 5783 w 9990"/>
                    <a:gd name="connsiteY43" fmla="*/ 8446 h 10000"/>
                    <a:gd name="connsiteX44" fmla="*/ 5579 w 9990"/>
                    <a:gd name="connsiteY44" fmla="*/ 8086 h 10000"/>
                    <a:gd name="connsiteX45" fmla="*/ 5384 w 9990"/>
                    <a:gd name="connsiteY45" fmla="*/ 7697 h 10000"/>
                    <a:gd name="connsiteX46" fmla="*/ 5190 w 9990"/>
                    <a:gd name="connsiteY46" fmla="*/ 7295 h 10000"/>
                    <a:gd name="connsiteX47" fmla="*/ 5016 w 9990"/>
                    <a:gd name="connsiteY47" fmla="*/ 6878 h 10000"/>
                    <a:gd name="connsiteX48" fmla="*/ 4842 w 9990"/>
                    <a:gd name="connsiteY48" fmla="*/ 6446 h 10000"/>
                    <a:gd name="connsiteX49" fmla="*/ 4678 w 9990"/>
                    <a:gd name="connsiteY49" fmla="*/ 6000 h 10000"/>
                    <a:gd name="connsiteX50" fmla="*/ 4361 w 9990"/>
                    <a:gd name="connsiteY50" fmla="*/ 5094 h 10000"/>
                    <a:gd name="connsiteX51" fmla="*/ 3767 w 9990"/>
                    <a:gd name="connsiteY51" fmla="*/ 3310 h 10000"/>
                    <a:gd name="connsiteX52" fmla="*/ 3634 w 9990"/>
                    <a:gd name="connsiteY52" fmla="*/ 2863 h 10000"/>
                    <a:gd name="connsiteX53" fmla="*/ 3480 w 9990"/>
                    <a:gd name="connsiteY53" fmla="*/ 2460 h 10000"/>
                    <a:gd name="connsiteX54" fmla="*/ 3337 w 9990"/>
                    <a:gd name="connsiteY54" fmla="*/ 2101 h 10000"/>
                    <a:gd name="connsiteX55" fmla="*/ 3183 w 9990"/>
                    <a:gd name="connsiteY55" fmla="*/ 1727 h 10000"/>
                    <a:gd name="connsiteX56" fmla="*/ 3030 w 9990"/>
                    <a:gd name="connsiteY56" fmla="*/ 1396 h 10000"/>
                    <a:gd name="connsiteX57" fmla="*/ 2876 w 9990"/>
                    <a:gd name="connsiteY57" fmla="*/ 1108 h 10000"/>
                    <a:gd name="connsiteX58" fmla="*/ 2713 w 9990"/>
                    <a:gd name="connsiteY58" fmla="*/ 836 h 10000"/>
                    <a:gd name="connsiteX59" fmla="*/ 2549 w 9990"/>
                    <a:gd name="connsiteY59" fmla="*/ 634 h 10000"/>
                    <a:gd name="connsiteX60" fmla="*/ 2457 w 9990"/>
                    <a:gd name="connsiteY60" fmla="*/ 533 h 10000"/>
                    <a:gd name="connsiteX61" fmla="*/ 2365 w 9990"/>
                    <a:gd name="connsiteY61" fmla="*/ 432 h 10000"/>
                    <a:gd name="connsiteX62" fmla="*/ 2272 w 9990"/>
                    <a:gd name="connsiteY62" fmla="*/ 375 h 10000"/>
                    <a:gd name="connsiteX63" fmla="*/ 2180 w 9990"/>
                    <a:gd name="connsiteY63" fmla="*/ 302 h 10000"/>
                    <a:gd name="connsiteX64" fmla="*/ 0 w 9990"/>
                    <a:gd name="connsiteY64" fmla="*/ 907 h 10000"/>
                    <a:gd name="connsiteX65" fmla="*/ 2262 w 9990"/>
                    <a:gd name="connsiteY65" fmla="*/ 0 h 10000"/>
                    <a:gd name="connsiteX66" fmla="*/ 2416 w 9990"/>
                    <a:gd name="connsiteY66" fmla="*/ 43 h 10000"/>
                    <a:gd name="connsiteX67" fmla="*/ 2559 w 9990"/>
                    <a:gd name="connsiteY67" fmla="*/ 115 h 10000"/>
                    <a:gd name="connsiteX68" fmla="*/ 2702 w 9990"/>
                    <a:gd name="connsiteY68" fmla="*/ 188 h 10000"/>
                    <a:gd name="connsiteX69" fmla="*/ 2835 w 9990"/>
                    <a:gd name="connsiteY69" fmla="*/ 274 h 10000"/>
                    <a:gd name="connsiteX70" fmla="*/ 2979 w 9990"/>
                    <a:gd name="connsiteY70" fmla="*/ 375 h 10000"/>
                    <a:gd name="connsiteX71" fmla="*/ 3102 w 9990"/>
                    <a:gd name="connsiteY71" fmla="*/ 461 h 10000"/>
                    <a:gd name="connsiteX72" fmla="*/ 3224 w 9990"/>
                    <a:gd name="connsiteY72" fmla="*/ 590 h 10000"/>
                    <a:gd name="connsiteX73" fmla="*/ 3357 w 9990"/>
                    <a:gd name="connsiteY73" fmla="*/ 720 h 10000"/>
                    <a:gd name="connsiteX74" fmla="*/ 3480 w 9990"/>
                    <a:gd name="connsiteY74" fmla="*/ 850 h 10000"/>
                    <a:gd name="connsiteX75" fmla="*/ 3716 w 9990"/>
                    <a:gd name="connsiteY75" fmla="*/ 1137 h 10000"/>
                    <a:gd name="connsiteX76" fmla="*/ 3931 w 9990"/>
                    <a:gd name="connsiteY76" fmla="*/ 1482 h 10000"/>
                    <a:gd name="connsiteX77" fmla="*/ 4135 w 9990"/>
                    <a:gd name="connsiteY77" fmla="*/ 1842 h 10000"/>
                    <a:gd name="connsiteX78" fmla="*/ 4330 w 9990"/>
                    <a:gd name="connsiteY78" fmla="*/ 2231 h 10000"/>
                    <a:gd name="connsiteX79" fmla="*/ 4524 w 9990"/>
                    <a:gd name="connsiteY79" fmla="*/ 2634 h 10000"/>
                    <a:gd name="connsiteX80" fmla="*/ 4698 w 9990"/>
                    <a:gd name="connsiteY80" fmla="*/ 3051 h 10000"/>
                    <a:gd name="connsiteX81" fmla="*/ 4883 w 9990"/>
                    <a:gd name="connsiteY81" fmla="*/ 3483 h 10000"/>
                    <a:gd name="connsiteX82" fmla="*/ 5046 w 9990"/>
                    <a:gd name="connsiteY82" fmla="*/ 3927 h 10000"/>
                    <a:gd name="connsiteX83" fmla="*/ 5353 w 9990"/>
                    <a:gd name="connsiteY83" fmla="*/ 4834 h 10000"/>
                    <a:gd name="connsiteX84" fmla="*/ 5957 w 9990"/>
                    <a:gd name="connsiteY84" fmla="*/ 6633 h 10000"/>
                    <a:gd name="connsiteX85" fmla="*/ 6244 w 9990"/>
                    <a:gd name="connsiteY85" fmla="*/ 7468 h 10000"/>
                    <a:gd name="connsiteX86" fmla="*/ 6397 w 9990"/>
                    <a:gd name="connsiteY86" fmla="*/ 7828 h 10000"/>
                    <a:gd name="connsiteX87" fmla="*/ 6541 w 9990"/>
                    <a:gd name="connsiteY87" fmla="*/ 8201 h 10000"/>
                    <a:gd name="connsiteX88" fmla="*/ 6704 w 9990"/>
                    <a:gd name="connsiteY88" fmla="*/ 8533 h 10000"/>
                    <a:gd name="connsiteX89" fmla="*/ 6858 w 9990"/>
                    <a:gd name="connsiteY89" fmla="*/ 8821 h 10000"/>
                    <a:gd name="connsiteX90" fmla="*/ 7011 w 9990"/>
                    <a:gd name="connsiteY90" fmla="*/ 9093 h 10000"/>
                    <a:gd name="connsiteX91" fmla="*/ 7185 w 9990"/>
                    <a:gd name="connsiteY91" fmla="*/ 9295 h 10000"/>
                    <a:gd name="connsiteX92" fmla="*/ 7278 w 9990"/>
                    <a:gd name="connsiteY92" fmla="*/ 9395 h 10000"/>
                    <a:gd name="connsiteX93" fmla="*/ 7359 w 9990"/>
                    <a:gd name="connsiteY93" fmla="*/ 9497 h 10000"/>
                    <a:gd name="connsiteX94" fmla="*/ 7452 w 9990"/>
                    <a:gd name="connsiteY94" fmla="*/ 9554 h 10000"/>
                    <a:gd name="connsiteX95" fmla="*/ 7544 w 9990"/>
                    <a:gd name="connsiteY95" fmla="*/ 9626 h 10000"/>
                    <a:gd name="connsiteX96" fmla="*/ 7636 w 9990"/>
                    <a:gd name="connsiteY96" fmla="*/ 9669 h 10000"/>
                    <a:gd name="connsiteX97" fmla="*/ 7738 w 9990"/>
                    <a:gd name="connsiteY97" fmla="*/ 9698 h 10000"/>
                    <a:gd name="connsiteX98" fmla="*/ 7841 w 9990"/>
                    <a:gd name="connsiteY98" fmla="*/ 9741 h 10000"/>
                    <a:gd name="connsiteX99" fmla="*/ 7933 w 9990"/>
                    <a:gd name="connsiteY99" fmla="*/ 9741 h 10000"/>
                    <a:gd name="connsiteX0" fmla="*/ 5759 w 7818"/>
                    <a:gd name="connsiteY0" fmla="*/ 9741 h 10000"/>
                    <a:gd name="connsiteX1" fmla="*/ 5759 w 7818"/>
                    <a:gd name="connsiteY1" fmla="*/ 9741 h 10000"/>
                    <a:gd name="connsiteX2" fmla="*/ 5892 w 7818"/>
                    <a:gd name="connsiteY2" fmla="*/ 9741 h 10000"/>
                    <a:gd name="connsiteX3" fmla="*/ 5994 w 7818"/>
                    <a:gd name="connsiteY3" fmla="*/ 9698 h 10000"/>
                    <a:gd name="connsiteX4" fmla="*/ 6107 w 7818"/>
                    <a:gd name="connsiteY4" fmla="*/ 9655 h 10000"/>
                    <a:gd name="connsiteX5" fmla="*/ 6219 w 7818"/>
                    <a:gd name="connsiteY5" fmla="*/ 9611 h 10000"/>
                    <a:gd name="connsiteX6" fmla="*/ 6323 w 7818"/>
                    <a:gd name="connsiteY6" fmla="*/ 9526 h 10000"/>
                    <a:gd name="connsiteX7" fmla="*/ 6425 w 7818"/>
                    <a:gd name="connsiteY7" fmla="*/ 9425 h 10000"/>
                    <a:gd name="connsiteX8" fmla="*/ 6517 w 7818"/>
                    <a:gd name="connsiteY8" fmla="*/ 9338 h 10000"/>
                    <a:gd name="connsiteX9" fmla="*/ 6619 w 7818"/>
                    <a:gd name="connsiteY9" fmla="*/ 9209 h 10000"/>
                    <a:gd name="connsiteX10" fmla="*/ 6732 w 7818"/>
                    <a:gd name="connsiteY10" fmla="*/ 9079 h 10000"/>
                    <a:gd name="connsiteX11" fmla="*/ 6824 w 7818"/>
                    <a:gd name="connsiteY11" fmla="*/ 8936 h 10000"/>
                    <a:gd name="connsiteX12" fmla="*/ 7008 w 7818"/>
                    <a:gd name="connsiteY12" fmla="*/ 8604 h 10000"/>
                    <a:gd name="connsiteX13" fmla="*/ 7193 w 7818"/>
                    <a:gd name="connsiteY13" fmla="*/ 8231 h 10000"/>
                    <a:gd name="connsiteX14" fmla="*/ 7357 w 7818"/>
                    <a:gd name="connsiteY14" fmla="*/ 7828 h 10000"/>
                    <a:gd name="connsiteX15" fmla="*/ 7593 w 7818"/>
                    <a:gd name="connsiteY15" fmla="*/ 8274 h 10000"/>
                    <a:gd name="connsiteX16" fmla="*/ 7818 w 7818"/>
                    <a:gd name="connsiteY16" fmla="*/ 8691 h 10000"/>
                    <a:gd name="connsiteX17" fmla="*/ 7603 w 7818"/>
                    <a:gd name="connsiteY17" fmla="*/ 8979 h 10000"/>
                    <a:gd name="connsiteX18" fmla="*/ 7388 w 7818"/>
                    <a:gd name="connsiteY18" fmla="*/ 9238 h 10000"/>
                    <a:gd name="connsiteX19" fmla="*/ 7141 w 7818"/>
                    <a:gd name="connsiteY19" fmla="*/ 9467 h 10000"/>
                    <a:gd name="connsiteX20" fmla="*/ 7029 w 7818"/>
                    <a:gd name="connsiteY20" fmla="*/ 9554 h 10000"/>
                    <a:gd name="connsiteX21" fmla="*/ 6896 w 7818"/>
                    <a:gd name="connsiteY21" fmla="*/ 9655 h 10000"/>
                    <a:gd name="connsiteX22" fmla="*/ 6763 w 7818"/>
                    <a:gd name="connsiteY22" fmla="*/ 9741 h 10000"/>
                    <a:gd name="connsiteX23" fmla="*/ 6640 w 7818"/>
                    <a:gd name="connsiteY23" fmla="*/ 9798 h 10000"/>
                    <a:gd name="connsiteX24" fmla="*/ 6497 w 7818"/>
                    <a:gd name="connsiteY24" fmla="*/ 9870 h 10000"/>
                    <a:gd name="connsiteX25" fmla="*/ 6364 w 7818"/>
                    <a:gd name="connsiteY25" fmla="*/ 9914 h 10000"/>
                    <a:gd name="connsiteX26" fmla="*/ 6219 w 7818"/>
                    <a:gd name="connsiteY26" fmla="*/ 9943 h 10000"/>
                    <a:gd name="connsiteX27" fmla="*/ 6076 w 7818"/>
                    <a:gd name="connsiteY27" fmla="*/ 9971 h 10000"/>
                    <a:gd name="connsiteX28" fmla="*/ 5922 w 7818"/>
                    <a:gd name="connsiteY28" fmla="*/ 10000 h 10000"/>
                    <a:gd name="connsiteX29" fmla="*/ 5759 w 7818"/>
                    <a:gd name="connsiteY29" fmla="*/ 10000 h 10000"/>
                    <a:gd name="connsiteX30" fmla="*/ 5595 w 7818"/>
                    <a:gd name="connsiteY30" fmla="*/ 10000 h 10000"/>
                    <a:gd name="connsiteX31" fmla="*/ 5441 w 7818"/>
                    <a:gd name="connsiteY31" fmla="*/ 9957 h 10000"/>
                    <a:gd name="connsiteX32" fmla="*/ 5277 w 7818"/>
                    <a:gd name="connsiteY32" fmla="*/ 9929 h 10000"/>
                    <a:gd name="connsiteX33" fmla="*/ 5123 w 7818"/>
                    <a:gd name="connsiteY33" fmla="*/ 9886 h 10000"/>
                    <a:gd name="connsiteX34" fmla="*/ 4980 w 7818"/>
                    <a:gd name="connsiteY34" fmla="*/ 9812 h 10000"/>
                    <a:gd name="connsiteX35" fmla="*/ 4836 w 7818"/>
                    <a:gd name="connsiteY35" fmla="*/ 9755 h 10000"/>
                    <a:gd name="connsiteX36" fmla="*/ 4703 w 7818"/>
                    <a:gd name="connsiteY36" fmla="*/ 9655 h 10000"/>
                    <a:gd name="connsiteX37" fmla="*/ 4560 w 7818"/>
                    <a:gd name="connsiteY37" fmla="*/ 9554 h 10000"/>
                    <a:gd name="connsiteX38" fmla="*/ 4437 w 7818"/>
                    <a:gd name="connsiteY38" fmla="*/ 9467 h 10000"/>
                    <a:gd name="connsiteX39" fmla="*/ 4293 w 7818"/>
                    <a:gd name="connsiteY39" fmla="*/ 9338 h 10000"/>
                    <a:gd name="connsiteX40" fmla="*/ 4180 w 7818"/>
                    <a:gd name="connsiteY40" fmla="*/ 9224 h 10000"/>
                    <a:gd name="connsiteX41" fmla="*/ 4058 w 7818"/>
                    <a:gd name="connsiteY41" fmla="*/ 9079 h 10000"/>
                    <a:gd name="connsiteX42" fmla="*/ 3822 w 7818"/>
                    <a:gd name="connsiteY42" fmla="*/ 8777 h 10000"/>
                    <a:gd name="connsiteX43" fmla="*/ 3607 w 7818"/>
                    <a:gd name="connsiteY43" fmla="*/ 8446 h 10000"/>
                    <a:gd name="connsiteX44" fmla="*/ 3403 w 7818"/>
                    <a:gd name="connsiteY44" fmla="*/ 8086 h 10000"/>
                    <a:gd name="connsiteX45" fmla="*/ 3207 w 7818"/>
                    <a:gd name="connsiteY45" fmla="*/ 7697 h 10000"/>
                    <a:gd name="connsiteX46" fmla="*/ 3013 w 7818"/>
                    <a:gd name="connsiteY46" fmla="*/ 7295 h 10000"/>
                    <a:gd name="connsiteX47" fmla="*/ 2839 w 7818"/>
                    <a:gd name="connsiteY47" fmla="*/ 6878 h 10000"/>
                    <a:gd name="connsiteX48" fmla="*/ 2665 w 7818"/>
                    <a:gd name="connsiteY48" fmla="*/ 6446 h 10000"/>
                    <a:gd name="connsiteX49" fmla="*/ 2501 w 7818"/>
                    <a:gd name="connsiteY49" fmla="*/ 6000 h 10000"/>
                    <a:gd name="connsiteX50" fmla="*/ 2183 w 7818"/>
                    <a:gd name="connsiteY50" fmla="*/ 5094 h 10000"/>
                    <a:gd name="connsiteX51" fmla="*/ 1589 w 7818"/>
                    <a:gd name="connsiteY51" fmla="*/ 3310 h 10000"/>
                    <a:gd name="connsiteX52" fmla="*/ 1456 w 7818"/>
                    <a:gd name="connsiteY52" fmla="*/ 2863 h 10000"/>
                    <a:gd name="connsiteX53" fmla="*/ 1301 w 7818"/>
                    <a:gd name="connsiteY53" fmla="*/ 2460 h 10000"/>
                    <a:gd name="connsiteX54" fmla="*/ 1158 w 7818"/>
                    <a:gd name="connsiteY54" fmla="*/ 2101 h 10000"/>
                    <a:gd name="connsiteX55" fmla="*/ 1004 w 7818"/>
                    <a:gd name="connsiteY55" fmla="*/ 1727 h 10000"/>
                    <a:gd name="connsiteX56" fmla="*/ 851 w 7818"/>
                    <a:gd name="connsiteY56" fmla="*/ 1396 h 10000"/>
                    <a:gd name="connsiteX57" fmla="*/ 697 w 7818"/>
                    <a:gd name="connsiteY57" fmla="*/ 1108 h 10000"/>
                    <a:gd name="connsiteX58" fmla="*/ 534 w 7818"/>
                    <a:gd name="connsiteY58" fmla="*/ 836 h 10000"/>
                    <a:gd name="connsiteX59" fmla="*/ 370 w 7818"/>
                    <a:gd name="connsiteY59" fmla="*/ 634 h 10000"/>
                    <a:gd name="connsiteX60" fmla="*/ 277 w 7818"/>
                    <a:gd name="connsiteY60" fmla="*/ 533 h 10000"/>
                    <a:gd name="connsiteX61" fmla="*/ 185 w 7818"/>
                    <a:gd name="connsiteY61" fmla="*/ 432 h 10000"/>
                    <a:gd name="connsiteX62" fmla="*/ 92 w 7818"/>
                    <a:gd name="connsiteY62" fmla="*/ 375 h 10000"/>
                    <a:gd name="connsiteX63" fmla="*/ 0 w 7818"/>
                    <a:gd name="connsiteY63" fmla="*/ 302 h 10000"/>
                    <a:gd name="connsiteX64" fmla="*/ 82 w 7818"/>
                    <a:gd name="connsiteY64" fmla="*/ 0 h 10000"/>
                    <a:gd name="connsiteX65" fmla="*/ 236 w 7818"/>
                    <a:gd name="connsiteY65" fmla="*/ 43 h 10000"/>
                    <a:gd name="connsiteX66" fmla="*/ 380 w 7818"/>
                    <a:gd name="connsiteY66" fmla="*/ 115 h 10000"/>
                    <a:gd name="connsiteX67" fmla="*/ 523 w 7818"/>
                    <a:gd name="connsiteY67" fmla="*/ 188 h 10000"/>
                    <a:gd name="connsiteX68" fmla="*/ 656 w 7818"/>
                    <a:gd name="connsiteY68" fmla="*/ 274 h 10000"/>
                    <a:gd name="connsiteX69" fmla="*/ 800 w 7818"/>
                    <a:gd name="connsiteY69" fmla="*/ 375 h 10000"/>
                    <a:gd name="connsiteX70" fmla="*/ 923 w 7818"/>
                    <a:gd name="connsiteY70" fmla="*/ 461 h 10000"/>
                    <a:gd name="connsiteX71" fmla="*/ 1045 w 7818"/>
                    <a:gd name="connsiteY71" fmla="*/ 590 h 10000"/>
                    <a:gd name="connsiteX72" fmla="*/ 1178 w 7818"/>
                    <a:gd name="connsiteY72" fmla="*/ 720 h 10000"/>
                    <a:gd name="connsiteX73" fmla="*/ 1301 w 7818"/>
                    <a:gd name="connsiteY73" fmla="*/ 850 h 10000"/>
                    <a:gd name="connsiteX74" fmla="*/ 1538 w 7818"/>
                    <a:gd name="connsiteY74" fmla="*/ 1137 h 10000"/>
                    <a:gd name="connsiteX75" fmla="*/ 1753 w 7818"/>
                    <a:gd name="connsiteY75" fmla="*/ 1482 h 10000"/>
                    <a:gd name="connsiteX76" fmla="*/ 1957 w 7818"/>
                    <a:gd name="connsiteY76" fmla="*/ 1842 h 10000"/>
                    <a:gd name="connsiteX77" fmla="*/ 2152 w 7818"/>
                    <a:gd name="connsiteY77" fmla="*/ 2231 h 10000"/>
                    <a:gd name="connsiteX78" fmla="*/ 2347 w 7818"/>
                    <a:gd name="connsiteY78" fmla="*/ 2634 h 10000"/>
                    <a:gd name="connsiteX79" fmla="*/ 2521 w 7818"/>
                    <a:gd name="connsiteY79" fmla="*/ 3051 h 10000"/>
                    <a:gd name="connsiteX80" fmla="*/ 2706 w 7818"/>
                    <a:gd name="connsiteY80" fmla="*/ 3483 h 10000"/>
                    <a:gd name="connsiteX81" fmla="*/ 2869 w 7818"/>
                    <a:gd name="connsiteY81" fmla="*/ 3927 h 10000"/>
                    <a:gd name="connsiteX82" fmla="*/ 3176 w 7818"/>
                    <a:gd name="connsiteY82" fmla="*/ 4834 h 10000"/>
                    <a:gd name="connsiteX83" fmla="*/ 3781 w 7818"/>
                    <a:gd name="connsiteY83" fmla="*/ 6633 h 10000"/>
                    <a:gd name="connsiteX84" fmla="*/ 4068 w 7818"/>
                    <a:gd name="connsiteY84" fmla="*/ 7468 h 10000"/>
                    <a:gd name="connsiteX85" fmla="*/ 4221 w 7818"/>
                    <a:gd name="connsiteY85" fmla="*/ 7828 h 10000"/>
                    <a:gd name="connsiteX86" fmla="*/ 4366 w 7818"/>
                    <a:gd name="connsiteY86" fmla="*/ 8201 h 10000"/>
                    <a:gd name="connsiteX87" fmla="*/ 4529 w 7818"/>
                    <a:gd name="connsiteY87" fmla="*/ 8533 h 10000"/>
                    <a:gd name="connsiteX88" fmla="*/ 4683 w 7818"/>
                    <a:gd name="connsiteY88" fmla="*/ 8821 h 10000"/>
                    <a:gd name="connsiteX89" fmla="*/ 4836 w 7818"/>
                    <a:gd name="connsiteY89" fmla="*/ 9093 h 10000"/>
                    <a:gd name="connsiteX90" fmla="*/ 5010 w 7818"/>
                    <a:gd name="connsiteY90" fmla="*/ 9295 h 10000"/>
                    <a:gd name="connsiteX91" fmla="*/ 5103 w 7818"/>
                    <a:gd name="connsiteY91" fmla="*/ 9395 h 10000"/>
                    <a:gd name="connsiteX92" fmla="*/ 5184 w 7818"/>
                    <a:gd name="connsiteY92" fmla="*/ 9497 h 10000"/>
                    <a:gd name="connsiteX93" fmla="*/ 5277 w 7818"/>
                    <a:gd name="connsiteY93" fmla="*/ 9554 h 10000"/>
                    <a:gd name="connsiteX94" fmla="*/ 5370 w 7818"/>
                    <a:gd name="connsiteY94" fmla="*/ 9626 h 10000"/>
                    <a:gd name="connsiteX95" fmla="*/ 5462 w 7818"/>
                    <a:gd name="connsiteY95" fmla="*/ 9669 h 10000"/>
                    <a:gd name="connsiteX96" fmla="*/ 5564 w 7818"/>
                    <a:gd name="connsiteY96" fmla="*/ 9698 h 10000"/>
                    <a:gd name="connsiteX97" fmla="*/ 5667 w 7818"/>
                    <a:gd name="connsiteY97" fmla="*/ 9741 h 10000"/>
                    <a:gd name="connsiteX98" fmla="*/ 5759 w 7818"/>
                    <a:gd name="connsiteY98" fmla="*/ 9741 h 10000"/>
                    <a:gd name="connsiteX0" fmla="*/ 7919 w 10553"/>
                    <a:gd name="connsiteY0" fmla="*/ 9741 h 10000"/>
                    <a:gd name="connsiteX1" fmla="*/ 7919 w 10553"/>
                    <a:gd name="connsiteY1" fmla="*/ 9741 h 10000"/>
                    <a:gd name="connsiteX2" fmla="*/ 8089 w 10553"/>
                    <a:gd name="connsiteY2" fmla="*/ 9741 h 10000"/>
                    <a:gd name="connsiteX3" fmla="*/ 8220 w 10553"/>
                    <a:gd name="connsiteY3" fmla="*/ 9698 h 10000"/>
                    <a:gd name="connsiteX4" fmla="*/ 8364 w 10553"/>
                    <a:gd name="connsiteY4" fmla="*/ 9655 h 10000"/>
                    <a:gd name="connsiteX5" fmla="*/ 8508 w 10553"/>
                    <a:gd name="connsiteY5" fmla="*/ 9611 h 10000"/>
                    <a:gd name="connsiteX6" fmla="*/ 8641 w 10553"/>
                    <a:gd name="connsiteY6" fmla="*/ 9526 h 10000"/>
                    <a:gd name="connsiteX7" fmla="*/ 8771 w 10553"/>
                    <a:gd name="connsiteY7" fmla="*/ 9425 h 10000"/>
                    <a:gd name="connsiteX8" fmla="*/ 8889 w 10553"/>
                    <a:gd name="connsiteY8" fmla="*/ 9338 h 10000"/>
                    <a:gd name="connsiteX9" fmla="*/ 9019 w 10553"/>
                    <a:gd name="connsiteY9" fmla="*/ 9209 h 10000"/>
                    <a:gd name="connsiteX10" fmla="*/ 9164 w 10553"/>
                    <a:gd name="connsiteY10" fmla="*/ 9079 h 10000"/>
                    <a:gd name="connsiteX11" fmla="*/ 9282 w 10553"/>
                    <a:gd name="connsiteY11" fmla="*/ 8936 h 10000"/>
                    <a:gd name="connsiteX12" fmla="*/ 9517 w 10553"/>
                    <a:gd name="connsiteY12" fmla="*/ 8604 h 10000"/>
                    <a:gd name="connsiteX13" fmla="*/ 9754 w 10553"/>
                    <a:gd name="connsiteY13" fmla="*/ 8231 h 10000"/>
                    <a:gd name="connsiteX14" fmla="*/ 9963 w 10553"/>
                    <a:gd name="connsiteY14" fmla="*/ 7828 h 10000"/>
                    <a:gd name="connsiteX15" fmla="*/ 10265 w 10553"/>
                    <a:gd name="connsiteY15" fmla="*/ 8274 h 10000"/>
                    <a:gd name="connsiteX16" fmla="*/ 10553 w 10553"/>
                    <a:gd name="connsiteY16" fmla="*/ 8691 h 10000"/>
                    <a:gd name="connsiteX17" fmla="*/ 10278 w 10553"/>
                    <a:gd name="connsiteY17" fmla="*/ 8979 h 10000"/>
                    <a:gd name="connsiteX18" fmla="*/ 10003 w 10553"/>
                    <a:gd name="connsiteY18" fmla="*/ 9238 h 10000"/>
                    <a:gd name="connsiteX19" fmla="*/ 9687 w 10553"/>
                    <a:gd name="connsiteY19" fmla="*/ 9467 h 10000"/>
                    <a:gd name="connsiteX20" fmla="*/ 9544 w 10553"/>
                    <a:gd name="connsiteY20" fmla="*/ 9554 h 10000"/>
                    <a:gd name="connsiteX21" fmla="*/ 9374 w 10553"/>
                    <a:gd name="connsiteY21" fmla="*/ 9655 h 10000"/>
                    <a:gd name="connsiteX22" fmla="*/ 9204 w 10553"/>
                    <a:gd name="connsiteY22" fmla="*/ 9741 h 10000"/>
                    <a:gd name="connsiteX23" fmla="*/ 9046 w 10553"/>
                    <a:gd name="connsiteY23" fmla="*/ 9798 h 10000"/>
                    <a:gd name="connsiteX24" fmla="*/ 8863 w 10553"/>
                    <a:gd name="connsiteY24" fmla="*/ 9870 h 10000"/>
                    <a:gd name="connsiteX25" fmla="*/ 8693 w 10553"/>
                    <a:gd name="connsiteY25" fmla="*/ 9914 h 10000"/>
                    <a:gd name="connsiteX26" fmla="*/ 8508 w 10553"/>
                    <a:gd name="connsiteY26" fmla="*/ 9943 h 10000"/>
                    <a:gd name="connsiteX27" fmla="*/ 8325 w 10553"/>
                    <a:gd name="connsiteY27" fmla="*/ 9971 h 10000"/>
                    <a:gd name="connsiteX28" fmla="*/ 8128 w 10553"/>
                    <a:gd name="connsiteY28" fmla="*/ 10000 h 10000"/>
                    <a:gd name="connsiteX29" fmla="*/ 7919 w 10553"/>
                    <a:gd name="connsiteY29" fmla="*/ 10000 h 10000"/>
                    <a:gd name="connsiteX30" fmla="*/ 7710 w 10553"/>
                    <a:gd name="connsiteY30" fmla="*/ 10000 h 10000"/>
                    <a:gd name="connsiteX31" fmla="*/ 7513 w 10553"/>
                    <a:gd name="connsiteY31" fmla="*/ 9957 h 10000"/>
                    <a:gd name="connsiteX32" fmla="*/ 7303 w 10553"/>
                    <a:gd name="connsiteY32" fmla="*/ 9929 h 10000"/>
                    <a:gd name="connsiteX33" fmla="*/ 7106 w 10553"/>
                    <a:gd name="connsiteY33" fmla="*/ 9886 h 10000"/>
                    <a:gd name="connsiteX34" fmla="*/ 6923 w 10553"/>
                    <a:gd name="connsiteY34" fmla="*/ 9812 h 10000"/>
                    <a:gd name="connsiteX35" fmla="*/ 6739 w 10553"/>
                    <a:gd name="connsiteY35" fmla="*/ 9755 h 10000"/>
                    <a:gd name="connsiteX36" fmla="*/ 6569 w 10553"/>
                    <a:gd name="connsiteY36" fmla="*/ 9655 h 10000"/>
                    <a:gd name="connsiteX37" fmla="*/ 6386 w 10553"/>
                    <a:gd name="connsiteY37" fmla="*/ 9554 h 10000"/>
                    <a:gd name="connsiteX38" fmla="*/ 6228 w 10553"/>
                    <a:gd name="connsiteY38" fmla="*/ 9467 h 10000"/>
                    <a:gd name="connsiteX39" fmla="*/ 6044 w 10553"/>
                    <a:gd name="connsiteY39" fmla="*/ 9338 h 10000"/>
                    <a:gd name="connsiteX40" fmla="*/ 5900 w 10553"/>
                    <a:gd name="connsiteY40" fmla="*/ 9224 h 10000"/>
                    <a:gd name="connsiteX41" fmla="*/ 5744 w 10553"/>
                    <a:gd name="connsiteY41" fmla="*/ 9079 h 10000"/>
                    <a:gd name="connsiteX42" fmla="*/ 5442 w 10553"/>
                    <a:gd name="connsiteY42" fmla="*/ 8777 h 10000"/>
                    <a:gd name="connsiteX43" fmla="*/ 5167 w 10553"/>
                    <a:gd name="connsiteY43" fmla="*/ 8446 h 10000"/>
                    <a:gd name="connsiteX44" fmla="*/ 4906 w 10553"/>
                    <a:gd name="connsiteY44" fmla="*/ 8086 h 10000"/>
                    <a:gd name="connsiteX45" fmla="*/ 4655 w 10553"/>
                    <a:gd name="connsiteY45" fmla="*/ 7697 h 10000"/>
                    <a:gd name="connsiteX46" fmla="*/ 4407 w 10553"/>
                    <a:gd name="connsiteY46" fmla="*/ 7295 h 10000"/>
                    <a:gd name="connsiteX47" fmla="*/ 4184 w 10553"/>
                    <a:gd name="connsiteY47" fmla="*/ 6878 h 10000"/>
                    <a:gd name="connsiteX48" fmla="*/ 3962 w 10553"/>
                    <a:gd name="connsiteY48" fmla="*/ 6446 h 10000"/>
                    <a:gd name="connsiteX49" fmla="*/ 3752 w 10553"/>
                    <a:gd name="connsiteY49" fmla="*/ 6000 h 10000"/>
                    <a:gd name="connsiteX50" fmla="*/ 3345 w 10553"/>
                    <a:gd name="connsiteY50" fmla="*/ 5094 h 10000"/>
                    <a:gd name="connsiteX51" fmla="*/ 2585 w 10553"/>
                    <a:gd name="connsiteY51" fmla="*/ 3310 h 10000"/>
                    <a:gd name="connsiteX52" fmla="*/ 2415 w 10553"/>
                    <a:gd name="connsiteY52" fmla="*/ 2863 h 10000"/>
                    <a:gd name="connsiteX53" fmla="*/ 2217 w 10553"/>
                    <a:gd name="connsiteY53" fmla="*/ 2460 h 10000"/>
                    <a:gd name="connsiteX54" fmla="*/ 2034 w 10553"/>
                    <a:gd name="connsiteY54" fmla="*/ 2101 h 10000"/>
                    <a:gd name="connsiteX55" fmla="*/ 1837 w 10553"/>
                    <a:gd name="connsiteY55" fmla="*/ 1727 h 10000"/>
                    <a:gd name="connsiteX56" fmla="*/ 1642 w 10553"/>
                    <a:gd name="connsiteY56" fmla="*/ 1396 h 10000"/>
                    <a:gd name="connsiteX57" fmla="*/ 1445 w 10553"/>
                    <a:gd name="connsiteY57" fmla="*/ 1108 h 10000"/>
                    <a:gd name="connsiteX58" fmla="*/ 1236 w 10553"/>
                    <a:gd name="connsiteY58" fmla="*/ 836 h 10000"/>
                    <a:gd name="connsiteX59" fmla="*/ 1026 w 10553"/>
                    <a:gd name="connsiteY59" fmla="*/ 634 h 10000"/>
                    <a:gd name="connsiteX60" fmla="*/ 907 w 10553"/>
                    <a:gd name="connsiteY60" fmla="*/ 533 h 10000"/>
                    <a:gd name="connsiteX61" fmla="*/ 790 w 10553"/>
                    <a:gd name="connsiteY61" fmla="*/ 432 h 10000"/>
                    <a:gd name="connsiteX62" fmla="*/ 671 w 10553"/>
                    <a:gd name="connsiteY62" fmla="*/ 375 h 10000"/>
                    <a:gd name="connsiteX63" fmla="*/ 0 w 10553"/>
                    <a:gd name="connsiteY63" fmla="*/ 841 h 10000"/>
                    <a:gd name="connsiteX64" fmla="*/ 658 w 10553"/>
                    <a:gd name="connsiteY64" fmla="*/ 0 h 10000"/>
                    <a:gd name="connsiteX65" fmla="*/ 855 w 10553"/>
                    <a:gd name="connsiteY65" fmla="*/ 43 h 10000"/>
                    <a:gd name="connsiteX66" fmla="*/ 1039 w 10553"/>
                    <a:gd name="connsiteY66" fmla="*/ 115 h 10000"/>
                    <a:gd name="connsiteX67" fmla="*/ 1222 w 10553"/>
                    <a:gd name="connsiteY67" fmla="*/ 188 h 10000"/>
                    <a:gd name="connsiteX68" fmla="*/ 1392 w 10553"/>
                    <a:gd name="connsiteY68" fmla="*/ 274 h 10000"/>
                    <a:gd name="connsiteX69" fmla="*/ 1576 w 10553"/>
                    <a:gd name="connsiteY69" fmla="*/ 375 h 10000"/>
                    <a:gd name="connsiteX70" fmla="*/ 1734 w 10553"/>
                    <a:gd name="connsiteY70" fmla="*/ 461 h 10000"/>
                    <a:gd name="connsiteX71" fmla="*/ 1890 w 10553"/>
                    <a:gd name="connsiteY71" fmla="*/ 590 h 10000"/>
                    <a:gd name="connsiteX72" fmla="*/ 2060 w 10553"/>
                    <a:gd name="connsiteY72" fmla="*/ 720 h 10000"/>
                    <a:gd name="connsiteX73" fmla="*/ 2217 w 10553"/>
                    <a:gd name="connsiteY73" fmla="*/ 850 h 10000"/>
                    <a:gd name="connsiteX74" fmla="*/ 2520 w 10553"/>
                    <a:gd name="connsiteY74" fmla="*/ 1137 h 10000"/>
                    <a:gd name="connsiteX75" fmla="*/ 2795 w 10553"/>
                    <a:gd name="connsiteY75" fmla="*/ 1482 h 10000"/>
                    <a:gd name="connsiteX76" fmla="*/ 3056 w 10553"/>
                    <a:gd name="connsiteY76" fmla="*/ 1842 h 10000"/>
                    <a:gd name="connsiteX77" fmla="*/ 3306 w 10553"/>
                    <a:gd name="connsiteY77" fmla="*/ 2231 h 10000"/>
                    <a:gd name="connsiteX78" fmla="*/ 3555 w 10553"/>
                    <a:gd name="connsiteY78" fmla="*/ 2634 h 10000"/>
                    <a:gd name="connsiteX79" fmla="*/ 3778 w 10553"/>
                    <a:gd name="connsiteY79" fmla="*/ 3051 h 10000"/>
                    <a:gd name="connsiteX80" fmla="*/ 4014 w 10553"/>
                    <a:gd name="connsiteY80" fmla="*/ 3483 h 10000"/>
                    <a:gd name="connsiteX81" fmla="*/ 4223 w 10553"/>
                    <a:gd name="connsiteY81" fmla="*/ 3927 h 10000"/>
                    <a:gd name="connsiteX82" fmla="*/ 4615 w 10553"/>
                    <a:gd name="connsiteY82" fmla="*/ 4834 h 10000"/>
                    <a:gd name="connsiteX83" fmla="*/ 5389 w 10553"/>
                    <a:gd name="connsiteY83" fmla="*/ 6633 h 10000"/>
                    <a:gd name="connsiteX84" fmla="*/ 5756 w 10553"/>
                    <a:gd name="connsiteY84" fmla="*/ 7468 h 10000"/>
                    <a:gd name="connsiteX85" fmla="*/ 5952 w 10553"/>
                    <a:gd name="connsiteY85" fmla="*/ 7828 h 10000"/>
                    <a:gd name="connsiteX86" fmla="*/ 6138 w 10553"/>
                    <a:gd name="connsiteY86" fmla="*/ 8201 h 10000"/>
                    <a:gd name="connsiteX87" fmla="*/ 6346 w 10553"/>
                    <a:gd name="connsiteY87" fmla="*/ 8533 h 10000"/>
                    <a:gd name="connsiteX88" fmla="*/ 6543 w 10553"/>
                    <a:gd name="connsiteY88" fmla="*/ 8821 h 10000"/>
                    <a:gd name="connsiteX89" fmla="*/ 6739 w 10553"/>
                    <a:gd name="connsiteY89" fmla="*/ 9093 h 10000"/>
                    <a:gd name="connsiteX90" fmla="*/ 6961 w 10553"/>
                    <a:gd name="connsiteY90" fmla="*/ 9295 h 10000"/>
                    <a:gd name="connsiteX91" fmla="*/ 7080 w 10553"/>
                    <a:gd name="connsiteY91" fmla="*/ 9395 h 10000"/>
                    <a:gd name="connsiteX92" fmla="*/ 7184 w 10553"/>
                    <a:gd name="connsiteY92" fmla="*/ 9497 h 10000"/>
                    <a:gd name="connsiteX93" fmla="*/ 7303 w 10553"/>
                    <a:gd name="connsiteY93" fmla="*/ 9554 h 10000"/>
                    <a:gd name="connsiteX94" fmla="*/ 7422 w 10553"/>
                    <a:gd name="connsiteY94" fmla="*/ 9626 h 10000"/>
                    <a:gd name="connsiteX95" fmla="*/ 7539 w 10553"/>
                    <a:gd name="connsiteY95" fmla="*/ 9669 h 10000"/>
                    <a:gd name="connsiteX96" fmla="*/ 7670 w 10553"/>
                    <a:gd name="connsiteY96" fmla="*/ 9698 h 10000"/>
                    <a:gd name="connsiteX97" fmla="*/ 7802 w 10553"/>
                    <a:gd name="connsiteY97" fmla="*/ 9741 h 10000"/>
                    <a:gd name="connsiteX98" fmla="*/ 7919 w 10553"/>
                    <a:gd name="connsiteY98" fmla="*/ 9741 h 10000"/>
                    <a:gd name="connsiteX0" fmla="*/ 7960 w 10594"/>
                    <a:gd name="connsiteY0" fmla="*/ 9813 h 10072"/>
                    <a:gd name="connsiteX1" fmla="*/ 7960 w 10594"/>
                    <a:gd name="connsiteY1" fmla="*/ 9813 h 10072"/>
                    <a:gd name="connsiteX2" fmla="*/ 8130 w 10594"/>
                    <a:gd name="connsiteY2" fmla="*/ 9813 h 10072"/>
                    <a:gd name="connsiteX3" fmla="*/ 8261 w 10594"/>
                    <a:gd name="connsiteY3" fmla="*/ 9770 h 10072"/>
                    <a:gd name="connsiteX4" fmla="*/ 8405 w 10594"/>
                    <a:gd name="connsiteY4" fmla="*/ 9727 h 10072"/>
                    <a:gd name="connsiteX5" fmla="*/ 8549 w 10594"/>
                    <a:gd name="connsiteY5" fmla="*/ 9683 h 10072"/>
                    <a:gd name="connsiteX6" fmla="*/ 8682 w 10594"/>
                    <a:gd name="connsiteY6" fmla="*/ 9598 h 10072"/>
                    <a:gd name="connsiteX7" fmla="*/ 8812 w 10594"/>
                    <a:gd name="connsiteY7" fmla="*/ 9497 h 10072"/>
                    <a:gd name="connsiteX8" fmla="*/ 8930 w 10594"/>
                    <a:gd name="connsiteY8" fmla="*/ 9410 h 10072"/>
                    <a:gd name="connsiteX9" fmla="*/ 9060 w 10594"/>
                    <a:gd name="connsiteY9" fmla="*/ 9281 h 10072"/>
                    <a:gd name="connsiteX10" fmla="*/ 9205 w 10594"/>
                    <a:gd name="connsiteY10" fmla="*/ 9151 h 10072"/>
                    <a:gd name="connsiteX11" fmla="*/ 9323 w 10594"/>
                    <a:gd name="connsiteY11" fmla="*/ 9008 h 10072"/>
                    <a:gd name="connsiteX12" fmla="*/ 9558 w 10594"/>
                    <a:gd name="connsiteY12" fmla="*/ 8676 h 10072"/>
                    <a:gd name="connsiteX13" fmla="*/ 9795 w 10594"/>
                    <a:gd name="connsiteY13" fmla="*/ 8303 h 10072"/>
                    <a:gd name="connsiteX14" fmla="*/ 10004 w 10594"/>
                    <a:gd name="connsiteY14" fmla="*/ 7900 h 10072"/>
                    <a:gd name="connsiteX15" fmla="*/ 10306 w 10594"/>
                    <a:gd name="connsiteY15" fmla="*/ 8346 h 10072"/>
                    <a:gd name="connsiteX16" fmla="*/ 10594 w 10594"/>
                    <a:gd name="connsiteY16" fmla="*/ 8763 h 10072"/>
                    <a:gd name="connsiteX17" fmla="*/ 10319 w 10594"/>
                    <a:gd name="connsiteY17" fmla="*/ 9051 h 10072"/>
                    <a:gd name="connsiteX18" fmla="*/ 10044 w 10594"/>
                    <a:gd name="connsiteY18" fmla="*/ 9310 h 10072"/>
                    <a:gd name="connsiteX19" fmla="*/ 9728 w 10594"/>
                    <a:gd name="connsiteY19" fmla="*/ 9539 h 10072"/>
                    <a:gd name="connsiteX20" fmla="*/ 9585 w 10594"/>
                    <a:gd name="connsiteY20" fmla="*/ 9626 h 10072"/>
                    <a:gd name="connsiteX21" fmla="*/ 9415 w 10594"/>
                    <a:gd name="connsiteY21" fmla="*/ 9727 h 10072"/>
                    <a:gd name="connsiteX22" fmla="*/ 9245 w 10594"/>
                    <a:gd name="connsiteY22" fmla="*/ 9813 h 10072"/>
                    <a:gd name="connsiteX23" fmla="*/ 9087 w 10594"/>
                    <a:gd name="connsiteY23" fmla="*/ 9870 h 10072"/>
                    <a:gd name="connsiteX24" fmla="*/ 8904 w 10594"/>
                    <a:gd name="connsiteY24" fmla="*/ 9942 h 10072"/>
                    <a:gd name="connsiteX25" fmla="*/ 8734 w 10594"/>
                    <a:gd name="connsiteY25" fmla="*/ 9986 h 10072"/>
                    <a:gd name="connsiteX26" fmla="*/ 8549 w 10594"/>
                    <a:gd name="connsiteY26" fmla="*/ 10015 h 10072"/>
                    <a:gd name="connsiteX27" fmla="*/ 8366 w 10594"/>
                    <a:gd name="connsiteY27" fmla="*/ 10043 h 10072"/>
                    <a:gd name="connsiteX28" fmla="*/ 8169 w 10594"/>
                    <a:gd name="connsiteY28" fmla="*/ 10072 h 10072"/>
                    <a:gd name="connsiteX29" fmla="*/ 7960 w 10594"/>
                    <a:gd name="connsiteY29" fmla="*/ 10072 h 10072"/>
                    <a:gd name="connsiteX30" fmla="*/ 7751 w 10594"/>
                    <a:gd name="connsiteY30" fmla="*/ 10072 h 10072"/>
                    <a:gd name="connsiteX31" fmla="*/ 7554 w 10594"/>
                    <a:gd name="connsiteY31" fmla="*/ 10029 h 10072"/>
                    <a:gd name="connsiteX32" fmla="*/ 7344 w 10594"/>
                    <a:gd name="connsiteY32" fmla="*/ 10001 h 10072"/>
                    <a:gd name="connsiteX33" fmla="*/ 7147 w 10594"/>
                    <a:gd name="connsiteY33" fmla="*/ 9958 h 10072"/>
                    <a:gd name="connsiteX34" fmla="*/ 6964 w 10594"/>
                    <a:gd name="connsiteY34" fmla="*/ 9884 h 10072"/>
                    <a:gd name="connsiteX35" fmla="*/ 6780 w 10594"/>
                    <a:gd name="connsiteY35" fmla="*/ 9827 h 10072"/>
                    <a:gd name="connsiteX36" fmla="*/ 6610 w 10594"/>
                    <a:gd name="connsiteY36" fmla="*/ 9727 h 10072"/>
                    <a:gd name="connsiteX37" fmla="*/ 6427 w 10594"/>
                    <a:gd name="connsiteY37" fmla="*/ 9626 h 10072"/>
                    <a:gd name="connsiteX38" fmla="*/ 6269 w 10594"/>
                    <a:gd name="connsiteY38" fmla="*/ 9539 h 10072"/>
                    <a:gd name="connsiteX39" fmla="*/ 6085 w 10594"/>
                    <a:gd name="connsiteY39" fmla="*/ 9410 h 10072"/>
                    <a:gd name="connsiteX40" fmla="*/ 5941 w 10594"/>
                    <a:gd name="connsiteY40" fmla="*/ 9296 h 10072"/>
                    <a:gd name="connsiteX41" fmla="*/ 5785 w 10594"/>
                    <a:gd name="connsiteY41" fmla="*/ 9151 h 10072"/>
                    <a:gd name="connsiteX42" fmla="*/ 5483 w 10594"/>
                    <a:gd name="connsiteY42" fmla="*/ 8849 h 10072"/>
                    <a:gd name="connsiteX43" fmla="*/ 5208 w 10594"/>
                    <a:gd name="connsiteY43" fmla="*/ 8518 h 10072"/>
                    <a:gd name="connsiteX44" fmla="*/ 4947 w 10594"/>
                    <a:gd name="connsiteY44" fmla="*/ 8158 h 10072"/>
                    <a:gd name="connsiteX45" fmla="*/ 4696 w 10594"/>
                    <a:gd name="connsiteY45" fmla="*/ 7769 h 10072"/>
                    <a:gd name="connsiteX46" fmla="*/ 4448 w 10594"/>
                    <a:gd name="connsiteY46" fmla="*/ 7367 h 10072"/>
                    <a:gd name="connsiteX47" fmla="*/ 4225 w 10594"/>
                    <a:gd name="connsiteY47" fmla="*/ 6950 h 10072"/>
                    <a:gd name="connsiteX48" fmla="*/ 4003 w 10594"/>
                    <a:gd name="connsiteY48" fmla="*/ 6518 h 10072"/>
                    <a:gd name="connsiteX49" fmla="*/ 3793 w 10594"/>
                    <a:gd name="connsiteY49" fmla="*/ 6072 h 10072"/>
                    <a:gd name="connsiteX50" fmla="*/ 3386 w 10594"/>
                    <a:gd name="connsiteY50" fmla="*/ 5166 h 10072"/>
                    <a:gd name="connsiteX51" fmla="*/ 2626 w 10594"/>
                    <a:gd name="connsiteY51" fmla="*/ 3382 h 10072"/>
                    <a:gd name="connsiteX52" fmla="*/ 2456 w 10594"/>
                    <a:gd name="connsiteY52" fmla="*/ 2935 h 10072"/>
                    <a:gd name="connsiteX53" fmla="*/ 2258 w 10594"/>
                    <a:gd name="connsiteY53" fmla="*/ 2532 h 10072"/>
                    <a:gd name="connsiteX54" fmla="*/ 2075 w 10594"/>
                    <a:gd name="connsiteY54" fmla="*/ 2173 h 10072"/>
                    <a:gd name="connsiteX55" fmla="*/ 1878 w 10594"/>
                    <a:gd name="connsiteY55" fmla="*/ 1799 h 10072"/>
                    <a:gd name="connsiteX56" fmla="*/ 1683 w 10594"/>
                    <a:gd name="connsiteY56" fmla="*/ 1468 h 10072"/>
                    <a:gd name="connsiteX57" fmla="*/ 1486 w 10594"/>
                    <a:gd name="connsiteY57" fmla="*/ 1180 h 10072"/>
                    <a:gd name="connsiteX58" fmla="*/ 1277 w 10594"/>
                    <a:gd name="connsiteY58" fmla="*/ 908 h 10072"/>
                    <a:gd name="connsiteX59" fmla="*/ 1067 w 10594"/>
                    <a:gd name="connsiteY59" fmla="*/ 706 h 10072"/>
                    <a:gd name="connsiteX60" fmla="*/ 948 w 10594"/>
                    <a:gd name="connsiteY60" fmla="*/ 605 h 10072"/>
                    <a:gd name="connsiteX61" fmla="*/ 831 w 10594"/>
                    <a:gd name="connsiteY61" fmla="*/ 504 h 10072"/>
                    <a:gd name="connsiteX62" fmla="*/ 712 w 10594"/>
                    <a:gd name="connsiteY62" fmla="*/ 447 h 10072"/>
                    <a:gd name="connsiteX63" fmla="*/ 41 w 10594"/>
                    <a:gd name="connsiteY63" fmla="*/ 913 h 10072"/>
                    <a:gd name="connsiteX64" fmla="*/ 7 w 10594"/>
                    <a:gd name="connsiteY64" fmla="*/ 0 h 10072"/>
                    <a:gd name="connsiteX65" fmla="*/ 896 w 10594"/>
                    <a:gd name="connsiteY65" fmla="*/ 115 h 10072"/>
                    <a:gd name="connsiteX66" fmla="*/ 1080 w 10594"/>
                    <a:gd name="connsiteY66" fmla="*/ 187 h 10072"/>
                    <a:gd name="connsiteX67" fmla="*/ 1263 w 10594"/>
                    <a:gd name="connsiteY67" fmla="*/ 260 h 10072"/>
                    <a:gd name="connsiteX68" fmla="*/ 1433 w 10594"/>
                    <a:gd name="connsiteY68" fmla="*/ 346 h 10072"/>
                    <a:gd name="connsiteX69" fmla="*/ 1617 w 10594"/>
                    <a:gd name="connsiteY69" fmla="*/ 447 h 10072"/>
                    <a:gd name="connsiteX70" fmla="*/ 1775 w 10594"/>
                    <a:gd name="connsiteY70" fmla="*/ 533 h 10072"/>
                    <a:gd name="connsiteX71" fmla="*/ 1931 w 10594"/>
                    <a:gd name="connsiteY71" fmla="*/ 662 h 10072"/>
                    <a:gd name="connsiteX72" fmla="*/ 2101 w 10594"/>
                    <a:gd name="connsiteY72" fmla="*/ 792 h 10072"/>
                    <a:gd name="connsiteX73" fmla="*/ 2258 w 10594"/>
                    <a:gd name="connsiteY73" fmla="*/ 922 h 10072"/>
                    <a:gd name="connsiteX74" fmla="*/ 2561 w 10594"/>
                    <a:gd name="connsiteY74" fmla="*/ 1209 h 10072"/>
                    <a:gd name="connsiteX75" fmla="*/ 2836 w 10594"/>
                    <a:gd name="connsiteY75" fmla="*/ 1554 h 10072"/>
                    <a:gd name="connsiteX76" fmla="*/ 3097 w 10594"/>
                    <a:gd name="connsiteY76" fmla="*/ 1914 h 10072"/>
                    <a:gd name="connsiteX77" fmla="*/ 3347 w 10594"/>
                    <a:gd name="connsiteY77" fmla="*/ 2303 h 10072"/>
                    <a:gd name="connsiteX78" fmla="*/ 3596 w 10594"/>
                    <a:gd name="connsiteY78" fmla="*/ 2706 h 10072"/>
                    <a:gd name="connsiteX79" fmla="*/ 3819 w 10594"/>
                    <a:gd name="connsiteY79" fmla="*/ 3123 h 10072"/>
                    <a:gd name="connsiteX80" fmla="*/ 4055 w 10594"/>
                    <a:gd name="connsiteY80" fmla="*/ 3555 h 10072"/>
                    <a:gd name="connsiteX81" fmla="*/ 4264 w 10594"/>
                    <a:gd name="connsiteY81" fmla="*/ 3999 h 10072"/>
                    <a:gd name="connsiteX82" fmla="*/ 4656 w 10594"/>
                    <a:gd name="connsiteY82" fmla="*/ 4906 h 10072"/>
                    <a:gd name="connsiteX83" fmla="*/ 5430 w 10594"/>
                    <a:gd name="connsiteY83" fmla="*/ 6705 h 10072"/>
                    <a:gd name="connsiteX84" fmla="*/ 5797 w 10594"/>
                    <a:gd name="connsiteY84" fmla="*/ 7540 h 10072"/>
                    <a:gd name="connsiteX85" fmla="*/ 5993 w 10594"/>
                    <a:gd name="connsiteY85" fmla="*/ 7900 h 10072"/>
                    <a:gd name="connsiteX86" fmla="*/ 6179 w 10594"/>
                    <a:gd name="connsiteY86" fmla="*/ 8273 h 10072"/>
                    <a:gd name="connsiteX87" fmla="*/ 6387 w 10594"/>
                    <a:gd name="connsiteY87" fmla="*/ 8605 h 10072"/>
                    <a:gd name="connsiteX88" fmla="*/ 6584 w 10594"/>
                    <a:gd name="connsiteY88" fmla="*/ 8893 h 10072"/>
                    <a:gd name="connsiteX89" fmla="*/ 6780 w 10594"/>
                    <a:gd name="connsiteY89" fmla="*/ 9165 h 10072"/>
                    <a:gd name="connsiteX90" fmla="*/ 7002 w 10594"/>
                    <a:gd name="connsiteY90" fmla="*/ 9367 h 10072"/>
                    <a:gd name="connsiteX91" fmla="*/ 7121 w 10594"/>
                    <a:gd name="connsiteY91" fmla="*/ 9467 h 10072"/>
                    <a:gd name="connsiteX92" fmla="*/ 7225 w 10594"/>
                    <a:gd name="connsiteY92" fmla="*/ 9569 h 10072"/>
                    <a:gd name="connsiteX93" fmla="*/ 7344 w 10594"/>
                    <a:gd name="connsiteY93" fmla="*/ 9626 h 10072"/>
                    <a:gd name="connsiteX94" fmla="*/ 7463 w 10594"/>
                    <a:gd name="connsiteY94" fmla="*/ 9698 h 10072"/>
                    <a:gd name="connsiteX95" fmla="*/ 7580 w 10594"/>
                    <a:gd name="connsiteY95" fmla="*/ 9741 h 10072"/>
                    <a:gd name="connsiteX96" fmla="*/ 7711 w 10594"/>
                    <a:gd name="connsiteY96" fmla="*/ 9770 h 10072"/>
                    <a:gd name="connsiteX97" fmla="*/ 7843 w 10594"/>
                    <a:gd name="connsiteY97" fmla="*/ 9813 h 10072"/>
                    <a:gd name="connsiteX98" fmla="*/ 7960 w 10594"/>
                    <a:gd name="connsiteY98" fmla="*/ 9813 h 10072"/>
                    <a:gd name="connsiteX0" fmla="*/ 8265 w 10899"/>
                    <a:gd name="connsiteY0" fmla="*/ 9813 h 10072"/>
                    <a:gd name="connsiteX1" fmla="*/ 8265 w 10899"/>
                    <a:gd name="connsiteY1" fmla="*/ 9813 h 10072"/>
                    <a:gd name="connsiteX2" fmla="*/ 8435 w 10899"/>
                    <a:gd name="connsiteY2" fmla="*/ 9813 h 10072"/>
                    <a:gd name="connsiteX3" fmla="*/ 8566 w 10899"/>
                    <a:gd name="connsiteY3" fmla="*/ 9770 h 10072"/>
                    <a:gd name="connsiteX4" fmla="*/ 8710 w 10899"/>
                    <a:gd name="connsiteY4" fmla="*/ 9727 h 10072"/>
                    <a:gd name="connsiteX5" fmla="*/ 8854 w 10899"/>
                    <a:gd name="connsiteY5" fmla="*/ 9683 h 10072"/>
                    <a:gd name="connsiteX6" fmla="*/ 8987 w 10899"/>
                    <a:gd name="connsiteY6" fmla="*/ 9598 h 10072"/>
                    <a:gd name="connsiteX7" fmla="*/ 9117 w 10899"/>
                    <a:gd name="connsiteY7" fmla="*/ 9497 h 10072"/>
                    <a:gd name="connsiteX8" fmla="*/ 9235 w 10899"/>
                    <a:gd name="connsiteY8" fmla="*/ 9410 h 10072"/>
                    <a:gd name="connsiteX9" fmla="*/ 9365 w 10899"/>
                    <a:gd name="connsiteY9" fmla="*/ 9281 h 10072"/>
                    <a:gd name="connsiteX10" fmla="*/ 9510 w 10899"/>
                    <a:gd name="connsiteY10" fmla="*/ 9151 h 10072"/>
                    <a:gd name="connsiteX11" fmla="*/ 9628 w 10899"/>
                    <a:gd name="connsiteY11" fmla="*/ 9008 h 10072"/>
                    <a:gd name="connsiteX12" fmla="*/ 9863 w 10899"/>
                    <a:gd name="connsiteY12" fmla="*/ 8676 h 10072"/>
                    <a:gd name="connsiteX13" fmla="*/ 10100 w 10899"/>
                    <a:gd name="connsiteY13" fmla="*/ 8303 h 10072"/>
                    <a:gd name="connsiteX14" fmla="*/ 10309 w 10899"/>
                    <a:gd name="connsiteY14" fmla="*/ 7900 h 10072"/>
                    <a:gd name="connsiteX15" fmla="*/ 10611 w 10899"/>
                    <a:gd name="connsiteY15" fmla="*/ 8346 h 10072"/>
                    <a:gd name="connsiteX16" fmla="*/ 10899 w 10899"/>
                    <a:gd name="connsiteY16" fmla="*/ 8763 h 10072"/>
                    <a:gd name="connsiteX17" fmla="*/ 10624 w 10899"/>
                    <a:gd name="connsiteY17" fmla="*/ 9051 h 10072"/>
                    <a:gd name="connsiteX18" fmla="*/ 10349 w 10899"/>
                    <a:gd name="connsiteY18" fmla="*/ 9310 h 10072"/>
                    <a:gd name="connsiteX19" fmla="*/ 10033 w 10899"/>
                    <a:gd name="connsiteY19" fmla="*/ 9539 h 10072"/>
                    <a:gd name="connsiteX20" fmla="*/ 9890 w 10899"/>
                    <a:gd name="connsiteY20" fmla="*/ 9626 h 10072"/>
                    <a:gd name="connsiteX21" fmla="*/ 9720 w 10899"/>
                    <a:gd name="connsiteY21" fmla="*/ 9727 h 10072"/>
                    <a:gd name="connsiteX22" fmla="*/ 9550 w 10899"/>
                    <a:gd name="connsiteY22" fmla="*/ 9813 h 10072"/>
                    <a:gd name="connsiteX23" fmla="*/ 9392 w 10899"/>
                    <a:gd name="connsiteY23" fmla="*/ 9870 h 10072"/>
                    <a:gd name="connsiteX24" fmla="*/ 9209 w 10899"/>
                    <a:gd name="connsiteY24" fmla="*/ 9942 h 10072"/>
                    <a:gd name="connsiteX25" fmla="*/ 9039 w 10899"/>
                    <a:gd name="connsiteY25" fmla="*/ 9986 h 10072"/>
                    <a:gd name="connsiteX26" fmla="*/ 8854 w 10899"/>
                    <a:gd name="connsiteY26" fmla="*/ 10015 h 10072"/>
                    <a:gd name="connsiteX27" fmla="*/ 8671 w 10899"/>
                    <a:gd name="connsiteY27" fmla="*/ 10043 h 10072"/>
                    <a:gd name="connsiteX28" fmla="*/ 8474 w 10899"/>
                    <a:gd name="connsiteY28" fmla="*/ 10072 h 10072"/>
                    <a:gd name="connsiteX29" fmla="*/ 8265 w 10899"/>
                    <a:gd name="connsiteY29" fmla="*/ 10072 h 10072"/>
                    <a:gd name="connsiteX30" fmla="*/ 8056 w 10899"/>
                    <a:gd name="connsiteY30" fmla="*/ 10072 h 10072"/>
                    <a:gd name="connsiteX31" fmla="*/ 7859 w 10899"/>
                    <a:gd name="connsiteY31" fmla="*/ 10029 h 10072"/>
                    <a:gd name="connsiteX32" fmla="*/ 7649 w 10899"/>
                    <a:gd name="connsiteY32" fmla="*/ 10001 h 10072"/>
                    <a:gd name="connsiteX33" fmla="*/ 7452 w 10899"/>
                    <a:gd name="connsiteY33" fmla="*/ 9958 h 10072"/>
                    <a:gd name="connsiteX34" fmla="*/ 7269 w 10899"/>
                    <a:gd name="connsiteY34" fmla="*/ 9884 h 10072"/>
                    <a:gd name="connsiteX35" fmla="*/ 7085 w 10899"/>
                    <a:gd name="connsiteY35" fmla="*/ 9827 h 10072"/>
                    <a:gd name="connsiteX36" fmla="*/ 6915 w 10899"/>
                    <a:gd name="connsiteY36" fmla="*/ 9727 h 10072"/>
                    <a:gd name="connsiteX37" fmla="*/ 6732 w 10899"/>
                    <a:gd name="connsiteY37" fmla="*/ 9626 h 10072"/>
                    <a:gd name="connsiteX38" fmla="*/ 6574 w 10899"/>
                    <a:gd name="connsiteY38" fmla="*/ 9539 h 10072"/>
                    <a:gd name="connsiteX39" fmla="*/ 6390 w 10899"/>
                    <a:gd name="connsiteY39" fmla="*/ 9410 h 10072"/>
                    <a:gd name="connsiteX40" fmla="*/ 6246 w 10899"/>
                    <a:gd name="connsiteY40" fmla="*/ 9296 h 10072"/>
                    <a:gd name="connsiteX41" fmla="*/ 6090 w 10899"/>
                    <a:gd name="connsiteY41" fmla="*/ 9151 h 10072"/>
                    <a:gd name="connsiteX42" fmla="*/ 5788 w 10899"/>
                    <a:gd name="connsiteY42" fmla="*/ 8849 h 10072"/>
                    <a:gd name="connsiteX43" fmla="*/ 5513 w 10899"/>
                    <a:gd name="connsiteY43" fmla="*/ 8518 h 10072"/>
                    <a:gd name="connsiteX44" fmla="*/ 5252 w 10899"/>
                    <a:gd name="connsiteY44" fmla="*/ 8158 h 10072"/>
                    <a:gd name="connsiteX45" fmla="*/ 5001 w 10899"/>
                    <a:gd name="connsiteY45" fmla="*/ 7769 h 10072"/>
                    <a:gd name="connsiteX46" fmla="*/ 4753 w 10899"/>
                    <a:gd name="connsiteY46" fmla="*/ 7367 h 10072"/>
                    <a:gd name="connsiteX47" fmla="*/ 4530 w 10899"/>
                    <a:gd name="connsiteY47" fmla="*/ 6950 h 10072"/>
                    <a:gd name="connsiteX48" fmla="*/ 4308 w 10899"/>
                    <a:gd name="connsiteY48" fmla="*/ 6518 h 10072"/>
                    <a:gd name="connsiteX49" fmla="*/ 4098 w 10899"/>
                    <a:gd name="connsiteY49" fmla="*/ 6072 h 10072"/>
                    <a:gd name="connsiteX50" fmla="*/ 3691 w 10899"/>
                    <a:gd name="connsiteY50" fmla="*/ 5166 h 10072"/>
                    <a:gd name="connsiteX51" fmla="*/ 2931 w 10899"/>
                    <a:gd name="connsiteY51" fmla="*/ 3382 h 10072"/>
                    <a:gd name="connsiteX52" fmla="*/ 2761 w 10899"/>
                    <a:gd name="connsiteY52" fmla="*/ 2935 h 10072"/>
                    <a:gd name="connsiteX53" fmla="*/ 2563 w 10899"/>
                    <a:gd name="connsiteY53" fmla="*/ 2532 h 10072"/>
                    <a:gd name="connsiteX54" fmla="*/ 2380 w 10899"/>
                    <a:gd name="connsiteY54" fmla="*/ 2173 h 10072"/>
                    <a:gd name="connsiteX55" fmla="*/ 2183 w 10899"/>
                    <a:gd name="connsiteY55" fmla="*/ 1799 h 10072"/>
                    <a:gd name="connsiteX56" fmla="*/ 1988 w 10899"/>
                    <a:gd name="connsiteY56" fmla="*/ 1468 h 10072"/>
                    <a:gd name="connsiteX57" fmla="*/ 1791 w 10899"/>
                    <a:gd name="connsiteY57" fmla="*/ 1180 h 10072"/>
                    <a:gd name="connsiteX58" fmla="*/ 1582 w 10899"/>
                    <a:gd name="connsiteY58" fmla="*/ 908 h 10072"/>
                    <a:gd name="connsiteX59" fmla="*/ 1372 w 10899"/>
                    <a:gd name="connsiteY59" fmla="*/ 706 h 10072"/>
                    <a:gd name="connsiteX60" fmla="*/ 1253 w 10899"/>
                    <a:gd name="connsiteY60" fmla="*/ 605 h 10072"/>
                    <a:gd name="connsiteX61" fmla="*/ 1136 w 10899"/>
                    <a:gd name="connsiteY61" fmla="*/ 504 h 10072"/>
                    <a:gd name="connsiteX62" fmla="*/ 1017 w 10899"/>
                    <a:gd name="connsiteY62" fmla="*/ 447 h 10072"/>
                    <a:gd name="connsiteX63" fmla="*/ 0 w 10899"/>
                    <a:gd name="connsiteY63" fmla="*/ 626 h 10072"/>
                    <a:gd name="connsiteX64" fmla="*/ 312 w 10899"/>
                    <a:gd name="connsiteY64" fmla="*/ 0 h 10072"/>
                    <a:gd name="connsiteX65" fmla="*/ 1201 w 10899"/>
                    <a:gd name="connsiteY65" fmla="*/ 115 h 10072"/>
                    <a:gd name="connsiteX66" fmla="*/ 1385 w 10899"/>
                    <a:gd name="connsiteY66" fmla="*/ 187 h 10072"/>
                    <a:gd name="connsiteX67" fmla="*/ 1568 w 10899"/>
                    <a:gd name="connsiteY67" fmla="*/ 260 h 10072"/>
                    <a:gd name="connsiteX68" fmla="*/ 1738 w 10899"/>
                    <a:gd name="connsiteY68" fmla="*/ 346 h 10072"/>
                    <a:gd name="connsiteX69" fmla="*/ 1922 w 10899"/>
                    <a:gd name="connsiteY69" fmla="*/ 447 h 10072"/>
                    <a:gd name="connsiteX70" fmla="*/ 2080 w 10899"/>
                    <a:gd name="connsiteY70" fmla="*/ 533 h 10072"/>
                    <a:gd name="connsiteX71" fmla="*/ 2236 w 10899"/>
                    <a:gd name="connsiteY71" fmla="*/ 662 h 10072"/>
                    <a:gd name="connsiteX72" fmla="*/ 2406 w 10899"/>
                    <a:gd name="connsiteY72" fmla="*/ 792 h 10072"/>
                    <a:gd name="connsiteX73" fmla="*/ 2563 w 10899"/>
                    <a:gd name="connsiteY73" fmla="*/ 922 h 10072"/>
                    <a:gd name="connsiteX74" fmla="*/ 2866 w 10899"/>
                    <a:gd name="connsiteY74" fmla="*/ 1209 h 10072"/>
                    <a:gd name="connsiteX75" fmla="*/ 3141 w 10899"/>
                    <a:gd name="connsiteY75" fmla="*/ 1554 h 10072"/>
                    <a:gd name="connsiteX76" fmla="*/ 3402 w 10899"/>
                    <a:gd name="connsiteY76" fmla="*/ 1914 h 10072"/>
                    <a:gd name="connsiteX77" fmla="*/ 3652 w 10899"/>
                    <a:gd name="connsiteY77" fmla="*/ 2303 h 10072"/>
                    <a:gd name="connsiteX78" fmla="*/ 3901 w 10899"/>
                    <a:gd name="connsiteY78" fmla="*/ 2706 h 10072"/>
                    <a:gd name="connsiteX79" fmla="*/ 4124 w 10899"/>
                    <a:gd name="connsiteY79" fmla="*/ 3123 h 10072"/>
                    <a:gd name="connsiteX80" fmla="*/ 4360 w 10899"/>
                    <a:gd name="connsiteY80" fmla="*/ 3555 h 10072"/>
                    <a:gd name="connsiteX81" fmla="*/ 4569 w 10899"/>
                    <a:gd name="connsiteY81" fmla="*/ 3999 h 10072"/>
                    <a:gd name="connsiteX82" fmla="*/ 4961 w 10899"/>
                    <a:gd name="connsiteY82" fmla="*/ 4906 h 10072"/>
                    <a:gd name="connsiteX83" fmla="*/ 5735 w 10899"/>
                    <a:gd name="connsiteY83" fmla="*/ 6705 h 10072"/>
                    <a:gd name="connsiteX84" fmla="*/ 6102 w 10899"/>
                    <a:gd name="connsiteY84" fmla="*/ 7540 h 10072"/>
                    <a:gd name="connsiteX85" fmla="*/ 6298 w 10899"/>
                    <a:gd name="connsiteY85" fmla="*/ 7900 h 10072"/>
                    <a:gd name="connsiteX86" fmla="*/ 6484 w 10899"/>
                    <a:gd name="connsiteY86" fmla="*/ 8273 h 10072"/>
                    <a:gd name="connsiteX87" fmla="*/ 6692 w 10899"/>
                    <a:gd name="connsiteY87" fmla="*/ 8605 h 10072"/>
                    <a:gd name="connsiteX88" fmla="*/ 6889 w 10899"/>
                    <a:gd name="connsiteY88" fmla="*/ 8893 h 10072"/>
                    <a:gd name="connsiteX89" fmla="*/ 7085 w 10899"/>
                    <a:gd name="connsiteY89" fmla="*/ 9165 h 10072"/>
                    <a:gd name="connsiteX90" fmla="*/ 7307 w 10899"/>
                    <a:gd name="connsiteY90" fmla="*/ 9367 h 10072"/>
                    <a:gd name="connsiteX91" fmla="*/ 7426 w 10899"/>
                    <a:gd name="connsiteY91" fmla="*/ 9467 h 10072"/>
                    <a:gd name="connsiteX92" fmla="*/ 7530 w 10899"/>
                    <a:gd name="connsiteY92" fmla="*/ 9569 h 10072"/>
                    <a:gd name="connsiteX93" fmla="*/ 7649 w 10899"/>
                    <a:gd name="connsiteY93" fmla="*/ 9626 h 10072"/>
                    <a:gd name="connsiteX94" fmla="*/ 7768 w 10899"/>
                    <a:gd name="connsiteY94" fmla="*/ 9698 h 10072"/>
                    <a:gd name="connsiteX95" fmla="*/ 7885 w 10899"/>
                    <a:gd name="connsiteY95" fmla="*/ 9741 h 10072"/>
                    <a:gd name="connsiteX96" fmla="*/ 8016 w 10899"/>
                    <a:gd name="connsiteY96" fmla="*/ 9770 h 10072"/>
                    <a:gd name="connsiteX97" fmla="*/ 8148 w 10899"/>
                    <a:gd name="connsiteY97" fmla="*/ 9813 h 10072"/>
                    <a:gd name="connsiteX98" fmla="*/ 8265 w 10899"/>
                    <a:gd name="connsiteY98" fmla="*/ 9813 h 10072"/>
                    <a:gd name="connsiteX0" fmla="*/ 7956 w 10590"/>
                    <a:gd name="connsiteY0" fmla="*/ 9813 h 10072"/>
                    <a:gd name="connsiteX1" fmla="*/ 7956 w 10590"/>
                    <a:gd name="connsiteY1" fmla="*/ 9813 h 10072"/>
                    <a:gd name="connsiteX2" fmla="*/ 8126 w 10590"/>
                    <a:gd name="connsiteY2" fmla="*/ 9813 h 10072"/>
                    <a:gd name="connsiteX3" fmla="*/ 8257 w 10590"/>
                    <a:gd name="connsiteY3" fmla="*/ 9770 h 10072"/>
                    <a:gd name="connsiteX4" fmla="*/ 8401 w 10590"/>
                    <a:gd name="connsiteY4" fmla="*/ 9727 h 10072"/>
                    <a:gd name="connsiteX5" fmla="*/ 8545 w 10590"/>
                    <a:gd name="connsiteY5" fmla="*/ 9683 h 10072"/>
                    <a:gd name="connsiteX6" fmla="*/ 8678 w 10590"/>
                    <a:gd name="connsiteY6" fmla="*/ 9598 h 10072"/>
                    <a:gd name="connsiteX7" fmla="*/ 8808 w 10590"/>
                    <a:gd name="connsiteY7" fmla="*/ 9497 h 10072"/>
                    <a:gd name="connsiteX8" fmla="*/ 8926 w 10590"/>
                    <a:gd name="connsiteY8" fmla="*/ 9410 h 10072"/>
                    <a:gd name="connsiteX9" fmla="*/ 9056 w 10590"/>
                    <a:gd name="connsiteY9" fmla="*/ 9281 h 10072"/>
                    <a:gd name="connsiteX10" fmla="*/ 9201 w 10590"/>
                    <a:gd name="connsiteY10" fmla="*/ 9151 h 10072"/>
                    <a:gd name="connsiteX11" fmla="*/ 9319 w 10590"/>
                    <a:gd name="connsiteY11" fmla="*/ 9008 h 10072"/>
                    <a:gd name="connsiteX12" fmla="*/ 9554 w 10590"/>
                    <a:gd name="connsiteY12" fmla="*/ 8676 h 10072"/>
                    <a:gd name="connsiteX13" fmla="*/ 9791 w 10590"/>
                    <a:gd name="connsiteY13" fmla="*/ 8303 h 10072"/>
                    <a:gd name="connsiteX14" fmla="*/ 10000 w 10590"/>
                    <a:gd name="connsiteY14" fmla="*/ 7900 h 10072"/>
                    <a:gd name="connsiteX15" fmla="*/ 10302 w 10590"/>
                    <a:gd name="connsiteY15" fmla="*/ 8346 h 10072"/>
                    <a:gd name="connsiteX16" fmla="*/ 10590 w 10590"/>
                    <a:gd name="connsiteY16" fmla="*/ 8763 h 10072"/>
                    <a:gd name="connsiteX17" fmla="*/ 10315 w 10590"/>
                    <a:gd name="connsiteY17" fmla="*/ 9051 h 10072"/>
                    <a:gd name="connsiteX18" fmla="*/ 10040 w 10590"/>
                    <a:gd name="connsiteY18" fmla="*/ 9310 h 10072"/>
                    <a:gd name="connsiteX19" fmla="*/ 9724 w 10590"/>
                    <a:gd name="connsiteY19" fmla="*/ 9539 h 10072"/>
                    <a:gd name="connsiteX20" fmla="*/ 9581 w 10590"/>
                    <a:gd name="connsiteY20" fmla="*/ 9626 h 10072"/>
                    <a:gd name="connsiteX21" fmla="*/ 9411 w 10590"/>
                    <a:gd name="connsiteY21" fmla="*/ 9727 h 10072"/>
                    <a:gd name="connsiteX22" fmla="*/ 9241 w 10590"/>
                    <a:gd name="connsiteY22" fmla="*/ 9813 h 10072"/>
                    <a:gd name="connsiteX23" fmla="*/ 9083 w 10590"/>
                    <a:gd name="connsiteY23" fmla="*/ 9870 h 10072"/>
                    <a:gd name="connsiteX24" fmla="*/ 8900 w 10590"/>
                    <a:gd name="connsiteY24" fmla="*/ 9942 h 10072"/>
                    <a:gd name="connsiteX25" fmla="*/ 8730 w 10590"/>
                    <a:gd name="connsiteY25" fmla="*/ 9986 h 10072"/>
                    <a:gd name="connsiteX26" fmla="*/ 8545 w 10590"/>
                    <a:gd name="connsiteY26" fmla="*/ 10015 h 10072"/>
                    <a:gd name="connsiteX27" fmla="*/ 8362 w 10590"/>
                    <a:gd name="connsiteY27" fmla="*/ 10043 h 10072"/>
                    <a:gd name="connsiteX28" fmla="*/ 8165 w 10590"/>
                    <a:gd name="connsiteY28" fmla="*/ 10072 h 10072"/>
                    <a:gd name="connsiteX29" fmla="*/ 7956 w 10590"/>
                    <a:gd name="connsiteY29" fmla="*/ 10072 h 10072"/>
                    <a:gd name="connsiteX30" fmla="*/ 7747 w 10590"/>
                    <a:gd name="connsiteY30" fmla="*/ 10072 h 10072"/>
                    <a:gd name="connsiteX31" fmla="*/ 7550 w 10590"/>
                    <a:gd name="connsiteY31" fmla="*/ 10029 h 10072"/>
                    <a:gd name="connsiteX32" fmla="*/ 7340 w 10590"/>
                    <a:gd name="connsiteY32" fmla="*/ 10001 h 10072"/>
                    <a:gd name="connsiteX33" fmla="*/ 7143 w 10590"/>
                    <a:gd name="connsiteY33" fmla="*/ 9958 h 10072"/>
                    <a:gd name="connsiteX34" fmla="*/ 6960 w 10590"/>
                    <a:gd name="connsiteY34" fmla="*/ 9884 h 10072"/>
                    <a:gd name="connsiteX35" fmla="*/ 6776 w 10590"/>
                    <a:gd name="connsiteY35" fmla="*/ 9827 h 10072"/>
                    <a:gd name="connsiteX36" fmla="*/ 6606 w 10590"/>
                    <a:gd name="connsiteY36" fmla="*/ 9727 h 10072"/>
                    <a:gd name="connsiteX37" fmla="*/ 6423 w 10590"/>
                    <a:gd name="connsiteY37" fmla="*/ 9626 h 10072"/>
                    <a:gd name="connsiteX38" fmla="*/ 6265 w 10590"/>
                    <a:gd name="connsiteY38" fmla="*/ 9539 h 10072"/>
                    <a:gd name="connsiteX39" fmla="*/ 6081 w 10590"/>
                    <a:gd name="connsiteY39" fmla="*/ 9410 h 10072"/>
                    <a:gd name="connsiteX40" fmla="*/ 5937 w 10590"/>
                    <a:gd name="connsiteY40" fmla="*/ 9296 h 10072"/>
                    <a:gd name="connsiteX41" fmla="*/ 5781 w 10590"/>
                    <a:gd name="connsiteY41" fmla="*/ 9151 h 10072"/>
                    <a:gd name="connsiteX42" fmla="*/ 5479 w 10590"/>
                    <a:gd name="connsiteY42" fmla="*/ 8849 h 10072"/>
                    <a:gd name="connsiteX43" fmla="*/ 5204 w 10590"/>
                    <a:gd name="connsiteY43" fmla="*/ 8518 h 10072"/>
                    <a:gd name="connsiteX44" fmla="*/ 4943 w 10590"/>
                    <a:gd name="connsiteY44" fmla="*/ 8158 h 10072"/>
                    <a:gd name="connsiteX45" fmla="*/ 4692 w 10590"/>
                    <a:gd name="connsiteY45" fmla="*/ 7769 h 10072"/>
                    <a:gd name="connsiteX46" fmla="*/ 4444 w 10590"/>
                    <a:gd name="connsiteY46" fmla="*/ 7367 h 10072"/>
                    <a:gd name="connsiteX47" fmla="*/ 4221 w 10590"/>
                    <a:gd name="connsiteY47" fmla="*/ 6950 h 10072"/>
                    <a:gd name="connsiteX48" fmla="*/ 3999 w 10590"/>
                    <a:gd name="connsiteY48" fmla="*/ 6518 h 10072"/>
                    <a:gd name="connsiteX49" fmla="*/ 3789 w 10590"/>
                    <a:gd name="connsiteY49" fmla="*/ 6072 h 10072"/>
                    <a:gd name="connsiteX50" fmla="*/ 3382 w 10590"/>
                    <a:gd name="connsiteY50" fmla="*/ 5166 h 10072"/>
                    <a:gd name="connsiteX51" fmla="*/ 2622 w 10590"/>
                    <a:gd name="connsiteY51" fmla="*/ 3382 h 10072"/>
                    <a:gd name="connsiteX52" fmla="*/ 2452 w 10590"/>
                    <a:gd name="connsiteY52" fmla="*/ 2935 h 10072"/>
                    <a:gd name="connsiteX53" fmla="*/ 2254 w 10590"/>
                    <a:gd name="connsiteY53" fmla="*/ 2532 h 10072"/>
                    <a:gd name="connsiteX54" fmla="*/ 2071 w 10590"/>
                    <a:gd name="connsiteY54" fmla="*/ 2173 h 10072"/>
                    <a:gd name="connsiteX55" fmla="*/ 1874 w 10590"/>
                    <a:gd name="connsiteY55" fmla="*/ 1799 h 10072"/>
                    <a:gd name="connsiteX56" fmla="*/ 1679 w 10590"/>
                    <a:gd name="connsiteY56" fmla="*/ 1468 h 10072"/>
                    <a:gd name="connsiteX57" fmla="*/ 1482 w 10590"/>
                    <a:gd name="connsiteY57" fmla="*/ 1180 h 10072"/>
                    <a:gd name="connsiteX58" fmla="*/ 1273 w 10590"/>
                    <a:gd name="connsiteY58" fmla="*/ 908 h 10072"/>
                    <a:gd name="connsiteX59" fmla="*/ 1063 w 10590"/>
                    <a:gd name="connsiteY59" fmla="*/ 706 h 10072"/>
                    <a:gd name="connsiteX60" fmla="*/ 944 w 10590"/>
                    <a:gd name="connsiteY60" fmla="*/ 605 h 10072"/>
                    <a:gd name="connsiteX61" fmla="*/ 827 w 10590"/>
                    <a:gd name="connsiteY61" fmla="*/ 504 h 10072"/>
                    <a:gd name="connsiteX62" fmla="*/ 708 w 10590"/>
                    <a:gd name="connsiteY62" fmla="*/ 447 h 10072"/>
                    <a:gd name="connsiteX63" fmla="*/ 337 w 10590"/>
                    <a:gd name="connsiteY63" fmla="*/ 411 h 10072"/>
                    <a:gd name="connsiteX64" fmla="*/ 3 w 10590"/>
                    <a:gd name="connsiteY64" fmla="*/ 0 h 10072"/>
                    <a:gd name="connsiteX65" fmla="*/ 892 w 10590"/>
                    <a:gd name="connsiteY65" fmla="*/ 115 h 10072"/>
                    <a:gd name="connsiteX66" fmla="*/ 1076 w 10590"/>
                    <a:gd name="connsiteY66" fmla="*/ 187 h 10072"/>
                    <a:gd name="connsiteX67" fmla="*/ 1259 w 10590"/>
                    <a:gd name="connsiteY67" fmla="*/ 260 h 10072"/>
                    <a:gd name="connsiteX68" fmla="*/ 1429 w 10590"/>
                    <a:gd name="connsiteY68" fmla="*/ 346 h 10072"/>
                    <a:gd name="connsiteX69" fmla="*/ 1613 w 10590"/>
                    <a:gd name="connsiteY69" fmla="*/ 447 h 10072"/>
                    <a:gd name="connsiteX70" fmla="*/ 1771 w 10590"/>
                    <a:gd name="connsiteY70" fmla="*/ 533 h 10072"/>
                    <a:gd name="connsiteX71" fmla="*/ 1927 w 10590"/>
                    <a:gd name="connsiteY71" fmla="*/ 662 h 10072"/>
                    <a:gd name="connsiteX72" fmla="*/ 2097 w 10590"/>
                    <a:gd name="connsiteY72" fmla="*/ 792 h 10072"/>
                    <a:gd name="connsiteX73" fmla="*/ 2254 w 10590"/>
                    <a:gd name="connsiteY73" fmla="*/ 922 h 10072"/>
                    <a:gd name="connsiteX74" fmla="*/ 2557 w 10590"/>
                    <a:gd name="connsiteY74" fmla="*/ 1209 h 10072"/>
                    <a:gd name="connsiteX75" fmla="*/ 2832 w 10590"/>
                    <a:gd name="connsiteY75" fmla="*/ 1554 h 10072"/>
                    <a:gd name="connsiteX76" fmla="*/ 3093 w 10590"/>
                    <a:gd name="connsiteY76" fmla="*/ 1914 h 10072"/>
                    <a:gd name="connsiteX77" fmla="*/ 3343 w 10590"/>
                    <a:gd name="connsiteY77" fmla="*/ 2303 h 10072"/>
                    <a:gd name="connsiteX78" fmla="*/ 3592 w 10590"/>
                    <a:gd name="connsiteY78" fmla="*/ 2706 h 10072"/>
                    <a:gd name="connsiteX79" fmla="*/ 3815 w 10590"/>
                    <a:gd name="connsiteY79" fmla="*/ 3123 h 10072"/>
                    <a:gd name="connsiteX80" fmla="*/ 4051 w 10590"/>
                    <a:gd name="connsiteY80" fmla="*/ 3555 h 10072"/>
                    <a:gd name="connsiteX81" fmla="*/ 4260 w 10590"/>
                    <a:gd name="connsiteY81" fmla="*/ 3999 h 10072"/>
                    <a:gd name="connsiteX82" fmla="*/ 4652 w 10590"/>
                    <a:gd name="connsiteY82" fmla="*/ 4906 h 10072"/>
                    <a:gd name="connsiteX83" fmla="*/ 5426 w 10590"/>
                    <a:gd name="connsiteY83" fmla="*/ 6705 h 10072"/>
                    <a:gd name="connsiteX84" fmla="*/ 5793 w 10590"/>
                    <a:gd name="connsiteY84" fmla="*/ 7540 h 10072"/>
                    <a:gd name="connsiteX85" fmla="*/ 5989 w 10590"/>
                    <a:gd name="connsiteY85" fmla="*/ 7900 h 10072"/>
                    <a:gd name="connsiteX86" fmla="*/ 6175 w 10590"/>
                    <a:gd name="connsiteY86" fmla="*/ 8273 h 10072"/>
                    <a:gd name="connsiteX87" fmla="*/ 6383 w 10590"/>
                    <a:gd name="connsiteY87" fmla="*/ 8605 h 10072"/>
                    <a:gd name="connsiteX88" fmla="*/ 6580 w 10590"/>
                    <a:gd name="connsiteY88" fmla="*/ 8893 h 10072"/>
                    <a:gd name="connsiteX89" fmla="*/ 6776 w 10590"/>
                    <a:gd name="connsiteY89" fmla="*/ 9165 h 10072"/>
                    <a:gd name="connsiteX90" fmla="*/ 6998 w 10590"/>
                    <a:gd name="connsiteY90" fmla="*/ 9367 h 10072"/>
                    <a:gd name="connsiteX91" fmla="*/ 7117 w 10590"/>
                    <a:gd name="connsiteY91" fmla="*/ 9467 h 10072"/>
                    <a:gd name="connsiteX92" fmla="*/ 7221 w 10590"/>
                    <a:gd name="connsiteY92" fmla="*/ 9569 h 10072"/>
                    <a:gd name="connsiteX93" fmla="*/ 7340 w 10590"/>
                    <a:gd name="connsiteY93" fmla="*/ 9626 h 10072"/>
                    <a:gd name="connsiteX94" fmla="*/ 7459 w 10590"/>
                    <a:gd name="connsiteY94" fmla="*/ 9698 h 10072"/>
                    <a:gd name="connsiteX95" fmla="*/ 7576 w 10590"/>
                    <a:gd name="connsiteY95" fmla="*/ 9741 h 10072"/>
                    <a:gd name="connsiteX96" fmla="*/ 7707 w 10590"/>
                    <a:gd name="connsiteY96" fmla="*/ 9770 h 10072"/>
                    <a:gd name="connsiteX97" fmla="*/ 7839 w 10590"/>
                    <a:gd name="connsiteY97" fmla="*/ 9813 h 10072"/>
                    <a:gd name="connsiteX98" fmla="*/ 7956 w 10590"/>
                    <a:gd name="connsiteY98" fmla="*/ 9813 h 1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0590" h="10072">
                      <a:moveTo>
                        <a:pt x="7956" y="9813"/>
                      </a:moveTo>
                      <a:lnTo>
                        <a:pt x="7956" y="9813"/>
                      </a:lnTo>
                      <a:lnTo>
                        <a:pt x="8126" y="9813"/>
                      </a:lnTo>
                      <a:cubicBezTo>
                        <a:pt x="8170" y="9799"/>
                        <a:pt x="8213" y="9784"/>
                        <a:pt x="8257" y="9770"/>
                      </a:cubicBezTo>
                      <a:cubicBezTo>
                        <a:pt x="8306" y="9756"/>
                        <a:pt x="8353" y="9741"/>
                        <a:pt x="8401" y="9727"/>
                      </a:cubicBezTo>
                      <a:lnTo>
                        <a:pt x="8545" y="9683"/>
                      </a:lnTo>
                      <a:lnTo>
                        <a:pt x="8678" y="9598"/>
                      </a:lnTo>
                      <a:cubicBezTo>
                        <a:pt x="8721" y="9564"/>
                        <a:pt x="8765" y="9531"/>
                        <a:pt x="8808" y="9497"/>
                      </a:cubicBezTo>
                      <a:cubicBezTo>
                        <a:pt x="8848" y="9468"/>
                        <a:pt x="8886" y="9439"/>
                        <a:pt x="8926" y="9410"/>
                      </a:cubicBezTo>
                      <a:lnTo>
                        <a:pt x="9056" y="9281"/>
                      </a:lnTo>
                      <a:cubicBezTo>
                        <a:pt x="9105" y="9238"/>
                        <a:pt x="9152" y="9194"/>
                        <a:pt x="9201" y="9151"/>
                      </a:cubicBezTo>
                      <a:cubicBezTo>
                        <a:pt x="9240" y="9103"/>
                        <a:pt x="9280" y="9056"/>
                        <a:pt x="9319" y="9008"/>
                      </a:cubicBezTo>
                      <a:cubicBezTo>
                        <a:pt x="9397" y="8897"/>
                        <a:pt x="9476" y="8787"/>
                        <a:pt x="9554" y="8676"/>
                      </a:cubicBezTo>
                      <a:cubicBezTo>
                        <a:pt x="9633" y="8552"/>
                        <a:pt x="9711" y="8427"/>
                        <a:pt x="9791" y="8303"/>
                      </a:cubicBezTo>
                      <a:cubicBezTo>
                        <a:pt x="9860" y="8168"/>
                        <a:pt x="9930" y="8034"/>
                        <a:pt x="10000" y="7900"/>
                      </a:cubicBezTo>
                      <a:lnTo>
                        <a:pt x="10302" y="8346"/>
                      </a:lnTo>
                      <a:lnTo>
                        <a:pt x="10590" y="8763"/>
                      </a:lnTo>
                      <a:cubicBezTo>
                        <a:pt x="10498" y="8858"/>
                        <a:pt x="10407" y="8955"/>
                        <a:pt x="10315" y="9051"/>
                      </a:cubicBezTo>
                      <a:lnTo>
                        <a:pt x="10040" y="9310"/>
                      </a:lnTo>
                      <a:lnTo>
                        <a:pt x="9724" y="9539"/>
                      </a:lnTo>
                      <a:cubicBezTo>
                        <a:pt x="9677" y="9569"/>
                        <a:pt x="9628" y="9597"/>
                        <a:pt x="9581" y="9626"/>
                      </a:cubicBezTo>
                      <a:cubicBezTo>
                        <a:pt x="9525" y="9660"/>
                        <a:pt x="9467" y="9693"/>
                        <a:pt x="9411" y="9727"/>
                      </a:cubicBezTo>
                      <a:lnTo>
                        <a:pt x="9241" y="9813"/>
                      </a:lnTo>
                      <a:lnTo>
                        <a:pt x="9083" y="9870"/>
                      </a:lnTo>
                      <a:lnTo>
                        <a:pt x="8900" y="9942"/>
                      </a:lnTo>
                      <a:lnTo>
                        <a:pt x="8730" y="9986"/>
                      </a:lnTo>
                      <a:lnTo>
                        <a:pt x="8545" y="10015"/>
                      </a:lnTo>
                      <a:lnTo>
                        <a:pt x="8362" y="10043"/>
                      </a:lnTo>
                      <a:lnTo>
                        <a:pt x="8165" y="10072"/>
                      </a:lnTo>
                      <a:lnTo>
                        <a:pt x="7956" y="10072"/>
                      </a:lnTo>
                      <a:lnTo>
                        <a:pt x="7747" y="10072"/>
                      </a:lnTo>
                      <a:lnTo>
                        <a:pt x="7550" y="10029"/>
                      </a:lnTo>
                      <a:lnTo>
                        <a:pt x="7340" y="10001"/>
                      </a:lnTo>
                      <a:lnTo>
                        <a:pt x="7143" y="9958"/>
                      </a:lnTo>
                      <a:lnTo>
                        <a:pt x="6960" y="9884"/>
                      </a:lnTo>
                      <a:lnTo>
                        <a:pt x="6776" y="9827"/>
                      </a:lnTo>
                      <a:lnTo>
                        <a:pt x="6606" y="9727"/>
                      </a:lnTo>
                      <a:lnTo>
                        <a:pt x="6423" y="9626"/>
                      </a:lnTo>
                      <a:lnTo>
                        <a:pt x="6265" y="9539"/>
                      </a:lnTo>
                      <a:lnTo>
                        <a:pt x="6081" y="9410"/>
                      </a:lnTo>
                      <a:lnTo>
                        <a:pt x="5937" y="9296"/>
                      </a:lnTo>
                      <a:cubicBezTo>
                        <a:pt x="5884" y="9248"/>
                        <a:pt x="5833" y="9199"/>
                        <a:pt x="5781" y="9151"/>
                      </a:cubicBezTo>
                      <a:lnTo>
                        <a:pt x="5479" y="8849"/>
                      </a:lnTo>
                      <a:lnTo>
                        <a:pt x="5204" y="8518"/>
                      </a:lnTo>
                      <a:lnTo>
                        <a:pt x="4943" y="8158"/>
                      </a:lnTo>
                      <a:cubicBezTo>
                        <a:pt x="4860" y="8028"/>
                        <a:pt x="4775" y="7899"/>
                        <a:pt x="4692" y="7769"/>
                      </a:cubicBezTo>
                      <a:cubicBezTo>
                        <a:pt x="4609" y="7636"/>
                        <a:pt x="4527" y="7501"/>
                        <a:pt x="4444" y="7367"/>
                      </a:cubicBezTo>
                      <a:lnTo>
                        <a:pt x="4221" y="6950"/>
                      </a:lnTo>
                      <a:lnTo>
                        <a:pt x="3999" y="6518"/>
                      </a:lnTo>
                      <a:cubicBezTo>
                        <a:pt x="3928" y="6369"/>
                        <a:pt x="3859" y="6221"/>
                        <a:pt x="3789" y="6072"/>
                      </a:cubicBezTo>
                      <a:lnTo>
                        <a:pt x="3382" y="5166"/>
                      </a:lnTo>
                      <a:lnTo>
                        <a:pt x="2622" y="3382"/>
                      </a:lnTo>
                      <a:cubicBezTo>
                        <a:pt x="2566" y="3232"/>
                        <a:pt x="2509" y="3085"/>
                        <a:pt x="2452" y="2935"/>
                      </a:cubicBezTo>
                      <a:cubicBezTo>
                        <a:pt x="2387" y="2801"/>
                        <a:pt x="2321" y="2667"/>
                        <a:pt x="2254" y="2532"/>
                      </a:cubicBezTo>
                      <a:cubicBezTo>
                        <a:pt x="2193" y="2413"/>
                        <a:pt x="2133" y="2293"/>
                        <a:pt x="2071" y="2173"/>
                      </a:cubicBezTo>
                      <a:cubicBezTo>
                        <a:pt x="2006" y="2048"/>
                        <a:pt x="1939" y="1924"/>
                        <a:pt x="1874" y="1799"/>
                      </a:cubicBezTo>
                      <a:lnTo>
                        <a:pt x="1679" y="1468"/>
                      </a:lnTo>
                      <a:lnTo>
                        <a:pt x="1482" y="1180"/>
                      </a:lnTo>
                      <a:lnTo>
                        <a:pt x="1273" y="908"/>
                      </a:lnTo>
                      <a:lnTo>
                        <a:pt x="1063" y="706"/>
                      </a:lnTo>
                      <a:cubicBezTo>
                        <a:pt x="1024" y="673"/>
                        <a:pt x="984" y="638"/>
                        <a:pt x="944" y="605"/>
                      </a:cubicBezTo>
                      <a:cubicBezTo>
                        <a:pt x="905" y="572"/>
                        <a:pt x="866" y="537"/>
                        <a:pt x="827" y="504"/>
                      </a:cubicBezTo>
                      <a:lnTo>
                        <a:pt x="708" y="447"/>
                      </a:lnTo>
                      <a:cubicBezTo>
                        <a:pt x="668" y="423"/>
                        <a:pt x="377" y="435"/>
                        <a:pt x="337" y="411"/>
                      </a:cubicBezTo>
                      <a:cubicBezTo>
                        <a:pt x="372" y="310"/>
                        <a:pt x="-32" y="101"/>
                        <a:pt x="3" y="0"/>
                      </a:cubicBezTo>
                      <a:lnTo>
                        <a:pt x="892" y="115"/>
                      </a:lnTo>
                      <a:lnTo>
                        <a:pt x="1076" y="187"/>
                      </a:lnTo>
                      <a:lnTo>
                        <a:pt x="1259" y="260"/>
                      </a:lnTo>
                      <a:cubicBezTo>
                        <a:pt x="1315" y="289"/>
                        <a:pt x="1373" y="317"/>
                        <a:pt x="1429" y="346"/>
                      </a:cubicBezTo>
                      <a:lnTo>
                        <a:pt x="1613" y="447"/>
                      </a:lnTo>
                      <a:lnTo>
                        <a:pt x="1771" y="533"/>
                      </a:lnTo>
                      <a:lnTo>
                        <a:pt x="1927" y="662"/>
                      </a:lnTo>
                      <a:cubicBezTo>
                        <a:pt x="1984" y="705"/>
                        <a:pt x="2040" y="749"/>
                        <a:pt x="2097" y="792"/>
                      </a:cubicBezTo>
                      <a:lnTo>
                        <a:pt x="2254" y="922"/>
                      </a:lnTo>
                      <a:lnTo>
                        <a:pt x="2557" y="1209"/>
                      </a:lnTo>
                      <a:lnTo>
                        <a:pt x="2832" y="1554"/>
                      </a:lnTo>
                      <a:lnTo>
                        <a:pt x="3093" y="1914"/>
                      </a:lnTo>
                      <a:cubicBezTo>
                        <a:pt x="3176" y="2044"/>
                        <a:pt x="3260" y="2173"/>
                        <a:pt x="3343" y="2303"/>
                      </a:cubicBezTo>
                      <a:lnTo>
                        <a:pt x="3592" y="2706"/>
                      </a:lnTo>
                      <a:lnTo>
                        <a:pt x="3815" y="3123"/>
                      </a:lnTo>
                      <a:cubicBezTo>
                        <a:pt x="3894" y="3266"/>
                        <a:pt x="3972" y="3411"/>
                        <a:pt x="4051" y="3555"/>
                      </a:cubicBezTo>
                      <a:cubicBezTo>
                        <a:pt x="4120" y="3703"/>
                        <a:pt x="4191" y="3852"/>
                        <a:pt x="4260" y="3999"/>
                      </a:cubicBezTo>
                      <a:lnTo>
                        <a:pt x="4652" y="4906"/>
                      </a:lnTo>
                      <a:lnTo>
                        <a:pt x="5426" y="6705"/>
                      </a:lnTo>
                      <a:cubicBezTo>
                        <a:pt x="5549" y="6983"/>
                        <a:pt x="5671" y="7262"/>
                        <a:pt x="5793" y="7540"/>
                      </a:cubicBezTo>
                      <a:lnTo>
                        <a:pt x="5989" y="7900"/>
                      </a:lnTo>
                      <a:cubicBezTo>
                        <a:pt x="6050" y="8024"/>
                        <a:pt x="6113" y="8149"/>
                        <a:pt x="6175" y="8273"/>
                      </a:cubicBezTo>
                      <a:cubicBezTo>
                        <a:pt x="6244" y="8384"/>
                        <a:pt x="6314" y="8493"/>
                        <a:pt x="6383" y="8605"/>
                      </a:cubicBezTo>
                      <a:cubicBezTo>
                        <a:pt x="6448" y="8701"/>
                        <a:pt x="6515" y="8797"/>
                        <a:pt x="6580" y="8893"/>
                      </a:cubicBezTo>
                      <a:cubicBezTo>
                        <a:pt x="6645" y="8984"/>
                        <a:pt x="6711" y="9074"/>
                        <a:pt x="6776" y="9165"/>
                      </a:cubicBezTo>
                      <a:lnTo>
                        <a:pt x="6998" y="9367"/>
                      </a:lnTo>
                      <a:cubicBezTo>
                        <a:pt x="7038" y="9400"/>
                        <a:pt x="7078" y="9434"/>
                        <a:pt x="7117" y="9467"/>
                      </a:cubicBezTo>
                      <a:lnTo>
                        <a:pt x="7221" y="9569"/>
                      </a:lnTo>
                      <a:lnTo>
                        <a:pt x="7340" y="9626"/>
                      </a:lnTo>
                      <a:lnTo>
                        <a:pt x="7459" y="9698"/>
                      </a:lnTo>
                      <a:lnTo>
                        <a:pt x="7576" y="9741"/>
                      </a:lnTo>
                      <a:lnTo>
                        <a:pt x="7707" y="9770"/>
                      </a:lnTo>
                      <a:lnTo>
                        <a:pt x="7839" y="9813"/>
                      </a:lnTo>
                      <a:lnTo>
                        <a:pt x="7956" y="9813"/>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340" name="Group 339">
                  <a:extLst>
                    <a:ext uri="{FF2B5EF4-FFF2-40B4-BE49-F238E27FC236}">
                      <a16:creationId xmlns:a16="http://schemas.microsoft.com/office/drawing/2014/main" id="{90CEAE1F-782C-417E-9C5E-138B3F1B5487}"/>
                    </a:ext>
                  </a:extLst>
                </p:cNvPr>
                <p:cNvGrpSpPr/>
                <p:nvPr/>
              </p:nvGrpSpPr>
              <p:grpSpPr>
                <a:xfrm>
                  <a:off x="7912528" y="4792580"/>
                  <a:ext cx="526702" cy="640181"/>
                  <a:chOff x="-1864887" y="741508"/>
                  <a:chExt cx="274422" cy="473135"/>
                </a:xfrm>
                <a:grpFill/>
              </p:grpSpPr>
              <p:sp>
                <p:nvSpPr>
                  <p:cNvPr id="347" name="Rectangle 4098">
                    <a:extLst>
                      <a:ext uri="{FF2B5EF4-FFF2-40B4-BE49-F238E27FC236}">
                        <a16:creationId xmlns:a16="http://schemas.microsoft.com/office/drawing/2014/main" id="{A523F628-6F10-454E-869E-A7479D651751}"/>
                      </a:ext>
                    </a:extLst>
                  </p:cNvPr>
                  <p:cNvSpPr/>
                  <p:nvPr/>
                </p:nvSpPr>
                <p:spPr bwMode="auto">
                  <a:xfrm>
                    <a:off x="-1785605" y="781051"/>
                    <a:ext cx="36576" cy="433592"/>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3592">
                        <a:moveTo>
                          <a:pt x="229" y="16669"/>
                        </a:moveTo>
                        <a:lnTo>
                          <a:pt x="41186" y="0"/>
                        </a:lnTo>
                        <a:lnTo>
                          <a:pt x="41186" y="431211"/>
                        </a:lnTo>
                        <a:lnTo>
                          <a:pt x="230" y="433592"/>
                        </a:lnTo>
                        <a:cubicBezTo>
                          <a:pt x="-564" y="287474"/>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48" name="Rectangle 68">
                    <a:extLst>
                      <a:ext uri="{FF2B5EF4-FFF2-40B4-BE49-F238E27FC236}">
                        <a16:creationId xmlns:a16="http://schemas.microsoft.com/office/drawing/2014/main" id="{21BDBF8C-29E7-4387-B2F0-39F165E2A99F}"/>
                      </a:ext>
                    </a:extLst>
                  </p:cNvPr>
                  <p:cNvSpPr/>
                  <p:nvPr/>
                </p:nvSpPr>
                <p:spPr bwMode="auto">
                  <a:xfrm>
                    <a:off x="-1706323" y="741508"/>
                    <a:ext cx="36576" cy="431211"/>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1211"/>
                      <a:gd name="connsiteX1" fmla="*/ 45719 w 45719"/>
                      <a:gd name="connsiteY1" fmla="*/ 0 h 431211"/>
                      <a:gd name="connsiteX2" fmla="*/ 38575 w 45719"/>
                      <a:gd name="connsiteY2" fmla="*/ 402636 h 431211"/>
                      <a:gd name="connsiteX3" fmla="*/ 0 w 45719"/>
                      <a:gd name="connsiteY3" fmla="*/ 431211 h 431211"/>
                      <a:gd name="connsiteX4" fmla="*/ 0 w 45719"/>
                      <a:gd name="connsiteY4" fmla="*/ 0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19" h="431211">
                        <a:moveTo>
                          <a:pt x="0" y="0"/>
                        </a:moveTo>
                        <a:lnTo>
                          <a:pt x="45719" y="0"/>
                        </a:lnTo>
                        <a:lnTo>
                          <a:pt x="38575" y="402636"/>
                        </a:lnTo>
                        <a:lnTo>
                          <a:pt x="0" y="431211"/>
                        </a:lnTo>
                        <a:lnTo>
                          <a:pt x="0" y="0"/>
                        </a:ln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49" name="Rectangle 4098">
                    <a:extLst>
                      <a:ext uri="{FF2B5EF4-FFF2-40B4-BE49-F238E27FC236}">
                        <a16:creationId xmlns:a16="http://schemas.microsoft.com/office/drawing/2014/main" id="{0F486329-E4C3-4CAF-B58D-5C23C362ECFD}"/>
                      </a:ext>
                    </a:extLst>
                  </p:cNvPr>
                  <p:cNvSpPr/>
                  <p:nvPr/>
                </p:nvSpPr>
                <p:spPr bwMode="auto">
                  <a:xfrm>
                    <a:off x="-1864887" y="886653"/>
                    <a:ext cx="36576" cy="323820"/>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50" name="Rectangle 4098">
                    <a:extLst>
                      <a:ext uri="{FF2B5EF4-FFF2-40B4-BE49-F238E27FC236}">
                        <a16:creationId xmlns:a16="http://schemas.microsoft.com/office/drawing/2014/main" id="{35E9BD3C-DC27-41CC-A810-3C2F808F4F8D}"/>
                      </a:ext>
                    </a:extLst>
                  </p:cNvPr>
                  <p:cNvSpPr/>
                  <p:nvPr/>
                </p:nvSpPr>
                <p:spPr bwMode="auto">
                  <a:xfrm>
                    <a:off x="-1627041" y="743223"/>
                    <a:ext cx="36576" cy="274826"/>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65017"/>
                      <a:gd name="connsiteX1" fmla="*/ 41186 w 41186"/>
                      <a:gd name="connsiteY1" fmla="*/ 31682 h 465017"/>
                      <a:gd name="connsiteX2" fmla="*/ 41186 w 41186"/>
                      <a:gd name="connsiteY2" fmla="*/ 462893 h 465017"/>
                      <a:gd name="connsiteX3" fmla="*/ 230 w 41186"/>
                      <a:gd name="connsiteY3" fmla="*/ 465017 h 465017"/>
                      <a:gd name="connsiteX4" fmla="*/ 229 w 41186"/>
                      <a:gd name="connsiteY4" fmla="*/ 0 h 465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65017">
                        <a:moveTo>
                          <a:pt x="229" y="0"/>
                        </a:moveTo>
                        <a:lnTo>
                          <a:pt x="41186" y="31682"/>
                        </a:lnTo>
                        <a:lnTo>
                          <a:pt x="41186" y="462893"/>
                        </a:lnTo>
                        <a:lnTo>
                          <a:pt x="230" y="465017"/>
                        </a:lnTo>
                        <a:cubicBezTo>
                          <a:pt x="-564" y="318899"/>
                          <a:pt x="1023" y="146118"/>
                          <a:pt x="22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nvGrpSpPr>
                <p:cNvPr id="341" name="Group 340">
                  <a:extLst>
                    <a:ext uri="{FF2B5EF4-FFF2-40B4-BE49-F238E27FC236}">
                      <a16:creationId xmlns:a16="http://schemas.microsoft.com/office/drawing/2014/main" id="{DDF91170-CC61-476F-B359-DF89A8814F7E}"/>
                    </a:ext>
                  </a:extLst>
                </p:cNvPr>
                <p:cNvGrpSpPr/>
                <p:nvPr/>
              </p:nvGrpSpPr>
              <p:grpSpPr>
                <a:xfrm>
                  <a:off x="7066354" y="4765421"/>
                  <a:ext cx="509407" cy="672315"/>
                  <a:chOff x="-2308678" y="726689"/>
                  <a:chExt cx="265411" cy="496885"/>
                </a:xfrm>
                <a:grpFill/>
              </p:grpSpPr>
              <p:sp>
                <p:nvSpPr>
                  <p:cNvPr id="343" name="Rectangle 4098">
                    <a:extLst>
                      <a:ext uri="{FF2B5EF4-FFF2-40B4-BE49-F238E27FC236}">
                        <a16:creationId xmlns:a16="http://schemas.microsoft.com/office/drawing/2014/main" id="{859F62C7-E14F-44DE-8009-76857E087A83}"/>
                      </a:ext>
                    </a:extLst>
                  </p:cNvPr>
                  <p:cNvSpPr/>
                  <p:nvPr/>
                </p:nvSpPr>
                <p:spPr bwMode="auto">
                  <a:xfrm>
                    <a:off x="-2233453" y="726689"/>
                    <a:ext cx="36461" cy="47883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376442 h 431211"/>
                      <a:gd name="connsiteX4" fmla="*/ 229 w 41186"/>
                      <a:gd name="connsiteY4" fmla="*/ 16669 h 431211"/>
                      <a:gd name="connsiteX0" fmla="*/ 2779 w 41055"/>
                      <a:gd name="connsiteY0" fmla="*/ 0 h 478836"/>
                      <a:gd name="connsiteX1" fmla="*/ 41055 w 41055"/>
                      <a:gd name="connsiteY1" fmla="*/ 47625 h 478836"/>
                      <a:gd name="connsiteX2" fmla="*/ 41055 w 41055"/>
                      <a:gd name="connsiteY2" fmla="*/ 478836 h 478836"/>
                      <a:gd name="connsiteX3" fmla="*/ 99 w 41055"/>
                      <a:gd name="connsiteY3" fmla="*/ 424067 h 478836"/>
                      <a:gd name="connsiteX4" fmla="*/ 2779 w 41055"/>
                      <a:gd name="connsiteY4" fmla="*/ 0 h 478836"/>
                      <a:gd name="connsiteX0" fmla="*/ 2779 w 41055"/>
                      <a:gd name="connsiteY0" fmla="*/ 0 h 478836"/>
                      <a:gd name="connsiteX1" fmla="*/ 41055 w 41055"/>
                      <a:gd name="connsiteY1" fmla="*/ 9525 h 478836"/>
                      <a:gd name="connsiteX2" fmla="*/ 41055 w 41055"/>
                      <a:gd name="connsiteY2" fmla="*/ 478836 h 478836"/>
                      <a:gd name="connsiteX3" fmla="*/ 99 w 41055"/>
                      <a:gd name="connsiteY3" fmla="*/ 424067 h 478836"/>
                      <a:gd name="connsiteX4" fmla="*/ 2779 w 41055"/>
                      <a:gd name="connsiteY4" fmla="*/ 0 h 478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55" h="478836">
                        <a:moveTo>
                          <a:pt x="2779" y="0"/>
                        </a:moveTo>
                        <a:lnTo>
                          <a:pt x="41055" y="9525"/>
                        </a:lnTo>
                        <a:lnTo>
                          <a:pt x="41055" y="478836"/>
                        </a:lnTo>
                        <a:lnTo>
                          <a:pt x="99" y="424067"/>
                        </a:lnTo>
                        <a:cubicBezTo>
                          <a:pt x="-695" y="277949"/>
                          <a:pt x="3573" y="146118"/>
                          <a:pt x="277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44" name="Rectangle 68">
                    <a:extLst>
                      <a:ext uri="{FF2B5EF4-FFF2-40B4-BE49-F238E27FC236}">
                        <a16:creationId xmlns:a16="http://schemas.microsoft.com/office/drawing/2014/main" id="{C442705F-A4E3-4189-A782-A1728C4181A1}"/>
                      </a:ext>
                    </a:extLst>
                  </p:cNvPr>
                  <p:cNvSpPr/>
                  <p:nvPr/>
                </p:nvSpPr>
                <p:spPr bwMode="auto">
                  <a:xfrm>
                    <a:off x="-2158346" y="753823"/>
                    <a:ext cx="39854" cy="469751"/>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1211"/>
                      <a:gd name="connsiteX1" fmla="*/ 45719 w 45719"/>
                      <a:gd name="connsiteY1" fmla="*/ 0 h 431211"/>
                      <a:gd name="connsiteX2" fmla="*/ 38575 w 45719"/>
                      <a:gd name="connsiteY2" fmla="*/ 402636 h 431211"/>
                      <a:gd name="connsiteX3" fmla="*/ 0 w 45719"/>
                      <a:gd name="connsiteY3" fmla="*/ 431211 h 431211"/>
                      <a:gd name="connsiteX4" fmla="*/ 0 w 45719"/>
                      <a:gd name="connsiteY4" fmla="*/ 0 h 431211"/>
                      <a:gd name="connsiteX0" fmla="*/ 0 w 45719"/>
                      <a:gd name="connsiteY0" fmla="*/ 0 h 435015"/>
                      <a:gd name="connsiteX1" fmla="*/ 45719 w 45719"/>
                      <a:gd name="connsiteY1" fmla="*/ 0 h 435015"/>
                      <a:gd name="connsiteX2" fmla="*/ 34369 w 45719"/>
                      <a:gd name="connsiteY2" fmla="*/ 435015 h 435015"/>
                      <a:gd name="connsiteX3" fmla="*/ 0 w 45719"/>
                      <a:gd name="connsiteY3" fmla="*/ 431211 h 435015"/>
                      <a:gd name="connsiteX4" fmla="*/ 0 w 45719"/>
                      <a:gd name="connsiteY4" fmla="*/ 0 h 435015"/>
                      <a:gd name="connsiteX0" fmla="*/ 0 w 35203"/>
                      <a:gd name="connsiteY0" fmla="*/ 0 h 435015"/>
                      <a:gd name="connsiteX1" fmla="*/ 35203 w 35203"/>
                      <a:gd name="connsiteY1" fmla="*/ 28062 h 435015"/>
                      <a:gd name="connsiteX2" fmla="*/ 34369 w 35203"/>
                      <a:gd name="connsiteY2" fmla="*/ 435015 h 435015"/>
                      <a:gd name="connsiteX3" fmla="*/ 0 w 35203"/>
                      <a:gd name="connsiteY3" fmla="*/ 431211 h 435015"/>
                      <a:gd name="connsiteX4" fmla="*/ 0 w 35203"/>
                      <a:gd name="connsiteY4" fmla="*/ 0 h 435015"/>
                      <a:gd name="connsiteX0" fmla="*/ 4206 w 35203"/>
                      <a:gd name="connsiteY0" fmla="*/ 0 h 417747"/>
                      <a:gd name="connsiteX1" fmla="*/ 35203 w 35203"/>
                      <a:gd name="connsiteY1" fmla="*/ 10794 h 417747"/>
                      <a:gd name="connsiteX2" fmla="*/ 34369 w 35203"/>
                      <a:gd name="connsiteY2" fmla="*/ 417747 h 417747"/>
                      <a:gd name="connsiteX3" fmla="*/ 0 w 35203"/>
                      <a:gd name="connsiteY3" fmla="*/ 413943 h 417747"/>
                      <a:gd name="connsiteX4" fmla="*/ 4206 w 35203"/>
                      <a:gd name="connsiteY4" fmla="*/ 0 h 417747"/>
                      <a:gd name="connsiteX0" fmla="*/ 4206 w 35203"/>
                      <a:gd name="connsiteY0" fmla="*/ 0 h 425819"/>
                      <a:gd name="connsiteX1" fmla="*/ 35203 w 35203"/>
                      <a:gd name="connsiteY1" fmla="*/ 10794 h 425819"/>
                      <a:gd name="connsiteX2" fmla="*/ 33058 w 35203"/>
                      <a:gd name="connsiteY2" fmla="*/ 425819 h 425819"/>
                      <a:gd name="connsiteX3" fmla="*/ 0 w 35203"/>
                      <a:gd name="connsiteY3" fmla="*/ 413943 h 425819"/>
                      <a:gd name="connsiteX4" fmla="*/ 4206 w 35203"/>
                      <a:gd name="connsiteY4" fmla="*/ 0 h 425819"/>
                      <a:gd name="connsiteX0" fmla="*/ 4206 w 35203"/>
                      <a:gd name="connsiteY0" fmla="*/ 0 h 425819"/>
                      <a:gd name="connsiteX1" fmla="*/ 35203 w 35203"/>
                      <a:gd name="connsiteY1" fmla="*/ 20211 h 425819"/>
                      <a:gd name="connsiteX2" fmla="*/ 33058 w 35203"/>
                      <a:gd name="connsiteY2" fmla="*/ 425819 h 425819"/>
                      <a:gd name="connsiteX3" fmla="*/ 0 w 35203"/>
                      <a:gd name="connsiteY3" fmla="*/ 413943 h 425819"/>
                      <a:gd name="connsiteX4" fmla="*/ 4206 w 35203"/>
                      <a:gd name="connsiteY4" fmla="*/ 0 h 425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03" h="425819">
                        <a:moveTo>
                          <a:pt x="4206" y="0"/>
                        </a:moveTo>
                        <a:lnTo>
                          <a:pt x="35203" y="20211"/>
                        </a:lnTo>
                        <a:lnTo>
                          <a:pt x="33058" y="425819"/>
                        </a:lnTo>
                        <a:lnTo>
                          <a:pt x="0" y="413943"/>
                        </a:lnTo>
                        <a:lnTo>
                          <a:pt x="4206" y="0"/>
                        </a:ln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45" name="Rectangle 4098">
                    <a:extLst>
                      <a:ext uri="{FF2B5EF4-FFF2-40B4-BE49-F238E27FC236}">
                        <a16:creationId xmlns:a16="http://schemas.microsoft.com/office/drawing/2014/main" id="{A147062C-2851-4DCA-B3F5-EFFB6A820DEF}"/>
                      </a:ext>
                    </a:extLst>
                  </p:cNvPr>
                  <p:cNvSpPr/>
                  <p:nvPr/>
                </p:nvSpPr>
                <p:spPr bwMode="auto">
                  <a:xfrm>
                    <a:off x="-2308678" y="741806"/>
                    <a:ext cx="36576" cy="323820"/>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46" name="Rectangle 4098">
                    <a:extLst>
                      <a:ext uri="{FF2B5EF4-FFF2-40B4-BE49-F238E27FC236}">
                        <a16:creationId xmlns:a16="http://schemas.microsoft.com/office/drawing/2014/main" id="{D35FE188-FA55-43AF-A816-794CFB65D91A}"/>
                      </a:ext>
                    </a:extLst>
                  </p:cNvPr>
                  <p:cNvSpPr/>
                  <p:nvPr/>
                </p:nvSpPr>
                <p:spPr bwMode="auto">
                  <a:xfrm>
                    <a:off x="-2079843" y="855554"/>
                    <a:ext cx="36576" cy="360173"/>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39906"/>
                      <a:gd name="connsiteX1" fmla="*/ 41186 w 41186"/>
                      <a:gd name="connsiteY1" fmla="*/ 31682 h 439906"/>
                      <a:gd name="connsiteX2" fmla="*/ 39040 w 41186"/>
                      <a:gd name="connsiteY2" fmla="*/ 436080 h 439906"/>
                      <a:gd name="connsiteX3" fmla="*/ 230 w 41186"/>
                      <a:gd name="connsiteY3" fmla="*/ 439906 h 439906"/>
                      <a:gd name="connsiteX4" fmla="*/ 229 w 41186"/>
                      <a:gd name="connsiteY4" fmla="*/ 0 h 439906"/>
                      <a:gd name="connsiteX0" fmla="*/ 229 w 41186"/>
                      <a:gd name="connsiteY0" fmla="*/ 0 h 460015"/>
                      <a:gd name="connsiteX1" fmla="*/ 41186 w 41186"/>
                      <a:gd name="connsiteY1" fmla="*/ 31682 h 460015"/>
                      <a:gd name="connsiteX2" fmla="*/ 39040 w 41186"/>
                      <a:gd name="connsiteY2" fmla="*/ 436080 h 460015"/>
                      <a:gd name="connsiteX3" fmla="*/ 230 w 41186"/>
                      <a:gd name="connsiteY3" fmla="*/ 460015 h 460015"/>
                      <a:gd name="connsiteX4" fmla="*/ 229 w 41186"/>
                      <a:gd name="connsiteY4" fmla="*/ 0 h 460015"/>
                      <a:gd name="connsiteX0" fmla="*/ 2257 w 41068"/>
                      <a:gd name="connsiteY0" fmla="*/ 0 h 506938"/>
                      <a:gd name="connsiteX1" fmla="*/ 41068 w 41068"/>
                      <a:gd name="connsiteY1" fmla="*/ 78605 h 506938"/>
                      <a:gd name="connsiteX2" fmla="*/ 38922 w 41068"/>
                      <a:gd name="connsiteY2" fmla="*/ 483003 h 506938"/>
                      <a:gd name="connsiteX3" fmla="*/ 112 w 41068"/>
                      <a:gd name="connsiteY3" fmla="*/ 506938 h 506938"/>
                      <a:gd name="connsiteX4" fmla="*/ 2257 w 41068"/>
                      <a:gd name="connsiteY4" fmla="*/ 0 h 506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68" h="506938">
                        <a:moveTo>
                          <a:pt x="2257" y="0"/>
                        </a:moveTo>
                        <a:lnTo>
                          <a:pt x="41068" y="78605"/>
                        </a:lnTo>
                        <a:cubicBezTo>
                          <a:pt x="40353" y="213404"/>
                          <a:pt x="39637" y="348204"/>
                          <a:pt x="38922" y="483003"/>
                        </a:cubicBezTo>
                        <a:lnTo>
                          <a:pt x="112" y="506938"/>
                        </a:lnTo>
                        <a:cubicBezTo>
                          <a:pt x="-682" y="360820"/>
                          <a:pt x="3051" y="146118"/>
                          <a:pt x="2257"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342" name="Rectangle 4098">
                  <a:extLst>
                    <a:ext uri="{FF2B5EF4-FFF2-40B4-BE49-F238E27FC236}">
                      <a16:creationId xmlns:a16="http://schemas.microsoft.com/office/drawing/2014/main" id="{C7F93BCC-953C-4BFE-9B4C-24358482E33A}"/>
                    </a:ext>
                  </a:extLst>
                </p:cNvPr>
                <p:cNvSpPr/>
                <p:nvPr/>
              </p:nvSpPr>
              <p:spPr bwMode="auto">
                <a:xfrm>
                  <a:off x="8738635" y="4799880"/>
                  <a:ext cx="70201" cy="43814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334" name="Freeform: Shape 333">
                <a:extLst>
                  <a:ext uri="{FF2B5EF4-FFF2-40B4-BE49-F238E27FC236}">
                    <a16:creationId xmlns:a16="http://schemas.microsoft.com/office/drawing/2014/main" id="{A4095CD0-A3F9-4E9C-8321-E1AA88753782}"/>
                  </a:ext>
                </a:extLst>
              </p:cNvPr>
              <p:cNvSpPr/>
              <p:nvPr/>
            </p:nvSpPr>
            <p:spPr bwMode="auto">
              <a:xfrm>
                <a:off x="8068101" y="5392335"/>
                <a:ext cx="240470" cy="334018"/>
              </a:xfrm>
              <a:custGeom>
                <a:avLst/>
                <a:gdLst>
                  <a:gd name="connsiteX0" fmla="*/ 188056 w 240470"/>
                  <a:gd name="connsiteY0" fmla="*/ 0 h 334018"/>
                  <a:gd name="connsiteX1" fmla="*/ 213083 w 240470"/>
                  <a:gd name="connsiteY1" fmla="*/ 53554 h 334018"/>
                  <a:gd name="connsiteX2" fmla="*/ 240470 w 240470"/>
                  <a:gd name="connsiteY2" fmla="*/ 110376 h 334018"/>
                  <a:gd name="connsiteX3" fmla="*/ 185055 w 240470"/>
                  <a:gd name="connsiteY3" fmla="*/ 169998 h 334018"/>
                  <a:gd name="connsiteX4" fmla="*/ 155845 w 240470"/>
                  <a:gd name="connsiteY4" fmla="*/ 200594 h 334018"/>
                  <a:gd name="connsiteX5" fmla="*/ 126893 w 240470"/>
                  <a:gd name="connsiteY5" fmla="*/ 229255 h 334018"/>
                  <a:gd name="connsiteX6" fmla="*/ 96440 w 240470"/>
                  <a:gd name="connsiteY6" fmla="*/ 258702 h 334018"/>
                  <a:gd name="connsiteX7" fmla="*/ 64998 w 240470"/>
                  <a:gd name="connsiteY7" fmla="*/ 285062 h 334018"/>
                  <a:gd name="connsiteX8" fmla="*/ 32312 w 240470"/>
                  <a:gd name="connsiteY8" fmla="*/ 310273 h 334018"/>
                  <a:gd name="connsiteX9" fmla="*/ 0 w 240470"/>
                  <a:gd name="connsiteY9" fmla="*/ 334018 h 334018"/>
                  <a:gd name="connsiteX10" fmla="*/ 0 w 240470"/>
                  <a:gd name="connsiteY10" fmla="*/ 193589 h 334018"/>
                  <a:gd name="connsiteX11" fmla="*/ 51187 w 240470"/>
                  <a:gd name="connsiteY11" fmla="*/ 136472 h 334018"/>
                  <a:gd name="connsiteX12" fmla="*/ 85157 w 240470"/>
                  <a:gd name="connsiteY12" fmla="*/ 101583 h 334018"/>
                  <a:gd name="connsiteX13" fmla="*/ 117626 w 240470"/>
                  <a:gd name="connsiteY13" fmla="*/ 67479 h 334018"/>
                  <a:gd name="connsiteX14" fmla="*/ 151596 w 240470"/>
                  <a:gd name="connsiteY14" fmla="*/ 32589 h 334018"/>
                  <a:gd name="connsiteX15" fmla="*/ 188056 w 240470"/>
                  <a:gd name="connsiteY15" fmla="*/ 0 h 334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0470" h="334018">
                    <a:moveTo>
                      <a:pt x="188056" y="0"/>
                    </a:moveTo>
                    <a:lnTo>
                      <a:pt x="213083" y="53554"/>
                    </a:lnTo>
                    <a:lnTo>
                      <a:pt x="240470" y="110376"/>
                    </a:lnTo>
                    <a:lnTo>
                      <a:pt x="185055" y="169998"/>
                    </a:lnTo>
                    <a:lnTo>
                      <a:pt x="155845" y="200594"/>
                    </a:lnTo>
                    <a:lnTo>
                      <a:pt x="126893" y="229255"/>
                    </a:lnTo>
                    <a:lnTo>
                      <a:pt x="96440" y="258702"/>
                    </a:lnTo>
                    <a:lnTo>
                      <a:pt x="64998" y="285062"/>
                    </a:lnTo>
                    <a:lnTo>
                      <a:pt x="32312" y="310273"/>
                    </a:lnTo>
                    <a:lnTo>
                      <a:pt x="0" y="334018"/>
                    </a:lnTo>
                    <a:lnTo>
                      <a:pt x="0" y="193589"/>
                    </a:lnTo>
                    <a:lnTo>
                      <a:pt x="51187" y="136472"/>
                    </a:lnTo>
                    <a:lnTo>
                      <a:pt x="85157" y="101583"/>
                    </a:lnTo>
                    <a:lnTo>
                      <a:pt x="117626" y="67479"/>
                    </a:lnTo>
                    <a:lnTo>
                      <a:pt x="151596" y="32589"/>
                    </a:lnTo>
                    <a:lnTo>
                      <a:pt x="188056" y="0"/>
                    </a:lnTo>
                    <a:close/>
                  </a:path>
                </a:pathLst>
              </a:custGeom>
              <a:grpFill/>
              <a:ln w="0">
                <a:noFill/>
                <a:miter lim="800000"/>
                <a:headEnd/>
                <a:tailEnd/>
              </a:ln>
            </p:spPr>
            <p:txBody>
              <a:bodyPr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370" name="Group 369">
            <a:extLst>
              <a:ext uri="{FF2B5EF4-FFF2-40B4-BE49-F238E27FC236}">
                <a16:creationId xmlns:a16="http://schemas.microsoft.com/office/drawing/2014/main" id="{125BD532-5ACD-4B34-9A78-478F803E4F9C}"/>
              </a:ext>
            </a:extLst>
          </p:cNvPr>
          <p:cNvGrpSpPr/>
          <p:nvPr/>
        </p:nvGrpSpPr>
        <p:grpSpPr>
          <a:xfrm rot="162851">
            <a:off x="6946764" y="3835821"/>
            <a:ext cx="2269583" cy="456241"/>
            <a:chOff x="648624" y="1869343"/>
            <a:chExt cx="2945541" cy="592125"/>
          </a:xfrm>
        </p:grpSpPr>
        <p:grpSp>
          <p:nvGrpSpPr>
            <p:cNvPr id="371" name="Group 370">
              <a:extLst>
                <a:ext uri="{FF2B5EF4-FFF2-40B4-BE49-F238E27FC236}">
                  <a16:creationId xmlns:a16="http://schemas.microsoft.com/office/drawing/2014/main" id="{585B20CC-1A17-4F2E-A7B0-16E4D1AC8D4B}"/>
                </a:ext>
              </a:extLst>
            </p:cNvPr>
            <p:cNvGrpSpPr/>
            <p:nvPr/>
          </p:nvGrpSpPr>
          <p:grpSpPr>
            <a:xfrm rot="20990365">
              <a:off x="648624" y="1869343"/>
              <a:ext cx="1695529" cy="592125"/>
              <a:chOff x="8010137" y="5199552"/>
              <a:chExt cx="2296430" cy="801976"/>
            </a:xfrm>
            <a:solidFill>
              <a:schemeClr val="bg2"/>
            </a:solidFill>
          </p:grpSpPr>
          <p:sp>
            <p:nvSpPr>
              <p:cNvPr id="391" name="Rectangle 4098">
                <a:extLst>
                  <a:ext uri="{FF2B5EF4-FFF2-40B4-BE49-F238E27FC236}">
                    <a16:creationId xmlns:a16="http://schemas.microsoft.com/office/drawing/2014/main" id="{F2CE7B2C-5DC0-4C6B-83DC-3EE03C6DC309}"/>
                  </a:ext>
                </a:extLst>
              </p:cNvPr>
              <p:cNvSpPr/>
              <p:nvPr/>
            </p:nvSpPr>
            <p:spPr bwMode="auto">
              <a:xfrm rot="453588">
                <a:off x="8118829" y="5199552"/>
                <a:ext cx="70201" cy="37486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68784"/>
                  <a:gd name="connsiteX1" fmla="*/ 41186 w 41186"/>
                  <a:gd name="connsiteY1" fmla="*/ 31682 h 468784"/>
                  <a:gd name="connsiteX2" fmla="*/ 41186 w 41186"/>
                  <a:gd name="connsiteY2" fmla="*/ 462893 h 468784"/>
                  <a:gd name="connsiteX3" fmla="*/ 230 w 41186"/>
                  <a:gd name="connsiteY3" fmla="*/ 468784 h 468784"/>
                  <a:gd name="connsiteX4" fmla="*/ 229 w 41186"/>
                  <a:gd name="connsiteY4" fmla="*/ 0 h 468784"/>
                  <a:gd name="connsiteX0" fmla="*/ 229 w 41186"/>
                  <a:gd name="connsiteY0" fmla="*/ 0 h 468784"/>
                  <a:gd name="connsiteX1" fmla="*/ 41186 w 41186"/>
                  <a:gd name="connsiteY1" fmla="*/ 31682 h 468784"/>
                  <a:gd name="connsiteX2" fmla="*/ 29750 w 41186"/>
                  <a:gd name="connsiteY2" fmla="*/ 462893 h 468784"/>
                  <a:gd name="connsiteX3" fmla="*/ 230 w 41186"/>
                  <a:gd name="connsiteY3" fmla="*/ 468784 h 468784"/>
                  <a:gd name="connsiteX4" fmla="*/ 229 w 41186"/>
                  <a:gd name="connsiteY4" fmla="*/ 0 h 468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68784">
                    <a:moveTo>
                      <a:pt x="229" y="0"/>
                    </a:moveTo>
                    <a:lnTo>
                      <a:pt x="41186" y="31682"/>
                    </a:lnTo>
                    <a:lnTo>
                      <a:pt x="29750" y="462893"/>
                    </a:lnTo>
                    <a:lnTo>
                      <a:pt x="230" y="468784"/>
                    </a:lnTo>
                    <a:cubicBezTo>
                      <a:pt x="-564" y="322666"/>
                      <a:pt x="1023" y="146118"/>
                      <a:pt x="22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392" name="Group 391">
                <a:extLst>
                  <a:ext uri="{FF2B5EF4-FFF2-40B4-BE49-F238E27FC236}">
                    <a16:creationId xmlns:a16="http://schemas.microsoft.com/office/drawing/2014/main" id="{2337FC58-6B78-499F-B16F-630EEB78138D}"/>
                  </a:ext>
                </a:extLst>
              </p:cNvPr>
              <p:cNvGrpSpPr/>
              <p:nvPr/>
            </p:nvGrpSpPr>
            <p:grpSpPr>
              <a:xfrm rot="453588">
                <a:off x="8010137" y="5314111"/>
                <a:ext cx="2296430" cy="687417"/>
                <a:chOff x="6601756" y="4762070"/>
                <a:chExt cx="2296430" cy="687417"/>
              </a:xfrm>
              <a:grpFill/>
            </p:grpSpPr>
            <p:sp>
              <p:nvSpPr>
                <p:cNvPr id="394" name="Freeform 79">
                  <a:extLst>
                    <a:ext uri="{FF2B5EF4-FFF2-40B4-BE49-F238E27FC236}">
                      <a16:creationId xmlns:a16="http://schemas.microsoft.com/office/drawing/2014/main" id="{8940EECB-75FC-4ACC-AA34-BE6BAF5C387A}"/>
                    </a:ext>
                  </a:extLst>
                </p:cNvPr>
                <p:cNvSpPr>
                  <a:spLocks/>
                </p:cNvSpPr>
                <p:nvPr/>
              </p:nvSpPr>
              <p:spPr bwMode="auto">
                <a:xfrm>
                  <a:off x="6937031" y="4766994"/>
                  <a:ext cx="278385" cy="146457"/>
                </a:xfrm>
                <a:custGeom>
                  <a:avLst/>
                  <a:gdLst>
                    <a:gd name="T0" fmla="*/ 44 w 201"/>
                    <a:gd name="T1" fmla="*/ 150 h 150"/>
                    <a:gd name="T2" fmla="*/ 44 w 201"/>
                    <a:gd name="T3" fmla="*/ 150 h 150"/>
                    <a:gd name="T4" fmla="*/ 62 w 201"/>
                    <a:gd name="T5" fmla="*/ 122 h 150"/>
                    <a:gd name="T6" fmla="*/ 80 w 201"/>
                    <a:gd name="T7" fmla="*/ 96 h 150"/>
                    <a:gd name="T8" fmla="*/ 98 w 201"/>
                    <a:gd name="T9" fmla="*/ 74 h 150"/>
                    <a:gd name="T10" fmla="*/ 107 w 201"/>
                    <a:gd name="T11" fmla="*/ 64 h 150"/>
                    <a:gd name="T12" fmla="*/ 117 w 201"/>
                    <a:gd name="T13" fmla="*/ 55 h 150"/>
                    <a:gd name="T14" fmla="*/ 126 w 201"/>
                    <a:gd name="T15" fmla="*/ 46 h 150"/>
                    <a:gd name="T16" fmla="*/ 136 w 201"/>
                    <a:gd name="T17" fmla="*/ 39 h 150"/>
                    <a:gd name="T18" fmla="*/ 146 w 201"/>
                    <a:gd name="T19" fmla="*/ 32 h 150"/>
                    <a:gd name="T20" fmla="*/ 156 w 201"/>
                    <a:gd name="T21" fmla="*/ 27 h 150"/>
                    <a:gd name="T22" fmla="*/ 167 w 201"/>
                    <a:gd name="T23" fmla="*/ 23 h 150"/>
                    <a:gd name="T24" fmla="*/ 177 w 201"/>
                    <a:gd name="T25" fmla="*/ 20 h 150"/>
                    <a:gd name="T26" fmla="*/ 189 w 201"/>
                    <a:gd name="T27" fmla="*/ 18 h 150"/>
                    <a:gd name="T28" fmla="*/ 200 w 201"/>
                    <a:gd name="T29" fmla="*/ 18 h 150"/>
                    <a:gd name="T30" fmla="*/ 201 w 201"/>
                    <a:gd name="T31" fmla="*/ 0 h 150"/>
                    <a:gd name="T32" fmla="*/ 201 w 201"/>
                    <a:gd name="T33" fmla="*/ 0 h 150"/>
                    <a:gd name="T34" fmla="*/ 185 w 201"/>
                    <a:gd name="T35" fmla="*/ 0 h 150"/>
                    <a:gd name="T36" fmla="*/ 171 w 201"/>
                    <a:gd name="T37" fmla="*/ 1 h 150"/>
                    <a:gd name="T38" fmla="*/ 156 w 201"/>
                    <a:gd name="T39" fmla="*/ 2 h 150"/>
                    <a:gd name="T40" fmla="*/ 143 w 201"/>
                    <a:gd name="T41" fmla="*/ 6 h 150"/>
                    <a:gd name="T42" fmla="*/ 129 w 201"/>
                    <a:gd name="T43" fmla="*/ 9 h 150"/>
                    <a:gd name="T44" fmla="*/ 116 w 201"/>
                    <a:gd name="T45" fmla="*/ 13 h 150"/>
                    <a:gd name="T46" fmla="*/ 102 w 201"/>
                    <a:gd name="T47" fmla="*/ 18 h 150"/>
                    <a:gd name="T48" fmla="*/ 90 w 201"/>
                    <a:gd name="T49" fmla="*/ 23 h 150"/>
                    <a:gd name="T50" fmla="*/ 77 w 201"/>
                    <a:gd name="T51" fmla="*/ 30 h 150"/>
                    <a:gd name="T52" fmla="*/ 65 w 201"/>
                    <a:gd name="T53" fmla="*/ 37 h 150"/>
                    <a:gd name="T54" fmla="*/ 43 w 201"/>
                    <a:gd name="T55" fmla="*/ 53 h 150"/>
                    <a:gd name="T56" fmla="*/ 20 w 201"/>
                    <a:gd name="T57" fmla="*/ 71 h 150"/>
                    <a:gd name="T58" fmla="*/ 0 w 201"/>
                    <a:gd name="T59" fmla="*/ 90 h 150"/>
                    <a:gd name="T60" fmla="*/ 0 w 201"/>
                    <a:gd name="T61" fmla="*/ 90 h 150"/>
                    <a:gd name="T62" fmla="*/ 22 w 201"/>
                    <a:gd name="T63" fmla="*/ 119 h 150"/>
                    <a:gd name="T64" fmla="*/ 34 w 201"/>
                    <a:gd name="T65" fmla="*/ 134 h 150"/>
                    <a:gd name="T66" fmla="*/ 44 w 201"/>
                    <a:gd name="T67" fmla="*/ 150 h 150"/>
                    <a:gd name="T68" fmla="*/ 44 w 201"/>
                    <a:gd name="T69" fmla="*/ 150 h 1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01" h="150">
                      <a:moveTo>
                        <a:pt x="44" y="150"/>
                      </a:moveTo>
                      <a:lnTo>
                        <a:pt x="44" y="150"/>
                      </a:lnTo>
                      <a:lnTo>
                        <a:pt x="62" y="122"/>
                      </a:lnTo>
                      <a:lnTo>
                        <a:pt x="80" y="96"/>
                      </a:lnTo>
                      <a:lnTo>
                        <a:pt x="98" y="74"/>
                      </a:lnTo>
                      <a:lnTo>
                        <a:pt x="107" y="64"/>
                      </a:lnTo>
                      <a:lnTo>
                        <a:pt x="117" y="55"/>
                      </a:lnTo>
                      <a:lnTo>
                        <a:pt x="126" y="46"/>
                      </a:lnTo>
                      <a:lnTo>
                        <a:pt x="136" y="39"/>
                      </a:lnTo>
                      <a:lnTo>
                        <a:pt x="146" y="32"/>
                      </a:lnTo>
                      <a:lnTo>
                        <a:pt x="156" y="27"/>
                      </a:lnTo>
                      <a:lnTo>
                        <a:pt x="167" y="23"/>
                      </a:lnTo>
                      <a:lnTo>
                        <a:pt x="177" y="20"/>
                      </a:lnTo>
                      <a:lnTo>
                        <a:pt x="189" y="18"/>
                      </a:lnTo>
                      <a:lnTo>
                        <a:pt x="200" y="18"/>
                      </a:lnTo>
                      <a:lnTo>
                        <a:pt x="201" y="0"/>
                      </a:lnTo>
                      <a:lnTo>
                        <a:pt x="185" y="0"/>
                      </a:lnTo>
                      <a:lnTo>
                        <a:pt x="171" y="1"/>
                      </a:lnTo>
                      <a:lnTo>
                        <a:pt x="156" y="2"/>
                      </a:lnTo>
                      <a:lnTo>
                        <a:pt x="143" y="6"/>
                      </a:lnTo>
                      <a:lnTo>
                        <a:pt x="129" y="9"/>
                      </a:lnTo>
                      <a:lnTo>
                        <a:pt x="116" y="13"/>
                      </a:lnTo>
                      <a:lnTo>
                        <a:pt x="102" y="18"/>
                      </a:lnTo>
                      <a:lnTo>
                        <a:pt x="90" y="23"/>
                      </a:lnTo>
                      <a:lnTo>
                        <a:pt x="77" y="30"/>
                      </a:lnTo>
                      <a:lnTo>
                        <a:pt x="65" y="37"/>
                      </a:lnTo>
                      <a:lnTo>
                        <a:pt x="43" y="53"/>
                      </a:lnTo>
                      <a:lnTo>
                        <a:pt x="20" y="71"/>
                      </a:lnTo>
                      <a:lnTo>
                        <a:pt x="0" y="90"/>
                      </a:lnTo>
                      <a:lnTo>
                        <a:pt x="22" y="119"/>
                      </a:lnTo>
                      <a:lnTo>
                        <a:pt x="34" y="134"/>
                      </a:lnTo>
                      <a:lnTo>
                        <a:pt x="44"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95" name="Freeform 83">
                  <a:extLst>
                    <a:ext uri="{FF2B5EF4-FFF2-40B4-BE49-F238E27FC236}">
                      <a16:creationId xmlns:a16="http://schemas.microsoft.com/office/drawing/2014/main" id="{89D3EBD9-870F-408B-89C1-0B00D49B111E}"/>
                    </a:ext>
                  </a:extLst>
                </p:cNvPr>
                <p:cNvSpPr>
                  <a:spLocks/>
                </p:cNvSpPr>
                <p:nvPr/>
              </p:nvSpPr>
              <p:spPr bwMode="auto">
                <a:xfrm>
                  <a:off x="6934261" y="4766994"/>
                  <a:ext cx="1638452" cy="682493"/>
                </a:xfrm>
                <a:custGeom>
                  <a:avLst/>
                  <a:gdLst>
                    <a:gd name="T0" fmla="*/ 816 w 1183"/>
                    <a:gd name="T1" fmla="*/ 681 h 699"/>
                    <a:gd name="T2" fmla="*/ 852 w 1183"/>
                    <a:gd name="T3" fmla="*/ 670 h 699"/>
                    <a:gd name="T4" fmla="*/ 885 w 1183"/>
                    <a:gd name="T5" fmla="*/ 646 h 699"/>
                    <a:gd name="T6" fmla="*/ 917 w 1183"/>
                    <a:gd name="T7" fmla="*/ 613 h 699"/>
                    <a:gd name="T8" fmla="*/ 956 w 1183"/>
                    <a:gd name="T9" fmla="*/ 554 h 699"/>
                    <a:gd name="T10" fmla="*/ 1012 w 1183"/>
                    <a:gd name="T11" fmla="*/ 448 h 699"/>
                    <a:gd name="T12" fmla="*/ 1090 w 1183"/>
                    <a:gd name="T13" fmla="*/ 289 h 699"/>
                    <a:gd name="T14" fmla="*/ 1134 w 1183"/>
                    <a:gd name="T15" fmla="*/ 213 h 699"/>
                    <a:gd name="T16" fmla="*/ 1183 w 1183"/>
                    <a:gd name="T17" fmla="*/ 316 h 699"/>
                    <a:gd name="T18" fmla="*/ 1112 w 1183"/>
                    <a:gd name="T19" fmla="*/ 454 h 699"/>
                    <a:gd name="T20" fmla="*/ 1053 w 1183"/>
                    <a:gd name="T21" fmla="*/ 549 h 699"/>
                    <a:gd name="T22" fmla="*/ 995 w 1183"/>
                    <a:gd name="T23" fmla="*/ 616 h 699"/>
                    <a:gd name="T24" fmla="*/ 957 w 1183"/>
                    <a:gd name="T25" fmla="*/ 649 h 699"/>
                    <a:gd name="T26" fmla="*/ 914 w 1183"/>
                    <a:gd name="T27" fmla="*/ 674 h 699"/>
                    <a:gd name="T28" fmla="*/ 870 w 1183"/>
                    <a:gd name="T29" fmla="*/ 691 h 699"/>
                    <a:gd name="T30" fmla="*/ 820 w 1183"/>
                    <a:gd name="T31" fmla="*/ 699 h 699"/>
                    <a:gd name="T32" fmla="*/ 786 w 1183"/>
                    <a:gd name="T33" fmla="*/ 699 h 699"/>
                    <a:gd name="T34" fmla="*/ 740 w 1183"/>
                    <a:gd name="T35" fmla="*/ 691 h 699"/>
                    <a:gd name="T36" fmla="*/ 699 w 1183"/>
                    <a:gd name="T37" fmla="*/ 675 h 699"/>
                    <a:gd name="T38" fmla="*/ 660 w 1183"/>
                    <a:gd name="T39" fmla="*/ 654 h 699"/>
                    <a:gd name="T40" fmla="*/ 614 w 1183"/>
                    <a:gd name="T41" fmla="*/ 615 h 699"/>
                    <a:gd name="T42" fmla="*/ 553 w 1183"/>
                    <a:gd name="T43" fmla="*/ 540 h 699"/>
                    <a:gd name="T44" fmla="*/ 500 w 1183"/>
                    <a:gd name="T45" fmla="*/ 453 h 699"/>
                    <a:gd name="T46" fmla="*/ 453 w 1183"/>
                    <a:gd name="T47" fmla="*/ 358 h 699"/>
                    <a:gd name="T48" fmla="*/ 351 w 1183"/>
                    <a:gd name="T49" fmla="*/ 150 h 699"/>
                    <a:gd name="T50" fmla="*/ 306 w 1183"/>
                    <a:gd name="T51" fmla="*/ 82 h 699"/>
                    <a:gd name="T52" fmla="*/ 266 w 1183"/>
                    <a:gd name="T53" fmla="*/ 41 h 699"/>
                    <a:gd name="T54" fmla="*/ 239 w 1183"/>
                    <a:gd name="T55" fmla="*/ 26 h 699"/>
                    <a:gd name="T56" fmla="*/ 211 w 1183"/>
                    <a:gd name="T57" fmla="*/ 19 h 699"/>
                    <a:gd name="T58" fmla="*/ 190 w 1183"/>
                    <a:gd name="T59" fmla="*/ 19 h 699"/>
                    <a:gd name="T60" fmla="*/ 157 w 1183"/>
                    <a:gd name="T61" fmla="*/ 28 h 699"/>
                    <a:gd name="T62" fmla="*/ 127 w 1183"/>
                    <a:gd name="T63" fmla="*/ 46 h 699"/>
                    <a:gd name="T64" fmla="*/ 99 w 1183"/>
                    <a:gd name="T65" fmla="*/ 74 h 699"/>
                    <a:gd name="T66" fmla="*/ 45 w 1183"/>
                    <a:gd name="T67" fmla="*/ 151 h 699"/>
                    <a:gd name="T68" fmla="*/ 23 w 1183"/>
                    <a:gd name="T69" fmla="*/ 120 h 699"/>
                    <a:gd name="T70" fmla="*/ 21 w 1183"/>
                    <a:gd name="T71" fmla="*/ 71 h 699"/>
                    <a:gd name="T72" fmla="*/ 78 w 1183"/>
                    <a:gd name="T73" fmla="*/ 30 h 699"/>
                    <a:gd name="T74" fmla="*/ 115 w 1183"/>
                    <a:gd name="T75" fmla="*/ 13 h 699"/>
                    <a:gd name="T76" fmla="*/ 157 w 1183"/>
                    <a:gd name="T77" fmla="*/ 3 h 699"/>
                    <a:gd name="T78" fmla="*/ 201 w 1183"/>
                    <a:gd name="T79" fmla="*/ 0 h 699"/>
                    <a:gd name="T80" fmla="*/ 233 w 1183"/>
                    <a:gd name="T81" fmla="*/ 2 h 699"/>
                    <a:gd name="T82" fmla="*/ 277 w 1183"/>
                    <a:gd name="T83" fmla="*/ 12 h 699"/>
                    <a:gd name="T84" fmla="*/ 318 w 1183"/>
                    <a:gd name="T85" fmla="*/ 30 h 699"/>
                    <a:gd name="T86" fmla="*/ 356 w 1183"/>
                    <a:gd name="T87" fmla="*/ 55 h 699"/>
                    <a:gd name="T88" fmla="*/ 412 w 1183"/>
                    <a:gd name="T89" fmla="*/ 107 h 699"/>
                    <a:gd name="T90" fmla="*/ 469 w 1183"/>
                    <a:gd name="T91" fmla="*/ 187 h 699"/>
                    <a:gd name="T92" fmla="*/ 520 w 1183"/>
                    <a:gd name="T93" fmla="*/ 278 h 699"/>
                    <a:gd name="T94" fmla="*/ 622 w 1183"/>
                    <a:gd name="T95" fmla="*/ 495 h 699"/>
                    <a:gd name="T96" fmla="*/ 665 w 1183"/>
                    <a:gd name="T97" fmla="*/ 575 h 699"/>
                    <a:gd name="T98" fmla="*/ 711 w 1183"/>
                    <a:gd name="T99" fmla="*/ 636 h 699"/>
                    <a:gd name="T100" fmla="*/ 745 w 1183"/>
                    <a:gd name="T101" fmla="*/ 664 h 699"/>
                    <a:gd name="T102" fmla="*/ 773 w 1183"/>
                    <a:gd name="T103" fmla="*/ 677 h 699"/>
                    <a:gd name="T104" fmla="*/ 802 w 1183"/>
                    <a:gd name="T105" fmla="*/ 681 h 6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3" h="699">
                      <a:moveTo>
                        <a:pt x="802" y="681"/>
                      </a:moveTo>
                      <a:lnTo>
                        <a:pt x="802" y="681"/>
                      </a:lnTo>
                      <a:lnTo>
                        <a:pt x="816" y="681"/>
                      </a:lnTo>
                      <a:lnTo>
                        <a:pt x="828" y="679"/>
                      </a:lnTo>
                      <a:lnTo>
                        <a:pt x="840" y="674"/>
                      </a:lnTo>
                      <a:lnTo>
                        <a:pt x="852" y="670"/>
                      </a:lnTo>
                      <a:lnTo>
                        <a:pt x="863" y="663"/>
                      </a:lnTo>
                      <a:lnTo>
                        <a:pt x="874" y="655"/>
                      </a:lnTo>
                      <a:lnTo>
                        <a:pt x="885" y="646"/>
                      </a:lnTo>
                      <a:lnTo>
                        <a:pt x="895" y="636"/>
                      </a:lnTo>
                      <a:lnTo>
                        <a:pt x="907" y="625"/>
                      </a:lnTo>
                      <a:lnTo>
                        <a:pt x="917" y="613"/>
                      </a:lnTo>
                      <a:lnTo>
                        <a:pt x="927" y="599"/>
                      </a:lnTo>
                      <a:lnTo>
                        <a:pt x="936" y="586"/>
                      </a:lnTo>
                      <a:lnTo>
                        <a:pt x="956" y="554"/>
                      </a:lnTo>
                      <a:lnTo>
                        <a:pt x="974" y="522"/>
                      </a:lnTo>
                      <a:lnTo>
                        <a:pt x="993" y="486"/>
                      </a:lnTo>
                      <a:lnTo>
                        <a:pt x="1012" y="448"/>
                      </a:lnTo>
                      <a:lnTo>
                        <a:pt x="1050" y="370"/>
                      </a:lnTo>
                      <a:lnTo>
                        <a:pt x="1070" y="329"/>
                      </a:lnTo>
                      <a:lnTo>
                        <a:pt x="1090" y="289"/>
                      </a:lnTo>
                      <a:lnTo>
                        <a:pt x="1111" y="251"/>
                      </a:lnTo>
                      <a:lnTo>
                        <a:pt x="1134" y="213"/>
                      </a:lnTo>
                      <a:lnTo>
                        <a:pt x="1158" y="263"/>
                      </a:lnTo>
                      <a:lnTo>
                        <a:pt x="1183" y="316"/>
                      </a:lnTo>
                      <a:lnTo>
                        <a:pt x="1148" y="385"/>
                      </a:lnTo>
                      <a:lnTo>
                        <a:pt x="1131" y="420"/>
                      </a:lnTo>
                      <a:lnTo>
                        <a:pt x="1112" y="454"/>
                      </a:lnTo>
                      <a:lnTo>
                        <a:pt x="1093" y="486"/>
                      </a:lnTo>
                      <a:lnTo>
                        <a:pt x="1074" y="519"/>
                      </a:lnTo>
                      <a:lnTo>
                        <a:pt x="1053" y="549"/>
                      </a:lnTo>
                      <a:lnTo>
                        <a:pt x="1030" y="577"/>
                      </a:lnTo>
                      <a:lnTo>
                        <a:pt x="1008" y="604"/>
                      </a:lnTo>
                      <a:lnTo>
                        <a:pt x="995" y="616"/>
                      </a:lnTo>
                      <a:lnTo>
                        <a:pt x="983" y="627"/>
                      </a:lnTo>
                      <a:lnTo>
                        <a:pt x="970" y="639"/>
                      </a:lnTo>
                      <a:lnTo>
                        <a:pt x="957" y="649"/>
                      </a:lnTo>
                      <a:lnTo>
                        <a:pt x="944" y="658"/>
                      </a:lnTo>
                      <a:lnTo>
                        <a:pt x="929" y="667"/>
                      </a:lnTo>
                      <a:lnTo>
                        <a:pt x="914" y="674"/>
                      </a:lnTo>
                      <a:lnTo>
                        <a:pt x="900" y="681"/>
                      </a:lnTo>
                      <a:lnTo>
                        <a:pt x="885" y="687"/>
                      </a:lnTo>
                      <a:lnTo>
                        <a:pt x="870" y="691"/>
                      </a:lnTo>
                      <a:lnTo>
                        <a:pt x="854" y="695"/>
                      </a:lnTo>
                      <a:lnTo>
                        <a:pt x="837" y="698"/>
                      </a:lnTo>
                      <a:lnTo>
                        <a:pt x="820" y="699"/>
                      </a:lnTo>
                      <a:lnTo>
                        <a:pt x="802" y="699"/>
                      </a:lnTo>
                      <a:lnTo>
                        <a:pt x="786" y="699"/>
                      </a:lnTo>
                      <a:lnTo>
                        <a:pt x="771" y="697"/>
                      </a:lnTo>
                      <a:lnTo>
                        <a:pt x="755" y="695"/>
                      </a:lnTo>
                      <a:lnTo>
                        <a:pt x="740" y="691"/>
                      </a:lnTo>
                      <a:lnTo>
                        <a:pt x="727" y="687"/>
                      </a:lnTo>
                      <a:lnTo>
                        <a:pt x="712" y="682"/>
                      </a:lnTo>
                      <a:lnTo>
                        <a:pt x="699" y="675"/>
                      </a:lnTo>
                      <a:lnTo>
                        <a:pt x="685" y="669"/>
                      </a:lnTo>
                      <a:lnTo>
                        <a:pt x="673" y="662"/>
                      </a:lnTo>
                      <a:lnTo>
                        <a:pt x="660" y="654"/>
                      </a:lnTo>
                      <a:lnTo>
                        <a:pt x="648" y="645"/>
                      </a:lnTo>
                      <a:lnTo>
                        <a:pt x="637" y="635"/>
                      </a:lnTo>
                      <a:lnTo>
                        <a:pt x="614" y="615"/>
                      </a:lnTo>
                      <a:lnTo>
                        <a:pt x="592" y="591"/>
                      </a:lnTo>
                      <a:lnTo>
                        <a:pt x="572" y="567"/>
                      </a:lnTo>
                      <a:lnTo>
                        <a:pt x="553" y="540"/>
                      </a:lnTo>
                      <a:lnTo>
                        <a:pt x="535" y="512"/>
                      </a:lnTo>
                      <a:lnTo>
                        <a:pt x="517" y="483"/>
                      </a:lnTo>
                      <a:lnTo>
                        <a:pt x="500" y="453"/>
                      </a:lnTo>
                      <a:lnTo>
                        <a:pt x="484" y="422"/>
                      </a:lnTo>
                      <a:lnTo>
                        <a:pt x="453" y="358"/>
                      </a:lnTo>
                      <a:lnTo>
                        <a:pt x="395" y="234"/>
                      </a:lnTo>
                      <a:lnTo>
                        <a:pt x="366" y="177"/>
                      </a:lnTo>
                      <a:lnTo>
                        <a:pt x="351" y="150"/>
                      </a:lnTo>
                      <a:lnTo>
                        <a:pt x="337" y="125"/>
                      </a:lnTo>
                      <a:lnTo>
                        <a:pt x="322" y="102"/>
                      </a:lnTo>
                      <a:lnTo>
                        <a:pt x="306" y="82"/>
                      </a:lnTo>
                      <a:lnTo>
                        <a:pt x="291" y="64"/>
                      </a:lnTo>
                      <a:lnTo>
                        <a:pt x="275" y="48"/>
                      </a:lnTo>
                      <a:lnTo>
                        <a:pt x="266" y="41"/>
                      </a:lnTo>
                      <a:lnTo>
                        <a:pt x="257" y="36"/>
                      </a:lnTo>
                      <a:lnTo>
                        <a:pt x="248" y="30"/>
                      </a:lnTo>
                      <a:lnTo>
                        <a:pt x="239" y="26"/>
                      </a:lnTo>
                      <a:lnTo>
                        <a:pt x="230" y="22"/>
                      </a:lnTo>
                      <a:lnTo>
                        <a:pt x="221" y="20"/>
                      </a:lnTo>
                      <a:lnTo>
                        <a:pt x="211" y="19"/>
                      </a:lnTo>
                      <a:lnTo>
                        <a:pt x="201" y="18"/>
                      </a:lnTo>
                      <a:lnTo>
                        <a:pt x="190" y="19"/>
                      </a:lnTo>
                      <a:lnTo>
                        <a:pt x="178" y="20"/>
                      </a:lnTo>
                      <a:lnTo>
                        <a:pt x="167" y="23"/>
                      </a:lnTo>
                      <a:lnTo>
                        <a:pt x="157" y="28"/>
                      </a:lnTo>
                      <a:lnTo>
                        <a:pt x="147" y="32"/>
                      </a:lnTo>
                      <a:lnTo>
                        <a:pt x="137" y="39"/>
                      </a:lnTo>
                      <a:lnTo>
                        <a:pt x="127" y="46"/>
                      </a:lnTo>
                      <a:lnTo>
                        <a:pt x="117" y="55"/>
                      </a:lnTo>
                      <a:lnTo>
                        <a:pt x="108" y="64"/>
                      </a:lnTo>
                      <a:lnTo>
                        <a:pt x="99" y="74"/>
                      </a:lnTo>
                      <a:lnTo>
                        <a:pt x="79" y="96"/>
                      </a:lnTo>
                      <a:lnTo>
                        <a:pt x="63" y="122"/>
                      </a:lnTo>
                      <a:lnTo>
                        <a:pt x="45" y="151"/>
                      </a:lnTo>
                      <a:lnTo>
                        <a:pt x="34" y="134"/>
                      </a:lnTo>
                      <a:lnTo>
                        <a:pt x="23" y="120"/>
                      </a:lnTo>
                      <a:lnTo>
                        <a:pt x="0" y="91"/>
                      </a:lnTo>
                      <a:lnTo>
                        <a:pt x="21" y="71"/>
                      </a:lnTo>
                      <a:lnTo>
                        <a:pt x="43" y="53"/>
                      </a:lnTo>
                      <a:lnTo>
                        <a:pt x="66" y="37"/>
                      </a:lnTo>
                      <a:lnTo>
                        <a:pt x="78" y="30"/>
                      </a:lnTo>
                      <a:lnTo>
                        <a:pt x="91" y="23"/>
                      </a:lnTo>
                      <a:lnTo>
                        <a:pt x="103" y="18"/>
                      </a:lnTo>
                      <a:lnTo>
                        <a:pt x="115" y="13"/>
                      </a:lnTo>
                      <a:lnTo>
                        <a:pt x="129" y="9"/>
                      </a:lnTo>
                      <a:lnTo>
                        <a:pt x="142" y="6"/>
                      </a:lnTo>
                      <a:lnTo>
                        <a:pt x="157" y="3"/>
                      </a:lnTo>
                      <a:lnTo>
                        <a:pt x="172" y="1"/>
                      </a:lnTo>
                      <a:lnTo>
                        <a:pt x="186" y="0"/>
                      </a:lnTo>
                      <a:lnTo>
                        <a:pt x="201" y="0"/>
                      </a:lnTo>
                      <a:lnTo>
                        <a:pt x="218" y="1"/>
                      </a:lnTo>
                      <a:lnTo>
                        <a:pt x="233" y="2"/>
                      </a:lnTo>
                      <a:lnTo>
                        <a:pt x="248" y="4"/>
                      </a:lnTo>
                      <a:lnTo>
                        <a:pt x="263" y="8"/>
                      </a:lnTo>
                      <a:lnTo>
                        <a:pt x="277" y="12"/>
                      </a:lnTo>
                      <a:lnTo>
                        <a:pt x="292" y="18"/>
                      </a:lnTo>
                      <a:lnTo>
                        <a:pt x="305" y="23"/>
                      </a:lnTo>
                      <a:lnTo>
                        <a:pt x="318" y="30"/>
                      </a:lnTo>
                      <a:lnTo>
                        <a:pt x="331" y="38"/>
                      </a:lnTo>
                      <a:lnTo>
                        <a:pt x="344" y="46"/>
                      </a:lnTo>
                      <a:lnTo>
                        <a:pt x="356" y="55"/>
                      </a:lnTo>
                      <a:lnTo>
                        <a:pt x="367" y="64"/>
                      </a:lnTo>
                      <a:lnTo>
                        <a:pt x="390" y="85"/>
                      </a:lnTo>
                      <a:lnTo>
                        <a:pt x="412" y="107"/>
                      </a:lnTo>
                      <a:lnTo>
                        <a:pt x="432" y="132"/>
                      </a:lnTo>
                      <a:lnTo>
                        <a:pt x="451" y="159"/>
                      </a:lnTo>
                      <a:lnTo>
                        <a:pt x="469" y="187"/>
                      </a:lnTo>
                      <a:lnTo>
                        <a:pt x="487" y="216"/>
                      </a:lnTo>
                      <a:lnTo>
                        <a:pt x="504" y="246"/>
                      </a:lnTo>
                      <a:lnTo>
                        <a:pt x="520" y="278"/>
                      </a:lnTo>
                      <a:lnTo>
                        <a:pt x="550" y="342"/>
                      </a:lnTo>
                      <a:lnTo>
                        <a:pt x="608" y="466"/>
                      </a:lnTo>
                      <a:lnTo>
                        <a:pt x="622" y="495"/>
                      </a:lnTo>
                      <a:lnTo>
                        <a:pt x="636" y="523"/>
                      </a:lnTo>
                      <a:lnTo>
                        <a:pt x="650" y="550"/>
                      </a:lnTo>
                      <a:lnTo>
                        <a:pt x="665" y="575"/>
                      </a:lnTo>
                      <a:lnTo>
                        <a:pt x="680" y="597"/>
                      </a:lnTo>
                      <a:lnTo>
                        <a:pt x="695" y="618"/>
                      </a:lnTo>
                      <a:lnTo>
                        <a:pt x="711" y="636"/>
                      </a:lnTo>
                      <a:lnTo>
                        <a:pt x="728" y="652"/>
                      </a:lnTo>
                      <a:lnTo>
                        <a:pt x="737" y="659"/>
                      </a:lnTo>
                      <a:lnTo>
                        <a:pt x="745" y="664"/>
                      </a:lnTo>
                      <a:lnTo>
                        <a:pt x="754" y="669"/>
                      </a:lnTo>
                      <a:lnTo>
                        <a:pt x="763" y="673"/>
                      </a:lnTo>
                      <a:lnTo>
                        <a:pt x="773" y="677"/>
                      </a:lnTo>
                      <a:lnTo>
                        <a:pt x="782" y="679"/>
                      </a:lnTo>
                      <a:lnTo>
                        <a:pt x="792" y="681"/>
                      </a:lnTo>
                      <a:lnTo>
                        <a:pt x="802" y="681"/>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96" name="Freeform 84">
                  <a:extLst>
                    <a:ext uri="{FF2B5EF4-FFF2-40B4-BE49-F238E27FC236}">
                      <a16:creationId xmlns:a16="http://schemas.microsoft.com/office/drawing/2014/main" id="{8D7D2341-961B-40ED-B6B1-2C1C3D36C59F}"/>
                    </a:ext>
                  </a:extLst>
                </p:cNvPr>
                <p:cNvSpPr>
                  <a:spLocks/>
                </p:cNvSpPr>
                <p:nvPr/>
              </p:nvSpPr>
              <p:spPr bwMode="auto">
                <a:xfrm>
                  <a:off x="8619801" y="4779687"/>
                  <a:ext cx="278385" cy="146457"/>
                </a:xfrm>
                <a:custGeom>
                  <a:avLst/>
                  <a:gdLst>
                    <a:gd name="T0" fmla="*/ 45 w 201"/>
                    <a:gd name="T1" fmla="*/ 150 h 150"/>
                    <a:gd name="T2" fmla="*/ 45 w 201"/>
                    <a:gd name="T3" fmla="*/ 150 h 150"/>
                    <a:gd name="T4" fmla="*/ 62 w 201"/>
                    <a:gd name="T5" fmla="*/ 122 h 150"/>
                    <a:gd name="T6" fmla="*/ 80 w 201"/>
                    <a:gd name="T7" fmla="*/ 97 h 150"/>
                    <a:gd name="T8" fmla="*/ 98 w 201"/>
                    <a:gd name="T9" fmla="*/ 74 h 150"/>
                    <a:gd name="T10" fmla="*/ 108 w 201"/>
                    <a:gd name="T11" fmla="*/ 64 h 150"/>
                    <a:gd name="T12" fmla="*/ 117 w 201"/>
                    <a:gd name="T13" fmla="*/ 55 h 150"/>
                    <a:gd name="T14" fmla="*/ 127 w 201"/>
                    <a:gd name="T15" fmla="*/ 46 h 150"/>
                    <a:gd name="T16" fmla="*/ 137 w 201"/>
                    <a:gd name="T17" fmla="*/ 40 h 150"/>
                    <a:gd name="T18" fmla="*/ 147 w 201"/>
                    <a:gd name="T19" fmla="*/ 33 h 150"/>
                    <a:gd name="T20" fmla="*/ 157 w 201"/>
                    <a:gd name="T21" fmla="*/ 27 h 150"/>
                    <a:gd name="T22" fmla="*/ 167 w 201"/>
                    <a:gd name="T23" fmla="*/ 24 h 150"/>
                    <a:gd name="T24" fmla="*/ 179 w 201"/>
                    <a:gd name="T25" fmla="*/ 21 h 150"/>
                    <a:gd name="T26" fmla="*/ 190 w 201"/>
                    <a:gd name="T27" fmla="*/ 18 h 150"/>
                    <a:gd name="T28" fmla="*/ 201 w 201"/>
                    <a:gd name="T29" fmla="*/ 18 h 150"/>
                    <a:gd name="T30" fmla="*/ 201 w 201"/>
                    <a:gd name="T31" fmla="*/ 0 h 150"/>
                    <a:gd name="T32" fmla="*/ 201 w 201"/>
                    <a:gd name="T33" fmla="*/ 0 h 150"/>
                    <a:gd name="T34" fmla="*/ 186 w 201"/>
                    <a:gd name="T35" fmla="*/ 0 h 150"/>
                    <a:gd name="T36" fmla="*/ 171 w 201"/>
                    <a:gd name="T37" fmla="*/ 1 h 150"/>
                    <a:gd name="T38" fmla="*/ 157 w 201"/>
                    <a:gd name="T39" fmla="*/ 4 h 150"/>
                    <a:gd name="T40" fmla="*/ 143 w 201"/>
                    <a:gd name="T41" fmla="*/ 6 h 150"/>
                    <a:gd name="T42" fmla="*/ 129 w 201"/>
                    <a:gd name="T43" fmla="*/ 9 h 150"/>
                    <a:gd name="T44" fmla="*/ 116 w 201"/>
                    <a:gd name="T45" fmla="*/ 14 h 150"/>
                    <a:gd name="T46" fmla="*/ 103 w 201"/>
                    <a:gd name="T47" fmla="*/ 18 h 150"/>
                    <a:gd name="T48" fmla="*/ 91 w 201"/>
                    <a:gd name="T49" fmla="*/ 24 h 150"/>
                    <a:gd name="T50" fmla="*/ 78 w 201"/>
                    <a:gd name="T51" fmla="*/ 31 h 150"/>
                    <a:gd name="T52" fmla="*/ 66 w 201"/>
                    <a:gd name="T53" fmla="*/ 37 h 150"/>
                    <a:gd name="T54" fmla="*/ 43 w 201"/>
                    <a:gd name="T55" fmla="*/ 53 h 150"/>
                    <a:gd name="T56" fmla="*/ 21 w 201"/>
                    <a:gd name="T57" fmla="*/ 71 h 150"/>
                    <a:gd name="T58" fmla="*/ 0 w 201"/>
                    <a:gd name="T59" fmla="*/ 91 h 150"/>
                    <a:gd name="T60" fmla="*/ 0 w 201"/>
                    <a:gd name="T61" fmla="*/ 91 h 150"/>
                    <a:gd name="T62" fmla="*/ 23 w 201"/>
                    <a:gd name="T63" fmla="*/ 119 h 150"/>
                    <a:gd name="T64" fmla="*/ 34 w 201"/>
                    <a:gd name="T65" fmla="*/ 135 h 150"/>
                    <a:gd name="T66" fmla="*/ 45 w 201"/>
                    <a:gd name="T67" fmla="*/ 150 h 150"/>
                    <a:gd name="T68" fmla="*/ 45 w 201"/>
                    <a:gd name="T69" fmla="*/ 150 h 1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01" h="150">
                      <a:moveTo>
                        <a:pt x="45" y="150"/>
                      </a:moveTo>
                      <a:lnTo>
                        <a:pt x="45" y="150"/>
                      </a:lnTo>
                      <a:lnTo>
                        <a:pt x="62" y="122"/>
                      </a:lnTo>
                      <a:lnTo>
                        <a:pt x="80" y="97"/>
                      </a:lnTo>
                      <a:lnTo>
                        <a:pt x="98" y="74"/>
                      </a:lnTo>
                      <a:lnTo>
                        <a:pt x="108" y="64"/>
                      </a:lnTo>
                      <a:lnTo>
                        <a:pt x="117" y="55"/>
                      </a:lnTo>
                      <a:lnTo>
                        <a:pt x="127" y="46"/>
                      </a:lnTo>
                      <a:lnTo>
                        <a:pt x="137" y="40"/>
                      </a:lnTo>
                      <a:lnTo>
                        <a:pt x="147" y="33"/>
                      </a:lnTo>
                      <a:lnTo>
                        <a:pt x="157" y="27"/>
                      </a:lnTo>
                      <a:lnTo>
                        <a:pt x="167" y="24"/>
                      </a:lnTo>
                      <a:lnTo>
                        <a:pt x="179" y="21"/>
                      </a:lnTo>
                      <a:lnTo>
                        <a:pt x="190" y="18"/>
                      </a:lnTo>
                      <a:lnTo>
                        <a:pt x="201" y="18"/>
                      </a:lnTo>
                      <a:lnTo>
                        <a:pt x="201" y="0"/>
                      </a:lnTo>
                      <a:lnTo>
                        <a:pt x="186" y="0"/>
                      </a:lnTo>
                      <a:lnTo>
                        <a:pt x="171" y="1"/>
                      </a:lnTo>
                      <a:lnTo>
                        <a:pt x="157" y="4"/>
                      </a:lnTo>
                      <a:lnTo>
                        <a:pt x="143" y="6"/>
                      </a:lnTo>
                      <a:lnTo>
                        <a:pt x="129" y="9"/>
                      </a:lnTo>
                      <a:lnTo>
                        <a:pt x="116" y="14"/>
                      </a:lnTo>
                      <a:lnTo>
                        <a:pt x="103" y="18"/>
                      </a:lnTo>
                      <a:lnTo>
                        <a:pt x="91" y="24"/>
                      </a:lnTo>
                      <a:lnTo>
                        <a:pt x="78" y="31"/>
                      </a:lnTo>
                      <a:lnTo>
                        <a:pt x="66" y="37"/>
                      </a:lnTo>
                      <a:lnTo>
                        <a:pt x="43" y="53"/>
                      </a:lnTo>
                      <a:lnTo>
                        <a:pt x="21" y="71"/>
                      </a:lnTo>
                      <a:lnTo>
                        <a:pt x="0" y="91"/>
                      </a:lnTo>
                      <a:lnTo>
                        <a:pt x="23" y="119"/>
                      </a:lnTo>
                      <a:lnTo>
                        <a:pt x="34" y="135"/>
                      </a:lnTo>
                      <a:lnTo>
                        <a:pt x="45" y="150"/>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97" name="Freeform 86">
                  <a:extLst>
                    <a:ext uri="{FF2B5EF4-FFF2-40B4-BE49-F238E27FC236}">
                      <a16:creationId xmlns:a16="http://schemas.microsoft.com/office/drawing/2014/main" id="{32A5FB4F-B2F9-4380-9665-14AA3897AA17}"/>
                    </a:ext>
                  </a:extLst>
                </p:cNvPr>
                <p:cNvSpPr>
                  <a:spLocks/>
                </p:cNvSpPr>
                <p:nvPr/>
              </p:nvSpPr>
              <p:spPr bwMode="auto">
                <a:xfrm>
                  <a:off x="7769414" y="4774805"/>
                  <a:ext cx="1120462" cy="614146"/>
                </a:xfrm>
                <a:custGeom>
                  <a:avLst/>
                  <a:gdLst>
                    <a:gd name="T0" fmla="*/ 0 w 809"/>
                    <a:gd name="T1" fmla="*/ 384 h 629"/>
                    <a:gd name="T2" fmla="*/ 49 w 809"/>
                    <a:gd name="T3" fmla="*/ 487 h 629"/>
                    <a:gd name="T4" fmla="*/ 71 w 809"/>
                    <a:gd name="T5" fmla="*/ 449 h 629"/>
                    <a:gd name="T6" fmla="*/ 113 w 809"/>
                    <a:gd name="T7" fmla="*/ 371 h 629"/>
                    <a:gd name="T8" fmla="*/ 170 w 809"/>
                    <a:gd name="T9" fmla="*/ 252 h 629"/>
                    <a:gd name="T10" fmla="*/ 208 w 809"/>
                    <a:gd name="T11" fmla="*/ 179 h 629"/>
                    <a:gd name="T12" fmla="*/ 246 w 809"/>
                    <a:gd name="T13" fmla="*/ 114 h 629"/>
                    <a:gd name="T14" fmla="*/ 265 w 809"/>
                    <a:gd name="T15" fmla="*/ 87 h 629"/>
                    <a:gd name="T16" fmla="*/ 287 w 809"/>
                    <a:gd name="T17" fmla="*/ 64 h 629"/>
                    <a:gd name="T18" fmla="*/ 308 w 809"/>
                    <a:gd name="T19" fmla="*/ 45 h 629"/>
                    <a:gd name="T20" fmla="*/ 331 w 809"/>
                    <a:gd name="T21" fmla="*/ 30 h 629"/>
                    <a:gd name="T22" fmla="*/ 354 w 809"/>
                    <a:gd name="T23" fmla="*/ 21 h 629"/>
                    <a:gd name="T24" fmla="*/ 380 w 809"/>
                    <a:gd name="T25" fmla="*/ 19 h 629"/>
                    <a:gd name="T26" fmla="*/ 380 w 809"/>
                    <a:gd name="T27" fmla="*/ 19 h 629"/>
                    <a:gd name="T28" fmla="*/ 412 w 809"/>
                    <a:gd name="T29" fmla="*/ 23 h 629"/>
                    <a:gd name="T30" fmla="*/ 441 w 809"/>
                    <a:gd name="T31" fmla="*/ 38 h 629"/>
                    <a:gd name="T32" fmla="*/ 468 w 809"/>
                    <a:gd name="T33" fmla="*/ 60 h 629"/>
                    <a:gd name="T34" fmla="*/ 494 w 809"/>
                    <a:gd name="T35" fmla="*/ 91 h 629"/>
                    <a:gd name="T36" fmla="*/ 517 w 809"/>
                    <a:gd name="T37" fmla="*/ 126 h 629"/>
                    <a:gd name="T38" fmla="*/ 541 w 809"/>
                    <a:gd name="T39" fmla="*/ 167 h 629"/>
                    <a:gd name="T40" fmla="*/ 587 w 809"/>
                    <a:gd name="T41" fmla="*/ 260 h 629"/>
                    <a:gd name="T42" fmla="*/ 658 w 809"/>
                    <a:gd name="T43" fmla="*/ 412 h 629"/>
                    <a:gd name="T44" fmla="*/ 697 w 809"/>
                    <a:gd name="T45" fmla="*/ 486 h 629"/>
                    <a:gd name="T46" fmla="*/ 725 w 809"/>
                    <a:gd name="T47" fmla="*/ 532 h 629"/>
                    <a:gd name="T48" fmla="*/ 757 w 809"/>
                    <a:gd name="T49" fmla="*/ 574 h 629"/>
                    <a:gd name="T50" fmla="*/ 790 w 809"/>
                    <a:gd name="T51" fmla="*/ 613 h 629"/>
                    <a:gd name="T52" fmla="*/ 809 w 809"/>
                    <a:gd name="T53" fmla="*/ 510 h 629"/>
                    <a:gd name="T54" fmla="*/ 790 w 809"/>
                    <a:gd name="T55" fmla="*/ 471 h 629"/>
                    <a:gd name="T56" fmla="*/ 732 w 809"/>
                    <a:gd name="T57" fmla="*/ 346 h 629"/>
                    <a:gd name="T58" fmla="*/ 690 w 809"/>
                    <a:gd name="T59" fmla="*/ 261 h 629"/>
                    <a:gd name="T60" fmla="*/ 644 w 809"/>
                    <a:gd name="T61" fmla="*/ 181 h 629"/>
                    <a:gd name="T62" fmla="*/ 618 w 809"/>
                    <a:gd name="T63" fmla="*/ 144 h 629"/>
                    <a:gd name="T64" fmla="*/ 591 w 809"/>
                    <a:gd name="T65" fmla="*/ 110 h 629"/>
                    <a:gd name="T66" fmla="*/ 562 w 809"/>
                    <a:gd name="T67" fmla="*/ 79 h 629"/>
                    <a:gd name="T68" fmla="*/ 532 w 809"/>
                    <a:gd name="T69" fmla="*/ 52 h 629"/>
                    <a:gd name="T70" fmla="*/ 498 w 809"/>
                    <a:gd name="T71" fmla="*/ 31 h 629"/>
                    <a:gd name="T72" fmla="*/ 461 w 809"/>
                    <a:gd name="T73" fmla="*/ 14 h 629"/>
                    <a:gd name="T74" fmla="*/ 423 w 809"/>
                    <a:gd name="T75" fmla="*/ 4 h 629"/>
                    <a:gd name="T76" fmla="*/ 380 w 809"/>
                    <a:gd name="T77" fmla="*/ 0 h 629"/>
                    <a:gd name="T78" fmla="*/ 380 w 809"/>
                    <a:gd name="T79" fmla="*/ 1 h 629"/>
                    <a:gd name="T80" fmla="*/ 345 w 809"/>
                    <a:gd name="T81" fmla="*/ 2 h 629"/>
                    <a:gd name="T82" fmla="*/ 313 w 809"/>
                    <a:gd name="T83" fmla="*/ 9 h 629"/>
                    <a:gd name="T84" fmla="*/ 282 w 809"/>
                    <a:gd name="T85" fmla="*/ 20 h 629"/>
                    <a:gd name="T86" fmla="*/ 253 w 809"/>
                    <a:gd name="T87" fmla="*/ 33 h 629"/>
                    <a:gd name="T88" fmla="*/ 225 w 809"/>
                    <a:gd name="T89" fmla="*/ 51 h 629"/>
                    <a:gd name="T90" fmla="*/ 199 w 809"/>
                    <a:gd name="T91" fmla="*/ 73 h 629"/>
                    <a:gd name="T92" fmla="*/ 176 w 809"/>
                    <a:gd name="T93" fmla="*/ 96 h 629"/>
                    <a:gd name="T94" fmla="*/ 129 w 809"/>
                    <a:gd name="T95" fmla="*/ 151 h 629"/>
                    <a:gd name="T96" fmla="*/ 89 w 809"/>
                    <a:gd name="T97" fmla="*/ 214 h 629"/>
                    <a:gd name="T98" fmla="*/ 52 w 809"/>
                    <a:gd name="T99" fmla="*/ 280 h 629"/>
                    <a:gd name="T100" fmla="*/ 0 w 809"/>
                    <a:gd name="T101" fmla="*/ 384 h 62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09" h="629">
                      <a:moveTo>
                        <a:pt x="0" y="384"/>
                      </a:moveTo>
                      <a:lnTo>
                        <a:pt x="0" y="384"/>
                      </a:lnTo>
                      <a:lnTo>
                        <a:pt x="24" y="437"/>
                      </a:lnTo>
                      <a:lnTo>
                        <a:pt x="49" y="487"/>
                      </a:lnTo>
                      <a:lnTo>
                        <a:pt x="71" y="449"/>
                      </a:lnTo>
                      <a:lnTo>
                        <a:pt x="92" y="411"/>
                      </a:lnTo>
                      <a:lnTo>
                        <a:pt x="113" y="371"/>
                      </a:lnTo>
                      <a:lnTo>
                        <a:pt x="133" y="330"/>
                      </a:lnTo>
                      <a:lnTo>
                        <a:pt x="170" y="252"/>
                      </a:lnTo>
                      <a:lnTo>
                        <a:pt x="189" y="215"/>
                      </a:lnTo>
                      <a:lnTo>
                        <a:pt x="208" y="179"/>
                      </a:lnTo>
                      <a:lnTo>
                        <a:pt x="227" y="145"/>
                      </a:lnTo>
                      <a:lnTo>
                        <a:pt x="246" y="114"/>
                      </a:lnTo>
                      <a:lnTo>
                        <a:pt x="256" y="101"/>
                      </a:lnTo>
                      <a:lnTo>
                        <a:pt x="265" y="87"/>
                      </a:lnTo>
                      <a:lnTo>
                        <a:pt x="277" y="75"/>
                      </a:lnTo>
                      <a:lnTo>
                        <a:pt x="287" y="64"/>
                      </a:lnTo>
                      <a:lnTo>
                        <a:pt x="297" y="54"/>
                      </a:lnTo>
                      <a:lnTo>
                        <a:pt x="308" y="45"/>
                      </a:lnTo>
                      <a:lnTo>
                        <a:pt x="319" y="37"/>
                      </a:lnTo>
                      <a:lnTo>
                        <a:pt x="331" y="30"/>
                      </a:lnTo>
                      <a:lnTo>
                        <a:pt x="343" y="26"/>
                      </a:lnTo>
                      <a:lnTo>
                        <a:pt x="354" y="21"/>
                      </a:lnTo>
                      <a:lnTo>
                        <a:pt x="368" y="19"/>
                      </a:lnTo>
                      <a:lnTo>
                        <a:pt x="380" y="19"/>
                      </a:lnTo>
                      <a:lnTo>
                        <a:pt x="396" y="20"/>
                      </a:lnTo>
                      <a:lnTo>
                        <a:pt x="412" y="23"/>
                      </a:lnTo>
                      <a:lnTo>
                        <a:pt x="426" y="30"/>
                      </a:lnTo>
                      <a:lnTo>
                        <a:pt x="441" y="38"/>
                      </a:lnTo>
                      <a:lnTo>
                        <a:pt x="454" y="49"/>
                      </a:lnTo>
                      <a:lnTo>
                        <a:pt x="468" y="60"/>
                      </a:lnTo>
                      <a:lnTo>
                        <a:pt x="481" y="75"/>
                      </a:lnTo>
                      <a:lnTo>
                        <a:pt x="494" y="91"/>
                      </a:lnTo>
                      <a:lnTo>
                        <a:pt x="506" y="107"/>
                      </a:lnTo>
                      <a:lnTo>
                        <a:pt x="517" y="126"/>
                      </a:lnTo>
                      <a:lnTo>
                        <a:pt x="530" y="147"/>
                      </a:lnTo>
                      <a:lnTo>
                        <a:pt x="541" y="167"/>
                      </a:lnTo>
                      <a:lnTo>
                        <a:pt x="563" y="212"/>
                      </a:lnTo>
                      <a:lnTo>
                        <a:pt x="587" y="260"/>
                      </a:lnTo>
                      <a:lnTo>
                        <a:pt x="633" y="361"/>
                      </a:lnTo>
                      <a:lnTo>
                        <a:pt x="658" y="412"/>
                      </a:lnTo>
                      <a:lnTo>
                        <a:pt x="684" y="461"/>
                      </a:lnTo>
                      <a:lnTo>
                        <a:pt x="697" y="486"/>
                      </a:lnTo>
                      <a:lnTo>
                        <a:pt x="710" y="510"/>
                      </a:lnTo>
                      <a:lnTo>
                        <a:pt x="725" y="532"/>
                      </a:lnTo>
                      <a:lnTo>
                        <a:pt x="741" y="554"/>
                      </a:lnTo>
                      <a:lnTo>
                        <a:pt x="757" y="574"/>
                      </a:lnTo>
                      <a:lnTo>
                        <a:pt x="773" y="595"/>
                      </a:lnTo>
                      <a:lnTo>
                        <a:pt x="790" y="613"/>
                      </a:lnTo>
                      <a:lnTo>
                        <a:pt x="808" y="629"/>
                      </a:lnTo>
                      <a:lnTo>
                        <a:pt x="809" y="510"/>
                      </a:lnTo>
                      <a:lnTo>
                        <a:pt x="790" y="471"/>
                      </a:lnTo>
                      <a:lnTo>
                        <a:pt x="771" y="431"/>
                      </a:lnTo>
                      <a:lnTo>
                        <a:pt x="732" y="346"/>
                      </a:lnTo>
                      <a:lnTo>
                        <a:pt x="712" y="303"/>
                      </a:lnTo>
                      <a:lnTo>
                        <a:pt x="690" y="261"/>
                      </a:lnTo>
                      <a:lnTo>
                        <a:pt x="668" y="220"/>
                      </a:lnTo>
                      <a:lnTo>
                        <a:pt x="644" y="181"/>
                      </a:lnTo>
                      <a:lnTo>
                        <a:pt x="632" y="162"/>
                      </a:lnTo>
                      <a:lnTo>
                        <a:pt x="618" y="144"/>
                      </a:lnTo>
                      <a:lnTo>
                        <a:pt x="605" y="126"/>
                      </a:lnTo>
                      <a:lnTo>
                        <a:pt x="591" y="110"/>
                      </a:lnTo>
                      <a:lnTo>
                        <a:pt x="578" y="94"/>
                      </a:lnTo>
                      <a:lnTo>
                        <a:pt x="562" y="79"/>
                      </a:lnTo>
                      <a:lnTo>
                        <a:pt x="548" y="66"/>
                      </a:lnTo>
                      <a:lnTo>
                        <a:pt x="532" y="52"/>
                      </a:lnTo>
                      <a:lnTo>
                        <a:pt x="515" y="41"/>
                      </a:lnTo>
                      <a:lnTo>
                        <a:pt x="498" y="31"/>
                      </a:lnTo>
                      <a:lnTo>
                        <a:pt x="480" y="22"/>
                      </a:lnTo>
                      <a:lnTo>
                        <a:pt x="461" y="14"/>
                      </a:lnTo>
                      <a:lnTo>
                        <a:pt x="442" y="9"/>
                      </a:lnTo>
                      <a:lnTo>
                        <a:pt x="423" y="4"/>
                      </a:lnTo>
                      <a:lnTo>
                        <a:pt x="401" y="1"/>
                      </a:lnTo>
                      <a:lnTo>
                        <a:pt x="380" y="0"/>
                      </a:lnTo>
                      <a:lnTo>
                        <a:pt x="380" y="1"/>
                      </a:lnTo>
                      <a:lnTo>
                        <a:pt x="363" y="1"/>
                      </a:lnTo>
                      <a:lnTo>
                        <a:pt x="345" y="2"/>
                      </a:lnTo>
                      <a:lnTo>
                        <a:pt x="329" y="5"/>
                      </a:lnTo>
                      <a:lnTo>
                        <a:pt x="313" y="9"/>
                      </a:lnTo>
                      <a:lnTo>
                        <a:pt x="297" y="13"/>
                      </a:lnTo>
                      <a:lnTo>
                        <a:pt x="282" y="20"/>
                      </a:lnTo>
                      <a:lnTo>
                        <a:pt x="268" y="27"/>
                      </a:lnTo>
                      <a:lnTo>
                        <a:pt x="253" y="33"/>
                      </a:lnTo>
                      <a:lnTo>
                        <a:pt x="240" y="42"/>
                      </a:lnTo>
                      <a:lnTo>
                        <a:pt x="225" y="51"/>
                      </a:lnTo>
                      <a:lnTo>
                        <a:pt x="213" y="61"/>
                      </a:lnTo>
                      <a:lnTo>
                        <a:pt x="199" y="73"/>
                      </a:lnTo>
                      <a:lnTo>
                        <a:pt x="187" y="84"/>
                      </a:lnTo>
                      <a:lnTo>
                        <a:pt x="176" y="96"/>
                      </a:lnTo>
                      <a:lnTo>
                        <a:pt x="152" y="123"/>
                      </a:lnTo>
                      <a:lnTo>
                        <a:pt x="129" y="151"/>
                      </a:lnTo>
                      <a:lnTo>
                        <a:pt x="109" y="181"/>
                      </a:lnTo>
                      <a:lnTo>
                        <a:pt x="89" y="214"/>
                      </a:lnTo>
                      <a:lnTo>
                        <a:pt x="70" y="246"/>
                      </a:lnTo>
                      <a:lnTo>
                        <a:pt x="52" y="280"/>
                      </a:lnTo>
                      <a:lnTo>
                        <a:pt x="34" y="315"/>
                      </a:lnTo>
                      <a:lnTo>
                        <a:pt x="0" y="384"/>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98" name="Freeform 87">
                  <a:extLst>
                    <a:ext uri="{FF2B5EF4-FFF2-40B4-BE49-F238E27FC236}">
                      <a16:creationId xmlns:a16="http://schemas.microsoft.com/office/drawing/2014/main" id="{A8199E2E-4E32-4D2C-8D6E-C43366F533C4}"/>
                    </a:ext>
                  </a:extLst>
                </p:cNvPr>
                <p:cNvSpPr>
                  <a:spLocks/>
                </p:cNvSpPr>
                <p:nvPr/>
              </p:nvSpPr>
              <p:spPr bwMode="auto">
                <a:xfrm>
                  <a:off x="6601756" y="4762070"/>
                  <a:ext cx="1119182" cy="683511"/>
                </a:xfrm>
                <a:custGeom>
                  <a:avLst/>
                  <a:gdLst>
                    <a:gd name="T0" fmla="*/ 789 w 977"/>
                    <a:gd name="T1" fmla="*/ 682 h 700"/>
                    <a:gd name="T2" fmla="*/ 821 w 977"/>
                    <a:gd name="T3" fmla="*/ 673 h 700"/>
                    <a:gd name="T4" fmla="*/ 850 w 977"/>
                    <a:gd name="T5" fmla="*/ 654 h 700"/>
                    <a:gd name="T6" fmla="*/ 880 w 977"/>
                    <a:gd name="T7" fmla="*/ 626 h 700"/>
                    <a:gd name="T8" fmla="*/ 932 w 977"/>
                    <a:gd name="T9" fmla="*/ 549 h 700"/>
                    <a:gd name="T10" fmla="*/ 977 w 977"/>
                    <a:gd name="T11" fmla="*/ 609 h 700"/>
                    <a:gd name="T12" fmla="*/ 935 w 977"/>
                    <a:gd name="T13" fmla="*/ 647 h 700"/>
                    <a:gd name="T14" fmla="*/ 887 w 977"/>
                    <a:gd name="T15" fmla="*/ 676 h 700"/>
                    <a:gd name="T16" fmla="*/ 848 w 977"/>
                    <a:gd name="T17" fmla="*/ 691 h 700"/>
                    <a:gd name="T18" fmla="*/ 807 w 977"/>
                    <a:gd name="T19" fmla="*/ 698 h 700"/>
                    <a:gd name="T20" fmla="*/ 776 w 977"/>
                    <a:gd name="T21" fmla="*/ 700 h 700"/>
                    <a:gd name="T22" fmla="*/ 729 w 977"/>
                    <a:gd name="T23" fmla="*/ 695 h 700"/>
                    <a:gd name="T24" fmla="*/ 686 w 977"/>
                    <a:gd name="T25" fmla="*/ 683 h 700"/>
                    <a:gd name="T26" fmla="*/ 647 w 977"/>
                    <a:gd name="T27" fmla="*/ 663 h 700"/>
                    <a:gd name="T28" fmla="*/ 610 w 977"/>
                    <a:gd name="T29" fmla="*/ 636 h 700"/>
                    <a:gd name="T30" fmla="*/ 546 w 977"/>
                    <a:gd name="T31" fmla="*/ 567 h 700"/>
                    <a:gd name="T32" fmla="*/ 491 w 977"/>
                    <a:gd name="T33" fmla="*/ 483 h 700"/>
                    <a:gd name="T34" fmla="*/ 427 w 977"/>
                    <a:gd name="T35" fmla="*/ 359 h 700"/>
                    <a:gd name="T36" fmla="*/ 341 w 977"/>
                    <a:gd name="T37" fmla="*/ 176 h 700"/>
                    <a:gd name="T38" fmla="*/ 297 w 977"/>
                    <a:gd name="T39" fmla="*/ 102 h 700"/>
                    <a:gd name="T40" fmla="*/ 250 w 977"/>
                    <a:gd name="T41" fmla="*/ 49 h 700"/>
                    <a:gd name="T42" fmla="*/ 223 w 977"/>
                    <a:gd name="T43" fmla="*/ 31 h 700"/>
                    <a:gd name="T44" fmla="*/ 195 w 977"/>
                    <a:gd name="T45" fmla="*/ 21 h 700"/>
                    <a:gd name="T46" fmla="*/ 175 w 977"/>
                    <a:gd name="T47" fmla="*/ 18 h 700"/>
                    <a:gd name="T48" fmla="*/ 137 w 977"/>
                    <a:gd name="T49" fmla="*/ 25 h 700"/>
                    <a:gd name="T50" fmla="*/ 102 w 977"/>
                    <a:gd name="T51" fmla="*/ 45 h 700"/>
                    <a:gd name="T52" fmla="*/ 69 w 977"/>
                    <a:gd name="T53" fmla="*/ 78 h 700"/>
                    <a:gd name="T54" fmla="*/ 39 w 977"/>
                    <a:gd name="T55" fmla="*/ 118 h 700"/>
                    <a:gd name="T56" fmla="*/ 1 w 977"/>
                    <a:gd name="T57" fmla="*/ 68 h 700"/>
                    <a:gd name="T58" fmla="*/ 39 w 977"/>
                    <a:gd name="T59" fmla="*/ 40 h 700"/>
                    <a:gd name="T60" fmla="*/ 103 w 977"/>
                    <a:gd name="T61" fmla="*/ 11 h 700"/>
                    <a:gd name="T62" fmla="*/ 176 w 977"/>
                    <a:gd name="T63" fmla="*/ 0 h 700"/>
                    <a:gd name="T64" fmla="*/ 207 w 977"/>
                    <a:gd name="T65" fmla="*/ 3 h 700"/>
                    <a:gd name="T66" fmla="*/ 251 w 977"/>
                    <a:gd name="T67" fmla="*/ 13 h 700"/>
                    <a:gd name="T68" fmla="*/ 292 w 977"/>
                    <a:gd name="T69" fmla="*/ 31 h 700"/>
                    <a:gd name="T70" fmla="*/ 329 w 977"/>
                    <a:gd name="T71" fmla="*/ 55 h 700"/>
                    <a:gd name="T72" fmla="*/ 385 w 977"/>
                    <a:gd name="T73" fmla="*/ 108 h 700"/>
                    <a:gd name="T74" fmla="*/ 443 w 977"/>
                    <a:gd name="T75" fmla="*/ 188 h 700"/>
                    <a:gd name="T76" fmla="*/ 494 w 977"/>
                    <a:gd name="T77" fmla="*/ 278 h 700"/>
                    <a:gd name="T78" fmla="*/ 611 w 977"/>
                    <a:gd name="T79" fmla="*/ 524 h 700"/>
                    <a:gd name="T80" fmla="*/ 656 w 977"/>
                    <a:gd name="T81" fmla="*/ 598 h 700"/>
                    <a:gd name="T82" fmla="*/ 703 w 977"/>
                    <a:gd name="T83" fmla="*/ 651 h 700"/>
                    <a:gd name="T84" fmla="*/ 729 w 977"/>
                    <a:gd name="T85" fmla="*/ 669 h 700"/>
                    <a:gd name="T86" fmla="*/ 757 w 977"/>
                    <a:gd name="T87" fmla="*/ 679 h 700"/>
                    <a:gd name="T88" fmla="*/ 776 w 977"/>
                    <a:gd name="T89" fmla="*/ 682 h 7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894 w 10000"/>
                    <a:gd name="connsiteY65" fmla="*/ 271 h 10000"/>
                    <a:gd name="connsiteX66" fmla="*/ 1791 w 10000"/>
                    <a:gd name="connsiteY66" fmla="*/ 257 h 10000"/>
                    <a:gd name="connsiteX67" fmla="*/ 1668 w 10000"/>
                    <a:gd name="connsiteY67" fmla="*/ 271 h 10000"/>
                    <a:gd name="connsiteX68" fmla="*/ 1525 w 10000"/>
                    <a:gd name="connsiteY68" fmla="*/ 314 h 10000"/>
                    <a:gd name="connsiteX69" fmla="*/ 1402 w 10000"/>
                    <a:gd name="connsiteY69" fmla="*/ 357 h 10000"/>
                    <a:gd name="connsiteX70" fmla="*/ 1279 w 10000"/>
                    <a:gd name="connsiteY70" fmla="*/ 443 h 10000"/>
                    <a:gd name="connsiteX71" fmla="*/ 1157 w 10000"/>
                    <a:gd name="connsiteY71" fmla="*/ 529 h 10000"/>
                    <a:gd name="connsiteX72" fmla="*/ 1044 w 10000"/>
                    <a:gd name="connsiteY72" fmla="*/ 643 h 10000"/>
                    <a:gd name="connsiteX73" fmla="*/ 931 w 10000"/>
                    <a:gd name="connsiteY73" fmla="*/ 786 h 10000"/>
                    <a:gd name="connsiteX74" fmla="*/ 809 w 10000"/>
                    <a:gd name="connsiteY74" fmla="*/ 929 h 10000"/>
                    <a:gd name="connsiteX75" fmla="*/ 706 w 10000"/>
                    <a:gd name="connsiteY75" fmla="*/ 1114 h 10000"/>
                    <a:gd name="connsiteX76" fmla="*/ 604 w 10000"/>
                    <a:gd name="connsiteY76" fmla="*/ 1286 h 10000"/>
                    <a:gd name="connsiteX77" fmla="*/ 491 w 10000"/>
                    <a:gd name="connsiteY77" fmla="*/ 1486 h 10000"/>
                    <a:gd name="connsiteX78" fmla="*/ 399 w 10000"/>
                    <a:gd name="connsiteY78" fmla="*/ 1686 h 10000"/>
                    <a:gd name="connsiteX79" fmla="*/ 194 w 10000"/>
                    <a:gd name="connsiteY79" fmla="*/ 2157 h 10000"/>
                    <a:gd name="connsiteX80" fmla="*/ 0 w 10000"/>
                    <a:gd name="connsiteY80" fmla="*/ 2643 h 10000"/>
                    <a:gd name="connsiteX81" fmla="*/ 10 w 10000"/>
                    <a:gd name="connsiteY81" fmla="*/ 971 h 10000"/>
                    <a:gd name="connsiteX82" fmla="*/ 205 w 10000"/>
                    <a:gd name="connsiteY82" fmla="*/ 757 h 10000"/>
                    <a:gd name="connsiteX83" fmla="*/ 399 w 10000"/>
                    <a:gd name="connsiteY83" fmla="*/ 571 h 10000"/>
                    <a:gd name="connsiteX84" fmla="*/ 604 w 10000"/>
                    <a:gd name="connsiteY84" fmla="*/ 386 h 10000"/>
                    <a:gd name="connsiteX85" fmla="*/ 819 w 10000"/>
                    <a:gd name="connsiteY85" fmla="*/ 257 h 10000"/>
                    <a:gd name="connsiteX86" fmla="*/ 1054 w 10000"/>
                    <a:gd name="connsiteY86" fmla="*/ 157 h 10000"/>
                    <a:gd name="connsiteX87" fmla="*/ 1300 w 10000"/>
                    <a:gd name="connsiteY87" fmla="*/ 71 h 10000"/>
                    <a:gd name="connsiteX88" fmla="*/ 1535 w 10000"/>
                    <a:gd name="connsiteY88" fmla="*/ 29 h 10000"/>
                    <a:gd name="connsiteX89" fmla="*/ 1801 w 10000"/>
                    <a:gd name="connsiteY89" fmla="*/ 0 h 10000"/>
                    <a:gd name="connsiteX90" fmla="*/ 1965 w 10000"/>
                    <a:gd name="connsiteY90" fmla="*/ 0 h 10000"/>
                    <a:gd name="connsiteX91" fmla="*/ 2119 w 10000"/>
                    <a:gd name="connsiteY91" fmla="*/ 43 h 10000"/>
                    <a:gd name="connsiteX92" fmla="*/ 2272 w 10000"/>
                    <a:gd name="connsiteY92" fmla="*/ 71 h 10000"/>
                    <a:gd name="connsiteX93" fmla="*/ 2426 w 10000"/>
                    <a:gd name="connsiteY93" fmla="*/ 114 h 10000"/>
                    <a:gd name="connsiteX94" fmla="*/ 2569 w 10000"/>
                    <a:gd name="connsiteY94" fmla="*/ 186 h 10000"/>
                    <a:gd name="connsiteX95" fmla="*/ 2712 w 10000"/>
                    <a:gd name="connsiteY95" fmla="*/ 257 h 10000"/>
                    <a:gd name="connsiteX96" fmla="*/ 2845 w 10000"/>
                    <a:gd name="connsiteY96" fmla="*/ 343 h 10000"/>
                    <a:gd name="connsiteX97" fmla="*/ 2989 w 10000"/>
                    <a:gd name="connsiteY97" fmla="*/ 443 h 10000"/>
                    <a:gd name="connsiteX98" fmla="*/ 3112 w 10000"/>
                    <a:gd name="connsiteY98" fmla="*/ 529 h 10000"/>
                    <a:gd name="connsiteX99" fmla="*/ 3234 w 10000"/>
                    <a:gd name="connsiteY99" fmla="*/ 657 h 10000"/>
                    <a:gd name="connsiteX100" fmla="*/ 3367 w 10000"/>
                    <a:gd name="connsiteY100" fmla="*/ 786 h 10000"/>
                    <a:gd name="connsiteX101" fmla="*/ 3490 w 10000"/>
                    <a:gd name="connsiteY101" fmla="*/ 914 h 10000"/>
                    <a:gd name="connsiteX102" fmla="*/ 3726 w 10000"/>
                    <a:gd name="connsiteY102" fmla="*/ 1200 h 10000"/>
                    <a:gd name="connsiteX103" fmla="*/ 3941 w 10000"/>
                    <a:gd name="connsiteY103" fmla="*/ 1543 h 10000"/>
                    <a:gd name="connsiteX104" fmla="*/ 4145 w 10000"/>
                    <a:gd name="connsiteY104" fmla="*/ 1900 h 10000"/>
                    <a:gd name="connsiteX105" fmla="*/ 4340 w 10000"/>
                    <a:gd name="connsiteY105" fmla="*/ 2286 h 10000"/>
                    <a:gd name="connsiteX106" fmla="*/ 4534 w 10000"/>
                    <a:gd name="connsiteY106" fmla="*/ 2686 h 10000"/>
                    <a:gd name="connsiteX107" fmla="*/ 4708 w 10000"/>
                    <a:gd name="connsiteY107" fmla="*/ 3100 h 10000"/>
                    <a:gd name="connsiteX108" fmla="*/ 4893 w 10000"/>
                    <a:gd name="connsiteY108" fmla="*/ 3529 h 10000"/>
                    <a:gd name="connsiteX109" fmla="*/ 5056 w 10000"/>
                    <a:gd name="connsiteY109" fmla="*/ 3971 h 10000"/>
                    <a:gd name="connsiteX110" fmla="*/ 5363 w 10000"/>
                    <a:gd name="connsiteY110" fmla="*/ 4871 h 10000"/>
                    <a:gd name="connsiteX111" fmla="*/ 5967 w 10000"/>
                    <a:gd name="connsiteY111" fmla="*/ 6657 h 10000"/>
                    <a:gd name="connsiteX112" fmla="*/ 6254 w 10000"/>
                    <a:gd name="connsiteY112" fmla="*/ 7486 h 10000"/>
                    <a:gd name="connsiteX113" fmla="*/ 6407 w 10000"/>
                    <a:gd name="connsiteY113" fmla="*/ 7843 h 10000"/>
                    <a:gd name="connsiteX114" fmla="*/ 6551 w 10000"/>
                    <a:gd name="connsiteY114" fmla="*/ 8214 h 10000"/>
                    <a:gd name="connsiteX115" fmla="*/ 6714 w 10000"/>
                    <a:gd name="connsiteY115" fmla="*/ 8543 h 10000"/>
                    <a:gd name="connsiteX116" fmla="*/ 6868 w 10000"/>
                    <a:gd name="connsiteY116" fmla="*/ 8829 h 10000"/>
                    <a:gd name="connsiteX117" fmla="*/ 7021 w 10000"/>
                    <a:gd name="connsiteY117" fmla="*/ 9100 h 10000"/>
                    <a:gd name="connsiteX118" fmla="*/ 7195 w 10000"/>
                    <a:gd name="connsiteY118" fmla="*/ 9300 h 10000"/>
                    <a:gd name="connsiteX119" fmla="*/ 7288 w 10000"/>
                    <a:gd name="connsiteY119" fmla="*/ 9400 h 10000"/>
                    <a:gd name="connsiteX120" fmla="*/ 7369 w 10000"/>
                    <a:gd name="connsiteY120" fmla="*/ 9500 h 10000"/>
                    <a:gd name="connsiteX121" fmla="*/ 7462 w 10000"/>
                    <a:gd name="connsiteY121" fmla="*/ 9557 h 10000"/>
                    <a:gd name="connsiteX122" fmla="*/ 7554 w 10000"/>
                    <a:gd name="connsiteY122" fmla="*/ 9629 h 10000"/>
                    <a:gd name="connsiteX123" fmla="*/ 7646 w 10000"/>
                    <a:gd name="connsiteY123" fmla="*/ 9671 h 10000"/>
                    <a:gd name="connsiteX124" fmla="*/ 7748 w 10000"/>
                    <a:gd name="connsiteY124" fmla="*/ 9700 h 10000"/>
                    <a:gd name="connsiteX125" fmla="*/ 7851 w 10000"/>
                    <a:gd name="connsiteY125" fmla="*/ 9743 h 10000"/>
                    <a:gd name="connsiteX126" fmla="*/ 7943 w 10000"/>
                    <a:gd name="connsiteY126"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791 w 10000"/>
                    <a:gd name="connsiteY65" fmla="*/ 257 h 10000"/>
                    <a:gd name="connsiteX66" fmla="*/ 1668 w 10000"/>
                    <a:gd name="connsiteY66" fmla="*/ 271 h 10000"/>
                    <a:gd name="connsiteX67" fmla="*/ 1525 w 10000"/>
                    <a:gd name="connsiteY67" fmla="*/ 314 h 10000"/>
                    <a:gd name="connsiteX68" fmla="*/ 1402 w 10000"/>
                    <a:gd name="connsiteY68" fmla="*/ 357 h 10000"/>
                    <a:gd name="connsiteX69" fmla="*/ 1279 w 10000"/>
                    <a:gd name="connsiteY69" fmla="*/ 443 h 10000"/>
                    <a:gd name="connsiteX70" fmla="*/ 1157 w 10000"/>
                    <a:gd name="connsiteY70" fmla="*/ 529 h 10000"/>
                    <a:gd name="connsiteX71" fmla="*/ 1044 w 10000"/>
                    <a:gd name="connsiteY71" fmla="*/ 643 h 10000"/>
                    <a:gd name="connsiteX72" fmla="*/ 931 w 10000"/>
                    <a:gd name="connsiteY72" fmla="*/ 786 h 10000"/>
                    <a:gd name="connsiteX73" fmla="*/ 809 w 10000"/>
                    <a:gd name="connsiteY73" fmla="*/ 929 h 10000"/>
                    <a:gd name="connsiteX74" fmla="*/ 706 w 10000"/>
                    <a:gd name="connsiteY74" fmla="*/ 1114 h 10000"/>
                    <a:gd name="connsiteX75" fmla="*/ 604 w 10000"/>
                    <a:gd name="connsiteY75" fmla="*/ 1286 h 10000"/>
                    <a:gd name="connsiteX76" fmla="*/ 491 w 10000"/>
                    <a:gd name="connsiteY76" fmla="*/ 1486 h 10000"/>
                    <a:gd name="connsiteX77" fmla="*/ 399 w 10000"/>
                    <a:gd name="connsiteY77" fmla="*/ 1686 h 10000"/>
                    <a:gd name="connsiteX78" fmla="*/ 194 w 10000"/>
                    <a:gd name="connsiteY78" fmla="*/ 2157 h 10000"/>
                    <a:gd name="connsiteX79" fmla="*/ 0 w 10000"/>
                    <a:gd name="connsiteY79" fmla="*/ 2643 h 10000"/>
                    <a:gd name="connsiteX80" fmla="*/ 10 w 10000"/>
                    <a:gd name="connsiteY80" fmla="*/ 971 h 10000"/>
                    <a:gd name="connsiteX81" fmla="*/ 205 w 10000"/>
                    <a:gd name="connsiteY81" fmla="*/ 757 h 10000"/>
                    <a:gd name="connsiteX82" fmla="*/ 399 w 10000"/>
                    <a:gd name="connsiteY82" fmla="*/ 571 h 10000"/>
                    <a:gd name="connsiteX83" fmla="*/ 604 w 10000"/>
                    <a:gd name="connsiteY83" fmla="*/ 386 h 10000"/>
                    <a:gd name="connsiteX84" fmla="*/ 819 w 10000"/>
                    <a:gd name="connsiteY84" fmla="*/ 257 h 10000"/>
                    <a:gd name="connsiteX85" fmla="*/ 1054 w 10000"/>
                    <a:gd name="connsiteY85" fmla="*/ 157 h 10000"/>
                    <a:gd name="connsiteX86" fmla="*/ 1300 w 10000"/>
                    <a:gd name="connsiteY86" fmla="*/ 71 h 10000"/>
                    <a:gd name="connsiteX87" fmla="*/ 1535 w 10000"/>
                    <a:gd name="connsiteY87" fmla="*/ 29 h 10000"/>
                    <a:gd name="connsiteX88" fmla="*/ 1801 w 10000"/>
                    <a:gd name="connsiteY88" fmla="*/ 0 h 10000"/>
                    <a:gd name="connsiteX89" fmla="*/ 1965 w 10000"/>
                    <a:gd name="connsiteY89" fmla="*/ 0 h 10000"/>
                    <a:gd name="connsiteX90" fmla="*/ 2119 w 10000"/>
                    <a:gd name="connsiteY90" fmla="*/ 43 h 10000"/>
                    <a:gd name="connsiteX91" fmla="*/ 2272 w 10000"/>
                    <a:gd name="connsiteY91" fmla="*/ 71 h 10000"/>
                    <a:gd name="connsiteX92" fmla="*/ 2426 w 10000"/>
                    <a:gd name="connsiteY92" fmla="*/ 114 h 10000"/>
                    <a:gd name="connsiteX93" fmla="*/ 2569 w 10000"/>
                    <a:gd name="connsiteY93" fmla="*/ 186 h 10000"/>
                    <a:gd name="connsiteX94" fmla="*/ 2712 w 10000"/>
                    <a:gd name="connsiteY94" fmla="*/ 257 h 10000"/>
                    <a:gd name="connsiteX95" fmla="*/ 2845 w 10000"/>
                    <a:gd name="connsiteY95" fmla="*/ 343 h 10000"/>
                    <a:gd name="connsiteX96" fmla="*/ 2989 w 10000"/>
                    <a:gd name="connsiteY96" fmla="*/ 443 h 10000"/>
                    <a:gd name="connsiteX97" fmla="*/ 3112 w 10000"/>
                    <a:gd name="connsiteY97" fmla="*/ 529 h 10000"/>
                    <a:gd name="connsiteX98" fmla="*/ 3234 w 10000"/>
                    <a:gd name="connsiteY98" fmla="*/ 657 h 10000"/>
                    <a:gd name="connsiteX99" fmla="*/ 3367 w 10000"/>
                    <a:gd name="connsiteY99" fmla="*/ 786 h 10000"/>
                    <a:gd name="connsiteX100" fmla="*/ 3490 w 10000"/>
                    <a:gd name="connsiteY100" fmla="*/ 914 h 10000"/>
                    <a:gd name="connsiteX101" fmla="*/ 3726 w 10000"/>
                    <a:gd name="connsiteY101" fmla="*/ 1200 h 10000"/>
                    <a:gd name="connsiteX102" fmla="*/ 3941 w 10000"/>
                    <a:gd name="connsiteY102" fmla="*/ 1543 h 10000"/>
                    <a:gd name="connsiteX103" fmla="*/ 4145 w 10000"/>
                    <a:gd name="connsiteY103" fmla="*/ 1900 h 10000"/>
                    <a:gd name="connsiteX104" fmla="*/ 4340 w 10000"/>
                    <a:gd name="connsiteY104" fmla="*/ 2286 h 10000"/>
                    <a:gd name="connsiteX105" fmla="*/ 4534 w 10000"/>
                    <a:gd name="connsiteY105" fmla="*/ 2686 h 10000"/>
                    <a:gd name="connsiteX106" fmla="*/ 4708 w 10000"/>
                    <a:gd name="connsiteY106" fmla="*/ 3100 h 10000"/>
                    <a:gd name="connsiteX107" fmla="*/ 4893 w 10000"/>
                    <a:gd name="connsiteY107" fmla="*/ 3529 h 10000"/>
                    <a:gd name="connsiteX108" fmla="*/ 5056 w 10000"/>
                    <a:gd name="connsiteY108" fmla="*/ 3971 h 10000"/>
                    <a:gd name="connsiteX109" fmla="*/ 5363 w 10000"/>
                    <a:gd name="connsiteY109" fmla="*/ 4871 h 10000"/>
                    <a:gd name="connsiteX110" fmla="*/ 5967 w 10000"/>
                    <a:gd name="connsiteY110" fmla="*/ 6657 h 10000"/>
                    <a:gd name="connsiteX111" fmla="*/ 6254 w 10000"/>
                    <a:gd name="connsiteY111" fmla="*/ 7486 h 10000"/>
                    <a:gd name="connsiteX112" fmla="*/ 6407 w 10000"/>
                    <a:gd name="connsiteY112" fmla="*/ 7843 h 10000"/>
                    <a:gd name="connsiteX113" fmla="*/ 6551 w 10000"/>
                    <a:gd name="connsiteY113" fmla="*/ 8214 h 10000"/>
                    <a:gd name="connsiteX114" fmla="*/ 6714 w 10000"/>
                    <a:gd name="connsiteY114" fmla="*/ 8543 h 10000"/>
                    <a:gd name="connsiteX115" fmla="*/ 6868 w 10000"/>
                    <a:gd name="connsiteY115" fmla="*/ 8829 h 10000"/>
                    <a:gd name="connsiteX116" fmla="*/ 7021 w 10000"/>
                    <a:gd name="connsiteY116" fmla="*/ 9100 h 10000"/>
                    <a:gd name="connsiteX117" fmla="*/ 7195 w 10000"/>
                    <a:gd name="connsiteY117" fmla="*/ 9300 h 10000"/>
                    <a:gd name="connsiteX118" fmla="*/ 7288 w 10000"/>
                    <a:gd name="connsiteY118" fmla="*/ 9400 h 10000"/>
                    <a:gd name="connsiteX119" fmla="*/ 7369 w 10000"/>
                    <a:gd name="connsiteY119" fmla="*/ 9500 h 10000"/>
                    <a:gd name="connsiteX120" fmla="*/ 7462 w 10000"/>
                    <a:gd name="connsiteY120" fmla="*/ 9557 h 10000"/>
                    <a:gd name="connsiteX121" fmla="*/ 7554 w 10000"/>
                    <a:gd name="connsiteY121" fmla="*/ 9629 h 10000"/>
                    <a:gd name="connsiteX122" fmla="*/ 7646 w 10000"/>
                    <a:gd name="connsiteY122" fmla="*/ 9671 h 10000"/>
                    <a:gd name="connsiteX123" fmla="*/ 7748 w 10000"/>
                    <a:gd name="connsiteY123" fmla="*/ 9700 h 10000"/>
                    <a:gd name="connsiteX124" fmla="*/ 7851 w 10000"/>
                    <a:gd name="connsiteY124" fmla="*/ 9743 h 10000"/>
                    <a:gd name="connsiteX125" fmla="*/ 7943 w 10000"/>
                    <a:gd name="connsiteY125"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791 w 10000"/>
                    <a:gd name="connsiteY65" fmla="*/ 257 h 10000"/>
                    <a:gd name="connsiteX66" fmla="*/ 1668 w 10000"/>
                    <a:gd name="connsiteY66" fmla="*/ 271 h 10000"/>
                    <a:gd name="connsiteX67" fmla="*/ 1525 w 10000"/>
                    <a:gd name="connsiteY67" fmla="*/ 314 h 10000"/>
                    <a:gd name="connsiteX68" fmla="*/ 1402 w 10000"/>
                    <a:gd name="connsiteY68" fmla="*/ 357 h 10000"/>
                    <a:gd name="connsiteX69" fmla="*/ 1279 w 10000"/>
                    <a:gd name="connsiteY69" fmla="*/ 443 h 10000"/>
                    <a:gd name="connsiteX70" fmla="*/ 1157 w 10000"/>
                    <a:gd name="connsiteY70" fmla="*/ 529 h 10000"/>
                    <a:gd name="connsiteX71" fmla="*/ 1044 w 10000"/>
                    <a:gd name="connsiteY71" fmla="*/ 643 h 10000"/>
                    <a:gd name="connsiteX72" fmla="*/ 931 w 10000"/>
                    <a:gd name="connsiteY72" fmla="*/ 786 h 10000"/>
                    <a:gd name="connsiteX73" fmla="*/ 809 w 10000"/>
                    <a:gd name="connsiteY73" fmla="*/ 929 h 10000"/>
                    <a:gd name="connsiteX74" fmla="*/ 706 w 10000"/>
                    <a:gd name="connsiteY74" fmla="*/ 1114 h 10000"/>
                    <a:gd name="connsiteX75" fmla="*/ 604 w 10000"/>
                    <a:gd name="connsiteY75" fmla="*/ 1286 h 10000"/>
                    <a:gd name="connsiteX76" fmla="*/ 491 w 10000"/>
                    <a:gd name="connsiteY76" fmla="*/ 1486 h 10000"/>
                    <a:gd name="connsiteX77" fmla="*/ 399 w 10000"/>
                    <a:gd name="connsiteY77" fmla="*/ 1686 h 10000"/>
                    <a:gd name="connsiteX78" fmla="*/ 194 w 10000"/>
                    <a:gd name="connsiteY78" fmla="*/ 2157 h 10000"/>
                    <a:gd name="connsiteX79" fmla="*/ 0 w 10000"/>
                    <a:gd name="connsiteY79" fmla="*/ 2643 h 10000"/>
                    <a:gd name="connsiteX80" fmla="*/ 10 w 10000"/>
                    <a:gd name="connsiteY80" fmla="*/ 971 h 10000"/>
                    <a:gd name="connsiteX81" fmla="*/ 205 w 10000"/>
                    <a:gd name="connsiteY81" fmla="*/ 757 h 10000"/>
                    <a:gd name="connsiteX82" fmla="*/ 399 w 10000"/>
                    <a:gd name="connsiteY82" fmla="*/ 571 h 10000"/>
                    <a:gd name="connsiteX83" fmla="*/ 604 w 10000"/>
                    <a:gd name="connsiteY83" fmla="*/ 386 h 10000"/>
                    <a:gd name="connsiteX84" fmla="*/ 819 w 10000"/>
                    <a:gd name="connsiteY84" fmla="*/ 257 h 10000"/>
                    <a:gd name="connsiteX85" fmla="*/ 1054 w 10000"/>
                    <a:gd name="connsiteY85" fmla="*/ 157 h 10000"/>
                    <a:gd name="connsiteX86" fmla="*/ 1300 w 10000"/>
                    <a:gd name="connsiteY86" fmla="*/ 71 h 10000"/>
                    <a:gd name="connsiteX87" fmla="*/ 1535 w 10000"/>
                    <a:gd name="connsiteY87" fmla="*/ 29 h 10000"/>
                    <a:gd name="connsiteX88" fmla="*/ 1801 w 10000"/>
                    <a:gd name="connsiteY88" fmla="*/ 0 h 10000"/>
                    <a:gd name="connsiteX89" fmla="*/ 1965 w 10000"/>
                    <a:gd name="connsiteY89" fmla="*/ 0 h 10000"/>
                    <a:gd name="connsiteX90" fmla="*/ 2272 w 10000"/>
                    <a:gd name="connsiteY90" fmla="*/ 71 h 10000"/>
                    <a:gd name="connsiteX91" fmla="*/ 2426 w 10000"/>
                    <a:gd name="connsiteY91" fmla="*/ 114 h 10000"/>
                    <a:gd name="connsiteX92" fmla="*/ 2569 w 10000"/>
                    <a:gd name="connsiteY92" fmla="*/ 186 h 10000"/>
                    <a:gd name="connsiteX93" fmla="*/ 2712 w 10000"/>
                    <a:gd name="connsiteY93" fmla="*/ 257 h 10000"/>
                    <a:gd name="connsiteX94" fmla="*/ 2845 w 10000"/>
                    <a:gd name="connsiteY94" fmla="*/ 343 h 10000"/>
                    <a:gd name="connsiteX95" fmla="*/ 2989 w 10000"/>
                    <a:gd name="connsiteY95" fmla="*/ 443 h 10000"/>
                    <a:gd name="connsiteX96" fmla="*/ 3112 w 10000"/>
                    <a:gd name="connsiteY96" fmla="*/ 529 h 10000"/>
                    <a:gd name="connsiteX97" fmla="*/ 3234 w 10000"/>
                    <a:gd name="connsiteY97" fmla="*/ 657 h 10000"/>
                    <a:gd name="connsiteX98" fmla="*/ 3367 w 10000"/>
                    <a:gd name="connsiteY98" fmla="*/ 786 h 10000"/>
                    <a:gd name="connsiteX99" fmla="*/ 3490 w 10000"/>
                    <a:gd name="connsiteY99" fmla="*/ 914 h 10000"/>
                    <a:gd name="connsiteX100" fmla="*/ 3726 w 10000"/>
                    <a:gd name="connsiteY100" fmla="*/ 1200 h 10000"/>
                    <a:gd name="connsiteX101" fmla="*/ 3941 w 10000"/>
                    <a:gd name="connsiteY101" fmla="*/ 1543 h 10000"/>
                    <a:gd name="connsiteX102" fmla="*/ 4145 w 10000"/>
                    <a:gd name="connsiteY102" fmla="*/ 1900 h 10000"/>
                    <a:gd name="connsiteX103" fmla="*/ 4340 w 10000"/>
                    <a:gd name="connsiteY103" fmla="*/ 2286 h 10000"/>
                    <a:gd name="connsiteX104" fmla="*/ 4534 w 10000"/>
                    <a:gd name="connsiteY104" fmla="*/ 2686 h 10000"/>
                    <a:gd name="connsiteX105" fmla="*/ 4708 w 10000"/>
                    <a:gd name="connsiteY105" fmla="*/ 3100 h 10000"/>
                    <a:gd name="connsiteX106" fmla="*/ 4893 w 10000"/>
                    <a:gd name="connsiteY106" fmla="*/ 3529 h 10000"/>
                    <a:gd name="connsiteX107" fmla="*/ 5056 w 10000"/>
                    <a:gd name="connsiteY107" fmla="*/ 3971 h 10000"/>
                    <a:gd name="connsiteX108" fmla="*/ 5363 w 10000"/>
                    <a:gd name="connsiteY108" fmla="*/ 4871 h 10000"/>
                    <a:gd name="connsiteX109" fmla="*/ 5967 w 10000"/>
                    <a:gd name="connsiteY109" fmla="*/ 6657 h 10000"/>
                    <a:gd name="connsiteX110" fmla="*/ 6254 w 10000"/>
                    <a:gd name="connsiteY110" fmla="*/ 7486 h 10000"/>
                    <a:gd name="connsiteX111" fmla="*/ 6407 w 10000"/>
                    <a:gd name="connsiteY111" fmla="*/ 7843 h 10000"/>
                    <a:gd name="connsiteX112" fmla="*/ 6551 w 10000"/>
                    <a:gd name="connsiteY112" fmla="*/ 8214 h 10000"/>
                    <a:gd name="connsiteX113" fmla="*/ 6714 w 10000"/>
                    <a:gd name="connsiteY113" fmla="*/ 8543 h 10000"/>
                    <a:gd name="connsiteX114" fmla="*/ 6868 w 10000"/>
                    <a:gd name="connsiteY114" fmla="*/ 8829 h 10000"/>
                    <a:gd name="connsiteX115" fmla="*/ 7021 w 10000"/>
                    <a:gd name="connsiteY115" fmla="*/ 9100 h 10000"/>
                    <a:gd name="connsiteX116" fmla="*/ 7195 w 10000"/>
                    <a:gd name="connsiteY116" fmla="*/ 9300 h 10000"/>
                    <a:gd name="connsiteX117" fmla="*/ 7288 w 10000"/>
                    <a:gd name="connsiteY117" fmla="*/ 9400 h 10000"/>
                    <a:gd name="connsiteX118" fmla="*/ 7369 w 10000"/>
                    <a:gd name="connsiteY118" fmla="*/ 9500 h 10000"/>
                    <a:gd name="connsiteX119" fmla="*/ 7462 w 10000"/>
                    <a:gd name="connsiteY119" fmla="*/ 9557 h 10000"/>
                    <a:gd name="connsiteX120" fmla="*/ 7554 w 10000"/>
                    <a:gd name="connsiteY120" fmla="*/ 9629 h 10000"/>
                    <a:gd name="connsiteX121" fmla="*/ 7646 w 10000"/>
                    <a:gd name="connsiteY121" fmla="*/ 9671 h 10000"/>
                    <a:gd name="connsiteX122" fmla="*/ 7748 w 10000"/>
                    <a:gd name="connsiteY122" fmla="*/ 9700 h 10000"/>
                    <a:gd name="connsiteX123" fmla="*/ 7851 w 10000"/>
                    <a:gd name="connsiteY123" fmla="*/ 9743 h 10000"/>
                    <a:gd name="connsiteX124" fmla="*/ 7943 w 10000"/>
                    <a:gd name="connsiteY124"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791 w 10000"/>
                    <a:gd name="connsiteY64" fmla="*/ 257 h 10000"/>
                    <a:gd name="connsiteX65" fmla="*/ 1668 w 10000"/>
                    <a:gd name="connsiteY65" fmla="*/ 271 h 10000"/>
                    <a:gd name="connsiteX66" fmla="*/ 1525 w 10000"/>
                    <a:gd name="connsiteY66" fmla="*/ 314 h 10000"/>
                    <a:gd name="connsiteX67" fmla="*/ 1402 w 10000"/>
                    <a:gd name="connsiteY67" fmla="*/ 357 h 10000"/>
                    <a:gd name="connsiteX68" fmla="*/ 1279 w 10000"/>
                    <a:gd name="connsiteY68" fmla="*/ 443 h 10000"/>
                    <a:gd name="connsiteX69" fmla="*/ 1157 w 10000"/>
                    <a:gd name="connsiteY69" fmla="*/ 529 h 10000"/>
                    <a:gd name="connsiteX70" fmla="*/ 1044 w 10000"/>
                    <a:gd name="connsiteY70" fmla="*/ 643 h 10000"/>
                    <a:gd name="connsiteX71" fmla="*/ 931 w 10000"/>
                    <a:gd name="connsiteY71" fmla="*/ 786 h 10000"/>
                    <a:gd name="connsiteX72" fmla="*/ 809 w 10000"/>
                    <a:gd name="connsiteY72" fmla="*/ 929 h 10000"/>
                    <a:gd name="connsiteX73" fmla="*/ 706 w 10000"/>
                    <a:gd name="connsiteY73" fmla="*/ 1114 h 10000"/>
                    <a:gd name="connsiteX74" fmla="*/ 604 w 10000"/>
                    <a:gd name="connsiteY74" fmla="*/ 1286 h 10000"/>
                    <a:gd name="connsiteX75" fmla="*/ 491 w 10000"/>
                    <a:gd name="connsiteY75" fmla="*/ 1486 h 10000"/>
                    <a:gd name="connsiteX76" fmla="*/ 399 w 10000"/>
                    <a:gd name="connsiteY76" fmla="*/ 1686 h 10000"/>
                    <a:gd name="connsiteX77" fmla="*/ 194 w 10000"/>
                    <a:gd name="connsiteY77" fmla="*/ 2157 h 10000"/>
                    <a:gd name="connsiteX78" fmla="*/ 0 w 10000"/>
                    <a:gd name="connsiteY78" fmla="*/ 2643 h 10000"/>
                    <a:gd name="connsiteX79" fmla="*/ 10 w 10000"/>
                    <a:gd name="connsiteY79" fmla="*/ 971 h 10000"/>
                    <a:gd name="connsiteX80" fmla="*/ 205 w 10000"/>
                    <a:gd name="connsiteY80" fmla="*/ 757 h 10000"/>
                    <a:gd name="connsiteX81" fmla="*/ 399 w 10000"/>
                    <a:gd name="connsiteY81" fmla="*/ 571 h 10000"/>
                    <a:gd name="connsiteX82" fmla="*/ 604 w 10000"/>
                    <a:gd name="connsiteY82" fmla="*/ 386 h 10000"/>
                    <a:gd name="connsiteX83" fmla="*/ 819 w 10000"/>
                    <a:gd name="connsiteY83" fmla="*/ 257 h 10000"/>
                    <a:gd name="connsiteX84" fmla="*/ 1054 w 10000"/>
                    <a:gd name="connsiteY84" fmla="*/ 157 h 10000"/>
                    <a:gd name="connsiteX85" fmla="*/ 1300 w 10000"/>
                    <a:gd name="connsiteY85" fmla="*/ 71 h 10000"/>
                    <a:gd name="connsiteX86" fmla="*/ 1535 w 10000"/>
                    <a:gd name="connsiteY86" fmla="*/ 29 h 10000"/>
                    <a:gd name="connsiteX87" fmla="*/ 1801 w 10000"/>
                    <a:gd name="connsiteY87" fmla="*/ 0 h 10000"/>
                    <a:gd name="connsiteX88" fmla="*/ 1965 w 10000"/>
                    <a:gd name="connsiteY88" fmla="*/ 0 h 10000"/>
                    <a:gd name="connsiteX89" fmla="*/ 2272 w 10000"/>
                    <a:gd name="connsiteY89" fmla="*/ 71 h 10000"/>
                    <a:gd name="connsiteX90" fmla="*/ 2426 w 10000"/>
                    <a:gd name="connsiteY90" fmla="*/ 114 h 10000"/>
                    <a:gd name="connsiteX91" fmla="*/ 2569 w 10000"/>
                    <a:gd name="connsiteY91" fmla="*/ 186 h 10000"/>
                    <a:gd name="connsiteX92" fmla="*/ 2712 w 10000"/>
                    <a:gd name="connsiteY92" fmla="*/ 257 h 10000"/>
                    <a:gd name="connsiteX93" fmla="*/ 2845 w 10000"/>
                    <a:gd name="connsiteY93" fmla="*/ 343 h 10000"/>
                    <a:gd name="connsiteX94" fmla="*/ 2989 w 10000"/>
                    <a:gd name="connsiteY94" fmla="*/ 443 h 10000"/>
                    <a:gd name="connsiteX95" fmla="*/ 3112 w 10000"/>
                    <a:gd name="connsiteY95" fmla="*/ 529 h 10000"/>
                    <a:gd name="connsiteX96" fmla="*/ 3234 w 10000"/>
                    <a:gd name="connsiteY96" fmla="*/ 657 h 10000"/>
                    <a:gd name="connsiteX97" fmla="*/ 3367 w 10000"/>
                    <a:gd name="connsiteY97" fmla="*/ 786 h 10000"/>
                    <a:gd name="connsiteX98" fmla="*/ 3490 w 10000"/>
                    <a:gd name="connsiteY98" fmla="*/ 914 h 10000"/>
                    <a:gd name="connsiteX99" fmla="*/ 3726 w 10000"/>
                    <a:gd name="connsiteY99" fmla="*/ 1200 h 10000"/>
                    <a:gd name="connsiteX100" fmla="*/ 3941 w 10000"/>
                    <a:gd name="connsiteY100" fmla="*/ 1543 h 10000"/>
                    <a:gd name="connsiteX101" fmla="*/ 4145 w 10000"/>
                    <a:gd name="connsiteY101" fmla="*/ 1900 h 10000"/>
                    <a:gd name="connsiteX102" fmla="*/ 4340 w 10000"/>
                    <a:gd name="connsiteY102" fmla="*/ 2286 h 10000"/>
                    <a:gd name="connsiteX103" fmla="*/ 4534 w 10000"/>
                    <a:gd name="connsiteY103" fmla="*/ 2686 h 10000"/>
                    <a:gd name="connsiteX104" fmla="*/ 4708 w 10000"/>
                    <a:gd name="connsiteY104" fmla="*/ 3100 h 10000"/>
                    <a:gd name="connsiteX105" fmla="*/ 4893 w 10000"/>
                    <a:gd name="connsiteY105" fmla="*/ 3529 h 10000"/>
                    <a:gd name="connsiteX106" fmla="*/ 5056 w 10000"/>
                    <a:gd name="connsiteY106" fmla="*/ 3971 h 10000"/>
                    <a:gd name="connsiteX107" fmla="*/ 5363 w 10000"/>
                    <a:gd name="connsiteY107" fmla="*/ 4871 h 10000"/>
                    <a:gd name="connsiteX108" fmla="*/ 5967 w 10000"/>
                    <a:gd name="connsiteY108" fmla="*/ 6657 h 10000"/>
                    <a:gd name="connsiteX109" fmla="*/ 6254 w 10000"/>
                    <a:gd name="connsiteY109" fmla="*/ 7486 h 10000"/>
                    <a:gd name="connsiteX110" fmla="*/ 6407 w 10000"/>
                    <a:gd name="connsiteY110" fmla="*/ 7843 h 10000"/>
                    <a:gd name="connsiteX111" fmla="*/ 6551 w 10000"/>
                    <a:gd name="connsiteY111" fmla="*/ 8214 h 10000"/>
                    <a:gd name="connsiteX112" fmla="*/ 6714 w 10000"/>
                    <a:gd name="connsiteY112" fmla="*/ 8543 h 10000"/>
                    <a:gd name="connsiteX113" fmla="*/ 6868 w 10000"/>
                    <a:gd name="connsiteY113" fmla="*/ 8829 h 10000"/>
                    <a:gd name="connsiteX114" fmla="*/ 7021 w 10000"/>
                    <a:gd name="connsiteY114" fmla="*/ 9100 h 10000"/>
                    <a:gd name="connsiteX115" fmla="*/ 7195 w 10000"/>
                    <a:gd name="connsiteY115" fmla="*/ 9300 h 10000"/>
                    <a:gd name="connsiteX116" fmla="*/ 7288 w 10000"/>
                    <a:gd name="connsiteY116" fmla="*/ 9400 h 10000"/>
                    <a:gd name="connsiteX117" fmla="*/ 7369 w 10000"/>
                    <a:gd name="connsiteY117" fmla="*/ 9500 h 10000"/>
                    <a:gd name="connsiteX118" fmla="*/ 7462 w 10000"/>
                    <a:gd name="connsiteY118" fmla="*/ 9557 h 10000"/>
                    <a:gd name="connsiteX119" fmla="*/ 7554 w 10000"/>
                    <a:gd name="connsiteY119" fmla="*/ 9629 h 10000"/>
                    <a:gd name="connsiteX120" fmla="*/ 7646 w 10000"/>
                    <a:gd name="connsiteY120" fmla="*/ 9671 h 10000"/>
                    <a:gd name="connsiteX121" fmla="*/ 7748 w 10000"/>
                    <a:gd name="connsiteY121" fmla="*/ 9700 h 10000"/>
                    <a:gd name="connsiteX122" fmla="*/ 7851 w 10000"/>
                    <a:gd name="connsiteY122" fmla="*/ 9743 h 10000"/>
                    <a:gd name="connsiteX123" fmla="*/ 7943 w 10000"/>
                    <a:gd name="connsiteY123"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791 w 10000"/>
                    <a:gd name="connsiteY64" fmla="*/ 257 h 10000"/>
                    <a:gd name="connsiteX65" fmla="*/ 1668 w 10000"/>
                    <a:gd name="connsiteY65" fmla="*/ 271 h 10000"/>
                    <a:gd name="connsiteX66" fmla="*/ 1525 w 10000"/>
                    <a:gd name="connsiteY66" fmla="*/ 314 h 10000"/>
                    <a:gd name="connsiteX67" fmla="*/ 1402 w 10000"/>
                    <a:gd name="connsiteY67" fmla="*/ 357 h 10000"/>
                    <a:gd name="connsiteX68" fmla="*/ 1279 w 10000"/>
                    <a:gd name="connsiteY68" fmla="*/ 443 h 10000"/>
                    <a:gd name="connsiteX69" fmla="*/ 1157 w 10000"/>
                    <a:gd name="connsiteY69" fmla="*/ 529 h 10000"/>
                    <a:gd name="connsiteX70" fmla="*/ 1044 w 10000"/>
                    <a:gd name="connsiteY70" fmla="*/ 643 h 10000"/>
                    <a:gd name="connsiteX71" fmla="*/ 931 w 10000"/>
                    <a:gd name="connsiteY71" fmla="*/ 786 h 10000"/>
                    <a:gd name="connsiteX72" fmla="*/ 809 w 10000"/>
                    <a:gd name="connsiteY72" fmla="*/ 929 h 10000"/>
                    <a:gd name="connsiteX73" fmla="*/ 706 w 10000"/>
                    <a:gd name="connsiteY73" fmla="*/ 1114 h 10000"/>
                    <a:gd name="connsiteX74" fmla="*/ 604 w 10000"/>
                    <a:gd name="connsiteY74" fmla="*/ 1286 h 10000"/>
                    <a:gd name="connsiteX75" fmla="*/ 491 w 10000"/>
                    <a:gd name="connsiteY75" fmla="*/ 1486 h 10000"/>
                    <a:gd name="connsiteX76" fmla="*/ 399 w 10000"/>
                    <a:gd name="connsiteY76" fmla="*/ 1686 h 10000"/>
                    <a:gd name="connsiteX77" fmla="*/ 194 w 10000"/>
                    <a:gd name="connsiteY77" fmla="*/ 2157 h 10000"/>
                    <a:gd name="connsiteX78" fmla="*/ 0 w 10000"/>
                    <a:gd name="connsiteY78" fmla="*/ 2643 h 10000"/>
                    <a:gd name="connsiteX79" fmla="*/ 10 w 10000"/>
                    <a:gd name="connsiteY79" fmla="*/ 971 h 10000"/>
                    <a:gd name="connsiteX80" fmla="*/ 205 w 10000"/>
                    <a:gd name="connsiteY80" fmla="*/ 757 h 10000"/>
                    <a:gd name="connsiteX81" fmla="*/ 399 w 10000"/>
                    <a:gd name="connsiteY81" fmla="*/ 571 h 10000"/>
                    <a:gd name="connsiteX82" fmla="*/ 604 w 10000"/>
                    <a:gd name="connsiteY82" fmla="*/ 386 h 10000"/>
                    <a:gd name="connsiteX83" fmla="*/ 819 w 10000"/>
                    <a:gd name="connsiteY83" fmla="*/ 257 h 10000"/>
                    <a:gd name="connsiteX84" fmla="*/ 1054 w 10000"/>
                    <a:gd name="connsiteY84" fmla="*/ 157 h 10000"/>
                    <a:gd name="connsiteX85" fmla="*/ 1300 w 10000"/>
                    <a:gd name="connsiteY85" fmla="*/ 71 h 10000"/>
                    <a:gd name="connsiteX86" fmla="*/ 1535 w 10000"/>
                    <a:gd name="connsiteY86" fmla="*/ 29 h 10000"/>
                    <a:gd name="connsiteX87" fmla="*/ 1801 w 10000"/>
                    <a:gd name="connsiteY87" fmla="*/ 0 h 10000"/>
                    <a:gd name="connsiteX88" fmla="*/ 2272 w 10000"/>
                    <a:gd name="connsiteY88" fmla="*/ 71 h 10000"/>
                    <a:gd name="connsiteX89" fmla="*/ 2426 w 10000"/>
                    <a:gd name="connsiteY89" fmla="*/ 114 h 10000"/>
                    <a:gd name="connsiteX90" fmla="*/ 2569 w 10000"/>
                    <a:gd name="connsiteY90" fmla="*/ 186 h 10000"/>
                    <a:gd name="connsiteX91" fmla="*/ 2712 w 10000"/>
                    <a:gd name="connsiteY91" fmla="*/ 257 h 10000"/>
                    <a:gd name="connsiteX92" fmla="*/ 2845 w 10000"/>
                    <a:gd name="connsiteY92" fmla="*/ 343 h 10000"/>
                    <a:gd name="connsiteX93" fmla="*/ 2989 w 10000"/>
                    <a:gd name="connsiteY93" fmla="*/ 443 h 10000"/>
                    <a:gd name="connsiteX94" fmla="*/ 3112 w 10000"/>
                    <a:gd name="connsiteY94" fmla="*/ 529 h 10000"/>
                    <a:gd name="connsiteX95" fmla="*/ 3234 w 10000"/>
                    <a:gd name="connsiteY95" fmla="*/ 657 h 10000"/>
                    <a:gd name="connsiteX96" fmla="*/ 3367 w 10000"/>
                    <a:gd name="connsiteY96" fmla="*/ 786 h 10000"/>
                    <a:gd name="connsiteX97" fmla="*/ 3490 w 10000"/>
                    <a:gd name="connsiteY97" fmla="*/ 914 h 10000"/>
                    <a:gd name="connsiteX98" fmla="*/ 3726 w 10000"/>
                    <a:gd name="connsiteY98" fmla="*/ 1200 h 10000"/>
                    <a:gd name="connsiteX99" fmla="*/ 3941 w 10000"/>
                    <a:gd name="connsiteY99" fmla="*/ 1543 h 10000"/>
                    <a:gd name="connsiteX100" fmla="*/ 4145 w 10000"/>
                    <a:gd name="connsiteY100" fmla="*/ 1900 h 10000"/>
                    <a:gd name="connsiteX101" fmla="*/ 4340 w 10000"/>
                    <a:gd name="connsiteY101" fmla="*/ 2286 h 10000"/>
                    <a:gd name="connsiteX102" fmla="*/ 4534 w 10000"/>
                    <a:gd name="connsiteY102" fmla="*/ 2686 h 10000"/>
                    <a:gd name="connsiteX103" fmla="*/ 4708 w 10000"/>
                    <a:gd name="connsiteY103" fmla="*/ 3100 h 10000"/>
                    <a:gd name="connsiteX104" fmla="*/ 4893 w 10000"/>
                    <a:gd name="connsiteY104" fmla="*/ 3529 h 10000"/>
                    <a:gd name="connsiteX105" fmla="*/ 5056 w 10000"/>
                    <a:gd name="connsiteY105" fmla="*/ 3971 h 10000"/>
                    <a:gd name="connsiteX106" fmla="*/ 5363 w 10000"/>
                    <a:gd name="connsiteY106" fmla="*/ 4871 h 10000"/>
                    <a:gd name="connsiteX107" fmla="*/ 5967 w 10000"/>
                    <a:gd name="connsiteY107" fmla="*/ 6657 h 10000"/>
                    <a:gd name="connsiteX108" fmla="*/ 6254 w 10000"/>
                    <a:gd name="connsiteY108" fmla="*/ 7486 h 10000"/>
                    <a:gd name="connsiteX109" fmla="*/ 6407 w 10000"/>
                    <a:gd name="connsiteY109" fmla="*/ 7843 h 10000"/>
                    <a:gd name="connsiteX110" fmla="*/ 6551 w 10000"/>
                    <a:gd name="connsiteY110" fmla="*/ 8214 h 10000"/>
                    <a:gd name="connsiteX111" fmla="*/ 6714 w 10000"/>
                    <a:gd name="connsiteY111" fmla="*/ 8543 h 10000"/>
                    <a:gd name="connsiteX112" fmla="*/ 6868 w 10000"/>
                    <a:gd name="connsiteY112" fmla="*/ 8829 h 10000"/>
                    <a:gd name="connsiteX113" fmla="*/ 7021 w 10000"/>
                    <a:gd name="connsiteY113" fmla="*/ 9100 h 10000"/>
                    <a:gd name="connsiteX114" fmla="*/ 7195 w 10000"/>
                    <a:gd name="connsiteY114" fmla="*/ 9300 h 10000"/>
                    <a:gd name="connsiteX115" fmla="*/ 7288 w 10000"/>
                    <a:gd name="connsiteY115" fmla="*/ 9400 h 10000"/>
                    <a:gd name="connsiteX116" fmla="*/ 7369 w 10000"/>
                    <a:gd name="connsiteY116" fmla="*/ 9500 h 10000"/>
                    <a:gd name="connsiteX117" fmla="*/ 7462 w 10000"/>
                    <a:gd name="connsiteY117" fmla="*/ 9557 h 10000"/>
                    <a:gd name="connsiteX118" fmla="*/ 7554 w 10000"/>
                    <a:gd name="connsiteY118" fmla="*/ 9629 h 10000"/>
                    <a:gd name="connsiteX119" fmla="*/ 7646 w 10000"/>
                    <a:gd name="connsiteY119" fmla="*/ 9671 h 10000"/>
                    <a:gd name="connsiteX120" fmla="*/ 7748 w 10000"/>
                    <a:gd name="connsiteY120" fmla="*/ 9700 h 10000"/>
                    <a:gd name="connsiteX121" fmla="*/ 7851 w 10000"/>
                    <a:gd name="connsiteY121" fmla="*/ 9743 h 10000"/>
                    <a:gd name="connsiteX122" fmla="*/ 7943 w 10000"/>
                    <a:gd name="connsiteY122" fmla="*/ 9743 h 10000"/>
                    <a:gd name="connsiteX0" fmla="*/ 7943 w 10000"/>
                    <a:gd name="connsiteY0" fmla="*/ 9714 h 9971"/>
                    <a:gd name="connsiteX1" fmla="*/ 7943 w 10000"/>
                    <a:gd name="connsiteY1" fmla="*/ 9714 h 9971"/>
                    <a:gd name="connsiteX2" fmla="*/ 8076 w 10000"/>
                    <a:gd name="connsiteY2" fmla="*/ 9714 h 9971"/>
                    <a:gd name="connsiteX3" fmla="*/ 8178 w 10000"/>
                    <a:gd name="connsiteY3" fmla="*/ 9671 h 9971"/>
                    <a:gd name="connsiteX4" fmla="*/ 8291 w 10000"/>
                    <a:gd name="connsiteY4" fmla="*/ 9628 h 9971"/>
                    <a:gd name="connsiteX5" fmla="*/ 8403 w 10000"/>
                    <a:gd name="connsiteY5" fmla="*/ 9585 h 9971"/>
                    <a:gd name="connsiteX6" fmla="*/ 8506 w 10000"/>
                    <a:gd name="connsiteY6" fmla="*/ 9500 h 9971"/>
                    <a:gd name="connsiteX7" fmla="*/ 8608 w 10000"/>
                    <a:gd name="connsiteY7" fmla="*/ 9400 h 9971"/>
                    <a:gd name="connsiteX8" fmla="*/ 8700 w 10000"/>
                    <a:gd name="connsiteY8" fmla="*/ 9314 h 9971"/>
                    <a:gd name="connsiteX9" fmla="*/ 8802 w 10000"/>
                    <a:gd name="connsiteY9" fmla="*/ 9185 h 9971"/>
                    <a:gd name="connsiteX10" fmla="*/ 8915 w 10000"/>
                    <a:gd name="connsiteY10" fmla="*/ 9057 h 9971"/>
                    <a:gd name="connsiteX11" fmla="*/ 9007 w 10000"/>
                    <a:gd name="connsiteY11" fmla="*/ 8914 h 9971"/>
                    <a:gd name="connsiteX12" fmla="*/ 9191 w 10000"/>
                    <a:gd name="connsiteY12" fmla="*/ 8585 h 9971"/>
                    <a:gd name="connsiteX13" fmla="*/ 9376 w 10000"/>
                    <a:gd name="connsiteY13" fmla="*/ 8214 h 9971"/>
                    <a:gd name="connsiteX14" fmla="*/ 9539 w 10000"/>
                    <a:gd name="connsiteY14" fmla="*/ 7814 h 9971"/>
                    <a:gd name="connsiteX15" fmla="*/ 9775 w 10000"/>
                    <a:gd name="connsiteY15" fmla="*/ 8257 h 9971"/>
                    <a:gd name="connsiteX16" fmla="*/ 10000 w 10000"/>
                    <a:gd name="connsiteY16" fmla="*/ 8671 h 9971"/>
                    <a:gd name="connsiteX17" fmla="*/ 9785 w 10000"/>
                    <a:gd name="connsiteY17" fmla="*/ 8957 h 9971"/>
                    <a:gd name="connsiteX18" fmla="*/ 9570 w 10000"/>
                    <a:gd name="connsiteY18" fmla="*/ 9214 h 9971"/>
                    <a:gd name="connsiteX19" fmla="*/ 9324 w 10000"/>
                    <a:gd name="connsiteY19" fmla="*/ 9442 h 9971"/>
                    <a:gd name="connsiteX20" fmla="*/ 9212 w 10000"/>
                    <a:gd name="connsiteY20" fmla="*/ 9528 h 9971"/>
                    <a:gd name="connsiteX21" fmla="*/ 9079 w 10000"/>
                    <a:gd name="connsiteY21" fmla="*/ 9628 h 9971"/>
                    <a:gd name="connsiteX22" fmla="*/ 8946 w 10000"/>
                    <a:gd name="connsiteY22" fmla="*/ 9714 h 9971"/>
                    <a:gd name="connsiteX23" fmla="*/ 8823 w 10000"/>
                    <a:gd name="connsiteY23" fmla="*/ 9771 h 9971"/>
                    <a:gd name="connsiteX24" fmla="*/ 8680 w 10000"/>
                    <a:gd name="connsiteY24" fmla="*/ 9842 h 9971"/>
                    <a:gd name="connsiteX25" fmla="*/ 8547 w 10000"/>
                    <a:gd name="connsiteY25" fmla="*/ 9885 h 9971"/>
                    <a:gd name="connsiteX26" fmla="*/ 8403 w 10000"/>
                    <a:gd name="connsiteY26" fmla="*/ 9914 h 9971"/>
                    <a:gd name="connsiteX27" fmla="*/ 8260 w 10000"/>
                    <a:gd name="connsiteY27" fmla="*/ 9942 h 9971"/>
                    <a:gd name="connsiteX28" fmla="*/ 8106 w 10000"/>
                    <a:gd name="connsiteY28" fmla="*/ 9971 h 9971"/>
                    <a:gd name="connsiteX29" fmla="*/ 7943 w 10000"/>
                    <a:gd name="connsiteY29" fmla="*/ 9971 h 9971"/>
                    <a:gd name="connsiteX30" fmla="*/ 7779 w 10000"/>
                    <a:gd name="connsiteY30" fmla="*/ 9971 h 9971"/>
                    <a:gd name="connsiteX31" fmla="*/ 7625 w 10000"/>
                    <a:gd name="connsiteY31" fmla="*/ 9928 h 9971"/>
                    <a:gd name="connsiteX32" fmla="*/ 7462 w 10000"/>
                    <a:gd name="connsiteY32" fmla="*/ 9900 h 9971"/>
                    <a:gd name="connsiteX33" fmla="*/ 7308 w 10000"/>
                    <a:gd name="connsiteY33" fmla="*/ 9857 h 9971"/>
                    <a:gd name="connsiteX34" fmla="*/ 7165 w 10000"/>
                    <a:gd name="connsiteY34" fmla="*/ 9785 h 9971"/>
                    <a:gd name="connsiteX35" fmla="*/ 7021 w 10000"/>
                    <a:gd name="connsiteY35" fmla="*/ 9728 h 9971"/>
                    <a:gd name="connsiteX36" fmla="*/ 6888 w 10000"/>
                    <a:gd name="connsiteY36" fmla="*/ 9628 h 9971"/>
                    <a:gd name="connsiteX37" fmla="*/ 6745 w 10000"/>
                    <a:gd name="connsiteY37" fmla="*/ 9528 h 9971"/>
                    <a:gd name="connsiteX38" fmla="*/ 6622 w 10000"/>
                    <a:gd name="connsiteY38" fmla="*/ 9442 h 9971"/>
                    <a:gd name="connsiteX39" fmla="*/ 6479 w 10000"/>
                    <a:gd name="connsiteY39" fmla="*/ 9314 h 9971"/>
                    <a:gd name="connsiteX40" fmla="*/ 6366 w 10000"/>
                    <a:gd name="connsiteY40" fmla="*/ 9200 h 9971"/>
                    <a:gd name="connsiteX41" fmla="*/ 6244 w 10000"/>
                    <a:gd name="connsiteY41" fmla="*/ 9057 h 9971"/>
                    <a:gd name="connsiteX42" fmla="*/ 6008 w 10000"/>
                    <a:gd name="connsiteY42" fmla="*/ 8757 h 9971"/>
                    <a:gd name="connsiteX43" fmla="*/ 5793 w 10000"/>
                    <a:gd name="connsiteY43" fmla="*/ 8428 h 9971"/>
                    <a:gd name="connsiteX44" fmla="*/ 5589 w 10000"/>
                    <a:gd name="connsiteY44" fmla="*/ 8071 h 9971"/>
                    <a:gd name="connsiteX45" fmla="*/ 5394 w 10000"/>
                    <a:gd name="connsiteY45" fmla="*/ 7685 h 9971"/>
                    <a:gd name="connsiteX46" fmla="*/ 5200 w 10000"/>
                    <a:gd name="connsiteY46" fmla="*/ 7285 h 9971"/>
                    <a:gd name="connsiteX47" fmla="*/ 5026 w 10000"/>
                    <a:gd name="connsiteY47" fmla="*/ 6871 h 9971"/>
                    <a:gd name="connsiteX48" fmla="*/ 4852 w 10000"/>
                    <a:gd name="connsiteY48" fmla="*/ 6442 h 9971"/>
                    <a:gd name="connsiteX49" fmla="*/ 4688 w 10000"/>
                    <a:gd name="connsiteY49" fmla="*/ 6000 h 9971"/>
                    <a:gd name="connsiteX50" fmla="*/ 4371 w 10000"/>
                    <a:gd name="connsiteY50" fmla="*/ 5100 h 9971"/>
                    <a:gd name="connsiteX51" fmla="*/ 3777 w 10000"/>
                    <a:gd name="connsiteY51" fmla="*/ 3328 h 9971"/>
                    <a:gd name="connsiteX52" fmla="*/ 3644 w 10000"/>
                    <a:gd name="connsiteY52" fmla="*/ 2885 h 9971"/>
                    <a:gd name="connsiteX53" fmla="*/ 3490 w 10000"/>
                    <a:gd name="connsiteY53" fmla="*/ 2485 h 9971"/>
                    <a:gd name="connsiteX54" fmla="*/ 3347 w 10000"/>
                    <a:gd name="connsiteY54" fmla="*/ 2128 h 9971"/>
                    <a:gd name="connsiteX55" fmla="*/ 3193 w 10000"/>
                    <a:gd name="connsiteY55" fmla="*/ 1757 h 9971"/>
                    <a:gd name="connsiteX56" fmla="*/ 3040 w 10000"/>
                    <a:gd name="connsiteY56" fmla="*/ 1428 h 9971"/>
                    <a:gd name="connsiteX57" fmla="*/ 2886 w 10000"/>
                    <a:gd name="connsiteY57" fmla="*/ 1142 h 9971"/>
                    <a:gd name="connsiteX58" fmla="*/ 2723 w 10000"/>
                    <a:gd name="connsiteY58" fmla="*/ 871 h 9971"/>
                    <a:gd name="connsiteX59" fmla="*/ 2559 w 10000"/>
                    <a:gd name="connsiteY59" fmla="*/ 671 h 9971"/>
                    <a:gd name="connsiteX60" fmla="*/ 2467 w 10000"/>
                    <a:gd name="connsiteY60" fmla="*/ 571 h 9971"/>
                    <a:gd name="connsiteX61" fmla="*/ 2375 w 10000"/>
                    <a:gd name="connsiteY61" fmla="*/ 471 h 9971"/>
                    <a:gd name="connsiteX62" fmla="*/ 2282 w 10000"/>
                    <a:gd name="connsiteY62" fmla="*/ 414 h 9971"/>
                    <a:gd name="connsiteX63" fmla="*/ 2190 w 10000"/>
                    <a:gd name="connsiteY63" fmla="*/ 342 h 9971"/>
                    <a:gd name="connsiteX64" fmla="*/ 1791 w 10000"/>
                    <a:gd name="connsiteY64" fmla="*/ 228 h 9971"/>
                    <a:gd name="connsiteX65" fmla="*/ 1668 w 10000"/>
                    <a:gd name="connsiteY65" fmla="*/ 242 h 9971"/>
                    <a:gd name="connsiteX66" fmla="*/ 1525 w 10000"/>
                    <a:gd name="connsiteY66" fmla="*/ 285 h 9971"/>
                    <a:gd name="connsiteX67" fmla="*/ 1402 w 10000"/>
                    <a:gd name="connsiteY67" fmla="*/ 328 h 9971"/>
                    <a:gd name="connsiteX68" fmla="*/ 1279 w 10000"/>
                    <a:gd name="connsiteY68" fmla="*/ 414 h 9971"/>
                    <a:gd name="connsiteX69" fmla="*/ 1157 w 10000"/>
                    <a:gd name="connsiteY69" fmla="*/ 500 h 9971"/>
                    <a:gd name="connsiteX70" fmla="*/ 1044 w 10000"/>
                    <a:gd name="connsiteY70" fmla="*/ 614 h 9971"/>
                    <a:gd name="connsiteX71" fmla="*/ 931 w 10000"/>
                    <a:gd name="connsiteY71" fmla="*/ 757 h 9971"/>
                    <a:gd name="connsiteX72" fmla="*/ 809 w 10000"/>
                    <a:gd name="connsiteY72" fmla="*/ 900 h 9971"/>
                    <a:gd name="connsiteX73" fmla="*/ 706 w 10000"/>
                    <a:gd name="connsiteY73" fmla="*/ 1085 h 9971"/>
                    <a:gd name="connsiteX74" fmla="*/ 604 w 10000"/>
                    <a:gd name="connsiteY74" fmla="*/ 1257 h 9971"/>
                    <a:gd name="connsiteX75" fmla="*/ 491 w 10000"/>
                    <a:gd name="connsiteY75" fmla="*/ 1457 h 9971"/>
                    <a:gd name="connsiteX76" fmla="*/ 399 w 10000"/>
                    <a:gd name="connsiteY76" fmla="*/ 1657 h 9971"/>
                    <a:gd name="connsiteX77" fmla="*/ 194 w 10000"/>
                    <a:gd name="connsiteY77" fmla="*/ 2128 h 9971"/>
                    <a:gd name="connsiteX78" fmla="*/ 0 w 10000"/>
                    <a:gd name="connsiteY78" fmla="*/ 2614 h 9971"/>
                    <a:gd name="connsiteX79" fmla="*/ 10 w 10000"/>
                    <a:gd name="connsiteY79" fmla="*/ 942 h 9971"/>
                    <a:gd name="connsiteX80" fmla="*/ 205 w 10000"/>
                    <a:gd name="connsiteY80" fmla="*/ 728 h 9971"/>
                    <a:gd name="connsiteX81" fmla="*/ 399 w 10000"/>
                    <a:gd name="connsiteY81" fmla="*/ 542 h 9971"/>
                    <a:gd name="connsiteX82" fmla="*/ 604 w 10000"/>
                    <a:gd name="connsiteY82" fmla="*/ 357 h 9971"/>
                    <a:gd name="connsiteX83" fmla="*/ 819 w 10000"/>
                    <a:gd name="connsiteY83" fmla="*/ 228 h 9971"/>
                    <a:gd name="connsiteX84" fmla="*/ 1054 w 10000"/>
                    <a:gd name="connsiteY84" fmla="*/ 128 h 9971"/>
                    <a:gd name="connsiteX85" fmla="*/ 1300 w 10000"/>
                    <a:gd name="connsiteY85" fmla="*/ 42 h 9971"/>
                    <a:gd name="connsiteX86" fmla="*/ 1535 w 10000"/>
                    <a:gd name="connsiteY86" fmla="*/ 0 h 9971"/>
                    <a:gd name="connsiteX87" fmla="*/ 2272 w 10000"/>
                    <a:gd name="connsiteY87" fmla="*/ 42 h 9971"/>
                    <a:gd name="connsiteX88" fmla="*/ 2426 w 10000"/>
                    <a:gd name="connsiteY88" fmla="*/ 85 h 9971"/>
                    <a:gd name="connsiteX89" fmla="*/ 2569 w 10000"/>
                    <a:gd name="connsiteY89" fmla="*/ 157 h 9971"/>
                    <a:gd name="connsiteX90" fmla="*/ 2712 w 10000"/>
                    <a:gd name="connsiteY90" fmla="*/ 228 h 9971"/>
                    <a:gd name="connsiteX91" fmla="*/ 2845 w 10000"/>
                    <a:gd name="connsiteY91" fmla="*/ 314 h 9971"/>
                    <a:gd name="connsiteX92" fmla="*/ 2989 w 10000"/>
                    <a:gd name="connsiteY92" fmla="*/ 414 h 9971"/>
                    <a:gd name="connsiteX93" fmla="*/ 3112 w 10000"/>
                    <a:gd name="connsiteY93" fmla="*/ 500 h 9971"/>
                    <a:gd name="connsiteX94" fmla="*/ 3234 w 10000"/>
                    <a:gd name="connsiteY94" fmla="*/ 628 h 9971"/>
                    <a:gd name="connsiteX95" fmla="*/ 3367 w 10000"/>
                    <a:gd name="connsiteY95" fmla="*/ 757 h 9971"/>
                    <a:gd name="connsiteX96" fmla="*/ 3490 w 10000"/>
                    <a:gd name="connsiteY96" fmla="*/ 885 h 9971"/>
                    <a:gd name="connsiteX97" fmla="*/ 3726 w 10000"/>
                    <a:gd name="connsiteY97" fmla="*/ 1171 h 9971"/>
                    <a:gd name="connsiteX98" fmla="*/ 3941 w 10000"/>
                    <a:gd name="connsiteY98" fmla="*/ 1514 h 9971"/>
                    <a:gd name="connsiteX99" fmla="*/ 4145 w 10000"/>
                    <a:gd name="connsiteY99" fmla="*/ 1871 h 9971"/>
                    <a:gd name="connsiteX100" fmla="*/ 4340 w 10000"/>
                    <a:gd name="connsiteY100" fmla="*/ 2257 h 9971"/>
                    <a:gd name="connsiteX101" fmla="*/ 4534 w 10000"/>
                    <a:gd name="connsiteY101" fmla="*/ 2657 h 9971"/>
                    <a:gd name="connsiteX102" fmla="*/ 4708 w 10000"/>
                    <a:gd name="connsiteY102" fmla="*/ 3071 h 9971"/>
                    <a:gd name="connsiteX103" fmla="*/ 4893 w 10000"/>
                    <a:gd name="connsiteY103" fmla="*/ 3500 h 9971"/>
                    <a:gd name="connsiteX104" fmla="*/ 5056 w 10000"/>
                    <a:gd name="connsiteY104" fmla="*/ 3942 h 9971"/>
                    <a:gd name="connsiteX105" fmla="*/ 5363 w 10000"/>
                    <a:gd name="connsiteY105" fmla="*/ 4842 h 9971"/>
                    <a:gd name="connsiteX106" fmla="*/ 5967 w 10000"/>
                    <a:gd name="connsiteY106" fmla="*/ 6628 h 9971"/>
                    <a:gd name="connsiteX107" fmla="*/ 6254 w 10000"/>
                    <a:gd name="connsiteY107" fmla="*/ 7457 h 9971"/>
                    <a:gd name="connsiteX108" fmla="*/ 6407 w 10000"/>
                    <a:gd name="connsiteY108" fmla="*/ 7814 h 9971"/>
                    <a:gd name="connsiteX109" fmla="*/ 6551 w 10000"/>
                    <a:gd name="connsiteY109" fmla="*/ 8185 h 9971"/>
                    <a:gd name="connsiteX110" fmla="*/ 6714 w 10000"/>
                    <a:gd name="connsiteY110" fmla="*/ 8514 h 9971"/>
                    <a:gd name="connsiteX111" fmla="*/ 6868 w 10000"/>
                    <a:gd name="connsiteY111" fmla="*/ 8800 h 9971"/>
                    <a:gd name="connsiteX112" fmla="*/ 7021 w 10000"/>
                    <a:gd name="connsiteY112" fmla="*/ 9071 h 9971"/>
                    <a:gd name="connsiteX113" fmla="*/ 7195 w 10000"/>
                    <a:gd name="connsiteY113" fmla="*/ 9271 h 9971"/>
                    <a:gd name="connsiteX114" fmla="*/ 7288 w 10000"/>
                    <a:gd name="connsiteY114" fmla="*/ 9371 h 9971"/>
                    <a:gd name="connsiteX115" fmla="*/ 7369 w 10000"/>
                    <a:gd name="connsiteY115" fmla="*/ 9471 h 9971"/>
                    <a:gd name="connsiteX116" fmla="*/ 7462 w 10000"/>
                    <a:gd name="connsiteY116" fmla="*/ 9528 h 9971"/>
                    <a:gd name="connsiteX117" fmla="*/ 7554 w 10000"/>
                    <a:gd name="connsiteY117" fmla="*/ 9600 h 9971"/>
                    <a:gd name="connsiteX118" fmla="*/ 7646 w 10000"/>
                    <a:gd name="connsiteY118" fmla="*/ 9642 h 9971"/>
                    <a:gd name="connsiteX119" fmla="*/ 7748 w 10000"/>
                    <a:gd name="connsiteY119" fmla="*/ 9671 h 9971"/>
                    <a:gd name="connsiteX120" fmla="*/ 7851 w 10000"/>
                    <a:gd name="connsiteY120" fmla="*/ 9714 h 9971"/>
                    <a:gd name="connsiteX121" fmla="*/ 7943 w 10000"/>
                    <a:gd name="connsiteY121" fmla="*/ 9714 h 9971"/>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668 w 10000"/>
                    <a:gd name="connsiteY64" fmla="*/ 243 h 10000"/>
                    <a:gd name="connsiteX65" fmla="*/ 1525 w 10000"/>
                    <a:gd name="connsiteY65" fmla="*/ 286 h 10000"/>
                    <a:gd name="connsiteX66" fmla="*/ 1402 w 10000"/>
                    <a:gd name="connsiteY66" fmla="*/ 329 h 10000"/>
                    <a:gd name="connsiteX67" fmla="*/ 1279 w 10000"/>
                    <a:gd name="connsiteY67" fmla="*/ 415 h 10000"/>
                    <a:gd name="connsiteX68" fmla="*/ 1157 w 10000"/>
                    <a:gd name="connsiteY68" fmla="*/ 501 h 10000"/>
                    <a:gd name="connsiteX69" fmla="*/ 1044 w 10000"/>
                    <a:gd name="connsiteY69" fmla="*/ 616 h 10000"/>
                    <a:gd name="connsiteX70" fmla="*/ 931 w 10000"/>
                    <a:gd name="connsiteY70" fmla="*/ 759 h 10000"/>
                    <a:gd name="connsiteX71" fmla="*/ 809 w 10000"/>
                    <a:gd name="connsiteY71" fmla="*/ 903 h 10000"/>
                    <a:gd name="connsiteX72" fmla="*/ 706 w 10000"/>
                    <a:gd name="connsiteY72" fmla="*/ 1088 h 10000"/>
                    <a:gd name="connsiteX73" fmla="*/ 604 w 10000"/>
                    <a:gd name="connsiteY73" fmla="*/ 1261 h 10000"/>
                    <a:gd name="connsiteX74" fmla="*/ 491 w 10000"/>
                    <a:gd name="connsiteY74" fmla="*/ 1461 h 10000"/>
                    <a:gd name="connsiteX75" fmla="*/ 399 w 10000"/>
                    <a:gd name="connsiteY75" fmla="*/ 1662 h 10000"/>
                    <a:gd name="connsiteX76" fmla="*/ 194 w 10000"/>
                    <a:gd name="connsiteY76" fmla="*/ 2134 h 10000"/>
                    <a:gd name="connsiteX77" fmla="*/ 0 w 10000"/>
                    <a:gd name="connsiteY77" fmla="*/ 2622 h 10000"/>
                    <a:gd name="connsiteX78" fmla="*/ 10 w 10000"/>
                    <a:gd name="connsiteY78" fmla="*/ 945 h 10000"/>
                    <a:gd name="connsiteX79" fmla="*/ 205 w 10000"/>
                    <a:gd name="connsiteY79" fmla="*/ 730 h 10000"/>
                    <a:gd name="connsiteX80" fmla="*/ 399 w 10000"/>
                    <a:gd name="connsiteY80" fmla="*/ 544 h 10000"/>
                    <a:gd name="connsiteX81" fmla="*/ 604 w 10000"/>
                    <a:gd name="connsiteY81" fmla="*/ 358 h 10000"/>
                    <a:gd name="connsiteX82" fmla="*/ 819 w 10000"/>
                    <a:gd name="connsiteY82" fmla="*/ 229 h 10000"/>
                    <a:gd name="connsiteX83" fmla="*/ 1054 w 10000"/>
                    <a:gd name="connsiteY83" fmla="*/ 128 h 10000"/>
                    <a:gd name="connsiteX84" fmla="*/ 1300 w 10000"/>
                    <a:gd name="connsiteY84" fmla="*/ 42 h 10000"/>
                    <a:gd name="connsiteX85" fmla="*/ 1535 w 10000"/>
                    <a:gd name="connsiteY85" fmla="*/ 0 h 10000"/>
                    <a:gd name="connsiteX86" fmla="*/ 2272 w 10000"/>
                    <a:gd name="connsiteY86" fmla="*/ 42 h 10000"/>
                    <a:gd name="connsiteX87" fmla="*/ 2426 w 10000"/>
                    <a:gd name="connsiteY87" fmla="*/ 85 h 10000"/>
                    <a:gd name="connsiteX88" fmla="*/ 2569 w 10000"/>
                    <a:gd name="connsiteY88" fmla="*/ 157 h 10000"/>
                    <a:gd name="connsiteX89" fmla="*/ 2712 w 10000"/>
                    <a:gd name="connsiteY89" fmla="*/ 229 h 10000"/>
                    <a:gd name="connsiteX90" fmla="*/ 2845 w 10000"/>
                    <a:gd name="connsiteY90" fmla="*/ 315 h 10000"/>
                    <a:gd name="connsiteX91" fmla="*/ 2989 w 10000"/>
                    <a:gd name="connsiteY91" fmla="*/ 415 h 10000"/>
                    <a:gd name="connsiteX92" fmla="*/ 3112 w 10000"/>
                    <a:gd name="connsiteY92" fmla="*/ 501 h 10000"/>
                    <a:gd name="connsiteX93" fmla="*/ 3234 w 10000"/>
                    <a:gd name="connsiteY93" fmla="*/ 630 h 10000"/>
                    <a:gd name="connsiteX94" fmla="*/ 3367 w 10000"/>
                    <a:gd name="connsiteY94" fmla="*/ 759 h 10000"/>
                    <a:gd name="connsiteX95" fmla="*/ 3490 w 10000"/>
                    <a:gd name="connsiteY95" fmla="*/ 888 h 10000"/>
                    <a:gd name="connsiteX96" fmla="*/ 3726 w 10000"/>
                    <a:gd name="connsiteY96" fmla="*/ 1174 h 10000"/>
                    <a:gd name="connsiteX97" fmla="*/ 3941 w 10000"/>
                    <a:gd name="connsiteY97" fmla="*/ 1518 h 10000"/>
                    <a:gd name="connsiteX98" fmla="*/ 4145 w 10000"/>
                    <a:gd name="connsiteY98" fmla="*/ 1876 h 10000"/>
                    <a:gd name="connsiteX99" fmla="*/ 4340 w 10000"/>
                    <a:gd name="connsiteY99" fmla="*/ 2264 h 10000"/>
                    <a:gd name="connsiteX100" fmla="*/ 4534 w 10000"/>
                    <a:gd name="connsiteY100" fmla="*/ 2665 h 10000"/>
                    <a:gd name="connsiteX101" fmla="*/ 4708 w 10000"/>
                    <a:gd name="connsiteY101" fmla="*/ 3080 h 10000"/>
                    <a:gd name="connsiteX102" fmla="*/ 4893 w 10000"/>
                    <a:gd name="connsiteY102" fmla="*/ 3510 h 10000"/>
                    <a:gd name="connsiteX103" fmla="*/ 5056 w 10000"/>
                    <a:gd name="connsiteY103" fmla="*/ 3953 h 10000"/>
                    <a:gd name="connsiteX104" fmla="*/ 5363 w 10000"/>
                    <a:gd name="connsiteY104" fmla="*/ 4856 h 10000"/>
                    <a:gd name="connsiteX105" fmla="*/ 5967 w 10000"/>
                    <a:gd name="connsiteY105" fmla="*/ 6647 h 10000"/>
                    <a:gd name="connsiteX106" fmla="*/ 6254 w 10000"/>
                    <a:gd name="connsiteY106" fmla="*/ 7479 h 10000"/>
                    <a:gd name="connsiteX107" fmla="*/ 6407 w 10000"/>
                    <a:gd name="connsiteY107" fmla="*/ 7837 h 10000"/>
                    <a:gd name="connsiteX108" fmla="*/ 6551 w 10000"/>
                    <a:gd name="connsiteY108" fmla="*/ 8209 h 10000"/>
                    <a:gd name="connsiteX109" fmla="*/ 6714 w 10000"/>
                    <a:gd name="connsiteY109" fmla="*/ 8539 h 10000"/>
                    <a:gd name="connsiteX110" fmla="*/ 6868 w 10000"/>
                    <a:gd name="connsiteY110" fmla="*/ 8826 h 10000"/>
                    <a:gd name="connsiteX111" fmla="*/ 7021 w 10000"/>
                    <a:gd name="connsiteY111" fmla="*/ 9097 h 10000"/>
                    <a:gd name="connsiteX112" fmla="*/ 7195 w 10000"/>
                    <a:gd name="connsiteY112" fmla="*/ 9298 h 10000"/>
                    <a:gd name="connsiteX113" fmla="*/ 7288 w 10000"/>
                    <a:gd name="connsiteY113" fmla="*/ 9398 h 10000"/>
                    <a:gd name="connsiteX114" fmla="*/ 7369 w 10000"/>
                    <a:gd name="connsiteY114" fmla="*/ 9499 h 10000"/>
                    <a:gd name="connsiteX115" fmla="*/ 7462 w 10000"/>
                    <a:gd name="connsiteY115" fmla="*/ 9556 h 10000"/>
                    <a:gd name="connsiteX116" fmla="*/ 7554 w 10000"/>
                    <a:gd name="connsiteY116" fmla="*/ 9628 h 10000"/>
                    <a:gd name="connsiteX117" fmla="*/ 7646 w 10000"/>
                    <a:gd name="connsiteY117" fmla="*/ 9670 h 10000"/>
                    <a:gd name="connsiteX118" fmla="*/ 7748 w 10000"/>
                    <a:gd name="connsiteY118" fmla="*/ 9699 h 10000"/>
                    <a:gd name="connsiteX119" fmla="*/ 7851 w 10000"/>
                    <a:gd name="connsiteY119" fmla="*/ 9742 h 10000"/>
                    <a:gd name="connsiteX120" fmla="*/ 7943 w 10000"/>
                    <a:gd name="connsiteY120" fmla="*/ 9742 h 10000"/>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668 w 10000"/>
                    <a:gd name="connsiteY64" fmla="*/ 243 h 10000"/>
                    <a:gd name="connsiteX65" fmla="*/ 1402 w 10000"/>
                    <a:gd name="connsiteY65" fmla="*/ 329 h 10000"/>
                    <a:gd name="connsiteX66" fmla="*/ 1279 w 10000"/>
                    <a:gd name="connsiteY66" fmla="*/ 415 h 10000"/>
                    <a:gd name="connsiteX67" fmla="*/ 1157 w 10000"/>
                    <a:gd name="connsiteY67" fmla="*/ 501 h 10000"/>
                    <a:gd name="connsiteX68" fmla="*/ 1044 w 10000"/>
                    <a:gd name="connsiteY68" fmla="*/ 616 h 10000"/>
                    <a:gd name="connsiteX69" fmla="*/ 931 w 10000"/>
                    <a:gd name="connsiteY69" fmla="*/ 759 h 10000"/>
                    <a:gd name="connsiteX70" fmla="*/ 809 w 10000"/>
                    <a:gd name="connsiteY70" fmla="*/ 903 h 10000"/>
                    <a:gd name="connsiteX71" fmla="*/ 706 w 10000"/>
                    <a:gd name="connsiteY71" fmla="*/ 1088 h 10000"/>
                    <a:gd name="connsiteX72" fmla="*/ 604 w 10000"/>
                    <a:gd name="connsiteY72" fmla="*/ 1261 h 10000"/>
                    <a:gd name="connsiteX73" fmla="*/ 491 w 10000"/>
                    <a:gd name="connsiteY73" fmla="*/ 1461 h 10000"/>
                    <a:gd name="connsiteX74" fmla="*/ 399 w 10000"/>
                    <a:gd name="connsiteY74" fmla="*/ 1662 h 10000"/>
                    <a:gd name="connsiteX75" fmla="*/ 194 w 10000"/>
                    <a:gd name="connsiteY75" fmla="*/ 2134 h 10000"/>
                    <a:gd name="connsiteX76" fmla="*/ 0 w 10000"/>
                    <a:gd name="connsiteY76" fmla="*/ 2622 h 10000"/>
                    <a:gd name="connsiteX77" fmla="*/ 10 w 10000"/>
                    <a:gd name="connsiteY77" fmla="*/ 945 h 10000"/>
                    <a:gd name="connsiteX78" fmla="*/ 205 w 10000"/>
                    <a:gd name="connsiteY78" fmla="*/ 730 h 10000"/>
                    <a:gd name="connsiteX79" fmla="*/ 399 w 10000"/>
                    <a:gd name="connsiteY79" fmla="*/ 544 h 10000"/>
                    <a:gd name="connsiteX80" fmla="*/ 604 w 10000"/>
                    <a:gd name="connsiteY80" fmla="*/ 358 h 10000"/>
                    <a:gd name="connsiteX81" fmla="*/ 819 w 10000"/>
                    <a:gd name="connsiteY81" fmla="*/ 229 h 10000"/>
                    <a:gd name="connsiteX82" fmla="*/ 1054 w 10000"/>
                    <a:gd name="connsiteY82" fmla="*/ 128 h 10000"/>
                    <a:gd name="connsiteX83" fmla="*/ 1300 w 10000"/>
                    <a:gd name="connsiteY83" fmla="*/ 42 h 10000"/>
                    <a:gd name="connsiteX84" fmla="*/ 1535 w 10000"/>
                    <a:gd name="connsiteY84" fmla="*/ 0 h 10000"/>
                    <a:gd name="connsiteX85" fmla="*/ 2272 w 10000"/>
                    <a:gd name="connsiteY85" fmla="*/ 42 h 10000"/>
                    <a:gd name="connsiteX86" fmla="*/ 2426 w 10000"/>
                    <a:gd name="connsiteY86" fmla="*/ 85 h 10000"/>
                    <a:gd name="connsiteX87" fmla="*/ 2569 w 10000"/>
                    <a:gd name="connsiteY87" fmla="*/ 157 h 10000"/>
                    <a:gd name="connsiteX88" fmla="*/ 2712 w 10000"/>
                    <a:gd name="connsiteY88" fmla="*/ 229 h 10000"/>
                    <a:gd name="connsiteX89" fmla="*/ 2845 w 10000"/>
                    <a:gd name="connsiteY89" fmla="*/ 315 h 10000"/>
                    <a:gd name="connsiteX90" fmla="*/ 2989 w 10000"/>
                    <a:gd name="connsiteY90" fmla="*/ 415 h 10000"/>
                    <a:gd name="connsiteX91" fmla="*/ 3112 w 10000"/>
                    <a:gd name="connsiteY91" fmla="*/ 501 h 10000"/>
                    <a:gd name="connsiteX92" fmla="*/ 3234 w 10000"/>
                    <a:gd name="connsiteY92" fmla="*/ 630 h 10000"/>
                    <a:gd name="connsiteX93" fmla="*/ 3367 w 10000"/>
                    <a:gd name="connsiteY93" fmla="*/ 759 h 10000"/>
                    <a:gd name="connsiteX94" fmla="*/ 3490 w 10000"/>
                    <a:gd name="connsiteY94" fmla="*/ 888 h 10000"/>
                    <a:gd name="connsiteX95" fmla="*/ 3726 w 10000"/>
                    <a:gd name="connsiteY95" fmla="*/ 1174 h 10000"/>
                    <a:gd name="connsiteX96" fmla="*/ 3941 w 10000"/>
                    <a:gd name="connsiteY96" fmla="*/ 1518 h 10000"/>
                    <a:gd name="connsiteX97" fmla="*/ 4145 w 10000"/>
                    <a:gd name="connsiteY97" fmla="*/ 1876 h 10000"/>
                    <a:gd name="connsiteX98" fmla="*/ 4340 w 10000"/>
                    <a:gd name="connsiteY98" fmla="*/ 2264 h 10000"/>
                    <a:gd name="connsiteX99" fmla="*/ 4534 w 10000"/>
                    <a:gd name="connsiteY99" fmla="*/ 2665 h 10000"/>
                    <a:gd name="connsiteX100" fmla="*/ 4708 w 10000"/>
                    <a:gd name="connsiteY100" fmla="*/ 3080 h 10000"/>
                    <a:gd name="connsiteX101" fmla="*/ 4893 w 10000"/>
                    <a:gd name="connsiteY101" fmla="*/ 3510 h 10000"/>
                    <a:gd name="connsiteX102" fmla="*/ 5056 w 10000"/>
                    <a:gd name="connsiteY102" fmla="*/ 3953 h 10000"/>
                    <a:gd name="connsiteX103" fmla="*/ 5363 w 10000"/>
                    <a:gd name="connsiteY103" fmla="*/ 4856 h 10000"/>
                    <a:gd name="connsiteX104" fmla="*/ 5967 w 10000"/>
                    <a:gd name="connsiteY104" fmla="*/ 6647 h 10000"/>
                    <a:gd name="connsiteX105" fmla="*/ 6254 w 10000"/>
                    <a:gd name="connsiteY105" fmla="*/ 7479 h 10000"/>
                    <a:gd name="connsiteX106" fmla="*/ 6407 w 10000"/>
                    <a:gd name="connsiteY106" fmla="*/ 7837 h 10000"/>
                    <a:gd name="connsiteX107" fmla="*/ 6551 w 10000"/>
                    <a:gd name="connsiteY107" fmla="*/ 8209 h 10000"/>
                    <a:gd name="connsiteX108" fmla="*/ 6714 w 10000"/>
                    <a:gd name="connsiteY108" fmla="*/ 8539 h 10000"/>
                    <a:gd name="connsiteX109" fmla="*/ 6868 w 10000"/>
                    <a:gd name="connsiteY109" fmla="*/ 8826 h 10000"/>
                    <a:gd name="connsiteX110" fmla="*/ 7021 w 10000"/>
                    <a:gd name="connsiteY110" fmla="*/ 9097 h 10000"/>
                    <a:gd name="connsiteX111" fmla="*/ 7195 w 10000"/>
                    <a:gd name="connsiteY111" fmla="*/ 9298 h 10000"/>
                    <a:gd name="connsiteX112" fmla="*/ 7288 w 10000"/>
                    <a:gd name="connsiteY112" fmla="*/ 9398 h 10000"/>
                    <a:gd name="connsiteX113" fmla="*/ 7369 w 10000"/>
                    <a:gd name="connsiteY113" fmla="*/ 9499 h 10000"/>
                    <a:gd name="connsiteX114" fmla="*/ 7462 w 10000"/>
                    <a:gd name="connsiteY114" fmla="*/ 9556 h 10000"/>
                    <a:gd name="connsiteX115" fmla="*/ 7554 w 10000"/>
                    <a:gd name="connsiteY115" fmla="*/ 9628 h 10000"/>
                    <a:gd name="connsiteX116" fmla="*/ 7646 w 10000"/>
                    <a:gd name="connsiteY116" fmla="*/ 9670 h 10000"/>
                    <a:gd name="connsiteX117" fmla="*/ 7748 w 10000"/>
                    <a:gd name="connsiteY117" fmla="*/ 9699 h 10000"/>
                    <a:gd name="connsiteX118" fmla="*/ 7851 w 10000"/>
                    <a:gd name="connsiteY118" fmla="*/ 9742 h 10000"/>
                    <a:gd name="connsiteX119" fmla="*/ 7943 w 10000"/>
                    <a:gd name="connsiteY119" fmla="*/ 9742 h 10000"/>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402 w 10000"/>
                    <a:gd name="connsiteY64" fmla="*/ 329 h 10000"/>
                    <a:gd name="connsiteX65" fmla="*/ 1279 w 10000"/>
                    <a:gd name="connsiteY65" fmla="*/ 415 h 10000"/>
                    <a:gd name="connsiteX66" fmla="*/ 1157 w 10000"/>
                    <a:gd name="connsiteY66" fmla="*/ 501 h 10000"/>
                    <a:gd name="connsiteX67" fmla="*/ 1044 w 10000"/>
                    <a:gd name="connsiteY67" fmla="*/ 616 h 10000"/>
                    <a:gd name="connsiteX68" fmla="*/ 931 w 10000"/>
                    <a:gd name="connsiteY68" fmla="*/ 759 h 10000"/>
                    <a:gd name="connsiteX69" fmla="*/ 809 w 10000"/>
                    <a:gd name="connsiteY69" fmla="*/ 903 h 10000"/>
                    <a:gd name="connsiteX70" fmla="*/ 706 w 10000"/>
                    <a:gd name="connsiteY70" fmla="*/ 1088 h 10000"/>
                    <a:gd name="connsiteX71" fmla="*/ 604 w 10000"/>
                    <a:gd name="connsiteY71" fmla="*/ 1261 h 10000"/>
                    <a:gd name="connsiteX72" fmla="*/ 491 w 10000"/>
                    <a:gd name="connsiteY72" fmla="*/ 1461 h 10000"/>
                    <a:gd name="connsiteX73" fmla="*/ 399 w 10000"/>
                    <a:gd name="connsiteY73" fmla="*/ 1662 h 10000"/>
                    <a:gd name="connsiteX74" fmla="*/ 194 w 10000"/>
                    <a:gd name="connsiteY74" fmla="*/ 2134 h 10000"/>
                    <a:gd name="connsiteX75" fmla="*/ 0 w 10000"/>
                    <a:gd name="connsiteY75" fmla="*/ 2622 h 10000"/>
                    <a:gd name="connsiteX76" fmla="*/ 10 w 10000"/>
                    <a:gd name="connsiteY76" fmla="*/ 945 h 10000"/>
                    <a:gd name="connsiteX77" fmla="*/ 205 w 10000"/>
                    <a:gd name="connsiteY77" fmla="*/ 730 h 10000"/>
                    <a:gd name="connsiteX78" fmla="*/ 399 w 10000"/>
                    <a:gd name="connsiteY78" fmla="*/ 544 h 10000"/>
                    <a:gd name="connsiteX79" fmla="*/ 604 w 10000"/>
                    <a:gd name="connsiteY79" fmla="*/ 358 h 10000"/>
                    <a:gd name="connsiteX80" fmla="*/ 819 w 10000"/>
                    <a:gd name="connsiteY80" fmla="*/ 229 h 10000"/>
                    <a:gd name="connsiteX81" fmla="*/ 1054 w 10000"/>
                    <a:gd name="connsiteY81" fmla="*/ 128 h 10000"/>
                    <a:gd name="connsiteX82" fmla="*/ 1300 w 10000"/>
                    <a:gd name="connsiteY82" fmla="*/ 42 h 10000"/>
                    <a:gd name="connsiteX83" fmla="*/ 1535 w 10000"/>
                    <a:gd name="connsiteY83" fmla="*/ 0 h 10000"/>
                    <a:gd name="connsiteX84" fmla="*/ 2272 w 10000"/>
                    <a:gd name="connsiteY84" fmla="*/ 42 h 10000"/>
                    <a:gd name="connsiteX85" fmla="*/ 2426 w 10000"/>
                    <a:gd name="connsiteY85" fmla="*/ 85 h 10000"/>
                    <a:gd name="connsiteX86" fmla="*/ 2569 w 10000"/>
                    <a:gd name="connsiteY86" fmla="*/ 157 h 10000"/>
                    <a:gd name="connsiteX87" fmla="*/ 2712 w 10000"/>
                    <a:gd name="connsiteY87" fmla="*/ 229 h 10000"/>
                    <a:gd name="connsiteX88" fmla="*/ 2845 w 10000"/>
                    <a:gd name="connsiteY88" fmla="*/ 315 h 10000"/>
                    <a:gd name="connsiteX89" fmla="*/ 2989 w 10000"/>
                    <a:gd name="connsiteY89" fmla="*/ 415 h 10000"/>
                    <a:gd name="connsiteX90" fmla="*/ 3112 w 10000"/>
                    <a:gd name="connsiteY90" fmla="*/ 501 h 10000"/>
                    <a:gd name="connsiteX91" fmla="*/ 3234 w 10000"/>
                    <a:gd name="connsiteY91" fmla="*/ 630 h 10000"/>
                    <a:gd name="connsiteX92" fmla="*/ 3367 w 10000"/>
                    <a:gd name="connsiteY92" fmla="*/ 759 h 10000"/>
                    <a:gd name="connsiteX93" fmla="*/ 3490 w 10000"/>
                    <a:gd name="connsiteY93" fmla="*/ 888 h 10000"/>
                    <a:gd name="connsiteX94" fmla="*/ 3726 w 10000"/>
                    <a:gd name="connsiteY94" fmla="*/ 1174 h 10000"/>
                    <a:gd name="connsiteX95" fmla="*/ 3941 w 10000"/>
                    <a:gd name="connsiteY95" fmla="*/ 1518 h 10000"/>
                    <a:gd name="connsiteX96" fmla="*/ 4145 w 10000"/>
                    <a:gd name="connsiteY96" fmla="*/ 1876 h 10000"/>
                    <a:gd name="connsiteX97" fmla="*/ 4340 w 10000"/>
                    <a:gd name="connsiteY97" fmla="*/ 2264 h 10000"/>
                    <a:gd name="connsiteX98" fmla="*/ 4534 w 10000"/>
                    <a:gd name="connsiteY98" fmla="*/ 2665 h 10000"/>
                    <a:gd name="connsiteX99" fmla="*/ 4708 w 10000"/>
                    <a:gd name="connsiteY99" fmla="*/ 3080 h 10000"/>
                    <a:gd name="connsiteX100" fmla="*/ 4893 w 10000"/>
                    <a:gd name="connsiteY100" fmla="*/ 3510 h 10000"/>
                    <a:gd name="connsiteX101" fmla="*/ 5056 w 10000"/>
                    <a:gd name="connsiteY101" fmla="*/ 3953 h 10000"/>
                    <a:gd name="connsiteX102" fmla="*/ 5363 w 10000"/>
                    <a:gd name="connsiteY102" fmla="*/ 4856 h 10000"/>
                    <a:gd name="connsiteX103" fmla="*/ 5967 w 10000"/>
                    <a:gd name="connsiteY103" fmla="*/ 6647 h 10000"/>
                    <a:gd name="connsiteX104" fmla="*/ 6254 w 10000"/>
                    <a:gd name="connsiteY104" fmla="*/ 7479 h 10000"/>
                    <a:gd name="connsiteX105" fmla="*/ 6407 w 10000"/>
                    <a:gd name="connsiteY105" fmla="*/ 7837 h 10000"/>
                    <a:gd name="connsiteX106" fmla="*/ 6551 w 10000"/>
                    <a:gd name="connsiteY106" fmla="*/ 8209 h 10000"/>
                    <a:gd name="connsiteX107" fmla="*/ 6714 w 10000"/>
                    <a:gd name="connsiteY107" fmla="*/ 8539 h 10000"/>
                    <a:gd name="connsiteX108" fmla="*/ 6868 w 10000"/>
                    <a:gd name="connsiteY108" fmla="*/ 8826 h 10000"/>
                    <a:gd name="connsiteX109" fmla="*/ 7021 w 10000"/>
                    <a:gd name="connsiteY109" fmla="*/ 9097 h 10000"/>
                    <a:gd name="connsiteX110" fmla="*/ 7195 w 10000"/>
                    <a:gd name="connsiteY110" fmla="*/ 9298 h 10000"/>
                    <a:gd name="connsiteX111" fmla="*/ 7288 w 10000"/>
                    <a:gd name="connsiteY111" fmla="*/ 9398 h 10000"/>
                    <a:gd name="connsiteX112" fmla="*/ 7369 w 10000"/>
                    <a:gd name="connsiteY112" fmla="*/ 9499 h 10000"/>
                    <a:gd name="connsiteX113" fmla="*/ 7462 w 10000"/>
                    <a:gd name="connsiteY113" fmla="*/ 9556 h 10000"/>
                    <a:gd name="connsiteX114" fmla="*/ 7554 w 10000"/>
                    <a:gd name="connsiteY114" fmla="*/ 9628 h 10000"/>
                    <a:gd name="connsiteX115" fmla="*/ 7646 w 10000"/>
                    <a:gd name="connsiteY115" fmla="*/ 9670 h 10000"/>
                    <a:gd name="connsiteX116" fmla="*/ 7748 w 10000"/>
                    <a:gd name="connsiteY116" fmla="*/ 9699 h 10000"/>
                    <a:gd name="connsiteX117" fmla="*/ 7851 w 10000"/>
                    <a:gd name="connsiteY117" fmla="*/ 9742 h 10000"/>
                    <a:gd name="connsiteX118" fmla="*/ 7943 w 10000"/>
                    <a:gd name="connsiteY118" fmla="*/ 9742 h 10000"/>
                    <a:gd name="connsiteX0" fmla="*/ 7943 w 10000"/>
                    <a:gd name="connsiteY0" fmla="*/ 9700 h 9958"/>
                    <a:gd name="connsiteX1" fmla="*/ 7943 w 10000"/>
                    <a:gd name="connsiteY1" fmla="*/ 9700 h 9958"/>
                    <a:gd name="connsiteX2" fmla="*/ 8076 w 10000"/>
                    <a:gd name="connsiteY2" fmla="*/ 9700 h 9958"/>
                    <a:gd name="connsiteX3" fmla="*/ 8178 w 10000"/>
                    <a:gd name="connsiteY3" fmla="*/ 9657 h 9958"/>
                    <a:gd name="connsiteX4" fmla="*/ 8291 w 10000"/>
                    <a:gd name="connsiteY4" fmla="*/ 9614 h 9958"/>
                    <a:gd name="connsiteX5" fmla="*/ 8403 w 10000"/>
                    <a:gd name="connsiteY5" fmla="*/ 9571 h 9958"/>
                    <a:gd name="connsiteX6" fmla="*/ 8506 w 10000"/>
                    <a:gd name="connsiteY6" fmla="*/ 9486 h 9958"/>
                    <a:gd name="connsiteX7" fmla="*/ 8608 w 10000"/>
                    <a:gd name="connsiteY7" fmla="*/ 9385 h 9958"/>
                    <a:gd name="connsiteX8" fmla="*/ 8700 w 10000"/>
                    <a:gd name="connsiteY8" fmla="*/ 9299 h 9958"/>
                    <a:gd name="connsiteX9" fmla="*/ 8802 w 10000"/>
                    <a:gd name="connsiteY9" fmla="*/ 9170 h 9958"/>
                    <a:gd name="connsiteX10" fmla="*/ 8915 w 10000"/>
                    <a:gd name="connsiteY10" fmla="*/ 9041 h 9958"/>
                    <a:gd name="connsiteX11" fmla="*/ 9007 w 10000"/>
                    <a:gd name="connsiteY11" fmla="*/ 8898 h 9958"/>
                    <a:gd name="connsiteX12" fmla="*/ 9191 w 10000"/>
                    <a:gd name="connsiteY12" fmla="*/ 8568 h 9958"/>
                    <a:gd name="connsiteX13" fmla="*/ 9376 w 10000"/>
                    <a:gd name="connsiteY13" fmla="*/ 8196 h 9958"/>
                    <a:gd name="connsiteX14" fmla="*/ 9539 w 10000"/>
                    <a:gd name="connsiteY14" fmla="*/ 7795 h 9958"/>
                    <a:gd name="connsiteX15" fmla="*/ 9775 w 10000"/>
                    <a:gd name="connsiteY15" fmla="*/ 8239 h 9958"/>
                    <a:gd name="connsiteX16" fmla="*/ 10000 w 10000"/>
                    <a:gd name="connsiteY16" fmla="*/ 8654 h 9958"/>
                    <a:gd name="connsiteX17" fmla="*/ 9785 w 10000"/>
                    <a:gd name="connsiteY17" fmla="*/ 8941 h 9958"/>
                    <a:gd name="connsiteX18" fmla="*/ 9570 w 10000"/>
                    <a:gd name="connsiteY18" fmla="*/ 9199 h 9958"/>
                    <a:gd name="connsiteX19" fmla="*/ 9324 w 10000"/>
                    <a:gd name="connsiteY19" fmla="*/ 9427 h 9958"/>
                    <a:gd name="connsiteX20" fmla="*/ 9212 w 10000"/>
                    <a:gd name="connsiteY20" fmla="*/ 9514 h 9958"/>
                    <a:gd name="connsiteX21" fmla="*/ 9079 w 10000"/>
                    <a:gd name="connsiteY21" fmla="*/ 9614 h 9958"/>
                    <a:gd name="connsiteX22" fmla="*/ 8946 w 10000"/>
                    <a:gd name="connsiteY22" fmla="*/ 9700 h 9958"/>
                    <a:gd name="connsiteX23" fmla="*/ 8823 w 10000"/>
                    <a:gd name="connsiteY23" fmla="*/ 9757 h 9958"/>
                    <a:gd name="connsiteX24" fmla="*/ 8680 w 10000"/>
                    <a:gd name="connsiteY24" fmla="*/ 9829 h 9958"/>
                    <a:gd name="connsiteX25" fmla="*/ 8547 w 10000"/>
                    <a:gd name="connsiteY25" fmla="*/ 9872 h 9958"/>
                    <a:gd name="connsiteX26" fmla="*/ 8403 w 10000"/>
                    <a:gd name="connsiteY26" fmla="*/ 9901 h 9958"/>
                    <a:gd name="connsiteX27" fmla="*/ 8260 w 10000"/>
                    <a:gd name="connsiteY27" fmla="*/ 9929 h 9958"/>
                    <a:gd name="connsiteX28" fmla="*/ 8106 w 10000"/>
                    <a:gd name="connsiteY28" fmla="*/ 9958 h 9958"/>
                    <a:gd name="connsiteX29" fmla="*/ 7943 w 10000"/>
                    <a:gd name="connsiteY29" fmla="*/ 9958 h 9958"/>
                    <a:gd name="connsiteX30" fmla="*/ 7779 w 10000"/>
                    <a:gd name="connsiteY30" fmla="*/ 9958 h 9958"/>
                    <a:gd name="connsiteX31" fmla="*/ 7625 w 10000"/>
                    <a:gd name="connsiteY31" fmla="*/ 9915 h 9958"/>
                    <a:gd name="connsiteX32" fmla="*/ 7462 w 10000"/>
                    <a:gd name="connsiteY32" fmla="*/ 9887 h 9958"/>
                    <a:gd name="connsiteX33" fmla="*/ 7308 w 10000"/>
                    <a:gd name="connsiteY33" fmla="*/ 9844 h 9958"/>
                    <a:gd name="connsiteX34" fmla="*/ 7165 w 10000"/>
                    <a:gd name="connsiteY34" fmla="*/ 9771 h 9958"/>
                    <a:gd name="connsiteX35" fmla="*/ 7021 w 10000"/>
                    <a:gd name="connsiteY35" fmla="*/ 9714 h 9958"/>
                    <a:gd name="connsiteX36" fmla="*/ 6888 w 10000"/>
                    <a:gd name="connsiteY36" fmla="*/ 9614 h 9958"/>
                    <a:gd name="connsiteX37" fmla="*/ 6745 w 10000"/>
                    <a:gd name="connsiteY37" fmla="*/ 9514 h 9958"/>
                    <a:gd name="connsiteX38" fmla="*/ 6622 w 10000"/>
                    <a:gd name="connsiteY38" fmla="*/ 9427 h 9958"/>
                    <a:gd name="connsiteX39" fmla="*/ 6479 w 10000"/>
                    <a:gd name="connsiteY39" fmla="*/ 9299 h 9958"/>
                    <a:gd name="connsiteX40" fmla="*/ 6366 w 10000"/>
                    <a:gd name="connsiteY40" fmla="*/ 9185 h 9958"/>
                    <a:gd name="connsiteX41" fmla="*/ 6244 w 10000"/>
                    <a:gd name="connsiteY41" fmla="*/ 9041 h 9958"/>
                    <a:gd name="connsiteX42" fmla="*/ 6008 w 10000"/>
                    <a:gd name="connsiteY42" fmla="*/ 8740 h 9958"/>
                    <a:gd name="connsiteX43" fmla="*/ 5793 w 10000"/>
                    <a:gd name="connsiteY43" fmla="*/ 8411 h 9958"/>
                    <a:gd name="connsiteX44" fmla="*/ 5589 w 10000"/>
                    <a:gd name="connsiteY44" fmla="*/ 8052 h 9958"/>
                    <a:gd name="connsiteX45" fmla="*/ 5394 w 10000"/>
                    <a:gd name="connsiteY45" fmla="*/ 7665 h 9958"/>
                    <a:gd name="connsiteX46" fmla="*/ 5200 w 10000"/>
                    <a:gd name="connsiteY46" fmla="*/ 7264 h 9958"/>
                    <a:gd name="connsiteX47" fmla="*/ 5026 w 10000"/>
                    <a:gd name="connsiteY47" fmla="*/ 6849 h 9958"/>
                    <a:gd name="connsiteX48" fmla="*/ 4852 w 10000"/>
                    <a:gd name="connsiteY48" fmla="*/ 6419 h 9958"/>
                    <a:gd name="connsiteX49" fmla="*/ 4688 w 10000"/>
                    <a:gd name="connsiteY49" fmla="*/ 5975 h 9958"/>
                    <a:gd name="connsiteX50" fmla="*/ 4371 w 10000"/>
                    <a:gd name="connsiteY50" fmla="*/ 5073 h 9958"/>
                    <a:gd name="connsiteX51" fmla="*/ 3777 w 10000"/>
                    <a:gd name="connsiteY51" fmla="*/ 3296 h 9958"/>
                    <a:gd name="connsiteX52" fmla="*/ 3644 w 10000"/>
                    <a:gd name="connsiteY52" fmla="*/ 2851 h 9958"/>
                    <a:gd name="connsiteX53" fmla="*/ 3490 w 10000"/>
                    <a:gd name="connsiteY53" fmla="*/ 2450 h 9958"/>
                    <a:gd name="connsiteX54" fmla="*/ 3347 w 10000"/>
                    <a:gd name="connsiteY54" fmla="*/ 2092 h 9958"/>
                    <a:gd name="connsiteX55" fmla="*/ 3193 w 10000"/>
                    <a:gd name="connsiteY55" fmla="*/ 1720 h 9958"/>
                    <a:gd name="connsiteX56" fmla="*/ 3040 w 10000"/>
                    <a:gd name="connsiteY56" fmla="*/ 1390 h 9958"/>
                    <a:gd name="connsiteX57" fmla="*/ 2886 w 10000"/>
                    <a:gd name="connsiteY57" fmla="*/ 1103 h 9958"/>
                    <a:gd name="connsiteX58" fmla="*/ 2723 w 10000"/>
                    <a:gd name="connsiteY58" fmla="*/ 832 h 9958"/>
                    <a:gd name="connsiteX59" fmla="*/ 2559 w 10000"/>
                    <a:gd name="connsiteY59" fmla="*/ 631 h 9958"/>
                    <a:gd name="connsiteX60" fmla="*/ 2467 w 10000"/>
                    <a:gd name="connsiteY60" fmla="*/ 531 h 9958"/>
                    <a:gd name="connsiteX61" fmla="*/ 2375 w 10000"/>
                    <a:gd name="connsiteY61" fmla="*/ 430 h 9958"/>
                    <a:gd name="connsiteX62" fmla="*/ 2282 w 10000"/>
                    <a:gd name="connsiteY62" fmla="*/ 373 h 9958"/>
                    <a:gd name="connsiteX63" fmla="*/ 2190 w 10000"/>
                    <a:gd name="connsiteY63" fmla="*/ 301 h 9958"/>
                    <a:gd name="connsiteX64" fmla="*/ 1402 w 10000"/>
                    <a:gd name="connsiteY64" fmla="*/ 287 h 9958"/>
                    <a:gd name="connsiteX65" fmla="*/ 1279 w 10000"/>
                    <a:gd name="connsiteY65" fmla="*/ 373 h 9958"/>
                    <a:gd name="connsiteX66" fmla="*/ 1157 w 10000"/>
                    <a:gd name="connsiteY66" fmla="*/ 459 h 9958"/>
                    <a:gd name="connsiteX67" fmla="*/ 1044 w 10000"/>
                    <a:gd name="connsiteY67" fmla="*/ 574 h 9958"/>
                    <a:gd name="connsiteX68" fmla="*/ 931 w 10000"/>
                    <a:gd name="connsiteY68" fmla="*/ 717 h 9958"/>
                    <a:gd name="connsiteX69" fmla="*/ 809 w 10000"/>
                    <a:gd name="connsiteY69" fmla="*/ 861 h 9958"/>
                    <a:gd name="connsiteX70" fmla="*/ 706 w 10000"/>
                    <a:gd name="connsiteY70" fmla="*/ 1046 h 9958"/>
                    <a:gd name="connsiteX71" fmla="*/ 604 w 10000"/>
                    <a:gd name="connsiteY71" fmla="*/ 1219 h 9958"/>
                    <a:gd name="connsiteX72" fmla="*/ 491 w 10000"/>
                    <a:gd name="connsiteY72" fmla="*/ 1419 h 9958"/>
                    <a:gd name="connsiteX73" fmla="*/ 399 w 10000"/>
                    <a:gd name="connsiteY73" fmla="*/ 1620 h 9958"/>
                    <a:gd name="connsiteX74" fmla="*/ 194 w 10000"/>
                    <a:gd name="connsiteY74" fmla="*/ 2092 h 9958"/>
                    <a:gd name="connsiteX75" fmla="*/ 0 w 10000"/>
                    <a:gd name="connsiteY75" fmla="*/ 2580 h 9958"/>
                    <a:gd name="connsiteX76" fmla="*/ 10 w 10000"/>
                    <a:gd name="connsiteY76" fmla="*/ 903 h 9958"/>
                    <a:gd name="connsiteX77" fmla="*/ 205 w 10000"/>
                    <a:gd name="connsiteY77" fmla="*/ 688 h 9958"/>
                    <a:gd name="connsiteX78" fmla="*/ 399 w 10000"/>
                    <a:gd name="connsiteY78" fmla="*/ 502 h 9958"/>
                    <a:gd name="connsiteX79" fmla="*/ 604 w 10000"/>
                    <a:gd name="connsiteY79" fmla="*/ 316 h 9958"/>
                    <a:gd name="connsiteX80" fmla="*/ 819 w 10000"/>
                    <a:gd name="connsiteY80" fmla="*/ 187 h 9958"/>
                    <a:gd name="connsiteX81" fmla="*/ 1054 w 10000"/>
                    <a:gd name="connsiteY81" fmla="*/ 86 h 9958"/>
                    <a:gd name="connsiteX82" fmla="*/ 1300 w 10000"/>
                    <a:gd name="connsiteY82" fmla="*/ 0 h 9958"/>
                    <a:gd name="connsiteX83" fmla="*/ 2272 w 10000"/>
                    <a:gd name="connsiteY83" fmla="*/ 0 h 9958"/>
                    <a:gd name="connsiteX84" fmla="*/ 2426 w 10000"/>
                    <a:gd name="connsiteY84" fmla="*/ 43 h 9958"/>
                    <a:gd name="connsiteX85" fmla="*/ 2569 w 10000"/>
                    <a:gd name="connsiteY85" fmla="*/ 115 h 9958"/>
                    <a:gd name="connsiteX86" fmla="*/ 2712 w 10000"/>
                    <a:gd name="connsiteY86" fmla="*/ 187 h 9958"/>
                    <a:gd name="connsiteX87" fmla="*/ 2845 w 10000"/>
                    <a:gd name="connsiteY87" fmla="*/ 273 h 9958"/>
                    <a:gd name="connsiteX88" fmla="*/ 2989 w 10000"/>
                    <a:gd name="connsiteY88" fmla="*/ 373 h 9958"/>
                    <a:gd name="connsiteX89" fmla="*/ 3112 w 10000"/>
                    <a:gd name="connsiteY89" fmla="*/ 459 h 9958"/>
                    <a:gd name="connsiteX90" fmla="*/ 3234 w 10000"/>
                    <a:gd name="connsiteY90" fmla="*/ 588 h 9958"/>
                    <a:gd name="connsiteX91" fmla="*/ 3367 w 10000"/>
                    <a:gd name="connsiteY91" fmla="*/ 717 h 9958"/>
                    <a:gd name="connsiteX92" fmla="*/ 3490 w 10000"/>
                    <a:gd name="connsiteY92" fmla="*/ 846 h 9958"/>
                    <a:gd name="connsiteX93" fmla="*/ 3726 w 10000"/>
                    <a:gd name="connsiteY93" fmla="*/ 1132 h 9958"/>
                    <a:gd name="connsiteX94" fmla="*/ 3941 w 10000"/>
                    <a:gd name="connsiteY94" fmla="*/ 1476 h 9958"/>
                    <a:gd name="connsiteX95" fmla="*/ 4145 w 10000"/>
                    <a:gd name="connsiteY95" fmla="*/ 1834 h 9958"/>
                    <a:gd name="connsiteX96" fmla="*/ 4340 w 10000"/>
                    <a:gd name="connsiteY96" fmla="*/ 2222 h 9958"/>
                    <a:gd name="connsiteX97" fmla="*/ 4534 w 10000"/>
                    <a:gd name="connsiteY97" fmla="*/ 2623 h 9958"/>
                    <a:gd name="connsiteX98" fmla="*/ 4708 w 10000"/>
                    <a:gd name="connsiteY98" fmla="*/ 3038 h 9958"/>
                    <a:gd name="connsiteX99" fmla="*/ 4893 w 10000"/>
                    <a:gd name="connsiteY99" fmla="*/ 3468 h 9958"/>
                    <a:gd name="connsiteX100" fmla="*/ 5056 w 10000"/>
                    <a:gd name="connsiteY100" fmla="*/ 3911 h 9958"/>
                    <a:gd name="connsiteX101" fmla="*/ 5363 w 10000"/>
                    <a:gd name="connsiteY101" fmla="*/ 4814 h 9958"/>
                    <a:gd name="connsiteX102" fmla="*/ 5967 w 10000"/>
                    <a:gd name="connsiteY102" fmla="*/ 6605 h 9958"/>
                    <a:gd name="connsiteX103" fmla="*/ 6254 w 10000"/>
                    <a:gd name="connsiteY103" fmla="*/ 7437 h 9958"/>
                    <a:gd name="connsiteX104" fmla="*/ 6407 w 10000"/>
                    <a:gd name="connsiteY104" fmla="*/ 7795 h 9958"/>
                    <a:gd name="connsiteX105" fmla="*/ 6551 w 10000"/>
                    <a:gd name="connsiteY105" fmla="*/ 8167 h 9958"/>
                    <a:gd name="connsiteX106" fmla="*/ 6714 w 10000"/>
                    <a:gd name="connsiteY106" fmla="*/ 8497 h 9958"/>
                    <a:gd name="connsiteX107" fmla="*/ 6868 w 10000"/>
                    <a:gd name="connsiteY107" fmla="*/ 8784 h 9958"/>
                    <a:gd name="connsiteX108" fmla="*/ 7021 w 10000"/>
                    <a:gd name="connsiteY108" fmla="*/ 9055 h 9958"/>
                    <a:gd name="connsiteX109" fmla="*/ 7195 w 10000"/>
                    <a:gd name="connsiteY109" fmla="*/ 9256 h 9958"/>
                    <a:gd name="connsiteX110" fmla="*/ 7288 w 10000"/>
                    <a:gd name="connsiteY110" fmla="*/ 9356 h 9958"/>
                    <a:gd name="connsiteX111" fmla="*/ 7369 w 10000"/>
                    <a:gd name="connsiteY111" fmla="*/ 9457 h 9958"/>
                    <a:gd name="connsiteX112" fmla="*/ 7462 w 10000"/>
                    <a:gd name="connsiteY112" fmla="*/ 9514 h 9958"/>
                    <a:gd name="connsiteX113" fmla="*/ 7554 w 10000"/>
                    <a:gd name="connsiteY113" fmla="*/ 9586 h 9958"/>
                    <a:gd name="connsiteX114" fmla="*/ 7646 w 10000"/>
                    <a:gd name="connsiteY114" fmla="*/ 9628 h 9958"/>
                    <a:gd name="connsiteX115" fmla="*/ 7748 w 10000"/>
                    <a:gd name="connsiteY115" fmla="*/ 9657 h 9958"/>
                    <a:gd name="connsiteX116" fmla="*/ 7851 w 10000"/>
                    <a:gd name="connsiteY116" fmla="*/ 9700 h 9958"/>
                    <a:gd name="connsiteX117" fmla="*/ 7943 w 10000"/>
                    <a:gd name="connsiteY117" fmla="*/ 9700 h 9958"/>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402 w 10000"/>
                    <a:gd name="connsiteY64" fmla="*/ 288 h 10000"/>
                    <a:gd name="connsiteX65" fmla="*/ 1279 w 10000"/>
                    <a:gd name="connsiteY65" fmla="*/ 375 h 10000"/>
                    <a:gd name="connsiteX66" fmla="*/ 1157 w 10000"/>
                    <a:gd name="connsiteY66" fmla="*/ 461 h 10000"/>
                    <a:gd name="connsiteX67" fmla="*/ 1044 w 10000"/>
                    <a:gd name="connsiteY67" fmla="*/ 576 h 10000"/>
                    <a:gd name="connsiteX68" fmla="*/ 931 w 10000"/>
                    <a:gd name="connsiteY68" fmla="*/ 720 h 10000"/>
                    <a:gd name="connsiteX69" fmla="*/ 809 w 10000"/>
                    <a:gd name="connsiteY69" fmla="*/ 865 h 10000"/>
                    <a:gd name="connsiteX70" fmla="*/ 706 w 10000"/>
                    <a:gd name="connsiteY70" fmla="*/ 1050 h 10000"/>
                    <a:gd name="connsiteX71" fmla="*/ 604 w 10000"/>
                    <a:gd name="connsiteY71" fmla="*/ 1224 h 10000"/>
                    <a:gd name="connsiteX72" fmla="*/ 491 w 10000"/>
                    <a:gd name="connsiteY72" fmla="*/ 1425 h 10000"/>
                    <a:gd name="connsiteX73" fmla="*/ 399 w 10000"/>
                    <a:gd name="connsiteY73" fmla="*/ 1627 h 10000"/>
                    <a:gd name="connsiteX74" fmla="*/ 194 w 10000"/>
                    <a:gd name="connsiteY74" fmla="*/ 2101 h 10000"/>
                    <a:gd name="connsiteX75" fmla="*/ 0 w 10000"/>
                    <a:gd name="connsiteY75" fmla="*/ 2591 h 10000"/>
                    <a:gd name="connsiteX76" fmla="*/ 10 w 10000"/>
                    <a:gd name="connsiteY76" fmla="*/ 907 h 10000"/>
                    <a:gd name="connsiteX77" fmla="*/ 205 w 10000"/>
                    <a:gd name="connsiteY77" fmla="*/ 691 h 10000"/>
                    <a:gd name="connsiteX78" fmla="*/ 399 w 10000"/>
                    <a:gd name="connsiteY78" fmla="*/ 504 h 10000"/>
                    <a:gd name="connsiteX79" fmla="*/ 604 w 10000"/>
                    <a:gd name="connsiteY79" fmla="*/ 317 h 10000"/>
                    <a:gd name="connsiteX80" fmla="*/ 819 w 10000"/>
                    <a:gd name="connsiteY80" fmla="*/ 188 h 10000"/>
                    <a:gd name="connsiteX81" fmla="*/ 1054 w 10000"/>
                    <a:gd name="connsiteY81" fmla="*/ 86 h 10000"/>
                    <a:gd name="connsiteX82" fmla="*/ 2272 w 10000"/>
                    <a:gd name="connsiteY82" fmla="*/ 0 h 10000"/>
                    <a:gd name="connsiteX83" fmla="*/ 2426 w 10000"/>
                    <a:gd name="connsiteY83" fmla="*/ 43 h 10000"/>
                    <a:gd name="connsiteX84" fmla="*/ 2569 w 10000"/>
                    <a:gd name="connsiteY84" fmla="*/ 115 h 10000"/>
                    <a:gd name="connsiteX85" fmla="*/ 2712 w 10000"/>
                    <a:gd name="connsiteY85" fmla="*/ 188 h 10000"/>
                    <a:gd name="connsiteX86" fmla="*/ 2845 w 10000"/>
                    <a:gd name="connsiteY86" fmla="*/ 274 h 10000"/>
                    <a:gd name="connsiteX87" fmla="*/ 2989 w 10000"/>
                    <a:gd name="connsiteY87" fmla="*/ 375 h 10000"/>
                    <a:gd name="connsiteX88" fmla="*/ 3112 w 10000"/>
                    <a:gd name="connsiteY88" fmla="*/ 461 h 10000"/>
                    <a:gd name="connsiteX89" fmla="*/ 3234 w 10000"/>
                    <a:gd name="connsiteY89" fmla="*/ 590 h 10000"/>
                    <a:gd name="connsiteX90" fmla="*/ 3367 w 10000"/>
                    <a:gd name="connsiteY90" fmla="*/ 720 h 10000"/>
                    <a:gd name="connsiteX91" fmla="*/ 3490 w 10000"/>
                    <a:gd name="connsiteY91" fmla="*/ 850 h 10000"/>
                    <a:gd name="connsiteX92" fmla="*/ 3726 w 10000"/>
                    <a:gd name="connsiteY92" fmla="*/ 1137 h 10000"/>
                    <a:gd name="connsiteX93" fmla="*/ 3941 w 10000"/>
                    <a:gd name="connsiteY93" fmla="*/ 1482 h 10000"/>
                    <a:gd name="connsiteX94" fmla="*/ 4145 w 10000"/>
                    <a:gd name="connsiteY94" fmla="*/ 1842 h 10000"/>
                    <a:gd name="connsiteX95" fmla="*/ 4340 w 10000"/>
                    <a:gd name="connsiteY95" fmla="*/ 2231 h 10000"/>
                    <a:gd name="connsiteX96" fmla="*/ 4534 w 10000"/>
                    <a:gd name="connsiteY96" fmla="*/ 2634 h 10000"/>
                    <a:gd name="connsiteX97" fmla="*/ 4708 w 10000"/>
                    <a:gd name="connsiteY97" fmla="*/ 3051 h 10000"/>
                    <a:gd name="connsiteX98" fmla="*/ 4893 w 10000"/>
                    <a:gd name="connsiteY98" fmla="*/ 3483 h 10000"/>
                    <a:gd name="connsiteX99" fmla="*/ 5056 w 10000"/>
                    <a:gd name="connsiteY99" fmla="*/ 3927 h 10000"/>
                    <a:gd name="connsiteX100" fmla="*/ 5363 w 10000"/>
                    <a:gd name="connsiteY100" fmla="*/ 4834 h 10000"/>
                    <a:gd name="connsiteX101" fmla="*/ 5967 w 10000"/>
                    <a:gd name="connsiteY101" fmla="*/ 6633 h 10000"/>
                    <a:gd name="connsiteX102" fmla="*/ 6254 w 10000"/>
                    <a:gd name="connsiteY102" fmla="*/ 7468 h 10000"/>
                    <a:gd name="connsiteX103" fmla="*/ 6407 w 10000"/>
                    <a:gd name="connsiteY103" fmla="*/ 7828 h 10000"/>
                    <a:gd name="connsiteX104" fmla="*/ 6551 w 10000"/>
                    <a:gd name="connsiteY104" fmla="*/ 8201 h 10000"/>
                    <a:gd name="connsiteX105" fmla="*/ 6714 w 10000"/>
                    <a:gd name="connsiteY105" fmla="*/ 8533 h 10000"/>
                    <a:gd name="connsiteX106" fmla="*/ 6868 w 10000"/>
                    <a:gd name="connsiteY106" fmla="*/ 8821 h 10000"/>
                    <a:gd name="connsiteX107" fmla="*/ 7021 w 10000"/>
                    <a:gd name="connsiteY107" fmla="*/ 9093 h 10000"/>
                    <a:gd name="connsiteX108" fmla="*/ 7195 w 10000"/>
                    <a:gd name="connsiteY108" fmla="*/ 9295 h 10000"/>
                    <a:gd name="connsiteX109" fmla="*/ 7288 w 10000"/>
                    <a:gd name="connsiteY109" fmla="*/ 9395 h 10000"/>
                    <a:gd name="connsiteX110" fmla="*/ 7369 w 10000"/>
                    <a:gd name="connsiteY110" fmla="*/ 9497 h 10000"/>
                    <a:gd name="connsiteX111" fmla="*/ 7462 w 10000"/>
                    <a:gd name="connsiteY111" fmla="*/ 9554 h 10000"/>
                    <a:gd name="connsiteX112" fmla="*/ 7554 w 10000"/>
                    <a:gd name="connsiteY112" fmla="*/ 9626 h 10000"/>
                    <a:gd name="connsiteX113" fmla="*/ 7646 w 10000"/>
                    <a:gd name="connsiteY113" fmla="*/ 9669 h 10000"/>
                    <a:gd name="connsiteX114" fmla="*/ 7748 w 10000"/>
                    <a:gd name="connsiteY114" fmla="*/ 9698 h 10000"/>
                    <a:gd name="connsiteX115" fmla="*/ 7851 w 10000"/>
                    <a:gd name="connsiteY115" fmla="*/ 9741 h 10000"/>
                    <a:gd name="connsiteX116" fmla="*/ 7943 w 10000"/>
                    <a:gd name="connsiteY116"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279 w 10000"/>
                    <a:gd name="connsiteY64" fmla="*/ 375 h 10000"/>
                    <a:gd name="connsiteX65" fmla="*/ 1157 w 10000"/>
                    <a:gd name="connsiteY65" fmla="*/ 461 h 10000"/>
                    <a:gd name="connsiteX66" fmla="*/ 1044 w 10000"/>
                    <a:gd name="connsiteY66" fmla="*/ 576 h 10000"/>
                    <a:gd name="connsiteX67" fmla="*/ 931 w 10000"/>
                    <a:gd name="connsiteY67" fmla="*/ 720 h 10000"/>
                    <a:gd name="connsiteX68" fmla="*/ 809 w 10000"/>
                    <a:gd name="connsiteY68" fmla="*/ 865 h 10000"/>
                    <a:gd name="connsiteX69" fmla="*/ 706 w 10000"/>
                    <a:gd name="connsiteY69" fmla="*/ 1050 h 10000"/>
                    <a:gd name="connsiteX70" fmla="*/ 604 w 10000"/>
                    <a:gd name="connsiteY70" fmla="*/ 1224 h 10000"/>
                    <a:gd name="connsiteX71" fmla="*/ 491 w 10000"/>
                    <a:gd name="connsiteY71" fmla="*/ 1425 h 10000"/>
                    <a:gd name="connsiteX72" fmla="*/ 399 w 10000"/>
                    <a:gd name="connsiteY72" fmla="*/ 1627 h 10000"/>
                    <a:gd name="connsiteX73" fmla="*/ 194 w 10000"/>
                    <a:gd name="connsiteY73" fmla="*/ 2101 h 10000"/>
                    <a:gd name="connsiteX74" fmla="*/ 0 w 10000"/>
                    <a:gd name="connsiteY74" fmla="*/ 2591 h 10000"/>
                    <a:gd name="connsiteX75" fmla="*/ 10 w 10000"/>
                    <a:gd name="connsiteY75" fmla="*/ 907 h 10000"/>
                    <a:gd name="connsiteX76" fmla="*/ 205 w 10000"/>
                    <a:gd name="connsiteY76" fmla="*/ 691 h 10000"/>
                    <a:gd name="connsiteX77" fmla="*/ 399 w 10000"/>
                    <a:gd name="connsiteY77" fmla="*/ 504 h 10000"/>
                    <a:gd name="connsiteX78" fmla="*/ 604 w 10000"/>
                    <a:gd name="connsiteY78" fmla="*/ 317 h 10000"/>
                    <a:gd name="connsiteX79" fmla="*/ 819 w 10000"/>
                    <a:gd name="connsiteY79" fmla="*/ 188 h 10000"/>
                    <a:gd name="connsiteX80" fmla="*/ 1054 w 10000"/>
                    <a:gd name="connsiteY80" fmla="*/ 86 h 10000"/>
                    <a:gd name="connsiteX81" fmla="*/ 2272 w 10000"/>
                    <a:gd name="connsiteY81" fmla="*/ 0 h 10000"/>
                    <a:gd name="connsiteX82" fmla="*/ 2426 w 10000"/>
                    <a:gd name="connsiteY82" fmla="*/ 43 h 10000"/>
                    <a:gd name="connsiteX83" fmla="*/ 2569 w 10000"/>
                    <a:gd name="connsiteY83" fmla="*/ 115 h 10000"/>
                    <a:gd name="connsiteX84" fmla="*/ 2712 w 10000"/>
                    <a:gd name="connsiteY84" fmla="*/ 188 h 10000"/>
                    <a:gd name="connsiteX85" fmla="*/ 2845 w 10000"/>
                    <a:gd name="connsiteY85" fmla="*/ 274 h 10000"/>
                    <a:gd name="connsiteX86" fmla="*/ 2989 w 10000"/>
                    <a:gd name="connsiteY86" fmla="*/ 375 h 10000"/>
                    <a:gd name="connsiteX87" fmla="*/ 3112 w 10000"/>
                    <a:gd name="connsiteY87" fmla="*/ 461 h 10000"/>
                    <a:gd name="connsiteX88" fmla="*/ 3234 w 10000"/>
                    <a:gd name="connsiteY88" fmla="*/ 590 h 10000"/>
                    <a:gd name="connsiteX89" fmla="*/ 3367 w 10000"/>
                    <a:gd name="connsiteY89" fmla="*/ 720 h 10000"/>
                    <a:gd name="connsiteX90" fmla="*/ 3490 w 10000"/>
                    <a:gd name="connsiteY90" fmla="*/ 850 h 10000"/>
                    <a:gd name="connsiteX91" fmla="*/ 3726 w 10000"/>
                    <a:gd name="connsiteY91" fmla="*/ 1137 h 10000"/>
                    <a:gd name="connsiteX92" fmla="*/ 3941 w 10000"/>
                    <a:gd name="connsiteY92" fmla="*/ 1482 h 10000"/>
                    <a:gd name="connsiteX93" fmla="*/ 4145 w 10000"/>
                    <a:gd name="connsiteY93" fmla="*/ 1842 h 10000"/>
                    <a:gd name="connsiteX94" fmla="*/ 4340 w 10000"/>
                    <a:gd name="connsiteY94" fmla="*/ 2231 h 10000"/>
                    <a:gd name="connsiteX95" fmla="*/ 4534 w 10000"/>
                    <a:gd name="connsiteY95" fmla="*/ 2634 h 10000"/>
                    <a:gd name="connsiteX96" fmla="*/ 4708 w 10000"/>
                    <a:gd name="connsiteY96" fmla="*/ 3051 h 10000"/>
                    <a:gd name="connsiteX97" fmla="*/ 4893 w 10000"/>
                    <a:gd name="connsiteY97" fmla="*/ 3483 h 10000"/>
                    <a:gd name="connsiteX98" fmla="*/ 5056 w 10000"/>
                    <a:gd name="connsiteY98" fmla="*/ 3927 h 10000"/>
                    <a:gd name="connsiteX99" fmla="*/ 5363 w 10000"/>
                    <a:gd name="connsiteY99" fmla="*/ 4834 h 10000"/>
                    <a:gd name="connsiteX100" fmla="*/ 5967 w 10000"/>
                    <a:gd name="connsiteY100" fmla="*/ 6633 h 10000"/>
                    <a:gd name="connsiteX101" fmla="*/ 6254 w 10000"/>
                    <a:gd name="connsiteY101" fmla="*/ 7468 h 10000"/>
                    <a:gd name="connsiteX102" fmla="*/ 6407 w 10000"/>
                    <a:gd name="connsiteY102" fmla="*/ 7828 h 10000"/>
                    <a:gd name="connsiteX103" fmla="*/ 6551 w 10000"/>
                    <a:gd name="connsiteY103" fmla="*/ 8201 h 10000"/>
                    <a:gd name="connsiteX104" fmla="*/ 6714 w 10000"/>
                    <a:gd name="connsiteY104" fmla="*/ 8533 h 10000"/>
                    <a:gd name="connsiteX105" fmla="*/ 6868 w 10000"/>
                    <a:gd name="connsiteY105" fmla="*/ 8821 h 10000"/>
                    <a:gd name="connsiteX106" fmla="*/ 7021 w 10000"/>
                    <a:gd name="connsiteY106" fmla="*/ 9093 h 10000"/>
                    <a:gd name="connsiteX107" fmla="*/ 7195 w 10000"/>
                    <a:gd name="connsiteY107" fmla="*/ 9295 h 10000"/>
                    <a:gd name="connsiteX108" fmla="*/ 7288 w 10000"/>
                    <a:gd name="connsiteY108" fmla="*/ 9395 h 10000"/>
                    <a:gd name="connsiteX109" fmla="*/ 7369 w 10000"/>
                    <a:gd name="connsiteY109" fmla="*/ 9497 h 10000"/>
                    <a:gd name="connsiteX110" fmla="*/ 7462 w 10000"/>
                    <a:gd name="connsiteY110" fmla="*/ 9554 h 10000"/>
                    <a:gd name="connsiteX111" fmla="*/ 7554 w 10000"/>
                    <a:gd name="connsiteY111" fmla="*/ 9626 h 10000"/>
                    <a:gd name="connsiteX112" fmla="*/ 7646 w 10000"/>
                    <a:gd name="connsiteY112" fmla="*/ 9669 h 10000"/>
                    <a:gd name="connsiteX113" fmla="*/ 7748 w 10000"/>
                    <a:gd name="connsiteY113" fmla="*/ 9698 h 10000"/>
                    <a:gd name="connsiteX114" fmla="*/ 7851 w 10000"/>
                    <a:gd name="connsiteY114" fmla="*/ 9741 h 10000"/>
                    <a:gd name="connsiteX115" fmla="*/ 7943 w 10000"/>
                    <a:gd name="connsiteY115"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157 w 10000"/>
                    <a:gd name="connsiteY64" fmla="*/ 461 h 10000"/>
                    <a:gd name="connsiteX65" fmla="*/ 1044 w 10000"/>
                    <a:gd name="connsiteY65" fmla="*/ 576 h 10000"/>
                    <a:gd name="connsiteX66" fmla="*/ 931 w 10000"/>
                    <a:gd name="connsiteY66" fmla="*/ 720 h 10000"/>
                    <a:gd name="connsiteX67" fmla="*/ 809 w 10000"/>
                    <a:gd name="connsiteY67" fmla="*/ 865 h 10000"/>
                    <a:gd name="connsiteX68" fmla="*/ 706 w 10000"/>
                    <a:gd name="connsiteY68" fmla="*/ 1050 h 10000"/>
                    <a:gd name="connsiteX69" fmla="*/ 604 w 10000"/>
                    <a:gd name="connsiteY69" fmla="*/ 1224 h 10000"/>
                    <a:gd name="connsiteX70" fmla="*/ 491 w 10000"/>
                    <a:gd name="connsiteY70" fmla="*/ 1425 h 10000"/>
                    <a:gd name="connsiteX71" fmla="*/ 399 w 10000"/>
                    <a:gd name="connsiteY71" fmla="*/ 1627 h 10000"/>
                    <a:gd name="connsiteX72" fmla="*/ 194 w 10000"/>
                    <a:gd name="connsiteY72" fmla="*/ 2101 h 10000"/>
                    <a:gd name="connsiteX73" fmla="*/ 0 w 10000"/>
                    <a:gd name="connsiteY73" fmla="*/ 2591 h 10000"/>
                    <a:gd name="connsiteX74" fmla="*/ 10 w 10000"/>
                    <a:gd name="connsiteY74" fmla="*/ 907 h 10000"/>
                    <a:gd name="connsiteX75" fmla="*/ 205 w 10000"/>
                    <a:gd name="connsiteY75" fmla="*/ 691 h 10000"/>
                    <a:gd name="connsiteX76" fmla="*/ 399 w 10000"/>
                    <a:gd name="connsiteY76" fmla="*/ 504 h 10000"/>
                    <a:gd name="connsiteX77" fmla="*/ 604 w 10000"/>
                    <a:gd name="connsiteY77" fmla="*/ 317 h 10000"/>
                    <a:gd name="connsiteX78" fmla="*/ 819 w 10000"/>
                    <a:gd name="connsiteY78" fmla="*/ 188 h 10000"/>
                    <a:gd name="connsiteX79" fmla="*/ 1054 w 10000"/>
                    <a:gd name="connsiteY79" fmla="*/ 86 h 10000"/>
                    <a:gd name="connsiteX80" fmla="*/ 2272 w 10000"/>
                    <a:gd name="connsiteY80" fmla="*/ 0 h 10000"/>
                    <a:gd name="connsiteX81" fmla="*/ 2426 w 10000"/>
                    <a:gd name="connsiteY81" fmla="*/ 43 h 10000"/>
                    <a:gd name="connsiteX82" fmla="*/ 2569 w 10000"/>
                    <a:gd name="connsiteY82" fmla="*/ 115 h 10000"/>
                    <a:gd name="connsiteX83" fmla="*/ 2712 w 10000"/>
                    <a:gd name="connsiteY83" fmla="*/ 188 h 10000"/>
                    <a:gd name="connsiteX84" fmla="*/ 2845 w 10000"/>
                    <a:gd name="connsiteY84" fmla="*/ 274 h 10000"/>
                    <a:gd name="connsiteX85" fmla="*/ 2989 w 10000"/>
                    <a:gd name="connsiteY85" fmla="*/ 375 h 10000"/>
                    <a:gd name="connsiteX86" fmla="*/ 3112 w 10000"/>
                    <a:gd name="connsiteY86" fmla="*/ 461 h 10000"/>
                    <a:gd name="connsiteX87" fmla="*/ 3234 w 10000"/>
                    <a:gd name="connsiteY87" fmla="*/ 590 h 10000"/>
                    <a:gd name="connsiteX88" fmla="*/ 3367 w 10000"/>
                    <a:gd name="connsiteY88" fmla="*/ 720 h 10000"/>
                    <a:gd name="connsiteX89" fmla="*/ 3490 w 10000"/>
                    <a:gd name="connsiteY89" fmla="*/ 850 h 10000"/>
                    <a:gd name="connsiteX90" fmla="*/ 3726 w 10000"/>
                    <a:gd name="connsiteY90" fmla="*/ 1137 h 10000"/>
                    <a:gd name="connsiteX91" fmla="*/ 3941 w 10000"/>
                    <a:gd name="connsiteY91" fmla="*/ 1482 h 10000"/>
                    <a:gd name="connsiteX92" fmla="*/ 4145 w 10000"/>
                    <a:gd name="connsiteY92" fmla="*/ 1842 h 10000"/>
                    <a:gd name="connsiteX93" fmla="*/ 4340 w 10000"/>
                    <a:gd name="connsiteY93" fmla="*/ 2231 h 10000"/>
                    <a:gd name="connsiteX94" fmla="*/ 4534 w 10000"/>
                    <a:gd name="connsiteY94" fmla="*/ 2634 h 10000"/>
                    <a:gd name="connsiteX95" fmla="*/ 4708 w 10000"/>
                    <a:gd name="connsiteY95" fmla="*/ 3051 h 10000"/>
                    <a:gd name="connsiteX96" fmla="*/ 4893 w 10000"/>
                    <a:gd name="connsiteY96" fmla="*/ 3483 h 10000"/>
                    <a:gd name="connsiteX97" fmla="*/ 5056 w 10000"/>
                    <a:gd name="connsiteY97" fmla="*/ 3927 h 10000"/>
                    <a:gd name="connsiteX98" fmla="*/ 5363 w 10000"/>
                    <a:gd name="connsiteY98" fmla="*/ 4834 h 10000"/>
                    <a:gd name="connsiteX99" fmla="*/ 5967 w 10000"/>
                    <a:gd name="connsiteY99" fmla="*/ 6633 h 10000"/>
                    <a:gd name="connsiteX100" fmla="*/ 6254 w 10000"/>
                    <a:gd name="connsiteY100" fmla="*/ 7468 h 10000"/>
                    <a:gd name="connsiteX101" fmla="*/ 6407 w 10000"/>
                    <a:gd name="connsiteY101" fmla="*/ 7828 h 10000"/>
                    <a:gd name="connsiteX102" fmla="*/ 6551 w 10000"/>
                    <a:gd name="connsiteY102" fmla="*/ 8201 h 10000"/>
                    <a:gd name="connsiteX103" fmla="*/ 6714 w 10000"/>
                    <a:gd name="connsiteY103" fmla="*/ 8533 h 10000"/>
                    <a:gd name="connsiteX104" fmla="*/ 6868 w 10000"/>
                    <a:gd name="connsiteY104" fmla="*/ 8821 h 10000"/>
                    <a:gd name="connsiteX105" fmla="*/ 7021 w 10000"/>
                    <a:gd name="connsiteY105" fmla="*/ 9093 h 10000"/>
                    <a:gd name="connsiteX106" fmla="*/ 7195 w 10000"/>
                    <a:gd name="connsiteY106" fmla="*/ 9295 h 10000"/>
                    <a:gd name="connsiteX107" fmla="*/ 7288 w 10000"/>
                    <a:gd name="connsiteY107" fmla="*/ 9395 h 10000"/>
                    <a:gd name="connsiteX108" fmla="*/ 7369 w 10000"/>
                    <a:gd name="connsiteY108" fmla="*/ 9497 h 10000"/>
                    <a:gd name="connsiteX109" fmla="*/ 7462 w 10000"/>
                    <a:gd name="connsiteY109" fmla="*/ 9554 h 10000"/>
                    <a:gd name="connsiteX110" fmla="*/ 7554 w 10000"/>
                    <a:gd name="connsiteY110" fmla="*/ 9626 h 10000"/>
                    <a:gd name="connsiteX111" fmla="*/ 7646 w 10000"/>
                    <a:gd name="connsiteY111" fmla="*/ 9669 h 10000"/>
                    <a:gd name="connsiteX112" fmla="*/ 7748 w 10000"/>
                    <a:gd name="connsiteY112" fmla="*/ 9698 h 10000"/>
                    <a:gd name="connsiteX113" fmla="*/ 7851 w 10000"/>
                    <a:gd name="connsiteY113" fmla="*/ 9741 h 10000"/>
                    <a:gd name="connsiteX114" fmla="*/ 7943 w 10000"/>
                    <a:gd name="connsiteY114"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044 w 10000"/>
                    <a:gd name="connsiteY64" fmla="*/ 576 h 10000"/>
                    <a:gd name="connsiteX65" fmla="*/ 931 w 10000"/>
                    <a:gd name="connsiteY65" fmla="*/ 720 h 10000"/>
                    <a:gd name="connsiteX66" fmla="*/ 809 w 10000"/>
                    <a:gd name="connsiteY66" fmla="*/ 865 h 10000"/>
                    <a:gd name="connsiteX67" fmla="*/ 706 w 10000"/>
                    <a:gd name="connsiteY67" fmla="*/ 1050 h 10000"/>
                    <a:gd name="connsiteX68" fmla="*/ 604 w 10000"/>
                    <a:gd name="connsiteY68" fmla="*/ 1224 h 10000"/>
                    <a:gd name="connsiteX69" fmla="*/ 491 w 10000"/>
                    <a:gd name="connsiteY69" fmla="*/ 1425 h 10000"/>
                    <a:gd name="connsiteX70" fmla="*/ 399 w 10000"/>
                    <a:gd name="connsiteY70" fmla="*/ 1627 h 10000"/>
                    <a:gd name="connsiteX71" fmla="*/ 194 w 10000"/>
                    <a:gd name="connsiteY71" fmla="*/ 2101 h 10000"/>
                    <a:gd name="connsiteX72" fmla="*/ 0 w 10000"/>
                    <a:gd name="connsiteY72" fmla="*/ 2591 h 10000"/>
                    <a:gd name="connsiteX73" fmla="*/ 10 w 10000"/>
                    <a:gd name="connsiteY73" fmla="*/ 907 h 10000"/>
                    <a:gd name="connsiteX74" fmla="*/ 205 w 10000"/>
                    <a:gd name="connsiteY74" fmla="*/ 691 h 10000"/>
                    <a:gd name="connsiteX75" fmla="*/ 399 w 10000"/>
                    <a:gd name="connsiteY75" fmla="*/ 504 h 10000"/>
                    <a:gd name="connsiteX76" fmla="*/ 604 w 10000"/>
                    <a:gd name="connsiteY76" fmla="*/ 317 h 10000"/>
                    <a:gd name="connsiteX77" fmla="*/ 819 w 10000"/>
                    <a:gd name="connsiteY77" fmla="*/ 188 h 10000"/>
                    <a:gd name="connsiteX78" fmla="*/ 1054 w 10000"/>
                    <a:gd name="connsiteY78" fmla="*/ 86 h 10000"/>
                    <a:gd name="connsiteX79" fmla="*/ 2272 w 10000"/>
                    <a:gd name="connsiteY79" fmla="*/ 0 h 10000"/>
                    <a:gd name="connsiteX80" fmla="*/ 2426 w 10000"/>
                    <a:gd name="connsiteY80" fmla="*/ 43 h 10000"/>
                    <a:gd name="connsiteX81" fmla="*/ 2569 w 10000"/>
                    <a:gd name="connsiteY81" fmla="*/ 115 h 10000"/>
                    <a:gd name="connsiteX82" fmla="*/ 2712 w 10000"/>
                    <a:gd name="connsiteY82" fmla="*/ 188 h 10000"/>
                    <a:gd name="connsiteX83" fmla="*/ 2845 w 10000"/>
                    <a:gd name="connsiteY83" fmla="*/ 274 h 10000"/>
                    <a:gd name="connsiteX84" fmla="*/ 2989 w 10000"/>
                    <a:gd name="connsiteY84" fmla="*/ 375 h 10000"/>
                    <a:gd name="connsiteX85" fmla="*/ 3112 w 10000"/>
                    <a:gd name="connsiteY85" fmla="*/ 461 h 10000"/>
                    <a:gd name="connsiteX86" fmla="*/ 3234 w 10000"/>
                    <a:gd name="connsiteY86" fmla="*/ 590 h 10000"/>
                    <a:gd name="connsiteX87" fmla="*/ 3367 w 10000"/>
                    <a:gd name="connsiteY87" fmla="*/ 720 h 10000"/>
                    <a:gd name="connsiteX88" fmla="*/ 3490 w 10000"/>
                    <a:gd name="connsiteY88" fmla="*/ 850 h 10000"/>
                    <a:gd name="connsiteX89" fmla="*/ 3726 w 10000"/>
                    <a:gd name="connsiteY89" fmla="*/ 1137 h 10000"/>
                    <a:gd name="connsiteX90" fmla="*/ 3941 w 10000"/>
                    <a:gd name="connsiteY90" fmla="*/ 1482 h 10000"/>
                    <a:gd name="connsiteX91" fmla="*/ 4145 w 10000"/>
                    <a:gd name="connsiteY91" fmla="*/ 1842 h 10000"/>
                    <a:gd name="connsiteX92" fmla="*/ 4340 w 10000"/>
                    <a:gd name="connsiteY92" fmla="*/ 2231 h 10000"/>
                    <a:gd name="connsiteX93" fmla="*/ 4534 w 10000"/>
                    <a:gd name="connsiteY93" fmla="*/ 2634 h 10000"/>
                    <a:gd name="connsiteX94" fmla="*/ 4708 w 10000"/>
                    <a:gd name="connsiteY94" fmla="*/ 3051 h 10000"/>
                    <a:gd name="connsiteX95" fmla="*/ 4893 w 10000"/>
                    <a:gd name="connsiteY95" fmla="*/ 3483 h 10000"/>
                    <a:gd name="connsiteX96" fmla="*/ 5056 w 10000"/>
                    <a:gd name="connsiteY96" fmla="*/ 3927 h 10000"/>
                    <a:gd name="connsiteX97" fmla="*/ 5363 w 10000"/>
                    <a:gd name="connsiteY97" fmla="*/ 4834 h 10000"/>
                    <a:gd name="connsiteX98" fmla="*/ 5967 w 10000"/>
                    <a:gd name="connsiteY98" fmla="*/ 6633 h 10000"/>
                    <a:gd name="connsiteX99" fmla="*/ 6254 w 10000"/>
                    <a:gd name="connsiteY99" fmla="*/ 7468 h 10000"/>
                    <a:gd name="connsiteX100" fmla="*/ 6407 w 10000"/>
                    <a:gd name="connsiteY100" fmla="*/ 7828 h 10000"/>
                    <a:gd name="connsiteX101" fmla="*/ 6551 w 10000"/>
                    <a:gd name="connsiteY101" fmla="*/ 8201 h 10000"/>
                    <a:gd name="connsiteX102" fmla="*/ 6714 w 10000"/>
                    <a:gd name="connsiteY102" fmla="*/ 8533 h 10000"/>
                    <a:gd name="connsiteX103" fmla="*/ 6868 w 10000"/>
                    <a:gd name="connsiteY103" fmla="*/ 8821 h 10000"/>
                    <a:gd name="connsiteX104" fmla="*/ 7021 w 10000"/>
                    <a:gd name="connsiteY104" fmla="*/ 9093 h 10000"/>
                    <a:gd name="connsiteX105" fmla="*/ 7195 w 10000"/>
                    <a:gd name="connsiteY105" fmla="*/ 9295 h 10000"/>
                    <a:gd name="connsiteX106" fmla="*/ 7288 w 10000"/>
                    <a:gd name="connsiteY106" fmla="*/ 9395 h 10000"/>
                    <a:gd name="connsiteX107" fmla="*/ 7369 w 10000"/>
                    <a:gd name="connsiteY107" fmla="*/ 9497 h 10000"/>
                    <a:gd name="connsiteX108" fmla="*/ 7462 w 10000"/>
                    <a:gd name="connsiteY108" fmla="*/ 9554 h 10000"/>
                    <a:gd name="connsiteX109" fmla="*/ 7554 w 10000"/>
                    <a:gd name="connsiteY109" fmla="*/ 9626 h 10000"/>
                    <a:gd name="connsiteX110" fmla="*/ 7646 w 10000"/>
                    <a:gd name="connsiteY110" fmla="*/ 9669 h 10000"/>
                    <a:gd name="connsiteX111" fmla="*/ 7748 w 10000"/>
                    <a:gd name="connsiteY111" fmla="*/ 9698 h 10000"/>
                    <a:gd name="connsiteX112" fmla="*/ 7851 w 10000"/>
                    <a:gd name="connsiteY112" fmla="*/ 9741 h 10000"/>
                    <a:gd name="connsiteX113" fmla="*/ 7943 w 10000"/>
                    <a:gd name="connsiteY113"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044 w 10000"/>
                    <a:gd name="connsiteY64" fmla="*/ 576 h 10000"/>
                    <a:gd name="connsiteX65" fmla="*/ 931 w 10000"/>
                    <a:gd name="connsiteY65" fmla="*/ 720 h 10000"/>
                    <a:gd name="connsiteX66" fmla="*/ 809 w 10000"/>
                    <a:gd name="connsiteY66" fmla="*/ 865 h 10000"/>
                    <a:gd name="connsiteX67" fmla="*/ 706 w 10000"/>
                    <a:gd name="connsiteY67" fmla="*/ 1050 h 10000"/>
                    <a:gd name="connsiteX68" fmla="*/ 604 w 10000"/>
                    <a:gd name="connsiteY68" fmla="*/ 1224 h 10000"/>
                    <a:gd name="connsiteX69" fmla="*/ 491 w 10000"/>
                    <a:gd name="connsiteY69" fmla="*/ 1425 h 10000"/>
                    <a:gd name="connsiteX70" fmla="*/ 399 w 10000"/>
                    <a:gd name="connsiteY70" fmla="*/ 1627 h 10000"/>
                    <a:gd name="connsiteX71" fmla="*/ 194 w 10000"/>
                    <a:gd name="connsiteY71" fmla="*/ 2101 h 10000"/>
                    <a:gd name="connsiteX72" fmla="*/ 0 w 10000"/>
                    <a:gd name="connsiteY72" fmla="*/ 2591 h 10000"/>
                    <a:gd name="connsiteX73" fmla="*/ 10 w 10000"/>
                    <a:gd name="connsiteY73" fmla="*/ 907 h 10000"/>
                    <a:gd name="connsiteX74" fmla="*/ 205 w 10000"/>
                    <a:gd name="connsiteY74" fmla="*/ 691 h 10000"/>
                    <a:gd name="connsiteX75" fmla="*/ 399 w 10000"/>
                    <a:gd name="connsiteY75" fmla="*/ 504 h 10000"/>
                    <a:gd name="connsiteX76" fmla="*/ 604 w 10000"/>
                    <a:gd name="connsiteY76" fmla="*/ 317 h 10000"/>
                    <a:gd name="connsiteX77" fmla="*/ 819 w 10000"/>
                    <a:gd name="connsiteY77" fmla="*/ 188 h 10000"/>
                    <a:gd name="connsiteX78" fmla="*/ 2272 w 10000"/>
                    <a:gd name="connsiteY78" fmla="*/ 0 h 10000"/>
                    <a:gd name="connsiteX79" fmla="*/ 2426 w 10000"/>
                    <a:gd name="connsiteY79" fmla="*/ 43 h 10000"/>
                    <a:gd name="connsiteX80" fmla="*/ 2569 w 10000"/>
                    <a:gd name="connsiteY80" fmla="*/ 115 h 10000"/>
                    <a:gd name="connsiteX81" fmla="*/ 2712 w 10000"/>
                    <a:gd name="connsiteY81" fmla="*/ 188 h 10000"/>
                    <a:gd name="connsiteX82" fmla="*/ 2845 w 10000"/>
                    <a:gd name="connsiteY82" fmla="*/ 274 h 10000"/>
                    <a:gd name="connsiteX83" fmla="*/ 2989 w 10000"/>
                    <a:gd name="connsiteY83" fmla="*/ 375 h 10000"/>
                    <a:gd name="connsiteX84" fmla="*/ 3112 w 10000"/>
                    <a:gd name="connsiteY84" fmla="*/ 461 h 10000"/>
                    <a:gd name="connsiteX85" fmla="*/ 3234 w 10000"/>
                    <a:gd name="connsiteY85" fmla="*/ 590 h 10000"/>
                    <a:gd name="connsiteX86" fmla="*/ 3367 w 10000"/>
                    <a:gd name="connsiteY86" fmla="*/ 720 h 10000"/>
                    <a:gd name="connsiteX87" fmla="*/ 3490 w 10000"/>
                    <a:gd name="connsiteY87" fmla="*/ 850 h 10000"/>
                    <a:gd name="connsiteX88" fmla="*/ 3726 w 10000"/>
                    <a:gd name="connsiteY88" fmla="*/ 1137 h 10000"/>
                    <a:gd name="connsiteX89" fmla="*/ 3941 w 10000"/>
                    <a:gd name="connsiteY89" fmla="*/ 1482 h 10000"/>
                    <a:gd name="connsiteX90" fmla="*/ 4145 w 10000"/>
                    <a:gd name="connsiteY90" fmla="*/ 1842 h 10000"/>
                    <a:gd name="connsiteX91" fmla="*/ 4340 w 10000"/>
                    <a:gd name="connsiteY91" fmla="*/ 2231 h 10000"/>
                    <a:gd name="connsiteX92" fmla="*/ 4534 w 10000"/>
                    <a:gd name="connsiteY92" fmla="*/ 2634 h 10000"/>
                    <a:gd name="connsiteX93" fmla="*/ 4708 w 10000"/>
                    <a:gd name="connsiteY93" fmla="*/ 3051 h 10000"/>
                    <a:gd name="connsiteX94" fmla="*/ 4893 w 10000"/>
                    <a:gd name="connsiteY94" fmla="*/ 3483 h 10000"/>
                    <a:gd name="connsiteX95" fmla="*/ 5056 w 10000"/>
                    <a:gd name="connsiteY95" fmla="*/ 3927 h 10000"/>
                    <a:gd name="connsiteX96" fmla="*/ 5363 w 10000"/>
                    <a:gd name="connsiteY96" fmla="*/ 4834 h 10000"/>
                    <a:gd name="connsiteX97" fmla="*/ 5967 w 10000"/>
                    <a:gd name="connsiteY97" fmla="*/ 6633 h 10000"/>
                    <a:gd name="connsiteX98" fmla="*/ 6254 w 10000"/>
                    <a:gd name="connsiteY98" fmla="*/ 7468 h 10000"/>
                    <a:gd name="connsiteX99" fmla="*/ 6407 w 10000"/>
                    <a:gd name="connsiteY99" fmla="*/ 7828 h 10000"/>
                    <a:gd name="connsiteX100" fmla="*/ 6551 w 10000"/>
                    <a:gd name="connsiteY100" fmla="*/ 8201 h 10000"/>
                    <a:gd name="connsiteX101" fmla="*/ 6714 w 10000"/>
                    <a:gd name="connsiteY101" fmla="*/ 8533 h 10000"/>
                    <a:gd name="connsiteX102" fmla="*/ 6868 w 10000"/>
                    <a:gd name="connsiteY102" fmla="*/ 8821 h 10000"/>
                    <a:gd name="connsiteX103" fmla="*/ 7021 w 10000"/>
                    <a:gd name="connsiteY103" fmla="*/ 9093 h 10000"/>
                    <a:gd name="connsiteX104" fmla="*/ 7195 w 10000"/>
                    <a:gd name="connsiteY104" fmla="*/ 9295 h 10000"/>
                    <a:gd name="connsiteX105" fmla="*/ 7288 w 10000"/>
                    <a:gd name="connsiteY105" fmla="*/ 9395 h 10000"/>
                    <a:gd name="connsiteX106" fmla="*/ 7369 w 10000"/>
                    <a:gd name="connsiteY106" fmla="*/ 9497 h 10000"/>
                    <a:gd name="connsiteX107" fmla="*/ 7462 w 10000"/>
                    <a:gd name="connsiteY107" fmla="*/ 9554 h 10000"/>
                    <a:gd name="connsiteX108" fmla="*/ 7554 w 10000"/>
                    <a:gd name="connsiteY108" fmla="*/ 9626 h 10000"/>
                    <a:gd name="connsiteX109" fmla="*/ 7646 w 10000"/>
                    <a:gd name="connsiteY109" fmla="*/ 9669 h 10000"/>
                    <a:gd name="connsiteX110" fmla="*/ 7748 w 10000"/>
                    <a:gd name="connsiteY110" fmla="*/ 9698 h 10000"/>
                    <a:gd name="connsiteX111" fmla="*/ 7851 w 10000"/>
                    <a:gd name="connsiteY111" fmla="*/ 9741 h 10000"/>
                    <a:gd name="connsiteX112" fmla="*/ 7943 w 10000"/>
                    <a:gd name="connsiteY112"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931 w 10000"/>
                    <a:gd name="connsiteY64" fmla="*/ 720 h 10000"/>
                    <a:gd name="connsiteX65" fmla="*/ 809 w 10000"/>
                    <a:gd name="connsiteY65" fmla="*/ 865 h 10000"/>
                    <a:gd name="connsiteX66" fmla="*/ 706 w 10000"/>
                    <a:gd name="connsiteY66" fmla="*/ 1050 h 10000"/>
                    <a:gd name="connsiteX67" fmla="*/ 604 w 10000"/>
                    <a:gd name="connsiteY67" fmla="*/ 1224 h 10000"/>
                    <a:gd name="connsiteX68" fmla="*/ 491 w 10000"/>
                    <a:gd name="connsiteY68" fmla="*/ 1425 h 10000"/>
                    <a:gd name="connsiteX69" fmla="*/ 399 w 10000"/>
                    <a:gd name="connsiteY69" fmla="*/ 1627 h 10000"/>
                    <a:gd name="connsiteX70" fmla="*/ 194 w 10000"/>
                    <a:gd name="connsiteY70" fmla="*/ 2101 h 10000"/>
                    <a:gd name="connsiteX71" fmla="*/ 0 w 10000"/>
                    <a:gd name="connsiteY71" fmla="*/ 2591 h 10000"/>
                    <a:gd name="connsiteX72" fmla="*/ 10 w 10000"/>
                    <a:gd name="connsiteY72" fmla="*/ 907 h 10000"/>
                    <a:gd name="connsiteX73" fmla="*/ 205 w 10000"/>
                    <a:gd name="connsiteY73" fmla="*/ 691 h 10000"/>
                    <a:gd name="connsiteX74" fmla="*/ 399 w 10000"/>
                    <a:gd name="connsiteY74" fmla="*/ 504 h 10000"/>
                    <a:gd name="connsiteX75" fmla="*/ 604 w 10000"/>
                    <a:gd name="connsiteY75" fmla="*/ 317 h 10000"/>
                    <a:gd name="connsiteX76" fmla="*/ 819 w 10000"/>
                    <a:gd name="connsiteY76" fmla="*/ 188 h 10000"/>
                    <a:gd name="connsiteX77" fmla="*/ 2272 w 10000"/>
                    <a:gd name="connsiteY77" fmla="*/ 0 h 10000"/>
                    <a:gd name="connsiteX78" fmla="*/ 2426 w 10000"/>
                    <a:gd name="connsiteY78" fmla="*/ 43 h 10000"/>
                    <a:gd name="connsiteX79" fmla="*/ 2569 w 10000"/>
                    <a:gd name="connsiteY79" fmla="*/ 115 h 10000"/>
                    <a:gd name="connsiteX80" fmla="*/ 2712 w 10000"/>
                    <a:gd name="connsiteY80" fmla="*/ 188 h 10000"/>
                    <a:gd name="connsiteX81" fmla="*/ 2845 w 10000"/>
                    <a:gd name="connsiteY81" fmla="*/ 274 h 10000"/>
                    <a:gd name="connsiteX82" fmla="*/ 2989 w 10000"/>
                    <a:gd name="connsiteY82" fmla="*/ 375 h 10000"/>
                    <a:gd name="connsiteX83" fmla="*/ 3112 w 10000"/>
                    <a:gd name="connsiteY83" fmla="*/ 461 h 10000"/>
                    <a:gd name="connsiteX84" fmla="*/ 3234 w 10000"/>
                    <a:gd name="connsiteY84" fmla="*/ 590 h 10000"/>
                    <a:gd name="connsiteX85" fmla="*/ 3367 w 10000"/>
                    <a:gd name="connsiteY85" fmla="*/ 720 h 10000"/>
                    <a:gd name="connsiteX86" fmla="*/ 3490 w 10000"/>
                    <a:gd name="connsiteY86" fmla="*/ 850 h 10000"/>
                    <a:gd name="connsiteX87" fmla="*/ 3726 w 10000"/>
                    <a:gd name="connsiteY87" fmla="*/ 1137 h 10000"/>
                    <a:gd name="connsiteX88" fmla="*/ 3941 w 10000"/>
                    <a:gd name="connsiteY88" fmla="*/ 1482 h 10000"/>
                    <a:gd name="connsiteX89" fmla="*/ 4145 w 10000"/>
                    <a:gd name="connsiteY89" fmla="*/ 1842 h 10000"/>
                    <a:gd name="connsiteX90" fmla="*/ 4340 w 10000"/>
                    <a:gd name="connsiteY90" fmla="*/ 2231 h 10000"/>
                    <a:gd name="connsiteX91" fmla="*/ 4534 w 10000"/>
                    <a:gd name="connsiteY91" fmla="*/ 2634 h 10000"/>
                    <a:gd name="connsiteX92" fmla="*/ 4708 w 10000"/>
                    <a:gd name="connsiteY92" fmla="*/ 3051 h 10000"/>
                    <a:gd name="connsiteX93" fmla="*/ 4893 w 10000"/>
                    <a:gd name="connsiteY93" fmla="*/ 3483 h 10000"/>
                    <a:gd name="connsiteX94" fmla="*/ 5056 w 10000"/>
                    <a:gd name="connsiteY94" fmla="*/ 3927 h 10000"/>
                    <a:gd name="connsiteX95" fmla="*/ 5363 w 10000"/>
                    <a:gd name="connsiteY95" fmla="*/ 4834 h 10000"/>
                    <a:gd name="connsiteX96" fmla="*/ 5967 w 10000"/>
                    <a:gd name="connsiteY96" fmla="*/ 6633 h 10000"/>
                    <a:gd name="connsiteX97" fmla="*/ 6254 w 10000"/>
                    <a:gd name="connsiteY97" fmla="*/ 7468 h 10000"/>
                    <a:gd name="connsiteX98" fmla="*/ 6407 w 10000"/>
                    <a:gd name="connsiteY98" fmla="*/ 7828 h 10000"/>
                    <a:gd name="connsiteX99" fmla="*/ 6551 w 10000"/>
                    <a:gd name="connsiteY99" fmla="*/ 8201 h 10000"/>
                    <a:gd name="connsiteX100" fmla="*/ 6714 w 10000"/>
                    <a:gd name="connsiteY100" fmla="*/ 8533 h 10000"/>
                    <a:gd name="connsiteX101" fmla="*/ 6868 w 10000"/>
                    <a:gd name="connsiteY101" fmla="*/ 8821 h 10000"/>
                    <a:gd name="connsiteX102" fmla="*/ 7021 w 10000"/>
                    <a:gd name="connsiteY102" fmla="*/ 9093 h 10000"/>
                    <a:gd name="connsiteX103" fmla="*/ 7195 w 10000"/>
                    <a:gd name="connsiteY103" fmla="*/ 9295 h 10000"/>
                    <a:gd name="connsiteX104" fmla="*/ 7288 w 10000"/>
                    <a:gd name="connsiteY104" fmla="*/ 9395 h 10000"/>
                    <a:gd name="connsiteX105" fmla="*/ 7369 w 10000"/>
                    <a:gd name="connsiteY105" fmla="*/ 9497 h 10000"/>
                    <a:gd name="connsiteX106" fmla="*/ 7462 w 10000"/>
                    <a:gd name="connsiteY106" fmla="*/ 9554 h 10000"/>
                    <a:gd name="connsiteX107" fmla="*/ 7554 w 10000"/>
                    <a:gd name="connsiteY107" fmla="*/ 9626 h 10000"/>
                    <a:gd name="connsiteX108" fmla="*/ 7646 w 10000"/>
                    <a:gd name="connsiteY108" fmla="*/ 9669 h 10000"/>
                    <a:gd name="connsiteX109" fmla="*/ 7748 w 10000"/>
                    <a:gd name="connsiteY109" fmla="*/ 9698 h 10000"/>
                    <a:gd name="connsiteX110" fmla="*/ 7851 w 10000"/>
                    <a:gd name="connsiteY110" fmla="*/ 9741 h 10000"/>
                    <a:gd name="connsiteX111" fmla="*/ 7943 w 10000"/>
                    <a:gd name="connsiteY111"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931 w 10000"/>
                    <a:gd name="connsiteY64" fmla="*/ 720 h 10000"/>
                    <a:gd name="connsiteX65" fmla="*/ 809 w 10000"/>
                    <a:gd name="connsiteY65" fmla="*/ 865 h 10000"/>
                    <a:gd name="connsiteX66" fmla="*/ 706 w 10000"/>
                    <a:gd name="connsiteY66" fmla="*/ 1050 h 10000"/>
                    <a:gd name="connsiteX67" fmla="*/ 604 w 10000"/>
                    <a:gd name="connsiteY67" fmla="*/ 1224 h 10000"/>
                    <a:gd name="connsiteX68" fmla="*/ 491 w 10000"/>
                    <a:gd name="connsiteY68" fmla="*/ 1425 h 10000"/>
                    <a:gd name="connsiteX69" fmla="*/ 399 w 10000"/>
                    <a:gd name="connsiteY69" fmla="*/ 1627 h 10000"/>
                    <a:gd name="connsiteX70" fmla="*/ 194 w 10000"/>
                    <a:gd name="connsiteY70" fmla="*/ 2101 h 10000"/>
                    <a:gd name="connsiteX71" fmla="*/ 0 w 10000"/>
                    <a:gd name="connsiteY71" fmla="*/ 2591 h 10000"/>
                    <a:gd name="connsiteX72" fmla="*/ 10 w 10000"/>
                    <a:gd name="connsiteY72" fmla="*/ 907 h 10000"/>
                    <a:gd name="connsiteX73" fmla="*/ 205 w 10000"/>
                    <a:gd name="connsiteY73" fmla="*/ 691 h 10000"/>
                    <a:gd name="connsiteX74" fmla="*/ 399 w 10000"/>
                    <a:gd name="connsiteY74" fmla="*/ 504 h 10000"/>
                    <a:gd name="connsiteX75" fmla="*/ 604 w 10000"/>
                    <a:gd name="connsiteY75" fmla="*/ 317 h 10000"/>
                    <a:gd name="connsiteX76" fmla="*/ 2272 w 10000"/>
                    <a:gd name="connsiteY76" fmla="*/ 0 h 10000"/>
                    <a:gd name="connsiteX77" fmla="*/ 2426 w 10000"/>
                    <a:gd name="connsiteY77" fmla="*/ 43 h 10000"/>
                    <a:gd name="connsiteX78" fmla="*/ 2569 w 10000"/>
                    <a:gd name="connsiteY78" fmla="*/ 115 h 10000"/>
                    <a:gd name="connsiteX79" fmla="*/ 2712 w 10000"/>
                    <a:gd name="connsiteY79" fmla="*/ 188 h 10000"/>
                    <a:gd name="connsiteX80" fmla="*/ 2845 w 10000"/>
                    <a:gd name="connsiteY80" fmla="*/ 274 h 10000"/>
                    <a:gd name="connsiteX81" fmla="*/ 2989 w 10000"/>
                    <a:gd name="connsiteY81" fmla="*/ 375 h 10000"/>
                    <a:gd name="connsiteX82" fmla="*/ 3112 w 10000"/>
                    <a:gd name="connsiteY82" fmla="*/ 461 h 10000"/>
                    <a:gd name="connsiteX83" fmla="*/ 3234 w 10000"/>
                    <a:gd name="connsiteY83" fmla="*/ 590 h 10000"/>
                    <a:gd name="connsiteX84" fmla="*/ 3367 w 10000"/>
                    <a:gd name="connsiteY84" fmla="*/ 720 h 10000"/>
                    <a:gd name="connsiteX85" fmla="*/ 3490 w 10000"/>
                    <a:gd name="connsiteY85" fmla="*/ 850 h 10000"/>
                    <a:gd name="connsiteX86" fmla="*/ 3726 w 10000"/>
                    <a:gd name="connsiteY86" fmla="*/ 1137 h 10000"/>
                    <a:gd name="connsiteX87" fmla="*/ 3941 w 10000"/>
                    <a:gd name="connsiteY87" fmla="*/ 1482 h 10000"/>
                    <a:gd name="connsiteX88" fmla="*/ 4145 w 10000"/>
                    <a:gd name="connsiteY88" fmla="*/ 1842 h 10000"/>
                    <a:gd name="connsiteX89" fmla="*/ 4340 w 10000"/>
                    <a:gd name="connsiteY89" fmla="*/ 2231 h 10000"/>
                    <a:gd name="connsiteX90" fmla="*/ 4534 w 10000"/>
                    <a:gd name="connsiteY90" fmla="*/ 2634 h 10000"/>
                    <a:gd name="connsiteX91" fmla="*/ 4708 w 10000"/>
                    <a:gd name="connsiteY91" fmla="*/ 3051 h 10000"/>
                    <a:gd name="connsiteX92" fmla="*/ 4893 w 10000"/>
                    <a:gd name="connsiteY92" fmla="*/ 3483 h 10000"/>
                    <a:gd name="connsiteX93" fmla="*/ 5056 w 10000"/>
                    <a:gd name="connsiteY93" fmla="*/ 3927 h 10000"/>
                    <a:gd name="connsiteX94" fmla="*/ 5363 w 10000"/>
                    <a:gd name="connsiteY94" fmla="*/ 4834 h 10000"/>
                    <a:gd name="connsiteX95" fmla="*/ 5967 w 10000"/>
                    <a:gd name="connsiteY95" fmla="*/ 6633 h 10000"/>
                    <a:gd name="connsiteX96" fmla="*/ 6254 w 10000"/>
                    <a:gd name="connsiteY96" fmla="*/ 7468 h 10000"/>
                    <a:gd name="connsiteX97" fmla="*/ 6407 w 10000"/>
                    <a:gd name="connsiteY97" fmla="*/ 7828 h 10000"/>
                    <a:gd name="connsiteX98" fmla="*/ 6551 w 10000"/>
                    <a:gd name="connsiteY98" fmla="*/ 8201 h 10000"/>
                    <a:gd name="connsiteX99" fmla="*/ 6714 w 10000"/>
                    <a:gd name="connsiteY99" fmla="*/ 8533 h 10000"/>
                    <a:gd name="connsiteX100" fmla="*/ 6868 w 10000"/>
                    <a:gd name="connsiteY100" fmla="*/ 8821 h 10000"/>
                    <a:gd name="connsiteX101" fmla="*/ 7021 w 10000"/>
                    <a:gd name="connsiteY101" fmla="*/ 9093 h 10000"/>
                    <a:gd name="connsiteX102" fmla="*/ 7195 w 10000"/>
                    <a:gd name="connsiteY102" fmla="*/ 9295 h 10000"/>
                    <a:gd name="connsiteX103" fmla="*/ 7288 w 10000"/>
                    <a:gd name="connsiteY103" fmla="*/ 9395 h 10000"/>
                    <a:gd name="connsiteX104" fmla="*/ 7369 w 10000"/>
                    <a:gd name="connsiteY104" fmla="*/ 9497 h 10000"/>
                    <a:gd name="connsiteX105" fmla="*/ 7462 w 10000"/>
                    <a:gd name="connsiteY105" fmla="*/ 9554 h 10000"/>
                    <a:gd name="connsiteX106" fmla="*/ 7554 w 10000"/>
                    <a:gd name="connsiteY106" fmla="*/ 9626 h 10000"/>
                    <a:gd name="connsiteX107" fmla="*/ 7646 w 10000"/>
                    <a:gd name="connsiteY107" fmla="*/ 9669 h 10000"/>
                    <a:gd name="connsiteX108" fmla="*/ 7748 w 10000"/>
                    <a:gd name="connsiteY108" fmla="*/ 9698 h 10000"/>
                    <a:gd name="connsiteX109" fmla="*/ 7851 w 10000"/>
                    <a:gd name="connsiteY109" fmla="*/ 9741 h 10000"/>
                    <a:gd name="connsiteX110" fmla="*/ 7943 w 10000"/>
                    <a:gd name="connsiteY110"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809 w 10000"/>
                    <a:gd name="connsiteY64" fmla="*/ 865 h 10000"/>
                    <a:gd name="connsiteX65" fmla="*/ 706 w 10000"/>
                    <a:gd name="connsiteY65" fmla="*/ 1050 h 10000"/>
                    <a:gd name="connsiteX66" fmla="*/ 604 w 10000"/>
                    <a:gd name="connsiteY66" fmla="*/ 1224 h 10000"/>
                    <a:gd name="connsiteX67" fmla="*/ 491 w 10000"/>
                    <a:gd name="connsiteY67" fmla="*/ 1425 h 10000"/>
                    <a:gd name="connsiteX68" fmla="*/ 399 w 10000"/>
                    <a:gd name="connsiteY68" fmla="*/ 1627 h 10000"/>
                    <a:gd name="connsiteX69" fmla="*/ 194 w 10000"/>
                    <a:gd name="connsiteY69" fmla="*/ 2101 h 10000"/>
                    <a:gd name="connsiteX70" fmla="*/ 0 w 10000"/>
                    <a:gd name="connsiteY70" fmla="*/ 2591 h 10000"/>
                    <a:gd name="connsiteX71" fmla="*/ 10 w 10000"/>
                    <a:gd name="connsiteY71" fmla="*/ 907 h 10000"/>
                    <a:gd name="connsiteX72" fmla="*/ 205 w 10000"/>
                    <a:gd name="connsiteY72" fmla="*/ 691 h 10000"/>
                    <a:gd name="connsiteX73" fmla="*/ 399 w 10000"/>
                    <a:gd name="connsiteY73" fmla="*/ 504 h 10000"/>
                    <a:gd name="connsiteX74" fmla="*/ 604 w 10000"/>
                    <a:gd name="connsiteY74" fmla="*/ 317 h 10000"/>
                    <a:gd name="connsiteX75" fmla="*/ 2272 w 10000"/>
                    <a:gd name="connsiteY75" fmla="*/ 0 h 10000"/>
                    <a:gd name="connsiteX76" fmla="*/ 2426 w 10000"/>
                    <a:gd name="connsiteY76" fmla="*/ 43 h 10000"/>
                    <a:gd name="connsiteX77" fmla="*/ 2569 w 10000"/>
                    <a:gd name="connsiteY77" fmla="*/ 115 h 10000"/>
                    <a:gd name="connsiteX78" fmla="*/ 2712 w 10000"/>
                    <a:gd name="connsiteY78" fmla="*/ 188 h 10000"/>
                    <a:gd name="connsiteX79" fmla="*/ 2845 w 10000"/>
                    <a:gd name="connsiteY79" fmla="*/ 274 h 10000"/>
                    <a:gd name="connsiteX80" fmla="*/ 2989 w 10000"/>
                    <a:gd name="connsiteY80" fmla="*/ 375 h 10000"/>
                    <a:gd name="connsiteX81" fmla="*/ 3112 w 10000"/>
                    <a:gd name="connsiteY81" fmla="*/ 461 h 10000"/>
                    <a:gd name="connsiteX82" fmla="*/ 3234 w 10000"/>
                    <a:gd name="connsiteY82" fmla="*/ 590 h 10000"/>
                    <a:gd name="connsiteX83" fmla="*/ 3367 w 10000"/>
                    <a:gd name="connsiteY83" fmla="*/ 720 h 10000"/>
                    <a:gd name="connsiteX84" fmla="*/ 3490 w 10000"/>
                    <a:gd name="connsiteY84" fmla="*/ 850 h 10000"/>
                    <a:gd name="connsiteX85" fmla="*/ 3726 w 10000"/>
                    <a:gd name="connsiteY85" fmla="*/ 1137 h 10000"/>
                    <a:gd name="connsiteX86" fmla="*/ 3941 w 10000"/>
                    <a:gd name="connsiteY86" fmla="*/ 1482 h 10000"/>
                    <a:gd name="connsiteX87" fmla="*/ 4145 w 10000"/>
                    <a:gd name="connsiteY87" fmla="*/ 1842 h 10000"/>
                    <a:gd name="connsiteX88" fmla="*/ 4340 w 10000"/>
                    <a:gd name="connsiteY88" fmla="*/ 2231 h 10000"/>
                    <a:gd name="connsiteX89" fmla="*/ 4534 w 10000"/>
                    <a:gd name="connsiteY89" fmla="*/ 2634 h 10000"/>
                    <a:gd name="connsiteX90" fmla="*/ 4708 w 10000"/>
                    <a:gd name="connsiteY90" fmla="*/ 3051 h 10000"/>
                    <a:gd name="connsiteX91" fmla="*/ 4893 w 10000"/>
                    <a:gd name="connsiteY91" fmla="*/ 3483 h 10000"/>
                    <a:gd name="connsiteX92" fmla="*/ 5056 w 10000"/>
                    <a:gd name="connsiteY92" fmla="*/ 3927 h 10000"/>
                    <a:gd name="connsiteX93" fmla="*/ 5363 w 10000"/>
                    <a:gd name="connsiteY93" fmla="*/ 4834 h 10000"/>
                    <a:gd name="connsiteX94" fmla="*/ 5967 w 10000"/>
                    <a:gd name="connsiteY94" fmla="*/ 6633 h 10000"/>
                    <a:gd name="connsiteX95" fmla="*/ 6254 w 10000"/>
                    <a:gd name="connsiteY95" fmla="*/ 7468 h 10000"/>
                    <a:gd name="connsiteX96" fmla="*/ 6407 w 10000"/>
                    <a:gd name="connsiteY96" fmla="*/ 7828 h 10000"/>
                    <a:gd name="connsiteX97" fmla="*/ 6551 w 10000"/>
                    <a:gd name="connsiteY97" fmla="*/ 8201 h 10000"/>
                    <a:gd name="connsiteX98" fmla="*/ 6714 w 10000"/>
                    <a:gd name="connsiteY98" fmla="*/ 8533 h 10000"/>
                    <a:gd name="connsiteX99" fmla="*/ 6868 w 10000"/>
                    <a:gd name="connsiteY99" fmla="*/ 8821 h 10000"/>
                    <a:gd name="connsiteX100" fmla="*/ 7021 w 10000"/>
                    <a:gd name="connsiteY100" fmla="*/ 9093 h 10000"/>
                    <a:gd name="connsiteX101" fmla="*/ 7195 w 10000"/>
                    <a:gd name="connsiteY101" fmla="*/ 9295 h 10000"/>
                    <a:gd name="connsiteX102" fmla="*/ 7288 w 10000"/>
                    <a:gd name="connsiteY102" fmla="*/ 9395 h 10000"/>
                    <a:gd name="connsiteX103" fmla="*/ 7369 w 10000"/>
                    <a:gd name="connsiteY103" fmla="*/ 9497 h 10000"/>
                    <a:gd name="connsiteX104" fmla="*/ 7462 w 10000"/>
                    <a:gd name="connsiteY104" fmla="*/ 9554 h 10000"/>
                    <a:gd name="connsiteX105" fmla="*/ 7554 w 10000"/>
                    <a:gd name="connsiteY105" fmla="*/ 9626 h 10000"/>
                    <a:gd name="connsiteX106" fmla="*/ 7646 w 10000"/>
                    <a:gd name="connsiteY106" fmla="*/ 9669 h 10000"/>
                    <a:gd name="connsiteX107" fmla="*/ 7748 w 10000"/>
                    <a:gd name="connsiteY107" fmla="*/ 9698 h 10000"/>
                    <a:gd name="connsiteX108" fmla="*/ 7851 w 10000"/>
                    <a:gd name="connsiteY108" fmla="*/ 9741 h 10000"/>
                    <a:gd name="connsiteX109" fmla="*/ 7943 w 10000"/>
                    <a:gd name="connsiteY109"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809 w 10000"/>
                    <a:gd name="connsiteY64" fmla="*/ 865 h 10000"/>
                    <a:gd name="connsiteX65" fmla="*/ 604 w 10000"/>
                    <a:gd name="connsiteY65" fmla="*/ 1224 h 10000"/>
                    <a:gd name="connsiteX66" fmla="*/ 491 w 10000"/>
                    <a:gd name="connsiteY66" fmla="*/ 1425 h 10000"/>
                    <a:gd name="connsiteX67" fmla="*/ 399 w 10000"/>
                    <a:gd name="connsiteY67" fmla="*/ 1627 h 10000"/>
                    <a:gd name="connsiteX68" fmla="*/ 194 w 10000"/>
                    <a:gd name="connsiteY68" fmla="*/ 2101 h 10000"/>
                    <a:gd name="connsiteX69" fmla="*/ 0 w 10000"/>
                    <a:gd name="connsiteY69" fmla="*/ 2591 h 10000"/>
                    <a:gd name="connsiteX70" fmla="*/ 10 w 10000"/>
                    <a:gd name="connsiteY70" fmla="*/ 907 h 10000"/>
                    <a:gd name="connsiteX71" fmla="*/ 205 w 10000"/>
                    <a:gd name="connsiteY71" fmla="*/ 691 h 10000"/>
                    <a:gd name="connsiteX72" fmla="*/ 399 w 10000"/>
                    <a:gd name="connsiteY72" fmla="*/ 504 h 10000"/>
                    <a:gd name="connsiteX73" fmla="*/ 604 w 10000"/>
                    <a:gd name="connsiteY73" fmla="*/ 317 h 10000"/>
                    <a:gd name="connsiteX74" fmla="*/ 2272 w 10000"/>
                    <a:gd name="connsiteY74" fmla="*/ 0 h 10000"/>
                    <a:gd name="connsiteX75" fmla="*/ 2426 w 10000"/>
                    <a:gd name="connsiteY75" fmla="*/ 43 h 10000"/>
                    <a:gd name="connsiteX76" fmla="*/ 2569 w 10000"/>
                    <a:gd name="connsiteY76" fmla="*/ 115 h 10000"/>
                    <a:gd name="connsiteX77" fmla="*/ 2712 w 10000"/>
                    <a:gd name="connsiteY77" fmla="*/ 188 h 10000"/>
                    <a:gd name="connsiteX78" fmla="*/ 2845 w 10000"/>
                    <a:gd name="connsiteY78" fmla="*/ 274 h 10000"/>
                    <a:gd name="connsiteX79" fmla="*/ 2989 w 10000"/>
                    <a:gd name="connsiteY79" fmla="*/ 375 h 10000"/>
                    <a:gd name="connsiteX80" fmla="*/ 3112 w 10000"/>
                    <a:gd name="connsiteY80" fmla="*/ 461 h 10000"/>
                    <a:gd name="connsiteX81" fmla="*/ 3234 w 10000"/>
                    <a:gd name="connsiteY81" fmla="*/ 590 h 10000"/>
                    <a:gd name="connsiteX82" fmla="*/ 3367 w 10000"/>
                    <a:gd name="connsiteY82" fmla="*/ 720 h 10000"/>
                    <a:gd name="connsiteX83" fmla="*/ 3490 w 10000"/>
                    <a:gd name="connsiteY83" fmla="*/ 850 h 10000"/>
                    <a:gd name="connsiteX84" fmla="*/ 3726 w 10000"/>
                    <a:gd name="connsiteY84" fmla="*/ 1137 h 10000"/>
                    <a:gd name="connsiteX85" fmla="*/ 3941 w 10000"/>
                    <a:gd name="connsiteY85" fmla="*/ 1482 h 10000"/>
                    <a:gd name="connsiteX86" fmla="*/ 4145 w 10000"/>
                    <a:gd name="connsiteY86" fmla="*/ 1842 h 10000"/>
                    <a:gd name="connsiteX87" fmla="*/ 4340 w 10000"/>
                    <a:gd name="connsiteY87" fmla="*/ 2231 h 10000"/>
                    <a:gd name="connsiteX88" fmla="*/ 4534 w 10000"/>
                    <a:gd name="connsiteY88" fmla="*/ 2634 h 10000"/>
                    <a:gd name="connsiteX89" fmla="*/ 4708 w 10000"/>
                    <a:gd name="connsiteY89" fmla="*/ 3051 h 10000"/>
                    <a:gd name="connsiteX90" fmla="*/ 4893 w 10000"/>
                    <a:gd name="connsiteY90" fmla="*/ 3483 h 10000"/>
                    <a:gd name="connsiteX91" fmla="*/ 5056 w 10000"/>
                    <a:gd name="connsiteY91" fmla="*/ 3927 h 10000"/>
                    <a:gd name="connsiteX92" fmla="*/ 5363 w 10000"/>
                    <a:gd name="connsiteY92" fmla="*/ 4834 h 10000"/>
                    <a:gd name="connsiteX93" fmla="*/ 5967 w 10000"/>
                    <a:gd name="connsiteY93" fmla="*/ 6633 h 10000"/>
                    <a:gd name="connsiteX94" fmla="*/ 6254 w 10000"/>
                    <a:gd name="connsiteY94" fmla="*/ 7468 h 10000"/>
                    <a:gd name="connsiteX95" fmla="*/ 6407 w 10000"/>
                    <a:gd name="connsiteY95" fmla="*/ 7828 h 10000"/>
                    <a:gd name="connsiteX96" fmla="*/ 6551 w 10000"/>
                    <a:gd name="connsiteY96" fmla="*/ 8201 h 10000"/>
                    <a:gd name="connsiteX97" fmla="*/ 6714 w 10000"/>
                    <a:gd name="connsiteY97" fmla="*/ 8533 h 10000"/>
                    <a:gd name="connsiteX98" fmla="*/ 6868 w 10000"/>
                    <a:gd name="connsiteY98" fmla="*/ 8821 h 10000"/>
                    <a:gd name="connsiteX99" fmla="*/ 7021 w 10000"/>
                    <a:gd name="connsiteY99" fmla="*/ 9093 h 10000"/>
                    <a:gd name="connsiteX100" fmla="*/ 7195 w 10000"/>
                    <a:gd name="connsiteY100" fmla="*/ 9295 h 10000"/>
                    <a:gd name="connsiteX101" fmla="*/ 7288 w 10000"/>
                    <a:gd name="connsiteY101" fmla="*/ 9395 h 10000"/>
                    <a:gd name="connsiteX102" fmla="*/ 7369 w 10000"/>
                    <a:gd name="connsiteY102" fmla="*/ 9497 h 10000"/>
                    <a:gd name="connsiteX103" fmla="*/ 7462 w 10000"/>
                    <a:gd name="connsiteY103" fmla="*/ 9554 h 10000"/>
                    <a:gd name="connsiteX104" fmla="*/ 7554 w 10000"/>
                    <a:gd name="connsiteY104" fmla="*/ 9626 h 10000"/>
                    <a:gd name="connsiteX105" fmla="*/ 7646 w 10000"/>
                    <a:gd name="connsiteY105" fmla="*/ 9669 h 10000"/>
                    <a:gd name="connsiteX106" fmla="*/ 7748 w 10000"/>
                    <a:gd name="connsiteY106" fmla="*/ 9698 h 10000"/>
                    <a:gd name="connsiteX107" fmla="*/ 7851 w 10000"/>
                    <a:gd name="connsiteY107" fmla="*/ 9741 h 10000"/>
                    <a:gd name="connsiteX108" fmla="*/ 7943 w 10000"/>
                    <a:gd name="connsiteY108"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399 w 10000"/>
                    <a:gd name="connsiteY71" fmla="*/ 504 h 10000"/>
                    <a:gd name="connsiteX72" fmla="*/ 604 w 10000"/>
                    <a:gd name="connsiteY72" fmla="*/ 317 h 10000"/>
                    <a:gd name="connsiteX73" fmla="*/ 2272 w 10000"/>
                    <a:gd name="connsiteY73" fmla="*/ 0 h 10000"/>
                    <a:gd name="connsiteX74" fmla="*/ 2426 w 10000"/>
                    <a:gd name="connsiteY74" fmla="*/ 43 h 10000"/>
                    <a:gd name="connsiteX75" fmla="*/ 2569 w 10000"/>
                    <a:gd name="connsiteY75" fmla="*/ 115 h 10000"/>
                    <a:gd name="connsiteX76" fmla="*/ 2712 w 10000"/>
                    <a:gd name="connsiteY76" fmla="*/ 188 h 10000"/>
                    <a:gd name="connsiteX77" fmla="*/ 2845 w 10000"/>
                    <a:gd name="connsiteY77" fmla="*/ 274 h 10000"/>
                    <a:gd name="connsiteX78" fmla="*/ 2989 w 10000"/>
                    <a:gd name="connsiteY78" fmla="*/ 375 h 10000"/>
                    <a:gd name="connsiteX79" fmla="*/ 3112 w 10000"/>
                    <a:gd name="connsiteY79" fmla="*/ 461 h 10000"/>
                    <a:gd name="connsiteX80" fmla="*/ 3234 w 10000"/>
                    <a:gd name="connsiteY80" fmla="*/ 590 h 10000"/>
                    <a:gd name="connsiteX81" fmla="*/ 3367 w 10000"/>
                    <a:gd name="connsiteY81" fmla="*/ 720 h 10000"/>
                    <a:gd name="connsiteX82" fmla="*/ 3490 w 10000"/>
                    <a:gd name="connsiteY82" fmla="*/ 850 h 10000"/>
                    <a:gd name="connsiteX83" fmla="*/ 3726 w 10000"/>
                    <a:gd name="connsiteY83" fmla="*/ 1137 h 10000"/>
                    <a:gd name="connsiteX84" fmla="*/ 3941 w 10000"/>
                    <a:gd name="connsiteY84" fmla="*/ 1482 h 10000"/>
                    <a:gd name="connsiteX85" fmla="*/ 4145 w 10000"/>
                    <a:gd name="connsiteY85" fmla="*/ 1842 h 10000"/>
                    <a:gd name="connsiteX86" fmla="*/ 4340 w 10000"/>
                    <a:gd name="connsiteY86" fmla="*/ 2231 h 10000"/>
                    <a:gd name="connsiteX87" fmla="*/ 4534 w 10000"/>
                    <a:gd name="connsiteY87" fmla="*/ 2634 h 10000"/>
                    <a:gd name="connsiteX88" fmla="*/ 4708 w 10000"/>
                    <a:gd name="connsiteY88" fmla="*/ 3051 h 10000"/>
                    <a:gd name="connsiteX89" fmla="*/ 4893 w 10000"/>
                    <a:gd name="connsiteY89" fmla="*/ 3483 h 10000"/>
                    <a:gd name="connsiteX90" fmla="*/ 5056 w 10000"/>
                    <a:gd name="connsiteY90" fmla="*/ 3927 h 10000"/>
                    <a:gd name="connsiteX91" fmla="*/ 5363 w 10000"/>
                    <a:gd name="connsiteY91" fmla="*/ 4834 h 10000"/>
                    <a:gd name="connsiteX92" fmla="*/ 5967 w 10000"/>
                    <a:gd name="connsiteY92" fmla="*/ 6633 h 10000"/>
                    <a:gd name="connsiteX93" fmla="*/ 6254 w 10000"/>
                    <a:gd name="connsiteY93" fmla="*/ 7468 h 10000"/>
                    <a:gd name="connsiteX94" fmla="*/ 6407 w 10000"/>
                    <a:gd name="connsiteY94" fmla="*/ 7828 h 10000"/>
                    <a:gd name="connsiteX95" fmla="*/ 6551 w 10000"/>
                    <a:gd name="connsiteY95" fmla="*/ 8201 h 10000"/>
                    <a:gd name="connsiteX96" fmla="*/ 6714 w 10000"/>
                    <a:gd name="connsiteY96" fmla="*/ 8533 h 10000"/>
                    <a:gd name="connsiteX97" fmla="*/ 6868 w 10000"/>
                    <a:gd name="connsiteY97" fmla="*/ 8821 h 10000"/>
                    <a:gd name="connsiteX98" fmla="*/ 7021 w 10000"/>
                    <a:gd name="connsiteY98" fmla="*/ 9093 h 10000"/>
                    <a:gd name="connsiteX99" fmla="*/ 7195 w 10000"/>
                    <a:gd name="connsiteY99" fmla="*/ 9295 h 10000"/>
                    <a:gd name="connsiteX100" fmla="*/ 7288 w 10000"/>
                    <a:gd name="connsiteY100" fmla="*/ 9395 h 10000"/>
                    <a:gd name="connsiteX101" fmla="*/ 7369 w 10000"/>
                    <a:gd name="connsiteY101" fmla="*/ 9497 h 10000"/>
                    <a:gd name="connsiteX102" fmla="*/ 7462 w 10000"/>
                    <a:gd name="connsiteY102" fmla="*/ 9554 h 10000"/>
                    <a:gd name="connsiteX103" fmla="*/ 7554 w 10000"/>
                    <a:gd name="connsiteY103" fmla="*/ 9626 h 10000"/>
                    <a:gd name="connsiteX104" fmla="*/ 7646 w 10000"/>
                    <a:gd name="connsiteY104" fmla="*/ 9669 h 10000"/>
                    <a:gd name="connsiteX105" fmla="*/ 7748 w 10000"/>
                    <a:gd name="connsiteY105" fmla="*/ 9698 h 10000"/>
                    <a:gd name="connsiteX106" fmla="*/ 7851 w 10000"/>
                    <a:gd name="connsiteY106" fmla="*/ 9741 h 10000"/>
                    <a:gd name="connsiteX107" fmla="*/ 7943 w 10000"/>
                    <a:gd name="connsiteY107"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399 w 10000"/>
                    <a:gd name="connsiteY71" fmla="*/ 504 h 10000"/>
                    <a:gd name="connsiteX72" fmla="*/ 2272 w 10000"/>
                    <a:gd name="connsiteY72" fmla="*/ 0 h 10000"/>
                    <a:gd name="connsiteX73" fmla="*/ 2426 w 10000"/>
                    <a:gd name="connsiteY73" fmla="*/ 43 h 10000"/>
                    <a:gd name="connsiteX74" fmla="*/ 2569 w 10000"/>
                    <a:gd name="connsiteY74" fmla="*/ 115 h 10000"/>
                    <a:gd name="connsiteX75" fmla="*/ 2712 w 10000"/>
                    <a:gd name="connsiteY75" fmla="*/ 188 h 10000"/>
                    <a:gd name="connsiteX76" fmla="*/ 2845 w 10000"/>
                    <a:gd name="connsiteY76" fmla="*/ 274 h 10000"/>
                    <a:gd name="connsiteX77" fmla="*/ 2989 w 10000"/>
                    <a:gd name="connsiteY77" fmla="*/ 375 h 10000"/>
                    <a:gd name="connsiteX78" fmla="*/ 3112 w 10000"/>
                    <a:gd name="connsiteY78" fmla="*/ 461 h 10000"/>
                    <a:gd name="connsiteX79" fmla="*/ 3234 w 10000"/>
                    <a:gd name="connsiteY79" fmla="*/ 590 h 10000"/>
                    <a:gd name="connsiteX80" fmla="*/ 3367 w 10000"/>
                    <a:gd name="connsiteY80" fmla="*/ 720 h 10000"/>
                    <a:gd name="connsiteX81" fmla="*/ 3490 w 10000"/>
                    <a:gd name="connsiteY81" fmla="*/ 850 h 10000"/>
                    <a:gd name="connsiteX82" fmla="*/ 3726 w 10000"/>
                    <a:gd name="connsiteY82" fmla="*/ 1137 h 10000"/>
                    <a:gd name="connsiteX83" fmla="*/ 3941 w 10000"/>
                    <a:gd name="connsiteY83" fmla="*/ 1482 h 10000"/>
                    <a:gd name="connsiteX84" fmla="*/ 4145 w 10000"/>
                    <a:gd name="connsiteY84" fmla="*/ 1842 h 10000"/>
                    <a:gd name="connsiteX85" fmla="*/ 4340 w 10000"/>
                    <a:gd name="connsiteY85" fmla="*/ 2231 h 10000"/>
                    <a:gd name="connsiteX86" fmla="*/ 4534 w 10000"/>
                    <a:gd name="connsiteY86" fmla="*/ 2634 h 10000"/>
                    <a:gd name="connsiteX87" fmla="*/ 4708 w 10000"/>
                    <a:gd name="connsiteY87" fmla="*/ 3051 h 10000"/>
                    <a:gd name="connsiteX88" fmla="*/ 4893 w 10000"/>
                    <a:gd name="connsiteY88" fmla="*/ 3483 h 10000"/>
                    <a:gd name="connsiteX89" fmla="*/ 5056 w 10000"/>
                    <a:gd name="connsiteY89" fmla="*/ 3927 h 10000"/>
                    <a:gd name="connsiteX90" fmla="*/ 5363 w 10000"/>
                    <a:gd name="connsiteY90" fmla="*/ 4834 h 10000"/>
                    <a:gd name="connsiteX91" fmla="*/ 5967 w 10000"/>
                    <a:gd name="connsiteY91" fmla="*/ 6633 h 10000"/>
                    <a:gd name="connsiteX92" fmla="*/ 6254 w 10000"/>
                    <a:gd name="connsiteY92" fmla="*/ 7468 h 10000"/>
                    <a:gd name="connsiteX93" fmla="*/ 6407 w 10000"/>
                    <a:gd name="connsiteY93" fmla="*/ 7828 h 10000"/>
                    <a:gd name="connsiteX94" fmla="*/ 6551 w 10000"/>
                    <a:gd name="connsiteY94" fmla="*/ 8201 h 10000"/>
                    <a:gd name="connsiteX95" fmla="*/ 6714 w 10000"/>
                    <a:gd name="connsiteY95" fmla="*/ 8533 h 10000"/>
                    <a:gd name="connsiteX96" fmla="*/ 6868 w 10000"/>
                    <a:gd name="connsiteY96" fmla="*/ 8821 h 10000"/>
                    <a:gd name="connsiteX97" fmla="*/ 7021 w 10000"/>
                    <a:gd name="connsiteY97" fmla="*/ 9093 h 10000"/>
                    <a:gd name="connsiteX98" fmla="*/ 7195 w 10000"/>
                    <a:gd name="connsiteY98" fmla="*/ 9295 h 10000"/>
                    <a:gd name="connsiteX99" fmla="*/ 7288 w 10000"/>
                    <a:gd name="connsiteY99" fmla="*/ 9395 h 10000"/>
                    <a:gd name="connsiteX100" fmla="*/ 7369 w 10000"/>
                    <a:gd name="connsiteY100" fmla="*/ 9497 h 10000"/>
                    <a:gd name="connsiteX101" fmla="*/ 7462 w 10000"/>
                    <a:gd name="connsiteY101" fmla="*/ 9554 h 10000"/>
                    <a:gd name="connsiteX102" fmla="*/ 7554 w 10000"/>
                    <a:gd name="connsiteY102" fmla="*/ 9626 h 10000"/>
                    <a:gd name="connsiteX103" fmla="*/ 7646 w 10000"/>
                    <a:gd name="connsiteY103" fmla="*/ 9669 h 10000"/>
                    <a:gd name="connsiteX104" fmla="*/ 7748 w 10000"/>
                    <a:gd name="connsiteY104" fmla="*/ 9698 h 10000"/>
                    <a:gd name="connsiteX105" fmla="*/ 7851 w 10000"/>
                    <a:gd name="connsiteY105" fmla="*/ 9741 h 10000"/>
                    <a:gd name="connsiteX106" fmla="*/ 7943 w 10000"/>
                    <a:gd name="connsiteY106"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2272 w 10000"/>
                    <a:gd name="connsiteY71" fmla="*/ 0 h 10000"/>
                    <a:gd name="connsiteX72" fmla="*/ 2426 w 10000"/>
                    <a:gd name="connsiteY72" fmla="*/ 43 h 10000"/>
                    <a:gd name="connsiteX73" fmla="*/ 2569 w 10000"/>
                    <a:gd name="connsiteY73" fmla="*/ 115 h 10000"/>
                    <a:gd name="connsiteX74" fmla="*/ 2712 w 10000"/>
                    <a:gd name="connsiteY74" fmla="*/ 188 h 10000"/>
                    <a:gd name="connsiteX75" fmla="*/ 2845 w 10000"/>
                    <a:gd name="connsiteY75" fmla="*/ 274 h 10000"/>
                    <a:gd name="connsiteX76" fmla="*/ 2989 w 10000"/>
                    <a:gd name="connsiteY76" fmla="*/ 375 h 10000"/>
                    <a:gd name="connsiteX77" fmla="*/ 3112 w 10000"/>
                    <a:gd name="connsiteY77" fmla="*/ 461 h 10000"/>
                    <a:gd name="connsiteX78" fmla="*/ 3234 w 10000"/>
                    <a:gd name="connsiteY78" fmla="*/ 590 h 10000"/>
                    <a:gd name="connsiteX79" fmla="*/ 3367 w 10000"/>
                    <a:gd name="connsiteY79" fmla="*/ 720 h 10000"/>
                    <a:gd name="connsiteX80" fmla="*/ 3490 w 10000"/>
                    <a:gd name="connsiteY80" fmla="*/ 850 h 10000"/>
                    <a:gd name="connsiteX81" fmla="*/ 3726 w 10000"/>
                    <a:gd name="connsiteY81" fmla="*/ 1137 h 10000"/>
                    <a:gd name="connsiteX82" fmla="*/ 3941 w 10000"/>
                    <a:gd name="connsiteY82" fmla="*/ 1482 h 10000"/>
                    <a:gd name="connsiteX83" fmla="*/ 4145 w 10000"/>
                    <a:gd name="connsiteY83" fmla="*/ 1842 h 10000"/>
                    <a:gd name="connsiteX84" fmla="*/ 4340 w 10000"/>
                    <a:gd name="connsiteY84" fmla="*/ 2231 h 10000"/>
                    <a:gd name="connsiteX85" fmla="*/ 4534 w 10000"/>
                    <a:gd name="connsiteY85" fmla="*/ 2634 h 10000"/>
                    <a:gd name="connsiteX86" fmla="*/ 4708 w 10000"/>
                    <a:gd name="connsiteY86" fmla="*/ 3051 h 10000"/>
                    <a:gd name="connsiteX87" fmla="*/ 4893 w 10000"/>
                    <a:gd name="connsiteY87" fmla="*/ 3483 h 10000"/>
                    <a:gd name="connsiteX88" fmla="*/ 5056 w 10000"/>
                    <a:gd name="connsiteY88" fmla="*/ 3927 h 10000"/>
                    <a:gd name="connsiteX89" fmla="*/ 5363 w 10000"/>
                    <a:gd name="connsiteY89" fmla="*/ 4834 h 10000"/>
                    <a:gd name="connsiteX90" fmla="*/ 5967 w 10000"/>
                    <a:gd name="connsiteY90" fmla="*/ 6633 h 10000"/>
                    <a:gd name="connsiteX91" fmla="*/ 6254 w 10000"/>
                    <a:gd name="connsiteY91" fmla="*/ 7468 h 10000"/>
                    <a:gd name="connsiteX92" fmla="*/ 6407 w 10000"/>
                    <a:gd name="connsiteY92" fmla="*/ 7828 h 10000"/>
                    <a:gd name="connsiteX93" fmla="*/ 6551 w 10000"/>
                    <a:gd name="connsiteY93" fmla="*/ 8201 h 10000"/>
                    <a:gd name="connsiteX94" fmla="*/ 6714 w 10000"/>
                    <a:gd name="connsiteY94" fmla="*/ 8533 h 10000"/>
                    <a:gd name="connsiteX95" fmla="*/ 6868 w 10000"/>
                    <a:gd name="connsiteY95" fmla="*/ 8821 h 10000"/>
                    <a:gd name="connsiteX96" fmla="*/ 7021 w 10000"/>
                    <a:gd name="connsiteY96" fmla="*/ 9093 h 10000"/>
                    <a:gd name="connsiteX97" fmla="*/ 7195 w 10000"/>
                    <a:gd name="connsiteY97" fmla="*/ 9295 h 10000"/>
                    <a:gd name="connsiteX98" fmla="*/ 7288 w 10000"/>
                    <a:gd name="connsiteY98" fmla="*/ 9395 h 10000"/>
                    <a:gd name="connsiteX99" fmla="*/ 7369 w 10000"/>
                    <a:gd name="connsiteY99" fmla="*/ 9497 h 10000"/>
                    <a:gd name="connsiteX100" fmla="*/ 7462 w 10000"/>
                    <a:gd name="connsiteY100" fmla="*/ 9554 h 10000"/>
                    <a:gd name="connsiteX101" fmla="*/ 7554 w 10000"/>
                    <a:gd name="connsiteY101" fmla="*/ 9626 h 10000"/>
                    <a:gd name="connsiteX102" fmla="*/ 7646 w 10000"/>
                    <a:gd name="connsiteY102" fmla="*/ 9669 h 10000"/>
                    <a:gd name="connsiteX103" fmla="*/ 7748 w 10000"/>
                    <a:gd name="connsiteY103" fmla="*/ 9698 h 10000"/>
                    <a:gd name="connsiteX104" fmla="*/ 7851 w 10000"/>
                    <a:gd name="connsiteY104" fmla="*/ 9741 h 10000"/>
                    <a:gd name="connsiteX105" fmla="*/ 7943 w 10000"/>
                    <a:gd name="connsiteY105"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491 w 10000"/>
                    <a:gd name="connsiteY64" fmla="*/ 1425 h 10000"/>
                    <a:gd name="connsiteX65" fmla="*/ 399 w 10000"/>
                    <a:gd name="connsiteY65" fmla="*/ 1627 h 10000"/>
                    <a:gd name="connsiteX66" fmla="*/ 194 w 10000"/>
                    <a:gd name="connsiteY66" fmla="*/ 2101 h 10000"/>
                    <a:gd name="connsiteX67" fmla="*/ 0 w 10000"/>
                    <a:gd name="connsiteY67" fmla="*/ 2591 h 10000"/>
                    <a:gd name="connsiteX68" fmla="*/ 10 w 10000"/>
                    <a:gd name="connsiteY68" fmla="*/ 907 h 10000"/>
                    <a:gd name="connsiteX69" fmla="*/ 205 w 10000"/>
                    <a:gd name="connsiteY69" fmla="*/ 691 h 10000"/>
                    <a:gd name="connsiteX70" fmla="*/ 2272 w 10000"/>
                    <a:gd name="connsiteY70" fmla="*/ 0 h 10000"/>
                    <a:gd name="connsiteX71" fmla="*/ 2426 w 10000"/>
                    <a:gd name="connsiteY71" fmla="*/ 43 h 10000"/>
                    <a:gd name="connsiteX72" fmla="*/ 2569 w 10000"/>
                    <a:gd name="connsiteY72" fmla="*/ 115 h 10000"/>
                    <a:gd name="connsiteX73" fmla="*/ 2712 w 10000"/>
                    <a:gd name="connsiteY73" fmla="*/ 188 h 10000"/>
                    <a:gd name="connsiteX74" fmla="*/ 2845 w 10000"/>
                    <a:gd name="connsiteY74" fmla="*/ 274 h 10000"/>
                    <a:gd name="connsiteX75" fmla="*/ 2989 w 10000"/>
                    <a:gd name="connsiteY75" fmla="*/ 375 h 10000"/>
                    <a:gd name="connsiteX76" fmla="*/ 3112 w 10000"/>
                    <a:gd name="connsiteY76" fmla="*/ 461 h 10000"/>
                    <a:gd name="connsiteX77" fmla="*/ 3234 w 10000"/>
                    <a:gd name="connsiteY77" fmla="*/ 590 h 10000"/>
                    <a:gd name="connsiteX78" fmla="*/ 3367 w 10000"/>
                    <a:gd name="connsiteY78" fmla="*/ 720 h 10000"/>
                    <a:gd name="connsiteX79" fmla="*/ 3490 w 10000"/>
                    <a:gd name="connsiteY79" fmla="*/ 850 h 10000"/>
                    <a:gd name="connsiteX80" fmla="*/ 3726 w 10000"/>
                    <a:gd name="connsiteY80" fmla="*/ 1137 h 10000"/>
                    <a:gd name="connsiteX81" fmla="*/ 3941 w 10000"/>
                    <a:gd name="connsiteY81" fmla="*/ 1482 h 10000"/>
                    <a:gd name="connsiteX82" fmla="*/ 4145 w 10000"/>
                    <a:gd name="connsiteY82" fmla="*/ 1842 h 10000"/>
                    <a:gd name="connsiteX83" fmla="*/ 4340 w 10000"/>
                    <a:gd name="connsiteY83" fmla="*/ 2231 h 10000"/>
                    <a:gd name="connsiteX84" fmla="*/ 4534 w 10000"/>
                    <a:gd name="connsiteY84" fmla="*/ 2634 h 10000"/>
                    <a:gd name="connsiteX85" fmla="*/ 4708 w 10000"/>
                    <a:gd name="connsiteY85" fmla="*/ 3051 h 10000"/>
                    <a:gd name="connsiteX86" fmla="*/ 4893 w 10000"/>
                    <a:gd name="connsiteY86" fmla="*/ 3483 h 10000"/>
                    <a:gd name="connsiteX87" fmla="*/ 5056 w 10000"/>
                    <a:gd name="connsiteY87" fmla="*/ 3927 h 10000"/>
                    <a:gd name="connsiteX88" fmla="*/ 5363 w 10000"/>
                    <a:gd name="connsiteY88" fmla="*/ 4834 h 10000"/>
                    <a:gd name="connsiteX89" fmla="*/ 5967 w 10000"/>
                    <a:gd name="connsiteY89" fmla="*/ 6633 h 10000"/>
                    <a:gd name="connsiteX90" fmla="*/ 6254 w 10000"/>
                    <a:gd name="connsiteY90" fmla="*/ 7468 h 10000"/>
                    <a:gd name="connsiteX91" fmla="*/ 6407 w 10000"/>
                    <a:gd name="connsiteY91" fmla="*/ 7828 h 10000"/>
                    <a:gd name="connsiteX92" fmla="*/ 6551 w 10000"/>
                    <a:gd name="connsiteY92" fmla="*/ 8201 h 10000"/>
                    <a:gd name="connsiteX93" fmla="*/ 6714 w 10000"/>
                    <a:gd name="connsiteY93" fmla="*/ 8533 h 10000"/>
                    <a:gd name="connsiteX94" fmla="*/ 6868 w 10000"/>
                    <a:gd name="connsiteY94" fmla="*/ 8821 h 10000"/>
                    <a:gd name="connsiteX95" fmla="*/ 7021 w 10000"/>
                    <a:gd name="connsiteY95" fmla="*/ 9093 h 10000"/>
                    <a:gd name="connsiteX96" fmla="*/ 7195 w 10000"/>
                    <a:gd name="connsiteY96" fmla="*/ 9295 h 10000"/>
                    <a:gd name="connsiteX97" fmla="*/ 7288 w 10000"/>
                    <a:gd name="connsiteY97" fmla="*/ 9395 h 10000"/>
                    <a:gd name="connsiteX98" fmla="*/ 7369 w 10000"/>
                    <a:gd name="connsiteY98" fmla="*/ 9497 h 10000"/>
                    <a:gd name="connsiteX99" fmla="*/ 7462 w 10000"/>
                    <a:gd name="connsiteY99" fmla="*/ 9554 h 10000"/>
                    <a:gd name="connsiteX100" fmla="*/ 7554 w 10000"/>
                    <a:gd name="connsiteY100" fmla="*/ 9626 h 10000"/>
                    <a:gd name="connsiteX101" fmla="*/ 7646 w 10000"/>
                    <a:gd name="connsiteY101" fmla="*/ 9669 h 10000"/>
                    <a:gd name="connsiteX102" fmla="*/ 7748 w 10000"/>
                    <a:gd name="connsiteY102" fmla="*/ 9698 h 10000"/>
                    <a:gd name="connsiteX103" fmla="*/ 7851 w 10000"/>
                    <a:gd name="connsiteY103" fmla="*/ 9741 h 10000"/>
                    <a:gd name="connsiteX104" fmla="*/ 7943 w 10000"/>
                    <a:gd name="connsiteY104"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491 w 10000"/>
                    <a:gd name="connsiteY64" fmla="*/ 1425 h 10000"/>
                    <a:gd name="connsiteX65" fmla="*/ 194 w 10000"/>
                    <a:gd name="connsiteY65" fmla="*/ 2101 h 10000"/>
                    <a:gd name="connsiteX66" fmla="*/ 0 w 10000"/>
                    <a:gd name="connsiteY66" fmla="*/ 2591 h 10000"/>
                    <a:gd name="connsiteX67" fmla="*/ 10 w 10000"/>
                    <a:gd name="connsiteY67" fmla="*/ 907 h 10000"/>
                    <a:gd name="connsiteX68" fmla="*/ 205 w 10000"/>
                    <a:gd name="connsiteY68" fmla="*/ 691 h 10000"/>
                    <a:gd name="connsiteX69" fmla="*/ 2272 w 10000"/>
                    <a:gd name="connsiteY69" fmla="*/ 0 h 10000"/>
                    <a:gd name="connsiteX70" fmla="*/ 2426 w 10000"/>
                    <a:gd name="connsiteY70" fmla="*/ 43 h 10000"/>
                    <a:gd name="connsiteX71" fmla="*/ 2569 w 10000"/>
                    <a:gd name="connsiteY71" fmla="*/ 115 h 10000"/>
                    <a:gd name="connsiteX72" fmla="*/ 2712 w 10000"/>
                    <a:gd name="connsiteY72" fmla="*/ 188 h 10000"/>
                    <a:gd name="connsiteX73" fmla="*/ 2845 w 10000"/>
                    <a:gd name="connsiteY73" fmla="*/ 274 h 10000"/>
                    <a:gd name="connsiteX74" fmla="*/ 2989 w 10000"/>
                    <a:gd name="connsiteY74" fmla="*/ 375 h 10000"/>
                    <a:gd name="connsiteX75" fmla="*/ 3112 w 10000"/>
                    <a:gd name="connsiteY75" fmla="*/ 461 h 10000"/>
                    <a:gd name="connsiteX76" fmla="*/ 3234 w 10000"/>
                    <a:gd name="connsiteY76" fmla="*/ 590 h 10000"/>
                    <a:gd name="connsiteX77" fmla="*/ 3367 w 10000"/>
                    <a:gd name="connsiteY77" fmla="*/ 720 h 10000"/>
                    <a:gd name="connsiteX78" fmla="*/ 3490 w 10000"/>
                    <a:gd name="connsiteY78" fmla="*/ 850 h 10000"/>
                    <a:gd name="connsiteX79" fmla="*/ 3726 w 10000"/>
                    <a:gd name="connsiteY79" fmla="*/ 1137 h 10000"/>
                    <a:gd name="connsiteX80" fmla="*/ 3941 w 10000"/>
                    <a:gd name="connsiteY80" fmla="*/ 1482 h 10000"/>
                    <a:gd name="connsiteX81" fmla="*/ 4145 w 10000"/>
                    <a:gd name="connsiteY81" fmla="*/ 1842 h 10000"/>
                    <a:gd name="connsiteX82" fmla="*/ 4340 w 10000"/>
                    <a:gd name="connsiteY82" fmla="*/ 2231 h 10000"/>
                    <a:gd name="connsiteX83" fmla="*/ 4534 w 10000"/>
                    <a:gd name="connsiteY83" fmla="*/ 2634 h 10000"/>
                    <a:gd name="connsiteX84" fmla="*/ 4708 w 10000"/>
                    <a:gd name="connsiteY84" fmla="*/ 3051 h 10000"/>
                    <a:gd name="connsiteX85" fmla="*/ 4893 w 10000"/>
                    <a:gd name="connsiteY85" fmla="*/ 3483 h 10000"/>
                    <a:gd name="connsiteX86" fmla="*/ 5056 w 10000"/>
                    <a:gd name="connsiteY86" fmla="*/ 3927 h 10000"/>
                    <a:gd name="connsiteX87" fmla="*/ 5363 w 10000"/>
                    <a:gd name="connsiteY87" fmla="*/ 4834 h 10000"/>
                    <a:gd name="connsiteX88" fmla="*/ 5967 w 10000"/>
                    <a:gd name="connsiteY88" fmla="*/ 6633 h 10000"/>
                    <a:gd name="connsiteX89" fmla="*/ 6254 w 10000"/>
                    <a:gd name="connsiteY89" fmla="*/ 7468 h 10000"/>
                    <a:gd name="connsiteX90" fmla="*/ 6407 w 10000"/>
                    <a:gd name="connsiteY90" fmla="*/ 7828 h 10000"/>
                    <a:gd name="connsiteX91" fmla="*/ 6551 w 10000"/>
                    <a:gd name="connsiteY91" fmla="*/ 8201 h 10000"/>
                    <a:gd name="connsiteX92" fmla="*/ 6714 w 10000"/>
                    <a:gd name="connsiteY92" fmla="*/ 8533 h 10000"/>
                    <a:gd name="connsiteX93" fmla="*/ 6868 w 10000"/>
                    <a:gd name="connsiteY93" fmla="*/ 8821 h 10000"/>
                    <a:gd name="connsiteX94" fmla="*/ 7021 w 10000"/>
                    <a:gd name="connsiteY94" fmla="*/ 9093 h 10000"/>
                    <a:gd name="connsiteX95" fmla="*/ 7195 w 10000"/>
                    <a:gd name="connsiteY95" fmla="*/ 9295 h 10000"/>
                    <a:gd name="connsiteX96" fmla="*/ 7288 w 10000"/>
                    <a:gd name="connsiteY96" fmla="*/ 9395 h 10000"/>
                    <a:gd name="connsiteX97" fmla="*/ 7369 w 10000"/>
                    <a:gd name="connsiteY97" fmla="*/ 9497 h 10000"/>
                    <a:gd name="connsiteX98" fmla="*/ 7462 w 10000"/>
                    <a:gd name="connsiteY98" fmla="*/ 9554 h 10000"/>
                    <a:gd name="connsiteX99" fmla="*/ 7554 w 10000"/>
                    <a:gd name="connsiteY99" fmla="*/ 9626 h 10000"/>
                    <a:gd name="connsiteX100" fmla="*/ 7646 w 10000"/>
                    <a:gd name="connsiteY100" fmla="*/ 9669 h 10000"/>
                    <a:gd name="connsiteX101" fmla="*/ 7748 w 10000"/>
                    <a:gd name="connsiteY101" fmla="*/ 9698 h 10000"/>
                    <a:gd name="connsiteX102" fmla="*/ 7851 w 10000"/>
                    <a:gd name="connsiteY102" fmla="*/ 9741 h 10000"/>
                    <a:gd name="connsiteX103" fmla="*/ 7943 w 10000"/>
                    <a:gd name="connsiteY103"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94 w 10000"/>
                    <a:gd name="connsiteY64" fmla="*/ 2101 h 10000"/>
                    <a:gd name="connsiteX65" fmla="*/ 0 w 10000"/>
                    <a:gd name="connsiteY65" fmla="*/ 2591 h 10000"/>
                    <a:gd name="connsiteX66" fmla="*/ 10 w 10000"/>
                    <a:gd name="connsiteY66" fmla="*/ 907 h 10000"/>
                    <a:gd name="connsiteX67" fmla="*/ 205 w 10000"/>
                    <a:gd name="connsiteY67" fmla="*/ 691 h 10000"/>
                    <a:gd name="connsiteX68" fmla="*/ 2272 w 10000"/>
                    <a:gd name="connsiteY68" fmla="*/ 0 h 10000"/>
                    <a:gd name="connsiteX69" fmla="*/ 2426 w 10000"/>
                    <a:gd name="connsiteY69" fmla="*/ 43 h 10000"/>
                    <a:gd name="connsiteX70" fmla="*/ 2569 w 10000"/>
                    <a:gd name="connsiteY70" fmla="*/ 115 h 10000"/>
                    <a:gd name="connsiteX71" fmla="*/ 2712 w 10000"/>
                    <a:gd name="connsiteY71" fmla="*/ 188 h 10000"/>
                    <a:gd name="connsiteX72" fmla="*/ 2845 w 10000"/>
                    <a:gd name="connsiteY72" fmla="*/ 274 h 10000"/>
                    <a:gd name="connsiteX73" fmla="*/ 2989 w 10000"/>
                    <a:gd name="connsiteY73" fmla="*/ 375 h 10000"/>
                    <a:gd name="connsiteX74" fmla="*/ 3112 w 10000"/>
                    <a:gd name="connsiteY74" fmla="*/ 461 h 10000"/>
                    <a:gd name="connsiteX75" fmla="*/ 3234 w 10000"/>
                    <a:gd name="connsiteY75" fmla="*/ 590 h 10000"/>
                    <a:gd name="connsiteX76" fmla="*/ 3367 w 10000"/>
                    <a:gd name="connsiteY76" fmla="*/ 720 h 10000"/>
                    <a:gd name="connsiteX77" fmla="*/ 3490 w 10000"/>
                    <a:gd name="connsiteY77" fmla="*/ 850 h 10000"/>
                    <a:gd name="connsiteX78" fmla="*/ 3726 w 10000"/>
                    <a:gd name="connsiteY78" fmla="*/ 1137 h 10000"/>
                    <a:gd name="connsiteX79" fmla="*/ 3941 w 10000"/>
                    <a:gd name="connsiteY79" fmla="*/ 1482 h 10000"/>
                    <a:gd name="connsiteX80" fmla="*/ 4145 w 10000"/>
                    <a:gd name="connsiteY80" fmla="*/ 1842 h 10000"/>
                    <a:gd name="connsiteX81" fmla="*/ 4340 w 10000"/>
                    <a:gd name="connsiteY81" fmla="*/ 2231 h 10000"/>
                    <a:gd name="connsiteX82" fmla="*/ 4534 w 10000"/>
                    <a:gd name="connsiteY82" fmla="*/ 2634 h 10000"/>
                    <a:gd name="connsiteX83" fmla="*/ 4708 w 10000"/>
                    <a:gd name="connsiteY83" fmla="*/ 3051 h 10000"/>
                    <a:gd name="connsiteX84" fmla="*/ 4893 w 10000"/>
                    <a:gd name="connsiteY84" fmla="*/ 3483 h 10000"/>
                    <a:gd name="connsiteX85" fmla="*/ 5056 w 10000"/>
                    <a:gd name="connsiteY85" fmla="*/ 3927 h 10000"/>
                    <a:gd name="connsiteX86" fmla="*/ 5363 w 10000"/>
                    <a:gd name="connsiteY86" fmla="*/ 4834 h 10000"/>
                    <a:gd name="connsiteX87" fmla="*/ 5967 w 10000"/>
                    <a:gd name="connsiteY87" fmla="*/ 6633 h 10000"/>
                    <a:gd name="connsiteX88" fmla="*/ 6254 w 10000"/>
                    <a:gd name="connsiteY88" fmla="*/ 7468 h 10000"/>
                    <a:gd name="connsiteX89" fmla="*/ 6407 w 10000"/>
                    <a:gd name="connsiteY89" fmla="*/ 7828 h 10000"/>
                    <a:gd name="connsiteX90" fmla="*/ 6551 w 10000"/>
                    <a:gd name="connsiteY90" fmla="*/ 8201 h 10000"/>
                    <a:gd name="connsiteX91" fmla="*/ 6714 w 10000"/>
                    <a:gd name="connsiteY91" fmla="*/ 8533 h 10000"/>
                    <a:gd name="connsiteX92" fmla="*/ 6868 w 10000"/>
                    <a:gd name="connsiteY92" fmla="*/ 8821 h 10000"/>
                    <a:gd name="connsiteX93" fmla="*/ 7021 w 10000"/>
                    <a:gd name="connsiteY93" fmla="*/ 9093 h 10000"/>
                    <a:gd name="connsiteX94" fmla="*/ 7195 w 10000"/>
                    <a:gd name="connsiteY94" fmla="*/ 9295 h 10000"/>
                    <a:gd name="connsiteX95" fmla="*/ 7288 w 10000"/>
                    <a:gd name="connsiteY95" fmla="*/ 9395 h 10000"/>
                    <a:gd name="connsiteX96" fmla="*/ 7369 w 10000"/>
                    <a:gd name="connsiteY96" fmla="*/ 9497 h 10000"/>
                    <a:gd name="connsiteX97" fmla="*/ 7462 w 10000"/>
                    <a:gd name="connsiteY97" fmla="*/ 9554 h 10000"/>
                    <a:gd name="connsiteX98" fmla="*/ 7554 w 10000"/>
                    <a:gd name="connsiteY98" fmla="*/ 9626 h 10000"/>
                    <a:gd name="connsiteX99" fmla="*/ 7646 w 10000"/>
                    <a:gd name="connsiteY99" fmla="*/ 9669 h 10000"/>
                    <a:gd name="connsiteX100" fmla="*/ 7748 w 10000"/>
                    <a:gd name="connsiteY100" fmla="*/ 9698 h 10000"/>
                    <a:gd name="connsiteX101" fmla="*/ 7851 w 10000"/>
                    <a:gd name="connsiteY101" fmla="*/ 9741 h 10000"/>
                    <a:gd name="connsiteX102" fmla="*/ 7943 w 10000"/>
                    <a:gd name="connsiteY102"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94 w 10000"/>
                    <a:gd name="connsiteY64" fmla="*/ 2101 h 10000"/>
                    <a:gd name="connsiteX65" fmla="*/ 0 w 10000"/>
                    <a:gd name="connsiteY65" fmla="*/ 2591 h 10000"/>
                    <a:gd name="connsiteX66" fmla="*/ 10 w 10000"/>
                    <a:gd name="connsiteY66" fmla="*/ 907 h 10000"/>
                    <a:gd name="connsiteX67" fmla="*/ 2272 w 10000"/>
                    <a:gd name="connsiteY67" fmla="*/ 0 h 10000"/>
                    <a:gd name="connsiteX68" fmla="*/ 2426 w 10000"/>
                    <a:gd name="connsiteY68" fmla="*/ 43 h 10000"/>
                    <a:gd name="connsiteX69" fmla="*/ 2569 w 10000"/>
                    <a:gd name="connsiteY69" fmla="*/ 115 h 10000"/>
                    <a:gd name="connsiteX70" fmla="*/ 2712 w 10000"/>
                    <a:gd name="connsiteY70" fmla="*/ 188 h 10000"/>
                    <a:gd name="connsiteX71" fmla="*/ 2845 w 10000"/>
                    <a:gd name="connsiteY71" fmla="*/ 274 h 10000"/>
                    <a:gd name="connsiteX72" fmla="*/ 2989 w 10000"/>
                    <a:gd name="connsiteY72" fmla="*/ 375 h 10000"/>
                    <a:gd name="connsiteX73" fmla="*/ 3112 w 10000"/>
                    <a:gd name="connsiteY73" fmla="*/ 461 h 10000"/>
                    <a:gd name="connsiteX74" fmla="*/ 3234 w 10000"/>
                    <a:gd name="connsiteY74" fmla="*/ 590 h 10000"/>
                    <a:gd name="connsiteX75" fmla="*/ 3367 w 10000"/>
                    <a:gd name="connsiteY75" fmla="*/ 720 h 10000"/>
                    <a:gd name="connsiteX76" fmla="*/ 3490 w 10000"/>
                    <a:gd name="connsiteY76" fmla="*/ 850 h 10000"/>
                    <a:gd name="connsiteX77" fmla="*/ 3726 w 10000"/>
                    <a:gd name="connsiteY77" fmla="*/ 1137 h 10000"/>
                    <a:gd name="connsiteX78" fmla="*/ 3941 w 10000"/>
                    <a:gd name="connsiteY78" fmla="*/ 1482 h 10000"/>
                    <a:gd name="connsiteX79" fmla="*/ 4145 w 10000"/>
                    <a:gd name="connsiteY79" fmla="*/ 1842 h 10000"/>
                    <a:gd name="connsiteX80" fmla="*/ 4340 w 10000"/>
                    <a:gd name="connsiteY80" fmla="*/ 2231 h 10000"/>
                    <a:gd name="connsiteX81" fmla="*/ 4534 w 10000"/>
                    <a:gd name="connsiteY81" fmla="*/ 2634 h 10000"/>
                    <a:gd name="connsiteX82" fmla="*/ 4708 w 10000"/>
                    <a:gd name="connsiteY82" fmla="*/ 3051 h 10000"/>
                    <a:gd name="connsiteX83" fmla="*/ 4893 w 10000"/>
                    <a:gd name="connsiteY83" fmla="*/ 3483 h 10000"/>
                    <a:gd name="connsiteX84" fmla="*/ 5056 w 10000"/>
                    <a:gd name="connsiteY84" fmla="*/ 3927 h 10000"/>
                    <a:gd name="connsiteX85" fmla="*/ 5363 w 10000"/>
                    <a:gd name="connsiteY85" fmla="*/ 4834 h 10000"/>
                    <a:gd name="connsiteX86" fmla="*/ 5967 w 10000"/>
                    <a:gd name="connsiteY86" fmla="*/ 6633 h 10000"/>
                    <a:gd name="connsiteX87" fmla="*/ 6254 w 10000"/>
                    <a:gd name="connsiteY87" fmla="*/ 7468 h 10000"/>
                    <a:gd name="connsiteX88" fmla="*/ 6407 w 10000"/>
                    <a:gd name="connsiteY88" fmla="*/ 7828 h 10000"/>
                    <a:gd name="connsiteX89" fmla="*/ 6551 w 10000"/>
                    <a:gd name="connsiteY89" fmla="*/ 8201 h 10000"/>
                    <a:gd name="connsiteX90" fmla="*/ 6714 w 10000"/>
                    <a:gd name="connsiteY90" fmla="*/ 8533 h 10000"/>
                    <a:gd name="connsiteX91" fmla="*/ 6868 w 10000"/>
                    <a:gd name="connsiteY91" fmla="*/ 8821 h 10000"/>
                    <a:gd name="connsiteX92" fmla="*/ 7021 w 10000"/>
                    <a:gd name="connsiteY92" fmla="*/ 9093 h 10000"/>
                    <a:gd name="connsiteX93" fmla="*/ 7195 w 10000"/>
                    <a:gd name="connsiteY93" fmla="*/ 9295 h 10000"/>
                    <a:gd name="connsiteX94" fmla="*/ 7288 w 10000"/>
                    <a:gd name="connsiteY94" fmla="*/ 9395 h 10000"/>
                    <a:gd name="connsiteX95" fmla="*/ 7369 w 10000"/>
                    <a:gd name="connsiteY95" fmla="*/ 9497 h 10000"/>
                    <a:gd name="connsiteX96" fmla="*/ 7462 w 10000"/>
                    <a:gd name="connsiteY96" fmla="*/ 9554 h 10000"/>
                    <a:gd name="connsiteX97" fmla="*/ 7554 w 10000"/>
                    <a:gd name="connsiteY97" fmla="*/ 9626 h 10000"/>
                    <a:gd name="connsiteX98" fmla="*/ 7646 w 10000"/>
                    <a:gd name="connsiteY98" fmla="*/ 9669 h 10000"/>
                    <a:gd name="connsiteX99" fmla="*/ 7748 w 10000"/>
                    <a:gd name="connsiteY99" fmla="*/ 9698 h 10000"/>
                    <a:gd name="connsiteX100" fmla="*/ 7851 w 10000"/>
                    <a:gd name="connsiteY100" fmla="*/ 9741 h 10000"/>
                    <a:gd name="connsiteX101" fmla="*/ 7943 w 10000"/>
                    <a:gd name="connsiteY101"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0 w 10000"/>
                    <a:gd name="connsiteY64" fmla="*/ 2591 h 10000"/>
                    <a:gd name="connsiteX65" fmla="*/ 10 w 10000"/>
                    <a:gd name="connsiteY65" fmla="*/ 907 h 10000"/>
                    <a:gd name="connsiteX66" fmla="*/ 2272 w 10000"/>
                    <a:gd name="connsiteY66" fmla="*/ 0 h 10000"/>
                    <a:gd name="connsiteX67" fmla="*/ 2426 w 10000"/>
                    <a:gd name="connsiteY67" fmla="*/ 43 h 10000"/>
                    <a:gd name="connsiteX68" fmla="*/ 2569 w 10000"/>
                    <a:gd name="connsiteY68" fmla="*/ 115 h 10000"/>
                    <a:gd name="connsiteX69" fmla="*/ 2712 w 10000"/>
                    <a:gd name="connsiteY69" fmla="*/ 188 h 10000"/>
                    <a:gd name="connsiteX70" fmla="*/ 2845 w 10000"/>
                    <a:gd name="connsiteY70" fmla="*/ 274 h 10000"/>
                    <a:gd name="connsiteX71" fmla="*/ 2989 w 10000"/>
                    <a:gd name="connsiteY71" fmla="*/ 375 h 10000"/>
                    <a:gd name="connsiteX72" fmla="*/ 3112 w 10000"/>
                    <a:gd name="connsiteY72" fmla="*/ 461 h 10000"/>
                    <a:gd name="connsiteX73" fmla="*/ 3234 w 10000"/>
                    <a:gd name="connsiteY73" fmla="*/ 590 h 10000"/>
                    <a:gd name="connsiteX74" fmla="*/ 3367 w 10000"/>
                    <a:gd name="connsiteY74" fmla="*/ 720 h 10000"/>
                    <a:gd name="connsiteX75" fmla="*/ 3490 w 10000"/>
                    <a:gd name="connsiteY75" fmla="*/ 850 h 10000"/>
                    <a:gd name="connsiteX76" fmla="*/ 3726 w 10000"/>
                    <a:gd name="connsiteY76" fmla="*/ 1137 h 10000"/>
                    <a:gd name="connsiteX77" fmla="*/ 3941 w 10000"/>
                    <a:gd name="connsiteY77" fmla="*/ 1482 h 10000"/>
                    <a:gd name="connsiteX78" fmla="*/ 4145 w 10000"/>
                    <a:gd name="connsiteY78" fmla="*/ 1842 h 10000"/>
                    <a:gd name="connsiteX79" fmla="*/ 4340 w 10000"/>
                    <a:gd name="connsiteY79" fmla="*/ 2231 h 10000"/>
                    <a:gd name="connsiteX80" fmla="*/ 4534 w 10000"/>
                    <a:gd name="connsiteY80" fmla="*/ 2634 h 10000"/>
                    <a:gd name="connsiteX81" fmla="*/ 4708 w 10000"/>
                    <a:gd name="connsiteY81" fmla="*/ 3051 h 10000"/>
                    <a:gd name="connsiteX82" fmla="*/ 4893 w 10000"/>
                    <a:gd name="connsiteY82" fmla="*/ 3483 h 10000"/>
                    <a:gd name="connsiteX83" fmla="*/ 5056 w 10000"/>
                    <a:gd name="connsiteY83" fmla="*/ 3927 h 10000"/>
                    <a:gd name="connsiteX84" fmla="*/ 5363 w 10000"/>
                    <a:gd name="connsiteY84" fmla="*/ 4834 h 10000"/>
                    <a:gd name="connsiteX85" fmla="*/ 5967 w 10000"/>
                    <a:gd name="connsiteY85" fmla="*/ 6633 h 10000"/>
                    <a:gd name="connsiteX86" fmla="*/ 6254 w 10000"/>
                    <a:gd name="connsiteY86" fmla="*/ 7468 h 10000"/>
                    <a:gd name="connsiteX87" fmla="*/ 6407 w 10000"/>
                    <a:gd name="connsiteY87" fmla="*/ 7828 h 10000"/>
                    <a:gd name="connsiteX88" fmla="*/ 6551 w 10000"/>
                    <a:gd name="connsiteY88" fmla="*/ 8201 h 10000"/>
                    <a:gd name="connsiteX89" fmla="*/ 6714 w 10000"/>
                    <a:gd name="connsiteY89" fmla="*/ 8533 h 10000"/>
                    <a:gd name="connsiteX90" fmla="*/ 6868 w 10000"/>
                    <a:gd name="connsiteY90" fmla="*/ 8821 h 10000"/>
                    <a:gd name="connsiteX91" fmla="*/ 7021 w 10000"/>
                    <a:gd name="connsiteY91" fmla="*/ 9093 h 10000"/>
                    <a:gd name="connsiteX92" fmla="*/ 7195 w 10000"/>
                    <a:gd name="connsiteY92" fmla="*/ 9295 h 10000"/>
                    <a:gd name="connsiteX93" fmla="*/ 7288 w 10000"/>
                    <a:gd name="connsiteY93" fmla="*/ 9395 h 10000"/>
                    <a:gd name="connsiteX94" fmla="*/ 7369 w 10000"/>
                    <a:gd name="connsiteY94" fmla="*/ 9497 h 10000"/>
                    <a:gd name="connsiteX95" fmla="*/ 7462 w 10000"/>
                    <a:gd name="connsiteY95" fmla="*/ 9554 h 10000"/>
                    <a:gd name="connsiteX96" fmla="*/ 7554 w 10000"/>
                    <a:gd name="connsiteY96" fmla="*/ 9626 h 10000"/>
                    <a:gd name="connsiteX97" fmla="*/ 7646 w 10000"/>
                    <a:gd name="connsiteY97" fmla="*/ 9669 h 10000"/>
                    <a:gd name="connsiteX98" fmla="*/ 7748 w 10000"/>
                    <a:gd name="connsiteY98" fmla="*/ 9698 h 10000"/>
                    <a:gd name="connsiteX99" fmla="*/ 7851 w 10000"/>
                    <a:gd name="connsiteY99" fmla="*/ 9741 h 10000"/>
                    <a:gd name="connsiteX100" fmla="*/ 7943 w 10000"/>
                    <a:gd name="connsiteY100" fmla="*/ 9741 h 10000"/>
                    <a:gd name="connsiteX0" fmla="*/ 7933 w 9990"/>
                    <a:gd name="connsiteY0" fmla="*/ 9741 h 10000"/>
                    <a:gd name="connsiteX1" fmla="*/ 7933 w 9990"/>
                    <a:gd name="connsiteY1" fmla="*/ 9741 h 10000"/>
                    <a:gd name="connsiteX2" fmla="*/ 8066 w 9990"/>
                    <a:gd name="connsiteY2" fmla="*/ 9741 h 10000"/>
                    <a:gd name="connsiteX3" fmla="*/ 8168 w 9990"/>
                    <a:gd name="connsiteY3" fmla="*/ 9698 h 10000"/>
                    <a:gd name="connsiteX4" fmla="*/ 8281 w 9990"/>
                    <a:gd name="connsiteY4" fmla="*/ 9655 h 10000"/>
                    <a:gd name="connsiteX5" fmla="*/ 8393 w 9990"/>
                    <a:gd name="connsiteY5" fmla="*/ 9611 h 10000"/>
                    <a:gd name="connsiteX6" fmla="*/ 8496 w 9990"/>
                    <a:gd name="connsiteY6" fmla="*/ 9526 h 10000"/>
                    <a:gd name="connsiteX7" fmla="*/ 8598 w 9990"/>
                    <a:gd name="connsiteY7" fmla="*/ 9425 h 10000"/>
                    <a:gd name="connsiteX8" fmla="*/ 8690 w 9990"/>
                    <a:gd name="connsiteY8" fmla="*/ 9338 h 10000"/>
                    <a:gd name="connsiteX9" fmla="*/ 8792 w 9990"/>
                    <a:gd name="connsiteY9" fmla="*/ 9209 h 10000"/>
                    <a:gd name="connsiteX10" fmla="*/ 8905 w 9990"/>
                    <a:gd name="connsiteY10" fmla="*/ 9079 h 10000"/>
                    <a:gd name="connsiteX11" fmla="*/ 8997 w 9990"/>
                    <a:gd name="connsiteY11" fmla="*/ 8936 h 10000"/>
                    <a:gd name="connsiteX12" fmla="*/ 9181 w 9990"/>
                    <a:gd name="connsiteY12" fmla="*/ 8604 h 10000"/>
                    <a:gd name="connsiteX13" fmla="*/ 9366 w 9990"/>
                    <a:gd name="connsiteY13" fmla="*/ 8231 h 10000"/>
                    <a:gd name="connsiteX14" fmla="*/ 9529 w 9990"/>
                    <a:gd name="connsiteY14" fmla="*/ 7828 h 10000"/>
                    <a:gd name="connsiteX15" fmla="*/ 9765 w 9990"/>
                    <a:gd name="connsiteY15" fmla="*/ 8274 h 10000"/>
                    <a:gd name="connsiteX16" fmla="*/ 9990 w 9990"/>
                    <a:gd name="connsiteY16" fmla="*/ 8691 h 10000"/>
                    <a:gd name="connsiteX17" fmla="*/ 9775 w 9990"/>
                    <a:gd name="connsiteY17" fmla="*/ 8979 h 10000"/>
                    <a:gd name="connsiteX18" fmla="*/ 9560 w 9990"/>
                    <a:gd name="connsiteY18" fmla="*/ 9238 h 10000"/>
                    <a:gd name="connsiteX19" fmla="*/ 9314 w 9990"/>
                    <a:gd name="connsiteY19" fmla="*/ 9467 h 10000"/>
                    <a:gd name="connsiteX20" fmla="*/ 9202 w 9990"/>
                    <a:gd name="connsiteY20" fmla="*/ 9554 h 10000"/>
                    <a:gd name="connsiteX21" fmla="*/ 9069 w 9990"/>
                    <a:gd name="connsiteY21" fmla="*/ 9655 h 10000"/>
                    <a:gd name="connsiteX22" fmla="*/ 8936 w 9990"/>
                    <a:gd name="connsiteY22" fmla="*/ 9741 h 10000"/>
                    <a:gd name="connsiteX23" fmla="*/ 8813 w 9990"/>
                    <a:gd name="connsiteY23" fmla="*/ 9798 h 10000"/>
                    <a:gd name="connsiteX24" fmla="*/ 8670 w 9990"/>
                    <a:gd name="connsiteY24" fmla="*/ 9870 h 10000"/>
                    <a:gd name="connsiteX25" fmla="*/ 8537 w 9990"/>
                    <a:gd name="connsiteY25" fmla="*/ 9914 h 10000"/>
                    <a:gd name="connsiteX26" fmla="*/ 8393 w 9990"/>
                    <a:gd name="connsiteY26" fmla="*/ 9943 h 10000"/>
                    <a:gd name="connsiteX27" fmla="*/ 8250 w 9990"/>
                    <a:gd name="connsiteY27" fmla="*/ 9971 h 10000"/>
                    <a:gd name="connsiteX28" fmla="*/ 8096 w 9990"/>
                    <a:gd name="connsiteY28" fmla="*/ 10000 h 10000"/>
                    <a:gd name="connsiteX29" fmla="*/ 7933 w 9990"/>
                    <a:gd name="connsiteY29" fmla="*/ 10000 h 10000"/>
                    <a:gd name="connsiteX30" fmla="*/ 7769 w 9990"/>
                    <a:gd name="connsiteY30" fmla="*/ 10000 h 10000"/>
                    <a:gd name="connsiteX31" fmla="*/ 7615 w 9990"/>
                    <a:gd name="connsiteY31" fmla="*/ 9957 h 10000"/>
                    <a:gd name="connsiteX32" fmla="*/ 7452 w 9990"/>
                    <a:gd name="connsiteY32" fmla="*/ 9929 h 10000"/>
                    <a:gd name="connsiteX33" fmla="*/ 7298 w 9990"/>
                    <a:gd name="connsiteY33" fmla="*/ 9886 h 10000"/>
                    <a:gd name="connsiteX34" fmla="*/ 7155 w 9990"/>
                    <a:gd name="connsiteY34" fmla="*/ 9812 h 10000"/>
                    <a:gd name="connsiteX35" fmla="*/ 7011 w 9990"/>
                    <a:gd name="connsiteY35" fmla="*/ 9755 h 10000"/>
                    <a:gd name="connsiteX36" fmla="*/ 6878 w 9990"/>
                    <a:gd name="connsiteY36" fmla="*/ 9655 h 10000"/>
                    <a:gd name="connsiteX37" fmla="*/ 6735 w 9990"/>
                    <a:gd name="connsiteY37" fmla="*/ 9554 h 10000"/>
                    <a:gd name="connsiteX38" fmla="*/ 6612 w 9990"/>
                    <a:gd name="connsiteY38" fmla="*/ 9467 h 10000"/>
                    <a:gd name="connsiteX39" fmla="*/ 6469 w 9990"/>
                    <a:gd name="connsiteY39" fmla="*/ 9338 h 10000"/>
                    <a:gd name="connsiteX40" fmla="*/ 6356 w 9990"/>
                    <a:gd name="connsiteY40" fmla="*/ 9224 h 10000"/>
                    <a:gd name="connsiteX41" fmla="*/ 6234 w 9990"/>
                    <a:gd name="connsiteY41" fmla="*/ 9079 h 10000"/>
                    <a:gd name="connsiteX42" fmla="*/ 5998 w 9990"/>
                    <a:gd name="connsiteY42" fmla="*/ 8777 h 10000"/>
                    <a:gd name="connsiteX43" fmla="*/ 5783 w 9990"/>
                    <a:gd name="connsiteY43" fmla="*/ 8446 h 10000"/>
                    <a:gd name="connsiteX44" fmla="*/ 5579 w 9990"/>
                    <a:gd name="connsiteY44" fmla="*/ 8086 h 10000"/>
                    <a:gd name="connsiteX45" fmla="*/ 5384 w 9990"/>
                    <a:gd name="connsiteY45" fmla="*/ 7697 h 10000"/>
                    <a:gd name="connsiteX46" fmla="*/ 5190 w 9990"/>
                    <a:gd name="connsiteY46" fmla="*/ 7295 h 10000"/>
                    <a:gd name="connsiteX47" fmla="*/ 5016 w 9990"/>
                    <a:gd name="connsiteY47" fmla="*/ 6878 h 10000"/>
                    <a:gd name="connsiteX48" fmla="*/ 4842 w 9990"/>
                    <a:gd name="connsiteY48" fmla="*/ 6446 h 10000"/>
                    <a:gd name="connsiteX49" fmla="*/ 4678 w 9990"/>
                    <a:gd name="connsiteY49" fmla="*/ 6000 h 10000"/>
                    <a:gd name="connsiteX50" fmla="*/ 4361 w 9990"/>
                    <a:gd name="connsiteY50" fmla="*/ 5094 h 10000"/>
                    <a:gd name="connsiteX51" fmla="*/ 3767 w 9990"/>
                    <a:gd name="connsiteY51" fmla="*/ 3310 h 10000"/>
                    <a:gd name="connsiteX52" fmla="*/ 3634 w 9990"/>
                    <a:gd name="connsiteY52" fmla="*/ 2863 h 10000"/>
                    <a:gd name="connsiteX53" fmla="*/ 3480 w 9990"/>
                    <a:gd name="connsiteY53" fmla="*/ 2460 h 10000"/>
                    <a:gd name="connsiteX54" fmla="*/ 3337 w 9990"/>
                    <a:gd name="connsiteY54" fmla="*/ 2101 h 10000"/>
                    <a:gd name="connsiteX55" fmla="*/ 3183 w 9990"/>
                    <a:gd name="connsiteY55" fmla="*/ 1727 h 10000"/>
                    <a:gd name="connsiteX56" fmla="*/ 3030 w 9990"/>
                    <a:gd name="connsiteY56" fmla="*/ 1396 h 10000"/>
                    <a:gd name="connsiteX57" fmla="*/ 2876 w 9990"/>
                    <a:gd name="connsiteY57" fmla="*/ 1108 h 10000"/>
                    <a:gd name="connsiteX58" fmla="*/ 2713 w 9990"/>
                    <a:gd name="connsiteY58" fmla="*/ 836 h 10000"/>
                    <a:gd name="connsiteX59" fmla="*/ 2549 w 9990"/>
                    <a:gd name="connsiteY59" fmla="*/ 634 h 10000"/>
                    <a:gd name="connsiteX60" fmla="*/ 2457 w 9990"/>
                    <a:gd name="connsiteY60" fmla="*/ 533 h 10000"/>
                    <a:gd name="connsiteX61" fmla="*/ 2365 w 9990"/>
                    <a:gd name="connsiteY61" fmla="*/ 432 h 10000"/>
                    <a:gd name="connsiteX62" fmla="*/ 2272 w 9990"/>
                    <a:gd name="connsiteY62" fmla="*/ 375 h 10000"/>
                    <a:gd name="connsiteX63" fmla="*/ 2180 w 9990"/>
                    <a:gd name="connsiteY63" fmla="*/ 302 h 10000"/>
                    <a:gd name="connsiteX64" fmla="*/ 0 w 9990"/>
                    <a:gd name="connsiteY64" fmla="*/ 907 h 10000"/>
                    <a:gd name="connsiteX65" fmla="*/ 2262 w 9990"/>
                    <a:gd name="connsiteY65" fmla="*/ 0 h 10000"/>
                    <a:gd name="connsiteX66" fmla="*/ 2416 w 9990"/>
                    <a:gd name="connsiteY66" fmla="*/ 43 h 10000"/>
                    <a:gd name="connsiteX67" fmla="*/ 2559 w 9990"/>
                    <a:gd name="connsiteY67" fmla="*/ 115 h 10000"/>
                    <a:gd name="connsiteX68" fmla="*/ 2702 w 9990"/>
                    <a:gd name="connsiteY68" fmla="*/ 188 h 10000"/>
                    <a:gd name="connsiteX69" fmla="*/ 2835 w 9990"/>
                    <a:gd name="connsiteY69" fmla="*/ 274 h 10000"/>
                    <a:gd name="connsiteX70" fmla="*/ 2979 w 9990"/>
                    <a:gd name="connsiteY70" fmla="*/ 375 h 10000"/>
                    <a:gd name="connsiteX71" fmla="*/ 3102 w 9990"/>
                    <a:gd name="connsiteY71" fmla="*/ 461 h 10000"/>
                    <a:gd name="connsiteX72" fmla="*/ 3224 w 9990"/>
                    <a:gd name="connsiteY72" fmla="*/ 590 h 10000"/>
                    <a:gd name="connsiteX73" fmla="*/ 3357 w 9990"/>
                    <a:gd name="connsiteY73" fmla="*/ 720 h 10000"/>
                    <a:gd name="connsiteX74" fmla="*/ 3480 w 9990"/>
                    <a:gd name="connsiteY74" fmla="*/ 850 h 10000"/>
                    <a:gd name="connsiteX75" fmla="*/ 3716 w 9990"/>
                    <a:gd name="connsiteY75" fmla="*/ 1137 h 10000"/>
                    <a:gd name="connsiteX76" fmla="*/ 3931 w 9990"/>
                    <a:gd name="connsiteY76" fmla="*/ 1482 h 10000"/>
                    <a:gd name="connsiteX77" fmla="*/ 4135 w 9990"/>
                    <a:gd name="connsiteY77" fmla="*/ 1842 h 10000"/>
                    <a:gd name="connsiteX78" fmla="*/ 4330 w 9990"/>
                    <a:gd name="connsiteY78" fmla="*/ 2231 h 10000"/>
                    <a:gd name="connsiteX79" fmla="*/ 4524 w 9990"/>
                    <a:gd name="connsiteY79" fmla="*/ 2634 h 10000"/>
                    <a:gd name="connsiteX80" fmla="*/ 4698 w 9990"/>
                    <a:gd name="connsiteY80" fmla="*/ 3051 h 10000"/>
                    <a:gd name="connsiteX81" fmla="*/ 4883 w 9990"/>
                    <a:gd name="connsiteY81" fmla="*/ 3483 h 10000"/>
                    <a:gd name="connsiteX82" fmla="*/ 5046 w 9990"/>
                    <a:gd name="connsiteY82" fmla="*/ 3927 h 10000"/>
                    <a:gd name="connsiteX83" fmla="*/ 5353 w 9990"/>
                    <a:gd name="connsiteY83" fmla="*/ 4834 h 10000"/>
                    <a:gd name="connsiteX84" fmla="*/ 5957 w 9990"/>
                    <a:gd name="connsiteY84" fmla="*/ 6633 h 10000"/>
                    <a:gd name="connsiteX85" fmla="*/ 6244 w 9990"/>
                    <a:gd name="connsiteY85" fmla="*/ 7468 h 10000"/>
                    <a:gd name="connsiteX86" fmla="*/ 6397 w 9990"/>
                    <a:gd name="connsiteY86" fmla="*/ 7828 h 10000"/>
                    <a:gd name="connsiteX87" fmla="*/ 6541 w 9990"/>
                    <a:gd name="connsiteY87" fmla="*/ 8201 h 10000"/>
                    <a:gd name="connsiteX88" fmla="*/ 6704 w 9990"/>
                    <a:gd name="connsiteY88" fmla="*/ 8533 h 10000"/>
                    <a:gd name="connsiteX89" fmla="*/ 6858 w 9990"/>
                    <a:gd name="connsiteY89" fmla="*/ 8821 h 10000"/>
                    <a:gd name="connsiteX90" fmla="*/ 7011 w 9990"/>
                    <a:gd name="connsiteY90" fmla="*/ 9093 h 10000"/>
                    <a:gd name="connsiteX91" fmla="*/ 7185 w 9990"/>
                    <a:gd name="connsiteY91" fmla="*/ 9295 h 10000"/>
                    <a:gd name="connsiteX92" fmla="*/ 7278 w 9990"/>
                    <a:gd name="connsiteY92" fmla="*/ 9395 h 10000"/>
                    <a:gd name="connsiteX93" fmla="*/ 7359 w 9990"/>
                    <a:gd name="connsiteY93" fmla="*/ 9497 h 10000"/>
                    <a:gd name="connsiteX94" fmla="*/ 7452 w 9990"/>
                    <a:gd name="connsiteY94" fmla="*/ 9554 h 10000"/>
                    <a:gd name="connsiteX95" fmla="*/ 7544 w 9990"/>
                    <a:gd name="connsiteY95" fmla="*/ 9626 h 10000"/>
                    <a:gd name="connsiteX96" fmla="*/ 7636 w 9990"/>
                    <a:gd name="connsiteY96" fmla="*/ 9669 h 10000"/>
                    <a:gd name="connsiteX97" fmla="*/ 7738 w 9990"/>
                    <a:gd name="connsiteY97" fmla="*/ 9698 h 10000"/>
                    <a:gd name="connsiteX98" fmla="*/ 7841 w 9990"/>
                    <a:gd name="connsiteY98" fmla="*/ 9741 h 10000"/>
                    <a:gd name="connsiteX99" fmla="*/ 7933 w 9990"/>
                    <a:gd name="connsiteY99" fmla="*/ 9741 h 10000"/>
                    <a:gd name="connsiteX0" fmla="*/ 5759 w 7818"/>
                    <a:gd name="connsiteY0" fmla="*/ 9741 h 10000"/>
                    <a:gd name="connsiteX1" fmla="*/ 5759 w 7818"/>
                    <a:gd name="connsiteY1" fmla="*/ 9741 h 10000"/>
                    <a:gd name="connsiteX2" fmla="*/ 5892 w 7818"/>
                    <a:gd name="connsiteY2" fmla="*/ 9741 h 10000"/>
                    <a:gd name="connsiteX3" fmla="*/ 5994 w 7818"/>
                    <a:gd name="connsiteY3" fmla="*/ 9698 h 10000"/>
                    <a:gd name="connsiteX4" fmla="*/ 6107 w 7818"/>
                    <a:gd name="connsiteY4" fmla="*/ 9655 h 10000"/>
                    <a:gd name="connsiteX5" fmla="*/ 6219 w 7818"/>
                    <a:gd name="connsiteY5" fmla="*/ 9611 h 10000"/>
                    <a:gd name="connsiteX6" fmla="*/ 6323 w 7818"/>
                    <a:gd name="connsiteY6" fmla="*/ 9526 h 10000"/>
                    <a:gd name="connsiteX7" fmla="*/ 6425 w 7818"/>
                    <a:gd name="connsiteY7" fmla="*/ 9425 h 10000"/>
                    <a:gd name="connsiteX8" fmla="*/ 6517 w 7818"/>
                    <a:gd name="connsiteY8" fmla="*/ 9338 h 10000"/>
                    <a:gd name="connsiteX9" fmla="*/ 6619 w 7818"/>
                    <a:gd name="connsiteY9" fmla="*/ 9209 h 10000"/>
                    <a:gd name="connsiteX10" fmla="*/ 6732 w 7818"/>
                    <a:gd name="connsiteY10" fmla="*/ 9079 h 10000"/>
                    <a:gd name="connsiteX11" fmla="*/ 6824 w 7818"/>
                    <a:gd name="connsiteY11" fmla="*/ 8936 h 10000"/>
                    <a:gd name="connsiteX12" fmla="*/ 7008 w 7818"/>
                    <a:gd name="connsiteY12" fmla="*/ 8604 h 10000"/>
                    <a:gd name="connsiteX13" fmla="*/ 7193 w 7818"/>
                    <a:gd name="connsiteY13" fmla="*/ 8231 h 10000"/>
                    <a:gd name="connsiteX14" fmla="*/ 7357 w 7818"/>
                    <a:gd name="connsiteY14" fmla="*/ 7828 h 10000"/>
                    <a:gd name="connsiteX15" fmla="*/ 7593 w 7818"/>
                    <a:gd name="connsiteY15" fmla="*/ 8274 h 10000"/>
                    <a:gd name="connsiteX16" fmla="*/ 7818 w 7818"/>
                    <a:gd name="connsiteY16" fmla="*/ 8691 h 10000"/>
                    <a:gd name="connsiteX17" fmla="*/ 7603 w 7818"/>
                    <a:gd name="connsiteY17" fmla="*/ 8979 h 10000"/>
                    <a:gd name="connsiteX18" fmla="*/ 7388 w 7818"/>
                    <a:gd name="connsiteY18" fmla="*/ 9238 h 10000"/>
                    <a:gd name="connsiteX19" fmla="*/ 7141 w 7818"/>
                    <a:gd name="connsiteY19" fmla="*/ 9467 h 10000"/>
                    <a:gd name="connsiteX20" fmla="*/ 7029 w 7818"/>
                    <a:gd name="connsiteY20" fmla="*/ 9554 h 10000"/>
                    <a:gd name="connsiteX21" fmla="*/ 6896 w 7818"/>
                    <a:gd name="connsiteY21" fmla="*/ 9655 h 10000"/>
                    <a:gd name="connsiteX22" fmla="*/ 6763 w 7818"/>
                    <a:gd name="connsiteY22" fmla="*/ 9741 h 10000"/>
                    <a:gd name="connsiteX23" fmla="*/ 6640 w 7818"/>
                    <a:gd name="connsiteY23" fmla="*/ 9798 h 10000"/>
                    <a:gd name="connsiteX24" fmla="*/ 6497 w 7818"/>
                    <a:gd name="connsiteY24" fmla="*/ 9870 h 10000"/>
                    <a:gd name="connsiteX25" fmla="*/ 6364 w 7818"/>
                    <a:gd name="connsiteY25" fmla="*/ 9914 h 10000"/>
                    <a:gd name="connsiteX26" fmla="*/ 6219 w 7818"/>
                    <a:gd name="connsiteY26" fmla="*/ 9943 h 10000"/>
                    <a:gd name="connsiteX27" fmla="*/ 6076 w 7818"/>
                    <a:gd name="connsiteY27" fmla="*/ 9971 h 10000"/>
                    <a:gd name="connsiteX28" fmla="*/ 5922 w 7818"/>
                    <a:gd name="connsiteY28" fmla="*/ 10000 h 10000"/>
                    <a:gd name="connsiteX29" fmla="*/ 5759 w 7818"/>
                    <a:gd name="connsiteY29" fmla="*/ 10000 h 10000"/>
                    <a:gd name="connsiteX30" fmla="*/ 5595 w 7818"/>
                    <a:gd name="connsiteY30" fmla="*/ 10000 h 10000"/>
                    <a:gd name="connsiteX31" fmla="*/ 5441 w 7818"/>
                    <a:gd name="connsiteY31" fmla="*/ 9957 h 10000"/>
                    <a:gd name="connsiteX32" fmla="*/ 5277 w 7818"/>
                    <a:gd name="connsiteY32" fmla="*/ 9929 h 10000"/>
                    <a:gd name="connsiteX33" fmla="*/ 5123 w 7818"/>
                    <a:gd name="connsiteY33" fmla="*/ 9886 h 10000"/>
                    <a:gd name="connsiteX34" fmla="*/ 4980 w 7818"/>
                    <a:gd name="connsiteY34" fmla="*/ 9812 h 10000"/>
                    <a:gd name="connsiteX35" fmla="*/ 4836 w 7818"/>
                    <a:gd name="connsiteY35" fmla="*/ 9755 h 10000"/>
                    <a:gd name="connsiteX36" fmla="*/ 4703 w 7818"/>
                    <a:gd name="connsiteY36" fmla="*/ 9655 h 10000"/>
                    <a:gd name="connsiteX37" fmla="*/ 4560 w 7818"/>
                    <a:gd name="connsiteY37" fmla="*/ 9554 h 10000"/>
                    <a:gd name="connsiteX38" fmla="*/ 4437 w 7818"/>
                    <a:gd name="connsiteY38" fmla="*/ 9467 h 10000"/>
                    <a:gd name="connsiteX39" fmla="*/ 4293 w 7818"/>
                    <a:gd name="connsiteY39" fmla="*/ 9338 h 10000"/>
                    <a:gd name="connsiteX40" fmla="*/ 4180 w 7818"/>
                    <a:gd name="connsiteY40" fmla="*/ 9224 h 10000"/>
                    <a:gd name="connsiteX41" fmla="*/ 4058 w 7818"/>
                    <a:gd name="connsiteY41" fmla="*/ 9079 h 10000"/>
                    <a:gd name="connsiteX42" fmla="*/ 3822 w 7818"/>
                    <a:gd name="connsiteY42" fmla="*/ 8777 h 10000"/>
                    <a:gd name="connsiteX43" fmla="*/ 3607 w 7818"/>
                    <a:gd name="connsiteY43" fmla="*/ 8446 h 10000"/>
                    <a:gd name="connsiteX44" fmla="*/ 3403 w 7818"/>
                    <a:gd name="connsiteY44" fmla="*/ 8086 h 10000"/>
                    <a:gd name="connsiteX45" fmla="*/ 3207 w 7818"/>
                    <a:gd name="connsiteY45" fmla="*/ 7697 h 10000"/>
                    <a:gd name="connsiteX46" fmla="*/ 3013 w 7818"/>
                    <a:gd name="connsiteY46" fmla="*/ 7295 h 10000"/>
                    <a:gd name="connsiteX47" fmla="*/ 2839 w 7818"/>
                    <a:gd name="connsiteY47" fmla="*/ 6878 h 10000"/>
                    <a:gd name="connsiteX48" fmla="*/ 2665 w 7818"/>
                    <a:gd name="connsiteY48" fmla="*/ 6446 h 10000"/>
                    <a:gd name="connsiteX49" fmla="*/ 2501 w 7818"/>
                    <a:gd name="connsiteY49" fmla="*/ 6000 h 10000"/>
                    <a:gd name="connsiteX50" fmla="*/ 2183 w 7818"/>
                    <a:gd name="connsiteY50" fmla="*/ 5094 h 10000"/>
                    <a:gd name="connsiteX51" fmla="*/ 1589 w 7818"/>
                    <a:gd name="connsiteY51" fmla="*/ 3310 h 10000"/>
                    <a:gd name="connsiteX52" fmla="*/ 1456 w 7818"/>
                    <a:gd name="connsiteY52" fmla="*/ 2863 h 10000"/>
                    <a:gd name="connsiteX53" fmla="*/ 1301 w 7818"/>
                    <a:gd name="connsiteY53" fmla="*/ 2460 h 10000"/>
                    <a:gd name="connsiteX54" fmla="*/ 1158 w 7818"/>
                    <a:gd name="connsiteY54" fmla="*/ 2101 h 10000"/>
                    <a:gd name="connsiteX55" fmla="*/ 1004 w 7818"/>
                    <a:gd name="connsiteY55" fmla="*/ 1727 h 10000"/>
                    <a:gd name="connsiteX56" fmla="*/ 851 w 7818"/>
                    <a:gd name="connsiteY56" fmla="*/ 1396 h 10000"/>
                    <a:gd name="connsiteX57" fmla="*/ 697 w 7818"/>
                    <a:gd name="connsiteY57" fmla="*/ 1108 h 10000"/>
                    <a:gd name="connsiteX58" fmla="*/ 534 w 7818"/>
                    <a:gd name="connsiteY58" fmla="*/ 836 h 10000"/>
                    <a:gd name="connsiteX59" fmla="*/ 370 w 7818"/>
                    <a:gd name="connsiteY59" fmla="*/ 634 h 10000"/>
                    <a:gd name="connsiteX60" fmla="*/ 277 w 7818"/>
                    <a:gd name="connsiteY60" fmla="*/ 533 h 10000"/>
                    <a:gd name="connsiteX61" fmla="*/ 185 w 7818"/>
                    <a:gd name="connsiteY61" fmla="*/ 432 h 10000"/>
                    <a:gd name="connsiteX62" fmla="*/ 92 w 7818"/>
                    <a:gd name="connsiteY62" fmla="*/ 375 h 10000"/>
                    <a:gd name="connsiteX63" fmla="*/ 0 w 7818"/>
                    <a:gd name="connsiteY63" fmla="*/ 302 h 10000"/>
                    <a:gd name="connsiteX64" fmla="*/ 82 w 7818"/>
                    <a:gd name="connsiteY64" fmla="*/ 0 h 10000"/>
                    <a:gd name="connsiteX65" fmla="*/ 236 w 7818"/>
                    <a:gd name="connsiteY65" fmla="*/ 43 h 10000"/>
                    <a:gd name="connsiteX66" fmla="*/ 380 w 7818"/>
                    <a:gd name="connsiteY66" fmla="*/ 115 h 10000"/>
                    <a:gd name="connsiteX67" fmla="*/ 523 w 7818"/>
                    <a:gd name="connsiteY67" fmla="*/ 188 h 10000"/>
                    <a:gd name="connsiteX68" fmla="*/ 656 w 7818"/>
                    <a:gd name="connsiteY68" fmla="*/ 274 h 10000"/>
                    <a:gd name="connsiteX69" fmla="*/ 800 w 7818"/>
                    <a:gd name="connsiteY69" fmla="*/ 375 h 10000"/>
                    <a:gd name="connsiteX70" fmla="*/ 923 w 7818"/>
                    <a:gd name="connsiteY70" fmla="*/ 461 h 10000"/>
                    <a:gd name="connsiteX71" fmla="*/ 1045 w 7818"/>
                    <a:gd name="connsiteY71" fmla="*/ 590 h 10000"/>
                    <a:gd name="connsiteX72" fmla="*/ 1178 w 7818"/>
                    <a:gd name="connsiteY72" fmla="*/ 720 h 10000"/>
                    <a:gd name="connsiteX73" fmla="*/ 1301 w 7818"/>
                    <a:gd name="connsiteY73" fmla="*/ 850 h 10000"/>
                    <a:gd name="connsiteX74" fmla="*/ 1538 w 7818"/>
                    <a:gd name="connsiteY74" fmla="*/ 1137 h 10000"/>
                    <a:gd name="connsiteX75" fmla="*/ 1753 w 7818"/>
                    <a:gd name="connsiteY75" fmla="*/ 1482 h 10000"/>
                    <a:gd name="connsiteX76" fmla="*/ 1957 w 7818"/>
                    <a:gd name="connsiteY76" fmla="*/ 1842 h 10000"/>
                    <a:gd name="connsiteX77" fmla="*/ 2152 w 7818"/>
                    <a:gd name="connsiteY77" fmla="*/ 2231 h 10000"/>
                    <a:gd name="connsiteX78" fmla="*/ 2347 w 7818"/>
                    <a:gd name="connsiteY78" fmla="*/ 2634 h 10000"/>
                    <a:gd name="connsiteX79" fmla="*/ 2521 w 7818"/>
                    <a:gd name="connsiteY79" fmla="*/ 3051 h 10000"/>
                    <a:gd name="connsiteX80" fmla="*/ 2706 w 7818"/>
                    <a:gd name="connsiteY80" fmla="*/ 3483 h 10000"/>
                    <a:gd name="connsiteX81" fmla="*/ 2869 w 7818"/>
                    <a:gd name="connsiteY81" fmla="*/ 3927 h 10000"/>
                    <a:gd name="connsiteX82" fmla="*/ 3176 w 7818"/>
                    <a:gd name="connsiteY82" fmla="*/ 4834 h 10000"/>
                    <a:gd name="connsiteX83" fmla="*/ 3781 w 7818"/>
                    <a:gd name="connsiteY83" fmla="*/ 6633 h 10000"/>
                    <a:gd name="connsiteX84" fmla="*/ 4068 w 7818"/>
                    <a:gd name="connsiteY84" fmla="*/ 7468 h 10000"/>
                    <a:gd name="connsiteX85" fmla="*/ 4221 w 7818"/>
                    <a:gd name="connsiteY85" fmla="*/ 7828 h 10000"/>
                    <a:gd name="connsiteX86" fmla="*/ 4366 w 7818"/>
                    <a:gd name="connsiteY86" fmla="*/ 8201 h 10000"/>
                    <a:gd name="connsiteX87" fmla="*/ 4529 w 7818"/>
                    <a:gd name="connsiteY87" fmla="*/ 8533 h 10000"/>
                    <a:gd name="connsiteX88" fmla="*/ 4683 w 7818"/>
                    <a:gd name="connsiteY88" fmla="*/ 8821 h 10000"/>
                    <a:gd name="connsiteX89" fmla="*/ 4836 w 7818"/>
                    <a:gd name="connsiteY89" fmla="*/ 9093 h 10000"/>
                    <a:gd name="connsiteX90" fmla="*/ 5010 w 7818"/>
                    <a:gd name="connsiteY90" fmla="*/ 9295 h 10000"/>
                    <a:gd name="connsiteX91" fmla="*/ 5103 w 7818"/>
                    <a:gd name="connsiteY91" fmla="*/ 9395 h 10000"/>
                    <a:gd name="connsiteX92" fmla="*/ 5184 w 7818"/>
                    <a:gd name="connsiteY92" fmla="*/ 9497 h 10000"/>
                    <a:gd name="connsiteX93" fmla="*/ 5277 w 7818"/>
                    <a:gd name="connsiteY93" fmla="*/ 9554 h 10000"/>
                    <a:gd name="connsiteX94" fmla="*/ 5370 w 7818"/>
                    <a:gd name="connsiteY94" fmla="*/ 9626 h 10000"/>
                    <a:gd name="connsiteX95" fmla="*/ 5462 w 7818"/>
                    <a:gd name="connsiteY95" fmla="*/ 9669 h 10000"/>
                    <a:gd name="connsiteX96" fmla="*/ 5564 w 7818"/>
                    <a:gd name="connsiteY96" fmla="*/ 9698 h 10000"/>
                    <a:gd name="connsiteX97" fmla="*/ 5667 w 7818"/>
                    <a:gd name="connsiteY97" fmla="*/ 9741 h 10000"/>
                    <a:gd name="connsiteX98" fmla="*/ 5759 w 7818"/>
                    <a:gd name="connsiteY98" fmla="*/ 9741 h 10000"/>
                    <a:gd name="connsiteX0" fmla="*/ 7919 w 10553"/>
                    <a:gd name="connsiteY0" fmla="*/ 9741 h 10000"/>
                    <a:gd name="connsiteX1" fmla="*/ 7919 w 10553"/>
                    <a:gd name="connsiteY1" fmla="*/ 9741 h 10000"/>
                    <a:gd name="connsiteX2" fmla="*/ 8089 w 10553"/>
                    <a:gd name="connsiteY2" fmla="*/ 9741 h 10000"/>
                    <a:gd name="connsiteX3" fmla="*/ 8220 w 10553"/>
                    <a:gd name="connsiteY3" fmla="*/ 9698 h 10000"/>
                    <a:gd name="connsiteX4" fmla="*/ 8364 w 10553"/>
                    <a:gd name="connsiteY4" fmla="*/ 9655 h 10000"/>
                    <a:gd name="connsiteX5" fmla="*/ 8508 w 10553"/>
                    <a:gd name="connsiteY5" fmla="*/ 9611 h 10000"/>
                    <a:gd name="connsiteX6" fmla="*/ 8641 w 10553"/>
                    <a:gd name="connsiteY6" fmla="*/ 9526 h 10000"/>
                    <a:gd name="connsiteX7" fmla="*/ 8771 w 10553"/>
                    <a:gd name="connsiteY7" fmla="*/ 9425 h 10000"/>
                    <a:gd name="connsiteX8" fmla="*/ 8889 w 10553"/>
                    <a:gd name="connsiteY8" fmla="*/ 9338 h 10000"/>
                    <a:gd name="connsiteX9" fmla="*/ 9019 w 10553"/>
                    <a:gd name="connsiteY9" fmla="*/ 9209 h 10000"/>
                    <a:gd name="connsiteX10" fmla="*/ 9164 w 10553"/>
                    <a:gd name="connsiteY10" fmla="*/ 9079 h 10000"/>
                    <a:gd name="connsiteX11" fmla="*/ 9282 w 10553"/>
                    <a:gd name="connsiteY11" fmla="*/ 8936 h 10000"/>
                    <a:gd name="connsiteX12" fmla="*/ 9517 w 10553"/>
                    <a:gd name="connsiteY12" fmla="*/ 8604 h 10000"/>
                    <a:gd name="connsiteX13" fmla="*/ 9754 w 10553"/>
                    <a:gd name="connsiteY13" fmla="*/ 8231 h 10000"/>
                    <a:gd name="connsiteX14" fmla="*/ 9963 w 10553"/>
                    <a:gd name="connsiteY14" fmla="*/ 7828 h 10000"/>
                    <a:gd name="connsiteX15" fmla="*/ 10265 w 10553"/>
                    <a:gd name="connsiteY15" fmla="*/ 8274 h 10000"/>
                    <a:gd name="connsiteX16" fmla="*/ 10553 w 10553"/>
                    <a:gd name="connsiteY16" fmla="*/ 8691 h 10000"/>
                    <a:gd name="connsiteX17" fmla="*/ 10278 w 10553"/>
                    <a:gd name="connsiteY17" fmla="*/ 8979 h 10000"/>
                    <a:gd name="connsiteX18" fmla="*/ 10003 w 10553"/>
                    <a:gd name="connsiteY18" fmla="*/ 9238 h 10000"/>
                    <a:gd name="connsiteX19" fmla="*/ 9687 w 10553"/>
                    <a:gd name="connsiteY19" fmla="*/ 9467 h 10000"/>
                    <a:gd name="connsiteX20" fmla="*/ 9544 w 10553"/>
                    <a:gd name="connsiteY20" fmla="*/ 9554 h 10000"/>
                    <a:gd name="connsiteX21" fmla="*/ 9374 w 10553"/>
                    <a:gd name="connsiteY21" fmla="*/ 9655 h 10000"/>
                    <a:gd name="connsiteX22" fmla="*/ 9204 w 10553"/>
                    <a:gd name="connsiteY22" fmla="*/ 9741 h 10000"/>
                    <a:gd name="connsiteX23" fmla="*/ 9046 w 10553"/>
                    <a:gd name="connsiteY23" fmla="*/ 9798 h 10000"/>
                    <a:gd name="connsiteX24" fmla="*/ 8863 w 10553"/>
                    <a:gd name="connsiteY24" fmla="*/ 9870 h 10000"/>
                    <a:gd name="connsiteX25" fmla="*/ 8693 w 10553"/>
                    <a:gd name="connsiteY25" fmla="*/ 9914 h 10000"/>
                    <a:gd name="connsiteX26" fmla="*/ 8508 w 10553"/>
                    <a:gd name="connsiteY26" fmla="*/ 9943 h 10000"/>
                    <a:gd name="connsiteX27" fmla="*/ 8325 w 10553"/>
                    <a:gd name="connsiteY27" fmla="*/ 9971 h 10000"/>
                    <a:gd name="connsiteX28" fmla="*/ 8128 w 10553"/>
                    <a:gd name="connsiteY28" fmla="*/ 10000 h 10000"/>
                    <a:gd name="connsiteX29" fmla="*/ 7919 w 10553"/>
                    <a:gd name="connsiteY29" fmla="*/ 10000 h 10000"/>
                    <a:gd name="connsiteX30" fmla="*/ 7710 w 10553"/>
                    <a:gd name="connsiteY30" fmla="*/ 10000 h 10000"/>
                    <a:gd name="connsiteX31" fmla="*/ 7513 w 10553"/>
                    <a:gd name="connsiteY31" fmla="*/ 9957 h 10000"/>
                    <a:gd name="connsiteX32" fmla="*/ 7303 w 10553"/>
                    <a:gd name="connsiteY32" fmla="*/ 9929 h 10000"/>
                    <a:gd name="connsiteX33" fmla="*/ 7106 w 10553"/>
                    <a:gd name="connsiteY33" fmla="*/ 9886 h 10000"/>
                    <a:gd name="connsiteX34" fmla="*/ 6923 w 10553"/>
                    <a:gd name="connsiteY34" fmla="*/ 9812 h 10000"/>
                    <a:gd name="connsiteX35" fmla="*/ 6739 w 10553"/>
                    <a:gd name="connsiteY35" fmla="*/ 9755 h 10000"/>
                    <a:gd name="connsiteX36" fmla="*/ 6569 w 10553"/>
                    <a:gd name="connsiteY36" fmla="*/ 9655 h 10000"/>
                    <a:gd name="connsiteX37" fmla="*/ 6386 w 10553"/>
                    <a:gd name="connsiteY37" fmla="*/ 9554 h 10000"/>
                    <a:gd name="connsiteX38" fmla="*/ 6228 w 10553"/>
                    <a:gd name="connsiteY38" fmla="*/ 9467 h 10000"/>
                    <a:gd name="connsiteX39" fmla="*/ 6044 w 10553"/>
                    <a:gd name="connsiteY39" fmla="*/ 9338 h 10000"/>
                    <a:gd name="connsiteX40" fmla="*/ 5900 w 10553"/>
                    <a:gd name="connsiteY40" fmla="*/ 9224 h 10000"/>
                    <a:gd name="connsiteX41" fmla="*/ 5744 w 10553"/>
                    <a:gd name="connsiteY41" fmla="*/ 9079 h 10000"/>
                    <a:gd name="connsiteX42" fmla="*/ 5442 w 10553"/>
                    <a:gd name="connsiteY42" fmla="*/ 8777 h 10000"/>
                    <a:gd name="connsiteX43" fmla="*/ 5167 w 10553"/>
                    <a:gd name="connsiteY43" fmla="*/ 8446 h 10000"/>
                    <a:gd name="connsiteX44" fmla="*/ 4906 w 10553"/>
                    <a:gd name="connsiteY44" fmla="*/ 8086 h 10000"/>
                    <a:gd name="connsiteX45" fmla="*/ 4655 w 10553"/>
                    <a:gd name="connsiteY45" fmla="*/ 7697 h 10000"/>
                    <a:gd name="connsiteX46" fmla="*/ 4407 w 10553"/>
                    <a:gd name="connsiteY46" fmla="*/ 7295 h 10000"/>
                    <a:gd name="connsiteX47" fmla="*/ 4184 w 10553"/>
                    <a:gd name="connsiteY47" fmla="*/ 6878 h 10000"/>
                    <a:gd name="connsiteX48" fmla="*/ 3962 w 10553"/>
                    <a:gd name="connsiteY48" fmla="*/ 6446 h 10000"/>
                    <a:gd name="connsiteX49" fmla="*/ 3752 w 10553"/>
                    <a:gd name="connsiteY49" fmla="*/ 6000 h 10000"/>
                    <a:gd name="connsiteX50" fmla="*/ 3345 w 10553"/>
                    <a:gd name="connsiteY50" fmla="*/ 5094 h 10000"/>
                    <a:gd name="connsiteX51" fmla="*/ 2585 w 10553"/>
                    <a:gd name="connsiteY51" fmla="*/ 3310 h 10000"/>
                    <a:gd name="connsiteX52" fmla="*/ 2415 w 10553"/>
                    <a:gd name="connsiteY52" fmla="*/ 2863 h 10000"/>
                    <a:gd name="connsiteX53" fmla="*/ 2217 w 10553"/>
                    <a:gd name="connsiteY53" fmla="*/ 2460 h 10000"/>
                    <a:gd name="connsiteX54" fmla="*/ 2034 w 10553"/>
                    <a:gd name="connsiteY54" fmla="*/ 2101 h 10000"/>
                    <a:gd name="connsiteX55" fmla="*/ 1837 w 10553"/>
                    <a:gd name="connsiteY55" fmla="*/ 1727 h 10000"/>
                    <a:gd name="connsiteX56" fmla="*/ 1642 w 10553"/>
                    <a:gd name="connsiteY56" fmla="*/ 1396 h 10000"/>
                    <a:gd name="connsiteX57" fmla="*/ 1445 w 10553"/>
                    <a:gd name="connsiteY57" fmla="*/ 1108 h 10000"/>
                    <a:gd name="connsiteX58" fmla="*/ 1236 w 10553"/>
                    <a:gd name="connsiteY58" fmla="*/ 836 h 10000"/>
                    <a:gd name="connsiteX59" fmla="*/ 1026 w 10553"/>
                    <a:gd name="connsiteY59" fmla="*/ 634 h 10000"/>
                    <a:gd name="connsiteX60" fmla="*/ 907 w 10553"/>
                    <a:gd name="connsiteY60" fmla="*/ 533 h 10000"/>
                    <a:gd name="connsiteX61" fmla="*/ 790 w 10553"/>
                    <a:gd name="connsiteY61" fmla="*/ 432 h 10000"/>
                    <a:gd name="connsiteX62" fmla="*/ 671 w 10553"/>
                    <a:gd name="connsiteY62" fmla="*/ 375 h 10000"/>
                    <a:gd name="connsiteX63" fmla="*/ 0 w 10553"/>
                    <a:gd name="connsiteY63" fmla="*/ 841 h 10000"/>
                    <a:gd name="connsiteX64" fmla="*/ 658 w 10553"/>
                    <a:gd name="connsiteY64" fmla="*/ 0 h 10000"/>
                    <a:gd name="connsiteX65" fmla="*/ 855 w 10553"/>
                    <a:gd name="connsiteY65" fmla="*/ 43 h 10000"/>
                    <a:gd name="connsiteX66" fmla="*/ 1039 w 10553"/>
                    <a:gd name="connsiteY66" fmla="*/ 115 h 10000"/>
                    <a:gd name="connsiteX67" fmla="*/ 1222 w 10553"/>
                    <a:gd name="connsiteY67" fmla="*/ 188 h 10000"/>
                    <a:gd name="connsiteX68" fmla="*/ 1392 w 10553"/>
                    <a:gd name="connsiteY68" fmla="*/ 274 h 10000"/>
                    <a:gd name="connsiteX69" fmla="*/ 1576 w 10553"/>
                    <a:gd name="connsiteY69" fmla="*/ 375 h 10000"/>
                    <a:gd name="connsiteX70" fmla="*/ 1734 w 10553"/>
                    <a:gd name="connsiteY70" fmla="*/ 461 h 10000"/>
                    <a:gd name="connsiteX71" fmla="*/ 1890 w 10553"/>
                    <a:gd name="connsiteY71" fmla="*/ 590 h 10000"/>
                    <a:gd name="connsiteX72" fmla="*/ 2060 w 10553"/>
                    <a:gd name="connsiteY72" fmla="*/ 720 h 10000"/>
                    <a:gd name="connsiteX73" fmla="*/ 2217 w 10553"/>
                    <a:gd name="connsiteY73" fmla="*/ 850 h 10000"/>
                    <a:gd name="connsiteX74" fmla="*/ 2520 w 10553"/>
                    <a:gd name="connsiteY74" fmla="*/ 1137 h 10000"/>
                    <a:gd name="connsiteX75" fmla="*/ 2795 w 10553"/>
                    <a:gd name="connsiteY75" fmla="*/ 1482 h 10000"/>
                    <a:gd name="connsiteX76" fmla="*/ 3056 w 10553"/>
                    <a:gd name="connsiteY76" fmla="*/ 1842 h 10000"/>
                    <a:gd name="connsiteX77" fmla="*/ 3306 w 10553"/>
                    <a:gd name="connsiteY77" fmla="*/ 2231 h 10000"/>
                    <a:gd name="connsiteX78" fmla="*/ 3555 w 10553"/>
                    <a:gd name="connsiteY78" fmla="*/ 2634 h 10000"/>
                    <a:gd name="connsiteX79" fmla="*/ 3778 w 10553"/>
                    <a:gd name="connsiteY79" fmla="*/ 3051 h 10000"/>
                    <a:gd name="connsiteX80" fmla="*/ 4014 w 10553"/>
                    <a:gd name="connsiteY80" fmla="*/ 3483 h 10000"/>
                    <a:gd name="connsiteX81" fmla="*/ 4223 w 10553"/>
                    <a:gd name="connsiteY81" fmla="*/ 3927 h 10000"/>
                    <a:gd name="connsiteX82" fmla="*/ 4615 w 10553"/>
                    <a:gd name="connsiteY82" fmla="*/ 4834 h 10000"/>
                    <a:gd name="connsiteX83" fmla="*/ 5389 w 10553"/>
                    <a:gd name="connsiteY83" fmla="*/ 6633 h 10000"/>
                    <a:gd name="connsiteX84" fmla="*/ 5756 w 10553"/>
                    <a:gd name="connsiteY84" fmla="*/ 7468 h 10000"/>
                    <a:gd name="connsiteX85" fmla="*/ 5952 w 10553"/>
                    <a:gd name="connsiteY85" fmla="*/ 7828 h 10000"/>
                    <a:gd name="connsiteX86" fmla="*/ 6138 w 10553"/>
                    <a:gd name="connsiteY86" fmla="*/ 8201 h 10000"/>
                    <a:gd name="connsiteX87" fmla="*/ 6346 w 10553"/>
                    <a:gd name="connsiteY87" fmla="*/ 8533 h 10000"/>
                    <a:gd name="connsiteX88" fmla="*/ 6543 w 10553"/>
                    <a:gd name="connsiteY88" fmla="*/ 8821 h 10000"/>
                    <a:gd name="connsiteX89" fmla="*/ 6739 w 10553"/>
                    <a:gd name="connsiteY89" fmla="*/ 9093 h 10000"/>
                    <a:gd name="connsiteX90" fmla="*/ 6961 w 10553"/>
                    <a:gd name="connsiteY90" fmla="*/ 9295 h 10000"/>
                    <a:gd name="connsiteX91" fmla="*/ 7080 w 10553"/>
                    <a:gd name="connsiteY91" fmla="*/ 9395 h 10000"/>
                    <a:gd name="connsiteX92" fmla="*/ 7184 w 10553"/>
                    <a:gd name="connsiteY92" fmla="*/ 9497 h 10000"/>
                    <a:gd name="connsiteX93" fmla="*/ 7303 w 10553"/>
                    <a:gd name="connsiteY93" fmla="*/ 9554 h 10000"/>
                    <a:gd name="connsiteX94" fmla="*/ 7422 w 10553"/>
                    <a:gd name="connsiteY94" fmla="*/ 9626 h 10000"/>
                    <a:gd name="connsiteX95" fmla="*/ 7539 w 10553"/>
                    <a:gd name="connsiteY95" fmla="*/ 9669 h 10000"/>
                    <a:gd name="connsiteX96" fmla="*/ 7670 w 10553"/>
                    <a:gd name="connsiteY96" fmla="*/ 9698 h 10000"/>
                    <a:gd name="connsiteX97" fmla="*/ 7802 w 10553"/>
                    <a:gd name="connsiteY97" fmla="*/ 9741 h 10000"/>
                    <a:gd name="connsiteX98" fmla="*/ 7919 w 10553"/>
                    <a:gd name="connsiteY98" fmla="*/ 9741 h 10000"/>
                    <a:gd name="connsiteX0" fmla="*/ 7960 w 10594"/>
                    <a:gd name="connsiteY0" fmla="*/ 9813 h 10072"/>
                    <a:gd name="connsiteX1" fmla="*/ 7960 w 10594"/>
                    <a:gd name="connsiteY1" fmla="*/ 9813 h 10072"/>
                    <a:gd name="connsiteX2" fmla="*/ 8130 w 10594"/>
                    <a:gd name="connsiteY2" fmla="*/ 9813 h 10072"/>
                    <a:gd name="connsiteX3" fmla="*/ 8261 w 10594"/>
                    <a:gd name="connsiteY3" fmla="*/ 9770 h 10072"/>
                    <a:gd name="connsiteX4" fmla="*/ 8405 w 10594"/>
                    <a:gd name="connsiteY4" fmla="*/ 9727 h 10072"/>
                    <a:gd name="connsiteX5" fmla="*/ 8549 w 10594"/>
                    <a:gd name="connsiteY5" fmla="*/ 9683 h 10072"/>
                    <a:gd name="connsiteX6" fmla="*/ 8682 w 10594"/>
                    <a:gd name="connsiteY6" fmla="*/ 9598 h 10072"/>
                    <a:gd name="connsiteX7" fmla="*/ 8812 w 10594"/>
                    <a:gd name="connsiteY7" fmla="*/ 9497 h 10072"/>
                    <a:gd name="connsiteX8" fmla="*/ 8930 w 10594"/>
                    <a:gd name="connsiteY8" fmla="*/ 9410 h 10072"/>
                    <a:gd name="connsiteX9" fmla="*/ 9060 w 10594"/>
                    <a:gd name="connsiteY9" fmla="*/ 9281 h 10072"/>
                    <a:gd name="connsiteX10" fmla="*/ 9205 w 10594"/>
                    <a:gd name="connsiteY10" fmla="*/ 9151 h 10072"/>
                    <a:gd name="connsiteX11" fmla="*/ 9323 w 10594"/>
                    <a:gd name="connsiteY11" fmla="*/ 9008 h 10072"/>
                    <a:gd name="connsiteX12" fmla="*/ 9558 w 10594"/>
                    <a:gd name="connsiteY12" fmla="*/ 8676 h 10072"/>
                    <a:gd name="connsiteX13" fmla="*/ 9795 w 10594"/>
                    <a:gd name="connsiteY13" fmla="*/ 8303 h 10072"/>
                    <a:gd name="connsiteX14" fmla="*/ 10004 w 10594"/>
                    <a:gd name="connsiteY14" fmla="*/ 7900 h 10072"/>
                    <a:gd name="connsiteX15" fmla="*/ 10306 w 10594"/>
                    <a:gd name="connsiteY15" fmla="*/ 8346 h 10072"/>
                    <a:gd name="connsiteX16" fmla="*/ 10594 w 10594"/>
                    <a:gd name="connsiteY16" fmla="*/ 8763 h 10072"/>
                    <a:gd name="connsiteX17" fmla="*/ 10319 w 10594"/>
                    <a:gd name="connsiteY17" fmla="*/ 9051 h 10072"/>
                    <a:gd name="connsiteX18" fmla="*/ 10044 w 10594"/>
                    <a:gd name="connsiteY18" fmla="*/ 9310 h 10072"/>
                    <a:gd name="connsiteX19" fmla="*/ 9728 w 10594"/>
                    <a:gd name="connsiteY19" fmla="*/ 9539 h 10072"/>
                    <a:gd name="connsiteX20" fmla="*/ 9585 w 10594"/>
                    <a:gd name="connsiteY20" fmla="*/ 9626 h 10072"/>
                    <a:gd name="connsiteX21" fmla="*/ 9415 w 10594"/>
                    <a:gd name="connsiteY21" fmla="*/ 9727 h 10072"/>
                    <a:gd name="connsiteX22" fmla="*/ 9245 w 10594"/>
                    <a:gd name="connsiteY22" fmla="*/ 9813 h 10072"/>
                    <a:gd name="connsiteX23" fmla="*/ 9087 w 10594"/>
                    <a:gd name="connsiteY23" fmla="*/ 9870 h 10072"/>
                    <a:gd name="connsiteX24" fmla="*/ 8904 w 10594"/>
                    <a:gd name="connsiteY24" fmla="*/ 9942 h 10072"/>
                    <a:gd name="connsiteX25" fmla="*/ 8734 w 10594"/>
                    <a:gd name="connsiteY25" fmla="*/ 9986 h 10072"/>
                    <a:gd name="connsiteX26" fmla="*/ 8549 w 10594"/>
                    <a:gd name="connsiteY26" fmla="*/ 10015 h 10072"/>
                    <a:gd name="connsiteX27" fmla="*/ 8366 w 10594"/>
                    <a:gd name="connsiteY27" fmla="*/ 10043 h 10072"/>
                    <a:gd name="connsiteX28" fmla="*/ 8169 w 10594"/>
                    <a:gd name="connsiteY28" fmla="*/ 10072 h 10072"/>
                    <a:gd name="connsiteX29" fmla="*/ 7960 w 10594"/>
                    <a:gd name="connsiteY29" fmla="*/ 10072 h 10072"/>
                    <a:gd name="connsiteX30" fmla="*/ 7751 w 10594"/>
                    <a:gd name="connsiteY30" fmla="*/ 10072 h 10072"/>
                    <a:gd name="connsiteX31" fmla="*/ 7554 w 10594"/>
                    <a:gd name="connsiteY31" fmla="*/ 10029 h 10072"/>
                    <a:gd name="connsiteX32" fmla="*/ 7344 w 10594"/>
                    <a:gd name="connsiteY32" fmla="*/ 10001 h 10072"/>
                    <a:gd name="connsiteX33" fmla="*/ 7147 w 10594"/>
                    <a:gd name="connsiteY33" fmla="*/ 9958 h 10072"/>
                    <a:gd name="connsiteX34" fmla="*/ 6964 w 10594"/>
                    <a:gd name="connsiteY34" fmla="*/ 9884 h 10072"/>
                    <a:gd name="connsiteX35" fmla="*/ 6780 w 10594"/>
                    <a:gd name="connsiteY35" fmla="*/ 9827 h 10072"/>
                    <a:gd name="connsiteX36" fmla="*/ 6610 w 10594"/>
                    <a:gd name="connsiteY36" fmla="*/ 9727 h 10072"/>
                    <a:gd name="connsiteX37" fmla="*/ 6427 w 10594"/>
                    <a:gd name="connsiteY37" fmla="*/ 9626 h 10072"/>
                    <a:gd name="connsiteX38" fmla="*/ 6269 w 10594"/>
                    <a:gd name="connsiteY38" fmla="*/ 9539 h 10072"/>
                    <a:gd name="connsiteX39" fmla="*/ 6085 w 10594"/>
                    <a:gd name="connsiteY39" fmla="*/ 9410 h 10072"/>
                    <a:gd name="connsiteX40" fmla="*/ 5941 w 10594"/>
                    <a:gd name="connsiteY40" fmla="*/ 9296 h 10072"/>
                    <a:gd name="connsiteX41" fmla="*/ 5785 w 10594"/>
                    <a:gd name="connsiteY41" fmla="*/ 9151 h 10072"/>
                    <a:gd name="connsiteX42" fmla="*/ 5483 w 10594"/>
                    <a:gd name="connsiteY42" fmla="*/ 8849 h 10072"/>
                    <a:gd name="connsiteX43" fmla="*/ 5208 w 10594"/>
                    <a:gd name="connsiteY43" fmla="*/ 8518 h 10072"/>
                    <a:gd name="connsiteX44" fmla="*/ 4947 w 10594"/>
                    <a:gd name="connsiteY44" fmla="*/ 8158 h 10072"/>
                    <a:gd name="connsiteX45" fmla="*/ 4696 w 10594"/>
                    <a:gd name="connsiteY45" fmla="*/ 7769 h 10072"/>
                    <a:gd name="connsiteX46" fmla="*/ 4448 w 10594"/>
                    <a:gd name="connsiteY46" fmla="*/ 7367 h 10072"/>
                    <a:gd name="connsiteX47" fmla="*/ 4225 w 10594"/>
                    <a:gd name="connsiteY47" fmla="*/ 6950 h 10072"/>
                    <a:gd name="connsiteX48" fmla="*/ 4003 w 10594"/>
                    <a:gd name="connsiteY48" fmla="*/ 6518 h 10072"/>
                    <a:gd name="connsiteX49" fmla="*/ 3793 w 10594"/>
                    <a:gd name="connsiteY49" fmla="*/ 6072 h 10072"/>
                    <a:gd name="connsiteX50" fmla="*/ 3386 w 10594"/>
                    <a:gd name="connsiteY50" fmla="*/ 5166 h 10072"/>
                    <a:gd name="connsiteX51" fmla="*/ 2626 w 10594"/>
                    <a:gd name="connsiteY51" fmla="*/ 3382 h 10072"/>
                    <a:gd name="connsiteX52" fmla="*/ 2456 w 10594"/>
                    <a:gd name="connsiteY52" fmla="*/ 2935 h 10072"/>
                    <a:gd name="connsiteX53" fmla="*/ 2258 w 10594"/>
                    <a:gd name="connsiteY53" fmla="*/ 2532 h 10072"/>
                    <a:gd name="connsiteX54" fmla="*/ 2075 w 10594"/>
                    <a:gd name="connsiteY54" fmla="*/ 2173 h 10072"/>
                    <a:gd name="connsiteX55" fmla="*/ 1878 w 10594"/>
                    <a:gd name="connsiteY55" fmla="*/ 1799 h 10072"/>
                    <a:gd name="connsiteX56" fmla="*/ 1683 w 10594"/>
                    <a:gd name="connsiteY56" fmla="*/ 1468 h 10072"/>
                    <a:gd name="connsiteX57" fmla="*/ 1486 w 10594"/>
                    <a:gd name="connsiteY57" fmla="*/ 1180 h 10072"/>
                    <a:gd name="connsiteX58" fmla="*/ 1277 w 10594"/>
                    <a:gd name="connsiteY58" fmla="*/ 908 h 10072"/>
                    <a:gd name="connsiteX59" fmla="*/ 1067 w 10594"/>
                    <a:gd name="connsiteY59" fmla="*/ 706 h 10072"/>
                    <a:gd name="connsiteX60" fmla="*/ 948 w 10594"/>
                    <a:gd name="connsiteY60" fmla="*/ 605 h 10072"/>
                    <a:gd name="connsiteX61" fmla="*/ 831 w 10594"/>
                    <a:gd name="connsiteY61" fmla="*/ 504 h 10072"/>
                    <a:gd name="connsiteX62" fmla="*/ 712 w 10594"/>
                    <a:gd name="connsiteY62" fmla="*/ 447 h 10072"/>
                    <a:gd name="connsiteX63" fmla="*/ 41 w 10594"/>
                    <a:gd name="connsiteY63" fmla="*/ 913 h 10072"/>
                    <a:gd name="connsiteX64" fmla="*/ 7 w 10594"/>
                    <a:gd name="connsiteY64" fmla="*/ 0 h 10072"/>
                    <a:gd name="connsiteX65" fmla="*/ 896 w 10594"/>
                    <a:gd name="connsiteY65" fmla="*/ 115 h 10072"/>
                    <a:gd name="connsiteX66" fmla="*/ 1080 w 10594"/>
                    <a:gd name="connsiteY66" fmla="*/ 187 h 10072"/>
                    <a:gd name="connsiteX67" fmla="*/ 1263 w 10594"/>
                    <a:gd name="connsiteY67" fmla="*/ 260 h 10072"/>
                    <a:gd name="connsiteX68" fmla="*/ 1433 w 10594"/>
                    <a:gd name="connsiteY68" fmla="*/ 346 h 10072"/>
                    <a:gd name="connsiteX69" fmla="*/ 1617 w 10594"/>
                    <a:gd name="connsiteY69" fmla="*/ 447 h 10072"/>
                    <a:gd name="connsiteX70" fmla="*/ 1775 w 10594"/>
                    <a:gd name="connsiteY70" fmla="*/ 533 h 10072"/>
                    <a:gd name="connsiteX71" fmla="*/ 1931 w 10594"/>
                    <a:gd name="connsiteY71" fmla="*/ 662 h 10072"/>
                    <a:gd name="connsiteX72" fmla="*/ 2101 w 10594"/>
                    <a:gd name="connsiteY72" fmla="*/ 792 h 10072"/>
                    <a:gd name="connsiteX73" fmla="*/ 2258 w 10594"/>
                    <a:gd name="connsiteY73" fmla="*/ 922 h 10072"/>
                    <a:gd name="connsiteX74" fmla="*/ 2561 w 10594"/>
                    <a:gd name="connsiteY74" fmla="*/ 1209 h 10072"/>
                    <a:gd name="connsiteX75" fmla="*/ 2836 w 10594"/>
                    <a:gd name="connsiteY75" fmla="*/ 1554 h 10072"/>
                    <a:gd name="connsiteX76" fmla="*/ 3097 w 10594"/>
                    <a:gd name="connsiteY76" fmla="*/ 1914 h 10072"/>
                    <a:gd name="connsiteX77" fmla="*/ 3347 w 10594"/>
                    <a:gd name="connsiteY77" fmla="*/ 2303 h 10072"/>
                    <a:gd name="connsiteX78" fmla="*/ 3596 w 10594"/>
                    <a:gd name="connsiteY78" fmla="*/ 2706 h 10072"/>
                    <a:gd name="connsiteX79" fmla="*/ 3819 w 10594"/>
                    <a:gd name="connsiteY79" fmla="*/ 3123 h 10072"/>
                    <a:gd name="connsiteX80" fmla="*/ 4055 w 10594"/>
                    <a:gd name="connsiteY80" fmla="*/ 3555 h 10072"/>
                    <a:gd name="connsiteX81" fmla="*/ 4264 w 10594"/>
                    <a:gd name="connsiteY81" fmla="*/ 3999 h 10072"/>
                    <a:gd name="connsiteX82" fmla="*/ 4656 w 10594"/>
                    <a:gd name="connsiteY82" fmla="*/ 4906 h 10072"/>
                    <a:gd name="connsiteX83" fmla="*/ 5430 w 10594"/>
                    <a:gd name="connsiteY83" fmla="*/ 6705 h 10072"/>
                    <a:gd name="connsiteX84" fmla="*/ 5797 w 10594"/>
                    <a:gd name="connsiteY84" fmla="*/ 7540 h 10072"/>
                    <a:gd name="connsiteX85" fmla="*/ 5993 w 10594"/>
                    <a:gd name="connsiteY85" fmla="*/ 7900 h 10072"/>
                    <a:gd name="connsiteX86" fmla="*/ 6179 w 10594"/>
                    <a:gd name="connsiteY86" fmla="*/ 8273 h 10072"/>
                    <a:gd name="connsiteX87" fmla="*/ 6387 w 10594"/>
                    <a:gd name="connsiteY87" fmla="*/ 8605 h 10072"/>
                    <a:gd name="connsiteX88" fmla="*/ 6584 w 10594"/>
                    <a:gd name="connsiteY88" fmla="*/ 8893 h 10072"/>
                    <a:gd name="connsiteX89" fmla="*/ 6780 w 10594"/>
                    <a:gd name="connsiteY89" fmla="*/ 9165 h 10072"/>
                    <a:gd name="connsiteX90" fmla="*/ 7002 w 10594"/>
                    <a:gd name="connsiteY90" fmla="*/ 9367 h 10072"/>
                    <a:gd name="connsiteX91" fmla="*/ 7121 w 10594"/>
                    <a:gd name="connsiteY91" fmla="*/ 9467 h 10072"/>
                    <a:gd name="connsiteX92" fmla="*/ 7225 w 10594"/>
                    <a:gd name="connsiteY92" fmla="*/ 9569 h 10072"/>
                    <a:gd name="connsiteX93" fmla="*/ 7344 w 10594"/>
                    <a:gd name="connsiteY93" fmla="*/ 9626 h 10072"/>
                    <a:gd name="connsiteX94" fmla="*/ 7463 w 10594"/>
                    <a:gd name="connsiteY94" fmla="*/ 9698 h 10072"/>
                    <a:gd name="connsiteX95" fmla="*/ 7580 w 10594"/>
                    <a:gd name="connsiteY95" fmla="*/ 9741 h 10072"/>
                    <a:gd name="connsiteX96" fmla="*/ 7711 w 10594"/>
                    <a:gd name="connsiteY96" fmla="*/ 9770 h 10072"/>
                    <a:gd name="connsiteX97" fmla="*/ 7843 w 10594"/>
                    <a:gd name="connsiteY97" fmla="*/ 9813 h 10072"/>
                    <a:gd name="connsiteX98" fmla="*/ 7960 w 10594"/>
                    <a:gd name="connsiteY98" fmla="*/ 9813 h 10072"/>
                    <a:gd name="connsiteX0" fmla="*/ 8265 w 10899"/>
                    <a:gd name="connsiteY0" fmla="*/ 9813 h 10072"/>
                    <a:gd name="connsiteX1" fmla="*/ 8265 w 10899"/>
                    <a:gd name="connsiteY1" fmla="*/ 9813 h 10072"/>
                    <a:gd name="connsiteX2" fmla="*/ 8435 w 10899"/>
                    <a:gd name="connsiteY2" fmla="*/ 9813 h 10072"/>
                    <a:gd name="connsiteX3" fmla="*/ 8566 w 10899"/>
                    <a:gd name="connsiteY3" fmla="*/ 9770 h 10072"/>
                    <a:gd name="connsiteX4" fmla="*/ 8710 w 10899"/>
                    <a:gd name="connsiteY4" fmla="*/ 9727 h 10072"/>
                    <a:gd name="connsiteX5" fmla="*/ 8854 w 10899"/>
                    <a:gd name="connsiteY5" fmla="*/ 9683 h 10072"/>
                    <a:gd name="connsiteX6" fmla="*/ 8987 w 10899"/>
                    <a:gd name="connsiteY6" fmla="*/ 9598 h 10072"/>
                    <a:gd name="connsiteX7" fmla="*/ 9117 w 10899"/>
                    <a:gd name="connsiteY7" fmla="*/ 9497 h 10072"/>
                    <a:gd name="connsiteX8" fmla="*/ 9235 w 10899"/>
                    <a:gd name="connsiteY8" fmla="*/ 9410 h 10072"/>
                    <a:gd name="connsiteX9" fmla="*/ 9365 w 10899"/>
                    <a:gd name="connsiteY9" fmla="*/ 9281 h 10072"/>
                    <a:gd name="connsiteX10" fmla="*/ 9510 w 10899"/>
                    <a:gd name="connsiteY10" fmla="*/ 9151 h 10072"/>
                    <a:gd name="connsiteX11" fmla="*/ 9628 w 10899"/>
                    <a:gd name="connsiteY11" fmla="*/ 9008 h 10072"/>
                    <a:gd name="connsiteX12" fmla="*/ 9863 w 10899"/>
                    <a:gd name="connsiteY12" fmla="*/ 8676 h 10072"/>
                    <a:gd name="connsiteX13" fmla="*/ 10100 w 10899"/>
                    <a:gd name="connsiteY13" fmla="*/ 8303 h 10072"/>
                    <a:gd name="connsiteX14" fmla="*/ 10309 w 10899"/>
                    <a:gd name="connsiteY14" fmla="*/ 7900 h 10072"/>
                    <a:gd name="connsiteX15" fmla="*/ 10611 w 10899"/>
                    <a:gd name="connsiteY15" fmla="*/ 8346 h 10072"/>
                    <a:gd name="connsiteX16" fmla="*/ 10899 w 10899"/>
                    <a:gd name="connsiteY16" fmla="*/ 8763 h 10072"/>
                    <a:gd name="connsiteX17" fmla="*/ 10624 w 10899"/>
                    <a:gd name="connsiteY17" fmla="*/ 9051 h 10072"/>
                    <a:gd name="connsiteX18" fmla="*/ 10349 w 10899"/>
                    <a:gd name="connsiteY18" fmla="*/ 9310 h 10072"/>
                    <a:gd name="connsiteX19" fmla="*/ 10033 w 10899"/>
                    <a:gd name="connsiteY19" fmla="*/ 9539 h 10072"/>
                    <a:gd name="connsiteX20" fmla="*/ 9890 w 10899"/>
                    <a:gd name="connsiteY20" fmla="*/ 9626 h 10072"/>
                    <a:gd name="connsiteX21" fmla="*/ 9720 w 10899"/>
                    <a:gd name="connsiteY21" fmla="*/ 9727 h 10072"/>
                    <a:gd name="connsiteX22" fmla="*/ 9550 w 10899"/>
                    <a:gd name="connsiteY22" fmla="*/ 9813 h 10072"/>
                    <a:gd name="connsiteX23" fmla="*/ 9392 w 10899"/>
                    <a:gd name="connsiteY23" fmla="*/ 9870 h 10072"/>
                    <a:gd name="connsiteX24" fmla="*/ 9209 w 10899"/>
                    <a:gd name="connsiteY24" fmla="*/ 9942 h 10072"/>
                    <a:gd name="connsiteX25" fmla="*/ 9039 w 10899"/>
                    <a:gd name="connsiteY25" fmla="*/ 9986 h 10072"/>
                    <a:gd name="connsiteX26" fmla="*/ 8854 w 10899"/>
                    <a:gd name="connsiteY26" fmla="*/ 10015 h 10072"/>
                    <a:gd name="connsiteX27" fmla="*/ 8671 w 10899"/>
                    <a:gd name="connsiteY27" fmla="*/ 10043 h 10072"/>
                    <a:gd name="connsiteX28" fmla="*/ 8474 w 10899"/>
                    <a:gd name="connsiteY28" fmla="*/ 10072 h 10072"/>
                    <a:gd name="connsiteX29" fmla="*/ 8265 w 10899"/>
                    <a:gd name="connsiteY29" fmla="*/ 10072 h 10072"/>
                    <a:gd name="connsiteX30" fmla="*/ 8056 w 10899"/>
                    <a:gd name="connsiteY30" fmla="*/ 10072 h 10072"/>
                    <a:gd name="connsiteX31" fmla="*/ 7859 w 10899"/>
                    <a:gd name="connsiteY31" fmla="*/ 10029 h 10072"/>
                    <a:gd name="connsiteX32" fmla="*/ 7649 w 10899"/>
                    <a:gd name="connsiteY32" fmla="*/ 10001 h 10072"/>
                    <a:gd name="connsiteX33" fmla="*/ 7452 w 10899"/>
                    <a:gd name="connsiteY33" fmla="*/ 9958 h 10072"/>
                    <a:gd name="connsiteX34" fmla="*/ 7269 w 10899"/>
                    <a:gd name="connsiteY34" fmla="*/ 9884 h 10072"/>
                    <a:gd name="connsiteX35" fmla="*/ 7085 w 10899"/>
                    <a:gd name="connsiteY35" fmla="*/ 9827 h 10072"/>
                    <a:gd name="connsiteX36" fmla="*/ 6915 w 10899"/>
                    <a:gd name="connsiteY36" fmla="*/ 9727 h 10072"/>
                    <a:gd name="connsiteX37" fmla="*/ 6732 w 10899"/>
                    <a:gd name="connsiteY37" fmla="*/ 9626 h 10072"/>
                    <a:gd name="connsiteX38" fmla="*/ 6574 w 10899"/>
                    <a:gd name="connsiteY38" fmla="*/ 9539 h 10072"/>
                    <a:gd name="connsiteX39" fmla="*/ 6390 w 10899"/>
                    <a:gd name="connsiteY39" fmla="*/ 9410 h 10072"/>
                    <a:gd name="connsiteX40" fmla="*/ 6246 w 10899"/>
                    <a:gd name="connsiteY40" fmla="*/ 9296 h 10072"/>
                    <a:gd name="connsiteX41" fmla="*/ 6090 w 10899"/>
                    <a:gd name="connsiteY41" fmla="*/ 9151 h 10072"/>
                    <a:gd name="connsiteX42" fmla="*/ 5788 w 10899"/>
                    <a:gd name="connsiteY42" fmla="*/ 8849 h 10072"/>
                    <a:gd name="connsiteX43" fmla="*/ 5513 w 10899"/>
                    <a:gd name="connsiteY43" fmla="*/ 8518 h 10072"/>
                    <a:gd name="connsiteX44" fmla="*/ 5252 w 10899"/>
                    <a:gd name="connsiteY44" fmla="*/ 8158 h 10072"/>
                    <a:gd name="connsiteX45" fmla="*/ 5001 w 10899"/>
                    <a:gd name="connsiteY45" fmla="*/ 7769 h 10072"/>
                    <a:gd name="connsiteX46" fmla="*/ 4753 w 10899"/>
                    <a:gd name="connsiteY46" fmla="*/ 7367 h 10072"/>
                    <a:gd name="connsiteX47" fmla="*/ 4530 w 10899"/>
                    <a:gd name="connsiteY47" fmla="*/ 6950 h 10072"/>
                    <a:gd name="connsiteX48" fmla="*/ 4308 w 10899"/>
                    <a:gd name="connsiteY48" fmla="*/ 6518 h 10072"/>
                    <a:gd name="connsiteX49" fmla="*/ 4098 w 10899"/>
                    <a:gd name="connsiteY49" fmla="*/ 6072 h 10072"/>
                    <a:gd name="connsiteX50" fmla="*/ 3691 w 10899"/>
                    <a:gd name="connsiteY50" fmla="*/ 5166 h 10072"/>
                    <a:gd name="connsiteX51" fmla="*/ 2931 w 10899"/>
                    <a:gd name="connsiteY51" fmla="*/ 3382 h 10072"/>
                    <a:gd name="connsiteX52" fmla="*/ 2761 w 10899"/>
                    <a:gd name="connsiteY52" fmla="*/ 2935 h 10072"/>
                    <a:gd name="connsiteX53" fmla="*/ 2563 w 10899"/>
                    <a:gd name="connsiteY53" fmla="*/ 2532 h 10072"/>
                    <a:gd name="connsiteX54" fmla="*/ 2380 w 10899"/>
                    <a:gd name="connsiteY54" fmla="*/ 2173 h 10072"/>
                    <a:gd name="connsiteX55" fmla="*/ 2183 w 10899"/>
                    <a:gd name="connsiteY55" fmla="*/ 1799 h 10072"/>
                    <a:gd name="connsiteX56" fmla="*/ 1988 w 10899"/>
                    <a:gd name="connsiteY56" fmla="*/ 1468 h 10072"/>
                    <a:gd name="connsiteX57" fmla="*/ 1791 w 10899"/>
                    <a:gd name="connsiteY57" fmla="*/ 1180 h 10072"/>
                    <a:gd name="connsiteX58" fmla="*/ 1582 w 10899"/>
                    <a:gd name="connsiteY58" fmla="*/ 908 h 10072"/>
                    <a:gd name="connsiteX59" fmla="*/ 1372 w 10899"/>
                    <a:gd name="connsiteY59" fmla="*/ 706 h 10072"/>
                    <a:gd name="connsiteX60" fmla="*/ 1253 w 10899"/>
                    <a:gd name="connsiteY60" fmla="*/ 605 h 10072"/>
                    <a:gd name="connsiteX61" fmla="*/ 1136 w 10899"/>
                    <a:gd name="connsiteY61" fmla="*/ 504 h 10072"/>
                    <a:gd name="connsiteX62" fmla="*/ 1017 w 10899"/>
                    <a:gd name="connsiteY62" fmla="*/ 447 h 10072"/>
                    <a:gd name="connsiteX63" fmla="*/ 0 w 10899"/>
                    <a:gd name="connsiteY63" fmla="*/ 626 h 10072"/>
                    <a:gd name="connsiteX64" fmla="*/ 312 w 10899"/>
                    <a:gd name="connsiteY64" fmla="*/ 0 h 10072"/>
                    <a:gd name="connsiteX65" fmla="*/ 1201 w 10899"/>
                    <a:gd name="connsiteY65" fmla="*/ 115 h 10072"/>
                    <a:gd name="connsiteX66" fmla="*/ 1385 w 10899"/>
                    <a:gd name="connsiteY66" fmla="*/ 187 h 10072"/>
                    <a:gd name="connsiteX67" fmla="*/ 1568 w 10899"/>
                    <a:gd name="connsiteY67" fmla="*/ 260 h 10072"/>
                    <a:gd name="connsiteX68" fmla="*/ 1738 w 10899"/>
                    <a:gd name="connsiteY68" fmla="*/ 346 h 10072"/>
                    <a:gd name="connsiteX69" fmla="*/ 1922 w 10899"/>
                    <a:gd name="connsiteY69" fmla="*/ 447 h 10072"/>
                    <a:gd name="connsiteX70" fmla="*/ 2080 w 10899"/>
                    <a:gd name="connsiteY70" fmla="*/ 533 h 10072"/>
                    <a:gd name="connsiteX71" fmla="*/ 2236 w 10899"/>
                    <a:gd name="connsiteY71" fmla="*/ 662 h 10072"/>
                    <a:gd name="connsiteX72" fmla="*/ 2406 w 10899"/>
                    <a:gd name="connsiteY72" fmla="*/ 792 h 10072"/>
                    <a:gd name="connsiteX73" fmla="*/ 2563 w 10899"/>
                    <a:gd name="connsiteY73" fmla="*/ 922 h 10072"/>
                    <a:gd name="connsiteX74" fmla="*/ 2866 w 10899"/>
                    <a:gd name="connsiteY74" fmla="*/ 1209 h 10072"/>
                    <a:gd name="connsiteX75" fmla="*/ 3141 w 10899"/>
                    <a:gd name="connsiteY75" fmla="*/ 1554 h 10072"/>
                    <a:gd name="connsiteX76" fmla="*/ 3402 w 10899"/>
                    <a:gd name="connsiteY76" fmla="*/ 1914 h 10072"/>
                    <a:gd name="connsiteX77" fmla="*/ 3652 w 10899"/>
                    <a:gd name="connsiteY77" fmla="*/ 2303 h 10072"/>
                    <a:gd name="connsiteX78" fmla="*/ 3901 w 10899"/>
                    <a:gd name="connsiteY78" fmla="*/ 2706 h 10072"/>
                    <a:gd name="connsiteX79" fmla="*/ 4124 w 10899"/>
                    <a:gd name="connsiteY79" fmla="*/ 3123 h 10072"/>
                    <a:gd name="connsiteX80" fmla="*/ 4360 w 10899"/>
                    <a:gd name="connsiteY80" fmla="*/ 3555 h 10072"/>
                    <a:gd name="connsiteX81" fmla="*/ 4569 w 10899"/>
                    <a:gd name="connsiteY81" fmla="*/ 3999 h 10072"/>
                    <a:gd name="connsiteX82" fmla="*/ 4961 w 10899"/>
                    <a:gd name="connsiteY82" fmla="*/ 4906 h 10072"/>
                    <a:gd name="connsiteX83" fmla="*/ 5735 w 10899"/>
                    <a:gd name="connsiteY83" fmla="*/ 6705 h 10072"/>
                    <a:gd name="connsiteX84" fmla="*/ 6102 w 10899"/>
                    <a:gd name="connsiteY84" fmla="*/ 7540 h 10072"/>
                    <a:gd name="connsiteX85" fmla="*/ 6298 w 10899"/>
                    <a:gd name="connsiteY85" fmla="*/ 7900 h 10072"/>
                    <a:gd name="connsiteX86" fmla="*/ 6484 w 10899"/>
                    <a:gd name="connsiteY86" fmla="*/ 8273 h 10072"/>
                    <a:gd name="connsiteX87" fmla="*/ 6692 w 10899"/>
                    <a:gd name="connsiteY87" fmla="*/ 8605 h 10072"/>
                    <a:gd name="connsiteX88" fmla="*/ 6889 w 10899"/>
                    <a:gd name="connsiteY88" fmla="*/ 8893 h 10072"/>
                    <a:gd name="connsiteX89" fmla="*/ 7085 w 10899"/>
                    <a:gd name="connsiteY89" fmla="*/ 9165 h 10072"/>
                    <a:gd name="connsiteX90" fmla="*/ 7307 w 10899"/>
                    <a:gd name="connsiteY90" fmla="*/ 9367 h 10072"/>
                    <a:gd name="connsiteX91" fmla="*/ 7426 w 10899"/>
                    <a:gd name="connsiteY91" fmla="*/ 9467 h 10072"/>
                    <a:gd name="connsiteX92" fmla="*/ 7530 w 10899"/>
                    <a:gd name="connsiteY92" fmla="*/ 9569 h 10072"/>
                    <a:gd name="connsiteX93" fmla="*/ 7649 w 10899"/>
                    <a:gd name="connsiteY93" fmla="*/ 9626 h 10072"/>
                    <a:gd name="connsiteX94" fmla="*/ 7768 w 10899"/>
                    <a:gd name="connsiteY94" fmla="*/ 9698 h 10072"/>
                    <a:gd name="connsiteX95" fmla="*/ 7885 w 10899"/>
                    <a:gd name="connsiteY95" fmla="*/ 9741 h 10072"/>
                    <a:gd name="connsiteX96" fmla="*/ 8016 w 10899"/>
                    <a:gd name="connsiteY96" fmla="*/ 9770 h 10072"/>
                    <a:gd name="connsiteX97" fmla="*/ 8148 w 10899"/>
                    <a:gd name="connsiteY97" fmla="*/ 9813 h 10072"/>
                    <a:gd name="connsiteX98" fmla="*/ 8265 w 10899"/>
                    <a:gd name="connsiteY98" fmla="*/ 9813 h 10072"/>
                    <a:gd name="connsiteX0" fmla="*/ 7956 w 10590"/>
                    <a:gd name="connsiteY0" fmla="*/ 9813 h 10072"/>
                    <a:gd name="connsiteX1" fmla="*/ 7956 w 10590"/>
                    <a:gd name="connsiteY1" fmla="*/ 9813 h 10072"/>
                    <a:gd name="connsiteX2" fmla="*/ 8126 w 10590"/>
                    <a:gd name="connsiteY2" fmla="*/ 9813 h 10072"/>
                    <a:gd name="connsiteX3" fmla="*/ 8257 w 10590"/>
                    <a:gd name="connsiteY3" fmla="*/ 9770 h 10072"/>
                    <a:gd name="connsiteX4" fmla="*/ 8401 w 10590"/>
                    <a:gd name="connsiteY4" fmla="*/ 9727 h 10072"/>
                    <a:gd name="connsiteX5" fmla="*/ 8545 w 10590"/>
                    <a:gd name="connsiteY5" fmla="*/ 9683 h 10072"/>
                    <a:gd name="connsiteX6" fmla="*/ 8678 w 10590"/>
                    <a:gd name="connsiteY6" fmla="*/ 9598 h 10072"/>
                    <a:gd name="connsiteX7" fmla="*/ 8808 w 10590"/>
                    <a:gd name="connsiteY7" fmla="*/ 9497 h 10072"/>
                    <a:gd name="connsiteX8" fmla="*/ 8926 w 10590"/>
                    <a:gd name="connsiteY8" fmla="*/ 9410 h 10072"/>
                    <a:gd name="connsiteX9" fmla="*/ 9056 w 10590"/>
                    <a:gd name="connsiteY9" fmla="*/ 9281 h 10072"/>
                    <a:gd name="connsiteX10" fmla="*/ 9201 w 10590"/>
                    <a:gd name="connsiteY10" fmla="*/ 9151 h 10072"/>
                    <a:gd name="connsiteX11" fmla="*/ 9319 w 10590"/>
                    <a:gd name="connsiteY11" fmla="*/ 9008 h 10072"/>
                    <a:gd name="connsiteX12" fmla="*/ 9554 w 10590"/>
                    <a:gd name="connsiteY12" fmla="*/ 8676 h 10072"/>
                    <a:gd name="connsiteX13" fmla="*/ 9791 w 10590"/>
                    <a:gd name="connsiteY13" fmla="*/ 8303 h 10072"/>
                    <a:gd name="connsiteX14" fmla="*/ 10000 w 10590"/>
                    <a:gd name="connsiteY14" fmla="*/ 7900 h 10072"/>
                    <a:gd name="connsiteX15" fmla="*/ 10302 w 10590"/>
                    <a:gd name="connsiteY15" fmla="*/ 8346 h 10072"/>
                    <a:gd name="connsiteX16" fmla="*/ 10590 w 10590"/>
                    <a:gd name="connsiteY16" fmla="*/ 8763 h 10072"/>
                    <a:gd name="connsiteX17" fmla="*/ 10315 w 10590"/>
                    <a:gd name="connsiteY17" fmla="*/ 9051 h 10072"/>
                    <a:gd name="connsiteX18" fmla="*/ 10040 w 10590"/>
                    <a:gd name="connsiteY18" fmla="*/ 9310 h 10072"/>
                    <a:gd name="connsiteX19" fmla="*/ 9724 w 10590"/>
                    <a:gd name="connsiteY19" fmla="*/ 9539 h 10072"/>
                    <a:gd name="connsiteX20" fmla="*/ 9581 w 10590"/>
                    <a:gd name="connsiteY20" fmla="*/ 9626 h 10072"/>
                    <a:gd name="connsiteX21" fmla="*/ 9411 w 10590"/>
                    <a:gd name="connsiteY21" fmla="*/ 9727 h 10072"/>
                    <a:gd name="connsiteX22" fmla="*/ 9241 w 10590"/>
                    <a:gd name="connsiteY22" fmla="*/ 9813 h 10072"/>
                    <a:gd name="connsiteX23" fmla="*/ 9083 w 10590"/>
                    <a:gd name="connsiteY23" fmla="*/ 9870 h 10072"/>
                    <a:gd name="connsiteX24" fmla="*/ 8900 w 10590"/>
                    <a:gd name="connsiteY24" fmla="*/ 9942 h 10072"/>
                    <a:gd name="connsiteX25" fmla="*/ 8730 w 10590"/>
                    <a:gd name="connsiteY25" fmla="*/ 9986 h 10072"/>
                    <a:gd name="connsiteX26" fmla="*/ 8545 w 10590"/>
                    <a:gd name="connsiteY26" fmla="*/ 10015 h 10072"/>
                    <a:gd name="connsiteX27" fmla="*/ 8362 w 10590"/>
                    <a:gd name="connsiteY27" fmla="*/ 10043 h 10072"/>
                    <a:gd name="connsiteX28" fmla="*/ 8165 w 10590"/>
                    <a:gd name="connsiteY28" fmla="*/ 10072 h 10072"/>
                    <a:gd name="connsiteX29" fmla="*/ 7956 w 10590"/>
                    <a:gd name="connsiteY29" fmla="*/ 10072 h 10072"/>
                    <a:gd name="connsiteX30" fmla="*/ 7747 w 10590"/>
                    <a:gd name="connsiteY30" fmla="*/ 10072 h 10072"/>
                    <a:gd name="connsiteX31" fmla="*/ 7550 w 10590"/>
                    <a:gd name="connsiteY31" fmla="*/ 10029 h 10072"/>
                    <a:gd name="connsiteX32" fmla="*/ 7340 w 10590"/>
                    <a:gd name="connsiteY32" fmla="*/ 10001 h 10072"/>
                    <a:gd name="connsiteX33" fmla="*/ 7143 w 10590"/>
                    <a:gd name="connsiteY33" fmla="*/ 9958 h 10072"/>
                    <a:gd name="connsiteX34" fmla="*/ 6960 w 10590"/>
                    <a:gd name="connsiteY34" fmla="*/ 9884 h 10072"/>
                    <a:gd name="connsiteX35" fmla="*/ 6776 w 10590"/>
                    <a:gd name="connsiteY35" fmla="*/ 9827 h 10072"/>
                    <a:gd name="connsiteX36" fmla="*/ 6606 w 10590"/>
                    <a:gd name="connsiteY36" fmla="*/ 9727 h 10072"/>
                    <a:gd name="connsiteX37" fmla="*/ 6423 w 10590"/>
                    <a:gd name="connsiteY37" fmla="*/ 9626 h 10072"/>
                    <a:gd name="connsiteX38" fmla="*/ 6265 w 10590"/>
                    <a:gd name="connsiteY38" fmla="*/ 9539 h 10072"/>
                    <a:gd name="connsiteX39" fmla="*/ 6081 w 10590"/>
                    <a:gd name="connsiteY39" fmla="*/ 9410 h 10072"/>
                    <a:gd name="connsiteX40" fmla="*/ 5937 w 10590"/>
                    <a:gd name="connsiteY40" fmla="*/ 9296 h 10072"/>
                    <a:gd name="connsiteX41" fmla="*/ 5781 w 10590"/>
                    <a:gd name="connsiteY41" fmla="*/ 9151 h 10072"/>
                    <a:gd name="connsiteX42" fmla="*/ 5479 w 10590"/>
                    <a:gd name="connsiteY42" fmla="*/ 8849 h 10072"/>
                    <a:gd name="connsiteX43" fmla="*/ 5204 w 10590"/>
                    <a:gd name="connsiteY43" fmla="*/ 8518 h 10072"/>
                    <a:gd name="connsiteX44" fmla="*/ 4943 w 10590"/>
                    <a:gd name="connsiteY44" fmla="*/ 8158 h 10072"/>
                    <a:gd name="connsiteX45" fmla="*/ 4692 w 10590"/>
                    <a:gd name="connsiteY45" fmla="*/ 7769 h 10072"/>
                    <a:gd name="connsiteX46" fmla="*/ 4444 w 10590"/>
                    <a:gd name="connsiteY46" fmla="*/ 7367 h 10072"/>
                    <a:gd name="connsiteX47" fmla="*/ 4221 w 10590"/>
                    <a:gd name="connsiteY47" fmla="*/ 6950 h 10072"/>
                    <a:gd name="connsiteX48" fmla="*/ 3999 w 10590"/>
                    <a:gd name="connsiteY48" fmla="*/ 6518 h 10072"/>
                    <a:gd name="connsiteX49" fmla="*/ 3789 w 10590"/>
                    <a:gd name="connsiteY49" fmla="*/ 6072 h 10072"/>
                    <a:gd name="connsiteX50" fmla="*/ 3382 w 10590"/>
                    <a:gd name="connsiteY50" fmla="*/ 5166 h 10072"/>
                    <a:gd name="connsiteX51" fmla="*/ 2622 w 10590"/>
                    <a:gd name="connsiteY51" fmla="*/ 3382 h 10072"/>
                    <a:gd name="connsiteX52" fmla="*/ 2452 w 10590"/>
                    <a:gd name="connsiteY52" fmla="*/ 2935 h 10072"/>
                    <a:gd name="connsiteX53" fmla="*/ 2254 w 10590"/>
                    <a:gd name="connsiteY53" fmla="*/ 2532 h 10072"/>
                    <a:gd name="connsiteX54" fmla="*/ 2071 w 10590"/>
                    <a:gd name="connsiteY54" fmla="*/ 2173 h 10072"/>
                    <a:gd name="connsiteX55" fmla="*/ 1874 w 10590"/>
                    <a:gd name="connsiteY55" fmla="*/ 1799 h 10072"/>
                    <a:gd name="connsiteX56" fmla="*/ 1679 w 10590"/>
                    <a:gd name="connsiteY56" fmla="*/ 1468 h 10072"/>
                    <a:gd name="connsiteX57" fmla="*/ 1482 w 10590"/>
                    <a:gd name="connsiteY57" fmla="*/ 1180 h 10072"/>
                    <a:gd name="connsiteX58" fmla="*/ 1273 w 10590"/>
                    <a:gd name="connsiteY58" fmla="*/ 908 h 10072"/>
                    <a:gd name="connsiteX59" fmla="*/ 1063 w 10590"/>
                    <a:gd name="connsiteY59" fmla="*/ 706 h 10072"/>
                    <a:gd name="connsiteX60" fmla="*/ 944 w 10590"/>
                    <a:gd name="connsiteY60" fmla="*/ 605 h 10072"/>
                    <a:gd name="connsiteX61" fmla="*/ 827 w 10590"/>
                    <a:gd name="connsiteY61" fmla="*/ 504 h 10072"/>
                    <a:gd name="connsiteX62" fmla="*/ 708 w 10590"/>
                    <a:gd name="connsiteY62" fmla="*/ 447 h 10072"/>
                    <a:gd name="connsiteX63" fmla="*/ 337 w 10590"/>
                    <a:gd name="connsiteY63" fmla="*/ 411 h 10072"/>
                    <a:gd name="connsiteX64" fmla="*/ 3 w 10590"/>
                    <a:gd name="connsiteY64" fmla="*/ 0 h 10072"/>
                    <a:gd name="connsiteX65" fmla="*/ 892 w 10590"/>
                    <a:gd name="connsiteY65" fmla="*/ 115 h 10072"/>
                    <a:gd name="connsiteX66" fmla="*/ 1076 w 10590"/>
                    <a:gd name="connsiteY66" fmla="*/ 187 h 10072"/>
                    <a:gd name="connsiteX67" fmla="*/ 1259 w 10590"/>
                    <a:gd name="connsiteY67" fmla="*/ 260 h 10072"/>
                    <a:gd name="connsiteX68" fmla="*/ 1429 w 10590"/>
                    <a:gd name="connsiteY68" fmla="*/ 346 h 10072"/>
                    <a:gd name="connsiteX69" fmla="*/ 1613 w 10590"/>
                    <a:gd name="connsiteY69" fmla="*/ 447 h 10072"/>
                    <a:gd name="connsiteX70" fmla="*/ 1771 w 10590"/>
                    <a:gd name="connsiteY70" fmla="*/ 533 h 10072"/>
                    <a:gd name="connsiteX71" fmla="*/ 1927 w 10590"/>
                    <a:gd name="connsiteY71" fmla="*/ 662 h 10072"/>
                    <a:gd name="connsiteX72" fmla="*/ 2097 w 10590"/>
                    <a:gd name="connsiteY72" fmla="*/ 792 h 10072"/>
                    <a:gd name="connsiteX73" fmla="*/ 2254 w 10590"/>
                    <a:gd name="connsiteY73" fmla="*/ 922 h 10072"/>
                    <a:gd name="connsiteX74" fmla="*/ 2557 w 10590"/>
                    <a:gd name="connsiteY74" fmla="*/ 1209 h 10072"/>
                    <a:gd name="connsiteX75" fmla="*/ 2832 w 10590"/>
                    <a:gd name="connsiteY75" fmla="*/ 1554 h 10072"/>
                    <a:gd name="connsiteX76" fmla="*/ 3093 w 10590"/>
                    <a:gd name="connsiteY76" fmla="*/ 1914 h 10072"/>
                    <a:gd name="connsiteX77" fmla="*/ 3343 w 10590"/>
                    <a:gd name="connsiteY77" fmla="*/ 2303 h 10072"/>
                    <a:gd name="connsiteX78" fmla="*/ 3592 w 10590"/>
                    <a:gd name="connsiteY78" fmla="*/ 2706 h 10072"/>
                    <a:gd name="connsiteX79" fmla="*/ 3815 w 10590"/>
                    <a:gd name="connsiteY79" fmla="*/ 3123 h 10072"/>
                    <a:gd name="connsiteX80" fmla="*/ 4051 w 10590"/>
                    <a:gd name="connsiteY80" fmla="*/ 3555 h 10072"/>
                    <a:gd name="connsiteX81" fmla="*/ 4260 w 10590"/>
                    <a:gd name="connsiteY81" fmla="*/ 3999 h 10072"/>
                    <a:gd name="connsiteX82" fmla="*/ 4652 w 10590"/>
                    <a:gd name="connsiteY82" fmla="*/ 4906 h 10072"/>
                    <a:gd name="connsiteX83" fmla="*/ 5426 w 10590"/>
                    <a:gd name="connsiteY83" fmla="*/ 6705 h 10072"/>
                    <a:gd name="connsiteX84" fmla="*/ 5793 w 10590"/>
                    <a:gd name="connsiteY84" fmla="*/ 7540 h 10072"/>
                    <a:gd name="connsiteX85" fmla="*/ 5989 w 10590"/>
                    <a:gd name="connsiteY85" fmla="*/ 7900 h 10072"/>
                    <a:gd name="connsiteX86" fmla="*/ 6175 w 10590"/>
                    <a:gd name="connsiteY86" fmla="*/ 8273 h 10072"/>
                    <a:gd name="connsiteX87" fmla="*/ 6383 w 10590"/>
                    <a:gd name="connsiteY87" fmla="*/ 8605 h 10072"/>
                    <a:gd name="connsiteX88" fmla="*/ 6580 w 10590"/>
                    <a:gd name="connsiteY88" fmla="*/ 8893 h 10072"/>
                    <a:gd name="connsiteX89" fmla="*/ 6776 w 10590"/>
                    <a:gd name="connsiteY89" fmla="*/ 9165 h 10072"/>
                    <a:gd name="connsiteX90" fmla="*/ 6998 w 10590"/>
                    <a:gd name="connsiteY90" fmla="*/ 9367 h 10072"/>
                    <a:gd name="connsiteX91" fmla="*/ 7117 w 10590"/>
                    <a:gd name="connsiteY91" fmla="*/ 9467 h 10072"/>
                    <a:gd name="connsiteX92" fmla="*/ 7221 w 10590"/>
                    <a:gd name="connsiteY92" fmla="*/ 9569 h 10072"/>
                    <a:gd name="connsiteX93" fmla="*/ 7340 w 10590"/>
                    <a:gd name="connsiteY93" fmla="*/ 9626 h 10072"/>
                    <a:gd name="connsiteX94" fmla="*/ 7459 w 10590"/>
                    <a:gd name="connsiteY94" fmla="*/ 9698 h 10072"/>
                    <a:gd name="connsiteX95" fmla="*/ 7576 w 10590"/>
                    <a:gd name="connsiteY95" fmla="*/ 9741 h 10072"/>
                    <a:gd name="connsiteX96" fmla="*/ 7707 w 10590"/>
                    <a:gd name="connsiteY96" fmla="*/ 9770 h 10072"/>
                    <a:gd name="connsiteX97" fmla="*/ 7839 w 10590"/>
                    <a:gd name="connsiteY97" fmla="*/ 9813 h 10072"/>
                    <a:gd name="connsiteX98" fmla="*/ 7956 w 10590"/>
                    <a:gd name="connsiteY98" fmla="*/ 9813 h 1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0590" h="10072">
                      <a:moveTo>
                        <a:pt x="7956" y="9813"/>
                      </a:moveTo>
                      <a:lnTo>
                        <a:pt x="7956" y="9813"/>
                      </a:lnTo>
                      <a:lnTo>
                        <a:pt x="8126" y="9813"/>
                      </a:lnTo>
                      <a:cubicBezTo>
                        <a:pt x="8170" y="9799"/>
                        <a:pt x="8213" y="9784"/>
                        <a:pt x="8257" y="9770"/>
                      </a:cubicBezTo>
                      <a:cubicBezTo>
                        <a:pt x="8306" y="9756"/>
                        <a:pt x="8353" y="9741"/>
                        <a:pt x="8401" y="9727"/>
                      </a:cubicBezTo>
                      <a:lnTo>
                        <a:pt x="8545" y="9683"/>
                      </a:lnTo>
                      <a:lnTo>
                        <a:pt x="8678" y="9598"/>
                      </a:lnTo>
                      <a:cubicBezTo>
                        <a:pt x="8721" y="9564"/>
                        <a:pt x="8765" y="9531"/>
                        <a:pt x="8808" y="9497"/>
                      </a:cubicBezTo>
                      <a:cubicBezTo>
                        <a:pt x="8848" y="9468"/>
                        <a:pt x="8886" y="9439"/>
                        <a:pt x="8926" y="9410"/>
                      </a:cubicBezTo>
                      <a:lnTo>
                        <a:pt x="9056" y="9281"/>
                      </a:lnTo>
                      <a:cubicBezTo>
                        <a:pt x="9105" y="9238"/>
                        <a:pt x="9152" y="9194"/>
                        <a:pt x="9201" y="9151"/>
                      </a:cubicBezTo>
                      <a:cubicBezTo>
                        <a:pt x="9240" y="9103"/>
                        <a:pt x="9280" y="9056"/>
                        <a:pt x="9319" y="9008"/>
                      </a:cubicBezTo>
                      <a:cubicBezTo>
                        <a:pt x="9397" y="8897"/>
                        <a:pt x="9476" y="8787"/>
                        <a:pt x="9554" y="8676"/>
                      </a:cubicBezTo>
                      <a:cubicBezTo>
                        <a:pt x="9633" y="8552"/>
                        <a:pt x="9711" y="8427"/>
                        <a:pt x="9791" y="8303"/>
                      </a:cubicBezTo>
                      <a:cubicBezTo>
                        <a:pt x="9860" y="8168"/>
                        <a:pt x="9930" y="8034"/>
                        <a:pt x="10000" y="7900"/>
                      </a:cubicBezTo>
                      <a:lnTo>
                        <a:pt x="10302" y="8346"/>
                      </a:lnTo>
                      <a:lnTo>
                        <a:pt x="10590" y="8763"/>
                      </a:lnTo>
                      <a:cubicBezTo>
                        <a:pt x="10498" y="8858"/>
                        <a:pt x="10407" y="8955"/>
                        <a:pt x="10315" y="9051"/>
                      </a:cubicBezTo>
                      <a:lnTo>
                        <a:pt x="10040" y="9310"/>
                      </a:lnTo>
                      <a:lnTo>
                        <a:pt x="9724" y="9539"/>
                      </a:lnTo>
                      <a:cubicBezTo>
                        <a:pt x="9677" y="9569"/>
                        <a:pt x="9628" y="9597"/>
                        <a:pt x="9581" y="9626"/>
                      </a:cubicBezTo>
                      <a:cubicBezTo>
                        <a:pt x="9525" y="9660"/>
                        <a:pt x="9467" y="9693"/>
                        <a:pt x="9411" y="9727"/>
                      </a:cubicBezTo>
                      <a:lnTo>
                        <a:pt x="9241" y="9813"/>
                      </a:lnTo>
                      <a:lnTo>
                        <a:pt x="9083" y="9870"/>
                      </a:lnTo>
                      <a:lnTo>
                        <a:pt x="8900" y="9942"/>
                      </a:lnTo>
                      <a:lnTo>
                        <a:pt x="8730" y="9986"/>
                      </a:lnTo>
                      <a:lnTo>
                        <a:pt x="8545" y="10015"/>
                      </a:lnTo>
                      <a:lnTo>
                        <a:pt x="8362" y="10043"/>
                      </a:lnTo>
                      <a:lnTo>
                        <a:pt x="8165" y="10072"/>
                      </a:lnTo>
                      <a:lnTo>
                        <a:pt x="7956" y="10072"/>
                      </a:lnTo>
                      <a:lnTo>
                        <a:pt x="7747" y="10072"/>
                      </a:lnTo>
                      <a:lnTo>
                        <a:pt x="7550" y="10029"/>
                      </a:lnTo>
                      <a:lnTo>
                        <a:pt x="7340" y="10001"/>
                      </a:lnTo>
                      <a:lnTo>
                        <a:pt x="7143" y="9958"/>
                      </a:lnTo>
                      <a:lnTo>
                        <a:pt x="6960" y="9884"/>
                      </a:lnTo>
                      <a:lnTo>
                        <a:pt x="6776" y="9827"/>
                      </a:lnTo>
                      <a:lnTo>
                        <a:pt x="6606" y="9727"/>
                      </a:lnTo>
                      <a:lnTo>
                        <a:pt x="6423" y="9626"/>
                      </a:lnTo>
                      <a:lnTo>
                        <a:pt x="6265" y="9539"/>
                      </a:lnTo>
                      <a:lnTo>
                        <a:pt x="6081" y="9410"/>
                      </a:lnTo>
                      <a:lnTo>
                        <a:pt x="5937" y="9296"/>
                      </a:lnTo>
                      <a:cubicBezTo>
                        <a:pt x="5884" y="9248"/>
                        <a:pt x="5833" y="9199"/>
                        <a:pt x="5781" y="9151"/>
                      </a:cubicBezTo>
                      <a:lnTo>
                        <a:pt x="5479" y="8849"/>
                      </a:lnTo>
                      <a:lnTo>
                        <a:pt x="5204" y="8518"/>
                      </a:lnTo>
                      <a:lnTo>
                        <a:pt x="4943" y="8158"/>
                      </a:lnTo>
                      <a:cubicBezTo>
                        <a:pt x="4860" y="8028"/>
                        <a:pt x="4775" y="7899"/>
                        <a:pt x="4692" y="7769"/>
                      </a:cubicBezTo>
                      <a:cubicBezTo>
                        <a:pt x="4609" y="7636"/>
                        <a:pt x="4527" y="7501"/>
                        <a:pt x="4444" y="7367"/>
                      </a:cubicBezTo>
                      <a:lnTo>
                        <a:pt x="4221" y="6950"/>
                      </a:lnTo>
                      <a:lnTo>
                        <a:pt x="3999" y="6518"/>
                      </a:lnTo>
                      <a:cubicBezTo>
                        <a:pt x="3928" y="6369"/>
                        <a:pt x="3859" y="6221"/>
                        <a:pt x="3789" y="6072"/>
                      </a:cubicBezTo>
                      <a:lnTo>
                        <a:pt x="3382" y="5166"/>
                      </a:lnTo>
                      <a:lnTo>
                        <a:pt x="2622" y="3382"/>
                      </a:lnTo>
                      <a:cubicBezTo>
                        <a:pt x="2566" y="3232"/>
                        <a:pt x="2509" y="3085"/>
                        <a:pt x="2452" y="2935"/>
                      </a:cubicBezTo>
                      <a:cubicBezTo>
                        <a:pt x="2387" y="2801"/>
                        <a:pt x="2321" y="2667"/>
                        <a:pt x="2254" y="2532"/>
                      </a:cubicBezTo>
                      <a:cubicBezTo>
                        <a:pt x="2193" y="2413"/>
                        <a:pt x="2133" y="2293"/>
                        <a:pt x="2071" y="2173"/>
                      </a:cubicBezTo>
                      <a:cubicBezTo>
                        <a:pt x="2006" y="2048"/>
                        <a:pt x="1939" y="1924"/>
                        <a:pt x="1874" y="1799"/>
                      </a:cubicBezTo>
                      <a:lnTo>
                        <a:pt x="1679" y="1468"/>
                      </a:lnTo>
                      <a:lnTo>
                        <a:pt x="1482" y="1180"/>
                      </a:lnTo>
                      <a:lnTo>
                        <a:pt x="1273" y="908"/>
                      </a:lnTo>
                      <a:lnTo>
                        <a:pt x="1063" y="706"/>
                      </a:lnTo>
                      <a:cubicBezTo>
                        <a:pt x="1024" y="673"/>
                        <a:pt x="984" y="638"/>
                        <a:pt x="944" y="605"/>
                      </a:cubicBezTo>
                      <a:cubicBezTo>
                        <a:pt x="905" y="572"/>
                        <a:pt x="866" y="537"/>
                        <a:pt x="827" y="504"/>
                      </a:cubicBezTo>
                      <a:lnTo>
                        <a:pt x="708" y="447"/>
                      </a:lnTo>
                      <a:cubicBezTo>
                        <a:pt x="668" y="423"/>
                        <a:pt x="377" y="435"/>
                        <a:pt x="337" y="411"/>
                      </a:cubicBezTo>
                      <a:cubicBezTo>
                        <a:pt x="372" y="310"/>
                        <a:pt x="-32" y="101"/>
                        <a:pt x="3" y="0"/>
                      </a:cubicBezTo>
                      <a:lnTo>
                        <a:pt x="892" y="115"/>
                      </a:lnTo>
                      <a:lnTo>
                        <a:pt x="1076" y="187"/>
                      </a:lnTo>
                      <a:lnTo>
                        <a:pt x="1259" y="260"/>
                      </a:lnTo>
                      <a:cubicBezTo>
                        <a:pt x="1315" y="289"/>
                        <a:pt x="1373" y="317"/>
                        <a:pt x="1429" y="346"/>
                      </a:cubicBezTo>
                      <a:lnTo>
                        <a:pt x="1613" y="447"/>
                      </a:lnTo>
                      <a:lnTo>
                        <a:pt x="1771" y="533"/>
                      </a:lnTo>
                      <a:lnTo>
                        <a:pt x="1927" y="662"/>
                      </a:lnTo>
                      <a:cubicBezTo>
                        <a:pt x="1984" y="705"/>
                        <a:pt x="2040" y="749"/>
                        <a:pt x="2097" y="792"/>
                      </a:cubicBezTo>
                      <a:lnTo>
                        <a:pt x="2254" y="922"/>
                      </a:lnTo>
                      <a:lnTo>
                        <a:pt x="2557" y="1209"/>
                      </a:lnTo>
                      <a:lnTo>
                        <a:pt x="2832" y="1554"/>
                      </a:lnTo>
                      <a:lnTo>
                        <a:pt x="3093" y="1914"/>
                      </a:lnTo>
                      <a:cubicBezTo>
                        <a:pt x="3176" y="2044"/>
                        <a:pt x="3260" y="2173"/>
                        <a:pt x="3343" y="2303"/>
                      </a:cubicBezTo>
                      <a:lnTo>
                        <a:pt x="3592" y="2706"/>
                      </a:lnTo>
                      <a:lnTo>
                        <a:pt x="3815" y="3123"/>
                      </a:lnTo>
                      <a:cubicBezTo>
                        <a:pt x="3894" y="3266"/>
                        <a:pt x="3972" y="3411"/>
                        <a:pt x="4051" y="3555"/>
                      </a:cubicBezTo>
                      <a:cubicBezTo>
                        <a:pt x="4120" y="3703"/>
                        <a:pt x="4191" y="3852"/>
                        <a:pt x="4260" y="3999"/>
                      </a:cubicBezTo>
                      <a:lnTo>
                        <a:pt x="4652" y="4906"/>
                      </a:lnTo>
                      <a:lnTo>
                        <a:pt x="5426" y="6705"/>
                      </a:lnTo>
                      <a:cubicBezTo>
                        <a:pt x="5549" y="6983"/>
                        <a:pt x="5671" y="7262"/>
                        <a:pt x="5793" y="7540"/>
                      </a:cubicBezTo>
                      <a:lnTo>
                        <a:pt x="5989" y="7900"/>
                      </a:lnTo>
                      <a:cubicBezTo>
                        <a:pt x="6050" y="8024"/>
                        <a:pt x="6113" y="8149"/>
                        <a:pt x="6175" y="8273"/>
                      </a:cubicBezTo>
                      <a:cubicBezTo>
                        <a:pt x="6244" y="8384"/>
                        <a:pt x="6314" y="8493"/>
                        <a:pt x="6383" y="8605"/>
                      </a:cubicBezTo>
                      <a:cubicBezTo>
                        <a:pt x="6448" y="8701"/>
                        <a:pt x="6515" y="8797"/>
                        <a:pt x="6580" y="8893"/>
                      </a:cubicBezTo>
                      <a:cubicBezTo>
                        <a:pt x="6645" y="8984"/>
                        <a:pt x="6711" y="9074"/>
                        <a:pt x="6776" y="9165"/>
                      </a:cubicBezTo>
                      <a:lnTo>
                        <a:pt x="6998" y="9367"/>
                      </a:lnTo>
                      <a:cubicBezTo>
                        <a:pt x="7038" y="9400"/>
                        <a:pt x="7078" y="9434"/>
                        <a:pt x="7117" y="9467"/>
                      </a:cubicBezTo>
                      <a:lnTo>
                        <a:pt x="7221" y="9569"/>
                      </a:lnTo>
                      <a:lnTo>
                        <a:pt x="7340" y="9626"/>
                      </a:lnTo>
                      <a:lnTo>
                        <a:pt x="7459" y="9698"/>
                      </a:lnTo>
                      <a:lnTo>
                        <a:pt x="7576" y="9741"/>
                      </a:lnTo>
                      <a:lnTo>
                        <a:pt x="7707" y="9770"/>
                      </a:lnTo>
                      <a:lnTo>
                        <a:pt x="7839" y="9813"/>
                      </a:lnTo>
                      <a:lnTo>
                        <a:pt x="7956" y="9813"/>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399" name="Group 398">
                  <a:extLst>
                    <a:ext uri="{FF2B5EF4-FFF2-40B4-BE49-F238E27FC236}">
                      <a16:creationId xmlns:a16="http://schemas.microsoft.com/office/drawing/2014/main" id="{F35C5788-949F-4290-9DB8-21FADA6C8A14}"/>
                    </a:ext>
                  </a:extLst>
                </p:cNvPr>
                <p:cNvGrpSpPr/>
                <p:nvPr/>
              </p:nvGrpSpPr>
              <p:grpSpPr>
                <a:xfrm>
                  <a:off x="7912528" y="4792580"/>
                  <a:ext cx="526702" cy="640181"/>
                  <a:chOff x="-1864887" y="741508"/>
                  <a:chExt cx="274422" cy="473135"/>
                </a:xfrm>
                <a:grpFill/>
              </p:grpSpPr>
              <p:sp>
                <p:nvSpPr>
                  <p:cNvPr id="406" name="Rectangle 4098">
                    <a:extLst>
                      <a:ext uri="{FF2B5EF4-FFF2-40B4-BE49-F238E27FC236}">
                        <a16:creationId xmlns:a16="http://schemas.microsoft.com/office/drawing/2014/main" id="{7904B0AC-2BFD-4796-AB88-137CC97AB8DE}"/>
                      </a:ext>
                    </a:extLst>
                  </p:cNvPr>
                  <p:cNvSpPr/>
                  <p:nvPr/>
                </p:nvSpPr>
                <p:spPr bwMode="auto">
                  <a:xfrm>
                    <a:off x="-1785605" y="781051"/>
                    <a:ext cx="36576" cy="433592"/>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3592">
                        <a:moveTo>
                          <a:pt x="229" y="16669"/>
                        </a:moveTo>
                        <a:lnTo>
                          <a:pt x="41186" y="0"/>
                        </a:lnTo>
                        <a:lnTo>
                          <a:pt x="41186" y="431211"/>
                        </a:lnTo>
                        <a:lnTo>
                          <a:pt x="230" y="433592"/>
                        </a:lnTo>
                        <a:cubicBezTo>
                          <a:pt x="-564" y="287474"/>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07" name="Rectangle 68">
                    <a:extLst>
                      <a:ext uri="{FF2B5EF4-FFF2-40B4-BE49-F238E27FC236}">
                        <a16:creationId xmlns:a16="http://schemas.microsoft.com/office/drawing/2014/main" id="{90C8190E-C3D6-4CC9-96AA-69E34B8A79B3}"/>
                      </a:ext>
                    </a:extLst>
                  </p:cNvPr>
                  <p:cNvSpPr/>
                  <p:nvPr/>
                </p:nvSpPr>
                <p:spPr bwMode="auto">
                  <a:xfrm>
                    <a:off x="-1706323" y="741508"/>
                    <a:ext cx="36576" cy="431211"/>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1211"/>
                      <a:gd name="connsiteX1" fmla="*/ 45719 w 45719"/>
                      <a:gd name="connsiteY1" fmla="*/ 0 h 431211"/>
                      <a:gd name="connsiteX2" fmla="*/ 38575 w 45719"/>
                      <a:gd name="connsiteY2" fmla="*/ 402636 h 431211"/>
                      <a:gd name="connsiteX3" fmla="*/ 0 w 45719"/>
                      <a:gd name="connsiteY3" fmla="*/ 431211 h 431211"/>
                      <a:gd name="connsiteX4" fmla="*/ 0 w 45719"/>
                      <a:gd name="connsiteY4" fmla="*/ 0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19" h="431211">
                        <a:moveTo>
                          <a:pt x="0" y="0"/>
                        </a:moveTo>
                        <a:lnTo>
                          <a:pt x="45719" y="0"/>
                        </a:lnTo>
                        <a:lnTo>
                          <a:pt x="38575" y="402636"/>
                        </a:lnTo>
                        <a:lnTo>
                          <a:pt x="0" y="431211"/>
                        </a:lnTo>
                        <a:lnTo>
                          <a:pt x="0" y="0"/>
                        </a:ln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08" name="Rectangle 4098">
                    <a:extLst>
                      <a:ext uri="{FF2B5EF4-FFF2-40B4-BE49-F238E27FC236}">
                        <a16:creationId xmlns:a16="http://schemas.microsoft.com/office/drawing/2014/main" id="{021DDDD7-5DEC-40DB-8425-97152E8244AB}"/>
                      </a:ext>
                    </a:extLst>
                  </p:cNvPr>
                  <p:cNvSpPr/>
                  <p:nvPr/>
                </p:nvSpPr>
                <p:spPr bwMode="auto">
                  <a:xfrm>
                    <a:off x="-1864887" y="886653"/>
                    <a:ext cx="36576" cy="323820"/>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09" name="Rectangle 4098">
                    <a:extLst>
                      <a:ext uri="{FF2B5EF4-FFF2-40B4-BE49-F238E27FC236}">
                        <a16:creationId xmlns:a16="http://schemas.microsoft.com/office/drawing/2014/main" id="{C2D4E54E-9FFF-4D4D-8463-D105CF8FA132}"/>
                      </a:ext>
                    </a:extLst>
                  </p:cNvPr>
                  <p:cNvSpPr/>
                  <p:nvPr/>
                </p:nvSpPr>
                <p:spPr bwMode="auto">
                  <a:xfrm>
                    <a:off x="-1627041" y="743223"/>
                    <a:ext cx="36576" cy="274826"/>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65017"/>
                      <a:gd name="connsiteX1" fmla="*/ 41186 w 41186"/>
                      <a:gd name="connsiteY1" fmla="*/ 31682 h 465017"/>
                      <a:gd name="connsiteX2" fmla="*/ 41186 w 41186"/>
                      <a:gd name="connsiteY2" fmla="*/ 462893 h 465017"/>
                      <a:gd name="connsiteX3" fmla="*/ 230 w 41186"/>
                      <a:gd name="connsiteY3" fmla="*/ 465017 h 465017"/>
                      <a:gd name="connsiteX4" fmla="*/ 229 w 41186"/>
                      <a:gd name="connsiteY4" fmla="*/ 0 h 465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65017">
                        <a:moveTo>
                          <a:pt x="229" y="0"/>
                        </a:moveTo>
                        <a:lnTo>
                          <a:pt x="41186" y="31682"/>
                        </a:lnTo>
                        <a:lnTo>
                          <a:pt x="41186" y="462893"/>
                        </a:lnTo>
                        <a:lnTo>
                          <a:pt x="230" y="465017"/>
                        </a:lnTo>
                        <a:cubicBezTo>
                          <a:pt x="-564" y="318899"/>
                          <a:pt x="1023" y="146118"/>
                          <a:pt x="22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nvGrpSpPr>
                <p:cNvPr id="400" name="Group 399">
                  <a:extLst>
                    <a:ext uri="{FF2B5EF4-FFF2-40B4-BE49-F238E27FC236}">
                      <a16:creationId xmlns:a16="http://schemas.microsoft.com/office/drawing/2014/main" id="{0FCB2584-DF0D-4865-B640-B306CDD89F37}"/>
                    </a:ext>
                  </a:extLst>
                </p:cNvPr>
                <p:cNvGrpSpPr/>
                <p:nvPr/>
              </p:nvGrpSpPr>
              <p:grpSpPr>
                <a:xfrm>
                  <a:off x="7066354" y="4765421"/>
                  <a:ext cx="509407" cy="672315"/>
                  <a:chOff x="-2308678" y="726689"/>
                  <a:chExt cx="265411" cy="496885"/>
                </a:xfrm>
                <a:grpFill/>
              </p:grpSpPr>
              <p:sp>
                <p:nvSpPr>
                  <p:cNvPr id="402" name="Rectangle 4098">
                    <a:extLst>
                      <a:ext uri="{FF2B5EF4-FFF2-40B4-BE49-F238E27FC236}">
                        <a16:creationId xmlns:a16="http://schemas.microsoft.com/office/drawing/2014/main" id="{39D5EE94-EBFC-492E-B638-247D57CB8931}"/>
                      </a:ext>
                    </a:extLst>
                  </p:cNvPr>
                  <p:cNvSpPr/>
                  <p:nvPr/>
                </p:nvSpPr>
                <p:spPr bwMode="auto">
                  <a:xfrm>
                    <a:off x="-2233453" y="726689"/>
                    <a:ext cx="36461" cy="47883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376442 h 431211"/>
                      <a:gd name="connsiteX4" fmla="*/ 229 w 41186"/>
                      <a:gd name="connsiteY4" fmla="*/ 16669 h 431211"/>
                      <a:gd name="connsiteX0" fmla="*/ 2779 w 41055"/>
                      <a:gd name="connsiteY0" fmla="*/ 0 h 478836"/>
                      <a:gd name="connsiteX1" fmla="*/ 41055 w 41055"/>
                      <a:gd name="connsiteY1" fmla="*/ 47625 h 478836"/>
                      <a:gd name="connsiteX2" fmla="*/ 41055 w 41055"/>
                      <a:gd name="connsiteY2" fmla="*/ 478836 h 478836"/>
                      <a:gd name="connsiteX3" fmla="*/ 99 w 41055"/>
                      <a:gd name="connsiteY3" fmla="*/ 424067 h 478836"/>
                      <a:gd name="connsiteX4" fmla="*/ 2779 w 41055"/>
                      <a:gd name="connsiteY4" fmla="*/ 0 h 478836"/>
                      <a:gd name="connsiteX0" fmla="*/ 2779 w 41055"/>
                      <a:gd name="connsiteY0" fmla="*/ 0 h 478836"/>
                      <a:gd name="connsiteX1" fmla="*/ 41055 w 41055"/>
                      <a:gd name="connsiteY1" fmla="*/ 9525 h 478836"/>
                      <a:gd name="connsiteX2" fmla="*/ 41055 w 41055"/>
                      <a:gd name="connsiteY2" fmla="*/ 478836 h 478836"/>
                      <a:gd name="connsiteX3" fmla="*/ 99 w 41055"/>
                      <a:gd name="connsiteY3" fmla="*/ 424067 h 478836"/>
                      <a:gd name="connsiteX4" fmla="*/ 2779 w 41055"/>
                      <a:gd name="connsiteY4" fmla="*/ 0 h 478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55" h="478836">
                        <a:moveTo>
                          <a:pt x="2779" y="0"/>
                        </a:moveTo>
                        <a:lnTo>
                          <a:pt x="41055" y="9525"/>
                        </a:lnTo>
                        <a:lnTo>
                          <a:pt x="41055" y="478836"/>
                        </a:lnTo>
                        <a:lnTo>
                          <a:pt x="99" y="424067"/>
                        </a:lnTo>
                        <a:cubicBezTo>
                          <a:pt x="-695" y="277949"/>
                          <a:pt x="3573" y="146118"/>
                          <a:pt x="277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03" name="Rectangle 68">
                    <a:extLst>
                      <a:ext uri="{FF2B5EF4-FFF2-40B4-BE49-F238E27FC236}">
                        <a16:creationId xmlns:a16="http://schemas.microsoft.com/office/drawing/2014/main" id="{4FBB429E-9A58-43CE-A479-DC4208AC1561}"/>
                      </a:ext>
                    </a:extLst>
                  </p:cNvPr>
                  <p:cNvSpPr/>
                  <p:nvPr/>
                </p:nvSpPr>
                <p:spPr bwMode="auto">
                  <a:xfrm>
                    <a:off x="-2158346" y="753823"/>
                    <a:ext cx="39854" cy="469751"/>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1211"/>
                      <a:gd name="connsiteX1" fmla="*/ 45719 w 45719"/>
                      <a:gd name="connsiteY1" fmla="*/ 0 h 431211"/>
                      <a:gd name="connsiteX2" fmla="*/ 38575 w 45719"/>
                      <a:gd name="connsiteY2" fmla="*/ 402636 h 431211"/>
                      <a:gd name="connsiteX3" fmla="*/ 0 w 45719"/>
                      <a:gd name="connsiteY3" fmla="*/ 431211 h 431211"/>
                      <a:gd name="connsiteX4" fmla="*/ 0 w 45719"/>
                      <a:gd name="connsiteY4" fmla="*/ 0 h 431211"/>
                      <a:gd name="connsiteX0" fmla="*/ 0 w 45719"/>
                      <a:gd name="connsiteY0" fmla="*/ 0 h 435015"/>
                      <a:gd name="connsiteX1" fmla="*/ 45719 w 45719"/>
                      <a:gd name="connsiteY1" fmla="*/ 0 h 435015"/>
                      <a:gd name="connsiteX2" fmla="*/ 34369 w 45719"/>
                      <a:gd name="connsiteY2" fmla="*/ 435015 h 435015"/>
                      <a:gd name="connsiteX3" fmla="*/ 0 w 45719"/>
                      <a:gd name="connsiteY3" fmla="*/ 431211 h 435015"/>
                      <a:gd name="connsiteX4" fmla="*/ 0 w 45719"/>
                      <a:gd name="connsiteY4" fmla="*/ 0 h 435015"/>
                      <a:gd name="connsiteX0" fmla="*/ 0 w 35203"/>
                      <a:gd name="connsiteY0" fmla="*/ 0 h 435015"/>
                      <a:gd name="connsiteX1" fmla="*/ 35203 w 35203"/>
                      <a:gd name="connsiteY1" fmla="*/ 28062 h 435015"/>
                      <a:gd name="connsiteX2" fmla="*/ 34369 w 35203"/>
                      <a:gd name="connsiteY2" fmla="*/ 435015 h 435015"/>
                      <a:gd name="connsiteX3" fmla="*/ 0 w 35203"/>
                      <a:gd name="connsiteY3" fmla="*/ 431211 h 435015"/>
                      <a:gd name="connsiteX4" fmla="*/ 0 w 35203"/>
                      <a:gd name="connsiteY4" fmla="*/ 0 h 435015"/>
                      <a:gd name="connsiteX0" fmla="*/ 4206 w 35203"/>
                      <a:gd name="connsiteY0" fmla="*/ 0 h 417747"/>
                      <a:gd name="connsiteX1" fmla="*/ 35203 w 35203"/>
                      <a:gd name="connsiteY1" fmla="*/ 10794 h 417747"/>
                      <a:gd name="connsiteX2" fmla="*/ 34369 w 35203"/>
                      <a:gd name="connsiteY2" fmla="*/ 417747 h 417747"/>
                      <a:gd name="connsiteX3" fmla="*/ 0 w 35203"/>
                      <a:gd name="connsiteY3" fmla="*/ 413943 h 417747"/>
                      <a:gd name="connsiteX4" fmla="*/ 4206 w 35203"/>
                      <a:gd name="connsiteY4" fmla="*/ 0 h 417747"/>
                      <a:gd name="connsiteX0" fmla="*/ 4206 w 35203"/>
                      <a:gd name="connsiteY0" fmla="*/ 0 h 425819"/>
                      <a:gd name="connsiteX1" fmla="*/ 35203 w 35203"/>
                      <a:gd name="connsiteY1" fmla="*/ 10794 h 425819"/>
                      <a:gd name="connsiteX2" fmla="*/ 33058 w 35203"/>
                      <a:gd name="connsiteY2" fmla="*/ 425819 h 425819"/>
                      <a:gd name="connsiteX3" fmla="*/ 0 w 35203"/>
                      <a:gd name="connsiteY3" fmla="*/ 413943 h 425819"/>
                      <a:gd name="connsiteX4" fmla="*/ 4206 w 35203"/>
                      <a:gd name="connsiteY4" fmla="*/ 0 h 425819"/>
                      <a:gd name="connsiteX0" fmla="*/ 4206 w 35203"/>
                      <a:gd name="connsiteY0" fmla="*/ 0 h 425819"/>
                      <a:gd name="connsiteX1" fmla="*/ 35203 w 35203"/>
                      <a:gd name="connsiteY1" fmla="*/ 20211 h 425819"/>
                      <a:gd name="connsiteX2" fmla="*/ 33058 w 35203"/>
                      <a:gd name="connsiteY2" fmla="*/ 425819 h 425819"/>
                      <a:gd name="connsiteX3" fmla="*/ 0 w 35203"/>
                      <a:gd name="connsiteY3" fmla="*/ 413943 h 425819"/>
                      <a:gd name="connsiteX4" fmla="*/ 4206 w 35203"/>
                      <a:gd name="connsiteY4" fmla="*/ 0 h 425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03" h="425819">
                        <a:moveTo>
                          <a:pt x="4206" y="0"/>
                        </a:moveTo>
                        <a:lnTo>
                          <a:pt x="35203" y="20211"/>
                        </a:lnTo>
                        <a:lnTo>
                          <a:pt x="33058" y="425819"/>
                        </a:lnTo>
                        <a:lnTo>
                          <a:pt x="0" y="413943"/>
                        </a:lnTo>
                        <a:lnTo>
                          <a:pt x="4206" y="0"/>
                        </a:ln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04" name="Rectangle 4098">
                    <a:extLst>
                      <a:ext uri="{FF2B5EF4-FFF2-40B4-BE49-F238E27FC236}">
                        <a16:creationId xmlns:a16="http://schemas.microsoft.com/office/drawing/2014/main" id="{22513498-7899-44E7-9AF2-AB9C2331FC5E}"/>
                      </a:ext>
                    </a:extLst>
                  </p:cNvPr>
                  <p:cNvSpPr/>
                  <p:nvPr/>
                </p:nvSpPr>
                <p:spPr bwMode="auto">
                  <a:xfrm>
                    <a:off x="-2308678" y="741806"/>
                    <a:ext cx="36576" cy="323820"/>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05" name="Rectangle 4098">
                    <a:extLst>
                      <a:ext uri="{FF2B5EF4-FFF2-40B4-BE49-F238E27FC236}">
                        <a16:creationId xmlns:a16="http://schemas.microsoft.com/office/drawing/2014/main" id="{BBD27BB3-2C98-4BB2-9DD3-11B6D6D44174}"/>
                      </a:ext>
                    </a:extLst>
                  </p:cNvPr>
                  <p:cNvSpPr/>
                  <p:nvPr/>
                </p:nvSpPr>
                <p:spPr bwMode="auto">
                  <a:xfrm>
                    <a:off x="-2079843" y="855554"/>
                    <a:ext cx="36576" cy="360173"/>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39906"/>
                      <a:gd name="connsiteX1" fmla="*/ 41186 w 41186"/>
                      <a:gd name="connsiteY1" fmla="*/ 31682 h 439906"/>
                      <a:gd name="connsiteX2" fmla="*/ 39040 w 41186"/>
                      <a:gd name="connsiteY2" fmla="*/ 436080 h 439906"/>
                      <a:gd name="connsiteX3" fmla="*/ 230 w 41186"/>
                      <a:gd name="connsiteY3" fmla="*/ 439906 h 439906"/>
                      <a:gd name="connsiteX4" fmla="*/ 229 w 41186"/>
                      <a:gd name="connsiteY4" fmla="*/ 0 h 439906"/>
                      <a:gd name="connsiteX0" fmla="*/ 229 w 41186"/>
                      <a:gd name="connsiteY0" fmla="*/ 0 h 460015"/>
                      <a:gd name="connsiteX1" fmla="*/ 41186 w 41186"/>
                      <a:gd name="connsiteY1" fmla="*/ 31682 h 460015"/>
                      <a:gd name="connsiteX2" fmla="*/ 39040 w 41186"/>
                      <a:gd name="connsiteY2" fmla="*/ 436080 h 460015"/>
                      <a:gd name="connsiteX3" fmla="*/ 230 w 41186"/>
                      <a:gd name="connsiteY3" fmla="*/ 460015 h 460015"/>
                      <a:gd name="connsiteX4" fmla="*/ 229 w 41186"/>
                      <a:gd name="connsiteY4" fmla="*/ 0 h 460015"/>
                      <a:gd name="connsiteX0" fmla="*/ 2257 w 41068"/>
                      <a:gd name="connsiteY0" fmla="*/ 0 h 506938"/>
                      <a:gd name="connsiteX1" fmla="*/ 41068 w 41068"/>
                      <a:gd name="connsiteY1" fmla="*/ 78605 h 506938"/>
                      <a:gd name="connsiteX2" fmla="*/ 38922 w 41068"/>
                      <a:gd name="connsiteY2" fmla="*/ 483003 h 506938"/>
                      <a:gd name="connsiteX3" fmla="*/ 112 w 41068"/>
                      <a:gd name="connsiteY3" fmla="*/ 506938 h 506938"/>
                      <a:gd name="connsiteX4" fmla="*/ 2257 w 41068"/>
                      <a:gd name="connsiteY4" fmla="*/ 0 h 506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68" h="506938">
                        <a:moveTo>
                          <a:pt x="2257" y="0"/>
                        </a:moveTo>
                        <a:lnTo>
                          <a:pt x="41068" y="78605"/>
                        </a:lnTo>
                        <a:cubicBezTo>
                          <a:pt x="40353" y="213404"/>
                          <a:pt x="39637" y="348204"/>
                          <a:pt x="38922" y="483003"/>
                        </a:cubicBezTo>
                        <a:lnTo>
                          <a:pt x="112" y="506938"/>
                        </a:lnTo>
                        <a:cubicBezTo>
                          <a:pt x="-682" y="360820"/>
                          <a:pt x="3051" y="146118"/>
                          <a:pt x="2257"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401" name="Rectangle 4098">
                  <a:extLst>
                    <a:ext uri="{FF2B5EF4-FFF2-40B4-BE49-F238E27FC236}">
                      <a16:creationId xmlns:a16="http://schemas.microsoft.com/office/drawing/2014/main" id="{DF45FE6F-B180-4728-A31E-9C28876B7CAB}"/>
                    </a:ext>
                  </a:extLst>
                </p:cNvPr>
                <p:cNvSpPr/>
                <p:nvPr/>
              </p:nvSpPr>
              <p:spPr bwMode="auto">
                <a:xfrm>
                  <a:off x="8738635" y="4799880"/>
                  <a:ext cx="70201" cy="43814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393" name="Freeform: Shape 392">
                <a:extLst>
                  <a:ext uri="{FF2B5EF4-FFF2-40B4-BE49-F238E27FC236}">
                    <a16:creationId xmlns:a16="http://schemas.microsoft.com/office/drawing/2014/main" id="{3EB163F6-C283-4CB5-B9AA-43308F1CD3BD}"/>
                  </a:ext>
                </a:extLst>
              </p:cNvPr>
              <p:cNvSpPr/>
              <p:nvPr/>
            </p:nvSpPr>
            <p:spPr bwMode="auto">
              <a:xfrm>
                <a:off x="8068101" y="5392335"/>
                <a:ext cx="240470" cy="334018"/>
              </a:xfrm>
              <a:custGeom>
                <a:avLst/>
                <a:gdLst>
                  <a:gd name="connsiteX0" fmla="*/ 188056 w 240470"/>
                  <a:gd name="connsiteY0" fmla="*/ 0 h 334018"/>
                  <a:gd name="connsiteX1" fmla="*/ 213083 w 240470"/>
                  <a:gd name="connsiteY1" fmla="*/ 53554 h 334018"/>
                  <a:gd name="connsiteX2" fmla="*/ 240470 w 240470"/>
                  <a:gd name="connsiteY2" fmla="*/ 110376 h 334018"/>
                  <a:gd name="connsiteX3" fmla="*/ 185055 w 240470"/>
                  <a:gd name="connsiteY3" fmla="*/ 169998 h 334018"/>
                  <a:gd name="connsiteX4" fmla="*/ 155845 w 240470"/>
                  <a:gd name="connsiteY4" fmla="*/ 200594 h 334018"/>
                  <a:gd name="connsiteX5" fmla="*/ 126893 w 240470"/>
                  <a:gd name="connsiteY5" fmla="*/ 229255 h 334018"/>
                  <a:gd name="connsiteX6" fmla="*/ 96440 w 240470"/>
                  <a:gd name="connsiteY6" fmla="*/ 258702 h 334018"/>
                  <a:gd name="connsiteX7" fmla="*/ 64998 w 240470"/>
                  <a:gd name="connsiteY7" fmla="*/ 285062 h 334018"/>
                  <a:gd name="connsiteX8" fmla="*/ 32312 w 240470"/>
                  <a:gd name="connsiteY8" fmla="*/ 310273 h 334018"/>
                  <a:gd name="connsiteX9" fmla="*/ 0 w 240470"/>
                  <a:gd name="connsiteY9" fmla="*/ 334018 h 334018"/>
                  <a:gd name="connsiteX10" fmla="*/ 0 w 240470"/>
                  <a:gd name="connsiteY10" fmla="*/ 193589 h 334018"/>
                  <a:gd name="connsiteX11" fmla="*/ 51187 w 240470"/>
                  <a:gd name="connsiteY11" fmla="*/ 136472 h 334018"/>
                  <a:gd name="connsiteX12" fmla="*/ 85157 w 240470"/>
                  <a:gd name="connsiteY12" fmla="*/ 101583 h 334018"/>
                  <a:gd name="connsiteX13" fmla="*/ 117626 w 240470"/>
                  <a:gd name="connsiteY13" fmla="*/ 67479 h 334018"/>
                  <a:gd name="connsiteX14" fmla="*/ 151596 w 240470"/>
                  <a:gd name="connsiteY14" fmla="*/ 32589 h 334018"/>
                  <a:gd name="connsiteX15" fmla="*/ 188056 w 240470"/>
                  <a:gd name="connsiteY15" fmla="*/ 0 h 334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0470" h="334018">
                    <a:moveTo>
                      <a:pt x="188056" y="0"/>
                    </a:moveTo>
                    <a:lnTo>
                      <a:pt x="213083" y="53554"/>
                    </a:lnTo>
                    <a:lnTo>
                      <a:pt x="240470" y="110376"/>
                    </a:lnTo>
                    <a:lnTo>
                      <a:pt x="185055" y="169998"/>
                    </a:lnTo>
                    <a:lnTo>
                      <a:pt x="155845" y="200594"/>
                    </a:lnTo>
                    <a:lnTo>
                      <a:pt x="126893" y="229255"/>
                    </a:lnTo>
                    <a:lnTo>
                      <a:pt x="96440" y="258702"/>
                    </a:lnTo>
                    <a:lnTo>
                      <a:pt x="64998" y="285062"/>
                    </a:lnTo>
                    <a:lnTo>
                      <a:pt x="32312" y="310273"/>
                    </a:lnTo>
                    <a:lnTo>
                      <a:pt x="0" y="334018"/>
                    </a:lnTo>
                    <a:lnTo>
                      <a:pt x="0" y="193589"/>
                    </a:lnTo>
                    <a:lnTo>
                      <a:pt x="51187" y="136472"/>
                    </a:lnTo>
                    <a:lnTo>
                      <a:pt x="85157" y="101583"/>
                    </a:lnTo>
                    <a:lnTo>
                      <a:pt x="117626" y="67479"/>
                    </a:lnTo>
                    <a:lnTo>
                      <a:pt x="151596" y="32589"/>
                    </a:lnTo>
                    <a:lnTo>
                      <a:pt x="188056" y="0"/>
                    </a:lnTo>
                    <a:close/>
                  </a:path>
                </a:pathLst>
              </a:custGeom>
              <a:grpFill/>
              <a:ln w="0">
                <a:noFill/>
                <a:miter lim="800000"/>
                <a:headEnd/>
                <a:tailEnd/>
              </a:ln>
            </p:spPr>
            <p:txBody>
              <a:bodyPr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72" name="Group 371">
              <a:extLst>
                <a:ext uri="{FF2B5EF4-FFF2-40B4-BE49-F238E27FC236}">
                  <a16:creationId xmlns:a16="http://schemas.microsoft.com/office/drawing/2014/main" id="{58BDD47A-01A4-4426-BD60-2FA643184449}"/>
                </a:ext>
              </a:extLst>
            </p:cNvPr>
            <p:cNvGrpSpPr/>
            <p:nvPr/>
          </p:nvGrpSpPr>
          <p:grpSpPr>
            <a:xfrm rot="20990365">
              <a:off x="1898636" y="1900934"/>
              <a:ext cx="1695529" cy="507542"/>
              <a:chOff x="8010137" y="5314111"/>
              <a:chExt cx="2296430" cy="687417"/>
            </a:xfrm>
            <a:solidFill>
              <a:schemeClr val="bg2"/>
            </a:solidFill>
          </p:grpSpPr>
          <p:grpSp>
            <p:nvGrpSpPr>
              <p:cNvPr id="373" name="Group 372">
                <a:extLst>
                  <a:ext uri="{FF2B5EF4-FFF2-40B4-BE49-F238E27FC236}">
                    <a16:creationId xmlns:a16="http://schemas.microsoft.com/office/drawing/2014/main" id="{66947C35-CD41-479A-86A0-34BA56151634}"/>
                  </a:ext>
                </a:extLst>
              </p:cNvPr>
              <p:cNvGrpSpPr/>
              <p:nvPr/>
            </p:nvGrpSpPr>
            <p:grpSpPr>
              <a:xfrm rot="453588">
                <a:off x="8010137" y="5314111"/>
                <a:ext cx="2296430" cy="687417"/>
                <a:chOff x="6601756" y="4762070"/>
                <a:chExt cx="2296430" cy="687417"/>
              </a:xfrm>
              <a:grpFill/>
            </p:grpSpPr>
            <p:sp>
              <p:nvSpPr>
                <p:cNvPr id="375" name="Freeform 79">
                  <a:extLst>
                    <a:ext uri="{FF2B5EF4-FFF2-40B4-BE49-F238E27FC236}">
                      <a16:creationId xmlns:a16="http://schemas.microsoft.com/office/drawing/2014/main" id="{E8743C85-622F-429A-8E5D-63A56429E965}"/>
                    </a:ext>
                  </a:extLst>
                </p:cNvPr>
                <p:cNvSpPr>
                  <a:spLocks/>
                </p:cNvSpPr>
                <p:nvPr/>
              </p:nvSpPr>
              <p:spPr bwMode="auto">
                <a:xfrm>
                  <a:off x="6937031" y="4766994"/>
                  <a:ext cx="278385" cy="146457"/>
                </a:xfrm>
                <a:custGeom>
                  <a:avLst/>
                  <a:gdLst>
                    <a:gd name="T0" fmla="*/ 44 w 201"/>
                    <a:gd name="T1" fmla="*/ 150 h 150"/>
                    <a:gd name="T2" fmla="*/ 44 w 201"/>
                    <a:gd name="T3" fmla="*/ 150 h 150"/>
                    <a:gd name="T4" fmla="*/ 62 w 201"/>
                    <a:gd name="T5" fmla="*/ 122 h 150"/>
                    <a:gd name="T6" fmla="*/ 80 w 201"/>
                    <a:gd name="T7" fmla="*/ 96 h 150"/>
                    <a:gd name="T8" fmla="*/ 98 w 201"/>
                    <a:gd name="T9" fmla="*/ 74 h 150"/>
                    <a:gd name="T10" fmla="*/ 107 w 201"/>
                    <a:gd name="T11" fmla="*/ 64 h 150"/>
                    <a:gd name="T12" fmla="*/ 117 w 201"/>
                    <a:gd name="T13" fmla="*/ 55 h 150"/>
                    <a:gd name="T14" fmla="*/ 126 w 201"/>
                    <a:gd name="T15" fmla="*/ 46 h 150"/>
                    <a:gd name="T16" fmla="*/ 136 w 201"/>
                    <a:gd name="T17" fmla="*/ 39 h 150"/>
                    <a:gd name="T18" fmla="*/ 146 w 201"/>
                    <a:gd name="T19" fmla="*/ 32 h 150"/>
                    <a:gd name="T20" fmla="*/ 156 w 201"/>
                    <a:gd name="T21" fmla="*/ 27 h 150"/>
                    <a:gd name="T22" fmla="*/ 167 w 201"/>
                    <a:gd name="T23" fmla="*/ 23 h 150"/>
                    <a:gd name="T24" fmla="*/ 177 w 201"/>
                    <a:gd name="T25" fmla="*/ 20 h 150"/>
                    <a:gd name="T26" fmla="*/ 189 w 201"/>
                    <a:gd name="T27" fmla="*/ 18 h 150"/>
                    <a:gd name="T28" fmla="*/ 200 w 201"/>
                    <a:gd name="T29" fmla="*/ 18 h 150"/>
                    <a:gd name="T30" fmla="*/ 201 w 201"/>
                    <a:gd name="T31" fmla="*/ 0 h 150"/>
                    <a:gd name="T32" fmla="*/ 201 w 201"/>
                    <a:gd name="T33" fmla="*/ 0 h 150"/>
                    <a:gd name="T34" fmla="*/ 185 w 201"/>
                    <a:gd name="T35" fmla="*/ 0 h 150"/>
                    <a:gd name="T36" fmla="*/ 171 w 201"/>
                    <a:gd name="T37" fmla="*/ 1 h 150"/>
                    <a:gd name="T38" fmla="*/ 156 w 201"/>
                    <a:gd name="T39" fmla="*/ 2 h 150"/>
                    <a:gd name="T40" fmla="*/ 143 w 201"/>
                    <a:gd name="T41" fmla="*/ 6 h 150"/>
                    <a:gd name="T42" fmla="*/ 129 w 201"/>
                    <a:gd name="T43" fmla="*/ 9 h 150"/>
                    <a:gd name="T44" fmla="*/ 116 w 201"/>
                    <a:gd name="T45" fmla="*/ 13 h 150"/>
                    <a:gd name="T46" fmla="*/ 102 w 201"/>
                    <a:gd name="T47" fmla="*/ 18 h 150"/>
                    <a:gd name="T48" fmla="*/ 90 w 201"/>
                    <a:gd name="T49" fmla="*/ 23 h 150"/>
                    <a:gd name="T50" fmla="*/ 77 w 201"/>
                    <a:gd name="T51" fmla="*/ 30 h 150"/>
                    <a:gd name="T52" fmla="*/ 65 w 201"/>
                    <a:gd name="T53" fmla="*/ 37 h 150"/>
                    <a:gd name="T54" fmla="*/ 43 w 201"/>
                    <a:gd name="T55" fmla="*/ 53 h 150"/>
                    <a:gd name="T56" fmla="*/ 20 w 201"/>
                    <a:gd name="T57" fmla="*/ 71 h 150"/>
                    <a:gd name="T58" fmla="*/ 0 w 201"/>
                    <a:gd name="T59" fmla="*/ 90 h 150"/>
                    <a:gd name="T60" fmla="*/ 0 w 201"/>
                    <a:gd name="T61" fmla="*/ 90 h 150"/>
                    <a:gd name="T62" fmla="*/ 22 w 201"/>
                    <a:gd name="T63" fmla="*/ 119 h 150"/>
                    <a:gd name="T64" fmla="*/ 34 w 201"/>
                    <a:gd name="T65" fmla="*/ 134 h 150"/>
                    <a:gd name="T66" fmla="*/ 44 w 201"/>
                    <a:gd name="T67" fmla="*/ 150 h 150"/>
                    <a:gd name="T68" fmla="*/ 44 w 201"/>
                    <a:gd name="T69" fmla="*/ 150 h 1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01" h="150">
                      <a:moveTo>
                        <a:pt x="44" y="150"/>
                      </a:moveTo>
                      <a:lnTo>
                        <a:pt x="44" y="150"/>
                      </a:lnTo>
                      <a:lnTo>
                        <a:pt x="62" y="122"/>
                      </a:lnTo>
                      <a:lnTo>
                        <a:pt x="80" y="96"/>
                      </a:lnTo>
                      <a:lnTo>
                        <a:pt x="98" y="74"/>
                      </a:lnTo>
                      <a:lnTo>
                        <a:pt x="107" y="64"/>
                      </a:lnTo>
                      <a:lnTo>
                        <a:pt x="117" y="55"/>
                      </a:lnTo>
                      <a:lnTo>
                        <a:pt x="126" y="46"/>
                      </a:lnTo>
                      <a:lnTo>
                        <a:pt x="136" y="39"/>
                      </a:lnTo>
                      <a:lnTo>
                        <a:pt x="146" y="32"/>
                      </a:lnTo>
                      <a:lnTo>
                        <a:pt x="156" y="27"/>
                      </a:lnTo>
                      <a:lnTo>
                        <a:pt x="167" y="23"/>
                      </a:lnTo>
                      <a:lnTo>
                        <a:pt x="177" y="20"/>
                      </a:lnTo>
                      <a:lnTo>
                        <a:pt x="189" y="18"/>
                      </a:lnTo>
                      <a:lnTo>
                        <a:pt x="200" y="18"/>
                      </a:lnTo>
                      <a:lnTo>
                        <a:pt x="201" y="0"/>
                      </a:lnTo>
                      <a:lnTo>
                        <a:pt x="185" y="0"/>
                      </a:lnTo>
                      <a:lnTo>
                        <a:pt x="171" y="1"/>
                      </a:lnTo>
                      <a:lnTo>
                        <a:pt x="156" y="2"/>
                      </a:lnTo>
                      <a:lnTo>
                        <a:pt x="143" y="6"/>
                      </a:lnTo>
                      <a:lnTo>
                        <a:pt x="129" y="9"/>
                      </a:lnTo>
                      <a:lnTo>
                        <a:pt x="116" y="13"/>
                      </a:lnTo>
                      <a:lnTo>
                        <a:pt x="102" y="18"/>
                      </a:lnTo>
                      <a:lnTo>
                        <a:pt x="90" y="23"/>
                      </a:lnTo>
                      <a:lnTo>
                        <a:pt x="77" y="30"/>
                      </a:lnTo>
                      <a:lnTo>
                        <a:pt x="65" y="37"/>
                      </a:lnTo>
                      <a:lnTo>
                        <a:pt x="43" y="53"/>
                      </a:lnTo>
                      <a:lnTo>
                        <a:pt x="20" y="71"/>
                      </a:lnTo>
                      <a:lnTo>
                        <a:pt x="0" y="90"/>
                      </a:lnTo>
                      <a:lnTo>
                        <a:pt x="22" y="119"/>
                      </a:lnTo>
                      <a:lnTo>
                        <a:pt x="34" y="134"/>
                      </a:lnTo>
                      <a:lnTo>
                        <a:pt x="44"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76" name="Freeform 83">
                  <a:extLst>
                    <a:ext uri="{FF2B5EF4-FFF2-40B4-BE49-F238E27FC236}">
                      <a16:creationId xmlns:a16="http://schemas.microsoft.com/office/drawing/2014/main" id="{F569CB4C-4852-46F1-8D59-D2F9E6463E20}"/>
                    </a:ext>
                  </a:extLst>
                </p:cNvPr>
                <p:cNvSpPr>
                  <a:spLocks/>
                </p:cNvSpPr>
                <p:nvPr/>
              </p:nvSpPr>
              <p:spPr bwMode="auto">
                <a:xfrm>
                  <a:off x="6934261" y="4766994"/>
                  <a:ext cx="1638452" cy="682493"/>
                </a:xfrm>
                <a:custGeom>
                  <a:avLst/>
                  <a:gdLst>
                    <a:gd name="T0" fmla="*/ 816 w 1183"/>
                    <a:gd name="T1" fmla="*/ 681 h 699"/>
                    <a:gd name="T2" fmla="*/ 852 w 1183"/>
                    <a:gd name="T3" fmla="*/ 670 h 699"/>
                    <a:gd name="T4" fmla="*/ 885 w 1183"/>
                    <a:gd name="T5" fmla="*/ 646 h 699"/>
                    <a:gd name="T6" fmla="*/ 917 w 1183"/>
                    <a:gd name="T7" fmla="*/ 613 h 699"/>
                    <a:gd name="T8" fmla="*/ 956 w 1183"/>
                    <a:gd name="T9" fmla="*/ 554 h 699"/>
                    <a:gd name="T10" fmla="*/ 1012 w 1183"/>
                    <a:gd name="T11" fmla="*/ 448 h 699"/>
                    <a:gd name="T12" fmla="*/ 1090 w 1183"/>
                    <a:gd name="T13" fmla="*/ 289 h 699"/>
                    <a:gd name="T14" fmla="*/ 1134 w 1183"/>
                    <a:gd name="T15" fmla="*/ 213 h 699"/>
                    <a:gd name="T16" fmla="*/ 1183 w 1183"/>
                    <a:gd name="T17" fmla="*/ 316 h 699"/>
                    <a:gd name="T18" fmla="*/ 1112 w 1183"/>
                    <a:gd name="T19" fmla="*/ 454 h 699"/>
                    <a:gd name="T20" fmla="*/ 1053 w 1183"/>
                    <a:gd name="T21" fmla="*/ 549 h 699"/>
                    <a:gd name="T22" fmla="*/ 995 w 1183"/>
                    <a:gd name="T23" fmla="*/ 616 h 699"/>
                    <a:gd name="T24" fmla="*/ 957 w 1183"/>
                    <a:gd name="T25" fmla="*/ 649 h 699"/>
                    <a:gd name="T26" fmla="*/ 914 w 1183"/>
                    <a:gd name="T27" fmla="*/ 674 h 699"/>
                    <a:gd name="T28" fmla="*/ 870 w 1183"/>
                    <a:gd name="T29" fmla="*/ 691 h 699"/>
                    <a:gd name="T30" fmla="*/ 820 w 1183"/>
                    <a:gd name="T31" fmla="*/ 699 h 699"/>
                    <a:gd name="T32" fmla="*/ 786 w 1183"/>
                    <a:gd name="T33" fmla="*/ 699 h 699"/>
                    <a:gd name="T34" fmla="*/ 740 w 1183"/>
                    <a:gd name="T35" fmla="*/ 691 h 699"/>
                    <a:gd name="T36" fmla="*/ 699 w 1183"/>
                    <a:gd name="T37" fmla="*/ 675 h 699"/>
                    <a:gd name="T38" fmla="*/ 660 w 1183"/>
                    <a:gd name="T39" fmla="*/ 654 h 699"/>
                    <a:gd name="T40" fmla="*/ 614 w 1183"/>
                    <a:gd name="T41" fmla="*/ 615 h 699"/>
                    <a:gd name="T42" fmla="*/ 553 w 1183"/>
                    <a:gd name="T43" fmla="*/ 540 h 699"/>
                    <a:gd name="T44" fmla="*/ 500 w 1183"/>
                    <a:gd name="T45" fmla="*/ 453 h 699"/>
                    <a:gd name="T46" fmla="*/ 453 w 1183"/>
                    <a:gd name="T47" fmla="*/ 358 h 699"/>
                    <a:gd name="T48" fmla="*/ 351 w 1183"/>
                    <a:gd name="T49" fmla="*/ 150 h 699"/>
                    <a:gd name="T50" fmla="*/ 306 w 1183"/>
                    <a:gd name="T51" fmla="*/ 82 h 699"/>
                    <a:gd name="T52" fmla="*/ 266 w 1183"/>
                    <a:gd name="T53" fmla="*/ 41 h 699"/>
                    <a:gd name="T54" fmla="*/ 239 w 1183"/>
                    <a:gd name="T55" fmla="*/ 26 h 699"/>
                    <a:gd name="T56" fmla="*/ 211 w 1183"/>
                    <a:gd name="T57" fmla="*/ 19 h 699"/>
                    <a:gd name="T58" fmla="*/ 190 w 1183"/>
                    <a:gd name="T59" fmla="*/ 19 h 699"/>
                    <a:gd name="T60" fmla="*/ 157 w 1183"/>
                    <a:gd name="T61" fmla="*/ 28 h 699"/>
                    <a:gd name="T62" fmla="*/ 127 w 1183"/>
                    <a:gd name="T63" fmla="*/ 46 h 699"/>
                    <a:gd name="T64" fmla="*/ 99 w 1183"/>
                    <a:gd name="T65" fmla="*/ 74 h 699"/>
                    <a:gd name="T66" fmla="*/ 45 w 1183"/>
                    <a:gd name="T67" fmla="*/ 151 h 699"/>
                    <a:gd name="T68" fmla="*/ 23 w 1183"/>
                    <a:gd name="T69" fmla="*/ 120 h 699"/>
                    <a:gd name="T70" fmla="*/ 21 w 1183"/>
                    <a:gd name="T71" fmla="*/ 71 h 699"/>
                    <a:gd name="T72" fmla="*/ 78 w 1183"/>
                    <a:gd name="T73" fmla="*/ 30 h 699"/>
                    <a:gd name="T74" fmla="*/ 115 w 1183"/>
                    <a:gd name="T75" fmla="*/ 13 h 699"/>
                    <a:gd name="T76" fmla="*/ 157 w 1183"/>
                    <a:gd name="T77" fmla="*/ 3 h 699"/>
                    <a:gd name="T78" fmla="*/ 201 w 1183"/>
                    <a:gd name="T79" fmla="*/ 0 h 699"/>
                    <a:gd name="T80" fmla="*/ 233 w 1183"/>
                    <a:gd name="T81" fmla="*/ 2 h 699"/>
                    <a:gd name="T82" fmla="*/ 277 w 1183"/>
                    <a:gd name="T83" fmla="*/ 12 h 699"/>
                    <a:gd name="T84" fmla="*/ 318 w 1183"/>
                    <a:gd name="T85" fmla="*/ 30 h 699"/>
                    <a:gd name="T86" fmla="*/ 356 w 1183"/>
                    <a:gd name="T87" fmla="*/ 55 h 699"/>
                    <a:gd name="T88" fmla="*/ 412 w 1183"/>
                    <a:gd name="T89" fmla="*/ 107 h 699"/>
                    <a:gd name="T90" fmla="*/ 469 w 1183"/>
                    <a:gd name="T91" fmla="*/ 187 h 699"/>
                    <a:gd name="T92" fmla="*/ 520 w 1183"/>
                    <a:gd name="T93" fmla="*/ 278 h 699"/>
                    <a:gd name="T94" fmla="*/ 622 w 1183"/>
                    <a:gd name="T95" fmla="*/ 495 h 699"/>
                    <a:gd name="T96" fmla="*/ 665 w 1183"/>
                    <a:gd name="T97" fmla="*/ 575 h 699"/>
                    <a:gd name="T98" fmla="*/ 711 w 1183"/>
                    <a:gd name="T99" fmla="*/ 636 h 699"/>
                    <a:gd name="T100" fmla="*/ 745 w 1183"/>
                    <a:gd name="T101" fmla="*/ 664 h 699"/>
                    <a:gd name="T102" fmla="*/ 773 w 1183"/>
                    <a:gd name="T103" fmla="*/ 677 h 699"/>
                    <a:gd name="T104" fmla="*/ 802 w 1183"/>
                    <a:gd name="T105" fmla="*/ 681 h 6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3" h="699">
                      <a:moveTo>
                        <a:pt x="802" y="681"/>
                      </a:moveTo>
                      <a:lnTo>
                        <a:pt x="802" y="681"/>
                      </a:lnTo>
                      <a:lnTo>
                        <a:pt x="816" y="681"/>
                      </a:lnTo>
                      <a:lnTo>
                        <a:pt x="828" y="679"/>
                      </a:lnTo>
                      <a:lnTo>
                        <a:pt x="840" y="674"/>
                      </a:lnTo>
                      <a:lnTo>
                        <a:pt x="852" y="670"/>
                      </a:lnTo>
                      <a:lnTo>
                        <a:pt x="863" y="663"/>
                      </a:lnTo>
                      <a:lnTo>
                        <a:pt x="874" y="655"/>
                      </a:lnTo>
                      <a:lnTo>
                        <a:pt x="885" y="646"/>
                      </a:lnTo>
                      <a:lnTo>
                        <a:pt x="895" y="636"/>
                      </a:lnTo>
                      <a:lnTo>
                        <a:pt x="907" y="625"/>
                      </a:lnTo>
                      <a:lnTo>
                        <a:pt x="917" y="613"/>
                      </a:lnTo>
                      <a:lnTo>
                        <a:pt x="927" y="599"/>
                      </a:lnTo>
                      <a:lnTo>
                        <a:pt x="936" y="586"/>
                      </a:lnTo>
                      <a:lnTo>
                        <a:pt x="956" y="554"/>
                      </a:lnTo>
                      <a:lnTo>
                        <a:pt x="974" y="522"/>
                      </a:lnTo>
                      <a:lnTo>
                        <a:pt x="993" y="486"/>
                      </a:lnTo>
                      <a:lnTo>
                        <a:pt x="1012" y="448"/>
                      </a:lnTo>
                      <a:lnTo>
                        <a:pt x="1050" y="370"/>
                      </a:lnTo>
                      <a:lnTo>
                        <a:pt x="1070" y="329"/>
                      </a:lnTo>
                      <a:lnTo>
                        <a:pt x="1090" y="289"/>
                      </a:lnTo>
                      <a:lnTo>
                        <a:pt x="1111" y="251"/>
                      </a:lnTo>
                      <a:lnTo>
                        <a:pt x="1134" y="213"/>
                      </a:lnTo>
                      <a:lnTo>
                        <a:pt x="1158" y="263"/>
                      </a:lnTo>
                      <a:lnTo>
                        <a:pt x="1183" y="316"/>
                      </a:lnTo>
                      <a:lnTo>
                        <a:pt x="1148" y="385"/>
                      </a:lnTo>
                      <a:lnTo>
                        <a:pt x="1131" y="420"/>
                      </a:lnTo>
                      <a:lnTo>
                        <a:pt x="1112" y="454"/>
                      </a:lnTo>
                      <a:lnTo>
                        <a:pt x="1093" y="486"/>
                      </a:lnTo>
                      <a:lnTo>
                        <a:pt x="1074" y="519"/>
                      </a:lnTo>
                      <a:lnTo>
                        <a:pt x="1053" y="549"/>
                      </a:lnTo>
                      <a:lnTo>
                        <a:pt x="1030" y="577"/>
                      </a:lnTo>
                      <a:lnTo>
                        <a:pt x="1008" y="604"/>
                      </a:lnTo>
                      <a:lnTo>
                        <a:pt x="995" y="616"/>
                      </a:lnTo>
                      <a:lnTo>
                        <a:pt x="983" y="627"/>
                      </a:lnTo>
                      <a:lnTo>
                        <a:pt x="970" y="639"/>
                      </a:lnTo>
                      <a:lnTo>
                        <a:pt x="957" y="649"/>
                      </a:lnTo>
                      <a:lnTo>
                        <a:pt x="944" y="658"/>
                      </a:lnTo>
                      <a:lnTo>
                        <a:pt x="929" y="667"/>
                      </a:lnTo>
                      <a:lnTo>
                        <a:pt x="914" y="674"/>
                      </a:lnTo>
                      <a:lnTo>
                        <a:pt x="900" y="681"/>
                      </a:lnTo>
                      <a:lnTo>
                        <a:pt x="885" y="687"/>
                      </a:lnTo>
                      <a:lnTo>
                        <a:pt x="870" y="691"/>
                      </a:lnTo>
                      <a:lnTo>
                        <a:pt x="854" y="695"/>
                      </a:lnTo>
                      <a:lnTo>
                        <a:pt x="837" y="698"/>
                      </a:lnTo>
                      <a:lnTo>
                        <a:pt x="820" y="699"/>
                      </a:lnTo>
                      <a:lnTo>
                        <a:pt x="802" y="699"/>
                      </a:lnTo>
                      <a:lnTo>
                        <a:pt x="786" y="699"/>
                      </a:lnTo>
                      <a:lnTo>
                        <a:pt x="771" y="697"/>
                      </a:lnTo>
                      <a:lnTo>
                        <a:pt x="755" y="695"/>
                      </a:lnTo>
                      <a:lnTo>
                        <a:pt x="740" y="691"/>
                      </a:lnTo>
                      <a:lnTo>
                        <a:pt x="727" y="687"/>
                      </a:lnTo>
                      <a:lnTo>
                        <a:pt x="712" y="682"/>
                      </a:lnTo>
                      <a:lnTo>
                        <a:pt x="699" y="675"/>
                      </a:lnTo>
                      <a:lnTo>
                        <a:pt x="685" y="669"/>
                      </a:lnTo>
                      <a:lnTo>
                        <a:pt x="673" y="662"/>
                      </a:lnTo>
                      <a:lnTo>
                        <a:pt x="660" y="654"/>
                      </a:lnTo>
                      <a:lnTo>
                        <a:pt x="648" y="645"/>
                      </a:lnTo>
                      <a:lnTo>
                        <a:pt x="637" y="635"/>
                      </a:lnTo>
                      <a:lnTo>
                        <a:pt x="614" y="615"/>
                      </a:lnTo>
                      <a:lnTo>
                        <a:pt x="592" y="591"/>
                      </a:lnTo>
                      <a:lnTo>
                        <a:pt x="572" y="567"/>
                      </a:lnTo>
                      <a:lnTo>
                        <a:pt x="553" y="540"/>
                      </a:lnTo>
                      <a:lnTo>
                        <a:pt x="535" y="512"/>
                      </a:lnTo>
                      <a:lnTo>
                        <a:pt x="517" y="483"/>
                      </a:lnTo>
                      <a:lnTo>
                        <a:pt x="500" y="453"/>
                      </a:lnTo>
                      <a:lnTo>
                        <a:pt x="484" y="422"/>
                      </a:lnTo>
                      <a:lnTo>
                        <a:pt x="453" y="358"/>
                      </a:lnTo>
                      <a:lnTo>
                        <a:pt x="395" y="234"/>
                      </a:lnTo>
                      <a:lnTo>
                        <a:pt x="366" y="177"/>
                      </a:lnTo>
                      <a:lnTo>
                        <a:pt x="351" y="150"/>
                      </a:lnTo>
                      <a:lnTo>
                        <a:pt x="337" y="125"/>
                      </a:lnTo>
                      <a:lnTo>
                        <a:pt x="322" y="102"/>
                      </a:lnTo>
                      <a:lnTo>
                        <a:pt x="306" y="82"/>
                      </a:lnTo>
                      <a:lnTo>
                        <a:pt x="291" y="64"/>
                      </a:lnTo>
                      <a:lnTo>
                        <a:pt x="275" y="48"/>
                      </a:lnTo>
                      <a:lnTo>
                        <a:pt x="266" y="41"/>
                      </a:lnTo>
                      <a:lnTo>
                        <a:pt x="257" y="36"/>
                      </a:lnTo>
                      <a:lnTo>
                        <a:pt x="248" y="30"/>
                      </a:lnTo>
                      <a:lnTo>
                        <a:pt x="239" y="26"/>
                      </a:lnTo>
                      <a:lnTo>
                        <a:pt x="230" y="22"/>
                      </a:lnTo>
                      <a:lnTo>
                        <a:pt x="221" y="20"/>
                      </a:lnTo>
                      <a:lnTo>
                        <a:pt x="211" y="19"/>
                      </a:lnTo>
                      <a:lnTo>
                        <a:pt x="201" y="18"/>
                      </a:lnTo>
                      <a:lnTo>
                        <a:pt x="190" y="19"/>
                      </a:lnTo>
                      <a:lnTo>
                        <a:pt x="178" y="20"/>
                      </a:lnTo>
                      <a:lnTo>
                        <a:pt x="167" y="23"/>
                      </a:lnTo>
                      <a:lnTo>
                        <a:pt x="157" y="28"/>
                      </a:lnTo>
                      <a:lnTo>
                        <a:pt x="147" y="32"/>
                      </a:lnTo>
                      <a:lnTo>
                        <a:pt x="137" y="39"/>
                      </a:lnTo>
                      <a:lnTo>
                        <a:pt x="127" y="46"/>
                      </a:lnTo>
                      <a:lnTo>
                        <a:pt x="117" y="55"/>
                      </a:lnTo>
                      <a:lnTo>
                        <a:pt x="108" y="64"/>
                      </a:lnTo>
                      <a:lnTo>
                        <a:pt x="99" y="74"/>
                      </a:lnTo>
                      <a:lnTo>
                        <a:pt x="79" y="96"/>
                      </a:lnTo>
                      <a:lnTo>
                        <a:pt x="63" y="122"/>
                      </a:lnTo>
                      <a:lnTo>
                        <a:pt x="45" y="151"/>
                      </a:lnTo>
                      <a:lnTo>
                        <a:pt x="34" y="134"/>
                      </a:lnTo>
                      <a:lnTo>
                        <a:pt x="23" y="120"/>
                      </a:lnTo>
                      <a:lnTo>
                        <a:pt x="0" y="91"/>
                      </a:lnTo>
                      <a:lnTo>
                        <a:pt x="21" y="71"/>
                      </a:lnTo>
                      <a:lnTo>
                        <a:pt x="43" y="53"/>
                      </a:lnTo>
                      <a:lnTo>
                        <a:pt x="66" y="37"/>
                      </a:lnTo>
                      <a:lnTo>
                        <a:pt x="78" y="30"/>
                      </a:lnTo>
                      <a:lnTo>
                        <a:pt x="91" y="23"/>
                      </a:lnTo>
                      <a:lnTo>
                        <a:pt x="103" y="18"/>
                      </a:lnTo>
                      <a:lnTo>
                        <a:pt x="115" y="13"/>
                      </a:lnTo>
                      <a:lnTo>
                        <a:pt x="129" y="9"/>
                      </a:lnTo>
                      <a:lnTo>
                        <a:pt x="142" y="6"/>
                      </a:lnTo>
                      <a:lnTo>
                        <a:pt x="157" y="3"/>
                      </a:lnTo>
                      <a:lnTo>
                        <a:pt x="172" y="1"/>
                      </a:lnTo>
                      <a:lnTo>
                        <a:pt x="186" y="0"/>
                      </a:lnTo>
                      <a:lnTo>
                        <a:pt x="201" y="0"/>
                      </a:lnTo>
                      <a:lnTo>
                        <a:pt x="218" y="1"/>
                      </a:lnTo>
                      <a:lnTo>
                        <a:pt x="233" y="2"/>
                      </a:lnTo>
                      <a:lnTo>
                        <a:pt x="248" y="4"/>
                      </a:lnTo>
                      <a:lnTo>
                        <a:pt x="263" y="8"/>
                      </a:lnTo>
                      <a:lnTo>
                        <a:pt x="277" y="12"/>
                      </a:lnTo>
                      <a:lnTo>
                        <a:pt x="292" y="18"/>
                      </a:lnTo>
                      <a:lnTo>
                        <a:pt x="305" y="23"/>
                      </a:lnTo>
                      <a:lnTo>
                        <a:pt x="318" y="30"/>
                      </a:lnTo>
                      <a:lnTo>
                        <a:pt x="331" y="38"/>
                      </a:lnTo>
                      <a:lnTo>
                        <a:pt x="344" y="46"/>
                      </a:lnTo>
                      <a:lnTo>
                        <a:pt x="356" y="55"/>
                      </a:lnTo>
                      <a:lnTo>
                        <a:pt x="367" y="64"/>
                      </a:lnTo>
                      <a:lnTo>
                        <a:pt x="390" y="85"/>
                      </a:lnTo>
                      <a:lnTo>
                        <a:pt x="412" y="107"/>
                      </a:lnTo>
                      <a:lnTo>
                        <a:pt x="432" y="132"/>
                      </a:lnTo>
                      <a:lnTo>
                        <a:pt x="451" y="159"/>
                      </a:lnTo>
                      <a:lnTo>
                        <a:pt x="469" y="187"/>
                      </a:lnTo>
                      <a:lnTo>
                        <a:pt x="487" y="216"/>
                      </a:lnTo>
                      <a:lnTo>
                        <a:pt x="504" y="246"/>
                      </a:lnTo>
                      <a:lnTo>
                        <a:pt x="520" y="278"/>
                      </a:lnTo>
                      <a:lnTo>
                        <a:pt x="550" y="342"/>
                      </a:lnTo>
                      <a:lnTo>
                        <a:pt x="608" y="466"/>
                      </a:lnTo>
                      <a:lnTo>
                        <a:pt x="622" y="495"/>
                      </a:lnTo>
                      <a:lnTo>
                        <a:pt x="636" y="523"/>
                      </a:lnTo>
                      <a:lnTo>
                        <a:pt x="650" y="550"/>
                      </a:lnTo>
                      <a:lnTo>
                        <a:pt x="665" y="575"/>
                      </a:lnTo>
                      <a:lnTo>
                        <a:pt x="680" y="597"/>
                      </a:lnTo>
                      <a:lnTo>
                        <a:pt x="695" y="618"/>
                      </a:lnTo>
                      <a:lnTo>
                        <a:pt x="711" y="636"/>
                      </a:lnTo>
                      <a:lnTo>
                        <a:pt x="728" y="652"/>
                      </a:lnTo>
                      <a:lnTo>
                        <a:pt x="737" y="659"/>
                      </a:lnTo>
                      <a:lnTo>
                        <a:pt x="745" y="664"/>
                      </a:lnTo>
                      <a:lnTo>
                        <a:pt x="754" y="669"/>
                      </a:lnTo>
                      <a:lnTo>
                        <a:pt x="763" y="673"/>
                      </a:lnTo>
                      <a:lnTo>
                        <a:pt x="773" y="677"/>
                      </a:lnTo>
                      <a:lnTo>
                        <a:pt x="782" y="679"/>
                      </a:lnTo>
                      <a:lnTo>
                        <a:pt x="792" y="681"/>
                      </a:lnTo>
                      <a:lnTo>
                        <a:pt x="802" y="681"/>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77" name="Freeform 84">
                  <a:extLst>
                    <a:ext uri="{FF2B5EF4-FFF2-40B4-BE49-F238E27FC236}">
                      <a16:creationId xmlns:a16="http://schemas.microsoft.com/office/drawing/2014/main" id="{BCF92DBE-D4A0-47AB-890A-858492F6C8B4}"/>
                    </a:ext>
                  </a:extLst>
                </p:cNvPr>
                <p:cNvSpPr>
                  <a:spLocks/>
                </p:cNvSpPr>
                <p:nvPr/>
              </p:nvSpPr>
              <p:spPr bwMode="auto">
                <a:xfrm>
                  <a:off x="8619801" y="4779687"/>
                  <a:ext cx="278385" cy="146457"/>
                </a:xfrm>
                <a:custGeom>
                  <a:avLst/>
                  <a:gdLst>
                    <a:gd name="T0" fmla="*/ 45 w 201"/>
                    <a:gd name="T1" fmla="*/ 150 h 150"/>
                    <a:gd name="T2" fmla="*/ 45 w 201"/>
                    <a:gd name="T3" fmla="*/ 150 h 150"/>
                    <a:gd name="T4" fmla="*/ 62 w 201"/>
                    <a:gd name="T5" fmla="*/ 122 h 150"/>
                    <a:gd name="T6" fmla="*/ 80 w 201"/>
                    <a:gd name="T7" fmla="*/ 97 h 150"/>
                    <a:gd name="T8" fmla="*/ 98 w 201"/>
                    <a:gd name="T9" fmla="*/ 74 h 150"/>
                    <a:gd name="T10" fmla="*/ 108 w 201"/>
                    <a:gd name="T11" fmla="*/ 64 h 150"/>
                    <a:gd name="T12" fmla="*/ 117 w 201"/>
                    <a:gd name="T13" fmla="*/ 55 h 150"/>
                    <a:gd name="T14" fmla="*/ 127 w 201"/>
                    <a:gd name="T15" fmla="*/ 46 h 150"/>
                    <a:gd name="T16" fmla="*/ 137 w 201"/>
                    <a:gd name="T17" fmla="*/ 40 h 150"/>
                    <a:gd name="T18" fmla="*/ 147 w 201"/>
                    <a:gd name="T19" fmla="*/ 33 h 150"/>
                    <a:gd name="T20" fmla="*/ 157 w 201"/>
                    <a:gd name="T21" fmla="*/ 27 h 150"/>
                    <a:gd name="T22" fmla="*/ 167 w 201"/>
                    <a:gd name="T23" fmla="*/ 24 h 150"/>
                    <a:gd name="T24" fmla="*/ 179 w 201"/>
                    <a:gd name="T25" fmla="*/ 21 h 150"/>
                    <a:gd name="T26" fmla="*/ 190 w 201"/>
                    <a:gd name="T27" fmla="*/ 18 h 150"/>
                    <a:gd name="T28" fmla="*/ 201 w 201"/>
                    <a:gd name="T29" fmla="*/ 18 h 150"/>
                    <a:gd name="T30" fmla="*/ 201 w 201"/>
                    <a:gd name="T31" fmla="*/ 0 h 150"/>
                    <a:gd name="T32" fmla="*/ 201 w 201"/>
                    <a:gd name="T33" fmla="*/ 0 h 150"/>
                    <a:gd name="T34" fmla="*/ 186 w 201"/>
                    <a:gd name="T35" fmla="*/ 0 h 150"/>
                    <a:gd name="T36" fmla="*/ 171 w 201"/>
                    <a:gd name="T37" fmla="*/ 1 h 150"/>
                    <a:gd name="T38" fmla="*/ 157 w 201"/>
                    <a:gd name="T39" fmla="*/ 4 h 150"/>
                    <a:gd name="T40" fmla="*/ 143 w 201"/>
                    <a:gd name="T41" fmla="*/ 6 h 150"/>
                    <a:gd name="T42" fmla="*/ 129 w 201"/>
                    <a:gd name="T43" fmla="*/ 9 h 150"/>
                    <a:gd name="T44" fmla="*/ 116 w 201"/>
                    <a:gd name="T45" fmla="*/ 14 h 150"/>
                    <a:gd name="T46" fmla="*/ 103 w 201"/>
                    <a:gd name="T47" fmla="*/ 18 h 150"/>
                    <a:gd name="T48" fmla="*/ 91 w 201"/>
                    <a:gd name="T49" fmla="*/ 24 h 150"/>
                    <a:gd name="T50" fmla="*/ 78 w 201"/>
                    <a:gd name="T51" fmla="*/ 31 h 150"/>
                    <a:gd name="T52" fmla="*/ 66 w 201"/>
                    <a:gd name="T53" fmla="*/ 37 h 150"/>
                    <a:gd name="T54" fmla="*/ 43 w 201"/>
                    <a:gd name="T55" fmla="*/ 53 h 150"/>
                    <a:gd name="T56" fmla="*/ 21 w 201"/>
                    <a:gd name="T57" fmla="*/ 71 h 150"/>
                    <a:gd name="T58" fmla="*/ 0 w 201"/>
                    <a:gd name="T59" fmla="*/ 91 h 150"/>
                    <a:gd name="T60" fmla="*/ 0 w 201"/>
                    <a:gd name="T61" fmla="*/ 91 h 150"/>
                    <a:gd name="T62" fmla="*/ 23 w 201"/>
                    <a:gd name="T63" fmla="*/ 119 h 150"/>
                    <a:gd name="T64" fmla="*/ 34 w 201"/>
                    <a:gd name="T65" fmla="*/ 135 h 150"/>
                    <a:gd name="T66" fmla="*/ 45 w 201"/>
                    <a:gd name="T67" fmla="*/ 150 h 150"/>
                    <a:gd name="T68" fmla="*/ 45 w 201"/>
                    <a:gd name="T69" fmla="*/ 150 h 1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01" h="150">
                      <a:moveTo>
                        <a:pt x="45" y="150"/>
                      </a:moveTo>
                      <a:lnTo>
                        <a:pt x="45" y="150"/>
                      </a:lnTo>
                      <a:lnTo>
                        <a:pt x="62" y="122"/>
                      </a:lnTo>
                      <a:lnTo>
                        <a:pt x="80" y="97"/>
                      </a:lnTo>
                      <a:lnTo>
                        <a:pt x="98" y="74"/>
                      </a:lnTo>
                      <a:lnTo>
                        <a:pt x="108" y="64"/>
                      </a:lnTo>
                      <a:lnTo>
                        <a:pt x="117" y="55"/>
                      </a:lnTo>
                      <a:lnTo>
                        <a:pt x="127" y="46"/>
                      </a:lnTo>
                      <a:lnTo>
                        <a:pt x="137" y="40"/>
                      </a:lnTo>
                      <a:lnTo>
                        <a:pt x="147" y="33"/>
                      </a:lnTo>
                      <a:lnTo>
                        <a:pt x="157" y="27"/>
                      </a:lnTo>
                      <a:lnTo>
                        <a:pt x="167" y="24"/>
                      </a:lnTo>
                      <a:lnTo>
                        <a:pt x="179" y="21"/>
                      </a:lnTo>
                      <a:lnTo>
                        <a:pt x="190" y="18"/>
                      </a:lnTo>
                      <a:lnTo>
                        <a:pt x="201" y="18"/>
                      </a:lnTo>
                      <a:lnTo>
                        <a:pt x="201" y="0"/>
                      </a:lnTo>
                      <a:lnTo>
                        <a:pt x="186" y="0"/>
                      </a:lnTo>
                      <a:lnTo>
                        <a:pt x="171" y="1"/>
                      </a:lnTo>
                      <a:lnTo>
                        <a:pt x="157" y="4"/>
                      </a:lnTo>
                      <a:lnTo>
                        <a:pt x="143" y="6"/>
                      </a:lnTo>
                      <a:lnTo>
                        <a:pt x="129" y="9"/>
                      </a:lnTo>
                      <a:lnTo>
                        <a:pt x="116" y="14"/>
                      </a:lnTo>
                      <a:lnTo>
                        <a:pt x="103" y="18"/>
                      </a:lnTo>
                      <a:lnTo>
                        <a:pt x="91" y="24"/>
                      </a:lnTo>
                      <a:lnTo>
                        <a:pt x="78" y="31"/>
                      </a:lnTo>
                      <a:lnTo>
                        <a:pt x="66" y="37"/>
                      </a:lnTo>
                      <a:lnTo>
                        <a:pt x="43" y="53"/>
                      </a:lnTo>
                      <a:lnTo>
                        <a:pt x="21" y="71"/>
                      </a:lnTo>
                      <a:lnTo>
                        <a:pt x="0" y="91"/>
                      </a:lnTo>
                      <a:lnTo>
                        <a:pt x="23" y="119"/>
                      </a:lnTo>
                      <a:lnTo>
                        <a:pt x="34" y="135"/>
                      </a:lnTo>
                      <a:lnTo>
                        <a:pt x="45" y="150"/>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78" name="Freeform 86">
                  <a:extLst>
                    <a:ext uri="{FF2B5EF4-FFF2-40B4-BE49-F238E27FC236}">
                      <a16:creationId xmlns:a16="http://schemas.microsoft.com/office/drawing/2014/main" id="{355FC366-613E-4DE4-88C9-6278B59F21AA}"/>
                    </a:ext>
                  </a:extLst>
                </p:cNvPr>
                <p:cNvSpPr>
                  <a:spLocks/>
                </p:cNvSpPr>
                <p:nvPr/>
              </p:nvSpPr>
              <p:spPr bwMode="auto">
                <a:xfrm>
                  <a:off x="7769414" y="4774805"/>
                  <a:ext cx="1120462" cy="614146"/>
                </a:xfrm>
                <a:custGeom>
                  <a:avLst/>
                  <a:gdLst>
                    <a:gd name="T0" fmla="*/ 0 w 809"/>
                    <a:gd name="T1" fmla="*/ 384 h 629"/>
                    <a:gd name="T2" fmla="*/ 49 w 809"/>
                    <a:gd name="T3" fmla="*/ 487 h 629"/>
                    <a:gd name="T4" fmla="*/ 71 w 809"/>
                    <a:gd name="T5" fmla="*/ 449 h 629"/>
                    <a:gd name="T6" fmla="*/ 113 w 809"/>
                    <a:gd name="T7" fmla="*/ 371 h 629"/>
                    <a:gd name="T8" fmla="*/ 170 w 809"/>
                    <a:gd name="T9" fmla="*/ 252 h 629"/>
                    <a:gd name="T10" fmla="*/ 208 w 809"/>
                    <a:gd name="T11" fmla="*/ 179 h 629"/>
                    <a:gd name="T12" fmla="*/ 246 w 809"/>
                    <a:gd name="T13" fmla="*/ 114 h 629"/>
                    <a:gd name="T14" fmla="*/ 265 w 809"/>
                    <a:gd name="T15" fmla="*/ 87 h 629"/>
                    <a:gd name="T16" fmla="*/ 287 w 809"/>
                    <a:gd name="T17" fmla="*/ 64 h 629"/>
                    <a:gd name="T18" fmla="*/ 308 w 809"/>
                    <a:gd name="T19" fmla="*/ 45 h 629"/>
                    <a:gd name="T20" fmla="*/ 331 w 809"/>
                    <a:gd name="T21" fmla="*/ 30 h 629"/>
                    <a:gd name="T22" fmla="*/ 354 w 809"/>
                    <a:gd name="T23" fmla="*/ 21 h 629"/>
                    <a:gd name="T24" fmla="*/ 380 w 809"/>
                    <a:gd name="T25" fmla="*/ 19 h 629"/>
                    <a:gd name="T26" fmla="*/ 380 w 809"/>
                    <a:gd name="T27" fmla="*/ 19 h 629"/>
                    <a:gd name="T28" fmla="*/ 412 w 809"/>
                    <a:gd name="T29" fmla="*/ 23 h 629"/>
                    <a:gd name="T30" fmla="*/ 441 w 809"/>
                    <a:gd name="T31" fmla="*/ 38 h 629"/>
                    <a:gd name="T32" fmla="*/ 468 w 809"/>
                    <a:gd name="T33" fmla="*/ 60 h 629"/>
                    <a:gd name="T34" fmla="*/ 494 w 809"/>
                    <a:gd name="T35" fmla="*/ 91 h 629"/>
                    <a:gd name="T36" fmla="*/ 517 w 809"/>
                    <a:gd name="T37" fmla="*/ 126 h 629"/>
                    <a:gd name="T38" fmla="*/ 541 w 809"/>
                    <a:gd name="T39" fmla="*/ 167 h 629"/>
                    <a:gd name="T40" fmla="*/ 587 w 809"/>
                    <a:gd name="T41" fmla="*/ 260 h 629"/>
                    <a:gd name="T42" fmla="*/ 658 w 809"/>
                    <a:gd name="T43" fmla="*/ 412 h 629"/>
                    <a:gd name="T44" fmla="*/ 697 w 809"/>
                    <a:gd name="T45" fmla="*/ 486 h 629"/>
                    <a:gd name="T46" fmla="*/ 725 w 809"/>
                    <a:gd name="T47" fmla="*/ 532 h 629"/>
                    <a:gd name="T48" fmla="*/ 757 w 809"/>
                    <a:gd name="T49" fmla="*/ 574 h 629"/>
                    <a:gd name="T50" fmla="*/ 790 w 809"/>
                    <a:gd name="T51" fmla="*/ 613 h 629"/>
                    <a:gd name="T52" fmla="*/ 809 w 809"/>
                    <a:gd name="T53" fmla="*/ 510 h 629"/>
                    <a:gd name="T54" fmla="*/ 790 w 809"/>
                    <a:gd name="T55" fmla="*/ 471 h 629"/>
                    <a:gd name="T56" fmla="*/ 732 w 809"/>
                    <a:gd name="T57" fmla="*/ 346 h 629"/>
                    <a:gd name="T58" fmla="*/ 690 w 809"/>
                    <a:gd name="T59" fmla="*/ 261 h 629"/>
                    <a:gd name="T60" fmla="*/ 644 w 809"/>
                    <a:gd name="T61" fmla="*/ 181 h 629"/>
                    <a:gd name="T62" fmla="*/ 618 w 809"/>
                    <a:gd name="T63" fmla="*/ 144 h 629"/>
                    <a:gd name="T64" fmla="*/ 591 w 809"/>
                    <a:gd name="T65" fmla="*/ 110 h 629"/>
                    <a:gd name="T66" fmla="*/ 562 w 809"/>
                    <a:gd name="T67" fmla="*/ 79 h 629"/>
                    <a:gd name="T68" fmla="*/ 532 w 809"/>
                    <a:gd name="T69" fmla="*/ 52 h 629"/>
                    <a:gd name="T70" fmla="*/ 498 w 809"/>
                    <a:gd name="T71" fmla="*/ 31 h 629"/>
                    <a:gd name="T72" fmla="*/ 461 w 809"/>
                    <a:gd name="T73" fmla="*/ 14 h 629"/>
                    <a:gd name="T74" fmla="*/ 423 w 809"/>
                    <a:gd name="T75" fmla="*/ 4 h 629"/>
                    <a:gd name="T76" fmla="*/ 380 w 809"/>
                    <a:gd name="T77" fmla="*/ 0 h 629"/>
                    <a:gd name="T78" fmla="*/ 380 w 809"/>
                    <a:gd name="T79" fmla="*/ 1 h 629"/>
                    <a:gd name="T80" fmla="*/ 345 w 809"/>
                    <a:gd name="T81" fmla="*/ 2 h 629"/>
                    <a:gd name="T82" fmla="*/ 313 w 809"/>
                    <a:gd name="T83" fmla="*/ 9 h 629"/>
                    <a:gd name="T84" fmla="*/ 282 w 809"/>
                    <a:gd name="T85" fmla="*/ 20 h 629"/>
                    <a:gd name="T86" fmla="*/ 253 w 809"/>
                    <a:gd name="T87" fmla="*/ 33 h 629"/>
                    <a:gd name="T88" fmla="*/ 225 w 809"/>
                    <a:gd name="T89" fmla="*/ 51 h 629"/>
                    <a:gd name="T90" fmla="*/ 199 w 809"/>
                    <a:gd name="T91" fmla="*/ 73 h 629"/>
                    <a:gd name="T92" fmla="*/ 176 w 809"/>
                    <a:gd name="T93" fmla="*/ 96 h 629"/>
                    <a:gd name="T94" fmla="*/ 129 w 809"/>
                    <a:gd name="T95" fmla="*/ 151 h 629"/>
                    <a:gd name="T96" fmla="*/ 89 w 809"/>
                    <a:gd name="T97" fmla="*/ 214 h 629"/>
                    <a:gd name="T98" fmla="*/ 52 w 809"/>
                    <a:gd name="T99" fmla="*/ 280 h 629"/>
                    <a:gd name="T100" fmla="*/ 0 w 809"/>
                    <a:gd name="T101" fmla="*/ 384 h 62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09" h="629">
                      <a:moveTo>
                        <a:pt x="0" y="384"/>
                      </a:moveTo>
                      <a:lnTo>
                        <a:pt x="0" y="384"/>
                      </a:lnTo>
                      <a:lnTo>
                        <a:pt x="24" y="437"/>
                      </a:lnTo>
                      <a:lnTo>
                        <a:pt x="49" y="487"/>
                      </a:lnTo>
                      <a:lnTo>
                        <a:pt x="71" y="449"/>
                      </a:lnTo>
                      <a:lnTo>
                        <a:pt x="92" y="411"/>
                      </a:lnTo>
                      <a:lnTo>
                        <a:pt x="113" y="371"/>
                      </a:lnTo>
                      <a:lnTo>
                        <a:pt x="133" y="330"/>
                      </a:lnTo>
                      <a:lnTo>
                        <a:pt x="170" y="252"/>
                      </a:lnTo>
                      <a:lnTo>
                        <a:pt x="189" y="215"/>
                      </a:lnTo>
                      <a:lnTo>
                        <a:pt x="208" y="179"/>
                      </a:lnTo>
                      <a:lnTo>
                        <a:pt x="227" y="145"/>
                      </a:lnTo>
                      <a:lnTo>
                        <a:pt x="246" y="114"/>
                      </a:lnTo>
                      <a:lnTo>
                        <a:pt x="256" y="101"/>
                      </a:lnTo>
                      <a:lnTo>
                        <a:pt x="265" y="87"/>
                      </a:lnTo>
                      <a:lnTo>
                        <a:pt x="277" y="75"/>
                      </a:lnTo>
                      <a:lnTo>
                        <a:pt x="287" y="64"/>
                      </a:lnTo>
                      <a:lnTo>
                        <a:pt x="297" y="54"/>
                      </a:lnTo>
                      <a:lnTo>
                        <a:pt x="308" y="45"/>
                      </a:lnTo>
                      <a:lnTo>
                        <a:pt x="319" y="37"/>
                      </a:lnTo>
                      <a:lnTo>
                        <a:pt x="331" y="30"/>
                      </a:lnTo>
                      <a:lnTo>
                        <a:pt x="343" y="26"/>
                      </a:lnTo>
                      <a:lnTo>
                        <a:pt x="354" y="21"/>
                      </a:lnTo>
                      <a:lnTo>
                        <a:pt x="368" y="19"/>
                      </a:lnTo>
                      <a:lnTo>
                        <a:pt x="380" y="19"/>
                      </a:lnTo>
                      <a:lnTo>
                        <a:pt x="396" y="20"/>
                      </a:lnTo>
                      <a:lnTo>
                        <a:pt x="412" y="23"/>
                      </a:lnTo>
                      <a:lnTo>
                        <a:pt x="426" y="30"/>
                      </a:lnTo>
                      <a:lnTo>
                        <a:pt x="441" y="38"/>
                      </a:lnTo>
                      <a:lnTo>
                        <a:pt x="454" y="49"/>
                      </a:lnTo>
                      <a:lnTo>
                        <a:pt x="468" y="60"/>
                      </a:lnTo>
                      <a:lnTo>
                        <a:pt x="481" y="75"/>
                      </a:lnTo>
                      <a:lnTo>
                        <a:pt x="494" y="91"/>
                      </a:lnTo>
                      <a:lnTo>
                        <a:pt x="506" y="107"/>
                      </a:lnTo>
                      <a:lnTo>
                        <a:pt x="517" y="126"/>
                      </a:lnTo>
                      <a:lnTo>
                        <a:pt x="530" y="147"/>
                      </a:lnTo>
                      <a:lnTo>
                        <a:pt x="541" y="167"/>
                      </a:lnTo>
                      <a:lnTo>
                        <a:pt x="563" y="212"/>
                      </a:lnTo>
                      <a:lnTo>
                        <a:pt x="587" y="260"/>
                      </a:lnTo>
                      <a:lnTo>
                        <a:pt x="633" y="361"/>
                      </a:lnTo>
                      <a:lnTo>
                        <a:pt x="658" y="412"/>
                      </a:lnTo>
                      <a:lnTo>
                        <a:pt x="684" y="461"/>
                      </a:lnTo>
                      <a:lnTo>
                        <a:pt x="697" y="486"/>
                      </a:lnTo>
                      <a:lnTo>
                        <a:pt x="710" y="510"/>
                      </a:lnTo>
                      <a:lnTo>
                        <a:pt x="725" y="532"/>
                      </a:lnTo>
                      <a:lnTo>
                        <a:pt x="741" y="554"/>
                      </a:lnTo>
                      <a:lnTo>
                        <a:pt x="757" y="574"/>
                      </a:lnTo>
                      <a:lnTo>
                        <a:pt x="773" y="595"/>
                      </a:lnTo>
                      <a:lnTo>
                        <a:pt x="790" y="613"/>
                      </a:lnTo>
                      <a:lnTo>
                        <a:pt x="808" y="629"/>
                      </a:lnTo>
                      <a:lnTo>
                        <a:pt x="809" y="510"/>
                      </a:lnTo>
                      <a:lnTo>
                        <a:pt x="790" y="471"/>
                      </a:lnTo>
                      <a:lnTo>
                        <a:pt x="771" y="431"/>
                      </a:lnTo>
                      <a:lnTo>
                        <a:pt x="732" y="346"/>
                      </a:lnTo>
                      <a:lnTo>
                        <a:pt x="712" y="303"/>
                      </a:lnTo>
                      <a:lnTo>
                        <a:pt x="690" y="261"/>
                      </a:lnTo>
                      <a:lnTo>
                        <a:pt x="668" y="220"/>
                      </a:lnTo>
                      <a:lnTo>
                        <a:pt x="644" y="181"/>
                      </a:lnTo>
                      <a:lnTo>
                        <a:pt x="632" y="162"/>
                      </a:lnTo>
                      <a:lnTo>
                        <a:pt x="618" y="144"/>
                      </a:lnTo>
                      <a:lnTo>
                        <a:pt x="605" y="126"/>
                      </a:lnTo>
                      <a:lnTo>
                        <a:pt x="591" y="110"/>
                      </a:lnTo>
                      <a:lnTo>
                        <a:pt x="578" y="94"/>
                      </a:lnTo>
                      <a:lnTo>
                        <a:pt x="562" y="79"/>
                      </a:lnTo>
                      <a:lnTo>
                        <a:pt x="548" y="66"/>
                      </a:lnTo>
                      <a:lnTo>
                        <a:pt x="532" y="52"/>
                      </a:lnTo>
                      <a:lnTo>
                        <a:pt x="515" y="41"/>
                      </a:lnTo>
                      <a:lnTo>
                        <a:pt x="498" y="31"/>
                      </a:lnTo>
                      <a:lnTo>
                        <a:pt x="480" y="22"/>
                      </a:lnTo>
                      <a:lnTo>
                        <a:pt x="461" y="14"/>
                      </a:lnTo>
                      <a:lnTo>
                        <a:pt x="442" y="9"/>
                      </a:lnTo>
                      <a:lnTo>
                        <a:pt x="423" y="4"/>
                      </a:lnTo>
                      <a:lnTo>
                        <a:pt x="401" y="1"/>
                      </a:lnTo>
                      <a:lnTo>
                        <a:pt x="380" y="0"/>
                      </a:lnTo>
                      <a:lnTo>
                        <a:pt x="380" y="1"/>
                      </a:lnTo>
                      <a:lnTo>
                        <a:pt x="363" y="1"/>
                      </a:lnTo>
                      <a:lnTo>
                        <a:pt x="345" y="2"/>
                      </a:lnTo>
                      <a:lnTo>
                        <a:pt x="329" y="5"/>
                      </a:lnTo>
                      <a:lnTo>
                        <a:pt x="313" y="9"/>
                      </a:lnTo>
                      <a:lnTo>
                        <a:pt x="297" y="13"/>
                      </a:lnTo>
                      <a:lnTo>
                        <a:pt x="282" y="20"/>
                      </a:lnTo>
                      <a:lnTo>
                        <a:pt x="268" y="27"/>
                      </a:lnTo>
                      <a:lnTo>
                        <a:pt x="253" y="33"/>
                      </a:lnTo>
                      <a:lnTo>
                        <a:pt x="240" y="42"/>
                      </a:lnTo>
                      <a:lnTo>
                        <a:pt x="225" y="51"/>
                      </a:lnTo>
                      <a:lnTo>
                        <a:pt x="213" y="61"/>
                      </a:lnTo>
                      <a:lnTo>
                        <a:pt x="199" y="73"/>
                      </a:lnTo>
                      <a:lnTo>
                        <a:pt x="187" y="84"/>
                      </a:lnTo>
                      <a:lnTo>
                        <a:pt x="176" y="96"/>
                      </a:lnTo>
                      <a:lnTo>
                        <a:pt x="152" y="123"/>
                      </a:lnTo>
                      <a:lnTo>
                        <a:pt x="129" y="151"/>
                      </a:lnTo>
                      <a:lnTo>
                        <a:pt x="109" y="181"/>
                      </a:lnTo>
                      <a:lnTo>
                        <a:pt x="89" y="214"/>
                      </a:lnTo>
                      <a:lnTo>
                        <a:pt x="70" y="246"/>
                      </a:lnTo>
                      <a:lnTo>
                        <a:pt x="52" y="280"/>
                      </a:lnTo>
                      <a:lnTo>
                        <a:pt x="34" y="315"/>
                      </a:lnTo>
                      <a:lnTo>
                        <a:pt x="0" y="384"/>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79" name="Freeform 87">
                  <a:extLst>
                    <a:ext uri="{FF2B5EF4-FFF2-40B4-BE49-F238E27FC236}">
                      <a16:creationId xmlns:a16="http://schemas.microsoft.com/office/drawing/2014/main" id="{51C58E7F-F75E-44EF-A1AE-352CE9CCB996}"/>
                    </a:ext>
                  </a:extLst>
                </p:cNvPr>
                <p:cNvSpPr>
                  <a:spLocks/>
                </p:cNvSpPr>
                <p:nvPr/>
              </p:nvSpPr>
              <p:spPr bwMode="auto">
                <a:xfrm>
                  <a:off x="6601756" y="4762070"/>
                  <a:ext cx="1119182" cy="683511"/>
                </a:xfrm>
                <a:custGeom>
                  <a:avLst/>
                  <a:gdLst>
                    <a:gd name="T0" fmla="*/ 789 w 977"/>
                    <a:gd name="T1" fmla="*/ 682 h 700"/>
                    <a:gd name="T2" fmla="*/ 821 w 977"/>
                    <a:gd name="T3" fmla="*/ 673 h 700"/>
                    <a:gd name="T4" fmla="*/ 850 w 977"/>
                    <a:gd name="T5" fmla="*/ 654 h 700"/>
                    <a:gd name="T6" fmla="*/ 880 w 977"/>
                    <a:gd name="T7" fmla="*/ 626 h 700"/>
                    <a:gd name="T8" fmla="*/ 932 w 977"/>
                    <a:gd name="T9" fmla="*/ 549 h 700"/>
                    <a:gd name="T10" fmla="*/ 977 w 977"/>
                    <a:gd name="T11" fmla="*/ 609 h 700"/>
                    <a:gd name="T12" fmla="*/ 935 w 977"/>
                    <a:gd name="T13" fmla="*/ 647 h 700"/>
                    <a:gd name="T14" fmla="*/ 887 w 977"/>
                    <a:gd name="T15" fmla="*/ 676 h 700"/>
                    <a:gd name="T16" fmla="*/ 848 w 977"/>
                    <a:gd name="T17" fmla="*/ 691 h 700"/>
                    <a:gd name="T18" fmla="*/ 807 w 977"/>
                    <a:gd name="T19" fmla="*/ 698 h 700"/>
                    <a:gd name="T20" fmla="*/ 776 w 977"/>
                    <a:gd name="T21" fmla="*/ 700 h 700"/>
                    <a:gd name="T22" fmla="*/ 729 w 977"/>
                    <a:gd name="T23" fmla="*/ 695 h 700"/>
                    <a:gd name="T24" fmla="*/ 686 w 977"/>
                    <a:gd name="T25" fmla="*/ 683 h 700"/>
                    <a:gd name="T26" fmla="*/ 647 w 977"/>
                    <a:gd name="T27" fmla="*/ 663 h 700"/>
                    <a:gd name="T28" fmla="*/ 610 w 977"/>
                    <a:gd name="T29" fmla="*/ 636 h 700"/>
                    <a:gd name="T30" fmla="*/ 546 w 977"/>
                    <a:gd name="T31" fmla="*/ 567 h 700"/>
                    <a:gd name="T32" fmla="*/ 491 w 977"/>
                    <a:gd name="T33" fmla="*/ 483 h 700"/>
                    <a:gd name="T34" fmla="*/ 427 w 977"/>
                    <a:gd name="T35" fmla="*/ 359 h 700"/>
                    <a:gd name="T36" fmla="*/ 341 w 977"/>
                    <a:gd name="T37" fmla="*/ 176 h 700"/>
                    <a:gd name="T38" fmla="*/ 297 w 977"/>
                    <a:gd name="T39" fmla="*/ 102 h 700"/>
                    <a:gd name="T40" fmla="*/ 250 w 977"/>
                    <a:gd name="T41" fmla="*/ 49 h 700"/>
                    <a:gd name="T42" fmla="*/ 223 w 977"/>
                    <a:gd name="T43" fmla="*/ 31 h 700"/>
                    <a:gd name="T44" fmla="*/ 195 w 977"/>
                    <a:gd name="T45" fmla="*/ 21 h 700"/>
                    <a:gd name="T46" fmla="*/ 175 w 977"/>
                    <a:gd name="T47" fmla="*/ 18 h 700"/>
                    <a:gd name="T48" fmla="*/ 137 w 977"/>
                    <a:gd name="T49" fmla="*/ 25 h 700"/>
                    <a:gd name="T50" fmla="*/ 102 w 977"/>
                    <a:gd name="T51" fmla="*/ 45 h 700"/>
                    <a:gd name="T52" fmla="*/ 69 w 977"/>
                    <a:gd name="T53" fmla="*/ 78 h 700"/>
                    <a:gd name="T54" fmla="*/ 39 w 977"/>
                    <a:gd name="T55" fmla="*/ 118 h 700"/>
                    <a:gd name="T56" fmla="*/ 1 w 977"/>
                    <a:gd name="T57" fmla="*/ 68 h 700"/>
                    <a:gd name="T58" fmla="*/ 39 w 977"/>
                    <a:gd name="T59" fmla="*/ 40 h 700"/>
                    <a:gd name="T60" fmla="*/ 103 w 977"/>
                    <a:gd name="T61" fmla="*/ 11 h 700"/>
                    <a:gd name="T62" fmla="*/ 176 w 977"/>
                    <a:gd name="T63" fmla="*/ 0 h 700"/>
                    <a:gd name="T64" fmla="*/ 207 w 977"/>
                    <a:gd name="T65" fmla="*/ 3 h 700"/>
                    <a:gd name="T66" fmla="*/ 251 w 977"/>
                    <a:gd name="T67" fmla="*/ 13 h 700"/>
                    <a:gd name="T68" fmla="*/ 292 w 977"/>
                    <a:gd name="T69" fmla="*/ 31 h 700"/>
                    <a:gd name="T70" fmla="*/ 329 w 977"/>
                    <a:gd name="T71" fmla="*/ 55 h 700"/>
                    <a:gd name="T72" fmla="*/ 385 w 977"/>
                    <a:gd name="T73" fmla="*/ 108 h 700"/>
                    <a:gd name="T74" fmla="*/ 443 w 977"/>
                    <a:gd name="T75" fmla="*/ 188 h 700"/>
                    <a:gd name="T76" fmla="*/ 494 w 977"/>
                    <a:gd name="T77" fmla="*/ 278 h 700"/>
                    <a:gd name="T78" fmla="*/ 611 w 977"/>
                    <a:gd name="T79" fmla="*/ 524 h 700"/>
                    <a:gd name="T80" fmla="*/ 656 w 977"/>
                    <a:gd name="T81" fmla="*/ 598 h 700"/>
                    <a:gd name="T82" fmla="*/ 703 w 977"/>
                    <a:gd name="T83" fmla="*/ 651 h 700"/>
                    <a:gd name="T84" fmla="*/ 729 w 977"/>
                    <a:gd name="T85" fmla="*/ 669 h 700"/>
                    <a:gd name="T86" fmla="*/ 757 w 977"/>
                    <a:gd name="T87" fmla="*/ 679 h 700"/>
                    <a:gd name="T88" fmla="*/ 776 w 977"/>
                    <a:gd name="T89" fmla="*/ 682 h 7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894 w 10000"/>
                    <a:gd name="connsiteY65" fmla="*/ 271 h 10000"/>
                    <a:gd name="connsiteX66" fmla="*/ 1791 w 10000"/>
                    <a:gd name="connsiteY66" fmla="*/ 257 h 10000"/>
                    <a:gd name="connsiteX67" fmla="*/ 1668 w 10000"/>
                    <a:gd name="connsiteY67" fmla="*/ 271 h 10000"/>
                    <a:gd name="connsiteX68" fmla="*/ 1525 w 10000"/>
                    <a:gd name="connsiteY68" fmla="*/ 314 h 10000"/>
                    <a:gd name="connsiteX69" fmla="*/ 1402 w 10000"/>
                    <a:gd name="connsiteY69" fmla="*/ 357 h 10000"/>
                    <a:gd name="connsiteX70" fmla="*/ 1279 w 10000"/>
                    <a:gd name="connsiteY70" fmla="*/ 443 h 10000"/>
                    <a:gd name="connsiteX71" fmla="*/ 1157 w 10000"/>
                    <a:gd name="connsiteY71" fmla="*/ 529 h 10000"/>
                    <a:gd name="connsiteX72" fmla="*/ 1044 w 10000"/>
                    <a:gd name="connsiteY72" fmla="*/ 643 h 10000"/>
                    <a:gd name="connsiteX73" fmla="*/ 931 w 10000"/>
                    <a:gd name="connsiteY73" fmla="*/ 786 h 10000"/>
                    <a:gd name="connsiteX74" fmla="*/ 809 w 10000"/>
                    <a:gd name="connsiteY74" fmla="*/ 929 h 10000"/>
                    <a:gd name="connsiteX75" fmla="*/ 706 w 10000"/>
                    <a:gd name="connsiteY75" fmla="*/ 1114 h 10000"/>
                    <a:gd name="connsiteX76" fmla="*/ 604 w 10000"/>
                    <a:gd name="connsiteY76" fmla="*/ 1286 h 10000"/>
                    <a:gd name="connsiteX77" fmla="*/ 491 w 10000"/>
                    <a:gd name="connsiteY77" fmla="*/ 1486 h 10000"/>
                    <a:gd name="connsiteX78" fmla="*/ 399 w 10000"/>
                    <a:gd name="connsiteY78" fmla="*/ 1686 h 10000"/>
                    <a:gd name="connsiteX79" fmla="*/ 194 w 10000"/>
                    <a:gd name="connsiteY79" fmla="*/ 2157 h 10000"/>
                    <a:gd name="connsiteX80" fmla="*/ 0 w 10000"/>
                    <a:gd name="connsiteY80" fmla="*/ 2643 h 10000"/>
                    <a:gd name="connsiteX81" fmla="*/ 10 w 10000"/>
                    <a:gd name="connsiteY81" fmla="*/ 971 h 10000"/>
                    <a:gd name="connsiteX82" fmla="*/ 205 w 10000"/>
                    <a:gd name="connsiteY82" fmla="*/ 757 h 10000"/>
                    <a:gd name="connsiteX83" fmla="*/ 399 w 10000"/>
                    <a:gd name="connsiteY83" fmla="*/ 571 h 10000"/>
                    <a:gd name="connsiteX84" fmla="*/ 604 w 10000"/>
                    <a:gd name="connsiteY84" fmla="*/ 386 h 10000"/>
                    <a:gd name="connsiteX85" fmla="*/ 819 w 10000"/>
                    <a:gd name="connsiteY85" fmla="*/ 257 h 10000"/>
                    <a:gd name="connsiteX86" fmla="*/ 1054 w 10000"/>
                    <a:gd name="connsiteY86" fmla="*/ 157 h 10000"/>
                    <a:gd name="connsiteX87" fmla="*/ 1300 w 10000"/>
                    <a:gd name="connsiteY87" fmla="*/ 71 h 10000"/>
                    <a:gd name="connsiteX88" fmla="*/ 1535 w 10000"/>
                    <a:gd name="connsiteY88" fmla="*/ 29 h 10000"/>
                    <a:gd name="connsiteX89" fmla="*/ 1801 w 10000"/>
                    <a:gd name="connsiteY89" fmla="*/ 0 h 10000"/>
                    <a:gd name="connsiteX90" fmla="*/ 1965 w 10000"/>
                    <a:gd name="connsiteY90" fmla="*/ 0 h 10000"/>
                    <a:gd name="connsiteX91" fmla="*/ 2119 w 10000"/>
                    <a:gd name="connsiteY91" fmla="*/ 43 h 10000"/>
                    <a:gd name="connsiteX92" fmla="*/ 2272 w 10000"/>
                    <a:gd name="connsiteY92" fmla="*/ 71 h 10000"/>
                    <a:gd name="connsiteX93" fmla="*/ 2426 w 10000"/>
                    <a:gd name="connsiteY93" fmla="*/ 114 h 10000"/>
                    <a:gd name="connsiteX94" fmla="*/ 2569 w 10000"/>
                    <a:gd name="connsiteY94" fmla="*/ 186 h 10000"/>
                    <a:gd name="connsiteX95" fmla="*/ 2712 w 10000"/>
                    <a:gd name="connsiteY95" fmla="*/ 257 h 10000"/>
                    <a:gd name="connsiteX96" fmla="*/ 2845 w 10000"/>
                    <a:gd name="connsiteY96" fmla="*/ 343 h 10000"/>
                    <a:gd name="connsiteX97" fmla="*/ 2989 w 10000"/>
                    <a:gd name="connsiteY97" fmla="*/ 443 h 10000"/>
                    <a:gd name="connsiteX98" fmla="*/ 3112 w 10000"/>
                    <a:gd name="connsiteY98" fmla="*/ 529 h 10000"/>
                    <a:gd name="connsiteX99" fmla="*/ 3234 w 10000"/>
                    <a:gd name="connsiteY99" fmla="*/ 657 h 10000"/>
                    <a:gd name="connsiteX100" fmla="*/ 3367 w 10000"/>
                    <a:gd name="connsiteY100" fmla="*/ 786 h 10000"/>
                    <a:gd name="connsiteX101" fmla="*/ 3490 w 10000"/>
                    <a:gd name="connsiteY101" fmla="*/ 914 h 10000"/>
                    <a:gd name="connsiteX102" fmla="*/ 3726 w 10000"/>
                    <a:gd name="connsiteY102" fmla="*/ 1200 h 10000"/>
                    <a:gd name="connsiteX103" fmla="*/ 3941 w 10000"/>
                    <a:gd name="connsiteY103" fmla="*/ 1543 h 10000"/>
                    <a:gd name="connsiteX104" fmla="*/ 4145 w 10000"/>
                    <a:gd name="connsiteY104" fmla="*/ 1900 h 10000"/>
                    <a:gd name="connsiteX105" fmla="*/ 4340 w 10000"/>
                    <a:gd name="connsiteY105" fmla="*/ 2286 h 10000"/>
                    <a:gd name="connsiteX106" fmla="*/ 4534 w 10000"/>
                    <a:gd name="connsiteY106" fmla="*/ 2686 h 10000"/>
                    <a:gd name="connsiteX107" fmla="*/ 4708 w 10000"/>
                    <a:gd name="connsiteY107" fmla="*/ 3100 h 10000"/>
                    <a:gd name="connsiteX108" fmla="*/ 4893 w 10000"/>
                    <a:gd name="connsiteY108" fmla="*/ 3529 h 10000"/>
                    <a:gd name="connsiteX109" fmla="*/ 5056 w 10000"/>
                    <a:gd name="connsiteY109" fmla="*/ 3971 h 10000"/>
                    <a:gd name="connsiteX110" fmla="*/ 5363 w 10000"/>
                    <a:gd name="connsiteY110" fmla="*/ 4871 h 10000"/>
                    <a:gd name="connsiteX111" fmla="*/ 5967 w 10000"/>
                    <a:gd name="connsiteY111" fmla="*/ 6657 h 10000"/>
                    <a:gd name="connsiteX112" fmla="*/ 6254 w 10000"/>
                    <a:gd name="connsiteY112" fmla="*/ 7486 h 10000"/>
                    <a:gd name="connsiteX113" fmla="*/ 6407 w 10000"/>
                    <a:gd name="connsiteY113" fmla="*/ 7843 h 10000"/>
                    <a:gd name="connsiteX114" fmla="*/ 6551 w 10000"/>
                    <a:gd name="connsiteY114" fmla="*/ 8214 h 10000"/>
                    <a:gd name="connsiteX115" fmla="*/ 6714 w 10000"/>
                    <a:gd name="connsiteY115" fmla="*/ 8543 h 10000"/>
                    <a:gd name="connsiteX116" fmla="*/ 6868 w 10000"/>
                    <a:gd name="connsiteY116" fmla="*/ 8829 h 10000"/>
                    <a:gd name="connsiteX117" fmla="*/ 7021 w 10000"/>
                    <a:gd name="connsiteY117" fmla="*/ 9100 h 10000"/>
                    <a:gd name="connsiteX118" fmla="*/ 7195 w 10000"/>
                    <a:gd name="connsiteY118" fmla="*/ 9300 h 10000"/>
                    <a:gd name="connsiteX119" fmla="*/ 7288 w 10000"/>
                    <a:gd name="connsiteY119" fmla="*/ 9400 h 10000"/>
                    <a:gd name="connsiteX120" fmla="*/ 7369 w 10000"/>
                    <a:gd name="connsiteY120" fmla="*/ 9500 h 10000"/>
                    <a:gd name="connsiteX121" fmla="*/ 7462 w 10000"/>
                    <a:gd name="connsiteY121" fmla="*/ 9557 h 10000"/>
                    <a:gd name="connsiteX122" fmla="*/ 7554 w 10000"/>
                    <a:gd name="connsiteY122" fmla="*/ 9629 h 10000"/>
                    <a:gd name="connsiteX123" fmla="*/ 7646 w 10000"/>
                    <a:gd name="connsiteY123" fmla="*/ 9671 h 10000"/>
                    <a:gd name="connsiteX124" fmla="*/ 7748 w 10000"/>
                    <a:gd name="connsiteY124" fmla="*/ 9700 h 10000"/>
                    <a:gd name="connsiteX125" fmla="*/ 7851 w 10000"/>
                    <a:gd name="connsiteY125" fmla="*/ 9743 h 10000"/>
                    <a:gd name="connsiteX126" fmla="*/ 7943 w 10000"/>
                    <a:gd name="connsiteY126"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791 w 10000"/>
                    <a:gd name="connsiteY65" fmla="*/ 257 h 10000"/>
                    <a:gd name="connsiteX66" fmla="*/ 1668 w 10000"/>
                    <a:gd name="connsiteY66" fmla="*/ 271 h 10000"/>
                    <a:gd name="connsiteX67" fmla="*/ 1525 w 10000"/>
                    <a:gd name="connsiteY67" fmla="*/ 314 h 10000"/>
                    <a:gd name="connsiteX68" fmla="*/ 1402 w 10000"/>
                    <a:gd name="connsiteY68" fmla="*/ 357 h 10000"/>
                    <a:gd name="connsiteX69" fmla="*/ 1279 w 10000"/>
                    <a:gd name="connsiteY69" fmla="*/ 443 h 10000"/>
                    <a:gd name="connsiteX70" fmla="*/ 1157 w 10000"/>
                    <a:gd name="connsiteY70" fmla="*/ 529 h 10000"/>
                    <a:gd name="connsiteX71" fmla="*/ 1044 w 10000"/>
                    <a:gd name="connsiteY71" fmla="*/ 643 h 10000"/>
                    <a:gd name="connsiteX72" fmla="*/ 931 w 10000"/>
                    <a:gd name="connsiteY72" fmla="*/ 786 h 10000"/>
                    <a:gd name="connsiteX73" fmla="*/ 809 w 10000"/>
                    <a:gd name="connsiteY73" fmla="*/ 929 h 10000"/>
                    <a:gd name="connsiteX74" fmla="*/ 706 w 10000"/>
                    <a:gd name="connsiteY74" fmla="*/ 1114 h 10000"/>
                    <a:gd name="connsiteX75" fmla="*/ 604 w 10000"/>
                    <a:gd name="connsiteY75" fmla="*/ 1286 h 10000"/>
                    <a:gd name="connsiteX76" fmla="*/ 491 w 10000"/>
                    <a:gd name="connsiteY76" fmla="*/ 1486 h 10000"/>
                    <a:gd name="connsiteX77" fmla="*/ 399 w 10000"/>
                    <a:gd name="connsiteY77" fmla="*/ 1686 h 10000"/>
                    <a:gd name="connsiteX78" fmla="*/ 194 w 10000"/>
                    <a:gd name="connsiteY78" fmla="*/ 2157 h 10000"/>
                    <a:gd name="connsiteX79" fmla="*/ 0 w 10000"/>
                    <a:gd name="connsiteY79" fmla="*/ 2643 h 10000"/>
                    <a:gd name="connsiteX80" fmla="*/ 10 w 10000"/>
                    <a:gd name="connsiteY80" fmla="*/ 971 h 10000"/>
                    <a:gd name="connsiteX81" fmla="*/ 205 w 10000"/>
                    <a:gd name="connsiteY81" fmla="*/ 757 h 10000"/>
                    <a:gd name="connsiteX82" fmla="*/ 399 w 10000"/>
                    <a:gd name="connsiteY82" fmla="*/ 571 h 10000"/>
                    <a:gd name="connsiteX83" fmla="*/ 604 w 10000"/>
                    <a:gd name="connsiteY83" fmla="*/ 386 h 10000"/>
                    <a:gd name="connsiteX84" fmla="*/ 819 w 10000"/>
                    <a:gd name="connsiteY84" fmla="*/ 257 h 10000"/>
                    <a:gd name="connsiteX85" fmla="*/ 1054 w 10000"/>
                    <a:gd name="connsiteY85" fmla="*/ 157 h 10000"/>
                    <a:gd name="connsiteX86" fmla="*/ 1300 w 10000"/>
                    <a:gd name="connsiteY86" fmla="*/ 71 h 10000"/>
                    <a:gd name="connsiteX87" fmla="*/ 1535 w 10000"/>
                    <a:gd name="connsiteY87" fmla="*/ 29 h 10000"/>
                    <a:gd name="connsiteX88" fmla="*/ 1801 w 10000"/>
                    <a:gd name="connsiteY88" fmla="*/ 0 h 10000"/>
                    <a:gd name="connsiteX89" fmla="*/ 1965 w 10000"/>
                    <a:gd name="connsiteY89" fmla="*/ 0 h 10000"/>
                    <a:gd name="connsiteX90" fmla="*/ 2119 w 10000"/>
                    <a:gd name="connsiteY90" fmla="*/ 43 h 10000"/>
                    <a:gd name="connsiteX91" fmla="*/ 2272 w 10000"/>
                    <a:gd name="connsiteY91" fmla="*/ 71 h 10000"/>
                    <a:gd name="connsiteX92" fmla="*/ 2426 w 10000"/>
                    <a:gd name="connsiteY92" fmla="*/ 114 h 10000"/>
                    <a:gd name="connsiteX93" fmla="*/ 2569 w 10000"/>
                    <a:gd name="connsiteY93" fmla="*/ 186 h 10000"/>
                    <a:gd name="connsiteX94" fmla="*/ 2712 w 10000"/>
                    <a:gd name="connsiteY94" fmla="*/ 257 h 10000"/>
                    <a:gd name="connsiteX95" fmla="*/ 2845 w 10000"/>
                    <a:gd name="connsiteY95" fmla="*/ 343 h 10000"/>
                    <a:gd name="connsiteX96" fmla="*/ 2989 w 10000"/>
                    <a:gd name="connsiteY96" fmla="*/ 443 h 10000"/>
                    <a:gd name="connsiteX97" fmla="*/ 3112 w 10000"/>
                    <a:gd name="connsiteY97" fmla="*/ 529 h 10000"/>
                    <a:gd name="connsiteX98" fmla="*/ 3234 w 10000"/>
                    <a:gd name="connsiteY98" fmla="*/ 657 h 10000"/>
                    <a:gd name="connsiteX99" fmla="*/ 3367 w 10000"/>
                    <a:gd name="connsiteY99" fmla="*/ 786 h 10000"/>
                    <a:gd name="connsiteX100" fmla="*/ 3490 w 10000"/>
                    <a:gd name="connsiteY100" fmla="*/ 914 h 10000"/>
                    <a:gd name="connsiteX101" fmla="*/ 3726 w 10000"/>
                    <a:gd name="connsiteY101" fmla="*/ 1200 h 10000"/>
                    <a:gd name="connsiteX102" fmla="*/ 3941 w 10000"/>
                    <a:gd name="connsiteY102" fmla="*/ 1543 h 10000"/>
                    <a:gd name="connsiteX103" fmla="*/ 4145 w 10000"/>
                    <a:gd name="connsiteY103" fmla="*/ 1900 h 10000"/>
                    <a:gd name="connsiteX104" fmla="*/ 4340 w 10000"/>
                    <a:gd name="connsiteY104" fmla="*/ 2286 h 10000"/>
                    <a:gd name="connsiteX105" fmla="*/ 4534 w 10000"/>
                    <a:gd name="connsiteY105" fmla="*/ 2686 h 10000"/>
                    <a:gd name="connsiteX106" fmla="*/ 4708 w 10000"/>
                    <a:gd name="connsiteY106" fmla="*/ 3100 h 10000"/>
                    <a:gd name="connsiteX107" fmla="*/ 4893 w 10000"/>
                    <a:gd name="connsiteY107" fmla="*/ 3529 h 10000"/>
                    <a:gd name="connsiteX108" fmla="*/ 5056 w 10000"/>
                    <a:gd name="connsiteY108" fmla="*/ 3971 h 10000"/>
                    <a:gd name="connsiteX109" fmla="*/ 5363 w 10000"/>
                    <a:gd name="connsiteY109" fmla="*/ 4871 h 10000"/>
                    <a:gd name="connsiteX110" fmla="*/ 5967 w 10000"/>
                    <a:gd name="connsiteY110" fmla="*/ 6657 h 10000"/>
                    <a:gd name="connsiteX111" fmla="*/ 6254 w 10000"/>
                    <a:gd name="connsiteY111" fmla="*/ 7486 h 10000"/>
                    <a:gd name="connsiteX112" fmla="*/ 6407 w 10000"/>
                    <a:gd name="connsiteY112" fmla="*/ 7843 h 10000"/>
                    <a:gd name="connsiteX113" fmla="*/ 6551 w 10000"/>
                    <a:gd name="connsiteY113" fmla="*/ 8214 h 10000"/>
                    <a:gd name="connsiteX114" fmla="*/ 6714 w 10000"/>
                    <a:gd name="connsiteY114" fmla="*/ 8543 h 10000"/>
                    <a:gd name="connsiteX115" fmla="*/ 6868 w 10000"/>
                    <a:gd name="connsiteY115" fmla="*/ 8829 h 10000"/>
                    <a:gd name="connsiteX116" fmla="*/ 7021 w 10000"/>
                    <a:gd name="connsiteY116" fmla="*/ 9100 h 10000"/>
                    <a:gd name="connsiteX117" fmla="*/ 7195 w 10000"/>
                    <a:gd name="connsiteY117" fmla="*/ 9300 h 10000"/>
                    <a:gd name="connsiteX118" fmla="*/ 7288 w 10000"/>
                    <a:gd name="connsiteY118" fmla="*/ 9400 h 10000"/>
                    <a:gd name="connsiteX119" fmla="*/ 7369 w 10000"/>
                    <a:gd name="connsiteY119" fmla="*/ 9500 h 10000"/>
                    <a:gd name="connsiteX120" fmla="*/ 7462 w 10000"/>
                    <a:gd name="connsiteY120" fmla="*/ 9557 h 10000"/>
                    <a:gd name="connsiteX121" fmla="*/ 7554 w 10000"/>
                    <a:gd name="connsiteY121" fmla="*/ 9629 h 10000"/>
                    <a:gd name="connsiteX122" fmla="*/ 7646 w 10000"/>
                    <a:gd name="connsiteY122" fmla="*/ 9671 h 10000"/>
                    <a:gd name="connsiteX123" fmla="*/ 7748 w 10000"/>
                    <a:gd name="connsiteY123" fmla="*/ 9700 h 10000"/>
                    <a:gd name="connsiteX124" fmla="*/ 7851 w 10000"/>
                    <a:gd name="connsiteY124" fmla="*/ 9743 h 10000"/>
                    <a:gd name="connsiteX125" fmla="*/ 7943 w 10000"/>
                    <a:gd name="connsiteY125"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791 w 10000"/>
                    <a:gd name="connsiteY65" fmla="*/ 257 h 10000"/>
                    <a:gd name="connsiteX66" fmla="*/ 1668 w 10000"/>
                    <a:gd name="connsiteY66" fmla="*/ 271 h 10000"/>
                    <a:gd name="connsiteX67" fmla="*/ 1525 w 10000"/>
                    <a:gd name="connsiteY67" fmla="*/ 314 h 10000"/>
                    <a:gd name="connsiteX68" fmla="*/ 1402 w 10000"/>
                    <a:gd name="connsiteY68" fmla="*/ 357 h 10000"/>
                    <a:gd name="connsiteX69" fmla="*/ 1279 w 10000"/>
                    <a:gd name="connsiteY69" fmla="*/ 443 h 10000"/>
                    <a:gd name="connsiteX70" fmla="*/ 1157 w 10000"/>
                    <a:gd name="connsiteY70" fmla="*/ 529 h 10000"/>
                    <a:gd name="connsiteX71" fmla="*/ 1044 w 10000"/>
                    <a:gd name="connsiteY71" fmla="*/ 643 h 10000"/>
                    <a:gd name="connsiteX72" fmla="*/ 931 w 10000"/>
                    <a:gd name="connsiteY72" fmla="*/ 786 h 10000"/>
                    <a:gd name="connsiteX73" fmla="*/ 809 w 10000"/>
                    <a:gd name="connsiteY73" fmla="*/ 929 h 10000"/>
                    <a:gd name="connsiteX74" fmla="*/ 706 w 10000"/>
                    <a:gd name="connsiteY74" fmla="*/ 1114 h 10000"/>
                    <a:gd name="connsiteX75" fmla="*/ 604 w 10000"/>
                    <a:gd name="connsiteY75" fmla="*/ 1286 h 10000"/>
                    <a:gd name="connsiteX76" fmla="*/ 491 w 10000"/>
                    <a:gd name="connsiteY76" fmla="*/ 1486 h 10000"/>
                    <a:gd name="connsiteX77" fmla="*/ 399 w 10000"/>
                    <a:gd name="connsiteY77" fmla="*/ 1686 h 10000"/>
                    <a:gd name="connsiteX78" fmla="*/ 194 w 10000"/>
                    <a:gd name="connsiteY78" fmla="*/ 2157 h 10000"/>
                    <a:gd name="connsiteX79" fmla="*/ 0 w 10000"/>
                    <a:gd name="connsiteY79" fmla="*/ 2643 h 10000"/>
                    <a:gd name="connsiteX80" fmla="*/ 10 w 10000"/>
                    <a:gd name="connsiteY80" fmla="*/ 971 h 10000"/>
                    <a:gd name="connsiteX81" fmla="*/ 205 w 10000"/>
                    <a:gd name="connsiteY81" fmla="*/ 757 h 10000"/>
                    <a:gd name="connsiteX82" fmla="*/ 399 w 10000"/>
                    <a:gd name="connsiteY82" fmla="*/ 571 h 10000"/>
                    <a:gd name="connsiteX83" fmla="*/ 604 w 10000"/>
                    <a:gd name="connsiteY83" fmla="*/ 386 h 10000"/>
                    <a:gd name="connsiteX84" fmla="*/ 819 w 10000"/>
                    <a:gd name="connsiteY84" fmla="*/ 257 h 10000"/>
                    <a:gd name="connsiteX85" fmla="*/ 1054 w 10000"/>
                    <a:gd name="connsiteY85" fmla="*/ 157 h 10000"/>
                    <a:gd name="connsiteX86" fmla="*/ 1300 w 10000"/>
                    <a:gd name="connsiteY86" fmla="*/ 71 h 10000"/>
                    <a:gd name="connsiteX87" fmla="*/ 1535 w 10000"/>
                    <a:gd name="connsiteY87" fmla="*/ 29 h 10000"/>
                    <a:gd name="connsiteX88" fmla="*/ 1801 w 10000"/>
                    <a:gd name="connsiteY88" fmla="*/ 0 h 10000"/>
                    <a:gd name="connsiteX89" fmla="*/ 1965 w 10000"/>
                    <a:gd name="connsiteY89" fmla="*/ 0 h 10000"/>
                    <a:gd name="connsiteX90" fmla="*/ 2272 w 10000"/>
                    <a:gd name="connsiteY90" fmla="*/ 71 h 10000"/>
                    <a:gd name="connsiteX91" fmla="*/ 2426 w 10000"/>
                    <a:gd name="connsiteY91" fmla="*/ 114 h 10000"/>
                    <a:gd name="connsiteX92" fmla="*/ 2569 w 10000"/>
                    <a:gd name="connsiteY92" fmla="*/ 186 h 10000"/>
                    <a:gd name="connsiteX93" fmla="*/ 2712 w 10000"/>
                    <a:gd name="connsiteY93" fmla="*/ 257 h 10000"/>
                    <a:gd name="connsiteX94" fmla="*/ 2845 w 10000"/>
                    <a:gd name="connsiteY94" fmla="*/ 343 h 10000"/>
                    <a:gd name="connsiteX95" fmla="*/ 2989 w 10000"/>
                    <a:gd name="connsiteY95" fmla="*/ 443 h 10000"/>
                    <a:gd name="connsiteX96" fmla="*/ 3112 w 10000"/>
                    <a:gd name="connsiteY96" fmla="*/ 529 h 10000"/>
                    <a:gd name="connsiteX97" fmla="*/ 3234 w 10000"/>
                    <a:gd name="connsiteY97" fmla="*/ 657 h 10000"/>
                    <a:gd name="connsiteX98" fmla="*/ 3367 w 10000"/>
                    <a:gd name="connsiteY98" fmla="*/ 786 h 10000"/>
                    <a:gd name="connsiteX99" fmla="*/ 3490 w 10000"/>
                    <a:gd name="connsiteY99" fmla="*/ 914 h 10000"/>
                    <a:gd name="connsiteX100" fmla="*/ 3726 w 10000"/>
                    <a:gd name="connsiteY100" fmla="*/ 1200 h 10000"/>
                    <a:gd name="connsiteX101" fmla="*/ 3941 w 10000"/>
                    <a:gd name="connsiteY101" fmla="*/ 1543 h 10000"/>
                    <a:gd name="connsiteX102" fmla="*/ 4145 w 10000"/>
                    <a:gd name="connsiteY102" fmla="*/ 1900 h 10000"/>
                    <a:gd name="connsiteX103" fmla="*/ 4340 w 10000"/>
                    <a:gd name="connsiteY103" fmla="*/ 2286 h 10000"/>
                    <a:gd name="connsiteX104" fmla="*/ 4534 w 10000"/>
                    <a:gd name="connsiteY104" fmla="*/ 2686 h 10000"/>
                    <a:gd name="connsiteX105" fmla="*/ 4708 w 10000"/>
                    <a:gd name="connsiteY105" fmla="*/ 3100 h 10000"/>
                    <a:gd name="connsiteX106" fmla="*/ 4893 w 10000"/>
                    <a:gd name="connsiteY106" fmla="*/ 3529 h 10000"/>
                    <a:gd name="connsiteX107" fmla="*/ 5056 w 10000"/>
                    <a:gd name="connsiteY107" fmla="*/ 3971 h 10000"/>
                    <a:gd name="connsiteX108" fmla="*/ 5363 w 10000"/>
                    <a:gd name="connsiteY108" fmla="*/ 4871 h 10000"/>
                    <a:gd name="connsiteX109" fmla="*/ 5967 w 10000"/>
                    <a:gd name="connsiteY109" fmla="*/ 6657 h 10000"/>
                    <a:gd name="connsiteX110" fmla="*/ 6254 w 10000"/>
                    <a:gd name="connsiteY110" fmla="*/ 7486 h 10000"/>
                    <a:gd name="connsiteX111" fmla="*/ 6407 w 10000"/>
                    <a:gd name="connsiteY111" fmla="*/ 7843 h 10000"/>
                    <a:gd name="connsiteX112" fmla="*/ 6551 w 10000"/>
                    <a:gd name="connsiteY112" fmla="*/ 8214 h 10000"/>
                    <a:gd name="connsiteX113" fmla="*/ 6714 w 10000"/>
                    <a:gd name="connsiteY113" fmla="*/ 8543 h 10000"/>
                    <a:gd name="connsiteX114" fmla="*/ 6868 w 10000"/>
                    <a:gd name="connsiteY114" fmla="*/ 8829 h 10000"/>
                    <a:gd name="connsiteX115" fmla="*/ 7021 w 10000"/>
                    <a:gd name="connsiteY115" fmla="*/ 9100 h 10000"/>
                    <a:gd name="connsiteX116" fmla="*/ 7195 w 10000"/>
                    <a:gd name="connsiteY116" fmla="*/ 9300 h 10000"/>
                    <a:gd name="connsiteX117" fmla="*/ 7288 w 10000"/>
                    <a:gd name="connsiteY117" fmla="*/ 9400 h 10000"/>
                    <a:gd name="connsiteX118" fmla="*/ 7369 w 10000"/>
                    <a:gd name="connsiteY118" fmla="*/ 9500 h 10000"/>
                    <a:gd name="connsiteX119" fmla="*/ 7462 w 10000"/>
                    <a:gd name="connsiteY119" fmla="*/ 9557 h 10000"/>
                    <a:gd name="connsiteX120" fmla="*/ 7554 w 10000"/>
                    <a:gd name="connsiteY120" fmla="*/ 9629 h 10000"/>
                    <a:gd name="connsiteX121" fmla="*/ 7646 w 10000"/>
                    <a:gd name="connsiteY121" fmla="*/ 9671 h 10000"/>
                    <a:gd name="connsiteX122" fmla="*/ 7748 w 10000"/>
                    <a:gd name="connsiteY122" fmla="*/ 9700 h 10000"/>
                    <a:gd name="connsiteX123" fmla="*/ 7851 w 10000"/>
                    <a:gd name="connsiteY123" fmla="*/ 9743 h 10000"/>
                    <a:gd name="connsiteX124" fmla="*/ 7943 w 10000"/>
                    <a:gd name="connsiteY124"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791 w 10000"/>
                    <a:gd name="connsiteY64" fmla="*/ 257 h 10000"/>
                    <a:gd name="connsiteX65" fmla="*/ 1668 w 10000"/>
                    <a:gd name="connsiteY65" fmla="*/ 271 h 10000"/>
                    <a:gd name="connsiteX66" fmla="*/ 1525 w 10000"/>
                    <a:gd name="connsiteY66" fmla="*/ 314 h 10000"/>
                    <a:gd name="connsiteX67" fmla="*/ 1402 w 10000"/>
                    <a:gd name="connsiteY67" fmla="*/ 357 h 10000"/>
                    <a:gd name="connsiteX68" fmla="*/ 1279 w 10000"/>
                    <a:gd name="connsiteY68" fmla="*/ 443 h 10000"/>
                    <a:gd name="connsiteX69" fmla="*/ 1157 w 10000"/>
                    <a:gd name="connsiteY69" fmla="*/ 529 h 10000"/>
                    <a:gd name="connsiteX70" fmla="*/ 1044 w 10000"/>
                    <a:gd name="connsiteY70" fmla="*/ 643 h 10000"/>
                    <a:gd name="connsiteX71" fmla="*/ 931 w 10000"/>
                    <a:gd name="connsiteY71" fmla="*/ 786 h 10000"/>
                    <a:gd name="connsiteX72" fmla="*/ 809 w 10000"/>
                    <a:gd name="connsiteY72" fmla="*/ 929 h 10000"/>
                    <a:gd name="connsiteX73" fmla="*/ 706 w 10000"/>
                    <a:gd name="connsiteY73" fmla="*/ 1114 h 10000"/>
                    <a:gd name="connsiteX74" fmla="*/ 604 w 10000"/>
                    <a:gd name="connsiteY74" fmla="*/ 1286 h 10000"/>
                    <a:gd name="connsiteX75" fmla="*/ 491 w 10000"/>
                    <a:gd name="connsiteY75" fmla="*/ 1486 h 10000"/>
                    <a:gd name="connsiteX76" fmla="*/ 399 w 10000"/>
                    <a:gd name="connsiteY76" fmla="*/ 1686 h 10000"/>
                    <a:gd name="connsiteX77" fmla="*/ 194 w 10000"/>
                    <a:gd name="connsiteY77" fmla="*/ 2157 h 10000"/>
                    <a:gd name="connsiteX78" fmla="*/ 0 w 10000"/>
                    <a:gd name="connsiteY78" fmla="*/ 2643 h 10000"/>
                    <a:gd name="connsiteX79" fmla="*/ 10 w 10000"/>
                    <a:gd name="connsiteY79" fmla="*/ 971 h 10000"/>
                    <a:gd name="connsiteX80" fmla="*/ 205 w 10000"/>
                    <a:gd name="connsiteY80" fmla="*/ 757 h 10000"/>
                    <a:gd name="connsiteX81" fmla="*/ 399 w 10000"/>
                    <a:gd name="connsiteY81" fmla="*/ 571 h 10000"/>
                    <a:gd name="connsiteX82" fmla="*/ 604 w 10000"/>
                    <a:gd name="connsiteY82" fmla="*/ 386 h 10000"/>
                    <a:gd name="connsiteX83" fmla="*/ 819 w 10000"/>
                    <a:gd name="connsiteY83" fmla="*/ 257 h 10000"/>
                    <a:gd name="connsiteX84" fmla="*/ 1054 w 10000"/>
                    <a:gd name="connsiteY84" fmla="*/ 157 h 10000"/>
                    <a:gd name="connsiteX85" fmla="*/ 1300 w 10000"/>
                    <a:gd name="connsiteY85" fmla="*/ 71 h 10000"/>
                    <a:gd name="connsiteX86" fmla="*/ 1535 w 10000"/>
                    <a:gd name="connsiteY86" fmla="*/ 29 h 10000"/>
                    <a:gd name="connsiteX87" fmla="*/ 1801 w 10000"/>
                    <a:gd name="connsiteY87" fmla="*/ 0 h 10000"/>
                    <a:gd name="connsiteX88" fmla="*/ 1965 w 10000"/>
                    <a:gd name="connsiteY88" fmla="*/ 0 h 10000"/>
                    <a:gd name="connsiteX89" fmla="*/ 2272 w 10000"/>
                    <a:gd name="connsiteY89" fmla="*/ 71 h 10000"/>
                    <a:gd name="connsiteX90" fmla="*/ 2426 w 10000"/>
                    <a:gd name="connsiteY90" fmla="*/ 114 h 10000"/>
                    <a:gd name="connsiteX91" fmla="*/ 2569 w 10000"/>
                    <a:gd name="connsiteY91" fmla="*/ 186 h 10000"/>
                    <a:gd name="connsiteX92" fmla="*/ 2712 w 10000"/>
                    <a:gd name="connsiteY92" fmla="*/ 257 h 10000"/>
                    <a:gd name="connsiteX93" fmla="*/ 2845 w 10000"/>
                    <a:gd name="connsiteY93" fmla="*/ 343 h 10000"/>
                    <a:gd name="connsiteX94" fmla="*/ 2989 w 10000"/>
                    <a:gd name="connsiteY94" fmla="*/ 443 h 10000"/>
                    <a:gd name="connsiteX95" fmla="*/ 3112 w 10000"/>
                    <a:gd name="connsiteY95" fmla="*/ 529 h 10000"/>
                    <a:gd name="connsiteX96" fmla="*/ 3234 w 10000"/>
                    <a:gd name="connsiteY96" fmla="*/ 657 h 10000"/>
                    <a:gd name="connsiteX97" fmla="*/ 3367 w 10000"/>
                    <a:gd name="connsiteY97" fmla="*/ 786 h 10000"/>
                    <a:gd name="connsiteX98" fmla="*/ 3490 w 10000"/>
                    <a:gd name="connsiteY98" fmla="*/ 914 h 10000"/>
                    <a:gd name="connsiteX99" fmla="*/ 3726 w 10000"/>
                    <a:gd name="connsiteY99" fmla="*/ 1200 h 10000"/>
                    <a:gd name="connsiteX100" fmla="*/ 3941 w 10000"/>
                    <a:gd name="connsiteY100" fmla="*/ 1543 h 10000"/>
                    <a:gd name="connsiteX101" fmla="*/ 4145 w 10000"/>
                    <a:gd name="connsiteY101" fmla="*/ 1900 h 10000"/>
                    <a:gd name="connsiteX102" fmla="*/ 4340 w 10000"/>
                    <a:gd name="connsiteY102" fmla="*/ 2286 h 10000"/>
                    <a:gd name="connsiteX103" fmla="*/ 4534 w 10000"/>
                    <a:gd name="connsiteY103" fmla="*/ 2686 h 10000"/>
                    <a:gd name="connsiteX104" fmla="*/ 4708 w 10000"/>
                    <a:gd name="connsiteY104" fmla="*/ 3100 h 10000"/>
                    <a:gd name="connsiteX105" fmla="*/ 4893 w 10000"/>
                    <a:gd name="connsiteY105" fmla="*/ 3529 h 10000"/>
                    <a:gd name="connsiteX106" fmla="*/ 5056 w 10000"/>
                    <a:gd name="connsiteY106" fmla="*/ 3971 h 10000"/>
                    <a:gd name="connsiteX107" fmla="*/ 5363 w 10000"/>
                    <a:gd name="connsiteY107" fmla="*/ 4871 h 10000"/>
                    <a:gd name="connsiteX108" fmla="*/ 5967 w 10000"/>
                    <a:gd name="connsiteY108" fmla="*/ 6657 h 10000"/>
                    <a:gd name="connsiteX109" fmla="*/ 6254 w 10000"/>
                    <a:gd name="connsiteY109" fmla="*/ 7486 h 10000"/>
                    <a:gd name="connsiteX110" fmla="*/ 6407 w 10000"/>
                    <a:gd name="connsiteY110" fmla="*/ 7843 h 10000"/>
                    <a:gd name="connsiteX111" fmla="*/ 6551 w 10000"/>
                    <a:gd name="connsiteY111" fmla="*/ 8214 h 10000"/>
                    <a:gd name="connsiteX112" fmla="*/ 6714 w 10000"/>
                    <a:gd name="connsiteY112" fmla="*/ 8543 h 10000"/>
                    <a:gd name="connsiteX113" fmla="*/ 6868 w 10000"/>
                    <a:gd name="connsiteY113" fmla="*/ 8829 h 10000"/>
                    <a:gd name="connsiteX114" fmla="*/ 7021 w 10000"/>
                    <a:gd name="connsiteY114" fmla="*/ 9100 h 10000"/>
                    <a:gd name="connsiteX115" fmla="*/ 7195 w 10000"/>
                    <a:gd name="connsiteY115" fmla="*/ 9300 h 10000"/>
                    <a:gd name="connsiteX116" fmla="*/ 7288 w 10000"/>
                    <a:gd name="connsiteY116" fmla="*/ 9400 h 10000"/>
                    <a:gd name="connsiteX117" fmla="*/ 7369 w 10000"/>
                    <a:gd name="connsiteY117" fmla="*/ 9500 h 10000"/>
                    <a:gd name="connsiteX118" fmla="*/ 7462 w 10000"/>
                    <a:gd name="connsiteY118" fmla="*/ 9557 h 10000"/>
                    <a:gd name="connsiteX119" fmla="*/ 7554 w 10000"/>
                    <a:gd name="connsiteY119" fmla="*/ 9629 h 10000"/>
                    <a:gd name="connsiteX120" fmla="*/ 7646 w 10000"/>
                    <a:gd name="connsiteY120" fmla="*/ 9671 h 10000"/>
                    <a:gd name="connsiteX121" fmla="*/ 7748 w 10000"/>
                    <a:gd name="connsiteY121" fmla="*/ 9700 h 10000"/>
                    <a:gd name="connsiteX122" fmla="*/ 7851 w 10000"/>
                    <a:gd name="connsiteY122" fmla="*/ 9743 h 10000"/>
                    <a:gd name="connsiteX123" fmla="*/ 7943 w 10000"/>
                    <a:gd name="connsiteY123"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791 w 10000"/>
                    <a:gd name="connsiteY64" fmla="*/ 257 h 10000"/>
                    <a:gd name="connsiteX65" fmla="*/ 1668 w 10000"/>
                    <a:gd name="connsiteY65" fmla="*/ 271 h 10000"/>
                    <a:gd name="connsiteX66" fmla="*/ 1525 w 10000"/>
                    <a:gd name="connsiteY66" fmla="*/ 314 h 10000"/>
                    <a:gd name="connsiteX67" fmla="*/ 1402 w 10000"/>
                    <a:gd name="connsiteY67" fmla="*/ 357 h 10000"/>
                    <a:gd name="connsiteX68" fmla="*/ 1279 w 10000"/>
                    <a:gd name="connsiteY68" fmla="*/ 443 h 10000"/>
                    <a:gd name="connsiteX69" fmla="*/ 1157 w 10000"/>
                    <a:gd name="connsiteY69" fmla="*/ 529 h 10000"/>
                    <a:gd name="connsiteX70" fmla="*/ 1044 w 10000"/>
                    <a:gd name="connsiteY70" fmla="*/ 643 h 10000"/>
                    <a:gd name="connsiteX71" fmla="*/ 931 w 10000"/>
                    <a:gd name="connsiteY71" fmla="*/ 786 h 10000"/>
                    <a:gd name="connsiteX72" fmla="*/ 809 w 10000"/>
                    <a:gd name="connsiteY72" fmla="*/ 929 h 10000"/>
                    <a:gd name="connsiteX73" fmla="*/ 706 w 10000"/>
                    <a:gd name="connsiteY73" fmla="*/ 1114 h 10000"/>
                    <a:gd name="connsiteX74" fmla="*/ 604 w 10000"/>
                    <a:gd name="connsiteY74" fmla="*/ 1286 h 10000"/>
                    <a:gd name="connsiteX75" fmla="*/ 491 w 10000"/>
                    <a:gd name="connsiteY75" fmla="*/ 1486 h 10000"/>
                    <a:gd name="connsiteX76" fmla="*/ 399 w 10000"/>
                    <a:gd name="connsiteY76" fmla="*/ 1686 h 10000"/>
                    <a:gd name="connsiteX77" fmla="*/ 194 w 10000"/>
                    <a:gd name="connsiteY77" fmla="*/ 2157 h 10000"/>
                    <a:gd name="connsiteX78" fmla="*/ 0 w 10000"/>
                    <a:gd name="connsiteY78" fmla="*/ 2643 h 10000"/>
                    <a:gd name="connsiteX79" fmla="*/ 10 w 10000"/>
                    <a:gd name="connsiteY79" fmla="*/ 971 h 10000"/>
                    <a:gd name="connsiteX80" fmla="*/ 205 w 10000"/>
                    <a:gd name="connsiteY80" fmla="*/ 757 h 10000"/>
                    <a:gd name="connsiteX81" fmla="*/ 399 w 10000"/>
                    <a:gd name="connsiteY81" fmla="*/ 571 h 10000"/>
                    <a:gd name="connsiteX82" fmla="*/ 604 w 10000"/>
                    <a:gd name="connsiteY82" fmla="*/ 386 h 10000"/>
                    <a:gd name="connsiteX83" fmla="*/ 819 w 10000"/>
                    <a:gd name="connsiteY83" fmla="*/ 257 h 10000"/>
                    <a:gd name="connsiteX84" fmla="*/ 1054 w 10000"/>
                    <a:gd name="connsiteY84" fmla="*/ 157 h 10000"/>
                    <a:gd name="connsiteX85" fmla="*/ 1300 w 10000"/>
                    <a:gd name="connsiteY85" fmla="*/ 71 h 10000"/>
                    <a:gd name="connsiteX86" fmla="*/ 1535 w 10000"/>
                    <a:gd name="connsiteY86" fmla="*/ 29 h 10000"/>
                    <a:gd name="connsiteX87" fmla="*/ 1801 w 10000"/>
                    <a:gd name="connsiteY87" fmla="*/ 0 h 10000"/>
                    <a:gd name="connsiteX88" fmla="*/ 2272 w 10000"/>
                    <a:gd name="connsiteY88" fmla="*/ 71 h 10000"/>
                    <a:gd name="connsiteX89" fmla="*/ 2426 w 10000"/>
                    <a:gd name="connsiteY89" fmla="*/ 114 h 10000"/>
                    <a:gd name="connsiteX90" fmla="*/ 2569 w 10000"/>
                    <a:gd name="connsiteY90" fmla="*/ 186 h 10000"/>
                    <a:gd name="connsiteX91" fmla="*/ 2712 w 10000"/>
                    <a:gd name="connsiteY91" fmla="*/ 257 h 10000"/>
                    <a:gd name="connsiteX92" fmla="*/ 2845 w 10000"/>
                    <a:gd name="connsiteY92" fmla="*/ 343 h 10000"/>
                    <a:gd name="connsiteX93" fmla="*/ 2989 w 10000"/>
                    <a:gd name="connsiteY93" fmla="*/ 443 h 10000"/>
                    <a:gd name="connsiteX94" fmla="*/ 3112 w 10000"/>
                    <a:gd name="connsiteY94" fmla="*/ 529 h 10000"/>
                    <a:gd name="connsiteX95" fmla="*/ 3234 w 10000"/>
                    <a:gd name="connsiteY95" fmla="*/ 657 h 10000"/>
                    <a:gd name="connsiteX96" fmla="*/ 3367 w 10000"/>
                    <a:gd name="connsiteY96" fmla="*/ 786 h 10000"/>
                    <a:gd name="connsiteX97" fmla="*/ 3490 w 10000"/>
                    <a:gd name="connsiteY97" fmla="*/ 914 h 10000"/>
                    <a:gd name="connsiteX98" fmla="*/ 3726 w 10000"/>
                    <a:gd name="connsiteY98" fmla="*/ 1200 h 10000"/>
                    <a:gd name="connsiteX99" fmla="*/ 3941 w 10000"/>
                    <a:gd name="connsiteY99" fmla="*/ 1543 h 10000"/>
                    <a:gd name="connsiteX100" fmla="*/ 4145 w 10000"/>
                    <a:gd name="connsiteY100" fmla="*/ 1900 h 10000"/>
                    <a:gd name="connsiteX101" fmla="*/ 4340 w 10000"/>
                    <a:gd name="connsiteY101" fmla="*/ 2286 h 10000"/>
                    <a:gd name="connsiteX102" fmla="*/ 4534 w 10000"/>
                    <a:gd name="connsiteY102" fmla="*/ 2686 h 10000"/>
                    <a:gd name="connsiteX103" fmla="*/ 4708 w 10000"/>
                    <a:gd name="connsiteY103" fmla="*/ 3100 h 10000"/>
                    <a:gd name="connsiteX104" fmla="*/ 4893 w 10000"/>
                    <a:gd name="connsiteY104" fmla="*/ 3529 h 10000"/>
                    <a:gd name="connsiteX105" fmla="*/ 5056 w 10000"/>
                    <a:gd name="connsiteY105" fmla="*/ 3971 h 10000"/>
                    <a:gd name="connsiteX106" fmla="*/ 5363 w 10000"/>
                    <a:gd name="connsiteY106" fmla="*/ 4871 h 10000"/>
                    <a:gd name="connsiteX107" fmla="*/ 5967 w 10000"/>
                    <a:gd name="connsiteY107" fmla="*/ 6657 h 10000"/>
                    <a:gd name="connsiteX108" fmla="*/ 6254 w 10000"/>
                    <a:gd name="connsiteY108" fmla="*/ 7486 h 10000"/>
                    <a:gd name="connsiteX109" fmla="*/ 6407 w 10000"/>
                    <a:gd name="connsiteY109" fmla="*/ 7843 h 10000"/>
                    <a:gd name="connsiteX110" fmla="*/ 6551 w 10000"/>
                    <a:gd name="connsiteY110" fmla="*/ 8214 h 10000"/>
                    <a:gd name="connsiteX111" fmla="*/ 6714 w 10000"/>
                    <a:gd name="connsiteY111" fmla="*/ 8543 h 10000"/>
                    <a:gd name="connsiteX112" fmla="*/ 6868 w 10000"/>
                    <a:gd name="connsiteY112" fmla="*/ 8829 h 10000"/>
                    <a:gd name="connsiteX113" fmla="*/ 7021 w 10000"/>
                    <a:gd name="connsiteY113" fmla="*/ 9100 h 10000"/>
                    <a:gd name="connsiteX114" fmla="*/ 7195 w 10000"/>
                    <a:gd name="connsiteY114" fmla="*/ 9300 h 10000"/>
                    <a:gd name="connsiteX115" fmla="*/ 7288 w 10000"/>
                    <a:gd name="connsiteY115" fmla="*/ 9400 h 10000"/>
                    <a:gd name="connsiteX116" fmla="*/ 7369 w 10000"/>
                    <a:gd name="connsiteY116" fmla="*/ 9500 h 10000"/>
                    <a:gd name="connsiteX117" fmla="*/ 7462 w 10000"/>
                    <a:gd name="connsiteY117" fmla="*/ 9557 h 10000"/>
                    <a:gd name="connsiteX118" fmla="*/ 7554 w 10000"/>
                    <a:gd name="connsiteY118" fmla="*/ 9629 h 10000"/>
                    <a:gd name="connsiteX119" fmla="*/ 7646 w 10000"/>
                    <a:gd name="connsiteY119" fmla="*/ 9671 h 10000"/>
                    <a:gd name="connsiteX120" fmla="*/ 7748 w 10000"/>
                    <a:gd name="connsiteY120" fmla="*/ 9700 h 10000"/>
                    <a:gd name="connsiteX121" fmla="*/ 7851 w 10000"/>
                    <a:gd name="connsiteY121" fmla="*/ 9743 h 10000"/>
                    <a:gd name="connsiteX122" fmla="*/ 7943 w 10000"/>
                    <a:gd name="connsiteY122" fmla="*/ 9743 h 10000"/>
                    <a:gd name="connsiteX0" fmla="*/ 7943 w 10000"/>
                    <a:gd name="connsiteY0" fmla="*/ 9714 h 9971"/>
                    <a:gd name="connsiteX1" fmla="*/ 7943 w 10000"/>
                    <a:gd name="connsiteY1" fmla="*/ 9714 h 9971"/>
                    <a:gd name="connsiteX2" fmla="*/ 8076 w 10000"/>
                    <a:gd name="connsiteY2" fmla="*/ 9714 h 9971"/>
                    <a:gd name="connsiteX3" fmla="*/ 8178 w 10000"/>
                    <a:gd name="connsiteY3" fmla="*/ 9671 h 9971"/>
                    <a:gd name="connsiteX4" fmla="*/ 8291 w 10000"/>
                    <a:gd name="connsiteY4" fmla="*/ 9628 h 9971"/>
                    <a:gd name="connsiteX5" fmla="*/ 8403 w 10000"/>
                    <a:gd name="connsiteY5" fmla="*/ 9585 h 9971"/>
                    <a:gd name="connsiteX6" fmla="*/ 8506 w 10000"/>
                    <a:gd name="connsiteY6" fmla="*/ 9500 h 9971"/>
                    <a:gd name="connsiteX7" fmla="*/ 8608 w 10000"/>
                    <a:gd name="connsiteY7" fmla="*/ 9400 h 9971"/>
                    <a:gd name="connsiteX8" fmla="*/ 8700 w 10000"/>
                    <a:gd name="connsiteY8" fmla="*/ 9314 h 9971"/>
                    <a:gd name="connsiteX9" fmla="*/ 8802 w 10000"/>
                    <a:gd name="connsiteY9" fmla="*/ 9185 h 9971"/>
                    <a:gd name="connsiteX10" fmla="*/ 8915 w 10000"/>
                    <a:gd name="connsiteY10" fmla="*/ 9057 h 9971"/>
                    <a:gd name="connsiteX11" fmla="*/ 9007 w 10000"/>
                    <a:gd name="connsiteY11" fmla="*/ 8914 h 9971"/>
                    <a:gd name="connsiteX12" fmla="*/ 9191 w 10000"/>
                    <a:gd name="connsiteY12" fmla="*/ 8585 h 9971"/>
                    <a:gd name="connsiteX13" fmla="*/ 9376 w 10000"/>
                    <a:gd name="connsiteY13" fmla="*/ 8214 h 9971"/>
                    <a:gd name="connsiteX14" fmla="*/ 9539 w 10000"/>
                    <a:gd name="connsiteY14" fmla="*/ 7814 h 9971"/>
                    <a:gd name="connsiteX15" fmla="*/ 9775 w 10000"/>
                    <a:gd name="connsiteY15" fmla="*/ 8257 h 9971"/>
                    <a:gd name="connsiteX16" fmla="*/ 10000 w 10000"/>
                    <a:gd name="connsiteY16" fmla="*/ 8671 h 9971"/>
                    <a:gd name="connsiteX17" fmla="*/ 9785 w 10000"/>
                    <a:gd name="connsiteY17" fmla="*/ 8957 h 9971"/>
                    <a:gd name="connsiteX18" fmla="*/ 9570 w 10000"/>
                    <a:gd name="connsiteY18" fmla="*/ 9214 h 9971"/>
                    <a:gd name="connsiteX19" fmla="*/ 9324 w 10000"/>
                    <a:gd name="connsiteY19" fmla="*/ 9442 h 9971"/>
                    <a:gd name="connsiteX20" fmla="*/ 9212 w 10000"/>
                    <a:gd name="connsiteY20" fmla="*/ 9528 h 9971"/>
                    <a:gd name="connsiteX21" fmla="*/ 9079 w 10000"/>
                    <a:gd name="connsiteY21" fmla="*/ 9628 h 9971"/>
                    <a:gd name="connsiteX22" fmla="*/ 8946 w 10000"/>
                    <a:gd name="connsiteY22" fmla="*/ 9714 h 9971"/>
                    <a:gd name="connsiteX23" fmla="*/ 8823 w 10000"/>
                    <a:gd name="connsiteY23" fmla="*/ 9771 h 9971"/>
                    <a:gd name="connsiteX24" fmla="*/ 8680 w 10000"/>
                    <a:gd name="connsiteY24" fmla="*/ 9842 h 9971"/>
                    <a:gd name="connsiteX25" fmla="*/ 8547 w 10000"/>
                    <a:gd name="connsiteY25" fmla="*/ 9885 h 9971"/>
                    <a:gd name="connsiteX26" fmla="*/ 8403 w 10000"/>
                    <a:gd name="connsiteY26" fmla="*/ 9914 h 9971"/>
                    <a:gd name="connsiteX27" fmla="*/ 8260 w 10000"/>
                    <a:gd name="connsiteY27" fmla="*/ 9942 h 9971"/>
                    <a:gd name="connsiteX28" fmla="*/ 8106 w 10000"/>
                    <a:gd name="connsiteY28" fmla="*/ 9971 h 9971"/>
                    <a:gd name="connsiteX29" fmla="*/ 7943 w 10000"/>
                    <a:gd name="connsiteY29" fmla="*/ 9971 h 9971"/>
                    <a:gd name="connsiteX30" fmla="*/ 7779 w 10000"/>
                    <a:gd name="connsiteY30" fmla="*/ 9971 h 9971"/>
                    <a:gd name="connsiteX31" fmla="*/ 7625 w 10000"/>
                    <a:gd name="connsiteY31" fmla="*/ 9928 h 9971"/>
                    <a:gd name="connsiteX32" fmla="*/ 7462 w 10000"/>
                    <a:gd name="connsiteY32" fmla="*/ 9900 h 9971"/>
                    <a:gd name="connsiteX33" fmla="*/ 7308 w 10000"/>
                    <a:gd name="connsiteY33" fmla="*/ 9857 h 9971"/>
                    <a:gd name="connsiteX34" fmla="*/ 7165 w 10000"/>
                    <a:gd name="connsiteY34" fmla="*/ 9785 h 9971"/>
                    <a:gd name="connsiteX35" fmla="*/ 7021 w 10000"/>
                    <a:gd name="connsiteY35" fmla="*/ 9728 h 9971"/>
                    <a:gd name="connsiteX36" fmla="*/ 6888 w 10000"/>
                    <a:gd name="connsiteY36" fmla="*/ 9628 h 9971"/>
                    <a:gd name="connsiteX37" fmla="*/ 6745 w 10000"/>
                    <a:gd name="connsiteY37" fmla="*/ 9528 h 9971"/>
                    <a:gd name="connsiteX38" fmla="*/ 6622 w 10000"/>
                    <a:gd name="connsiteY38" fmla="*/ 9442 h 9971"/>
                    <a:gd name="connsiteX39" fmla="*/ 6479 w 10000"/>
                    <a:gd name="connsiteY39" fmla="*/ 9314 h 9971"/>
                    <a:gd name="connsiteX40" fmla="*/ 6366 w 10000"/>
                    <a:gd name="connsiteY40" fmla="*/ 9200 h 9971"/>
                    <a:gd name="connsiteX41" fmla="*/ 6244 w 10000"/>
                    <a:gd name="connsiteY41" fmla="*/ 9057 h 9971"/>
                    <a:gd name="connsiteX42" fmla="*/ 6008 w 10000"/>
                    <a:gd name="connsiteY42" fmla="*/ 8757 h 9971"/>
                    <a:gd name="connsiteX43" fmla="*/ 5793 w 10000"/>
                    <a:gd name="connsiteY43" fmla="*/ 8428 h 9971"/>
                    <a:gd name="connsiteX44" fmla="*/ 5589 w 10000"/>
                    <a:gd name="connsiteY44" fmla="*/ 8071 h 9971"/>
                    <a:gd name="connsiteX45" fmla="*/ 5394 w 10000"/>
                    <a:gd name="connsiteY45" fmla="*/ 7685 h 9971"/>
                    <a:gd name="connsiteX46" fmla="*/ 5200 w 10000"/>
                    <a:gd name="connsiteY46" fmla="*/ 7285 h 9971"/>
                    <a:gd name="connsiteX47" fmla="*/ 5026 w 10000"/>
                    <a:gd name="connsiteY47" fmla="*/ 6871 h 9971"/>
                    <a:gd name="connsiteX48" fmla="*/ 4852 w 10000"/>
                    <a:gd name="connsiteY48" fmla="*/ 6442 h 9971"/>
                    <a:gd name="connsiteX49" fmla="*/ 4688 w 10000"/>
                    <a:gd name="connsiteY49" fmla="*/ 6000 h 9971"/>
                    <a:gd name="connsiteX50" fmla="*/ 4371 w 10000"/>
                    <a:gd name="connsiteY50" fmla="*/ 5100 h 9971"/>
                    <a:gd name="connsiteX51" fmla="*/ 3777 w 10000"/>
                    <a:gd name="connsiteY51" fmla="*/ 3328 h 9971"/>
                    <a:gd name="connsiteX52" fmla="*/ 3644 w 10000"/>
                    <a:gd name="connsiteY52" fmla="*/ 2885 h 9971"/>
                    <a:gd name="connsiteX53" fmla="*/ 3490 w 10000"/>
                    <a:gd name="connsiteY53" fmla="*/ 2485 h 9971"/>
                    <a:gd name="connsiteX54" fmla="*/ 3347 w 10000"/>
                    <a:gd name="connsiteY54" fmla="*/ 2128 h 9971"/>
                    <a:gd name="connsiteX55" fmla="*/ 3193 w 10000"/>
                    <a:gd name="connsiteY55" fmla="*/ 1757 h 9971"/>
                    <a:gd name="connsiteX56" fmla="*/ 3040 w 10000"/>
                    <a:gd name="connsiteY56" fmla="*/ 1428 h 9971"/>
                    <a:gd name="connsiteX57" fmla="*/ 2886 w 10000"/>
                    <a:gd name="connsiteY57" fmla="*/ 1142 h 9971"/>
                    <a:gd name="connsiteX58" fmla="*/ 2723 w 10000"/>
                    <a:gd name="connsiteY58" fmla="*/ 871 h 9971"/>
                    <a:gd name="connsiteX59" fmla="*/ 2559 w 10000"/>
                    <a:gd name="connsiteY59" fmla="*/ 671 h 9971"/>
                    <a:gd name="connsiteX60" fmla="*/ 2467 w 10000"/>
                    <a:gd name="connsiteY60" fmla="*/ 571 h 9971"/>
                    <a:gd name="connsiteX61" fmla="*/ 2375 w 10000"/>
                    <a:gd name="connsiteY61" fmla="*/ 471 h 9971"/>
                    <a:gd name="connsiteX62" fmla="*/ 2282 w 10000"/>
                    <a:gd name="connsiteY62" fmla="*/ 414 h 9971"/>
                    <a:gd name="connsiteX63" fmla="*/ 2190 w 10000"/>
                    <a:gd name="connsiteY63" fmla="*/ 342 h 9971"/>
                    <a:gd name="connsiteX64" fmla="*/ 1791 w 10000"/>
                    <a:gd name="connsiteY64" fmla="*/ 228 h 9971"/>
                    <a:gd name="connsiteX65" fmla="*/ 1668 w 10000"/>
                    <a:gd name="connsiteY65" fmla="*/ 242 h 9971"/>
                    <a:gd name="connsiteX66" fmla="*/ 1525 w 10000"/>
                    <a:gd name="connsiteY66" fmla="*/ 285 h 9971"/>
                    <a:gd name="connsiteX67" fmla="*/ 1402 w 10000"/>
                    <a:gd name="connsiteY67" fmla="*/ 328 h 9971"/>
                    <a:gd name="connsiteX68" fmla="*/ 1279 w 10000"/>
                    <a:gd name="connsiteY68" fmla="*/ 414 h 9971"/>
                    <a:gd name="connsiteX69" fmla="*/ 1157 w 10000"/>
                    <a:gd name="connsiteY69" fmla="*/ 500 h 9971"/>
                    <a:gd name="connsiteX70" fmla="*/ 1044 w 10000"/>
                    <a:gd name="connsiteY70" fmla="*/ 614 h 9971"/>
                    <a:gd name="connsiteX71" fmla="*/ 931 w 10000"/>
                    <a:gd name="connsiteY71" fmla="*/ 757 h 9971"/>
                    <a:gd name="connsiteX72" fmla="*/ 809 w 10000"/>
                    <a:gd name="connsiteY72" fmla="*/ 900 h 9971"/>
                    <a:gd name="connsiteX73" fmla="*/ 706 w 10000"/>
                    <a:gd name="connsiteY73" fmla="*/ 1085 h 9971"/>
                    <a:gd name="connsiteX74" fmla="*/ 604 w 10000"/>
                    <a:gd name="connsiteY74" fmla="*/ 1257 h 9971"/>
                    <a:gd name="connsiteX75" fmla="*/ 491 w 10000"/>
                    <a:gd name="connsiteY75" fmla="*/ 1457 h 9971"/>
                    <a:gd name="connsiteX76" fmla="*/ 399 w 10000"/>
                    <a:gd name="connsiteY76" fmla="*/ 1657 h 9971"/>
                    <a:gd name="connsiteX77" fmla="*/ 194 w 10000"/>
                    <a:gd name="connsiteY77" fmla="*/ 2128 h 9971"/>
                    <a:gd name="connsiteX78" fmla="*/ 0 w 10000"/>
                    <a:gd name="connsiteY78" fmla="*/ 2614 h 9971"/>
                    <a:gd name="connsiteX79" fmla="*/ 10 w 10000"/>
                    <a:gd name="connsiteY79" fmla="*/ 942 h 9971"/>
                    <a:gd name="connsiteX80" fmla="*/ 205 w 10000"/>
                    <a:gd name="connsiteY80" fmla="*/ 728 h 9971"/>
                    <a:gd name="connsiteX81" fmla="*/ 399 w 10000"/>
                    <a:gd name="connsiteY81" fmla="*/ 542 h 9971"/>
                    <a:gd name="connsiteX82" fmla="*/ 604 w 10000"/>
                    <a:gd name="connsiteY82" fmla="*/ 357 h 9971"/>
                    <a:gd name="connsiteX83" fmla="*/ 819 w 10000"/>
                    <a:gd name="connsiteY83" fmla="*/ 228 h 9971"/>
                    <a:gd name="connsiteX84" fmla="*/ 1054 w 10000"/>
                    <a:gd name="connsiteY84" fmla="*/ 128 h 9971"/>
                    <a:gd name="connsiteX85" fmla="*/ 1300 w 10000"/>
                    <a:gd name="connsiteY85" fmla="*/ 42 h 9971"/>
                    <a:gd name="connsiteX86" fmla="*/ 1535 w 10000"/>
                    <a:gd name="connsiteY86" fmla="*/ 0 h 9971"/>
                    <a:gd name="connsiteX87" fmla="*/ 2272 w 10000"/>
                    <a:gd name="connsiteY87" fmla="*/ 42 h 9971"/>
                    <a:gd name="connsiteX88" fmla="*/ 2426 w 10000"/>
                    <a:gd name="connsiteY88" fmla="*/ 85 h 9971"/>
                    <a:gd name="connsiteX89" fmla="*/ 2569 w 10000"/>
                    <a:gd name="connsiteY89" fmla="*/ 157 h 9971"/>
                    <a:gd name="connsiteX90" fmla="*/ 2712 w 10000"/>
                    <a:gd name="connsiteY90" fmla="*/ 228 h 9971"/>
                    <a:gd name="connsiteX91" fmla="*/ 2845 w 10000"/>
                    <a:gd name="connsiteY91" fmla="*/ 314 h 9971"/>
                    <a:gd name="connsiteX92" fmla="*/ 2989 w 10000"/>
                    <a:gd name="connsiteY92" fmla="*/ 414 h 9971"/>
                    <a:gd name="connsiteX93" fmla="*/ 3112 w 10000"/>
                    <a:gd name="connsiteY93" fmla="*/ 500 h 9971"/>
                    <a:gd name="connsiteX94" fmla="*/ 3234 w 10000"/>
                    <a:gd name="connsiteY94" fmla="*/ 628 h 9971"/>
                    <a:gd name="connsiteX95" fmla="*/ 3367 w 10000"/>
                    <a:gd name="connsiteY95" fmla="*/ 757 h 9971"/>
                    <a:gd name="connsiteX96" fmla="*/ 3490 w 10000"/>
                    <a:gd name="connsiteY96" fmla="*/ 885 h 9971"/>
                    <a:gd name="connsiteX97" fmla="*/ 3726 w 10000"/>
                    <a:gd name="connsiteY97" fmla="*/ 1171 h 9971"/>
                    <a:gd name="connsiteX98" fmla="*/ 3941 w 10000"/>
                    <a:gd name="connsiteY98" fmla="*/ 1514 h 9971"/>
                    <a:gd name="connsiteX99" fmla="*/ 4145 w 10000"/>
                    <a:gd name="connsiteY99" fmla="*/ 1871 h 9971"/>
                    <a:gd name="connsiteX100" fmla="*/ 4340 w 10000"/>
                    <a:gd name="connsiteY100" fmla="*/ 2257 h 9971"/>
                    <a:gd name="connsiteX101" fmla="*/ 4534 w 10000"/>
                    <a:gd name="connsiteY101" fmla="*/ 2657 h 9971"/>
                    <a:gd name="connsiteX102" fmla="*/ 4708 w 10000"/>
                    <a:gd name="connsiteY102" fmla="*/ 3071 h 9971"/>
                    <a:gd name="connsiteX103" fmla="*/ 4893 w 10000"/>
                    <a:gd name="connsiteY103" fmla="*/ 3500 h 9971"/>
                    <a:gd name="connsiteX104" fmla="*/ 5056 w 10000"/>
                    <a:gd name="connsiteY104" fmla="*/ 3942 h 9971"/>
                    <a:gd name="connsiteX105" fmla="*/ 5363 w 10000"/>
                    <a:gd name="connsiteY105" fmla="*/ 4842 h 9971"/>
                    <a:gd name="connsiteX106" fmla="*/ 5967 w 10000"/>
                    <a:gd name="connsiteY106" fmla="*/ 6628 h 9971"/>
                    <a:gd name="connsiteX107" fmla="*/ 6254 w 10000"/>
                    <a:gd name="connsiteY107" fmla="*/ 7457 h 9971"/>
                    <a:gd name="connsiteX108" fmla="*/ 6407 w 10000"/>
                    <a:gd name="connsiteY108" fmla="*/ 7814 h 9971"/>
                    <a:gd name="connsiteX109" fmla="*/ 6551 w 10000"/>
                    <a:gd name="connsiteY109" fmla="*/ 8185 h 9971"/>
                    <a:gd name="connsiteX110" fmla="*/ 6714 w 10000"/>
                    <a:gd name="connsiteY110" fmla="*/ 8514 h 9971"/>
                    <a:gd name="connsiteX111" fmla="*/ 6868 w 10000"/>
                    <a:gd name="connsiteY111" fmla="*/ 8800 h 9971"/>
                    <a:gd name="connsiteX112" fmla="*/ 7021 w 10000"/>
                    <a:gd name="connsiteY112" fmla="*/ 9071 h 9971"/>
                    <a:gd name="connsiteX113" fmla="*/ 7195 w 10000"/>
                    <a:gd name="connsiteY113" fmla="*/ 9271 h 9971"/>
                    <a:gd name="connsiteX114" fmla="*/ 7288 w 10000"/>
                    <a:gd name="connsiteY114" fmla="*/ 9371 h 9971"/>
                    <a:gd name="connsiteX115" fmla="*/ 7369 w 10000"/>
                    <a:gd name="connsiteY115" fmla="*/ 9471 h 9971"/>
                    <a:gd name="connsiteX116" fmla="*/ 7462 w 10000"/>
                    <a:gd name="connsiteY116" fmla="*/ 9528 h 9971"/>
                    <a:gd name="connsiteX117" fmla="*/ 7554 w 10000"/>
                    <a:gd name="connsiteY117" fmla="*/ 9600 h 9971"/>
                    <a:gd name="connsiteX118" fmla="*/ 7646 w 10000"/>
                    <a:gd name="connsiteY118" fmla="*/ 9642 h 9971"/>
                    <a:gd name="connsiteX119" fmla="*/ 7748 w 10000"/>
                    <a:gd name="connsiteY119" fmla="*/ 9671 h 9971"/>
                    <a:gd name="connsiteX120" fmla="*/ 7851 w 10000"/>
                    <a:gd name="connsiteY120" fmla="*/ 9714 h 9971"/>
                    <a:gd name="connsiteX121" fmla="*/ 7943 w 10000"/>
                    <a:gd name="connsiteY121" fmla="*/ 9714 h 9971"/>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668 w 10000"/>
                    <a:gd name="connsiteY64" fmla="*/ 243 h 10000"/>
                    <a:gd name="connsiteX65" fmla="*/ 1525 w 10000"/>
                    <a:gd name="connsiteY65" fmla="*/ 286 h 10000"/>
                    <a:gd name="connsiteX66" fmla="*/ 1402 w 10000"/>
                    <a:gd name="connsiteY66" fmla="*/ 329 h 10000"/>
                    <a:gd name="connsiteX67" fmla="*/ 1279 w 10000"/>
                    <a:gd name="connsiteY67" fmla="*/ 415 h 10000"/>
                    <a:gd name="connsiteX68" fmla="*/ 1157 w 10000"/>
                    <a:gd name="connsiteY68" fmla="*/ 501 h 10000"/>
                    <a:gd name="connsiteX69" fmla="*/ 1044 w 10000"/>
                    <a:gd name="connsiteY69" fmla="*/ 616 h 10000"/>
                    <a:gd name="connsiteX70" fmla="*/ 931 w 10000"/>
                    <a:gd name="connsiteY70" fmla="*/ 759 h 10000"/>
                    <a:gd name="connsiteX71" fmla="*/ 809 w 10000"/>
                    <a:gd name="connsiteY71" fmla="*/ 903 h 10000"/>
                    <a:gd name="connsiteX72" fmla="*/ 706 w 10000"/>
                    <a:gd name="connsiteY72" fmla="*/ 1088 h 10000"/>
                    <a:gd name="connsiteX73" fmla="*/ 604 w 10000"/>
                    <a:gd name="connsiteY73" fmla="*/ 1261 h 10000"/>
                    <a:gd name="connsiteX74" fmla="*/ 491 w 10000"/>
                    <a:gd name="connsiteY74" fmla="*/ 1461 h 10000"/>
                    <a:gd name="connsiteX75" fmla="*/ 399 w 10000"/>
                    <a:gd name="connsiteY75" fmla="*/ 1662 h 10000"/>
                    <a:gd name="connsiteX76" fmla="*/ 194 w 10000"/>
                    <a:gd name="connsiteY76" fmla="*/ 2134 h 10000"/>
                    <a:gd name="connsiteX77" fmla="*/ 0 w 10000"/>
                    <a:gd name="connsiteY77" fmla="*/ 2622 h 10000"/>
                    <a:gd name="connsiteX78" fmla="*/ 10 w 10000"/>
                    <a:gd name="connsiteY78" fmla="*/ 945 h 10000"/>
                    <a:gd name="connsiteX79" fmla="*/ 205 w 10000"/>
                    <a:gd name="connsiteY79" fmla="*/ 730 h 10000"/>
                    <a:gd name="connsiteX80" fmla="*/ 399 w 10000"/>
                    <a:gd name="connsiteY80" fmla="*/ 544 h 10000"/>
                    <a:gd name="connsiteX81" fmla="*/ 604 w 10000"/>
                    <a:gd name="connsiteY81" fmla="*/ 358 h 10000"/>
                    <a:gd name="connsiteX82" fmla="*/ 819 w 10000"/>
                    <a:gd name="connsiteY82" fmla="*/ 229 h 10000"/>
                    <a:gd name="connsiteX83" fmla="*/ 1054 w 10000"/>
                    <a:gd name="connsiteY83" fmla="*/ 128 h 10000"/>
                    <a:gd name="connsiteX84" fmla="*/ 1300 w 10000"/>
                    <a:gd name="connsiteY84" fmla="*/ 42 h 10000"/>
                    <a:gd name="connsiteX85" fmla="*/ 1535 w 10000"/>
                    <a:gd name="connsiteY85" fmla="*/ 0 h 10000"/>
                    <a:gd name="connsiteX86" fmla="*/ 2272 w 10000"/>
                    <a:gd name="connsiteY86" fmla="*/ 42 h 10000"/>
                    <a:gd name="connsiteX87" fmla="*/ 2426 w 10000"/>
                    <a:gd name="connsiteY87" fmla="*/ 85 h 10000"/>
                    <a:gd name="connsiteX88" fmla="*/ 2569 w 10000"/>
                    <a:gd name="connsiteY88" fmla="*/ 157 h 10000"/>
                    <a:gd name="connsiteX89" fmla="*/ 2712 w 10000"/>
                    <a:gd name="connsiteY89" fmla="*/ 229 h 10000"/>
                    <a:gd name="connsiteX90" fmla="*/ 2845 w 10000"/>
                    <a:gd name="connsiteY90" fmla="*/ 315 h 10000"/>
                    <a:gd name="connsiteX91" fmla="*/ 2989 w 10000"/>
                    <a:gd name="connsiteY91" fmla="*/ 415 h 10000"/>
                    <a:gd name="connsiteX92" fmla="*/ 3112 w 10000"/>
                    <a:gd name="connsiteY92" fmla="*/ 501 h 10000"/>
                    <a:gd name="connsiteX93" fmla="*/ 3234 w 10000"/>
                    <a:gd name="connsiteY93" fmla="*/ 630 h 10000"/>
                    <a:gd name="connsiteX94" fmla="*/ 3367 w 10000"/>
                    <a:gd name="connsiteY94" fmla="*/ 759 h 10000"/>
                    <a:gd name="connsiteX95" fmla="*/ 3490 w 10000"/>
                    <a:gd name="connsiteY95" fmla="*/ 888 h 10000"/>
                    <a:gd name="connsiteX96" fmla="*/ 3726 w 10000"/>
                    <a:gd name="connsiteY96" fmla="*/ 1174 h 10000"/>
                    <a:gd name="connsiteX97" fmla="*/ 3941 w 10000"/>
                    <a:gd name="connsiteY97" fmla="*/ 1518 h 10000"/>
                    <a:gd name="connsiteX98" fmla="*/ 4145 w 10000"/>
                    <a:gd name="connsiteY98" fmla="*/ 1876 h 10000"/>
                    <a:gd name="connsiteX99" fmla="*/ 4340 w 10000"/>
                    <a:gd name="connsiteY99" fmla="*/ 2264 h 10000"/>
                    <a:gd name="connsiteX100" fmla="*/ 4534 w 10000"/>
                    <a:gd name="connsiteY100" fmla="*/ 2665 h 10000"/>
                    <a:gd name="connsiteX101" fmla="*/ 4708 w 10000"/>
                    <a:gd name="connsiteY101" fmla="*/ 3080 h 10000"/>
                    <a:gd name="connsiteX102" fmla="*/ 4893 w 10000"/>
                    <a:gd name="connsiteY102" fmla="*/ 3510 h 10000"/>
                    <a:gd name="connsiteX103" fmla="*/ 5056 w 10000"/>
                    <a:gd name="connsiteY103" fmla="*/ 3953 h 10000"/>
                    <a:gd name="connsiteX104" fmla="*/ 5363 w 10000"/>
                    <a:gd name="connsiteY104" fmla="*/ 4856 h 10000"/>
                    <a:gd name="connsiteX105" fmla="*/ 5967 w 10000"/>
                    <a:gd name="connsiteY105" fmla="*/ 6647 h 10000"/>
                    <a:gd name="connsiteX106" fmla="*/ 6254 w 10000"/>
                    <a:gd name="connsiteY106" fmla="*/ 7479 h 10000"/>
                    <a:gd name="connsiteX107" fmla="*/ 6407 w 10000"/>
                    <a:gd name="connsiteY107" fmla="*/ 7837 h 10000"/>
                    <a:gd name="connsiteX108" fmla="*/ 6551 w 10000"/>
                    <a:gd name="connsiteY108" fmla="*/ 8209 h 10000"/>
                    <a:gd name="connsiteX109" fmla="*/ 6714 w 10000"/>
                    <a:gd name="connsiteY109" fmla="*/ 8539 h 10000"/>
                    <a:gd name="connsiteX110" fmla="*/ 6868 w 10000"/>
                    <a:gd name="connsiteY110" fmla="*/ 8826 h 10000"/>
                    <a:gd name="connsiteX111" fmla="*/ 7021 w 10000"/>
                    <a:gd name="connsiteY111" fmla="*/ 9097 h 10000"/>
                    <a:gd name="connsiteX112" fmla="*/ 7195 w 10000"/>
                    <a:gd name="connsiteY112" fmla="*/ 9298 h 10000"/>
                    <a:gd name="connsiteX113" fmla="*/ 7288 w 10000"/>
                    <a:gd name="connsiteY113" fmla="*/ 9398 h 10000"/>
                    <a:gd name="connsiteX114" fmla="*/ 7369 w 10000"/>
                    <a:gd name="connsiteY114" fmla="*/ 9499 h 10000"/>
                    <a:gd name="connsiteX115" fmla="*/ 7462 w 10000"/>
                    <a:gd name="connsiteY115" fmla="*/ 9556 h 10000"/>
                    <a:gd name="connsiteX116" fmla="*/ 7554 w 10000"/>
                    <a:gd name="connsiteY116" fmla="*/ 9628 h 10000"/>
                    <a:gd name="connsiteX117" fmla="*/ 7646 w 10000"/>
                    <a:gd name="connsiteY117" fmla="*/ 9670 h 10000"/>
                    <a:gd name="connsiteX118" fmla="*/ 7748 w 10000"/>
                    <a:gd name="connsiteY118" fmla="*/ 9699 h 10000"/>
                    <a:gd name="connsiteX119" fmla="*/ 7851 w 10000"/>
                    <a:gd name="connsiteY119" fmla="*/ 9742 h 10000"/>
                    <a:gd name="connsiteX120" fmla="*/ 7943 w 10000"/>
                    <a:gd name="connsiteY120" fmla="*/ 9742 h 10000"/>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668 w 10000"/>
                    <a:gd name="connsiteY64" fmla="*/ 243 h 10000"/>
                    <a:gd name="connsiteX65" fmla="*/ 1402 w 10000"/>
                    <a:gd name="connsiteY65" fmla="*/ 329 h 10000"/>
                    <a:gd name="connsiteX66" fmla="*/ 1279 w 10000"/>
                    <a:gd name="connsiteY66" fmla="*/ 415 h 10000"/>
                    <a:gd name="connsiteX67" fmla="*/ 1157 w 10000"/>
                    <a:gd name="connsiteY67" fmla="*/ 501 h 10000"/>
                    <a:gd name="connsiteX68" fmla="*/ 1044 w 10000"/>
                    <a:gd name="connsiteY68" fmla="*/ 616 h 10000"/>
                    <a:gd name="connsiteX69" fmla="*/ 931 w 10000"/>
                    <a:gd name="connsiteY69" fmla="*/ 759 h 10000"/>
                    <a:gd name="connsiteX70" fmla="*/ 809 w 10000"/>
                    <a:gd name="connsiteY70" fmla="*/ 903 h 10000"/>
                    <a:gd name="connsiteX71" fmla="*/ 706 w 10000"/>
                    <a:gd name="connsiteY71" fmla="*/ 1088 h 10000"/>
                    <a:gd name="connsiteX72" fmla="*/ 604 w 10000"/>
                    <a:gd name="connsiteY72" fmla="*/ 1261 h 10000"/>
                    <a:gd name="connsiteX73" fmla="*/ 491 w 10000"/>
                    <a:gd name="connsiteY73" fmla="*/ 1461 h 10000"/>
                    <a:gd name="connsiteX74" fmla="*/ 399 w 10000"/>
                    <a:gd name="connsiteY74" fmla="*/ 1662 h 10000"/>
                    <a:gd name="connsiteX75" fmla="*/ 194 w 10000"/>
                    <a:gd name="connsiteY75" fmla="*/ 2134 h 10000"/>
                    <a:gd name="connsiteX76" fmla="*/ 0 w 10000"/>
                    <a:gd name="connsiteY76" fmla="*/ 2622 h 10000"/>
                    <a:gd name="connsiteX77" fmla="*/ 10 w 10000"/>
                    <a:gd name="connsiteY77" fmla="*/ 945 h 10000"/>
                    <a:gd name="connsiteX78" fmla="*/ 205 w 10000"/>
                    <a:gd name="connsiteY78" fmla="*/ 730 h 10000"/>
                    <a:gd name="connsiteX79" fmla="*/ 399 w 10000"/>
                    <a:gd name="connsiteY79" fmla="*/ 544 h 10000"/>
                    <a:gd name="connsiteX80" fmla="*/ 604 w 10000"/>
                    <a:gd name="connsiteY80" fmla="*/ 358 h 10000"/>
                    <a:gd name="connsiteX81" fmla="*/ 819 w 10000"/>
                    <a:gd name="connsiteY81" fmla="*/ 229 h 10000"/>
                    <a:gd name="connsiteX82" fmla="*/ 1054 w 10000"/>
                    <a:gd name="connsiteY82" fmla="*/ 128 h 10000"/>
                    <a:gd name="connsiteX83" fmla="*/ 1300 w 10000"/>
                    <a:gd name="connsiteY83" fmla="*/ 42 h 10000"/>
                    <a:gd name="connsiteX84" fmla="*/ 1535 w 10000"/>
                    <a:gd name="connsiteY84" fmla="*/ 0 h 10000"/>
                    <a:gd name="connsiteX85" fmla="*/ 2272 w 10000"/>
                    <a:gd name="connsiteY85" fmla="*/ 42 h 10000"/>
                    <a:gd name="connsiteX86" fmla="*/ 2426 w 10000"/>
                    <a:gd name="connsiteY86" fmla="*/ 85 h 10000"/>
                    <a:gd name="connsiteX87" fmla="*/ 2569 w 10000"/>
                    <a:gd name="connsiteY87" fmla="*/ 157 h 10000"/>
                    <a:gd name="connsiteX88" fmla="*/ 2712 w 10000"/>
                    <a:gd name="connsiteY88" fmla="*/ 229 h 10000"/>
                    <a:gd name="connsiteX89" fmla="*/ 2845 w 10000"/>
                    <a:gd name="connsiteY89" fmla="*/ 315 h 10000"/>
                    <a:gd name="connsiteX90" fmla="*/ 2989 w 10000"/>
                    <a:gd name="connsiteY90" fmla="*/ 415 h 10000"/>
                    <a:gd name="connsiteX91" fmla="*/ 3112 w 10000"/>
                    <a:gd name="connsiteY91" fmla="*/ 501 h 10000"/>
                    <a:gd name="connsiteX92" fmla="*/ 3234 w 10000"/>
                    <a:gd name="connsiteY92" fmla="*/ 630 h 10000"/>
                    <a:gd name="connsiteX93" fmla="*/ 3367 w 10000"/>
                    <a:gd name="connsiteY93" fmla="*/ 759 h 10000"/>
                    <a:gd name="connsiteX94" fmla="*/ 3490 w 10000"/>
                    <a:gd name="connsiteY94" fmla="*/ 888 h 10000"/>
                    <a:gd name="connsiteX95" fmla="*/ 3726 w 10000"/>
                    <a:gd name="connsiteY95" fmla="*/ 1174 h 10000"/>
                    <a:gd name="connsiteX96" fmla="*/ 3941 w 10000"/>
                    <a:gd name="connsiteY96" fmla="*/ 1518 h 10000"/>
                    <a:gd name="connsiteX97" fmla="*/ 4145 w 10000"/>
                    <a:gd name="connsiteY97" fmla="*/ 1876 h 10000"/>
                    <a:gd name="connsiteX98" fmla="*/ 4340 w 10000"/>
                    <a:gd name="connsiteY98" fmla="*/ 2264 h 10000"/>
                    <a:gd name="connsiteX99" fmla="*/ 4534 w 10000"/>
                    <a:gd name="connsiteY99" fmla="*/ 2665 h 10000"/>
                    <a:gd name="connsiteX100" fmla="*/ 4708 w 10000"/>
                    <a:gd name="connsiteY100" fmla="*/ 3080 h 10000"/>
                    <a:gd name="connsiteX101" fmla="*/ 4893 w 10000"/>
                    <a:gd name="connsiteY101" fmla="*/ 3510 h 10000"/>
                    <a:gd name="connsiteX102" fmla="*/ 5056 w 10000"/>
                    <a:gd name="connsiteY102" fmla="*/ 3953 h 10000"/>
                    <a:gd name="connsiteX103" fmla="*/ 5363 w 10000"/>
                    <a:gd name="connsiteY103" fmla="*/ 4856 h 10000"/>
                    <a:gd name="connsiteX104" fmla="*/ 5967 w 10000"/>
                    <a:gd name="connsiteY104" fmla="*/ 6647 h 10000"/>
                    <a:gd name="connsiteX105" fmla="*/ 6254 w 10000"/>
                    <a:gd name="connsiteY105" fmla="*/ 7479 h 10000"/>
                    <a:gd name="connsiteX106" fmla="*/ 6407 w 10000"/>
                    <a:gd name="connsiteY106" fmla="*/ 7837 h 10000"/>
                    <a:gd name="connsiteX107" fmla="*/ 6551 w 10000"/>
                    <a:gd name="connsiteY107" fmla="*/ 8209 h 10000"/>
                    <a:gd name="connsiteX108" fmla="*/ 6714 w 10000"/>
                    <a:gd name="connsiteY108" fmla="*/ 8539 h 10000"/>
                    <a:gd name="connsiteX109" fmla="*/ 6868 w 10000"/>
                    <a:gd name="connsiteY109" fmla="*/ 8826 h 10000"/>
                    <a:gd name="connsiteX110" fmla="*/ 7021 w 10000"/>
                    <a:gd name="connsiteY110" fmla="*/ 9097 h 10000"/>
                    <a:gd name="connsiteX111" fmla="*/ 7195 w 10000"/>
                    <a:gd name="connsiteY111" fmla="*/ 9298 h 10000"/>
                    <a:gd name="connsiteX112" fmla="*/ 7288 w 10000"/>
                    <a:gd name="connsiteY112" fmla="*/ 9398 h 10000"/>
                    <a:gd name="connsiteX113" fmla="*/ 7369 w 10000"/>
                    <a:gd name="connsiteY113" fmla="*/ 9499 h 10000"/>
                    <a:gd name="connsiteX114" fmla="*/ 7462 w 10000"/>
                    <a:gd name="connsiteY114" fmla="*/ 9556 h 10000"/>
                    <a:gd name="connsiteX115" fmla="*/ 7554 w 10000"/>
                    <a:gd name="connsiteY115" fmla="*/ 9628 h 10000"/>
                    <a:gd name="connsiteX116" fmla="*/ 7646 w 10000"/>
                    <a:gd name="connsiteY116" fmla="*/ 9670 h 10000"/>
                    <a:gd name="connsiteX117" fmla="*/ 7748 w 10000"/>
                    <a:gd name="connsiteY117" fmla="*/ 9699 h 10000"/>
                    <a:gd name="connsiteX118" fmla="*/ 7851 w 10000"/>
                    <a:gd name="connsiteY118" fmla="*/ 9742 h 10000"/>
                    <a:gd name="connsiteX119" fmla="*/ 7943 w 10000"/>
                    <a:gd name="connsiteY119" fmla="*/ 9742 h 10000"/>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402 w 10000"/>
                    <a:gd name="connsiteY64" fmla="*/ 329 h 10000"/>
                    <a:gd name="connsiteX65" fmla="*/ 1279 w 10000"/>
                    <a:gd name="connsiteY65" fmla="*/ 415 h 10000"/>
                    <a:gd name="connsiteX66" fmla="*/ 1157 w 10000"/>
                    <a:gd name="connsiteY66" fmla="*/ 501 h 10000"/>
                    <a:gd name="connsiteX67" fmla="*/ 1044 w 10000"/>
                    <a:gd name="connsiteY67" fmla="*/ 616 h 10000"/>
                    <a:gd name="connsiteX68" fmla="*/ 931 w 10000"/>
                    <a:gd name="connsiteY68" fmla="*/ 759 h 10000"/>
                    <a:gd name="connsiteX69" fmla="*/ 809 w 10000"/>
                    <a:gd name="connsiteY69" fmla="*/ 903 h 10000"/>
                    <a:gd name="connsiteX70" fmla="*/ 706 w 10000"/>
                    <a:gd name="connsiteY70" fmla="*/ 1088 h 10000"/>
                    <a:gd name="connsiteX71" fmla="*/ 604 w 10000"/>
                    <a:gd name="connsiteY71" fmla="*/ 1261 h 10000"/>
                    <a:gd name="connsiteX72" fmla="*/ 491 w 10000"/>
                    <a:gd name="connsiteY72" fmla="*/ 1461 h 10000"/>
                    <a:gd name="connsiteX73" fmla="*/ 399 w 10000"/>
                    <a:gd name="connsiteY73" fmla="*/ 1662 h 10000"/>
                    <a:gd name="connsiteX74" fmla="*/ 194 w 10000"/>
                    <a:gd name="connsiteY74" fmla="*/ 2134 h 10000"/>
                    <a:gd name="connsiteX75" fmla="*/ 0 w 10000"/>
                    <a:gd name="connsiteY75" fmla="*/ 2622 h 10000"/>
                    <a:gd name="connsiteX76" fmla="*/ 10 w 10000"/>
                    <a:gd name="connsiteY76" fmla="*/ 945 h 10000"/>
                    <a:gd name="connsiteX77" fmla="*/ 205 w 10000"/>
                    <a:gd name="connsiteY77" fmla="*/ 730 h 10000"/>
                    <a:gd name="connsiteX78" fmla="*/ 399 w 10000"/>
                    <a:gd name="connsiteY78" fmla="*/ 544 h 10000"/>
                    <a:gd name="connsiteX79" fmla="*/ 604 w 10000"/>
                    <a:gd name="connsiteY79" fmla="*/ 358 h 10000"/>
                    <a:gd name="connsiteX80" fmla="*/ 819 w 10000"/>
                    <a:gd name="connsiteY80" fmla="*/ 229 h 10000"/>
                    <a:gd name="connsiteX81" fmla="*/ 1054 w 10000"/>
                    <a:gd name="connsiteY81" fmla="*/ 128 h 10000"/>
                    <a:gd name="connsiteX82" fmla="*/ 1300 w 10000"/>
                    <a:gd name="connsiteY82" fmla="*/ 42 h 10000"/>
                    <a:gd name="connsiteX83" fmla="*/ 1535 w 10000"/>
                    <a:gd name="connsiteY83" fmla="*/ 0 h 10000"/>
                    <a:gd name="connsiteX84" fmla="*/ 2272 w 10000"/>
                    <a:gd name="connsiteY84" fmla="*/ 42 h 10000"/>
                    <a:gd name="connsiteX85" fmla="*/ 2426 w 10000"/>
                    <a:gd name="connsiteY85" fmla="*/ 85 h 10000"/>
                    <a:gd name="connsiteX86" fmla="*/ 2569 w 10000"/>
                    <a:gd name="connsiteY86" fmla="*/ 157 h 10000"/>
                    <a:gd name="connsiteX87" fmla="*/ 2712 w 10000"/>
                    <a:gd name="connsiteY87" fmla="*/ 229 h 10000"/>
                    <a:gd name="connsiteX88" fmla="*/ 2845 w 10000"/>
                    <a:gd name="connsiteY88" fmla="*/ 315 h 10000"/>
                    <a:gd name="connsiteX89" fmla="*/ 2989 w 10000"/>
                    <a:gd name="connsiteY89" fmla="*/ 415 h 10000"/>
                    <a:gd name="connsiteX90" fmla="*/ 3112 w 10000"/>
                    <a:gd name="connsiteY90" fmla="*/ 501 h 10000"/>
                    <a:gd name="connsiteX91" fmla="*/ 3234 w 10000"/>
                    <a:gd name="connsiteY91" fmla="*/ 630 h 10000"/>
                    <a:gd name="connsiteX92" fmla="*/ 3367 w 10000"/>
                    <a:gd name="connsiteY92" fmla="*/ 759 h 10000"/>
                    <a:gd name="connsiteX93" fmla="*/ 3490 w 10000"/>
                    <a:gd name="connsiteY93" fmla="*/ 888 h 10000"/>
                    <a:gd name="connsiteX94" fmla="*/ 3726 w 10000"/>
                    <a:gd name="connsiteY94" fmla="*/ 1174 h 10000"/>
                    <a:gd name="connsiteX95" fmla="*/ 3941 w 10000"/>
                    <a:gd name="connsiteY95" fmla="*/ 1518 h 10000"/>
                    <a:gd name="connsiteX96" fmla="*/ 4145 w 10000"/>
                    <a:gd name="connsiteY96" fmla="*/ 1876 h 10000"/>
                    <a:gd name="connsiteX97" fmla="*/ 4340 w 10000"/>
                    <a:gd name="connsiteY97" fmla="*/ 2264 h 10000"/>
                    <a:gd name="connsiteX98" fmla="*/ 4534 w 10000"/>
                    <a:gd name="connsiteY98" fmla="*/ 2665 h 10000"/>
                    <a:gd name="connsiteX99" fmla="*/ 4708 w 10000"/>
                    <a:gd name="connsiteY99" fmla="*/ 3080 h 10000"/>
                    <a:gd name="connsiteX100" fmla="*/ 4893 w 10000"/>
                    <a:gd name="connsiteY100" fmla="*/ 3510 h 10000"/>
                    <a:gd name="connsiteX101" fmla="*/ 5056 w 10000"/>
                    <a:gd name="connsiteY101" fmla="*/ 3953 h 10000"/>
                    <a:gd name="connsiteX102" fmla="*/ 5363 w 10000"/>
                    <a:gd name="connsiteY102" fmla="*/ 4856 h 10000"/>
                    <a:gd name="connsiteX103" fmla="*/ 5967 w 10000"/>
                    <a:gd name="connsiteY103" fmla="*/ 6647 h 10000"/>
                    <a:gd name="connsiteX104" fmla="*/ 6254 w 10000"/>
                    <a:gd name="connsiteY104" fmla="*/ 7479 h 10000"/>
                    <a:gd name="connsiteX105" fmla="*/ 6407 w 10000"/>
                    <a:gd name="connsiteY105" fmla="*/ 7837 h 10000"/>
                    <a:gd name="connsiteX106" fmla="*/ 6551 w 10000"/>
                    <a:gd name="connsiteY106" fmla="*/ 8209 h 10000"/>
                    <a:gd name="connsiteX107" fmla="*/ 6714 w 10000"/>
                    <a:gd name="connsiteY107" fmla="*/ 8539 h 10000"/>
                    <a:gd name="connsiteX108" fmla="*/ 6868 w 10000"/>
                    <a:gd name="connsiteY108" fmla="*/ 8826 h 10000"/>
                    <a:gd name="connsiteX109" fmla="*/ 7021 w 10000"/>
                    <a:gd name="connsiteY109" fmla="*/ 9097 h 10000"/>
                    <a:gd name="connsiteX110" fmla="*/ 7195 w 10000"/>
                    <a:gd name="connsiteY110" fmla="*/ 9298 h 10000"/>
                    <a:gd name="connsiteX111" fmla="*/ 7288 w 10000"/>
                    <a:gd name="connsiteY111" fmla="*/ 9398 h 10000"/>
                    <a:gd name="connsiteX112" fmla="*/ 7369 w 10000"/>
                    <a:gd name="connsiteY112" fmla="*/ 9499 h 10000"/>
                    <a:gd name="connsiteX113" fmla="*/ 7462 w 10000"/>
                    <a:gd name="connsiteY113" fmla="*/ 9556 h 10000"/>
                    <a:gd name="connsiteX114" fmla="*/ 7554 w 10000"/>
                    <a:gd name="connsiteY114" fmla="*/ 9628 h 10000"/>
                    <a:gd name="connsiteX115" fmla="*/ 7646 w 10000"/>
                    <a:gd name="connsiteY115" fmla="*/ 9670 h 10000"/>
                    <a:gd name="connsiteX116" fmla="*/ 7748 w 10000"/>
                    <a:gd name="connsiteY116" fmla="*/ 9699 h 10000"/>
                    <a:gd name="connsiteX117" fmla="*/ 7851 w 10000"/>
                    <a:gd name="connsiteY117" fmla="*/ 9742 h 10000"/>
                    <a:gd name="connsiteX118" fmla="*/ 7943 w 10000"/>
                    <a:gd name="connsiteY118" fmla="*/ 9742 h 10000"/>
                    <a:gd name="connsiteX0" fmla="*/ 7943 w 10000"/>
                    <a:gd name="connsiteY0" fmla="*/ 9700 h 9958"/>
                    <a:gd name="connsiteX1" fmla="*/ 7943 w 10000"/>
                    <a:gd name="connsiteY1" fmla="*/ 9700 h 9958"/>
                    <a:gd name="connsiteX2" fmla="*/ 8076 w 10000"/>
                    <a:gd name="connsiteY2" fmla="*/ 9700 h 9958"/>
                    <a:gd name="connsiteX3" fmla="*/ 8178 w 10000"/>
                    <a:gd name="connsiteY3" fmla="*/ 9657 h 9958"/>
                    <a:gd name="connsiteX4" fmla="*/ 8291 w 10000"/>
                    <a:gd name="connsiteY4" fmla="*/ 9614 h 9958"/>
                    <a:gd name="connsiteX5" fmla="*/ 8403 w 10000"/>
                    <a:gd name="connsiteY5" fmla="*/ 9571 h 9958"/>
                    <a:gd name="connsiteX6" fmla="*/ 8506 w 10000"/>
                    <a:gd name="connsiteY6" fmla="*/ 9486 h 9958"/>
                    <a:gd name="connsiteX7" fmla="*/ 8608 w 10000"/>
                    <a:gd name="connsiteY7" fmla="*/ 9385 h 9958"/>
                    <a:gd name="connsiteX8" fmla="*/ 8700 w 10000"/>
                    <a:gd name="connsiteY8" fmla="*/ 9299 h 9958"/>
                    <a:gd name="connsiteX9" fmla="*/ 8802 w 10000"/>
                    <a:gd name="connsiteY9" fmla="*/ 9170 h 9958"/>
                    <a:gd name="connsiteX10" fmla="*/ 8915 w 10000"/>
                    <a:gd name="connsiteY10" fmla="*/ 9041 h 9958"/>
                    <a:gd name="connsiteX11" fmla="*/ 9007 w 10000"/>
                    <a:gd name="connsiteY11" fmla="*/ 8898 h 9958"/>
                    <a:gd name="connsiteX12" fmla="*/ 9191 w 10000"/>
                    <a:gd name="connsiteY12" fmla="*/ 8568 h 9958"/>
                    <a:gd name="connsiteX13" fmla="*/ 9376 w 10000"/>
                    <a:gd name="connsiteY13" fmla="*/ 8196 h 9958"/>
                    <a:gd name="connsiteX14" fmla="*/ 9539 w 10000"/>
                    <a:gd name="connsiteY14" fmla="*/ 7795 h 9958"/>
                    <a:gd name="connsiteX15" fmla="*/ 9775 w 10000"/>
                    <a:gd name="connsiteY15" fmla="*/ 8239 h 9958"/>
                    <a:gd name="connsiteX16" fmla="*/ 10000 w 10000"/>
                    <a:gd name="connsiteY16" fmla="*/ 8654 h 9958"/>
                    <a:gd name="connsiteX17" fmla="*/ 9785 w 10000"/>
                    <a:gd name="connsiteY17" fmla="*/ 8941 h 9958"/>
                    <a:gd name="connsiteX18" fmla="*/ 9570 w 10000"/>
                    <a:gd name="connsiteY18" fmla="*/ 9199 h 9958"/>
                    <a:gd name="connsiteX19" fmla="*/ 9324 w 10000"/>
                    <a:gd name="connsiteY19" fmla="*/ 9427 h 9958"/>
                    <a:gd name="connsiteX20" fmla="*/ 9212 w 10000"/>
                    <a:gd name="connsiteY20" fmla="*/ 9514 h 9958"/>
                    <a:gd name="connsiteX21" fmla="*/ 9079 w 10000"/>
                    <a:gd name="connsiteY21" fmla="*/ 9614 h 9958"/>
                    <a:gd name="connsiteX22" fmla="*/ 8946 w 10000"/>
                    <a:gd name="connsiteY22" fmla="*/ 9700 h 9958"/>
                    <a:gd name="connsiteX23" fmla="*/ 8823 w 10000"/>
                    <a:gd name="connsiteY23" fmla="*/ 9757 h 9958"/>
                    <a:gd name="connsiteX24" fmla="*/ 8680 w 10000"/>
                    <a:gd name="connsiteY24" fmla="*/ 9829 h 9958"/>
                    <a:gd name="connsiteX25" fmla="*/ 8547 w 10000"/>
                    <a:gd name="connsiteY25" fmla="*/ 9872 h 9958"/>
                    <a:gd name="connsiteX26" fmla="*/ 8403 w 10000"/>
                    <a:gd name="connsiteY26" fmla="*/ 9901 h 9958"/>
                    <a:gd name="connsiteX27" fmla="*/ 8260 w 10000"/>
                    <a:gd name="connsiteY27" fmla="*/ 9929 h 9958"/>
                    <a:gd name="connsiteX28" fmla="*/ 8106 w 10000"/>
                    <a:gd name="connsiteY28" fmla="*/ 9958 h 9958"/>
                    <a:gd name="connsiteX29" fmla="*/ 7943 w 10000"/>
                    <a:gd name="connsiteY29" fmla="*/ 9958 h 9958"/>
                    <a:gd name="connsiteX30" fmla="*/ 7779 w 10000"/>
                    <a:gd name="connsiteY30" fmla="*/ 9958 h 9958"/>
                    <a:gd name="connsiteX31" fmla="*/ 7625 w 10000"/>
                    <a:gd name="connsiteY31" fmla="*/ 9915 h 9958"/>
                    <a:gd name="connsiteX32" fmla="*/ 7462 w 10000"/>
                    <a:gd name="connsiteY32" fmla="*/ 9887 h 9958"/>
                    <a:gd name="connsiteX33" fmla="*/ 7308 w 10000"/>
                    <a:gd name="connsiteY33" fmla="*/ 9844 h 9958"/>
                    <a:gd name="connsiteX34" fmla="*/ 7165 w 10000"/>
                    <a:gd name="connsiteY34" fmla="*/ 9771 h 9958"/>
                    <a:gd name="connsiteX35" fmla="*/ 7021 w 10000"/>
                    <a:gd name="connsiteY35" fmla="*/ 9714 h 9958"/>
                    <a:gd name="connsiteX36" fmla="*/ 6888 w 10000"/>
                    <a:gd name="connsiteY36" fmla="*/ 9614 h 9958"/>
                    <a:gd name="connsiteX37" fmla="*/ 6745 w 10000"/>
                    <a:gd name="connsiteY37" fmla="*/ 9514 h 9958"/>
                    <a:gd name="connsiteX38" fmla="*/ 6622 w 10000"/>
                    <a:gd name="connsiteY38" fmla="*/ 9427 h 9958"/>
                    <a:gd name="connsiteX39" fmla="*/ 6479 w 10000"/>
                    <a:gd name="connsiteY39" fmla="*/ 9299 h 9958"/>
                    <a:gd name="connsiteX40" fmla="*/ 6366 w 10000"/>
                    <a:gd name="connsiteY40" fmla="*/ 9185 h 9958"/>
                    <a:gd name="connsiteX41" fmla="*/ 6244 w 10000"/>
                    <a:gd name="connsiteY41" fmla="*/ 9041 h 9958"/>
                    <a:gd name="connsiteX42" fmla="*/ 6008 w 10000"/>
                    <a:gd name="connsiteY42" fmla="*/ 8740 h 9958"/>
                    <a:gd name="connsiteX43" fmla="*/ 5793 w 10000"/>
                    <a:gd name="connsiteY43" fmla="*/ 8411 h 9958"/>
                    <a:gd name="connsiteX44" fmla="*/ 5589 w 10000"/>
                    <a:gd name="connsiteY44" fmla="*/ 8052 h 9958"/>
                    <a:gd name="connsiteX45" fmla="*/ 5394 w 10000"/>
                    <a:gd name="connsiteY45" fmla="*/ 7665 h 9958"/>
                    <a:gd name="connsiteX46" fmla="*/ 5200 w 10000"/>
                    <a:gd name="connsiteY46" fmla="*/ 7264 h 9958"/>
                    <a:gd name="connsiteX47" fmla="*/ 5026 w 10000"/>
                    <a:gd name="connsiteY47" fmla="*/ 6849 h 9958"/>
                    <a:gd name="connsiteX48" fmla="*/ 4852 w 10000"/>
                    <a:gd name="connsiteY48" fmla="*/ 6419 h 9958"/>
                    <a:gd name="connsiteX49" fmla="*/ 4688 w 10000"/>
                    <a:gd name="connsiteY49" fmla="*/ 5975 h 9958"/>
                    <a:gd name="connsiteX50" fmla="*/ 4371 w 10000"/>
                    <a:gd name="connsiteY50" fmla="*/ 5073 h 9958"/>
                    <a:gd name="connsiteX51" fmla="*/ 3777 w 10000"/>
                    <a:gd name="connsiteY51" fmla="*/ 3296 h 9958"/>
                    <a:gd name="connsiteX52" fmla="*/ 3644 w 10000"/>
                    <a:gd name="connsiteY52" fmla="*/ 2851 h 9958"/>
                    <a:gd name="connsiteX53" fmla="*/ 3490 w 10000"/>
                    <a:gd name="connsiteY53" fmla="*/ 2450 h 9958"/>
                    <a:gd name="connsiteX54" fmla="*/ 3347 w 10000"/>
                    <a:gd name="connsiteY54" fmla="*/ 2092 h 9958"/>
                    <a:gd name="connsiteX55" fmla="*/ 3193 w 10000"/>
                    <a:gd name="connsiteY55" fmla="*/ 1720 h 9958"/>
                    <a:gd name="connsiteX56" fmla="*/ 3040 w 10000"/>
                    <a:gd name="connsiteY56" fmla="*/ 1390 h 9958"/>
                    <a:gd name="connsiteX57" fmla="*/ 2886 w 10000"/>
                    <a:gd name="connsiteY57" fmla="*/ 1103 h 9958"/>
                    <a:gd name="connsiteX58" fmla="*/ 2723 w 10000"/>
                    <a:gd name="connsiteY58" fmla="*/ 832 h 9958"/>
                    <a:gd name="connsiteX59" fmla="*/ 2559 w 10000"/>
                    <a:gd name="connsiteY59" fmla="*/ 631 h 9958"/>
                    <a:gd name="connsiteX60" fmla="*/ 2467 w 10000"/>
                    <a:gd name="connsiteY60" fmla="*/ 531 h 9958"/>
                    <a:gd name="connsiteX61" fmla="*/ 2375 w 10000"/>
                    <a:gd name="connsiteY61" fmla="*/ 430 h 9958"/>
                    <a:gd name="connsiteX62" fmla="*/ 2282 w 10000"/>
                    <a:gd name="connsiteY62" fmla="*/ 373 h 9958"/>
                    <a:gd name="connsiteX63" fmla="*/ 2190 w 10000"/>
                    <a:gd name="connsiteY63" fmla="*/ 301 h 9958"/>
                    <a:gd name="connsiteX64" fmla="*/ 1402 w 10000"/>
                    <a:gd name="connsiteY64" fmla="*/ 287 h 9958"/>
                    <a:gd name="connsiteX65" fmla="*/ 1279 w 10000"/>
                    <a:gd name="connsiteY65" fmla="*/ 373 h 9958"/>
                    <a:gd name="connsiteX66" fmla="*/ 1157 w 10000"/>
                    <a:gd name="connsiteY66" fmla="*/ 459 h 9958"/>
                    <a:gd name="connsiteX67" fmla="*/ 1044 w 10000"/>
                    <a:gd name="connsiteY67" fmla="*/ 574 h 9958"/>
                    <a:gd name="connsiteX68" fmla="*/ 931 w 10000"/>
                    <a:gd name="connsiteY68" fmla="*/ 717 h 9958"/>
                    <a:gd name="connsiteX69" fmla="*/ 809 w 10000"/>
                    <a:gd name="connsiteY69" fmla="*/ 861 h 9958"/>
                    <a:gd name="connsiteX70" fmla="*/ 706 w 10000"/>
                    <a:gd name="connsiteY70" fmla="*/ 1046 h 9958"/>
                    <a:gd name="connsiteX71" fmla="*/ 604 w 10000"/>
                    <a:gd name="connsiteY71" fmla="*/ 1219 h 9958"/>
                    <a:gd name="connsiteX72" fmla="*/ 491 w 10000"/>
                    <a:gd name="connsiteY72" fmla="*/ 1419 h 9958"/>
                    <a:gd name="connsiteX73" fmla="*/ 399 w 10000"/>
                    <a:gd name="connsiteY73" fmla="*/ 1620 h 9958"/>
                    <a:gd name="connsiteX74" fmla="*/ 194 w 10000"/>
                    <a:gd name="connsiteY74" fmla="*/ 2092 h 9958"/>
                    <a:gd name="connsiteX75" fmla="*/ 0 w 10000"/>
                    <a:gd name="connsiteY75" fmla="*/ 2580 h 9958"/>
                    <a:gd name="connsiteX76" fmla="*/ 10 w 10000"/>
                    <a:gd name="connsiteY76" fmla="*/ 903 h 9958"/>
                    <a:gd name="connsiteX77" fmla="*/ 205 w 10000"/>
                    <a:gd name="connsiteY77" fmla="*/ 688 h 9958"/>
                    <a:gd name="connsiteX78" fmla="*/ 399 w 10000"/>
                    <a:gd name="connsiteY78" fmla="*/ 502 h 9958"/>
                    <a:gd name="connsiteX79" fmla="*/ 604 w 10000"/>
                    <a:gd name="connsiteY79" fmla="*/ 316 h 9958"/>
                    <a:gd name="connsiteX80" fmla="*/ 819 w 10000"/>
                    <a:gd name="connsiteY80" fmla="*/ 187 h 9958"/>
                    <a:gd name="connsiteX81" fmla="*/ 1054 w 10000"/>
                    <a:gd name="connsiteY81" fmla="*/ 86 h 9958"/>
                    <a:gd name="connsiteX82" fmla="*/ 1300 w 10000"/>
                    <a:gd name="connsiteY82" fmla="*/ 0 h 9958"/>
                    <a:gd name="connsiteX83" fmla="*/ 2272 w 10000"/>
                    <a:gd name="connsiteY83" fmla="*/ 0 h 9958"/>
                    <a:gd name="connsiteX84" fmla="*/ 2426 w 10000"/>
                    <a:gd name="connsiteY84" fmla="*/ 43 h 9958"/>
                    <a:gd name="connsiteX85" fmla="*/ 2569 w 10000"/>
                    <a:gd name="connsiteY85" fmla="*/ 115 h 9958"/>
                    <a:gd name="connsiteX86" fmla="*/ 2712 w 10000"/>
                    <a:gd name="connsiteY86" fmla="*/ 187 h 9958"/>
                    <a:gd name="connsiteX87" fmla="*/ 2845 w 10000"/>
                    <a:gd name="connsiteY87" fmla="*/ 273 h 9958"/>
                    <a:gd name="connsiteX88" fmla="*/ 2989 w 10000"/>
                    <a:gd name="connsiteY88" fmla="*/ 373 h 9958"/>
                    <a:gd name="connsiteX89" fmla="*/ 3112 w 10000"/>
                    <a:gd name="connsiteY89" fmla="*/ 459 h 9958"/>
                    <a:gd name="connsiteX90" fmla="*/ 3234 w 10000"/>
                    <a:gd name="connsiteY90" fmla="*/ 588 h 9958"/>
                    <a:gd name="connsiteX91" fmla="*/ 3367 w 10000"/>
                    <a:gd name="connsiteY91" fmla="*/ 717 h 9958"/>
                    <a:gd name="connsiteX92" fmla="*/ 3490 w 10000"/>
                    <a:gd name="connsiteY92" fmla="*/ 846 h 9958"/>
                    <a:gd name="connsiteX93" fmla="*/ 3726 w 10000"/>
                    <a:gd name="connsiteY93" fmla="*/ 1132 h 9958"/>
                    <a:gd name="connsiteX94" fmla="*/ 3941 w 10000"/>
                    <a:gd name="connsiteY94" fmla="*/ 1476 h 9958"/>
                    <a:gd name="connsiteX95" fmla="*/ 4145 w 10000"/>
                    <a:gd name="connsiteY95" fmla="*/ 1834 h 9958"/>
                    <a:gd name="connsiteX96" fmla="*/ 4340 w 10000"/>
                    <a:gd name="connsiteY96" fmla="*/ 2222 h 9958"/>
                    <a:gd name="connsiteX97" fmla="*/ 4534 w 10000"/>
                    <a:gd name="connsiteY97" fmla="*/ 2623 h 9958"/>
                    <a:gd name="connsiteX98" fmla="*/ 4708 w 10000"/>
                    <a:gd name="connsiteY98" fmla="*/ 3038 h 9958"/>
                    <a:gd name="connsiteX99" fmla="*/ 4893 w 10000"/>
                    <a:gd name="connsiteY99" fmla="*/ 3468 h 9958"/>
                    <a:gd name="connsiteX100" fmla="*/ 5056 w 10000"/>
                    <a:gd name="connsiteY100" fmla="*/ 3911 h 9958"/>
                    <a:gd name="connsiteX101" fmla="*/ 5363 w 10000"/>
                    <a:gd name="connsiteY101" fmla="*/ 4814 h 9958"/>
                    <a:gd name="connsiteX102" fmla="*/ 5967 w 10000"/>
                    <a:gd name="connsiteY102" fmla="*/ 6605 h 9958"/>
                    <a:gd name="connsiteX103" fmla="*/ 6254 w 10000"/>
                    <a:gd name="connsiteY103" fmla="*/ 7437 h 9958"/>
                    <a:gd name="connsiteX104" fmla="*/ 6407 w 10000"/>
                    <a:gd name="connsiteY104" fmla="*/ 7795 h 9958"/>
                    <a:gd name="connsiteX105" fmla="*/ 6551 w 10000"/>
                    <a:gd name="connsiteY105" fmla="*/ 8167 h 9958"/>
                    <a:gd name="connsiteX106" fmla="*/ 6714 w 10000"/>
                    <a:gd name="connsiteY106" fmla="*/ 8497 h 9958"/>
                    <a:gd name="connsiteX107" fmla="*/ 6868 w 10000"/>
                    <a:gd name="connsiteY107" fmla="*/ 8784 h 9958"/>
                    <a:gd name="connsiteX108" fmla="*/ 7021 w 10000"/>
                    <a:gd name="connsiteY108" fmla="*/ 9055 h 9958"/>
                    <a:gd name="connsiteX109" fmla="*/ 7195 w 10000"/>
                    <a:gd name="connsiteY109" fmla="*/ 9256 h 9958"/>
                    <a:gd name="connsiteX110" fmla="*/ 7288 w 10000"/>
                    <a:gd name="connsiteY110" fmla="*/ 9356 h 9958"/>
                    <a:gd name="connsiteX111" fmla="*/ 7369 w 10000"/>
                    <a:gd name="connsiteY111" fmla="*/ 9457 h 9958"/>
                    <a:gd name="connsiteX112" fmla="*/ 7462 w 10000"/>
                    <a:gd name="connsiteY112" fmla="*/ 9514 h 9958"/>
                    <a:gd name="connsiteX113" fmla="*/ 7554 w 10000"/>
                    <a:gd name="connsiteY113" fmla="*/ 9586 h 9958"/>
                    <a:gd name="connsiteX114" fmla="*/ 7646 w 10000"/>
                    <a:gd name="connsiteY114" fmla="*/ 9628 h 9958"/>
                    <a:gd name="connsiteX115" fmla="*/ 7748 w 10000"/>
                    <a:gd name="connsiteY115" fmla="*/ 9657 h 9958"/>
                    <a:gd name="connsiteX116" fmla="*/ 7851 w 10000"/>
                    <a:gd name="connsiteY116" fmla="*/ 9700 h 9958"/>
                    <a:gd name="connsiteX117" fmla="*/ 7943 w 10000"/>
                    <a:gd name="connsiteY117" fmla="*/ 9700 h 9958"/>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402 w 10000"/>
                    <a:gd name="connsiteY64" fmla="*/ 288 h 10000"/>
                    <a:gd name="connsiteX65" fmla="*/ 1279 w 10000"/>
                    <a:gd name="connsiteY65" fmla="*/ 375 h 10000"/>
                    <a:gd name="connsiteX66" fmla="*/ 1157 w 10000"/>
                    <a:gd name="connsiteY66" fmla="*/ 461 h 10000"/>
                    <a:gd name="connsiteX67" fmla="*/ 1044 w 10000"/>
                    <a:gd name="connsiteY67" fmla="*/ 576 h 10000"/>
                    <a:gd name="connsiteX68" fmla="*/ 931 w 10000"/>
                    <a:gd name="connsiteY68" fmla="*/ 720 h 10000"/>
                    <a:gd name="connsiteX69" fmla="*/ 809 w 10000"/>
                    <a:gd name="connsiteY69" fmla="*/ 865 h 10000"/>
                    <a:gd name="connsiteX70" fmla="*/ 706 w 10000"/>
                    <a:gd name="connsiteY70" fmla="*/ 1050 h 10000"/>
                    <a:gd name="connsiteX71" fmla="*/ 604 w 10000"/>
                    <a:gd name="connsiteY71" fmla="*/ 1224 h 10000"/>
                    <a:gd name="connsiteX72" fmla="*/ 491 w 10000"/>
                    <a:gd name="connsiteY72" fmla="*/ 1425 h 10000"/>
                    <a:gd name="connsiteX73" fmla="*/ 399 w 10000"/>
                    <a:gd name="connsiteY73" fmla="*/ 1627 h 10000"/>
                    <a:gd name="connsiteX74" fmla="*/ 194 w 10000"/>
                    <a:gd name="connsiteY74" fmla="*/ 2101 h 10000"/>
                    <a:gd name="connsiteX75" fmla="*/ 0 w 10000"/>
                    <a:gd name="connsiteY75" fmla="*/ 2591 h 10000"/>
                    <a:gd name="connsiteX76" fmla="*/ 10 w 10000"/>
                    <a:gd name="connsiteY76" fmla="*/ 907 h 10000"/>
                    <a:gd name="connsiteX77" fmla="*/ 205 w 10000"/>
                    <a:gd name="connsiteY77" fmla="*/ 691 h 10000"/>
                    <a:gd name="connsiteX78" fmla="*/ 399 w 10000"/>
                    <a:gd name="connsiteY78" fmla="*/ 504 h 10000"/>
                    <a:gd name="connsiteX79" fmla="*/ 604 w 10000"/>
                    <a:gd name="connsiteY79" fmla="*/ 317 h 10000"/>
                    <a:gd name="connsiteX80" fmla="*/ 819 w 10000"/>
                    <a:gd name="connsiteY80" fmla="*/ 188 h 10000"/>
                    <a:gd name="connsiteX81" fmla="*/ 1054 w 10000"/>
                    <a:gd name="connsiteY81" fmla="*/ 86 h 10000"/>
                    <a:gd name="connsiteX82" fmla="*/ 2272 w 10000"/>
                    <a:gd name="connsiteY82" fmla="*/ 0 h 10000"/>
                    <a:gd name="connsiteX83" fmla="*/ 2426 w 10000"/>
                    <a:gd name="connsiteY83" fmla="*/ 43 h 10000"/>
                    <a:gd name="connsiteX84" fmla="*/ 2569 w 10000"/>
                    <a:gd name="connsiteY84" fmla="*/ 115 h 10000"/>
                    <a:gd name="connsiteX85" fmla="*/ 2712 w 10000"/>
                    <a:gd name="connsiteY85" fmla="*/ 188 h 10000"/>
                    <a:gd name="connsiteX86" fmla="*/ 2845 w 10000"/>
                    <a:gd name="connsiteY86" fmla="*/ 274 h 10000"/>
                    <a:gd name="connsiteX87" fmla="*/ 2989 w 10000"/>
                    <a:gd name="connsiteY87" fmla="*/ 375 h 10000"/>
                    <a:gd name="connsiteX88" fmla="*/ 3112 w 10000"/>
                    <a:gd name="connsiteY88" fmla="*/ 461 h 10000"/>
                    <a:gd name="connsiteX89" fmla="*/ 3234 w 10000"/>
                    <a:gd name="connsiteY89" fmla="*/ 590 h 10000"/>
                    <a:gd name="connsiteX90" fmla="*/ 3367 w 10000"/>
                    <a:gd name="connsiteY90" fmla="*/ 720 h 10000"/>
                    <a:gd name="connsiteX91" fmla="*/ 3490 w 10000"/>
                    <a:gd name="connsiteY91" fmla="*/ 850 h 10000"/>
                    <a:gd name="connsiteX92" fmla="*/ 3726 w 10000"/>
                    <a:gd name="connsiteY92" fmla="*/ 1137 h 10000"/>
                    <a:gd name="connsiteX93" fmla="*/ 3941 w 10000"/>
                    <a:gd name="connsiteY93" fmla="*/ 1482 h 10000"/>
                    <a:gd name="connsiteX94" fmla="*/ 4145 w 10000"/>
                    <a:gd name="connsiteY94" fmla="*/ 1842 h 10000"/>
                    <a:gd name="connsiteX95" fmla="*/ 4340 w 10000"/>
                    <a:gd name="connsiteY95" fmla="*/ 2231 h 10000"/>
                    <a:gd name="connsiteX96" fmla="*/ 4534 w 10000"/>
                    <a:gd name="connsiteY96" fmla="*/ 2634 h 10000"/>
                    <a:gd name="connsiteX97" fmla="*/ 4708 w 10000"/>
                    <a:gd name="connsiteY97" fmla="*/ 3051 h 10000"/>
                    <a:gd name="connsiteX98" fmla="*/ 4893 w 10000"/>
                    <a:gd name="connsiteY98" fmla="*/ 3483 h 10000"/>
                    <a:gd name="connsiteX99" fmla="*/ 5056 w 10000"/>
                    <a:gd name="connsiteY99" fmla="*/ 3927 h 10000"/>
                    <a:gd name="connsiteX100" fmla="*/ 5363 w 10000"/>
                    <a:gd name="connsiteY100" fmla="*/ 4834 h 10000"/>
                    <a:gd name="connsiteX101" fmla="*/ 5967 w 10000"/>
                    <a:gd name="connsiteY101" fmla="*/ 6633 h 10000"/>
                    <a:gd name="connsiteX102" fmla="*/ 6254 w 10000"/>
                    <a:gd name="connsiteY102" fmla="*/ 7468 h 10000"/>
                    <a:gd name="connsiteX103" fmla="*/ 6407 w 10000"/>
                    <a:gd name="connsiteY103" fmla="*/ 7828 h 10000"/>
                    <a:gd name="connsiteX104" fmla="*/ 6551 w 10000"/>
                    <a:gd name="connsiteY104" fmla="*/ 8201 h 10000"/>
                    <a:gd name="connsiteX105" fmla="*/ 6714 w 10000"/>
                    <a:gd name="connsiteY105" fmla="*/ 8533 h 10000"/>
                    <a:gd name="connsiteX106" fmla="*/ 6868 w 10000"/>
                    <a:gd name="connsiteY106" fmla="*/ 8821 h 10000"/>
                    <a:gd name="connsiteX107" fmla="*/ 7021 w 10000"/>
                    <a:gd name="connsiteY107" fmla="*/ 9093 h 10000"/>
                    <a:gd name="connsiteX108" fmla="*/ 7195 w 10000"/>
                    <a:gd name="connsiteY108" fmla="*/ 9295 h 10000"/>
                    <a:gd name="connsiteX109" fmla="*/ 7288 w 10000"/>
                    <a:gd name="connsiteY109" fmla="*/ 9395 h 10000"/>
                    <a:gd name="connsiteX110" fmla="*/ 7369 w 10000"/>
                    <a:gd name="connsiteY110" fmla="*/ 9497 h 10000"/>
                    <a:gd name="connsiteX111" fmla="*/ 7462 w 10000"/>
                    <a:gd name="connsiteY111" fmla="*/ 9554 h 10000"/>
                    <a:gd name="connsiteX112" fmla="*/ 7554 w 10000"/>
                    <a:gd name="connsiteY112" fmla="*/ 9626 h 10000"/>
                    <a:gd name="connsiteX113" fmla="*/ 7646 w 10000"/>
                    <a:gd name="connsiteY113" fmla="*/ 9669 h 10000"/>
                    <a:gd name="connsiteX114" fmla="*/ 7748 w 10000"/>
                    <a:gd name="connsiteY114" fmla="*/ 9698 h 10000"/>
                    <a:gd name="connsiteX115" fmla="*/ 7851 w 10000"/>
                    <a:gd name="connsiteY115" fmla="*/ 9741 h 10000"/>
                    <a:gd name="connsiteX116" fmla="*/ 7943 w 10000"/>
                    <a:gd name="connsiteY116"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279 w 10000"/>
                    <a:gd name="connsiteY64" fmla="*/ 375 h 10000"/>
                    <a:gd name="connsiteX65" fmla="*/ 1157 w 10000"/>
                    <a:gd name="connsiteY65" fmla="*/ 461 h 10000"/>
                    <a:gd name="connsiteX66" fmla="*/ 1044 w 10000"/>
                    <a:gd name="connsiteY66" fmla="*/ 576 h 10000"/>
                    <a:gd name="connsiteX67" fmla="*/ 931 w 10000"/>
                    <a:gd name="connsiteY67" fmla="*/ 720 h 10000"/>
                    <a:gd name="connsiteX68" fmla="*/ 809 w 10000"/>
                    <a:gd name="connsiteY68" fmla="*/ 865 h 10000"/>
                    <a:gd name="connsiteX69" fmla="*/ 706 w 10000"/>
                    <a:gd name="connsiteY69" fmla="*/ 1050 h 10000"/>
                    <a:gd name="connsiteX70" fmla="*/ 604 w 10000"/>
                    <a:gd name="connsiteY70" fmla="*/ 1224 h 10000"/>
                    <a:gd name="connsiteX71" fmla="*/ 491 w 10000"/>
                    <a:gd name="connsiteY71" fmla="*/ 1425 h 10000"/>
                    <a:gd name="connsiteX72" fmla="*/ 399 w 10000"/>
                    <a:gd name="connsiteY72" fmla="*/ 1627 h 10000"/>
                    <a:gd name="connsiteX73" fmla="*/ 194 w 10000"/>
                    <a:gd name="connsiteY73" fmla="*/ 2101 h 10000"/>
                    <a:gd name="connsiteX74" fmla="*/ 0 w 10000"/>
                    <a:gd name="connsiteY74" fmla="*/ 2591 h 10000"/>
                    <a:gd name="connsiteX75" fmla="*/ 10 w 10000"/>
                    <a:gd name="connsiteY75" fmla="*/ 907 h 10000"/>
                    <a:gd name="connsiteX76" fmla="*/ 205 w 10000"/>
                    <a:gd name="connsiteY76" fmla="*/ 691 h 10000"/>
                    <a:gd name="connsiteX77" fmla="*/ 399 w 10000"/>
                    <a:gd name="connsiteY77" fmla="*/ 504 h 10000"/>
                    <a:gd name="connsiteX78" fmla="*/ 604 w 10000"/>
                    <a:gd name="connsiteY78" fmla="*/ 317 h 10000"/>
                    <a:gd name="connsiteX79" fmla="*/ 819 w 10000"/>
                    <a:gd name="connsiteY79" fmla="*/ 188 h 10000"/>
                    <a:gd name="connsiteX80" fmla="*/ 1054 w 10000"/>
                    <a:gd name="connsiteY80" fmla="*/ 86 h 10000"/>
                    <a:gd name="connsiteX81" fmla="*/ 2272 w 10000"/>
                    <a:gd name="connsiteY81" fmla="*/ 0 h 10000"/>
                    <a:gd name="connsiteX82" fmla="*/ 2426 w 10000"/>
                    <a:gd name="connsiteY82" fmla="*/ 43 h 10000"/>
                    <a:gd name="connsiteX83" fmla="*/ 2569 w 10000"/>
                    <a:gd name="connsiteY83" fmla="*/ 115 h 10000"/>
                    <a:gd name="connsiteX84" fmla="*/ 2712 w 10000"/>
                    <a:gd name="connsiteY84" fmla="*/ 188 h 10000"/>
                    <a:gd name="connsiteX85" fmla="*/ 2845 w 10000"/>
                    <a:gd name="connsiteY85" fmla="*/ 274 h 10000"/>
                    <a:gd name="connsiteX86" fmla="*/ 2989 w 10000"/>
                    <a:gd name="connsiteY86" fmla="*/ 375 h 10000"/>
                    <a:gd name="connsiteX87" fmla="*/ 3112 w 10000"/>
                    <a:gd name="connsiteY87" fmla="*/ 461 h 10000"/>
                    <a:gd name="connsiteX88" fmla="*/ 3234 w 10000"/>
                    <a:gd name="connsiteY88" fmla="*/ 590 h 10000"/>
                    <a:gd name="connsiteX89" fmla="*/ 3367 w 10000"/>
                    <a:gd name="connsiteY89" fmla="*/ 720 h 10000"/>
                    <a:gd name="connsiteX90" fmla="*/ 3490 w 10000"/>
                    <a:gd name="connsiteY90" fmla="*/ 850 h 10000"/>
                    <a:gd name="connsiteX91" fmla="*/ 3726 w 10000"/>
                    <a:gd name="connsiteY91" fmla="*/ 1137 h 10000"/>
                    <a:gd name="connsiteX92" fmla="*/ 3941 w 10000"/>
                    <a:gd name="connsiteY92" fmla="*/ 1482 h 10000"/>
                    <a:gd name="connsiteX93" fmla="*/ 4145 w 10000"/>
                    <a:gd name="connsiteY93" fmla="*/ 1842 h 10000"/>
                    <a:gd name="connsiteX94" fmla="*/ 4340 w 10000"/>
                    <a:gd name="connsiteY94" fmla="*/ 2231 h 10000"/>
                    <a:gd name="connsiteX95" fmla="*/ 4534 w 10000"/>
                    <a:gd name="connsiteY95" fmla="*/ 2634 h 10000"/>
                    <a:gd name="connsiteX96" fmla="*/ 4708 w 10000"/>
                    <a:gd name="connsiteY96" fmla="*/ 3051 h 10000"/>
                    <a:gd name="connsiteX97" fmla="*/ 4893 w 10000"/>
                    <a:gd name="connsiteY97" fmla="*/ 3483 h 10000"/>
                    <a:gd name="connsiteX98" fmla="*/ 5056 w 10000"/>
                    <a:gd name="connsiteY98" fmla="*/ 3927 h 10000"/>
                    <a:gd name="connsiteX99" fmla="*/ 5363 w 10000"/>
                    <a:gd name="connsiteY99" fmla="*/ 4834 h 10000"/>
                    <a:gd name="connsiteX100" fmla="*/ 5967 w 10000"/>
                    <a:gd name="connsiteY100" fmla="*/ 6633 h 10000"/>
                    <a:gd name="connsiteX101" fmla="*/ 6254 w 10000"/>
                    <a:gd name="connsiteY101" fmla="*/ 7468 h 10000"/>
                    <a:gd name="connsiteX102" fmla="*/ 6407 w 10000"/>
                    <a:gd name="connsiteY102" fmla="*/ 7828 h 10000"/>
                    <a:gd name="connsiteX103" fmla="*/ 6551 w 10000"/>
                    <a:gd name="connsiteY103" fmla="*/ 8201 h 10000"/>
                    <a:gd name="connsiteX104" fmla="*/ 6714 w 10000"/>
                    <a:gd name="connsiteY104" fmla="*/ 8533 h 10000"/>
                    <a:gd name="connsiteX105" fmla="*/ 6868 w 10000"/>
                    <a:gd name="connsiteY105" fmla="*/ 8821 h 10000"/>
                    <a:gd name="connsiteX106" fmla="*/ 7021 w 10000"/>
                    <a:gd name="connsiteY106" fmla="*/ 9093 h 10000"/>
                    <a:gd name="connsiteX107" fmla="*/ 7195 w 10000"/>
                    <a:gd name="connsiteY107" fmla="*/ 9295 h 10000"/>
                    <a:gd name="connsiteX108" fmla="*/ 7288 w 10000"/>
                    <a:gd name="connsiteY108" fmla="*/ 9395 h 10000"/>
                    <a:gd name="connsiteX109" fmla="*/ 7369 w 10000"/>
                    <a:gd name="connsiteY109" fmla="*/ 9497 h 10000"/>
                    <a:gd name="connsiteX110" fmla="*/ 7462 w 10000"/>
                    <a:gd name="connsiteY110" fmla="*/ 9554 h 10000"/>
                    <a:gd name="connsiteX111" fmla="*/ 7554 w 10000"/>
                    <a:gd name="connsiteY111" fmla="*/ 9626 h 10000"/>
                    <a:gd name="connsiteX112" fmla="*/ 7646 w 10000"/>
                    <a:gd name="connsiteY112" fmla="*/ 9669 h 10000"/>
                    <a:gd name="connsiteX113" fmla="*/ 7748 w 10000"/>
                    <a:gd name="connsiteY113" fmla="*/ 9698 h 10000"/>
                    <a:gd name="connsiteX114" fmla="*/ 7851 w 10000"/>
                    <a:gd name="connsiteY114" fmla="*/ 9741 h 10000"/>
                    <a:gd name="connsiteX115" fmla="*/ 7943 w 10000"/>
                    <a:gd name="connsiteY115"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157 w 10000"/>
                    <a:gd name="connsiteY64" fmla="*/ 461 h 10000"/>
                    <a:gd name="connsiteX65" fmla="*/ 1044 w 10000"/>
                    <a:gd name="connsiteY65" fmla="*/ 576 h 10000"/>
                    <a:gd name="connsiteX66" fmla="*/ 931 w 10000"/>
                    <a:gd name="connsiteY66" fmla="*/ 720 h 10000"/>
                    <a:gd name="connsiteX67" fmla="*/ 809 w 10000"/>
                    <a:gd name="connsiteY67" fmla="*/ 865 h 10000"/>
                    <a:gd name="connsiteX68" fmla="*/ 706 w 10000"/>
                    <a:gd name="connsiteY68" fmla="*/ 1050 h 10000"/>
                    <a:gd name="connsiteX69" fmla="*/ 604 w 10000"/>
                    <a:gd name="connsiteY69" fmla="*/ 1224 h 10000"/>
                    <a:gd name="connsiteX70" fmla="*/ 491 w 10000"/>
                    <a:gd name="connsiteY70" fmla="*/ 1425 h 10000"/>
                    <a:gd name="connsiteX71" fmla="*/ 399 w 10000"/>
                    <a:gd name="connsiteY71" fmla="*/ 1627 h 10000"/>
                    <a:gd name="connsiteX72" fmla="*/ 194 w 10000"/>
                    <a:gd name="connsiteY72" fmla="*/ 2101 h 10000"/>
                    <a:gd name="connsiteX73" fmla="*/ 0 w 10000"/>
                    <a:gd name="connsiteY73" fmla="*/ 2591 h 10000"/>
                    <a:gd name="connsiteX74" fmla="*/ 10 w 10000"/>
                    <a:gd name="connsiteY74" fmla="*/ 907 h 10000"/>
                    <a:gd name="connsiteX75" fmla="*/ 205 w 10000"/>
                    <a:gd name="connsiteY75" fmla="*/ 691 h 10000"/>
                    <a:gd name="connsiteX76" fmla="*/ 399 w 10000"/>
                    <a:gd name="connsiteY76" fmla="*/ 504 h 10000"/>
                    <a:gd name="connsiteX77" fmla="*/ 604 w 10000"/>
                    <a:gd name="connsiteY77" fmla="*/ 317 h 10000"/>
                    <a:gd name="connsiteX78" fmla="*/ 819 w 10000"/>
                    <a:gd name="connsiteY78" fmla="*/ 188 h 10000"/>
                    <a:gd name="connsiteX79" fmla="*/ 1054 w 10000"/>
                    <a:gd name="connsiteY79" fmla="*/ 86 h 10000"/>
                    <a:gd name="connsiteX80" fmla="*/ 2272 w 10000"/>
                    <a:gd name="connsiteY80" fmla="*/ 0 h 10000"/>
                    <a:gd name="connsiteX81" fmla="*/ 2426 w 10000"/>
                    <a:gd name="connsiteY81" fmla="*/ 43 h 10000"/>
                    <a:gd name="connsiteX82" fmla="*/ 2569 w 10000"/>
                    <a:gd name="connsiteY82" fmla="*/ 115 h 10000"/>
                    <a:gd name="connsiteX83" fmla="*/ 2712 w 10000"/>
                    <a:gd name="connsiteY83" fmla="*/ 188 h 10000"/>
                    <a:gd name="connsiteX84" fmla="*/ 2845 w 10000"/>
                    <a:gd name="connsiteY84" fmla="*/ 274 h 10000"/>
                    <a:gd name="connsiteX85" fmla="*/ 2989 w 10000"/>
                    <a:gd name="connsiteY85" fmla="*/ 375 h 10000"/>
                    <a:gd name="connsiteX86" fmla="*/ 3112 w 10000"/>
                    <a:gd name="connsiteY86" fmla="*/ 461 h 10000"/>
                    <a:gd name="connsiteX87" fmla="*/ 3234 w 10000"/>
                    <a:gd name="connsiteY87" fmla="*/ 590 h 10000"/>
                    <a:gd name="connsiteX88" fmla="*/ 3367 w 10000"/>
                    <a:gd name="connsiteY88" fmla="*/ 720 h 10000"/>
                    <a:gd name="connsiteX89" fmla="*/ 3490 w 10000"/>
                    <a:gd name="connsiteY89" fmla="*/ 850 h 10000"/>
                    <a:gd name="connsiteX90" fmla="*/ 3726 w 10000"/>
                    <a:gd name="connsiteY90" fmla="*/ 1137 h 10000"/>
                    <a:gd name="connsiteX91" fmla="*/ 3941 w 10000"/>
                    <a:gd name="connsiteY91" fmla="*/ 1482 h 10000"/>
                    <a:gd name="connsiteX92" fmla="*/ 4145 w 10000"/>
                    <a:gd name="connsiteY92" fmla="*/ 1842 h 10000"/>
                    <a:gd name="connsiteX93" fmla="*/ 4340 w 10000"/>
                    <a:gd name="connsiteY93" fmla="*/ 2231 h 10000"/>
                    <a:gd name="connsiteX94" fmla="*/ 4534 w 10000"/>
                    <a:gd name="connsiteY94" fmla="*/ 2634 h 10000"/>
                    <a:gd name="connsiteX95" fmla="*/ 4708 w 10000"/>
                    <a:gd name="connsiteY95" fmla="*/ 3051 h 10000"/>
                    <a:gd name="connsiteX96" fmla="*/ 4893 w 10000"/>
                    <a:gd name="connsiteY96" fmla="*/ 3483 h 10000"/>
                    <a:gd name="connsiteX97" fmla="*/ 5056 w 10000"/>
                    <a:gd name="connsiteY97" fmla="*/ 3927 h 10000"/>
                    <a:gd name="connsiteX98" fmla="*/ 5363 w 10000"/>
                    <a:gd name="connsiteY98" fmla="*/ 4834 h 10000"/>
                    <a:gd name="connsiteX99" fmla="*/ 5967 w 10000"/>
                    <a:gd name="connsiteY99" fmla="*/ 6633 h 10000"/>
                    <a:gd name="connsiteX100" fmla="*/ 6254 w 10000"/>
                    <a:gd name="connsiteY100" fmla="*/ 7468 h 10000"/>
                    <a:gd name="connsiteX101" fmla="*/ 6407 w 10000"/>
                    <a:gd name="connsiteY101" fmla="*/ 7828 h 10000"/>
                    <a:gd name="connsiteX102" fmla="*/ 6551 w 10000"/>
                    <a:gd name="connsiteY102" fmla="*/ 8201 h 10000"/>
                    <a:gd name="connsiteX103" fmla="*/ 6714 w 10000"/>
                    <a:gd name="connsiteY103" fmla="*/ 8533 h 10000"/>
                    <a:gd name="connsiteX104" fmla="*/ 6868 w 10000"/>
                    <a:gd name="connsiteY104" fmla="*/ 8821 h 10000"/>
                    <a:gd name="connsiteX105" fmla="*/ 7021 w 10000"/>
                    <a:gd name="connsiteY105" fmla="*/ 9093 h 10000"/>
                    <a:gd name="connsiteX106" fmla="*/ 7195 w 10000"/>
                    <a:gd name="connsiteY106" fmla="*/ 9295 h 10000"/>
                    <a:gd name="connsiteX107" fmla="*/ 7288 w 10000"/>
                    <a:gd name="connsiteY107" fmla="*/ 9395 h 10000"/>
                    <a:gd name="connsiteX108" fmla="*/ 7369 w 10000"/>
                    <a:gd name="connsiteY108" fmla="*/ 9497 h 10000"/>
                    <a:gd name="connsiteX109" fmla="*/ 7462 w 10000"/>
                    <a:gd name="connsiteY109" fmla="*/ 9554 h 10000"/>
                    <a:gd name="connsiteX110" fmla="*/ 7554 w 10000"/>
                    <a:gd name="connsiteY110" fmla="*/ 9626 h 10000"/>
                    <a:gd name="connsiteX111" fmla="*/ 7646 w 10000"/>
                    <a:gd name="connsiteY111" fmla="*/ 9669 h 10000"/>
                    <a:gd name="connsiteX112" fmla="*/ 7748 w 10000"/>
                    <a:gd name="connsiteY112" fmla="*/ 9698 h 10000"/>
                    <a:gd name="connsiteX113" fmla="*/ 7851 w 10000"/>
                    <a:gd name="connsiteY113" fmla="*/ 9741 h 10000"/>
                    <a:gd name="connsiteX114" fmla="*/ 7943 w 10000"/>
                    <a:gd name="connsiteY114"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044 w 10000"/>
                    <a:gd name="connsiteY64" fmla="*/ 576 h 10000"/>
                    <a:gd name="connsiteX65" fmla="*/ 931 w 10000"/>
                    <a:gd name="connsiteY65" fmla="*/ 720 h 10000"/>
                    <a:gd name="connsiteX66" fmla="*/ 809 w 10000"/>
                    <a:gd name="connsiteY66" fmla="*/ 865 h 10000"/>
                    <a:gd name="connsiteX67" fmla="*/ 706 w 10000"/>
                    <a:gd name="connsiteY67" fmla="*/ 1050 h 10000"/>
                    <a:gd name="connsiteX68" fmla="*/ 604 w 10000"/>
                    <a:gd name="connsiteY68" fmla="*/ 1224 h 10000"/>
                    <a:gd name="connsiteX69" fmla="*/ 491 w 10000"/>
                    <a:gd name="connsiteY69" fmla="*/ 1425 h 10000"/>
                    <a:gd name="connsiteX70" fmla="*/ 399 w 10000"/>
                    <a:gd name="connsiteY70" fmla="*/ 1627 h 10000"/>
                    <a:gd name="connsiteX71" fmla="*/ 194 w 10000"/>
                    <a:gd name="connsiteY71" fmla="*/ 2101 h 10000"/>
                    <a:gd name="connsiteX72" fmla="*/ 0 w 10000"/>
                    <a:gd name="connsiteY72" fmla="*/ 2591 h 10000"/>
                    <a:gd name="connsiteX73" fmla="*/ 10 w 10000"/>
                    <a:gd name="connsiteY73" fmla="*/ 907 h 10000"/>
                    <a:gd name="connsiteX74" fmla="*/ 205 w 10000"/>
                    <a:gd name="connsiteY74" fmla="*/ 691 h 10000"/>
                    <a:gd name="connsiteX75" fmla="*/ 399 w 10000"/>
                    <a:gd name="connsiteY75" fmla="*/ 504 h 10000"/>
                    <a:gd name="connsiteX76" fmla="*/ 604 w 10000"/>
                    <a:gd name="connsiteY76" fmla="*/ 317 h 10000"/>
                    <a:gd name="connsiteX77" fmla="*/ 819 w 10000"/>
                    <a:gd name="connsiteY77" fmla="*/ 188 h 10000"/>
                    <a:gd name="connsiteX78" fmla="*/ 1054 w 10000"/>
                    <a:gd name="connsiteY78" fmla="*/ 86 h 10000"/>
                    <a:gd name="connsiteX79" fmla="*/ 2272 w 10000"/>
                    <a:gd name="connsiteY79" fmla="*/ 0 h 10000"/>
                    <a:gd name="connsiteX80" fmla="*/ 2426 w 10000"/>
                    <a:gd name="connsiteY80" fmla="*/ 43 h 10000"/>
                    <a:gd name="connsiteX81" fmla="*/ 2569 w 10000"/>
                    <a:gd name="connsiteY81" fmla="*/ 115 h 10000"/>
                    <a:gd name="connsiteX82" fmla="*/ 2712 w 10000"/>
                    <a:gd name="connsiteY82" fmla="*/ 188 h 10000"/>
                    <a:gd name="connsiteX83" fmla="*/ 2845 w 10000"/>
                    <a:gd name="connsiteY83" fmla="*/ 274 h 10000"/>
                    <a:gd name="connsiteX84" fmla="*/ 2989 w 10000"/>
                    <a:gd name="connsiteY84" fmla="*/ 375 h 10000"/>
                    <a:gd name="connsiteX85" fmla="*/ 3112 w 10000"/>
                    <a:gd name="connsiteY85" fmla="*/ 461 h 10000"/>
                    <a:gd name="connsiteX86" fmla="*/ 3234 w 10000"/>
                    <a:gd name="connsiteY86" fmla="*/ 590 h 10000"/>
                    <a:gd name="connsiteX87" fmla="*/ 3367 w 10000"/>
                    <a:gd name="connsiteY87" fmla="*/ 720 h 10000"/>
                    <a:gd name="connsiteX88" fmla="*/ 3490 w 10000"/>
                    <a:gd name="connsiteY88" fmla="*/ 850 h 10000"/>
                    <a:gd name="connsiteX89" fmla="*/ 3726 w 10000"/>
                    <a:gd name="connsiteY89" fmla="*/ 1137 h 10000"/>
                    <a:gd name="connsiteX90" fmla="*/ 3941 w 10000"/>
                    <a:gd name="connsiteY90" fmla="*/ 1482 h 10000"/>
                    <a:gd name="connsiteX91" fmla="*/ 4145 w 10000"/>
                    <a:gd name="connsiteY91" fmla="*/ 1842 h 10000"/>
                    <a:gd name="connsiteX92" fmla="*/ 4340 w 10000"/>
                    <a:gd name="connsiteY92" fmla="*/ 2231 h 10000"/>
                    <a:gd name="connsiteX93" fmla="*/ 4534 w 10000"/>
                    <a:gd name="connsiteY93" fmla="*/ 2634 h 10000"/>
                    <a:gd name="connsiteX94" fmla="*/ 4708 w 10000"/>
                    <a:gd name="connsiteY94" fmla="*/ 3051 h 10000"/>
                    <a:gd name="connsiteX95" fmla="*/ 4893 w 10000"/>
                    <a:gd name="connsiteY95" fmla="*/ 3483 h 10000"/>
                    <a:gd name="connsiteX96" fmla="*/ 5056 w 10000"/>
                    <a:gd name="connsiteY96" fmla="*/ 3927 h 10000"/>
                    <a:gd name="connsiteX97" fmla="*/ 5363 w 10000"/>
                    <a:gd name="connsiteY97" fmla="*/ 4834 h 10000"/>
                    <a:gd name="connsiteX98" fmla="*/ 5967 w 10000"/>
                    <a:gd name="connsiteY98" fmla="*/ 6633 h 10000"/>
                    <a:gd name="connsiteX99" fmla="*/ 6254 w 10000"/>
                    <a:gd name="connsiteY99" fmla="*/ 7468 h 10000"/>
                    <a:gd name="connsiteX100" fmla="*/ 6407 w 10000"/>
                    <a:gd name="connsiteY100" fmla="*/ 7828 h 10000"/>
                    <a:gd name="connsiteX101" fmla="*/ 6551 w 10000"/>
                    <a:gd name="connsiteY101" fmla="*/ 8201 h 10000"/>
                    <a:gd name="connsiteX102" fmla="*/ 6714 w 10000"/>
                    <a:gd name="connsiteY102" fmla="*/ 8533 h 10000"/>
                    <a:gd name="connsiteX103" fmla="*/ 6868 w 10000"/>
                    <a:gd name="connsiteY103" fmla="*/ 8821 h 10000"/>
                    <a:gd name="connsiteX104" fmla="*/ 7021 w 10000"/>
                    <a:gd name="connsiteY104" fmla="*/ 9093 h 10000"/>
                    <a:gd name="connsiteX105" fmla="*/ 7195 w 10000"/>
                    <a:gd name="connsiteY105" fmla="*/ 9295 h 10000"/>
                    <a:gd name="connsiteX106" fmla="*/ 7288 w 10000"/>
                    <a:gd name="connsiteY106" fmla="*/ 9395 h 10000"/>
                    <a:gd name="connsiteX107" fmla="*/ 7369 w 10000"/>
                    <a:gd name="connsiteY107" fmla="*/ 9497 h 10000"/>
                    <a:gd name="connsiteX108" fmla="*/ 7462 w 10000"/>
                    <a:gd name="connsiteY108" fmla="*/ 9554 h 10000"/>
                    <a:gd name="connsiteX109" fmla="*/ 7554 w 10000"/>
                    <a:gd name="connsiteY109" fmla="*/ 9626 h 10000"/>
                    <a:gd name="connsiteX110" fmla="*/ 7646 w 10000"/>
                    <a:gd name="connsiteY110" fmla="*/ 9669 h 10000"/>
                    <a:gd name="connsiteX111" fmla="*/ 7748 w 10000"/>
                    <a:gd name="connsiteY111" fmla="*/ 9698 h 10000"/>
                    <a:gd name="connsiteX112" fmla="*/ 7851 w 10000"/>
                    <a:gd name="connsiteY112" fmla="*/ 9741 h 10000"/>
                    <a:gd name="connsiteX113" fmla="*/ 7943 w 10000"/>
                    <a:gd name="connsiteY113"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044 w 10000"/>
                    <a:gd name="connsiteY64" fmla="*/ 576 h 10000"/>
                    <a:gd name="connsiteX65" fmla="*/ 931 w 10000"/>
                    <a:gd name="connsiteY65" fmla="*/ 720 h 10000"/>
                    <a:gd name="connsiteX66" fmla="*/ 809 w 10000"/>
                    <a:gd name="connsiteY66" fmla="*/ 865 h 10000"/>
                    <a:gd name="connsiteX67" fmla="*/ 706 w 10000"/>
                    <a:gd name="connsiteY67" fmla="*/ 1050 h 10000"/>
                    <a:gd name="connsiteX68" fmla="*/ 604 w 10000"/>
                    <a:gd name="connsiteY68" fmla="*/ 1224 h 10000"/>
                    <a:gd name="connsiteX69" fmla="*/ 491 w 10000"/>
                    <a:gd name="connsiteY69" fmla="*/ 1425 h 10000"/>
                    <a:gd name="connsiteX70" fmla="*/ 399 w 10000"/>
                    <a:gd name="connsiteY70" fmla="*/ 1627 h 10000"/>
                    <a:gd name="connsiteX71" fmla="*/ 194 w 10000"/>
                    <a:gd name="connsiteY71" fmla="*/ 2101 h 10000"/>
                    <a:gd name="connsiteX72" fmla="*/ 0 w 10000"/>
                    <a:gd name="connsiteY72" fmla="*/ 2591 h 10000"/>
                    <a:gd name="connsiteX73" fmla="*/ 10 w 10000"/>
                    <a:gd name="connsiteY73" fmla="*/ 907 h 10000"/>
                    <a:gd name="connsiteX74" fmla="*/ 205 w 10000"/>
                    <a:gd name="connsiteY74" fmla="*/ 691 h 10000"/>
                    <a:gd name="connsiteX75" fmla="*/ 399 w 10000"/>
                    <a:gd name="connsiteY75" fmla="*/ 504 h 10000"/>
                    <a:gd name="connsiteX76" fmla="*/ 604 w 10000"/>
                    <a:gd name="connsiteY76" fmla="*/ 317 h 10000"/>
                    <a:gd name="connsiteX77" fmla="*/ 819 w 10000"/>
                    <a:gd name="connsiteY77" fmla="*/ 188 h 10000"/>
                    <a:gd name="connsiteX78" fmla="*/ 2272 w 10000"/>
                    <a:gd name="connsiteY78" fmla="*/ 0 h 10000"/>
                    <a:gd name="connsiteX79" fmla="*/ 2426 w 10000"/>
                    <a:gd name="connsiteY79" fmla="*/ 43 h 10000"/>
                    <a:gd name="connsiteX80" fmla="*/ 2569 w 10000"/>
                    <a:gd name="connsiteY80" fmla="*/ 115 h 10000"/>
                    <a:gd name="connsiteX81" fmla="*/ 2712 w 10000"/>
                    <a:gd name="connsiteY81" fmla="*/ 188 h 10000"/>
                    <a:gd name="connsiteX82" fmla="*/ 2845 w 10000"/>
                    <a:gd name="connsiteY82" fmla="*/ 274 h 10000"/>
                    <a:gd name="connsiteX83" fmla="*/ 2989 w 10000"/>
                    <a:gd name="connsiteY83" fmla="*/ 375 h 10000"/>
                    <a:gd name="connsiteX84" fmla="*/ 3112 w 10000"/>
                    <a:gd name="connsiteY84" fmla="*/ 461 h 10000"/>
                    <a:gd name="connsiteX85" fmla="*/ 3234 w 10000"/>
                    <a:gd name="connsiteY85" fmla="*/ 590 h 10000"/>
                    <a:gd name="connsiteX86" fmla="*/ 3367 w 10000"/>
                    <a:gd name="connsiteY86" fmla="*/ 720 h 10000"/>
                    <a:gd name="connsiteX87" fmla="*/ 3490 w 10000"/>
                    <a:gd name="connsiteY87" fmla="*/ 850 h 10000"/>
                    <a:gd name="connsiteX88" fmla="*/ 3726 w 10000"/>
                    <a:gd name="connsiteY88" fmla="*/ 1137 h 10000"/>
                    <a:gd name="connsiteX89" fmla="*/ 3941 w 10000"/>
                    <a:gd name="connsiteY89" fmla="*/ 1482 h 10000"/>
                    <a:gd name="connsiteX90" fmla="*/ 4145 w 10000"/>
                    <a:gd name="connsiteY90" fmla="*/ 1842 h 10000"/>
                    <a:gd name="connsiteX91" fmla="*/ 4340 w 10000"/>
                    <a:gd name="connsiteY91" fmla="*/ 2231 h 10000"/>
                    <a:gd name="connsiteX92" fmla="*/ 4534 w 10000"/>
                    <a:gd name="connsiteY92" fmla="*/ 2634 h 10000"/>
                    <a:gd name="connsiteX93" fmla="*/ 4708 w 10000"/>
                    <a:gd name="connsiteY93" fmla="*/ 3051 h 10000"/>
                    <a:gd name="connsiteX94" fmla="*/ 4893 w 10000"/>
                    <a:gd name="connsiteY94" fmla="*/ 3483 h 10000"/>
                    <a:gd name="connsiteX95" fmla="*/ 5056 w 10000"/>
                    <a:gd name="connsiteY95" fmla="*/ 3927 h 10000"/>
                    <a:gd name="connsiteX96" fmla="*/ 5363 w 10000"/>
                    <a:gd name="connsiteY96" fmla="*/ 4834 h 10000"/>
                    <a:gd name="connsiteX97" fmla="*/ 5967 w 10000"/>
                    <a:gd name="connsiteY97" fmla="*/ 6633 h 10000"/>
                    <a:gd name="connsiteX98" fmla="*/ 6254 w 10000"/>
                    <a:gd name="connsiteY98" fmla="*/ 7468 h 10000"/>
                    <a:gd name="connsiteX99" fmla="*/ 6407 w 10000"/>
                    <a:gd name="connsiteY99" fmla="*/ 7828 h 10000"/>
                    <a:gd name="connsiteX100" fmla="*/ 6551 w 10000"/>
                    <a:gd name="connsiteY100" fmla="*/ 8201 h 10000"/>
                    <a:gd name="connsiteX101" fmla="*/ 6714 w 10000"/>
                    <a:gd name="connsiteY101" fmla="*/ 8533 h 10000"/>
                    <a:gd name="connsiteX102" fmla="*/ 6868 w 10000"/>
                    <a:gd name="connsiteY102" fmla="*/ 8821 h 10000"/>
                    <a:gd name="connsiteX103" fmla="*/ 7021 w 10000"/>
                    <a:gd name="connsiteY103" fmla="*/ 9093 h 10000"/>
                    <a:gd name="connsiteX104" fmla="*/ 7195 w 10000"/>
                    <a:gd name="connsiteY104" fmla="*/ 9295 h 10000"/>
                    <a:gd name="connsiteX105" fmla="*/ 7288 w 10000"/>
                    <a:gd name="connsiteY105" fmla="*/ 9395 h 10000"/>
                    <a:gd name="connsiteX106" fmla="*/ 7369 w 10000"/>
                    <a:gd name="connsiteY106" fmla="*/ 9497 h 10000"/>
                    <a:gd name="connsiteX107" fmla="*/ 7462 w 10000"/>
                    <a:gd name="connsiteY107" fmla="*/ 9554 h 10000"/>
                    <a:gd name="connsiteX108" fmla="*/ 7554 w 10000"/>
                    <a:gd name="connsiteY108" fmla="*/ 9626 h 10000"/>
                    <a:gd name="connsiteX109" fmla="*/ 7646 w 10000"/>
                    <a:gd name="connsiteY109" fmla="*/ 9669 h 10000"/>
                    <a:gd name="connsiteX110" fmla="*/ 7748 w 10000"/>
                    <a:gd name="connsiteY110" fmla="*/ 9698 h 10000"/>
                    <a:gd name="connsiteX111" fmla="*/ 7851 w 10000"/>
                    <a:gd name="connsiteY111" fmla="*/ 9741 h 10000"/>
                    <a:gd name="connsiteX112" fmla="*/ 7943 w 10000"/>
                    <a:gd name="connsiteY112"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931 w 10000"/>
                    <a:gd name="connsiteY64" fmla="*/ 720 h 10000"/>
                    <a:gd name="connsiteX65" fmla="*/ 809 w 10000"/>
                    <a:gd name="connsiteY65" fmla="*/ 865 h 10000"/>
                    <a:gd name="connsiteX66" fmla="*/ 706 w 10000"/>
                    <a:gd name="connsiteY66" fmla="*/ 1050 h 10000"/>
                    <a:gd name="connsiteX67" fmla="*/ 604 w 10000"/>
                    <a:gd name="connsiteY67" fmla="*/ 1224 h 10000"/>
                    <a:gd name="connsiteX68" fmla="*/ 491 w 10000"/>
                    <a:gd name="connsiteY68" fmla="*/ 1425 h 10000"/>
                    <a:gd name="connsiteX69" fmla="*/ 399 w 10000"/>
                    <a:gd name="connsiteY69" fmla="*/ 1627 h 10000"/>
                    <a:gd name="connsiteX70" fmla="*/ 194 w 10000"/>
                    <a:gd name="connsiteY70" fmla="*/ 2101 h 10000"/>
                    <a:gd name="connsiteX71" fmla="*/ 0 w 10000"/>
                    <a:gd name="connsiteY71" fmla="*/ 2591 h 10000"/>
                    <a:gd name="connsiteX72" fmla="*/ 10 w 10000"/>
                    <a:gd name="connsiteY72" fmla="*/ 907 h 10000"/>
                    <a:gd name="connsiteX73" fmla="*/ 205 w 10000"/>
                    <a:gd name="connsiteY73" fmla="*/ 691 h 10000"/>
                    <a:gd name="connsiteX74" fmla="*/ 399 w 10000"/>
                    <a:gd name="connsiteY74" fmla="*/ 504 h 10000"/>
                    <a:gd name="connsiteX75" fmla="*/ 604 w 10000"/>
                    <a:gd name="connsiteY75" fmla="*/ 317 h 10000"/>
                    <a:gd name="connsiteX76" fmla="*/ 819 w 10000"/>
                    <a:gd name="connsiteY76" fmla="*/ 188 h 10000"/>
                    <a:gd name="connsiteX77" fmla="*/ 2272 w 10000"/>
                    <a:gd name="connsiteY77" fmla="*/ 0 h 10000"/>
                    <a:gd name="connsiteX78" fmla="*/ 2426 w 10000"/>
                    <a:gd name="connsiteY78" fmla="*/ 43 h 10000"/>
                    <a:gd name="connsiteX79" fmla="*/ 2569 w 10000"/>
                    <a:gd name="connsiteY79" fmla="*/ 115 h 10000"/>
                    <a:gd name="connsiteX80" fmla="*/ 2712 w 10000"/>
                    <a:gd name="connsiteY80" fmla="*/ 188 h 10000"/>
                    <a:gd name="connsiteX81" fmla="*/ 2845 w 10000"/>
                    <a:gd name="connsiteY81" fmla="*/ 274 h 10000"/>
                    <a:gd name="connsiteX82" fmla="*/ 2989 w 10000"/>
                    <a:gd name="connsiteY82" fmla="*/ 375 h 10000"/>
                    <a:gd name="connsiteX83" fmla="*/ 3112 w 10000"/>
                    <a:gd name="connsiteY83" fmla="*/ 461 h 10000"/>
                    <a:gd name="connsiteX84" fmla="*/ 3234 w 10000"/>
                    <a:gd name="connsiteY84" fmla="*/ 590 h 10000"/>
                    <a:gd name="connsiteX85" fmla="*/ 3367 w 10000"/>
                    <a:gd name="connsiteY85" fmla="*/ 720 h 10000"/>
                    <a:gd name="connsiteX86" fmla="*/ 3490 w 10000"/>
                    <a:gd name="connsiteY86" fmla="*/ 850 h 10000"/>
                    <a:gd name="connsiteX87" fmla="*/ 3726 w 10000"/>
                    <a:gd name="connsiteY87" fmla="*/ 1137 h 10000"/>
                    <a:gd name="connsiteX88" fmla="*/ 3941 w 10000"/>
                    <a:gd name="connsiteY88" fmla="*/ 1482 h 10000"/>
                    <a:gd name="connsiteX89" fmla="*/ 4145 w 10000"/>
                    <a:gd name="connsiteY89" fmla="*/ 1842 h 10000"/>
                    <a:gd name="connsiteX90" fmla="*/ 4340 w 10000"/>
                    <a:gd name="connsiteY90" fmla="*/ 2231 h 10000"/>
                    <a:gd name="connsiteX91" fmla="*/ 4534 w 10000"/>
                    <a:gd name="connsiteY91" fmla="*/ 2634 h 10000"/>
                    <a:gd name="connsiteX92" fmla="*/ 4708 w 10000"/>
                    <a:gd name="connsiteY92" fmla="*/ 3051 h 10000"/>
                    <a:gd name="connsiteX93" fmla="*/ 4893 w 10000"/>
                    <a:gd name="connsiteY93" fmla="*/ 3483 h 10000"/>
                    <a:gd name="connsiteX94" fmla="*/ 5056 w 10000"/>
                    <a:gd name="connsiteY94" fmla="*/ 3927 h 10000"/>
                    <a:gd name="connsiteX95" fmla="*/ 5363 w 10000"/>
                    <a:gd name="connsiteY95" fmla="*/ 4834 h 10000"/>
                    <a:gd name="connsiteX96" fmla="*/ 5967 w 10000"/>
                    <a:gd name="connsiteY96" fmla="*/ 6633 h 10000"/>
                    <a:gd name="connsiteX97" fmla="*/ 6254 w 10000"/>
                    <a:gd name="connsiteY97" fmla="*/ 7468 h 10000"/>
                    <a:gd name="connsiteX98" fmla="*/ 6407 w 10000"/>
                    <a:gd name="connsiteY98" fmla="*/ 7828 h 10000"/>
                    <a:gd name="connsiteX99" fmla="*/ 6551 w 10000"/>
                    <a:gd name="connsiteY99" fmla="*/ 8201 h 10000"/>
                    <a:gd name="connsiteX100" fmla="*/ 6714 w 10000"/>
                    <a:gd name="connsiteY100" fmla="*/ 8533 h 10000"/>
                    <a:gd name="connsiteX101" fmla="*/ 6868 w 10000"/>
                    <a:gd name="connsiteY101" fmla="*/ 8821 h 10000"/>
                    <a:gd name="connsiteX102" fmla="*/ 7021 w 10000"/>
                    <a:gd name="connsiteY102" fmla="*/ 9093 h 10000"/>
                    <a:gd name="connsiteX103" fmla="*/ 7195 w 10000"/>
                    <a:gd name="connsiteY103" fmla="*/ 9295 h 10000"/>
                    <a:gd name="connsiteX104" fmla="*/ 7288 w 10000"/>
                    <a:gd name="connsiteY104" fmla="*/ 9395 h 10000"/>
                    <a:gd name="connsiteX105" fmla="*/ 7369 w 10000"/>
                    <a:gd name="connsiteY105" fmla="*/ 9497 h 10000"/>
                    <a:gd name="connsiteX106" fmla="*/ 7462 w 10000"/>
                    <a:gd name="connsiteY106" fmla="*/ 9554 h 10000"/>
                    <a:gd name="connsiteX107" fmla="*/ 7554 w 10000"/>
                    <a:gd name="connsiteY107" fmla="*/ 9626 h 10000"/>
                    <a:gd name="connsiteX108" fmla="*/ 7646 w 10000"/>
                    <a:gd name="connsiteY108" fmla="*/ 9669 h 10000"/>
                    <a:gd name="connsiteX109" fmla="*/ 7748 w 10000"/>
                    <a:gd name="connsiteY109" fmla="*/ 9698 h 10000"/>
                    <a:gd name="connsiteX110" fmla="*/ 7851 w 10000"/>
                    <a:gd name="connsiteY110" fmla="*/ 9741 h 10000"/>
                    <a:gd name="connsiteX111" fmla="*/ 7943 w 10000"/>
                    <a:gd name="connsiteY111"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931 w 10000"/>
                    <a:gd name="connsiteY64" fmla="*/ 720 h 10000"/>
                    <a:gd name="connsiteX65" fmla="*/ 809 w 10000"/>
                    <a:gd name="connsiteY65" fmla="*/ 865 h 10000"/>
                    <a:gd name="connsiteX66" fmla="*/ 706 w 10000"/>
                    <a:gd name="connsiteY66" fmla="*/ 1050 h 10000"/>
                    <a:gd name="connsiteX67" fmla="*/ 604 w 10000"/>
                    <a:gd name="connsiteY67" fmla="*/ 1224 h 10000"/>
                    <a:gd name="connsiteX68" fmla="*/ 491 w 10000"/>
                    <a:gd name="connsiteY68" fmla="*/ 1425 h 10000"/>
                    <a:gd name="connsiteX69" fmla="*/ 399 w 10000"/>
                    <a:gd name="connsiteY69" fmla="*/ 1627 h 10000"/>
                    <a:gd name="connsiteX70" fmla="*/ 194 w 10000"/>
                    <a:gd name="connsiteY70" fmla="*/ 2101 h 10000"/>
                    <a:gd name="connsiteX71" fmla="*/ 0 w 10000"/>
                    <a:gd name="connsiteY71" fmla="*/ 2591 h 10000"/>
                    <a:gd name="connsiteX72" fmla="*/ 10 w 10000"/>
                    <a:gd name="connsiteY72" fmla="*/ 907 h 10000"/>
                    <a:gd name="connsiteX73" fmla="*/ 205 w 10000"/>
                    <a:gd name="connsiteY73" fmla="*/ 691 h 10000"/>
                    <a:gd name="connsiteX74" fmla="*/ 399 w 10000"/>
                    <a:gd name="connsiteY74" fmla="*/ 504 h 10000"/>
                    <a:gd name="connsiteX75" fmla="*/ 604 w 10000"/>
                    <a:gd name="connsiteY75" fmla="*/ 317 h 10000"/>
                    <a:gd name="connsiteX76" fmla="*/ 2272 w 10000"/>
                    <a:gd name="connsiteY76" fmla="*/ 0 h 10000"/>
                    <a:gd name="connsiteX77" fmla="*/ 2426 w 10000"/>
                    <a:gd name="connsiteY77" fmla="*/ 43 h 10000"/>
                    <a:gd name="connsiteX78" fmla="*/ 2569 w 10000"/>
                    <a:gd name="connsiteY78" fmla="*/ 115 h 10000"/>
                    <a:gd name="connsiteX79" fmla="*/ 2712 w 10000"/>
                    <a:gd name="connsiteY79" fmla="*/ 188 h 10000"/>
                    <a:gd name="connsiteX80" fmla="*/ 2845 w 10000"/>
                    <a:gd name="connsiteY80" fmla="*/ 274 h 10000"/>
                    <a:gd name="connsiteX81" fmla="*/ 2989 w 10000"/>
                    <a:gd name="connsiteY81" fmla="*/ 375 h 10000"/>
                    <a:gd name="connsiteX82" fmla="*/ 3112 w 10000"/>
                    <a:gd name="connsiteY82" fmla="*/ 461 h 10000"/>
                    <a:gd name="connsiteX83" fmla="*/ 3234 w 10000"/>
                    <a:gd name="connsiteY83" fmla="*/ 590 h 10000"/>
                    <a:gd name="connsiteX84" fmla="*/ 3367 w 10000"/>
                    <a:gd name="connsiteY84" fmla="*/ 720 h 10000"/>
                    <a:gd name="connsiteX85" fmla="*/ 3490 w 10000"/>
                    <a:gd name="connsiteY85" fmla="*/ 850 h 10000"/>
                    <a:gd name="connsiteX86" fmla="*/ 3726 w 10000"/>
                    <a:gd name="connsiteY86" fmla="*/ 1137 h 10000"/>
                    <a:gd name="connsiteX87" fmla="*/ 3941 w 10000"/>
                    <a:gd name="connsiteY87" fmla="*/ 1482 h 10000"/>
                    <a:gd name="connsiteX88" fmla="*/ 4145 w 10000"/>
                    <a:gd name="connsiteY88" fmla="*/ 1842 h 10000"/>
                    <a:gd name="connsiteX89" fmla="*/ 4340 w 10000"/>
                    <a:gd name="connsiteY89" fmla="*/ 2231 h 10000"/>
                    <a:gd name="connsiteX90" fmla="*/ 4534 w 10000"/>
                    <a:gd name="connsiteY90" fmla="*/ 2634 h 10000"/>
                    <a:gd name="connsiteX91" fmla="*/ 4708 w 10000"/>
                    <a:gd name="connsiteY91" fmla="*/ 3051 h 10000"/>
                    <a:gd name="connsiteX92" fmla="*/ 4893 w 10000"/>
                    <a:gd name="connsiteY92" fmla="*/ 3483 h 10000"/>
                    <a:gd name="connsiteX93" fmla="*/ 5056 w 10000"/>
                    <a:gd name="connsiteY93" fmla="*/ 3927 h 10000"/>
                    <a:gd name="connsiteX94" fmla="*/ 5363 w 10000"/>
                    <a:gd name="connsiteY94" fmla="*/ 4834 h 10000"/>
                    <a:gd name="connsiteX95" fmla="*/ 5967 w 10000"/>
                    <a:gd name="connsiteY95" fmla="*/ 6633 h 10000"/>
                    <a:gd name="connsiteX96" fmla="*/ 6254 w 10000"/>
                    <a:gd name="connsiteY96" fmla="*/ 7468 h 10000"/>
                    <a:gd name="connsiteX97" fmla="*/ 6407 w 10000"/>
                    <a:gd name="connsiteY97" fmla="*/ 7828 h 10000"/>
                    <a:gd name="connsiteX98" fmla="*/ 6551 w 10000"/>
                    <a:gd name="connsiteY98" fmla="*/ 8201 h 10000"/>
                    <a:gd name="connsiteX99" fmla="*/ 6714 w 10000"/>
                    <a:gd name="connsiteY99" fmla="*/ 8533 h 10000"/>
                    <a:gd name="connsiteX100" fmla="*/ 6868 w 10000"/>
                    <a:gd name="connsiteY100" fmla="*/ 8821 h 10000"/>
                    <a:gd name="connsiteX101" fmla="*/ 7021 w 10000"/>
                    <a:gd name="connsiteY101" fmla="*/ 9093 h 10000"/>
                    <a:gd name="connsiteX102" fmla="*/ 7195 w 10000"/>
                    <a:gd name="connsiteY102" fmla="*/ 9295 h 10000"/>
                    <a:gd name="connsiteX103" fmla="*/ 7288 w 10000"/>
                    <a:gd name="connsiteY103" fmla="*/ 9395 h 10000"/>
                    <a:gd name="connsiteX104" fmla="*/ 7369 w 10000"/>
                    <a:gd name="connsiteY104" fmla="*/ 9497 h 10000"/>
                    <a:gd name="connsiteX105" fmla="*/ 7462 w 10000"/>
                    <a:gd name="connsiteY105" fmla="*/ 9554 h 10000"/>
                    <a:gd name="connsiteX106" fmla="*/ 7554 w 10000"/>
                    <a:gd name="connsiteY106" fmla="*/ 9626 h 10000"/>
                    <a:gd name="connsiteX107" fmla="*/ 7646 w 10000"/>
                    <a:gd name="connsiteY107" fmla="*/ 9669 h 10000"/>
                    <a:gd name="connsiteX108" fmla="*/ 7748 w 10000"/>
                    <a:gd name="connsiteY108" fmla="*/ 9698 h 10000"/>
                    <a:gd name="connsiteX109" fmla="*/ 7851 w 10000"/>
                    <a:gd name="connsiteY109" fmla="*/ 9741 h 10000"/>
                    <a:gd name="connsiteX110" fmla="*/ 7943 w 10000"/>
                    <a:gd name="connsiteY110"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809 w 10000"/>
                    <a:gd name="connsiteY64" fmla="*/ 865 h 10000"/>
                    <a:gd name="connsiteX65" fmla="*/ 706 w 10000"/>
                    <a:gd name="connsiteY65" fmla="*/ 1050 h 10000"/>
                    <a:gd name="connsiteX66" fmla="*/ 604 w 10000"/>
                    <a:gd name="connsiteY66" fmla="*/ 1224 h 10000"/>
                    <a:gd name="connsiteX67" fmla="*/ 491 w 10000"/>
                    <a:gd name="connsiteY67" fmla="*/ 1425 h 10000"/>
                    <a:gd name="connsiteX68" fmla="*/ 399 w 10000"/>
                    <a:gd name="connsiteY68" fmla="*/ 1627 h 10000"/>
                    <a:gd name="connsiteX69" fmla="*/ 194 w 10000"/>
                    <a:gd name="connsiteY69" fmla="*/ 2101 h 10000"/>
                    <a:gd name="connsiteX70" fmla="*/ 0 w 10000"/>
                    <a:gd name="connsiteY70" fmla="*/ 2591 h 10000"/>
                    <a:gd name="connsiteX71" fmla="*/ 10 w 10000"/>
                    <a:gd name="connsiteY71" fmla="*/ 907 h 10000"/>
                    <a:gd name="connsiteX72" fmla="*/ 205 w 10000"/>
                    <a:gd name="connsiteY72" fmla="*/ 691 h 10000"/>
                    <a:gd name="connsiteX73" fmla="*/ 399 w 10000"/>
                    <a:gd name="connsiteY73" fmla="*/ 504 h 10000"/>
                    <a:gd name="connsiteX74" fmla="*/ 604 w 10000"/>
                    <a:gd name="connsiteY74" fmla="*/ 317 h 10000"/>
                    <a:gd name="connsiteX75" fmla="*/ 2272 w 10000"/>
                    <a:gd name="connsiteY75" fmla="*/ 0 h 10000"/>
                    <a:gd name="connsiteX76" fmla="*/ 2426 w 10000"/>
                    <a:gd name="connsiteY76" fmla="*/ 43 h 10000"/>
                    <a:gd name="connsiteX77" fmla="*/ 2569 w 10000"/>
                    <a:gd name="connsiteY77" fmla="*/ 115 h 10000"/>
                    <a:gd name="connsiteX78" fmla="*/ 2712 w 10000"/>
                    <a:gd name="connsiteY78" fmla="*/ 188 h 10000"/>
                    <a:gd name="connsiteX79" fmla="*/ 2845 w 10000"/>
                    <a:gd name="connsiteY79" fmla="*/ 274 h 10000"/>
                    <a:gd name="connsiteX80" fmla="*/ 2989 w 10000"/>
                    <a:gd name="connsiteY80" fmla="*/ 375 h 10000"/>
                    <a:gd name="connsiteX81" fmla="*/ 3112 w 10000"/>
                    <a:gd name="connsiteY81" fmla="*/ 461 h 10000"/>
                    <a:gd name="connsiteX82" fmla="*/ 3234 w 10000"/>
                    <a:gd name="connsiteY82" fmla="*/ 590 h 10000"/>
                    <a:gd name="connsiteX83" fmla="*/ 3367 w 10000"/>
                    <a:gd name="connsiteY83" fmla="*/ 720 h 10000"/>
                    <a:gd name="connsiteX84" fmla="*/ 3490 w 10000"/>
                    <a:gd name="connsiteY84" fmla="*/ 850 h 10000"/>
                    <a:gd name="connsiteX85" fmla="*/ 3726 w 10000"/>
                    <a:gd name="connsiteY85" fmla="*/ 1137 h 10000"/>
                    <a:gd name="connsiteX86" fmla="*/ 3941 w 10000"/>
                    <a:gd name="connsiteY86" fmla="*/ 1482 h 10000"/>
                    <a:gd name="connsiteX87" fmla="*/ 4145 w 10000"/>
                    <a:gd name="connsiteY87" fmla="*/ 1842 h 10000"/>
                    <a:gd name="connsiteX88" fmla="*/ 4340 w 10000"/>
                    <a:gd name="connsiteY88" fmla="*/ 2231 h 10000"/>
                    <a:gd name="connsiteX89" fmla="*/ 4534 w 10000"/>
                    <a:gd name="connsiteY89" fmla="*/ 2634 h 10000"/>
                    <a:gd name="connsiteX90" fmla="*/ 4708 w 10000"/>
                    <a:gd name="connsiteY90" fmla="*/ 3051 h 10000"/>
                    <a:gd name="connsiteX91" fmla="*/ 4893 w 10000"/>
                    <a:gd name="connsiteY91" fmla="*/ 3483 h 10000"/>
                    <a:gd name="connsiteX92" fmla="*/ 5056 w 10000"/>
                    <a:gd name="connsiteY92" fmla="*/ 3927 h 10000"/>
                    <a:gd name="connsiteX93" fmla="*/ 5363 w 10000"/>
                    <a:gd name="connsiteY93" fmla="*/ 4834 h 10000"/>
                    <a:gd name="connsiteX94" fmla="*/ 5967 w 10000"/>
                    <a:gd name="connsiteY94" fmla="*/ 6633 h 10000"/>
                    <a:gd name="connsiteX95" fmla="*/ 6254 w 10000"/>
                    <a:gd name="connsiteY95" fmla="*/ 7468 h 10000"/>
                    <a:gd name="connsiteX96" fmla="*/ 6407 w 10000"/>
                    <a:gd name="connsiteY96" fmla="*/ 7828 h 10000"/>
                    <a:gd name="connsiteX97" fmla="*/ 6551 w 10000"/>
                    <a:gd name="connsiteY97" fmla="*/ 8201 h 10000"/>
                    <a:gd name="connsiteX98" fmla="*/ 6714 w 10000"/>
                    <a:gd name="connsiteY98" fmla="*/ 8533 h 10000"/>
                    <a:gd name="connsiteX99" fmla="*/ 6868 w 10000"/>
                    <a:gd name="connsiteY99" fmla="*/ 8821 h 10000"/>
                    <a:gd name="connsiteX100" fmla="*/ 7021 w 10000"/>
                    <a:gd name="connsiteY100" fmla="*/ 9093 h 10000"/>
                    <a:gd name="connsiteX101" fmla="*/ 7195 w 10000"/>
                    <a:gd name="connsiteY101" fmla="*/ 9295 h 10000"/>
                    <a:gd name="connsiteX102" fmla="*/ 7288 w 10000"/>
                    <a:gd name="connsiteY102" fmla="*/ 9395 h 10000"/>
                    <a:gd name="connsiteX103" fmla="*/ 7369 w 10000"/>
                    <a:gd name="connsiteY103" fmla="*/ 9497 h 10000"/>
                    <a:gd name="connsiteX104" fmla="*/ 7462 w 10000"/>
                    <a:gd name="connsiteY104" fmla="*/ 9554 h 10000"/>
                    <a:gd name="connsiteX105" fmla="*/ 7554 w 10000"/>
                    <a:gd name="connsiteY105" fmla="*/ 9626 h 10000"/>
                    <a:gd name="connsiteX106" fmla="*/ 7646 w 10000"/>
                    <a:gd name="connsiteY106" fmla="*/ 9669 h 10000"/>
                    <a:gd name="connsiteX107" fmla="*/ 7748 w 10000"/>
                    <a:gd name="connsiteY107" fmla="*/ 9698 h 10000"/>
                    <a:gd name="connsiteX108" fmla="*/ 7851 w 10000"/>
                    <a:gd name="connsiteY108" fmla="*/ 9741 h 10000"/>
                    <a:gd name="connsiteX109" fmla="*/ 7943 w 10000"/>
                    <a:gd name="connsiteY109"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809 w 10000"/>
                    <a:gd name="connsiteY64" fmla="*/ 865 h 10000"/>
                    <a:gd name="connsiteX65" fmla="*/ 604 w 10000"/>
                    <a:gd name="connsiteY65" fmla="*/ 1224 h 10000"/>
                    <a:gd name="connsiteX66" fmla="*/ 491 w 10000"/>
                    <a:gd name="connsiteY66" fmla="*/ 1425 h 10000"/>
                    <a:gd name="connsiteX67" fmla="*/ 399 w 10000"/>
                    <a:gd name="connsiteY67" fmla="*/ 1627 h 10000"/>
                    <a:gd name="connsiteX68" fmla="*/ 194 w 10000"/>
                    <a:gd name="connsiteY68" fmla="*/ 2101 h 10000"/>
                    <a:gd name="connsiteX69" fmla="*/ 0 w 10000"/>
                    <a:gd name="connsiteY69" fmla="*/ 2591 h 10000"/>
                    <a:gd name="connsiteX70" fmla="*/ 10 w 10000"/>
                    <a:gd name="connsiteY70" fmla="*/ 907 h 10000"/>
                    <a:gd name="connsiteX71" fmla="*/ 205 w 10000"/>
                    <a:gd name="connsiteY71" fmla="*/ 691 h 10000"/>
                    <a:gd name="connsiteX72" fmla="*/ 399 w 10000"/>
                    <a:gd name="connsiteY72" fmla="*/ 504 h 10000"/>
                    <a:gd name="connsiteX73" fmla="*/ 604 w 10000"/>
                    <a:gd name="connsiteY73" fmla="*/ 317 h 10000"/>
                    <a:gd name="connsiteX74" fmla="*/ 2272 w 10000"/>
                    <a:gd name="connsiteY74" fmla="*/ 0 h 10000"/>
                    <a:gd name="connsiteX75" fmla="*/ 2426 w 10000"/>
                    <a:gd name="connsiteY75" fmla="*/ 43 h 10000"/>
                    <a:gd name="connsiteX76" fmla="*/ 2569 w 10000"/>
                    <a:gd name="connsiteY76" fmla="*/ 115 h 10000"/>
                    <a:gd name="connsiteX77" fmla="*/ 2712 w 10000"/>
                    <a:gd name="connsiteY77" fmla="*/ 188 h 10000"/>
                    <a:gd name="connsiteX78" fmla="*/ 2845 w 10000"/>
                    <a:gd name="connsiteY78" fmla="*/ 274 h 10000"/>
                    <a:gd name="connsiteX79" fmla="*/ 2989 w 10000"/>
                    <a:gd name="connsiteY79" fmla="*/ 375 h 10000"/>
                    <a:gd name="connsiteX80" fmla="*/ 3112 w 10000"/>
                    <a:gd name="connsiteY80" fmla="*/ 461 h 10000"/>
                    <a:gd name="connsiteX81" fmla="*/ 3234 w 10000"/>
                    <a:gd name="connsiteY81" fmla="*/ 590 h 10000"/>
                    <a:gd name="connsiteX82" fmla="*/ 3367 w 10000"/>
                    <a:gd name="connsiteY82" fmla="*/ 720 h 10000"/>
                    <a:gd name="connsiteX83" fmla="*/ 3490 w 10000"/>
                    <a:gd name="connsiteY83" fmla="*/ 850 h 10000"/>
                    <a:gd name="connsiteX84" fmla="*/ 3726 w 10000"/>
                    <a:gd name="connsiteY84" fmla="*/ 1137 h 10000"/>
                    <a:gd name="connsiteX85" fmla="*/ 3941 w 10000"/>
                    <a:gd name="connsiteY85" fmla="*/ 1482 h 10000"/>
                    <a:gd name="connsiteX86" fmla="*/ 4145 w 10000"/>
                    <a:gd name="connsiteY86" fmla="*/ 1842 h 10000"/>
                    <a:gd name="connsiteX87" fmla="*/ 4340 w 10000"/>
                    <a:gd name="connsiteY87" fmla="*/ 2231 h 10000"/>
                    <a:gd name="connsiteX88" fmla="*/ 4534 w 10000"/>
                    <a:gd name="connsiteY88" fmla="*/ 2634 h 10000"/>
                    <a:gd name="connsiteX89" fmla="*/ 4708 w 10000"/>
                    <a:gd name="connsiteY89" fmla="*/ 3051 h 10000"/>
                    <a:gd name="connsiteX90" fmla="*/ 4893 w 10000"/>
                    <a:gd name="connsiteY90" fmla="*/ 3483 h 10000"/>
                    <a:gd name="connsiteX91" fmla="*/ 5056 w 10000"/>
                    <a:gd name="connsiteY91" fmla="*/ 3927 h 10000"/>
                    <a:gd name="connsiteX92" fmla="*/ 5363 w 10000"/>
                    <a:gd name="connsiteY92" fmla="*/ 4834 h 10000"/>
                    <a:gd name="connsiteX93" fmla="*/ 5967 w 10000"/>
                    <a:gd name="connsiteY93" fmla="*/ 6633 h 10000"/>
                    <a:gd name="connsiteX94" fmla="*/ 6254 w 10000"/>
                    <a:gd name="connsiteY94" fmla="*/ 7468 h 10000"/>
                    <a:gd name="connsiteX95" fmla="*/ 6407 w 10000"/>
                    <a:gd name="connsiteY95" fmla="*/ 7828 h 10000"/>
                    <a:gd name="connsiteX96" fmla="*/ 6551 w 10000"/>
                    <a:gd name="connsiteY96" fmla="*/ 8201 h 10000"/>
                    <a:gd name="connsiteX97" fmla="*/ 6714 w 10000"/>
                    <a:gd name="connsiteY97" fmla="*/ 8533 h 10000"/>
                    <a:gd name="connsiteX98" fmla="*/ 6868 w 10000"/>
                    <a:gd name="connsiteY98" fmla="*/ 8821 h 10000"/>
                    <a:gd name="connsiteX99" fmla="*/ 7021 w 10000"/>
                    <a:gd name="connsiteY99" fmla="*/ 9093 h 10000"/>
                    <a:gd name="connsiteX100" fmla="*/ 7195 w 10000"/>
                    <a:gd name="connsiteY100" fmla="*/ 9295 h 10000"/>
                    <a:gd name="connsiteX101" fmla="*/ 7288 w 10000"/>
                    <a:gd name="connsiteY101" fmla="*/ 9395 h 10000"/>
                    <a:gd name="connsiteX102" fmla="*/ 7369 w 10000"/>
                    <a:gd name="connsiteY102" fmla="*/ 9497 h 10000"/>
                    <a:gd name="connsiteX103" fmla="*/ 7462 w 10000"/>
                    <a:gd name="connsiteY103" fmla="*/ 9554 h 10000"/>
                    <a:gd name="connsiteX104" fmla="*/ 7554 w 10000"/>
                    <a:gd name="connsiteY104" fmla="*/ 9626 h 10000"/>
                    <a:gd name="connsiteX105" fmla="*/ 7646 w 10000"/>
                    <a:gd name="connsiteY105" fmla="*/ 9669 h 10000"/>
                    <a:gd name="connsiteX106" fmla="*/ 7748 w 10000"/>
                    <a:gd name="connsiteY106" fmla="*/ 9698 h 10000"/>
                    <a:gd name="connsiteX107" fmla="*/ 7851 w 10000"/>
                    <a:gd name="connsiteY107" fmla="*/ 9741 h 10000"/>
                    <a:gd name="connsiteX108" fmla="*/ 7943 w 10000"/>
                    <a:gd name="connsiteY108"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399 w 10000"/>
                    <a:gd name="connsiteY71" fmla="*/ 504 h 10000"/>
                    <a:gd name="connsiteX72" fmla="*/ 604 w 10000"/>
                    <a:gd name="connsiteY72" fmla="*/ 317 h 10000"/>
                    <a:gd name="connsiteX73" fmla="*/ 2272 w 10000"/>
                    <a:gd name="connsiteY73" fmla="*/ 0 h 10000"/>
                    <a:gd name="connsiteX74" fmla="*/ 2426 w 10000"/>
                    <a:gd name="connsiteY74" fmla="*/ 43 h 10000"/>
                    <a:gd name="connsiteX75" fmla="*/ 2569 w 10000"/>
                    <a:gd name="connsiteY75" fmla="*/ 115 h 10000"/>
                    <a:gd name="connsiteX76" fmla="*/ 2712 w 10000"/>
                    <a:gd name="connsiteY76" fmla="*/ 188 h 10000"/>
                    <a:gd name="connsiteX77" fmla="*/ 2845 w 10000"/>
                    <a:gd name="connsiteY77" fmla="*/ 274 h 10000"/>
                    <a:gd name="connsiteX78" fmla="*/ 2989 w 10000"/>
                    <a:gd name="connsiteY78" fmla="*/ 375 h 10000"/>
                    <a:gd name="connsiteX79" fmla="*/ 3112 w 10000"/>
                    <a:gd name="connsiteY79" fmla="*/ 461 h 10000"/>
                    <a:gd name="connsiteX80" fmla="*/ 3234 w 10000"/>
                    <a:gd name="connsiteY80" fmla="*/ 590 h 10000"/>
                    <a:gd name="connsiteX81" fmla="*/ 3367 w 10000"/>
                    <a:gd name="connsiteY81" fmla="*/ 720 h 10000"/>
                    <a:gd name="connsiteX82" fmla="*/ 3490 w 10000"/>
                    <a:gd name="connsiteY82" fmla="*/ 850 h 10000"/>
                    <a:gd name="connsiteX83" fmla="*/ 3726 w 10000"/>
                    <a:gd name="connsiteY83" fmla="*/ 1137 h 10000"/>
                    <a:gd name="connsiteX84" fmla="*/ 3941 w 10000"/>
                    <a:gd name="connsiteY84" fmla="*/ 1482 h 10000"/>
                    <a:gd name="connsiteX85" fmla="*/ 4145 w 10000"/>
                    <a:gd name="connsiteY85" fmla="*/ 1842 h 10000"/>
                    <a:gd name="connsiteX86" fmla="*/ 4340 w 10000"/>
                    <a:gd name="connsiteY86" fmla="*/ 2231 h 10000"/>
                    <a:gd name="connsiteX87" fmla="*/ 4534 w 10000"/>
                    <a:gd name="connsiteY87" fmla="*/ 2634 h 10000"/>
                    <a:gd name="connsiteX88" fmla="*/ 4708 w 10000"/>
                    <a:gd name="connsiteY88" fmla="*/ 3051 h 10000"/>
                    <a:gd name="connsiteX89" fmla="*/ 4893 w 10000"/>
                    <a:gd name="connsiteY89" fmla="*/ 3483 h 10000"/>
                    <a:gd name="connsiteX90" fmla="*/ 5056 w 10000"/>
                    <a:gd name="connsiteY90" fmla="*/ 3927 h 10000"/>
                    <a:gd name="connsiteX91" fmla="*/ 5363 w 10000"/>
                    <a:gd name="connsiteY91" fmla="*/ 4834 h 10000"/>
                    <a:gd name="connsiteX92" fmla="*/ 5967 w 10000"/>
                    <a:gd name="connsiteY92" fmla="*/ 6633 h 10000"/>
                    <a:gd name="connsiteX93" fmla="*/ 6254 w 10000"/>
                    <a:gd name="connsiteY93" fmla="*/ 7468 h 10000"/>
                    <a:gd name="connsiteX94" fmla="*/ 6407 w 10000"/>
                    <a:gd name="connsiteY94" fmla="*/ 7828 h 10000"/>
                    <a:gd name="connsiteX95" fmla="*/ 6551 w 10000"/>
                    <a:gd name="connsiteY95" fmla="*/ 8201 h 10000"/>
                    <a:gd name="connsiteX96" fmla="*/ 6714 w 10000"/>
                    <a:gd name="connsiteY96" fmla="*/ 8533 h 10000"/>
                    <a:gd name="connsiteX97" fmla="*/ 6868 w 10000"/>
                    <a:gd name="connsiteY97" fmla="*/ 8821 h 10000"/>
                    <a:gd name="connsiteX98" fmla="*/ 7021 w 10000"/>
                    <a:gd name="connsiteY98" fmla="*/ 9093 h 10000"/>
                    <a:gd name="connsiteX99" fmla="*/ 7195 w 10000"/>
                    <a:gd name="connsiteY99" fmla="*/ 9295 h 10000"/>
                    <a:gd name="connsiteX100" fmla="*/ 7288 w 10000"/>
                    <a:gd name="connsiteY100" fmla="*/ 9395 h 10000"/>
                    <a:gd name="connsiteX101" fmla="*/ 7369 w 10000"/>
                    <a:gd name="connsiteY101" fmla="*/ 9497 h 10000"/>
                    <a:gd name="connsiteX102" fmla="*/ 7462 w 10000"/>
                    <a:gd name="connsiteY102" fmla="*/ 9554 h 10000"/>
                    <a:gd name="connsiteX103" fmla="*/ 7554 w 10000"/>
                    <a:gd name="connsiteY103" fmla="*/ 9626 h 10000"/>
                    <a:gd name="connsiteX104" fmla="*/ 7646 w 10000"/>
                    <a:gd name="connsiteY104" fmla="*/ 9669 h 10000"/>
                    <a:gd name="connsiteX105" fmla="*/ 7748 w 10000"/>
                    <a:gd name="connsiteY105" fmla="*/ 9698 h 10000"/>
                    <a:gd name="connsiteX106" fmla="*/ 7851 w 10000"/>
                    <a:gd name="connsiteY106" fmla="*/ 9741 h 10000"/>
                    <a:gd name="connsiteX107" fmla="*/ 7943 w 10000"/>
                    <a:gd name="connsiteY107"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399 w 10000"/>
                    <a:gd name="connsiteY71" fmla="*/ 504 h 10000"/>
                    <a:gd name="connsiteX72" fmla="*/ 2272 w 10000"/>
                    <a:gd name="connsiteY72" fmla="*/ 0 h 10000"/>
                    <a:gd name="connsiteX73" fmla="*/ 2426 w 10000"/>
                    <a:gd name="connsiteY73" fmla="*/ 43 h 10000"/>
                    <a:gd name="connsiteX74" fmla="*/ 2569 w 10000"/>
                    <a:gd name="connsiteY74" fmla="*/ 115 h 10000"/>
                    <a:gd name="connsiteX75" fmla="*/ 2712 w 10000"/>
                    <a:gd name="connsiteY75" fmla="*/ 188 h 10000"/>
                    <a:gd name="connsiteX76" fmla="*/ 2845 w 10000"/>
                    <a:gd name="connsiteY76" fmla="*/ 274 h 10000"/>
                    <a:gd name="connsiteX77" fmla="*/ 2989 w 10000"/>
                    <a:gd name="connsiteY77" fmla="*/ 375 h 10000"/>
                    <a:gd name="connsiteX78" fmla="*/ 3112 w 10000"/>
                    <a:gd name="connsiteY78" fmla="*/ 461 h 10000"/>
                    <a:gd name="connsiteX79" fmla="*/ 3234 w 10000"/>
                    <a:gd name="connsiteY79" fmla="*/ 590 h 10000"/>
                    <a:gd name="connsiteX80" fmla="*/ 3367 w 10000"/>
                    <a:gd name="connsiteY80" fmla="*/ 720 h 10000"/>
                    <a:gd name="connsiteX81" fmla="*/ 3490 w 10000"/>
                    <a:gd name="connsiteY81" fmla="*/ 850 h 10000"/>
                    <a:gd name="connsiteX82" fmla="*/ 3726 w 10000"/>
                    <a:gd name="connsiteY82" fmla="*/ 1137 h 10000"/>
                    <a:gd name="connsiteX83" fmla="*/ 3941 w 10000"/>
                    <a:gd name="connsiteY83" fmla="*/ 1482 h 10000"/>
                    <a:gd name="connsiteX84" fmla="*/ 4145 w 10000"/>
                    <a:gd name="connsiteY84" fmla="*/ 1842 h 10000"/>
                    <a:gd name="connsiteX85" fmla="*/ 4340 w 10000"/>
                    <a:gd name="connsiteY85" fmla="*/ 2231 h 10000"/>
                    <a:gd name="connsiteX86" fmla="*/ 4534 w 10000"/>
                    <a:gd name="connsiteY86" fmla="*/ 2634 h 10000"/>
                    <a:gd name="connsiteX87" fmla="*/ 4708 w 10000"/>
                    <a:gd name="connsiteY87" fmla="*/ 3051 h 10000"/>
                    <a:gd name="connsiteX88" fmla="*/ 4893 w 10000"/>
                    <a:gd name="connsiteY88" fmla="*/ 3483 h 10000"/>
                    <a:gd name="connsiteX89" fmla="*/ 5056 w 10000"/>
                    <a:gd name="connsiteY89" fmla="*/ 3927 h 10000"/>
                    <a:gd name="connsiteX90" fmla="*/ 5363 w 10000"/>
                    <a:gd name="connsiteY90" fmla="*/ 4834 h 10000"/>
                    <a:gd name="connsiteX91" fmla="*/ 5967 w 10000"/>
                    <a:gd name="connsiteY91" fmla="*/ 6633 h 10000"/>
                    <a:gd name="connsiteX92" fmla="*/ 6254 w 10000"/>
                    <a:gd name="connsiteY92" fmla="*/ 7468 h 10000"/>
                    <a:gd name="connsiteX93" fmla="*/ 6407 w 10000"/>
                    <a:gd name="connsiteY93" fmla="*/ 7828 h 10000"/>
                    <a:gd name="connsiteX94" fmla="*/ 6551 w 10000"/>
                    <a:gd name="connsiteY94" fmla="*/ 8201 h 10000"/>
                    <a:gd name="connsiteX95" fmla="*/ 6714 w 10000"/>
                    <a:gd name="connsiteY95" fmla="*/ 8533 h 10000"/>
                    <a:gd name="connsiteX96" fmla="*/ 6868 w 10000"/>
                    <a:gd name="connsiteY96" fmla="*/ 8821 h 10000"/>
                    <a:gd name="connsiteX97" fmla="*/ 7021 w 10000"/>
                    <a:gd name="connsiteY97" fmla="*/ 9093 h 10000"/>
                    <a:gd name="connsiteX98" fmla="*/ 7195 w 10000"/>
                    <a:gd name="connsiteY98" fmla="*/ 9295 h 10000"/>
                    <a:gd name="connsiteX99" fmla="*/ 7288 w 10000"/>
                    <a:gd name="connsiteY99" fmla="*/ 9395 h 10000"/>
                    <a:gd name="connsiteX100" fmla="*/ 7369 w 10000"/>
                    <a:gd name="connsiteY100" fmla="*/ 9497 h 10000"/>
                    <a:gd name="connsiteX101" fmla="*/ 7462 w 10000"/>
                    <a:gd name="connsiteY101" fmla="*/ 9554 h 10000"/>
                    <a:gd name="connsiteX102" fmla="*/ 7554 w 10000"/>
                    <a:gd name="connsiteY102" fmla="*/ 9626 h 10000"/>
                    <a:gd name="connsiteX103" fmla="*/ 7646 w 10000"/>
                    <a:gd name="connsiteY103" fmla="*/ 9669 h 10000"/>
                    <a:gd name="connsiteX104" fmla="*/ 7748 w 10000"/>
                    <a:gd name="connsiteY104" fmla="*/ 9698 h 10000"/>
                    <a:gd name="connsiteX105" fmla="*/ 7851 w 10000"/>
                    <a:gd name="connsiteY105" fmla="*/ 9741 h 10000"/>
                    <a:gd name="connsiteX106" fmla="*/ 7943 w 10000"/>
                    <a:gd name="connsiteY106"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2272 w 10000"/>
                    <a:gd name="connsiteY71" fmla="*/ 0 h 10000"/>
                    <a:gd name="connsiteX72" fmla="*/ 2426 w 10000"/>
                    <a:gd name="connsiteY72" fmla="*/ 43 h 10000"/>
                    <a:gd name="connsiteX73" fmla="*/ 2569 w 10000"/>
                    <a:gd name="connsiteY73" fmla="*/ 115 h 10000"/>
                    <a:gd name="connsiteX74" fmla="*/ 2712 w 10000"/>
                    <a:gd name="connsiteY74" fmla="*/ 188 h 10000"/>
                    <a:gd name="connsiteX75" fmla="*/ 2845 w 10000"/>
                    <a:gd name="connsiteY75" fmla="*/ 274 h 10000"/>
                    <a:gd name="connsiteX76" fmla="*/ 2989 w 10000"/>
                    <a:gd name="connsiteY76" fmla="*/ 375 h 10000"/>
                    <a:gd name="connsiteX77" fmla="*/ 3112 w 10000"/>
                    <a:gd name="connsiteY77" fmla="*/ 461 h 10000"/>
                    <a:gd name="connsiteX78" fmla="*/ 3234 w 10000"/>
                    <a:gd name="connsiteY78" fmla="*/ 590 h 10000"/>
                    <a:gd name="connsiteX79" fmla="*/ 3367 w 10000"/>
                    <a:gd name="connsiteY79" fmla="*/ 720 h 10000"/>
                    <a:gd name="connsiteX80" fmla="*/ 3490 w 10000"/>
                    <a:gd name="connsiteY80" fmla="*/ 850 h 10000"/>
                    <a:gd name="connsiteX81" fmla="*/ 3726 w 10000"/>
                    <a:gd name="connsiteY81" fmla="*/ 1137 h 10000"/>
                    <a:gd name="connsiteX82" fmla="*/ 3941 w 10000"/>
                    <a:gd name="connsiteY82" fmla="*/ 1482 h 10000"/>
                    <a:gd name="connsiteX83" fmla="*/ 4145 w 10000"/>
                    <a:gd name="connsiteY83" fmla="*/ 1842 h 10000"/>
                    <a:gd name="connsiteX84" fmla="*/ 4340 w 10000"/>
                    <a:gd name="connsiteY84" fmla="*/ 2231 h 10000"/>
                    <a:gd name="connsiteX85" fmla="*/ 4534 w 10000"/>
                    <a:gd name="connsiteY85" fmla="*/ 2634 h 10000"/>
                    <a:gd name="connsiteX86" fmla="*/ 4708 w 10000"/>
                    <a:gd name="connsiteY86" fmla="*/ 3051 h 10000"/>
                    <a:gd name="connsiteX87" fmla="*/ 4893 w 10000"/>
                    <a:gd name="connsiteY87" fmla="*/ 3483 h 10000"/>
                    <a:gd name="connsiteX88" fmla="*/ 5056 w 10000"/>
                    <a:gd name="connsiteY88" fmla="*/ 3927 h 10000"/>
                    <a:gd name="connsiteX89" fmla="*/ 5363 w 10000"/>
                    <a:gd name="connsiteY89" fmla="*/ 4834 h 10000"/>
                    <a:gd name="connsiteX90" fmla="*/ 5967 w 10000"/>
                    <a:gd name="connsiteY90" fmla="*/ 6633 h 10000"/>
                    <a:gd name="connsiteX91" fmla="*/ 6254 w 10000"/>
                    <a:gd name="connsiteY91" fmla="*/ 7468 h 10000"/>
                    <a:gd name="connsiteX92" fmla="*/ 6407 w 10000"/>
                    <a:gd name="connsiteY92" fmla="*/ 7828 h 10000"/>
                    <a:gd name="connsiteX93" fmla="*/ 6551 w 10000"/>
                    <a:gd name="connsiteY93" fmla="*/ 8201 h 10000"/>
                    <a:gd name="connsiteX94" fmla="*/ 6714 w 10000"/>
                    <a:gd name="connsiteY94" fmla="*/ 8533 h 10000"/>
                    <a:gd name="connsiteX95" fmla="*/ 6868 w 10000"/>
                    <a:gd name="connsiteY95" fmla="*/ 8821 h 10000"/>
                    <a:gd name="connsiteX96" fmla="*/ 7021 w 10000"/>
                    <a:gd name="connsiteY96" fmla="*/ 9093 h 10000"/>
                    <a:gd name="connsiteX97" fmla="*/ 7195 w 10000"/>
                    <a:gd name="connsiteY97" fmla="*/ 9295 h 10000"/>
                    <a:gd name="connsiteX98" fmla="*/ 7288 w 10000"/>
                    <a:gd name="connsiteY98" fmla="*/ 9395 h 10000"/>
                    <a:gd name="connsiteX99" fmla="*/ 7369 w 10000"/>
                    <a:gd name="connsiteY99" fmla="*/ 9497 h 10000"/>
                    <a:gd name="connsiteX100" fmla="*/ 7462 w 10000"/>
                    <a:gd name="connsiteY100" fmla="*/ 9554 h 10000"/>
                    <a:gd name="connsiteX101" fmla="*/ 7554 w 10000"/>
                    <a:gd name="connsiteY101" fmla="*/ 9626 h 10000"/>
                    <a:gd name="connsiteX102" fmla="*/ 7646 w 10000"/>
                    <a:gd name="connsiteY102" fmla="*/ 9669 h 10000"/>
                    <a:gd name="connsiteX103" fmla="*/ 7748 w 10000"/>
                    <a:gd name="connsiteY103" fmla="*/ 9698 h 10000"/>
                    <a:gd name="connsiteX104" fmla="*/ 7851 w 10000"/>
                    <a:gd name="connsiteY104" fmla="*/ 9741 h 10000"/>
                    <a:gd name="connsiteX105" fmla="*/ 7943 w 10000"/>
                    <a:gd name="connsiteY105"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491 w 10000"/>
                    <a:gd name="connsiteY64" fmla="*/ 1425 h 10000"/>
                    <a:gd name="connsiteX65" fmla="*/ 399 w 10000"/>
                    <a:gd name="connsiteY65" fmla="*/ 1627 h 10000"/>
                    <a:gd name="connsiteX66" fmla="*/ 194 w 10000"/>
                    <a:gd name="connsiteY66" fmla="*/ 2101 h 10000"/>
                    <a:gd name="connsiteX67" fmla="*/ 0 w 10000"/>
                    <a:gd name="connsiteY67" fmla="*/ 2591 h 10000"/>
                    <a:gd name="connsiteX68" fmla="*/ 10 w 10000"/>
                    <a:gd name="connsiteY68" fmla="*/ 907 h 10000"/>
                    <a:gd name="connsiteX69" fmla="*/ 205 w 10000"/>
                    <a:gd name="connsiteY69" fmla="*/ 691 h 10000"/>
                    <a:gd name="connsiteX70" fmla="*/ 2272 w 10000"/>
                    <a:gd name="connsiteY70" fmla="*/ 0 h 10000"/>
                    <a:gd name="connsiteX71" fmla="*/ 2426 w 10000"/>
                    <a:gd name="connsiteY71" fmla="*/ 43 h 10000"/>
                    <a:gd name="connsiteX72" fmla="*/ 2569 w 10000"/>
                    <a:gd name="connsiteY72" fmla="*/ 115 h 10000"/>
                    <a:gd name="connsiteX73" fmla="*/ 2712 w 10000"/>
                    <a:gd name="connsiteY73" fmla="*/ 188 h 10000"/>
                    <a:gd name="connsiteX74" fmla="*/ 2845 w 10000"/>
                    <a:gd name="connsiteY74" fmla="*/ 274 h 10000"/>
                    <a:gd name="connsiteX75" fmla="*/ 2989 w 10000"/>
                    <a:gd name="connsiteY75" fmla="*/ 375 h 10000"/>
                    <a:gd name="connsiteX76" fmla="*/ 3112 w 10000"/>
                    <a:gd name="connsiteY76" fmla="*/ 461 h 10000"/>
                    <a:gd name="connsiteX77" fmla="*/ 3234 w 10000"/>
                    <a:gd name="connsiteY77" fmla="*/ 590 h 10000"/>
                    <a:gd name="connsiteX78" fmla="*/ 3367 w 10000"/>
                    <a:gd name="connsiteY78" fmla="*/ 720 h 10000"/>
                    <a:gd name="connsiteX79" fmla="*/ 3490 w 10000"/>
                    <a:gd name="connsiteY79" fmla="*/ 850 h 10000"/>
                    <a:gd name="connsiteX80" fmla="*/ 3726 w 10000"/>
                    <a:gd name="connsiteY80" fmla="*/ 1137 h 10000"/>
                    <a:gd name="connsiteX81" fmla="*/ 3941 w 10000"/>
                    <a:gd name="connsiteY81" fmla="*/ 1482 h 10000"/>
                    <a:gd name="connsiteX82" fmla="*/ 4145 w 10000"/>
                    <a:gd name="connsiteY82" fmla="*/ 1842 h 10000"/>
                    <a:gd name="connsiteX83" fmla="*/ 4340 w 10000"/>
                    <a:gd name="connsiteY83" fmla="*/ 2231 h 10000"/>
                    <a:gd name="connsiteX84" fmla="*/ 4534 w 10000"/>
                    <a:gd name="connsiteY84" fmla="*/ 2634 h 10000"/>
                    <a:gd name="connsiteX85" fmla="*/ 4708 w 10000"/>
                    <a:gd name="connsiteY85" fmla="*/ 3051 h 10000"/>
                    <a:gd name="connsiteX86" fmla="*/ 4893 w 10000"/>
                    <a:gd name="connsiteY86" fmla="*/ 3483 h 10000"/>
                    <a:gd name="connsiteX87" fmla="*/ 5056 w 10000"/>
                    <a:gd name="connsiteY87" fmla="*/ 3927 h 10000"/>
                    <a:gd name="connsiteX88" fmla="*/ 5363 w 10000"/>
                    <a:gd name="connsiteY88" fmla="*/ 4834 h 10000"/>
                    <a:gd name="connsiteX89" fmla="*/ 5967 w 10000"/>
                    <a:gd name="connsiteY89" fmla="*/ 6633 h 10000"/>
                    <a:gd name="connsiteX90" fmla="*/ 6254 w 10000"/>
                    <a:gd name="connsiteY90" fmla="*/ 7468 h 10000"/>
                    <a:gd name="connsiteX91" fmla="*/ 6407 w 10000"/>
                    <a:gd name="connsiteY91" fmla="*/ 7828 h 10000"/>
                    <a:gd name="connsiteX92" fmla="*/ 6551 w 10000"/>
                    <a:gd name="connsiteY92" fmla="*/ 8201 h 10000"/>
                    <a:gd name="connsiteX93" fmla="*/ 6714 w 10000"/>
                    <a:gd name="connsiteY93" fmla="*/ 8533 h 10000"/>
                    <a:gd name="connsiteX94" fmla="*/ 6868 w 10000"/>
                    <a:gd name="connsiteY94" fmla="*/ 8821 h 10000"/>
                    <a:gd name="connsiteX95" fmla="*/ 7021 w 10000"/>
                    <a:gd name="connsiteY95" fmla="*/ 9093 h 10000"/>
                    <a:gd name="connsiteX96" fmla="*/ 7195 w 10000"/>
                    <a:gd name="connsiteY96" fmla="*/ 9295 h 10000"/>
                    <a:gd name="connsiteX97" fmla="*/ 7288 w 10000"/>
                    <a:gd name="connsiteY97" fmla="*/ 9395 h 10000"/>
                    <a:gd name="connsiteX98" fmla="*/ 7369 w 10000"/>
                    <a:gd name="connsiteY98" fmla="*/ 9497 h 10000"/>
                    <a:gd name="connsiteX99" fmla="*/ 7462 w 10000"/>
                    <a:gd name="connsiteY99" fmla="*/ 9554 h 10000"/>
                    <a:gd name="connsiteX100" fmla="*/ 7554 w 10000"/>
                    <a:gd name="connsiteY100" fmla="*/ 9626 h 10000"/>
                    <a:gd name="connsiteX101" fmla="*/ 7646 w 10000"/>
                    <a:gd name="connsiteY101" fmla="*/ 9669 h 10000"/>
                    <a:gd name="connsiteX102" fmla="*/ 7748 w 10000"/>
                    <a:gd name="connsiteY102" fmla="*/ 9698 h 10000"/>
                    <a:gd name="connsiteX103" fmla="*/ 7851 w 10000"/>
                    <a:gd name="connsiteY103" fmla="*/ 9741 h 10000"/>
                    <a:gd name="connsiteX104" fmla="*/ 7943 w 10000"/>
                    <a:gd name="connsiteY104"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491 w 10000"/>
                    <a:gd name="connsiteY64" fmla="*/ 1425 h 10000"/>
                    <a:gd name="connsiteX65" fmla="*/ 194 w 10000"/>
                    <a:gd name="connsiteY65" fmla="*/ 2101 h 10000"/>
                    <a:gd name="connsiteX66" fmla="*/ 0 w 10000"/>
                    <a:gd name="connsiteY66" fmla="*/ 2591 h 10000"/>
                    <a:gd name="connsiteX67" fmla="*/ 10 w 10000"/>
                    <a:gd name="connsiteY67" fmla="*/ 907 h 10000"/>
                    <a:gd name="connsiteX68" fmla="*/ 205 w 10000"/>
                    <a:gd name="connsiteY68" fmla="*/ 691 h 10000"/>
                    <a:gd name="connsiteX69" fmla="*/ 2272 w 10000"/>
                    <a:gd name="connsiteY69" fmla="*/ 0 h 10000"/>
                    <a:gd name="connsiteX70" fmla="*/ 2426 w 10000"/>
                    <a:gd name="connsiteY70" fmla="*/ 43 h 10000"/>
                    <a:gd name="connsiteX71" fmla="*/ 2569 w 10000"/>
                    <a:gd name="connsiteY71" fmla="*/ 115 h 10000"/>
                    <a:gd name="connsiteX72" fmla="*/ 2712 w 10000"/>
                    <a:gd name="connsiteY72" fmla="*/ 188 h 10000"/>
                    <a:gd name="connsiteX73" fmla="*/ 2845 w 10000"/>
                    <a:gd name="connsiteY73" fmla="*/ 274 h 10000"/>
                    <a:gd name="connsiteX74" fmla="*/ 2989 w 10000"/>
                    <a:gd name="connsiteY74" fmla="*/ 375 h 10000"/>
                    <a:gd name="connsiteX75" fmla="*/ 3112 w 10000"/>
                    <a:gd name="connsiteY75" fmla="*/ 461 h 10000"/>
                    <a:gd name="connsiteX76" fmla="*/ 3234 w 10000"/>
                    <a:gd name="connsiteY76" fmla="*/ 590 h 10000"/>
                    <a:gd name="connsiteX77" fmla="*/ 3367 w 10000"/>
                    <a:gd name="connsiteY77" fmla="*/ 720 h 10000"/>
                    <a:gd name="connsiteX78" fmla="*/ 3490 w 10000"/>
                    <a:gd name="connsiteY78" fmla="*/ 850 h 10000"/>
                    <a:gd name="connsiteX79" fmla="*/ 3726 w 10000"/>
                    <a:gd name="connsiteY79" fmla="*/ 1137 h 10000"/>
                    <a:gd name="connsiteX80" fmla="*/ 3941 w 10000"/>
                    <a:gd name="connsiteY80" fmla="*/ 1482 h 10000"/>
                    <a:gd name="connsiteX81" fmla="*/ 4145 w 10000"/>
                    <a:gd name="connsiteY81" fmla="*/ 1842 h 10000"/>
                    <a:gd name="connsiteX82" fmla="*/ 4340 w 10000"/>
                    <a:gd name="connsiteY82" fmla="*/ 2231 h 10000"/>
                    <a:gd name="connsiteX83" fmla="*/ 4534 w 10000"/>
                    <a:gd name="connsiteY83" fmla="*/ 2634 h 10000"/>
                    <a:gd name="connsiteX84" fmla="*/ 4708 w 10000"/>
                    <a:gd name="connsiteY84" fmla="*/ 3051 h 10000"/>
                    <a:gd name="connsiteX85" fmla="*/ 4893 w 10000"/>
                    <a:gd name="connsiteY85" fmla="*/ 3483 h 10000"/>
                    <a:gd name="connsiteX86" fmla="*/ 5056 w 10000"/>
                    <a:gd name="connsiteY86" fmla="*/ 3927 h 10000"/>
                    <a:gd name="connsiteX87" fmla="*/ 5363 w 10000"/>
                    <a:gd name="connsiteY87" fmla="*/ 4834 h 10000"/>
                    <a:gd name="connsiteX88" fmla="*/ 5967 w 10000"/>
                    <a:gd name="connsiteY88" fmla="*/ 6633 h 10000"/>
                    <a:gd name="connsiteX89" fmla="*/ 6254 w 10000"/>
                    <a:gd name="connsiteY89" fmla="*/ 7468 h 10000"/>
                    <a:gd name="connsiteX90" fmla="*/ 6407 w 10000"/>
                    <a:gd name="connsiteY90" fmla="*/ 7828 h 10000"/>
                    <a:gd name="connsiteX91" fmla="*/ 6551 w 10000"/>
                    <a:gd name="connsiteY91" fmla="*/ 8201 h 10000"/>
                    <a:gd name="connsiteX92" fmla="*/ 6714 w 10000"/>
                    <a:gd name="connsiteY92" fmla="*/ 8533 h 10000"/>
                    <a:gd name="connsiteX93" fmla="*/ 6868 w 10000"/>
                    <a:gd name="connsiteY93" fmla="*/ 8821 h 10000"/>
                    <a:gd name="connsiteX94" fmla="*/ 7021 w 10000"/>
                    <a:gd name="connsiteY94" fmla="*/ 9093 h 10000"/>
                    <a:gd name="connsiteX95" fmla="*/ 7195 w 10000"/>
                    <a:gd name="connsiteY95" fmla="*/ 9295 h 10000"/>
                    <a:gd name="connsiteX96" fmla="*/ 7288 w 10000"/>
                    <a:gd name="connsiteY96" fmla="*/ 9395 h 10000"/>
                    <a:gd name="connsiteX97" fmla="*/ 7369 w 10000"/>
                    <a:gd name="connsiteY97" fmla="*/ 9497 h 10000"/>
                    <a:gd name="connsiteX98" fmla="*/ 7462 w 10000"/>
                    <a:gd name="connsiteY98" fmla="*/ 9554 h 10000"/>
                    <a:gd name="connsiteX99" fmla="*/ 7554 w 10000"/>
                    <a:gd name="connsiteY99" fmla="*/ 9626 h 10000"/>
                    <a:gd name="connsiteX100" fmla="*/ 7646 w 10000"/>
                    <a:gd name="connsiteY100" fmla="*/ 9669 h 10000"/>
                    <a:gd name="connsiteX101" fmla="*/ 7748 w 10000"/>
                    <a:gd name="connsiteY101" fmla="*/ 9698 h 10000"/>
                    <a:gd name="connsiteX102" fmla="*/ 7851 w 10000"/>
                    <a:gd name="connsiteY102" fmla="*/ 9741 h 10000"/>
                    <a:gd name="connsiteX103" fmla="*/ 7943 w 10000"/>
                    <a:gd name="connsiteY103"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94 w 10000"/>
                    <a:gd name="connsiteY64" fmla="*/ 2101 h 10000"/>
                    <a:gd name="connsiteX65" fmla="*/ 0 w 10000"/>
                    <a:gd name="connsiteY65" fmla="*/ 2591 h 10000"/>
                    <a:gd name="connsiteX66" fmla="*/ 10 w 10000"/>
                    <a:gd name="connsiteY66" fmla="*/ 907 h 10000"/>
                    <a:gd name="connsiteX67" fmla="*/ 205 w 10000"/>
                    <a:gd name="connsiteY67" fmla="*/ 691 h 10000"/>
                    <a:gd name="connsiteX68" fmla="*/ 2272 w 10000"/>
                    <a:gd name="connsiteY68" fmla="*/ 0 h 10000"/>
                    <a:gd name="connsiteX69" fmla="*/ 2426 w 10000"/>
                    <a:gd name="connsiteY69" fmla="*/ 43 h 10000"/>
                    <a:gd name="connsiteX70" fmla="*/ 2569 w 10000"/>
                    <a:gd name="connsiteY70" fmla="*/ 115 h 10000"/>
                    <a:gd name="connsiteX71" fmla="*/ 2712 w 10000"/>
                    <a:gd name="connsiteY71" fmla="*/ 188 h 10000"/>
                    <a:gd name="connsiteX72" fmla="*/ 2845 w 10000"/>
                    <a:gd name="connsiteY72" fmla="*/ 274 h 10000"/>
                    <a:gd name="connsiteX73" fmla="*/ 2989 w 10000"/>
                    <a:gd name="connsiteY73" fmla="*/ 375 h 10000"/>
                    <a:gd name="connsiteX74" fmla="*/ 3112 w 10000"/>
                    <a:gd name="connsiteY74" fmla="*/ 461 h 10000"/>
                    <a:gd name="connsiteX75" fmla="*/ 3234 w 10000"/>
                    <a:gd name="connsiteY75" fmla="*/ 590 h 10000"/>
                    <a:gd name="connsiteX76" fmla="*/ 3367 w 10000"/>
                    <a:gd name="connsiteY76" fmla="*/ 720 h 10000"/>
                    <a:gd name="connsiteX77" fmla="*/ 3490 w 10000"/>
                    <a:gd name="connsiteY77" fmla="*/ 850 h 10000"/>
                    <a:gd name="connsiteX78" fmla="*/ 3726 w 10000"/>
                    <a:gd name="connsiteY78" fmla="*/ 1137 h 10000"/>
                    <a:gd name="connsiteX79" fmla="*/ 3941 w 10000"/>
                    <a:gd name="connsiteY79" fmla="*/ 1482 h 10000"/>
                    <a:gd name="connsiteX80" fmla="*/ 4145 w 10000"/>
                    <a:gd name="connsiteY80" fmla="*/ 1842 h 10000"/>
                    <a:gd name="connsiteX81" fmla="*/ 4340 w 10000"/>
                    <a:gd name="connsiteY81" fmla="*/ 2231 h 10000"/>
                    <a:gd name="connsiteX82" fmla="*/ 4534 w 10000"/>
                    <a:gd name="connsiteY82" fmla="*/ 2634 h 10000"/>
                    <a:gd name="connsiteX83" fmla="*/ 4708 w 10000"/>
                    <a:gd name="connsiteY83" fmla="*/ 3051 h 10000"/>
                    <a:gd name="connsiteX84" fmla="*/ 4893 w 10000"/>
                    <a:gd name="connsiteY84" fmla="*/ 3483 h 10000"/>
                    <a:gd name="connsiteX85" fmla="*/ 5056 w 10000"/>
                    <a:gd name="connsiteY85" fmla="*/ 3927 h 10000"/>
                    <a:gd name="connsiteX86" fmla="*/ 5363 w 10000"/>
                    <a:gd name="connsiteY86" fmla="*/ 4834 h 10000"/>
                    <a:gd name="connsiteX87" fmla="*/ 5967 w 10000"/>
                    <a:gd name="connsiteY87" fmla="*/ 6633 h 10000"/>
                    <a:gd name="connsiteX88" fmla="*/ 6254 w 10000"/>
                    <a:gd name="connsiteY88" fmla="*/ 7468 h 10000"/>
                    <a:gd name="connsiteX89" fmla="*/ 6407 w 10000"/>
                    <a:gd name="connsiteY89" fmla="*/ 7828 h 10000"/>
                    <a:gd name="connsiteX90" fmla="*/ 6551 w 10000"/>
                    <a:gd name="connsiteY90" fmla="*/ 8201 h 10000"/>
                    <a:gd name="connsiteX91" fmla="*/ 6714 w 10000"/>
                    <a:gd name="connsiteY91" fmla="*/ 8533 h 10000"/>
                    <a:gd name="connsiteX92" fmla="*/ 6868 w 10000"/>
                    <a:gd name="connsiteY92" fmla="*/ 8821 h 10000"/>
                    <a:gd name="connsiteX93" fmla="*/ 7021 w 10000"/>
                    <a:gd name="connsiteY93" fmla="*/ 9093 h 10000"/>
                    <a:gd name="connsiteX94" fmla="*/ 7195 w 10000"/>
                    <a:gd name="connsiteY94" fmla="*/ 9295 h 10000"/>
                    <a:gd name="connsiteX95" fmla="*/ 7288 w 10000"/>
                    <a:gd name="connsiteY95" fmla="*/ 9395 h 10000"/>
                    <a:gd name="connsiteX96" fmla="*/ 7369 w 10000"/>
                    <a:gd name="connsiteY96" fmla="*/ 9497 h 10000"/>
                    <a:gd name="connsiteX97" fmla="*/ 7462 w 10000"/>
                    <a:gd name="connsiteY97" fmla="*/ 9554 h 10000"/>
                    <a:gd name="connsiteX98" fmla="*/ 7554 w 10000"/>
                    <a:gd name="connsiteY98" fmla="*/ 9626 h 10000"/>
                    <a:gd name="connsiteX99" fmla="*/ 7646 w 10000"/>
                    <a:gd name="connsiteY99" fmla="*/ 9669 h 10000"/>
                    <a:gd name="connsiteX100" fmla="*/ 7748 w 10000"/>
                    <a:gd name="connsiteY100" fmla="*/ 9698 h 10000"/>
                    <a:gd name="connsiteX101" fmla="*/ 7851 w 10000"/>
                    <a:gd name="connsiteY101" fmla="*/ 9741 h 10000"/>
                    <a:gd name="connsiteX102" fmla="*/ 7943 w 10000"/>
                    <a:gd name="connsiteY102"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94 w 10000"/>
                    <a:gd name="connsiteY64" fmla="*/ 2101 h 10000"/>
                    <a:gd name="connsiteX65" fmla="*/ 0 w 10000"/>
                    <a:gd name="connsiteY65" fmla="*/ 2591 h 10000"/>
                    <a:gd name="connsiteX66" fmla="*/ 10 w 10000"/>
                    <a:gd name="connsiteY66" fmla="*/ 907 h 10000"/>
                    <a:gd name="connsiteX67" fmla="*/ 2272 w 10000"/>
                    <a:gd name="connsiteY67" fmla="*/ 0 h 10000"/>
                    <a:gd name="connsiteX68" fmla="*/ 2426 w 10000"/>
                    <a:gd name="connsiteY68" fmla="*/ 43 h 10000"/>
                    <a:gd name="connsiteX69" fmla="*/ 2569 w 10000"/>
                    <a:gd name="connsiteY69" fmla="*/ 115 h 10000"/>
                    <a:gd name="connsiteX70" fmla="*/ 2712 w 10000"/>
                    <a:gd name="connsiteY70" fmla="*/ 188 h 10000"/>
                    <a:gd name="connsiteX71" fmla="*/ 2845 w 10000"/>
                    <a:gd name="connsiteY71" fmla="*/ 274 h 10000"/>
                    <a:gd name="connsiteX72" fmla="*/ 2989 w 10000"/>
                    <a:gd name="connsiteY72" fmla="*/ 375 h 10000"/>
                    <a:gd name="connsiteX73" fmla="*/ 3112 w 10000"/>
                    <a:gd name="connsiteY73" fmla="*/ 461 h 10000"/>
                    <a:gd name="connsiteX74" fmla="*/ 3234 w 10000"/>
                    <a:gd name="connsiteY74" fmla="*/ 590 h 10000"/>
                    <a:gd name="connsiteX75" fmla="*/ 3367 w 10000"/>
                    <a:gd name="connsiteY75" fmla="*/ 720 h 10000"/>
                    <a:gd name="connsiteX76" fmla="*/ 3490 w 10000"/>
                    <a:gd name="connsiteY76" fmla="*/ 850 h 10000"/>
                    <a:gd name="connsiteX77" fmla="*/ 3726 w 10000"/>
                    <a:gd name="connsiteY77" fmla="*/ 1137 h 10000"/>
                    <a:gd name="connsiteX78" fmla="*/ 3941 w 10000"/>
                    <a:gd name="connsiteY78" fmla="*/ 1482 h 10000"/>
                    <a:gd name="connsiteX79" fmla="*/ 4145 w 10000"/>
                    <a:gd name="connsiteY79" fmla="*/ 1842 h 10000"/>
                    <a:gd name="connsiteX80" fmla="*/ 4340 w 10000"/>
                    <a:gd name="connsiteY80" fmla="*/ 2231 h 10000"/>
                    <a:gd name="connsiteX81" fmla="*/ 4534 w 10000"/>
                    <a:gd name="connsiteY81" fmla="*/ 2634 h 10000"/>
                    <a:gd name="connsiteX82" fmla="*/ 4708 w 10000"/>
                    <a:gd name="connsiteY82" fmla="*/ 3051 h 10000"/>
                    <a:gd name="connsiteX83" fmla="*/ 4893 w 10000"/>
                    <a:gd name="connsiteY83" fmla="*/ 3483 h 10000"/>
                    <a:gd name="connsiteX84" fmla="*/ 5056 w 10000"/>
                    <a:gd name="connsiteY84" fmla="*/ 3927 h 10000"/>
                    <a:gd name="connsiteX85" fmla="*/ 5363 w 10000"/>
                    <a:gd name="connsiteY85" fmla="*/ 4834 h 10000"/>
                    <a:gd name="connsiteX86" fmla="*/ 5967 w 10000"/>
                    <a:gd name="connsiteY86" fmla="*/ 6633 h 10000"/>
                    <a:gd name="connsiteX87" fmla="*/ 6254 w 10000"/>
                    <a:gd name="connsiteY87" fmla="*/ 7468 h 10000"/>
                    <a:gd name="connsiteX88" fmla="*/ 6407 w 10000"/>
                    <a:gd name="connsiteY88" fmla="*/ 7828 h 10000"/>
                    <a:gd name="connsiteX89" fmla="*/ 6551 w 10000"/>
                    <a:gd name="connsiteY89" fmla="*/ 8201 h 10000"/>
                    <a:gd name="connsiteX90" fmla="*/ 6714 w 10000"/>
                    <a:gd name="connsiteY90" fmla="*/ 8533 h 10000"/>
                    <a:gd name="connsiteX91" fmla="*/ 6868 w 10000"/>
                    <a:gd name="connsiteY91" fmla="*/ 8821 h 10000"/>
                    <a:gd name="connsiteX92" fmla="*/ 7021 w 10000"/>
                    <a:gd name="connsiteY92" fmla="*/ 9093 h 10000"/>
                    <a:gd name="connsiteX93" fmla="*/ 7195 w 10000"/>
                    <a:gd name="connsiteY93" fmla="*/ 9295 h 10000"/>
                    <a:gd name="connsiteX94" fmla="*/ 7288 w 10000"/>
                    <a:gd name="connsiteY94" fmla="*/ 9395 h 10000"/>
                    <a:gd name="connsiteX95" fmla="*/ 7369 w 10000"/>
                    <a:gd name="connsiteY95" fmla="*/ 9497 h 10000"/>
                    <a:gd name="connsiteX96" fmla="*/ 7462 w 10000"/>
                    <a:gd name="connsiteY96" fmla="*/ 9554 h 10000"/>
                    <a:gd name="connsiteX97" fmla="*/ 7554 w 10000"/>
                    <a:gd name="connsiteY97" fmla="*/ 9626 h 10000"/>
                    <a:gd name="connsiteX98" fmla="*/ 7646 w 10000"/>
                    <a:gd name="connsiteY98" fmla="*/ 9669 h 10000"/>
                    <a:gd name="connsiteX99" fmla="*/ 7748 w 10000"/>
                    <a:gd name="connsiteY99" fmla="*/ 9698 h 10000"/>
                    <a:gd name="connsiteX100" fmla="*/ 7851 w 10000"/>
                    <a:gd name="connsiteY100" fmla="*/ 9741 h 10000"/>
                    <a:gd name="connsiteX101" fmla="*/ 7943 w 10000"/>
                    <a:gd name="connsiteY101"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0 w 10000"/>
                    <a:gd name="connsiteY64" fmla="*/ 2591 h 10000"/>
                    <a:gd name="connsiteX65" fmla="*/ 10 w 10000"/>
                    <a:gd name="connsiteY65" fmla="*/ 907 h 10000"/>
                    <a:gd name="connsiteX66" fmla="*/ 2272 w 10000"/>
                    <a:gd name="connsiteY66" fmla="*/ 0 h 10000"/>
                    <a:gd name="connsiteX67" fmla="*/ 2426 w 10000"/>
                    <a:gd name="connsiteY67" fmla="*/ 43 h 10000"/>
                    <a:gd name="connsiteX68" fmla="*/ 2569 w 10000"/>
                    <a:gd name="connsiteY68" fmla="*/ 115 h 10000"/>
                    <a:gd name="connsiteX69" fmla="*/ 2712 w 10000"/>
                    <a:gd name="connsiteY69" fmla="*/ 188 h 10000"/>
                    <a:gd name="connsiteX70" fmla="*/ 2845 w 10000"/>
                    <a:gd name="connsiteY70" fmla="*/ 274 h 10000"/>
                    <a:gd name="connsiteX71" fmla="*/ 2989 w 10000"/>
                    <a:gd name="connsiteY71" fmla="*/ 375 h 10000"/>
                    <a:gd name="connsiteX72" fmla="*/ 3112 w 10000"/>
                    <a:gd name="connsiteY72" fmla="*/ 461 h 10000"/>
                    <a:gd name="connsiteX73" fmla="*/ 3234 w 10000"/>
                    <a:gd name="connsiteY73" fmla="*/ 590 h 10000"/>
                    <a:gd name="connsiteX74" fmla="*/ 3367 w 10000"/>
                    <a:gd name="connsiteY74" fmla="*/ 720 h 10000"/>
                    <a:gd name="connsiteX75" fmla="*/ 3490 w 10000"/>
                    <a:gd name="connsiteY75" fmla="*/ 850 h 10000"/>
                    <a:gd name="connsiteX76" fmla="*/ 3726 w 10000"/>
                    <a:gd name="connsiteY76" fmla="*/ 1137 h 10000"/>
                    <a:gd name="connsiteX77" fmla="*/ 3941 w 10000"/>
                    <a:gd name="connsiteY77" fmla="*/ 1482 h 10000"/>
                    <a:gd name="connsiteX78" fmla="*/ 4145 w 10000"/>
                    <a:gd name="connsiteY78" fmla="*/ 1842 h 10000"/>
                    <a:gd name="connsiteX79" fmla="*/ 4340 w 10000"/>
                    <a:gd name="connsiteY79" fmla="*/ 2231 h 10000"/>
                    <a:gd name="connsiteX80" fmla="*/ 4534 w 10000"/>
                    <a:gd name="connsiteY80" fmla="*/ 2634 h 10000"/>
                    <a:gd name="connsiteX81" fmla="*/ 4708 w 10000"/>
                    <a:gd name="connsiteY81" fmla="*/ 3051 h 10000"/>
                    <a:gd name="connsiteX82" fmla="*/ 4893 w 10000"/>
                    <a:gd name="connsiteY82" fmla="*/ 3483 h 10000"/>
                    <a:gd name="connsiteX83" fmla="*/ 5056 w 10000"/>
                    <a:gd name="connsiteY83" fmla="*/ 3927 h 10000"/>
                    <a:gd name="connsiteX84" fmla="*/ 5363 w 10000"/>
                    <a:gd name="connsiteY84" fmla="*/ 4834 h 10000"/>
                    <a:gd name="connsiteX85" fmla="*/ 5967 w 10000"/>
                    <a:gd name="connsiteY85" fmla="*/ 6633 h 10000"/>
                    <a:gd name="connsiteX86" fmla="*/ 6254 w 10000"/>
                    <a:gd name="connsiteY86" fmla="*/ 7468 h 10000"/>
                    <a:gd name="connsiteX87" fmla="*/ 6407 w 10000"/>
                    <a:gd name="connsiteY87" fmla="*/ 7828 h 10000"/>
                    <a:gd name="connsiteX88" fmla="*/ 6551 w 10000"/>
                    <a:gd name="connsiteY88" fmla="*/ 8201 h 10000"/>
                    <a:gd name="connsiteX89" fmla="*/ 6714 w 10000"/>
                    <a:gd name="connsiteY89" fmla="*/ 8533 h 10000"/>
                    <a:gd name="connsiteX90" fmla="*/ 6868 w 10000"/>
                    <a:gd name="connsiteY90" fmla="*/ 8821 h 10000"/>
                    <a:gd name="connsiteX91" fmla="*/ 7021 w 10000"/>
                    <a:gd name="connsiteY91" fmla="*/ 9093 h 10000"/>
                    <a:gd name="connsiteX92" fmla="*/ 7195 w 10000"/>
                    <a:gd name="connsiteY92" fmla="*/ 9295 h 10000"/>
                    <a:gd name="connsiteX93" fmla="*/ 7288 w 10000"/>
                    <a:gd name="connsiteY93" fmla="*/ 9395 h 10000"/>
                    <a:gd name="connsiteX94" fmla="*/ 7369 w 10000"/>
                    <a:gd name="connsiteY94" fmla="*/ 9497 h 10000"/>
                    <a:gd name="connsiteX95" fmla="*/ 7462 w 10000"/>
                    <a:gd name="connsiteY95" fmla="*/ 9554 h 10000"/>
                    <a:gd name="connsiteX96" fmla="*/ 7554 w 10000"/>
                    <a:gd name="connsiteY96" fmla="*/ 9626 h 10000"/>
                    <a:gd name="connsiteX97" fmla="*/ 7646 w 10000"/>
                    <a:gd name="connsiteY97" fmla="*/ 9669 h 10000"/>
                    <a:gd name="connsiteX98" fmla="*/ 7748 w 10000"/>
                    <a:gd name="connsiteY98" fmla="*/ 9698 h 10000"/>
                    <a:gd name="connsiteX99" fmla="*/ 7851 w 10000"/>
                    <a:gd name="connsiteY99" fmla="*/ 9741 h 10000"/>
                    <a:gd name="connsiteX100" fmla="*/ 7943 w 10000"/>
                    <a:gd name="connsiteY100" fmla="*/ 9741 h 10000"/>
                    <a:gd name="connsiteX0" fmla="*/ 7933 w 9990"/>
                    <a:gd name="connsiteY0" fmla="*/ 9741 h 10000"/>
                    <a:gd name="connsiteX1" fmla="*/ 7933 w 9990"/>
                    <a:gd name="connsiteY1" fmla="*/ 9741 h 10000"/>
                    <a:gd name="connsiteX2" fmla="*/ 8066 w 9990"/>
                    <a:gd name="connsiteY2" fmla="*/ 9741 h 10000"/>
                    <a:gd name="connsiteX3" fmla="*/ 8168 w 9990"/>
                    <a:gd name="connsiteY3" fmla="*/ 9698 h 10000"/>
                    <a:gd name="connsiteX4" fmla="*/ 8281 w 9990"/>
                    <a:gd name="connsiteY4" fmla="*/ 9655 h 10000"/>
                    <a:gd name="connsiteX5" fmla="*/ 8393 w 9990"/>
                    <a:gd name="connsiteY5" fmla="*/ 9611 h 10000"/>
                    <a:gd name="connsiteX6" fmla="*/ 8496 w 9990"/>
                    <a:gd name="connsiteY6" fmla="*/ 9526 h 10000"/>
                    <a:gd name="connsiteX7" fmla="*/ 8598 w 9990"/>
                    <a:gd name="connsiteY7" fmla="*/ 9425 h 10000"/>
                    <a:gd name="connsiteX8" fmla="*/ 8690 w 9990"/>
                    <a:gd name="connsiteY8" fmla="*/ 9338 h 10000"/>
                    <a:gd name="connsiteX9" fmla="*/ 8792 w 9990"/>
                    <a:gd name="connsiteY9" fmla="*/ 9209 h 10000"/>
                    <a:gd name="connsiteX10" fmla="*/ 8905 w 9990"/>
                    <a:gd name="connsiteY10" fmla="*/ 9079 h 10000"/>
                    <a:gd name="connsiteX11" fmla="*/ 8997 w 9990"/>
                    <a:gd name="connsiteY11" fmla="*/ 8936 h 10000"/>
                    <a:gd name="connsiteX12" fmla="*/ 9181 w 9990"/>
                    <a:gd name="connsiteY12" fmla="*/ 8604 h 10000"/>
                    <a:gd name="connsiteX13" fmla="*/ 9366 w 9990"/>
                    <a:gd name="connsiteY13" fmla="*/ 8231 h 10000"/>
                    <a:gd name="connsiteX14" fmla="*/ 9529 w 9990"/>
                    <a:gd name="connsiteY14" fmla="*/ 7828 h 10000"/>
                    <a:gd name="connsiteX15" fmla="*/ 9765 w 9990"/>
                    <a:gd name="connsiteY15" fmla="*/ 8274 h 10000"/>
                    <a:gd name="connsiteX16" fmla="*/ 9990 w 9990"/>
                    <a:gd name="connsiteY16" fmla="*/ 8691 h 10000"/>
                    <a:gd name="connsiteX17" fmla="*/ 9775 w 9990"/>
                    <a:gd name="connsiteY17" fmla="*/ 8979 h 10000"/>
                    <a:gd name="connsiteX18" fmla="*/ 9560 w 9990"/>
                    <a:gd name="connsiteY18" fmla="*/ 9238 h 10000"/>
                    <a:gd name="connsiteX19" fmla="*/ 9314 w 9990"/>
                    <a:gd name="connsiteY19" fmla="*/ 9467 h 10000"/>
                    <a:gd name="connsiteX20" fmla="*/ 9202 w 9990"/>
                    <a:gd name="connsiteY20" fmla="*/ 9554 h 10000"/>
                    <a:gd name="connsiteX21" fmla="*/ 9069 w 9990"/>
                    <a:gd name="connsiteY21" fmla="*/ 9655 h 10000"/>
                    <a:gd name="connsiteX22" fmla="*/ 8936 w 9990"/>
                    <a:gd name="connsiteY22" fmla="*/ 9741 h 10000"/>
                    <a:gd name="connsiteX23" fmla="*/ 8813 w 9990"/>
                    <a:gd name="connsiteY23" fmla="*/ 9798 h 10000"/>
                    <a:gd name="connsiteX24" fmla="*/ 8670 w 9990"/>
                    <a:gd name="connsiteY24" fmla="*/ 9870 h 10000"/>
                    <a:gd name="connsiteX25" fmla="*/ 8537 w 9990"/>
                    <a:gd name="connsiteY25" fmla="*/ 9914 h 10000"/>
                    <a:gd name="connsiteX26" fmla="*/ 8393 w 9990"/>
                    <a:gd name="connsiteY26" fmla="*/ 9943 h 10000"/>
                    <a:gd name="connsiteX27" fmla="*/ 8250 w 9990"/>
                    <a:gd name="connsiteY27" fmla="*/ 9971 h 10000"/>
                    <a:gd name="connsiteX28" fmla="*/ 8096 w 9990"/>
                    <a:gd name="connsiteY28" fmla="*/ 10000 h 10000"/>
                    <a:gd name="connsiteX29" fmla="*/ 7933 w 9990"/>
                    <a:gd name="connsiteY29" fmla="*/ 10000 h 10000"/>
                    <a:gd name="connsiteX30" fmla="*/ 7769 w 9990"/>
                    <a:gd name="connsiteY30" fmla="*/ 10000 h 10000"/>
                    <a:gd name="connsiteX31" fmla="*/ 7615 w 9990"/>
                    <a:gd name="connsiteY31" fmla="*/ 9957 h 10000"/>
                    <a:gd name="connsiteX32" fmla="*/ 7452 w 9990"/>
                    <a:gd name="connsiteY32" fmla="*/ 9929 h 10000"/>
                    <a:gd name="connsiteX33" fmla="*/ 7298 w 9990"/>
                    <a:gd name="connsiteY33" fmla="*/ 9886 h 10000"/>
                    <a:gd name="connsiteX34" fmla="*/ 7155 w 9990"/>
                    <a:gd name="connsiteY34" fmla="*/ 9812 h 10000"/>
                    <a:gd name="connsiteX35" fmla="*/ 7011 w 9990"/>
                    <a:gd name="connsiteY35" fmla="*/ 9755 h 10000"/>
                    <a:gd name="connsiteX36" fmla="*/ 6878 w 9990"/>
                    <a:gd name="connsiteY36" fmla="*/ 9655 h 10000"/>
                    <a:gd name="connsiteX37" fmla="*/ 6735 w 9990"/>
                    <a:gd name="connsiteY37" fmla="*/ 9554 h 10000"/>
                    <a:gd name="connsiteX38" fmla="*/ 6612 w 9990"/>
                    <a:gd name="connsiteY38" fmla="*/ 9467 h 10000"/>
                    <a:gd name="connsiteX39" fmla="*/ 6469 w 9990"/>
                    <a:gd name="connsiteY39" fmla="*/ 9338 h 10000"/>
                    <a:gd name="connsiteX40" fmla="*/ 6356 w 9990"/>
                    <a:gd name="connsiteY40" fmla="*/ 9224 h 10000"/>
                    <a:gd name="connsiteX41" fmla="*/ 6234 w 9990"/>
                    <a:gd name="connsiteY41" fmla="*/ 9079 h 10000"/>
                    <a:gd name="connsiteX42" fmla="*/ 5998 w 9990"/>
                    <a:gd name="connsiteY42" fmla="*/ 8777 h 10000"/>
                    <a:gd name="connsiteX43" fmla="*/ 5783 w 9990"/>
                    <a:gd name="connsiteY43" fmla="*/ 8446 h 10000"/>
                    <a:gd name="connsiteX44" fmla="*/ 5579 w 9990"/>
                    <a:gd name="connsiteY44" fmla="*/ 8086 h 10000"/>
                    <a:gd name="connsiteX45" fmla="*/ 5384 w 9990"/>
                    <a:gd name="connsiteY45" fmla="*/ 7697 h 10000"/>
                    <a:gd name="connsiteX46" fmla="*/ 5190 w 9990"/>
                    <a:gd name="connsiteY46" fmla="*/ 7295 h 10000"/>
                    <a:gd name="connsiteX47" fmla="*/ 5016 w 9990"/>
                    <a:gd name="connsiteY47" fmla="*/ 6878 h 10000"/>
                    <a:gd name="connsiteX48" fmla="*/ 4842 w 9990"/>
                    <a:gd name="connsiteY48" fmla="*/ 6446 h 10000"/>
                    <a:gd name="connsiteX49" fmla="*/ 4678 w 9990"/>
                    <a:gd name="connsiteY49" fmla="*/ 6000 h 10000"/>
                    <a:gd name="connsiteX50" fmla="*/ 4361 w 9990"/>
                    <a:gd name="connsiteY50" fmla="*/ 5094 h 10000"/>
                    <a:gd name="connsiteX51" fmla="*/ 3767 w 9990"/>
                    <a:gd name="connsiteY51" fmla="*/ 3310 h 10000"/>
                    <a:gd name="connsiteX52" fmla="*/ 3634 w 9990"/>
                    <a:gd name="connsiteY52" fmla="*/ 2863 h 10000"/>
                    <a:gd name="connsiteX53" fmla="*/ 3480 w 9990"/>
                    <a:gd name="connsiteY53" fmla="*/ 2460 h 10000"/>
                    <a:gd name="connsiteX54" fmla="*/ 3337 w 9990"/>
                    <a:gd name="connsiteY54" fmla="*/ 2101 h 10000"/>
                    <a:gd name="connsiteX55" fmla="*/ 3183 w 9990"/>
                    <a:gd name="connsiteY55" fmla="*/ 1727 h 10000"/>
                    <a:gd name="connsiteX56" fmla="*/ 3030 w 9990"/>
                    <a:gd name="connsiteY56" fmla="*/ 1396 h 10000"/>
                    <a:gd name="connsiteX57" fmla="*/ 2876 w 9990"/>
                    <a:gd name="connsiteY57" fmla="*/ 1108 h 10000"/>
                    <a:gd name="connsiteX58" fmla="*/ 2713 w 9990"/>
                    <a:gd name="connsiteY58" fmla="*/ 836 h 10000"/>
                    <a:gd name="connsiteX59" fmla="*/ 2549 w 9990"/>
                    <a:gd name="connsiteY59" fmla="*/ 634 h 10000"/>
                    <a:gd name="connsiteX60" fmla="*/ 2457 w 9990"/>
                    <a:gd name="connsiteY60" fmla="*/ 533 h 10000"/>
                    <a:gd name="connsiteX61" fmla="*/ 2365 w 9990"/>
                    <a:gd name="connsiteY61" fmla="*/ 432 h 10000"/>
                    <a:gd name="connsiteX62" fmla="*/ 2272 w 9990"/>
                    <a:gd name="connsiteY62" fmla="*/ 375 h 10000"/>
                    <a:gd name="connsiteX63" fmla="*/ 2180 w 9990"/>
                    <a:gd name="connsiteY63" fmla="*/ 302 h 10000"/>
                    <a:gd name="connsiteX64" fmla="*/ 0 w 9990"/>
                    <a:gd name="connsiteY64" fmla="*/ 907 h 10000"/>
                    <a:gd name="connsiteX65" fmla="*/ 2262 w 9990"/>
                    <a:gd name="connsiteY65" fmla="*/ 0 h 10000"/>
                    <a:gd name="connsiteX66" fmla="*/ 2416 w 9990"/>
                    <a:gd name="connsiteY66" fmla="*/ 43 h 10000"/>
                    <a:gd name="connsiteX67" fmla="*/ 2559 w 9990"/>
                    <a:gd name="connsiteY67" fmla="*/ 115 h 10000"/>
                    <a:gd name="connsiteX68" fmla="*/ 2702 w 9990"/>
                    <a:gd name="connsiteY68" fmla="*/ 188 h 10000"/>
                    <a:gd name="connsiteX69" fmla="*/ 2835 w 9990"/>
                    <a:gd name="connsiteY69" fmla="*/ 274 h 10000"/>
                    <a:gd name="connsiteX70" fmla="*/ 2979 w 9990"/>
                    <a:gd name="connsiteY70" fmla="*/ 375 h 10000"/>
                    <a:gd name="connsiteX71" fmla="*/ 3102 w 9990"/>
                    <a:gd name="connsiteY71" fmla="*/ 461 h 10000"/>
                    <a:gd name="connsiteX72" fmla="*/ 3224 w 9990"/>
                    <a:gd name="connsiteY72" fmla="*/ 590 h 10000"/>
                    <a:gd name="connsiteX73" fmla="*/ 3357 w 9990"/>
                    <a:gd name="connsiteY73" fmla="*/ 720 h 10000"/>
                    <a:gd name="connsiteX74" fmla="*/ 3480 w 9990"/>
                    <a:gd name="connsiteY74" fmla="*/ 850 h 10000"/>
                    <a:gd name="connsiteX75" fmla="*/ 3716 w 9990"/>
                    <a:gd name="connsiteY75" fmla="*/ 1137 h 10000"/>
                    <a:gd name="connsiteX76" fmla="*/ 3931 w 9990"/>
                    <a:gd name="connsiteY76" fmla="*/ 1482 h 10000"/>
                    <a:gd name="connsiteX77" fmla="*/ 4135 w 9990"/>
                    <a:gd name="connsiteY77" fmla="*/ 1842 h 10000"/>
                    <a:gd name="connsiteX78" fmla="*/ 4330 w 9990"/>
                    <a:gd name="connsiteY78" fmla="*/ 2231 h 10000"/>
                    <a:gd name="connsiteX79" fmla="*/ 4524 w 9990"/>
                    <a:gd name="connsiteY79" fmla="*/ 2634 h 10000"/>
                    <a:gd name="connsiteX80" fmla="*/ 4698 w 9990"/>
                    <a:gd name="connsiteY80" fmla="*/ 3051 h 10000"/>
                    <a:gd name="connsiteX81" fmla="*/ 4883 w 9990"/>
                    <a:gd name="connsiteY81" fmla="*/ 3483 h 10000"/>
                    <a:gd name="connsiteX82" fmla="*/ 5046 w 9990"/>
                    <a:gd name="connsiteY82" fmla="*/ 3927 h 10000"/>
                    <a:gd name="connsiteX83" fmla="*/ 5353 w 9990"/>
                    <a:gd name="connsiteY83" fmla="*/ 4834 h 10000"/>
                    <a:gd name="connsiteX84" fmla="*/ 5957 w 9990"/>
                    <a:gd name="connsiteY84" fmla="*/ 6633 h 10000"/>
                    <a:gd name="connsiteX85" fmla="*/ 6244 w 9990"/>
                    <a:gd name="connsiteY85" fmla="*/ 7468 h 10000"/>
                    <a:gd name="connsiteX86" fmla="*/ 6397 w 9990"/>
                    <a:gd name="connsiteY86" fmla="*/ 7828 h 10000"/>
                    <a:gd name="connsiteX87" fmla="*/ 6541 w 9990"/>
                    <a:gd name="connsiteY87" fmla="*/ 8201 h 10000"/>
                    <a:gd name="connsiteX88" fmla="*/ 6704 w 9990"/>
                    <a:gd name="connsiteY88" fmla="*/ 8533 h 10000"/>
                    <a:gd name="connsiteX89" fmla="*/ 6858 w 9990"/>
                    <a:gd name="connsiteY89" fmla="*/ 8821 h 10000"/>
                    <a:gd name="connsiteX90" fmla="*/ 7011 w 9990"/>
                    <a:gd name="connsiteY90" fmla="*/ 9093 h 10000"/>
                    <a:gd name="connsiteX91" fmla="*/ 7185 w 9990"/>
                    <a:gd name="connsiteY91" fmla="*/ 9295 h 10000"/>
                    <a:gd name="connsiteX92" fmla="*/ 7278 w 9990"/>
                    <a:gd name="connsiteY92" fmla="*/ 9395 h 10000"/>
                    <a:gd name="connsiteX93" fmla="*/ 7359 w 9990"/>
                    <a:gd name="connsiteY93" fmla="*/ 9497 h 10000"/>
                    <a:gd name="connsiteX94" fmla="*/ 7452 w 9990"/>
                    <a:gd name="connsiteY94" fmla="*/ 9554 h 10000"/>
                    <a:gd name="connsiteX95" fmla="*/ 7544 w 9990"/>
                    <a:gd name="connsiteY95" fmla="*/ 9626 h 10000"/>
                    <a:gd name="connsiteX96" fmla="*/ 7636 w 9990"/>
                    <a:gd name="connsiteY96" fmla="*/ 9669 h 10000"/>
                    <a:gd name="connsiteX97" fmla="*/ 7738 w 9990"/>
                    <a:gd name="connsiteY97" fmla="*/ 9698 h 10000"/>
                    <a:gd name="connsiteX98" fmla="*/ 7841 w 9990"/>
                    <a:gd name="connsiteY98" fmla="*/ 9741 h 10000"/>
                    <a:gd name="connsiteX99" fmla="*/ 7933 w 9990"/>
                    <a:gd name="connsiteY99" fmla="*/ 9741 h 10000"/>
                    <a:gd name="connsiteX0" fmla="*/ 5759 w 7818"/>
                    <a:gd name="connsiteY0" fmla="*/ 9741 h 10000"/>
                    <a:gd name="connsiteX1" fmla="*/ 5759 w 7818"/>
                    <a:gd name="connsiteY1" fmla="*/ 9741 h 10000"/>
                    <a:gd name="connsiteX2" fmla="*/ 5892 w 7818"/>
                    <a:gd name="connsiteY2" fmla="*/ 9741 h 10000"/>
                    <a:gd name="connsiteX3" fmla="*/ 5994 w 7818"/>
                    <a:gd name="connsiteY3" fmla="*/ 9698 h 10000"/>
                    <a:gd name="connsiteX4" fmla="*/ 6107 w 7818"/>
                    <a:gd name="connsiteY4" fmla="*/ 9655 h 10000"/>
                    <a:gd name="connsiteX5" fmla="*/ 6219 w 7818"/>
                    <a:gd name="connsiteY5" fmla="*/ 9611 h 10000"/>
                    <a:gd name="connsiteX6" fmla="*/ 6323 w 7818"/>
                    <a:gd name="connsiteY6" fmla="*/ 9526 h 10000"/>
                    <a:gd name="connsiteX7" fmla="*/ 6425 w 7818"/>
                    <a:gd name="connsiteY7" fmla="*/ 9425 h 10000"/>
                    <a:gd name="connsiteX8" fmla="*/ 6517 w 7818"/>
                    <a:gd name="connsiteY8" fmla="*/ 9338 h 10000"/>
                    <a:gd name="connsiteX9" fmla="*/ 6619 w 7818"/>
                    <a:gd name="connsiteY9" fmla="*/ 9209 h 10000"/>
                    <a:gd name="connsiteX10" fmla="*/ 6732 w 7818"/>
                    <a:gd name="connsiteY10" fmla="*/ 9079 h 10000"/>
                    <a:gd name="connsiteX11" fmla="*/ 6824 w 7818"/>
                    <a:gd name="connsiteY11" fmla="*/ 8936 h 10000"/>
                    <a:gd name="connsiteX12" fmla="*/ 7008 w 7818"/>
                    <a:gd name="connsiteY12" fmla="*/ 8604 h 10000"/>
                    <a:gd name="connsiteX13" fmla="*/ 7193 w 7818"/>
                    <a:gd name="connsiteY13" fmla="*/ 8231 h 10000"/>
                    <a:gd name="connsiteX14" fmla="*/ 7357 w 7818"/>
                    <a:gd name="connsiteY14" fmla="*/ 7828 h 10000"/>
                    <a:gd name="connsiteX15" fmla="*/ 7593 w 7818"/>
                    <a:gd name="connsiteY15" fmla="*/ 8274 h 10000"/>
                    <a:gd name="connsiteX16" fmla="*/ 7818 w 7818"/>
                    <a:gd name="connsiteY16" fmla="*/ 8691 h 10000"/>
                    <a:gd name="connsiteX17" fmla="*/ 7603 w 7818"/>
                    <a:gd name="connsiteY17" fmla="*/ 8979 h 10000"/>
                    <a:gd name="connsiteX18" fmla="*/ 7388 w 7818"/>
                    <a:gd name="connsiteY18" fmla="*/ 9238 h 10000"/>
                    <a:gd name="connsiteX19" fmla="*/ 7141 w 7818"/>
                    <a:gd name="connsiteY19" fmla="*/ 9467 h 10000"/>
                    <a:gd name="connsiteX20" fmla="*/ 7029 w 7818"/>
                    <a:gd name="connsiteY20" fmla="*/ 9554 h 10000"/>
                    <a:gd name="connsiteX21" fmla="*/ 6896 w 7818"/>
                    <a:gd name="connsiteY21" fmla="*/ 9655 h 10000"/>
                    <a:gd name="connsiteX22" fmla="*/ 6763 w 7818"/>
                    <a:gd name="connsiteY22" fmla="*/ 9741 h 10000"/>
                    <a:gd name="connsiteX23" fmla="*/ 6640 w 7818"/>
                    <a:gd name="connsiteY23" fmla="*/ 9798 h 10000"/>
                    <a:gd name="connsiteX24" fmla="*/ 6497 w 7818"/>
                    <a:gd name="connsiteY24" fmla="*/ 9870 h 10000"/>
                    <a:gd name="connsiteX25" fmla="*/ 6364 w 7818"/>
                    <a:gd name="connsiteY25" fmla="*/ 9914 h 10000"/>
                    <a:gd name="connsiteX26" fmla="*/ 6219 w 7818"/>
                    <a:gd name="connsiteY26" fmla="*/ 9943 h 10000"/>
                    <a:gd name="connsiteX27" fmla="*/ 6076 w 7818"/>
                    <a:gd name="connsiteY27" fmla="*/ 9971 h 10000"/>
                    <a:gd name="connsiteX28" fmla="*/ 5922 w 7818"/>
                    <a:gd name="connsiteY28" fmla="*/ 10000 h 10000"/>
                    <a:gd name="connsiteX29" fmla="*/ 5759 w 7818"/>
                    <a:gd name="connsiteY29" fmla="*/ 10000 h 10000"/>
                    <a:gd name="connsiteX30" fmla="*/ 5595 w 7818"/>
                    <a:gd name="connsiteY30" fmla="*/ 10000 h 10000"/>
                    <a:gd name="connsiteX31" fmla="*/ 5441 w 7818"/>
                    <a:gd name="connsiteY31" fmla="*/ 9957 h 10000"/>
                    <a:gd name="connsiteX32" fmla="*/ 5277 w 7818"/>
                    <a:gd name="connsiteY32" fmla="*/ 9929 h 10000"/>
                    <a:gd name="connsiteX33" fmla="*/ 5123 w 7818"/>
                    <a:gd name="connsiteY33" fmla="*/ 9886 h 10000"/>
                    <a:gd name="connsiteX34" fmla="*/ 4980 w 7818"/>
                    <a:gd name="connsiteY34" fmla="*/ 9812 h 10000"/>
                    <a:gd name="connsiteX35" fmla="*/ 4836 w 7818"/>
                    <a:gd name="connsiteY35" fmla="*/ 9755 h 10000"/>
                    <a:gd name="connsiteX36" fmla="*/ 4703 w 7818"/>
                    <a:gd name="connsiteY36" fmla="*/ 9655 h 10000"/>
                    <a:gd name="connsiteX37" fmla="*/ 4560 w 7818"/>
                    <a:gd name="connsiteY37" fmla="*/ 9554 h 10000"/>
                    <a:gd name="connsiteX38" fmla="*/ 4437 w 7818"/>
                    <a:gd name="connsiteY38" fmla="*/ 9467 h 10000"/>
                    <a:gd name="connsiteX39" fmla="*/ 4293 w 7818"/>
                    <a:gd name="connsiteY39" fmla="*/ 9338 h 10000"/>
                    <a:gd name="connsiteX40" fmla="*/ 4180 w 7818"/>
                    <a:gd name="connsiteY40" fmla="*/ 9224 h 10000"/>
                    <a:gd name="connsiteX41" fmla="*/ 4058 w 7818"/>
                    <a:gd name="connsiteY41" fmla="*/ 9079 h 10000"/>
                    <a:gd name="connsiteX42" fmla="*/ 3822 w 7818"/>
                    <a:gd name="connsiteY42" fmla="*/ 8777 h 10000"/>
                    <a:gd name="connsiteX43" fmla="*/ 3607 w 7818"/>
                    <a:gd name="connsiteY43" fmla="*/ 8446 h 10000"/>
                    <a:gd name="connsiteX44" fmla="*/ 3403 w 7818"/>
                    <a:gd name="connsiteY44" fmla="*/ 8086 h 10000"/>
                    <a:gd name="connsiteX45" fmla="*/ 3207 w 7818"/>
                    <a:gd name="connsiteY45" fmla="*/ 7697 h 10000"/>
                    <a:gd name="connsiteX46" fmla="*/ 3013 w 7818"/>
                    <a:gd name="connsiteY46" fmla="*/ 7295 h 10000"/>
                    <a:gd name="connsiteX47" fmla="*/ 2839 w 7818"/>
                    <a:gd name="connsiteY47" fmla="*/ 6878 h 10000"/>
                    <a:gd name="connsiteX48" fmla="*/ 2665 w 7818"/>
                    <a:gd name="connsiteY48" fmla="*/ 6446 h 10000"/>
                    <a:gd name="connsiteX49" fmla="*/ 2501 w 7818"/>
                    <a:gd name="connsiteY49" fmla="*/ 6000 h 10000"/>
                    <a:gd name="connsiteX50" fmla="*/ 2183 w 7818"/>
                    <a:gd name="connsiteY50" fmla="*/ 5094 h 10000"/>
                    <a:gd name="connsiteX51" fmla="*/ 1589 w 7818"/>
                    <a:gd name="connsiteY51" fmla="*/ 3310 h 10000"/>
                    <a:gd name="connsiteX52" fmla="*/ 1456 w 7818"/>
                    <a:gd name="connsiteY52" fmla="*/ 2863 h 10000"/>
                    <a:gd name="connsiteX53" fmla="*/ 1301 w 7818"/>
                    <a:gd name="connsiteY53" fmla="*/ 2460 h 10000"/>
                    <a:gd name="connsiteX54" fmla="*/ 1158 w 7818"/>
                    <a:gd name="connsiteY54" fmla="*/ 2101 h 10000"/>
                    <a:gd name="connsiteX55" fmla="*/ 1004 w 7818"/>
                    <a:gd name="connsiteY55" fmla="*/ 1727 h 10000"/>
                    <a:gd name="connsiteX56" fmla="*/ 851 w 7818"/>
                    <a:gd name="connsiteY56" fmla="*/ 1396 h 10000"/>
                    <a:gd name="connsiteX57" fmla="*/ 697 w 7818"/>
                    <a:gd name="connsiteY57" fmla="*/ 1108 h 10000"/>
                    <a:gd name="connsiteX58" fmla="*/ 534 w 7818"/>
                    <a:gd name="connsiteY58" fmla="*/ 836 h 10000"/>
                    <a:gd name="connsiteX59" fmla="*/ 370 w 7818"/>
                    <a:gd name="connsiteY59" fmla="*/ 634 h 10000"/>
                    <a:gd name="connsiteX60" fmla="*/ 277 w 7818"/>
                    <a:gd name="connsiteY60" fmla="*/ 533 h 10000"/>
                    <a:gd name="connsiteX61" fmla="*/ 185 w 7818"/>
                    <a:gd name="connsiteY61" fmla="*/ 432 h 10000"/>
                    <a:gd name="connsiteX62" fmla="*/ 92 w 7818"/>
                    <a:gd name="connsiteY62" fmla="*/ 375 h 10000"/>
                    <a:gd name="connsiteX63" fmla="*/ 0 w 7818"/>
                    <a:gd name="connsiteY63" fmla="*/ 302 h 10000"/>
                    <a:gd name="connsiteX64" fmla="*/ 82 w 7818"/>
                    <a:gd name="connsiteY64" fmla="*/ 0 h 10000"/>
                    <a:gd name="connsiteX65" fmla="*/ 236 w 7818"/>
                    <a:gd name="connsiteY65" fmla="*/ 43 h 10000"/>
                    <a:gd name="connsiteX66" fmla="*/ 380 w 7818"/>
                    <a:gd name="connsiteY66" fmla="*/ 115 h 10000"/>
                    <a:gd name="connsiteX67" fmla="*/ 523 w 7818"/>
                    <a:gd name="connsiteY67" fmla="*/ 188 h 10000"/>
                    <a:gd name="connsiteX68" fmla="*/ 656 w 7818"/>
                    <a:gd name="connsiteY68" fmla="*/ 274 h 10000"/>
                    <a:gd name="connsiteX69" fmla="*/ 800 w 7818"/>
                    <a:gd name="connsiteY69" fmla="*/ 375 h 10000"/>
                    <a:gd name="connsiteX70" fmla="*/ 923 w 7818"/>
                    <a:gd name="connsiteY70" fmla="*/ 461 h 10000"/>
                    <a:gd name="connsiteX71" fmla="*/ 1045 w 7818"/>
                    <a:gd name="connsiteY71" fmla="*/ 590 h 10000"/>
                    <a:gd name="connsiteX72" fmla="*/ 1178 w 7818"/>
                    <a:gd name="connsiteY72" fmla="*/ 720 h 10000"/>
                    <a:gd name="connsiteX73" fmla="*/ 1301 w 7818"/>
                    <a:gd name="connsiteY73" fmla="*/ 850 h 10000"/>
                    <a:gd name="connsiteX74" fmla="*/ 1538 w 7818"/>
                    <a:gd name="connsiteY74" fmla="*/ 1137 h 10000"/>
                    <a:gd name="connsiteX75" fmla="*/ 1753 w 7818"/>
                    <a:gd name="connsiteY75" fmla="*/ 1482 h 10000"/>
                    <a:gd name="connsiteX76" fmla="*/ 1957 w 7818"/>
                    <a:gd name="connsiteY76" fmla="*/ 1842 h 10000"/>
                    <a:gd name="connsiteX77" fmla="*/ 2152 w 7818"/>
                    <a:gd name="connsiteY77" fmla="*/ 2231 h 10000"/>
                    <a:gd name="connsiteX78" fmla="*/ 2347 w 7818"/>
                    <a:gd name="connsiteY78" fmla="*/ 2634 h 10000"/>
                    <a:gd name="connsiteX79" fmla="*/ 2521 w 7818"/>
                    <a:gd name="connsiteY79" fmla="*/ 3051 h 10000"/>
                    <a:gd name="connsiteX80" fmla="*/ 2706 w 7818"/>
                    <a:gd name="connsiteY80" fmla="*/ 3483 h 10000"/>
                    <a:gd name="connsiteX81" fmla="*/ 2869 w 7818"/>
                    <a:gd name="connsiteY81" fmla="*/ 3927 h 10000"/>
                    <a:gd name="connsiteX82" fmla="*/ 3176 w 7818"/>
                    <a:gd name="connsiteY82" fmla="*/ 4834 h 10000"/>
                    <a:gd name="connsiteX83" fmla="*/ 3781 w 7818"/>
                    <a:gd name="connsiteY83" fmla="*/ 6633 h 10000"/>
                    <a:gd name="connsiteX84" fmla="*/ 4068 w 7818"/>
                    <a:gd name="connsiteY84" fmla="*/ 7468 h 10000"/>
                    <a:gd name="connsiteX85" fmla="*/ 4221 w 7818"/>
                    <a:gd name="connsiteY85" fmla="*/ 7828 h 10000"/>
                    <a:gd name="connsiteX86" fmla="*/ 4366 w 7818"/>
                    <a:gd name="connsiteY86" fmla="*/ 8201 h 10000"/>
                    <a:gd name="connsiteX87" fmla="*/ 4529 w 7818"/>
                    <a:gd name="connsiteY87" fmla="*/ 8533 h 10000"/>
                    <a:gd name="connsiteX88" fmla="*/ 4683 w 7818"/>
                    <a:gd name="connsiteY88" fmla="*/ 8821 h 10000"/>
                    <a:gd name="connsiteX89" fmla="*/ 4836 w 7818"/>
                    <a:gd name="connsiteY89" fmla="*/ 9093 h 10000"/>
                    <a:gd name="connsiteX90" fmla="*/ 5010 w 7818"/>
                    <a:gd name="connsiteY90" fmla="*/ 9295 h 10000"/>
                    <a:gd name="connsiteX91" fmla="*/ 5103 w 7818"/>
                    <a:gd name="connsiteY91" fmla="*/ 9395 h 10000"/>
                    <a:gd name="connsiteX92" fmla="*/ 5184 w 7818"/>
                    <a:gd name="connsiteY92" fmla="*/ 9497 h 10000"/>
                    <a:gd name="connsiteX93" fmla="*/ 5277 w 7818"/>
                    <a:gd name="connsiteY93" fmla="*/ 9554 h 10000"/>
                    <a:gd name="connsiteX94" fmla="*/ 5370 w 7818"/>
                    <a:gd name="connsiteY94" fmla="*/ 9626 h 10000"/>
                    <a:gd name="connsiteX95" fmla="*/ 5462 w 7818"/>
                    <a:gd name="connsiteY95" fmla="*/ 9669 h 10000"/>
                    <a:gd name="connsiteX96" fmla="*/ 5564 w 7818"/>
                    <a:gd name="connsiteY96" fmla="*/ 9698 h 10000"/>
                    <a:gd name="connsiteX97" fmla="*/ 5667 w 7818"/>
                    <a:gd name="connsiteY97" fmla="*/ 9741 h 10000"/>
                    <a:gd name="connsiteX98" fmla="*/ 5759 w 7818"/>
                    <a:gd name="connsiteY98" fmla="*/ 9741 h 10000"/>
                    <a:gd name="connsiteX0" fmla="*/ 7919 w 10553"/>
                    <a:gd name="connsiteY0" fmla="*/ 9741 h 10000"/>
                    <a:gd name="connsiteX1" fmla="*/ 7919 w 10553"/>
                    <a:gd name="connsiteY1" fmla="*/ 9741 h 10000"/>
                    <a:gd name="connsiteX2" fmla="*/ 8089 w 10553"/>
                    <a:gd name="connsiteY2" fmla="*/ 9741 h 10000"/>
                    <a:gd name="connsiteX3" fmla="*/ 8220 w 10553"/>
                    <a:gd name="connsiteY3" fmla="*/ 9698 h 10000"/>
                    <a:gd name="connsiteX4" fmla="*/ 8364 w 10553"/>
                    <a:gd name="connsiteY4" fmla="*/ 9655 h 10000"/>
                    <a:gd name="connsiteX5" fmla="*/ 8508 w 10553"/>
                    <a:gd name="connsiteY5" fmla="*/ 9611 h 10000"/>
                    <a:gd name="connsiteX6" fmla="*/ 8641 w 10553"/>
                    <a:gd name="connsiteY6" fmla="*/ 9526 h 10000"/>
                    <a:gd name="connsiteX7" fmla="*/ 8771 w 10553"/>
                    <a:gd name="connsiteY7" fmla="*/ 9425 h 10000"/>
                    <a:gd name="connsiteX8" fmla="*/ 8889 w 10553"/>
                    <a:gd name="connsiteY8" fmla="*/ 9338 h 10000"/>
                    <a:gd name="connsiteX9" fmla="*/ 9019 w 10553"/>
                    <a:gd name="connsiteY9" fmla="*/ 9209 h 10000"/>
                    <a:gd name="connsiteX10" fmla="*/ 9164 w 10553"/>
                    <a:gd name="connsiteY10" fmla="*/ 9079 h 10000"/>
                    <a:gd name="connsiteX11" fmla="*/ 9282 w 10553"/>
                    <a:gd name="connsiteY11" fmla="*/ 8936 h 10000"/>
                    <a:gd name="connsiteX12" fmla="*/ 9517 w 10553"/>
                    <a:gd name="connsiteY12" fmla="*/ 8604 h 10000"/>
                    <a:gd name="connsiteX13" fmla="*/ 9754 w 10553"/>
                    <a:gd name="connsiteY13" fmla="*/ 8231 h 10000"/>
                    <a:gd name="connsiteX14" fmla="*/ 9963 w 10553"/>
                    <a:gd name="connsiteY14" fmla="*/ 7828 h 10000"/>
                    <a:gd name="connsiteX15" fmla="*/ 10265 w 10553"/>
                    <a:gd name="connsiteY15" fmla="*/ 8274 h 10000"/>
                    <a:gd name="connsiteX16" fmla="*/ 10553 w 10553"/>
                    <a:gd name="connsiteY16" fmla="*/ 8691 h 10000"/>
                    <a:gd name="connsiteX17" fmla="*/ 10278 w 10553"/>
                    <a:gd name="connsiteY17" fmla="*/ 8979 h 10000"/>
                    <a:gd name="connsiteX18" fmla="*/ 10003 w 10553"/>
                    <a:gd name="connsiteY18" fmla="*/ 9238 h 10000"/>
                    <a:gd name="connsiteX19" fmla="*/ 9687 w 10553"/>
                    <a:gd name="connsiteY19" fmla="*/ 9467 h 10000"/>
                    <a:gd name="connsiteX20" fmla="*/ 9544 w 10553"/>
                    <a:gd name="connsiteY20" fmla="*/ 9554 h 10000"/>
                    <a:gd name="connsiteX21" fmla="*/ 9374 w 10553"/>
                    <a:gd name="connsiteY21" fmla="*/ 9655 h 10000"/>
                    <a:gd name="connsiteX22" fmla="*/ 9204 w 10553"/>
                    <a:gd name="connsiteY22" fmla="*/ 9741 h 10000"/>
                    <a:gd name="connsiteX23" fmla="*/ 9046 w 10553"/>
                    <a:gd name="connsiteY23" fmla="*/ 9798 h 10000"/>
                    <a:gd name="connsiteX24" fmla="*/ 8863 w 10553"/>
                    <a:gd name="connsiteY24" fmla="*/ 9870 h 10000"/>
                    <a:gd name="connsiteX25" fmla="*/ 8693 w 10553"/>
                    <a:gd name="connsiteY25" fmla="*/ 9914 h 10000"/>
                    <a:gd name="connsiteX26" fmla="*/ 8508 w 10553"/>
                    <a:gd name="connsiteY26" fmla="*/ 9943 h 10000"/>
                    <a:gd name="connsiteX27" fmla="*/ 8325 w 10553"/>
                    <a:gd name="connsiteY27" fmla="*/ 9971 h 10000"/>
                    <a:gd name="connsiteX28" fmla="*/ 8128 w 10553"/>
                    <a:gd name="connsiteY28" fmla="*/ 10000 h 10000"/>
                    <a:gd name="connsiteX29" fmla="*/ 7919 w 10553"/>
                    <a:gd name="connsiteY29" fmla="*/ 10000 h 10000"/>
                    <a:gd name="connsiteX30" fmla="*/ 7710 w 10553"/>
                    <a:gd name="connsiteY30" fmla="*/ 10000 h 10000"/>
                    <a:gd name="connsiteX31" fmla="*/ 7513 w 10553"/>
                    <a:gd name="connsiteY31" fmla="*/ 9957 h 10000"/>
                    <a:gd name="connsiteX32" fmla="*/ 7303 w 10553"/>
                    <a:gd name="connsiteY32" fmla="*/ 9929 h 10000"/>
                    <a:gd name="connsiteX33" fmla="*/ 7106 w 10553"/>
                    <a:gd name="connsiteY33" fmla="*/ 9886 h 10000"/>
                    <a:gd name="connsiteX34" fmla="*/ 6923 w 10553"/>
                    <a:gd name="connsiteY34" fmla="*/ 9812 h 10000"/>
                    <a:gd name="connsiteX35" fmla="*/ 6739 w 10553"/>
                    <a:gd name="connsiteY35" fmla="*/ 9755 h 10000"/>
                    <a:gd name="connsiteX36" fmla="*/ 6569 w 10553"/>
                    <a:gd name="connsiteY36" fmla="*/ 9655 h 10000"/>
                    <a:gd name="connsiteX37" fmla="*/ 6386 w 10553"/>
                    <a:gd name="connsiteY37" fmla="*/ 9554 h 10000"/>
                    <a:gd name="connsiteX38" fmla="*/ 6228 w 10553"/>
                    <a:gd name="connsiteY38" fmla="*/ 9467 h 10000"/>
                    <a:gd name="connsiteX39" fmla="*/ 6044 w 10553"/>
                    <a:gd name="connsiteY39" fmla="*/ 9338 h 10000"/>
                    <a:gd name="connsiteX40" fmla="*/ 5900 w 10553"/>
                    <a:gd name="connsiteY40" fmla="*/ 9224 h 10000"/>
                    <a:gd name="connsiteX41" fmla="*/ 5744 w 10553"/>
                    <a:gd name="connsiteY41" fmla="*/ 9079 h 10000"/>
                    <a:gd name="connsiteX42" fmla="*/ 5442 w 10553"/>
                    <a:gd name="connsiteY42" fmla="*/ 8777 h 10000"/>
                    <a:gd name="connsiteX43" fmla="*/ 5167 w 10553"/>
                    <a:gd name="connsiteY43" fmla="*/ 8446 h 10000"/>
                    <a:gd name="connsiteX44" fmla="*/ 4906 w 10553"/>
                    <a:gd name="connsiteY44" fmla="*/ 8086 h 10000"/>
                    <a:gd name="connsiteX45" fmla="*/ 4655 w 10553"/>
                    <a:gd name="connsiteY45" fmla="*/ 7697 h 10000"/>
                    <a:gd name="connsiteX46" fmla="*/ 4407 w 10553"/>
                    <a:gd name="connsiteY46" fmla="*/ 7295 h 10000"/>
                    <a:gd name="connsiteX47" fmla="*/ 4184 w 10553"/>
                    <a:gd name="connsiteY47" fmla="*/ 6878 h 10000"/>
                    <a:gd name="connsiteX48" fmla="*/ 3962 w 10553"/>
                    <a:gd name="connsiteY48" fmla="*/ 6446 h 10000"/>
                    <a:gd name="connsiteX49" fmla="*/ 3752 w 10553"/>
                    <a:gd name="connsiteY49" fmla="*/ 6000 h 10000"/>
                    <a:gd name="connsiteX50" fmla="*/ 3345 w 10553"/>
                    <a:gd name="connsiteY50" fmla="*/ 5094 h 10000"/>
                    <a:gd name="connsiteX51" fmla="*/ 2585 w 10553"/>
                    <a:gd name="connsiteY51" fmla="*/ 3310 h 10000"/>
                    <a:gd name="connsiteX52" fmla="*/ 2415 w 10553"/>
                    <a:gd name="connsiteY52" fmla="*/ 2863 h 10000"/>
                    <a:gd name="connsiteX53" fmla="*/ 2217 w 10553"/>
                    <a:gd name="connsiteY53" fmla="*/ 2460 h 10000"/>
                    <a:gd name="connsiteX54" fmla="*/ 2034 w 10553"/>
                    <a:gd name="connsiteY54" fmla="*/ 2101 h 10000"/>
                    <a:gd name="connsiteX55" fmla="*/ 1837 w 10553"/>
                    <a:gd name="connsiteY55" fmla="*/ 1727 h 10000"/>
                    <a:gd name="connsiteX56" fmla="*/ 1642 w 10553"/>
                    <a:gd name="connsiteY56" fmla="*/ 1396 h 10000"/>
                    <a:gd name="connsiteX57" fmla="*/ 1445 w 10553"/>
                    <a:gd name="connsiteY57" fmla="*/ 1108 h 10000"/>
                    <a:gd name="connsiteX58" fmla="*/ 1236 w 10553"/>
                    <a:gd name="connsiteY58" fmla="*/ 836 h 10000"/>
                    <a:gd name="connsiteX59" fmla="*/ 1026 w 10553"/>
                    <a:gd name="connsiteY59" fmla="*/ 634 h 10000"/>
                    <a:gd name="connsiteX60" fmla="*/ 907 w 10553"/>
                    <a:gd name="connsiteY60" fmla="*/ 533 h 10000"/>
                    <a:gd name="connsiteX61" fmla="*/ 790 w 10553"/>
                    <a:gd name="connsiteY61" fmla="*/ 432 h 10000"/>
                    <a:gd name="connsiteX62" fmla="*/ 671 w 10553"/>
                    <a:gd name="connsiteY62" fmla="*/ 375 h 10000"/>
                    <a:gd name="connsiteX63" fmla="*/ 0 w 10553"/>
                    <a:gd name="connsiteY63" fmla="*/ 841 h 10000"/>
                    <a:gd name="connsiteX64" fmla="*/ 658 w 10553"/>
                    <a:gd name="connsiteY64" fmla="*/ 0 h 10000"/>
                    <a:gd name="connsiteX65" fmla="*/ 855 w 10553"/>
                    <a:gd name="connsiteY65" fmla="*/ 43 h 10000"/>
                    <a:gd name="connsiteX66" fmla="*/ 1039 w 10553"/>
                    <a:gd name="connsiteY66" fmla="*/ 115 h 10000"/>
                    <a:gd name="connsiteX67" fmla="*/ 1222 w 10553"/>
                    <a:gd name="connsiteY67" fmla="*/ 188 h 10000"/>
                    <a:gd name="connsiteX68" fmla="*/ 1392 w 10553"/>
                    <a:gd name="connsiteY68" fmla="*/ 274 h 10000"/>
                    <a:gd name="connsiteX69" fmla="*/ 1576 w 10553"/>
                    <a:gd name="connsiteY69" fmla="*/ 375 h 10000"/>
                    <a:gd name="connsiteX70" fmla="*/ 1734 w 10553"/>
                    <a:gd name="connsiteY70" fmla="*/ 461 h 10000"/>
                    <a:gd name="connsiteX71" fmla="*/ 1890 w 10553"/>
                    <a:gd name="connsiteY71" fmla="*/ 590 h 10000"/>
                    <a:gd name="connsiteX72" fmla="*/ 2060 w 10553"/>
                    <a:gd name="connsiteY72" fmla="*/ 720 h 10000"/>
                    <a:gd name="connsiteX73" fmla="*/ 2217 w 10553"/>
                    <a:gd name="connsiteY73" fmla="*/ 850 h 10000"/>
                    <a:gd name="connsiteX74" fmla="*/ 2520 w 10553"/>
                    <a:gd name="connsiteY74" fmla="*/ 1137 h 10000"/>
                    <a:gd name="connsiteX75" fmla="*/ 2795 w 10553"/>
                    <a:gd name="connsiteY75" fmla="*/ 1482 h 10000"/>
                    <a:gd name="connsiteX76" fmla="*/ 3056 w 10553"/>
                    <a:gd name="connsiteY76" fmla="*/ 1842 h 10000"/>
                    <a:gd name="connsiteX77" fmla="*/ 3306 w 10553"/>
                    <a:gd name="connsiteY77" fmla="*/ 2231 h 10000"/>
                    <a:gd name="connsiteX78" fmla="*/ 3555 w 10553"/>
                    <a:gd name="connsiteY78" fmla="*/ 2634 h 10000"/>
                    <a:gd name="connsiteX79" fmla="*/ 3778 w 10553"/>
                    <a:gd name="connsiteY79" fmla="*/ 3051 h 10000"/>
                    <a:gd name="connsiteX80" fmla="*/ 4014 w 10553"/>
                    <a:gd name="connsiteY80" fmla="*/ 3483 h 10000"/>
                    <a:gd name="connsiteX81" fmla="*/ 4223 w 10553"/>
                    <a:gd name="connsiteY81" fmla="*/ 3927 h 10000"/>
                    <a:gd name="connsiteX82" fmla="*/ 4615 w 10553"/>
                    <a:gd name="connsiteY82" fmla="*/ 4834 h 10000"/>
                    <a:gd name="connsiteX83" fmla="*/ 5389 w 10553"/>
                    <a:gd name="connsiteY83" fmla="*/ 6633 h 10000"/>
                    <a:gd name="connsiteX84" fmla="*/ 5756 w 10553"/>
                    <a:gd name="connsiteY84" fmla="*/ 7468 h 10000"/>
                    <a:gd name="connsiteX85" fmla="*/ 5952 w 10553"/>
                    <a:gd name="connsiteY85" fmla="*/ 7828 h 10000"/>
                    <a:gd name="connsiteX86" fmla="*/ 6138 w 10553"/>
                    <a:gd name="connsiteY86" fmla="*/ 8201 h 10000"/>
                    <a:gd name="connsiteX87" fmla="*/ 6346 w 10553"/>
                    <a:gd name="connsiteY87" fmla="*/ 8533 h 10000"/>
                    <a:gd name="connsiteX88" fmla="*/ 6543 w 10553"/>
                    <a:gd name="connsiteY88" fmla="*/ 8821 h 10000"/>
                    <a:gd name="connsiteX89" fmla="*/ 6739 w 10553"/>
                    <a:gd name="connsiteY89" fmla="*/ 9093 h 10000"/>
                    <a:gd name="connsiteX90" fmla="*/ 6961 w 10553"/>
                    <a:gd name="connsiteY90" fmla="*/ 9295 h 10000"/>
                    <a:gd name="connsiteX91" fmla="*/ 7080 w 10553"/>
                    <a:gd name="connsiteY91" fmla="*/ 9395 h 10000"/>
                    <a:gd name="connsiteX92" fmla="*/ 7184 w 10553"/>
                    <a:gd name="connsiteY92" fmla="*/ 9497 h 10000"/>
                    <a:gd name="connsiteX93" fmla="*/ 7303 w 10553"/>
                    <a:gd name="connsiteY93" fmla="*/ 9554 h 10000"/>
                    <a:gd name="connsiteX94" fmla="*/ 7422 w 10553"/>
                    <a:gd name="connsiteY94" fmla="*/ 9626 h 10000"/>
                    <a:gd name="connsiteX95" fmla="*/ 7539 w 10553"/>
                    <a:gd name="connsiteY95" fmla="*/ 9669 h 10000"/>
                    <a:gd name="connsiteX96" fmla="*/ 7670 w 10553"/>
                    <a:gd name="connsiteY96" fmla="*/ 9698 h 10000"/>
                    <a:gd name="connsiteX97" fmla="*/ 7802 w 10553"/>
                    <a:gd name="connsiteY97" fmla="*/ 9741 h 10000"/>
                    <a:gd name="connsiteX98" fmla="*/ 7919 w 10553"/>
                    <a:gd name="connsiteY98" fmla="*/ 9741 h 10000"/>
                    <a:gd name="connsiteX0" fmla="*/ 7960 w 10594"/>
                    <a:gd name="connsiteY0" fmla="*/ 9813 h 10072"/>
                    <a:gd name="connsiteX1" fmla="*/ 7960 w 10594"/>
                    <a:gd name="connsiteY1" fmla="*/ 9813 h 10072"/>
                    <a:gd name="connsiteX2" fmla="*/ 8130 w 10594"/>
                    <a:gd name="connsiteY2" fmla="*/ 9813 h 10072"/>
                    <a:gd name="connsiteX3" fmla="*/ 8261 w 10594"/>
                    <a:gd name="connsiteY3" fmla="*/ 9770 h 10072"/>
                    <a:gd name="connsiteX4" fmla="*/ 8405 w 10594"/>
                    <a:gd name="connsiteY4" fmla="*/ 9727 h 10072"/>
                    <a:gd name="connsiteX5" fmla="*/ 8549 w 10594"/>
                    <a:gd name="connsiteY5" fmla="*/ 9683 h 10072"/>
                    <a:gd name="connsiteX6" fmla="*/ 8682 w 10594"/>
                    <a:gd name="connsiteY6" fmla="*/ 9598 h 10072"/>
                    <a:gd name="connsiteX7" fmla="*/ 8812 w 10594"/>
                    <a:gd name="connsiteY7" fmla="*/ 9497 h 10072"/>
                    <a:gd name="connsiteX8" fmla="*/ 8930 w 10594"/>
                    <a:gd name="connsiteY8" fmla="*/ 9410 h 10072"/>
                    <a:gd name="connsiteX9" fmla="*/ 9060 w 10594"/>
                    <a:gd name="connsiteY9" fmla="*/ 9281 h 10072"/>
                    <a:gd name="connsiteX10" fmla="*/ 9205 w 10594"/>
                    <a:gd name="connsiteY10" fmla="*/ 9151 h 10072"/>
                    <a:gd name="connsiteX11" fmla="*/ 9323 w 10594"/>
                    <a:gd name="connsiteY11" fmla="*/ 9008 h 10072"/>
                    <a:gd name="connsiteX12" fmla="*/ 9558 w 10594"/>
                    <a:gd name="connsiteY12" fmla="*/ 8676 h 10072"/>
                    <a:gd name="connsiteX13" fmla="*/ 9795 w 10594"/>
                    <a:gd name="connsiteY13" fmla="*/ 8303 h 10072"/>
                    <a:gd name="connsiteX14" fmla="*/ 10004 w 10594"/>
                    <a:gd name="connsiteY14" fmla="*/ 7900 h 10072"/>
                    <a:gd name="connsiteX15" fmla="*/ 10306 w 10594"/>
                    <a:gd name="connsiteY15" fmla="*/ 8346 h 10072"/>
                    <a:gd name="connsiteX16" fmla="*/ 10594 w 10594"/>
                    <a:gd name="connsiteY16" fmla="*/ 8763 h 10072"/>
                    <a:gd name="connsiteX17" fmla="*/ 10319 w 10594"/>
                    <a:gd name="connsiteY17" fmla="*/ 9051 h 10072"/>
                    <a:gd name="connsiteX18" fmla="*/ 10044 w 10594"/>
                    <a:gd name="connsiteY18" fmla="*/ 9310 h 10072"/>
                    <a:gd name="connsiteX19" fmla="*/ 9728 w 10594"/>
                    <a:gd name="connsiteY19" fmla="*/ 9539 h 10072"/>
                    <a:gd name="connsiteX20" fmla="*/ 9585 w 10594"/>
                    <a:gd name="connsiteY20" fmla="*/ 9626 h 10072"/>
                    <a:gd name="connsiteX21" fmla="*/ 9415 w 10594"/>
                    <a:gd name="connsiteY21" fmla="*/ 9727 h 10072"/>
                    <a:gd name="connsiteX22" fmla="*/ 9245 w 10594"/>
                    <a:gd name="connsiteY22" fmla="*/ 9813 h 10072"/>
                    <a:gd name="connsiteX23" fmla="*/ 9087 w 10594"/>
                    <a:gd name="connsiteY23" fmla="*/ 9870 h 10072"/>
                    <a:gd name="connsiteX24" fmla="*/ 8904 w 10594"/>
                    <a:gd name="connsiteY24" fmla="*/ 9942 h 10072"/>
                    <a:gd name="connsiteX25" fmla="*/ 8734 w 10594"/>
                    <a:gd name="connsiteY25" fmla="*/ 9986 h 10072"/>
                    <a:gd name="connsiteX26" fmla="*/ 8549 w 10594"/>
                    <a:gd name="connsiteY26" fmla="*/ 10015 h 10072"/>
                    <a:gd name="connsiteX27" fmla="*/ 8366 w 10594"/>
                    <a:gd name="connsiteY27" fmla="*/ 10043 h 10072"/>
                    <a:gd name="connsiteX28" fmla="*/ 8169 w 10594"/>
                    <a:gd name="connsiteY28" fmla="*/ 10072 h 10072"/>
                    <a:gd name="connsiteX29" fmla="*/ 7960 w 10594"/>
                    <a:gd name="connsiteY29" fmla="*/ 10072 h 10072"/>
                    <a:gd name="connsiteX30" fmla="*/ 7751 w 10594"/>
                    <a:gd name="connsiteY30" fmla="*/ 10072 h 10072"/>
                    <a:gd name="connsiteX31" fmla="*/ 7554 w 10594"/>
                    <a:gd name="connsiteY31" fmla="*/ 10029 h 10072"/>
                    <a:gd name="connsiteX32" fmla="*/ 7344 w 10594"/>
                    <a:gd name="connsiteY32" fmla="*/ 10001 h 10072"/>
                    <a:gd name="connsiteX33" fmla="*/ 7147 w 10594"/>
                    <a:gd name="connsiteY33" fmla="*/ 9958 h 10072"/>
                    <a:gd name="connsiteX34" fmla="*/ 6964 w 10594"/>
                    <a:gd name="connsiteY34" fmla="*/ 9884 h 10072"/>
                    <a:gd name="connsiteX35" fmla="*/ 6780 w 10594"/>
                    <a:gd name="connsiteY35" fmla="*/ 9827 h 10072"/>
                    <a:gd name="connsiteX36" fmla="*/ 6610 w 10594"/>
                    <a:gd name="connsiteY36" fmla="*/ 9727 h 10072"/>
                    <a:gd name="connsiteX37" fmla="*/ 6427 w 10594"/>
                    <a:gd name="connsiteY37" fmla="*/ 9626 h 10072"/>
                    <a:gd name="connsiteX38" fmla="*/ 6269 w 10594"/>
                    <a:gd name="connsiteY38" fmla="*/ 9539 h 10072"/>
                    <a:gd name="connsiteX39" fmla="*/ 6085 w 10594"/>
                    <a:gd name="connsiteY39" fmla="*/ 9410 h 10072"/>
                    <a:gd name="connsiteX40" fmla="*/ 5941 w 10594"/>
                    <a:gd name="connsiteY40" fmla="*/ 9296 h 10072"/>
                    <a:gd name="connsiteX41" fmla="*/ 5785 w 10594"/>
                    <a:gd name="connsiteY41" fmla="*/ 9151 h 10072"/>
                    <a:gd name="connsiteX42" fmla="*/ 5483 w 10594"/>
                    <a:gd name="connsiteY42" fmla="*/ 8849 h 10072"/>
                    <a:gd name="connsiteX43" fmla="*/ 5208 w 10594"/>
                    <a:gd name="connsiteY43" fmla="*/ 8518 h 10072"/>
                    <a:gd name="connsiteX44" fmla="*/ 4947 w 10594"/>
                    <a:gd name="connsiteY44" fmla="*/ 8158 h 10072"/>
                    <a:gd name="connsiteX45" fmla="*/ 4696 w 10594"/>
                    <a:gd name="connsiteY45" fmla="*/ 7769 h 10072"/>
                    <a:gd name="connsiteX46" fmla="*/ 4448 w 10594"/>
                    <a:gd name="connsiteY46" fmla="*/ 7367 h 10072"/>
                    <a:gd name="connsiteX47" fmla="*/ 4225 w 10594"/>
                    <a:gd name="connsiteY47" fmla="*/ 6950 h 10072"/>
                    <a:gd name="connsiteX48" fmla="*/ 4003 w 10594"/>
                    <a:gd name="connsiteY48" fmla="*/ 6518 h 10072"/>
                    <a:gd name="connsiteX49" fmla="*/ 3793 w 10594"/>
                    <a:gd name="connsiteY49" fmla="*/ 6072 h 10072"/>
                    <a:gd name="connsiteX50" fmla="*/ 3386 w 10594"/>
                    <a:gd name="connsiteY50" fmla="*/ 5166 h 10072"/>
                    <a:gd name="connsiteX51" fmla="*/ 2626 w 10594"/>
                    <a:gd name="connsiteY51" fmla="*/ 3382 h 10072"/>
                    <a:gd name="connsiteX52" fmla="*/ 2456 w 10594"/>
                    <a:gd name="connsiteY52" fmla="*/ 2935 h 10072"/>
                    <a:gd name="connsiteX53" fmla="*/ 2258 w 10594"/>
                    <a:gd name="connsiteY53" fmla="*/ 2532 h 10072"/>
                    <a:gd name="connsiteX54" fmla="*/ 2075 w 10594"/>
                    <a:gd name="connsiteY54" fmla="*/ 2173 h 10072"/>
                    <a:gd name="connsiteX55" fmla="*/ 1878 w 10594"/>
                    <a:gd name="connsiteY55" fmla="*/ 1799 h 10072"/>
                    <a:gd name="connsiteX56" fmla="*/ 1683 w 10594"/>
                    <a:gd name="connsiteY56" fmla="*/ 1468 h 10072"/>
                    <a:gd name="connsiteX57" fmla="*/ 1486 w 10594"/>
                    <a:gd name="connsiteY57" fmla="*/ 1180 h 10072"/>
                    <a:gd name="connsiteX58" fmla="*/ 1277 w 10594"/>
                    <a:gd name="connsiteY58" fmla="*/ 908 h 10072"/>
                    <a:gd name="connsiteX59" fmla="*/ 1067 w 10594"/>
                    <a:gd name="connsiteY59" fmla="*/ 706 h 10072"/>
                    <a:gd name="connsiteX60" fmla="*/ 948 w 10594"/>
                    <a:gd name="connsiteY60" fmla="*/ 605 h 10072"/>
                    <a:gd name="connsiteX61" fmla="*/ 831 w 10594"/>
                    <a:gd name="connsiteY61" fmla="*/ 504 h 10072"/>
                    <a:gd name="connsiteX62" fmla="*/ 712 w 10594"/>
                    <a:gd name="connsiteY62" fmla="*/ 447 h 10072"/>
                    <a:gd name="connsiteX63" fmla="*/ 41 w 10594"/>
                    <a:gd name="connsiteY63" fmla="*/ 913 h 10072"/>
                    <a:gd name="connsiteX64" fmla="*/ 7 w 10594"/>
                    <a:gd name="connsiteY64" fmla="*/ 0 h 10072"/>
                    <a:gd name="connsiteX65" fmla="*/ 896 w 10594"/>
                    <a:gd name="connsiteY65" fmla="*/ 115 h 10072"/>
                    <a:gd name="connsiteX66" fmla="*/ 1080 w 10594"/>
                    <a:gd name="connsiteY66" fmla="*/ 187 h 10072"/>
                    <a:gd name="connsiteX67" fmla="*/ 1263 w 10594"/>
                    <a:gd name="connsiteY67" fmla="*/ 260 h 10072"/>
                    <a:gd name="connsiteX68" fmla="*/ 1433 w 10594"/>
                    <a:gd name="connsiteY68" fmla="*/ 346 h 10072"/>
                    <a:gd name="connsiteX69" fmla="*/ 1617 w 10594"/>
                    <a:gd name="connsiteY69" fmla="*/ 447 h 10072"/>
                    <a:gd name="connsiteX70" fmla="*/ 1775 w 10594"/>
                    <a:gd name="connsiteY70" fmla="*/ 533 h 10072"/>
                    <a:gd name="connsiteX71" fmla="*/ 1931 w 10594"/>
                    <a:gd name="connsiteY71" fmla="*/ 662 h 10072"/>
                    <a:gd name="connsiteX72" fmla="*/ 2101 w 10594"/>
                    <a:gd name="connsiteY72" fmla="*/ 792 h 10072"/>
                    <a:gd name="connsiteX73" fmla="*/ 2258 w 10594"/>
                    <a:gd name="connsiteY73" fmla="*/ 922 h 10072"/>
                    <a:gd name="connsiteX74" fmla="*/ 2561 w 10594"/>
                    <a:gd name="connsiteY74" fmla="*/ 1209 h 10072"/>
                    <a:gd name="connsiteX75" fmla="*/ 2836 w 10594"/>
                    <a:gd name="connsiteY75" fmla="*/ 1554 h 10072"/>
                    <a:gd name="connsiteX76" fmla="*/ 3097 w 10594"/>
                    <a:gd name="connsiteY76" fmla="*/ 1914 h 10072"/>
                    <a:gd name="connsiteX77" fmla="*/ 3347 w 10594"/>
                    <a:gd name="connsiteY77" fmla="*/ 2303 h 10072"/>
                    <a:gd name="connsiteX78" fmla="*/ 3596 w 10594"/>
                    <a:gd name="connsiteY78" fmla="*/ 2706 h 10072"/>
                    <a:gd name="connsiteX79" fmla="*/ 3819 w 10594"/>
                    <a:gd name="connsiteY79" fmla="*/ 3123 h 10072"/>
                    <a:gd name="connsiteX80" fmla="*/ 4055 w 10594"/>
                    <a:gd name="connsiteY80" fmla="*/ 3555 h 10072"/>
                    <a:gd name="connsiteX81" fmla="*/ 4264 w 10594"/>
                    <a:gd name="connsiteY81" fmla="*/ 3999 h 10072"/>
                    <a:gd name="connsiteX82" fmla="*/ 4656 w 10594"/>
                    <a:gd name="connsiteY82" fmla="*/ 4906 h 10072"/>
                    <a:gd name="connsiteX83" fmla="*/ 5430 w 10594"/>
                    <a:gd name="connsiteY83" fmla="*/ 6705 h 10072"/>
                    <a:gd name="connsiteX84" fmla="*/ 5797 w 10594"/>
                    <a:gd name="connsiteY84" fmla="*/ 7540 h 10072"/>
                    <a:gd name="connsiteX85" fmla="*/ 5993 w 10594"/>
                    <a:gd name="connsiteY85" fmla="*/ 7900 h 10072"/>
                    <a:gd name="connsiteX86" fmla="*/ 6179 w 10594"/>
                    <a:gd name="connsiteY86" fmla="*/ 8273 h 10072"/>
                    <a:gd name="connsiteX87" fmla="*/ 6387 w 10594"/>
                    <a:gd name="connsiteY87" fmla="*/ 8605 h 10072"/>
                    <a:gd name="connsiteX88" fmla="*/ 6584 w 10594"/>
                    <a:gd name="connsiteY88" fmla="*/ 8893 h 10072"/>
                    <a:gd name="connsiteX89" fmla="*/ 6780 w 10594"/>
                    <a:gd name="connsiteY89" fmla="*/ 9165 h 10072"/>
                    <a:gd name="connsiteX90" fmla="*/ 7002 w 10594"/>
                    <a:gd name="connsiteY90" fmla="*/ 9367 h 10072"/>
                    <a:gd name="connsiteX91" fmla="*/ 7121 w 10594"/>
                    <a:gd name="connsiteY91" fmla="*/ 9467 h 10072"/>
                    <a:gd name="connsiteX92" fmla="*/ 7225 w 10594"/>
                    <a:gd name="connsiteY92" fmla="*/ 9569 h 10072"/>
                    <a:gd name="connsiteX93" fmla="*/ 7344 w 10594"/>
                    <a:gd name="connsiteY93" fmla="*/ 9626 h 10072"/>
                    <a:gd name="connsiteX94" fmla="*/ 7463 w 10594"/>
                    <a:gd name="connsiteY94" fmla="*/ 9698 h 10072"/>
                    <a:gd name="connsiteX95" fmla="*/ 7580 w 10594"/>
                    <a:gd name="connsiteY95" fmla="*/ 9741 h 10072"/>
                    <a:gd name="connsiteX96" fmla="*/ 7711 w 10594"/>
                    <a:gd name="connsiteY96" fmla="*/ 9770 h 10072"/>
                    <a:gd name="connsiteX97" fmla="*/ 7843 w 10594"/>
                    <a:gd name="connsiteY97" fmla="*/ 9813 h 10072"/>
                    <a:gd name="connsiteX98" fmla="*/ 7960 w 10594"/>
                    <a:gd name="connsiteY98" fmla="*/ 9813 h 10072"/>
                    <a:gd name="connsiteX0" fmla="*/ 8265 w 10899"/>
                    <a:gd name="connsiteY0" fmla="*/ 9813 h 10072"/>
                    <a:gd name="connsiteX1" fmla="*/ 8265 w 10899"/>
                    <a:gd name="connsiteY1" fmla="*/ 9813 h 10072"/>
                    <a:gd name="connsiteX2" fmla="*/ 8435 w 10899"/>
                    <a:gd name="connsiteY2" fmla="*/ 9813 h 10072"/>
                    <a:gd name="connsiteX3" fmla="*/ 8566 w 10899"/>
                    <a:gd name="connsiteY3" fmla="*/ 9770 h 10072"/>
                    <a:gd name="connsiteX4" fmla="*/ 8710 w 10899"/>
                    <a:gd name="connsiteY4" fmla="*/ 9727 h 10072"/>
                    <a:gd name="connsiteX5" fmla="*/ 8854 w 10899"/>
                    <a:gd name="connsiteY5" fmla="*/ 9683 h 10072"/>
                    <a:gd name="connsiteX6" fmla="*/ 8987 w 10899"/>
                    <a:gd name="connsiteY6" fmla="*/ 9598 h 10072"/>
                    <a:gd name="connsiteX7" fmla="*/ 9117 w 10899"/>
                    <a:gd name="connsiteY7" fmla="*/ 9497 h 10072"/>
                    <a:gd name="connsiteX8" fmla="*/ 9235 w 10899"/>
                    <a:gd name="connsiteY8" fmla="*/ 9410 h 10072"/>
                    <a:gd name="connsiteX9" fmla="*/ 9365 w 10899"/>
                    <a:gd name="connsiteY9" fmla="*/ 9281 h 10072"/>
                    <a:gd name="connsiteX10" fmla="*/ 9510 w 10899"/>
                    <a:gd name="connsiteY10" fmla="*/ 9151 h 10072"/>
                    <a:gd name="connsiteX11" fmla="*/ 9628 w 10899"/>
                    <a:gd name="connsiteY11" fmla="*/ 9008 h 10072"/>
                    <a:gd name="connsiteX12" fmla="*/ 9863 w 10899"/>
                    <a:gd name="connsiteY12" fmla="*/ 8676 h 10072"/>
                    <a:gd name="connsiteX13" fmla="*/ 10100 w 10899"/>
                    <a:gd name="connsiteY13" fmla="*/ 8303 h 10072"/>
                    <a:gd name="connsiteX14" fmla="*/ 10309 w 10899"/>
                    <a:gd name="connsiteY14" fmla="*/ 7900 h 10072"/>
                    <a:gd name="connsiteX15" fmla="*/ 10611 w 10899"/>
                    <a:gd name="connsiteY15" fmla="*/ 8346 h 10072"/>
                    <a:gd name="connsiteX16" fmla="*/ 10899 w 10899"/>
                    <a:gd name="connsiteY16" fmla="*/ 8763 h 10072"/>
                    <a:gd name="connsiteX17" fmla="*/ 10624 w 10899"/>
                    <a:gd name="connsiteY17" fmla="*/ 9051 h 10072"/>
                    <a:gd name="connsiteX18" fmla="*/ 10349 w 10899"/>
                    <a:gd name="connsiteY18" fmla="*/ 9310 h 10072"/>
                    <a:gd name="connsiteX19" fmla="*/ 10033 w 10899"/>
                    <a:gd name="connsiteY19" fmla="*/ 9539 h 10072"/>
                    <a:gd name="connsiteX20" fmla="*/ 9890 w 10899"/>
                    <a:gd name="connsiteY20" fmla="*/ 9626 h 10072"/>
                    <a:gd name="connsiteX21" fmla="*/ 9720 w 10899"/>
                    <a:gd name="connsiteY21" fmla="*/ 9727 h 10072"/>
                    <a:gd name="connsiteX22" fmla="*/ 9550 w 10899"/>
                    <a:gd name="connsiteY22" fmla="*/ 9813 h 10072"/>
                    <a:gd name="connsiteX23" fmla="*/ 9392 w 10899"/>
                    <a:gd name="connsiteY23" fmla="*/ 9870 h 10072"/>
                    <a:gd name="connsiteX24" fmla="*/ 9209 w 10899"/>
                    <a:gd name="connsiteY24" fmla="*/ 9942 h 10072"/>
                    <a:gd name="connsiteX25" fmla="*/ 9039 w 10899"/>
                    <a:gd name="connsiteY25" fmla="*/ 9986 h 10072"/>
                    <a:gd name="connsiteX26" fmla="*/ 8854 w 10899"/>
                    <a:gd name="connsiteY26" fmla="*/ 10015 h 10072"/>
                    <a:gd name="connsiteX27" fmla="*/ 8671 w 10899"/>
                    <a:gd name="connsiteY27" fmla="*/ 10043 h 10072"/>
                    <a:gd name="connsiteX28" fmla="*/ 8474 w 10899"/>
                    <a:gd name="connsiteY28" fmla="*/ 10072 h 10072"/>
                    <a:gd name="connsiteX29" fmla="*/ 8265 w 10899"/>
                    <a:gd name="connsiteY29" fmla="*/ 10072 h 10072"/>
                    <a:gd name="connsiteX30" fmla="*/ 8056 w 10899"/>
                    <a:gd name="connsiteY30" fmla="*/ 10072 h 10072"/>
                    <a:gd name="connsiteX31" fmla="*/ 7859 w 10899"/>
                    <a:gd name="connsiteY31" fmla="*/ 10029 h 10072"/>
                    <a:gd name="connsiteX32" fmla="*/ 7649 w 10899"/>
                    <a:gd name="connsiteY32" fmla="*/ 10001 h 10072"/>
                    <a:gd name="connsiteX33" fmla="*/ 7452 w 10899"/>
                    <a:gd name="connsiteY33" fmla="*/ 9958 h 10072"/>
                    <a:gd name="connsiteX34" fmla="*/ 7269 w 10899"/>
                    <a:gd name="connsiteY34" fmla="*/ 9884 h 10072"/>
                    <a:gd name="connsiteX35" fmla="*/ 7085 w 10899"/>
                    <a:gd name="connsiteY35" fmla="*/ 9827 h 10072"/>
                    <a:gd name="connsiteX36" fmla="*/ 6915 w 10899"/>
                    <a:gd name="connsiteY36" fmla="*/ 9727 h 10072"/>
                    <a:gd name="connsiteX37" fmla="*/ 6732 w 10899"/>
                    <a:gd name="connsiteY37" fmla="*/ 9626 h 10072"/>
                    <a:gd name="connsiteX38" fmla="*/ 6574 w 10899"/>
                    <a:gd name="connsiteY38" fmla="*/ 9539 h 10072"/>
                    <a:gd name="connsiteX39" fmla="*/ 6390 w 10899"/>
                    <a:gd name="connsiteY39" fmla="*/ 9410 h 10072"/>
                    <a:gd name="connsiteX40" fmla="*/ 6246 w 10899"/>
                    <a:gd name="connsiteY40" fmla="*/ 9296 h 10072"/>
                    <a:gd name="connsiteX41" fmla="*/ 6090 w 10899"/>
                    <a:gd name="connsiteY41" fmla="*/ 9151 h 10072"/>
                    <a:gd name="connsiteX42" fmla="*/ 5788 w 10899"/>
                    <a:gd name="connsiteY42" fmla="*/ 8849 h 10072"/>
                    <a:gd name="connsiteX43" fmla="*/ 5513 w 10899"/>
                    <a:gd name="connsiteY43" fmla="*/ 8518 h 10072"/>
                    <a:gd name="connsiteX44" fmla="*/ 5252 w 10899"/>
                    <a:gd name="connsiteY44" fmla="*/ 8158 h 10072"/>
                    <a:gd name="connsiteX45" fmla="*/ 5001 w 10899"/>
                    <a:gd name="connsiteY45" fmla="*/ 7769 h 10072"/>
                    <a:gd name="connsiteX46" fmla="*/ 4753 w 10899"/>
                    <a:gd name="connsiteY46" fmla="*/ 7367 h 10072"/>
                    <a:gd name="connsiteX47" fmla="*/ 4530 w 10899"/>
                    <a:gd name="connsiteY47" fmla="*/ 6950 h 10072"/>
                    <a:gd name="connsiteX48" fmla="*/ 4308 w 10899"/>
                    <a:gd name="connsiteY48" fmla="*/ 6518 h 10072"/>
                    <a:gd name="connsiteX49" fmla="*/ 4098 w 10899"/>
                    <a:gd name="connsiteY49" fmla="*/ 6072 h 10072"/>
                    <a:gd name="connsiteX50" fmla="*/ 3691 w 10899"/>
                    <a:gd name="connsiteY50" fmla="*/ 5166 h 10072"/>
                    <a:gd name="connsiteX51" fmla="*/ 2931 w 10899"/>
                    <a:gd name="connsiteY51" fmla="*/ 3382 h 10072"/>
                    <a:gd name="connsiteX52" fmla="*/ 2761 w 10899"/>
                    <a:gd name="connsiteY52" fmla="*/ 2935 h 10072"/>
                    <a:gd name="connsiteX53" fmla="*/ 2563 w 10899"/>
                    <a:gd name="connsiteY53" fmla="*/ 2532 h 10072"/>
                    <a:gd name="connsiteX54" fmla="*/ 2380 w 10899"/>
                    <a:gd name="connsiteY54" fmla="*/ 2173 h 10072"/>
                    <a:gd name="connsiteX55" fmla="*/ 2183 w 10899"/>
                    <a:gd name="connsiteY55" fmla="*/ 1799 h 10072"/>
                    <a:gd name="connsiteX56" fmla="*/ 1988 w 10899"/>
                    <a:gd name="connsiteY56" fmla="*/ 1468 h 10072"/>
                    <a:gd name="connsiteX57" fmla="*/ 1791 w 10899"/>
                    <a:gd name="connsiteY57" fmla="*/ 1180 h 10072"/>
                    <a:gd name="connsiteX58" fmla="*/ 1582 w 10899"/>
                    <a:gd name="connsiteY58" fmla="*/ 908 h 10072"/>
                    <a:gd name="connsiteX59" fmla="*/ 1372 w 10899"/>
                    <a:gd name="connsiteY59" fmla="*/ 706 h 10072"/>
                    <a:gd name="connsiteX60" fmla="*/ 1253 w 10899"/>
                    <a:gd name="connsiteY60" fmla="*/ 605 h 10072"/>
                    <a:gd name="connsiteX61" fmla="*/ 1136 w 10899"/>
                    <a:gd name="connsiteY61" fmla="*/ 504 h 10072"/>
                    <a:gd name="connsiteX62" fmla="*/ 1017 w 10899"/>
                    <a:gd name="connsiteY62" fmla="*/ 447 h 10072"/>
                    <a:gd name="connsiteX63" fmla="*/ 0 w 10899"/>
                    <a:gd name="connsiteY63" fmla="*/ 626 h 10072"/>
                    <a:gd name="connsiteX64" fmla="*/ 312 w 10899"/>
                    <a:gd name="connsiteY64" fmla="*/ 0 h 10072"/>
                    <a:gd name="connsiteX65" fmla="*/ 1201 w 10899"/>
                    <a:gd name="connsiteY65" fmla="*/ 115 h 10072"/>
                    <a:gd name="connsiteX66" fmla="*/ 1385 w 10899"/>
                    <a:gd name="connsiteY66" fmla="*/ 187 h 10072"/>
                    <a:gd name="connsiteX67" fmla="*/ 1568 w 10899"/>
                    <a:gd name="connsiteY67" fmla="*/ 260 h 10072"/>
                    <a:gd name="connsiteX68" fmla="*/ 1738 w 10899"/>
                    <a:gd name="connsiteY68" fmla="*/ 346 h 10072"/>
                    <a:gd name="connsiteX69" fmla="*/ 1922 w 10899"/>
                    <a:gd name="connsiteY69" fmla="*/ 447 h 10072"/>
                    <a:gd name="connsiteX70" fmla="*/ 2080 w 10899"/>
                    <a:gd name="connsiteY70" fmla="*/ 533 h 10072"/>
                    <a:gd name="connsiteX71" fmla="*/ 2236 w 10899"/>
                    <a:gd name="connsiteY71" fmla="*/ 662 h 10072"/>
                    <a:gd name="connsiteX72" fmla="*/ 2406 w 10899"/>
                    <a:gd name="connsiteY72" fmla="*/ 792 h 10072"/>
                    <a:gd name="connsiteX73" fmla="*/ 2563 w 10899"/>
                    <a:gd name="connsiteY73" fmla="*/ 922 h 10072"/>
                    <a:gd name="connsiteX74" fmla="*/ 2866 w 10899"/>
                    <a:gd name="connsiteY74" fmla="*/ 1209 h 10072"/>
                    <a:gd name="connsiteX75" fmla="*/ 3141 w 10899"/>
                    <a:gd name="connsiteY75" fmla="*/ 1554 h 10072"/>
                    <a:gd name="connsiteX76" fmla="*/ 3402 w 10899"/>
                    <a:gd name="connsiteY76" fmla="*/ 1914 h 10072"/>
                    <a:gd name="connsiteX77" fmla="*/ 3652 w 10899"/>
                    <a:gd name="connsiteY77" fmla="*/ 2303 h 10072"/>
                    <a:gd name="connsiteX78" fmla="*/ 3901 w 10899"/>
                    <a:gd name="connsiteY78" fmla="*/ 2706 h 10072"/>
                    <a:gd name="connsiteX79" fmla="*/ 4124 w 10899"/>
                    <a:gd name="connsiteY79" fmla="*/ 3123 h 10072"/>
                    <a:gd name="connsiteX80" fmla="*/ 4360 w 10899"/>
                    <a:gd name="connsiteY80" fmla="*/ 3555 h 10072"/>
                    <a:gd name="connsiteX81" fmla="*/ 4569 w 10899"/>
                    <a:gd name="connsiteY81" fmla="*/ 3999 h 10072"/>
                    <a:gd name="connsiteX82" fmla="*/ 4961 w 10899"/>
                    <a:gd name="connsiteY82" fmla="*/ 4906 h 10072"/>
                    <a:gd name="connsiteX83" fmla="*/ 5735 w 10899"/>
                    <a:gd name="connsiteY83" fmla="*/ 6705 h 10072"/>
                    <a:gd name="connsiteX84" fmla="*/ 6102 w 10899"/>
                    <a:gd name="connsiteY84" fmla="*/ 7540 h 10072"/>
                    <a:gd name="connsiteX85" fmla="*/ 6298 w 10899"/>
                    <a:gd name="connsiteY85" fmla="*/ 7900 h 10072"/>
                    <a:gd name="connsiteX86" fmla="*/ 6484 w 10899"/>
                    <a:gd name="connsiteY86" fmla="*/ 8273 h 10072"/>
                    <a:gd name="connsiteX87" fmla="*/ 6692 w 10899"/>
                    <a:gd name="connsiteY87" fmla="*/ 8605 h 10072"/>
                    <a:gd name="connsiteX88" fmla="*/ 6889 w 10899"/>
                    <a:gd name="connsiteY88" fmla="*/ 8893 h 10072"/>
                    <a:gd name="connsiteX89" fmla="*/ 7085 w 10899"/>
                    <a:gd name="connsiteY89" fmla="*/ 9165 h 10072"/>
                    <a:gd name="connsiteX90" fmla="*/ 7307 w 10899"/>
                    <a:gd name="connsiteY90" fmla="*/ 9367 h 10072"/>
                    <a:gd name="connsiteX91" fmla="*/ 7426 w 10899"/>
                    <a:gd name="connsiteY91" fmla="*/ 9467 h 10072"/>
                    <a:gd name="connsiteX92" fmla="*/ 7530 w 10899"/>
                    <a:gd name="connsiteY92" fmla="*/ 9569 h 10072"/>
                    <a:gd name="connsiteX93" fmla="*/ 7649 w 10899"/>
                    <a:gd name="connsiteY93" fmla="*/ 9626 h 10072"/>
                    <a:gd name="connsiteX94" fmla="*/ 7768 w 10899"/>
                    <a:gd name="connsiteY94" fmla="*/ 9698 h 10072"/>
                    <a:gd name="connsiteX95" fmla="*/ 7885 w 10899"/>
                    <a:gd name="connsiteY95" fmla="*/ 9741 h 10072"/>
                    <a:gd name="connsiteX96" fmla="*/ 8016 w 10899"/>
                    <a:gd name="connsiteY96" fmla="*/ 9770 h 10072"/>
                    <a:gd name="connsiteX97" fmla="*/ 8148 w 10899"/>
                    <a:gd name="connsiteY97" fmla="*/ 9813 h 10072"/>
                    <a:gd name="connsiteX98" fmla="*/ 8265 w 10899"/>
                    <a:gd name="connsiteY98" fmla="*/ 9813 h 10072"/>
                    <a:gd name="connsiteX0" fmla="*/ 7956 w 10590"/>
                    <a:gd name="connsiteY0" fmla="*/ 9813 h 10072"/>
                    <a:gd name="connsiteX1" fmla="*/ 7956 w 10590"/>
                    <a:gd name="connsiteY1" fmla="*/ 9813 h 10072"/>
                    <a:gd name="connsiteX2" fmla="*/ 8126 w 10590"/>
                    <a:gd name="connsiteY2" fmla="*/ 9813 h 10072"/>
                    <a:gd name="connsiteX3" fmla="*/ 8257 w 10590"/>
                    <a:gd name="connsiteY3" fmla="*/ 9770 h 10072"/>
                    <a:gd name="connsiteX4" fmla="*/ 8401 w 10590"/>
                    <a:gd name="connsiteY4" fmla="*/ 9727 h 10072"/>
                    <a:gd name="connsiteX5" fmla="*/ 8545 w 10590"/>
                    <a:gd name="connsiteY5" fmla="*/ 9683 h 10072"/>
                    <a:gd name="connsiteX6" fmla="*/ 8678 w 10590"/>
                    <a:gd name="connsiteY6" fmla="*/ 9598 h 10072"/>
                    <a:gd name="connsiteX7" fmla="*/ 8808 w 10590"/>
                    <a:gd name="connsiteY7" fmla="*/ 9497 h 10072"/>
                    <a:gd name="connsiteX8" fmla="*/ 8926 w 10590"/>
                    <a:gd name="connsiteY8" fmla="*/ 9410 h 10072"/>
                    <a:gd name="connsiteX9" fmla="*/ 9056 w 10590"/>
                    <a:gd name="connsiteY9" fmla="*/ 9281 h 10072"/>
                    <a:gd name="connsiteX10" fmla="*/ 9201 w 10590"/>
                    <a:gd name="connsiteY10" fmla="*/ 9151 h 10072"/>
                    <a:gd name="connsiteX11" fmla="*/ 9319 w 10590"/>
                    <a:gd name="connsiteY11" fmla="*/ 9008 h 10072"/>
                    <a:gd name="connsiteX12" fmla="*/ 9554 w 10590"/>
                    <a:gd name="connsiteY12" fmla="*/ 8676 h 10072"/>
                    <a:gd name="connsiteX13" fmla="*/ 9791 w 10590"/>
                    <a:gd name="connsiteY13" fmla="*/ 8303 h 10072"/>
                    <a:gd name="connsiteX14" fmla="*/ 10000 w 10590"/>
                    <a:gd name="connsiteY14" fmla="*/ 7900 h 10072"/>
                    <a:gd name="connsiteX15" fmla="*/ 10302 w 10590"/>
                    <a:gd name="connsiteY15" fmla="*/ 8346 h 10072"/>
                    <a:gd name="connsiteX16" fmla="*/ 10590 w 10590"/>
                    <a:gd name="connsiteY16" fmla="*/ 8763 h 10072"/>
                    <a:gd name="connsiteX17" fmla="*/ 10315 w 10590"/>
                    <a:gd name="connsiteY17" fmla="*/ 9051 h 10072"/>
                    <a:gd name="connsiteX18" fmla="*/ 10040 w 10590"/>
                    <a:gd name="connsiteY18" fmla="*/ 9310 h 10072"/>
                    <a:gd name="connsiteX19" fmla="*/ 9724 w 10590"/>
                    <a:gd name="connsiteY19" fmla="*/ 9539 h 10072"/>
                    <a:gd name="connsiteX20" fmla="*/ 9581 w 10590"/>
                    <a:gd name="connsiteY20" fmla="*/ 9626 h 10072"/>
                    <a:gd name="connsiteX21" fmla="*/ 9411 w 10590"/>
                    <a:gd name="connsiteY21" fmla="*/ 9727 h 10072"/>
                    <a:gd name="connsiteX22" fmla="*/ 9241 w 10590"/>
                    <a:gd name="connsiteY22" fmla="*/ 9813 h 10072"/>
                    <a:gd name="connsiteX23" fmla="*/ 9083 w 10590"/>
                    <a:gd name="connsiteY23" fmla="*/ 9870 h 10072"/>
                    <a:gd name="connsiteX24" fmla="*/ 8900 w 10590"/>
                    <a:gd name="connsiteY24" fmla="*/ 9942 h 10072"/>
                    <a:gd name="connsiteX25" fmla="*/ 8730 w 10590"/>
                    <a:gd name="connsiteY25" fmla="*/ 9986 h 10072"/>
                    <a:gd name="connsiteX26" fmla="*/ 8545 w 10590"/>
                    <a:gd name="connsiteY26" fmla="*/ 10015 h 10072"/>
                    <a:gd name="connsiteX27" fmla="*/ 8362 w 10590"/>
                    <a:gd name="connsiteY27" fmla="*/ 10043 h 10072"/>
                    <a:gd name="connsiteX28" fmla="*/ 8165 w 10590"/>
                    <a:gd name="connsiteY28" fmla="*/ 10072 h 10072"/>
                    <a:gd name="connsiteX29" fmla="*/ 7956 w 10590"/>
                    <a:gd name="connsiteY29" fmla="*/ 10072 h 10072"/>
                    <a:gd name="connsiteX30" fmla="*/ 7747 w 10590"/>
                    <a:gd name="connsiteY30" fmla="*/ 10072 h 10072"/>
                    <a:gd name="connsiteX31" fmla="*/ 7550 w 10590"/>
                    <a:gd name="connsiteY31" fmla="*/ 10029 h 10072"/>
                    <a:gd name="connsiteX32" fmla="*/ 7340 w 10590"/>
                    <a:gd name="connsiteY32" fmla="*/ 10001 h 10072"/>
                    <a:gd name="connsiteX33" fmla="*/ 7143 w 10590"/>
                    <a:gd name="connsiteY33" fmla="*/ 9958 h 10072"/>
                    <a:gd name="connsiteX34" fmla="*/ 6960 w 10590"/>
                    <a:gd name="connsiteY34" fmla="*/ 9884 h 10072"/>
                    <a:gd name="connsiteX35" fmla="*/ 6776 w 10590"/>
                    <a:gd name="connsiteY35" fmla="*/ 9827 h 10072"/>
                    <a:gd name="connsiteX36" fmla="*/ 6606 w 10590"/>
                    <a:gd name="connsiteY36" fmla="*/ 9727 h 10072"/>
                    <a:gd name="connsiteX37" fmla="*/ 6423 w 10590"/>
                    <a:gd name="connsiteY37" fmla="*/ 9626 h 10072"/>
                    <a:gd name="connsiteX38" fmla="*/ 6265 w 10590"/>
                    <a:gd name="connsiteY38" fmla="*/ 9539 h 10072"/>
                    <a:gd name="connsiteX39" fmla="*/ 6081 w 10590"/>
                    <a:gd name="connsiteY39" fmla="*/ 9410 h 10072"/>
                    <a:gd name="connsiteX40" fmla="*/ 5937 w 10590"/>
                    <a:gd name="connsiteY40" fmla="*/ 9296 h 10072"/>
                    <a:gd name="connsiteX41" fmla="*/ 5781 w 10590"/>
                    <a:gd name="connsiteY41" fmla="*/ 9151 h 10072"/>
                    <a:gd name="connsiteX42" fmla="*/ 5479 w 10590"/>
                    <a:gd name="connsiteY42" fmla="*/ 8849 h 10072"/>
                    <a:gd name="connsiteX43" fmla="*/ 5204 w 10590"/>
                    <a:gd name="connsiteY43" fmla="*/ 8518 h 10072"/>
                    <a:gd name="connsiteX44" fmla="*/ 4943 w 10590"/>
                    <a:gd name="connsiteY44" fmla="*/ 8158 h 10072"/>
                    <a:gd name="connsiteX45" fmla="*/ 4692 w 10590"/>
                    <a:gd name="connsiteY45" fmla="*/ 7769 h 10072"/>
                    <a:gd name="connsiteX46" fmla="*/ 4444 w 10590"/>
                    <a:gd name="connsiteY46" fmla="*/ 7367 h 10072"/>
                    <a:gd name="connsiteX47" fmla="*/ 4221 w 10590"/>
                    <a:gd name="connsiteY47" fmla="*/ 6950 h 10072"/>
                    <a:gd name="connsiteX48" fmla="*/ 3999 w 10590"/>
                    <a:gd name="connsiteY48" fmla="*/ 6518 h 10072"/>
                    <a:gd name="connsiteX49" fmla="*/ 3789 w 10590"/>
                    <a:gd name="connsiteY49" fmla="*/ 6072 h 10072"/>
                    <a:gd name="connsiteX50" fmla="*/ 3382 w 10590"/>
                    <a:gd name="connsiteY50" fmla="*/ 5166 h 10072"/>
                    <a:gd name="connsiteX51" fmla="*/ 2622 w 10590"/>
                    <a:gd name="connsiteY51" fmla="*/ 3382 h 10072"/>
                    <a:gd name="connsiteX52" fmla="*/ 2452 w 10590"/>
                    <a:gd name="connsiteY52" fmla="*/ 2935 h 10072"/>
                    <a:gd name="connsiteX53" fmla="*/ 2254 w 10590"/>
                    <a:gd name="connsiteY53" fmla="*/ 2532 h 10072"/>
                    <a:gd name="connsiteX54" fmla="*/ 2071 w 10590"/>
                    <a:gd name="connsiteY54" fmla="*/ 2173 h 10072"/>
                    <a:gd name="connsiteX55" fmla="*/ 1874 w 10590"/>
                    <a:gd name="connsiteY55" fmla="*/ 1799 h 10072"/>
                    <a:gd name="connsiteX56" fmla="*/ 1679 w 10590"/>
                    <a:gd name="connsiteY56" fmla="*/ 1468 h 10072"/>
                    <a:gd name="connsiteX57" fmla="*/ 1482 w 10590"/>
                    <a:gd name="connsiteY57" fmla="*/ 1180 h 10072"/>
                    <a:gd name="connsiteX58" fmla="*/ 1273 w 10590"/>
                    <a:gd name="connsiteY58" fmla="*/ 908 h 10072"/>
                    <a:gd name="connsiteX59" fmla="*/ 1063 w 10590"/>
                    <a:gd name="connsiteY59" fmla="*/ 706 h 10072"/>
                    <a:gd name="connsiteX60" fmla="*/ 944 w 10590"/>
                    <a:gd name="connsiteY60" fmla="*/ 605 h 10072"/>
                    <a:gd name="connsiteX61" fmla="*/ 827 w 10590"/>
                    <a:gd name="connsiteY61" fmla="*/ 504 h 10072"/>
                    <a:gd name="connsiteX62" fmla="*/ 708 w 10590"/>
                    <a:gd name="connsiteY62" fmla="*/ 447 h 10072"/>
                    <a:gd name="connsiteX63" fmla="*/ 337 w 10590"/>
                    <a:gd name="connsiteY63" fmla="*/ 411 h 10072"/>
                    <a:gd name="connsiteX64" fmla="*/ 3 w 10590"/>
                    <a:gd name="connsiteY64" fmla="*/ 0 h 10072"/>
                    <a:gd name="connsiteX65" fmla="*/ 892 w 10590"/>
                    <a:gd name="connsiteY65" fmla="*/ 115 h 10072"/>
                    <a:gd name="connsiteX66" fmla="*/ 1076 w 10590"/>
                    <a:gd name="connsiteY66" fmla="*/ 187 h 10072"/>
                    <a:gd name="connsiteX67" fmla="*/ 1259 w 10590"/>
                    <a:gd name="connsiteY67" fmla="*/ 260 h 10072"/>
                    <a:gd name="connsiteX68" fmla="*/ 1429 w 10590"/>
                    <a:gd name="connsiteY68" fmla="*/ 346 h 10072"/>
                    <a:gd name="connsiteX69" fmla="*/ 1613 w 10590"/>
                    <a:gd name="connsiteY69" fmla="*/ 447 h 10072"/>
                    <a:gd name="connsiteX70" fmla="*/ 1771 w 10590"/>
                    <a:gd name="connsiteY70" fmla="*/ 533 h 10072"/>
                    <a:gd name="connsiteX71" fmla="*/ 1927 w 10590"/>
                    <a:gd name="connsiteY71" fmla="*/ 662 h 10072"/>
                    <a:gd name="connsiteX72" fmla="*/ 2097 w 10590"/>
                    <a:gd name="connsiteY72" fmla="*/ 792 h 10072"/>
                    <a:gd name="connsiteX73" fmla="*/ 2254 w 10590"/>
                    <a:gd name="connsiteY73" fmla="*/ 922 h 10072"/>
                    <a:gd name="connsiteX74" fmla="*/ 2557 w 10590"/>
                    <a:gd name="connsiteY74" fmla="*/ 1209 h 10072"/>
                    <a:gd name="connsiteX75" fmla="*/ 2832 w 10590"/>
                    <a:gd name="connsiteY75" fmla="*/ 1554 h 10072"/>
                    <a:gd name="connsiteX76" fmla="*/ 3093 w 10590"/>
                    <a:gd name="connsiteY76" fmla="*/ 1914 h 10072"/>
                    <a:gd name="connsiteX77" fmla="*/ 3343 w 10590"/>
                    <a:gd name="connsiteY77" fmla="*/ 2303 h 10072"/>
                    <a:gd name="connsiteX78" fmla="*/ 3592 w 10590"/>
                    <a:gd name="connsiteY78" fmla="*/ 2706 h 10072"/>
                    <a:gd name="connsiteX79" fmla="*/ 3815 w 10590"/>
                    <a:gd name="connsiteY79" fmla="*/ 3123 h 10072"/>
                    <a:gd name="connsiteX80" fmla="*/ 4051 w 10590"/>
                    <a:gd name="connsiteY80" fmla="*/ 3555 h 10072"/>
                    <a:gd name="connsiteX81" fmla="*/ 4260 w 10590"/>
                    <a:gd name="connsiteY81" fmla="*/ 3999 h 10072"/>
                    <a:gd name="connsiteX82" fmla="*/ 4652 w 10590"/>
                    <a:gd name="connsiteY82" fmla="*/ 4906 h 10072"/>
                    <a:gd name="connsiteX83" fmla="*/ 5426 w 10590"/>
                    <a:gd name="connsiteY83" fmla="*/ 6705 h 10072"/>
                    <a:gd name="connsiteX84" fmla="*/ 5793 w 10590"/>
                    <a:gd name="connsiteY84" fmla="*/ 7540 h 10072"/>
                    <a:gd name="connsiteX85" fmla="*/ 5989 w 10590"/>
                    <a:gd name="connsiteY85" fmla="*/ 7900 h 10072"/>
                    <a:gd name="connsiteX86" fmla="*/ 6175 w 10590"/>
                    <a:gd name="connsiteY86" fmla="*/ 8273 h 10072"/>
                    <a:gd name="connsiteX87" fmla="*/ 6383 w 10590"/>
                    <a:gd name="connsiteY87" fmla="*/ 8605 h 10072"/>
                    <a:gd name="connsiteX88" fmla="*/ 6580 w 10590"/>
                    <a:gd name="connsiteY88" fmla="*/ 8893 h 10072"/>
                    <a:gd name="connsiteX89" fmla="*/ 6776 w 10590"/>
                    <a:gd name="connsiteY89" fmla="*/ 9165 h 10072"/>
                    <a:gd name="connsiteX90" fmla="*/ 6998 w 10590"/>
                    <a:gd name="connsiteY90" fmla="*/ 9367 h 10072"/>
                    <a:gd name="connsiteX91" fmla="*/ 7117 w 10590"/>
                    <a:gd name="connsiteY91" fmla="*/ 9467 h 10072"/>
                    <a:gd name="connsiteX92" fmla="*/ 7221 w 10590"/>
                    <a:gd name="connsiteY92" fmla="*/ 9569 h 10072"/>
                    <a:gd name="connsiteX93" fmla="*/ 7340 w 10590"/>
                    <a:gd name="connsiteY93" fmla="*/ 9626 h 10072"/>
                    <a:gd name="connsiteX94" fmla="*/ 7459 w 10590"/>
                    <a:gd name="connsiteY94" fmla="*/ 9698 h 10072"/>
                    <a:gd name="connsiteX95" fmla="*/ 7576 w 10590"/>
                    <a:gd name="connsiteY95" fmla="*/ 9741 h 10072"/>
                    <a:gd name="connsiteX96" fmla="*/ 7707 w 10590"/>
                    <a:gd name="connsiteY96" fmla="*/ 9770 h 10072"/>
                    <a:gd name="connsiteX97" fmla="*/ 7839 w 10590"/>
                    <a:gd name="connsiteY97" fmla="*/ 9813 h 10072"/>
                    <a:gd name="connsiteX98" fmla="*/ 7956 w 10590"/>
                    <a:gd name="connsiteY98" fmla="*/ 9813 h 1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0590" h="10072">
                      <a:moveTo>
                        <a:pt x="7956" y="9813"/>
                      </a:moveTo>
                      <a:lnTo>
                        <a:pt x="7956" y="9813"/>
                      </a:lnTo>
                      <a:lnTo>
                        <a:pt x="8126" y="9813"/>
                      </a:lnTo>
                      <a:cubicBezTo>
                        <a:pt x="8170" y="9799"/>
                        <a:pt x="8213" y="9784"/>
                        <a:pt x="8257" y="9770"/>
                      </a:cubicBezTo>
                      <a:cubicBezTo>
                        <a:pt x="8306" y="9756"/>
                        <a:pt x="8353" y="9741"/>
                        <a:pt x="8401" y="9727"/>
                      </a:cubicBezTo>
                      <a:lnTo>
                        <a:pt x="8545" y="9683"/>
                      </a:lnTo>
                      <a:lnTo>
                        <a:pt x="8678" y="9598"/>
                      </a:lnTo>
                      <a:cubicBezTo>
                        <a:pt x="8721" y="9564"/>
                        <a:pt x="8765" y="9531"/>
                        <a:pt x="8808" y="9497"/>
                      </a:cubicBezTo>
                      <a:cubicBezTo>
                        <a:pt x="8848" y="9468"/>
                        <a:pt x="8886" y="9439"/>
                        <a:pt x="8926" y="9410"/>
                      </a:cubicBezTo>
                      <a:lnTo>
                        <a:pt x="9056" y="9281"/>
                      </a:lnTo>
                      <a:cubicBezTo>
                        <a:pt x="9105" y="9238"/>
                        <a:pt x="9152" y="9194"/>
                        <a:pt x="9201" y="9151"/>
                      </a:cubicBezTo>
                      <a:cubicBezTo>
                        <a:pt x="9240" y="9103"/>
                        <a:pt x="9280" y="9056"/>
                        <a:pt x="9319" y="9008"/>
                      </a:cubicBezTo>
                      <a:cubicBezTo>
                        <a:pt x="9397" y="8897"/>
                        <a:pt x="9476" y="8787"/>
                        <a:pt x="9554" y="8676"/>
                      </a:cubicBezTo>
                      <a:cubicBezTo>
                        <a:pt x="9633" y="8552"/>
                        <a:pt x="9711" y="8427"/>
                        <a:pt x="9791" y="8303"/>
                      </a:cubicBezTo>
                      <a:cubicBezTo>
                        <a:pt x="9860" y="8168"/>
                        <a:pt x="9930" y="8034"/>
                        <a:pt x="10000" y="7900"/>
                      </a:cubicBezTo>
                      <a:lnTo>
                        <a:pt x="10302" y="8346"/>
                      </a:lnTo>
                      <a:lnTo>
                        <a:pt x="10590" y="8763"/>
                      </a:lnTo>
                      <a:cubicBezTo>
                        <a:pt x="10498" y="8858"/>
                        <a:pt x="10407" y="8955"/>
                        <a:pt x="10315" y="9051"/>
                      </a:cubicBezTo>
                      <a:lnTo>
                        <a:pt x="10040" y="9310"/>
                      </a:lnTo>
                      <a:lnTo>
                        <a:pt x="9724" y="9539"/>
                      </a:lnTo>
                      <a:cubicBezTo>
                        <a:pt x="9677" y="9569"/>
                        <a:pt x="9628" y="9597"/>
                        <a:pt x="9581" y="9626"/>
                      </a:cubicBezTo>
                      <a:cubicBezTo>
                        <a:pt x="9525" y="9660"/>
                        <a:pt x="9467" y="9693"/>
                        <a:pt x="9411" y="9727"/>
                      </a:cubicBezTo>
                      <a:lnTo>
                        <a:pt x="9241" y="9813"/>
                      </a:lnTo>
                      <a:lnTo>
                        <a:pt x="9083" y="9870"/>
                      </a:lnTo>
                      <a:lnTo>
                        <a:pt x="8900" y="9942"/>
                      </a:lnTo>
                      <a:lnTo>
                        <a:pt x="8730" y="9986"/>
                      </a:lnTo>
                      <a:lnTo>
                        <a:pt x="8545" y="10015"/>
                      </a:lnTo>
                      <a:lnTo>
                        <a:pt x="8362" y="10043"/>
                      </a:lnTo>
                      <a:lnTo>
                        <a:pt x="8165" y="10072"/>
                      </a:lnTo>
                      <a:lnTo>
                        <a:pt x="7956" y="10072"/>
                      </a:lnTo>
                      <a:lnTo>
                        <a:pt x="7747" y="10072"/>
                      </a:lnTo>
                      <a:lnTo>
                        <a:pt x="7550" y="10029"/>
                      </a:lnTo>
                      <a:lnTo>
                        <a:pt x="7340" y="10001"/>
                      </a:lnTo>
                      <a:lnTo>
                        <a:pt x="7143" y="9958"/>
                      </a:lnTo>
                      <a:lnTo>
                        <a:pt x="6960" y="9884"/>
                      </a:lnTo>
                      <a:lnTo>
                        <a:pt x="6776" y="9827"/>
                      </a:lnTo>
                      <a:lnTo>
                        <a:pt x="6606" y="9727"/>
                      </a:lnTo>
                      <a:lnTo>
                        <a:pt x="6423" y="9626"/>
                      </a:lnTo>
                      <a:lnTo>
                        <a:pt x="6265" y="9539"/>
                      </a:lnTo>
                      <a:lnTo>
                        <a:pt x="6081" y="9410"/>
                      </a:lnTo>
                      <a:lnTo>
                        <a:pt x="5937" y="9296"/>
                      </a:lnTo>
                      <a:cubicBezTo>
                        <a:pt x="5884" y="9248"/>
                        <a:pt x="5833" y="9199"/>
                        <a:pt x="5781" y="9151"/>
                      </a:cubicBezTo>
                      <a:lnTo>
                        <a:pt x="5479" y="8849"/>
                      </a:lnTo>
                      <a:lnTo>
                        <a:pt x="5204" y="8518"/>
                      </a:lnTo>
                      <a:lnTo>
                        <a:pt x="4943" y="8158"/>
                      </a:lnTo>
                      <a:cubicBezTo>
                        <a:pt x="4860" y="8028"/>
                        <a:pt x="4775" y="7899"/>
                        <a:pt x="4692" y="7769"/>
                      </a:cubicBezTo>
                      <a:cubicBezTo>
                        <a:pt x="4609" y="7636"/>
                        <a:pt x="4527" y="7501"/>
                        <a:pt x="4444" y="7367"/>
                      </a:cubicBezTo>
                      <a:lnTo>
                        <a:pt x="4221" y="6950"/>
                      </a:lnTo>
                      <a:lnTo>
                        <a:pt x="3999" y="6518"/>
                      </a:lnTo>
                      <a:cubicBezTo>
                        <a:pt x="3928" y="6369"/>
                        <a:pt x="3859" y="6221"/>
                        <a:pt x="3789" y="6072"/>
                      </a:cubicBezTo>
                      <a:lnTo>
                        <a:pt x="3382" y="5166"/>
                      </a:lnTo>
                      <a:lnTo>
                        <a:pt x="2622" y="3382"/>
                      </a:lnTo>
                      <a:cubicBezTo>
                        <a:pt x="2566" y="3232"/>
                        <a:pt x="2509" y="3085"/>
                        <a:pt x="2452" y="2935"/>
                      </a:cubicBezTo>
                      <a:cubicBezTo>
                        <a:pt x="2387" y="2801"/>
                        <a:pt x="2321" y="2667"/>
                        <a:pt x="2254" y="2532"/>
                      </a:cubicBezTo>
                      <a:cubicBezTo>
                        <a:pt x="2193" y="2413"/>
                        <a:pt x="2133" y="2293"/>
                        <a:pt x="2071" y="2173"/>
                      </a:cubicBezTo>
                      <a:cubicBezTo>
                        <a:pt x="2006" y="2048"/>
                        <a:pt x="1939" y="1924"/>
                        <a:pt x="1874" y="1799"/>
                      </a:cubicBezTo>
                      <a:lnTo>
                        <a:pt x="1679" y="1468"/>
                      </a:lnTo>
                      <a:lnTo>
                        <a:pt x="1482" y="1180"/>
                      </a:lnTo>
                      <a:lnTo>
                        <a:pt x="1273" y="908"/>
                      </a:lnTo>
                      <a:lnTo>
                        <a:pt x="1063" y="706"/>
                      </a:lnTo>
                      <a:cubicBezTo>
                        <a:pt x="1024" y="673"/>
                        <a:pt x="984" y="638"/>
                        <a:pt x="944" y="605"/>
                      </a:cubicBezTo>
                      <a:cubicBezTo>
                        <a:pt x="905" y="572"/>
                        <a:pt x="866" y="537"/>
                        <a:pt x="827" y="504"/>
                      </a:cubicBezTo>
                      <a:lnTo>
                        <a:pt x="708" y="447"/>
                      </a:lnTo>
                      <a:cubicBezTo>
                        <a:pt x="668" y="423"/>
                        <a:pt x="377" y="435"/>
                        <a:pt x="337" y="411"/>
                      </a:cubicBezTo>
                      <a:cubicBezTo>
                        <a:pt x="372" y="310"/>
                        <a:pt x="-32" y="101"/>
                        <a:pt x="3" y="0"/>
                      </a:cubicBezTo>
                      <a:lnTo>
                        <a:pt x="892" y="115"/>
                      </a:lnTo>
                      <a:lnTo>
                        <a:pt x="1076" y="187"/>
                      </a:lnTo>
                      <a:lnTo>
                        <a:pt x="1259" y="260"/>
                      </a:lnTo>
                      <a:cubicBezTo>
                        <a:pt x="1315" y="289"/>
                        <a:pt x="1373" y="317"/>
                        <a:pt x="1429" y="346"/>
                      </a:cubicBezTo>
                      <a:lnTo>
                        <a:pt x="1613" y="447"/>
                      </a:lnTo>
                      <a:lnTo>
                        <a:pt x="1771" y="533"/>
                      </a:lnTo>
                      <a:lnTo>
                        <a:pt x="1927" y="662"/>
                      </a:lnTo>
                      <a:cubicBezTo>
                        <a:pt x="1984" y="705"/>
                        <a:pt x="2040" y="749"/>
                        <a:pt x="2097" y="792"/>
                      </a:cubicBezTo>
                      <a:lnTo>
                        <a:pt x="2254" y="922"/>
                      </a:lnTo>
                      <a:lnTo>
                        <a:pt x="2557" y="1209"/>
                      </a:lnTo>
                      <a:lnTo>
                        <a:pt x="2832" y="1554"/>
                      </a:lnTo>
                      <a:lnTo>
                        <a:pt x="3093" y="1914"/>
                      </a:lnTo>
                      <a:cubicBezTo>
                        <a:pt x="3176" y="2044"/>
                        <a:pt x="3260" y="2173"/>
                        <a:pt x="3343" y="2303"/>
                      </a:cubicBezTo>
                      <a:lnTo>
                        <a:pt x="3592" y="2706"/>
                      </a:lnTo>
                      <a:lnTo>
                        <a:pt x="3815" y="3123"/>
                      </a:lnTo>
                      <a:cubicBezTo>
                        <a:pt x="3894" y="3266"/>
                        <a:pt x="3972" y="3411"/>
                        <a:pt x="4051" y="3555"/>
                      </a:cubicBezTo>
                      <a:cubicBezTo>
                        <a:pt x="4120" y="3703"/>
                        <a:pt x="4191" y="3852"/>
                        <a:pt x="4260" y="3999"/>
                      </a:cubicBezTo>
                      <a:lnTo>
                        <a:pt x="4652" y="4906"/>
                      </a:lnTo>
                      <a:lnTo>
                        <a:pt x="5426" y="6705"/>
                      </a:lnTo>
                      <a:cubicBezTo>
                        <a:pt x="5549" y="6983"/>
                        <a:pt x="5671" y="7262"/>
                        <a:pt x="5793" y="7540"/>
                      </a:cubicBezTo>
                      <a:lnTo>
                        <a:pt x="5989" y="7900"/>
                      </a:lnTo>
                      <a:cubicBezTo>
                        <a:pt x="6050" y="8024"/>
                        <a:pt x="6113" y="8149"/>
                        <a:pt x="6175" y="8273"/>
                      </a:cubicBezTo>
                      <a:cubicBezTo>
                        <a:pt x="6244" y="8384"/>
                        <a:pt x="6314" y="8493"/>
                        <a:pt x="6383" y="8605"/>
                      </a:cubicBezTo>
                      <a:cubicBezTo>
                        <a:pt x="6448" y="8701"/>
                        <a:pt x="6515" y="8797"/>
                        <a:pt x="6580" y="8893"/>
                      </a:cubicBezTo>
                      <a:cubicBezTo>
                        <a:pt x="6645" y="8984"/>
                        <a:pt x="6711" y="9074"/>
                        <a:pt x="6776" y="9165"/>
                      </a:cubicBezTo>
                      <a:lnTo>
                        <a:pt x="6998" y="9367"/>
                      </a:lnTo>
                      <a:cubicBezTo>
                        <a:pt x="7038" y="9400"/>
                        <a:pt x="7078" y="9434"/>
                        <a:pt x="7117" y="9467"/>
                      </a:cubicBezTo>
                      <a:lnTo>
                        <a:pt x="7221" y="9569"/>
                      </a:lnTo>
                      <a:lnTo>
                        <a:pt x="7340" y="9626"/>
                      </a:lnTo>
                      <a:lnTo>
                        <a:pt x="7459" y="9698"/>
                      </a:lnTo>
                      <a:lnTo>
                        <a:pt x="7576" y="9741"/>
                      </a:lnTo>
                      <a:lnTo>
                        <a:pt x="7707" y="9770"/>
                      </a:lnTo>
                      <a:lnTo>
                        <a:pt x="7839" y="9813"/>
                      </a:lnTo>
                      <a:lnTo>
                        <a:pt x="7956" y="9813"/>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380" name="Group 379">
                  <a:extLst>
                    <a:ext uri="{FF2B5EF4-FFF2-40B4-BE49-F238E27FC236}">
                      <a16:creationId xmlns:a16="http://schemas.microsoft.com/office/drawing/2014/main" id="{F4901AFC-71C2-41A4-8A7D-F0B88615BAD8}"/>
                    </a:ext>
                  </a:extLst>
                </p:cNvPr>
                <p:cNvGrpSpPr/>
                <p:nvPr/>
              </p:nvGrpSpPr>
              <p:grpSpPr>
                <a:xfrm>
                  <a:off x="7912528" y="4792580"/>
                  <a:ext cx="526702" cy="640181"/>
                  <a:chOff x="-1864887" y="741508"/>
                  <a:chExt cx="274422" cy="473135"/>
                </a:xfrm>
                <a:grpFill/>
              </p:grpSpPr>
              <p:sp>
                <p:nvSpPr>
                  <p:cNvPr id="387" name="Rectangle 4098">
                    <a:extLst>
                      <a:ext uri="{FF2B5EF4-FFF2-40B4-BE49-F238E27FC236}">
                        <a16:creationId xmlns:a16="http://schemas.microsoft.com/office/drawing/2014/main" id="{0CCF963E-E04C-44C9-A0BC-FED9B6721E7D}"/>
                      </a:ext>
                    </a:extLst>
                  </p:cNvPr>
                  <p:cNvSpPr/>
                  <p:nvPr/>
                </p:nvSpPr>
                <p:spPr bwMode="auto">
                  <a:xfrm>
                    <a:off x="-1785605" y="781051"/>
                    <a:ext cx="36576" cy="433592"/>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3592">
                        <a:moveTo>
                          <a:pt x="229" y="16669"/>
                        </a:moveTo>
                        <a:lnTo>
                          <a:pt x="41186" y="0"/>
                        </a:lnTo>
                        <a:lnTo>
                          <a:pt x="41186" y="431211"/>
                        </a:lnTo>
                        <a:lnTo>
                          <a:pt x="230" y="433592"/>
                        </a:lnTo>
                        <a:cubicBezTo>
                          <a:pt x="-564" y="287474"/>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88" name="Rectangle 68">
                    <a:extLst>
                      <a:ext uri="{FF2B5EF4-FFF2-40B4-BE49-F238E27FC236}">
                        <a16:creationId xmlns:a16="http://schemas.microsoft.com/office/drawing/2014/main" id="{8126E755-6545-45B1-8A8A-58D0DB315A75}"/>
                      </a:ext>
                    </a:extLst>
                  </p:cNvPr>
                  <p:cNvSpPr/>
                  <p:nvPr/>
                </p:nvSpPr>
                <p:spPr bwMode="auto">
                  <a:xfrm>
                    <a:off x="-1706323" y="741508"/>
                    <a:ext cx="36576" cy="431211"/>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1211"/>
                      <a:gd name="connsiteX1" fmla="*/ 45719 w 45719"/>
                      <a:gd name="connsiteY1" fmla="*/ 0 h 431211"/>
                      <a:gd name="connsiteX2" fmla="*/ 38575 w 45719"/>
                      <a:gd name="connsiteY2" fmla="*/ 402636 h 431211"/>
                      <a:gd name="connsiteX3" fmla="*/ 0 w 45719"/>
                      <a:gd name="connsiteY3" fmla="*/ 431211 h 431211"/>
                      <a:gd name="connsiteX4" fmla="*/ 0 w 45719"/>
                      <a:gd name="connsiteY4" fmla="*/ 0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19" h="431211">
                        <a:moveTo>
                          <a:pt x="0" y="0"/>
                        </a:moveTo>
                        <a:lnTo>
                          <a:pt x="45719" y="0"/>
                        </a:lnTo>
                        <a:lnTo>
                          <a:pt x="38575" y="402636"/>
                        </a:lnTo>
                        <a:lnTo>
                          <a:pt x="0" y="431211"/>
                        </a:lnTo>
                        <a:lnTo>
                          <a:pt x="0" y="0"/>
                        </a:ln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89" name="Rectangle 4098">
                    <a:extLst>
                      <a:ext uri="{FF2B5EF4-FFF2-40B4-BE49-F238E27FC236}">
                        <a16:creationId xmlns:a16="http://schemas.microsoft.com/office/drawing/2014/main" id="{2F9E4173-AB74-4121-8072-06978DE255C9}"/>
                      </a:ext>
                    </a:extLst>
                  </p:cNvPr>
                  <p:cNvSpPr/>
                  <p:nvPr/>
                </p:nvSpPr>
                <p:spPr bwMode="auto">
                  <a:xfrm>
                    <a:off x="-1864887" y="886653"/>
                    <a:ext cx="36576" cy="323820"/>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90" name="Rectangle 4098">
                    <a:extLst>
                      <a:ext uri="{FF2B5EF4-FFF2-40B4-BE49-F238E27FC236}">
                        <a16:creationId xmlns:a16="http://schemas.microsoft.com/office/drawing/2014/main" id="{547EEA88-AFFA-4BAC-8CD1-8CF4DEACC933}"/>
                      </a:ext>
                    </a:extLst>
                  </p:cNvPr>
                  <p:cNvSpPr/>
                  <p:nvPr/>
                </p:nvSpPr>
                <p:spPr bwMode="auto">
                  <a:xfrm>
                    <a:off x="-1627041" y="743223"/>
                    <a:ext cx="36576" cy="274826"/>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65017"/>
                      <a:gd name="connsiteX1" fmla="*/ 41186 w 41186"/>
                      <a:gd name="connsiteY1" fmla="*/ 31682 h 465017"/>
                      <a:gd name="connsiteX2" fmla="*/ 41186 w 41186"/>
                      <a:gd name="connsiteY2" fmla="*/ 462893 h 465017"/>
                      <a:gd name="connsiteX3" fmla="*/ 230 w 41186"/>
                      <a:gd name="connsiteY3" fmla="*/ 465017 h 465017"/>
                      <a:gd name="connsiteX4" fmla="*/ 229 w 41186"/>
                      <a:gd name="connsiteY4" fmla="*/ 0 h 465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65017">
                        <a:moveTo>
                          <a:pt x="229" y="0"/>
                        </a:moveTo>
                        <a:lnTo>
                          <a:pt x="41186" y="31682"/>
                        </a:lnTo>
                        <a:lnTo>
                          <a:pt x="41186" y="462893"/>
                        </a:lnTo>
                        <a:lnTo>
                          <a:pt x="230" y="465017"/>
                        </a:lnTo>
                        <a:cubicBezTo>
                          <a:pt x="-564" y="318899"/>
                          <a:pt x="1023" y="146118"/>
                          <a:pt x="22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nvGrpSpPr>
                <p:cNvPr id="381" name="Group 380">
                  <a:extLst>
                    <a:ext uri="{FF2B5EF4-FFF2-40B4-BE49-F238E27FC236}">
                      <a16:creationId xmlns:a16="http://schemas.microsoft.com/office/drawing/2014/main" id="{2A0AFCDB-A557-409D-A22B-D6768DE4E152}"/>
                    </a:ext>
                  </a:extLst>
                </p:cNvPr>
                <p:cNvGrpSpPr/>
                <p:nvPr/>
              </p:nvGrpSpPr>
              <p:grpSpPr>
                <a:xfrm>
                  <a:off x="7066354" y="4765421"/>
                  <a:ext cx="509407" cy="672315"/>
                  <a:chOff x="-2308678" y="726689"/>
                  <a:chExt cx="265411" cy="496885"/>
                </a:xfrm>
                <a:grpFill/>
              </p:grpSpPr>
              <p:sp>
                <p:nvSpPr>
                  <p:cNvPr id="383" name="Rectangle 4098">
                    <a:extLst>
                      <a:ext uri="{FF2B5EF4-FFF2-40B4-BE49-F238E27FC236}">
                        <a16:creationId xmlns:a16="http://schemas.microsoft.com/office/drawing/2014/main" id="{9EC571B2-8FB1-4624-94D3-986525DDE3ED}"/>
                      </a:ext>
                    </a:extLst>
                  </p:cNvPr>
                  <p:cNvSpPr/>
                  <p:nvPr/>
                </p:nvSpPr>
                <p:spPr bwMode="auto">
                  <a:xfrm>
                    <a:off x="-2233453" y="726689"/>
                    <a:ext cx="36461" cy="47883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376442 h 431211"/>
                      <a:gd name="connsiteX4" fmla="*/ 229 w 41186"/>
                      <a:gd name="connsiteY4" fmla="*/ 16669 h 431211"/>
                      <a:gd name="connsiteX0" fmla="*/ 2779 w 41055"/>
                      <a:gd name="connsiteY0" fmla="*/ 0 h 478836"/>
                      <a:gd name="connsiteX1" fmla="*/ 41055 w 41055"/>
                      <a:gd name="connsiteY1" fmla="*/ 47625 h 478836"/>
                      <a:gd name="connsiteX2" fmla="*/ 41055 w 41055"/>
                      <a:gd name="connsiteY2" fmla="*/ 478836 h 478836"/>
                      <a:gd name="connsiteX3" fmla="*/ 99 w 41055"/>
                      <a:gd name="connsiteY3" fmla="*/ 424067 h 478836"/>
                      <a:gd name="connsiteX4" fmla="*/ 2779 w 41055"/>
                      <a:gd name="connsiteY4" fmla="*/ 0 h 478836"/>
                      <a:gd name="connsiteX0" fmla="*/ 2779 w 41055"/>
                      <a:gd name="connsiteY0" fmla="*/ 0 h 478836"/>
                      <a:gd name="connsiteX1" fmla="*/ 41055 w 41055"/>
                      <a:gd name="connsiteY1" fmla="*/ 9525 h 478836"/>
                      <a:gd name="connsiteX2" fmla="*/ 41055 w 41055"/>
                      <a:gd name="connsiteY2" fmla="*/ 478836 h 478836"/>
                      <a:gd name="connsiteX3" fmla="*/ 99 w 41055"/>
                      <a:gd name="connsiteY3" fmla="*/ 424067 h 478836"/>
                      <a:gd name="connsiteX4" fmla="*/ 2779 w 41055"/>
                      <a:gd name="connsiteY4" fmla="*/ 0 h 478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55" h="478836">
                        <a:moveTo>
                          <a:pt x="2779" y="0"/>
                        </a:moveTo>
                        <a:lnTo>
                          <a:pt x="41055" y="9525"/>
                        </a:lnTo>
                        <a:lnTo>
                          <a:pt x="41055" y="478836"/>
                        </a:lnTo>
                        <a:lnTo>
                          <a:pt x="99" y="424067"/>
                        </a:lnTo>
                        <a:cubicBezTo>
                          <a:pt x="-695" y="277949"/>
                          <a:pt x="3573" y="146118"/>
                          <a:pt x="277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84" name="Rectangle 68">
                    <a:extLst>
                      <a:ext uri="{FF2B5EF4-FFF2-40B4-BE49-F238E27FC236}">
                        <a16:creationId xmlns:a16="http://schemas.microsoft.com/office/drawing/2014/main" id="{B24B371F-7851-4A65-9E1C-F1A40430B4D3}"/>
                      </a:ext>
                    </a:extLst>
                  </p:cNvPr>
                  <p:cNvSpPr/>
                  <p:nvPr/>
                </p:nvSpPr>
                <p:spPr bwMode="auto">
                  <a:xfrm>
                    <a:off x="-2158346" y="753823"/>
                    <a:ext cx="39854" cy="469751"/>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1211"/>
                      <a:gd name="connsiteX1" fmla="*/ 45719 w 45719"/>
                      <a:gd name="connsiteY1" fmla="*/ 0 h 431211"/>
                      <a:gd name="connsiteX2" fmla="*/ 38575 w 45719"/>
                      <a:gd name="connsiteY2" fmla="*/ 402636 h 431211"/>
                      <a:gd name="connsiteX3" fmla="*/ 0 w 45719"/>
                      <a:gd name="connsiteY3" fmla="*/ 431211 h 431211"/>
                      <a:gd name="connsiteX4" fmla="*/ 0 w 45719"/>
                      <a:gd name="connsiteY4" fmla="*/ 0 h 431211"/>
                      <a:gd name="connsiteX0" fmla="*/ 0 w 45719"/>
                      <a:gd name="connsiteY0" fmla="*/ 0 h 435015"/>
                      <a:gd name="connsiteX1" fmla="*/ 45719 w 45719"/>
                      <a:gd name="connsiteY1" fmla="*/ 0 h 435015"/>
                      <a:gd name="connsiteX2" fmla="*/ 34369 w 45719"/>
                      <a:gd name="connsiteY2" fmla="*/ 435015 h 435015"/>
                      <a:gd name="connsiteX3" fmla="*/ 0 w 45719"/>
                      <a:gd name="connsiteY3" fmla="*/ 431211 h 435015"/>
                      <a:gd name="connsiteX4" fmla="*/ 0 w 45719"/>
                      <a:gd name="connsiteY4" fmla="*/ 0 h 435015"/>
                      <a:gd name="connsiteX0" fmla="*/ 0 w 35203"/>
                      <a:gd name="connsiteY0" fmla="*/ 0 h 435015"/>
                      <a:gd name="connsiteX1" fmla="*/ 35203 w 35203"/>
                      <a:gd name="connsiteY1" fmla="*/ 28062 h 435015"/>
                      <a:gd name="connsiteX2" fmla="*/ 34369 w 35203"/>
                      <a:gd name="connsiteY2" fmla="*/ 435015 h 435015"/>
                      <a:gd name="connsiteX3" fmla="*/ 0 w 35203"/>
                      <a:gd name="connsiteY3" fmla="*/ 431211 h 435015"/>
                      <a:gd name="connsiteX4" fmla="*/ 0 w 35203"/>
                      <a:gd name="connsiteY4" fmla="*/ 0 h 435015"/>
                      <a:gd name="connsiteX0" fmla="*/ 4206 w 35203"/>
                      <a:gd name="connsiteY0" fmla="*/ 0 h 417747"/>
                      <a:gd name="connsiteX1" fmla="*/ 35203 w 35203"/>
                      <a:gd name="connsiteY1" fmla="*/ 10794 h 417747"/>
                      <a:gd name="connsiteX2" fmla="*/ 34369 w 35203"/>
                      <a:gd name="connsiteY2" fmla="*/ 417747 h 417747"/>
                      <a:gd name="connsiteX3" fmla="*/ 0 w 35203"/>
                      <a:gd name="connsiteY3" fmla="*/ 413943 h 417747"/>
                      <a:gd name="connsiteX4" fmla="*/ 4206 w 35203"/>
                      <a:gd name="connsiteY4" fmla="*/ 0 h 417747"/>
                      <a:gd name="connsiteX0" fmla="*/ 4206 w 35203"/>
                      <a:gd name="connsiteY0" fmla="*/ 0 h 425819"/>
                      <a:gd name="connsiteX1" fmla="*/ 35203 w 35203"/>
                      <a:gd name="connsiteY1" fmla="*/ 10794 h 425819"/>
                      <a:gd name="connsiteX2" fmla="*/ 33058 w 35203"/>
                      <a:gd name="connsiteY2" fmla="*/ 425819 h 425819"/>
                      <a:gd name="connsiteX3" fmla="*/ 0 w 35203"/>
                      <a:gd name="connsiteY3" fmla="*/ 413943 h 425819"/>
                      <a:gd name="connsiteX4" fmla="*/ 4206 w 35203"/>
                      <a:gd name="connsiteY4" fmla="*/ 0 h 425819"/>
                      <a:gd name="connsiteX0" fmla="*/ 4206 w 35203"/>
                      <a:gd name="connsiteY0" fmla="*/ 0 h 425819"/>
                      <a:gd name="connsiteX1" fmla="*/ 35203 w 35203"/>
                      <a:gd name="connsiteY1" fmla="*/ 20211 h 425819"/>
                      <a:gd name="connsiteX2" fmla="*/ 33058 w 35203"/>
                      <a:gd name="connsiteY2" fmla="*/ 425819 h 425819"/>
                      <a:gd name="connsiteX3" fmla="*/ 0 w 35203"/>
                      <a:gd name="connsiteY3" fmla="*/ 413943 h 425819"/>
                      <a:gd name="connsiteX4" fmla="*/ 4206 w 35203"/>
                      <a:gd name="connsiteY4" fmla="*/ 0 h 425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03" h="425819">
                        <a:moveTo>
                          <a:pt x="4206" y="0"/>
                        </a:moveTo>
                        <a:lnTo>
                          <a:pt x="35203" y="20211"/>
                        </a:lnTo>
                        <a:lnTo>
                          <a:pt x="33058" y="425819"/>
                        </a:lnTo>
                        <a:lnTo>
                          <a:pt x="0" y="413943"/>
                        </a:lnTo>
                        <a:lnTo>
                          <a:pt x="4206" y="0"/>
                        </a:ln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85" name="Rectangle 4098">
                    <a:extLst>
                      <a:ext uri="{FF2B5EF4-FFF2-40B4-BE49-F238E27FC236}">
                        <a16:creationId xmlns:a16="http://schemas.microsoft.com/office/drawing/2014/main" id="{FAB58213-68EC-40DB-9D81-AEBAE0F594D2}"/>
                      </a:ext>
                    </a:extLst>
                  </p:cNvPr>
                  <p:cNvSpPr/>
                  <p:nvPr/>
                </p:nvSpPr>
                <p:spPr bwMode="auto">
                  <a:xfrm>
                    <a:off x="-2308678" y="741806"/>
                    <a:ext cx="36576" cy="323820"/>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86" name="Rectangle 4098">
                    <a:extLst>
                      <a:ext uri="{FF2B5EF4-FFF2-40B4-BE49-F238E27FC236}">
                        <a16:creationId xmlns:a16="http://schemas.microsoft.com/office/drawing/2014/main" id="{4F146D78-4EFE-4D45-92CF-0F134D4709AC}"/>
                      </a:ext>
                    </a:extLst>
                  </p:cNvPr>
                  <p:cNvSpPr/>
                  <p:nvPr/>
                </p:nvSpPr>
                <p:spPr bwMode="auto">
                  <a:xfrm>
                    <a:off x="-2079843" y="855554"/>
                    <a:ext cx="36576" cy="360173"/>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39906"/>
                      <a:gd name="connsiteX1" fmla="*/ 41186 w 41186"/>
                      <a:gd name="connsiteY1" fmla="*/ 31682 h 439906"/>
                      <a:gd name="connsiteX2" fmla="*/ 39040 w 41186"/>
                      <a:gd name="connsiteY2" fmla="*/ 436080 h 439906"/>
                      <a:gd name="connsiteX3" fmla="*/ 230 w 41186"/>
                      <a:gd name="connsiteY3" fmla="*/ 439906 h 439906"/>
                      <a:gd name="connsiteX4" fmla="*/ 229 w 41186"/>
                      <a:gd name="connsiteY4" fmla="*/ 0 h 439906"/>
                      <a:gd name="connsiteX0" fmla="*/ 229 w 41186"/>
                      <a:gd name="connsiteY0" fmla="*/ 0 h 460015"/>
                      <a:gd name="connsiteX1" fmla="*/ 41186 w 41186"/>
                      <a:gd name="connsiteY1" fmla="*/ 31682 h 460015"/>
                      <a:gd name="connsiteX2" fmla="*/ 39040 w 41186"/>
                      <a:gd name="connsiteY2" fmla="*/ 436080 h 460015"/>
                      <a:gd name="connsiteX3" fmla="*/ 230 w 41186"/>
                      <a:gd name="connsiteY3" fmla="*/ 460015 h 460015"/>
                      <a:gd name="connsiteX4" fmla="*/ 229 w 41186"/>
                      <a:gd name="connsiteY4" fmla="*/ 0 h 460015"/>
                      <a:gd name="connsiteX0" fmla="*/ 2257 w 41068"/>
                      <a:gd name="connsiteY0" fmla="*/ 0 h 506938"/>
                      <a:gd name="connsiteX1" fmla="*/ 41068 w 41068"/>
                      <a:gd name="connsiteY1" fmla="*/ 78605 h 506938"/>
                      <a:gd name="connsiteX2" fmla="*/ 38922 w 41068"/>
                      <a:gd name="connsiteY2" fmla="*/ 483003 h 506938"/>
                      <a:gd name="connsiteX3" fmla="*/ 112 w 41068"/>
                      <a:gd name="connsiteY3" fmla="*/ 506938 h 506938"/>
                      <a:gd name="connsiteX4" fmla="*/ 2257 w 41068"/>
                      <a:gd name="connsiteY4" fmla="*/ 0 h 506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68" h="506938">
                        <a:moveTo>
                          <a:pt x="2257" y="0"/>
                        </a:moveTo>
                        <a:lnTo>
                          <a:pt x="41068" y="78605"/>
                        </a:lnTo>
                        <a:cubicBezTo>
                          <a:pt x="40353" y="213404"/>
                          <a:pt x="39637" y="348204"/>
                          <a:pt x="38922" y="483003"/>
                        </a:cubicBezTo>
                        <a:lnTo>
                          <a:pt x="112" y="506938"/>
                        </a:lnTo>
                        <a:cubicBezTo>
                          <a:pt x="-682" y="360820"/>
                          <a:pt x="3051" y="146118"/>
                          <a:pt x="2257"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382" name="Rectangle 4098">
                  <a:extLst>
                    <a:ext uri="{FF2B5EF4-FFF2-40B4-BE49-F238E27FC236}">
                      <a16:creationId xmlns:a16="http://schemas.microsoft.com/office/drawing/2014/main" id="{EB0DAAB0-67DC-4630-B537-D019C2B30D39}"/>
                    </a:ext>
                  </a:extLst>
                </p:cNvPr>
                <p:cNvSpPr/>
                <p:nvPr/>
              </p:nvSpPr>
              <p:spPr bwMode="auto">
                <a:xfrm>
                  <a:off x="8738635" y="4799880"/>
                  <a:ext cx="70201" cy="43814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374" name="Freeform: Shape 373">
                <a:extLst>
                  <a:ext uri="{FF2B5EF4-FFF2-40B4-BE49-F238E27FC236}">
                    <a16:creationId xmlns:a16="http://schemas.microsoft.com/office/drawing/2014/main" id="{A2773AC2-9E95-4196-875A-5A4B866D1849}"/>
                  </a:ext>
                </a:extLst>
              </p:cNvPr>
              <p:cNvSpPr/>
              <p:nvPr/>
            </p:nvSpPr>
            <p:spPr bwMode="auto">
              <a:xfrm>
                <a:off x="8068101" y="5392335"/>
                <a:ext cx="240470" cy="334018"/>
              </a:xfrm>
              <a:custGeom>
                <a:avLst/>
                <a:gdLst>
                  <a:gd name="connsiteX0" fmla="*/ 188056 w 240470"/>
                  <a:gd name="connsiteY0" fmla="*/ 0 h 334018"/>
                  <a:gd name="connsiteX1" fmla="*/ 213083 w 240470"/>
                  <a:gd name="connsiteY1" fmla="*/ 53554 h 334018"/>
                  <a:gd name="connsiteX2" fmla="*/ 240470 w 240470"/>
                  <a:gd name="connsiteY2" fmla="*/ 110376 h 334018"/>
                  <a:gd name="connsiteX3" fmla="*/ 185055 w 240470"/>
                  <a:gd name="connsiteY3" fmla="*/ 169998 h 334018"/>
                  <a:gd name="connsiteX4" fmla="*/ 155845 w 240470"/>
                  <a:gd name="connsiteY4" fmla="*/ 200594 h 334018"/>
                  <a:gd name="connsiteX5" fmla="*/ 126893 w 240470"/>
                  <a:gd name="connsiteY5" fmla="*/ 229255 h 334018"/>
                  <a:gd name="connsiteX6" fmla="*/ 96440 w 240470"/>
                  <a:gd name="connsiteY6" fmla="*/ 258702 h 334018"/>
                  <a:gd name="connsiteX7" fmla="*/ 64998 w 240470"/>
                  <a:gd name="connsiteY7" fmla="*/ 285062 h 334018"/>
                  <a:gd name="connsiteX8" fmla="*/ 32312 w 240470"/>
                  <a:gd name="connsiteY8" fmla="*/ 310273 h 334018"/>
                  <a:gd name="connsiteX9" fmla="*/ 0 w 240470"/>
                  <a:gd name="connsiteY9" fmla="*/ 334018 h 334018"/>
                  <a:gd name="connsiteX10" fmla="*/ 0 w 240470"/>
                  <a:gd name="connsiteY10" fmla="*/ 193589 h 334018"/>
                  <a:gd name="connsiteX11" fmla="*/ 51187 w 240470"/>
                  <a:gd name="connsiteY11" fmla="*/ 136472 h 334018"/>
                  <a:gd name="connsiteX12" fmla="*/ 85157 w 240470"/>
                  <a:gd name="connsiteY12" fmla="*/ 101583 h 334018"/>
                  <a:gd name="connsiteX13" fmla="*/ 117626 w 240470"/>
                  <a:gd name="connsiteY13" fmla="*/ 67479 h 334018"/>
                  <a:gd name="connsiteX14" fmla="*/ 151596 w 240470"/>
                  <a:gd name="connsiteY14" fmla="*/ 32589 h 334018"/>
                  <a:gd name="connsiteX15" fmla="*/ 188056 w 240470"/>
                  <a:gd name="connsiteY15" fmla="*/ 0 h 334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0470" h="334018">
                    <a:moveTo>
                      <a:pt x="188056" y="0"/>
                    </a:moveTo>
                    <a:lnTo>
                      <a:pt x="213083" y="53554"/>
                    </a:lnTo>
                    <a:lnTo>
                      <a:pt x="240470" y="110376"/>
                    </a:lnTo>
                    <a:lnTo>
                      <a:pt x="185055" y="169998"/>
                    </a:lnTo>
                    <a:lnTo>
                      <a:pt x="155845" y="200594"/>
                    </a:lnTo>
                    <a:lnTo>
                      <a:pt x="126893" y="229255"/>
                    </a:lnTo>
                    <a:lnTo>
                      <a:pt x="96440" y="258702"/>
                    </a:lnTo>
                    <a:lnTo>
                      <a:pt x="64998" y="285062"/>
                    </a:lnTo>
                    <a:lnTo>
                      <a:pt x="32312" y="310273"/>
                    </a:lnTo>
                    <a:lnTo>
                      <a:pt x="0" y="334018"/>
                    </a:lnTo>
                    <a:lnTo>
                      <a:pt x="0" y="193589"/>
                    </a:lnTo>
                    <a:lnTo>
                      <a:pt x="51187" y="136472"/>
                    </a:lnTo>
                    <a:lnTo>
                      <a:pt x="85157" y="101583"/>
                    </a:lnTo>
                    <a:lnTo>
                      <a:pt x="117626" y="67479"/>
                    </a:lnTo>
                    <a:lnTo>
                      <a:pt x="151596" y="32589"/>
                    </a:lnTo>
                    <a:lnTo>
                      <a:pt x="188056" y="0"/>
                    </a:lnTo>
                    <a:close/>
                  </a:path>
                </a:pathLst>
              </a:custGeom>
              <a:grpFill/>
              <a:ln w="0">
                <a:noFill/>
                <a:miter lim="800000"/>
                <a:headEnd/>
                <a:tailEnd/>
              </a:ln>
            </p:spPr>
            <p:txBody>
              <a:bodyPr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sp>
        <p:nvSpPr>
          <p:cNvPr id="9" name="TextBox 8"/>
          <p:cNvSpPr txBox="1"/>
          <p:nvPr/>
        </p:nvSpPr>
        <p:spPr>
          <a:xfrm>
            <a:off x="661415" y="3971695"/>
            <a:ext cx="2070310"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Radiation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Carcinogens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Replication errors</a:t>
            </a:r>
          </a:p>
        </p:txBody>
      </p:sp>
      <p:cxnSp>
        <p:nvCxnSpPr>
          <p:cNvPr id="21" name="Straight Arrow Connector 20"/>
          <p:cNvCxnSpPr>
            <a:cxnSpLocks/>
          </p:cNvCxnSpPr>
          <p:nvPr/>
        </p:nvCxnSpPr>
        <p:spPr>
          <a:xfrm>
            <a:off x="5467534" y="2089516"/>
            <a:ext cx="1371600" cy="0"/>
          </a:xfrm>
          <a:prstGeom prst="straightConnector1">
            <a:avLst/>
          </a:prstGeom>
          <a:ln w="38100" cmpd="sng">
            <a:solidFill>
              <a:schemeClr val="bg1"/>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17" name="Lightning Bolt 16">
            <a:extLst>
              <a:ext uri="{FF2B5EF4-FFF2-40B4-BE49-F238E27FC236}">
                <a16:creationId xmlns:a16="http://schemas.microsoft.com/office/drawing/2014/main" id="{9157FB36-9109-C545-9481-A63C45DB9BE1}"/>
              </a:ext>
            </a:extLst>
          </p:cNvPr>
          <p:cNvSpPr/>
          <p:nvPr/>
        </p:nvSpPr>
        <p:spPr>
          <a:xfrm rot="15056283">
            <a:off x="886721" y="3367422"/>
            <a:ext cx="567711" cy="771830"/>
          </a:xfrm>
          <a:prstGeom prst="lightningBolt">
            <a:avLst/>
          </a:prstGeom>
          <a:solidFill>
            <a:schemeClr val="accent5"/>
          </a:solid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8" name="TextBox 37">
            <a:extLst>
              <a:ext uri="{FF2B5EF4-FFF2-40B4-BE49-F238E27FC236}">
                <a16:creationId xmlns:a16="http://schemas.microsoft.com/office/drawing/2014/main" id="{9BA8C7EF-3E02-C34F-81BC-5681E98D7B81}"/>
              </a:ext>
            </a:extLst>
          </p:cNvPr>
          <p:cNvSpPr txBox="1"/>
          <p:nvPr/>
        </p:nvSpPr>
        <p:spPr>
          <a:xfrm>
            <a:off x="6970160" y="3448346"/>
            <a:ext cx="222783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Mutation</a:t>
            </a:r>
          </a:p>
        </p:txBody>
      </p:sp>
      <p:cxnSp>
        <p:nvCxnSpPr>
          <p:cNvPr id="40" name="Straight Arrow Connector 39">
            <a:extLst>
              <a:ext uri="{FF2B5EF4-FFF2-40B4-BE49-F238E27FC236}">
                <a16:creationId xmlns:a16="http://schemas.microsoft.com/office/drawing/2014/main" id="{4C5698F9-5CAD-624A-80DC-17D43CFCAD25}"/>
              </a:ext>
            </a:extLst>
          </p:cNvPr>
          <p:cNvCxnSpPr>
            <a:cxnSpLocks/>
          </p:cNvCxnSpPr>
          <p:nvPr/>
        </p:nvCxnSpPr>
        <p:spPr>
          <a:xfrm flipV="1">
            <a:off x="4348174" y="3564942"/>
            <a:ext cx="1121965" cy="14789"/>
          </a:xfrm>
          <a:prstGeom prst="straightConnector1">
            <a:avLst/>
          </a:prstGeom>
          <a:ln w="3810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B6268594-F4D8-454F-8896-4342629FD917}"/>
              </a:ext>
            </a:extLst>
          </p:cNvPr>
          <p:cNvSpPr txBox="1"/>
          <p:nvPr/>
        </p:nvSpPr>
        <p:spPr>
          <a:xfrm>
            <a:off x="5485290" y="3169468"/>
            <a:ext cx="1223733" cy="400110"/>
          </a:xfrm>
          <a:prstGeom prst="rect">
            <a:avLst/>
          </a:prstGeom>
          <a:noFill/>
        </p:spPr>
        <p:txBody>
          <a:bodyPr wrap="none" rtlCol="0">
            <a:spAutoFit/>
          </a:bodyPr>
          <a:lstStyle>
            <a:defPPr>
              <a:defRPr lang="en-US"/>
            </a:defPPr>
            <a:lvl1pPr algn="ctr">
              <a:defRPr sz="2000" b="1">
                <a:solidFill>
                  <a:schemeClr val="bg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Imperfect</a:t>
            </a:r>
          </a:p>
        </p:txBody>
      </p:sp>
      <p:sp>
        <p:nvSpPr>
          <p:cNvPr id="44" name="5-Point Star 43">
            <a:extLst>
              <a:ext uri="{FF2B5EF4-FFF2-40B4-BE49-F238E27FC236}">
                <a16:creationId xmlns:a16="http://schemas.microsoft.com/office/drawing/2014/main" id="{51E9C1AE-FBE1-7842-8781-BE60862FAE12}"/>
              </a:ext>
            </a:extLst>
          </p:cNvPr>
          <p:cNvSpPr/>
          <p:nvPr/>
        </p:nvSpPr>
        <p:spPr>
          <a:xfrm>
            <a:off x="7206557" y="3805618"/>
            <a:ext cx="237350" cy="237350"/>
          </a:xfrm>
          <a:prstGeom prst="star5">
            <a:avLst/>
          </a:prstGeom>
          <a:solidFill>
            <a:schemeClr val="accent3"/>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cxnSp>
        <p:nvCxnSpPr>
          <p:cNvPr id="47" name="Straight Arrow Connector 46">
            <a:extLst>
              <a:ext uri="{FF2B5EF4-FFF2-40B4-BE49-F238E27FC236}">
                <a16:creationId xmlns:a16="http://schemas.microsoft.com/office/drawing/2014/main" id="{4C70896F-0CF5-B547-99B1-C247745BC4B9}"/>
              </a:ext>
            </a:extLst>
          </p:cNvPr>
          <p:cNvCxnSpPr>
            <a:cxnSpLocks/>
          </p:cNvCxnSpPr>
          <p:nvPr/>
        </p:nvCxnSpPr>
        <p:spPr>
          <a:xfrm>
            <a:off x="2731725" y="3584516"/>
            <a:ext cx="582305" cy="0"/>
          </a:xfrm>
          <a:prstGeom prst="straightConnector1">
            <a:avLst/>
          </a:prstGeom>
          <a:ln w="38100" cmpd="sng">
            <a:solidFill>
              <a:schemeClr val="bg1"/>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49" name="Octagon 48">
            <a:extLst>
              <a:ext uri="{FF2B5EF4-FFF2-40B4-BE49-F238E27FC236}">
                <a16:creationId xmlns:a16="http://schemas.microsoft.com/office/drawing/2014/main" id="{DD458F14-AFDB-7A4E-80D6-F80DD5EC6AA8}"/>
              </a:ext>
            </a:extLst>
          </p:cNvPr>
          <p:cNvSpPr/>
          <p:nvPr/>
        </p:nvSpPr>
        <p:spPr>
          <a:xfrm>
            <a:off x="3389536" y="3151485"/>
            <a:ext cx="894522" cy="894522"/>
          </a:xfrm>
          <a:prstGeom prst="octagon">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51" name="TextBox 50">
            <a:extLst>
              <a:ext uri="{FF2B5EF4-FFF2-40B4-BE49-F238E27FC236}">
                <a16:creationId xmlns:a16="http://schemas.microsoft.com/office/drawing/2014/main" id="{377AAF4B-F874-3D4B-BCD9-01DC8ADD12E5}"/>
              </a:ext>
            </a:extLst>
          </p:cNvPr>
          <p:cNvSpPr txBox="1"/>
          <p:nvPr/>
        </p:nvSpPr>
        <p:spPr>
          <a:xfrm>
            <a:off x="3335180" y="3372581"/>
            <a:ext cx="101585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a:ea typeface="+mn-ea"/>
                <a:cs typeface="+mn-cs"/>
              </a:rPr>
              <a:t>STOP</a:t>
            </a:r>
          </a:p>
        </p:txBody>
      </p:sp>
      <p:sp>
        <p:nvSpPr>
          <p:cNvPr id="53" name="TextBox 52">
            <a:extLst>
              <a:ext uri="{FF2B5EF4-FFF2-40B4-BE49-F238E27FC236}">
                <a16:creationId xmlns:a16="http://schemas.microsoft.com/office/drawing/2014/main" id="{EF67CC8F-C654-C04F-B887-27480246C044}"/>
              </a:ext>
            </a:extLst>
          </p:cNvPr>
          <p:cNvSpPr txBox="1"/>
          <p:nvPr/>
        </p:nvSpPr>
        <p:spPr>
          <a:xfrm>
            <a:off x="4363499" y="2821862"/>
            <a:ext cx="873381"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Repair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DNA</a:t>
            </a:r>
          </a:p>
        </p:txBody>
      </p:sp>
      <p:cxnSp>
        <p:nvCxnSpPr>
          <p:cNvPr id="67" name="Straight Arrow Connector 66">
            <a:extLst>
              <a:ext uri="{FF2B5EF4-FFF2-40B4-BE49-F238E27FC236}">
                <a16:creationId xmlns:a16="http://schemas.microsoft.com/office/drawing/2014/main" id="{92CADFD0-8D8F-5841-9CF1-0BCB88ECF728}"/>
              </a:ext>
            </a:extLst>
          </p:cNvPr>
          <p:cNvCxnSpPr>
            <a:cxnSpLocks/>
          </p:cNvCxnSpPr>
          <p:nvPr/>
        </p:nvCxnSpPr>
        <p:spPr>
          <a:xfrm flipH="1" flipV="1">
            <a:off x="5470140" y="2071760"/>
            <a:ext cx="15150" cy="3116195"/>
          </a:xfrm>
          <a:prstGeom prst="straightConnector1">
            <a:avLst/>
          </a:prstGeom>
          <a:ln w="38100" cmpd="sng">
            <a:solidFill>
              <a:schemeClr val="bg1"/>
            </a:solidFill>
            <a:headEnd type="none"/>
            <a:tailEnd type="none"/>
          </a:ln>
          <a:effectLst/>
        </p:spPr>
        <p:style>
          <a:lnRef idx="2">
            <a:schemeClr val="accent1"/>
          </a:lnRef>
          <a:fillRef idx="0">
            <a:schemeClr val="accent1"/>
          </a:fillRef>
          <a:effectRef idx="1">
            <a:schemeClr val="accent1"/>
          </a:effectRef>
          <a:fontRef idx="minor">
            <a:schemeClr val="tx1"/>
          </a:fontRef>
        </p:style>
      </p:cxnSp>
      <p:grpSp>
        <p:nvGrpSpPr>
          <p:cNvPr id="32" name="Group 7">
            <a:extLst>
              <a:ext uri="{FF2B5EF4-FFF2-40B4-BE49-F238E27FC236}">
                <a16:creationId xmlns:a16="http://schemas.microsoft.com/office/drawing/2014/main" id="{0F1CA7F0-543C-44D9-AE89-D2780E66D69C}"/>
              </a:ext>
            </a:extLst>
          </p:cNvPr>
          <p:cNvGrpSpPr>
            <a:grpSpLocks/>
          </p:cNvGrpSpPr>
          <p:nvPr/>
        </p:nvGrpSpPr>
        <p:grpSpPr bwMode="auto">
          <a:xfrm>
            <a:off x="9389569" y="6216652"/>
            <a:ext cx="2488502" cy="447822"/>
            <a:chOff x="9527309" y="3551529"/>
            <a:chExt cx="2488502" cy="448324"/>
          </a:xfrm>
        </p:grpSpPr>
        <p:pic>
          <p:nvPicPr>
            <p:cNvPr id="34" name="Picture 9">
              <a:extLst>
                <a:ext uri="{FF2B5EF4-FFF2-40B4-BE49-F238E27FC236}">
                  <a16:creationId xmlns:a16="http://schemas.microsoft.com/office/drawing/2014/main" id="{E5B66A44-3D83-43DE-AD82-3F53BB84915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1" name="Rectangle 40">
              <a:extLst>
                <a:ext uri="{FF2B5EF4-FFF2-40B4-BE49-F238E27FC236}">
                  <a16:creationId xmlns:a16="http://schemas.microsoft.com/office/drawing/2014/main" id="{83E376E6-7F07-4145-94BB-8A3CBE54EDE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42" name="Text Box 11">
            <a:extLst>
              <a:ext uri="{FF2B5EF4-FFF2-40B4-BE49-F238E27FC236}">
                <a16:creationId xmlns:a16="http://schemas.microsoft.com/office/drawing/2014/main" id="{B88DD24C-5E6C-4C5E-8529-5CD79CD04371}"/>
              </a:ext>
            </a:extLst>
          </p:cNvPr>
          <p:cNvSpPr txBox="1">
            <a:spLocks noChangeArrowheads="1"/>
          </p:cNvSpPr>
          <p:nvPr/>
        </p:nvSpPr>
        <p:spPr bwMode="auto">
          <a:xfrm>
            <a:off x="424171" y="637640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defPPr>
              <a:defRPr lang="en-US"/>
            </a:defPPr>
            <a:lvl1pPr eaLnBrk="1" hangingPunct="1">
              <a:lnSpc>
                <a:spcPct val="100000"/>
              </a:lnSpc>
              <a:buClrTx/>
              <a:buFontTx/>
              <a:buNone/>
              <a:defRPr sz="1400" b="0">
                <a:solidFill>
                  <a:schemeClr val="bg2"/>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pitchFamily="-65" charset="-128"/>
                <a:cs typeface="Arial" panose="020B0604020202020204" pitchFamily="34" charset="0"/>
              </a:rPr>
              <a:t>Griffiths. An Introduction to Genetic Analysis. 2000.</a:t>
            </a:r>
          </a:p>
        </p:txBody>
      </p:sp>
      <p:sp>
        <p:nvSpPr>
          <p:cNvPr id="2" name="Title 1">
            <a:extLst>
              <a:ext uri="{FF2B5EF4-FFF2-40B4-BE49-F238E27FC236}">
                <a16:creationId xmlns:a16="http://schemas.microsoft.com/office/drawing/2014/main" id="{D33DEC77-DACD-4215-A2E9-63440CB917B2}"/>
              </a:ext>
            </a:extLst>
          </p:cNvPr>
          <p:cNvSpPr>
            <a:spLocks noGrp="1"/>
          </p:cNvSpPr>
          <p:nvPr>
            <p:ph type="title"/>
          </p:nvPr>
        </p:nvSpPr>
        <p:spPr/>
        <p:txBody>
          <a:bodyPr/>
          <a:lstStyle/>
          <a:p>
            <a:r>
              <a:rPr lang="en-US" dirty="0"/>
              <a:t>DNA Is Constantly Damaged and Repaired</a:t>
            </a:r>
          </a:p>
        </p:txBody>
      </p:sp>
      <p:sp>
        <p:nvSpPr>
          <p:cNvPr id="46" name="TextBox 45">
            <a:extLst>
              <a:ext uri="{FF2B5EF4-FFF2-40B4-BE49-F238E27FC236}">
                <a16:creationId xmlns:a16="http://schemas.microsoft.com/office/drawing/2014/main" id="{98516586-21E5-450F-BBF2-AC3F1733383E}"/>
              </a:ext>
            </a:extLst>
          </p:cNvPr>
          <p:cNvSpPr txBox="1"/>
          <p:nvPr/>
        </p:nvSpPr>
        <p:spPr>
          <a:xfrm>
            <a:off x="7389551" y="4877462"/>
            <a:ext cx="101585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a:ea typeface="+mn-ea"/>
                <a:cs typeface="+mn-cs"/>
              </a:rPr>
              <a:t>STOP</a:t>
            </a:r>
          </a:p>
        </p:txBody>
      </p:sp>
      <p:cxnSp>
        <p:nvCxnSpPr>
          <p:cNvPr id="48" name="Straight Arrow Connector 47">
            <a:extLst>
              <a:ext uri="{FF2B5EF4-FFF2-40B4-BE49-F238E27FC236}">
                <a16:creationId xmlns:a16="http://schemas.microsoft.com/office/drawing/2014/main" id="{37B199D9-92B1-4560-8CD7-A23B90A46F2D}"/>
              </a:ext>
            </a:extLst>
          </p:cNvPr>
          <p:cNvCxnSpPr>
            <a:cxnSpLocks/>
          </p:cNvCxnSpPr>
          <p:nvPr/>
        </p:nvCxnSpPr>
        <p:spPr>
          <a:xfrm>
            <a:off x="5485290" y="3566760"/>
            <a:ext cx="1371600" cy="0"/>
          </a:xfrm>
          <a:prstGeom prst="straightConnector1">
            <a:avLst/>
          </a:prstGeom>
          <a:ln w="38100" cmpd="sng">
            <a:solidFill>
              <a:schemeClr val="bg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50" name="Straight Arrow Connector 49">
            <a:extLst>
              <a:ext uri="{FF2B5EF4-FFF2-40B4-BE49-F238E27FC236}">
                <a16:creationId xmlns:a16="http://schemas.microsoft.com/office/drawing/2014/main" id="{88EA60D2-1085-4275-BE98-13014DDEF8AD}"/>
              </a:ext>
            </a:extLst>
          </p:cNvPr>
          <p:cNvCxnSpPr>
            <a:cxnSpLocks/>
          </p:cNvCxnSpPr>
          <p:nvPr/>
        </p:nvCxnSpPr>
        <p:spPr>
          <a:xfrm>
            <a:off x="5476412" y="5169800"/>
            <a:ext cx="1371600" cy="0"/>
          </a:xfrm>
          <a:prstGeom prst="straightConnector1">
            <a:avLst/>
          </a:prstGeom>
          <a:ln w="38100" cmpd="sng">
            <a:solidFill>
              <a:schemeClr val="bg1"/>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52" name="TextBox 51">
            <a:extLst>
              <a:ext uri="{FF2B5EF4-FFF2-40B4-BE49-F238E27FC236}">
                <a16:creationId xmlns:a16="http://schemas.microsoft.com/office/drawing/2014/main" id="{F70FDE8B-7CEB-4283-A6DA-C1B19756B6D9}"/>
              </a:ext>
            </a:extLst>
          </p:cNvPr>
          <p:cNvSpPr txBox="1"/>
          <p:nvPr/>
        </p:nvSpPr>
        <p:spPr>
          <a:xfrm>
            <a:off x="5755177" y="4746837"/>
            <a:ext cx="814070" cy="400110"/>
          </a:xfrm>
          <a:prstGeom prst="rect">
            <a:avLst/>
          </a:prstGeom>
          <a:noFill/>
        </p:spPr>
        <p:txBody>
          <a:bodyPr wrap="none" rtlCol="0">
            <a:spAutoFit/>
          </a:bodyPr>
          <a:lstStyle>
            <a:defPPr>
              <a:defRPr lang="en-US"/>
            </a:defPPr>
            <a:lvl1pPr algn="ctr">
              <a:defRPr sz="2000" b="1">
                <a:solidFill>
                  <a:schemeClr val="bg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Failed</a:t>
            </a:r>
          </a:p>
        </p:txBody>
      </p:sp>
      <p:sp>
        <p:nvSpPr>
          <p:cNvPr id="54" name="TextBox 53">
            <a:extLst>
              <a:ext uri="{FF2B5EF4-FFF2-40B4-BE49-F238E27FC236}">
                <a16:creationId xmlns:a16="http://schemas.microsoft.com/office/drawing/2014/main" id="{08D0951A-B897-4D3E-BE24-F1DC44B096C1}"/>
              </a:ext>
            </a:extLst>
          </p:cNvPr>
          <p:cNvSpPr txBox="1"/>
          <p:nvPr/>
        </p:nvSpPr>
        <p:spPr>
          <a:xfrm>
            <a:off x="5560033" y="1686369"/>
            <a:ext cx="940707" cy="400110"/>
          </a:xfrm>
          <a:prstGeom prst="rect">
            <a:avLst/>
          </a:prstGeom>
          <a:noFill/>
        </p:spPr>
        <p:txBody>
          <a:bodyPr wrap="none" rtlCol="0">
            <a:spAutoFit/>
          </a:bodyPr>
          <a:lstStyle>
            <a:defPPr>
              <a:defRPr lang="en-US"/>
            </a:defPPr>
            <a:lvl1pPr algn="ctr">
              <a:defRPr sz="2000" b="1">
                <a:solidFill>
                  <a:schemeClr val="bg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Perfect</a:t>
            </a:r>
          </a:p>
        </p:txBody>
      </p:sp>
      <p:sp>
        <p:nvSpPr>
          <p:cNvPr id="13" name="Rectangle 12">
            <a:extLst>
              <a:ext uri="{FF2B5EF4-FFF2-40B4-BE49-F238E27FC236}">
                <a16:creationId xmlns:a16="http://schemas.microsoft.com/office/drawing/2014/main" id="{0C1ACE16-FDBA-494A-8711-85E22BC31C2C}"/>
              </a:ext>
            </a:extLst>
          </p:cNvPr>
          <p:cNvSpPr/>
          <p:nvPr/>
        </p:nvSpPr>
        <p:spPr>
          <a:xfrm>
            <a:off x="9179371" y="2969041"/>
            <a:ext cx="2698700"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Reduced efficacy </a:t>
            </a:r>
            <a:br>
              <a:rPr kumimoji="0" 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of DNA damage response promotes carcinogenesis</a:t>
            </a:r>
          </a:p>
        </p:txBody>
      </p:sp>
      <p:sp>
        <p:nvSpPr>
          <p:cNvPr id="55" name="Rectangle 54">
            <a:extLst>
              <a:ext uri="{FF2B5EF4-FFF2-40B4-BE49-F238E27FC236}">
                <a16:creationId xmlns:a16="http://schemas.microsoft.com/office/drawing/2014/main" id="{6831F588-59B8-48C4-8400-0F0E641DDFB7}"/>
              </a:ext>
            </a:extLst>
          </p:cNvPr>
          <p:cNvSpPr/>
          <p:nvPr/>
        </p:nvSpPr>
        <p:spPr>
          <a:xfrm>
            <a:off x="6552288" y="5490532"/>
            <a:ext cx="2698700"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Replication collapse and cell death</a:t>
            </a:r>
          </a:p>
        </p:txBody>
      </p:sp>
      <p:pic>
        <p:nvPicPr>
          <p:cNvPr id="33" name="Picture 32">
            <a:extLst>
              <a:ext uri="{FF2B5EF4-FFF2-40B4-BE49-F238E27FC236}">
                <a16:creationId xmlns:a16="http://schemas.microsoft.com/office/drawing/2014/main" id="{885D955D-382D-4D08-A273-AF4D6264923B}"/>
              </a:ext>
            </a:extLst>
          </p:cNvPr>
          <p:cNvPicPr>
            <a:picLocks noChangeAspect="1"/>
          </p:cNvPicPr>
          <p:nvPr/>
        </p:nvPicPr>
        <p:blipFill>
          <a:blip r:embed="rId5"/>
          <a:stretch>
            <a:fillRect/>
          </a:stretch>
        </p:blipFill>
        <p:spPr>
          <a:xfrm>
            <a:off x="7414760" y="4588485"/>
            <a:ext cx="908927" cy="941979"/>
          </a:xfrm>
          <a:prstGeom prst="rect">
            <a:avLst/>
          </a:prstGeom>
        </p:spPr>
      </p:pic>
      <p:grpSp>
        <p:nvGrpSpPr>
          <p:cNvPr id="4" name="Group 3">
            <a:extLst>
              <a:ext uri="{FF2B5EF4-FFF2-40B4-BE49-F238E27FC236}">
                <a16:creationId xmlns:a16="http://schemas.microsoft.com/office/drawing/2014/main" id="{E516E7CE-700B-461A-A418-0F40B1513AFB}"/>
              </a:ext>
            </a:extLst>
          </p:cNvPr>
          <p:cNvGrpSpPr/>
          <p:nvPr/>
        </p:nvGrpSpPr>
        <p:grpSpPr>
          <a:xfrm rot="162851">
            <a:off x="644668" y="2143455"/>
            <a:ext cx="2269583" cy="456241"/>
            <a:chOff x="648624" y="1869343"/>
            <a:chExt cx="2945541" cy="592125"/>
          </a:xfrm>
        </p:grpSpPr>
        <p:grpSp>
          <p:nvGrpSpPr>
            <p:cNvPr id="90" name="Group 89">
              <a:extLst>
                <a:ext uri="{FF2B5EF4-FFF2-40B4-BE49-F238E27FC236}">
                  <a16:creationId xmlns:a16="http://schemas.microsoft.com/office/drawing/2014/main" id="{32D2CEB0-DED5-4F7B-BC3F-8BF5E8DCB29C}"/>
                </a:ext>
              </a:extLst>
            </p:cNvPr>
            <p:cNvGrpSpPr/>
            <p:nvPr/>
          </p:nvGrpSpPr>
          <p:grpSpPr>
            <a:xfrm rot="20990365">
              <a:off x="648624" y="1869343"/>
              <a:ext cx="1695529" cy="592125"/>
              <a:chOff x="8010137" y="5199552"/>
              <a:chExt cx="2296430" cy="801976"/>
            </a:xfrm>
            <a:solidFill>
              <a:schemeClr val="bg2"/>
            </a:solidFill>
          </p:grpSpPr>
          <p:sp>
            <p:nvSpPr>
              <p:cNvPr id="91" name="Rectangle 4098">
                <a:extLst>
                  <a:ext uri="{FF2B5EF4-FFF2-40B4-BE49-F238E27FC236}">
                    <a16:creationId xmlns:a16="http://schemas.microsoft.com/office/drawing/2014/main" id="{7A57DC90-7306-41E3-8BD2-1D68C6BC512C}"/>
                  </a:ext>
                </a:extLst>
              </p:cNvPr>
              <p:cNvSpPr/>
              <p:nvPr/>
            </p:nvSpPr>
            <p:spPr bwMode="auto">
              <a:xfrm rot="453588">
                <a:off x="8118829" y="5199552"/>
                <a:ext cx="70201" cy="37486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68784"/>
                  <a:gd name="connsiteX1" fmla="*/ 41186 w 41186"/>
                  <a:gd name="connsiteY1" fmla="*/ 31682 h 468784"/>
                  <a:gd name="connsiteX2" fmla="*/ 41186 w 41186"/>
                  <a:gd name="connsiteY2" fmla="*/ 462893 h 468784"/>
                  <a:gd name="connsiteX3" fmla="*/ 230 w 41186"/>
                  <a:gd name="connsiteY3" fmla="*/ 468784 h 468784"/>
                  <a:gd name="connsiteX4" fmla="*/ 229 w 41186"/>
                  <a:gd name="connsiteY4" fmla="*/ 0 h 468784"/>
                  <a:gd name="connsiteX0" fmla="*/ 229 w 41186"/>
                  <a:gd name="connsiteY0" fmla="*/ 0 h 468784"/>
                  <a:gd name="connsiteX1" fmla="*/ 41186 w 41186"/>
                  <a:gd name="connsiteY1" fmla="*/ 31682 h 468784"/>
                  <a:gd name="connsiteX2" fmla="*/ 29750 w 41186"/>
                  <a:gd name="connsiteY2" fmla="*/ 462893 h 468784"/>
                  <a:gd name="connsiteX3" fmla="*/ 230 w 41186"/>
                  <a:gd name="connsiteY3" fmla="*/ 468784 h 468784"/>
                  <a:gd name="connsiteX4" fmla="*/ 229 w 41186"/>
                  <a:gd name="connsiteY4" fmla="*/ 0 h 468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68784">
                    <a:moveTo>
                      <a:pt x="229" y="0"/>
                    </a:moveTo>
                    <a:lnTo>
                      <a:pt x="41186" y="31682"/>
                    </a:lnTo>
                    <a:lnTo>
                      <a:pt x="29750" y="462893"/>
                    </a:lnTo>
                    <a:lnTo>
                      <a:pt x="230" y="468784"/>
                    </a:lnTo>
                    <a:cubicBezTo>
                      <a:pt x="-564" y="322666"/>
                      <a:pt x="1023" y="146118"/>
                      <a:pt x="22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92" name="Group 91">
                <a:extLst>
                  <a:ext uri="{FF2B5EF4-FFF2-40B4-BE49-F238E27FC236}">
                    <a16:creationId xmlns:a16="http://schemas.microsoft.com/office/drawing/2014/main" id="{E31AFE16-9E0B-4618-A936-8B0840F9FD06}"/>
                  </a:ext>
                </a:extLst>
              </p:cNvPr>
              <p:cNvGrpSpPr/>
              <p:nvPr/>
            </p:nvGrpSpPr>
            <p:grpSpPr>
              <a:xfrm rot="453588">
                <a:off x="8010137" y="5314111"/>
                <a:ext cx="2296430" cy="687417"/>
                <a:chOff x="6601756" y="4762070"/>
                <a:chExt cx="2296430" cy="687417"/>
              </a:xfrm>
              <a:grpFill/>
            </p:grpSpPr>
            <p:sp>
              <p:nvSpPr>
                <p:cNvPr id="94" name="Freeform 79">
                  <a:extLst>
                    <a:ext uri="{FF2B5EF4-FFF2-40B4-BE49-F238E27FC236}">
                      <a16:creationId xmlns:a16="http://schemas.microsoft.com/office/drawing/2014/main" id="{1BBAF003-D784-45F4-96CE-25D7CCAD1239}"/>
                    </a:ext>
                  </a:extLst>
                </p:cNvPr>
                <p:cNvSpPr>
                  <a:spLocks/>
                </p:cNvSpPr>
                <p:nvPr/>
              </p:nvSpPr>
              <p:spPr bwMode="auto">
                <a:xfrm>
                  <a:off x="6937031" y="4766994"/>
                  <a:ext cx="278385" cy="146457"/>
                </a:xfrm>
                <a:custGeom>
                  <a:avLst/>
                  <a:gdLst>
                    <a:gd name="T0" fmla="*/ 44 w 201"/>
                    <a:gd name="T1" fmla="*/ 150 h 150"/>
                    <a:gd name="T2" fmla="*/ 44 w 201"/>
                    <a:gd name="T3" fmla="*/ 150 h 150"/>
                    <a:gd name="T4" fmla="*/ 62 w 201"/>
                    <a:gd name="T5" fmla="*/ 122 h 150"/>
                    <a:gd name="T6" fmla="*/ 80 w 201"/>
                    <a:gd name="T7" fmla="*/ 96 h 150"/>
                    <a:gd name="T8" fmla="*/ 98 w 201"/>
                    <a:gd name="T9" fmla="*/ 74 h 150"/>
                    <a:gd name="T10" fmla="*/ 107 w 201"/>
                    <a:gd name="T11" fmla="*/ 64 h 150"/>
                    <a:gd name="T12" fmla="*/ 117 w 201"/>
                    <a:gd name="T13" fmla="*/ 55 h 150"/>
                    <a:gd name="T14" fmla="*/ 126 w 201"/>
                    <a:gd name="T15" fmla="*/ 46 h 150"/>
                    <a:gd name="T16" fmla="*/ 136 w 201"/>
                    <a:gd name="T17" fmla="*/ 39 h 150"/>
                    <a:gd name="T18" fmla="*/ 146 w 201"/>
                    <a:gd name="T19" fmla="*/ 32 h 150"/>
                    <a:gd name="T20" fmla="*/ 156 w 201"/>
                    <a:gd name="T21" fmla="*/ 27 h 150"/>
                    <a:gd name="T22" fmla="*/ 167 w 201"/>
                    <a:gd name="T23" fmla="*/ 23 h 150"/>
                    <a:gd name="T24" fmla="*/ 177 w 201"/>
                    <a:gd name="T25" fmla="*/ 20 h 150"/>
                    <a:gd name="T26" fmla="*/ 189 w 201"/>
                    <a:gd name="T27" fmla="*/ 18 h 150"/>
                    <a:gd name="T28" fmla="*/ 200 w 201"/>
                    <a:gd name="T29" fmla="*/ 18 h 150"/>
                    <a:gd name="T30" fmla="*/ 201 w 201"/>
                    <a:gd name="T31" fmla="*/ 0 h 150"/>
                    <a:gd name="T32" fmla="*/ 201 w 201"/>
                    <a:gd name="T33" fmla="*/ 0 h 150"/>
                    <a:gd name="T34" fmla="*/ 185 w 201"/>
                    <a:gd name="T35" fmla="*/ 0 h 150"/>
                    <a:gd name="T36" fmla="*/ 171 w 201"/>
                    <a:gd name="T37" fmla="*/ 1 h 150"/>
                    <a:gd name="T38" fmla="*/ 156 w 201"/>
                    <a:gd name="T39" fmla="*/ 2 h 150"/>
                    <a:gd name="T40" fmla="*/ 143 w 201"/>
                    <a:gd name="T41" fmla="*/ 6 h 150"/>
                    <a:gd name="T42" fmla="*/ 129 w 201"/>
                    <a:gd name="T43" fmla="*/ 9 h 150"/>
                    <a:gd name="T44" fmla="*/ 116 w 201"/>
                    <a:gd name="T45" fmla="*/ 13 h 150"/>
                    <a:gd name="T46" fmla="*/ 102 w 201"/>
                    <a:gd name="T47" fmla="*/ 18 h 150"/>
                    <a:gd name="T48" fmla="*/ 90 w 201"/>
                    <a:gd name="T49" fmla="*/ 23 h 150"/>
                    <a:gd name="T50" fmla="*/ 77 w 201"/>
                    <a:gd name="T51" fmla="*/ 30 h 150"/>
                    <a:gd name="T52" fmla="*/ 65 w 201"/>
                    <a:gd name="T53" fmla="*/ 37 h 150"/>
                    <a:gd name="T54" fmla="*/ 43 w 201"/>
                    <a:gd name="T55" fmla="*/ 53 h 150"/>
                    <a:gd name="T56" fmla="*/ 20 w 201"/>
                    <a:gd name="T57" fmla="*/ 71 h 150"/>
                    <a:gd name="T58" fmla="*/ 0 w 201"/>
                    <a:gd name="T59" fmla="*/ 90 h 150"/>
                    <a:gd name="T60" fmla="*/ 0 w 201"/>
                    <a:gd name="T61" fmla="*/ 90 h 150"/>
                    <a:gd name="T62" fmla="*/ 22 w 201"/>
                    <a:gd name="T63" fmla="*/ 119 h 150"/>
                    <a:gd name="T64" fmla="*/ 34 w 201"/>
                    <a:gd name="T65" fmla="*/ 134 h 150"/>
                    <a:gd name="T66" fmla="*/ 44 w 201"/>
                    <a:gd name="T67" fmla="*/ 150 h 150"/>
                    <a:gd name="T68" fmla="*/ 44 w 201"/>
                    <a:gd name="T69" fmla="*/ 150 h 1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01" h="150">
                      <a:moveTo>
                        <a:pt x="44" y="150"/>
                      </a:moveTo>
                      <a:lnTo>
                        <a:pt x="44" y="150"/>
                      </a:lnTo>
                      <a:lnTo>
                        <a:pt x="62" y="122"/>
                      </a:lnTo>
                      <a:lnTo>
                        <a:pt x="80" y="96"/>
                      </a:lnTo>
                      <a:lnTo>
                        <a:pt x="98" y="74"/>
                      </a:lnTo>
                      <a:lnTo>
                        <a:pt x="107" y="64"/>
                      </a:lnTo>
                      <a:lnTo>
                        <a:pt x="117" y="55"/>
                      </a:lnTo>
                      <a:lnTo>
                        <a:pt x="126" y="46"/>
                      </a:lnTo>
                      <a:lnTo>
                        <a:pt x="136" y="39"/>
                      </a:lnTo>
                      <a:lnTo>
                        <a:pt x="146" y="32"/>
                      </a:lnTo>
                      <a:lnTo>
                        <a:pt x="156" y="27"/>
                      </a:lnTo>
                      <a:lnTo>
                        <a:pt x="167" y="23"/>
                      </a:lnTo>
                      <a:lnTo>
                        <a:pt x="177" y="20"/>
                      </a:lnTo>
                      <a:lnTo>
                        <a:pt x="189" y="18"/>
                      </a:lnTo>
                      <a:lnTo>
                        <a:pt x="200" y="18"/>
                      </a:lnTo>
                      <a:lnTo>
                        <a:pt x="201" y="0"/>
                      </a:lnTo>
                      <a:lnTo>
                        <a:pt x="185" y="0"/>
                      </a:lnTo>
                      <a:lnTo>
                        <a:pt x="171" y="1"/>
                      </a:lnTo>
                      <a:lnTo>
                        <a:pt x="156" y="2"/>
                      </a:lnTo>
                      <a:lnTo>
                        <a:pt x="143" y="6"/>
                      </a:lnTo>
                      <a:lnTo>
                        <a:pt x="129" y="9"/>
                      </a:lnTo>
                      <a:lnTo>
                        <a:pt x="116" y="13"/>
                      </a:lnTo>
                      <a:lnTo>
                        <a:pt x="102" y="18"/>
                      </a:lnTo>
                      <a:lnTo>
                        <a:pt x="90" y="23"/>
                      </a:lnTo>
                      <a:lnTo>
                        <a:pt x="77" y="30"/>
                      </a:lnTo>
                      <a:lnTo>
                        <a:pt x="65" y="37"/>
                      </a:lnTo>
                      <a:lnTo>
                        <a:pt x="43" y="53"/>
                      </a:lnTo>
                      <a:lnTo>
                        <a:pt x="20" y="71"/>
                      </a:lnTo>
                      <a:lnTo>
                        <a:pt x="0" y="90"/>
                      </a:lnTo>
                      <a:lnTo>
                        <a:pt x="22" y="119"/>
                      </a:lnTo>
                      <a:lnTo>
                        <a:pt x="34" y="134"/>
                      </a:lnTo>
                      <a:lnTo>
                        <a:pt x="44"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5" name="Freeform 83">
                  <a:extLst>
                    <a:ext uri="{FF2B5EF4-FFF2-40B4-BE49-F238E27FC236}">
                      <a16:creationId xmlns:a16="http://schemas.microsoft.com/office/drawing/2014/main" id="{E0A6B168-6EBD-4464-B2F0-DE74D24ECE3F}"/>
                    </a:ext>
                  </a:extLst>
                </p:cNvPr>
                <p:cNvSpPr>
                  <a:spLocks/>
                </p:cNvSpPr>
                <p:nvPr/>
              </p:nvSpPr>
              <p:spPr bwMode="auto">
                <a:xfrm>
                  <a:off x="6934261" y="4766994"/>
                  <a:ext cx="1638452" cy="682493"/>
                </a:xfrm>
                <a:custGeom>
                  <a:avLst/>
                  <a:gdLst>
                    <a:gd name="T0" fmla="*/ 816 w 1183"/>
                    <a:gd name="T1" fmla="*/ 681 h 699"/>
                    <a:gd name="T2" fmla="*/ 852 w 1183"/>
                    <a:gd name="T3" fmla="*/ 670 h 699"/>
                    <a:gd name="T4" fmla="*/ 885 w 1183"/>
                    <a:gd name="T5" fmla="*/ 646 h 699"/>
                    <a:gd name="T6" fmla="*/ 917 w 1183"/>
                    <a:gd name="T7" fmla="*/ 613 h 699"/>
                    <a:gd name="T8" fmla="*/ 956 w 1183"/>
                    <a:gd name="T9" fmla="*/ 554 h 699"/>
                    <a:gd name="T10" fmla="*/ 1012 w 1183"/>
                    <a:gd name="T11" fmla="*/ 448 h 699"/>
                    <a:gd name="T12" fmla="*/ 1090 w 1183"/>
                    <a:gd name="T13" fmla="*/ 289 h 699"/>
                    <a:gd name="T14" fmla="*/ 1134 w 1183"/>
                    <a:gd name="T15" fmla="*/ 213 h 699"/>
                    <a:gd name="T16" fmla="*/ 1183 w 1183"/>
                    <a:gd name="T17" fmla="*/ 316 h 699"/>
                    <a:gd name="T18" fmla="*/ 1112 w 1183"/>
                    <a:gd name="T19" fmla="*/ 454 h 699"/>
                    <a:gd name="T20" fmla="*/ 1053 w 1183"/>
                    <a:gd name="T21" fmla="*/ 549 h 699"/>
                    <a:gd name="T22" fmla="*/ 995 w 1183"/>
                    <a:gd name="T23" fmla="*/ 616 h 699"/>
                    <a:gd name="T24" fmla="*/ 957 w 1183"/>
                    <a:gd name="T25" fmla="*/ 649 h 699"/>
                    <a:gd name="T26" fmla="*/ 914 w 1183"/>
                    <a:gd name="T27" fmla="*/ 674 h 699"/>
                    <a:gd name="T28" fmla="*/ 870 w 1183"/>
                    <a:gd name="T29" fmla="*/ 691 h 699"/>
                    <a:gd name="T30" fmla="*/ 820 w 1183"/>
                    <a:gd name="T31" fmla="*/ 699 h 699"/>
                    <a:gd name="T32" fmla="*/ 786 w 1183"/>
                    <a:gd name="T33" fmla="*/ 699 h 699"/>
                    <a:gd name="T34" fmla="*/ 740 w 1183"/>
                    <a:gd name="T35" fmla="*/ 691 h 699"/>
                    <a:gd name="T36" fmla="*/ 699 w 1183"/>
                    <a:gd name="T37" fmla="*/ 675 h 699"/>
                    <a:gd name="T38" fmla="*/ 660 w 1183"/>
                    <a:gd name="T39" fmla="*/ 654 h 699"/>
                    <a:gd name="T40" fmla="*/ 614 w 1183"/>
                    <a:gd name="T41" fmla="*/ 615 h 699"/>
                    <a:gd name="T42" fmla="*/ 553 w 1183"/>
                    <a:gd name="T43" fmla="*/ 540 h 699"/>
                    <a:gd name="T44" fmla="*/ 500 w 1183"/>
                    <a:gd name="T45" fmla="*/ 453 h 699"/>
                    <a:gd name="T46" fmla="*/ 453 w 1183"/>
                    <a:gd name="T47" fmla="*/ 358 h 699"/>
                    <a:gd name="T48" fmla="*/ 351 w 1183"/>
                    <a:gd name="T49" fmla="*/ 150 h 699"/>
                    <a:gd name="T50" fmla="*/ 306 w 1183"/>
                    <a:gd name="T51" fmla="*/ 82 h 699"/>
                    <a:gd name="T52" fmla="*/ 266 w 1183"/>
                    <a:gd name="T53" fmla="*/ 41 h 699"/>
                    <a:gd name="T54" fmla="*/ 239 w 1183"/>
                    <a:gd name="T55" fmla="*/ 26 h 699"/>
                    <a:gd name="T56" fmla="*/ 211 w 1183"/>
                    <a:gd name="T57" fmla="*/ 19 h 699"/>
                    <a:gd name="T58" fmla="*/ 190 w 1183"/>
                    <a:gd name="T59" fmla="*/ 19 h 699"/>
                    <a:gd name="T60" fmla="*/ 157 w 1183"/>
                    <a:gd name="T61" fmla="*/ 28 h 699"/>
                    <a:gd name="T62" fmla="*/ 127 w 1183"/>
                    <a:gd name="T63" fmla="*/ 46 h 699"/>
                    <a:gd name="T64" fmla="*/ 99 w 1183"/>
                    <a:gd name="T65" fmla="*/ 74 h 699"/>
                    <a:gd name="T66" fmla="*/ 45 w 1183"/>
                    <a:gd name="T67" fmla="*/ 151 h 699"/>
                    <a:gd name="T68" fmla="*/ 23 w 1183"/>
                    <a:gd name="T69" fmla="*/ 120 h 699"/>
                    <a:gd name="T70" fmla="*/ 21 w 1183"/>
                    <a:gd name="T71" fmla="*/ 71 h 699"/>
                    <a:gd name="T72" fmla="*/ 78 w 1183"/>
                    <a:gd name="T73" fmla="*/ 30 h 699"/>
                    <a:gd name="T74" fmla="*/ 115 w 1183"/>
                    <a:gd name="T75" fmla="*/ 13 h 699"/>
                    <a:gd name="T76" fmla="*/ 157 w 1183"/>
                    <a:gd name="T77" fmla="*/ 3 h 699"/>
                    <a:gd name="T78" fmla="*/ 201 w 1183"/>
                    <a:gd name="T79" fmla="*/ 0 h 699"/>
                    <a:gd name="T80" fmla="*/ 233 w 1183"/>
                    <a:gd name="T81" fmla="*/ 2 h 699"/>
                    <a:gd name="T82" fmla="*/ 277 w 1183"/>
                    <a:gd name="T83" fmla="*/ 12 h 699"/>
                    <a:gd name="T84" fmla="*/ 318 w 1183"/>
                    <a:gd name="T85" fmla="*/ 30 h 699"/>
                    <a:gd name="T86" fmla="*/ 356 w 1183"/>
                    <a:gd name="T87" fmla="*/ 55 h 699"/>
                    <a:gd name="T88" fmla="*/ 412 w 1183"/>
                    <a:gd name="T89" fmla="*/ 107 h 699"/>
                    <a:gd name="T90" fmla="*/ 469 w 1183"/>
                    <a:gd name="T91" fmla="*/ 187 h 699"/>
                    <a:gd name="T92" fmla="*/ 520 w 1183"/>
                    <a:gd name="T93" fmla="*/ 278 h 699"/>
                    <a:gd name="T94" fmla="*/ 622 w 1183"/>
                    <a:gd name="T95" fmla="*/ 495 h 699"/>
                    <a:gd name="T96" fmla="*/ 665 w 1183"/>
                    <a:gd name="T97" fmla="*/ 575 h 699"/>
                    <a:gd name="T98" fmla="*/ 711 w 1183"/>
                    <a:gd name="T99" fmla="*/ 636 h 699"/>
                    <a:gd name="T100" fmla="*/ 745 w 1183"/>
                    <a:gd name="T101" fmla="*/ 664 h 699"/>
                    <a:gd name="T102" fmla="*/ 773 w 1183"/>
                    <a:gd name="T103" fmla="*/ 677 h 699"/>
                    <a:gd name="T104" fmla="*/ 802 w 1183"/>
                    <a:gd name="T105" fmla="*/ 681 h 6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3" h="699">
                      <a:moveTo>
                        <a:pt x="802" y="681"/>
                      </a:moveTo>
                      <a:lnTo>
                        <a:pt x="802" y="681"/>
                      </a:lnTo>
                      <a:lnTo>
                        <a:pt x="816" y="681"/>
                      </a:lnTo>
                      <a:lnTo>
                        <a:pt x="828" y="679"/>
                      </a:lnTo>
                      <a:lnTo>
                        <a:pt x="840" y="674"/>
                      </a:lnTo>
                      <a:lnTo>
                        <a:pt x="852" y="670"/>
                      </a:lnTo>
                      <a:lnTo>
                        <a:pt x="863" y="663"/>
                      </a:lnTo>
                      <a:lnTo>
                        <a:pt x="874" y="655"/>
                      </a:lnTo>
                      <a:lnTo>
                        <a:pt x="885" y="646"/>
                      </a:lnTo>
                      <a:lnTo>
                        <a:pt x="895" y="636"/>
                      </a:lnTo>
                      <a:lnTo>
                        <a:pt x="907" y="625"/>
                      </a:lnTo>
                      <a:lnTo>
                        <a:pt x="917" y="613"/>
                      </a:lnTo>
                      <a:lnTo>
                        <a:pt x="927" y="599"/>
                      </a:lnTo>
                      <a:lnTo>
                        <a:pt x="936" y="586"/>
                      </a:lnTo>
                      <a:lnTo>
                        <a:pt x="956" y="554"/>
                      </a:lnTo>
                      <a:lnTo>
                        <a:pt x="974" y="522"/>
                      </a:lnTo>
                      <a:lnTo>
                        <a:pt x="993" y="486"/>
                      </a:lnTo>
                      <a:lnTo>
                        <a:pt x="1012" y="448"/>
                      </a:lnTo>
                      <a:lnTo>
                        <a:pt x="1050" y="370"/>
                      </a:lnTo>
                      <a:lnTo>
                        <a:pt x="1070" y="329"/>
                      </a:lnTo>
                      <a:lnTo>
                        <a:pt x="1090" y="289"/>
                      </a:lnTo>
                      <a:lnTo>
                        <a:pt x="1111" y="251"/>
                      </a:lnTo>
                      <a:lnTo>
                        <a:pt x="1134" y="213"/>
                      </a:lnTo>
                      <a:lnTo>
                        <a:pt x="1158" y="263"/>
                      </a:lnTo>
                      <a:lnTo>
                        <a:pt x="1183" y="316"/>
                      </a:lnTo>
                      <a:lnTo>
                        <a:pt x="1148" y="385"/>
                      </a:lnTo>
                      <a:lnTo>
                        <a:pt x="1131" y="420"/>
                      </a:lnTo>
                      <a:lnTo>
                        <a:pt x="1112" y="454"/>
                      </a:lnTo>
                      <a:lnTo>
                        <a:pt x="1093" y="486"/>
                      </a:lnTo>
                      <a:lnTo>
                        <a:pt x="1074" y="519"/>
                      </a:lnTo>
                      <a:lnTo>
                        <a:pt x="1053" y="549"/>
                      </a:lnTo>
                      <a:lnTo>
                        <a:pt x="1030" y="577"/>
                      </a:lnTo>
                      <a:lnTo>
                        <a:pt x="1008" y="604"/>
                      </a:lnTo>
                      <a:lnTo>
                        <a:pt x="995" y="616"/>
                      </a:lnTo>
                      <a:lnTo>
                        <a:pt x="983" y="627"/>
                      </a:lnTo>
                      <a:lnTo>
                        <a:pt x="970" y="639"/>
                      </a:lnTo>
                      <a:lnTo>
                        <a:pt x="957" y="649"/>
                      </a:lnTo>
                      <a:lnTo>
                        <a:pt x="944" y="658"/>
                      </a:lnTo>
                      <a:lnTo>
                        <a:pt x="929" y="667"/>
                      </a:lnTo>
                      <a:lnTo>
                        <a:pt x="914" y="674"/>
                      </a:lnTo>
                      <a:lnTo>
                        <a:pt x="900" y="681"/>
                      </a:lnTo>
                      <a:lnTo>
                        <a:pt x="885" y="687"/>
                      </a:lnTo>
                      <a:lnTo>
                        <a:pt x="870" y="691"/>
                      </a:lnTo>
                      <a:lnTo>
                        <a:pt x="854" y="695"/>
                      </a:lnTo>
                      <a:lnTo>
                        <a:pt x="837" y="698"/>
                      </a:lnTo>
                      <a:lnTo>
                        <a:pt x="820" y="699"/>
                      </a:lnTo>
                      <a:lnTo>
                        <a:pt x="802" y="699"/>
                      </a:lnTo>
                      <a:lnTo>
                        <a:pt x="786" y="699"/>
                      </a:lnTo>
                      <a:lnTo>
                        <a:pt x="771" y="697"/>
                      </a:lnTo>
                      <a:lnTo>
                        <a:pt x="755" y="695"/>
                      </a:lnTo>
                      <a:lnTo>
                        <a:pt x="740" y="691"/>
                      </a:lnTo>
                      <a:lnTo>
                        <a:pt x="727" y="687"/>
                      </a:lnTo>
                      <a:lnTo>
                        <a:pt x="712" y="682"/>
                      </a:lnTo>
                      <a:lnTo>
                        <a:pt x="699" y="675"/>
                      </a:lnTo>
                      <a:lnTo>
                        <a:pt x="685" y="669"/>
                      </a:lnTo>
                      <a:lnTo>
                        <a:pt x="673" y="662"/>
                      </a:lnTo>
                      <a:lnTo>
                        <a:pt x="660" y="654"/>
                      </a:lnTo>
                      <a:lnTo>
                        <a:pt x="648" y="645"/>
                      </a:lnTo>
                      <a:lnTo>
                        <a:pt x="637" y="635"/>
                      </a:lnTo>
                      <a:lnTo>
                        <a:pt x="614" y="615"/>
                      </a:lnTo>
                      <a:lnTo>
                        <a:pt x="592" y="591"/>
                      </a:lnTo>
                      <a:lnTo>
                        <a:pt x="572" y="567"/>
                      </a:lnTo>
                      <a:lnTo>
                        <a:pt x="553" y="540"/>
                      </a:lnTo>
                      <a:lnTo>
                        <a:pt x="535" y="512"/>
                      </a:lnTo>
                      <a:lnTo>
                        <a:pt x="517" y="483"/>
                      </a:lnTo>
                      <a:lnTo>
                        <a:pt x="500" y="453"/>
                      </a:lnTo>
                      <a:lnTo>
                        <a:pt x="484" y="422"/>
                      </a:lnTo>
                      <a:lnTo>
                        <a:pt x="453" y="358"/>
                      </a:lnTo>
                      <a:lnTo>
                        <a:pt x="395" y="234"/>
                      </a:lnTo>
                      <a:lnTo>
                        <a:pt x="366" y="177"/>
                      </a:lnTo>
                      <a:lnTo>
                        <a:pt x="351" y="150"/>
                      </a:lnTo>
                      <a:lnTo>
                        <a:pt x="337" y="125"/>
                      </a:lnTo>
                      <a:lnTo>
                        <a:pt x="322" y="102"/>
                      </a:lnTo>
                      <a:lnTo>
                        <a:pt x="306" y="82"/>
                      </a:lnTo>
                      <a:lnTo>
                        <a:pt x="291" y="64"/>
                      </a:lnTo>
                      <a:lnTo>
                        <a:pt x="275" y="48"/>
                      </a:lnTo>
                      <a:lnTo>
                        <a:pt x="266" y="41"/>
                      </a:lnTo>
                      <a:lnTo>
                        <a:pt x="257" y="36"/>
                      </a:lnTo>
                      <a:lnTo>
                        <a:pt x="248" y="30"/>
                      </a:lnTo>
                      <a:lnTo>
                        <a:pt x="239" y="26"/>
                      </a:lnTo>
                      <a:lnTo>
                        <a:pt x="230" y="22"/>
                      </a:lnTo>
                      <a:lnTo>
                        <a:pt x="221" y="20"/>
                      </a:lnTo>
                      <a:lnTo>
                        <a:pt x="211" y="19"/>
                      </a:lnTo>
                      <a:lnTo>
                        <a:pt x="201" y="18"/>
                      </a:lnTo>
                      <a:lnTo>
                        <a:pt x="190" y="19"/>
                      </a:lnTo>
                      <a:lnTo>
                        <a:pt x="178" y="20"/>
                      </a:lnTo>
                      <a:lnTo>
                        <a:pt x="167" y="23"/>
                      </a:lnTo>
                      <a:lnTo>
                        <a:pt x="157" y="28"/>
                      </a:lnTo>
                      <a:lnTo>
                        <a:pt x="147" y="32"/>
                      </a:lnTo>
                      <a:lnTo>
                        <a:pt x="137" y="39"/>
                      </a:lnTo>
                      <a:lnTo>
                        <a:pt x="127" y="46"/>
                      </a:lnTo>
                      <a:lnTo>
                        <a:pt x="117" y="55"/>
                      </a:lnTo>
                      <a:lnTo>
                        <a:pt x="108" y="64"/>
                      </a:lnTo>
                      <a:lnTo>
                        <a:pt x="99" y="74"/>
                      </a:lnTo>
                      <a:lnTo>
                        <a:pt x="79" y="96"/>
                      </a:lnTo>
                      <a:lnTo>
                        <a:pt x="63" y="122"/>
                      </a:lnTo>
                      <a:lnTo>
                        <a:pt x="45" y="151"/>
                      </a:lnTo>
                      <a:lnTo>
                        <a:pt x="34" y="134"/>
                      </a:lnTo>
                      <a:lnTo>
                        <a:pt x="23" y="120"/>
                      </a:lnTo>
                      <a:lnTo>
                        <a:pt x="0" y="91"/>
                      </a:lnTo>
                      <a:lnTo>
                        <a:pt x="21" y="71"/>
                      </a:lnTo>
                      <a:lnTo>
                        <a:pt x="43" y="53"/>
                      </a:lnTo>
                      <a:lnTo>
                        <a:pt x="66" y="37"/>
                      </a:lnTo>
                      <a:lnTo>
                        <a:pt x="78" y="30"/>
                      </a:lnTo>
                      <a:lnTo>
                        <a:pt x="91" y="23"/>
                      </a:lnTo>
                      <a:lnTo>
                        <a:pt x="103" y="18"/>
                      </a:lnTo>
                      <a:lnTo>
                        <a:pt x="115" y="13"/>
                      </a:lnTo>
                      <a:lnTo>
                        <a:pt x="129" y="9"/>
                      </a:lnTo>
                      <a:lnTo>
                        <a:pt x="142" y="6"/>
                      </a:lnTo>
                      <a:lnTo>
                        <a:pt x="157" y="3"/>
                      </a:lnTo>
                      <a:lnTo>
                        <a:pt x="172" y="1"/>
                      </a:lnTo>
                      <a:lnTo>
                        <a:pt x="186" y="0"/>
                      </a:lnTo>
                      <a:lnTo>
                        <a:pt x="201" y="0"/>
                      </a:lnTo>
                      <a:lnTo>
                        <a:pt x="218" y="1"/>
                      </a:lnTo>
                      <a:lnTo>
                        <a:pt x="233" y="2"/>
                      </a:lnTo>
                      <a:lnTo>
                        <a:pt x="248" y="4"/>
                      </a:lnTo>
                      <a:lnTo>
                        <a:pt x="263" y="8"/>
                      </a:lnTo>
                      <a:lnTo>
                        <a:pt x="277" y="12"/>
                      </a:lnTo>
                      <a:lnTo>
                        <a:pt x="292" y="18"/>
                      </a:lnTo>
                      <a:lnTo>
                        <a:pt x="305" y="23"/>
                      </a:lnTo>
                      <a:lnTo>
                        <a:pt x="318" y="30"/>
                      </a:lnTo>
                      <a:lnTo>
                        <a:pt x="331" y="38"/>
                      </a:lnTo>
                      <a:lnTo>
                        <a:pt x="344" y="46"/>
                      </a:lnTo>
                      <a:lnTo>
                        <a:pt x="356" y="55"/>
                      </a:lnTo>
                      <a:lnTo>
                        <a:pt x="367" y="64"/>
                      </a:lnTo>
                      <a:lnTo>
                        <a:pt x="390" y="85"/>
                      </a:lnTo>
                      <a:lnTo>
                        <a:pt x="412" y="107"/>
                      </a:lnTo>
                      <a:lnTo>
                        <a:pt x="432" y="132"/>
                      </a:lnTo>
                      <a:lnTo>
                        <a:pt x="451" y="159"/>
                      </a:lnTo>
                      <a:lnTo>
                        <a:pt x="469" y="187"/>
                      </a:lnTo>
                      <a:lnTo>
                        <a:pt x="487" y="216"/>
                      </a:lnTo>
                      <a:lnTo>
                        <a:pt x="504" y="246"/>
                      </a:lnTo>
                      <a:lnTo>
                        <a:pt x="520" y="278"/>
                      </a:lnTo>
                      <a:lnTo>
                        <a:pt x="550" y="342"/>
                      </a:lnTo>
                      <a:lnTo>
                        <a:pt x="608" y="466"/>
                      </a:lnTo>
                      <a:lnTo>
                        <a:pt x="622" y="495"/>
                      </a:lnTo>
                      <a:lnTo>
                        <a:pt x="636" y="523"/>
                      </a:lnTo>
                      <a:lnTo>
                        <a:pt x="650" y="550"/>
                      </a:lnTo>
                      <a:lnTo>
                        <a:pt x="665" y="575"/>
                      </a:lnTo>
                      <a:lnTo>
                        <a:pt x="680" y="597"/>
                      </a:lnTo>
                      <a:lnTo>
                        <a:pt x="695" y="618"/>
                      </a:lnTo>
                      <a:lnTo>
                        <a:pt x="711" y="636"/>
                      </a:lnTo>
                      <a:lnTo>
                        <a:pt x="728" y="652"/>
                      </a:lnTo>
                      <a:lnTo>
                        <a:pt x="737" y="659"/>
                      </a:lnTo>
                      <a:lnTo>
                        <a:pt x="745" y="664"/>
                      </a:lnTo>
                      <a:lnTo>
                        <a:pt x="754" y="669"/>
                      </a:lnTo>
                      <a:lnTo>
                        <a:pt x="763" y="673"/>
                      </a:lnTo>
                      <a:lnTo>
                        <a:pt x="773" y="677"/>
                      </a:lnTo>
                      <a:lnTo>
                        <a:pt x="782" y="679"/>
                      </a:lnTo>
                      <a:lnTo>
                        <a:pt x="792" y="681"/>
                      </a:lnTo>
                      <a:lnTo>
                        <a:pt x="802" y="681"/>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6" name="Freeform 84">
                  <a:extLst>
                    <a:ext uri="{FF2B5EF4-FFF2-40B4-BE49-F238E27FC236}">
                      <a16:creationId xmlns:a16="http://schemas.microsoft.com/office/drawing/2014/main" id="{E0AC4FE0-8FAA-4706-97AA-0BB1ACE2A0F5}"/>
                    </a:ext>
                  </a:extLst>
                </p:cNvPr>
                <p:cNvSpPr>
                  <a:spLocks/>
                </p:cNvSpPr>
                <p:nvPr/>
              </p:nvSpPr>
              <p:spPr bwMode="auto">
                <a:xfrm>
                  <a:off x="8619801" y="4779687"/>
                  <a:ext cx="278385" cy="146457"/>
                </a:xfrm>
                <a:custGeom>
                  <a:avLst/>
                  <a:gdLst>
                    <a:gd name="T0" fmla="*/ 45 w 201"/>
                    <a:gd name="T1" fmla="*/ 150 h 150"/>
                    <a:gd name="T2" fmla="*/ 45 w 201"/>
                    <a:gd name="T3" fmla="*/ 150 h 150"/>
                    <a:gd name="T4" fmla="*/ 62 w 201"/>
                    <a:gd name="T5" fmla="*/ 122 h 150"/>
                    <a:gd name="T6" fmla="*/ 80 w 201"/>
                    <a:gd name="T7" fmla="*/ 97 h 150"/>
                    <a:gd name="T8" fmla="*/ 98 w 201"/>
                    <a:gd name="T9" fmla="*/ 74 h 150"/>
                    <a:gd name="T10" fmla="*/ 108 w 201"/>
                    <a:gd name="T11" fmla="*/ 64 h 150"/>
                    <a:gd name="T12" fmla="*/ 117 w 201"/>
                    <a:gd name="T13" fmla="*/ 55 h 150"/>
                    <a:gd name="T14" fmla="*/ 127 w 201"/>
                    <a:gd name="T15" fmla="*/ 46 h 150"/>
                    <a:gd name="T16" fmla="*/ 137 w 201"/>
                    <a:gd name="T17" fmla="*/ 40 h 150"/>
                    <a:gd name="T18" fmla="*/ 147 w 201"/>
                    <a:gd name="T19" fmla="*/ 33 h 150"/>
                    <a:gd name="T20" fmla="*/ 157 w 201"/>
                    <a:gd name="T21" fmla="*/ 27 h 150"/>
                    <a:gd name="T22" fmla="*/ 167 w 201"/>
                    <a:gd name="T23" fmla="*/ 24 h 150"/>
                    <a:gd name="T24" fmla="*/ 179 w 201"/>
                    <a:gd name="T25" fmla="*/ 21 h 150"/>
                    <a:gd name="T26" fmla="*/ 190 w 201"/>
                    <a:gd name="T27" fmla="*/ 18 h 150"/>
                    <a:gd name="T28" fmla="*/ 201 w 201"/>
                    <a:gd name="T29" fmla="*/ 18 h 150"/>
                    <a:gd name="T30" fmla="*/ 201 w 201"/>
                    <a:gd name="T31" fmla="*/ 0 h 150"/>
                    <a:gd name="T32" fmla="*/ 201 w 201"/>
                    <a:gd name="T33" fmla="*/ 0 h 150"/>
                    <a:gd name="T34" fmla="*/ 186 w 201"/>
                    <a:gd name="T35" fmla="*/ 0 h 150"/>
                    <a:gd name="T36" fmla="*/ 171 w 201"/>
                    <a:gd name="T37" fmla="*/ 1 h 150"/>
                    <a:gd name="T38" fmla="*/ 157 w 201"/>
                    <a:gd name="T39" fmla="*/ 4 h 150"/>
                    <a:gd name="T40" fmla="*/ 143 w 201"/>
                    <a:gd name="T41" fmla="*/ 6 h 150"/>
                    <a:gd name="T42" fmla="*/ 129 w 201"/>
                    <a:gd name="T43" fmla="*/ 9 h 150"/>
                    <a:gd name="T44" fmla="*/ 116 w 201"/>
                    <a:gd name="T45" fmla="*/ 14 h 150"/>
                    <a:gd name="T46" fmla="*/ 103 w 201"/>
                    <a:gd name="T47" fmla="*/ 18 h 150"/>
                    <a:gd name="T48" fmla="*/ 91 w 201"/>
                    <a:gd name="T49" fmla="*/ 24 h 150"/>
                    <a:gd name="T50" fmla="*/ 78 w 201"/>
                    <a:gd name="T51" fmla="*/ 31 h 150"/>
                    <a:gd name="T52" fmla="*/ 66 w 201"/>
                    <a:gd name="T53" fmla="*/ 37 h 150"/>
                    <a:gd name="T54" fmla="*/ 43 w 201"/>
                    <a:gd name="T55" fmla="*/ 53 h 150"/>
                    <a:gd name="T56" fmla="*/ 21 w 201"/>
                    <a:gd name="T57" fmla="*/ 71 h 150"/>
                    <a:gd name="T58" fmla="*/ 0 w 201"/>
                    <a:gd name="T59" fmla="*/ 91 h 150"/>
                    <a:gd name="T60" fmla="*/ 0 w 201"/>
                    <a:gd name="T61" fmla="*/ 91 h 150"/>
                    <a:gd name="T62" fmla="*/ 23 w 201"/>
                    <a:gd name="T63" fmla="*/ 119 h 150"/>
                    <a:gd name="T64" fmla="*/ 34 w 201"/>
                    <a:gd name="T65" fmla="*/ 135 h 150"/>
                    <a:gd name="T66" fmla="*/ 45 w 201"/>
                    <a:gd name="T67" fmla="*/ 150 h 150"/>
                    <a:gd name="T68" fmla="*/ 45 w 201"/>
                    <a:gd name="T69" fmla="*/ 150 h 1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01" h="150">
                      <a:moveTo>
                        <a:pt x="45" y="150"/>
                      </a:moveTo>
                      <a:lnTo>
                        <a:pt x="45" y="150"/>
                      </a:lnTo>
                      <a:lnTo>
                        <a:pt x="62" y="122"/>
                      </a:lnTo>
                      <a:lnTo>
                        <a:pt x="80" y="97"/>
                      </a:lnTo>
                      <a:lnTo>
                        <a:pt x="98" y="74"/>
                      </a:lnTo>
                      <a:lnTo>
                        <a:pt x="108" y="64"/>
                      </a:lnTo>
                      <a:lnTo>
                        <a:pt x="117" y="55"/>
                      </a:lnTo>
                      <a:lnTo>
                        <a:pt x="127" y="46"/>
                      </a:lnTo>
                      <a:lnTo>
                        <a:pt x="137" y="40"/>
                      </a:lnTo>
                      <a:lnTo>
                        <a:pt x="147" y="33"/>
                      </a:lnTo>
                      <a:lnTo>
                        <a:pt x="157" y="27"/>
                      </a:lnTo>
                      <a:lnTo>
                        <a:pt x="167" y="24"/>
                      </a:lnTo>
                      <a:lnTo>
                        <a:pt x="179" y="21"/>
                      </a:lnTo>
                      <a:lnTo>
                        <a:pt x="190" y="18"/>
                      </a:lnTo>
                      <a:lnTo>
                        <a:pt x="201" y="18"/>
                      </a:lnTo>
                      <a:lnTo>
                        <a:pt x="201" y="0"/>
                      </a:lnTo>
                      <a:lnTo>
                        <a:pt x="186" y="0"/>
                      </a:lnTo>
                      <a:lnTo>
                        <a:pt x="171" y="1"/>
                      </a:lnTo>
                      <a:lnTo>
                        <a:pt x="157" y="4"/>
                      </a:lnTo>
                      <a:lnTo>
                        <a:pt x="143" y="6"/>
                      </a:lnTo>
                      <a:lnTo>
                        <a:pt x="129" y="9"/>
                      </a:lnTo>
                      <a:lnTo>
                        <a:pt x="116" y="14"/>
                      </a:lnTo>
                      <a:lnTo>
                        <a:pt x="103" y="18"/>
                      </a:lnTo>
                      <a:lnTo>
                        <a:pt x="91" y="24"/>
                      </a:lnTo>
                      <a:lnTo>
                        <a:pt x="78" y="31"/>
                      </a:lnTo>
                      <a:lnTo>
                        <a:pt x="66" y="37"/>
                      </a:lnTo>
                      <a:lnTo>
                        <a:pt x="43" y="53"/>
                      </a:lnTo>
                      <a:lnTo>
                        <a:pt x="21" y="71"/>
                      </a:lnTo>
                      <a:lnTo>
                        <a:pt x="0" y="91"/>
                      </a:lnTo>
                      <a:lnTo>
                        <a:pt x="23" y="119"/>
                      </a:lnTo>
                      <a:lnTo>
                        <a:pt x="34" y="135"/>
                      </a:lnTo>
                      <a:lnTo>
                        <a:pt x="45" y="150"/>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7" name="Freeform 86">
                  <a:extLst>
                    <a:ext uri="{FF2B5EF4-FFF2-40B4-BE49-F238E27FC236}">
                      <a16:creationId xmlns:a16="http://schemas.microsoft.com/office/drawing/2014/main" id="{C6FFA3B2-0C48-4228-B181-3AE15F5F24A8}"/>
                    </a:ext>
                  </a:extLst>
                </p:cNvPr>
                <p:cNvSpPr>
                  <a:spLocks/>
                </p:cNvSpPr>
                <p:nvPr/>
              </p:nvSpPr>
              <p:spPr bwMode="auto">
                <a:xfrm>
                  <a:off x="7769414" y="4774805"/>
                  <a:ext cx="1120462" cy="614146"/>
                </a:xfrm>
                <a:custGeom>
                  <a:avLst/>
                  <a:gdLst>
                    <a:gd name="T0" fmla="*/ 0 w 809"/>
                    <a:gd name="T1" fmla="*/ 384 h 629"/>
                    <a:gd name="T2" fmla="*/ 49 w 809"/>
                    <a:gd name="T3" fmla="*/ 487 h 629"/>
                    <a:gd name="T4" fmla="*/ 71 w 809"/>
                    <a:gd name="T5" fmla="*/ 449 h 629"/>
                    <a:gd name="T6" fmla="*/ 113 w 809"/>
                    <a:gd name="T7" fmla="*/ 371 h 629"/>
                    <a:gd name="T8" fmla="*/ 170 w 809"/>
                    <a:gd name="T9" fmla="*/ 252 h 629"/>
                    <a:gd name="T10" fmla="*/ 208 w 809"/>
                    <a:gd name="T11" fmla="*/ 179 h 629"/>
                    <a:gd name="T12" fmla="*/ 246 w 809"/>
                    <a:gd name="T13" fmla="*/ 114 h 629"/>
                    <a:gd name="T14" fmla="*/ 265 w 809"/>
                    <a:gd name="T15" fmla="*/ 87 h 629"/>
                    <a:gd name="T16" fmla="*/ 287 w 809"/>
                    <a:gd name="T17" fmla="*/ 64 h 629"/>
                    <a:gd name="T18" fmla="*/ 308 w 809"/>
                    <a:gd name="T19" fmla="*/ 45 h 629"/>
                    <a:gd name="T20" fmla="*/ 331 w 809"/>
                    <a:gd name="T21" fmla="*/ 30 h 629"/>
                    <a:gd name="T22" fmla="*/ 354 w 809"/>
                    <a:gd name="T23" fmla="*/ 21 h 629"/>
                    <a:gd name="T24" fmla="*/ 380 w 809"/>
                    <a:gd name="T25" fmla="*/ 19 h 629"/>
                    <a:gd name="T26" fmla="*/ 380 w 809"/>
                    <a:gd name="T27" fmla="*/ 19 h 629"/>
                    <a:gd name="T28" fmla="*/ 412 w 809"/>
                    <a:gd name="T29" fmla="*/ 23 h 629"/>
                    <a:gd name="T30" fmla="*/ 441 w 809"/>
                    <a:gd name="T31" fmla="*/ 38 h 629"/>
                    <a:gd name="T32" fmla="*/ 468 w 809"/>
                    <a:gd name="T33" fmla="*/ 60 h 629"/>
                    <a:gd name="T34" fmla="*/ 494 w 809"/>
                    <a:gd name="T35" fmla="*/ 91 h 629"/>
                    <a:gd name="T36" fmla="*/ 517 w 809"/>
                    <a:gd name="T37" fmla="*/ 126 h 629"/>
                    <a:gd name="T38" fmla="*/ 541 w 809"/>
                    <a:gd name="T39" fmla="*/ 167 h 629"/>
                    <a:gd name="T40" fmla="*/ 587 w 809"/>
                    <a:gd name="T41" fmla="*/ 260 h 629"/>
                    <a:gd name="T42" fmla="*/ 658 w 809"/>
                    <a:gd name="T43" fmla="*/ 412 h 629"/>
                    <a:gd name="T44" fmla="*/ 697 w 809"/>
                    <a:gd name="T45" fmla="*/ 486 h 629"/>
                    <a:gd name="T46" fmla="*/ 725 w 809"/>
                    <a:gd name="T47" fmla="*/ 532 h 629"/>
                    <a:gd name="T48" fmla="*/ 757 w 809"/>
                    <a:gd name="T49" fmla="*/ 574 h 629"/>
                    <a:gd name="T50" fmla="*/ 790 w 809"/>
                    <a:gd name="T51" fmla="*/ 613 h 629"/>
                    <a:gd name="T52" fmla="*/ 809 w 809"/>
                    <a:gd name="T53" fmla="*/ 510 h 629"/>
                    <a:gd name="T54" fmla="*/ 790 w 809"/>
                    <a:gd name="T55" fmla="*/ 471 h 629"/>
                    <a:gd name="T56" fmla="*/ 732 w 809"/>
                    <a:gd name="T57" fmla="*/ 346 h 629"/>
                    <a:gd name="T58" fmla="*/ 690 w 809"/>
                    <a:gd name="T59" fmla="*/ 261 h 629"/>
                    <a:gd name="T60" fmla="*/ 644 w 809"/>
                    <a:gd name="T61" fmla="*/ 181 h 629"/>
                    <a:gd name="T62" fmla="*/ 618 w 809"/>
                    <a:gd name="T63" fmla="*/ 144 h 629"/>
                    <a:gd name="T64" fmla="*/ 591 w 809"/>
                    <a:gd name="T65" fmla="*/ 110 h 629"/>
                    <a:gd name="T66" fmla="*/ 562 w 809"/>
                    <a:gd name="T67" fmla="*/ 79 h 629"/>
                    <a:gd name="T68" fmla="*/ 532 w 809"/>
                    <a:gd name="T69" fmla="*/ 52 h 629"/>
                    <a:gd name="T70" fmla="*/ 498 w 809"/>
                    <a:gd name="T71" fmla="*/ 31 h 629"/>
                    <a:gd name="T72" fmla="*/ 461 w 809"/>
                    <a:gd name="T73" fmla="*/ 14 h 629"/>
                    <a:gd name="T74" fmla="*/ 423 w 809"/>
                    <a:gd name="T75" fmla="*/ 4 h 629"/>
                    <a:gd name="T76" fmla="*/ 380 w 809"/>
                    <a:gd name="T77" fmla="*/ 0 h 629"/>
                    <a:gd name="T78" fmla="*/ 380 w 809"/>
                    <a:gd name="T79" fmla="*/ 1 h 629"/>
                    <a:gd name="T80" fmla="*/ 345 w 809"/>
                    <a:gd name="T81" fmla="*/ 2 h 629"/>
                    <a:gd name="T82" fmla="*/ 313 w 809"/>
                    <a:gd name="T83" fmla="*/ 9 h 629"/>
                    <a:gd name="T84" fmla="*/ 282 w 809"/>
                    <a:gd name="T85" fmla="*/ 20 h 629"/>
                    <a:gd name="T86" fmla="*/ 253 w 809"/>
                    <a:gd name="T87" fmla="*/ 33 h 629"/>
                    <a:gd name="T88" fmla="*/ 225 w 809"/>
                    <a:gd name="T89" fmla="*/ 51 h 629"/>
                    <a:gd name="T90" fmla="*/ 199 w 809"/>
                    <a:gd name="T91" fmla="*/ 73 h 629"/>
                    <a:gd name="T92" fmla="*/ 176 w 809"/>
                    <a:gd name="T93" fmla="*/ 96 h 629"/>
                    <a:gd name="T94" fmla="*/ 129 w 809"/>
                    <a:gd name="T95" fmla="*/ 151 h 629"/>
                    <a:gd name="T96" fmla="*/ 89 w 809"/>
                    <a:gd name="T97" fmla="*/ 214 h 629"/>
                    <a:gd name="T98" fmla="*/ 52 w 809"/>
                    <a:gd name="T99" fmla="*/ 280 h 629"/>
                    <a:gd name="T100" fmla="*/ 0 w 809"/>
                    <a:gd name="T101" fmla="*/ 384 h 62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09" h="629">
                      <a:moveTo>
                        <a:pt x="0" y="384"/>
                      </a:moveTo>
                      <a:lnTo>
                        <a:pt x="0" y="384"/>
                      </a:lnTo>
                      <a:lnTo>
                        <a:pt x="24" y="437"/>
                      </a:lnTo>
                      <a:lnTo>
                        <a:pt x="49" y="487"/>
                      </a:lnTo>
                      <a:lnTo>
                        <a:pt x="71" y="449"/>
                      </a:lnTo>
                      <a:lnTo>
                        <a:pt x="92" y="411"/>
                      </a:lnTo>
                      <a:lnTo>
                        <a:pt x="113" y="371"/>
                      </a:lnTo>
                      <a:lnTo>
                        <a:pt x="133" y="330"/>
                      </a:lnTo>
                      <a:lnTo>
                        <a:pt x="170" y="252"/>
                      </a:lnTo>
                      <a:lnTo>
                        <a:pt x="189" y="215"/>
                      </a:lnTo>
                      <a:lnTo>
                        <a:pt x="208" y="179"/>
                      </a:lnTo>
                      <a:lnTo>
                        <a:pt x="227" y="145"/>
                      </a:lnTo>
                      <a:lnTo>
                        <a:pt x="246" y="114"/>
                      </a:lnTo>
                      <a:lnTo>
                        <a:pt x="256" y="101"/>
                      </a:lnTo>
                      <a:lnTo>
                        <a:pt x="265" y="87"/>
                      </a:lnTo>
                      <a:lnTo>
                        <a:pt x="277" y="75"/>
                      </a:lnTo>
                      <a:lnTo>
                        <a:pt x="287" y="64"/>
                      </a:lnTo>
                      <a:lnTo>
                        <a:pt x="297" y="54"/>
                      </a:lnTo>
                      <a:lnTo>
                        <a:pt x="308" y="45"/>
                      </a:lnTo>
                      <a:lnTo>
                        <a:pt x="319" y="37"/>
                      </a:lnTo>
                      <a:lnTo>
                        <a:pt x="331" y="30"/>
                      </a:lnTo>
                      <a:lnTo>
                        <a:pt x="343" y="26"/>
                      </a:lnTo>
                      <a:lnTo>
                        <a:pt x="354" y="21"/>
                      </a:lnTo>
                      <a:lnTo>
                        <a:pt x="368" y="19"/>
                      </a:lnTo>
                      <a:lnTo>
                        <a:pt x="380" y="19"/>
                      </a:lnTo>
                      <a:lnTo>
                        <a:pt x="396" y="20"/>
                      </a:lnTo>
                      <a:lnTo>
                        <a:pt x="412" y="23"/>
                      </a:lnTo>
                      <a:lnTo>
                        <a:pt x="426" y="30"/>
                      </a:lnTo>
                      <a:lnTo>
                        <a:pt x="441" y="38"/>
                      </a:lnTo>
                      <a:lnTo>
                        <a:pt x="454" y="49"/>
                      </a:lnTo>
                      <a:lnTo>
                        <a:pt x="468" y="60"/>
                      </a:lnTo>
                      <a:lnTo>
                        <a:pt x="481" y="75"/>
                      </a:lnTo>
                      <a:lnTo>
                        <a:pt x="494" y="91"/>
                      </a:lnTo>
                      <a:lnTo>
                        <a:pt x="506" y="107"/>
                      </a:lnTo>
                      <a:lnTo>
                        <a:pt x="517" y="126"/>
                      </a:lnTo>
                      <a:lnTo>
                        <a:pt x="530" y="147"/>
                      </a:lnTo>
                      <a:lnTo>
                        <a:pt x="541" y="167"/>
                      </a:lnTo>
                      <a:lnTo>
                        <a:pt x="563" y="212"/>
                      </a:lnTo>
                      <a:lnTo>
                        <a:pt x="587" y="260"/>
                      </a:lnTo>
                      <a:lnTo>
                        <a:pt x="633" y="361"/>
                      </a:lnTo>
                      <a:lnTo>
                        <a:pt x="658" y="412"/>
                      </a:lnTo>
                      <a:lnTo>
                        <a:pt x="684" y="461"/>
                      </a:lnTo>
                      <a:lnTo>
                        <a:pt x="697" y="486"/>
                      </a:lnTo>
                      <a:lnTo>
                        <a:pt x="710" y="510"/>
                      </a:lnTo>
                      <a:lnTo>
                        <a:pt x="725" y="532"/>
                      </a:lnTo>
                      <a:lnTo>
                        <a:pt x="741" y="554"/>
                      </a:lnTo>
                      <a:lnTo>
                        <a:pt x="757" y="574"/>
                      </a:lnTo>
                      <a:lnTo>
                        <a:pt x="773" y="595"/>
                      </a:lnTo>
                      <a:lnTo>
                        <a:pt x="790" y="613"/>
                      </a:lnTo>
                      <a:lnTo>
                        <a:pt x="808" y="629"/>
                      </a:lnTo>
                      <a:lnTo>
                        <a:pt x="809" y="510"/>
                      </a:lnTo>
                      <a:lnTo>
                        <a:pt x="790" y="471"/>
                      </a:lnTo>
                      <a:lnTo>
                        <a:pt x="771" y="431"/>
                      </a:lnTo>
                      <a:lnTo>
                        <a:pt x="732" y="346"/>
                      </a:lnTo>
                      <a:lnTo>
                        <a:pt x="712" y="303"/>
                      </a:lnTo>
                      <a:lnTo>
                        <a:pt x="690" y="261"/>
                      </a:lnTo>
                      <a:lnTo>
                        <a:pt x="668" y="220"/>
                      </a:lnTo>
                      <a:lnTo>
                        <a:pt x="644" y="181"/>
                      </a:lnTo>
                      <a:lnTo>
                        <a:pt x="632" y="162"/>
                      </a:lnTo>
                      <a:lnTo>
                        <a:pt x="618" y="144"/>
                      </a:lnTo>
                      <a:lnTo>
                        <a:pt x="605" y="126"/>
                      </a:lnTo>
                      <a:lnTo>
                        <a:pt x="591" y="110"/>
                      </a:lnTo>
                      <a:lnTo>
                        <a:pt x="578" y="94"/>
                      </a:lnTo>
                      <a:lnTo>
                        <a:pt x="562" y="79"/>
                      </a:lnTo>
                      <a:lnTo>
                        <a:pt x="548" y="66"/>
                      </a:lnTo>
                      <a:lnTo>
                        <a:pt x="532" y="52"/>
                      </a:lnTo>
                      <a:lnTo>
                        <a:pt x="515" y="41"/>
                      </a:lnTo>
                      <a:lnTo>
                        <a:pt x="498" y="31"/>
                      </a:lnTo>
                      <a:lnTo>
                        <a:pt x="480" y="22"/>
                      </a:lnTo>
                      <a:lnTo>
                        <a:pt x="461" y="14"/>
                      </a:lnTo>
                      <a:lnTo>
                        <a:pt x="442" y="9"/>
                      </a:lnTo>
                      <a:lnTo>
                        <a:pt x="423" y="4"/>
                      </a:lnTo>
                      <a:lnTo>
                        <a:pt x="401" y="1"/>
                      </a:lnTo>
                      <a:lnTo>
                        <a:pt x="380" y="0"/>
                      </a:lnTo>
                      <a:lnTo>
                        <a:pt x="380" y="1"/>
                      </a:lnTo>
                      <a:lnTo>
                        <a:pt x="363" y="1"/>
                      </a:lnTo>
                      <a:lnTo>
                        <a:pt x="345" y="2"/>
                      </a:lnTo>
                      <a:lnTo>
                        <a:pt x="329" y="5"/>
                      </a:lnTo>
                      <a:lnTo>
                        <a:pt x="313" y="9"/>
                      </a:lnTo>
                      <a:lnTo>
                        <a:pt x="297" y="13"/>
                      </a:lnTo>
                      <a:lnTo>
                        <a:pt x="282" y="20"/>
                      </a:lnTo>
                      <a:lnTo>
                        <a:pt x="268" y="27"/>
                      </a:lnTo>
                      <a:lnTo>
                        <a:pt x="253" y="33"/>
                      </a:lnTo>
                      <a:lnTo>
                        <a:pt x="240" y="42"/>
                      </a:lnTo>
                      <a:lnTo>
                        <a:pt x="225" y="51"/>
                      </a:lnTo>
                      <a:lnTo>
                        <a:pt x="213" y="61"/>
                      </a:lnTo>
                      <a:lnTo>
                        <a:pt x="199" y="73"/>
                      </a:lnTo>
                      <a:lnTo>
                        <a:pt x="187" y="84"/>
                      </a:lnTo>
                      <a:lnTo>
                        <a:pt x="176" y="96"/>
                      </a:lnTo>
                      <a:lnTo>
                        <a:pt x="152" y="123"/>
                      </a:lnTo>
                      <a:lnTo>
                        <a:pt x="129" y="151"/>
                      </a:lnTo>
                      <a:lnTo>
                        <a:pt x="109" y="181"/>
                      </a:lnTo>
                      <a:lnTo>
                        <a:pt x="89" y="214"/>
                      </a:lnTo>
                      <a:lnTo>
                        <a:pt x="70" y="246"/>
                      </a:lnTo>
                      <a:lnTo>
                        <a:pt x="52" y="280"/>
                      </a:lnTo>
                      <a:lnTo>
                        <a:pt x="34" y="315"/>
                      </a:lnTo>
                      <a:lnTo>
                        <a:pt x="0" y="384"/>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8" name="Freeform 87">
                  <a:extLst>
                    <a:ext uri="{FF2B5EF4-FFF2-40B4-BE49-F238E27FC236}">
                      <a16:creationId xmlns:a16="http://schemas.microsoft.com/office/drawing/2014/main" id="{D162FDA1-8A3D-4AC8-98EE-DBED300D7A15}"/>
                    </a:ext>
                  </a:extLst>
                </p:cNvPr>
                <p:cNvSpPr>
                  <a:spLocks/>
                </p:cNvSpPr>
                <p:nvPr/>
              </p:nvSpPr>
              <p:spPr bwMode="auto">
                <a:xfrm>
                  <a:off x="6601756" y="4762070"/>
                  <a:ext cx="1119182" cy="683511"/>
                </a:xfrm>
                <a:custGeom>
                  <a:avLst/>
                  <a:gdLst>
                    <a:gd name="T0" fmla="*/ 789 w 977"/>
                    <a:gd name="T1" fmla="*/ 682 h 700"/>
                    <a:gd name="T2" fmla="*/ 821 w 977"/>
                    <a:gd name="T3" fmla="*/ 673 h 700"/>
                    <a:gd name="T4" fmla="*/ 850 w 977"/>
                    <a:gd name="T5" fmla="*/ 654 h 700"/>
                    <a:gd name="T6" fmla="*/ 880 w 977"/>
                    <a:gd name="T7" fmla="*/ 626 h 700"/>
                    <a:gd name="T8" fmla="*/ 932 w 977"/>
                    <a:gd name="T9" fmla="*/ 549 h 700"/>
                    <a:gd name="T10" fmla="*/ 977 w 977"/>
                    <a:gd name="T11" fmla="*/ 609 h 700"/>
                    <a:gd name="T12" fmla="*/ 935 w 977"/>
                    <a:gd name="T13" fmla="*/ 647 h 700"/>
                    <a:gd name="T14" fmla="*/ 887 w 977"/>
                    <a:gd name="T15" fmla="*/ 676 h 700"/>
                    <a:gd name="T16" fmla="*/ 848 w 977"/>
                    <a:gd name="T17" fmla="*/ 691 h 700"/>
                    <a:gd name="T18" fmla="*/ 807 w 977"/>
                    <a:gd name="T19" fmla="*/ 698 h 700"/>
                    <a:gd name="T20" fmla="*/ 776 w 977"/>
                    <a:gd name="T21" fmla="*/ 700 h 700"/>
                    <a:gd name="T22" fmla="*/ 729 w 977"/>
                    <a:gd name="T23" fmla="*/ 695 h 700"/>
                    <a:gd name="T24" fmla="*/ 686 w 977"/>
                    <a:gd name="T25" fmla="*/ 683 h 700"/>
                    <a:gd name="T26" fmla="*/ 647 w 977"/>
                    <a:gd name="T27" fmla="*/ 663 h 700"/>
                    <a:gd name="T28" fmla="*/ 610 w 977"/>
                    <a:gd name="T29" fmla="*/ 636 h 700"/>
                    <a:gd name="T30" fmla="*/ 546 w 977"/>
                    <a:gd name="T31" fmla="*/ 567 h 700"/>
                    <a:gd name="T32" fmla="*/ 491 w 977"/>
                    <a:gd name="T33" fmla="*/ 483 h 700"/>
                    <a:gd name="T34" fmla="*/ 427 w 977"/>
                    <a:gd name="T35" fmla="*/ 359 h 700"/>
                    <a:gd name="T36" fmla="*/ 341 w 977"/>
                    <a:gd name="T37" fmla="*/ 176 h 700"/>
                    <a:gd name="T38" fmla="*/ 297 w 977"/>
                    <a:gd name="T39" fmla="*/ 102 h 700"/>
                    <a:gd name="T40" fmla="*/ 250 w 977"/>
                    <a:gd name="T41" fmla="*/ 49 h 700"/>
                    <a:gd name="T42" fmla="*/ 223 w 977"/>
                    <a:gd name="T43" fmla="*/ 31 h 700"/>
                    <a:gd name="T44" fmla="*/ 195 w 977"/>
                    <a:gd name="T45" fmla="*/ 21 h 700"/>
                    <a:gd name="T46" fmla="*/ 175 w 977"/>
                    <a:gd name="T47" fmla="*/ 18 h 700"/>
                    <a:gd name="T48" fmla="*/ 137 w 977"/>
                    <a:gd name="T49" fmla="*/ 25 h 700"/>
                    <a:gd name="T50" fmla="*/ 102 w 977"/>
                    <a:gd name="T51" fmla="*/ 45 h 700"/>
                    <a:gd name="T52" fmla="*/ 69 w 977"/>
                    <a:gd name="T53" fmla="*/ 78 h 700"/>
                    <a:gd name="T54" fmla="*/ 39 w 977"/>
                    <a:gd name="T55" fmla="*/ 118 h 700"/>
                    <a:gd name="T56" fmla="*/ 1 w 977"/>
                    <a:gd name="T57" fmla="*/ 68 h 700"/>
                    <a:gd name="T58" fmla="*/ 39 w 977"/>
                    <a:gd name="T59" fmla="*/ 40 h 700"/>
                    <a:gd name="T60" fmla="*/ 103 w 977"/>
                    <a:gd name="T61" fmla="*/ 11 h 700"/>
                    <a:gd name="T62" fmla="*/ 176 w 977"/>
                    <a:gd name="T63" fmla="*/ 0 h 700"/>
                    <a:gd name="T64" fmla="*/ 207 w 977"/>
                    <a:gd name="T65" fmla="*/ 3 h 700"/>
                    <a:gd name="T66" fmla="*/ 251 w 977"/>
                    <a:gd name="T67" fmla="*/ 13 h 700"/>
                    <a:gd name="T68" fmla="*/ 292 w 977"/>
                    <a:gd name="T69" fmla="*/ 31 h 700"/>
                    <a:gd name="T70" fmla="*/ 329 w 977"/>
                    <a:gd name="T71" fmla="*/ 55 h 700"/>
                    <a:gd name="T72" fmla="*/ 385 w 977"/>
                    <a:gd name="T73" fmla="*/ 108 h 700"/>
                    <a:gd name="T74" fmla="*/ 443 w 977"/>
                    <a:gd name="T75" fmla="*/ 188 h 700"/>
                    <a:gd name="T76" fmla="*/ 494 w 977"/>
                    <a:gd name="T77" fmla="*/ 278 h 700"/>
                    <a:gd name="T78" fmla="*/ 611 w 977"/>
                    <a:gd name="T79" fmla="*/ 524 h 700"/>
                    <a:gd name="T80" fmla="*/ 656 w 977"/>
                    <a:gd name="T81" fmla="*/ 598 h 700"/>
                    <a:gd name="T82" fmla="*/ 703 w 977"/>
                    <a:gd name="T83" fmla="*/ 651 h 700"/>
                    <a:gd name="T84" fmla="*/ 729 w 977"/>
                    <a:gd name="T85" fmla="*/ 669 h 700"/>
                    <a:gd name="T86" fmla="*/ 757 w 977"/>
                    <a:gd name="T87" fmla="*/ 679 h 700"/>
                    <a:gd name="T88" fmla="*/ 776 w 977"/>
                    <a:gd name="T89" fmla="*/ 682 h 7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894 w 10000"/>
                    <a:gd name="connsiteY65" fmla="*/ 271 h 10000"/>
                    <a:gd name="connsiteX66" fmla="*/ 1791 w 10000"/>
                    <a:gd name="connsiteY66" fmla="*/ 257 h 10000"/>
                    <a:gd name="connsiteX67" fmla="*/ 1668 w 10000"/>
                    <a:gd name="connsiteY67" fmla="*/ 271 h 10000"/>
                    <a:gd name="connsiteX68" fmla="*/ 1525 w 10000"/>
                    <a:gd name="connsiteY68" fmla="*/ 314 h 10000"/>
                    <a:gd name="connsiteX69" fmla="*/ 1402 w 10000"/>
                    <a:gd name="connsiteY69" fmla="*/ 357 h 10000"/>
                    <a:gd name="connsiteX70" fmla="*/ 1279 w 10000"/>
                    <a:gd name="connsiteY70" fmla="*/ 443 h 10000"/>
                    <a:gd name="connsiteX71" fmla="*/ 1157 w 10000"/>
                    <a:gd name="connsiteY71" fmla="*/ 529 h 10000"/>
                    <a:gd name="connsiteX72" fmla="*/ 1044 w 10000"/>
                    <a:gd name="connsiteY72" fmla="*/ 643 h 10000"/>
                    <a:gd name="connsiteX73" fmla="*/ 931 w 10000"/>
                    <a:gd name="connsiteY73" fmla="*/ 786 h 10000"/>
                    <a:gd name="connsiteX74" fmla="*/ 809 w 10000"/>
                    <a:gd name="connsiteY74" fmla="*/ 929 h 10000"/>
                    <a:gd name="connsiteX75" fmla="*/ 706 w 10000"/>
                    <a:gd name="connsiteY75" fmla="*/ 1114 h 10000"/>
                    <a:gd name="connsiteX76" fmla="*/ 604 w 10000"/>
                    <a:gd name="connsiteY76" fmla="*/ 1286 h 10000"/>
                    <a:gd name="connsiteX77" fmla="*/ 491 w 10000"/>
                    <a:gd name="connsiteY77" fmla="*/ 1486 h 10000"/>
                    <a:gd name="connsiteX78" fmla="*/ 399 w 10000"/>
                    <a:gd name="connsiteY78" fmla="*/ 1686 h 10000"/>
                    <a:gd name="connsiteX79" fmla="*/ 194 w 10000"/>
                    <a:gd name="connsiteY79" fmla="*/ 2157 h 10000"/>
                    <a:gd name="connsiteX80" fmla="*/ 0 w 10000"/>
                    <a:gd name="connsiteY80" fmla="*/ 2643 h 10000"/>
                    <a:gd name="connsiteX81" fmla="*/ 10 w 10000"/>
                    <a:gd name="connsiteY81" fmla="*/ 971 h 10000"/>
                    <a:gd name="connsiteX82" fmla="*/ 205 w 10000"/>
                    <a:gd name="connsiteY82" fmla="*/ 757 h 10000"/>
                    <a:gd name="connsiteX83" fmla="*/ 399 w 10000"/>
                    <a:gd name="connsiteY83" fmla="*/ 571 h 10000"/>
                    <a:gd name="connsiteX84" fmla="*/ 604 w 10000"/>
                    <a:gd name="connsiteY84" fmla="*/ 386 h 10000"/>
                    <a:gd name="connsiteX85" fmla="*/ 819 w 10000"/>
                    <a:gd name="connsiteY85" fmla="*/ 257 h 10000"/>
                    <a:gd name="connsiteX86" fmla="*/ 1054 w 10000"/>
                    <a:gd name="connsiteY86" fmla="*/ 157 h 10000"/>
                    <a:gd name="connsiteX87" fmla="*/ 1300 w 10000"/>
                    <a:gd name="connsiteY87" fmla="*/ 71 h 10000"/>
                    <a:gd name="connsiteX88" fmla="*/ 1535 w 10000"/>
                    <a:gd name="connsiteY88" fmla="*/ 29 h 10000"/>
                    <a:gd name="connsiteX89" fmla="*/ 1801 w 10000"/>
                    <a:gd name="connsiteY89" fmla="*/ 0 h 10000"/>
                    <a:gd name="connsiteX90" fmla="*/ 1965 w 10000"/>
                    <a:gd name="connsiteY90" fmla="*/ 0 h 10000"/>
                    <a:gd name="connsiteX91" fmla="*/ 2119 w 10000"/>
                    <a:gd name="connsiteY91" fmla="*/ 43 h 10000"/>
                    <a:gd name="connsiteX92" fmla="*/ 2272 w 10000"/>
                    <a:gd name="connsiteY92" fmla="*/ 71 h 10000"/>
                    <a:gd name="connsiteX93" fmla="*/ 2426 w 10000"/>
                    <a:gd name="connsiteY93" fmla="*/ 114 h 10000"/>
                    <a:gd name="connsiteX94" fmla="*/ 2569 w 10000"/>
                    <a:gd name="connsiteY94" fmla="*/ 186 h 10000"/>
                    <a:gd name="connsiteX95" fmla="*/ 2712 w 10000"/>
                    <a:gd name="connsiteY95" fmla="*/ 257 h 10000"/>
                    <a:gd name="connsiteX96" fmla="*/ 2845 w 10000"/>
                    <a:gd name="connsiteY96" fmla="*/ 343 h 10000"/>
                    <a:gd name="connsiteX97" fmla="*/ 2989 w 10000"/>
                    <a:gd name="connsiteY97" fmla="*/ 443 h 10000"/>
                    <a:gd name="connsiteX98" fmla="*/ 3112 w 10000"/>
                    <a:gd name="connsiteY98" fmla="*/ 529 h 10000"/>
                    <a:gd name="connsiteX99" fmla="*/ 3234 w 10000"/>
                    <a:gd name="connsiteY99" fmla="*/ 657 h 10000"/>
                    <a:gd name="connsiteX100" fmla="*/ 3367 w 10000"/>
                    <a:gd name="connsiteY100" fmla="*/ 786 h 10000"/>
                    <a:gd name="connsiteX101" fmla="*/ 3490 w 10000"/>
                    <a:gd name="connsiteY101" fmla="*/ 914 h 10000"/>
                    <a:gd name="connsiteX102" fmla="*/ 3726 w 10000"/>
                    <a:gd name="connsiteY102" fmla="*/ 1200 h 10000"/>
                    <a:gd name="connsiteX103" fmla="*/ 3941 w 10000"/>
                    <a:gd name="connsiteY103" fmla="*/ 1543 h 10000"/>
                    <a:gd name="connsiteX104" fmla="*/ 4145 w 10000"/>
                    <a:gd name="connsiteY104" fmla="*/ 1900 h 10000"/>
                    <a:gd name="connsiteX105" fmla="*/ 4340 w 10000"/>
                    <a:gd name="connsiteY105" fmla="*/ 2286 h 10000"/>
                    <a:gd name="connsiteX106" fmla="*/ 4534 w 10000"/>
                    <a:gd name="connsiteY106" fmla="*/ 2686 h 10000"/>
                    <a:gd name="connsiteX107" fmla="*/ 4708 w 10000"/>
                    <a:gd name="connsiteY107" fmla="*/ 3100 h 10000"/>
                    <a:gd name="connsiteX108" fmla="*/ 4893 w 10000"/>
                    <a:gd name="connsiteY108" fmla="*/ 3529 h 10000"/>
                    <a:gd name="connsiteX109" fmla="*/ 5056 w 10000"/>
                    <a:gd name="connsiteY109" fmla="*/ 3971 h 10000"/>
                    <a:gd name="connsiteX110" fmla="*/ 5363 w 10000"/>
                    <a:gd name="connsiteY110" fmla="*/ 4871 h 10000"/>
                    <a:gd name="connsiteX111" fmla="*/ 5967 w 10000"/>
                    <a:gd name="connsiteY111" fmla="*/ 6657 h 10000"/>
                    <a:gd name="connsiteX112" fmla="*/ 6254 w 10000"/>
                    <a:gd name="connsiteY112" fmla="*/ 7486 h 10000"/>
                    <a:gd name="connsiteX113" fmla="*/ 6407 w 10000"/>
                    <a:gd name="connsiteY113" fmla="*/ 7843 h 10000"/>
                    <a:gd name="connsiteX114" fmla="*/ 6551 w 10000"/>
                    <a:gd name="connsiteY114" fmla="*/ 8214 h 10000"/>
                    <a:gd name="connsiteX115" fmla="*/ 6714 w 10000"/>
                    <a:gd name="connsiteY115" fmla="*/ 8543 h 10000"/>
                    <a:gd name="connsiteX116" fmla="*/ 6868 w 10000"/>
                    <a:gd name="connsiteY116" fmla="*/ 8829 h 10000"/>
                    <a:gd name="connsiteX117" fmla="*/ 7021 w 10000"/>
                    <a:gd name="connsiteY117" fmla="*/ 9100 h 10000"/>
                    <a:gd name="connsiteX118" fmla="*/ 7195 w 10000"/>
                    <a:gd name="connsiteY118" fmla="*/ 9300 h 10000"/>
                    <a:gd name="connsiteX119" fmla="*/ 7288 w 10000"/>
                    <a:gd name="connsiteY119" fmla="*/ 9400 h 10000"/>
                    <a:gd name="connsiteX120" fmla="*/ 7369 w 10000"/>
                    <a:gd name="connsiteY120" fmla="*/ 9500 h 10000"/>
                    <a:gd name="connsiteX121" fmla="*/ 7462 w 10000"/>
                    <a:gd name="connsiteY121" fmla="*/ 9557 h 10000"/>
                    <a:gd name="connsiteX122" fmla="*/ 7554 w 10000"/>
                    <a:gd name="connsiteY122" fmla="*/ 9629 h 10000"/>
                    <a:gd name="connsiteX123" fmla="*/ 7646 w 10000"/>
                    <a:gd name="connsiteY123" fmla="*/ 9671 h 10000"/>
                    <a:gd name="connsiteX124" fmla="*/ 7748 w 10000"/>
                    <a:gd name="connsiteY124" fmla="*/ 9700 h 10000"/>
                    <a:gd name="connsiteX125" fmla="*/ 7851 w 10000"/>
                    <a:gd name="connsiteY125" fmla="*/ 9743 h 10000"/>
                    <a:gd name="connsiteX126" fmla="*/ 7943 w 10000"/>
                    <a:gd name="connsiteY126"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791 w 10000"/>
                    <a:gd name="connsiteY65" fmla="*/ 257 h 10000"/>
                    <a:gd name="connsiteX66" fmla="*/ 1668 w 10000"/>
                    <a:gd name="connsiteY66" fmla="*/ 271 h 10000"/>
                    <a:gd name="connsiteX67" fmla="*/ 1525 w 10000"/>
                    <a:gd name="connsiteY67" fmla="*/ 314 h 10000"/>
                    <a:gd name="connsiteX68" fmla="*/ 1402 w 10000"/>
                    <a:gd name="connsiteY68" fmla="*/ 357 h 10000"/>
                    <a:gd name="connsiteX69" fmla="*/ 1279 w 10000"/>
                    <a:gd name="connsiteY69" fmla="*/ 443 h 10000"/>
                    <a:gd name="connsiteX70" fmla="*/ 1157 w 10000"/>
                    <a:gd name="connsiteY70" fmla="*/ 529 h 10000"/>
                    <a:gd name="connsiteX71" fmla="*/ 1044 w 10000"/>
                    <a:gd name="connsiteY71" fmla="*/ 643 h 10000"/>
                    <a:gd name="connsiteX72" fmla="*/ 931 w 10000"/>
                    <a:gd name="connsiteY72" fmla="*/ 786 h 10000"/>
                    <a:gd name="connsiteX73" fmla="*/ 809 w 10000"/>
                    <a:gd name="connsiteY73" fmla="*/ 929 h 10000"/>
                    <a:gd name="connsiteX74" fmla="*/ 706 w 10000"/>
                    <a:gd name="connsiteY74" fmla="*/ 1114 h 10000"/>
                    <a:gd name="connsiteX75" fmla="*/ 604 w 10000"/>
                    <a:gd name="connsiteY75" fmla="*/ 1286 h 10000"/>
                    <a:gd name="connsiteX76" fmla="*/ 491 w 10000"/>
                    <a:gd name="connsiteY76" fmla="*/ 1486 h 10000"/>
                    <a:gd name="connsiteX77" fmla="*/ 399 w 10000"/>
                    <a:gd name="connsiteY77" fmla="*/ 1686 h 10000"/>
                    <a:gd name="connsiteX78" fmla="*/ 194 w 10000"/>
                    <a:gd name="connsiteY78" fmla="*/ 2157 h 10000"/>
                    <a:gd name="connsiteX79" fmla="*/ 0 w 10000"/>
                    <a:gd name="connsiteY79" fmla="*/ 2643 h 10000"/>
                    <a:gd name="connsiteX80" fmla="*/ 10 w 10000"/>
                    <a:gd name="connsiteY80" fmla="*/ 971 h 10000"/>
                    <a:gd name="connsiteX81" fmla="*/ 205 w 10000"/>
                    <a:gd name="connsiteY81" fmla="*/ 757 h 10000"/>
                    <a:gd name="connsiteX82" fmla="*/ 399 w 10000"/>
                    <a:gd name="connsiteY82" fmla="*/ 571 h 10000"/>
                    <a:gd name="connsiteX83" fmla="*/ 604 w 10000"/>
                    <a:gd name="connsiteY83" fmla="*/ 386 h 10000"/>
                    <a:gd name="connsiteX84" fmla="*/ 819 w 10000"/>
                    <a:gd name="connsiteY84" fmla="*/ 257 h 10000"/>
                    <a:gd name="connsiteX85" fmla="*/ 1054 w 10000"/>
                    <a:gd name="connsiteY85" fmla="*/ 157 h 10000"/>
                    <a:gd name="connsiteX86" fmla="*/ 1300 w 10000"/>
                    <a:gd name="connsiteY86" fmla="*/ 71 h 10000"/>
                    <a:gd name="connsiteX87" fmla="*/ 1535 w 10000"/>
                    <a:gd name="connsiteY87" fmla="*/ 29 h 10000"/>
                    <a:gd name="connsiteX88" fmla="*/ 1801 w 10000"/>
                    <a:gd name="connsiteY88" fmla="*/ 0 h 10000"/>
                    <a:gd name="connsiteX89" fmla="*/ 1965 w 10000"/>
                    <a:gd name="connsiteY89" fmla="*/ 0 h 10000"/>
                    <a:gd name="connsiteX90" fmla="*/ 2119 w 10000"/>
                    <a:gd name="connsiteY90" fmla="*/ 43 h 10000"/>
                    <a:gd name="connsiteX91" fmla="*/ 2272 w 10000"/>
                    <a:gd name="connsiteY91" fmla="*/ 71 h 10000"/>
                    <a:gd name="connsiteX92" fmla="*/ 2426 w 10000"/>
                    <a:gd name="connsiteY92" fmla="*/ 114 h 10000"/>
                    <a:gd name="connsiteX93" fmla="*/ 2569 w 10000"/>
                    <a:gd name="connsiteY93" fmla="*/ 186 h 10000"/>
                    <a:gd name="connsiteX94" fmla="*/ 2712 w 10000"/>
                    <a:gd name="connsiteY94" fmla="*/ 257 h 10000"/>
                    <a:gd name="connsiteX95" fmla="*/ 2845 w 10000"/>
                    <a:gd name="connsiteY95" fmla="*/ 343 h 10000"/>
                    <a:gd name="connsiteX96" fmla="*/ 2989 w 10000"/>
                    <a:gd name="connsiteY96" fmla="*/ 443 h 10000"/>
                    <a:gd name="connsiteX97" fmla="*/ 3112 w 10000"/>
                    <a:gd name="connsiteY97" fmla="*/ 529 h 10000"/>
                    <a:gd name="connsiteX98" fmla="*/ 3234 w 10000"/>
                    <a:gd name="connsiteY98" fmla="*/ 657 h 10000"/>
                    <a:gd name="connsiteX99" fmla="*/ 3367 w 10000"/>
                    <a:gd name="connsiteY99" fmla="*/ 786 h 10000"/>
                    <a:gd name="connsiteX100" fmla="*/ 3490 w 10000"/>
                    <a:gd name="connsiteY100" fmla="*/ 914 h 10000"/>
                    <a:gd name="connsiteX101" fmla="*/ 3726 w 10000"/>
                    <a:gd name="connsiteY101" fmla="*/ 1200 h 10000"/>
                    <a:gd name="connsiteX102" fmla="*/ 3941 w 10000"/>
                    <a:gd name="connsiteY102" fmla="*/ 1543 h 10000"/>
                    <a:gd name="connsiteX103" fmla="*/ 4145 w 10000"/>
                    <a:gd name="connsiteY103" fmla="*/ 1900 h 10000"/>
                    <a:gd name="connsiteX104" fmla="*/ 4340 w 10000"/>
                    <a:gd name="connsiteY104" fmla="*/ 2286 h 10000"/>
                    <a:gd name="connsiteX105" fmla="*/ 4534 w 10000"/>
                    <a:gd name="connsiteY105" fmla="*/ 2686 h 10000"/>
                    <a:gd name="connsiteX106" fmla="*/ 4708 w 10000"/>
                    <a:gd name="connsiteY106" fmla="*/ 3100 h 10000"/>
                    <a:gd name="connsiteX107" fmla="*/ 4893 w 10000"/>
                    <a:gd name="connsiteY107" fmla="*/ 3529 h 10000"/>
                    <a:gd name="connsiteX108" fmla="*/ 5056 w 10000"/>
                    <a:gd name="connsiteY108" fmla="*/ 3971 h 10000"/>
                    <a:gd name="connsiteX109" fmla="*/ 5363 w 10000"/>
                    <a:gd name="connsiteY109" fmla="*/ 4871 h 10000"/>
                    <a:gd name="connsiteX110" fmla="*/ 5967 w 10000"/>
                    <a:gd name="connsiteY110" fmla="*/ 6657 h 10000"/>
                    <a:gd name="connsiteX111" fmla="*/ 6254 w 10000"/>
                    <a:gd name="connsiteY111" fmla="*/ 7486 h 10000"/>
                    <a:gd name="connsiteX112" fmla="*/ 6407 w 10000"/>
                    <a:gd name="connsiteY112" fmla="*/ 7843 h 10000"/>
                    <a:gd name="connsiteX113" fmla="*/ 6551 w 10000"/>
                    <a:gd name="connsiteY113" fmla="*/ 8214 h 10000"/>
                    <a:gd name="connsiteX114" fmla="*/ 6714 w 10000"/>
                    <a:gd name="connsiteY114" fmla="*/ 8543 h 10000"/>
                    <a:gd name="connsiteX115" fmla="*/ 6868 w 10000"/>
                    <a:gd name="connsiteY115" fmla="*/ 8829 h 10000"/>
                    <a:gd name="connsiteX116" fmla="*/ 7021 w 10000"/>
                    <a:gd name="connsiteY116" fmla="*/ 9100 h 10000"/>
                    <a:gd name="connsiteX117" fmla="*/ 7195 w 10000"/>
                    <a:gd name="connsiteY117" fmla="*/ 9300 h 10000"/>
                    <a:gd name="connsiteX118" fmla="*/ 7288 w 10000"/>
                    <a:gd name="connsiteY118" fmla="*/ 9400 h 10000"/>
                    <a:gd name="connsiteX119" fmla="*/ 7369 w 10000"/>
                    <a:gd name="connsiteY119" fmla="*/ 9500 h 10000"/>
                    <a:gd name="connsiteX120" fmla="*/ 7462 w 10000"/>
                    <a:gd name="connsiteY120" fmla="*/ 9557 h 10000"/>
                    <a:gd name="connsiteX121" fmla="*/ 7554 w 10000"/>
                    <a:gd name="connsiteY121" fmla="*/ 9629 h 10000"/>
                    <a:gd name="connsiteX122" fmla="*/ 7646 w 10000"/>
                    <a:gd name="connsiteY122" fmla="*/ 9671 h 10000"/>
                    <a:gd name="connsiteX123" fmla="*/ 7748 w 10000"/>
                    <a:gd name="connsiteY123" fmla="*/ 9700 h 10000"/>
                    <a:gd name="connsiteX124" fmla="*/ 7851 w 10000"/>
                    <a:gd name="connsiteY124" fmla="*/ 9743 h 10000"/>
                    <a:gd name="connsiteX125" fmla="*/ 7943 w 10000"/>
                    <a:gd name="connsiteY125"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791 w 10000"/>
                    <a:gd name="connsiteY65" fmla="*/ 257 h 10000"/>
                    <a:gd name="connsiteX66" fmla="*/ 1668 w 10000"/>
                    <a:gd name="connsiteY66" fmla="*/ 271 h 10000"/>
                    <a:gd name="connsiteX67" fmla="*/ 1525 w 10000"/>
                    <a:gd name="connsiteY67" fmla="*/ 314 h 10000"/>
                    <a:gd name="connsiteX68" fmla="*/ 1402 w 10000"/>
                    <a:gd name="connsiteY68" fmla="*/ 357 h 10000"/>
                    <a:gd name="connsiteX69" fmla="*/ 1279 w 10000"/>
                    <a:gd name="connsiteY69" fmla="*/ 443 h 10000"/>
                    <a:gd name="connsiteX70" fmla="*/ 1157 w 10000"/>
                    <a:gd name="connsiteY70" fmla="*/ 529 h 10000"/>
                    <a:gd name="connsiteX71" fmla="*/ 1044 w 10000"/>
                    <a:gd name="connsiteY71" fmla="*/ 643 h 10000"/>
                    <a:gd name="connsiteX72" fmla="*/ 931 w 10000"/>
                    <a:gd name="connsiteY72" fmla="*/ 786 h 10000"/>
                    <a:gd name="connsiteX73" fmla="*/ 809 w 10000"/>
                    <a:gd name="connsiteY73" fmla="*/ 929 h 10000"/>
                    <a:gd name="connsiteX74" fmla="*/ 706 w 10000"/>
                    <a:gd name="connsiteY74" fmla="*/ 1114 h 10000"/>
                    <a:gd name="connsiteX75" fmla="*/ 604 w 10000"/>
                    <a:gd name="connsiteY75" fmla="*/ 1286 h 10000"/>
                    <a:gd name="connsiteX76" fmla="*/ 491 w 10000"/>
                    <a:gd name="connsiteY76" fmla="*/ 1486 h 10000"/>
                    <a:gd name="connsiteX77" fmla="*/ 399 w 10000"/>
                    <a:gd name="connsiteY77" fmla="*/ 1686 h 10000"/>
                    <a:gd name="connsiteX78" fmla="*/ 194 w 10000"/>
                    <a:gd name="connsiteY78" fmla="*/ 2157 h 10000"/>
                    <a:gd name="connsiteX79" fmla="*/ 0 w 10000"/>
                    <a:gd name="connsiteY79" fmla="*/ 2643 h 10000"/>
                    <a:gd name="connsiteX80" fmla="*/ 10 w 10000"/>
                    <a:gd name="connsiteY80" fmla="*/ 971 h 10000"/>
                    <a:gd name="connsiteX81" fmla="*/ 205 w 10000"/>
                    <a:gd name="connsiteY81" fmla="*/ 757 h 10000"/>
                    <a:gd name="connsiteX82" fmla="*/ 399 w 10000"/>
                    <a:gd name="connsiteY82" fmla="*/ 571 h 10000"/>
                    <a:gd name="connsiteX83" fmla="*/ 604 w 10000"/>
                    <a:gd name="connsiteY83" fmla="*/ 386 h 10000"/>
                    <a:gd name="connsiteX84" fmla="*/ 819 w 10000"/>
                    <a:gd name="connsiteY84" fmla="*/ 257 h 10000"/>
                    <a:gd name="connsiteX85" fmla="*/ 1054 w 10000"/>
                    <a:gd name="connsiteY85" fmla="*/ 157 h 10000"/>
                    <a:gd name="connsiteX86" fmla="*/ 1300 w 10000"/>
                    <a:gd name="connsiteY86" fmla="*/ 71 h 10000"/>
                    <a:gd name="connsiteX87" fmla="*/ 1535 w 10000"/>
                    <a:gd name="connsiteY87" fmla="*/ 29 h 10000"/>
                    <a:gd name="connsiteX88" fmla="*/ 1801 w 10000"/>
                    <a:gd name="connsiteY88" fmla="*/ 0 h 10000"/>
                    <a:gd name="connsiteX89" fmla="*/ 1965 w 10000"/>
                    <a:gd name="connsiteY89" fmla="*/ 0 h 10000"/>
                    <a:gd name="connsiteX90" fmla="*/ 2272 w 10000"/>
                    <a:gd name="connsiteY90" fmla="*/ 71 h 10000"/>
                    <a:gd name="connsiteX91" fmla="*/ 2426 w 10000"/>
                    <a:gd name="connsiteY91" fmla="*/ 114 h 10000"/>
                    <a:gd name="connsiteX92" fmla="*/ 2569 w 10000"/>
                    <a:gd name="connsiteY92" fmla="*/ 186 h 10000"/>
                    <a:gd name="connsiteX93" fmla="*/ 2712 w 10000"/>
                    <a:gd name="connsiteY93" fmla="*/ 257 h 10000"/>
                    <a:gd name="connsiteX94" fmla="*/ 2845 w 10000"/>
                    <a:gd name="connsiteY94" fmla="*/ 343 h 10000"/>
                    <a:gd name="connsiteX95" fmla="*/ 2989 w 10000"/>
                    <a:gd name="connsiteY95" fmla="*/ 443 h 10000"/>
                    <a:gd name="connsiteX96" fmla="*/ 3112 w 10000"/>
                    <a:gd name="connsiteY96" fmla="*/ 529 h 10000"/>
                    <a:gd name="connsiteX97" fmla="*/ 3234 w 10000"/>
                    <a:gd name="connsiteY97" fmla="*/ 657 h 10000"/>
                    <a:gd name="connsiteX98" fmla="*/ 3367 w 10000"/>
                    <a:gd name="connsiteY98" fmla="*/ 786 h 10000"/>
                    <a:gd name="connsiteX99" fmla="*/ 3490 w 10000"/>
                    <a:gd name="connsiteY99" fmla="*/ 914 h 10000"/>
                    <a:gd name="connsiteX100" fmla="*/ 3726 w 10000"/>
                    <a:gd name="connsiteY100" fmla="*/ 1200 h 10000"/>
                    <a:gd name="connsiteX101" fmla="*/ 3941 w 10000"/>
                    <a:gd name="connsiteY101" fmla="*/ 1543 h 10000"/>
                    <a:gd name="connsiteX102" fmla="*/ 4145 w 10000"/>
                    <a:gd name="connsiteY102" fmla="*/ 1900 h 10000"/>
                    <a:gd name="connsiteX103" fmla="*/ 4340 w 10000"/>
                    <a:gd name="connsiteY103" fmla="*/ 2286 h 10000"/>
                    <a:gd name="connsiteX104" fmla="*/ 4534 w 10000"/>
                    <a:gd name="connsiteY104" fmla="*/ 2686 h 10000"/>
                    <a:gd name="connsiteX105" fmla="*/ 4708 w 10000"/>
                    <a:gd name="connsiteY105" fmla="*/ 3100 h 10000"/>
                    <a:gd name="connsiteX106" fmla="*/ 4893 w 10000"/>
                    <a:gd name="connsiteY106" fmla="*/ 3529 h 10000"/>
                    <a:gd name="connsiteX107" fmla="*/ 5056 w 10000"/>
                    <a:gd name="connsiteY107" fmla="*/ 3971 h 10000"/>
                    <a:gd name="connsiteX108" fmla="*/ 5363 w 10000"/>
                    <a:gd name="connsiteY108" fmla="*/ 4871 h 10000"/>
                    <a:gd name="connsiteX109" fmla="*/ 5967 w 10000"/>
                    <a:gd name="connsiteY109" fmla="*/ 6657 h 10000"/>
                    <a:gd name="connsiteX110" fmla="*/ 6254 w 10000"/>
                    <a:gd name="connsiteY110" fmla="*/ 7486 h 10000"/>
                    <a:gd name="connsiteX111" fmla="*/ 6407 w 10000"/>
                    <a:gd name="connsiteY111" fmla="*/ 7843 h 10000"/>
                    <a:gd name="connsiteX112" fmla="*/ 6551 w 10000"/>
                    <a:gd name="connsiteY112" fmla="*/ 8214 h 10000"/>
                    <a:gd name="connsiteX113" fmla="*/ 6714 w 10000"/>
                    <a:gd name="connsiteY113" fmla="*/ 8543 h 10000"/>
                    <a:gd name="connsiteX114" fmla="*/ 6868 w 10000"/>
                    <a:gd name="connsiteY114" fmla="*/ 8829 h 10000"/>
                    <a:gd name="connsiteX115" fmla="*/ 7021 w 10000"/>
                    <a:gd name="connsiteY115" fmla="*/ 9100 h 10000"/>
                    <a:gd name="connsiteX116" fmla="*/ 7195 w 10000"/>
                    <a:gd name="connsiteY116" fmla="*/ 9300 h 10000"/>
                    <a:gd name="connsiteX117" fmla="*/ 7288 w 10000"/>
                    <a:gd name="connsiteY117" fmla="*/ 9400 h 10000"/>
                    <a:gd name="connsiteX118" fmla="*/ 7369 w 10000"/>
                    <a:gd name="connsiteY118" fmla="*/ 9500 h 10000"/>
                    <a:gd name="connsiteX119" fmla="*/ 7462 w 10000"/>
                    <a:gd name="connsiteY119" fmla="*/ 9557 h 10000"/>
                    <a:gd name="connsiteX120" fmla="*/ 7554 w 10000"/>
                    <a:gd name="connsiteY120" fmla="*/ 9629 h 10000"/>
                    <a:gd name="connsiteX121" fmla="*/ 7646 w 10000"/>
                    <a:gd name="connsiteY121" fmla="*/ 9671 h 10000"/>
                    <a:gd name="connsiteX122" fmla="*/ 7748 w 10000"/>
                    <a:gd name="connsiteY122" fmla="*/ 9700 h 10000"/>
                    <a:gd name="connsiteX123" fmla="*/ 7851 w 10000"/>
                    <a:gd name="connsiteY123" fmla="*/ 9743 h 10000"/>
                    <a:gd name="connsiteX124" fmla="*/ 7943 w 10000"/>
                    <a:gd name="connsiteY124"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791 w 10000"/>
                    <a:gd name="connsiteY64" fmla="*/ 257 h 10000"/>
                    <a:gd name="connsiteX65" fmla="*/ 1668 w 10000"/>
                    <a:gd name="connsiteY65" fmla="*/ 271 h 10000"/>
                    <a:gd name="connsiteX66" fmla="*/ 1525 w 10000"/>
                    <a:gd name="connsiteY66" fmla="*/ 314 h 10000"/>
                    <a:gd name="connsiteX67" fmla="*/ 1402 w 10000"/>
                    <a:gd name="connsiteY67" fmla="*/ 357 h 10000"/>
                    <a:gd name="connsiteX68" fmla="*/ 1279 w 10000"/>
                    <a:gd name="connsiteY68" fmla="*/ 443 h 10000"/>
                    <a:gd name="connsiteX69" fmla="*/ 1157 w 10000"/>
                    <a:gd name="connsiteY69" fmla="*/ 529 h 10000"/>
                    <a:gd name="connsiteX70" fmla="*/ 1044 w 10000"/>
                    <a:gd name="connsiteY70" fmla="*/ 643 h 10000"/>
                    <a:gd name="connsiteX71" fmla="*/ 931 w 10000"/>
                    <a:gd name="connsiteY71" fmla="*/ 786 h 10000"/>
                    <a:gd name="connsiteX72" fmla="*/ 809 w 10000"/>
                    <a:gd name="connsiteY72" fmla="*/ 929 h 10000"/>
                    <a:gd name="connsiteX73" fmla="*/ 706 w 10000"/>
                    <a:gd name="connsiteY73" fmla="*/ 1114 h 10000"/>
                    <a:gd name="connsiteX74" fmla="*/ 604 w 10000"/>
                    <a:gd name="connsiteY74" fmla="*/ 1286 h 10000"/>
                    <a:gd name="connsiteX75" fmla="*/ 491 w 10000"/>
                    <a:gd name="connsiteY75" fmla="*/ 1486 h 10000"/>
                    <a:gd name="connsiteX76" fmla="*/ 399 w 10000"/>
                    <a:gd name="connsiteY76" fmla="*/ 1686 h 10000"/>
                    <a:gd name="connsiteX77" fmla="*/ 194 w 10000"/>
                    <a:gd name="connsiteY77" fmla="*/ 2157 h 10000"/>
                    <a:gd name="connsiteX78" fmla="*/ 0 w 10000"/>
                    <a:gd name="connsiteY78" fmla="*/ 2643 h 10000"/>
                    <a:gd name="connsiteX79" fmla="*/ 10 w 10000"/>
                    <a:gd name="connsiteY79" fmla="*/ 971 h 10000"/>
                    <a:gd name="connsiteX80" fmla="*/ 205 w 10000"/>
                    <a:gd name="connsiteY80" fmla="*/ 757 h 10000"/>
                    <a:gd name="connsiteX81" fmla="*/ 399 w 10000"/>
                    <a:gd name="connsiteY81" fmla="*/ 571 h 10000"/>
                    <a:gd name="connsiteX82" fmla="*/ 604 w 10000"/>
                    <a:gd name="connsiteY82" fmla="*/ 386 h 10000"/>
                    <a:gd name="connsiteX83" fmla="*/ 819 w 10000"/>
                    <a:gd name="connsiteY83" fmla="*/ 257 h 10000"/>
                    <a:gd name="connsiteX84" fmla="*/ 1054 w 10000"/>
                    <a:gd name="connsiteY84" fmla="*/ 157 h 10000"/>
                    <a:gd name="connsiteX85" fmla="*/ 1300 w 10000"/>
                    <a:gd name="connsiteY85" fmla="*/ 71 h 10000"/>
                    <a:gd name="connsiteX86" fmla="*/ 1535 w 10000"/>
                    <a:gd name="connsiteY86" fmla="*/ 29 h 10000"/>
                    <a:gd name="connsiteX87" fmla="*/ 1801 w 10000"/>
                    <a:gd name="connsiteY87" fmla="*/ 0 h 10000"/>
                    <a:gd name="connsiteX88" fmla="*/ 1965 w 10000"/>
                    <a:gd name="connsiteY88" fmla="*/ 0 h 10000"/>
                    <a:gd name="connsiteX89" fmla="*/ 2272 w 10000"/>
                    <a:gd name="connsiteY89" fmla="*/ 71 h 10000"/>
                    <a:gd name="connsiteX90" fmla="*/ 2426 w 10000"/>
                    <a:gd name="connsiteY90" fmla="*/ 114 h 10000"/>
                    <a:gd name="connsiteX91" fmla="*/ 2569 w 10000"/>
                    <a:gd name="connsiteY91" fmla="*/ 186 h 10000"/>
                    <a:gd name="connsiteX92" fmla="*/ 2712 w 10000"/>
                    <a:gd name="connsiteY92" fmla="*/ 257 h 10000"/>
                    <a:gd name="connsiteX93" fmla="*/ 2845 w 10000"/>
                    <a:gd name="connsiteY93" fmla="*/ 343 h 10000"/>
                    <a:gd name="connsiteX94" fmla="*/ 2989 w 10000"/>
                    <a:gd name="connsiteY94" fmla="*/ 443 h 10000"/>
                    <a:gd name="connsiteX95" fmla="*/ 3112 w 10000"/>
                    <a:gd name="connsiteY95" fmla="*/ 529 h 10000"/>
                    <a:gd name="connsiteX96" fmla="*/ 3234 w 10000"/>
                    <a:gd name="connsiteY96" fmla="*/ 657 h 10000"/>
                    <a:gd name="connsiteX97" fmla="*/ 3367 w 10000"/>
                    <a:gd name="connsiteY97" fmla="*/ 786 h 10000"/>
                    <a:gd name="connsiteX98" fmla="*/ 3490 w 10000"/>
                    <a:gd name="connsiteY98" fmla="*/ 914 h 10000"/>
                    <a:gd name="connsiteX99" fmla="*/ 3726 w 10000"/>
                    <a:gd name="connsiteY99" fmla="*/ 1200 h 10000"/>
                    <a:gd name="connsiteX100" fmla="*/ 3941 w 10000"/>
                    <a:gd name="connsiteY100" fmla="*/ 1543 h 10000"/>
                    <a:gd name="connsiteX101" fmla="*/ 4145 w 10000"/>
                    <a:gd name="connsiteY101" fmla="*/ 1900 h 10000"/>
                    <a:gd name="connsiteX102" fmla="*/ 4340 w 10000"/>
                    <a:gd name="connsiteY102" fmla="*/ 2286 h 10000"/>
                    <a:gd name="connsiteX103" fmla="*/ 4534 w 10000"/>
                    <a:gd name="connsiteY103" fmla="*/ 2686 h 10000"/>
                    <a:gd name="connsiteX104" fmla="*/ 4708 w 10000"/>
                    <a:gd name="connsiteY104" fmla="*/ 3100 h 10000"/>
                    <a:gd name="connsiteX105" fmla="*/ 4893 w 10000"/>
                    <a:gd name="connsiteY105" fmla="*/ 3529 h 10000"/>
                    <a:gd name="connsiteX106" fmla="*/ 5056 w 10000"/>
                    <a:gd name="connsiteY106" fmla="*/ 3971 h 10000"/>
                    <a:gd name="connsiteX107" fmla="*/ 5363 w 10000"/>
                    <a:gd name="connsiteY107" fmla="*/ 4871 h 10000"/>
                    <a:gd name="connsiteX108" fmla="*/ 5967 w 10000"/>
                    <a:gd name="connsiteY108" fmla="*/ 6657 h 10000"/>
                    <a:gd name="connsiteX109" fmla="*/ 6254 w 10000"/>
                    <a:gd name="connsiteY109" fmla="*/ 7486 h 10000"/>
                    <a:gd name="connsiteX110" fmla="*/ 6407 w 10000"/>
                    <a:gd name="connsiteY110" fmla="*/ 7843 h 10000"/>
                    <a:gd name="connsiteX111" fmla="*/ 6551 w 10000"/>
                    <a:gd name="connsiteY111" fmla="*/ 8214 h 10000"/>
                    <a:gd name="connsiteX112" fmla="*/ 6714 w 10000"/>
                    <a:gd name="connsiteY112" fmla="*/ 8543 h 10000"/>
                    <a:gd name="connsiteX113" fmla="*/ 6868 w 10000"/>
                    <a:gd name="connsiteY113" fmla="*/ 8829 h 10000"/>
                    <a:gd name="connsiteX114" fmla="*/ 7021 w 10000"/>
                    <a:gd name="connsiteY114" fmla="*/ 9100 h 10000"/>
                    <a:gd name="connsiteX115" fmla="*/ 7195 w 10000"/>
                    <a:gd name="connsiteY115" fmla="*/ 9300 h 10000"/>
                    <a:gd name="connsiteX116" fmla="*/ 7288 w 10000"/>
                    <a:gd name="connsiteY116" fmla="*/ 9400 h 10000"/>
                    <a:gd name="connsiteX117" fmla="*/ 7369 w 10000"/>
                    <a:gd name="connsiteY117" fmla="*/ 9500 h 10000"/>
                    <a:gd name="connsiteX118" fmla="*/ 7462 w 10000"/>
                    <a:gd name="connsiteY118" fmla="*/ 9557 h 10000"/>
                    <a:gd name="connsiteX119" fmla="*/ 7554 w 10000"/>
                    <a:gd name="connsiteY119" fmla="*/ 9629 h 10000"/>
                    <a:gd name="connsiteX120" fmla="*/ 7646 w 10000"/>
                    <a:gd name="connsiteY120" fmla="*/ 9671 h 10000"/>
                    <a:gd name="connsiteX121" fmla="*/ 7748 w 10000"/>
                    <a:gd name="connsiteY121" fmla="*/ 9700 h 10000"/>
                    <a:gd name="connsiteX122" fmla="*/ 7851 w 10000"/>
                    <a:gd name="connsiteY122" fmla="*/ 9743 h 10000"/>
                    <a:gd name="connsiteX123" fmla="*/ 7943 w 10000"/>
                    <a:gd name="connsiteY123"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791 w 10000"/>
                    <a:gd name="connsiteY64" fmla="*/ 257 h 10000"/>
                    <a:gd name="connsiteX65" fmla="*/ 1668 w 10000"/>
                    <a:gd name="connsiteY65" fmla="*/ 271 h 10000"/>
                    <a:gd name="connsiteX66" fmla="*/ 1525 w 10000"/>
                    <a:gd name="connsiteY66" fmla="*/ 314 h 10000"/>
                    <a:gd name="connsiteX67" fmla="*/ 1402 w 10000"/>
                    <a:gd name="connsiteY67" fmla="*/ 357 h 10000"/>
                    <a:gd name="connsiteX68" fmla="*/ 1279 w 10000"/>
                    <a:gd name="connsiteY68" fmla="*/ 443 h 10000"/>
                    <a:gd name="connsiteX69" fmla="*/ 1157 w 10000"/>
                    <a:gd name="connsiteY69" fmla="*/ 529 h 10000"/>
                    <a:gd name="connsiteX70" fmla="*/ 1044 w 10000"/>
                    <a:gd name="connsiteY70" fmla="*/ 643 h 10000"/>
                    <a:gd name="connsiteX71" fmla="*/ 931 w 10000"/>
                    <a:gd name="connsiteY71" fmla="*/ 786 h 10000"/>
                    <a:gd name="connsiteX72" fmla="*/ 809 w 10000"/>
                    <a:gd name="connsiteY72" fmla="*/ 929 h 10000"/>
                    <a:gd name="connsiteX73" fmla="*/ 706 w 10000"/>
                    <a:gd name="connsiteY73" fmla="*/ 1114 h 10000"/>
                    <a:gd name="connsiteX74" fmla="*/ 604 w 10000"/>
                    <a:gd name="connsiteY74" fmla="*/ 1286 h 10000"/>
                    <a:gd name="connsiteX75" fmla="*/ 491 w 10000"/>
                    <a:gd name="connsiteY75" fmla="*/ 1486 h 10000"/>
                    <a:gd name="connsiteX76" fmla="*/ 399 w 10000"/>
                    <a:gd name="connsiteY76" fmla="*/ 1686 h 10000"/>
                    <a:gd name="connsiteX77" fmla="*/ 194 w 10000"/>
                    <a:gd name="connsiteY77" fmla="*/ 2157 h 10000"/>
                    <a:gd name="connsiteX78" fmla="*/ 0 w 10000"/>
                    <a:gd name="connsiteY78" fmla="*/ 2643 h 10000"/>
                    <a:gd name="connsiteX79" fmla="*/ 10 w 10000"/>
                    <a:gd name="connsiteY79" fmla="*/ 971 h 10000"/>
                    <a:gd name="connsiteX80" fmla="*/ 205 w 10000"/>
                    <a:gd name="connsiteY80" fmla="*/ 757 h 10000"/>
                    <a:gd name="connsiteX81" fmla="*/ 399 w 10000"/>
                    <a:gd name="connsiteY81" fmla="*/ 571 h 10000"/>
                    <a:gd name="connsiteX82" fmla="*/ 604 w 10000"/>
                    <a:gd name="connsiteY82" fmla="*/ 386 h 10000"/>
                    <a:gd name="connsiteX83" fmla="*/ 819 w 10000"/>
                    <a:gd name="connsiteY83" fmla="*/ 257 h 10000"/>
                    <a:gd name="connsiteX84" fmla="*/ 1054 w 10000"/>
                    <a:gd name="connsiteY84" fmla="*/ 157 h 10000"/>
                    <a:gd name="connsiteX85" fmla="*/ 1300 w 10000"/>
                    <a:gd name="connsiteY85" fmla="*/ 71 h 10000"/>
                    <a:gd name="connsiteX86" fmla="*/ 1535 w 10000"/>
                    <a:gd name="connsiteY86" fmla="*/ 29 h 10000"/>
                    <a:gd name="connsiteX87" fmla="*/ 1801 w 10000"/>
                    <a:gd name="connsiteY87" fmla="*/ 0 h 10000"/>
                    <a:gd name="connsiteX88" fmla="*/ 2272 w 10000"/>
                    <a:gd name="connsiteY88" fmla="*/ 71 h 10000"/>
                    <a:gd name="connsiteX89" fmla="*/ 2426 w 10000"/>
                    <a:gd name="connsiteY89" fmla="*/ 114 h 10000"/>
                    <a:gd name="connsiteX90" fmla="*/ 2569 w 10000"/>
                    <a:gd name="connsiteY90" fmla="*/ 186 h 10000"/>
                    <a:gd name="connsiteX91" fmla="*/ 2712 w 10000"/>
                    <a:gd name="connsiteY91" fmla="*/ 257 h 10000"/>
                    <a:gd name="connsiteX92" fmla="*/ 2845 w 10000"/>
                    <a:gd name="connsiteY92" fmla="*/ 343 h 10000"/>
                    <a:gd name="connsiteX93" fmla="*/ 2989 w 10000"/>
                    <a:gd name="connsiteY93" fmla="*/ 443 h 10000"/>
                    <a:gd name="connsiteX94" fmla="*/ 3112 w 10000"/>
                    <a:gd name="connsiteY94" fmla="*/ 529 h 10000"/>
                    <a:gd name="connsiteX95" fmla="*/ 3234 w 10000"/>
                    <a:gd name="connsiteY95" fmla="*/ 657 h 10000"/>
                    <a:gd name="connsiteX96" fmla="*/ 3367 w 10000"/>
                    <a:gd name="connsiteY96" fmla="*/ 786 h 10000"/>
                    <a:gd name="connsiteX97" fmla="*/ 3490 w 10000"/>
                    <a:gd name="connsiteY97" fmla="*/ 914 h 10000"/>
                    <a:gd name="connsiteX98" fmla="*/ 3726 w 10000"/>
                    <a:gd name="connsiteY98" fmla="*/ 1200 h 10000"/>
                    <a:gd name="connsiteX99" fmla="*/ 3941 w 10000"/>
                    <a:gd name="connsiteY99" fmla="*/ 1543 h 10000"/>
                    <a:gd name="connsiteX100" fmla="*/ 4145 w 10000"/>
                    <a:gd name="connsiteY100" fmla="*/ 1900 h 10000"/>
                    <a:gd name="connsiteX101" fmla="*/ 4340 w 10000"/>
                    <a:gd name="connsiteY101" fmla="*/ 2286 h 10000"/>
                    <a:gd name="connsiteX102" fmla="*/ 4534 w 10000"/>
                    <a:gd name="connsiteY102" fmla="*/ 2686 h 10000"/>
                    <a:gd name="connsiteX103" fmla="*/ 4708 w 10000"/>
                    <a:gd name="connsiteY103" fmla="*/ 3100 h 10000"/>
                    <a:gd name="connsiteX104" fmla="*/ 4893 w 10000"/>
                    <a:gd name="connsiteY104" fmla="*/ 3529 h 10000"/>
                    <a:gd name="connsiteX105" fmla="*/ 5056 w 10000"/>
                    <a:gd name="connsiteY105" fmla="*/ 3971 h 10000"/>
                    <a:gd name="connsiteX106" fmla="*/ 5363 w 10000"/>
                    <a:gd name="connsiteY106" fmla="*/ 4871 h 10000"/>
                    <a:gd name="connsiteX107" fmla="*/ 5967 w 10000"/>
                    <a:gd name="connsiteY107" fmla="*/ 6657 h 10000"/>
                    <a:gd name="connsiteX108" fmla="*/ 6254 w 10000"/>
                    <a:gd name="connsiteY108" fmla="*/ 7486 h 10000"/>
                    <a:gd name="connsiteX109" fmla="*/ 6407 w 10000"/>
                    <a:gd name="connsiteY109" fmla="*/ 7843 h 10000"/>
                    <a:gd name="connsiteX110" fmla="*/ 6551 w 10000"/>
                    <a:gd name="connsiteY110" fmla="*/ 8214 h 10000"/>
                    <a:gd name="connsiteX111" fmla="*/ 6714 w 10000"/>
                    <a:gd name="connsiteY111" fmla="*/ 8543 h 10000"/>
                    <a:gd name="connsiteX112" fmla="*/ 6868 w 10000"/>
                    <a:gd name="connsiteY112" fmla="*/ 8829 h 10000"/>
                    <a:gd name="connsiteX113" fmla="*/ 7021 w 10000"/>
                    <a:gd name="connsiteY113" fmla="*/ 9100 h 10000"/>
                    <a:gd name="connsiteX114" fmla="*/ 7195 w 10000"/>
                    <a:gd name="connsiteY114" fmla="*/ 9300 h 10000"/>
                    <a:gd name="connsiteX115" fmla="*/ 7288 w 10000"/>
                    <a:gd name="connsiteY115" fmla="*/ 9400 h 10000"/>
                    <a:gd name="connsiteX116" fmla="*/ 7369 w 10000"/>
                    <a:gd name="connsiteY116" fmla="*/ 9500 h 10000"/>
                    <a:gd name="connsiteX117" fmla="*/ 7462 w 10000"/>
                    <a:gd name="connsiteY117" fmla="*/ 9557 h 10000"/>
                    <a:gd name="connsiteX118" fmla="*/ 7554 w 10000"/>
                    <a:gd name="connsiteY118" fmla="*/ 9629 h 10000"/>
                    <a:gd name="connsiteX119" fmla="*/ 7646 w 10000"/>
                    <a:gd name="connsiteY119" fmla="*/ 9671 h 10000"/>
                    <a:gd name="connsiteX120" fmla="*/ 7748 w 10000"/>
                    <a:gd name="connsiteY120" fmla="*/ 9700 h 10000"/>
                    <a:gd name="connsiteX121" fmla="*/ 7851 w 10000"/>
                    <a:gd name="connsiteY121" fmla="*/ 9743 h 10000"/>
                    <a:gd name="connsiteX122" fmla="*/ 7943 w 10000"/>
                    <a:gd name="connsiteY122" fmla="*/ 9743 h 10000"/>
                    <a:gd name="connsiteX0" fmla="*/ 7943 w 10000"/>
                    <a:gd name="connsiteY0" fmla="*/ 9714 h 9971"/>
                    <a:gd name="connsiteX1" fmla="*/ 7943 w 10000"/>
                    <a:gd name="connsiteY1" fmla="*/ 9714 h 9971"/>
                    <a:gd name="connsiteX2" fmla="*/ 8076 w 10000"/>
                    <a:gd name="connsiteY2" fmla="*/ 9714 h 9971"/>
                    <a:gd name="connsiteX3" fmla="*/ 8178 w 10000"/>
                    <a:gd name="connsiteY3" fmla="*/ 9671 h 9971"/>
                    <a:gd name="connsiteX4" fmla="*/ 8291 w 10000"/>
                    <a:gd name="connsiteY4" fmla="*/ 9628 h 9971"/>
                    <a:gd name="connsiteX5" fmla="*/ 8403 w 10000"/>
                    <a:gd name="connsiteY5" fmla="*/ 9585 h 9971"/>
                    <a:gd name="connsiteX6" fmla="*/ 8506 w 10000"/>
                    <a:gd name="connsiteY6" fmla="*/ 9500 h 9971"/>
                    <a:gd name="connsiteX7" fmla="*/ 8608 w 10000"/>
                    <a:gd name="connsiteY7" fmla="*/ 9400 h 9971"/>
                    <a:gd name="connsiteX8" fmla="*/ 8700 w 10000"/>
                    <a:gd name="connsiteY8" fmla="*/ 9314 h 9971"/>
                    <a:gd name="connsiteX9" fmla="*/ 8802 w 10000"/>
                    <a:gd name="connsiteY9" fmla="*/ 9185 h 9971"/>
                    <a:gd name="connsiteX10" fmla="*/ 8915 w 10000"/>
                    <a:gd name="connsiteY10" fmla="*/ 9057 h 9971"/>
                    <a:gd name="connsiteX11" fmla="*/ 9007 w 10000"/>
                    <a:gd name="connsiteY11" fmla="*/ 8914 h 9971"/>
                    <a:gd name="connsiteX12" fmla="*/ 9191 w 10000"/>
                    <a:gd name="connsiteY12" fmla="*/ 8585 h 9971"/>
                    <a:gd name="connsiteX13" fmla="*/ 9376 w 10000"/>
                    <a:gd name="connsiteY13" fmla="*/ 8214 h 9971"/>
                    <a:gd name="connsiteX14" fmla="*/ 9539 w 10000"/>
                    <a:gd name="connsiteY14" fmla="*/ 7814 h 9971"/>
                    <a:gd name="connsiteX15" fmla="*/ 9775 w 10000"/>
                    <a:gd name="connsiteY15" fmla="*/ 8257 h 9971"/>
                    <a:gd name="connsiteX16" fmla="*/ 10000 w 10000"/>
                    <a:gd name="connsiteY16" fmla="*/ 8671 h 9971"/>
                    <a:gd name="connsiteX17" fmla="*/ 9785 w 10000"/>
                    <a:gd name="connsiteY17" fmla="*/ 8957 h 9971"/>
                    <a:gd name="connsiteX18" fmla="*/ 9570 w 10000"/>
                    <a:gd name="connsiteY18" fmla="*/ 9214 h 9971"/>
                    <a:gd name="connsiteX19" fmla="*/ 9324 w 10000"/>
                    <a:gd name="connsiteY19" fmla="*/ 9442 h 9971"/>
                    <a:gd name="connsiteX20" fmla="*/ 9212 w 10000"/>
                    <a:gd name="connsiteY20" fmla="*/ 9528 h 9971"/>
                    <a:gd name="connsiteX21" fmla="*/ 9079 w 10000"/>
                    <a:gd name="connsiteY21" fmla="*/ 9628 h 9971"/>
                    <a:gd name="connsiteX22" fmla="*/ 8946 w 10000"/>
                    <a:gd name="connsiteY22" fmla="*/ 9714 h 9971"/>
                    <a:gd name="connsiteX23" fmla="*/ 8823 w 10000"/>
                    <a:gd name="connsiteY23" fmla="*/ 9771 h 9971"/>
                    <a:gd name="connsiteX24" fmla="*/ 8680 w 10000"/>
                    <a:gd name="connsiteY24" fmla="*/ 9842 h 9971"/>
                    <a:gd name="connsiteX25" fmla="*/ 8547 w 10000"/>
                    <a:gd name="connsiteY25" fmla="*/ 9885 h 9971"/>
                    <a:gd name="connsiteX26" fmla="*/ 8403 w 10000"/>
                    <a:gd name="connsiteY26" fmla="*/ 9914 h 9971"/>
                    <a:gd name="connsiteX27" fmla="*/ 8260 w 10000"/>
                    <a:gd name="connsiteY27" fmla="*/ 9942 h 9971"/>
                    <a:gd name="connsiteX28" fmla="*/ 8106 w 10000"/>
                    <a:gd name="connsiteY28" fmla="*/ 9971 h 9971"/>
                    <a:gd name="connsiteX29" fmla="*/ 7943 w 10000"/>
                    <a:gd name="connsiteY29" fmla="*/ 9971 h 9971"/>
                    <a:gd name="connsiteX30" fmla="*/ 7779 w 10000"/>
                    <a:gd name="connsiteY30" fmla="*/ 9971 h 9971"/>
                    <a:gd name="connsiteX31" fmla="*/ 7625 w 10000"/>
                    <a:gd name="connsiteY31" fmla="*/ 9928 h 9971"/>
                    <a:gd name="connsiteX32" fmla="*/ 7462 w 10000"/>
                    <a:gd name="connsiteY32" fmla="*/ 9900 h 9971"/>
                    <a:gd name="connsiteX33" fmla="*/ 7308 w 10000"/>
                    <a:gd name="connsiteY33" fmla="*/ 9857 h 9971"/>
                    <a:gd name="connsiteX34" fmla="*/ 7165 w 10000"/>
                    <a:gd name="connsiteY34" fmla="*/ 9785 h 9971"/>
                    <a:gd name="connsiteX35" fmla="*/ 7021 w 10000"/>
                    <a:gd name="connsiteY35" fmla="*/ 9728 h 9971"/>
                    <a:gd name="connsiteX36" fmla="*/ 6888 w 10000"/>
                    <a:gd name="connsiteY36" fmla="*/ 9628 h 9971"/>
                    <a:gd name="connsiteX37" fmla="*/ 6745 w 10000"/>
                    <a:gd name="connsiteY37" fmla="*/ 9528 h 9971"/>
                    <a:gd name="connsiteX38" fmla="*/ 6622 w 10000"/>
                    <a:gd name="connsiteY38" fmla="*/ 9442 h 9971"/>
                    <a:gd name="connsiteX39" fmla="*/ 6479 w 10000"/>
                    <a:gd name="connsiteY39" fmla="*/ 9314 h 9971"/>
                    <a:gd name="connsiteX40" fmla="*/ 6366 w 10000"/>
                    <a:gd name="connsiteY40" fmla="*/ 9200 h 9971"/>
                    <a:gd name="connsiteX41" fmla="*/ 6244 w 10000"/>
                    <a:gd name="connsiteY41" fmla="*/ 9057 h 9971"/>
                    <a:gd name="connsiteX42" fmla="*/ 6008 w 10000"/>
                    <a:gd name="connsiteY42" fmla="*/ 8757 h 9971"/>
                    <a:gd name="connsiteX43" fmla="*/ 5793 w 10000"/>
                    <a:gd name="connsiteY43" fmla="*/ 8428 h 9971"/>
                    <a:gd name="connsiteX44" fmla="*/ 5589 w 10000"/>
                    <a:gd name="connsiteY44" fmla="*/ 8071 h 9971"/>
                    <a:gd name="connsiteX45" fmla="*/ 5394 w 10000"/>
                    <a:gd name="connsiteY45" fmla="*/ 7685 h 9971"/>
                    <a:gd name="connsiteX46" fmla="*/ 5200 w 10000"/>
                    <a:gd name="connsiteY46" fmla="*/ 7285 h 9971"/>
                    <a:gd name="connsiteX47" fmla="*/ 5026 w 10000"/>
                    <a:gd name="connsiteY47" fmla="*/ 6871 h 9971"/>
                    <a:gd name="connsiteX48" fmla="*/ 4852 w 10000"/>
                    <a:gd name="connsiteY48" fmla="*/ 6442 h 9971"/>
                    <a:gd name="connsiteX49" fmla="*/ 4688 w 10000"/>
                    <a:gd name="connsiteY49" fmla="*/ 6000 h 9971"/>
                    <a:gd name="connsiteX50" fmla="*/ 4371 w 10000"/>
                    <a:gd name="connsiteY50" fmla="*/ 5100 h 9971"/>
                    <a:gd name="connsiteX51" fmla="*/ 3777 w 10000"/>
                    <a:gd name="connsiteY51" fmla="*/ 3328 h 9971"/>
                    <a:gd name="connsiteX52" fmla="*/ 3644 w 10000"/>
                    <a:gd name="connsiteY52" fmla="*/ 2885 h 9971"/>
                    <a:gd name="connsiteX53" fmla="*/ 3490 w 10000"/>
                    <a:gd name="connsiteY53" fmla="*/ 2485 h 9971"/>
                    <a:gd name="connsiteX54" fmla="*/ 3347 w 10000"/>
                    <a:gd name="connsiteY54" fmla="*/ 2128 h 9971"/>
                    <a:gd name="connsiteX55" fmla="*/ 3193 w 10000"/>
                    <a:gd name="connsiteY55" fmla="*/ 1757 h 9971"/>
                    <a:gd name="connsiteX56" fmla="*/ 3040 w 10000"/>
                    <a:gd name="connsiteY56" fmla="*/ 1428 h 9971"/>
                    <a:gd name="connsiteX57" fmla="*/ 2886 w 10000"/>
                    <a:gd name="connsiteY57" fmla="*/ 1142 h 9971"/>
                    <a:gd name="connsiteX58" fmla="*/ 2723 w 10000"/>
                    <a:gd name="connsiteY58" fmla="*/ 871 h 9971"/>
                    <a:gd name="connsiteX59" fmla="*/ 2559 w 10000"/>
                    <a:gd name="connsiteY59" fmla="*/ 671 h 9971"/>
                    <a:gd name="connsiteX60" fmla="*/ 2467 w 10000"/>
                    <a:gd name="connsiteY60" fmla="*/ 571 h 9971"/>
                    <a:gd name="connsiteX61" fmla="*/ 2375 w 10000"/>
                    <a:gd name="connsiteY61" fmla="*/ 471 h 9971"/>
                    <a:gd name="connsiteX62" fmla="*/ 2282 w 10000"/>
                    <a:gd name="connsiteY62" fmla="*/ 414 h 9971"/>
                    <a:gd name="connsiteX63" fmla="*/ 2190 w 10000"/>
                    <a:gd name="connsiteY63" fmla="*/ 342 h 9971"/>
                    <a:gd name="connsiteX64" fmla="*/ 1791 w 10000"/>
                    <a:gd name="connsiteY64" fmla="*/ 228 h 9971"/>
                    <a:gd name="connsiteX65" fmla="*/ 1668 w 10000"/>
                    <a:gd name="connsiteY65" fmla="*/ 242 h 9971"/>
                    <a:gd name="connsiteX66" fmla="*/ 1525 w 10000"/>
                    <a:gd name="connsiteY66" fmla="*/ 285 h 9971"/>
                    <a:gd name="connsiteX67" fmla="*/ 1402 w 10000"/>
                    <a:gd name="connsiteY67" fmla="*/ 328 h 9971"/>
                    <a:gd name="connsiteX68" fmla="*/ 1279 w 10000"/>
                    <a:gd name="connsiteY68" fmla="*/ 414 h 9971"/>
                    <a:gd name="connsiteX69" fmla="*/ 1157 w 10000"/>
                    <a:gd name="connsiteY69" fmla="*/ 500 h 9971"/>
                    <a:gd name="connsiteX70" fmla="*/ 1044 w 10000"/>
                    <a:gd name="connsiteY70" fmla="*/ 614 h 9971"/>
                    <a:gd name="connsiteX71" fmla="*/ 931 w 10000"/>
                    <a:gd name="connsiteY71" fmla="*/ 757 h 9971"/>
                    <a:gd name="connsiteX72" fmla="*/ 809 w 10000"/>
                    <a:gd name="connsiteY72" fmla="*/ 900 h 9971"/>
                    <a:gd name="connsiteX73" fmla="*/ 706 w 10000"/>
                    <a:gd name="connsiteY73" fmla="*/ 1085 h 9971"/>
                    <a:gd name="connsiteX74" fmla="*/ 604 w 10000"/>
                    <a:gd name="connsiteY74" fmla="*/ 1257 h 9971"/>
                    <a:gd name="connsiteX75" fmla="*/ 491 w 10000"/>
                    <a:gd name="connsiteY75" fmla="*/ 1457 h 9971"/>
                    <a:gd name="connsiteX76" fmla="*/ 399 w 10000"/>
                    <a:gd name="connsiteY76" fmla="*/ 1657 h 9971"/>
                    <a:gd name="connsiteX77" fmla="*/ 194 w 10000"/>
                    <a:gd name="connsiteY77" fmla="*/ 2128 h 9971"/>
                    <a:gd name="connsiteX78" fmla="*/ 0 w 10000"/>
                    <a:gd name="connsiteY78" fmla="*/ 2614 h 9971"/>
                    <a:gd name="connsiteX79" fmla="*/ 10 w 10000"/>
                    <a:gd name="connsiteY79" fmla="*/ 942 h 9971"/>
                    <a:gd name="connsiteX80" fmla="*/ 205 w 10000"/>
                    <a:gd name="connsiteY80" fmla="*/ 728 h 9971"/>
                    <a:gd name="connsiteX81" fmla="*/ 399 w 10000"/>
                    <a:gd name="connsiteY81" fmla="*/ 542 h 9971"/>
                    <a:gd name="connsiteX82" fmla="*/ 604 w 10000"/>
                    <a:gd name="connsiteY82" fmla="*/ 357 h 9971"/>
                    <a:gd name="connsiteX83" fmla="*/ 819 w 10000"/>
                    <a:gd name="connsiteY83" fmla="*/ 228 h 9971"/>
                    <a:gd name="connsiteX84" fmla="*/ 1054 w 10000"/>
                    <a:gd name="connsiteY84" fmla="*/ 128 h 9971"/>
                    <a:gd name="connsiteX85" fmla="*/ 1300 w 10000"/>
                    <a:gd name="connsiteY85" fmla="*/ 42 h 9971"/>
                    <a:gd name="connsiteX86" fmla="*/ 1535 w 10000"/>
                    <a:gd name="connsiteY86" fmla="*/ 0 h 9971"/>
                    <a:gd name="connsiteX87" fmla="*/ 2272 w 10000"/>
                    <a:gd name="connsiteY87" fmla="*/ 42 h 9971"/>
                    <a:gd name="connsiteX88" fmla="*/ 2426 w 10000"/>
                    <a:gd name="connsiteY88" fmla="*/ 85 h 9971"/>
                    <a:gd name="connsiteX89" fmla="*/ 2569 w 10000"/>
                    <a:gd name="connsiteY89" fmla="*/ 157 h 9971"/>
                    <a:gd name="connsiteX90" fmla="*/ 2712 w 10000"/>
                    <a:gd name="connsiteY90" fmla="*/ 228 h 9971"/>
                    <a:gd name="connsiteX91" fmla="*/ 2845 w 10000"/>
                    <a:gd name="connsiteY91" fmla="*/ 314 h 9971"/>
                    <a:gd name="connsiteX92" fmla="*/ 2989 w 10000"/>
                    <a:gd name="connsiteY92" fmla="*/ 414 h 9971"/>
                    <a:gd name="connsiteX93" fmla="*/ 3112 w 10000"/>
                    <a:gd name="connsiteY93" fmla="*/ 500 h 9971"/>
                    <a:gd name="connsiteX94" fmla="*/ 3234 w 10000"/>
                    <a:gd name="connsiteY94" fmla="*/ 628 h 9971"/>
                    <a:gd name="connsiteX95" fmla="*/ 3367 w 10000"/>
                    <a:gd name="connsiteY95" fmla="*/ 757 h 9971"/>
                    <a:gd name="connsiteX96" fmla="*/ 3490 w 10000"/>
                    <a:gd name="connsiteY96" fmla="*/ 885 h 9971"/>
                    <a:gd name="connsiteX97" fmla="*/ 3726 w 10000"/>
                    <a:gd name="connsiteY97" fmla="*/ 1171 h 9971"/>
                    <a:gd name="connsiteX98" fmla="*/ 3941 w 10000"/>
                    <a:gd name="connsiteY98" fmla="*/ 1514 h 9971"/>
                    <a:gd name="connsiteX99" fmla="*/ 4145 w 10000"/>
                    <a:gd name="connsiteY99" fmla="*/ 1871 h 9971"/>
                    <a:gd name="connsiteX100" fmla="*/ 4340 w 10000"/>
                    <a:gd name="connsiteY100" fmla="*/ 2257 h 9971"/>
                    <a:gd name="connsiteX101" fmla="*/ 4534 w 10000"/>
                    <a:gd name="connsiteY101" fmla="*/ 2657 h 9971"/>
                    <a:gd name="connsiteX102" fmla="*/ 4708 w 10000"/>
                    <a:gd name="connsiteY102" fmla="*/ 3071 h 9971"/>
                    <a:gd name="connsiteX103" fmla="*/ 4893 w 10000"/>
                    <a:gd name="connsiteY103" fmla="*/ 3500 h 9971"/>
                    <a:gd name="connsiteX104" fmla="*/ 5056 w 10000"/>
                    <a:gd name="connsiteY104" fmla="*/ 3942 h 9971"/>
                    <a:gd name="connsiteX105" fmla="*/ 5363 w 10000"/>
                    <a:gd name="connsiteY105" fmla="*/ 4842 h 9971"/>
                    <a:gd name="connsiteX106" fmla="*/ 5967 w 10000"/>
                    <a:gd name="connsiteY106" fmla="*/ 6628 h 9971"/>
                    <a:gd name="connsiteX107" fmla="*/ 6254 w 10000"/>
                    <a:gd name="connsiteY107" fmla="*/ 7457 h 9971"/>
                    <a:gd name="connsiteX108" fmla="*/ 6407 w 10000"/>
                    <a:gd name="connsiteY108" fmla="*/ 7814 h 9971"/>
                    <a:gd name="connsiteX109" fmla="*/ 6551 w 10000"/>
                    <a:gd name="connsiteY109" fmla="*/ 8185 h 9971"/>
                    <a:gd name="connsiteX110" fmla="*/ 6714 w 10000"/>
                    <a:gd name="connsiteY110" fmla="*/ 8514 h 9971"/>
                    <a:gd name="connsiteX111" fmla="*/ 6868 w 10000"/>
                    <a:gd name="connsiteY111" fmla="*/ 8800 h 9971"/>
                    <a:gd name="connsiteX112" fmla="*/ 7021 w 10000"/>
                    <a:gd name="connsiteY112" fmla="*/ 9071 h 9971"/>
                    <a:gd name="connsiteX113" fmla="*/ 7195 w 10000"/>
                    <a:gd name="connsiteY113" fmla="*/ 9271 h 9971"/>
                    <a:gd name="connsiteX114" fmla="*/ 7288 w 10000"/>
                    <a:gd name="connsiteY114" fmla="*/ 9371 h 9971"/>
                    <a:gd name="connsiteX115" fmla="*/ 7369 w 10000"/>
                    <a:gd name="connsiteY115" fmla="*/ 9471 h 9971"/>
                    <a:gd name="connsiteX116" fmla="*/ 7462 w 10000"/>
                    <a:gd name="connsiteY116" fmla="*/ 9528 h 9971"/>
                    <a:gd name="connsiteX117" fmla="*/ 7554 w 10000"/>
                    <a:gd name="connsiteY117" fmla="*/ 9600 h 9971"/>
                    <a:gd name="connsiteX118" fmla="*/ 7646 w 10000"/>
                    <a:gd name="connsiteY118" fmla="*/ 9642 h 9971"/>
                    <a:gd name="connsiteX119" fmla="*/ 7748 w 10000"/>
                    <a:gd name="connsiteY119" fmla="*/ 9671 h 9971"/>
                    <a:gd name="connsiteX120" fmla="*/ 7851 w 10000"/>
                    <a:gd name="connsiteY120" fmla="*/ 9714 h 9971"/>
                    <a:gd name="connsiteX121" fmla="*/ 7943 w 10000"/>
                    <a:gd name="connsiteY121" fmla="*/ 9714 h 9971"/>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668 w 10000"/>
                    <a:gd name="connsiteY64" fmla="*/ 243 h 10000"/>
                    <a:gd name="connsiteX65" fmla="*/ 1525 w 10000"/>
                    <a:gd name="connsiteY65" fmla="*/ 286 h 10000"/>
                    <a:gd name="connsiteX66" fmla="*/ 1402 w 10000"/>
                    <a:gd name="connsiteY66" fmla="*/ 329 h 10000"/>
                    <a:gd name="connsiteX67" fmla="*/ 1279 w 10000"/>
                    <a:gd name="connsiteY67" fmla="*/ 415 h 10000"/>
                    <a:gd name="connsiteX68" fmla="*/ 1157 w 10000"/>
                    <a:gd name="connsiteY68" fmla="*/ 501 h 10000"/>
                    <a:gd name="connsiteX69" fmla="*/ 1044 w 10000"/>
                    <a:gd name="connsiteY69" fmla="*/ 616 h 10000"/>
                    <a:gd name="connsiteX70" fmla="*/ 931 w 10000"/>
                    <a:gd name="connsiteY70" fmla="*/ 759 h 10000"/>
                    <a:gd name="connsiteX71" fmla="*/ 809 w 10000"/>
                    <a:gd name="connsiteY71" fmla="*/ 903 h 10000"/>
                    <a:gd name="connsiteX72" fmla="*/ 706 w 10000"/>
                    <a:gd name="connsiteY72" fmla="*/ 1088 h 10000"/>
                    <a:gd name="connsiteX73" fmla="*/ 604 w 10000"/>
                    <a:gd name="connsiteY73" fmla="*/ 1261 h 10000"/>
                    <a:gd name="connsiteX74" fmla="*/ 491 w 10000"/>
                    <a:gd name="connsiteY74" fmla="*/ 1461 h 10000"/>
                    <a:gd name="connsiteX75" fmla="*/ 399 w 10000"/>
                    <a:gd name="connsiteY75" fmla="*/ 1662 h 10000"/>
                    <a:gd name="connsiteX76" fmla="*/ 194 w 10000"/>
                    <a:gd name="connsiteY76" fmla="*/ 2134 h 10000"/>
                    <a:gd name="connsiteX77" fmla="*/ 0 w 10000"/>
                    <a:gd name="connsiteY77" fmla="*/ 2622 h 10000"/>
                    <a:gd name="connsiteX78" fmla="*/ 10 w 10000"/>
                    <a:gd name="connsiteY78" fmla="*/ 945 h 10000"/>
                    <a:gd name="connsiteX79" fmla="*/ 205 w 10000"/>
                    <a:gd name="connsiteY79" fmla="*/ 730 h 10000"/>
                    <a:gd name="connsiteX80" fmla="*/ 399 w 10000"/>
                    <a:gd name="connsiteY80" fmla="*/ 544 h 10000"/>
                    <a:gd name="connsiteX81" fmla="*/ 604 w 10000"/>
                    <a:gd name="connsiteY81" fmla="*/ 358 h 10000"/>
                    <a:gd name="connsiteX82" fmla="*/ 819 w 10000"/>
                    <a:gd name="connsiteY82" fmla="*/ 229 h 10000"/>
                    <a:gd name="connsiteX83" fmla="*/ 1054 w 10000"/>
                    <a:gd name="connsiteY83" fmla="*/ 128 h 10000"/>
                    <a:gd name="connsiteX84" fmla="*/ 1300 w 10000"/>
                    <a:gd name="connsiteY84" fmla="*/ 42 h 10000"/>
                    <a:gd name="connsiteX85" fmla="*/ 1535 w 10000"/>
                    <a:gd name="connsiteY85" fmla="*/ 0 h 10000"/>
                    <a:gd name="connsiteX86" fmla="*/ 2272 w 10000"/>
                    <a:gd name="connsiteY86" fmla="*/ 42 h 10000"/>
                    <a:gd name="connsiteX87" fmla="*/ 2426 w 10000"/>
                    <a:gd name="connsiteY87" fmla="*/ 85 h 10000"/>
                    <a:gd name="connsiteX88" fmla="*/ 2569 w 10000"/>
                    <a:gd name="connsiteY88" fmla="*/ 157 h 10000"/>
                    <a:gd name="connsiteX89" fmla="*/ 2712 w 10000"/>
                    <a:gd name="connsiteY89" fmla="*/ 229 h 10000"/>
                    <a:gd name="connsiteX90" fmla="*/ 2845 w 10000"/>
                    <a:gd name="connsiteY90" fmla="*/ 315 h 10000"/>
                    <a:gd name="connsiteX91" fmla="*/ 2989 w 10000"/>
                    <a:gd name="connsiteY91" fmla="*/ 415 h 10000"/>
                    <a:gd name="connsiteX92" fmla="*/ 3112 w 10000"/>
                    <a:gd name="connsiteY92" fmla="*/ 501 h 10000"/>
                    <a:gd name="connsiteX93" fmla="*/ 3234 w 10000"/>
                    <a:gd name="connsiteY93" fmla="*/ 630 h 10000"/>
                    <a:gd name="connsiteX94" fmla="*/ 3367 w 10000"/>
                    <a:gd name="connsiteY94" fmla="*/ 759 h 10000"/>
                    <a:gd name="connsiteX95" fmla="*/ 3490 w 10000"/>
                    <a:gd name="connsiteY95" fmla="*/ 888 h 10000"/>
                    <a:gd name="connsiteX96" fmla="*/ 3726 w 10000"/>
                    <a:gd name="connsiteY96" fmla="*/ 1174 h 10000"/>
                    <a:gd name="connsiteX97" fmla="*/ 3941 w 10000"/>
                    <a:gd name="connsiteY97" fmla="*/ 1518 h 10000"/>
                    <a:gd name="connsiteX98" fmla="*/ 4145 w 10000"/>
                    <a:gd name="connsiteY98" fmla="*/ 1876 h 10000"/>
                    <a:gd name="connsiteX99" fmla="*/ 4340 w 10000"/>
                    <a:gd name="connsiteY99" fmla="*/ 2264 h 10000"/>
                    <a:gd name="connsiteX100" fmla="*/ 4534 w 10000"/>
                    <a:gd name="connsiteY100" fmla="*/ 2665 h 10000"/>
                    <a:gd name="connsiteX101" fmla="*/ 4708 w 10000"/>
                    <a:gd name="connsiteY101" fmla="*/ 3080 h 10000"/>
                    <a:gd name="connsiteX102" fmla="*/ 4893 w 10000"/>
                    <a:gd name="connsiteY102" fmla="*/ 3510 h 10000"/>
                    <a:gd name="connsiteX103" fmla="*/ 5056 w 10000"/>
                    <a:gd name="connsiteY103" fmla="*/ 3953 h 10000"/>
                    <a:gd name="connsiteX104" fmla="*/ 5363 w 10000"/>
                    <a:gd name="connsiteY104" fmla="*/ 4856 h 10000"/>
                    <a:gd name="connsiteX105" fmla="*/ 5967 w 10000"/>
                    <a:gd name="connsiteY105" fmla="*/ 6647 h 10000"/>
                    <a:gd name="connsiteX106" fmla="*/ 6254 w 10000"/>
                    <a:gd name="connsiteY106" fmla="*/ 7479 h 10000"/>
                    <a:gd name="connsiteX107" fmla="*/ 6407 w 10000"/>
                    <a:gd name="connsiteY107" fmla="*/ 7837 h 10000"/>
                    <a:gd name="connsiteX108" fmla="*/ 6551 w 10000"/>
                    <a:gd name="connsiteY108" fmla="*/ 8209 h 10000"/>
                    <a:gd name="connsiteX109" fmla="*/ 6714 w 10000"/>
                    <a:gd name="connsiteY109" fmla="*/ 8539 h 10000"/>
                    <a:gd name="connsiteX110" fmla="*/ 6868 w 10000"/>
                    <a:gd name="connsiteY110" fmla="*/ 8826 h 10000"/>
                    <a:gd name="connsiteX111" fmla="*/ 7021 w 10000"/>
                    <a:gd name="connsiteY111" fmla="*/ 9097 h 10000"/>
                    <a:gd name="connsiteX112" fmla="*/ 7195 w 10000"/>
                    <a:gd name="connsiteY112" fmla="*/ 9298 h 10000"/>
                    <a:gd name="connsiteX113" fmla="*/ 7288 w 10000"/>
                    <a:gd name="connsiteY113" fmla="*/ 9398 h 10000"/>
                    <a:gd name="connsiteX114" fmla="*/ 7369 w 10000"/>
                    <a:gd name="connsiteY114" fmla="*/ 9499 h 10000"/>
                    <a:gd name="connsiteX115" fmla="*/ 7462 w 10000"/>
                    <a:gd name="connsiteY115" fmla="*/ 9556 h 10000"/>
                    <a:gd name="connsiteX116" fmla="*/ 7554 w 10000"/>
                    <a:gd name="connsiteY116" fmla="*/ 9628 h 10000"/>
                    <a:gd name="connsiteX117" fmla="*/ 7646 w 10000"/>
                    <a:gd name="connsiteY117" fmla="*/ 9670 h 10000"/>
                    <a:gd name="connsiteX118" fmla="*/ 7748 w 10000"/>
                    <a:gd name="connsiteY118" fmla="*/ 9699 h 10000"/>
                    <a:gd name="connsiteX119" fmla="*/ 7851 w 10000"/>
                    <a:gd name="connsiteY119" fmla="*/ 9742 h 10000"/>
                    <a:gd name="connsiteX120" fmla="*/ 7943 w 10000"/>
                    <a:gd name="connsiteY120" fmla="*/ 9742 h 10000"/>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668 w 10000"/>
                    <a:gd name="connsiteY64" fmla="*/ 243 h 10000"/>
                    <a:gd name="connsiteX65" fmla="*/ 1402 w 10000"/>
                    <a:gd name="connsiteY65" fmla="*/ 329 h 10000"/>
                    <a:gd name="connsiteX66" fmla="*/ 1279 w 10000"/>
                    <a:gd name="connsiteY66" fmla="*/ 415 h 10000"/>
                    <a:gd name="connsiteX67" fmla="*/ 1157 w 10000"/>
                    <a:gd name="connsiteY67" fmla="*/ 501 h 10000"/>
                    <a:gd name="connsiteX68" fmla="*/ 1044 w 10000"/>
                    <a:gd name="connsiteY68" fmla="*/ 616 h 10000"/>
                    <a:gd name="connsiteX69" fmla="*/ 931 w 10000"/>
                    <a:gd name="connsiteY69" fmla="*/ 759 h 10000"/>
                    <a:gd name="connsiteX70" fmla="*/ 809 w 10000"/>
                    <a:gd name="connsiteY70" fmla="*/ 903 h 10000"/>
                    <a:gd name="connsiteX71" fmla="*/ 706 w 10000"/>
                    <a:gd name="connsiteY71" fmla="*/ 1088 h 10000"/>
                    <a:gd name="connsiteX72" fmla="*/ 604 w 10000"/>
                    <a:gd name="connsiteY72" fmla="*/ 1261 h 10000"/>
                    <a:gd name="connsiteX73" fmla="*/ 491 w 10000"/>
                    <a:gd name="connsiteY73" fmla="*/ 1461 h 10000"/>
                    <a:gd name="connsiteX74" fmla="*/ 399 w 10000"/>
                    <a:gd name="connsiteY74" fmla="*/ 1662 h 10000"/>
                    <a:gd name="connsiteX75" fmla="*/ 194 w 10000"/>
                    <a:gd name="connsiteY75" fmla="*/ 2134 h 10000"/>
                    <a:gd name="connsiteX76" fmla="*/ 0 w 10000"/>
                    <a:gd name="connsiteY76" fmla="*/ 2622 h 10000"/>
                    <a:gd name="connsiteX77" fmla="*/ 10 w 10000"/>
                    <a:gd name="connsiteY77" fmla="*/ 945 h 10000"/>
                    <a:gd name="connsiteX78" fmla="*/ 205 w 10000"/>
                    <a:gd name="connsiteY78" fmla="*/ 730 h 10000"/>
                    <a:gd name="connsiteX79" fmla="*/ 399 w 10000"/>
                    <a:gd name="connsiteY79" fmla="*/ 544 h 10000"/>
                    <a:gd name="connsiteX80" fmla="*/ 604 w 10000"/>
                    <a:gd name="connsiteY80" fmla="*/ 358 h 10000"/>
                    <a:gd name="connsiteX81" fmla="*/ 819 w 10000"/>
                    <a:gd name="connsiteY81" fmla="*/ 229 h 10000"/>
                    <a:gd name="connsiteX82" fmla="*/ 1054 w 10000"/>
                    <a:gd name="connsiteY82" fmla="*/ 128 h 10000"/>
                    <a:gd name="connsiteX83" fmla="*/ 1300 w 10000"/>
                    <a:gd name="connsiteY83" fmla="*/ 42 h 10000"/>
                    <a:gd name="connsiteX84" fmla="*/ 1535 w 10000"/>
                    <a:gd name="connsiteY84" fmla="*/ 0 h 10000"/>
                    <a:gd name="connsiteX85" fmla="*/ 2272 w 10000"/>
                    <a:gd name="connsiteY85" fmla="*/ 42 h 10000"/>
                    <a:gd name="connsiteX86" fmla="*/ 2426 w 10000"/>
                    <a:gd name="connsiteY86" fmla="*/ 85 h 10000"/>
                    <a:gd name="connsiteX87" fmla="*/ 2569 w 10000"/>
                    <a:gd name="connsiteY87" fmla="*/ 157 h 10000"/>
                    <a:gd name="connsiteX88" fmla="*/ 2712 w 10000"/>
                    <a:gd name="connsiteY88" fmla="*/ 229 h 10000"/>
                    <a:gd name="connsiteX89" fmla="*/ 2845 w 10000"/>
                    <a:gd name="connsiteY89" fmla="*/ 315 h 10000"/>
                    <a:gd name="connsiteX90" fmla="*/ 2989 w 10000"/>
                    <a:gd name="connsiteY90" fmla="*/ 415 h 10000"/>
                    <a:gd name="connsiteX91" fmla="*/ 3112 w 10000"/>
                    <a:gd name="connsiteY91" fmla="*/ 501 h 10000"/>
                    <a:gd name="connsiteX92" fmla="*/ 3234 w 10000"/>
                    <a:gd name="connsiteY92" fmla="*/ 630 h 10000"/>
                    <a:gd name="connsiteX93" fmla="*/ 3367 w 10000"/>
                    <a:gd name="connsiteY93" fmla="*/ 759 h 10000"/>
                    <a:gd name="connsiteX94" fmla="*/ 3490 w 10000"/>
                    <a:gd name="connsiteY94" fmla="*/ 888 h 10000"/>
                    <a:gd name="connsiteX95" fmla="*/ 3726 w 10000"/>
                    <a:gd name="connsiteY95" fmla="*/ 1174 h 10000"/>
                    <a:gd name="connsiteX96" fmla="*/ 3941 w 10000"/>
                    <a:gd name="connsiteY96" fmla="*/ 1518 h 10000"/>
                    <a:gd name="connsiteX97" fmla="*/ 4145 w 10000"/>
                    <a:gd name="connsiteY97" fmla="*/ 1876 h 10000"/>
                    <a:gd name="connsiteX98" fmla="*/ 4340 w 10000"/>
                    <a:gd name="connsiteY98" fmla="*/ 2264 h 10000"/>
                    <a:gd name="connsiteX99" fmla="*/ 4534 w 10000"/>
                    <a:gd name="connsiteY99" fmla="*/ 2665 h 10000"/>
                    <a:gd name="connsiteX100" fmla="*/ 4708 w 10000"/>
                    <a:gd name="connsiteY100" fmla="*/ 3080 h 10000"/>
                    <a:gd name="connsiteX101" fmla="*/ 4893 w 10000"/>
                    <a:gd name="connsiteY101" fmla="*/ 3510 h 10000"/>
                    <a:gd name="connsiteX102" fmla="*/ 5056 w 10000"/>
                    <a:gd name="connsiteY102" fmla="*/ 3953 h 10000"/>
                    <a:gd name="connsiteX103" fmla="*/ 5363 w 10000"/>
                    <a:gd name="connsiteY103" fmla="*/ 4856 h 10000"/>
                    <a:gd name="connsiteX104" fmla="*/ 5967 w 10000"/>
                    <a:gd name="connsiteY104" fmla="*/ 6647 h 10000"/>
                    <a:gd name="connsiteX105" fmla="*/ 6254 w 10000"/>
                    <a:gd name="connsiteY105" fmla="*/ 7479 h 10000"/>
                    <a:gd name="connsiteX106" fmla="*/ 6407 w 10000"/>
                    <a:gd name="connsiteY106" fmla="*/ 7837 h 10000"/>
                    <a:gd name="connsiteX107" fmla="*/ 6551 w 10000"/>
                    <a:gd name="connsiteY107" fmla="*/ 8209 h 10000"/>
                    <a:gd name="connsiteX108" fmla="*/ 6714 w 10000"/>
                    <a:gd name="connsiteY108" fmla="*/ 8539 h 10000"/>
                    <a:gd name="connsiteX109" fmla="*/ 6868 w 10000"/>
                    <a:gd name="connsiteY109" fmla="*/ 8826 h 10000"/>
                    <a:gd name="connsiteX110" fmla="*/ 7021 w 10000"/>
                    <a:gd name="connsiteY110" fmla="*/ 9097 h 10000"/>
                    <a:gd name="connsiteX111" fmla="*/ 7195 w 10000"/>
                    <a:gd name="connsiteY111" fmla="*/ 9298 h 10000"/>
                    <a:gd name="connsiteX112" fmla="*/ 7288 w 10000"/>
                    <a:gd name="connsiteY112" fmla="*/ 9398 h 10000"/>
                    <a:gd name="connsiteX113" fmla="*/ 7369 w 10000"/>
                    <a:gd name="connsiteY113" fmla="*/ 9499 h 10000"/>
                    <a:gd name="connsiteX114" fmla="*/ 7462 w 10000"/>
                    <a:gd name="connsiteY114" fmla="*/ 9556 h 10000"/>
                    <a:gd name="connsiteX115" fmla="*/ 7554 w 10000"/>
                    <a:gd name="connsiteY115" fmla="*/ 9628 h 10000"/>
                    <a:gd name="connsiteX116" fmla="*/ 7646 w 10000"/>
                    <a:gd name="connsiteY116" fmla="*/ 9670 h 10000"/>
                    <a:gd name="connsiteX117" fmla="*/ 7748 w 10000"/>
                    <a:gd name="connsiteY117" fmla="*/ 9699 h 10000"/>
                    <a:gd name="connsiteX118" fmla="*/ 7851 w 10000"/>
                    <a:gd name="connsiteY118" fmla="*/ 9742 h 10000"/>
                    <a:gd name="connsiteX119" fmla="*/ 7943 w 10000"/>
                    <a:gd name="connsiteY119" fmla="*/ 9742 h 10000"/>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402 w 10000"/>
                    <a:gd name="connsiteY64" fmla="*/ 329 h 10000"/>
                    <a:gd name="connsiteX65" fmla="*/ 1279 w 10000"/>
                    <a:gd name="connsiteY65" fmla="*/ 415 h 10000"/>
                    <a:gd name="connsiteX66" fmla="*/ 1157 w 10000"/>
                    <a:gd name="connsiteY66" fmla="*/ 501 h 10000"/>
                    <a:gd name="connsiteX67" fmla="*/ 1044 w 10000"/>
                    <a:gd name="connsiteY67" fmla="*/ 616 h 10000"/>
                    <a:gd name="connsiteX68" fmla="*/ 931 w 10000"/>
                    <a:gd name="connsiteY68" fmla="*/ 759 h 10000"/>
                    <a:gd name="connsiteX69" fmla="*/ 809 w 10000"/>
                    <a:gd name="connsiteY69" fmla="*/ 903 h 10000"/>
                    <a:gd name="connsiteX70" fmla="*/ 706 w 10000"/>
                    <a:gd name="connsiteY70" fmla="*/ 1088 h 10000"/>
                    <a:gd name="connsiteX71" fmla="*/ 604 w 10000"/>
                    <a:gd name="connsiteY71" fmla="*/ 1261 h 10000"/>
                    <a:gd name="connsiteX72" fmla="*/ 491 w 10000"/>
                    <a:gd name="connsiteY72" fmla="*/ 1461 h 10000"/>
                    <a:gd name="connsiteX73" fmla="*/ 399 w 10000"/>
                    <a:gd name="connsiteY73" fmla="*/ 1662 h 10000"/>
                    <a:gd name="connsiteX74" fmla="*/ 194 w 10000"/>
                    <a:gd name="connsiteY74" fmla="*/ 2134 h 10000"/>
                    <a:gd name="connsiteX75" fmla="*/ 0 w 10000"/>
                    <a:gd name="connsiteY75" fmla="*/ 2622 h 10000"/>
                    <a:gd name="connsiteX76" fmla="*/ 10 w 10000"/>
                    <a:gd name="connsiteY76" fmla="*/ 945 h 10000"/>
                    <a:gd name="connsiteX77" fmla="*/ 205 w 10000"/>
                    <a:gd name="connsiteY77" fmla="*/ 730 h 10000"/>
                    <a:gd name="connsiteX78" fmla="*/ 399 w 10000"/>
                    <a:gd name="connsiteY78" fmla="*/ 544 h 10000"/>
                    <a:gd name="connsiteX79" fmla="*/ 604 w 10000"/>
                    <a:gd name="connsiteY79" fmla="*/ 358 h 10000"/>
                    <a:gd name="connsiteX80" fmla="*/ 819 w 10000"/>
                    <a:gd name="connsiteY80" fmla="*/ 229 h 10000"/>
                    <a:gd name="connsiteX81" fmla="*/ 1054 w 10000"/>
                    <a:gd name="connsiteY81" fmla="*/ 128 h 10000"/>
                    <a:gd name="connsiteX82" fmla="*/ 1300 w 10000"/>
                    <a:gd name="connsiteY82" fmla="*/ 42 h 10000"/>
                    <a:gd name="connsiteX83" fmla="*/ 1535 w 10000"/>
                    <a:gd name="connsiteY83" fmla="*/ 0 h 10000"/>
                    <a:gd name="connsiteX84" fmla="*/ 2272 w 10000"/>
                    <a:gd name="connsiteY84" fmla="*/ 42 h 10000"/>
                    <a:gd name="connsiteX85" fmla="*/ 2426 w 10000"/>
                    <a:gd name="connsiteY85" fmla="*/ 85 h 10000"/>
                    <a:gd name="connsiteX86" fmla="*/ 2569 w 10000"/>
                    <a:gd name="connsiteY86" fmla="*/ 157 h 10000"/>
                    <a:gd name="connsiteX87" fmla="*/ 2712 w 10000"/>
                    <a:gd name="connsiteY87" fmla="*/ 229 h 10000"/>
                    <a:gd name="connsiteX88" fmla="*/ 2845 w 10000"/>
                    <a:gd name="connsiteY88" fmla="*/ 315 h 10000"/>
                    <a:gd name="connsiteX89" fmla="*/ 2989 w 10000"/>
                    <a:gd name="connsiteY89" fmla="*/ 415 h 10000"/>
                    <a:gd name="connsiteX90" fmla="*/ 3112 w 10000"/>
                    <a:gd name="connsiteY90" fmla="*/ 501 h 10000"/>
                    <a:gd name="connsiteX91" fmla="*/ 3234 w 10000"/>
                    <a:gd name="connsiteY91" fmla="*/ 630 h 10000"/>
                    <a:gd name="connsiteX92" fmla="*/ 3367 w 10000"/>
                    <a:gd name="connsiteY92" fmla="*/ 759 h 10000"/>
                    <a:gd name="connsiteX93" fmla="*/ 3490 w 10000"/>
                    <a:gd name="connsiteY93" fmla="*/ 888 h 10000"/>
                    <a:gd name="connsiteX94" fmla="*/ 3726 w 10000"/>
                    <a:gd name="connsiteY94" fmla="*/ 1174 h 10000"/>
                    <a:gd name="connsiteX95" fmla="*/ 3941 w 10000"/>
                    <a:gd name="connsiteY95" fmla="*/ 1518 h 10000"/>
                    <a:gd name="connsiteX96" fmla="*/ 4145 w 10000"/>
                    <a:gd name="connsiteY96" fmla="*/ 1876 h 10000"/>
                    <a:gd name="connsiteX97" fmla="*/ 4340 w 10000"/>
                    <a:gd name="connsiteY97" fmla="*/ 2264 h 10000"/>
                    <a:gd name="connsiteX98" fmla="*/ 4534 w 10000"/>
                    <a:gd name="connsiteY98" fmla="*/ 2665 h 10000"/>
                    <a:gd name="connsiteX99" fmla="*/ 4708 w 10000"/>
                    <a:gd name="connsiteY99" fmla="*/ 3080 h 10000"/>
                    <a:gd name="connsiteX100" fmla="*/ 4893 w 10000"/>
                    <a:gd name="connsiteY100" fmla="*/ 3510 h 10000"/>
                    <a:gd name="connsiteX101" fmla="*/ 5056 w 10000"/>
                    <a:gd name="connsiteY101" fmla="*/ 3953 h 10000"/>
                    <a:gd name="connsiteX102" fmla="*/ 5363 w 10000"/>
                    <a:gd name="connsiteY102" fmla="*/ 4856 h 10000"/>
                    <a:gd name="connsiteX103" fmla="*/ 5967 w 10000"/>
                    <a:gd name="connsiteY103" fmla="*/ 6647 h 10000"/>
                    <a:gd name="connsiteX104" fmla="*/ 6254 w 10000"/>
                    <a:gd name="connsiteY104" fmla="*/ 7479 h 10000"/>
                    <a:gd name="connsiteX105" fmla="*/ 6407 w 10000"/>
                    <a:gd name="connsiteY105" fmla="*/ 7837 h 10000"/>
                    <a:gd name="connsiteX106" fmla="*/ 6551 w 10000"/>
                    <a:gd name="connsiteY106" fmla="*/ 8209 h 10000"/>
                    <a:gd name="connsiteX107" fmla="*/ 6714 w 10000"/>
                    <a:gd name="connsiteY107" fmla="*/ 8539 h 10000"/>
                    <a:gd name="connsiteX108" fmla="*/ 6868 w 10000"/>
                    <a:gd name="connsiteY108" fmla="*/ 8826 h 10000"/>
                    <a:gd name="connsiteX109" fmla="*/ 7021 w 10000"/>
                    <a:gd name="connsiteY109" fmla="*/ 9097 h 10000"/>
                    <a:gd name="connsiteX110" fmla="*/ 7195 w 10000"/>
                    <a:gd name="connsiteY110" fmla="*/ 9298 h 10000"/>
                    <a:gd name="connsiteX111" fmla="*/ 7288 w 10000"/>
                    <a:gd name="connsiteY111" fmla="*/ 9398 h 10000"/>
                    <a:gd name="connsiteX112" fmla="*/ 7369 w 10000"/>
                    <a:gd name="connsiteY112" fmla="*/ 9499 h 10000"/>
                    <a:gd name="connsiteX113" fmla="*/ 7462 w 10000"/>
                    <a:gd name="connsiteY113" fmla="*/ 9556 h 10000"/>
                    <a:gd name="connsiteX114" fmla="*/ 7554 w 10000"/>
                    <a:gd name="connsiteY114" fmla="*/ 9628 h 10000"/>
                    <a:gd name="connsiteX115" fmla="*/ 7646 w 10000"/>
                    <a:gd name="connsiteY115" fmla="*/ 9670 h 10000"/>
                    <a:gd name="connsiteX116" fmla="*/ 7748 w 10000"/>
                    <a:gd name="connsiteY116" fmla="*/ 9699 h 10000"/>
                    <a:gd name="connsiteX117" fmla="*/ 7851 w 10000"/>
                    <a:gd name="connsiteY117" fmla="*/ 9742 h 10000"/>
                    <a:gd name="connsiteX118" fmla="*/ 7943 w 10000"/>
                    <a:gd name="connsiteY118" fmla="*/ 9742 h 10000"/>
                    <a:gd name="connsiteX0" fmla="*/ 7943 w 10000"/>
                    <a:gd name="connsiteY0" fmla="*/ 9700 h 9958"/>
                    <a:gd name="connsiteX1" fmla="*/ 7943 w 10000"/>
                    <a:gd name="connsiteY1" fmla="*/ 9700 h 9958"/>
                    <a:gd name="connsiteX2" fmla="*/ 8076 w 10000"/>
                    <a:gd name="connsiteY2" fmla="*/ 9700 h 9958"/>
                    <a:gd name="connsiteX3" fmla="*/ 8178 w 10000"/>
                    <a:gd name="connsiteY3" fmla="*/ 9657 h 9958"/>
                    <a:gd name="connsiteX4" fmla="*/ 8291 w 10000"/>
                    <a:gd name="connsiteY4" fmla="*/ 9614 h 9958"/>
                    <a:gd name="connsiteX5" fmla="*/ 8403 w 10000"/>
                    <a:gd name="connsiteY5" fmla="*/ 9571 h 9958"/>
                    <a:gd name="connsiteX6" fmla="*/ 8506 w 10000"/>
                    <a:gd name="connsiteY6" fmla="*/ 9486 h 9958"/>
                    <a:gd name="connsiteX7" fmla="*/ 8608 w 10000"/>
                    <a:gd name="connsiteY7" fmla="*/ 9385 h 9958"/>
                    <a:gd name="connsiteX8" fmla="*/ 8700 w 10000"/>
                    <a:gd name="connsiteY8" fmla="*/ 9299 h 9958"/>
                    <a:gd name="connsiteX9" fmla="*/ 8802 w 10000"/>
                    <a:gd name="connsiteY9" fmla="*/ 9170 h 9958"/>
                    <a:gd name="connsiteX10" fmla="*/ 8915 w 10000"/>
                    <a:gd name="connsiteY10" fmla="*/ 9041 h 9958"/>
                    <a:gd name="connsiteX11" fmla="*/ 9007 w 10000"/>
                    <a:gd name="connsiteY11" fmla="*/ 8898 h 9958"/>
                    <a:gd name="connsiteX12" fmla="*/ 9191 w 10000"/>
                    <a:gd name="connsiteY12" fmla="*/ 8568 h 9958"/>
                    <a:gd name="connsiteX13" fmla="*/ 9376 w 10000"/>
                    <a:gd name="connsiteY13" fmla="*/ 8196 h 9958"/>
                    <a:gd name="connsiteX14" fmla="*/ 9539 w 10000"/>
                    <a:gd name="connsiteY14" fmla="*/ 7795 h 9958"/>
                    <a:gd name="connsiteX15" fmla="*/ 9775 w 10000"/>
                    <a:gd name="connsiteY15" fmla="*/ 8239 h 9958"/>
                    <a:gd name="connsiteX16" fmla="*/ 10000 w 10000"/>
                    <a:gd name="connsiteY16" fmla="*/ 8654 h 9958"/>
                    <a:gd name="connsiteX17" fmla="*/ 9785 w 10000"/>
                    <a:gd name="connsiteY17" fmla="*/ 8941 h 9958"/>
                    <a:gd name="connsiteX18" fmla="*/ 9570 w 10000"/>
                    <a:gd name="connsiteY18" fmla="*/ 9199 h 9958"/>
                    <a:gd name="connsiteX19" fmla="*/ 9324 w 10000"/>
                    <a:gd name="connsiteY19" fmla="*/ 9427 h 9958"/>
                    <a:gd name="connsiteX20" fmla="*/ 9212 w 10000"/>
                    <a:gd name="connsiteY20" fmla="*/ 9514 h 9958"/>
                    <a:gd name="connsiteX21" fmla="*/ 9079 w 10000"/>
                    <a:gd name="connsiteY21" fmla="*/ 9614 h 9958"/>
                    <a:gd name="connsiteX22" fmla="*/ 8946 w 10000"/>
                    <a:gd name="connsiteY22" fmla="*/ 9700 h 9958"/>
                    <a:gd name="connsiteX23" fmla="*/ 8823 w 10000"/>
                    <a:gd name="connsiteY23" fmla="*/ 9757 h 9958"/>
                    <a:gd name="connsiteX24" fmla="*/ 8680 w 10000"/>
                    <a:gd name="connsiteY24" fmla="*/ 9829 h 9958"/>
                    <a:gd name="connsiteX25" fmla="*/ 8547 w 10000"/>
                    <a:gd name="connsiteY25" fmla="*/ 9872 h 9958"/>
                    <a:gd name="connsiteX26" fmla="*/ 8403 w 10000"/>
                    <a:gd name="connsiteY26" fmla="*/ 9901 h 9958"/>
                    <a:gd name="connsiteX27" fmla="*/ 8260 w 10000"/>
                    <a:gd name="connsiteY27" fmla="*/ 9929 h 9958"/>
                    <a:gd name="connsiteX28" fmla="*/ 8106 w 10000"/>
                    <a:gd name="connsiteY28" fmla="*/ 9958 h 9958"/>
                    <a:gd name="connsiteX29" fmla="*/ 7943 w 10000"/>
                    <a:gd name="connsiteY29" fmla="*/ 9958 h 9958"/>
                    <a:gd name="connsiteX30" fmla="*/ 7779 w 10000"/>
                    <a:gd name="connsiteY30" fmla="*/ 9958 h 9958"/>
                    <a:gd name="connsiteX31" fmla="*/ 7625 w 10000"/>
                    <a:gd name="connsiteY31" fmla="*/ 9915 h 9958"/>
                    <a:gd name="connsiteX32" fmla="*/ 7462 w 10000"/>
                    <a:gd name="connsiteY32" fmla="*/ 9887 h 9958"/>
                    <a:gd name="connsiteX33" fmla="*/ 7308 w 10000"/>
                    <a:gd name="connsiteY33" fmla="*/ 9844 h 9958"/>
                    <a:gd name="connsiteX34" fmla="*/ 7165 w 10000"/>
                    <a:gd name="connsiteY34" fmla="*/ 9771 h 9958"/>
                    <a:gd name="connsiteX35" fmla="*/ 7021 w 10000"/>
                    <a:gd name="connsiteY35" fmla="*/ 9714 h 9958"/>
                    <a:gd name="connsiteX36" fmla="*/ 6888 w 10000"/>
                    <a:gd name="connsiteY36" fmla="*/ 9614 h 9958"/>
                    <a:gd name="connsiteX37" fmla="*/ 6745 w 10000"/>
                    <a:gd name="connsiteY37" fmla="*/ 9514 h 9958"/>
                    <a:gd name="connsiteX38" fmla="*/ 6622 w 10000"/>
                    <a:gd name="connsiteY38" fmla="*/ 9427 h 9958"/>
                    <a:gd name="connsiteX39" fmla="*/ 6479 w 10000"/>
                    <a:gd name="connsiteY39" fmla="*/ 9299 h 9958"/>
                    <a:gd name="connsiteX40" fmla="*/ 6366 w 10000"/>
                    <a:gd name="connsiteY40" fmla="*/ 9185 h 9958"/>
                    <a:gd name="connsiteX41" fmla="*/ 6244 w 10000"/>
                    <a:gd name="connsiteY41" fmla="*/ 9041 h 9958"/>
                    <a:gd name="connsiteX42" fmla="*/ 6008 w 10000"/>
                    <a:gd name="connsiteY42" fmla="*/ 8740 h 9958"/>
                    <a:gd name="connsiteX43" fmla="*/ 5793 w 10000"/>
                    <a:gd name="connsiteY43" fmla="*/ 8411 h 9958"/>
                    <a:gd name="connsiteX44" fmla="*/ 5589 w 10000"/>
                    <a:gd name="connsiteY44" fmla="*/ 8052 h 9958"/>
                    <a:gd name="connsiteX45" fmla="*/ 5394 w 10000"/>
                    <a:gd name="connsiteY45" fmla="*/ 7665 h 9958"/>
                    <a:gd name="connsiteX46" fmla="*/ 5200 w 10000"/>
                    <a:gd name="connsiteY46" fmla="*/ 7264 h 9958"/>
                    <a:gd name="connsiteX47" fmla="*/ 5026 w 10000"/>
                    <a:gd name="connsiteY47" fmla="*/ 6849 h 9958"/>
                    <a:gd name="connsiteX48" fmla="*/ 4852 w 10000"/>
                    <a:gd name="connsiteY48" fmla="*/ 6419 h 9958"/>
                    <a:gd name="connsiteX49" fmla="*/ 4688 w 10000"/>
                    <a:gd name="connsiteY49" fmla="*/ 5975 h 9958"/>
                    <a:gd name="connsiteX50" fmla="*/ 4371 w 10000"/>
                    <a:gd name="connsiteY50" fmla="*/ 5073 h 9958"/>
                    <a:gd name="connsiteX51" fmla="*/ 3777 w 10000"/>
                    <a:gd name="connsiteY51" fmla="*/ 3296 h 9958"/>
                    <a:gd name="connsiteX52" fmla="*/ 3644 w 10000"/>
                    <a:gd name="connsiteY52" fmla="*/ 2851 h 9958"/>
                    <a:gd name="connsiteX53" fmla="*/ 3490 w 10000"/>
                    <a:gd name="connsiteY53" fmla="*/ 2450 h 9958"/>
                    <a:gd name="connsiteX54" fmla="*/ 3347 w 10000"/>
                    <a:gd name="connsiteY54" fmla="*/ 2092 h 9958"/>
                    <a:gd name="connsiteX55" fmla="*/ 3193 w 10000"/>
                    <a:gd name="connsiteY55" fmla="*/ 1720 h 9958"/>
                    <a:gd name="connsiteX56" fmla="*/ 3040 w 10000"/>
                    <a:gd name="connsiteY56" fmla="*/ 1390 h 9958"/>
                    <a:gd name="connsiteX57" fmla="*/ 2886 w 10000"/>
                    <a:gd name="connsiteY57" fmla="*/ 1103 h 9958"/>
                    <a:gd name="connsiteX58" fmla="*/ 2723 w 10000"/>
                    <a:gd name="connsiteY58" fmla="*/ 832 h 9958"/>
                    <a:gd name="connsiteX59" fmla="*/ 2559 w 10000"/>
                    <a:gd name="connsiteY59" fmla="*/ 631 h 9958"/>
                    <a:gd name="connsiteX60" fmla="*/ 2467 w 10000"/>
                    <a:gd name="connsiteY60" fmla="*/ 531 h 9958"/>
                    <a:gd name="connsiteX61" fmla="*/ 2375 w 10000"/>
                    <a:gd name="connsiteY61" fmla="*/ 430 h 9958"/>
                    <a:gd name="connsiteX62" fmla="*/ 2282 w 10000"/>
                    <a:gd name="connsiteY62" fmla="*/ 373 h 9958"/>
                    <a:gd name="connsiteX63" fmla="*/ 2190 w 10000"/>
                    <a:gd name="connsiteY63" fmla="*/ 301 h 9958"/>
                    <a:gd name="connsiteX64" fmla="*/ 1402 w 10000"/>
                    <a:gd name="connsiteY64" fmla="*/ 287 h 9958"/>
                    <a:gd name="connsiteX65" fmla="*/ 1279 w 10000"/>
                    <a:gd name="connsiteY65" fmla="*/ 373 h 9958"/>
                    <a:gd name="connsiteX66" fmla="*/ 1157 w 10000"/>
                    <a:gd name="connsiteY66" fmla="*/ 459 h 9958"/>
                    <a:gd name="connsiteX67" fmla="*/ 1044 w 10000"/>
                    <a:gd name="connsiteY67" fmla="*/ 574 h 9958"/>
                    <a:gd name="connsiteX68" fmla="*/ 931 w 10000"/>
                    <a:gd name="connsiteY68" fmla="*/ 717 h 9958"/>
                    <a:gd name="connsiteX69" fmla="*/ 809 w 10000"/>
                    <a:gd name="connsiteY69" fmla="*/ 861 h 9958"/>
                    <a:gd name="connsiteX70" fmla="*/ 706 w 10000"/>
                    <a:gd name="connsiteY70" fmla="*/ 1046 h 9958"/>
                    <a:gd name="connsiteX71" fmla="*/ 604 w 10000"/>
                    <a:gd name="connsiteY71" fmla="*/ 1219 h 9958"/>
                    <a:gd name="connsiteX72" fmla="*/ 491 w 10000"/>
                    <a:gd name="connsiteY72" fmla="*/ 1419 h 9958"/>
                    <a:gd name="connsiteX73" fmla="*/ 399 w 10000"/>
                    <a:gd name="connsiteY73" fmla="*/ 1620 h 9958"/>
                    <a:gd name="connsiteX74" fmla="*/ 194 w 10000"/>
                    <a:gd name="connsiteY74" fmla="*/ 2092 h 9958"/>
                    <a:gd name="connsiteX75" fmla="*/ 0 w 10000"/>
                    <a:gd name="connsiteY75" fmla="*/ 2580 h 9958"/>
                    <a:gd name="connsiteX76" fmla="*/ 10 w 10000"/>
                    <a:gd name="connsiteY76" fmla="*/ 903 h 9958"/>
                    <a:gd name="connsiteX77" fmla="*/ 205 w 10000"/>
                    <a:gd name="connsiteY77" fmla="*/ 688 h 9958"/>
                    <a:gd name="connsiteX78" fmla="*/ 399 w 10000"/>
                    <a:gd name="connsiteY78" fmla="*/ 502 h 9958"/>
                    <a:gd name="connsiteX79" fmla="*/ 604 w 10000"/>
                    <a:gd name="connsiteY79" fmla="*/ 316 h 9958"/>
                    <a:gd name="connsiteX80" fmla="*/ 819 w 10000"/>
                    <a:gd name="connsiteY80" fmla="*/ 187 h 9958"/>
                    <a:gd name="connsiteX81" fmla="*/ 1054 w 10000"/>
                    <a:gd name="connsiteY81" fmla="*/ 86 h 9958"/>
                    <a:gd name="connsiteX82" fmla="*/ 1300 w 10000"/>
                    <a:gd name="connsiteY82" fmla="*/ 0 h 9958"/>
                    <a:gd name="connsiteX83" fmla="*/ 2272 w 10000"/>
                    <a:gd name="connsiteY83" fmla="*/ 0 h 9958"/>
                    <a:gd name="connsiteX84" fmla="*/ 2426 w 10000"/>
                    <a:gd name="connsiteY84" fmla="*/ 43 h 9958"/>
                    <a:gd name="connsiteX85" fmla="*/ 2569 w 10000"/>
                    <a:gd name="connsiteY85" fmla="*/ 115 h 9958"/>
                    <a:gd name="connsiteX86" fmla="*/ 2712 w 10000"/>
                    <a:gd name="connsiteY86" fmla="*/ 187 h 9958"/>
                    <a:gd name="connsiteX87" fmla="*/ 2845 w 10000"/>
                    <a:gd name="connsiteY87" fmla="*/ 273 h 9958"/>
                    <a:gd name="connsiteX88" fmla="*/ 2989 w 10000"/>
                    <a:gd name="connsiteY88" fmla="*/ 373 h 9958"/>
                    <a:gd name="connsiteX89" fmla="*/ 3112 w 10000"/>
                    <a:gd name="connsiteY89" fmla="*/ 459 h 9958"/>
                    <a:gd name="connsiteX90" fmla="*/ 3234 w 10000"/>
                    <a:gd name="connsiteY90" fmla="*/ 588 h 9958"/>
                    <a:gd name="connsiteX91" fmla="*/ 3367 w 10000"/>
                    <a:gd name="connsiteY91" fmla="*/ 717 h 9958"/>
                    <a:gd name="connsiteX92" fmla="*/ 3490 w 10000"/>
                    <a:gd name="connsiteY92" fmla="*/ 846 h 9958"/>
                    <a:gd name="connsiteX93" fmla="*/ 3726 w 10000"/>
                    <a:gd name="connsiteY93" fmla="*/ 1132 h 9958"/>
                    <a:gd name="connsiteX94" fmla="*/ 3941 w 10000"/>
                    <a:gd name="connsiteY94" fmla="*/ 1476 h 9958"/>
                    <a:gd name="connsiteX95" fmla="*/ 4145 w 10000"/>
                    <a:gd name="connsiteY95" fmla="*/ 1834 h 9958"/>
                    <a:gd name="connsiteX96" fmla="*/ 4340 w 10000"/>
                    <a:gd name="connsiteY96" fmla="*/ 2222 h 9958"/>
                    <a:gd name="connsiteX97" fmla="*/ 4534 w 10000"/>
                    <a:gd name="connsiteY97" fmla="*/ 2623 h 9958"/>
                    <a:gd name="connsiteX98" fmla="*/ 4708 w 10000"/>
                    <a:gd name="connsiteY98" fmla="*/ 3038 h 9958"/>
                    <a:gd name="connsiteX99" fmla="*/ 4893 w 10000"/>
                    <a:gd name="connsiteY99" fmla="*/ 3468 h 9958"/>
                    <a:gd name="connsiteX100" fmla="*/ 5056 w 10000"/>
                    <a:gd name="connsiteY100" fmla="*/ 3911 h 9958"/>
                    <a:gd name="connsiteX101" fmla="*/ 5363 w 10000"/>
                    <a:gd name="connsiteY101" fmla="*/ 4814 h 9958"/>
                    <a:gd name="connsiteX102" fmla="*/ 5967 w 10000"/>
                    <a:gd name="connsiteY102" fmla="*/ 6605 h 9958"/>
                    <a:gd name="connsiteX103" fmla="*/ 6254 w 10000"/>
                    <a:gd name="connsiteY103" fmla="*/ 7437 h 9958"/>
                    <a:gd name="connsiteX104" fmla="*/ 6407 w 10000"/>
                    <a:gd name="connsiteY104" fmla="*/ 7795 h 9958"/>
                    <a:gd name="connsiteX105" fmla="*/ 6551 w 10000"/>
                    <a:gd name="connsiteY105" fmla="*/ 8167 h 9958"/>
                    <a:gd name="connsiteX106" fmla="*/ 6714 w 10000"/>
                    <a:gd name="connsiteY106" fmla="*/ 8497 h 9958"/>
                    <a:gd name="connsiteX107" fmla="*/ 6868 w 10000"/>
                    <a:gd name="connsiteY107" fmla="*/ 8784 h 9958"/>
                    <a:gd name="connsiteX108" fmla="*/ 7021 w 10000"/>
                    <a:gd name="connsiteY108" fmla="*/ 9055 h 9958"/>
                    <a:gd name="connsiteX109" fmla="*/ 7195 w 10000"/>
                    <a:gd name="connsiteY109" fmla="*/ 9256 h 9958"/>
                    <a:gd name="connsiteX110" fmla="*/ 7288 w 10000"/>
                    <a:gd name="connsiteY110" fmla="*/ 9356 h 9958"/>
                    <a:gd name="connsiteX111" fmla="*/ 7369 w 10000"/>
                    <a:gd name="connsiteY111" fmla="*/ 9457 h 9958"/>
                    <a:gd name="connsiteX112" fmla="*/ 7462 w 10000"/>
                    <a:gd name="connsiteY112" fmla="*/ 9514 h 9958"/>
                    <a:gd name="connsiteX113" fmla="*/ 7554 w 10000"/>
                    <a:gd name="connsiteY113" fmla="*/ 9586 h 9958"/>
                    <a:gd name="connsiteX114" fmla="*/ 7646 w 10000"/>
                    <a:gd name="connsiteY114" fmla="*/ 9628 h 9958"/>
                    <a:gd name="connsiteX115" fmla="*/ 7748 w 10000"/>
                    <a:gd name="connsiteY115" fmla="*/ 9657 h 9958"/>
                    <a:gd name="connsiteX116" fmla="*/ 7851 w 10000"/>
                    <a:gd name="connsiteY116" fmla="*/ 9700 h 9958"/>
                    <a:gd name="connsiteX117" fmla="*/ 7943 w 10000"/>
                    <a:gd name="connsiteY117" fmla="*/ 9700 h 9958"/>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402 w 10000"/>
                    <a:gd name="connsiteY64" fmla="*/ 288 h 10000"/>
                    <a:gd name="connsiteX65" fmla="*/ 1279 w 10000"/>
                    <a:gd name="connsiteY65" fmla="*/ 375 h 10000"/>
                    <a:gd name="connsiteX66" fmla="*/ 1157 w 10000"/>
                    <a:gd name="connsiteY66" fmla="*/ 461 h 10000"/>
                    <a:gd name="connsiteX67" fmla="*/ 1044 w 10000"/>
                    <a:gd name="connsiteY67" fmla="*/ 576 h 10000"/>
                    <a:gd name="connsiteX68" fmla="*/ 931 w 10000"/>
                    <a:gd name="connsiteY68" fmla="*/ 720 h 10000"/>
                    <a:gd name="connsiteX69" fmla="*/ 809 w 10000"/>
                    <a:gd name="connsiteY69" fmla="*/ 865 h 10000"/>
                    <a:gd name="connsiteX70" fmla="*/ 706 w 10000"/>
                    <a:gd name="connsiteY70" fmla="*/ 1050 h 10000"/>
                    <a:gd name="connsiteX71" fmla="*/ 604 w 10000"/>
                    <a:gd name="connsiteY71" fmla="*/ 1224 h 10000"/>
                    <a:gd name="connsiteX72" fmla="*/ 491 w 10000"/>
                    <a:gd name="connsiteY72" fmla="*/ 1425 h 10000"/>
                    <a:gd name="connsiteX73" fmla="*/ 399 w 10000"/>
                    <a:gd name="connsiteY73" fmla="*/ 1627 h 10000"/>
                    <a:gd name="connsiteX74" fmla="*/ 194 w 10000"/>
                    <a:gd name="connsiteY74" fmla="*/ 2101 h 10000"/>
                    <a:gd name="connsiteX75" fmla="*/ 0 w 10000"/>
                    <a:gd name="connsiteY75" fmla="*/ 2591 h 10000"/>
                    <a:gd name="connsiteX76" fmla="*/ 10 w 10000"/>
                    <a:gd name="connsiteY76" fmla="*/ 907 h 10000"/>
                    <a:gd name="connsiteX77" fmla="*/ 205 w 10000"/>
                    <a:gd name="connsiteY77" fmla="*/ 691 h 10000"/>
                    <a:gd name="connsiteX78" fmla="*/ 399 w 10000"/>
                    <a:gd name="connsiteY78" fmla="*/ 504 h 10000"/>
                    <a:gd name="connsiteX79" fmla="*/ 604 w 10000"/>
                    <a:gd name="connsiteY79" fmla="*/ 317 h 10000"/>
                    <a:gd name="connsiteX80" fmla="*/ 819 w 10000"/>
                    <a:gd name="connsiteY80" fmla="*/ 188 h 10000"/>
                    <a:gd name="connsiteX81" fmla="*/ 1054 w 10000"/>
                    <a:gd name="connsiteY81" fmla="*/ 86 h 10000"/>
                    <a:gd name="connsiteX82" fmla="*/ 2272 w 10000"/>
                    <a:gd name="connsiteY82" fmla="*/ 0 h 10000"/>
                    <a:gd name="connsiteX83" fmla="*/ 2426 w 10000"/>
                    <a:gd name="connsiteY83" fmla="*/ 43 h 10000"/>
                    <a:gd name="connsiteX84" fmla="*/ 2569 w 10000"/>
                    <a:gd name="connsiteY84" fmla="*/ 115 h 10000"/>
                    <a:gd name="connsiteX85" fmla="*/ 2712 w 10000"/>
                    <a:gd name="connsiteY85" fmla="*/ 188 h 10000"/>
                    <a:gd name="connsiteX86" fmla="*/ 2845 w 10000"/>
                    <a:gd name="connsiteY86" fmla="*/ 274 h 10000"/>
                    <a:gd name="connsiteX87" fmla="*/ 2989 w 10000"/>
                    <a:gd name="connsiteY87" fmla="*/ 375 h 10000"/>
                    <a:gd name="connsiteX88" fmla="*/ 3112 w 10000"/>
                    <a:gd name="connsiteY88" fmla="*/ 461 h 10000"/>
                    <a:gd name="connsiteX89" fmla="*/ 3234 w 10000"/>
                    <a:gd name="connsiteY89" fmla="*/ 590 h 10000"/>
                    <a:gd name="connsiteX90" fmla="*/ 3367 w 10000"/>
                    <a:gd name="connsiteY90" fmla="*/ 720 h 10000"/>
                    <a:gd name="connsiteX91" fmla="*/ 3490 w 10000"/>
                    <a:gd name="connsiteY91" fmla="*/ 850 h 10000"/>
                    <a:gd name="connsiteX92" fmla="*/ 3726 w 10000"/>
                    <a:gd name="connsiteY92" fmla="*/ 1137 h 10000"/>
                    <a:gd name="connsiteX93" fmla="*/ 3941 w 10000"/>
                    <a:gd name="connsiteY93" fmla="*/ 1482 h 10000"/>
                    <a:gd name="connsiteX94" fmla="*/ 4145 w 10000"/>
                    <a:gd name="connsiteY94" fmla="*/ 1842 h 10000"/>
                    <a:gd name="connsiteX95" fmla="*/ 4340 w 10000"/>
                    <a:gd name="connsiteY95" fmla="*/ 2231 h 10000"/>
                    <a:gd name="connsiteX96" fmla="*/ 4534 w 10000"/>
                    <a:gd name="connsiteY96" fmla="*/ 2634 h 10000"/>
                    <a:gd name="connsiteX97" fmla="*/ 4708 w 10000"/>
                    <a:gd name="connsiteY97" fmla="*/ 3051 h 10000"/>
                    <a:gd name="connsiteX98" fmla="*/ 4893 w 10000"/>
                    <a:gd name="connsiteY98" fmla="*/ 3483 h 10000"/>
                    <a:gd name="connsiteX99" fmla="*/ 5056 w 10000"/>
                    <a:gd name="connsiteY99" fmla="*/ 3927 h 10000"/>
                    <a:gd name="connsiteX100" fmla="*/ 5363 w 10000"/>
                    <a:gd name="connsiteY100" fmla="*/ 4834 h 10000"/>
                    <a:gd name="connsiteX101" fmla="*/ 5967 w 10000"/>
                    <a:gd name="connsiteY101" fmla="*/ 6633 h 10000"/>
                    <a:gd name="connsiteX102" fmla="*/ 6254 w 10000"/>
                    <a:gd name="connsiteY102" fmla="*/ 7468 h 10000"/>
                    <a:gd name="connsiteX103" fmla="*/ 6407 w 10000"/>
                    <a:gd name="connsiteY103" fmla="*/ 7828 h 10000"/>
                    <a:gd name="connsiteX104" fmla="*/ 6551 w 10000"/>
                    <a:gd name="connsiteY104" fmla="*/ 8201 h 10000"/>
                    <a:gd name="connsiteX105" fmla="*/ 6714 w 10000"/>
                    <a:gd name="connsiteY105" fmla="*/ 8533 h 10000"/>
                    <a:gd name="connsiteX106" fmla="*/ 6868 w 10000"/>
                    <a:gd name="connsiteY106" fmla="*/ 8821 h 10000"/>
                    <a:gd name="connsiteX107" fmla="*/ 7021 w 10000"/>
                    <a:gd name="connsiteY107" fmla="*/ 9093 h 10000"/>
                    <a:gd name="connsiteX108" fmla="*/ 7195 w 10000"/>
                    <a:gd name="connsiteY108" fmla="*/ 9295 h 10000"/>
                    <a:gd name="connsiteX109" fmla="*/ 7288 w 10000"/>
                    <a:gd name="connsiteY109" fmla="*/ 9395 h 10000"/>
                    <a:gd name="connsiteX110" fmla="*/ 7369 w 10000"/>
                    <a:gd name="connsiteY110" fmla="*/ 9497 h 10000"/>
                    <a:gd name="connsiteX111" fmla="*/ 7462 w 10000"/>
                    <a:gd name="connsiteY111" fmla="*/ 9554 h 10000"/>
                    <a:gd name="connsiteX112" fmla="*/ 7554 w 10000"/>
                    <a:gd name="connsiteY112" fmla="*/ 9626 h 10000"/>
                    <a:gd name="connsiteX113" fmla="*/ 7646 w 10000"/>
                    <a:gd name="connsiteY113" fmla="*/ 9669 h 10000"/>
                    <a:gd name="connsiteX114" fmla="*/ 7748 w 10000"/>
                    <a:gd name="connsiteY114" fmla="*/ 9698 h 10000"/>
                    <a:gd name="connsiteX115" fmla="*/ 7851 w 10000"/>
                    <a:gd name="connsiteY115" fmla="*/ 9741 h 10000"/>
                    <a:gd name="connsiteX116" fmla="*/ 7943 w 10000"/>
                    <a:gd name="connsiteY116"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279 w 10000"/>
                    <a:gd name="connsiteY64" fmla="*/ 375 h 10000"/>
                    <a:gd name="connsiteX65" fmla="*/ 1157 w 10000"/>
                    <a:gd name="connsiteY65" fmla="*/ 461 h 10000"/>
                    <a:gd name="connsiteX66" fmla="*/ 1044 w 10000"/>
                    <a:gd name="connsiteY66" fmla="*/ 576 h 10000"/>
                    <a:gd name="connsiteX67" fmla="*/ 931 w 10000"/>
                    <a:gd name="connsiteY67" fmla="*/ 720 h 10000"/>
                    <a:gd name="connsiteX68" fmla="*/ 809 w 10000"/>
                    <a:gd name="connsiteY68" fmla="*/ 865 h 10000"/>
                    <a:gd name="connsiteX69" fmla="*/ 706 w 10000"/>
                    <a:gd name="connsiteY69" fmla="*/ 1050 h 10000"/>
                    <a:gd name="connsiteX70" fmla="*/ 604 w 10000"/>
                    <a:gd name="connsiteY70" fmla="*/ 1224 h 10000"/>
                    <a:gd name="connsiteX71" fmla="*/ 491 w 10000"/>
                    <a:gd name="connsiteY71" fmla="*/ 1425 h 10000"/>
                    <a:gd name="connsiteX72" fmla="*/ 399 w 10000"/>
                    <a:gd name="connsiteY72" fmla="*/ 1627 h 10000"/>
                    <a:gd name="connsiteX73" fmla="*/ 194 w 10000"/>
                    <a:gd name="connsiteY73" fmla="*/ 2101 h 10000"/>
                    <a:gd name="connsiteX74" fmla="*/ 0 w 10000"/>
                    <a:gd name="connsiteY74" fmla="*/ 2591 h 10000"/>
                    <a:gd name="connsiteX75" fmla="*/ 10 w 10000"/>
                    <a:gd name="connsiteY75" fmla="*/ 907 h 10000"/>
                    <a:gd name="connsiteX76" fmla="*/ 205 w 10000"/>
                    <a:gd name="connsiteY76" fmla="*/ 691 h 10000"/>
                    <a:gd name="connsiteX77" fmla="*/ 399 w 10000"/>
                    <a:gd name="connsiteY77" fmla="*/ 504 h 10000"/>
                    <a:gd name="connsiteX78" fmla="*/ 604 w 10000"/>
                    <a:gd name="connsiteY78" fmla="*/ 317 h 10000"/>
                    <a:gd name="connsiteX79" fmla="*/ 819 w 10000"/>
                    <a:gd name="connsiteY79" fmla="*/ 188 h 10000"/>
                    <a:gd name="connsiteX80" fmla="*/ 1054 w 10000"/>
                    <a:gd name="connsiteY80" fmla="*/ 86 h 10000"/>
                    <a:gd name="connsiteX81" fmla="*/ 2272 w 10000"/>
                    <a:gd name="connsiteY81" fmla="*/ 0 h 10000"/>
                    <a:gd name="connsiteX82" fmla="*/ 2426 w 10000"/>
                    <a:gd name="connsiteY82" fmla="*/ 43 h 10000"/>
                    <a:gd name="connsiteX83" fmla="*/ 2569 w 10000"/>
                    <a:gd name="connsiteY83" fmla="*/ 115 h 10000"/>
                    <a:gd name="connsiteX84" fmla="*/ 2712 w 10000"/>
                    <a:gd name="connsiteY84" fmla="*/ 188 h 10000"/>
                    <a:gd name="connsiteX85" fmla="*/ 2845 w 10000"/>
                    <a:gd name="connsiteY85" fmla="*/ 274 h 10000"/>
                    <a:gd name="connsiteX86" fmla="*/ 2989 w 10000"/>
                    <a:gd name="connsiteY86" fmla="*/ 375 h 10000"/>
                    <a:gd name="connsiteX87" fmla="*/ 3112 w 10000"/>
                    <a:gd name="connsiteY87" fmla="*/ 461 h 10000"/>
                    <a:gd name="connsiteX88" fmla="*/ 3234 w 10000"/>
                    <a:gd name="connsiteY88" fmla="*/ 590 h 10000"/>
                    <a:gd name="connsiteX89" fmla="*/ 3367 w 10000"/>
                    <a:gd name="connsiteY89" fmla="*/ 720 h 10000"/>
                    <a:gd name="connsiteX90" fmla="*/ 3490 w 10000"/>
                    <a:gd name="connsiteY90" fmla="*/ 850 h 10000"/>
                    <a:gd name="connsiteX91" fmla="*/ 3726 w 10000"/>
                    <a:gd name="connsiteY91" fmla="*/ 1137 h 10000"/>
                    <a:gd name="connsiteX92" fmla="*/ 3941 w 10000"/>
                    <a:gd name="connsiteY92" fmla="*/ 1482 h 10000"/>
                    <a:gd name="connsiteX93" fmla="*/ 4145 w 10000"/>
                    <a:gd name="connsiteY93" fmla="*/ 1842 h 10000"/>
                    <a:gd name="connsiteX94" fmla="*/ 4340 w 10000"/>
                    <a:gd name="connsiteY94" fmla="*/ 2231 h 10000"/>
                    <a:gd name="connsiteX95" fmla="*/ 4534 w 10000"/>
                    <a:gd name="connsiteY95" fmla="*/ 2634 h 10000"/>
                    <a:gd name="connsiteX96" fmla="*/ 4708 w 10000"/>
                    <a:gd name="connsiteY96" fmla="*/ 3051 h 10000"/>
                    <a:gd name="connsiteX97" fmla="*/ 4893 w 10000"/>
                    <a:gd name="connsiteY97" fmla="*/ 3483 h 10000"/>
                    <a:gd name="connsiteX98" fmla="*/ 5056 w 10000"/>
                    <a:gd name="connsiteY98" fmla="*/ 3927 h 10000"/>
                    <a:gd name="connsiteX99" fmla="*/ 5363 w 10000"/>
                    <a:gd name="connsiteY99" fmla="*/ 4834 h 10000"/>
                    <a:gd name="connsiteX100" fmla="*/ 5967 w 10000"/>
                    <a:gd name="connsiteY100" fmla="*/ 6633 h 10000"/>
                    <a:gd name="connsiteX101" fmla="*/ 6254 w 10000"/>
                    <a:gd name="connsiteY101" fmla="*/ 7468 h 10000"/>
                    <a:gd name="connsiteX102" fmla="*/ 6407 w 10000"/>
                    <a:gd name="connsiteY102" fmla="*/ 7828 h 10000"/>
                    <a:gd name="connsiteX103" fmla="*/ 6551 w 10000"/>
                    <a:gd name="connsiteY103" fmla="*/ 8201 h 10000"/>
                    <a:gd name="connsiteX104" fmla="*/ 6714 w 10000"/>
                    <a:gd name="connsiteY104" fmla="*/ 8533 h 10000"/>
                    <a:gd name="connsiteX105" fmla="*/ 6868 w 10000"/>
                    <a:gd name="connsiteY105" fmla="*/ 8821 h 10000"/>
                    <a:gd name="connsiteX106" fmla="*/ 7021 w 10000"/>
                    <a:gd name="connsiteY106" fmla="*/ 9093 h 10000"/>
                    <a:gd name="connsiteX107" fmla="*/ 7195 w 10000"/>
                    <a:gd name="connsiteY107" fmla="*/ 9295 h 10000"/>
                    <a:gd name="connsiteX108" fmla="*/ 7288 w 10000"/>
                    <a:gd name="connsiteY108" fmla="*/ 9395 h 10000"/>
                    <a:gd name="connsiteX109" fmla="*/ 7369 w 10000"/>
                    <a:gd name="connsiteY109" fmla="*/ 9497 h 10000"/>
                    <a:gd name="connsiteX110" fmla="*/ 7462 w 10000"/>
                    <a:gd name="connsiteY110" fmla="*/ 9554 h 10000"/>
                    <a:gd name="connsiteX111" fmla="*/ 7554 w 10000"/>
                    <a:gd name="connsiteY111" fmla="*/ 9626 h 10000"/>
                    <a:gd name="connsiteX112" fmla="*/ 7646 w 10000"/>
                    <a:gd name="connsiteY112" fmla="*/ 9669 h 10000"/>
                    <a:gd name="connsiteX113" fmla="*/ 7748 w 10000"/>
                    <a:gd name="connsiteY113" fmla="*/ 9698 h 10000"/>
                    <a:gd name="connsiteX114" fmla="*/ 7851 w 10000"/>
                    <a:gd name="connsiteY114" fmla="*/ 9741 h 10000"/>
                    <a:gd name="connsiteX115" fmla="*/ 7943 w 10000"/>
                    <a:gd name="connsiteY115"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157 w 10000"/>
                    <a:gd name="connsiteY64" fmla="*/ 461 h 10000"/>
                    <a:gd name="connsiteX65" fmla="*/ 1044 w 10000"/>
                    <a:gd name="connsiteY65" fmla="*/ 576 h 10000"/>
                    <a:gd name="connsiteX66" fmla="*/ 931 w 10000"/>
                    <a:gd name="connsiteY66" fmla="*/ 720 h 10000"/>
                    <a:gd name="connsiteX67" fmla="*/ 809 w 10000"/>
                    <a:gd name="connsiteY67" fmla="*/ 865 h 10000"/>
                    <a:gd name="connsiteX68" fmla="*/ 706 w 10000"/>
                    <a:gd name="connsiteY68" fmla="*/ 1050 h 10000"/>
                    <a:gd name="connsiteX69" fmla="*/ 604 w 10000"/>
                    <a:gd name="connsiteY69" fmla="*/ 1224 h 10000"/>
                    <a:gd name="connsiteX70" fmla="*/ 491 w 10000"/>
                    <a:gd name="connsiteY70" fmla="*/ 1425 h 10000"/>
                    <a:gd name="connsiteX71" fmla="*/ 399 w 10000"/>
                    <a:gd name="connsiteY71" fmla="*/ 1627 h 10000"/>
                    <a:gd name="connsiteX72" fmla="*/ 194 w 10000"/>
                    <a:gd name="connsiteY72" fmla="*/ 2101 h 10000"/>
                    <a:gd name="connsiteX73" fmla="*/ 0 w 10000"/>
                    <a:gd name="connsiteY73" fmla="*/ 2591 h 10000"/>
                    <a:gd name="connsiteX74" fmla="*/ 10 w 10000"/>
                    <a:gd name="connsiteY74" fmla="*/ 907 h 10000"/>
                    <a:gd name="connsiteX75" fmla="*/ 205 w 10000"/>
                    <a:gd name="connsiteY75" fmla="*/ 691 h 10000"/>
                    <a:gd name="connsiteX76" fmla="*/ 399 w 10000"/>
                    <a:gd name="connsiteY76" fmla="*/ 504 h 10000"/>
                    <a:gd name="connsiteX77" fmla="*/ 604 w 10000"/>
                    <a:gd name="connsiteY77" fmla="*/ 317 h 10000"/>
                    <a:gd name="connsiteX78" fmla="*/ 819 w 10000"/>
                    <a:gd name="connsiteY78" fmla="*/ 188 h 10000"/>
                    <a:gd name="connsiteX79" fmla="*/ 1054 w 10000"/>
                    <a:gd name="connsiteY79" fmla="*/ 86 h 10000"/>
                    <a:gd name="connsiteX80" fmla="*/ 2272 w 10000"/>
                    <a:gd name="connsiteY80" fmla="*/ 0 h 10000"/>
                    <a:gd name="connsiteX81" fmla="*/ 2426 w 10000"/>
                    <a:gd name="connsiteY81" fmla="*/ 43 h 10000"/>
                    <a:gd name="connsiteX82" fmla="*/ 2569 w 10000"/>
                    <a:gd name="connsiteY82" fmla="*/ 115 h 10000"/>
                    <a:gd name="connsiteX83" fmla="*/ 2712 w 10000"/>
                    <a:gd name="connsiteY83" fmla="*/ 188 h 10000"/>
                    <a:gd name="connsiteX84" fmla="*/ 2845 w 10000"/>
                    <a:gd name="connsiteY84" fmla="*/ 274 h 10000"/>
                    <a:gd name="connsiteX85" fmla="*/ 2989 w 10000"/>
                    <a:gd name="connsiteY85" fmla="*/ 375 h 10000"/>
                    <a:gd name="connsiteX86" fmla="*/ 3112 w 10000"/>
                    <a:gd name="connsiteY86" fmla="*/ 461 h 10000"/>
                    <a:gd name="connsiteX87" fmla="*/ 3234 w 10000"/>
                    <a:gd name="connsiteY87" fmla="*/ 590 h 10000"/>
                    <a:gd name="connsiteX88" fmla="*/ 3367 w 10000"/>
                    <a:gd name="connsiteY88" fmla="*/ 720 h 10000"/>
                    <a:gd name="connsiteX89" fmla="*/ 3490 w 10000"/>
                    <a:gd name="connsiteY89" fmla="*/ 850 h 10000"/>
                    <a:gd name="connsiteX90" fmla="*/ 3726 w 10000"/>
                    <a:gd name="connsiteY90" fmla="*/ 1137 h 10000"/>
                    <a:gd name="connsiteX91" fmla="*/ 3941 w 10000"/>
                    <a:gd name="connsiteY91" fmla="*/ 1482 h 10000"/>
                    <a:gd name="connsiteX92" fmla="*/ 4145 w 10000"/>
                    <a:gd name="connsiteY92" fmla="*/ 1842 h 10000"/>
                    <a:gd name="connsiteX93" fmla="*/ 4340 w 10000"/>
                    <a:gd name="connsiteY93" fmla="*/ 2231 h 10000"/>
                    <a:gd name="connsiteX94" fmla="*/ 4534 w 10000"/>
                    <a:gd name="connsiteY94" fmla="*/ 2634 h 10000"/>
                    <a:gd name="connsiteX95" fmla="*/ 4708 w 10000"/>
                    <a:gd name="connsiteY95" fmla="*/ 3051 h 10000"/>
                    <a:gd name="connsiteX96" fmla="*/ 4893 w 10000"/>
                    <a:gd name="connsiteY96" fmla="*/ 3483 h 10000"/>
                    <a:gd name="connsiteX97" fmla="*/ 5056 w 10000"/>
                    <a:gd name="connsiteY97" fmla="*/ 3927 h 10000"/>
                    <a:gd name="connsiteX98" fmla="*/ 5363 w 10000"/>
                    <a:gd name="connsiteY98" fmla="*/ 4834 h 10000"/>
                    <a:gd name="connsiteX99" fmla="*/ 5967 w 10000"/>
                    <a:gd name="connsiteY99" fmla="*/ 6633 h 10000"/>
                    <a:gd name="connsiteX100" fmla="*/ 6254 w 10000"/>
                    <a:gd name="connsiteY100" fmla="*/ 7468 h 10000"/>
                    <a:gd name="connsiteX101" fmla="*/ 6407 w 10000"/>
                    <a:gd name="connsiteY101" fmla="*/ 7828 h 10000"/>
                    <a:gd name="connsiteX102" fmla="*/ 6551 w 10000"/>
                    <a:gd name="connsiteY102" fmla="*/ 8201 h 10000"/>
                    <a:gd name="connsiteX103" fmla="*/ 6714 w 10000"/>
                    <a:gd name="connsiteY103" fmla="*/ 8533 h 10000"/>
                    <a:gd name="connsiteX104" fmla="*/ 6868 w 10000"/>
                    <a:gd name="connsiteY104" fmla="*/ 8821 h 10000"/>
                    <a:gd name="connsiteX105" fmla="*/ 7021 w 10000"/>
                    <a:gd name="connsiteY105" fmla="*/ 9093 h 10000"/>
                    <a:gd name="connsiteX106" fmla="*/ 7195 w 10000"/>
                    <a:gd name="connsiteY106" fmla="*/ 9295 h 10000"/>
                    <a:gd name="connsiteX107" fmla="*/ 7288 w 10000"/>
                    <a:gd name="connsiteY107" fmla="*/ 9395 h 10000"/>
                    <a:gd name="connsiteX108" fmla="*/ 7369 w 10000"/>
                    <a:gd name="connsiteY108" fmla="*/ 9497 h 10000"/>
                    <a:gd name="connsiteX109" fmla="*/ 7462 w 10000"/>
                    <a:gd name="connsiteY109" fmla="*/ 9554 h 10000"/>
                    <a:gd name="connsiteX110" fmla="*/ 7554 w 10000"/>
                    <a:gd name="connsiteY110" fmla="*/ 9626 h 10000"/>
                    <a:gd name="connsiteX111" fmla="*/ 7646 w 10000"/>
                    <a:gd name="connsiteY111" fmla="*/ 9669 h 10000"/>
                    <a:gd name="connsiteX112" fmla="*/ 7748 w 10000"/>
                    <a:gd name="connsiteY112" fmla="*/ 9698 h 10000"/>
                    <a:gd name="connsiteX113" fmla="*/ 7851 w 10000"/>
                    <a:gd name="connsiteY113" fmla="*/ 9741 h 10000"/>
                    <a:gd name="connsiteX114" fmla="*/ 7943 w 10000"/>
                    <a:gd name="connsiteY114"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044 w 10000"/>
                    <a:gd name="connsiteY64" fmla="*/ 576 h 10000"/>
                    <a:gd name="connsiteX65" fmla="*/ 931 w 10000"/>
                    <a:gd name="connsiteY65" fmla="*/ 720 h 10000"/>
                    <a:gd name="connsiteX66" fmla="*/ 809 w 10000"/>
                    <a:gd name="connsiteY66" fmla="*/ 865 h 10000"/>
                    <a:gd name="connsiteX67" fmla="*/ 706 w 10000"/>
                    <a:gd name="connsiteY67" fmla="*/ 1050 h 10000"/>
                    <a:gd name="connsiteX68" fmla="*/ 604 w 10000"/>
                    <a:gd name="connsiteY68" fmla="*/ 1224 h 10000"/>
                    <a:gd name="connsiteX69" fmla="*/ 491 w 10000"/>
                    <a:gd name="connsiteY69" fmla="*/ 1425 h 10000"/>
                    <a:gd name="connsiteX70" fmla="*/ 399 w 10000"/>
                    <a:gd name="connsiteY70" fmla="*/ 1627 h 10000"/>
                    <a:gd name="connsiteX71" fmla="*/ 194 w 10000"/>
                    <a:gd name="connsiteY71" fmla="*/ 2101 h 10000"/>
                    <a:gd name="connsiteX72" fmla="*/ 0 w 10000"/>
                    <a:gd name="connsiteY72" fmla="*/ 2591 h 10000"/>
                    <a:gd name="connsiteX73" fmla="*/ 10 w 10000"/>
                    <a:gd name="connsiteY73" fmla="*/ 907 h 10000"/>
                    <a:gd name="connsiteX74" fmla="*/ 205 w 10000"/>
                    <a:gd name="connsiteY74" fmla="*/ 691 h 10000"/>
                    <a:gd name="connsiteX75" fmla="*/ 399 w 10000"/>
                    <a:gd name="connsiteY75" fmla="*/ 504 h 10000"/>
                    <a:gd name="connsiteX76" fmla="*/ 604 w 10000"/>
                    <a:gd name="connsiteY76" fmla="*/ 317 h 10000"/>
                    <a:gd name="connsiteX77" fmla="*/ 819 w 10000"/>
                    <a:gd name="connsiteY77" fmla="*/ 188 h 10000"/>
                    <a:gd name="connsiteX78" fmla="*/ 1054 w 10000"/>
                    <a:gd name="connsiteY78" fmla="*/ 86 h 10000"/>
                    <a:gd name="connsiteX79" fmla="*/ 2272 w 10000"/>
                    <a:gd name="connsiteY79" fmla="*/ 0 h 10000"/>
                    <a:gd name="connsiteX80" fmla="*/ 2426 w 10000"/>
                    <a:gd name="connsiteY80" fmla="*/ 43 h 10000"/>
                    <a:gd name="connsiteX81" fmla="*/ 2569 w 10000"/>
                    <a:gd name="connsiteY81" fmla="*/ 115 h 10000"/>
                    <a:gd name="connsiteX82" fmla="*/ 2712 w 10000"/>
                    <a:gd name="connsiteY82" fmla="*/ 188 h 10000"/>
                    <a:gd name="connsiteX83" fmla="*/ 2845 w 10000"/>
                    <a:gd name="connsiteY83" fmla="*/ 274 h 10000"/>
                    <a:gd name="connsiteX84" fmla="*/ 2989 w 10000"/>
                    <a:gd name="connsiteY84" fmla="*/ 375 h 10000"/>
                    <a:gd name="connsiteX85" fmla="*/ 3112 w 10000"/>
                    <a:gd name="connsiteY85" fmla="*/ 461 h 10000"/>
                    <a:gd name="connsiteX86" fmla="*/ 3234 w 10000"/>
                    <a:gd name="connsiteY86" fmla="*/ 590 h 10000"/>
                    <a:gd name="connsiteX87" fmla="*/ 3367 w 10000"/>
                    <a:gd name="connsiteY87" fmla="*/ 720 h 10000"/>
                    <a:gd name="connsiteX88" fmla="*/ 3490 w 10000"/>
                    <a:gd name="connsiteY88" fmla="*/ 850 h 10000"/>
                    <a:gd name="connsiteX89" fmla="*/ 3726 w 10000"/>
                    <a:gd name="connsiteY89" fmla="*/ 1137 h 10000"/>
                    <a:gd name="connsiteX90" fmla="*/ 3941 w 10000"/>
                    <a:gd name="connsiteY90" fmla="*/ 1482 h 10000"/>
                    <a:gd name="connsiteX91" fmla="*/ 4145 w 10000"/>
                    <a:gd name="connsiteY91" fmla="*/ 1842 h 10000"/>
                    <a:gd name="connsiteX92" fmla="*/ 4340 w 10000"/>
                    <a:gd name="connsiteY92" fmla="*/ 2231 h 10000"/>
                    <a:gd name="connsiteX93" fmla="*/ 4534 w 10000"/>
                    <a:gd name="connsiteY93" fmla="*/ 2634 h 10000"/>
                    <a:gd name="connsiteX94" fmla="*/ 4708 w 10000"/>
                    <a:gd name="connsiteY94" fmla="*/ 3051 h 10000"/>
                    <a:gd name="connsiteX95" fmla="*/ 4893 w 10000"/>
                    <a:gd name="connsiteY95" fmla="*/ 3483 h 10000"/>
                    <a:gd name="connsiteX96" fmla="*/ 5056 w 10000"/>
                    <a:gd name="connsiteY96" fmla="*/ 3927 h 10000"/>
                    <a:gd name="connsiteX97" fmla="*/ 5363 w 10000"/>
                    <a:gd name="connsiteY97" fmla="*/ 4834 h 10000"/>
                    <a:gd name="connsiteX98" fmla="*/ 5967 w 10000"/>
                    <a:gd name="connsiteY98" fmla="*/ 6633 h 10000"/>
                    <a:gd name="connsiteX99" fmla="*/ 6254 w 10000"/>
                    <a:gd name="connsiteY99" fmla="*/ 7468 h 10000"/>
                    <a:gd name="connsiteX100" fmla="*/ 6407 w 10000"/>
                    <a:gd name="connsiteY100" fmla="*/ 7828 h 10000"/>
                    <a:gd name="connsiteX101" fmla="*/ 6551 w 10000"/>
                    <a:gd name="connsiteY101" fmla="*/ 8201 h 10000"/>
                    <a:gd name="connsiteX102" fmla="*/ 6714 w 10000"/>
                    <a:gd name="connsiteY102" fmla="*/ 8533 h 10000"/>
                    <a:gd name="connsiteX103" fmla="*/ 6868 w 10000"/>
                    <a:gd name="connsiteY103" fmla="*/ 8821 h 10000"/>
                    <a:gd name="connsiteX104" fmla="*/ 7021 w 10000"/>
                    <a:gd name="connsiteY104" fmla="*/ 9093 h 10000"/>
                    <a:gd name="connsiteX105" fmla="*/ 7195 w 10000"/>
                    <a:gd name="connsiteY105" fmla="*/ 9295 h 10000"/>
                    <a:gd name="connsiteX106" fmla="*/ 7288 w 10000"/>
                    <a:gd name="connsiteY106" fmla="*/ 9395 h 10000"/>
                    <a:gd name="connsiteX107" fmla="*/ 7369 w 10000"/>
                    <a:gd name="connsiteY107" fmla="*/ 9497 h 10000"/>
                    <a:gd name="connsiteX108" fmla="*/ 7462 w 10000"/>
                    <a:gd name="connsiteY108" fmla="*/ 9554 h 10000"/>
                    <a:gd name="connsiteX109" fmla="*/ 7554 w 10000"/>
                    <a:gd name="connsiteY109" fmla="*/ 9626 h 10000"/>
                    <a:gd name="connsiteX110" fmla="*/ 7646 w 10000"/>
                    <a:gd name="connsiteY110" fmla="*/ 9669 h 10000"/>
                    <a:gd name="connsiteX111" fmla="*/ 7748 w 10000"/>
                    <a:gd name="connsiteY111" fmla="*/ 9698 h 10000"/>
                    <a:gd name="connsiteX112" fmla="*/ 7851 w 10000"/>
                    <a:gd name="connsiteY112" fmla="*/ 9741 h 10000"/>
                    <a:gd name="connsiteX113" fmla="*/ 7943 w 10000"/>
                    <a:gd name="connsiteY113"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044 w 10000"/>
                    <a:gd name="connsiteY64" fmla="*/ 576 h 10000"/>
                    <a:gd name="connsiteX65" fmla="*/ 931 w 10000"/>
                    <a:gd name="connsiteY65" fmla="*/ 720 h 10000"/>
                    <a:gd name="connsiteX66" fmla="*/ 809 w 10000"/>
                    <a:gd name="connsiteY66" fmla="*/ 865 h 10000"/>
                    <a:gd name="connsiteX67" fmla="*/ 706 w 10000"/>
                    <a:gd name="connsiteY67" fmla="*/ 1050 h 10000"/>
                    <a:gd name="connsiteX68" fmla="*/ 604 w 10000"/>
                    <a:gd name="connsiteY68" fmla="*/ 1224 h 10000"/>
                    <a:gd name="connsiteX69" fmla="*/ 491 w 10000"/>
                    <a:gd name="connsiteY69" fmla="*/ 1425 h 10000"/>
                    <a:gd name="connsiteX70" fmla="*/ 399 w 10000"/>
                    <a:gd name="connsiteY70" fmla="*/ 1627 h 10000"/>
                    <a:gd name="connsiteX71" fmla="*/ 194 w 10000"/>
                    <a:gd name="connsiteY71" fmla="*/ 2101 h 10000"/>
                    <a:gd name="connsiteX72" fmla="*/ 0 w 10000"/>
                    <a:gd name="connsiteY72" fmla="*/ 2591 h 10000"/>
                    <a:gd name="connsiteX73" fmla="*/ 10 w 10000"/>
                    <a:gd name="connsiteY73" fmla="*/ 907 h 10000"/>
                    <a:gd name="connsiteX74" fmla="*/ 205 w 10000"/>
                    <a:gd name="connsiteY74" fmla="*/ 691 h 10000"/>
                    <a:gd name="connsiteX75" fmla="*/ 399 w 10000"/>
                    <a:gd name="connsiteY75" fmla="*/ 504 h 10000"/>
                    <a:gd name="connsiteX76" fmla="*/ 604 w 10000"/>
                    <a:gd name="connsiteY76" fmla="*/ 317 h 10000"/>
                    <a:gd name="connsiteX77" fmla="*/ 819 w 10000"/>
                    <a:gd name="connsiteY77" fmla="*/ 188 h 10000"/>
                    <a:gd name="connsiteX78" fmla="*/ 2272 w 10000"/>
                    <a:gd name="connsiteY78" fmla="*/ 0 h 10000"/>
                    <a:gd name="connsiteX79" fmla="*/ 2426 w 10000"/>
                    <a:gd name="connsiteY79" fmla="*/ 43 h 10000"/>
                    <a:gd name="connsiteX80" fmla="*/ 2569 w 10000"/>
                    <a:gd name="connsiteY80" fmla="*/ 115 h 10000"/>
                    <a:gd name="connsiteX81" fmla="*/ 2712 w 10000"/>
                    <a:gd name="connsiteY81" fmla="*/ 188 h 10000"/>
                    <a:gd name="connsiteX82" fmla="*/ 2845 w 10000"/>
                    <a:gd name="connsiteY82" fmla="*/ 274 h 10000"/>
                    <a:gd name="connsiteX83" fmla="*/ 2989 w 10000"/>
                    <a:gd name="connsiteY83" fmla="*/ 375 h 10000"/>
                    <a:gd name="connsiteX84" fmla="*/ 3112 w 10000"/>
                    <a:gd name="connsiteY84" fmla="*/ 461 h 10000"/>
                    <a:gd name="connsiteX85" fmla="*/ 3234 w 10000"/>
                    <a:gd name="connsiteY85" fmla="*/ 590 h 10000"/>
                    <a:gd name="connsiteX86" fmla="*/ 3367 w 10000"/>
                    <a:gd name="connsiteY86" fmla="*/ 720 h 10000"/>
                    <a:gd name="connsiteX87" fmla="*/ 3490 w 10000"/>
                    <a:gd name="connsiteY87" fmla="*/ 850 h 10000"/>
                    <a:gd name="connsiteX88" fmla="*/ 3726 w 10000"/>
                    <a:gd name="connsiteY88" fmla="*/ 1137 h 10000"/>
                    <a:gd name="connsiteX89" fmla="*/ 3941 w 10000"/>
                    <a:gd name="connsiteY89" fmla="*/ 1482 h 10000"/>
                    <a:gd name="connsiteX90" fmla="*/ 4145 w 10000"/>
                    <a:gd name="connsiteY90" fmla="*/ 1842 h 10000"/>
                    <a:gd name="connsiteX91" fmla="*/ 4340 w 10000"/>
                    <a:gd name="connsiteY91" fmla="*/ 2231 h 10000"/>
                    <a:gd name="connsiteX92" fmla="*/ 4534 w 10000"/>
                    <a:gd name="connsiteY92" fmla="*/ 2634 h 10000"/>
                    <a:gd name="connsiteX93" fmla="*/ 4708 w 10000"/>
                    <a:gd name="connsiteY93" fmla="*/ 3051 h 10000"/>
                    <a:gd name="connsiteX94" fmla="*/ 4893 w 10000"/>
                    <a:gd name="connsiteY94" fmla="*/ 3483 h 10000"/>
                    <a:gd name="connsiteX95" fmla="*/ 5056 w 10000"/>
                    <a:gd name="connsiteY95" fmla="*/ 3927 h 10000"/>
                    <a:gd name="connsiteX96" fmla="*/ 5363 w 10000"/>
                    <a:gd name="connsiteY96" fmla="*/ 4834 h 10000"/>
                    <a:gd name="connsiteX97" fmla="*/ 5967 w 10000"/>
                    <a:gd name="connsiteY97" fmla="*/ 6633 h 10000"/>
                    <a:gd name="connsiteX98" fmla="*/ 6254 w 10000"/>
                    <a:gd name="connsiteY98" fmla="*/ 7468 h 10000"/>
                    <a:gd name="connsiteX99" fmla="*/ 6407 w 10000"/>
                    <a:gd name="connsiteY99" fmla="*/ 7828 h 10000"/>
                    <a:gd name="connsiteX100" fmla="*/ 6551 w 10000"/>
                    <a:gd name="connsiteY100" fmla="*/ 8201 h 10000"/>
                    <a:gd name="connsiteX101" fmla="*/ 6714 w 10000"/>
                    <a:gd name="connsiteY101" fmla="*/ 8533 h 10000"/>
                    <a:gd name="connsiteX102" fmla="*/ 6868 w 10000"/>
                    <a:gd name="connsiteY102" fmla="*/ 8821 h 10000"/>
                    <a:gd name="connsiteX103" fmla="*/ 7021 w 10000"/>
                    <a:gd name="connsiteY103" fmla="*/ 9093 h 10000"/>
                    <a:gd name="connsiteX104" fmla="*/ 7195 w 10000"/>
                    <a:gd name="connsiteY104" fmla="*/ 9295 h 10000"/>
                    <a:gd name="connsiteX105" fmla="*/ 7288 w 10000"/>
                    <a:gd name="connsiteY105" fmla="*/ 9395 h 10000"/>
                    <a:gd name="connsiteX106" fmla="*/ 7369 w 10000"/>
                    <a:gd name="connsiteY106" fmla="*/ 9497 h 10000"/>
                    <a:gd name="connsiteX107" fmla="*/ 7462 w 10000"/>
                    <a:gd name="connsiteY107" fmla="*/ 9554 h 10000"/>
                    <a:gd name="connsiteX108" fmla="*/ 7554 w 10000"/>
                    <a:gd name="connsiteY108" fmla="*/ 9626 h 10000"/>
                    <a:gd name="connsiteX109" fmla="*/ 7646 w 10000"/>
                    <a:gd name="connsiteY109" fmla="*/ 9669 h 10000"/>
                    <a:gd name="connsiteX110" fmla="*/ 7748 w 10000"/>
                    <a:gd name="connsiteY110" fmla="*/ 9698 h 10000"/>
                    <a:gd name="connsiteX111" fmla="*/ 7851 w 10000"/>
                    <a:gd name="connsiteY111" fmla="*/ 9741 h 10000"/>
                    <a:gd name="connsiteX112" fmla="*/ 7943 w 10000"/>
                    <a:gd name="connsiteY112"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931 w 10000"/>
                    <a:gd name="connsiteY64" fmla="*/ 720 h 10000"/>
                    <a:gd name="connsiteX65" fmla="*/ 809 w 10000"/>
                    <a:gd name="connsiteY65" fmla="*/ 865 h 10000"/>
                    <a:gd name="connsiteX66" fmla="*/ 706 w 10000"/>
                    <a:gd name="connsiteY66" fmla="*/ 1050 h 10000"/>
                    <a:gd name="connsiteX67" fmla="*/ 604 w 10000"/>
                    <a:gd name="connsiteY67" fmla="*/ 1224 h 10000"/>
                    <a:gd name="connsiteX68" fmla="*/ 491 w 10000"/>
                    <a:gd name="connsiteY68" fmla="*/ 1425 h 10000"/>
                    <a:gd name="connsiteX69" fmla="*/ 399 w 10000"/>
                    <a:gd name="connsiteY69" fmla="*/ 1627 h 10000"/>
                    <a:gd name="connsiteX70" fmla="*/ 194 w 10000"/>
                    <a:gd name="connsiteY70" fmla="*/ 2101 h 10000"/>
                    <a:gd name="connsiteX71" fmla="*/ 0 w 10000"/>
                    <a:gd name="connsiteY71" fmla="*/ 2591 h 10000"/>
                    <a:gd name="connsiteX72" fmla="*/ 10 w 10000"/>
                    <a:gd name="connsiteY72" fmla="*/ 907 h 10000"/>
                    <a:gd name="connsiteX73" fmla="*/ 205 w 10000"/>
                    <a:gd name="connsiteY73" fmla="*/ 691 h 10000"/>
                    <a:gd name="connsiteX74" fmla="*/ 399 w 10000"/>
                    <a:gd name="connsiteY74" fmla="*/ 504 h 10000"/>
                    <a:gd name="connsiteX75" fmla="*/ 604 w 10000"/>
                    <a:gd name="connsiteY75" fmla="*/ 317 h 10000"/>
                    <a:gd name="connsiteX76" fmla="*/ 819 w 10000"/>
                    <a:gd name="connsiteY76" fmla="*/ 188 h 10000"/>
                    <a:gd name="connsiteX77" fmla="*/ 2272 w 10000"/>
                    <a:gd name="connsiteY77" fmla="*/ 0 h 10000"/>
                    <a:gd name="connsiteX78" fmla="*/ 2426 w 10000"/>
                    <a:gd name="connsiteY78" fmla="*/ 43 h 10000"/>
                    <a:gd name="connsiteX79" fmla="*/ 2569 w 10000"/>
                    <a:gd name="connsiteY79" fmla="*/ 115 h 10000"/>
                    <a:gd name="connsiteX80" fmla="*/ 2712 w 10000"/>
                    <a:gd name="connsiteY80" fmla="*/ 188 h 10000"/>
                    <a:gd name="connsiteX81" fmla="*/ 2845 w 10000"/>
                    <a:gd name="connsiteY81" fmla="*/ 274 h 10000"/>
                    <a:gd name="connsiteX82" fmla="*/ 2989 w 10000"/>
                    <a:gd name="connsiteY82" fmla="*/ 375 h 10000"/>
                    <a:gd name="connsiteX83" fmla="*/ 3112 w 10000"/>
                    <a:gd name="connsiteY83" fmla="*/ 461 h 10000"/>
                    <a:gd name="connsiteX84" fmla="*/ 3234 w 10000"/>
                    <a:gd name="connsiteY84" fmla="*/ 590 h 10000"/>
                    <a:gd name="connsiteX85" fmla="*/ 3367 w 10000"/>
                    <a:gd name="connsiteY85" fmla="*/ 720 h 10000"/>
                    <a:gd name="connsiteX86" fmla="*/ 3490 w 10000"/>
                    <a:gd name="connsiteY86" fmla="*/ 850 h 10000"/>
                    <a:gd name="connsiteX87" fmla="*/ 3726 w 10000"/>
                    <a:gd name="connsiteY87" fmla="*/ 1137 h 10000"/>
                    <a:gd name="connsiteX88" fmla="*/ 3941 w 10000"/>
                    <a:gd name="connsiteY88" fmla="*/ 1482 h 10000"/>
                    <a:gd name="connsiteX89" fmla="*/ 4145 w 10000"/>
                    <a:gd name="connsiteY89" fmla="*/ 1842 h 10000"/>
                    <a:gd name="connsiteX90" fmla="*/ 4340 w 10000"/>
                    <a:gd name="connsiteY90" fmla="*/ 2231 h 10000"/>
                    <a:gd name="connsiteX91" fmla="*/ 4534 w 10000"/>
                    <a:gd name="connsiteY91" fmla="*/ 2634 h 10000"/>
                    <a:gd name="connsiteX92" fmla="*/ 4708 w 10000"/>
                    <a:gd name="connsiteY92" fmla="*/ 3051 h 10000"/>
                    <a:gd name="connsiteX93" fmla="*/ 4893 w 10000"/>
                    <a:gd name="connsiteY93" fmla="*/ 3483 h 10000"/>
                    <a:gd name="connsiteX94" fmla="*/ 5056 w 10000"/>
                    <a:gd name="connsiteY94" fmla="*/ 3927 h 10000"/>
                    <a:gd name="connsiteX95" fmla="*/ 5363 w 10000"/>
                    <a:gd name="connsiteY95" fmla="*/ 4834 h 10000"/>
                    <a:gd name="connsiteX96" fmla="*/ 5967 w 10000"/>
                    <a:gd name="connsiteY96" fmla="*/ 6633 h 10000"/>
                    <a:gd name="connsiteX97" fmla="*/ 6254 w 10000"/>
                    <a:gd name="connsiteY97" fmla="*/ 7468 h 10000"/>
                    <a:gd name="connsiteX98" fmla="*/ 6407 w 10000"/>
                    <a:gd name="connsiteY98" fmla="*/ 7828 h 10000"/>
                    <a:gd name="connsiteX99" fmla="*/ 6551 w 10000"/>
                    <a:gd name="connsiteY99" fmla="*/ 8201 h 10000"/>
                    <a:gd name="connsiteX100" fmla="*/ 6714 w 10000"/>
                    <a:gd name="connsiteY100" fmla="*/ 8533 h 10000"/>
                    <a:gd name="connsiteX101" fmla="*/ 6868 w 10000"/>
                    <a:gd name="connsiteY101" fmla="*/ 8821 h 10000"/>
                    <a:gd name="connsiteX102" fmla="*/ 7021 w 10000"/>
                    <a:gd name="connsiteY102" fmla="*/ 9093 h 10000"/>
                    <a:gd name="connsiteX103" fmla="*/ 7195 w 10000"/>
                    <a:gd name="connsiteY103" fmla="*/ 9295 h 10000"/>
                    <a:gd name="connsiteX104" fmla="*/ 7288 w 10000"/>
                    <a:gd name="connsiteY104" fmla="*/ 9395 h 10000"/>
                    <a:gd name="connsiteX105" fmla="*/ 7369 w 10000"/>
                    <a:gd name="connsiteY105" fmla="*/ 9497 h 10000"/>
                    <a:gd name="connsiteX106" fmla="*/ 7462 w 10000"/>
                    <a:gd name="connsiteY106" fmla="*/ 9554 h 10000"/>
                    <a:gd name="connsiteX107" fmla="*/ 7554 w 10000"/>
                    <a:gd name="connsiteY107" fmla="*/ 9626 h 10000"/>
                    <a:gd name="connsiteX108" fmla="*/ 7646 w 10000"/>
                    <a:gd name="connsiteY108" fmla="*/ 9669 h 10000"/>
                    <a:gd name="connsiteX109" fmla="*/ 7748 w 10000"/>
                    <a:gd name="connsiteY109" fmla="*/ 9698 h 10000"/>
                    <a:gd name="connsiteX110" fmla="*/ 7851 w 10000"/>
                    <a:gd name="connsiteY110" fmla="*/ 9741 h 10000"/>
                    <a:gd name="connsiteX111" fmla="*/ 7943 w 10000"/>
                    <a:gd name="connsiteY111"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931 w 10000"/>
                    <a:gd name="connsiteY64" fmla="*/ 720 h 10000"/>
                    <a:gd name="connsiteX65" fmla="*/ 809 w 10000"/>
                    <a:gd name="connsiteY65" fmla="*/ 865 h 10000"/>
                    <a:gd name="connsiteX66" fmla="*/ 706 w 10000"/>
                    <a:gd name="connsiteY66" fmla="*/ 1050 h 10000"/>
                    <a:gd name="connsiteX67" fmla="*/ 604 w 10000"/>
                    <a:gd name="connsiteY67" fmla="*/ 1224 h 10000"/>
                    <a:gd name="connsiteX68" fmla="*/ 491 w 10000"/>
                    <a:gd name="connsiteY68" fmla="*/ 1425 h 10000"/>
                    <a:gd name="connsiteX69" fmla="*/ 399 w 10000"/>
                    <a:gd name="connsiteY69" fmla="*/ 1627 h 10000"/>
                    <a:gd name="connsiteX70" fmla="*/ 194 w 10000"/>
                    <a:gd name="connsiteY70" fmla="*/ 2101 h 10000"/>
                    <a:gd name="connsiteX71" fmla="*/ 0 w 10000"/>
                    <a:gd name="connsiteY71" fmla="*/ 2591 h 10000"/>
                    <a:gd name="connsiteX72" fmla="*/ 10 w 10000"/>
                    <a:gd name="connsiteY72" fmla="*/ 907 h 10000"/>
                    <a:gd name="connsiteX73" fmla="*/ 205 w 10000"/>
                    <a:gd name="connsiteY73" fmla="*/ 691 h 10000"/>
                    <a:gd name="connsiteX74" fmla="*/ 399 w 10000"/>
                    <a:gd name="connsiteY74" fmla="*/ 504 h 10000"/>
                    <a:gd name="connsiteX75" fmla="*/ 604 w 10000"/>
                    <a:gd name="connsiteY75" fmla="*/ 317 h 10000"/>
                    <a:gd name="connsiteX76" fmla="*/ 2272 w 10000"/>
                    <a:gd name="connsiteY76" fmla="*/ 0 h 10000"/>
                    <a:gd name="connsiteX77" fmla="*/ 2426 w 10000"/>
                    <a:gd name="connsiteY77" fmla="*/ 43 h 10000"/>
                    <a:gd name="connsiteX78" fmla="*/ 2569 w 10000"/>
                    <a:gd name="connsiteY78" fmla="*/ 115 h 10000"/>
                    <a:gd name="connsiteX79" fmla="*/ 2712 w 10000"/>
                    <a:gd name="connsiteY79" fmla="*/ 188 h 10000"/>
                    <a:gd name="connsiteX80" fmla="*/ 2845 w 10000"/>
                    <a:gd name="connsiteY80" fmla="*/ 274 h 10000"/>
                    <a:gd name="connsiteX81" fmla="*/ 2989 w 10000"/>
                    <a:gd name="connsiteY81" fmla="*/ 375 h 10000"/>
                    <a:gd name="connsiteX82" fmla="*/ 3112 w 10000"/>
                    <a:gd name="connsiteY82" fmla="*/ 461 h 10000"/>
                    <a:gd name="connsiteX83" fmla="*/ 3234 w 10000"/>
                    <a:gd name="connsiteY83" fmla="*/ 590 h 10000"/>
                    <a:gd name="connsiteX84" fmla="*/ 3367 w 10000"/>
                    <a:gd name="connsiteY84" fmla="*/ 720 h 10000"/>
                    <a:gd name="connsiteX85" fmla="*/ 3490 w 10000"/>
                    <a:gd name="connsiteY85" fmla="*/ 850 h 10000"/>
                    <a:gd name="connsiteX86" fmla="*/ 3726 w 10000"/>
                    <a:gd name="connsiteY86" fmla="*/ 1137 h 10000"/>
                    <a:gd name="connsiteX87" fmla="*/ 3941 w 10000"/>
                    <a:gd name="connsiteY87" fmla="*/ 1482 h 10000"/>
                    <a:gd name="connsiteX88" fmla="*/ 4145 w 10000"/>
                    <a:gd name="connsiteY88" fmla="*/ 1842 h 10000"/>
                    <a:gd name="connsiteX89" fmla="*/ 4340 w 10000"/>
                    <a:gd name="connsiteY89" fmla="*/ 2231 h 10000"/>
                    <a:gd name="connsiteX90" fmla="*/ 4534 w 10000"/>
                    <a:gd name="connsiteY90" fmla="*/ 2634 h 10000"/>
                    <a:gd name="connsiteX91" fmla="*/ 4708 w 10000"/>
                    <a:gd name="connsiteY91" fmla="*/ 3051 h 10000"/>
                    <a:gd name="connsiteX92" fmla="*/ 4893 w 10000"/>
                    <a:gd name="connsiteY92" fmla="*/ 3483 h 10000"/>
                    <a:gd name="connsiteX93" fmla="*/ 5056 w 10000"/>
                    <a:gd name="connsiteY93" fmla="*/ 3927 h 10000"/>
                    <a:gd name="connsiteX94" fmla="*/ 5363 w 10000"/>
                    <a:gd name="connsiteY94" fmla="*/ 4834 h 10000"/>
                    <a:gd name="connsiteX95" fmla="*/ 5967 w 10000"/>
                    <a:gd name="connsiteY95" fmla="*/ 6633 h 10000"/>
                    <a:gd name="connsiteX96" fmla="*/ 6254 w 10000"/>
                    <a:gd name="connsiteY96" fmla="*/ 7468 h 10000"/>
                    <a:gd name="connsiteX97" fmla="*/ 6407 w 10000"/>
                    <a:gd name="connsiteY97" fmla="*/ 7828 h 10000"/>
                    <a:gd name="connsiteX98" fmla="*/ 6551 w 10000"/>
                    <a:gd name="connsiteY98" fmla="*/ 8201 h 10000"/>
                    <a:gd name="connsiteX99" fmla="*/ 6714 w 10000"/>
                    <a:gd name="connsiteY99" fmla="*/ 8533 h 10000"/>
                    <a:gd name="connsiteX100" fmla="*/ 6868 w 10000"/>
                    <a:gd name="connsiteY100" fmla="*/ 8821 h 10000"/>
                    <a:gd name="connsiteX101" fmla="*/ 7021 w 10000"/>
                    <a:gd name="connsiteY101" fmla="*/ 9093 h 10000"/>
                    <a:gd name="connsiteX102" fmla="*/ 7195 w 10000"/>
                    <a:gd name="connsiteY102" fmla="*/ 9295 h 10000"/>
                    <a:gd name="connsiteX103" fmla="*/ 7288 w 10000"/>
                    <a:gd name="connsiteY103" fmla="*/ 9395 h 10000"/>
                    <a:gd name="connsiteX104" fmla="*/ 7369 w 10000"/>
                    <a:gd name="connsiteY104" fmla="*/ 9497 h 10000"/>
                    <a:gd name="connsiteX105" fmla="*/ 7462 w 10000"/>
                    <a:gd name="connsiteY105" fmla="*/ 9554 h 10000"/>
                    <a:gd name="connsiteX106" fmla="*/ 7554 w 10000"/>
                    <a:gd name="connsiteY106" fmla="*/ 9626 h 10000"/>
                    <a:gd name="connsiteX107" fmla="*/ 7646 w 10000"/>
                    <a:gd name="connsiteY107" fmla="*/ 9669 h 10000"/>
                    <a:gd name="connsiteX108" fmla="*/ 7748 w 10000"/>
                    <a:gd name="connsiteY108" fmla="*/ 9698 h 10000"/>
                    <a:gd name="connsiteX109" fmla="*/ 7851 w 10000"/>
                    <a:gd name="connsiteY109" fmla="*/ 9741 h 10000"/>
                    <a:gd name="connsiteX110" fmla="*/ 7943 w 10000"/>
                    <a:gd name="connsiteY110"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809 w 10000"/>
                    <a:gd name="connsiteY64" fmla="*/ 865 h 10000"/>
                    <a:gd name="connsiteX65" fmla="*/ 706 w 10000"/>
                    <a:gd name="connsiteY65" fmla="*/ 1050 h 10000"/>
                    <a:gd name="connsiteX66" fmla="*/ 604 w 10000"/>
                    <a:gd name="connsiteY66" fmla="*/ 1224 h 10000"/>
                    <a:gd name="connsiteX67" fmla="*/ 491 w 10000"/>
                    <a:gd name="connsiteY67" fmla="*/ 1425 h 10000"/>
                    <a:gd name="connsiteX68" fmla="*/ 399 w 10000"/>
                    <a:gd name="connsiteY68" fmla="*/ 1627 h 10000"/>
                    <a:gd name="connsiteX69" fmla="*/ 194 w 10000"/>
                    <a:gd name="connsiteY69" fmla="*/ 2101 h 10000"/>
                    <a:gd name="connsiteX70" fmla="*/ 0 w 10000"/>
                    <a:gd name="connsiteY70" fmla="*/ 2591 h 10000"/>
                    <a:gd name="connsiteX71" fmla="*/ 10 w 10000"/>
                    <a:gd name="connsiteY71" fmla="*/ 907 h 10000"/>
                    <a:gd name="connsiteX72" fmla="*/ 205 w 10000"/>
                    <a:gd name="connsiteY72" fmla="*/ 691 h 10000"/>
                    <a:gd name="connsiteX73" fmla="*/ 399 w 10000"/>
                    <a:gd name="connsiteY73" fmla="*/ 504 h 10000"/>
                    <a:gd name="connsiteX74" fmla="*/ 604 w 10000"/>
                    <a:gd name="connsiteY74" fmla="*/ 317 h 10000"/>
                    <a:gd name="connsiteX75" fmla="*/ 2272 w 10000"/>
                    <a:gd name="connsiteY75" fmla="*/ 0 h 10000"/>
                    <a:gd name="connsiteX76" fmla="*/ 2426 w 10000"/>
                    <a:gd name="connsiteY76" fmla="*/ 43 h 10000"/>
                    <a:gd name="connsiteX77" fmla="*/ 2569 w 10000"/>
                    <a:gd name="connsiteY77" fmla="*/ 115 h 10000"/>
                    <a:gd name="connsiteX78" fmla="*/ 2712 w 10000"/>
                    <a:gd name="connsiteY78" fmla="*/ 188 h 10000"/>
                    <a:gd name="connsiteX79" fmla="*/ 2845 w 10000"/>
                    <a:gd name="connsiteY79" fmla="*/ 274 h 10000"/>
                    <a:gd name="connsiteX80" fmla="*/ 2989 w 10000"/>
                    <a:gd name="connsiteY80" fmla="*/ 375 h 10000"/>
                    <a:gd name="connsiteX81" fmla="*/ 3112 w 10000"/>
                    <a:gd name="connsiteY81" fmla="*/ 461 h 10000"/>
                    <a:gd name="connsiteX82" fmla="*/ 3234 w 10000"/>
                    <a:gd name="connsiteY82" fmla="*/ 590 h 10000"/>
                    <a:gd name="connsiteX83" fmla="*/ 3367 w 10000"/>
                    <a:gd name="connsiteY83" fmla="*/ 720 h 10000"/>
                    <a:gd name="connsiteX84" fmla="*/ 3490 w 10000"/>
                    <a:gd name="connsiteY84" fmla="*/ 850 h 10000"/>
                    <a:gd name="connsiteX85" fmla="*/ 3726 w 10000"/>
                    <a:gd name="connsiteY85" fmla="*/ 1137 h 10000"/>
                    <a:gd name="connsiteX86" fmla="*/ 3941 w 10000"/>
                    <a:gd name="connsiteY86" fmla="*/ 1482 h 10000"/>
                    <a:gd name="connsiteX87" fmla="*/ 4145 w 10000"/>
                    <a:gd name="connsiteY87" fmla="*/ 1842 h 10000"/>
                    <a:gd name="connsiteX88" fmla="*/ 4340 w 10000"/>
                    <a:gd name="connsiteY88" fmla="*/ 2231 h 10000"/>
                    <a:gd name="connsiteX89" fmla="*/ 4534 w 10000"/>
                    <a:gd name="connsiteY89" fmla="*/ 2634 h 10000"/>
                    <a:gd name="connsiteX90" fmla="*/ 4708 w 10000"/>
                    <a:gd name="connsiteY90" fmla="*/ 3051 h 10000"/>
                    <a:gd name="connsiteX91" fmla="*/ 4893 w 10000"/>
                    <a:gd name="connsiteY91" fmla="*/ 3483 h 10000"/>
                    <a:gd name="connsiteX92" fmla="*/ 5056 w 10000"/>
                    <a:gd name="connsiteY92" fmla="*/ 3927 h 10000"/>
                    <a:gd name="connsiteX93" fmla="*/ 5363 w 10000"/>
                    <a:gd name="connsiteY93" fmla="*/ 4834 h 10000"/>
                    <a:gd name="connsiteX94" fmla="*/ 5967 w 10000"/>
                    <a:gd name="connsiteY94" fmla="*/ 6633 h 10000"/>
                    <a:gd name="connsiteX95" fmla="*/ 6254 w 10000"/>
                    <a:gd name="connsiteY95" fmla="*/ 7468 h 10000"/>
                    <a:gd name="connsiteX96" fmla="*/ 6407 w 10000"/>
                    <a:gd name="connsiteY96" fmla="*/ 7828 h 10000"/>
                    <a:gd name="connsiteX97" fmla="*/ 6551 w 10000"/>
                    <a:gd name="connsiteY97" fmla="*/ 8201 h 10000"/>
                    <a:gd name="connsiteX98" fmla="*/ 6714 w 10000"/>
                    <a:gd name="connsiteY98" fmla="*/ 8533 h 10000"/>
                    <a:gd name="connsiteX99" fmla="*/ 6868 w 10000"/>
                    <a:gd name="connsiteY99" fmla="*/ 8821 h 10000"/>
                    <a:gd name="connsiteX100" fmla="*/ 7021 w 10000"/>
                    <a:gd name="connsiteY100" fmla="*/ 9093 h 10000"/>
                    <a:gd name="connsiteX101" fmla="*/ 7195 w 10000"/>
                    <a:gd name="connsiteY101" fmla="*/ 9295 h 10000"/>
                    <a:gd name="connsiteX102" fmla="*/ 7288 w 10000"/>
                    <a:gd name="connsiteY102" fmla="*/ 9395 h 10000"/>
                    <a:gd name="connsiteX103" fmla="*/ 7369 w 10000"/>
                    <a:gd name="connsiteY103" fmla="*/ 9497 h 10000"/>
                    <a:gd name="connsiteX104" fmla="*/ 7462 w 10000"/>
                    <a:gd name="connsiteY104" fmla="*/ 9554 h 10000"/>
                    <a:gd name="connsiteX105" fmla="*/ 7554 w 10000"/>
                    <a:gd name="connsiteY105" fmla="*/ 9626 h 10000"/>
                    <a:gd name="connsiteX106" fmla="*/ 7646 w 10000"/>
                    <a:gd name="connsiteY106" fmla="*/ 9669 h 10000"/>
                    <a:gd name="connsiteX107" fmla="*/ 7748 w 10000"/>
                    <a:gd name="connsiteY107" fmla="*/ 9698 h 10000"/>
                    <a:gd name="connsiteX108" fmla="*/ 7851 w 10000"/>
                    <a:gd name="connsiteY108" fmla="*/ 9741 h 10000"/>
                    <a:gd name="connsiteX109" fmla="*/ 7943 w 10000"/>
                    <a:gd name="connsiteY109"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809 w 10000"/>
                    <a:gd name="connsiteY64" fmla="*/ 865 h 10000"/>
                    <a:gd name="connsiteX65" fmla="*/ 604 w 10000"/>
                    <a:gd name="connsiteY65" fmla="*/ 1224 h 10000"/>
                    <a:gd name="connsiteX66" fmla="*/ 491 w 10000"/>
                    <a:gd name="connsiteY66" fmla="*/ 1425 h 10000"/>
                    <a:gd name="connsiteX67" fmla="*/ 399 w 10000"/>
                    <a:gd name="connsiteY67" fmla="*/ 1627 h 10000"/>
                    <a:gd name="connsiteX68" fmla="*/ 194 w 10000"/>
                    <a:gd name="connsiteY68" fmla="*/ 2101 h 10000"/>
                    <a:gd name="connsiteX69" fmla="*/ 0 w 10000"/>
                    <a:gd name="connsiteY69" fmla="*/ 2591 h 10000"/>
                    <a:gd name="connsiteX70" fmla="*/ 10 w 10000"/>
                    <a:gd name="connsiteY70" fmla="*/ 907 h 10000"/>
                    <a:gd name="connsiteX71" fmla="*/ 205 w 10000"/>
                    <a:gd name="connsiteY71" fmla="*/ 691 h 10000"/>
                    <a:gd name="connsiteX72" fmla="*/ 399 w 10000"/>
                    <a:gd name="connsiteY72" fmla="*/ 504 h 10000"/>
                    <a:gd name="connsiteX73" fmla="*/ 604 w 10000"/>
                    <a:gd name="connsiteY73" fmla="*/ 317 h 10000"/>
                    <a:gd name="connsiteX74" fmla="*/ 2272 w 10000"/>
                    <a:gd name="connsiteY74" fmla="*/ 0 h 10000"/>
                    <a:gd name="connsiteX75" fmla="*/ 2426 w 10000"/>
                    <a:gd name="connsiteY75" fmla="*/ 43 h 10000"/>
                    <a:gd name="connsiteX76" fmla="*/ 2569 w 10000"/>
                    <a:gd name="connsiteY76" fmla="*/ 115 h 10000"/>
                    <a:gd name="connsiteX77" fmla="*/ 2712 w 10000"/>
                    <a:gd name="connsiteY77" fmla="*/ 188 h 10000"/>
                    <a:gd name="connsiteX78" fmla="*/ 2845 w 10000"/>
                    <a:gd name="connsiteY78" fmla="*/ 274 h 10000"/>
                    <a:gd name="connsiteX79" fmla="*/ 2989 w 10000"/>
                    <a:gd name="connsiteY79" fmla="*/ 375 h 10000"/>
                    <a:gd name="connsiteX80" fmla="*/ 3112 w 10000"/>
                    <a:gd name="connsiteY80" fmla="*/ 461 h 10000"/>
                    <a:gd name="connsiteX81" fmla="*/ 3234 w 10000"/>
                    <a:gd name="connsiteY81" fmla="*/ 590 h 10000"/>
                    <a:gd name="connsiteX82" fmla="*/ 3367 w 10000"/>
                    <a:gd name="connsiteY82" fmla="*/ 720 h 10000"/>
                    <a:gd name="connsiteX83" fmla="*/ 3490 w 10000"/>
                    <a:gd name="connsiteY83" fmla="*/ 850 h 10000"/>
                    <a:gd name="connsiteX84" fmla="*/ 3726 w 10000"/>
                    <a:gd name="connsiteY84" fmla="*/ 1137 h 10000"/>
                    <a:gd name="connsiteX85" fmla="*/ 3941 w 10000"/>
                    <a:gd name="connsiteY85" fmla="*/ 1482 h 10000"/>
                    <a:gd name="connsiteX86" fmla="*/ 4145 w 10000"/>
                    <a:gd name="connsiteY86" fmla="*/ 1842 h 10000"/>
                    <a:gd name="connsiteX87" fmla="*/ 4340 w 10000"/>
                    <a:gd name="connsiteY87" fmla="*/ 2231 h 10000"/>
                    <a:gd name="connsiteX88" fmla="*/ 4534 w 10000"/>
                    <a:gd name="connsiteY88" fmla="*/ 2634 h 10000"/>
                    <a:gd name="connsiteX89" fmla="*/ 4708 w 10000"/>
                    <a:gd name="connsiteY89" fmla="*/ 3051 h 10000"/>
                    <a:gd name="connsiteX90" fmla="*/ 4893 w 10000"/>
                    <a:gd name="connsiteY90" fmla="*/ 3483 h 10000"/>
                    <a:gd name="connsiteX91" fmla="*/ 5056 w 10000"/>
                    <a:gd name="connsiteY91" fmla="*/ 3927 h 10000"/>
                    <a:gd name="connsiteX92" fmla="*/ 5363 w 10000"/>
                    <a:gd name="connsiteY92" fmla="*/ 4834 h 10000"/>
                    <a:gd name="connsiteX93" fmla="*/ 5967 w 10000"/>
                    <a:gd name="connsiteY93" fmla="*/ 6633 h 10000"/>
                    <a:gd name="connsiteX94" fmla="*/ 6254 w 10000"/>
                    <a:gd name="connsiteY94" fmla="*/ 7468 h 10000"/>
                    <a:gd name="connsiteX95" fmla="*/ 6407 w 10000"/>
                    <a:gd name="connsiteY95" fmla="*/ 7828 h 10000"/>
                    <a:gd name="connsiteX96" fmla="*/ 6551 w 10000"/>
                    <a:gd name="connsiteY96" fmla="*/ 8201 h 10000"/>
                    <a:gd name="connsiteX97" fmla="*/ 6714 w 10000"/>
                    <a:gd name="connsiteY97" fmla="*/ 8533 h 10000"/>
                    <a:gd name="connsiteX98" fmla="*/ 6868 w 10000"/>
                    <a:gd name="connsiteY98" fmla="*/ 8821 h 10000"/>
                    <a:gd name="connsiteX99" fmla="*/ 7021 w 10000"/>
                    <a:gd name="connsiteY99" fmla="*/ 9093 h 10000"/>
                    <a:gd name="connsiteX100" fmla="*/ 7195 w 10000"/>
                    <a:gd name="connsiteY100" fmla="*/ 9295 h 10000"/>
                    <a:gd name="connsiteX101" fmla="*/ 7288 w 10000"/>
                    <a:gd name="connsiteY101" fmla="*/ 9395 h 10000"/>
                    <a:gd name="connsiteX102" fmla="*/ 7369 w 10000"/>
                    <a:gd name="connsiteY102" fmla="*/ 9497 h 10000"/>
                    <a:gd name="connsiteX103" fmla="*/ 7462 w 10000"/>
                    <a:gd name="connsiteY103" fmla="*/ 9554 h 10000"/>
                    <a:gd name="connsiteX104" fmla="*/ 7554 w 10000"/>
                    <a:gd name="connsiteY104" fmla="*/ 9626 h 10000"/>
                    <a:gd name="connsiteX105" fmla="*/ 7646 w 10000"/>
                    <a:gd name="connsiteY105" fmla="*/ 9669 h 10000"/>
                    <a:gd name="connsiteX106" fmla="*/ 7748 w 10000"/>
                    <a:gd name="connsiteY106" fmla="*/ 9698 h 10000"/>
                    <a:gd name="connsiteX107" fmla="*/ 7851 w 10000"/>
                    <a:gd name="connsiteY107" fmla="*/ 9741 h 10000"/>
                    <a:gd name="connsiteX108" fmla="*/ 7943 w 10000"/>
                    <a:gd name="connsiteY108"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399 w 10000"/>
                    <a:gd name="connsiteY71" fmla="*/ 504 h 10000"/>
                    <a:gd name="connsiteX72" fmla="*/ 604 w 10000"/>
                    <a:gd name="connsiteY72" fmla="*/ 317 h 10000"/>
                    <a:gd name="connsiteX73" fmla="*/ 2272 w 10000"/>
                    <a:gd name="connsiteY73" fmla="*/ 0 h 10000"/>
                    <a:gd name="connsiteX74" fmla="*/ 2426 w 10000"/>
                    <a:gd name="connsiteY74" fmla="*/ 43 h 10000"/>
                    <a:gd name="connsiteX75" fmla="*/ 2569 w 10000"/>
                    <a:gd name="connsiteY75" fmla="*/ 115 h 10000"/>
                    <a:gd name="connsiteX76" fmla="*/ 2712 w 10000"/>
                    <a:gd name="connsiteY76" fmla="*/ 188 h 10000"/>
                    <a:gd name="connsiteX77" fmla="*/ 2845 w 10000"/>
                    <a:gd name="connsiteY77" fmla="*/ 274 h 10000"/>
                    <a:gd name="connsiteX78" fmla="*/ 2989 w 10000"/>
                    <a:gd name="connsiteY78" fmla="*/ 375 h 10000"/>
                    <a:gd name="connsiteX79" fmla="*/ 3112 w 10000"/>
                    <a:gd name="connsiteY79" fmla="*/ 461 h 10000"/>
                    <a:gd name="connsiteX80" fmla="*/ 3234 w 10000"/>
                    <a:gd name="connsiteY80" fmla="*/ 590 h 10000"/>
                    <a:gd name="connsiteX81" fmla="*/ 3367 w 10000"/>
                    <a:gd name="connsiteY81" fmla="*/ 720 h 10000"/>
                    <a:gd name="connsiteX82" fmla="*/ 3490 w 10000"/>
                    <a:gd name="connsiteY82" fmla="*/ 850 h 10000"/>
                    <a:gd name="connsiteX83" fmla="*/ 3726 w 10000"/>
                    <a:gd name="connsiteY83" fmla="*/ 1137 h 10000"/>
                    <a:gd name="connsiteX84" fmla="*/ 3941 w 10000"/>
                    <a:gd name="connsiteY84" fmla="*/ 1482 h 10000"/>
                    <a:gd name="connsiteX85" fmla="*/ 4145 w 10000"/>
                    <a:gd name="connsiteY85" fmla="*/ 1842 h 10000"/>
                    <a:gd name="connsiteX86" fmla="*/ 4340 w 10000"/>
                    <a:gd name="connsiteY86" fmla="*/ 2231 h 10000"/>
                    <a:gd name="connsiteX87" fmla="*/ 4534 w 10000"/>
                    <a:gd name="connsiteY87" fmla="*/ 2634 h 10000"/>
                    <a:gd name="connsiteX88" fmla="*/ 4708 w 10000"/>
                    <a:gd name="connsiteY88" fmla="*/ 3051 h 10000"/>
                    <a:gd name="connsiteX89" fmla="*/ 4893 w 10000"/>
                    <a:gd name="connsiteY89" fmla="*/ 3483 h 10000"/>
                    <a:gd name="connsiteX90" fmla="*/ 5056 w 10000"/>
                    <a:gd name="connsiteY90" fmla="*/ 3927 h 10000"/>
                    <a:gd name="connsiteX91" fmla="*/ 5363 w 10000"/>
                    <a:gd name="connsiteY91" fmla="*/ 4834 h 10000"/>
                    <a:gd name="connsiteX92" fmla="*/ 5967 w 10000"/>
                    <a:gd name="connsiteY92" fmla="*/ 6633 h 10000"/>
                    <a:gd name="connsiteX93" fmla="*/ 6254 w 10000"/>
                    <a:gd name="connsiteY93" fmla="*/ 7468 h 10000"/>
                    <a:gd name="connsiteX94" fmla="*/ 6407 w 10000"/>
                    <a:gd name="connsiteY94" fmla="*/ 7828 h 10000"/>
                    <a:gd name="connsiteX95" fmla="*/ 6551 w 10000"/>
                    <a:gd name="connsiteY95" fmla="*/ 8201 h 10000"/>
                    <a:gd name="connsiteX96" fmla="*/ 6714 w 10000"/>
                    <a:gd name="connsiteY96" fmla="*/ 8533 h 10000"/>
                    <a:gd name="connsiteX97" fmla="*/ 6868 w 10000"/>
                    <a:gd name="connsiteY97" fmla="*/ 8821 h 10000"/>
                    <a:gd name="connsiteX98" fmla="*/ 7021 w 10000"/>
                    <a:gd name="connsiteY98" fmla="*/ 9093 h 10000"/>
                    <a:gd name="connsiteX99" fmla="*/ 7195 w 10000"/>
                    <a:gd name="connsiteY99" fmla="*/ 9295 h 10000"/>
                    <a:gd name="connsiteX100" fmla="*/ 7288 w 10000"/>
                    <a:gd name="connsiteY100" fmla="*/ 9395 h 10000"/>
                    <a:gd name="connsiteX101" fmla="*/ 7369 w 10000"/>
                    <a:gd name="connsiteY101" fmla="*/ 9497 h 10000"/>
                    <a:gd name="connsiteX102" fmla="*/ 7462 w 10000"/>
                    <a:gd name="connsiteY102" fmla="*/ 9554 h 10000"/>
                    <a:gd name="connsiteX103" fmla="*/ 7554 w 10000"/>
                    <a:gd name="connsiteY103" fmla="*/ 9626 h 10000"/>
                    <a:gd name="connsiteX104" fmla="*/ 7646 w 10000"/>
                    <a:gd name="connsiteY104" fmla="*/ 9669 h 10000"/>
                    <a:gd name="connsiteX105" fmla="*/ 7748 w 10000"/>
                    <a:gd name="connsiteY105" fmla="*/ 9698 h 10000"/>
                    <a:gd name="connsiteX106" fmla="*/ 7851 w 10000"/>
                    <a:gd name="connsiteY106" fmla="*/ 9741 h 10000"/>
                    <a:gd name="connsiteX107" fmla="*/ 7943 w 10000"/>
                    <a:gd name="connsiteY107"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399 w 10000"/>
                    <a:gd name="connsiteY71" fmla="*/ 504 h 10000"/>
                    <a:gd name="connsiteX72" fmla="*/ 2272 w 10000"/>
                    <a:gd name="connsiteY72" fmla="*/ 0 h 10000"/>
                    <a:gd name="connsiteX73" fmla="*/ 2426 w 10000"/>
                    <a:gd name="connsiteY73" fmla="*/ 43 h 10000"/>
                    <a:gd name="connsiteX74" fmla="*/ 2569 w 10000"/>
                    <a:gd name="connsiteY74" fmla="*/ 115 h 10000"/>
                    <a:gd name="connsiteX75" fmla="*/ 2712 w 10000"/>
                    <a:gd name="connsiteY75" fmla="*/ 188 h 10000"/>
                    <a:gd name="connsiteX76" fmla="*/ 2845 w 10000"/>
                    <a:gd name="connsiteY76" fmla="*/ 274 h 10000"/>
                    <a:gd name="connsiteX77" fmla="*/ 2989 w 10000"/>
                    <a:gd name="connsiteY77" fmla="*/ 375 h 10000"/>
                    <a:gd name="connsiteX78" fmla="*/ 3112 w 10000"/>
                    <a:gd name="connsiteY78" fmla="*/ 461 h 10000"/>
                    <a:gd name="connsiteX79" fmla="*/ 3234 w 10000"/>
                    <a:gd name="connsiteY79" fmla="*/ 590 h 10000"/>
                    <a:gd name="connsiteX80" fmla="*/ 3367 w 10000"/>
                    <a:gd name="connsiteY80" fmla="*/ 720 h 10000"/>
                    <a:gd name="connsiteX81" fmla="*/ 3490 w 10000"/>
                    <a:gd name="connsiteY81" fmla="*/ 850 h 10000"/>
                    <a:gd name="connsiteX82" fmla="*/ 3726 w 10000"/>
                    <a:gd name="connsiteY82" fmla="*/ 1137 h 10000"/>
                    <a:gd name="connsiteX83" fmla="*/ 3941 w 10000"/>
                    <a:gd name="connsiteY83" fmla="*/ 1482 h 10000"/>
                    <a:gd name="connsiteX84" fmla="*/ 4145 w 10000"/>
                    <a:gd name="connsiteY84" fmla="*/ 1842 h 10000"/>
                    <a:gd name="connsiteX85" fmla="*/ 4340 w 10000"/>
                    <a:gd name="connsiteY85" fmla="*/ 2231 h 10000"/>
                    <a:gd name="connsiteX86" fmla="*/ 4534 w 10000"/>
                    <a:gd name="connsiteY86" fmla="*/ 2634 h 10000"/>
                    <a:gd name="connsiteX87" fmla="*/ 4708 w 10000"/>
                    <a:gd name="connsiteY87" fmla="*/ 3051 h 10000"/>
                    <a:gd name="connsiteX88" fmla="*/ 4893 w 10000"/>
                    <a:gd name="connsiteY88" fmla="*/ 3483 h 10000"/>
                    <a:gd name="connsiteX89" fmla="*/ 5056 w 10000"/>
                    <a:gd name="connsiteY89" fmla="*/ 3927 h 10000"/>
                    <a:gd name="connsiteX90" fmla="*/ 5363 w 10000"/>
                    <a:gd name="connsiteY90" fmla="*/ 4834 h 10000"/>
                    <a:gd name="connsiteX91" fmla="*/ 5967 w 10000"/>
                    <a:gd name="connsiteY91" fmla="*/ 6633 h 10000"/>
                    <a:gd name="connsiteX92" fmla="*/ 6254 w 10000"/>
                    <a:gd name="connsiteY92" fmla="*/ 7468 h 10000"/>
                    <a:gd name="connsiteX93" fmla="*/ 6407 w 10000"/>
                    <a:gd name="connsiteY93" fmla="*/ 7828 h 10000"/>
                    <a:gd name="connsiteX94" fmla="*/ 6551 w 10000"/>
                    <a:gd name="connsiteY94" fmla="*/ 8201 h 10000"/>
                    <a:gd name="connsiteX95" fmla="*/ 6714 w 10000"/>
                    <a:gd name="connsiteY95" fmla="*/ 8533 h 10000"/>
                    <a:gd name="connsiteX96" fmla="*/ 6868 w 10000"/>
                    <a:gd name="connsiteY96" fmla="*/ 8821 h 10000"/>
                    <a:gd name="connsiteX97" fmla="*/ 7021 w 10000"/>
                    <a:gd name="connsiteY97" fmla="*/ 9093 h 10000"/>
                    <a:gd name="connsiteX98" fmla="*/ 7195 w 10000"/>
                    <a:gd name="connsiteY98" fmla="*/ 9295 h 10000"/>
                    <a:gd name="connsiteX99" fmla="*/ 7288 w 10000"/>
                    <a:gd name="connsiteY99" fmla="*/ 9395 h 10000"/>
                    <a:gd name="connsiteX100" fmla="*/ 7369 w 10000"/>
                    <a:gd name="connsiteY100" fmla="*/ 9497 h 10000"/>
                    <a:gd name="connsiteX101" fmla="*/ 7462 w 10000"/>
                    <a:gd name="connsiteY101" fmla="*/ 9554 h 10000"/>
                    <a:gd name="connsiteX102" fmla="*/ 7554 w 10000"/>
                    <a:gd name="connsiteY102" fmla="*/ 9626 h 10000"/>
                    <a:gd name="connsiteX103" fmla="*/ 7646 w 10000"/>
                    <a:gd name="connsiteY103" fmla="*/ 9669 h 10000"/>
                    <a:gd name="connsiteX104" fmla="*/ 7748 w 10000"/>
                    <a:gd name="connsiteY104" fmla="*/ 9698 h 10000"/>
                    <a:gd name="connsiteX105" fmla="*/ 7851 w 10000"/>
                    <a:gd name="connsiteY105" fmla="*/ 9741 h 10000"/>
                    <a:gd name="connsiteX106" fmla="*/ 7943 w 10000"/>
                    <a:gd name="connsiteY106"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2272 w 10000"/>
                    <a:gd name="connsiteY71" fmla="*/ 0 h 10000"/>
                    <a:gd name="connsiteX72" fmla="*/ 2426 w 10000"/>
                    <a:gd name="connsiteY72" fmla="*/ 43 h 10000"/>
                    <a:gd name="connsiteX73" fmla="*/ 2569 w 10000"/>
                    <a:gd name="connsiteY73" fmla="*/ 115 h 10000"/>
                    <a:gd name="connsiteX74" fmla="*/ 2712 w 10000"/>
                    <a:gd name="connsiteY74" fmla="*/ 188 h 10000"/>
                    <a:gd name="connsiteX75" fmla="*/ 2845 w 10000"/>
                    <a:gd name="connsiteY75" fmla="*/ 274 h 10000"/>
                    <a:gd name="connsiteX76" fmla="*/ 2989 w 10000"/>
                    <a:gd name="connsiteY76" fmla="*/ 375 h 10000"/>
                    <a:gd name="connsiteX77" fmla="*/ 3112 w 10000"/>
                    <a:gd name="connsiteY77" fmla="*/ 461 h 10000"/>
                    <a:gd name="connsiteX78" fmla="*/ 3234 w 10000"/>
                    <a:gd name="connsiteY78" fmla="*/ 590 h 10000"/>
                    <a:gd name="connsiteX79" fmla="*/ 3367 w 10000"/>
                    <a:gd name="connsiteY79" fmla="*/ 720 h 10000"/>
                    <a:gd name="connsiteX80" fmla="*/ 3490 w 10000"/>
                    <a:gd name="connsiteY80" fmla="*/ 850 h 10000"/>
                    <a:gd name="connsiteX81" fmla="*/ 3726 w 10000"/>
                    <a:gd name="connsiteY81" fmla="*/ 1137 h 10000"/>
                    <a:gd name="connsiteX82" fmla="*/ 3941 w 10000"/>
                    <a:gd name="connsiteY82" fmla="*/ 1482 h 10000"/>
                    <a:gd name="connsiteX83" fmla="*/ 4145 w 10000"/>
                    <a:gd name="connsiteY83" fmla="*/ 1842 h 10000"/>
                    <a:gd name="connsiteX84" fmla="*/ 4340 w 10000"/>
                    <a:gd name="connsiteY84" fmla="*/ 2231 h 10000"/>
                    <a:gd name="connsiteX85" fmla="*/ 4534 w 10000"/>
                    <a:gd name="connsiteY85" fmla="*/ 2634 h 10000"/>
                    <a:gd name="connsiteX86" fmla="*/ 4708 w 10000"/>
                    <a:gd name="connsiteY86" fmla="*/ 3051 h 10000"/>
                    <a:gd name="connsiteX87" fmla="*/ 4893 w 10000"/>
                    <a:gd name="connsiteY87" fmla="*/ 3483 h 10000"/>
                    <a:gd name="connsiteX88" fmla="*/ 5056 w 10000"/>
                    <a:gd name="connsiteY88" fmla="*/ 3927 h 10000"/>
                    <a:gd name="connsiteX89" fmla="*/ 5363 w 10000"/>
                    <a:gd name="connsiteY89" fmla="*/ 4834 h 10000"/>
                    <a:gd name="connsiteX90" fmla="*/ 5967 w 10000"/>
                    <a:gd name="connsiteY90" fmla="*/ 6633 h 10000"/>
                    <a:gd name="connsiteX91" fmla="*/ 6254 w 10000"/>
                    <a:gd name="connsiteY91" fmla="*/ 7468 h 10000"/>
                    <a:gd name="connsiteX92" fmla="*/ 6407 w 10000"/>
                    <a:gd name="connsiteY92" fmla="*/ 7828 h 10000"/>
                    <a:gd name="connsiteX93" fmla="*/ 6551 w 10000"/>
                    <a:gd name="connsiteY93" fmla="*/ 8201 h 10000"/>
                    <a:gd name="connsiteX94" fmla="*/ 6714 w 10000"/>
                    <a:gd name="connsiteY94" fmla="*/ 8533 h 10000"/>
                    <a:gd name="connsiteX95" fmla="*/ 6868 w 10000"/>
                    <a:gd name="connsiteY95" fmla="*/ 8821 h 10000"/>
                    <a:gd name="connsiteX96" fmla="*/ 7021 w 10000"/>
                    <a:gd name="connsiteY96" fmla="*/ 9093 h 10000"/>
                    <a:gd name="connsiteX97" fmla="*/ 7195 w 10000"/>
                    <a:gd name="connsiteY97" fmla="*/ 9295 h 10000"/>
                    <a:gd name="connsiteX98" fmla="*/ 7288 w 10000"/>
                    <a:gd name="connsiteY98" fmla="*/ 9395 h 10000"/>
                    <a:gd name="connsiteX99" fmla="*/ 7369 w 10000"/>
                    <a:gd name="connsiteY99" fmla="*/ 9497 h 10000"/>
                    <a:gd name="connsiteX100" fmla="*/ 7462 w 10000"/>
                    <a:gd name="connsiteY100" fmla="*/ 9554 h 10000"/>
                    <a:gd name="connsiteX101" fmla="*/ 7554 w 10000"/>
                    <a:gd name="connsiteY101" fmla="*/ 9626 h 10000"/>
                    <a:gd name="connsiteX102" fmla="*/ 7646 w 10000"/>
                    <a:gd name="connsiteY102" fmla="*/ 9669 h 10000"/>
                    <a:gd name="connsiteX103" fmla="*/ 7748 w 10000"/>
                    <a:gd name="connsiteY103" fmla="*/ 9698 h 10000"/>
                    <a:gd name="connsiteX104" fmla="*/ 7851 w 10000"/>
                    <a:gd name="connsiteY104" fmla="*/ 9741 h 10000"/>
                    <a:gd name="connsiteX105" fmla="*/ 7943 w 10000"/>
                    <a:gd name="connsiteY105"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491 w 10000"/>
                    <a:gd name="connsiteY64" fmla="*/ 1425 h 10000"/>
                    <a:gd name="connsiteX65" fmla="*/ 399 w 10000"/>
                    <a:gd name="connsiteY65" fmla="*/ 1627 h 10000"/>
                    <a:gd name="connsiteX66" fmla="*/ 194 w 10000"/>
                    <a:gd name="connsiteY66" fmla="*/ 2101 h 10000"/>
                    <a:gd name="connsiteX67" fmla="*/ 0 w 10000"/>
                    <a:gd name="connsiteY67" fmla="*/ 2591 h 10000"/>
                    <a:gd name="connsiteX68" fmla="*/ 10 w 10000"/>
                    <a:gd name="connsiteY68" fmla="*/ 907 h 10000"/>
                    <a:gd name="connsiteX69" fmla="*/ 205 w 10000"/>
                    <a:gd name="connsiteY69" fmla="*/ 691 h 10000"/>
                    <a:gd name="connsiteX70" fmla="*/ 2272 w 10000"/>
                    <a:gd name="connsiteY70" fmla="*/ 0 h 10000"/>
                    <a:gd name="connsiteX71" fmla="*/ 2426 w 10000"/>
                    <a:gd name="connsiteY71" fmla="*/ 43 h 10000"/>
                    <a:gd name="connsiteX72" fmla="*/ 2569 w 10000"/>
                    <a:gd name="connsiteY72" fmla="*/ 115 h 10000"/>
                    <a:gd name="connsiteX73" fmla="*/ 2712 w 10000"/>
                    <a:gd name="connsiteY73" fmla="*/ 188 h 10000"/>
                    <a:gd name="connsiteX74" fmla="*/ 2845 w 10000"/>
                    <a:gd name="connsiteY74" fmla="*/ 274 h 10000"/>
                    <a:gd name="connsiteX75" fmla="*/ 2989 w 10000"/>
                    <a:gd name="connsiteY75" fmla="*/ 375 h 10000"/>
                    <a:gd name="connsiteX76" fmla="*/ 3112 w 10000"/>
                    <a:gd name="connsiteY76" fmla="*/ 461 h 10000"/>
                    <a:gd name="connsiteX77" fmla="*/ 3234 w 10000"/>
                    <a:gd name="connsiteY77" fmla="*/ 590 h 10000"/>
                    <a:gd name="connsiteX78" fmla="*/ 3367 w 10000"/>
                    <a:gd name="connsiteY78" fmla="*/ 720 h 10000"/>
                    <a:gd name="connsiteX79" fmla="*/ 3490 w 10000"/>
                    <a:gd name="connsiteY79" fmla="*/ 850 h 10000"/>
                    <a:gd name="connsiteX80" fmla="*/ 3726 w 10000"/>
                    <a:gd name="connsiteY80" fmla="*/ 1137 h 10000"/>
                    <a:gd name="connsiteX81" fmla="*/ 3941 w 10000"/>
                    <a:gd name="connsiteY81" fmla="*/ 1482 h 10000"/>
                    <a:gd name="connsiteX82" fmla="*/ 4145 w 10000"/>
                    <a:gd name="connsiteY82" fmla="*/ 1842 h 10000"/>
                    <a:gd name="connsiteX83" fmla="*/ 4340 w 10000"/>
                    <a:gd name="connsiteY83" fmla="*/ 2231 h 10000"/>
                    <a:gd name="connsiteX84" fmla="*/ 4534 w 10000"/>
                    <a:gd name="connsiteY84" fmla="*/ 2634 h 10000"/>
                    <a:gd name="connsiteX85" fmla="*/ 4708 w 10000"/>
                    <a:gd name="connsiteY85" fmla="*/ 3051 h 10000"/>
                    <a:gd name="connsiteX86" fmla="*/ 4893 w 10000"/>
                    <a:gd name="connsiteY86" fmla="*/ 3483 h 10000"/>
                    <a:gd name="connsiteX87" fmla="*/ 5056 w 10000"/>
                    <a:gd name="connsiteY87" fmla="*/ 3927 h 10000"/>
                    <a:gd name="connsiteX88" fmla="*/ 5363 w 10000"/>
                    <a:gd name="connsiteY88" fmla="*/ 4834 h 10000"/>
                    <a:gd name="connsiteX89" fmla="*/ 5967 w 10000"/>
                    <a:gd name="connsiteY89" fmla="*/ 6633 h 10000"/>
                    <a:gd name="connsiteX90" fmla="*/ 6254 w 10000"/>
                    <a:gd name="connsiteY90" fmla="*/ 7468 h 10000"/>
                    <a:gd name="connsiteX91" fmla="*/ 6407 w 10000"/>
                    <a:gd name="connsiteY91" fmla="*/ 7828 h 10000"/>
                    <a:gd name="connsiteX92" fmla="*/ 6551 w 10000"/>
                    <a:gd name="connsiteY92" fmla="*/ 8201 h 10000"/>
                    <a:gd name="connsiteX93" fmla="*/ 6714 w 10000"/>
                    <a:gd name="connsiteY93" fmla="*/ 8533 h 10000"/>
                    <a:gd name="connsiteX94" fmla="*/ 6868 w 10000"/>
                    <a:gd name="connsiteY94" fmla="*/ 8821 h 10000"/>
                    <a:gd name="connsiteX95" fmla="*/ 7021 w 10000"/>
                    <a:gd name="connsiteY95" fmla="*/ 9093 h 10000"/>
                    <a:gd name="connsiteX96" fmla="*/ 7195 w 10000"/>
                    <a:gd name="connsiteY96" fmla="*/ 9295 h 10000"/>
                    <a:gd name="connsiteX97" fmla="*/ 7288 w 10000"/>
                    <a:gd name="connsiteY97" fmla="*/ 9395 h 10000"/>
                    <a:gd name="connsiteX98" fmla="*/ 7369 w 10000"/>
                    <a:gd name="connsiteY98" fmla="*/ 9497 h 10000"/>
                    <a:gd name="connsiteX99" fmla="*/ 7462 w 10000"/>
                    <a:gd name="connsiteY99" fmla="*/ 9554 h 10000"/>
                    <a:gd name="connsiteX100" fmla="*/ 7554 w 10000"/>
                    <a:gd name="connsiteY100" fmla="*/ 9626 h 10000"/>
                    <a:gd name="connsiteX101" fmla="*/ 7646 w 10000"/>
                    <a:gd name="connsiteY101" fmla="*/ 9669 h 10000"/>
                    <a:gd name="connsiteX102" fmla="*/ 7748 w 10000"/>
                    <a:gd name="connsiteY102" fmla="*/ 9698 h 10000"/>
                    <a:gd name="connsiteX103" fmla="*/ 7851 w 10000"/>
                    <a:gd name="connsiteY103" fmla="*/ 9741 h 10000"/>
                    <a:gd name="connsiteX104" fmla="*/ 7943 w 10000"/>
                    <a:gd name="connsiteY104"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491 w 10000"/>
                    <a:gd name="connsiteY64" fmla="*/ 1425 h 10000"/>
                    <a:gd name="connsiteX65" fmla="*/ 194 w 10000"/>
                    <a:gd name="connsiteY65" fmla="*/ 2101 h 10000"/>
                    <a:gd name="connsiteX66" fmla="*/ 0 w 10000"/>
                    <a:gd name="connsiteY66" fmla="*/ 2591 h 10000"/>
                    <a:gd name="connsiteX67" fmla="*/ 10 w 10000"/>
                    <a:gd name="connsiteY67" fmla="*/ 907 h 10000"/>
                    <a:gd name="connsiteX68" fmla="*/ 205 w 10000"/>
                    <a:gd name="connsiteY68" fmla="*/ 691 h 10000"/>
                    <a:gd name="connsiteX69" fmla="*/ 2272 w 10000"/>
                    <a:gd name="connsiteY69" fmla="*/ 0 h 10000"/>
                    <a:gd name="connsiteX70" fmla="*/ 2426 w 10000"/>
                    <a:gd name="connsiteY70" fmla="*/ 43 h 10000"/>
                    <a:gd name="connsiteX71" fmla="*/ 2569 w 10000"/>
                    <a:gd name="connsiteY71" fmla="*/ 115 h 10000"/>
                    <a:gd name="connsiteX72" fmla="*/ 2712 w 10000"/>
                    <a:gd name="connsiteY72" fmla="*/ 188 h 10000"/>
                    <a:gd name="connsiteX73" fmla="*/ 2845 w 10000"/>
                    <a:gd name="connsiteY73" fmla="*/ 274 h 10000"/>
                    <a:gd name="connsiteX74" fmla="*/ 2989 w 10000"/>
                    <a:gd name="connsiteY74" fmla="*/ 375 h 10000"/>
                    <a:gd name="connsiteX75" fmla="*/ 3112 w 10000"/>
                    <a:gd name="connsiteY75" fmla="*/ 461 h 10000"/>
                    <a:gd name="connsiteX76" fmla="*/ 3234 w 10000"/>
                    <a:gd name="connsiteY76" fmla="*/ 590 h 10000"/>
                    <a:gd name="connsiteX77" fmla="*/ 3367 w 10000"/>
                    <a:gd name="connsiteY77" fmla="*/ 720 h 10000"/>
                    <a:gd name="connsiteX78" fmla="*/ 3490 w 10000"/>
                    <a:gd name="connsiteY78" fmla="*/ 850 h 10000"/>
                    <a:gd name="connsiteX79" fmla="*/ 3726 w 10000"/>
                    <a:gd name="connsiteY79" fmla="*/ 1137 h 10000"/>
                    <a:gd name="connsiteX80" fmla="*/ 3941 w 10000"/>
                    <a:gd name="connsiteY80" fmla="*/ 1482 h 10000"/>
                    <a:gd name="connsiteX81" fmla="*/ 4145 w 10000"/>
                    <a:gd name="connsiteY81" fmla="*/ 1842 h 10000"/>
                    <a:gd name="connsiteX82" fmla="*/ 4340 w 10000"/>
                    <a:gd name="connsiteY82" fmla="*/ 2231 h 10000"/>
                    <a:gd name="connsiteX83" fmla="*/ 4534 w 10000"/>
                    <a:gd name="connsiteY83" fmla="*/ 2634 h 10000"/>
                    <a:gd name="connsiteX84" fmla="*/ 4708 w 10000"/>
                    <a:gd name="connsiteY84" fmla="*/ 3051 h 10000"/>
                    <a:gd name="connsiteX85" fmla="*/ 4893 w 10000"/>
                    <a:gd name="connsiteY85" fmla="*/ 3483 h 10000"/>
                    <a:gd name="connsiteX86" fmla="*/ 5056 w 10000"/>
                    <a:gd name="connsiteY86" fmla="*/ 3927 h 10000"/>
                    <a:gd name="connsiteX87" fmla="*/ 5363 w 10000"/>
                    <a:gd name="connsiteY87" fmla="*/ 4834 h 10000"/>
                    <a:gd name="connsiteX88" fmla="*/ 5967 w 10000"/>
                    <a:gd name="connsiteY88" fmla="*/ 6633 h 10000"/>
                    <a:gd name="connsiteX89" fmla="*/ 6254 w 10000"/>
                    <a:gd name="connsiteY89" fmla="*/ 7468 h 10000"/>
                    <a:gd name="connsiteX90" fmla="*/ 6407 w 10000"/>
                    <a:gd name="connsiteY90" fmla="*/ 7828 h 10000"/>
                    <a:gd name="connsiteX91" fmla="*/ 6551 w 10000"/>
                    <a:gd name="connsiteY91" fmla="*/ 8201 h 10000"/>
                    <a:gd name="connsiteX92" fmla="*/ 6714 w 10000"/>
                    <a:gd name="connsiteY92" fmla="*/ 8533 h 10000"/>
                    <a:gd name="connsiteX93" fmla="*/ 6868 w 10000"/>
                    <a:gd name="connsiteY93" fmla="*/ 8821 h 10000"/>
                    <a:gd name="connsiteX94" fmla="*/ 7021 w 10000"/>
                    <a:gd name="connsiteY94" fmla="*/ 9093 h 10000"/>
                    <a:gd name="connsiteX95" fmla="*/ 7195 w 10000"/>
                    <a:gd name="connsiteY95" fmla="*/ 9295 h 10000"/>
                    <a:gd name="connsiteX96" fmla="*/ 7288 w 10000"/>
                    <a:gd name="connsiteY96" fmla="*/ 9395 h 10000"/>
                    <a:gd name="connsiteX97" fmla="*/ 7369 w 10000"/>
                    <a:gd name="connsiteY97" fmla="*/ 9497 h 10000"/>
                    <a:gd name="connsiteX98" fmla="*/ 7462 w 10000"/>
                    <a:gd name="connsiteY98" fmla="*/ 9554 h 10000"/>
                    <a:gd name="connsiteX99" fmla="*/ 7554 w 10000"/>
                    <a:gd name="connsiteY99" fmla="*/ 9626 h 10000"/>
                    <a:gd name="connsiteX100" fmla="*/ 7646 w 10000"/>
                    <a:gd name="connsiteY100" fmla="*/ 9669 h 10000"/>
                    <a:gd name="connsiteX101" fmla="*/ 7748 w 10000"/>
                    <a:gd name="connsiteY101" fmla="*/ 9698 h 10000"/>
                    <a:gd name="connsiteX102" fmla="*/ 7851 w 10000"/>
                    <a:gd name="connsiteY102" fmla="*/ 9741 h 10000"/>
                    <a:gd name="connsiteX103" fmla="*/ 7943 w 10000"/>
                    <a:gd name="connsiteY103"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94 w 10000"/>
                    <a:gd name="connsiteY64" fmla="*/ 2101 h 10000"/>
                    <a:gd name="connsiteX65" fmla="*/ 0 w 10000"/>
                    <a:gd name="connsiteY65" fmla="*/ 2591 h 10000"/>
                    <a:gd name="connsiteX66" fmla="*/ 10 w 10000"/>
                    <a:gd name="connsiteY66" fmla="*/ 907 h 10000"/>
                    <a:gd name="connsiteX67" fmla="*/ 205 w 10000"/>
                    <a:gd name="connsiteY67" fmla="*/ 691 h 10000"/>
                    <a:gd name="connsiteX68" fmla="*/ 2272 w 10000"/>
                    <a:gd name="connsiteY68" fmla="*/ 0 h 10000"/>
                    <a:gd name="connsiteX69" fmla="*/ 2426 w 10000"/>
                    <a:gd name="connsiteY69" fmla="*/ 43 h 10000"/>
                    <a:gd name="connsiteX70" fmla="*/ 2569 w 10000"/>
                    <a:gd name="connsiteY70" fmla="*/ 115 h 10000"/>
                    <a:gd name="connsiteX71" fmla="*/ 2712 w 10000"/>
                    <a:gd name="connsiteY71" fmla="*/ 188 h 10000"/>
                    <a:gd name="connsiteX72" fmla="*/ 2845 w 10000"/>
                    <a:gd name="connsiteY72" fmla="*/ 274 h 10000"/>
                    <a:gd name="connsiteX73" fmla="*/ 2989 w 10000"/>
                    <a:gd name="connsiteY73" fmla="*/ 375 h 10000"/>
                    <a:gd name="connsiteX74" fmla="*/ 3112 w 10000"/>
                    <a:gd name="connsiteY74" fmla="*/ 461 h 10000"/>
                    <a:gd name="connsiteX75" fmla="*/ 3234 w 10000"/>
                    <a:gd name="connsiteY75" fmla="*/ 590 h 10000"/>
                    <a:gd name="connsiteX76" fmla="*/ 3367 w 10000"/>
                    <a:gd name="connsiteY76" fmla="*/ 720 h 10000"/>
                    <a:gd name="connsiteX77" fmla="*/ 3490 w 10000"/>
                    <a:gd name="connsiteY77" fmla="*/ 850 h 10000"/>
                    <a:gd name="connsiteX78" fmla="*/ 3726 w 10000"/>
                    <a:gd name="connsiteY78" fmla="*/ 1137 h 10000"/>
                    <a:gd name="connsiteX79" fmla="*/ 3941 w 10000"/>
                    <a:gd name="connsiteY79" fmla="*/ 1482 h 10000"/>
                    <a:gd name="connsiteX80" fmla="*/ 4145 w 10000"/>
                    <a:gd name="connsiteY80" fmla="*/ 1842 h 10000"/>
                    <a:gd name="connsiteX81" fmla="*/ 4340 w 10000"/>
                    <a:gd name="connsiteY81" fmla="*/ 2231 h 10000"/>
                    <a:gd name="connsiteX82" fmla="*/ 4534 w 10000"/>
                    <a:gd name="connsiteY82" fmla="*/ 2634 h 10000"/>
                    <a:gd name="connsiteX83" fmla="*/ 4708 w 10000"/>
                    <a:gd name="connsiteY83" fmla="*/ 3051 h 10000"/>
                    <a:gd name="connsiteX84" fmla="*/ 4893 w 10000"/>
                    <a:gd name="connsiteY84" fmla="*/ 3483 h 10000"/>
                    <a:gd name="connsiteX85" fmla="*/ 5056 w 10000"/>
                    <a:gd name="connsiteY85" fmla="*/ 3927 h 10000"/>
                    <a:gd name="connsiteX86" fmla="*/ 5363 w 10000"/>
                    <a:gd name="connsiteY86" fmla="*/ 4834 h 10000"/>
                    <a:gd name="connsiteX87" fmla="*/ 5967 w 10000"/>
                    <a:gd name="connsiteY87" fmla="*/ 6633 h 10000"/>
                    <a:gd name="connsiteX88" fmla="*/ 6254 w 10000"/>
                    <a:gd name="connsiteY88" fmla="*/ 7468 h 10000"/>
                    <a:gd name="connsiteX89" fmla="*/ 6407 w 10000"/>
                    <a:gd name="connsiteY89" fmla="*/ 7828 h 10000"/>
                    <a:gd name="connsiteX90" fmla="*/ 6551 w 10000"/>
                    <a:gd name="connsiteY90" fmla="*/ 8201 h 10000"/>
                    <a:gd name="connsiteX91" fmla="*/ 6714 w 10000"/>
                    <a:gd name="connsiteY91" fmla="*/ 8533 h 10000"/>
                    <a:gd name="connsiteX92" fmla="*/ 6868 w 10000"/>
                    <a:gd name="connsiteY92" fmla="*/ 8821 h 10000"/>
                    <a:gd name="connsiteX93" fmla="*/ 7021 w 10000"/>
                    <a:gd name="connsiteY93" fmla="*/ 9093 h 10000"/>
                    <a:gd name="connsiteX94" fmla="*/ 7195 w 10000"/>
                    <a:gd name="connsiteY94" fmla="*/ 9295 h 10000"/>
                    <a:gd name="connsiteX95" fmla="*/ 7288 w 10000"/>
                    <a:gd name="connsiteY95" fmla="*/ 9395 h 10000"/>
                    <a:gd name="connsiteX96" fmla="*/ 7369 w 10000"/>
                    <a:gd name="connsiteY96" fmla="*/ 9497 h 10000"/>
                    <a:gd name="connsiteX97" fmla="*/ 7462 w 10000"/>
                    <a:gd name="connsiteY97" fmla="*/ 9554 h 10000"/>
                    <a:gd name="connsiteX98" fmla="*/ 7554 w 10000"/>
                    <a:gd name="connsiteY98" fmla="*/ 9626 h 10000"/>
                    <a:gd name="connsiteX99" fmla="*/ 7646 w 10000"/>
                    <a:gd name="connsiteY99" fmla="*/ 9669 h 10000"/>
                    <a:gd name="connsiteX100" fmla="*/ 7748 w 10000"/>
                    <a:gd name="connsiteY100" fmla="*/ 9698 h 10000"/>
                    <a:gd name="connsiteX101" fmla="*/ 7851 w 10000"/>
                    <a:gd name="connsiteY101" fmla="*/ 9741 h 10000"/>
                    <a:gd name="connsiteX102" fmla="*/ 7943 w 10000"/>
                    <a:gd name="connsiteY102"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94 w 10000"/>
                    <a:gd name="connsiteY64" fmla="*/ 2101 h 10000"/>
                    <a:gd name="connsiteX65" fmla="*/ 0 w 10000"/>
                    <a:gd name="connsiteY65" fmla="*/ 2591 h 10000"/>
                    <a:gd name="connsiteX66" fmla="*/ 10 w 10000"/>
                    <a:gd name="connsiteY66" fmla="*/ 907 h 10000"/>
                    <a:gd name="connsiteX67" fmla="*/ 2272 w 10000"/>
                    <a:gd name="connsiteY67" fmla="*/ 0 h 10000"/>
                    <a:gd name="connsiteX68" fmla="*/ 2426 w 10000"/>
                    <a:gd name="connsiteY68" fmla="*/ 43 h 10000"/>
                    <a:gd name="connsiteX69" fmla="*/ 2569 w 10000"/>
                    <a:gd name="connsiteY69" fmla="*/ 115 h 10000"/>
                    <a:gd name="connsiteX70" fmla="*/ 2712 w 10000"/>
                    <a:gd name="connsiteY70" fmla="*/ 188 h 10000"/>
                    <a:gd name="connsiteX71" fmla="*/ 2845 w 10000"/>
                    <a:gd name="connsiteY71" fmla="*/ 274 h 10000"/>
                    <a:gd name="connsiteX72" fmla="*/ 2989 w 10000"/>
                    <a:gd name="connsiteY72" fmla="*/ 375 h 10000"/>
                    <a:gd name="connsiteX73" fmla="*/ 3112 w 10000"/>
                    <a:gd name="connsiteY73" fmla="*/ 461 h 10000"/>
                    <a:gd name="connsiteX74" fmla="*/ 3234 w 10000"/>
                    <a:gd name="connsiteY74" fmla="*/ 590 h 10000"/>
                    <a:gd name="connsiteX75" fmla="*/ 3367 w 10000"/>
                    <a:gd name="connsiteY75" fmla="*/ 720 h 10000"/>
                    <a:gd name="connsiteX76" fmla="*/ 3490 w 10000"/>
                    <a:gd name="connsiteY76" fmla="*/ 850 h 10000"/>
                    <a:gd name="connsiteX77" fmla="*/ 3726 w 10000"/>
                    <a:gd name="connsiteY77" fmla="*/ 1137 h 10000"/>
                    <a:gd name="connsiteX78" fmla="*/ 3941 w 10000"/>
                    <a:gd name="connsiteY78" fmla="*/ 1482 h 10000"/>
                    <a:gd name="connsiteX79" fmla="*/ 4145 w 10000"/>
                    <a:gd name="connsiteY79" fmla="*/ 1842 h 10000"/>
                    <a:gd name="connsiteX80" fmla="*/ 4340 w 10000"/>
                    <a:gd name="connsiteY80" fmla="*/ 2231 h 10000"/>
                    <a:gd name="connsiteX81" fmla="*/ 4534 w 10000"/>
                    <a:gd name="connsiteY81" fmla="*/ 2634 h 10000"/>
                    <a:gd name="connsiteX82" fmla="*/ 4708 w 10000"/>
                    <a:gd name="connsiteY82" fmla="*/ 3051 h 10000"/>
                    <a:gd name="connsiteX83" fmla="*/ 4893 w 10000"/>
                    <a:gd name="connsiteY83" fmla="*/ 3483 h 10000"/>
                    <a:gd name="connsiteX84" fmla="*/ 5056 w 10000"/>
                    <a:gd name="connsiteY84" fmla="*/ 3927 h 10000"/>
                    <a:gd name="connsiteX85" fmla="*/ 5363 w 10000"/>
                    <a:gd name="connsiteY85" fmla="*/ 4834 h 10000"/>
                    <a:gd name="connsiteX86" fmla="*/ 5967 w 10000"/>
                    <a:gd name="connsiteY86" fmla="*/ 6633 h 10000"/>
                    <a:gd name="connsiteX87" fmla="*/ 6254 w 10000"/>
                    <a:gd name="connsiteY87" fmla="*/ 7468 h 10000"/>
                    <a:gd name="connsiteX88" fmla="*/ 6407 w 10000"/>
                    <a:gd name="connsiteY88" fmla="*/ 7828 h 10000"/>
                    <a:gd name="connsiteX89" fmla="*/ 6551 w 10000"/>
                    <a:gd name="connsiteY89" fmla="*/ 8201 h 10000"/>
                    <a:gd name="connsiteX90" fmla="*/ 6714 w 10000"/>
                    <a:gd name="connsiteY90" fmla="*/ 8533 h 10000"/>
                    <a:gd name="connsiteX91" fmla="*/ 6868 w 10000"/>
                    <a:gd name="connsiteY91" fmla="*/ 8821 h 10000"/>
                    <a:gd name="connsiteX92" fmla="*/ 7021 w 10000"/>
                    <a:gd name="connsiteY92" fmla="*/ 9093 h 10000"/>
                    <a:gd name="connsiteX93" fmla="*/ 7195 w 10000"/>
                    <a:gd name="connsiteY93" fmla="*/ 9295 h 10000"/>
                    <a:gd name="connsiteX94" fmla="*/ 7288 w 10000"/>
                    <a:gd name="connsiteY94" fmla="*/ 9395 h 10000"/>
                    <a:gd name="connsiteX95" fmla="*/ 7369 w 10000"/>
                    <a:gd name="connsiteY95" fmla="*/ 9497 h 10000"/>
                    <a:gd name="connsiteX96" fmla="*/ 7462 w 10000"/>
                    <a:gd name="connsiteY96" fmla="*/ 9554 h 10000"/>
                    <a:gd name="connsiteX97" fmla="*/ 7554 w 10000"/>
                    <a:gd name="connsiteY97" fmla="*/ 9626 h 10000"/>
                    <a:gd name="connsiteX98" fmla="*/ 7646 w 10000"/>
                    <a:gd name="connsiteY98" fmla="*/ 9669 h 10000"/>
                    <a:gd name="connsiteX99" fmla="*/ 7748 w 10000"/>
                    <a:gd name="connsiteY99" fmla="*/ 9698 h 10000"/>
                    <a:gd name="connsiteX100" fmla="*/ 7851 w 10000"/>
                    <a:gd name="connsiteY100" fmla="*/ 9741 h 10000"/>
                    <a:gd name="connsiteX101" fmla="*/ 7943 w 10000"/>
                    <a:gd name="connsiteY101"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0 w 10000"/>
                    <a:gd name="connsiteY64" fmla="*/ 2591 h 10000"/>
                    <a:gd name="connsiteX65" fmla="*/ 10 w 10000"/>
                    <a:gd name="connsiteY65" fmla="*/ 907 h 10000"/>
                    <a:gd name="connsiteX66" fmla="*/ 2272 w 10000"/>
                    <a:gd name="connsiteY66" fmla="*/ 0 h 10000"/>
                    <a:gd name="connsiteX67" fmla="*/ 2426 w 10000"/>
                    <a:gd name="connsiteY67" fmla="*/ 43 h 10000"/>
                    <a:gd name="connsiteX68" fmla="*/ 2569 w 10000"/>
                    <a:gd name="connsiteY68" fmla="*/ 115 h 10000"/>
                    <a:gd name="connsiteX69" fmla="*/ 2712 w 10000"/>
                    <a:gd name="connsiteY69" fmla="*/ 188 h 10000"/>
                    <a:gd name="connsiteX70" fmla="*/ 2845 w 10000"/>
                    <a:gd name="connsiteY70" fmla="*/ 274 h 10000"/>
                    <a:gd name="connsiteX71" fmla="*/ 2989 w 10000"/>
                    <a:gd name="connsiteY71" fmla="*/ 375 h 10000"/>
                    <a:gd name="connsiteX72" fmla="*/ 3112 w 10000"/>
                    <a:gd name="connsiteY72" fmla="*/ 461 h 10000"/>
                    <a:gd name="connsiteX73" fmla="*/ 3234 w 10000"/>
                    <a:gd name="connsiteY73" fmla="*/ 590 h 10000"/>
                    <a:gd name="connsiteX74" fmla="*/ 3367 w 10000"/>
                    <a:gd name="connsiteY74" fmla="*/ 720 h 10000"/>
                    <a:gd name="connsiteX75" fmla="*/ 3490 w 10000"/>
                    <a:gd name="connsiteY75" fmla="*/ 850 h 10000"/>
                    <a:gd name="connsiteX76" fmla="*/ 3726 w 10000"/>
                    <a:gd name="connsiteY76" fmla="*/ 1137 h 10000"/>
                    <a:gd name="connsiteX77" fmla="*/ 3941 w 10000"/>
                    <a:gd name="connsiteY77" fmla="*/ 1482 h 10000"/>
                    <a:gd name="connsiteX78" fmla="*/ 4145 w 10000"/>
                    <a:gd name="connsiteY78" fmla="*/ 1842 h 10000"/>
                    <a:gd name="connsiteX79" fmla="*/ 4340 w 10000"/>
                    <a:gd name="connsiteY79" fmla="*/ 2231 h 10000"/>
                    <a:gd name="connsiteX80" fmla="*/ 4534 w 10000"/>
                    <a:gd name="connsiteY80" fmla="*/ 2634 h 10000"/>
                    <a:gd name="connsiteX81" fmla="*/ 4708 w 10000"/>
                    <a:gd name="connsiteY81" fmla="*/ 3051 h 10000"/>
                    <a:gd name="connsiteX82" fmla="*/ 4893 w 10000"/>
                    <a:gd name="connsiteY82" fmla="*/ 3483 h 10000"/>
                    <a:gd name="connsiteX83" fmla="*/ 5056 w 10000"/>
                    <a:gd name="connsiteY83" fmla="*/ 3927 h 10000"/>
                    <a:gd name="connsiteX84" fmla="*/ 5363 w 10000"/>
                    <a:gd name="connsiteY84" fmla="*/ 4834 h 10000"/>
                    <a:gd name="connsiteX85" fmla="*/ 5967 w 10000"/>
                    <a:gd name="connsiteY85" fmla="*/ 6633 h 10000"/>
                    <a:gd name="connsiteX86" fmla="*/ 6254 w 10000"/>
                    <a:gd name="connsiteY86" fmla="*/ 7468 h 10000"/>
                    <a:gd name="connsiteX87" fmla="*/ 6407 w 10000"/>
                    <a:gd name="connsiteY87" fmla="*/ 7828 h 10000"/>
                    <a:gd name="connsiteX88" fmla="*/ 6551 w 10000"/>
                    <a:gd name="connsiteY88" fmla="*/ 8201 h 10000"/>
                    <a:gd name="connsiteX89" fmla="*/ 6714 w 10000"/>
                    <a:gd name="connsiteY89" fmla="*/ 8533 h 10000"/>
                    <a:gd name="connsiteX90" fmla="*/ 6868 w 10000"/>
                    <a:gd name="connsiteY90" fmla="*/ 8821 h 10000"/>
                    <a:gd name="connsiteX91" fmla="*/ 7021 w 10000"/>
                    <a:gd name="connsiteY91" fmla="*/ 9093 h 10000"/>
                    <a:gd name="connsiteX92" fmla="*/ 7195 w 10000"/>
                    <a:gd name="connsiteY92" fmla="*/ 9295 h 10000"/>
                    <a:gd name="connsiteX93" fmla="*/ 7288 w 10000"/>
                    <a:gd name="connsiteY93" fmla="*/ 9395 h 10000"/>
                    <a:gd name="connsiteX94" fmla="*/ 7369 w 10000"/>
                    <a:gd name="connsiteY94" fmla="*/ 9497 h 10000"/>
                    <a:gd name="connsiteX95" fmla="*/ 7462 w 10000"/>
                    <a:gd name="connsiteY95" fmla="*/ 9554 h 10000"/>
                    <a:gd name="connsiteX96" fmla="*/ 7554 w 10000"/>
                    <a:gd name="connsiteY96" fmla="*/ 9626 h 10000"/>
                    <a:gd name="connsiteX97" fmla="*/ 7646 w 10000"/>
                    <a:gd name="connsiteY97" fmla="*/ 9669 h 10000"/>
                    <a:gd name="connsiteX98" fmla="*/ 7748 w 10000"/>
                    <a:gd name="connsiteY98" fmla="*/ 9698 h 10000"/>
                    <a:gd name="connsiteX99" fmla="*/ 7851 w 10000"/>
                    <a:gd name="connsiteY99" fmla="*/ 9741 h 10000"/>
                    <a:gd name="connsiteX100" fmla="*/ 7943 w 10000"/>
                    <a:gd name="connsiteY100" fmla="*/ 9741 h 10000"/>
                    <a:gd name="connsiteX0" fmla="*/ 7933 w 9990"/>
                    <a:gd name="connsiteY0" fmla="*/ 9741 h 10000"/>
                    <a:gd name="connsiteX1" fmla="*/ 7933 w 9990"/>
                    <a:gd name="connsiteY1" fmla="*/ 9741 h 10000"/>
                    <a:gd name="connsiteX2" fmla="*/ 8066 w 9990"/>
                    <a:gd name="connsiteY2" fmla="*/ 9741 h 10000"/>
                    <a:gd name="connsiteX3" fmla="*/ 8168 w 9990"/>
                    <a:gd name="connsiteY3" fmla="*/ 9698 h 10000"/>
                    <a:gd name="connsiteX4" fmla="*/ 8281 w 9990"/>
                    <a:gd name="connsiteY4" fmla="*/ 9655 h 10000"/>
                    <a:gd name="connsiteX5" fmla="*/ 8393 w 9990"/>
                    <a:gd name="connsiteY5" fmla="*/ 9611 h 10000"/>
                    <a:gd name="connsiteX6" fmla="*/ 8496 w 9990"/>
                    <a:gd name="connsiteY6" fmla="*/ 9526 h 10000"/>
                    <a:gd name="connsiteX7" fmla="*/ 8598 w 9990"/>
                    <a:gd name="connsiteY7" fmla="*/ 9425 h 10000"/>
                    <a:gd name="connsiteX8" fmla="*/ 8690 w 9990"/>
                    <a:gd name="connsiteY8" fmla="*/ 9338 h 10000"/>
                    <a:gd name="connsiteX9" fmla="*/ 8792 w 9990"/>
                    <a:gd name="connsiteY9" fmla="*/ 9209 h 10000"/>
                    <a:gd name="connsiteX10" fmla="*/ 8905 w 9990"/>
                    <a:gd name="connsiteY10" fmla="*/ 9079 h 10000"/>
                    <a:gd name="connsiteX11" fmla="*/ 8997 w 9990"/>
                    <a:gd name="connsiteY11" fmla="*/ 8936 h 10000"/>
                    <a:gd name="connsiteX12" fmla="*/ 9181 w 9990"/>
                    <a:gd name="connsiteY12" fmla="*/ 8604 h 10000"/>
                    <a:gd name="connsiteX13" fmla="*/ 9366 w 9990"/>
                    <a:gd name="connsiteY13" fmla="*/ 8231 h 10000"/>
                    <a:gd name="connsiteX14" fmla="*/ 9529 w 9990"/>
                    <a:gd name="connsiteY14" fmla="*/ 7828 h 10000"/>
                    <a:gd name="connsiteX15" fmla="*/ 9765 w 9990"/>
                    <a:gd name="connsiteY15" fmla="*/ 8274 h 10000"/>
                    <a:gd name="connsiteX16" fmla="*/ 9990 w 9990"/>
                    <a:gd name="connsiteY16" fmla="*/ 8691 h 10000"/>
                    <a:gd name="connsiteX17" fmla="*/ 9775 w 9990"/>
                    <a:gd name="connsiteY17" fmla="*/ 8979 h 10000"/>
                    <a:gd name="connsiteX18" fmla="*/ 9560 w 9990"/>
                    <a:gd name="connsiteY18" fmla="*/ 9238 h 10000"/>
                    <a:gd name="connsiteX19" fmla="*/ 9314 w 9990"/>
                    <a:gd name="connsiteY19" fmla="*/ 9467 h 10000"/>
                    <a:gd name="connsiteX20" fmla="*/ 9202 w 9990"/>
                    <a:gd name="connsiteY20" fmla="*/ 9554 h 10000"/>
                    <a:gd name="connsiteX21" fmla="*/ 9069 w 9990"/>
                    <a:gd name="connsiteY21" fmla="*/ 9655 h 10000"/>
                    <a:gd name="connsiteX22" fmla="*/ 8936 w 9990"/>
                    <a:gd name="connsiteY22" fmla="*/ 9741 h 10000"/>
                    <a:gd name="connsiteX23" fmla="*/ 8813 w 9990"/>
                    <a:gd name="connsiteY23" fmla="*/ 9798 h 10000"/>
                    <a:gd name="connsiteX24" fmla="*/ 8670 w 9990"/>
                    <a:gd name="connsiteY24" fmla="*/ 9870 h 10000"/>
                    <a:gd name="connsiteX25" fmla="*/ 8537 w 9990"/>
                    <a:gd name="connsiteY25" fmla="*/ 9914 h 10000"/>
                    <a:gd name="connsiteX26" fmla="*/ 8393 w 9990"/>
                    <a:gd name="connsiteY26" fmla="*/ 9943 h 10000"/>
                    <a:gd name="connsiteX27" fmla="*/ 8250 w 9990"/>
                    <a:gd name="connsiteY27" fmla="*/ 9971 h 10000"/>
                    <a:gd name="connsiteX28" fmla="*/ 8096 w 9990"/>
                    <a:gd name="connsiteY28" fmla="*/ 10000 h 10000"/>
                    <a:gd name="connsiteX29" fmla="*/ 7933 w 9990"/>
                    <a:gd name="connsiteY29" fmla="*/ 10000 h 10000"/>
                    <a:gd name="connsiteX30" fmla="*/ 7769 w 9990"/>
                    <a:gd name="connsiteY30" fmla="*/ 10000 h 10000"/>
                    <a:gd name="connsiteX31" fmla="*/ 7615 w 9990"/>
                    <a:gd name="connsiteY31" fmla="*/ 9957 h 10000"/>
                    <a:gd name="connsiteX32" fmla="*/ 7452 w 9990"/>
                    <a:gd name="connsiteY32" fmla="*/ 9929 h 10000"/>
                    <a:gd name="connsiteX33" fmla="*/ 7298 w 9990"/>
                    <a:gd name="connsiteY33" fmla="*/ 9886 h 10000"/>
                    <a:gd name="connsiteX34" fmla="*/ 7155 w 9990"/>
                    <a:gd name="connsiteY34" fmla="*/ 9812 h 10000"/>
                    <a:gd name="connsiteX35" fmla="*/ 7011 w 9990"/>
                    <a:gd name="connsiteY35" fmla="*/ 9755 h 10000"/>
                    <a:gd name="connsiteX36" fmla="*/ 6878 w 9990"/>
                    <a:gd name="connsiteY36" fmla="*/ 9655 h 10000"/>
                    <a:gd name="connsiteX37" fmla="*/ 6735 w 9990"/>
                    <a:gd name="connsiteY37" fmla="*/ 9554 h 10000"/>
                    <a:gd name="connsiteX38" fmla="*/ 6612 w 9990"/>
                    <a:gd name="connsiteY38" fmla="*/ 9467 h 10000"/>
                    <a:gd name="connsiteX39" fmla="*/ 6469 w 9990"/>
                    <a:gd name="connsiteY39" fmla="*/ 9338 h 10000"/>
                    <a:gd name="connsiteX40" fmla="*/ 6356 w 9990"/>
                    <a:gd name="connsiteY40" fmla="*/ 9224 h 10000"/>
                    <a:gd name="connsiteX41" fmla="*/ 6234 w 9990"/>
                    <a:gd name="connsiteY41" fmla="*/ 9079 h 10000"/>
                    <a:gd name="connsiteX42" fmla="*/ 5998 w 9990"/>
                    <a:gd name="connsiteY42" fmla="*/ 8777 h 10000"/>
                    <a:gd name="connsiteX43" fmla="*/ 5783 w 9990"/>
                    <a:gd name="connsiteY43" fmla="*/ 8446 h 10000"/>
                    <a:gd name="connsiteX44" fmla="*/ 5579 w 9990"/>
                    <a:gd name="connsiteY44" fmla="*/ 8086 h 10000"/>
                    <a:gd name="connsiteX45" fmla="*/ 5384 w 9990"/>
                    <a:gd name="connsiteY45" fmla="*/ 7697 h 10000"/>
                    <a:gd name="connsiteX46" fmla="*/ 5190 w 9990"/>
                    <a:gd name="connsiteY46" fmla="*/ 7295 h 10000"/>
                    <a:gd name="connsiteX47" fmla="*/ 5016 w 9990"/>
                    <a:gd name="connsiteY47" fmla="*/ 6878 h 10000"/>
                    <a:gd name="connsiteX48" fmla="*/ 4842 w 9990"/>
                    <a:gd name="connsiteY48" fmla="*/ 6446 h 10000"/>
                    <a:gd name="connsiteX49" fmla="*/ 4678 w 9990"/>
                    <a:gd name="connsiteY49" fmla="*/ 6000 h 10000"/>
                    <a:gd name="connsiteX50" fmla="*/ 4361 w 9990"/>
                    <a:gd name="connsiteY50" fmla="*/ 5094 h 10000"/>
                    <a:gd name="connsiteX51" fmla="*/ 3767 w 9990"/>
                    <a:gd name="connsiteY51" fmla="*/ 3310 h 10000"/>
                    <a:gd name="connsiteX52" fmla="*/ 3634 w 9990"/>
                    <a:gd name="connsiteY52" fmla="*/ 2863 h 10000"/>
                    <a:gd name="connsiteX53" fmla="*/ 3480 w 9990"/>
                    <a:gd name="connsiteY53" fmla="*/ 2460 h 10000"/>
                    <a:gd name="connsiteX54" fmla="*/ 3337 w 9990"/>
                    <a:gd name="connsiteY54" fmla="*/ 2101 h 10000"/>
                    <a:gd name="connsiteX55" fmla="*/ 3183 w 9990"/>
                    <a:gd name="connsiteY55" fmla="*/ 1727 h 10000"/>
                    <a:gd name="connsiteX56" fmla="*/ 3030 w 9990"/>
                    <a:gd name="connsiteY56" fmla="*/ 1396 h 10000"/>
                    <a:gd name="connsiteX57" fmla="*/ 2876 w 9990"/>
                    <a:gd name="connsiteY57" fmla="*/ 1108 h 10000"/>
                    <a:gd name="connsiteX58" fmla="*/ 2713 w 9990"/>
                    <a:gd name="connsiteY58" fmla="*/ 836 h 10000"/>
                    <a:gd name="connsiteX59" fmla="*/ 2549 w 9990"/>
                    <a:gd name="connsiteY59" fmla="*/ 634 h 10000"/>
                    <a:gd name="connsiteX60" fmla="*/ 2457 w 9990"/>
                    <a:gd name="connsiteY60" fmla="*/ 533 h 10000"/>
                    <a:gd name="connsiteX61" fmla="*/ 2365 w 9990"/>
                    <a:gd name="connsiteY61" fmla="*/ 432 h 10000"/>
                    <a:gd name="connsiteX62" fmla="*/ 2272 w 9990"/>
                    <a:gd name="connsiteY62" fmla="*/ 375 h 10000"/>
                    <a:gd name="connsiteX63" fmla="*/ 2180 w 9990"/>
                    <a:gd name="connsiteY63" fmla="*/ 302 h 10000"/>
                    <a:gd name="connsiteX64" fmla="*/ 0 w 9990"/>
                    <a:gd name="connsiteY64" fmla="*/ 907 h 10000"/>
                    <a:gd name="connsiteX65" fmla="*/ 2262 w 9990"/>
                    <a:gd name="connsiteY65" fmla="*/ 0 h 10000"/>
                    <a:gd name="connsiteX66" fmla="*/ 2416 w 9990"/>
                    <a:gd name="connsiteY66" fmla="*/ 43 h 10000"/>
                    <a:gd name="connsiteX67" fmla="*/ 2559 w 9990"/>
                    <a:gd name="connsiteY67" fmla="*/ 115 h 10000"/>
                    <a:gd name="connsiteX68" fmla="*/ 2702 w 9990"/>
                    <a:gd name="connsiteY68" fmla="*/ 188 h 10000"/>
                    <a:gd name="connsiteX69" fmla="*/ 2835 w 9990"/>
                    <a:gd name="connsiteY69" fmla="*/ 274 h 10000"/>
                    <a:gd name="connsiteX70" fmla="*/ 2979 w 9990"/>
                    <a:gd name="connsiteY70" fmla="*/ 375 h 10000"/>
                    <a:gd name="connsiteX71" fmla="*/ 3102 w 9990"/>
                    <a:gd name="connsiteY71" fmla="*/ 461 h 10000"/>
                    <a:gd name="connsiteX72" fmla="*/ 3224 w 9990"/>
                    <a:gd name="connsiteY72" fmla="*/ 590 h 10000"/>
                    <a:gd name="connsiteX73" fmla="*/ 3357 w 9990"/>
                    <a:gd name="connsiteY73" fmla="*/ 720 h 10000"/>
                    <a:gd name="connsiteX74" fmla="*/ 3480 w 9990"/>
                    <a:gd name="connsiteY74" fmla="*/ 850 h 10000"/>
                    <a:gd name="connsiteX75" fmla="*/ 3716 w 9990"/>
                    <a:gd name="connsiteY75" fmla="*/ 1137 h 10000"/>
                    <a:gd name="connsiteX76" fmla="*/ 3931 w 9990"/>
                    <a:gd name="connsiteY76" fmla="*/ 1482 h 10000"/>
                    <a:gd name="connsiteX77" fmla="*/ 4135 w 9990"/>
                    <a:gd name="connsiteY77" fmla="*/ 1842 h 10000"/>
                    <a:gd name="connsiteX78" fmla="*/ 4330 w 9990"/>
                    <a:gd name="connsiteY78" fmla="*/ 2231 h 10000"/>
                    <a:gd name="connsiteX79" fmla="*/ 4524 w 9990"/>
                    <a:gd name="connsiteY79" fmla="*/ 2634 h 10000"/>
                    <a:gd name="connsiteX80" fmla="*/ 4698 w 9990"/>
                    <a:gd name="connsiteY80" fmla="*/ 3051 h 10000"/>
                    <a:gd name="connsiteX81" fmla="*/ 4883 w 9990"/>
                    <a:gd name="connsiteY81" fmla="*/ 3483 h 10000"/>
                    <a:gd name="connsiteX82" fmla="*/ 5046 w 9990"/>
                    <a:gd name="connsiteY82" fmla="*/ 3927 h 10000"/>
                    <a:gd name="connsiteX83" fmla="*/ 5353 w 9990"/>
                    <a:gd name="connsiteY83" fmla="*/ 4834 h 10000"/>
                    <a:gd name="connsiteX84" fmla="*/ 5957 w 9990"/>
                    <a:gd name="connsiteY84" fmla="*/ 6633 h 10000"/>
                    <a:gd name="connsiteX85" fmla="*/ 6244 w 9990"/>
                    <a:gd name="connsiteY85" fmla="*/ 7468 h 10000"/>
                    <a:gd name="connsiteX86" fmla="*/ 6397 w 9990"/>
                    <a:gd name="connsiteY86" fmla="*/ 7828 h 10000"/>
                    <a:gd name="connsiteX87" fmla="*/ 6541 w 9990"/>
                    <a:gd name="connsiteY87" fmla="*/ 8201 h 10000"/>
                    <a:gd name="connsiteX88" fmla="*/ 6704 w 9990"/>
                    <a:gd name="connsiteY88" fmla="*/ 8533 h 10000"/>
                    <a:gd name="connsiteX89" fmla="*/ 6858 w 9990"/>
                    <a:gd name="connsiteY89" fmla="*/ 8821 h 10000"/>
                    <a:gd name="connsiteX90" fmla="*/ 7011 w 9990"/>
                    <a:gd name="connsiteY90" fmla="*/ 9093 h 10000"/>
                    <a:gd name="connsiteX91" fmla="*/ 7185 w 9990"/>
                    <a:gd name="connsiteY91" fmla="*/ 9295 h 10000"/>
                    <a:gd name="connsiteX92" fmla="*/ 7278 w 9990"/>
                    <a:gd name="connsiteY92" fmla="*/ 9395 h 10000"/>
                    <a:gd name="connsiteX93" fmla="*/ 7359 w 9990"/>
                    <a:gd name="connsiteY93" fmla="*/ 9497 h 10000"/>
                    <a:gd name="connsiteX94" fmla="*/ 7452 w 9990"/>
                    <a:gd name="connsiteY94" fmla="*/ 9554 h 10000"/>
                    <a:gd name="connsiteX95" fmla="*/ 7544 w 9990"/>
                    <a:gd name="connsiteY95" fmla="*/ 9626 h 10000"/>
                    <a:gd name="connsiteX96" fmla="*/ 7636 w 9990"/>
                    <a:gd name="connsiteY96" fmla="*/ 9669 h 10000"/>
                    <a:gd name="connsiteX97" fmla="*/ 7738 w 9990"/>
                    <a:gd name="connsiteY97" fmla="*/ 9698 h 10000"/>
                    <a:gd name="connsiteX98" fmla="*/ 7841 w 9990"/>
                    <a:gd name="connsiteY98" fmla="*/ 9741 h 10000"/>
                    <a:gd name="connsiteX99" fmla="*/ 7933 w 9990"/>
                    <a:gd name="connsiteY99" fmla="*/ 9741 h 10000"/>
                    <a:gd name="connsiteX0" fmla="*/ 5759 w 7818"/>
                    <a:gd name="connsiteY0" fmla="*/ 9741 h 10000"/>
                    <a:gd name="connsiteX1" fmla="*/ 5759 w 7818"/>
                    <a:gd name="connsiteY1" fmla="*/ 9741 h 10000"/>
                    <a:gd name="connsiteX2" fmla="*/ 5892 w 7818"/>
                    <a:gd name="connsiteY2" fmla="*/ 9741 h 10000"/>
                    <a:gd name="connsiteX3" fmla="*/ 5994 w 7818"/>
                    <a:gd name="connsiteY3" fmla="*/ 9698 h 10000"/>
                    <a:gd name="connsiteX4" fmla="*/ 6107 w 7818"/>
                    <a:gd name="connsiteY4" fmla="*/ 9655 h 10000"/>
                    <a:gd name="connsiteX5" fmla="*/ 6219 w 7818"/>
                    <a:gd name="connsiteY5" fmla="*/ 9611 h 10000"/>
                    <a:gd name="connsiteX6" fmla="*/ 6323 w 7818"/>
                    <a:gd name="connsiteY6" fmla="*/ 9526 h 10000"/>
                    <a:gd name="connsiteX7" fmla="*/ 6425 w 7818"/>
                    <a:gd name="connsiteY7" fmla="*/ 9425 h 10000"/>
                    <a:gd name="connsiteX8" fmla="*/ 6517 w 7818"/>
                    <a:gd name="connsiteY8" fmla="*/ 9338 h 10000"/>
                    <a:gd name="connsiteX9" fmla="*/ 6619 w 7818"/>
                    <a:gd name="connsiteY9" fmla="*/ 9209 h 10000"/>
                    <a:gd name="connsiteX10" fmla="*/ 6732 w 7818"/>
                    <a:gd name="connsiteY10" fmla="*/ 9079 h 10000"/>
                    <a:gd name="connsiteX11" fmla="*/ 6824 w 7818"/>
                    <a:gd name="connsiteY11" fmla="*/ 8936 h 10000"/>
                    <a:gd name="connsiteX12" fmla="*/ 7008 w 7818"/>
                    <a:gd name="connsiteY12" fmla="*/ 8604 h 10000"/>
                    <a:gd name="connsiteX13" fmla="*/ 7193 w 7818"/>
                    <a:gd name="connsiteY13" fmla="*/ 8231 h 10000"/>
                    <a:gd name="connsiteX14" fmla="*/ 7357 w 7818"/>
                    <a:gd name="connsiteY14" fmla="*/ 7828 h 10000"/>
                    <a:gd name="connsiteX15" fmla="*/ 7593 w 7818"/>
                    <a:gd name="connsiteY15" fmla="*/ 8274 h 10000"/>
                    <a:gd name="connsiteX16" fmla="*/ 7818 w 7818"/>
                    <a:gd name="connsiteY16" fmla="*/ 8691 h 10000"/>
                    <a:gd name="connsiteX17" fmla="*/ 7603 w 7818"/>
                    <a:gd name="connsiteY17" fmla="*/ 8979 h 10000"/>
                    <a:gd name="connsiteX18" fmla="*/ 7388 w 7818"/>
                    <a:gd name="connsiteY18" fmla="*/ 9238 h 10000"/>
                    <a:gd name="connsiteX19" fmla="*/ 7141 w 7818"/>
                    <a:gd name="connsiteY19" fmla="*/ 9467 h 10000"/>
                    <a:gd name="connsiteX20" fmla="*/ 7029 w 7818"/>
                    <a:gd name="connsiteY20" fmla="*/ 9554 h 10000"/>
                    <a:gd name="connsiteX21" fmla="*/ 6896 w 7818"/>
                    <a:gd name="connsiteY21" fmla="*/ 9655 h 10000"/>
                    <a:gd name="connsiteX22" fmla="*/ 6763 w 7818"/>
                    <a:gd name="connsiteY22" fmla="*/ 9741 h 10000"/>
                    <a:gd name="connsiteX23" fmla="*/ 6640 w 7818"/>
                    <a:gd name="connsiteY23" fmla="*/ 9798 h 10000"/>
                    <a:gd name="connsiteX24" fmla="*/ 6497 w 7818"/>
                    <a:gd name="connsiteY24" fmla="*/ 9870 h 10000"/>
                    <a:gd name="connsiteX25" fmla="*/ 6364 w 7818"/>
                    <a:gd name="connsiteY25" fmla="*/ 9914 h 10000"/>
                    <a:gd name="connsiteX26" fmla="*/ 6219 w 7818"/>
                    <a:gd name="connsiteY26" fmla="*/ 9943 h 10000"/>
                    <a:gd name="connsiteX27" fmla="*/ 6076 w 7818"/>
                    <a:gd name="connsiteY27" fmla="*/ 9971 h 10000"/>
                    <a:gd name="connsiteX28" fmla="*/ 5922 w 7818"/>
                    <a:gd name="connsiteY28" fmla="*/ 10000 h 10000"/>
                    <a:gd name="connsiteX29" fmla="*/ 5759 w 7818"/>
                    <a:gd name="connsiteY29" fmla="*/ 10000 h 10000"/>
                    <a:gd name="connsiteX30" fmla="*/ 5595 w 7818"/>
                    <a:gd name="connsiteY30" fmla="*/ 10000 h 10000"/>
                    <a:gd name="connsiteX31" fmla="*/ 5441 w 7818"/>
                    <a:gd name="connsiteY31" fmla="*/ 9957 h 10000"/>
                    <a:gd name="connsiteX32" fmla="*/ 5277 w 7818"/>
                    <a:gd name="connsiteY32" fmla="*/ 9929 h 10000"/>
                    <a:gd name="connsiteX33" fmla="*/ 5123 w 7818"/>
                    <a:gd name="connsiteY33" fmla="*/ 9886 h 10000"/>
                    <a:gd name="connsiteX34" fmla="*/ 4980 w 7818"/>
                    <a:gd name="connsiteY34" fmla="*/ 9812 h 10000"/>
                    <a:gd name="connsiteX35" fmla="*/ 4836 w 7818"/>
                    <a:gd name="connsiteY35" fmla="*/ 9755 h 10000"/>
                    <a:gd name="connsiteX36" fmla="*/ 4703 w 7818"/>
                    <a:gd name="connsiteY36" fmla="*/ 9655 h 10000"/>
                    <a:gd name="connsiteX37" fmla="*/ 4560 w 7818"/>
                    <a:gd name="connsiteY37" fmla="*/ 9554 h 10000"/>
                    <a:gd name="connsiteX38" fmla="*/ 4437 w 7818"/>
                    <a:gd name="connsiteY38" fmla="*/ 9467 h 10000"/>
                    <a:gd name="connsiteX39" fmla="*/ 4293 w 7818"/>
                    <a:gd name="connsiteY39" fmla="*/ 9338 h 10000"/>
                    <a:gd name="connsiteX40" fmla="*/ 4180 w 7818"/>
                    <a:gd name="connsiteY40" fmla="*/ 9224 h 10000"/>
                    <a:gd name="connsiteX41" fmla="*/ 4058 w 7818"/>
                    <a:gd name="connsiteY41" fmla="*/ 9079 h 10000"/>
                    <a:gd name="connsiteX42" fmla="*/ 3822 w 7818"/>
                    <a:gd name="connsiteY42" fmla="*/ 8777 h 10000"/>
                    <a:gd name="connsiteX43" fmla="*/ 3607 w 7818"/>
                    <a:gd name="connsiteY43" fmla="*/ 8446 h 10000"/>
                    <a:gd name="connsiteX44" fmla="*/ 3403 w 7818"/>
                    <a:gd name="connsiteY44" fmla="*/ 8086 h 10000"/>
                    <a:gd name="connsiteX45" fmla="*/ 3207 w 7818"/>
                    <a:gd name="connsiteY45" fmla="*/ 7697 h 10000"/>
                    <a:gd name="connsiteX46" fmla="*/ 3013 w 7818"/>
                    <a:gd name="connsiteY46" fmla="*/ 7295 h 10000"/>
                    <a:gd name="connsiteX47" fmla="*/ 2839 w 7818"/>
                    <a:gd name="connsiteY47" fmla="*/ 6878 h 10000"/>
                    <a:gd name="connsiteX48" fmla="*/ 2665 w 7818"/>
                    <a:gd name="connsiteY48" fmla="*/ 6446 h 10000"/>
                    <a:gd name="connsiteX49" fmla="*/ 2501 w 7818"/>
                    <a:gd name="connsiteY49" fmla="*/ 6000 h 10000"/>
                    <a:gd name="connsiteX50" fmla="*/ 2183 w 7818"/>
                    <a:gd name="connsiteY50" fmla="*/ 5094 h 10000"/>
                    <a:gd name="connsiteX51" fmla="*/ 1589 w 7818"/>
                    <a:gd name="connsiteY51" fmla="*/ 3310 h 10000"/>
                    <a:gd name="connsiteX52" fmla="*/ 1456 w 7818"/>
                    <a:gd name="connsiteY52" fmla="*/ 2863 h 10000"/>
                    <a:gd name="connsiteX53" fmla="*/ 1301 w 7818"/>
                    <a:gd name="connsiteY53" fmla="*/ 2460 h 10000"/>
                    <a:gd name="connsiteX54" fmla="*/ 1158 w 7818"/>
                    <a:gd name="connsiteY54" fmla="*/ 2101 h 10000"/>
                    <a:gd name="connsiteX55" fmla="*/ 1004 w 7818"/>
                    <a:gd name="connsiteY55" fmla="*/ 1727 h 10000"/>
                    <a:gd name="connsiteX56" fmla="*/ 851 w 7818"/>
                    <a:gd name="connsiteY56" fmla="*/ 1396 h 10000"/>
                    <a:gd name="connsiteX57" fmla="*/ 697 w 7818"/>
                    <a:gd name="connsiteY57" fmla="*/ 1108 h 10000"/>
                    <a:gd name="connsiteX58" fmla="*/ 534 w 7818"/>
                    <a:gd name="connsiteY58" fmla="*/ 836 h 10000"/>
                    <a:gd name="connsiteX59" fmla="*/ 370 w 7818"/>
                    <a:gd name="connsiteY59" fmla="*/ 634 h 10000"/>
                    <a:gd name="connsiteX60" fmla="*/ 277 w 7818"/>
                    <a:gd name="connsiteY60" fmla="*/ 533 h 10000"/>
                    <a:gd name="connsiteX61" fmla="*/ 185 w 7818"/>
                    <a:gd name="connsiteY61" fmla="*/ 432 h 10000"/>
                    <a:gd name="connsiteX62" fmla="*/ 92 w 7818"/>
                    <a:gd name="connsiteY62" fmla="*/ 375 h 10000"/>
                    <a:gd name="connsiteX63" fmla="*/ 0 w 7818"/>
                    <a:gd name="connsiteY63" fmla="*/ 302 h 10000"/>
                    <a:gd name="connsiteX64" fmla="*/ 82 w 7818"/>
                    <a:gd name="connsiteY64" fmla="*/ 0 h 10000"/>
                    <a:gd name="connsiteX65" fmla="*/ 236 w 7818"/>
                    <a:gd name="connsiteY65" fmla="*/ 43 h 10000"/>
                    <a:gd name="connsiteX66" fmla="*/ 380 w 7818"/>
                    <a:gd name="connsiteY66" fmla="*/ 115 h 10000"/>
                    <a:gd name="connsiteX67" fmla="*/ 523 w 7818"/>
                    <a:gd name="connsiteY67" fmla="*/ 188 h 10000"/>
                    <a:gd name="connsiteX68" fmla="*/ 656 w 7818"/>
                    <a:gd name="connsiteY68" fmla="*/ 274 h 10000"/>
                    <a:gd name="connsiteX69" fmla="*/ 800 w 7818"/>
                    <a:gd name="connsiteY69" fmla="*/ 375 h 10000"/>
                    <a:gd name="connsiteX70" fmla="*/ 923 w 7818"/>
                    <a:gd name="connsiteY70" fmla="*/ 461 h 10000"/>
                    <a:gd name="connsiteX71" fmla="*/ 1045 w 7818"/>
                    <a:gd name="connsiteY71" fmla="*/ 590 h 10000"/>
                    <a:gd name="connsiteX72" fmla="*/ 1178 w 7818"/>
                    <a:gd name="connsiteY72" fmla="*/ 720 h 10000"/>
                    <a:gd name="connsiteX73" fmla="*/ 1301 w 7818"/>
                    <a:gd name="connsiteY73" fmla="*/ 850 h 10000"/>
                    <a:gd name="connsiteX74" fmla="*/ 1538 w 7818"/>
                    <a:gd name="connsiteY74" fmla="*/ 1137 h 10000"/>
                    <a:gd name="connsiteX75" fmla="*/ 1753 w 7818"/>
                    <a:gd name="connsiteY75" fmla="*/ 1482 h 10000"/>
                    <a:gd name="connsiteX76" fmla="*/ 1957 w 7818"/>
                    <a:gd name="connsiteY76" fmla="*/ 1842 h 10000"/>
                    <a:gd name="connsiteX77" fmla="*/ 2152 w 7818"/>
                    <a:gd name="connsiteY77" fmla="*/ 2231 h 10000"/>
                    <a:gd name="connsiteX78" fmla="*/ 2347 w 7818"/>
                    <a:gd name="connsiteY78" fmla="*/ 2634 h 10000"/>
                    <a:gd name="connsiteX79" fmla="*/ 2521 w 7818"/>
                    <a:gd name="connsiteY79" fmla="*/ 3051 h 10000"/>
                    <a:gd name="connsiteX80" fmla="*/ 2706 w 7818"/>
                    <a:gd name="connsiteY80" fmla="*/ 3483 h 10000"/>
                    <a:gd name="connsiteX81" fmla="*/ 2869 w 7818"/>
                    <a:gd name="connsiteY81" fmla="*/ 3927 h 10000"/>
                    <a:gd name="connsiteX82" fmla="*/ 3176 w 7818"/>
                    <a:gd name="connsiteY82" fmla="*/ 4834 h 10000"/>
                    <a:gd name="connsiteX83" fmla="*/ 3781 w 7818"/>
                    <a:gd name="connsiteY83" fmla="*/ 6633 h 10000"/>
                    <a:gd name="connsiteX84" fmla="*/ 4068 w 7818"/>
                    <a:gd name="connsiteY84" fmla="*/ 7468 h 10000"/>
                    <a:gd name="connsiteX85" fmla="*/ 4221 w 7818"/>
                    <a:gd name="connsiteY85" fmla="*/ 7828 h 10000"/>
                    <a:gd name="connsiteX86" fmla="*/ 4366 w 7818"/>
                    <a:gd name="connsiteY86" fmla="*/ 8201 h 10000"/>
                    <a:gd name="connsiteX87" fmla="*/ 4529 w 7818"/>
                    <a:gd name="connsiteY87" fmla="*/ 8533 h 10000"/>
                    <a:gd name="connsiteX88" fmla="*/ 4683 w 7818"/>
                    <a:gd name="connsiteY88" fmla="*/ 8821 h 10000"/>
                    <a:gd name="connsiteX89" fmla="*/ 4836 w 7818"/>
                    <a:gd name="connsiteY89" fmla="*/ 9093 h 10000"/>
                    <a:gd name="connsiteX90" fmla="*/ 5010 w 7818"/>
                    <a:gd name="connsiteY90" fmla="*/ 9295 h 10000"/>
                    <a:gd name="connsiteX91" fmla="*/ 5103 w 7818"/>
                    <a:gd name="connsiteY91" fmla="*/ 9395 h 10000"/>
                    <a:gd name="connsiteX92" fmla="*/ 5184 w 7818"/>
                    <a:gd name="connsiteY92" fmla="*/ 9497 h 10000"/>
                    <a:gd name="connsiteX93" fmla="*/ 5277 w 7818"/>
                    <a:gd name="connsiteY93" fmla="*/ 9554 h 10000"/>
                    <a:gd name="connsiteX94" fmla="*/ 5370 w 7818"/>
                    <a:gd name="connsiteY94" fmla="*/ 9626 h 10000"/>
                    <a:gd name="connsiteX95" fmla="*/ 5462 w 7818"/>
                    <a:gd name="connsiteY95" fmla="*/ 9669 h 10000"/>
                    <a:gd name="connsiteX96" fmla="*/ 5564 w 7818"/>
                    <a:gd name="connsiteY96" fmla="*/ 9698 h 10000"/>
                    <a:gd name="connsiteX97" fmla="*/ 5667 w 7818"/>
                    <a:gd name="connsiteY97" fmla="*/ 9741 h 10000"/>
                    <a:gd name="connsiteX98" fmla="*/ 5759 w 7818"/>
                    <a:gd name="connsiteY98" fmla="*/ 9741 h 10000"/>
                    <a:gd name="connsiteX0" fmla="*/ 7919 w 10553"/>
                    <a:gd name="connsiteY0" fmla="*/ 9741 h 10000"/>
                    <a:gd name="connsiteX1" fmla="*/ 7919 w 10553"/>
                    <a:gd name="connsiteY1" fmla="*/ 9741 h 10000"/>
                    <a:gd name="connsiteX2" fmla="*/ 8089 w 10553"/>
                    <a:gd name="connsiteY2" fmla="*/ 9741 h 10000"/>
                    <a:gd name="connsiteX3" fmla="*/ 8220 w 10553"/>
                    <a:gd name="connsiteY3" fmla="*/ 9698 h 10000"/>
                    <a:gd name="connsiteX4" fmla="*/ 8364 w 10553"/>
                    <a:gd name="connsiteY4" fmla="*/ 9655 h 10000"/>
                    <a:gd name="connsiteX5" fmla="*/ 8508 w 10553"/>
                    <a:gd name="connsiteY5" fmla="*/ 9611 h 10000"/>
                    <a:gd name="connsiteX6" fmla="*/ 8641 w 10553"/>
                    <a:gd name="connsiteY6" fmla="*/ 9526 h 10000"/>
                    <a:gd name="connsiteX7" fmla="*/ 8771 w 10553"/>
                    <a:gd name="connsiteY7" fmla="*/ 9425 h 10000"/>
                    <a:gd name="connsiteX8" fmla="*/ 8889 w 10553"/>
                    <a:gd name="connsiteY8" fmla="*/ 9338 h 10000"/>
                    <a:gd name="connsiteX9" fmla="*/ 9019 w 10553"/>
                    <a:gd name="connsiteY9" fmla="*/ 9209 h 10000"/>
                    <a:gd name="connsiteX10" fmla="*/ 9164 w 10553"/>
                    <a:gd name="connsiteY10" fmla="*/ 9079 h 10000"/>
                    <a:gd name="connsiteX11" fmla="*/ 9282 w 10553"/>
                    <a:gd name="connsiteY11" fmla="*/ 8936 h 10000"/>
                    <a:gd name="connsiteX12" fmla="*/ 9517 w 10553"/>
                    <a:gd name="connsiteY12" fmla="*/ 8604 h 10000"/>
                    <a:gd name="connsiteX13" fmla="*/ 9754 w 10553"/>
                    <a:gd name="connsiteY13" fmla="*/ 8231 h 10000"/>
                    <a:gd name="connsiteX14" fmla="*/ 9963 w 10553"/>
                    <a:gd name="connsiteY14" fmla="*/ 7828 h 10000"/>
                    <a:gd name="connsiteX15" fmla="*/ 10265 w 10553"/>
                    <a:gd name="connsiteY15" fmla="*/ 8274 h 10000"/>
                    <a:gd name="connsiteX16" fmla="*/ 10553 w 10553"/>
                    <a:gd name="connsiteY16" fmla="*/ 8691 h 10000"/>
                    <a:gd name="connsiteX17" fmla="*/ 10278 w 10553"/>
                    <a:gd name="connsiteY17" fmla="*/ 8979 h 10000"/>
                    <a:gd name="connsiteX18" fmla="*/ 10003 w 10553"/>
                    <a:gd name="connsiteY18" fmla="*/ 9238 h 10000"/>
                    <a:gd name="connsiteX19" fmla="*/ 9687 w 10553"/>
                    <a:gd name="connsiteY19" fmla="*/ 9467 h 10000"/>
                    <a:gd name="connsiteX20" fmla="*/ 9544 w 10553"/>
                    <a:gd name="connsiteY20" fmla="*/ 9554 h 10000"/>
                    <a:gd name="connsiteX21" fmla="*/ 9374 w 10553"/>
                    <a:gd name="connsiteY21" fmla="*/ 9655 h 10000"/>
                    <a:gd name="connsiteX22" fmla="*/ 9204 w 10553"/>
                    <a:gd name="connsiteY22" fmla="*/ 9741 h 10000"/>
                    <a:gd name="connsiteX23" fmla="*/ 9046 w 10553"/>
                    <a:gd name="connsiteY23" fmla="*/ 9798 h 10000"/>
                    <a:gd name="connsiteX24" fmla="*/ 8863 w 10553"/>
                    <a:gd name="connsiteY24" fmla="*/ 9870 h 10000"/>
                    <a:gd name="connsiteX25" fmla="*/ 8693 w 10553"/>
                    <a:gd name="connsiteY25" fmla="*/ 9914 h 10000"/>
                    <a:gd name="connsiteX26" fmla="*/ 8508 w 10553"/>
                    <a:gd name="connsiteY26" fmla="*/ 9943 h 10000"/>
                    <a:gd name="connsiteX27" fmla="*/ 8325 w 10553"/>
                    <a:gd name="connsiteY27" fmla="*/ 9971 h 10000"/>
                    <a:gd name="connsiteX28" fmla="*/ 8128 w 10553"/>
                    <a:gd name="connsiteY28" fmla="*/ 10000 h 10000"/>
                    <a:gd name="connsiteX29" fmla="*/ 7919 w 10553"/>
                    <a:gd name="connsiteY29" fmla="*/ 10000 h 10000"/>
                    <a:gd name="connsiteX30" fmla="*/ 7710 w 10553"/>
                    <a:gd name="connsiteY30" fmla="*/ 10000 h 10000"/>
                    <a:gd name="connsiteX31" fmla="*/ 7513 w 10553"/>
                    <a:gd name="connsiteY31" fmla="*/ 9957 h 10000"/>
                    <a:gd name="connsiteX32" fmla="*/ 7303 w 10553"/>
                    <a:gd name="connsiteY32" fmla="*/ 9929 h 10000"/>
                    <a:gd name="connsiteX33" fmla="*/ 7106 w 10553"/>
                    <a:gd name="connsiteY33" fmla="*/ 9886 h 10000"/>
                    <a:gd name="connsiteX34" fmla="*/ 6923 w 10553"/>
                    <a:gd name="connsiteY34" fmla="*/ 9812 h 10000"/>
                    <a:gd name="connsiteX35" fmla="*/ 6739 w 10553"/>
                    <a:gd name="connsiteY35" fmla="*/ 9755 h 10000"/>
                    <a:gd name="connsiteX36" fmla="*/ 6569 w 10553"/>
                    <a:gd name="connsiteY36" fmla="*/ 9655 h 10000"/>
                    <a:gd name="connsiteX37" fmla="*/ 6386 w 10553"/>
                    <a:gd name="connsiteY37" fmla="*/ 9554 h 10000"/>
                    <a:gd name="connsiteX38" fmla="*/ 6228 w 10553"/>
                    <a:gd name="connsiteY38" fmla="*/ 9467 h 10000"/>
                    <a:gd name="connsiteX39" fmla="*/ 6044 w 10553"/>
                    <a:gd name="connsiteY39" fmla="*/ 9338 h 10000"/>
                    <a:gd name="connsiteX40" fmla="*/ 5900 w 10553"/>
                    <a:gd name="connsiteY40" fmla="*/ 9224 h 10000"/>
                    <a:gd name="connsiteX41" fmla="*/ 5744 w 10553"/>
                    <a:gd name="connsiteY41" fmla="*/ 9079 h 10000"/>
                    <a:gd name="connsiteX42" fmla="*/ 5442 w 10553"/>
                    <a:gd name="connsiteY42" fmla="*/ 8777 h 10000"/>
                    <a:gd name="connsiteX43" fmla="*/ 5167 w 10553"/>
                    <a:gd name="connsiteY43" fmla="*/ 8446 h 10000"/>
                    <a:gd name="connsiteX44" fmla="*/ 4906 w 10553"/>
                    <a:gd name="connsiteY44" fmla="*/ 8086 h 10000"/>
                    <a:gd name="connsiteX45" fmla="*/ 4655 w 10553"/>
                    <a:gd name="connsiteY45" fmla="*/ 7697 h 10000"/>
                    <a:gd name="connsiteX46" fmla="*/ 4407 w 10553"/>
                    <a:gd name="connsiteY46" fmla="*/ 7295 h 10000"/>
                    <a:gd name="connsiteX47" fmla="*/ 4184 w 10553"/>
                    <a:gd name="connsiteY47" fmla="*/ 6878 h 10000"/>
                    <a:gd name="connsiteX48" fmla="*/ 3962 w 10553"/>
                    <a:gd name="connsiteY48" fmla="*/ 6446 h 10000"/>
                    <a:gd name="connsiteX49" fmla="*/ 3752 w 10553"/>
                    <a:gd name="connsiteY49" fmla="*/ 6000 h 10000"/>
                    <a:gd name="connsiteX50" fmla="*/ 3345 w 10553"/>
                    <a:gd name="connsiteY50" fmla="*/ 5094 h 10000"/>
                    <a:gd name="connsiteX51" fmla="*/ 2585 w 10553"/>
                    <a:gd name="connsiteY51" fmla="*/ 3310 h 10000"/>
                    <a:gd name="connsiteX52" fmla="*/ 2415 w 10553"/>
                    <a:gd name="connsiteY52" fmla="*/ 2863 h 10000"/>
                    <a:gd name="connsiteX53" fmla="*/ 2217 w 10553"/>
                    <a:gd name="connsiteY53" fmla="*/ 2460 h 10000"/>
                    <a:gd name="connsiteX54" fmla="*/ 2034 w 10553"/>
                    <a:gd name="connsiteY54" fmla="*/ 2101 h 10000"/>
                    <a:gd name="connsiteX55" fmla="*/ 1837 w 10553"/>
                    <a:gd name="connsiteY55" fmla="*/ 1727 h 10000"/>
                    <a:gd name="connsiteX56" fmla="*/ 1642 w 10553"/>
                    <a:gd name="connsiteY56" fmla="*/ 1396 h 10000"/>
                    <a:gd name="connsiteX57" fmla="*/ 1445 w 10553"/>
                    <a:gd name="connsiteY57" fmla="*/ 1108 h 10000"/>
                    <a:gd name="connsiteX58" fmla="*/ 1236 w 10553"/>
                    <a:gd name="connsiteY58" fmla="*/ 836 h 10000"/>
                    <a:gd name="connsiteX59" fmla="*/ 1026 w 10553"/>
                    <a:gd name="connsiteY59" fmla="*/ 634 h 10000"/>
                    <a:gd name="connsiteX60" fmla="*/ 907 w 10553"/>
                    <a:gd name="connsiteY60" fmla="*/ 533 h 10000"/>
                    <a:gd name="connsiteX61" fmla="*/ 790 w 10553"/>
                    <a:gd name="connsiteY61" fmla="*/ 432 h 10000"/>
                    <a:gd name="connsiteX62" fmla="*/ 671 w 10553"/>
                    <a:gd name="connsiteY62" fmla="*/ 375 h 10000"/>
                    <a:gd name="connsiteX63" fmla="*/ 0 w 10553"/>
                    <a:gd name="connsiteY63" fmla="*/ 841 h 10000"/>
                    <a:gd name="connsiteX64" fmla="*/ 658 w 10553"/>
                    <a:gd name="connsiteY64" fmla="*/ 0 h 10000"/>
                    <a:gd name="connsiteX65" fmla="*/ 855 w 10553"/>
                    <a:gd name="connsiteY65" fmla="*/ 43 h 10000"/>
                    <a:gd name="connsiteX66" fmla="*/ 1039 w 10553"/>
                    <a:gd name="connsiteY66" fmla="*/ 115 h 10000"/>
                    <a:gd name="connsiteX67" fmla="*/ 1222 w 10553"/>
                    <a:gd name="connsiteY67" fmla="*/ 188 h 10000"/>
                    <a:gd name="connsiteX68" fmla="*/ 1392 w 10553"/>
                    <a:gd name="connsiteY68" fmla="*/ 274 h 10000"/>
                    <a:gd name="connsiteX69" fmla="*/ 1576 w 10553"/>
                    <a:gd name="connsiteY69" fmla="*/ 375 h 10000"/>
                    <a:gd name="connsiteX70" fmla="*/ 1734 w 10553"/>
                    <a:gd name="connsiteY70" fmla="*/ 461 h 10000"/>
                    <a:gd name="connsiteX71" fmla="*/ 1890 w 10553"/>
                    <a:gd name="connsiteY71" fmla="*/ 590 h 10000"/>
                    <a:gd name="connsiteX72" fmla="*/ 2060 w 10553"/>
                    <a:gd name="connsiteY72" fmla="*/ 720 h 10000"/>
                    <a:gd name="connsiteX73" fmla="*/ 2217 w 10553"/>
                    <a:gd name="connsiteY73" fmla="*/ 850 h 10000"/>
                    <a:gd name="connsiteX74" fmla="*/ 2520 w 10553"/>
                    <a:gd name="connsiteY74" fmla="*/ 1137 h 10000"/>
                    <a:gd name="connsiteX75" fmla="*/ 2795 w 10553"/>
                    <a:gd name="connsiteY75" fmla="*/ 1482 h 10000"/>
                    <a:gd name="connsiteX76" fmla="*/ 3056 w 10553"/>
                    <a:gd name="connsiteY76" fmla="*/ 1842 h 10000"/>
                    <a:gd name="connsiteX77" fmla="*/ 3306 w 10553"/>
                    <a:gd name="connsiteY77" fmla="*/ 2231 h 10000"/>
                    <a:gd name="connsiteX78" fmla="*/ 3555 w 10553"/>
                    <a:gd name="connsiteY78" fmla="*/ 2634 h 10000"/>
                    <a:gd name="connsiteX79" fmla="*/ 3778 w 10553"/>
                    <a:gd name="connsiteY79" fmla="*/ 3051 h 10000"/>
                    <a:gd name="connsiteX80" fmla="*/ 4014 w 10553"/>
                    <a:gd name="connsiteY80" fmla="*/ 3483 h 10000"/>
                    <a:gd name="connsiteX81" fmla="*/ 4223 w 10553"/>
                    <a:gd name="connsiteY81" fmla="*/ 3927 h 10000"/>
                    <a:gd name="connsiteX82" fmla="*/ 4615 w 10553"/>
                    <a:gd name="connsiteY82" fmla="*/ 4834 h 10000"/>
                    <a:gd name="connsiteX83" fmla="*/ 5389 w 10553"/>
                    <a:gd name="connsiteY83" fmla="*/ 6633 h 10000"/>
                    <a:gd name="connsiteX84" fmla="*/ 5756 w 10553"/>
                    <a:gd name="connsiteY84" fmla="*/ 7468 h 10000"/>
                    <a:gd name="connsiteX85" fmla="*/ 5952 w 10553"/>
                    <a:gd name="connsiteY85" fmla="*/ 7828 h 10000"/>
                    <a:gd name="connsiteX86" fmla="*/ 6138 w 10553"/>
                    <a:gd name="connsiteY86" fmla="*/ 8201 h 10000"/>
                    <a:gd name="connsiteX87" fmla="*/ 6346 w 10553"/>
                    <a:gd name="connsiteY87" fmla="*/ 8533 h 10000"/>
                    <a:gd name="connsiteX88" fmla="*/ 6543 w 10553"/>
                    <a:gd name="connsiteY88" fmla="*/ 8821 h 10000"/>
                    <a:gd name="connsiteX89" fmla="*/ 6739 w 10553"/>
                    <a:gd name="connsiteY89" fmla="*/ 9093 h 10000"/>
                    <a:gd name="connsiteX90" fmla="*/ 6961 w 10553"/>
                    <a:gd name="connsiteY90" fmla="*/ 9295 h 10000"/>
                    <a:gd name="connsiteX91" fmla="*/ 7080 w 10553"/>
                    <a:gd name="connsiteY91" fmla="*/ 9395 h 10000"/>
                    <a:gd name="connsiteX92" fmla="*/ 7184 w 10553"/>
                    <a:gd name="connsiteY92" fmla="*/ 9497 h 10000"/>
                    <a:gd name="connsiteX93" fmla="*/ 7303 w 10553"/>
                    <a:gd name="connsiteY93" fmla="*/ 9554 h 10000"/>
                    <a:gd name="connsiteX94" fmla="*/ 7422 w 10553"/>
                    <a:gd name="connsiteY94" fmla="*/ 9626 h 10000"/>
                    <a:gd name="connsiteX95" fmla="*/ 7539 w 10553"/>
                    <a:gd name="connsiteY95" fmla="*/ 9669 h 10000"/>
                    <a:gd name="connsiteX96" fmla="*/ 7670 w 10553"/>
                    <a:gd name="connsiteY96" fmla="*/ 9698 h 10000"/>
                    <a:gd name="connsiteX97" fmla="*/ 7802 w 10553"/>
                    <a:gd name="connsiteY97" fmla="*/ 9741 h 10000"/>
                    <a:gd name="connsiteX98" fmla="*/ 7919 w 10553"/>
                    <a:gd name="connsiteY98" fmla="*/ 9741 h 10000"/>
                    <a:gd name="connsiteX0" fmla="*/ 7960 w 10594"/>
                    <a:gd name="connsiteY0" fmla="*/ 9813 h 10072"/>
                    <a:gd name="connsiteX1" fmla="*/ 7960 w 10594"/>
                    <a:gd name="connsiteY1" fmla="*/ 9813 h 10072"/>
                    <a:gd name="connsiteX2" fmla="*/ 8130 w 10594"/>
                    <a:gd name="connsiteY2" fmla="*/ 9813 h 10072"/>
                    <a:gd name="connsiteX3" fmla="*/ 8261 w 10594"/>
                    <a:gd name="connsiteY3" fmla="*/ 9770 h 10072"/>
                    <a:gd name="connsiteX4" fmla="*/ 8405 w 10594"/>
                    <a:gd name="connsiteY4" fmla="*/ 9727 h 10072"/>
                    <a:gd name="connsiteX5" fmla="*/ 8549 w 10594"/>
                    <a:gd name="connsiteY5" fmla="*/ 9683 h 10072"/>
                    <a:gd name="connsiteX6" fmla="*/ 8682 w 10594"/>
                    <a:gd name="connsiteY6" fmla="*/ 9598 h 10072"/>
                    <a:gd name="connsiteX7" fmla="*/ 8812 w 10594"/>
                    <a:gd name="connsiteY7" fmla="*/ 9497 h 10072"/>
                    <a:gd name="connsiteX8" fmla="*/ 8930 w 10594"/>
                    <a:gd name="connsiteY8" fmla="*/ 9410 h 10072"/>
                    <a:gd name="connsiteX9" fmla="*/ 9060 w 10594"/>
                    <a:gd name="connsiteY9" fmla="*/ 9281 h 10072"/>
                    <a:gd name="connsiteX10" fmla="*/ 9205 w 10594"/>
                    <a:gd name="connsiteY10" fmla="*/ 9151 h 10072"/>
                    <a:gd name="connsiteX11" fmla="*/ 9323 w 10594"/>
                    <a:gd name="connsiteY11" fmla="*/ 9008 h 10072"/>
                    <a:gd name="connsiteX12" fmla="*/ 9558 w 10594"/>
                    <a:gd name="connsiteY12" fmla="*/ 8676 h 10072"/>
                    <a:gd name="connsiteX13" fmla="*/ 9795 w 10594"/>
                    <a:gd name="connsiteY13" fmla="*/ 8303 h 10072"/>
                    <a:gd name="connsiteX14" fmla="*/ 10004 w 10594"/>
                    <a:gd name="connsiteY14" fmla="*/ 7900 h 10072"/>
                    <a:gd name="connsiteX15" fmla="*/ 10306 w 10594"/>
                    <a:gd name="connsiteY15" fmla="*/ 8346 h 10072"/>
                    <a:gd name="connsiteX16" fmla="*/ 10594 w 10594"/>
                    <a:gd name="connsiteY16" fmla="*/ 8763 h 10072"/>
                    <a:gd name="connsiteX17" fmla="*/ 10319 w 10594"/>
                    <a:gd name="connsiteY17" fmla="*/ 9051 h 10072"/>
                    <a:gd name="connsiteX18" fmla="*/ 10044 w 10594"/>
                    <a:gd name="connsiteY18" fmla="*/ 9310 h 10072"/>
                    <a:gd name="connsiteX19" fmla="*/ 9728 w 10594"/>
                    <a:gd name="connsiteY19" fmla="*/ 9539 h 10072"/>
                    <a:gd name="connsiteX20" fmla="*/ 9585 w 10594"/>
                    <a:gd name="connsiteY20" fmla="*/ 9626 h 10072"/>
                    <a:gd name="connsiteX21" fmla="*/ 9415 w 10594"/>
                    <a:gd name="connsiteY21" fmla="*/ 9727 h 10072"/>
                    <a:gd name="connsiteX22" fmla="*/ 9245 w 10594"/>
                    <a:gd name="connsiteY22" fmla="*/ 9813 h 10072"/>
                    <a:gd name="connsiteX23" fmla="*/ 9087 w 10594"/>
                    <a:gd name="connsiteY23" fmla="*/ 9870 h 10072"/>
                    <a:gd name="connsiteX24" fmla="*/ 8904 w 10594"/>
                    <a:gd name="connsiteY24" fmla="*/ 9942 h 10072"/>
                    <a:gd name="connsiteX25" fmla="*/ 8734 w 10594"/>
                    <a:gd name="connsiteY25" fmla="*/ 9986 h 10072"/>
                    <a:gd name="connsiteX26" fmla="*/ 8549 w 10594"/>
                    <a:gd name="connsiteY26" fmla="*/ 10015 h 10072"/>
                    <a:gd name="connsiteX27" fmla="*/ 8366 w 10594"/>
                    <a:gd name="connsiteY27" fmla="*/ 10043 h 10072"/>
                    <a:gd name="connsiteX28" fmla="*/ 8169 w 10594"/>
                    <a:gd name="connsiteY28" fmla="*/ 10072 h 10072"/>
                    <a:gd name="connsiteX29" fmla="*/ 7960 w 10594"/>
                    <a:gd name="connsiteY29" fmla="*/ 10072 h 10072"/>
                    <a:gd name="connsiteX30" fmla="*/ 7751 w 10594"/>
                    <a:gd name="connsiteY30" fmla="*/ 10072 h 10072"/>
                    <a:gd name="connsiteX31" fmla="*/ 7554 w 10594"/>
                    <a:gd name="connsiteY31" fmla="*/ 10029 h 10072"/>
                    <a:gd name="connsiteX32" fmla="*/ 7344 w 10594"/>
                    <a:gd name="connsiteY32" fmla="*/ 10001 h 10072"/>
                    <a:gd name="connsiteX33" fmla="*/ 7147 w 10594"/>
                    <a:gd name="connsiteY33" fmla="*/ 9958 h 10072"/>
                    <a:gd name="connsiteX34" fmla="*/ 6964 w 10594"/>
                    <a:gd name="connsiteY34" fmla="*/ 9884 h 10072"/>
                    <a:gd name="connsiteX35" fmla="*/ 6780 w 10594"/>
                    <a:gd name="connsiteY35" fmla="*/ 9827 h 10072"/>
                    <a:gd name="connsiteX36" fmla="*/ 6610 w 10594"/>
                    <a:gd name="connsiteY36" fmla="*/ 9727 h 10072"/>
                    <a:gd name="connsiteX37" fmla="*/ 6427 w 10594"/>
                    <a:gd name="connsiteY37" fmla="*/ 9626 h 10072"/>
                    <a:gd name="connsiteX38" fmla="*/ 6269 w 10594"/>
                    <a:gd name="connsiteY38" fmla="*/ 9539 h 10072"/>
                    <a:gd name="connsiteX39" fmla="*/ 6085 w 10594"/>
                    <a:gd name="connsiteY39" fmla="*/ 9410 h 10072"/>
                    <a:gd name="connsiteX40" fmla="*/ 5941 w 10594"/>
                    <a:gd name="connsiteY40" fmla="*/ 9296 h 10072"/>
                    <a:gd name="connsiteX41" fmla="*/ 5785 w 10594"/>
                    <a:gd name="connsiteY41" fmla="*/ 9151 h 10072"/>
                    <a:gd name="connsiteX42" fmla="*/ 5483 w 10594"/>
                    <a:gd name="connsiteY42" fmla="*/ 8849 h 10072"/>
                    <a:gd name="connsiteX43" fmla="*/ 5208 w 10594"/>
                    <a:gd name="connsiteY43" fmla="*/ 8518 h 10072"/>
                    <a:gd name="connsiteX44" fmla="*/ 4947 w 10594"/>
                    <a:gd name="connsiteY44" fmla="*/ 8158 h 10072"/>
                    <a:gd name="connsiteX45" fmla="*/ 4696 w 10594"/>
                    <a:gd name="connsiteY45" fmla="*/ 7769 h 10072"/>
                    <a:gd name="connsiteX46" fmla="*/ 4448 w 10594"/>
                    <a:gd name="connsiteY46" fmla="*/ 7367 h 10072"/>
                    <a:gd name="connsiteX47" fmla="*/ 4225 w 10594"/>
                    <a:gd name="connsiteY47" fmla="*/ 6950 h 10072"/>
                    <a:gd name="connsiteX48" fmla="*/ 4003 w 10594"/>
                    <a:gd name="connsiteY48" fmla="*/ 6518 h 10072"/>
                    <a:gd name="connsiteX49" fmla="*/ 3793 w 10594"/>
                    <a:gd name="connsiteY49" fmla="*/ 6072 h 10072"/>
                    <a:gd name="connsiteX50" fmla="*/ 3386 w 10594"/>
                    <a:gd name="connsiteY50" fmla="*/ 5166 h 10072"/>
                    <a:gd name="connsiteX51" fmla="*/ 2626 w 10594"/>
                    <a:gd name="connsiteY51" fmla="*/ 3382 h 10072"/>
                    <a:gd name="connsiteX52" fmla="*/ 2456 w 10594"/>
                    <a:gd name="connsiteY52" fmla="*/ 2935 h 10072"/>
                    <a:gd name="connsiteX53" fmla="*/ 2258 w 10594"/>
                    <a:gd name="connsiteY53" fmla="*/ 2532 h 10072"/>
                    <a:gd name="connsiteX54" fmla="*/ 2075 w 10594"/>
                    <a:gd name="connsiteY54" fmla="*/ 2173 h 10072"/>
                    <a:gd name="connsiteX55" fmla="*/ 1878 w 10594"/>
                    <a:gd name="connsiteY55" fmla="*/ 1799 h 10072"/>
                    <a:gd name="connsiteX56" fmla="*/ 1683 w 10594"/>
                    <a:gd name="connsiteY56" fmla="*/ 1468 h 10072"/>
                    <a:gd name="connsiteX57" fmla="*/ 1486 w 10594"/>
                    <a:gd name="connsiteY57" fmla="*/ 1180 h 10072"/>
                    <a:gd name="connsiteX58" fmla="*/ 1277 w 10594"/>
                    <a:gd name="connsiteY58" fmla="*/ 908 h 10072"/>
                    <a:gd name="connsiteX59" fmla="*/ 1067 w 10594"/>
                    <a:gd name="connsiteY59" fmla="*/ 706 h 10072"/>
                    <a:gd name="connsiteX60" fmla="*/ 948 w 10594"/>
                    <a:gd name="connsiteY60" fmla="*/ 605 h 10072"/>
                    <a:gd name="connsiteX61" fmla="*/ 831 w 10594"/>
                    <a:gd name="connsiteY61" fmla="*/ 504 h 10072"/>
                    <a:gd name="connsiteX62" fmla="*/ 712 w 10594"/>
                    <a:gd name="connsiteY62" fmla="*/ 447 h 10072"/>
                    <a:gd name="connsiteX63" fmla="*/ 41 w 10594"/>
                    <a:gd name="connsiteY63" fmla="*/ 913 h 10072"/>
                    <a:gd name="connsiteX64" fmla="*/ 7 w 10594"/>
                    <a:gd name="connsiteY64" fmla="*/ 0 h 10072"/>
                    <a:gd name="connsiteX65" fmla="*/ 896 w 10594"/>
                    <a:gd name="connsiteY65" fmla="*/ 115 h 10072"/>
                    <a:gd name="connsiteX66" fmla="*/ 1080 w 10594"/>
                    <a:gd name="connsiteY66" fmla="*/ 187 h 10072"/>
                    <a:gd name="connsiteX67" fmla="*/ 1263 w 10594"/>
                    <a:gd name="connsiteY67" fmla="*/ 260 h 10072"/>
                    <a:gd name="connsiteX68" fmla="*/ 1433 w 10594"/>
                    <a:gd name="connsiteY68" fmla="*/ 346 h 10072"/>
                    <a:gd name="connsiteX69" fmla="*/ 1617 w 10594"/>
                    <a:gd name="connsiteY69" fmla="*/ 447 h 10072"/>
                    <a:gd name="connsiteX70" fmla="*/ 1775 w 10594"/>
                    <a:gd name="connsiteY70" fmla="*/ 533 h 10072"/>
                    <a:gd name="connsiteX71" fmla="*/ 1931 w 10594"/>
                    <a:gd name="connsiteY71" fmla="*/ 662 h 10072"/>
                    <a:gd name="connsiteX72" fmla="*/ 2101 w 10594"/>
                    <a:gd name="connsiteY72" fmla="*/ 792 h 10072"/>
                    <a:gd name="connsiteX73" fmla="*/ 2258 w 10594"/>
                    <a:gd name="connsiteY73" fmla="*/ 922 h 10072"/>
                    <a:gd name="connsiteX74" fmla="*/ 2561 w 10594"/>
                    <a:gd name="connsiteY74" fmla="*/ 1209 h 10072"/>
                    <a:gd name="connsiteX75" fmla="*/ 2836 w 10594"/>
                    <a:gd name="connsiteY75" fmla="*/ 1554 h 10072"/>
                    <a:gd name="connsiteX76" fmla="*/ 3097 w 10594"/>
                    <a:gd name="connsiteY76" fmla="*/ 1914 h 10072"/>
                    <a:gd name="connsiteX77" fmla="*/ 3347 w 10594"/>
                    <a:gd name="connsiteY77" fmla="*/ 2303 h 10072"/>
                    <a:gd name="connsiteX78" fmla="*/ 3596 w 10594"/>
                    <a:gd name="connsiteY78" fmla="*/ 2706 h 10072"/>
                    <a:gd name="connsiteX79" fmla="*/ 3819 w 10594"/>
                    <a:gd name="connsiteY79" fmla="*/ 3123 h 10072"/>
                    <a:gd name="connsiteX80" fmla="*/ 4055 w 10594"/>
                    <a:gd name="connsiteY80" fmla="*/ 3555 h 10072"/>
                    <a:gd name="connsiteX81" fmla="*/ 4264 w 10594"/>
                    <a:gd name="connsiteY81" fmla="*/ 3999 h 10072"/>
                    <a:gd name="connsiteX82" fmla="*/ 4656 w 10594"/>
                    <a:gd name="connsiteY82" fmla="*/ 4906 h 10072"/>
                    <a:gd name="connsiteX83" fmla="*/ 5430 w 10594"/>
                    <a:gd name="connsiteY83" fmla="*/ 6705 h 10072"/>
                    <a:gd name="connsiteX84" fmla="*/ 5797 w 10594"/>
                    <a:gd name="connsiteY84" fmla="*/ 7540 h 10072"/>
                    <a:gd name="connsiteX85" fmla="*/ 5993 w 10594"/>
                    <a:gd name="connsiteY85" fmla="*/ 7900 h 10072"/>
                    <a:gd name="connsiteX86" fmla="*/ 6179 w 10594"/>
                    <a:gd name="connsiteY86" fmla="*/ 8273 h 10072"/>
                    <a:gd name="connsiteX87" fmla="*/ 6387 w 10594"/>
                    <a:gd name="connsiteY87" fmla="*/ 8605 h 10072"/>
                    <a:gd name="connsiteX88" fmla="*/ 6584 w 10594"/>
                    <a:gd name="connsiteY88" fmla="*/ 8893 h 10072"/>
                    <a:gd name="connsiteX89" fmla="*/ 6780 w 10594"/>
                    <a:gd name="connsiteY89" fmla="*/ 9165 h 10072"/>
                    <a:gd name="connsiteX90" fmla="*/ 7002 w 10594"/>
                    <a:gd name="connsiteY90" fmla="*/ 9367 h 10072"/>
                    <a:gd name="connsiteX91" fmla="*/ 7121 w 10594"/>
                    <a:gd name="connsiteY91" fmla="*/ 9467 h 10072"/>
                    <a:gd name="connsiteX92" fmla="*/ 7225 w 10594"/>
                    <a:gd name="connsiteY92" fmla="*/ 9569 h 10072"/>
                    <a:gd name="connsiteX93" fmla="*/ 7344 w 10594"/>
                    <a:gd name="connsiteY93" fmla="*/ 9626 h 10072"/>
                    <a:gd name="connsiteX94" fmla="*/ 7463 w 10594"/>
                    <a:gd name="connsiteY94" fmla="*/ 9698 h 10072"/>
                    <a:gd name="connsiteX95" fmla="*/ 7580 w 10594"/>
                    <a:gd name="connsiteY95" fmla="*/ 9741 h 10072"/>
                    <a:gd name="connsiteX96" fmla="*/ 7711 w 10594"/>
                    <a:gd name="connsiteY96" fmla="*/ 9770 h 10072"/>
                    <a:gd name="connsiteX97" fmla="*/ 7843 w 10594"/>
                    <a:gd name="connsiteY97" fmla="*/ 9813 h 10072"/>
                    <a:gd name="connsiteX98" fmla="*/ 7960 w 10594"/>
                    <a:gd name="connsiteY98" fmla="*/ 9813 h 10072"/>
                    <a:gd name="connsiteX0" fmla="*/ 8265 w 10899"/>
                    <a:gd name="connsiteY0" fmla="*/ 9813 h 10072"/>
                    <a:gd name="connsiteX1" fmla="*/ 8265 w 10899"/>
                    <a:gd name="connsiteY1" fmla="*/ 9813 h 10072"/>
                    <a:gd name="connsiteX2" fmla="*/ 8435 w 10899"/>
                    <a:gd name="connsiteY2" fmla="*/ 9813 h 10072"/>
                    <a:gd name="connsiteX3" fmla="*/ 8566 w 10899"/>
                    <a:gd name="connsiteY3" fmla="*/ 9770 h 10072"/>
                    <a:gd name="connsiteX4" fmla="*/ 8710 w 10899"/>
                    <a:gd name="connsiteY4" fmla="*/ 9727 h 10072"/>
                    <a:gd name="connsiteX5" fmla="*/ 8854 w 10899"/>
                    <a:gd name="connsiteY5" fmla="*/ 9683 h 10072"/>
                    <a:gd name="connsiteX6" fmla="*/ 8987 w 10899"/>
                    <a:gd name="connsiteY6" fmla="*/ 9598 h 10072"/>
                    <a:gd name="connsiteX7" fmla="*/ 9117 w 10899"/>
                    <a:gd name="connsiteY7" fmla="*/ 9497 h 10072"/>
                    <a:gd name="connsiteX8" fmla="*/ 9235 w 10899"/>
                    <a:gd name="connsiteY8" fmla="*/ 9410 h 10072"/>
                    <a:gd name="connsiteX9" fmla="*/ 9365 w 10899"/>
                    <a:gd name="connsiteY9" fmla="*/ 9281 h 10072"/>
                    <a:gd name="connsiteX10" fmla="*/ 9510 w 10899"/>
                    <a:gd name="connsiteY10" fmla="*/ 9151 h 10072"/>
                    <a:gd name="connsiteX11" fmla="*/ 9628 w 10899"/>
                    <a:gd name="connsiteY11" fmla="*/ 9008 h 10072"/>
                    <a:gd name="connsiteX12" fmla="*/ 9863 w 10899"/>
                    <a:gd name="connsiteY12" fmla="*/ 8676 h 10072"/>
                    <a:gd name="connsiteX13" fmla="*/ 10100 w 10899"/>
                    <a:gd name="connsiteY13" fmla="*/ 8303 h 10072"/>
                    <a:gd name="connsiteX14" fmla="*/ 10309 w 10899"/>
                    <a:gd name="connsiteY14" fmla="*/ 7900 h 10072"/>
                    <a:gd name="connsiteX15" fmla="*/ 10611 w 10899"/>
                    <a:gd name="connsiteY15" fmla="*/ 8346 h 10072"/>
                    <a:gd name="connsiteX16" fmla="*/ 10899 w 10899"/>
                    <a:gd name="connsiteY16" fmla="*/ 8763 h 10072"/>
                    <a:gd name="connsiteX17" fmla="*/ 10624 w 10899"/>
                    <a:gd name="connsiteY17" fmla="*/ 9051 h 10072"/>
                    <a:gd name="connsiteX18" fmla="*/ 10349 w 10899"/>
                    <a:gd name="connsiteY18" fmla="*/ 9310 h 10072"/>
                    <a:gd name="connsiteX19" fmla="*/ 10033 w 10899"/>
                    <a:gd name="connsiteY19" fmla="*/ 9539 h 10072"/>
                    <a:gd name="connsiteX20" fmla="*/ 9890 w 10899"/>
                    <a:gd name="connsiteY20" fmla="*/ 9626 h 10072"/>
                    <a:gd name="connsiteX21" fmla="*/ 9720 w 10899"/>
                    <a:gd name="connsiteY21" fmla="*/ 9727 h 10072"/>
                    <a:gd name="connsiteX22" fmla="*/ 9550 w 10899"/>
                    <a:gd name="connsiteY22" fmla="*/ 9813 h 10072"/>
                    <a:gd name="connsiteX23" fmla="*/ 9392 w 10899"/>
                    <a:gd name="connsiteY23" fmla="*/ 9870 h 10072"/>
                    <a:gd name="connsiteX24" fmla="*/ 9209 w 10899"/>
                    <a:gd name="connsiteY24" fmla="*/ 9942 h 10072"/>
                    <a:gd name="connsiteX25" fmla="*/ 9039 w 10899"/>
                    <a:gd name="connsiteY25" fmla="*/ 9986 h 10072"/>
                    <a:gd name="connsiteX26" fmla="*/ 8854 w 10899"/>
                    <a:gd name="connsiteY26" fmla="*/ 10015 h 10072"/>
                    <a:gd name="connsiteX27" fmla="*/ 8671 w 10899"/>
                    <a:gd name="connsiteY27" fmla="*/ 10043 h 10072"/>
                    <a:gd name="connsiteX28" fmla="*/ 8474 w 10899"/>
                    <a:gd name="connsiteY28" fmla="*/ 10072 h 10072"/>
                    <a:gd name="connsiteX29" fmla="*/ 8265 w 10899"/>
                    <a:gd name="connsiteY29" fmla="*/ 10072 h 10072"/>
                    <a:gd name="connsiteX30" fmla="*/ 8056 w 10899"/>
                    <a:gd name="connsiteY30" fmla="*/ 10072 h 10072"/>
                    <a:gd name="connsiteX31" fmla="*/ 7859 w 10899"/>
                    <a:gd name="connsiteY31" fmla="*/ 10029 h 10072"/>
                    <a:gd name="connsiteX32" fmla="*/ 7649 w 10899"/>
                    <a:gd name="connsiteY32" fmla="*/ 10001 h 10072"/>
                    <a:gd name="connsiteX33" fmla="*/ 7452 w 10899"/>
                    <a:gd name="connsiteY33" fmla="*/ 9958 h 10072"/>
                    <a:gd name="connsiteX34" fmla="*/ 7269 w 10899"/>
                    <a:gd name="connsiteY34" fmla="*/ 9884 h 10072"/>
                    <a:gd name="connsiteX35" fmla="*/ 7085 w 10899"/>
                    <a:gd name="connsiteY35" fmla="*/ 9827 h 10072"/>
                    <a:gd name="connsiteX36" fmla="*/ 6915 w 10899"/>
                    <a:gd name="connsiteY36" fmla="*/ 9727 h 10072"/>
                    <a:gd name="connsiteX37" fmla="*/ 6732 w 10899"/>
                    <a:gd name="connsiteY37" fmla="*/ 9626 h 10072"/>
                    <a:gd name="connsiteX38" fmla="*/ 6574 w 10899"/>
                    <a:gd name="connsiteY38" fmla="*/ 9539 h 10072"/>
                    <a:gd name="connsiteX39" fmla="*/ 6390 w 10899"/>
                    <a:gd name="connsiteY39" fmla="*/ 9410 h 10072"/>
                    <a:gd name="connsiteX40" fmla="*/ 6246 w 10899"/>
                    <a:gd name="connsiteY40" fmla="*/ 9296 h 10072"/>
                    <a:gd name="connsiteX41" fmla="*/ 6090 w 10899"/>
                    <a:gd name="connsiteY41" fmla="*/ 9151 h 10072"/>
                    <a:gd name="connsiteX42" fmla="*/ 5788 w 10899"/>
                    <a:gd name="connsiteY42" fmla="*/ 8849 h 10072"/>
                    <a:gd name="connsiteX43" fmla="*/ 5513 w 10899"/>
                    <a:gd name="connsiteY43" fmla="*/ 8518 h 10072"/>
                    <a:gd name="connsiteX44" fmla="*/ 5252 w 10899"/>
                    <a:gd name="connsiteY44" fmla="*/ 8158 h 10072"/>
                    <a:gd name="connsiteX45" fmla="*/ 5001 w 10899"/>
                    <a:gd name="connsiteY45" fmla="*/ 7769 h 10072"/>
                    <a:gd name="connsiteX46" fmla="*/ 4753 w 10899"/>
                    <a:gd name="connsiteY46" fmla="*/ 7367 h 10072"/>
                    <a:gd name="connsiteX47" fmla="*/ 4530 w 10899"/>
                    <a:gd name="connsiteY47" fmla="*/ 6950 h 10072"/>
                    <a:gd name="connsiteX48" fmla="*/ 4308 w 10899"/>
                    <a:gd name="connsiteY48" fmla="*/ 6518 h 10072"/>
                    <a:gd name="connsiteX49" fmla="*/ 4098 w 10899"/>
                    <a:gd name="connsiteY49" fmla="*/ 6072 h 10072"/>
                    <a:gd name="connsiteX50" fmla="*/ 3691 w 10899"/>
                    <a:gd name="connsiteY50" fmla="*/ 5166 h 10072"/>
                    <a:gd name="connsiteX51" fmla="*/ 2931 w 10899"/>
                    <a:gd name="connsiteY51" fmla="*/ 3382 h 10072"/>
                    <a:gd name="connsiteX52" fmla="*/ 2761 w 10899"/>
                    <a:gd name="connsiteY52" fmla="*/ 2935 h 10072"/>
                    <a:gd name="connsiteX53" fmla="*/ 2563 w 10899"/>
                    <a:gd name="connsiteY53" fmla="*/ 2532 h 10072"/>
                    <a:gd name="connsiteX54" fmla="*/ 2380 w 10899"/>
                    <a:gd name="connsiteY54" fmla="*/ 2173 h 10072"/>
                    <a:gd name="connsiteX55" fmla="*/ 2183 w 10899"/>
                    <a:gd name="connsiteY55" fmla="*/ 1799 h 10072"/>
                    <a:gd name="connsiteX56" fmla="*/ 1988 w 10899"/>
                    <a:gd name="connsiteY56" fmla="*/ 1468 h 10072"/>
                    <a:gd name="connsiteX57" fmla="*/ 1791 w 10899"/>
                    <a:gd name="connsiteY57" fmla="*/ 1180 h 10072"/>
                    <a:gd name="connsiteX58" fmla="*/ 1582 w 10899"/>
                    <a:gd name="connsiteY58" fmla="*/ 908 h 10072"/>
                    <a:gd name="connsiteX59" fmla="*/ 1372 w 10899"/>
                    <a:gd name="connsiteY59" fmla="*/ 706 h 10072"/>
                    <a:gd name="connsiteX60" fmla="*/ 1253 w 10899"/>
                    <a:gd name="connsiteY60" fmla="*/ 605 h 10072"/>
                    <a:gd name="connsiteX61" fmla="*/ 1136 w 10899"/>
                    <a:gd name="connsiteY61" fmla="*/ 504 h 10072"/>
                    <a:gd name="connsiteX62" fmla="*/ 1017 w 10899"/>
                    <a:gd name="connsiteY62" fmla="*/ 447 h 10072"/>
                    <a:gd name="connsiteX63" fmla="*/ 0 w 10899"/>
                    <a:gd name="connsiteY63" fmla="*/ 626 h 10072"/>
                    <a:gd name="connsiteX64" fmla="*/ 312 w 10899"/>
                    <a:gd name="connsiteY64" fmla="*/ 0 h 10072"/>
                    <a:gd name="connsiteX65" fmla="*/ 1201 w 10899"/>
                    <a:gd name="connsiteY65" fmla="*/ 115 h 10072"/>
                    <a:gd name="connsiteX66" fmla="*/ 1385 w 10899"/>
                    <a:gd name="connsiteY66" fmla="*/ 187 h 10072"/>
                    <a:gd name="connsiteX67" fmla="*/ 1568 w 10899"/>
                    <a:gd name="connsiteY67" fmla="*/ 260 h 10072"/>
                    <a:gd name="connsiteX68" fmla="*/ 1738 w 10899"/>
                    <a:gd name="connsiteY68" fmla="*/ 346 h 10072"/>
                    <a:gd name="connsiteX69" fmla="*/ 1922 w 10899"/>
                    <a:gd name="connsiteY69" fmla="*/ 447 h 10072"/>
                    <a:gd name="connsiteX70" fmla="*/ 2080 w 10899"/>
                    <a:gd name="connsiteY70" fmla="*/ 533 h 10072"/>
                    <a:gd name="connsiteX71" fmla="*/ 2236 w 10899"/>
                    <a:gd name="connsiteY71" fmla="*/ 662 h 10072"/>
                    <a:gd name="connsiteX72" fmla="*/ 2406 w 10899"/>
                    <a:gd name="connsiteY72" fmla="*/ 792 h 10072"/>
                    <a:gd name="connsiteX73" fmla="*/ 2563 w 10899"/>
                    <a:gd name="connsiteY73" fmla="*/ 922 h 10072"/>
                    <a:gd name="connsiteX74" fmla="*/ 2866 w 10899"/>
                    <a:gd name="connsiteY74" fmla="*/ 1209 h 10072"/>
                    <a:gd name="connsiteX75" fmla="*/ 3141 w 10899"/>
                    <a:gd name="connsiteY75" fmla="*/ 1554 h 10072"/>
                    <a:gd name="connsiteX76" fmla="*/ 3402 w 10899"/>
                    <a:gd name="connsiteY76" fmla="*/ 1914 h 10072"/>
                    <a:gd name="connsiteX77" fmla="*/ 3652 w 10899"/>
                    <a:gd name="connsiteY77" fmla="*/ 2303 h 10072"/>
                    <a:gd name="connsiteX78" fmla="*/ 3901 w 10899"/>
                    <a:gd name="connsiteY78" fmla="*/ 2706 h 10072"/>
                    <a:gd name="connsiteX79" fmla="*/ 4124 w 10899"/>
                    <a:gd name="connsiteY79" fmla="*/ 3123 h 10072"/>
                    <a:gd name="connsiteX80" fmla="*/ 4360 w 10899"/>
                    <a:gd name="connsiteY80" fmla="*/ 3555 h 10072"/>
                    <a:gd name="connsiteX81" fmla="*/ 4569 w 10899"/>
                    <a:gd name="connsiteY81" fmla="*/ 3999 h 10072"/>
                    <a:gd name="connsiteX82" fmla="*/ 4961 w 10899"/>
                    <a:gd name="connsiteY82" fmla="*/ 4906 h 10072"/>
                    <a:gd name="connsiteX83" fmla="*/ 5735 w 10899"/>
                    <a:gd name="connsiteY83" fmla="*/ 6705 h 10072"/>
                    <a:gd name="connsiteX84" fmla="*/ 6102 w 10899"/>
                    <a:gd name="connsiteY84" fmla="*/ 7540 h 10072"/>
                    <a:gd name="connsiteX85" fmla="*/ 6298 w 10899"/>
                    <a:gd name="connsiteY85" fmla="*/ 7900 h 10072"/>
                    <a:gd name="connsiteX86" fmla="*/ 6484 w 10899"/>
                    <a:gd name="connsiteY86" fmla="*/ 8273 h 10072"/>
                    <a:gd name="connsiteX87" fmla="*/ 6692 w 10899"/>
                    <a:gd name="connsiteY87" fmla="*/ 8605 h 10072"/>
                    <a:gd name="connsiteX88" fmla="*/ 6889 w 10899"/>
                    <a:gd name="connsiteY88" fmla="*/ 8893 h 10072"/>
                    <a:gd name="connsiteX89" fmla="*/ 7085 w 10899"/>
                    <a:gd name="connsiteY89" fmla="*/ 9165 h 10072"/>
                    <a:gd name="connsiteX90" fmla="*/ 7307 w 10899"/>
                    <a:gd name="connsiteY90" fmla="*/ 9367 h 10072"/>
                    <a:gd name="connsiteX91" fmla="*/ 7426 w 10899"/>
                    <a:gd name="connsiteY91" fmla="*/ 9467 h 10072"/>
                    <a:gd name="connsiteX92" fmla="*/ 7530 w 10899"/>
                    <a:gd name="connsiteY92" fmla="*/ 9569 h 10072"/>
                    <a:gd name="connsiteX93" fmla="*/ 7649 w 10899"/>
                    <a:gd name="connsiteY93" fmla="*/ 9626 h 10072"/>
                    <a:gd name="connsiteX94" fmla="*/ 7768 w 10899"/>
                    <a:gd name="connsiteY94" fmla="*/ 9698 h 10072"/>
                    <a:gd name="connsiteX95" fmla="*/ 7885 w 10899"/>
                    <a:gd name="connsiteY95" fmla="*/ 9741 h 10072"/>
                    <a:gd name="connsiteX96" fmla="*/ 8016 w 10899"/>
                    <a:gd name="connsiteY96" fmla="*/ 9770 h 10072"/>
                    <a:gd name="connsiteX97" fmla="*/ 8148 w 10899"/>
                    <a:gd name="connsiteY97" fmla="*/ 9813 h 10072"/>
                    <a:gd name="connsiteX98" fmla="*/ 8265 w 10899"/>
                    <a:gd name="connsiteY98" fmla="*/ 9813 h 10072"/>
                    <a:gd name="connsiteX0" fmla="*/ 7956 w 10590"/>
                    <a:gd name="connsiteY0" fmla="*/ 9813 h 10072"/>
                    <a:gd name="connsiteX1" fmla="*/ 7956 w 10590"/>
                    <a:gd name="connsiteY1" fmla="*/ 9813 h 10072"/>
                    <a:gd name="connsiteX2" fmla="*/ 8126 w 10590"/>
                    <a:gd name="connsiteY2" fmla="*/ 9813 h 10072"/>
                    <a:gd name="connsiteX3" fmla="*/ 8257 w 10590"/>
                    <a:gd name="connsiteY3" fmla="*/ 9770 h 10072"/>
                    <a:gd name="connsiteX4" fmla="*/ 8401 w 10590"/>
                    <a:gd name="connsiteY4" fmla="*/ 9727 h 10072"/>
                    <a:gd name="connsiteX5" fmla="*/ 8545 w 10590"/>
                    <a:gd name="connsiteY5" fmla="*/ 9683 h 10072"/>
                    <a:gd name="connsiteX6" fmla="*/ 8678 w 10590"/>
                    <a:gd name="connsiteY6" fmla="*/ 9598 h 10072"/>
                    <a:gd name="connsiteX7" fmla="*/ 8808 w 10590"/>
                    <a:gd name="connsiteY7" fmla="*/ 9497 h 10072"/>
                    <a:gd name="connsiteX8" fmla="*/ 8926 w 10590"/>
                    <a:gd name="connsiteY8" fmla="*/ 9410 h 10072"/>
                    <a:gd name="connsiteX9" fmla="*/ 9056 w 10590"/>
                    <a:gd name="connsiteY9" fmla="*/ 9281 h 10072"/>
                    <a:gd name="connsiteX10" fmla="*/ 9201 w 10590"/>
                    <a:gd name="connsiteY10" fmla="*/ 9151 h 10072"/>
                    <a:gd name="connsiteX11" fmla="*/ 9319 w 10590"/>
                    <a:gd name="connsiteY11" fmla="*/ 9008 h 10072"/>
                    <a:gd name="connsiteX12" fmla="*/ 9554 w 10590"/>
                    <a:gd name="connsiteY12" fmla="*/ 8676 h 10072"/>
                    <a:gd name="connsiteX13" fmla="*/ 9791 w 10590"/>
                    <a:gd name="connsiteY13" fmla="*/ 8303 h 10072"/>
                    <a:gd name="connsiteX14" fmla="*/ 10000 w 10590"/>
                    <a:gd name="connsiteY14" fmla="*/ 7900 h 10072"/>
                    <a:gd name="connsiteX15" fmla="*/ 10302 w 10590"/>
                    <a:gd name="connsiteY15" fmla="*/ 8346 h 10072"/>
                    <a:gd name="connsiteX16" fmla="*/ 10590 w 10590"/>
                    <a:gd name="connsiteY16" fmla="*/ 8763 h 10072"/>
                    <a:gd name="connsiteX17" fmla="*/ 10315 w 10590"/>
                    <a:gd name="connsiteY17" fmla="*/ 9051 h 10072"/>
                    <a:gd name="connsiteX18" fmla="*/ 10040 w 10590"/>
                    <a:gd name="connsiteY18" fmla="*/ 9310 h 10072"/>
                    <a:gd name="connsiteX19" fmla="*/ 9724 w 10590"/>
                    <a:gd name="connsiteY19" fmla="*/ 9539 h 10072"/>
                    <a:gd name="connsiteX20" fmla="*/ 9581 w 10590"/>
                    <a:gd name="connsiteY20" fmla="*/ 9626 h 10072"/>
                    <a:gd name="connsiteX21" fmla="*/ 9411 w 10590"/>
                    <a:gd name="connsiteY21" fmla="*/ 9727 h 10072"/>
                    <a:gd name="connsiteX22" fmla="*/ 9241 w 10590"/>
                    <a:gd name="connsiteY22" fmla="*/ 9813 h 10072"/>
                    <a:gd name="connsiteX23" fmla="*/ 9083 w 10590"/>
                    <a:gd name="connsiteY23" fmla="*/ 9870 h 10072"/>
                    <a:gd name="connsiteX24" fmla="*/ 8900 w 10590"/>
                    <a:gd name="connsiteY24" fmla="*/ 9942 h 10072"/>
                    <a:gd name="connsiteX25" fmla="*/ 8730 w 10590"/>
                    <a:gd name="connsiteY25" fmla="*/ 9986 h 10072"/>
                    <a:gd name="connsiteX26" fmla="*/ 8545 w 10590"/>
                    <a:gd name="connsiteY26" fmla="*/ 10015 h 10072"/>
                    <a:gd name="connsiteX27" fmla="*/ 8362 w 10590"/>
                    <a:gd name="connsiteY27" fmla="*/ 10043 h 10072"/>
                    <a:gd name="connsiteX28" fmla="*/ 8165 w 10590"/>
                    <a:gd name="connsiteY28" fmla="*/ 10072 h 10072"/>
                    <a:gd name="connsiteX29" fmla="*/ 7956 w 10590"/>
                    <a:gd name="connsiteY29" fmla="*/ 10072 h 10072"/>
                    <a:gd name="connsiteX30" fmla="*/ 7747 w 10590"/>
                    <a:gd name="connsiteY30" fmla="*/ 10072 h 10072"/>
                    <a:gd name="connsiteX31" fmla="*/ 7550 w 10590"/>
                    <a:gd name="connsiteY31" fmla="*/ 10029 h 10072"/>
                    <a:gd name="connsiteX32" fmla="*/ 7340 w 10590"/>
                    <a:gd name="connsiteY32" fmla="*/ 10001 h 10072"/>
                    <a:gd name="connsiteX33" fmla="*/ 7143 w 10590"/>
                    <a:gd name="connsiteY33" fmla="*/ 9958 h 10072"/>
                    <a:gd name="connsiteX34" fmla="*/ 6960 w 10590"/>
                    <a:gd name="connsiteY34" fmla="*/ 9884 h 10072"/>
                    <a:gd name="connsiteX35" fmla="*/ 6776 w 10590"/>
                    <a:gd name="connsiteY35" fmla="*/ 9827 h 10072"/>
                    <a:gd name="connsiteX36" fmla="*/ 6606 w 10590"/>
                    <a:gd name="connsiteY36" fmla="*/ 9727 h 10072"/>
                    <a:gd name="connsiteX37" fmla="*/ 6423 w 10590"/>
                    <a:gd name="connsiteY37" fmla="*/ 9626 h 10072"/>
                    <a:gd name="connsiteX38" fmla="*/ 6265 w 10590"/>
                    <a:gd name="connsiteY38" fmla="*/ 9539 h 10072"/>
                    <a:gd name="connsiteX39" fmla="*/ 6081 w 10590"/>
                    <a:gd name="connsiteY39" fmla="*/ 9410 h 10072"/>
                    <a:gd name="connsiteX40" fmla="*/ 5937 w 10590"/>
                    <a:gd name="connsiteY40" fmla="*/ 9296 h 10072"/>
                    <a:gd name="connsiteX41" fmla="*/ 5781 w 10590"/>
                    <a:gd name="connsiteY41" fmla="*/ 9151 h 10072"/>
                    <a:gd name="connsiteX42" fmla="*/ 5479 w 10590"/>
                    <a:gd name="connsiteY42" fmla="*/ 8849 h 10072"/>
                    <a:gd name="connsiteX43" fmla="*/ 5204 w 10590"/>
                    <a:gd name="connsiteY43" fmla="*/ 8518 h 10072"/>
                    <a:gd name="connsiteX44" fmla="*/ 4943 w 10590"/>
                    <a:gd name="connsiteY44" fmla="*/ 8158 h 10072"/>
                    <a:gd name="connsiteX45" fmla="*/ 4692 w 10590"/>
                    <a:gd name="connsiteY45" fmla="*/ 7769 h 10072"/>
                    <a:gd name="connsiteX46" fmla="*/ 4444 w 10590"/>
                    <a:gd name="connsiteY46" fmla="*/ 7367 h 10072"/>
                    <a:gd name="connsiteX47" fmla="*/ 4221 w 10590"/>
                    <a:gd name="connsiteY47" fmla="*/ 6950 h 10072"/>
                    <a:gd name="connsiteX48" fmla="*/ 3999 w 10590"/>
                    <a:gd name="connsiteY48" fmla="*/ 6518 h 10072"/>
                    <a:gd name="connsiteX49" fmla="*/ 3789 w 10590"/>
                    <a:gd name="connsiteY49" fmla="*/ 6072 h 10072"/>
                    <a:gd name="connsiteX50" fmla="*/ 3382 w 10590"/>
                    <a:gd name="connsiteY50" fmla="*/ 5166 h 10072"/>
                    <a:gd name="connsiteX51" fmla="*/ 2622 w 10590"/>
                    <a:gd name="connsiteY51" fmla="*/ 3382 h 10072"/>
                    <a:gd name="connsiteX52" fmla="*/ 2452 w 10590"/>
                    <a:gd name="connsiteY52" fmla="*/ 2935 h 10072"/>
                    <a:gd name="connsiteX53" fmla="*/ 2254 w 10590"/>
                    <a:gd name="connsiteY53" fmla="*/ 2532 h 10072"/>
                    <a:gd name="connsiteX54" fmla="*/ 2071 w 10590"/>
                    <a:gd name="connsiteY54" fmla="*/ 2173 h 10072"/>
                    <a:gd name="connsiteX55" fmla="*/ 1874 w 10590"/>
                    <a:gd name="connsiteY55" fmla="*/ 1799 h 10072"/>
                    <a:gd name="connsiteX56" fmla="*/ 1679 w 10590"/>
                    <a:gd name="connsiteY56" fmla="*/ 1468 h 10072"/>
                    <a:gd name="connsiteX57" fmla="*/ 1482 w 10590"/>
                    <a:gd name="connsiteY57" fmla="*/ 1180 h 10072"/>
                    <a:gd name="connsiteX58" fmla="*/ 1273 w 10590"/>
                    <a:gd name="connsiteY58" fmla="*/ 908 h 10072"/>
                    <a:gd name="connsiteX59" fmla="*/ 1063 w 10590"/>
                    <a:gd name="connsiteY59" fmla="*/ 706 h 10072"/>
                    <a:gd name="connsiteX60" fmla="*/ 944 w 10590"/>
                    <a:gd name="connsiteY60" fmla="*/ 605 h 10072"/>
                    <a:gd name="connsiteX61" fmla="*/ 827 w 10590"/>
                    <a:gd name="connsiteY61" fmla="*/ 504 h 10072"/>
                    <a:gd name="connsiteX62" fmla="*/ 708 w 10590"/>
                    <a:gd name="connsiteY62" fmla="*/ 447 h 10072"/>
                    <a:gd name="connsiteX63" fmla="*/ 337 w 10590"/>
                    <a:gd name="connsiteY63" fmla="*/ 411 h 10072"/>
                    <a:gd name="connsiteX64" fmla="*/ 3 w 10590"/>
                    <a:gd name="connsiteY64" fmla="*/ 0 h 10072"/>
                    <a:gd name="connsiteX65" fmla="*/ 892 w 10590"/>
                    <a:gd name="connsiteY65" fmla="*/ 115 h 10072"/>
                    <a:gd name="connsiteX66" fmla="*/ 1076 w 10590"/>
                    <a:gd name="connsiteY66" fmla="*/ 187 h 10072"/>
                    <a:gd name="connsiteX67" fmla="*/ 1259 w 10590"/>
                    <a:gd name="connsiteY67" fmla="*/ 260 h 10072"/>
                    <a:gd name="connsiteX68" fmla="*/ 1429 w 10590"/>
                    <a:gd name="connsiteY68" fmla="*/ 346 h 10072"/>
                    <a:gd name="connsiteX69" fmla="*/ 1613 w 10590"/>
                    <a:gd name="connsiteY69" fmla="*/ 447 h 10072"/>
                    <a:gd name="connsiteX70" fmla="*/ 1771 w 10590"/>
                    <a:gd name="connsiteY70" fmla="*/ 533 h 10072"/>
                    <a:gd name="connsiteX71" fmla="*/ 1927 w 10590"/>
                    <a:gd name="connsiteY71" fmla="*/ 662 h 10072"/>
                    <a:gd name="connsiteX72" fmla="*/ 2097 w 10590"/>
                    <a:gd name="connsiteY72" fmla="*/ 792 h 10072"/>
                    <a:gd name="connsiteX73" fmla="*/ 2254 w 10590"/>
                    <a:gd name="connsiteY73" fmla="*/ 922 h 10072"/>
                    <a:gd name="connsiteX74" fmla="*/ 2557 w 10590"/>
                    <a:gd name="connsiteY74" fmla="*/ 1209 h 10072"/>
                    <a:gd name="connsiteX75" fmla="*/ 2832 w 10590"/>
                    <a:gd name="connsiteY75" fmla="*/ 1554 h 10072"/>
                    <a:gd name="connsiteX76" fmla="*/ 3093 w 10590"/>
                    <a:gd name="connsiteY76" fmla="*/ 1914 h 10072"/>
                    <a:gd name="connsiteX77" fmla="*/ 3343 w 10590"/>
                    <a:gd name="connsiteY77" fmla="*/ 2303 h 10072"/>
                    <a:gd name="connsiteX78" fmla="*/ 3592 w 10590"/>
                    <a:gd name="connsiteY78" fmla="*/ 2706 h 10072"/>
                    <a:gd name="connsiteX79" fmla="*/ 3815 w 10590"/>
                    <a:gd name="connsiteY79" fmla="*/ 3123 h 10072"/>
                    <a:gd name="connsiteX80" fmla="*/ 4051 w 10590"/>
                    <a:gd name="connsiteY80" fmla="*/ 3555 h 10072"/>
                    <a:gd name="connsiteX81" fmla="*/ 4260 w 10590"/>
                    <a:gd name="connsiteY81" fmla="*/ 3999 h 10072"/>
                    <a:gd name="connsiteX82" fmla="*/ 4652 w 10590"/>
                    <a:gd name="connsiteY82" fmla="*/ 4906 h 10072"/>
                    <a:gd name="connsiteX83" fmla="*/ 5426 w 10590"/>
                    <a:gd name="connsiteY83" fmla="*/ 6705 h 10072"/>
                    <a:gd name="connsiteX84" fmla="*/ 5793 w 10590"/>
                    <a:gd name="connsiteY84" fmla="*/ 7540 h 10072"/>
                    <a:gd name="connsiteX85" fmla="*/ 5989 w 10590"/>
                    <a:gd name="connsiteY85" fmla="*/ 7900 h 10072"/>
                    <a:gd name="connsiteX86" fmla="*/ 6175 w 10590"/>
                    <a:gd name="connsiteY86" fmla="*/ 8273 h 10072"/>
                    <a:gd name="connsiteX87" fmla="*/ 6383 w 10590"/>
                    <a:gd name="connsiteY87" fmla="*/ 8605 h 10072"/>
                    <a:gd name="connsiteX88" fmla="*/ 6580 w 10590"/>
                    <a:gd name="connsiteY88" fmla="*/ 8893 h 10072"/>
                    <a:gd name="connsiteX89" fmla="*/ 6776 w 10590"/>
                    <a:gd name="connsiteY89" fmla="*/ 9165 h 10072"/>
                    <a:gd name="connsiteX90" fmla="*/ 6998 w 10590"/>
                    <a:gd name="connsiteY90" fmla="*/ 9367 h 10072"/>
                    <a:gd name="connsiteX91" fmla="*/ 7117 w 10590"/>
                    <a:gd name="connsiteY91" fmla="*/ 9467 h 10072"/>
                    <a:gd name="connsiteX92" fmla="*/ 7221 w 10590"/>
                    <a:gd name="connsiteY92" fmla="*/ 9569 h 10072"/>
                    <a:gd name="connsiteX93" fmla="*/ 7340 w 10590"/>
                    <a:gd name="connsiteY93" fmla="*/ 9626 h 10072"/>
                    <a:gd name="connsiteX94" fmla="*/ 7459 w 10590"/>
                    <a:gd name="connsiteY94" fmla="*/ 9698 h 10072"/>
                    <a:gd name="connsiteX95" fmla="*/ 7576 w 10590"/>
                    <a:gd name="connsiteY95" fmla="*/ 9741 h 10072"/>
                    <a:gd name="connsiteX96" fmla="*/ 7707 w 10590"/>
                    <a:gd name="connsiteY96" fmla="*/ 9770 h 10072"/>
                    <a:gd name="connsiteX97" fmla="*/ 7839 w 10590"/>
                    <a:gd name="connsiteY97" fmla="*/ 9813 h 10072"/>
                    <a:gd name="connsiteX98" fmla="*/ 7956 w 10590"/>
                    <a:gd name="connsiteY98" fmla="*/ 9813 h 1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0590" h="10072">
                      <a:moveTo>
                        <a:pt x="7956" y="9813"/>
                      </a:moveTo>
                      <a:lnTo>
                        <a:pt x="7956" y="9813"/>
                      </a:lnTo>
                      <a:lnTo>
                        <a:pt x="8126" y="9813"/>
                      </a:lnTo>
                      <a:cubicBezTo>
                        <a:pt x="8170" y="9799"/>
                        <a:pt x="8213" y="9784"/>
                        <a:pt x="8257" y="9770"/>
                      </a:cubicBezTo>
                      <a:cubicBezTo>
                        <a:pt x="8306" y="9756"/>
                        <a:pt x="8353" y="9741"/>
                        <a:pt x="8401" y="9727"/>
                      </a:cubicBezTo>
                      <a:lnTo>
                        <a:pt x="8545" y="9683"/>
                      </a:lnTo>
                      <a:lnTo>
                        <a:pt x="8678" y="9598"/>
                      </a:lnTo>
                      <a:cubicBezTo>
                        <a:pt x="8721" y="9564"/>
                        <a:pt x="8765" y="9531"/>
                        <a:pt x="8808" y="9497"/>
                      </a:cubicBezTo>
                      <a:cubicBezTo>
                        <a:pt x="8848" y="9468"/>
                        <a:pt x="8886" y="9439"/>
                        <a:pt x="8926" y="9410"/>
                      </a:cubicBezTo>
                      <a:lnTo>
                        <a:pt x="9056" y="9281"/>
                      </a:lnTo>
                      <a:cubicBezTo>
                        <a:pt x="9105" y="9238"/>
                        <a:pt x="9152" y="9194"/>
                        <a:pt x="9201" y="9151"/>
                      </a:cubicBezTo>
                      <a:cubicBezTo>
                        <a:pt x="9240" y="9103"/>
                        <a:pt x="9280" y="9056"/>
                        <a:pt x="9319" y="9008"/>
                      </a:cubicBezTo>
                      <a:cubicBezTo>
                        <a:pt x="9397" y="8897"/>
                        <a:pt x="9476" y="8787"/>
                        <a:pt x="9554" y="8676"/>
                      </a:cubicBezTo>
                      <a:cubicBezTo>
                        <a:pt x="9633" y="8552"/>
                        <a:pt x="9711" y="8427"/>
                        <a:pt x="9791" y="8303"/>
                      </a:cubicBezTo>
                      <a:cubicBezTo>
                        <a:pt x="9860" y="8168"/>
                        <a:pt x="9930" y="8034"/>
                        <a:pt x="10000" y="7900"/>
                      </a:cubicBezTo>
                      <a:lnTo>
                        <a:pt x="10302" y="8346"/>
                      </a:lnTo>
                      <a:lnTo>
                        <a:pt x="10590" y="8763"/>
                      </a:lnTo>
                      <a:cubicBezTo>
                        <a:pt x="10498" y="8858"/>
                        <a:pt x="10407" y="8955"/>
                        <a:pt x="10315" y="9051"/>
                      </a:cubicBezTo>
                      <a:lnTo>
                        <a:pt x="10040" y="9310"/>
                      </a:lnTo>
                      <a:lnTo>
                        <a:pt x="9724" y="9539"/>
                      </a:lnTo>
                      <a:cubicBezTo>
                        <a:pt x="9677" y="9569"/>
                        <a:pt x="9628" y="9597"/>
                        <a:pt x="9581" y="9626"/>
                      </a:cubicBezTo>
                      <a:cubicBezTo>
                        <a:pt x="9525" y="9660"/>
                        <a:pt x="9467" y="9693"/>
                        <a:pt x="9411" y="9727"/>
                      </a:cubicBezTo>
                      <a:lnTo>
                        <a:pt x="9241" y="9813"/>
                      </a:lnTo>
                      <a:lnTo>
                        <a:pt x="9083" y="9870"/>
                      </a:lnTo>
                      <a:lnTo>
                        <a:pt x="8900" y="9942"/>
                      </a:lnTo>
                      <a:lnTo>
                        <a:pt x="8730" y="9986"/>
                      </a:lnTo>
                      <a:lnTo>
                        <a:pt x="8545" y="10015"/>
                      </a:lnTo>
                      <a:lnTo>
                        <a:pt x="8362" y="10043"/>
                      </a:lnTo>
                      <a:lnTo>
                        <a:pt x="8165" y="10072"/>
                      </a:lnTo>
                      <a:lnTo>
                        <a:pt x="7956" y="10072"/>
                      </a:lnTo>
                      <a:lnTo>
                        <a:pt x="7747" y="10072"/>
                      </a:lnTo>
                      <a:lnTo>
                        <a:pt x="7550" y="10029"/>
                      </a:lnTo>
                      <a:lnTo>
                        <a:pt x="7340" y="10001"/>
                      </a:lnTo>
                      <a:lnTo>
                        <a:pt x="7143" y="9958"/>
                      </a:lnTo>
                      <a:lnTo>
                        <a:pt x="6960" y="9884"/>
                      </a:lnTo>
                      <a:lnTo>
                        <a:pt x="6776" y="9827"/>
                      </a:lnTo>
                      <a:lnTo>
                        <a:pt x="6606" y="9727"/>
                      </a:lnTo>
                      <a:lnTo>
                        <a:pt x="6423" y="9626"/>
                      </a:lnTo>
                      <a:lnTo>
                        <a:pt x="6265" y="9539"/>
                      </a:lnTo>
                      <a:lnTo>
                        <a:pt x="6081" y="9410"/>
                      </a:lnTo>
                      <a:lnTo>
                        <a:pt x="5937" y="9296"/>
                      </a:lnTo>
                      <a:cubicBezTo>
                        <a:pt x="5884" y="9248"/>
                        <a:pt x="5833" y="9199"/>
                        <a:pt x="5781" y="9151"/>
                      </a:cubicBezTo>
                      <a:lnTo>
                        <a:pt x="5479" y="8849"/>
                      </a:lnTo>
                      <a:lnTo>
                        <a:pt x="5204" y="8518"/>
                      </a:lnTo>
                      <a:lnTo>
                        <a:pt x="4943" y="8158"/>
                      </a:lnTo>
                      <a:cubicBezTo>
                        <a:pt x="4860" y="8028"/>
                        <a:pt x="4775" y="7899"/>
                        <a:pt x="4692" y="7769"/>
                      </a:cubicBezTo>
                      <a:cubicBezTo>
                        <a:pt x="4609" y="7636"/>
                        <a:pt x="4527" y="7501"/>
                        <a:pt x="4444" y="7367"/>
                      </a:cubicBezTo>
                      <a:lnTo>
                        <a:pt x="4221" y="6950"/>
                      </a:lnTo>
                      <a:lnTo>
                        <a:pt x="3999" y="6518"/>
                      </a:lnTo>
                      <a:cubicBezTo>
                        <a:pt x="3928" y="6369"/>
                        <a:pt x="3859" y="6221"/>
                        <a:pt x="3789" y="6072"/>
                      </a:cubicBezTo>
                      <a:lnTo>
                        <a:pt x="3382" y="5166"/>
                      </a:lnTo>
                      <a:lnTo>
                        <a:pt x="2622" y="3382"/>
                      </a:lnTo>
                      <a:cubicBezTo>
                        <a:pt x="2566" y="3232"/>
                        <a:pt x="2509" y="3085"/>
                        <a:pt x="2452" y="2935"/>
                      </a:cubicBezTo>
                      <a:cubicBezTo>
                        <a:pt x="2387" y="2801"/>
                        <a:pt x="2321" y="2667"/>
                        <a:pt x="2254" y="2532"/>
                      </a:cubicBezTo>
                      <a:cubicBezTo>
                        <a:pt x="2193" y="2413"/>
                        <a:pt x="2133" y="2293"/>
                        <a:pt x="2071" y="2173"/>
                      </a:cubicBezTo>
                      <a:cubicBezTo>
                        <a:pt x="2006" y="2048"/>
                        <a:pt x="1939" y="1924"/>
                        <a:pt x="1874" y="1799"/>
                      </a:cubicBezTo>
                      <a:lnTo>
                        <a:pt x="1679" y="1468"/>
                      </a:lnTo>
                      <a:lnTo>
                        <a:pt x="1482" y="1180"/>
                      </a:lnTo>
                      <a:lnTo>
                        <a:pt x="1273" y="908"/>
                      </a:lnTo>
                      <a:lnTo>
                        <a:pt x="1063" y="706"/>
                      </a:lnTo>
                      <a:cubicBezTo>
                        <a:pt x="1024" y="673"/>
                        <a:pt x="984" y="638"/>
                        <a:pt x="944" y="605"/>
                      </a:cubicBezTo>
                      <a:cubicBezTo>
                        <a:pt x="905" y="572"/>
                        <a:pt x="866" y="537"/>
                        <a:pt x="827" y="504"/>
                      </a:cubicBezTo>
                      <a:lnTo>
                        <a:pt x="708" y="447"/>
                      </a:lnTo>
                      <a:cubicBezTo>
                        <a:pt x="668" y="423"/>
                        <a:pt x="377" y="435"/>
                        <a:pt x="337" y="411"/>
                      </a:cubicBezTo>
                      <a:cubicBezTo>
                        <a:pt x="372" y="310"/>
                        <a:pt x="-32" y="101"/>
                        <a:pt x="3" y="0"/>
                      </a:cubicBezTo>
                      <a:lnTo>
                        <a:pt x="892" y="115"/>
                      </a:lnTo>
                      <a:lnTo>
                        <a:pt x="1076" y="187"/>
                      </a:lnTo>
                      <a:lnTo>
                        <a:pt x="1259" y="260"/>
                      </a:lnTo>
                      <a:cubicBezTo>
                        <a:pt x="1315" y="289"/>
                        <a:pt x="1373" y="317"/>
                        <a:pt x="1429" y="346"/>
                      </a:cubicBezTo>
                      <a:lnTo>
                        <a:pt x="1613" y="447"/>
                      </a:lnTo>
                      <a:lnTo>
                        <a:pt x="1771" y="533"/>
                      </a:lnTo>
                      <a:lnTo>
                        <a:pt x="1927" y="662"/>
                      </a:lnTo>
                      <a:cubicBezTo>
                        <a:pt x="1984" y="705"/>
                        <a:pt x="2040" y="749"/>
                        <a:pt x="2097" y="792"/>
                      </a:cubicBezTo>
                      <a:lnTo>
                        <a:pt x="2254" y="922"/>
                      </a:lnTo>
                      <a:lnTo>
                        <a:pt x="2557" y="1209"/>
                      </a:lnTo>
                      <a:lnTo>
                        <a:pt x="2832" y="1554"/>
                      </a:lnTo>
                      <a:lnTo>
                        <a:pt x="3093" y="1914"/>
                      </a:lnTo>
                      <a:cubicBezTo>
                        <a:pt x="3176" y="2044"/>
                        <a:pt x="3260" y="2173"/>
                        <a:pt x="3343" y="2303"/>
                      </a:cubicBezTo>
                      <a:lnTo>
                        <a:pt x="3592" y="2706"/>
                      </a:lnTo>
                      <a:lnTo>
                        <a:pt x="3815" y="3123"/>
                      </a:lnTo>
                      <a:cubicBezTo>
                        <a:pt x="3894" y="3266"/>
                        <a:pt x="3972" y="3411"/>
                        <a:pt x="4051" y="3555"/>
                      </a:cubicBezTo>
                      <a:cubicBezTo>
                        <a:pt x="4120" y="3703"/>
                        <a:pt x="4191" y="3852"/>
                        <a:pt x="4260" y="3999"/>
                      </a:cubicBezTo>
                      <a:lnTo>
                        <a:pt x="4652" y="4906"/>
                      </a:lnTo>
                      <a:lnTo>
                        <a:pt x="5426" y="6705"/>
                      </a:lnTo>
                      <a:cubicBezTo>
                        <a:pt x="5549" y="6983"/>
                        <a:pt x="5671" y="7262"/>
                        <a:pt x="5793" y="7540"/>
                      </a:cubicBezTo>
                      <a:lnTo>
                        <a:pt x="5989" y="7900"/>
                      </a:lnTo>
                      <a:cubicBezTo>
                        <a:pt x="6050" y="8024"/>
                        <a:pt x="6113" y="8149"/>
                        <a:pt x="6175" y="8273"/>
                      </a:cubicBezTo>
                      <a:cubicBezTo>
                        <a:pt x="6244" y="8384"/>
                        <a:pt x="6314" y="8493"/>
                        <a:pt x="6383" y="8605"/>
                      </a:cubicBezTo>
                      <a:cubicBezTo>
                        <a:pt x="6448" y="8701"/>
                        <a:pt x="6515" y="8797"/>
                        <a:pt x="6580" y="8893"/>
                      </a:cubicBezTo>
                      <a:cubicBezTo>
                        <a:pt x="6645" y="8984"/>
                        <a:pt x="6711" y="9074"/>
                        <a:pt x="6776" y="9165"/>
                      </a:cubicBezTo>
                      <a:lnTo>
                        <a:pt x="6998" y="9367"/>
                      </a:lnTo>
                      <a:cubicBezTo>
                        <a:pt x="7038" y="9400"/>
                        <a:pt x="7078" y="9434"/>
                        <a:pt x="7117" y="9467"/>
                      </a:cubicBezTo>
                      <a:lnTo>
                        <a:pt x="7221" y="9569"/>
                      </a:lnTo>
                      <a:lnTo>
                        <a:pt x="7340" y="9626"/>
                      </a:lnTo>
                      <a:lnTo>
                        <a:pt x="7459" y="9698"/>
                      </a:lnTo>
                      <a:lnTo>
                        <a:pt x="7576" y="9741"/>
                      </a:lnTo>
                      <a:lnTo>
                        <a:pt x="7707" y="9770"/>
                      </a:lnTo>
                      <a:lnTo>
                        <a:pt x="7839" y="9813"/>
                      </a:lnTo>
                      <a:lnTo>
                        <a:pt x="7956" y="9813"/>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99" name="Group 98">
                  <a:extLst>
                    <a:ext uri="{FF2B5EF4-FFF2-40B4-BE49-F238E27FC236}">
                      <a16:creationId xmlns:a16="http://schemas.microsoft.com/office/drawing/2014/main" id="{4571F5F7-50C9-4CFF-935E-CB55F9FEDD49}"/>
                    </a:ext>
                  </a:extLst>
                </p:cNvPr>
                <p:cNvGrpSpPr/>
                <p:nvPr/>
              </p:nvGrpSpPr>
              <p:grpSpPr>
                <a:xfrm>
                  <a:off x="7912528" y="4792580"/>
                  <a:ext cx="526702" cy="640181"/>
                  <a:chOff x="-1864887" y="741508"/>
                  <a:chExt cx="274422" cy="473135"/>
                </a:xfrm>
                <a:grpFill/>
              </p:grpSpPr>
              <p:sp>
                <p:nvSpPr>
                  <p:cNvPr id="106" name="Rectangle 4098">
                    <a:extLst>
                      <a:ext uri="{FF2B5EF4-FFF2-40B4-BE49-F238E27FC236}">
                        <a16:creationId xmlns:a16="http://schemas.microsoft.com/office/drawing/2014/main" id="{0A9ADABA-1037-4F4B-9525-9B8992D92594}"/>
                      </a:ext>
                    </a:extLst>
                  </p:cNvPr>
                  <p:cNvSpPr/>
                  <p:nvPr/>
                </p:nvSpPr>
                <p:spPr bwMode="auto">
                  <a:xfrm>
                    <a:off x="-1785605" y="781051"/>
                    <a:ext cx="36576" cy="433592"/>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3592">
                        <a:moveTo>
                          <a:pt x="229" y="16669"/>
                        </a:moveTo>
                        <a:lnTo>
                          <a:pt x="41186" y="0"/>
                        </a:lnTo>
                        <a:lnTo>
                          <a:pt x="41186" y="431211"/>
                        </a:lnTo>
                        <a:lnTo>
                          <a:pt x="230" y="433592"/>
                        </a:lnTo>
                        <a:cubicBezTo>
                          <a:pt x="-564" y="287474"/>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07" name="Rectangle 68">
                    <a:extLst>
                      <a:ext uri="{FF2B5EF4-FFF2-40B4-BE49-F238E27FC236}">
                        <a16:creationId xmlns:a16="http://schemas.microsoft.com/office/drawing/2014/main" id="{D9AD385B-1640-42CD-A334-F1E496C4C709}"/>
                      </a:ext>
                    </a:extLst>
                  </p:cNvPr>
                  <p:cNvSpPr/>
                  <p:nvPr/>
                </p:nvSpPr>
                <p:spPr bwMode="auto">
                  <a:xfrm>
                    <a:off x="-1706323" y="741508"/>
                    <a:ext cx="36576" cy="431211"/>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1211"/>
                      <a:gd name="connsiteX1" fmla="*/ 45719 w 45719"/>
                      <a:gd name="connsiteY1" fmla="*/ 0 h 431211"/>
                      <a:gd name="connsiteX2" fmla="*/ 38575 w 45719"/>
                      <a:gd name="connsiteY2" fmla="*/ 402636 h 431211"/>
                      <a:gd name="connsiteX3" fmla="*/ 0 w 45719"/>
                      <a:gd name="connsiteY3" fmla="*/ 431211 h 431211"/>
                      <a:gd name="connsiteX4" fmla="*/ 0 w 45719"/>
                      <a:gd name="connsiteY4" fmla="*/ 0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19" h="431211">
                        <a:moveTo>
                          <a:pt x="0" y="0"/>
                        </a:moveTo>
                        <a:lnTo>
                          <a:pt x="45719" y="0"/>
                        </a:lnTo>
                        <a:lnTo>
                          <a:pt x="38575" y="402636"/>
                        </a:lnTo>
                        <a:lnTo>
                          <a:pt x="0" y="431211"/>
                        </a:lnTo>
                        <a:lnTo>
                          <a:pt x="0" y="0"/>
                        </a:ln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08" name="Rectangle 4098">
                    <a:extLst>
                      <a:ext uri="{FF2B5EF4-FFF2-40B4-BE49-F238E27FC236}">
                        <a16:creationId xmlns:a16="http://schemas.microsoft.com/office/drawing/2014/main" id="{107643A0-F5BE-41B3-8CEE-E459D6B1B354}"/>
                      </a:ext>
                    </a:extLst>
                  </p:cNvPr>
                  <p:cNvSpPr/>
                  <p:nvPr/>
                </p:nvSpPr>
                <p:spPr bwMode="auto">
                  <a:xfrm>
                    <a:off x="-1864887" y="886653"/>
                    <a:ext cx="36576" cy="323820"/>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09" name="Rectangle 4098">
                    <a:extLst>
                      <a:ext uri="{FF2B5EF4-FFF2-40B4-BE49-F238E27FC236}">
                        <a16:creationId xmlns:a16="http://schemas.microsoft.com/office/drawing/2014/main" id="{6B5FEF94-199D-47EC-A113-F05CBDCCD001}"/>
                      </a:ext>
                    </a:extLst>
                  </p:cNvPr>
                  <p:cNvSpPr/>
                  <p:nvPr/>
                </p:nvSpPr>
                <p:spPr bwMode="auto">
                  <a:xfrm>
                    <a:off x="-1627041" y="743223"/>
                    <a:ext cx="36576" cy="274826"/>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65017"/>
                      <a:gd name="connsiteX1" fmla="*/ 41186 w 41186"/>
                      <a:gd name="connsiteY1" fmla="*/ 31682 h 465017"/>
                      <a:gd name="connsiteX2" fmla="*/ 41186 w 41186"/>
                      <a:gd name="connsiteY2" fmla="*/ 462893 h 465017"/>
                      <a:gd name="connsiteX3" fmla="*/ 230 w 41186"/>
                      <a:gd name="connsiteY3" fmla="*/ 465017 h 465017"/>
                      <a:gd name="connsiteX4" fmla="*/ 229 w 41186"/>
                      <a:gd name="connsiteY4" fmla="*/ 0 h 465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65017">
                        <a:moveTo>
                          <a:pt x="229" y="0"/>
                        </a:moveTo>
                        <a:lnTo>
                          <a:pt x="41186" y="31682"/>
                        </a:lnTo>
                        <a:lnTo>
                          <a:pt x="41186" y="462893"/>
                        </a:lnTo>
                        <a:lnTo>
                          <a:pt x="230" y="465017"/>
                        </a:lnTo>
                        <a:cubicBezTo>
                          <a:pt x="-564" y="318899"/>
                          <a:pt x="1023" y="146118"/>
                          <a:pt x="22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nvGrpSpPr>
                <p:cNvPr id="100" name="Group 99">
                  <a:extLst>
                    <a:ext uri="{FF2B5EF4-FFF2-40B4-BE49-F238E27FC236}">
                      <a16:creationId xmlns:a16="http://schemas.microsoft.com/office/drawing/2014/main" id="{4EEADAA5-272E-45FE-9C30-475625CA6D2E}"/>
                    </a:ext>
                  </a:extLst>
                </p:cNvPr>
                <p:cNvGrpSpPr/>
                <p:nvPr/>
              </p:nvGrpSpPr>
              <p:grpSpPr>
                <a:xfrm>
                  <a:off x="7066354" y="4765421"/>
                  <a:ext cx="509407" cy="672315"/>
                  <a:chOff x="-2308678" y="726689"/>
                  <a:chExt cx="265411" cy="496885"/>
                </a:xfrm>
                <a:grpFill/>
              </p:grpSpPr>
              <p:sp>
                <p:nvSpPr>
                  <p:cNvPr id="102" name="Rectangle 4098">
                    <a:extLst>
                      <a:ext uri="{FF2B5EF4-FFF2-40B4-BE49-F238E27FC236}">
                        <a16:creationId xmlns:a16="http://schemas.microsoft.com/office/drawing/2014/main" id="{2CC421C6-0FE3-4DD0-976B-492952F48190}"/>
                      </a:ext>
                    </a:extLst>
                  </p:cNvPr>
                  <p:cNvSpPr/>
                  <p:nvPr/>
                </p:nvSpPr>
                <p:spPr bwMode="auto">
                  <a:xfrm>
                    <a:off x="-2233453" y="726689"/>
                    <a:ext cx="36461" cy="47883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376442 h 431211"/>
                      <a:gd name="connsiteX4" fmla="*/ 229 w 41186"/>
                      <a:gd name="connsiteY4" fmla="*/ 16669 h 431211"/>
                      <a:gd name="connsiteX0" fmla="*/ 2779 w 41055"/>
                      <a:gd name="connsiteY0" fmla="*/ 0 h 478836"/>
                      <a:gd name="connsiteX1" fmla="*/ 41055 w 41055"/>
                      <a:gd name="connsiteY1" fmla="*/ 47625 h 478836"/>
                      <a:gd name="connsiteX2" fmla="*/ 41055 w 41055"/>
                      <a:gd name="connsiteY2" fmla="*/ 478836 h 478836"/>
                      <a:gd name="connsiteX3" fmla="*/ 99 w 41055"/>
                      <a:gd name="connsiteY3" fmla="*/ 424067 h 478836"/>
                      <a:gd name="connsiteX4" fmla="*/ 2779 w 41055"/>
                      <a:gd name="connsiteY4" fmla="*/ 0 h 478836"/>
                      <a:gd name="connsiteX0" fmla="*/ 2779 w 41055"/>
                      <a:gd name="connsiteY0" fmla="*/ 0 h 478836"/>
                      <a:gd name="connsiteX1" fmla="*/ 41055 w 41055"/>
                      <a:gd name="connsiteY1" fmla="*/ 9525 h 478836"/>
                      <a:gd name="connsiteX2" fmla="*/ 41055 w 41055"/>
                      <a:gd name="connsiteY2" fmla="*/ 478836 h 478836"/>
                      <a:gd name="connsiteX3" fmla="*/ 99 w 41055"/>
                      <a:gd name="connsiteY3" fmla="*/ 424067 h 478836"/>
                      <a:gd name="connsiteX4" fmla="*/ 2779 w 41055"/>
                      <a:gd name="connsiteY4" fmla="*/ 0 h 478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55" h="478836">
                        <a:moveTo>
                          <a:pt x="2779" y="0"/>
                        </a:moveTo>
                        <a:lnTo>
                          <a:pt x="41055" y="9525"/>
                        </a:lnTo>
                        <a:lnTo>
                          <a:pt x="41055" y="478836"/>
                        </a:lnTo>
                        <a:lnTo>
                          <a:pt x="99" y="424067"/>
                        </a:lnTo>
                        <a:cubicBezTo>
                          <a:pt x="-695" y="277949"/>
                          <a:pt x="3573" y="146118"/>
                          <a:pt x="277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03" name="Rectangle 68">
                    <a:extLst>
                      <a:ext uri="{FF2B5EF4-FFF2-40B4-BE49-F238E27FC236}">
                        <a16:creationId xmlns:a16="http://schemas.microsoft.com/office/drawing/2014/main" id="{05C7A3E3-28D0-4D37-AADD-E52B3852B315}"/>
                      </a:ext>
                    </a:extLst>
                  </p:cNvPr>
                  <p:cNvSpPr/>
                  <p:nvPr/>
                </p:nvSpPr>
                <p:spPr bwMode="auto">
                  <a:xfrm>
                    <a:off x="-2158346" y="753823"/>
                    <a:ext cx="39854" cy="469751"/>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1211"/>
                      <a:gd name="connsiteX1" fmla="*/ 45719 w 45719"/>
                      <a:gd name="connsiteY1" fmla="*/ 0 h 431211"/>
                      <a:gd name="connsiteX2" fmla="*/ 38575 w 45719"/>
                      <a:gd name="connsiteY2" fmla="*/ 402636 h 431211"/>
                      <a:gd name="connsiteX3" fmla="*/ 0 w 45719"/>
                      <a:gd name="connsiteY3" fmla="*/ 431211 h 431211"/>
                      <a:gd name="connsiteX4" fmla="*/ 0 w 45719"/>
                      <a:gd name="connsiteY4" fmla="*/ 0 h 431211"/>
                      <a:gd name="connsiteX0" fmla="*/ 0 w 45719"/>
                      <a:gd name="connsiteY0" fmla="*/ 0 h 435015"/>
                      <a:gd name="connsiteX1" fmla="*/ 45719 w 45719"/>
                      <a:gd name="connsiteY1" fmla="*/ 0 h 435015"/>
                      <a:gd name="connsiteX2" fmla="*/ 34369 w 45719"/>
                      <a:gd name="connsiteY2" fmla="*/ 435015 h 435015"/>
                      <a:gd name="connsiteX3" fmla="*/ 0 w 45719"/>
                      <a:gd name="connsiteY3" fmla="*/ 431211 h 435015"/>
                      <a:gd name="connsiteX4" fmla="*/ 0 w 45719"/>
                      <a:gd name="connsiteY4" fmla="*/ 0 h 435015"/>
                      <a:gd name="connsiteX0" fmla="*/ 0 w 35203"/>
                      <a:gd name="connsiteY0" fmla="*/ 0 h 435015"/>
                      <a:gd name="connsiteX1" fmla="*/ 35203 w 35203"/>
                      <a:gd name="connsiteY1" fmla="*/ 28062 h 435015"/>
                      <a:gd name="connsiteX2" fmla="*/ 34369 w 35203"/>
                      <a:gd name="connsiteY2" fmla="*/ 435015 h 435015"/>
                      <a:gd name="connsiteX3" fmla="*/ 0 w 35203"/>
                      <a:gd name="connsiteY3" fmla="*/ 431211 h 435015"/>
                      <a:gd name="connsiteX4" fmla="*/ 0 w 35203"/>
                      <a:gd name="connsiteY4" fmla="*/ 0 h 435015"/>
                      <a:gd name="connsiteX0" fmla="*/ 4206 w 35203"/>
                      <a:gd name="connsiteY0" fmla="*/ 0 h 417747"/>
                      <a:gd name="connsiteX1" fmla="*/ 35203 w 35203"/>
                      <a:gd name="connsiteY1" fmla="*/ 10794 h 417747"/>
                      <a:gd name="connsiteX2" fmla="*/ 34369 w 35203"/>
                      <a:gd name="connsiteY2" fmla="*/ 417747 h 417747"/>
                      <a:gd name="connsiteX3" fmla="*/ 0 w 35203"/>
                      <a:gd name="connsiteY3" fmla="*/ 413943 h 417747"/>
                      <a:gd name="connsiteX4" fmla="*/ 4206 w 35203"/>
                      <a:gd name="connsiteY4" fmla="*/ 0 h 417747"/>
                      <a:gd name="connsiteX0" fmla="*/ 4206 w 35203"/>
                      <a:gd name="connsiteY0" fmla="*/ 0 h 425819"/>
                      <a:gd name="connsiteX1" fmla="*/ 35203 w 35203"/>
                      <a:gd name="connsiteY1" fmla="*/ 10794 h 425819"/>
                      <a:gd name="connsiteX2" fmla="*/ 33058 w 35203"/>
                      <a:gd name="connsiteY2" fmla="*/ 425819 h 425819"/>
                      <a:gd name="connsiteX3" fmla="*/ 0 w 35203"/>
                      <a:gd name="connsiteY3" fmla="*/ 413943 h 425819"/>
                      <a:gd name="connsiteX4" fmla="*/ 4206 w 35203"/>
                      <a:gd name="connsiteY4" fmla="*/ 0 h 425819"/>
                      <a:gd name="connsiteX0" fmla="*/ 4206 w 35203"/>
                      <a:gd name="connsiteY0" fmla="*/ 0 h 425819"/>
                      <a:gd name="connsiteX1" fmla="*/ 35203 w 35203"/>
                      <a:gd name="connsiteY1" fmla="*/ 20211 h 425819"/>
                      <a:gd name="connsiteX2" fmla="*/ 33058 w 35203"/>
                      <a:gd name="connsiteY2" fmla="*/ 425819 h 425819"/>
                      <a:gd name="connsiteX3" fmla="*/ 0 w 35203"/>
                      <a:gd name="connsiteY3" fmla="*/ 413943 h 425819"/>
                      <a:gd name="connsiteX4" fmla="*/ 4206 w 35203"/>
                      <a:gd name="connsiteY4" fmla="*/ 0 h 425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03" h="425819">
                        <a:moveTo>
                          <a:pt x="4206" y="0"/>
                        </a:moveTo>
                        <a:lnTo>
                          <a:pt x="35203" y="20211"/>
                        </a:lnTo>
                        <a:lnTo>
                          <a:pt x="33058" y="425819"/>
                        </a:lnTo>
                        <a:lnTo>
                          <a:pt x="0" y="413943"/>
                        </a:lnTo>
                        <a:lnTo>
                          <a:pt x="4206" y="0"/>
                        </a:ln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04" name="Rectangle 4098">
                    <a:extLst>
                      <a:ext uri="{FF2B5EF4-FFF2-40B4-BE49-F238E27FC236}">
                        <a16:creationId xmlns:a16="http://schemas.microsoft.com/office/drawing/2014/main" id="{87C67D67-E7CE-483C-9CF5-D63D42476BAC}"/>
                      </a:ext>
                    </a:extLst>
                  </p:cNvPr>
                  <p:cNvSpPr/>
                  <p:nvPr/>
                </p:nvSpPr>
                <p:spPr bwMode="auto">
                  <a:xfrm>
                    <a:off x="-2308678" y="741806"/>
                    <a:ext cx="36576" cy="323820"/>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05" name="Rectangle 4098">
                    <a:extLst>
                      <a:ext uri="{FF2B5EF4-FFF2-40B4-BE49-F238E27FC236}">
                        <a16:creationId xmlns:a16="http://schemas.microsoft.com/office/drawing/2014/main" id="{D83D1A9C-B7E7-470F-A15B-E055333F0739}"/>
                      </a:ext>
                    </a:extLst>
                  </p:cNvPr>
                  <p:cNvSpPr/>
                  <p:nvPr/>
                </p:nvSpPr>
                <p:spPr bwMode="auto">
                  <a:xfrm>
                    <a:off x="-2079843" y="855554"/>
                    <a:ext cx="36576" cy="360173"/>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39906"/>
                      <a:gd name="connsiteX1" fmla="*/ 41186 w 41186"/>
                      <a:gd name="connsiteY1" fmla="*/ 31682 h 439906"/>
                      <a:gd name="connsiteX2" fmla="*/ 39040 w 41186"/>
                      <a:gd name="connsiteY2" fmla="*/ 436080 h 439906"/>
                      <a:gd name="connsiteX3" fmla="*/ 230 w 41186"/>
                      <a:gd name="connsiteY3" fmla="*/ 439906 h 439906"/>
                      <a:gd name="connsiteX4" fmla="*/ 229 w 41186"/>
                      <a:gd name="connsiteY4" fmla="*/ 0 h 439906"/>
                      <a:gd name="connsiteX0" fmla="*/ 229 w 41186"/>
                      <a:gd name="connsiteY0" fmla="*/ 0 h 460015"/>
                      <a:gd name="connsiteX1" fmla="*/ 41186 w 41186"/>
                      <a:gd name="connsiteY1" fmla="*/ 31682 h 460015"/>
                      <a:gd name="connsiteX2" fmla="*/ 39040 w 41186"/>
                      <a:gd name="connsiteY2" fmla="*/ 436080 h 460015"/>
                      <a:gd name="connsiteX3" fmla="*/ 230 w 41186"/>
                      <a:gd name="connsiteY3" fmla="*/ 460015 h 460015"/>
                      <a:gd name="connsiteX4" fmla="*/ 229 w 41186"/>
                      <a:gd name="connsiteY4" fmla="*/ 0 h 460015"/>
                      <a:gd name="connsiteX0" fmla="*/ 2257 w 41068"/>
                      <a:gd name="connsiteY0" fmla="*/ 0 h 506938"/>
                      <a:gd name="connsiteX1" fmla="*/ 41068 w 41068"/>
                      <a:gd name="connsiteY1" fmla="*/ 78605 h 506938"/>
                      <a:gd name="connsiteX2" fmla="*/ 38922 w 41068"/>
                      <a:gd name="connsiteY2" fmla="*/ 483003 h 506938"/>
                      <a:gd name="connsiteX3" fmla="*/ 112 w 41068"/>
                      <a:gd name="connsiteY3" fmla="*/ 506938 h 506938"/>
                      <a:gd name="connsiteX4" fmla="*/ 2257 w 41068"/>
                      <a:gd name="connsiteY4" fmla="*/ 0 h 506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68" h="506938">
                        <a:moveTo>
                          <a:pt x="2257" y="0"/>
                        </a:moveTo>
                        <a:lnTo>
                          <a:pt x="41068" y="78605"/>
                        </a:lnTo>
                        <a:cubicBezTo>
                          <a:pt x="40353" y="213404"/>
                          <a:pt x="39637" y="348204"/>
                          <a:pt x="38922" y="483003"/>
                        </a:cubicBezTo>
                        <a:lnTo>
                          <a:pt x="112" y="506938"/>
                        </a:lnTo>
                        <a:cubicBezTo>
                          <a:pt x="-682" y="360820"/>
                          <a:pt x="3051" y="146118"/>
                          <a:pt x="2257"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101" name="Rectangle 4098">
                  <a:extLst>
                    <a:ext uri="{FF2B5EF4-FFF2-40B4-BE49-F238E27FC236}">
                      <a16:creationId xmlns:a16="http://schemas.microsoft.com/office/drawing/2014/main" id="{FF2281E0-C962-46E7-B94D-69DA7012A1E9}"/>
                    </a:ext>
                  </a:extLst>
                </p:cNvPr>
                <p:cNvSpPr/>
                <p:nvPr/>
              </p:nvSpPr>
              <p:spPr bwMode="auto">
                <a:xfrm>
                  <a:off x="8738635" y="4799880"/>
                  <a:ext cx="70201" cy="43814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93" name="Freeform: Shape 92">
                <a:extLst>
                  <a:ext uri="{FF2B5EF4-FFF2-40B4-BE49-F238E27FC236}">
                    <a16:creationId xmlns:a16="http://schemas.microsoft.com/office/drawing/2014/main" id="{8DE3C4AC-17E5-418C-957B-5CADC687F360}"/>
                  </a:ext>
                </a:extLst>
              </p:cNvPr>
              <p:cNvSpPr/>
              <p:nvPr/>
            </p:nvSpPr>
            <p:spPr bwMode="auto">
              <a:xfrm>
                <a:off x="8068101" y="5392335"/>
                <a:ext cx="240470" cy="334018"/>
              </a:xfrm>
              <a:custGeom>
                <a:avLst/>
                <a:gdLst>
                  <a:gd name="connsiteX0" fmla="*/ 188056 w 240470"/>
                  <a:gd name="connsiteY0" fmla="*/ 0 h 334018"/>
                  <a:gd name="connsiteX1" fmla="*/ 213083 w 240470"/>
                  <a:gd name="connsiteY1" fmla="*/ 53554 h 334018"/>
                  <a:gd name="connsiteX2" fmla="*/ 240470 w 240470"/>
                  <a:gd name="connsiteY2" fmla="*/ 110376 h 334018"/>
                  <a:gd name="connsiteX3" fmla="*/ 185055 w 240470"/>
                  <a:gd name="connsiteY3" fmla="*/ 169998 h 334018"/>
                  <a:gd name="connsiteX4" fmla="*/ 155845 w 240470"/>
                  <a:gd name="connsiteY4" fmla="*/ 200594 h 334018"/>
                  <a:gd name="connsiteX5" fmla="*/ 126893 w 240470"/>
                  <a:gd name="connsiteY5" fmla="*/ 229255 h 334018"/>
                  <a:gd name="connsiteX6" fmla="*/ 96440 w 240470"/>
                  <a:gd name="connsiteY6" fmla="*/ 258702 h 334018"/>
                  <a:gd name="connsiteX7" fmla="*/ 64998 w 240470"/>
                  <a:gd name="connsiteY7" fmla="*/ 285062 h 334018"/>
                  <a:gd name="connsiteX8" fmla="*/ 32312 w 240470"/>
                  <a:gd name="connsiteY8" fmla="*/ 310273 h 334018"/>
                  <a:gd name="connsiteX9" fmla="*/ 0 w 240470"/>
                  <a:gd name="connsiteY9" fmla="*/ 334018 h 334018"/>
                  <a:gd name="connsiteX10" fmla="*/ 0 w 240470"/>
                  <a:gd name="connsiteY10" fmla="*/ 193589 h 334018"/>
                  <a:gd name="connsiteX11" fmla="*/ 51187 w 240470"/>
                  <a:gd name="connsiteY11" fmla="*/ 136472 h 334018"/>
                  <a:gd name="connsiteX12" fmla="*/ 85157 w 240470"/>
                  <a:gd name="connsiteY12" fmla="*/ 101583 h 334018"/>
                  <a:gd name="connsiteX13" fmla="*/ 117626 w 240470"/>
                  <a:gd name="connsiteY13" fmla="*/ 67479 h 334018"/>
                  <a:gd name="connsiteX14" fmla="*/ 151596 w 240470"/>
                  <a:gd name="connsiteY14" fmla="*/ 32589 h 334018"/>
                  <a:gd name="connsiteX15" fmla="*/ 188056 w 240470"/>
                  <a:gd name="connsiteY15" fmla="*/ 0 h 334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0470" h="334018">
                    <a:moveTo>
                      <a:pt x="188056" y="0"/>
                    </a:moveTo>
                    <a:lnTo>
                      <a:pt x="213083" y="53554"/>
                    </a:lnTo>
                    <a:lnTo>
                      <a:pt x="240470" y="110376"/>
                    </a:lnTo>
                    <a:lnTo>
                      <a:pt x="185055" y="169998"/>
                    </a:lnTo>
                    <a:lnTo>
                      <a:pt x="155845" y="200594"/>
                    </a:lnTo>
                    <a:lnTo>
                      <a:pt x="126893" y="229255"/>
                    </a:lnTo>
                    <a:lnTo>
                      <a:pt x="96440" y="258702"/>
                    </a:lnTo>
                    <a:lnTo>
                      <a:pt x="64998" y="285062"/>
                    </a:lnTo>
                    <a:lnTo>
                      <a:pt x="32312" y="310273"/>
                    </a:lnTo>
                    <a:lnTo>
                      <a:pt x="0" y="334018"/>
                    </a:lnTo>
                    <a:lnTo>
                      <a:pt x="0" y="193589"/>
                    </a:lnTo>
                    <a:lnTo>
                      <a:pt x="51187" y="136472"/>
                    </a:lnTo>
                    <a:lnTo>
                      <a:pt x="85157" y="101583"/>
                    </a:lnTo>
                    <a:lnTo>
                      <a:pt x="117626" y="67479"/>
                    </a:lnTo>
                    <a:lnTo>
                      <a:pt x="151596" y="32589"/>
                    </a:lnTo>
                    <a:lnTo>
                      <a:pt x="188056" y="0"/>
                    </a:lnTo>
                    <a:close/>
                  </a:path>
                </a:pathLst>
              </a:custGeom>
              <a:grpFill/>
              <a:ln w="0">
                <a:noFill/>
                <a:miter lim="800000"/>
                <a:headEnd/>
                <a:tailEnd/>
              </a:ln>
            </p:spPr>
            <p:txBody>
              <a:bodyPr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10" name="Group 109">
              <a:extLst>
                <a:ext uri="{FF2B5EF4-FFF2-40B4-BE49-F238E27FC236}">
                  <a16:creationId xmlns:a16="http://schemas.microsoft.com/office/drawing/2014/main" id="{DAC038AD-E7D5-4382-A198-8313C3185E86}"/>
                </a:ext>
              </a:extLst>
            </p:cNvPr>
            <p:cNvGrpSpPr/>
            <p:nvPr/>
          </p:nvGrpSpPr>
          <p:grpSpPr>
            <a:xfrm rot="20990365">
              <a:off x="1898636" y="1900934"/>
              <a:ext cx="1695529" cy="507542"/>
              <a:chOff x="8010137" y="5314111"/>
              <a:chExt cx="2296430" cy="687417"/>
            </a:xfrm>
            <a:solidFill>
              <a:schemeClr val="bg2"/>
            </a:solidFill>
          </p:grpSpPr>
          <p:grpSp>
            <p:nvGrpSpPr>
              <p:cNvPr id="112" name="Group 111">
                <a:extLst>
                  <a:ext uri="{FF2B5EF4-FFF2-40B4-BE49-F238E27FC236}">
                    <a16:creationId xmlns:a16="http://schemas.microsoft.com/office/drawing/2014/main" id="{CFEF3B7D-4D23-4A96-9C0A-74B102B5D9DD}"/>
                  </a:ext>
                </a:extLst>
              </p:cNvPr>
              <p:cNvGrpSpPr/>
              <p:nvPr/>
            </p:nvGrpSpPr>
            <p:grpSpPr>
              <a:xfrm rot="453588">
                <a:off x="8010137" y="5314111"/>
                <a:ext cx="2296430" cy="687417"/>
                <a:chOff x="6601756" y="4762070"/>
                <a:chExt cx="2296430" cy="687417"/>
              </a:xfrm>
              <a:grpFill/>
            </p:grpSpPr>
            <p:sp>
              <p:nvSpPr>
                <p:cNvPr id="114" name="Freeform 79">
                  <a:extLst>
                    <a:ext uri="{FF2B5EF4-FFF2-40B4-BE49-F238E27FC236}">
                      <a16:creationId xmlns:a16="http://schemas.microsoft.com/office/drawing/2014/main" id="{C7235545-2E2D-4FA8-B18F-53612FFF0CE3}"/>
                    </a:ext>
                  </a:extLst>
                </p:cNvPr>
                <p:cNvSpPr>
                  <a:spLocks/>
                </p:cNvSpPr>
                <p:nvPr/>
              </p:nvSpPr>
              <p:spPr bwMode="auto">
                <a:xfrm>
                  <a:off x="6937031" y="4766994"/>
                  <a:ext cx="278385" cy="146457"/>
                </a:xfrm>
                <a:custGeom>
                  <a:avLst/>
                  <a:gdLst>
                    <a:gd name="T0" fmla="*/ 44 w 201"/>
                    <a:gd name="T1" fmla="*/ 150 h 150"/>
                    <a:gd name="T2" fmla="*/ 44 w 201"/>
                    <a:gd name="T3" fmla="*/ 150 h 150"/>
                    <a:gd name="T4" fmla="*/ 62 w 201"/>
                    <a:gd name="T5" fmla="*/ 122 h 150"/>
                    <a:gd name="T6" fmla="*/ 80 w 201"/>
                    <a:gd name="T7" fmla="*/ 96 h 150"/>
                    <a:gd name="T8" fmla="*/ 98 w 201"/>
                    <a:gd name="T9" fmla="*/ 74 h 150"/>
                    <a:gd name="T10" fmla="*/ 107 w 201"/>
                    <a:gd name="T11" fmla="*/ 64 h 150"/>
                    <a:gd name="T12" fmla="*/ 117 w 201"/>
                    <a:gd name="T13" fmla="*/ 55 h 150"/>
                    <a:gd name="T14" fmla="*/ 126 w 201"/>
                    <a:gd name="T15" fmla="*/ 46 h 150"/>
                    <a:gd name="T16" fmla="*/ 136 w 201"/>
                    <a:gd name="T17" fmla="*/ 39 h 150"/>
                    <a:gd name="T18" fmla="*/ 146 w 201"/>
                    <a:gd name="T19" fmla="*/ 32 h 150"/>
                    <a:gd name="T20" fmla="*/ 156 w 201"/>
                    <a:gd name="T21" fmla="*/ 27 h 150"/>
                    <a:gd name="T22" fmla="*/ 167 w 201"/>
                    <a:gd name="T23" fmla="*/ 23 h 150"/>
                    <a:gd name="T24" fmla="*/ 177 w 201"/>
                    <a:gd name="T25" fmla="*/ 20 h 150"/>
                    <a:gd name="T26" fmla="*/ 189 w 201"/>
                    <a:gd name="T27" fmla="*/ 18 h 150"/>
                    <a:gd name="T28" fmla="*/ 200 w 201"/>
                    <a:gd name="T29" fmla="*/ 18 h 150"/>
                    <a:gd name="T30" fmla="*/ 201 w 201"/>
                    <a:gd name="T31" fmla="*/ 0 h 150"/>
                    <a:gd name="T32" fmla="*/ 201 w 201"/>
                    <a:gd name="T33" fmla="*/ 0 h 150"/>
                    <a:gd name="T34" fmla="*/ 185 w 201"/>
                    <a:gd name="T35" fmla="*/ 0 h 150"/>
                    <a:gd name="T36" fmla="*/ 171 w 201"/>
                    <a:gd name="T37" fmla="*/ 1 h 150"/>
                    <a:gd name="T38" fmla="*/ 156 w 201"/>
                    <a:gd name="T39" fmla="*/ 2 h 150"/>
                    <a:gd name="T40" fmla="*/ 143 w 201"/>
                    <a:gd name="T41" fmla="*/ 6 h 150"/>
                    <a:gd name="T42" fmla="*/ 129 w 201"/>
                    <a:gd name="T43" fmla="*/ 9 h 150"/>
                    <a:gd name="T44" fmla="*/ 116 w 201"/>
                    <a:gd name="T45" fmla="*/ 13 h 150"/>
                    <a:gd name="T46" fmla="*/ 102 w 201"/>
                    <a:gd name="T47" fmla="*/ 18 h 150"/>
                    <a:gd name="T48" fmla="*/ 90 w 201"/>
                    <a:gd name="T49" fmla="*/ 23 h 150"/>
                    <a:gd name="T50" fmla="*/ 77 w 201"/>
                    <a:gd name="T51" fmla="*/ 30 h 150"/>
                    <a:gd name="T52" fmla="*/ 65 w 201"/>
                    <a:gd name="T53" fmla="*/ 37 h 150"/>
                    <a:gd name="T54" fmla="*/ 43 w 201"/>
                    <a:gd name="T55" fmla="*/ 53 h 150"/>
                    <a:gd name="T56" fmla="*/ 20 w 201"/>
                    <a:gd name="T57" fmla="*/ 71 h 150"/>
                    <a:gd name="T58" fmla="*/ 0 w 201"/>
                    <a:gd name="T59" fmla="*/ 90 h 150"/>
                    <a:gd name="T60" fmla="*/ 0 w 201"/>
                    <a:gd name="T61" fmla="*/ 90 h 150"/>
                    <a:gd name="T62" fmla="*/ 22 w 201"/>
                    <a:gd name="T63" fmla="*/ 119 h 150"/>
                    <a:gd name="T64" fmla="*/ 34 w 201"/>
                    <a:gd name="T65" fmla="*/ 134 h 150"/>
                    <a:gd name="T66" fmla="*/ 44 w 201"/>
                    <a:gd name="T67" fmla="*/ 150 h 150"/>
                    <a:gd name="T68" fmla="*/ 44 w 201"/>
                    <a:gd name="T69" fmla="*/ 150 h 1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01" h="150">
                      <a:moveTo>
                        <a:pt x="44" y="150"/>
                      </a:moveTo>
                      <a:lnTo>
                        <a:pt x="44" y="150"/>
                      </a:lnTo>
                      <a:lnTo>
                        <a:pt x="62" y="122"/>
                      </a:lnTo>
                      <a:lnTo>
                        <a:pt x="80" y="96"/>
                      </a:lnTo>
                      <a:lnTo>
                        <a:pt x="98" y="74"/>
                      </a:lnTo>
                      <a:lnTo>
                        <a:pt x="107" y="64"/>
                      </a:lnTo>
                      <a:lnTo>
                        <a:pt x="117" y="55"/>
                      </a:lnTo>
                      <a:lnTo>
                        <a:pt x="126" y="46"/>
                      </a:lnTo>
                      <a:lnTo>
                        <a:pt x="136" y="39"/>
                      </a:lnTo>
                      <a:lnTo>
                        <a:pt x="146" y="32"/>
                      </a:lnTo>
                      <a:lnTo>
                        <a:pt x="156" y="27"/>
                      </a:lnTo>
                      <a:lnTo>
                        <a:pt x="167" y="23"/>
                      </a:lnTo>
                      <a:lnTo>
                        <a:pt x="177" y="20"/>
                      </a:lnTo>
                      <a:lnTo>
                        <a:pt x="189" y="18"/>
                      </a:lnTo>
                      <a:lnTo>
                        <a:pt x="200" y="18"/>
                      </a:lnTo>
                      <a:lnTo>
                        <a:pt x="201" y="0"/>
                      </a:lnTo>
                      <a:lnTo>
                        <a:pt x="185" y="0"/>
                      </a:lnTo>
                      <a:lnTo>
                        <a:pt x="171" y="1"/>
                      </a:lnTo>
                      <a:lnTo>
                        <a:pt x="156" y="2"/>
                      </a:lnTo>
                      <a:lnTo>
                        <a:pt x="143" y="6"/>
                      </a:lnTo>
                      <a:lnTo>
                        <a:pt x="129" y="9"/>
                      </a:lnTo>
                      <a:lnTo>
                        <a:pt x="116" y="13"/>
                      </a:lnTo>
                      <a:lnTo>
                        <a:pt x="102" y="18"/>
                      </a:lnTo>
                      <a:lnTo>
                        <a:pt x="90" y="23"/>
                      </a:lnTo>
                      <a:lnTo>
                        <a:pt x="77" y="30"/>
                      </a:lnTo>
                      <a:lnTo>
                        <a:pt x="65" y="37"/>
                      </a:lnTo>
                      <a:lnTo>
                        <a:pt x="43" y="53"/>
                      </a:lnTo>
                      <a:lnTo>
                        <a:pt x="20" y="71"/>
                      </a:lnTo>
                      <a:lnTo>
                        <a:pt x="0" y="90"/>
                      </a:lnTo>
                      <a:lnTo>
                        <a:pt x="22" y="119"/>
                      </a:lnTo>
                      <a:lnTo>
                        <a:pt x="34" y="134"/>
                      </a:lnTo>
                      <a:lnTo>
                        <a:pt x="44"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5" name="Freeform 83">
                  <a:extLst>
                    <a:ext uri="{FF2B5EF4-FFF2-40B4-BE49-F238E27FC236}">
                      <a16:creationId xmlns:a16="http://schemas.microsoft.com/office/drawing/2014/main" id="{37505AB9-78FB-4A72-A016-80B7FB5D81BE}"/>
                    </a:ext>
                  </a:extLst>
                </p:cNvPr>
                <p:cNvSpPr>
                  <a:spLocks/>
                </p:cNvSpPr>
                <p:nvPr/>
              </p:nvSpPr>
              <p:spPr bwMode="auto">
                <a:xfrm>
                  <a:off x="6934261" y="4766994"/>
                  <a:ext cx="1638452" cy="682493"/>
                </a:xfrm>
                <a:custGeom>
                  <a:avLst/>
                  <a:gdLst>
                    <a:gd name="T0" fmla="*/ 816 w 1183"/>
                    <a:gd name="T1" fmla="*/ 681 h 699"/>
                    <a:gd name="T2" fmla="*/ 852 w 1183"/>
                    <a:gd name="T3" fmla="*/ 670 h 699"/>
                    <a:gd name="T4" fmla="*/ 885 w 1183"/>
                    <a:gd name="T5" fmla="*/ 646 h 699"/>
                    <a:gd name="T6" fmla="*/ 917 w 1183"/>
                    <a:gd name="T7" fmla="*/ 613 h 699"/>
                    <a:gd name="T8" fmla="*/ 956 w 1183"/>
                    <a:gd name="T9" fmla="*/ 554 h 699"/>
                    <a:gd name="T10" fmla="*/ 1012 w 1183"/>
                    <a:gd name="T11" fmla="*/ 448 h 699"/>
                    <a:gd name="T12" fmla="*/ 1090 w 1183"/>
                    <a:gd name="T13" fmla="*/ 289 h 699"/>
                    <a:gd name="T14" fmla="*/ 1134 w 1183"/>
                    <a:gd name="T15" fmla="*/ 213 h 699"/>
                    <a:gd name="T16" fmla="*/ 1183 w 1183"/>
                    <a:gd name="T17" fmla="*/ 316 h 699"/>
                    <a:gd name="T18" fmla="*/ 1112 w 1183"/>
                    <a:gd name="T19" fmla="*/ 454 h 699"/>
                    <a:gd name="T20" fmla="*/ 1053 w 1183"/>
                    <a:gd name="T21" fmla="*/ 549 h 699"/>
                    <a:gd name="T22" fmla="*/ 995 w 1183"/>
                    <a:gd name="T23" fmla="*/ 616 h 699"/>
                    <a:gd name="T24" fmla="*/ 957 w 1183"/>
                    <a:gd name="T25" fmla="*/ 649 h 699"/>
                    <a:gd name="T26" fmla="*/ 914 w 1183"/>
                    <a:gd name="T27" fmla="*/ 674 h 699"/>
                    <a:gd name="T28" fmla="*/ 870 w 1183"/>
                    <a:gd name="T29" fmla="*/ 691 h 699"/>
                    <a:gd name="T30" fmla="*/ 820 w 1183"/>
                    <a:gd name="T31" fmla="*/ 699 h 699"/>
                    <a:gd name="T32" fmla="*/ 786 w 1183"/>
                    <a:gd name="T33" fmla="*/ 699 h 699"/>
                    <a:gd name="T34" fmla="*/ 740 w 1183"/>
                    <a:gd name="T35" fmla="*/ 691 h 699"/>
                    <a:gd name="T36" fmla="*/ 699 w 1183"/>
                    <a:gd name="T37" fmla="*/ 675 h 699"/>
                    <a:gd name="T38" fmla="*/ 660 w 1183"/>
                    <a:gd name="T39" fmla="*/ 654 h 699"/>
                    <a:gd name="T40" fmla="*/ 614 w 1183"/>
                    <a:gd name="T41" fmla="*/ 615 h 699"/>
                    <a:gd name="T42" fmla="*/ 553 w 1183"/>
                    <a:gd name="T43" fmla="*/ 540 h 699"/>
                    <a:gd name="T44" fmla="*/ 500 w 1183"/>
                    <a:gd name="T45" fmla="*/ 453 h 699"/>
                    <a:gd name="T46" fmla="*/ 453 w 1183"/>
                    <a:gd name="T47" fmla="*/ 358 h 699"/>
                    <a:gd name="T48" fmla="*/ 351 w 1183"/>
                    <a:gd name="T49" fmla="*/ 150 h 699"/>
                    <a:gd name="T50" fmla="*/ 306 w 1183"/>
                    <a:gd name="T51" fmla="*/ 82 h 699"/>
                    <a:gd name="T52" fmla="*/ 266 w 1183"/>
                    <a:gd name="T53" fmla="*/ 41 h 699"/>
                    <a:gd name="T54" fmla="*/ 239 w 1183"/>
                    <a:gd name="T55" fmla="*/ 26 h 699"/>
                    <a:gd name="T56" fmla="*/ 211 w 1183"/>
                    <a:gd name="T57" fmla="*/ 19 h 699"/>
                    <a:gd name="T58" fmla="*/ 190 w 1183"/>
                    <a:gd name="T59" fmla="*/ 19 h 699"/>
                    <a:gd name="T60" fmla="*/ 157 w 1183"/>
                    <a:gd name="T61" fmla="*/ 28 h 699"/>
                    <a:gd name="T62" fmla="*/ 127 w 1183"/>
                    <a:gd name="T63" fmla="*/ 46 h 699"/>
                    <a:gd name="T64" fmla="*/ 99 w 1183"/>
                    <a:gd name="T65" fmla="*/ 74 h 699"/>
                    <a:gd name="T66" fmla="*/ 45 w 1183"/>
                    <a:gd name="T67" fmla="*/ 151 h 699"/>
                    <a:gd name="T68" fmla="*/ 23 w 1183"/>
                    <a:gd name="T69" fmla="*/ 120 h 699"/>
                    <a:gd name="T70" fmla="*/ 21 w 1183"/>
                    <a:gd name="T71" fmla="*/ 71 h 699"/>
                    <a:gd name="T72" fmla="*/ 78 w 1183"/>
                    <a:gd name="T73" fmla="*/ 30 h 699"/>
                    <a:gd name="T74" fmla="*/ 115 w 1183"/>
                    <a:gd name="T75" fmla="*/ 13 h 699"/>
                    <a:gd name="T76" fmla="*/ 157 w 1183"/>
                    <a:gd name="T77" fmla="*/ 3 h 699"/>
                    <a:gd name="T78" fmla="*/ 201 w 1183"/>
                    <a:gd name="T79" fmla="*/ 0 h 699"/>
                    <a:gd name="T80" fmla="*/ 233 w 1183"/>
                    <a:gd name="T81" fmla="*/ 2 h 699"/>
                    <a:gd name="T82" fmla="*/ 277 w 1183"/>
                    <a:gd name="T83" fmla="*/ 12 h 699"/>
                    <a:gd name="T84" fmla="*/ 318 w 1183"/>
                    <a:gd name="T85" fmla="*/ 30 h 699"/>
                    <a:gd name="T86" fmla="*/ 356 w 1183"/>
                    <a:gd name="T87" fmla="*/ 55 h 699"/>
                    <a:gd name="T88" fmla="*/ 412 w 1183"/>
                    <a:gd name="T89" fmla="*/ 107 h 699"/>
                    <a:gd name="T90" fmla="*/ 469 w 1183"/>
                    <a:gd name="T91" fmla="*/ 187 h 699"/>
                    <a:gd name="T92" fmla="*/ 520 w 1183"/>
                    <a:gd name="T93" fmla="*/ 278 h 699"/>
                    <a:gd name="T94" fmla="*/ 622 w 1183"/>
                    <a:gd name="T95" fmla="*/ 495 h 699"/>
                    <a:gd name="T96" fmla="*/ 665 w 1183"/>
                    <a:gd name="T97" fmla="*/ 575 h 699"/>
                    <a:gd name="T98" fmla="*/ 711 w 1183"/>
                    <a:gd name="T99" fmla="*/ 636 h 699"/>
                    <a:gd name="T100" fmla="*/ 745 w 1183"/>
                    <a:gd name="T101" fmla="*/ 664 h 699"/>
                    <a:gd name="T102" fmla="*/ 773 w 1183"/>
                    <a:gd name="T103" fmla="*/ 677 h 699"/>
                    <a:gd name="T104" fmla="*/ 802 w 1183"/>
                    <a:gd name="T105" fmla="*/ 681 h 6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3" h="699">
                      <a:moveTo>
                        <a:pt x="802" y="681"/>
                      </a:moveTo>
                      <a:lnTo>
                        <a:pt x="802" y="681"/>
                      </a:lnTo>
                      <a:lnTo>
                        <a:pt x="816" y="681"/>
                      </a:lnTo>
                      <a:lnTo>
                        <a:pt x="828" y="679"/>
                      </a:lnTo>
                      <a:lnTo>
                        <a:pt x="840" y="674"/>
                      </a:lnTo>
                      <a:lnTo>
                        <a:pt x="852" y="670"/>
                      </a:lnTo>
                      <a:lnTo>
                        <a:pt x="863" y="663"/>
                      </a:lnTo>
                      <a:lnTo>
                        <a:pt x="874" y="655"/>
                      </a:lnTo>
                      <a:lnTo>
                        <a:pt x="885" y="646"/>
                      </a:lnTo>
                      <a:lnTo>
                        <a:pt x="895" y="636"/>
                      </a:lnTo>
                      <a:lnTo>
                        <a:pt x="907" y="625"/>
                      </a:lnTo>
                      <a:lnTo>
                        <a:pt x="917" y="613"/>
                      </a:lnTo>
                      <a:lnTo>
                        <a:pt x="927" y="599"/>
                      </a:lnTo>
                      <a:lnTo>
                        <a:pt x="936" y="586"/>
                      </a:lnTo>
                      <a:lnTo>
                        <a:pt x="956" y="554"/>
                      </a:lnTo>
                      <a:lnTo>
                        <a:pt x="974" y="522"/>
                      </a:lnTo>
                      <a:lnTo>
                        <a:pt x="993" y="486"/>
                      </a:lnTo>
                      <a:lnTo>
                        <a:pt x="1012" y="448"/>
                      </a:lnTo>
                      <a:lnTo>
                        <a:pt x="1050" y="370"/>
                      </a:lnTo>
                      <a:lnTo>
                        <a:pt x="1070" y="329"/>
                      </a:lnTo>
                      <a:lnTo>
                        <a:pt x="1090" y="289"/>
                      </a:lnTo>
                      <a:lnTo>
                        <a:pt x="1111" y="251"/>
                      </a:lnTo>
                      <a:lnTo>
                        <a:pt x="1134" y="213"/>
                      </a:lnTo>
                      <a:lnTo>
                        <a:pt x="1158" y="263"/>
                      </a:lnTo>
                      <a:lnTo>
                        <a:pt x="1183" y="316"/>
                      </a:lnTo>
                      <a:lnTo>
                        <a:pt x="1148" y="385"/>
                      </a:lnTo>
                      <a:lnTo>
                        <a:pt x="1131" y="420"/>
                      </a:lnTo>
                      <a:lnTo>
                        <a:pt x="1112" y="454"/>
                      </a:lnTo>
                      <a:lnTo>
                        <a:pt x="1093" y="486"/>
                      </a:lnTo>
                      <a:lnTo>
                        <a:pt x="1074" y="519"/>
                      </a:lnTo>
                      <a:lnTo>
                        <a:pt x="1053" y="549"/>
                      </a:lnTo>
                      <a:lnTo>
                        <a:pt x="1030" y="577"/>
                      </a:lnTo>
                      <a:lnTo>
                        <a:pt x="1008" y="604"/>
                      </a:lnTo>
                      <a:lnTo>
                        <a:pt x="995" y="616"/>
                      </a:lnTo>
                      <a:lnTo>
                        <a:pt x="983" y="627"/>
                      </a:lnTo>
                      <a:lnTo>
                        <a:pt x="970" y="639"/>
                      </a:lnTo>
                      <a:lnTo>
                        <a:pt x="957" y="649"/>
                      </a:lnTo>
                      <a:lnTo>
                        <a:pt x="944" y="658"/>
                      </a:lnTo>
                      <a:lnTo>
                        <a:pt x="929" y="667"/>
                      </a:lnTo>
                      <a:lnTo>
                        <a:pt x="914" y="674"/>
                      </a:lnTo>
                      <a:lnTo>
                        <a:pt x="900" y="681"/>
                      </a:lnTo>
                      <a:lnTo>
                        <a:pt x="885" y="687"/>
                      </a:lnTo>
                      <a:lnTo>
                        <a:pt x="870" y="691"/>
                      </a:lnTo>
                      <a:lnTo>
                        <a:pt x="854" y="695"/>
                      </a:lnTo>
                      <a:lnTo>
                        <a:pt x="837" y="698"/>
                      </a:lnTo>
                      <a:lnTo>
                        <a:pt x="820" y="699"/>
                      </a:lnTo>
                      <a:lnTo>
                        <a:pt x="802" y="699"/>
                      </a:lnTo>
                      <a:lnTo>
                        <a:pt x="786" y="699"/>
                      </a:lnTo>
                      <a:lnTo>
                        <a:pt x="771" y="697"/>
                      </a:lnTo>
                      <a:lnTo>
                        <a:pt x="755" y="695"/>
                      </a:lnTo>
                      <a:lnTo>
                        <a:pt x="740" y="691"/>
                      </a:lnTo>
                      <a:lnTo>
                        <a:pt x="727" y="687"/>
                      </a:lnTo>
                      <a:lnTo>
                        <a:pt x="712" y="682"/>
                      </a:lnTo>
                      <a:lnTo>
                        <a:pt x="699" y="675"/>
                      </a:lnTo>
                      <a:lnTo>
                        <a:pt x="685" y="669"/>
                      </a:lnTo>
                      <a:lnTo>
                        <a:pt x="673" y="662"/>
                      </a:lnTo>
                      <a:lnTo>
                        <a:pt x="660" y="654"/>
                      </a:lnTo>
                      <a:lnTo>
                        <a:pt x="648" y="645"/>
                      </a:lnTo>
                      <a:lnTo>
                        <a:pt x="637" y="635"/>
                      </a:lnTo>
                      <a:lnTo>
                        <a:pt x="614" y="615"/>
                      </a:lnTo>
                      <a:lnTo>
                        <a:pt x="592" y="591"/>
                      </a:lnTo>
                      <a:lnTo>
                        <a:pt x="572" y="567"/>
                      </a:lnTo>
                      <a:lnTo>
                        <a:pt x="553" y="540"/>
                      </a:lnTo>
                      <a:lnTo>
                        <a:pt x="535" y="512"/>
                      </a:lnTo>
                      <a:lnTo>
                        <a:pt x="517" y="483"/>
                      </a:lnTo>
                      <a:lnTo>
                        <a:pt x="500" y="453"/>
                      </a:lnTo>
                      <a:lnTo>
                        <a:pt x="484" y="422"/>
                      </a:lnTo>
                      <a:lnTo>
                        <a:pt x="453" y="358"/>
                      </a:lnTo>
                      <a:lnTo>
                        <a:pt x="395" y="234"/>
                      </a:lnTo>
                      <a:lnTo>
                        <a:pt x="366" y="177"/>
                      </a:lnTo>
                      <a:lnTo>
                        <a:pt x="351" y="150"/>
                      </a:lnTo>
                      <a:lnTo>
                        <a:pt x="337" y="125"/>
                      </a:lnTo>
                      <a:lnTo>
                        <a:pt x="322" y="102"/>
                      </a:lnTo>
                      <a:lnTo>
                        <a:pt x="306" y="82"/>
                      </a:lnTo>
                      <a:lnTo>
                        <a:pt x="291" y="64"/>
                      </a:lnTo>
                      <a:lnTo>
                        <a:pt x="275" y="48"/>
                      </a:lnTo>
                      <a:lnTo>
                        <a:pt x="266" y="41"/>
                      </a:lnTo>
                      <a:lnTo>
                        <a:pt x="257" y="36"/>
                      </a:lnTo>
                      <a:lnTo>
                        <a:pt x="248" y="30"/>
                      </a:lnTo>
                      <a:lnTo>
                        <a:pt x="239" y="26"/>
                      </a:lnTo>
                      <a:lnTo>
                        <a:pt x="230" y="22"/>
                      </a:lnTo>
                      <a:lnTo>
                        <a:pt x="221" y="20"/>
                      </a:lnTo>
                      <a:lnTo>
                        <a:pt x="211" y="19"/>
                      </a:lnTo>
                      <a:lnTo>
                        <a:pt x="201" y="18"/>
                      </a:lnTo>
                      <a:lnTo>
                        <a:pt x="190" y="19"/>
                      </a:lnTo>
                      <a:lnTo>
                        <a:pt x="178" y="20"/>
                      </a:lnTo>
                      <a:lnTo>
                        <a:pt x="167" y="23"/>
                      </a:lnTo>
                      <a:lnTo>
                        <a:pt x="157" y="28"/>
                      </a:lnTo>
                      <a:lnTo>
                        <a:pt x="147" y="32"/>
                      </a:lnTo>
                      <a:lnTo>
                        <a:pt x="137" y="39"/>
                      </a:lnTo>
                      <a:lnTo>
                        <a:pt x="127" y="46"/>
                      </a:lnTo>
                      <a:lnTo>
                        <a:pt x="117" y="55"/>
                      </a:lnTo>
                      <a:lnTo>
                        <a:pt x="108" y="64"/>
                      </a:lnTo>
                      <a:lnTo>
                        <a:pt x="99" y="74"/>
                      </a:lnTo>
                      <a:lnTo>
                        <a:pt x="79" y="96"/>
                      </a:lnTo>
                      <a:lnTo>
                        <a:pt x="63" y="122"/>
                      </a:lnTo>
                      <a:lnTo>
                        <a:pt x="45" y="151"/>
                      </a:lnTo>
                      <a:lnTo>
                        <a:pt x="34" y="134"/>
                      </a:lnTo>
                      <a:lnTo>
                        <a:pt x="23" y="120"/>
                      </a:lnTo>
                      <a:lnTo>
                        <a:pt x="0" y="91"/>
                      </a:lnTo>
                      <a:lnTo>
                        <a:pt x="21" y="71"/>
                      </a:lnTo>
                      <a:lnTo>
                        <a:pt x="43" y="53"/>
                      </a:lnTo>
                      <a:lnTo>
                        <a:pt x="66" y="37"/>
                      </a:lnTo>
                      <a:lnTo>
                        <a:pt x="78" y="30"/>
                      </a:lnTo>
                      <a:lnTo>
                        <a:pt x="91" y="23"/>
                      </a:lnTo>
                      <a:lnTo>
                        <a:pt x="103" y="18"/>
                      </a:lnTo>
                      <a:lnTo>
                        <a:pt x="115" y="13"/>
                      </a:lnTo>
                      <a:lnTo>
                        <a:pt x="129" y="9"/>
                      </a:lnTo>
                      <a:lnTo>
                        <a:pt x="142" y="6"/>
                      </a:lnTo>
                      <a:lnTo>
                        <a:pt x="157" y="3"/>
                      </a:lnTo>
                      <a:lnTo>
                        <a:pt x="172" y="1"/>
                      </a:lnTo>
                      <a:lnTo>
                        <a:pt x="186" y="0"/>
                      </a:lnTo>
                      <a:lnTo>
                        <a:pt x="201" y="0"/>
                      </a:lnTo>
                      <a:lnTo>
                        <a:pt x="218" y="1"/>
                      </a:lnTo>
                      <a:lnTo>
                        <a:pt x="233" y="2"/>
                      </a:lnTo>
                      <a:lnTo>
                        <a:pt x="248" y="4"/>
                      </a:lnTo>
                      <a:lnTo>
                        <a:pt x="263" y="8"/>
                      </a:lnTo>
                      <a:lnTo>
                        <a:pt x="277" y="12"/>
                      </a:lnTo>
                      <a:lnTo>
                        <a:pt x="292" y="18"/>
                      </a:lnTo>
                      <a:lnTo>
                        <a:pt x="305" y="23"/>
                      </a:lnTo>
                      <a:lnTo>
                        <a:pt x="318" y="30"/>
                      </a:lnTo>
                      <a:lnTo>
                        <a:pt x="331" y="38"/>
                      </a:lnTo>
                      <a:lnTo>
                        <a:pt x="344" y="46"/>
                      </a:lnTo>
                      <a:lnTo>
                        <a:pt x="356" y="55"/>
                      </a:lnTo>
                      <a:lnTo>
                        <a:pt x="367" y="64"/>
                      </a:lnTo>
                      <a:lnTo>
                        <a:pt x="390" y="85"/>
                      </a:lnTo>
                      <a:lnTo>
                        <a:pt x="412" y="107"/>
                      </a:lnTo>
                      <a:lnTo>
                        <a:pt x="432" y="132"/>
                      </a:lnTo>
                      <a:lnTo>
                        <a:pt x="451" y="159"/>
                      </a:lnTo>
                      <a:lnTo>
                        <a:pt x="469" y="187"/>
                      </a:lnTo>
                      <a:lnTo>
                        <a:pt x="487" y="216"/>
                      </a:lnTo>
                      <a:lnTo>
                        <a:pt x="504" y="246"/>
                      </a:lnTo>
                      <a:lnTo>
                        <a:pt x="520" y="278"/>
                      </a:lnTo>
                      <a:lnTo>
                        <a:pt x="550" y="342"/>
                      </a:lnTo>
                      <a:lnTo>
                        <a:pt x="608" y="466"/>
                      </a:lnTo>
                      <a:lnTo>
                        <a:pt x="622" y="495"/>
                      </a:lnTo>
                      <a:lnTo>
                        <a:pt x="636" y="523"/>
                      </a:lnTo>
                      <a:lnTo>
                        <a:pt x="650" y="550"/>
                      </a:lnTo>
                      <a:lnTo>
                        <a:pt x="665" y="575"/>
                      </a:lnTo>
                      <a:lnTo>
                        <a:pt x="680" y="597"/>
                      </a:lnTo>
                      <a:lnTo>
                        <a:pt x="695" y="618"/>
                      </a:lnTo>
                      <a:lnTo>
                        <a:pt x="711" y="636"/>
                      </a:lnTo>
                      <a:lnTo>
                        <a:pt x="728" y="652"/>
                      </a:lnTo>
                      <a:lnTo>
                        <a:pt x="737" y="659"/>
                      </a:lnTo>
                      <a:lnTo>
                        <a:pt x="745" y="664"/>
                      </a:lnTo>
                      <a:lnTo>
                        <a:pt x="754" y="669"/>
                      </a:lnTo>
                      <a:lnTo>
                        <a:pt x="763" y="673"/>
                      </a:lnTo>
                      <a:lnTo>
                        <a:pt x="773" y="677"/>
                      </a:lnTo>
                      <a:lnTo>
                        <a:pt x="782" y="679"/>
                      </a:lnTo>
                      <a:lnTo>
                        <a:pt x="792" y="681"/>
                      </a:lnTo>
                      <a:lnTo>
                        <a:pt x="802" y="681"/>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6" name="Freeform 84">
                  <a:extLst>
                    <a:ext uri="{FF2B5EF4-FFF2-40B4-BE49-F238E27FC236}">
                      <a16:creationId xmlns:a16="http://schemas.microsoft.com/office/drawing/2014/main" id="{299AD6AF-6E49-487D-85DD-421739CEA10D}"/>
                    </a:ext>
                  </a:extLst>
                </p:cNvPr>
                <p:cNvSpPr>
                  <a:spLocks/>
                </p:cNvSpPr>
                <p:nvPr/>
              </p:nvSpPr>
              <p:spPr bwMode="auto">
                <a:xfrm>
                  <a:off x="8619801" y="4779687"/>
                  <a:ext cx="278385" cy="146457"/>
                </a:xfrm>
                <a:custGeom>
                  <a:avLst/>
                  <a:gdLst>
                    <a:gd name="T0" fmla="*/ 45 w 201"/>
                    <a:gd name="T1" fmla="*/ 150 h 150"/>
                    <a:gd name="T2" fmla="*/ 45 w 201"/>
                    <a:gd name="T3" fmla="*/ 150 h 150"/>
                    <a:gd name="T4" fmla="*/ 62 w 201"/>
                    <a:gd name="T5" fmla="*/ 122 h 150"/>
                    <a:gd name="T6" fmla="*/ 80 w 201"/>
                    <a:gd name="T7" fmla="*/ 97 h 150"/>
                    <a:gd name="T8" fmla="*/ 98 w 201"/>
                    <a:gd name="T9" fmla="*/ 74 h 150"/>
                    <a:gd name="T10" fmla="*/ 108 w 201"/>
                    <a:gd name="T11" fmla="*/ 64 h 150"/>
                    <a:gd name="T12" fmla="*/ 117 w 201"/>
                    <a:gd name="T13" fmla="*/ 55 h 150"/>
                    <a:gd name="T14" fmla="*/ 127 w 201"/>
                    <a:gd name="T15" fmla="*/ 46 h 150"/>
                    <a:gd name="T16" fmla="*/ 137 w 201"/>
                    <a:gd name="T17" fmla="*/ 40 h 150"/>
                    <a:gd name="T18" fmla="*/ 147 w 201"/>
                    <a:gd name="T19" fmla="*/ 33 h 150"/>
                    <a:gd name="T20" fmla="*/ 157 w 201"/>
                    <a:gd name="T21" fmla="*/ 27 h 150"/>
                    <a:gd name="T22" fmla="*/ 167 w 201"/>
                    <a:gd name="T23" fmla="*/ 24 h 150"/>
                    <a:gd name="T24" fmla="*/ 179 w 201"/>
                    <a:gd name="T25" fmla="*/ 21 h 150"/>
                    <a:gd name="T26" fmla="*/ 190 w 201"/>
                    <a:gd name="T27" fmla="*/ 18 h 150"/>
                    <a:gd name="T28" fmla="*/ 201 w 201"/>
                    <a:gd name="T29" fmla="*/ 18 h 150"/>
                    <a:gd name="T30" fmla="*/ 201 w 201"/>
                    <a:gd name="T31" fmla="*/ 0 h 150"/>
                    <a:gd name="T32" fmla="*/ 201 w 201"/>
                    <a:gd name="T33" fmla="*/ 0 h 150"/>
                    <a:gd name="T34" fmla="*/ 186 w 201"/>
                    <a:gd name="T35" fmla="*/ 0 h 150"/>
                    <a:gd name="T36" fmla="*/ 171 w 201"/>
                    <a:gd name="T37" fmla="*/ 1 h 150"/>
                    <a:gd name="T38" fmla="*/ 157 w 201"/>
                    <a:gd name="T39" fmla="*/ 4 h 150"/>
                    <a:gd name="T40" fmla="*/ 143 w 201"/>
                    <a:gd name="T41" fmla="*/ 6 h 150"/>
                    <a:gd name="T42" fmla="*/ 129 w 201"/>
                    <a:gd name="T43" fmla="*/ 9 h 150"/>
                    <a:gd name="T44" fmla="*/ 116 w 201"/>
                    <a:gd name="T45" fmla="*/ 14 h 150"/>
                    <a:gd name="T46" fmla="*/ 103 w 201"/>
                    <a:gd name="T47" fmla="*/ 18 h 150"/>
                    <a:gd name="T48" fmla="*/ 91 w 201"/>
                    <a:gd name="T49" fmla="*/ 24 h 150"/>
                    <a:gd name="T50" fmla="*/ 78 w 201"/>
                    <a:gd name="T51" fmla="*/ 31 h 150"/>
                    <a:gd name="T52" fmla="*/ 66 w 201"/>
                    <a:gd name="T53" fmla="*/ 37 h 150"/>
                    <a:gd name="T54" fmla="*/ 43 w 201"/>
                    <a:gd name="T55" fmla="*/ 53 h 150"/>
                    <a:gd name="T56" fmla="*/ 21 w 201"/>
                    <a:gd name="T57" fmla="*/ 71 h 150"/>
                    <a:gd name="T58" fmla="*/ 0 w 201"/>
                    <a:gd name="T59" fmla="*/ 91 h 150"/>
                    <a:gd name="T60" fmla="*/ 0 w 201"/>
                    <a:gd name="T61" fmla="*/ 91 h 150"/>
                    <a:gd name="T62" fmla="*/ 23 w 201"/>
                    <a:gd name="T63" fmla="*/ 119 h 150"/>
                    <a:gd name="T64" fmla="*/ 34 w 201"/>
                    <a:gd name="T65" fmla="*/ 135 h 150"/>
                    <a:gd name="T66" fmla="*/ 45 w 201"/>
                    <a:gd name="T67" fmla="*/ 150 h 150"/>
                    <a:gd name="T68" fmla="*/ 45 w 201"/>
                    <a:gd name="T69" fmla="*/ 150 h 1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01" h="150">
                      <a:moveTo>
                        <a:pt x="45" y="150"/>
                      </a:moveTo>
                      <a:lnTo>
                        <a:pt x="45" y="150"/>
                      </a:lnTo>
                      <a:lnTo>
                        <a:pt x="62" y="122"/>
                      </a:lnTo>
                      <a:lnTo>
                        <a:pt x="80" y="97"/>
                      </a:lnTo>
                      <a:lnTo>
                        <a:pt x="98" y="74"/>
                      </a:lnTo>
                      <a:lnTo>
                        <a:pt x="108" y="64"/>
                      </a:lnTo>
                      <a:lnTo>
                        <a:pt x="117" y="55"/>
                      </a:lnTo>
                      <a:lnTo>
                        <a:pt x="127" y="46"/>
                      </a:lnTo>
                      <a:lnTo>
                        <a:pt x="137" y="40"/>
                      </a:lnTo>
                      <a:lnTo>
                        <a:pt x="147" y="33"/>
                      </a:lnTo>
                      <a:lnTo>
                        <a:pt x="157" y="27"/>
                      </a:lnTo>
                      <a:lnTo>
                        <a:pt x="167" y="24"/>
                      </a:lnTo>
                      <a:lnTo>
                        <a:pt x="179" y="21"/>
                      </a:lnTo>
                      <a:lnTo>
                        <a:pt x="190" y="18"/>
                      </a:lnTo>
                      <a:lnTo>
                        <a:pt x="201" y="18"/>
                      </a:lnTo>
                      <a:lnTo>
                        <a:pt x="201" y="0"/>
                      </a:lnTo>
                      <a:lnTo>
                        <a:pt x="186" y="0"/>
                      </a:lnTo>
                      <a:lnTo>
                        <a:pt x="171" y="1"/>
                      </a:lnTo>
                      <a:lnTo>
                        <a:pt x="157" y="4"/>
                      </a:lnTo>
                      <a:lnTo>
                        <a:pt x="143" y="6"/>
                      </a:lnTo>
                      <a:lnTo>
                        <a:pt x="129" y="9"/>
                      </a:lnTo>
                      <a:lnTo>
                        <a:pt x="116" y="14"/>
                      </a:lnTo>
                      <a:lnTo>
                        <a:pt x="103" y="18"/>
                      </a:lnTo>
                      <a:lnTo>
                        <a:pt x="91" y="24"/>
                      </a:lnTo>
                      <a:lnTo>
                        <a:pt x="78" y="31"/>
                      </a:lnTo>
                      <a:lnTo>
                        <a:pt x="66" y="37"/>
                      </a:lnTo>
                      <a:lnTo>
                        <a:pt x="43" y="53"/>
                      </a:lnTo>
                      <a:lnTo>
                        <a:pt x="21" y="71"/>
                      </a:lnTo>
                      <a:lnTo>
                        <a:pt x="0" y="91"/>
                      </a:lnTo>
                      <a:lnTo>
                        <a:pt x="23" y="119"/>
                      </a:lnTo>
                      <a:lnTo>
                        <a:pt x="34" y="135"/>
                      </a:lnTo>
                      <a:lnTo>
                        <a:pt x="45" y="150"/>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7" name="Freeform 86">
                  <a:extLst>
                    <a:ext uri="{FF2B5EF4-FFF2-40B4-BE49-F238E27FC236}">
                      <a16:creationId xmlns:a16="http://schemas.microsoft.com/office/drawing/2014/main" id="{05B147E1-253E-4F10-8757-EC00E42A218C}"/>
                    </a:ext>
                  </a:extLst>
                </p:cNvPr>
                <p:cNvSpPr>
                  <a:spLocks/>
                </p:cNvSpPr>
                <p:nvPr/>
              </p:nvSpPr>
              <p:spPr bwMode="auto">
                <a:xfrm>
                  <a:off x="7769414" y="4774805"/>
                  <a:ext cx="1120462" cy="614146"/>
                </a:xfrm>
                <a:custGeom>
                  <a:avLst/>
                  <a:gdLst>
                    <a:gd name="T0" fmla="*/ 0 w 809"/>
                    <a:gd name="T1" fmla="*/ 384 h 629"/>
                    <a:gd name="T2" fmla="*/ 49 w 809"/>
                    <a:gd name="T3" fmla="*/ 487 h 629"/>
                    <a:gd name="T4" fmla="*/ 71 w 809"/>
                    <a:gd name="T5" fmla="*/ 449 h 629"/>
                    <a:gd name="T6" fmla="*/ 113 w 809"/>
                    <a:gd name="T7" fmla="*/ 371 h 629"/>
                    <a:gd name="T8" fmla="*/ 170 w 809"/>
                    <a:gd name="T9" fmla="*/ 252 h 629"/>
                    <a:gd name="T10" fmla="*/ 208 w 809"/>
                    <a:gd name="T11" fmla="*/ 179 h 629"/>
                    <a:gd name="T12" fmla="*/ 246 w 809"/>
                    <a:gd name="T13" fmla="*/ 114 h 629"/>
                    <a:gd name="T14" fmla="*/ 265 w 809"/>
                    <a:gd name="T15" fmla="*/ 87 h 629"/>
                    <a:gd name="T16" fmla="*/ 287 w 809"/>
                    <a:gd name="T17" fmla="*/ 64 h 629"/>
                    <a:gd name="T18" fmla="*/ 308 w 809"/>
                    <a:gd name="T19" fmla="*/ 45 h 629"/>
                    <a:gd name="T20" fmla="*/ 331 w 809"/>
                    <a:gd name="T21" fmla="*/ 30 h 629"/>
                    <a:gd name="T22" fmla="*/ 354 w 809"/>
                    <a:gd name="T23" fmla="*/ 21 h 629"/>
                    <a:gd name="T24" fmla="*/ 380 w 809"/>
                    <a:gd name="T25" fmla="*/ 19 h 629"/>
                    <a:gd name="T26" fmla="*/ 380 w 809"/>
                    <a:gd name="T27" fmla="*/ 19 h 629"/>
                    <a:gd name="T28" fmla="*/ 412 w 809"/>
                    <a:gd name="T29" fmla="*/ 23 h 629"/>
                    <a:gd name="T30" fmla="*/ 441 w 809"/>
                    <a:gd name="T31" fmla="*/ 38 h 629"/>
                    <a:gd name="T32" fmla="*/ 468 w 809"/>
                    <a:gd name="T33" fmla="*/ 60 h 629"/>
                    <a:gd name="T34" fmla="*/ 494 w 809"/>
                    <a:gd name="T35" fmla="*/ 91 h 629"/>
                    <a:gd name="T36" fmla="*/ 517 w 809"/>
                    <a:gd name="T37" fmla="*/ 126 h 629"/>
                    <a:gd name="T38" fmla="*/ 541 w 809"/>
                    <a:gd name="T39" fmla="*/ 167 h 629"/>
                    <a:gd name="T40" fmla="*/ 587 w 809"/>
                    <a:gd name="T41" fmla="*/ 260 h 629"/>
                    <a:gd name="T42" fmla="*/ 658 w 809"/>
                    <a:gd name="T43" fmla="*/ 412 h 629"/>
                    <a:gd name="T44" fmla="*/ 697 w 809"/>
                    <a:gd name="T45" fmla="*/ 486 h 629"/>
                    <a:gd name="T46" fmla="*/ 725 w 809"/>
                    <a:gd name="T47" fmla="*/ 532 h 629"/>
                    <a:gd name="T48" fmla="*/ 757 w 809"/>
                    <a:gd name="T49" fmla="*/ 574 h 629"/>
                    <a:gd name="T50" fmla="*/ 790 w 809"/>
                    <a:gd name="T51" fmla="*/ 613 h 629"/>
                    <a:gd name="T52" fmla="*/ 809 w 809"/>
                    <a:gd name="T53" fmla="*/ 510 h 629"/>
                    <a:gd name="T54" fmla="*/ 790 w 809"/>
                    <a:gd name="T55" fmla="*/ 471 h 629"/>
                    <a:gd name="T56" fmla="*/ 732 w 809"/>
                    <a:gd name="T57" fmla="*/ 346 h 629"/>
                    <a:gd name="T58" fmla="*/ 690 w 809"/>
                    <a:gd name="T59" fmla="*/ 261 h 629"/>
                    <a:gd name="T60" fmla="*/ 644 w 809"/>
                    <a:gd name="T61" fmla="*/ 181 h 629"/>
                    <a:gd name="T62" fmla="*/ 618 w 809"/>
                    <a:gd name="T63" fmla="*/ 144 h 629"/>
                    <a:gd name="T64" fmla="*/ 591 w 809"/>
                    <a:gd name="T65" fmla="*/ 110 h 629"/>
                    <a:gd name="T66" fmla="*/ 562 w 809"/>
                    <a:gd name="T67" fmla="*/ 79 h 629"/>
                    <a:gd name="T68" fmla="*/ 532 w 809"/>
                    <a:gd name="T69" fmla="*/ 52 h 629"/>
                    <a:gd name="T70" fmla="*/ 498 w 809"/>
                    <a:gd name="T71" fmla="*/ 31 h 629"/>
                    <a:gd name="T72" fmla="*/ 461 w 809"/>
                    <a:gd name="T73" fmla="*/ 14 h 629"/>
                    <a:gd name="T74" fmla="*/ 423 w 809"/>
                    <a:gd name="T75" fmla="*/ 4 h 629"/>
                    <a:gd name="T76" fmla="*/ 380 w 809"/>
                    <a:gd name="T77" fmla="*/ 0 h 629"/>
                    <a:gd name="T78" fmla="*/ 380 w 809"/>
                    <a:gd name="T79" fmla="*/ 1 h 629"/>
                    <a:gd name="T80" fmla="*/ 345 w 809"/>
                    <a:gd name="T81" fmla="*/ 2 h 629"/>
                    <a:gd name="T82" fmla="*/ 313 w 809"/>
                    <a:gd name="T83" fmla="*/ 9 h 629"/>
                    <a:gd name="T84" fmla="*/ 282 w 809"/>
                    <a:gd name="T85" fmla="*/ 20 h 629"/>
                    <a:gd name="T86" fmla="*/ 253 w 809"/>
                    <a:gd name="T87" fmla="*/ 33 h 629"/>
                    <a:gd name="T88" fmla="*/ 225 w 809"/>
                    <a:gd name="T89" fmla="*/ 51 h 629"/>
                    <a:gd name="T90" fmla="*/ 199 w 809"/>
                    <a:gd name="T91" fmla="*/ 73 h 629"/>
                    <a:gd name="T92" fmla="*/ 176 w 809"/>
                    <a:gd name="T93" fmla="*/ 96 h 629"/>
                    <a:gd name="T94" fmla="*/ 129 w 809"/>
                    <a:gd name="T95" fmla="*/ 151 h 629"/>
                    <a:gd name="T96" fmla="*/ 89 w 809"/>
                    <a:gd name="T97" fmla="*/ 214 h 629"/>
                    <a:gd name="T98" fmla="*/ 52 w 809"/>
                    <a:gd name="T99" fmla="*/ 280 h 629"/>
                    <a:gd name="T100" fmla="*/ 0 w 809"/>
                    <a:gd name="T101" fmla="*/ 384 h 62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09" h="629">
                      <a:moveTo>
                        <a:pt x="0" y="384"/>
                      </a:moveTo>
                      <a:lnTo>
                        <a:pt x="0" y="384"/>
                      </a:lnTo>
                      <a:lnTo>
                        <a:pt x="24" y="437"/>
                      </a:lnTo>
                      <a:lnTo>
                        <a:pt x="49" y="487"/>
                      </a:lnTo>
                      <a:lnTo>
                        <a:pt x="71" y="449"/>
                      </a:lnTo>
                      <a:lnTo>
                        <a:pt x="92" y="411"/>
                      </a:lnTo>
                      <a:lnTo>
                        <a:pt x="113" y="371"/>
                      </a:lnTo>
                      <a:lnTo>
                        <a:pt x="133" y="330"/>
                      </a:lnTo>
                      <a:lnTo>
                        <a:pt x="170" y="252"/>
                      </a:lnTo>
                      <a:lnTo>
                        <a:pt x="189" y="215"/>
                      </a:lnTo>
                      <a:lnTo>
                        <a:pt x="208" y="179"/>
                      </a:lnTo>
                      <a:lnTo>
                        <a:pt x="227" y="145"/>
                      </a:lnTo>
                      <a:lnTo>
                        <a:pt x="246" y="114"/>
                      </a:lnTo>
                      <a:lnTo>
                        <a:pt x="256" y="101"/>
                      </a:lnTo>
                      <a:lnTo>
                        <a:pt x="265" y="87"/>
                      </a:lnTo>
                      <a:lnTo>
                        <a:pt x="277" y="75"/>
                      </a:lnTo>
                      <a:lnTo>
                        <a:pt x="287" y="64"/>
                      </a:lnTo>
                      <a:lnTo>
                        <a:pt x="297" y="54"/>
                      </a:lnTo>
                      <a:lnTo>
                        <a:pt x="308" y="45"/>
                      </a:lnTo>
                      <a:lnTo>
                        <a:pt x="319" y="37"/>
                      </a:lnTo>
                      <a:lnTo>
                        <a:pt x="331" y="30"/>
                      </a:lnTo>
                      <a:lnTo>
                        <a:pt x="343" y="26"/>
                      </a:lnTo>
                      <a:lnTo>
                        <a:pt x="354" y="21"/>
                      </a:lnTo>
                      <a:lnTo>
                        <a:pt x="368" y="19"/>
                      </a:lnTo>
                      <a:lnTo>
                        <a:pt x="380" y="19"/>
                      </a:lnTo>
                      <a:lnTo>
                        <a:pt x="396" y="20"/>
                      </a:lnTo>
                      <a:lnTo>
                        <a:pt x="412" y="23"/>
                      </a:lnTo>
                      <a:lnTo>
                        <a:pt x="426" y="30"/>
                      </a:lnTo>
                      <a:lnTo>
                        <a:pt x="441" y="38"/>
                      </a:lnTo>
                      <a:lnTo>
                        <a:pt x="454" y="49"/>
                      </a:lnTo>
                      <a:lnTo>
                        <a:pt x="468" y="60"/>
                      </a:lnTo>
                      <a:lnTo>
                        <a:pt x="481" y="75"/>
                      </a:lnTo>
                      <a:lnTo>
                        <a:pt x="494" y="91"/>
                      </a:lnTo>
                      <a:lnTo>
                        <a:pt x="506" y="107"/>
                      </a:lnTo>
                      <a:lnTo>
                        <a:pt x="517" y="126"/>
                      </a:lnTo>
                      <a:lnTo>
                        <a:pt x="530" y="147"/>
                      </a:lnTo>
                      <a:lnTo>
                        <a:pt x="541" y="167"/>
                      </a:lnTo>
                      <a:lnTo>
                        <a:pt x="563" y="212"/>
                      </a:lnTo>
                      <a:lnTo>
                        <a:pt x="587" y="260"/>
                      </a:lnTo>
                      <a:lnTo>
                        <a:pt x="633" y="361"/>
                      </a:lnTo>
                      <a:lnTo>
                        <a:pt x="658" y="412"/>
                      </a:lnTo>
                      <a:lnTo>
                        <a:pt x="684" y="461"/>
                      </a:lnTo>
                      <a:lnTo>
                        <a:pt x="697" y="486"/>
                      </a:lnTo>
                      <a:lnTo>
                        <a:pt x="710" y="510"/>
                      </a:lnTo>
                      <a:lnTo>
                        <a:pt x="725" y="532"/>
                      </a:lnTo>
                      <a:lnTo>
                        <a:pt x="741" y="554"/>
                      </a:lnTo>
                      <a:lnTo>
                        <a:pt x="757" y="574"/>
                      </a:lnTo>
                      <a:lnTo>
                        <a:pt x="773" y="595"/>
                      </a:lnTo>
                      <a:lnTo>
                        <a:pt x="790" y="613"/>
                      </a:lnTo>
                      <a:lnTo>
                        <a:pt x="808" y="629"/>
                      </a:lnTo>
                      <a:lnTo>
                        <a:pt x="809" y="510"/>
                      </a:lnTo>
                      <a:lnTo>
                        <a:pt x="790" y="471"/>
                      </a:lnTo>
                      <a:lnTo>
                        <a:pt x="771" y="431"/>
                      </a:lnTo>
                      <a:lnTo>
                        <a:pt x="732" y="346"/>
                      </a:lnTo>
                      <a:lnTo>
                        <a:pt x="712" y="303"/>
                      </a:lnTo>
                      <a:lnTo>
                        <a:pt x="690" y="261"/>
                      </a:lnTo>
                      <a:lnTo>
                        <a:pt x="668" y="220"/>
                      </a:lnTo>
                      <a:lnTo>
                        <a:pt x="644" y="181"/>
                      </a:lnTo>
                      <a:lnTo>
                        <a:pt x="632" y="162"/>
                      </a:lnTo>
                      <a:lnTo>
                        <a:pt x="618" y="144"/>
                      </a:lnTo>
                      <a:lnTo>
                        <a:pt x="605" y="126"/>
                      </a:lnTo>
                      <a:lnTo>
                        <a:pt x="591" y="110"/>
                      </a:lnTo>
                      <a:lnTo>
                        <a:pt x="578" y="94"/>
                      </a:lnTo>
                      <a:lnTo>
                        <a:pt x="562" y="79"/>
                      </a:lnTo>
                      <a:lnTo>
                        <a:pt x="548" y="66"/>
                      </a:lnTo>
                      <a:lnTo>
                        <a:pt x="532" y="52"/>
                      </a:lnTo>
                      <a:lnTo>
                        <a:pt x="515" y="41"/>
                      </a:lnTo>
                      <a:lnTo>
                        <a:pt x="498" y="31"/>
                      </a:lnTo>
                      <a:lnTo>
                        <a:pt x="480" y="22"/>
                      </a:lnTo>
                      <a:lnTo>
                        <a:pt x="461" y="14"/>
                      </a:lnTo>
                      <a:lnTo>
                        <a:pt x="442" y="9"/>
                      </a:lnTo>
                      <a:lnTo>
                        <a:pt x="423" y="4"/>
                      </a:lnTo>
                      <a:lnTo>
                        <a:pt x="401" y="1"/>
                      </a:lnTo>
                      <a:lnTo>
                        <a:pt x="380" y="0"/>
                      </a:lnTo>
                      <a:lnTo>
                        <a:pt x="380" y="1"/>
                      </a:lnTo>
                      <a:lnTo>
                        <a:pt x="363" y="1"/>
                      </a:lnTo>
                      <a:lnTo>
                        <a:pt x="345" y="2"/>
                      </a:lnTo>
                      <a:lnTo>
                        <a:pt x="329" y="5"/>
                      </a:lnTo>
                      <a:lnTo>
                        <a:pt x="313" y="9"/>
                      </a:lnTo>
                      <a:lnTo>
                        <a:pt x="297" y="13"/>
                      </a:lnTo>
                      <a:lnTo>
                        <a:pt x="282" y="20"/>
                      </a:lnTo>
                      <a:lnTo>
                        <a:pt x="268" y="27"/>
                      </a:lnTo>
                      <a:lnTo>
                        <a:pt x="253" y="33"/>
                      </a:lnTo>
                      <a:lnTo>
                        <a:pt x="240" y="42"/>
                      </a:lnTo>
                      <a:lnTo>
                        <a:pt x="225" y="51"/>
                      </a:lnTo>
                      <a:lnTo>
                        <a:pt x="213" y="61"/>
                      </a:lnTo>
                      <a:lnTo>
                        <a:pt x="199" y="73"/>
                      </a:lnTo>
                      <a:lnTo>
                        <a:pt x="187" y="84"/>
                      </a:lnTo>
                      <a:lnTo>
                        <a:pt x="176" y="96"/>
                      </a:lnTo>
                      <a:lnTo>
                        <a:pt x="152" y="123"/>
                      </a:lnTo>
                      <a:lnTo>
                        <a:pt x="129" y="151"/>
                      </a:lnTo>
                      <a:lnTo>
                        <a:pt x="109" y="181"/>
                      </a:lnTo>
                      <a:lnTo>
                        <a:pt x="89" y="214"/>
                      </a:lnTo>
                      <a:lnTo>
                        <a:pt x="70" y="246"/>
                      </a:lnTo>
                      <a:lnTo>
                        <a:pt x="52" y="280"/>
                      </a:lnTo>
                      <a:lnTo>
                        <a:pt x="34" y="315"/>
                      </a:lnTo>
                      <a:lnTo>
                        <a:pt x="0" y="384"/>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8" name="Freeform 87">
                  <a:extLst>
                    <a:ext uri="{FF2B5EF4-FFF2-40B4-BE49-F238E27FC236}">
                      <a16:creationId xmlns:a16="http://schemas.microsoft.com/office/drawing/2014/main" id="{B9F3A285-714C-4733-A993-BB25A5BBA3D0}"/>
                    </a:ext>
                  </a:extLst>
                </p:cNvPr>
                <p:cNvSpPr>
                  <a:spLocks/>
                </p:cNvSpPr>
                <p:nvPr/>
              </p:nvSpPr>
              <p:spPr bwMode="auto">
                <a:xfrm>
                  <a:off x="6601756" y="4762070"/>
                  <a:ext cx="1119182" cy="683511"/>
                </a:xfrm>
                <a:custGeom>
                  <a:avLst/>
                  <a:gdLst>
                    <a:gd name="T0" fmla="*/ 789 w 977"/>
                    <a:gd name="T1" fmla="*/ 682 h 700"/>
                    <a:gd name="T2" fmla="*/ 821 w 977"/>
                    <a:gd name="T3" fmla="*/ 673 h 700"/>
                    <a:gd name="T4" fmla="*/ 850 w 977"/>
                    <a:gd name="T5" fmla="*/ 654 h 700"/>
                    <a:gd name="T6" fmla="*/ 880 w 977"/>
                    <a:gd name="T7" fmla="*/ 626 h 700"/>
                    <a:gd name="T8" fmla="*/ 932 w 977"/>
                    <a:gd name="T9" fmla="*/ 549 h 700"/>
                    <a:gd name="T10" fmla="*/ 977 w 977"/>
                    <a:gd name="T11" fmla="*/ 609 h 700"/>
                    <a:gd name="T12" fmla="*/ 935 w 977"/>
                    <a:gd name="T13" fmla="*/ 647 h 700"/>
                    <a:gd name="T14" fmla="*/ 887 w 977"/>
                    <a:gd name="T15" fmla="*/ 676 h 700"/>
                    <a:gd name="T16" fmla="*/ 848 w 977"/>
                    <a:gd name="T17" fmla="*/ 691 h 700"/>
                    <a:gd name="T18" fmla="*/ 807 w 977"/>
                    <a:gd name="T19" fmla="*/ 698 h 700"/>
                    <a:gd name="T20" fmla="*/ 776 w 977"/>
                    <a:gd name="T21" fmla="*/ 700 h 700"/>
                    <a:gd name="T22" fmla="*/ 729 w 977"/>
                    <a:gd name="T23" fmla="*/ 695 h 700"/>
                    <a:gd name="T24" fmla="*/ 686 w 977"/>
                    <a:gd name="T25" fmla="*/ 683 h 700"/>
                    <a:gd name="T26" fmla="*/ 647 w 977"/>
                    <a:gd name="T27" fmla="*/ 663 h 700"/>
                    <a:gd name="T28" fmla="*/ 610 w 977"/>
                    <a:gd name="T29" fmla="*/ 636 h 700"/>
                    <a:gd name="T30" fmla="*/ 546 w 977"/>
                    <a:gd name="T31" fmla="*/ 567 h 700"/>
                    <a:gd name="T32" fmla="*/ 491 w 977"/>
                    <a:gd name="T33" fmla="*/ 483 h 700"/>
                    <a:gd name="T34" fmla="*/ 427 w 977"/>
                    <a:gd name="T35" fmla="*/ 359 h 700"/>
                    <a:gd name="T36" fmla="*/ 341 w 977"/>
                    <a:gd name="T37" fmla="*/ 176 h 700"/>
                    <a:gd name="T38" fmla="*/ 297 w 977"/>
                    <a:gd name="T39" fmla="*/ 102 h 700"/>
                    <a:gd name="T40" fmla="*/ 250 w 977"/>
                    <a:gd name="T41" fmla="*/ 49 h 700"/>
                    <a:gd name="T42" fmla="*/ 223 w 977"/>
                    <a:gd name="T43" fmla="*/ 31 h 700"/>
                    <a:gd name="T44" fmla="*/ 195 w 977"/>
                    <a:gd name="T45" fmla="*/ 21 h 700"/>
                    <a:gd name="T46" fmla="*/ 175 w 977"/>
                    <a:gd name="T47" fmla="*/ 18 h 700"/>
                    <a:gd name="T48" fmla="*/ 137 w 977"/>
                    <a:gd name="T49" fmla="*/ 25 h 700"/>
                    <a:gd name="T50" fmla="*/ 102 w 977"/>
                    <a:gd name="T51" fmla="*/ 45 h 700"/>
                    <a:gd name="T52" fmla="*/ 69 w 977"/>
                    <a:gd name="T53" fmla="*/ 78 h 700"/>
                    <a:gd name="T54" fmla="*/ 39 w 977"/>
                    <a:gd name="T55" fmla="*/ 118 h 700"/>
                    <a:gd name="T56" fmla="*/ 1 w 977"/>
                    <a:gd name="T57" fmla="*/ 68 h 700"/>
                    <a:gd name="T58" fmla="*/ 39 w 977"/>
                    <a:gd name="T59" fmla="*/ 40 h 700"/>
                    <a:gd name="T60" fmla="*/ 103 w 977"/>
                    <a:gd name="T61" fmla="*/ 11 h 700"/>
                    <a:gd name="T62" fmla="*/ 176 w 977"/>
                    <a:gd name="T63" fmla="*/ 0 h 700"/>
                    <a:gd name="T64" fmla="*/ 207 w 977"/>
                    <a:gd name="T65" fmla="*/ 3 h 700"/>
                    <a:gd name="T66" fmla="*/ 251 w 977"/>
                    <a:gd name="T67" fmla="*/ 13 h 700"/>
                    <a:gd name="T68" fmla="*/ 292 w 977"/>
                    <a:gd name="T69" fmla="*/ 31 h 700"/>
                    <a:gd name="T70" fmla="*/ 329 w 977"/>
                    <a:gd name="T71" fmla="*/ 55 h 700"/>
                    <a:gd name="T72" fmla="*/ 385 w 977"/>
                    <a:gd name="T73" fmla="*/ 108 h 700"/>
                    <a:gd name="T74" fmla="*/ 443 w 977"/>
                    <a:gd name="T75" fmla="*/ 188 h 700"/>
                    <a:gd name="T76" fmla="*/ 494 w 977"/>
                    <a:gd name="T77" fmla="*/ 278 h 700"/>
                    <a:gd name="T78" fmla="*/ 611 w 977"/>
                    <a:gd name="T79" fmla="*/ 524 h 700"/>
                    <a:gd name="T80" fmla="*/ 656 w 977"/>
                    <a:gd name="T81" fmla="*/ 598 h 700"/>
                    <a:gd name="T82" fmla="*/ 703 w 977"/>
                    <a:gd name="T83" fmla="*/ 651 h 700"/>
                    <a:gd name="T84" fmla="*/ 729 w 977"/>
                    <a:gd name="T85" fmla="*/ 669 h 700"/>
                    <a:gd name="T86" fmla="*/ 757 w 977"/>
                    <a:gd name="T87" fmla="*/ 679 h 700"/>
                    <a:gd name="T88" fmla="*/ 776 w 977"/>
                    <a:gd name="T89" fmla="*/ 682 h 7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894 w 10000"/>
                    <a:gd name="connsiteY65" fmla="*/ 271 h 10000"/>
                    <a:gd name="connsiteX66" fmla="*/ 1791 w 10000"/>
                    <a:gd name="connsiteY66" fmla="*/ 257 h 10000"/>
                    <a:gd name="connsiteX67" fmla="*/ 1668 w 10000"/>
                    <a:gd name="connsiteY67" fmla="*/ 271 h 10000"/>
                    <a:gd name="connsiteX68" fmla="*/ 1525 w 10000"/>
                    <a:gd name="connsiteY68" fmla="*/ 314 h 10000"/>
                    <a:gd name="connsiteX69" fmla="*/ 1402 w 10000"/>
                    <a:gd name="connsiteY69" fmla="*/ 357 h 10000"/>
                    <a:gd name="connsiteX70" fmla="*/ 1279 w 10000"/>
                    <a:gd name="connsiteY70" fmla="*/ 443 h 10000"/>
                    <a:gd name="connsiteX71" fmla="*/ 1157 w 10000"/>
                    <a:gd name="connsiteY71" fmla="*/ 529 h 10000"/>
                    <a:gd name="connsiteX72" fmla="*/ 1044 w 10000"/>
                    <a:gd name="connsiteY72" fmla="*/ 643 h 10000"/>
                    <a:gd name="connsiteX73" fmla="*/ 931 w 10000"/>
                    <a:gd name="connsiteY73" fmla="*/ 786 h 10000"/>
                    <a:gd name="connsiteX74" fmla="*/ 809 w 10000"/>
                    <a:gd name="connsiteY74" fmla="*/ 929 h 10000"/>
                    <a:gd name="connsiteX75" fmla="*/ 706 w 10000"/>
                    <a:gd name="connsiteY75" fmla="*/ 1114 h 10000"/>
                    <a:gd name="connsiteX76" fmla="*/ 604 w 10000"/>
                    <a:gd name="connsiteY76" fmla="*/ 1286 h 10000"/>
                    <a:gd name="connsiteX77" fmla="*/ 491 w 10000"/>
                    <a:gd name="connsiteY77" fmla="*/ 1486 h 10000"/>
                    <a:gd name="connsiteX78" fmla="*/ 399 w 10000"/>
                    <a:gd name="connsiteY78" fmla="*/ 1686 h 10000"/>
                    <a:gd name="connsiteX79" fmla="*/ 194 w 10000"/>
                    <a:gd name="connsiteY79" fmla="*/ 2157 h 10000"/>
                    <a:gd name="connsiteX80" fmla="*/ 0 w 10000"/>
                    <a:gd name="connsiteY80" fmla="*/ 2643 h 10000"/>
                    <a:gd name="connsiteX81" fmla="*/ 10 w 10000"/>
                    <a:gd name="connsiteY81" fmla="*/ 971 h 10000"/>
                    <a:gd name="connsiteX82" fmla="*/ 205 w 10000"/>
                    <a:gd name="connsiteY82" fmla="*/ 757 h 10000"/>
                    <a:gd name="connsiteX83" fmla="*/ 399 w 10000"/>
                    <a:gd name="connsiteY83" fmla="*/ 571 h 10000"/>
                    <a:gd name="connsiteX84" fmla="*/ 604 w 10000"/>
                    <a:gd name="connsiteY84" fmla="*/ 386 h 10000"/>
                    <a:gd name="connsiteX85" fmla="*/ 819 w 10000"/>
                    <a:gd name="connsiteY85" fmla="*/ 257 h 10000"/>
                    <a:gd name="connsiteX86" fmla="*/ 1054 w 10000"/>
                    <a:gd name="connsiteY86" fmla="*/ 157 h 10000"/>
                    <a:gd name="connsiteX87" fmla="*/ 1300 w 10000"/>
                    <a:gd name="connsiteY87" fmla="*/ 71 h 10000"/>
                    <a:gd name="connsiteX88" fmla="*/ 1535 w 10000"/>
                    <a:gd name="connsiteY88" fmla="*/ 29 h 10000"/>
                    <a:gd name="connsiteX89" fmla="*/ 1801 w 10000"/>
                    <a:gd name="connsiteY89" fmla="*/ 0 h 10000"/>
                    <a:gd name="connsiteX90" fmla="*/ 1965 w 10000"/>
                    <a:gd name="connsiteY90" fmla="*/ 0 h 10000"/>
                    <a:gd name="connsiteX91" fmla="*/ 2119 w 10000"/>
                    <a:gd name="connsiteY91" fmla="*/ 43 h 10000"/>
                    <a:gd name="connsiteX92" fmla="*/ 2272 w 10000"/>
                    <a:gd name="connsiteY92" fmla="*/ 71 h 10000"/>
                    <a:gd name="connsiteX93" fmla="*/ 2426 w 10000"/>
                    <a:gd name="connsiteY93" fmla="*/ 114 h 10000"/>
                    <a:gd name="connsiteX94" fmla="*/ 2569 w 10000"/>
                    <a:gd name="connsiteY94" fmla="*/ 186 h 10000"/>
                    <a:gd name="connsiteX95" fmla="*/ 2712 w 10000"/>
                    <a:gd name="connsiteY95" fmla="*/ 257 h 10000"/>
                    <a:gd name="connsiteX96" fmla="*/ 2845 w 10000"/>
                    <a:gd name="connsiteY96" fmla="*/ 343 h 10000"/>
                    <a:gd name="connsiteX97" fmla="*/ 2989 w 10000"/>
                    <a:gd name="connsiteY97" fmla="*/ 443 h 10000"/>
                    <a:gd name="connsiteX98" fmla="*/ 3112 w 10000"/>
                    <a:gd name="connsiteY98" fmla="*/ 529 h 10000"/>
                    <a:gd name="connsiteX99" fmla="*/ 3234 w 10000"/>
                    <a:gd name="connsiteY99" fmla="*/ 657 h 10000"/>
                    <a:gd name="connsiteX100" fmla="*/ 3367 w 10000"/>
                    <a:gd name="connsiteY100" fmla="*/ 786 h 10000"/>
                    <a:gd name="connsiteX101" fmla="*/ 3490 w 10000"/>
                    <a:gd name="connsiteY101" fmla="*/ 914 h 10000"/>
                    <a:gd name="connsiteX102" fmla="*/ 3726 w 10000"/>
                    <a:gd name="connsiteY102" fmla="*/ 1200 h 10000"/>
                    <a:gd name="connsiteX103" fmla="*/ 3941 w 10000"/>
                    <a:gd name="connsiteY103" fmla="*/ 1543 h 10000"/>
                    <a:gd name="connsiteX104" fmla="*/ 4145 w 10000"/>
                    <a:gd name="connsiteY104" fmla="*/ 1900 h 10000"/>
                    <a:gd name="connsiteX105" fmla="*/ 4340 w 10000"/>
                    <a:gd name="connsiteY105" fmla="*/ 2286 h 10000"/>
                    <a:gd name="connsiteX106" fmla="*/ 4534 w 10000"/>
                    <a:gd name="connsiteY106" fmla="*/ 2686 h 10000"/>
                    <a:gd name="connsiteX107" fmla="*/ 4708 w 10000"/>
                    <a:gd name="connsiteY107" fmla="*/ 3100 h 10000"/>
                    <a:gd name="connsiteX108" fmla="*/ 4893 w 10000"/>
                    <a:gd name="connsiteY108" fmla="*/ 3529 h 10000"/>
                    <a:gd name="connsiteX109" fmla="*/ 5056 w 10000"/>
                    <a:gd name="connsiteY109" fmla="*/ 3971 h 10000"/>
                    <a:gd name="connsiteX110" fmla="*/ 5363 w 10000"/>
                    <a:gd name="connsiteY110" fmla="*/ 4871 h 10000"/>
                    <a:gd name="connsiteX111" fmla="*/ 5967 w 10000"/>
                    <a:gd name="connsiteY111" fmla="*/ 6657 h 10000"/>
                    <a:gd name="connsiteX112" fmla="*/ 6254 w 10000"/>
                    <a:gd name="connsiteY112" fmla="*/ 7486 h 10000"/>
                    <a:gd name="connsiteX113" fmla="*/ 6407 w 10000"/>
                    <a:gd name="connsiteY113" fmla="*/ 7843 h 10000"/>
                    <a:gd name="connsiteX114" fmla="*/ 6551 w 10000"/>
                    <a:gd name="connsiteY114" fmla="*/ 8214 h 10000"/>
                    <a:gd name="connsiteX115" fmla="*/ 6714 w 10000"/>
                    <a:gd name="connsiteY115" fmla="*/ 8543 h 10000"/>
                    <a:gd name="connsiteX116" fmla="*/ 6868 w 10000"/>
                    <a:gd name="connsiteY116" fmla="*/ 8829 h 10000"/>
                    <a:gd name="connsiteX117" fmla="*/ 7021 w 10000"/>
                    <a:gd name="connsiteY117" fmla="*/ 9100 h 10000"/>
                    <a:gd name="connsiteX118" fmla="*/ 7195 w 10000"/>
                    <a:gd name="connsiteY118" fmla="*/ 9300 h 10000"/>
                    <a:gd name="connsiteX119" fmla="*/ 7288 w 10000"/>
                    <a:gd name="connsiteY119" fmla="*/ 9400 h 10000"/>
                    <a:gd name="connsiteX120" fmla="*/ 7369 w 10000"/>
                    <a:gd name="connsiteY120" fmla="*/ 9500 h 10000"/>
                    <a:gd name="connsiteX121" fmla="*/ 7462 w 10000"/>
                    <a:gd name="connsiteY121" fmla="*/ 9557 h 10000"/>
                    <a:gd name="connsiteX122" fmla="*/ 7554 w 10000"/>
                    <a:gd name="connsiteY122" fmla="*/ 9629 h 10000"/>
                    <a:gd name="connsiteX123" fmla="*/ 7646 w 10000"/>
                    <a:gd name="connsiteY123" fmla="*/ 9671 h 10000"/>
                    <a:gd name="connsiteX124" fmla="*/ 7748 w 10000"/>
                    <a:gd name="connsiteY124" fmla="*/ 9700 h 10000"/>
                    <a:gd name="connsiteX125" fmla="*/ 7851 w 10000"/>
                    <a:gd name="connsiteY125" fmla="*/ 9743 h 10000"/>
                    <a:gd name="connsiteX126" fmla="*/ 7943 w 10000"/>
                    <a:gd name="connsiteY126"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791 w 10000"/>
                    <a:gd name="connsiteY65" fmla="*/ 257 h 10000"/>
                    <a:gd name="connsiteX66" fmla="*/ 1668 w 10000"/>
                    <a:gd name="connsiteY66" fmla="*/ 271 h 10000"/>
                    <a:gd name="connsiteX67" fmla="*/ 1525 w 10000"/>
                    <a:gd name="connsiteY67" fmla="*/ 314 h 10000"/>
                    <a:gd name="connsiteX68" fmla="*/ 1402 w 10000"/>
                    <a:gd name="connsiteY68" fmla="*/ 357 h 10000"/>
                    <a:gd name="connsiteX69" fmla="*/ 1279 w 10000"/>
                    <a:gd name="connsiteY69" fmla="*/ 443 h 10000"/>
                    <a:gd name="connsiteX70" fmla="*/ 1157 w 10000"/>
                    <a:gd name="connsiteY70" fmla="*/ 529 h 10000"/>
                    <a:gd name="connsiteX71" fmla="*/ 1044 w 10000"/>
                    <a:gd name="connsiteY71" fmla="*/ 643 h 10000"/>
                    <a:gd name="connsiteX72" fmla="*/ 931 w 10000"/>
                    <a:gd name="connsiteY72" fmla="*/ 786 h 10000"/>
                    <a:gd name="connsiteX73" fmla="*/ 809 w 10000"/>
                    <a:gd name="connsiteY73" fmla="*/ 929 h 10000"/>
                    <a:gd name="connsiteX74" fmla="*/ 706 w 10000"/>
                    <a:gd name="connsiteY74" fmla="*/ 1114 h 10000"/>
                    <a:gd name="connsiteX75" fmla="*/ 604 w 10000"/>
                    <a:gd name="connsiteY75" fmla="*/ 1286 h 10000"/>
                    <a:gd name="connsiteX76" fmla="*/ 491 w 10000"/>
                    <a:gd name="connsiteY76" fmla="*/ 1486 h 10000"/>
                    <a:gd name="connsiteX77" fmla="*/ 399 w 10000"/>
                    <a:gd name="connsiteY77" fmla="*/ 1686 h 10000"/>
                    <a:gd name="connsiteX78" fmla="*/ 194 w 10000"/>
                    <a:gd name="connsiteY78" fmla="*/ 2157 h 10000"/>
                    <a:gd name="connsiteX79" fmla="*/ 0 w 10000"/>
                    <a:gd name="connsiteY79" fmla="*/ 2643 h 10000"/>
                    <a:gd name="connsiteX80" fmla="*/ 10 w 10000"/>
                    <a:gd name="connsiteY80" fmla="*/ 971 h 10000"/>
                    <a:gd name="connsiteX81" fmla="*/ 205 w 10000"/>
                    <a:gd name="connsiteY81" fmla="*/ 757 h 10000"/>
                    <a:gd name="connsiteX82" fmla="*/ 399 w 10000"/>
                    <a:gd name="connsiteY82" fmla="*/ 571 h 10000"/>
                    <a:gd name="connsiteX83" fmla="*/ 604 w 10000"/>
                    <a:gd name="connsiteY83" fmla="*/ 386 h 10000"/>
                    <a:gd name="connsiteX84" fmla="*/ 819 w 10000"/>
                    <a:gd name="connsiteY84" fmla="*/ 257 h 10000"/>
                    <a:gd name="connsiteX85" fmla="*/ 1054 w 10000"/>
                    <a:gd name="connsiteY85" fmla="*/ 157 h 10000"/>
                    <a:gd name="connsiteX86" fmla="*/ 1300 w 10000"/>
                    <a:gd name="connsiteY86" fmla="*/ 71 h 10000"/>
                    <a:gd name="connsiteX87" fmla="*/ 1535 w 10000"/>
                    <a:gd name="connsiteY87" fmla="*/ 29 h 10000"/>
                    <a:gd name="connsiteX88" fmla="*/ 1801 w 10000"/>
                    <a:gd name="connsiteY88" fmla="*/ 0 h 10000"/>
                    <a:gd name="connsiteX89" fmla="*/ 1965 w 10000"/>
                    <a:gd name="connsiteY89" fmla="*/ 0 h 10000"/>
                    <a:gd name="connsiteX90" fmla="*/ 2119 w 10000"/>
                    <a:gd name="connsiteY90" fmla="*/ 43 h 10000"/>
                    <a:gd name="connsiteX91" fmla="*/ 2272 w 10000"/>
                    <a:gd name="connsiteY91" fmla="*/ 71 h 10000"/>
                    <a:gd name="connsiteX92" fmla="*/ 2426 w 10000"/>
                    <a:gd name="connsiteY92" fmla="*/ 114 h 10000"/>
                    <a:gd name="connsiteX93" fmla="*/ 2569 w 10000"/>
                    <a:gd name="connsiteY93" fmla="*/ 186 h 10000"/>
                    <a:gd name="connsiteX94" fmla="*/ 2712 w 10000"/>
                    <a:gd name="connsiteY94" fmla="*/ 257 h 10000"/>
                    <a:gd name="connsiteX95" fmla="*/ 2845 w 10000"/>
                    <a:gd name="connsiteY95" fmla="*/ 343 h 10000"/>
                    <a:gd name="connsiteX96" fmla="*/ 2989 w 10000"/>
                    <a:gd name="connsiteY96" fmla="*/ 443 h 10000"/>
                    <a:gd name="connsiteX97" fmla="*/ 3112 w 10000"/>
                    <a:gd name="connsiteY97" fmla="*/ 529 h 10000"/>
                    <a:gd name="connsiteX98" fmla="*/ 3234 w 10000"/>
                    <a:gd name="connsiteY98" fmla="*/ 657 h 10000"/>
                    <a:gd name="connsiteX99" fmla="*/ 3367 w 10000"/>
                    <a:gd name="connsiteY99" fmla="*/ 786 h 10000"/>
                    <a:gd name="connsiteX100" fmla="*/ 3490 w 10000"/>
                    <a:gd name="connsiteY100" fmla="*/ 914 h 10000"/>
                    <a:gd name="connsiteX101" fmla="*/ 3726 w 10000"/>
                    <a:gd name="connsiteY101" fmla="*/ 1200 h 10000"/>
                    <a:gd name="connsiteX102" fmla="*/ 3941 w 10000"/>
                    <a:gd name="connsiteY102" fmla="*/ 1543 h 10000"/>
                    <a:gd name="connsiteX103" fmla="*/ 4145 w 10000"/>
                    <a:gd name="connsiteY103" fmla="*/ 1900 h 10000"/>
                    <a:gd name="connsiteX104" fmla="*/ 4340 w 10000"/>
                    <a:gd name="connsiteY104" fmla="*/ 2286 h 10000"/>
                    <a:gd name="connsiteX105" fmla="*/ 4534 w 10000"/>
                    <a:gd name="connsiteY105" fmla="*/ 2686 h 10000"/>
                    <a:gd name="connsiteX106" fmla="*/ 4708 w 10000"/>
                    <a:gd name="connsiteY106" fmla="*/ 3100 h 10000"/>
                    <a:gd name="connsiteX107" fmla="*/ 4893 w 10000"/>
                    <a:gd name="connsiteY107" fmla="*/ 3529 h 10000"/>
                    <a:gd name="connsiteX108" fmla="*/ 5056 w 10000"/>
                    <a:gd name="connsiteY108" fmla="*/ 3971 h 10000"/>
                    <a:gd name="connsiteX109" fmla="*/ 5363 w 10000"/>
                    <a:gd name="connsiteY109" fmla="*/ 4871 h 10000"/>
                    <a:gd name="connsiteX110" fmla="*/ 5967 w 10000"/>
                    <a:gd name="connsiteY110" fmla="*/ 6657 h 10000"/>
                    <a:gd name="connsiteX111" fmla="*/ 6254 w 10000"/>
                    <a:gd name="connsiteY111" fmla="*/ 7486 h 10000"/>
                    <a:gd name="connsiteX112" fmla="*/ 6407 w 10000"/>
                    <a:gd name="connsiteY112" fmla="*/ 7843 h 10000"/>
                    <a:gd name="connsiteX113" fmla="*/ 6551 w 10000"/>
                    <a:gd name="connsiteY113" fmla="*/ 8214 h 10000"/>
                    <a:gd name="connsiteX114" fmla="*/ 6714 w 10000"/>
                    <a:gd name="connsiteY114" fmla="*/ 8543 h 10000"/>
                    <a:gd name="connsiteX115" fmla="*/ 6868 w 10000"/>
                    <a:gd name="connsiteY115" fmla="*/ 8829 h 10000"/>
                    <a:gd name="connsiteX116" fmla="*/ 7021 w 10000"/>
                    <a:gd name="connsiteY116" fmla="*/ 9100 h 10000"/>
                    <a:gd name="connsiteX117" fmla="*/ 7195 w 10000"/>
                    <a:gd name="connsiteY117" fmla="*/ 9300 h 10000"/>
                    <a:gd name="connsiteX118" fmla="*/ 7288 w 10000"/>
                    <a:gd name="connsiteY118" fmla="*/ 9400 h 10000"/>
                    <a:gd name="connsiteX119" fmla="*/ 7369 w 10000"/>
                    <a:gd name="connsiteY119" fmla="*/ 9500 h 10000"/>
                    <a:gd name="connsiteX120" fmla="*/ 7462 w 10000"/>
                    <a:gd name="connsiteY120" fmla="*/ 9557 h 10000"/>
                    <a:gd name="connsiteX121" fmla="*/ 7554 w 10000"/>
                    <a:gd name="connsiteY121" fmla="*/ 9629 h 10000"/>
                    <a:gd name="connsiteX122" fmla="*/ 7646 w 10000"/>
                    <a:gd name="connsiteY122" fmla="*/ 9671 h 10000"/>
                    <a:gd name="connsiteX123" fmla="*/ 7748 w 10000"/>
                    <a:gd name="connsiteY123" fmla="*/ 9700 h 10000"/>
                    <a:gd name="connsiteX124" fmla="*/ 7851 w 10000"/>
                    <a:gd name="connsiteY124" fmla="*/ 9743 h 10000"/>
                    <a:gd name="connsiteX125" fmla="*/ 7943 w 10000"/>
                    <a:gd name="connsiteY125"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791 w 10000"/>
                    <a:gd name="connsiteY65" fmla="*/ 257 h 10000"/>
                    <a:gd name="connsiteX66" fmla="*/ 1668 w 10000"/>
                    <a:gd name="connsiteY66" fmla="*/ 271 h 10000"/>
                    <a:gd name="connsiteX67" fmla="*/ 1525 w 10000"/>
                    <a:gd name="connsiteY67" fmla="*/ 314 h 10000"/>
                    <a:gd name="connsiteX68" fmla="*/ 1402 w 10000"/>
                    <a:gd name="connsiteY68" fmla="*/ 357 h 10000"/>
                    <a:gd name="connsiteX69" fmla="*/ 1279 w 10000"/>
                    <a:gd name="connsiteY69" fmla="*/ 443 h 10000"/>
                    <a:gd name="connsiteX70" fmla="*/ 1157 w 10000"/>
                    <a:gd name="connsiteY70" fmla="*/ 529 h 10000"/>
                    <a:gd name="connsiteX71" fmla="*/ 1044 w 10000"/>
                    <a:gd name="connsiteY71" fmla="*/ 643 h 10000"/>
                    <a:gd name="connsiteX72" fmla="*/ 931 w 10000"/>
                    <a:gd name="connsiteY72" fmla="*/ 786 h 10000"/>
                    <a:gd name="connsiteX73" fmla="*/ 809 w 10000"/>
                    <a:gd name="connsiteY73" fmla="*/ 929 h 10000"/>
                    <a:gd name="connsiteX74" fmla="*/ 706 w 10000"/>
                    <a:gd name="connsiteY74" fmla="*/ 1114 h 10000"/>
                    <a:gd name="connsiteX75" fmla="*/ 604 w 10000"/>
                    <a:gd name="connsiteY75" fmla="*/ 1286 h 10000"/>
                    <a:gd name="connsiteX76" fmla="*/ 491 w 10000"/>
                    <a:gd name="connsiteY76" fmla="*/ 1486 h 10000"/>
                    <a:gd name="connsiteX77" fmla="*/ 399 w 10000"/>
                    <a:gd name="connsiteY77" fmla="*/ 1686 h 10000"/>
                    <a:gd name="connsiteX78" fmla="*/ 194 w 10000"/>
                    <a:gd name="connsiteY78" fmla="*/ 2157 h 10000"/>
                    <a:gd name="connsiteX79" fmla="*/ 0 w 10000"/>
                    <a:gd name="connsiteY79" fmla="*/ 2643 h 10000"/>
                    <a:gd name="connsiteX80" fmla="*/ 10 w 10000"/>
                    <a:gd name="connsiteY80" fmla="*/ 971 h 10000"/>
                    <a:gd name="connsiteX81" fmla="*/ 205 w 10000"/>
                    <a:gd name="connsiteY81" fmla="*/ 757 h 10000"/>
                    <a:gd name="connsiteX82" fmla="*/ 399 w 10000"/>
                    <a:gd name="connsiteY82" fmla="*/ 571 h 10000"/>
                    <a:gd name="connsiteX83" fmla="*/ 604 w 10000"/>
                    <a:gd name="connsiteY83" fmla="*/ 386 h 10000"/>
                    <a:gd name="connsiteX84" fmla="*/ 819 w 10000"/>
                    <a:gd name="connsiteY84" fmla="*/ 257 h 10000"/>
                    <a:gd name="connsiteX85" fmla="*/ 1054 w 10000"/>
                    <a:gd name="connsiteY85" fmla="*/ 157 h 10000"/>
                    <a:gd name="connsiteX86" fmla="*/ 1300 w 10000"/>
                    <a:gd name="connsiteY86" fmla="*/ 71 h 10000"/>
                    <a:gd name="connsiteX87" fmla="*/ 1535 w 10000"/>
                    <a:gd name="connsiteY87" fmla="*/ 29 h 10000"/>
                    <a:gd name="connsiteX88" fmla="*/ 1801 w 10000"/>
                    <a:gd name="connsiteY88" fmla="*/ 0 h 10000"/>
                    <a:gd name="connsiteX89" fmla="*/ 1965 w 10000"/>
                    <a:gd name="connsiteY89" fmla="*/ 0 h 10000"/>
                    <a:gd name="connsiteX90" fmla="*/ 2272 w 10000"/>
                    <a:gd name="connsiteY90" fmla="*/ 71 h 10000"/>
                    <a:gd name="connsiteX91" fmla="*/ 2426 w 10000"/>
                    <a:gd name="connsiteY91" fmla="*/ 114 h 10000"/>
                    <a:gd name="connsiteX92" fmla="*/ 2569 w 10000"/>
                    <a:gd name="connsiteY92" fmla="*/ 186 h 10000"/>
                    <a:gd name="connsiteX93" fmla="*/ 2712 w 10000"/>
                    <a:gd name="connsiteY93" fmla="*/ 257 h 10000"/>
                    <a:gd name="connsiteX94" fmla="*/ 2845 w 10000"/>
                    <a:gd name="connsiteY94" fmla="*/ 343 h 10000"/>
                    <a:gd name="connsiteX95" fmla="*/ 2989 w 10000"/>
                    <a:gd name="connsiteY95" fmla="*/ 443 h 10000"/>
                    <a:gd name="connsiteX96" fmla="*/ 3112 w 10000"/>
                    <a:gd name="connsiteY96" fmla="*/ 529 h 10000"/>
                    <a:gd name="connsiteX97" fmla="*/ 3234 w 10000"/>
                    <a:gd name="connsiteY97" fmla="*/ 657 h 10000"/>
                    <a:gd name="connsiteX98" fmla="*/ 3367 w 10000"/>
                    <a:gd name="connsiteY98" fmla="*/ 786 h 10000"/>
                    <a:gd name="connsiteX99" fmla="*/ 3490 w 10000"/>
                    <a:gd name="connsiteY99" fmla="*/ 914 h 10000"/>
                    <a:gd name="connsiteX100" fmla="*/ 3726 w 10000"/>
                    <a:gd name="connsiteY100" fmla="*/ 1200 h 10000"/>
                    <a:gd name="connsiteX101" fmla="*/ 3941 w 10000"/>
                    <a:gd name="connsiteY101" fmla="*/ 1543 h 10000"/>
                    <a:gd name="connsiteX102" fmla="*/ 4145 w 10000"/>
                    <a:gd name="connsiteY102" fmla="*/ 1900 h 10000"/>
                    <a:gd name="connsiteX103" fmla="*/ 4340 w 10000"/>
                    <a:gd name="connsiteY103" fmla="*/ 2286 h 10000"/>
                    <a:gd name="connsiteX104" fmla="*/ 4534 w 10000"/>
                    <a:gd name="connsiteY104" fmla="*/ 2686 h 10000"/>
                    <a:gd name="connsiteX105" fmla="*/ 4708 w 10000"/>
                    <a:gd name="connsiteY105" fmla="*/ 3100 h 10000"/>
                    <a:gd name="connsiteX106" fmla="*/ 4893 w 10000"/>
                    <a:gd name="connsiteY106" fmla="*/ 3529 h 10000"/>
                    <a:gd name="connsiteX107" fmla="*/ 5056 w 10000"/>
                    <a:gd name="connsiteY107" fmla="*/ 3971 h 10000"/>
                    <a:gd name="connsiteX108" fmla="*/ 5363 w 10000"/>
                    <a:gd name="connsiteY108" fmla="*/ 4871 h 10000"/>
                    <a:gd name="connsiteX109" fmla="*/ 5967 w 10000"/>
                    <a:gd name="connsiteY109" fmla="*/ 6657 h 10000"/>
                    <a:gd name="connsiteX110" fmla="*/ 6254 w 10000"/>
                    <a:gd name="connsiteY110" fmla="*/ 7486 h 10000"/>
                    <a:gd name="connsiteX111" fmla="*/ 6407 w 10000"/>
                    <a:gd name="connsiteY111" fmla="*/ 7843 h 10000"/>
                    <a:gd name="connsiteX112" fmla="*/ 6551 w 10000"/>
                    <a:gd name="connsiteY112" fmla="*/ 8214 h 10000"/>
                    <a:gd name="connsiteX113" fmla="*/ 6714 w 10000"/>
                    <a:gd name="connsiteY113" fmla="*/ 8543 h 10000"/>
                    <a:gd name="connsiteX114" fmla="*/ 6868 w 10000"/>
                    <a:gd name="connsiteY114" fmla="*/ 8829 h 10000"/>
                    <a:gd name="connsiteX115" fmla="*/ 7021 w 10000"/>
                    <a:gd name="connsiteY115" fmla="*/ 9100 h 10000"/>
                    <a:gd name="connsiteX116" fmla="*/ 7195 w 10000"/>
                    <a:gd name="connsiteY116" fmla="*/ 9300 h 10000"/>
                    <a:gd name="connsiteX117" fmla="*/ 7288 w 10000"/>
                    <a:gd name="connsiteY117" fmla="*/ 9400 h 10000"/>
                    <a:gd name="connsiteX118" fmla="*/ 7369 w 10000"/>
                    <a:gd name="connsiteY118" fmla="*/ 9500 h 10000"/>
                    <a:gd name="connsiteX119" fmla="*/ 7462 w 10000"/>
                    <a:gd name="connsiteY119" fmla="*/ 9557 h 10000"/>
                    <a:gd name="connsiteX120" fmla="*/ 7554 w 10000"/>
                    <a:gd name="connsiteY120" fmla="*/ 9629 h 10000"/>
                    <a:gd name="connsiteX121" fmla="*/ 7646 w 10000"/>
                    <a:gd name="connsiteY121" fmla="*/ 9671 h 10000"/>
                    <a:gd name="connsiteX122" fmla="*/ 7748 w 10000"/>
                    <a:gd name="connsiteY122" fmla="*/ 9700 h 10000"/>
                    <a:gd name="connsiteX123" fmla="*/ 7851 w 10000"/>
                    <a:gd name="connsiteY123" fmla="*/ 9743 h 10000"/>
                    <a:gd name="connsiteX124" fmla="*/ 7943 w 10000"/>
                    <a:gd name="connsiteY124"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791 w 10000"/>
                    <a:gd name="connsiteY64" fmla="*/ 257 h 10000"/>
                    <a:gd name="connsiteX65" fmla="*/ 1668 w 10000"/>
                    <a:gd name="connsiteY65" fmla="*/ 271 h 10000"/>
                    <a:gd name="connsiteX66" fmla="*/ 1525 w 10000"/>
                    <a:gd name="connsiteY66" fmla="*/ 314 h 10000"/>
                    <a:gd name="connsiteX67" fmla="*/ 1402 w 10000"/>
                    <a:gd name="connsiteY67" fmla="*/ 357 h 10000"/>
                    <a:gd name="connsiteX68" fmla="*/ 1279 w 10000"/>
                    <a:gd name="connsiteY68" fmla="*/ 443 h 10000"/>
                    <a:gd name="connsiteX69" fmla="*/ 1157 w 10000"/>
                    <a:gd name="connsiteY69" fmla="*/ 529 h 10000"/>
                    <a:gd name="connsiteX70" fmla="*/ 1044 w 10000"/>
                    <a:gd name="connsiteY70" fmla="*/ 643 h 10000"/>
                    <a:gd name="connsiteX71" fmla="*/ 931 w 10000"/>
                    <a:gd name="connsiteY71" fmla="*/ 786 h 10000"/>
                    <a:gd name="connsiteX72" fmla="*/ 809 w 10000"/>
                    <a:gd name="connsiteY72" fmla="*/ 929 h 10000"/>
                    <a:gd name="connsiteX73" fmla="*/ 706 w 10000"/>
                    <a:gd name="connsiteY73" fmla="*/ 1114 h 10000"/>
                    <a:gd name="connsiteX74" fmla="*/ 604 w 10000"/>
                    <a:gd name="connsiteY74" fmla="*/ 1286 h 10000"/>
                    <a:gd name="connsiteX75" fmla="*/ 491 w 10000"/>
                    <a:gd name="connsiteY75" fmla="*/ 1486 h 10000"/>
                    <a:gd name="connsiteX76" fmla="*/ 399 w 10000"/>
                    <a:gd name="connsiteY76" fmla="*/ 1686 h 10000"/>
                    <a:gd name="connsiteX77" fmla="*/ 194 w 10000"/>
                    <a:gd name="connsiteY77" fmla="*/ 2157 h 10000"/>
                    <a:gd name="connsiteX78" fmla="*/ 0 w 10000"/>
                    <a:gd name="connsiteY78" fmla="*/ 2643 h 10000"/>
                    <a:gd name="connsiteX79" fmla="*/ 10 w 10000"/>
                    <a:gd name="connsiteY79" fmla="*/ 971 h 10000"/>
                    <a:gd name="connsiteX80" fmla="*/ 205 w 10000"/>
                    <a:gd name="connsiteY80" fmla="*/ 757 h 10000"/>
                    <a:gd name="connsiteX81" fmla="*/ 399 w 10000"/>
                    <a:gd name="connsiteY81" fmla="*/ 571 h 10000"/>
                    <a:gd name="connsiteX82" fmla="*/ 604 w 10000"/>
                    <a:gd name="connsiteY82" fmla="*/ 386 h 10000"/>
                    <a:gd name="connsiteX83" fmla="*/ 819 w 10000"/>
                    <a:gd name="connsiteY83" fmla="*/ 257 h 10000"/>
                    <a:gd name="connsiteX84" fmla="*/ 1054 w 10000"/>
                    <a:gd name="connsiteY84" fmla="*/ 157 h 10000"/>
                    <a:gd name="connsiteX85" fmla="*/ 1300 w 10000"/>
                    <a:gd name="connsiteY85" fmla="*/ 71 h 10000"/>
                    <a:gd name="connsiteX86" fmla="*/ 1535 w 10000"/>
                    <a:gd name="connsiteY86" fmla="*/ 29 h 10000"/>
                    <a:gd name="connsiteX87" fmla="*/ 1801 w 10000"/>
                    <a:gd name="connsiteY87" fmla="*/ 0 h 10000"/>
                    <a:gd name="connsiteX88" fmla="*/ 1965 w 10000"/>
                    <a:gd name="connsiteY88" fmla="*/ 0 h 10000"/>
                    <a:gd name="connsiteX89" fmla="*/ 2272 w 10000"/>
                    <a:gd name="connsiteY89" fmla="*/ 71 h 10000"/>
                    <a:gd name="connsiteX90" fmla="*/ 2426 w 10000"/>
                    <a:gd name="connsiteY90" fmla="*/ 114 h 10000"/>
                    <a:gd name="connsiteX91" fmla="*/ 2569 w 10000"/>
                    <a:gd name="connsiteY91" fmla="*/ 186 h 10000"/>
                    <a:gd name="connsiteX92" fmla="*/ 2712 w 10000"/>
                    <a:gd name="connsiteY92" fmla="*/ 257 h 10000"/>
                    <a:gd name="connsiteX93" fmla="*/ 2845 w 10000"/>
                    <a:gd name="connsiteY93" fmla="*/ 343 h 10000"/>
                    <a:gd name="connsiteX94" fmla="*/ 2989 w 10000"/>
                    <a:gd name="connsiteY94" fmla="*/ 443 h 10000"/>
                    <a:gd name="connsiteX95" fmla="*/ 3112 w 10000"/>
                    <a:gd name="connsiteY95" fmla="*/ 529 h 10000"/>
                    <a:gd name="connsiteX96" fmla="*/ 3234 w 10000"/>
                    <a:gd name="connsiteY96" fmla="*/ 657 h 10000"/>
                    <a:gd name="connsiteX97" fmla="*/ 3367 w 10000"/>
                    <a:gd name="connsiteY97" fmla="*/ 786 h 10000"/>
                    <a:gd name="connsiteX98" fmla="*/ 3490 w 10000"/>
                    <a:gd name="connsiteY98" fmla="*/ 914 h 10000"/>
                    <a:gd name="connsiteX99" fmla="*/ 3726 w 10000"/>
                    <a:gd name="connsiteY99" fmla="*/ 1200 h 10000"/>
                    <a:gd name="connsiteX100" fmla="*/ 3941 w 10000"/>
                    <a:gd name="connsiteY100" fmla="*/ 1543 h 10000"/>
                    <a:gd name="connsiteX101" fmla="*/ 4145 w 10000"/>
                    <a:gd name="connsiteY101" fmla="*/ 1900 h 10000"/>
                    <a:gd name="connsiteX102" fmla="*/ 4340 w 10000"/>
                    <a:gd name="connsiteY102" fmla="*/ 2286 h 10000"/>
                    <a:gd name="connsiteX103" fmla="*/ 4534 w 10000"/>
                    <a:gd name="connsiteY103" fmla="*/ 2686 h 10000"/>
                    <a:gd name="connsiteX104" fmla="*/ 4708 w 10000"/>
                    <a:gd name="connsiteY104" fmla="*/ 3100 h 10000"/>
                    <a:gd name="connsiteX105" fmla="*/ 4893 w 10000"/>
                    <a:gd name="connsiteY105" fmla="*/ 3529 h 10000"/>
                    <a:gd name="connsiteX106" fmla="*/ 5056 w 10000"/>
                    <a:gd name="connsiteY106" fmla="*/ 3971 h 10000"/>
                    <a:gd name="connsiteX107" fmla="*/ 5363 w 10000"/>
                    <a:gd name="connsiteY107" fmla="*/ 4871 h 10000"/>
                    <a:gd name="connsiteX108" fmla="*/ 5967 w 10000"/>
                    <a:gd name="connsiteY108" fmla="*/ 6657 h 10000"/>
                    <a:gd name="connsiteX109" fmla="*/ 6254 w 10000"/>
                    <a:gd name="connsiteY109" fmla="*/ 7486 h 10000"/>
                    <a:gd name="connsiteX110" fmla="*/ 6407 w 10000"/>
                    <a:gd name="connsiteY110" fmla="*/ 7843 h 10000"/>
                    <a:gd name="connsiteX111" fmla="*/ 6551 w 10000"/>
                    <a:gd name="connsiteY111" fmla="*/ 8214 h 10000"/>
                    <a:gd name="connsiteX112" fmla="*/ 6714 w 10000"/>
                    <a:gd name="connsiteY112" fmla="*/ 8543 h 10000"/>
                    <a:gd name="connsiteX113" fmla="*/ 6868 w 10000"/>
                    <a:gd name="connsiteY113" fmla="*/ 8829 h 10000"/>
                    <a:gd name="connsiteX114" fmla="*/ 7021 w 10000"/>
                    <a:gd name="connsiteY114" fmla="*/ 9100 h 10000"/>
                    <a:gd name="connsiteX115" fmla="*/ 7195 w 10000"/>
                    <a:gd name="connsiteY115" fmla="*/ 9300 h 10000"/>
                    <a:gd name="connsiteX116" fmla="*/ 7288 w 10000"/>
                    <a:gd name="connsiteY116" fmla="*/ 9400 h 10000"/>
                    <a:gd name="connsiteX117" fmla="*/ 7369 w 10000"/>
                    <a:gd name="connsiteY117" fmla="*/ 9500 h 10000"/>
                    <a:gd name="connsiteX118" fmla="*/ 7462 w 10000"/>
                    <a:gd name="connsiteY118" fmla="*/ 9557 h 10000"/>
                    <a:gd name="connsiteX119" fmla="*/ 7554 w 10000"/>
                    <a:gd name="connsiteY119" fmla="*/ 9629 h 10000"/>
                    <a:gd name="connsiteX120" fmla="*/ 7646 w 10000"/>
                    <a:gd name="connsiteY120" fmla="*/ 9671 h 10000"/>
                    <a:gd name="connsiteX121" fmla="*/ 7748 w 10000"/>
                    <a:gd name="connsiteY121" fmla="*/ 9700 h 10000"/>
                    <a:gd name="connsiteX122" fmla="*/ 7851 w 10000"/>
                    <a:gd name="connsiteY122" fmla="*/ 9743 h 10000"/>
                    <a:gd name="connsiteX123" fmla="*/ 7943 w 10000"/>
                    <a:gd name="connsiteY123"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791 w 10000"/>
                    <a:gd name="connsiteY64" fmla="*/ 257 h 10000"/>
                    <a:gd name="connsiteX65" fmla="*/ 1668 w 10000"/>
                    <a:gd name="connsiteY65" fmla="*/ 271 h 10000"/>
                    <a:gd name="connsiteX66" fmla="*/ 1525 w 10000"/>
                    <a:gd name="connsiteY66" fmla="*/ 314 h 10000"/>
                    <a:gd name="connsiteX67" fmla="*/ 1402 w 10000"/>
                    <a:gd name="connsiteY67" fmla="*/ 357 h 10000"/>
                    <a:gd name="connsiteX68" fmla="*/ 1279 w 10000"/>
                    <a:gd name="connsiteY68" fmla="*/ 443 h 10000"/>
                    <a:gd name="connsiteX69" fmla="*/ 1157 w 10000"/>
                    <a:gd name="connsiteY69" fmla="*/ 529 h 10000"/>
                    <a:gd name="connsiteX70" fmla="*/ 1044 w 10000"/>
                    <a:gd name="connsiteY70" fmla="*/ 643 h 10000"/>
                    <a:gd name="connsiteX71" fmla="*/ 931 w 10000"/>
                    <a:gd name="connsiteY71" fmla="*/ 786 h 10000"/>
                    <a:gd name="connsiteX72" fmla="*/ 809 w 10000"/>
                    <a:gd name="connsiteY72" fmla="*/ 929 h 10000"/>
                    <a:gd name="connsiteX73" fmla="*/ 706 w 10000"/>
                    <a:gd name="connsiteY73" fmla="*/ 1114 h 10000"/>
                    <a:gd name="connsiteX74" fmla="*/ 604 w 10000"/>
                    <a:gd name="connsiteY74" fmla="*/ 1286 h 10000"/>
                    <a:gd name="connsiteX75" fmla="*/ 491 w 10000"/>
                    <a:gd name="connsiteY75" fmla="*/ 1486 h 10000"/>
                    <a:gd name="connsiteX76" fmla="*/ 399 w 10000"/>
                    <a:gd name="connsiteY76" fmla="*/ 1686 h 10000"/>
                    <a:gd name="connsiteX77" fmla="*/ 194 w 10000"/>
                    <a:gd name="connsiteY77" fmla="*/ 2157 h 10000"/>
                    <a:gd name="connsiteX78" fmla="*/ 0 w 10000"/>
                    <a:gd name="connsiteY78" fmla="*/ 2643 h 10000"/>
                    <a:gd name="connsiteX79" fmla="*/ 10 w 10000"/>
                    <a:gd name="connsiteY79" fmla="*/ 971 h 10000"/>
                    <a:gd name="connsiteX80" fmla="*/ 205 w 10000"/>
                    <a:gd name="connsiteY80" fmla="*/ 757 h 10000"/>
                    <a:gd name="connsiteX81" fmla="*/ 399 w 10000"/>
                    <a:gd name="connsiteY81" fmla="*/ 571 h 10000"/>
                    <a:gd name="connsiteX82" fmla="*/ 604 w 10000"/>
                    <a:gd name="connsiteY82" fmla="*/ 386 h 10000"/>
                    <a:gd name="connsiteX83" fmla="*/ 819 w 10000"/>
                    <a:gd name="connsiteY83" fmla="*/ 257 h 10000"/>
                    <a:gd name="connsiteX84" fmla="*/ 1054 w 10000"/>
                    <a:gd name="connsiteY84" fmla="*/ 157 h 10000"/>
                    <a:gd name="connsiteX85" fmla="*/ 1300 w 10000"/>
                    <a:gd name="connsiteY85" fmla="*/ 71 h 10000"/>
                    <a:gd name="connsiteX86" fmla="*/ 1535 w 10000"/>
                    <a:gd name="connsiteY86" fmla="*/ 29 h 10000"/>
                    <a:gd name="connsiteX87" fmla="*/ 1801 w 10000"/>
                    <a:gd name="connsiteY87" fmla="*/ 0 h 10000"/>
                    <a:gd name="connsiteX88" fmla="*/ 2272 w 10000"/>
                    <a:gd name="connsiteY88" fmla="*/ 71 h 10000"/>
                    <a:gd name="connsiteX89" fmla="*/ 2426 w 10000"/>
                    <a:gd name="connsiteY89" fmla="*/ 114 h 10000"/>
                    <a:gd name="connsiteX90" fmla="*/ 2569 w 10000"/>
                    <a:gd name="connsiteY90" fmla="*/ 186 h 10000"/>
                    <a:gd name="connsiteX91" fmla="*/ 2712 w 10000"/>
                    <a:gd name="connsiteY91" fmla="*/ 257 h 10000"/>
                    <a:gd name="connsiteX92" fmla="*/ 2845 w 10000"/>
                    <a:gd name="connsiteY92" fmla="*/ 343 h 10000"/>
                    <a:gd name="connsiteX93" fmla="*/ 2989 w 10000"/>
                    <a:gd name="connsiteY93" fmla="*/ 443 h 10000"/>
                    <a:gd name="connsiteX94" fmla="*/ 3112 w 10000"/>
                    <a:gd name="connsiteY94" fmla="*/ 529 h 10000"/>
                    <a:gd name="connsiteX95" fmla="*/ 3234 w 10000"/>
                    <a:gd name="connsiteY95" fmla="*/ 657 h 10000"/>
                    <a:gd name="connsiteX96" fmla="*/ 3367 w 10000"/>
                    <a:gd name="connsiteY96" fmla="*/ 786 h 10000"/>
                    <a:gd name="connsiteX97" fmla="*/ 3490 w 10000"/>
                    <a:gd name="connsiteY97" fmla="*/ 914 h 10000"/>
                    <a:gd name="connsiteX98" fmla="*/ 3726 w 10000"/>
                    <a:gd name="connsiteY98" fmla="*/ 1200 h 10000"/>
                    <a:gd name="connsiteX99" fmla="*/ 3941 w 10000"/>
                    <a:gd name="connsiteY99" fmla="*/ 1543 h 10000"/>
                    <a:gd name="connsiteX100" fmla="*/ 4145 w 10000"/>
                    <a:gd name="connsiteY100" fmla="*/ 1900 h 10000"/>
                    <a:gd name="connsiteX101" fmla="*/ 4340 w 10000"/>
                    <a:gd name="connsiteY101" fmla="*/ 2286 h 10000"/>
                    <a:gd name="connsiteX102" fmla="*/ 4534 w 10000"/>
                    <a:gd name="connsiteY102" fmla="*/ 2686 h 10000"/>
                    <a:gd name="connsiteX103" fmla="*/ 4708 w 10000"/>
                    <a:gd name="connsiteY103" fmla="*/ 3100 h 10000"/>
                    <a:gd name="connsiteX104" fmla="*/ 4893 w 10000"/>
                    <a:gd name="connsiteY104" fmla="*/ 3529 h 10000"/>
                    <a:gd name="connsiteX105" fmla="*/ 5056 w 10000"/>
                    <a:gd name="connsiteY105" fmla="*/ 3971 h 10000"/>
                    <a:gd name="connsiteX106" fmla="*/ 5363 w 10000"/>
                    <a:gd name="connsiteY106" fmla="*/ 4871 h 10000"/>
                    <a:gd name="connsiteX107" fmla="*/ 5967 w 10000"/>
                    <a:gd name="connsiteY107" fmla="*/ 6657 h 10000"/>
                    <a:gd name="connsiteX108" fmla="*/ 6254 w 10000"/>
                    <a:gd name="connsiteY108" fmla="*/ 7486 h 10000"/>
                    <a:gd name="connsiteX109" fmla="*/ 6407 w 10000"/>
                    <a:gd name="connsiteY109" fmla="*/ 7843 h 10000"/>
                    <a:gd name="connsiteX110" fmla="*/ 6551 w 10000"/>
                    <a:gd name="connsiteY110" fmla="*/ 8214 h 10000"/>
                    <a:gd name="connsiteX111" fmla="*/ 6714 w 10000"/>
                    <a:gd name="connsiteY111" fmla="*/ 8543 h 10000"/>
                    <a:gd name="connsiteX112" fmla="*/ 6868 w 10000"/>
                    <a:gd name="connsiteY112" fmla="*/ 8829 h 10000"/>
                    <a:gd name="connsiteX113" fmla="*/ 7021 w 10000"/>
                    <a:gd name="connsiteY113" fmla="*/ 9100 h 10000"/>
                    <a:gd name="connsiteX114" fmla="*/ 7195 w 10000"/>
                    <a:gd name="connsiteY114" fmla="*/ 9300 h 10000"/>
                    <a:gd name="connsiteX115" fmla="*/ 7288 w 10000"/>
                    <a:gd name="connsiteY115" fmla="*/ 9400 h 10000"/>
                    <a:gd name="connsiteX116" fmla="*/ 7369 w 10000"/>
                    <a:gd name="connsiteY116" fmla="*/ 9500 h 10000"/>
                    <a:gd name="connsiteX117" fmla="*/ 7462 w 10000"/>
                    <a:gd name="connsiteY117" fmla="*/ 9557 h 10000"/>
                    <a:gd name="connsiteX118" fmla="*/ 7554 w 10000"/>
                    <a:gd name="connsiteY118" fmla="*/ 9629 h 10000"/>
                    <a:gd name="connsiteX119" fmla="*/ 7646 w 10000"/>
                    <a:gd name="connsiteY119" fmla="*/ 9671 h 10000"/>
                    <a:gd name="connsiteX120" fmla="*/ 7748 w 10000"/>
                    <a:gd name="connsiteY120" fmla="*/ 9700 h 10000"/>
                    <a:gd name="connsiteX121" fmla="*/ 7851 w 10000"/>
                    <a:gd name="connsiteY121" fmla="*/ 9743 h 10000"/>
                    <a:gd name="connsiteX122" fmla="*/ 7943 w 10000"/>
                    <a:gd name="connsiteY122" fmla="*/ 9743 h 10000"/>
                    <a:gd name="connsiteX0" fmla="*/ 7943 w 10000"/>
                    <a:gd name="connsiteY0" fmla="*/ 9714 h 9971"/>
                    <a:gd name="connsiteX1" fmla="*/ 7943 w 10000"/>
                    <a:gd name="connsiteY1" fmla="*/ 9714 h 9971"/>
                    <a:gd name="connsiteX2" fmla="*/ 8076 w 10000"/>
                    <a:gd name="connsiteY2" fmla="*/ 9714 h 9971"/>
                    <a:gd name="connsiteX3" fmla="*/ 8178 w 10000"/>
                    <a:gd name="connsiteY3" fmla="*/ 9671 h 9971"/>
                    <a:gd name="connsiteX4" fmla="*/ 8291 w 10000"/>
                    <a:gd name="connsiteY4" fmla="*/ 9628 h 9971"/>
                    <a:gd name="connsiteX5" fmla="*/ 8403 w 10000"/>
                    <a:gd name="connsiteY5" fmla="*/ 9585 h 9971"/>
                    <a:gd name="connsiteX6" fmla="*/ 8506 w 10000"/>
                    <a:gd name="connsiteY6" fmla="*/ 9500 h 9971"/>
                    <a:gd name="connsiteX7" fmla="*/ 8608 w 10000"/>
                    <a:gd name="connsiteY7" fmla="*/ 9400 h 9971"/>
                    <a:gd name="connsiteX8" fmla="*/ 8700 w 10000"/>
                    <a:gd name="connsiteY8" fmla="*/ 9314 h 9971"/>
                    <a:gd name="connsiteX9" fmla="*/ 8802 w 10000"/>
                    <a:gd name="connsiteY9" fmla="*/ 9185 h 9971"/>
                    <a:gd name="connsiteX10" fmla="*/ 8915 w 10000"/>
                    <a:gd name="connsiteY10" fmla="*/ 9057 h 9971"/>
                    <a:gd name="connsiteX11" fmla="*/ 9007 w 10000"/>
                    <a:gd name="connsiteY11" fmla="*/ 8914 h 9971"/>
                    <a:gd name="connsiteX12" fmla="*/ 9191 w 10000"/>
                    <a:gd name="connsiteY12" fmla="*/ 8585 h 9971"/>
                    <a:gd name="connsiteX13" fmla="*/ 9376 w 10000"/>
                    <a:gd name="connsiteY13" fmla="*/ 8214 h 9971"/>
                    <a:gd name="connsiteX14" fmla="*/ 9539 w 10000"/>
                    <a:gd name="connsiteY14" fmla="*/ 7814 h 9971"/>
                    <a:gd name="connsiteX15" fmla="*/ 9775 w 10000"/>
                    <a:gd name="connsiteY15" fmla="*/ 8257 h 9971"/>
                    <a:gd name="connsiteX16" fmla="*/ 10000 w 10000"/>
                    <a:gd name="connsiteY16" fmla="*/ 8671 h 9971"/>
                    <a:gd name="connsiteX17" fmla="*/ 9785 w 10000"/>
                    <a:gd name="connsiteY17" fmla="*/ 8957 h 9971"/>
                    <a:gd name="connsiteX18" fmla="*/ 9570 w 10000"/>
                    <a:gd name="connsiteY18" fmla="*/ 9214 h 9971"/>
                    <a:gd name="connsiteX19" fmla="*/ 9324 w 10000"/>
                    <a:gd name="connsiteY19" fmla="*/ 9442 h 9971"/>
                    <a:gd name="connsiteX20" fmla="*/ 9212 w 10000"/>
                    <a:gd name="connsiteY20" fmla="*/ 9528 h 9971"/>
                    <a:gd name="connsiteX21" fmla="*/ 9079 w 10000"/>
                    <a:gd name="connsiteY21" fmla="*/ 9628 h 9971"/>
                    <a:gd name="connsiteX22" fmla="*/ 8946 w 10000"/>
                    <a:gd name="connsiteY22" fmla="*/ 9714 h 9971"/>
                    <a:gd name="connsiteX23" fmla="*/ 8823 w 10000"/>
                    <a:gd name="connsiteY23" fmla="*/ 9771 h 9971"/>
                    <a:gd name="connsiteX24" fmla="*/ 8680 w 10000"/>
                    <a:gd name="connsiteY24" fmla="*/ 9842 h 9971"/>
                    <a:gd name="connsiteX25" fmla="*/ 8547 w 10000"/>
                    <a:gd name="connsiteY25" fmla="*/ 9885 h 9971"/>
                    <a:gd name="connsiteX26" fmla="*/ 8403 w 10000"/>
                    <a:gd name="connsiteY26" fmla="*/ 9914 h 9971"/>
                    <a:gd name="connsiteX27" fmla="*/ 8260 w 10000"/>
                    <a:gd name="connsiteY27" fmla="*/ 9942 h 9971"/>
                    <a:gd name="connsiteX28" fmla="*/ 8106 w 10000"/>
                    <a:gd name="connsiteY28" fmla="*/ 9971 h 9971"/>
                    <a:gd name="connsiteX29" fmla="*/ 7943 w 10000"/>
                    <a:gd name="connsiteY29" fmla="*/ 9971 h 9971"/>
                    <a:gd name="connsiteX30" fmla="*/ 7779 w 10000"/>
                    <a:gd name="connsiteY30" fmla="*/ 9971 h 9971"/>
                    <a:gd name="connsiteX31" fmla="*/ 7625 w 10000"/>
                    <a:gd name="connsiteY31" fmla="*/ 9928 h 9971"/>
                    <a:gd name="connsiteX32" fmla="*/ 7462 w 10000"/>
                    <a:gd name="connsiteY32" fmla="*/ 9900 h 9971"/>
                    <a:gd name="connsiteX33" fmla="*/ 7308 w 10000"/>
                    <a:gd name="connsiteY33" fmla="*/ 9857 h 9971"/>
                    <a:gd name="connsiteX34" fmla="*/ 7165 w 10000"/>
                    <a:gd name="connsiteY34" fmla="*/ 9785 h 9971"/>
                    <a:gd name="connsiteX35" fmla="*/ 7021 w 10000"/>
                    <a:gd name="connsiteY35" fmla="*/ 9728 h 9971"/>
                    <a:gd name="connsiteX36" fmla="*/ 6888 w 10000"/>
                    <a:gd name="connsiteY36" fmla="*/ 9628 h 9971"/>
                    <a:gd name="connsiteX37" fmla="*/ 6745 w 10000"/>
                    <a:gd name="connsiteY37" fmla="*/ 9528 h 9971"/>
                    <a:gd name="connsiteX38" fmla="*/ 6622 w 10000"/>
                    <a:gd name="connsiteY38" fmla="*/ 9442 h 9971"/>
                    <a:gd name="connsiteX39" fmla="*/ 6479 w 10000"/>
                    <a:gd name="connsiteY39" fmla="*/ 9314 h 9971"/>
                    <a:gd name="connsiteX40" fmla="*/ 6366 w 10000"/>
                    <a:gd name="connsiteY40" fmla="*/ 9200 h 9971"/>
                    <a:gd name="connsiteX41" fmla="*/ 6244 w 10000"/>
                    <a:gd name="connsiteY41" fmla="*/ 9057 h 9971"/>
                    <a:gd name="connsiteX42" fmla="*/ 6008 w 10000"/>
                    <a:gd name="connsiteY42" fmla="*/ 8757 h 9971"/>
                    <a:gd name="connsiteX43" fmla="*/ 5793 w 10000"/>
                    <a:gd name="connsiteY43" fmla="*/ 8428 h 9971"/>
                    <a:gd name="connsiteX44" fmla="*/ 5589 w 10000"/>
                    <a:gd name="connsiteY44" fmla="*/ 8071 h 9971"/>
                    <a:gd name="connsiteX45" fmla="*/ 5394 w 10000"/>
                    <a:gd name="connsiteY45" fmla="*/ 7685 h 9971"/>
                    <a:gd name="connsiteX46" fmla="*/ 5200 w 10000"/>
                    <a:gd name="connsiteY46" fmla="*/ 7285 h 9971"/>
                    <a:gd name="connsiteX47" fmla="*/ 5026 w 10000"/>
                    <a:gd name="connsiteY47" fmla="*/ 6871 h 9971"/>
                    <a:gd name="connsiteX48" fmla="*/ 4852 w 10000"/>
                    <a:gd name="connsiteY48" fmla="*/ 6442 h 9971"/>
                    <a:gd name="connsiteX49" fmla="*/ 4688 w 10000"/>
                    <a:gd name="connsiteY49" fmla="*/ 6000 h 9971"/>
                    <a:gd name="connsiteX50" fmla="*/ 4371 w 10000"/>
                    <a:gd name="connsiteY50" fmla="*/ 5100 h 9971"/>
                    <a:gd name="connsiteX51" fmla="*/ 3777 w 10000"/>
                    <a:gd name="connsiteY51" fmla="*/ 3328 h 9971"/>
                    <a:gd name="connsiteX52" fmla="*/ 3644 w 10000"/>
                    <a:gd name="connsiteY52" fmla="*/ 2885 h 9971"/>
                    <a:gd name="connsiteX53" fmla="*/ 3490 w 10000"/>
                    <a:gd name="connsiteY53" fmla="*/ 2485 h 9971"/>
                    <a:gd name="connsiteX54" fmla="*/ 3347 w 10000"/>
                    <a:gd name="connsiteY54" fmla="*/ 2128 h 9971"/>
                    <a:gd name="connsiteX55" fmla="*/ 3193 w 10000"/>
                    <a:gd name="connsiteY55" fmla="*/ 1757 h 9971"/>
                    <a:gd name="connsiteX56" fmla="*/ 3040 w 10000"/>
                    <a:gd name="connsiteY56" fmla="*/ 1428 h 9971"/>
                    <a:gd name="connsiteX57" fmla="*/ 2886 w 10000"/>
                    <a:gd name="connsiteY57" fmla="*/ 1142 h 9971"/>
                    <a:gd name="connsiteX58" fmla="*/ 2723 w 10000"/>
                    <a:gd name="connsiteY58" fmla="*/ 871 h 9971"/>
                    <a:gd name="connsiteX59" fmla="*/ 2559 w 10000"/>
                    <a:gd name="connsiteY59" fmla="*/ 671 h 9971"/>
                    <a:gd name="connsiteX60" fmla="*/ 2467 w 10000"/>
                    <a:gd name="connsiteY60" fmla="*/ 571 h 9971"/>
                    <a:gd name="connsiteX61" fmla="*/ 2375 w 10000"/>
                    <a:gd name="connsiteY61" fmla="*/ 471 h 9971"/>
                    <a:gd name="connsiteX62" fmla="*/ 2282 w 10000"/>
                    <a:gd name="connsiteY62" fmla="*/ 414 h 9971"/>
                    <a:gd name="connsiteX63" fmla="*/ 2190 w 10000"/>
                    <a:gd name="connsiteY63" fmla="*/ 342 h 9971"/>
                    <a:gd name="connsiteX64" fmla="*/ 1791 w 10000"/>
                    <a:gd name="connsiteY64" fmla="*/ 228 h 9971"/>
                    <a:gd name="connsiteX65" fmla="*/ 1668 w 10000"/>
                    <a:gd name="connsiteY65" fmla="*/ 242 h 9971"/>
                    <a:gd name="connsiteX66" fmla="*/ 1525 w 10000"/>
                    <a:gd name="connsiteY66" fmla="*/ 285 h 9971"/>
                    <a:gd name="connsiteX67" fmla="*/ 1402 w 10000"/>
                    <a:gd name="connsiteY67" fmla="*/ 328 h 9971"/>
                    <a:gd name="connsiteX68" fmla="*/ 1279 w 10000"/>
                    <a:gd name="connsiteY68" fmla="*/ 414 h 9971"/>
                    <a:gd name="connsiteX69" fmla="*/ 1157 w 10000"/>
                    <a:gd name="connsiteY69" fmla="*/ 500 h 9971"/>
                    <a:gd name="connsiteX70" fmla="*/ 1044 w 10000"/>
                    <a:gd name="connsiteY70" fmla="*/ 614 h 9971"/>
                    <a:gd name="connsiteX71" fmla="*/ 931 w 10000"/>
                    <a:gd name="connsiteY71" fmla="*/ 757 h 9971"/>
                    <a:gd name="connsiteX72" fmla="*/ 809 w 10000"/>
                    <a:gd name="connsiteY72" fmla="*/ 900 h 9971"/>
                    <a:gd name="connsiteX73" fmla="*/ 706 w 10000"/>
                    <a:gd name="connsiteY73" fmla="*/ 1085 h 9971"/>
                    <a:gd name="connsiteX74" fmla="*/ 604 w 10000"/>
                    <a:gd name="connsiteY74" fmla="*/ 1257 h 9971"/>
                    <a:gd name="connsiteX75" fmla="*/ 491 w 10000"/>
                    <a:gd name="connsiteY75" fmla="*/ 1457 h 9971"/>
                    <a:gd name="connsiteX76" fmla="*/ 399 w 10000"/>
                    <a:gd name="connsiteY76" fmla="*/ 1657 h 9971"/>
                    <a:gd name="connsiteX77" fmla="*/ 194 w 10000"/>
                    <a:gd name="connsiteY77" fmla="*/ 2128 h 9971"/>
                    <a:gd name="connsiteX78" fmla="*/ 0 w 10000"/>
                    <a:gd name="connsiteY78" fmla="*/ 2614 h 9971"/>
                    <a:gd name="connsiteX79" fmla="*/ 10 w 10000"/>
                    <a:gd name="connsiteY79" fmla="*/ 942 h 9971"/>
                    <a:gd name="connsiteX80" fmla="*/ 205 w 10000"/>
                    <a:gd name="connsiteY80" fmla="*/ 728 h 9971"/>
                    <a:gd name="connsiteX81" fmla="*/ 399 w 10000"/>
                    <a:gd name="connsiteY81" fmla="*/ 542 h 9971"/>
                    <a:gd name="connsiteX82" fmla="*/ 604 w 10000"/>
                    <a:gd name="connsiteY82" fmla="*/ 357 h 9971"/>
                    <a:gd name="connsiteX83" fmla="*/ 819 w 10000"/>
                    <a:gd name="connsiteY83" fmla="*/ 228 h 9971"/>
                    <a:gd name="connsiteX84" fmla="*/ 1054 w 10000"/>
                    <a:gd name="connsiteY84" fmla="*/ 128 h 9971"/>
                    <a:gd name="connsiteX85" fmla="*/ 1300 w 10000"/>
                    <a:gd name="connsiteY85" fmla="*/ 42 h 9971"/>
                    <a:gd name="connsiteX86" fmla="*/ 1535 w 10000"/>
                    <a:gd name="connsiteY86" fmla="*/ 0 h 9971"/>
                    <a:gd name="connsiteX87" fmla="*/ 2272 w 10000"/>
                    <a:gd name="connsiteY87" fmla="*/ 42 h 9971"/>
                    <a:gd name="connsiteX88" fmla="*/ 2426 w 10000"/>
                    <a:gd name="connsiteY88" fmla="*/ 85 h 9971"/>
                    <a:gd name="connsiteX89" fmla="*/ 2569 w 10000"/>
                    <a:gd name="connsiteY89" fmla="*/ 157 h 9971"/>
                    <a:gd name="connsiteX90" fmla="*/ 2712 w 10000"/>
                    <a:gd name="connsiteY90" fmla="*/ 228 h 9971"/>
                    <a:gd name="connsiteX91" fmla="*/ 2845 w 10000"/>
                    <a:gd name="connsiteY91" fmla="*/ 314 h 9971"/>
                    <a:gd name="connsiteX92" fmla="*/ 2989 w 10000"/>
                    <a:gd name="connsiteY92" fmla="*/ 414 h 9971"/>
                    <a:gd name="connsiteX93" fmla="*/ 3112 w 10000"/>
                    <a:gd name="connsiteY93" fmla="*/ 500 h 9971"/>
                    <a:gd name="connsiteX94" fmla="*/ 3234 w 10000"/>
                    <a:gd name="connsiteY94" fmla="*/ 628 h 9971"/>
                    <a:gd name="connsiteX95" fmla="*/ 3367 w 10000"/>
                    <a:gd name="connsiteY95" fmla="*/ 757 h 9971"/>
                    <a:gd name="connsiteX96" fmla="*/ 3490 w 10000"/>
                    <a:gd name="connsiteY96" fmla="*/ 885 h 9971"/>
                    <a:gd name="connsiteX97" fmla="*/ 3726 w 10000"/>
                    <a:gd name="connsiteY97" fmla="*/ 1171 h 9971"/>
                    <a:gd name="connsiteX98" fmla="*/ 3941 w 10000"/>
                    <a:gd name="connsiteY98" fmla="*/ 1514 h 9971"/>
                    <a:gd name="connsiteX99" fmla="*/ 4145 w 10000"/>
                    <a:gd name="connsiteY99" fmla="*/ 1871 h 9971"/>
                    <a:gd name="connsiteX100" fmla="*/ 4340 w 10000"/>
                    <a:gd name="connsiteY100" fmla="*/ 2257 h 9971"/>
                    <a:gd name="connsiteX101" fmla="*/ 4534 w 10000"/>
                    <a:gd name="connsiteY101" fmla="*/ 2657 h 9971"/>
                    <a:gd name="connsiteX102" fmla="*/ 4708 w 10000"/>
                    <a:gd name="connsiteY102" fmla="*/ 3071 h 9971"/>
                    <a:gd name="connsiteX103" fmla="*/ 4893 w 10000"/>
                    <a:gd name="connsiteY103" fmla="*/ 3500 h 9971"/>
                    <a:gd name="connsiteX104" fmla="*/ 5056 w 10000"/>
                    <a:gd name="connsiteY104" fmla="*/ 3942 h 9971"/>
                    <a:gd name="connsiteX105" fmla="*/ 5363 w 10000"/>
                    <a:gd name="connsiteY105" fmla="*/ 4842 h 9971"/>
                    <a:gd name="connsiteX106" fmla="*/ 5967 w 10000"/>
                    <a:gd name="connsiteY106" fmla="*/ 6628 h 9971"/>
                    <a:gd name="connsiteX107" fmla="*/ 6254 w 10000"/>
                    <a:gd name="connsiteY107" fmla="*/ 7457 h 9971"/>
                    <a:gd name="connsiteX108" fmla="*/ 6407 w 10000"/>
                    <a:gd name="connsiteY108" fmla="*/ 7814 h 9971"/>
                    <a:gd name="connsiteX109" fmla="*/ 6551 w 10000"/>
                    <a:gd name="connsiteY109" fmla="*/ 8185 h 9971"/>
                    <a:gd name="connsiteX110" fmla="*/ 6714 w 10000"/>
                    <a:gd name="connsiteY110" fmla="*/ 8514 h 9971"/>
                    <a:gd name="connsiteX111" fmla="*/ 6868 w 10000"/>
                    <a:gd name="connsiteY111" fmla="*/ 8800 h 9971"/>
                    <a:gd name="connsiteX112" fmla="*/ 7021 w 10000"/>
                    <a:gd name="connsiteY112" fmla="*/ 9071 h 9971"/>
                    <a:gd name="connsiteX113" fmla="*/ 7195 w 10000"/>
                    <a:gd name="connsiteY113" fmla="*/ 9271 h 9971"/>
                    <a:gd name="connsiteX114" fmla="*/ 7288 w 10000"/>
                    <a:gd name="connsiteY114" fmla="*/ 9371 h 9971"/>
                    <a:gd name="connsiteX115" fmla="*/ 7369 w 10000"/>
                    <a:gd name="connsiteY115" fmla="*/ 9471 h 9971"/>
                    <a:gd name="connsiteX116" fmla="*/ 7462 w 10000"/>
                    <a:gd name="connsiteY116" fmla="*/ 9528 h 9971"/>
                    <a:gd name="connsiteX117" fmla="*/ 7554 w 10000"/>
                    <a:gd name="connsiteY117" fmla="*/ 9600 h 9971"/>
                    <a:gd name="connsiteX118" fmla="*/ 7646 w 10000"/>
                    <a:gd name="connsiteY118" fmla="*/ 9642 h 9971"/>
                    <a:gd name="connsiteX119" fmla="*/ 7748 w 10000"/>
                    <a:gd name="connsiteY119" fmla="*/ 9671 h 9971"/>
                    <a:gd name="connsiteX120" fmla="*/ 7851 w 10000"/>
                    <a:gd name="connsiteY120" fmla="*/ 9714 h 9971"/>
                    <a:gd name="connsiteX121" fmla="*/ 7943 w 10000"/>
                    <a:gd name="connsiteY121" fmla="*/ 9714 h 9971"/>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668 w 10000"/>
                    <a:gd name="connsiteY64" fmla="*/ 243 h 10000"/>
                    <a:gd name="connsiteX65" fmla="*/ 1525 w 10000"/>
                    <a:gd name="connsiteY65" fmla="*/ 286 h 10000"/>
                    <a:gd name="connsiteX66" fmla="*/ 1402 w 10000"/>
                    <a:gd name="connsiteY66" fmla="*/ 329 h 10000"/>
                    <a:gd name="connsiteX67" fmla="*/ 1279 w 10000"/>
                    <a:gd name="connsiteY67" fmla="*/ 415 h 10000"/>
                    <a:gd name="connsiteX68" fmla="*/ 1157 w 10000"/>
                    <a:gd name="connsiteY68" fmla="*/ 501 h 10000"/>
                    <a:gd name="connsiteX69" fmla="*/ 1044 w 10000"/>
                    <a:gd name="connsiteY69" fmla="*/ 616 h 10000"/>
                    <a:gd name="connsiteX70" fmla="*/ 931 w 10000"/>
                    <a:gd name="connsiteY70" fmla="*/ 759 h 10000"/>
                    <a:gd name="connsiteX71" fmla="*/ 809 w 10000"/>
                    <a:gd name="connsiteY71" fmla="*/ 903 h 10000"/>
                    <a:gd name="connsiteX72" fmla="*/ 706 w 10000"/>
                    <a:gd name="connsiteY72" fmla="*/ 1088 h 10000"/>
                    <a:gd name="connsiteX73" fmla="*/ 604 w 10000"/>
                    <a:gd name="connsiteY73" fmla="*/ 1261 h 10000"/>
                    <a:gd name="connsiteX74" fmla="*/ 491 w 10000"/>
                    <a:gd name="connsiteY74" fmla="*/ 1461 h 10000"/>
                    <a:gd name="connsiteX75" fmla="*/ 399 w 10000"/>
                    <a:gd name="connsiteY75" fmla="*/ 1662 h 10000"/>
                    <a:gd name="connsiteX76" fmla="*/ 194 w 10000"/>
                    <a:gd name="connsiteY76" fmla="*/ 2134 h 10000"/>
                    <a:gd name="connsiteX77" fmla="*/ 0 w 10000"/>
                    <a:gd name="connsiteY77" fmla="*/ 2622 h 10000"/>
                    <a:gd name="connsiteX78" fmla="*/ 10 w 10000"/>
                    <a:gd name="connsiteY78" fmla="*/ 945 h 10000"/>
                    <a:gd name="connsiteX79" fmla="*/ 205 w 10000"/>
                    <a:gd name="connsiteY79" fmla="*/ 730 h 10000"/>
                    <a:gd name="connsiteX80" fmla="*/ 399 w 10000"/>
                    <a:gd name="connsiteY80" fmla="*/ 544 h 10000"/>
                    <a:gd name="connsiteX81" fmla="*/ 604 w 10000"/>
                    <a:gd name="connsiteY81" fmla="*/ 358 h 10000"/>
                    <a:gd name="connsiteX82" fmla="*/ 819 w 10000"/>
                    <a:gd name="connsiteY82" fmla="*/ 229 h 10000"/>
                    <a:gd name="connsiteX83" fmla="*/ 1054 w 10000"/>
                    <a:gd name="connsiteY83" fmla="*/ 128 h 10000"/>
                    <a:gd name="connsiteX84" fmla="*/ 1300 w 10000"/>
                    <a:gd name="connsiteY84" fmla="*/ 42 h 10000"/>
                    <a:gd name="connsiteX85" fmla="*/ 1535 w 10000"/>
                    <a:gd name="connsiteY85" fmla="*/ 0 h 10000"/>
                    <a:gd name="connsiteX86" fmla="*/ 2272 w 10000"/>
                    <a:gd name="connsiteY86" fmla="*/ 42 h 10000"/>
                    <a:gd name="connsiteX87" fmla="*/ 2426 w 10000"/>
                    <a:gd name="connsiteY87" fmla="*/ 85 h 10000"/>
                    <a:gd name="connsiteX88" fmla="*/ 2569 w 10000"/>
                    <a:gd name="connsiteY88" fmla="*/ 157 h 10000"/>
                    <a:gd name="connsiteX89" fmla="*/ 2712 w 10000"/>
                    <a:gd name="connsiteY89" fmla="*/ 229 h 10000"/>
                    <a:gd name="connsiteX90" fmla="*/ 2845 w 10000"/>
                    <a:gd name="connsiteY90" fmla="*/ 315 h 10000"/>
                    <a:gd name="connsiteX91" fmla="*/ 2989 w 10000"/>
                    <a:gd name="connsiteY91" fmla="*/ 415 h 10000"/>
                    <a:gd name="connsiteX92" fmla="*/ 3112 w 10000"/>
                    <a:gd name="connsiteY92" fmla="*/ 501 h 10000"/>
                    <a:gd name="connsiteX93" fmla="*/ 3234 w 10000"/>
                    <a:gd name="connsiteY93" fmla="*/ 630 h 10000"/>
                    <a:gd name="connsiteX94" fmla="*/ 3367 w 10000"/>
                    <a:gd name="connsiteY94" fmla="*/ 759 h 10000"/>
                    <a:gd name="connsiteX95" fmla="*/ 3490 w 10000"/>
                    <a:gd name="connsiteY95" fmla="*/ 888 h 10000"/>
                    <a:gd name="connsiteX96" fmla="*/ 3726 w 10000"/>
                    <a:gd name="connsiteY96" fmla="*/ 1174 h 10000"/>
                    <a:gd name="connsiteX97" fmla="*/ 3941 w 10000"/>
                    <a:gd name="connsiteY97" fmla="*/ 1518 h 10000"/>
                    <a:gd name="connsiteX98" fmla="*/ 4145 w 10000"/>
                    <a:gd name="connsiteY98" fmla="*/ 1876 h 10000"/>
                    <a:gd name="connsiteX99" fmla="*/ 4340 w 10000"/>
                    <a:gd name="connsiteY99" fmla="*/ 2264 h 10000"/>
                    <a:gd name="connsiteX100" fmla="*/ 4534 w 10000"/>
                    <a:gd name="connsiteY100" fmla="*/ 2665 h 10000"/>
                    <a:gd name="connsiteX101" fmla="*/ 4708 w 10000"/>
                    <a:gd name="connsiteY101" fmla="*/ 3080 h 10000"/>
                    <a:gd name="connsiteX102" fmla="*/ 4893 w 10000"/>
                    <a:gd name="connsiteY102" fmla="*/ 3510 h 10000"/>
                    <a:gd name="connsiteX103" fmla="*/ 5056 w 10000"/>
                    <a:gd name="connsiteY103" fmla="*/ 3953 h 10000"/>
                    <a:gd name="connsiteX104" fmla="*/ 5363 w 10000"/>
                    <a:gd name="connsiteY104" fmla="*/ 4856 h 10000"/>
                    <a:gd name="connsiteX105" fmla="*/ 5967 w 10000"/>
                    <a:gd name="connsiteY105" fmla="*/ 6647 h 10000"/>
                    <a:gd name="connsiteX106" fmla="*/ 6254 w 10000"/>
                    <a:gd name="connsiteY106" fmla="*/ 7479 h 10000"/>
                    <a:gd name="connsiteX107" fmla="*/ 6407 w 10000"/>
                    <a:gd name="connsiteY107" fmla="*/ 7837 h 10000"/>
                    <a:gd name="connsiteX108" fmla="*/ 6551 w 10000"/>
                    <a:gd name="connsiteY108" fmla="*/ 8209 h 10000"/>
                    <a:gd name="connsiteX109" fmla="*/ 6714 w 10000"/>
                    <a:gd name="connsiteY109" fmla="*/ 8539 h 10000"/>
                    <a:gd name="connsiteX110" fmla="*/ 6868 w 10000"/>
                    <a:gd name="connsiteY110" fmla="*/ 8826 h 10000"/>
                    <a:gd name="connsiteX111" fmla="*/ 7021 w 10000"/>
                    <a:gd name="connsiteY111" fmla="*/ 9097 h 10000"/>
                    <a:gd name="connsiteX112" fmla="*/ 7195 w 10000"/>
                    <a:gd name="connsiteY112" fmla="*/ 9298 h 10000"/>
                    <a:gd name="connsiteX113" fmla="*/ 7288 w 10000"/>
                    <a:gd name="connsiteY113" fmla="*/ 9398 h 10000"/>
                    <a:gd name="connsiteX114" fmla="*/ 7369 w 10000"/>
                    <a:gd name="connsiteY114" fmla="*/ 9499 h 10000"/>
                    <a:gd name="connsiteX115" fmla="*/ 7462 w 10000"/>
                    <a:gd name="connsiteY115" fmla="*/ 9556 h 10000"/>
                    <a:gd name="connsiteX116" fmla="*/ 7554 w 10000"/>
                    <a:gd name="connsiteY116" fmla="*/ 9628 h 10000"/>
                    <a:gd name="connsiteX117" fmla="*/ 7646 w 10000"/>
                    <a:gd name="connsiteY117" fmla="*/ 9670 h 10000"/>
                    <a:gd name="connsiteX118" fmla="*/ 7748 w 10000"/>
                    <a:gd name="connsiteY118" fmla="*/ 9699 h 10000"/>
                    <a:gd name="connsiteX119" fmla="*/ 7851 w 10000"/>
                    <a:gd name="connsiteY119" fmla="*/ 9742 h 10000"/>
                    <a:gd name="connsiteX120" fmla="*/ 7943 w 10000"/>
                    <a:gd name="connsiteY120" fmla="*/ 9742 h 10000"/>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668 w 10000"/>
                    <a:gd name="connsiteY64" fmla="*/ 243 h 10000"/>
                    <a:gd name="connsiteX65" fmla="*/ 1402 w 10000"/>
                    <a:gd name="connsiteY65" fmla="*/ 329 h 10000"/>
                    <a:gd name="connsiteX66" fmla="*/ 1279 w 10000"/>
                    <a:gd name="connsiteY66" fmla="*/ 415 h 10000"/>
                    <a:gd name="connsiteX67" fmla="*/ 1157 w 10000"/>
                    <a:gd name="connsiteY67" fmla="*/ 501 h 10000"/>
                    <a:gd name="connsiteX68" fmla="*/ 1044 w 10000"/>
                    <a:gd name="connsiteY68" fmla="*/ 616 h 10000"/>
                    <a:gd name="connsiteX69" fmla="*/ 931 w 10000"/>
                    <a:gd name="connsiteY69" fmla="*/ 759 h 10000"/>
                    <a:gd name="connsiteX70" fmla="*/ 809 w 10000"/>
                    <a:gd name="connsiteY70" fmla="*/ 903 h 10000"/>
                    <a:gd name="connsiteX71" fmla="*/ 706 w 10000"/>
                    <a:gd name="connsiteY71" fmla="*/ 1088 h 10000"/>
                    <a:gd name="connsiteX72" fmla="*/ 604 w 10000"/>
                    <a:gd name="connsiteY72" fmla="*/ 1261 h 10000"/>
                    <a:gd name="connsiteX73" fmla="*/ 491 w 10000"/>
                    <a:gd name="connsiteY73" fmla="*/ 1461 h 10000"/>
                    <a:gd name="connsiteX74" fmla="*/ 399 w 10000"/>
                    <a:gd name="connsiteY74" fmla="*/ 1662 h 10000"/>
                    <a:gd name="connsiteX75" fmla="*/ 194 w 10000"/>
                    <a:gd name="connsiteY75" fmla="*/ 2134 h 10000"/>
                    <a:gd name="connsiteX76" fmla="*/ 0 w 10000"/>
                    <a:gd name="connsiteY76" fmla="*/ 2622 h 10000"/>
                    <a:gd name="connsiteX77" fmla="*/ 10 w 10000"/>
                    <a:gd name="connsiteY77" fmla="*/ 945 h 10000"/>
                    <a:gd name="connsiteX78" fmla="*/ 205 w 10000"/>
                    <a:gd name="connsiteY78" fmla="*/ 730 h 10000"/>
                    <a:gd name="connsiteX79" fmla="*/ 399 w 10000"/>
                    <a:gd name="connsiteY79" fmla="*/ 544 h 10000"/>
                    <a:gd name="connsiteX80" fmla="*/ 604 w 10000"/>
                    <a:gd name="connsiteY80" fmla="*/ 358 h 10000"/>
                    <a:gd name="connsiteX81" fmla="*/ 819 w 10000"/>
                    <a:gd name="connsiteY81" fmla="*/ 229 h 10000"/>
                    <a:gd name="connsiteX82" fmla="*/ 1054 w 10000"/>
                    <a:gd name="connsiteY82" fmla="*/ 128 h 10000"/>
                    <a:gd name="connsiteX83" fmla="*/ 1300 w 10000"/>
                    <a:gd name="connsiteY83" fmla="*/ 42 h 10000"/>
                    <a:gd name="connsiteX84" fmla="*/ 1535 w 10000"/>
                    <a:gd name="connsiteY84" fmla="*/ 0 h 10000"/>
                    <a:gd name="connsiteX85" fmla="*/ 2272 w 10000"/>
                    <a:gd name="connsiteY85" fmla="*/ 42 h 10000"/>
                    <a:gd name="connsiteX86" fmla="*/ 2426 w 10000"/>
                    <a:gd name="connsiteY86" fmla="*/ 85 h 10000"/>
                    <a:gd name="connsiteX87" fmla="*/ 2569 w 10000"/>
                    <a:gd name="connsiteY87" fmla="*/ 157 h 10000"/>
                    <a:gd name="connsiteX88" fmla="*/ 2712 w 10000"/>
                    <a:gd name="connsiteY88" fmla="*/ 229 h 10000"/>
                    <a:gd name="connsiteX89" fmla="*/ 2845 w 10000"/>
                    <a:gd name="connsiteY89" fmla="*/ 315 h 10000"/>
                    <a:gd name="connsiteX90" fmla="*/ 2989 w 10000"/>
                    <a:gd name="connsiteY90" fmla="*/ 415 h 10000"/>
                    <a:gd name="connsiteX91" fmla="*/ 3112 w 10000"/>
                    <a:gd name="connsiteY91" fmla="*/ 501 h 10000"/>
                    <a:gd name="connsiteX92" fmla="*/ 3234 w 10000"/>
                    <a:gd name="connsiteY92" fmla="*/ 630 h 10000"/>
                    <a:gd name="connsiteX93" fmla="*/ 3367 w 10000"/>
                    <a:gd name="connsiteY93" fmla="*/ 759 h 10000"/>
                    <a:gd name="connsiteX94" fmla="*/ 3490 w 10000"/>
                    <a:gd name="connsiteY94" fmla="*/ 888 h 10000"/>
                    <a:gd name="connsiteX95" fmla="*/ 3726 w 10000"/>
                    <a:gd name="connsiteY95" fmla="*/ 1174 h 10000"/>
                    <a:gd name="connsiteX96" fmla="*/ 3941 w 10000"/>
                    <a:gd name="connsiteY96" fmla="*/ 1518 h 10000"/>
                    <a:gd name="connsiteX97" fmla="*/ 4145 w 10000"/>
                    <a:gd name="connsiteY97" fmla="*/ 1876 h 10000"/>
                    <a:gd name="connsiteX98" fmla="*/ 4340 w 10000"/>
                    <a:gd name="connsiteY98" fmla="*/ 2264 h 10000"/>
                    <a:gd name="connsiteX99" fmla="*/ 4534 w 10000"/>
                    <a:gd name="connsiteY99" fmla="*/ 2665 h 10000"/>
                    <a:gd name="connsiteX100" fmla="*/ 4708 w 10000"/>
                    <a:gd name="connsiteY100" fmla="*/ 3080 h 10000"/>
                    <a:gd name="connsiteX101" fmla="*/ 4893 w 10000"/>
                    <a:gd name="connsiteY101" fmla="*/ 3510 h 10000"/>
                    <a:gd name="connsiteX102" fmla="*/ 5056 w 10000"/>
                    <a:gd name="connsiteY102" fmla="*/ 3953 h 10000"/>
                    <a:gd name="connsiteX103" fmla="*/ 5363 w 10000"/>
                    <a:gd name="connsiteY103" fmla="*/ 4856 h 10000"/>
                    <a:gd name="connsiteX104" fmla="*/ 5967 w 10000"/>
                    <a:gd name="connsiteY104" fmla="*/ 6647 h 10000"/>
                    <a:gd name="connsiteX105" fmla="*/ 6254 w 10000"/>
                    <a:gd name="connsiteY105" fmla="*/ 7479 h 10000"/>
                    <a:gd name="connsiteX106" fmla="*/ 6407 w 10000"/>
                    <a:gd name="connsiteY106" fmla="*/ 7837 h 10000"/>
                    <a:gd name="connsiteX107" fmla="*/ 6551 w 10000"/>
                    <a:gd name="connsiteY107" fmla="*/ 8209 h 10000"/>
                    <a:gd name="connsiteX108" fmla="*/ 6714 w 10000"/>
                    <a:gd name="connsiteY108" fmla="*/ 8539 h 10000"/>
                    <a:gd name="connsiteX109" fmla="*/ 6868 w 10000"/>
                    <a:gd name="connsiteY109" fmla="*/ 8826 h 10000"/>
                    <a:gd name="connsiteX110" fmla="*/ 7021 w 10000"/>
                    <a:gd name="connsiteY110" fmla="*/ 9097 h 10000"/>
                    <a:gd name="connsiteX111" fmla="*/ 7195 w 10000"/>
                    <a:gd name="connsiteY111" fmla="*/ 9298 h 10000"/>
                    <a:gd name="connsiteX112" fmla="*/ 7288 w 10000"/>
                    <a:gd name="connsiteY112" fmla="*/ 9398 h 10000"/>
                    <a:gd name="connsiteX113" fmla="*/ 7369 w 10000"/>
                    <a:gd name="connsiteY113" fmla="*/ 9499 h 10000"/>
                    <a:gd name="connsiteX114" fmla="*/ 7462 w 10000"/>
                    <a:gd name="connsiteY114" fmla="*/ 9556 h 10000"/>
                    <a:gd name="connsiteX115" fmla="*/ 7554 w 10000"/>
                    <a:gd name="connsiteY115" fmla="*/ 9628 h 10000"/>
                    <a:gd name="connsiteX116" fmla="*/ 7646 w 10000"/>
                    <a:gd name="connsiteY116" fmla="*/ 9670 h 10000"/>
                    <a:gd name="connsiteX117" fmla="*/ 7748 w 10000"/>
                    <a:gd name="connsiteY117" fmla="*/ 9699 h 10000"/>
                    <a:gd name="connsiteX118" fmla="*/ 7851 w 10000"/>
                    <a:gd name="connsiteY118" fmla="*/ 9742 h 10000"/>
                    <a:gd name="connsiteX119" fmla="*/ 7943 w 10000"/>
                    <a:gd name="connsiteY119" fmla="*/ 9742 h 10000"/>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402 w 10000"/>
                    <a:gd name="connsiteY64" fmla="*/ 329 h 10000"/>
                    <a:gd name="connsiteX65" fmla="*/ 1279 w 10000"/>
                    <a:gd name="connsiteY65" fmla="*/ 415 h 10000"/>
                    <a:gd name="connsiteX66" fmla="*/ 1157 w 10000"/>
                    <a:gd name="connsiteY66" fmla="*/ 501 h 10000"/>
                    <a:gd name="connsiteX67" fmla="*/ 1044 w 10000"/>
                    <a:gd name="connsiteY67" fmla="*/ 616 h 10000"/>
                    <a:gd name="connsiteX68" fmla="*/ 931 w 10000"/>
                    <a:gd name="connsiteY68" fmla="*/ 759 h 10000"/>
                    <a:gd name="connsiteX69" fmla="*/ 809 w 10000"/>
                    <a:gd name="connsiteY69" fmla="*/ 903 h 10000"/>
                    <a:gd name="connsiteX70" fmla="*/ 706 w 10000"/>
                    <a:gd name="connsiteY70" fmla="*/ 1088 h 10000"/>
                    <a:gd name="connsiteX71" fmla="*/ 604 w 10000"/>
                    <a:gd name="connsiteY71" fmla="*/ 1261 h 10000"/>
                    <a:gd name="connsiteX72" fmla="*/ 491 w 10000"/>
                    <a:gd name="connsiteY72" fmla="*/ 1461 h 10000"/>
                    <a:gd name="connsiteX73" fmla="*/ 399 w 10000"/>
                    <a:gd name="connsiteY73" fmla="*/ 1662 h 10000"/>
                    <a:gd name="connsiteX74" fmla="*/ 194 w 10000"/>
                    <a:gd name="connsiteY74" fmla="*/ 2134 h 10000"/>
                    <a:gd name="connsiteX75" fmla="*/ 0 w 10000"/>
                    <a:gd name="connsiteY75" fmla="*/ 2622 h 10000"/>
                    <a:gd name="connsiteX76" fmla="*/ 10 w 10000"/>
                    <a:gd name="connsiteY76" fmla="*/ 945 h 10000"/>
                    <a:gd name="connsiteX77" fmla="*/ 205 w 10000"/>
                    <a:gd name="connsiteY77" fmla="*/ 730 h 10000"/>
                    <a:gd name="connsiteX78" fmla="*/ 399 w 10000"/>
                    <a:gd name="connsiteY78" fmla="*/ 544 h 10000"/>
                    <a:gd name="connsiteX79" fmla="*/ 604 w 10000"/>
                    <a:gd name="connsiteY79" fmla="*/ 358 h 10000"/>
                    <a:gd name="connsiteX80" fmla="*/ 819 w 10000"/>
                    <a:gd name="connsiteY80" fmla="*/ 229 h 10000"/>
                    <a:gd name="connsiteX81" fmla="*/ 1054 w 10000"/>
                    <a:gd name="connsiteY81" fmla="*/ 128 h 10000"/>
                    <a:gd name="connsiteX82" fmla="*/ 1300 w 10000"/>
                    <a:gd name="connsiteY82" fmla="*/ 42 h 10000"/>
                    <a:gd name="connsiteX83" fmla="*/ 1535 w 10000"/>
                    <a:gd name="connsiteY83" fmla="*/ 0 h 10000"/>
                    <a:gd name="connsiteX84" fmla="*/ 2272 w 10000"/>
                    <a:gd name="connsiteY84" fmla="*/ 42 h 10000"/>
                    <a:gd name="connsiteX85" fmla="*/ 2426 w 10000"/>
                    <a:gd name="connsiteY85" fmla="*/ 85 h 10000"/>
                    <a:gd name="connsiteX86" fmla="*/ 2569 w 10000"/>
                    <a:gd name="connsiteY86" fmla="*/ 157 h 10000"/>
                    <a:gd name="connsiteX87" fmla="*/ 2712 w 10000"/>
                    <a:gd name="connsiteY87" fmla="*/ 229 h 10000"/>
                    <a:gd name="connsiteX88" fmla="*/ 2845 w 10000"/>
                    <a:gd name="connsiteY88" fmla="*/ 315 h 10000"/>
                    <a:gd name="connsiteX89" fmla="*/ 2989 w 10000"/>
                    <a:gd name="connsiteY89" fmla="*/ 415 h 10000"/>
                    <a:gd name="connsiteX90" fmla="*/ 3112 w 10000"/>
                    <a:gd name="connsiteY90" fmla="*/ 501 h 10000"/>
                    <a:gd name="connsiteX91" fmla="*/ 3234 w 10000"/>
                    <a:gd name="connsiteY91" fmla="*/ 630 h 10000"/>
                    <a:gd name="connsiteX92" fmla="*/ 3367 w 10000"/>
                    <a:gd name="connsiteY92" fmla="*/ 759 h 10000"/>
                    <a:gd name="connsiteX93" fmla="*/ 3490 w 10000"/>
                    <a:gd name="connsiteY93" fmla="*/ 888 h 10000"/>
                    <a:gd name="connsiteX94" fmla="*/ 3726 w 10000"/>
                    <a:gd name="connsiteY94" fmla="*/ 1174 h 10000"/>
                    <a:gd name="connsiteX95" fmla="*/ 3941 w 10000"/>
                    <a:gd name="connsiteY95" fmla="*/ 1518 h 10000"/>
                    <a:gd name="connsiteX96" fmla="*/ 4145 w 10000"/>
                    <a:gd name="connsiteY96" fmla="*/ 1876 h 10000"/>
                    <a:gd name="connsiteX97" fmla="*/ 4340 w 10000"/>
                    <a:gd name="connsiteY97" fmla="*/ 2264 h 10000"/>
                    <a:gd name="connsiteX98" fmla="*/ 4534 w 10000"/>
                    <a:gd name="connsiteY98" fmla="*/ 2665 h 10000"/>
                    <a:gd name="connsiteX99" fmla="*/ 4708 w 10000"/>
                    <a:gd name="connsiteY99" fmla="*/ 3080 h 10000"/>
                    <a:gd name="connsiteX100" fmla="*/ 4893 w 10000"/>
                    <a:gd name="connsiteY100" fmla="*/ 3510 h 10000"/>
                    <a:gd name="connsiteX101" fmla="*/ 5056 w 10000"/>
                    <a:gd name="connsiteY101" fmla="*/ 3953 h 10000"/>
                    <a:gd name="connsiteX102" fmla="*/ 5363 w 10000"/>
                    <a:gd name="connsiteY102" fmla="*/ 4856 h 10000"/>
                    <a:gd name="connsiteX103" fmla="*/ 5967 w 10000"/>
                    <a:gd name="connsiteY103" fmla="*/ 6647 h 10000"/>
                    <a:gd name="connsiteX104" fmla="*/ 6254 w 10000"/>
                    <a:gd name="connsiteY104" fmla="*/ 7479 h 10000"/>
                    <a:gd name="connsiteX105" fmla="*/ 6407 w 10000"/>
                    <a:gd name="connsiteY105" fmla="*/ 7837 h 10000"/>
                    <a:gd name="connsiteX106" fmla="*/ 6551 w 10000"/>
                    <a:gd name="connsiteY106" fmla="*/ 8209 h 10000"/>
                    <a:gd name="connsiteX107" fmla="*/ 6714 w 10000"/>
                    <a:gd name="connsiteY107" fmla="*/ 8539 h 10000"/>
                    <a:gd name="connsiteX108" fmla="*/ 6868 w 10000"/>
                    <a:gd name="connsiteY108" fmla="*/ 8826 h 10000"/>
                    <a:gd name="connsiteX109" fmla="*/ 7021 w 10000"/>
                    <a:gd name="connsiteY109" fmla="*/ 9097 h 10000"/>
                    <a:gd name="connsiteX110" fmla="*/ 7195 w 10000"/>
                    <a:gd name="connsiteY110" fmla="*/ 9298 h 10000"/>
                    <a:gd name="connsiteX111" fmla="*/ 7288 w 10000"/>
                    <a:gd name="connsiteY111" fmla="*/ 9398 h 10000"/>
                    <a:gd name="connsiteX112" fmla="*/ 7369 w 10000"/>
                    <a:gd name="connsiteY112" fmla="*/ 9499 h 10000"/>
                    <a:gd name="connsiteX113" fmla="*/ 7462 w 10000"/>
                    <a:gd name="connsiteY113" fmla="*/ 9556 h 10000"/>
                    <a:gd name="connsiteX114" fmla="*/ 7554 w 10000"/>
                    <a:gd name="connsiteY114" fmla="*/ 9628 h 10000"/>
                    <a:gd name="connsiteX115" fmla="*/ 7646 w 10000"/>
                    <a:gd name="connsiteY115" fmla="*/ 9670 h 10000"/>
                    <a:gd name="connsiteX116" fmla="*/ 7748 w 10000"/>
                    <a:gd name="connsiteY116" fmla="*/ 9699 h 10000"/>
                    <a:gd name="connsiteX117" fmla="*/ 7851 w 10000"/>
                    <a:gd name="connsiteY117" fmla="*/ 9742 h 10000"/>
                    <a:gd name="connsiteX118" fmla="*/ 7943 w 10000"/>
                    <a:gd name="connsiteY118" fmla="*/ 9742 h 10000"/>
                    <a:gd name="connsiteX0" fmla="*/ 7943 w 10000"/>
                    <a:gd name="connsiteY0" fmla="*/ 9700 h 9958"/>
                    <a:gd name="connsiteX1" fmla="*/ 7943 w 10000"/>
                    <a:gd name="connsiteY1" fmla="*/ 9700 h 9958"/>
                    <a:gd name="connsiteX2" fmla="*/ 8076 w 10000"/>
                    <a:gd name="connsiteY2" fmla="*/ 9700 h 9958"/>
                    <a:gd name="connsiteX3" fmla="*/ 8178 w 10000"/>
                    <a:gd name="connsiteY3" fmla="*/ 9657 h 9958"/>
                    <a:gd name="connsiteX4" fmla="*/ 8291 w 10000"/>
                    <a:gd name="connsiteY4" fmla="*/ 9614 h 9958"/>
                    <a:gd name="connsiteX5" fmla="*/ 8403 w 10000"/>
                    <a:gd name="connsiteY5" fmla="*/ 9571 h 9958"/>
                    <a:gd name="connsiteX6" fmla="*/ 8506 w 10000"/>
                    <a:gd name="connsiteY6" fmla="*/ 9486 h 9958"/>
                    <a:gd name="connsiteX7" fmla="*/ 8608 w 10000"/>
                    <a:gd name="connsiteY7" fmla="*/ 9385 h 9958"/>
                    <a:gd name="connsiteX8" fmla="*/ 8700 w 10000"/>
                    <a:gd name="connsiteY8" fmla="*/ 9299 h 9958"/>
                    <a:gd name="connsiteX9" fmla="*/ 8802 w 10000"/>
                    <a:gd name="connsiteY9" fmla="*/ 9170 h 9958"/>
                    <a:gd name="connsiteX10" fmla="*/ 8915 w 10000"/>
                    <a:gd name="connsiteY10" fmla="*/ 9041 h 9958"/>
                    <a:gd name="connsiteX11" fmla="*/ 9007 w 10000"/>
                    <a:gd name="connsiteY11" fmla="*/ 8898 h 9958"/>
                    <a:gd name="connsiteX12" fmla="*/ 9191 w 10000"/>
                    <a:gd name="connsiteY12" fmla="*/ 8568 h 9958"/>
                    <a:gd name="connsiteX13" fmla="*/ 9376 w 10000"/>
                    <a:gd name="connsiteY13" fmla="*/ 8196 h 9958"/>
                    <a:gd name="connsiteX14" fmla="*/ 9539 w 10000"/>
                    <a:gd name="connsiteY14" fmla="*/ 7795 h 9958"/>
                    <a:gd name="connsiteX15" fmla="*/ 9775 w 10000"/>
                    <a:gd name="connsiteY15" fmla="*/ 8239 h 9958"/>
                    <a:gd name="connsiteX16" fmla="*/ 10000 w 10000"/>
                    <a:gd name="connsiteY16" fmla="*/ 8654 h 9958"/>
                    <a:gd name="connsiteX17" fmla="*/ 9785 w 10000"/>
                    <a:gd name="connsiteY17" fmla="*/ 8941 h 9958"/>
                    <a:gd name="connsiteX18" fmla="*/ 9570 w 10000"/>
                    <a:gd name="connsiteY18" fmla="*/ 9199 h 9958"/>
                    <a:gd name="connsiteX19" fmla="*/ 9324 w 10000"/>
                    <a:gd name="connsiteY19" fmla="*/ 9427 h 9958"/>
                    <a:gd name="connsiteX20" fmla="*/ 9212 w 10000"/>
                    <a:gd name="connsiteY20" fmla="*/ 9514 h 9958"/>
                    <a:gd name="connsiteX21" fmla="*/ 9079 w 10000"/>
                    <a:gd name="connsiteY21" fmla="*/ 9614 h 9958"/>
                    <a:gd name="connsiteX22" fmla="*/ 8946 w 10000"/>
                    <a:gd name="connsiteY22" fmla="*/ 9700 h 9958"/>
                    <a:gd name="connsiteX23" fmla="*/ 8823 w 10000"/>
                    <a:gd name="connsiteY23" fmla="*/ 9757 h 9958"/>
                    <a:gd name="connsiteX24" fmla="*/ 8680 w 10000"/>
                    <a:gd name="connsiteY24" fmla="*/ 9829 h 9958"/>
                    <a:gd name="connsiteX25" fmla="*/ 8547 w 10000"/>
                    <a:gd name="connsiteY25" fmla="*/ 9872 h 9958"/>
                    <a:gd name="connsiteX26" fmla="*/ 8403 w 10000"/>
                    <a:gd name="connsiteY26" fmla="*/ 9901 h 9958"/>
                    <a:gd name="connsiteX27" fmla="*/ 8260 w 10000"/>
                    <a:gd name="connsiteY27" fmla="*/ 9929 h 9958"/>
                    <a:gd name="connsiteX28" fmla="*/ 8106 w 10000"/>
                    <a:gd name="connsiteY28" fmla="*/ 9958 h 9958"/>
                    <a:gd name="connsiteX29" fmla="*/ 7943 w 10000"/>
                    <a:gd name="connsiteY29" fmla="*/ 9958 h 9958"/>
                    <a:gd name="connsiteX30" fmla="*/ 7779 w 10000"/>
                    <a:gd name="connsiteY30" fmla="*/ 9958 h 9958"/>
                    <a:gd name="connsiteX31" fmla="*/ 7625 w 10000"/>
                    <a:gd name="connsiteY31" fmla="*/ 9915 h 9958"/>
                    <a:gd name="connsiteX32" fmla="*/ 7462 w 10000"/>
                    <a:gd name="connsiteY32" fmla="*/ 9887 h 9958"/>
                    <a:gd name="connsiteX33" fmla="*/ 7308 w 10000"/>
                    <a:gd name="connsiteY33" fmla="*/ 9844 h 9958"/>
                    <a:gd name="connsiteX34" fmla="*/ 7165 w 10000"/>
                    <a:gd name="connsiteY34" fmla="*/ 9771 h 9958"/>
                    <a:gd name="connsiteX35" fmla="*/ 7021 w 10000"/>
                    <a:gd name="connsiteY35" fmla="*/ 9714 h 9958"/>
                    <a:gd name="connsiteX36" fmla="*/ 6888 w 10000"/>
                    <a:gd name="connsiteY36" fmla="*/ 9614 h 9958"/>
                    <a:gd name="connsiteX37" fmla="*/ 6745 w 10000"/>
                    <a:gd name="connsiteY37" fmla="*/ 9514 h 9958"/>
                    <a:gd name="connsiteX38" fmla="*/ 6622 w 10000"/>
                    <a:gd name="connsiteY38" fmla="*/ 9427 h 9958"/>
                    <a:gd name="connsiteX39" fmla="*/ 6479 w 10000"/>
                    <a:gd name="connsiteY39" fmla="*/ 9299 h 9958"/>
                    <a:gd name="connsiteX40" fmla="*/ 6366 w 10000"/>
                    <a:gd name="connsiteY40" fmla="*/ 9185 h 9958"/>
                    <a:gd name="connsiteX41" fmla="*/ 6244 w 10000"/>
                    <a:gd name="connsiteY41" fmla="*/ 9041 h 9958"/>
                    <a:gd name="connsiteX42" fmla="*/ 6008 w 10000"/>
                    <a:gd name="connsiteY42" fmla="*/ 8740 h 9958"/>
                    <a:gd name="connsiteX43" fmla="*/ 5793 w 10000"/>
                    <a:gd name="connsiteY43" fmla="*/ 8411 h 9958"/>
                    <a:gd name="connsiteX44" fmla="*/ 5589 w 10000"/>
                    <a:gd name="connsiteY44" fmla="*/ 8052 h 9958"/>
                    <a:gd name="connsiteX45" fmla="*/ 5394 w 10000"/>
                    <a:gd name="connsiteY45" fmla="*/ 7665 h 9958"/>
                    <a:gd name="connsiteX46" fmla="*/ 5200 w 10000"/>
                    <a:gd name="connsiteY46" fmla="*/ 7264 h 9958"/>
                    <a:gd name="connsiteX47" fmla="*/ 5026 w 10000"/>
                    <a:gd name="connsiteY47" fmla="*/ 6849 h 9958"/>
                    <a:gd name="connsiteX48" fmla="*/ 4852 w 10000"/>
                    <a:gd name="connsiteY48" fmla="*/ 6419 h 9958"/>
                    <a:gd name="connsiteX49" fmla="*/ 4688 w 10000"/>
                    <a:gd name="connsiteY49" fmla="*/ 5975 h 9958"/>
                    <a:gd name="connsiteX50" fmla="*/ 4371 w 10000"/>
                    <a:gd name="connsiteY50" fmla="*/ 5073 h 9958"/>
                    <a:gd name="connsiteX51" fmla="*/ 3777 w 10000"/>
                    <a:gd name="connsiteY51" fmla="*/ 3296 h 9958"/>
                    <a:gd name="connsiteX52" fmla="*/ 3644 w 10000"/>
                    <a:gd name="connsiteY52" fmla="*/ 2851 h 9958"/>
                    <a:gd name="connsiteX53" fmla="*/ 3490 w 10000"/>
                    <a:gd name="connsiteY53" fmla="*/ 2450 h 9958"/>
                    <a:gd name="connsiteX54" fmla="*/ 3347 w 10000"/>
                    <a:gd name="connsiteY54" fmla="*/ 2092 h 9958"/>
                    <a:gd name="connsiteX55" fmla="*/ 3193 w 10000"/>
                    <a:gd name="connsiteY55" fmla="*/ 1720 h 9958"/>
                    <a:gd name="connsiteX56" fmla="*/ 3040 w 10000"/>
                    <a:gd name="connsiteY56" fmla="*/ 1390 h 9958"/>
                    <a:gd name="connsiteX57" fmla="*/ 2886 w 10000"/>
                    <a:gd name="connsiteY57" fmla="*/ 1103 h 9958"/>
                    <a:gd name="connsiteX58" fmla="*/ 2723 w 10000"/>
                    <a:gd name="connsiteY58" fmla="*/ 832 h 9958"/>
                    <a:gd name="connsiteX59" fmla="*/ 2559 w 10000"/>
                    <a:gd name="connsiteY59" fmla="*/ 631 h 9958"/>
                    <a:gd name="connsiteX60" fmla="*/ 2467 w 10000"/>
                    <a:gd name="connsiteY60" fmla="*/ 531 h 9958"/>
                    <a:gd name="connsiteX61" fmla="*/ 2375 w 10000"/>
                    <a:gd name="connsiteY61" fmla="*/ 430 h 9958"/>
                    <a:gd name="connsiteX62" fmla="*/ 2282 w 10000"/>
                    <a:gd name="connsiteY62" fmla="*/ 373 h 9958"/>
                    <a:gd name="connsiteX63" fmla="*/ 2190 w 10000"/>
                    <a:gd name="connsiteY63" fmla="*/ 301 h 9958"/>
                    <a:gd name="connsiteX64" fmla="*/ 1402 w 10000"/>
                    <a:gd name="connsiteY64" fmla="*/ 287 h 9958"/>
                    <a:gd name="connsiteX65" fmla="*/ 1279 w 10000"/>
                    <a:gd name="connsiteY65" fmla="*/ 373 h 9958"/>
                    <a:gd name="connsiteX66" fmla="*/ 1157 w 10000"/>
                    <a:gd name="connsiteY66" fmla="*/ 459 h 9958"/>
                    <a:gd name="connsiteX67" fmla="*/ 1044 w 10000"/>
                    <a:gd name="connsiteY67" fmla="*/ 574 h 9958"/>
                    <a:gd name="connsiteX68" fmla="*/ 931 w 10000"/>
                    <a:gd name="connsiteY68" fmla="*/ 717 h 9958"/>
                    <a:gd name="connsiteX69" fmla="*/ 809 w 10000"/>
                    <a:gd name="connsiteY69" fmla="*/ 861 h 9958"/>
                    <a:gd name="connsiteX70" fmla="*/ 706 w 10000"/>
                    <a:gd name="connsiteY70" fmla="*/ 1046 h 9958"/>
                    <a:gd name="connsiteX71" fmla="*/ 604 w 10000"/>
                    <a:gd name="connsiteY71" fmla="*/ 1219 h 9958"/>
                    <a:gd name="connsiteX72" fmla="*/ 491 w 10000"/>
                    <a:gd name="connsiteY72" fmla="*/ 1419 h 9958"/>
                    <a:gd name="connsiteX73" fmla="*/ 399 w 10000"/>
                    <a:gd name="connsiteY73" fmla="*/ 1620 h 9958"/>
                    <a:gd name="connsiteX74" fmla="*/ 194 w 10000"/>
                    <a:gd name="connsiteY74" fmla="*/ 2092 h 9958"/>
                    <a:gd name="connsiteX75" fmla="*/ 0 w 10000"/>
                    <a:gd name="connsiteY75" fmla="*/ 2580 h 9958"/>
                    <a:gd name="connsiteX76" fmla="*/ 10 w 10000"/>
                    <a:gd name="connsiteY76" fmla="*/ 903 h 9958"/>
                    <a:gd name="connsiteX77" fmla="*/ 205 w 10000"/>
                    <a:gd name="connsiteY77" fmla="*/ 688 h 9958"/>
                    <a:gd name="connsiteX78" fmla="*/ 399 w 10000"/>
                    <a:gd name="connsiteY78" fmla="*/ 502 h 9958"/>
                    <a:gd name="connsiteX79" fmla="*/ 604 w 10000"/>
                    <a:gd name="connsiteY79" fmla="*/ 316 h 9958"/>
                    <a:gd name="connsiteX80" fmla="*/ 819 w 10000"/>
                    <a:gd name="connsiteY80" fmla="*/ 187 h 9958"/>
                    <a:gd name="connsiteX81" fmla="*/ 1054 w 10000"/>
                    <a:gd name="connsiteY81" fmla="*/ 86 h 9958"/>
                    <a:gd name="connsiteX82" fmla="*/ 1300 w 10000"/>
                    <a:gd name="connsiteY82" fmla="*/ 0 h 9958"/>
                    <a:gd name="connsiteX83" fmla="*/ 2272 w 10000"/>
                    <a:gd name="connsiteY83" fmla="*/ 0 h 9958"/>
                    <a:gd name="connsiteX84" fmla="*/ 2426 w 10000"/>
                    <a:gd name="connsiteY84" fmla="*/ 43 h 9958"/>
                    <a:gd name="connsiteX85" fmla="*/ 2569 w 10000"/>
                    <a:gd name="connsiteY85" fmla="*/ 115 h 9958"/>
                    <a:gd name="connsiteX86" fmla="*/ 2712 w 10000"/>
                    <a:gd name="connsiteY86" fmla="*/ 187 h 9958"/>
                    <a:gd name="connsiteX87" fmla="*/ 2845 w 10000"/>
                    <a:gd name="connsiteY87" fmla="*/ 273 h 9958"/>
                    <a:gd name="connsiteX88" fmla="*/ 2989 w 10000"/>
                    <a:gd name="connsiteY88" fmla="*/ 373 h 9958"/>
                    <a:gd name="connsiteX89" fmla="*/ 3112 w 10000"/>
                    <a:gd name="connsiteY89" fmla="*/ 459 h 9958"/>
                    <a:gd name="connsiteX90" fmla="*/ 3234 w 10000"/>
                    <a:gd name="connsiteY90" fmla="*/ 588 h 9958"/>
                    <a:gd name="connsiteX91" fmla="*/ 3367 w 10000"/>
                    <a:gd name="connsiteY91" fmla="*/ 717 h 9958"/>
                    <a:gd name="connsiteX92" fmla="*/ 3490 w 10000"/>
                    <a:gd name="connsiteY92" fmla="*/ 846 h 9958"/>
                    <a:gd name="connsiteX93" fmla="*/ 3726 w 10000"/>
                    <a:gd name="connsiteY93" fmla="*/ 1132 h 9958"/>
                    <a:gd name="connsiteX94" fmla="*/ 3941 w 10000"/>
                    <a:gd name="connsiteY94" fmla="*/ 1476 h 9958"/>
                    <a:gd name="connsiteX95" fmla="*/ 4145 w 10000"/>
                    <a:gd name="connsiteY95" fmla="*/ 1834 h 9958"/>
                    <a:gd name="connsiteX96" fmla="*/ 4340 w 10000"/>
                    <a:gd name="connsiteY96" fmla="*/ 2222 h 9958"/>
                    <a:gd name="connsiteX97" fmla="*/ 4534 w 10000"/>
                    <a:gd name="connsiteY97" fmla="*/ 2623 h 9958"/>
                    <a:gd name="connsiteX98" fmla="*/ 4708 w 10000"/>
                    <a:gd name="connsiteY98" fmla="*/ 3038 h 9958"/>
                    <a:gd name="connsiteX99" fmla="*/ 4893 w 10000"/>
                    <a:gd name="connsiteY99" fmla="*/ 3468 h 9958"/>
                    <a:gd name="connsiteX100" fmla="*/ 5056 w 10000"/>
                    <a:gd name="connsiteY100" fmla="*/ 3911 h 9958"/>
                    <a:gd name="connsiteX101" fmla="*/ 5363 w 10000"/>
                    <a:gd name="connsiteY101" fmla="*/ 4814 h 9958"/>
                    <a:gd name="connsiteX102" fmla="*/ 5967 w 10000"/>
                    <a:gd name="connsiteY102" fmla="*/ 6605 h 9958"/>
                    <a:gd name="connsiteX103" fmla="*/ 6254 w 10000"/>
                    <a:gd name="connsiteY103" fmla="*/ 7437 h 9958"/>
                    <a:gd name="connsiteX104" fmla="*/ 6407 w 10000"/>
                    <a:gd name="connsiteY104" fmla="*/ 7795 h 9958"/>
                    <a:gd name="connsiteX105" fmla="*/ 6551 w 10000"/>
                    <a:gd name="connsiteY105" fmla="*/ 8167 h 9958"/>
                    <a:gd name="connsiteX106" fmla="*/ 6714 w 10000"/>
                    <a:gd name="connsiteY106" fmla="*/ 8497 h 9958"/>
                    <a:gd name="connsiteX107" fmla="*/ 6868 w 10000"/>
                    <a:gd name="connsiteY107" fmla="*/ 8784 h 9958"/>
                    <a:gd name="connsiteX108" fmla="*/ 7021 w 10000"/>
                    <a:gd name="connsiteY108" fmla="*/ 9055 h 9958"/>
                    <a:gd name="connsiteX109" fmla="*/ 7195 w 10000"/>
                    <a:gd name="connsiteY109" fmla="*/ 9256 h 9958"/>
                    <a:gd name="connsiteX110" fmla="*/ 7288 w 10000"/>
                    <a:gd name="connsiteY110" fmla="*/ 9356 h 9958"/>
                    <a:gd name="connsiteX111" fmla="*/ 7369 w 10000"/>
                    <a:gd name="connsiteY111" fmla="*/ 9457 h 9958"/>
                    <a:gd name="connsiteX112" fmla="*/ 7462 w 10000"/>
                    <a:gd name="connsiteY112" fmla="*/ 9514 h 9958"/>
                    <a:gd name="connsiteX113" fmla="*/ 7554 w 10000"/>
                    <a:gd name="connsiteY113" fmla="*/ 9586 h 9958"/>
                    <a:gd name="connsiteX114" fmla="*/ 7646 w 10000"/>
                    <a:gd name="connsiteY114" fmla="*/ 9628 h 9958"/>
                    <a:gd name="connsiteX115" fmla="*/ 7748 w 10000"/>
                    <a:gd name="connsiteY115" fmla="*/ 9657 h 9958"/>
                    <a:gd name="connsiteX116" fmla="*/ 7851 w 10000"/>
                    <a:gd name="connsiteY116" fmla="*/ 9700 h 9958"/>
                    <a:gd name="connsiteX117" fmla="*/ 7943 w 10000"/>
                    <a:gd name="connsiteY117" fmla="*/ 9700 h 9958"/>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402 w 10000"/>
                    <a:gd name="connsiteY64" fmla="*/ 288 h 10000"/>
                    <a:gd name="connsiteX65" fmla="*/ 1279 w 10000"/>
                    <a:gd name="connsiteY65" fmla="*/ 375 h 10000"/>
                    <a:gd name="connsiteX66" fmla="*/ 1157 w 10000"/>
                    <a:gd name="connsiteY66" fmla="*/ 461 h 10000"/>
                    <a:gd name="connsiteX67" fmla="*/ 1044 w 10000"/>
                    <a:gd name="connsiteY67" fmla="*/ 576 h 10000"/>
                    <a:gd name="connsiteX68" fmla="*/ 931 w 10000"/>
                    <a:gd name="connsiteY68" fmla="*/ 720 h 10000"/>
                    <a:gd name="connsiteX69" fmla="*/ 809 w 10000"/>
                    <a:gd name="connsiteY69" fmla="*/ 865 h 10000"/>
                    <a:gd name="connsiteX70" fmla="*/ 706 w 10000"/>
                    <a:gd name="connsiteY70" fmla="*/ 1050 h 10000"/>
                    <a:gd name="connsiteX71" fmla="*/ 604 w 10000"/>
                    <a:gd name="connsiteY71" fmla="*/ 1224 h 10000"/>
                    <a:gd name="connsiteX72" fmla="*/ 491 w 10000"/>
                    <a:gd name="connsiteY72" fmla="*/ 1425 h 10000"/>
                    <a:gd name="connsiteX73" fmla="*/ 399 w 10000"/>
                    <a:gd name="connsiteY73" fmla="*/ 1627 h 10000"/>
                    <a:gd name="connsiteX74" fmla="*/ 194 w 10000"/>
                    <a:gd name="connsiteY74" fmla="*/ 2101 h 10000"/>
                    <a:gd name="connsiteX75" fmla="*/ 0 w 10000"/>
                    <a:gd name="connsiteY75" fmla="*/ 2591 h 10000"/>
                    <a:gd name="connsiteX76" fmla="*/ 10 w 10000"/>
                    <a:gd name="connsiteY76" fmla="*/ 907 h 10000"/>
                    <a:gd name="connsiteX77" fmla="*/ 205 w 10000"/>
                    <a:gd name="connsiteY77" fmla="*/ 691 h 10000"/>
                    <a:gd name="connsiteX78" fmla="*/ 399 w 10000"/>
                    <a:gd name="connsiteY78" fmla="*/ 504 h 10000"/>
                    <a:gd name="connsiteX79" fmla="*/ 604 w 10000"/>
                    <a:gd name="connsiteY79" fmla="*/ 317 h 10000"/>
                    <a:gd name="connsiteX80" fmla="*/ 819 w 10000"/>
                    <a:gd name="connsiteY80" fmla="*/ 188 h 10000"/>
                    <a:gd name="connsiteX81" fmla="*/ 1054 w 10000"/>
                    <a:gd name="connsiteY81" fmla="*/ 86 h 10000"/>
                    <a:gd name="connsiteX82" fmla="*/ 2272 w 10000"/>
                    <a:gd name="connsiteY82" fmla="*/ 0 h 10000"/>
                    <a:gd name="connsiteX83" fmla="*/ 2426 w 10000"/>
                    <a:gd name="connsiteY83" fmla="*/ 43 h 10000"/>
                    <a:gd name="connsiteX84" fmla="*/ 2569 w 10000"/>
                    <a:gd name="connsiteY84" fmla="*/ 115 h 10000"/>
                    <a:gd name="connsiteX85" fmla="*/ 2712 w 10000"/>
                    <a:gd name="connsiteY85" fmla="*/ 188 h 10000"/>
                    <a:gd name="connsiteX86" fmla="*/ 2845 w 10000"/>
                    <a:gd name="connsiteY86" fmla="*/ 274 h 10000"/>
                    <a:gd name="connsiteX87" fmla="*/ 2989 w 10000"/>
                    <a:gd name="connsiteY87" fmla="*/ 375 h 10000"/>
                    <a:gd name="connsiteX88" fmla="*/ 3112 w 10000"/>
                    <a:gd name="connsiteY88" fmla="*/ 461 h 10000"/>
                    <a:gd name="connsiteX89" fmla="*/ 3234 w 10000"/>
                    <a:gd name="connsiteY89" fmla="*/ 590 h 10000"/>
                    <a:gd name="connsiteX90" fmla="*/ 3367 w 10000"/>
                    <a:gd name="connsiteY90" fmla="*/ 720 h 10000"/>
                    <a:gd name="connsiteX91" fmla="*/ 3490 w 10000"/>
                    <a:gd name="connsiteY91" fmla="*/ 850 h 10000"/>
                    <a:gd name="connsiteX92" fmla="*/ 3726 w 10000"/>
                    <a:gd name="connsiteY92" fmla="*/ 1137 h 10000"/>
                    <a:gd name="connsiteX93" fmla="*/ 3941 w 10000"/>
                    <a:gd name="connsiteY93" fmla="*/ 1482 h 10000"/>
                    <a:gd name="connsiteX94" fmla="*/ 4145 w 10000"/>
                    <a:gd name="connsiteY94" fmla="*/ 1842 h 10000"/>
                    <a:gd name="connsiteX95" fmla="*/ 4340 w 10000"/>
                    <a:gd name="connsiteY95" fmla="*/ 2231 h 10000"/>
                    <a:gd name="connsiteX96" fmla="*/ 4534 w 10000"/>
                    <a:gd name="connsiteY96" fmla="*/ 2634 h 10000"/>
                    <a:gd name="connsiteX97" fmla="*/ 4708 w 10000"/>
                    <a:gd name="connsiteY97" fmla="*/ 3051 h 10000"/>
                    <a:gd name="connsiteX98" fmla="*/ 4893 w 10000"/>
                    <a:gd name="connsiteY98" fmla="*/ 3483 h 10000"/>
                    <a:gd name="connsiteX99" fmla="*/ 5056 w 10000"/>
                    <a:gd name="connsiteY99" fmla="*/ 3927 h 10000"/>
                    <a:gd name="connsiteX100" fmla="*/ 5363 w 10000"/>
                    <a:gd name="connsiteY100" fmla="*/ 4834 h 10000"/>
                    <a:gd name="connsiteX101" fmla="*/ 5967 w 10000"/>
                    <a:gd name="connsiteY101" fmla="*/ 6633 h 10000"/>
                    <a:gd name="connsiteX102" fmla="*/ 6254 w 10000"/>
                    <a:gd name="connsiteY102" fmla="*/ 7468 h 10000"/>
                    <a:gd name="connsiteX103" fmla="*/ 6407 w 10000"/>
                    <a:gd name="connsiteY103" fmla="*/ 7828 h 10000"/>
                    <a:gd name="connsiteX104" fmla="*/ 6551 w 10000"/>
                    <a:gd name="connsiteY104" fmla="*/ 8201 h 10000"/>
                    <a:gd name="connsiteX105" fmla="*/ 6714 w 10000"/>
                    <a:gd name="connsiteY105" fmla="*/ 8533 h 10000"/>
                    <a:gd name="connsiteX106" fmla="*/ 6868 w 10000"/>
                    <a:gd name="connsiteY106" fmla="*/ 8821 h 10000"/>
                    <a:gd name="connsiteX107" fmla="*/ 7021 w 10000"/>
                    <a:gd name="connsiteY107" fmla="*/ 9093 h 10000"/>
                    <a:gd name="connsiteX108" fmla="*/ 7195 w 10000"/>
                    <a:gd name="connsiteY108" fmla="*/ 9295 h 10000"/>
                    <a:gd name="connsiteX109" fmla="*/ 7288 w 10000"/>
                    <a:gd name="connsiteY109" fmla="*/ 9395 h 10000"/>
                    <a:gd name="connsiteX110" fmla="*/ 7369 w 10000"/>
                    <a:gd name="connsiteY110" fmla="*/ 9497 h 10000"/>
                    <a:gd name="connsiteX111" fmla="*/ 7462 w 10000"/>
                    <a:gd name="connsiteY111" fmla="*/ 9554 h 10000"/>
                    <a:gd name="connsiteX112" fmla="*/ 7554 w 10000"/>
                    <a:gd name="connsiteY112" fmla="*/ 9626 h 10000"/>
                    <a:gd name="connsiteX113" fmla="*/ 7646 w 10000"/>
                    <a:gd name="connsiteY113" fmla="*/ 9669 h 10000"/>
                    <a:gd name="connsiteX114" fmla="*/ 7748 w 10000"/>
                    <a:gd name="connsiteY114" fmla="*/ 9698 h 10000"/>
                    <a:gd name="connsiteX115" fmla="*/ 7851 w 10000"/>
                    <a:gd name="connsiteY115" fmla="*/ 9741 h 10000"/>
                    <a:gd name="connsiteX116" fmla="*/ 7943 w 10000"/>
                    <a:gd name="connsiteY116"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279 w 10000"/>
                    <a:gd name="connsiteY64" fmla="*/ 375 h 10000"/>
                    <a:gd name="connsiteX65" fmla="*/ 1157 w 10000"/>
                    <a:gd name="connsiteY65" fmla="*/ 461 h 10000"/>
                    <a:gd name="connsiteX66" fmla="*/ 1044 w 10000"/>
                    <a:gd name="connsiteY66" fmla="*/ 576 h 10000"/>
                    <a:gd name="connsiteX67" fmla="*/ 931 w 10000"/>
                    <a:gd name="connsiteY67" fmla="*/ 720 h 10000"/>
                    <a:gd name="connsiteX68" fmla="*/ 809 w 10000"/>
                    <a:gd name="connsiteY68" fmla="*/ 865 h 10000"/>
                    <a:gd name="connsiteX69" fmla="*/ 706 w 10000"/>
                    <a:gd name="connsiteY69" fmla="*/ 1050 h 10000"/>
                    <a:gd name="connsiteX70" fmla="*/ 604 w 10000"/>
                    <a:gd name="connsiteY70" fmla="*/ 1224 h 10000"/>
                    <a:gd name="connsiteX71" fmla="*/ 491 w 10000"/>
                    <a:gd name="connsiteY71" fmla="*/ 1425 h 10000"/>
                    <a:gd name="connsiteX72" fmla="*/ 399 w 10000"/>
                    <a:gd name="connsiteY72" fmla="*/ 1627 h 10000"/>
                    <a:gd name="connsiteX73" fmla="*/ 194 w 10000"/>
                    <a:gd name="connsiteY73" fmla="*/ 2101 h 10000"/>
                    <a:gd name="connsiteX74" fmla="*/ 0 w 10000"/>
                    <a:gd name="connsiteY74" fmla="*/ 2591 h 10000"/>
                    <a:gd name="connsiteX75" fmla="*/ 10 w 10000"/>
                    <a:gd name="connsiteY75" fmla="*/ 907 h 10000"/>
                    <a:gd name="connsiteX76" fmla="*/ 205 w 10000"/>
                    <a:gd name="connsiteY76" fmla="*/ 691 h 10000"/>
                    <a:gd name="connsiteX77" fmla="*/ 399 w 10000"/>
                    <a:gd name="connsiteY77" fmla="*/ 504 h 10000"/>
                    <a:gd name="connsiteX78" fmla="*/ 604 w 10000"/>
                    <a:gd name="connsiteY78" fmla="*/ 317 h 10000"/>
                    <a:gd name="connsiteX79" fmla="*/ 819 w 10000"/>
                    <a:gd name="connsiteY79" fmla="*/ 188 h 10000"/>
                    <a:gd name="connsiteX80" fmla="*/ 1054 w 10000"/>
                    <a:gd name="connsiteY80" fmla="*/ 86 h 10000"/>
                    <a:gd name="connsiteX81" fmla="*/ 2272 w 10000"/>
                    <a:gd name="connsiteY81" fmla="*/ 0 h 10000"/>
                    <a:gd name="connsiteX82" fmla="*/ 2426 w 10000"/>
                    <a:gd name="connsiteY82" fmla="*/ 43 h 10000"/>
                    <a:gd name="connsiteX83" fmla="*/ 2569 w 10000"/>
                    <a:gd name="connsiteY83" fmla="*/ 115 h 10000"/>
                    <a:gd name="connsiteX84" fmla="*/ 2712 w 10000"/>
                    <a:gd name="connsiteY84" fmla="*/ 188 h 10000"/>
                    <a:gd name="connsiteX85" fmla="*/ 2845 w 10000"/>
                    <a:gd name="connsiteY85" fmla="*/ 274 h 10000"/>
                    <a:gd name="connsiteX86" fmla="*/ 2989 w 10000"/>
                    <a:gd name="connsiteY86" fmla="*/ 375 h 10000"/>
                    <a:gd name="connsiteX87" fmla="*/ 3112 w 10000"/>
                    <a:gd name="connsiteY87" fmla="*/ 461 h 10000"/>
                    <a:gd name="connsiteX88" fmla="*/ 3234 w 10000"/>
                    <a:gd name="connsiteY88" fmla="*/ 590 h 10000"/>
                    <a:gd name="connsiteX89" fmla="*/ 3367 w 10000"/>
                    <a:gd name="connsiteY89" fmla="*/ 720 h 10000"/>
                    <a:gd name="connsiteX90" fmla="*/ 3490 w 10000"/>
                    <a:gd name="connsiteY90" fmla="*/ 850 h 10000"/>
                    <a:gd name="connsiteX91" fmla="*/ 3726 w 10000"/>
                    <a:gd name="connsiteY91" fmla="*/ 1137 h 10000"/>
                    <a:gd name="connsiteX92" fmla="*/ 3941 w 10000"/>
                    <a:gd name="connsiteY92" fmla="*/ 1482 h 10000"/>
                    <a:gd name="connsiteX93" fmla="*/ 4145 w 10000"/>
                    <a:gd name="connsiteY93" fmla="*/ 1842 h 10000"/>
                    <a:gd name="connsiteX94" fmla="*/ 4340 w 10000"/>
                    <a:gd name="connsiteY94" fmla="*/ 2231 h 10000"/>
                    <a:gd name="connsiteX95" fmla="*/ 4534 w 10000"/>
                    <a:gd name="connsiteY95" fmla="*/ 2634 h 10000"/>
                    <a:gd name="connsiteX96" fmla="*/ 4708 w 10000"/>
                    <a:gd name="connsiteY96" fmla="*/ 3051 h 10000"/>
                    <a:gd name="connsiteX97" fmla="*/ 4893 w 10000"/>
                    <a:gd name="connsiteY97" fmla="*/ 3483 h 10000"/>
                    <a:gd name="connsiteX98" fmla="*/ 5056 w 10000"/>
                    <a:gd name="connsiteY98" fmla="*/ 3927 h 10000"/>
                    <a:gd name="connsiteX99" fmla="*/ 5363 w 10000"/>
                    <a:gd name="connsiteY99" fmla="*/ 4834 h 10000"/>
                    <a:gd name="connsiteX100" fmla="*/ 5967 w 10000"/>
                    <a:gd name="connsiteY100" fmla="*/ 6633 h 10000"/>
                    <a:gd name="connsiteX101" fmla="*/ 6254 w 10000"/>
                    <a:gd name="connsiteY101" fmla="*/ 7468 h 10000"/>
                    <a:gd name="connsiteX102" fmla="*/ 6407 w 10000"/>
                    <a:gd name="connsiteY102" fmla="*/ 7828 h 10000"/>
                    <a:gd name="connsiteX103" fmla="*/ 6551 w 10000"/>
                    <a:gd name="connsiteY103" fmla="*/ 8201 h 10000"/>
                    <a:gd name="connsiteX104" fmla="*/ 6714 w 10000"/>
                    <a:gd name="connsiteY104" fmla="*/ 8533 h 10000"/>
                    <a:gd name="connsiteX105" fmla="*/ 6868 w 10000"/>
                    <a:gd name="connsiteY105" fmla="*/ 8821 h 10000"/>
                    <a:gd name="connsiteX106" fmla="*/ 7021 w 10000"/>
                    <a:gd name="connsiteY106" fmla="*/ 9093 h 10000"/>
                    <a:gd name="connsiteX107" fmla="*/ 7195 w 10000"/>
                    <a:gd name="connsiteY107" fmla="*/ 9295 h 10000"/>
                    <a:gd name="connsiteX108" fmla="*/ 7288 w 10000"/>
                    <a:gd name="connsiteY108" fmla="*/ 9395 h 10000"/>
                    <a:gd name="connsiteX109" fmla="*/ 7369 w 10000"/>
                    <a:gd name="connsiteY109" fmla="*/ 9497 h 10000"/>
                    <a:gd name="connsiteX110" fmla="*/ 7462 w 10000"/>
                    <a:gd name="connsiteY110" fmla="*/ 9554 h 10000"/>
                    <a:gd name="connsiteX111" fmla="*/ 7554 w 10000"/>
                    <a:gd name="connsiteY111" fmla="*/ 9626 h 10000"/>
                    <a:gd name="connsiteX112" fmla="*/ 7646 w 10000"/>
                    <a:gd name="connsiteY112" fmla="*/ 9669 h 10000"/>
                    <a:gd name="connsiteX113" fmla="*/ 7748 w 10000"/>
                    <a:gd name="connsiteY113" fmla="*/ 9698 h 10000"/>
                    <a:gd name="connsiteX114" fmla="*/ 7851 w 10000"/>
                    <a:gd name="connsiteY114" fmla="*/ 9741 h 10000"/>
                    <a:gd name="connsiteX115" fmla="*/ 7943 w 10000"/>
                    <a:gd name="connsiteY115"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157 w 10000"/>
                    <a:gd name="connsiteY64" fmla="*/ 461 h 10000"/>
                    <a:gd name="connsiteX65" fmla="*/ 1044 w 10000"/>
                    <a:gd name="connsiteY65" fmla="*/ 576 h 10000"/>
                    <a:gd name="connsiteX66" fmla="*/ 931 w 10000"/>
                    <a:gd name="connsiteY66" fmla="*/ 720 h 10000"/>
                    <a:gd name="connsiteX67" fmla="*/ 809 w 10000"/>
                    <a:gd name="connsiteY67" fmla="*/ 865 h 10000"/>
                    <a:gd name="connsiteX68" fmla="*/ 706 w 10000"/>
                    <a:gd name="connsiteY68" fmla="*/ 1050 h 10000"/>
                    <a:gd name="connsiteX69" fmla="*/ 604 w 10000"/>
                    <a:gd name="connsiteY69" fmla="*/ 1224 h 10000"/>
                    <a:gd name="connsiteX70" fmla="*/ 491 w 10000"/>
                    <a:gd name="connsiteY70" fmla="*/ 1425 h 10000"/>
                    <a:gd name="connsiteX71" fmla="*/ 399 w 10000"/>
                    <a:gd name="connsiteY71" fmla="*/ 1627 h 10000"/>
                    <a:gd name="connsiteX72" fmla="*/ 194 w 10000"/>
                    <a:gd name="connsiteY72" fmla="*/ 2101 h 10000"/>
                    <a:gd name="connsiteX73" fmla="*/ 0 w 10000"/>
                    <a:gd name="connsiteY73" fmla="*/ 2591 h 10000"/>
                    <a:gd name="connsiteX74" fmla="*/ 10 w 10000"/>
                    <a:gd name="connsiteY74" fmla="*/ 907 h 10000"/>
                    <a:gd name="connsiteX75" fmla="*/ 205 w 10000"/>
                    <a:gd name="connsiteY75" fmla="*/ 691 h 10000"/>
                    <a:gd name="connsiteX76" fmla="*/ 399 w 10000"/>
                    <a:gd name="connsiteY76" fmla="*/ 504 h 10000"/>
                    <a:gd name="connsiteX77" fmla="*/ 604 w 10000"/>
                    <a:gd name="connsiteY77" fmla="*/ 317 h 10000"/>
                    <a:gd name="connsiteX78" fmla="*/ 819 w 10000"/>
                    <a:gd name="connsiteY78" fmla="*/ 188 h 10000"/>
                    <a:gd name="connsiteX79" fmla="*/ 1054 w 10000"/>
                    <a:gd name="connsiteY79" fmla="*/ 86 h 10000"/>
                    <a:gd name="connsiteX80" fmla="*/ 2272 w 10000"/>
                    <a:gd name="connsiteY80" fmla="*/ 0 h 10000"/>
                    <a:gd name="connsiteX81" fmla="*/ 2426 w 10000"/>
                    <a:gd name="connsiteY81" fmla="*/ 43 h 10000"/>
                    <a:gd name="connsiteX82" fmla="*/ 2569 w 10000"/>
                    <a:gd name="connsiteY82" fmla="*/ 115 h 10000"/>
                    <a:gd name="connsiteX83" fmla="*/ 2712 w 10000"/>
                    <a:gd name="connsiteY83" fmla="*/ 188 h 10000"/>
                    <a:gd name="connsiteX84" fmla="*/ 2845 w 10000"/>
                    <a:gd name="connsiteY84" fmla="*/ 274 h 10000"/>
                    <a:gd name="connsiteX85" fmla="*/ 2989 w 10000"/>
                    <a:gd name="connsiteY85" fmla="*/ 375 h 10000"/>
                    <a:gd name="connsiteX86" fmla="*/ 3112 w 10000"/>
                    <a:gd name="connsiteY86" fmla="*/ 461 h 10000"/>
                    <a:gd name="connsiteX87" fmla="*/ 3234 w 10000"/>
                    <a:gd name="connsiteY87" fmla="*/ 590 h 10000"/>
                    <a:gd name="connsiteX88" fmla="*/ 3367 w 10000"/>
                    <a:gd name="connsiteY88" fmla="*/ 720 h 10000"/>
                    <a:gd name="connsiteX89" fmla="*/ 3490 w 10000"/>
                    <a:gd name="connsiteY89" fmla="*/ 850 h 10000"/>
                    <a:gd name="connsiteX90" fmla="*/ 3726 w 10000"/>
                    <a:gd name="connsiteY90" fmla="*/ 1137 h 10000"/>
                    <a:gd name="connsiteX91" fmla="*/ 3941 w 10000"/>
                    <a:gd name="connsiteY91" fmla="*/ 1482 h 10000"/>
                    <a:gd name="connsiteX92" fmla="*/ 4145 w 10000"/>
                    <a:gd name="connsiteY92" fmla="*/ 1842 h 10000"/>
                    <a:gd name="connsiteX93" fmla="*/ 4340 w 10000"/>
                    <a:gd name="connsiteY93" fmla="*/ 2231 h 10000"/>
                    <a:gd name="connsiteX94" fmla="*/ 4534 w 10000"/>
                    <a:gd name="connsiteY94" fmla="*/ 2634 h 10000"/>
                    <a:gd name="connsiteX95" fmla="*/ 4708 w 10000"/>
                    <a:gd name="connsiteY95" fmla="*/ 3051 h 10000"/>
                    <a:gd name="connsiteX96" fmla="*/ 4893 w 10000"/>
                    <a:gd name="connsiteY96" fmla="*/ 3483 h 10000"/>
                    <a:gd name="connsiteX97" fmla="*/ 5056 w 10000"/>
                    <a:gd name="connsiteY97" fmla="*/ 3927 h 10000"/>
                    <a:gd name="connsiteX98" fmla="*/ 5363 w 10000"/>
                    <a:gd name="connsiteY98" fmla="*/ 4834 h 10000"/>
                    <a:gd name="connsiteX99" fmla="*/ 5967 w 10000"/>
                    <a:gd name="connsiteY99" fmla="*/ 6633 h 10000"/>
                    <a:gd name="connsiteX100" fmla="*/ 6254 w 10000"/>
                    <a:gd name="connsiteY100" fmla="*/ 7468 h 10000"/>
                    <a:gd name="connsiteX101" fmla="*/ 6407 w 10000"/>
                    <a:gd name="connsiteY101" fmla="*/ 7828 h 10000"/>
                    <a:gd name="connsiteX102" fmla="*/ 6551 w 10000"/>
                    <a:gd name="connsiteY102" fmla="*/ 8201 h 10000"/>
                    <a:gd name="connsiteX103" fmla="*/ 6714 w 10000"/>
                    <a:gd name="connsiteY103" fmla="*/ 8533 h 10000"/>
                    <a:gd name="connsiteX104" fmla="*/ 6868 w 10000"/>
                    <a:gd name="connsiteY104" fmla="*/ 8821 h 10000"/>
                    <a:gd name="connsiteX105" fmla="*/ 7021 w 10000"/>
                    <a:gd name="connsiteY105" fmla="*/ 9093 h 10000"/>
                    <a:gd name="connsiteX106" fmla="*/ 7195 w 10000"/>
                    <a:gd name="connsiteY106" fmla="*/ 9295 h 10000"/>
                    <a:gd name="connsiteX107" fmla="*/ 7288 w 10000"/>
                    <a:gd name="connsiteY107" fmla="*/ 9395 h 10000"/>
                    <a:gd name="connsiteX108" fmla="*/ 7369 w 10000"/>
                    <a:gd name="connsiteY108" fmla="*/ 9497 h 10000"/>
                    <a:gd name="connsiteX109" fmla="*/ 7462 w 10000"/>
                    <a:gd name="connsiteY109" fmla="*/ 9554 h 10000"/>
                    <a:gd name="connsiteX110" fmla="*/ 7554 w 10000"/>
                    <a:gd name="connsiteY110" fmla="*/ 9626 h 10000"/>
                    <a:gd name="connsiteX111" fmla="*/ 7646 w 10000"/>
                    <a:gd name="connsiteY111" fmla="*/ 9669 h 10000"/>
                    <a:gd name="connsiteX112" fmla="*/ 7748 w 10000"/>
                    <a:gd name="connsiteY112" fmla="*/ 9698 h 10000"/>
                    <a:gd name="connsiteX113" fmla="*/ 7851 w 10000"/>
                    <a:gd name="connsiteY113" fmla="*/ 9741 h 10000"/>
                    <a:gd name="connsiteX114" fmla="*/ 7943 w 10000"/>
                    <a:gd name="connsiteY114"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044 w 10000"/>
                    <a:gd name="connsiteY64" fmla="*/ 576 h 10000"/>
                    <a:gd name="connsiteX65" fmla="*/ 931 w 10000"/>
                    <a:gd name="connsiteY65" fmla="*/ 720 h 10000"/>
                    <a:gd name="connsiteX66" fmla="*/ 809 w 10000"/>
                    <a:gd name="connsiteY66" fmla="*/ 865 h 10000"/>
                    <a:gd name="connsiteX67" fmla="*/ 706 w 10000"/>
                    <a:gd name="connsiteY67" fmla="*/ 1050 h 10000"/>
                    <a:gd name="connsiteX68" fmla="*/ 604 w 10000"/>
                    <a:gd name="connsiteY68" fmla="*/ 1224 h 10000"/>
                    <a:gd name="connsiteX69" fmla="*/ 491 w 10000"/>
                    <a:gd name="connsiteY69" fmla="*/ 1425 h 10000"/>
                    <a:gd name="connsiteX70" fmla="*/ 399 w 10000"/>
                    <a:gd name="connsiteY70" fmla="*/ 1627 h 10000"/>
                    <a:gd name="connsiteX71" fmla="*/ 194 w 10000"/>
                    <a:gd name="connsiteY71" fmla="*/ 2101 h 10000"/>
                    <a:gd name="connsiteX72" fmla="*/ 0 w 10000"/>
                    <a:gd name="connsiteY72" fmla="*/ 2591 h 10000"/>
                    <a:gd name="connsiteX73" fmla="*/ 10 w 10000"/>
                    <a:gd name="connsiteY73" fmla="*/ 907 h 10000"/>
                    <a:gd name="connsiteX74" fmla="*/ 205 w 10000"/>
                    <a:gd name="connsiteY74" fmla="*/ 691 h 10000"/>
                    <a:gd name="connsiteX75" fmla="*/ 399 w 10000"/>
                    <a:gd name="connsiteY75" fmla="*/ 504 h 10000"/>
                    <a:gd name="connsiteX76" fmla="*/ 604 w 10000"/>
                    <a:gd name="connsiteY76" fmla="*/ 317 h 10000"/>
                    <a:gd name="connsiteX77" fmla="*/ 819 w 10000"/>
                    <a:gd name="connsiteY77" fmla="*/ 188 h 10000"/>
                    <a:gd name="connsiteX78" fmla="*/ 1054 w 10000"/>
                    <a:gd name="connsiteY78" fmla="*/ 86 h 10000"/>
                    <a:gd name="connsiteX79" fmla="*/ 2272 w 10000"/>
                    <a:gd name="connsiteY79" fmla="*/ 0 h 10000"/>
                    <a:gd name="connsiteX80" fmla="*/ 2426 w 10000"/>
                    <a:gd name="connsiteY80" fmla="*/ 43 h 10000"/>
                    <a:gd name="connsiteX81" fmla="*/ 2569 w 10000"/>
                    <a:gd name="connsiteY81" fmla="*/ 115 h 10000"/>
                    <a:gd name="connsiteX82" fmla="*/ 2712 w 10000"/>
                    <a:gd name="connsiteY82" fmla="*/ 188 h 10000"/>
                    <a:gd name="connsiteX83" fmla="*/ 2845 w 10000"/>
                    <a:gd name="connsiteY83" fmla="*/ 274 h 10000"/>
                    <a:gd name="connsiteX84" fmla="*/ 2989 w 10000"/>
                    <a:gd name="connsiteY84" fmla="*/ 375 h 10000"/>
                    <a:gd name="connsiteX85" fmla="*/ 3112 w 10000"/>
                    <a:gd name="connsiteY85" fmla="*/ 461 h 10000"/>
                    <a:gd name="connsiteX86" fmla="*/ 3234 w 10000"/>
                    <a:gd name="connsiteY86" fmla="*/ 590 h 10000"/>
                    <a:gd name="connsiteX87" fmla="*/ 3367 w 10000"/>
                    <a:gd name="connsiteY87" fmla="*/ 720 h 10000"/>
                    <a:gd name="connsiteX88" fmla="*/ 3490 w 10000"/>
                    <a:gd name="connsiteY88" fmla="*/ 850 h 10000"/>
                    <a:gd name="connsiteX89" fmla="*/ 3726 w 10000"/>
                    <a:gd name="connsiteY89" fmla="*/ 1137 h 10000"/>
                    <a:gd name="connsiteX90" fmla="*/ 3941 w 10000"/>
                    <a:gd name="connsiteY90" fmla="*/ 1482 h 10000"/>
                    <a:gd name="connsiteX91" fmla="*/ 4145 w 10000"/>
                    <a:gd name="connsiteY91" fmla="*/ 1842 h 10000"/>
                    <a:gd name="connsiteX92" fmla="*/ 4340 w 10000"/>
                    <a:gd name="connsiteY92" fmla="*/ 2231 h 10000"/>
                    <a:gd name="connsiteX93" fmla="*/ 4534 w 10000"/>
                    <a:gd name="connsiteY93" fmla="*/ 2634 h 10000"/>
                    <a:gd name="connsiteX94" fmla="*/ 4708 w 10000"/>
                    <a:gd name="connsiteY94" fmla="*/ 3051 h 10000"/>
                    <a:gd name="connsiteX95" fmla="*/ 4893 w 10000"/>
                    <a:gd name="connsiteY95" fmla="*/ 3483 h 10000"/>
                    <a:gd name="connsiteX96" fmla="*/ 5056 w 10000"/>
                    <a:gd name="connsiteY96" fmla="*/ 3927 h 10000"/>
                    <a:gd name="connsiteX97" fmla="*/ 5363 w 10000"/>
                    <a:gd name="connsiteY97" fmla="*/ 4834 h 10000"/>
                    <a:gd name="connsiteX98" fmla="*/ 5967 w 10000"/>
                    <a:gd name="connsiteY98" fmla="*/ 6633 h 10000"/>
                    <a:gd name="connsiteX99" fmla="*/ 6254 w 10000"/>
                    <a:gd name="connsiteY99" fmla="*/ 7468 h 10000"/>
                    <a:gd name="connsiteX100" fmla="*/ 6407 w 10000"/>
                    <a:gd name="connsiteY100" fmla="*/ 7828 h 10000"/>
                    <a:gd name="connsiteX101" fmla="*/ 6551 w 10000"/>
                    <a:gd name="connsiteY101" fmla="*/ 8201 h 10000"/>
                    <a:gd name="connsiteX102" fmla="*/ 6714 w 10000"/>
                    <a:gd name="connsiteY102" fmla="*/ 8533 h 10000"/>
                    <a:gd name="connsiteX103" fmla="*/ 6868 w 10000"/>
                    <a:gd name="connsiteY103" fmla="*/ 8821 h 10000"/>
                    <a:gd name="connsiteX104" fmla="*/ 7021 w 10000"/>
                    <a:gd name="connsiteY104" fmla="*/ 9093 h 10000"/>
                    <a:gd name="connsiteX105" fmla="*/ 7195 w 10000"/>
                    <a:gd name="connsiteY105" fmla="*/ 9295 h 10000"/>
                    <a:gd name="connsiteX106" fmla="*/ 7288 w 10000"/>
                    <a:gd name="connsiteY106" fmla="*/ 9395 h 10000"/>
                    <a:gd name="connsiteX107" fmla="*/ 7369 w 10000"/>
                    <a:gd name="connsiteY107" fmla="*/ 9497 h 10000"/>
                    <a:gd name="connsiteX108" fmla="*/ 7462 w 10000"/>
                    <a:gd name="connsiteY108" fmla="*/ 9554 h 10000"/>
                    <a:gd name="connsiteX109" fmla="*/ 7554 w 10000"/>
                    <a:gd name="connsiteY109" fmla="*/ 9626 h 10000"/>
                    <a:gd name="connsiteX110" fmla="*/ 7646 w 10000"/>
                    <a:gd name="connsiteY110" fmla="*/ 9669 h 10000"/>
                    <a:gd name="connsiteX111" fmla="*/ 7748 w 10000"/>
                    <a:gd name="connsiteY111" fmla="*/ 9698 h 10000"/>
                    <a:gd name="connsiteX112" fmla="*/ 7851 w 10000"/>
                    <a:gd name="connsiteY112" fmla="*/ 9741 h 10000"/>
                    <a:gd name="connsiteX113" fmla="*/ 7943 w 10000"/>
                    <a:gd name="connsiteY113"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044 w 10000"/>
                    <a:gd name="connsiteY64" fmla="*/ 576 h 10000"/>
                    <a:gd name="connsiteX65" fmla="*/ 931 w 10000"/>
                    <a:gd name="connsiteY65" fmla="*/ 720 h 10000"/>
                    <a:gd name="connsiteX66" fmla="*/ 809 w 10000"/>
                    <a:gd name="connsiteY66" fmla="*/ 865 h 10000"/>
                    <a:gd name="connsiteX67" fmla="*/ 706 w 10000"/>
                    <a:gd name="connsiteY67" fmla="*/ 1050 h 10000"/>
                    <a:gd name="connsiteX68" fmla="*/ 604 w 10000"/>
                    <a:gd name="connsiteY68" fmla="*/ 1224 h 10000"/>
                    <a:gd name="connsiteX69" fmla="*/ 491 w 10000"/>
                    <a:gd name="connsiteY69" fmla="*/ 1425 h 10000"/>
                    <a:gd name="connsiteX70" fmla="*/ 399 w 10000"/>
                    <a:gd name="connsiteY70" fmla="*/ 1627 h 10000"/>
                    <a:gd name="connsiteX71" fmla="*/ 194 w 10000"/>
                    <a:gd name="connsiteY71" fmla="*/ 2101 h 10000"/>
                    <a:gd name="connsiteX72" fmla="*/ 0 w 10000"/>
                    <a:gd name="connsiteY72" fmla="*/ 2591 h 10000"/>
                    <a:gd name="connsiteX73" fmla="*/ 10 w 10000"/>
                    <a:gd name="connsiteY73" fmla="*/ 907 h 10000"/>
                    <a:gd name="connsiteX74" fmla="*/ 205 w 10000"/>
                    <a:gd name="connsiteY74" fmla="*/ 691 h 10000"/>
                    <a:gd name="connsiteX75" fmla="*/ 399 w 10000"/>
                    <a:gd name="connsiteY75" fmla="*/ 504 h 10000"/>
                    <a:gd name="connsiteX76" fmla="*/ 604 w 10000"/>
                    <a:gd name="connsiteY76" fmla="*/ 317 h 10000"/>
                    <a:gd name="connsiteX77" fmla="*/ 819 w 10000"/>
                    <a:gd name="connsiteY77" fmla="*/ 188 h 10000"/>
                    <a:gd name="connsiteX78" fmla="*/ 2272 w 10000"/>
                    <a:gd name="connsiteY78" fmla="*/ 0 h 10000"/>
                    <a:gd name="connsiteX79" fmla="*/ 2426 w 10000"/>
                    <a:gd name="connsiteY79" fmla="*/ 43 h 10000"/>
                    <a:gd name="connsiteX80" fmla="*/ 2569 w 10000"/>
                    <a:gd name="connsiteY80" fmla="*/ 115 h 10000"/>
                    <a:gd name="connsiteX81" fmla="*/ 2712 w 10000"/>
                    <a:gd name="connsiteY81" fmla="*/ 188 h 10000"/>
                    <a:gd name="connsiteX82" fmla="*/ 2845 w 10000"/>
                    <a:gd name="connsiteY82" fmla="*/ 274 h 10000"/>
                    <a:gd name="connsiteX83" fmla="*/ 2989 w 10000"/>
                    <a:gd name="connsiteY83" fmla="*/ 375 h 10000"/>
                    <a:gd name="connsiteX84" fmla="*/ 3112 w 10000"/>
                    <a:gd name="connsiteY84" fmla="*/ 461 h 10000"/>
                    <a:gd name="connsiteX85" fmla="*/ 3234 w 10000"/>
                    <a:gd name="connsiteY85" fmla="*/ 590 h 10000"/>
                    <a:gd name="connsiteX86" fmla="*/ 3367 w 10000"/>
                    <a:gd name="connsiteY86" fmla="*/ 720 h 10000"/>
                    <a:gd name="connsiteX87" fmla="*/ 3490 w 10000"/>
                    <a:gd name="connsiteY87" fmla="*/ 850 h 10000"/>
                    <a:gd name="connsiteX88" fmla="*/ 3726 w 10000"/>
                    <a:gd name="connsiteY88" fmla="*/ 1137 h 10000"/>
                    <a:gd name="connsiteX89" fmla="*/ 3941 w 10000"/>
                    <a:gd name="connsiteY89" fmla="*/ 1482 h 10000"/>
                    <a:gd name="connsiteX90" fmla="*/ 4145 w 10000"/>
                    <a:gd name="connsiteY90" fmla="*/ 1842 h 10000"/>
                    <a:gd name="connsiteX91" fmla="*/ 4340 w 10000"/>
                    <a:gd name="connsiteY91" fmla="*/ 2231 h 10000"/>
                    <a:gd name="connsiteX92" fmla="*/ 4534 w 10000"/>
                    <a:gd name="connsiteY92" fmla="*/ 2634 h 10000"/>
                    <a:gd name="connsiteX93" fmla="*/ 4708 w 10000"/>
                    <a:gd name="connsiteY93" fmla="*/ 3051 h 10000"/>
                    <a:gd name="connsiteX94" fmla="*/ 4893 w 10000"/>
                    <a:gd name="connsiteY94" fmla="*/ 3483 h 10000"/>
                    <a:gd name="connsiteX95" fmla="*/ 5056 w 10000"/>
                    <a:gd name="connsiteY95" fmla="*/ 3927 h 10000"/>
                    <a:gd name="connsiteX96" fmla="*/ 5363 w 10000"/>
                    <a:gd name="connsiteY96" fmla="*/ 4834 h 10000"/>
                    <a:gd name="connsiteX97" fmla="*/ 5967 w 10000"/>
                    <a:gd name="connsiteY97" fmla="*/ 6633 h 10000"/>
                    <a:gd name="connsiteX98" fmla="*/ 6254 w 10000"/>
                    <a:gd name="connsiteY98" fmla="*/ 7468 h 10000"/>
                    <a:gd name="connsiteX99" fmla="*/ 6407 w 10000"/>
                    <a:gd name="connsiteY99" fmla="*/ 7828 h 10000"/>
                    <a:gd name="connsiteX100" fmla="*/ 6551 w 10000"/>
                    <a:gd name="connsiteY100" fmla="*/ 8201 h 10000"/>
                    <a:gd name="connsiteX101" fmla="*/ 6714 w 10000"/>
                    <a:gd name="connsiteY101" fmla="*/ 8533 h 10000"/>
                    <a:gd name="connsiteX102" fmla="*/ 6868 w 10000"/>
                    <a:gd name="connsiteY102" fmla="*/ 8821 h 10000"/>
                    <a:gd name="connsiteX103" fmla="*/ 7021 w 10000"/>
                    <a:gd name="connsiteY103" fmla="*/ 9093 h 10000"/>
                    <a:gd name="connsiteX104" fmla="*/ 7195 w 10000"/>
                    <a:gd name="connsiteY104" fmla="*/ 9295 h 10000"/>
                    <a:gd name="connsiteX105" fmla="*/ 7288 w 10000"/>
                    <a:gd name="connsiteY105" fmla="*/ 9395 h 10000"/>
                    <a:gd name="connsiteX106" fmla="*/ 7369 w 10000"/>
                    <a:gd name="connsiteY106" fmla="*/ 9497 h 10000"/>
                    <a:gd name="connsiteX107" fmla="*/ 7462 w 10000"/>
                    <a:gd name="connsiteY107" fmla="*/ 9554 h 10000"/>
                    <a:gd name="connsiteX108" fmla="*/ 7554 w 10000"/>
                    <a:gd name="connsiteY108" fmla="*/ 9626 h 10000"/>
                    <a:gd name="connsiteX109" fmla="*/ 7646 w 10000"/>
                    <a:gd name="connsiteY109" fmla="*/ 9669 h 10000"/>
                    <a:gd name="connsiteX110" fmla="*/ 7748 w 10000"/>
                    <a:gd name="connsiteY110" fmla="*/ 9698 h 10000"/>
                    <a:gd name="connsiteX111" fmla="*/ 7851 w 10000"/>
                    <a:gd name="connsiteY111" fmla="*/ 9741 h 10000"/>
                    <a:gd name="connsiteX112" fmla="*/ 7943 w 10000"/>
                    <a:gd name="connsiteY112"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931 w 10000"/>
                    <a:gd name="connsiteY64" fmla="*/ 720 h 10000"/>
                    <a:gd name="connsiteX65" fmla="*/ 809 w 10000"/>
                    <a:gd name="connsiteY65" fmla="*/ 865 h 10000"/>
                    <a:gd name="connsiteX66" fmla="*/ 706 w 10000"/>
                    <a:gd name="connsiteY66" fmla="*/ 1050 h 10000"/>
                    <a:gd name="connsiteX67" fmla="*/ 604 w 10000"/>
                    <a:gd name="connsiteY67" fmla="*/ 1224 h 10000"/>
                    <a:gd name="connsiteX68" fmla="*/ 491 w 10000"/>
                    <a:gd name="connsiteY68" fmla="*/ 1425 h 10000"/>
                    <a:gd name="connsiteX69" fmla="*/ 399 w 10000"/>
                    <a:gd name="connsiteY69" fmla="*/ 1627 h 10000"/>
                    <a:gd name="connsiteX70" fmla="*/ 194 w 10000"/>
                    <a:gd name="connsiteY70" fmla="*/ 2101 h 10000"/>
                    <a:gd name="connsiteX71" fmla="*/ 0 w 10000"/>
                    <a:gd name="connsiteY71" fmla="*/ 2591 h 10000"/>
                    <a:gd name="connsiteX72" fmla="*/ 10 w 10000"/>
                    <a:gd name="connsiteY72" fmla="*/ 907 h 10000"/>
                    <a:gd name="connsiteX73" fmla="*/ 205 w 10000"/>
                    <a:gd name="connsiteY73" fmla="*/ 691 h 10000"/>
                    <a:gd name="connsiteX74" fmla="*/ 399 w 10000"/>
                    <a:gd name="connsiteY74" fmla="*/ 504 h 10000"/>
                    <a:gd name="connsiteX75" fmla="*/ 604 w 10000"/>
                    <a:gd name="connsiteY75" fmla="*/ 317 h 10000"/>
                    <a:gd name="connsiteX76" fmla="*/ 819 w 10000"/>
                    <a:gd name="connsiteY76" fmla="*/ 188 h 10000"/>
                    <a:gd name="connsiteX77" fmla="*/ 2272 w 10000"/>
                    <a:gd name="connsiteY77" fmla="*/ 0 h 10000"/>
                    <a:gd name="connsiteX78" fmla="*/ 2426 w 10000"/>
                    <a:gd name="connsiteY78" fmla="*/ 43 h 10000"/>
                    <a:gd name="connsiteX79" fmla="*/ 2569 w 10000"/>
                    <a:gd name="connsiteY79" fmla="*/ 115 h 10000"/>
                    <a:gd name="connsiteX80" fmla="*/ 2712 w 10000"/>
                    <a:gd name="connsiteY80" fmla="*/ 188 h 10000"/>
                    <a:gd name="connsiteX81" fmla="*/ 2845 w 10000"/>
                    <a:gd name="connsiteY81" fmla="*/ 274 h 10000"/>
                    <a:gd name="connsiteX82" fmla="*/ 2989 w 10000"/>
                    <a:gd name="connsiteY82" fmla="*/ 375 h 10000"/>
                    <a:gd name="connsiteX83" fmla="*/ 3112 w 10000"/>
                    <a:gd name="connsiteY83" fmla="*/ 461 h 10000"/>
                    <a:gd name="connsiteX84" fmla="*/ 3234 w 10000"/>
                    <a:gd name="connsiteY84" fmla="*/ 590 h 10000"/>
                    <a:gd name="connsiteX85" fmla="*/ 3367 w 10000"/>
                    <a:gd name="connsiteY85" fmla="*/ 720 h 10000"/>
                    <a:gd name="connsiteX86" fmla="*/ 3490 w 10000"/>
                    <a:gd name="connsiteY86" fmla="*/ 850 h 10000"/>
                    <a:gd name="connsiteX87" fmla="*/ 3726 w 10000"/>
                    <a:gd name="connsiteY87" fmla="*/ 1137 h 10000"/>
                    <a:gd name="connsiteX88" fmla="*/ 3941 w 10000"/>
                    <a:gd name="connsiteY88" fmla="*/ 1482 h 10000"/>
                    <a:gd name="connsiteX89" fmla="*/ 4145 w 10000"/>
                    <a:gd name="connsiteY89" fmla="*/ 1842 h 10000"/>
                    <a:gd name="connsiteX90" fmla="*/ 4340 w 10000"/>
                    <a:gd name="connsiteY90" fmla="*/ 2231 h 10000"/>
                    <a:gd name="connsiteX91" fmla="*/ 4534 w 10000"/>
                    <a:gd name="connsiteY91" fmla="*/ 2634 h 10000"/>
                    <a:gd name="connsiteX92" fmla="*/ 4708 w 10000"/>
                    <a:gd name="connsiteY92" fmla="*/ 3051 h 10000"/>
                    <a:gd name="connsiteX93" fmla="*/ 4893 w 10000"/>
                    <a:gd name="connsiteY93" fmla="*/ 3483 h 10000"/>
                    <a:gd name="connsiteX94" fmla="*/ 5056 w 10000"/>
                    <a:gd name="connsiteY94" fmla="*/ 3927 h 10000"/>
                    <a:gd name="connsiteX95" fmla="*/ 5363 w 10000"/>
                    <a:gd name="connsiteY95" fmla="*/ 4834 h 10000"/>
                    <a:gd name="connsiteX96" fmla="*/ 5967 w 10000"/>
                    <a:gd name="connsiteY96" fmla="*/ 6633 h 10000"/>
                    <a:gd name="connsiteX97" fmla="*/ 6254 w 10000"/>
                    <a:gd name="connsiteY97" fmla="*/ 7468 h 10000"/>
                    <a:gd name="connsiteX98" fmla="*/ 6407 w 10000"/>
                    <a:gd name="connsiteY98" fmla="*/ 7828 h 10000"/>
                    <a:gd name="connsiteX99" fmla="*/ 6551 w 10000"/>
                    <a:gd name="connsiteY99" fmla="*/ 8201 h 10000"/>
                    <a:gd name="connsiteX100" fmla="*/ 6714 w 10000"/>
                    <a:gd name="connsiteY100" fmla="*/ 8533 h 10000"/>
                    <a:gd name="connsiteX101" fmla="*/ 6868 w 10000"/>
                    <a:gd name="connsiteY101" fmla="*/ 8821 h 10000"/>
                    <a:gd name="connsiteX102" fmla="*/ 7021 w 10000"/>
                    <a:gd name="connsiteY102" fmla="*/ 9093 h 10000"/>
                    <a:gd name="connsiteX103" fmla="*/ 7195 w 10000"/>
                    <a:gd name="connsiteY103" fmla="*/ 9295 h 10000"/>
                    <a:gd name="connsiteX104" fmla="*/ 7288 w 10000"/>
                    <a:gd name="connsiteY104" fmla="*/ 9395 h 10000"/>
                    <a:gd name="connsiteX105" fmla="*/ 7369 w 10000"/>
                    <a:gd name="connsiteY105" fmla="*/ 9497 h 10000"/>
                    <a:gd name="connsiteX106" fmla="*/ 7462 w 10000"/>
                    <a:gd name="connsiteY106" fmla="*/ 9554 h 10000"/>
                    <a:gd name="connsiteX107" fmla="*/ 7554 w 10000"/>
                    <a:gd name="connsiteY107" fmla="*/ 9626 h 10000"/>
                    <a:gd name="connsiteX108" fmla="*/ 7646 w 10000"/>
                    <a:gd name="connsiteY108" fmla="*/ 9669 h 10000"/>
                    <a:gd name="connsiteX109" fmla="*/ 7748 w 10000"/>
                    <a:gd name="connsiteY109" fmla="*/ 9698 h 10000"/>
                    <a:gd name="connsiteX110" fmla="*/ 7851 w 10000"/>
                    <a:gd name="connsiteY110" fmla="*/ 9741 h 10000"/>
                    <a:gd name="connsiteX111" fmla="*/ 7943 w 10000"/>
                    <a:gd name="connsiteY111"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931 w 10000"/>
                    <a:gd name="connsiteY64" fmla="*/ 720 h 10000"/>
                    <a:gd name="connsiteX65" fmla="*/ 809 w 10000"/>
                    <a:gd name="connsiteY65" fmla="*/ 865 h 10000"/>
                    <a:gd name="connsiteX66" fmla="*/ 706 w 10000"/>
                    <a:gd name="connsiteY66" fmla="*/ 1050 h 10000"/>
                    <a:gd name="connsiteX67" fmla="*/ 604 w 10000"/>
                    <a:gd name="connsiteY67" fmla="*/ 1224 h 10000"/>
                    <a:gd name="connsiteX68" fmla="*/ 491 w 10000"/>
                    <a:gd name="connsiteY68" fmla="*/ 1425 h 10000"/>
                    <a:gd name="connsiteX69" fmla="*/ 399 w 10000"/>
                    <a:gd name="connsiteY69" fmla="*/ 1627 h 10000"/>
                    <a:gd name="connsiteX70" fmla="*/ 194 w 10000"/>
                    <a:gd name="connsiteY70" fmla="*/ 2101 h 10000"/>
                    <a:gd name="connsiteX71" fmla="*/ 0 w 10000"/>
                    <a:gd name="connsiteY71" fmla="*/ 2591 h 10000"/>
                    <a:gd name="connsiteX72" fmla="*/ 10 w 10000"/>
                    <a:gd name="connsiteY72" fmla="*/ 907 h 10000"/>
                    <a:gd name="connsiteX73" fmla="*/ 205 w 10000"/>
                    <a:gd name="connsiteY73" fmla="*/ 691 h 10000"/>
                    <a:gd name="connsiteX74" fmla="*/ 399 w 10000"/>
                    <a:gd name="connsiteY74" fmla="*/ 504 h 10000"/>
                    <a:gd name="connsiteX75" fmla="*/ 604 w 10000"/>
                    <a:gd name="connsiteY75" fmla="*/ 317 h 10000"/>
                    <a:gd name="connsiteX76" fmla="*/ 2272 w 10000"/>
                    <a:gd name="connsiteY76" fmla="*/ 0 h 10000"/>
                    <a:gd name="connsiteX77" fmla="*/ 2426 w 10000"/>
                    <a:gd name="connsiteY77" fmla="*/ 43 h 10000"/>
                    <a:gd name="connsiteX78" fmla="*/ 2569 w 10000"/>
                    <a:gd name="connsiteY78" fmla="*/ 115 h 10000"/>
                    <a:gd name="connsiteX79" fmla="*/ 2712 w 10000"/>
                    <a:gd name="connsiteY79" fmla="*/ 188 h 10000"/>
                    <a:gd name="connsiteX80" fmla="*/ 2845 w 10000"/>
                    <a:gd name="connsiteY80" fmla="*/ 274 h 10000"/>
                    <a:gd name="connsiteX81" fmla="*/ 2989 w 10000"/>
                    <a:gd name="connsiteY81" fmla="*/ 375 h 10000"/>
                    <a:gd name="connsiteX82" fmla="*/ 3112 w 10000"/>
                    <a:gd name="connsiteY82" fmla="*/ 461 h 10000"/>
                    <a:gd name="connsiteX83" fmla="*/ 3234 w 10000"/>
                    <a:gd name="connsiteY83" fmla="*/ 590 h 10000"/>
                    <a:gd name="connsiteX84" fmla="*/ 3367 w 10000"/>
                    <a:gd name="connsiteY84" fmla="*/ 720 h 10000"/>
                    <a:gd name="connsiteX85" fmla="*/ 3490 w 10000"/>
                    <a:gd name="connsiteY85" fmla="*/ 850 h 10000"/>
                    <a:gd name="connsiteX86" fmla="*/ 3726 w 10000"/>
                    <a:gd name="connsiteY86" fmla="*/ 1137 h 10000"/>
                    <a:gd name="connsiteX87" fmla="*/ 3941 w 10000"/>
                    <a:gd name="connsiteY87" fmla="*/ 1482 h 10000"/>
                    <a:gd name="connsiteX88" fmla="*/ 4145 w 10000"/>
                    <a:gd name="connsiteY88" fmla="*/ 1842 h 10000"/>
                    <a:gd name="connsiteX89" fmla="*/ 4340 w 10000"/>
                    <a:gd name="connsiteY89" fmla="*/ 2231 h 10000"/>
                    <a:gd name="connsiteX90" fmla="*/ 4534 w 10000"/>
                    <a:gd name="connsiteY90" fmla="*/ 2634 h 10000"/>
                    <a:gd name="connsiteX91" fmla="*/ 4708 w 10000"/>
                    <a:gd name="connsiteY91" fmla="*/ 3051 h 10000"/>
                    <a:gd name="connsiteX92" fmla="*/ 4893 w 10000"/>
                    <a:gd name="connsiteY92" fmla="*/ 3483 h 10000"/>
                    <a:gd name="connsiteX93" fmla="*/ 5056 w 10000"/>
                    <a:gd name="connsiteY93" fmla="*/ 3927 h 10000"/>
                    <a:gd name="connsiteX94" fmla="*/ 5363 w 10000"/>
                    <a:gd name="connsiteY94" fmla="*/ 4834 h 10000"/>
                    <a:gd name="connsiteX95" fmla="*/ 5967 w 10000"/>
                    <a:gd name="connsiteY95" fmla="*/ 6633 h 10000"/>
                    <a:gd name="connsiteX96" fmla="*/ 6254 w 10000"/>
                    <a:gd name="connsiteY96" fmla="*/ 7468 h 10000"/>
                    <a:gd name="connsiteX97" fmla="*/ 6407 w 10000"/>
                    <a:gd name="connsiteY97" fmla="*/ 7828 h 10000"/>
                    <a:gd name="connsiteX98" fmla="*/ 6551 w 10000"/>
                    <a:gd name="connsiteY98" fmla="*/ 8201 h 10000"/>
                    <a:gd name="connsiteX99" fmla="*/ 6714 w 10000"/>
                    <a:gd name="connsiteY99" fmla="*/ 8533 h 10000"/>
                    <a:gd name="connsiteX100" fmla="*/ 6868 w 10000"/>
                    <a:gd name="connsiteY100" fmla="*/ 8821 h 10000"/>
                    <a:gd name="connsiteX101" fmla="*/ 7021 w 10000"/>
                    <a:gd name="connsiteY101" fmla="*/ 9093 h 10000"/>
                    <a:gd name="connsiteX102" fmla="*/ 7195 w 10000"/>
                    <a:gd name="connsiteY102" fmla="*/ 9295 h 10000"/>
                    <a:gd name="connsiteX103" fmla="*/ 7288 w 10000"/>
                    <a:gd name="connsiteY103" fmla="*/ 9395 h 10000"/>
                    <a:gd name="connsiteX104" fmla="*/ 7369 w 10000"/>
                    <a:gd name="connsiteY104" fmla="*/ 9497 h 10000"/>
                    <a:gd name="connsiteX105" fmla="*/ 7462 w 10000"/>
                    <a:gd name="connsiteY105" fmla="*/ 9554 h 10000"/>
                    <a:gd name="connsiteX106" fmla="*/ 7554 w 10000"/>
                    <a:gd name="connsiteY106" fmla="*/ 9626 h 10000"/>
                    <a:gd name="connsiteX107" fmla="*/ 7646 w 10000"/>
                    <a:gd name="connsiteY107" fmla="*/ 9669 h 10000"/>
                    <a:gd name="connsiteX108" fmla="*/ 7748 w 10000"/>
                    <a:gd name="connsiteY108" fmla="*/ 9698 h 10000"/>
                    <a:gd name="connsiteX109" fmla="*/ 7851 w 10000"/>
                    <a:gd name="connsiteY109" fmla="*/ 9741 h 10000"/>
                    <a:gd name="connsiteX110" fmla="*/ 7943 w 10000"/>
                    <a:gd name="connsiteY110"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809 w 10000"/>
                    <a:gd name="connsiteY64" fmla="*/ 865 h 10000"/>
                    <a:gd name="connsiteX65" fmla="*/ 706 w 10000"/>
                    <a:gd name="connsiteY65" fmla="*/ 1050 h 10000"/>
                    <a:gd name="connsiteX66" fmla="*/ 604 w 10000"/>
                    <a:gd name="connsiteY66" fmla="*/ 1224 h 10000"/>
                    <a:gd name="connsiteX67" fmla="*/ 491 w 10000"/>
                    <a:gd name="connsiteY67" fmla="*/ 1425 h 10000"/>
                    <a:gd name="connsiteX68" fmla="*/ 399 w 10000"/>
                    <a:gd name="connsiteY68" fmla="*/ 1627 h 10000"/>
                    <a:gd name="connsiteX69" fmla="*/ 194 w 10000"/>
                    <a:gd name="connsiteY69" fmla="*/ 2101 h 10000"/>
                    <a:gd name="connsiteX70" fmla="*/ 0 w 10000"/>
                    <a:gd name="connsiteY70" fmla="*/ 2591 h 10000"/>
                    <a:gd name="connsiteX71" fmla="*/ 10 w 10000"/>
                    <a:gd name="connsiteY71" fmla="*/ 907 h 10000"/>
                    <a:gd name="connsiteX72" fmla="*/ 205 w 10000"/>
                    <a:gd name="connsiteY72" fmla="*/ 691 h 10000"/>
                    <a:gd name="connsiteX73" fmla="*/ 399 w 10000"/>
                    <a:gd name="connsiteY73" fmla="*/ 504 h 10000"/>
                    <a:gd name="connsiteX74" fmla="*/ 604 w 10000"/>
                    <a:gd name="connsiteY74" fmla="*/ 317 h 10000"/>
                    <a:gd name="connsiteX75" fmla="*/ 2272 w 10000"/>
                    <a:gd name="connsiteY75" fmla="*/ 0 h 10000"/>
                    <a:gd name="connsiteX76" fmla="*/ 2426 w 10000"/>
                    <a:gd name="connsiteY76" fmla="*/ 43 h 10000"/>
                    <a:gd name="connsiteX77" fmla="*/ 2569 w 10000"/>
                    <a:gd name="connsiteY77" fmla="*/ 115 h 10000"/>
                    <a:gd name="connsiteX78" fmla="*/ 2712 w 10000"/>
                    <a:gd name="connsiteY78" fmla="*/ 188 h 10000"/>
                    <a:gd name="connsiteX79" fmla="*/ 2845 w 10000"/>
                    <a:gd name="connsiteY79" fmla="*/ 274 h 10000"/>
                    <a:gd name="connsiteX80" fmla="*/ 2989 w 10000"/>
                    <a:gd name="connsiteY80" fmla="*/ 375 h 10000"/>
                    <a:gd name="connsiteX81" fmla="*/ 3112 w 10000"/>
                    <a:gd name="connsiteY81" fmla="*/ 461 h 10000"/>
                    <a:gd name="connsiteX82" fmla="*/ 3234 w 10000"/>
                    <a:gd name="connsiteY82" fmla="*/ 590 h 10000"/>
                    <a:gd name="connsiteX83" fmla="*/ 3367 w 10000"/>
                    <a:gd name="connsiteY83" fmla="*/ 720 h 10000"/>
                    <a:gd name="connsiteX84" fmla="*/ 3490 w 10000"/>
                    <a:gd name="connsiteY84" fmla="*/ 850 h 10000"/>
                    <a:gd name="connsiteX85" fmla="*/ 3726 w 10000"/>
                    <a:gd name="connsiteY85" fmla="*/ 1137 h 10000"/>
                    <a:gd name="connsiteX86" fmla="*/ 3941 w 10000"/>
                    <a:gd name="connsiteY86" fmla="*/ 1482 h 10000"/>
                    <a:gd name="connsiteX87" fmla="*/ 4145 w 10000"/>
                    <a:gd name="connsiteY87" fmla="*/ 1842 h 10000"/>
                    <a:gd name="connsiteX88" fmla="*/ 4340 w 10000"/>
                    <a:gd name="connsiteY88" fmla="*/ 2231 h 10000"/>
                    <a:gd name="connsiteX89" fmla="*/ 4534 w 10000"/>
                    <a:gd name="connsiteY89" fmla="*/ 2634 h 10000"/>
                    <a:gd name="connsiteX90" fmla="*/ 4708 w 10000"/>
                    <a:gd name="connsiteY90" fmla="*/ 3051 h 10000"/>
                    <a:gd name="connsiteX91" fmla="*/ 4893 w 10000"/>
                    <a:gd name="connsiteY91" fmla="*/ 3483 h 10000"/>
                    <a:gd name="connsiteX92" fmla="*/ 5056 w 10000"/>
                    <a:gd name="connsiteY92" fmla="*/ 3927 h 10000"/>
                    <a:gd name="connsiteX93" fmla="*/ 5363 w 10000"/>
                    <a:gd name="connsiteY93" fmla="*/ 4834 h 10000"/>
                    <a:gd name="connsiteX94" fmla="*/ 5967 w 10000"/>
                    <a:gd name="connsiteY94" fmla="*/ 6633 h 10000"/>
                    <a:gd name="connsiteX95" fmla="*/ 6254 w 10000"/>
                    <a:gd name="connsiteY95" fmla="*/ 7468 h 10000"/>
                    <a:gd name="connsiteX96" fmla="*/ 6407 w 10000"/>
                    <a:gd name="connsiteY96" fmla="*/ 7828 h 10000"/>
                    <a:gd name="connsiteX97" fmla="*/ 6551 w 10000"/>
                    <a:gd name="connsiteY97" fmla="*/ 8201 h 10000"/>
                    <a:gd name="connsiteX98" fmla="*/ 6714 w 10000"/>
                    <a:gd name="connsiteY98" fmla="*/ 8533 h 10000"/>
                    <a:gd name="connsiteX99" fmla="*/ 6868 w 10000"/>
                    <a:gd name="connsiteY99" fmla="*/ 8821 h 10000"/>
                    <a:gd name="connsiteX100" fmla="*/ 7021 w 10000"/>
                    <a:gd name="connsiteY100" fmla="*/ 9093 h 10000"/>
                    <a:gd name="connsiteX101" fmla="*/ 7195 w 10000"/>
                    <a:gd name="connsiteY101" fmla="*/ 9295 h 10000"/>
                    <a:gd name="connsiteX102" fmla="*/ 7288 w 10000"/>
                    <a:gd name="connsiteY102" fmla="*/ 9395 h 10000"/>
                    <a:gd name="connsiteX103" fmla="*/ 7369 w 10000"/>
                    <a:gd name="connsiteY103" fmla="*/ 9497 h 10000"/>
                    <a:gd name="connsiteX104" fmla="*/ 7462 w 10000"/>
                    <a:gd name="connsiteY104" fmla="*/ 9554 h 10000"/>
                    <a:gd name="connsiteX105" fmla="*/ 7554 w 10000"/>
                    <a:gd name="connsiteY105" fmla="*/ 9626 h 10000"/>
                    <a:gd name="connsiteX106" fmla="*/ 7646 w 10000"/>
                    <a:gd name="connsiteY106" fmla="*/ 9669 h 10000"/>
                    <a:gd name="connsiteX107" fmla="*/ 7748 w 10000"/>
                    <a:gd name="connsiteY107" fmla="*/ 9698 h 10000"/>
                    <a:gd name="connsiteX108" fmla="*/ 7851 w 10000"/>
                    <a:gd name="connsiteY108" fmla="*/ 9741 h 10000"/>
                    <a:gd name="connsiteX109" fmla="*/ 7943 w 10000"/>
                    <a:gd name="connsiteY109"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809 w 10000"/>
                    <a:gd name="connsiteY64" fmla="*/ 865 h 10000"/>
                    <a:gd name="connsiteX65" fmla="*/ 604 w 10000"/>
                    <a:gd name="connsiteY65" fmla="*/ 1224 h 10000"/>
                    <a:gd name="connsiteX66" fmla="*/ 491 w 10000"/>
                    <a:gd name="connsiteY66" fmla="*/ 1425 h 10000"/>
                    <a:gd name="connsiteX67" fmla="*/ 399 w 10000"/>
                    <a:gd name="connsiteY67" fmla="*/ 1627 h 10000"/>
                    <a:gd name="connsiteX68" fmla="*/ 194 w 10000"/>
                    <a:gd name="connsiteY68" fmla="*/ 2101 h 10000"/>
                    <a:gd name="connsiteX69" fmla="*/ 0 w 10000"/>
                    <a:gd name="connsiteY69" fmla="*/ 2591 h 10000"/>
                    <a:gd name="connsiteX70" fmla="*/ 10 w 10000"/>
                    <a:gd name="connsiteY70" fmla="*/ 907 h 10000"/>
                    <a:gd name="connsiteX71" fmla="*/ 205 w 10000"/>
                    <a:gd name="connsiteY71" fmla="*/ 691 h 10000"/>
                    <a:gd name="connsiteX72" fmla="*/ 399 w 10000"/>
                    <a:gd name="connsiteY72" fmla="*/ 504 h 10000"/>
                    <a:gd name="connsiteX73" fmla="*/ 604 w 10000"/>
                    <a:gd name="connsiteY73" fmla="*/ 317 h 10000"/>
                    <a:gd name="connsiteX74" fmla="*/ 2272 w 10000"/>
                    <a:gd name="connsiteY74" fmla="*/ 0 h 10000"/>
                    <a:gd name="connsiteX75" fmla="*/ 2426 w 10000"/>
                    <a:gd name="connsiteY75" fmla="*/ 43 h 10000"/>
                    <a:gd name="connsiteX76" fmla="*/ 2569 w 10000"/>
                    <a:gd name="connsiteY76" fmla="*/ 115 h 10000"/>
                    <a:gd name="connsiteX77" fmla="*/ 2712 w 10000"/>
                    <a:gd name="connsiteY77" fmla="*/ 188 h 10000"/>
                    <a:gd name="connsiteX78" fmla="*/ 2845 w 10000"/>
                    <a:gd name="connsiteY78" fmla="*/ 274 h 10000"/>
                    <a:gd name="connsiteX79" fmla="*/ 2989 w 10000"/>
                    <a:gd name="connsiteY79" fmla="*/ 375 h 10000"/>
                    <a:gd name="connsiteX80" fmla="*/ 3112 w 10000"/>
                    <a:gd name="connsiteY80" fmla="*/ 461 h 10000"/>
                    <a:gd name="connsiteX81" fmla="*/ 3234 w 10000"/>
                    <a:gd name="connsiteY81" fmla="*/ 590 h 10000"/>
                    <a:gd name="connsiteX82" fmla="*/ 3367 w 10000"/>
                    <a:gd name="connsiteY82" fmla="*/ 720 h 10000"/>
                    <a:gd name="connsiteX83" fmla="*/ 3490 w 10000"/>
                    <a:gd name="connsiteY83" fmla="*/ 850 h 10000"/>
                    <a:gd name="connsiteX84" fmla="*/ 3726 w 10000"/>
                    <a:gd name="connsiteY84" fmla="*/ 1137 h 10000"/>
                    <a:gd name="connsiteX85" fmla="*/ 3941 w 10000"/>
                    <a:gd name="connsiteY85" fmla="*/ 1482 h 10000"/>
                    <a:gd name="connsiteX86" fmla="*/ 4145 w 10000"/>
                    <a:gd name="connsiteY86" fmla="*/ 1842 h 10000"/>
                    <a:gd name="connsiteX87" fmla="*/ 4340 w 10000"/>
                    <a:gd name="connsiteY87" fmla="*/ 2231 h 10000"/>
                    <a:gd name="connsiteX88" fmla="*/ 4534 w 10000"/>
                    <a:gd name="connsiteY88" fmla="*/ 2634 h 10000"/>
                    <a:gd name="connsiteX89" fmla="*/ 4708 w 10000"/>
                    <a:gd name="connsiteY89" fmla="*/ 3051 h 10000"/>
                    <a:gd name="connsiteX90" fmla="*/ 4893 w 10000"/>
                    <a:gd name="connsiteY90" fmla="*/ 3483 h 10000"/>
                    <a:gd name="connsiteX91" fmla="*/ 5056 w 10000"/>
                    <a:gd name="connsiteY91" fmla="*/ 3927 h 10000"/>
                    <a:gd name="connsiteX92" fmla="*/ 5363 w 10000"/>
                    <a:gd name="connsiteY92" fmla="*/ 4834 h 10000"/>
                    <a:gd name="connsiteX93" fmla="*/ 5967 w 10000"/>
                    <a:gd name="connsiteY93" fmla="*/ 6633 h 10000"/>
                    <a:gd name="connsiteX94" fmla="*/ 6254 w 10000"/>
                    <a:gd name="connsiteY94" fmla="*/ 7468 h 10000"/>
                    <a:gd name="connsiteX95" fmla="*/ 6407 w 10000"/>
                    <a:gd name="connsiteY95" fmla="*/ 7828 h 10000"/>
                    <a:gd name="connsiteX96" fmla="*/ 6551 w 10000"/>
                    <a:gd name="connsiteY96" fmla="*/ 8201 h 10000"/>
                    <a:gd name="connsiteX97" fmla="*/ 6714 w 10000"/>
                    <a:gd name="connsiteY97" fmla="*/ 8533 h 10000"/>
                    <a:gd name="connsiteX98" fmla="*/ 6868 w 10000"/>
                    <a:gd name="connsiteY98" fmla="*/ 8821 h 10000"/>
                    <a:gd name="connsiteX99" fmla="*/ 7021 w 10000"/>
                    <a:gd name="connsiteY99" fmla="*/ 9093 h 10000"/>
                    <a:gd name="connsiteX100" fmla="*/ 7195 w 10000"/>
                    <a:gd name="connsiteY100" fmla="*/ 9295 h 10000"/>
                    <a:gd name="connsiteX101" fmla="*/ 7288 w 10000"/>
                    <a:gd name="connsiteY101" fmla="*/ 9395 h 10000"/>
                    <a:gd name="connsiteX102" fmla="*/ 7369 w 10000"/>
                    <a:gd name="connsiteY102" fmla="*/ 9497 h 10000"/>
                    <a:gd name="connsiteX103" fmla="*/ 7462 w 10000"/>
                    <a:gd name="connsiteY103" fmla="*/ 9554 h 10000"/>
                    <a:gd name="connsiteX104" fmla="*/ 7554 w 10000"/>
                    <a:gd name="connsiteY104" fmla="*/ 9626 h 10000"/>
                    <a:gd name="connsiteX105" fmla="*/ 7646 w 10000"/>
                    <a:gd name="connsiteY105" fmla="*/ 9669 h 10000"/>
                    <a:gd name="connsiteX106" fmla="*/ 7748 w 10000"/>
                    <a:gd name="connsiteY106" fmla="*/ 9698 h 10000"/>
                    <a:gd name="connsiteX107" fmla="*/ 7851 w 10000"/>
                    <a:gd name="connsiteY107" fmla="*/ 9741 h 10000"/>
                    <a:gd name="connsiteX108" fmla="*/ 7943 w 10000"/>
                    <a:gd name="connsiteY108"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399 w 10000"/>
                    <a:gd name="connsiteY71" fmla="*/ 504 h 10000"/>
                    <a:gd name="connsiteX72" fmla="*/ 604 w 10000"/>
                    <a:gd name="connsiteY72" fmla="*/ 317 h 10000"/>
                    <a:gd name="connsiteX73" fmla="*/ 2272 w 10000"/>
                    <a:gd name="connsiteY73" fmla="*/ 0 h 10000"/>
                    <a:gd name="connsiteX74" fmla="*/ 2426 w 10000"/>
                    <a:gd name="connsiteY74" fmla="*/ 43 h 10000"/>
                    <a:gd name="connsiteX75" fmla="*/ 2569 w 10000"/>
                    <a:gd name="connsiteY75" fmla="*/ 115 h 10000"/>
                    <a:gd name="connsiteX76" fmla="*/ 2712 w 10000"/>
                    <a:gd name="connsiteY76" fmla="*/ 188 h 10000"/>
                    <a:gd name="connsiteX77" fmla="*/ 2845 w 10000"/>
                    <a:gd name="connsiteY77" fmla="*/ 274 h 10000"/>
                    <a:gd name="connsiteX78" fmla="*/ 2989 w 10000"/>
                    <a:gd name="connsiteY78" fmla="*/ 375 h 10000"/>
                    <a:gd name="connsiteX79" fmla="*/ 3112 w 10000"/>
                    <a:gd name="connsiteY79" fmla="*/ 461 h 10000"/>
                    <a:gd name="connsiteX80" fmla="*/ 3234 w 10000"/>
                    <a:gd name="connsiteY80" fmla="*/ 590 h 10000"/>
                    <a:gd name="connsiteX81" fmla="*/ 3367 w 10000"/>
                    <a:gd name="connsiteY81" fmla="*/ 720 h 10000"/>
                    <a:gd name="connsiteX82" fmla="*/ 3490 w 10000"/>
                    <a:gd name="connsiteY82" fmla="*/ 850 h 10000"/>
                    <a:gd name="connsiteX83" fmla="*/ 3726 w 10000"/>
                    <a:gd name="connsiteY83" fmla="*/ 1137 h 10000"/>
                    <a:gd name="connsiteX84" fmla="*/ 3941 w 10000"/>
                    <a:gd name="connsiteY84" fmla="*/ 1482 h 10000"/>
                    <a:gd name="connsiteX85" fmla="*/ 4145 w 10000"/>
                    <a:gd name="connsiteY85" fmla="*/ 1842 h 10000"/>
                    <a:gd name="connsiteX86" fmla="*/ 4340 w 10000"/>
                    <a:gd name="connsiteY86" fmla="*/ 2231 h 10000"/>
                    <a:gd name="connsiteX87" fmla="*/ 4534 w 10000"/>
                    <a:gd name="connsiteY87" fmla="*/ 2634 h 10000"/>
                    <a:gd name="connsiteX88" fmla="*/ 4708 w 10000"/>
                    <a:gd name="connsiteY88" fmla="*/ 3051 h 10000"/>
                    <a:gd name="connsiteX89" fmla="*/ 4893 w 10000"/>
                    <a:gd name="connsiteY89" fmla="*/ 3483 h 10000"/>
                    <a:gd name="connsiteX90" fmla="*/ 5056 w 10000"/>
                    <a:gd name="connsiteY90" fmla="*/ 3927 h 10000"/>
                    <a:gd name="connsiteX91" fmla="*/ 5363 w 10000"/>
                    <a:gd name="connsiteY91" fmla="*/ 4834 h 10000"/>
                    <a:gd name="connsiteX92" fmla="*/ 5967 w 10000"/>
                    <a:gd name="connsiteY92" fmla="*/ 6633 h 10000"/>
                    <a:gd name="connsiteX93" fmla="*/ 6254 w 10000"/>
                    <a:gd name="connsiteY93" fmla="*/ 7468 h 10000"/>
                    <a:gd name="connsiteX94" fmla="*/ 6407 w 10000"/>
                    <a:gd name="connsiteY94" fmla="*/ 7828 h 10000"/>
                    <a:gd name="connsiteX95" fmla="*/ 6551 w 10000"/>
                    <a:gd name="connsiteY95" fmla="*/ 8201 h 10000"/>
                    <a:gd name="connsiteX96" fmla="*/ 6714 w 10000"/>
                    <a:gd name="connsiteY96" fmla="*/ 8533 h 10000"/>
                    <a:gd name="connsiteX97" fmla="*/ 6868 w 10000"/>
                    <a:gd name="connsiteY97" fmla="*/ 8821 h 10000"/>
                    <a:gd name="connsiteX98" fmla="*/ 7021 w 10000"/>
                    <a:gd name="connsiteY98" fmla="*/ 9093 h 10000"/>
                    <a:gd name="connsiteX99" fmla="*/ 7195 w 10000"/>
                    <a:gd name="connsiteY99" fmla="*/ 9295 h 10000"/>
                    <a:gd name="connsiteX100" fmla="*/ 7288 w 10000"/>
                    <a:gd name="connsiteY100" fmla="*/ 9395 h 10000"/>
                    <a:gd name="connsiteX101" fmla="*/ 7369 w 10000"/>
                    <a:gd name="connsiteY101" fmla="*/ 9497 h 10000"/>
                    <a:gd name="connsiteX102" fmla="*/ 7462 w 10000"/>
                    <a:gd name="connsiteY102" fmla="*/ 9554 h 10000"/>
                    <a:gd name="connsiteX103" fmla="*/ 7554 w 10000"/>
                    <a:gd name="connsiteY103" fmla="*/ 9626 h 10000"/>
                    <a:gd name="connsiteX104" fmla="*/ 7646 w 10000"/>
                    <a:gd name="connsiteY104" fmla="*/ 9669 h 10000"/>
                    <a:gd name="connsiteX105" fmla="*/ 7748 w 10000"/>
                    <a:gd name="connsiteY105" fmla="*/ 9698 h 10000"/>
                    <a:gd name="connsiteX106" fmla="*/ 7851 w 10000"/>
                    <a:gd name="connsiteY106" fmla="*/ 9741 h 10000"/>
                    <a:gd name="connsiteX107" fmla="*/ 7943 w 10000"/>
                    <a:gd name="connsiteY107"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399 w 10000"/>
                    <a:gd name="connsiteY71" fmla="*/ 504 h 10000"/>
                    <a:gd name="connsiteX72" fmla="*/ 2272 w 10000"/>
                    <a:gd name="connsiteY72" fmla="*/ 0 h 10000"/>
                    <a:gd name="connsiteX73" fmla="*/ 2426 w 10000"/>
                    <a:gd name="connsiteY73" fmla="*/ 43 h 10000"/>
                    <a:gd name="connsiteX74" fmla="*/ 2569 w 10000"/>
                    <a:gd name="connsiteY74" fmla="*/ 115 h 10000"/>
                    <a:gd name="connsiteX75" fmla="*/ 2712 w 10000"/>
                    <a:gd name="connsiteY75" fmla="*/ 188 h 10000"/>
                    <a:gd name="connsiteX76" fmla="*/ 2845 w 10000"/>
                    <a:gd name="connsiteY76" fmla="*/ 274 h 10000"/>
                    <a:gd name="connsiteX77" fmla="*/ 2989 w 10000"/>
                    <a:gd name="connsiteY77" fmla="*/ 375 h 10000"/>
                    <a:gd name="connsiteX78" fmla="*/ 3112 w 10000"/>
                    <a:gd name="connsiteY78" fmla="*/ 461 h 10000"/>
                    <a:gd name="connsiteX79" fmla="*/ 3234 w 10000"/>
                    <a:gd name="connsiteY79" fmla="*/ 590 h 10000"/>
                    <a:gd name="connsiteX80" fmla="*/ 3367 w 10000"/>
                    <a:gd name="connsiteY80" fmla="*/ 720 h 10000"/>
                    <a:gd name="connsiteX81" fmla="*/ 3490 w 10000"/>
                    <a:gd name="connsiteY81" fmla="*/ 850 h 10000"/>
                    <a:gd name="connsiteX82" fmla="*/ 3726 w 10000"/>
                    <a:gd name="connsiteY82" fmla="*/ 1137 h 10000"/>
                    <a:gd name="connsiteX83" fmla="*/ 3941 w 10000"/>
                    <a:gd name="connsiteY83" fmla="*/ 1482 h 10000"/>
                    <a:gd name="connsiteX84" fmla="*/ 4145 w 10000"/>
                    <a:gd name="connsiteY84" fmla="*/ 1842 h 10000"/>
                    <a:gd name="connsiteX85" fmla="*/ 4340 w 10000"/>
                    <a:gd name="connsiteY85" fmla="*/ 2231 h 10000"/>
                    <a:gd name="connsiteX86" fmla="*/ 4534 w 10000"/>
                    <a:gd name="connsiteY86" fmla="*/ 2634 h 10000"/>
                    <a:gd name="connsiteX87" fmla="*/ 4708 w 10000"/>
                    <a:gd name="connsiteY87" fmla="*/ 3051 h 10000"/>
                    <a:gd name="connsiteX88" fmla="*/ 4893 w 10000"/>
                    <a:gd name="connsiteY88" fmla="*/ 3483 h 10000"/>
                    <a:gd name="connsiteX89" fmla="*/ 5056 w 10000"/>
                    <a:gd name="connsiteY89" fmla="*/ 3927 h 10000"/>
                    <a:gd name="connsiteX90" fmla="*/ 5363 w 10000"/>
                    <a:gd name="connsiteY90" fmla="*/ 4834 h 10000"/>
                    <a:gd name="connsiteX91" fmla="*/ 5967 w 10000"/>
                    <a:gd name="connsiteY91" fmla="*/ 6633 h 10000"/>
                    <a:gd name="connsiteX92" fmla="*/ 6254 w 10000"/>
                    <a:gd name="connsiteY92" fmla="*/ 7468 h 10000"/>
                    <a:gd name="connsiteX93" fmla="*/ 6407 w 10000"/>
                    <a:gd name="connsiteY93" fmla="*/ 7828 h 10000"/>
                    <a:gd name="connsiteX94" fmla="*/ 6551 w 10000"/>
                    <a:gd name="connsiteY94" fmla="*/ 8201 h 10000"/>
                    <a:gd name="connsiteX95" fmla="*/ 6714 w 10000"/>
                    <a:gd name="connsiteY95" fmla="*/ 8533 h 10000"/>
                    <a:gd name="connsiteX96" fmla="*/ 6868 w 10000"/>
                    <a:gd name="connsiteY96" fmla="*/ 8821 h 10000"/>
                    <a:gd name="connsiteX97" fmla="*/ 7021 w 10000"/>
                    <a:gd name="connsiteY97" fmla="*/ 9093 h 10000"/>
                    <a:gd name="connsiteX98" fmla="*/ 7195 w 10000"/>
                    <a:gd name="connsiteY98" fmla="*/ 9295 h 10000"/>
                    <a:gd name="connsiteX99" fmla="*/ 7288 w 10000"/>
                    <a:gd name="connsiteY99" fmla="*/ 9395 h 10000"/>
                    <a:gd name="connsiteX100" fmla="*/ 7369 w 10000"/>
                    <a:gd name="connsiteY100" fmla="*/ 9497 h 10000"/>
                    <a:gd name="connsiteX101" fmla="*/ 7462 w 10000"/>
                    <a:gd name="connsiteY101" fmla="*/ 9554 h 10000"/>
                    <a:gd name="connsiteX102" fmla="*/ 7554 w 10000"/>
                    <a:gd name="connsiteY102" fmla="*/ 9626 h 10000"/>
                    <a:gd name="connsiteX103" fmla="*/ 7646 w 10000"/>
                    <a:gd name="connsiteY103" fmla="*/ 9669 h 10000"/>
                    <a:gd name="connsiteX104" fmla="*/ 7748 w 10000"/>
                    <a:gd name="connsiteY104" fmla="*/ 9698 h 10000"/>
                    <a:gd name="connsiteX105" fmla="*/ 7851 w 10000"/>
                    <a:gd name="connsiteY105" fmla="*/ 9741 h 10000"/>
                    <a:gd name="connsiteX106" fmla="*/ 7943 w 10000"/>
                    <a:gd name="connsiteY106"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2272 w 10000"/>
                    <a:gd name="connsiteY71" fmla="*/ 0 h 10000"/>
                    <a:gd name="connsiteX72" fmla="*/ 2426 w 10000"/>
                    <a:gd name="connsiteY72" fmla="*/ 43 h 10000"/>
                    <a:gd name="connsiteX73" fmla="*/ 2569 w 10000"/>
                    <a:gd name="connsiteY73" fmla="*/ 115 h 10000"/>
                    <a:gd name="connsiteX74" fmla="*/ 2712 w 10000"/>
                    <a:gd name="connsiteY74" fmla="*/ 188 h 10000"/>
                    <a:gd name="connsiteX75" fmla="*/ 2845 w 10000"/>
                    <a:gd name="connsiteY75" fmla="*/ 274 h 10000"/>
                    <a:gd name="connsiteX76" fmla="*/ 2989 w 10000"/>
                    <a:gd name="connsiteY76" fmla="*/ 375 h 10000"/>
                    <a:gd name="connsiteX77" fmla="*/ 3112 w 10000"/>
                    <a:gd name="connsiteY77" fmla="*/ 461 h 10000"/>
                    <a:gd name="connsiteX78" fmla="*/ 3234 w 10000"/>
                    <a:gd name="connsiteY78" fmla="*/ 590 h 10000"/>
                    <a:gd name="connsiteX79" fmla="*/ 3367 w 10000"/>
                    <a:gd name="connsiteY79" fmla="*/ 720 h 10000"/>
                    <a:gd name="connsiteX80" fmla="*/ 3490 w 10000"/>
                    <a:gd name="connsiteY80" fmla="*/ 850 h 10000"/>
                    <a:gd name="connsiteX81" fmla="*/ 3726 w 10000"/>
                    <a:gd name="connsiteY81" fmla="*/ 1137 h 10000"/>
                    <a:gd name="connsiteX82" fmla="*/ 3941 w 10000"/>
                    <a:gd name="connsiteY82" fmla="*/ 1482 h 10000"/>
                    <a:gd name="connsiteX83" fmla="*/ 4145 w 10000"/>
                    <a:gd name="connsiteY83" fmla="*/ 1842 h 10000"/>
                    <a:gd name="connsiteX84" fmla="*/ 4340 w 10000"/>
                    <a:gd name="connsiteY84" fmla="*/ 2231 h 10000"/>
                    <a:gd name="connsiteX85" fmla="*/ 4534 w 10000"/>
                    <a:gd name="connsiteY85" fmla="*/ 2634 h 10000"/>
                    <a:gd name="connsiteX86" fmla="*/ 4708 w 10000"/>
                    <a:gd name="connsiteY86" fmla="*/ 3051 h 10000"/>
                    <a:gd name="connsiteX87" fmla="*/ 4893 w 10000"/>
                    <a:gd name="connsiteY87" fmla="*/ 3483 h 10000"/>
                    <a:gd name="connsiteX88" fmla="*/ 5056 w 10000"/>
                    <a:gd name="connsiteY88" fmla="*/ 3927 h 10000"/>
                    <a:gd name="connsiteX89" fmla="*/ 5363 w 10000"/>
                    <a:gd name="connsiteY89" fmla="*/ 4834 h 10000"/>
                    <a:gd name="connsiteX90" fmla="*/ 5967 w 10000"/>
                    <a:gd name="connsiteY90" fmla="*/ 6633 h 10000"/>
                    <a:gd name="connsiteX91" fmla="*/ 6254 w 10000"/>
                    <a:gd name="connsiteY91" fmla="*/ 7468 h 10000"/>
                    <a:gd name="connsiteX92" fmla="*/ 6407 w 10000"/>
                    <a:gd name="connsiteY92" fmla="*/ 7828 h 10000"/>
                    <a:gd name="connsiteX93" fmla="*/ 6551 w 10000"/>
                    <a:gd name="connsiteY93" fmla="*/ 8201 h 10000"/>
                    <a:gd name="connsiteX94" fmla="*/ 6714 w 10000"/>
                    <a:gd name="connsiteY94" fmla="*/ 8533 h 10000"/>
                    <a:gd name="connsiteX95" fmla="*/ 6868 w 10000"/>
                    <a:gd name="connsiteY95" fmla="*/ 8821 h 10000"/>
                    <a:gd name="connsiteX96" fmla="*/ 7021 w 10000"/>
                    <a:gd name="connsiteY96" fmla="*/ 9093 h 10000"/>
                    <a:gd name="connsiteX97" fmla="*/ 7195 w 10000"/>
                    <a:gd name="connsiteY97" fmla="*/ 9295 h 10000"/>
                    <a:gd name="connsiteX98" fmla="*/ 7288 w 10000"/>
                    <a:gd name="connsiteY98" fmla="*/ 9395 h 10000"/>
                    <a:gd name="connsiteX99" fmla="*/ 7369 w 10000"/>
                    <a:gd name="connsiteY99" fmla="*/ 9497 h 10000"/>
                    <a:gd name="connsiteX100" fmla="*/ 7462 w 10000"/>
                    <a:gd name="connsiteY100" fmla="*/ 9554 h 10000"/>
                    <a:gd name="connsiteX101" fmla="*/ 7554 w 10000"/>
                    <a:gd name="connsiteY101" fmla="*/ 9626 h 10000"/>
                    <a:gd name="connsiteX102" fmla="*/ 7646 w 10000"/>
                    <a:gd name="connsiteY102" fmla="*/ 9669 h 10000"/>
                    <a:gd name="connsiteX103" fmla="*/ 7748 w 10000"/>
                    <a:gd name="connsiteY103" fmla="*/ 9698 h 10000"/>
                    <a:gd name="connsiteX104" fmla="*/ 7851 w 10000"/>
                    <a:gd name="connsiteY104" fmla="*/ 9741 h 10000"/>
                    <a:gd name="connsiteX105" fmla="*/ 7943 w 10000"/>
                    <a:gd name="connsiteY105"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491 w 10000"/>
                    <a:gd name="connsiteY64" fmla="*/ 1425 h 10000"/>
                    <a:gd name="connsiteX65" fmla="*/ 399 w 10000"/>
                    <a:gd name="connsiteY65" fmla="*/ 1627 h 10000"/>
                    <a:gd name="connsiteX66" fmla="*/ 194 w 10000"/>
                    <a:gd name="connsiteY66" fmla="*/ 2101 h 10000"/>
                    <a:gd name="connsiteX67" fmla="*/ 0 w 10000"/>
                    <a:gd name="connsiteY67" fmla="*/ 2591 h 10000"/>
                    <a:gd name="connsiteX68" fmla="*/ 10 w 10000"/>
                    <a:gd name="connsiteY68" fmla="*/ 907 h 10000"/>
                    <a:gd name="connsiteX69" fmla="*/ 205 w 10000"/>
                    <a:gd name="connsiteY69" fmla="*/ 691 h 10000"/>
                    <a:gd name="connsiteX70" fmla="*/ 2272 w 10000"/>
                    <a:gd name="connsiteY70" fmla="*/ 0 h 10000"/>
                    <a:gd name="connsiteX71" fmla="*/ 2426 w 10000"/>
                    <a:gd name="connsiteY71" fmla="*/ 43 h 10000"/>
                    <a:gd name="connsiteX72" fmla="*/ 2569 w 10000"/>
                    <a:gd name="connsiteY72" fmla="*/ 115 h 10000"/>
                    <a:gd name="connsiteX73" fmla="*/ 2712 w 10000"/>
                    <a:gd name="connsiteY73" fmla="*/ 188 h 10000"/>
                    <a:gd name="connsiteX74" fmla="*/ 2845 w 10000"/>
                    <a:gd name="connsiteY74" fmla="*/ 274 h 10000"/>
                    <a:gd name="connsiteX75" fmla="*/ 2989 w 10000"/>
                    <a:gd name="connsiteY75" fmla="*/ 375 h 10000"/>
                    <a:gd name="connsiteX76" fmla="*/ 3112 w 10000"/>
                    <a:gd name="connsiteY76" fmla="*/ 461 h 10000"/>
                    <a:gd name="connsiteX77" fmla="*/ 3234 w 10000"/>
                    <a:gd name="connsiteY77" fmla="*/ 590 h 10000"/>
                    <a:gd name="connsiteX78" fmla="*/ 3367 w 10000"/>
                    <a:gd name="connsiteY78" fmla="*/ 720 h 10000"/>
                    <a:gd name="connsiteX79" fmla="*/ 3490 w 10000"/>
                    <a:gd name="connsiteY79" fmla="*/ 850 h 10000"/>
                    <a:gd name="connsiteX80" fmla="*/ 3726 w 10000"/>
                    <a:gd name="connsiteY80" fmla="*/ 1137 h 10000"/>
                    <a:gd name="connsiteX81" fmla="*/ 3941 w 10000"/>
                    <a:gd name="connsiteY81" fmla="*/ 1482 h 10000"/>
                    <a:gd name="connsiteX82" fmla="*/ 4145 w 10000"/>
                    <a:gd name="connsiteY82" fmla="*/ 1842 h 10000"/>
                    <a:gd name="connsiteX83" fmla="*/ 4340 w 10000"/>
                    <a:gd name="connsiteY83" fmla="*/ 2231 h 10000"/>
                    <a:gd name="connsiteX84" fmla="*/ 4534 w 10000"/>
                    <a:gd name="connsiteY84" fmla="*/ 2634 h 10000"/>
                    <a:gd name="connsiteX85" fmla="*/ 4708 w 10000"/>
                    <a:gd name="connsiteY85" fmla="*/ 3051 h 10000"/>
                    <a:gd name="connsiteX86" fmla="*/ 4893 w 10000"/>
                    <a:gd name="connsiteY86" fmla="*/ 3483 h 10000"/>
                    <a:gd name="connsiteX87" fmla="*/ 5056 w 10000"/>
                    <a:gd name="connsiteY87" fmla="*/ 3927 h 10000"/>
                    <a:gd name="connsiteX88" fmla="*/ 5363 w 10000"/>
                    <a:gd name="connsiteY88" fmla="*/ 4834 h 10000"/>
                    <a:gd name="connsiteX89" fmla="*/ 5967 w 10000"/>
                    <a:gd name="connsiteY89" fmla="*/ 6633 h 10000"/>
                    <a:gd name="connsiteX90" fmla="*/ 6254 w 10000"/>
                    <a:gd name="connsiteY90" fmla="*/ 7468 h 10000"/>
                    <a:gd name="connsiteX91" fmla="*/ 6407 w 10000"/>
                    <a:gd name="connsiteY91" fmla="*/ 7828 h 10000"/>
                    <a:gd name="connsiteX92" fmla="*/ 6551 w 10000"/>
                    <a:gd name="connsiteY92" fmla="*/ 8201 h 10000"/>
                    <a:gd name="connsiteX93" fmla="*/ 6714 w 10000"/>
                    <a:gd name="connsiteY93" fmla="*/ 8533 h 10000"/>
                    <a:gd name="connsiteX94" fmla="*/ 6868 w 10000"/>
                    <a:gd name="connsiteY94" fmla="*/ 8821 h 10000"/>
                    <a:gd name="connsiteX95" fmla="*/ 7021 w 10000"/>
                    <a:gd name="connsiteY95" fmla="*/ 9093 h 10000"/>
                    <a:gd name="connsiteX96" fmla="*/ 7195 w 10000"/>
                    <a:gd name="connsiteY96" fmla="*/ 9295 h 10000"/>
                    <a:gd name="connsiteX97" fmla="*/ 7288 w 10000"/>
                    <a:gd name="connsiteY97" fmla="*/ 9395 h 10000"/>
                    <a:gd name="connsiteX98" fmla="*/ 7369 w 10000"/>
                    <a:gd name="connsiteY98" fmla="*/ 9497 h 10000"/>
                    <a:gd name="connsiteX99" fmla="*/ 7462 w 10000"/>
                    <a:gd name="connsiteY99" fmla="*/ 9554 h 10000"/>
                    <a:gd name="connsiteX100" fmla="*/ 7554 w 10000"/>
                    <a:gd name="connsiteY100" fmla="*/ 9626 h 10000"/>
                    <a:gd name="connsiteX101" fmla="*/ 7646 w 10000"/>
                    <a:gd name="connsiteY101" fmla="*/ 9669 h 10000"/>
                    <a:gd name="connsiteX102" fmla="*/ 7748 w 10000"/>
                    <a:gd name="connsiteY102" fmla="*/ 9698 h 10000"/>
                    <a:gd name="connsiteX103" fmla="*/ 7851 w 10000"/>
                    <a:gd name="connsiteY103" fmla="*/ 9741 h 10000"/>
                    <a:gd name="connsiteX104" fmla="*/ 7943 w 10000"/>
                    <a:gd name="connsiteY104"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491 w 10000"/>
                    <a:gd name="connsiteY64" fmla="*/ 1425 h 10000"/>
                    <a:gd name="connsiteX65" fmla="*/ 194 w 10000"/>
                    <a:gd name="connsiteY65" fmla="*/ 2101 h 10000"/>
                    <a:gd name="connsiteX66" fmla="*/ 0 w 10000"/>
                    <a:gd name="connsiteY66" fmla="*/ 2591 h 10000"/>
                    <a:gd name="connsiteX67" fmla="*/ 10 w 10000"/>
                    <a:gd name="connsiteY67" fmla="*/ 907 h 10000"/>
                    <a:gd name="connsiteX68" fmla="*/ 205 w 10000"/>
                    <a:gd name="connsiteY68" fmla="*/ 691 h 10000"/>
                    <a:gd name="connsiteX69" fmla="*/ 2272 w 10000"/>
                    <a:gd name="connsiteY69" fmla="*/ 0 h 10000"/>
                    <a:gd name="connsiteX70" fmla="*/ 2426 w 10000"/>
                    <a:gd name="connsiteY70" fmla="*/ 43 h 10000"/>
                    <a:gd name="connsiteX71" fmla="*/ 2569 w 10000"/>
                    <a:gd name="connsiteY71" fmla="*/ 115 h 10000"/>
                    <a:gd name="connsiteX72" fmla="*/ 2712 w 10000"/>
                    <a:gd name="connsiteY72" fmla="*/ 188 h 10000"/>
                    <a:gd name="connsiteX73" fmla="*/ 2845 w 10000"/>
                    <a:gd name="connsiteY73" fmla="*/ 274 h 10000"/>
                    <a:gd name="connsiteX74" fmla="*/ 2989 w 10000"/>
                    <a:gd name="connsiteY74" fmla="*/ 375 h 10000"/>
                    <a:gd name="connsiteX75" fmla="*/ 3112 w 10000"/>
                    <a:gd name="connsiteY75" fmla="*/ 461 h 10000"/>
                    <a:gd name="connsiteX76" fmla="*/ 3234 w 10000"/>
                    <a:gd name="connsiteY76" fmla="*/ 590 h 10000"/>
                    <a:gd name="connsiteX77" fmla="*/ 3367 w 10000"/>
                    <a:gd name="connsiteY77" fmla="*/ 720 h 10000"/>
                    <a:gd name="connsiteX78" fmla="*/ 3490 w 10000"/>
                    <a:gd name="connsiteY78" fmla="*/ 850 h 10000"/>
                    <a:gd name="connsiteX79" fmla="*/ 3726 w 10000"/>
                    <a:gd name="connsiteY79" fmla="*/ 1137 h 10000"/>
                    <a:gd name="connsiteX80" fmla="*/ 3941 w 10000"/>
                    <a:gd name="connsiteY80" fmla="*/ 1482 h 10000"/>
                    <a:gd name="connsiteX81" fmla="*/ 4145 w 10000"/>
                    <a:gd name="connsiteY81" fmla="*/ 1842 h 10000"/>
                    <a:gd name="connsiteX82" fmla="*/ 4340 w 10000"/>
                    <a:gd name="connsiteY82" fmla="*/ 2231 h 10000"/>
                    <a:gd name="connsiteX83" fmla="*/ 4534 w 10000"/>
                    <a:gd name="connsiteY83" fmla="*/ 2634 h 10000"/>
                    <a:gd name="connsiteX84" fmla="*/ 4708 w 10000"/>
                    <a:gd name="connsiteY84" fmla="*/ 3051 h 10000"/>
                    <a:gd name="connsiteX85" fmla="*/ 4893 w 10000"/>
                    <a:gd name="connsiteY85" fmla="*/ 3483 h 10000"/>
                    <a:gd name="connsiteX86" fmla="*/ 5056 w 10000"/>
                    <a:gd name="connsiteY86" fmla="*/ 3927 h 10000"/>
                    <a:gd name="connsiteX87" fmla="*/ 5363 w 10000"/>
                    <a:gd name="connsiteY87" fmla="*/ 4834 h 10000"/>
                    <a:gd name="connsiteX88" fmla="*/ 5967 w 10000"/>
                    <a:gd name="connsiteY88" fmla="*/ 6633 h 10000"/>
                    <a:gd name="connsiteX89" fmla="*/ 6254 w 10000"/>
                    <a:gd name="connsiteY89" fmla="*/ 7468 h 10000"/>
                    <a:gd name="connsiteX90" fmla="*/ 6407 w 10000"/>
                    <a:gd name="connsiteY90" fmla="*/ 7828 h 10000"/>
                    <a:gd name="connsiteX91" fmla="*/ 6551 w 10000"/>
                    <a:gd name="connsiteY91" fmla="*/ 8201 h 10000"/>
                    <a:gd name="connsiteX92" fmla="*/ 6714 w 10000"/>
                    <a:gd name="connsiteY92" fmla="*/ 8533 h 10000"/>
                    <a:gd name="connsiteX93" fmla="*/ 6868 w 10000"/>
                    <a:gd name="connsiteY93" fmla="*/ 8821 h 10000"/>
                    <a:gd name="connsiteX94" fmla="*/ 7021 w 10000"/>
                    <a:gd name="connsiteY94" fmla="*/ 9093 h 10000"/>
                    <a:gd name="connsiteX95" fmla="*/ 7195 w 10000"/>
                    <a:gd name="connsiteY95" fmla="*/ 9295 h 10000"/>
                    <a:gd name="connsiteX96" fmla="*/ 7288 w 10000"/>
                    <a:gd name="connsiteY96" fmla="*/ 9395 h 10000"/>
                    <a:gd name="connsiteX97" fmla="*/ 7369 w 10000"/>
                    <a:gd name="connsiteY97" fmla="*/ 9497 h 10000"/>
                    <a:gd name="connsiteX98" fmla="*/ 7462 w 10000"/>
                    <a:gd name="connsiteY98" fmla="*/ 9554 h 10000"/>
                    <a:gd name="connsiteX99" fmla="*/ 7554 w 10000"/>
                    <a:gd name="connsiteY99" fmla="*/ 9626 h 10000"/>
                    <a:gd name="connsiteX100" fmla="*/ 7646 w 10000"/>
                    <a:gd name="connsiteY100" fmla="*/ 9669 h 10000"/>
                    <a:gd name="connsiteX101" fmla="*/ 7748 w 10000"/>
                    <a:gd name="connsiteY101" fmla="*/ 9698 h 10000"/>
                    <a:gd name="connsiteX102" fmla="*/ 7851 w 10000"/>
                    <a:gd name="connsiteY102" fmla="*/ 9741 h 10000"/>
                    <a:gd name="connsiteX103" fmla="*/ 7943 w 10000"/>
                    <a:gd name="connsiteY103"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94 w 10000"/>
                    <a:gd name="connsiteY64" fmla="*/ 2101 h 10000"/>
                    <a:gd name="connsiteX65" fmla="*/ 0 w 10000"/>
                    <a:gd name="connsiteY65" fmla="*/ 2591 h 10000"/>
                    <a:gd name="connsiteX66" fmla="*/ 10 w 10000"/>
                    <a:gd name="connsiteY66" fmla="*/ 907 h 10000"/>
                    <a:gd name="connsiteX67" fmla="*/ 205 w 10000"/>
                    <a:gd name="connsiteY67" fmla="*/ 691 h 10000"/>
                    <a:gd name="connsiteX68" fmla="*/ 2272 w 10000"/>
                    <a:gd name="connsiteY68" fmla="*/ 0 h 10000"/>
                    <a:gd name="connsiteX69" fmla="*/ 2426 w 10000"/>
                    <a:gd name="connsiteY69" fmla="*/ 43 h 10000"/>
                    <a:gd name="connsiteX70" fmla="*/ 2569 w 10000"/>
                    <a:gd name="connsiteY70" fmla="*/ 115 h 10000"/>
                    <a:gd name="connsiteX71" fmla="*/ 2712 w 10000"/>
                    <a:gd name="connsiteY71" fmla="*/ 188 h 10000"/>
                    <a:gd name="connsiteX72" fmla="*/ 2845 w 10000"/>
                    <a:gd name="connsiteY72" fmla="*/ 274 h 10000"/>
                    <a:gd name="connsiteX73" fmla="*/ 2989 w 10000"/>
                    <a:gd name="connsiteY73" fmla="*/ 375 h 10000"/>
                    <a:gd name="connsiteX74" fmla="*/ 3112 w 10000"/>
                    <a:gd name="connsiteY74" fmla="*/ 461 h 10000"/>
                    <a:gd name="connsiteX75" fmla="*/ 3234 w 10000"/>
                    <a:gd name="connsiteY75" fmla="*/ 590 h 10000"/>
                    <a:gd name="connsiteX76" fmla="*/ 3367 w 10000"/>
                    <a:gd name="connsiteY76" fmla="*/ 720 h 10000"/>
                    <a:gd name="connsiteX77" fmla="*/ 3490 w 10000"/>
                    <a:gd name="connsiteY77" fmla="*/ 850 h 10000"/>
                    <a:gd name="connsiteX78" fmla="*/ 3726 w 10000"/>
                    <a:gd name="connsiteY78" fmla="*/ 1137 h 10000"/>
                    <a:gd name="connsiteX79" fmla="*/ 3941 w 10000"/>
                    <a:gd name="connsiteY79" fmla="*/ 1482 h 10000"/>
                    <a:gd name="connsiteX80" fmla="*/ 4145 w 10000"/>
                    <a:gd name="connsiteY80" fmla="*/ 1842 h 10000"/>
                    <a:gd name="connsiteX81" fmla="*/ 4340 w 10000"/>
                    <a:gd name="connsiteY81" fmla="*/ 2231 h 10000"/>
                    <a:gd name="connsiteX82" fmla="*/ 4534 w 10000"/>
                    <a:gd name="connsiteY82" fmla="*/ 2634 h 10000"/>
                    <a:gd name="connsiteX83" fmla="*/ 4708 w 10000"/>
                    <a:gd name="connsiteY83" fmla="*/ 3051 h 10000"/>
                    <a:gd name="connsiteX84" fmla="*/ 4893 w 10000"/>
                    <a:gd name="connsiteY84" fmla="*/ 3483 h 10000"/>
                    <a:gd name="connsiteX85" fmla="*/ 5056 w 10000"/>
                    <a:gd name="connsiteY85" fmla="*/ 3927 h 10000"/>
                    <a:gd name="connsiteX86" fmla="*/ 5363 w 10000"/>
                    <a:gd name="connsiteY86" fmla="*/ 4834 h 10000"/>
                    <a:gd name="connsiteX87" fmla="*/ 5967 w 10000"/>
                    <a:gd name="connsiteY87" fmla="*/ 6633 h 10000"/>
                    <a:gd name="connsiteX88" fmla="*/ 6254 w 10000"/>
                    <a:gd name="connsiteY88" fmla="*/ 7468 h 10000"/>
                    <a:gd name="connsiteX89" fmla="*/ 6407 w 10000"/>
                    <a:gd name="connsiteY89" fmla="*/ 7828 h 10000"/>
                    <a:gd name="connsiteX90" fmla="*/ 6551 w 10000"/>
                    <a:gd name="connsiteY90" fmla="*/ 8201 h 10000"/>
                    <a:gd name="connsiteX91" fmla="*/ 6714 w 10000"/>
                    <a:gd name="connsiteY91" fmla="*/ 8533 h 10000"/>
                    <a:gd name="connsiteX92" fmla="*/ 6868 w 10000"/>
                    <a:gd name="connsiteY92" fmla="*/ 8821 h 10000"/>
                    <a:gd name="connsiteX93" fmla="*/ 7021 w 10000"/>
                    <a:gd name="connsiteY93" fmla="*/ 9093 h 10000"/>
                    <a:gd name="connsiteX94" fmla="*/ 7195 w 10000"/>
                    <a:gd name="connsiteY94" fmla="*/ 9295 h 10000"/>
                    <a:gd name="connsiteX95" fmla="*/ 7288 w 10000"/>
                    <a:gd name="connsiteY95" fmla="*/ 9395 h 10000"/>
                    <a:gd name="connsiteX96" fmla="*/ 7369 w 10000"/>
                    <a:gd name="connsiteY96" fmla="*/ 9497 h 10000"/>
                    <a:gd name="connsiteX97" fmla="*/ 7462 w 10000"/>
                    <a:gd name="connsiteY97" fmla="*/ 9554 h 10000"/>
                    <a:gd name="connsiteX98" fmla="*/ 7554 w 10000"/>
                    <a:gd name="connsiteY98" fmla="*/ 9626 h 10000"/>
                    <a:gd name="connsiteX99" fmla="*/ 7646 w 10000"/>
                    <a:gd name="connsiteY99" fmla="*/ 9669 h 10000"/>
                    <a:gd name="connsiteX100" fmla="*/ 7748 w 10000"/>
                    <a:gd name="connsiteY100" fmla="*/ 9698 h 10000"/>
                    <a:gd name="connsiteX101" fmla="*/ 7851 w 10000"/>
                    <a:gd name="connsiteY101" fmla="*/ 9741 h 10000"/>
                    <a:gd name="connsiteX102" fmla="*/ 7943 w 10000"/>
                    <a:gd name="connsiteY102"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94 w 10000"/>
                    <a:gd name="connsiteY64" fmla="*/ 2101 h 10000"/>
                    <a:gd name="connsiteX65" fmla="*/ 0 w 10000"/>
                    <a:gd name="connsiteY65" fmla="*/ 2591 h 10000"/>
                    <a:gd name="connsiteX66" fmla="*/ 10 w 10000"/>
                    <a:gd name="connsiteY66" fmla="*/ 907 h 10000"/>
                    <a:gd name="connsiteX67" fmla="*/ 2272 w 10000"/>
                    <a:gd name="connsiteY67" fmla="*/ 0 h 10000"/>
                    <a:gd name="connsiteX68" fmla="*/ 2426 w 10000"/>
                    <a:gd name="connsiteY68" fmla="*/ 43 h 10000"/>
                    <a:gd name="connsiteX69" fmla="*/ 2569 w 10000"/>
                    <a:gd name="connsiteY69" fmla="*/ 115 h 10000"/>
                    <a:gd name="connsiteX70" fmla="*/ 2712 w 10000"/>
                    <a:gd name="connsiteY70" fmla="*/ 188 h 10000"/>
                    <a:gd name="connsiteX71" fmla="*/ 2845 w 10000"/>
                    <a:gd name="connsiteY71" fmla="*/ 274 h 10000"/>
                    <a:gd name="connsiteX72" fmla="*/ 2989 w 10000"/>
                    <a:gd name="connsiteY72" fmla="*/ 375 h 10000"/>
                    <a:gd name="connsiteX73" fmla="*/ 3112 w 10000"/>
                    <a:gd name="connsiteY73" fmla="*/ 461 h 10000"/>
                    <a:gd name="connsiteX74" fmla="*/ 3234 w 10000"/>
                    <a:gd name="connsiteY74" fmla="*/ 590 h 10000"/>
                    <a:gd name="connsiteX75" fmla="*/ 3367 w 10000"/>
                    <a:gd name="connsiteY75" fmla="*/ 720 h 10000"/>
                    <a:gd name="connsiteX76" fmla="*/ 3490 w 10000"/>
                    <a:gd name="connsiteY76" fmla="*/ 850 h 10000"/>
                    <a:gd name="connsiteX77" fmla="*/ 3726 w 10000"/>
                    <a:gd name="connsiteY77" fmla="*/ 1137 h 10000"/>
                    <a:gd name="connsiteX78" fmla="*/ 3941 w 10000"/>
                    <a:gd name="connsiteY78" fmla="*/ 1482 h 10000"/>
                    <a:gd name="connsiteX79" fmla="*/ 4145 w 10000"/>
                    <a:gd name="connsiteY79" fmla="*/ 1842 h 10000"/>
                    <a:gd name="connsiteX80" fmla="*/ 4340 w 10000"/>
                    <a:gd name="connsiteY80" fmla="*/ 2231 h 10000"/>
                    <a:gd name="connsiteX81" fmla="*/ 4534 w 10000"/>
                    <a:gd name="connsiteY81" fmla="*/ 2634 h 10000"/>
                    <a:gd name="connsiteX82" fmla="*/ 4708 w 10000"/>
                    <a:gd name="connsiteY82" fmla="*/ 3051 h 10000"/>
                    <a:gd name="connsiteX83" fmla="*/ 4893 w 10000"/>
                    <a:gd name="connsiteY83" fmla="*/ 3483 h 10000"/>
                    <a:gd name="connsiteX84" fmla="*/ 5056 w 10000"/>
                    <a:gd name="connsiteY84" fmla="*/ 3927 h 10000"/>
                    <a:gd name="connsiteX85" fmla="*/ 5363 w 10000"/>
                    <a:gd name="connsiteY85" fmla="*/ 4834 h 10000"/>
                    <a:gd name="connsiteX86" fmla="*/ 5967 w 10000"/>
                    <a:gd name="connsiteY86" fmla="*/ 6633 h 10000"/>
                    <a:gd name="connsiteX87" fmla="*/ 6254 w 10000"/>
                    <a:gd name="connsiteY87" fmla="*/ 7468 h 10000"/>
                    <a:gd name="connsiteX88" fmla="*/ 6407 w 10000"/>
                    <a:gd name="connsiteY88" fmla="*/ 7828 h 10000"/>
                    <a:gd name="connsiteX89" fmla="*/ 6551 w 10000"/>
                    <a:gd name="connsiteY89" fmla="*/ 8201 h 10000"/>
                    <a:gd name="connsiteX90" fmla="*/ 6714 w 10000"/>
                    <a:gd name="connsiteY90" fmla="*/ 8533 h 10000"/>
                    <a:gd name="connsiteX91" fmla="*/ 6868 w 10000"/>
                    <a:gd name="connsiteY91" fmla="*/ 8821 h 10000"/>
                    <a:gd name="connsiteX92" fmla="*/ 7021 w 10000"/>
                    <a:gd name="connsiteY92" fmla="*/ 9093 h 10000"/>
                    <a:gd name="connsiteX93" fmla="*/ 7195 w 10000"/>
                    <a:gd name="connsiteY93" fmla="*/ 9295 h 10000"/>
                    <a:gd name="connsiteX94" fmla="*/ 7288 w 10000"/>
                    <a:gd name="connsiteY94" fmla="*/ 9395 h 10000"/>
                    <a:gd name="connsiteX95" fmla="*/ 7369 w 10000"/>
                    <a:gd name="connsiteY95" fmla="*/ 9497 h 10000"/>
                    <a:gd name="connsiteX96" fmla="*/ 7462 w 10000"/>
                    <a:gd name="connsiteY96" fmla="*/ 9554 h 10000"/>
                    <a:gd name="connsiteX97" fmla="*/ 7554 w 10000"/>
                    <a:gd name="connsiteY97" fmla="*/ 9626 h 10000"/>
                    <a:gd name="connsiteX98" fmla="*/ 7646 w 10000"/>
                    <a:gd name="connsiteY98" fmla="*/ 9669 h 10000"/>
                    <a:gd name="connsiteX99" fmla="*/ 7748 w 10000"/>
                    <a:gd name="connsiteY99" fmla="*/ 9698 h 10000"/>
                    <a:gd name="connsiteX100" fmla="*/ 7851 w 10000"/>
                    <a:gd name="connsiteY100" fmla="*/ 9741 h 10000"/>
                    <a:gd name="connsiteX101" fmla="*/ 7943 w 10000"/>
                    <a:gd name="connsiteY101"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0 w 10000"/>
                    <a:gd name="connsiteY64" fmla="*/ 2591 h 10000"/>
                    <a:gd name="connsiteX65" fmla="*/ 10 w 10000"/>
                    <a:gd name="connsiteY65" fmla="*/ 907 h 10000"/>
                    <a:gd name="connsiteX66" fmla="*/ 2272 w 10000"/>
                    <a:gd name="connsiteY66" fmla="*/ 0 h 10000"/>
                    <a:gd name="connsiteX67" fmla="*/ 2426 w 10000"/>
                    <a:gd name="connsiteY67" fmla="*/ 43 h 10000"/>
                    <a:gd name="connsiteX68" fmla="*/ 2569 w 10000"/>
                    <a:gd name="connsiteY68" fmla="*/ 115 h 10000"/>
                    <a:gd name="connsiteX69" fmla="*/ 2712 w 10000"/>
                    <a:gd name="connsiteY69" fmla="*/ 188 h 10000"/>
                    <a:gd name="connsiteX70" fmla="*/ 2845 w 10000"/>
                    <a:gd name="connsiteY70" fmla="*/ 274 h 10000"/>
                    <a:gd name="connsiteX71" fmla="*/ 2989 w 10000"/>
                    <a:gd name="connsiteY71" fmla="*/ 375 h 10000"/>
                    <a:gd name="connsiteX72" fmla="*/ 3112 w 10000"/>
                    <a:gd name="connsiteY72" fmla="*/ 461 h 10000"/>
                    <a:gd name="connsiteX73" fmla="*/ 3234 w 10000"/>
                    <a:gd name="connsiteY73" fmla="*/ 590 h 10000"/>
                    <a:gd name="connsiteX74" fmla="*/ 3367 w 10000"/>
                    <a:gd name="connsiteY74" fmla="*/ 720 h 10000"/>
                    <a:gd name="connsiteX75" fmla="*/ 3490 w 10000"/>
                    <a:gd name="connsiteY75" fmla="*/ 850 h 10000"/>
                    <a:gd name="connsiteX76" fmla="*/ 3726 w 10000"/>
                    <a:gd name="connsiteY76" fmla="*/ 1137 h 10000"/>
                    <a:gd name="connsiteX77" fmla="*/ 3941 w 10000"/>
                    <a:gd name="connsiteY77" fmla="*/ 1482 h 10000"/>
                    <a:gd name="connsiteX78" fmla="*/ 4145 w 10000"/>
                    <a:gd name="connsiteY78" fmla="*/ 1842 h 10000"/>
                    <a:gd name="connsiteX79" fmla="*/ 4340 w 10000"/>
                    <a:gd name="connsiteY79" fmla="*/ 2231 h 10000"/>
                    <a:gd name="connsiteX80" fmla="*/ 4534 w 10000"/>
                    <a:gd name="connsiteY80" fmla="*/ 2634 h 10000"/>
                    <a:gd name="connsiteX81" fmla="*/ 4708 w 10000"/>
                    <a:gd name="connsiteY81" fmla="*/ 3051 h 10000"/>
                    <a:gd name="connsiteX82" fmla="*/ 4893 w 10000"/>
                    <a:gd name="connsiteY82" fmla="*/ 3483 h 10000"/>
                    <a:gd name="connsiteX83" fmla="*/ 5056 w 10000"/>
                    <a:gd name="connsiteY83" fmla="*/ 3927 h 10000"/>
                    <a:gd name="connsiteX84" fmla="*/ 5363 w 10000"/>
                    <a:gd name="connsiteY84" fmla="*/ 4834 h 10000"/>
                    <a:gd name="connsiteX85" fmla="*/ 5967 w 10000"/>
                    <a:gd name="connsiteY85" fmla="*/ 6633 h 10000"/>
                    <a:gd name="connsiteX86" fmla="*/ 6254 w 10000"/>
                    <a:gd name="connsiteY86" fmla="*/ 7468 h 10000"/>
                    <a:gd name="connsiteX87" fmla="*/ 6407 w 10000"/>
                    <a:gd name="connsiteY87" fmla="*/ 7828 h 10000"/>
                    <a:gd name="connsiteX88" fmla="*/ 6551 w 10000"/>
                    <a:gd name="connsiteY88" fmla="*/ 8201 h 10000"/>
                    <a:gd name="connsiteX89" fmla="*/ 6714 w 10000"/>
                    <a:gd name="connsiteY89" fmla="*/ 8533 h 10000"/>
                    <a:gd name="connsiteX90" fmla="*/ 6868 w 10000"/>
                    <a:gd name="connsiteY90" fmla="*/ 8821 h 10000"/>
                    <a:gd name="connsiteX91" fmla="*/ 7021 w 10000"/>
                    <a:gd name="connsiteY91" fmla="*/ 9093 h 10000"/>
                    <a:gd name="connsiteX92" fmla="*/ 7195 w 10000"/>
                    <a:gd name="connsiteY92" fmla="*/ 9295 h 10000"/>
                    <a:gd name="connsiteX93" fmla="*/ 7288 w 10000"/>
                    <a:gd name="connsiteY93" fmla="*/ 9395 h 10000"/>
                    <a:gd name="connsiteX94" fmla="*/ 7369 w 10000"/>
                    <a:gd name="connsiteY94" fmla="*/ 9497 h 10000"/>
                    <a:gd name="connsiteX95" fmla="*/ 7462 w 10000"/>
                    <a:gd name="connsiteY95" fmla="*/ 9554 h 10000"/>
                    <a:gd name="connsiteX96" fmla="*/ 7554 w 10000"/>
                    <a:gd name="connsiteY96" fmla="*/ 9626 h 10000"/>
                    <a:gd name="connsiteX97" fmla="*/ 7646 w 10000"/>
                    <a:gd name="connsiteY97" fmla="*/ 9669 h 10000"/>
                    <a:gd name="connsiteX98" fmla="*/ 7748 w 10000"/>
                    <a:gd name="connsiteY98" fmla="*/ 9698 h 10000"/>
                    <a:gd name="connsiteX99" fmla="*/ 7851 w 10000"/>
                    <a:gd name="connsiteY99" fmla="*/ 9741 h 10000"/>
                    <a:gd name="connsiteX100" fmla="*/ 7943 w 10000"/>
                    <a:gd name="connsiteY100" fmla="*/ 9741 h 10000"/>
                    <a:gd name="connsiteX0" fmla="*/ 7933 w 9990"/>
                    <a:gd name="connsiteY0" fmla="*/ 9741 h 10000"/>
                    <a:gd name="connsiteX1" fmla="*/ 7933 w 9990"/>
                    <a:gd name="connsiteY1" fmla="*/ 9741 h 10000"/>
                    <a:gd name="connsiteX2" fmla="*/ 8066 w 9990"/>
                    <a:gd name="connsiteY2" fmla="*/ 9741 h 10000"/>
                    <a:gd name="connsiteX3" fmla="*/ 8168 w 9990"/>
                    <a:gd name="connsiteY3" fmla="*/ 9698 h 10000"/>
                    <a:gd name="connsiteX4" fmla="*/ 8281 w 9990"/>
                    <a:gd name="connsiteY4" fmla="*/ 9655 h 10000"/>
                    <a:gd name="connsiteX5" fmla="*/ 8393 w 9990"/>
                    <a:gd name="connsiteY5" fmla="*/ 9611 h 10000"/>
                    <a:gd name="connsiteX6" fmla="*/ 8496 w 9990"/>
                    <a:gd name="connsiteY6" fmla="*/ 9526 h 10000"/>
                    <a:gd name="connsiteX7" fmla="*/ 8598 w 9990"/>
                    <a:gd name="connsiteY7" fmla="*/ 9425 h 10000"/>
                    <a:gd name="connsiteX8" fmla="*/ 8690 w 9990"/>
                    <a:gd name="connsiteY8" fmla="*/ 9338 h 10000"/>
                    <a:gd name="connsiteX9" fmla="*/ 8792 w 9990"/>
                    <a:gd name="connsiteY9" fmla="*/ 9209 h 10000"/>
                    <a:gd name="connsiteX10" fmla="*/ 8905 w 9990"/>
                    <a:gd name="connsiteY10" fmla="*/ 9079 h 10000"/>
                    <a:gd name="connsiteX11" fmla="*/ 8997 w 9990"/>
                    <a:gd name="connsiteY11" fmla="*/ 8936 h 10000"/>
                    <a:gd name="connsiteX12" fmla="*/ 9181 w 9990"/>
                    <a:gd name="connsiteY12" fmla="*/ 8604 h 10000"/>
                    <a:gd name="connsiteX13" fmla="*/ 9366 w 9990"/>
                    <a:gd name="connsiteY13" fmla="*/ 8231 h 10000"/>
                    <a:gd name="connsiteX14" fmla="*/ 9529 w 9990"/>
                    <a:gd name="connsiteY14" fmla="*/ 7828 h 10000"/>
                    <a:gd name="connsiteX15" fmla="*/ 9765 w 9990"/>
                    <a:gd name="connsiteY15" fmla="*/ 8274 h 10000"/>
                    <a:gd name="connsiteX16" fmla="*/ 9990 w 9990"/>
                    <a:gd name="connsiteY16" fmla="*/ 8691 h 10000"/>
                    <a:gd name="connsiteX17" fmla="*/ 9775 w 9990"/>
                    <a:gd name="connsiteY17" fmla="*/ 8979 h 10000"/>
                    <a:gd name="connsiteX18" fmla="*/ 9560 w 9990"/>
                    <a:gd name="connsiteY18" fmla="*/ 9238 h 10000"/>
                    <a:gd name="connsiteX19" fmla="*/ 9314 w 9990"/>
                    <a:gd name="connsiteY19" fmla="*/ 9467 h 10000"/>
                    <a:gd name="connsiteX20" fmla="*/ 9202 w 9990"/>
                    <a:gd name="connsiteY20" fmla="*/ 9554 h 10000"/>
                    <a:gd name="connsiteX21" fmla="*/ 9069 w 9990"/>
                    <a:gd name="connsiteY21" fmla="*/ 9655 h 10000"/>
                    <a:gd name="connsiteX22" fmla="*/ 8936 w 9990"/>
                    <a:gd name="connsiteY22" fmla="*/ 9741 h 10000"/>
                    <a:gd name="connsiteX23" fmla="*/ 8813 w 9990"/>
                    <a:gd name="connsiteY23" fmla="*/ 9798 h 10000"/>
                    <a:gd name="connsiteX24" fmla="*/ 8670 w 9990"/>
                    <a:gd name="connsiteY24" fmla="*/ 9870 h 10000"/>
                    <a:gd name="connsiteX25" fmla="*/ 8537 w 9990"/>
                    <a:gd name="connsiteY25" fmla="*/ 9914 h 10000"/>
                    <a:gd name="connsiteX26" fmla="*/ 8393 w 9990"/>
                    <a:gd name="connsiteY26" fmla="*/ 9943 h 10000"/>
                    <a:gd name="connsiteX27" fmla="*/ 8250 w 9990"/>
                    <a:gd name="connsiteY27" fmla="*/ 9971 h 10000"/>
                    <a:gd name="connsiteX28" fmla="*/ 8096 w 9990"/>
                    <a:gd name="connsiteY28" fmla="*/ 10000 h 10000"/>
                    <a:gd name="connsiteX29" fmla="*/ 7933 w 9990"/>
                    <a:gd name="connsiteY29" fmla="*/ 10000 h 10000"/>
                    <a:gd name="connsiteX30" fmla="*/ 7769 w 9990"/>
                    <a:gd name="connsiteY30" fmla="*/ 10000 h 10000"/>
                    <a:gd name="connsiteX31" fmla="*/ 7615 w 9990"/>
                    <a:gd name="connsiteY31" fmla="*/ 9957 h 10000"/>
                    <a:gd name="connsiteX32" fmla="*/ 7452 w 9990"/>
                    <a:gd name="connsiteY32" fmla="*/ 9929 h 10000"/>
                    <a:gd name="connsiteX33" fmla="*/ 7298 w 9990"/>
                    <a:gd name="connsiteY33" fmla="*/ 9886 h 10000"/>
                    <a:gd name="connsiteX34" fmla="*/ 7155 w 9990"/>
                    <a:gd name="connsiteY34" fmla="*/ 9812 h 10000"/>
                    <a:gd name="connsiteX35" fmla="*/ 7011 w 9990"/>
                    <a:gd name="connsiteY35" fmla="*/ 9755 h 10000"/>
                    <a:gd name="connsiteX36" fmla="*/ 6878 w 9990"/>
                    <a:gd name="connsiteY36" fmla="*/ 9655 h 10000"/>
                    <a:gd name="connsiteX37" fmla="*/ 6735 w 9990"/>
                    <a:gd name="connsiteY37" fmla="*/ 9554 h 10000"/>
                    <a:gd name="connsiteX38" fmla="*/ 6612 w 9990"/>
                    <a:gd name="connsiteY38" fmla="*/ 9467 h 10000"/>
                    <a:gd name="connsiteX39" fmla="*/ 6469 w 9990"/>
                    <a:gd name="connsiteY39" fmla="*/ 9338 h 10000"/>
                    <a:gd name="connsiteX40" fmla="*/ 6356 w 9990"/>
                    <a:gd name="connsiteY40" fmla="*/ 9224 h 10000"/>
                    <a:gd name="connsiteX41" fmla="*/ 6234 w 9990"/>
                    <a:gd name="connsiteY41" fmla="*/ 9079 h 10000"/>
                    <a:gd name="connsiteX42" fmla="*/ 5998 w 9990"/>
                    <a:gd name="connsiteY42" fmla="*/ 8777 h 10000"/>
                    <a:gd name="connsiteX43" fmla="*/ 5783 w 9990"/>
                    <a:gd name="connsiteY43" fmla="*/ 8446 h 10000"/>
                    <a:gd name="connsiteX44" fmla="*/ 5579 w 9990"/>
                    <a:gd name="connsiteY44" fmla="*/ 8086 h 10000"/>
                    <a:gd name="connsiteX45" fmla="*/ 5384 w 9990"/>
                    <a:gd name="connsiteY45" fmla="*/ 7697 h 10000"/>
                    <a:gd name="connsiteX46" fmla="*/ 5190 w 9990"/>
                    <a:gd name="connsiteY46" fmla="*/ 7295 h 10000"/>
                    <a:gd name="connsiteX47" fmla="*/ 5016 w 9990"/>
                    <a:gd name="connsiteY47" fmla="*/ 6878 h 10000"/>
                    <a:gd name="connsiteX48" fmla="*/ 4842 w 9990"/>
                    <a:gd name="connsiteY48" fmla="*/ 6446 h 10000"/>
                    <a:gd name="connsiteX49" fmla="*/ 4678 w 9990"/>
                    <a:gd name="connsiteY49" fmla="*/ 6000 h 10000"/>
                    <a:gd name="connsiteX50" fmla="*/ 4361 w 9990"/>
                    <a:gd name="connsiteY50" fmla="*/ 5094 h 10000"/>
                    <a:gd name="connsiteX51" fmla="*/ 3767 w 9990"/>
                    <a:gd name="connsiteY51" fmla="*/ 3310 h 10000"/>
                    <a:gd name="connsiteX52" fmla="*/ 3634 w 9990"/>
                    <a:gd name="connsiteY52" fmla="*/ 2863 h 10000"/>
                    <a:gd name="connsiteX53" fmla="*/ 3480 w 9990"/>
                    <a:gd name="connsiteY53" fmla="*/ 2460 h 10000"/>
                    <a:gd name="connsiteX54" fmla="*/ 3337 w 9990"/>
                    <a:gd name="connsiteY54" fmla="*/ 2101 h 10000"/>
                    <a:gd name="connsiteX55" fmla="*/ 3183 w 9990"/>
                    <a:gd name="connsiteY55" fmla="*/ 1727 h 10000"/>
                    <a:gd name="connsiteX56" fmla="*/ 3030 w 9990"/>
                    <a:gd name="connsiteY56" fmla="*/ 1396 h 10000"/>
                    <a:gd name="connsiteX57" fmla="*/ 2876 w 9990"/>
                    <a:gd name="connsiteY57" fmla="*/ 1108 h 10000"/>
                    <a:gd name="connsiteX58" fmla="*/ 2713 w 9990"/>
                    <a:gd name="connsiteY58" fmla="*/ 836 h 10000"/>
                    <a:gd name="connsiteX59" fmla="*/ 2549 w 9990"/>
                    <a:gd name="connsiteY59" fmla="*/ 634 h 10000"/>
                    <a:gd name="connsiteX60" fmla="*/ 2457 w 9990"/>
                    <a:gd name="connsiteY60" fmla="*/ 533 h 10000"/>
                    <a:gd name="connsiteX61" fmla="*/ 2365 w 9990"/>
                    <a:gd name="connsiteY61" fmla="*/ 432 h 10000"/>
                    <a:gd name="connsiteX62" fmla="*/ 2272 w 9990"/>
                    <a:gd name="connsiteY62" fmla="*/ 375 h 10000"/>
                    <a:gd name="connsiteX63" fmla="*/ 2180 w 9990"/>
                    <a:gd name="connsiteY63" fmla="*/ 302 h 10000"/>
                    <a:gd name="connsiteX64" fmla="*/ 0 w 9990"/>
                    <a:gd name="connsiteY64" fmla="*/ 907 h 10000"/>
                    <a:gd name="connsiteX65" fmla="*/ 2262 w 9990"/>
                    <a:gd name="connsiteY65" fmla="*/ 0 h 10000"/>
                    <a:gd name="connsiteX66" fmla="*/ 2416 w 9990"/>
                    <a:gd name="connsiteY66" fmla="*/ 43 h 10000"/>
                    <a:gd name="connsiteX67" fmla="*/ 2559 w 9990"/>
                    <a:gd name="connsiteY67" fmla="*/ 115 h 10000"/>
                    <a:gd name="connsiteX68" fmla="*/ 2702 w 9990"/>
                    <a:gd name="connsiteY68" fmla="*/ 188 h 10000"/>
                    <a:gd name="connsiteX69" fmla="*/ 2835 w 9990"/>
                    <a:gd name="connsiteY69" fmla="*/ 274 h 10000"/>
                    <a:gd name="connsiteX70" fmla="*/ 2979 w 9990"/>
                    <a:gd name="connsiteY70" fmla="*/ 375 h 10000"/>
                    <a:gd name="connsiteX71" fmla="*/ 3102 w 9990"/>
                    <a:gd name="connsiteY71" fmla="*/ 461 h 10000"/>
                    <a:gd name="connsiteX72" fmla="*/ 3224 w 9990"/>
                    <a:gd name="connsiteY72" fmla="*/ 590 h 10000"/>
                    <a:gd name="connsiteX73" fmla="*/ 3357 w 9990"/>
                    <a:gd name="connsiteY73" fmla="*/ 720 h 10000"/>
                    <a:gd name="connsiteX74" fmla="*/ 3480 w 9990"/>
                    <a:gd name="connsiteY74" fmla="*/ 850 h 10000"/>
                    <a:gd name="connsiteX75" fmla="*/ 3716 w 9990"/>
                    <a:gd name="connsiteY75" fmla="*/ 1137 h 10000"/>
                    <a:gd name="connsiteX76" fmla="*/ 3931 w 9990"/>
                    <a:gd name="connsiteY76" fmla="*/ 1482 h 10000"/>
                    <a:gd name="connsiteX77" fmla="*/ 4135 w 9990"/>
                    <a:gd name="connsiteY77" fmla="*/ 1842 h 10000"/>
                    <a:gd name="connsiteX78" fmla="*/ 4330 w 9990"/>
                    <a:gd name="connsiteY78" fmla="*/ 2231 h 10000"/>
                    <a:gd name="connsiteX79" fmla="*/ 4524 w 9990"/>
                    <a:gd name="connsiteY79" fmla="*/ 2634 h 10000"/>
                    <a:gd name="connsiteX80" fmla="*/ 4698 w 9990"/>
                    <a:gd name="connsiteY80" fmla="*/ 3051 h 10000"/>
                    <a:gd name="connsiteX81" fmla="*/ 4883 w 9990"/>
                    <a:gd name="connsiteY81" fmla="*/ 3483 h 10000"/>
                    <a:gd name="connsiteX82" fmla="*/ 5046 w 9990"/>
                    <a:gd name="connsiteY82" fmla="*/ 3927 h 10000"/>
                    <a:gd name="connsiteX83" fmla="*/ 5353 w 9990"/>
                    <a:gd name="connsiteY83" fmla="*/ 4834 h 10000"/>
                    <a:gd name="connsiteX84" fmla="*/ 5957 w 9990"/>
                    <a:gd name="connsiteY84" fmla="*/ 6633 h 10000"/>
                    <a:gd name="connsiteX85" fmla="*/ 6244 w 9990"/>
                    <a:gd name="connsiteY85" fmla="*/ 7468 h 10000"/>
                    <a:gd name="connsiteX86" fmla="*/ 6397 w 9990"/>
                    <a:gd name="connsiteY86" fmla="*/ 7828 h 10000"/>
                    <a:gd name="connsiteX87" fmla="*/ 6541 w 9990"/>
                    <a:gd name="connsiteY87" fmla="*/ 8201 h 10000"/>
                    <a:gd name="connsiteX88" fmla="*/ 6704 w 9990"/>
                    <a:gd name="connsiteY88" fmla="*/ 8533 h 10000"/>
                    <a:gd name="connsiteX89" fmla="*/ 6858 w 9990"/>
                    <a:gd name="connsiteY89" fmla="*/ 8821 h 10000"/>
                    <a:gd name="connsiteX90" fmla="*/ 7011 w 9990"/>
                    <a:gd name="connsiteY90" fmla="*/ 9093 h 10000"/>
                    <a:gd name="connsiteX91" fmla="*/ 7185 w 9990"/>
                    <a:gd name="connsiteY91" fmla="*/ 9295 h 10000"/>
                    <a:gd name="connsiteX92" fmla="*/ 7278 w 9990"/>
                    <a:gd name="connsiteY92" fmla="*/ 9395 h 10000"/>
                    <a:gd name="connsiteX93" fmla="*/ 7359 w 9990"/>
                    <a:gd name="connsiteY93" fmla="*/ 9497 h 10000"/>
                    <a:gd name="connsiteX94" fmla="*/ 7452 w 9990"/>
                    <a:gd name="connsiteY94" fmla="*/ 9554 h 10000"/>
                    <a:gd name="connsiteX95" fmla="*/ 7544 w 9990"/>
                    <a:gd name="connsiteY95" fmla="*/ 9626 h 10000"/>
                    <a:gd name="connsiteX96" fmla="*/ 7636 w 9990"/>
                    <a:gd name="connsiteY96" fmla="*/ 9669 h 10000"/>
                    <a:gd name="connsiteX97" fmla="*/ 7738 w 9990"/>
                    <a:gd name="connsiteY97" fmla="*/ 9698 h 10000"/>
                    <a:gd name="connsiteX98" fmla="*/ 7841 w 9990"/>
                    <a:gd name="connsiteY98" fmla="*/ 9741 h 10000"/>
                    <a:gd name="connsiteX99" fmla="*/ 7933 w 9990"/>
                    <a:gd name="connsiteY99" fmla="*/ 9741 h 10000"/>
                    <a:gd name="connsiteX0" fmla="*/ 5759 w 7818"/>
                    <a:gd name="connsiteY0" fmla="*/ 9741 h 10000"/>
                    <a:gd name="connsiteX1" fmla="*/ 5759 w 7818"/>
                    <a:gd name="connsiteY1" fmla="*/ 9741 h 10000"/>
                    <a:gd name="connsiteX2" fmla="*/ 5892 w 7818"/>
                    <a:gd name="connsiteY2" fmla="*/ 9741 h 10000"/>
                    <a:gd name="connsiteX3" fmla="*/ 5994 w 7818"/>
                    <a:gd name="connsiteY3" fmla="*/ 9698 h 10000"/>
                    <a:gd name="connsiteX4" fmla="*/ 6107 w 7818"/>
                    <a:gd name="connsiteY4" fmla="*/ 9655 h 10000"/>
                    <a:gd name="connsiteX5" fmla="*/ 6219 w 7818"/>
                    <a:gd name="connsiteY5" fmla="*/ 9611 h 10000"/>
                    <a:gd name="connsiteX6" fmla="*/ 6323 w 7818"/>
                    <a:gd name="connsiteY6" fmla="*/ 9526 h 10000"/>
                    <a:gd name="connsiteX7" fmla="*/ 6425 w 7818"/>
                    <a:gd name="connsiteY7" fmla="*/ 9425 h 10000"/>
                    <a:gd name="connsiteX8" fmla="*/ 6517 w 7818"/>
                    <a:gd name="connsiteY8" fmla="*/ 9338 h 10000"/>
                    <a:gd name="connsiteX9" fmla="*/ 6619 w 7818"/>
                    <a:gd name="connsiteY9" fmla="*/ 9209 h 10000"/>
                    <a:gd name="connsiteX10" fmla="*/ 6732 w 7818"/>
                    <a:gd name="connsiteY10" fmla="*/ 9079 h 10000"/>
                    <a:gd name="connsiteX11" fmla="*/ 6824 w 7818"/>
                    <a:gd name="connsiteY11" fmla="*/ 8936 h 10000"/>
                    <a:gd name="connsiteX12" fmla="*/ 7008 w 7818"/>
                    <a:gd name="connsiteY12" fmla="*/ 8604 h 10000"/>
                    <a:gd name="connsiteX13" fmla="*/ 7193 w 7818"/>
                    <a:gd name="connsiteY13" fmla="*/ 8231 h 10000"/>
                    <a:gd name="connsiteX14" fmla="*/ 7357 w 7818"/>
                    <a:gd name="connsiteY14" fmla="*/ 7828 h 10000"/>
                    <a:gd name="connsiteX15" fmla="*/ 7593 w 7818"/>
                    <a:gd name="connsiteY15" fmla="*/ 8274 h 10000"/>
                    <a:gd name="connsiteX16" fmla="*/ 7818 w 7818"/>
                    <a:gd name="connsiteY16" fmla="*/ 8691 h 10000"/>
                    <a:gd name="connsiteX17" fmla="*/ 7603 w 7818"/>
                    <a:gd name="connsiteY17" fmla="*/ 8979 h 10000"/>
                    <a:gd name="connsiteX18" fmla="*/ 7388 w 7818"/>
                    <a:gd name="connsiteY18" fmla="*/ 9238 h 10000"/>
                    <a:gd name="connsiteX19" fmla="*/ 7141 w 7818"/>
                    <a:gd name="connsiteY19" fmla="*/ 9467 h 10000"/>
                    <a:gd name="connsiteX20" fmla="*/ 7029 w 7818"/>
                    <a:gd name="connsiteY20" fmla="*/ 9554 h 10000"/>
                    <a:gd name="connsiteX21" fmla="*/ 6896 w 7818"/>
                    <a:gd name="connsiteY21" fmla="*/ 9655 h 10000"/>
                    <a:gd name="connsiteX22" fmla="*/ 6763 w 7818"/>
                    <a:gd name="connsiteY22" fmla="*/ 9741 h 10000"/>
                    <a:gd name="connsiteX23" fmla="*/ 6640 w 7818"/>
                    <a:gd name="connsiteY23" fmla="*/ 9798 h 10000"/>
                    <a:gd name="connsiteX24" fmla="*/ 6497 w 7818"/>
                    <a:gd name="connsiteY24" fmla="*/ 9870 h 10000"/>
                    <a:gd name="connsiteX25" fmla="*/ 6364 w 7818"/>
                    <a:gd name="connsiteY25" fmla="*/ 9914 h 10000"/>
                    <a:gd name="connsiteX26" fmla="*/ 6219 w 7818"/>
                    <a:gd name="connsiteY26" fmla="*/ 9943 h 10000"/>
                    <a:gd name="connsiteX27" fmla="*/ 6076 w 7818"/>
                    <a:gd name="connsiteY27" fmla="*/ 9971 h 10000"/>
                    <a:gd name="connsiteX28" fmla="*/ 5922 w 7818"/>
                    <a:gd name="connsiteY28" fmla="*/ 10000 h 10000"/>
                    <a:gd name="connsiteX29" fmla="*/ 5759 w 7818"/>
                    <a:gd name="connsiteY29" fmla="*/ 10000 h 10000"/>
                    <a:gd name="connsiteX30" fmla="*/ 5595 w 7818"/>
                    <a:gd name="connsiteY30" fmla="*/ 10000 h 10000"/>
                    <a:gd name="connsiteX31" fmla="*/ 5441 w 7818"/>
                    <a:gd name="connsiteY31" fmla="*/ 9957 h 10000"/>
                    <a:gd name="connsiteX32" fmla="*/ 5277 w 7818"/>
                    <a:gd name="connsiteY32" fmla="*/ 9929 h 10000"/>
                    <a:gd name="connsiteX33" fmla="*/ 5123 w 7818"/>
                    <a:gd name="connsiteY33" fmla="*/ 9886 h 10000"/>
                    <a:gd name="connsiteX34" fmla="*/ 4980 w 7818"/>
                    <a:gd name="connsiteY34" fmla="*/ 9812 h 10000"/>
                    <a:gd name="connsiteX35" fmla="*/ 4836 w 7818"/>
                    <a:gd name="connsiteY35" fmla="*/ 9755 h 10000"/>
                    <a:gd name="connsiteX36" fmla="*/ 4703 w 7818"/>
                    <a:gd name="connsiteY36" fmla="*/ 9655 h 10000"/>
                    <a:gd name="connsiteX37" fmla="*/ 4560 w 7818"/>
                    <a:gd name="connsiteY37" fmla="*/ 9554 h 10000"/>
                    <a:gd name="connsiteX38" fmla="*/ 4437 w 7818"/>
                    <a:gd name="connsiteY38" fmla="*/ 9467 h 10000"/>
                    <a:gd name="connsiteX39" fmla="*/ 4293 w 7818"/>
                    <a:gd name="connsiteY39" fmla="*/ 9338 h 10000"/>
                    <a:gd name="connsiteX40" fmla="*/ 4180 w 7818"/>
                    <a:gd name="connsiteY40" fmla="*/ 9224 h 10000"/>
                    <a:gd name="connsiteX41" fmla="*/ 4058 w 7818"/>
                    <a:gd name="connsiteY41" fmla="*/ 9079 h 10000"/>
                    <a:gd name="connsiteX42" fmla="*/ 3822 w 7818"/>
                    <a:gd name="connsiteY42" fmla="*/ 8777 h 10000"/>
                    <a:gd name="connsiteX43" fmla="*/ 3607 w 7818"/>
                    <a:gd name="connsiteY43" fmla="*/ 8446 h 10000"/>
                    <a:gd name="connsiteX44" fmla="*/ 3403 w 7818"/>
                    <a:gd name="connsiteY44" fmla="*/ 8086 h 10000"/>
                    <a:gd name="connsiteX45" fmla="*/ 3207 w 7818"/>
                    <a:gd name="connsiteY45" fmla="*/ 7697 h 10000"/>
                    <a:gd name="connsiteX46" fmla="*/ 3013 w 7818"/>
                    <a:gd name="connsiteY46" fmla="*/ 7295 h 10000"/>
                    <a:gd name="connsiteX47" fmla="*/ 2839 w 7818"/>
                    <a:gd name="connsiteY47" fmla="*/ 6878 h 10000"/>
                    <a:gd name="connsiteX48" fmla="*/ 2665 w 7818"/>
                    <a:gd name="connsiteY48" fmla="*/ 6446 h 10000"/>
                    <a:gd name="connsiteX49" fmla="*/ 2501 w 7818"/>
                    <a:gd name="connsiteY49" fmla="*/ 6000 h 10000"/>
                    <a:gd name="connsiteX50" fmla="*/ 2183 w 7818"/>
                    <a:gd name="connsiteY50" fmla="*/ 5094 h 10000"/>
                    <a:gd name="connsiteX51" fmla="*/ 1589 w 7818"/>
                    <a:gd name="connsiteY51" fmla="*/ 3310 h 10000"/>
                    <a:gd name="connsiteX52" fmla="*/ 1456 w 7818"/>
                    <a:gd name="connsiteY52" fmla="*/ 2863 h 10000"/>
                    <a:gd name="connsiteX53" fmla="*/ 1301 w 7818"/>
                    <a:gd name="connsiteY53" fmla="*/ 2460 h 10000"/>
                    <a:gd name="connsiteX54" fmla="*/ 1158 w 7818"/>
                    <a:gd name="connsiteY54" fmla="*/ 2101 h 10000"/>
                    <a:gd name="connsiteX55" fmla="*/ 1004 w 7818"/>
                    <a:gd name="connsiteY55" fmla="*/ 1727 h 10000"/>
                    <a:gd name="connsiteX56" fmla="*/ 851 w 7818"/>
                    <a:gd name="connsiteY56" fmla="*/ 1396 h 10000"/>
                    <a:gd name="connsiteX57" fmla="*/ 697 w 7818"/>
                    <a:gd name="connsiteY57" fmla="*/ 1108 h 10000"/>
                    <a:gd name="connsiteX58" fmla="*/ 534 w 7818"/>
                    <a:gd name="connsiteY58" fmla="*/ 836 h 10000"/>
                    <a:gd name="connsiteX59" fmla="*/ 370 w 7818"/>
                    <a:gd name="connsiteY59" fmla="*/ 634 h 10000"/>
                    <a:gd name="connsiteX60" fmla="*/ 277 w 7818"/>
                    <a:gd name="connsiteY60" fmla="*/ 533 h 10000"/>
                    <a:gd name="connsiteX61" fmla="*/ 185 w 7818"/>
                    <a:gd name="connsiteY61" fmla="*/ 432 h 10000"/>
                    <a:gd name="connsiteX62" fmla="*/ 92 w 7818"/>
                    <a:gd name="connsiteY62" fmla="*/ 375 h 10000"/>
                    <a:gd name="connsiteX63" fmla="*/ 0 w 7818"/>
                    <a:gd name="connsiteY63" fmla="*/ 302 h 10000"/>
                    <a:gd name="connsiteX64" fmla="*/ 82 w 7818"/>
                    <a:gd name="connsiteY64" fmla="*/ 0 h 10000"/>
                    <a:gd name="connsiteX65" fmla="*/ 236 w 7818"/>
                    <a:gd name="connsiteY65" fmla="*/ 43 h 10000"/>
                    <a:gd name="connsiteX66" fmla="*/ 380 w 7818"/>
                    <a:gd name="connsiteY66" fmla="*/ 115 h 10000"/>
                    <a:gd name="connsiteX67" fmla="*/ 523 w 7818"/>
                    <a:gd name="connsiteY67" fmla="*/ 188 h 10000"/>
                    <a:gd name="connsiteX68" fmla="*/ 656 w 7818"/>
                    <a:gd name="connsiteY68" fmla="*/ 274 h 10000"/>
                    <a:gd name="connsiteX69" fmla="*/ 800 w 7818"/>
                    <a:gd name="connsiteY69" fmla="*/ 375 h 10000"/>
                    <a:gd name="connsiteX70" fmla="*/ 923 w 7818"/>
                    <a:gd name="connsiteY70" fmla="*/ 461 h 10000"/>
                    <a:gd name="connsiteX71" fmla="*/ 1045 w 7818"/>
                    <a:gd name="connsiteY71" fmla="*/ 590 h 10000"/>
                    <a:gd name="connsiteX72" fmla="*/ 1178 w 7818"/>
                    <a:gd name="connsiteY72" fmla="*/ 720 h 10000"/>
                    <a:gd name="connsiteX73" fmla="*/ 1301 w 7818"/>
                    <a:gd name="connsiteY73" fmla="*/ 850 h 10000"/>
                    <a:gd name="connsiteX74" fmla="*/ 1538 w 7818"/>
                    <a:gd name="connsiteY74" fmla="*/ 1137 h 10000"/>
                    <a:gd name="connsiteX75" fmla="*/ 1753 w 7818"/>
                    <a:gd name="connsiteY75" fmla="*/ 1482 h 10000"/>
                    <a:gd name="connsiteX76" fmla="*/ 1957 w 7818"/>
                    <a:gd name="connsiteY76" fmla="*/ 1842 h 10000"/>
                    <a:gd name="connsiteX77" fmla="*/ 2152 w 7818"/>
                    <a:gd name="connsiteY77" fmla="*/ 2231 h 10000"/>
                    <a:gd name="connsiteX78" fmla="*/ 2347 w 7818"/>
                    <a:gd name="connsiteY78" fmla="*/ 2634 h 10000"/>
                    <a:gd name="connsiteX79" fmla="*/ 2521 w 7818"/>
                    <a:gd name="connsiteY79" fmla="*/ 3051 h 10000"/>
                    <a:gd name="connsiteX80" fmla="*/ 2706 w 7818"/>
                    <a:gd name="connsiteY80" fmla="*/ 3483 h 10000"/>
                    <a:gd name="connsiteX81" fmla="*/ 2869 w 7818"/>
                    <a:gd name="connsiteY81" fmla="*/ 3927 h 10000"/>
                    <a:gd name="connsiteX82" fmla="*/ 3176 w 7818"/>
                    <a:gd name="connsiteY82" fmla="*/ 4834 h 10000"/>
                    <a:gd name="connsiteX83" fmla="*/ 3781 w 7818"/>
                    <a:gd name="connsiteY83" fmla="*/ 6633 h 10000"/>
                    <a:gd name="connsiteX84" fmla="*/ 4068 w 7818"/>
                    <a:gd name="connsiteY84" fmla="*/ 7468 h 10000"/>
                    <a:gd name="connsiteX85" fmla="*/ 4221 w 7818"/>
                    <a:gd name="connsiteY85" fmla="*/ 7828 h 10000"/>
                    <a:gd name="connsiteX86" fmla="*/ 4366 w 7818"/>
                    <a:gd name="connsiteY86" fmla="*/ 8201 h 10000"/>
                    <a:gd name="connsiteX87" fmla="*/ 4529 w 7818"/>
                    <a:gd name="connsiteY87" fmla="*/ 8533 h 10000"/>
                    <a:gd name="connsiteX88" fmla="*/ 4683 w 7818"/>
                    <a:gd name="connsiteY88" fmla="*/ 8821 h 10000"/>
                    <a:gd name="connsiteX89" fmla="*/ 4836 w 7818"/>
                    <a:gd name="connsiteY89" fmla="*/ 9093 h 10000"/>
                    <a:gd name="connsiteX90" fmla="*/ 5010 w 7818"/>
                    <a:gd name="connsiteY90" fmla="*/ 9295 h 10000"/>
                    <a:gd name="connsiteX91" fmla="*/ 5103 w 7818"/>
                    <a:gd name="connsiteY91" fmla="*/ 9395 h 10000"/>
                    <a:gd name="connsiteX92" fmla="*/ 5184 w 7818"/>
                    <a:gd name="connsiteY92" fmla="*/ 9497 h 10000"/>
                    <a:gd name="connsiteX93" fmla="*/ 5277 w 7818"/>
                    <a:gd name="connsiteY93" fmla="*/ 9554 h 10000"/>
                    <a:gd name="connsiteX94" fmla="*/ 5370 w 7818"/>
                    <a:gd name="connsiteY94" fmla="*/ 9626 h 10000"/>
                    <a:gd name="connsiteX95" fmla="*/ 5462 w 7818"/>
                    <a:gd name="connsiteY95" fmla="*/ 9669 h 10000"/>
                    <a:gd name="connsiteX96" fmla="*/ 5564 w 7818"/>
                    <a:gd name="connsiteY96" fmla="*/ 9698 h 10000"/>
                    <a:gd name="connsiteX97" fmla="*/ 5667 w 7818"/>
                    <a:gd name="connsiteY97" fmla="*/ 9741 h 10000"/>
                    <a:gd name="connsiteX98" fmla="*/ 5759 w 7818"/>
                    <a:gd name="connsiteY98" fmla="*/ 9741 h 10000"/>
                    <a:gd name="connsiteX0" fmla="*/ 7919 w 10553"/>
                    <a:gd name="connsiteY0" fmla="*/ 9741 h 10000"/>
                    <a:gd name="connsiteX1" fmla="*/ 7919 w 10553"/>
                    <a:gd name="connsiteY1" fmla="*/ 9741 h 10000"/>
                    <a:gd name="connsiteX2" fmla="*/ 8089 w 10553"/>
                    <a:gd name="connsiteY2" fmla="*/ 9741 h 10000"/>
                    <a:gd name="connsiteX3" fmla="*/ 8220 w 10553"/>
                    <a:gd name="connsiteY3" fmla="*/ 9698 h 10000"/>
                    <a:gd name="connsiteX4" fmla="*/ 8364 w 10553"/>
                    <a:gd name="connsiteY4" fmla="*/ 9655 h 10000"/>
                    <a:gd name="connsiteX5" fmla="*/ 8508 w 10553"/>
                    <a:gd name="connsiteY5" fmla="*/ 9611 h 10000"/>
                    <a:gd name="connsiteX6" fmla="*/ 8641 w 10553"/>
                    <a:gd name="connsiteY6" fmla="*/ 9526 h 10000"/>
                    <a:gd name="connsiteX7" fmla="*/ 8771 w 10553"/>
                    <a:gd name="connsiteY7" fmla="*/ 9425 h 10000"/>
                    <a:gd name="connsiteX8" fmla="*/ 8889 w 10553"/>
                    <a:gd name="connsiteY8" fmla="*/ 9338 h 10000"/>
                    <a:gd name="connsiteX9" fmla="*/ 9019 w 10553"/>
                    <a:gd name="connsiteY9" fmla="*/ 9209 h 10000"/>
                    <a:gd name="connsiteX10" fmla="*/ 9164 w 10553"/>
                    <a:gd name="connsiteY10" fmla="*/ 9079 h 10000"/>
                    <a:gd name="connsiteX11" fmla="*/ 9282 w 10553"/>
                    <a:gd name="connsiteY11" fmla="*/ 8936 h 10000"/>
                    <a:gd name="connsiteX12" fmla="*/ 9517 w 10553"/>
                    <a:gd name="connsiteY12" fmla="*/ 8604 h 10000"/>
                    <a:gd name="connsiteX13" fmla="*/ 9754 w 10553"/>
                    <a:gd name="connsiteY13" fmla="*/ 8231 h 10000"/>
                    <a:gd name="connsiteX14" fmla="*/ 9963 w 10553"/>
                    <a:gd name="connsiteY14" fmla="*/ 7828 h 10000"/>
                    <a:gd name="connsiteX15" fmla="*/ 10265 w 10553"/>
                    <a:gd name="connsiteY15" fmla="*/ 8274 h 10000"/>
                    <a:gd name="connsiteX16" fmla="*/ 10553 w 10553"/>
                    <a:gd name="connsiteY16" fmla="*/ 8691 h 10000"/>
                    <a:gd name="connsiteX17" fmla="*/ 10278 w 10553"/>
                    <a:gd name="connsiteY17" fmla="*/ 8979 h 10000"/>
                    <a:gd name="connsiteX18" fmla="*/ 10003 w 10553"/>
                    <a:gd name="connsiteY18" fmla="*/ 9238 h 10000"/>
                    <a:gd name="connsiteX19" fmla="*/ 9687 w 10553"/>
                    <a:gd name="connsiteY19" fmla="*/ 9467 h 10000"/>
                    <a:gd name="connsiteX20" fmla="*/ 9544 w 10553"/>
                    <a:gd name="connsiteY20" fmla="*/ 9554 h 10000"/>
                    <a:gd name="connsiteX21" fmla="*/ 9374 w 10553"/>
                    <a:gd name="connsiteY21" fmla="*/ 9655 h 10000"/>
                    <a:gd name="connsiteX22" fmla="*/ 9204 w 10553"/>
                    <a:gd name="connsiteY22" fmla="*/ 9741 h 10000"/>
                    <a:gd name="connsiteX23" fmla="*/ 9046 w 10553"/>
                    <a:gd name="connsiteY23" fmla="*/ 9798 h 10000"/>
                    <a:gd name="connsiteX24" fmla="*/ 8863 w 10553"/>
                    <a:gd name="connsiteY24" fmla="*/ 9870 h 10000"/>
                    <a:gd name="connsiteX25" fmla="*/ 8693 w 10553"/>
                    <a:gd name="connsiteY25" fmla="*/ 9914 h 10000"/>
                    <a:gd name="connsiteX26" fmla="*/ 8508 w 10553"/>
                    <a:gd name="connsiteY26" fmla="*/ 9943 h 10000"/>
                    <a:gd name="connsiteX27" fmla="*/ 8325 w 10553"/>
                    <a:gd name="connsiteY27" fmla="*/ 9971 h 10000"/>
                    <a:gd name="connsiteX28" fmla="*/ 8128 w 10553"/>
                    <a:gd name="connsiteY28" fmla="*/ 10000 h 10000"/>
                    <a:gd name="connsiteX29" fmla="*/ 7919 w 10553"/>
                    <a:gd name="connsiteY29" fmla="*/ 10000 h 10000"/>
                    <a:gd name="connsiteX30" fmla="*/ 7710 w 10553"/>
                    <a:gd name="connsiteY30" fmla="*/ 10000 h 10000"/>
                    <a:gd name="connsiteX31" fmla="*/ 7513 w 10553"/>
                    <a:gd name="connsiteY31" fmla="*/ 9957 h 10000"/>
                    <a:gd name="connsiteX32" fmla="*/ 7303 w 10553"/>
                    <a:gd name="connsiteY32" fmla="*/ 9929 h 10000"/>
                    <a:gd name="connsiteX33" fmla="*/ 7106 w 10553"/>
                    <a:gd name="connsiteY33" fmla="*/ 9886 h 10000"/>
                    <a:gd name="connsiteX34" fmla="*/ 6923 w 10553"/>
                    <a:gd name="connsiteY34" fmla="*/ 9812 h 10000"/>
                    <a:gd name="connsiteX35" fmla="*/ 6739 w 10553"/>
                    <a:gd name="connsiteY35" fmla="*/ 9755 h 10000"/>
                    <a:gd name="connsiteX36" fmla="*/ 6569 w 10553"/>
                    <a:gd name="connsiteY36" fmla="*/ 9655 h 10000"/>
                    <a:gd name="connsiteX37" fmla="*/ 6386 w 10553"/>
                    <a:gd name="connsiteY37" fmla="*/ 9554 h 10000"/>
                    <a:gd name="connsiteX38" fmla="*/ 6228 w 10553"/>
                    <a:gd name="connsiteY38" fmla="*/ 9467 h 10000"/>
                    <a:gd name="connsiteX39" fmla="*/ 6044 w 10553"/>
                    <a:gd name="connsiteY39" fmla="*/ 9338 h 10000"/>
                    <a:gd name="connsiteX40" fmla="*/ 5900 w 10553"/>
                    <a:gd name="connsiteY40" fmla="*/ 9224 h 10000"/>
                    <a:gd name="connsiteX41" fmla="*/ 5744 w 10553"/>
                    <a:gd name="connsiteY41" fmla="*/ 9079 h 10000"/>
                    <a:gd name="connsiteX42" fmla="*/ 5442 w 10553"/>
                    <a:gd name="connsiteY42" fmla="*/ 8777 h 10000"/>
                    <a:gd name="connsiteX43" fmla="*/ 5167 w 10553"/>
                    <a:gd name="connsiteY43" fmla="*/ 8446 h 10000"/>
                    <a:gd name="connsiteX44" fmla="*/ 4906 w 10553"/>
                    <a:gd name="connsiteY44" fmla="*/ 8086 h 10000"/>
                    <a:gd name="connsiteX45" fmla="*/ 4655 w 10553"/>
                    <a:gd name="connsiteY45" fmla="*/ 7697 h 10000"/>
                    <a:gd name="connsiteX46" fmla="*/ 4407 w 10553"/>
                    <a:gd name="connsiteY46" fmla="*/ 7295 h 10000"/>
                    <a:gd name="connsiteX47" fmla="*/ 4184 w 10553"/>
                    <a:gd name="connsiteY47" fmla="*/ 6878 h 10000"/>
                    <a:gd name="connsiteX48" fmla="*/ 3962 w 10553"/>
                    <a:gd name="connsiteY48" fmla="*/ 6446 h 10000"/>
                    <a:gd name="connsiteX49" fmla="*/ 3752 w 10553"/>
                    <a:gd name="connsiteY49" fmla="*/ 6000 h 10000"/>
                    <a:gd name="connsiteX50" fmla="*/ 3345 w 10553"/>
                    <a:gd name="connsiteY50" fmla="*/ 5094 h 10000"/>
                    <a:gd name="connsiteX51" fmla="*/ 2585 w 10553"/>
                    <a:gd name="connsiteY51" fmla="*/ 3310 h 10000"/>
                    <a:gd name="connsiteX52" fmla="*/ 2415 w 10553"/>
                    <a:gd name="connsiteY52" fmla="*/ 2863 h 10000"/>
                    <a:gd name="connsiteX53" fmla="*/ 2217 w 10553"/>
                    <a:gd name="connsiteY53" fmla="*/ 2460 h 10000"/>
                    <a:gd name="connsiteX54" fmla="*/ 2034 w 10553"/>
                    <a:gd name="connsiteY54" fmla="*/ 2101 h 10000"/>
                    <a:gd name="connsiteX55" fmla="*/ 1837 w 10553"/>
                    <a:gd name="connsiteY55" fmla="*/ 1727 h 10000"/>
                    <a:gd name="connsiteX56" fmla="*/ 1642 w 10553"/>
                    <a:gd name="connsiteY56" fmla="*/ 1396 h 10000"/>
                    <a:gd name="connsiteX57" fmla="*/ 1445 w 10553"/>
                    <a:gd name="connsiteY57" fmla="*/ 1108 h 10000"/>
                    <a:gd name="connsiteX58" fmla="*/ 1236 w 10553"/>
                    <a:gd name="connsiteY58" fmla="*/ 836 h 10000"/>
                    <a:gd name="connsiteX59" fmla="*/ 1026 w 10553"/>
                    <a:gd name="connsiteY59" fmla="*/ 634 h 10000"/>
                    <a:gd name="connsiteX60" fmla="*/ 907 w 10553"/>
                    <a:gd name="connsiteY60" fmla="*/ 533 h 10000"/>
                    <a:gd name="connsiteX61" fmla="*/ 790 w 10553"/>
                    <a:gd name="connsiteY61" fmla="*/ 432 h 10000"/>
                    <a:gd name="connsiteX62" fmla="*/ 671 w 10553"/>
                    <a:gd name="connsiteY62" fmla="*/ 375 h 10000"/>
                    <a:gd name="connsiteX63" fmla="*/ 0 w 10553"/>
                    <a:gd name="connsiteY63" fmla="*/ 841 h 10000"/>
                    <a:gd name="connsiteX64" fmla="*/ 658 w 10553"/>
                    <a:gd name="connsiteY64" fmla="*/ 0 h 10000"/>
                    <a:gd name="connsiteX65" fmla="*/ 855 w 10553"/>
                    <a:gd name="connsiteY65" fmla="*/ 43 h 10000"/>
                    <a:gd name="connsiteX66" fmla="*/ 1039 w 10553"/>
                    <a:gd name="connsiteY66" fmla="*/ 115 h 10000"/>
                    <a:gd name="connsiteX67" fmla="*/ 1222 w 10553"/>
                    <a:gd name="connsiteY67" fmla="*/ 188 h 10000"/>
                    <a:gd name="connsiteX68" fmla="*/ 1392 w 10553"/>
                    <a:gd name="connsiteY68" fmla="*/ 274 h 10000"/>
                    <a:gd name="connsiteX69" fmla="*/ 1576 w 10553"/>
                    <a:gd name="connsiteY69" fmla="*/ 375 h 10000"/>
                    <a:gd name="connsiteX70" fmla="*/ 1734 w 10553"/>
                    <a:gd name="connsiteY70" fmla="*/ 461 h 10000"/>
                    <a:gd name="connsiteX71" fmla="*/ 1890 w 10553"/>
                    <a:gd name="connsiteY71" fmla="*/ 590 h 10000"/>
                    <a:gd name="connsiteX72" fmla="*/ 2060 w 10553"/>
                    <a:gd name="connsiteY72" fmla="*/ 720 h 10000"/>
                    <a:gd name="connsiteX73" fmla="*/ 2217 w 10553"/>
                    <a:gd name="connsiteY73" fmla="*/ 850 h 10000"/>
                    <a:gd name="connsiteX74" fmla="*/ 2520 w 10553"/>
                    <a:gd name="connsiteY74" fmla="*/ 1137 h 10000"/>
                    <a:gd name="connsiteX75" fmla="*/ 2795 w 10553"/>
                    <a:gd name="connsiteY75" fmla="*/ 1482 h 10000"/>
                    <a:gd name="connsiteX76" fmla="*/ 3056 w 10553"/>
                    <a:gd name="connsiteY76" fmla="*/ 1842 h 10000"/>
                    <a:gd name="connsiteX77" fmla="*/ 3306 w 10553"/>
                    <a:gd name="connsiteY77" fmla="*/ 2231 h 10000"/>
                    <a:gd name="connsiteX78" fmla="*/ 3555 w 10553"/>
                    <a:gd name="connsiteY78" fmla="*/ 2634 h 10000"/>
                    <a:gd name="connsiteX79" fmla="*/ 3778 w 10553"/>
                    <a:gd name="connsiteY79" fmla="*/ 3051 h 10000"/>
                    <a:gd name="connsiteX80" fmla="*/ 4014 w 10553"/>
                    <a:gd name="connsiteY80" fmla="*/ 3483 h 10000"/>
                    <a:gd name="connsiteX81" fmla="*/ 4223 w 10553"/>
                    <a:gd name="connsiteY81" fmla="*/ 3927 h 10000"/>
                    <a:gd name="connsiteX82" fmla="*/ 4615 w 10553"/>
                    <a:gd name="connsiteY82" fmla="*/ 4834 h 10000"/>
                    <a:gd name="connsiteX83" fmla="*/ 5389 w 10553"/>
                    <a:gd name="connsiteY83" fmla="*/ 6633 h 10000"/>
                    <a:gd name="connsiteX84" fmla="*/ 5756 w 10553"/>
                    <a:gd name="connsiteY84" fmla="*/ 7468 h 10000"/>
                    <a:gd name="connsiteX85" fmla="*/ 5952 w 10553"/>
                    <a:gd name="connsiteY85" fmla="*/ 7828 h 10000"/>
                    <a:gd name="connsiteX86" fmla="*/ 6138 w 10553"/>
                    <a:gd name="connsiteY86" fmla="*/ 8201 h 10000"/>
                    <a:gd name="connsiteX87" fmla="*/ 6346 w 10553"/>
                    <a:gd name="connsiteY87" fmla="*/ 8533 h 10000"/>
                    <a:gd name="connsiteX88" fmla="*/ 6543 w 10553"/>
                    <a:gd name="connsiteY88" fmla="*/ 8821 h 10000"/>
                    <a:gd name="connsiteX89" fmla="*/ 6739 w 10553"/>
                    <a:gd name="connsiteY89" fmla="*/ 9093 h 10000"/>
                    <a:gd name="connsiteX90" fmla="*/ 6961 w 10553"/>
                    <a:gd name="connsiteY90" fmla="*/ 9295 h 10000"/>
                    <a:gd name="connsiteX91" fmla="*/ 7080 w 10553"/>
                    <a:gd name="connsiteY91" fmla="*/ 9395 h 10000"/>
                    <a:gd name="connsiteX92" fmla="*/ 7184 w 10553"/>
                    <a:gd name="connsiteY92" fmla="*/ 9497 h 10000"/>
                    <a:gd name="connsiteX93" fmla="*/ 7303 w 10553"/>
                    <a:gd name="connsiteY93" fmla="*/ 9554 h 10000"/>
                    <a:gd name="connsiteX94" fmla="*/ 7422 w 10553"/>
                    <a:gd name="connsiteY94" fmla="*/ 9626 h 10000"/>
                    <a:gd name="connsiteX95" fmla="*/ 7539 w 10553"/>
                    <a:gd name="connsiteY95" fmla="*/ 9669 h 10000"/>
                    <a:gd name="connsiteX96" fmla="*/ 7670 w 10553"/>
                    <a:gd name="connsiteY96" fmla="*/ 9698 h 10000"/>
                    <a:gd name="connsiteX97" fmla="*/ 7802 w 10553"/>
                    <a:gd name="connsiteY97" fmla="*/ 9741 h 10000"/>
                    <a:gd name="connsiteX98" fmla="*/ 7919 w 10553"/>
                    <a:gd name="connsiteY98" fmla="*/ 9741 h 10000"/>
                    <a:gd name="connsiteX0" fmla="*/ 7960 w 10594"/>
                    <a:gd name="connsiteY0" fmla="*/ 9813 h 10072"/>
                    <a:gd name="connsiteX1" fmla="*/ 7960 w 10594"/>
                    <a:gd name="connsiteY1" fmla="*/ 9813 h 10072"/>
                    <a:gd name="connsiteX2" fmla="*/ 8130 w 10594"/>
                    <a:gd name="connsiteY2" fmla="*/ 9813 h 10072"/>
                    <a:gd name="connsiteX3" fmla="*/ 8261 w 10594"/>
                    <a:gd name="connsiteY3" fmla="*/ 9770 h 10072"/>
                    <a:gd name="connsiteX4" fmla="*/ 8405 w 10594"/>
                    <a:gd name="connsiteY4" fmla="*/ 9727 h 10072"/>
                    <a:gd name="connsiteX5" fmla="*/ 8549 w 10594"/>
                    <a:gd name="connsiteY5" fmla="*/ 9683 h 10072"/>
                    <a:gd name="connsiteX6" fmla="*/ 8682 w 10594"/>
                    <a:gd name="connsiteY6" fmla="*/ 9598 h 10072"/>
                    <a:gd name="connsiteX7" fmla="*/ 8812 w 10594"/>
                    <a:gd name="connsiteY7" fmla="*/ 9497 h 10072"/>
                    <a:gd name="connsiteX8" fmla="*/ 8930 w 10594"/>
                    <a:gd name="connsiteY8" fmla="*/ 9410 h 10072"/>
                    <a:gd name="connsiteX9" fmla="*/ 9060 w 10594"/>
                    <a:gd name="connsiteY9" fmla="*/ 9281 h 10072"/>
                    <a:gd name="connsiteX10" fmla="*/ 9205 w 10594"/>
                    <a:gd name="connsiteY10" fmla="*/ 9151 h 10072"/>
                    <a:gd name="connsiteX11" fmla="*/ 9323 w 10594"/>
                    <a:gd name="connsiteY11" fmla="*/ 9008 h 10072"/>
                    <a:gd name="connsiteX12" fmla="*/ 9558 w 10594"/>
                    <a:gd name="connsiteY12" fmla="*/ 8676 h 10072"/>
                    <a:gd name="connsiteX13" fmla="*/ 9795 w 10594"/>
                    <a:gd name="connsiteY13" fmla="*/ 8303 h 10072"/>
                    <a:gd name="connsiteX14" fmla="*/ 10004 w 10594"/>
                    <a:gd name="connsiteY14" fmla="*/ 7900 h 10072"/>
                    <a:gd name="connsiteX15" fmla="*/ 10306 w 10594"/>
                    <a:gd name="connsiteY15" fmla="*/ 8346 h 10072"/>
                    <a:gd name="connsiteX16" fmla="*/ 10594 w 10594"/>
                    <a:gd name="connsiteY16" fmla="*/ 8763 h 10072"/>
                    <a:gd name="connsiteX17" fmla="*/ 10319 w 10594"/>
                    <a:gd name="connsiteY17" fmla="*/ 9051 h 10072"/>
                    <a:gd name="connsiteX18" fmla="*/ 10044 w 10594"/>
                    <a:gd name="connsiteY18" fmla="*/ 9310 h 10072"/>
                    <a:gd name="connsiteX19" fmla="*/ 9728 w 10594"/>
                    <a:gd name="connsiteY19" fmla="*/ 9539 h 10072"/>
                    <a:gd name="connsiteX20" fmla="*/ 9585 w 10594"/>
                    <a:gd name="connsiteY20" fmla="*/ 9626 h 10072"/>
                    <a:gd name="connsiteX21" fmla="*/ 9415 w 10594"/>
                    <a:gd name="connsiteY21" fmla="*/ 9727 h 10072"/>
                    <a:gd name="connsiteX22" fmla="*/ 9245 w 10594"/>
                    <a:gd name="connsiteY22" fmla="*/ 9813 h 10072"/>
                    <a:gd name="connsiteX23" fmla="*/ 9087 w 10594"/>
                    <a:gd name="connsiteY23" fmla="*/ 9870 h 10072"/>
                    <a:gd name="connsiteX24" fmla="*/ 8904 w 10594"/>
                    <a:gd name="connsiteY24" fmla="*/ 9942 h 10072"/>
                    <a:gd name="connsiteX25" fmla="*/ 8734 w 10594"/>
                    <a:gd name="connsiteY25" fmla="*/ 9986 h 10072"/>
                    <a:gd name="connsiteX26" fmla="*/ 8549 w 10594"/>
                    <a:gd name="connsiteY26" fmla="*/ 10015 h 10072"/>
                    <a:gd name="connsiteX27" fmla="*/ 8366 w 10594"/>
                    <a:gd name="connsiteY27" fmla="*/ 10043 h 10072"/>
                    <a:gd name="connsiteX28" fmla="*/ 8169 w 10594"/>
                    <a:gd name="connsiteY28" fmla="*/ 10072 h 10072"/>
                    <a:gd name="connsiteX29" fmla="*/ 7960 w 10594"/>
                    <a:gd name="connsiteY29" fmla="*/ 10072 h 10072"/>
                    <a:gd name="connsiteX30" fmla="*/ 7751 w 10594"/>
                    <a:gd name="connsiteY30" fmla="*/ 10072 h 10072"/>
                    <a:gd name="connsiteX31" fmla="*/ 7554 w 10594"/>
                    <a:gd name="connsiteY31" fmla="*/ 10029 h 10072"/>
                    <a:gd name="connsiteX32" fmla="*/ 7344 w 10594"/>
                    <a:gd name="connsiteY32" fmla="*/ 10001 h 10072"/>
                    <a:gd name="connsiteX33" fmla="*/ 7147 w 10594"/>
                    <a:gd name="connsiteY33" fmla="*/ 9958 h 10072"/>
                    <a:gd name="connsiteX34" fmla="*/ 6964 w 10594"/>
                    <a:gd name="connsiteY34" fmla="*/ 9884 h 10072"/>
                    <a:gd name="connsiteX35" fmla="*/ 6780 w 10594"/>
                    <a:gd name="connsiteY35" fmla="*/ 9827 h 10072"/>
                    <a:gd name="connsiteX36" fmla="*/ 6610 w 10594"/>
                    <a:gd name="connsiteY36" fmla="*/ 9727 h 10072"/>
                    <a:gd name="connsiteX37" fmla="*/ 6427 w 10594"/>
                    <a:gd name="connsiteY37" fmla="*/ 9626 h 10072"/>
                    <a:gd name="connsiteX38" fmla="*/ 6269 w 10594"/>
                    <a:gd name="connsiteY38" fmla="*/ 9539 h 10072"/>
                    <a:gd name="connsiteX39" fmla="*/ 6085 w 10594"/>
                    <a:gd name="connsiteY39" fmla="*/ 9410 h 10072"/>
                    <a:gd name="connsiteX40" fmla="*/ 5941 w 10594"/>
                    <a:gd name="connsiteY40" fmla="*/ 9296 h 10072"/>
                    <a:gd name="connsiteX41" fmla="*/ 5785 w 10594"/>
                    <a:gd name="connsiteY41" fmla="*/ 9151 h 10072"/>
                    <a:gd name="connsiteX42" fmla="*/ 5483 w 10594"/>
                    <a:gd name="connsiteY42" fmla="*/ 8849 h 10072"/>
                    <a:gd name="connsiteX43" fmla="*/ 5208 w 10594"/>
                    <a:gd name="connsiteY43" fmla="*/ 8518 h 10072"/>
                    <a:gd name="connsiteX44" fmla="*/ 4947 w 10594"/>
                    <a:gd name="connsiteY44" fmla="*/ 8158 h 10072"/>
                    <a:gd name="connsiteX45" fmla="*/ 4696 w 10594"/>
                    <a:gd name="connsiteY45" fmla="*/ 7769 h 10072"/>
                    <a:gd name="connsiteX46" fmla="*/ 4448 w 10594"/>
                    <a:gd name="connsiteY46" fmla="*/ 7367 h 10072"/>
                    <a:gd name="connsiteX47" fmla="*/ 4225 w 10594"/>
                    <a:gd name="connsiteY47" fmla="*/ 6950 h 10072"/>
                    <a:gd name="connsiteX48" fmla="*/ 4003 w 10594"/>
                    <a:gd name="connsiteY48" fmla="*/ 6518 h 10072"/>
                    <a:gd name="connsiteX49" fmla="*/ 3793 w 10594"/>
                    <a:gd name="connsiteY49" fmla="*/ 6072 h 10072"/>
                    <a:gd name="connsiteX50" fmla="*/ 3386 w 10594"/>
                    <a:gd name="connsiteY50" fmla="*/ 5166 h 10072"/>
                    <a:gd name="connsiteX51" fmla="*/ 2626 w 10594"/>
                    <a:gd name="connsiteY51" fmla="*/ 3382 h 10072"/>
                    <a:gd name="connsiteX52" fmla="*/ 2456 w 10594"/>
                    <a:gd name="connsiteY52" fmla="*/ 2935 h 10072"/>
                    <a:gd name="connsiteX53" fmla="*/ 2258 w 10594"/>
                    <a:gd name="connsiteY53" fmla="*/ 2532 h 10072"/>
                    <a:gd name="connsiteX54" fmla="*/ 2075 w 10594"/>
                    <a:gd name="connsiteY54" fmla="*/ 2173 h 10072"/>
                    <a:gd name="connsiteX55" fmla="*/ 1878 w 10594"/>
                    <a:gd name="connsiteY55" fmla="*/ 1799 h 10072"/>
                    <a:gd name="connsiteX56" fmla="*/ 1683 w 10594"/>
                    <a:gd name="connsiteY56" fmla="*/ 1468 h 10072"/>
                    <a:gd name="connsiteX57" fmla="*/ 1486 w 10594"/>
                    <a:gd name="connsiteY57" fmla="*/ 1180 h 10072"/>
                    <a:gd name="connsiteX58" fmla="*/ 1277 w 10594"/>
                    <a:gd name="connsiteY58" fmla="*/ 908 h 10072"/>
                    <a:gd name="connsiteX59" fmla="*/ 1067 w 10594"/>
                    <a:gd name="connsiteY59" fmla="*/ 706 h 10072"/>
                    <a:gd name="connsiteX60" fmla="*/ 948 w 10594"/>
                    <a:gd name="connsiteY60" fmla="*/ 605 h 10072"/>
                    <a:gd name="connsiteX61" fmla="*/ 831 w 10594"/>
                    <a:gd name="connsiteY61" fmla="*/ 504 h 10072"/>
                    <a:gd name="connsiteX62" fmla="*/ 712 w 10594"/>
                    <a:gd name="connsiteY62" fmla="*/ 447 h 10072"/>
                    <a:gd name="connsiteX63" fmla="*/ 41 w 10594"/>
                    <a:gd name="connsiteY63" fmla="*/ 913 h 10072"/>
                    <a:gd name="connsiteX64" fmla="*/ 7 w 10594"/>
                    <a:gd name="connsiteY64" fmla="*/ 0 h 10072"/>
                    <a:gd name="connsiteX65" fmla="*/ 896 w 10594"/>
                    <a:gd name="connsiteY65" fmla="*/ 115 h 10072"/>
                    <a:gd name="connsiteX66" fmla="*/ 1080 w 10594"/>
                    <a:gd name="connsiteY66" fmla="*/ 187 h 10072"/>
                    <a:gd name="connsiteX67" fmla="*/ 1263 w 10594"/>
                    <a:gd name="connsiteY67" fmla="*/ 260 h 10072"/>
                    <a:gd name="connsiteX68" fmla="*/ 1433 w 10594"/>
                    <a:gd name="connsiteY68" fmla="*/ 346 h 10072"/>
                    <a:gd name="connsiteX69" fmla="*/ 1617 w 10594"/>
                    <a:gd name="connsiteY69" fmla="*/ 447 h 10072"/>
                    <a:gd name="connsiteX70" fmla="*/ 1775 w 10594"/>
                    <a:gd name="connsiteY70" fmla="*/ 533 h 10072"/>
                    <a:gd name="connsiteX71" fmla="*/ 1931 w 10594"/>
                    <a:gd name="connsiteY71" fmla="*/ 662 h 10072"/>
                    <a:gd name="connsiteX72" fmla="*/ 2101 w 10594"/>
                    <a:gd name="connsiteY72" fmla="*/ 792 h 10072"/>
                    <a:gd name="connsiteX73" fmla="*/ 2258 w 10594"/>
                    <a:gd name="connsiteY73" fmla="*/ 922 h 10072"/>
                    <a:gd name="connsiteX74" fmla="*/ 2561 w 10594"/>
                    <a:gd name="connsiteY74" fmla="*/ 1209 h 10072"/>
                    <a:gd name="connsiteX75" fmla="*/ 2836 w 10594"/>
                    <a:gd name="connsiteY75" fmla="*/ 1554 h 10072"/>
                    <a:gd name="connsiteX76" fmla="*/ 3097 w 10594"/>
                    <a:gd name="connsiteY76" fmla="*/ 1914 h 10072"/>
                    <a:gd name="connsiteX77" fmla="*/ 3347 w 10594"/>
                    <a:gd name="connsiteY77" fmla="*/ 2303 h 10072"/>
                    <a:gd name="connsiteX78" fmla="*/ 3596 w 10594"/>
                    <a:gd name="connsiteY78" fmla="*/ 2706 h 10072"/>
                    <a:gd name="connsiteX79" fmla="*/ 3819 w 10594"/>
                    <a:gd name="connsiteY79" fmla="*/ 3123 h 10072"/>
                    <a:gd name="connsiteX80" fmla="*/ 4055 w 10594"/>
                    <a:gd name="connsiteY80" fmla="*/ 3555 h 10072"/>
                    <a:gd name="connsiteX81" fmla="*/ 4264 w 10594"/>
                    <a:gd name="connsiteY81" fmla="*/ 3999 h 10072"/>
                    <a:gd name="connsiteX82" fmla="*/ 4656 w 10594"/>
                    <a:gd name="connsiteY82" fmla="*/ 4906 h 10072"/>
                    <a:gd name="connsiteX83" fmla="*/ 5430 w 10594"/>
                    <a:gd name="connsiteY83" fmla="*/ 6705 h 10072"/>
                    <a:gd name="connsiteX84" fmla="*/ 5797 w 10594"/>
                    <a:gd name="connsiteY84" fmla="*/ 7540 h 10072"/>
                    <a:gd name="connsiteX85" fmla="*/ 5993 w 10594"/>
                    <a:gd name="connsiteY85" fmla="*/ 7900 h 10072"/>
                    <a:gd name="connsiteX86" fmla="*/ 6179 w 10594"/>
                    <a:gd name="connsiteY86" fmla="*/ 8273 h 10072"/>
                    <a:gd name="connsiteX87" fmla="*/ 6387 w 10594"/>
                    <a:gd name="connsiteY87" fmla="*/ 8605 h 10072"/>
                    <a:gd name="connsiteX88" fmla="*/ 6584 w 10594"/>
                    <a:gd name="connsiteY88" fmla="*/ 8893 h 10072"/>
                    <a:gd name="connsiteX89" fmla="*/ 6780 w 10594"/>
                    <a:gd name="connsiteY89" fmla="*/ 9165 h 10072"/>
                    <a:gd name="connsiteX90" fmla="*/ 7002 w 10594"/>
                    <a:gd name="connsiteY90" fmla="*/ 9367 h 10072"/>
                    <a:gd name="connsiteX91" fmla="*/ 7121 w 10594"/>
                    <a:gd name="connsiteY91" fmla="*/ 9467 h 10072"/>
                    <a:gd name="connsiteX92" fmla="*/ 7225 w 10594"/>
                    <a:gd name="connsiteY92" fmla="*/ 9569 h 10072"/>
                    <a:gd name="connsiteX93" fmla="*/ 7344 w 10594"/>
                    <a:gd name="connsiteY93" fmla="*/ 9626 h 10072"/>
                    <a:gd name="connsiteX94" fmla="*/ 7463 w 10594"/>
                    <a:gd name="connsiteY94" fmla="*/ 9698 h 10072"/>
                    <a:gd name="connsiteX95" fmla="*/ 7580 w 10594"/>
                    <a:gd name="connsiteY95" fmla="*/ 9741 h 10072"/>
                    <a:gd name="connsiteX96" fmla="*/ 7711 w 10594"/>
                    <a:gd name="connsiteY96" fmla="*/ 9770 h 10072"/>
                    <a:gd name="connsiteX97" fmla="*/ 7843 w 10594"/>
                    <a:gd name="connsiteY97" fmla="*/ 9813 h 10072"/>
                    <a:gd name="connsiteX98" fmla="*/ 7960 w 10594"/>
                    <a:gd name="connsiteY98" fmla="*/ 9813 h 10072"/>
                    <a:gd name="connsiteX0" fmla="*/ 8265 w 10899"/>
                    <a:gd name="connsiteY0" fmla="*/ 9813 h 10072"/>
                    <a:gd name="connsiteX1" fmla="*/ 8265 w 10899"/>
                    <a:gd name="connsiteY1" fmla="*/ 9813 h 10072"/>
                    <a:gd name="connsiteX2" fmla="*/ 8435 w 10899"/>
                    <a:gd name="connsiteY2" fmla="*/ 9813 h 10072"/>
                    <a:gd name="connsiteX3" fmla="*/ 8566 w 10899"/>
                    <a:gd name="connsiteY3" fmla="*/ 9770 h 10072"/>
                    <a:gd name="connsiteX4" fmla="*/ 8710 w 10899"/>
                    <a:gd name="connsiteY4" fmla="*/ 9727 h 10072"/>
                    <a:gd name="connsiteX5" fmla="*/ 8854 w 10899"/>
                    <a:gd name="connsiteY5" fmla="*/ 9683 h 10072"/>
                    <a:gd name="connsiteX6" fmla="*/ 8987 w 10899"/>
                    <a:gd name="connsiteY6" fmla="*/ 9598 h 10072"/>
                    <a:gd name="connsiteX7" fmla="*/ 9117 w 10899"/>
                    <a:gd name="connsiteY7" fmla="*/ 9497 h 10072"/>
                    <a:gd name="connsiteX8" fmla="*/ 9235 w 10899"/>
                    <a:gd name="connsiteY8" fmla="*/ 9410 h 10072"/>
                    <a:gd name="connsiteX9" fmla="*/ 9365 w 10899"/>
                    <a:gd name="connsiteY9" fmla="*/ 9281 h 10072"/>
                    <a:gd name="connsiteX10" fmla="*/ 9510 w 10899"/>
                    <a:gd name="connsiteY10" fmla="*/ 9151 h 10072"/>
                    <a:gd name="connsiteX11" fmla="*/ 9628 w 10899"/>
                    <a:gd name="connsiteY11" fmla="*/ 9008 h 10072"/>
                    <a:gd name="connsiteX12" fmla="*/ 9863 w 10899"/>
                    <a:gd name="connsiteY12" fmla="*/ 8676 h 10072"/>
                    <a:gd name="connsiteX13" fmla="*/ 10100 w 10899"/>
                    <a:gd name="connsiteY13" fmla="*/ 8303 h 10072"/>
                    <a:gd name="connsiteX14" fmla="*/ 10309 w 10899"/>
                    <a:gd name="connsiteY14" fmla="*/ 7900 h 10072"/>
                    <a:gd name="connsiteX15" fmla="*/ 10611 w 10899"/>
                    <a:gd name="connsiteY15" fmla="*/ 8346 h 10072"/>
                    <a:gd name="connsiteX16" fmla="*/ 10899 w 10899"/>
                    <a:gd name="connsiteY16" fmla="*/ 8763 h 10072"/>
                    <a:gd name="connsiteX17" fmla="*/ 10624 w 10899"/>
                    <a:gd name="connsiteY17" fmla="*/ 9051 h 10072"/>
                    <a:gd name="connsiteX18" fmla="*/ 10349 w 10899"/>
                    <a:gd name="connsiteY18" fmla="*/ 9310 h 10072"/>
                    <a:gd name="connsiteX19" fmla="*/ 10033 w 10899"/>
                    <a:gd name="connsiteY19" fmla="*/ 9539 h 10072"/>
                    <a:gd name="connsiteX20" fmla="*/ 9890 w 10899"/>
                    <a:gd name="connsiteY20" fmla="*/ 9626 h 10072"/>
                    <a:gd name="connsiteX21" fmla="*/ 9720 w 10899"/>
                    <a:gd name="connsiteY21" fmla="*/ 9727 h 10072"/>
                    <a:gd name="connsiteX22" fmla="*/ 9550 w 10899"/>
                    <a:gd name="connsiteY22" fmla="*/ 9813 h 10072"/>
                    <a:gd name="connsiteX23" fmla="*/ 9392 w 10899"/>
                    <a:gd name="connsiteY23" fmla="*/ 9870 h 10072"/>
                    <a:gd name="connsiteX24" fmla="*/ 9209 w 10899"/>
                    <a:gd name="connsiteY24" fmla="*/ 9942 h 10072"/>
                    <a:gd name="connsiteX25" fmla="*/ 9039 w 10899"/>
                    <a:gd name="connsiteY25" fmla="*/ 9986 h 10072"/>
                    <a:gd name="connsiteX26" fmla="*/ 8854 w 10899"/>
                    <a:gd name="connsiteY26" fmla="*/ 10015 h 10072"/>
                    <a:gd name="connsiteX27" fmla="*/ 8671 w 10899"/>
                    <a:gd name="connsiteY27" fmla="*/ 10043 h 10072"/>
                    <a:gd name="connsiteX28" fmla="*/ 8474 w 10899"/>
                    <a:gd name="connsiteY28" fmla="*/ 10072 h 10072"/>
                    <a:gd name="connsiteX29" fmla="*/ 8265 w 10899"/>
                    <a:gd name="connsiteY29" fmla="*/ 10072 h 10072"/>
                    <a:gd name="connsiteX30" fmla="*/ 8056 w 10899"/>
                    <a:gd name="connsiteY30" fmla="*/ 10072 h 10072"/>
                    <a:gd name="connsiteX31" fmla="*/ 7859 w 10899"/>
                    <a:gd name="connsiteY31" fmla="*/ 10029 h 10072"/>
                    <a:gd name="connsiteX32" fmla="*/ 7649 w 10899"/>
                    <a:gd name="connsiteY32" fmla="*/ 10001 h 10072"/>
                    <a:gd name="connsiteX33" fmla="*/ 7452 w 10899"/>
                    <a:gd name="connsiteY33" fmla="*/ 9958 h 10072"/>
                    <a:gd name="connsiteX34" fmla="*/ 7269 w 10899"/>
                    <a:gd name="connsiteY34" fmla="*/ 9884 h 10072"/>
                    <a:gd name="connsiteX35" fmla="*/ 7085 w 10899"/>
                    <a:gd name="connsiteY35" fmla="*/ 9827 h 10072"/>
                    <a:gd name="connsiteX36" fmla="*/ 6915 w 10899"/>
                    <a:gd name="connsiteY36" fmla="*/ 9727 h 10072"/>
                    <a:gd name="connsiteX37" fmla="*/ 6732 w 10899"/>
                    <a:gd name="connsiteY37" fmla="*/ 9626 h 10072"/>
                    <a:gd name="connsiteX38" fmla="*/ 6574 w 10899"/>
                    <a:gd name="connsiteY38" fmla="*/ 9539 h 10072"/>
                    <a:gd name="connsiteX39" fmla="*/ 6390 w 10899"/>
                    <a:gd name="connsiteY39" fmla="*/ 9410 h 10072"/>
                    <a:gd name="connsiteX40" fmla="*/ 6246 w 10899"/>
                    <a:gd name="connsiteY40" fmla="*/ 9296 h 10072"/>
                    <a:gd name="connsiteX41" fmla="*/ 6090 w 10899"/>
                    <a:gd name="connsiteY41" fmla="*/ 9151 h 10072"/>
                    <a:gd name="connsiteX42" fmla="*/ 5788 w 10899"/>
                    <a:gd name="connsiteY42" fmla="*/ 8849 h 10072"/>
                    <a:gd name="connsiteX43" fmla="*/ 5513 w 10899"/>
                    <a:gd name="connsiteY43" fmla="*/ 8518 h 10072"/>
                    <a:gd name="connsiteX44" fmla="*/ 5252 w 10899"/>
                    <a:gd name="connsiteY44" fmla="*/ 8158 h 10072"/>
                    <a:gd name="connsiteX45" fmla="*/ 5001 w 10899"/>
                    <a:gd name="connsiteY45" fmla="*/ 7769 h 10072"/>
                    <a:gd name="connsiteX46" fmla="*/ 4753 w 10899"/>
                    <a:gd name="connsiteY46" fmla="*/ 7367 h 10072"/>
                    <a:gd name="connsiteX47" fmla="*/ 4530 w 10899"/>
                    <a:gd name="connsiteY47" fmla="*/ 6950 h 10072"/>
                    <a:gd name="connsiteX48" fmla="*/ 4308 w 10899"/>
                    <a:gd name="connsiteY48" fmla="*/ 6518 h 10072"/>
                    <a:gd name="connsiteX49" fmla="*/ 4098 w 10899"/>
                    <a:gd name="connsiteY49" fmla="*/ 6072 h 10072"/>
                    <a:gd name="connsiteX50" fmla="*/ 3691 w 10899"/>
                    <a:gd name="connsiteY50" fmla="*/ 5166 h 10072"/>
                    <a:gd name="connsiteX51" fmla="*/ 2931 w 10899"/>
                    <a:gd name="connsiteY51" fmla="*/ 3382 h 10072"/>
                    <a:gd name="connsiteX52" fmla="*/ 2761 w 10899"/>
                    <a:gd name="connsiteY52" fmla="*/ 2935 h 10072"/>
                    <a:gd name="connsiteX53" fmla="*/ 2563 w 10899"/>
                    <a:gd name="connsiteY53" fmla="*/ 2532 h 10072"/>
                    <a:gd name="connsiteX54" fmla="*/ 2380 w 10899"/>
                    <a:gd name="connsiteY54" fmla="*/ 2173 h 10072"/>
                    <a:gd name="connsiteX55" fmla="*/ 2183 w 10899"/>
                    <a:gd name="connsiteY55" fmla="*/ 1799 h 10072"/>
                    <a:gd name="connsiteX56" fmla="*/ 1988 w 10899"/>
                    <a:gd name="connsiteY56" fmla="*/ 1468 h 10072"/>
                    <a:gd name="connsiteX57" fmla="*/ 1791 w 10899"/>
                    <a:gd name="connsiteY57" fmla="*/ 1180 h 10072"/>
                    <a:gd name="connsiteX58" fmla="*/ 1582 w 10899"/>
                    <a:gd name="connsiteY58" fmla="*/ 908 h 10072"/>
                    <a:gd name="connsiteX59" fmla="*/ 1372 w 10899"/>
                    <a:gd name="connsiteY59" fmla="*/ 706 h 10072"/>
                    <a:gd name="connsiteX60" fmla="*/ 1253 w 10899"/>
                    <a:gd name="connsiteY60" fmla="*/ 605 h 10072"/>
                    <a:gd name="connsiteX61" fmla="*/ 1136 w 10899"/>
                    <a:gd name="connsiteY61" fmla="*/ 504 h 10072"/>
                    <a:gd name="connsiteX62" fmla="*/ 1017 w 10899"/>
                    <a:gd name="connsiteY62" fmla="*/ 447 h 10072"/>
                    <a:gd name="connsiteX63" fmla="*/ 0 w 10899"/>
                    <a:gd name="connsiteY63" fmla="*/ 626 h 10072"/>
                    <a:gd name="connsiteX64" fmla="*/ 312 w 10899"/>
                    <a:gd name="connsiteY64" fmla="*/ 0 h 10072"/>
                    <a:gd name="connsiteX65" fmla="*/ 1201 w 10899"/>
                    <a:gd name="connsiteY65" fmla="*/ 115 h 10072"/>
                    <a:gd name="connsiteX66" fmla="*/ 1385 w 10899"/>
                    <a:gd name="connsiteY66" fmla="*/ 187 h 10072"/>
                    <a:gd name="connsiteX67" fmla="*/ 1568 w 10899"/>
                    <a:gd name="connsiteY67" fmla="*/ 260 h 10072"/>
                    <a:gd name="connsiteX68" fmla="*/ 1738 w 10899"/>
                    <a:gd name="connsiteY68" fmla="*/ 346 h 10072"/>
                    <a:gd name="connsiteX69" fmla="*/ 1922 w 10899"/>
                    <a:gd name="connsiteY69" fmla="*/ 447 h 10072"/>
                    <a:gd name="connsiteX70" fmla="*/ 2080 w 10899"/>
                    <a:gd name="connsiteY70" fmla="*/ 533 h 10072"/>
                    <a:gd name="connsiteX71" fmla="*/ 2236 w 10899"/>
                    <a:gd name="connsiteY71" fmla="*/ 662 h 10072"/>
                    <a:gd name="connsiteX72" fmla="*/ 2406 w 10899"/>
                    <a:gd name="connsiteY72" fmla="*/ 792 h 10072"/>
                    <a:gd name="connsiteX73" fmla="*/ 2563 w 10899"/>
                    <a:gd name="connsiteY73" fmla="*/ 922 h 10072"/>
                    <a:gd name="connsiteX74" fmla="*/ 2866 w 10899"/>
                    <a:gd name="connsiteY74" fmla="*/ 1209 h 10072"/>
                    <a:gd name="connsiteX75" fmla="*/ 3141 w 10899"/>
                    <a:gd name="connsiteY75" fmla="*/ 1554 h 10072"/>
                    <a:gd name="connsiteX76" fmla="*/ 3402 w 10899"/>
                    <a:gd name="connsiteY76" fmla="*/ 1914 h 10072"/>
                    <a:gd name="connsiteX77" fmla="*/ 3652 w 10899"/>
                    <a:gd name="connsiteY77" fmla="*/ 2303 h 10072"/>
                    <a:gd name="connsiteX78" fmla="*/ 3901 w 10899"/>
                    <a:gd name="connsiteY78" fmla="*/ 2706 h 10072"/>
                    <a:gd name="connsiteX79" fmla="*/ 4124 w 10899"/>
                    <a:gd name="connsiteY79" fmla="*/ 3123 h 10072"/>
                    <a:gd name="connsiteX80" fmla="*/ 4360 w 10899"/>
                    <a:gd name="connsiteY80" fmla="*/ 3555 h 10072"/>
                    <a:gd name="connsiteX81" fmla="*/ 4569 w 10899"/>
                    <a:gd name="connsiteY81" fmla="*/ 3999 h 10072"/>
                    <a:gd name="connsiteX82" fmla="*/ 4961 w 10899"/>
                    <a:gd name="connsiteY82" fmla="*/ 4906 h 10072"/>
                    <a:gd name="connsiteX83" fmla="*/ 5735 w 10899"/>
                    <a:gd name="connsiteY83" fmla="*/ 6705 h 10072"/>
                    <a:gd name="connsiteX84" fmla="*/ 6102 w 10899"/>
                    <a:gd name="connsiteY84" fmla="*/ 7540 h 10072"/>
                    <a:gd name="connsiteX85" fmla="*/ 6298 w 10899"/>
                    <a:gd name="connsiteY85" fmla="*/ 7900 h 10072"/>
                    <a:gd name="connsiteX86" fmla="*/ 6484 w 10899"/>
                    <a:gd name="connsiteY86" fmla="*/ 8273 h 10072"/>
                    <a:gd name="connsiteX87" fmla="*/ 6692 w 10899"/>
                    <a:gd name="connsiteY87" fmla="*/ 8605 h 10072"/>
                    <a:gd name="connsiteX88" fmla="*/ 6889 w 10899"/>
                    <a:gd name="connsiteY88" fmla="*/ 8893 h 10072"/>
                    <a:gd name="connsiteX89" fmla="*/ 7085 w 10899"/>
                    <a:gd name="connsiteY89" fmla="*/ 9165 h 10072"/>
                    <a:gd name="connsiteX90" fmla="*/ 7307 w 10899"/>
                    <a:gd name="connsiteY90" fmla="*/ 9367 h 10072"/>
                    <a:gd name="connsiteX91" fmla="*/ 7426 w 10899"/>
                    <a:gd name="connsiteY91" fmla="*/ 9467 h 10072"/>
                    <a:gd name="connsiteX92" fmla="*/ 7530 w 10899"/>
                    <a:gd name="connsiteY92" fmla="*/ 9569 h 10072"/>
                    <a:gd name="connsiteX93" fmla="*/ 7649 w 10899"/>
                    <a:gd name="connsiteY93" fmla="*/ 9626 h 10072"/>
                    <a:gd name="connsiteX94" fmla="*/ 7768 w 10899"/>
                    <a:gd name="connsiteY94" fmla="*/ 9698 h 10072"/>
                    <a:gd name="connsiteX95" fmla="*/ 7885 w 10899"/>
                    <a:gd name="connsiteY95" fmla="*/ 9741 h 10072"/>
                    <a:gd name="connsiteX96" fmla="*/ 8016 w 10899"/>
                    <a:gd name="connsiteY96" fmla="*/ 9770 h 10072"/>
                    <a:gd name="connsiteX97" fmla="*/ 8148 w 10899"/>
                    <a:gd name="connsiteY97" fmla="*/ 9813 h 10072"/>
                    <a:gd name="connsiteX98" fmla="*/ 8265 w 10899"/>
                    <a:gd name="connsiteY98" fmla="*/ 9813 h 10072"/>
                    <a:gd name="connsiteX0" fmla="*/ 7956 w 10590"/>
                    <a:gd name="connsiteY0" fmla="*/ 9813 h 10072"/>
                    <a:gd name="connsiteX1" fmla="*/ 7956 w 10590"/>
                    <a:gd name="connsiteY1" fmla="*/ 9813 h 10072"/>
                    <a:gd name="connsiteX2" fmla="*/ 8126 w 10590"/>
                    <a:gd name="connsiteY2" fmla="*/ 9813 h 10072"/>
                    <a:gd name="connsiteX3" fmla="*/ 8257 w 10590"/>
                    <a:gd name="connsiteY3" fmla="*/ 9770 h 10072"/>
                    <a:gd name="connsiteX4" fmla="*/ 8401 w 10590"/>
                    <a:gd name="connsiteY4" fmla="*/ 9727 h 10072"/>
                    <a:gd name="connsiteX5" fmla="*/ 8545 w 10590"/>
                    <a:gd name="connsiteY5" fmla="*/ 9683 h 10072"/>
                    <a:gd name="connsiteX6" fmla="*/ 8678 w 10590"/>
                    <a:gd name="connsiteY6" fmla="*/ 9598 h 10072"/>
                    <a:gd name="connsiteX7" fmla="*/ 8808 w 10590"/>
                    <a:gd name="connsiteY7" fmla="*/ 9497 h 10072"/>
                    <a:gd name="connsiteX8" fmla="*/ 8926 w 10590"/>
                    <a:gd name="connsiteY8" fmla="*/ 9410 h 10072"/>
                    <a:gd name="connsiteX9" fmla="*/ 9056 w 10590"/>
                    <a:gd name="connsiteY9" fmla="*/ 9281 h 10072"/>
                    <a:gd name="connsiteX10" fmla="*/ 9201 w 10590"/>
                    <a:gd name="connsiteY10" fmla="*/ 9151 h 10072"/>
                    <a:gd name="connsiteX11" fmla="*/ 9319 w 10590"/>
                    <a:gd name="connsiteY11" fmla="*/ 9008 h 10072"/>
                    <a:gd name="connsiteX12" fmla="*/ 9554 w 10590"/>
                    <a:gd name="connsiteY12" fmla="*/ 8676 h 10072"/>
                    <a:gd name="connsiteX13" fmla="*/ 9791 w 10590"/>
                    <a:gd name="connsiteY13" fmla="*/ 8303 h 10072"/>
                    <a:gd name="connsiteX14" fmla="*/ 10000 w 10590"/>
                    <a:gd name="connsiteY14" fmla="*/ 7900 h 10072"/>
                    <a:gd name="connsiteX15" fmla="*/ 10302 w 10590"/>
                    <a:gd name="connsiteY15" fmla="*/ 8346 h 10072"/>
                    <a:gd name="connsiteX16" fmla="*/ 10590 w 10590"/>
                    <a:gd name="connsiteY16" fmla="*/ 8763 h 10072"/>
                    <a:gd name="connsiteX17" fmla="*/ 10315 w 10590"/>
                    <a:gd name="connsiteY17" fmla="*/ 9051 h 10072"/>
                    <a:gd name="connsiteX18" fmla="*/ 10040 w 10590"/>
                    <a:gd name="connsiteY18" fmla="*/ 9310 h 10072"/>
                    <a:gd name="connsiteX19" fmla="*/ 9724 w 10590"/>
                    <a:gd name="connsiteY19" fmla="*/ 9539 h 10072"/>
                    <a:gd name="connsiteX20" fmla="*/ 9581 w 10590"/>
                    <a:gd name="connsiteY20" fmla="*/ 9626 h 10072"/>
                    <a:gd name="connsiteX21" fmla="*/ 9411 w 10590"/>
                    <a:gd name="connsiteY21" fmla="*/ 9727 h 10072"/>
                    <a:gd name="connsiteX22" fmla="*/ 9241 w 10590"/>
                    <a:gd name="connsiteY22" fmla="*/ 9813 h 10072"/>
                    <a:gd name="connsiteX23" fmla="*/ 9083 w 10590"/>
                    <a:gd name="connsiteY23" fmla="*/ 9870 h 10072"/>
                    <a:gd name="connsiteX24" fmla="*/ 8900 w 10590"/>
                    <a:gd name="connsiteY24" fmla="*/ 9942 h 10072"/>
                    <a:gd name="connsiteX25" fmla="*/ 8730 w 10590"/>
                    <a:gd name="connsiteY25" fmla="*/ 9986 h 10072"/>
                    <a:gd name="connsiteX26" fmla="*/ 8545 w 10590"/>
                    <a:gd name="connsiteY26" fmla="*/ 10015 h 10072"/>
                    <a:gd name="connsiteX27" fmla="*/ 8362 w 10590"/>
                    <a:gd name="connsiteY27" fmla="*/ 10043 h 10072"/>
                    <a:gd name="connsiteX28" fmla="*/ 8165 w 10590"/>
                    <a:gd name="connsiteY28" fmla="*/ 10072 h 10072"/>
                    <a:gd name="connsiteX29" fmla="*/ 7956 w 10590"/>
                    <a:gd name="connsiteY29" fmla="*/ 10072 h 10072"/>
                    <a:gd name="connsiteX30" fmla="*/ 7747 w 10590"/>
                    <a:gd name="connsiteY30" fmla="*/ 10072 h 10072"/>
                    <a:gd name="connsiteX31" fmla="*/ 7550 w 10590"/>
                    <a:gd name="connsiteY31" fmla="*/ 10029 h 10072"/>
                    <a:gd name="connsiteX32" fmla="*/ 7340 w 10590"/>
                    <a:gd name="connsiteY32" fmla="*/ 10001 h 10072"/>
                    <a:gd name="connsiteX33" fmla="*/ 7143 w 10590"/>
                    <a:gd name="connsiteY33" fmla="*/ 9958 h 10072"/>
                    <a:gd name="connsiteX34" fmla="*/ 6960 w 10590"/>
                    <a:gd name="connsiteY34" fmla="*/ 9884 h 10072"/>
                    <a:gd name="connsiteX35" fmla="*/ 6776 w 10590"/>
                    <a:gd name="connsiteY35" fmla="*/ 9827 h 10072"/>
                    <a:gd name="connsiteX36" fmla="*/ 6606 w 10590"/>
                    <a:gd name="connsiteY36" fmla="*/ 9727 h 10072"/>
                    <a:gd name="connsiteX37" fmla="*/ 6423 w 10590"/>
                    <a:gd name="connsiteY37" fmla="*/ 9626 h 10072"/>
                    <a:gd name="connsiteX38" fmla="*/ 6265 w 10590"/>
                    <a:gd name="connsiteY38" fmla="*/ 9539 h 10072"/>
                    <a:gd name="connsiteX39" fmla="*/ 6081 w 10590"/>
                    <a:gd name="connsiteY39" fmla="*/ 9410 h 10072"/>
                    <a:gd name="connsiteX40" fmla="*/ 5937 w 10590"/>
                    <a:gd name="connsiteY40" fmla="*/ 9296 h 10072"/>
                    <a:gd name="connsiteX41" fmla="*/ 5781 w 10590"/>
                    <a:gd name="connsiteY41" fmla="*/ 9151 h 10072"/>
                    <a:gd name="connsiteX42" fmla="*/ 5479 w 10590"/>
                    <a:gd name="connsiteY42" fmla="*/ 8849 h 10072"/>
                    <a:gd name="connsiteX43" fmla="*/ 5204 w 10590"/>
                    <a:gd name="connsiteY43" fmla="*/ 8518 h 10072"/>
                    <a:gd name="connsiteX44" fmla="*/ 4943 w 10590"/>
                    <a:gd name="connsiteY44" fmla="*/ 8158 h 10072"/>
                    <a:gd name="connsiteX45" fmla="*/ 4692 w 10590"/>
                    <a:gd name="connsiteY45" fmla="*/ 7769 h 10072"/>
                    <a:gd name="connsiteX46" fmla="*/ 4444 w 10590"/>
                    <a:gd name="connsiteY46" fmla="*/ 7367 h 10072"/>
                    <a:gd name="connsiteX47" fmla="*/ 4221 w 10590"/>
                    <a:gd name="connsiteY47" fmla="*/ 6950 h 10072"/>
                    <a:gd name="connsiteX48" fmla="*/ 3999 w 10590"/>
                    <a:gd name="connsiteY48" fmla="*/ 6518 h 10072"/>
                    <a:gd name="connsiteX49" fmla="*/ 3789 w 10590"/>
                    <a:gd name="connsiteY49" fmla="*/ 6072 h 10072"/>
                    <a:gd name="connsiteX50" fmla="*/ 3382 w 10590"/>
                    <a:gd name="connsiteY50" fmla="*/ 5166 h 10072"/>
                    <a:gd name="connsiteX51" fmla="*/ 2622 w 10590"/>
                    <a:gd name="connsiteY51" fmla="*/ 3382 h 10072"/>
                    <a:gd name="connsiteX52" fmla="*/ 2452 w 10590"/>
                    <a:gd name="connsiteY52" fmla="*/ 2935 h 10072"/>
                    <a:gd name="connsiteX53" fmla="*/ 2254 w 10590"/>
                    <a:gd name="connsiteY53" fmla="*/ 2532 h 10072"/>
                    <a:gd name="connsiteX54" fmla="*/ 2071 w 10590"/>
                    <a:gd name="connsiteY54" fmla="*/ 2173 h 10072"/>
                    <a:gd name="connsiteX55" fmla="*/ 1874 w 10590"/>
                    <a:gd name="connsiteY55" fmla="*/ 1799 h 10072"/>
                    <a:gd name="connsiteX56" fmla="*/ 1679 w 10590"/>
                    <a:gd name="connsiteY56" fmla="*/ 1468 h 10072"/>
                    <a:gd name="connsiteX57" fmla="*/ 1482 w 10590"/>
                    <a:gd name="connsiteY57" fmla="*/ 1180 h 10072"/>
                    <a:gd name="connsiteX58" fmla="*/ 1273 w 10590"/>
                    <a:gd name="connsiteY58" fmla="*/ 908 h 10072"/>
                    <a:gd name="connsiteX59" fmla="*/ 1063 w 10590"/>
                    <a:gd name="connsiteY59" fmla="*/ 706 h 10072"/>
                    <a:gd name="connsiteX60" fmla="*/ 944 w 10590"/>
                    <a:gd name="connsiteY60" fmla="*/ 605 h 10072"/>
                    <a:gd name="connsiteX61" fmla="*/ 827 w 10590"/>
                    <a:gd name="connsiteY61" fmla="*/ 504 h 10072"/>
                    <a:gd name="connsiteX62" fmla="*/ 708 w 10590"/>
                    <a:gd name="connsiteY62" fmla="*/ 447 h 10072"/>
                    <a:gd name="connsiteX63" fmla="*/ 337 w 10590"/>
                    <a:gd name="connsiteY63" fmla="*/ 411 h 10072"/>
                    <a:gd name="connsiteX64" fmla="*/ 3 w 10590"/>
                    <a:gd name="connsiteY64" fmla="*/ 0 h 10072"/>
                    <a:gd name="connsiteX65" fmla="*/ 892 w 10590"/>
                    <a:gd name="connsiteY65" fmla="*/ 115 h 10072"/>
                    <a:gd name="connsiteX66" fmla="*/ 1076 w 10590"/>
                    <a:gd name="connsiteY66" fmla="*/ 187 h 10072"/>
                    <a:gd name="connsiteX67" fmla="*/ 1259 w 10590"/>
                    <a:gd name="connsiteY67" fmla="*/ 260 h 10072"/>
                    <a:gd name="connsiteX68" fmla="*/ 1429 w 10590"/>
                    <a:gd name="connsiteY68" fmla="*/ 346 h 10072"/>
                    <a:gd name="connsiteX69" fmla="*/ 1613 w 10590"/>
                    <a:gd name="connsiteY69" fmla="*/ 447 h 10072"/>
                    <a:gd name="connsiteX70" fmla="*/ 1771 w 10590"/>
                    <a:gd name="connsiteY70" fmla="*/ 533 h 10072"/>
                    <a:gd name="connsiteX71" fmla="*/ 1927 w 10590"/>
                    <a:gd name="connsiteY71" fmla="*/ 662 h 10072"/>
                    <a:gd name="connsiteX72" fmla="*/ 2097 w 10590"/>
                    <a:gd name="connsiteY72" fmla="*/ 792 h 10072"/>
                    <a:gd name="connsiteX73" fmla="*/ 2254 w 10590"/>
                    <a:gd name="connsiteY73" fmla="*/ 922 h 10072"/>
                    <a:gd name="connsiteX74" fmla="*/ 2557 w 10590"/>
                    <a:gd name="connsiteY74" fmla="*/ 1209 h 10072"/>
                    <a:gd name="connsiteX75" fmla="*/ 2832 w 10590"/>
                    <a:gd name="connsiteY75" fmla="*/ 1554 h 10072"/>
                    <a:gd name="connsiteX76" fmla="*/ 3093 w 10590"/>
                    <a:gd name="connsiteY76" fmla="*/ 1914 h 10072"/>
                    <a:gd name="connsiteX77" fmla="*/ 3343 w 10590"/>
                    <a:gd name="connsiteY77" fmla="*/ 2303 h 10072"/>
                    <a:gd name="connsiteX78" fmla="*/ 3592 w 10590"/>
                    <a:gd name="connsiteY78" fmla="*/ 2706 h 10072"/>
                    <a:gd name="connsiteX79" fmla="*/ 3815 w 10590"/>
                    <a:gd name="connsiteY79" fmla="*/ 3123 h 10072"/>
                    <a:gd name="connsiteX80" fmla="*/ 4051 w 10590"/>
                    <a:gd name="connsiteY80" fmla="*/ 3555 h 10072"/>
                    <a:gd name="connsiteX81" fmla="*/ 4260 w 10590"/>
                    <a:gd name="connsiteY81" fmla="*/ 3999 h 10072"/>
                    <a:gd name="connsiteX82" fmla="*/ 4652 w 10590"/>
                    <a:gd name="connsiteY82" fmla="*/ 4906 h 10072"/>
                    <a:gd name="connsiteX83" fmla="*/ 5426 w 10590"/>
                    <a:gd name="connsiteY83" fmla="*/ 6705 h 10072"/>
                    <a:gd name="connsiteX84" fmla="*/ 5793 w 10590"/>
                    <a:gd name="connsiteY84" fmla="*/ 7540 h 10072"/>
                    <a:gd name="connsiteX85" fmla="*/ 5989 w 10590"/>
                    <a:gd name="connsiteY85" fmla="*/ 7900 h 10072"/>
                    <a:gd name="connsiteX86" fmla="*/ 6175 w 10590"/>
                    <a:gd name="connsiteY86" fmla="*/ 8273 h 10072"/>
                    <a:gd name="connsiteX87" fmla="*/ 6383 w 10590"/>
                    <a:gd name="connsiteY87" fmla="*/ 8605 h 10072"/>
                    <a:gd name="connsiteX88" fmla="*/ 6580 w 10590"/>
                    <a:gd name="connsiteY88" fmla="*/ 8893 h 10072"/>
                    <a:gd name="connsiteX89" fmla="*/ 6776 w 10590"/>
                    <a:gd name="connsiteY89" fmla="*/ 9165 h 10072"/>
                    <a:gd name="connsiteX90" fmla="*/ 6998 w 10590"/>
                    <a:gd name="connsiteY90" fmla="*/ 9367 h 10072"/>
                    <a:gd name="connsiteX91" fmla="*/ 7117 w 10590"/>
                    <a:gd name="connsiteY91" fmla="*/ 9467 h 10072"/>
                    <a:gd name="connsiteX92" fmla="*/ 7221 w 10590"/>
                    <a:gd name="connsiteY92" fmla="*/ 9569 h 10072"/>
                    <a:gd name="connsiteX93" fmla="*/ 7340 w 10590"/>
                    <a:gd name="connsiteY93" fmla="*/ 9626 h 10072"/>
                    <a:gd name="connsiteX94" fmla="*/ 7459 w 10590"/>
                    <a:gd name="connsiteY94" fmla="*/ 9698 h 10072"/>
                    <a:gd name="connsiteX95" fmla="*/ 7576 w 10590"/>
                    <a:gd name="connsiteY95" fmla="*/ 9741 h 10072"/>
                    <a:gd name="connsiteX96" fmla="*/ 7707 w 10590"/>
                    <a:gd name="connsiteY96" fmla="*/ 9770 h 10072"/>
                    <a:gd name="connsiteX97" fmla="*/ 7839 w 10590"/>
                    <a:gd name="connsiteY97" fmla="*/ 9813 h 10072"/>
                    <a:gd name="connsiteX98" fmla="*/ 7956 w 10590"/>
                    <a:gd name="connsiteY98" fmla="*/ 9813 h 1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0590" h="10072">
                      <a:moveTo>
                        <a:pt x="7956" y="9813"/>
                      </a:moveTo>
                      <a:lnTo>
                        <a:pt x="7956" y="9813"/>
                      </a:lnTo>
                      <a:lnTo>
                        <a:pt x="8126" y="9813"/>
                      </a:lnTo>
                      <a:cubicBezTo>
                        <a:pt x="8170" y="9799"/>
                        <a:pt x="8213" y="9784"/>
                        <a:pt x="8257" y="9770"/>
                      </a:cubicBezTo>
                      <a:cubicBezTo>
                        <a:pt x="8306" y="9756"/>
                        <a:pt x="8353" y="9741"/>
                        <a:pt x="8401" y="9727"/>
                      </a:cubicBezTo>
                      <a:lnTo>
                        <a:pt x="8545" y="9683"/>
                      </a:lnTo>
                      <a:lnTo>
                        <a:pt x="8678" y="9598"/>
                      </a:lnTo>
                      <a:cubicBezTo>
                        <a:pt x="8721" y="9564"/>
                        <a:pt x="8765" y="9531"/>
                        <a:pt x="8808" y="9497"/>
                      </a:cubicBezTo>
                      <a:cubicBezTo>
                        <a:pt x="8848" y="9468"/>
                        <a:pt x="8886" y="9439"/>
                        <a:pt x="8926" y="9410"/>
                      </a:cubicBezTo>
                      <a:lnTo>
                        <a:pt x="9056" y="9281"/>
                      </a:lnTo>
                      <a:cubicBezTo>
                        <a:pt x="9105" y="9238"/>
                        <a:pt x="9152" y="9194"/>
                        <a:pt x="9201" y="9151"/>
                      </a:cubicBezTo>
                      <a:cubicBezTo>
                        <a:pt x="9240" y="9103"/>
                        <a:pt x="9280" y="9056"/>
                        <a:pt x="9319" y="9008"/>
                      </a:cubicBezTo>
                      <a:cubicBezTo>
                        <a:pt x="9397" y="8897"/>
                        <a:pt x="9476" y="8787"/>
                        <a:pt x="9554" y="8676"/>
                      </a:cubicBezTo>
                      <a:cubicBezTo>
                        <a:pt x="9633" y="8552"/>
                        <a:pt x="9711" y="8427"/>
                        <a:pt x="9791" y="8303"/>
                      </a:cubicBezTo>
                      <a:cubicBezTo>
                        <a:pt x="9860" y="8168"/>
                        <a:pt x="9930" y="8034"/>
                        <a:pt x="10000" y="7900"/>
                      </a:cubicBezTo>
                      <a:lnTo>
                        <a:pt x="10302" y="8346"/>
                      </a:lnTo>
                      <a:lnTo>
                        <a:pt x="10590" y="8763"/>
                      </a:lnTo>
                      <a:cubicBezTo>
                        <a:pt x="10498" y="8858"/>
                        <a:pt x="10407" y="8955"/>
                        <a:pt x="10315" y="9051"/>
                      </a:cubicBezTo>
                      <a:lnTo>
                        <a:pt x="10040" y="9310"/>
                      </a:lnTo>
                      <a:lnTo>
                        <a:pt x="9724" y="9539"/>
                      </a:lnTo>
                      <a:cubicBezTo>
                        <a:pt x="9677" y="9569"/>
                        <a:pt x="9628" y="9597"/>
                        <a:pt x="9581" y="9626"/>
                      </a:cubicBezTo>
                      <a:cubicBezTo>
                        <a:pt x="9525" y="9660"/>
                        <a:pt x="9467" y="9693"/>
                        <a:pt x="9411" y="9727"/>
                      </a:cubicBezTo>
                      <a:lnTo>
                        <a:pt x="9241" y="9813"/>
                      </a:lnTo>
                      <a:lnTo>
                        <a:pt x="9083" y="9870"/>
                      </a:lnTo>
                      <a:lnTo>
                        <a:pt x="8900" y="9942"/>
                      </a:lnTo>
                      <a:lnTo>
                        <a:pt x="8730" y="9986"/>
                      </a:lnTo>
                      <a:lnTo>
                        <a:pt x="8545" y="10015"/>
                      </a:lnTo>
                      <a:lnTo>
                        <a:pt x="8362" y="10043"/>
                      </a:lnTo>
                      <a:lnTo>
                        <a:pt x="8165" y="10072"/>
                      </a:lnTo>
                      <a:lnTo>
                        <a:pt x="7956" y="10072"/>
                      </a:lnTo>
                      <a:lnTo>
                        <a:pt x="7747" y="10072"/>
                      </a:lnTo>
                      <a:lnTo>
                        <a:pt x="7550" y="10029"/>
                      </a:lnTo>
                      <a:lnTo>
                        <a:pt x="7340" y="10001"/>
                      </a:lnTo>
                      <a:lnTo>
                        <a:pt x="7143" y="9958"/>
                      </a:lnTo>
                      <a:lnTo>
                        <a:pt x="6960" y="9884"/>
                      </a:lnTo>
                      <a:lnTo>
                        <a:pt x="6776" y="9827"/>
                      </a:lnTo>
                      <a:lnTo>
                        <a:pt x="6606" y="9727"/>
                      </a:lnTo>
                      <a:lnTo>
                        <a:pt x="6423" y="9626"/>
                      </a:lnTo>
                      <a:lnTo>
                        <a:pt x="6265" y="9539"/>
                      </a:lnTo>
                      <a:lnTo>
                        <a:pt x="6081" y="9410"/>
                      </a:lnTo>
                      <a:lnTo>
                        <a:pt x="5937" y="9296"/>
                      </a:lnTo>
                      <a:cubicBezTo>
                        <a:pt x="5884" y="9248"/>
                        <a:pt x="5833" y="9199"/>
                        <a:pt x="5781" y="9151"/>
                      </a:cubicBezTo>
                      <a:lnTo>
                        <a:pt x="5479" y="8849"/>
                      </a:lnTo>
                      <a:lnTo>
                        <a:pt x="5204" y="8518"/>
                      </a:lnTo>
                      <a:lnTo>
                        <a:pt x="4943" y="8158"/>
                      </a:lnTo>
                      <a:cubicBezTo>
                        <a:pt x="4860" y="8028"/>
                        <a:pt x="4775" y="7899"/>
                        <a:pt x="4692" y="7769"/>
                      </a:cubicBezTo>
                      <a:cubicBezTo>
                        <a:pt x="4609" y="7636"/>
                        <a:pt x="4527" y="7501"/>
                        <a:pt x="4444" y="7367"/>
                      </a:cubicBezTo>
                      <a:lnTo>
                        <a:pt x="4221" y="6950"/>
                      </a:lnTo>
                      <a:lnTo>
                        <a:pt x="3999" y="6518"/>
                      </a:lnTo>
                      <a:cubicBezTo>
                        <a:pt x="3928" y="6369"/>
                        <a:pt x="3859" y="6221"/>
                        <a:pt x="3789" y="6072"/>
                      </a:cubicBezTo>
                      <a:lnTo>
                        <a:pt x="3382" y="5166"/>
                      </a:lnTo>
                      <a:lnTo>
                        <a:pt x="2622" y="3382"/>
                      </a:lnTo>
                      <a:cubicBezTo>
                        <a:pt x="2566" y="3232"/>
                        <a:pt x="2509" y="3085"/>
                        <a:pt x="2452" y="2935"/>
                      </a:cubicBezTo>
                      <a:cubicBezTo>
                        <a:pt x="2387" y="2801"/>
                        <a:pt x="2321" y="2667"/>
                        <a:pt x="2254" y="2532"/>
                      </a:cubicBezTo>
                      <a:cubicBezTo>
                        <a:pt x="2193" y="2413"/>
                        <a:pt x="2133" y="2293"/>
                        <a:pt x="2071" y="2173"/>
                      </a:cubicBezTo>
                      <a:cubicBezTo>
                        <a:pt x="2006" y="2048"/>
                        <a:pt x="1939" y="1924"/>
                        <a:pt x="1874" y="1799"/>
                      </a:cubicBezTo>
                      <a:lnTo>
                        <a:pt x="1679" y="1468"/>
                      </a:lnTo>
                      <a:lnTo>
                        <a:pt x="1482" y="1180"/>
                      </a:lnTo>
                      <a:lnTo>
                        <a:pt x="1273" y="908"/>
                      </a:lnTo>
                      <a:lnTo>
                        <a:pt x="1063" y="706"/>
                      </a:lnTo>
                      <a:cubicBezTo>
                        <a:pt x="1024" y="673"/>
                        <a:pt x="984" y="638"/>
                        <a:pt x="944" y="605"/>
                      </a:cubicBezTo>
                      <a:cubicBezTo>
                        <a:pt x="905" y="572"/>
                        <a:pt x="866" y="537"/>
                        <a:pt x="827" y="504"/>
                      </a:cubicBezTo>
                      <a:lnTo>
                        <a:pt x="708" y="447"/>
                      </a:lnTo>
                      <a:cubicBezTo>
                        <a:pt x="668" y="423"/>
                        <a:pt x="377" y="435"/>
                        <a:pt x="337" y="411"/>
                      </a:cubicBezTo>
                      <a:cubicBezTo>
                        <a:pt x="372" y="310"/>
                        <a:pt x="-32" y="101"/>
                        <a:pt x="3" y="0"/>
                      </a:cubicBezTo>
                      <a:lnTo>
                        <a:pt x="892" y="115"/>
                      </a:lnTo>
                      <a:lnTo>
                        <a:pt x="1076" y="187"/>
                      </a:lnTo>
                      <a:lnTo>
                        <a:pt x="1259" y="260"/>
                      </a:lnTo>
                      <a:cubicBezTo>
                        <a:pt x="1315" y="289"/>
                        <a:pt x="1373" y="317"/>
                        <a:pt x="1429" y="346"/>
                      </a:cubicBezTo>
                      <a:lnTo>
                        <a:pt x="1613" y="447"/>
                      </a:lnTo>
                      <a:lnTo>
                        <a:pt x="1771" y="533"/>
                      </a:lnTo>
                      <a:lnTo>
                        <a:pt x="1927" y="662"/>
                      </a:lnTo>
                      <a:cubicBezTo>
                        <a:pt x="1984" y="705"/>
                        <a:pt x="2040" y="749"/>
                        <a:pt x="2097" y="792"/>
                      </a:cubicBezTo>
                      <a:lnTo>
                        <a:pt x="2254" y="922"/>
                      </a:lnTo>
                      <a:lnTo>
                        <a:pt x="2557" y="1209"/>
                      </a:lnTo>
                      <a:lnTo>
                        <a:pt x="2832" y="1554"/>
                      </a:lnTo>
                      <a:lnTo>
                        <a:pt x="3093" y="1914"/>
                      </a:lnTo>
                      <a:cubicBezTo>
                        <a:pt x="3176" y="2044"/>
                        <a:pt x="3260" y="2173"/>
                        <a:pt x="3343" y="2303"/>
                      </a:cubicBezTo>
                      <a:lnTo>
                        <a:pt x="3592" y="2706"/>
                      </a:lnTo>
                      <a:lnTo>
                        <a:pt x="3815" y="3123"/>
                      </a:lnTo>
                      <a:cubicBezTo>
                        <a:pt x="3894" y="3266"/>
                        <a:pt x="3972" y="3411"/>
                        <a:pt x="4051" y="3555"/>
                      </a:cubicBezTo>
                      <a:cubicBezTo>
                        <a:pt x="4120" y="3703"/>
                        <a:pt x="4191" y="3852"/>
                        <a:pt x="4260" y="3999"/>
                      </a:cubicBezTo>
                      <a:lnTo>
                        <a:pt x="4652" y="4906"/>
                      </a:lnTo>
                      <a:lnTo>
                        <a:pt x="5426" y="6705"/>
                      </a:lnTo>
                      <a:cubicBezTo>
                        <a:pt x="5549" y="6983"/>
                        <a:pt x="5671" y="7262"/>
                        <a:pt x="5793" y="7540"/>
                      </a:cubicBezTo>
                      <a:lnTo>
                        <a:pt x="5989" y="7900"/>
                      </a:lnTo>
                      <a:cubicBezTo>
                        <a:pt x="6050" y="8024"/>
                        <a:pt x="6113" y="8149"/>
                        <a:pt x="6175" y="8273"/>
                      </a:cubicBezTo>
                      <a:cubicBezTo>
                        <a:pt x="6244" y="8384"/>
                        <a:pt x="6314" y="8493"/>
                        <a:pt x="6383" y="8605"/>
                      </a:cubicBezTo>
                      <a:cubicBezTo>
                        <a:pt x="6448" y="8701"/>
                        <a:pt x="6515" y="8797"/>
                        <a:pt x="6580" y="8893"/>
                      </a:cubicBezTo>
                      <a:cubicBezTo>
                        <a:pt x="6645" y="8984"/>
                        <a:pt x="6711" y="9074"/>
                        <a:pt x="6776" y="9165"/>
                      </a:cubicBezTo>
                      <a:lnTo>
                        <a:pt x="6998" y="9367"/>
                      </a:lnTo>
                      <a:cubicBezTo>
                        <a:pt x="7038" y="9400"/>
                        <a:pt x="7078" y="9434"/>
                        <a:pt x="7117" y="9467"/>
                      </a:cubicBezTo>
                      <a:lnTo>
                        <a:pt x="7221" y="9569"/>
                      </a:lnTo>
                      <a:lnTo>
                        <a:pt x="7340" y="9626"/>
                      </a:lnTo>
                      <a:lnTo>
                        <a:pt x="7459" y="9698"/>
                      </a:lnTo>
                      <a:lnTo>
                        <a:pt x="7576" y="9741"/>
                      </a:lnTo>
                      <a:lnTo>
                        <a:pt x="7707" y="9770"/>
                      </a:lnTo>
                      <a:lnTo>
                        <a:pt x="7839" y="9813"/>
                      </a:lnTo>
                      <a:lnTo>
                        <a:pt x="7956" y="9813"/>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119" name="Group 118">
                  <a:extLst>
                    <a:ext uri="{FF2B5EF4-FFF2-40B4-BE49-F238E27FC236}">
                      <a16:creationId xmlns:a16="http://schemas.microsoft.com/office/drawing/2014/main" id="{C3B4FD72-4C14-403D-81A6-24CABCD4DD00}"/>
                    </a:ext>
                  </a:extLst>
                </p:cNvPr>
                <p:cNvGrpSpPr/>
                <p:nvPr/>
              </p:nvGrpSpPr>
              <p:grpSpPr>
                <a:xfrm>
                  <a:off x="7912528" y="4792580"/>
                  <a:ext cx="526702" cy="640181"/>
                  <a:chOff x="-1864887" y="741508"/>
                  <a:chExt cx="274422" cy="473135"/>
                </a:xfrm>
                <a:grpFill/>
              </p:grpSpPr>
              <p:sp>
                <p:nvSpPr>
                  <p:cNvPr id="126" name="Rectangle 4098">
                    <a:extLst>
                      <a:ext uri="{FF2B5EF4-FFF2-40B4-BE49-F238E27FC236}">
                        <a16:creationId xmlns:a16="http://schemas.microsoft.com/office/drawing/2014/main" id="{A75F1DB9-D9E8-4AA0-90FD-773925BD6721}"/>
                      </a:ext>
                    </a:extLst>
                  </p:cNvPr>
                  <p:cNvSpPr/>
                  <p:nvPr/>
                </p:nvSpPr>
                <p:spPr bwMode="auto">
                  <a:xfrm>
                    <a:off x="-1785605" y="781051"/>
                    <a:ext cx="36576" cy="433592"/>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3592">
                        <a:moveTo>
                          <a:pt x="229" y="16669"/>
                        </a:moveTo>
                        <a:lnTo>
                          <a:pt x="41186" y="0"/>
                        </a:lnTo>
                        <a:lnTo>
                          <a:pt x="41186" y="431211"/>
                        </a:lnTo>
                        <a:lnTo>
                          <a:pt x="230" y="433592"/>
                        </a:lnTo>
                        <a:cubicBezTo>
                          <a:pt x="-564" y="287474"/>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27" name="Rectangle 68">
                    <a:extLst>
                      <a:ext uri="{FF2B5EF4-FFF2-40B4-BE49-F238E27FC236}">
                        <a16:creationId xmlns:a16="http://schemas.microsoft.com/office/drawing/2014/main" id="{0EC794C3-A3DD-4AC9-AB90-5A6105F63CDC}"/>
                      </a:ext>
                    </a:extLst>
                  </p:cNvPr>
                  <p:cNvSpPr/>
                  <p:nvPr/>
                </p:nvSpPr>
                <p:spPr bwMode="auto">
                  <a:xfrm>
                    <a:off x="-1706323" y="741508"/>
                    <a:ext cx="36576" cy="431211"/>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1211"/>
                      <a:gd name="connsiteX1" fmla="*/ 45719 w 45719"/>
                      <a:gd name="connsiteY1" fmla="*/ 0 h 431211"/>
                      <a:gd name="connsiteX2" fmla="*/ 38575 w 45719"/>
                      <a:gd name="connsiteY2" fmla="*/ 402636 h 431211"/>
                      <a:gd name="connsiteX3" fmla="*/ 0 w 45719"/>
                      <a:gd name="connsiteY3" fmla="*/ 431211 h 431211"/>
                      <a:gd name="connsiteX4" fmla="*/ 0 w 45719"/>
                      <a:gd name="connsiteY4" fmla="*/ 0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19" h="431211">
                        <a:moveTo>
                          <a:pt x="0" y="0"/>
                        </a:moveTo>
                        <a:lnTo>
                          <a:pt x="45719" y="0"/>
                        </a:lnTo>
                        <a:lnTo>
                          <a:pt x="38575" y="402636"/>
                        </a:lnTo>
                        <a:lnTo>
                          <a:pt x="0" y="431211"/>
                        </a:lnTo>
                        <a:lnTo>
                          <a:pt x="0" y="0"/>
                        </a:ln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28" name="Rectangle 4098">
                    <a:extLst>
                      <a:ext uri="{FF2B5EF4-FFF2-40B4-BE49-F238E27FC236}">
                        <a16:creationId xmlns:a16="http://schemas.microsoft.com/office/drawing/2014/main" id="{6DB410AB-625B-44C3-AF23-00E3D105F1EA}"/>
                      </a:ext>
                    </a:extLst>
                  </p:cNvPr>
                  <p:cNvSpPr/>
                  <p:nvPr/>
                </p:nvSpPr>
                <p:spPr bwMode="auto">
                  <a:xfrm>
                    <a:off x="-1864887" y="886653"/>
                    <a:ext cx="36576" cy="323820"/>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29" name="Rectangle 4098">
                    <a:extLst>
                      <a:ext uri="{FF2B5EF4-FFF2-40B4-BE49-F238E27FC236}">
                        <a16:creationId xmlns:a16="http://schemas.microsoft.com/office/drawing/2014/main" id="{C0800E2E-5545-4EA6-BA96-C93CBE386183}"/>
                      </a:ext>
                    </a:extLst>
                  </p:cNvPr>
                  <p:cNvSpPr/>
                  <p:nvPr/>
                </p:nvSpPr>
                <p:spPr bwMode="auto">
                  <a:xfrm>
                    <a:off x="-1627041" y="743223"/>
                    <a:ext cx="36576" cy="274826"/>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65017"/>
                      <a:gd name="connsiteX1" fmla="*/ 41186 w 41186"/>
                      <a:gd name="connsiteY1" fmla="*/ 31682 h 465017"/>
                      <a:gd name="connsiteX2" fmla="*/ 41186 w 41186"/>
                      <a:gd name="connsiteY2" fmla="*/ 462893 h 465017"/>
                      <a:gd name="connsiteX3" fmla="*/ 230 w 41186"/>
                      <a:gd name="connsiteY3" fmla="*/ 465017 h 465017"/>
                      <a:gd name="connsiteX4" fmla="*/ 229 w 41186"/>
                      <a:gd name="connsiteY4" fmla="*/ 0 h 465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65017">
                        <a:moveTo>
                          <a:pt x="229" y="0"/>
                        </a:moveTo>
                        <a:lnTo>
                          <a:pt x="41186" y="31682"/>
                        </a:lnTo>
                        <a:lnTo>
                          <a:pt x="41186" y="462893"/>
                        </a:lnTo>
                        <a:lnTo>
                          <a:pt x="230" y="465017"/>
                        </a:lnTo>
                        <a:cubicBezTo>
                          <a:pt x="-564" y="318899"/>
                          <a:pt x="1023" y="146118"/>
                          <a:pt x="22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nvGrpSpPr>
                <p:cNvPr id="120" name="Group 119">
                  <a:extLst>
                    <a:ext uri="{FF2B5EF4-FFF2-40B4-BE49-F238E27FC236}">
                      <a16:creationId xmlns:a16="http://schemas.microsoft.com/office/drawing/2014/main" id="{7DDCA8AF-2733-433A-87E9-E70C2A1EB572}"/>
                    </a:ext>
                  </a:extLst>
                </p:cNvPr>
                <p:cNvGrpSpPr/>
                <p:nvPr/>
              </p:nvGrpSpPr>
              <p:grpSpPr>
                <a:xfrm>
                  <a:off x="7066354" y="4765421"/>
                  <a:ext cx="509407" cy="672315"/>
                  <a:chOff x="-2308678" y="726689"/>
                  <a:chExt cx="265411" cy="496885"/>
                </a:xfrm>
                <a:grpFill/>
              </p:grpSpPr>
              <p:sp>
                <p:nvSpPr>
                  <p:cNvPr id="122" name="Rectangle 4098">
                    <a:extLst>
                      <a:ext uri="{FF2B5EF4-FFF2-40B4-BE49-F238E27FC236}">
                        <a16:creationId xmlns:a16="http://schemas.microsoft.com/office/drawing/2014/main" id="{4A93C3BD-ACF0-44E5-AC40-2F44F4408690}"/>
                      </a:ext>
                    </a:extLst>
                  </p:cNvPr>
                  <p:cNvSpPr/>
                  <p:nvPr/>
                </p:nvSpPr>
                <p:spPr bwMode="auto">
                  <a:xfrm>
                    <a:off x="-2233453" y="726689"/>
                    <a:ext cx="36461" cy="47883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376442 h 431211"/>
                      <a:gd name="connsiteX4" fmla="*/ 229 w 41186"/>
                      <a:gd name="connsiteY4" fmla="*/ 16669 h 431211"/>
                      <a:gd name="connsiteX0" fmla="*/ 2779 w 41055"/>
                      <a:gd name="connsiteY0" fmla="*/ 0 h 478836"/>
                      <a:gd name="connsiteX1" fmla="*/ 41055 w 41055"/>
                      <a:gd name="connsiteY1" fmla="*/ 47625 h 478836"/>
                      <a:gd name="connsiteX2" fmla="*/ 41055 w 41055"/>
                      <a:gd name="connsiteY2" fmla="*/ 478836 h 478836"/>
                      <a:gd name="connsiteX3" fmla="*/ 99 w 41055"/>
                      <a:gd name="connsiteY3" fmla="*/ 424067 h 478836"/>
                      <a:gd name="connsiteX4" fmla="*/ 2779 w 41055"/>
                      <a:gd name="connsiteY4" fmla="*/ 0 h 478836"/>
                      <a:gd name="connsiteX0" fmla="*/ 2779 w 41055"/>
                      <a:gd name="connsiteY0" fmla="*/ 0 h 478836"/>
                      <a:gd name="connsiteX1" fmla="*/ 41055 w 41055"/>
                      <a:gd name="connsiteY1" fmla="*/ 9525 h 478836"/>
                      <a:gd name="connsiteX2" fmla="*/ 41055 w 41055"/>
                      <a:gd name="connsiteY2" fmla="*/ 478836 h 478836"/>
                      <a:gd name="connsiteX3" fmla="*/ 99 w 41055"/>
                      <a:gd name="connsiteY3" fmla="*/ 424067 h 478836"/>
                      <a:gd name="connsiteX4" fmla="*/ 2779 w 41055"/>
                      <a:gd name="connsiteY4" fmla="*/ 0 h 478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55" h="478836">
                        <a:moveTo>
                          <a:pt x="2779" y="0"/>
                        </a:moveTo>
                        <a:lnTo>
                          <a:pt x="41055" y="9525"/>
                        </a:lnTo>
                        <a:lnTo>
                          <a:pt x="41055" y="478836"/>
                        </a:lnTo>
                        <a:lnTo>
                          <a:pt x="99" y="424067"/>
                        </a:lnTo>
                        <a:cubicBezTo>
                          <a:pt x="-695" y="277949"/>
                          <a:pt x="3573" y="146118"/>
                          <a:pt x="277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23" name="Rectangle 68">
                    <a:extLst>
                      <a:ext uri="{FF2B5EF4-FFF2-40B4-BE49-F238E27FC236}">
                        <a16:creationId xmlns:a16="http://schemas.microsoft.com/office/drawing/2014/main" id="{AEDC982B-E79D-4167-8E48-C202A0557F57}"/>
                      </a:ext>
                    </a:extLst>
                  </p:cNvPr>
                  <p:cNvSpPr/>
                  <p:nvPr/>
                </p:nvSpPr>
                <p:spPr bwMode="auto">
                  <a:xfrm>
                    <a:off x="-2158346" y="753823"/>
                    <a:ext cx="39854" cy="469751"/>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1211"/>
                      <a:gd name="connsiteX1" fmla="*/ 45719 w 45719"/>
                      <a:gd name="connsiteY1" fmla="*/ 0 h 431211"/>
                      <a:gd name="connsiteX2" fmla="*/ 38575 w 45719"/>
                      <a:gd name="connsiteY2" fmla="*/ 402636 h 431211"/>
                      <a:gd name="connsiteX3" fmla="*/ 0 w 45719"/>
                      <a:gd name="connsiteY3" fmla="*/ 431211 h 431211"/>
                      <a:gd name="connsiteX4" fmla="*/ 0 w 45719"/>
                      <a:gd name="connsiteY4" fmla="*/ 0 h 431211"/>
                      <a:gd name="connsiteX0" fmla="*/ 0 w 45719"/>
                      <a:gd name="connsiteY0" fmla="*/ 0 h 435015"/>
                      <a:gd name="connsiteX1" fmla="*/ 45719 w 45719"/>
                      <a:gd name="connsiteY1" fmla="*/ 0 h 435015"/>
                      <a:gd name="connsiteX2" fmla="*/ 34369 w 45719"/>
                      <a:gd name="connsiteY2" fmla="*/ 435015 h 435015"/>
                      <a:gd name="connsiteX3" fmla="*/ 0 w 45719"/>
                      <a:gd name="connsiteY3" fmla="*/ 431211 h 435015"/>
                      <a:gd name="connsiteX4" fmla="*/ 0 w 45719"/>
                      <a:gd name="connsiteY4" fmla="*/ 0 h 435015"/>
                      <a:gd name="connsiteX0" fmla="*/ 0 w 35203"/>
                      <a:gd name="connsiteY0" fmla="*/ 0 h 435015"/>
                      <a:gd name="connsiteX1" fmla="*/ 35203 w 35203"/>
                      <a:gd name="connsiteY1" fmla="*/ 28062 h 435015"/>
                      <a:gd name="connsiteX2" fmla="*/ 34369 w 35203"/>
                      <a:gd name="connsiteY2" fmla="*/ 435015 h 435015"/>
                      <a:gd name="connsiteX3" fmla="*/ 0 w 35203"/>
                      <a:gd name="connsiteY3" fmla="*/ 431211 h 435015"/>
                      <a:gd name="connsiteX4" fmla="*/ 0 w 35203"/>
                      <a:gd name="connsiteY4" fmla="*/ 0 h 435015"/>
                      <a:gd name="connsiteX0" fmla="*/ 4206 w 35203"/>
                      <a:gd name="connsiteY0" fmla="*/ 0 h 417747"/>
                      <a:gd name="connsiteX1" fmla="*/ 35203 w 35203"/>
                      <a:gd name="connsiteY1" fmla="*/ 10794 h 417747"/>
                      <a:gd name="connsiteX2" fmla="*/ 34369 w 35203"/>
                      <a:gd name="connsiteY2" fmla="*/ 417747 h 417747"/>
                      <a:gd name="connsiteX3" fmla="*/ 0 w 35203"/>
                      <a:gd name="connsiteY3" fmla="*/ 413943 h 417747"/>
                      <a:gd name="connsiteX4" fmla="*/ 4206 w 35203"/>
                      <a:gd name="connsiteY4" fmla="*/ 0 h 417747"/>
                      <a:gd name="connsiteX0" fmla="*/ 4206 w 35203"/>
                      <a:gd name="connsiteY0" fmla="*/ 0 h 425819"/>
                      <a:gd name="connsiteX1" fmla="*/ 35203 w 35203"/>
                      <a:gd name="connsiteY1" fmla="*/ 10794 h 425819"/>
                      <a:gd name="connsiteX2" fmla="*/ 33058 w 35203"/>
                      <a:gd name="connsiteY2" fmla="*/ 425819 h 425819"/>
                      <a:gd name="connsiteX3" fmla="*/ 0 w 35203"/>
                      <a:gd name="connsiteY3" fmla="*/ 413943 h 425819"/>
                      <a:gd name="connsiteX4" fmla="*/ 4206 w 35203"/>
                      <a:gd name="connsiteY4" fmla="*/ 0 h 425819"/>
                      <a:gd name="connsiteX0" fmla="*/ 4206 w 35203"/>
                      <a:gd name="connsiteY0" fmla="*/ 0 h 425819"/>
                      <a:gd name="connsiteX1" fmla="*/ 35203 w 35203"/>
                      <a:gd name="connsiteY1" fmla="*/ 20211 h 425819"/>
                      <a:gd name="connsiteX2" fmla="*/ 33058 w 35203"/>
                      <a:gd name="connsiteY2" fmla="*/ 425819 h 425819"/>
                      <a:gd name="connsiteX3" fmla="*/ 0 w 35203"/>
                      <a:gd name="connsiteY3" fmla="*/ 413943 h 425819"/>
                      <a:gd name="connsiteX4" fmla="*/ 4206 w 35203"/>
                      <a:gd name="connsiteY4" fmla="*/ 0 h 425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03" h="425819">
                        <a:moveTo>
                          <a:pt x="4206" y="0"/>
                        </a:moveTo>
                        <a:lnTo>
                          <a:pt x="35203" y="20211"/>
                        </a:lnTo>
                        <a:lnTo>
                          <a:pt x="33058" y="425819"/>
                        </a:lnTo>
                        <a:lnTo>
                          <a:pt x="0" y="413943"/>
                        </a:lnTo>
                        <a:lnTo>
                          <a:pt x="4206" y="0"/>
                        </a:ln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24" name="Rectangle 4098">
                    <a:extLst>
                      <a:ext uri="{FF2B5EF4-FFF2-40B4-BE49-F238E27FC236}">
                        <a16:creationId xmlns:a16="http://schemas.microsoft.com/office/drawing/2014/main" id="{A95E0B8D-3CFA-48B4-89D3-5708C9FA523B}"/>
                      </a:ext>
                    </a:extLst>
                  </p:cNvPr>
                  <p:cNvSpPr/>
                  <p:nvPr/>
                </p:nvSpPr>
                <p:spPr bwMode="auto">
                  <a:xfrm>
                    <a:off x="-2308678" y="741806"/>
                    <a:ext cx="36576" cy="323820"/>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25" name="Rectangle 4098">
                    <a:extLst>
                      <a:ext uri="{FF2B5EF4-FFF2-40B4-BE49-F238E27FC236}">
                        <a16:creationId xmlns:a16="http://schemas.microsoft.com/office/drawing/2014/main" id="{2A34652B-FA84-41D6-A71C-356D6188D4AD}"/>
                      </a:ext>
                    </a:extLst>
                  </p:cNvPr>
                  <p:cNvSpPr/>
                  <p:nvPr/>
                </p:nvSpPr>
                <p:spPr bwMode="auto">
                  <a:xfrm>
                    <a:off x="-2079843" y="855554"/>
                    <a:ext cx="36576" cy="360173"/>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39906"/>
                      <a:gd name="connsiteX1" fmla="*/ 41186 w 41186"/>
                      <a:gd name="connsiteY1" fmla="*/ 31682 h 439906"/>
                      <a:gd name="connsiteX2" fmla="*/ 39040 w 41186"/>
                      <a:gd name="connsiteY2" fmla="*/ 436080 h 439906"/>
                      <a:gd name="connsiteX3" fmla="*/ 230 w 41186"/>
                      <a:gd name="connsiteY3" fmla="*/ 439906 h 439906"/>
                      <a:gd name="connsiteX4" fmla="*/ 229 w 41186"/>
                      <a:gd name="connsiteY4" fmla="*/ 0 h 439906"/>
                      <a:gd name="connsiteX0" fmla="*/ 229 w 41186"/>
                      <a:gd name="connsiteY0" fmla="*/ 0 h 460015"/>
                      <a:gd name="connsiteX1" fmla="*/ 41186 w 41186"/>
                      <a:gd name="connsiteY1" fmla="*/ 31682 h 460015"/>
                      <a:gd name="connsiteX2" fmla="*/ 39040 w 41186"/>
                      <a:gd name="connsiteY2" fmla="*/ 436080 h 460015"/>
                      <a:gd name="connsiteX3" fmla="*/ 230 w 41186"/>
                      <a:gd name="connsiteY3" fmla="*/ 460015 h 460015"/>
                      <a:gd name="connsiteX4" fmla="*/ 229 w 41186"/>
                      <a:gd name="connsiteY4" fmla="*/ 0 h 460015"/>
                      <a:gd name="connsiteX0" fmla="*/ 2257 w 41068"/>
                      <a:gd name="connsiteY0" fmla="*/ 0 h 506938"/>
                      <a:gd name="connsiteX1" fmla="*/ 41068 w 41068"/>
                      <a:gd name="connsiteY1" fmla="*/ 78605 h 506938"/>
                      <a:gd name="connsiteX2" fmla="*/ 38922 w 41068"/>
                      <a:gd name="connsiteY2" fmla="*/ 483003 h 506938"/>
                      <a:gd name="connsiteX3" fmla="*/ 112 w 41068"/>
                      <a:gd name="connsiteY3" fmla="*/ 506938 h 506938"/>
                      <a:gd name="connsiteX4" fmla="*/ 2257 w 41068"/>
                      <a:gd name="connsiteY4" fmla="*/ 0 h 506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68" h="506938">
                        <a:moveTo>
                          <a:pt x="2257" y="0"/>
                        </a:moveTo>
                        <a:lnTo>
                          <a:pt x="41068" y="78605"/>
                        </a:lnTo>
                        <a:cubicBezTo>
                          <a:pt x="40353" y="213404"/>
                          <a:pt x="39637" y="348204"/>
                          <a:pt x="38922" y="483003"/>
                        </a:cubicBezTo>
                        <a:lnTo>
                          <a:pt x="112" y="506938"/>
                        </a:lnTo>
                        <a:cubicBezTo>
                          <a:pt x="-682" y="360820"/>
                          <a:pt x="3051" y="146118"/>
                          <a:pt x="2257"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121" name="Rectangle 4098">
                  <a:extLst>
                    <a:ext uri="{FF2B5EF4-FFF2-40B4-BE49-F238E27FC236}">
                      <a16:creationId xmlns:a16="http://schemas.microsoft.com/office/drawing/2014/main" id="{7C80066A-B11C-47D6-B3F2-D3749E7361E5}"/>
                    </a:ext>
                  </a:extLst>
                </p:cNvPr>
                <p:cNvSpPr/>
                <p:nvPr/>
              </p:nvSpPr>
              <p:spPr bwMode="auto">
                <a:xfrm>
                  <a:off x="8738635" y="4799880"/>
                  <a:ext cx="70201" cy="43814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113" name="Freeform: Shape 112">
                <a:extLst>
                  <a:ext uri="{FF2B5EF4-FFF2-40B4-BE49-F238E27FC236}">
                    <a16:creationId xmlns:a16="http://schemas.microsoft.com/office/drawing/2014/main" id="{6900E8A4-859F-4EC1-B8C9-2B4B42E5BFCC}"/>
                  </a:ext>
                </a:extLst>
              </p:cNvPr>
              <p:cNvSpPr/>
              <p:nvPr/>
            </p:nvSpPr>
            <p:spPr bwMode="auto">
              <a:xfrm>
                <a:off x="8068101" y="5392335"/>
                <a:ext cx="240470" cy="334018"/>
              </a:xfrm>
              <a:custGeom>
                <a:avLst/>
                <a:gdLst>
                  <a:gd name="connsiteX0" fmla="*/ 188056 w 240470"/>
                  <a:gd name="connsiteY0" fmla="*/ 0 h 334018"/>
                  <a:gd name="connsiteX1" fmla="*/ 213083 w 240470"/>
                  <a:gd name="connsiteY1" fmla="*/ 53554 h 334018"/>
                  <a:gd name="connsiteX2" fmla="*/ 240470 w 240470"/>
                  <a:gd name="connsiteY2" fmla="*/ 110376 h 334018"/>
                  <a:gd name="connsiteX3" fmla="*/ 185055 w 240470"/>
                  <a:gd name="connsiteY3" fmla="*/ 169998 h 334018"/>
                  <a:gd name="connsiteX4" fmla="*/ 155845 w 240470"/>
                  <a:gd name="connsiteY4" fmla="*/ 200594 h 334018"/>
                  <a:gd name="connsiteX5" fmla="*/ 126893 w 240470"/>
                  <a:gd name="connsiteY5" fmla="*/ 229255 h 334018"/>
                  <a:gd name="connsiteX6" fmla="*/ 96440 w 240470"/>
                  <a:gd name="connsiteY6" fmla="*/ 258702 h 334018"/>
                  <a:gd name="connsiteX7" fmla="*/ 64998 w 240470"/>
                  <a:gd name="connsiteY7" fmla="*/ 285062 h 334018"/>
                  <a:gd name="connsiteX8" fmla="*/ 32312 w 240470"/>
                  <a:gd name="connsiteY8" fmla="*/ 310273 h 334018"/>
                  <a:gd name="connsiteX9" fmla="*/ 0 w 240470"/>
                  <a:gd name="connsiteY9" fmla="*/ 334018 h 334018"/>
                  <a:gd name="connsiteX10" fmla="*/ 0 w 240470"/>
                  <a:gd name="connsiteY10" fmla="*/ 193589 h 334018"/>
                  <a:gd name="connsiteX11" fmla="*/ 51187 w 240470"/>
                  <a:gd name="connsiteY11" fmla="*/ 136472 h 334018"/>
                  <a:gd name="connsiteX12" fmla="*/ 85157 w 240470"/>
                  <a:gd name="connsiteY12" fmla="*/ 101583 h 334018"/>
                  <a:gd name="connsiteX13" fmla="*/ 117626 w 240470"/>
                  <a:gd name="connsiteY13" fmla="*/ 67479 h 334018"/>
                  <a:gd name="connsiteX14" fmla="*/ 151596 w 240470"/>
                  <a:gd name="connsiteY14" fmla="*/ 32589 h 334018"/>
                  <a:gd name="connsiteX15" fmla="*/ 188056 w 240470"/>
                  <a:gd name="connsiteY15" fmla="*/ 0 h 334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0470" h="334018">
                    <a:moveTo>
                      <a:pt x="188056" y="0"/>
                    </a:moveTo>
                    <a:lnTo>
                      <a:pt x="213083" y="53554"/>
                    </a:lnTo>
                    <a:lnTo>
                      <a:pt x="240470" y="110376"/>
                    </a:lnTo>
                    <a:lnTo>
                      <a:pt x="185055" y="169998"/>
                    </a:lnTo>
                    <a:lnTo>
                      <a:pt x="155845" y="200594"/>
                    </a:lnTo>
                    <a:lnTo>
                      <a:pt x="126893" y="229255"/>
                    </a:lnTo>
                    <a:lnTo>
                      <a:pt x="96440" y="258702"/>
                    </a:lnTo>
                    <a:lnTo>
                      <a:pt x="64998" y="285062"/>
                    </a:lnTo>
                    <a:lnTo>
                      <a:pt x="32312" y="310273"/>
                    </a:lnTo>
                    <a:lnTo>
                      <a:pt x="0" y="334018"/>
                    </a:lnTo>
                    <a:lnTo>
                      <a:pt x="0" y="193589"/>
                    </a:lnTo>
                    <a:lnTo>
                      <a:pt x="51187" y="136472"/>
                    </a:lnTo>
                    <a:lnTo>
                      <a:pt x="85157" y="101583"/>
                    </a:lnTo>
                    <a:lnTo>
                      <a:pt x="117626" y="67479"/>
                    </a:lnTo>
                    <a:lnTo>
                      <a:pt x="151596" y="32589"/>
                    </a:lnTo>
                    <a:lnTo>
                      <a:pt x="188056" y="0"/>
                    </a:lnTo>
                    <a:close/>
                  </a:path>
                </a:pathLst>
              </a:custGeom>
              <a:grpFill/>
              <a:ln w="0">
                <a:noFill/>
                <a:miter lim="800000"/>
                <a:headEnd/>
                <a:tailEnd/>
              </a:ln>
            </p:spPr>
            <p:txBody>
              <a:bodyPr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130" name="Group 129">
            <a:extLst>
              <a:ext uri="{FF2B5EF4-FFF2-40B4-BE49-F238E27FC236}">
                <a16:creationId xmlns:a16="http://schemas.microsoft.com/office/drawing/2014/main" id="{43EB36BD-23BD-401F-A804-7622B119087F}"/>
              </a:ext>
            </a:extLst>
          </p:cNvPr>
          <p:cNvGrpSpPr/>
          <p:nvPr/>
        </p:nvGrpSpPr>
        <p:grpSpPr>
          <a:xfrm rot="162851">
            <a:off x="640105" y="2803697"/>
            <a:ext cx="2269583" cy="456241"/>
            <a:chOff x="648624" y="1869343"/>
            <a:chExt cx="2945541" cy="592125"/>
          </a:xfrm>
        </p:grpSpPr>
        <p:grpSp>
          <p:nvGrpSpPr>
            <p:cNvPr id="131" name="Group 130">
              <a:extLst>
                <a:ext uri="{FF2B5EF4-FFF2-40B4-BE49-F238E27FC236}">
                  <a16:creationId xmlns:a16="http://schemas.microsoft.com/office/drawing/2014/main" id="{AB484522-7F23-42D2-AF90-0E381698AF33}"/>
                </a:ext>
              </a:extLst>
            </p:cNvPr>
            <p:cNvGrpSpPr/>
            <p:nvPr/>
          </p:nvGrpSpPr>
          <p:grpSpPr>
            <a:xfrm rot="20990365">
              <a:off x="648624" y="1869343"/>
              <a:ext cx="1695529" cy="592125"/>
              <a:chOff x="8010137" y="5199552"/>
              <a:chExt cx="2296430" cy="801976"/>
            </a:xfrm>
            <a:solidFill>
              <a:schemeClr val="bg2"/>
            </a:solidFill>
          </p:grpSpPr>
          <p:sp>
            <p:nvSpPr>
              <p:cNvPr id="151" name="Rectangle 4098">
                <a:extLst>
                  <a:ext uri="{FF2B5EF4-FFF2-40B4-BE49-F238E27FC236}">
                    <a16:creationId xmlns:a16="http://schemas.microsoft.com/office/drawing/2014/main" id="{9B9A7F68-6D97-401E-8F43-D8B5F654AE9B}"/>
                  </a:ext>
                </a:extLst>
              </p:cNvPr>
              <p:cNvSpPr/>
              <p:nvPr/>
            </p:nvSpPr>
            <p:spPr bwMode="auto">
              <a:xfrm rot="453588">
                <a:off x="8118829" y="5199552"/>
                <a:ext cx="70201" cy="37486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68784"/>
                  <a:gd name="connsiteX1" fmla="*/ 41186 w 41186"/>
                  <a:gd name="connsiteY1" fmla="*/ 31682 h 468784"/>
                  <a:gd name="connsiteX2" fmla="*/ 41186 w 41186"/>
                  <a:gd name="connsiteY2" fmla="*/ 462893 h 468784"/>
                  <a:gd name="connsiteX3" fmla="*/ 230 w 41186"/>
                  <a:gd name="connsiteY3" fmla="*/ 468784 h 468784"/>
                  <a:gd name="connsiteX4" fmla="*/ 229 w 41186"/>
                  <a:gd name="connsiteY4" fmla="*/ 0 h 468784"/>
                  <a:gd name="connsiteX0" fmla="*/ 229 w 41186"/>
                  <a:gd name="connsiteY0" fmla="*/ 0 h 468784"/>
                  <a:gd name="connsiteX1" fmla="*/ 41186 w 41186"/>
                  <a:gd name="connsiteY1" fmla="*/ 31682 h 468784"/>
                  <a:gd name="connsiteX2" fmla="*/ 29750 w 41186"/>
                  <a:gd name="connsiteY2" fmla="*/ 462893 h 468784"/>
                  <a:gd name="connsiteX3" fmla="*/ 230 w 41186"/>
                  <a:gd name="connsiteY3" fmla="*/ 468784 h 468784"/>
                  <a:gd name="connsiteX4" fmla="*/ 229 w 41186"/>
                  <a:gd name="connsiteY4" fmla="*/ 0 h 468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68784">
                    <a:moveTo>
                      <a:pt x="229" y="0"/>
                    </a:moveTo>
                    <a:lnTo>
                      <a:pt x="41186" y="31682"/>
                    </a:lnTo>
                    <a:lnTo>
                      <a:pt x="29750" y="462893"/>
                    </a:lnTo>
                    <a:lnTo>
                      <a:pt x="230" y="468784"/>
                    </a:lnTo>
                    <a:cubicBezTo>
                      <a:pt x="-564" y="322666"/>
                      <a:pt x="1023" y="146118"/>
                      <a:pt x="22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152" name="Group 151">
                <a:extLst>
                  <a:ext uri="{FF2B5EF4-FFF2-40B4-BE49-F238E27FC236}">
                    <a16:creationId xmlns:a16="http://schemas.microsoft.com/office/drawing/2014/main" id="{74F89604-D30B-40F9-BA8A-A85213E1FDC3}"/>
                  </a:ext>
                </a:extLst>
              </p:cNvPr>
              <p:cNvGrpSpPr/>
              <p:nvPr/>
            </p:nvGrpSpPr>
            <p:grpSpPr>
              <a:xfrm rot="453588">
                <a:off x="8010137" y="5314111"/>
                <a:ext cx="2296430" cy="687417"/>
                <a:chOff x="6601756" y="4762070"/>
                <a:chExt cx="2296430" cy="687417"/>
              </a:xfrm>
              <a:grpFill/>
            </p:grpSpPr>
            <p:sp>
              <p:nvSpPr>
                <p:cNvPr id="154" name="Freeform 79">
                  <a:extLst>
                    <a:ext uri="{FF2B5EF4-FFF2-40B4-BE49-F238E27FC236}">
                      <a16:creationId xmlns:a16="http://schemas.microsoft.com/office/drawing/2014/main" id="{5B689037-1288-4BD6-93AA-0D9BF508F413}"/>
                    </a:ext>
                  </a:extLst>
                </p:cNvPr>
                <p:cNvSpPr>
                  <a:spLocks/>
                </p:cNvSpPr>
                <p:nvPr/>
              </p:nvSpPr>
              <p:spPr bwMode="auto">
                <a:xfrm>
                  <a:off x="6937031" y="4766994"/>
                  <a:ext cx="278385" cy="146457"/>
                </a:xfrm>
                <a:custGeom>
                  <a:avLst/>
                  <a:gdLst>
                    <a:gd name="T0" fmla="*/ 44 w 201"/>
                    <a:gd name="T1" fmla="*/ 150 h 150"/>
                    <a:gd name="T2" fmla="*/ 44 w 201"/>
                    <a:gd name="T3" fmla="*/ 150 h 150"/>
                    <a:gd name="T4" fmla="*/ 62 w 201"/>
                    <a:gd name="T5" fmla="*/ 122 h 150"/>
                    <a:gd name="T6" fmla="*/ 80 w 201"/>
                    <a:gd name="T7" fmla="*/ 96 h 150"/>
                    <a:gd name="T8" fmla="*/ 98 w 201"/>
                    <a:gd name="T9" fmla="*/ 74 h 150"/>
                    <a:gd name="T10" fmla="*/ 107 w 201"/>
                    <a:gd name="T11" fmla="*/ 64 h 150"/>
                    <a:gd name="T12" fmla="*/ 117 w 201"/>
                    <a:gd name="T13" fmla="*/ 55 h 150"/>
                    <a:gd name="T14" fmla="*/ 126 w 201"/>
                    <a:gd name="T15" fmla="*/ 46 h 150"/>
                    <a:gd name="T16" fmla="*/ 136 w 201"/>
                    <a:gd name="T17" fmla="*/ 39 h 150"/>
                    <a:gd name="T18" fmla="*/ 146 w 201"/>
                    <a:gd name="T19" fmla="*/ 32 h 150"/>
                    <a:gd name="T20" fmla="*/ 156 w 201"/>
                    <a:gd name="T21" fmla="*/ 27 h 150"/>
                    <a:gd name="T22" fmla="*/ 167 w 201"/>
                    <a:gd name="T23" fmla="*/ 23 h 150"/>
                    <a:gd name="T24" fmla="*/ 177 w 201"/>
                    <a:gd name="T25" fmla="*/ 20 h 150"/>
                    <a:gd name="T26" fmla="*/ 189 w 201"/>
                    <a:gd name="T27" fmla="*/ 18 h 150"/>
                    <a:gd name="T28" fmla="*/ 200 w 201"/>
                    <a:gd name="T29" fmla="*/ 18 h 150"/>
                    <a:gd name="T30" fmla="*/ 201 w 201"/>
                    <a:gd name="T31" fmla="*/ 0 h 150"/>
                    <a:gd name="T32" fmla="*/ 201 w 201"/>
                    <a:gd name="T33" fmla="*/ 0 h 150"/>
                    <a:gd name="T34" fmla="*/ 185 w 201"/>
                    <a:gd name="T35" fmla="*/ 0 h 150"/>
                    <a:gd name="T36" fmla="*/ 171 w 201"/>
                    <a:gd name="T37" fmla="*/ 1 h 150"/>
                    <a:gd name="T38" fmla="*/ 156 w 201"/>
                    <a:gd name="T39" fmla="*/ 2 h 150"/>
                    <a:gd name="T40" fmla="*/ 143 w 201"/>
                    <a:gd name="T41" fmla="*/ 6 h 150"/>
                    <a:gd name="T42" fmla="*/ 129 w 201"/>
                    <a:gd name="T43" fmla="*/ 9 h 150"/>
                    <a:gd name="T44" fmla="*/ 116 w 201"/>
                    <a:gd name="T45" fmla="*/ 13 h 150"/>
                    <a:gd name="T46" fmla="*/ 102 w 201"/>
                    <a:gd name="T47" fmla="*/ 18 h 150"/>
                    <a:gd name="T48" fmla="*/ 90 w 201"/>
                    <a:gd name="T49" fmla="*/ 23 h 150"/>
                    <a:gd name="T50" fmla="*/ 77 w 201"/>
                    <a:gd name="T51" fmla="*/ 30 h 150"/>
                    <a:gd name="T52" fmla="*/ 65 w 201"/>
                    <a:gd name="T53" fmla="*/ 37 h 150"/>
                    <a:gd name="T54" fmla="*/ 43 w 201"/>
                    <a:gd name="T55" fmla="*/ 53 h 150"/>
                    <a:gd name="T56" fmla="*/ 20 w 201"/>
                    <a:gd name="T57" fmla="*/ 71 h 150"/>
                    <a:gd name="T58" fmla="*/ 0 w 201"/>
                    <a:gd name="T59" fmla="*/ 90 h 150"/>
                    <a:gd name="T60" fmla="*/ 0 w 201"/>
                    <a:gd name="T61" fmla="*/ 90 h 150"/>
                    <a:gd name="T62" fmla="*/ 22 w 201"/>
                    <a:gd name="T63" fmla="*/ 119 h 150"/>
                    <a:gd name="T64" fmla="*/ 34 w 201"/>
                    <a:gd name="T65" fmla="*/ 134 h 150"/>
                    <a:gd name="T66" fmla="*/ 44 w 201"/>
                    <a:gd name="T67" fmla="*/ 150 h 150"/>
                    <a:gd name="T68" fmla="*/ 44 w 201"/>
                    <a:gd name="T69" fmla="*/ 150 h 1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01" h="150">
                      <a:moveTo>
                        <a:pt x="44" y="150"/>
                      </a:moveTo>
                      <a:lnTo>
                        <a:pt x="44" y="150"/>
                      </a:lnTo>
                      <a:lnTo>
                        <a:pt x="62" y="122"/>
                      </a:lnTo>
                      <a:lnTo>
                        <a:pt x="80" y="96"/>
                      </a:lnTo>
                      <a:lnTo>
                        <a:pt x="98" y="74"/>
                      </a:lnTo>
                      <a:lnTo>
                        <a:pt x="107" y="64"/>
                      </a:lnTo>
                      <a:lnTo>
                        <a:pt x="117" y="55"/>
                      </a:lnTo>
                      <a:lnTo>
                        <a:pt x="126" y="46"/>
                      </a:lnTo>
                      <a:lnTo>
                        <a:pt x="136" y="39"/>
                      </a:lnTo>
                      <a:lnTo>
                        <a:pt x="146" y="32"/>
                      </a:lnTo>
                      <a:lnTo>
                        <a:pt x="156" y="27"/>
                      </a:lnTo>
                      <a:lnTo>
                        <a:pt x="167" y="23"/>
                      </a:lnTo>
                      <a:lnTo>
                        <a:pt x="177" y="20"/>
                      </a:lnTo>
                      <a:lnTo>
                        <a:pt x="189" y="18"/>
                      </a:lnTo>
                      <a:lnTo>
                        <a:pt x="200" y="18"/>
                      </a:lnTo>
                      <a:lnTo>
                        <a:pt x="201" y="0"/>
                      </a:lnTo>
                      <a:lnTo>
                        <a:pt x="185" y="0"/>
                      </a:lnTo>
                      <a:lnTo>
                        <a:pt x="171" y="1"/>
                      </a:lnTo>
                      <a:lnTo>
                        <a:pt x="156" y="2"/>
                      </a:lnTo>
                      <a:lnTo>
                        <a:pt x="143" y="6"/>
                      </a:lnTo>
                      <a:lnTo>
                        <a:pt x="129" y="9"/>
                      </a:lnTo>
                      <a:lnTo>
                        <a:pt x="116" y="13"/>
                      </a:lnTo>
                      <a:lnTo>
                        <a:pt x="102" y="18"/>
                      </a:lnTo>
                      <a:lnTo>
                        <a:pt x="90" y="23"/>
                      </a:lnTo>
                      <a:lnTo>
                        <a:pt x="77" y="30"/>
                      </a:lnTo>
                      <a:lnTo>
                        <a:pt x="65" y="37"/>
                      </a:lnTo>
                      <a:lnTo>
                        <a:pt x="43" y="53"/>
                      </a:lnTo>
                      <a:lnTo>
                        <a:pt x="20" y="71"/>
                      </a:lnTo>
                      <a:lnTo>
                        <a:pt x="0" y="90"/>
                      </a:lnTo>
                      <a:lnTo>
                        <a:pt x="22" y="119"/>
                      </a:lnTo>
                      <a:lnTo>
                        <a:pt x="34" y="134"/>
                      </a:lnTo>
                      <a:lnTo>
                        <a:pt x="44"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55" name="Freeform 83">
                  <a:extLst>
                    <a:ext uri="{FF2B5EF4-FFF2-40B4-BE49-F238E27FC236}">
                      <a16:creationId xmlns:a16="http://schemas.microsoft.com/office/drawing/2014/main" id="{40D397CF-5DA2-4F84-9F7E-464831307A8D}"/>
                    </a:ext>
                  </a:extLst>
                </p:cNvPr>
                <p:cNvSpPr>
                  <a:spLocks/>
                </p:cNvSpPr>
                <p:nvPr/>
              </p:nvSpPr>
              <p:spPr bwMode="auto">
                <a:xfrm>
                  <a:off x="6934261" y="4766994"/>
                  <a:ext cx="1638452" cy="682493"/>
                </a:xfrm>
                <a:custGeom>
                  <a:avLst/>
                  <a:gdLst>
                    <a:gd name="T0" fmla="*/ 816 w 1183"/>
                    <a:gd name="T1" fmla="*/ 681 h 699"/>
                    <a:gd name="T2" fmla="*/ 852 w 1183"/>
                    <a:gd name="T3" fmla="*/ 670 h 699"/>
                    <a:gd name="T4" fmla="*/ 885 w 1183"/>
                    <a:gd name="T5" fmla="*/ 646 h 699"/>
                    <a:gd name="T6" fmla="*/ 917 w 1183"/>
                    <a:gd name="T7" fmla="*/ 613 h 699"/>
                    <a:gd name="T8" fmla="*/ 956 w 1183"/>
                    <a:gd name="T9" fmla="*/ 554 h 699"/>
                    <a:gd name="T10" fmla="*/ 1012 w 1183"/>
                    <a:gd name="T11" fmla="*/ 448 h 699"/>
                    <a:gd name="T12" fmla="*/ 1090 w 1183"/>
                    <a:gd name="T13" fmla="*/ 289 h 699"/>
                    <a:gd name="T14" fmla="*/ 1134 w 1183"/>
                    <a:gd name="T15" fmla="*/ 213 h 699"/>
                    <a:gd name="T16" fmla="*/ 1183 w 1183"/>
                    <a:gd name="T17" fmla="*/ 316 h 699"/>
                    <a:gd name="T18" fmla="*/ 1112 w 1183"/>
                    <a:gd name="T19" fmla="*/ 454 h 699"/>
                    <a:gd name="T20" fmla="*/ 1053 w 1183"/>
                    <a:gd name="T21" fmla="*/ 549 h 699"/>
                    <a:gd name="T22" fmla="*/ 995 w 1183"/>
                    <a:gd name="T23" fmla="*/ 616 h 699"/>
                    <a:gd name="T24" fmla="*/ 957 w 1183"/>
                    <a:gd name="T25" fmla="*/ 649 h 699"/>
                    <a:gd name="T26" fmla="*/ 914 w 1183"/>
                    <a:gd name="T27" fmla="*/ 674 h 699"/>
                    <a:gd name="T28" fmla="*/ 870 w 1183"/>
                    <a:gd name="T29" fmla="*/ 691 h 699"/>
                    <a:gd name="T30" fmla="*/ 820 w 1183"/>
                    <a:gd name="T31" fmla="*/ 699 h 699"/>
                    <a:gd name="T32" fmla="*/ 786 w 1183"/>
                    <a:gd name="T33" fmla="*/ 699 h 699"/>
                    <a:gd name="T34" fmla="*/ 740 w 1183"/>
                    <a:gd name="T35" fmla="*/ 691 h 699"/>
                    <a:gd name="T36" fmla="*/ 699 w 1183"/>
                    <a:gd name="T37" fmla="*/ 675 h 699"/>
                    <a:gd name="T38" fmla="*/ 660 w 1183"/>
                    <a:gd name="T39" fmla="*/ 654 h 699"/>
                    <a:gd name="T40" fmla="*/ 614 w 1183"/>
                    <a:gd name="T41" fmla="*/ 615 h 699"/>
                    <a:gd name="T42" fmla="*/ 553 w 1183"/>
                    <a:gd name="T43" fmla="*/ 540 h 699"/>
                    <a:gd name="T44" fmla="*/ 500 w 1183"/>
                    <a:gd name="T45" fmla="*/ 453 h 699"/>
                    <a:gd name="T46" fmla="*/ 453 w 1183"/>
                    <a:gd name="T47" fmla="*/ 358 h 699"/>
                    <a:gd name="T48" fmla="*/ 351 w 1183"/>
                    <a:gd name="T49" fmla="*/ 150 h 699"/>
                    <a:gd name="T50" fmla="*/ 306 w 1183"/>
                    <a:gd name="T51" fmla="*/ 82 h 699"/>
                    <a:gd name="T52" fmla="*/ 266 w 1183"/>
                    <a:gd name="T53" fmla="*/ 41 h 699"/>
                    <a:gd name="T54" fmla="*/ 239 w 1183"/>
                    <a:gd name="T55" fmla="*/ 26 h 699"/>
                    <a:gd name="T56" fmla="*/ 211 w 1183"/>
                    <a:gd name="T57" fmla="*/ 19 h 699"/>
                    <a:gd name="T58" fmla="*/ 190 w 1183"/>
                    <a:gd name="T59" fmla="*/ 19 h 699"/>
                    <a:gd name="T60" fmla="*/ 157 w 1183"/>
                    <a:gd name="T61" fmla="*/ 28 h 699"/>
                    <a:gd name="T62" fmla="*/ 127 w 1183"/>
                    <a:gd name="T63" fmla="*/ 46 h 699"/>
                    <a:gd name="T64" fmla="*/ 99 w 1183"/>
                    <a:gd name="T65" fmla="*/ 74 h 699"/>
                    <a:gd name="T66" fmla="*/ 45 w 1183"/>
                    <a:gd name="T67" fmla="*/ 151 h 699"/>
                    <a:gd name="T68" fmla="*/ 23 w 1183"/>
                    <a:gd name="T69" fmla="*/ 120 h 699"/>
                    <a:gd name="T70" fmla="*/ 21 w 1183"/>
                    <a:gd name="T71" fmla="*/ 71 h 699"/>
                    <a:gd name="T72" fmla="*/ 78 w 1183"/>
                    <a:gd name="T73" fmla="*/ 30 h 699"/>
                    <a:gd name="T74" fmla="*/ 115 w 1183"/>
                    <a:gd name="T75" fmla="*/ 13 h 699"/>
                    <a:gd name="T76" fmla="*/ 157 w 1183"/>
                    <a:gd name="T77" fmla="*/ 3 h 699"/>
                    <a:gd name="T78" fmla="*/ 201 w 1183"/>
                    <a:gd name="T79" fmla="*/ 0 h 699"/>
                    <a:gd name="T80" fmla="*/ 233 w 1183"/>
                    <a:gd name="T81" fmla="*/ 2 h 699"/>
                    <a:gd name="T82" fmla="*/ 277 w 1183"/>
                    <a:gd name="T83" fmla="*/ 12 h 699"/>
                    <a:gd name="T84" fmla="*/ 318 w 1183"/>
                    <a:gd name="T85" fmla="*/ 30 h 699"/>
                    <a:gd name="T86" fmla="*/ 356 w 1183"/>
                    <a:gd name="T87" fmla="*/ 55 h 699"/>
                    <a:gd name="T88" fmla="*/ 412 w 1183"/>
                    <a:gd name="T89" fmla="*/ 107 h 699"/>
                    <a:gd name="T90" fmla="*/ 469 w 1183"/>
                    <a:gd name="T91" fmla="*/ 187 h 699"/>
                    <a:gd name="T92" fmla="*/ 520 w 1183"/>
                    <a:gd name="T93" fmla="*/ 278 h 699"/>
                    <a:gd name="T94" fmla="*/ 622 w 1183"/>
                    <a:gd name="T95" fmla="*/ 495 h 699"/>
                    <a:gd name="T96" fmla="*/ 665 w 1183"/>
                    <a:gd name="T97" fmla="*/ 575 h 699"/>
                    <a:gd name="T98" fmla="*/ 711 w 1183"/>
                    <a:gd name="T99" fmla="*/ 636 h 699"/>
                    <a:gd name="T100" fmla="*/ 745 w 1183"/>
                    <a:gd name="T101" fmla="*/ 664 h 699"/>
                    <a:gd name="T102" fmla="*/ 773 w 1183"/>
                    <a:gd name="T103" fmla="*/ 677 h 699"/>
                    <a:gd name="T104" fmla="*/ 802 w 1183"/>
                    <a:gd name="T105" fmla="*/ 681 h 6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3" h="699">
                      <a:moveTo>
                        <a:pt x="802" y="681"/>
                      </a:moveTo>
                      <a:lnTo>
                        <a:pt x="802" y="681"/>
                      </a:lnTo>
                      <a:lnTo>
                        <a:pt x="816" y="681"/>
                      </a:lnTo>
                      <a:lnTo>
                        <a:pt x="828" y="679"/>
                      </a:lnTo>
                      <a:lnTo>
                        <a:pt x="840" y="674"/>
                      </a:lnTo>
                      <a:lnTo>
                        <a:pt x="852" y="670"/>
                      </a:lnTo>
                      <a:lnTo>
                        <a:pt x="863" y="663"/>
                      </a:lnTo>
                      <a:lnTo>
                        <a:pt x="874" y="655"/>
                      </a:lnTo>
                      <a:lnTo>
                        <a:pt x="885" y="646"/>
                      </a:lnTo>
                      <a:lnTo>
                        <a:pt x="895" y="636"/>
                      </a:lnTo>
                      <a:lnTo>
                        <a:pt x="907" y="625"/>
                      </a:lnTo>
                      <a:lnTo>
                        <a:pt x="917" y="613"/>
                      </a:lnTo>
                      <a:lnTo>
                        <a:pt x="927" y="599"/>
                      </a:lnTo>
                      <a:lnTo>
                        <a:pt x="936" y="586"/>
                      </a:lnTo>
                      <a:lnTo>
                        <a:pt x="956" y="554"/>
                      </a:lnTo>
                      <a:lnTo>
                        <a:pt x="974" y="522"/>
                      </a:lnTo>
                      <a:lnTo>
                        <a:pt x="993" y="486"/>
                      </a:lnTo>
                      <a:lnTo>
                        <a:pt x="1012" y="448"/>
                      </a:lnTo>
                      <a:lnTo>
                        <a:pt x="1050" y="370"/>
                      </a:lnTo>
                      <a:lnTo>
                        <a:pt x="1070" y="329"/>
                      </a:lnTo>
                      <a:lnTo>
                        <a:pt x="1090" y="289"/>
                      </a:lnTo>
                      <a:lnTo>
                        <a:pt x="1111" y="251"/>
                      </a:lnTo>
                      <a:lnTo>
                        <a:pt x="1134" y="213"/>
                      </a:lnTo>
                      <a:lnTo>
                        <a:pt x="1158" y="263"/>
                      </a:lnTo>
                      <a:lnTo>
                        <a:pt x="1183" y="316"/>
                      </a:lnTo>
                      <a:lnTo>
                        <a:pt x="1148" y="385"/>
                      </a:lnTo>
                      <a:lnTo>
                        <a:pt x="1131" y="420"/>
                      </a:lnTo>
                      <a:lnTo>
                        <a:pt x="1112" y="454"/>
                      </a:lnTo>
                      <a:lnTo>
                        <a:pt x="1093" y="486"/>
                      </a:lnTo>
                      <a:lnTo>
                        <a:pt x="1074" y="519"/>
                      </a:lnTo>
                      <a:lnTo>
                        <a:pt x="1053" y="549"/>
                      </a:lnTo>
                      <a:lnTo>
                        <a:pt x="1030" y="577"/>
                      </a:lnTo>
                      <a:lnTo>
                        <a:pt x="1008" y="604"/>
                      </a:lnTo>
                      <a:lnTo>
                        <a:pt x="995" y="616"/>
                      </a:lnTo>
                      <a:lnTo>
                        <a:pt x="983" y="627"/>
                      </a:lnTo>
                      <a:lnTo>
                        <a:pt x="970" y="639"/>
                      </a:lnTo>
                      <a:lnTo>
                        <a:pt x="957" y="649"/>
                      </a:lnTo>
                      <a:lnTo>
                        <a:pt x="944" y="658"/>
                      </a:lnTo>
                      <a:lnTo>
                        <a:pt x="929" y="667"/>
                      </a:lnTo>
                      <a:lnTo>
                        <a:pt x="914" y="674"/>
                      </a:lnTo>
                      <a:lnTo>
                        <a:pt x="900" y="681"/>
                      </a:lnTo>
                      <a:lnTo>
                        <a:pt x="885" y="687"/>
                      </a:lnTo>
                      <a:lnTo>
                        <a:pt x="870" y="691"/>
                      </a:lnTo>
                      <a:lnTo>
                        <a:pt x="854" y="695"/>
                      </a:lnTo>
                      <a:lnTo>
                        <a:pt x="837" y="698"/>
                      </a:lnTo>
                      <a:lnTo>
                        <a:pt x="820" y="699"/>
                      </a:lnTo>
                      <a:lnTo>
                        <a:pt x="802" y="699"/>
                      </a:lnTo>
                      <a:lnTo>
                        <a:pt x="786" y="699"/>
                      </a:lnTo>
                      <a:lnTo>
                        <a:pt x="771" y="697"/>
                      </a:lnTo>
                      <a:lnTo>
                        <a:pt x="755" y="695"/>
                      </a:lnTo>
                      <a:lnTo>
                        <a:pt x="740" y="691"/>
                      </a:lnTo>
                      <a:lnTo>
                        <a:pt x="727" y="687"/>
                      </a:lnTo>
                      <a:lnTo>
                        <a:pt x="712" y="682"/>
                      </a:lnTo>
                      <a:lnTo>
                        <a:pt x="699" y="675"/>
                      </a:lnTo>
                      <a:lnTo>
                        <a:pt x="685" y="669"/>
                      </a:lnTo>
                      <a:lnTo>
                        <a:pt x="673" y="662"/>
                      </a:lnTo>
                      <a:lnTo>
                        <a:pt x="660" y="654"/>
                      </a:lnTo>
                      <a:lnTo>
                        <a:pt x="648" y="645"/>
                      </a:lnTo>
                      <a:lnTo>
                        <a:pt x="637" y="635"/>
                      </a:lnTo>
                      <a:lnTo>
                        <a:pt x="614" y="615"/>
                      </a:lnTo>
                      <a:lnTo>
                        <a:pt x="592" y="591"/>
                      </a:lnTo>
                      <a:lnTo>
                        <a:pt x="572" y="567"/>
                      </a:lnTo>
                      <a:lnTo>
                        <a:pt x="553" y="540"/>
                      </a:lnTo>
                      <a:lnTo>
                        <a:pt x="535" y="512"/>
                      </a:lnTo>
                      <a:lnTo>
                        <a:pt x="517" y="483"/>
                      </a:lnTo>
                      <a:lnTo>
                        <a:pt x="500" y="453"/>
                      </a:lnTo>
                      <a:lnTo>
                        <a:pt x="484" y="422"/>
                      </a:lnTo>
                      <a:lnTo>
                        <a:pt x="453" y="358"/>
                      </a:lnTo>
                      <a:lnTo>
                        <a:pt x="395" y="234"/>
                      </a:lnTo>
                      <a:lnTo>
                        <a:pt x="366" y="177"/>
                      </a:lnTo>
                      <a:lnTo>
                        <a:pt x="351" y="150"/>
                      </a:lnTo>
                      <a:lnTo>
                        <a:pt x="337" y="125"/>
                      </a:lnTo>
                      <a:lnTo>
                        <a:pt x="322" y="102"/>
                      </a:lnTo>
                      <a:lnTo>
                        <a:pt x="306" y="82"/>
                      </a:lnTo>
                      <a:lnTo>
                        <a:pt x="291" y="64"/>
                      </a:lnTo>
                      <a:lnTo>
                        <a:pt x="275" y="48"/>
                      </a:lnTo>
                      <a:lnTo>
                        <a:pt x="266" y="41"/>
                      </a:lnTo>
                      <a:lnTo>
                        <a:pt x="257" y="36"/>
                      </a:lnTo>
                      <a:lnTo>
                        <a:pt x="248" y="30"/>
                      </a:lnTo>
                      <a:lnTo>
                        <a:pt x="239" y="26"/>
                      </a:lnTo>
                      <a:lnTo>
                        <a:pt x="230" y="22"/>
                      </a:lnTo>
                      <a:lnTo>
                        <a:pt x="221" y="20"/>
                      </a:lnTo>
                      <a:lnTo>
                        <a:pt x="211" y="19"/>
                      </a:lnTo>
                      <a:lnTo>
                        <a:pt x="201" y="18"/>
                      </a:lnTo>
                      <a:lnTo>
                        <a:pt x="190" y="19"/>
                      </a:lnTo>
                      <a:lnTo>
                        <a:pt x="178" y="20"/>
                      </a:lnTo>
                      <a:lnTo>
                        <a:pt x="167" y="23"/>
                      </a:lnTo>
                      <a:lnTo>
                        <a:pt x="157" y="28"/>
                      </a:lnTo>
                      <a:lnTo>
                        <a:pt x="147" y="32"/>
                      </a:lnTo>
                      <a:lnTo>
                        <a:pt x="137" y="39"/>
                      </a:lnTo>
                      <a:lnTo>
                        <a:pt x="127" y="46"/>
                      </a:lnTo>
                      <a:lnTo>
                        <a:pt x="117" y="55"/>
                      </a:lnTo>
                      <a:lnTo>
                        <a:pt x="108" y="64"/>
                      </a:lnTo>
                      <a:lnTo>
                        <a:pt x="99" y="74"/>
                      </a:lnTo>
                      <a:lnTo>
                        <a:pt x="79" y="96"/>
                      </a:lnTo>
                      <a:lnTo>
                        <a:pt x="63" y="122"/>
                      </a:lnTo>
                      <a:lnTo>
                        <a:pt x="45" y="151"/>
                      </a:lnTo>
                      <a:lnTo>
                        <a:pt x="34" y="134"/>
                      </a:lnTo>
                      <a:lnTo>
                        <a:pt x="23" y="120"/>
                      </a:lnTo>
                      <a:lnTo>
                        <a:pt x="0" y="91"/>
                      </a:lnTo>
                      <a:lnTo>
                        <a:pt x="21" y="71"/>
                      </a:lnTo>
                      <a:lnTo>
                        <a:pt x="43" y="53"/>
                      </a:lnTo>
                      <a:lnTo>
                        <a:pt x="66" y="37"/>
                      </a:lnTo>
                      <a:lnTo>
                        <a:pt x="78" y="30"/>
                      </a:lnTo>
                      <a:lnTo>
                        <a:pt x="91" y="23"/>
                      </a:lnTo>
                      <a:lnTo>
                        <a:pt x="103" y="18"/>
                      </a:lnTo>
                      <a:lnTo>
                        <a:pt x="115" y="13"/>
                      </a:lnTo>
                      <a:lnTo>
                        <a:pt x="129" y="9"/>
                      </a:lnTo>
                      <a:lnTo>
                        <a:pt x="142" y="6"/>
                      </a:lnTo>
                      <a:lnTo>
                        <a:pt x="157" y="3"/>
                      </a:lnTo>
                      <a:lnTo>
                        <a:pt x="172" y="1"/>
                      </a:lnTo>
                      <a:lnTo>
                        <a:pt x="186" y="0"/>
                      </a:lnTo>
                      <a:lnTo>
                        <a:pt x="201" y="0"/>
                      </a:lnTo>
                      <a:lnTo>
                        <a:pt x="218" y="1"/>
                      </a:lnTo>
                      <a:lnTo>
                        <a:pt x="233" y="2"/>
                      </a:lnTo>
                      <a:lnTo>
                        <a:pt x="248" y="4"/>
                      </a:lnTo>
                      <a:lnTo>
                        <a:pt x="263" y="8"/>
                      </a:lnTo>
                      <a:lnTo>
                        <a:pt x="277" y="12"/>
                      </a:lnTo>
                      <a:lnTo>
                        <a:pt x="292" y="18"/>
                      </a:lnTo>
                      <a:lnTo>
                        <a:pt x="305" y="23"/>
                      </a:lnTo>
                      <a:lnTo>
                        <a:pt x="318" y="30"/>
                      </a:lnTo>
                      <a:lnTo>
                        <a:pt x="331" y="38"/>
                      </a:lnTo>
                      <a:lnTo>
                        <a:pt x="344" y="46"/>
                      </a:lnTo>
                      <a:lnTo>
                        <a:pt x="356" y="55"/>
                      </a:lnTo>
                      <a:lnTo>
                        <a:pt x="367" y="64"/>
                      </a:lnTo>
                      <a:lnTo>
                        <a:pt x="390" y="85"/>
                      </a:lnTo>
                      <a:lnTo>
                        <a:pt x="412" y="107"/>
                      </a:lnTo>
                      <a:lnTo>
                        <a:pt x="432" y="132"/>
                      </a:lnTo>
                      <a:lnTo>
                        <a:pt x="451" y="159"/>
                      </a:lnTo>
                      <a:lnTo>
                        <a:pt x="469" y="187"/>
                      </a:lnTo>
                      <a:lnTo>
                        <a:pt x="487" y="216"/>
                      </a:lnTo>
                      <a:lnTo>
                        <a:pt x="504" y="246"/>
                      </a:lnTo>
                      <a:lnTo>
                        <a:pt x="520" y="278"/>
                      </a:lnTo>
                      <a:lnTo>
                        <a:pt x="550" y="342"/>
                      </a:lnTo>
                      <a:lnTo>
                        <a:pt x="608" y="466"/>
                      </a:lnTo>
                      <a:lnTo>
                        <a:pt x="622" y="495"/>
                      </a:lnTo>
                      <a:lnTo>
                        <a:pt x="636" y="523"/>
                      </a:lnTo>
                      <a:lnTo>
                        <a:pt x="650" y="550"/>
                      </a:lnTo>
                      <a:lnTo>
                        <a:pt x="665" y="575"/>
                      </a:lnTo>
                      <a:lnTo>
                        <a:pt x="680" y="597"/>
                      </a:lnTo>
                      <a:lnTo>
                        <a:pt x="695" y="618"/>
                      </a:lnTo>
                      <a:lnTo>
                        <a:pt x="711" y="636"/>
                      </a:lnTo>
                      <a:lnTo>
                        <a:pt x="728" y="652"/>
                      </a:lnTo>
                      <a:lnTo>
                        <a:pt x="737" y="659"/>
                      </a:lnTo>
                      <a:lnTo>
                        <a:pt x="745" y="664"/>
                      </a:lnTo>
                      <a:lnTo>
                        <a:pt x="754" y="669"/>
                      </a:lnTo>
                      <a:lnTo>
                        <a:pt x="763" y="673"/>
                      </a:lnTo>
                      <a:lnTo>
                        <a:pt x="773" y="677"/>
                      </a:lnTo>
                      <a:lnTo>
                        <a:pt x="782" y="679"/>
                      </a:lnTo>
                      <a:lnTo>
                        <a:pt x="792" y="681"/>
                      </a:lnTo>
                      <a:lnTo>
                        <a:pt x="802" y="681"/>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56" name="Freeform 84">
                  <a:extLst>
                    <a:ext uri="{FF2B5EF4-FFF2-40B4-BE49-F238E27FC236}">
                      <a16:creationId xmlns:a16="http://schemas.microsoft.com/office/drawing/2014/main" id="{D16F982A-CBB4-475F-AA08-A1C6331E162D}"/>
                    </a:ext>
                  </a:extLst>
                </p:cNvPr>
                <p:cNvSpPr>
                  <a:spLocks/>
                </p:cNvSpPr>
                <p:nvPr/>
              </p:nvSpPr>
              <p:spPr bwMode="auto">
                <a:xfrm>
                  <a:off x="8619801" y="4779687"/>
                  <a:ext cx="278385" cy="146457"/>
                </a:xfrm>
                <a:custGeom>
                  <a:avLst/>
                  <a:gdLst>
                    <a:gd name="T0" fmla="*/ 45 w 201"/>
                    <a:gd name="T1" fmla="*/ 150 h 150"/>
                    <a:gd name="T2" fmla="*/ 45 w 201"/>
                    <a:gd name="T3" fmla="*/ 150 h 150"/>
                    <a:gd name="T4" fmla="*/ 62 w 201"/>
                    <a:gd name="T5" fmla="*/ 122 h 150"/>
                    <a:gd name="T6" fmla="*/ 80 w 201"/>
                    <a:gd name="T7" fmla="*/ 97 h 150"/>
                    <a:gd name="T8" fmla="*/ 98 w 201"/>
                    <a:gd name="T9" fmla="*/ 74 h 150"/>
                    <a:gd name="T10" fmla="*/ 108 w 201"/>
                    <a:gd name="T11" fmla="*/ 64 h 150"/>
                    <a:gd name="T12" fmla="*/ 117 w 201"/>
                    <a:gd name="T13" fmla="*/ 55 h 150"/>
                    <a:gd name="T14" fmla="*/ 127 w 201"/>
                    <a:gd name="T15" fmla="*/ 46 h 150"/>
                    <a:gd name="T16" fmla="*/ 137 w 201"/>
                    <a:gd name="T17" fmla="*/ 40 h 150"/>
                    <a:gd name="T18" fmla="*/ 147 w 201"/>
                    <a:gd name="T19" fmla="*/ 33 h 150"/>
                    <a:gd name="T20" fmla="*/ 157 w 201"/>
                    <a:gd name="T21" fmla="*/ 27 h 150"/>
                    <a:gd name="T22" fmla="*/ 167 w 201"/>
                    <a:gd name="T23" fmla="*/ 24 h 150"/>
                    <a:gd name="T24" fmla="*/ 179 w 201"/>
                    <a:gd name="T25" fmla="*/ 21 h 150"/>
                    <a:gd name="T26" fmla="*/ 190 w 201"/>
                    <a:gd name="T27" fmla="*/ 18 h 150"/>
                    <a:gd name="T28" fmla="*/ 201 w 201"/>
                    <a:gd name="T29" fmla="*/ 18 h 150"/>
                    <a:gd name="T30" fmla="*/ 201 w 201"/>
                    <a:gd name="T31" fmla="*/ 0 h 150"/>
                    <a:gd name="T32" fmla="*/ 201 w 201"/>
                    <a:gd name="T33" fmla="*/ 0 h 150"/>
                    <a:gd name="T34" fmla="*/ 186 w 201"/>
                    <a:gd name="T35" fmla="*/ 0 h 150"/>
                    <a:gd name="T36" fmla="*/ 171 w 201"/>
                    <a:gd name="T37" fmla="*/ 1 h 150"/>
                    <a:gd name="T38" fmla="*/ 157 w 201"/>
                    <a:gd name="T39" fmla="*/ 4 h 150"/>
                    <a:gd name="T40" fmla="*/ 143 w 201"/>
                    <a:gd name="T41" fmla="*/ 6 h 150"/>
                    <a:gd name="T42" fmla="*/ 129 w 201"/>
                    <a:gd name="T43" fmla="*/ 9 h 150"/>
                    <a:gd name="T44" fmla="*/ 116 w 201"/>
                    <a:gd name="T45" fmla="*/ 14 h 150"/>
                    <a:gd name="T46" fmla="*/ 103 w 201"/>
                    <a:gd name="T47" fmla="*/ 18 h 150"/>
                    <a:gd name="T48" fmla="*/ 91 w 201"/>
                    <a:gd name="T49" fmla="*/ 24 h 150"/>
                    <a:gd name="T50" fmla="*/ 78 w 201"/>
                    <a:gd name="T51" fmla="*/ 31 h 150"/>
                    <a:gd name="T52" fmla="*/ 66 w 201"/>
                    <a:gd name="T53" fmla="*/ 37 h 150"/>
                    <a:gd name="T54" fmla="*/ 43 w 201"/>
                    <a:gd name="T55" fmla="*/ 53 h 150"/>
                    <a:gd name="T56" fmla="*/ 21 w 201"/>
                    <a:gd name="T57" fmla="*/ 71 h 150"/>
                    <a:gd name="T58" fmla="*/ 0 w 201"/>
                    <a:gd name="T59" fmla="*/ 91 h 150"/>
                    <a:gd name="T60" fmla="*/ 0 w 201"/>
                    <a:gd name="T61" fmla="*/ 91 h 150"/>
                    <a:gd name="T62" fmla="*/ 23 w 201"/>
                    <a:gd name="T63" fmla="*/ 119 h 150"/>
                    <a:gd name="T64" fmla="*/ 34 w 201"/>
                    <a:gd name="T65" fmla="*/ 135 h 150"/>
                    <a:gd name="T66" fmla="*/ 45 w 201"/>
                    <a:gd name="T67" fmla="*/ 150 h 150"/>
                    <a:gd name="T68" fmla="*/ 45 w 201"/>
                    <a:gd name="T69" fmla="*/ 150 h 1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01" h="150">
                      <a:moveTo>
                        <a:pt x="45" y="150"/>
                      </a:moveTo>
                      <a:lnTo>
                        <a:pt x="45" y="150"/>
                      </a:lnTo>
                      <a:lnTo>
                        <a:pt x="62" y="122"/>
                      </a:lnTo>
                      <a:lnTo>
                        <a:pt x="80" y="97"/>
                      </a:lnTo>
                      <a:lnTo>
                        <a:pt x="98" y="74"/>
                      </a:lnTo>
                      <a:lnTo>
                        <a:pt x="108" y="64"/>
                      </a:lnTo>
                      <a:lnTo>
                        <a:pt x="117" y="55"/>
                      </a:lnTo>
                      <a:lnTo>
                        <a:pt x="127" y="46"/>
                      </a:lnTo>
                      <a:lnTo>
                        <a:pt x="137" y="40"/>
                      </a:lnTo>
                      <a:lnTo>
                        <a:pt x="147" y="33"/>
                      </a:lnTo>
                      <a:lnTo>
                        <a:pt x="157" y="27"/>
                      </a:lnTo>
                      <a:lnTo>
                        <a:pt x="167" y="24"/>
                      </a:lnTo>
                      <a:lnTo>
                        <a:pt x="179" y="21"/>
                      </a:lnTo>
                      <a:lnTo>
                        <a:pt x="190" y="18"/>
                      </a:lnTo>
                      <a:lnTo>
                        <a:pt x="201" y="18"/>
                      </a:lnTo>
                      <a:lnTo>
                        <a:pt x="201" y="0"/>
                      </a:lnTo>
                      <a:lnTo>
                        <a:pt x="186" y="0"/>
                      </a:lnTo>
                      <a:lnTo>
                        <a:pt x="171" y="1"/>
                      </a:lnTo>
                      <a:lnTo>
                        <a:pt x="157" y="4"/>
                      </a:lnTo>
                      <a:lnTo>
                        <a:pt x="143" y="6"/>
                      </a:lnTo>
                      <a:lnTo>
                        <a:pt x="129" y="9"/>
                      </a:lnTo>
                      <a:lnTo>
                        <a:pt x="116" y="14"/>
                      </a:lnTo>
                      <a:lnTo>
                        <a:pt x="103" y="18"/>
                      </a:lnTo>
                      <a:lnTo>
                        <a:pt x="91" y="24"/>
                      </a:lnTo>
                      <a:lnTo>
                        <a:pt x="78" y="31"/>
                      </a:lnTo>
                      <a:lnTo>
                        <a:pt x="66" y="37"/>
                      </a:lnTo>
                      <a:lnTo>
                        <a:pt x="43" y="53"/>
                      </a:lnTo>
                      <a:lnTo>
                        <a:pt x="21" y="71"/>
                      </a:lnTo>
                      <a:lnTo>
                        <a:pt x="0" y="91"/>
                      </a:lnTo>
                      <a:lnTo>
                        <a:pt x="23" y="119"/>
                      </a:lnTo>
                      <a:lnTo>
                        <a:pt x="34" y="135"/>
                      </a:lnTo>
                      <a:lnTo>
                        <a:pt x="45" y="150"/>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57" name="Freeform 86">
                  <a:extLst>
                    <a:ext uri="{FF2B5EF4-FFF2-40B4-BE49-F238E27FC236}">
                      <a16:creationId xmlns:a16="http://schemas.microsoft.com/office/drawing/2014/main" id="{CB3E8938-80FE-466C-8948-5921BB857802}"/>
                    </a:ext>
                  </a:extLst>
                </p:cNvPr>
                <p:cNvSpPr>
                  <a:spLocks/>
                </p:cNvSpPr>
                <p:nvPr/>
              </p:nvSpPr>
              <p:spPr bwMode="auto">
                <a:xfrm>
                  <a:off x="7769414" y="4774805"/>
                  <a:ext cx="1120462" cy="614146"/>
                </a:xfrm>
                <a:custGeom>
                  <a:avLst/>
                  <a:gdLst>
                    <a:gd name="T0" fmla="*/ 0 w 809"/>
                    <a:gd name="T1" fmla="*/ 384 h 629"/>
                    <a:gd name="T2" fmla="*/ 49 w 809"/>
                    <a:gd name="T3" fmla="*/ 487 h 629"/>
                    <a:gd name="T4" fmla="*/ 71 w 809"/>
                    <a:gd name="T5" fmla="*/ 449 h 629"/>
                    <a:gd name="T6" fmla="*/ 113 w 809"/>
                    <a:gd name="T7" fmla="*/ 371 h 629"/>
                    <a:gd name="T8" fmla="*/ 170 w 809"/>
                    <a:gd name="T9" fmla="*/ 252 h 629"/>
                    <a:gd name="T10" fmla="*/ 208 w 809"/>
                    <a:gd name="T11" fmla="*/ 179 h 629"/>
                    <a:gd name="T12" fmla="*/ 246 w 809"/>
                    <a:gd name="T13" fmla="*/ 114 h 629"/>
                    <a:gd name="T14" fmla="*/ 265 w 809"/>
                    <a:gd name="T15" fmla="*/ 87 h 629"/>
                    <a:gd name="T16" fmla="*/ 287 w 809"/>
                    <a:gd name="T17" fmla="*/ 64 h 629"/>
                    <a:gd name="T18" fmla="*/ 308 w 809"/>
                    <a:gd name="T19" fmla="*/ 45 h 629"/>
                    <a:gd name="T20" fmla="*/ 331 w 809"/>
                    <a:gd name="T21" fmla="*/ 30 h 629"/>
                    <a:gd name="T22" fmla="*/ 354 w 809"/>
                    <a:gd name="T23" fmla="*/ 21 h 629"/>
                    <a:gd name="T24" fmla="*/ 380 w 809"/>
                    <a:gd name="T25" fmla="*/ 19 h 629"/>
                    <a:gd name="T26" fmla="*/ 380 w 809"/>
                    <a:gd name="T27" fmla="*/ 19 h 629"/>
                    <a:gd name="T28" fmla="*/ 412 w 809"/>
                    <a:gd name="T29" fmla="*/ 23 h 629"/>
                    <a:gd name="T30" fmla="*/ 441 w 809"/>
                    <a:gd name="T31" fmla="*/ 38 h 629"/>
                    <a:gd name="T32" fmla="*/ 468 w 809"/>
                    <a:gd name="T33" fmla="*/ 60 h 629"/>
                    <a:gd name="T34" fmla="*/ 494 w 809"/>
                    <a:gd name="T35" fmla="*/ 91 h 629"/>
                    <a:gd name="T36" fmla="*/ 517 w 809"/>
                    <a:gd name="T37" fmla="*/ 126 h 629"/>
                    <a:gd name="T38" fmla="*/ 541 w 809"/>
                    <a:gd name="T39" fmla="*/ 167 h 629"/>
                    <a:gd name="T40" fmla="*/ 587 w 809"/>
                    <a:gd name="T41" fmla="*/ 260 h 629"/>
                    <a:gd name="T42" fmla="*/ 658 w 809"/>
                    <a:gd name="T43" fmla="*/ 412 h 629"/>
                    <a:gd name="T44" fmla="*/ 697 w 809"/>
                    <a:gd name="T45" fmla="*/ 486 h 629"/>
                    <a:gd name="T46" fmla="*/ 725 w 809"/>
                    <a:gd name="T47" fmla="*/ 532 h 629"/>
                    <a:gd name="T48" fmla="*/ 757 w 809"/>
                    <a:gd name="T49" fmla="*/ 574 h 629"/>
                    <a:gd name="T50" fmla="*/ 790 w 809"/>
                    <a:gd name="T51" fmla="*/ 613 h 629"/>
                    <a:gd name="T52" fmla="*/ 809 w 809"/>
                    <a:gd name="T53" fmla="*/ 510 h 629"/>
                    <a:gd name="T54" fmla="*/ 790 w 809"/>
                    <a:gd name="T55" fmla="*/ 471 h 629"/>
                    <a:gd name="T56" fmla="*/ 732 w 809"/>
                    <a:gd name="T57" fmla="*/ 346 h 629"/>
                    <a:gd name="T58" fmla="*/ 690 w 809"/>
                    <a:gd name="T59" fmla="*/ 261 h 629"/>
                    <a:gd name="T60" fmla="*/ 644 w 809"/>
                    <a:gd name="T61" fmla="*/ 181 h 629"/>
                    <a:gd name="T62" fmla="*/ 618 w 809"/>
                    <a:gd name="T63" fmla="*/ 144 h 629"/>
                    <a:gd name="T64" fmla="*/ 591 w 809"/>
                    <a:gd name="T65" fmla="*/ 110 h 629"/>
                    <a:gd name="T66" fmla="*/ 562 w 809"/>
                    <a:gd name="T67" fmla="*/ 79 h 629"/>
                    <a:gd name="T68" fmla="*/ 532 w 809"/>
                    <a:gd name="T69" fmla="*/ 52 h 629"/>
                    <a:gd name="T70" fmla="*/ 498 w 809"/>
                    <a:gd name="T71" fmla="*/ 31 h 629"/>
                    <a:gd name="T72" fmla="*/ 461 w 809"/>
                    <a:gd name="T73" fmla="*/ 14 h 629"/>
                    <a:gd name="T74" fmla="*/ 423 w 809"/>
                    <a:gd name="T75" fmla="*/ 4 h 629"/>
                    <a:gd name="T76" fmla="*/ 380 w 809"/>
                    <a:gd name="T77" fmla="*/ 0 h 629"/>
                    <a:gd name="T78" fmla="*/ 380 w 809"/>
                    <a:gd name="T79" fmla="*/ 1 h 629"/>
                    <a:gd name="T80" fmla="*/ 345 w 809"/>
                    <a:gd name="T81" fmla="*/ 2 h 629"/>
                    <a:gd name="T82" fmla="*/ 313 w 809"/>
                    <a:gd name="T83" fmla="*/ 9 h 629"/>
                    <a:gd name="T84" fmla="*/ 282 w 809"/>
                    <a:gd name="T85" fmla="*/ 20 h 629"/>
                    <a:gd name="T86" fmla="*/ 253 w 809"/>
                    <a:gd name="T87" fmla="*/ 33 h 629"/>
                    <a:gd name="T88" fmla="*/ 225 w 809"/>
                    <a:gd name="T89" fmla="*/ 51 h 629"/>
                    <a:gd name="T90" fmla="*/ 199 w 809"/>
                    <a:gd name="T91" fmla="*/ 73 h 629"/>
                    <a:gd name="T92" fmla="*/ 176 w 809"/>
                    <a:gd name="T93" fmla="*/ 96 h 629"/>
                    <a:gd name="T94" fmla="*/ 129 w 809"/>
                    <a:gd name="T95" fmla="*/ 151 h 629"/>
                    <a:gd name="T96" fmla="*/ 89 w 809"/>
                    <a:gd name="T97" fmla="*/ 214 h 629"/>
                    <a:gd name="T98" fmla="*/ 52 w 809"/>
                    <a:gd name="T99" fmla="*/ 280 h 629"/>
                    <a:gd name="T100" fmla="*/ 0 w 809"/>
                    <a:gd name="T101" fmla="*/ 384 h 62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09" h="629">
                      <a:moveTo>
                        <a:pt x="0" y="384"/>
                      </a:moveTo>
                      <a:lnTo>
                        <a:pt x="0" y="384"/>
                      </a:lnTo>
                      <a:lnTo>
                        <a:pt x="24" y="437"/>
                      </a:lnTo>
                      <a:lnTo>
                        <a:pt x="49" y="487"/>
                      </a:lnTo>
                      <a:lnTo>
                        <a:pt x="71" y="449"/>
                      </a:lnTo>
                      <a:lnTo>
                        <a:pt x="92" y="411"/>
                      </a:lnTo>
                      <a:lnTo>
                        <a:pt x="113" y="371"/>
                      </a:lnTo>
                      <a:lnTo>
                        <a:pt x="133" y="330"/>
                      </a:lnTo>
                      <a:lnTo>
                        <a:pt x="170" y="252"/>
                      </a:lnTo>
                      <a:lnTo>
                        <a:pt x="189" y="215"/>
                      </a:lnTo>
                      <a:lnTo>
                        <a:pt x="208" y="179"/>
                      </a:lnTo>
                      <a:lnTo>
                        <a:pt x="227" y="145"/>
                      </a:lnTo>
                      <a:lnTo>
                        <a:pt x="246" y="114"/>
                      </a:lnTo>
                      <a:lnTo>
                        <a:pt x="256" y="101"/>
                      </a:lnTo>
                      <a:lnTo>
                        <a:pt x="265" y="87"/>
                      </a:lnTo>
                      <a:lnTo>
                        <a:pt x="277" y="75"/>
                      </a:lnTo>
                      <a:lnTo>
                        <a:pt x="287" y="64"/>
                      </a:lnTo>
                      <a:lnTo>
                        <a:pt x="297" y="54"/>
                      </a:lnTo>
                      <a:lnTo>
                        <a:pt x="308" y="45"/>
                      </a:lnTo>
                      <a:lnTo>
                        <a:pt x="319" y="37"/>
                      </a:lnTo>
                      <a:lnTo>
                        <a:pt x="331" y="30"/>
                      </a:lnTo>
                      <a:lnTo>
                        <a:pt x="343" y="26"/>
                      </a:lnTo>
                      <a:lnTo>
                        <a:pt x="354" y="21"/>
                      </a:lnTo>
                      <a:lnTo>
                        <a:pt x="368" y="19"/>
                      </a:lnTo>
                      <a:lnTo>
                        <a:pt x="380" y="19"/>
                      </a:lnTo>
                      <a:lnTo>
                        <a:pt x="396" y="20"/>
                      </a:lnTo>
                      <a:lnTo>
                        <a:pt x="412" y="23"/>
                      </a:lnTo>
                      <a:lnTo>
                        <a:pt x="426" y="30"/>
                      </a:lnTo>
                      <a:lnTo>
                        <a:pt x="441" y="38"/>
                      </a:lnTo>
                      <a:lnTo>
                        <a:pt x="454" y="49"/>
                      </a:lnTo>
                      <a:lnTo>
                        <a:pt x="468" y="60"/>
                      </a:lnTo>
                      <a:lnTo>
                        <a:pt x="481" y="75"/>
                      </a:lnTo>
                      <a:lnTo>
                        <a:pt x="494" y="91"/>
                      </a:lnTo>
                      <a:lnTo>
                        <a:pt x="506" y="107"/>
                      </a:lnTo>
                      <a:lnTo>
                        <a:pt x="517" y="126"/>
                      </a:lnTo>
                      <a:lnTo>
                        <a:pt x="530" y="147"/>
                      </a:lnTo>
                      <a:lnTo>
                        <a:pt x="541" y="167"/>
                      </a:lnTo>
                      <a:lnTo>
                        <a:pt x="563" y="212"/>
                      </a:lnTo>
                      <a:lnTo>
                        <a:pt x="587" y="260"/>
                      </a:lnTo>
                      <a:lnTo>
                        <a:pt x="633" y="361"/>
                      </a:lnTo>
                      <a:lnTo>
                        <a:pt x="658" y="412"/>
                      </a:lnTo>
                      <a:lnTo>
                        <a:pt x="684" y="461"/>
                      </a:lnTo>
                      <a:lnTo>
                        <a:pt x="697" y="486"/>
                      </a:lnTo>
                      <a:lnTo>
                        <a:pt x="710" y="510"/>
                      </a:lnTo>
                      <a:lnTo>
                        <a:pt x="725" y="532"/>
                      </a:lnTo>
                      <a:lnTo>
                        <a:pt x="741" y="554"/>
                      </a:lnTo>
                      <a:lnTo>
                        <a:pt x="757" y="574"/>
                      </a:lnTo>
                      <a:lnTo>
                        <a:pt x="773" y="595"/>
                      </a:lnTo>
                      <a:lnTo>
                        <a:pt x="790" y="613"/>
                      </a:lnTo>
                      <a:lnTo>
                        <a:pt x="808" y="629"/>
                      </a:lnTo>
                      <a:lnTo>
                        <a:pt x="809" y="510"/>
                      </a:lnTo>
                      <a:lnTo>
                        <a:pt x="790" y="471"/>
                      </a:lnTo>
                      <a:lnTo>
                        <a:pt x="771" y="431"/>
                      </a:lnTo>
                      <a:lnTo>
                        <a:pt x="732" y="346"/>
                      </a:lnTo>
                      <a:lnTo>
                        <a:pt x="712" y="303"/>
                      </a:lnTo>
                      <a:lnTo>
                        <a:pt x="690" y="261"/>
                      </a:lnTo>
                      <a:lnTo>
                        <a:pt x="668" y="220"/>
                      </a:lnTo>
                      <a:lnTo>
                        <a:pt x="644" y="181"/>
                      </a:lnTo>
                      <a:lnTo>
                        <a:pt x="632" y="162"/>
                      </a:lnTo>
                      <a:lnTo>
                        <a:pt x="618" y="144"/>
                      </a:lnTo>
                      <a:lnTo>
                        <a:pt x="605" y="126"/>
                      </a:lnTo>
                      <a:lnTo>
                        <a:pt x="591" y="110"/>
                      </a:lnTo>
                      <a:lnTo>
                        <a:pt x="578" y="94"/>
                      </a:lnTo>
                      <a:lnTo>
                        <a:pt x="562" y="79"/>
                      </a:lnTo>
                      <a:lnTo>
                        <a:pt x="548" y="66"/>
                      </a:lnTo>
                      <a:lnTo>
                        <a:pt x="532" y="52"/>
                      </a:lnTo>
                      <a:lnTo>
                        <a:pt x="515" y="41"/>
                      </a:lnTo>
                      <a:lnTo>
                        <a:pt x="498" y="31"/>
                      </a:lnTo>
                      <a:lnTo>
                        <a:pt x="480" y="22"/>
                      </a:lnTo>
                      <a:lnTo>
                        <a:pt x="461" y="14"/>
                      </a:lnTo>
                      <a:lnTo>
                        <a:pt x="442" y="9"/>
                      </a:lnTo>
                      <a:lnTo>
                        <a:pt x="423" y="4"/>
                      </a:lnTo>
                      <a:lnTo>
                        <a:pt x="401" y="1"/>
                      </a:lnTo>
                      <a:lnTo>
                        <a:pt x="380" y="0"/>
                      </a:lnTo>
                      <a:lnTo>
                        <a:pt x="380" y="1"/>
                      </a:lnTo>
                      <a:lnTo>
                        <a:pt x="363" y="1"/>
                      </a:lnTo>
                      <a:lnTo>
                        <a:pt x="345" y="2"/>
                      </a:lnTo>
                      <a:lnTo>
                        <a:pt x="329" y="5"/>
                      </a:lnTo>
                      <a:lnTo>
                        <a:pt x="313" y="9"/>
                      </a:lnTo>
                      <a:lnTo>
                        <a:pt x="297" y="13"/>
                      </a:lnTo>
                      <a:lnTo>
                        <a:pt x="282" y="20"/>
                      </a:lnTo>
                      <a:lnTo>
                        <a:pt x="268" y="27"/>
                      </a:lnTo>
                      <a:lnTo>
                        <a:pt x="253" y="33"/>
                      </a:lnTo>
                      <a:lnTo>
                        <a:pt x="240" y="42"/>
                      </a:lnTo>
                      <a:lnTo>
                        <a:pt x="225" y="51"/>
                      </a:lnTo>
                      <a:lnTo>
                        <a:pt x="213" y="61"/>
                      </a:lnTo>
                      <a:lnTo>
                        <a:pt x="199" y="73"/>
                      </a:lnTo>
                      <a:lnTo>
                        <a:pt x="187" y="84"/>
                      </a:lnTo>
                      <a:lnTo>
                        <a:pt x="176" y="96"/>
                      </a:lnTo>
                      <a:lnTo>
                        <a:pt x="152" y="123"/>
                      </a:lnTo>
                      <a:lnTo>
                        <a:pt x="129" y="151"/>
                      </a:lnTo>
                      <a:lnTo>
                        <a:pt x="109" y="181"/>
                      </a:lnTo>
                      <a:lnTo>
                        <a:pt x="89" y="214"/>
                      </a:lnTo>
                      <a:lnTo>
                        <a:pt x="70" y="246"/>
                      </a:lnTo>
                      <a:lnTo>
                        <a:pt x="52" y="280"/>
                      </a:lnTo>
                      <a:lnTo>
                        <a:pt x="34" y="315"/>
                      </a:lnTo>
                      <a:lnTo>
                        <a:pt x="0" y="384"/>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58" name="Freeform 87">
                  <a:extLst>
                    <a:ext uri="{FF2B5EF4-FFF2-40B4-BE49-F238E27FC236}">
                      <a16:creationId xmlns:a16="http://schemas.microsoft.com/office/drawing/2014/main" id="{863C4F2F-0321-4ADA-8424-3A78F277A29A}"/>
                    </a:ext>
                  </a:extLst>
                </p:cNvPr>
                <p:cNvSpPr>
                  <a:spLocks/>
                </p:cNvSpPr>
                <p:nvPr/>
              </p:nvSpPr>
              <p:spPr bwMode="auto">
                <a:xfrm>
                  <a:off x="6601756" y="4762070"/>
                  <a:ext cx="1119182" cy="683511"/>
                </a:xfrm>
                <a:custGeom>
                  <a:avLst/>
                  <a:gdLst>
                    <a:gd name="T0" fmla="*/ 789 w 977"/>
                    <a:gd name="T1" fmla="*/ 682 h 700"/>
                    <a:gd name="T2" fmla="*/ 821 w 977"/>
                    <a:gd name="T3" fmla="*/ 673 h 700"/>
                    <a:gd name="T4" fmla="*/ 850 w 977"/>
                    <a:gd name="T5" fmla="*/ 654 h 700"/>
                    <a:gd name="T6" fmla="*/ 880 w 977"/>
                    <a:gd name="T7" fmla="*/ 626 h 700"/>
                    <a:gd name="T8" fmla="*/ 932 w 977"/>
                    <a:gd name="T9" fmla="*/ 549 h 700"/>
                    <a:gd name="T10" fmla="*/ 977 w 977"/>
                    <a:gd name="T11" fmla="*/ 609 h 700"/>
                    <a:gd name="T12" fmla="*/ 935 w 977"/>
                    <a:gd name="T13" fmla="*/ 647 h 700"/>
                    <a:gd name="T14" fmla="*/ 887 w 977"/>
                    <a:gd name="T15" fmla="*/ 676 h 700"/>
                    <a:gd name="T16" fmla="*/ 848 w 977"/>
                    <a:gd name="T17" fmla="*/ 691 h 700"/>
                    <a:gd name="T18" fmla="*/ 807 w 977"/>
                    <a:gd name="T19" fmla="*/ 698 h 700"/>
                    <a:gd name="T20" fmla="*/ 776 w 977"/>
                    <a:gd name="T21" fmla="*/ 700 h 700"/>
                    <a:gd name="T22" fmla="*/ 729 w 977"/>
                    <a:gd name="T23" fmla="*/ 695 h 700"/>
                    <a:gd name="T24" fmla="*/ 686 w 977"/>
                    <a:gd name="T25" fmla="*/ 683 h 700"/>
                    <a:gd name="T26" fmla="*/ 647 w 977"/>
                    <a:gd name="T27" fmla="*/ 663 h 700"/>
                    <a:gd name="T28" fmla="*/ 610 w 977"/>
                    <a:gd name="T29" fmla="*/ 636 h 700"/>
                    <a:gd name="T30" fmla="*/ 546 w 977"/>
                    <a:gd name="T31" fmla="*/ 567 h 700"/>
                    <a:gd name="T32" fmla="*/ 491 w 977"/>
                    <a:gd name="T33" fmla="*/ 483 h 700"/>
                    <a:gd name="T34" fmla="*/ 427 w 977"/>
                    <a:gd name="T35" fmla="*/ 359 h 700"/>
                    <a:gd name="T36" fmla="*/ 341 w 977"/>
                    <a:gd name="T37" fmla="*/ 176 h 700"/>
                    <a:gd name="T38" fmla="*/ 297 w 977"/>
                    <a:gd name="T39" fmla="*/ 102 h 700"/>
                    <a:gd name="T40" fmla="*/ 250 w 977"/>
                    <a:gd name="T41" fmla="*/ 49 h 700"/>
                    <a:gd name="T42" fmla="*/ 223 w 977"/>
                    <a:gd name="T43" fmla="*/ 31 h 700"/>
                    <a:gd name="T44" fmla="*/ 195 w 977"/>
                    <a:gd name="T45" fmla="*/ 21 h 700"/>
                    <a:gd name="T46" fmla="*/ 175 w 977"/>
                    <a:gd name="T47" fmla="*/ 18 h 700"/>
                    <a:gd name="T48" fmla="*/ 137 w 977"/>
                    <a:gd name="T49" fmla="*/ 25 h 700"/>
                    <a:gd name="T50" fmla="*/ 102 w 977"/>
                    <a:gd name="T51" fmla="*/ 45 h 700"/>
                    <a:gd name="T52" fmla="*/ 69 w 977"/>
                    <a:gd name="T53" fmla="*/ 78 h 700"/>
                    <a:gd name="T54" fmla="*/ 39 w 977"/>
                    <a:gd name="T55" fmla="*/ 118 h 700"/>
                    <a:gd name="T56" fmla="*/ 1 w 977"/>
                    <a:gd name="T57" fmla="*/ 68 h 700"/>
                    <a:gd name="T58" fmla="*/ 39 w 977"/>
                    <a:gd name="T59" fmla="*/ 40 h 700"/>
                    <a:gd name="T60" fmla="*/ 103 w 977"/>
                    <a:gd name="T61" fmla="*/ 11 h 700"/>
                    <a:gd name="T62" fmla="*/ 176 w 977"/>
                    <a:gd name="T63" fmla="*/ 0 h 700"/>
                    <a:gd name="T64" fmla="*/ 207 w 977"/>
                    <a:gd name="T65" fmla="*/ 3 h 700"/>
                    <a:gd name="T66" fmla="*/ 251 w 977"/>
                    <a:gd name="T67" fmla="*/ 13 h 700"/>
                    <a:gd name="T68" fmla="*/ 292 w 977"/>
                    <a:gd name="T69" fmla="*/ 31 h 700"/>
                    <a:gd name="T70" fmla="*/ 329 w 977"/>
                    <a:gd name="T71" fmla="*/ 55 h 700"/>
                    <a:gd name="T72" fmla="*/ 385 w 977"/>
                    <a:gd name="T73" fmla="*/ 108 h 700"/>
                    <a:gd name="T74" fmla="*/ 443 w 977"/>
                    <a:gd name="T75" fmla="*/ 188 h 700"/>
                    <a:gd name="T76" fmla="*/ 494 w 977"/>
                    <a:gd name="T77" fmla="*/ 278 h 700"/>
                    <a:gd name="T78" fmla="*/ 611 w 977"/>
                    <a:gd name="T79" fmla="*/ 524 h 700"/>
                    <a:gd name="T80" fmla="*/ 656 w 977"/>
                    <a:gd name="T81" fmla="*/ 598 h 700"/>
                    <a:gd name="T82" fmla="*/ 703 w 977"/>
                    <a:gd name="T83" fmla="*/ 651 h 700"/>
                    <a:gd name="T84" fmla="*/ 729 w 977"/>
                    <a:gd name="T85" fmla="*/ 669 h 700"/>
                    <a:gd name="T86" fmla="*/ 757 w 977"/>
                    <a:gd name="T87" fmla="*/ 679 h 700"/>
                    <a:gd name="T88" fmla="*/ 776 w 977"/>
                    <a:gd name="T89" fmla="*/ 682 h 7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894 w 10000"/>
                    <a:gd name="connsiteY65" fmla="*/ 271 h 10000"/>
                    <a:gd name="connsiteX66" fmla="*/ 1791 w 10000"/>
                    <a:gd name="connsiteY66" fmla="*/ 257 h 10000"/>
                    <a:gd name="connsiteX67" fmla="*/ 1668 w 10000"/>
                    <a:gd name="connsiteY67" fmla="*/ 271 h 10000"/>
                    <a:gd name="connsiteX68" fmla="*/ 1525 w 10000"/>
                    <a:gd name="connsiteY68" fmla="*/ 314 h 10000"/>
                    <a:gd name="connsiteX69" fmla="*/ 1402 w 10000"/>
                    <a:gd name="connsiteY69" fmla="*/ 357 h 10000"/>
                    <a:gd name="connsiteX70" fmla="*/ 1279 w 10000"/>
                    <a:gd name="connsiteY70" fmla="*/ 443 h 10000"/>
                    <a:gd name="connsiteX71" fmla="*/ 1157 w 10000"/>
                    <a:gd name="connsiteY71" fmla="*/ 529 h 10000"/>
                    <a:gd name="connsiteX72" fmla="*/ 1044 w 10000"/>
                    <a:gd name="connsiteY72" fmla="*/ 643 h 10000"/>
                    <a:gd name="connsiteX73" fmla="*/ 931 w 10000"/>
                    <a:gd name="connsiteY73" fmla="*/ 786 h 10000"/>
                    <a:gd name="connsiteX74" fmla="*/ 809 w 10000"/>
                    <a:gd name="connsiteY74" fmla="*/ 929 h 10000"/>
                    <a:gd name="connsiteX75" fmla="*/ 706 w 10000"/>
                    <a:gd name="connsiteY75" fmla="*/ 1114 h 10000"/>
                    <a:gd name="connsiteX76" fmla="*/ 604 w 10000"/>
                    <a:gd name="connsiteY76" fmla="*/ 1286 h 10000"/>
                    <a:gd name="connsiteX77" fmla="*/ 491 w 10000"/>
                    <a:gd name="connsiteY77" fmla="*/ 1486 h 10000"/>
                    <a:gd name="connsiteX78" fmla="*/ 399 w 10000"/>
                    <a:gd name="connsiteY78" fmla="*/ 1686 h 10000"/>
                    <a:gd name="connsiteX79" fmla="*/ 194 w 10000"/>
                    <a:gd name="connsiteY79" fmla="*/ 2157 h 10000"/>
                    <a:gd name="connsiteX80" fmla="*/ 0 w 10000"/>
                    <a:gd name="connsiteY80" fmla="*/ 2643 h 10000"/>
                    <a:gd name="connsiteX81" fmla="*/ 10 w 10000"/>
                    <a:gd name="connsiteY81" fmla="*/ 971 h 10000"/>
                    <a:gd name="connsiteX82" fmla="*/ 205 w 10000"/>
                    <a:gd name="connsiteY82" fmla="*/ 757 h 10000"/>
                    <a:gd name="connsiteX83" fmla="*/ 399 w 10000"/>
                    <a:gd name="connsiteY83" fmla="*/ 571 h 10000"/>
                    <a:gd name="connsiteX84" fmla="*/ 604 w 10000"/>
                    <a:gd name="connsiteY84" fmla="*/ 386 h 10000"/>
                    <a:gd name="connsiteX85" fmla="*/ 819 w 10000"/>
                    <a:gd name="connsiteY85" fmla="*/ 257 h 10000"/>
                    <a:gd name="connsiteX86" fmla="*/ 1054 w 10000"/>
                    <a:gd name="connsiteY86" fmla="*/ 157 h 10000"/>
                    <a:gd name="connsiteX87" fmla="*/ 1300 w 10000"/>
                    <a:gd name="connsiteY87" fmla="*/ 71 h 10000"/>
                    <a:gd name="connsiteX88" fmla="*/ 1535 w 10000"/>
                    <a:gd name="connsiteY88" fmla="*/ 29 h 10000"/>
                    <a:gd name="connsiteX89" fmla="*/ 1801 w 10000"/>
                    <a:gd name="connsiteY89" fmla="*/ 0 h 10000"/>
                    <a:gd name="connsiteX90" fmla="*/ 1965 w 10000"/>
                    <a:gd name="connsiteY90" fmla="*/ 0 h 10000"/>
                    <a:gd name="connsiteX91" fmla="*/ 2119 w 10000"/>
                    <a:gd name="connsiteY91" fmla="*/ 43 h 10000"/>
                    <a:gd name="connsiteX92" fmla="*/ 2272 w 10000"/>
                    <a:gd name="connsiteY92" fmla="*/ 71 h 10000"/>
                    <a:gd name="connsiteX93" fmla="*/ 2426 w 10000"/>
                    <a:gd name="connsiteY93" fmla="*/ 114 h 10000"/>
                    <a:gd name="connsiteX94" fmla="*/ 2569 w 10000"/>
                    <a:gd name="connsiteY94" fmla="*/ 186 h 10000"/>
                    <a:gd name="connsiteX95" fmla="*/ 2712 w 10000"/>
                    <a:gd name="connsiteY95" fmla="*/ 257 h 10000"/>
                    <a:gd name="connsiteX96" fmla="*/ 2845 w 10000"/>
                    <a:gd name="connsiteY96" fmla="*/ 343 h 10000"/>
                    <a:gd name="connsiteX97" fmla="*/ 2989 w 10000"/>
                    <a:gd name="connsiteY97" fmla="*/ 443 h 10000"/>
                    <a:gd name="connsiteX98" fmla="*/ 3112 w 10000"/>
                    <a:gd name="connsiteY98" fmla="*/ 529 h 10000"/>
                    <a:gd name="connsiteX99" fmla="*/ 3234 w 10000"/>
                    <a:gd name="connsiteY99" fmla="*/ 657 h 10000"/>
                    <a:gd name="connsiteX100" fmla="*/ 3367 w 10000"/>
                    <a:gd name="connsiteY100" fmla="*/ 786 h 10000"/>
                    <a:gd name="connsiteX101" fmla="*/ 3490 w 10000"/>
                    <a:gd name="connsiteY101" fmla="*/ 914 h 10000"/>
                    <a:gd name="connsiteX102" fmla="*/ 3726 w 10000"/>
                    <a:gd name="connsiteY102" fmla="*/ 1200 h 10000"/>
                    <a:gd name="connsiteX103" fmla="*/ 3941 w 10000"/>
                    <a:gd name="connsiteY103" fmla="*/ 1543 h 10000"/>
                    <a:gd name="connsiteX104" fmla="*/ 4145 w 10000"/>
                    <a:gd name="connsiteY104" fmla="*/ 1900 h 10000"/>
                    <a:gd name="connsiteX105" fmla="*/ 4340 w 10000"/>
                    <a:gd name="connsiteY105" fmla="*/ 2286 h 10000"/>
                    <a:gd name="connsiteX106" fmla="*/ 4534 w 10000"/>
                    <a:gd name="connsiteY106" fmla="*/ 2686 h 10000"/>
                    <a:gd name="connsiteX107" fmla="*/ 4708 w 10000"/>
                    <a:gd name="connsiteY107" fmla="*/ 3100 h 10000"/>
                    <a:gd name="connsiteX108" fmla="*/ 4893 w 10000"/>
                    <a:gd name="connsiteY108" fmla="*/ 3529 h 10000"/>
                    <a:gd name="connsiteX109" fmla="*/ 5056 w 10000"/>
                    <a:gd name="connsiteY109" fmla="*/ 3971 h 10000"/>
                    <a:gd name="connsiteX110" fmla="*/ 5363 w 10000"/>
                    <a:gd name="connsiteY110" fmla="*/ 4871 h 10000"/>
                    <a:gd name="connsiteX111" fmla="*/ 5967 w 10000"/>
                    <a:gd name="connsiteY111" fmla="*/ 6657 h 10000"/>
                    <a:gd name="connsiteX112" fmla="*/ 6254 w 10000"/>
                    <a:gd name="connsiteY112" fmla="*/ 7486 h 10000"/>
                    <a:gd name="connsiteX113" fmla="*/ 6407 w 10000"/>
                    <a:gd name="connsiteY113" fmla="*/ 7843 h 10000"/>
                    <a:gd name="connsiteX114" fmla="*/ 6551 w 10000"/>
                    <a:gd name="connsiteY114" fmla="*/ 8214 h 10000"/>
                    <a:gd name="connsiteX115" fmla="*/ 6714 w 10000"/>
                    <a:gd name="connsiteY115" fmla="*/ 8543 h 10000"/>
                    <a:gd name="connsiteX116" fmla="*/ 6868 w 10000"/>
                    <a:gd name="connsiteY116" fmla="*/ 8829 h 10000"/>
                    <a:gd name="connsiteX117" fmla="*/ 7021 w 10000"/>
                    <a:gd name="connsiteY117" fmla="*/ 9100 h 10000"/>
                    <a:gd name="connsiteX118" fmla="*/ 7195 w 10000"/>
                    <a:gd name="connsiteY118" fmla="*/ 9300 h 10000"/>
                    <a:gd name="connsiteX119" fmla="*/ 7288 w 10000"/>
                    <a:gd name="connsiteY119" fmla="*/ 9400 h 10000"/>
                    <a:gd name="connsiteX120" fmla="*/ 7369 w 10000"/>
                    <a:gd name="connsiteY120" fmla="*/ 9500 h 10000"/>
                    <a:gd name="connsiteX121" fmla="*/ 7462 w 10000"/>
                    <a:gd name="connsiteY121" fmla="*/ 9557 h 10000"/>
                    <a:gd name="connsiteX122" fmla="*/ 7554 w 10000"/>
                    <a:gd name="connsiteY122" fmla="*/ 9629 h 10000"/>
                    <a:gd name="connsiteX123" fmla="*/ 7646 w 10000"/>
                    <a:gd name="connsiteY123" fmla="*/ 9671 h 10000"/>
                    <a:gd name="connsiteX124" fmla="*/ 7748 w 10000"/>
                    <a:gd name="connsiteY124" fmla="*/ 9700 h 10000"/>
                    <a:gd name="connsiteX125" fmla="*/ 7851 w 10000"/>
                    <a:gd name="connsiteY125" fmla="*/ 9743 h 10000"/>
                    <a:gd name="connsiteX126" fmla="*/ 7943 w 10000"/>
                    <a:gd name="connsiteY126"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791 w 10000"/>
                    <a:gd name="connsiteY65" fmla="*/ 257 h 10000"/>
                    <a:gd name="connsiteX66" fmla="*/ 1668 w 10000"/>
                    <a:gd name="connsiteY66" fmla="*/ 271 h 10000"/>
                    <a:gd name="connsiteX67" fmla="*/ 1525 w 10000"/>
                    <a:gd name="connsiteY67" fmla="*/ 314 h 10000"/>
                    <a:gd name="connsiteX68" fmla="*/ 1402 w 10000"/>
                    <a:gd name="connsiteY68" fmla="*/ 357 h 10000"/>
                    <a:gd name="connsiteX69" fmla="*/ 1279 w 10000"/>
                    <a:gd name="connsiteY69" fmla="*/ 443 h 10000"/>
                    <a:gd name="connsiteX70" fmla="*/ 1157 w 10000"/>
                    <a:gd name="connsiteY70" fmla="*/ 529 h 10000"/>
                    <a:gd name="connsiteX71" fmla="*/ 1044 w 10000"/>
                    <a:gd name="connsiteY71" fmla="*/ 643 h 10000"/>
                    <a:gd name="connsiteX72" fmla="*/ 931 w 10000"/>
                    <a:gd name="connsiteY72" fmla="*/ 786 h 10000"/>
                    <a:gd name="connsiteX73" fmla="*/ 809 w 10000"/>
                    <a:gd name="connsiteY73" fmla="*/ 929 h 10000"/>
                    <a:gd name="connsiteX74" fmla="*/ 706 w 10000"/>
                    <a:gd name="connsiteY74" fmla="*/ 1114 h 10000"/>
                    <a:gd name="connsiteX75" fmla="*/ 604 w 10000"/>
                    <a:gd name="connsiteY75" fmla="*/ 1286 h 10000"/>
                    <a:gd name="connsiteX76" fmla="*/ 491 w 10000"/>
                    <a:gd name="connsiteY76" fmla="*/ 1486 h 10000"/>
                    <a:gd name="connsiteX77" fmla="*/ 399 w 10000"/>
                    <a:gd name="connsiteY77" fmla="*/ 1686 h 10000"/>
                    <a:gd name="connsiteX78" fmla="*/ 194 w 10000"/>
                    <a:gd name="connsiteY78" fmla="*/ 2157 h 10000"/>
                    <a:gd name="connsiteX79" fmla="*/ 0 w 10000"/>
                    <a:gd name="connsiteY79" fmla="*/ 2643 h 10000"/>
                    <a:gd name="connsiteX80" fmla="*/ 10 w 10000"/>
                    <a:gd name="connsiteY80" fmla="*/ 971 h 10000"/>
                    <a:gd name="connsiteX81" fmla="*/ 205 w 10000"/>
                    <a:gd name="connsiteY81" fmla="*/ 757 h 10000"/>
                    <a:gd name="connsiteX82" fmla="*/ 399 w 10000"/>
                    <a:gd name="connsiteY82" fmla="*/ 571 h 10000"/>
                    <a:gd name="connsiteX83" fmla="*/ 604 w 10000"/>
                    <a:gd name="connsiteY83" fmla="*/ 386 h 10000"/>
                    <a:gd name="connsiteX84" fmla="*/ 819 w 10000"/>
                    <a:gd name="connsiteY84" fmla="*/ 257 h 10000"/>
                    <a:gd name="connsiteX85" fmla="*/ 1054 w 10000"/>
                    <a:gd name="connsiteY85" fmla="*/ 157 h 10000"/>
                    <a:gd name="connsiteX86" fmla="*/ 1300 w 10000"/>
                    <a:gd name="connsiteY86" fmla="*/ 71 h 10000"/>
                    <a:gd name="connsiteX87" fmla="*/ 1535 w 10000"/>
                    <a:gd name="connsiteY87" fmla="*/ 29 h 10000"/>
                    <a:gd name="connsiteX88" fmla="*/ 1801 w 10000"/>
                    <a:gd name="connsiteY88" fmla="*/ 0 h 10000"/>
                    <a:gd name="connsiteX89" fmla="*/ 1965 w 10000"/>
                    <a:gd name="connsiteY89" fmla="*/ 0 h 10000"/>
                    <a:gd name="connsiteX90" fmla="*/ 2119 w 10000"/>
                    <a:gd name="connsiteY90" fmla="*/ 43 h 10000"/>
                    <a:gd name="connsiteX91" fmla="*/ 2272 w 10000"/>
                    <a:gd name="connsiteY91" fmla="*/ 71 h 10000"/>
                    <a:gd name="connsiteX92" fmla="*/ 2426 w 10000"/>
                    <a:gd name="connsiteY92" fmla="*/ 114 h 10000"/>
                    <a:gd name="connsiteX93" fmla="*/ 2569 w 10000"/>
                    <a:gd name="connsiteY93" fmla="*/ 186 h 10000"/>
                    <a:gd name="connsiteX94" fmla="*/ 2712 w 10000"/>
                    <a:gd name="connsiteY94" fmla="*/ 257 h 10000"/>
                    <a:gd name="connsiteX95" fmla="*/ 2845 w 10000"/>
                    <a:gd name="connsiteY95" fmla="*/ 343 h 10000"/>
                    <a:gd name="connsiteX96" fmla="*/ 2989 w 10000"/>
                    <a:gd name="connsiteY96" fmla="*/ 443 h 10000"/>
                    <a:gd name="connsiteX97" fmla="*/ 3112 w 10000"/>
                    <a:gd name="connsiteY97" fmla="*/ 529 h 10000"/>
                    <a:gd name="connsiteX98" fmla="*/ 3234 w 10000"/>
                    <a:gd name="connsiteY98" fmla="*/ 657 h 10000"/>
                    <a:gd name="connsiteX99" fmla="*/ 3367 w 10000"/>
                    <a:gd name="connsiteY99" fmla="*/ 786 h 10000"/>
                    <a:gd name="connsiteX100" fmla="*/ 3490 w 10000"/>
                    <a:gd name="connsiteY100" fmla="*/ 914 h 10000"/>
                    <a:gd name="connsiteX101" fmla="*/ 3726 w 10000"/>
                    <a:gd name="connsiteY101" fmla="*/ 1200 h 10000"/>
                    <a:gd name="connsiteX102" fmla="*/ 3941 w 10000"/>
                    <a:gd name="connsiteY102" fmla="*/ 1543 h 10000"/>
                    <a:gd name="connsiteX103" fmla="*/ 4145 w 10000"/>
                    <a:gd name="connsiteY103" fmla="*/ 1900 h 10000"/>
                    <a:gd name="connsiteX104" fmla="*/ 4340 w 10000"/>
                    <a:gd name="connsiteY104" fmla="*/ 2286 h 10000"/>
                    <a:gd name="connsiteX105" fmla="*/ 4534 w 10000"/>
                    <a:gd name="connsiteY105" fmla="*/ 2686 h 10000"/>
                    <a:gd name="connsiteX106" fmla="*/ 4708 w 10000"/>
                    <a:gd name="connsiteY106" fmla="*/ 3100 h 10000"/>
                    <a:gd name="connsiteX107" fmla="*/ 4893 w 10000"/>
                    <a:gd name="connsiteY107" fmla="*/ 3529 h 10000"/>
                    <a:gd name="connsiteX108" fmla="*/ 5056 w 10000"/>
                    <a:gd name="connsiteY108" fmla="*/ 3971 h 10000"/>
                    <a:gd name="connsiteX109" fmla="*/ 5363 w 10000"/>
                    <a:gd name="connsiteY109" fmla="*/ 4871 h 10000"/>
                    <a:gd name="connsiteX110" fmla="*/ 5967 w 10000"/>
                    <a:gd name="connsiteY110" fmla="*/ 6657 h 10000"/>
                    <a:gd name="connsiteX111" fmla="*/ 6254 w 10000"/>
                    <a:gd name="connsiteY111" fmla="*/ 7486 h 10000"/>
                    <a:gd name="connsiteX112" fmla="*/ 6407 w 10000"/>
                    <a:gd name="connsiteY112" fmla="*/ 7843 h 10000"/>
                    <a:gd name="connsiteX113" fmla="*/ 6551 w 10000"/>
                    <a:gd name="connsiteY113" fmla="*/ 8214 h 10000"/>
                    <a:gd name="connsiteX114" fmla="*/ 6714 w 10000"/>
                    <a:gd name="connsiteY114" fmla="*/ 8543 h 10000"/>
                    <a:gd name="connsiteX115" fmla="*/ 6868 w 10000"/>
                    <a:gd name="connsiteY115" fmla="*/ 8829 h 10000"/>
                    <a:gd name="connsiteX116" fmla="*/ 7021 w 10000"/>
                    <a:gd name="connsiteY116" fmla="*/ 9100 h 10000"/>
                    <a:gd name="connsiteX117" fmla="*/ 7195 w 10000"/>
                    <a:gd name="connsiteY117" fmla="*/ 9300 h 10000"/>
                    <a:gd name="connsiteX118" fmla="*/ 7288 w 10000"/>
                    <a:gd name="connsiteY118" fmla="*/ 9400 h 10000"/>
                    <a:gd name="connsiteX119" fmla="*/ 7369 w 10000"/>
                    <a:gd name="connsiteY119" fmla="*/ 9500 h 10000"/>
                    <a:gd name="connsiteX120" fmla="*/ 7462 w 10000"/>
                    <a:gd name="connsiteY120" fmla="*/ 9557 h 10000"/>
                    <a:gd name="connsiteX121" fmla="*/ 7554 w 10000"/>
                    <a:gd name="connsiteY121" fmla="*/ 9629 h 10000"/>
                    <a:gd name="connsiteX122" fmla="*/ 7646 w 10000"/>
                    <a:gd name="connsiteY122" fmla="*/ 9671 h 10000"/>
                    <a:gd name="connsiteX123" fmla="*/ 7748 w 10000"/>
                    <a:gd name="connsiteY123" fmla="*/ 9700 h 10000"/>
                    <a:gd name="connsiteX124" fmla="*/ 7851 w 10000"/>
                    <a:gd name="connsiteY124" fmla="*/ 9743 h 10000"/>
                    <a:gd name="connsiteX125" fmla="*/ 7943 w 10000"/>
                    <a:gd name="connsiteY125"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791 w 10000"/>
                    <a:gd name="connsiteY65" fmla="*/ 257 h 10000"/>
                    <a:gd name="connsiteX66" fmla="*/ 1668 w 10000"/>
                    <a:gd name="connsiteY66" fmla="*/ 271 h 10000"/>
                    <a:gd name="connsiteX67" fmla="*/ 1525 w 10000"/>
                    <a:gd name="connsiteY67" fmla="*/ 314 h 10000"/>
                    <a:gd name="connsiteX68" fmla="*/ 1402 w 10000"/>
                    <a:gd name="connsiteY68" fmla="*/ 357 h 10000"/>
                    <a:gd name="connsiteX69" fmla="*/ 1279 w 10000"/>
                    <a:gd name="connsiteY69" fmla="*/ 443 h 10000"/>
                    <a:gd name="connsiteX70" fmla="*/ 1157 w 10000"/>
                    <a:gd name="connsiteY70" fmla="*/ 529 h 10000"/>
                    <a:gd name="connsiteX71" fmla="*/ 1044 w 10000"/>
                    <a:gd name="connsiteY71" fmla="*/ 643 h 10000"/>
                    <a:gd name="connsiteX72" fmla="*/ 931 w 10000"/>
                    <a:gd name="connsiteY72" fmla="*/ 786 h 10000"/>
                    <a:gd name="connsiteX73" fmla="*/ 809 w 10000"/>
                    <a:gd name="connsiteY73" fmla="*/ 929 h 10000"/>
                    <a:gd name="connsiteX74" fmla="*/ 706 w 10000"/>
                    <a:gd name="connsiteY74" fmla="*/ 1114 h 10000"/>
                    <a:gd name="connsiteX75" fmla="*/ 604 w 10000"/>
                    <a:gd name="connsiteY75" fmla="*/ 1286 h 10000"/>
                    <a:gd name="connsiteX76" fmla="*/ 491 w 10000"/>
                    <a:gd name="connsiteY76" fmla="*/ 1486 h 10000"/>
                    <a:gd name="connsiteX77" fmla="*/ 399 w 10000"/>
                    <a:gd name="connsiteY77" fmla="*/ 1686 h 10000"/>
                    <a:gd name="connsiteX78" fmla="*/ 194 w 10000"/>
                    <a:gd name="connsiteY78" fmla="*/ 2157 h 10000"/>
                    <a:gd name="connsiteX79" fmla="*/ 0 w 10000"/>
                    <a:gd name="connsiteY79" fmla="*/ 2643 h 10000"/>
                    <a:gd name="connsiteX80" fmla="*/ 10 w 10000"/>
                    <a:gd name="connsiteY80" fmla="*/ 971 h 10000"/>
                    <a:gd name="connsiteX81" fmla="*/ 205 w 10000"/>
                    <a:gd name="connsiteY81" fmla="*/ 757 h 10000"/>
                    <a:gd name="connsiteX82" fmla="*/ 399 w 10000"/>
                    <a:gd name="connsiteY82" fmla="*/ 571 h 10000"/>
                    <a:gd name="connsiteX83" fmla="*/ 604 w 10000"/>
                    <a:gd name="connsiteY83" fmla="*/ 386 h 10000"/>
                    <a:gd name="connsiteX84" fmla="*/ 819 w 10000"/>
                    <a:gd name="connsiteY84" fmla="*/ 257 h 10000"/>
                    <a:gd name="connsiteX85" fmla="*/ 1054 w 10000"/>
                    <a:gd name="connsiteY85" fmla="*/ 157 h 10000"/>
                    <a:gd name="connsiteX86" fmla="*/ 1300 w 10000"/>
                    <a:gd name="connsiteY86" fmla="*/ 71 h 10000"/>
                    <a:gd name="connsiteX87" fmla="*/ 1535 w 10000"/>
                    <a:gd name="connsiteY87" fmla="*/ 29 h 10000"/>
                    <a:gd name="connsiteX88" fmla="*/ 1801 w 10000"/>
                    <a:gd name="connsiteY88" fmla="*/ 0 h 10000"/>
                    <a:gd name="connsiteX89" fmla="*/ 1965 w 10000"/>
                    <a:gd name="connsiteY89" fmla="*/ 0 h 10000"/>
                    <a:gd name="connsiteX90" fmla="*/ 2272 w 10000"/>
                    <a:gd name="connsiteY90" fmla="*/ 71 h 10000"/>
                    <a:gd name="connsiteX91" fmla="*/ 2426 w 10000"/>
                    <a:gd name="connsiteY91" fmla="*/ 114 h 10000"/>
                    <a:gd name="connsiteX92" fmla="*/ 2569 w 10000"/>
                    <a:gd name="connsiteY92" fmla="*/ 186 h 10000"/>
                    <a:gd name="connsiteX93" fmla="*/ 2712 w 10000"/>
                    <a:gd name="connsiteY93" fmla="*/ 257 h 10000"/>
                    <a:gd name="connsiteX94" fmla="*/ 2845 w 10000"/>
                    <a:gd name="connsiteY94" fmla="*/ 343 h 10000"/>
                    <a:gd name="connsiteX95" fmla="*/ 2989 w 10000"/>
                    <a:gd name="connsiteY95" fmla="*/ 443 h 10000"/>
                    <a:gd name="connsiteX96" fmla="*/ 3112 w 10000"/>
                    <a:gd name="connsiteY96" fmla="*/ 529 h 10000"/>
                    <a:gd name="connsiteX97" fmla="*/ 3234 w 10000"/>
                    <a:gd name="connsiteY97" fmla="*/ 657 h 10000"/>
                    <a:gd name="connsiteX98" fmla="*/ 3367 w 10000"/>
                    <a:gd name="connsiteY98" fmla="*/ 786 h 10000"/>
                    <a:gd name="connsiteX99" fmla="*/ 3490 w 10000"/>
                    <a:gd name="connsiteY99" fmla="*/ 914 h 10000"/>
                    <a:gd name="connsiteX100" fmla="*/ 3726 w 10000"/>
                    <a:gd name="connsiteY100" fmla="*/ 1200 h 10000"/>
                    <a:gd name="connsiteX101" fmla="*/ 3941 w 10000"/>
                    <a:gd name="connsiteY101" fmla="*/ 1543 h 10000"/>
                    <a:gd name="connsiteX102" fmla="*/ 4145 w 10000"/>
                    <a:gd name="connsiteY102" fmla="*/ 1900 h 10000"/>
                    <a:gd name="connsiteX103" fmla="*/ 4340 w 10000"/>
                    <a:gd name="connsiteY103" fmla="*/ 2286 h 10000"/>
                    <a:gd name="connsiteX104" fmla="*/ 4534 w 10000"/>
                    <a:gd name="connsiteY104" fmla="*/ 2686 h 10000"/>
                    <a:gd name="connsiteX105" fmla="*/ 4708 w 10000"/>
                    <a:gd name="connsiteY105" fmla="*/ 3100 h 10000"/>
                    <a:gd name="connsiteX106" fmla="*/ 4893 w 10000"/>
                    <a:gd name="connsiteY106" fmla="*/ 3529 h 10000"/>
                    <a:gd name="connsiteX107" fmla="*/ 5056 w 10000"/>
                    <a:gd name="connsiteY107" fmla="*/ 3971 h 10000"/>
                    <a:gd name="connsiteX108" fmla="*/ 5363 w 10000"/>
                    <a:gd name="connsiteY108" fmla="*/ 4871 h 10000"/>
                    <a:gd name="connsiteX109" fmla="*/ 5967 w 10000"/>
                    <a:gd name="connsiteY109" fmla="*/ 6657 h 10000"/>
                    <a:gd name="connsiteX110" fmla="*/ 6254 w 10000"/>
                    <a:gd name="connsiteY110" fmla="*/ 7486 h 10000"/>
                    <a:gd name="connsiteX111" fmla="*/ 6407 w 10000"/>
                    <a:gd name="connsiteY111" fmla="*/ 7843 h 10000"/>
                    <a:gd name="connsiteX112" fmla="*/ 6551 w 10000"/>
                    <a:gd name="connsiteY112" fmla="*/ 8214 h 10000"/>
                    <a:gd name="connsiteX113" fmla="*/ 6714 w 10000"/>
                    <a:gd name="connsiteY113" fmla="*/ 8543 h 10000"/>
                    <a:gd name="connsiteX114" fmla="*/ 6868 w 10000"/>
                    <a:gd name="connsiteY114" fmla="*/ 8829 h 10000"/>
                    <a:gd name="connsiteX115" fmla="*/ 7021 w 10000"/>
                    <a:gd name="connsiteY115" fmla="*/ 9100 h 10000"/>
                    <a:gd name="connsiteX116" fmla="*/ 7195 w 10000"/>
                    <a:gd name="connsiteY116" fmla="*/ 9300 h 10000"/>
                    <a:gd name="connsiteX117" fmla="*/ 7288 w 10000"/>
                    <a:gd name="connsiteY117" fmla="*/ 9400 h 10000"/>
                    <a:gd name="connsiteX118" fmla="*/ 7369 w 10000"/>
                    <a:gd name="connsiteY118" fmla="*/ 9500 h 10000"/>
                    <a:gd name="connsiteX119" fmla="*/ 7462 w 10000"/>
                    <a:gd name="connsiteY119" fmla="*/ 9557 h 10000"/>
                    <a:gd name="connsiteX120" fmla="*/ 7554 w 10000"/>
                    <a:gd name="connsiteY120" fmla="*/ 9629 h 10000"/>
                    <a:gd name="connsiteX121" fmla="*/ 7646 w 10000"/>
                    <a:gd name="connsiteY121" fmla="*/ 9671 h 10000"/>
                    <a:gd name="connsiteX122" fmla="*/ 7748 w 10000"/>
                    <a:gd name="connsiteY122" fmla="*/ 9700 h 10000"/>
                    <a:gd name="connsiteX123" fmla="*/ 7851 w 10000"/>
                    <a:gd name="connsiteY123" fmla="*/ 9743 h 10000"/>
                    <a:gd name="connsiteX124" fmla="*/ 7943 w 10000"/>
                    <a:gd name="connsiteY124"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791 w 10000"/>
                    <a:gd name="connsiteY64" fmla="*/ 257 h 10000"/>
                    <a:gd name="connsiteX65" fmla="*/ 1668 w 10000"/>
                    <a:gd name="connsiteY65" fmla="*/ 271 h 10000"/>
                    <a:gd name="connsiteX66" fmla="*/ 1525 w 10000"/>
                    <a:gd name="connsiteY66" fmla="*/ 314 h 10000"/>
                    <a:gd name="connsiteX67" fmla="*/ 1402 w 10000"/>
                    <a:gd name="connsiteY67" fmla="*/ 357 h 10000"/>
                    <a:gd name="connsiteX68" fmla="*/ 1279 w 10000"/>
                    <a:gd name="connsiteY68" fmla="*/ 443 h 10000"/>
                    <a:gd name="connsiteX69" fmla="*/ 1157 w 10000"/>
                    <a:gd name="connsiteY69" fmla="*/ 529 h 10000"/>
                    <a:gd name="connsiteX70" fmla="*/ 1044 w 10000"/>
                    <a:gd name="connsiteY70" fmla="*/ 643 h 10000"/>
                    <a:gd name="connsiteX71" fmla="*/ 931 w 10000"/>
                    <a:gd name="connsiteY71" fmla="*/ 786 h 10000"/>
                    <a:gd name="connsiteX72" fmla="*/ 809 w 10000"/>
                    <a:gd name="connsiteY72" fmla="*/ 929 h 10000"/>
                    <a:gd name="connsiteX73" fmla="*/ 706 w 10000"/>
                    <a:gd name="connsiteY73" fmla="*/ 1114 h 10000"/>
                    <a:gd name="connsiteX74" fmla="*/ 604 w 10000"/>
                    <a:gd name="connsiteY74" fmla="*/ 1286 h 10000"/>
                    <a:gd name="connsiteX75" fmla="*/ 491 w 10000"/>
                    <a:gd name="connsiteY75" fmla="*/ 1486 h 10000"/>
                    <a:gd name="connsiteX76" fmla="*/ 399 w 10000"/>
                    <a:gd name="connsiteY76" fmla="*/ 1686 h 10000"/>
                    <a:gd name="connsiteX77" fmla="*/ 194 w 10000"/>
                    <a:gd name="connsiteY77" fmla="*/ 2157 h 10000"/>
                    <a:gd name="connsiteX78" fmla="*/ 0 w 10000"/>
                    <a:gd name="connsiteY78" fmla="*/ 2643 h 10000"/>
                    <a:gd name="connsiteX79" fmla="*/ 10 w 10000"/>
                    <a:gd name="connsiteY79" fmla="*/ 971 h 10000"/>
                    <a:gd name="connsiteX80" fmla="*/ 205 w 10000"/>
                    <a:gd name="connsiteY80" fmla="*/ 757 h 10000"/>
                    <a:gd name="connsiteX81" fmla="*/ 399 w 10000"/>
                    <a:gd name="connsiteY81" fmla="*/ 571 h 10000"/>
                    <a:gd name="connsiteX82" fmla="*/ 604 w 10000"/>
                    <a:gd name="connsiteY82" fmla="*/ 386 h 10000"/>
                    <a:gd name="connsiteX83" fmla="*/ 819 w 10000"/>
                    <a:gd name="connsiteY83" fmla="*/ 257 h 10000"/>
                    <a:gd name="connsiteX84" fmla="*/ 1054 w 10000"/>
                    <a:gd name="connsiteY84" fmla="*/ 157 h 10000"/>
                    <a:gd name="connsiteX85" fmla="*/ 1300 w 10000"/>
                    <a:gd name="connsiteY85" fmla="*/ 71 h 10000"/>
                    <a:gd name="connsiteX86" fmla="*/ 1535 w 10000"/>
                    <a:gd name="connsiteY86" fmla="*/ 29 h 10000"/>
                    <a:gd name="connsiteX87" fmla="*/ 1801 w 10000"/>
                    <a:gd name="connsiteY87" fmla="*/ 0 h 10000"/>
                    <a:gd name="connsiteX88" fmla="*/ 1965 w 10000"/>
                    <a:gd name="connsiteY88" fmla="*/ 0 h 10000"/>
                    <a:gd name="connsiteX89" fmla="*/ 2272 w 10000"/>
                    <a:gd name="connsiteY89" fmla="*/ 71 h 10000"/>
                    <a:gd name="connsiteX90" fmla="*/ 2426 w 10000"/>
                    <a:gd name="connsiteY90" fmla="*/ 114 h 10000"/>
                    <a:gd name="connsiteX91" fmla="*/ 2569 w 10000"/>
                    <a:gd name="connsiteY91" fmla="*/ 186 h 10000"/>
                    <a:gd name="connsiteX92" fmla="*/ 2712 w 10000"/>
                    <a:gd name="connsiteY92" fmla="*/ 257 h 10000"/>
                    <a:gd name="connsiteX93" fmla="*/ 2845 w 10000"/>
                    <a:gd name="connsiteY93" fmla="*/ 343 h 10000"/>
                    <a:gd name="connsiteX94" fmla="*/ 2989 w 10000"/>
                    <a:gd name="connsiteY94" fmla="*/ 443 h 10000"/>
                    <a:gd name="connsiteX95" fmla="*/ 3112 w 10000"/>
                    <a:gd name="connsiteY95" fmla="*/ 529 h 10000"/>
                    <a:gd name="connsiteX96" fmla="*/ 3234 w 10000"/>
                    <a:gd name="connsiteY96" fmla="*/ 657 h 10000"/>
                    <a:gd name="connsiteX97" fmla="*/ 3367 w 10000"/>
                    <a:gd name="connsiteY97" fmla="*/ 786 h 10000"/>
                    <a:gd name="connsiteX98" fmla="*/ 3490 w 10000"/>
                    <a:gd name="connsiteY98" fmla="*/ 914 h 10000"/>
                    <a:gd name="connsiteX99" fmla="*/ 3726 w 10000"/>
                    <a:gd name="connsiteY99" fmla="*/ 1200 h 10000"/>
                    <a:gd name="connsiteX100" fmla="*/ 3941 w 10000"/>
                    <a:gd name="connsiteY100" fmla="*/ 1543 h 10000"/>
                    <a:gd name="connsiteX101" fmla="*/ 4145 w 10000"/>
                    <a:gd name="connsiteY101" fmla="*/ 1900 h 10000"/>
                    <a:gd name="connsiteX102" fmla="*/ 4340 w 10000"/>
                    <a:gd name="connsiteY102" fmla="*/ 2286 h 10000"/>
                    <a:gd name="connsiteX103" fmla="*/ 4534 w 10000"/>
                    <a:gd name="connsiteY103" fmla="*/ 2686 h 10000"/>
                    <a:gd name="connsiteX104" fmla="*/ 4708 w 10000"/>
                    <a:gd name="connsiteY104" fmla="*/ 3100 h 10000"/>
                    <a:gd name="connsiteX105" fmla="*/ 4893 w 10000"/>
                    <a:gd name="connsiteY105" fmla="*/ 3529 h 10000"/>
                    <a:gd name="connsiteX106" fmla="*/ 5056 w 10000"/>
                    <a:gd name="connsiteY106" fmla="*/ 3971 h 10000"/>
                    <a:gd name="connsiteX107" fmla="*/ 5363 w 10000"/>
                    <a:gd name="connsiteY107" fmla="*/ 4871 h 10000"/>
                    <a:gd name="connsiteX108" fmla="*/ 5967 w 10000"/>
                    <a:gd name="connsiteY108" fmla="*/ 6657 h 10000"/>
                    <a:gd name="connsiteX109" fmla="*/ 6254 w 10000"/>
                    <a:gd name="connsiteY109" fmla="*/ 7486 h 10000"/>
                    <a:gd name="connsiteX110" fmla="*/ 6407 w 10000"/>
                    <a:gd name="connsiteY110" fmla="*/ 7843 h 10000"/>
                    <a:gd name="connsiteX111" fmla="*/ 6551 w 10000"/>
                    <a:gd name="connsiteY111" fmla="*/ 8214 h 10000"/>
                    <a:gd name="connsiteX112" fmla="*/ 6714 w 10000"/>
                    <a:gd name="connsiteY112" fmla="*/ 8543 h 10000"/>
                    <a:gd name="connsiteX113" fmla="*/ 6868 w 10000"/>
                    <a:gd name="connsiteY113" fmla="*/ 8829 h 10000"/>
                    <a:gd name="connsiteX114" fmla="*/ 7021 w 10000"/>
                    <a:gd name="connsiteY114" fmla="*/ 9100 h 10000"/>
                    <a:gd name="connsiteX115" fmla="*/ 7195 w 10000"/>
                    <a:gd name="connsiteY115" fmla="*/ 9300 h 10000"/>
                    <a:gd name="connsiteX116" fmla="*/ 7288 w 10000"/>
                    <a:gd name="connsiteY116" fmla="*/ 9400 h 10000"/>
                    <a:gd name="connsiteX117" fmla="*/ 7369 w 10000"/>
                    <a:gd name="connsiteY117" fmla="*/ 9500 h 10000"/>
                    <a:gd name="connsiteX118" fmla="*/ 7462 w 10000"/>
                    <a:gd name="connsiteY118" fmla="*/ 9557 h 10000"/>
                    <a:gd name="connsiteX119" fmla="*/ 7554 w 10000"/>
                    <a:gd name="connsiteY119" fmla="*/ 9629 h 10000"/>
                    <a:gd name="connsiteX120" fmla="*/ 7646 w 10000"/>
                    <a:gd name="connsiteY120" fmla="*/ 9671 h 10000"/>
                    <a:gd name="connsiteX121" fmla="*/ 7748 w 10000"/>
                    <a:gd name="connsiteY121" fmla="*/ 9700 h 10000"/>
                    <a:gd name="connsiteX122" fmla="*/ 7851 w 10000"/>
                    <a:gd name="connsiteY122" fmla="*/ 9743 h 10000"/>
                    <a:gd name="connsiteX123" fmla="*/ 7943 w 10000"/>
                    <a:gd name="connsiteY123"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791 w 10000"/>
                    <a:gd name="connsiteY64" fmla="*/ 257 h 10000"/>
                    <a:gd name="connsiteX65" fmla="*/ 1668 w 10000"/>
                    <a:gd name="connsiteY65" fmla="*/ 271 h 10000"/>
                    <a:gd name="connsiteX66" fmla="*/ 1525 w 10000"/>
                    <a:gd name="connsiteY66" fmla="*/ 314 h 10000"/>
                    <a:gd name="connsiteX67" fmla="*/ 1402 w 10000"/>
                    <a:gd name="connsiteY67" fmla="*/ 357 h 10000"/>
                    <a:gd name="connsiteX68" fmla="*/ 1279 w 10000"/>
                    <a:gd name="connsiteY68" fmla="*/ 443 h 10000"/>
                    <a:gd name="connsiteX69" fmla="*/ 1157 w 10000"/>
                    <a:gd name="connsiteY69" fmla="*/ 529 h 10000"/>
                    <a:gd name="connsiteX70" fmla="*/ 1044 w 10000"/>
                    <a:gd name="connsiteY70" fmla="*/ 643 h 10000"/>
                    <a:gd name="connsiteX71" fmla="*/ 931 w 10000"/>
                    <a:gd name="connsiteY71" fmla="*/ 786 h 10000"/>
                    <a:gd name="connsiteX72" fmla="*/ 809 w 10000"/>
                    <a:gd name="connsiteY72" fmla="*/ 929 h 10000"/>
                    <a:gd name="connsiteX73" fmla="*/ 706 w 10000"/>
                    <a:gd name="connsiteY73" fmla="*/ 1114 h 10000"/>
                    <a:gd name="connsiteX74" fmla="*/ 604 w 10000"/>
                    <a:gd name="connsiteY74" fmla="*/ 1286 h 10000"/>
                    <a:gd name="connsiteX75" fmla="*/ 491 w 10000"/>
                    <a:gd name="connsiteY75" fmla="*/ 1486 h 10000"/>
                    <a:gd name="connsiteX76" fmla="*/ 399 w 10000"/>
                    <a:gd name="connsiteY76" fmla="*/ 1686 h 10000"/>
                    <a:gd name="connsiteX77" fmla="*/ 194 w 10000"/>
                    <a:gd name="connsiteY77" fmla="*/ 2157 h 10000"/>
                    <a:gd name="connsiteX78" fmla="*/ 0 w 10000"/>
                    <a:gd name="connsiteY78" fmla="*/ 2643 h 10000"/>
                    <a:gd name="connsiteX79" fmla="*/ 10 w 10000"/>
                    <a:gd name="connsiteY79" fmla="*/ 971 h 10000"/>
                    <a:gd name="connsiteX80" fmla="*/ 205 w 10000"/>
                    <a:gd name="connsiteY80" fmla="*/ 757 h 10000"/>
                    <a:gd name="connsiteX81" fmla="*/ 399 w 10000"/>
                    <a:gd name="connsiteY81" fmla="*/ 571 h 10000"/>
                    <a:gd name="connsiteX82" fmla="*/ 604 w 10000"/>
                    <a:gd name="connsiteY82" fmla="*/ 386 h 10000"/>
                    <a:gd name="connsiteX83" fmla="*/ 819 w 10000"/>
                    <a:gd name="connsiteY83" fmla="*/ 257 h 10000"/>
                    <a:gd name="connsiteX84" fmla="*/ 1054 w 10000"/>
                    <a:gd name="connsiteY84" fmla="*/ 157 h 10000"/>
                    <a:gd name="connsiteX85" fmla="*/ 1300 w 10000"/>
                    <a:gd name="connsiteY85" fmla="*/ 71 h 10000"/>
                    <a:gd name="connsiteX86" fmla="*/ 1535 w 10000"/>
                    <a:gd name="connsiteY86" fmla="*/ 29 h 10000"/>
                    <a:gd name="connsiteX87" fmla="*/ 1801 w 10000"/>
                    <a:gd name="connsiteY87" fmla="*/ 0 h 10000"/>
                    <a:gd name="connsiteX88" fmla="*/ 2272 w 10000"/>
                    <a:gd name="connsiteY88" fmla="*/ 71 h 10000"/>
                    <a:gd name="connsiteX89" fmla="*/ 2426 w 10000"/>
                    <a:gd name="connsiteY89" fmla="*/ 114 h 10000"/>
                    <a:gd name="connsiteX90" fmla="*/ 2569 w 10000"/>
                    <a:gd name="connsiteY90" fmla="*/ 186 h 10000"/>
                    <a:gd name="connsiteX91" fmla="*/ 2712 w 10000"/>
                    <a:gd name="connsiteY91" fmla="*/ 257 h 10000"/>
                    <a:gd name="connsiteX92" fmla="*/ 2845 w 10000"/>
                    <a:gd name="connsiteY92" fmla="*/ 343 h 10000"/>
                    <a:gd name="connsiteX93" fmla="*/ 2989 w 10000"/>
                    <a:gd name="connsiteY93" fmla="*/ 443 h 10000"/>
                    <a:gd name="connsiteX94" fmla="*/ 3112 w 10000"/>
                    <a:gd name="connsiteY94" fmla="*/ 529 h 10000"/>
                    <a:gd name="connsiteX95" fmla="*/ 3234 w 10000"/>
                    <a:gd name="connsiteY95" fmla="*/ 657 h 10000"/>
                    <a:gd name="connsiteX96" fmla="*/ 3367 w 10000"/>
                    <a:gd name="connsiteY96" fmla="*/ 786 h 10000"/>
                    <a:gd name="connsiteX97" fmla="*/ 3490 w 10000"/>
                    <a:gd name="connsiteY97" fmla="*/ 914 h 10000"/>
                    <a:gd name="connsiteX98" fmla="*/ 3726 w 10000"/>
                    <a:gd name="connsiteY98" fmla="*/ 1200 h 10000"/>
                    <a:gd name="connsiteX99" fmla="*/ 3941 w 10000"/>
                    <a:gd name="connsiteY99" fmla="*/ 1543 h 10000"/>
                    <a:gd name="connsiteX100" fmla="*/ 4145 w 10000"/>
                    <a:gd name="connsiteY100" fmla="*/ 1900 h 10000"/>
                    <a:gd name="connsiteX101" fmla="*/ 4340 w 10000"/>
                    <a:gd name="connsiteY101" fmla="*/ 2286 h 10000"/>
                    <a:gd name="connsiteX102" fmla="*/ 4534 w 10000"/>
                    <a:gd name="connsiteY102" fmla="*/ 2686 h 10000"/>
                    <a:gd name="connsiteX103" fmla="*/ 4708 w 10000"/>
                    <a:gd name="connsiteY103" fmla="*/ 3100 h 10000"/>
                    <a:gd name="connsiteX104" fmla="*/ 4893 w 10000"/>
                    <a:gd name="connsiteY104" fmla="*/ 3529 h 10000"/>
                    <a:gd name="connsiteX105" fmla="*/ 5056 w 10000"/>
                    <a:gd name="connsiteY105" fmla="*/ 3971 h 10000"/>
                    <a:gd name="connsiteX106" fmla="*/ 5363 w 10000"/>
                    <a:gd name="connsiteY106" fmla="*/ 4871 h 10000"/>
                    <a:gd name="connsiteX107" fmla="*/ 5967 w 10000"/>
                    <a:gd name="connsiteY107" fmla="*/ 6657 h 10000"/>
                    <a:gd name="connsiteX108" fmla="*/ 6254 w 10000"/>
                    <a:gd name="connsiteY108" fmla="*/ 7486 h 10000"/>
                    <a:gd name="connsiteX109" fmla="*/ 6407 w 10000"/>
                    <a:gd name="connsiteY109" fmla="*/ 7843 h 10000"/>
                    <a:gd name="connsiteX110" fmla="*/ 6551 w 10000"/>
                    <a:gd name="connsiteY110" fmla="*/ 8214 h 10000"/>
                    <a:gd name="connsiteX111" fmla="*/ 6714 w 10000"/>
                    <a:gd name="connsiteY111" fmla="*/ 8543 h 10000"/>
                    <a:gd name="connsiteX112" fmla="*/ 6868 w 10000"/>
                    <a:gd name="connsiteY112" fmla="*/ 8829 h 10000"/>
                    <a:gd name="connsiteX113" fmla="*/ 7021 w 10000"/>
                    <a:gd name="connsiteY113" fmla="*/ 9100 h 10000"/>
                    <a:gd name="connsiteX114" fmla="*/ 7195 w 10000"/>
                    <a:gd name="connsiteY114" fmla="*/ 9300 h 10000"/>
                    <a:gd name="connsiteX115" fmla="*/ 7288 w 10000"/>
                    <a:gd name="connsiteY115" fmla="*/ 9400 h 10000"/>
                    <a:gd name="connsiteX116" fmla="*/ 7369 w 10000"/>
                    <a:gd name="connsiteY116" fmla="*/ 9500 h 10000"/>
                    <a:gd name="connsiteX117" fmla="*/ 7462 w 10000"/>
                    <a:gd name="connsiteY117" fmla="*/ 9557 h 10000"/>
                    <a:gd name="connsiteX118" fmla="*/ 7554 w 10000"/>
                    <a:gd name="connsiteY118" fmla="*/ 9629 h 10000"/>
                    <a:gd name="connsiteX119" fmla="*/ 7646 w 10000"/>
                    <a:gd name="connsiteY119" fmla="*/ 9671 h 10000"/>
                    <a:gd name="connsiteX120" fmla="*/ 7748 w 10000"/>
                    <a:gd name="connsiteY120" fmla="*/ 9700 h 10000"/>
                    <a:gd name="connsiteX121" fmla="*/ 7851 w 10000"/>
                    <a:gd name="connsiteY121" fmla="*/ 9743 h 10000"/>
                    <a:gd name="connsiteX122" fmla="*/ 7943 w 10000"/>
                    <a:gd name="connsiteY122" fmla="*/ 9743 h 10000"/>
                    <a:gd name="connsiteX0" fmla="*/ 7943 w 10000"/>
                    <a:gd name="connsiteY0" fmla="*/ 9714 h 9971"/>
                    <a:gd name="connsiteX1" fmla="*/ 7943 w 10000"/>
                    <a:gd name="connsiteY1" fmla="*/ 9714 h 9971"/>
                    <a:gd name="connsiteX2" fmla="*/ 8076 w 10000"/>
                    <a:gd name="connsiteY2" fmla="*/ 9714 h 9971"/>
                    <a:gd name="connsiteX3" fmla="*/ 8178 w 10000"/>
                    <a:gd name="connsiteY3" fmla="*/ 9671 h 9971"/>
                    <a:gd name="connsiteX4" fmla="*/ 8291 w 10000"/>
                    <a:gd name="connsiteY4" fmla="*/ 9628 h 9971"/>
                    <a:gd name="connsiteX5" fmla="*/ 8403 w 10000"/>
                    <a:gd name="connsiteY5" fmla="*/ 9585 h 9971"/>
                    <a:gd name="connsiteX6" fmla="*/ 8506 w 10000"/>
                    <a:gd name="connsiteY6" fmla="*/ 9500 h 9971"/>
                    <a:gd name="connsiteX7" fmla="*/ 8608 w 10000"/>
                    <a:gd name="connsiteY7" fmla="*/ 9400 h 9971"/>
                    <a:gd name="connsiteX8" fmla="*/ 8700 w 10000"/>
                    <a:gd name="connsiteY8" fmla="*/ 9314 h 9971"/>
                    <a:gd name="connsiteX9" fmla="*/ 8802 w 10000"/>
                    <a:gd name="connsiteY9" fmla="*/ 9185 h 9971"/>
                    <a:gd name="connsiteX10" fmla="*/ 8915 w 10000"/>
                    <a:gd name="connsiteY10" fmla="*/ 9057 h 9971"/>
                    <a:gd name="connsiteX11" fmla="*/ 9007 w 10000"/>
                    <a:gd name="connsiteY11" fmla="*/ 8914 h 9971"/>
                    <a:gd name="connsiteX12" fmla="*/ 9191 w 10000"/>
                    <a:gd name="connsiteY12" fmla="*/ 8585 h 9971"/>
                    <a:gd name="connsiteX13" fmla="*/ 9376 w 10000"/>
                    <a:gd name="connsiteY13" fmla="*/ 8214 h 9971"/>
                    <a:gd name="connsiteX14" fmla="*/ 9539 w 10000"/>
                    <a:gd name="connsiteY14" fmla="*/ 7814 h 9971"/>
                    <a:gd name="connsiteX15" fmla="*/ 9775 w 10000"/>
                    <a:gd name="connsiteY15" fmla="*/ 8257 h 9971"/>
                    <a:gd name="connsiteX16" fmla="*/ 10000 w 10000"/>
                    <a:gd name="connsiteY16" fmla="*/ 8671 h 9971"/>
                    <a:gd name="connsiteX17" fmla="*/ 9785 w 10000"/>
                    <a:gd name="connsiteY17" fmla="*/ 8957 h 9971"/>
                    <a:gd name="connsiteX18" fmla="*/ 9570 w 10000"/>
                    <a:gd name="connsiteY18" fmla="*/ 9214 h 9971"/>
                    <a:gd name="connsiteX19" fmla="*/ 9324 w 10000"/>
                    <a:gd name="connsiteY19" fmla="*/ 9442 h 9971"/>
                    <a:gd name="connsiteX20" fmla="*/ 9212 w 10000"/>
                    <a:gd name="connsiteY20" fmla="*/ 9528 h 9971"/>
                    <a:gd name="connsiteX21" fmla="*/ 9079 w 10000"/>
                    <a:gd name="connsiteY21" fmla="*/ 9628 h 9971"/>
                    <a:gd name="connsiteX22" fmla="*/ 8946 w 10000"/>
                    <a:gd name="connsiteY22" fmla="*/ 9714 h 9971"/>
                    <a:gd name="connsiteX23" fmla="*/ 8823 w 10000"/>
                    <a:gd name="connsiteY23" fmla="*/ 9771 h 9971"/>
                    <a:gd name="connsiteX24" fmla="*/ 8680 w 10000"/>
                    <a:gd name="connsiteY24" fmla="*/ 9842 h 9971"/>
                    <a:gd name="connsiteX25" fmla="*/ 8547 w 10000"/>
                    <a:gd name="connsiteY25" fmla="*/ 9885 h 9971"/>
                    <a:gd name="connsiteX26" fmla="*/ 8403 w 10000"/>
                    <a:gd name="connsiteY26" fmla="*/ 9914 h 9971"/>
                    <a:gd name="connsiteX27" fmla="*/ 8260 w 10000"/>
                    <a:gd name="connsiteY27" fmla="*/ 9942 h 9971"/>
                    <a:gd name="connsiteX28" fmla="*/ 8106 w 10000"/>
                    <a:gd name="connsiteY28" fmla="*/ 9971 h 9971"/>
                    <a:gd name="connsiteX29" fmla="*/ 7943 w 10000"/>
                    <a:gd name="connsiteY29" fmla="*/ 9971 h 9971"/>
                    <a:gd name="connsiteX30" fmla="*/ 7779 w 10000"/>
                    <a:gd name="connsiteY30" fmla="*/ 9971 h 9971"/>
                    <a:gd name="connsiteX31" fmla="*/ 7625 w 10000"/>
                    <a:gd name="connsiteY31" fmla="*/ 9928 h 9971"/>
                    <a:gd name="connsiteX32" fmla="*/ 7462 w 10000"/>
                    <a:gd name="connsiteY32" fmla="*/ 9900 h 9971"/>
                    <a:gd name="connsiteX33" fmla="*/ 7308 w 10000"/>
                    <a:gd name="connsiteY33" fmla="*/ 9857 h 9971"/>
                    <a:gd name="connsiteX34" fmla="*/ 7165 w 10000"/>
                    <a:gd name="connsiteY34" fmla="*/ 9785 h 9971"/>
                    <a:gd name="connsiteX35" fmla="*/ 7021 w 10000"/>
                    <a:gd name="connsiteY35" fmla="*/ 9728 h 9971"/>
                    <a:gd name="connsiteX36" fmla="*/ 6888 w 10000"/>
                    <a:gd name="connsiteY36" fmla="*/ 9628 h 9971"/>
                    <a:gd name="connsiteX37" fmla="*/ 6745 w 10000"/>
                    <a:gd name="connsiteY37" fmla="*/ 9528 h 9971"/>
                    <a:gd name="connsiteX38" fmla="*/ 6622 w 10000"/>
                    <a:gd name="connsiteY38" fmla="*/ 9442 h 9971"/>
                    <a:gd name="connsiteX39" fmla="*/ 6479 w 10000"/>
                    <a:gd name="connsiteY39" fmla="*/ 9314 h 9971"/>
                    <a:gd name="connsiteX40" fmla="*/ 6366 w 10000"/>
                    <a:gd name="connsiteY40" fmla="*/ 9200 h 9971"/>
                    <a:gd name="connsiteX41" fmla="*/ 6244 w 10000"/>
                    <a:gd name="connsiteY41" fmla="*/ 9057 h 9971"/>
                    <a:gd name="connsiteX42" fmla="*/ 6008 w 10000"/>
                    <a:gd name="connsiteY42" fmla="*/ 8757 h 9971"/>
                    <a:gd name="connsiteX43" fmla="*/ 5793 w 10000"/>
                    <a:gd name="connsiteY43" fmla="*/ 8428 h 9971"/>
                    <a:gd name="connsiteX44" fmla="*/ 5589 w 10000"/>
                    <a:gd name="connsiteY44" fmla="*/ 8071 h 9971"/>
                    <a:gd name="connsiteX45" fmla="*/ 5394 w 10000"/>
                    <a:gd name="connsiteY45" fmla="*/ 7685 h 9971"/>
                    <a:gd name="connsiteX46" fmla="*/ 5200 w 10000"/>
                    <a:gd name="connsiteY46" fmla="*/ 7285 h 9971"/>
                    <a:gd name="connsiteX47" fmla="*/ 5026 w 10000"/>
                    <a:gd name="connsiteY47" fmla="*/ 6871 h 9971"/>
                    <a:gd name="connsiteX48" fmla="*/ 4852 w 10000"/>
                    <a:gd name="connsiteY48" fmla="*/ 6442 h 9971"/>
                    <a:gd name="connsiteX49" fmla="*/ 4688 w 10000"/>
                    <a:gd name="connsiteY49" fmla="*/ 6000 h 9971"/>
                    <a:gd name="connsiteX50" fmla="*/ 4371 w 10000"/>
                    <a:gd name="connsiteY50" fmla="*/ 5100 h 9971"/>
                    <a:gd name="connsiteX51" fmla="*/ 3777 w 10000"/>
                    <a:gd name="connsiteY51" fmla="*/ 3328 h 9971"/>
                    <a:gd name="connsiteX52" fmla="*/ 3644 w 10000"/>
                    <a:gd name="connsiteY52" fmla="*/ 2885 h 9971"/>
                    <a:gd name="connsiteX53" fmla="*/ 3490 w 10000"/>
                    <a:gd name="connsiteY53" fmla="*/ 2485 h 9971"/>
                    <a:gd name="connsiteX54" fmla="*/ 3347 w 10000"/>
                    <a:gd name="connsiteY54" fmla="*/ 2128 h 9971"/>
                    <a:gd name="connsiteX55" fmla="*/ 3193 w 10000"/>
                    <a:gd name="connsiteY55" fmla="*/ 1757 h 9971"/>
                    <a:gd name="connsiteX56" fmla="*/ 3040 w 10000"/>
                    <a:gd name="connsiteY56" fmla="*/ 1428 h 9971"/>
                    <a:gd name="connsiteX57" fmla="*/ 2886 w 10000"/>
                    <a:gd name="connsiteY57" fmla="*/ 1142 h 9971"/>
                    <a:gd name="connsiteX58" fmla="*/ 2723 w 10000"/>
                    <a:gd name="connsiteY58" fmla="*/ 871 h 9971"/>
                    <a:gd name="connsiteX59" fmla="*/ 2559 w 10000"/>
                    <a:gd name="connsiteY59" fmla="*/ 671 h 9971"/>
                    <a:gd name="connsiteX60" fmla="*/ 2467 w 10000"/>
                    <a:gd name="connsiteY60" fmla="*/ 571 h 9971"/>
                    <a:gd name="connsiteX61" fmla="*/ 2375 w 10000"/>
                    <a:gd name="connsiteY61" fmla="*/ 471 h 9971"/>
                    <a:gd name="connsiteX62" fmla="*/ 2282 w 10000"/>
                    <a:gd name="connsiteY62" fmla="*/ 414 h 9971"/>
                    <a:gd name="connsiteX63" fmla="*/ 2190 w 10000"/>
                    <a:gd name="connsiteY63" fmla="*/ 342 h 9971"/>
                    <a:gd name="connsiteX64" fmla="*/ 1791 w 10000"/>
                    <a:gd name="connsiteY64" fmla="*/ 228 h 9971"/>
                    <a:gd name="connsiteX65" fmla="*/ 1668 w 10000"/>
                    <a:gd name="connsiteY65" fmla="*/ 242 h 9971"/>
                    <a:gd name="connsiteX66" fmla="*/ 1525 w 10000"/>
                    <a:gd name="connsiteY66" fmla="*/ 285 h 9971"/>
                    <a:gd name="connsiteX67" fmla="*/ 1402 w 10000"/>
                    <a:gd name="connsiteY67" fmla="*/ 328 h 9971"/>
                    <a:gd name="connsiteX68" fmla="*/ 1279 w 10000"/>
                    <a:gd name="connsiteY68" fmla="*/ 414 h 9971"/>
                    <a:gd name="connsiteX69" fmla="*/ 1157 w 10000"/>
                    <a:gd name="connsiteY69" fmla="*/ 500 h 9971"/>
                    <a:gd name="connsiteX70" fmla="*/ 1044 w 10000"/>
                    <a:gd name="connsiteY70" fmla="*/ 614 h 9971"/>
                    <a:gd name="connsiteX71" fmla="*/ 931 w 10000"/>
                    <a:gd name="connsiteY71" fmla="*/ 757 h 9971"/>
                    <a:gd name="connsiteX72" fmla="*/ 809 w 10000"/>
                    <a:gd name="connsiteY72" fmla="*/ 900 h 9971"/>
                    <a:gd name="connsiteX73" fmla="*/ 706 w 10000"/>
                    <a:gd name="connsiteY73" fmla="*/ 1085 h 9971"/>
                    <a:gd name="connsiteX74" fmla="*/ 604 w 10000"/>
                    <a:gd name="connsiteY74" fmla="*/ 1257 h 9971"/>
                    <a:gd name="connsiteX75" fmla="*/ 491 w 10000"/>
                    <a:gd name="connsiteY75" fmla="*/ 1457 h 9971"/>
                    <a:gd name="connsiteX76" fmla="*/ 399 w 10000"/>
                    <a:gd name="connsiteY76" fmla="*/ 1657 h 9971"/>
                    <a:gd name="connsiteX77" fmla="*/ 194 w 10000"/>
                    <a:gd name="connsiteY77" fmla="*/ 2128 h 9971"/>
                    <a:gd name="connsiteX78" fmla="*/ 0 w 10000"/>
                    <a:gd name="connsiteY78" fmla="*/ 2614 h 9971"/>
                    <a:gd name="connsiteX79" fmla="*/ 10 w 10000"/>
                    <a:gd name="connsiteY79" fmla="*/ 942 h 9971"/>
                    <a:gd name="connsiteX80" fmla="*/ 205 w 10000"/>
                    <a:gd name="connsiteY80" fmla="*/ 728 h 9971"/>
                    <a:gd name="connsiteX81" fmla="*/ 399 w 10000"/>
                    <a:gd name="connsiteY81" fmla="*/ 542 h 9971"/>
                    <a:gd name="connsiteX82" fmla="*/ 604 w 10000"/>
                    <a:gd name="connsiteY82" fmla="*/ 357 h 9971"/>
                    <a:gd name="connsiteX83" fmla="*/ 819 w 10000"/>
                    <a:gd name="connsiteY83" fmla="*/ 228 h 9971"/>
                    <a:gd name="connsiteX84" fmla="*/ 1054 w 10000"/>
                    <a:gd name="connsiteY84" fmla="*/ 128 h 9971"/>
                    <a:gd name="connsiteX85" fmla="*/ 1300 w 10000"/>
                    <a:gd name="connsiteY85" fmla="*/ 42 h 9971"/>
                    <a:gd name="connsiteX86" fmla="*/ 1535 w 10000"/>
                    <a:gd name="connsiteY86" fmla="*/ 0 h 9971"/>
                    <a:gd name="connsiteX87" fmla="*/ 2272 w 10000"/>
                    <a:gd name="connsiteY87" fmla="*/ 42 h 9971"/>
                    <a:gd name="connsiteX88" fmla="*/ 2426 w 10000"/>
                    <a:gd name="connsiteY88" fmla="*/ 85 h 9971"/>
                    <a:gd name="connsiteX89" fmla="*/ 2569 w 10000"/>
                    <a:gd name="connsiteY89" fmla="*/ 157 h 9971"/>
                    <a:gd name="connsiteX90" fmla="*/ 2712 w 10000"/>
                    <a:gd name="connsiteY90" fmla="*/ 228 h 9971"/>
                    <a:gd name="connsiteX91" fmla="*/ 2845 w 10000"/>
                    <a:gd name="connsiteY91" fmla="*/ 314 h 9971"/>
                    <a:gd name="connsiteX92" fmla="*/ 2989 w 10000"/>
                    <a:gd name="connsiteY92" fmla="*/ 414 h 9971"/>
                    <a:gd name="connsiteX93" fmla="*/ 3112 w 10000"/>
                    <a:gd name="connsiteY93" fmla="*/ 500 h 9971"/>
                    <a:gd name="connsiteX94" fmla="*/ 3234 w 10000"/>
                    <a:gd name="connsiteY94" fmla="*/ 628 h 9971"/>
                    <a:gd name="connsiteX95" fmla="*/ 3367 w 10000"/>
                    <a:gd name="connsiteY95" fmla="*/ 757 h 9971"/>
                    <a:gd name="connsiteX96" fmla="*/ 3490 w 10000"/>
                    <a:gd name="connsiteY96" fmla="*/ 885 h 9971"/>
                    <a:gd name="connsiteX97" fmla="*/ 3726 w 10000"/>
                    <a:gd name="connsiteY97" fmla="*/ 1171 h 9971"/>
                    <a:gd name="connsiteX98" fmla="*/ 3941 w 10000"/>
                    <a:gd name="connsiteY98" fmla="*/ 1514 h 9971"/>
                    <a:gd name="connsiteX99" fmla="*/ 4145 w 10000"/>
                    <a:gd name="connsiteY99" fmla="*/ 1871 h 9971"/>
                    <a:gd name="connsiteX100" fmla="*/ 4340 w 10000"/>
                    <a:gd name="connsiteY100" fmla="*/ 2257 h 9971"/>
                    <a:gd name="connsiteX101" fmla="*/ 4534 w 10000"/>
                    <a:gd name="connsiteY101" fmla="*/ 2657 h 9971"/>
                    <a:gd name="connsiteX102" fmla="*/ 4708 w 10000"/>
                    <a:gd name="connsiteY102" fmla="*/ 3071 h 9971"/>
                    <a:gd name="connsiteX103" fmla="*/ 4893 w 10000"/>
                    <a:gd name="connsiteY103" fmla="*/ 3500 h 9971"/>
                    <a:gd name="connsiteX104" fmla="*/ 5056 w 10000"/>
                    <a:gd name="connsiteY104" fmla="*/ 3942 h 9971"/>
                    <a:gd name="connsiteX105" fmla="*/ 5363 w 10000"/>
                    <a:gd name="connsiteY105" fmla="*/ 4842 h 9971"/>
                    <a:gd name="connsiteX106" fmla="*/ 5967 w 10000"/>
                    <a:gd name="connsiteY106" fmla="*/ 6628 h 9971"/>
                    <a:gd name="connsiteX107" fmla="*/ 6254 w 10000"/>
                    <a:gd name="connsiteY107" fmla="*/ 7457 h 9971"/>
                    <a:gd name="connsiteX108" fmla="*/ 6407 w 10000"/>
                    <a:gd name="connsiteY108" fmla="*/ 7814 h 9971"/>
                    <a:gd name="connsiteX109" fmla="*/ 6551 w 10000"/>
                    <a:gd name="connsiteY109" fmla="*/ 8185 h 9971"/>
                    <a:gd name="connsiteX110" fmla="*/ 6714 w 10000"/>
                    <a:gd name="connsiteY110" fmla="*/ 8514 h 9971"/>
                    <a:gd name="connsiteX111" fmla="*/ 6868 w 10000"/>
                    <a:gd name="connsiteY111" fmla="*/ 8800 h 9971"/>
                    <a:gd name="connsiteX112" fmla="*/ 7021 w 10000"/>
                    <a:gd name="connsiteY112" fmla="*/ 9071 h 9971"/>
                    <a:gd name="connsiteX113" fmla="*/ 7195 w 10000"/>
                    <a:gd name="connsiteY113" fmla="*/ 9271 h 9971"/>
                    <a:gd name="connsiteX114" fmla="*/ 7288 w 10000"/>
                    <a:gd name="connsiteY114" fmla="*/ 9371 h 9971"/>
                    <a:gd name="connsiteX115" fmla="*/ 7369 w 10000"/>
                    <a:gd name="connsiteY115" fmla="*/ 9471 h 9971"/>
                    <a:gd name="connsiteX116" fmla="*/ 7462 w 10000"/>
                    <a:gd name="connsiteY116" fmla="*/ 9528 h 9971"/>
                    <a:gd name="connsiteX117" fmla="*/ 7554 w 10000"/>
                    <a:gd name="connsiteY117" fmla="*/ 9600 h 9971"/>
                    <a:gd name="connsiteX118" fmla="*/ 7646 w 10000"/>
                    <a:gd name="connsiteY118" fmla="*/ 9642 h 9971"/>
                    <a:gd name="connsiteX119" fmla="*/ 7748 w 10000"/>
                    <a:gd name="connsiteY119" fmla="*/ 9671 h 9971"/>
                    <a:gd name="connsiteX120" fmla="*/ 7851 w 10000"/>
                    <a:gd name="connsiteY120" fmla="*/ 9714 h 9971"/>
                    <a:gd name="connsiteX121" fmla="*/ 7943 w 10000"/>
                    <a:gd name="connsiteY121" fmla="*/ 9714 h 9971"/>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668 w 10000"/>
                    <a:gd name="connsiteY64" fmla="*/ 243 h 10000"/>
                    <a:gd name="connsiteX65" fmla="*/ 1525 w 10000"/>
                    <a:gd name="connsiteY65" fmla="*/ 286 h 10000"/>
                    <a:gd name="connsiteX66" fmla="*/ 1402 w 10000"/>
                    <a:gd name="connsiteY66" fmla="*/ 329 h 10000"/>
                    <a:gd name="connsiteX67" fmla="*/ 1279 w 10000"/>
                    <a:gd name="connsiteY67" fmla="*/ 415 h 10000"/>
                    <a:gd name="connsiteX68" fmla="*/ 1157 w 10000"/>
                    <a:gd name="connsiteY68" fmla="*/ 501 h 10000"/>
                    <a:gd name="connsiteX69" fmla="*/ 1044 w 10000"/>
                    <a:gd name="connsiteY69" fmla="*/ 616 h 10000"/>
                    <a:gd name="connsiteX70" fmla="*/ 931 w 10000"/>
                    <a:gd name="connsiteY70" fmla="*/ 759 h 10000"/>
                    <a:gd name="connsiteX71" fmla="*/ 809 w 10000"/>
                    <a:gd name="connsiteY71" fmla="*/ 903 h 10000"/>
                    <a:gd name="connsiteX72" fmla="*/ 706 w 10000"/>
                    <a:gd name="connsiteY72" fmla="*/ 1088 h 10000"/>
                    <a:gd name="connsiteX73" fmla="*/ 604 w 10000"/>
                    <a:gd name="connsiteY73" fmla="*/ 1261 h 10000"/>
                    <a:gd name="connsiteX74" fmla="*/ 491 w 10000"/>
                    <a:gd name="connsiteY74" fmla="*/ 1461 h 10000"/>
                    <a:gd name="connsiteX75" fmla="*/ 399 w 10000"/>
                    <a:gd name="connsiteY75" fmla="*/ 1662 h 10000"/>
                    <a:gd name="connsiteX76" fmla="*/ 194 w 10000"/>
                    <a:gd name="connsiteY76" fmla="*/ 2134 h 10000"/>
                    <a:gd name="connsiteX77" fmla="*/ 0 w 10000"/>
                    <a:gd name="connsiteY77" fmla="*/ 2622 h 10000"/>
                    <a:gd name="connsiteX78" fmla="*/ 10 w 10000"/>
                    <a:gd name="connsiteY78" fmla="*/ 945 h 10000"/>
                    <a:gd name="connsiteX79" fmla="*/ 205 w 10000"/>
                    <a:gd name="connsiteY79" fmla="*/ 730 h 10000"/>
                    <a:gd name="connsiteX80" fmla="*/ 399 w 10000"/>
                    <a:gd name="connsiteY80" fmla="*/ 544 h 10000"/>
                    <a:gd name="connsiteX81" fmla="*/ 604 w 10000"/>
                    <a:gd name="connsiteY81" fmla="*/ 358 h 10000"/>
                    <a:gd name="connsiteX82" fmla="*/ 819 w 10000"/>
                    <a:gd name="connsiteY82" fmla="*/ 229 h 10000"/>
                    <a:gd name="connsiteX83" fmla="*/ 1054 w 10000"/>
                    <a:gd name="connsiteY83" fmla="*/ 128 h 10000"/>
                    <a:gd name="connsiteX84" fmla="*/ 1300 w 10000"/>
                    <a:gd name="connsiteY84" fmla="*/ 42 h 10000"/>
                    <a:gd name="connsiteX85" fmla="*/ 1535 w 10000"/>
                    <a:gd name="connsiteY85" fmla="*/ 0 h 10000"/>
                    <a:gd name="connsiteX86" fmla="*/ 2272 w 10000"/>
                    <a:gd name="connsiteY86" fmla="*/ 42 h 10000"/>
                    <a:gd name="connsiteX87" fmla="*/ 2426 w 10000"/>
                    <a:gd name="connsiteY87" fmla="*/ 85 h 10000"/>
                    <a:gd name="connsiteX88" fmla="*/ 2569 w 10000"/>
                    <a:gd name="connsiteY88" fmla="*/ 157 h 10000"/>
                    <a:gd name="connsiteX89" fmla="*/ 2712 w 10000"/>
                    <a:gd name="connsiteY89" fmla="*/ 229 h 10000"/>
                    <a:gd name="connsiteX90" fmla="*/ 2845 w 10000"/>
                    <a:gd name="connsiteY90" fmla="*/ 315 h 10000"/>
                    <a:gd name="connsiteX91" fmla="*/ 2989 w 10000"/>
                    <a:gd name="connsiteY91" fmla="*/ 415 h 10000"/>
                    <a:gd name="connsiteX92" fmla="*/ 3112 w 10000"/>
                    <a:gd name="connsiteY92" fmla="*/ 501 h 10000"/>
                    <a:gd name="connsiteX93" fmla="*/ 3234 w 10000"/>
                    <a:gd name="connsiteY93" fmla="*/ 630 h 10000"/>
                    <a:gd name="connsiteX94" fmla="*/ 3367 w 10000"/>
                    <a:gd name="connsiteY94" fmla="*/ 759 h 10000"/>
                    <a:gd name="connsiteX95" fmla="*/ 3490 w 10000"/>
                    <a:gd name="connsiteY95" fmla="*/ 888 h 10000"/>
                    <a:gd name="connsiteX96" fmla="*/ 3726 w 10000"/>
                    <a:gd name="connsiteY96" fmla="*/ 1174 h 10000"/>
                    <a:gd name="connsiteX97" fmla="*/ 3941 w 10000"/>
                    <a:gd name="connsiteY97" fmla="*/ 1518 h 10000"/>
                    <a:gd name="connsiteX98" fmla="*/ 4145 w 10000"/>
                    <a:gd name="connsiteY98" fmla="*/ 1876 h 10000"/>
                    <a:gd name="connsiteX99" fmla="*/ 4340 w 10000"/>
                    <a:gd name="connsiteY99" fmla="*/ 2264 h 10000"/>
                    <a:gd name="connsiteX100" fmla="*/ 4534 w 10000"/>
                    <a:gd name="connsiteY100" fmla="*/ 2665 h 10000"/>
                    <a:gd name="connsiteX101" fmla="*/ 4708 w 10000"/>
                    <a:gd name="connsiteY101" fmla="*/ 3080 h 10000"/>
                    <a:gd name="connsiteX102" fmla="*/ 4893 w 10000"/>
                    <a:gd name="connsiteY102" fmla="*/ 3510 h 10000"/>
                    <a:gd name="connsiteX103" fmla="*/ 5056 w 10000"/>
                    <a:gd name="connsiteY103" fmla="*/ 3953 h 10000"/>
                    <a:gd name="connsiteX104" fmla="*/ 5363 w 10000"/>
                    <a:gd name="connsiteY104" fmla="*/ 4856 h 10000"/>
                    <a:gd name="connsiteX105" fmla="*/ 5967 w 10000"/>
                    <a:gd name="connsiteY105" fmla="*/ 6647 h 10000"/>
                    <a:gd name="connsiteX106" fmla="*/ 6254 w 10000"/>
                    <a:gd name="connsiteY106" fmla="*/ 7479 h 10000"/>
                    <a:gd name="connsiteX107" fmla="*/ 6407 w 10000"/>
                    <a:gd name="connsiteY107" fmla="*/ 7837 h 10000"/>
                    <a:gd name="connsiteX108" fmla="*/ 6551 w 10000"/>
                    <a:gd name="connsiteY108" fmla="*/ 8209 h 10000"/>
                    <a:gd name="connsiteX109" fmla="*/ 6714 w 10000"/>
                    <a:gd name="connsiteY109" fmla="*/ 8539 h 10000"/>
                    <a:gd name="connsiteX110" fmla="*/ 6868 w 10000"/>
                    <a:gd name="connsiteY110" fmla="*/ 8826 h 10000"/>
                    <a:gd name="connsiteX111" fmla="*/ 7021 w 10000"/>
                    <a:gd name="connsiteY111" fmla="*/ 9097 h 10000"/>
                    <a:gd name="connsiteX112" fmla="*/ 7195 w 10000"/>
                    <a:gd name="connsiteY112" fmla="*/ 9298 h 10000"/>
                    <a:gd name="connsiteX113" fmla="*/ 7288 w 10000"/>
                    <a:gd name="connsiteY113" fmla="*/ 9398 h 10000"/>
                    <a:gd name="connsiteX114" fmla="*/ 7369 w 10000"/>
                    <a:gd name="connsiteY114" fmla="*/ 9499 h 10000"/>
                    <a:gd name="connsiteX115" fmla="*/ 7462 w 10000"/>
                    <a:gd name="connsiteY115" fmla="*/ 9556 h 10000"/>
                    <a:gd name="connsiteX116" fmla="*/ 7554 w 10000"/>
                    <a:gd name="connsiteY116" fmla="*/ 9628 h 10000"/>
                    <a:gd name="connsiteX117" fmla="*/ 7646 w 10000"/>
                    <a:gd name="connsiteY117" fmla="*/ 9670 h 10000"/>
                    <a:gd name="connsiteX118" fmla="*/ 7748 w 10000"/>
                    <a:gd name="connsiteY118" fmla="*/ 9699 h 10000"/>
                    <a:gd name="connsiteX119" fmla="*/ 7851 w 10000"/>
                    <a:gd name="connsiteY119" fmla="*/ 9742 h 10000"/>
                    <a:gd name="connsiteX120" fmla="*/ 7943 w 10000"/>
                    <a:gd name="connsiteY120" fmla="*/ 9742 h 10000"/>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668 w 10000"/>
                    <a:gd name="connsiteY64" fmla="*/ 243 h 10000"/>
                    <a:gd name="connsiteX65" fmla="*/ 1402 w 10000"/>
                    <a:gd name="connsiteY65" fmla="*/ 329 h 10000"/>
                    <a:gd name="connsiteX66" fmla="*/ 1279 w 10000"/>
                    <a:gd name="connsiteY66" fmla="*/ 415 h 10000"/>
                    <a:gd name="connsiteX67" fmla="*/ 1157 w 10000"/>
                    <a:gd name="connsiteY67" fmla="*/ 501 h 10000"/>
                    <a:gd name="connsiteX68" fmla="*/ 1044 w 10000"/>
                    <a:gd name="connsiteY68" fmla="*/ 616 h 10000"/>
                    <a:gd name="connsiteX69" fmla="*/ 931 w 10000"/>
                    <a:gd name="connsiteY69" fmla="*/ 759 h 10000"/>
                    <a:gd name="connsiteX70" fmla="*/ 809 w 10000"/>
                    <a:gd name="connsiteY70" fmla="*/ 903 h 10000"/>
                    <a:gd name="connsiteX71" fmla="*/ 706 w 10000"/>
                    <a:gd name="connsiteY71" fmla="*/ 1088 h 10000"/>
                    <a:gd name="connsiteX72" fmla="*/ 604 w 10000"/>
                    <a:gd name="connsiteY72" fmla="*/ 1261 h 10000"/>
                    <a:gd name="connsiteX73" fmla="*/ 491 w 10000"/>
                    <a:gd name="connsiteY73" fmla="*/ 1461 h 10000"/>
                    <a:gd name="connsiteX74" fmla="*/ 399 w 10000"/>
                    <a:gd name="connsiteY74" fmla="*/ 1662 h 10000"/>
                    <a:gd name="connsiteX75" fmla="*/ 194 w 10000"/>
                    <a:gd name="connsiteY75" fmla="*/ 2134 h 10000"/>
                    <a:gd name="connsiteX76" fmla="*/ 0 w 10000"/>
                    <a:gd name="connsiteY76" fmla="*/ 2622 h 10000"/>
                    <a:gd name="connsiteX77" fmla="*/ 10 w 10000"/>
                    <a:gd name="connsiteY77" fmla="*/ 945 h 10000"/>
                    <a:gd name="connsiteX78" fmla="*/ 205 w 10000"/>
                    <a:gd name="connsiteY78" fmla="*/ 730 h 10000"/>
                    <a:gd name="connsiteX79" fmla="*/ 399 w 10000"/>
                    <a:gd name="connsiteY79" fmla="*/ 544 h 10000"/>
                    <a:gd name="connsiteX80" fmla="*/ 604 w 10000"/>
                    <a:gd name="connsiteY80" fmla="*/ 358 h 10000"/>
                    <a:gd name="connsiteX81" fmla="*/ 819 w 10000"/>
                    <a:gd name="connsiteY81" fmla="*/ 229 h 10000"/>
                    <a:gd name="connsiteX82" fmla="*/ 1054 w 10000"/>
                    <a:gd name="connsiteY82" fmla="*/ 128 h 10000"/>
                    <a:gd name="connsiteX83" fmla="*/ 1300 w 10000"/>
                    <a:gd name="connsiteY83" fmla="*/ 42 h 10000"/>
                    <a:gd name="connsiteX84" fmla="*/ 1535 w 10000"/>
                    <a:gd name="connsiteY84" fmla="*/ 0 h 10000"/>
                    <a:gd name="connsiteX85" fmla="*/ 2272 w 10000"/>
                    <a:gd name="connsiteY85" fmla="*/ 42 h 10000"/>
                    <a:gd name="connsiteX86" fmla="*/ 2426 w 10000"/>
                    <a:gd name="connsiteY86" fmla="*/ 85 h 10000"/>
                    <a:gd name="connsiteX87" fmla="*/ 2569 w 10000"/>
                    <a:gd name="connsiteY87" fmla="*/ 157 h 10000"/>
                    <a:gd name="connsiteX88" fmla="*/ 2712 w 10000"/>
                    <a:gd name="connsiteY88" fmla="*/ 229 h 10000"/>
                    <a:gd name="connsiteX89" fmla="*/ 2845 w 10000"/>
                    <a:gd name="connsiteY89" fmla="*/ 315 h 10000"/>
                    <a:gd name="connsiteX90" fmla="*/ 2989 w 10000"/>
                    <a:gd name="connsiteY90" fmla="*/ 415 h 10000"/>
                    <a:gd name="connsiteX91" fmla="*/ 3112 w 10000"/>
                    <a:gd name="connsiteY91" fmla="*/ 501 h 10000"/>
                    <a:gd name="connsiteX92" fmla="*/ 3234 w 10000"/>
                    <a:gd name="connsiteY92" fmla="*/ 630 h 10000"/>
                    <a:gd name="connsiteX93" fmla="*/ 3367 w 10000"/>
                    <a:gd name="connsiteY93" fmla="*/ 759 h 10000"/>
                    <a:gd name="connsiteX94" fmla="*/ 3490 w 10000"/>
                    <a:gd name="connsiteY94" fmla="*/ 888 h 10000"/>
                    <a:gd name="connsiteX95" fmla="*/ 3726 w 10000"/>
                    <a:gd name="connsiteY95" fmla="*/ 1174 h 10000"/>
                    <a:gd name="connsiteX96" fmla="*/ 3941 w 10000"/>
                    <a:gd name="connsiteY96" fmla="*/ 1518 h 10000"/>
                    <a:gd name="connsiteX97" fmla="*/ 4145 w 10000"/>
                    <a:gd name="connsiteY97" fmla="*/ 1876 h 10000"/>
                    <a:gd name="connsiteX98" fmla="*/ 4340 w 10000"/>
                    <a:gd name="connsiteY98" fmla="*/ 2264 h 10000"/>
                    <a:gd name="connsiteX99" fmla="*/ 4534 w 10000"/>
                    <a:gd name="connsiteY99" fmla="*/ 2665 h 10000"/>
                    <a:gd name="connsiteX100" fmla="*/ 4708 w 10000"/>
                    <a:gd name="connsiteY100" fmla="*/ 3080 h 10000"/>
                    <a:gd name="connsiteX101" fmla="*/ 4893 w 10000"/>
                    <a:gd name="connsiteY101" fmla="*/ 3510 h 10000"/>
                    <a:gd name="connsiteX102" fmla="*/ 5056 w 10000"/>
                    <a:gd name="connsiteY102" fmla="*/ 3953 h 10000"/>
                    <a:gd name="connsiteX103" fmla="*/ 5363 w 10000"/>
                    <a:gd name="connsiteY103" fmla="*/ 4856 h 10000"/>
                    <a:gd name="connsiteX104" fmla="*/ 5967 w 10000"/>
                    <a:gd name="connsiteY104" fmla="*/ 6647 h 10000"/>
                    <a:gd name="connsiteX105" fmla="*/ 6254 w 10000"/>
                    <a:gd name="connsiteY105" fmla="*/ 7479 h 10000"/>
                    <a:gd name="connsiteX106" fmla="*/ 6407 w 10000"/>
                    <a:gd name="connsiteY106" fmla="*/ 7837 h 10000"/>
                    <a:gd name="connsiteX107" fmla="*/ 6551 w 10000"/>
                    <a:gd name="connsiteY107" fmla="*/ 8209 h 10000"/>
                    <a:gd name="connsiteX108" fmla="*/ 6714 w 10000"/>
                    <a:gd name="connsiteY108" fmla="*/ 8539 h 10000"/>
                    <a:gd name="connsiteX109" fmla="*/ 6868 w 10000"/>
                    <a:gd name="connsiteY109" fmla="*/ 8826 h 10000"/>
                    <a:gd name="connsiteX110" fmla="*/ 7021 w 10000"/>
                    <a:gd name="connsiteY110" fmla="*/ 9097 h 10000"/>
                    <a:gd name="connsiteX111" fmla="*/ 7195 w 10000"/>
                    <a:gd name="connsiteY111" fmla="*/ 9298 h 10000"/>
                    <a:gd name="connsiteX112" fmla="*/ 7288 w 10000"/>
                    <a:gd name="connsiteY112" fmla="*/ 9398 h 10000"/>
                    <a:gd name="connsiteX113" fmla="*/ 7369 w 10000"/>
                    <a:gd name="connsiteY113" fmla="*/ 9499 h 10000"/>
                    <a:gd name="connsiteX114" fmla="*/ 7462 w 10000"/>
                    <a:gd name="connsiteY114" fmla="*/ 9556 h 10000"/>
                    <a:gd name="connsiteX115" fmla="*/ 7554 w 10000"/>
                    <a:gd name="connsiteY115" fmla="*/ 9628 h 10000"/>
                    <a:gd name="connsiteX116" fmla="*/ 7646 w 10000"/>
                    <a:gd name="connsiteY116" fmla="*/ 9670 h 10000"/>
                    <a:gd name="connsiteX117" fmla="*/ 7748 w 10000"/>
                    <a:gd name="connsiteY117" fmla="*/ 9699 h 10000"/>
                    <a:gd name="connsiteX118" fmla="*/ 7851 w 10000"/>
                    <a:gd name="connsiteY118" fmla="*/ 9742 h 10000"/>
                    <a:gd name="connsiteX119" fmla="*/ 7943 w 10000"/>
                    <a:gd name="connsiteY119" fmla="*/ 9742 h 10000"/>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402 w 10000"/>
                    <a:gd name="connsiteY64" fmla="*/ 329 h 10000"/>
                    <a:gd name="connsiteX65" fmla="*/ 1279 w 10000"/>
                    <a:gd name="connsiteY65" fmla="*/ 415 h 10000"/>
                    <a:gd name="connsiteX66" fmla="*/ 1157 w 10000"/>
                    <a:gd name="connsiteY66" fmla="*/ 501 h 10000"/>
                    <a:gd name="connsiteX67" fmla="*/ 1044 w 10000"/>
                    <a:gd name="connsiteY67" fmla="*/ 616 h 10000"/>
                    <a:gd name="connsiteX68" fmla="*/ 931 w 10000"/>
                    <a:gd name="connsiteY68" fmla="*/ 759 h 10000"/>
                    <a:gd name="connsiteX69" fmla="*/ 809 w 10000"/>
                    <a:gd name="connsiteY69" fmla="*/ 903 h 10000"/>
                    <a:gd name="connsiteX70" fmla="*/ 706 w 10000"/>
                    <a:gd name="connsiteY70" fmla="*/ 1088 h 10000"/>
                    <a:gd name="connsiteX71" fmla="*/ 604 w 10000"/>
                    <a:gd name="connsiteY71" fmla="*/ 1261 h 10000"/>
                    <a:gd name="connsiteX72" fmla="*/ 491 w 10000"/>
                    <a:gd name="connsiteY72" fmla="*/ 1461 h 10000"/>
                    <a:gd name="connsiteX73" fmla="*/ 399 w 10000"/>
                    <a:gd name="connsiteY73" fmla="*/ 1662 h 10000"/>
                    <a:gd name="connsiteX74" fmla="*/ 194 w 10000"/>
                    <a:gd name="connsiteY74" fmla="*/ 2134 h 10000"/>
                    <a:gd name="connsiteX75" fmla="*/ 0 w 10000"/>
                    <a:gd name="connsiteY75" fmla="*/ 2622 h 10000"/>
                    <a:gd name="connsiteX76" fmla="*/ 10 w 10000"/>
                    <a:gd name="connsiteY76" fmla="*/ 945 h 10000"/>
                    <a:gd name="connsiteX77" fmla="*/ 205 w 10000"/>
                    <a:gd name="connsiteY77" fmla="*/ 730 h 10000"/>
                    <a:gd name="connsiteX78" fmla="*/ 399 w 10000"/>
                    <a:gd name="connsiteY78" fmla="*/ 544 h 10000"/>
                    <a:gd name="connsiteX79" fmla="*/ 604 w 10000"/>
                    <a:gd name="connsiteY79" fmla="*/ 358 h 10000"/>
                    <a:gd name="connsiteX80" fmla="*/ 819 w 10000"/>
                    <a:gd name="connsiteY80" fmla="*/ 229 h 10000"/>
                    <a:gd name="connsiteX81" fmla="*/ 1054 w 10000"/>
                    <a:gd name="connsiteY81" fmla="*/ 128 h 10000"/>
                    <a:gd name="connsiteX82" fmla="*/ 1300 w 10000"/>
                    <a:gd name="connsiteY82" fmla="*/ 42 h 10000"/>
                    <a:gd name="connsiteX83" fmla="*/ 1535 w 10000"/>
                    <a:gd name="connsiteY83" fmla="*/ 0 h 10000"/>
                    <a:gd name="connsiteX84" fmla="*/ 2272 w 10000"/>
                    <a:gd name="connsiteY84" fmla="*/ 42 h 10000"/>
                    <a:gd name="connsiteX85" fmla="*/ 2426 w 10000"/>
                    <a:gd name="connsiteY85" fmla="*/ 85 h 10000"/>
                    <a:gd name="connsiteX86" fmla="*/ 2569 w 10000"/>
                    <a:gd name="connsiteY86" fmla="*/ 157 h 10000"/>
                    <a:gd name="connsiteX87" fmla="*/ 2712 w 10000"/>
                    <a:gd name="connsiteY87" fmla="*/ 229 h 10000"/>
                    <a:gd name="connsiteX88" fmla="*/ 2845 w 10000"/>
                    <a:gd name="connsiteY88" fmla="*/ 315 h 10000"/>
                    <a:gd name="connsiteX89" fmla="*/ 2989 w 10000"/>
                    <a:gd name="connsiteY89" fmla="*/ 415 h 10000"/>
                    <a:gd name="connsiteX90" fmla="*/ 3112 w 10000"/>
                    <a:gd name="connsiteY90" fmla="*/ 501 h 10000"/>
                    <a:gd name="connsiteX91" fmla="*/ 3234 w 10000"/>
                    <a:gd name="connsiteY91" fmla="*/ 630 h 10000"/>
                    <a:gd name="connsiteX92" fmla="*/ 3367 w 10000"/>
                    <a:gd name="connsiteY92" fmla="*/ 759 h 10000"/>
                    <a:gd name="connsiteX93" fmla="*/ 3490 w 10000"/>
                    <a:gd name="connsiteY93" fmla="*/ 888 h 10000"/>
                    <a:gd name="connsiteX94" fmla="*/ 3726 w 10000"/>
                    <a:gd name="connsiteY94" fmla="*/ 1174 h 10000"/>
                    <a:gd name="connsiteX95" fmla="*/ 3941 w 10000"/>
                    <a:gd name="connsiteY95" fmla="*/ 1518 h 10000"/>
                    <a:gd name="connsiteX96" fmla="*/ 4145 w 10000"/>
                    <a:gd name="connsiteY96" fmla="*/ 1876 h 10000"/>
                    <a:gd name="connsiteX97" fmla="*/ 4340 w 10000"/>
                    <a:gd name="connsiteY97" fmla="*/ 2264 h 10000"/>
                    <a:gd name="connsiteX98" fmla="*/ 4534 w 10000"/>
                    <a:gd name="connsiteY98" fmla="*/ 2665 h 10000"/>
                    <a:gd name="connsiteX99" fmla="*/ 4708 w 10000"/>
                    <a:gd name="connsiteY99" fmla="*/ 3080 h 10000"/>
                    <a:gd name="connsiteX100" fmla="*/ 4893 w 10000"/>
                    <a:gd name="connsiteY100" fmla="*/ 3510 h 10000"/>
                    <a:gd name="connsiteX101" fmla="*/ 5056 w 10000"/>
                    <a:gd name="connsiteY101" fmla="*/ 3953 h 10000"/>
                    <a:gd name="connsiteX102" fmla="*/ 5363 w 10000"/>
                    <a:gd name="connsiteY102" fmla="*/ 4856 h 10000"/>
                    <a:gd name="connsiteX103" fmla="*/ 5967 w 10000"/>
                    <a:gd name="connsiteY103" fmla="*/ 6647 h 10000"/>
                    <a:gd name="connsiteX104" fmla="*/ 6254 w 10000"/>
                    <a:gd name="connsiteY104" fmla="*/ 7479 h 10000"/>
                    <a:gd name="connsiteX105" fmla="*/ 6407 w 10000"/>
                    <a:gd name="connsiteY105" fmla="*/ 7837 h 10000"/>
                    <a:gd name="connsiteX106" fmla="*/ 6551 w 10000"/>
                    <a:gd name="connsiteY106" fmla="*/ 8209 h 10000"/>
                    <a:gd name="connsiteX107" fmla="*/ 6714 w 10000"/>
                    <a:gd name="connsiteY107" fmla="*/ 8539 h 10000"/>
                    <a:gd name="connsiteX108" fmla="*/ 6868 w 10000"/>
                    <a:gd name="connsiteY108" fmla="*/ 8826 h 10000"/>
                    <a:gd name="connsiteX109" fmla="*/ 7021 w 10000"/>
                    <a:gd name="connsiteY109" fmla="*/ 9097 h 10000"/>
                    <a:gd name="connsiteX110" fmla="*/ 7195 w 10000"/>
                    <a:gd name="connsiteY110" fmla="*/ 9298 h 10000"/>
                    <a:gd name="connsiteX111" fmla="*/ 7288 w 10000"/>
                    <a:gd name="connsiteY111" fmla="*/ 9398 h 10000"/>
                    <a:gd name="connsiteX112" fmla="*/ 7369 w 10000"/>
                    <a:gd name="connsiteY112" fmla="*/ 9499 h 10000"/>
                    <a:gd name="connsiteX113" fmla="*/ 7462 w 10000"/>
                    <a:gd name="connsiteY113" fmla="*/ 9556 h 10000"/>
                    <a:gd name="connsiteX114" fmla="*/ 7554 w 10000"/>
                    <a:gd name="connsiteY114" fmla="*/ 9628 h 10000"/>
                    <a:gd name="connsiteX115" fmla="*/ 7646 w 10000"/>
                    <a:gd name="connsiteY115" fmla="*/ 9670 h 10000"/>
                    <a:gd name="connsiteX116" fmla="*/ 7748 w 10000"/>
                    <a:gd name="connsiteY116" fmla="*/ 9699 h 10000"/>
                    <a:gd name="connsiteX117" fmla="*/ 7851 w 10000"/>
                    <a:gd name="connsiteY117" fmla="*/ 9742 h 10000"/>
                    <a:gd name="connsiteX118" fmla="*/ 7943 w 10000"/>
                    <a:gd name="connsiteY118" fmla="*/ 9742 h 10000"/>
                    <a:gd name="connsiteX0" fmla="*/ 7943 w 10000"/>
                    <a:gd name="connsiteY0" fmla="*/ 9700 h 9958"/>
                    <a:gd name="connsiteX1" fmla="*/ 7943 w 10000"/>
                    <a:gd name="connsiteY1" fmla="*/ 9700 h 9958"/>
                    <a:gd name="connsiteX2" fmla="*/ 8076 w 10000"/>
                    <a:gd name="connsiteY2" fmla="*/ 9700 h 9958"/>
                    <a:gd name="connsiteX3" fmla="*/ 8178 w 10000"/>
                    <a:gd name="connsiteY3" fmla="*/ 9657 h 9958"/>
                    <a:gd name="connsiteX4" fmla="*/ 8291 w 10000"/>
                    <a:gd name="connsiteY4" fmla="*/ 9614 h 9958"/>
                    <a:gd name="connsiteX5" fmla="*/ 8403 w 10000"/>
                    <a:gd name="connsiteY5" fmla="*/ 9571 h 9958"/>
                    <a:gd name="connsiteX6" fmla="*/ 8506 w 10000"/>
                    <a:gd name="connsiteY6" fmla="*/ 9486 h 9958"/>
                    <a:gd name="connsiteX7" fmla="*/ 8608 w 10000"/>
                    <a:gd name="connsiteY7" fmla="*/ 9385 h 9958"/>
                    <a:gd name="connsiteX8" fmla="*/ 8700 w 10000"/>
                    <a:gd name="connsiteY8" fmla="*/ 9299 h 9958"/>
                    <a:gd name="connsiteX9" fmla="*/ 8802 w 10000"/>
                    <a:gd name="connsiteY9" fmla="*/ 9170 h 9958"/>
                    <a:gd name="connsiteX10" fmla="*/ 8915 w 10000"/>
                    <a:gd name="connsiteY10" fmla="*/ 9041 h 9958"/>
                    <a:gd name="connsiteX11" fmla="*/ 9007 w 10000"/>
                    <a:gd name="connsiteY11" fmla="*/ 8898 h 9958"/>
                    <a:gd name="connsiteX12" fmla="*/ 9191 w 10000"/>
                    <a:gd name="connsiteY12" fmla="*/ 8568 h 9958"/>
                    <a:gd name="connsiteX13" fmla="*/ 9376 w 10000"/>
                    <a:gd name="connsiteY13" fmla="*/ 8196 h 9958"/>
                    <a:gd name="connsiteX14" fmla="*/ 9539 w 10000"/>
                    <a:gd name="connsiteY14" fmla="*/ 7795 h 9958"/>
                    <a:gd name="connsiteX15" fmla="*/ 9775 w 10000"/>
                    <a:gd name="connsiteY15" fmla="*/ 8239 h 9958"/>
                    <a:gd name="connsiteX16" fmla="*/ 10000 w 10000"/>
                    <a:gd name="connsiteY16" fmla="*/ 8654 h 9958"/>
                    <a:gd name="connsiteX17" fmla="*/ 9785 w 10000"/>
                    <a:gd name="connsiteY17" fmla="*/ 8941 h 9958"/>
                    <a:gd name="connsiteX18" fmla="*/ 9570 w 10000"/>
                    <a:gd name="connsiteY18" fmla="*/ 9199 h 9958"/>
                    <a:gd name="connsiteX19" fmla="*/ 9324 w 10000"/>
                    <a:gd name="connsiteY19" fmla="*/ 9427 h 9958"/>
                    <a:gd name="connsiteX20" fmla="*/ 9212 w 10000"/>
                    <a:gd name="connsiteY20" fmla="*/ 9514 h 9958"/>
                    <a:gd name="connsiteX21" fmla="*/ 9079 w 10000"/>
                    <a:gd name="connsiteY21" fmla="*/ 9614 h 9958"/>
                    <a:gd name="connsiteX22" fmla="*/ 8946 w 10000"/>
                    <a:gd name="connsiteY22" fmla="*/ 9700 h 9958"/>
                    <a:gd name="connsiteX23" fmla="*/ 8823 w 10000"/>
                    <a:gd name="connsiteY23" fmla="*/ 9757 h 9958"/>
                    <a:gd name="connsiteX24" fmla="*/ 8680 w 10000"/>
                    <a:gd name="connsiteY24" fmla="*/ 9829 h 9958"/>
                    <a:gd name="connsiteX25" fmla="*/ 8547 w 10000"/>
                    <a:gd name="connsiteY25" fmla="*/ 9872 h 9958"/>
                    <a:gd name="connsiteX26" fmla="*/ 8403 w 10000"/>
                    <a:gd name="connsiteY26" fmla="*/ 9901 h 9958"/>
                    <a:gd name="connsiteX27" fmla="*/ 8260 w 10000"/>
                    <a:gd name="connsiteY27" fmla="*/ 9929 h 9958"/>
                    <a:gd name="connsiteX28" fmla="*/ 8106 w 10000"/>
                    <a:gd name="connsiteY28" fmla="*/ 9958 h 9958"/>
                    <a:gd name="connsiteX29" fmla="*/ 7943 w 10000"/>
                    <a:gd name="connsiteY29" fmla="*/ 9958 h 9958"/>
                    <a:gd name="connsiteX30" fmla="*/ 7779 w 10000"/>
                    <a:gd name="connsiteY30" fmla="*/ 9958 h 9958"/>
                    <a:gd name="connsiteX31" fmla="*/ 7625 w 10000"/>
                    <a:gd name="connsiteY31" fmla="*/ 9915 h 9958"/>
                    <a:gd name="connsiteX32" fmla="*/ 7462 w 10000"/>
                    <a:gd name="connsiteY32" fmla="*/ 9887 h 9958"/>
                    <a:gd name="connsiteX33" fmla="*/ 7308 w 10000"/>
                    <a:gd name="connsiteY33" fmla="*/ 9844 h 9958"/>
                    <a:gd name="connsiteX34" fmla="*/ 7165 w 10000"/>
                    <a:gd name="connsiteY34" fmla="*/ 9771 h 9958"/>
                    <a:gd name="connsiteX35" fmla="*/ 7021 w 10000"/>
                    <a:gd name="connsiteY35" fmla="*/ 9714 h 9958"/>
                    <a:gd name="connsiteX36" fmla="*/ 6888 w 10000"/>
                    <a:gd name="connsiteY36" fmla="*/ 9614 h 9958"/>
                    <a:gd name="connsiteX37" fmla="*/ 6745 w 10000"/>
                    <a:gd name="connsiteY37" fmla="*/ 9514 h 9958"/>
                    <a:gd name="connsiteX38" fmla="*/ 6622 w 10000"/>
                    <a:gd name="connsiteY38" fmla="*/ 9427 h 9958"/>
                    <a:gd name="connsiteX39" fmla="*/ 6479 w 10000"/>
                    <a:gd name="connsiteY39" fmla="*/ 9299 h 9958"/>
                    <a:gd name="connsiteX40" fmla="*/ 6366 w 10000"/>
                    <a:gd name="connsiteY40" fmla="*/ 9185 h 9958"/>
                    <a:gd name="connsiteX41" fmla="*/ 6244 w 10000"/>
                    <a:gd name="connsiteY41" fmla="*/ 9041 h 9958"/>
                    <a:gd name="connsiteX42" fmla="*/ 6008 w 10000"/>
                    <a:gd name="connsiteY42" fmla="*/ 8740 h 9958"/>
                    <a:gd name="connsiteX43" fmla="*/ 5793 w 10000"/>
                    <a:gd name="connsiteY43" fmla="*/ 8411 h 9958"/>
                    <a:gd name="connsiteX44" fmla="*/ 5589 w 10000"/>
                    <a:gd name="connsiteY44" fmla="*/ 8052 h 9958"/>
                    <a:gd name="connsiteX45" fmla="*/ 5394 w 10000"/>
                    <a:gd name="connsiteY45" fmla="*/ 7665 h 9958"/>
                    <a:gd name="connsiteX46" fmla="*/ 5200 w 10000"/>
                    <a:gd name="connsiteY46" fmla="*/ 7264 h 9958"/>
                    <a:gd name="connsiteX47" fmla="*/ 5026 w 10000"/>
                    <a:gd name="connsiteY47" fmla="*/ 6849 h 9958"/>
                    <a:gd name="connsiteX48" fmla="*/ 4852 w 10000"/>
                    <a:gd name="connsiteY48" fmla="*/ 6419 h 9958"/>
                    <a:gd name="connsiteX49" fmla="*/ 4688 w 10000"/>
                    <a:gd name="connsiteY49" fmla="*/ 5975 h 9958"/>
                    <a:gd name="connsiteX50" fmla="*/ 4371 w 10000"/>
                    <a:gd name="connsiteY50" fmla="*/ 5073 h 9958"/>
                    <a:gd name="connsiteX51" fmla="*/ 3777 w 10000"/>
                    <a:gd name="connsiteY51" fmla="*/ 3296 h 9958"/>
                    <a:gd name="connsiteX52" fmla="*/ 3644 w 10000"/>
                    <a:gd name="connsiteY52" fmla="*/ 2851 h 9958"/>
                    <a:gd name="connsiteX53" fmla="*/ 3490 w 10000"/>
                    <a:gd name="connsiteY53" fmla="*/ 2450 h 9958"/>
                    <a:gd name="connsiteX54" fmla="*/ 3347 w 10000"/>
                    <a:gd name="connsiteY54" fmla="*/ 2092 h 9958"/>
                    <a:gd name="connsiteX55" fmla="*/ 3193 w 10000"/>
                    <a:gd name="connsiteY55" fmla="*/ 1720 h 9958"/>
                    <a:gd name="connsiteX56" fmla="*/ 3040 w 10000"/>
                    <a:gd name="connsiteY56" fmla="*/ 1390 h 9958"/>
                    <a:gd name="connsiteX57" fmla="*/ 2886 w 10000"/>
                    <a:gd name="connsiteY57" fmla="*/ 1103 h 9958"/>
                    <a:gd name="connsiteX58" fmla="*/ 2723 w 10000"/>
                    <a:gd name="connsiteY58" fmla="*/ 832 h 9958"/>
                    <a:gd name="connsiteX59" fmla="*/ 2559 w 10000"/>
                    <a:gd name="connsiteY59" fmla="*/ 631 h 9958"/>
                    <a:gd name="connsiteX60" fmla="*/ 2467 w 10000"/>
                    <a:gd name="connsiteY60" fmla="*/ 531 h 9958"/>
                    <a:gd name="connsiteX61" fmla="*/ 2375 w 10000"/>
                    <a:gd name="connsiteY61" fmla="*/ 430 h 9958"/>
                    <a:gd name="connsiteX62" fmla="*/ 2282 w 10000"/>
                    <a:gd name="connsiteY62" fmla="*/ 373 h 9958"/>
                    <a:gd name="connsiteX63" fmla="*/ 2190 w 10000"/>
                    <a:gd name="connsiteY63" fmla="*/ 301 h 9958"/>
                    <a:gd name="connsiteX64" fmla="*/ 1402 w 10000"/>
                    <a:gd name="connsiteY64" fmla="*/ 287 h 9958"/>
                    <a:gd name="connsiteX65" fmla="*/ 1279 w 10000"/>
                    <a:gd name="connsiteY65" fmla="*/ 373 h 9958"/>
                    <a:gd name="connsiteX66" fmla="*/ 1157 w 10000"/>
                    <a:gd name="connsiteY66" fmla="*/ 459 h 9958"/>
                    <a:gd name="connsiteX67" fmla="*/ 1044 w 10000"/>
                    <a:gd name="connsiteY67" fmla="*/ 574 h 9958"/>
                    <a:gd name="connsiteX68" fmla="*/ 931 w 10000"/>
                    <a:gd name="connsiteY68" fmla="*/ 717 h 9958"/>
                    <a:gd name="connsiteX69" fmla="*/ 809 w 10000"/>
                    <a:gd name="connsiteY69" fmla="*/ 861 h 9958"/>
                    <a:gd name="connsiteX70" fmla="*/ 706 w 10000"/>
                    <a:gd name="connsiteY70" fmla="*/ 1046 h 9958"/>
                    <a:gd name="connsiteX71" fmla="*/ 604 w 10000"/>
                    <a:gd name="connsiteY71" fmla="*/ 1219 h 9958"/>
                    <a:gd name="connsiteX72" fmla="*/ 491 w 10000"/>
                    <a:gd name="connsiteY72" fmla="*/ 1419 h 9958"/>
                    <a:gd name="connsiteX73" fmla="*/ 399 w 10000"/>
                    <a:gd name="connsiteY73" fmla="*/ 1620 h 9958"/>
                    <a:gd name="connsiteX74" fmla="*/ 194 w 10000"/>
                    <a:gd name="connsiteY74" fmla="*/ 2092 h 9958"/>
                    <a:gd name="connsiteX75" fmla="*/ 0 w 10000"/>
                    <a:gd name="connsiteY75" fmla="*/ 2580 h 9958"/>
                    <a:gd name="connsiteX76" fmla="*/ 10 w 10000"/>
                    <a:gd name="connsiteY76" fmla="*/ 903 h 9958"/>
                    <a:gd name="connsiteX77" fmla="*/ 205 w 10000"/>
                    <a:gd name="connsiteY77" fmla="*/ 688 h 9958"/>
                    <a:gd name="connsiteX78" fmla="*/ 399 w 10000"/>
                    <a:gd name="connsiteY78" fmla="*/ 502 h 9958"/>
                    <a:gd name="connsiteX79" fmla="*/ 604 w 10000"/>
                    <a:gd name="connsiteY79" fmla="*/ 316 h 9958"/>
                    <a:gd name="connsiteX80" fmla="*/ 819 w 10000"/>
                    <a:gd name="connsiteY80" fmla="*/ 187 h 9958"/>
                    <a:gd name="connsiteX81" fmla="*/ 1054 w 10000"/>
                    <a:gd name="connsiteY81" fmla="*/ 86 h 9958"/>
                    <a:gd name="connsiteX82" fmla="*/ 1300 w 10000"/>
                    <a:gd name="connsiteY82" fmla="*/ 0 h 9958"/>
                    <a:gd name="connsiteX83" fmla="*/ 2272 w 10000"/>
                    <a:gd name="connsiteY83" fmla="*/ 0 h 9958"/>
                    <a:gd name="connsiteX84" fmla="*/ 2426 w 10000"/>
                    <a:gd name="connsiteY84" fmla="*/ 43 h 9958"/>
                    <a:gd name="connsiteX85" fmla="*/ 2569 w 10000"/>
                    <a:gd name="connsiteY85" fmla="*/ 115 h 9958"/>
                    <a:gd name="connsiteX86" fmla="*/ 2712 w 10000"/>
                    <a:gd name="connsiteY86" fmla="*/ 187 h 9958"/>
                    <a:gd name="connsiteX87" fmla="*/ 2845 w 10000"/>
                    <a:gd name="connsiteY87" fmla="*/ 273 h 9958"/>
                    <a:gd name="connsiteX88" fmla="*/ 2989 w 10000"/>
                    <a:gd name="connsiteY88" fmla="*/ 373 h 9958"/>
                    <a:gd name="connsiteX89" fmla="*/ 3112 w 10000"/>
                    <a:gd name="connsiteY89" fmla="*/ 459 h 9958"/>
                    <a:gd name="connsiteX90" fmla="*/ 3234 w 10000"/>
                    <a:gd name="connsiteY90" fmla="*/ 588 h 9958"/>
                    <a:gd name="connsiteX91" fmla="*/ 3367 w 10000"/>
                    <a:gd name="connsiteY91" fmla="*/ 717 h 9958"/>
                    <a:gd name="connsiteX92" fmla="*/ 3490 w 10000"/>
                    <a:gd name="connsiteY92" fmla="*/ 846 h 9958"/>
                    <a:gd name="connsiteX93" fmla="*/ 3726 w 10000"/>
                    <a:gd name="connsiteY93" fmla="*/ 1132 h 9958"/>
                    <a:gd name="connsiteX94" fmla="*/ 3941 w 10000"/>
                    <a:gd name="connsiteY94" fmla="*/ 1476 h 9958"/>
                    <a:gd name="connsiteX95" fmla="*/ 4145 w 10000"/>
                    <a:gd name="connsiteY95" fmla="*/ 1834 h 9958"/>
                    <a:gd name="connsiteX96" fmla="*/ 4340 w 10000"/>
                    <a:gd name="connsiteY96" fmla="*/ 2222 h 9958"/>
                    <a:gd name="connsiteX97" fmla="*/ 4534 w 10000"/>
                    <a:gd name="connsiteY97" fmla="*/ 2623 h 9958"/>
                    <a:gd name="connsiteX98" fmla="*/ 4708 w 10000"/>
                    <a:gd name="connsiteY98" fmla="*/ 3038 h 9958"/>
                    <a:gd name="connsiteX99" fmla="*/ 4893 w 10000"/>
                    <a:gd name="connsiteY99" fmla="*/ 3468 h 9958"/>
                    <a:gd name="connsiteX100" fmla="*/ 5056 w 10000"/>
                    <a:gd name="connsiteY100" fmla="*/ 3911 h 9958"/>
                    <a:gd name="connsiteX101" fmla="*/ 5363 w 10000"/>
                    <a:gd name="connsiteY101" fmla="*/ 4814 h 9958"/>
                    <a:gd name="connsiteX102" fmla="*/ 5967 w 10000"/>
                    <a:gd name="connsiteY102" fmla="*/ 6605 h 9958"/>
                    <a:gd name="connsiteX103" fmla="*/ 6254 w 10000"/>
                    <a:gd name="connsiteY103" fmla="*/ 7437 h 9958"/>
                    <a:gd name="connsiteX104" fmla="*/ 6407 w 10000"/>
                    <a:gd name="connsiteY104" fmla="*/ 7795 h 9958"/>
                    <a:gd name="connsiteX105" fmla="*/ 6551 w 10000"/>
                    <a:gd name="connsiteY105" fmla="*/ 8167 h 9958"/>
                    <a:gd name="connsiteX106" fmla="*/ 6714 w 10000"/>
                    <a:gd name="connsiteY106" fmla="*/ 8497 h 9958"/>
                    <a:gd name="connsiteX107" fmla="*/ 6868 w 10000"/>
                    <a:gd name="connsiteY107" fmla="*/ 8784 h 9958"/>
                    <a:gd name="connsiteX108" fmla="*/ 7021 w 10000"/>
                    <a:gd name="connsiteY108" fmla="*/ 9055 h 9958"/>
                    <a:gd name="connsiteX109" fmla="*/ 7195 w 10000"/>
                    <a:gd name="connsiteY109" fmla="*/ 9256 h 9958"/>
                    <a:gd name="connsiteX110" fmla="*/ 7288 w 10000"/>
                    <a:gd name="connsiteY110" fmla="*/ 9356 h 9958"/>
                    <a:gd name="connsiteX111" fmla="*/ 7369 w 10000"/>
                    <a:gd name="connsiteY111" fmla="*/ 9457 h 9958"/>
                    <a:gd name="connsiteX112" fmla="*/ 7462 w 10000"/>
                    <a:gd name="connsiteY112" fmla="*/ 9514 h 9958"/>
                    <a:gd name="connsiteX113" fmla="*/ 7554 w 10000"/>
                    <a:gd name="connsiteY113" fmla="*/ 9586 h 9958"/>
                    <a:gd name="connsiteX114" fmla="*/ 7646 w 10000"/>
                    <a:gd name="connsiteY114" fmla="*/ 9628 h 9958"/>
                    <a:gd name="connsiteX115" fmla="*/ 7748 w 10000"/>
                    <a:gd name="connsiteY115" fmla="*/ 9657 h 9958"/>
                    <a:gd name="connsiteX116" fmla="*/ 7851 w 10000"/>
                    <a:gd name="connsiteY116" fmla="*/ 9700 h 9958"/>
                    <a:gd name="connsiteX117" fmla="*/ 7943 w 10000"/>
                    <a:gd name="connsiteY117" fmla="*/ 9700 h 9958"/>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402 w 10000"/>
                    <a:gd name="connsiteY64" fmla="*/ 288 h 10000"/>
                    <a:gd name="connsiteX65" fmla="*/ 1279 w 10000"/>
                    <a:gd name="connsiteY65" fmla="*/ 375 h 10000"/>
                    <a:gd name="connsiteX66" fmla="*/ 1157 w 10000"/>
                    <a:gd name="connsiteY66" fmla="*/ 461 h 10000"/>
                    <a:gd name="connsiteX67" fmla="*/ 1044 w 10000"/>
                    <a:gd name="connsiteY67" fmla="*/ 576 h 10000"/>
                    <a:gd name="connsiteX68" fmla="*/ 931 w 10000"/>
                    <a:gd name="connsiteY68" fmla="*/ 720 h 10000"/>
                    <a:gd name="connsiteX69" fmla="*/ 809 w 10000"/>
                    <a:gd name="connsiteY69" fmla="*/ 865 h 10000"/>
                    <a:gd name="connsiteX70" fmla="*/ 706 w 10000"/>
                    <a:gd name="connsiteY70" fmla="*/ 1050 h 10000"/>
                    <a:gd name="connsiteX71" fmla="*/ 604 w 10000"/>
                    <a:gd name="connsiteY71" fmla="*/ 1224 h 10000"/>
                    <a:gd name="connsiteX72" fmla="*/ 491 w 10000"/>
                    <a:gd name="connsiteY72" fmla="*/ 1425 h 10000"/>
                    <a:gd name="connsiteX73" fmla="*/ 399 w 10000"/>
                    <a:gd name="connsiteY73" fmla="*/ 1627 h 10000"/>
                    <a:gd name="connsiteX74" fmla="*/ 194 w 10000"/>
                    <a:gd name="connsiteY74" fmla="*/ 2101 h 10000"/>
                    <a:gd name="connsiteX75" fmla="*/ 0 w 10000"/>
                    <a:gd name="connsiteY75" fmla="*/ 2591 h 10000"/>
                    <a:gd name="connsiteX76" fmla="*/ 10 w 10000"/>
                    <a:gd name="connsiteY76" fmla="*/ 907 h 10000"/>
                    <a:gd name="connsiteX77" fmla="*/ 205 w 10000"/>
                    <a:gd name="connsiteY77" fmla="*/ 691 h 10000"/>
                    <a:gd name="connsiteX78" fmla="*/ 399 w 10000"/>
                    <a:gd name="connsiteY78" fmla="*/ 504 h 10000"/>
                    <a:gd name="connsiteX79" fmla="*/ 604 w 10000"/>
                    <a:gd name="connsiteY79" fmla="*/ 317 h 10000"/>
                    <a:gd name="connsiteX80" fmla="*/ 819 w 10000"/>
                    <a:gd name="connsiteY80" fmla="*/ 188 h 10000"/>
                    <a:gd name="connsiteX81" fmla="*/ 1054 w 10000"/>
                    <a:gd name="connsiteY81" fmla="*/ 86 h 10000"/>
                    <a:gd name="connsiteX82" fmla="*/ 2272 w 10000"/>
                    <a:gd name="connsiteY82" fmla="*/ 0 h 10000"/>
                    <a:gd name="connsiteX83" fmla="*/ 2426 w 10000"/>
                    <a:gd name="connsiteY83" fmla="*/ 43 h 10000"/>
                    <a:gd name="connsiteX84" fmla="*/ 2569 w 10000"/>
                    <a:gd name="connsiteY84" fmla="*/ 115 h 10000"/>
                    <a:gd name="connsiteX85" fmla="*/ 2712 w 10000"/>
                    <a:gd name="connsiteY85" fmla="*/ 188 h 10000"/>
                    <a:gd name="connsiteX86" fmla="*/ 2845 w 10000"/>
                    <a:gd name="connsiteY86" fmla="*/ 274 h 10000"/>
                    <a:gd name="connsiteX87" fmla="*/ 2989 w 10000"/>
                    <a:gd name="connsiteY87" fmla="*/ 375 h 10000"/>
                    <a:gd name="connsiteX88" fmla="*/ 3112 w 10000"/>
                    <a:gd name="connsiteY88" fmla="*/ 461 h 10000"/>
                    <a:gd name="connsiteX89" fmla="*/ 3234 w 10000"/>
                    <a:gd name="connsiteY89" fmla="*/ 590 h 10000"/>
                    <a:gd name="connsiteX90" fmla="*/ 3367 w 10000"/>
                    <a:gd name="connsiteY90" fmla="*/ 720 h 10000"/>
                    <a:gd name="connsiteX91" fmla="*/ 3490 w 10000"/>
                    <a:gd name="connsiteY91" fmla="*/ 850 h 10000"/>
                    <a:gd name="connsiteX92" fmla="*/ 3726 w 10000"/>
                    <a:gd name="connsiteY92" fmla="*/ 1137 h 10000"/>
                    <a:gd name="connsiteX93" fmla="*/ 3941 w 10000"/>
                    <a:gd name="connsiteY93" fmla="*/ 1482 h 10000"/>
                    <a:gd name="connsiteX94" fmla="*/ 4145 w 10000"/>
                    <a:gd name="connsiteY94" fmla="*/ 1842 h 10000"/>
                    <a:gd name="connsiteX95" fmla="*/ 4340 w 10000"/>
                    <a:gd name="connsiteY95" fmla="*/ 2231 h 10000"/>
                    <a:gd name="connsiteX96" fmla="*/ 4534 w 10000"/>
                    <a:gd name="connsiteY96" fmla="*/ 2634 h 10000"/>
                    <a:gd name="connsiteX97" fmla="*/ 4708 w 10000"/>
                    <a:gd name="connsiteY97" fmla="*/ 3051 h 10000"/>
                    <a:gd name="connsiteX98" fmla="*/ 4893 w 10000"/>
                    <a:gd name="connsiteY98" fmla="*/ 3483 h 10000"/>
                    <a:gd name="connsiteX99" fmla="*/ 5056 w 10000"/>
                    <a:gd name="connsiteY99" fmla="*/ 3927 h 10000"/>
                    <a:gd name="connsiteX100" fmla="*/ 5363 w 10000"/>
                    <a:gd name="connsiteY100" fmla="*/ 4834 h 10000"/>
                    <a:gd name="connsiteX101" fmla="*/ 5967 w 10000"/>
                    <a:gd name="connsiteY101" fmla="*/ 6633 h 10000"/>
                    <a:gd name="connsiteX102" fmla="*/ 6254 w 10000"/>
                    <a:gd name="connsiteY102" fmla="*/ 7468 h 10000"/>
                    <a:gd name="connsiteX103" fmla="*/ 6407 w 10000"/>
                    <a:gd name="connsiteY103" fmla="*/ 7828 h 10000"/>
                    <a:gd name="connsiteX104" fmla="*/ 6551 w 10000"/>
                    <a:gd name="connsiteY104" fmla="*/ 8201 h 10000"/>
                    <a:gd name="connsiteX105" fmla="*/ 6714 w 10000"/>
                    <a:gd name="connsiteY105" fmla="*/ 8533 h 10000"/>
                    <a:gd name="connsiteX106" fmla="*/ 6868 w 10000"/>
                    <a:gd name="connsiteY106" fmla="*/ 8821 h 10000"/>
                    <a:gd name="connsiteX107" fmla="*/ 7021 w 10000"/>
                    <a:gd name="connsiteY107" fmla="*/ 9093 h 10000"/>
                    <a:gd name="connsiteX108" fmla="*/ 7195 w 10000"/>
                    <a:gd name="connsiteY108" fmla="*/ 9295 h 10000"/>
                    <a:gd name="connsiteX109" fmla="*/ 7288 w 10000"/>
                    <a:gd name="connsiteY109" fmla="*/ 9395 h 10000"/>
                    <a:gd name="connsiteX110" fmla="*/ 7369 w 10000"/>
                    <a:gd name="connsiteY110" fmla="*/ 9497 h 10000"/>
                    <a:gd name="connsiteX111" fmla="*/ 7462 w 10000"/>
                    <a:gd name="connsiteY111" fmla="*/ 9554 h 10000"/>
                    <a:gd name="connsiteX112" fmla="*/ 7554 w 10000"/>
                    <a:gd name="connsiteY112" fmla="*/ 9626 h 10000"/>
                    <a:gd name="connsiteX113" fmla="*/ 7646 w 10000"/>
                    <a:gd name="connsiteY113" fmla="*/ 9669 h 10000"/>
                    <a:gd name="connsiteX114" fmla="*/ 7748 w 10000"/>
                    <a:gd name="connsiteY114" fmla="*/ 9698 h 10000"/>
                    <a:gd name="connsiteX115" fmla="*/ 7851 w 10000"/>
                    <a:gd name="connsiteY115" fmla="*/ 9741 h 10000"/>
                    <a:gd name="connsiteX116" fmla="*/ 7943 w 10000"/>
                    <a:gd name="connsiteY116"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279 w 10000"/>
                    <a:gd name="connsiteY64" fmla="*/ 375 h 10000"/>
                    <a:gd name="connsiteX65" fmla="*/ 1157 w 10000"/>
                    <a:gd name="connsiteY65" fmla="*/ 461 h 10000"/>
                    <a:gd name="connsiteX66" fmla="*/ 1044 w 10000"/>
                    <a:gd name="connsiteY66" fmla="*/ 576 h 10000"/>
                    <a:gd name="connsiteX67" fmla="*/ 931 w 10000"/>
                    <a:gd name="connsiteY67" fmla="*/ 720 h 10000"/>
                    <a:gd name="connsiteX68" fmla="*/ 809 w 10000"/>
                    <a:gd name="connsiteY68" fmla="*/ 865 h 10000"/>
                    <a:gd name="connsiteX69" fmla="*/ 706 w 10000"/>
                    <a:gd name="connsiteY69" fmla="*/ 1050 h 10000"/>
                    <a:gd name="connsiteX70" fmla="*/ 604 w 10000"/>
                    <a:gd name="connsiteY70" fmla="*/ 1224 h 10000"/>
                    <a:gd name="connsiteX71" fmla="*/ 491 w 10000"/>
                    <a:gd name="connsiteY71" fmla="*/ 1425 h 10000"/>
                    <a:gd name="connsiteX72" fmla="*/ 399 w 10000"/>
                    <a:gd name="connsiteY72" fmla="*/ 1627 h 10000"/>
                    <a:gd name="connsiteX73" fmla="*/ 194 w 10000"/>
                    <a:gd name="connsiteY73" fmla="*/ 2101 h 10000"/>
                    <a:gd name="connsiteX74" fmla="*/ 0 w 10000"/>
                    <a:gd name="connsiteY74" fmla="*/ 2591 h 10000"/>
                    <a:gd name="connsiteX75" fmla="*/ 10 w 10000"/>
                    <a:gd name="connsiteY75" fmla="*/ 907 h 10000"/>
                    <a:gd name="connsiteX76" fmla="*/ 205 w 10000"/>
                    <a:gd name="connsiteY76" fmla="*/ 691 h 10000"/>
                    <a:gd name="connsiteX77" fmla="*/ 399 w 10000"/>
                    <a:gd name="connsiteY77" fmla="*/ 504 h 10000"/>
                    <a:gd name="connsiteX78" fmla="*/ 604 w 10000"/>
                    <a:gd name="connsiteY78" fmla="*/ 317 h 10000"/>
                    <a:gd name="connsiteX79" fmla="*/ 819 w 10000"/>
                    <a:gd name="connsiteY79" fmla="*/ 188 h 10000"/>
                    <a:gd name="connsiteX80" fmla="*/ 1054 w 10000"/>
                    <a:gd name="connsiteY80" fmla="*/ 86 h 10000"/>
                    <a:gd name="connsiteX81" fmla="*/ 2272 w 10000"/>
                    <a:gd name="connsiteY81" fmla="*/ 0 h 10000"/>
                    <a:gd name="connsiteX82" fmla="*/ 2426 w 10000"/>
                    <a:gd name="connsiteY82" fmla="*/ 43 h 10000"/>
                    <a:gd name="connsiteX83" fmla="*/ 2569 w 10000"/>
                    <a:gd name="connsiteY83" fmla="*/ 115 h 10000"/>
                    <a:gd name="connsiteX84" fmla="*/ 2712 w 10000"/>
                    <a:gd name="connsiteY84" fmla="*/ 188 h 10000"/>
                    <a:gd name="connsiteX85" fmla="*/ 2845 w 10000"/>
                    <a:gd name="connsiteY85" fmla="*/ 274 h 10000"/>
                    <a:gd name="connsiteX86" fmla="*/ 2989 w 10000"/>
                    <a:gd name="connsiteY86" fmla="*/ 375 h 10000"/>
                    <a:gd name="connsiteX87" fmla="*/ 3112 w 10000"/>
                    <a:gd name="connsiteY87" fmla="*/ 461 h 10000"/>
                    <a:gd name="connsiteX88" fmla="*/ 3234 w 10000"/>
                    <a:gd name="connsiteY88" fmla="*/ 590 h 10000"/>
                    <a:gd name="connsiteX89" fmla="*/ 3367 w 10000"/>
                    <a:gd name="connsiteY89" fmla="*/ 720 h 10000"/>
                    <a:gd name="connsiteX90" fmla="*/ 3490 w 10000"/>
                    <a:gd name="connsiteY90" fmla="*/ 850 h 10000"/>
                    <a:gd name="connsiteX91" fmla="*/ 3726 w 10000"/>
                    <a:gd name="connsiteY91" fmla="*/ 1137 h 10000"/>
                    <a:gd name="connsiteX92" fmla="*/ 3941 w 10000"/>
                    <a:gd name="connsiteY92" fmla="*/ 1482 h 10000"/>
                    <a:gd name="connsiteX93" fmla="*/ 4145 w 10000"/>
                    <a:gd name="connsiteY93" fmla="*/ 1842 h 10000"/>
                    <a:gd name="connsiteX94" fmla="*/ 4340 w 10000"/>
                    <a:gd name="connsiteY94" fmla="*/ 2231 h 10000"/>
                    <a:gd name="connsiteX95" fmla="*/ 4534 w 10000"/>
                    <a:gd name="connsiteY95" fmla="*/ 2634 h 10000"/>
                    <a:gd name="connsiteX96" fmla="*/ 4708 w 10000"/>
                    <a:gd name="connsiteY96" fmla="*/ 3051 h 10000"/>
                    <a:gd name="connsiteX97" fmla="*/ 4893 w 10000"/>
                    <a:gd name="connsiteY97" fmla="*/ 3483 h 10000"/>
                    <a:gd name="connsiteX98" fmla="*/ 5056 w 10000"/>
                    <a:gd name="connsiteY98" fmla="*/ 3927 h 10000"/>
                    <a:gd name="connsiteX99" fmla="*/ 5363 w 10000"/>
                    <a:gd name="connsiteY99" fmla="*/ 4834 h 10000"/>
                    <a:gd name="connsiteX100" fmla="*/ 5967 w 10000"/>
                    <a:gd name="connsiteY100" fmla="*/ 6633 h 10000"/>
                    <a:gd name="connsiteX101" fmla="*/ 6254 w 10000"/>
                    <a:gd name="connsiteY101" fmla="*/ 7468 h 10000"/>
                    <a:gd name="connsiteX102" fmla="*/ 6407 w 10000"/>
                    <a:gd name="connsiteY102" fmla="*/ 7828 h 10000"/>
                    <a:gd name="connsiteX103" fmla="*/ 6551 w 10000"/>
                    <a:gd name="connsiteY103" fmla="*/ 8201 h 10000"/>
                    <a:gd name="connsiteX104" fmla="*/ 6714 w 10000"/>
                    <a:gd name="connsiteY104" fmla="*/ 8533 h 10000"/>
                    <a:gd name="connsiteX105" fmla="*/ 6868 w 10000"/>
                    <a:gd name="connsiteY105" fmla="*/ 8821 h 10000"/>
                    <a:gd name="connsiteX106" fmla="*/ 7021 w 10000"/>
                    <a:gd name="connsiteY106" fmla="*/ 9093 h 10000"/>
                    <a:gd name="connsiteX107" fmla="*/ 7195 w 10000"/>
                    <a:gd name="connsiteY107" fmla="*/ 9295 h 10000"/>
                    <a:gd name="connsiteX108" fmla="*/ 7288 w 10000"/>
                    <a:gd name="connsiteY108" fmla="*/ 9395 h 10000"/>
                    <a:gd name="connsiteX109" fmla="*/ 7369 w 10000"/>
                    <a:gd name="connsiteY109" fmla="*/ 9497 h 10000"/>
                    <a:gd name="connsiteX110" fmla="*/ 7462 w 10000"/>
                    <a:gd name="connsiteY110" fmla="*/ 9554 h 10000"/>
                    <a:gd name="connsiteX111" fmla="*/ 7554 w 10000"/>
                    <a:gd name="connsiteY111" fmla="*/ 9626 h 10000"/>
                    <a:gd name="connsiteX112" fmla="*/ 7646 w 10000"/>
                    <a:gd name="connsiteY112" fmla="*/ 9669 h 10000"/>
                    <a:gd name="connsiteX113" fmla="*/ 7748 w 10000"/>
                    <a:gd name="connsiteY113" fmla="*/ 9698 h 10000"/>
                    <a:gd name="connsiteX114" fmla="*/ 7851 w 10000"/>
                    <a:gd name="connsiteY114" fmla="*/ 9741 h 10000"/>
                    <a:gd name="connsiteX115" fmla="*/ 7943 w 10000"/>
                    <a:gd name="connsiteY115"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157 w 10000"/>
                    <a:gd name="connsiteY64" fmla="*/ 461 h 10000"/>
                    <a:gd name="connsiteX65" fmla="*/ 1044 w 10000"/>
                    <a:gd name="connsiteY65" fmla="*/ 576 h 10000"/>
                    <a:gd name="connsiteX66" fmla="*/ 931 w 10000"/>
                    <a:gd name="connsiteY66" fmla="*/ 720 h 10000"/>
                    <a:gd name="connsiteX67" fmla="*/ 809 w 10000"/>
                    <a:gd name="connsiteY67" fmla="*/ 865 h 10000"/>
                    <a:gd name="connsiteX68" fmla="*/ 706 w 10000"/>
                    <a:gd name="connsiteY68" fmla="*/ 1050 h 10000"/>
                    <a:gd name="connsiteX69" fmla="*/ 604 w 10000"/>
                    <a:gd name="connsiteY69" fmla="*/ 1224 h 10000"/>
                    <a:gd name="connsiteX70" fmla="*/ 491 w 10000"/>
                    <a:gd name="connsiteY70" fmla="*/ 1425 h 10000"/>
                    <a:gd name="connsiteX71" fmla="*/ 399 w 10000"/>
                    <a:gd name="connsiteY71" fmla="*/ 1627 h 10000"/>
                    <a:gd name="connsiteX72" fmla="*/ 194 w 10000"/>
                    <a:gd name="connsiteY72" fmla="*/ 2101 h 10000"/>
                    <a:gd name="connsiteX73" fmla="*/ 0 w 10000"/>
                    <a:gd name="connsiteY73" fmla="*/ 2591 h 10000"/>
                    <a:gd name="connsiteX74" fmla="*/ 10 w 10000"/>
                    <a:gd name="connsiteY74" fmla="*/ 907 h 10000"/>
                    <a:gd name="connsiteX75" fmla="*/ 205 w 10000"/>
                    <a:gd name="connsiteY75" fmla="*/ 691 h 10000"/>
                    <a:gd name="connsiteX76" fmla="*/ 399 w 10000"/>
                    <a:gd name="connsiteY76" fmla="*/ 504 h 10000"/>
                    <a:gd name="connsiteX77" fmla="*/ 604 w 10000"/>
                    <a:gd name="connsiteY77" fmla="*/ 317 h 10000"/>
                    <a:gd name="connsiteX78" fmla="*/ 819 w 10000"/>
                    <a:gd name="connsiteY78" fmla="*/ 188 h 10000"/>
                    <a:gd name="connsiteX79" fmla="*/ 1054 w 10000"/>
                    <a:gd name="connsiteY79" fmla="*/ 86 h 10000"/>
                    <a:gd name="connsiteX80" fmla="*/ 2272 w 10000"/>
                    <a:gd name="connsiteY80" fmla="*/ 0 h 10000"/>
                    <a:gd name="connsiteX81" fmla="*/ 2426 w 10000"/>
                    <a:gd name="connsiteY81" fmla="*/ 43 h 10000"/>
                    <a:gd name="connsiteX82" fmla="*/ 2569 w 10000"/>
                    <a:gd name="connsiteY82" fmla="*/ 115 h 10000"/>
                    <a:gd name="connsiteX83" fmla="*/ 2712 w 10000"/>
                    <a:gd name="connsiteY83" fmla="*/ 188 h 10000"/>
                    <a:gd name="connsiteX84" fmla="*/ 2845 w 10000"/>
                    <a:gd name="connsiteY84" fmla="*/ 274 h 10000"/>
                    <a:gd name="connsiteX85" fmla="*/ 2989 w 10000"/>
                    <a:gd name="connsiteY85" fmla="*/ 375 h 10000"/>
                    <a:gd name="connsiteX86" fmla="*/ 3112 w 10000"/>
                    <a:gd name="connsiteY86" fmla="*/ 461 h 10000"/>
                    <a:gd name="connsiteX87" fmla="*/ 3234 w 10000"/>
                    <a:gd name="connsiteY87" fmla="*/ 590 h 10000"/>
                    <a:gd name="connsiteX88" fmla="*/ 3367 w 10000"/>
                    <a:gd name="connsiteY88" fmla="*/ 720 h 10000"/>
                    <a:gd name="connsiteX89" fmla="*/ 3490 w 10000"/>
                    <a:gd name="connsiteY89" fmla="*/ 850 h 10000"/>
                    <a:gd name="connsiteX90" fmla="*/ 3726 w 10000"/>
                    <a:gd name="connsiteY90" fmla="*/ 1137 h 10000"/>
                    <a:gd name="connsiteX91" fmla="*/ 3941 w 10000"/>
                    <a:gd name="connsiteY91" fmla="*/ 1482 h 10000"/>
                    <a:gd name="connsiteX92" fmla="*/ 4145 w 10000"/>
                    <a:gd name="connsiteY92" fmla="*/ 1842 h 10000"/>
                    <a:gd name="connsiteX93" fmla="*/ 4340 w 10000"/>
                    <a:gd name="connsiteY93" fmla="*/ 2231 h 10000"/>
                    <a:gd name="connsiteX94" fmla="*/ 4534 w 10000"/>
                    <a:gd name="connsiteY94" fmla="*/ 2634 h 10000"/>
                    <a:gd name="connsiteX95" fmla="*/ 4708 w 10000"/>
                    <a:gd name="connsiteY95" fmla="*/ 3051 h 10000"/>
                    <a:gd name="connsiteX96" fmla="*/ 4893 w 10000"/>
                    <a:gd name="connsiteY96" fmla="*/ 3483 h 10000"/>
                    <a:gd name="connsiteX97" fmla="*/ 5056 w 10000"/>
                    <a:gd name="connsiteY97" fmla="*/ 3927 h 10000"/>
                    <a:gd name="connsiteX98" fmla="*/ 5363 w 10000"/>
                    <a:gd name="connsiteY98" fmla="*/ 4834 h 10000"/>
                    <a:gd name="connsiteX99" fmla="*/ 5967 w 10000"/>
                    <a:gd name="connsiteY99" fmla="*/ 6633 h 10000"/>
                    <a:gd name="connsiteX100" fmla="*/ 6254 w 10000"/>
                    <a:gd name="connsiteY100" fmla="*/ 7468 h 10000"/>
                    <a:gd name="connsiteX101" fmla="*/ 6407 w 10000"/>
                    <a:gd name="connsiteY101" fmla="*/ 7828 h 10000"/>
                    <a:gd name="connsiteX102" fmla="*/ 6551 w 10000"/>
                    <a:gd name="connsiteY102" fmla="*/ 8201 h 10000"/>
                    <a:gd name="connsiteX103" fmla="*/ 6714 w 10000"/>
                    <a:gd name="connsiteY103" fmla="*/ 8533 h 10000"/>
                    <a:gd name="connsiteX104" fmla="*/ 6868 w 10000"/>
                    <a:gd name="connsiteY104" fmla="*/ 8821 h 10000"/>
                    <a:gd name="connsiteX105" fmla="*/ 7021 w 10000"/>
                    <a:gd name="connsiteY105" fmla="*/ 9093 h 10000"/>
                    <a:gd name="connsiteX106" fmla="*/ 7195 w 10000"/>
                    <a:gd name="connsiteY106" fmla="*/ 9295 h 10000"/>
                    <a:gd name="connsiteX107" fmla="*/ 7288 w 10000"/>
                    <a:gd name="connsiteY107" fmla="*/ 9395 h 10000"/>
                    <a:gd name="connsiteX108" fmla="*/ 7369 w 10000"/>
                    <a:gd name="connsiteY108" fmla="*/ 9497 h 10000"/>
                    <a:gd name="connsiteX109" fmla="*/ 7462 w 10000"/>
                    <a:gd name="connsiteY109" fmla="*/ 9554 h 10000"/>
                    <a:gd name="connsiteX110" fmla="*/ 7554 w 10000"/>
                    <a:gd name="connsiteY110" fmla="*/ 9626 h 10000"/>
                    <a:gd name="connsiteX111" fmla="*/ 7646 w 10000"/>
                    <a:gd name="connsiteY111" fmla="*/ 9669 h 10000"/>
                    <a:gd name="connsiteX112" fmla="*/ 7748 w 10000"/>
                    <a:gd name="connsiteY112" fmla="*/ 9698 h 10000"/>
                    <a:gd name="connsiteX113" fmla="*/ 7851 w 10000"/>
                    <a:gd name="connsiteY113" fmla="*/ 9741 h 10000"/>
                    <a:gd name="connsiteX114" fmla="*/ 7943 w 10000"/>
                    <a:gd name="connsiteY114"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044 w 10000"/>
                    <a:gd name="connsiteY64" fmla="*/ 576 h 10000"/>
                    <a:gd name="connsiteX65" fmla="*/ 931 w 10000"/>
                    <a:gd name="connsiteY65" fmla="*/ 720 h 10000"/>
                    <a:gd name="connsiteX66" fmla="*/ 809 w 10000"/>
                    <a:gd name="connsiteY66" fmla="*/ 865 h 10000"/>
                    <a:gd name="connsiteX67" fmla="*/ 706 w 10000"/>
                    <a:gd name="connsiteY67" fmla="*/ 1050 h 10000"/>
                    <a:gd name="connsiteX68" fmla="*/ 604 w 10000"/>
                    <a:gd name="connsiteY68" fmla="*/ 1224 h 10000"/>
                    <a:gd name="connsiteX69" fmla="*/ 491 w 10000"/>
                    <a:gd name="connsiteY69" fmla="*/ 1425 h 10000"/>
                    <a:gd name="connsiteX70" fmla="*/ 399 w 10000"/>
                    <a:gd name="connsiteY70" fmla="*/ 1627 h 10000"/>
                    <a:gd name="connsiteX71" fmla="*/ 194 w 10000"/>
                    <a:gd name="connsiteY71" fmla="*/ 2101 h 10000"/>
                    <a:gd name="connsiteX72" fmla="*/ 0 w 10000"/>
                    <a:gd name="connsiteY72" fmla="*/ 2591 h 10000"/>
                    <a:gd name="connsiteX73" fmla="*/ 10 w 10000"/>
                    <a:gd name="connsiteY73" fmla="*/ 907 h 10000"/>
                    <a:gd name="connsiteX74" fmla="*/ 205 w 10000"/>
                    <a:gd name="connsiteY74" fmla="*/ 691 h 10000"/>
                    <a:gd name="connsiteX75" fmla="*/ 399 w 10000"/>
                    <a:gd name="connsiteY75" fmla="*/ 504 h 10000"/>
                    <a:gd name="connsiteX76" fmla="*/ 604 w 10000"/>
                    <a:gd name="connsiteY76" fmla="*/ 317 h 10000"/>
                    <a:gd name="connsiteX77" fmla="*/ 819 w 10000"/>
                    <a:gd name="connsiteY77" fmla="*/ 188 h 10000"/>
                    <a:gd name="connsiteX78" fmla="*/ 1054 w 10000"/>
                    <a:gd name="connsiteY78" fmla="*/ 86 h 10000"/>
                    <a:gd name="connsiteX79" fmla="*/ 2272 w 10000"/>
                    <a:gd name="connsiteY79" fmla="*/ 0 h 10000"/>
                    <a:gd name="connsiteX80" fmla="*/ 2426 w 10000"/>
                    <a:gd name="connsiteY80" fmla="*/ 43 h 10000"/>
                    <a:gd name="connsiteX81" fmla="*/ 2569 w 10000"/>
                    <a:gd name="connsiteY81" fmla="*/ 115 h 10000"/>
                    <a:gd name="connsiteX82" fmla="*/ 2712 w 10000"/>
                    <a:gd name="connsiteY82" fmla="*/ 188 h 10000"/>
                    <a:gd name="connsiteX83" fmla="*/ 2845 w 10000"/>
                    <a:gd name="connsiteY83" fmla="*/ 274 h 10000"/>
                    <a:gd name="connsiteX84" fmla="*/ 2989 w 10000"/>
                    <a:gd name="connsiteY84" fmla="*/ 375 h 10000"/>
                    <a:gd name="connsiteX85" fmla="*/ 3112 w 10000"/>
                    <a:gd name="connsiteY85" fmla="*/ 461 h 10000"/>
                    <a:gd name="connsiteX86" fmla="*/ 3234 w 10000"/>
                    <a:gd name="connsiteY86" fmla="*/ 590 h 10000"/>
                    <a:gd name="connsiteX87" fmla="*/ 3367 w 10000"/>
                    <a:gd name="connsiteY87" fmla="*/ 720 h 10000"/>
                    <a:gd name="connsiteX88" fmla="*/ 3490 w 10000"/>
                    <a:gd name="connsiteY88" fmla="*/ 850 h 10000"/>
                    <a:gd name="connsiteX89" fmla="*/ 3726 w 10000"/>
                    <a:gd name="connsiteY89" fmla="*/ 1137 h 10000"/>
                    <a:gd name="connsiteX90" fmla="*/ 3941 w 10000"/>
                    <a:gd name="connsiteY90" fmla="*/ 1482 h 10000"/>
                    <a:gd name="connsiteX91" fmla="*/ 4145 w 10000"/>
                    <a:gd name="connsiteY91" fmla="*/ 1842 h 10000"/>
                    <a:gd name="connsiteX92" fmla="*/ 4340 w 10000"/>
                    <a:gd name="connsiteY92" fmla="*/ 2231 h 10000"/>
                    <a:gd name="connsiteX93" fmla="*/ 4534 w 10000"/>
                    <a:gd name="connsiteY93" fmla="*/ 2634 h 10000"/>
                    <a:gd name="connsiteX94" fmla="*/ 4708 w 10000"/>
                    <a:gd name="connsiteY94" fmla="*/ 3051 h 10000"/>
                    <a:gd name="connsiteX95" fmla="*/ 4893 w 10000"/>
                    <a:gd name="connsiteY95" fmla="*/ 3483 h 10000"/>
                    <a:gd name="connsiteX96" fmla="*/ 5056 w 10000"/>
                    <a:gd name="connsiteY96" fmla="*/ 3927 h 10000"/>
                    <a:gd name="connsiteX97" fmla="*/ 5363 w 10000"/>
                    <a:gd name="connsiteY97" fmla="*/ 4834 h 10000"/>
                    <a:gd name="connsiteX98" fmla="*/ 5967 w 10000"/>
                    <a:gd name="connsiteY98" fmla="*/ 6633 h 10000"/>
                    <a:gd name="connsiteX99" fmla="*/ 6254 w 10000"/>
                    <a:gd name="connsiteY99" fmla="*/ 7468 h 10000"/>
                    <a:gd name="connsiteX100" fmla="*/ 6407 w 10000"/>
                    <a:gd name="connsiteY100" fmla="*/ 7828 h 10000"/>
                    <a:gd name="connsiteX101" fmla="*/ 6551 w 10000"/>
                    <a:gd name="connsiteY101" fmla="*/ 8201 h 10000"/>
                    <a:gd name="connsiteX102" fmla="*/ 6714 w 10000"/>
                    <a:gd name="connsiteY102" fmla="*/ 8533 h 10000"/>
                    <a:gd name="connsiteX103" fmla="*/ 6868 w 10000"/>
                    <a:gd name="connsiteY103" fmla="*/ 8821 h 10000"/>
                    <a:gd name="connsiteX104" fmla="*/ 7021 w 10000"/>
                    <a:gd name="connsiteY104" fmla="*/ 9093 h 10000"/>
                    <a:gd name="connsiteX105" fmla="*/ 7195 w 10000"/>
                    <a:gd name="connsiteY105" fmla="*/ 9295 h 10000"/>
                    <a:gd name="connsiteX106" fmla="*/ 7288 w 10000"/>
                    <a:gd name="connsiteY106" fmla="*/ 9395 h 10000"/>
                    <a:gd name="connsiteX107" fmla="*/ 7369 w 10000"/>
                    <a:gd name="connsiteY107" fmla="*/ 9497 h 10000"/>
                    <a:gd name="connsiteX108" fmla="*/ 7462 w 10000"/>
                    <a:gd name="connsiteY108" fmla="*/ 9554 h 10000"/>
                    <a:gd name="connsiteX109" fmla="*/ 7554 w 10000"/>
                    <a:gd name="connsiteY109" fmla="*/ 9626 h 10000"/>
                    <a:gd name="connsiteX110" fmla="*/ 7646 w 10000"/>
                    <a:gd name="connsiteY110" fmla="*/ 9669 h 10000"/>
                    <a:gd name="connsiteX111" fmla="*/ 7748 w 10000"/>
                    <a:gd name="connsiteY111" fmla="*/ 9698 h 10000"/>
                    <a:gd name="connsiteX112" fmla="*/ 7851 w 10000"/>
                    <a:gd name="connsiteY112" fmla="*/ 9741 h 10000"/>
                    <a:gd name="connsiteX113" fmla="*/ 7943 w 10000"/>
                    <a:gd name="connsiteY113"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044 w 10000"/>
                    <a:gd name="connsiteY64" fmla="*/ 576 h 10000"/>
                    <a:gd name="connsiteX65" fmla="*/ 931 w 10000"/>
                    <a:gd name="connsiteY65" fmla="*/ 720 h 10000"/>
                    <a:gd name="connsiteX66" fmla="*/ 809 w 10000"/>
                    <a:gd name="connsiteY66" fmla="*/ 865 h 10000"/>
                    <a:gd name="connsiteX67" fmla="*/ 706 w 10000"/>
                    <a:gd name="connsiteY67" fmla="*/ 1050 h 10000"/>
                    <a:gd name="connsiteX68" fmla="*/ 604 w 10000"/>
                    <a:gd name="connsiteY68" fmla="*/ 1224 h 10000"/>
                    <a:gd name="connsiteX69" fmla="*/ 491 w 10000"/>
                    <a:gd name="connsiteY69" fmla="*/ 1425 h 10000"/>
                    <a:gd name="connsiteX70" fmla="*/ 399 w 10000"/>
                    <a:gd name="connsiteY70" fmla="*/ 1627 h 10000"/>
                    <a:gd name="connsiteX71" fmla="*/ 194 w 10000"/>
                    <a:gd name="connsiteY71" fmla="*/ 2101 h 10000"/>
                    <a:gd name="connsiteX72" fmla="*/ 0 w 10000"/>
                    <a:gd name="connsiteY72" fmla="*/ 2591 h 10000"/>
                    <a:gd name="connsiteX73" fmla="*/ 10 w 10000"/>
                    <a:gd name="connsiteY73" fmla="*/ 907 h 10000"/>
                    <a:gd name="connsiteX74" fmla="*/ 205 w 10000"/>
                    <a:gd name="connsiteY74" fmla="*/ 691 h 10000"/>
                    <a:gd name="connsiteX75" fmla="*/ 399 w 10000"/>
                    <a:gd name="connsiteY75" fmla="*/ 504 h 10000"/>
                    <a:gd name="connsiteX76" fmla="*/ 604 w 10000"/>
                    <a:gd name="connsiteY76" fmla="*/ 317 h 10000"/>
                    <a:gd name="connsiteX77" fmla="*/ 819 w 10000"/>
                    <a:gd name="connsiteY77" fmla="*/ 188 h 10000"/>
                    <a:gd name="connsiteX78" fmla="*/ 2272 w 10000"/>
                    <a:gd name="connsiteY78" fmla="*/ 0 h 10000"/>
                    <a:gd name="connsiteX79" fmla="*/ 2426 w 10000"/>
                    <a:gd name="connsiteY79" fmla="*/ 43 h 10000"/>
                    <a:gd name="connsiteX80" fmla="*/ 2569 w 10000"/>
                    <a:gd name="connsiteY80" fmla="*/ 115 h 10000"/>
                    <a:gd name="connsiteX81" fmla="*/ 2712 w 10000"/>
                    <a:gd name="connsiteY81" fmla="*/ 188 h 10000"/>
                    <a:gd name="connsiteX82" fmla="*/ 2845 w 10000"/>
                    <a:gd name="connsiteY82" fmla="*/ 274 h 10000"/>
                    <a:gd name="connsiteX83" fmla="*/ 2989 w 10000"/>
                    <a:gd name="connsiteY83" fmla="*/ 375 h 10000"/>
                    <a:gd name="connsiteX84" fmla="*/ 3112 w 10000"/>
                    <a:gd name="connsiteY84" fmla="*/ 461 h 10000"/>
                    <a:gd name="connsiteX85" fmla="*/ 3234 w 10000"/>
                    <a:gd name="connsiteY85" fmla="*/ 590 h 10000"/>
                    <a:gd name="connsiteX86" fmla="*/ 3367 w 10000"/>
                    <a:gd name="connsiteY86" fmla="*/ 720 h 10000"/>
                    <a:gd name="connsiteX87" fmla="*/ 3490 w 10000"/>
                    <a:gd name="connsiteY87" fmla="*/ 850 h 10000"/>
                    <a:gd name="connsiteX88" fmla="*/ 3726 w 10000"/>
                    <a:gd name="connsiteY88" fmla="*/ 1137 h 10000"/>
                    <a:gd name="connsiteX89" fmla="*/ 3941 w 10000"/>
                    <a:gd name="connsiteY89" fmla="*/ 1482 h 10000"/>
                    <a:gd name="connsiteX90" fmla="*/ 4145 w 10000"/>
                    <a:gd name="connsiteY90" fmla="*/ 1842 h 10000"/>
                    <a:gd name="connsiteX91" fmla="*/ 4340 w 10000"/>
                    <a:gd name="connsiteY91" fmla="*/ 2231 h 10000"/>
                    <a:gd name="connsiteX92" fmla="*/ 4534 w 10000"/>
                    <a:gd name="connsiteY92" fmla="*/ 2634 h 10000"/>
                    <a:gd name="connsiteX93" fmla="*/ 4708 w 10000"/>
                    <a:gd name="connsiteY93" fmla="*/ 3051 h 10000"/>
                    <a:gd name="connsiteX94" fmla="*/ 4893 w 10000"/>
                    <a:gd name="connsiteY94" fmla="*/ 3483 h 10000"/>
                    <a:gd name="connsiteX95" fmla="*/ 5056 w 10000"/>
                    <a:gd name="connsiteY95" fmla="*/ 3927 h 10000"/>
                    <a:gd name="connsiteX96" fmla="*/ 5363 w 10000"/>
                    <a:gd name="connsiteY96" fmla="*/ 4834 h 10000"/>
                    <a:gd name="connsiteX97" fmla="*/ 5967 w 10000"/>
                    <a:gd name="connsiteY97" fmla="*/ 6633 h 10000"/>
                    <a:gd name="connsiteX98" fmla="*/ 6254 w 10000"/>
                    <a:gd name="connsiteY98" fmla="*/ 7468 h 10000"/>
                    <a:gd name="connsiteX99" fmla="*/ 6407 w 10000"/>
                    <a:gd name="connsiteY99" fmla="*/ 7828 h 10000"/>
                    <a:gd name="connsiteX100" fmla="*/ 6551 w 10000"/>
                    <a:gd name="connsiteY100" fmla="*/ 8201 h 10000"/>
                    <a:gd name="connsiteX101" fmla="*/ 6714 w 10000"/>
                    <a:gd name="connsiteY101" fmla="*/ 8533 h 10000"/>
                    <a:gd name="connsiteX102" fmla="*/ 6868 w 10000"/>
                    <a:gd name="connsiteY102" fmla="*/ 8821 h 10000"/>
                    <a:gd name="connsiteX103" fmla="*/ 7021 w 10000"/>
                    <a:gd name="connsiteY103" fmla="*/ 9093 h 10000"/>
                    <a:gd name="connsiteX104" fmla="*/ 7195 w 10000"/>
                    <a:gd name="connsiteY104" fmla="*/ 9295 h 10000"/>
                    <a:gd name="connsiteX105" fmla="*/ 7288 w 10000"/>
                    <a:gd name="connsiteY105" fmla="*/ 9395 h 10000"/>
                    <a:gd name="connsiteX106" fmla="*/ 7369 w 10000"/>
                    <a:gd name="connsiteY106" fmla="*/ 9497 h 10000"/>
                    <a:gd name="connsiteX107" fmla="*/ 7462 w 10000"/>
                    <a:gd name="connsiteY107" fmla="*/ 9554 h 10000"/>
                    <a:gd name="connsiteX108" fmla="*/ 7554 w 10000"/>
                    <a:gd name="connsiteY108" fmla="*/ 9626 h 10000"/>
                    <a:gd name="connsiteX109" fmla="*/ 7646 w 10000"/>
                    <a:gd name="connsiteY109" fmla="*/ 9669 h 10000"/>
                    <a:gd name="connsiteX110" fmla="*/ 7748 w 10000"/>
                    <a:gd name="connsiteY110" fmla="*/ 9698 h 10000"/>
                    <a:gd name="connsiteX111" fmla="*/ 7851 w 10000"/>
                    <a:gd name="connsiteY111" fmla="*/ 9741 h 10000"/>
                    <a:gd name="connsiteX112" fmla="*/ 7943 w 10000"/>
                    <a:gd name="connsiteY112"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931 w 10000"/>
                    <a:gd name="connsiteY64" fmla="*/ 720 h 10000"/>
                    <a:gd name="connsiteX65" fmla="*/ 809 w 10000"/>
                    <a:gd name="connsiteY65" fmla="*/ 865 h 10000"/>
                    <a:gd name="connsiteX66" fmla="*/ 706 w 10000"/>
                    <a:gd name="connsiteY66" fmla="*/ 1050 h 10000"/>
                    <a:gd name="connsiteX67" fmla="*/ 604 w 10000"/>
                    <a:gd name="connsiteY67" fmla="*/ 1224 h 10000"/>
                    <a:gd name="connsiteX68" fmla="*/ 491 w 10000"/>
                    <a:gd name="connsiteY68" fmla="*/ 1425 h 10000"/>
                    <a:gd name="connsiteX69" fmla="*/ 399 w 10000"/>
                    <a:gd name="connsiteY69" fmla="*/ 1627 h 10000"/>
                    <a:gd name="connsiteX70" fmla="*/ 194 w 10000"/>
                    <a:gd name="connsiteY70" fmla="*/ 2101 h 10000"/>
                    <a:gd name="connsiteX71" fmla="*/ 0 w 10000"/>
                    <a:gd name="connsiteY71" fmla="*/ 2591 h 10000"/>
                    <a:gd name="connsiteX72" fmla="*/ 10 w 10000"/>
                    <a:gd name="connsiteY72" fmla="*/ 907 h 10000"/>
                    <a:gd name="connsiteX73" fmla="*/ 205 w 10000"/>
                    <a:gd name="connsiteY73" fmla="*/ 691 h 10000"/>
                    <a:gd name="connsiteX74" fmla="*/ 399 w 10000"/>
                    <a:gd name="connsiteY74" fmla="*/ 504 h 10000"/>
                    <a:gd name="connsiteX75" fmla="*/ 604 w 10000"/>
                    <a:gd name="connsiteY75" fmla="*/ 317 h 10000"/>
                    <a:gd name="connsiteX76" fmla="*/ 819 w 10000"/>
                    <a:gd name="connsiteY76" fmla="*/ 188 h 10000"/>
                    <a:gd name="connsiteX77" fmla="*/ 2272 w 10000"/>
                    <a:gd name="connsiteY77" fmla="*/ 0 h 10000"/>
                    <a:gd name="connsiteX78" fmla="*/ 2426 w 10000"/>
                    <a:gd name="connsiteY78" fmla="*/ 43 h 10000"/>
                    <a:gd name="connsiteX79" fmla="*/ 2569 w 10000"/>
                    <a:gd name="connsiteY79" fmla="*/ 115 h 10000"/>
                    <a:gd name="connsiteX80" fmla="*/ 2712 w 10000"/>
                    <a:gd name="connsiteY80" fmla="*/ 188 h 10000"/>
                    <a:gd name="connsiteX81" fmla="*/ 2845 w 10000"/>
                    <a:gd name="connsiteY81" fmla="*/ 274 h 10000"/>
                    <a:gd name="connsiteX82" fmla="*/ 2989 w 10000"/>
                    <a:gd name="connsiteY82" fmla="*/ 375 h 10000"/>
                    <a:gd name="connsiteX83" fmla="*/ 3112 w 10000"/>
                    <a:gd name="connsiteY83" fmla="*/ 461 h 10000"/>
                    <a:gd name="connsiteX84" fmla="*/ 3234 w 10000"/>
                    <a:gd name="connsiteY84" fmla="*/ 590 h 10000"/>
                    <a:gd name="connsiteX85" fmla="*/ 3367 w 10000"/>
                    <a:gd name="connsiteY85" fmla="*/ 720 h 10000"/>
                    <a:gd name="connsiteX86" fmla="*/ 3490 w 10000"/>
                    <a:gd name="connsiteY86" fmla="*/ 850 h 10000"/>
                    <a:gd name="connsiteX87" fmla="*/ 3726 w 10000"/>
                    <a:gd name="connsiteY87" fmla="*/ 1137 h 10000"/>
                    <a:gd name="connsiteX88" fmla="*/ 3941 w 10000"/>
                    <a:gd name="connsiteY88" fmla="*/ 1482 h 10000"/>
                    <a:gd name="connsiteX89" fmla="*/ 4145 w 10000"/>
                    <a:gd name="connsiteY89" fmla="*/ 1842 h 10000"/>
                    <a:gd name="connsiteX90" fmla="*/ 4340 w 10000"/>
                    <a:gd name="connsiteY90" fmla="*/ 2231 h 10000"/>
                    <a:gd name="connsiteX91" fmla="*/ 4534 w 10000"/>
                    <a:gd name="connsiteY91" fmla="*/ 2634 h 10000"/>
                    <a:gd name="connsiteX92" fmla="*/ 4708 w 10000"/>
                    <a:gd name="connsiteY92" fmla="*/ 3051 h 10000"/>
                    <a:gd name="connsiteX93" fmla="*/ 4893 w 10000"/>
                    <a:gd name="connsiteY93" fmla="*/ 3483 h 10000"/>
                    <a:gd name="connsiteX94" fmla="*/ 5056 w 10000"/>
                    <a:gd name="connsiteY94" fmla="*/ 3927 h 10000"/>
                    <a:gd name="connsiteX95" fmla="*/ 5363 w 10000"/>
                    <a:gd name="connsiteY95" fmla="*/ 4834 h 10000"/>
                    <a:gd name="connsiteX96" fmla="*/ 5967 w 10000"/>
                    <a:gd name="connsiteY96" fmla="*/ 6633 h 10000"/>
                    <a:gd name="connsiteX97" fmla="*/ 6254 w 10000"/>
                    <a:gd name="connsiteY97" fmla="*/ 7468 h 10000"/>
                    <a:gd name="connsiteX98" fmla="*/ 6407 w 10000"/>
                    <a:gd name="connsiteY98" fmla="*/ 7828 h 10000"/>
                    <a:gd name="connsiteX99" fmla="*/ 6551 w 10000"/>
                    <a:gd name="connsiteY99" fmla="*/ 8201 h 10000"/>
                    <a:gd name="connsiteX100" fmla="*/ 6714 w 10000"/>
                    <a:gd name="connsiteY100" fmla="*/ 8533 h 10000"/>
                    <a:gd name="connsiteX101" fmla="*/ 6868 w 10000"/>
                    <a:gd name="connsiteY101" fmla="*/ 8821 h 10000"/>
                    <a:gd name="connsiteX102" fmla="*/ 7021 w 10000"/>
                    <a:gd name="connsiteY102" fmla="*/ 9093 h 10000"/>
                    <a:gd name="connsiteX103" fmla="*/ 7195 w 10000"/>
                    <a:gd name="connsiteY103" fmla="*/ 9295 h 10000"/>
                    <a:gd name="connsiteX104" fmla="*/ 7288 w 10000"/>
                    <a:gd name="connsiteY104" fmla="*/ 9395 h 10000"/>
                    <a:gd name="connsiteX105" fmla="*/ 7369 w 10000"/>
                    <a:gd name="connsiteY105" fmla="*/ 9497 h 10000"/>
                    <a:gd name="connsiteX106" fmla="*/ 7462 w 10000"/>
                    <a:gd name="connsiteY106" fmla="*/ 9554 h 10000"/>
                    <a:gd name="connsiteX107" fmla="*/ 7554 w 10000"/>
                    <a:gd name="connsiteY107" fmla="*/ 9626 h 10000"/>
                    <a:gd name="connsiteX108" fmla="*/ 7646 w 10000"/>
                    <a:gd name="connsiteY108" fmla="*/ 9669 h 10000"/>
                    <a:gd name="connsiteX109" fmla="*/ 7748 w 10000"/>
                    <a:gd name="connsiteY109" fmla="*/ 9698 h 10000"/>
                    <a:gd name="connsiteX110" fmla="*/ 7851 w 10000"/>
                    <a:gd name="connsiteY110" fmla="*/ 9741 h 10000"/>
                    <a:gd name="connsiteX111" fmla="*/ 7943 w 10000"/>
                    <a:gd name="connsiteY111"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931 w 10000"/>
                    <a:gd name="connsiteY64" fmla="*/ 720 h 10000"/>
                    <a:gd name="connsiteX65" fmla="*/ 809 w 10000"/>
                    <a:gd name="connsiteY65" fmla="*/ 865 h 10000"/>
                    <a:gd name="connsiteX66" fmla="*/ 706 w 10000"/>
                    <a:gd name="connsiteY66" fmla="*/ 1050 h 10000"/>
                    <a:gd name="connsiteX67" fmla="*/ 604 w 10000"/>
                    <a:gd name="connsiteY67" fmla="*/ 1224 h 10000"/>
                    <a:gd name="connsiteX68" fmla="*/ 491 w 10000"/>
                    <a:gd name="connsiteY68" fmla="*/ 1425 h 10000"/>
                    <a:gd name="connsiteX69" fmla="*/ 399 w 10000"/>
                    <a:gd name="connsiteY69" fmla="*/ 1627 h 10000"/>
                    <a:gd name="connsiteX70" fmla="*/ 194 w 10000"/>
                    <a:gd name="connsiteY70" fmla="*/ 2101 h 10000"/>
                    <a:gd name="connsiteX71" fmla="*/ 0 w 10000"/>
                    <a:gd name="connsiteY71" fmla="*/ 2591 h 10000"/>
                    <a:gd name="connsiteX72" fmla="*/ 10 w 10000"/>
                    <a:gd name="connsiteY72" fmla="*/ 907 h 10000"/>
                    <a:gd name="connsiteX73" fmla="*/ 205 w 10000"/>
                    <a:gd name="connsiteY73" fmla="*/ 691 h 10000"/>
                    <a:gd name="connsiteX74" fmla="*/ 399 w 10000"/>
                    <a:gd name="connsiteY74" fmla="*/ 504 h 10000"/>
                    <a:gd name="connsiteX75" fmla="*/ 604 w 10000"/>
                    <a:gd name="connsiteY75" fmla="*/ 317 h 10000"/>
                    <a:gd name="connsiteX76" fmla="*/ 2272 w 10000"/>
                    <a:gd name="connsiteY76" fmla="*/ 0 h 10000"/>
                    <a:gd name="connsiteX77" fmla="*/ 2426 w 10000"/>
                    <a:gd name="connsiteY77" fmla="*/ 43 h 10000"/>
                    <a:gd name="connsiteX78" fmla="*/ 2569 w 10000"/>
                    <a:gd name="connsiteY78" fmla="*/ 115 h 10000"/>
                    <a:gd name="connsiteX79" fmla="*/ 2712 w 10000"/>
                    <a:gd name="connsiteY79" fmla="*/ 188 h 10000"/>
                    <a:gd name="connsiteX80" fmla="*/ 2845 w 10000"/>
                    <a:gd name="connsiteY80" fmla="*/ 274 h 10000"/>
                    <a:gd name="connsiteX81" fmla="*/ 2989 w 10000"/>
                    <a:gd name="connsiteY81" fmla="*/ 375 h 10000"/>
                    <a:gd name="connsiteX82" fmla="*/ 3112 w 10000"/>
                    <a:gd name="connsiteY82" fmla="*/ 461 h 10000"/>
                    <a:gd name="connsiteX83" fmla="*/ 3234 w 10000"/>
                    <a:gd name="connsiteY83" fmla="*/ 590 h 10000"/>
                    <a:gd name="connsiteX84" fmla="*/ 3367 w 10000"/>
                    <a:gd name="connsiteY84" fmla="*/ 720 h 10000"/>
                    <a:gd name="connsiteX85" fmla="*/ 3490 w 10000"/>
                    <a:gd name="connsiteY85" fmla="*/ 850 h 10000"/>
                    <a:gd name="connsiteX86" fmla="*/ 3726 w 10000"/>
                    <a:gd name="connsiteY86" fmla="*/ 1137 h 10000"/>
                    <a:gd name="connsiteX87" fmla="*/ 3941 w 10000"/>
                    <a:gd name="connsiteY87" fmla="*/ 1482 h 10000"/>
                    <a:gd name="connsiteX88" fmla="*/ 4145 w 10000"/>
                    <a:gd name="connsiteY88" fmla="*/ 1842 h 10000"/>
                    <a:gd name="connsiteX89" fmla="*/ 4340 w 10000"/>
                    <a:gd name="connsiteY89" fmla="*/ 2231 h 10000"/>
                    <a:gd name="connsiteX90" fmla="*/ 4534 w 10000"/>
                    <a:gd name="connsiteY90" fmla="*/ 2634 h 10000"/>
                    <a:gd name="connsiteX91" fmla="*/ 4708 w 10000"/>
                    <a:gd name="connsiteY91" fmla="*/ 3051 h 10000"/>
                    <a:gd name="connsiteX92" fmla="*/ 4893 w 10000"/>
                    <a:gd name="connsiteY92" fmla="*/ 3483 h 10000"/>
                    <a:gd name="connsiteX93" fmla="*/ 5056 w 10000"/>
                    <a:gd name="connsiteY93" fmla="*/ 3927 h 10000"/>
                    <a:gd name="connsiteX94" fmla="*/ 5363 w 10000"/>
                    <a:gd name="connsiteY94" fmla="*/ 4834 h 10000"/>
                    <a:gd name="connsiteX95" fmla="*/ 5967 w 10000"/>
                    <a:gd name="connsiteY95" fmla="*/ 6633 h 10000"/>
                    <a:gd name="connsiteX96" fmla="*/ 6254 w 10000"/>
                    <a:gd name="connsiteY96" fmla="*/ 7468 h 10000"/>
                    <a:gd name="connsiteX97" fmla="*/ 6407 w 10000"/>
                    <a:gd name="connsiteY97" fmla="*/ 7828 h 10000"/>
                    <a:gd name="connsiteX98" fmla="*/ 6551 w 10000"/>
                    <a:gd name="connsiteY98" fmla="*/ 8201 h 10000"/>
                    <a:gd name="connsiteX99" fmla="*/ 6714 w 10000"/>
                    <a:gd name="connsiteY99" fmla="*/ 8533 h 10000"/>
                    <a:gd name="connsiteX100" fmla="*/ 6868 w 10000"/>
                    <a:gd name="connsiteY100" fmla="*/ 8821 h 10000"/>
                    <a:gd name="connsiteX101" fmla="*/ 7021 w 10000"/>
                    <a:gd name="connsiteY101" fmla="*/ 9093 h 10000"/>
                    <a:gd name="connsiteX102" fmla="*/ 7195 w 10000"/>
                    <a:gd name="connsiteY102" fmla="*/ 9295 h 10000"/>
                    <a:gd name="connsiteX103" fmla="*/ 7288 w 10000"/>
                    <a:gd name="connsiteY103" fmla="*/ 9395 h 10000"/>
                    <a:gd name="connsiteX104" fmla="*/ 7369 w 10000"/>
                    <a:gd name="connsiteY104" fmla="*/ 9497 h 10000"/>
                    <a:gd name="connsiteX105" fmla="*/ 7462 w 10000"/>
                    <a:gd name="connsiteY105" fmla="*/ 9554 h 10000"/>
                    <a:gd name="connsiteX106" fmla="*/ 7554 w 10000"/>
                    <a:gd name="connsiteY106" fmla="*/ 9626 h 10000"/>
                    <a:gd name="connsiteX107" fmla="*/ 7646 w 10000"/>
                    <a:gd name="connsiteY107" fmla="*/ 9669 h 10000"/>
                    <a:gd name="connsiteX108" fmla="*/ 7748 w 10000"/>
                    <a:gd name="connsiteY108" fmla="*/ 9698 h 10000"/>
                    <a:gd name="connsiteX109" fmla="*/ 7851 w 10000"/>
                    <a:gd name="connsiteY109" fmla="*/ 9741 h 10000"/>
                    <a:gd name="connsiteX110" fmla="*/ 7943 w 10000"/>
                    <a:gd name="connsiteY110"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809 w 10000"/>
                    <a:gd name="connsiteY64" fmla="*/ 865 h 10000"/>
                    <a:gd name="connsiteX65" fmla="*/ 706 w 10000"/>
                    <a:gd name="connsiteY65" fmla="*/ 1050 h 10000"/>
                    <a:gd name="connsiteX66" fmla="*/ 604 w 10000"/>
                    <a:gd name="connsiteY66" fmla="*/ 1224 h 10000"/>
                    <a:gd name="connsiteX67" fmla="*/ 491 w 10000"/>
                    <a:gd name="connsiteY67" fmla="*/ 1425 h 10000"/>
                    <a:gd name="connsiteX68" fmla="*/ 399 w 10000"/>
                    <a:gd name="connsiteY68" fmla="*/ 1627 h 10000"/>
                    <a:gd name="connsiteX69" fmla="*/ 194 w 10000"/>
                    <a:gd name="connsiteY69" fmla="*/ 2101 h 10000"/>
                    <a:gd name="connsiteX70" fmla="*/ 0 w 10000"/>
                    <a:gd name="connsiteY70" fmla="*/ 2591 h 10000"/>
                    <a:gd name="connsiteX71" fmla="*/ 10 w 10000"/>
                    <a:gd name="connsiteY71" fmla="*/ 907 h 10000"/>
                    <a:gd name="connsiteX72" fmla="*/ 205 w 10000"/>
                    <a:gd name="connsiteY72" fmla="*/ 691 h 10000"/>
                    <a:gd name="connsiteX73" fmla="*/ 399 w 10000"/>
                    <a:gd name="connsiteY73" fmla="*/ 504 h 10000"/>
                    <a:gd name="connsiteX74" fmla="*/ 604 w 10000"/>
                    <a:gd name="connsiteY74" fmla="*/ 317 h 10000"/>
                    <a:gd name="connsiteX75" fmla="*/ 2272 w 10000"/>
                    <a:gd name="connsiteY75" fmla="*/ 0 h 10000"/>
                    <a:gd name="connsiteX76" fmla="*/ 2426 w 10000"/>
                    <a:gd name="connsiteY76" fmla="*/ 43 h 10000"/>
                    <a:gd name="connsiteX77" fmla="*/ 2569 w 10000"/>
                    <a:gd name="connsiteY77" fmla="*/ 115 h 10000"/>
                    <a:gd name="connsiteX78" fmla="*/ 2712 w 10000"/>
                    <a:gd name="connsiteY78" fmla="*/ 188 h 10000"/>
                    <a:gd name="connsiteX79" fmla="*/ 2845 w 10000"/>
                    <a:gd name="connsiteY79" fmla="*/ 274 h 10000"/>
                    <a:gd name="connsiteX80" fmla="*/ 2989 w 10000"/>
                    <a:gd name="connsiteY80" fmla="*/ 375 h 10000"/>
                    <a:gd name="connsiteX81" fmla="*/ 3112 w 10000"/>
                    <a:gd name="connsiteY81" fmla="*/ 461 h 10000"/>
                    <a:gd name="connsiteX82" fmla="*/ 3234 w 10000"/>
                    <a:gd name="connsiteY82" fmla="*/ 590 h 10000"/>
                    <a:gd name="connsiteX83" fmla="*/ 3367 w 10000"/>
                    <a:gd name="connsiteY83" fmla="*/ 720 h 10000"/>
                    <a:gd name="connsiteX84" fmla="*/ 3490 w 10000"/>
                    <a:gd name="connsiteY84" fmla="*/ 850 h 10000"/>
                    <a:gd name="connsiteX85" fmla="*/ 3726 w 10000"/>
                    <a:gd name="connsiteY85" fmla="*/ 1137 h 10000"/>
                    <a:gd name="connsiteX86" fmla="*/ 3941 w 10000"/>
                    <a:gd name="connsiteY86" fmla="*/ 1482 h 10000"/>
                    <a:gd name="connsiteX87" fmla="*/ 4145 w 10000"/>
                    <a:gd name="connsiteY87" fmla="*/ 1842 h 10000"/>
                    <a:gd name="connsiteX88" fmla="*/ 4340 w 10000"/>
                    <a:gd name="connsiteY88" fmla="*/ 2231 h 10000"/>
                    <a:gd name="connsiteX89" fmla="*/ 4534 w 10000"/>
                    <a:gd name="connsiteY89" fmla="*/ 2634 h 10000"/>
                    <a:gd name="connsiteX90" fmla="*/ 4708 w 10000"/>
                    <a:gd name="connsiteY90" fmla="*/ 3051 h 10000"/>
                    <a:gd name="connsiteX91" fmla="*/ 4893 w 10000"/>
                    <a:gd name="connsiteY91" fmla="*/ 3483 h 10000"/>
                    <a:gd name="connsiteX92" fmla="*/ 5056 w 10000"/>
                    <a:gd name="connsiteY92" fmla="*/ 3927 h 10000"/>
                    <a:gd name="connsiteX93" fmla="*/ 5363 w 10000"/>
                    <a:gd name="connsiteY93" fmla="*/ 4834 h 10000"/>
                    <a:gd name="connsiteX94" fmla="*/ 5967 w 10000"/>
                    <a:gd name="connsiteY94" fmla="*/ 6633 h 10000"/>
                    <a:gd name="connsiteX95" fmla="*/ 6254 w 10000"/>
                    <a:gd name="connsiteY95" fmla="*/ 7468 h 10000"/>
                    <a:gd name="connsiteX96" fmla="*/ 6407 w 10000"/>
                    <a:gd name="connsiteY96" fmla="*/ 7828 h 10000"/>
                    <a:gd name="connsiteX97" fmla="*/ 6551 w 10000"/>
                    <a:gd name="connsiteY97" fmla="*/ 8201 h 10000"/>
                    <a:gd name="connsiteX98" fmla="*/ 6714 w 10000"/>
                    <a:gd name="connsiteY98" fmla="*/ 8533 h 10000"/>
                    <a:gd name="connsiteX99" fmla="*/ 6868 w 10000"/>
                    <a:gd name="connsiteY99" fmla="*/ 8821 h 10000"/>
                    <a:gd name="connsiteX100" fmla="*/ 7021 w 10000"/>
                    <a:gd name="connsiteY100" fmla="*/ 9093 h 10000"/>
                    <a:gd name="connsiteX101" fmla="*/ 7195 w 10000"/>
                    <a:gd name="connsiteY101" fmla="*/ 9295 h 10000"/>
                    <a:gd name="connsiteX102" fmla="*/ 7288 w 10000"/>
                    <a:gd name="connsiteY102" fmla="*/ 9395 h 10000"/>
                    <a:gd name="connsiteX103" fmla="*/ 7369 w 10000"/>
                    <a:gd name="connsiteY103" fmla="*/ 9497 h 10000"/>
                    <a:gd name="connsiteX104" fmla="*/ 7462 w 10000"/>
                    <a:gd name="connsiteY104" fmla="*/ 9554 h 10000"/>
                    <a:gd name="connsiteX105" fmla="*/ 7554 w 10000"/>
                    <a:gd name="connsiteY105" fmla="*/ 9626 h 10000"/>
                    <a:gd name="connsiteX106" fmla="*/ 7646 w 10000"/>
                    <a:gd name="connsiteY106" fmla="*/ 9669 h 10000"/>
                    <a:gd name="connsiteX107" fmla="*/ 7748 w 10000"/>
                    <a:gd name="connsiteY107" fmla="*/ 9698 h 10000"/>
                    <a:gd name="connsiteX108" fmla="*/ 7851 w 10000"/>
                    <a:gd name="connsiteY108" fmla="*/ 9741 h 10000"/>
                    <a:gd name="connsiteX109" fmla="*/ 7943 w 10000"/>
                    <a:gd name="connsiteY109"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809 w 10000"/>
                    <a:gd name="connsiteY64" fmla="*/ 865 h 10000"/>
                    <a:gd name="connsiteX65" fmla="*/ 604 w 10000"/>
                    <a:gd name="connsiteY65" fmla="*/ 1224 h 10000"/>
                    <a:gd name="connsiteX66" fmla="*/ 491 w 10000"/>
                    <a:gd name="connsiteY66" fmla="*/ 1425 h 10000"/>
                    <a:gd name="connsiteX67" fmla="*/ 399 w 10000"/>
                    <a:gd name="connsiteY67" fmla="*/ 1627 h 10000"/>
                    <a:gd name="connsiteX68" fmla="*/ 194 w 10000"/>
                    <a:gd name="connsiteY68" fmla="*/ 2101 h 10000"/>
                    <a:gd name="connsiteX69" fmla="*/ 0 w 10000"/>
                    <a:gd name="connsiteY69" fmla="*/ 2591 h 10000"/>
                    <a:gd name="connsiteX70" fmla="*/ 10 w 10000"/>
                    <a:gd name="connsiteY70" fmla="*/ 907 h 10000"/>
                    <a:gd name="connsiteX71" fmla="*/ 205 w 10000"/>
                    <a:gd name="connsiteY71" fmla="*/ 691 h 10000"/>
                    <a:gd name="connsiteX72" fmla="*/ 399 w 10000"/>
                    <a:gd name="connsiteY72" fmla="*/ 504 h 10000"/>
                    <a:gd name="connsiteX73" fmla="*/ 604 w 10000"/>
                    <a:gd name="connsiteY73" fmla="*/ 317 h 10000"/>
                    <a:gd name="connsiteX74" fmla="*/ 2272 w 10000"/>
                    <a:gd name="connsiteY74" fmla="*/ 0 h 10000"/>
                    <a:gd name="connsiteX75" fmla="*/ 2426 w 10000"/>
                    <a:gd name="connsiteY75" fmla="*/ 43 h 10000"/>
                    <a:gd name="connsiteX76" fmla="*/ 2569 w 10000"/>
                    <a:gd name="connsiteY76" fmla="*/ 115 h 10000"/>
                    <a:gd name="connsiteX77" fmla="*/ 2712 w 10000"/>
                    <a:gd name="connsiteY77" fmla="*/ 188 h 10000"/>
                    <a:gd name="connsiteX78" fmla="*/ 2845 w 10000"/>
                    <a:gd name="connsiteY78" fmla="*/ 274 h 10000"/>
                    <a:gd name="connsiteX79" fmla="*/ 2989 w 10000"/>
                    <a:gd name="connsiteY79" fmla="*/ 375 h 10000"/>
                    <a:gd name="connsiteX80" fmla="*/ 3112 w 10000"/>
                    <a:gd name="connsiteY80" fmla="*/ 461 h 10000"/>
                    <a:gd name="connsiteX81" fmla="*/ 3234 w 10000"/>
                    <a:gd name="connsiteY81" fmla="*/ 590 h 10000"/>
                    <a:gd name="connsiteX82" fmla="*/ 3367 w 10000"/>
                    <a:gd name="connsiteY82" fmla="*/ 720 h 10000"/>
                    <a:gd name="connsiteX83" fmla="*/ 3490 w 10000"/>
                    <a:gd name="connsiteY83" fmla="*/ 850 h 10000"/>
                    <a:gd name="connsiteX84" fmla="*/ 3726 w 10000"/>
                    <a:gd name="connsiteY84" fmla="*/ 1137 h 10000"/>
                    <a:gd name="connsiteX85" fmla="*/ 3941 w 10000"/>
                    <a:gd name="connsiteY85" fmla="*/ 1482 h 10000"/>
                    <a:gd name="connsiteX86" fmla="*/ 4145 w 10000"/>
                    <a:gd name="connsiteY86" fmla="*/ 1842 h 10000"/>
                    <a:gd name="connsiteX87" fmla="*/ 4340 w 10000"/>
                    <a:gd name="connsiteY87" fmla="*/ 2231 h 10000"/>
                    <a:gd name="connsiteX88" fmla="*/ 4534 w 10000"/>
                    <a:gd name="connsiteY88" fmla="*/ 2634 h 10000"/>
                    <a:gd name="connsiteX89" fmla="*/ 4708 w 10000"/>
                    <a:gd name="connsiteY89" fmla="*/ 3051 h 10000"/>
                    <a:gd name="connsiteX90" fmla="*/ 4893 w 10000"/>
                    <a:gd name="connsiteY90" fmla="*/ 3483 h 10000"/>
                    <a:gd name="connsiteX91" fmla="*/ 5056 w 10000"/>
                    <a:gd name="connsiteY91" fmla="*/ 3927 h 10000"/>
                    <a:gd name="connsiteX92" fmla="*/ 5363 w 10000"/>
                    <a:gd name="connsiteY92" fmla="*/ 4834 h 10000"/>
                    <a:gd name="connsiteX93" fmla="*/ 5967 w 10000"/>
                    <a:gd name="connsiteY93" fmla="*/ 6633 h 10000"/>
                    <a:gd name="connsiteX94" fmla="*/ 6254 w 10000"/>
                    <a:gd name="connsiteY94" fmla="*/ 7468 h 10000"/>
                    <a:gd name="connsiteX95" fmla="*/ 6407 w 10000"/>
                    <a:gd name="connsiteY95" fmla="*/ 7828 h 10000"/>
                    <a:gd name="connsiteX96" fmla="*/ 6551 w 10000"/>
                    <a:gd name="connsiteY96" fmla="*/ 8201 h 10000"/>
                    <a:gd name="connsiteX97" fmla="*/ 6714 w 10000"/>
                    <a:gd name="connsiteY97" fmla="*/ 8533 h 10000"/>
                    <a:gd name="connsiteX98" fmla="*/ 6868 w 10000"/>
                    <a:gd name="connsiteY98" fmla="*/ 8821 h 10000"/>
                    <a:gd name="connsiteX99" fmla="*/ 7021 w 10000"/>
                    <a:gd name="connsiteY99" fmla="*/ 9093 h 10000"/>
                    <a:gd name="connsiteX100" fmla="*/ 7195 w 10000"/>
                    <a:gd name="connsiteY100" fmla="*/ 9295 h 10000"/>
                    <a:gd name="connsiteX101" fmla="*/ 7288 w 10000"/>
                    <a:gd name="connsiteY101" fmla="*/ 9395 h 10000"/>
                    <a:gd name="connsiteX102" fmla="*/ 7369 w 10000"/>
                    <a:gd name="connsiteY102" fmla="*/ 9497 h 10000"/>
                    <a:gd name="connsiteX103" fmla="*/ 7462 w 10000"/>
                    <a:gd name="connsiteY103" fmla="*/ 9554 h 10000"/>
                    <a:gd name="connsiteX104" fmla="*/ 7554 w 10000"/>
                    <a:gd name="connsiteY104" fmla="*/ 9626 h 10000"/>
                    <a:gd name="connsiteX105" fmla="*/ 7646 w 10000"/>
                    <a:gd name="connsiteY105" fmla="*/ 9669 h 10000"/>
                    <a:gd name="connsiteX106" fmla="*/ 7748 w 10000"/>
                    <a:gd name="connsiteY106" fmla="*/ 9698 h 10000"/>
                    <a:gd name="connsiteX107" fmla="*/ 7851 w 10000"/>
                    <a:gd name="connsiteY107" fmla="*/ 9741 h 10000"/>
                    <a:gd name="connsiteX108" fmla="*/ 7943 w 10000"/>
                    <a:gd name="connsiteY108"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399 w 10000"/>
                    <a:gd name="connsiteY71" fmla="*/ 504 h 10000"/>
                    <a:gd name="connsiteX72" fmla="*/ 604 w 10000"/>
                    <a:gd name="connsiteY72" fmla="*/ 317 h 10000"/>
                    <a:gd name="connsiteX73" fmla="*/ 2272 w 10000"/>
                    <a:gd name="connsiteY73" fmla="*/ 0 h 10000"/>
                    <a:gd name="connsiteX74" fmla="*/ 2426 w 10000"/>
                    <a:gd name="connsiteY74" fmla="*/ 43 h 10000"/>
                    <a:gd name="connsiteX75" fmla="*/ 2569 w 10000"/>
                    <a:gd name="connsiteY75" fmla="*/ 115 h 10000"/>
                    <a:gd name="connsiteX76" fmla="*/ 2712 w 10000"/>
                    <a:gd name="connsiteY76" fmla="*/ 188 h 10000"/>
                    <a:gd name="connsiteX77" fmla="*/ 2845 w 10000"/>
                    <a:gd name="connsiteY77" fmla="*/ 274 h 10000"/>
                    <a:gd name="connsiteX78" fmla="*/ 2989 w 10000"/>
                    <a:gd name="connsiteY78" fmla="*/ 375 h 10000"/>
                    <a:gd name="connsiteX79" fmla="*/ 3112 w 10000"/>
                    <a:gd name="connsiteY79" fmla="*/ 461 h 10000"/>
                    <a:gd name="connsiteX80" fmla="*/ 3234 w 10000"/>
                    <a:gd name="connsiteY80" fmla="*/ 590 h 10000"/>
                    <a:gd name="connsiteX81" fmla="*/ 3367 w 10000"/>
                    <a:gd name="connsiteY81" fmla="*/ 720 h 10000"/>
                    <a:gd name="connsiteX82" fmla="*/ 3490 w 10000"/>
                    <a:gd name="connsiteY82" fmla="*/ 850 h 10000"/>
                    <a:gd name="connsiteX83" fmla="*/ 3726 w 10000"/>
                    <a:gd name="connsiteY83" fmla="*/ 1137 h 10000"/>
                    <a:gd name="connsiteX84" fmla="*/ 3941 w 10000"/>
                    <a:gd name="connsiteY84" fmla="*/ 1482 h 10000"/>
                    <a:gd name="connsiteX85" fmla="*/ 4145 w 10000"/>
                    <a:gd name="connsiteY85" fmla="*/ 1842 h 10000"/>
                    <a:gd name="connsiteX86" fmla="*/ 4340 w 10000"/>
                    <a:gd name="connsiteY86" fmla="*/ 2231 h 10000"/>
                    <a:gd name="connsiteX87" fmla="*/ 4534 w 10000"/>
                    <a:gd name="connsiteY87" fmla="*/ 2634 h 10000"/>
                    <a:gd name="connsiteX88" fmla="*/ 4708 w 10000"/>
                    <a:gd name="connsiteY88" fmla="*/ 3051 h 10000"/>
                    <a:gd name="connsiteX89" fmla="*/ 4893 w 10000"/>
                    <a:gd name="connsiteY89" fmla="*/ 3483 h 10000"/>
                    <a:gd name="connsiteX90" fmla="*/ 5056 w 10000"/>
                    <a:gd name="connsiteY90" fmla="*/ 3927 h 10000"/>
                    <a:gd name="connsiteX91" fmla="*/ 5363 w 10000"/>
                    <a:gd name="connsiteY91" fmla="*/ 4834 h 10000"/>
                    <a:gd name="connsiteX92" fmla="*/ 5967 w 10000"/>
                    <a:gd name="connsiteY92" fmla="*/ 6633 h 10000"/>
                    <a:gd name="connsiteX93" fmla="*/ 6254 w 10000"/>
                    <a:gd name="connsiteY93" fmla="*/ 7468 h 10000"/>
                    <a:gd name="connsiteX94" fmla="*/ 6407 w 10000"/>
                    <a:gd name="connsiteY94" fmla="*/ 7828 h 10000"/>
                    <a:gd name="connsiteX95" fmla="*/ 6551 w 10000"/>
                    <a:gd name="connsiteY95" fmla="*/ 8201 h 10000"/>
                    <a:gd name="connsiteX96" fmla="*/ 6714 w 10000"/>
                    <a:gd name="connsiteY96" fmla="*/ 8533 h 10000"/>
                    <a:gd name="connsiteX97" fmla="*/ 6868 w 10000"/>
                    <a:gd name="connsiteY97" fmla="*/ 8821 h 10000"/>
                    <a:gd name="connsiteX98" fmla="*/ 7021 w 10000"/>
                    <a:gd name="connsiteY98" fmla="*/ 9093 h 10000"/>
                    <a:gd name="connsiteX99" fmla="*/ 7195 w 10000"/>
                    <a:gd name="connsiteY99" fmla="*/ 9295 h 10000"/>
                    <a:gd name="connsiteX100" fmla="*/ 7288 w 10000"/>
                    <a:gd name="connsiteY100" fmla="*/ 9395 h 10000"/>
                    <a:gd name="connsiteX101" fmla="*/ 7369 w 10000"/>
                    <a:gd name="connsiteY101" fmla="*/ 9497 h 10000"/>
                    <a:gd name="connsiteX102" fmla="*/ 7462 w 10000"/>
                    <a:gd name="connsiteY102" fmla="*/ 9554 h 10000"/>
                    <a:gd name="connsiteX103" fmla="*/ 7554 w 10000"/>
                    <a:gd name="connsiteY103" fmla="*/ 9626 h 10000"/>
                    <a:gd name="connsiteX104" fmla="*/ 7646 w 10000"/>
                    <a:gd name="connsiteY104" fmla="*/ 9669 h 10000"/>
                    <a:gd name="connsiteX105" fmla="*/ 7748 w 10000"/>
                    <a:gd name="connsiteY105" fmla="*/ 9698 h 10000"/>
                    <a:gd name="connsiteX106" fmla="*/ 7851 w 10000"/>
                    <a:gd name="connsiteY106" fmla="*/ 9741 h 10000"/>
                    <a:gd name="connsiteX107" fmla="*/ 7943 w 10000"/>
                    <a:gd name="connsiteY107"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399 w 10000"/>
                    <a:gd name="connsiteY71" fmla="*/ 504 h 10000"/>
                    <a:gd name="connsiteX72" fmla="*/ 2272 w 10000"/>
                    <a:gd name="connsiteY72" fmla="*/ 0 h 10000"/>
                    <a:gd name="connsiteX73" fmla="*/ 2426 w 10000"/>
                    <a:gd name="connsiteY73" fmla="*/ 43 h 10000"/>
                    <a:gd name="connsiteX74" fmla="*/ 2569 w 10000"/>
                    <a:gd name="connsiteY74" fmla="*/ 115 h 10000"/>
                    <a:gd name="connsiteX75" fmla="*/ 2712 w 10000"/>
                    <a:gd name="connsiteY75" fmla="*/ 188 h 10000"/>
                    <a:gd name="connsiteX76" fmla="*/ 2845 w 10000"/>
                    <a:gd name="connsiteY76" fmla="*/ 274 h 10000"/>
                    <a:gd name="connsiteX77" fmla="*/ 2989 w 10000"/>
                    <a:gd name="connsiteY77" fmla="*/ 375 h 10000"/>
                    <a:gd name="connsiteX78" fmla="*/ 3112 w 10000"/>
                    <a:gd name="connsiteY78" fmla="*/ 461 h 10000"/>
                    <a:gd name="connsiteX79" fmla="*/ 3234 w 10000"/>
                    <a:gd name="connsiteY79" fmla="*/ 590 h 10000"/>
                    <a:gd name="connsiteX80" fmla="*/ 3367 w 10000"/>
                    <a:gd name="connsiteY80" fmla="*/ 720 h 10000"/>
                    <a:gd name="connsiteX81" fmla="*/ 3490 w 10000"/>
                    <a:gd name="connsiteY81" fmla="*/ 850 h 10000"/>
                    <a:gd name="connsiteX82" fmla="*/ 3726 w 10000"/>
                    <a:gd name="connsiteY82" fmla="*/ 1137 h 10000"/>
                    <a:gd name="connsiteX83" fmla="*/ 3941 w 10000"/>
                    <a:gd name="connsiteY83" fmla="*/ 1482 h 10000"/>
                    <a:gd name="connsiteX84" fmla="*/ 4145 w 10000"/>
                    <a:gd name="connsiteY84" fmla="*/ 1842 h 10000"/>
                    <a:gd name="connsiteX85" fmla="*/ 4340 w 10000"/>
                    <a:gd name="connsiteY85" fmla="*/ 2231 h 10000"/>
                    <a:gd name="connsiteX86" fmla="*/ 4534 w 10000"/>
                    <a:gd name="connsiteY86" fmla="*/ 2634 h 10000"/>
                    <a:gd name="connsiteX87" fmla="*/ 4708 w 10000"/>
                    <a:gd name="connsiteY87" fmla="*/ 3051 h 10000"/>
                    <a:gd name="connsiteX88" fmla="*/ 4893 w 10000"/>
                    <a:gd name="connsiteY88" fmla="*/ 3483 h 10000"/>
                    <a:gd name="connsiteX89" fmla="*/ 5056 w 10000"/>
                    <a:gd name="connsiteY89" fmla="*/ 3927 h 10000"/>
                    <a:gd name="connsiteX90" fmla="*/ 5363 w 10000"/>
                    <a:gd name="connsiteY90" fmla="*/ 4834 h 10000"/>
                    <a:gd name="connsiteX91" fmla="*/ 5967 w 10000"/>
                    <a:gd name="connsiteY91" fmla="*/ 6633 h 10000"/>
                    <a:gd name="connsiteX92" fmla="*/ 6254 w 10000"/>
                    <a:gd name="connsiteY92" fmla="*/ 7468 h 10000"/>
                    <a:gd name="connsiteX93" fmla="*/ 6407 w 10000"/>
                    <a:gd name="connsiteY93" fmla="*/ 7828 h 10000"/>
                    <a:gd name="connsiteX94" fmla="*/ 6551 w 10000"/>
                    <a:gd name="connsiteY94" fmla="*/ 8201 h 10000"/>
                    <a:gd name="connsiteX95" fmla="*/ 6714 w 10000"/>
                    <a:gd name="connsiteY95" fmla="*/ 8533 h 10000"/>
                    <a:gd name="connsiteX96" fmla="*/ 6868 w 10000"/>
                    <a:gd name="connsiteY96" fmla="*/ 8821 h 10000"/>
                    <a:gd name="connsiteX97" fmla="*/ 7021 w 10000"/>
                    <a:gd name="connsiteY97" fmla="*/ 9093 h 10000"/>
                    <a:gd name="connsiteX98" fmla="*/ 7195 w 10000"/>
                    <a:gd name="connsiteY98" fmla="*/ 9295 h 10000"/>
                    <a:gd name="connsiteX99" fmla="*/ 7288 w 10000"/>
                    <a:gd name="connsiteY99" fmla="*/ 9395 h 10000"/>
                    <a:gd name="connsiteX100" fmla="*/ 7369 w 10000"/>
                    <a:gd name="connsiteY100" fmla="*/ 9497 h 10000"/>
                    <a:gd name="connsiteX101" fmla="*/ 7462 w 10000"/>
                    <a:gd name="connsiteY101" fmla="*/ 9554 h 10000"/>
                    <a:gd name="connsiteX102" fmla="*/ 7554 w 10000"/>
                    <a:gd name="connsiteY102" fmla="*/ 9626 h 10000"/>
                    <a:gd name="connsiteX103" fmla="*/ 7646 w 10000"/>
                    <a:gd name="connsiteY103" fmla="*/ 9669 h 10000"/>
                    <a:gd name="connsiteX104" fmla="*/ 7748 w 10000"/>
                    <a:gd name="connsiteY104" fmla="*/ 9698 h 10000"/>
                    <a:gd name="connsiteX105" fmla="*/ 7851 w 10000"/>
                    <a:gd name="connsiteY105" fmla="*/ 9741 h 10000"/>
                    <a:gd name="connsiteX106" fmla="*/ 7943 w 10000"/>
                    <a:gd name="connsiteY106"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2272 w 10000"/>
                    <a:gd name="connsiteY71" fmla="*/ 0 h 10000"/>
                    <a:gd name="connsiteX72" fmla="*/ 2426 w 10000"/>
                    <a:gd name="connsiteY72" fmla="*/ 43 h 10000"/>
                    <a:gd name="connsiteX73" fmla="*/ 2569 w 10000"/>
                    <a:gd name="connsiteY73" fmla="*/ 115 h 10000"/>
                    <a:gd name="connsiteX74" fmla="*/ 2712 w 10000"/>
                    <a:gd name="connsiteY74" fmla="*/ 188 h 10000"/>
                    <a:gd name="connsiteX75" fmla="*/ 2845 w 10000"/>
                    <a:gd name="connsiteY75" fmla="*/ 274 h 10000"/>
                    <a:gd name="connsiteX76" fmla="*/ 2989 w 10000"/>
                    <a:gd name="connsiteY76" fmla="*/ 375 h 10000"/>
                    <a:gd name="connsiteX77" fmla="*/ 3112 w 10000"/>
                    <a:gd name="connsiteY77" fmla="*/ 461 h 10000"/>
                    <a:gd name="connsiteX78" fmla="*/ 3234 w 10000"/>
                    <a:gd name="connsiteY78" fmla="*/ 590 h 10000"/>
                    <a:gd name="connsiteX79" fmla="*/ 3367 w 10000"/>
                    <a:gd name="connsiteY79" fmla="*/ 720 h 10000"/>
                    <a:gd name="connsiteX80" fmla="*/ 3490 w 10000"/>
                    <a:gd name="connsiteY80" fmla="*/ 850 h 10000"/>
                    <a:gd name="connsiteX81" fmla="*/ 3726 w 10000"/>
                    <a:gd name="connsiteY81" fmla="*/ 1137 h 10000"/>
                    <a:gd name="connsiteX82" fmla="*/ 3941 w 10000"/>
                    <a:gd name="connsiteY82" fmla="*/ 1482 h 10000"/>
                    <a:gd name="connsiteX83" fmla="*/ 4145 w 10000"/>
                    <a:gd name="connsiteY83" fmla="*/ 1842 h 10000"/>
                    <a:gd name="connsiteX84" fmla="*/ 4340 w 10000"/>
                    <a:gd name="connsiteY84" fmla="*/ 2231 h 10000"/>
                    <a:gd name="connsiteX85" fmla="*/ 4534 w 10000"/>
                    <a:gd name="connsiteY85" fmla="*/ 2634 h 10000"/>
                    <a:gd name="connsiteX86" fmla="*/ 4708 w 10000"/>
                    <a:gd name="connsiteY86" fmla="*/ 3051 h 10000"/>
                    <a:gd name="connsiteX87" fmla="*/ 4893 w 10000"/>
                    <a:gd name="connsiteY87" fmla="*/ 3483 h 10000"/>
                    <a:gd name="connsiteX88" fmla="*/ 5056 w 10000"/>
                    <a:gd name="connsiteY88" fmla="*/ 3927 h 10000"/>
                    <a:gd name="connsiteX89" fmla="*/ 5363 w 10000"/>
                    <a:gd name="connsiteY89" fmla="*/ 4834 h 10000"/>
                    <a:gd name="connsiteX90" fmla="*/ 5967 w 10000"/>
                    <a:gd name="connsiteY90" fmla="*/ 6633 h 10000"/>
                    <a:gd name="connsiteX91" fmla="*/ 6254 w 10000"/>
                    <a:gd name="connsiteY91" fmla="*/ 7468 h 10000"/>
                    <a:gd name="connsiteX92" fmla="*/ 6407 w 10000"/>
                    <a:gd name="connsiteY92" fmla="*/ 7828 h 10000"/>
                    <a:gd name="connsiteX93" fmla="*/ 6551 w 10000"/>
                    <a:gd name="connsiteY93" fmla="*/ 8201 h 10000"/>
                    <a:gd name="connsiteX94" fmla="*/ 6714 w 10000"/>
                    <a:gd name="connsiteY94" fmla="*/ 8533 h 10000"/>
                    <a:gd name="connsiteX95" fmla="*/ 6868 w 10000"/>
                    <a:gd name="connsiteY95" fmla="*/ 8821 h 10000"/>
                    <a:gd name="connsiteX96" fmla="*/ 7021 w 10000"/>
                    <a:gd name="connsiteY96" fmla="*/ 9093 h 10000"/>
                    <a:gd name="connsiteX97" fmla="*/ 7195 w 10000"/>
                    <a:gd name="connsiteY97" fmla="*/ 9295 h 10000"/>
                    <a:gd name="connsiteX98" fmla="*/ 7288 w 10000"/>
                    <a:gd name="connsiteY98" fmla="*/ 9395 h 10000"/>
                    <a:gd name="connsiteX99" fmla="*/ 7369 w 10000"/>
                    <a:gd name="connsiteY99" fmla="*/ 9497 h 10000"/>
                    <a:gd name="connsiteX100" fmla="*/ 7462 w 10000"/>
                    <a:gd name="connsiteY100" fmla="*/ 9554 h 10000"/>
                    <a:gd name="connsiteX101" fmla="*/ 7554 w 10000"/>
                    <a:gd name="connsiteY101" fmla="*/ 9626 h 10000"/>
                    <a:gd name="connsiteX102" fmla="*/ 7646 w 10000"/>
                    <a:gd name="connsiteY102" fmla="*/ 9669 h 10000"/>
                    <a:gd name="connsiteX103" fmla="*/ 7748 w 10000"/>
                    <a:gd name="connsiteY103" fmla="*/ 9698 h 10000"/>
                    <a:gd name="connsiteX104" fmla="*/ 7851 w 10000"/>
                    <a:gd name="connsiteY104" fmla="*/ 9741 h 10000"/>
                    <a:gd name="connsiteX105" fmla="*/ 7943 w 10000"/>
                    <a:gd name="connsiteY105"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491 w 10000"/>
                    <a:gd name="connsiteY64" fmla="*/ 1425 h 10000"/>
                    <a:gd name="connsiteX65" fmla="*/ 399 w 10000"/>
                    <a:gd name="connsiteY65" fmla="*/ 1627 h 10000"/>
                    <a:gd name="connsiteX66" fmla="*/ 194 w 10000"/>
                    <a:gd name="connsiteY66" fmla="*/ 2101 h 10000"/>
                    <a:gd name="connsiteX67" fmla="*/ 0 w 10000"/>
                    <a:gd name="connsiteY67" fmla="*/ 2591 h 10000"/>
                    <a:gd name="connsiteX68" fmla="*/ 10 w 10000"/>
                    <a:gd name="connsiteY68" fmla="*/ 907 h 10000"/>
                    <a:gd name="connsiteX69" fmla="*/ 205 w 10000"/>
                    <a:gd name="connsiteY69" fmla="*/ 691 h 10000"/>
                    <a:gd name="connsiteX70" fmla="*/ 2272 w 10000"/>
                    <a:gd name="connsiteY70" fmla="*/ 0 h 10000"/>
                    <a:gd name="connsiteX71" fmla="*/ 2426 w 10000"/>
                    <a:gd name="connsiteY71" fmla="*/ 43 h 10000"/>
                    <a:gd name="connsiteX72" fmla="*/ 2569 w 10000"/>
                    <a:gd name="connsiteY72" fmla="*/ 115 h 10000"/>
                    <a:gd name="connsiteX73" fmla="*/ 2712 w 10000"/>
                    <a:gd name="connsiteY73" fmla="*/ 188 h 10000"/>
                    <a:gd name="connsiteX74" fmla="*/ 2845 w 10000"/>
                    <a:gd name="connsiteY74" fmla="*/ 274 h 10000"/>
                    <a:gd name="connsiteX75" fmla="*/ 2989 w 10000"/>
                    <a:gd name="connsiteY75" fmla="*/ 375 h 10000"/>
                    <a:gd name="connsiteX76" fmla="*/ 3112 w 10000"/>
                    <a:gd name="connsiteY76" fmla="*/ 461 h 10000"/>
                    <a:gd name="connsiteX77" fmla="*/ 3234 w 10000"/>
                    <a:gd name="connsiteY77" fmla="*/ 590 h 10000"/>
                    <a:gd name="connsiteX78" fmla="*/ 3367 w 10000"/>
                    <a:gd name="connsiteY78" fmla="*/ 720 h 10000"/>
                    <a:gd name="connsiteX79" fmla="*/ 3490 w 10000"/>
                    <a:gd name="connsiteY79" fmla="*/ 850 h 10000"/>
                    <a:gd name="connsiteX80" fmla="*/ 3726 w 10000"/>
                    <a:gd name="connsiteY80" fmla="*/ 1137 h 10000"/>
                    <a:gd name="connsiteX81" fmla="*/ 3941 w 10000"/>
                    <a:gd name="connsiteY81" fmla="*/ 1482 h 10000"/>
                    <a:gd name="connsiteX82" fmla="*/ 4145 w 10000"/>
                    <a:gd name="connsiteY82" fmla="*/ 1842 h 10000"/>
                    <a:gd name="connsiteX83" fmla="*/ 4340 w 10000"/>
                    <a:gd name="connsiteY83" fmla="*/ 2231 h 10000"/>
                    <a:gd name="connsiteX84" fmla="*/ 4534 w 10000"/>
                    <a:gd name="connsiteY84" fmla="*/ 2634 h 10000"/>
                    <a:gd name="connsiteX85" fmla="*/ 4708 w 10000"/>
                    <a:gd name="connsiteY85" fmla="*/ 3051 h 10000"/>
                    <a:gd name="connsiteX86" fmla="*/ 4893 w 10000"/>
                    <a:gd name="connsiteY86" fmla="*/ 3483 h 10000"/>
                    <a:gd name="connsiteX87" fmla="*/ 5056 w 10000"/>
                    <a:gd name="connsiteY87" fmla="*/ 3927 h 10000"/>
                    <a:gd name="connsiteX88" fmla="*/ 5363 w 10000"/>
                    <a:gd name="connsiteY88" fmla="*/ 4834 h 10000"/>
                    <a:gd name="connsiteX89" fmla="*/ 5967 w 10000"/>
                    <a:gd name="connsiteY89" fmla="*/ 6633 h 10000"/>
                    <a:gd name="connsiteX90" fmla="*/ 6254 w 10000"/>
                    <a:gd name="connsiteY90" fmla="*/ 7468 h 10000"/>
                    <a:gd name="connsiteX91" fmla="*/ 6407 w 10000"/>
                    <a:gd name="connsiteY91" fmla="*/ 7828 h 10000"/>
                    <a:gd name="connsiteX92" fmla="*/ 6551 w 10000"/>
                    <a:gd name="connsiteY92" fmla="*/ 8201 h 10000"/>
                    <a:gd name="connsiteX93" fmla="*/ 6714 w 10000"/>
                    <a:gd name="connsiteY93" fmla="*/ 8533 h 10000"/>
                    <a:gd name="connsiteX94" fmla="*/ 6868 w 10000"/>
                    <a:gd name="connsiteY94" fmla="*/ 8821 h 10000"/>
                    <a:gd name="connsiteX95" fmla="*/ 7021 w 10000"/>
                    <a:gd name="connsiteY95" fmla="*/ 9093 h 10000"/>
                    <a:gd name="connsiteX96" fmla="*/ 7195 w 10000"/>
                    <a:gd name="connsiteY96" fmla="*/ 9295 h 10000"/>
                    <a:gd name="connsiteX97" fmla="*/ 7288 w 10000"/>
                    <a:gd name="connsiteY97" fmla="*/ 9395 h 10000"/>
                    <a:gd name="connsiteX98" fmla="*/ 7369 w 10000"/>
                    <a:gd name="connsiteY98" fmla="*/ 9497 h 10000"/>
                    <a:gd name="connsiteX99" fmla="*/ 7462 w 10000"/>
                    <a:gd name="connsiteY99" fmla="*/ 9554 h 10000"/>
                    <a:gd name="connsiteX100" fmla="*/ 7554 w 10000"/>
                    <a:gd name="connsiteY100" fmla="*/ 9626 h 10000"/>
                    <a:gd name="connsiteX101" fmla="*/ 7646 w 10000"/>
                    <a:gd name="connsiteY101" fmla="*/ 9669 h 10000"/>
                    <a:gd name="connsiteX102" fmla="*/ 7748 w 10000"/>
                    <a:gd name="connsiteY102" fmla="*/ 9698 h 10000"/>
                    <a:gd name="connsiteX103" fmla="*/ 7851 w 10000"/>
                    <a:gd name="connsiteY103" fmla="*/ 9741 h 10000"/>
                    <a:gd name="connsiteX104" fmla="*/ 7943 w 10000"/>
                    <a:gd name="connsiteY104"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491 w 10000"/>
                    <a:gd name="connsiteY64" fmla="*/ 1425 h 10000"/>
                    <a:gd name="connsiteX65" fmla="*/ 194 w 10000"/>
                    <a:gd name="connsiteY65" fmla="*/ 2101 h 10000"/>
                    <a:gd name="connsiteX66" fmla="*/ 0 w 10000"/>
                    <a:gd name="connsiteY66" fmla="*/ 2591 h 10000"/>
                    <a:gd name="connsiteX67" fmla="*/ 10 w 10000"/>
                    <a:gd name="connsiteY67" fmla="*/ 907 h 10000"/>
                    <a:gd name="connsiteX68" fmla="*/ 205 w 10000"/>
                    <a:gd name="connsiteY68" fmla="*/ 691 h 10000"/>
                    <a:gd name="connsiteX69" fmla="*/ 2272 w 10000"/>
                    <a:gd name="connsiteY69" fmla="*/ 0 h 10000"/>
                    <a:gd name="connsiteX70" fmla="*/ 2426 w 10000"/>
                    <a:gd name="connsiteY70" fmla="*/ 43 h 10000"/>
                    <a:gd name="connsiteX71" fmla="*/ 2569 w 10000"/>
                    <a:gd name="connsiteY71" fmla="*/ 115 h 10000"/>
                    <a:gd name="connsiteX72" fmla="*/ 2712 w 10000"/>
                    <a:gd name="connsiteY72" fmla="*/ 188 h 10000"/>
                    <a:gd name="connsiteX73" fmla="*/ 2845 w 10000"/>
                    <a:gd name="connsiteY73" fmla="*/ 274 h 10000"/>
                    <a:gd name="connsiteX74" fmla="*/ 2989 w 10000"/>
                    <a:gd name="connsiteY74" fmla="*/ 375 h 10000"/>
                    <a:gd name="connsiteX75" fmla="*/ 3112 w 10000"/>
                    <a:gd name="connsiteY75" fmla="*/ 461 h 10000"/>
                    <a:gd name="connsiteX76" fmla="*/ 3234 w 10000"/>
                    <a:gd name="connsiteY76" fmla="*/ 590 h 10000"/>
                    <a:gd name="connsiteX77" fmla="*/ 3367 w 10000"/>
                    <a:gd name="connsiteY77" fmla="*/ 720 h 10000"/>
                    <a:gd name="connsiteX78" fmla="*/ 3490 w 10000"/>
                    <a:gd name="connsiteY78" fmla="*/ 850 h 10000"/>
                    <a:gd name="connsiteX79" fmla="*/ 3726 w 10000"/>
                    <a:gd name="connsiteY79" fmla="*/ 1137 h 10000"/>
                    <a:gd name="connsiteX80" fmla="*/ 3941 w 10000"/>
                    <a:gd name="connsiteY80" fmla="*/ 1482 h 10000"/>
                    <a:gd name="connsiteX81" fmla="*/ 4145 w 10000"/>
                    <a:gd name="connsiteY81" fmla="*/ 1842 h 10000"/>
                    <a:gd name="connsiteX82" fmla="*/ 4340 w 10000"/>
                    <a:gd name="connsiteY82" fmla="*/ 2231 h 10000"/>
                    <a:gd name="connsiteX83" fmla="*/ 4534 w 10000"/>
                    <a:gd name="connsiteY83" fmla="*/ 2634 h 10000"/>
                    <a:gd name="connsiteX84" fmla="*/ 4708 w 10000"/>
                    <a:gd name="connsiteY84" fmla="*/ 3051 h 10000"/>
                    <a:gd name="connsiteX85" fmla="*/ 4893 w 10000"/>
                    <a:gd name="connsiteY85" fmla="*/ 3483 h 10000"/>
                    <a:gd name="connsiteX86" fmla="*/ 5056 w 10000"/>
                    <a:gd name="connsiteY86" fmla="*/ 3927 h 10000"/>
                    <a:gd name="connsiteX87" fmla="*/ 5363 w 10000"/>
                    <a:gd name="connsiteY87" fmla="*/ 4834 h 10000"/>
                    <a:gd name="connsiteX88" fmla="*/ 5967 w 10000"/>
                    <a:gd name="connsiteY88" fmla="*/ 6633 h 10000"/>
                    <a:gd name="connsiteX89" fmla="*/ 6254 w 10000"/>
                    <a:gd name="connsiteY89" fmla="*/ 7468 h 10000"/>
                    <a:gd name="connsiteX90" fmla="*/ 6407 w 10000"/>
                    <a:gd name="connsiteY90" fmla="*/ 7828 h 10000"/>
                    <a:gd name="connsiteX91" fmla="*/ 6551 w 10000"/>
                    <a:gd name="connsiteY91" fmla="*/ 8201 h 10000"/>
                    <a:gd name="connsiteX92" fmla="*/ 6714 w 10000"/>
                    <a:gd name="connsiteY92" fmla="*/ 8533 h 10000"/>
                    <a:gd name="connsiteX93" fmla="*/ 6868 w 10000"/>
                    <a:gd name="connsiteY93" fmla="*/ 8821 h 10000"/>
                    <a:gd name="connsiteX94" fmla="*/ 7021 w 10000"/>
                    <a:gd name="connsiteY94" fmla="*/ 9093 h 10000"/>
                    <a:gd name="connsiteX95" fmla="*/ 7195 w 10000"/>
                    <a:gd name="connsiteY95" fmla="*/ 9295 h 10000"/>
                    <a:gd name="connsiteX96" fmla="*/ 7288 w 10000"/>
                    <a:gd name="connsiteY96" fmla="*/ 9395 h 10000"/>
                    <a:gd name="connsiteX97" fmla="*/ 7369 w 10000"/>
                    <a:gd name="connsiteY97" fmla="*/ 9497 h 10000"/>
                    <a:gd name="connsiteX98" fmla="*/ 7462 w 10000"/>
                    <a:gd name="connsiteY98" fmla="*/ 9554 h 10000"/>
                    <a:gd name="connsiteX99" fmla="*/ 7554 w 10000"/>
                    <a:gd name="connsiteY99" fmla="*/ 9626 h 10000"/>
                    <a:gd name="connsiteX100" fmla="*/ 7646 w 10000"/>
                    <a:gd name="connsiteY100" fmla="*/ 9669 h 10000"/>
                    <a:gd name="connsiteX101" fmla="*/ 7748 w 10000"/>
                    <a:gd name="connsiteY101" fmla="*/ 9698 h 10000"/>
                    <a:gd name="connsiteX102" fmla="*/ 7851 w 10000"/>
                    <a:gd name="connsiteY102" fmla="*/ 9741 h 10000"/>
                    <a:gd name="connsiteX103" fmla="*/ 7943 w 10000"/>
                    <a:gd name="connsiteY103"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94 w 10000"/>
                    <a:gd name="connsiteY64" fmla="*/ 2101 h 10000"/>
                    <a:gd name="connsiteX65" fmla="*/ 0 w 10000"/>
                    <a:gd name="connsiteY65" fmla="*/ 2591 h 10000"/>
                    <a:gd name="connsiteX66" fmla="*/ 10 w 10000"/>
                    <a:gd name="connsiteY66" fmla="*/ 907 h 10000"/>
                    <a:gd name="connsiteX67" fmla="*/ 205 w 10000"/>
                    <a:gd name="connsiteY67" fmla="*/ 691 h 10000"/>
                    <a:gd name="connsiteX68" fmla="*/ 2272 w 10000"/>
                    <a:gd name="connsiteY68" fmla="*/ 0 h 10000"/>
                    <a:gd name="connsiteX69" fmla="*/ 2426 w 10000"/>
                    <a:gd name="connsiteY69" fmla="*/ 43 h 10000"/>
                    <a:gd name="connsiteX70" fmla="*/ 2569 w 10000"/>
                    <a:gd name="connsiteY70" fmla="*/ 115 h 10000"/>
                    <a:gd name="connsiteX71" fmla="*/ 2712 w 10000"/>
                    <a:gd name="connsiteY71" fmla="*/ 188 h 10000"/>
                    <a:gd name="connsiteX72" fmla="*/ 2845 w 10000"/>
                    <a:gd name="connsiteY72" fmla="*/ 274 h 10000"/>
                    <a:gd name="connsiteX73" fmla="*/ 2989 w 10000"/>
                    <a:gd name="connsiteY73" fmla="*/ 375 h 10000"/>
                    <a:gd name="connsiteX74" fmla="*/ 3112 w 10000"/>
                    <a:gd name="connsiteY74" fmla="*/ 461 h 10000"/>
                    <a:gd name="connsiteX75" fmla="*/ 3234 w 10000"/>
                    <a:gd name="connsiteY75" fmla="*/ 590 h 10000"/>
                    <a:gd name="connsiteX76" fmla="*/ 3367 w 10000"/>
                    <a:gd name="connsiteY76" fmla="*/ 720 h 10000"/>
                    <a:gd name="connsiteX77" fmla="*/ 3490 w 10000"/>
                    <a:gd name="connsiteY77" fmla="*/ 850 h 10000"/>
                    <a:gd name="connsiteX78" fmla="*/ 3726 w 10000"/>
                    <a:gd name="connsiteY78" fmla="*/ 1137 h 10000"/>
                    <a:gd name="connsiteX79" fmla="*/ 3941 w 10000"/>
                    <a:gd name="connsiteY79" fmla="*/ 1482 h 10000"/>
                    <a:gd name="connsiteX80" fmla="*/ 4145 w 10000"/>
                    <a:gd name="connsiteY80" fmla="*/ 1842 h 10000"/>
                    <a:gd name="connsiteX81" fmla="*/ 4340 w 10000"/>
                    <a:gd name="connsiteY81" fmla="*/ 2231 h 10000"/>
                    <a:gd name="connsiteX82" fmla="*/ 4534 w 10000"/>
                    <a:gd name="connsiteY82" fmla="*/ 2634 h 10000"/>
                    <a:gd name="connsiteX83" fmla="*/ 4708 w 10000"/>
                    <a:gd name="connsiteY83" fmla="*/ 3051 h 10000"/>
                    <a:gd name="connsiteX84" fmla="*/ 4893 w 10000"/>
                    <a:gd name="connsiteY84" fmla="*/ 3483 h 10000"/>
                    <a:gd name="connsiteX85" fmla="*/ 5056 w 10000"/>
                    <a:gd name="connsiteY85" fmla="*/ 3927 h 10000"/>
                    <a:gd name="connsiteX86" fmla="*/ 5363 w 10000"/>
                    <a:gd name="connsiteY86" fmla="*/ 4834 h 10000"/>
                    <a:gd name="connsiteX87" fmla="*/ 5967 w 10000"/>
                    <a:gd name="connsiteY87" fmla="*/ 6633 h 10000"/>
                    <a:gd name="connsiteX88" fmla="*/ 6254 w 10000"/>
                    <a:gd name="connsiteY88" fmla="*/ 7468 h 10000"/>
                    <a:gd name="connsiteX89" fmla="*/ 6407 w 10000"/>
                    <a:gd name="connsiteY89" fmla="*/ 7828 h 10000"/>
                    <a:gd name="connsiteX90" fmla="*/ 6551 w 10000"/>
                    <a:gd name="connsiteY90" fmla="*/ 8201 h 10000"/>
                    <a:gd name="connsiteX91" fmla="*/ 6714 w 10000"/>
                    <a:gd name="connsiteY91" fmla="*/ 8533 h 10000"/>
                    <a:gd name="connsiteX92" fmla="*/ 6868 w 10000"/>
                    <a:gd name="connsiteY92" fmla="*/ 8821 h 10000"/>
                    <a:gd name="connsiteX93" fmla="*/ 7021 w 10000"/>
                    <a:gd name="connsiteY93" fmla="*/ 9093 h 10000"/>
                    <a:gd name="connsiteX94" fmla="*/ 7195 w 10000"/>
                    <a:gd name="connsiteY94" fmla="*/ 9295 h 10000"/>
                    <a:gd name="connsiteX95" fmla="*/ 7288 w 10000"/>
                    <a:gd name="connsiteY95" fmla="*/ 9395 h 10000"/>
                    <a:gd name="connsiteX96" fmla="*/ 7369 w 10000"/>
                    <a:gd name="connsiteY96" fmla="*/ 9497 h 10000"/>
                    <a:gd name="connsiteX97" fmla="*/ 7462 w 10000"/>
                    <a:gd name="connsiteY97" fmla="*/ 9554 h 10000"/>
                    <a:gd name="connsiteX98" fmla="*/ 7554 w 10000"/>
                    <a:gd name="connsiteY98" fmla="*/ 9626 h 10000"/>
                    <a:gd name="connsiteX99" fmla="*/ 7646 w 10000"/>
                    <a:gd name="connsiteY99" fmla="*/ 9669 h 10000"/>
                    <a:gd name="connsiteX100" fmla="*/ 7748 w 10000"/>
                    <a:gd name="connsiteY100" fmla="*/ 9698 h 10000"/>
                    <a:gd name="connsiteX101" fmla="*/ 7851 w 10000"/>
                    <a:gd name="connsiteY101" fmla="*/ 9741 h 10000"/>
                    <a:gd name="connsiteX102" fmla="*/ 7943 w 10000"/>
                    <a:gd name="connsiteY102"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94 w 10000"/>
                    <a:gd name="connsiteY64" fmla="*/ 2101 h 10000"/>
                    <a:gd name="connsiteX65" fmla="*/ 0 w 10000"/>
                    <a:gd name="connsiteY65" fmla="*/ 2591 h 10000"/>
                    <a:gd name="connsiteX66" fmla="*/ 10 w 10000"/>
                    <a:gd name="connsiteY66" fmla="*/ 907 h 10000"/>
                    <a:gd name="connsiteX67" fmla="*/ 2272 w 10000"/>
                    <a:gd name="connsiteY67" fmla="*/ 0 h 10000"/>
                    <a:gd name="connsiteX68" fmla="*/ 2426 w 10000"/>
                    <a:gd name="connsiteY68" fmla="*/ 43 h 10000"/>
                    <a:gd name="connsiteX69" fmla="*/ 2569 w 10000"/>
                    <a:gd name="connsiteY69" fmla="*/ 115 h 10000"/>
                    <a:gd name="connsiteX70" fmla="*/ 2712 w 10000"/>
                    <a:gd name="connsiteY70" fmla="*/ 188 h 10000"/>
                    <a:gd name="connsiteX71" fmla="*/ 2845 w 10000"/>
                    <a:gd name="connsiteY71" fmla="*/ 274 h 10000"/>
                    <a:gd name="connsiteX72" fmla="*/ 2989 w 10000"/>
                    <a:gd name="connsiteY72" fmla="*/ 375 h 10000"/>
                    <a:gd name="connsiteX73" fmla="*/ 3112 w 10000"/>
                    <a:gd name="connsiteY73" fmla="*/ 461 h 10000"/>
                    <a:gd name="connsiteX74" fmla="*/ 3234 w 10000"/>
                    <a:gd name="connsiteY74" fmla="*/ 590 h 10000"/>
                    <a:gd name="connsiteX75" fmla="*/ 3367 w 10000"/>
                    <a:gd name="connsiteY75" fmla="*/ 720 h 10000"/>
                    <a:gd name="connsiteX76" fmla="*/ 3490 w 10000"/>
                    <a:gd name="connsiteY76" fmla="*/ 850 h 10000"/>
                    <a:gd name="connsiteX77" fmla="*/ 3726 w 10000"/>
                    <a:gd name="connsiteY77" fmla="*/ 1137 h 10000"/>
                    <a:gd name="connsiteX78" fmla="*/ 3941 w 10000"/>
                    <a:gd name="connsiteY78" fmla="*/ 1482 h 10000"/>
                    <a:gd name="connsiteX79" fmla="*/ 4145 w 10000"/>
                    <a:gd name="connsiteY79" fmla="*/ 1842 h 10000"/>
                    <a:gd name="connsiteX80" fmla="*/ 4340 w 10000"/>
                    <a:gd name="connsiteY80" fmla="*/ 2231 h 10000"/>
                    <a:gd name="connsiteX81" fmla="*/ 4534 w 10000"/>
                    <a:gd name="connsiteY81" fmla="*/ 2634 h 10000"/>
                    <a:gd name="connsiteX82" fmla="*/ 4708 w 10000"/>
                    <a:gd name="connsiteY82" fmla="*/ 3051 h 10000"/>
                    <a:gd name="connsiteX83" fmla="*/ 4893 w 10000"/>
                    <a:gd name="connsiteY83" fmla="*/ 3483 h 10000"/>
                    <a:gd name="connsiteX84" fmla="*/ 5056 w 10000"/>
                    <a:gd name="connsiteY84" fmla="*/ 3927 h 10000"/>
                    <a:gd name="connsiteX85" fmla="*/ 5363 w 10000"/>
                    <a:gd name="connsiteY85" fmla="*/ 4834 h 10000"/>
                    <a:gd name="connsiteX86" fmla="*/ 5967 w 10000"/>
                    <a:gd name="connsiteY86" fmla="*/ 6633 h 10000"/>
                    <a:gd name="connsiteX87" fmla="*/ 6254 w 10000"/>
                    <a:gd name="connsiteY87" fmla="*/ 7468 h 10000"/>
                    <a:gd name="connsiteX88" fmla="*/ 6407 w 10000"/>
                    <a:gd name="connsiteY88" fmla="*/ 7828 h 10000"/>
                    <a:gd name="connsiteX89" fmla="*/ 6551 w 10000"/>
                    <a:gd name="connsiteY89" fmla="*/ 8201 h 10000"/>
                    <a:gd name="connsiteX90" fmla="*/ 6714 w 10000"/>
                    <a:gd name="connsiteY90" fmla="*/ 8533 h 10000"/>
                    <a:gd name="connsiteX91" fmla="*/ 6868 w 10000"/>
                    <a:gd name="connsiteY91" fmla="*/ 8821 h 10000"/>
                    <a:gd name="connsiteX92" fmla="*/ 7021 w 10000"/>
                    <a:gd name="connsiteY92" fmla="*/ 9093 h 10000"/>
                    <a:gd name="connsiteX93" fmla="*/ 7195 w 10000"/>
                    <a:gd name="connsiteY93" fmla="*/ 9295 h 10000"/>
                    <a:gd name="connsiteX94" fmla="*/ 7288 w 10000"/>
                    <a:gd name="connsiteY94" fmla="*/ 9395 h 10000"/>
                    <a:gd name="connsiteX95" fmla="*/ 7369 w 10000"/>
                    <a:gd name="connsiteY95" fmla="*/ 9497 h 10000"/>
                    <a:gd name="connsiteX96" fmla="*/ 7462 w 10000"/>
                    <a:gd name="connsiteY96" fmla="*/ 9554 h 10000"/>
                    <a:gd name="connsiteX97" fmla="*/ 7554 w 10000"/>
                    <a:gd name="connsiteY97" fmla="*/ 9626 h 10000"/>
                    <a:gd name="connsiteX98" fmla="*/ 7646 w 10000"/>
                    <a:gd name="connsiteY98" fmla="*/ 9669 h 10000"/>
                    <a:gd name="connsiteX99" fmla="*/ 7748 w 10000"/>
                    <a:gd name="connsiteY99" fmla="*/ 9698 h 10000"/>
                    <a:gd name="connsiteX100" fmla="*/ 7851 w 10000"/>
                    <a:gd name="connsiteY100" fmla="*/ 9741 h 10000"/>
                    <a:gd name="connsiteX101" fmla="*/ 7943 w 10000"/>
                    <a:gd name="connsiteY101"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0 w 10000"/>
                    <a:gd name="connsiteY64" fmla="*/ 2591 h 10000"/>
                    <a:gd name="connsiteX65" fmla="*/ 10 w 10000"/>
                    <a:gd name="connsiteY65" fmla="*/ 907 h 10000"/>
                    <a:gd name="connsiteX66" fmla="*/ 2272 w 10000"/>
                    <a:gd name="connsiteY66" fmla="*/ 0 h 10000"/>
                    <a:gd name="connsiteX67" fmla="*/ 2426 w 10000"/>
                    <a:gd name="connsiteY67" fmla="*/ 43 h 10000"/>
                    <a:gd name="connsiteX68" fmla="*/ 2569 w 10000"/>
                    <a:gd name="connsiteY68" fmla="*/ 115 h 10000"/>
                    <a:gd name="connsiteX69" fmla="*/ 2712 w 10000"/>
                    <a:gd name="connsiteY69" fmla="*/ 188 h 10000"/>
                    <a:gd name="connsiteX70" fmla="*/ 2845 w 10000"/>
                    <a:gd name="connsiteY70" fmla="*/ 274 h 10000"/>
                    <a:gd name="connsiteX71" fmla="*/ 2989 w 10000"/>
                    <a:gd name="connsiteY71" fmla="*/ 375 h 10000"/>
                    <a:gd name="connsiteX72" fmla="*/ 3112 w 10000"/>
                    <a:gd name="connsiteY72" fmla="*/ 461 h 10000"/>
                    <a:gd name="connsiteX73" fmla="*/ 3234 w 10000"/>
                    <a:gd name="connsiteY73" fmla="*/ 590 h 10000"/>
                    <a:gd name="connsiteX74" fmla="*/ 3367 w 10000"/>
                    <a:gd name="connsiteY74" fmla="*/ 720 h 10000"/>
                    <a:gd name="connsiteX75" fmla="*/ 3490 w 10000"/>
                    <a:gd name="connsiteY75" fmla="*/ 850 h 10000"/>
                    <a:gd name="connsiteX76" fmla="*/ 3726 w 10000"/>
                    <a:gd name="connsiteY76" fmla="*/ 1137 h 10000"/>
                    <a:gd name="connsiteX77" fmla="*/ 3941 w 10000"/>
                    <a:gd name="connsiteY77" fmla="*/ 1482 h 10000"/>
                    <a:gd name="connsiteX78" fmla="*/ 4145 w 10000"/>
                    <a:gd name="connsiteY78" fmla="*/ 1842 h 10000"/>
                    <a:gd name="connsiteX79" fmla="*/ 4340 w 10000"/>
                    <a:gd name="connsiteY79" fmla="*/ 2231 h 10000"/>
                    <a:gd name="connsiteX80" fmla="*/ 4534 w 10000"/>
                    <a:gd name="connsiteY80" fmla="*/ 2634 h 10000"/>
                    <a:gd name="connsiteX81" fmla="*/ 4708 w 10000"/>
                    <a:gd name="connsiteY81" fmla="*/ 3051 h 10000"/>
                    <a:gd name="connsiteX82" fmla="*/ 4893 w 10000"/>
                    <a:gd name="connsiteY82" fmla="*/ 3483 h 10000"/>
                    <a:gd name="connsiteX83" fmla="*/ 5056 w 10000"/>
                    <a:gd name="connsiteY83" fmla="*/ 3927 h 10000"/>
                    <a:gd name="connsiteX84" fmla="*/ 5363 w 10000"/>
                    <a:gd name="connsiteY84" fmla="*/ 4834 h 10000"/>
                    <a:gd name="connsiteX85" fmla="*/ 5967 w 10000"/>
                    <a:gd name="connsiteY85" fmla="*/ 6633 h 10000"/>
                    <a:gd name="connsiteX86" fmla="*/ 6254 w 10000"/>
                    <a:gd name="connsiteY86" fmla="*/ 7468 h 10000"/>
                    <a:gd name="connsiteX87" fmla="*/ 6407 w 10000"/>
                    <a:gd name="connsiteY87" fmla="*/ 7828 h 10000"/>
                    <a:gd name="connsiteX88" fmla="*/ 6551 w 10000"/>
                    <a:gd name="connsiteY88" fmla="*/ 8201 h 10000"/>
                    <a:gd name="connsiteX89" fmla="*/ 6714 w 10000"/>
                    <a:gd name="connsiteY89" fmla="*/ 8533 h 10000"/>
                    <a:gd name="connsiteX90" fmla="*/ 6868 w 10000"/>
                    <a:gd name="connsiteY90" fmla="*/ 8821 h 10000"/>
                    <a:gd name="connsiteX91" fmla="*/ 7021 w 10000"/>
                    <a:gd name="connsiteY91" fmla="*/ 9093 h 10000"/>
                    <a:gd name="connsiteX92" fmla="*/ 7195 w 10000"/>
                    <a:gd name="connsiteY92" fmla="*/ 9295 h 10000"/>
                    <a:gd name="connsiteX93" fmla="*/ 7288 w 10000"/>
                    <a:gd name="connsiteY93" fmla="*/ 9395 h 10000"/>
                    <a:gd name="connsiteX94" fmla="*/ 7369 w 10000"/>
                    <a:gd name="connsiteY94" fmla="*/ 9497 h 10000"/>
                    <a:gd name="connsiteX95" fmla="*/ 7462 w 10000"/>
                    <a:gd name="connsiteY95" fmla="*/ 9554 h 10000"/>
                    <a:gd name="connsiteX96" fmla="*/ 7554 w 10000"/>
                    <a:gd name="connsiteY96" fmla="*/ 9626 h 10000"/>
                    <a:gd name="connsiteX97" fmla="*/ 7646 w 10000"/>
                    <a:gd name="connsiteY97" fmla="*/ 9669 h 10000"/>
                    <a:gd name="connsiteX98" fmla="*/ 7748 w 10000"/>
                    <a:gd name="connsiteY98" fmla="*/ 9698 h 10000"/>
                    <a:gd name="connsiteX99" fmla="*/ 7851 w 10000"/>
                    <a:gd name="connsiteY99" fmla="*/ 9741 h 10000"/>
                    <a:gd name="connsiteX100" fmla="*/ 7943 w 10000"/>
                    <a:gd name="connsiteY100" fmla="*/ 9741 h 10000"/>
                    <a:gd name="connsiteX0" fmla="*/ 7933 w 9990"/>
                    <a:gd name="connsiteY0" fmla="*/ 9741 h 10000"/>
                    <a:gd name="connsiteX1" fmla="*/ 7933 w 9990"/>
                    <a:gd name="connsiteY1" fmla="*/ 9741 h 10000"/>
                    <a:gd name="connsiteX2" fmla="*/ 8066 w 9990"/>
                    <a:gd name="connsiteY2" fmla="*/ 9741 h 10000"/>
                    <a:gd name="connsiteX3" fmla="*/ 8168 w 9990"/>
                    <a:gd name="connsiteY3" fmla="*/ 9698 h 10000"/>
                    <a:gd name="connsiteX4" fmla="*/ 8281 w 9990"/>
                    <a:gd name="connsiteY4" fmla="*/ 9655 h 10000"/>
                    <a:gd name="connsiteX5" fmla="*/ 8393 w 9990"/>
                    <a:gd name="connsiteY5" fmla="*/ 9611 h 10000"/>
                    <a:gd name="connsiteX6" fmla="*/ 8496 w 9990"/>
                    <a:gd name="connsiteY6" fmla="*/ 9526 h 10000"/>
                    <a:gd name="connsiteX7" fmla="*/ 8598 w 9990"/>
                    <a:gd name="connsiteY7" fmla="*/ 9425 h 10000"/>
                    <a:gd name="connsiteX8" fmla="*/ 8690 w 9990"/>
                    <a:gd name="connsiteY8" fmla="*/ 9338 h 10000"/>
                    <a:gd name="connsiteX9" fmla="*/ 8792 w 9990"/>
                    <a:gd name="connsiteY9" fmla="*/ 9209 h 10000"/>
                    <a:gd name="connsiteX10" fmla="*/ 8905 w 9990"/>
                    <a:gd name="connsiteY10" fmla="*/ 9079 h 10000"/>
                    <a:gd name="connsiteX11" fmla="*/ 8997 w 9990"/>
                    <a:gd name="connsiteY11" fmla="*/ 8936 h 10000"/>
                    <a:gd name="connsiteX12" fmla="*/ 9181 w 9990"/>
                    <a:gd name="connsiteY12" fmla="*/ 8604 h 10000"/>
                    <a:gd name="connsiteX13" fmla="*/ 9366 w 9990"/>
                    <a:gd name="connsiteY13" fmla="*/ 8231 h 10000"/>
                    <a:gd name="connsiteX14" fmla="*/ 9529 w 9990"/>
                    <a:gd name="connsiteY14" fmla="*/ 7828 h 10000"/>
                    <a:gd name="connsiteX15" fmla="*/ 9765 w 9990"/>
                    <a:gd name="connsiteY15" fmla="*/ 8274 h 10000"/>
                    <a:gd name="connsiteX16" fmla="*/ 9990 w 9990"/>
                    <a:gd name="connsiteY16" fmla="*/ 8691 h 10000"/>
                    <a:gd name="connsiteX17" fmla="*/ 9775 w 9990"/>
                    <a:gd name="connsiteY17" fmla="*/ 8979 h 10000"/>
                    <a:gd name="connsiteX18" fmla="*/ 9560 w 9990"/>
                    <a:gd name="connsiteY18" fmla="*/ 9238 h 10000"/>
                    <a:gd name="connsiteX19" fmla="*/ 9314 w 9990"/>
                    <a:gd name="connsiteY19" fmla="*/ 9467 h 10000"/>
                    <a:gd name="connsiteX20" fmla="*/ 9202 w 9990"/>
                    <a:gd name="connsiteY20" fmla="*/ 9554 h 10000"/>
                    <a:gd name="connsiteX21" fmla="*/ 9069 w 9990"/>
                    <a:gd name="connsiteY21" fmla="*/ 9655 h 10000"/>
                    <a:gd name="connsiteX22" fmla="*/ 8936 w 9990"/>
                    <a:gd name="connsiteY22" fmla="*/ 9741 h 10000"/>
                    <a:gd name="connsiteX23" fmla="*/ 8813 w 9990"/>
                    <a:gd name="connsiteY23" fmla="*/ 9798 h 10000"/>
                    <a:gd name="connsiteX24" fmla="*/ 8670 w 9990"/>
                    <a:gd name="connsiteY24" fmla="*/ 9870 h 10000"/>
                    <a:gd name="connsiteX25" fmla="*/ 8537 w 9990"/>
                    <a:gd name="connsiteY25" fmla="*/ 9914 h 10000"/>
                    <a:gd name="connsiteX26" fmla="*/ 8393 w 9990"/>
                    <a:gd name="connsiteY26" fmla="*/ 9943 h 10000"/>
                    <a:gd name="connsiteX27" fmla="*/ 8250 w 9990"/>
                    <a:gd name="connsiteY27" fmla="*/ 9971 h 10000"/>
                    <a:gd name="connsiteX28" fmla="*/ 8096 w 9990"/>
                    <a:gd name="connsiteY28" fmla="*/ 10000 h 10000"/>
                    <a:gd name="connsiteX29" fmla="*/ 7933 w 9990"/>
                    <a:gd name="connsiteY29" fmla="*/ 10000 h 10000"/>
                    <a:gd name="connsiteX30" fmla="*/ 7769 w 9990"/>
                    <a:gd name="connsiteY30" fmla="*/ 10000 h 10000"/>
                    <a:gd name="connsiteX31" fmla="*/ 7615 w 9990"/>
                    <a:gd name="connsiteY31" fmla="*/ 9957 h 10000"/>
                    <a:gd name="connsiteX32" fmla="*/ 7452 w 9990"/>
                    <a:gd name="connsiteY32" fmla="*/ 9929 h 10000"/>
                    <a:gd name="connsiteX33" fmla="*/ 7298 w 9990"/>
                    <a:gd name="connsiteY33" fmla="*/ 9886 h 10000"/>
                    <a:gd name="connsiteX34" fmla="*/ 7155 w 9990"/>
                    <a:gd name="connsiteY34" fmla="*/ 9812 h 10000"/>
                    <a:gd name="connsiteX35" fmla="*/ 7011 w 9990"/>
                    <a:gd name="connsiteY35" fmla="*/ 9755 h 10000"/>
                    <a:gd name="connsiteX36" fmla="*/ 6878 w 9990"/>
                    <a:gd name="connsiteY36" fmla="*/ 9655 h 10000"/>
                    <a:gd name="connsiteX37" fmla="*/ 6735 w 9990"/>
                    <a:gd name="connsiteY37" fmla="*/ 9554 h 10000"/>
                    <a:gd name="connsiteX38" fmla="*/ 6612 w 9990"/>
                    <a:gd name="connsiteY38" fmla="*/ 9467 h 10000"/>
                    <a:gd name="connsiteX39" fmla="*/ 6469 w 9990"/>
                    <a:gd name="connsiteY39" fmla="*/ 9338 h 10000"/>
                    <a:gd name="connsiteX40" fmla="*/ 6356 w 9990"/>
                    <a:gd name="connsiteY40" fmla="*/ 9224 h 10000"/>
                    <a:gd name="connsiteX41" fmla="*/ 6234 w 9990"/>
                    <a:gd name="connsiteY41" fmla="*/ 9079 h 10000"/>
                    <a:gd name="connsiteX42" fmla="*/ 5998 w 9990"/>
                    <a:gd name="connsiteY42" fmla="*/ 8777 h 10000"/>
                    <a:gd name="connsiteX43" fmla="*/ 5783 w 9990"/>
                    <a:gd name="connsiteY43" fmla="*/ 8446 h 10000"/>
                    <a:gd name="connsiteX44" fmla="*/ 5579 w 9990"/>
                    <a:gd name="connsiteY44" fmla="*/ 8086 h 10000"/>
                    <a:gd name="connsiteX45" fmla="*/ 5384 w 9990"/>
                    <a:gd name="connsiteY45" fmla="*/ 7697 h 10000"/>
                    <a:gd name="connsiteX46" fmla="*/ 5190 w 9990"/>
                    <a:gd name="connsiteY46" fmla="*/ 7295 h 10000"/>
                    <a:gd name="connsiteX47" fmla="*/ 5016 w 9990"/>
                    <a:gd name="connsiteY47" fmla="*/ 6878 h 10000"/>
                    <a:gd name="connsiteX48" fmla="*/ 4842 w 9990"/>
                    <a:gd name="connsiteY48" fmla="*/ 6446 h 10000"/>
                    <a:gd name="connsiteX49" fmla="*/ 4678 w 9990"/>
                    <a:gd name="connsiteY49" fmla="*/ 6000 h 10000"/>
                    <a:gd name="connsiteX50" fmla="*/ 4361 w 9990"/>
                    <a:gd name="connsiteY50" fmla="*/ 5094 h 10000"/>
                    <a:gd name="connsiteX51" fmla="*/ 3767 w 9990"/>
                    <a:gd name="connsiteY51" fmla="*/ 3310 h 10000"/>
                    <a:gd name="connsiteX52" fmla="*/ 3634 w 9990"/>
                    <a:gd name="connsiteY52" fmla="*/ 2863 h 10000"/>
                    <a:gd name="connsiteX53" fmla="*/ 3480 w 9990"/>
                    <a:gd name="connsiteY53" fmla="*/ 2460 h 10000"/>
                    <a:gd name="connsiteX54" fmla="*/ 3337 w 9990"/>
                    <a:gd name="connsiteY54" fmla="*/ 2101 h 10000"/>
                    <a:gd name="connsiteX55" fmla="*/ 3183 w 9990"/>
                    <a:gd name="connsiteY55" fmla="*/ 1727 h 10000"/>
                    <a:gd name="connsiteX56" fmla="*/ 3030 w 9990"/>
                    <a:gd name="connsiteY56" fmla="*/ 1396 h 10000"/>
                    <a:gd name="connsiteX57" fmla="*/ 2876 w 9990"/>
                    <a:gd name="connsiteY57" fmla="*/ 1108 h 10000"/>
                    <a:gd name="connsiteX58" fmla="*/ 2713 w 9990"/>
                    <a:gd name="connsiteY58" fmla="*/ 836 h 10000"/>
                    <a:gd name="connsiteX59" fmla="*/ 2549 w 9990"/>
                    <a:gd name="connsiteY59" fmla="*/ 634 h 10000"/>
                    <a:gd name="connsiteX60" fmla="*/ 2457 w 9990"/>
                    <a:gd name="connsiteY60" fmla="*/ 533 h 10000"/>
                    <a:gd name="connsiteX61" fmla="*/ 2365 w 9990"/>
                    <a:gd name="connsiteY61" fmla="*/ 432 h 10000"/>
                    <a:gd name="connsiteX62" fmla="*/ 2272 w 9990"/>
                    <a:gd name="connsiteY62" fmla="*/ 375 h 10000"/>
                    <a:gd name="connsiteX63" fmla="*/ 2180 w 9990"/>
                    <a:gd name="connsiteY63" fmla="*/ 302 h 10000"/>
                    <a:gd name="connsiteX64" fmla="*/ 0 w 9990"/>
                    <a:gd name="connsiteY64" fmla="*/ 907 h 10000"/>
                    <a:gd name="connsiteX65" fmla="*/ 2262 w 9990"/>
                    <a:gd name="connsiteY65" fmla="*/ 0 h 10000"/>
                    <a:gd name="connsiteX66" fmla="*/ 2416 w 9990"/>
                    <a:gd name="connsiteY66" fmla="*/ 43 h 10000"/>
                    <a:gd name="connsiteX67" fmla="*/ 2559 w 9990"/>
                    <a:gd name="connsiteY67" fmla="*/ 115 h 10000"/>
                    <a:gd name="connsiteX68" fmla="*/ 2702 w 9990"/>
                    <a:gd name="connsiteY68" fmla="*/ 188 h 10000"/>
                    <a:gd name="connsiteX69" fmla="*/ 2835 w 9990"/>
                    <a:gd name="connsiteY69" fmla="*/ 274 h 10000"/>
                    <a:gd name="connsiteX70" fmla="*/ 2979 w 9990"/>
                    <a:gd name="connsiteY70" fmla="*/ 375 h 10000"/>
                    <a:gd name="connsiteX71" fmla="*/ 3102 w 9990"/>
                    <a:gd name="connsiteY71" fmla="*/ 461 h 10000"/>
                    <a:gd name="connsiteX72" fmla="*/ 3224 w 9990"/>
                    <a:gd name="connsiteY72" fmla="*/ 590 h 10000"/>
                    <a:gd name="connsiteX73" fmla="*/ 3357 w 9990"/>
                    <a:gd name="connsiteY73" fmla="*/ 720 h 10000"/>
                    <a:gd name="connsiteX74" fmla="*/ 3480 w 9990"/>
                    <a:gd name="connsiteY74" fmla="*/ 850 h 10000"/>
                    <a:gd name="connsiteX75" fmla="*/ 3716 w 9990"/>
                    <a:gd name="connsiteY75" fmla="*/ 1137 h 10000"/>
                    <a:gd name="connsiteX76" fmla="*/ 3931 w 9990"/>
                    <a:gd name="connsiteY76" fmla="*/ 1482 h 10000"/>
                    <a:gd name="connsiteX77" fmla="*/ 4135 w 9990"/>
                    <a:gd name="connsiteY77" fmla="*/ 1842 h 10000"/>
                    <a:gd name="connsiteX78" fmla="*/ 4330 w 9990"/>
                    <a:gd name="connsiteY78" fmla="*/ 2231 h 10000"/>
                    <a:gd name="connsiteX79" fmla="*/ 4524 w 9990"/>
                    <a:gd name="connsiteY79" fmla="*/ 2634 h 10000"/>
                    <a:gd name="connsiteX80" fmla="*/ 4698 w 9990"/>
                    <a:gd name="connsiteY80" fmla="*/ 3051 h 10000"/>
                    <a:gd name="connsiteX81" fmla="*/ 4883 w 9990"/>
                    <a:gd name="connsiteY81" fmla="*/ 3483 h 10000"/>
                    <a:gd name="connsiteX82" fmla="*/ 5046 w 9990"/>
                    <a:gd name="connsiteY82" fmla="*/ 3927 h 10000"/>
                    <a:gd name="connsiteX83" fmla="*/ 5353 w 9990"/>
                    <a:gd name="connsiteY83" fmla="*/ 4834 h 10000"/>
                    <a:gd name="connsiteX84" fmla="*/ 5957 w 9990"/>
                    <a:gd name="connsiteY84" fmla="*/ 6633 h 10000"/>
                    <a:gd name="connsiteX85" fmla="*/ 6244 w 9990"/>
                    <a:gd name="connsiteY85" fmla="*/ 7468 h 10000"/>
                    <a:gd name="connsiteX86" fmla="*/ 6397 w 9990"/>
                    <a:gd name="connsiteY86" fmla="*/ 7828 h 10000"/>
                    <a:gd name="connsiteX87" fmla="*/ 6541 w 9990"/>
                    <a:gd name="connsiteY87" fmla="*/ 8201 h 10000"/>
                    <a:gd name="connsiteX88" fmla="*/ 6704 w 9990"/>
                    <a:gd name="connsiteY88" fmla="*/ 8533 h 10000"/>
                    <a:gd name="connsiteX89" fmla="*/ 6858 w 9990"/>
                    <a:gd name="connsiteY89" fmla="*/ 8821 h 10000"/>
                    <a:gd name="connsiteX90" fmla="*/ 7011 w 9990"/>
                    <a:gd name="connsiteY90" fmla="*/ 9093 h 10000"/>
                    <a:gd name="connsiteX91" fmla="*/ 7185 w 9990"/>
                    <a:gd name="connsiteY91" fmla="*/ 9295 h 10000"/>
                    <a:gd name="connsiteX92" fmla="*/ 7278 w 9990"/>
                    <a:gd name="connsiteY92" fmla="*/ 9395 h 10000"/>
                    <a:gd name="connsiteX93" fmla="*/ 7359 w 9990"/>
                    <a:gd name="connsiteY93" fmla="*/ 9497 h 10000"/>
                    <a:gd name="connsiteX94" fmla="*/ 7452 w 9990"/>
                    <a:gd name="connsiteY94" fmla="*/ 9554 h 10000"/>
                    <a:gd name="connsiteX95" fmla="*/ 7544 w 9990"/>
                    <a:gd name="connsiteY95" fmla="*/ 9626 h 10000"/>
                    <a:gd name="connsiteX96" fmla="*/ 7636 w 9990"/>
                    <a:gd name="connsiteY96" fmla="*/ 9669 h 10000"/>
                    <a:gd name="connsiteX97" fmla="*/ 7738 w 9990"/>
                    <a:gd name="connsiteY97" fmla="*/ 9698 h 10000"/>
                    <a:gd name="connsiteX98" fmla="*/ 7841 w 9990"/>
                    <a:gd name="connsiteY98" fmla="*/ 9741 h 10000"/>
                    <a:gd name="connsiteX99" fmla="*/ 7933 w 9990"/>
                    <a:gd name="connsiteY99" fmla="*/ 9741 h 10000"/>
                    <a:gd name="connsiteX0" fmla="*/ 5759 w 7818"/>
                    <a:gd name="connsiteY0" fmla="*/ 9741 h 10000"/>
                    <a:gd name="connsiteX1" fmla="*/ 5759 w 7818"/>
                    <a:gd name="connsiteY1" fmla="*/ 9741 h 10000"/>
                    <a:gd name="connsiteX2" fmla="*/ 5892 w 7818"/>
                    <a:gd name="connsiteY2" fmla="*/ 9741 h 10000"/>
                    <a:gd name="connsiteX3" fmla="*/ 5994 w 7818"/>
                    <a:gd name="connsiteY3" fmla="*/ 9698 h 10000"/>
                    <a:gd name="connsiteX4" fmla="*/ 6107 w 7818"/>
                    <a:gd name="connsiteY4" fmla="*/ 9655 h 10000"/>
                    <a:gd name="connsiteX5" fmla="*/ 6219 w 7818"/>
                    <a:gd name="connsiteY5" fmla="*/ 9611 h 10000"/>
                    <a:gd name="connsiteX6" fmla="*/ 6323 w 7818"/>
                    <a:gd name="connsiteY6" fmla="*/ 9526 h 10000"/>
                    <a:gd name="connsiteX7" fmla="*/ 6425 w 7818"/>
                    <a:gd name="connsiteY7" fmla="*/ 9425 h 10000"/>
                    <a:gd name="connsiteX8" fmla="*/ 6517 w 7818"/>
                    <a:gd name="connsiteY8" fmla="*/ 9338 h 10000"/>
                    <a:gd name="connsiteX9" fmla="*/ 6619 w 7818"/>
                    <a:gd name="connsiteY9" fmla="*/ 9209 h 10000"/>
                    <a:gd name="connsiteX10" fmla="*/ 6732 w 7818"/>
                    <a:gd name="connsiteY10" fmla="*/ 9079 h 10000"/>
                    <a:gd name="connsiteX11" fmla="*/ 6824 w 7818"/>
                    <a:gd name="connsiteY11" fmla="*/ 8936 h 10000"/>
                    <a:gd name="connsiteX12" fmla="*/ 7008 w 7818"/>
                    <a:gd name="connsiteY12" fmla="*/ 8604 h 10000"/>
                    <a:gd name="connsiteX13" fmla="*/ 7193 w 7818"/>
                    <a:gd name="connsiteY13" fmla="*/ 8231 h 10000"/>
                    <a:gd name="connsiteX14" fmla="*/ 7357 w 7818"/>
                    <a:gd name="connsiteY14" fmla="*/ 7828 h 10000"/>
                    <a:gd name="connsiteX15" fmla="*/ 7593 w 7818"/>
                    <a:gd name="connsiteY15" fmla="*/ 8274 h 10000"/>
                    <a:gd name="connsiteX16" fmla="*/ 7818 w 7818"/>
                    <a:gd name="connsiteY16" fmla="*/ 8691 h 10000"/>
                    <a:gd name="connsiteX17" fmla="*/ 7603 w 7818"/>
                    <a:gd name="connsiteY17" fmla="*/ 8979 h 10000"/>
                    <a:gd name="connsiteX18" fmla="*/ 7388 w 7818"/>
                    <a:gd name="connsiteY18" fmla="*/ 9238 h 10000"/>
                    <a:gd name="connsiteX19" fmla="*/ 7141 w 7818"/>
                    <a:gd name="connsiteY19" fmla="*/ 9467 h 10000"/>
                    <a:gd name="connsiteX20" fmla="*/ 7029 w 7818"/>
                    <a:gd name="connsiteY20" fmla="*/ 9554 h 10000"/>
                    <a:gd name="connsiteX21" fmla="*/ 6896 w 7818"/>
                    <a:gd name="connsiteY21" fmla="*/ 9655 h 10000"/>
                    <a:gd name="connsiteX22" fmla="*/ 6763 w 7818"/>
                    <a:gd name="connsiteY22" fmla="*/ 9741 h 10000"/>
                    <a:gd name="connsiteX23" fmla="*/ 6640 w 7818"/>
                    <a:gd name="connsiteY23" fmla="*/ 9798 h 10000"/>
                    <a:gd name="connsiteX24" fmla="*/ 6497 w 7818"/>
                    <a:gd name="connsiteY24" fmla="*/ 9870 h 10000"/>
                    <a:gd name="connsiteX25" fmla="*/ 6364 w 7818"/>
                    <a:gd name="connsiteY25" fmla="*/ 9914 h 10000"/>
                    <a:gd name="connsiteX26" fmla="*/ 6219 w 7818"/>
                    <a:gd name="connsiteY26" fmla="*/ 9943 h 10000"/>
                    <a:gd name="connsiteX27" fmla="*/ 6076 w 7818"/>
                    <a:gd name="connsiteY27" fmla="*/ 9971 h 10000"/>
                    <a:gd name="connsiteX28" fmla="*/ 5922 w 7818"/>
                    <a:gd name="connsiteY28" fmla="*/ 10000 h 10000"/>
                    <a:gd name="connsiteX29" fmla="*/ 5759 w 7818"/>
                    <a:gd name="connsiteY29" fmla="*/ 10000 h 10000"/>
                    <a:gd name="connsiteX30" fmla="*/ 5595 w 7818"/>
                    <a:gd name="connsiteY30" fmla="*/ 10000 h 10000"/>
                    <a:gd name="connsiteX31" fmla="*/ 5441 w 7818"/>
                    <a:gd name="connsiteY31" fmla="*/ 9957 h 10000"/>
                    <a:gd name="connsiteX32" fmla="*/ 5277 w 7818"/>
                    <a:gd name="connsiteY32" fmla="*/ 9929 h 10000"/>
                    <a:gd name="connsiteX33" fmla="*/ 5123 w 7818"/>
                    <a:gd name="connsiteY33" fmla="*/ 9886 h 10000"/>
                    <a:gd name="connsiteX34" fmla="*/ 4980 w 7818"/>
                    <a:gd name="connsiteY34" fmla="*/ 9812 h 10000"/>
                    <a:gd name="connsiteX35" fmla="*/ 4836 w 7818"/>
                    <a:gd name="connsiteY35" fmla="*/ 9755 h 10000"/>
                    <a:gd name="connsiteX36" fmla="*/ 4703 w 7818"/>
                    <a:gd name="connsiteY36" fmla="*/ 9655 h 10000"/>
                    <a:gd name="connsiteX37" fmla="*/ 4560 w 7818"/>
                    <a:gd name="connsiteY37" fmla="*/ 9554 h 10000"/>
                    <a:gd name="connsiteX38" fmla="*/ 4437 w 7818"/>
                    <a:gd name="connsiteY38" fmla="*/ 9467 h 10000"/>
                    <a:gd name="connsiteX39" fmla="*/ 4293 w 7818"/>
                    <a:gd name="connsiteY39" fmla="*/ 9338 h 10000"/>
                    <a:gd name="connsiteX40" fmla="*/ 4180 w 7818"/>
                    <a:gd name="connsiteY40" fmla="*/ 9224 h 10000"/>
                    <a:gd name="connsiteX41" fmla="*/ 4058 w 7818"/>
                    <a:gd name="connsiteY41" fmla="*/ 9079 h 10000"/>
                    <a:gd name="connsiteX42" fmla="*/ 3822 w 7818"/>
                    <a:gd name="connsiteY42" fmla="*/ 8777 h 10000"/>
                    <a:gd name="connsiteX43" fmla="*/ 3607 w 7818"/>
                    <a:gd name="connsiteY43" fmla="*/ 8446 h 10000"/>
                    <a:gd name="connsiteX44" fmla="*/ 3403 w 7818"/>
                    <a:gd name="connsiteY44" fmla="*/ 8086 h 10000"/>
                    <a:gd name="connsiteX45" fmla="*/ 3207 w 7818"/>
                    <a:gd name="connsiteY45" fmla="*/ 7697 h 10000"/>
                    <a:gd name="connsiteX46" fmla="*/ 3013 w 7818"/>
                    <a:gd name="connsiteY46" fmla="*/ 7295 h 10000"/>
                    <a:gd name="connsiteX47" fmla="*/ 2839 w 7818"/>
                    <a:gd name="connsiteY47" fmla="*/ 6878 h 10000"/>
                    <a:gd name="connsiteX48" fmla="*/ 2665 w 7818"/>
                    <a:gd name="connsiteY48" fmla="*/ 6446 h 10000"/>
                    <a:gd name="connsiteX49" fmla="*/ 2501 w 7818"/>
                    <a:gd name="connsiteY49" fmla="*/ 6000 h 10000"/>
                    <a:gd name="connsiteX50" fmla="*/ 2183 w 7818"/>
                    <a:gd name="connsiteY50" fmla="*/ 5094 h 10000"/>
                    <a:gd name="connsiteX51" fmla="*/ 1589 w 7818"/>
                    <a:gd name="connsiteY51" fmla="*/ 3310 h 10000"/>
                    <a:gd name="connsiteX52" fmla="*/ 1456 w 7818"/>
                    <a:gd name="connsiteY52" fmla="*/ 2863 h 10000"/>
                    <a:gd name="connsiteX53" fmla="*/ 1301 w 7818"/>
                    <a:gd name="connsiteY53" fmla="*/ 2460 h 10000"/>
                    <a:gd name="connsiteX54" fmla="*/ 1158 w 7818"/>
                    <a:gd name="connsiteY54" fmla="*/ 2101 h 10000"/>
                    <a:gd name="connsiteX55" fmla="*/ 1004 w 7818"/>
                    <a:gd name="connsiteY55" fmla="*/ 1727 h 10000"/>
                    <a:gd name="connsiteX56" fmla="*/ 851 w 7818"/>
                    <a:gd name="connsiteY56" fmla="*/ 1396 h 10000"/>
                    <a:gd name="connsiteX57" fmla="*/ 697 w 7818"/>
                    <a:gd name="connsiteY57" fmla="*/ 1108 h 10000"/>
                    <a:gd name="connsiteX58" fmla="*/ 534 w 7818"/>
                    <a:gd name="connsiteY58" fmla="*/ 836 h 10000"/>
                    <a:gd name="connsiteX59" fmla="*/ 370 w 7818"/>
                    <a:gd name="connsiteY59" fmla="*/ 634 h 10000"/>
                    <a:gd name="connsiteX60" fmla="*/ 277 w 7818"/>
                    <a:gd name="connsiteY60" fmla="*/ 533 h 10000"/>
                    <a:gd name="connsiteX61" fmla="*/ 185 w 7818"/>
                    <a:gd name="connsiteY61" fmla="*/ 432 h 10000"/>
                    <a:gd name="connsiteX62" fmla="*/ 92 w 7818"/>
                    <a:gd name="connsiteY62" fmla="*/ 375 h 10000"/>
                    <a:gd name="connsiteX63" fmla="*/ 0 w 7818"/>
                    <a:gd name="connsiteY63" fmla="*/ 302 h 10000"/>
                    <a:gd name="connsiteX64" fmla="*/ 82 w 7818"/>
                    <a:gd name="connsiteY64" fmla="*/ 0 h 10000"/>
                    <a:gd name="connsiteX65" fmla="*/ 236 w 7818"/>
                    <a:gd name="connsiteY65" fmla="*/ 43 h 10000"/>
                    <a:gd name="connsiteX66" fmla="*/ 380 w 7818"/>
                    <a:gd name="connsiteY66" fmla="*/ 115 h 10000"/>
                    <a:gd name="connsiteX67" fmla="*/ 523 w 7818"/>
                    <a:gd name="connsiteY67" fmla="*/ 188 h 10000"/>
                    <a:gd name="connsiteX68" fmla="*/ 656 w 7818"/>
                    <a:gd name="connsiteY68" fmla="*/ 274 h 10000"/>
                    <a:gd name="connsiteX69" fmla="*/ 800 w 7818"/>
                    <a:gd name="connsiteY69" fmla="*/ 375 h 10000"/>
                    <a:gd name="connsiteX70" fmla="*/ 923 w 7818"/>
                    <a:gd name="connsiteY70" fmla="*/ 461 h 10000"/>
                    <a:gd name="connsiteX71" fmla="*/ 1045 w 7818"/>
                    <a:gd name="connsiteY71" fmla="*/ 590 h 10000"/>
                    <a:gd name="connsiteX72" fmla="*/ 1178 w 7818"/>
                    <a:gd name="connsiteY72" fmla="*/ 720 h 10000"/>
                    <a:gd name="connsiteX73" fmla="*/ 1301 w 7818"/>
                    <a:gd name="connsiteY73" fmla="*/ 850 h 10000"/>
                    <a:gd name="connsiteX74" fmla="*/ 1538 w 7818"/>
                    <a:gd name="connsiteY74" fmla="*/ 1137 h 10000"/>
                    <a:gd name="connsiteX75" fmla="*/ 1753 w 7818"/>
                    <a:gd name="connsiteY75" fmla="*/ 1482 h 10000"/>
                    <a:gd name="connsiteX76" fmla="*/ 1957 w 7818"/>
                    <a:gd name="connsiteY76" fmla="*/ 1842 h 10000"/>
                    <a:gd name="connsiteX77" fmla="*/ 2152 w 7818"/>
                    <a:gd name="connsiteY77" fmla="*/ 2231 h 10000"/>
                    <a:gd name="connsiteX78" fmla="*/ 2347 w 7818"/>
                    <a:gd name="connsiteY78" fmla="*/ 2634 h 10000"/>
                    <a:gd name="connsiteX79" fmla="*/ 2521 w 7818"/>
                    <a:gd name="connsiteY79" fmla="*/ 3051 h 10000"/>
                    <a:gd name="connsiteX80" fmla="*/ 2706 w 7818"/>
                    <a:gd name="connsiteY80" fmla="*/ 3483 h 10000"/>
                    <a:gd name="connsiteX81" fmla="*/ 2869 w 7818"/>
                    <a:gd name="connsiteY81" fmla="*/ 3927 h 10000"/>
                    <a:gd name="connsiteX82" fmla="*/ 3176 w 7818"/>
                    <a:gd name="connsiteY82" fmla="*/ 4834 h 10000"/>
                    <a:gd name="connsiteX83" fmla="*/ 3781 w 7818"/>
                    <a:gd name="connsiteY83" fmla="*/ 6633 h 10000"/>
                    <a:gd name="connsiteX84" fmla="*/ 4068 w 7818"/>
                    <a:gd name="connsiteY84" fmla="*/ 7468 h 10000"/>
                    <a:gd name="connsiteX85" fmla="*/ 4221 w 7818"/>
                    <a:gd name="connsiteY85" fmla="*/ 7828 h 10000"/>
                    <a:gd name="connsiteX86" fmla="*/ 4366 w 7818"/>
                    <a:gd name="connsiteY86" fmla="*/ 8201 h 10000"/>
                    <a:gd name="connsiteX87" fmla="*/ 4529 w 7818"/>
                    <a:gd name="connsiteY87" fmla="*/ 8533 h 10000"/>
                    <a:gd name="connsiteX88" fmla="*/ 4683 w 7818"/>
                    <a:gd name="connsiteY88" fmla="*/ 8821 h 10000"/>
                    <a:gd name="connsiteX89" fmla="*/ 4836 w 7818"/>
                    <a:gd name="connsiteY89" fmla="*/ 9093 h 10000"/>
                    <a:gd name="connsiteX90" fmla="*/ 5010 w 7818"/>
                    <a:gd name="connsiteY90" fmla="*/ 9295 h 10000"/>
                    <a:gd name="connsiteX91" fmla="*/ 5103 w 7818"/>
                    <a:gd name="connsiteY91" fmla="*/ 9395 h 10000"/>
                    <a:gd name="connsiteX92" fmla="*/ 5184 w 7818"/>
                    <a:gd name="connsiteY92" fmla="*/ 9497 h 10000"/>
                    <a:gd name="connsiteX93" fmla="*/ 5277 w 7818"/>
                    <a:gd name="connsiteY93" fmla="*/ 9554 h 10000"/>
                    <a:gd name="connsiteX94" fmla="*/ 5370 w 7818"/>
                    <a:gd name="connsiteY94" fmla="*/ 9626 h 10000"/>
                    <a:gd name="connsiteX95" fmla="*/ 5462 w 7818"/>
                    <a:gd name="connsiteY95" fmla="*/ 9669 h 10000"/>
                    <a:gd name="connsiteX96" fmla="*/ 5564 w 7818"/>
                    <a:gd name="connsiteY96" fmla="*/ 9698 h 10000"/>
                    <a:gd name="connsiteX97" fmla="*/ 5667 w 7818"/>
                    <a:gd name="connsiteY97" fmla="*/ 9741 h 10000"/>
                    <a:gd name="connsiteX98" fmla="*/ 5759 w 7818"/>
                    <a:gd name="connsiteY98" fmla="*/ 9741 h 10000"/>
                    <a:gd name="connsiteX0" fmla="*/ 7919 w 10553"/>
                    <a:gd name="connsiteY0" fmla="*/ 9741 h 10000"/>
                    <a:gd name="connsiteX1" fmla="*/ 7919 w 10553"/>
                    <a:gd name="connsiteY1" fmla="*/ 9741 h 10000"/>
                    <a:gd name="connsiteX2" fmla="*/ 8089 w 10553"/>
                    <a:gd name="connsiteY2" fmla="*/ 9741 h 10000"/>
                    <a:gd name="connsiteX3" fmla="*/ 8220 w 10553"/>
                    <a:gd name="connsiteY3" fmla="*/ 9698 h 10000"/>
                    <a:gd name="connsiteX4" fmla="*/ 8364 w 10553"/>
                    <a:gd name="connsiteY4" fmla="*/ 9655 h 10000"/>
                    <a:gd name="connsiteX5" fmla="*/ 8508 w 10553"/>
                    <a:gd name="connsiteY5" fmla="*/ 9611 h 10000"/>
                    <a:gd name="connsiteX6" fmla="*/ 8641 w 10553"/>
                    <a:gd name="connsiteY6" fmla="*/ 9526 h 10000"/>
                    <a:gd name="connsiteX7" fmla="*/ 8771 w 10553"/>
                    <a:gd name="connsiteY7" fmla="*/ 9425 h 10000"/>
                    <a:gd name="connsiteX8" fmla="*/ 8889 w 10553"/>
                    <a:gd name="connsiteY8" fmla="*/ 9338 h 10000"/>
                    <a:gd name="connsiteX9" fmla="*/ 9019 w 10553"/>
                    <a:gd name="connsiteY9" fmla="*/ 9209 h 10000"/>
                    <a:gd name="connsiteX10" fmla="*/ 9164 w 10553"/>
                    <a:gd name="connsiteY10" fmla="*/ 9079 h 10000"/>
                    <a:gd name="connsiteX11" fmla="*/ 9282 w 10553"/>
                    <a:gd name="connsiteY11" fmla="*/ 8936 h 10000"/>
                    <a:gd name="connsiteX12" fmla="*/ 9517 w 10553"/>
                    <a:gd name="connsiteY12" fmla="*/ 8604 h 10000"/>
                    <a:gd name="connsiteX13" fmla="*/ 9754 w 10553"/>
                    <a:gd name="connsiteY13" fmla="*/ 8231 h 10000"/>
                    <a:gd name="connsiteX14" fmla="*/ 9963 w 10553"/>
                    <a:gd name="connsiteY14" fmla="*/ 7828 h 10000"/>
                    <a:gd name="connsiteX15" fmla="*/ 10265 w 10553"/>
                    <a:gd name="connsiteY15" fmla="*/ 8274 h 10000"/>
                    <a:gd name="connsiteX16" fmla="*/ 10553 w 10553"/>
                    <a:gd name="connsiteY16" fmla="*/ 8691 h 10000"/>
                    <a:gd name="connsiteX17" fmla="*/ 10278 w 10553"/>
                    <a:gd name="connsiteY17" fmla="*/ 8979 h 10000"/>
                    <a:gd name="connsiteX18" fmla="*/ 10003 w 10553"/>
                    <a:gd name="connsiteY18" fmla="*/ 9238 h 10000"/>
                    <a:gd name="connsiteX19" fmla="*/ 9687 w 10553"/>
                    <a:gd name="connsiteY19" fmla="*/ 9467 h 10000"/>
                    <a:gd name="connsiteX20" fmla="*/ 9544 w 10553"/>
                    <a:gd name="connsiteY20" fmla="*/ 9554 h 10000"/>
                    <a:gd name="connsiteX21" fmla="*/ 9374 w 10553"/>
                    <a:gd name="connsiteY21" fmla="*/ 9655 h 10000"/>
                    <a:gd name="connsiteX22" fmla="*/ 9204 w 10553"/>
                    <a:gd name="connsiteY22" fmla="*/ 9741 h 10000"/>
                    <a:gd name="connsiteX23" fmla="*/ 9046 w 10553"/>
                    <a:gd name="connsiteY23" fmla="*/ 9798 h 10000"/>
                    <a:gd name="connsiteX24" fmla="*/ 8863 w 10553"/>
                    <a:gd name="connsiteY24" fmla="*/ 9870 h 10000"/>
                    <a:gd name="connsiteX25" fmla="*/ 8693 w 10553"/>
                    <a:gd name="connsiteY25" fmla="*/ 9914 h 10000"/>
                    <a:gd name="connsiteX26" fmla="*/ 8508 w 10553"/>
                    <a:gd name="connsiteY26" fmla="*/ 9943 h 10000"/>
                    <a:gd name="connsiteX27" fmla="*/ 8325 w 10553"/>
                    <a:gd name="connsiteY27" fmla="*/ 9971 h 10000"/>
                    <a:gd name="connsiteX28" fmla="*/ 8128 w 10553"/>
                    <a:gd name="connsiteY28" fmla="*/ 10000 h 10000"/>
                    <a:gd name="connsiteX29" fmla="*/ 7919 w 10553"/>
                    <a:gd name="connsiteY29" fmla="*/ 10000 h 10000"/>
                    <a:gd name="connsiteX30" fmla="*/ 7710 w 10553"/>
                    <a:gd name="connsiteY30" fmla="*/ 10000 h 10000"/>
                    <a:gd name="connsiteX31" fmla="*/ 7513 w 10553"/>
                    <a:gd name="connsiteY31" fmla="*/ 9957 h 10000"/>
                    <a:gd name="connsiteX32" fmla="*/ 7303 w 10553"/>
                    <a:gd name="connsiteY32" fmla="*/ 9929 h 10000"/>
                    <a:gd name="connsiteX33" fmla="*/ 7106 w 10553"/>
                    <a:gd name="connsiteY33" fmla="*/ 9886 h 10000"/>
                    <a:gd name="connsiteX34" fmla="*/ 6923 w 10553"/>
                    <a:gd name="connsiteY34" fmla="*/ 9812 h 10000"/>
                    <a:gd name="connsiteX35" fmla="*/ 6739 w 10553"/>
                    <a:gd name="connsiteY35" fmla="*/ 9755 h 10000"/>
                    <a:gd name="connsiteX36" fmla="*/ 6569 w 10553"/>
                    <a:gd name="connsiteY36" fmla="*/ 9655 h 10000"/>
                    <a:gd name="connsiteX37" fmla="*/ 6386 w 10553"/>
                    <a:gd name="connsiteY37" fmla="*/ 9554 h 10000"/>
                    <a:gd name="connsiteX38" fmla="*/ 6228 w 10553"/>
                    <a:gd name="connsiteY38" fmla="*/ 9467 h 10000"/>
                    <a:gd name="connsiteX39" fmla="*/ 6044 w 10553"/>
                    <a:gd name="connsiteY39" fmla="*/ 9338 h 10000"/>
                    <a:gd name="connsiteX40" fmla="*/ 5900 w 10553"/>
                    <a:gd name="connsiteY40" fmla="*/ 9224 h 10000"/>
                    <a:gd name="connsiteX41" fmla="*/ 5744 w 10553"/>
                    <a:gd name="connsiteY41" fmla="*/ 9079 h 10000"/>
                    <a:gd name="connsiteX42" fmla="*/ 5442 w 10553"/>
                    <a:gd name="connsiteY42" fmla="*/ 8777 h 10000"/>
                    <a:gd name="connsiteX43" fmla="*/ 5167 w 10553"/>
                    <a:gd name="connsiteY43" fmla="*/ 8446 h 10000"/>
                    <a:gd name="connsiteX44" fmla="*/ 4906 w 10553"/>
                    <a:gd name="connsiteY44" fmla="*/ 8086 h 10000"/>
                    <a:gd name="connsiteX45" fmla="*/ 4655 w 10553"/>
                    <a:gd name="connsiteY45" fmla="*/ 7697 h 10000"/>
                    <a:gd name="connsiteX46" fmla="*/ 4407 w 10553"/>
                    <a:gd name="connsiteY46" fmla="*/ 7295 h 10000"/>
                    <a:gd name="connsiteX47" fmla="*/ 4184 w 10553"/>
                    <a:gd name="connsiteY47" fmla="*/ 6878 h 10000"/>
                    <a:gd name="connsiteX48" fmla="*/ 3962 w 10553"/>
                    <a:gd name="connsiteY48" fmla="*/ 6446 h 10000"/>
                    <a:gd name="connsiteX49" fmla="*/ 3752 w 10553"/>
                    <a:gd name="connsiteY49" fmla="*/ 6000 h 10000"/>
                    <a:gd name="connsiteX50" fmla="*/ 3345 w 10553"/>
                    <a:gd name="connsiteY50" fmla="*/ 5094 h 10000"/>
                    <a:gd name="connsiteX51" fmla="*/ 2585 w 10553"/>
                    <a:gd name="connsiteY51" fmla="*/ 3310 h 10000"/>
                    <a:gd name="connsiteX52" fmla="*/ 2415 w 10553"/>
                    <a:gd name="connsiteY52" fmla="*/ 2863 h 10000"/>
                    <a:gd name="connsiteX53" fmla="*/ 2217 w 10553"/>
                    <a:gd name="connsiteY53" fmla="*/ 2460 h 10000"/>
                    <a:gd name="connsiteX54" fmla="*/ 2034 w 10553"/>
                    <a:gd name="connsiteY54" fmla="*/ 2101 h 10000"/>
                    <a:gd name="connsiteX55" fmla="*/ 1837 w 10553"/>
                    <a:gd name="connsiteY55" fmla="*/ 1727 h 10000"/>
                    <a:gd name="connsiteX56" fmla="*/ 1642 w 10553"/>
                    <a:gd name="connsiteY56" fmla="*/ 1396 h 10000"/>
                    <a:gd name="connsiteX57" fmla="*/ 1445 w 10553"/>
                    <a:gd name="connsiteY57" fmla="*/ 1108 h 10000"/>
                    <a:gd name="connsiteX58" fmla="*/ 1236 w 10553"/>
                    <a:gd name="connsiteY58" fmla="*/ 836 h 10000"/>
                    <a:gd name="connsiteX59" fmla="*/ 1026 w 10553"/>
                    <a:gd name="connsiteY59" fmla="*/ 634 h 10000"/>
                    <a:gd name="connsiteX60" fmla="*/ 907 w 10553"/>
                    <a:gd name="connsiteY60" fmla="*/ 533 h 10000"/>
                    <a:gd name="connsiteX61" fmla="*/ 790 w 10553"/>
                    <a:gd name="connsiteY61" fmla="*/ 432 h 10000"/>
                    <a:gd name="connsiteX62" fmla="*/ 671 w 10553"/>
                    <a:gd name="connsiteY62" fmla="*/ 375 h 10000"/>
                    <a:gd name="connsiteX63" fmla="*/ 0 w 10553"/>
                    <a:gd name="connsiteY63" fmla="*/ 841 h 10000"/>
                    <a:gd name="connsiteX64" fmla="*/ 658 w 10553"/>
                    <a:gd name="connsiteY64" fmla="*/ 0 h 10000"/>
                    <a:gd name="connsiteX65" fmla="*/ 855 w 10553"/>
                    <a:gd name="connsiteY65" fmla="*/ 43 h 10000"/>
                    <a:gd name="connsiteX66" fmla="*/ 1039 w 10553"/>
                    <a:gd name="connsiteY66" fmla="*/ 115 h 10000"/>
                    <a:gd name="connsiteX67" fmla="*/ 1222 w 10553"/>
                    <a:gd name="connsiteY67" fmla="*/ 188 h 10000"/>
                    <a:gd name="connsiteX68" fmla="*/ 1392 w 10553"/>
                    <a:gd name="connsiteY68" fmla="*/ 274 h 10000"/>
                    <a:gd name="connsiteX69" fmla="*/ 1576 w 10553"/>
                    <a:gd name="connsiteY69" fmla="*/ 375 h 10000"/>
                    <a:gd name="connsiteX70" fmla="*/ 1734 w 10553"/>
                    <a:gd name="connsiteY70" fmla="*/ 461 h 10000"/>
                    <a:gd name="connsiteX71" fmla="*/ 1890 w 10553"/>
                    <a:gd name="connsiteY71" fmla="*/ 590 h 10000"/>
                    <a:gd name="connsiteX72" fmla="*/ 2060 w 10553"/>
                    <a:gd name="connsiteY72" fmla="*/ 720 h 10000"/>
                    <a:gd name="connsiteX73" fmla="*/ 2217 w 10553"/>
                    <a:gd name="connsiteY73" fmla="*/ 850 h 10000"/>
                    <a:gd name="connsiteX74" fmla="*/ 2520 w 10553"/>
                    <a:gd name="connsiteY74" fmla="*/ 1137 h 10000"/>
                    <a:gd name="connsiteX75" fmla="*/ 2795 w 10553"/>
                    <a:gd name="connsiteY75" fmla="*/ 1482 h 10000"/>
                    <a:gd name="connsiteX76" fmla="*/ 3056 w 10553"/>
                    <a:gd name="connsiteY76" fmla="*/ 1842 h 10000"/>
                    <a:gd name="connsiteX77" fmla="*/ 3306 w 10553"/>
                    <a:gd name="connsiteY77" fmla="*/ 2231 h 10000"/>
                    <a:gd name="connsiteX78" fmla="*/ 3555 w 10553"/>
                    <a:gd name="connsiteY78" fmla="*/ 2634 h 10000"/>
                    <a:gd name="connsiteX79" fmla="*/ 3778 w 10553"/>
                    <a:gd name="connsiteY79" fmla="*/ 3051 h 10000"/>
                    <a:gd name="connsiteX80" fmla="*/ 4014 w 10553"/>
                    <a:gd name="connsiteY80" fmla="*/ 3483 h 10000"/>
                    <a:gd name="connsiteX81" fmla="*/ 4223 w 10553"/>
                    <a:gd name="connsiteY81" fmla="*/ 3927 h 10000"/>
                    <a:gd name="connsiteX82" fmla="*/ 4615 w 10553"/>
                    <a:gd name="connsiteY82" fmla="*/ 4834 h 10000"/>
                    <a:gd name="connsiteX83" fmla="*/ 5389 w 10553"/>
                    <a:gd name="connsiteY83" fmla="*/ 6633 h 10000"/>
                    <a:gd name="connsiteX84" fmla="*/ 5756 w 10553"/>
                    <a:gd name="connsiteY84" fmla="*/ 7468 h 10000"/>
                    <a:gd name="connsiteX85" fmla="*/ 5952 w 10553"/>
                    <a:gd name="connsiteY85" fmla="*/ 7828 h 10000"/>
                    <a:gd name="connsiteX86" fmla="*/ 6138 w 10553"/>
                    <a:gd name="connsiteY86" fmla="*/ 8201 h 10000"/>
                    <a:gd name="connsiteX87" fmla="*/ 6346 w 10553"/>
                    <a:gd name="connsiteY87" fmla="*/ 8533 h 10000"/>
                    <a:gd name="connsiteX88" fmla="*/ 6543 w 10553"/>
                    <a:gd name="connsiteY88" fmla="*/ 8821 h 10000"/>
                    <a:gd name="connsiteX89" fmla="*/ 6739 w 10553"/>
                    <a:gd name="connsiteY89" fmla="*/ 9093 h 10000"/>
                    <a:gd name="connsiteX90" fmla="*/ 6961 w 10553"/>
                    <a:gd name="connsiteY90" fmla="*/ 9295 h 10000"/>
                    <a:gd name="connsiteX91" fmla="*/ 7080 w 10553"/>
                    <a:gd name="connsiteY91" fmla="*/ 9395 h 10000"/>
                    <a:gd name="connsiteX92" fmla="*/ 7184 w 10553"/>
                    <a:gd name="connsiteY92" fmla="*/ 9497 h 10000"/>
                    <a:gd name="connsiteX93" fmla="*/ 7303 w 10553"/>
                    <a:gd name="connsiteY93" fmla="*/ 9554 h 10000"/>
                    <a:gd name="connsiteX94" fmla="*/ 7422 w 10553"/>
                    <a:gd name="connsiteY94" fmla="*/ 9626 h 10000"/>
                    <a:gd name="connsiteX95" fmla="*/ 7539 w 10553"/>
                    <a:gd name="connsiteY95" fmla="*/ 9669 h 10000"/>
                    <a:gd name="connsiteX96" fmla="*/ 7670 w 10553"/>
                    <a:gd name="connsiteY96" fmla="*/ 9698 h 10000"/>
                    <a:gd name="connsiteX97" fmla="*/ 7802 w 10553"/>
                    <a:gd name="connsiteY97" fmla="*/ 9741 h 10000"/>
                    <a:gd name="connsiteX98" fmla="*/ 7919 w 10553"/>
                    <a:gd name="connsiteY98" fmla="*/ 9741 h 10000"/>
                    <a:gd name="connsiteX0" fmla="*/ 7960 w 10594"/>
                    <a:gd name="connsiteY0" fmla="*/ 9813 h 10072"/>
                    <a:gd name="connsiteX1" fmla="*/ 7960 w 10594"/>
                    <a:gd name="connsiteY1" fmla="*/ 9813 h 10072"/>
                    <a:gd name="connsiteX2" fmla="*/ 8130 w 10594"/>
                    <a:gd name="connsiteY2" fmla="*/ 9813 h 10072"/>
                    <a:gd name="connsiteX3" fmla="*/ 8261 w 10594"/>
                    <a:gd name="connsiteY3" fmla="*/ 9770 h 10072"/>
                    <a:gd name="connsiteX4" fmla="*/ 8405 w 10594"/>
                    <a:gd name="connsiteY4" fmla="*/ 9727 h 10072"/>
                    <a:gd name="connsiteX5" fmla="*/ 8549 w 10594"/>
                    <a:gd name="connsiteY5" fmla="*/ 9683 h 10072"/>
                    <a:gd name="connsiteX6" fmla="*/ 8682 w 10594"/>
                    <a:gd name="connsiteY6" fmla="*/ 9598 h 10072"/>
                    <a:gd name="connsiteX7" fmla="*/ 8812 w 10594"/>
                    <a:gd name="connsiteY7" fmla="*/ 9497 h 10072"/>
                    <a:gd name="connsiteX8" fmla="*/ 8930 w 10594"/>
                    <a:gd name="connsiteY8" fmla="*/ 9410 h 10072"/>
                    <a:gd name="connsiteX9" fmla="*/ 9060 w 10594"/>
                    <a:gd name="connsiteY9" fmla="*/ 9281 h 10072"/>
                    <a:gd name="connsiteX10" fmla="*/ 9205 w 10594"/>
                    <a:gd name="connsiteY10" fmla="*/ 9151 h 10072"/>
                    <a:gd name="connsiteX11" fmla="*/ 9323 w 10594"/>
                    <a:gd name="connsiteY11" fmla="*/ 9008 h 10072"/>
                    <a:gd name="connsiteX12" fmla="*/ 9558 w 10594"/>
                    <a:gd name="connsiteY12" fmla="*/ 8676 h 10072"/>
                    <a:gd name="connsiteX13" fmla="*/ 9795 w 10594"/>
                    <a:gd name="connsiteY13" fmla="*/ 8303 h 10072"/>
                    <a:gd name="connsiteX14" fmla="*/ 10004 w 10594"/>
                    <a:gd name="connsiteY14" fmla="*/ 7900 h 10072"/>
                    <a:gd name="connsiteX15" fmla="*/ 10306 w 10594"/>
                    <a:gd name="connsiteY15" fmla="*/ 8346 h 10072"/>
                    <a:gd name="connsiteX16" fmla="*/ 10594 w 10594"/>
                    <a:gd name="connsiteY16" fmla="*/ 8763 h 10072"/>
                    <a:gd name="connsiteX17" fmla="*/ 10319 w 10594"/>
                    <a:gd name="connsiteY17" fmla="*/ 9051 h 10072"/>
                    <a:gd name="connsiteX18" fmla="*/ 10044 w 10594"/>
                    <a:gd name="connsiteY18" fmla="*/ 9310 h 10072"/>
                    <a:gd name="connsiteX19" fmla="*/ 9728 w 10594"/>
                    <a:gd name="connsiteY19" fmla="*/ 9539 h 10072"/>
                    <a:gd name="connsiteX20" fmla="*/ 9585 w 10594"/>
                    <a:gd name="connsiteY20" fmla="*/ 9626 h 10072"/>
                    <a:gd name="connsiteX21" fmla="*/ 9415 w 10594"/>
                    <a:gd name="connsiteY21" fmla="*/ 9727 h 10072"/>
                    <a:gd name="connsiteX22" fmla="*/ 9245 w 10594"/>
                    <a:gd name="connsiteY22" fmla="*/ 9813 h 10072"/>
                    <a:gd name="connsiteX23" fmla="*/ 9087 w 10594"/>
                    <a:gd name="connsiteY23" fmla="*/ 9870 h 10072"/>
                    <a:gd name="connsiteX24" fmla="*/ 8904 w 10594"/>
                    <a:gd name="connsiteY24" fmla="*/ 9942 h 10072"/>
                    <a:gd name="connsiteX25" fmla="*/ 8734 w 10594"/>
                    <a:gd name="connsiteY25" fmla="*/ 9986 h 10072"/>
                    <a:gd name="connsiteX26" fmla="*/ 8549 w 10594"/>
                    <a:gd name="connsiteY26" fmla="*/ 10015 h 10072"/>
                    <a:gd name="connsiteX27" fmla="*/ 8366 w 10594"/>
                    <a:gd name="connsiteY27" fmla="*/ 10043 h 10072"/>
                    <a:gd name="connsiteX28" fmla="*/ 8169 w 10594"/>
                    <a:gd name="connsiteY28" fmla="*/ 10072 h 10072"/>
                    <a:gd name="connsiteX29" fmla="*/ 7960 w 10594"/>
                    <a:gd name="connsiteY29" fmla="*/ 10072 h 10072"/>
                    <a:gd name="connsiteX30" fmla="*/ 7751 w 10594"/>
                    <a:gd name="connsiteY30" fmla="*/ 10072 h 10072"/>
                    <a:gd name="connsiteX31" fmla="*/ 7554 w 10594"/>
                    <a:gd name="connsiteY31" fmla="*/ 10029 h 10072"/>
                    <a:gd name="connsiteX32" fmla="*/ 7344 w 10594"/>
                    <a:gd name="connsiteY32" fmla="*/ 10001 h 10072"/>
                    <a:gd name="connsiteX33" fmla="*/ 7147 w 10594"/>
                    <a:gd name="connsiteY33" fmla="*/ 9958 h 10072"/>
                    <a:gd name="connsiteX34" fmla="*/ 6964 w 10594"/>
                    <a:gd name="connsiteY34" fmla="*/ 9884 h 10072"/>
                    <a:gd name="connsiteX35" fmla="*/ 6780 w 10594"/>
                    <a:gd name="connsiteY35" fmla="*/ 9827 h 10072"/>
                    <a:gd name="connsiteX36" fmla="*/ 6610 w 10594"/>
                    <a:gd name="connsiteY36" fmla="*/ 9727 h 10072"/>
                    <a:gd name="connsiteX37" fmla="*/ 6427 w 10594"/>
                    <a:gd name="connsiteY37" fmla="*/ 9626 h 10072"/>
                    <a:gd name="connsiteX38" fmla="*/ 6269 w 10594"/>
                    <a:gd name="connsiteY38" fmla="*/ 9539 h 10072"/>
                    <a:gd name="connsiteX39" fmla="*/ 6085 w 10594"/>
                    <a:gd name="connsiteY39" fmla="*/ 9410 h 10072"/>
                    <a:gd name="connsiteX40" fmla="*/ 5941 w 10594"/>
                    <a:gd name="connsiteY40" fmla="*/ 9296 h 10072"/>
                    <a:gd name="connsiteX41" fmla="*/ 5785 w 10594"/>
                    <a:gd name="connsiteY41" fmla="*/ 9151 h 10072"/>
                    <a:gd name="connsiteX42" fmla="*/ 5483 w 10594"/>
                    <a:gd name="connsiteY42" fmla="*/ 8849 h 10072"/>
                    <a:gd name="connsiteX43" fmla="*/ 5208 w 10594"/>
                    <a:gd name="connsiteY43" fmla="*/ 8518 h 10072"/>
                    <a:gd name="connsiteX44" fmla="*/ 4947 w 10594"/>
                    <a:gd name="connsiteY44" fmla="*/ 8158 h 10072"/>
                    <a:gd name="connsiteX45" fmla="*/ 4696 w 10594"/>
                    <a:gd name="connsiteY45" fmla="*/ 7769 h 10072"/>
                    <a:gd name="connsiteX46" fmla="*/ 4448 w 10594"/>
                    <a:gd name="connsiteY46" fmla="*/ 7367 h 10072"/>
                    <a:gd name="connsiteX47" fmla="*/ 4225 w 10594"/>
                    <a:gd name="connsiteY47" fmla="*/ 6950 h 10072"/>
                    <a:gd name="connsiteX48" fmla="*/ 4003 w 10594"/>
                    <a:gd name="connsiteY48" fmla="*/ 6518 h 10072"/>
                    <a:gd name="connsiteX49" fmla="*/ 3793 w 10594"/>
                    <a:gd name="connsiteY49" fmla="*/ 6072 h 10072"/>
                    <a:gd name="connsiteX50" fmla="*/ 3386 w 10594"/>
                    <a:gd name="connsiteY50" fmla="*/ 5166 h 10072"/>
                    <a:gd name="connsiteX51" fmla="*/ 2626 w 10594"/>
                    <a:gd name="connsiteY51" fmla="*/ 3382 h 10072"/>
                    <a:gd name="connsiteX52" fmla="*/ 2456 w 10594"/>
                    <a:gd name="connsiteY52" fmla="*/ 2935 h 10072"/>
                    <a:gd name="connsiteX53" fmla="*/ 2258 w 10594"/>
                    <a:gd name="connsiteY53" fmla="*/ 2532 h 10072"/>
                    <a:gd name="connsiteX54" fmla="*/ 2075 w 10594"/>
                    <a:gd name="connsiteY54" fmla="*/ 2173 h 10072"/>
                    <a:gd name="connsiteX55" fmla="*/ 1878 w 10594"/>
                    <a:gd name="connsiteY55" fmla="*/ 1799 h 10072"/>
                    <a:gd name="connsiteX56" fmla="*/ 1683 w 10594"/>
                    <a:gd name="connsiteY56" fmla="*/ 1468 h 10072"/>
                    <a:gd name="connsiteX57" fmla="*/ 1486 w 10594"/>
                    <a:gd name="connsiteY57" fmla="*/ 1180 h 10072"/>
                    <a:gd name="connsiteX58" fmla="*/ 1277 w 10594"/>
                    <a:gd name="connsiteY58" fmla="*/ 908 h 10072"/>
                    <a:gd name="connsiteX59" fmla="*/ 1067 w 10594"/>
                    <a:gd name="connsiteY59" fmla="*/ 706 h 10072"/>
                    <a:gd name="connsiteX60" fmla="*/ 948 w 10594"/>
                    <a:gd name="connsiteY60" fmla="*/ 605 h 10072"/>
                    <a:gd name="connsiteX61" fmla="*/ 831 w 10594"/>
                    <a:gd name="connsiteY61" fmla="*/ 504 h 10072"/>
                    <a:gd name="connsiteX62" fmla="*/ 712 w 10594"/>
                    <a:gd name="connsiteY62" fmla="*/ 447 h 10072"/>
                    <a:gd name="connsiteX63" fmla="*/ 41 w 10594"/>
                    <a:gd name="connsiteY63" fmla="*/ 913 h 10072"/>
                    <a:gd name="connsiteX64" fmla="*/ 7 w 10594"/>
                    <a:gd name="connsiteY64" fmla="*/ 0 h 10072"/>
                    <a:gd name="connsiteX65" fmla="*/ 896 w 10594"/>
                    <a:gd name="connsiteY65" fmla="*/ 115 h 10072"/>
                    <a:gd name="connsiteX66" fmla="*/ 1080 w 10594"/>
                    <a:gd name="connsiteY66" fmla="*/ 187 h 10072"/>
                    <a:gd name="connsiteX67" fmla="*/ 1263 w 10594"/>
                    <a:gd name="connsiteY67" fmla="*/ 260 h 10072"/>
                    <a:gd name="connsiteX68" fmla="*/ 1433 w 10594"/>
                    <a:gd name="connsiteY68" fmla="*/ 346 h 10072"/>
                    <a:gd name="connsiteX69" fmla="*/ 1617 w 10594"/>
                    <a:gd name="connsiteY69" fmla="*/ 447 h 10072"/>
                    <a:gd name="connsiteX70" fmla="*/ 1775 w 10594"/>
                    <a:gd name="connsiteY70" fmla="*/ 533 h 10072"/>
                    <a:gd name="connsiteX71" fmla="*/ 1931 w 10594"/>
                    <a:gd name="connsiteY71" fmla="*/ 662 h 10072"/>
                    <a:gd name="connsiteX72" fmla="*/ 2101 w 10594"/>
                    <a:gd name="connsiteY72" fmla="*/ 792 h 10072"/>
                    <a:gd name="connsiteX73" fmla="*/ 2258 w 10594"/>
                    <a:gd name="connsiteY73" fmla="*/ 922 h 10072"/>
                    <a:gd name="connsiteX74" fmla="*/ 2561 w 10594"/>
                    <a:gd name="connsiteY74" fmla="*/ 1209 h 10072"/>
                    <a:gd name="connsiteX75" fmla="*/ 2836 w 10594"/>
                    <a:gd name="connsiteY75" fmla="*/ 1554 h 10072"/>
                    <a:gd name="connsiteX76" fmla="*/ 3097 w 10594"/>
                    <a:gd name="connsiteY76" fmla="*/ 1914 h 10072"/>
                    <a:gd name="connsiteX77" fmla="*/ 3347 w 10594"/>
                    <a:gd name="connsiteY77" fmla="*/ 2303 h 10072"/>
                    <a:gd name="connsiteX78" fmla="*/ 3596 w 10594"/>
                    <a:gd name="connsiteY78" fmla="*/ 2706 h 10072"/>
                    <a:gd name="connsiteX79" fmla="*/ 3819 w 10594"/>
                    <a:gd name="connsiteY79" fmla="*/ 3123 h 10072"/>
                    <a:gd name="connsiteX80" fmla="*/ 4055 w 10594"/>
                    <a:gd name="connsiteY80" fmla="*/ 3555 h 10072"/>
                    <a:gd name="connsiteX81" fmla="*/ 4264 w 10594"/>
                    <a:gd name="connsiteY81" fmla="*/ 3999 h 10072"/>
                    <a:gd name="connsiteX82" fmla="*/ 4656 w 10594"/>
                    <a:gd name="connsiteY82" fmla="*/ 4906 h 10072"/>
                    <a:gd name="connsiteX83" fmla="*/ 5430 w 10594"/>
                    <a:gd name="connsiteY83" fmla="*/ 6705 h 10072"/>
                    <a:gd name="connsiteX84" fmla="*/ 5797 w 10594"/>
                    <a:gd name="connsiteY84" fmla="*/ 7540 h 10072"/>
                    <a:gd name="connsiteX85" fmla="*/ 5993 w 10594"/>
                    <a:gd name="connsiteY85" fmla="*/ 7900 h 10072"/>
                    <a:gd name="connsiteX86" fmla="*/ 6179 w 10594"/>
                    <a:gd name="connsiteY86" fmla="*/ 8273 h 10072"/>
                    <a:gd name="connsiteX87" fmla="*/ 6387 w 10594"/>
                    <a:gd name="connsiteY87" fmla="*/ 8605 h 10072"/>
                    <a:gd name="connsiteX88" fmla="*/ 6584 w 10594"/>
                    <a:gd name="connsiteY88" fmla="*/ 8893 h 10072"/>
                    <a:gd name="connsiteX89" fmla="*/ 6780 w 10594"/>
                    <a:gd name="connsiteY89" fmla="*/ 9165 h 10072"/>
                    <a:gd name="connsiteX90" fmla="*/ 7002 w 10594"/>
                    <a:gd name="connsiteY90" fmla="*/ 9367 h 10072"/>
                    <a:gd name="connsiteX91" fmla="*/ 7121 w 10594"/>
                    <a:gd name="connsiteY91" fmla="*/ 9467 h 10072"/>
                    <a:gd name="connsiteX92" fmla="*/ 7225 w 10594"/>
                    <a:gd name="connsiteY92" fmla="*/ 9569 h 10072"/>
                    <a:gd name="connsiteX93" fmla="*/ 7344 w 10594"/>
                    <a:gd name="connsiteY93" fmla="*/ 9626 h 10072"/>
                    <a:gd name="connsiteX94" fmla="*/ 7463 w 10594"/>
                    <a:gd name="connsiteY94" fmla="*/ 9698 h 10072"/>
                    <a:gd name="connsiteX95" fmla="*/ 7580 w 10594"/>
                    <a:gd name="connsiteY95" fmla="*/ 9741 h 10072"/>
                    <a:gd name="connsiteX96" fmla="*/ 7711 w 10594"/>
                    <a:gd name="connsiteY96" fmla="*/ 9770 h 10072"/>
                    <a:gd name="connsiteX97" fmla="*/ 7843 w 10594"/>
                    <a:gd name="connsiteY97" fmla="*/ 9813 h 10072"/>
                    <a:gd name="connsiteX98" fmla="*/ 7960 w 10594"/>
                    <a:gd name="connsiteY98" fmla="*/ 9813 h 10072"/>
                    <a:gd name="connsiteX0" fmla="*/ 8265 w 10899"/>
                    <a:gd name="connsiteY0" fmla="*/ 9813 h 10072"/>
                    <a:gd name="connsiteX1" fmla="*/ 8265 w 10899"/>
                    <a:gd name="connsiteY1" fmla="*/ 9813 h 10072"/>
                    <a:gd name="connsiteX2" fmla="*/ 8435 w 10899"/>
                    <a:gd name="connsiteY2" fmla="*/ 9813 h 10072"/>
                    <a:gd name="connsiteX3" fmla="*/ 8566 w 10899"/>
                    <a:gd name="connsiteY3" fmla="*/ 9770 h 10072"/>
                    <a:gd name="connsiteX4" fmla="*/ 8710 w 10899"/>
                    <a:gd name="connsiteY4" fmla="*/ 9727 h 10072"/>
                    <a:gd name="connsiteX5" fmla="*/ 8854 w 10899"/>
                    <a:gd name="connsiteY5" fmla="*/ 9683 h 10072"/>
                    <a:gd name="connsiteX6" fmla="*/ 8987 w 10899"/>
                    <a:gd name="connsiteY6" fmla="*/ 9598 h 10072"/>
                    <a:gd name="connsiteX7" fmla="*/ 9117 w 10899"/>
                    <a:gd name="connsiteY7" fmla="*/ 9497 h 10072"/>
                    <a:gd name="connsiteX8" fmla="*/ 9235 w 10899"/>
                    <a:gd name="connsiteY8" fmla="*/ 9410 h 10072"/>
                    <a:gd name="connsiteX9" fmla="*/ 9365 w 10899"/>
                    <a:gd name="connsiteY9" fmla="*/ 9281 h 10072"/>
                    <a:gd name="connsiteX10" fmla="*/ 9510 w 10899"/>
                    <a:gd name="connsiteY10" fmla="*/ 9151 h 10072"/>
                    <a:gd name="connsiteX11" fmla="*/ 9628 w 10899"/>
                    <a:gd name="connsiteY11" fmla="*/ 9008 h 10072"/>
                    <a:gd name="connsiteX12" fmla="*/ 9863 w 10899"/>
                    <a:gd name="connsiteY12" fmla="*/ 8676 h 10072"/>
                    <a:gd name="connsiteX13" fmla="*/ 10100 w 10899"/>
                    <a:gd name="connsiteY13" fmla="*/ 8303 h 10072"/>
                    <a:gd name="connsiteX14" fmla="*/ 10309 w 10899"/>
                    <a:gd name="connsiteY14" fmla="*/ 7900 h 10072"/>
                    <a:gd name="connsiteX15" fmla="*/ 10611 w 10899"/>
                    <a:gd name="connsiteY15" fmla="*/ 8346 h 10072"/>
                    <a:gd name="connsiteX16" fmla="*/ 10899 w 10899"/>
                    <a:gd name="connsiteY16" fmla="*/ 8763 h 10072"/>
                    <a:gd name="connsiteX17" fmla="*/ 10624 w 10899"/>
                    <a:gd name="connsiteY17" fmla="*/ 9051 h 10072"/>
                    <a:gd name="connsiteX18" fmla="*/ 10349 w 10899"/>
                    <a:gd name="connsiteY18" fmla="*/ 9310 h 10072"/>
                    <a:gd name="connsiteX19" fmla="*/ 10033 w 10899"/>
                    <a:gd name="connsiteY19" fmla="*/ 9539 h 10072"/>
                    <a:gd name="connsiteX20" fmla="*/ 9890 w 10899"/>
                    <a:gd name="connsiteY20" fmla="*/ 9626 h 10072"/>
                    <a:gd name="connsiteX21" fmla="*/ 9720 w 10899"/>
                    <a:gd name="connsiteY21" fmla="*/ 9727 h 10072"/>
                    <a:gd name="connsiteX22" fmla="*/ 9550 w 10899"/>
                    <a:gd name="connsiteY22" fmla="*/ 9813 h 10072"/>
                    <a:gd name="connsiteX23" fmla="*/ 9392 w 10899"/>
                    <a:gd name="connsiteY23" fmla="*/ 9870 h 10072"/>
                    <a:gd name="connsiteX24" fmla="*/ 9209 w 10899"/>
                    <a:gd name="connsiteY24" fmla="*/ 9942 h 10072"/>
                    <a:gd name="connsiteX25" fmla="*/ 9039 w 10899"/>
                    <a:gd name="connsiteY25" fmla="*/ 9986 h 10072"/>
                    <a:gd name="connsiteX26" fmla="*/ 8854 w 10899"/>
                    <a:gd name="connsiteY26" fmla="*/ 10015 h 10072"/>
                    <a:gd name="connsiteX27" fmla="*/ 8671 w 10899"/>
                    <a:gd name="connsiteY27" fmla="*/ 10043 h 10072"/>
                    <a:gd name="connsiteX28" fmla="*/ 8474 w 10899"/>
                    <a:gd name="connsiteY28" fmla="*/ 10072 h 10072"/>
                    <a:gd name="connsiteX29" fmla="*/ 8265 w 10899"/>
                    <a:gd name="connsiteY29" fmla="*/ 10072 h 10072"/>
                    <a:gd name="connsiteX30" fmla="*/ 8056 w 10899"/>
                    <a:gd name="connsiteY30" fmla="*/ 10072 h 10072"/>
                    <a:gd name="connsiteX31" fmla="*/ 7859 w 10899"/>
                    <a:gd name="connsiteY31" fmla="*/ 10029 h 10072"/>
                    <a:gd name="connsiteX32" fmla="*/ 7649 w 10899"/>
                    <a:gd name="connsiteY32" fmla="*/ 10001 h 10072"/>
                    <a:gd name="connsiteX33" fmla="*/ 7452 w 10899"/>
                    <a:gd name="connsiteY33" fmla="*/ 9958 h 10072"/>
                    <a:gd name="connsiteX34" fmla="*/ 7269 w 10899"/>
                    <a:gd name="connsiteY34" fmla="*/ 9884 h 10072"/>
                    <a:gd name="connsiteX35" fmla="*/ 7085 w 10899"/>
                    <a:gd name="connsiteY35" fmla="*/ 9827 h 10072"/>
                    <a:gd name="connsiteX36" fmla="*/ 6915 w 10899"/>
                    <a:gd name="connsiteY36" fmla="*/ 9727 h 10072"/>
                    <a:gd name="connsiteX37" fmla="*/ 6732 w 10899"/>
                    <a:gd name="connsiteY37" fmla="*/ 9626 h 10072"/>
                    <a:gd name="connsiteX38" fmla="*/ 6574 w 10899"/>
                    <a:gd name="connsiteY38" fmla="*/ 9539 h 10072"/>
                    <a:gd name="connsiteX39" fmla="*/ 6390 w 10899"/>
                    <a:gd name="connsiteY39" fmla="*/ 9410 h 10072"/>
                    <a:gd name="connsiteX40" fmla="*/ 6246 w 10899"/>
                    <a:gd name="connsiteY40" fmla="*/ 9296 h 10072"/>
                    <a:gd name="connsiteX41" fmla="*/ 6090 w 10899"/>
                    <a:gd name="connsiteY41" fmla="*/ 9151 h 10072"/>
                    <a:gd name="connsiteX42" fmla="*/ 5788 w 10899"/>
                    <a:gd name="connsiteY42" fmla="*/ 8849 h 10072"/>
                    <a:gd name="connsiteX43" fmla="*/ 5513 w 10899"/>
                    <a:gd name="connsiteY43" fmla="*/ 8518 h 10072"/>
                    <a:gd name="connsiteX44" fmla="*/ 5252 w 10899"/>
                    <a:gd name="connsiteY44" fmla="*/ 8158 h 10072"/>
                    <a:gd name="connsiteX45" fmla="*/ 5001 w 10899"/>
                    <a:gd name="connsiteY45" fmla="*/ 7769 h 10072"/>
                    <a:gd name="connsiteX46" fmla="*/ 4753 w 10899"/>
                    <a:gd name="connsiteY46" fmla="*/ 7367 h 10072"/>
                    <a:gd name="connsiteX47" fmla="*/ 4530 w 10899"/>
                    <a:gd name="connsiteY47" fmla="*/ 6950 h 10072"/>
                    <a:gd name="connsiteX48" fmla="*/ 4308 w 10899"/>
                    <a:gd name="connsiteY48" fmla="*/ 6518 h 10072"/>
                    <a:gd name="connsiteX49" fmla="*/ 4098 w 10899"/>
                    <a:gd name="connsiteY49" fmla="*/ 6072 h 10072"/>
                    <a:gd name="connsiteX50" fmla="*/ 3691 w 10899"/>
                    <a:gd name="connsiteY50" fmla="*/ 5166 h 10072"/>
                    <a:gd name="connsiteX51" fmla="*/ 2931 w 10899"/>
                    <a:gd name="connsiteY51" fmla="*/ 3382 h 10072"/>
                    <a:gd name="connsiteX52" fmla="*/ 2761 w 10899"/>
                    <a:gd name="connsiteY52" fmla="*/ 2935 h 10072"/>
                    <a:gd name="connsiteX53" fmla="*/ 2563 w 10899"/>
                    <a:gd name="connsiteY53" fmla="*/ 2532 h 10072"/>
                    <a:gd name="connsiteX54" fmla="*/ 2380 w 10899"/>
                    <a:gd name="connsiteY54" fmla="*/ 2173 h 10072"/>
                    <a:gd name="connsiteX55" fmla="*/ 2183 w 10899"/>
                    <a:gd name="connsiteY55" fmla="*/ 1799 h 10072"/>
                    <a:gd name="connsiteX56" fmla="*/ 1988 w 10899"/>
                    <a:gd name="connsiteY56" fmla="*/ 1468 h 10072"/>
                    <a:gd name="connsiteX57" fmla="*/ 1791 w 10899"/>
                    <a:gd name="connsiteY57" fmla="*/ 1180 h 10072"/>
                    <a:gd name="connsiteX58" fmla="*/ 1582 w 10899"/>
                    <a:gd name="connsiteY58" fmla="*/ 908 h 10072"/>
                    <a:gd name="connsiteX59" fmla="*/ 1372 w 10899"/>
                    <a:gd name="connsiteY59" fmla="*/ 706 h 10072"/>
                    <a:gd name="connsiteX60" fmla="*/ 1253 w 10899"/>
                    <a:gd name="connsiteY60" fmla="*/ 605 h 10072"/>
                    <a:gd name="connsiteX61" fmla="*/ 1136 w 10899"/>
                    <a:gd name="connsiteY61" fmla="*/ 504 h 10072"/>
                    <a:gd name="connsiteX62" fmla="*/ 1017 w 10899"/>
                    <a:gd name="connsiteY62" fmla="*/ 447 h 10072"/>
                    <a:gd name="connsiteX63" fmla="*/ 0 w 10899"/>
                    <a:gd name="connsiteY63" fmla="*/ 626 h 10072"/>
                    <a:gd name="connsiteX64" fmla="*/ 312 w 10899"/>
                    <a:gd name="connsiteY64" fmla="*/ 0 h 10072"/>
                    <a:gd name="connsiteX65" fmla="*/ 1201 w 10899"/>
                    <a:gd name="connsiteY65" fmla="*/ 115 h 10072"/>
                    <a:gd name="connsiteX66" fmla="*/ 1385 w 10899"/>
                    <a:gd name="connsiteY66" fmla="*/ 187 h 10072"/>
                    <a:gd name="connsiteX67" fmla="*/ 1568 w 10899"/>
                    <a:gd name="connsiteY67" fmla="*/ 260 h 10072"/>
                    <a:gd name="connsiteX68" fmla="*/ 1738 w 10899"/>
                    <a:gd name="connsiteY68" fmla="*/ 346 h 10072"/>
                    <a:gd name="connsiteX69" fmla="*/ 1922 w 10899"/>
                    <a:gd name="connsiteY69" fmla="*/ 447 h 10072"/>
                    <a:gd name="connsiteX70" fmla="*/ 2080 w 10899"/>
                    <a:gd name="connsiteY70" fmla="*/ 533 h 10072"/>
                    <a:gd name="connsiteX71" fmla="*/ 2236 w 10899"/>
                    <a:gd name="connsiteY71" fmla="*/ 662 h 10072"/>
                    <a:gd name="connsiteX72" fmla="*/ 2406 w 10899"/>
                    <a:gd name="connsiteY72" fmla="*/ 792 h 10072"/>
                    <a:gd name="connsiteX73" fmla="*/ 2563 w 10899"/>
                    <a:gd name="connsiteY73" fmla="*/ 922 h 10072"/>
                    <a:gd name="connsiteX74" fmla="*/ 2866 w 10899"/>
                    <a:gd name="connsiteY74" fmla="*/ 1209 h 10072"/>
                    <a:gd name="connsiteX75" fmla="*/ 3141 w 10899"/>
                    <a:gd name="connsiteY75" fmla="*/ 1554 h 10072"/>
                    <a:gd name="connsiteX76" fmla="*/ 3402 w 10899"/>
                    <a:gd name="connsiteY76" fmla="*/ 1914 h 10072"/>
                    <a:gd name="connsiteX77" fmla="*/ 3652 w 10899"/>
                    <a:gd name="connsiteY77" fmla="*/ 2303 h 10072"/>
                    <a:gd name="connsiteX78" fmla="*/ 3901 w 10899"/>
                    <a:gd name="connsiteY78" fmla="*/ 2706 h 10072"/>
                    <a:gd name="connsiteX79" fmla="*/ 4124 w 10899"/>
                    <a:gd name="connsiteY79" fmla="*/ 3123 h 10072"/>
                    <a:gd name="connsiteX80" fmla="*/ 4360 w 10899"/>
                    <a:gd name="connsiteY80" fmla="*/ 3555 h 10072"/>
                    <a:gd name="connsiteX81" fmla="*/ 4569 w 10899"/>
                    <a:gd name="connsiteY81" fmla="*/ 3999 h 10072"/>
                    <a:gd name="connsiteX82" fmla="*/ 4961 w 10899"/>
                    <a:gd name="connsiteY82" fmla="*/ 4906 h 10072"/>
                    <a:gd name="connsiteX83" fmla="*/ 5735 w 10899"/>
                    <a:gd name="connsiteY83" fmla="*/ 6705 h 10072"/>
                    <a:gd name="connsiteX84" fmla="*/ 6102 w 10899"/>
                    <a:gd name="connsiteY84" fmla="*/ 7540 h 10072"/>
                    <a:gd name="connsiteX85" fmla="*/ 6298 w 10899"/>
                    <a:gd name="connsiteY85" fmla="*/ 7900 h 10072"/>
                    <a:gd name="connsiteX86" fmla="*/ 6484 w 10899"/>
                    <a:gd name="connsiteY86" fmla="*/ 8273 h 10072"/>
                    <a:gd name="connsiteX87" fmla="*/ 6692 w 10899"/>
                    <a:gd name="connsiteY87" fmla="*/ 8605 h 10072"/>
                    <a:gd name="connsiteX88" fmla="*/ 6889 w 10899"/>
                    <a:gd name="connsiteY88" fmla="*/ 8893 h 10072"/>
                    <a:gd name="connsiteX89" fmla="*/ 7085 w 10899"/>
                    <a:gd name="connsiteY89" fmla="*/ 9165 h 10072"/>
                    <a:gd name="connsiteX90" fmla="*/ 7307 w 10899"/>
                    <a:gd name="connsiteY90" fmla="*/ 9367 h 10072"/>
                    <a:gd name="connsiteX91" fmla="*/ 7426 w 10899"/>
                    <a:gd name="connsiteY91" fmla="*/ 9467 h 10072"/>
                    <a:gd name="connsiteX92" fmla="*/ 7530 w 10899"/>
                    <a:gd name="connsiteY92" fmla="*/ 9569 h 10072"/>
                    <a:gd name="connsiteX93" fmla="*/ 7649 w 10899"/>
                    <a:gd name="connsiteY93" fmla="*/ 9626 h 10072"/>
                    <a:gd name="connsiteX94" fmla="*/ 7768 w 10899"/>
                    <a:gd name="connsiteY94" fmla="*/ 9698 h 10072"/>
                    <a:gd name="connsiteX95" fmla="*/ 7885 w 10899"/>
                    <a:gd name="connsiteY95" fmla="*/ 9741 h 10072"/>
                    <a:gd name="connsiteX96" fmla="*/ 8016 w 10899"/>
                    <a:gd name="connsiteY96" fmla="*/ 9770 h 10072"/>
                    <a:gd name="connsiteX97" fmla="*/ 8148 w 10899"/>
                    <a:gd name="connsiteY97" fmla="*/ 9813 h 10072"/>
                    <a:gd name="connsiteX98" fmla="*/ 8265 w 10899"/>
                    <a:gd name="connsiteY98" fmla="*/ 9813 h 10072"/>
                    <a:gd name="connsiteX0" fmla="*/ 7956 w 10590"/>
                    <a:gd name="connsiteY0" fmla="*/ 9813 h 10072"/>
                    <a:gd name="connsiteX1" fmla="*/ 7956 w 10590"/>
                    <a:gd name="connsiteY1" fmla="*/ 9813 h 10072"/>
                    <a:gd name="connsiteX2" fmla="*/ 8126 w 10590"/>
                    <a:gd name="connsiteY2" fmla="*/ 9813 h 10072"/>
                    <a:gd name="connsiteX3" fmla="*/ 8257 w 10590"/>
                    <a:gd name="connsiteY3" fmla="*/ 9770 h 10072"/>
                    <a:gd name="connsiteX4" fmla="*/ 8401 w 10590"/>
                    <a:gd name="connsiteY4" fmla="*/ 9727 h 10072"/>
                    <a:gd name="connsiteX5" fmla="*/ 8545 w 10590"/>
                    <a:gd name="connsiteY5" fmla="*/ 9683 h 10072"/>
                    <a:gd name="connsiteX6" fmla="*/ 8678 w 10590"/>
                    <a:gd name="connsiteY6" fmla="*/ 9598 h 10072"/>
                    <a:gd name="connsiteX7" fmla="*/ 8808 w 10590"/>
                    <a:gd name="connsiteY7" fmla="*/ 9497 h 10072"/>
                    <a:gd name="connsiteX8" fmla="*/ 8926 w 10590"/>
                    <a:gd name="connsiteY8" fmla="*/ 9410 h 10072"/>
                    <a:gd name="connsiteX9" fmla="*/ 9056 w 10590"/>
                    <a:gd name="connsiteY9" fmla="*/ 9281 h 10072"/>
                    <a:gd name="connsiteX10" fmla="*/ 9201 w 10590"/>
                    <a:gd name="connsiteY10" fmla="*/ 9151 h 10072"/>
                    <a:gd name="connsiteX11" fmla="*/ 9319 w 10590"/>
                    <a:gd name="connsiteY11" fmla="*/ 9008 h 10072"/>
                    <a:gd name="connsiteX12" fmla="*/ 9554 w 10590"/>
                    <a:gd name="connsiteY12" fmla="*/ 8676 h 10072"/>
                    <a:gd name="connsiteX13" fmla="*/ 9791 w 10590"/>
                    <a:gd name="connsiteY13" fmla="*/ 8303 h 10072"/>
                    <a:gd name="connsiteX14" fmla="*/ 10000 w 10590"/>
                    <a:gd name="connsiteY14" fmla="*/ 7900 h 10072"/>
                    <a:gd name="connsiteX15" fmla="*/ 10302 w 10590"/>
                    <a:gd name="connsiteY15" fmla="*/ 8346 h 10072"/>
                    <a:gd name="connsiteX16" fmla="*/ 10590 w 10590"/>
                    <a:gd name="connsiteY16" fmla="*/ 8763 h 10072"/>
                    <a:gd name="connsiteX17" fmla="*/ 10315 w 10590"/>
                    <a:gd name="connsiteY17" fmla="*/ 9051 h 10072"/>
                    <a:gd name="connsiteX18" fmla="*/ 10040 w 10590"/>
                    <a:gd name="connsiteY18" fmla="*/ 9310 h 10072"/>
                    <a:gd name="connsiteX19" fmla="*/ 9724 w 10590"/>
                    <a:gd name="connsiteY19" fmla="*/ 9539 h 10072"/>
                    <a:gd name="connsiteX20" fmla="*/ 9581 w 10590"/>
                    <a:gd name="connsiteY20" fmla="*/ 9626 h 10072"/>
                    <a:gd name="connsiteX21" fmla="*/ 9411 w 10590"/>
                    <a:gd name="connsiteY21" fmla="*/ 9727 h 10072"/>
                    <a:gd name="connsiteX22" fmla="*/ 9241 w 10590"/>
                    <a:gd name="connsiteY22" fmla="*/ 9813 h 10072"/>
                    <a:gd name="connsiteX23" fmla="*/ 9083 w 10590"/>
                    <a:gd name="connsiteY23" fmla="*/ 9870 h 10072"/>
                    <a:gd name="connsiteX24" fmla="*/ 8900 w 10590"/>
                    <a:gd name="connsiteY24" fmla="*/ 9942 h 10072"/>
                    <a:gd name="connsiteX25" fmla="*/ 8730 w 10590"/>
                    <a:gd name="connsiteY25" fmla="*/ 9986 h 10072"/>
                    <a:gd name="connsiteX26" fmla="*/ 8545 w 10590"/>
                    <a:gd name="connsiteY26" fmla="*/ 10015 h 10072"/>
                    <a:gd name="connsiteX27" fmla="*/ 8362 w 10590"/>
                    <a:gd name="connsiteY27" fmla="*/ 10043 h 10072"/>
                    <a:gd name="connsiteX28" fmla="*/ 8165 w 10590"/>
                    <a:gd name="connsiteY28" fmla="*/ 10072 h 10072"/>
                    <a:gd name="connsiteX29" fmla="*/ 7956 w 10590"/>
                    <a:gd name="connsiteY29" fmla="*/ 10072 h 10072"/>
                    <a:gd name="connsiteX30" fmla="*/ 7747 w 10590"/>
                    <a:gd name="connsiteY30" fmla="*/ 10072 h 10072"/>
                    <a:gd name="connsiteX31" fmla="*/ 7550 w 10590"/>
                    <a:gd name="connsiteY31" fmla="*/ 10029 h 10072"/>
                    <a:gd name="connsiteX32" fmla="*/ 7340 w 10590"/>
                    <a:gd name="connsiteY32" fmla="*/ 10001 h 10072"/>
                    <a:gd name="connsiteX33" fmla="*/ 7143 w 10590"/>
                    <a:gd name="connsiteY33" fmla="*/ 9958 h 10072"/>
                    <a:gd name="connsiteX34" fmla="*/ 6960 w 10590"/>
                    <a:gd name="connsiteY34" fmla="*/ 9884 h 10072"/>
                    <a:gd name="connsiteX35" fmla="*/ 6776 w 10590"/>
                    <a:gd name="connsiteY35" fmla="*/ 9827 h 10072"/>
                    <a:gd name="connsiteX36" fmla="*/ 6606 w 10590"/>
                    <a:gd name="connsiteY36" fmla="*/ 9727 h 10072"/>
                    <a:gd name="connsiteX37" fmla="*/ 6423 w 10590"/>
                    <a:gd name="connsiteY37" fmla="*/ 9626 h 10072"/>
                    <a:gd name="connsiteX38" fmla="*/ 6265 w 10590"/>
                    <a:gd name="connsiteY38" fmla="*/ 9539 h 10072"/>
                    <a:gd name="connsiteX39" fmla="*/ 6081 w 10590"/>
                    <a:gd name="connsiteY39" fmla="*/ 9410 h 10072"/>
                    <a:gd name="connsiteX40" fmla="*/ 5937 w 10590"/>
                    <a:gd name="connsiteY40" fmla="*/ 9296 h 10072"/>
                    <a:gd name="connsiteX41" fmla="*/ 5781 w 10590"/>
                    <a:gd name="connsiteY41" fmla="*/ 9151 h 10072"/>
                    <a:gd name="connsiteX42" fmla="*/ 5479 w 10590"/>
                    <a:gd name="connsiteY42" fmla="*/ 8849 h 10072"/>
                    <a:gd name="connsiteX43" fmla="*/ 5204 w 10590"/>
                    <a:gd name="connsiteY43" fmla="*/ 8518 h 10072"/>
                    <a:gd name="connsiteX44" fmla="*/ 4943 w 10590"/>
                    <a:gd name="connsiteY44" fmla="*/ 8158 h 10072"/>
                    <a:gd name="connsiteX45" fmla="*/ 4692 w 10590"/>
                    <a:gd name="connsiteY45" fmla="*/ 7769 h 10072"/>
                    <a:gd name="connsiteX46" fmla="*/ 4444 w 10590"/>
                    <a:gd name="connsiteY46" fmla="*/ 7367 h 10072"/>
                    <a:gd name="connsiteX47" fmla="*/ 4221 w 10590"/>
                    <a:gd name="connsiteY47" fmla="*/ 6950 h 10072"/>
                    <a:gd name="connsiteX48" fmla="*/ 3999 w 10590"/>
                    <a:gd name="connsiteY48" fmla="*/ 6518 h 10072"/>
                    <a:gd name="connsiteX49" fmla="*/ 3789 w 10590"/>
                    <a:gd name="connsiteY49" fmla="*/ 6072 h 10072"/>
                    <a:gd name="connsiteX50" fmla="*/ 3382 w 10590"/>
                    <a:gd name="connsiteY50" fmla="*/ 5166 h 10072"/>
                    <a:gd name="connsiteX51" fmla="*/ 2622 w 10590"/>
                    <a:gd name="connsiteY51" fmla="*/ 3382 h 10072"/>
                    <a:gd name="connsiteX52" fmla="*/ 2452 w 10590"/>
                    <a:gd name="connsiteY52" fmla="*/ 2935 h 10072"/>
                    <a:gd name="connsiteX53" fmla="*/ 2254 w 10590"/>
                    <a:gd name="connsiteY53" fmla="*/ 2532 h 10072"/>
                    <a:gd name="connsiteX54" fmla="*/ 2071 w 10590"/>
                    <a:gd name="connsiteY54" fmla="*/ 2173 h 10072"/>
                    <a:gd name="connsiteX55" fmla="*/ 1874 w 10590"/>
                    <a:gd name="connsiteY55" fmla="*/ 1799 h 10072"/>
                    <a:gd name="connsiteX56" fmla="*/ 1679 w 10590"/>
                    <a:gd name="connsiteY56" fmla="*/ 1468 h 10072"/>
                    <a:gd name="connsiteX57" fmla="*/ 1482 w 10590"/>
                    <a:gd name="connsiteY57" fmla="*/ 1180 h 10072"/>
                    <a:gd name="connsiteX58" fmla="*/ 1273 w 10590"/>
                    <a:gd name="connsiteY58" fmla="*/ 908 h 10072"/>
                    <a:gd name="connsiteX59" fmla="*/ 1063 w 10590"/>
                    <a:gd name="connsiteY59" fmla="*/ 706 h 10072"/>
                    <a:gd name="connsiteX60" fmla="*/ 944 w 10590"/>
                    <a:gd name="connsiteY60" fmla="*/ 605 h 10072"/>
                    <a:gd name="connsiteX61" fmla="*/ 827 w 10590"/>
                    <a:gd name="connsiteY61" fmla="*/ 504 h 10072"/>
                    <a:gd name="connsiteX62" fmla="*/ 708 w 10590"/>
                    <a:gd name="connsiteY62" fmla="*/ 447 h 10072"/>
                    <a:gd name="connsiteX63" fmla="*/ 337 w 10590"/>
                    <a:gd name="connsiteY63" fmla="*/ 411 h 10072"/>
                    <a:gd name="connsiteX64" fmla="*/ 3 w 10590"/>
                    <a:gd name="connsiteY64" fmla="*/ 0 h 10072"/>
                    <a:gd name="connsiteX65" fmla="*/ 892 w 10590"/>
                    <a:gd name="connsiteY65" fmla="*/ 115 h 10072"/>
                    <a:gd name="connsiteX66" fmla="*/ 1076 w 10590"/>
                    <a:gd name="connsiteY66" fmla="*/ 187 h 10072"/>
                    <a:gd name="connsiteX67" fmla="*/ 1259 w 10590"/>
                    <a:gd name="connsiteY67" fmla="*/ 260 h 10072"/>
                    <a:gd name="connsiteX68" fmla="*/ 1429 w 10590"/>
                    <a:gd name="connsiteY68" fmla="*/ 346 h 10072"/>
                    <a:gd name="connsiteX69" fmla="*/ 1613 w 10590"/>
                    <a:gd name="connsiteY69" fmla="*/ 447 h 10072"/>
                    <a:gd name="connsiteX70" fmla="*/ 1771 w 10590"/>
                    <a:gd name="connsiteY70" fmla="*/ 533 h 10072"/>
                    <a:gd name="connsiteX71" fmla="*/ 1927 w 10590"/>
                    <a:gd name="connsiteY71" fmla="*/ 662 h 10072"/>
                    <a:gd name="connsiteX72" fmla="*/ 2097 w 10590"/>
                    <a:gd name="connsiteY72" fmla="*/ 792 h 10072"/>
                    <a:gd name="connsiteX73" fmla="*/ 2254 w 10590"/>
                    <a:gd name="connsiteY73" fmla="*/ 922 h 10072"/>
                    <a:gd name="connsiteX74" fmla="*/ 2557 w 10590"/>
                    <a:gd name="connsiteY74" fmla="*/ 1209 h 10072"/>
                    <a:gd name="connsiteX75" fmla="*/ 2832 w 10590"/>
                    <a:gd name="connsiteY75" fmla="*/ 1554 h 10072"/>
                    <a:gd name="connsiteX76" fmla="*/ 3093 w 10590"/>
                    <a:gd name="connsiteY76" fmla="*/ 1914 h 10072"/>
                    <a:gd name="connsiteX77" fmla="*/ 3343 w 10590"/>
                    <a:gd name="connsiteY77" fmla="*/ 2303 h 10072"/>
                    <a:gd name="connsiteX78" fmla="*/ 3592 w 10590"/>
                    <a:gd name="connsiteY78" fmla="*/ 2706 h 10072"/>
                    <a:gd name="connsiteX79" fmla="*/ 3815 w 10590"/>
                    <a:gd name="connsiteY79" fmla="*/ 3123 h 10072"/>
                    <a:gd name="connsiteX80" fmla="*/ 4051 w 10590"/>
                    <a:gd name="connsiteY80" fmla="*/ 3555 h 10072"/>
                    <a:gd name="connsiteX81" fmla="*/ 4260 w 10590"/>
                    <a:gd name="connsiteY81" fmla="*/ 3999 h 10072"/>
                    <a:gd name="connsiteX82" fmla="*/ 4652 w 10590"/>
                    <a:gd name="connsiteY82" fmla="*/ 4906 h 10072"/>
                    <a:gd name="connsiteX83" fmla="*/ 5426 w 10590"/>
                    <a:gd name="connsiteY83" fmla="*/ 6705 h 10072"/>
                    <a:gd name="connsiteX84" fmla="*/ 5793 w 10590"/>
                    <a:gd name="connsiteY84" fmla="*/ 7540 h 10072"/>
                    <a:gd name="connsiteX85" fmla="*/ 5989 w 10590"/>
                    <a:gd name="connsiteY85" fmla="*/ 7900 h 10072"/>
                    <a:gd name="connsiteX86" fmla="*/ 6175 w 10590"/>
                    <a:gd name="connsiteY86" fmla="*/ 8273 h 10072"/>
                    <a:gd name="connsiteX87" fmla="*/ 6383 w 10590"/>
                    <a:gd name="connsiteY87" fmla="*/ 8605 h 10072"/>
                    <a:gd name="connsiteX88" fmla="*/ 6580 w 10590"/>
                    <a:gd name="connsiteY88" fmla="*/ 8893 h 10072"/>
                    <a:gd name="connsiteX89" fmla="*/ 6776 w 10590"/>
                    <a:gd name="connsiteY89" fmla="*/ 9165 h 10072"/>
                    <a:gd name="connsiteX90" fmla="*/ 6998 w 10590"/>
                    <a:gd name="connsiteY90" fmla="*/ 9367 h 10072"/>
                    <a:gd name="connsiteX91" fmla="*/ 7117 w 10590"/>
                    <a:gd name="connsiteY91" fmla="*/ 9467 h 10072"/>
                    <a:gd name="connsiteX92" fmla="*/ 7221 w 10590"/>
                    <a:gd name="connsiteY92" fmla="*/ 9569 h 10072"/>
                    <a:gd name="connsiteX93" fmla="*/ 7340 w 10590"/>
                    <a:gd name="connsiteY93" fmla="*/ 9626 h 10072"/>
                    <a:gd name="connsiteX94" fmla="*/ 7459 w 10590"/>
                    <a:gd name="connsiteY94" fmla="*/ 9698 h 10072"/>
                    <a:gd name="connsiteX95" fmla="*/ 7576 w 10590"/>
                    <a:gd name="connsiteY95" fmla="*/ 9741 h 10072"/>
                    <a:gd name="connsiteX96" fmla="*/ 7707 w 10590"/>
                    <a:gd name="connsiteY96" fmla="*/ 9770 h 10072"/>
                    <a:gd name="connsiteX97" fmla="*/ 7839 w 10590"/>
                    <a:gd name="connsiteY97" fmla="*/ 9813 h 10072"/>
                    <a:gd name="connsiteX98" fmla="*/ 7956 w 10590"/>
                    <a:gd name="connsiteY98" fmla="*/ 9813 h 1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0590" h="10072">
                      <a:moveTo>
                        <a:pt x="7956" y="9813"/>
                      </a:moveTo>
                      <a:lnTo>
                        <a:pt x="7956" y="9813"/>
                      </a:lnTo>
                      <a:lnTo>
                        <a:pt x="8126" y="9813"/>
                      </a:lnTo>
                      <a:cubicBezTo>
                        <a:pt x="8170" y="9799"/>
                        <a:pt x="8213" y="9784"/>
                        <a:pt x="8257" y="9770"/>
                      </a:cubicBezTo>
                      <a:cubicBezTo>
                        <a:pt x="8306" y="9756"/>
                        <a:pt x="8353" y="9741"/>
                        <a:pt x="8401" y="9727"/>
                      </a:cubicBezTo>
                      <a:lnTo>
                        <a:pt x="8545" y="9683"/>
                      </a:lnTo>
                      <a:lnTo>
                        <a:pt x="8678" y="9598"/>
                      </a:lnTo>
                      <a:cubicBezTo>
                        <a:pt x="8721" y="9564"/>
                        <a:pt x="8765" y="9531"/>
                        <a:pt x="8808" y="9497"/>
                      </a:cubicBezTo>
                      <a:cubicBezTo>
                        <a:pt x="8848" y="9468"/>
                        <a:pt x="8886" y="9439"/>
                        <a:pt x="8926" y="9410"/>
                      </a:cubicBezTo>
                      <a:lnTo>
                        <a:pt x="9056" y="9281"/>
                      </a:lnTo>
                      <a:cubicBezTo>
                        <a:pt x="9105" y="9238"/>
                        <a:pt x="9152" y="9194"/>
                        <a:pt x="9201" y="9151"/>
                      </a:cubicBezTo>
                      <a:cubicBezTo>
                        <a:pt x="9240" y="9103"/>
                        <a:pt x="9280" y="9056"/>
                        <a:pt x="9319" y="9008"/>
                      </a:cubicBezTo>
                      <a:cubicBezTo>
                        <a:pt x="9397" y="8897"/>
                        <a:pt x="9476" y="8787"/>
                        <a:pt x="9554" y="8676"/>
                      </a:cubicBezTo>
                      <a:cubicBezTo>
                        <a:pt x="9633" y="8552"/>
                        <a:pt x="9711" y="8427"/>
                        <a:pt x="9791" y="8303"/>
                      </a:cubicBezTo>
                      <a:cubicBezTo>
                        <a:pt x="9860" y="8168"/>
                        <a:pt x="9930" y="8034"/>
                        <a:pt x="10000" y="7900"/>
                      </a:cubicBezTo>
                      <a:lnTo>
                        <a:pt x="10302" y="8346"/>
                      </a:lnTo>
                      <a:lnTo>
                        <a:pt x="10590" y="8763"/>
                      </a:lnTo>
                      <a:cubicBezTo>
                        <a:pt x="10498" y="8858"/>
                        <a:pt x="10407" y="8955"/>
                        <a:pt x="10315" y="9051"/>
                      </a:cubicBezTo>
                      <a:lnTo>
                        <a:pt x="10040" y="9310"/>
                      </a:lnTo>
                      <a:lnTo>
                        <a:pt x="9724" y="9539"/>
                      </a:lnTo>
                      <a:cubicBezTo>
                        <a:pt x="9677" y="9569"/>
                        <a:pt x="9628" y="9597"/>
                        <a:pt x="9581" y="9626"/>
                      </a:cubicBezTo>
                      <a:cubicBezTo>
                        <a:pt x="9525" y="9660"/>
                        <a:pt x="9467" y="9693"/>
                        <a:pt x="9411" y="9727"/>
                      </a:cubicBezTo>
                      <a:lnTo>
                        <a:pt x="9241" y="9813"/>
                      </a:lnTo>
                      <a:lnTo>
                        <a:pt x="9083" y="9870"/>
                      </a:lnTo>
                      <a:lnTo>
                        <a:pt x="8900" y="9942"/>
                      </a:lnTo>
                      <a:lnTo>
                        <a:pt x="8730" y="9986"/>
                      </a:lnTo>
                      <a:lnTo>
                        <a:pt x="8545" y="10015"/>
                      </a:lnTo>
                      <a:lnTo>
                        <a:pt x="8362" y="10043"/>
                      </a:lnTo>
                      <a:lnTo>
                        <a:pt x="8165" y="10072"/>
                      </a:lnTo>
                      <a:lnTo>
                        <a:pt x="7956" y="10072"/>
                      </a:lnTo>
                      <a:lnTo>
                        <a:pt x="7747" y="10072"/>
                      </a:lnTo>
                      <a:lnTo>
                        <a:pt x="7550" y="10029"/>
                      </a:lnTo>
                      <a:lnTo>
                        <a:pt x="7340" y="10001"/>
                      </a:lnTo>
                      <a:lnTo>
                        <a:pt x="7143" y="9958"/>
                      </a:lnTo>
                      <a:lnTo>
                        <a:pt x="6960" y="9884"/>
                      </a:lnTo>
                      <a:lnTo>
                        <a:pt x="6776" y="9827"/>
                      </a:lnTo>
                      <a:lnTo>
                        <a:pt x="6606" y="9727"/>
                      </a:lnTo>
                      <a:lnTo>
                        <a:pt x="6423" y="9626"/>
                      </a:lnTo>
                      <a:lnTo>
                        <a:pt x="6265" y="9539"/>
                      </a:lnTo>
                      <a:lnTo>
                        <a:pt x="6081" y="9410"/>
                      </a:lnTo>
                      <a:lnTo>
                        <a:pt x="5937" y="9296"/>
                      </a:lnTo>
                      <a:cubicBezTo>
                        <a:pt x="5884" y="9248"/>
                        <a:pt x="5833" y="9199"/>
                        <a:pt x="5781" y="9151"/>
                      </a:cubicBezTo>
                      <a:lnTo>
                        <a:pt x="5479" y="8849"/>
                      </a:lnTo>
                      <a:lnTo>
                        <a:pt x="5204" y="8518"/>
                      </a:lnTo>
                      <a:lnTo>
                        <a:pt x="4943" y="8158"/>
                      </a:lnTo>
                      <a:cubicBezTo>
                        <a:pt x="4860" y="8028"/>
                        <a:pt x="4775" y="7899"/>
                        <a:pt x="4692" y="7769"/>
                      </a:cubicBezTo>
                      <a:cubicBezTo>
                        <a:pt x="4609" y="7636"/>
                        <a:pt x="4527" y="7501"/>
                        <a:pt x="4444" y="7367"/>
                      </a:cubicBezTo>
                      <a:lnTo>
                        <a:pt x="4221" y="6950"/>
                      </a:lnTo>
                      <a:lnTo>
                        <a:pt x="3999" y="6518"/>
                      </a:lnTo>
                      <a:cubicBezTo>
                        <a:pt x="3928" y="6369"/>
                        <a:pt x="3859" y="6221"/>
                        <a:pt x="3789" y="6072"/>
                      </a:cubicBezTo>
                      <a:lnTo>
                        <a:pt x="3382" y="5166"/>
                      </a:lnTo>
                      <a:lnTo>
                        <a:pt x="2622" y="3382"/>
                      </a:lnTo>
                      <a:cubicBezTo>
                        <a:pt x="2566" y="3232"/>
                        <a:pt x="2509" y="3085"/>
                        <a:pt x="2452" y="2935"/>
                      </a:cubicBezTo>
                      <a:cubicBezTo>
                        <a:pt x="2387" y="2801"/>
                        <a:pt x="2321" y="2667"/>
                        <a:pt x="2254" y="2532"/>
                      </a:cubicBezTo>
                      <a:cubicBezTo>
                        <a:pt x="2193" y="2413"/>
                        <a:pt x="2133" y="2293"/>
                        <a:pt x="2071" y="2173"/>
                      </a:cubicBezTo>
                      <a:cubicBezTo>
                        <a:pt x="2006" y="2048"/>
                        <a:pt x="1939" y="1924"/>
                        <a:pt x="1874" y="1799"/>
                      </a:cubicBezTo>
                      <a:lnTo>
                        <a:pt x="1679" y="1468"/>
                      </a:lnTo>
                      <a:lnTo>
                        <a:pt x="1482" y="1180"/>
                      </a:lnTo>
                      <a:lnTo>
                        <a:pt x="1273" y="908"/>
                      </a:lnTo>
                      <a:lnTo>
                        <a:pt x="1063" y="706"/>
                      </a:lnTo>
                      <a:cubicBezTo>
                        <a:pt x="1024" y="673"/>
                        <a:pt x="984" y="638"/>
                        <a:pt x="944" y="605"/>
                      </a:cubicBezTo>
                      <a:cubicBezTo>
                        <a:pt x="905" y="572"/>
                        <a:pt x="866" y="537"/>
                        <a:pt x="827" y="504"/>
                      </a:cubicBezTo>
                      <a:lnTo>
                        <a:pt x="708" y="447"/>
                      </a:lnTo>
                      <a:cubicBezTo>
                        <a:pt x="668" y="423"/>
                        <a:pt x="377" y="435"/>
                        <a:pt x="337" y="411"/>
                      </a:cubicBezTo>
                      <a:cubicBezTo>
                        <a:pt x="372" y="310"/>
                        <a:pt x="-32" y="101"/>
                        <a:pt x="3" y="0"/>
                      </a:cubicBezTo>
                      <a:lnTo>
                        <a:pt x="892" y="115"/>
                      </a:lnTo>
                      <a:lnTo>
                        <a:pt x="1076" y="187"/>
                      </a:lnTo>
                      <a:lnTo>
                        <a:pt x="1259" y="260"/>
                      </a:lnTo>
                      <a:cubicBezTo>
                        <a:pt x="1315" y="289"/>
                        <a:pt x="1373" y="317"/>
                        <a:pt x="1429" y="346"/>
                      </a:cubicBezTo>
                      <a:lnTo>
                        <a:pt x="1613" y="447"/>
                      </a:lnTo>
                      <a:lnTo>
                        <a:pt x="1771" y="533"/>
                      </a:lnTo>
                      <a:lnTo>
                        <a:pt x="1927" y="662"/>
                      </a:lnTo>
                      <a:cubicBezTo>
                        <a:pt x="1984" y="705"/>
                        <a:pt x="2040" y="749"/>
                        <a:pt x="2097" y="792"/>
                      </a:cubicBezTo>
                      <a:lnTo>
                        <a:pt x="2254" y="922"/>
                      </a:lnTo>
                      <a:lnTo>
                        <a:pt x="2557" y="1209"/>
                      </a:lnTo>
                      <a:lnTo>
                        <a:pt x="2832" y="1554"/>
                      </a:lnTo>
                      <a:lnTo>
                        <a:pt x="3093" y="1914"/>
                      </a:lnTo>
                      <a:cubicBezTo>
                        <a:pt x="3176" y="2044"/>
                        <a:pt x="3260" y="2173"/>
                        <a:pt x="3343" y="2303"/>
                      </a:cubicBezTo>
                      <a:lnTo>
                        <a:pt x="3592" y="2706"/>
                      </a:lnTo>
                      <a:lnTo>
                        <a:pt x="3815" y="3123"/>
                      </a:lnTo>
                      <a:cubicBezTo>
                        <a:pt x="3894" y="3266"/>
                        <a:pt x="3972" y="3411"/>
                        <a:pt x="4051" y="3555"/>
                      </a:cubicBezTo>
                      <a:cubicBezTo>
                        <a:pt x="4120" y="3703"/>
                        <a:pt x="4191" y="3852"/>
                        <a:pt x="4260" y="3999"/>
                      </a:cubicBezTo>
                      <a:lnTo>
                        <a:pt x="4652" y="4906"/>
                      </a:lnTo>
                      <a:lnTo>
                        <a:pt x="5426" y="6705"/>
                      </a:lnTo>
                      <a:cubicBezTo>
                        <a:pt x="5549" y="6983"/>
                        <a:pt x="5671" y="7262"/>
                        <a:pt x="5793" y="7540"/>
                      </a:cubicBezTo>
                      <a:lnTo>
                        <a:pt x="5989" y="7900"/>
                      </a:lnTo>
                      <a:cubicBezTo>
                        <a:pt x="6050" y="8024"/>
                        <a:pt x="6113" y="8149"/>
                        <a:pt x="6175" y="8273"/>
                      </a:cubicBezTo>
                      <a:cubicBezTo>
                        <a:pt x="6244" y="8384"/>
                        <a:pt x="6314" y="8493"/>
                        <a:pt x="6383" y="8605"/>
                      </a:cubicBezTo>
                      <a:cubicBezTo>
                        <a:pt x="6448" y="8701"/>
                        <a:pt x="6515" y="8797"/>
                        <a:pt x="6580" y="8893"/>
                      </a:cubicBezTo>
                      <a:cubicBezTo>
                        <a:pt x="6645" y="8984"/>
                        <a:pt x="6711" y="9074"/>
                        <a:pt x="6776" y="9165"/>
                      </a:cubicBezTo>
                      <a:lnTo>
                        <a:pt x="6998" y="9367"/>
                      </a:lnTo>
                      <a:cubicBezTo>
                        <a:pt x="7038" y="9400"/>
                        <a:pt x="7078" y="9434"/>
                        <a:pt x="7117" y="9467"/>
                      </a:cubicBezTo>
                      <a:lnTo>
                        <a:pt x="7221" y="9569"/>
                      </a:lnTo>
                      <a:lnTo>
                        <a:pt x="7340" y="9626"/>
                      </a:lnTo>
                      <a:lnTo>
                        <a:pt x="7459" y="9698"/>
                      </a:lnTo>
                      <a:lnTo>
                        <a:pt x="7576" y="9741"/>
                      </a:lnTo>
                      <a:lnTo>
                        <a:pt x="7707" y="9770"/>
                      </a:lnTo>
                      <a:lnTo>
                        <a:pt x="7839" y="9813"/>
                      </a:lnTo>
                      <a:lnTo>
                        <a:pt x="7956" y="9813"/>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159" name="Group 158">
                  <a:extLst>
                    <a:ext uri="{FF2B5EF4-FFF2-40B4-BE49-F238E27FC236}">
                      <a16:creationId xmlns:a16="http://schemas.microsoft.com/office/drawing/2014/main" id="{AD08FF92-AEAD-4793-9D1C-4CD1B205D8C8}"/>
                    </a:ext>
                  </a:extLst>
                </p:cNvPr>
                <p:cNvGrpSpPr/>
                <p:nvPr/>
              </p:nvGrpSpPr>
              <p:grpSpPr>
                <a:xfrm>
                  <a:off x="7912528" y="4792580"/>
                  <a:ext cx="526702" cy="640181"/>
                  <a:chOff x="-1864887" y="741508"/>
                  <a:chExt cx="274422" cy="473135"/>
                </a:xfrm>
                <a:grpFill/>
              </p:grpSpPr>
              <p:sp>
                <p:nvSpPr>
                  <p:cNvPr id="166" name="Rectangle 4098">
                    <a:extLst>
                      <a:ext uri="{FF2B5EF4-FFF2-40B4-BE49-F238E27FC236}">
                        <a16:creationId xmlns:a16="http://schemas.microsoft.com/office/drawing/2014/main" id="{BDBE12E9-9FE6-4C90-A42D-5C88660A8256}"/>
                      </a:ext>
                    </a:extLst>
                  </p:cNvPr>
                  <p:cNvSpPr/>
                  <p:nvPr/>
                </p:nvSpPr>
                <p:spPr bwMode="auto">
                  <a:xfrm>
                    <a:off x="-1785605" y="781051"/>
                    <a:ext cx="36576" cy="433592"/>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3592">
                        <a:moveTo>
                          <a:pt x="229" y="16669"/>
                        </a:moveTo>
                        <a:lnTo>
                          <a:pt x="41186" y="0"/>
                        </a:lnTo>
                        <a:lnTo>
                          <a:pt x="41186" y="431211"/>
                        </a:lnTo>
                        <a:lnTo>
                          <a:pt x="230" y="433592"/>
                        </a:lnTo>
                        <a:cubicBezTo>
                          <a:pt x="-564" y="287474"/>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67" name="Rectangle 68">
                    <a:extLst>
                      <a:ext uri="{FF2B5EF4-FFF2-40B4-BE49-F238E27FC236}">
                        <a16:creationId xmlns:a16="http://schemas.microsoft.com/office/drawing/2014/main" id="{ADB3FCDD-AF58-4489-8135-7D15426FD4EA}"/>
                      </a:ext>
                    </a:extLst>
                  </p:cNvPr>
                  <p:cNvSpPr/>
                  <p:nvPr/>
                </p:nvSpPr>
                <p:spPr bwMode="auto">
                  <a:xfrm>
                    <a:off x="-1706323" y="741508"/>
                    <a:ext cx="36576" cy="431211"/>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1211"/>
                      <a:gd name="connsiteX1" fmla="*/ 45719 w 45719"/>
                      <a:gd name="connsiteY1" fmla="*/ 0 h 431211"/>
                      <a:gd name="connsiteX2" fmla="*/ 38575 w 45719"/>
                      <a:gd name="connsiteY2" fmla="*/ 402636 h 431211"/>
                      <a:gd name="connsiteX3" fmla="*/ 0 w 45719"/>
                      <a:gd name="connsiteY3" fmla="*/ 431211 h 431211"/>
                      <a:gd name="connsiteX4" fmla="*/ 0 w 45719"/>
                      <a:gd name="connsiteY4" fmla="*/ 0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19" h="431211">
                        <a:moveTo>
                          <a:pt x="0" y="0"/>
                        </a:moveTo>
                        <a:lnTo>
                          <a:pt x="45719" y="0"/>
                        </a:lnTo>
                        <a:lnTo>
                          <a:pt x="38575" y="402636"/>
                        </a:lnTo>
                        <a:lnTo>
                          <a:pt x="0" y="431211"/>
                        </a:lnTo>
                        <a:lnTo>
                          <a:pt x="0" y="0"/>
                        </a:ln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68" name="Rectangle 4098">
                    <a:extLst>
                      <a:ext uri="{FF2B5EF4-FFF2-40B4-BE49-F238E27FC236}">
                        <a16:creationId xmlns:a16="http://schemas.microsoft.com/office/drawing/2014/main" id="{7654B7F9-C5D2-4357-AC11-9DBC7C691683}"/>
                      </a:ext>
                    </a:extLst>
                  </p:cNvPr>
                  <p:cNvSpPr/>
                  <p:nvPr/>
                </p:nvSpPr>
                <p:spPr bwMode="auto">
                  <a:xfrm>
                    <a:off x="-1864887" y="886653"/>
                    <a:ext cx="36576" cy="323820"/>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69" name="Rectangle 4098">
                    <a:extLst>
                      <a:ext uri="{FF2B5EF4-FFF2-40B4-BE49-F238E27FC236}">
                        <a16:creationId xmlns:a16="http://schemas.microsoft.com/office/drawing/2014/main" id="{7BABC742-529B-45B4-AC41-2104A54C26E5}"/>
                      </a:ext>
                    </a:extLst>
                  </p:cNvPr>
                  <p:cNvSpPr/>
                  <p:nvPr/>
                </p:nvSpPr>
                <p:spPr bwMode="auto">
                  <a:xfrm>
                    <a:off x="-1627041" y="743223"/>
                    <a:ext cx="36576" cy="274826"/>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65017"/>
                      <a:gd name="connsiteX1" fmla="*/ 41186 w 41186"/>
                      <a:gd name="connsiteY1" fmla="*/ 31682 h 465017"/>
                      <a:gd name="connsiteX2" fmla="*/ 41186 w 41186"/>
                      <a:gd name="connsiteY2" fmla="*/ 462893 h 465017"/>
                      <a:gd name="connsiteX3" fmla="*/ 230 w 41186"/>
                      <a:gd name="connsiteY3" fmla="*/ 465017 h 465017"/>
                      <a:gd name="connsiteX4" fmla="*/ 229 w 41186"/>
                      <a:gd name="connsiteY4" fmla="*/ 0 h 465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65017">
                        <a:moveTo>
                          <a:pt x="229" y="0"/>
                        </a:moveTo>
                        <a:lnTo>
                          <a:pt x="41186" y="31682"/>
                        </a:lnTo>
                        <a:lnTo>
                          <a:pt x="41186" y="462893"/>
                        </a:lnTo>
                        <a:lnTo>
                          <a:pt x="230" y="465017"/>
                        </a:lnTo>
                        <a:cubicBezTo>
                          <a:pt x="-564" y="318899"/>
                          <a:pt x="1023" y="146118"/>
                          <a:pt x="22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nvGrpSpPr>
                <p:cNvPr id="160" name="Group 159">
                  <a:extLst>
                    <a:ext uri="{FF2B5EF4-FFF2-40B4-BE49-F238E27FC236}">
                      <a16:creationId xmlns:a16="http://schemas.microsoft.com/office/drawing/2014/main" id="{FA63642B-321B-48CF-BDD1-58D88A115EB3}"/>
                    </a:ext>
                  </a:extLst>
                </p:cNvPr>
                <p:cNvGrpSpPr/>
                <p:nvPr/>
              </p:nvGrpSpPr>
              <p:grpSpPr>
                <a:xfrm>
                  <a:off x="7066354" y="4765421"/>
                  <a:ext cx="509407" cy="672315"/>
                  <a:chOff x="-2308678" y="726689"/>
                  <a:chExt cx="265411" cy="496885"/>
                </a:xfrm>
                <a:grpFill/>
              </p:grpSpPr>
              <p:sp>
                <p:nvSpPr>
                  <p:cNvPr id="162" name="Rectangle 4098">
                    <a:extLst>
                      <a:ext uri="{FF2B5EF4-FFF2-40B4-BE49-F238E27FC236}">
                        <a16:creationId xmlns:a16="http://schemas.microsoft.com/office/drawing/2014/main" id="{B3AB32C2-FB48-4DA8-8227-C0757B6DC2C4}"/>
                      </a:ext>
                    </a:extLst>
                  </p:cNvPr>
                  <p:cNvSpPr/>
                  <p:nvPr/>
                </p:nvSpPr>
                <p:spPr bwMode="auto">
                  <a:xfrm>
                    <a:off x="-2233453" y="726689"/>
                    <a:ext cx="36461" cy="47883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376442 h 431211"/>
                      <a:gd name="connsiteX4" fmla="*/ 229 w 41186"/>
                      <a:gd name="connsiteY4" fmla="*/ 16669 h 431211"/>
                      <a:gd name="connsiteX0" fmla="*/ 2779 w 41055"/>
                      <a:gd name="connsiteY0" fmla="*/ 0 h 478836"/>
                      <a:gd name="connsiteX1" fmla="*/ 41055 w 41055"/>
                      <a:gd name="connsiteY1" fmla="*/ 47625 h 478836"/>
                      <a:gd name="connsiteX2" fmla="*/ 41055 w 41055"/>
                      <a:gd name="connsiteY2" fmla="*/ 478836 h 478836"/>
                      <a:gd name="connsiteX3" fmla="*/ 99 w 41055"/>
                      <a:gd name="connsiteY3" fmla="*/ 424067 h 478836"/>
                      <a:gd name="connsiteX4" fmla="*/ 2779 w 41055"/>
                      <a:gd name="connsiteY4" fmla="*/ 0 h 478836"/>
                      <a:gd name="connsiteX0" fmla="*/ 2779 w 41055"/>
                      <a:gd name="connsiteY0" fmla="*/ 0 h 478836"/>
                      <a:gd name="connsiteX1" fmla="*/ 41055 w 41055"/>
                      <a:gd name="connsiteY1" fmla="*/ 9525 h 478836"/>
                      <a:gd name="connsiteX2" fmla="*/ 41055 w 41055"/>
                      <a:gd name="connsiteY2" fmla="*/ 478836 h 478836"/>
                      <a:gd name="connsiteX3" fmla="*/ 99 w 41055"/>
                      <a:gd name="connsiteY3" fmla="*/ 424067 h 478836"/>
                      <a:gd name="connsiteX4" fmla="*/ 2779 w 41055"/>
                      <a:gd name="connsiteY4" fmla="*/ 0 h 478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55" h="478836">
                        <a:moveTo>
                          <a:pt x="2779" y="0"/>
                        </a:moveTo>
                        <a:lnTo>
                          <a:pt x="41055" y="9525"/>
                        </a:lnTo>
                        <a:lnTo>
                          <a:pt x="41055" y="478836"/>
                        </a:lnTo>
                        <a:lnTo>
                          <a:pt x="99" y="424067"/>
                        </a:lnTo>
                        <a:cubicBezTo>
                          <a:pt x="-695" y="277949"/>
                          <a:pt x="3573" y="146118"/>
                          <a:pt x="277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63" name="Rectangle 68">
                    <a:extLst>
                      <a:ext uri="{FF2B5EF4-FFF2-40B4-BE49-F238E27FC236}">
                        <a16:creationId xmlns:a16="http://schemas.microsoft.com/office/drawing/2014/main" id="{4D38E576-7191-4BFF-83D4-86B2FFC6FC17}"/>
                      </a:ext>
                    </a:extLst>
                  </p:cNvPr>
                  <p:cNvSpPr/>
                  <p:nvPr/>
                </p:nvSpPr>
                <p:spPr bwMode="auto">
                  <a:xfrm>
                    <a:off x="-2158346" y="753823"/>
                    <a:ext cx="39854" cy="469751"/>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1211"/>
                      <a:gd name="connsiteX1" fmla="*/ 45719 w 45719"/>
                      <a:gd name="connsiteY1" fmla="*/ 0 h 431211"/>
                      <a:gd name="connsiteX2" fmla="*/ 38575 w 45719"/>
                      <a:gd name="connsiteY2" fmla="*/ 402636 h 431211"/>
                      <a:gd name="connsiteX3" fmla="*/ 0 w 45719"/>
                      <a:gd name="connsiteY3" fmla="*/ 431211 h 431211"/>
                      <a:gd name="connsiteX4" fmla="*/ 0 w 45719"/>
                      <a:gd name="connsiteY4" fmla="*/ 0 h 431211"/>
                      <a:gd name="connsiteX0" fmla="*/ 0 w 45719"/>
                      <a:gd name="connsiteY0" fmla="*/ 0 h 435015"/>
                      <a:gd name="connsiteX1" fmla="*/ 45719 w 45719"/>
                      <a:gd name="connsiteY1" fmla="*/ 0 h 435015"/>
                      <a:gd name="connsiteX2" fmla="*/ 34369 w 45719"/>
                      <a:gd name="connsiteY2" fmla="*/ 435015 h 435015"/>
                      <a:gd name="connsiteX3" fmla="*/ 0 w 45719"/>
                      <a:gd name="connsiteY3" fmla="*/ 431211 h 435015"/>
                      <a:gd name="connsiteX4" fmla="*/ 0 w 45719"/>
                      <a:gd name="connsiteY4" fmla="*/ 0 h 435015"/>
                      <a:gd name="connsiteX0" fmla="*/ 0 w 35203"/>
                      <a:gd name="connsiteY0" fmla="*/ 0 h 435015"/>
                      <a:gd name="connsiteX1" fmla="*/ 35203 w 35203"/>
                      <a:gd name="connsiteY1" fmla="*/ 28062 h 435015"/>
                      <a:gd name="connsiteX2" fmla="*/ 34369 w 35203"/>
                      <a:gd name="connsiteY2" fmla="*/ 435015 h 435015"/>
                      <a:gd name="connsiteX3" fmla="*/ 0 w 35203"/>
                      <a:gd name="connsiteY3" fmla="*/ 431211 h 435015"/>
                      <a:gd name="connsiteX4" fmla="*/ 0 w 35203"/>
                      <a:gd name="connsiteY4" fmla="*/ 0 h 435015"/>
                      <a:gd name="connsiteX0" fmla="*/ 4206 w 35203"/>
                      <a:gd name="connsiteY0" fmla="*/ 0 h 417747"/>
                      <a:gd name="connsiteX1" fmla="*/ 35203 w 35203"/>
                      <a:gd name="connsiteY1" fmla="*/ 10794 h 417747"/>
                      <a:gd name="connsiteX2" fmla="*/ 34369 w 35203"/>
                      <a:gd name="connsiteY2" fmla="*/ 417747 h 417747"/>
                      <a:gd name="connsiteX3" fmla="*/ 0 w 35203"/>
                      <a:gd name="connsiteY3" fmla="*/ 413943 h 417747"/>
                      <a:gd name="connsiteX4" fmla="*/ 4206 w 35203"/>
                      <a:gd name="connsiteY4" fmla="*/ 0 h 417747"/>
                      <a:gd name="connsiteX0" fmla="*/ 4206 w 35203"/>
                      <a:gd name="connsiteY0" fmla="*/ 0 h 425819"/>
                      <a:gd name="connsiteX1" fmla="*/ 35203 w 35203"/>
                      <a:gd name="connsiteY1" fmla="*/ 10794 h 425819"/>
                      <a:gd name="connsiteX2" fmla="*/ 33058 w 35203"/>
                      <a:gd name="connsiteY2" fmla="*/ 425819 h 425819"/>
                      <a:gd name="connsiteX3" fmla="*/ 0 w 35203"/>
                      <a:gd name="connsiteY3" fmla="*/ 413943 h 425819"/>
                      <a:gd name="connsiteX4" fmla="*/ 4206 w 35203"/>
                      <a:gd name="connsiteY4" fmla="*/ 0 h 425819"/>
                      <a:gd name="connsiteX0" fmla="*/ 4206 w 35203"/>
                      <a:gd name="connsiteY0" fmla="*/ 0 h 425819"/>
                      <a:gd name="connsiteX1" fmla="*/ 35203 w 35203"/>
                      <a:gd name="connsiteY1" fmla="*/ 20211 h 425819"/>
                      <a:gd name="connsiteX2" fmla="*/ 33058 w 35203"/>
                      <a:gd name="connsiteY2" fmla="*/ 425819 h 425819"/>
                      <a:gd name="connsiteX3" fmla="*/ 0 w 35203"/>
                      <a:gd name="connsiteY3" fmla="*/ 413943 h 425819"/>
                      <a:gd name="connsiteX4" fmla="*/ 4206 w 35203"/>
                      <a:gd name="connsiteY4" fmla="*/ 0 h 425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03" h="425819">
                        <a:moveTo>
                          <a:pt x="4206" y="0"/>
                        </a:moveTo>
                        <a:lnTo>
                          <a:pt x="35203" y="20211"/>
                        </a:lnTo>
                        <a:lnTo>
                          <a:pt x="33058" y="425819"/>
                        </a:lnTo>
                        <a:lnTo>
                          <a:pt x="0" y="413943"/>
                        </a:lnTo>
                        <a:lnTo>
                          <a:pt x="4206" y="0"/>
                        </a:ln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64" name="Rectangle 4098">
                    <a:extLst>
                      <a:ext uri="{FF2B5EF4-FFF2-40B4-BE49-F238E27FC236}">
                        <a16:creationId xmlns:a16="http://schemas.microsoft.com/office/drawing/2014/main" id="{589E4441-3869-4B88-A909-90224C8D7474}"/>
                      </a:ext>
                    </a:extLst>
                  </p:cNvPr>
                  <p:cNvSpPr/>
                  <p:nvPr/>
                </p:nvSpPr>
                <p:spPr bwMode="auto">
                  <a:xfrm>
                    <a:off x="-2308678" y="741806"/>
                    <a:ext cx="36576" cy="323820"/>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65" name="Rectangle 4098">
                    <a:extLst>
                      <a:ext uri="{FF2B5EF4-FFF2-40B4-BE49-F238E27FC236}">
                        <a16:creationId xmlns:a16="http://schemas.microsoft.com/office/drawing/2014/main" id="{FACB34A7-2ACB-4913-8A02-392446ED2EC0}"/>
                      </a:ext>
                    </a:extLst>
                  </p:cNvPr>
                  <p:cNvSpPr/>
                  <p:nvPr/>
                </p:nvSpPr>
                <p:spPr bwMode="auto">
                  <a:xfrm>
                    <a:off x="-2079843" y="855554"/>
                    <a:ext cx="36576" cy="360173"/>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39906"/>
                      <a:gd name="connsiteX1" fmla="*/ 41186 w 41186"/>
                      <a:gd name="connsiteY1" fmla="*/ 31682 h 439906"/>
                      <a:gd name="connsiteX2" fmla="*/ 39040 w 41186"/>
                      <a:gd name="connsiteY2" fmla="*/ 436080 h 439906"/>
                      <a:gd name="connsiteX3" fmla="*/ 230 w 41186"/>
                      <a:gd name="connsiteY3" fmla="*/ 439906 h 439906"/>
                      <a:gd name="connsiteX4" fmla="*/ 229 w 41186"/>
                      <a:gd name="connsiteY4" fmla="*/ 0 h 439906"/>
                      <a:gd name="connsiteX0" fmla="*/ 229 w 41186"/>
                      <a:gd name="connsiteY0" fmla="*/ 0 h 460015"/>
                      <a:gd name="connsiteX1" fmla="*/ 41186 w 41186"/>
                      <a:gd name="connsiteY1" fmla="*/ 31682 h 460015"/>
                      <a:gd name="connsiteX2" fmla="*/ 39040 w 41186"/>
                      <a:gd name="connsiteY2" fmla="*/ 436080 h 460015"/>
                      <a:gd name="connsiteX3" fmla="*/ 230 w 41186"/>
                      <a:gd name="connsiteY3" fmla="*/ 460015 h 460015"/>
                      <a:gd name="connsiteX4" fmla="*/ 229 w 41186"/>
                      <a:gd name="connsiteY4" fmla="*/ 0 h 460015"/>
                      <a:gd name="connsiteX0" fmla="*/ 2257 w 41068"/>
                      <a:gd name="connsiteY0" fmla="*/ 0 h 506938"/>
                      <a:gd name="connsiteX1" fmla="*/ 41068 w 41068"/>
                      <a:gd name="connsiteY1" fmla="*/ 78605 h 506938"/>
                      <a:gd name="connsiteX2" fmla="*/ 38922 w 41068"/>
                      <a:gd name="connsiteY2" fmla="*/ 483003 h 506938"/>
                      <a:gd name="connsiteX3" fmla="*/ 112 w 41068"/>
                      <a:gd name="connsiteY3" fmla="*/ 506938 h 506938"/>
                      <a:gd name="connsiteX4" fmla="*/ 2257 w 41068"/>
                      <a:gd name="connsiteY4" fmla="*/ 0 h 506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68" h="506938">
                        <a:moveTo>
                          <a:pt x="2257" y="0"/>
                        </a:moveTo>
                        <a:lnTo>
                          <a:pt x="41068" y="78605"/>
                        </a:lnTo>
                        <a:cubicBezTo>
                          <a:pt x="40353" y="213404"/>
                          <a:pt x="39637" y="348204"/>
                          <a:pt x="38922" y="483003"/>
                        </a:cubicBezTo>
                        <a:lnTo>
                          <a:pt x="112" y="506938"/>
                        </a:lnTo>
                        <a:cubicBezTo>
                          <a:pt x="-682" y="360820"/>
                          <a:pt x="3051" y="146118"/>
                          <a:pt x="2257"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161" name="Rectangle 4098">
                  <a:extLst>
                    <a:ext uri="{FF2B5EF4-FFF2-40B4-BE49-F238E27FC236}">
                      <a16:creationId xmlns:a16="http://schemas.microsoft.com/office/drawing/2014/main" id="{A1AC8555-7F33-4632-98A4-E41738E6C23B}"/>
                    </a:ext>
                  </a:extLst>
                </p:cNvPr>
                <p:cNvSpPr/>
                <p:nvPr/>
              </p:nvSpPr>
              <p:spPr bwMode="auto">
                <a:xfrm>
                  <a:off x="8738635" y="4799880"/>
                  <a:ext cx="70201" cy="43814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153" name="Freeform: Shape 152">
                <a:extLst>
                  <a:ext uri="{FF2B5EF4-FFF2-40B4-BE49-F238E27FC236}">
                    <a16:creationId xmlns:a16="http://schemas.microsoft.com/office/drawing/2014/main" id="{33502D44-424C-4F7B-821A-E78A1CF694C1}"/>
                  </a:ext>
                </a:extLst>
              </p:cNvPr>
              <p:cNvSpPr/>
              <p:nvPr/>
            </p:nvSpPr>
            <p:spPr bwMode="auto">
              <a:xfrm>
                <a:off x="8068101" y="5392335"/>
                <a:ext cx="240470" cy="334018"/>
              </a:xfrm>
              <a:custGeom>
                <a:avLst/>
                <a:gdLst>
                  <a:gd name="connsiteX0" fmla="*/ 188056 w 240470"/>
                  <a:gd name="connsiteY0" fmla="*/ 0 h 334018"/>
                  <a:gd name="connsiteX1" fmla="*/ 213083 w 240470"/>
                  <a:gd name="connsiteY1" fmla="*/ 53554 h 334018"/>
                  <a:gd name="connsiteX2" fmla="*/ 240470 w 240470"/>
                  <a:gd name="connsiteY2" fmla="*/ 110376 h 334018"/>
                  <a:gd name="connsiteX3" fmla="*/ 185055 w 240470"/>
                  <a:gd name="connsiteY3" fmla="*/ 169998 h 334018"/>
                  <a:gd name="connsiteX4" fmla="*/ 155845 w 240470"/>
                  <a:gd name="connsiteY4" fmla="*/ 200594 h 334018"/>
                  <a:gd name="connsiteX5" fmla="*/ 126893 w 240470"/>
                  <a:gd name="connsiteY5" fmla="*/ 229255 h 334018"/>
                  <a:gd name="connsiteX6" fmla="*/ 96440 w 240470"/>
                  <a:gd name="connsiteY6" fmla="*/ 258702 h 334018"/>
                  <a:gd name="connsiteX7" fmla="*/ 64998 w 240470"/>
                  <a:gd name="connsiteY7" fmla="*/ 285062 h 334018"/>
                  <a:gd name="connsiteX8" fmla="*/ 32312 w 240470"/>
                  <a:gd name="connsiteY8" fmla="*/ 310273 h 334018"/>
                  <a:gd name="connsiteX9" fmla="*/ 0 w 240470"/>
                  <a:gd name="connsiteY9" fmla="*/ 334018 h 334018"/>
                  <a:gd name="connsiteX10" fmla="*/ 0 w 240470"/>
                  <a:gd name="connsiteY10" fmla="*/ 193589 h 334018"/>
                  <a:gd name="connsiteX11" fmla="*/ 51187 w 240470"/>
                  <a:gd name="connsiteY11" fmla="*/ 136472 h 334018"/>
                  <a:gd name="connsiteX12" fmla="*/ 85157 w 240470"/>
                  <a:gd name="connsiteY12" fmla="*/ 101583 h 334018"/>
                  <a:gd name="connsiteX13" fmla="*/ 117626 w 240470"/>
                  <a:gd name="connsiteY13" fmla="*/ 67479 h 334018"/>
                  <a:gd name="connsiteX14" fmla="*/ 151596 w 240470"/>
                  <a:gd name="connsiteY14" fmla="*/ 32589 h 334018"/>
                  <a:gd name="connsiteX15" fmla="*/ 188056 w 240470"/>
                  <a:gd name="connsiteY15" fmla="*/ 0 h 334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0470" h="334018">
                    <a:moveTo>
                      <a:pt x="188056" y="0"/>
                    </a:moveTo>
                    <a:lnTo>
                      <a:pt x="213083" y="53554"/>
                    </a:lnTo>
                    <a:lnTo>
                      <a:pt x="240470" y="110376"/>
                    </a:lnTo>
                    <a:lnTo>
                      <a:pt x="185055" y="169998"/>
                    </a:lnTo>
                    <a:lnTo>
                      <a:pt x="155845" y="200594"/>
                    </a:lnTo>
                    <a:lnTo>
                      <a:pt x="126893" y="229255"/>
                    </a:lnTo>
                    <a:lnTo>
                      <a:pt x="96440" y="258702"/>
                    </a:lnTo>
                    <a:lnTo>
                      <a:pt x="64998" y="285062"/>
                    </a:lnTo>
                    <a:lnTo>
                      <a:pt x="32312" y="310273"/>
                    </a:lnTo>
                    <a:lnTo>
                      <a:pt x="0" y="334018"/>
                    </a:lnTo>
                    <a:lnTo>
                      <a:pt x="0" y="193589"/>
                    </a:lnTo>
                    <a:lnTo>
                      <a:pt x="51187" y="136472"/>
                    </a:lnTo>
                    <a:lnTo>
                      <a:pt x="85157" y="101583"/>
                    </a:lnTo>
                    <a:lnTo>
                      <a:pt x="117626" y="67479"/>
                    </a:lnTo>
                    <a:lnTo>
                      <a:pt x="151596" y="32589"/>
                    </a:lnTo>
                    <a:lnTo>
                      <a:pt x="188056" y="0"/>
                    </a:lnTo>
                    <a:close/>
                  </a:path>
                </a:pathLst>
              </a:custGeom>
              <a:grpFill/>
              <a:ln w="0">
                <a:noFill/>
                <a:miter lim="800000"/>
                <a:headEnd/>
                <a:tailEnd/>
              </a:ln>
            </p:spPr>
            <p:txBody>
              <a:bodyPr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32" name="Group 131">
              <a:extLst>
                <a:ext uri="{FF2B5EF4-FFF2-40B4-BE49-F238E27FC236}">
                  <a16:creationId xmlns:a16="http://schemas.microsoft.com/office/drawing/2014/main" id="{4879BC65-5274-4C95-A25A-AF85E1E2237A}"/>
                </a:ext>
              </a:extLst>
            </p:cNvPr>
            <p:cNvGrpSpPr/>
            <p:nvPr/>
          </p:nvGrpSpPr>
          <p:grpSpPr>
            <a:xfrm rot="20990365">
              <a:off x="1898636" y="1900934"/>
              <a:ext cx="1695529" cy="507542"/>
              <a:chOff x="8010137" y="5314111"/>
              <a:chExt cx="2296430" cy="687417"/>
            </a:xfrm>
            <a:solidFill>
              <a:schemeClr val="bg2"/>
            </a:solidFill>
          </p:grpSpPr>
          <p:grpSp>
            <p:nvGrpSpPr>
              <p:cNvPr id="133" name="Group 132">
                <a:extLst>
                  <a:ext uri="{FF2B5EF4-FFF2-40B4-BE49-F238E27FC236}">
                    <a16:creationId xmlns:a16="http://schemas.microsoft.com/office/drawing/2014/main" id="{C804F225-0B2A-4B98-95C2-2098DFC78859}"/>
                  </a:ext>
                </a:extLst>
              </p:cNvPr>
              <p:cNvGrpSpPr/>
              <p:nvPr/>
            </p:nvGrpSpPr>
            <p:grpSpPr>
              <a:xfrm rot="453588">
                <a:off x="8010137" y="5314111"/>
                <a:ext cx="2296430" cy="687417"/>
                <a:chOff x="6601756" y="4762070"/>
                <a:chExt cx="2296430" cy="687417"/>
              </a:xfrm>
              <a:grpFill/>
            </p:grpSpPr>
            <p:sp>
              <p:nvSpPr>
                <p:cNvPr id="135" name="Freeform 79">
                  <a:extLst>
                    <a:ext uri="{FF2B5EF4-FFF2-40B4-BE49-F238E27FC236}">
                      <a16:creationId xmlns:a16="http://schemas.microsoft.com/office/drawing/2014/main" id="{39C62EBC-AFC8-451A-B9EE-50B1542A1D9D}"/>
                    </a:ext>
                  </a:extLst>
                </p:cNvPr>
                <p:cNvSpPr>
                  <a:spLocks/>
                </p:cNvSpPr>
                <p:nvPr/>
              </p:nvSpPr>
              <p:spPr bwMode="auto">
                <a:xfrm>
                  <a:off x="6937031" y="4766994"/>
                  <a:ext cx="278385" cy="146457"/>
                </a:xfrm>
                <a:custGeom>
                  <a:avLst/>
                  <a:gdLst>
                    <a:gd name="T0" fmla="*/ 44 w 201"/>
                    <a:gd name="T1" fmla="*/ 150 h 150"/>
                    <a:gd name="T2" fmla="*/ 44 w 201"/>
                    <a:gd name="T3" fmla="*/ 150 h 150"/>
                    <a:gd name="T4" fmla="*/ 62 w 201"/>
                    <a:gd name="T5" fmla="*/ 122 h 150"/>
                    <a:gd name="T6" fmla="*/ 80 w 201"/>
                    <a:gd name="T7" fmla="*/ 96 h 150"/>
                    <a:gd name="T8" fmla="*/ 98 w 201"/>
                    <a:gd name="T9" fmla="*/ 74 h 150"/>
                    <a:gd name="T10" fmla="*/ 107 w 201"/>
                    <a:gd name="T11" fmla="*/ 64 h 150"/>
                    <a:gd name="T12" fmla="*/ 117 w 201"/>
                    <a:gd name="T13" fmla="*/ 55 h 150"/>
                    <a:gd name="T14" fmla="*/ 126 w 201"/>
                    <a:gd name="T15" fmla="*/ 46 h 150"/>
                    <a:gd name="T16" fmla="*/ 136 w 201"/>
                    <a:gd name="T17" fmla="*/ 39 h 150"/>
                    <a:gd name="T18" fmla="*/ 146 w 201"/>
                    <a:gd name="T19" fmla="*/ 32 h 150"/>
                    <a:gd name="T20" fmla="*/ 156 w 201"/>
                    <a:gd name="T21" fmla="*/ 27 h 150"/>
                    <a:gd name="T22" fmla="*/ 167 w 201"/>
                    <a:gd name="T23" fmla="*/ 23 h 150"/>
                    <a:gd name="T24" fmla="*/ 177 w 201"/>
                    <a:gd name="T25" fmla="*/ 20 h 150"/>
                    <a:gd name="T26" fmla="*/ 189 w 201"/>
                    <a:gd name="T27" fmla="*/ 18 h 150"/>
                    <a:gd name="T28" fmla="*/ 200 w 201"/>
                    <a:gd name="T29" fmla="*/ 18 h 150"/>
                    <a:gd name="T30" fmla="*/ 201 w 201"/>
                    <a:gd name="T31" fmla="*/ 0 h 150"/>
                    <a:gd name="T32" fmla="*/ 201 w 201"/>
                    <a:gd name="T33" fmla="*/ 0 h 150"/>
                    <a:gd name="T34" fmla="*/ 185 w 201"/>
                    <a:gd name="T35" fmla="*/ 0 h 150"/>
                    <a:gd name="T36" fmla="*/ 171 w 201"/>
                    <a:gd name="T37" fmla="*/ 1 h 150"/>
                    <a:gd name="T38" fmla="*/ 156 w 201"/>
                    <a:gd name="T39" fmla="*/ 2 h 150"/>
                    <a:gd name="T40" fmla="*/ 143 w 201"/>
                    <a:gd name="T41" fmla="*/ 6 h 150"/>
                    <a:gd name="T42" fmla="*/ 129 w 201"/>
                    <a:gd name="T43" fmla="*/ 9 h 150"/>
                    <a:gd name="T44" fmla="*/ 116 w 201"/>
                    <a:gd name="T45" fmla="*/ 13 h 150"/>
                    <a:gd name="T46" fmla="*/ 102 w 201"/>
                    <a:gd name="T47" fmla="*/ 18 h 150"/>
                    <a:gd name="T48" fmla="*/ 90 w 201"/>
                    <a:gd name="T49" fmla="*/ 23 h 150"/>
                    <a:gd name="T50" fmla="*/ 77 w 201"/>
                    <a:gd name="T51" fmla="*/ 30 h 150"/>
                    <a:gd name="T52" fmla="*/ 65 w 201"/>
                    <a:gd name="T53" fmla="*/ 37 h 150"/>
                    <a:gd name="T54" fmla="*/ 43 w 201"/>
                    <a:gd name="T55" fmla="*/ 53 h 150"/>
                    <a:gd name="T56" fmla="*/ 20 w 201"/>
                    <a:gd name="T57" fmla="*/ 71 h 150"/>
                    <a:gd name="T58" fmla="*/ 0 w 201"/>
                    <a:gd name="T59" fmla="*/ 90 h 150"/>
                    <a:gd name="T60" fmla="*/ 0 w 201"/>
                    <a:gd name="T61" fmla="*/ 90 h 150"/>
                    <a:gd name="T62" fmla="*/ 22 w 201"/>
                    <a:gd name="T63" fmla="*/ 119 h 150"/>
                    <a:gd name="T64" fmla="*/ 34 w 201"/>
                    <a:gd name="T65" fmla="*/ 134 h 150"/>
                    <a:gd name="T66" fmla="*/ 44 w 201"/>
                    <a:gd name="T67" fmla="*/ 150 h 150"/>
                    <a:gd name="T68" fmla="*/ 44 w 201"/>
                    <a:gd name="T69" fmla="*/ 150 h 1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01" h="150">
                      <a:moveTo>
                        <a:pt x="44" y="150"/>
                      </a:moveTo>
                      <a:lnTo>
                        <a:pt x="44" y="150"/>
                      </a:lnTo>
                      <a:lnTo>
                        <a:pt x="62" y="122"/>
                      </a:lnTo>
                      <a:lnTo>
                        <a:pt x="80" y="96"/>
                      </a:lnTo>
                      <a:lnTo>
                        <a:pt x="98" y="74"/>
                      </a:lnTo>
                      <a:lnTo>
                        <a:pt x="107" y="64"/>
                      </a:lnTo>
                      <a:lnTo>
                        <a:pt x="117" y="55"/>
                      </a:lnTo>
                      <a:lnTo>
                        <a:pt x="126" y="46"/>
                      </a:lnTo>
                      <a:lnTo>
                        <a:pt x="136" y="39"/>
                      </a:lnTo>
                      <a:lnTo>
                        <a:pt x="146" y="32"/>
                      </a:lnTo>
                      <a:lnTo>
                        <a:pt x="156" y="27"/>
                      </a:lnTo>
                      <a:lnTo>
                        <a:pt x="167" y="23"/>
                      </a:lnTo>
                      <a:lnTo>
                        <a:pt x="177" y="20"/>
                      </a:lnTo>
                      <a:lnTo>
                        <a:pt x="189" y="18"/>
                      </a:lnTo>
                      <a:lnTo>
                        <a:pt x="200" y="18"/>
                      </a:lnTo>
                      <a:lnTo>
                        <a:pt x="201" y="0"/>
                      </a:lnTo>
                      <a:lnTo>
                        <a:pt x="185" y="0"/>
                      </a:lnTo>
                      <a:lnTo>
                        <a:pt x="171" y="1"/>
                      </a:lnTo>
                      <a:lnTo>
                        <a:pt x="156" y="2"/>
                      </a:lnTo>
                      <a:lnTo>
                        <a:pt x="143" y="6"/>
                      </a:lnTo>
                      <a:lnTo>
                        <a:pt x="129" y="9"/>
                      </a:lnTo>
                      <a:lnTo>
                        <a:pt x="116" y="13"/>
                      </a:lnTo>
                      <a:lnTo>
                        <a:pt x="102" y="18"/>
                      </a:lnTo>
                      <a:lnTo>
                        <a:pt x="90" y="23"/>
                      </a:lnTo>
                      <a:lnTo>
                        <a:pt x="77" y="30"/>
                      </a:lnTo>
                      <a:lnTo>
                        <a:pt x="65" y="37"/>
                      </a:lnTo>
                      <a:lnTo>
                        <a:pt x="43" y="53"/>
                      </a:lnTo>
                      <a:lnTo>
                        <a:pt x="20" y="71"/>
                      </a:lnTo>
                      <a:lnTo>
                        <a:pt x="0" y="90"/>
                      </a:lnTo>
                      <a:lnTo>
                        <a:pt x="22" y="119"/>
                      </a:lnTo>
                      <a:lnTo>
                        <a:pt x="34" y="134"/>
                      </a:lnTo>
                      <a:lnTo>
                        <a:pt x="44"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36" name="Freeform 83">
                  <a:extLst>
                    <a:ext uri="{FF2B5EF4-FFF2-40B4-BE49-F238E27FC236}">
                      <a16:creationId xmlns:a16="http://schemas.microsoft.com/office/drawing/2014/main" id="{BFB3EC21-E450-45C0-999C-18CDBEF48F75}"/>
                    </a:ext>
                  </a:extLst>
                </p:cNvPr>
                <p:cNvSpPr>
                  <a:spLocks/>
                </p:cNvSpPr>
                <p:nvPr/>
              </p:nvSpPr>
              <p:spPr bwMode="auto">
                <a:xfrm>
                  <a:off x="6934261" y="4766994"/>
                  <a:ext cx="1638452" cy="682493"/>
                </a:xfrm>
                <a:custGeom>
                  <a:avLst/>
                  <a:gdLst>
                    <a:gd name="T0" fmla="*/ 816 w 1183"/>
                    <a:gd name="T1" fmla="*/ 681 h 699"/>
                    <a:gd name="T2" fmla="*/ 852 w 1183"/>
                    <a:gd name="T3" fmla="*/ 670 h 699"/>
                    <a:gd name="T4" fmla="*/ 885 w 1183"/>
                    <a:gd name="T5" fmla="*/ 646 h 699"/>
                    <a:gd name="T6" fmla="*/ 917 w 1183"/>
                    <a:gd name="T7" fmla="*/ 613 h 699"/>
                    <a:gd name="T8" fmla="*/ 956 w 1183"/>
                    <a:gd name="T9" fmla="*/ 554 h 699"/>
                    <a:gd name="T10" fmla="*/ 1012 w 1183"/>
                    <a:gd name="T11" fmla="*/ 448 h 699"/>
                    <a:gd name="T12" fmla="*/ 1090 w 1183"/>
                    <a:gd name="T13" fmla="*/ 289 h 699"/>
                    <a:gd name="T14" fmla="*/ 1134 w 1183"/>
                    <a:gd name="T15" fmla="*/ 213 h 699"/>
                    <a:gd name="T16" fmla="*/ 1183 w 1183"/>
                    <a:gd name="T17" fmla="*/ 316 h 699"/>
                    <a:gd name="T18" fmla="*/ 1112 w 1183"/>
                    <a:gd name="T19" fmla="*/ 454 h 699"/>
                    <a:gd name="T20" fmla="*/ 1053 w 1183"/>
                    <a:gd name="T21" fmla="*/ 549 h 699"/>
                    <a:gd name="T22" fmla="*/ 995 w 1183"/>
                    <a:gd name="T23" fmla="*/ 616 h 699"/>
                    <a:gd name="T24" fmla="*/ 957 w 1183"/>
                    <a:gd name="T25" fmla="*/ 649 h 699"/>
                    <a:gd name="T26" fmla="*/ 914 w 1183"/>
                    <a:gd name="T27" fmla="*/ 674 h 699"/>
                    <a:gd name="T28" fmla="*/ 870 w 1183"/>
                    <a:gd name="T29" fmla="*/ 691 h 699"/>
                    <a:gd name="T30" fmla="*/ 820 w 1183"/>
                    <a:gd name="T31" fmla="*/ 699 h 699"/>
                    <a:gd name="T32" fmla="*/ 786 w 1183"/>
                    <a:gd name="T33" fmla="*/ 699 h 699"/>
                    <a:gd name="T34" fmla="*/ 740 w 1183"/>
                    <a:gd name="T35" fmla="*/ 691 h 699"/>
                    <a:gd name="T36" fmla="*/ 699 w 1183"/>
                    <a:gd name="T37" fmla="*/ 675 h 699"/>
                    <a:gd name="T38" fmla="*/ 660 w 1183"/>
                    <a:gd name="T39" fmla="*/ 654 h 699"/>
                    <a:gd name="T40" fmla="*/ 614 w 1183"/>
                    <a:gd name="T41" fmla="*/ 615 h 699"/>
                    <a:gd name="T42" fmla="*/ 553 w 1183"/>
                    <a:gd name="T43" fmla="*/ 540 h 699"/>
                    <a:gd name="T44" fmla="*/ 500 w 1183"/>
                    <a:gd name="T45" fmla="*/ 453 h 699"/>
                    <a:gd name="T46" fmla="*/ 453 w 1183"/>
                    <a:gd name="T47" fmla="*/ 358 h 699"/>
                    <a:gd name="T48" fmla="*/ 351 w 1183"/>
                    <a:gd name="T49" fmla="*/ 150 h 699"/>
                    <a:gd name="T50" fmla="*/ 306 w 1183"/>
                    <a:gd name="T51" fmla="*/ 82 h 699"/>
                    <a:gd name="T52" fmla="*/ 266 w 1183"/>
                    <a:gd name="T53" fmla="*/ 41 h 699"/>
                    <a:gd name="T54" fmla="*/ 239 w 1183"/>
                    <a:gd name="T55" fmla="*/ 26 h 699"/>
                    <a:gd name="T56" fmla="*/ 211 w 1183"/>
                    <a:gd name="T57" fmla="*/ 19 h 699"/>
                    <a:gd name="T58" fmla="*/ 190 w 1183"/>
                    <a:gd name="T59" fmla="*/ 19 h 699"/>
                    <a:gd name="T60" fmla="*/ 157 w 1183"/>
                    <a:gd name="T61" fmla="*/ 28 h 699"/>
                    <a:gd name="T62" fmla="*/ 127 w 1183"/>
                    <a:gd name="T63" fmla="*/ 46 h 699"/>
                    <a:gd name="T64" fmla="*/ 99 w 1183"/>
                    <a:gd name="T65" fmla="*/ 74 h 699"/>
                    <a:gd name="T66" fmla="*/ 45 w 1183"/>
                    <a:gd name="T67" fmla="*/ 151 h 699"/>
                    <a:gd name="T68" fmla="*/ 23 w 1183"/>
                    <a:gd name="T69" fmla="*/ 120 h 699"/>
                    <a:gd name="T70" fmla="*/ 21 w 1183"/>
                    <a:gd name="T71" fmla="*/ 71 h 699"/>
                    <a:gd name="T72" fmla="*/ 78 w 1183"/>
                    <a:gd name="T73" fmla="*/ 30 h 699"/>
                    <a:gd name="T74" fmla="*/ 115 w 1183"/>
                    <a:gd name="T75" fmla="*/ 13 h 699"/>
                    <a:gd name="T76" fmla="*/ 157 w 1183"/>
                    <a:gd name="T77" fmla="*/ 3 h 699"/>
                    <a:gd name="T78" fmla="*/ 201 w 1183"/>
                    <a:gd name="T79" fmla="*/ 0 h 699"/>
                    <a:gd name="T80" fmla="*/ 233 w 1183"/>
                    <a:gd name="T81" fmla="*/ 2 h 699"/>
                    <a:gd name="T82" fmla="*/ 277 w 1183"/>
                    <a:gd name="T83" fmla="*/ 12 h 699"/>
                    <a:gd name="T84" fmla="*/ 318 w 1183"/>
                    <a:gd name="T85" fmla="*/ 30 h 699"/>
                    <a:gd name="T86" fmla="*/ 356 w 1183"/>
                    <a:gd name="T87" fmla="*/ 55 h 699"/>
                    <a:gd name="T88" fmla="*/ 412 w 1183"/>
                    <a:gd name="T89" fmla="*/ 107 h 699"/>
                    <a:gd name="T90" fmla="*/ 469 w 1183"/>
                    <a:gd name="T91" fmla="*/ 187 h 699"/>
                    <a:gd name="T92" fmla="*/ 520 w 1183"/>
                    <a:gd name="T93" fmla="*/ 278 h 699"/>
                    <a:gd name="T94" fmla="*/ 622 w 1183"/>
                    <a:gd name="T95" fmla="*/ 495 h 699"/>
                    <a:gd name="T96" fmla="*/ 665 w 1183"/>
                    <a:gd name="T97" fmla="*/ 575 h 699"/>
                    <a:gd name="T98" fmla="*/ 711 w 1183"/>
                    <a:gd name="T99" fmla="*/ 636 h 699"/>
                    <a:gd name="T100" fmla="*/ 745 w 1183"/>
                    <a:gd name="T101" fmla="*/ 664 h 699"/>
                    <a:gd name="T102" fmla="*/ 773 w 1183"/>
                    <a:gd name="T103" fmla="*/ 677 h 699"/>
                    <a:gd name="T104" fmla="*/ 802 w 1183"/>
                    <a:gd name="T105" fmla="*/ 681 h 6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83" h="699">
                      <a:moveTo>
                        <a:pt x="802" y="681"/>
                      </a:moveTo>
                      <a:lnTo>
                        <a:pt x="802" y="681"/>
                      </a:lnTo>
                      <a:lnTo>
                        <a:pt x="816" y="681"/>
                      </a:lnTo>
                      <a:lnTo>
                        <a:pt x="828" y="679"/>
                      </a:lnTo>
                      <a:lnTo>
                        <a:pt x="840" y="674"/>
                      </a:lnTo>
                      <a:lnTo>
                        <a:pt x="852" y="670"/>
                      </a:lnTo>
                      <a:lnTo>
                        <a:pt x="863" y="663"/>
                      </a:lnTo>
                      <a:lnTo>
                        <a:pt x="874" y="655"/>
                      </a:lnTo>
                      <a:lnTo>
                        <a:pt x="885" y="646"/>
                      </a:lnTo>
                      <a:lnTo>
                        <a:pt x="895" y="636"/>
                      </a:lnTo>
                      <a:lnTo>
                        <a:pt x="907" y="625"/>
                      </a:lnTo>
                      <a:lnTo>
                        <a:pt x="917" y="613"/>
                      </a:lnTo>
                      <a:lnTo>
                        <a:pt x="927" y="599"/>
                      </a:lnTo>
                      <a:lnTo>
                        <a:pt x="936" y="586"/>
                      </a:lnTo>
                      <a:lnTo>
                        <a:pt x="956" y="554"/>
                      </a:lnTo>
                      <a:lnTo>
                        <a:pt x="974" y="522"/>
                      </a:lnTo>
                      <a:lnTo>
                        <a:pt x="993" y="486"/>
                      </a:lnTo>
                      <a:lnTo>
                        <a:pt x="1012" y="448"/>
                      </a:lnTo>
                      <a:lnTo>
                        <a:pt x="1050" y="370"/>
                      </a:lnTo>
                      <a:lnTo>
                        <a:pt x="1070" y="329"/>
                      </a:lnTo>
                      <a:lnTo>
                        <a:pt x="1090" y="289"/>
                      </a:lnTo>
                      <a:lnTo>
                        <a:pt x="1111" y="251"/>
                      </a:lnTo>
                      <a:lnTo>
                        <a:pt x="1134" y="213"/>
                      </a:lnTo>
                      <a:lnTo>
                        <a:pt x="1158" y="263"/>
                      </a:lnTo>
                      <a:lnTo>
                        <a:pt x="1183" y="316"/>
                      </a:lnTo>
                      <a:lnTo>
                        <a:pt x="1148" y="385"/>
                      </a:lnTo>
                      <a:lnTo>
                        <a:pt x="1131" y="420"/>
                      </a:lnTo>
                      <a:lnTo>
                        <a:pt x="1112" y="454"/>
                      </a:lnTo>
                      <a:lnTo>
                        <a:pt x="1093" y="486"/>
                      </a:lnTo>
                      <a:lnTo>
                        <a:pt x="1074" y="519"/>
                      </a:lnTo>
                      <a:lnTo>
                        <a:pt x="1053" y="549"/>
                      </a:lnTo>
                      <a:lnTo>
                        <a:pt x="1030" y="577"/>
                      </a:lnTo>
                      <a:lnTo>
                        <a:pt x="1008" y="604"/>
                      </a:lnTo>
                      <a:lnTo>
                        <a:pt x="995" y="616"/>
                      </a:lnTo>
                      <a:lnTo>
                        <a:pt x="983" y="627"/>
                      </a:lnTo>
                      <a:lnTo>
                        <a:pt x="970" y="639"/>
                      </a:lnTo>
                      <a:lnTo>
                        <a:pt x="957" y="649"/>
                      </a:lnTo>
                      <a:lnTo>
                        <a:pt x="944" y="658"/>
                      </a:lnTo>
                      <a:lnTo>
                        <a:pt x="929" y="667"/>
                      </a:lnTo>
                      <a:lnTo>
                        <a:pt x="914" y="674"/>
                      </a:lnTo>
                      <a:lnTo>
                        <a:pt x="900" y="681"/>
                      </a:lnTo>
                      <a:lnTo>
                        <a:pt x="885" y="687"/>
                      </a:lnTo>
                      <a:lnTo>
                        <a:pt x="870" y="691"/>
                      </a:lnTo>
                      <a:lnTo>
                        <a:pt x="854" y="695"/>
                      </a:lnTo>
                      <a:lnTo>
                        <a:pt x="837" y="698"/>
                      </a:lnTo>
                      <a:lnTo>
                        <a:pt x="820" y="699"/>
                      </a:lnTo>
                      <a:lnTo>
                        <a:pt x="802" y="699"/>
                      </a:lnTo>
                      <a:lnTo>
                        <a:pt x="786" y="699"/>
                      </a:lnTo>
                      <a:lnTo>
                        <a:pt x="771" y="697"/>
                      </a:lnTo>
                      <a:lnTo>
                        <a:pt x="755" y="695"/>
                      </a:lnTo>
                      <a:lnTo>
                        <a:pt x="740" y="691"/>
                      </a:lnTo>
                      <a:lnTo>
                        <a:pt x="727" y="687"/>
                      </a:lnTo>
                      <a:lnTo>
                        <a:pt x="712" y="682"/>
                      </a:lnTo>
                      <a:lnTo>
                        <a:pt x="699" y="675"/>
                      </a:lnTo>
                      <a:lnTo>
                        <a:pt x="685" y="669"/>
                      </a:lnTo>
                      <a:lnTo>
                        <a:pt x="673" y="662"/>
                      </a:lnTo>
                      <a:lnTo>
                        <a:pt x="660" y="654"/>
                      </a:lnTo>
                      <a:lnTo>
                        <a:pt x="648" y="645"/>
                      </a:lnTo>
                      <a:lnTo>
                        <a:pt x="637" y="635"/>
                      </a:lnTo>
                      <a:lnTo>
                        <a:pt x="614" y="615"/>
                      </a:lnTo>
                      <a:lnTo>
                        <a:pt x="592" y="591"/>
                      </a:lnTo>
                      <a:lnTo>
                        <a:pt x="572" y="567"/>
                      </a:lnTo>
                      <a:lnTo>
                        <a:pt x="553" y="540"/>
                      </a:lnTo>
                      <a:lnTo>
                        <a:pt x="535" y="512"/>
                      </a:lnTo>
                      <a:lnTo>
                        <a:pt x="517" y="483"/>
                      </a:lnTo>
                      <a:lnTo>
                        <a:pt x="500" y="453"/>
                      </a:lnTo>
                      <a:lnTo>
                        <a:pt x="484" y="422"/>
                      </a:lnTo>
                      <a:lnTo>
                        <a:pt x="453" y="358"/>
                      </a:lnTo>
                      <a:lnTo>
                        <a:pt x="395" y="234"/>
                      </a:lnTo>
                      <a:lnTo>
                        <a:pt x="366" y="177"/>
                      </a:lnTo>
                      <a:lnTo>
                        <a:pt x="351" y="150"/>
                      </a:lnTo>
                      <a:lnTo>
                        <a:pt x="337" y="125"/>
                      </a:lnTo>
                      <a:lnTo>
                        <a:pt x="322" y="102"/>
                      </a:lnTo>
                      <a:lnTo>
                        <a:pt x="306" y="82"/>
                      </a:lnTo>
                      <a:lnTo>
                        <a:pt x="291" y="64"/>
                      </a:lnTo>
                      <a:lnTo>
                        <a:pt x="275" y="48"/>
                      </a:lnTo>
                      <a:lnTo>
                        <a:pt x="266" y="41"/>
                      </a:lnTo>
                      <a:lnTo>
                        <a:pt x="257" y="36"/>
                      </a:lnTo>
                      <a:lnTo>
                        <a:pt x="248" y="30"/>
                      </a:lnTo>
                      <a:lnTo>
                        <a:pt x="239" y="26"/>
                      </a:lnTo>
                      <a:lnTo>
                        <a:pt x="230" y="22"/>
                      </a:lnTo>
                      <a:lnTo>
                        <a:pt x="221" y="20"/>
                      </a:lnTo>
                      <a:lnTo>
                        <a:pt x="211" y="19"/>
                      </a:lnTo>
                      <a:lnTo>
                        <a:pt x="201" y="18"/>
                      </a:lnTo>
                      <a:lnTo>
                        <a:pt x="190" y="19"/>
                      </a:lnTo>
                      <a:lnTo>
                        <a:pt x="178" y="20"/>
                      </a:lnTo>
                      <a:lnTo>
                        <a:pt x="167" y="23"/>
                      </a:lnTo>
                      <a:lnTo>
                        <a:pt x="157" y="28"/>
                      </a:lnTo>
                      <a:lnTo>
                        <a:pt x="147" y="32"/>
                      </a:lnTo>
                      <a:lnTo>
                        <a:pt x="137" y="39"/>
                      </a:lnTo>
                      <a:lnTo>
                        <a:pt x="127" y="46"/>
                      </a:lnTo>
                      <a:lnTo>
                        <a:pt x="117" y="55"/>
                      </a:lnTo>
                      <a:lnTo>
                        <a:pt x="108" y="64"/>
                      </a:lnTo>
                      <a:lnTo>
                        <a:pt x="99" y="74"/>
                      </a:lnTo>
                      <a:lnTo>
                        <a:pt x="79" y="96"/>
                      </a:lnTo>
                      <a:lnTo>
                        <a:pt x="63" y="122"/>
                      </a:lnTo>
                      <a:lnTo>
                        <a:pt x="45" y="151"/>
                      </a:lnTo>
                      <a:lnTo>
                        <a:pt x="34" y="134"/>
                      </a:lnTo>
                      <a:lnTo>
                        <a:pt x="23" y="120"/>
                      </a:lnTo>
                      <a:lnTo>
                        <a:pt x="0" y="91"/>
                      </a:lnTo>
                      <a:lnTo>
                        <a:pt x="21" y="71"/>
                      </a:lnTo>
                      <a:lnTo>
                        <a:pt x="43" y="53"/>
                      </a:lnTo>
                      <a:lnTo>
                        <a:pt x="66" y="37"/>
                      </a:lnTo>
                      <a:lnTo>
                        <a:pt x="78" y="30"/>
                      </a:lnTo>
                      <a:lnTo>
                        <a:pt x="91" y="23"/>
                      </a:lnTo>
                      <a:lnTo>
                        <a:pt x="103" y="18"/>
                      </a:lnTo>
                      <a:lnTo>
                        <a:pt x="115" y="13"/>
                      </a:lnTo>
                      <a:lnTo>
                        <a:pt x="129" y="9"/>
                      </a:lnTo>
                      <a:lnTo>
                        <a:pt x="142" y="6"/>
                      </a:lnTo>
                      <a:lnTo>
                        <a:pt x="157" y="3"/>
                      </a:lnTo>
                      <a:lnTo>
                        <a:pt x="172" y="1"/>
                      </a:lnTo>
                      <a:lnTo>
                        <a:pt x="186" y="0"/>
                      </a:lnTo>
                      <a:lnTo>
                        <a:pt x="201" y="0"/>
                      </a:lnTo>
                      <a:lnTo>
                        <a:pt x="218" y="1"/>
                      </a:lnTo>
                      <a:lnTo>
                        <a:pt x="233" y="2"/>
                      </a:lnTo>
                      <a:lnTo>
                        <a:pt x="248" y="4"/>
                      </a:lnTo>
                      <a:lnTo>
                        <a:pt x="263" y="8"/>
                      </a:lnTo>
                      <a:lnTo>
                        <a:pt x="277" y="12"/>
                      </a:lnTo>
                      <a:lnTo>
                        <a:pt x="292" y="18"/>
                      </a:lnTo>
                      <a:lnTo>
                        <a:pt x="305" y="23"/>
                      </a:lnTo>
                      <a:lnTo>
                        <a:pt x="318" y="30"/>
                      </a:lnTo>
                      <a:lnTo>
                        <a:pt x="331" y="38"/>
                      </a:lnTo>
                      <a:lnTo>
                        <a:pt x="344" y="46"/>
                      </a:lnTo>
                      <a:lnTo>
                        <a:pt x="356" y="55"/>
                      </a:lnTo>
                      <a:lnTo>
                        <a:pt x="367" y="64"/>
                      </a:lnTo>
                      <a:lnTo>
                        <a:pt x="390" y="85"/>
                      </a:lnTo>
                      <a:lnTo>
                        <a:pt x="412" y="107"/>
                      </a:lnTo>
                      <a:lnTo>
                        <a:pt x="432" y="132"/>
                      </a:lnTo>
                      <a:lnTo>
                        <a:pt x="451" y="159"/>
                      </a:lnTo>
                      <a:lnTo>
                        <a:pt x="469" y="187"/>
                      </a:lnTo>
                      <a:lnTo>
                        <a:pt x="487" y="216"/>
                      </a:lnTo>
                      <a:lnTo>
                        <a:pt x="504" y="246"/>
                      </a:lnTo>
                      <a:lnTo>
                        <a:pt x="520" y="278"/>
                      </a:lnTo>
                      <a:lnTo>
                        <a:pt x="550" y="342"/>
                      </a:lnTo>
                      <a:lnTo>
                        <a:pt x="608" y="466"/>
                      </a:lnTo>
                      <a:lnTo>
                        <a:pt x="622" y="495"/>
                      </a:lnTo>
                      <a:lnTo>
                        <a:pt x="636" y="523"/>
                      </a:lnTo>
                      <a:lnTo>
                        <a:pt x="650" y="550"/>
                      </a:lnTo>
                      <a:lnTo>
                        <a:pt x="665" y="575"/>
                      </a:lnTo>
                      <a:lnTo>
                        <a:pt x="680" y="597"/>
                      </a:lnTo>
                      <a:lnTo>
                        <a:pt x="695" y="618"/>
                      </a:lnTo>
                      <a:lnTo>
                        <a:pt x="711" y="636"/>
                      </a:lnTo>
                      <a:lnTo>
                        <a:pt x="728" y="652"/>
                      </a:lnTo>
                      <a:lnTo>
                        <a:pt x="737" y="659"/>
                      </a:lnTo>
                      <a:lnTo>
                        <a:pt x="745" y="664"/>
                      </a:lnTo>
                      <a:lnTo>
                        <a:pt x="754" y="669"/>
                      </a:lnTo>
                      <a:lnTo>
                        <a:pt x="763" y="673"/>
                      </a:lnTo>
                      <a:lnTo>
                        <a:pt x="773" y="677"/>
                      </a:lnTo>
                      <a:lnTo>
                        <a:pt x="782" y="679"/>
                      </a:lnTo>
                      <a:lnTo>
                        <a:pt x="792" y="681"/>
                      </a:lnTo>
                      <a:lnTo>
                        <a:pt x="802" y="681"/>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37" name="Freeform 84">
                  <a:extLst>
                    <a:ext uri="{FF2B5EF4-FFF2-40B4-BE49-F238E27FC236}">
                      <a16:creationId xmlns:a16="http://schemas.microsoft.com/office/drawing/2014/main" id="{0B67FD85-6B5D-4EAA-97F9-EC5934BA4FDD}"/>
                    </a:ext>
                  </a:extLst>
                </p:cNvPr>
                <p:cNvSpPr>
                  <a:spLocks/>
                </p:cNvSpPr>
                <p:nvPr/>
              </p:nvSpPr>
              <p:spPr bwMode="auto">
                <a:xfrm>
                  <a:off x="8619801" y="4779687"/>
                  <a:ext cx="278385" cy="146457"/>
                </a:xfrm>
                <a:custGeom>
                  <a:avLst/>
                  <a:gdLst>
                    <a:gd name="T0" fmla="*/ 45 w 201"/>
                    <a:gd name="T1" fmla="*/ 150 h 150"/>
                    <a:gd name="T2" fmla="*/ 45 w 201"/>
                    <a:gd name="T3" fmla="*/ 150 h 150"/>
                    <a:gd name="T4" fmla="*/ 62 w 201"/>
                    <a:gd name="T5" fmla="*/ 122 h 150"/>
                    <a:gd name="T6" fmla="*/ 80 w 201"/>
                    <a:gd name="T7" fmla="*/ 97 h 150"/>
                    <a:gd name="T8" fmla="*/ 98 w 201"/>
                    <a:gd name="T9" fmla="*/ 74 h 150"/>
                    <a:gd name="T10" fmla="*/ 108 w 201"/>
                    <a:gd name="T11" fmla="*/ 64 h 150"/>
                    <a:gd name="T12" fmla="*/ 117 w 201"/>
                    <a:gd name="T13" fmla="*/ 55 h 150"/>
                    <a:gd name="T14" fmla="*/ 127 w 201"/>
                    <a:gd name="T15" fmla="*/ 46 h 150"/>
                    <a:gd name="T16" fmla="*/ 137 w 201"/>
                    <a:gd name="T17" fmla="*/ 40 h 150"/>
                    <a:gd name="T18" fmla="*/ 147 w 201"/>
                    <a:gd name="T19" fmla="*/ 33 h 150"/>
                    <a:gd name="T20" fmla="*/ 157 w 201"/>
                    <a:gd name="T21" fmla="*/ 27 h 150"/>
                    <a:gd name="T22" fmla="*/ 167 w 201"/>
                    <a:gd name="T23" fmla="*/ 24 h 150"/>
                    <a:gd name="T24" fmla="*/ 179 w 201"/>
                    <a:gd name="T25" fmla="*/ 21 h 150"/>
                    <a:gd name="T26" fmla="*/ 190 w 201"/>
                    <a:gd name="T27" fmla="*/ 18 h 150"/>
                    <a:gd name="T28" fmla="*/ 201 w 201"/>
                    <a:gd name="T29" fmla="*/ 18 h 150"/>
                    <a:gd name="T30" fmla="*/ 201 w 201"/>
                    <a:gd name="T31" fmla="*/ 0 h 150"/>
                    <a:gd name="T32" fmla="*/ 201 w 201"/>
                    <a:gd name="T33" fmla="*/ 0 h 150"/>
                    <a:gd name="T34" fmla="*/ 186 w 201"/>
                    <a:gd name="T35" fmla="*/ 0 h 150"/>
                    <a:gd name="T36" fmla="*/ 171 w 201"/>
                    <a:gd name="T37" fmla="*/ 1 h 150"/>
                    <a:gd name="T38" fmla="*/ 157 w 201"/>
                    <a:gd name="T39" fmla="*/ 4 h 150"/>
                    <a:gd name="T40" fmla="*/ 143 w 201"/>
                    <a:gd name="T41" fmla="*/ 6 h 150"/>
                    <a:gd name="T42" fmla="*/ 129 w 201"/>
                    <a:gd name="T43" fmla="*/ 9 h 150"/>
                    <a:gd name="T44" fmla="*/ 116 w 201"/>
                    <a:gd name="T45" fmla="*/ 14 h 150"/>
                    <a:gd name="T46" fmla="*/ 103 w 201"/>
                    <a:gd name="T47" fmla="*/ 18 h 150"/>
                    <a:gd name="T48" fmla="*/ 91 w 201"/>
                    <a:gd name="T49" fmla="*/ 24 h 150"/>
                    <a:gd name="T50" fmla="*/ 78 w 201"/>
                    <a:gd name="T51" fmla="*/ 31 h 150"/>
                    <a:gd name="T52" fmla="*/ 66 w 201"/>
                    <a:gd name="T53" fmla="*/ 37 h 150"/>
                    <a:gd name="T54" fmla="*/ 43 w 201"/>
                    <a:gd name="T55" fmla="*/ 53 h 150"/>
                    <a:gd name="T56" fmla="*/ 21 w 201"/>
                    <a:gd name="T57" fmla="*/ 71 h 150"/>
                    <a:gd name="T58" fmla="*/ 0 w 201"/>
                    <a:gd name="T59" fmla="*/ 91 h 150"/>
                    <a:gd name="T60" fmla="*/ 0 w 201"/>
                    <a:gd name="T61" fmla="*/ 91 h 150"/>
                    <a:gd name="T62" fmla="*/ 23 w 201"/>
                    <a:gd name="T63" fmla="*/ 119 h 150"/>
                    <a:gd name="T64" fmla="*/ 34 w 201"/>
                    <a:gd name="T65" fmla="*/ 135 h 150"/>
                    <a:gd name="T66" fmla="*/ 45 w 201"/>
                    <a:gd name="T67" fmla="*/ 150 h 150"/>
                    <a:gd name="T68" fmla="*/ 45 w 201"/>
                    <a:gd name="T69" fmla="*/ 150 h 1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01" h="150">
                      <a:moveTo>
                        <a:pt x="45" y="150"/>
                      </a:moveTo>
                      <a:lnTo>
                        <a:pt x="45" y="150"/>
                      </a:lnTo>
                      <a:lnTo>
                        <a:pt x="62" y="122"/>
                      </a:lnTo>
                      <a:lnTo>
                        <a:pt x="80" y="97"/>
                      </a:lnTo>
                      <a:lnTo>
                        <a:pt x="98" y="74"/>
                      </a:lnTo>
                      <a:lnTo>
                        <a:pt x="108" y="64"/>
                      </a:lnTo>
                      <a:lnTo>
                        <a:pt x="117" y="55"/>
                      </a:lnTo>
                      <a:lnTo>
                        <a:pt x="127" y="46"/>
                      </a:lnTo>
                      <a:lnTo>
                        <a:pt x="137" y="40"/>
                      </a:lnTo>
                      <a:lnTo>
                        <a:pt x="147" y="33"/>
                      </a:lnTo>
                      <a:lnTo>
                        <a:pt x="157" y="27"/>
                      </a:lnTo>
                      <a:lnTo>
                        <a:pt x="167" y="24"/>
                      </a:lnTo>
                      <a:lnTo>
                        <a:pt x="179" y="21"/>
                      </a:lnTo>
                      <a:lnTo>
                        <a:pt x="190" y="18"/>
                      </a:lnTo>
                      <a:lnTo>
                        <a:pt x="201" y="18"/>
                      </a:lnTo>
                      <a:lnTo>
                        <a:pt x="201" y="0"/>
                      </a:lnTo>
                      <a:lnTo>
                        <a:pt x="186" y="0"/>
                      </a:lnTo>
                      <a:lnTo>
                        <a:pt x="171" y="1"/>
                      </a:lnTo>
                      <a:lnTo>
                        <a:pt x="157" y="4"/>
                      </a:lnTo>
                      <a:lnTo>
                        <a:pt x="143" y="6"/>
                      </a:lnTo>
                      <a:lnTo>
                        <a:pt x="129" y="9"/>
                      </a:lnTo>
                      <a:lnTo>
                        <a:pt x="116" y="14"/>
                      </a:lnTo>
                      <a:lnTo>
                        <a:pt x="103" y="18"/>
                      </a:lnTo>
                      <a:lnTo>
                        <a:pt x="91" y="24"/>
                      </a:lnTo>
                      <a:lnTo>
                        <a:pt x="78" y="31"/>
                      </a:lnTo>
                      <a:lnTo>
                        <a:pt x="66" y="37"/>
                      </a:lnTo>
                      <a:lnTo>
                        <a:pt x="43" y="53"/>
                      </a:lnTo>
                      <a:lnTo>
                        <a:pt x="21" y="71"/>
                      </a:lnTo>
                      <a:lnTo>
                        <a:pt x="0" y="91"/>
                      </a:lnTo>
                      <a:lnTo>
                        <a:pt x="23" y="119"/>
                      </a:lnTo>
                      <a:lnTo>
                        <a:pt x="34" y="135"/>
                      </a:lnTo>
                      <a:lnTo>
                        <a:pt x="45" y="150"/>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38" name="Freeform 86">
                  <a:extLst>
                    <a:ext uri="{FF2B5EF4-FFF2-40B4-BE49-F238E27FC236}">
                      <a16:creationId xmlns:a16="http://schemas.microsoft.com/office/drawing/2014/main" id="{179E81EB-66D2-471A-9E19-A55E7403588F}"/>
                    </a:ext>
                  </a:extLst>
                </p:cNvPr>
                <p:cNvSpPr>
                  <a:spLocks/>
                </p:cNvSpPr>
                <p:nvPr/>
              </p:nvSpPr>
              <p:spPr bwMode="auto">
                <a:xfrm>
                  <a:off x="7769414" y="4774805"/>
                  <a:ext cx="1120462" cy="614146"/>
                </a:xfrm>
                <a:custGeom>
                  <a:avLst/>
                  <a:gdLst>
                    <a:gd name="T0" fmla="*/ 0 w 809"/>
                    <a:gd name="T1" fmla="*/ 384 h 629"/>
                    <a:gd name="T2" fmla="*/ 49 w 809"/>
                    <a:gd name="T3" fmla="*/ 487 h 629"/>
                    <a:gd name="T4" fmla="*/ 71 w 809"/>
                    <a:gd name="T5" fmla="*/ 449 h 629"/>
                    <a:gd name="T6" fmla="*/ 113 w 809"/>
                    <a:gd name="T7" fmla="*/ 371 h 629"/>
                    <a:gd name="T8" fmla="*/ 170 w 809"/>
                    <a:gd name="T9" fmla="*/ 252 h 629"/>
                    <a:gd name="T10" fmla="*/ 208 w 809"/>
                    <a:gd name="T11" fmla="*/ 179 h 629"/>
                    <a:gd name="T12" fmla="*/ 246 w 809"/>
                    <a:gd name="T13" fmla="*/ 114 h 629"/>
                    <a:gd name="T14" fmla="*/ 265 w 809"/>
                    <a:gd name="T15" fmla="*/ 87 h 629"/>
                    <a:gd name="T16" fmla="*/ 287 w 809"/>
                    <a:gd name="T17" fmla="*/ 64 h 629"/>
                    <a:gd name="T18" fmla="*/ 308 w 809"/>
                    <a:gd name="T19" fmla="*/ 45 h 629"/>
                    <a:gd name="T20" fmla="*/ 331 w 809"/>
                    <a:gd name="T21" fmla="*/ 30 h 629"/>
                    <a:gd name="T22" fmla="*/ 354 w 809"/>
                    <a:gd name="T23" fmla="*/ 21 h 629"/>
                    <a:gd name="T24" fmla="*/ 380 w 809"/>
                    <a:gd name="T25" fmla="*/ 19 h 629"/>
                    <a:gd name="T26" fmla="*/ 380 w 809"/>
                    <a:gd name="T27" fmla="*/ 19 h 629"/>
                    <a:gd name="T28" fmla="*/ 412 w 809"/>
                    <a:gd name="T29" fmla="*/ 23 h 629"/>
                    <a:gd name="T30" fmla="*/ 441 w 809"/>
                    <a:gd name="T31" fmla="*/ 38 h 629"/>
                    <a:gd name="T32" fmla="*/ 468 w 809"/>
                    <a:gd name="T33" fmla="*/ 60 h 629"/>
                    <a:gd name="T34" fmla="*/ 494 w 809"/>
                    <a:gd name="T35" fmla="*/ 91 h 629"/>
                    <a:gd name="T36" fmla="*/ 517 w 809"/>
                    <a:gd name="T37" fmla="*/ 126 h 629"/>
                    <a:gd name="T38" fmla="*/ 541 w 809"/>
                    <a:gd name="T39" fmla="*/ 167 h 629"/>
                    <a:gd name="T40" fmla="*/ 587 w 809"/>
                    <a:gd name="T41" fmla="*/ 260 h 629"/>
                    <a:gd name="T42" fmla="*/ 658 w 809"/>
                    <a:gd name="T43" fmla="*/ 412 h 629"/>
                    <a:gd name="T44" fmla="*/ 697 w 809"/>
                    <a:gd name="T45" fmla="*/ 486 h 629"/>
                    <a:gd name="T46" fmla="*/ 725 w 809"/>
                    <a:gd name="T47" fmla="*/ 532 h 629"/>
                    <a:gd name="T48" fmla="*/ 757 w 809"/>
                    <a:gd name="T49" fmla="*/ 574 h 629"/>
                    <a:gd name="T50" fmla="*/ 790 w 809"/>
                    <a:gd name="T51" fmla="*/ 613 h 629"/>
                    <a:gd name="T52" fmla="*/ 809 w 809"/>
                    <a:gd name="T53" fmla="*/ 510 h 629"/>
                    <a:gd name="T54" fmla="*/ 790 w 809"/>
                    <a:gd name="T55" fmla="*/ 471 h 629"/>
                    <a:gd name="T56" fmla="*/ 732 w 809"/>
                    <a:gd name="T57" fmla="*/ 346 h 629"/>
                    <a:gd name="T58" fmla="*/ 690 w 809"/>
                    <a:gd name="T59" fmla="*/ 261 h 629"/>
                    <a:gd name="T60" fmla="*/ 644 w 809"/>
                    <a:gd name="T61" fmla="*/ 181 h 629"/>
                    <a:gd name="T62" fmla="*/ 618 w 809"/>
                    <a:gd name="T63" fmla="*/ 144 h 629"/>
                    <a:gd name="T64" fmla="*/ 591 w 809"/>
                    <a:gd name="T65" fmla="*/ 110 h 629"/>
                    <a:gd name="T66" fmla="*/ 562 w 809"/>
                    <a:gd name="T67" fmla="*/ 79 h 629"/>
                    <a:gd name="T68" fmla="*/ 532 w 809"/>
                    <a:gd name="T69" fmla="*/ 52 h 629"/>
                    <a:gd name="T70" fmla="*/ 498 w 809"/>
                    <a:gd name="T71" fmla="*/ 31 h 629"/>
                    <a:gd name="T72" fmla="*/ 461 w 809"/>
                    <a:gd name="T73" fmla="*/ 14 h 629"/>
                    <a:gd name="T74" fmla="*/ 423 w 809"/>
                    <a:gd name="T75" fmla="*/ 4 h 629"/>
                    <a:gd name="T76" fmla="*/ 380 w 809"/>
                    <a:gd name="T77" fmla="*/ 0 h 629"/>
                    <a:gd name="T78" fmla="*/ 380 w 809"/>
                    <a:gd name="T79" fmla="*/ 1 h 629"/>
                    <a:gd name="T80" fmla="*/ 345 w 809"/>
                    <a:gd name="T81" fmla="*/ 2 h 629"/>
                    <a:gd name="T82" fmla="*/ 313 w 809"/>
                    <a:gd name="T83" fmla="*/ 9 h 629"/>
                    <a:gd name="T84" fmla="*/ 282 w 809"/>
                    <a:gd name="T85" fmla="*/ 20 h 629"/>
                    <a:gd name="T86" fmla="*/ 253 w 809"/>
                    <a:gd name="T87" fmla="*/ 33 h 629"/>
                    <a:gd name="T88" fmla="*/ 225 w 809"/>
                    <a:gd name="T89" fmla="*/ 51 h 629"/>
                    <a:gd name="T90" fmla="*/ 199 w 809"/>
                    <a:gd name="T91" fmla="*/ 73 h 629"/>
                    <a:gd name="T92" fmla="*/ 176 w 809"/>
                    <a:gd name="T93" fmla="*/ 96 h 629"/>
                    <a:gd name="T94" fmla="*/ 129 w 809"/>
                    <a:gd name="T95" fmla="*/ 151 h 629"/>
                    <a:gd name="T96" fmla="*/ 89 w 809"/>
                    <a:gd name="T97" fmla="*/ 214 h 629"/>
                    <a:gd name="T98" fmla="*/ 52 w 809"/>
                    <a:gd name="T99" fmla="*/ 280 h 629"/>
                    <a:gd name="T100" fmla="*/ 0 w 809"/>
                    <a:gd name="T101" fmla="*/ 384 h 62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09" h="629">
                      <a:moveTo>
                        <a:pt x="0" y="384"/>
                      </a:moveTo>
                      <a:lnTo>
                        <a:pt x="0" y="384"/>
                      </a:lnTo>
                      <a:lnTo>
                        <a:pt x="24" y="437"/>
                      </a:lnTo>
                      <a:lnTo>
                        <a:pt x="49" y="487"/>
                      </a:lnTo>
                      <a:lnTo>
                        <a:pt x="71" y="449"/>
                      </a:lnTo>
                      <a:lnTo>
                        <a:pt x="92" y="411"/>
                      </a:lnTo>
                      <a:lnTo>
                        <a:pt x="113" y="371"/>
                      </a:lnTo>
                      <a:lnTo>
                        <a:pt x="133" y="330"/>
                      </a:lnTo>
                      <a:lnTo>
                        <a:pt x="170" y="252"/>
                      </a:lnTo>
                      <a:lnTo>
                        <a:pt x="189" y="215"/>
                      </a:lnTo>
                      <a:lnTo>
                        <a:pt x="208" y="179"/>
                      </a:lnTo>
                      <a:lnTo>
                        <a:pt x="227" y="145"/>
                      </a:lnTo>
                      <a:lnTo>
                        <a:pt x="246" y="114"/>
                      </a:lnTo>
                      <a:lnTo>
                        <a:pt x="256" y="101"/>
                      </a:lnTo>
                      <a:lnTo>
                        <a:pt x="265" y="87"/>
                      </a:lnTo>
                      <a:lnTo>
                        <a:pt x="277" y="75"/>
                      </a:lnTo>
                      <a:lnTo>
                        <a:pt x="287" y="64"/>
                      </a:lnTo>
                      <a:lnTo>
                        <a:pt x="297" y="54"/>
                      </a:lnTo>
                      <a:lnTo>
                        <a:pt x="308" y="45"/>
                      </a:lnTo>
                      <a:lnTo>
                        <a:pt x="319" y="37"/>
                      </a:lnTo>
                      <a:lnTo>
                        <a:pt x="331" y="30"/>
                      </a:lnTo>
                      <a:lnTo>
                        <a:pt x="343" y="26"/>
                      </a:lnTo>
                      <a:lnTo>
                        <a:pt x="354" y="21"/>
                      </a:lnTo>
                      <a:lnTo>
                        <a:pt x="368" y="19"/>
                      </a:lnTo>
                      <a:lnTo>
                        <a:pt x="380" y="19"/>
                      </a:lnTo>
                      <a:lnTo>
                        <a:pt x="396" y="20"/>
                      </a:lnTo>
                      <a:lnTo>
                        <a:pt x="412" y="23"/>
                      </a:lnTo>
                      <a:lnTo>
                        <a:pt x="426" y="30"/>
                      </a:lnTo>
                      <a:lnTo>
                        <a:pt x="441" y="38"/>
                      </a:lnTo>
                      <a:lnTo>
                        <a:pt x="454" y="49"/>
                      </a:lnTo>
                      <a:lnTo>
                        <a:pt x="468" y="60"/>
                      </a:lnTo>
                      <a:lnTo>
                        <a:pt x="481" y="75"/>
                      </a:lnTo>
                      <a:lnTo>
                        <a:pt x="494" y="91"/>
                      </a:lnTo>
                      <a:lnTo>
                        <a:pt x="506" y="107"/>
                      </a:lnTo>
                      <a:lnTo>
                        <a:pt x="517" y="126"/>
                      </a:lnTo>
                      <a:lnTo>
                        <a:pt x="530" y="147"/>
                      </a:lnTo>
                      <a:lnTo>
                        <a:pt x="541" y="167"/>
                      </a:lnTo>
                      <a:lnTo>
                        <a:pt x="563" y="212"/>
                      </a:lnTo>
                      <a:lnTo>
                        <a:pt x="587" y="260"/>
                      </a:lnTo>
                      <a:lnTo>
                        <a:pt x="633" y="361"/>
                      </a:lnTo>
                      <a:lnTo>
                        <a:pt x="658" y="412"/>
                      </a:lnTo>
                      <a:lnTo>
                        <a:pt x="684" y="461"/>
                      </a:lnTo>
                      <a:lnTo>
                        <a:pt x="697" y="486"/>
                      </a:lnTo>
                      <a:lnTo>
                        <a:pt x="710" y="510"/>
                      </a:lnTo>
                      <a:lnTo>
                        <a:pt x="725" y="532"/>
                      </a:lnTo>
                      <a:lnTo>
                        <a:pt x="741" y="554"/>
                      </a:lnTo>
                      <a:lnTo>
                        <a:pt x="757" y="574"/>
                      </a:lnTo>
                      <a:lnTo>
                        <a:pt x="773" y="595"/>
                      </a:lnTo>
                      <a:lnTo>
                        <a:pt x="790" y="613"/>
                      </a:lnTo>
                      <a:lnTo>
                        <a:pt x="808" y="629"/>
                      </a:lnTo>
                      <a:lnTo>
                        <a:pt x="809" y="510"/>
                      </a:lnTo>
                      <a:lnTo>
                        <a:pt x="790" y="471"/>
                      </a:lnTo>
                      <a:lnTo>
                        <a:pt x="771" y="431"/>
                      </a:lnTo>
                      <a:lnTo>
                        <a:pt x="732" y="346"/>
                      </a:lnTo>
                      <a:lnTo>
                        <a:pt x="712" y="303"/>
                      </a:lnTo>
                      <a:lnTo>
                        <a:pt x="690" y="261"/>
                      </a:lnTo>
                      <a:lnTo>
                        <a:pt x="668" y="220"/>
                      </a:lnTo>
                      <a:lnTo>
                        <a:pt x="644" y="181"/>
                      </a:lnTo>
                      <a:lnTo>
                        <a:pt x="632" y="162"/>
                      </a:lnTo>
                      <a:lnTo>
                        <a:pt x="618" y="144"/>
                      </a:lnTo>
                      <a:lnTo>
                        <a:pt x="605" y="126"/>
                      </a:lnTo>
                      <a:lnTo>
                        <a:pt x="591" y="110"/>
                      </a:lnTo>
                      <a:lnTo>
                        <a:pt x="578" y="94"/>
                      </a:lnTo>
                      <a:lnTo>
                        <a:pt x="562" y="79"/>
                      </a:lnTo>
                      <a:lnTo>
                        <a:pt x="548" y="66"/>
                      </a:lnTo>
                      <a:lnTo>
                        <a:pt x="532" y="52"/>
                      </a:lnTo>
                      <a:lnTo>
                        <a:pt x="515" y="41"/>
                      </a:lnTo>
                      <a:lnTo>
                        <a:pt x="498" y="31"/>
                      </a:lnTo>
                      <a:lnTo>
                        <a:pt x="480" y="22"/>
                      </a:lnTo>
                      <a:lnTo>
                        <a:pt x="461" y="14"/>
                      </a:lnTo>
                      <a:lnTo>
                        <a:pt x="442" y="9"/>
                      </a:lnTo>
                      <a:lnTo>
                        <a:pt x="423" y="4"/>
                      </a:lnTo>
                      <a:lnTo>
                        <a:pt x="401" y="1"/>
                      </a:lnTo>
                      <a:lnTo>
                        <a:pt x="380" y="0"/>
                      </a:lnTo>
                      <a:lnTo>
                        <a:pt x="380" y="1"/>
                      </a:lnTo>
                      <a:lnTo>
                        <a:pt x="363" y="1"/>
                      </a:lnTo>
                      <a:lnTo>
                        <a:pt x="345" y="2"/>
                      </a:lnTo>
                      <a:lnTo>
                        <a:pt x="329" y="5"/>
                      </a:lnTo>
                      <a:lnTo>
                        <a:pt x="313" y="9"/>
                      </a:lnTo>
                      <a:lnTo>
                        <a:pt x="297" y="13"/>
                      </a:lnTo>
                      <a:lnTo>
                        <a:pt x="282" y="20"/>
                      </a:lnTo>
                      <a:lnTo>
                        <a:pt x="268" y="27"/>
                      </a:lnTo>
                      <a:lnTo>
                        <a:pt x="253" y="33"/>
                      </a:lnTo>
                      <a:lnTo>
                        <a:pt x="240" y="42"/>
                      </a:lnTo>
                      <a:lnTo>
                        <a:pt x="225" y="51"/>
                      </a:lnTo>
                      <a:lnTo>
                        <a:pt x="213" y="61"/>
                      </a:lnTo>
                      <a:lnTo>
                        <a:pt x="199" y="73"/>
                      </a:lnTo>
                      <a:lnTo>
                        <a:pt x="187" y="84"/>
                      </a:lnTo>
                      <a:lnTo>
                        <a:pt x="176" y="96"/>
                      </a:lnTo>
                      <a:lnTo>
                        <a:pt x="152" y="123"/>
                      </a:lnTo>
                      <a:lnTo>
                        <a:pt x="129" y="151"/>
                      </a:lnTo>
                      <a:lnTo>
                        <a:pt x="109" y="181"/>
                      </a:lnTo>
                      <a:lnTo>
                        <a:pt x="89" y="214"/>
                      </a:lnTo>
                      <a:lnTo>
                        <a:pt x="70" y="246"/>
                      </a:lnTo>
                      <a:lnTo>
                        <a:pt x="52" y="280"/>
                      </a:lnTo>
                      <a:lnTo>
                        <a:pt x="34" y="315"/>
                      </a:lnTo>
                      <a:lnTo>
                        <a:pt x="0" y="384"/>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39" name="Freeform 87">
                  <a:extLst>
                    <a:ext uri="{FF2B5EF4-FFF2-40B4-BE49-F238E27FC236}">
                      <a16:creationId xmlns:a16="http://schemas.microsoft.com/office/drawing/2014/main" id="{87C48B27-1AB7-4CCC-B4B8-95E673383A96}"/>
                    </a:ext>
                  </a:extLst>
                </p:cNvPr>
                <p:cNvSpPr>
                  <a:spLocks/>
                </p:cNvSpPr>
                <p:nvPr/>
              </p:nvSpPr>
              <p:spPr bwMode="auto">
                <a:xfrm>
                  <a:off x="6601756" y="4762070"/>
                  <a:ext cx="1119182" cy="683511"/>
                </a:xfrm>
                <a:custGeom>
                  <a:avLst/>
                  <a:gdLst>
                    <a:gd name="T0" fmla="*/ 789 w 977"/>
                    <a:gd name="T1" fmla="*/ 682 h 700"/>
                    <a:gd name="T2" fmla="*/ 821 w 977"/>
                    <a:gd name="T3" fmla="*/ 673 h 700"/>
                    <a:gd name="T4" fmla="*/ 850 w 977"/>
                    <a:gd name="T5" fmla="*/ 654 h 700"/>
                    <a:gd name="T6" fmla="*/ 880 w 977"/>
                    <a:gd name="T7" fmla="*/ 626 h 700"/>
                    <a:gd name="T8" fmla="*/ 932 w 977"/>
                    <a:gd name="T9" fmla="*/ 549 h 700"/>
                    <a:gd name="T10" fmla="*/ 977 w 977"/>
                    <a:gd name="T11" fmla="*/ 609 h 700"/>
                    <a:gd name="T12" fmla="*/ 935 w 977"/>
                    <a:gd name="T13" fmla="*/ 647 h 700"/>
                    <a:gd name="T14" fmla="*/ 887 w 977"/>
                    <a:gd name="T15" fmla="*/ 676 h 700"/>
                    <a:gd name="T16" fmla="*/ 848 w 977"/>
                    <a:gd name="T17" fmla="*/ 691 h 700"/>
                    <a:gd name="T18" fmla="*/ 807 w 977"/>
                    <a:gd name="T19" fmla="*/ 698 h 700"/>
                    <a:gd name="T20" fmla="*/ 776 w 977"/>
                    <a:gd name="T21" fmla="*/ 700 h 700"/>
                    <a:gd name="T22" fmla="*/ 729 w 977"/>
                    <a:gd name="T23" fmla="*/ 695 h 700"/>
                    <a:gd name="T24" fmla="*/ 686 w 977"/>
                    <a:gd name="T25" fmla="*/ 683 h 700"/>
                    <a:gd name="T26" fmla="*/ 647 w 977"/>
                    <a:gd name="T27" fmla="*/ 663 h 700"/>
                    <a:gd name="T28" fmla="*/ 610 w 977"/>
                    <a:gd name="T29" fmla="*/ 636 h 700"/>
                    <a:gd name="T30" fmla="*/ 546 w 977"/>
                    <a:gd name="T31" fmla="*/ 567 h 700"/>
                    <a:gd name="T32" fmla="*/ 491 w 977"/>
                    <a:gd name="T33" fmla="*/ 483 h 700"/>
                    <a:gd name="T34" fmla="*/ 427 w 977"/>
                    <a:gd name="T35" fmla="*/ 359 h 700"/>
                    <a:gd name="T36" fmla="*/ 341 w 977"/>
                    <a:gd name="T37" fmla="*/ 176 h 700"/>
                    <a:gd name="T38" fmla="*/ 297 w 977"/>
                    <a:gd name="T39" fmla="*/ 102 h 700"/>
                    <a:gd name="T40" fmla="*/ 250 w 977"/>
                    <a:gd name="T41" fmla="*/ 49 h 700"/>
                    <a:gd name="T42" fmla="*/ 223 w 977"/>
                    <a:gd name="T43" fmla="*/ 31 h 700"/>
                    <a:gd name="T44" fmla="*/ 195 w 977"/>
                    <a:gd name="T45" fmla="*/ 21 h 700"/>
                    <a:gd name="T46" fmla="*/ 175 w 977"/>
                    <a:gd name="T47" fmla="*/ 18 h 700"/>
                    <a:gd name="T48" fmla="*/ 137 w 977"/>
                    <a:gd name="T49" fmla="*/ 25 h 700"/>
                    <a:gd name="T50" fmla="*/ 102 w 977"/>
                    <a:gd name="T51" fmla="*/ 45 h 700"/>
                    <a:gd name="T52" fmla="*/ 69 w 977"/>
                    <a:gd name="T53" fmla="*/ 78 h 700"/>
                    <a:gd name="T54" fmla="*/ 39 w 977"/>
                    <a:gd name="T55" fmla="*/ 118 h 700"/>
                    <a:gd name="T56" fmla="*/ 1 w 977"/>
                    <a:gd name="T57" fmla="*/ 68 h 700"/>
                    <a:gd name="T58" fmla="*/ 39 w 977"/>
                    <a:gd name="T59" fmla="*/ 40 h 700"/>
                    <a:gd name="T60" fmla="*/ 103 w 977"/>
                    <a:gd name="T61" fmla="*/ 11 h 700"/>
                    <a:gd name="T62" fmla="*/ 176 w 977"/>
                    <a:gd name="T63" fmla="*/ 0 h 700"/>
                    <a:gd name="T64" fmla="*/ 207 w 977"/>
                    <a:gd name="T65" fmla="*/ 3 h 700"/>
                    <a:gd name="T66" fmla="*/ 251 w 977"/>
                    <a:gd name="T67" fmla="*/ 13 h 700"/>
                    <a:gd name="T68" fmla="*/ 292 w 977"/>
                    <a:gd name="T69" fmla="*/ 31 h 700"/>
                    <a:gd name="T70" fmla="*/ 329 w 977"/>
                    <a:gd name="T71" fmla="*/ 55 h 700"/>
                    <a:gd name="T72" fmla="*/ 385 w 977"/>
                    <a:gd name="T73" fmla="*/ 108 h 700"/>
                    <a:gd name="T74" fmla="*/ 443 w 977"/>
                    <a:gd name="T75" fmla="*/ 188 h 700"/>
                    <a:gd name="T76" fmla="*/ 494 w 977"/>
                    <a:gd name="T77" fmla="*/ 278 h 700"/>
                    <a:gd name="T78" fmla="*/ 611 w 977"/>
                    <a:gd name="T79" fmla="*/ 524 h 700"/>
                    <a:gd name="T80" fmla="*/ 656 w 977"/>
                    <a:gd name="T81" fmla="*/ 598 h 700"/>
                    <a:gd name="T82" fmla="*/ 703 w 977"/>
                    <a:gd name="T83" fmla="*/ 651 h 700"/>
                    <a:gd name="T84" fmla="*/ 729 w 977"/>
                    <a:gd name="T85" fmla="*/ 669 h 700"/>
                    <a:gd name="T86" fmla="*/ 757 w 977"/>
                    <a:gd name="T87" fmla="*/ 679 h 700"/>
                    <a:gd name="T88" fmla="*/ 776 w 977"/>
                    <a:gd name="T89" fmla="*/ 682 h 7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894 w 10000"/>
                    <a:gd name="connsiteY65" fmla="*/ 271 h 10000"/>
                    <a:gd name="connsiteX66" fmla="*/ 1791 w 10000"/>
                    <a:gd name="connsiteY66" fmla="*/ 257 h 10000"/>
                    <a:gd name="connsiteX67" fmla="*/ 1668 w 10000"/>
                    <a:gd name="connsiteY67" fmla="*/ 271 h 10000"/>
                    <a:gd name="connsiteX68" fmla="*/ 1525 w 10000"/>
                    <a:gd name="connsiteY68" fmla="*/ 314 h 10000"/>
                    <a:gd name="connsiteX69" fmla="*/ 1402 w 10000"/>
                    <a:gd name="connsiteY69" fmla="*/ 357 h 10000"/>
                    <a:gd name="connsiteX70" fmla="*/ 1279 w 10000"/>
                    <a:gd name="connsiteY70" fmla="*/ 443 h 10000"/>
                    <a:gd name="connsiteX71" fmla="*/ 1157 w 10000"/>
                    <a:gd name="connsiteY71" fmla="*/ 529 h 10000"/>
                    <a:gd name="connsiteX72" fmla="*/ 1044 w 10000"/>
                    <a:gd name="connsiteY72" fmla="*/ 643 h 10000"/>
                    <a:gd name="connsiteX73" fmla="*/ 931 w 10000"/>
                    <a:gd name="connsiteY73" fmla="*/ 786 h 10000"/>
                    <a:gd name="connsiteX74" fmla="*/ 809 w 10000"/>
                    <a:gd name="connsiteY74" fmla="*/ 929 h 10000"/>
                    <a:gd name="connsiteX75" fmla="*/ 706 w 10000"/>
                    <a:gd name="connsiteY75" fmla="*/ 1114 h 10000"/>
                    <a:gd name="connsiteX76" fmla="*/ 604 w 10000"/>
                    <a:gd name="connsiteY76" fmla="*/ 1286 h 10000"/>
                    <a:gd name="connsiteX77" fmla="*/ 491 w 10000"/>
                    <a:gd name="connsiteY77" fmla="*/ 1486 h 10000"/>
                    <a:gd name="connsiteX78" fmla="*/ 399 w 10000"/>
                    <a:gd name="connsiteY78" fmla="*/ 1686 h 10000"/>
                    <a:gd name="connsiteX79" fmla="*/ 194 w 10000"/>
                    <a:gd name="connsiteY79" fmla="*/ 2157 h 10000"/>
                    <a:gd name="connsiteX80" fmla="*/ 0 w 10000"/>
                    <a:gd name="connsiteY80" fmla="*/ 2643 h 10000"/>
                    <a:gd name="connsiteX81" fmla="*/ 10 w 10000"/>
                    <a:gd name="connsiteY81" fmla="*/ 971 h 10000"/>
                    <a:gd name="connsiteX82" fmla="*/ 205 w 10000"/>
                    <a:gd name="connsiteY82" fmla="*/ 757 h 10000"/>
                    <a:gd name="connsiteX83" fmla="*/ 399 w 10000"/>
                    <a:gd name="connsiteY83" fmla="*/ 571 h 10000"/>
                    <a:gd name="connsiteX84" fmla="*/ 604 w 10000"/>
                    <a:gd name="connsiteY84" fmla="*/ 386 h 10000"/>
                    <a:gd name="connsiteX85" fmla="*/ 819 w 10000"/>
                    <a:gd name="connsiteY85" fmla="*/ 257 h 10000"/>
                    <a:gd name="connsiteX86" fmla="*/ 1054 w 10000"/>
                    <a:gd name="connsiteY86" fmla="*/ 157 h 10000"/>
                    <a:gd name="connsiteX87" fmla="*/ 1300 w 10000"/>
                    <a:gd name="connsiteY87" fmla="*/ 71 h 10000"/>
                    <a:gd name="connsiteX88" fmla="*/ 1535 w 10000"/>
                    <a:gd name="connsiteY88" fmla="*/ 29 h 10000"/>
                    <a:gd name="connsiteX89" fmla="*/ 1801 w 10000"/>
                    <a:gd name="connsiteY89" fmla="*/ 0 h 10000"/>
                    <a:gd name="connsiteX90" fmla="*/ 1965 w 10000"/>
                    <a:gd name="connsiteY90" fmla="*/ 0 h 10000"/>
                    <a:gd name="connsiteX91" fmla="*/ 2119 w 10000"/>
                    <a:gd name="connsiteY91" fmla="*/ 43 h 10000"/>
                    <a:gd name="connsiteX92" fmla="*/ 2272 w 10000"/>
                    <a:gd name="connsiteY92" fmla="*/ 71 h 10000"/>
                    <a:gd name="connsiteX93" fmla="*/ 2426 w 10000"/>
                    <a:gd name="connsiteY93" fmla="*/ 114 h 10000"/>
                    <a:gd name="connsiteX94" fmla="*/ 2569 w 10000"/>
                    <a:gd name="connsiteY94" fmla="*/ 186 h 10000"/>
                    <a:gd name="connsiteX95" fmla="*/ 2712 w 10000"/>
                    <a:gd name="connsiteY95" fmla="*/ 257 h 10000"/>
                    <a:gd name="connsiteX96" fmla="*/ 2845 w 10000"/>
                    <a:gd name="connsiteY96" fmla="*/ 343 h 10000"/>
                    <a:gd name="connsiteX97" fmla="*/ 2989 w 10000"/>
                    <a:gd name="connsiteY97" fmla="*/ 443 h 10000"/>
                    <a:gd name="connsiteX98" fmla="*/ 3112 w 10000"/>
                    <a:gd name="connsiteY98" fmla="*/ 529 h 10000"/>
                    <a:gd name="connsiteX99" fmla="*/ 3234 w 10000"/>
                    <a:gd name="connsiteY99" fmla="*/ 657 h 10000"/>
                    <a:gd name="connsiteX100" fmla="*/ 3367 w 10000"/>
                    <a:gd name="connsiteY100" fmla="*/ 786 h 10000"/>
                    <a:gd name="connsiteX101" fmla="*/ 3490 w 10000"/>
                    <a:gd name="connsiteY101" fmla="*/ 914 h 10000"/>
                    <a:gd name="connsiteX102" fmla="*/ 3726 w 10000"/>
                    <a:gd name="connsiteY102" fmla="*/ 1200 h 10000"/>
                    <a:gd name="connsiteX103" fmla="*/ 3941 w 10000"/>
                    <a:gd name="connsiteY103" fmla="*/ 1543 h 10000"/>
                    <a:gd name="connsiteX104" fmla="*/ 4145 w 10000"/>
                    <a:gd name="connsiteY104" fmla="*/ 1900 h 10000"/>
                    <a:gd name="connsiteX105" fmla="*/ 4340 w 10000"/>
                    <a:gd name="connsiteY105" fmla="*/ 2286 h 10000"/>
                    <a:gd name="connsiteX106" fmla="*/ 4534 w 10000"/>
                    <a:gd name="connsiteY106" fmla="*/ 2686 h 10000"/>
                    <a:gd name="connsiteX107" fmla="*/ 4708 w 10000"/>
                    <a:gd name="connsiteY107" fmla="*/ 3100 h 10000"/>
                    <a:gd name="connsiteX108" fmla="*/ 4893 w 10000"/>
                    <a:gd name="connsiteY108" fmla="*/ 3529 h 10000"/>
                    <a:gd name="connsiteX109" fmla="*/ 5056 w 10000"/>
                    <a:gd name="connsiteY109" fmla="*/ 3971 h 10000"/>
                    <a:gd name="connsiteX110" fmla="*/ 5363 w 10000"/>
                    <a:gd name="connsiteY110" fmla="*/ 4871 h 10000"/>
                    <a:gd name="connsiteX111" fmla="*/ 5967 w 10000"/>
                    <a:gd name="connsiteY111" fmla="*/ 6657 h 10000"/>
                    <a:gd name="connsiteX112" fmla="*/ 6254 w 10000"/>
                    <a:gd name="connsiteY112" fmla="*/ 7486 h 10000"/>
                    <a:gd name="connsiteX113" fmla="*/ 6407 w 10000"/>
                    <a:gd name="connsiteY113" fmla="*/ 7843 h 10000"/>
                    <a:gd name="connsiteX114" fmla="*/ 6551 w 10000"/>
                    <a:gd name="connsiteY114" fmla="*/ 8214 h 10000"/>
                    <a:gd name="connsiteX115" fmla="*/ 6714 w 10000"/>
                    <a:gd name="connsiteY115" fmla="*/ 8543 h 10000"/>
                    <a:gd name="connsiteX116" fmla="*/ 6868 w 10000"/>
                    <a:gd name="connsiteY116" fmla="*/ 8829 h 10000"/>
                    <a:gd name="connsiteX117" fmla="*/ 7021 w 10000"/>
                    <a:gd name="connsiteY117" fmla="*/ 9100 h 10000"/>
                    <a:gd name="connsiteX118" fmla="*/ 7195 w 10000"/>
                    <a:gd name="connsiteY118" fmla="*/ 9300 h 10000"/>
                    <a:gd name="connsiteX119" fmla="*/ 7288 w 10000"/>
                    <a:gd name="connsiteY119" fmla="*/ 9400 h 10000"/>
                    <a:gd name="connsiteX120" fmla="*/ 7369 w 10000"/>
                    <a:gd name="connsiteY120" fmla="*/ 9500 h 10000"/>
                    <a:gd name="connsiteX121" fmla="*/ 7462 w 10000"/>
                    <a:gd name="connsiteY121" fmla="*/ 9557 h 10000"/>
                    <a:gd name="connsiteX122" fmla="*/ 7554 w 10000"/>
                    <a:gd name="connsiteY122" fmla="*/ 9629 h 10000"/>
                    <a:gd name="connsiteX123" fmla="*/ 7646 w 10000"/>
                    <a:gd name="connsiteY123" fmla="*/ 9671 h 10000"/>
                    <a:gd name="connsiteX124" fmla="*/ 7748 w 10000"/>
                    <a:gd name="connsiteY124" fmla="*/ 9700 h 10000"/>
                    <a:gd name="connsiteX125" fmla="*/ 7851 w 10000"/>
                    <a:gd name="connsiteY125" fmla="*/ 9743 h 10000"/>
                    <a:gd name="connsiteX126" fmla="*/ 7943 w 10000"/>
                    <a:gd name="connsiteY126"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791 w 10000"/>
                    <a:gd name="connsiteY65" fmla="*/ 257 h 10000"/>
                    <a:gd name="connsiteX66" fmla="*/ 1668 w 10000"/>
                    <a:gd name="connsiteY66" fmla="*/ 271 h 10000"/>
                    <a:gd name="connsiteX67" fmla="*/ 1525 w 10000"/>
                    <a:gd name="connsiteY67" fmla="*/ 314 h 10000"/>
                    <a:gd name="connsiteX68" fmla="*/ 1402 w 10000"/>
                    <a:gd name="connsiteY68" fmla="*/ 357 h 10000"/>
                    <a:gd name="connsiteX69" fmla="*/ 1279 w 10000"/>
                    <a:gd name="connsiteY69" fmla="*/ 443 h 10000"/>
                    <a:gd name="connsiteX70" fmla="*/ 1157 w 10000"/>
                    <a:gd name="connsiteY70" fmla="*/ 529 h 10000"/>
                    <a:gd name="connsiteX71" fmla="*/ 1044 w 10000"/>
                    <a:gd name="connsiteY71" fmla="*/ 643 h 10000"/>
                    <a:gd name="connsiteX72" fmla="*/ 931 w 10000"/>
                    <a:gd name="connsiteY72" fmla="*/ 786 h 10000"/>
                    <a:gd name="connsiteX73" fmla="*/ 809 w 10000"/>
                    <a:gd name="connsiteY73" fmla="*/ 929 h 10000"/>
                    <a:gd name="connsiteX74" fmla="*/ 706 w 10000"/>
                    <a:gd name="connsiteY74" fmla="*/ 1114 h 10000"/>
                    <a:gd name="connsiteX75" fmla="*/ 604 w 10000"/>
                    <a:gd name="connsiteY75" fmla="*/ 1286 h 10000"/>
                    <a:gd name="connsiteX76" fmla="*/ 491 w 10000"/>
                    <a:gd name="connsiteY76" fmla="*/ 1486 h 10000"/>
                    <a:gd name="connsiteX77" fmla="*/ 399 w 10000"/>
                    <a:gd name="connsiteY77" fmla="*/ 1686 h 10000"/>
                    <a:gd name="connsiteX78" fmla="*/ 194 w 10000"/>
                    <a:gd name="connsiteY78" fmla="*/ 2157 h 10000"/>
                    <a:gd name="connsiteX79" fmla="*/ 0 w 10000"/>
                    <a:gd name="connsiteY79" fmla="*/ 2643 h 10000"/>
                    <a:gd name="connsiteX80" fmla="*/ 10 w 10000"/>
                    <a:gd name="connsiteY80" fmla="*/ 971 h 10000"/>
                    <a:gd name="connsiteX81" fmla="*/ 205 w 10000"/>
                    <a:gd name="connsiteY81" fmla="*/ 757 h 10000"/>
                    <a:gd name="connsiteX82" fmla="*/ 399 w 10000"/>
                    <a:gd name="connsiteY82" fmla="*/ 571 h 10000"/>
                    <a:gd name="connsiteX83" fmla="*/ 604 w 10000"/>
                    <a:gd name="connsiteY83" fmla="*/ 386 h 10000"/>
                    <a:gd name="connsiteX84" fmla="*/ 819 w 10000"/>
                    <a:gd name="connsiteY84" fmla="*/ 257 h 10000"/>
                    <a:gd name="connsiteX85" fmla="*/ 1054 w 10000"/>
                    <a:gd name="connsiteY85" fmla="*/ 157 h 10000"/>
                    <a:gd name="connsiteX86" fmla="*/ 1300 w 10000"/>
                    <a:gd name="connsiteY86" fmla="*/ 71 h 10000"/>
                    <a:gd name="connsiteX87" fmla="*/ 1535 w 10000"/>
                    <a:gd name="connsiteY87" fmla="*/ 29 h 10000"/>
                    <a:gd name="connsiteX88" fmla="*/ 1801 w 10000"/>
                    <a:gd name="connsiteY88" fmla="*/ 0 h 10000"/>
                    <a:gd name="connsiteX89" fmla="*/ 1965 w 10000"/>
                    <a:gd name="connsiteY89" fmla="*/ 0 h 10000"/>
                    <a:gd name="connsiteX90" fmla="*/ 2119 w 10000"/>
                    <a:gd name="connsiteY90" fmla="*/ 43 h 10000"/>
                    <a:gd name="connsiteX91" fmla="*/ 2272 w 10000"/>
                    <a:gd name="connsiteY91" fmla="*/ 71 h 10000"/>
                    <a:gd name="connsiteX92" fmla="*/ 2426 w 10000"/>
                    <a:gd name="connsiteY92" fmla="*/ 114 h 10000"/>
                    <a:gd name="connsiteX93" fmla="*/ 2569 w 10000"/>
                    <a:gd name="connsiteY93" fmla="*/ 186 h 10000"/>
                    <a:gd name="connsiteX94" fmla="*/ 2712 w 10000"/>
                    <a:gd name="connsiteY94" fmla="*/ 257 h 10000"/>
                    <a:gd name="connsiteX95" fmla="*/ 2845 w 10000"/>
                    <a:gd name="connsiteY95" fmla="*/ 343 h 10000"/>
                    <a:gd name="connsiteX96" fmla="*/ 2989 w 10000"/>
                    <a:gd name="connsiteY96" fmla="*/ 443 h 10000"/>
                    <a:gd name="connsiteX97" fmla="*/ 3112 w 10000"/>
                    <a:gd name="connsiteY97" fmla="*/ 529 h 10000"/>
                    <a:gd name="connsiteX98" fmla="*/ 3234 w 10000"/>
                    <a:gd name="connsiteY98" fmla="*/ 657 h 10000"/>
                    <a:gd name="connsiteX99" fmla="*/ 3367 w 10000"/>
                    <a:gd name="connsiteY99" fmla="*/ 786 h 10000"/>
                    <a:gd name="connsiteX100" fmla="*/ 3490 w 10000"/>
                    <a:gd name="connsiteY100" fmla="*/ 914 h 10000"/>
                    <a:gd name="connsiteX101" fmla="*/ 3726 w 10000"/>
                    <a:gd name="connsiteY101" fmla="*/ 1200 h 10000"/>
                    <a:gd name="connsiteX102" fmla="*/ 3941 w 10000"/>
                    <a:gd name="connsiteY102" fmla="*/ 1543 h 10000"/>
                    <a:gd name="connsiteX103" fmla="*/ 4145 w 10000"/>
                    <a:gd name="connsiteY103" fmla="*/ 1900 h 10000"/>
                    <a:gd name="connsiteX104" fmla="*/ 4340 w 10000"/>
                    <a:gd name="connsiteY104" fmla="*/ 2286 h 10000"/>
                    <a:gd name="connsiteX105" fmla="*/ 4534 w 10000"/>
                    <a:gd name="connsiteY105" fmla="*/ 2686 h 10000"/>
                    <a:gd name="connsiteX106" fmla="*/ 4708 w 10000"/>
                    <a:gd name="connsiteY106" fmla="*/ 3100 h 10000"/>
                    <a:gd name="connsiteX107" fmla="*/ 4893 w 10000"/>
                    <a:gd name="connsiteY107" fmla="*/ 3529 h 10000"/>
                    <a:gd name="connsiteX108" fmla="*/ 5056 w 10000"/>
                    <a:gd name="connsiteY108" fmla="*/ 3971 h 10000"/>
                    <a:gd name="connsiteX109" fmla="*/ 5363 w 10000"/>
                    <a:gd name="connsiteY109" fmla="*/ 4871 h 10000"/>
                    <a:gd name="connsiteX110" fmla="*/ 5967 w 10000"/>
                    <a:gd name="connsiteY110" fmla="*/ 6657 h 10000"/>
                    <a:gd name="connsiteX111" fmla="*/ 6254 w 10000"/>
                    <a:gd name="connsiteY111" fmla="*/ 7486 h 10000"/>
                    <a:gd name="connsiteX112" fmla="*/ 6407 w 10000"/>
                    <a:gd name="connsiteY112" fmla="*/ 7843 h 10000"/>
                    <a:gd name="connsiteX113" fmla="*/ 6551 w 10000"/>
                    <a:gd name="connsiteY113" fmla="*/ 8214 h 10000"/>
                    <a:gd name="connsiteX114" fmla="*/ 6714 w 10000"/>
                    <a:gd name="connsiteY114" fmla="*/ 8543 h 10000"/>
                    <a:gd name="connsiteX115" fmla="*/ 6868 w 10000"/>
                    <a:gd name="connsiteY115" fmla="*/ 8829 h 10000"/>
                    <a:gd name="connsiteX116" fmla="*/ 7021 w 10000"/>
                    <a:gd name="connsiteY116" fmla="*/ 9100 h 10000"/>
                    <a:gd name="connsiteX117" fmla="*/ 7195 w 10000"/>
                    <a:gd name="connsiteY117" fmla="*/ 9300 h 10000"/>
                    <a:gd name="connsiteX118" fmla="*/ 7288 w 10000"/>
                    <a:gd name="connsiteY118" fmla="*/ 9400 h 10000"/>
                    <a:gd name="connsiteX119" fmla="*/ 7369 w 10000"/>
                    <a:gd name="connsiteY119" fmla="*/ 9500 h 10000"/>
                    <a:gd name="connsiteX120" fmla="*/ 7462 w 10000"/>
                    <a:gd name="connsiteY120" fmla="*/ 9557 h 10000"/>
                    <a:gd name="connsiteX121" fmla="*/ 7554 w 10000"/>
                    <a:gd name="connsiteY121" fmla="*/ 9629 h 10000"/>
                    <a:gd name="connsiteX122" fmla="*/ 7646 w 10000"/>
                    <a:gd name="connsiteY122" fmla="*/ 9671 h 10000"/>
                    <a:gd name="connsiteX123" fmla="*/ 7748 w 10000"/>
                    <a:gd name="connsiteY123" fmla="*/ 9700 h 10000"/>
                    <a:gd name="connsiteX124" fmla="*/ 7851 w 10000"/>
                    <a:gd name="connsiteY124" fmla="*/ 9743 h 10000"/>
                    <a:gd name="connsiteX125" fmla="*/ 7943 w 10000"/>
                    <a:gd name="connsiteY125"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996 w 10000"/>
                    <a:gd name="connsiteY64" fmla="*/ 300 h 10000"/>
                    <a:gd name="connsiteX65" fmla="*/ 1791 w 10000"/>
                    <a:gd name="connsiteY65" fmla="*/ 257 h 10000"/>
                    <a:gd name="connsiteX66" fmla="*/ 1668 w 10000"/>
                    <a:gd name="connsiteY66" fmla="*/ 271 h 10000"/>
                    <a:gd name="connsiteX67" fmla="*/ 1525 w 10000"/>
                    <a:gd name="connsiteY67" fmla="*/ 314 h 10000"/>
                    <a:gd name="connsiteX68" fmla="*/ 1402 w 10000"/>
                    <a:gd name="connsiteY68" fmla="*/ 357 h 10000"/>
                    <a:gd name="connsiteX69" fmla="*/ 1279 w 10000"/>
                    <a:gd name="connsiteY69" fmla="*/ 443 h 10000"/>
                    <a:gd name="connsiteX70" fmla="*/ 1157 w 10000"/>
                    <a:gd name="connsiteY70" fmla="*/ 529 h 10000"/>
                    <a:gd name="connsiteX71" fmla="*/ 1044 w 10000"/>
                    <a:gd name="connsiteY71" fmla="*/ 643 h 10000"/>
                    <a:gd name="connsiteX72" fmla="*/ 931 w 10000"/>
                    <a:gd name="connsiteY72" fmla="*/ 786 h 10000"/>
                    <a:gd name="connsiteX73" fmla="*/ 809 w 10000"/>
                    <a:gd name="connsiteY73" fmla="*/ 929 h 10000"/>
                    <a:gd name="connsiteX74" fmla="*/ 706 w 10000"/>
                    <a:gd name="connsiteY74" fmla="*/ 1114 h 10000"/>
                    <a:gd name="connsiteX75" fmla="*/ 604 w 10000"/>
                    <a:gd name="connsiteY75" fmla="*/ 1286 h 10000"/>
                    <a:gd name="connsiteX76" fmla="*/ 491 w 10000"/>
                    <a:gd name="connsiteY76" fmla="*/ 1486 h 10000"/>
                    <a:gd name="connsiteX77" fmla="*/ 399 w 10000"/>
                    <a:gd name="connsiteY77" fmla="*/ 1686 h 10000"/>
                    <a:gd name="connsiteX78" fmla="*/ 194 w 10000"/>
                    <a:gd name="connsiteY78" fmla="*/ 2157 h 10000"/>
                    <a:gd name="connsiteX79" fmla="*/ 0 w 10000"/>
                    <a:gd name="connsiteY79" fmla="*/ 2643 h 10000"/>
                    <a:gd name="connsiteX80" fmla="*/ 10 w 10000"/>
                    <a:gd name="connsiteY80" fmla="*/ 971 h 10000"/>
                    <a:gd name="connsiteX81" fmla="*/ 205 w 10000"/>
                    <a:gd name="connsiteY81" fmla="*/ 757 h 10000"/>
                    <a:gd name="connsiteX82" fmla="*/ 399 w 10000"/>
                    <a:gd name="connsiteY82" fmla="*/ 571 h 10000"/>
                    <a:gd name="connsiteX83" fmla="*/ 604 w 10000"/>
                    <a:gd name="connsiteY83" fmla="*/ 386 h 10000"/>
                    <a:gd name="connsiteX84" fmla="*/ 819 w 10000"/>
                    <a:gd name="connsiteY84" fmla="*/ 257 h 10000"/>
                    <a:gd name="connsiteX85" fmla="*/ 1054 w 10000"/>
                    <a:gd name="connsiteY85" fmla="*/ 157 h 10000"/>
                    <a:gd name="connsiteX86" fmla="*/ 1300 w 10000"/>
                    <a:gd name="connsiteY86" fmla="*/ 71 h 10000"/>
                    <a:gd name="connsiteX87" fmla="*/ 1535 w 10000"/>
                    <a:gd name="connsiteY87" fmla="*/ 29 h 10000"/>
                    <a:gd name="connsiteX88" fmla="*/ 1801 w 10000"/>
                    <a:gd name="connsiteY88" fmla="*/ 0 h 10000"/>
                    <a:gd name="connsiteX89" fmla="*/ 1965 w 10000"/>
                    <a:gd name="connsiteY89" fmla="*/ 0 h 10000"/>
                    <a:gd name="connsiteX90" fmla="*/ 2272 w 10000"/>
                    <a:gd name="connsiteY90" fmla="*/ 71 h 10000"/>
                    <a:gd name="connsiteX91" fmla="*/ 2426 w 10000"/>
                    <a:gd name="connsiteY91" fmla="*/ 114 h 10000"/>
                    <a:gd name="connsiteX92" fmla="*/ 2569 w 10000"/>
                    <a:gd name="connsiteY92" fmla="*/ 186 h 10000"/>
                    <a:gd name="connsiteX93" fmla="*/ 2712 w 10000"/>
                    <a:gd name="connsiteY93" fmla="*/ 257 h 10000"/>
                    <a:gd name="connsiteX94" fmla="*/ 2845 w 10000"/>
                    <a:gd name="connsiteY94" fmla="*/ 343 h 10000"/>
                    <a:gd name="connsiteX95" fmla="*/ 2989 w 10000"/>
                    <a:gd name="connsiteY95" fmla="*/ 443 h 10000"/>
                    <a:gd name="connsiteX96" fmla="*/ 3112 w 10000"/>
                    <a:gd name="connsiteY96" fmla="*/ 529 h 10000"/>
                    <a:gd name="connsiteX97" fmla="*/ 3234 w 10000"/>
                    <a:gd name="connsiteY97" fmla="*/ 657 h 10000"/>
                    <a:gd name="connsiteX98" fmla="*/ 3367 w 10000"/>
                    <a:gd name="connsiteY98" fmla="*/ 786 h 10000"/>
                    <a:gd name="connsiteX99" fmla="*/ 3490 w 10000"/>
                    <a:gd name="connsiteY99" fmla="*/ 914 h 10000"/>
                    <a:gd name="connsiteX100" fmla="*/ 3726 w 10000"/>
                    <a:gd name="connsiteY100" fmla="*/ 1200 h 10000"/>
                    <a:gd name="connsiteX101" fmla="*/ 3941 w 10000"/>
                    <a:gd name="connsiteY101" fmla="*/ 1543 h 10000"/>
                    <a:gd name="connsiteX102" fmla="*/ 4145 w 10000"/>
                    <a:gd name="connsiteY102" fmla="*/ 1900 h 10000"/>
                    <a:gd name="connsiteX103" fmla="*/ 4340 w 10000"/>
                    <a:gd name="connsiteY103" fmla="*/ 2286 h 10000"/>
                    <a:gd name="connsiteX104" fmla="*/ 4534 w 10000"/>
                    <a:gd name="connsiteY104" fmla="*/ 2686 h 10000"/>
                    <a:gd name="connsiteX105" fmla="*/ 4708 w 10000"/>
                    <a:gd name="connsiteY105" fmla="*/ 3100 h 10000"/>
                    <a:gd name="connsiteX106" fmla="*/ 4893 w 10000"/>
                    <a:gd name="connsiteY106" fmla="*/ 3529 h 10000"/>
                    <a:gd name="connsiteX107" fmla="*/ 5056 w 10000"/>
                    <a:gd name="connsiteY107" fmla="*/ 3971 h 10000"/>
                    <a:gd name="connsiteX108" fmla="*/ 5363 w 10000"/>
                    <a:gd name="connsiteY108" fmla="*/ 4871 h 10000"/>
                    <a:gd name="connsiteX109" fmla="*/ 5967 w 10000"/>
                    <a:gd name="connsiteY109" fmla="*/ 6657 h 10000"/>
                    <a:gd name="connsiteX110" fmla="*/ 6254 w 10000"/>
                    <a:gd name="connsiteY110" fmla="*/ 7486 h 10000"/>
                    <a:gd name="connsiteX111" fmla="*/ 6407 w 10000"/>
                    <a:gd name="connsiteY111" fmla="*/ 7843 h 10000"/>
                    <a:gd name="connsiteX112" fmla="*/ 6551 w 10000"/>
                    <a:gd name="connsiteY112" fmla="*/ 8214 h 10000"/>
                    <a:gd name="connsiteX113" fmla="*/ 6714 w 10000"/>
                    <a:gd name="connsiteY113" fmla="*/ 8543 h 10000"/>
                    <a:gd name="connsiteX114" fmla="*/ 6868 w 10000"/>
                    <a:gd name="connsiteY114" fmla="*/ 8829 h 10000"/>
                    <a:gd name="connsiteX115" fmla="*/ 7021 w 10000"/>
                    <a:gd name="connsiteY115" fmla="*/ 9100 h 10000"/>
                    <a:gd name="connsiteX116" fmla="*/ 7195 w 10000"/>
                    <a:gd name="connsiteY116" fmla="*/ 9300 h 10000"/>
                    <a:gd name="connsiteX117" fmla="*/ 7288 w 10000"/>
                    <a:gd name="connsiteY117" fmla="*/ 9400 h 10000"/>
                    <a:gd name="connsiteX118" fmla="*/ 7369 w 10000"/>
                    <a:gd name="connsiteY118" fmla="*/ 9500 h 10000"/>
                    <a:gd name="connsiteX119" fmla="*/ 7462 w 10000"/>
                    <a:gd name="connsiteY119" fmla="*/ 9557 h 10000"/>
                    <a:gd name="connsiteX120" fmla="*/ 7554 w 10000"/>
                    <a:gd name="connsiteY120" fmla="*/ 9629 h 10000"/>
                    <a:gd name="connsiteX121" fmla="*/ 7646 w 10000"/>
                    <a:gd name="connsiteY121" fmla="*/ 9671 h 10000"/>
                    <a:gd name="connsiteX122" fmla="*/ 7748 w 10000"/>
                    <a:gd name="connsiteY122" fmla="*/ 9700 h 10000"/>
                    <a:gd name="connsiteX123" fmla="*/ 7851 w 10000"/>
                    <a:gd name="connsiteY123" fmla="*/ 9743 h 10000"/>
                    <a:gd name="connsiteX124" fmla="*/ 7943 w 10000"/>
                    <a:gd name="connsiteY124"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791 w 10000"/>
                    <a:gd name="connsiteY64" fmla="*/ 257 h 10000"/>
                    <a:gd name="connsiteX65" fmla="*/ 1668 w 10000"/>
                    <a:gd name="connsiteY65" fmla="*/ 271 h 10000"/>
                    <a:gd name="connsiteX66" fmla="*/ 1525 w 10000"/>
                    <a:gd name="connsiteY66" fmla="*/ 314 h 10000"/>
                    <a:gd name="connsiteX67" fmla="*/ 1402 w 10000"/>
                    <a:gd name="connsiteY67" fmla="*/ 357 h 10000"/>
                    <a:gd name="connsiteX68" fmla="*/ 1279 w 10000"/>
                    <a:gd name="connsiteY68" fmla="*/ 443 h 10000"/>
                    <a:gd name="connsiteX69" fmla="*/ 1157 w 10000"/>
                    <a:gd name="connsiteY69" fmla="*/ 529 h 10000"/>
                    <a:gd name="connsiteX70" fmla="*/ 1044 w 10000"/>
                    <a:gd name="connsiteY70" fmla="*/ 643 h 10000"/>
                    <a:gd name="connsiteX71" fmla="*/ 931 w 10000"/>
                    <a:gd name="connsiteY71" fmla="*/ 786 h 10000"/>
                    <a:gd name="connsiteX72" fmla="*/ 809 w 10000"/>
                    <a:gd name="connsiteY72" fmla="*/ 929 h 10000"/>
                    <a:gd name="connsiteX73" fmla="*/ 706 w 10000"/>
                    <a:gd name="connsiteY73" fmla="*/ 1114 h 10000"/>
                    <a:gd name="connsiteX74" fmla="*/ 604 w 10000"/>
                    <a:gd name="connsiteY74" fmla="*/ 1286 h 10000"/>
                    <a:gd name="connsiteX75" fmla="*/ 491 w 10000"/>
                    <a:gd name="connsiteY75" fmla="*/ 1486 h 10000"/>
                    <a:gd name="connsiteX76" fmla="*/ 399 w 10000"/>
                    <a:gd name="connsiteY76" fmla="*/ 1686 h 10000"/>
                    <a:gd name="connsiteX77" fmla="*/ 194 w 10000"/>
                    <a:gd name="connsiteY77" fmla="*/ 2157 h 10000"/>
                    <a:gd name="connsiteX78" fmla="*/ 0 w 10000"/>
                    <a:gd name="connsiteY78" fmla="*/ 2643 h 10000"/>
                    <a:gd name="connsiteX79" fmla="*/ 10 w 10000"/>
                    <a:gd name="connsiteY79" fmla="*/ 971 h 10000"/>
                    <a:gd name="connsiteX80" fmla="*/ 205 w 10000"/>
                    <a:gd name="connsiteY80" fmla="*/ 757 h 10000"/>
                    <a:gd name="connsiteX81" fmla="*/ 399 w 10000"/>
                    <a:gd name="connsiteY81" fmla="*/ 571 h 10000"/>
                    <a:gd name="connsiteX82" fmla="*/ 604 w 10000"/>
                    <a:gd name="connsiteY82" fmla="*/ 386 h 10000"/>
                    <a:gd name="connsiteX83" fmla="*/ 819 w 10000"/>
                    <a:gd name="connsiteY83" fmla="*/ 257 h 10000"/>
                    <a:gd name="connsiteX84" fmla="*/ 1054 w 10000"/>
                    <a:gd name="connsiteY84" fmla="*/ 157 h 10000"/>
                    <a:gd name="connsiteX85" fmla="*/ 1300 w 10000"/>
                    <a:gd name="connsiteY85" fmla="*/ 71 h 10000"/>
                    <a:gd name="connsiteX86" fmla="*/ 1535 w 10000"/>
                    <a:gd name="connsiteY86" fmla="*/ 29 h 10000"/>
                    <a:gd name="connsiteX87" fmla="*/ 1801 w 10000"/>
                    <a:gd name="connsiteY87" fmla="*/ 0 h 10000"/>
                    <a:gd name="connsiteX88" fmla="*/ 1965 w 10000"/>
                    <a:gd name="connsiteY88" fmla="*/ 0 h 10000"/>
                    <a:gd name="connsiteX89" fmla="*/ 2272 w 10000"/>
                    <a:gd name="connsiteY89" fmla="*/ 71 h 10000"/>
                    <a:gd name="connsiteX90" fmla="*/ 2426 w 10000"/>
                    <a:gd name="connsiteY90" fmla="*/ 114 h 10000"/>
                    <a:gd name="connsiteX91" fmla="*/ 2569 w 10000"/>
                    <a:gd name="connsiteY91" fmla="*/ 186 h 10000"/>
                    <a:gd name="connsiteX92" fmla="*/ 2712 w 10000"/>
                    <a:gd name="connsiteY92" fmla="*/ 257 h 10000"/>
                    <a:gd name="connsiteX93" fmla="*/ 2845 w 10000"/>
                    <a:gd name="connsiteY93" fmla="*/ 343 h 10000"/>
                    <a:gd name="connsiteX94" fmla="*/ 2989 w 10000"/>
                    <a:gd name="connsiteY94" fmla="*/ 443 h 10000"/>
                    <a:gd name="connsiteX95" fmla="*/ 3112 w 10000"/>
                    <a:gd name="connsiteY95" fmla="*/ 529 h 10000"/>
                    <a:gd name="connsiteX96" fmla="*/ 3234 w 10000"/>
                    <a:gd name="connsiteY96" fmla="*/ 657 h 10000"/>
                    <a:gd name="connsiteX97" fmla="*/ 3367 w 10000"/>
                    <a:gd name="connsiteY97" fmla="*/ 786 h 10000"/>
                    <a:gd name="connsiteX98" fmla="*/ 3490 w 10000"/>
                    <a:gd name="connsiteY98" fmla="*/ 914 h 10000"/>
                    <a:gd name="connsiteX99" fmla="*/ 3726 w 10000"/>
                    <a:gd name="connsiteY99" fmla="*/ 1200 h 10000"/>
                    <a:gd name="connsiteX100" fmla="*/ 3941 w 10000"/>
                    <a:gd name="connsiteY100" fmla="*/ 1543 h 10000"/>
                    <a:gd name="connsiteX101" fmla="*/ 4145 w 10000"/>
                    <a:gd name="connsiteY101" fmla="*/ 1900 h 10000"/>
                    <a:gd name="connsiteX102" fmla="*/ 4340 w 10000"/>
                    <a:gd name="connsiteY102" fmla="*/ 2286 h 10000"/>
                    <a:gd name="connsiteX103" fmla="*/ 4534 w 10000"/>
                    <a:gd name="connsiteY103" fmla="*/ 2686 h 10000"/>
                    <a:gd name="connsiteX104" fmla="*/ 4708 w 10000"/>
                    <a:gd name="connsiteY104" fmla="*/ 3100 h 10000"/>
                    <a:gd name="connsiteX105" fmla="*/ 4893 w 10000"/>
                    <a:gd name="connsiteY105" fmla="*/ 3529 h 10000"/>
                    <a:gd name="connsiteX106" fmla="*/ 5056 w 10000"/>
                    <a:gd name="connsiteY106" fmla="*/ 3971 h 10000"/>
                    <a:gd name="connsiteX107" fmla="*/ 5363 w 10000"/>
                    <a:gd name="connsiteY107" fmla="*/ 4871 h 10000"/>
                    <a:gd name="connsiteX108" fmla="*/ 5967 w 10000"/>
                    <a:gd name="connsiteY108" fmla="*/ 6657 h 10000"/>
                    <a:gd name="connsiteX109" fmla="*/ 6254 w 10000"/>
                    <a:gd name="connsiteY109" fmla="*/ 7486 h 10000"/>
                    <a:gd name="connsiteX110" fmla="*/ 6407 w 10000"/>
                    <a:gd name="connsiteY110" fmla="*/ 7843 h 10000"/>
                    <a:gd name="connsiteX111" fmla="*/ 6551 w 10000"/>
                    <a:gd name="connsiteY111" fmla="*/ 8214 h 10000"/>
                    <a:gd name="connsiteX112" fmla="*/ 6714 w 10000"/>
                    <a:gd name="connsiteY112" fmla="*/ 8543 h 10000"/>
                    <a:gd name="connsiteX113" fmla="*/ 6868 w 10000"/>
                    <a:gd name="connsiteY113" fmla="*/ 8829 h 10000"/>
                    <a:gd name="connsiteX114" fmla="*/ 7021 w 10000"/>
                    <a:gd name="connsiteY114" fmla="*/ 9100 h 10000"/>
                    <a:gd name="connsiteX115" fmla="*/ 7195 w 10000"/>
                    <a:gd name="connsiteY115" fmla="*/ 9300 h 10000"/>
                    <a:gd name="connsiteX116" fmla="*/ 7288 w 10000"/>
                    <a:gd name="connsiteY116" fmla="*/ 9400 h 10000"/>
                    <a:gd name="connsiteX117" fmla="*/ 7369 w 10000"/>
                    <a:gd name="connsiteY117" fmla="*/ 9500 h 10000"/>
                    <a:gd name="connsiteX118" fmla="*/ 7462 w 10000"/>
                    <a:gd name="connsiteY118" fmla="*/ 9557 h 10000"/>
                    <a:gd name="connsiteX119" fmla="*/ 7554 w 10000"/>
                    <a:gd name="connsiteY119" fmla="*/ 9629 h 10000"/>
                    <a:gd name="connsiteX120" fmla="*/ 7646 w 10000"/>
                    <a:gd name="connsiteY120" fmla="*/ 9671 h 10000"/>
                    <a:gd name="connsiteX121" fmla="*/ 7748 w 10000"/>
                    <a:gd name="connsiteY121" fmla="*/ 9700 h 10000"/>
                    <a:gd name="connsiteX122" fmla="*/ 7851 w 10000"/>
                    <a:gd name="connsiteY122" fmla="*/ 9743 h 10000"/>
                    <a:gd name="connsiteX123" fmla="*/ 7943 w 10000"/>
                    <a:gd name="connsiteY123" fmla="*/ 9743 h 10000"/>
                    <a:gd name="connsiteX0" fmla="*/ 7943 w 10000"/>
                    <a:gd name="connsiteY0" fmla="*/ 9743 h 10000"/>
                    <a:gd name="connsiteX1" fmla="*/ 7943 w 10000"/>
                    <a:gd name="connsiteY1" fmla="*/ 9743 h 10000"/>
                    <a:gd name="connsiteX2" fmla="*/ 8076 w 10000"/>
                    <a:gd name="connsiteY2" fmla="*/ 9743 h 10000"/>
                    <a:gd name="connsiteX3" fmla="*/ 8178 w 10000"/>
                    <a:gd name="connsiteY3" fmla="*/ 9700 h 10000"/>
                    <a:gd name="connsiteX4" fmla="*/ 8291 w 10000"/>
                    <a:gd name="connsiteY4" fmla="*/ 9657 h 10000"/>
                    <a:gd name="connsiteX5" fmla="*/ 8403 w 10000"/>
                    <a:gd name="connsiteY5" fmla="*/ 9614 h 10000"/>
                    <a:gd name="connsiteX6" fmla="*/ 8506 w 10000"/>
                    <a:gd name="connsiteY6" fmla="*/ 9529 h 10000"/>
                    <a:gd name="connsiteX7" fmla="*/ 8608 w 10000"/>
                    <a:gd name="connsiteY7" fmla="*/ 9429 h 10000"/>
                    <a:gd name="connsiteX8" fmla="*/ 8700 w 10000"/>
                    <a:gd name="connsiteY8" fmla="*/ 9343 h 10000"/>
                    <a:gd name="connsiteX9" fmla="*/ 8802 w 10000"/>
                    <a:gd name="connsiteY9" fmla="*/ 9214 h 10000"/>
                    <a:gd name="connsiteX10" fmla="*/ 8915 w 10000"/>
                    <a:gd name="connsiteY10" fmla="*/ 9086 h 10000"/>
                    <a:gd name="connsiteX11" fmla="*/ 9007 w 10000"/>
                    <a:gd name="connsiteY11" fmla="*/ 8943 h 10000"/>
                    <a:gd name="connsiteX12" fmla="*/ 9191 w 10000"/>
                    <a:gd name="connsiteY12" fmla="*/ 8614 h 10000"/>
                    <a:gd name="connsiteX13" fmla="*/ 9376 w 10000"/>
                    <a:gd name="connsiteY13" fmla="*/ 8243 h 10000"/>
                    <a:gd name="connsiteX14" fmla="*/ 9539 w 10000"/>
                    <a:gd name="connsiteY14" fmla="*/ 7843 h 10000"/>
                    <a:gd name="connsiteX15" fmla="*/ 9775 w 10000"/>
                    <a:gd name="connsiteY15" fmla="*/ 8286 h 10000"/>
                    <a:gd name="connsiteX16" fmla="*/ 10000 w 10000"/>
                    <a:gd name="connsiteY16" fmla="*/ 8700 h 10000"/>
                    <a:gd name="connsiteX17" fmla="*/ 9785 w 10000"/>
                    <a:gd name="connsiteY17" fmla="*/ 8986 h 10000"/>
                    <a:gd name="connsiteX18" fmla="*/ 9570 w 10000"/>
                    <a:gd name="connsiteY18" fmla="*/ 9243 h 10000"/>
                    <a:gd name="connsiteX19" fmla="*/ 9324 w 10000"/>
                    <a:gd name="connsiteY19" fmla="*/ 9471 h 10000"/>
                    <a:gd name="connsiteX20" fmla="*/ 9212 w 10000"/>
                    <a:gd name="connsiteY20" fmla="*/ 9557 h 10000"/>
                    <a:gd name="connsiteX21" fmla="*/ 9079 w 10000"/>
                    <a:gd name="connsiteY21" fmla="*/ 9657 h 10000"/>
                    <a:gd name="connsiteX22" fmla="*/ 8946 w 10000"/>
                    <a:gd name="connsiteY22" fmla="*/ 9743 h 10000"/>
                    <a:gd name="connsiteX23" fmla="*/ 8823 w 10000"/>
                    <a:gd name="connsiteY23" fmla="*/ 9800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4 h 10000"/>
                    <a:gd name="connsiteX35" fmla="*/ 7021 w 10000"/>
                    <a:gd name="connsiteY35" fmla="*/ 9757 h 10000"/>
                    <a:gd name="connsiteX36" fmla="*/ 6888 w 10000"/>
                    <a:gd name="connsiteY36" fmla="*/ 9657 h 10000"/>
                    <a:gd name="connsiteX37" fmla="*/ 6745 w 10000"/>
                    <a:gd name="connsiteY37" fmla="*/ 9557 h 10000"/>
                    <a:gd name="connsiteX38" fmla="*/ 6622 w 10000"/>
                    <a:gd name="connsiteY38" fmla="*/ 9471 h 10000"/>
                    <a:gd name="connsiteX39" fmla="*/ 6479 w 10000"/>
                    <a:gd name="connsiteY39" fmla="*/ 9343 h 10000"/>
                    <a:gd name="connsiteX40" fmla="*/ 6366 w 10000"/>
                    <a:gd name="connsiteY40" fmla="*/ 9229 h 10000"/>
                    <a:gd name="connsiteX41" fmla="*/ 6244 w 10000"/>
                    <a:gd name="connsiteY41" fmla="*/ 9086 h 10000"/>
                    <a:gd name="connsiteX42" fmla="*/ 6008 w 10000"/>
                    <a:gd name="connsiteY42" fmla="*/ 8786 h 10000"/>
                    <a:gd name="connsiteX43" fmla="*/ 5793 w 10000"/>
                    <a:gd name="connsiteY43" fmla="*/ 8457 h 10000"/>
                    <a:gd name="connsiteX44" fmla="*/ 5589 w 10000"/>
                    <a:gd name="connsiteY44" fmla="*/ 8100 h 10000"/>
                    <a:gd name="connsiteX45" fmla="*/ 5394 w 10000"/>
                    <a:gd name="connsiteY45" fmla="*/ 7714 h 10000"/>
                    <a:gd name="connsiteX46" fmla="*/ 5200 w 10000"/>
                    <a:gd name="connsiteY46" fmla="*/ 7314 h 10000"/>
                    <a:gd name="connsiteX47" fmla="*/ 5026 w 10000"/>
                    <a:gd name="connsiteY47" fmla="*/ 6900 h 10000"/>
                    <a:gd name="connsiteX48" fmla="*/ 4852 w 10000"/>
                    <a:gd name="connsiteY48" fmla="*/ 6471 h 10000"/>
                    <a:gd name="connsiteX49" fmla="*/ 4688 w 10000"/>
                    <a:gd name="connsiteY49" fmla="*/ 6029 h 10000"/>
                    <a:gd name="connsiteX50" fmla="*/ 4371 w 10000"/>
                    <a:gd name="connsiteY50" fmla="*/ 5129 h 10000"/>
                    <a:gd name="connsiteX51" fmla="*/ 3777 w 10000"/>
                    <a:gd name="connsiteY51" fmla="*/ 3357 h 10000"/>
                    <a:gd name="connsiteX52" fmla="*/ 3644 w 10000"/>
                    <a:gd name="connsiteY52" fmla="*/ 2914 h 10000"/>
                    <a:gd name="connsiteX53" fmla="*/ 3490 w 10000"/>
                    <a:gd name="connsiteY53" fmla="*/ 2514 h 10000"/>
                    <a:gd name="connsiteX54" fmla="*/ 3347 w 10000"/>
                    <a:gd name="connsiteY54" fmla="*/ 2157 h 10000"/>
                    <a:gd name="connsiteX55" fmla="*/ 3193 w 10000"/>
                    <a:gd name="connsiteY55" fmla="*/ 1786 h 10000"/>
                    <a:gd name="connsiteX56" fmla="*/ 3040 w 10000"/>
                    <a:gd name="connsiteY56" fmla="*/ 1457 h 10000"/>
                    <a:gd name="connsiteX57" fmla="*/ 2886 w 10000"/>
                    <a:gd name="connsiteY57" fmla="*/ 1171 h 10000"/>
                    <a:gd name="connsiteX58" fmla="*/ 2723 w 10000"/>
                    <a:gd name="connsiteY58" fmla="*/ 900 h 10000"/>
                    <a:gd name="connsiteX59" fmla="*/ 2559 w 10000"/>
                    <a:gd name="connsiteY59" fmla="*/ 700 h 10000"/>
                    <a:gd name="connsiteX60" fmla="*/ 2467 w 10000"/>
                    <a:gd name="connsiteY60" fmla="*/ 600 h 10000"/>
                    <a:gd name="connsiteX61" fmla="*/ 2375 w 10000"/>
                    <a:gd name="connsiteY61" fmla="*/ 500 h 10000"/>
                    <a:gd name="connsiteX62" fmla="*/ 2282 w 10000"/>
                    <a:gd name="connsiteY62" fmla="*/ 443 h 10000"/>
                    <a:gd name="connsiteX63" fmla="*/ 2190 w 10000"/>
                    <a:gd name="connsiteY63" fmla="*/ 371 h 10000"/>
                    <a:gd name="connsiteX64" fmla="*/ 1791 w 10000"/>
                    <a:gd name="connsiteY64" fmla="*/ 257 h 10000"/>
                    <a:gd name="connsiteX65" fmla="*/ 1668 w 10000"/>
                    <a:gd name="connsiteY65" fmla="*/ 271 h 10000"/>
                    <a:gd name="connsiteX66" fmla="*/ 1525 w 10000"/>
                    <a:gd name="connsiteY66" fmla="*/ 314 h 10000"/>
                    <a:gd name="connsiteX67" fmla="*/ 1402 w 10000"/>
                    <a:gd name="connsiteY67" fmla="*/ 357 h 10000"/>
                    <a:gd name="connsiteX68" fmla="*/ 1279 w 10000"/>
                    <a:gd name="connsiteY68" fmla="*/ 443 h 10000"/>
                    <a:gd name="connsiteX69" fmla="*/ 1157 w 10000"/>
                    <a:gd name="connsiteY69" fmla="*/ 529 h 10000"/>
                    <a:gd name="connsiteX70" fmla="*/ 1044 w 10000"/>
                    <a:gd name="connsiteY70" fmla="*/ 643 h 10000"/>
                    <a:gd name="connsiteX71" fmla="*/ 931 w 10000"/>
                    <a:gd name="connsiteY71" fmla="*/ 786 h 10000"/>
                    <a:gd name="connsiteX72" fmla="*/ 809 w 10000"/>
                    <a:gd name="connsiteY72" fmla="*/ 929 h 10000"/>
                    <a:gd name="connsiteX73" fmla="*/ 706 w 10000"/>
                    <a:gd name="connsiteY73" fmla="*/ 1114 h 10000"/>
                    <a:gd name="connsiteX74" fmla="*/ 604 w 10000"/>
                    <a:gd name="connsiteY74" fmla="*/ 1286 h 10000"/>
                    <a:gd name="connsiteX75" fmla="*/ 491 w 10000"/>
                    <a:gd name="connsiteY75" fmla="*/ 1486 h 10000"/>
                    <a:gd name="connsiteX76" fmla="*/ 399 w 10000"/>
                    <a:gd name="connsiteY76" fmla="*/ 1686 h 10000"/>
                    <a:gd name="connsiteX77" fmla="*/ 194 w 10000"/>
                    <a:gd name="connsiteY77" fmla="*/ 2157 h 10000"/>
                    <a:gd name="connsiteX78" fmla="*/ 0 w 10000"/>
                    <a:gd name="connsiteY78" fmla="*/ 2643 h 10000"/>
                    <a:gd name="connsiteX79" fmla="*/ 10 w 10000"/>
                    <a:gd name="connsiteY79" fmla="*/ 971 h 10000"/>
                    <a:gd name="connsiteX80" fmla="*/ 205 w 10000"/>
                    <a:gd name="connsiteY80" fmla="*/ 757 h 10000"/>
                    <a:gd name="connsiteX81" fmla="*/ 399 w 10000"/>
                    <a:gd name="connsiteY81" fmla="*/ 571 h 10000"/>
                    <a:gd name="connsiteX82" fmla="*/ 604 w 10000"/>
                    <a:gd name="connsiteY82" fmla="*/ 386 h 10000"/>
                    <a:gd name="connsiteX83" fmla="*/ 819 w 10000"/>
                    <a:gd name="connsiteY83" fmla="*/ 257 h 10000"/>
                    <a:gd name="connsiteX84" fmla="*/ 1054 w 10000"/>
                    <a:gd name="connsiteY84" fmla="*/ 157 h 10000"/>
                    <a:gd name="connsiteX85" fmla="*/ 1300 w 10000"/>
                    <a:gd name="connsiteY85" fmla="*/ 71 h 10000"/>
                    <a:gd name="connsiteX86" fmla="*/ 1535 w 10000"/>
                    <a:gd name="connsiteY86" fmla="*/ 29 h 10000"/>
                    <a:gd name="connsiteX87" fmla="*/ 1801 w 10000"/>
                    <a:gd name="connsiteY87" fmla="*/ 0 h 10000"/>
                    <a:gd name="connsiteX88" fmla="*/ 2272 w 10000"/>
                    <a:gd name="connsiteY88" fmla="*/ 71 h 10000"/>
                    <a:gd name="connsiteX89" fmla="*/ 2426 w 10000"/>
                    <a:gd name="connsiteY89" fmla="*/ 114 h 10000"/>
                    <a:gd name="connsiteX90" fmla="*/ 2569 w 10000"/>
                    <a:gd name="connsiteY90" fmla="*/ 186 h 10000"/>
                    <a:gd name="connsiteX91" fmla="*/ 2712 w 10000"/>
                    <a:gd name="connsiteY91" fmla="*/ 257 h 10000"/>
                    <a:gd name="connsiteX92" fmla="*/ 2845 w 10000"/>
                    <a:gd name="connsiteY92" fmla="*/ 343 h 10000"/>
                    <a:gd name="connsiteX93" fmla="*/ 2989 w 10000"/>
                    <a:gd name="connsiteY93" fmla="*/ 443 h 10000"/>
                    <a:gd name="connsiteX94" fmla="*/ 3112 w 10000"/>
                    <a:gd name="connsiteY94" fmla="*/ 529 h 10000"/>
                    <a:gd name="connsiteX95" fmla="*/ 3234 w 10000"/>
                    <a:gd name="connsiteY95" fmla="*/ 657 h 10000"/>
                    <a:gd name="connsiteX96" fmla="*/ 3367 w 10000"/>
                    <a:gd name="connsiteY96" fmla="*/ 786 h 10000"/>
                    <a:gd name="connsiteX97" fmla="*/ 3490 w 10000"/>
                    <a:gd name="connsiteY97" fmla="*/ 914 h 10000"/>
                    <a:gd name="connsiteX98" fmla="*/ 3726 w 10000"/>
                    <a:gd name="connsiteY98" fmla="*/ 1200 h 10000"/>
                    <a:gd name="connsiteX99" fmla="*/ 3941 w 10000"/>
                    <a:gd name="connsiteY99" fmla="*/ 1543 h 10000"/>
                    <a:gd name="connsiteX100" fmla="*/ 4145 w 10000"/>
                    <a:gd name="connsiteY100" fmla="*/ 1900 h 10000"/>
                    <a:gd name="connsiteX101" fmla="*/ 4340 w 10000"/>
                    <a:gd name="connsiteY101" fmla="*/ 2286 h 10000"/>
                    <a:gd name="connsiteX102" fmla="*/ 4534 w 10000"/>
                    <a:gd name="connsiteY102" fmla="*/ 2686 h 10000"/>
                    <a:gd name="connsiteX103" fmla="*/ 4708 w 10000"/>
                    <a:gd name="connsiteY103" fmla="*/ 3100 h 10000"/>
                    <a:gd name="connsiteX104" fmla="*/ 4893 w 10000"/>
                    <a:gd name="connsiteY104" fmla="*/ 3529 h 10000"/>
                    <a:gd name="connsiteX105" fmla="*/ 5056 w 10000"/>
                    <a:gd name="connsiteY105" fmla="*/ 3971 h 10000"/>
                    <a:gd name="connsiteX106" fmla="*/ 5363 w 10000"/>
                    <a:gd name="connsiteY106" fmla="*/ 4871 h 10000"/>
                    <a:gd name="connsiteX107" fmla="*/ 5967 w 10000"/>
                    <a:gd name="connsiteY107" fmla="*/ 6657 h 10000"/>
                    <a:gd name="connsiteX108" fmla="*/ 6254 w 10000"/>
                    <a:gd name="connsiteY108" fmla="*/ 7486 h 10000"/>
                    <a:gd name="connsiteX109" fmla="*/ 6407 w 10000"/>
                    <a:gd name="connsiteY109" fmla="*/ 7843 h 10000"/>
                    <a:gd name="connsiteX110" fmla="*/ 6551 w 10000"/>
                    <a:gd name="connsiteY110" fmla="*/ 8214 h 10000"/>
                    <a:gd name="connsiteX111" fmla="*/ 6714 w 10000"/>
                    <a:gd name="connsiteY111" fmla="*/ 8543 h 10000"/>
                    <a:gd name="connsiteX112" fmla="*/ 6868 w 10000"/>
                    <a:gd name="connsiteY112" fmla="*/ 8829 h 10000"/>
                    <a:gd name="connsiteX113" fmla="*/ 7021 w 10000"/>
                    <a:gd name="connsiteY113" fmla="*/ 9100 h 10000"/>
                    <a:gd name="connsiteX114" fmla="*/ 7195 w 10000"/>
                    <a:gd name="connsiteY114" fmla="*/ 9300 h 10000"/>
                    <a:gd name="connsiteX115" fmla="*/ 7288 w 10000"/>
                    <a:gd name="connsiteY115" fmla="*/ 9400 h 10000"/>
                    <a:gd name="connsiteX116" fmla="*/ 7369 w 10000"/>
                    <a:gd name="connsiteY116" fmla="*/ 9500 h 10000"/>
                    <a:gd name="connsiteX117" fmla="*/ 7462 w 10000"/>
                    <a:gd name="connsiteY117" fmla="*/ 9557 h 10000"/>
                    <a:gd name="connsiteX118" fmla="*/ 7554 w 10000"/>
                    <a:gd name="connsiteY118" fmla="*/ 9629 h 10000"/>
                    <a:gd name="connsiteX119" fmla="*/ 7646 w 10000"/>
                    <a:gd name="connsiteY119" fmla="*/ 9671 h 10000"/>
                    <a:gd name="connsiteX120" fmla="*/ 7748 w 10000"/>
                    <a:gd name="connsiteY120" fmla="*/ 9700 h 10000"/>
                    <a:gd name="connsiteX121" fmla="*/ 7851 w 10000"/>
                    <a:gd name="connsiteY121" fmla="*/ 9743 h 10000"/>
                    <a:gd name="connsiteX122" fmla="*/ 7943 w 10000"/>
                    <a:gd name="connsiteY122" fmla="*/ 9743 h 10000"/>
                    <a:gd name="connsiteX0" fmla="*/ 7943 w 10000"/>
                    <a:gd name="connsiteY0" fmla="*/ 9714 h 9971"/>
                    <a:gd name="connsiteX1" fmla="*/ 7943 w 10000"/>
                    <a:gd name="connsiteY1" fmla="*/ 9714 h 9971"/>
                    <a:gd name="connsiteX2" fmla="*/ 8076 w 10000"/>
                    <a:gd name="connsiteY2" fmla="*/ 9714 h 9971"/>
                    <a:gd name="connsiteX3" fmla="*/ 8178 w 10000"/>
                    <a:gd name="connsiteY3" fmla="*/ 9671 h 9971"/>
                    <a:gd name="connsiteX4" fmla="*/ 8291 w 10000"/>
                    <a:gd name="connsiteY4" fmla="*/ 9628 h 9971"/>
                    <a:gd name="connsiteX5" fmla="*/ 8403 w 10000"/>
                    <a:gd name="connsiteY5" fmla="*/ 9585 h 9971"/>
                    <a:gd name="connsiteX6" fmla="*/ 8506 w 10000"/>
                    <a:gd name="connsiteY6" fmla="*/ 9500 h 9971"/>
                    <a:gd name="connsiteX7" fmla="*/ 8608 w 10000"/>
                    <a:gd name="connsiteY7" fmla="*/ 9400 h 9971"/>
                    <a:gd name="connsiteX8" fmla="*/ 8700 w 10000"/>
                    <a:gd name="connsiteY8" fmla="*/ 9314 h 9971"/>
                    <a:gd name="connsiteX9" fmla="*/ 8802 w 10000"/>
                    <a:gd name="connsiteY9" fmla="*/ 9185 h 9971"/>
                    <a:gd name="connsiteX10" fmla="*/ 8915 w 10000"/>
                    <a:gd name="connsiteY10" fmla="*/ 9057 h 9971"/>
                    <a:gd name="connsiteX11" fmla="*/ 9007 w 10000"/>
                    <a:gd name="connsiteY11" fmla="*/ 8914 h 9971"/>
                    <a:gd name="connsiteX12" fmla="*/ 9191 w 10000"/>
                    <a:gd name="connsiteY12" fmla="*/ 8585 h 9971"/>
                    <a:gd name="connsiteX13" fmla="*/ 9376 w 10000"/>
                    <a:gd name="connsiteY13" fmla="*/ 8214 h 9971"/>
                    <a:gd name="connsiteX14" fmla="*/ 9539 w 10000"/>
                    <a:gd name="connsiteY14" fmla="*/ 7814 h 9971"/>
                    <a:gd name="connsiteX15" fmla="*/ 9775 w 10000"/>
                    <a:gd name="connsiteY15" fmla="*/ 8257 h 9971"/>
                    <a:gd name="connsiteX16" fmla="*/ 10000 w 10000"/>
                    <a:gd name="connsiteY16" fmla="*/ 8671 h 9971"/>
                    <a:gd name="connsiteX17" fmla="*/ 9785 w 10000"/>
                    <a:gd name="connsiteY17" fmla="*/ 8957 h 9971"/>
                    <a:gd name="connsiteX18" fmla="*/ 9570 w 10000"/>
                    <a:gd name="connsiteY18" fmla="*/ 9214 h 9971"/>
                    <a:gd name="connsiteX19" fmla="*/ 9324 w 10000"/>
                    <a:gd name="connsiteY19" fmla="*/ 9442 h 9971"/>
                    <a:gd name="connsiteX20" fmla="*/ 9212 w 10000"/>
                    <a:gd name="connsiteY20" fmla="*/ 9528 h 9971"/>
                    <a:gd name="connsiteX21" fmla="*/ 9079 w 10000"/>
                    <a:gd name="connsiteY21" fmla="*/ 9628 h 9971"/>
                    <a:gd name="connsiteX22" fmla="*/ 8946 w 10000"/>
                    <a:gd name="connsiteY22" fmla="*/ 9714 h 9971"/>
                    <a:gd name="connsiteX23" fmla="*/ 8823 w 10000"/>
                    <a:gd name="connsiteY23" fmla="*/ 9771 h 9971"/>
                    <a:gd name="connsiteX24" fmla="*/ 8680 w 10000"/>
                    <a:gd name="connsiteY24" fmla="*/ 9842 h 9971"/>
                    <a:gd name="connsiteX25" fmla="*/ 8547 w 10000"/>
                    <a:gd name="connsiteY25" fmla="*/ 9885 h 9971"/>
                    <a:gd name="connsiteX26" fmla="*/ 8403 w 10000"/>
                    <a:gd name="connsiteY26" fmla="*/ 9914 h 9971"/>
                    <a:gd name="connsiteX27" fmla="*/ 8260 w 10000"/>
                    <a:gd name="connsiteY27" fmla="*/ 9942 h 9971"/>
                    <a:gd name="connsiteX28" fmla="*/ 8106 w 10000"/>
                    <a:gd name="connsiteY28" fmla="*/ 9971 h 9971"/>
                    <a:gd name="connsiteX29" fmla="*/ 7943 w 10000"/>
                    <a:gd name="connsiteY29" fmla="*/ 9971 h 9971"/>
                    <a:gd name="connsiteX30" fmla="*/ 7779 w 10000"/>
                    <a:gd name="connsiteY30" fmla="*/ 9971 h 9971"/>
                    <a:gd name="connsiteX31" fmla="*/ 7625 w 10000"/>
                    <a:gd name="connsiteY31" fmla="*/ 9928 h 9971"/>
                    <a:gd name="connsiteX32" fmla="*/ 7462 w 10000"/>
                    <a:gd name="connsiteY32" fmla="*/ 9900 h 9971"/>
                    <a:gd name="connsiteX33" fmla="*/ 7308 w 10000"/>
                    <a:gd name="connsiteY33" fmla="*/ 9857 h 9971"/>
                    <a:gd name="connsiteX34" fmla="*/ 7165 w 10000"/>
                    <a:gd name="connsiteY34" fmla="*/ 9785 h 9971"/>
                    <a:gd name="connsiteX35" fmla="*/ 7021 w 10000"/>
                    <a:gd name="connsiteY35" fmla="*/ 9728 h 9971"/>
                    <a:gd name="connsiteX36" fmla="*/ 6888 w 10000"/>
                    <a:gd name="connsiteY36" fmla="*/ 9628 h 9971"/>
                    <a:gd name="connsiteX37" fmla="*/ 6745 w 10000"/>
                    <a:gd name="connsiteY37" fmla="*/ 9528 h 9971"/>
                    <a:gd name="connsiteX38" fmla="*/ 6622 w 10000"/>
                    <a:gd name="connsiteY38" fmla="*/ 9442 h 9971"/>
                    <a:gd name="connsiteX39" fmla="*/ 6479 w 10000"/>
                    <a:gd name="connsiteY39" fmla="*/ 9314 h 9971"/>
                    <a:gd name="connsiteX40" fmla="*/ 6366 w 10000"/>
                    <a:gd name="connsiteY40" fmla="*/ 9200 h 9971"/>
                    <a:gd name="connsiteX41" fmla="*/ 6244 w 10000"/>
                    <a:gd name="connsiteY41" fmla="*/ 9057 h 9971"/>
                    <a:gd name="connsiteX42" fmla="*/ 6008 w 10000"/>
                    <a:gd name="connsiteY42" fmla="*/ 8757 h 9971"/>
                    <a:gd name="connsiteX43" fmla="*/ 5793 w 10000"/>
                    <a:gd name="connsiteY43" fmla="*/ 8428 h 9971"/>
                    <a:gd name="connsiteX44" fmla="*/ 5589 w 10000"/>
                    <a:gd name="connsiteY44" fmla="*/ 8071 h 9971"/>
                    <a:gd name="connsiteX45" fmla="*/ 5394 w 10000"/>
                    <a:gd name="connsiteY45" fmla="*/ 7685 h 9971"/>
                    <a:gd name="connsiteX46" fmla="*/ 5200 w 10000"/>
                    <a:gd name="connsiteY46" fmla="*/ 7285 h 9971"/>
                    <a:gd name="connsiteX47" fmla="*/ 5026 w 10000"/>
                    <a:gd name="connsiteY47" fmla="*/ 6871 h 9971"/>
                    <a:gd name="connsiteX48" fmla="*/ 4852 w 10000"/>
                    <a:gd name="connsiteY48" fmla="*/ 6442 h 9971"/>
                    <a:gd name="connsiteX49" fmla="*/ 4688 w 10000"/>
                    <a:gd name="connsiteY49" fmla="*/ 6000 h 9971"/>
                    <a:gd name="connsiteX50" fmla="*/ 4371 w 10000"/>
                    <a:gd name="connsiteY50" fmla="*/ 5100 h 9971"/>
                    <a:gd name="connsiteX51" fmla="*/ 3777 w 10000"/>
                    <a:gd name="connsiteY51" fmla="*/ 3328 h 9971"/>
                    <a:gd name="connsiteX52" fmla="*/ 3644 w 10000"/>
                    <a:gd name="connsiteY52" fmla="*/ 2885 h 9971"/>
                    <a:gd name="connsiteX53" fmla="*/ 3490 w 10000"/>
                    <a:gd name="connsiteY53" fmla="*/ 2485 h 9971"/>
                    <a:gd name="connsiteX54" fmla="*/ 3347 w 10000"/>
                    <a:gd name="connsiteY54" fmla="*/ 2128 h 9971"/>
                    <a:gd name="connsiteX55" fmla="*/ 3193 w 10000"/>
                    <a:gd name="connsiteY55" fmla="*/ 1757 h 9971"/>
                    <a:gd name="connsiteX56" fmla="*/ 3040 w 10000"/>
                    <a:gd name="connsiteY56" fmla="*/ 1428 h 9971"/>
                    <a:gd name="connsiteX57" fmla="*/ 2886 w 10000"/>
                    <a:gd name="connsiteY57" fmla="*/ 1142 h 9971"/>
                    <a:gd name="connsiteX58" fmla="*/ 2723 w 10000"/>
                    <a:gd name="connsiteY58" fmla="*/ 871 h 9971"/>
                    <a:gd name="connsiteX59" fmla="*/ 2559 w 10000"/>
                    <a:gd name="connsiteY59" fmla="*/ 671 h 9971"/>
                    <a:gd name="connsiteX60" fmla="*/ 2467 w 10000"/>
                    <a:gd name="connsiteY60" fmla="*/ 571 h 9971"/>
                    <a:gd name="connsiteX61" fmla="*/ 2375 w 10000"/>
                    <a:gd name="connsiteY61" fmla="*/ 471 h 9971"/>
                    <a:gd name="connsiteX62" fmla="*/ 2282 w 10000"/>
                    <a:gd name="connsiteY62" fmla="*/ 414 h 9971"/>
                    <a:gd name="connsiteX63" fmla="*/ 2190 w 10000"/>
                    <a:gd name="connsiteY63" fmla="*/ 342 h 9971"/>
                    <a:gd name="connsiteX64" fmla="*/ 1791 w 10000"/>
                    <a:gd name="connsiteY64" fmla="*/ 228 h 9971"/>
                    <a:gd name="connsiteX65" fmla="*/ 1668 w 10000"/>
                    <a:gd name="connsiteY65" fmla="*/ 242 h 9971"/>
                    <a:gd name="connsiteX66" fmla="*/ 1525 w 10000"/>
                    <a:gd name="connsiteY66" fmla="*/ 285 h 9971"/>
                    <a:gd name="connsiteX67" fmla="*/ 1402 w 10000"/>
                    <a:gd name="connsiteY67" fmla="*/ 328 h 9971"/>
                    <a:gd name="connsiteX68" fmla="*/ 1279 w 10000"/>
                    <a:gd name="connsiteY68" fmla="*/ 414 h 9971"/>
                    <a:gd name="connsiteX69" fmla="*/ 1157 w 10000"/>
                    <a:gd name="connsiteY69" fmla="*/ 500 h 9971"/>
                    <a:gd name="connsiteX70" fmla="*/ 1044 w 10000"/>
                    <a:gd name="connsiteY70" fmla="*/ 614 h 9971"/>
                    <a:gd name="connsiteX71" fmla="*/ 931 w 10000"/>
                    <a:gd name="connsiteY71" fmla="*/ 757 h 9971"/>
                    <a:gd name="connsiteX72" fmla="*/ 809 w 10000"/>
                    <a:gd name="connsiteY72" fmla="*/ 900 h 9971"/>
                    <a:gd name="connsiteX73" fmla="*/ 706 w 10000"/>
                    <a:gd name="connsiteY73" fmla="*/ 1085 h 9971"/>
                    <a:gd name="connsiteX74" fmla="*/ 604 w 10000"/>
                    <a:gd name="connsiteY74" fmla="*/ 1257 h 9971"/>
                    <a:gd name="connsiteX75" fmla="*/ 491 w 10000"/>
                    <a:gd name="connsiteY75" fmla="*/ 1457 h 9971"/>
                    <a:gd name="connsiteX76" fmla="*/ 399 w 10000"/>
                    <a:gd name="connsiteY76" fmla="*/ 1657 h 9971"/>
                    <a:gd name="connsiteX77" fmla="*/ 194 w 10000"/>
                    <a:gd name="connsiteY77" fmla="*/ 2128 h 9971"/>
                    <a:gd name="connsiteX78" fmla="*/ 0 w 10000"/>
                    <a:gd name="connsiteY78" fmla="*/ 2614 h 9971"/>
                    <a:gd name="connsiteX79" fmla="*/ 10 w 10000"/>
                    <a:gd name="connsiteY79" fmla="*/ 942 h 9971"/>
                    <a:gd name="connsiteX80" fmla="*/ 205 w 10000"/>
                    <a:gd name="connsiteY80" fmla="*/ 728 h 9971"/>
                    <a:gd name="connsiteX81" fmla="*/ 399 w 10000"/>
                    <a:gd name="connsiteY81" fmla="*/ 542 h 9971"/>
                    <a:gd name="connsiteX82" fmla="*/ 604 w 10000"/>
                    <a:gd name="connsiteY82" fmla="*/ 357 h 9971"/>
                    <a:gd name="connsiteX83" fmla="*/ 819 w 10000"/>
                    <a:gd name="connsiteY83" fmla="*/ 228 h 9971"/>
                    <a:gd name="connsiteX84" fmla="*/ 1054 w 10000"/>
                    <a:gd name="connsiteY84" fmla="*/ 128 h 9971"/>
                    <a:gd name="connsiteX85" fmla="*/ 1300 w 10000"/>
                    <a:gd name="connsiteY85" fmla="*/ 42 h 9971"/>
                    <a:gd name="connsiteX86" fmla="*/ 1535 w 10000"/>
                    <a:gd name="connsiteY86" fmla="*/ 0 h 9971"/>
                    <a:gd name="connsiteX87" fmla="*/ 2272 w 10000"/>
                    <a:gd name="connsiteY87" fmla="*/ 42 h 9971"/>
                    <a:gd name="connsiteX88" fmla="*/ 2426 w 10000"/>
                    <a:gd name="connsiteY88" fmla="*/ 85 h 9971"/>
                    <a:gd name="connsiteX89" fmla="*/ 2569 w 10000"/>
                    <a:gd name="connsiteY89" fmla="*/ 157 h 9971"/>
                    <a:gd name="connsiteX90" fmla="*/ 2712 w 10000"/>
                    <a:gd name="connsiteY90" fmla="*/ 228 h 9971"/>
                    <a:gd name="connsiteX91" fmla="*/ 2845 w 10000"/>
                    <a:gd name="connsiteY91" fmla="*/ 314 h 9971"/>
                    <a:gd name="connsiteX92" fmla="*/ 2989 w 10000"/>
                    <a:gd name="connsiteY92" fmla="*/ 414 h 9971"/>
                    <a:gd name="connsiteX93" fmla="*/ 3112 w 10000"/>
                    <a:gd name="connsiteY93" fmla="*/ 500 h 9971"/>
                    <a:gd name="connsiteX94" fmla="*/ 3234 w 10000"/>
                    <a:gd name="connsiteY94" fmla="*/ 628 h 9971"/>
                    <a:gd name="connsiteX95" fmla="*/ 3367 w 10000"/>
                    <a:gd name="connsiteY95" fmla="*/ 757 h 9971"/>
                    <a:gd name="connsiteX96" fmla="*/ 3490 w 10000"/>
                    <a:gd name="connsiteY96" fmla="*/ 885 h 9971"/>
                    <a:gd name="connsiteX97" fmla="*/ 3726 w 10000"/>
                    <a:gd name="connsiteY97" fmla="*/ 1171 h 9971"/>
                    <a:gd name="connsiteX98" fmla="*/ 3941 w 10000"/>
                    <a:gd name="connsiteY98" fmla="*/ 1514 h 9971"/>
                    <a:gd name="connsiteX99" fmla="*/ 4145 w 10000"/>
                    <a:gd name="connsiteY99" fmla="*/ 1871 h 9971"/>
                    <a:gd name="connsiteX100" fmla="*/ 4340 w 10000"/>
                    <a:gd name="connsiteY100" fmla="*/ 2257 h 9971"/>
                    <a:gd name="connsiteX101" fmla="*/ 4534 w 10000"/>
                    <a:gd name="connsiteY101" fmla="*/ 2657 h 9971"/>
                    <a:gd name="connsiteX102" fmla="*/ 4708 w 10000"/>
                    <a:gd name="connsiteY102" fmla="*/ 3071 h 9971"/>
                    <a:gd name="connsiteX103" fmla="*/ 4893 w 10000"/>
                    <a:gd name="connsiteY103" fmla="*/ 3500 h 9971"/>
                    <a:gd name="connsiteX104" fmla="*/ 5056 w 10000"/>
                    <a:gd name="connsiteY104" fmla="*/ 3942 h 9971"/>
                    <a:gd name="connsiteX105" fmla="*/ 5363 w 10000"/>
                    <a:gd name="connsiteY105" fmla="*/ 4842 h 9971"/>
                    <a:gd name="connsiteX106" fmla="*/ 5967 w 10000"/>
                    <a:gd name="connsiteY106" fmla="*/ 6628 h 9971"/>
                    <a:gd name="connsiteX107" fmla="*/ 6254 w 10000"/>
                    <a:gd name="connsiteY107" fmla="*/ 7457 h 9971"/>
                    <a:gd name="connsiteX108" fmla="*/ 6407 w 10000"/>
                    <a:gd name="connsiteY108" fmla="*/ 7814 h 9971"/>
                    <a:gd name="connsiteX109" fmla="*/ 6551 w 10000"/>
                    <a:gd name="connsiteY109" fmla="*/ 8185 h 9971"/>
                    <a:gd name="connsiteX110" fmla="*/ 6714 w 10000"/>
                    <a:gd name="connsiteY110" fmla="*/ 8514 h 9971"/>
                    <a:gd name="connsiteX111" fmla="*/ 6868 w 10000"/>
                    <a:gd name="connsiteY111" fmla="*/ 8800 h 9971"/>
                    <a:gd name="connsiteX112" fmla="*/ 7021 w 10000"/>
                    <a:gd name="connsiteY112" fmla="*/ 9071 h 9971"/>
                    <a:gd name="connsiteX113" fmla="*/ 7195 w 10000"/>
                    <a:gd name="connsiteY113" fmla="*/ 9271 h 9971"/>
                    <a:gd name="connsiteX114" fmla="*/ 7288 w 10000"/>
                    <a:gd name="connsiteY114" fmla="*/ 9371 h 9971"/>
                    <a:gd name="connsiteX115" fmla="*/ 7369 w 10000"/>
                    <a:gd name="connsiteY115" fmla="*/ 9471 h 9971"/>
                    <a:gd name="connsiteX116" fmla="*/ 7462 w 10000"/>
                    <a:gd name="connsiteY116" fmla="*/ 9528 h 9971"/>
                    <a:gd name="connsiteX117" fmla="*/ 7554 w 10000"/>
                    <a:gd name="connsiteY117" fmla="*/ 9600 h 9971"/>
                    <a:gd name="connsiteX118" fmla="*/ 7646 w 10000"/>
                    <a:gd name="connsiteY118" fmla="*/ 9642 h 9971"/>
                    <a:gd name="connsiteX119" fmla="*/ 7748 w 10000"/>
                    <a:gd name="connsiteY119" fmla="*/ 9671 h 9971"/>
                    <a:gd name="connsiteX120" fmla="*/ 7851 w 10000"/>
                    <a:gd name="connsiteY120" fmla="*/ 9714 h 9971"/>
                    <a:gd name="connsiteX121" fmla="*/ 7943 w 10000"/>
                    <a:gd name="connsiteY121" fmla="*/ 9714 h 9971"/>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668 w 10000"/>
                    <a:gd name="connsiteY64" fmla="*/ 243 h 10000"/>
                    <a:gd name="connsiteX65" fmla="*/ 1525 w 10000"/>
                    <a:gd name="connsiteY65" fmla="*/ 286 h 10000"/>
                    <a:gd name="connsiteX66" fmla="*/ 1402 w 10000"/>
                    <a:gd name="connsiteY66" fmla="*/ 329 h 10000"/>
                    <a:gd name="connsiteX67" fmla="*/ 1279 w 10000"/>
                    <a:gd name="connsiteY67" fmla="*/ 415 h 10000"/>
                    <a:gd name="connsiteX68" fmla="*/ 1157 w 10000"/>
                    <a:gd name="connsiteY68" fmla="*/ 501 h 10000"/>
                    <a:gd name="connsiteX69" fmla="*/ 1044 w 10000"/>
                    <a:gd name="connsiteY69" fmla="*/ 616 h 10000"/>
                    <a:gd name="connsiteX70" fmla="*/ 931 w 10000"/>
                    <a:gd name="connsiteY70" fmla="*/ 759 h 10000"/>
                    <a:gd name="connsiteX71" fmla="*/ 809 w 10000"/>
                    <a:gd name="connsiteY71" fmla="*/ 903 h 10000"/>
                    <a:gd name="connsiteX72" fmla="*/ 706 w 10000"/>
                    <a:gd name="connsiteY72" fmla="*/ 1088 h 10000"/>
                    <a:gd name="connsiteX73" fmla="*/ 604 w 10000"/>
                    <a:gd name="connsiteY73" fmla="*/ 1261 h 10000"/>
                    <a:gd name="connsiteX74" fmla="*/ 491 w 10000"/>
                    <a:gd name="connsiteY74" fmla="*/ 1461 h 10000"/>
                    <a:gd name="connsiteX75" fmla="*/ 399 w 10000"/>
                    <a:gd name="connsiteY75" fmla="*/ 1662 h 10000"/>
                    <a:gd name="connsiteX76" fmla="*/ 194 w 10000"/>
                    <a:gd name="connsiteY76" fmla="*/ 2134 h 10000"/>
                    <a:gd name="connsiteX77" fmla="*/ 0 w 10000"/>
                    <a:gd name="connsiteY77" fmla="*/ 2622 h 10000"/>
                    <a:gd name="connsiteX78" fmla="*/ 10 w 10000"/>
                    <a:gd name="connsiteY78" fmla="*/ 945 h 10000"/>
                    <a:gd name="connsiteX79" fmla="*/ 205 w 10000"/>
                    <a:gd name="connsiteY79" fmla="*/ 730 h 10000"/>
                    <a:gd name="connsiteX80" fmla="*/ 399 w 10000"/>
                    <a:gd name="connsiteY80" fmla="*/ 544 h 10000"/>
                    <a:gd name="connsiteX81" fmla="*/ 604 w 10000"/>
                    <a:gd name="connsiteY81" fmla="*/ 358 h 10000"/>
                    <a:gd name="connsiteX82" fmla="*/ 819 w 10000"/>
                    <a:gd name="connsiteY82" fmla="*/ 229 h 10000"/>
                    <a:gd name="connsiteX83" fmla="*/ 1054 w 10000"/>
                    <a:gd name="connsiteY83" fmla="*/ 128 h 10000"/>
                    <a:gd name="connsiteX84" fmla="*/ 1300 w 10000"/>
                    <a:gd name="connsiteY84" fmla="*/ 42 h 10000"/>
                    <a:gd name="connsiteX85" fmla="*/ 1535 w 10000"/>
                    <a:gd name="connsiteY85" fmla="*/ 0 h 10000"/>
                    <a:gd name="connsiteX86" fmla="*/ 2272 w 10000"/>
                    <a:gd name="connsiteY86" fmla="*/ 42 h 10000"/>
                    <a:gd name="connsiteX87" fmla="*/ 2426 w 10000"/>
                    <a:gd name="connsiteY87" fmla="*/ 85 h 10000"/>
                    <a:gd name="connsiteX88" fmla="*/ 2569 w 10000"/>
                    <a:gd name="connsiteY88" fmla="*/ 157 h 10000"/>
                    <a:gd name="connsiteX89" fmla="*/ 2712 w 10000"/>
                    <a:gd name="connsiteY89" fmla="*/ 229 h 10000"/>
                    <a:gd name="connsiteX90" fmla="*/ 2845 w 10000"/>
                    <a:gd name="connsiteY90" fmla="*/ 315 h 10000"/>
                    <a:gd name="connsiteX91" fmla="*/ 2989 w 10000"/>
                    <a:gd name="connsiteY91" fmla="*/ 415 h 10000"/>
                    <a:gd name="connsiteX92" fmla="*/ 3112 w 10000"/>
                    <a:gd name="connsiteY92" fmla="*/ 501 h 10000"/>
                    <a:gd name="connsiteX93" fmla="*/ 3234 w 10000"/>
                    <a:gd name="connsiteY93" fmla="*/ 630 h 10000"/>
                    <a:gd name="connsiteX94" fmla="*/ 3367 w 10000"/>
                    <a:gd name="connsiteY94" fmla="*/ 759 h 10000"/>
                    <a:gd name="connsiteX95" fmla="*/ 3490 w 10000"/>
                    <a:gd name="connsiteY95" fmla="*/ 888 h 10000"/>
                    <a:gd name="connsiteX96" fmla="*/ 3726 w 10000"/>
                    <a:gd name="connsiteY96" fmla="*/ 1174 h 10000"/>
                    <a:gd name="connsiteX97" fmla="*/ 3941 w 10000"/>
                    <a:gd name="connsiteY97" fmla="*/ 1518 h 10000"/>
                    <a:gd name="connsiteX98" fmla="*/ 4145 w 10000"/>
                    <a:gd name="connsiteY98" fmla="*/ 1876 h 10000"/>
                    <a:gd name="connsiteX99" fmla="*/ 4340 w 10000"/>
                    <a:gd name="connsiteY99" fmla="*/ 2264 h 10000"/>
                    <a:gd name="connsiteX100" fmla="*/ 4534 w 10000"/>
                    <a:gd name="connsiteY100" fmla="*/ 2665 h 10000"/>
                    <a:gd name="connsiteX101" fmla="*/ 4708 w 10000"/>
                    <a:gd name="connsiteY101" fmla="*/ 3080 h 10000"/>
                    <a:gd name="connsiteX102" fmla="*/ 4893 w 10000"/>
                    <a:gd name="connsiteY102" fmla="*/ 3510 h 10000"/>
                    <a:gd name="connsiteX103" fmla="*/ 5056 w 10000"/>
                    <a:gd name="connsiteY103" fmla="*/ 3953 h 10000"/>
                    <a:gd name="connsiteX104" fmla="*/ 5363 w 10000"/>
                    <a:gd name="connsiteY104" fmla="*/ 4856 h 10000"/>
                    <a:gd name="connsiteX105" fmla="*/ 5967 w 10000"/>
                    <a:gd name="connsiteY105" fmla="*/ 6647 h 10000"/>
                    <a:gd name="connsiteX106" fmla="*/ 6254 w 10000"/>
                    <a:gd name="connsiteY106" fmla="*/ 7479 h 10000"/>
                    <a:gd name="connsiteX107" fmla="*/ 6407 w 10000"/>
                    <a:gd name="connsiteY107" fmla="*/ 7837 h 10000"/>
                    <a:gd name="connsiteX108" fmla="*/ 6551 w 10000"/>
                    <a:gd name="connsiteY108" fmla="*/ 8209 h 10000"/>
                    <a:gd name="connsiteX109" fmla="*/ 6714 w 10000"/>
                    <a:gd name="connsiteY109" fmla="*/ 8539 h 10000"/>
                    <a:gd name="connsiteX110" fmla="*/ 6868 w 10000"/>
                    <a:gd name="connsiteY110" fmla="*/ 8826 h 10000"/>
                    <a:gd name="connsiteX111" fmla="*/ 7021 w 10000"/>
                    <a:gd name="connsiteY111" fmla="*/ 9097 h 10000"/>
                    <a:gd name="connsiteX112" fmla="*/ 7195 w 10000"/>
                    <a:gd name="connsiteY112" fmla="*/ 9298 h 10000"/>
                    <a:gd name="connsiteX113" fmla="*/ 7288 w 10000"/>
                    <a:gd name="connsiteY113" fmla="*/ 9398 h 10000"/>
                    <a:gd name="connsiteX114" fmla="*/ 7369 w 10000"/>
                    <a:gd name="connsiteY114" fmla="*/ 9499 h 10000"/>
                    <a:gd name="connsiteX115" fmla="*/ 7462 w 10000"/>
                    <a:gd name="connsiteY115" fmla="*/ 9556 h 10000"/>
                    <a:gd name="connsiteX116" fmla="*/ 7554 w 10000"/>
                    <a:gd name="connsiteY116" fmla="*/ 9628 h 10000"/>
                    <a:gd name="connsiteX117" fmla="*/ 7646 w 10000"/>
                    <a:gd name="connsiteY117" fmla="*/ 9670 h 10000"/>
                    <a:gd name="connsiteX118" fmla="*/ 7748 w 10000"/>
                    <a:gd name="connsiteY118" fmla="*/ 9699 h 10000"/>
                    <a:gd name="connsiteX119" fmla="*/ 7851 w 10000"/>
                    <a:gd name="connsiteY119" fmla="*/ 9742 h 10000"/>
                    <a:gd name="connsiteX120" fmla="*/ 7943 w 10000"/>
                    <a:gd name="connsiteY120" fmla="*/ 9742 h 10000"/>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668 w 10000"/>
                    <a:gd name="connsiteY64" fmla="*/ 243 h 10000"/>
                    <a:gd name="connsiteX65" fmla="*/ 1402 w 10000"/>
                    <a:gd name="connsiteY65" fmla="*/ 329 h 10000"/>
                    <a:gd name="connsiteX66" fmla="*/ 1279 w 10000"/>
                    <a:gd name="connsiteY66" fmla="*/ 415 h 10000"/>
                    <a:gd name="connsiteX67" fmla="*/ 1157 w 10000"/>
                    <a:gd name="connsiteY67" fmla="*/ 501 h 10000"/>
                    <a:gd name="connsiteX68" fmla="*/ 1044 w 10000"/>
                    <a:gd name="connsiteY68" fmla="*/ 616 h 10000"/>
                    <a:gd name="connsiteX69" fmla="*/ 931 w 10000"/>
                    <a:gd name="connsiteY69" fmla="*/ 759 h 10000"/>
                    <a:gd name="connsiteX70" fmla="*/ 809 w 10000"/>
                    <a:gd name="connsiteY70" fmla="*/ 903 h 10000"/>
                    <a:gd name="connsiteX71" fmla="*/ 706 w 10000"/>
                    <a:gd name="connsiteY71" fmla="*/ 1088 h 10000"/>
                    <a:gd name="connsiteX72" fmla="*/ 604 w 10000"/>
                    <a:gd name="connsiteY72" fmla="*/ 1261 h 10000"/>
                    <a:gd name="connsiteX73" fmla="*/ 491 w 10000"/>
                    <a:gd name="connsiteY73" fmla="*/ 1461 h 10000"/>
                    <a:gd name="connsiteX74" fmla="*/ 399 w 10000"/>
                    <a:gd name="connsiteY74" fmla="*/ 1662 h 10000"/>
                    <a:gd name="connsiteX75" fmla="*/ 194 w 10000"/>
                    <a:gd name="connsiteY75" fmla="*/ 2134 h 10000"/>
                    <a:gd name="connsiteX76" fmla="*/ 0 w 10000"/>
                    <a:gd name="connsiteY76" fmla="*/ 2622 h 10000"/>
                    <a:gd name="connsiteX77" fmla="*/ 10 w 10000"/>
                    <a:gd name="connsiteY77" fmla="*/ 945 h 10000"/>
                    <a:gd name="connsiteX78" fmla="*/ 205 w 10000"/>
                    <a:gd name="connsiteY78" fmla="*/ 730 h 10000"/>
                    <a:gd name="connsiteX79" fmla="*/ 399 w 10000"/>
                    <a:gd name="connsiteY79" fmla="*/ 544 h 10000"/>
                    <a:gd name="connsiteX80" fmla="*/ 604 w 10000"/>
                    <a:gd name="connsiteY80" fmla="*/ 358 h 10000"/>
                    <a:gd name="connsiteX81" fmla="*/ 819 w 10000"/>
                    <a:gd name="connsiteY81" fmla="*/ 229 h 10000"/>
                    <a:gd name="connsiteX82" fmla="*/ 1054 w 10000"/>
                    <a:gd name="connsiteY82" fmla="*/ 128 h 10000"/>
                    <a:gd name="connsiteX83" fmla="*/ 1300 w 10000"/>
                    <a:gd name="connsiteY83" fmla="*/ 42 h 10000"/>
                    <a:gd name="connsiteX84" fmla="*/ 1535 w 10000"/>
                    <a:gd name="connsiteY84" fmla="*/ 0 h 10000"/>
                    <a:gd name="connsiteX85" fmla="*/ 2272 w 10000"/>
                    <a:gd name="connsiteY85" fmla="*/ 42 h 10000"/>
                    <a:gd name="connsiteX86" fmla="*/ 2426 w 10000"/>
                    <a:gd name="connsiteY86" fmla="*/ 85 h 10000"/>
                    <a:gd name="connsiteX87" fmla="*/ 2569 w 10000"/>
                    <a:gd name="connsiteY87" fmla="*/ 157 h 10000"/>
                    <a:gd name="connsiteX88" fmla="*/ 2712 w 10000"/>
                    <a:gd name="connsiteY88" fmla="*/ 229 h 10000"/>
                    <a:gd name="connsiteX89" fmla="*/ 2845 w 10000"/>
                    <a:gd name="connsiteY89" fmla="*/ 315 h 10000"/>
                    <a:gd name="connsiteX90" fmla="*/ 2989 w 10000"/>
                    <a:gd name="connsiteY90" fmla="*/ 415 h 10000"/>
                    <a:gd name="connsiteX91" fmla="*/ 3112 w 10000"/>
                    <a:gd name="connsiteY91" fmla="*/ 501 h 10000"/>
                    <a:gd name="connsiteX92" fmla="*/ 3234 w 10000"/>
                    <a:gd name="connsiteY92" fmla="*/ 630 h 10000"/>
                    <a:gd name="connsiteX93" fmla="*/ 3367 w 10000"/>
                    <a:gd name="connsiteY93" fmla="*/ 759 h 10000"/>
                    <a:gd name="connsiteX94" fmla="*/ 3490 w 10000"/>
                    <a:gd name="connsiteY94" fmla="*/ 888 h 10000"/>
                    <a:gd name="connsiteX95" fmla="*/ 3726 w 10000"/>
                    <a:gd name="connsiteY95" fmla="*/ 1174 h 10000"/>
                    <a:gd name="connsiteX96" fmla="*/ 3941 w 10000"/>
                    <a:gd name="connsiteY96" fmla="*/ 1518 h 10000"/>
                    <a:gd name="connsiteX97" fmla="*/ 4145 w 10000"/>
                    <a:gd name="connsiteY97" fmla="*/ 1876 h 10000"/>
                    <a:gd name="connsiteX98" fmla="*/ 4340 w 10000"/>
                    <a:gd name="connsiteY98" fmla="*/ 2264 h 10000"/>
                    <a:gd name="connsiteX99" fmla="*/ 4534 w 10000"/>
                    <a:gd name="connsiteY99" fmla="*/ 2665 h 10000"/>
                    <a:gd name="connsiteX100" fmla="*/ 4708 w 10000"/>
                    <a:gd name="connsiteY100" fmla="*/ 3080 h 10000"/>
                    <a:gd name="connsiteX101" fmla="*/ 4893 w 10000"/>
                    <a:gd name="connsiteY101" fmla="*/ 3510 h 10000"/>
                    <a:gd name="connsiteX102" fmla="*/ 5056 w 10000"/>
                    <a:gd name="connsiteY102" fmla="*/ 3953 h 10000"/>
                    <a:gd name="connsiteX103" fmla="*/ 5363 w 10000"/>
                    <a:gd name="connsiteY103" fmla="*/ 4856 h 10000"/>
                    <a:gd name="connsiteX104" fmla="*/ 5967 w 10000"/>
                    <a:gd name="connsiteY104" fmla="*/ 6647 h 10000"/>
                    <a:gd name="connsiteX105" fmla="*/ 6254 w 10000"/>
                    <a:gd name="connsiteY105" fmla="*/ 7479 h 10000"/>
                    <a:gd name="connsiteX106" fmla="*/ 6407 w 10000"/>
                    <a:gd name="connsiteY106" fmla="*/ 7837 h 10000"/>
                    <a:gd name="connsiteX107" fmla="*/ 6551 w 10000"/>
                    <a:gd name="connsiteY107" fmla="*/ 8209 h 10000"/>
                    <a:gd name="connsiteX108" fmla="*/ 6714 w 10000"/>
                    <a:gd name="connsiteY108" fmla="*/ 8539 h 10000"/>
                    <a:gd name="connsiteX109" fmla="*/ 6868 w 10000"/>
                    <a:gd name="connsiteY109" fmla="*/ 8826 h 10000"/>
                    <a:gd name="connsiteX110" fmla="*/ 7021 w 10000"/>
                    <a:gd name="connsiteY110" fmla="*/ 9097 h 10000"/>
                    <a:gd name="connsiteX111" fmla="*/ 7195 w 10000"/>
                    <a:gd name="connsiteY111" fmla="*/ 9298 h 10000"/>
                    <a:gd name="connsiteX112" fmla="*/ 7288 w 10000"/>
                    <a:gd name="connsiteY112" fmla="*/ 9398 h 10000"/>
                    <a:gd name="connsiteX113" fmla="*/ 7369 w 10000"/>
                    <a:gd name="connsiteY113" fmla="*/ 9499 h 10000"/>
                    <a:gd name="connsiteX114" fmla="*/ 7462 w 10000"/>
                    <a:gd name="connsiteY114" fmla="*/ 9556 h 10000"/>
                    <a:gd name="connsiteX115" fmla="*/ 7554 w 10000"/>
                    <a:gd name="connsiteY115" fmla="*/ 9628 h 10000"/>
                    <a:gd name="connsiteX116" fmla="*/ 7646 w 10000"/>
                    <a:gd name="connsiteY116" fmla="*/ 9670 h 10000"/>
                    <a:gd name="connsiteX117" fmla="*/ 7748 w 10000"/>
                    <a:gd name="connsiteY117" fmla="*/ 9699 h 10000"/>
                    <a:gd name="connsiteX118" fmla="*/ 7851 w 10000"/>
                    <a:gd name="connsiteY118" fmla="*/ 9742 h 10000"/>
                    <a:gd name="connsiteX119" fmla="*/ 7943 w 10000"/>
                    <a:gd name="connsiteY119" fmla="*/ 9742 h 10000"/>
                    <a:gd name="connsiteX0" fmla="*/ 7943 w 10000"/>
                    <a:gd name="connsiteY0" fmla="*/ 9742 h 10000"/>
                    <a:gd name="connsiteX1" fmla="*/ 7943 w 10000"/>
                    <a:gd name="connsiteY1" fmla="*/ 9742 h 10000"/>
                    <a:gd name="connsiteX2" fmla="*/ 8076 w 10000"/>
                    <a:gd name="connsiteY2" fmla="*/ 9742 h 10000"/>
                    <a:gd name="connsiteX3" fmla="*/ 8178 w 10000"/>
                    <a:gd name="connsiteY3" fmla="*/ 9699 h 10000"/>
                    <a:gd name="connsiteX4" fmla="*/ 8291 w 10000"/>
                    <a:gd name="connsiteY4" fmla="*/ 9656 h 10000"/>
                    <a:gd name="connsiteX5" fmla="*/ 8403 w 10000"/>
                    <a:gd name="connsiteY5" fmla="*/ 9613 h 10000"/>
                    <a:gd name="connsiteX6" fmla="*/ 8506 w 10000"/>
                    <a:gd name="connsiteY6" fmla="*/ 9528 h 10000"/>
                    <a:gd name="connsiteX7" fmla="*/ 8608 w 10000"/>
                    <a:gd name="connsiteY7" fmla="*/ 9427 h 10000"/>
                    <a:gd name="connsiteX8" fmla="*/ 8700 w 10000"/>
                    <a:gd name="connsiteY8" fmla="*/ 9341 h 10000"/>
                    <a:gd name="connsiteX9" fmla="*/ 8802 w 10000"/>
                    <a:gd name="connsiteY9" fmla="*/ 9212 h 10000"/>
                    <a:gd name="connsiteX10" fmla="*/ 8915 w 10000"/>
                    <a:gd name="connsiteY10" fmla="*/ 9083 h 10000"/>
                    <a:gd name="connsiteX11" fmla="*/ 9007 w 10000"/>
                    <a:gd name="connsiteY11" fmla="*/ 8940 h 10000"/>
                    <a:gd name="connsiteX12" fmla="*/ 9191 w 10000"/>
                    <a:gd name="connsiteY12" fmla="*/ 8610 h 10000"/>
                    <a:gd name="connsiteX13" fmla="*/ 9376 w 10000"/>
                    <a:gd name="connsiteY13" fmla="*/ 8238 h 10000"/>
                    <a:gd name="connsiteX14" fmla="*/ 9539 w 10000"/>
                    <a:gd name="connsiteY14" fmla="*/ 7837 h 10000"/>
                    <a:gd name="connsiteX15" fmla="*/ 9775 w 10000"/>
                    <a:gd name="connsiteY15" fmla="*/ 8281 h 10000"/>
                    <a:gd name="connsiteX16" fmla="*/ 10000 w 10000"/>
                    <a:gd name="connsiteY16" fmla="*/ 8696 h 10000"/>
                    <a:gd name="connsiteX17" fmla="*/ 9785 w 10000"/>
                    <a:gd name="connsiteY17" fmla="*/ 8983 h 10000"/>
                    <a:gd name="connsiteX18" fmla="*/ 9570 w 10000"/>
                    <a:gd name="connsiteY18" fmla="*/ 9241 h 10000"/>
                    <a:gd name="connsiteX19" fmla="*/ 9324 w 10000"/>
                    <a:gd name="connsiteY19" fmla="*/ 9469 h 10000"/>
                    <a:gd name="connsiteX20" fmla="*/ 9212 w 10000"/>
                    <a:gd name="connsiteY20" fmla="*/ 9556 h 10000"/>
                    <a:gd name="connsiteX21" fmla="*/ 9079 w 10000"/>
                    <a:gd name="connsiteY21" fmla="*/ 9656 h 10000"/>
                    <a:gd name="connsiteX22" fmla="*/ 8946 w 10000"/>
                    <a:gd name="connsiteY22" fmla="*/ 9742 h 10000"/>
                    <a:gd name="connsiteX23" fmla="*/ 8823 w 10000"/>
                    <a:gd name="connsiteY23" fmla="*/ 9799 h 10000"/>
                    <a:gd name="connsiteX24" fmla="*/ 8680 w 10000"/>
                    <a:gd name="connsiteY24" fmla="*/ 9871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3 h 10000"/>
                    <a:gd name="connsiteX35" fmla="*/ 7021 w 10000"/>
                    <a:gd name="connsiteY35" fmla="*/ 9756 h 10000"/>
                    <a:gd name="connsiteX36" fmla="*/ 6888 w 10000"/>
                    <a:gd name="connsiteY36" fmla="*/ 9656 h 10000"/>
                    <a:gd name="connsiteX37" fmla="*/ 6745 w 10000"/>
                    <a:gd name="connsiteY37" fmla="*/ 9556 h 10000"/>
                    <a:gd name="connsiteX38" fmla="*/ 6622 w 10000"/>
                    <a:gd name="connsiteY38" fmla="*/ 9469 h 10000"/>
                    <a:gd name="connsiteX39" fmla="*/ 6479 w 10000"/>
                    <a:gd name="connsiteY39" fmla="*/ 9341 h 10000"/>
                    <a:gd name="connsiteX40" fmla="*/ 6366 w 10000"/>
                    <a:gd name="connsiteY40" fmla="*/ 9227 h 10000"/>
                    <a:gd name="connsiteX41" fmla="*/ 6244 w 10000"/>
                    <a:gd name="connsiteY41" fmla="*/ 9083 h 10000"/>
                    <a:gd name="connsiteX42" fmla="*/ 6008 w 10000"/>
                    <a:gd name="connsiteY42" fmla="*/ 8782 h 10000"/>
                    <a:gd name="connsiteX43" fmla="*/ 5793 w 10000"/>
                    <a:gd name="connsiteY43" fmla="*/ 8453 h 10000"/>
                    <a:gd name="connsiteX44" fmla="*/ 5589 w 10000"/>
                    <a:gd name="connsiteY44" fmla="*/ 8094 h 10000"/>
                    <a:gd name="connsiteX45" fmla="*/ 5394 w 10000"/>
                    <a:gd name="connsiteY45" fmla="*/ 7707 h 10000"/>
                    <a:gd name="connsiteX46" fmla="*/ 5200 w 10000"/>
                    <a:gd name="connsiteY46" fmla="*/ 7306 h 10000"/>
                    <a:gd name="connsiteX47" fmla="*/ 5026 w 10000"/>
                    <a:gd name="connsiteY47" fmla="*/ 6891 h 10000"/>
                    <a:gd name="connsiteX48" fmla="*/ 4852 w 10000"/>
                    <a:gd name="connsiteY48" fmla="*/ 6461 h 10000"/>
                    <a:gd name="connsiteX49" fmla="*/ 4688 w 10000"/>
                    <a:gd name="connsiteY49" fmla="*/ 6017 h 10000"/>
                    <a:gd name="connsiteX50" fmla="*/ 4371 w 10000"/>
                    <a:gd name="connsiteY50" fmla="*/ 5115 h 10000"/>
                    <a:gd name="connsiteX51" fmla="*/ 3777 w 10000"/>
                    <a:gd name="connsiteY51" fmla="*/ 3338 h 10000"/>
                    <a:gd name="connsiteX52" fmla="*/ 3644 w 10000"/>
                    <a:gd name="connsiteY52" fmla="*/ 2893 h 10000"/>
                    <a:gd name="connsiteX53" fmla="*/ 3490 w 10000"/>
                    <a:gd name="connsiteY53" fmla="*/ 2492 h 10000"/>
                    <a:gd name="connsiteX54" fmla="*/ 3347 w 10000"/>
                    <a:gd name="connsiteY54" fmla="*/ 2134 h 10000"/>
                    <a:gd name="connsiteX55" fmla="*/ 3193 w 10000"/>
                    <a:gd name="connsiteY55" fmla="*/ 1762 h 10000"/>
                    <a:gd name="connsiteX56" fmla="*/ 3040 w 10000"/>
                    <a:gd name="connsiteY56" fmla="*/ 1432 h 10000"/>
                    <a:gd name="connsiteX57" fmla="*/ 2886 w 10000"/>
                    <a:gd name="connsiteY57" fmla="*/ 1145 h 10000"/>
                    <a:gd name="connsiteX58" fmla="*/ 2723 w 10000"/>
                    <a:gd name="connsiteY58" fmla="*/ 874 h 10000"/>
                    <a:gd name="connsiteX59" fmla="*/ 2559 w 10000"/>
                    <a:gd name="connsiteY59" fmla="*/ 673 h 10000"/>
                    <a:gd name="connsiteX60" fmla="*/ 2467 w 10000"/>
                    <a:gd name="connsiteY60" fmla="*/ 573 h 10000"/>
                    <a:gd name="connsiteX61" fmla="*/ 2375 w 10000"/>
                    <a:gd name="connsiteY61" fmla="*/ 472 h 10000"/>
                    <a:gd name="connsiteX62" fmla="*/ 2282 w 10000"/>
                    <a:gd name="connsiteY62" fmla="*/ 415 h 10000"/>
                    <a:gd name="connsiteX63" fmla="*/ 2190 w 10000"/>
                    <a:gd name="connsiteY63" fmla="*/ 343 h 10000"/>
                    <a:gd name="connsiteX64" fmla="*/ 1402 w 10000"/>
                    <a:gd name="connsiteY64" fmla="*/ 329 h 10000"/>
                    <a:gd name="connsiteX65" fmla="*/ 1279 w 10000"/>
                    <a:gd name="connsiteY65" fmla="*/ 415 h 10000"/>
                    <a:gd name="connsiteX66" fmla="*/ 1157 w 10000"/>
                    <a:gd name="connsiteY66" fmla="*/ 501 h 10000"/>
                    <a:gd name="connsiteX67" fmla="*/ 1044 w 10000"/>
                    <a:gd name="connsiteY67" fmla="*/ 616 h 10000"/>
                    <a:gd name="connsiteX68" fmla="*/ 931 w 10000"/>
                    <a:gd name="connsiteY68" fmla="*/ 759 h 10000"/>
                    <a:gd name="connsiteX69" fmla="*/ 809 w 10000"/>
                    <a:gd name="connsiteY69" fmla="*/ 903 h 10000"/>
                    <a:gd name="connsiteX70" fmla="*/ 706 w 10000"/>
                    <a:gd name="connsiteY70" fmla="*/ 1088 h 10000"/>
                    <a:gd name="connsiteX71" fmla="*/ 604 w 10000"/>
                    <a:gd name="connsiteY71" fmla="*/ 1261 h 10000"/>
                    <a:gd name="connsiteX72" fmla="*/ 491 w 10000"/>
                    <a:gd name="connsiteY72" fmla="*/ 1461 h 10000"/>
                    <a:gd name="connsiteX73" fmla="*/ 399 w 10000"/>
                    <a:gd name="connsiteY73" fmla="*/ 1662 h 10000"/>
                    <a:gd name="connsiteX74" fmla="*/ 194 w 10000"/>
                    <a:gd name="connsiteY74" fmla="*/ 2134 h 10000"/>
                    <a:gd name="connsiteX75" fmla="*/ 0 w 10000"/>
                    <a:gd name="connsiteY75" fmla="*/ 2622 h 10000"/>
                    <a:gd name="connsiteX76" fmla="*/ 10 w 10000"/>
                    <a:gd name="connsiteY76" fmla="*/ 945 h 10000"/>
                    <a:gd name="connsiteX77" fmla="*/ 205 w 10000"/>
                    <a:gd name="connsiteY77" fmla="*/ 730 h 10000"/>
                    <a:gd name="connsiteX78" fmla="*/ 399 w 10000"/>
                    <a:gd name="connsiteY78" fmla="*/ 544 h 10000"/>
                    <a:gd name="connsiteX79" fmla="*/ 604 w 10000"/>
                    <a:gd name="connsiteY79" fmla="*/ 358 h 10000"/>
                    <a:gd name="connsiteX80" fmla="*/ 819 w 10000"/>
                    <a:gd name="connsiteY80" fmla="*/ 229 h 10000"/>
                    <a:gd name="connsiteX81" fmla="*/ 1054 w 10000"/>
                    <a:gd name="connsiteY81" fmla="*/ 128 h 10000"/>
                    <a:gd name="connsiteX82" fmla="*/ 1300 w 10000"/>
                    <a:gd name="connsiteY82" fmla="*/ 42 h 10000"/>
                    <a:gd name="connsiteX83" fmla="*/ 1535 w 10000"/>
                    <a:gd name="connsiteY83" fmla="*/ 0 h 10000"/>
                    <a:gd name="connsiteX84" fmla="*/ 2272 w 10000"/>
                    <a:gd name="connsiteY84" fmla="*/ 42 h 10000"/>
                    <a:gd name="connsiteX85" fmla="*/ 2426 w 10000"/>
                    <a:gd name="connsiteY85" fmla="*/ 85 h 10000"/>
                    <a:gd name="connsiteX86" fmla="*/ 2569 w 10000"/>
                    <a:gd name="connsiteY86" fmla="*/ 157 h 10000"/>
                    <a:gd name="connsiteX87" fmla="*/ 2712 w 10000"/>
                    <a:gd name="connsiteY87" fmla="*/ 229 h 10000"/>
                    <a:gd name="connsiteX88" fmla="*/ 2845 w 10000"/>
                    <a:gd name="connsiteY88" fmla="*/ 315 h 10000"/>
                    <a:gd name="connsiteX89" fmla="*/ 2989 w 10000"/>
                    <a:gd name="connsiteY89" fmla="*/ 415 h 10000"/>
                    <a:gd name="connsiteX90" fmla="*/ 3112 w 10000"/>
                    <a:gd name="connsiteY90" fmla="*/ 501 h 10000"/>
                    <a:gd name="connsiteX91" fmla="*/ 3234 w 10000"/>
                    <a:gd name="connsiteY91" fmla="*/ 630 h 10000"/>
                    <a:gd name="connsiteX92" fmla="*/ 3367 w 10000"/>
                    <a:gd name="connsiteY92" fmla="*/ 759 h 10000"/>
                    <a:gd name="connsiteX93" fmla="*/ 3490 w 10000"/>
                    <a:gd name="connsiteY93" fmla="*/ 888 h 10000"/>
                    <a:gd name="connsiteX94" fmla="*/ 3726 w 10000"/>
                    <a:gd name="connsiteY94" fmla="*/ 1174 h 10000"/>
                    <a:gd name="connsiteX95" fmla="*/ 3941 w 10000"/>
                    <a:gd name="connsiteY95" fmla="*/ 1518 h 10000"/>
                    <a:gd name="connsiteX96" fmla="*/ 4145 w 10000"/>
                    <a:gd name="connsiteY96" fmla="*/ 1876 h 10000"/>
                    <a:gd name="connsiteX97" fmla="*/ 4340 w 10000"/>
                    <a:gd name="connsiteY97" fmla="*/ 2264 h 10000"/>
                    <a:gd name="connsiteX98" fmla="*/ 4534 w 10000"/>
                    <a:gd name="connsiteY98" fmla="*/ 2665 h 10000"/>
                    <a:gd name="connsiteX99" fmla="*/ 4708 w 10000"/>
                    <a:gd name="connsiteY99" fmla="*/ 3080 h 10000"/>
                    <a:gd name="connsiteX100" fmla="*/ 4893 w 10000"/>
                    <a:gd name="connsiteY100" fmla="*/ 3510 h 10000"/>
                    <a:gd name="connsiteX101" fmla="*/ 5056 w 10000"/>
                    <a:gd name="connsiteY101" fmla="*/ 3953 h 10000"/>
                    <a:gd name="connsiteX102" fmla="*/ 5363 w 10000"/>
                    <a:gd name="connsiteY102" fmla="*/ 4856 h 10000"/>
                    <a:gd name="connsiteX103" fmla="*/ 5967 w 10000"/>
                    <a:gd name="connsiteY103" fmla="*/ 6647 h 10000"/>
                    <a:gd name="connsiteX104" fmla="*/ 6254 w 10000"/>
                    <a:gd name="connsiteY104" fmla="*/ 7479 h 10000"/>
                    <a:gd name="connsiteX105" fmla="*/ 6407 w 10000"/>
                    <a:gd name="connsiteY105" fmla="*/ 7837 h 10000"/>
                    <a:gd name="connsiteX106" fmla="*/ 6551 w 10000"/>
                    <a:gd name="connsiteY106" fmla="*/ 8209 h 10000"/>
                    <a:gd name="connsiteX107" fmla="*/ 6714 w 10000"/>
                    <a:gd name="connsiteY107" fmla="*/ 8539 h 10000"/>
                    <a:gd name="connsiteX108" fmla="*/ 6868 w 10000"/>
                    <a:gd name="connsiteY108" fmla="*/ 8826 h 10000"/>
                    <a:gd name="connsiteX109" fmla="*/ 7021 w 10000"/>
                    <a:gd name="connsiteY109" fmla="*/ 9097 h 10000"/>
                    <a:gd name="connsiteX110" fmla="*/ 7195 w 10000"/>
                    <a:gd name="connsiteY110" fmla="*/ 9298 h 10000"/>
                    <a:gd name="connsiteX111" fmla="*/ 7288 w 10000"/>
                    <a:gd name="connsiteY111" fmla="*/ 9398 h 10000"/>
                    <a:gd name="connsiteX112" fmla="*/ 7369 w 10000"/>
                    <a:gd name="connsiteY112" fmla="*/ 9499 h 10000"/>
                    <a:gd name="connsiteX113" fmla="*/ 7462 w 10000"/>
                    <a:gd name="connsiteY113" fmla="*/ 9556 h 10000"/>
                    <a:gd name="connsiteX114" fmla="*/ 7554 w 10000"/>
                    <a:gd name="connsiteY114" fmla="*/ 9628 h 10000"/>
                    <a:gd name="connsiteX115" fmla="*/ 7646 w 10000"/>
                    <a:gd name="connsiteY115" fmla="*/ 9670 h 10000"/>
                    <a:gd name="connsiteX116" fmla="*/ 7748 w 10000"/>
                    <a:gd name="connsiteY116" fmla="*/ 9699 h 10000"/>
                    <a:gd name="connsiteX117" fmla="*/ 7851 w 10000"/>
                    <a:gd name="connsiteY117" fmla="*/ 9742 h 10000"/>
                    <a:gd name="connsiteX118" fmla="*/ 7943 w 10000"/>
                    <a:gd name="connsiteY118" fmla="*/ 9742 h 10000"/>
                    <a:gd name="connsiteX0" fmla="*/ 7943 w 10000"/>
                    <a:gd name="connsiteY0" fmla="*/ 9700 h 9958"/>
                    <a:gd name="connsiteX1" fmla="*/ 7943 w 10000"/>
                    <a:gd name="connsiteY1" fmla="*/ 9700 h 9958"/>
                    <a:gd name="connsiteX2" fmla="*/ 8076 w 10000"/>
                    <a:gd name="connsiteY2" fmla="*/ 9700 h 9958"/>
                    <a:gd name="connsiteX3" fmla="*/ 8178 w 10000"/>
                    <a:gd name="connsiteY3" fmla="*/ 9657 h 9958"/>
                    <a:gd name="connsiteX4" fmla="*/ 8291 w 10000"/>
                    <a:gd name="connsiteY4" fmla="*/ 9614 h 9958"/>
                    <a:gd name="connsiteX5" fmla="*/ 8403 w 10000"/>
                    <a:gd name="connsiteY5" fmla="*/ 9571 h 9958"/>
                    <a:gd name="connsiteX6" fmla="*/ 8506 w 10000"/>
                    <a:gd name="connsiteY6" fmla="*/ 9486 h 9958"/>
                    <a:gd name="connsiteX7" fmla="*/ 8608 w 10000"/>
                    <a:gd name="connsiteY7" fmla="*/ 9385 h 9958"/>
                    <a:gd name="connsiteX8" fmla="*/ 8700 w 10000"/>
                    <a:gd name="connsiteY8" fmla="*/ 9299 h 9958"/>
                    <a:gd name="connsiteX9" fmla="*/ 8802 w 10000"/>
                    <a:gd name="connsiteY9" fmla="*/ 9170 h 9958"/>
                    <a:gd name="connsiteX10" fmla="*/ 8915 w 10000"/>
                    <a:gd name="connsiteY10" fmla="*/ 9041 h 9958"/>
                    <a:gd name="connsiteX11" fmla="*/ 9007 w 10000"/>
                    <a:gd name="connsiteY11" fmla="*/ 8898 h 9958"/>
                    <a:gd name="connsiteX12" fmla="*/ 9191 w 10000"/>
                    <a:gd name="connsiteY12" fmla="*/ 8568 h 9958"/>
                    <a:gd name="connsiteX13" fmla="*/ 9376 w 10000"/>
                    <a:gd name="connsiteY13" fmla="*/ 8196 h 9958"/>
                    <a:gd name="connsiteX14" fmla="*/ 9539 w 10000"/>
                    <a:gd name="connsiteY14" fmla="*/ 7795 h 9958"/>
                    <a:gd name="connsiteX15" fmla="*/ 9775 w 10000"/>
                    <a:gd name="connsiteY15" fmla="*/ 8239 h 9958"/>
                    <a:gd name="connsiteX16" fmla="*/ 10000 w 10000"/>
                    <a:gd name="connsiteY16" fmla="*/ 8654 h 9958"/>
                    <a:gd name="connsiteX17" fmla="*/ 9785 w 10000"/>
                    <a:gd name="connsiteY17" fmla="*/ 8941 h 9958"/>
                    <a:gd name="connsiteX18" fmla="*/ 9570 w 10000"/>
                    <a:gd name="connsiteY18" fmla="*/ 9199 h 9958"/>
                    <a:gd name="connsiteX19" fmla="*/ 9324 w 10000"/>
                    <a:gd name="connsiteY19" fmla="*/ 9427 h 9958"/>
                    <a:gd name="connsiteX20" fmla="*/ 9212 w 10000"/>
                    <a:gd name="connsiteY20" fmla="*/ 9514 h 9958"/>
                    <a:gd name="connsiteX21" fmla="*/ 9079 w 10000"/>
                    <a:gd name="connsiteY21" fmla="*/ 9614 h 9958"/>
                    <a:gd name="connsiteX22" fmla="*/ 8946 w 10000"/>
                    <a:gd name="connsiteY22" fmla="*/ 9700 h 9958"/>
                    <a:gd name="connsiteX23" fmla="*/ 8823 w 10000"/>
                    <a:gd name="connsiteY23" fmla="*/ 9757 h 9958"/>
                    <a:gd name="connsiteX24" fmla="*/ 8680 w 10000"/>
                    <a:gd name="connsiteY24" fmla="*/ 9829 h 9958"/>
                    <a:gd name="connsiteX25" fmla="*/ 8547 w 10000"/>
                    <a:gd name="connsiteY25" fmla="*/ 9872 h 9958"/>
                    <a:gd name="connsiteX26" fmla="*/ 8403 w 10000"/>
                    <a:gd name="connsiteY26" fmla="*/ 9901 h 9958"/>
                    <a:gd name="connsiteX27" fmla="*/ 8260 w 10000"/>
                    <a:gd name="connsiteY27" fmla="*/ 9929 h 9958"/>
                    <a:gd name="connsiteX28" fmla="*/ 8106 w 10000"/>
                    <a:gd name="connsiteY28" fmla="*/ 9958 h 9958"/>
                    <a:gd name="connsiteX29" fmla="*/ 7943 w 10000"/>
                    <a:gd name="connsiteY29" fmla="*/ 9958 h 9958"/>
                    <a:gd name="connsiteX30" fmla="*/ 7779 w 10000"/>
                    <a:gd name="connsiteY30" fmla="*/ 9958 h 9958"/>
                    <a:gd name="connsiteX31" fmla="*/ 7625 w 10000"/>
                    <a:gd name="connsiteY31" fmla="*/ 9915 h 9958"/>
                    <a:gd name="connsiteX32" fmla="*/ 7462 w 10000"/>
                    <a:gd name="connsiteY32" fmla="*/ 9887 h 9958"/>
                    <a:gd name="connsiteX33" fmla="*/ 7308 w 10000"/>
                    <a:gd name="connsiteY33" fmla="*/ 9844 h 9958"/>
                    <a:gd name="connsiteX34" fmla="*/ 7165 w 10000"/>
                    <a:gd name="connsiteY34" fmla="*/ 9771 h 9958"/>
                    <a:gd name="connsiteX35" fmla="*/ 7021 w 10000"/>
                    <a:gd name="connsiteY35" fmla="*/ 9714 h 9958"/>
                    <a:gd name="connsiteX36" fmla="*/ 6888 w 10000"/>
                    <a:gd name="connsiteY36" fmla="*/ 9614 h 9958"/>
                    <a:gd name="connsiteX37" fmla="*/ 6745 w 10000"/>
                    <a:gd name="connsiteY37" fmla="*/ 9514 h 9958"/>
                    <a:gd name="connsiteX38" fmla="*/ 6622 w 10000"/>
                    <a:gd name="connsiteY38" fmla="*/ 9427 h 9958"/>
                    <a:gd name="connsiteX39" fmla="*/ 6479 w 10000"/>
                    <a:gd name="connsiteY39" fmla="*/ 9299 h 9958"/>
                    <a:gd name="connsiteX40" fmla="*/ 6366 w 10000"/>
                    <a:gd name="connsiteY40" fmla="*/ 9185 h 9958"/>
                    <a:gd name="connsiteX41" fmla="*/ 6244 w 10000"/>
                    <a:gd name="connsiteY41" fmla="*/ 9041 h 9958"/>
                    <a:gd name="connsiteX42" fmla="*/ 6008 w 10000"/>
                    <a:gd name="connsiteY42" fmla="*/ 8740 h 9958"/>
                    <a:gd name="connsiteX43" fmla="*/ 5793 w 10000"/>
                    <a:gd name="connsiteY43" fmla="*/ 8411 h 9958"/>
                    <a:gd name="connsiteX44" fmla="*/ 5589 w 10000"/>
                    <a:gd name="connsiteY44" fmla="*/ 8052 h 9958"/>
                    <a:gd name="connsiteX45" fmla="*/ 5394 w 10000"/>
                    <a:gd name="connsiteY45" fmla="*/ 7665 h 9958"/>
                    <a:gd name="connsiteX46" fmla="*/ 5200 w 10000"/>
                    <a:gd name="connsiteY46" fmla="*/ 7264 h 9958"/>
                    <a:gd name="connsiteX47" fmla="*/ 5026 w 10000"/>
                    <a:gd name="connsiteY47" fmla="*/ 6849 h 9958"/>
                    <a:gd name="connsiteX48" fmla="*/ 4852 w 10000"/>
                    <a:gd name="connsiteY48" fmla="*/ 6419 h 9958"/>
                    <a:gd name="connsiteX49" fmla="*/ 4688 w 10000"/>
                    <a:gd name="connsiteY49" fmla="*/ 5975 h 9958"/>
                    <a:gd name="connsiteX50" fmla="*/ 4371 w 10000"/>
                    <a:gd name="connsiteY50" fmla="*/ 5073 h 9958"/>
                    <a:gd name="connsiteX51" fmla="*/ 3777 w 10000"/>
                    <a:gd name="connsiteY51" fmla="*/ 3296 h 9958"/>
                    <a:gd name="connsiteX52" fmla="*/ 3644 w 10000"/>
                    <a:gd name="connsiteY52" fmla="*/ 2851 h 9958"/>
                    <a:gd name="connsiteX53" fmla="*/ 3490 w 10000"/>
                    <a:gd name="connsiteY53" fmla="*/ 2450 h 9958"/>
                    <a:gd name="connsiteX54" fmla="*/ 3347 w 10000"/>
                    <a:gd name="connsiteY54" fmla="*/ 2092 h 9958"/>
                    <a:gd name="connsiteX55" fmla="*/ 3193 w 10000"/>
                    <a:gd name="connsiteY55" fmla="*/ 1720 h 9958"/>
                    <a:gd name="connsiteX56" fmla="*/ 3040 w 10000"/>
                    <a:gd name="connsiteY56" fmla="*/ 1390 h 9958"/>
                    <a:gd name="connsiteX57" fmla="*/ 2886 w 10000"/>
                    <a:gd name="connsiteY57" fmla="*/ 1103 h 9958"/>
                    <a:gd name="connsiteX58" fmla="*/ 2723 w 10000"/>
                    <a:gd name="connsiteY58" fmla="*/ 832 h 9958"/>
                    <a:gd name="connsiteX59" fmla="*/ 2559 w 10000"/>
                    <a:gd name="connsiteY59" fmla="*/ 631 h 9958"/>
                    <a:gd name="connsiteX60" fmla="*/ 2467 w 10000"/>
                    <a:gd name="connsiteY60" fmla="*/ 531 h 9958"/>
                    <a:gd name="connsiteX61" fmla="*/ 2375 w 10000"/>
                    <a:gd name="connsiteY61" fmla="*/ 430 h 9958"/>
                    <a:gd name="connsiteX62" fmla="*/ 2282 w 10000"/>
                    <a:gd name="connsiteY62" fmla="*/ 373 h 9958"/>
                    <a:gd name="connsiteX63" fmla="*/ 2190 w 10000"/>
                    <a:gd name="connsiteY63" fmla="*/ 301 h 9958"/>
                    <a:gd name="connsiteX64" fmla="*/ 1402 w 10000"/>
                    <a:gd name="connsiteY64" fmla="*/ 287 h 9958"/>
                    <a:gd name="connsiteX65" fmla="*/ 1279 w 10000"/>
                    <a:gd name="connsiteY65" fmla="*/ 373 h 9958"/>
                    <a:gd name="connsiteX66" fmla="*/ 1157 w 10000"/>
                    <a:gd name="connsiteY66" fmla="*/ 459 h 9958"/>
                    <a:gd name="connsiteX67" fmla="*/ 1044 w 10000"/>
                    <a:gd name="connsiteY67" fmla="*/ 574 h 9958"/>
                    <a:gd name="connsiteX68" fmla="*/ 931 w 10000"/>
                    <a:gd name="connsiteY68" fmla="*/ 717 h 9958"/>
                    <a:gd name="connsiteX69" fmla="*/ 809 w 10000"/>
                    <a:gd name="connsiteY69" fmla="*/ 861 h 9958"/>
                    <a:gd name="connsiteX70" fmla="*/ 706 w 10000"/>
                    <a:gd name="connsiteY70" fmla="*/ 1046 h 9958"/>
                    <a:gd name="connsiteX71" fmla="*/ 604 w 10000"/>
                    <a:gd name="connsiteY71" fmla="*/ 1219 h 9958"/>
                    <a:gd name="connsiteX72" fmla="*/ 491 w 10000"/>
                    <a:gd name="connsiteY72" fmla="*/ 1419 h 9958"/>
                    <a:gd name="connsiteX73" fmla="*/ 399 w 10000"/>
                    <a:gd name="connsiteY73" fmla="*/ 1620 h 9958"/>
                    <a:gd name="connsiteX74" fmla="*/ 194 w 10000"/>
                    <a:gd name="connsiteY74" fmla="*/ 2092 h 9958"/>
                    <a:gd name="connsiteX75" fmla="*/ 0 w 10000"/>
                    <a:gd name="connsiteY75" fmla="*/ 2580 h 9958"/>
                    <a:gd name="connsiteX76" fmla="*/ 10 w 10000"/>
                    <a:gd name="connsiteY76" fmla="*/ 903 h 9958"/>
                    <a:gd name="connsiteX77" fmla="*/ 205 w 10000"/>
                    <a:gd name="connsiteY77" fmla="*/ 688 h 9958"/>
                    <a:gd name="connsiteX78" fmla="*/ 399 w 10000"/>
                    <a:gd name="connsiteY78" fmla="*/ 502 h 9958"/>
                    <a:gd name="connsiteX79" fmla="*/ 604 w 10000"/>
                    <a:gd name="connsiteY79" fmla="*/ 316 h 9958"/>
                    <a:gd name="connsiteX80" fmla="*/ 819 w 10000"/>
                    <a:gd name="connsiteY80" fmla="*/ 187 h 9958"/>
                    <a:gd name="connsiteX81" fmla="*/ 1054 w 10000"/>
                    <a:gd name="connsiteY81" fmla="*/ 86 h 9958"/>
                    <a:gd name="connsiteX82" fmla="*/ 1300 w 10000"/>
                    <a:gd name="connsiteY82" fmla="*/ 0 h 9958"/>
                    <a:gd name="connsiteX83" fmla="*/ 2272 w 10000"/>
                    <a:gd name="connsiteY83" fmla="*/ 0 h 9958"/>
                    <a:gd name="connsiteX84" fmla="*/ 2426 w 10000"/>
                    <a:gd name="connsiteY84" fmla="*/ 43 h 9958"/>
                    <a:gd name="connsiteX85" fmla="*/ 2569 w 10000"/>
                    <a:gd name="connsiteY85" fmla="*/ 115 h 9958"/>
                    <a:gd name="connsiteX86" fmla="*/ 2712 w 10000"/>
                    <a:gd name="connsiteY86" fmla="*/ 187 h 9958"/>
                    <a:gd name="connsiteX87" fmla="*/ 2845 w 10000"/>
                    <a:gd name="connsiteY87" fmla="*/ 273 h 9958"/>
                    <a:gd name="connsiteX88" fmla="*/ 2989 w 10000"/>
                    <a:gd name="connsiteY88" fmla="*/ 373 h 9958"/>
                    <a:gd name="connsiteX89" fmla="*/ 3112 w 10000"/>
                    <a:gd name="connsiteY89" fmla="*/ 459 h 9958"/>
                    <a:gd name="connsiteX90" fmla="*/ 3234 w 10000"/>
                    <a:gd name="connsiteY90" fmla="*/ 588 h 9958"/>
                    <a:gd name="connsiteX91" fmla="*/ 3367 w 10000"/>
                    <a:gd name="connsiteY91" fmla="*/ 717 h 9958"/>
                    <a:gd name="connsiteX92" fmla="*/ 3490 w 10000"/>
                    <a:gd name="connsiteY92" fmla="*/ 846 h 9958"/>
                    <a:gd name="connsiteX93" fmla="*/ 3726 w 10000"/>
                    <a:gd name="connsiteY93" fmla="*/ 1132 h 9958"/>
                    <a:gd name="connsiteX94" fmla="*/ 3941 w 10000"/>
                    <a:gd name="connsiteY94" fmla="*/ 1476 h 9958"/>
                    <a:gd name="connsiteX95" fmla="*/ 4145 w 10000"/>
                    <a:gd name="connsiteY95" fmla="*/ 1834 h 9958"/>
                    <a:gd name="connsiteX96" fmla="*/ 4340 w 10000"/>
                    <a:gd name="connsiteY96" fmla="*/ 2222 h 9958"/>
                    <a:gd name="connsiteX97" fmla="*/ 4534 w 10000"/>
                    <a:gd name="connsiteY97" fmla="*/ 2623 h 9958"/>
                    <a:gd name="connsiteX98" fmla="*/ 4708 w 10000"/>
                    <a:gd name="connsiteY98" fmla="*/ 3038 h 9958"/>
                    <a:gd name="connsiteX99" fmla="*/ 4893 w 10000"/>
                    <a:gd name="connsiteY99" fmla="*/ 3468 h 9958"/>
                    <a:gd name="connsiteX100" fmla="*/ 5056 w 10000"/>
                    <a:gd name="connsiteY100" fmla="*/ 3911 h 9958"/>
                    <a:gd name="connsiteX101" fmla="*/ 5363 w 10000"/>
                    <a:gd name="connsiteY101" fmla="*/ 4814 h 9958"/>
                    <a:gd name="connsiteX102" fmla="*/ 5967 w 10000"/>
                    <a:gd name="connsiteY102" fmla="*/ 6605 h 9958"/>
                    <a:gd name="connsiteX103" fmla="*/ 6254 w 10000"/>
                    <a:gd name="connsiteY103" fmla="*/ 7437 h 9958"/>
                    <a:gd name="connsiteX104" fmla="*/ 6407 w 10000"/>
                    <a:gd name="connsiteY104" fmla="*/ 7795 h 9958"/>
                    <a:gd name="connsiteX105" fmla="*/ 6551 w 10000"/>
                    <a:gd name="connsiteY105" fmla="*/ 8167 h 9958"/>
                    <a:gd name="connsiteX106" fmla="*/ 6714 w 10000"/>
                    <a:gd name="connsiteY106" fmla="*/ 8497 h 9958"/>
                    <a:gd name="connsiteX107" fmla="*/ 6868 w 10000"/>
                    <a:gd name="connsiteY107" fmla="*/ 8784 h 9958"/>
                    <a:gd name="connsiteX108" fmla="*/ 7021 w 10000"/>
                    <a:gd name="connsiteY108" fmla="*/ 9055 h 9958"/>
                    <a:gd name="connsiteX109" fmla="*/ 7195 w 10000"/>
                    <a:gd name="connsiteY109" fmla="*/ 9256 h 9958"/>
                    <a:gd name="connsiteX110" fmla="*/ 7288 w 10000"/>
                    <a:gd name="connsiteY110" fmla="*/ 9356 h 9958"/>
                    <a:gd name="connsiteX111" fmla="*/ 7369 w 10000"/>
                    <a:gd name="connsiteY111" fmla="*/ 9457 h 9958"/>
                    <a:gd name="connsiteX112" fmla="*/ 7462 w 10000"/>
                    <a:gd name="connsiteY112" fmla="*/ 9514 h 9958"/>
                    <a:gd name="connsiteX113" fmla="*/ 7554 w 10000"/>
                    <a:gd name="connsiteY113" fmla="*/ 9586 h 9958"/>
                    <a:gd name="connsiteX114" fmla="*/ 7646 w 10000"/>
                    <a:gd name="connsiteY114" fmla="*/ 9628 h 9958"/>
                    <a:gd name="connsiteX115" fmla="*/ 7748 w 10000"/>
                    <a:gd name="connsiteY115" fmla="*/ 9657 h 9958"/>
                    <a:gd name="connsiteX116" fmla="*/ 7851 w 10000"/>
                    <a:gd name="connsiteY116" fmla="*/ 9700 h 9958"/>
                    <a:gd name="connsiteX117" fmla="*/ 7943 w 10000"/>
                    <a:gd name="connsiteY117" fmla="*/ 9700 h 9958"/>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402 w 10000"/>
                    <a:gd name="connsiteY64" fmla="*/ 288 h 10000"/>
                    <a:gd name="connsiteX65" fmla="*/ 1279 w 10000"/>
                    <a:gd name="connsiteY65" fmla="*/ 375 h 10000"/>
                    <a:gd name="connsiteX66" fmla="*/ 1157 w 10000"/>
                    <a:gd name="connsiteY66" fmla="*/ 461 h 10000"/>
                    <a:gd name="connsiteX67" fmla="*/ 1044 w 10000"/>
                    <a:gd name="connsiteY67" fmla="*/ 576 h 10000"/>
                    <a:gd name="connsiteX68" fmla="*/ 931 w 10000"/>
                    <a:gd name="connsiteY68" fmla="*/ 720 h 10000"/>
                    <a:gd name="connsiteX69" fmla="*/ 809 w 10000"/>
                    <a:gd name="connsiteY69" fmla="*/ 865 h 10000"/>
                    <a:gd name="connsiteX70" fmla="*/ 706 w 10000"/>
                    <a:gd name="connsiteY70" fmla="*/ 1050 h 10000"/>
                    <a:gd name="connsiteX71" fmla="*/ 604 w 10000"/>
                    <a:gd name="connsiteY71" fmla="*/ 1224 h 10000"/>
                    <a:gd name="connsiteX72" fmla="*/ 491 w 10000"/>
                    <a:gd name="connsiteY72" fmla="*/ 1425 h 10000"/>
                    <a:gd name="connsiteX73" fmla="*/ 399 w 10000"/>
                    <a:gd name="connsiteY73" fmla="*/ 1627 h 10000"/>
                    <a:gd name="connsiteX74" fmla="*/ 194 w 10000"/>
                    <a:gd name="connsiteY74" fmla="*/ 2101 h 10000"/>
                    <a:gd name="connsiteX75" fmla="*/ 0 w 10000"/>
                    <a:gd name="connsiteY75" fmla="*/ 2591 h 10000"/>
                    <a:gd name="connsiteX76" fmla="*/ 10 w 10000"/>
                    <a:gd name="connsiteY76" fmla="*/ 907 h 10000"/>
                    <a:gd name="connsiteX77" fmla="*/ 205 w 10000"/>
                    <a:gd name="connsiteY77" fmla="*/ 691 h 10000"/>
                    <a:gd name="connsiteX78" fmla="*/ 399 w 10000"/>
                    <a:gd name="connsiteY78" fmla="*/ 504 h 10000"/>
                    <a:gd name="connsiteX79" fmla="*/ 604 w 10000"/>
                    <a:gd name="connsiteY79" fmla="*/ 317 h 10000"/>
                    <a:gd name="connsiteX80" fmla="*/ 819 w 10000"/>
                    <a:gd name="connsiteY80" fmla="*/ 188 h 10000"/>
                    <a:gd name="connsiteX81" fmla="*/ 1054 w 10000"/>
                    <a:gd name="connsiteY81" fmla="*/ 86 h 10000"/>
                    <a:gd name="connsiteX82" fmla="*/ 2272 w 10000"/>
                    <a:gd name="connsiteY82" fmla="*/ 0 h 10000"/>
                    <a:gd name="connsiteX83" fmla="*/ 2426 w 10000"/>
                    <a:gd name="connsiteY83" fmla="*/ 43 h 10000"/>
                    <a:gd name="connsiteX84" fmla="*/ 2569 w 10000"/>
                    <a:gd name="connsiteY84" fmla="*/ 115 h 10000"/>
                    <a:gd name="connsiteX85" fmla="*/ 2712 w 10000"/>
                    <a:gd name="connsiteY85" fmla="*/ 188 h 10000"/>
                    <a:gd name="connsiteX86" fmla="*/ 2845 w 10000"/>
                    <a:gd name="connsiteY86" fmla="*/ 274 h 10000"/>
                    <a:gd name="connsiteX87" fmla="*/ 2989 w 10000"/>
                    <a:gd name="connsiteY87" fmla="*/ 375 h 10000"/>
                    <a:gd name="connsiteX88" fmla="*/ 3112 w 10000"/>
                    <a:gd name="connsiteY88" fmla="*/ 461 h 10000"/>
                    <a:gd name="connsiteX89" fmla="*/ 3234 w 10000"/>
                    <a:gd name="connsiteY89" fmla="*/ 590 h 10000"/>
                    <a:gd name="connsiteX90" fmla="*/ 3367 w 10000"/>
                    <a:gd name="connsiteY90" fmla="*/ 720 h 10000"/>
                    <a:gd name="connsiteX91" fmla="*/ 3490 w 10000"/>
                    <a:gd name="connsiteY91" fmla="*/ 850 h 10000"/>
                    <a:gd name="connsiteX92" fmla="*/ 3726 w 10000"/>
                    <a:gd name="connsiteY92" fmla="*/ 1137 h 10000"/>
                    <a:gd name="connsiteX93" fmla="*/ 3941 w 10000"/>
                    <a:gd name="connsiteY93" fmla="*/ 1482 h 10000"/>
                    <a:gd name="connsiteX94" fmla="*/ 4145 w 10000"/>
                    <a:gd name="connsiteY94" fmla="*/ 1842 h 10000"/>
                    <a:gd name="connsiteX95" fmla="*/ 4340 w 10000"/>
                    <a:gd name="connsiteY95" fmla="*/ 2231 h 10000"/>
                    <a:gd name="connsiteX96" fmla="*/ 4534 w 10000"/>
                    <a:gd name="connsiteY96" fmla="*/ 2634 h 10000"/>
                    <a:gd name="connsiteX97" fmla="*/ 4708 w 10000"/>
                    <a:gd name="connsiteY97" fmla="*/ 3051 h 10000"/>
                    <a:gd name="connsiteX98" fmla="*/ 4893 w 10000"/>
                    <a:gd name="connsiteY98" fmla="*/ 3483 h 10000"/>
                    <a:gd name="connsiteX99" fmla="*/ 5056 w 10000"/>
                    <a:gd name="connsiteY99" fmla="*/ 3927 h 10000"/>
                    <a:gd name="connsiteX100" fmla="*/ 5363 w 10000"/>
                    <a:gd name="connsiteY100" fmla="*/ 4834 h 10000"/>
                    <a:gd name="connsiteX101" fmla="*/ 5967 w 10000"/>
                    <a:gd name="connsiteY101" fmla="*/ 6633 h 10000"/>
                    <a:gd name="connsiteX102" fmla="*/ 6254 w 10000"/>
                    <a:gd name="connsiteY102" fmla="*/ 7468 h 10000"/>
                    <a:gd name="connsiteX103" fmla="*/ 6407 w 10000"/>
                    <a:gd name="connsiteY103" fmla="*/ 7828 h 10000"/>
                    <a:gd name="connsiteX104" fmla="*/ 6551 w 10000"/>
                    <a:gd name="connsiteY104" fmla="*/ 8201 h 10000"/>
                    <a:gd name="connsiteX105" fmla="*/ 6714 w 10000"/>
                    <a:gd name="connsiteY105" fmla="*/ 8533 h 10000"/>
                    <a:gd name="connsiteX106" fmla="*/ 6868 w 10000"/>
                    <a:gd name="connsiteY106" fmla="*/ 8821 h 10000"/>
                    <a:gd name="connsiteX107" fmla="*/ 7021 w 10000"/>
                    <a:gd name="connsiteY107" fmla="*/ 9093 h 10000"/>
                    <a:gd name="connsiteX108" fmla="*/ 7195 w 10000"/>
                    <a:gd name="connsiteY108" fmla="*/ 9295 h 10000"/>
                    <a:gd name="connsiteX109" fmla="*/ 7288 w 10000"/>
                    <a:gd name="connsiteY109" fmla="*/ 9395 h 10000"/>
                    <a:gd name="connsiteX110" fmla="*/ 7369 w 10000"/>
                    <a:gd name="connsiteY110" fmla="*/ 9497 h 10000"/>
                    <a:gd name="connsiteX111" fmla="*/ 7462 w 10000"/>
                    <a:gd name="connsiteY111" fmla="*/ 9554 h 10000"/>
                    <a:gd name="connsiteX112" fmla="*/ 7554 w 10000"/>
                    <a:gd name="connsiteY112" fmla="*/ 9626 h 10000"/>
                    <a:gd name="connsiteX113" fmla="*/ 7646 w 10000"/>
                    <a:gd name="connsiteY113" fmla="*/ 9669 h 10000"/>
                    <a:gd name="connsiteX114" fmla="*/ 7748 w 10000"/>
                    <a:gd name="connsiteY114" fmla="*/ 9698 h 10000"/>
                    <a:gd name="connsiteX115" fmla="*/ 7851 w 10000"/>
                    <a:gd name="connsiteY115" fmla="*/ 9741 h 10000"/>
                    <a:gd name="connsiteX116" fmla="*/ 7943 w 10000"/>
                    <a:gd name="connsiteY116"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279 w 10000"/>
                    <a:gd name="connsiteY64" fmla="*/ 375 h 10000"/>
                    <a:gd name="connsiteX65" fmla="*/ 1157 w 10000"/>
                    <a:gd name="connsiteY65" fmla="*/ 461 h 10000"/>
                    <a:gd name="connsiteX66" fmla="*/ 1044 w 10000"/>
                    <a:gd name="connsiteY66" fmla="*/ 576 h 10000"/>
                    <a:gd name="connsiteX67" fmla="*/ 931 w 10000"/>
                    <a:gd name="connsiteY67" fmla="*/ 720 h 10000"/>
                    <a:gd name="connsiteX68" fmla="*/ 809 w 10000"/>
                    <a:gd name="connsiteY68" fmla="*/ 865 h 10000"/>
                    <a:gd name="connsiteX69" fmla="*/ 706 w 10000"/>
                    <a:gd name="connsiteY69" fmla="*/ 1050 h 10000"/>
                    <a:gd name="connsiteX70" fmla="*/ 604 w 10000"/>
                    <a:gd name="connsiteY70" fmla="*/ 1224 h 10000"/>
                    <a:gd name="connsiteX71" fmla="*/ 491 w 10000"/>
                    <a:gd name="connsiteY71" fmla="*/ 1425 h 10000"/>
                    <a:gd name="connsiteX72" fmla="*/ 399 w 10000"/>
                    <a:gd name="connsiteY72" fmla="*/ 1627 h 10000"/>
                    <a:gd name="connsiteX73" fmla="*/ 194 w 10000"/>
                    <a:gd name="connsiteY73" fmla="*/ 2101 h 10000"/>
                    <a:gd name="connsiteX74" fmla="*/ 0 w 10000"/>
                    <a:gd name="connsiteY74" fmla="*/ 2591 h 10000"/>
                    <a:gd name="connsiteX75" fmla="*/ 10 w 10000"/>
                    <a:gd name="connsiteY75" fmla="*/ 907 h 10000"/>
                    <a:gd name="connsiteX76" fmla="*/ 205 w 10000"/>
                    <a:gd name="connsiteY76" fmla="*/ 691 h 10000"/>
                    <a:gd name="connsiteX77" fmla="*/ 399 w 10000"/>
                    <a:gd name="connsiteY77" fmla="*/ 504 h 10000"/>
                    <a:gd name="connsiteX78" fmla="*/ 604 w 10000"/>
                    <a:gd name="connsiteY78" fmla="*/ 317 h 10000"/>
                    <a:gd name="connsiteX79" fmla="*/ 819 w 10000"/>
                    <a:gd name="connsiteY79" fmla="*/ 188 h 10000"/>
                    <a:gd name="connsiteX80" fmla="*/ 1054 w 10000"/>
                    <a:gd name="connsiteY80" fmla="*/ 86 h 10000"/>
                    <a:gd name="connsiteX81" fmla="*/ 2272 w 10000"/>
                    <a:gd name="connsiteY81" fmla="*/ 0 h 10000"/>
                    <a:gd name="connsiteX82" fmla="*/ 2426 w 10000"/>
                    <a:gd name="connsiteY82" fmla="*/ 43 h 10000"/>
                    <a:gd name="connsiteX83" fmla="*/ 2569 w 10000"/>
                    <a:gd name="connsiteY83" fmla="*/ 115 h 10000"/>
                    <a:gd name="connsiteX84" fmla="*/ 2712 w 10000"/>
                    <a:gd name="connsiteY84" fmla="*/ 188 h 10000"/>
                    <a:gd name="connsiteX85" fmla="*/ 2845 w 10000"/>
                    <a:gd name="connsiteY85" fmla="*/ 274 h 10000"/>
                    <a:gd name="connsiteX86" fmla="*/ 2989 w 10000"/>
                    <a:gd name="connsiteY86" fmla="*/ 375 h 10000"/>
                    <a:gd name="connsiteX87" fmla="*/ 3112 w 10000"/>
                    <a:gd name="connsiteY87" fmla="*/ 461 h 10000"/>
                    <a:gd name="connsiteX88" fmla="*/ 3234 w 10000"/>
                    <a:gd name="connsiteY88" fmla="*/ 590 h 10000"/>
                    <a:gd name="connsiteX89" fmla="*/ 3367 w 10000"/>
                    <a:gd name="connsiteY89" fmla="*/ 720 h 10000"/>
                    <a:gd name="connsiteX90" fmla="*/ 3490 w 10000"/>
                    <a:gd name="connsiteY90" fmla="*/ 850 h 10000"/>
                    <a:gd name="connsiteX91" fmla="*/ 3726 w 10000"/>
                    <a:gd name="connsiteY91" fmla="*/ 1137 h 10000"/>
                    <a:gd name="connsiteX92" fmla="*/ 3941 w 10000"/>
                    <a:gd name="connsiteY92" fmla="*/ 1482 h 10000"/>
                    <a:gd name="connsiteX93" fmla="*/ 4145 w 10000"/>
                    <a:gd name="connsiteY93" fmla="*/ 1842 h 10000"/>
                    <a:gd name="connsiteX94" fmla="*/ 4340 w 10000"/>
                    <a:gd name="connsiteY94" fmla="*/ 2231 h 10000"/>
                    <a:gd name="connsiteX95" fmla="*/ 4534 w 10000"/>
                    <a:gd name="connsiteY95" fmla="*/ 2634 h 10000"/>
                    <a:gd name="connsiteX96" fmla="*/ 4708 w 10000"/>
                    <a:gd name="connsiteY96" fmla="*/ 3051 h 10000"/>
                    <a:gd name="connsiteX97" fmla="*/ 4893 w 10000"/>
                    <a:gd name="connsiteY97" fmla="*/ 3483 h 10000"/>
                    <a:gd name="connsiteX98" fmla="*/ 5056 w 10000"/>
                    <a:gd name="connsiteY98" fmla="*/ 3927 h 10000"/>
                    <a:gd name="connsiteX99" fmla="*/ 5363 w 10000"/>
                    <a:gd name="connsiteY99" fmla="*/ 4834 h 10000"/>
                    <a:gd name="connsiteX100" fmla="*/ 5967 w 10000"/>
                    <a:gd name="connsiteY100" fmla="*/ 6633 h 10000"/>
                    <a:gd name="connsiteX101" fmla="*/ 6254 w 10000"/>
                    <a:gd name="connsiteY101" fmla="*/ 7468 h 10000"/>
                    <a:gd name="connsiteX102" fmla="*/ 6407 w 10000"/>
                    <a:gd name="connsiteY102" fmla="*/ 7828 h 10000"/>
                    <a:gd name="connsiteX103" fmla="*/ 6551 w 10000"/>
                    <a:gd name="connsiteY103" fmla="*/ 8201 h 10000"/>
                    <a:gd name="connsiteX104" fmla="*/ 6714 w 10000"/>
                    <a:gd name="connsiteY104" fmla="*/ 8533 h 10000"/>
                    <a:gd name="connsiteX105" fmla="*/ 6868 w 10000"/>
                    <a:gd name="connsiteY105" fmla="*/ 8821 h 10000"/>
                    <a:gd name="connsiteX106" fmla="*/ 7021 w 10000"/>
                    <a:gd name="connsiteY106" fmla="*/ 9093 h 10000"/>
                    <a:gd name="connsiteX107" fmla="*/ 7195 w 10000"/>
                    <a:gd name="connsiteY107" fmla="*/ 9295 h 10000"/>
                    <a:gd name="connsiteX108" fmla="*/ 7288 w 10000"/>
                    <a:gd name="connsiteY108" fmla="*/ 9395 h 10000"/>
                    <a:gd name="connsiteX109" fmla="*/ 7369 w 10000"/>
                    <a:gd name="connsiteY109" fmla="*/ 9497 h 10000"/>
                    <a:gd name="connsiteX110" fmla="*/ 7462 w 10000"/>
                    <a:gd name="connsiteY110" fmla="*/ 9554 h 10000"/>
                    <a:gd name="connsiteX111" fmla="*/ 7554 w 10000"/>
                    <a:gd name="connsiteY111" fmla="*/ 9626 h 10000"/>
                    <a:gd name="connsiteX112" fmla="*/ 7646 w 10000"/>
                    <a:gd name="connsiteY112" fmla="*/ 9669 h 10000"/>
                    <a:gd name="connsiteX113" fmla="*/ 7748 w 10000"/>
                    <a:gd name="connsiteY113" fmla="*/ 9698 h 10000"/>
                    <a:gd name="connsiteX114" fmla="*/ 7851 w 10000"/>
                    <a:gd name="connsiteY114" fmla="*/ 9741 h 10000"/>
                    <a:gd name="connsiteX115" fmla="*/ 7943 w 10000"/>
                    <a:gd name="connsiteY115"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157 w 10000"/>
                    <a:gd name="connsiteY64" fmla="*/ 461 h 10000"/>
                    <a:gd name="connsiteX65" fmla="*/ 1044 w 10000"/>
                    <a:gd name="connsiteY65" fmla="*/ 576 h 10000"/>
                    <a:gd name="connsiteX66" fmla="*/ 931 w 10000"/>
                    <a:gd name="connsiteY66" fmla="*/ 720 h 10000"/>
                    <a:gd name="connsiteX67" fmla="*/ 809 w 10000"/>
                    <a:gd name="connsiteY67" fmla="*/ 865 h 10000"/>
                    <a:gd name="connsiteX68" fmla="*/ 706 w 10000"/>
                    <a:gd name="connsiteY68" fmla="*/ 1050 h 10000"/>
                    <a:gd name="connsiteX69" fmla="*/ 604 w 10000"/>
                    <a:gd name="connsiteY69" fmla="*/ 1224 h 10000"/>
                    <a:gd name="connsiteX70" fmla="*/ 491 w 10000"/>
                    <a:gd name="connsiteY70" fmla="*/ 1425 h 10000"/>
                    <a:gd name="connsiteX71" fmla="*/ 399 w 10000"/>
                    <a:gd name="connsiteY71" fmla="*/ 1627 h 10000"/>
                    <a:gd name="connsiteX72" fmla="*/ 194 w 10000"/>
                    <a:gd name="connsiteY72" fmla="*/ 2101 h 10000"/>
                    <a:gd name="connsiteX73" fmla="*/ 0 w 10000"/>
                    <a:gd name="connsiteY73" fmla="*/ 2591 h 10000"/>
                    <a:gd name="connsiteX74" fmla="*/ 10 w 10000"/>
                    <a:gd name="connsiteY74" fmla="*/ 907 h 10000"/>
                    <a:gd name="connsiteX75" fmla="*/ 205 w 10000"/>
                    <a:gd name="connsiteY75" fmla="*/ 691 h 10000"/>
                    <a:gd name="connsiteX76" fmla="*/ 399 w 10000"/>
                    <a:gd name="connsiteY76" fmla="*/ 504 h 10000"/>
                    <a:gd name="connsiteX77" fmla="*/ 604 w 10000"/>
                    <a:gd name="connsiteY77" fmla="*/ 317 h 10000"/>
                    <a:gd name="connsiteX78" fmla="*/ 819 w 10000"/>
                    <a:gd name="connsiteY78" fmla="*/ 188 h 10000"/>
                    <a:gd name="connsiteX79" fmla="*/ 1054 w 10000"/>
                    <a:gd name="connsiteY79" fmla="*/ 86 h 10000"/>
                    <a:gd name="connsiteX80" fmla="*/ 2272 w 10000"/>
                    <a:gd name="connsiteY80" fmla="*/ 0 h 10000"/>
                    <a:gd name="connsiteX81" fmla="*/ 2426 w 10000"/>
                    <a:gd name="connsiteY81" fmla="*/ 43 h 10000"/>
                    <a:gd name="connsiteX82" fmla="*/ 2569 w 10000"/>
                    <a:gd name="connsiteY82" fmla="*/ 115 h 10000"/>
                    <a:gd name="connsiteX83" fmla="*/ 2712 w 10000"/>
                    <a:gd name="connsiteY83" fmla="*/ 188 h 10000"/>
                    <a:gd name="connsiteX84" fmla="*/ 2845 w 10000"/>
                    <a:gd name="connsiteY84" fmla="*/ 274 h 10000"/>
                    <a:gd name="connsiteX85" fmla="*/ 2989 w 10000"/>
                    <a:gd name="connsiteY85" fmla="*/ 375 h 10000"/>
                    <a:gd name="connsiteX86" fmla="*/ 3112 w 10000"/>
                    <a:gd name="connsiteY86" fmla="*/ 461 h 10000"/>
                    <a:gd name="connsiteX87" fmla="*/ 3234 w 10000"/>
                    <a:gd name="connsiteY87" fmla="*/ 590 h 10000"/>
                    <a:gd name="connsiteX88" fmla="*/ 3367 w 10000"/>
                    <a:gd name="connsiteY88" fmla="*/ 720 h 10000"/>
                    <a:gd name="connsiteX89" fmla="*/ 3490 w 10000"/>
                    <a:gd name="connsiteY89" fmla="*/ 850 h 10000"/>
                    <a:gd name="connsiteX90" fmla="*/ 3726 w 10000"/>
                    <a:gd name="connsiteY90" fmla="*/ 1137 h 10000"/>
                    <a:gd name="connsiteX91" fmla="*/ 3941 w 10000"/>
                    <a:gd name="connsiteY91" fmla="*/ 1482 h 10000"/>
                    <a:gd name="connsiteX92" fmla="*/ 4145 w 10000"/>
                    <a:gd name="connsiteY92" fmla="*/ 1842 h 10000"/>
                    <a:gd name="connsiteX93" fmla="*/ 4340 w 10000"/>
                    <a:gd name="connsiteY93" fmla="*/ 2231 h 10000"/>
                    <a:gd name="connsiteX94" fmla="*/ 4534 w 10000"/>
                    <a:gd name="connsiteY94" fmla="*/ 2634 h 10000"/>
                    <a:gd name="connsiteX95" fmla="*/ 4708 w 10000"/>
                    <a:gd name="connsiteY95" fmla="*/ 3051 h 10000"/>
                    <a:gd name="connsiteX96" fmla="*/ 4893 w 10000"/>
                    <a:gd name="connsiteY96" fmla="*/ 3483 h 10000"/>
                    <a:gd name="connsiteX97" fmla="*/ 5056 w 10000"/>
                    <a:gd name="connsiteY97" fmla="*/ 3927 h 10000"/>
                    <a:gd name="connsiteX98" fmla="*/ 5363 w 10000"/>
                    <a:gd name="connsiteY98" fmla="*/ 4834 h 10000"/>
                    <a:gd name="connsiteX99" fmla="*/ 5967 w 10000"/>
                    <a:gd name="connsiteY99" fmla="*/ 6633 h 10000"/>
                    <a:gd name="connsiteX100" fmla="*/ 6254 w 10000"/>
                    <a:gd name="connsiteY100" fmla="*/ 7468 h 10000"/>
                    <a:gd name="connsiteX101" fmla="*/ 6407 w 10000"/>
                    <a:gd name="connsiteY101" fmla="*/ 7828 h 10000"/>
                    <a:gd name="connsiteX102" fmla="*/ 6551 w 10000"/>
                    <a:gd name="connsiteY102" fmla="*/ 8201 h 10000"/>
                    <a:gd name="connsiteX103" fmla="*/ 6714 w 10000"/>
                    <a:gd name="connsiteY103" fmla="*/ 8533 h 10000"/>
                    <a:gd name="connsiteX104" fmla="*/ 6868 w 10000"/>
                    <a:gd name="connsiteY104" fmla="*/ 8821 h 10000"/>
                    <a:gd name="connsiteX105" fmla="*/ 7021 w 10000"/>
                    <a:gd name="connsiteY105" fmla="*/ 9093 h 10000"/>
                    <a:gd name="connsiteX106" fmla="*/ 7195 w 10000"/>
                    <a:gd name="connsiteY106" fmla="*/ 9295 h 10000"/>
                    <a:gd name="connsiteX107" fmla="*/ 7288 w 10000"/>
                    <a:gd name="connsiteY107" fmla="*/ 9395 h 10000"/>
                    <a:gd name="connsiteX108" fmla="*/ 7369 w 10000"/>
                    <a:gd name="connsiteY108" fmla="*/ 9497 h 10000"/>
                    <a:gd name="connsiteX109" fmla="*/ 7462 w 10000"/>
                    <a:gd name="connsiteY109" fmla="*/ 9554 h 10000"/>
                    <a:gd name="connsiteX110" fmla="*/ 7554 w 10000"/>
                    <a:gd name="connsiteY110" fmla="*/ 9626 h 10000"/>
                    <a:gd name="connsiteX111" fmla="*/ 7646 w 10000"/>
                    <a:gd name="connsiteY111" fmla="*/ 9669 h 10000"/>
                    <a:gd name="connsiteX112" fmla="*/ 7748 w 10000"/>
                    <a:gd name="connsiteY112" fmla="*/ 9698 h 10000"/>
                    <a:gd name="connsiteX113" fmla="*/ 7851 w 10000"/>
                    <a:gd name="connsiteY113" fmla="*/ 9741 h 10000"/>
                    <a:gd name="connsiteX114" fmla="*/ 7943 w 10000"/>
                    <a:gd name="connsiteY114"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044 w 10000"/>
                    <a:gd name="connsiteY64" fmla="*/ 576 h 10000"/>
                    <a:gd name="connsiteX65" fmla="*/ 931 w 10000"/>
                    <a:gd name="connsiteY65" fmla="*/ 720 h 10000"/>
                    <a:gd name="connsiteX66" fmla="*/ 809 w 10000"/>
                    <a:gd name="connsiteY66" fmla="*/ 865 h 10000"/>
                    <a:gd name="connsiteX67" fmla="*/ 706 w 10000"/>
                    <a:gd name="connsiteY67" fmla="*/ 1050 h 10000"/>
                    <a:gd name="connsiteX68" fmla="*/ 604 w 10000"/>
                    <a:gd name="connsiteY68" fmla="*/ 1224 h 10000"/>
                    <a:gd name="connsiteX69" fmla="*/ 491 w 10000"/>
                    <a:gd name="connsiteY69" fmla="*/ 1425 h 10000"/>
                    <a:gd name="connsiteX70" fmla="*/ 399 w 10000"/>
                    <a:gd name="connsiteY70" fmla="*/ 1627 h 10000"/>
                    <a:gd name="connsiteX71" fmla="*/ 194 w 10000"/>
                    <a:gd name="connsiteY71" fmla="*/ 2101 h 10000"/>
                    <a:gd name="connsiteX72" fmla="*/ 0 w 10000"/>
                    <a:gd name="connsiteY72" fmla="*/ 2591 h 10000"/>
                    <a:gd name="connsiteX73" fmla="*/ 10 w 10000"/>
                    <a:gd name="connsiteY73" fmla="*/ 907 h 10000"/>
                    <a:gd name="connsiteX74" fmla="*/ 205 w 10000"/>
                    <a:gd name="connsiteY74" fmla="*/ 691 h 10000"/>
                    <a:gd name="connsiteX75" fmla="*/ 399 w 10000"/>
                    <a:gd name="connsiteY75" fmla="*/ 504 h 10000"/>
                    <a:gd name="connsiteX76" fmla="*/ 604 w 10000"/>
                    <a:gd name="connsiteY76" fmla="*/ 317 h 10000"/>
                    <a:gd name="connsiteX77" fmla="*/ 819 w 10000"/>
                    <a:gd name="connsiteY77" fmla="*/ 188 h 10000"/>
                    <a:gd name="connsiteX78" fmla="*/ 1054 w 10000"/>
                    <a:gd name="connsiteY78" fmla="*/ 86 h 10000"/>
                    <a:gd name="connsiteX79" fmla="*/ 2272 w 10000"/>
                    <a:gd name="connsiteY79" fmla="*/ 0 h 10000"/>
                    <a:gd name="connsiteX80" fmla="*/ 2426 w 10000"/>
                    <a:gd name="connsiteY80" fmla="*/ 43 h 10000"/>
                    <a:gd name="connsiteX81" fmla="*/ 2569 w 10000"/>
                    <a:gd name="connsiteY81" fmla="*/ 115 h 10000"/>
                    <a:gd name="connsiteX82" fmla="*/ 2712 w 10000"/>
                    <a:gd name="connsiteY82" fmla="*/ 188 h 10000"/>
                    <a:gd name="connsiteX83" fmla="*/ 2845 w 10000"/>
                    <a:gd name="connsiteY83" fmla="*/ 274 h 10000"/>
                    <a:gd name="connsiteX84" fmla="*/ 2989 w 10000"/>
                    <a:gd name="connsiteY84" fmla="*/ 375 h 10000"/>
                    <a:gd name="connsiteX85" fmla="*/ 3112 w 10000"/>
                    <a:gd name="connsiteY85" fmla="*/ 461 h 10000"/>
                    <a:gd name="connsiteX86" fmla="*/ 3234 w 10000"/>
                    <a:gd name="connsiteY86" fmla="*/ 590 h 10000"/>
                    <a:gd name="connsiteX87" fmla="*/ 3367 w 10000"/>
                    <a:gd name="connsiteY87" fmla="*/ 720 h 10000"/>
                    <a:gd name="connsiteX88" fmla="*/ 3490 w 10000"/>
                    <a:gd name="connsiteY88" fmla="*/ 850 h 10000"/>
                    <a:gd name="connsiteX89" fmla="*/ 3726 w 10000"/>
                    <a:gd name="connsiteY89" fmla="*/ 1137 h 10000"/>
                    <a:gd name="connsiteX90" fmla="*/ 3941 w 10000"/>
                    <a:gd name="connsiteY90" fmla="*/ 1482 h 10000"/>
                    <a:gd name="connsiteX91" fmla="*/ 4145 w 10000"/>
                    <a:gd name="connsiteY91" fmla="*/ 1842 h 10000"/>
                    <a:gd name="connsiteX92" fmla="*/ 4340 w 10000"/>
                    <a:gd name="connsiteY92" fmla="*/ 2231 h 10000"/>
                    <a:gd name="connsiteX93" fmla="*/ 4534 w 10000"/>
                    <a:gd name="connsiteY93" fmla="*/ 2634 h 10000"/>
                    <a:gd name="connsiteX94" fmla="*/ 4708 w 10000"/>
                    <a:gd name="connsiteY94" fmla="*/ 3051 h 10000"/>
                    <a:gd name="connsiteX95" fmla="*/ 4893 w 10000"/>
                    <a:gd name="connsiteY95" fmla="*/ 3483 h 10000"/>
                    <a:gd name="connsiteX96" fmla="*/ 5056 w 10000"/>
                    <a:gd name="connsiteY96" fmla="*/ 3927 h 10000"/>
                    <a:gd name="connsiteX97" fmla="*/ 5363 w 10000"/>
                    <a:gd name="connsiteY97" fmla="*/ 4834 h 10000"/>
                    <a:gd name="connsiteX98" fmla="*/ 5967 w 10000"/>
                    <a:gd name="connsiteY98" fmla="*/ 6633 h 10000"/>
                    <a:gd name="connsiteX99" fmla="*/ 6254 w 10000"/>
                    <a:gd name="connsiteY99" fmla="*/ 7468 h 10000"/>
                    <a:gd name="connsiteX100" fmla="*/ 6407 w 10000"/>
                    <a:gd name="connsiteY100" fmla="*/ 7828 h 10000"/>
                    <a:gd name="connsiteX101" fmla="*/ 6551 w 10000"/>
                    <a:gd name="connsiteY101" fmla="*/ 8201 h 10000"/>
                    <a:gd name="connsiteX102" fmla="*/ 6714 w 10000"/>
                    <a:gd name="connsiteY102" fmla="*/ 8533 h 10000"/>
                    <a:gd name="connsiteX103" fmla="*/ 6868 w 10000"/>
                    <a:gd name="connsiteY103" fmla="*/ 8821 h 10000"/>
                    <a:gd name="connsiteX104" fmla="*/ 7021 w 10000"/>
                    <a:gd name="connsiteY104" fmla="*/ 9093 h 10000"/>
                    <a:gd name="connsiteX105" fmla="*/ 7195 w 10000"/>
                    <a:gd name="connsiteY105" fmla="*/ 9295 h 10000"/>
                    <a:gd name="connsiteX106" fmla="*/ 7288 w 10000"/>
                    <a:gd name="connsiteY106" fmla="*/ 9395 h 10000"/>
                    <a:gd name="connsiteX107" fmla="*/ 7369 w 10000"/>
                    <a:gd name="connsiteY107" fmla="*/ 9497 h 10000"/>
                    <a:gd name="connsiteX108" fmla="*/ 7462 w 10000"/>
                    <a:gd name="connsiteY108" fmla="*/ 9554 h 10000"/>
                    <a:gd name="connsiteX109" fmla="*/ 7554 w 10000"/>
                    <a:gd name="connsiteY109" fmla="*/ 9626 h 10000"/>
                    <a:gd name="connsiteX110" fmla="*/ 7646 w 10000"/>
                    <a:gd name="connsiteY110" fmla="*/ 9669 h 10000"/>
                    <a:gd name="connsiteX111" fmla="*/ 7748 w 10000"/>
                    <a:gd name="connsiteY111" fmla="*/ 9698 h 10000"/>
                    <a:gd name="connsiteX112" fmla="*/ 7851 w 10000"/>
                    <a:gd name="connsiteY112" fmla="*/ 9741 h 10000"/>
                    <a:gd name="connsiteX113" fmla="*/ 7943 w 10000"/>
                    <a:gd name="connsiteY113"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044 w 10000"/>
                    <a:gd name="connsiteY64" fmla="*/ 576 h 10000"/>
                    <a:gd name="connsiteX65" fmla="*/ 931 w 10000"/>
                    <a:gd name="connsiteY65" fmla="*/ 720 h 10000"/>
                    <a:gd name="connsiteX66" fmla="*/ 809 w 10000"/>
                    <a:gd name="connsiteY66" fmla="*/ 865 h 10000"/>
                    <a:gd name="connsiteX67" fmla="*/ 706 w 10000"/>
                    <a:gd name="connsiteY67" fmla="*/ 1050 h 10000"/>
                    <a:gd name="connsiteX68" fmla="*/ 604 w 10000"/>
                    <a:gd name="connsiteY68" fmla="*/ 1224 h 10000"/>
                    <a:gd name="connsiteX69" fmla="*/ 491 w 10000"/>
                    <a:gd name="connsiteY69" fmla="*/ 1425 h 10000"/>
                    <a:gd name="connsiteX70" fmla="*/ 399 w 10000"/>
                    <a:gd name="connsiteY70" fmla="*/ 1627 h 10000"/>
                    <a:gd name="connsiteX71" fmla="*/ 194 w 10000"/>
                    <a:gd name="connsiteY71" fmla="*/ 2101 h 10000"/>
                    <a:gd name="connsiteX72" fmla="*/ 0 w 10000"/>
                    <a:gd name="connsiteY72" fmla="*/ 2591 h 10000"/>
                    <a:gd name="connsiteX73" fmla="*/ 10 w 10000"/>
                    <a:gd name="connsiteY73" fmla="*/ 907 h 10000"/>
                    <a:gd name="connsiteX74" fmla="*/ 205 w 10000"/>
                    <a:gd name="connsiteY74" fmla="*/ 691 h 10000"/>
                    <a:gd name="connsiteX75" fmla="*/ 399 w 10000"/>
                    <a:gd name="connsiteY75" fmla="*/ 504 h 10000"/>
                    <a:gd name="connsiteX76" fmla="*/ 604 w 10000"/>
                    <a:gd name="connsiteY76" fmla="*/ 317 h 10000"/>
                    <a:gd name="connsiteX77" fmla="*/ 819 w 10000"/>
                    <a:gd name="connsiteY77" fmla="*/ 188 h 10000"/>
                    <a:gd name="connsiteX78" fmla="*/ 2272 w 10000"/>
                    <a:gd name="connsiteY78" fmla="*/ 0 h 10000"/>
                    <a:gd name="connsiteX79" fmla="*/ 2426 w 10000"/>
                    <a:gd name="connsiteY79" fmla="*/ 43 h 10000"/>
                    <a:gd name="connsiteX80" fmla="*/ 2569 w 10000"/>
                    <a:gd name="connsiteY80" fmla="*/ 115 h 10000"/>
                    <a:gd name="connsiteX81" fmla="*/ 2712 w 10000"/>
                    <a:gd name="connsiteY81" fmla="*/ 188 h 10000"/>
                    <a:gd name="connsiteX82" fmla="*/ 2845 w 10000"/>
                    <a:gd name="connsiteY82" fmla="*/ 274 h 10000"/>
                    <a:gd name="connsiteX83" fmla="*/ 2989 w 10000"/>
                    <a:gd name="connsiteY83" fmla="*/ 375 h 10000"/>
                    <a:gd name="connsiteX84" fmla="*/ 3112 w 10000"/>
                    <a:gd name="connsiteY84" fmla="*/ 461 h 10000"/>
                    <a:gd name="connsiteX85" fmla="*/ 3234 w 10000"/>
                    <a:gd name="connsiteY85" fmla="*/ 590 h 10000"/>
                    <a:gd name="connsiteX86" fmla="*/ 3367 w 10000"/>
                    <a:gd name="connsiteY86" fmla="*/ 720 h 10000"/>
                    <a:gd name="connsiteX87" fmla="*/ 3490 w 10000"/>
                    <a:gd name="connsiteY87" fmla="*/ 850 h 10000"/>
                    <a:gd name="connsiteX88" fmla="*/ 3726 w 10000"/>
                    <a:gd name="connsiteY88" fmla="*/ 1137 h 10000"/>
                    <a:gd name="connsiteX89" fmla="*/ 3941 w 10000"/>
                    <a:gd name="connsiteY89" fmla="*/ 1482 h 10000"/>
                    <a:gd name="connsiteX90" fmla="*/ 4145 w 10000"/>
                    <a:gd name="connsiteY90" fmla="*/ 1842 h 10000"/>
                    <a:gd name="connsiteX91" fmla="*/ 4340 w 10000"/>
                    <a:gd name="connsiteY91" fmla="*/ 2231 h 10000"/>
                    <a:gd name="connsiteX92" fmla="*/ 4534 w 10000"/>
                    <a:gd name="connsiteY92" fmla="*/ 2634 h 10000"/>
                    <a:gd name="connsiteX93" fmla="*/ 4708 w 10000"/>
                    <a:gd name="connsiteY93" fmla="*/ 3051 h 10000"/>
                    <a:gd name="connsiteX94" fmla="*/ 4893 w 10000"/>
                    <a:gd name="connsiteY94" fmla="*/ 3483 h 10000"/>
                    <a:gd name="connsiteX95" fmla="*/ 5056 w 10000"/>
                    <a:gd name="connsiteY95" fmla="*/ 3927 h 10000"/>
                    <a:gd name="connsiteX96" fmla="*/ 5363 w 10000"/>
                    <a:gd name="connsiteY96" fmla="*/ 4834 h 10000"/>
                    <a:gd name="connsiteX97" fmla="*/ 5967 w 10000"/>
                    <a:gd name="connsiteY97" fmla="*/ 6633 h 10000"/>
                    <a:gd name="connsiteX98" fmla="*/ 6254 w 10000"/>
                    <a:gd name="connsiteY98" fmla="*/ 7468 h 10000"/>
                    <a:gd name="connsiteX99" fmla="*/ 6407 w 10000"/>
                    <a:gd name="connsiteY99" fmla="*/ 7828 h 10000"/>
                    <a:gd name="connsiteX100" fmla="*/ 6551 w 10000"/>
                    <a:gd name="connsiteY100" fmla="*/ 8201 h 10000"/>
                    <a:gd name="connsiteX101" fmla="*/ 6714 w 10000"/>
                    <a:gd name="connsiteY101" fmla="*/ 8533 h 10000"/>
                    <a:gd name="connsiteX102" fmla="*/ 6868 w 10000"/>
                    <a:gd name="connsiteY102" fmla="*/ 8821 h 10000"/>
                    <a:gd name="connsiteX103" fmla="*/ 7021 w 10000"/>
                    <a:gd name="connsiteY103" fmla="*/ 9093 h 10000"/>
                    <a:gd name="connsiteX104" fmla="*/ 7195 w 10000"/>
                    <a:gd name="connsiteY104" fmla="*/ 9295 h 10000"/>
                    <a:gd name="connsiteX105" fmla="*/ 7288 w 10000"/>
                    <a:gd name="connsiteY105" fmla="*/ 9395 h 10000"/>
                    <a:gd name="connsiteX106" fmla="*/ 7369 w 10000"/>
                    <a:gd name="connsiteY106" fmla="*/ 9497 h 10000"/>
                    <a:gd name="connsiteX107" fmla="*/ 7462 w 10000"/>
                    <a:gd name="connsiteY107" fmla="*/ 9554 h 10000"/>
                    <a:gd name="connsiteX108" fmla="*/ 7554 w 10000"/>
                    <a:gd name="connsiteY108" fmla="*/ 9626 h 10000"/>
                    <a:gd name="connsiteX109" fmla="*/ 7646 w 10000"/>
                    <a:gd name="connsiteY109" fmla="*/ 9669 h 10000"/>
                    <a:gd name="connsiteX110" fmla="*/ 7748 w 10000"/>
                    <a:gd name="connsiteY110" fmla="*/ 9698 h 10000"/>
                    <a:gd name="connsiteX111" fmla="*/ 7851 w 10000"/>
                    <a:gd name="connsiteY111" fmla="*/ 9741 h 10000"/>
                    <a:gd name="connsiteX112" fmla="*/ 7943 w 10000"/>
                    <a:gd name="connsiteY112"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931 w 10000"/>
                    <a:gd name="connsiteY64" fmla="*/ 720 h 10000"/>
                    <a:gd name="connsiteX65" fmla="*/ 809 w 10000"/>
                    <a:gd name="connsiteY65" fmla="*/ 865 h 10000"/>
                    <a:gd name="connsiteX66" fmla="*/ 706 w 10000"/>
                    <a:gd name="connsiteY66" fmla="*/ 1050 h 10000"/>
                    <a:gd name="connsiteX67" fmla="*/ 604 w 10000"/>
                    <a:gd name="connsiteY67" fmla="*/ 1224 h 10000"/>
                    <a:gd name="connsiteX68" fmla="*/ 491 w 10000"/>
                    <a:gd name="connsiteY68" fmla="*/ 1425 h 10000"/>
                    <a:gd name="connsiteX69" fmla="*/ 399 w 10000"/>
                    <a:gd name="connsiteY69" fmla="*/ 1627 h 10000"/>
                    <a:gd name="connsiteX70" fmla="*/ 194 w 10000"/>
                    <a:gd name="connsiteY70" fmla="*/ 2101 h 10000"/>
                    <a:gd name="connsiteX71" fmla="*/ 0 w 10000"/>
                    <a:gd name="connsiteY71" fmla="*/ 2591 h 10000"/>
                    <a:gd name="connsiteX72" fmla="*/ 10 w 10000"/>
                    <a:gd name="connsiteY72" fmla="*/ 907 h 10000"/>
                    <a:gd name="connsiteX73" fmla="*/ 205 w 10000"/>
                    <a:gd name="connsiteY73" fmla="*/ 691 h 10000"/>
                    <a:gd name="connsiteX74" fmla="*/ 399 w 10000"/>
                    <a:gd name="connsiteY74" fmla="*/ 504 h 10000"/>
                    <a:gd name="connsiteX75" fmla="*/ 604 w 10000"/>
                    <a:gd name="connsiteY75" fmla="*/ 317 h 10000"/>
                    <a:gd name="connsiteX76" fmla="*/ 819 w 10000"/>
                    <a:gd name="connsiteY76" fmla="*/ 188 h 10000"/>
                    <a:gd name="connsiteX77" fmla="*/ 2272 w 10000"/>
                    <a:gd name="connsiteY77" fmla="*/ 0 h 10000"/>
                    <a:gd name="connsiteX78" fmla="*/ 2426 w 10000"/>
                    <a:gd name="connsiteY78" fmla="*/ 43 h 10000"/>
                    <a:gd name="connsiteX79" fmla="*/ 2569 w 10000"/>
                    <a:gd name="connsiteY79" fmla="*/ 115 h 10000"/>
                    <a:gd name="connsiteX80" fmla="*/ 2712 w 10000"/>
                    <a:gd name="connsiteY80" fmla="*/ 188 h 10000"/>
                    <a:gd name="connsiteX81" fmla="*/ 2845 w 10000"/>
                    <a:gd name="connsiteY81" fmla="*/ 274 h 10000"/>
                    <a:gd name="connsiteX82" fmla="*/ 2989 w 10000"/>
                    <a:gd name="connsiteY82" fmla="*/ 375 h 10000"/>
                    <a:gd name="connsiteX83" fmla="*/ 3112 w 10000"/>
                    <a:gd name="connsiteY83" fmla="*/ 461 h 10000"/>
                    <a:gd name="connsiteX84" fmla="*/ 3234 w 10000"/>
                    <a:gd name="connsiteY84" fmla="*/ 590 h 10000"/>
                    <a:gd name="connsiteX85" fmla="*/ 3367 w 10000"/>
                    <a:gd name="connsiteY85" fmla="*/ 720 h 10000"/>
                    <a:gd name="connsiteX86" fmla="*/ 3490 w 10000"/>
                    <a:gd name="connsiteY86" fmla="*/ 850 h 10000"/>
                    <a:gd name="connsiteX87" fmla="*/ 3726 w 10000"/>
                    <a:gd name="connsiteY87" fmla="*/ 1137 h 10000"/>
                    <a:gd name="connsiteX88" fmla="*/ 3941 w 10000"/>
                    <a:gd name="connsiteY88" fmla="*/ 1482 h 10000"/>
                    <a:gd name="connsiteX89" fmla="*/ 4145 w 10000"/>
                    <a:gd name="connsiteY89" fmla="*/ 1842 h 10000"/>
                    <a:gd name="connsiteX90" fmla="*/ 4340 w 10000"/>
                    <a:gd name="connsiteY90" fmla="*/ 2231 h 10000"/>
                    <a:gd name="connsiteX91" fmla="*/ 4534 w 10000"/>
                    <a:gd name="connsiteY91" fmla="*/ 2634 h 10000"/>
                    <a:gd name="connsiteX92" fmla="*/ 4708 w 10000"/>
                    <a:gd name="connsiteY92" fmla="*/ 3051 h 10000"/>
                    <a:gd name="connsiteX93" fmla="*/ 4893 w 10000"/>
                    <a:gd name="connsiteY93" fmla="*/ 3483 h 10000"/>
                    <a:gd name="connsiteX94" fmla="*/ 5056 w 10000"/>
                    <a:gd name="connsiteY94" fmla="*/ 3927 h 10000"/>
                    <a:gd name="connsiteX95" fmla="*/ 5363 w 10000"/>
                    <a:gd name="connsiteY95" fmla="*/ 4834 h 10000"/>
                    <a:gd name="connsiteX96" fmla="*/ 5967 w 10000"/>
                    <a:gd name="connsiteY96" fmla="*/ 6633 h 10000"/>
                    <a:gd name="connsiteX97" fmla="*/ 6254 w 10000"/>
                    <a:gd name="connsiteY97" fmla="*/ 7468 h 10000"/>
                    <a:gd name="connsiteX98" fmla="*/ 6407 w 10000"/>
                    <a:gd name="connsiteY98" fmla="*/ 7828 h 10000"/>
                    <a:gd name="connsiteX99" fmla="*/ 6551 w 10000"/>
                    <a:gd name="connsiteY99" fmla="*/ 8201 h 10000"/>
                    <a:gd name="connsiteX100" fmla="*/ 6714 w 10000"/>
                    <a:gd name="connsiteY100" fmla="*/ 8533 h 10000"/>
                    <a:gd name="connsiteX101" fmla="*/ 6868 w 10000"/>
                    <a:gd name="connsiteY101" fmla="*/ 8821 h 10000"/>
                    <a:gd name="connsiteX102" fmla="*/ 7021 w 10000"/>
                    <a:gd name="connsiteY102" fmla="*/ 9093 h 10000"/>
                    <a:gd name="connsiteX103" fmla="*/ 7195 w 10000"/>
                    <a:gd name="connsiteY103" fmla="*/ 9295 h 10000"/>
                    <a:gd name="connsiteX104" fmla="*/ 7288 w 10000"/>
                    <a:gd name="connsiteY104" fmla="*/ 9395 h 10000"/>
                    <a:gd name="connsiteX105" fmla="*/ 7369 w 10000"/>
                    <a:gd name="connsiteY105" fmla="*/ 9497 h 10000"/>
                    <a:gd name="connsiteX106" fmla="*/ 7462 w 10000"/>
                    <a:gd name="connsiteY106" fmla="*/ 9554 h 10000"/>
                    <a:gd name="connsiteX107" fmla="*/ 7554 w 10000"/>
                    <a:gd name="connsiteY107" fmla="*/ 9626 h 10000"/>
                    <a:gd name="connsiteX108" fmla="*/ 7646 w 10000"/>
                    <a:gd name="connsiteY108" fmla="*/ 9669 h 10000"/>
                    <a:gd name="connsiteX109" fmla="*/ 7748 w 10000"/>
                    <a:gd name="connsiteY109" fmla="*/ 9698 h 10000"/>
                    <a:gd name="connsiteX110" fmla="*/ 7851 w 10000"/>
                    <a:gd name="connsiteY110" fmla="*/ 9741 h 10000"/>
                    <a:gd name="connsiteX111" fmla="*/ 7943 w 10000"/>
                    <a:gd name="connsiteY111"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931 w 10000"/>
                    <a:gd name="connsiteY64" fmla="*/ 720 h 10000"/>
                    <a:gd name="connsiteX65" fmla="*/ 809 w 10000"/>
                    <a:gd name="connsiteY65" fmla="*/ 865 h 10000"/>
                    <a:gd name="connsiteX66" fmla="*/ 706 w 10000"/>
                    <a:gd name="connsiteY66" fmla="*/ 1050 h 10000"/>
                    <a:gd name="connsiteX67" fmla="*/ 604 w 10000"/>
                    <a:gd name="connsiteY67" fmla="*/ 1224 h 10000"/>
                    <a:gd name="connsiteX68" fmla="*/ 491 w 10000"/>
                    <a:gd name="connsiteY68" fmla="*/ 1425 h 10000"/>
                    <a:gd name="connsiteX69" fmla="*/ 399 w 10000"/>
                    <a:gd name="connsiteY69" fmla="*/ 1627 h 10000"/>
                    <a:gd name="connsiteX70" fmla="*/ 194 w 10000"/>
                    <a:gd name="connsiteY70" fmla="*/ 2101 h 10000"/>
                    <a:gd name="connsiteX71" fmla="*/ 0 w 10000"/>
                    <a:gd name="connsiteY71" fmla="*/ 2591 h 10000"/>
                    <a:gd name="connsiteX72" fmla="*/ 10 w 10000"/>
                    <a:gd name="connsiteY72" fmla="*/ 907 h 10000"/>
                    <a:gd name="connsiteX73" fmla="*/ 205 w 10000"/>
                    <a:gd name="connsiteY73" fmla="*/ 691 h 10000"/>
                    <a:gd name="connsiteX74" fmla="*/ 399 w 10000"/>
                    <a:gd name="connsiteY74" fmla="*/ 504 h 10000"/>
                    <a:gd name="connsiteX75" fmla="*/ 604 w 10000"/>
                    <a:gd name="connsiteY75" fmla="*/ 317 h 10000"/>
                    <a:gd name="connsiteX76" fmla="*/ 2272 w 10000"/>
                    <a:gd name="connsiteY76" fmla="*/ 0 h 10000"/>
                    <a:gd name="connsiteX77" fmla="*/ 2426 w 10000"/>
                    <a:gd name="connsiteY77" fmla="*/ 43 h 10000"/>
                    <a:gd name="connsiteX78" fmla="*/ 2569 w 10000"/>
                    <a:gd name="connsiteY78" fmla="*/ 115 h 10000"/>
                    <a:gd name="connsiteX79" fmla="*/ 2712 w 10000"/>
                    <a:gd name="connsiteY79" fmla="*/ 188 h 10000"/>
                    <a:gd name="connsiteX80" fmla="*/ 2845 w 10000"/>
                    <a:gd name="connsiteY80" fmla="*/ 274 h 10000"/>
                    <a:gd name="connsiteX81" fmla="*/ 2989 w 10000"/>
                    <a:gd name="connsiteY81" fmla="*/ 375 h 10000"/>
                    <a:gd name="connsiteX82" fmla="*/ 3112 w 10000"/>
                    <a:gd name="connsiteY82" fmla="*/ 461 h 10000"/>
                    <a:gd name="connsiteX83" fmla="*/ 3234 w 10000"/>
                    <a:gd name="connsiteY83" fmla="*/ 590 h 10000"/>
                    <a:gd name="connsiteX84" fmla="*/ 3367 w 10000"/>
                    <a:gd name="connsiteY84" fmla="*/ 720 h 10000"/>
                    <a:gd name="connsiteX85" fmla="*/ 3490 w 10000"/>
                    <a:gd name="connsiteY85" fmla="*/ 850 h 10000"/>
                    <a:gd name="connsiteX86" fmla="*/ 3726 w 10000"/>
                    <a:gd name="connsiteY86" fmla="*/ 1137 h 10000"/>
                    <a:gd name="connsiteX87" fmla="*/ 3941 w 10000"/>
                    <a:gd name="connsiteY87" fmla="*/ 1482 h 10000"/>
                    <a:gd name="connsiteX88" fmla="*/ 4145 w 10000"/>
                    <a:gd name="connsiteY88" fmla="*/ 1842 h 10000"/>
                    <a:gd name="connsiteX89" fmla="*/ 4340 w 10000"/>
                    <a:gd name="connsiteY89" fmla="*/ 2231 h 10000"/>
                    <a:gd name="connsiteX90" fmla="*/ 4534 w 10000"/>
                    <a:gd name="connsiteY90" fmla="*/ 2634 h 10000"/>
                    <a:gd name="connsiteX91" fmla="*/ 4708 w 10000"/>
                    <a:gd name="connsiteY91" fmla="*/ 3051 h 10000"/>
                    <a:gd name="connsiteX92" fmla="*/ 4893 w 10000"/>
                    <a:gd name="connsiteY92" fmla="*/ 3483 h 10000"/>
                    <a:gd name="connsiteX93" fmla="*/ 5056 w 10000"/>
                    <a:gd name="connsiteY93" fmla="*/ 3927 h 10000"/>
                    <a:gd name="connsiteX94" fmla="*/ 5363 w 10000"/>
                    <a:gd name="connsiteY94" fmla="*/ 4834 h 10000"/>
                    <a:gd name="connsiteX95" fmla="*/ 5967 w 10000"/>
                    <a:gd name="connsiteY95" fmla="*/ 6633 h 10000"/>
                    <a:gd name="connsiteX96" fmla="*/ 6254 w 10000"/>
                    <a:gd name="connsiteY96" fmla="*/ 7468 h 10000"/>
                    <a:gd name="connsiteX97" fmla="*/ 6407 w 10000"/>
                    <a:gd name="connsiteY97" fmla="*/ 7828 h 10000"/>
                    <a:gd name="connsiteX98" fmla="*/ 6551 w 10000"/>
                    <a:gd name="connsiteY98" fmla="*/ 8201 h 10000"/>
                    <a:gd name="connsiteX99" fmla="*/ 6714 w 10000"/>
                    <a:gd name="connsiteY99" fmla="*/ 8533 h 10000"/>
                    <a:gd name="connsiteX100" fmla="*/ 6868 w 10000"/>
                    <a:gd name="connsiteY100" fmla="*/ 8821 h 10000"/>
                    <a:gd name="connsiteX101" fmla="*/ 7021 w 10000"/>
                    <a:gd name="connsiteY101" fmla="*/ 9093 h 10000"/>
                    <a:gd name="connsiteX102" fmla="*/ 7195 w 10000"/>
                    <a:gd name="connsiteY102" fmla="*/ 9295 h 10000"/>
                    <a:gd name="connsiteX103" fmla="*/ 7288 w 10000"/>
                    <a:gd name="connsiteY103" fmla="*/ 9395 h 10000"/>
                    <a:gd name="connsiteX104" fmla="*/ 7369 w 10000"/>
                    <a:gd name="connsiteY104" fmla="*/ 9497 h 10000"/>
                    <a:gd name="connsiteX105" fmla="*/ 7462 w 10000"/>
                    <a:gd name="connsiteY105" fmla="*/ 9554 h 10000"/>
                    <a:gd name="connsiteX106" fmla="*/ 7554 w 10000"/>
                    <a:gd name="connsiteY106" fmla="*/ 9626 h 10000"/>
                    <a:gd name="connsiteX107" fmla="*/ 7646 w 10000"/>
                    <a:gd name="connsiteY107" fmla="*/ 9669 h 10000"/>
                    <a:gd name="connsiteX108" fmla="*/ 7748 w 10000"/>
                    <a:gd name="connsiteY108" fmla="*/ 9698 h 10000"/>
                    <a:gd name="connsiteX109" fmla="*/ 7851 w 10000"/>
                    <a:gd name="connsiteY109" fmla="*/ 9741 h 10000"/>
                    <a:gd name="connsiteX110" fmla="*/ 7943 w 10000"/>
                    <a:gd name="connsiteY110"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809 w 10000"/>
                    <a:gd name="connsiteY64" fmla="*/ 865 h 10000"/>
                    <a:gd name="connsiteX65" fmla="*/ 706 w 10000"/>
                    <a:gd name="connsiteY65" fmla="*/ 1050 h 10000"/>
                    <a:gd name="connsiteX66" fmla="*/ 604 w 10000"/>
                    <a:gd name="connsiteY66" fmla="*/ 1224 h 10000"/>
                    <a:gd name="connsiteX67" fmla="*/ 491 w 10000"/>
                    <a:gd name="connsiteY67" fmla="*/ 1425 h 10000"/>
                    <a:gd name="connsiteX68" fmla="*/ 399 w 10000"/>
                    <a:gd name="connsiteY68" fmla="*/ 1627 h 10000"/>
                    <a:gd name="connsiteX69" fmla="*/ 194 w 10000"/>
                    <a:gd name="connsiteY69" fmla="*/ 2101 h 10000"/>
                    <a:gd name="connsiteX70" fmla="*/ 0 w 10000"/>
                    <a:gd name="connsiteY70" fmla="*/ 2591 h 10000"/>
                    <a:gd name="connsiteX71" fmla="*/ 10 w 10000"/>
                    <a:gd name="connsiteY71" fmla="*/ 907 h 10000"/>
                    <a:gd name="connsiteX72" fmla="*/ 205 w 10000"/>
                    <a:gd name="connsiteY72" fmla="*/ 691 h 10000"/>
                    <a:gd name="connsiteX73" fmla="*/ 399 w 10000"/>
                    <a:gd name="connsiteY73" fmla="*/ 504 h 10000"/>
                    <a:gd name="connsiteX74" fmla="*/ 604 w 10000"/>
                    <a:gd name="connsiteY74" fmla="*/ 317 h 10000"/>
                    <a:gd name="connsiteX75" fmla="*/ 2272 w 10000"/>
                    <a:gd name="connsiteY75" fmla="*/ 0 h 10000"/>
                    <a:gd name="connsiteX76" fmla="*/ 2426 w 10000"/>
                    <a:gd name="connsiteY76" fmla="*/ 43 h 10000"/>
                    <a:gd name="connsiteX77" fmla="*/ 2569 w 10000"/>
                    <a:gd name="connsiteY77" fmla="*/ 115 h 10000"/>
                    <a:gd name="connsiteX78" fmla="*/ 2712 w 10000"/>
                    <a:gd name="connsiteY78" fmla="*/ 188 h 10000"/>
                    <a:gd name="connsiteX79" fmla="*/ 2845 w 10000"/>
                    <a:gd name="connsiteY79" fmla="*/ 274 h 10000"/>
                    <a:gd name="connsiteX80" fmla="*/ 2989 w 10000"/>
                    <a:gd name="connsiteY80" fmla="*/ 375 h 10000"/>
                    <a:gd name="connsiteX81" fmla="*/ 3112 w 10000"/>
                    <a:gd name="connsiteY81" fmla="*/ 461 h 10000"/>
                    <a:gd name="connsiteX82" fmla="*/ 3234 w 10000"/>
                    <a:gd name="connsiteY82" fmla="*/ 590 h 10000"/>
                    <a:gd name="connsiteX83" fmla="*/ 3367 w 10000"/>
                    <a:gd name="connsiteY83" fmla="*/ 720 h 10000"/>
                    <a:gd name="connsiteX84" fmla="*/ 3490 w 10000"/>
                    <a:gd name="connsiteY84" fmla="*/ 850 h 10000"/>
                    <a:gd name="connsiteX85" fmla="*/ 3726 w 10000"/>
                    <a:gd name="connsiteY85" fmla="*/ 1137 h 10000"/>
                    <a:gd name="connsiteX86" fmla="*/ 3941 w 10000"/>
                    <a:gd name="connsiteY86" fmla="*/ 1482 h 10000"/>
                    <a:gd name="connsiteX87" fmla="*/ 4145 w 10000"/>
                    <a:gd name="connsiteY87" fmla="*/ 1842 h 10000"/>
                    <a:gd name="connsiteX88" fmla="*/ 4340 w 10000"/>
                    <a:gd name="connsiteY88" fmla="*/ 2231 h 10000"/>
                    <a:gd name="connsiteX89" fmla="*/ 4534 w 10000"/>
                    <a:gd name="connsiteY89" fmla="*/ 2634 h 10000"/>
                    <a:gd name="connsiteX90" fmla="*/ 4708 w 10000"/>
                    <a:gd name="connsiteY90" fmla="*/ 3051 h 10000"/>
                    <a:gd name="connsiteX91" fmla="*/ 4893 w 10000"/>
                    <a:gd name="connsiteY91" fmla="*/ 3483 h 10000"/>
                    <a:gd name="connsiteX92" fmla="*/ 5056 w 10000"/>
                    <a:gd name="connsiteY92" fmla="*/ 3927 h 10000"/>
                    <a:gd name="connsiteX93" fmla="*/ 5363 w 10000"/>
                    <a:gd name="connsiteY93" fmla="*/ 4834 h 10000"/>
                    <a:gd name="connsiteX94" fmla="*/ 5967 w 10000"/>
                    <a:gd name="connsiteY94" fmla="*/ 6633 h 10000"/>
                    <a:gd name="connsiteX95" fmla="*/ 6254 w 10000"/>
                    <a:gd name="connsiteY95" fmla="*/ 7468 h 10000"/>
                    <a:gd name="connsiteX96" fmla="*/ 6407 w 10000"/>
                    <a:gd name="connsiteY96" fmla="*/ 7828 h 10000"/>
                    <a:gd name="connsiteX97" fmla="*/ 6551 w 10000"/>
                    <a:gd name="connsiteY97" fmla="*/ 8201 h 10000"/>
                    <a:gd name="connsiteX98" fmla="*/ 6714 w 10000"/>
                    <a:gd name="connsiteY98" fmla="*/ 8533 h 10000"/>
                    <a:gd name="connsiteX99" fmla="*/ 6868 w 10000"/>
                    <a:gd name="connsiteY99" fmla="*/ 8821 h 10000"/>
                    <a:gd name="connsiteX100" fmla="*/ 7021 w 10000"/>
                    <a:gd name="connsiteY100" fmla="*/ 9093 h 10000"/>
                    <a:gd name="connsiteX101" fmla="*/ 7195 w 10000"/>
                    <a:gd name="connsiteY101" fmla="*/ 9295 h 10000"/>
                    <a:gd name="connsiteX102" fmla="*/ 7288 w 10000"/>
                    <a:gd name="connsiteY102" fmla="*/ 9395 h 10000"/>
                    <a:gd name="connsiteX103" fmla="*/ 7369 w 10000"/>
                    <a:gd name="connsiteY103" fmla="*/ 9497 h 10000"/>
                    <a:gd name="connsiteX104" fmla="*/ 7462 w 10000"/>
                    <a:gd name="connsiteY104" fmla="*/ 9554 h 10000"/>
                    <a:gd name="connsiteX105" fmla="*/ 7554 w 10000"/>
                    <a:gd name="connsiteY105" fmla="*/ 9626 h 10000"/>
                    <a:gd name="connsiteX106" fmla="*/ 7646 w 10000"/>
                    <a:gd name="connsiteY106" fmla="*/ 9669 h 10000"/>
                    <a:gd name="connsiteX107" fmla="*/ 7748 w 10000"/>
                    <a:gd name="connsiteY107" fmla="*/ 9698 h 10000"/>
                    <a:gd name="connsiteX108" fmla="*/ 7851 w 10000"/>
                    <a:gd name="connsiteY108" fmla="*/ 9741 h 10000"/>
                    <a:gd name="connsiteX109" fmla="*/ 7943 w 10000"/>
                    <a:gd name="connsiteY109"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809 w 10000"/>
                    <a:gd name="connsiteY64" fmla="*/ 865 h 10000"/>
                    <a:gd name="connsiteX65" fmla="*/ 604 w 10000"/>
                    <a:gd name="connsiteY65" fmla="*/ 1224 h 10000"/>
                    <a:gd name="connsiteX66" fmla="*/ 491 w 10000"/>
                    <a:gd name="connsiteY66" fmla="*/ 1425 h 10000"/>
                    <a:gd name="connsiteX67" fmla="*/ 399 w 10000"/>
                    <a:gd name="connsiteY67" fmla="*/ 1627 h 10000"/>
                    <a:gd name="connsiteX68" fmla="*/ 194 w 10000"/>
                    <a:gd name="connsiteY68" fmla="*/ 2101 h 10000"/>
                    <a:gd name="connsiteX69" fmla="*/ 0 w 10000"/>
                    <a:gd name="connsiteY69" fmla="*/ 2591 h 10000"/>
                    <a:gd name="connsiteX70" fmla="*/ 10 w 10000"/>
                    <a:gd name="connsiteY70" fmla="*/ 907 h 10000"/>
                    <a:gd name="connsiteX71" fmla="*/ 205 w 10000"/>
                    <a:gd name="connsiteY71" fmla="*/ 691 h 10000"/>
                    <a:gd name="connsiteX72" fmla="*/ 399 w 10000"/>
                    <a:gd name="connsiteY72" fmla="*/ 504 h 10000"/>
                    <a:gd name="connsiteX73" fmla="*/ 604 w 10000"/>
                    <a:gd name="connsiteY73" fmla="*/ 317 h 10000"/>
                    <a:gd name="connsiteX74" fmla="*/ 2272 w 10000"/>
                    <a:gd name="connsiteY74" fmla="*/ 0 h 10000"/>
                    <a:gd name="connsiteX75" fmla="*/ 2426 w 10000"/>
                    <a:gd name="connsiteY75" fmla="*/ 43 h 10000"/>
                    <a:gd name="connsiteX76" fmla="*/ 2569 w 10000"/>
                    <a:gd name="connsiteY76" fmla="*/ 115 h 10000"/>
                    <a:gd name="connsiteX77" fmla="*/ 2712 w 10000"/>
                    <a:gd name="connsiteY77" fmla="*/ 188 h 10000"/>
                    <a:gd name="connsiteX78" fmla="*/ 2845 w 10000"/>
                    <a:gd name="connsiteY78" fmla="*/ 274 h 10000"/>
                    <a:gd name="connsiteX79" fmla="*/ 2989 w 10000"/>
                    <a:gd name="connsiteY79" fmla="*/ 375 h 10000"/>
                    <a:gd name="connsiteX80" fmla="*/ 3112 w 10000"/>
                    <a:gd name="connsiteY80" fmla="*/ 461 h 10000"/>
                    <a:gd name="connsiteX81" fmla="*/ 3234 w 10000"/>
                    <a:gd name="connsiteY81" fmla="*/ 590 h 10000"/>
                    <a:gd name="connsiteX82" fmla="*/ 3367 w 10000"/>
                    <a:gd name="connsiteY82" fmla="*/ 720 h 10000"/>
                    <a:gd name="connsiteX83" fmla="*/ 3490 w 10000"/>
                    <a:gd name="connsiteY83" fmla="*/ 850 h 10000"/>
                    <a:gd name="connsiteX84" fmla="*/ 3726 w 10000"/>
                    <a:gd name="connsiteY84" fmla="*/ 1137 h 10000"/>
                    <a:gd name="connsiteX85" fmla="*/ 3941 w 10000"/>
                    <a:gd name="connsiteY85" fmla="*/ 1482 h 10000"/>
                    <a:gd name="connsiteX86" fmla="*/ 4145 w 10000"/>
                    <a:gd name="connsiteY86" fmla="*/ 1842 h 10000"/>
                    <a:gd name="connsiteX87" fmla="*/ 4340 w 10000"/>
                    <a:gd name="connsiteY87" fmla="*/ 2231 h 10000"/>
                    <a:gd name="connsiteX88" fmla="*/ 4534 w 10000"/>
                    <a:gd name="connsiteY88" fmla="*/ 2634 h 10000"/>
                    <a:gd name="connsiteX89" fmla="*/ 4708 w 10000"/>
                    <a:gd name="connsiteY89" fmla="*/ 3051 h 10000"/>
                    <a:gd name="connsiteX90" fmla="*/ 4893 w 10000"/>
                    <a:gd name="connsiteY90" fmla="*/ 3483 h 10000"/>
                    <a:gd name="connsiteX91" fmla="*/ 5056 w 10000"/>
                    <a:gd name="connsiteY91" fmla="*/ 3927 h 10000"/>
                    <a:gd name="connsiteX92" fmla="*/ 5363 w 10000"/>
                    <a:gd name="connsiteY92" fmla="*/ 4834 h 10000"/>
                    <a:gd name="connsiteX93" fmla="*/ 5967 w 10000"/>
                    <a:gd name="connsiteY93" fmla="*/ 6633 h 10000"/>
                    <a:gd name="connsiteX94" fmla="*/ 6254 w 10000"/>
                    <a:gd name="connsiteY94" fmla="*/ 7468 h 10000"/>
                    <a:gd name="connsiteX95" fmla="*/ 6407 w 10000"/>
                    <a:gd name="connsiteY95" fmla="*/ 7828 h 10000"/>
                    <a:gd name="connsiteX96" fmla="*/ 6551 w 10000"/>
                    <a:gd name="connsiteY96" fmla="*/ 8201 h 10000"/>
                    <a:gd name="connsiteX97" fmla="*/ 6714 w 10000"/>
                    <a:gd name="connsiteY97" fmla="*/ 8533 h 10000"/>
                    <a:gd name="connsiteX98" fmla="*/ 6868 w 10000"/>
                    <a:gd name="connsiteY98" fmla="*/ 8821 h 10000"/>
                    <a:gd name="connsiteX99" fmla="*/ 7021 w 10000"/>
                    <a:gd name="connsiteY99" fmla="*/ 9093 h 10000"/>
                    <a:gd name="connsiteX100" fmla="*/ 7195 w 10000"/>
                    <a:gd name="connsiteY100" fmla="*/ 9295 h 10000"/>
                    <a:gd name="connsiteX101" fmla="*/ 7288 w 10000"/>
                    <a:gd name="connsiteY101" fmla="*/ 9395 h 10000"/>
                    <a:gd name="connsiteX102" fmla="*/ 7369 w 10000"/>
                    <a:gd name="connsiteY102" fmla="*/ 9497 h 10000"/>
                    <a:gd name="connsiteX103" fmla="*/ 7462 w 10000"/>
                    <a:gd name="connsiteY103" fmla="*/ 9554 h 10000"/>
                    <a:gd name="connsiteX104" fmla="*/ 7554 w 10000"/>
                    <a:gd name="connsiteY104" fmla="*/ 9626 h 10000"/>
                    <a:gd name="connsiteX105" fmla="*/ 7646 w 10000"/>
                    <a:gd name="connsiteY105" fmla="*/ 9669 h 10000"/>
                    <a:gd name="connsiteX106" fmla="*/ 7748 w 10000"/>
                    <a:gd name="connsiteY106" fmla="*/ 9698 h 10000"/>
                    <a:gd name="connsiteX107" fmla="*/ 7851 w 10000"/>
                    <a:gd name="connsiteY107" fmla="*/ 9741 h 10000"/>
                    <a:gd name="connsiteX108" fmla="*/ 7943 w 10000"/>
                    <a:gd name="connsiteY108"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399 w 10000"/>
                    <a:gd name="connsiteY71" fmla="*/ 504 h 10000"/>
                    <a:gd name="connsiteX72" fmla="*/ 604 w 10000"/>
                    <a:gd name="connsiteY72" fmla="*/ 317 h 10000"/>
                    <a:gd name="connsiteX73" fmla="*/ 2272 w 10000"/>
                    <a:gd name="connsiteY73" fmla="*/ 0 h 10000"/>
                    <a:gd name="connsiteX74" fmla="*/ 2426 w 10000"/>
                    <a:gd name="connsiteY74" fmla="*/ 43 h 10000"/>
                    <a:gd name="connsiteX75" fmla="*/ 2569 w 10000"/>
                    <a:gd name="connsiteY75" fmla="*/ 115 h 10000"/>
                    <a:gd name="connsiteX76" fmla="*/ 2712 w 10000"/>
                    <a:gd name="connsiteY76" fmla="*/ 188 h 10000"/>
                    <a:gd name="connsiteX77" fmla="*/ 2845 w 10000"/>
                    <a:gd name="connsiteY77" fmla="*/ 274 h 10000"/>
                    <a:gd name="connsiteX78" fmla="*/ 2989 w 10000"/>
                    <a:gd name="connsiteY78" fmla="*/ 375 h 10000"/>
                    <a:gd name="connsiteX79" fmla="*/ 3112 w 10000"/>
                    <a:gd name="connsiteY79" fmla="*/ 461 h 10000"/>
                    <a:gd name="connsiteX80" fmla="*/ 3234 w 10000"/>
                    <a:gd name="connsiteY80" fmla="*/ 590 h 10000"/>
                    <a:gd name="connsiteX81" fmla="*/ 3367 w 10000"/>
                    <a:gd name="connsiteY81" fmla="*/ 720 h 10000"/>
                    <a:gd name="connsiteX82" fmla="*/ 3490 w 10000"/>
                    <a:gd name="connsiteY82" fmla="*/ 850 h 10000"/>
                    <a:gd name="connsiteX83" fmla="*/ 3726 w 10000"/>
                    <a:gd name="connsiteY83" fmla="*/ 1137 h 10000"/>
                    <a:gd name="connsiteX84" fmla="*/ 3941 w 10000"/>
                    <a:gd name="connsiteY84" fmla="*/ 1482 h 10000"/>
                    <a:gd name="connsiteX85" fmla="*/ 4145 w 10000"/>
                    <a:gd name="connsiteY85" fmla="*/ 1842 h 10000"/>
                    <a:gd name="connsiteX86" fmla="*/ 4340 w 10000"/>
                    <a:gd name="connsiteY86" fmla="*/ 2231 h 10000"/>
                    <a:gd name="connsiteX87" fmla="*/ 4534 w 10000"/>
                    <a:gd name="connsiteY87" fmla="*/ 2634 h 10000"/>
                    <a:gd name="connsiteX88" fmla="*/ 4708 w 10000"/>
                    <a:gd name="connsiteY88" fmla="*/ 3051 h 10000"/>
                    <a:gd name="connsiteX89" fmla="*/ 4893 w 10000"/>
                    <a:gd name="connsiteY89" fmla="*/ 3483 h 10000"/>
                    <a:gd name="connsiteX90" fmla="*/ 5056 w 10000"/>
                    <a:gd name="connsiteY90" fmla="*/ 3927 h 10000"/>
                    <a:gd name="connsiteX91" fmla="*/ 5363 w 10000"/>
                    <a:gd name="connsiteY91" fmla="*/ 4834 h 10000"/>
                    <a:gd name="connsiteX92" fmla="*/ 5967 w 10000"/>
                    <a:gd name="connsiteY92" fmla="*/ 6633 h 10000"/>
                    <a:gd name="connsiteX93" fmla="*/ 6254 w 10000"/>
                    <a:gd name="connsiteY93" fmla="*/ 7468 h 10000"/>
                    <a:gd name="connsiteX94" fmla="*/ 6407 w 10000"/>
                    <a:gd name="connsiteY94" fmla="*/ 7828 h 10000"/>
                    <a:gd name="connsiteX95" fmla="*/ 6551 w 10000"/>
                    <a:gd name="connsiteY95" fmla="*/ 8201 h 10000"/>
                    <a:gd name="connsiteX96" fmla="*/ 6714 w 10000"/>
                    <a:gd name="connsiteY96" fmla="*/ 8533 h 10000"/>
                    <a:gd name="connsiteX97" fmla="*/ 6868 w 10000"/>
                    <a:gd name="connsiteY97" fmla="*/ 8821 h 10000"/>
                    <a:gd name="connsiteX98" fmla="*/ 7021 w 10000"/>
                    <a:gd name="connsiteY98" fmla="*/ 9093 h 10000"/>
                    <a:gd name="connsiteX99" fmla="*/ 7195 w 10000"/>
                    <a:gd name="connsiteY99" fmla="*/ 9295 h 10000"/>
                    <a:gd name="connsiteX100" fmla="*/ 7288 w 10000"/>
                    <a:gd name="connsiteY100" fmla="*/ 9395 h 10000"/>
                    <a:gd name="connsiteX101" fmla="*/ 7369 w 10000"/>
                    <a:gd name="connsiteY101" fmla="*/ 9497 h 10000"/>
                    <a:gd name="connsiteX102" fmla="*/ 7462 w 10000"/>
                    <a:gd name="connsiteY102" fmla="*/ 9554 h 10000"/>
                    <a:gd name="connsiteX103" fmla="*/ 7554 w 10000"/>
                    <a:gd name="connsiteY103" fmla="*/ 9626 h 10000"/>
                    <a:gd name="connsiteX104" fmla="*/ 7646 w 10000"/>
                    <a:gd name="connsiteY104" fmla="*/ 9669 h 10000"/>
                    <a:gd name="connsiteX105" fmla="*/ 7748 w 10000"/>
                    <a:gd name="connsiteY105" fmla="*/ 9698 h 10000"/>
                    <a:gd name="connsiteX106" fmla="*/ 7851 w 10000"/>
                    <a:gd name="connsiteY106" fmla="*/ 9741 h 10000"/>
                    <a:gd name="connsiteX107" fmla="*/ 7943 w 10000"/>
                    <a:gd name="connsiteY107"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399 w 10000"/>
                    <a:gd name="connsiteY71" fmla="*/ 504 h 10000"/>
                    <a:gd name="connsiteX72" fmla="*/ 2272 w 10000"/>
                    <a:gd name="connsiteY72" fmla="*/ 0 h 10000"/>
                    <a:gd name="connsiteX73" fmla="*/ 2426 w 10000"/>
                    <a:gd name="connsiteY73" fmla="*/ 43 h 10000"/>
                    <a:gd name="connsiteX74" fmla="*/ 2569 w 10000"/>
                    <a:gd name="connsiteY74" fmla="*/ 115 h 10000"/>
                    <a:gd name="connsiteX75" fmla="*/ 2712 w 10000"/>
                    <a:gd name="connsiteY75" fmla="*/ 188 h 10000"/>
                    <a:gd name="connsiteX76" fmla="*/ 2845 w 10000"/>
                    <a:gd name="connsiteY76" fmla="*/ 274 h 10000"/>
                    <a:gd name="connsiteX77" fmla="*/ 2989 w 10000"/>
                    <a:gd name="connsiteY77" fmla="*/ 375 h 10000"/>
                    <a:gd name="connsiteX78" fmla="*/ 3112 w 10000"/>
                    <a:gd name="connsiteY78" fmla="*/ 461 h 10000"/>
                    <a:gd name="connsiteX79" fmla="*/ 3234 w 10000"/>
                    <a:gd name="connsiteY79" fmla="*/ 590 h 10000"/>
                    <a:gd name="connsiteX80" fmla="*/ 3367 w 10000"/>
                    <a:gd name="connsiteY80" fmla="*/ 720 h 10000"/>
                    <a:gd name="connsiteX81" fmla="*/ 3490 w 10000"/>
                    <a:gd name="connsiteY81" fmla="*/ 850 h 10000"/>
                    <a:gd name="connsiteX82" fmla="*/ 3726 w 10000"/>
                    <a:gd name="connsiteY82" fmla="*/ 1137 h 10000"/>
                    <a:gd name="connsiteX83" fmla="*/ 3941 w 10000"/>
                    <a:gd name="connsiteY83" fmla="*/ 1482 h 10000"/>
                    <a:gd name="connsiteX84" fmla="*/ 4145 w 10000"/>
                    <a:gd name="connsiteY84" fmla="*/ 1842 h 10000"/>
                    <a:gd name="connsiteX85" fmla="*/ 4340 w 10000"/>
                    <a:gd name="connsiteY85" fmla="*/ 2231 h 10000"/>
                    <a:gd name="connsiteX86" fmla="*/ 4534 w 10000"/>
                    <a:gd name="connsiteY86" fmla="*/ 2634 h 10000"/>
                    <a:gd name="connsiteX87" fmla="*/ 4708 w 10000"/>
                    <a:gd name="connsiteY87" fmla="*/ 3051 h 10000"/>
                    <a:gd name="connsiteX88" fmla="*/ 4893 w 10000"/>
                    <a:gd name="connsiteY88" fmla="*/ 3483 h 10000"/>
                    <a:gd name="connsiteX89" fmla="*/ 5056 w 10000"/>
                    <a:gd name="connsiteY89" fmla="*/ 3927 h 10000"/>
                    <a:gd name="connsiteX90" fmla="*/ 5363 w 10000"/>
                    <a:gd name="connsiteY90" fmla="*/ 4834 h 10000"/>
                    <a:gd name="connsiteX91" fmla="*/ 5967 w 10000"/>
                    <a:gd name="connsiteY91" fmla="*/ 6633 h 10000"/>
                    <a:gd name="connsiteX92" fmla="*/ 6254 w 10000"/>
                    <a:gd name="connsiteY92" fmla="*/ 7468 h 10000"/>
                    <a:gd name="connsiteX93" fmla="*/ 6407 w 10000"/>
                    <a:gd name="connsiteY93" fmla="*/ 7828 h 10000"/>
                    <a:gd name="connsiteX94" fmla="*/ 6551 w 10000"/>
                    <a:gd name="connsiteY94" fmla="*/ 8201 h 10000"/>
                    <a:gd name="connsiteX95" fmla="*/ 6714 w 10000"/>
                    <a:gd name="connsiteY95" fmla="*/ 8533 h 10000"/>
                    <a:gd name="connsiteX96" fmla="*/ 6868 w 10000"/>
                    <a:gd name="connsiteY96" fmla="*/ 8821 h 10000"/>
                    <a:gd name="connsiteX97" fmla="*/ 7021 w 10000"/>
                    <a:gd name="connsiteY97" fmla="*/ 9093 h 10000"/>
                    <a:gd name="connsiteX98" fmla="*/ 7195 w 10000"/>
                    <a:gd name="connsiteY98" fmla="*/ 9295 h 10000"/>
                    <a:gd name="connsiteX99" fmla="*/ 7288 w 10000"/>
                    <a:gd name="connsiteY99" fmla="*/ 9395 h 10000"/>
                    <a:gd name="connsiteX100" fmla="*/ 7369 w 10000"/>
                    <a:gd name="connsiteY100" fmla="*/ 9497 h 10000"/>
                    <a:gd name="connsiteX101" fmla="*/ 7462 w 10000"/>
                    <a:gd name="connsiteY101" fmla="*/ 9554 h 10000"/>
                    <a:gd name="connsiteX102" fmla="*/ 7554 w 10000"/>
                    <a:gd name="connsiteY102" fmla="*/ 9626 h 10000"/>
                    <a:gd name="connsiteX103" fmla="*/ 7646 w 10000"/>
                    <a:gd name="connsiteY103" fmla="*/ 9669 h 10000"/>
                    <a:gd name="connsiteX104" fmla="*/ 7748 w 10000"/>
                    <a:gd name="connsiteY104" fmla="*/ 9698 h 10000"/>
                    <a:gd name="connsiteX105" fmla="*/ 7851 w 10000"/>
                    <a:gd name="connsiteY105" fmla="*/ 9741 h 10000"/>
                    <a:gd name="connsiteX106" fmla="*/ 7943 w 10000"/>
                    <a:gd name="connsiteY106"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604 w 10000"/>
                    <a:gd name="connsiteY64" fmla="*/ 1224 h 10000"/>
                    <a:gd name="connsiteX65" fmla="*/ 491 w 10000"/>
                    <a:gd name="connsiteY65" fmla="*/ 1425 h 10000"/>
                    <a:gd name="connsiteX66" fmla="*/ 399 w 10000"/>
                    <a:gd name="connsiteY66" fmla="*/ 1627 h 10000"/>
                    <a:gd name="connsiteX67" fmla="*/ 194 w 10000"/>
                    <a:gd name="connsiteY67" fmla="*/ 2101 h 10000"/>
                    <a:gd name="connsiteX68" fmla="*/ 0 w 10000"/>
                    <a:gd name="connsiteY68" fmla="*/ 2591 h 10000"/>
                    <a:gd name="connsiteX69" fmla="*/ 10 w 10000"/>
                    <a:gd name="connsiteY69" fmla="*/ 907 h 10000"/>
                    <a:gd name="connsiteX70" fmla="*/ 205 w 10000"/>
                    <a:gd name="connsiteY70" fmla="*/ 691 h 10000"/>
                    <a:gd name="connsiteX71" fmla="*/ 2272 w 10000"/>
                    <a:gd name="connsiteY71" fmla="*/ 0 h 10000"/>
                    <a:gd name="connsiteX72" fmla="*/ 2426 w 10000"/>
                    <a:gd name="connsiteY72" fmla="*/ 43 h 10000"/>
                    <a:gd name="connsiteX73" fmla="*/ 2569 w 10000"/>
                    <a:gd name="connsiteY73" fmla="*/ 115 h 10000"/>
                    <a:gd name="connsiteX74" fmla="*/ 2712 w 10000"/>
                    <a:gd name="connsiteY74" fmla="*/ 188 h 10000"/>
                    <a:gd name="connsiteX75" fmla="*/ 2845 w 10000"/>
                    <a:gd name="connsiteY75" fmla="*/ 274 h 10000"/>
                    <a:gd name="connsiteX76" fmla="*/ 2989 w 10000"/>
                    <a:gd name="connsiteY76" fmla="*/ 375 h 10000"/>
                    <a:gd name="connsiteX77" fmla="*/ 3112 w 10000"/>
                    <a:gd name="connsiteY77" fmla="*/ 461 h 10000"/>
                    <a:gd name="connsiteX78" fmla="*/ 3234 w 10000"/>
                    <a:gd name="connsiteY78" fmla="*/ 590 h 10000"/>
                    <a:gd name="connsiteX79" fmla="*/ 3367 w 10000"/>
                    <a:gd name="connsiteY79" fmla="*/ 720 h 10000"/>
                    <a:gd name="connsiteX80" fmla="*/ 3490 w 10000"/>
                    <a:gd name="connsiteY80" fmla="*/ 850 h 10000"/>
                    <a:gd name="connsiteX81" fmla="*/ 3726 w 10000"/>
                    <a:gd name="connsiteY81" fmla="*/ 1137 h 10000"/>
                    <a:gd name="connsiteX82" fmla="*/ 3941 w 10000"/>
                    <a:gd name="connsiteY82" fmla="*/ 1482 h 10000"/>
                    <a:gd name="connsiteX83" fmla="*/ 4145 w 10000"/>
                    <a:gd name="connsiteY83" fmla="*/ 1842 h 10000"/>
                    <a:gd name="connsiteX84" fmla="*/ 4340 w 10000"/>
                    <a:gd name="connsiteY84" fmla="*/ 2231 h 10000"/>
                    <a:gd name="connsiteX85" fmla="*/ 4534 w 10000"/>
                    <a:gd name="connsiteY85" fmla="*/ 2634 h 10000"/>
                    <a:gd name="connsiteX86" fmla="*/ 4708 w 10000"/>
                    <a:gd name="connsiteY86" fmla="*/ 3051 h 10000"/>
                    <a:gd name="connsiteX87" fmla="*/ 4893 w 10000"/>
                    <a:gd name="connsiteY87" fmla="*/ 3483 h 10000"/>
                    <a:gd name="connsiteX88" fmla="*/ 5056 w 10000"/>
                    <a:gd name="connsiteY88" fmla="*/ 3927 h 10000"/>
                    <a:gd name="connsiteX89" fmla="*/ 5363 w 10000"/>
                    <a:gd name="connsiteY89" fmla="*/ 4834 h 10000"/>
                    <a:gd name="connsiteX90" fmla="*/ 5967 w 10000"/>
                    <a:gd name="connsiteY90" fmla="*/ 6633 h 10000"/>
                    <a:gd name="connsiteX91" fmla="*/ 6254 w 10000"/>
                    <a:gd name="connsiteY91" fmla="*/ 7468 h 10000"/>
                    <a:gd name="connsiteX92" fmla="*/ 6407 w 10000"/>
                    <a:gd name="connsiteY92" fmla="*/ 7828 h 10000"/>
                    <a:gd name="connsiteX93" fmla="*/ 6551 w 10000"/>
                    <a:gd name="connsiteY93" fmla="*/ 8201 h 10000"/>
                    <a:gd name="connsiteX94" fmla="*/ 6714 w 10000"/>
                    <a:gd name="connsiteY94" fmla="*/ 8533 h 10000"/>
                    <a:gd name="connsiteX95" fmla="*/ 6868 w 10000"/>
                    <a:gd name="connsiteY95" fmla="*/ 8821 h 10000"/>
                    <a:gd name="connsiteX96" fmla="*/ 7021 w 10000"/>
                    <a:gd name="connsiteY96" fmla="*/ 9093 h 10000"/>
                    <a:gd name="connsiteX97" fmla="*/ 7195 w 10000"/>
                    <a:gd name="connsiteY97" fmla="*/ 9295 h 10000"/>
                    <a:gd name="connsiteX98" fmla="*/ 7288 w 10000"/>
                    <a:gd name="connsiteY98" fmla="*/ 9395 h 10000"/>
                    <a:gd name="connsiteX99" fmla="*/ 7369 w 10000"/>
                    <a:gd name="connsiteY99" fmla="*/ 9497 h 10000"/>
                    <a:gd name="connsiteX100" fmla="*/ 7462 w 10000"/>
                    <a:gd name="connsiteY100" fmla="*/ 9554 h 10000"/>
                    <a:gd name="connsiteX101" fmla="*/ 7554 w 10000"/>
                    <a:gd name="connsiteY101" fmla="*/ 9626 h 10000"/>
                    <a:gd name="connsiteX102" fmla="*/ 7646 w 10000"/>
                    <a:gd name="connsiteY102" fmla="*/ 9669 h 10000"/>
                    <a:gd name="connsiteX103" fmla="*/ 7748 w 10000"/>
                    <a:gd name="connsiteY103" fmla="*/ 9698 h 10000"/>
                    <a:gd name="connsiteX104" fmla="*/ 7851 w 10000"/>
                    <a:gd name="connsiteY104" fmla="*/ 9741 h 10000"/>
                    <a:gd name="connsiteX105" fmla="*/ 7943 w 10000"/>
                    <a:gd name="connsiteY105"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491 w 10000"/>
                    <a:gd name="connsiteY64" fmla="*/ 1425 h 10000"/>
                    <a:gd name="connsiteX65" fmla="*/ 399 w 10000"/>
                    <a:gd name="connsiteY65" fmla="*/ 1627 h 10000"/>
                    <a:gd name="connsiteX66" fmla="*/ 194 w 10000"/>
                    <a:gd name="connsiteY66" fmla="*/ 2101 h 10000"/>
                    <a:gd name="connsiteX67" fmla="*/ 0 w 10000"/>
                    <a:gd name="connsiteY67" fmla="*/ 2591 h 10000"/>
                    <a:gd name="connsiteX68" fmla="*/ 10 w 10000"/>
                    <a:gd name="connsiteY68" fmla="*/ 907 h 10000"/>
                    <a:gd name="connsiteX69" fmla="*/ 205 w 10000"/>
                    <a:gd name="connsiteY69" fmla="*/ 691 h 10000"/>
                    <a:gd name="connsiteX70" fmla="*/ 2272 w 10000"/>
                    <a:gd name="connsiteY70" fmla="*/ 0 h 10000"/>
                    <a:gd name="connsiteX71" fmla="*/ 2426 w 10000"/>
                    <a:gd name="connsiteY71" fmla="*/ 43 h 10000"/>
                    <a:gd name="connsiteX72" fmla="*/ 2569 w 10000"/>
                    <a:gd name="connsiteY72" fmla="*/ 115 h 10000"/>
                    <a:gd name="connsiteX73" fmla="*/ 2712 w 10000"/>
                    <a:gd name="connsiteY73" fmla="*/ 188 h 10000"/>
                    <a:gd name="connsiteX74" fmla="*/ 2845 w 10000"/>
                    <a:gd name="connsiteY74" fmla="*/ 274 h 10000"/>
                    <a:gd name="connsiteX75" fmla="*/ 2989 w 10000"/>
                    <a:gd name="connsiteY75" fmla="*/ 375 h 10000"/>
                    <a:gd name="connsiteX76" fmla="*/ 3112 w 10000"/>
                    <a:gd name="connsiteY76" fmla="*/ 461 h 10000"/>
                    <a:gd name="connsiteX77" fmla="*/ 3234 w 10000"/>
                    <a:gd name="connsiteY77" fmla="*/ 590 h 10000"/>
                    <a:gd name="connsiteX78" fmla="*/ 3367 w 10000"/>
                    <a:gd name="connsiteY78" fmla="*/ 720 h 10000"/>
                    <a:gd name="connsiteX79" fmla="*/ 3490 w 10000"/>
                    <a:gd name="connsiteY79" fmla="*/ 850 h 10000"/>
                    <a:gd name="connsiteX80" fmla="*/ 3726 w 10000"/>
                    <a:gd name="connsiteY80" fmla="*/ 1137 h 10000"/>
                    <a:gd name="connsiteX81" fmla="*/ 3941 w 10000"/>
                    <a:gd name="connsiteY81" fmla="*/ 1482 h 10000"/>
                    <a:gd name="connsiteX82" fmla="*/ 4145 w 10000"/>
                    <a:gd name="connsiteY82" fmla="*/ 1842 h 10000"/>
                    <a:gd name="connsiteX83" fmla="*/ 4340 w 10000"/>
                    <a:gd name="connsiteY83" fmla="*/ 2231 h 10000"/>
                    <a:gd name="connsiteX84" fmla="*/ 4534 w 10000"/>
                    <a:gd name="connsiteY84" fmla="*/ 2634 h 10000"/>
                    <a:gd name="connsiteX85" fmla="*/ 4708 w 10000"/>
                    <a:gd name="connsiteY85" fmla="*/ 3051 h 10000"/>
                    <a:gd name="connsiteX86" fmla="*/ 4893 w 10000"/>
                    <a:gd name="connsiteY86" fmla="*/ 3483 h 10000"/>
                    <a:gd name="connsiteX87" fmla="*/ 5056 w 10000"/>
                    <a:gd name="connsiteY87" fmla="*/ 3927 h 10000"/>
                    <a:gd name="connsiteX88" fmla="*/ 5363 w 10000"/>
                    <a:gd name="connsiteY88" fmla="*/ 4834 h 10000"/>
                    <a:gd name="connsiteX89" fmla="*/ 5967 w 10000"/>
                    <a:gd name="connsiteY89" fmla="*/ 6633 h 10000"/>
                    <a:gd name="connsiteX90" fmla="*/ 6254 w 10000"/>
                    <a:gd name="connsiteY90" fmla="*/ 7468 h 10000"/>
                    <a:gd name="connsiteX91" fmla="*/ 6407 w 10000"/>
                    <a:gd name="connsiteY91" fmla="*/ 7828 h 10000"/>
                    <a:gd name="connsiteX92" fmla="*/ 6551 w 10000"/>
                    <a:gd name="connsiteY92" fmla="*/ 8201 h 10000"/>
                    <a:gd name="connsiteX93" fmla="*/ 6714 w 10000"/>
                    <a:gd name="connsiteY93" fmla="*/ 8533 h 10000"/>
                    <a:gd name="connsiteX94" fmla="*/ 6868 w 10000"/>
                    <a:gd name="connsiteY94" fmla="*/ 8821 h 10000"/>
                    <a:gd name="connsiteX95" fmla="*/ 7021 w 10000"/>
                    <a:gd name="connsiteY95" fmla="*/ 9093 h 10000"/>
                    <a:gd name="connsiteX96" fmla="*/ 7195 w 10000"/>
                    <a:gd name="connsiteY96" fmla="*/ 9295 h 10000"/>
                    <a:gd name="connsiteX97" fmla="*/ 7288 w 10000"/>
                    <a:gd name="connsiteY97" fmla="*/ 9395 h 10000"/>
                    <a:gd name="connsiteX98" fmla="*/ 7369 w 10000"/>
                    <a:gd name="connsiteY98" fmla="*/ 9497 h 10000"/>
                    <a:gd name="connsiteX99" fmla="*/ 7462 w 10000"/>
                    <a:gd name="connsiteY99" fmla="*/ 9554 h 10000"/>
                    <a:gd name="connsiteX100" fmla="*/ 7554 w 10000"/>
                    <a:gd name="connsiteY100" fmla="*/ 9626 h 10000"/>
                    <a:gd name="connsiteX101" fmla="*/ 7646 w 10000"/>
                    <a:gd name="connsiteY101" fmla="*/ 9669 h 10000"/>
                    <a:gd name="connsiteX102" fmla="*/ 7748 w 10000"/>
                    <a:gd name="connsiteY102" fmla="*/ 9698 h 10000"/>
                    <a:gd name="connsiteX103" fmla="*/ 7851 w 10000"/>
                    <a:gd name="connsiteY103" fmla="*/ 9741 h 10000"/>
                    <a:gd name="connsiteX104" fmla="*/ 7943 w 10000"/>
                    <a:gd name="connsiteY104"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491 w 10000"/>
                    <a:gd name="connsiteY64" fmla="*/ 1425 h 10000"/>
                    <a:gd name="connsiteX65" fmla="*/ 194 w 10000"/>
                    <a:gd name="connsiteY65" fmla="*/ 2101 h 10000"/>
                    <a:gd name="connsiteX66" fmla="*/ 0 w 10000"/>
                    <a:gd name="connsiteY66" fmla="*/ 2591 h 10000"/>
                    <a:gd name="connsiteX67" fmla="*/ 10 w 10000"/>
                    <a:gd name="connsiteY67" fmla="*/ 907 h 10000"/>
                    <a:gd name="connsiteX68" fmla="*/ 205 w 10000"/>
                    <a:gd name="connsiteY68" fmla="*/ 691 h 10000"/>
                    <a:gd name="connsiteX69" fmla="*/ 2272 w 10000"/>
                    <a:gd name="connsiteY69" fmla="*/ 0 h 10000"/>
                    <a:gd name="connsiteX70" fmla="*/ 2426 w 10000"/>
                    <a:gd name="connsiteY70" fmla="*/ 43 h 10000"/>
                    <a:gd name="connsiteX71" fmla="*/ 2569 w 10000"/>
                    <a:gd name="connsiteY71" fmla="*/ 115 h 10000"/>
                    <a:gd name="connsiteX72" fmla="*/ 2712 w 10000"/>
                    <a:gd name="connsiteY72" fmla="*/ 188 h 10000"/>
                    <a:gd name="connsiteX73" fmla="*/ 2845 w 10000"/>
                    <a:gd name="connsiteY73" fmla="*/ 274 h 10000"/>
                    <a:gd name="connsiteX74" fmla="*/ 2989 w 10000"/>
                    <a:gd name="connsiteY74" fmla="*/ 375 h 10000"/>
                    <a:gd name="connsiteX75" fmla="*/ 3112 w 10000"/>
                    <a:gd name="connsiteY75" fmla="*/ 461 h 10000"/>
                    <a:gd name="connsiteX76" fmla="*/ 3234 w 10000"/>
                    <a:gd name="connsiteY76" fmla="*/ 590 h 10000"/>
                    <a:gd name="connsiteX77" fmla="*/ 3367 w 10000"/>
                    <a:gd name="connsiteY77" fmla="*/ 720 h 10000"/>
                    <a:gd name="connsiteX78" fmla="*/ 3490 w 10000"/>
                    <a:gd name="connsiteY78" fmla="*/ 850 h 10000"/>
                    <a:gd name="connsiteX79" fmla="*/ 3726 w 10000"/>
                    <a:gd name="connsiteY79" fmla="*/ 1137 h 10000"/>
                    <a:gd name="connsiteX80" fmla="*/ 3941 w 10000"/>
                    <a:gd name="connsiteY80" fmla="*/ 1482 h 10000"/>
                    <a:gd name="connsiteX81" fmla="*/ 4145 w 10000"/>
                    <a:gd name="connsiteY81" fmla="*/ 1842 h 10000"/>
                    <a:gd name="connsiteX82" fmla="*/ 4340 w 10000"/>
                    <a:gd name="connsiteY82" fmla="*/ 2231 h 10000"/>
                    <a:gd name="connsiteX83" fmla="*/ 4534 w 10000"/>
                    <a:gd name="connsiteY83" fmla="*/ 2634 h 10000"/>
                    <a:gd name="connsiteX84" fmla="*/ 4708 w 10000"/>
                    <a:gd name="connsiteY84" fmla="*/ 3051 h 10000"/>
                    <a:gd name="connsiteX85" fmla="*/ 4893 w 10000"/>
                    <a:gd name="connsiteY85" fmla="*/ 3483 h 10000"/>
                    <a:gd name="connsiteX86" fmla="*/ 5056 w 10000"/>
                    <a:gd name="connsiteY86" fmla="*/ 3927 h 10000"/>
                    <a:gd name="connsiteX87" fmla="*/ 5363 w 10000"/>
                    <a:gd name="connsiteY87" fmla="*/ 4834 h 10000"/>
                    <a:gd name="connsiteX88" fmla="*/ 5967 w 10000"/>
                    <a:gd name="connsiteY88" fmla="*/ 6633 h 10000"/>
                    <a:gd name="connsiteX89" fmla="*/ 6254 w 10000"/>
                    <a:gd name="connsiteY89" fmla="*/ 7468 h 10000"/>
                    <a:gd name="connsiteX90" fmla="*/ 6407 w 10000"/>
                    <a:gd name="connsiteY90" fmla="*/ 7828 h 10000"/>
                    <a:gd name="connsiteX91" fmla="*/ 6551 w 10000"/>
                    <a:gd name="connsiteY91" fmla="*/ 8201 h 10000"/>
                    <a:gd name="connsiteX92" fmla="*/ 6714 w 10000"/>
                    <a:gd name="connsiteY92" fmla="*/ 8533 h 10000"/>
                    <a:gd name="connsiteX93" fmla="*/ 6868 w 10000"/>
                    <a:gd name="connsiteY93" fmla="*/ 8821 h 10000"/>
                    <a:gd name="connsiteX94" fmla="*/ 7021 w 10000"/>
                    <a:gd name="connsiteY94" fmla="*/ 9093 h 10000"/>
                    <a:gd name="connsiteX95" fmla="*/ 7195 w 10000"/>
                    <a:gd name="connsiteY95" fmla="*/ 9295 h 10000"/>
                    <a:gd name="connsiteX96" fmla="*/ 7288 w 10000"/>
                    <a:gd name="connsiteY96" fmla="*/ 9395 h 10000"/>
                    <a:gd name="connsiteX97" fmla="*/ 7369 w 10000"/>
                    <a:gd name="connsiteY97" fmla="*/ 9497 h 10000"/>
                    <a:gd name="connsiteX98" fmla="*/ 7462 w 10000"/>
                    <a:gd name="connsiteY98" fmla="*/ 9554 h 10000"/>
                    <a:gd name="connsiteX99" fmla="*/ 7554 w 10000"/>
                    <a:gd name="connsiteY99" fmla="*/ 9626 h 10000"/>
                    <a:gd name="connsiteX100" fmla="*/ 7646 w 10000"/>
                    <a:gd name="connsiteY100" fmla="*/ 9669 h 10000"/>
                    <a:gd name="connsiteX101" fmla="*/ 7748 w 10000"/>
                    <a:gd name="connsiteY101" fmla="*/ 9698 h 10000"/>
                    <a:gd name="connsiteX102" fmla="*/ 7851 w 10000"/>
                    <a:gd name="connsiteY102" fmla="*/ 9741 h 10000"/>
                    <a:gd name="connsiteX103" fmla="*/ 7943 w 10000"/>
                    <a:gd name="connsiteY103"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94 w 10000"/>
                    <a:gd name="connsiteY64" fmla="*/ 2101 h 10000"/>
                    <a:gd name="connsiteX65" fmla="*/ 0 w 10000"/>
                    <a:gd name="connsiteY65" fmla="*/ 2591 h 10000"/>
                    <a:gd name="connsiteX66" fmla="*/ 10 w 10000"/>
                    <a:gd name="connsiteY66" fmla="*/ 907 h 10000"/>
                    <a:gd name="connsiteX67" fmla="*/ 205 w 10000"/>
                    <a:gd name="connsiteY67" fmla="*/ 691 h 10000"/>
                    <a:gd name="connsiteX68" fmla="*/ 2272 w 10000"/>
                    <a:gd name="connsiteY68" fmla="*/ 0 h 10000"/>
                    <a:gd name="connsiteX69" fmla="*/ 2426 w 10000"/>
                    <a:gd name="connsiteY69" fmla="*/ 43 h 10000"/>
                    <a:gd name="connsiteX70" fmla="*/ 2569 w 10000"/>
                    <a:gd name="connsiteY70" fmla="*/ 115 h 10000"/>
                    <a:gd name="connsiteX71" fmla="*/ 2712 w 10000"/>
                    <a:gd name="connsiteY71" fmla="*/ 188 h 10000"/>
                    <a:gd name="connsiteX72" fmla="*/ 2845 w 10000"/>
                    <a:gd name="connsiteY72" fmla="*/ 274 h 10000"/>
                    <a:gd name="connsiteX73" fmla="*/ 2989 w 10000"/>
                    <a:gd name="connsiteY73" fmla="*/ 375 h 10000"/>
                    <a:gd name="connsiteX74" fmla="*/ 3112 w 10000"/>
                    <a:gd name="connsiteY74" fmla="*/ 461 h 10000"/>
                    <a:gd name="connsiteX75" fmla="*/ 3234 w 10000"/>
                    <a:gd name="connsiteY75" fmla="*/ 590 h 10000"/>
                    <a:gd name="connsiteX76" fmla="*/ 3367 w 10000"/>
                    <a:gd name="connsiteY76" fmla="*/ 720 h 10000"/>
                    <a:gd name="connsiteX77" fmla="*/ 3490 w 10000"/>
                    <a:gd name="connsiteY77" fmla="*/ 850 h 10000"/>
                    <a:gd name="connsiteX78" fmla="*/ 3726 w 10000"/>
                    <a:gd name="connsiteY78" fmla="*/ 1137 h 10000"/>
                    <a:gd name="connsiteX79" fmla="*/ 3941 w 10000"/>
                    <a:gd name="connsiteY79" fmla="*/ 1482 h 10000"/>
                    <a:gd name="connsiteX80" fmla="*/ 4145 w 10000"/>
                    <a:gd name="connsiteY80" fmla="*/ 1842 h 10000"/>
                    <a:gd name="connsiteX81" fmla="*/ 4340 w 10000"/>
                    <a:gd name="connsiteY81" fmla="*/ 2231 h 10000"/>
                    <a:gd name="connsiteX82" fmla="*/ 4534 w 10000"/>
                    <a:gd name="connsiteY82" fmla="*/ 2634 h 10000"/>
                    <a:gd name="connsiteX83" fmla="*/ 4708 w 10000"/>
                    <a:gd name="connsiteY83" fmla="*/ 3051 h 10000"/>
                    <a:gd name="connsiteX84" fmla="*/ 4893 w 10000"/>
                    <a:gd name="connsiteY84" fmla="*/ 3483 h 10000"/>
                    <a:gd name="connsiteX85" fmla="*/ 5056 w 10000"/>
                    <a:gd name="connsiteY85" fmla="*/ 3927 h 10000"/>
                    <a:gd name="connsiteX86" fmla="*/ 5363 w 10000"/>
                    <a:gd name="connsiteY86" fmla="*/ 4834 h 10000"/>
                    <a:gd name="connsiteX87" fmla="*/ 5967 w 10000"/>
                    <a:gd name="connsiteY87" fmla="*/ 6633 h 10000"/>
                    <a:gd name="connsiteX88" fmla="*/ 6254 w 10000"/>
                    <a:gd name="connsiteY88" fmla="*/ 7468 h 10000"/>
                    <a:gd name="connsiteX89" fmla="*/ 6407 w 10000"/>
                    <a:gd name="connsiteY89" fmla="*/ 7828 h 10000"/>
                    <a:gd name="connsiteX90" fmla="*/ 6551 w 10000"/>
                    <a:gd name="connsiteY90" fmla="*/ 8201 h 10000"/>
                    <a:gd name="connsiteX91" fmla="*/ 6714 w 10000"/>
                    <a:gd name="connsiteY91" fmla="*/ 8533 h 10000"/>
                    <a:gd name="connsiteX92" fmla="*/ 6868 w 10000"/>
                    <a:gd name="connsiteY92" fmla="*/ 8821 h 10000"/>
                    <a:gd name="connsiteX93" fmla="*/ 7021 w 10000"/>
                    <a:gd name="connsiteY93" fmla="*/ 9093 h 10000"/>
                    <a:gd name="connsiteX94" fmla="*/ 7195 w 10000"/>
                    <a:gd name="connsiteY94" fmla="*/ 9295 h 10000"/>
                    <a:gd name="connsiteX95" fmla="*/ 7288 w 10000"/>
                    <a:gd name="connsiteY95" fmla="*/ 9395 h 10000"/>
                    <a:gd name="connsiteX96" fmla="*/ 7369 w 10000"/>
                    <a:gd name="connsiteY96" fmla="*/ 9497 h 10000"/>
                    <a:gd name="connsiteX97" fmla="*/ 7462 w 10000"/>
                    <a:gd name="connsiteY97" fmla="*/ 9554 h 10000"/>
                    <a:gd name="connsiteX98" fmla="*/ 7554 w 10000"/>
                    <a:gd name="connsiteY98" fmla="*/ 9626 h 10000"/>
                    <a:gd name="connsiteX99" fmla="*/ 7646 w 10000"/>
                    <a:gd name="connsiteY99" fmla="*/ 9669 h 10000"/>
                    <a:gd name="connsiteX100" fmla="*/ 7748 w 10000"/>
                    <a:gd name="connsiteY100" fmla="*/ 9698 h 10000"/>
                    <a:gd name="connsiteX101" fmla="*/ 7851 w 10000"/>
                    <a:gd name="connsiteY101" fmla="*/ 9741 h 10000"/>
                    <a:gd name="connsiteX102" fmla="*/ 7943 w 10000"/>
                    <a:gd name="connsiteY102"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194 w 10000"/>
                    <a:gd name="connsiteY64" fmla="*/ 2101 h 10000"/>
                    <a:gd name="connsiteX65" fmla="*/ 0 w 10000"/>
                    <a:gd name="connsiteY65" fmla="*/ 2591 h 10000"/>
                    <a:gd name="connsiteX66" fmla="*/ 10 w 10000"/>
                    <a:gd name="connsiteY66" fmla="*/ 907 h 10000"/>
                    <a:gd name="connsiteX67" fmla="*/ 2272 w 10000"/>
                    <a:gd name="connsiteY67" fmla="*/ 0 h 10000"/>
                    <a:gd name="connsiteX68" fmla="*/ 2426 w 10000"/>
                    <a:gd name="connsiteY68" fmla="*/ 43 h 10000"/>
                    <a:gd name="connsiteX69" fmla="*/ 2569 w 10000"/>
                    <a:gd name="connsiteY69" fmla="*/ 115 h 10000"/>
                    <a:gd name="connsiteX70" fmla="*/ 2712 w 10000"/>
                    <a:gd name="connsiteY70" fmla="*/ 188 h 10000"/>
                    <a:gd name="connsiteX71" fmla="*/ 2845 w 10000"/>
                    <a:gd name="connsiteY71" fmla="*/ 274 h 10000"/>
                    <a:gd name="connsiteX72" fmla="*/ 2989 w 10000"/>
                    <a:gd name="connsiteY72" fmla="*/ 375 h 10000"/>
                    <a:gd name="connsiteX73" fmla="*/ 3112 w 10000"/>
                    <a:gd name="connsiteY73" fmla="*/ 461 h 10000"/>
                    <a:gd name="connsiteX74" fmla="*/ 3234 w 10000"/>
                    <a:gd name="connsiteY74" fmla="*/ 590 h 10000"/>
                    <a:gd name="connsiteX75" fmla="*/ 3367 w 10000"/>
                    <a:gd name="connsiteY75" fmla="*/ 720 h 10000"/>
                    <a:gd name="connsiteX76" fmla="*/ 3490 w 10000"/>
                    <a:gd name="connsiteY76" fmla="*/ 850 h 10000"/>
                    <a:gd name="connsiteX77" fmla="*/ 3726 w 10000"/>
                    <a:gd name="connsiteY77" fmla="*/ 1137 h 10000"/>
                    <a:gd name="connsiteX78" fmla="*/ 3941 w 10000"/>
                    <a:gd name="connsiteY78" fmla="*/ 1482 h 10000"/>
                    <a:gd name="connsiteX79" fmla="*/ 4145 w 10000"/>
                    <a:gd name="connsiteY79" fmla="*/ 1842 h 10000"/>
                    <a:gd name="connsiteX80" fmla="*/ 4340 w 10000"/>
                    <a:gd name="connsiteY80" fmla="*/ 2231 h 10000"/>
                    <a:gd name="connsiteX81" fmla="*/ 4534 w 10000"/>
                    <a:gd name="connsiteY81" fmla="*/ 2634 h 10000"/>
                    <a:gd name="connsiteX82" fmla="*/ 4708 w 10000"/>
                    <a:gd name="connsiteY82" fmla="*/ 3051 h 10000"/>
                    <a:gd name="connsiteX83" fmla="*/ 4893 w 10000"/>
                    <a:gd name="connsiteY83" fmla="*/ 3483 h 10000"/>
                    <a:gd name="connsiteX84" fmla="*/ 5056 w 10000"/>
                    <a:gd name="connsiteY84" fmla="*/ 3927 h 10000"/>
                    <a:gd name="connsiteX85" fmla="*/ 5363 w 10000"/>
                    <a:gd name="connsiteY85" fmla="*/ 4834 h 10000"/>
                    <a:gd name="connsiteX86" fmla="*/ 5967 w 10000"/>
                    <a:gd name="connsiteY86" fmla="*/ 6633 h 10000"/>
                    <a:gd name="connsiteX87" fmla="*/ 6254 w 10000"/>
                    <a:gd name="connsiteY87" fmla="*/ 7468 h 10000"/>
                    <a:gd name="connsiteX88" fmla="*/ 6407 w 10000"/>
                    <a:gd name="connsiteY88" fmla="*/ 7828 h 10000"/>
                    <a:gd name="connsiteX89" fmla="*/ 6551 w 10000"/>
                    <a:gd name="connsiteY89" fmla="*/ 8201 h 10000"/>
                    <a:gd name="connsiteX90" fmla="*/ 6714 w 10000"/>
                    <a:gd name="connsiteY90" fmla="*/ 8533 h 10000"/>
                    <a:gd name="connsiteX91" fmla="*/ 6868 w 10000"/>
                    <a:gd name="connsiteY91" fmla="*/ 8821 h 10000"/>
                    <a:gd name="connsiteX92" fmla="*/ 7021 w 10000"/>
                    <a:gd name="connsiteY92" fmla="*/ 9093 h 10000"/>
                    <a:gd name="connsiteX93" fmla="*/ 7195 w 10000"/>
                    <a:gd name="connsiteY93" fmla="*/ 9295 h 10000"/>
                    <a:gd name="connsiteX94" fmla="*/ 7288 w 10000"/>
                    <a:gd name="connsiteY94" fmla="*/ 9395 h 10000"/>
                    <a:gd name="connsiteX95" fmla="*/ 7369 w 10000"/>
                    <a:gd name="connsiteY95" fmla="*/ 9497 h 10000"/>
                    <a:gd name="connsiteX96" fmla="*/ 7462 w 10000"/>
                    <a:gd name="connsiteY96" fmla="*/ 9554 h 10000"/>
                    <a:gd name="connsiteX97" fmla="*/ 7554 w 10000"/>
                    <a:gd name="connsiteY97" fmla="*/ 9626 h 10000"/>
                    <a:gd name="connsiteX98" fmla="*/ 7646 w 10000"/>
                    <a:gd name="connsiteY98" fmla="*/ 9669 h 10000"/>
                    <a:gd name="connsiteX99" fmla="*/ 7748 w 10000"/>
                    <a:gd name="connsiteY99" fmla="*/ 9698 h 10000"/>
                    <a:gd name="connsiteX100" fmla="*/ 7851 w 10000"/>
                    <a:gd name="connsiteY100" fmla="*/ 9741 h 10000"/>
                    <a:gd name="connsiteX101" fmla="*/ 7943 w 10000"/>
                    <a:gd name="connsiteY101" fmla="*/ 9741 h 10000"/>
                    <a:gd name="connsiteX0" fmla="*/ 7943 w 10000"/>
                    <a:gd name="connsiteY0" fmla="*/ 9741 h 10000"/>
                    <a:gd name="connsiteX1" fmla="*/ 7943 w 10000"/>
                    <a:gd name="connsiteY1" fmla="*/ 9741 h 10000"/>
                    <a:gd name="connsiteX2" fmla="*/ 8076 w 10000"/>
                    <a:gd name="connsiteY2" fmla="*/ 9741 h 10000"/>
                    <a:gd name="connsiteX3" fmla="*/ 8178 w 10000"/>
                    <a:gd name="connsiteY3" fmla="*/ 9698 h 10000"/>
                    <a:gd name="connsiteX4" fmla="*/ 8291 w 10000"/>
                    <a:gd name="connsiteY4" fmla="*/ 9655 h 10000"/>
                    <a:gd name="connsiteX5" fmla="*/ 8403 w 10000"/>
                    <a:gd name="connsiteY5" fmla="*/ 9611 h 10000"/>
                    <a:gd name="connsiteX6" fmla="*/ 8506 w 10000"/>
                    <a:gd name="connsiteY6" fmla="*/ 9526 h 10000"/>
                    <a:gd name="connsiteX7" fmla="*/ 8608 w 10000"/>
                    <a:gd name="connsiteY7" fmla="*/ 9425 h 10000"/>
                    <a:gd name="connsiteX8" fmla="*/ 8700 w 10000"/>
                    <a:gd name="connsiteY8" fmla="*/ 9338 h 10000"/>
                    <a:gd name="connsiteX9" fmla="*/ 8802 w 10000"/>
                    <a:gd name="connsiteY9" fmla="*/ 9209 h 10000"/>
                    <a:gd name="connsiteX10" fmla="*/ 8915 w 10000"/>
                    <a:gd name="connsiteY10" fmla="*/ 9079 h 10000"/>
                    <a:gd name="connsiteX11" fmla="*/ 9007 w 10000"/>
                    <a:gd name="connsiteY11" fmla="*/ 8936 h 10000"/>
                    <a:gd name="connsiteX12" fmla="*/ 9191 w 10000"/>
                    <a:gd name="connsiteY12" fmla="*/ 8604 h 10000"/>
                    <a:gd name="connsiteX13" fmla="*/ 9376 w 10000"/>
                    <a:gd name="connsiteY13" fmla="*/ 8231 h 10000"/>
                    <a:gd name="connsiteX14" fmla="*/ 9539 w 10000"/>
                    <a:gd name="connsiteY14" fmla="*/ 7828 h 10000"/>
                    <a:gd name="connsiteX15" fmla="*/ 9775 w 10000"/>
                    <a:gd name="connsiteY15" fmla="*/ 8274 h 10000"/>
                    <a:gd name="connsiteX16" fmla="*/ 10000 w 10000"/>
                    <a:gd name="connsiteY16" fmla="*/ 8691 h 10000"/>
                    <a:gd name="connsiteX17" fmla="*/ 9785 w 10000"/>
                    <a:gd name="connsiteY17" fmla="*/ 8979 h 10000"/>
                    <a:gd name="connsiteX18" fmla="*/ 9570 w 10000"/>
                    <a:gd name="connsiteY18" fmla="*/ 9238 h 10000"/>
                    <a:gd name="connsiteX19" fmla="*/ 9324 w 10000"/>
                    <a:gd name="connsiteY19" fmla="*/ 9467 h 10000"/>
                    <a:gd name="connsiteX20" fmla="*/ 9212 w 10000"/>
                    <a:gd name="connsiteY20" fmla="*/ 9554 h 10000"/>
                    <a:gd name="connsiteX21" fmla="*/ 9079 w 10000"/>
                    <a:gd name="connsiteY21" fmla="*/ 9655 h 10000"/>
                    <a:gd name="connsiteX22" fmla="*/ 8946 w 10000"/>
                    <a:gd name="connsiteY22" fmla="*/ 9741 h 10000"/>
                    <a:gd name="connsiteX23" fmla="*/ 8823 w 10000"/>
                    <a:gd name="connsiteY23" fmla="*/ 9798 h 10000"/>
                    <a:gd name="connsiteX24" fmla="*/ 8680 w 10000"/>
                    <a:gd name="connsiteY24" fmla="*/ 9870 h 10000"/>
                    <a:gd name="connsiteX25" fmla="*/ 8547 w 10000"/>
                    <a:gd name="connsiteY25" fmla="*/ 9914 h 10000"/>
                    <a:gd name="connsiteX26" fmla="*/ 8403 w 10000"/>
                    <a:gd name="connsiteY26" fmla="*/ 9943 h 10000"/>
                    <a:gd name="connsiteX27" fmla="*/ 8260 w 10000"/>
                    <a:gd name="connsiteY27" fmla="*/ 9971 h 10000"/>
                    <a:gd name="connsiteX28" fmla="*/ 8106 w 10000"/>
                    <a:gd name="connsiteY28" fmla="*/ 10000 h 10000"/>
                    <a:gd name="connsiteX29" fmla="*/ 7943 w 10000"/>
                    <a:gd name="connsiteY29" fmla="*/ 10000 h 10000"/>
                    <a:gd name="connsiteX30" fmla="*/ 7779 w 10000"/>
                    <a:gd name="connsiteY30" fmla="*/ 10000 h 10000"/>
                    <a:gd name="connsiteX31" fmla="*/ 7625 w 10000"/>
                    <a:gd name="connsiteY31" fmla="*/ 9957 h 10000"/>
                    <a:gd name="connsiteX32" fmla="*/ 7462 w 10000"/>
                    <a:gd name="connsiteY32" fmla="*/ 9929 h 10000"/>
                    <a:gd name="connsiteX33" fmla="*/ 7308 w 10000"/>
                    <a:gd name="connsiteY33" fmla="*/ 9886 h 10000"/>
                    <a:gd name="connsiteX34" fmla="*/ 7165 w 10000"/>
                    <a:gd name="connsiteY34" fmla="*/ 9812 h 10000"/>
                    <a:gd name="connsiteX35" fmla="*/ 7021 w 10000"/>
                    <a:gd name="connsiteY35" fmla="*/ 9755 h 10000"/>
                    <a:gd name="connsiteX36" fmla="*/ 6888 w 10000"/>
                    <a:gd name="connsiteY36" fmla="*/ 9655 h 10000"/>
                    <a:gd name="connsiteX37" fmla="*/ 6745 w 10000"/>
                    <a:gd name="connsiteY37" fmla="*/ 9554 h 10000"/>
                    <a:gd name="connsiteX38" fmla="*/ 6622 w 10000"/>
                    <a:gd name="connsiteY38" fmla="*/ 9467 h 10000"/>
                    <a:gd name="connsiteX39" fmla="*/ 6479 w 10000"/>
                    <a:gd name="connsiteY39" fmla="*/ 9338 h 10000"/>
                    <a:gd name="connsiteX40" fmla="*/ 6366 w 10000"/>
                    <a:gd name="connsiteY40" fmla="*/ 9224 h 10000"/>
                    <a:gd name="connsiteX41" fmla="*/ 6244 w 10000"/>
                    <a:gd name="connsiteY41" fmla="*/ 9079 h 10000"/>
                    <a:gd name="connsiteX42" fmla="*/ 6008 w 10000"/>
                    <a:gd name="connsiteY42" fmla="*/ 8777 h 10000"/>
                    <a:gd name="connsiteX43" fmla="*/ 5793 w 10000"/>
                    <a:gd name="connsiteY43" fmla="*/ 8446 h 10000"/>
                    <a:gd name="connsiteX44" fmla="*/ 5589 w 10000"/>
                    <a:gd name="connsiteY44" fmla="*/ 8086 h 10000"/>
                    <a:gd name="connsiteX45" fmla="*/ 5394 w 10000"/>
                    <a:gd name="connsiteY45" fmla="*/ 7697 h 10000"/>
                    <a:gd name="connsiteX46" fmla="*/ 5200 w 10000"/>
                    <a:gd name="connsiteY46" fmla="*/ 7295 h 10000"/>
                    <a:gd name="connsiteX47" fmla="*/ 5026 w 10000"/>
                    <a:gd name="connsiteY47" fmla="*/ 6878 h 10000"/>
                    <a:gd name="connsiteX48" fmla="*/ 4852 w 10000"/>
                    <a:gd name="connsiteY48" fmla="*/ 6446 h 10000"/>
                    <a:gd name="connsiteX49" fmla="*/ 4688 w 10000"/>
                    <a:gd name="connsiteY49" fmla="*/ 6000 h 10000"/>
                    <a:gd name="connsiteX50" fmla="*/ 4371 w 10000"/>
                    <a:gd name="connsiteY50" fmla="*/ 5094 h 10000"/>
                    <a:gd name="connsiteX51" fmla="*/ 3777 w 10000"/>
                    <a:gd name="connsiteY51" fmla="*/ 3310 h 10000"/>
                    <a:gd name="connsiteX52" fmla="*/ 3644 w 10000"/>
                    <a:gd name="connsiteY52" fmla="*/ 2863 h 10000"/>
                    <a:gd name="connsiteX53" fmla="*/ 3490 w 10000"/>
                    <a:gd name="connsiteY53" fmla="*/ 2460 h 10000"/>
                    <a:gd name="connsiteX54" fmla="*/ 3347 w 10000"/>
                    <a:gd name="connsiteY54" fmla="*/ 2101 h 10000"/>
                    <a:gd name="connsiteX55" fmla="*/ 3193 w 10000"/>
                    <a:gd name="connsiteY55" fmla="*/ 1727 h 10000"/>
                    <a:gd name="connsiteX56" fmla="*/ 3040 w 10000"/>
                    <a:gd name="connsiteY56" fmla="*/ 1396 h 10000"/>
                    <a:gd name="connsiteX57" fmla="*/ 2886 w 10000"/>
                    <a:gd name="connsiteY57" fmla="*/ 1108 h 10000"/>
                    <a:gd name="connsiteX58" fmla="*/ 2723 w 10000"/>
                    <a:gd name="connsiteY58" fmla="*/ 836 h 10000"/>
                    <a:gd name="connsiteX59" fmla="*/ 2559 w 10000"/>
                    <a:gd name="connsiteY59" fmla="*/ 634 h 10000"/>
                    <a:gd name="connsiteX60" fmla="*/ 2467 w 10000"/>
                    <a:gd name="connsiteY60" fmla="*/ 533 h 10000"/>
                    <a:gd name="connsiteX61" fmla="*/ 2375 w 10000"/>
                    <a:gd name="connsiteY61" fmla="*/ 432 h 10000"/>
                    <a:gd name="connsiteX62" fmla="*/ 2282 w 10000"/>
                    <a:gd name="connsiteY62" fmla="*/ 375 h 10000"/>
                    <a:gd name="connsiteX63" fmla="*/ 2190 w 10000"/>
                    <a:gd name="connsiteY63" fmla="*/ 302 h 10000"/>
                    <a:gd name="connsiteX64" fmla="*/ 0 w 10000"/>
                    <a:gd name="connsiteY64" fmla="*/ 2591 h 10000"/>
                    <a:gd name="connsiteX65" fmla="*/ 10 w 10000"/>
                    <a:gd name="connsiteY65" fmla="*/ 907 h 10000"/>
                    <a:gd name="connsiteX66" fmla="*/ 2272 w 10000"/>
                    <a:gd name="connsiteY66" fmla="*/ 0 h 10000"/>
                    <a:gd name="connsiteX67" fmla="*/ 2426 w 10000"/>
                    <a:gd name="connsiteY67" fmla="*/ 43 h 10000"/>
                    <a:gd name="connsiteX68" fmla="*/ 2569 w 10000"/>
                    <a:gd name="connsiteY68" fmla="*/ 115 h 10000"/>
                    <a:gd name="connsiteX69" fmla="*/ 2712 w 10000"/>
                    <a:gd name="connsiteY69" fmla="*/ 188 h 10000"/>
                    <a:gd name="connsiteX70" fmla="*/ 2845 w 10000"/>
                    <a:gd name="connsiteY70" fmla="*/ 274 h 10000"/>
                    <a:gd name="connsiteX71" fmla="*/ 2989 w 10000"/>
                    <a:gd name="connsiteY71" fmla="*/ 375 h 10000"/>
                    <a:gd name="connsiteX72" fmla="*/ 3112 w 10000"/>
                    <a:gd name="connsiteY72" fmla="*/ 461 h 10000"/>
                    <a:gd name="connsiteX73" fmla="*/ 3234 w 10000"/>
                    <a:gd name="connsiteY73" fmla="*/ 590 h 10000"/>
                    <a:gd name="connsiteX74" fmla="*/ 3367 w 10000"/>
                    <a:gd name="connsiteY74" fmla="*/ 720 h 10000"/>
                    <a:gd name="connsiteX75" fmla="*/ 3490 w 10000"/>
                    <a:gd name="connsiteY75" fmla="*/ 850 h 10000"/>
                    <a:gd name="connsiteX76" fmla="*/ 3726 w 10000"/>
                    <a:gd name="connsiteY76" fmla="*/ 1137 h 10000"/>
                    <a:gd name="connsiteX77" fmla="*/ 3941 w 10000"/>
                    <a:gd name="connsiteY77" fmla="*/ 1482 h 10000"/>
                    <a:gd name="connsiteX78" fmla="*/ 4145 w 10000"/>
                    <a:gd name="connsiteY78" fmla="*/ 1842 h 10000"/>
                    <a:gd name="connsiteX79" fmla="*/ 4340 w 10000"/>
                    <a:gd name="connsiteY79" fmla="*/ 2231 h 10000"/>
                    <a:gd name="connsiteX80" fmla="*/ 4534 w 10000"/>
                    <a:gd name="connsiteY80" fmla="*/ 2634 h 10000"/>
                    <a:gd name="connsiteX81" fmla="*/ 4708 w 10000"/>
                    <a:gd name="connsiteY81" fmla="*/ 3051 h 10000"/>
                    <a:gd name="connsiteX82" fmla="*/ 4893 w 10000"/>
                    <a:gd name="connsiteY82" fmla="*/ 3483 h 10000"/>
                    <a:gd name="connsiteX83" fmla="*/ 5056 w 10000"/>
                    <a:gd name="connsiteY83" fmla="*/ 3927 h 10000"/>
                    <a:gd name="connsiteX84" fmla="*/ 5363 w 10000"/>
                    <a:gd name="connsiteY84" fmla="*/ 4834 h 10000"/>
                    <a:gd name="connsiteX85" fmla="*/ 5967 w 10000"/>
                    <a:gd name="connsiteY85" fmla="*/ 6633 h 10000"/>
                    <a:gd name="connsiteX86" fmla="*/ 6254 w 10000"/>
                    <a:gd name="connsiteY86" fmla="*/ 7468 h 10000"/>
                    <a:gd name="connsiteX87" fmla="*/ 6407 w 10000"/>
                    <a:gd name="connsiteY87" fmla="*/ 7828 h 10000"/>
                    <a:gd name="connsiteX88" fmla="*/ 6551 w 10000"/>
                    <a:gd name="connsiteY88" fmla="*/ 8201 h 10000"/>
                    <a:gd name="connsiteX89" fmla="*/ 6714 w 10000"/>
                    <a:gd name="connsiteY89" fmla="*/ 8533 h 10000"/>
                    <a:gd name="connsiteX90" fmla="*/ 6868 w 10000"/>
                    <a:gd name="connsiteY90" fmla="*/ 8821 h 10000"/>
                    <a:gd name="connsiteX91" fmla="*/ 7021 w 10000"/>
                    <a:gd name="connsiteY91" fmla="*/ 9093 h 10000"/>
                    <a:gd name="connsiteX92" fmla="*/ 7195 w 10000"/>
                    <a:gd name="connsiteY92" fmla="*/ 9295 h 10000"/>
                    <a:gd name="connsiteX93" fmla="*/ 7288 w 10000"/>
                    <a:gd name="connsiteY93" fmla="*/ 9395 h 10000"/>
                    <a:gd name="connsiteX94" fmla="*/ 7369 w 10000"/>
                    <a:gd name="connsiteY94" fmla="*/ 9497 h 10000"/>
                    <a:gd name="connsiteX95" fmla="*/ 7462 w 10000"/>
                    <a:gd name="connsiteY95" fmla="*/ 9554 h 10000"/>
                    <a:gd name="connsiteX96" fmla="*/ 7554 w 10000"/>
                    <a:gd name="connsiteY96" fmla="*/ 9626 h 10000"/>
                    <a:gd name="connsiteX97" fmla="*/ 7646 w 10000"/>
                    <a:gd name="connsiteY97" fmla="*/ 9669 h 10000"/>
                    <a:gd name="connsiteX98" fmla="*/ 7748 w 10000"/>
                    <a:gd name="connsiteY98" fmla="*/ 9698 h 10000"/>
                    <a:gd name="connsiteX99" fmla="*/ 7851 w 10000"/>
                    <a:gd name="connsiteY99" fmla="*/ 9741 h 10000"/>
                    <a:gd name="connsiteX100" fmla="*/ 7943 w 10000"/>
                    <a:gd name="connsiteY100" fmla="*/ 9741 h 10000"/>
                    <a:gd name="connsiteX0" fmla="*/ 7933 w 9990"/>
                    <a:gd name="connsiteY0" fmla="*/ 9741 h 10000"/>
                    <a:gd name="connsiteX1" fmla="*/ 7933 w 9990"/>
                    <a:gd name="connsiteY1" fmla="*/ 9741 h 10000"/>
                    <a:gd name="connsiteX2" fmla="*/ 8066 w 9990"/>
                    <a:gd name="connsiteY2" fmla="*/ 9741 h 10000"/>
                    <a:gd name="connsiteX3" fmla="*/ 8168 w 9990"/>
                    <a:gd name="connsiteY3" fmla="*/ 9698 h 10000"/>
                    <a:gd name="connsiteX4" fmla="*/ 8281 w 9990"/>
                    <a:gd name="connsiteY4" fmla="*/ 9655 h 10000"/>
                    <a:gd name="connsiteX5" fmla="*/ 8393 w 9990"/>
                    <a:gd name="connsiteY5" fmla="*/ 9611 h 10000"/>
                    <a:gd name="connsiteX6" fmla="*/ 8496 w 9990"/>
                    <a:gd name="connsiteY6" fmla="*/ 9526 h 10000"/>
                    <a:gd name="connsiteX7" fmla="*/ 8598 w 9990"/>
                    <a:gd name="connsiteY7" fmla="*/ 9425 h 10000"/>
                    <a:gd name="connsiteX8" fmla="*/ 8690 w 9990"/>
                    <a:gd name="connsiteY8" fmla="*/ 9338 h 10000"/>
                    <a:gd name="connsiteX9" fmla="*/ 8792 w 9990"/>
                    <a:gd name="connsiteY9" fmla="*/ 9209 h 10000"/>
                    <a:gd name="connsiteX10" fmla="*/ 8905 w 9990"/>
                    <a:gd name="connsiteY10" fmla="*/ 9079 h 10000"/>
                    <a:gd name="connsiteX11" fmla="*/ 8997 w 9990"/>
                    <a:gd name="connsiteY11" fmla="*/ 8936 h 10000"/>
                    <a:gd name="connsiteX12" fmla="*/ 9181 w 9990"/>
                    <a:gd name="connsiteY12" fmla="*/ 8604 h 10000"/>
                    <a:gd name="connsiteX13" fmla="*/ 9366 w 9990"/>
                    <a:gd name="connsiteY13" fmla="*/ 8231 h 10000"/>
                    <a:gd name="connsiteX14" fmla="*/ 9529 w 9990"/>
                    <a:gd name="connsiteY14" fmla="*/ 7828 h 10000"/>
                    <a:gd name="connsiteX15" fmla="*/ 9765 w 9990"/>
                    <a:gd name="connsiteY15" fmla="*/ 8274 h 10000"/>
                    <a:gd name="connsiteX16" fmla="*/ 9990 w 9990"/>
                    <a:gd name="connsiteY16" fmla="*/ 8691 h 10000"/>
                    <a:gd name="connsiteX17" fmla="*/ 9775 w 9990"/>
                    <a:gd name="connsiteY17" fmla="*/ 8979 h 10000"/>
                    <a:gd name="connsiteX18" fmla="*/ 9560 w 9990"/>
                    <a:gd name="connsiteY18" fmla="*/ 9238 h 10000"/>
                    <a:gd name="connsiteX19" fmla="*/ 9314 w 9990"/>
                    <a:gd name="connsiteY19" fmla="*/ 9467 h 10000"/>
                    <a:gd name="connsiteX20" fmla="*/ 9202 w 9990"/>
                    <a:gd name="connsiteY20" fmla="*/ 9554 h 10000"/>
                    <a:gd name="connsiteX21" fmla="*/ 9069 w 9990"/>
                    <a:gd name="connsiteY21" fmla="*/ 9655 h 10000"/>
                    <a:gd name="connsiteX22" fmla="*/ 8936 w 9990"/>
                    <a:gd name="connsiteY22" fmla="*/ 9741 h 10000"/>
                    <a:gd name="connsiteX23" fmla="*/ 8813 w 9990"/>
                    <a:gd name="connsiteY23" fmla="*/ 9798 h 10000"/>
                    <a:gd name="connsiteX24" fmla="*/ 8670 w 9990"/>
                    <a:gd name="connsiteY24" fmla="*/ 9870 h 10000"/>
                    <a:gd name="connsiteX25" fmla="*/ 8537 w 9990"/>
                    <a:gd name="connsiteY25" fmla="*/ 9914 h 10000"/>
                    <a:gd name="connsiteX26" fmla="*/ 8393 w 9990"/>
                    <a:gd name="connsiteY26" fmla="*/ 9943 h 10000"/>
                    <a:gd name="connsiteX27" fmla="*/ 8250 w 9990"/>
                    <a:gd name="connsiteY27" fmla="*/ 9971 h 10000"/>
                    <a:gd name="connsiteX28" fmla="*/ 8096 w 9990"/>
                    <a:gd name="connsiteY28" fmla="*/ 10000 h 10000"/>
                    <a:gd name="connsiteX29" fmla="*/ 7933 w 9990"/>
                    <a:gd name="connsiteY29" fmla="*/ 10000 h 10000"/>
                    <a:gd name="connsiteX30" fmla="*/ 7769 w 9990"/>
                    <a:gd name="connsiteY30" fmla="*/ 10000 h 10000"/>
                    <a:gd name="connsiteX31" fmla="*/ 7615 w 9990"/>
                    <a:gd name="connsiteY31" fmla="*/ 9957 h 10000"/>
                    <a:gd name="connsiteX32" fmla="*/ 7452 w 9990"/>
                    <a:gd name="connsiteY32" fmla="*/ 9929 h 10000"/>
                    <a:gd name="connsiteX33" fmla="*/ 7298 w 9990"/>
                    <a:gd name="connsiteY33" fmla="*/ 9886 h 10000"/>
                    <a:gd name="connsiteX34" fmla="*/ 7155 w 9990"/>
                    <a:gd name="connsiteY34" fmla="*/ 9812 h 10000"/>
                    <a:gd name="connsiteX35" fmla="*/ 7011 w 9990"/>
                    <a:gd name="connsiteY35" fmla="*/ 9755 h 10000"/>
                    <a:gd name="connsiteX36" fmla="*/ 6878 w 9990"/>
                    <a:gd name="connsiteY36" fmla="*/ 9655 h 10000"/>
                    <a:gd name="connsiteX37" fmla="*/ 6735 w 9990"/>
                    <a:gd name="connsiteY37" fmla="*/ 9554 h 10000"/>
                    <a:gd name="connsiteX38" fmla="*/ 6612 w 9990"/>
                    <a:gd name="connsiteY38" fmla="*/ 9467 h 10000"/>
                    <a:gd name="connsiteX39" fmla="*/ 6469 w 9990"/>
                    <a:gd name="connsiteY39" fmla="*/ 9338 h 10000"/>
                    <a:gd name="connsiteX40" fmla="*/ 6356 w 9990"/>
                    <a:gd name="connsiteY40" fmla="*/ 9224 h 10000"/>
                    <a:gd name="connsiteX41" fmla="*/ 6234 w 9990"/>
                    <a:gd name="connsiteY41" fmla="*/ 9079 h 10000"/>
                    <a:gd name="connsiteX42" fmla="*/ 5998 w 9990"/>
                    <a:gd name="connsiteY42" fmla="*/ 8777 h 10000"/>
                    <a:gd name="connsiteX43" fmla="*/ 5783 w 9990"/>
                    <a:gd name="connsiteY43" fmla="*/ 8446 h 10000"/>
                    <a:gd name="connsiteX44" fmla="*/ 5579 w 9990"/>
                    <a:gd name="connsiteY44" fmla="*/ 8086 h 10000"/>
                    <a:gd name="connsiteX45" fmla="*/ 5384 w 9990"/>
                    <a:gd name="connsiteY45" fmla="*/ 7697 h 10000"/>
                    <a:gd name="connsiteX46" fmla="*/ 5190 w 9990"/>
                    <a:gd name="connsiteY46" fmla="*/ 7295 h 10000"/>
                    <a:gd name="connsiteX47" fmla="*/ 5016 w 9990"/>
                    <a:gd name="connsiteY47" fmla="*/ 6878 h 10000"/>
                    <a:gd name="connsiteX48" fmla="*/ 4842 w 9990"/>
                    <a:gd name="connsiteY48" fmla="*/ 6446 h 10000"/>
                    <a:gd name="connsiteX49" fmla="*/ 4678 w 9990"/>
                    <a:gd name="connsiteY49" fmla="*/ 6000 h 10000"/>
                    <a:gd name="connsiteX50" fmla="*/ 4361 w 9990"/>
                    <a:gd name="connsiteY50" fmla="*/ 5094 h 10000"/>
                    <a:gd name="connsiteX51" fmla="*/ 3767 w 9990"/>
                    <a:gd name="connsiteY51" fmla="*/ 3310 h 10000"/>
                    <a:gd name="connsiteX52" fmla="*/ 3634 w 9990"/>
                    <a:gd name="connsiteY52" fmla="*/ 2863 h 10000"/>
                    <a:gd name="connsiteX53" fmla="*/ 3480 w 9990"/>
                    <a:gd name="connsiteY53" fmla="*/ 2460 h 10000"/>
                    <a:gd name="connsiteX54" fmla="*/ 3337 w 9990"/>
                    <a:gd name="connsiteY54" fmla="*/ 2101 h 10000"/>
                    <a:gd name="connsiteX55" fmla="*/ 3183 w 9990"/>
                    <a:gd name="connsiteY55" fmla="*/ 1727 h 10000"/>
                    <a:gd name="connsiteX56" fmla="*/ 3030 w 9990"/>
                    <a:gd name="connsiteY56" fmla="*/ 1396 h 10000"/>
                    <a:gd name="connsiteX57" fmla="*/ 2876 w 9990"/>
                    <a:gd name="connsiteY57" fmla="*/ 1108 h 10000"/>
                    <a:gd name="connsiteX58" fmla="*/ 2713 w 9990"/>
                    <a:gd name="connsiteY58" fmla="*/ 836 h 10000"/>
                    <a:gd name="connsiteX59" fmla="*/ 2549 w 9990"/>
                    <a:gd name="connsiteY59" fmla="*/ 634 h 10000"/>
                    <a:gd name="connsiteX60" fmla="*/ 2457 w 9990"/>
                    <a:gd name="connsiteY60" fmla="*/ 533 h 10000"/>
                    <a:gd name="connsiteX61" fmla="*/ 2365 w 9990"/>
                    <a:gd name="connsiteY61" fmla="*/ 432 h 10000"/>
                    <a:gd name="connsiteX62" fmla="*/ 2272 w 9990"/>
                    <a:gd name="connsiteY62" fmla="*/ 375 h 10000"/>
                    <a:gd name="connsiteX63" fmla="*/ 2180 w 9990"/>
                    <a:gd name="connsiteY63" fmla="*/ 302 h 10000"/>
                    <a:gd name="connsiteX64" fmla="*/ 0 w 9990"/>
                    <a:gd name="connsiteY64" fmla="*/ 907 h 10000"/>
                    <a:gd name="connsiteX65" fmla="*/ 2262 w 9990"/>
                    <a:gd name="connsiteY65" fmla="*/ 0 h 10000"/>
                    <a:gd name="connsiteX66" fmla="*/ 2416 w 9990"/>
                    <a:gd name="connsiteY66" fmla="*/ 43 h 10000"/>
                    <a:gd name="connsiteX67" fmla="*/ 2559 w 9990"/>
                    <a:gd name="connsiteY67" fmla="*/ 115 h 10000"/>
                    <a:gd name="connsiteX68" fmla="*/ 2702 w 9990"/>
                    <a:gd name="connsiteY68" fmla="*/ 188 h 10000"/>
                    <a:gd name="connsiteX69" fmla="*/ 2835 w 9990"/>
                    <a:gd name="connsiteY69" fmla="*/ 274 h 10000"/>
                    <a:gd name="connsiteX70" fmla="*/ 2979 w 9990"/>
                    <a:gd name="connsiteY70" fmla="*/ 375 h 10000"/>
                    <a:gd name="connsiteX71" fmla="*/ 3102 w 9990"/>
                    <a:gd name="connsiteY71" fmla="*/ 461 h 10000"/>
                    <a:gd name="connsiteX72" fmla="*/ 3224 w 9990"/>
                    <a:gd name="connsiteY72" fmla="*/ 590 h 10000"/>
                    <a:gd name="connsiteX73" fmla="*/ 3357 w 9990"/>
                    <a:gd name="connsiteY73" fmla="*/ 720 h 10000"/>
                    <a:gd name="connsiteX74" fmla="*/ 3480 w 9990"/>
                    <a:gd name="connsiteY74" fmla="*/ 850 h 10000"/>
                    <a:gd name="connsiteX75" fmla="*/ 3716 w 9990"/>
                    <a:gd name="connsiteY75" fmla="*/ 1137 h 10000"/>
                    <a:gd name="connsiteX76" fmla="*/ 3931 w 9990"/>
                    <a:gd name="connsiteY76" fmla="*/ 1482 h 10000"/>
                    <a:gd name="connsiteX77" fmla="*/ 4135 w 9990"/>
                    <a:gd name="connsiteY77" fmla="*/ 1842 h 10000"/>
                    <a:gd name="connsiteX78" fmla="*/ 4330 w 9990"/>
                    <a:gd name="connsiteY78" fmla="*/ 2231 h 10000"/>
                    <a:gd name="connsiteX79" fmla="*/ 4524 w 9990"/>
                    <a:gd name="connsiteY79" fmla="*/ 2634 h 10000"/>
                    <a:gd name="connsiteX80" fmla="*/ 4698 w 9990"/>
                    <a:gd name="connsiteY80" fmla="*/ 3051 h 10000"/>
                    <a:gd name="connsiteX81" fmla="*/ 4883 w 9990"/>
                    <a:gd name="connsiteY81" fmla="*/ 3483 h 10000"/>
                    <a:gd name="connsiteX82" fmla="*/ 5046 w 9990"/>
                    <a:gd name="connsiteY82" fmla="*/ 3927 h 10000"/>
                    <a:gd name="connsiteX83" fmla="*/ 5353 w 9990"/>
                    <a:gd name="connsiteY83" fmla="*/ 4834 h 10000"/>
                    <a:gd name="connsiteX84" fmla="*/ 5957 w 9990"/>
                    <a:gd name="connsiteY84" fmla="*/ 6633 h 10000"/>
                    <a:gd name="connsiteX85" fmla="*/ 6244 w 9990"/>
                    <a:gd name="connsiteY85" fmla="*/ 7468 h 10000"/>
                    <a:gd name="connsiteX86" fmla="*/ 6397 w 9990"/>
                    <a:gd name="connsiteY86" fmla="*/ 7828 h 10000"/>
                    <a:gd name="connsiteX87" fmla="*/ 6541 w 9990"/>
                    <a:gd name="connsiteY87" fmla="*/ 8201 h 10000"/>
                    <a:gd name="connsiteX88" fmla="*/ 6704 w 9990"/>
                    <a:gd name="connsiteY88" fmla="*/ 8533 h 10000"/>
                    <a:gd name="connsiteX89" fmla="*/ 6858 w 9990"/>
                    <a:gd name="connsiteY89" fmla="*/ 8821 h 10000"/>
                    <a:gd name="connsiteX90" fmla="*/ 7011 w 9990"/>
                    <a:gd name="connsiteY90" fmla="*/ 9093 h 10000"/>
                    <a:gd name="connsiteX91" fmla="*/ 7185 w 9990"/>
                    <a:gd name="connsiteY91" fmla="*/ 9295 h 10000"/>
                    <a:gd name="connsiteX92" fmla="*/ 7278 w 9990"/>
                    <a:gd name="connsiteY92" fmla="*/ 9395 h 10000"/>
                    <a:gd name="connsiteX93" fmla="*/ 7359 w 9990"/>
                    <a:gd name="connsiteY93" fmla="*/ 9497 h 10000"/>
                    <a:gd name="connsiteX94" fmla="*/ 7452 w 9990"/>
                    <a:gd name="connsiteY94" fmla="*/ 9554 h 10000"/>
                    <a:gd name="connsiteX95" fmla="*/ 7544 w 9990"/>
                    <a:gd name="connsiteY95" fmla="*/ 9626 h 10000"/>
                    <a:gd name="connsiteX96" fmla="*/ 7636 w 9990"/>
                    <a:gd name="connsiteY96" fmla="*/ 9669 h 10000"/>
                    <a:gd name="connsiteX97" fmla="*/ 7738 w 9990"/>
                    <a:gd name="connsiteY97" fmla="*/ 9698 h 10000"/>
                    <a:gd name="connsiteX98" fmla="*/ 7841 w 9990"/>
                    <a:gd name="connsiteY98" fmla="*/ 9741 h 10000"/>
                    <a:gd name="connsiteX99" fmla="*/ 7933 w 9990"/>
                    <a:gd name="connsiteY99" fmla="*/ 9741 h 10000"/>
                    <a:gd name="connsiteX0" fmla="*/ 5759 w 7818"/>
                    <a:gd name="connsiteY0" fmla="*/ 9741 h 10000"/>
                    <a:gd name="connsiteX1" fmla="*/ 5759 w 7818"/>
                    <a:gd name="connsiteY1" fmla="*/ 9741 h 10000"/>
                    <a:gd name="connsiteX2" fmla="*/ 5892 w 7818"/>
                    <a:gd name="connsiteY2" fmla="*/ 9741 h 10000"/>
                    <a:gd name="connsiteX3" fmla="*/ 5994 w 7818"/>
                    <a:gd name="connsiteY3" fmla="*/ 9698 h 10000"/>
                    <a:gd name="connsiteX4" fmla="*/ 6107 w 7818"/>
                    <a:gd name="connsiteY4" fmla="*/ 9655 h 10000"/>
                    <a:gd name="connsiteX5" fmla="*/ 6219 w 7818"/>
                    <a:gd name="connsiteY5" fmla="*/ 9611 h 10000"/>
                    <a:gd name="connsiteX6" fmla="*/ 6323 w 7818"/>
                    <a:gd name="connsiteY6" fmla="*/ 9526 h 10000"/>
                    <a:gd name="connsiteX7" fmla="*/ 6425 w 7818"/>
                    <a:gd name="connsiteY7" fmla="*/ 9425 h 10000"/>
                    <a:gd name="connsiteX8" fmla="*/ 6517 w 7818"/>
                    <a:gd name="connsiteY8" fmla="*/ 9338 h 10000"/>
                    <a:gd name="connsiteX9" fmla="*/ 6619 w 7818"/>
                    <a:gd name="connsiteY9" fmla="*/ 9209 h 10000"/>
                    <a:gd name="connsiteX10" fmla="*/ 6732 w 7818"/>
                    <a:gd name="connsiteY10" fmla="*/ 9079 h 10000"/>
                    <a:gd name="connsiteX11" fmla="*/ 6824 w 7818"/>
                    <a:gd name="connsiteY11" fmla="*/ 8936 h 10000"/>
                    <a:gd name="connsiteX12" fmla="*/ 7008 w 7818"/>
                    <a:gd name="connsiteY12" fmla="*/ 8604 h 10000"/>
                    <a:gd name="connsiteX13" fmla="*/ 7193 w 7818"/>
                    <a:gd name="connsiteY13" fmla="*/ 8231 h 10000"/>
                    <a:gd name="connsiteX14" fmla="*/ 7357 w 7818"/>
                    <a:gd name="connsiteY14" fmla="*/ 7828 h 10000"/>
                    <a:gd name="connsiteX15" fmla="*/ 7593 w 7818"/>
                    <a:gd name="connsiteY15" fmla="*/ 8274 h 10000"/>
                    <a:gd name="connsiteX16" fmla="*/ 7818 w 7818"/>
                    <a:gd name="connsiteY16" fmla="*/ 8691 h 10000"/>
                    <a:gd name="connsiteX17" fmla="*/ 7603 w 7818"/>
                    <a:gd name="connsiteY17" fmla="*/ 8979 h 10000"/>
                    <a:gd name="connsiteX18" fmla="*/ 7388 w 7818"/>
                    <a:gd name="connsiteY18" fmla="*/ 9238 h 10000"/>
                    <a:gd name="connsiteX19" fmla="*/ 7141 w 7818"/>
                    <a:gd name="connsiteY19" fmla="*/ 9467 h 10000"/>
                    <a:gd name="connsiteX20" fmla="*/ 7029 w 7818"/>
                    <a:gd name="connsiteY20" fmla="*/ 9554 h 10000"/>
                    <a:gd name="connsiteX21" fmla="*/ 6896 w 7818"/>
                    <a:gd name="connsiteY21" fmla="*/ 9655 h 10000"/>
                    <a:gd name="connsiteX22" fmla="*/ 6763 w 7818"/>
                    <a:gd name="connsiteY22" fmla="*/ 9741 h 10000"/>
                    <a:gd name="connsiteX23" fmla="*/ 6640 w 7818"/>
                    <a:gd name="connsiteY23" fmla="*/ 9798 h 10000"/>
                    <a:gd name="connsiteX24" fmla="*/ 6497 w 7818"/>
                    <a:gd name="connsiteY24" fmla="*/ 9870 h 10000"/>
                    <a:gd name="connsiteX25" fmla="*/ 6364 w 7818"/>
                    <a:gd name="connsiteY25" fmla="*/ 9914 h 10000"/>
                    <a:gd name="connsiteX26" fmla="*/ 6219 w 7818"/>
                    <a:gd name="connsiteY26" fmla="*/ 9943 h 10000"/>
                    <a:gd name="connsiteX27" fmla="*/ 6076 w 7818"/>
                    <a:gd name="connsiteY27" fmla="*/ 9971 h 10000"/>
                    <a:gd name="connsiteX28" fmla="*/ 5922 w 7818"/>
                    <a:gd name="connsiteY28" fmla="*/ 10000 h 10000"/>
                    <a:gd name="connsiteX29" fmla="*/ 5759 w 7818"/>
                    <a:gd name="connsiteY29" fmla="*/ 10000 h 10000"/>
                    <a:gd name="connsiteX30" fmla="*/ 5595 w 7818"/>
                    <a:gd name="connsiteY30" fmla="*/ 10000 h 10000"/>
                    <a:gd name="connsiteX31" fmla="*/ 5441 w 7818"/>
                    <a:gd name="connsiteY31" fmla="*/ 9957 h 10000"/>
                    <a:gd name="connsiteX32" fmla="*/ 5277 w 7818"/>
                    <a:gd name="connsiteY32" fmla="*/ 9929 h 10000"/>
                    <a:gd name="connsiteX33" fmla="*/ 5123 w 7818"/>
                    <a:gd name="connsiteY33" fmla="*/ 9886 h 10000"/>
                    <a:gd name="connsiteX34" fmla="*/ 4980 w 7818"/>
                    <a:gd name="connsiteY34" fmla="*/ 9812 h 10000"/>
                    <a:gd name="connsiteX35" fmla="*/ 4836 w 7818"/>
                    <a:gd name="connsiteY35" fmla="*/ 9755 h 10000"/>
                    <a:gd name="connsiteX36" fmla="*/ 4703 w 7818"/>
                    <a:gd name="connsiteY36" fmla="*/ 9655 h 10000"/>
                    <a:gd name="connsiteX37" fmla="*/ 4560 w 7818"/>
                    <a:gd name="connsiteY37" fmla="*/ 9554 h 10000"/>
                    <a:gd name="connsiteX38" fmla="*/ 4437 w 7818"/>
                    <a:gd name="connsiteY38" fmla="*/ 9467 h 10000"/>
                    <a:gd name="connsiteX39" fmla="*/ 4293 w 7818"/>
                    <a:gd name="connsiteY39" fmla="*/ 9338 h 10000"/>
                    <a:gd name="connsiteX40" fmla="*/ 4180 w 7818"/>
                    <a:gd name="connsiteY40" fmla="*/ 9224 h 10000"/>
                    <a:gd name="connsiteX41" fmla="*/ 4058 w 7818"/>
                    <a:gd name="connsiteY41" fmla="*/ 9079 h 10000"/>
                    <a:gd name="connsiteX42" fmla="*/ 3822 w 7818"/>
                    <a:gd name="connsiteY42" fmla="*/ 8777 h 10000"/>
                    <a:gd name="connsiteX43" fmla="*/ 3607 w 7818"/>
                    <a:gd name="connsiteY43" fmla="*/ 8446 h 10000"/>
                    <a:gd name="connsiteX44" fmla="*/ 3403 w 7818"/>
                    <a:gd name="connsiteY44" fmla="*/ 8086 h 10000"/>
                    <a:gd name="connsiteX45" fmla="*/ 3207 w 7818"/>
                    <a:gd name="connsiteY45" fmla="*/ 7697 h 10000"/>
                    <a:gd name="connsiteX46" fmla="*/ 3013 w 7818"/>
                    <a:gd name="connsiteY46" fmla="*/ 7295 h 10000"/>
                    <a:gd name="connsiteX47" fmla="*/ 2839 w 7818"/>
                    <a:gd name="connsiteY47" fmla="*/ 6878 h 10000"/>
                    <a:gd name="connsiteX48" fmla="*/ 2665 w 7818"/>
                    <a:gd name="connsiteY48" fmla="*/ 6446 h 10000"/>
                    <a:gd name="connsiteX49" fmla="*/ 2501 w 7818"/>
                    <a:gd name="connsiteY49" fmla="*/ 6000 h 10000"/>
                    <a:gd name="connsiteX50" fmla="*/ 2183 w 7818"/>
                    <a:gd name="connsiteY50" fmla="*/ 5094 h 10000"/>
                    <a:gd name="connsiteX51" fmla="*/ 1589 w 7818"/>
                    <a:gd name="connsiteY51" fmla="*/ 3310 h 10000"/>
                    <a:gd name="connsiteX52" fmla="*/ 1456 w 7818"/>
                    <a:gd name="connsiteY52" fmla="*/ 2863 h 10000"/>
                    <a:gd name="connsiteX53" fmla="*/ 1301 w 7818"/>
                    <a:gd name="connsiteY53" fmla="*/ 2460 h 10000"/>
                    <a:gd name="connsiteX54" fmla="*/ 1158 w 7818"/>
                    <a:gd name="connsiteY54" fmla="*/ 2101 h 10000"/>
                    <a:gd name="connsiteX55" fmla="*/ 1004 w 7818"/>
                    <a:gd name="connsiteY55" fmla="*/ 1727 h 10000"/>
                    <a:gd name="connsiteX56" fmla="*/ 851 w 7818"/>
                    <a:gd name="connsiteY56" fmla="*/ 1396 h 10000"/>
                    <a:gd name="connsiteX57" fmla="*/ 697 w 7818"/>
                    <a:gd name="connsiteY57" fmla="*/ 1108 h 10000"/>
                    <a:gd name="connsiteX58" fmla="*/ 534 w 7818"/>
                    <a:gd name="connsiteY58" fmla="*/ 836 h 10000"/>
                    <a:gd name="connsiteX59" fmla="*/ 370 w 7818"/>
                    <a:gd name="connsiteY59" fmla="*/ 634 h 10000"/>
                    <a:gd name="connsiteX60" fmla="*/ 277 w 7818"/>
                    <a:gd name="connsiteY60" fmla="*/ 533 h 10000"/>
                    <a:gd name="connsiteX61" fmla="*/ 185 w 7818"/>
                    <a:gd name="connsiteY61" fmla="*/ 432 h 10000"/>
                    <a:gd name="connsiteX62" fmla="*/ 92 w 7818"/>
                    <a:gd name="connsiteY62" fmla="*/ 375 h 10000"/>
                    <a:gd name="connsiteX63" fmla="*/ 0 w 7818"/>
                    <a:gd name="connsiteY63" fmla="*/ 302 h 10000"/>
                    <a:gd name="connsiteX64" fmla="*/ 82 w 7818"/>
                    <a:gd name="connsiteY64" fmla="*/ 0 h 10000"/>
                    <a:gd name="connsiteX65" fmla="*/ 236 w 7818"/>
                    <a:gd name="connsiteY65" fmla="*/ 43 h 10000"/>
                    <a:gd name="connsiteX66" fmla="*/ 380 w 7818"/>
                    <a:gd name="connsiteY66" fmla="*/ 115 h 10000"/>
                    <a:gd name="connsiteX67" fmla="*/ 523 w 7818"/>
                    <a:gd name="connsiteY67" fmla="*/ 188 h 10000"/>
                    <a:gd name="connsiteX68" fmla="*/ 656 w 7818"/>
                    <a:gd name="connsiteY68" fmla="*/ 274 h 10000"/>
                    <a:gd name="connsiteX69" fmla="*/ 800 w 7818"/>
                    <a:gd name="connsiteY69" fmla="*/ 375 h 10000"/>
                    <a:gd name="connsiteX70" fmla="*/ 923 w 7818"/>
                    <a:gd name="connsiteY70" fmla="*/ 461 h 10000"/>
                    <a:gd name="connsiteX71" fmla="*/ 1045 w 7818"/>
                    <a:gd name="connsiteY71" fmla="*/ 590 h 10000"/>
                    <a:gd name="connsiteX72" fmla="*/ 1178 w 7818"/>
                    <a:gd name="connsiteY72" fmla="*/ 720 h 10000"/>
                    <a:gd name="connsiteX73" fmla="*/ 1301 w 7818"/>
                    <a:gd name="connsiteY73" fmla="*/ 850 h 10000"/>
                    <a:gd name="connsiteX74" fmla="*/ 1538 w 7818"/>
                    <a:gd name="connsiteY74" fmla="*/ 1137 h 10000"/>
                    <a:gd name="connsiteX75" fmla="*/ 1753 w 7818"/>
                    <a:gd name="connsiteY75" fmla="*/ 1482 h 10000"/>
                    <a:gd name="connsiteX76" fmla="*/ 1957 w 7818"/>
                    <a:gd name="connsiteY76" fmla="*/ 1842 h 10000"/>
                    <a:gd name="connsiteX77" fmla="*/ 2152 w 7818"/>
                    <a:gd name="connsiteY77" fmla="*/ 2231 h 10000"/>
                    <a:gd name="connsiteX78" fmla="*/ 2347 w 7818"/>
                    <a:gd name="connsiteY78" fmla="*/ 2634 h 10000"/>
                    <a:gd name="connsiteX79" fmla="*/ 2521 w 7818"/>
                    <a:gd name="connsiteY79" fmla="*/ 3051 h 10000"/>
                    <a:gd name="connsiteX80" fmla="*/ 2706 w 7818"/>
                    <a:gd name="connsiteY80" fmla="*/ 3483 h 10000"/>
                    <a:gd name="connsiteX81" fmla="*/ 2869 w 7818"/>
                    <a:gd name="connsiteY81" fmla="*/ 3927 h 10000"/>
                    <a:gd name="connsiteX82" fmla="*/ 3176 w 7818"/>
                    <a:gd name="connsiteY82" fmla="*/ 4834 h 10000"/>
                    <a:gd name="connsiteX83" fmla="*/ 3781 w 7818"/>
                    <a:gd name="connsiteY83" fmla="*/ 6633 h 10000"/>
                    <a:gd name="connsiteX84" fmla="*/ 4068 w 7818"/>
                    <a:gd name="connsiteY84" fmla="*/ 7468 h 10000"/>
                    <a:gd name="connsiteX85" fmla="*/ 4221 w 7818"/>
                    <a:gd name="connsiteY85" fmla="*/ 7828 h 10000"/>
                    <a:gd name="connsiteX86" fmla="*/ 4366 w 7818"/>
                    <a:gd name="connsiteY86" fmla="*/ 8201 h 10000"/>
                    <a:gd name="connsiteX87" fmla="*/ 4529 w 7818"/>
                    <a:gd name="connsiteY87" fmla="*/ 8533 h 10000"/>
                    <a:gd name="connsiteX88" fmla="*/ 4683 w 7818"/>
                    <a:gd name="connsiteY88" fmla="*/ 8821 h 10000"/>
                    <a:gd name="connsiteX89" fmla="*/ 4836 w 7818"/>
                    <a:gd name="connsiteY89" fmla="*/ 9093 h 10000"/>
                    <a:gd name="connsiteX90" fmla="*/ 5010 w 7818"/>
                    <a:gd name="connsiteY90" fmla="*/ 9295 h 10000"/>
                    <a:gd name="connsiteX91" fmla="*/ 5103 w 7818"/>
                    <a:gd name="connsiteY91" fmla="*/ 9395 h 10000"/>
                    <a:gd name="connsiteX92" fmla="*/ 5184 w 7818"/>
                    <a:gd name="connsiteY92" fmla="*/ 9497 h 10000"/>
                    <a:gd name="connsiteX93" fmla="*/ 5277 w 7818"/>
                    <a:gd name="connsiteY93" fmla="*/ 9554 h 10000"/>
                    <a:gd name="connsiteX94" fmla="*/ 5370 w 7818"/>
                    <a:gd name="connsiteY94" fmla="*/ 9626 h 10000"/>
                    <a:gd name="connsiteX95" fmla="*/ 5462 w 7818"/>
                    <a:gd name="connsiteY95" fmla="*/ 9669 h 10000"/>
                    <a:gd name="connsiteX96" fmla="*/ 5564 w 7818"/>
                    <a:gd name="connsiteY96" fmla="*/ 9698 h 10000"/>
                    <a:gd name="connsiteX97" fmla="*/ 5667 w 7818"/>
                    <a:gd name="connsiteY97" fmla="*/ 9741 h 10000"/>
                    <a:gd name="connsiteX98" fmla="*/ 5759 w 7818"/>
                    <a:gd name="connsiteY98" fmla="*/ 9741 h 10000"/>
                    <a:gd name="connsiteX0" fmla="*/ 7919 w 10553"/>
                    <a:gd name="connsiteY0" fmla="*/ 9741 h 10000"/>
                    <a:gd name="connsiteX1" fmla="*/ 7919 w 10553"/>
                    <a:gd name="connsiteY1" fmla="*/ 9741 h 10000"/>
                    <a:gd name="connsiteX2" fmla="*/ 8089 w 10553"/>
                    <a:gd name="connsiteY2" fmla="*/ 9741 h 10000"/>
                    <a:gd name="connsiteX3" fmla="*/ 8220 w 10553"/>
                    <a:gd name="connsiteY3" fmla="*/ 9698 h 10000"/>
                    <a:gd name="connsiteX4" fmla="*/ 8364 w 10553"/>
                    <a:gd name="connsiteY4" fmla="*/ 9655 h 10000"/>
                    <a:gd name="connsiteX5" fmla="*/ 8508 w 10553"/>
                    <a:gd name="connsiteY5" fmla="*/ 9611 h 10000"/>
                    <a:gd name="connsiteX6" fmla="*/ 8641 w 10553"/>
                    <a:gd name="connsiteY6" fmla="*/ 9526 h 10000"/>
                    <a:gd name="connsiteX7" fmla="*/ 8771 w 10553"/>
                    <a:gd name="connsiteY7" fmla="*/ 9425 h 10000"/>
                    <a:gd name="connsiteX8" fmla="*/ 8889 w 10553"/>
                    <a:gd name="connsiteY8" fmla="*/ 9338 h 10000"/>
                    <a:gd name="connsiteX9" fmla="*/ 9019 w 10553"/>
                    <a:gd name="connsiteY9" fmla="*/ 9209 h 10000"/>
                    <a:gd name="connsiteX10" fmla="*/ 9164 w 10553"/>
                    <a:gd name="connsiteY10" fmla="*/ 9079 h 10000"/>
                    <a:gd name="connsiteX11" fmla="*/ 9282 w 10553"/>
                    <a:gd name="connsiteY11" fmla="*/ 8936 h 10000"/>
                    <a:gd name="connsiteX12" fmla="*/ 9517 w 10553"/>
                    <a:gd name="connsiteY12" fmla="*/ 8604 h 10000"/>
                    <a:gd name="connsiteX13" fmla="*/ 9754 w 10553"/>
                    <a:gd name="connsiteY13" fmla="*/ 8231 h 10000"/>
                    <a:gd name="connsiteX14" fmla="*/ 9963 w 10553"/>
                    <a:gd name="connsiteY14" fmla="*/ 7828 h 10000"/>
                    <a:gd name="connsiteX15" fmla="*/ 10265 w 10553"/>
                    <a:gd name="connsiteY15" fmla="*/ 8274 h 10000"/>
                    <a:gd name="connsiteX16" fmla="*/ 10553 w 10553"/>
                    <a:gd name="connsiteY16" fmla="*/ 8691 h 10000"/>
                    <a:gd name="connsiteX17" fmla="*/ 10278 w 10553"/>
                    <a:gd name="connsiteY17" fmla="*/ 8979 h 10000"/>
                    <a:gd name="connsiteX18" fmla="*/ 10003 w 10553"/>
                    <a:gd name="connsiteY18" fmla="*/ 9238 h 10000"/>
                    <a:gd name="connsiteX19" fmla="*/ 9687 w 10553"/>
                    <a:gd name="connsiteY19" fmla="*/ 9467 h 10000"/>
                    <a:gd name="connsiteX20" fmla="*/ 9544 w 10553"/>
                    <a:gd name="connsiteY20" fmla="*/ 9554 h 10000"/>
                    <a:gd name="connsiteX21" fmla="*/ 9374 w 10553"/>
                    <a:gd name="connsiteY21" fmla="*/ 9655 h 10000"/>
                    <a:gd name="connsiteX22" fmla="*/ 9204 w 10553"/>
                    <a:gd name="connsiteY22" fmla="*/ 9741 h 10000"/>
                    <a:gd name="connsiteX23" fmla="*/ 9046 w 10553"/>
                    <a:gd name="connsiteY23" fmla="*/ 9798 h 10000"/>
                    <a:gd name="connsiteX24" fmla="*/ 8863 w 10553"/>
                    <a:gd name="connsiteY24" fmla="*/ 9870 h 10000"/>
                    <a:gd name="connsiteX25" fmla="*/ 8693 w 10553"/>
                    <a:gd name="connsiteY25" fmla="*/ 9914 h 10000"/>
                    <a:gd name="connsiteX26" fmla="*/ 8508 w 10553"/>
                    <a:gd name="connsiteY26" fmla="*/ 9943 h 10000"/>
                    <a:gd name="connsiteX27" fmla="*/ 8325 w 10553"/>
                    <a:gd name="connsiteY27" fmla="*/ 9971 h 10000"/>
                    <a:gd name="connsiteX28" fmla="*/ 8128 w 10553"/>
                    <a:gd name="connsiteY28" fmla="*/ 10000 h 10000"/>
                    <a:gd name="connsiteX29" fmla="*/ 7919 w 10553"/>
                    <a:gd name="connsiteY29" fmla="*/ 10000 h 10000"/>
                    <a:gd name="connsiteX30" fmla="*/ 7710 w 10553"/>
                    <a:gd name="connsiteY30" fmla="*/ 10000 h 10000"/>
                    <a:gd name="connsiteX31" fmla="*/ 7513 w 10553"/>
                    <a:gd name="connsiteY31" fmla="*/ 9957 h 10000"/>
                    <a:gd name="connsiteX32" fmla="*/ 7303 w 10553"/>
                    <a:gd name="connsiteY32" fmla="*/ 9929 h 10000"/>
                    <a:gd name="connsiteX33" fmla="*/ 7106 w 10553"/>
                    <a:gd name="connsiteY33" fmla="*/ 9886 h 10000"/>
                    <a:gd name="connsiteX34" fmla="*/ 6923 w 10553"/>
                    <a:gd name="connsiteY34" fmla="*/ 9812 h 10000"/>
                    <a:gd name="connsiteX35" fmla="*/ 6739 w 10553"/>
                    <a:gd name="connsiteY35" fmla="*/ 9755 h 10000"/>
                    <a:gd name="connsiteX36" fmla="*/ 6569 w 10553"/>
                    <a:gd name="connsiteY36" fmla="*/ 9655 h 10000"/>
                    <a:gd name="connsiteX37" fmla="*/ 6386 w 10553"/>
                    <a:gd name="connsiteY37" fmla="*/ 9554 h 10000"/>
                    <a:gd name="connsiteX38" fmla="*/ 6228 w 10553"/>
                    <a:gd name="connsiteY38" fmla="*/ 9467 h 10000"/>
                    <a:gd name="connsiteX39" fmla="*/ 6044 w 10553"/>
                    <a:gd name="connsiteY39" fmla="*/ 9338 h 10000"/>
                    <a:gd name="connsiteX40" fmla="*/ 5900 w 10553"/>
                    <a:gd name="connsiteY40" fmla="*/ 9224 h 10000"/>
                    <a:gd name="connsiteX41" fmla="*/ 5744 w 10553"/>
                    <a:gd name="connsiteY41" fmla="*/ 9079 h 10000"/>
                    <a:gd name="connsiteX42" fmla="*/ 5442 w 10553"/>
                    <a:gd name="connsiteY42" fmla="*/ 8777 h 10000"/>
                    <a:gd name="connsiteX43" fmla="*/ 5167 w 10553"/>
                    <a:gd name="connsiteY43" fmla="*/ 8446 h 10000"/>
                    <a:gd name="connsiteX44" fmla="*/ 4906 w 10553"/>
                    <a:gd name="connsiteY44" fmla="*/ 8086 h 10000"/>
                    <a:gd name="connsiteX45" fmla="*/ 4655 w 10553"/>
                    <a:gd name="connsiteY45" fmla="*/ 7697 h 10000"/>
                    <a:gd name="connsiteX46" fmla="*/ 4407 w 10553"/>
                    <a:gd name="connsiteY46" fmla="*/ 7295 h 10000"/>
                    <a:gd name="connsiteX47" fmla="*/ 4184 w 10553"/>
                    <a:gd name="connsiteY47" fmla="*/ 6878 h 10000"/>
                    <a:gd name="connsiteX48" fmla="*/ 3962 w 10553"/>
                    <a:gd name="connsiteY48" fmla="*/ 6446 h 10000"/>
                    <a:gd name="connsiteX49" fmla="*/ 3752 w 10553"/>
                    <a:gd name="connsiteY49" fmla="*/ 6000 h 10000"/>
                    <a:gd name="connsiteX50" fmla="*/ 3345 w 10553"/>
                    <a:gd name="connsiteY50" fmla="*/ 5094 h 10000"/>
                    <a:gd name="connsiteX51" fmla="*/ 2585 w 10553"/>
                    <a:gd name="connsiteY51" fmla="*/ 3310 h 10000"/>
                    <a:gd name="connsiteX52" fmla="*/ 2415 w 10553"/>
                    <a:gd name="connsiteY52" fmla="*/ 2863 h 10000"/>
                    <a:gd name="connsiteX53" fmla="*/ 2217 w 10553"/>
                    <a:gd name="connsiteY53" fmla="*/ 2460 h 10000"/>
                    <a:gd name="connsiteX54" fmla="*/ 2034 w 10553"/>
                    <a:gd name="connsiteY54" fmla="*/ 2101 h 10000"/>
                    <a:gd name="connsiteX55" fmla="*/ 1837 w 10553"/>
                    <a:gd name="connsiteY55" fmla="*/ 1727 h 10000"/>
                    <a:gd name="connsiteX56" fmla="*/ 1642 w 10553"/>
                    <a:gd name="connsiteY56" fmla="*/ 1396 h 10000"/>
                    <a:gd name="connsiteX57" fmla="*/ 1445 w 10553"/>
                    <a:gd name="connsiteY57" fmla="*/ 1108 h 10000"/>
                    <a:gd name="connsiteX58" fmla="*/ 1236 w 10553"/>
                    <a:gd name="connsiteY58" fmla="*/ 836 h 10000"/>
                    <a:gd name="connsiteX59" fmla="*/ 1026 w 10553"/>
                    <a:gd name="connsiteY59" fmla="*/ 634 h 10000"/>
                    <a:gd name="connsiteX60" fmla="*/ 907 w 10553"/>
                    <a:gd name="connsiteY60" fmla="*/ 533 h 10000"/>
                    <a:gd name="connsiteX61" fmla="*/ 790 w 10553"/>
                    <a:gd name="connsiteY61" fmla="*/ 432 h 10000"/>
                    <a:gd name="connsiteX62" fmla="*/ 671 w 10553"/>
                    <a:gd name="connsiteY62" fmla="*/ 375 h 10000"/>
                    <a:gd name="connsiteX63" fmla="*/ 0 w 10553"/>
                    <a:gd name="connsiteY63" fmla="*/ 841 h 10000"/>
                    <a:gd name="connsiteX64" fmla="*/ 658 w 10553"/>
                    <a:gd name="connsiteY64" fmla="*/ 0 h 10000"/>
                    <a:gd name="connsiteX65" fmla="*/ 855 w 10553"/>
                    <a:gd name="connsiteY65" fmla="*/ 43 h 10000"/>
                    <a:gd name="connsiteX66" fmla="*/ 1039 w 10553"/>
                    <a:gd name="connsiteY66" fmla="*/ 115 h 10000"/>
                    <a:gd name="connsiteX67" fmla="*/ 1222 w 10553"/>
                    <a:gd name="connsiteY67" fmla="*/ 188 h 10000"/>
                    <a:gd name="connsiteX68" fmla="*/ 1392 w 10553"/>
                    <a:gd name="connsiteY68" fmla="*/ 274 h 10000"/>
                    <a:gd name="connsiteX69" fmla="*/ 1576 w 10553"/>
                    <a:gd name="connsiteY69" fmla="*/ 375 h 10000"/>
                    <a:gd name="connsiteX70" fmla="*/ 1734 w 10553"/>
                    <a:gd name="connsiteY70" fmla="*/ 461 h 10000"/>
                    <a:gd name="connsiteX71" fmla="*/ 1890 w 10553"/>
                    <a:gd name="connsiteY71" fmla="*/ 590 h 10000"/>
                    <a:gd name="connsiteX72" fmla="*/ 2060 w 10553"/>
                    <a:gd name="connsiteY72" fmla="*/ 720 h 10000"/>
                    <a:gd name="connsiteX73" fmla="*/ 2217 w 10553"/>
                    <a:gd name="connsiteY73" fmla="*/ 850 h 10000"/>
                    <a:gd name="connsiteX74" fmla="*/ 2520 w 10553"/>
                    <a:gd name="connsiteY74" fmla="*/ 1137 h 10000"/>
                    <a:gd name="connsiteX75" fmla="*/ 2795 w 10553"/>
                    <a:gd name="connsiteY75" fmla="*/ 1482 h 10000"/>
                    <a:gd name="connsiteX76" fmla="*/ 3056 w 10553"/>
                    <a:gd name="connsiteY76" fmla="*/ 1842 h 10000"/>
                    <a:gd name="connsiteX77" fmla="*/ 3306 w 10553"/>
                    <a:gd name="connsiteY77" fmla="*/ 2231 h 10000"/>
                    <a:gd name="connsiteX78" fmla="*/ 3555 w 10553"/>
                    <a:gd name="connsiteY78" fmla="*/ 2634 h 10000"/>
                    <a:gd name="connsiteX79" fmla="*/ 3778 w 10553"/>
                    <a:gd name="connsiteY79" fmla="*/ 3051 h 10000"/>
                    <a:gd name="connsiteX80" fmla="*/ 4014 w 10553"/>
                    <a:gd name="connsiteY80" fmla="*/ 3483 h 10000"/>
                    <a:gd name="connsiteX81" fmla="*/ 4223 w 10553"/>
                    <a:gd name="connsiteY81" fmla="*/ 3927 h 10000"/>
                    <a:gd name="connsiteX82" fmla="*/ 4615 w 10553"/>
                    <a:gd name="connsiteY82" fmla="*/ 4834 h 10000"/>
                    <a:gd name="connsiteX83" fmla="*/ 5389 w 10553"/>
                    <a:gd name="connsiteY83" fmla="*/ 6633 h 10000"/>
                    <a:gd name="connsiteX84" fmla="*/ 5756 w 10553"/>
                    <a:gd name="connsiteY84" fmla="*/ 7468 h 10000"/>
                    <a:gd name="connsiteX85" fmla="*/ 5952 w 10553"/>
                    <a:gd name="connsiteY85" fmla="*/ 7828 h 10000"/>
                    <a:gd name="connsiteX86" fmla="*/ 6138 w 10553"/>
                    <a:gd name="connsiteY86" fmla="*/ 8201 h 10000"/>
                    <a:gd name="connsiteX87" fmla="*/ 6346 w 10553"/>
                    <a:gd name="connsiteY87" fmla="*/ 8533 h 10000"/>
                    <a:gd name="connsiteX88" fmla="*/ 6543 w 10553"/>
                    <a:gd name="connsiteY88" fmla="*/ 8821 h 10000"/>
                    <a:gd name="connsiteX89" fmla="*/ 6739 w 10553"/>
                    <a:gd name="connsiteY89" fmla="*/ 9093 h 10000"/>
                    <a:gd name="connsiteX90" fmla="*/ 6961 w 10553"/>
                    <a:gd name="connsiteY90" fmla="*/ 9295 h 10000"/>
                    <a:gd name="connsiteX91" fmla="*/ 7080 w 10553"/>
                    <a:gd name="connsiteY91" fmla="*/ 9395 h 10000"/>
                    <a:gd name="connsiteX92" fmla="*/ 7184 w 10553"/>
                    <a:gd name="connsiteY92" fmla="*/ 9497 h 10000"/>
                    <a:gd name="connsiteX93" fmla="*/ 7303 w 10553"/>
                    <a:gd name="connsiteY93" fmla="*/ 9554 h 10000"/>
                    <a:gd name="connsiteX94" fmla="*/ 7422 w 10553"/>
                    <a:gd name="connsiteY94" fmla="*/ 9626 h 10000"/>
                    <a:gd name="connsiteX95" fmla="*/ 7539 w 10553"/>
                    <a:gd name="connsiteY95" fmla="*/ 9669 h 10000"/>
                    <a:gd name="connsiteX96" fmla="*/ 7670 w 10553"/>
                    <a:gd name="connsiteY96" fmla="*/ 9698 h 10000"/>
                    <a:gd name="connsiteX97" fmla="*/ 7802 w 10553"/>
                    <a:gd name="connsiteY97" fmla="*/ 9741 h 10000"/>
                    <a:gd name="connsiteX98" fmla="*/ 7919 w 10553"/>
                    <a:gd name="connsiteY98" fmla="*/ 9741 h 10000"/>
                    <a:gd name="connsiteX0" fmla="*/ 7960 w 10594"/>
                    <a:gd name="connsiteY0" fmla="*/ 9813 h 10072"/>
                    <a:gd name="connsiteX1" fmla="*/ 7960 w 10594"/>
                    <a:gd name="connsiteY1" fmla="*/ 9813 h 10072"/>
                    <a:gd name="connsiteX2" fmla="*/ 8130 w 10594"/>
                    <a:gd name="connsiteY2" fmla="*/ 9813 h 10072"/>
                    <a:gd name="connsiteX3" fmla="*/ 8261 w 10594"/>
                    <a:gd name="connsiteY3" fmla="*/ 9770 h 10072"/>
                    <a:gd name="connsiteX4" fmla="*/ 8405 w 10594"/>
                    <a:gd name="connsiteY4" fmla="*/ 9727 h 10072"/>
                    <a:gd name="connsiteX5" fmla="*/ 8549 w 10594"/>
                    <a:gd name="connsiteY5" fmla="*/ 9683 h 10072"/>
                    <a:gd name="connsiteX6" fmla="*/ 8682 w 10594"/>
                    <a:gd name="connsiteY6" fmla="*/ 9598 h 10072"/>
                    <a:gd name="connsiteX7" fmla="*/ 8812 w 10594"/>
                    <a:gd name="connsiteY7" fmla="*/ 9497 h 10072"/>
                    <a:gd name="connsiteX8" fmla="*/ 8930 w 10594"/>
                    <a:gd name="connsiteY8" fmla="*/ 9410 h 10072"/>
                    <a:gd name="connsiteX9" fmla="*/ 9060 w 10594"/>
                    <a:gd name="connsiteY9" fmla="*/ 9281 h 10072"/>
                    <a:gd name="connsiteX10" fmla="*/ 9205 w 10594"/>
                    <a:gd name="connsiteY10" fmla="*/ 9151 h 10072"/>
                    <a:gd name="connsiteX11" fmla="*/ 9323 w 10594"/>
                    <a:gd name="connsiteY11" fmla="*/ 9008 h 10072"/>
                    <a:gd name="connsiteX12" fmla="*/ 9558 w 10594"/>
                    <a:gd name="connsiteY12" fmla="*/ 8676 h 10072"/>
                    <a:gd name="connsiteX13" fmla="*/ 9795 w 10594"/>
                    <a:gd name="connsiteY13" fmla="*/ 8303 h 10072"/>
                    <a:gd name="connsiteX14" fmla="*/ 10004 w 10594"/>
                    <a:gd name="connsiteY14" fmla="*/ 7900 h 10072"/>
                    <a:gd name="connsiteX15" fmla="*/ 10306 w 10594"/>
                    <a:gd name="connsiteY15" fmla="*/ 8346 h 10072"/>
                    <a:gd name="connsiteX16" fmla="*/ 10594 w 10594"/>
                    <a:gd name="connsiteY16" fmla="*/ 8763 h 10072"/>
                    <a:gd name="connsiteX17" fmla="*/ 10319 w 10594"/>
                    <a:gd name="connsiteY17" fmla="*/ 9051 h 10072"/>
                    <a:gd name="connsiteX18" fmla="*/ 10044 w 10594"/>
                    <a:gd name="connsiteY18" fmla="*/ 9310 h 10072"/>
                    <a:gd name="connsiteX19" fmla="*/ 9728 w 10594"/>
                    <a:gd name="connsiteY19" fmla="*/ 9539 h 10072"/>
                    <a:gd name="connsiteX20" fmla="*/ 9585 w 10594"/>
                    <a:gd name="connsiteY20" fmla="*/ 9626 h 10072"/>
                    <a:gd name="connsiteX21" fmla="*/ 9415 w 10594"/>
                    <a:gd name="connsiteY21" fmla="*/ 9727 h 10072"/>
                    <a:gd name="connsiteX22" fmla="*/ 9245 w 10594"/>
                    <a:gd name="connsiteY22" fmla="*/ 9813 h 10072"/>
                    <a:gd name="connsiteX23" fmla="*/ 9087 w 10594"/>
                    <a:gd name="connsiteY23" fmla="*/ 9870 h 10072"/>
                    <a:gd name="connsiteX24" fmla="*/ 8904 w 10594"/>
                    <a:gd name="connsiteY24" fmla="*/ 9942 h 10072"/>
                    <a:gd name="connsiteX25" fmla="*/ 8734 w 10594"/>
                    <a:gd name="connsiteY25" fmla="*/ 9986 h 10072"/>
                    <a:gd name="connsiteX26" fmla="*/ 8549 w 10594"/>
                    <a:gd name="connsiteY26" fmla="*/ 10015 h 10072"/>
                    <a:gd name="connsiteX27" fmla="*/ 8366 w 10594"/>
                    <a:gd name="connsiteY27" fmla="*/ 10043 h 10072"/>
                    <a:gd name="connsiteX28" fmla="*/ 8169 w 10594"/>
                    <a:gd name="connsiteY28" fmla="*/ 10072 h 10072"/>
                    <a:gd name="connsiteX29" fmla="*/ 7960 w 10594"/>
                    <a:gd name="connsiteY29" fmla="*/ 10072 h 10072"/>
                    <a:gd name="connsiteX30" fmla="*/ 7751 w 10594"/>
                    <a:gd name="connsiteY30" fmla="*/ 10072 h 10072"/>
                    <a:gd name="connsiteX31" fmla="*/ 7554 w 10594"/>
                    <a:gd name="connsiteY31" fmla="*/ 10029 h 10072"/>
                    <a:gd name="connsiteX32" fmla="*/ 7344 w 10594"/>
                    <a:gd name="connsiteY32" fmla="*/ 10001 h 10072"/>
                    <a:gd name="connsiteX33" fmla="*/ 7147 w 10594"/>
                    <a:gd name="connsiteY33" fmla="*/ 9958 h 10072"/>
                    <a:gd name="connsiteX34" fmla="*/ 6964 w 10594"/>
                    <a:gd name="connsiteY34" fmla="*/ 9884 h 10072"/>
                    <a:gd name="connsiteX35" fmla="*/ 6780 w 10594"/>
                    <a:gd name="connsiteY35" fmla="*/ 9827 h 10072"/>
                    <a:gd name="connsiteX36" fmla="*/ 6610 w 10594"/>
                    <a:gd name="connsiteY36" fmla="*/ 9727 h 10072"/>
                    <a:gd name="connsiteX37" fmla="*/ 6427 w 10594"/>
                    <a:gd name="connsiteY37" fmla="*/ 9626 h 10072"/>
                    <a:gd name="connsiteX38" fmla="*/ 6269 w 10594"/>
                    <a:gd name="connsiteY38" fmla="*/ 9539 h 10072"/>
                    <a:gd name="connsiteX39" fmla="*/ 6085 w 10594"/>
                    <a:gd name="connsiteY39" fmla="*/ 9410 h 10072"/>
                    <a:gd name="connsiteX40" fmla="*/ 5941 w 10594"/>
                    <a:gd name="connsiteY40" fmla="*/ 9296 h 10072"/>
                    <a:gd name="connsiteX41" fmla="*/ 5785 w 10594"/>
                    <a:gd name="connsiteY41" fmla="*/ 9151 h 10072"/>
                    <a:gd name="connsiteX42" fmla="*/ 5483 w 10594"/>
                    <a:gd name="connsiteY42" fmla="*/ 8849 h 10072"/>
                    <a:gd name="connsiteX43" fmla="*/ 5208 w 10594"/>
                    <a:gd name="connsiteY43" fmla="*/ 8518 h 10072"/>
                    <a:gd name="connsiteX44" fmla="*/ 4947 w 10594"/>
                    <a:gd name="connsiteY44" fmla="*/ 8158 h 10072"/>
                    <a:gd name="connsiteX45" fmla="*/ 4696 w 10594"/>
                    <a:gd name="connsiteY45" fmla="*/ 7769 h 10072"/>
                    <a:gd name="connsiteX46" fmla="*/ 4448 w 10594"/>
                    <a:gd name="connsiteY46" fmla="*/ 7367 h 10072"/>
                    <a:gd name="connsiteX47" fmla="*/ 4225 w 10594"/>
                    <a:gd name="connsiteY47" fmla="*/ 6950 h 10072"/>
                    <a:gd name="connsiteX48" fmla="*/ 4003 w 10594"/>
                    <a:gd name="connsiteY48" fmla="*/ 6518 h 10072"/>
                    <a:gd name="connsiteX49" fmla="*/ 3793 w 10594"/>
                    <a:gd name="connsiteY49" fmla="*/ 6072 h 10072"/>
                    <a:gd name="connsiteX50" fmla="*/ 3386 w 10594"/>
                    <a:gd name="connsiteY50" fmla="*/ 5166 h 10072"/>
                    <a:gd name="connsiteX51" fmla="*/ 2626 w 10594"/>
                    <a:gd name="connsiteY51" fmla="*/ 3382 h 10072"/>
                    <a:gd name="connsiteX52" fmla="*/ 2456 w 10594"/>
                    <a:gd name="connsiteY52" fmla="*/ 2935 h 10072"/>
                    <a:gd name="connsiteX53" fmla="*/ 2258 w 10594"/>
                    <a:gd name="connsiteY53" fmla="*/ 2532 h 10072"/>
                    <a:gd name="connsiteX54" fmla="*/ 2075 w 10594"/>
                    <a:gd name="connsiteY54" fmla="*/ 2173 h 10072"/>
                    <a:gd name="connsiteX55" fmla="*/ 1878 w 10594"/>
                    <a:gd name="connsiteY55" fmla="*/ 1799 h 10072"/>
                    <a:gd name="connsiteX56" fmla="*/ 1683 w 10594"/>
                    <a:gd name="connsiteY56" fmla="*/ 1468 h 10072"/>
                    <a:gd name="connsiteX57" fmla="*/ 1486 w 10594"/>
                    <a:gd name="connsiteY57" fmla="*/ 1180 h 10072"/>
                    <a:gd name="connsiteX58" fmla="*/ 1277 w 10594"/>
                    <a:gd name="connsiteY58" fmla="*/ 908 h 10072"/>
                    <a:gd name="connsiteX59" fmla="*/ 1067 w 10594"/>
                    <a:gd name="connsiteY59" fmla="*/ 706 h 10072"/>
                    <a:gd name="connsiteX60" fmla="*/ 948 w 10594"/>
                    <a:gd name="connsiteY60" fmla="*/ 605 h 10072"/>
                    <a:gd name="connsiteX61" fmla="*/ 831 w 10594"/>
                    <a:gd name="connsiteY61" fmla="*/ 504 h 10072"/>
                    <a:gd name="connsiteX62" fmla="*/ 712 w 10594"/>
                    <a:gd name="connsiteY62" fmla="*/ 447 h 10072"/>
                    <a:gd name="connsiteX63" fmla="*/ 41 w 10594"/>
                    <a:gd name="connsiteY63" fmla="*/ 913 h 10072"/>
                    <a:gd name="connsiteX64" fmla="*/ 7 w 10594"/>
                    <a:gd name="connsiteY64" fmla="*/ 0 h 10072"/>
                    <a:gd name="connsiteX65" fmla="*/ 896 w 10594"/>
                    <a:gd name="connsiteY65" fmla="*/ 115 h 10072"/>
                    <a:gd name="connsiteX66" fmla="*/ 1080 w 10594"/>
                    <a:gd name="connsiteY66" fmla="*/ 187 h 10072"/>
                    <a:gd name="connsiteX67" fmla="*/ 1263 w 10594"/>
                    <a:gd name="connsiteY67" fmla="*/ 260 h 10072"/>
                    <a:gd name="connsiteX68" fmla="*/ 1433 w 10594"/>
                    <a:gd name="connsiteY68" fmla="*/ 346 h 10072"/>
                    <a:gd name="connsiteX69" fmla="*/ 1617 w 10594"/>
                    <a:gd name="connsiteY69" fmla="*/ 447 h 10072"/>
                    <a:gd name="connsiteX70" fmla="*/ 1775 w 10594"/>
                    <a:gd name="connsiteY70" fmla="*/ 533 h 10072"/>
                    <a:gd name="connsiteX71" fmla="*/ 1931 w 10594"/>
                    <a:gd name="connsiteY71" fmla="*/ 662 h 10072"/>
                    <a:gd name="connsiteX72" fmla="*/ 2101 w 10594"/>
                    <a:gd name="connsiteY72" fmla="*/ 792 h 10072"/>
                    <a:gd name="connsiteX73" fmla="*/ 2258 w 10594"/>
                    <a:gd name="connsiteY73" fmla="*/ 922 h 10072"/>
                    <a:gd name="connsiteX74" fmla="*/ 2561 w 10594"/>
                    <a:gd name="connsiteY74" fmla="*/ 1209 h 10072"/>
                    <a:gd name="connsiteX75" fmla="*/ 2836 w 10594"/>
                    <a:gd name="connsiteY75" fmla="*/ 1554 h 10072"/>
                    <a:gd name="connsiteX76" fmla="*/ 3097 w 10594"/>
                    <a:gd name="connsiteY76" fmla="*/ 1914 h 10072"/>
                    <a:gd name="connsiteX77" fmla="*/ 3347 w 10594"/>
                    <a:gd name="connsiteY77" fmla="*/ 2303 h 10072"/>
                    <a:gd name="connsiteX78" fmla="*/ 3596 w 10594"/>
                    <a:gd name="connsiteY78" fmla="*/ 2706 h 10072"/>
                    <a:gd name="connsiteX79" fmla="*/ 3819 w 10594"/>
                    <a:gd name="connsiteY79" fmla="*/ 3123 h 10072"/>
                    <a:gd name="connsiteX80" fmla="*/ 4055 w 10594"/>
                    <a:gd name="connsiteY80" fmla="*/ 3555 h 10072"/>
                    <a:gd name="connsiteX81" fmla="*/ 4264 w 10594"/>
                    <a:gd name="connsiteY81" fmla="*/ 3999 h 10072"/>
                    <a:gd name="connsiteX82" fmla="*/ 4656 w 10594"/>
                    <a:gd name="connsiteY82" fmla="*/ 4906 h 10072"/>
                    <a:gd name="connsiteX83" fmla="*/ 5430 w 10594"/>
                    <a:gd name="connsiteY83" fmla="*/ 6705 h 10072"/>
                    <a:gd name="connsiteX84" fmla="*/ 5797 w 10594"/>
                    <a:gd name="connsiteY84" fmla="*/ 7540 h 10072"/>
                    <a:gd name="connsiteX85" fmla="*/ 5993 w 10594"/>
                    <a:gd name="connsiteY85" fmla="*/ 7900 h 10072"/>
                    <a:gd name="connsiteX86" fmla="*/ 6179 w 10594"/>
                    <a:gd name="connsiteY86" fmla="*/ 8273 h 10072"/>
                    <a:gd name="connsiteX87" fmla="*/ 6387 w 10594"/>
                    <a:gd name="connsiteY87" fmla="*/ 8605 h 10072"/>
                    <a:gd name="connsiteX88" fmla="*/ 6584 w 10594"/>
                    <a:gd name="connsiteY88" fmla="*/ 8893 h 10072"/>
                    <a:gd name="connsiteX89" fmla="*/ 6780 w 10594"/>
                    <a:gd name="connsiteY89" fmla="*/ 9165 h 10072"/>
                    <a:gd name="connsiteX90" fmla="*/ 7002 w 10594"/>
                    <a:gd name="connsiteY90" fmla="*/ 9367 h 10072"/>
                    <a:gd name="connsiteX91" fmla="*/ 7121 w 10594"/>
                    <a:gd name="connsiteY91" fmla="*/ 9467 h 10072"/>
                    <a:gd name="connsiteX92" fmla="*/ 7225 w 10594"/>
                    <a:gd name="connsiteY92" fmla="*/ 9569 h 10072"/>
                    <a:gd name="connsiteX93" fmla="*/ 7344 w 10594"/>
                    <a:gd name="connsiteY93" fmla="*/ 9626 h 10072"/>
                    <a:gd name="connsiteX94" fmla="*/ 7463 w 10594"/>
                    <a:gd name="connsiteY94" fmla="*/ 9698 h 10072"/>
                    <a:gd name="connsiteX95" fmla="*/ 7580 w 10594"/>
                    <a:gd name="connsiteY95" fmla="*/ 9741 h 10072"/>
                    <a:gd name="connsiteX96" fmla="*/ 7711 w 10594"/>
                    <a:gd name="connsiteY96" fmla="*/ 9770 h 10072"/>
                    <a:gd name="connsiteX97" fmla="*/ 7843 w 10594"/>
                    <a:gd name="connsiteY97" fmla="*/ 9813 h 10072"/>
                    <a:gd name="connsiteX98" fmla="*/ 7960 w 10594"/>
                    <a:gd name="connsiteY98" fmla="*/ 9813 h 10072"/>
                    <a:gd name="connsiteX0" fmla="*/ 8265 w 10899"/>
                    <a:gd name="connsiteY0" fmla="*/ 9813 h 10072"/>
                    <a:gd name="connsiteX1" fmla="*/ 8265 w 10899"/>
                    <a:gd name="connsiteY1" fmla="*/ 9813 h 10072"/>
                    <a:gd name="connsiteX2" fmla="*/ 8435 w 10899"/>
                    <a:gd name="connsiteY2" fmla="*/ 9813 h 10072"/>
                    <a:gd name="connsiteX3" fmla="*/ 8566 w 10899"/>
                    <a:gd name="connsiteY3" fmla="*/ 9770 h 10072"/>
                    <a:gd name="connsiteX4" fmla="*/ 8710 w 10899"/>
                    <a:gd name="connsiteY4" fmla="*/ 9727 h 10072"/>
                    <a:gd name="connsiteX5" fmla="*/ 8854 w 10899"/>
                    <a:gd name="connsiteY5" fmla="*/ 9683 h 10072"/>
                    <a:gd name="connsiteX6" fmla="*/ 8987 w 10899"/>
                    <a:gd name="connsiteY6" fmla="*/ 9598 h 10072"/>
                    <a:gd name="connsiteX7" fmla="*/ 9117 w 10899"/>
                    <a:gd name="connsiteY7" fmla="*/ 9497 h 10072"/>
                    <a:gd name="connsiteX8" fmla="*/ 9235 w 10899"/>
                    <a:gd name="connsiteY8" fmla="*/ 9410 h 10072"/>
                    <a:gd name="connsiteX9" fmla="*/ 9365 w 10899"/>
                    <a:gd name="connsiteY9" fmla="*/ 9281 h 10072"/>
                    <a:gd name="connsiteX10" fmla="*/ 9510 w 10899"/>
                    <a:gd name="connsiteY10" fmla="*/ 9151 h 10072"/>
                    <a:gd name="connsiteX11" fmla="*/ 9628 w 10899"/>
                    <a:gd name="connsiteY11" fmla="*/ 9008 h 10072"/>
                    <a:gd name="connsiteX12" fmla="*/ 9863 w 10899"/>
                    <a:gd name="connsiteY12" fmla="*/ 8676 h 10072"/>
                    <a:gd name="connsiteX13" fmla="*/ 10100 w 10899"/>
                    <a:gd name="connsiteY13" fmla="*/ 8303 h 10072"/>
                    <a:gd name="connsiteX14" fmla="*/ 10309 w 10899"/>
                    <a:gd name="connsiteY14" fmla="*/ 7900 h 10072"/>
                    <a:gd name="connsiteX15" fmla="*/ 10611 w 10899"/>
                    <a:gd name="connsiteY15" fmla="*/ 8346 h 10072"/>
                    <a:gd name="connsiteX16" fmla="*/ 10899 w 10899"/>
                    <a:gd name="connsiteY16" fmla="*/ 8763 h 10072"/>
                    <a:gd name="connsiteX17" fmla="*/ 10624 w 10899"/>
                    <a:gd name="connsiteY17" fmla="*/ 9051 h 10072"/>
                    <a:gd name="connsiteX18" fmla="*/ 10349 w 10899"/>
                    <a:gd name="connsiteY18" fmla="*/ 9310 h 10072"/>
                    <a:gd name="connsiteX19" fmla="*/ 10033 w 10899"/>
                    <a:gd name="connsiteY19" fmla="*/ 9539 h 10072"/>
                    <a:gd name="connsiteX20" fmla="*/ 9890 w 10899"/>
                    <a:gd name="connsiteY20" fmla="*/ 9626 h 10072"/>
                    <a:gd name="connsiteX21" fmla="*/ 9720 w 10899"/>
                    <a:gd name="connsiteY21" fmla="*/ 9727 h 10072"/>
                    <a:gd name="connsiteX22" fmla="*/ 9550 w 10899"/>
                    <a:gd name="connsiteY22" fmla="*/ 9813 h 10072"/>
                    <a:gd name="connsiteX23" fmla="*/ 9392 w 10899"/>
                    <a:gd name="connsiteY23" fmla="*/ 9870 h 10072"/>
                    <a:gd name="connsiteX24" fmla="*/ 9209 w 10899"/>
                    <a:gd name="connsiteY24" fmla="*/ 9942 h 10072"/>
                    <a:gd name="connsiteX25" fmla="*/ 9039 w 10899"/>
                    <a:gd name="connsiteY25" fmla="*/ 9986 h 10072"/>
                    <a:gd name="connsiteX26" fmla="*/ 8854 w 10899"/>
                    <a:gd name="connsiteY26" fmla="*/ 10015 h 10072"/>
                    <a:gd name="connsiteX27" fmla="*/ 8671 w 10899"/>
                    <a:gd name="connsiteY27" fmla="*/ 10043 h 10072"/>
                    <a:gd name="connsiteX28" fmla="*/ 8474 w 10899"/>
                    <a:gd name="connsiteY28" fmla="*/ 10072 h 10072"/>
                    <a:gd name="connsiteX29" fmla="*/ 8265 w 10899"/>
                    <a:gd name="connsiteY29" fmla="*/ 10072 h 10072"/>
                    <a:gd name="connsiteX30" fmla="*/ 8056 w 10899"/>
                    <a:gd name="connsiteY30" fmla="*/ 10072 h 10072"/>
                    <a:gd name="connsiteX31" fmla="*/ 7859 w 10899"/>
                    <a:gd name="connsiteY31" fmla="*/ 10029 h 10072"/>
                    <a:gd name="connsiteX32" fmla="*/ 7649 w 10899"/>
                    <a:gd name="connsiteY32" fmla="*/ 10001 h 10072"/>
                    <a:gd name="connsiteX33" fmla="*/ 7452 w 10899"/>
                    <a:gd name="connsiteY33" fmla="*/ 9958 h 10072"/>
                    <a:gd name="connsiteX34" fmla="*/ 7269 w 10899"/>
                    <a:gd name="connsiteY34" fmla="*/ 9884 h 10072"/>
                    <a:gd name="connsiteX35" fmla="*/ 7085 w 10899"/>
                    <a:gd name="connsiteY35" fmla="*/ 9827 h 10072"/>
                    <a:gd name="connsiteX36" fmla="*/ 6915 w 10899"/>
                    <a:gd name="connsiteY36" fmla="*/ 9727 h 10072"/>
                    <a:gd name="connsiteX37" fmla="*/ 6732 w 10899"/>
                    <a:gd name="connsiteY37" fmla="*/ 9626 h 10072"/>
                    <a:gd name="connsiteX38" fmla="*/ 6574 w 10899"/>
                    <a:gd name="connsiteY38" fmla="*/ 9539 h 10072"/>
                    <a:gd name="connsiteX39" fmla="*/ 6390 w 10899"/>
                    <a:gd name="connsiteY39" fmla="*/ 9410 h 10072"/>
                    <a:gd name="connsiteX40" fmla="*/ 6246 w 10899"/>
                    <a:gd name="connsiteY40" fmla="*/ 9296 h 10072"/>
                    <a:gd name="connsiteX41" fmla="*/ 6090 w 10899"/>
                    <a:gd name="connsiteY41" fmla="*/ 9151 h 10072"/>
                    <a:gd name="connsiteX42" fmla="*/ 5788 w 10899"/>
                    <a:gd name="connsiteY42" fmla="*/ 8849 h 10072"/>
                    <a:gd name="connsiteX43" fmla="*/ 5513 w 10899"/>
                    <a:gd name="connsiteY43" fmla="*/ 8518 h 10072"/>
                    <a:gd name="connsiteX44" fmla="*/ 5252 w 10899"/>
                    <a:gd name="connsiteY44" fmla="*/ 8158 h 10072"/>
                    <a:gd name="connsiteX45" fmla="*/ 5001 w 10899"/>
                    <a:gd name="connsiteY45" fmla="*/ 7769 h 10072"/>
                    <a:gd name="connsiteX46" fmla="*/ 4753 w 10899"/>
                    <a:gd name="connsiteY46" fmla="*/ 7367 h 10072"/>
                    <a:gd name="connsiteX47" fmla="*/ 4530 w 10899"/>
                    <a:gd name="connsiteY47" fmla="*/ 6950 h 10072"/>
                    <a:gd name="connsiteX48" fmla="*/ 4308 w 10899"/>
                    <a:gd name="connsiteY48" fmla="*/ 6518 h 10072"/>
                    <a:gd name="connsiteX49" fmla="*/ 4098 w 10899"/>
                    <a:gd name="connsiteY49" fmla="*/ 6072 h 10072"/>
                    <a:gd name="connsiteX50" fmla="*/ 3691 w 10899"/>
                    <a:gd name="connsiteY50" fmla="*/ 5166 h 10072"/>
                    <a:gd name="connsiteX51" fmla="*/ 2931 w 10899"/>
                    <a:gd name="connsiteY51" fmla="*/ 3382 h 10072"/>
                    <a:gd name="connsiteX52" fmla="*/ 2761 w 10899"/>
                    <a:gd name="connsiteY52" fmla="*/ 2935 h 10072"/>
                    <a:gd name="connsiteX53" fmla="*/ 2563 w 10899"/>
                    <a:gd name="connsiteY53" fmla="*/ 2532 h 10072"/>
                    <a:gd name="connsiteX54" fmla="*/ 2380 w 10899"/>
                    <a:gd name="connsiteY54" fmla="*/ 2173 h 10072"/>
                    <a:gd name="connsiteX55" fmla="*/ 2183 w 10899"/>
                    <a:gd name="connsiteY55" fmla="*/ 1799 h 10072"/>
                    <a:gd name="connsiteX56" fmla="*/ 1988 w 10899"/>
                    <a:gd name="connsiteY56" fmla="*/ 1468 h 10072"/>
                    <a:gd name="connsiteX57" fmla="*/ 1791 w 10899"/>
                    <a:gd name="connsiteY57" fmla="*/ 1180 h 10072"/>
                    <a:gd name="connsiteX58" fmla="*/ 1582 w 10899"/>
                    <a:gd name="connsiteY58" fmla="*/ 908 h 10072"/>
                    <a:gd name="connsiteX59" fmla="*/ 1372 w 10899"/>
                    <a:gd name="connsiteY59" fmla="*/ 706 h 10072"/>
                    <a:gd name="connsiteX60" fmla="*/ 1253 w 10899"/>
                    <a:gd name="connsiteY60" fmla="*/ 605 h 10072"/>
                    <a:gd name="connsiteX61" fmla="*/ 1136 w 10899"/>
                    <a:gd name="connsiteY61" fmla="*/ 504 h 10072"/>
                    <a:gd name="connsiteX62" fmla="*/ 1017 w 10899"/>
                    <a:gd name="connsiteY62" fmla="*/ 447 h 10072"/>
                    <a:gd name="connsiteX63" fmla="*/ 0 w 10899"/>
                    <a:gd name="connsiteY63" fmla="*/ 626 h 10072"/>
                    <a:gd name="connsiteX64" fmla="*/ 312 w 10899"/>
                    <a:gd name="connsiteY64" fmla="*/ 0 h 10072"/>
                    <a:gd name="connsiteX65" fmla="*/ 1201 w 10899"/>
                    <a:gd name="connsiteY65" fmla="*/ 115 h 10072"/>
                    <a:gd name="connsiteX66" fmla="*/ 1385 w 10899"/>
                    <a:gd name="connsiteY66" fmla="*/ 187 h 10072"/>
                    <a:gd name="connsiteX67" fmla="*/ 1568 w 10899"/>
                    <a:gd name="connsiteY67" fmla="*/ 260 h 10072"/>
                    <a:gd name="connsiteX68" fmla="*/ 1738 w 10899"/>
                    <a:gd name="connsiteY68" fmla="*/ 346 h 10072"/>
                    <a:gd name="connsiteX69" fmla="*/ 1922 w 10899"/>
                    <a:gd name="connsiteY69" fmla="*/ 447 h 10072"/>
                    <a:gd name="connsiteX70" fmla="*/ 2080 w 10899"/>
                    <a:gd name="connsiteY70" fmla="*/ 533 h 10072"/>
                    <a:gd name="connsiteX71" fmla="*/ 2236 w 10899"/>
                    <a:gd name="connsiteY71" fmla="*/ 662 h 10072"/>
                    <a:gd name="connsiteX72" fmla="*/ 2406 w 10899"/>
                    <a:gd name="connsiteY72" fmla="*/ 792 h 10072"/>
                    <a:gd name="connsiteX73" fmla="*/ 2563 w 10899"/>
                    <a:gd name="connsiteY73" fmla="*/ 922 h 10072"/>
                    <a:gd name="connsiteX74" fmla="*/ 2866 w 10899"/>
                    <a:gd name="connsiteY74" fmla="*/ 1209 h 10072"/>
                    <a:gd name="connsiteX75" fmla="*/ 3141 w 10899"/>
                    <a:gd name="connsiteY75" fmla="*/ 1554 h 10072"/>
                    <a:gd name="connsiteX76" fmla="*/ 3402 w 10899"/>
                    <a:gd name="connsiteY76" fmla="*/ 1914 h 10072"/>
                    <a:gd name="connsiteX77" fmla="*/ 3652 w 10899"/>
                    <a:gd name="connsiteY77" fmla="*/ 2303 h 10072"/>
                    <a:gd name="connsiteX78" fmla="*/ 3901 w 10899"/>
                    <a:gd name="connsiteY78" fmla="*/ 2706 h 10072"/>
                    <a:gd name="connsiteX79" fmla="*/ 4124 w 10899"/>
                    <a:gd name="connsiteY79" fmla="*/ 3123 h 10072"/>
                    <a:gd name="connsiteX80" fmla="*/ 4360 w 10899"/>
                    <a:gd name="connsiteY80" fmla="*/ 3555 h 10072"/>
                    <a:gd name="connsiteX81" fmla="*/ 4569 w 10899"/>
                    <a:gd name="connsiteY81" fmla="*/ 3999 h 10072"/>
                    <a:gd name="connsiteX82" fmla="*/ 4961 w 10899"/>
                    <a:gd name="connsiteY82" fmla="*/ 4906 h 10072"/>
                    <a:gd name="connsiteX83" fmla="*/ 5735 w 10899"/>
                    <a:gd name="connsiteY83" fmla="*/ 6705 h 10072"/>
                    <a:gd name="connsiteX84" fmla="*/ 6102 w 10899"/>
                    <a:gd name="connsiteY84" fmla="*/ 7540 h 10072"/>
                    <a:gd name="connsiteX85" fmla="*/ 6298 w 10899"/>
                    <a:gd name="connsiteY85" fmla="*/ 7900 h 10072"/>
                    <a:gd name="connsiteX86" fmla="*/ 6484 w 10899"/>
                    <a:gd name="connsiteY86" fmla="*/ 8273 h 10072"/>
                    <a:gd name="connsiteX87" fmla="*/ 6692 w 10899"/>
                    <a:gd name="connsiteY87" fmla="*/ 8605 h 10072"/>
                    <a:gd name="connsiteX88" fmla="*/ 6889 w 10899"/>
                    <a:gd name="connsiteY88" fmla="*/ 8893 h 10072"/>
                    <a:gd name="connsiteX89" fmla="*/ 7085 w 10899"/>
                    <a:gd name="connsiteY89" fmla="*/ 9165 h 10072"/>
                    <a:gd name="connsiteX90" fmla="*/ 7307 w 10899"/>
                    <a:gd name="connsiteY90" fmla="*/ 9367 h 10072"/>
                    <a:gd name="connsiteX91" fmla="*/ 7426 w 10899"/>
                    <a:gd name="connsiteY91" fmla="*/ 9467 h 10072"/>
                    <a:gd name="connsiteX92" fmla="*/ 7530 w 10899"/>
                    <a:gd name="connsiteY92" fmla="*/ 9569 h 10072"/>
                    <a:gd name="connsiteX93" fmla="*/ 7649 w 10899"/>
                    <a:gd name="connsiteY93" fmla="*/ 9626 h 10072"/>
                    <a:gd name="connsiteX94" fmla="*/ 7768 w 10899"/>
                    <a:gd name="connsiteY94" fmla="*/ 9698 h 10072"/>
                    <a:gd name="connsiteX95" fmla="*/ 7885 w 10899"/>
                    <a:gd name="connsiteY95" fmla="*/ 9741 h 10072"/>
                    <a:gd name="connsiteX96" fmla="*/ 8016 w 10899"/>
                    <a:gd name="connsiteY96" fmla="*/ 9770 h 10072"/>
                    <a:gd name="connsiteX97" fmla="*/ 8148 w 10899"/>
                    <a:gd name="connsiteY97" fmla="*/ 9813 h 10072"/>
                    <a:gd name="connsiteX98" fmla="*/ 8265 w 10899"/>
                    <a:gd name="connsiteY98" fmla="*/ 9813 h 10072"/>
                    <a:gd name="connsiteX0" fmla="*/ 7956 w 10590"/>
                    <a:gd name="connsiteY0" fmla="*/ 9813 h 10072"/>
                    <a:gd name="connsiteX1" fmla="*/ 7956 w 10590"/>
                    <a:gd name="connsiteY1" fmla="*/ 9813 h 10072"/>
                    <a:gd name="connsiteX2" fmla="*/ 8126 w 10590"/>
                    <a:gd name="connsiteY2" fmla="*/ 9813 h 10072"/>
                    <a:gd name="connsiteX3" fmla="*/ 8257 w 10590"/>
                    <a:gd name="connsiteY3" fmla="*/ 9770 h 10072"/>
                    <a:gd name="connsiteX4" fmla="*/ 8401 w 10590"/>
                    <a:gd name="connsiteY4" fmla="*/ 9727 h 10072"/>
                    <a:gd name="connsiteX5" fmla="*/ 8545 w 10590"/>
                    <a:gd name="connsiteY5" fmla="*/ 9683 h 10072"/>
                    <a:gd name="connsiteX6" fmla="*/ 8678 w 10590"/>
                    <a:gd name="connsiteY6" fmla="*/ 9598 h 10072"/>
                    <a:gd name="connsiteX7" fmla="*/ 8808 w 10590"/>
                    <a:gd name="connsiteY7" fmla="*/ 9497 h 10072"/>
                    <a:gd name="connsiteX8" fmla="*/ 8926 w 10590"/>
                    <a:gd name="connsiteY8" fmla="*/ 9410 h 10072"/>
                    <a:gd name="connsiteX9" fmla="*/ 9056 w 10590"/>
                    <a:gd name="connsiteY9" fmla="*/ 9281 h 10072"/>
                    <a:gd name="connsiteX10" fmla="*/ 9201 w 10590"/>
                    <a:gd name="connsiteY10" fmla="*/ 9151 h 10072"/>
                    <a:gd name="connsiteX11" fmla="*/ 9319 w 10590"/>
                    <a:gd name="connsiteY11" fmla="*/ 9008 h 10072"/>
                    <a:gd name="connsiteX12" fmla="*/ 9554 w 10590"/>
                    <a:gd name="connsiteY12" fmla="*/ 8676 h 10072"/>
                    <a:gd name="connsiteX13" fmla="*/ 9791 w 10590"/>
                    <a:gd name="connsiteY13" fmla="*/ 8303 h 10072"/>
                    <a:gd name="connsiteX14" fmla="*/ 10000 w 10590"/>
                    <a:gd name="connsiteY14" fmla="*/ 7900 h 10072"/>
                    <a:gd name="connsiteX15" fmla="*/ 10302 w 10590"/>
                    <a:gd name="connsiteY15" fmla="*/ 8346 h 10072"/>
                    <a:gd name="connsiteX16" fmla="*/ 10590 w 10590"/>
                    <a:gd name="connsiteY16" fmla="*/ 8763 h 10072"/>
                    <a:gd name="connsiteX17" fmla="*/ 10315 w 10590"/>
                    <a:gd name="connsiteY17" fmla="*/ 9051 h 10072"/>
                    <a:gd name="connsiteX18" fmla="*/ 10040 w 10590"/>
                    <a:gd name="connsiteY18" fmla="*/ 9310 h 10072"/>
                    <a:gd name="connsiteX19" fmla="*/ 9724 w 10590"/>
                    <a:gd name="connsiteY19" fmla="*/ 9539 h 10072"/>
                    <a:gd name="connsiteX20" fmla="*/ 9581 w 10590"/>
                    <a:gd name="connsiteY20" fmla="*/ 9626 h 10072"/>
                    <a:gd name="connsiteX21" fmla="*/ 9411 w 10590"/>
                    <a:gd name="connsiteY21" fmla="*/ 9727 h 10072"/>
                    <a:gd name="connsiteX22" fmla="*/ 9241 w 10590"/>
                    <a:gd name="connsiteY22" fmla="*/ 9813 h 10072"/>
                    <a:gd name="connsiteX23" fmla="*/ 9083 w 10590"/>
                    <a:gd name="connsiteY23" fmla="*/ 9870 h 10072"/>
                    <a:gd name="connsiteX24" fmla="*/ 8900 w 10590"/>
                    <a:gd name="connsiteY24" fmla="*/ 9942 h 10072"/>
                    <a:gd name="connsiteX25" fmla="*/ 8730 w 10590"/>
                    <a:gd name="connsiteY25" fmla="*/ 9986 h 10072"/>
                    <a:gd name="connsiteX26" fmla="*/ 8545 w 10590"/>
                    <a:gd name="connsiteY26" fmla="*/ 10015 h 10072"/>
                    <a:gd name="connsiteX27" fmla="*/ 8362 w 10590"/>
                    <a:gd name="connsiteY27" fmla="*/ 10043 h 10072"/>
                    <a:gd name="connsiteX28" fmla="*/ 8165 w 10590"/>
                    <a:gd name="connsiteY28" fmla="*/ 10072 h 10072"/>
                    <a:gd name="connsiteX29" fmla="*/ 7956 w 10590"/>
                    <a:gd name="connsiteY29" fmla="*/ 10072 h 10072"/>
                    <a:gd name="connsiteX30" fmla="*/ 7747 w 10590"/>
                    <a:gd name="connsiteY30" fmla="*/ 10072 h 10072"/>
                    <a:gd name="connsiteX31" fmla="*/ 7550 w 10590"/>
                    <a:gd name="connsiteY31" fmla="*/ 10029 h 10072"/>
                    <a:gd name="connsiteX32" fmla="*/ 7340 w 10590"/>
                    <a:gd name="connsiteY32" fmla="*/ 10001 h 10072"/>
                    <a:gd name="connsiteX33" fmla="*/ 7143 w 10590"/>
                    <a:gd name="connsiteY33" fmla="*/ 9958 h 10072"/>
                    <a:gd name="connsiteX34" fmla="*/ 6960 w 10590"/>
                    <a:gd name="connsiteY34" fmla="*/ 9884 h 10072"/>
                    <a:gd name="connsiteX35" fmla="*/ 6776 w 10590"/>
                    <a:gd name="connsiteY35" fmla="*/ 9827 h 10072"/>
                    <a:gd name="connsiteX36" fmla="*/ 6606 w 10590"/>
                    <a:gd name="connsiteY36" fmla="*/ 9727 h 10072"/>
                    <a:gd name="connsiteX37" fmla="*/ 6423 w 10590"/>
                    <a:gd name="connsiteY37" fmla="*/ 9626 h 10072"/>
                    <a:gd name="connsiteX38" fmla="*/ 6265 w 10590"/>
                    <a:gd name="connsiteY38" fmla="*/ 9539 h 10072"/>
                    <a:gd name="connsiteX39" fmla="*/ 6081 w 10590"/>
                    <a:gd name="connsiteY39" fmla="*/ 9410 h 10072"/>
                    <a:gd name="connsiteX40" fmla="*/ 5937 w 10590"/>
                    <a:gd name="connsiteY40" fmla="*/ 9296 h 10072"/>
                    <a:gd name="connsiteX41" fmla="*/ 5781 w 10590"/>
                    <a:gd name="connsiteY41" fmla="*/ 9151 h 10072"/>
                    <a:gd name="connsiteX42" fmla="*/ 5479 w 10590"/>
                    <a:gd name="connsiteY42" fmla="*/ 8849 h 10072"/>
                    <a:gd name="connsiteX43" fmla="*/ 5204 w 10590"/>
                    <a:gd name="connsiteY43" fmla="*/ 8518 h 10072"/>
                    <a:gd name="connsiteX44" fmla="*/ 4943 w 10590"/>
                    <a:gd name="connsiteY44" fmla="*/ 8158 h 10072"/>
                    <a:gd name="connsiteX45" fmla="*/ 4692 w 10590"/>
                    <a:gd name="connsiteY45" fmla="*/ 7769 h 10072"/>
                    <a:gd name="connsiteX46" fmla="*/ 4444 w 10590"/>
                    <a:gd name="connsiteY46" fmla="*/ 7367 h 10072"/>
                    <a:gd name="connsiteX47" fmla="*/ 4221 w 10590"/>
                    <a:gd name="connsiteY47" fmla="*/ 6950 h 10072"/>
                    <a:gd name="connsiteX48" fmla="*/ 3999 w 10590"/>
                    <a:gd name="connsiteY48" fmla="*/ 6518 h 10072"/>
                    <a:gd name="connsiteX49" fmla="*/ 3789 w 10590"/>
                    <a:gd name="connsiteY49" fmla="*/ 6072 h 10072"/>
                    <a:gd name="connsiteX50" fmla="*/ 3382 w 10590"/>
                    <a:gd name="connsiteY50" fmla="*/ 5166 h 10072"/>
                    <a:gd name="connsiteX51" fmla="*/ 2622 w 10590"/>
                    <a:gd name="connsiteY51" fmla="*/ 3382 h 10072"/>
                    <a:gd name="connsiteX52" fmla="*/ 2452 w 10590"/>
                    <a:gd name="connsiteY52" fmla="*/ 2935 h 10072"/>
                    <a:gd name="connsiteX53" fmla="*/ 2254 w 10590"/>
                    <a:gd name="connsiteY53" fmla="*/ 2532 h 10072"/>
                    <a:gd name="connsiteX54" fmla="*/ 2071 w 10590"/>
                    <a:gd name="connsiteY54" fmla="*/ 2173 h 10072"/>
                    <a:gd name="connsiteX55" fmla="*/ 1874 w 10590"/>
                    <a:gd name="connsiteY55" fmla="*/ 1799 h 10072"/>
                    <a:gd name="connsiteX56" fmla="*/ 1679 w 10590"/>
                    <a:gd name="connsiteY56" fmla="*/ 1468 h 10072"/>
                    <a:gd name="connsiteX57" fmla="*/ 1482 w 10590"/>
                    <a:gd name="connsiteY57" fmla="*/ 1180 h 10072"/>
                    <a:gd name="connsiteX58" fmla="*/ 1273 w 10590"/>
                    <a:gd name="connsiteY58" fmla="*/ 908 h 10072"/>
                    <a:gd name="connsiteX59" fmla="*/ 1063 w 10590"/>
                    <a:gd name="connsiteY59" fmla="*/ 706 h 10072"/>
                    <a:gd name="connsiteX60" fmla="*/ 944 w 10590"/>
                    <a:gd name="connsiteY60" fmla="*/ 605 h 10072"/>
                    <a:gd name="connsiteX61" fmla="*/ 827 w 10590"/>
                    <a:gd name="connsiteY61" fmla="*/ 504 h 10072"/>
                    <a:gd name="connsiteX62" fmla="*/ 708 w 10590"/>
                    <a:gd name="connsiteY62" fmla="*/ 447 h 10072"/>
                    <a:gd name="connsiteX63" fmla="*/ 337 w 10590"/>
                    <a:gd name="connsiteY63" fmla="*/ 411 h 10072"/>
                    <a:gd name="connsiteX64" fmla="*/ 3 w 10590"/>
                    <a:gd name="connsiteY64" fmla="*/ 0 h 10072"/>
                    <a:gd name="connsiteX65" fmla="*/ 892 w 10590"/>
                    <a:gd name="connsiteY65" fmla="*/ 115 h 10072"/>
                    <a:gd name="connsiteX66" fmla="*/ 1076 w 10590"/>
                    <a:gd name="connsiteY66" fmla="*/ 187 h 10072"/>
                    <a:gd name="connsiteX67" fmla="*/ 1259 w 10590"/>
                    <a:gd name="connsiteY67" fmla="*/ 260 h 10072"/>
                    <a:gd name="connsiteX68" fmla="*/ 1429 w 10590"/>
                    <a:gd name="connsiteY68" fmla="*/ 346 h 10072"/>
                    <a:gd name="connsiteX69" fmla="*/ 1613 w 10590"/>
                    <a:gd name="connsiteY69" fmla="*/ 447 h 10072"/>
                    <a:gd name="connsiteX70" fmla="*/ 1771 w 10590"/>
                    <a:gd name="connsiteY70" fmla="*/ 533 h 10072"/>
                    <a:gd name="connsiteX71" fmla="*/ 1927 w 10590"/>
                    <a:gd name="connsiteY71" fmla="*/ 662 h 10072"/>
                    <a:gd name="connsiteX72" fmla="*/ 2097 w 10590"/>
                    <a:gd name="connsiteY72" fmla="*/ 792 h 10072"/>
                    <a:gd name="connsiteX73" fmla="*/ 2254 w 10590"/>
                    <a:gd name="connsiteY73" fmla="*/ 922 h 10072"/>
                    <a:gd name="connsiteX74" fmla="*/ 2557 w 10590"/>
                    <a:gd name="connsiteY74" fmla="*/ 1209 h 10072"/>
                    <a:gd name="connsiteX75" fmla="*/ 2832 w 10590"/>
                    <a:gd name="connsiteY75" fmla="*/ 1554 h 10072"/>
                    <a:gd name="connsiteX76" fmla="*/ 3093 w 10590"/>
                    <a:gd name="connsiteY76" fmla="*/ 1914 h 10072"/>
                    <a:gd name="connsiteX77" fmla="*/ 3343 w 10590"/>
                    <a:gd name="connsiteY77" fmla="*/ 2303 h 10072"/>
                    <a:gd name="connsiteX78" fmla="*/ 3592 w 10590"/>
                    <a:gd name="connsiteY78" fmla="*/ 2706 h 10072"/>
                    <a:gd name="connsiteX79" fmla="*/ 3815 w 10590"/>
                    <a:gd name="connsiteY79" fmla="*/ 3123 h 10072"/>
                    <a:gd name="connsiteX80" fmla="*/ 4051 w 10590"/>
                    <a:gd name="connsiteY80" fmla="*/ 3555 h 10072"/>
                    <a:gd name="connsiteX81" fmla="*/ 4260 w 10590"/>
                    <a:gd name="connsiteY81" fmla="*/ 3999 h 10072"/>
                    <a:gd name="connsiteX82" fmla="*/ 4652 w 10590"/>
                    <a:gd name="connsiteY82" fmla="*/ 4906 h 10072"/>
                    <a:gd name="connsiteX83" fmla="*/ 5426 w 10590"/>
                    <a:gd name="connsiteY83" fmla="*/ 6705 h 10072"/>
                    <a:gd name="connsiteX84" fmla="*/ 5793 w 10590"/>
                    <a:gd name="connsiteY84" fmla="*/ 7540 h 10072"/>
                    <a:gd name="connsiteX85" fmla="*/ 5989 w 10590"/>
                    <a:gd name="connsiteY85" fmla="*/ 7900 h 10072"/>
                    <a:gd name="connsiteX86" fmla="*/ 6175 w 10590"/>
                    <a:gd name="connsiteY86" fmla="*/ 8273 h 10072"/>
                    <a:gd name="connsiteX87" fmla="*/ 6383 w 10590"/>
                    <a:gd name="connsiteY87" fmla="*/ 8605 h 10072"/>
                    <a:gd name="connsiteX88" fmla="*/ 6580 w 10590"/>
                    <a:gd name="connsiteY88" fmla="*/ 8893 h 10072"/>
                    <a:gd name="connsiteX89" fmla="*/ 6776 w 10590"/>
                    <a:gd name="connsiteY89" fmla="*/ 9165 h 10072"/>
                    <a:gd name="connsiteX90" fmla="*/ 6998 w 10590"/>
                    <a:gd name="connsiteY90" fmla="*/ 9367 h 10072"/>
                    <a:gd name="connsiteX91" fmla="*/ 7117 w 10590"/>
                    <a:gd name="connsiteY91" fmla="*/ 9467 h 10072"/>
                    <a:gd name="connsiteX92" fmla="*/ 7221 w 10590"/>
                    <a:gd name="connsiteY92" fmla="*/ 9569 h 10072"/>
                    <a:gd name="connsiteX93" fmla="*/ 7340 w 10590"/>
                    <a:gd name="connsiteY93" fmla="*/ 9626 h 10072"/>
                    <a:gd name="connsiteX94" fmla="*/ 7459 w 10590"/>
                    <a:gd name="connsiteY94" fmla="*/ 9698 h 10072"/>
                    <a:gd name="connsiteX95" fmla="*/ 7576 w 10590"/>
                    <a:gd name="connsiteY95" fmla="*/ 9741 h 10072"/>
                    <a:gd name="connsiteX96" fmla="*/ 7707 w 10590"/>
                    <a:gd name="connsiteY96" fmla="*/ 9770 h 10072"/>
                    <a:gd name="connsiteX97" fmla="*/ 7839 w 10590"/>
                    <a:gd name="connsiteY97" fmla="*/ 9813 h 10072"/>
                    <a:gd name="connsiteX98" fmla="*/ 7956 w 10590"/>
                    <a:gd name="connsiteY98" fmla="*/ 9813 h 1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0590" h="10072">
                      <a:moveTo>
                        <a:pt x="7956" y="9813"/>
                      </a:moveTo>
                      <a:lnTo>
                        <a:pt x="7956" y="9813"/>
                      </a:lnTo>
                      <a:lnTo>
                        <a:pt x="8126" y="9813"/>
                      </a:lnTo>
                      <a:cubicBezTo>
                        <a:pt x="8170" y="9799"/>
                        <a:pt x="8213" y="9784"/>
                        <a:pt x="8257" y="9770"/>
                      </a:cubicBezTo>
                      <a:cubicBezTo>
                        <a:pt x="8306" y="9756"/>
                        <a:pt x="8353" y="9741"/>
                        <a:pt x="8401" y="9727"/>
                      </a:cubicBezTo>
                      <a:lnTo>
                        <a:pt x="8545" y="9683"/>
                      </a:lnTo>
                      <a:lnTo>
                        <a:pt x="8678" y="9598"/>
                      </a:lnTo>
                      <a:cubicBezTo>
                        <a:pt x="8721" y="9564"/>
                        <a:pt x="8765" y="9531"/>
                        <a:pt x="8808" y="9497"/>
                      </a:cubicBezTo>
                      <a:cubicBezTo>
                        <a:pt x="8848" y="9468"/>
                        <a:pt x="8886" y="9439"/>
                        <a:pt x="8926" y="9410"/>
                      </a:cubicBezTo>
                      <a:lnTo>
                        <a:pt x="9056" y="9281"/>
                      </a:lnTo>
                      <a:cubicBezTo>
                        <a:pt x="9105" y="9238"/>
                        <a:pt x="9152" y="9194"/>
                        <a:pt x="9201" y="9151"/>
                      </a:cubicBezTo>
                      <a:cubicBezTo>
                        <a:pt x="9240" y="9103"/>
                        <a:pt x="9280" y="9056"/>
                        <a:pt x="9319" y="9008"/>
                      </a:cubicBezTo>
                      <a:cubicBezTo>
                        <a:pt x="9397" y="8897"/>
                        <a:pt x="9476" y="8787"/>
                        <a:pt x="9554" y="8676"/>
                      </a:cubicBezTo>
                      <a:cubicBezTo>
                        <a:pt x="9633" y="8552"/>
                        <a:pt x="9711" y="8427"/>
                        <a:pt x="9791" y="8303"/>
                      </a:cubicBezTo>
                      <a:cubicBezTo>
                        <a:pt x="9860" y="8168"/>
                        <a:pt x="9930" y="8034"/>
                        <a:pt x="10000" y="7900"/>
                      </a:cubicBezTo>
                      <a:lnTo>
                        <a:pt x="10302" y="8346"/>
                      </a:lnTo>
                      <a:lnTo>
                        <a:pt x="10590" y="8763"/>
                      </a:lnTo>
                      <a:cubicBezTo>
                        <a:pt x="10498" y="8858"/>
                        <a:pt x="10407" y="8955"/>
                        <a:pt x="10315" y="9051"/>
                      </a:cubicBezTo>
                      <a:lnTo>
                        <a:pt x="10040" y="9310"/>
                      </a:lnTo>
                      <a:lnTo>
                        <a:pt x="9724" y="9539"/>
                      </a:lnTo>
                      <a:cubicBezTo>
                        <a:pt x="9677" y="9569"/>
                        <a:pt x="9628" y="9597"/>
                        <a:pt x="9581" y="9626"/>
                      </a:cubicBezTo>
                      <a:cubicBezTo>
                        <a:pt x="9525" y="9660"/>
                        <a:pt x="9467" y="9693"/>
                        <a:pt x="9411" y="9727"/>
                      </a:cubicBezTo>
                      <a:lnTo>
                        <a:pt x="9241" y="9813"/>
                      </a:lnTo>
                      <a:lnTo>
                        <a:pt x="9083" y="9870"/>
                      </a:lnTo>
                      <a:lnTo>
                        <a:pt x="8900" y="9942"/>
                      </a:lnTo>
                      <a:lnTo>
                        <a:pt x="8730" y="9986"/>
                      </a:lnTo>
                      <a:lnTo>
                        <a:pt x="8545" y="10015"/>
                      </a:lnTo>
                      <a:lnTo>
                        <a:pt x="8362" y="10043"/>
                      </a:lnTo>
                      <a:lnTo>
                        <a:pt x="8165" y="10072"/>
                      </a:lnTo>
                      <a:lnTo>
                        <a:pt x="7956" y="10072"/>
                      </a:lnTo>
                      <a:lnTo>
                        <a:pt x="7747" y="10072"/>
                      </a:lnTo>
                      <a:lnTo>
                        <a:pt x="7550" y="10029"/>
                      </a:lnTo>
                      <a:lnTo>
                        <a:pt x="7340" y="10001"/>
                      </a:lnTo>
                      <a:lnTo>
                        <a:pt x="7143" y="9958"/>
                      </a:lnTo>
                      <a:lnTo>
                        <a:pt x="6960" y="9884"/>
                      </a:lnTo>
                      <a:lnTo>
                        <a:pt x="6776" y="9827"/>
                      </a:lnTo>
                      <a:lnTo>
                        <a:pt x="6606" y="9727"/>
                      </a:lnTo>
                      <a:lnTo>
                        <a:pt x="6423" y="9626"/>
                      </a:lnTo>
                      <a:lnTo>
                        <a:pt x="6265" y="9539"/>
                      </a:lnTo>
                      <a:lnTo>
                        <a:pt x="6081" y="9410"/>
                      </a:lnTo>
                      <a:lnTo>
                        <a:pt x="5937" y="9296"/>
                      </a:lnTo>
                      <a:cubicBezTo>
                        <a:pt x="5884" y="9248"/>
                        <a:pt x="5833" y="9199"/>
                        <a:pt x="5781" y="9151"/>
                      </a:cubicBezTo>
                      <a:lnTo>
                        <a:pt x="5479" y="8849"/>
                      </a:lnTo>
                      <a:lnTo>
                        <a:pt x="5204" y="8518"/>
                      </a:lnTo>
                      <a:lnTo>
                        <a:pt x="4943" y="8158"/>
                      </a:lnTo>
                      <a:cubicBezTo>
                        <a:pt x="4860" y="8028"/>
                        <a:pt x="4775" y="7899"/>
                        <a:pt x="4692" y="7769"/>
                      </a:cubicBezTo>
                      <a:cubicBezTo>
                        <a:pt x="4609" y="7636"/>
                        <a:pt x="4527" y="7501"/>
                        <a:pt x="4444" y="7367"/>
                      </a:cubicBezTo>
                      <a:lnTo>
                        <a:pt x="4221" y="6950"/>
                      </a:lnTo>
                      <a:lnTo>
                        <a:pt x="3999" y="6518"/>
                      </a:lnTo>
                      <a:cubicBezTo>
                        <a:pt x="3928" y="6369"/>
                        <a:pt x="3859" y="6221"/>
                        <a:pt x="3789" y="6072"/>
                      </a:cubicBezTo>
                      <a:lnTo>
                        <a:pt x="3382" y="5166"/>
                      </a:lnTo>
                      <a:lnTo>
                        <a:pt x="2622" y="3382"/>
                      </a:lnTo>
                      <a:cubicBezTo>
                        <a:pt x="2566" y="3232"/>
                        <a:pt x="2509" y="3085"/>
                        <a:pt x="2452" y="2935"/>
                      </a:cubicBezTo>
                      <a:cubicBezTo>
                        <a:pt x="2387" y="2801"/>
                        <a:pt x="2321" y="2667"/>
                        <a:pt x="2254" y="2532"/>
                      </a:cubicBezTo>
                      <a:cubicBezTo>
                        <a:pt x="2193" y="2413"/>
                        <a:pt x="2133" y="2293"/>
                        <a:pt x="2071" y="2173"/>
                      </a:cubicBezTo>
                      <a:cubicBezTo>
                        <a:pt x="2006" y="2048"/>
                        <a:pt x="1939" y="1924"/>
                        <a:pt x="1874" y="1799"/>
                      </a:cubicBezTo>
                      <a:lnTo>
                        <a:pt x="1679" y="1468"/>
                      </a:lnTo>
                      <a:lnTo>
                        <a:pt x="1482" y="1180"/>
                      </a:lnTo>
                      <a:lnTo>
                        <a:pt x="1273" y="908"/>
                      </a:lnTo>
                      <a:lnTo>
                        <a:pt x="1063" y="706"/>
                      </a:lnTo>
                      <a:cubicBezTo>
                        <a:pt x="1024" y="673"/>
                        <a:pt x="984" y="638"/>
                        <a:pt x="944" y="605"/>
                      </a:cubicBezTo>
                      <a:cubicBezTo>
                        <a:pt x="905" y="572"/>
                        <a:pt x="866" y="537"/>
                        <a:pt x="827" y="504"/>
                      </a:cubicBezTo>
                      <a:lnTo>
                        <a:pt x="708" y="447"/>
                      </a:lnTo>
                      <a:cubicBezTo>
                        <a:pt x="668" y="423"/>
                        <a:pt x="377" y="435"/>
                        <a:pt x="337" y="411"/>
                      </a:cubicBezTo>
                      <a:cubicBezTo>
                        <a:pt x="372" y="310"/>
                        <a:pt x="-32" y="101"/>
                        <a:pt x="3" y="0"/>
                      </a:cubicBezTo>
                      <a:lnTo>
                        <a:pt x="892" y="115"/>
                      </a:lnTo>
                      <a:lnTo>
                        <a:pt x="1076" y="187"/>
                      </a:lnTo>
                      <a:lnTo>
                        <a:pt x="1259" y="260"/>
                      </a:lnTo>
                      <a:cubicBezTo>
                        <a:pt x="1315" y="289"/>
                        <a:pt x="1373" y="317"/>
                        <a:pt x="1429" y="346"/>
                      </a:cubicBezTo>
                      <a:lnTo>
                        <a:pt x="1613" y="447"/>
                      </a:lnTo>
                      <a:lnTo>
                        <a:pt x="1771" y="533"/>
                      </a:lnTo>
                      <a:lnTo>
                        <a:pt x="1927" y="662"/>
                      </a:lnTo>
                      <a:cubicBezTo>
                        <a:pt x="1984" y="705"/>
                        <a:pt x="2040" y="749"/>
                        <a:pt x="2097" y="792"/>
                      </a:cubicBezTo>
                      <a:lnTo>
                        <a:pt x="2254" y="922"/>
                      </a:lnTo>
                      <a:lnTo>
                        <a:pt x="2557" y="1209"/>
                      </a:lnTo>
                      <a:lnTo>
                        <a:pt x="2832" y="1554"/>
                      </a:lnTo>
                      <a:lnTo>
                        <a:pt x="3093" y="1914"/>
                      </a:lnTo>
                      <a:cubicBezTo>
                        <a:pt x="3176" y="2044"/>
                        <a:pt x="3260" y="2173"/>
                        <a:pt x="3343" y="2303"/>
                      </a:cubicBezTo>
                      <a:lnTo>
                        <a:pt x="3592" y="2706"/>
                      </a:lnTo>
                      <a:lnTo>
                        <a:pt x="3815" y="3123"/>
                      </a:lnTo>
                      <a:cubicBezTo>
                        <a:pt x="3894" y="3266"/>
                        <a:pt x="3972" y="3411"/>
                        <a:pt x="4051" y="3555"/>
                      </a:cubicBezTo>
                      <a:cubicBezTo>
                        <a:pt x="4120" y="3703"/>
                        <a:pt x="4191" y="3852"/>
                        <a:pt x="4260" y="3999"/>
                      </a:cubicBezTo>
                      <a:lnTo>
                        <a:pt x="4652" y="4906"/>
                      </a:lnTo>
                      <a:lnTo>
                        <a:pt x="5426" y="6705"/>
                      </a:lnTo>
                      <a:cubicBezTo>
                        <a:pt x="5549" y="6983"/>
                        <a:pt x="5671" y="7262"/>
                        <a:pt x="5793" y="7540"/>
                      </a:cubicBezTo>
                      <a:lnTo>
                        <a:pt x="5989" y="7900"/>
                      </a:lnTo>
                      <a:cubicBezTo>
                        <a:pt x="6050" y="8024"/>
                        <a:pt x="6113" y="8149"/>
                        <a:pt x="6175" y="8273"/>
                      </a:cubicBezTo>
                      <a:cubicBezTo>
                        <a:pt x="6244" y="8384"/>
                        <a:pt x="6314" y="8493"/>
                        <a:pt x="6383" y="8605"/>
                      </a:cubicBezTo>
                      <a:cubicBezTo>
                        <a:pt x="6448" y="8701"/>
                        <a:pt x="6515" y="8797"/>
                        <a:pt x="6580" y="8893"/>
                      </a:cubicBezTo>
                      <a:cubicBezTo>
                        <a:pt x="6645" y="8984"/>
                        <a:pt x="6711" y="9074"/>
                        <a:pt x="6776" y="9165"/>
                      </a:cubicBezTo>
                      <a:lnTo>
                        <a:pt x="6998" y="9367"/>
                      </a:lnTo>
                      <a:cubicBezTo>
                        <a:pt x="7038" y="9400"/>
                        <a:pt x="7078" y="9434"/>
                        <a:pt x="7117" y="9467"/>
                      </a:cubicBezTo>
                      <a:lnTo>
                        <a:pt x="7221" y="9569"/>
                      </a:lnTo>
                      <a:lnTo>
                        <a:pt x="7340" y="9626"/>
                      </a:lnTo>
                      <a:lnTo>
                        <a:pt x="7459" y="9698"/>
                      </a:lnTo>
                      <a:lnTo>
                        <a:pt x="7576" y="9741"/>
                      </a:lnTo>
                      <a:lnTo>
                        <a:pt x="7707" y="9770"/>
                      </a:lnTo>
                      <a:lnTo>
                        <a:pt x="7839" y="9813"/>
                      </a:lnTo>
                      <a:lnTo>
                        <a:pt x="7956" y="9813"/>
                      </a:lnTo>
                      <a:close/>
                    </a:path>
                  </a:pathLst>
                </a:custGeom>
                <a:grpFill/>
                <a:ln>
                  <a:noFill/>
                </a:ln>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140" name="Group 139">
                  <a:extLst>
                    <a:ext uri="{FF2B5EF4-FFF2-40B4-BE49-F238E27FC236}">
                      <a16:creationId xmlns:a16="http://schemas.microsoft.com/office/drawing/2014/main" id="{3F85EC90-E6AF-4F88-BD6A-EB1622CA9C30}"/>
                    </a:ext>
                  </a:extLst>
                </p:cNvPr>
                <p:cNvGrpSpPr/>
                <p:nvPr/>
              </p:nvGrpSpPr>
              <p:grpSpPr>
                <a:xfrm>
                  <a:off x="7912528" y="4792580"/>
                  <a:ext cx="526702" cy="640181"/>
                  <a:chOff x="-1864887" y="741508"/>
                  <a:chExt cx="274422" cy="473135"/>
                </a:xfrm>
                <a:grpFill/>
              </p:grpSpPr>
              <p:sp>
                <p:nvSpPr>
                  <p:cNvPr id="147" name="Rectangle 4098">
                    <a:extLst>
                      <a:ext uri="{FF2B5EF4-FFF2-40B4-BE49-F238E27FC236}">
                        <a16:creationId xmlns:a16="http://schemas.microsoft.com/office/drawing/2014/main" id="{87C3FFEE-632B-4EBB-AB0E-A15F7759E5FC}"/>
                      </a:ext>
                    </a:extLst>
                  </p:cNvPr>
                  <p:cNvSpPr/>
                  <p:nvPr/>
                </p:nvSpPr>
                <p:spPr bwMode="auto">
                  <a:xfrm>
                    <a:off x="-1785605" y="781051"/>
                    <a:ext cx="36576" cy="433592"/>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3592">
                        <a:moveTo>
                          <a:pt x="229" y="16669"/>
                        </a:moveTo>
                        <a:lnTo>
                          <a:pt x="41186" y="0"/>
                        </a:lnTo>
                        <a:lnTo>
                          <a:pt x="41186" y="431211"/>
                        </a:lnTo>
                        <a:lnTo>
                          <a:pt x="230" y="433592"/>
                        </a:lnTo>
                        <a:cubicBezTo>
                          <a:pt x="-564" y="287474"/>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48" name="Rectangle 68">
                    <a:extLst>
                      <a:ext uri="{FF2B5EF4-FFF2-40B4-BE49-F238E27FC236}">
                        <a16:creationId xmlns:a16="http://schemas.microsoft.com/office/drawing/2014/main" id="{1ED91413-1BE5-48C2-BED3-4567A87924B2}"/>
                      </a:ext>
                    </a:extLst>
                  </p:cNvPr>
                  <p:cNvSpPr/>
                  <p:nvPr/>
                </p:nvSpPr>
                <p:spPr bwMode="auto">
                  <a:xfrm>
                    <a:off x="-1706323" y="741508"/>
                    <a:ext cx="36576" cy="431211"/>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1211"/>
                      <a:gd name="connsiteX1" fmla="*/ 45719 w 45719"/>
                      <a:gd name="connsiteY1" fmla="*/ 0 h 431211"/>
                      <a:gd name="connsiteX2" fmla="*/ 38575 w 45719"/>
                      <a:gd name="connsiteY2" fmla="*/ 402636 h 431211"/>
                      <a:gd name="connsiteX3" fmla="*/ 0 w 45719"/>
                      <a:gd name="connsiteY3" fmla="*/ 431211 h 431211"/>
                      <a:gd name="connsiteX4" fmla="*/ 0 w 45719"/>
                      <a:gd name="connsiteY4" fmla="*/ 0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19" h="431211">
                        <a:moveTo>
                          <a:pt x="0" y="0"/>
                        </a:moveTo>
                        <a:lnTo>
                          <a:pt x="45719" y="0"/>
                        </a:lnTo>
                        <a:lnTo>
                          <a:pt x="38575" y="402636"/>
                        </a:lnTo>
                        <a:lnTo>
                          <a:pt x="0" y="431211"/>
                        </a:lnTo>
                        <a:lnTo>
                          <a:pt x="0" y="0"/>
                        </a:ln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49" name="Rectangle 4098">
                    <a:extLst>
                      <a:ext uri="{FF2B5EF4-FFF2-40B4-BE49-F238E27FC236}">
                        <a16:creationId xmlns:a16="http://schemas.microsoft.com/office/drawing/2014/main" id="{A8C5F415-0598-4BBD-8552-B51BDA3550B1}"/>
                      </a:ext>
                    </a:extLst>
                  </p:cNvPr>
                  <p:cNvSpPr/>
                  <p:nvPr/>
                </p:nvSpPr>
                <p:spPr bwMode="auto">
                  <a:xfrm>
                    <a:off x="-1864887" y="886653"/>
                    <a:ext cx="36576" cy="323820"/>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50" name="Rectangle 4098">
                    <a:extLst>
                      <a:ext uri="{FF2B5EF4-FFF2-40B4-BE49-F238E27FC236}">
                        <a16:creationId xmlns:a16="http://schemas.microsoft.com/office/drawing/2014/main" id="{73866C92-493E-4B44-A89F-50076777D4A4}"/>
                      </a:ext>
                    </a:extLst>
                  </p:cNvPr>
                  <p:cNvSpPr/>
                  <p:nvPr/>
                </p:nvSpPr>
                <p:spPr bwMode="auto">
                  <a:xfrm>
                    <a:off x="-1627041" y="743223"/>
                    <a:ext cx="36576" cy="274826"/>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65017"/>
                      <a:gd name="connsiteX1" fmla="*/ 41186 w 41186"/>
                      <a:gd name="connsiteY1" fmla="*/ 31682 h 465017"/>
                      <a:gd name="connsiteX2" fmla="*/ 41186 w 41186"/>
                      <a:gd name="connsiteY2" fmla="*/ 462893 h 465017"/>
                      <a:gd name="connsiteX3" fmla="*/ 230 w 41186"/>
                      <a:gd name="connsiteY3" fmla="*/ 465017 h 465017"/>
                      <a:gd name="connsiteX4" fmla="*/ 229 w 41186"/>
                      <a:gd name="connsiteY4" fmla="*/ 0 h 465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65017">
                        <a:moveTo>
                          <a:pt x="229" y="0"/>
                        </a:moveTo>
                        <a:lnTo>
                          <a:pt x="41186" y="31682"/>
                        </a:lnTo>
                        <a:lnTo>
                          <a:pt x="41186" y="462893"/>
                        </a:lnTo>
                        <a:lnTo>
                          <a:pt x="230" y="465017"/>
                        </a:lnTo>
                        <a:cubicBezTo>
                          <a:pt x="-564" y="318899"/>
                          <a:pt x="1023" y="146118"/>
                          <a:pt x="22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nvGrpSpPr>
                <p:cNvPr id="141" name="Group 140">
                  <a:extLst>
                    <a:ext uri="{FF2B5EF4-FFF2-40B4-BE49-F238E27FC236}">
                      <a16:creationId xmlns:a16="http://schemas.microsoft.com/office/drawing/2014/main" id="{830C7EA6-B9C5-4AED-85EF-2D5478AC910E}"/>
                    </a:ext>
                  </a:extLst>
                </p:cNvPr>
                <p:cNvGrpSpPr/>
                <p:nvPr/>
              </p:nvGrpSpPr>
              <p:grpSpPr>
                <a:xfrm>
                  <a:off x="7066354" y="4765421"/>
                  <a:ext cx="509407" cy="672315"/>
                  <a:chOff x="-2308678" y="726689"/>
                  <a:chExt cx="265411" cy="496885"/>
                </a:xfrm>
                <a:grpFill/>
              </p:grpSpPr>
              <p:sp>
                <p:nvSpPr>
                  <p:cNvPr id="143" name="Rectangle 4098">
                    <a:extLst>
                      <a:ext uri="{FF2B5EF4-FFF2-40B4-BE49-F238E27FC236}">
                        <a16:creationId xmlns:a16="http://schemas.microsoft.com/office/drawing/2014/main" id="{9E0627BD-AB74-41EB-9E34-CA26C9A804A8}"/>
                      </a:ext>
                    </a:extLst>
                  </p:cNvPr>
                  <p:cNvSpPr/>
                  <p:nvPr/>
                </p:nvSpPr>
                <p:spPr bwMode="auto">
                  <a:xfrm>
                    <a:off x="-2233453" y="726689"/>
                    <a:ext cx="36461" cy="47883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376442 h 431211"/>
                      <a:gd name="connsiteX4" fmla="*/ 229 w 41186"/>
                      <a:gd name="connsiteY4" fmla="*/ 16669 h 431211"/>
                      <a:gd name="connsiteX0" fmla="*/ 2779 w 41055"/>
                      <a:gd name="connsiteY0" fmla="*/ 0 h 478836"/>
                      <a:gd name="connsiteX1" fmla="*/ 41055 w 41055"/>
                      <a:gd name="connsiteY1" fmla="*/ 47625 h 478836"/>
                      <a:gd name="connsiteX2" fmla="*/ 41055 w 41055"/>
                      <a:gd name="connsiteY2" fmla="*/ 478836 h 478836"/>
                      <a:gd name="connsiteX3" fmla="*/ 99 w 41055"/>
                      <a:gd name="connsiteY3" fmla="*/ 424067 h 478836"/>
                      <a:gd name="connsiteX4" fmla="*/ 2779 w 41055"/>
                      <a:gd name="connsiteY4" fmla="*/ 0 h 478836"/>
                      <a:gd name="connsiteX0" fmla="*/ 2779 w 41055"/>
                      <a:gd name="connsiteY0" fmla="*/ 0 h 478836"/>
                      <a:gd name="connsiteX1" fmla="*/ 41055 w 41055"/>
                      <a:gd name="connsiteY1" fmla="*/ 9525 h 478836"/>
                      <a:gd name="connsiteX2" fmla="*/ 41055 w 41055"/>
                      <a:gd name="connsiteY2" fmla="*/ 478836 h 478836"/>
                      <a:gd name="connsiteX3" fmla="*/ 99 w 41055"/>
                      <a:gd name="connsiteY3" fmla="*/ 424067 h 478836"/>
                      <a:gd name="connsiteX4" fmla="*/ 2779 w 41055"/>
                      <a:gd name="connsiteY4" fmla="*/ 0 h 478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55" h="478836">
                        <a:moveTo>
                          <a:pt x="2779" y="0"/>
                        </a:moveTo>
                        <a:lnTo>
                          <a:pt x="41055" y="9525"/>
                        </a:lnTo>
                        <a:lnTo>
                          <a:pt x="41055" y="478836"/>
                        </a:lnTo>
                        <a:lnTo>
                          <a:pt x="99" y="424067"/>
                        </a:lnTo>
                        <a:cubicBezTo>
                          <a:pt x="-695" y="277949"/>
                          <a:pt x="3573" y="146118"/>
                          <a:pt x="2779"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44" name="Rectangle 68">
                    <a:extLst>
                      <a:ext uri="{FF2B5EF4-FFF2-40B4-BE49-F238E27FC236}">
                        <a16:creationId xmlns:a16="http://schemas.microsoft.com/office/drawing/2014/main" id="{75835C55-EDC9-43F7-B22C-8E0DF1E8813B}"/>
                      </a:ext>
                    </a:extLst>
                  </p:cNvPr>
                  <p:cNvSpPr/>
                  <p:nvPr/>
                </p:nvSpPr>
                <p:spPr bwMode="auto">
                  <a:xfrm>
                    <a:off x="-2158346" y="753823"/>
                    <a:ext cx="39854" cy="469751"/>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1211"/>
                      <a:gd name="connsiteX1" fmla="*/ 45719 w 45719"/>
                      <a:gd name="connsiteY1" fmla="*/ 0 h 431211"/>
                      <a:gd name="connsiteX2" fmla="*/ 38575 w 45719"/>
                      <a:gd name="connsiteY2" fmla="*/ 402636 h 431211"/>
                      <a:gd name="connsiteX3" fmla="*/ 0 w 45719"/>
                      <a:gd name="connsiteY3" fmla="*/ 431211 h 431211"/>
                      <a:gd name="connsiteX4" fmla="*/ 0 w 45719"/>
                      <a:gd name="connsiteY4" fmla="*/ 0 h 431211"/>
                      <a:gd name="connsiteX0" fmla="*/ 0 w 45719"/>
                      <a:gd name="connsiteY0" fmla="*/ 0 h 435015"/>
                      <a:gd name="connsiteX1" fmla="*/ 45719 w 45719"/>
                      <a:gd name="connsiteY1" fmla="*/ 0 h 435015"/>
                      <a:gd name="connsiteX2" fmla="*/ 34369 w 45719"/>
                      <a:gd name="connsiteY2" fmla="*/ 435015 h 435015"/>
                      <a:gd name="connsiteX3" fmla="*/ 0 w 45719"/>
                      <a:gd name="connsiteY3" fmla="*/ 431211 h 435015"/>
                      <a:gd name="connsiteX4" fmla="*/ 0 w 45719"/>
                      <a:gd name="connsiteY4" fmla="*/ 0 h 435015"/>
                      <a:gd name="connsiteX0" fmla="*/ 0 w 35203"/>
                      <a:gd name="connsiteY0" fmla="*/ 0 h 435015"/>
                      <a:gd name="connsiteX1" fmla="*/ 35203 w 35203"/>
                      <a:gd name="connsiteY1" fmla="*/ 28062 h 435015"/>
                      <a:gd name="connsiteX2" fmla="*/ 34369 w 35203"/>
                      <a:gd name="connsiteY2" fmla="*/ 435015 h 435015"/>
                      <a:gd name="connsiteX3" fmla="*/ 0 w 35203"/>
                      <a:gd name="connsiteY3" fmla="*/ 431211 h 435015"/>
                      <a:gd name="connsiteX4" fmla="*/ 0 w 35203"/>
                      <a:gd name="connsiteY4" fmla="*/ 0 h 435015"/>
                      <a:gd name="connsiteX0" fmla="*/ 4206 w 35203"/>
                      <a:gd name="connsiteY0" fmla="*/ 0 h 417747"/>
                      <a:gd name="connsiteX1" fmla="*/ 35203 w 35203"/>
                      <a:gd name="connsiteY1" fmla="*/ 10794 h 417747"/>
                      <a:gd name="connsiteX2" fmla="*/ 34369 w 35203"/>
                      <a:gd name="connsiteY2" fmla="*/ 417747 h 417747"/>
                      <a:gd name="connsiteX3" fmla="*/ 0 w 35203"/>
                      <a:gd name="connsiteY3" fmla="*/ 413943 h 417747"/>
                      <a:gd name="connsiteX4" fmla="*/ 4206 w 35203"/>
                      <a:gd name="connsiteY4" fmla="*/ 0 h 417747"/>
                      <a:gd name="connsiteX0" fmla="*/ 4206 w 35203"/>
                      <a:gd name="connsiteY0" fmla="*/ 0 h 425819"/>
                      <a:gd name="connsiteX1" fmla="*/ 35203 w 35203"/>
                      <a:gd name="connsiteY1" fmla="*/ 10794 h 425819"/>
                      <a:gd name="connsiteX2" fmla="*/ 33058 w 35203"/>
                      <a:gd name="connsiteY2" fmla="*/ 425819 h 425819"/>
                      <a:gd name="connsiteX3" fmla="*/ 0 w 35203"/>
                      <a:gd name="connsiteY3" fmla="*/ 413943 h 425819"/>
                      <a:gd name="connsiteX4" fmla="*/ 4206 w 35203"/>
                      <a:gd name="connsiteY4" fmla="*/ 0 h 425819"/>
                      <a:gd name="connsiteX0" fmla="*/ 4206 w 35203"/>
                      <a:gd name="connsiteY0" fmla="*/ 0 h 425819"/>
                      <a:gd name="connsiteX1" fmla="*/ 35203 w 35203"/>
                      <a:gd name="connsiteY1" fmla="*/ 20211 h 425819"/>
                      <a:gd name="connsiteX2" fmla="*/ 33058 w 35203"/>
                      <a:gd name="connsiteY2" fmla="*/ 425819 h 425819"/>
                      <a:gd name="connsiteX3" fmla="*/ 0 w 35203"/>
                      <a:gd name="connsiteY3" fmla="*/ 413943 h 425819"/>
                      <a:gd name="connsiteX4" fmla="*/ 4206 w 35203"/>
                      <a:gd name="connsiteY4" fmla="*/ 0 h 425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03" h="425819">
                        <a:moveTo>
                          <a:pt x="4206" y="0"/>
                        </a:moveTo>
                        <a:lnTo>
                          <a:pt x="35203" y="20211"/>
                        </a:lnTo>
                        <a:lnTo>
                          <a:pt x="33058" y="425819"/>
                        </a:lnTo>
                        <a:lnTo>
                          <a:pt x="0" y="413943"/>
                        </a:lnTo>
                        <a:lnTo>
                          <a:pt x="4206" y="0"/>
                        </a:ln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45" name="Rectangle 4098">
                    <a:extLst>
                      <a:ext uri="{FF2B5EF4-FFF2-40B4-BE49-F238E27FC236}">
                        <a16:creationId xmlns:a16="http://schemas.microsoft.com/office/drawing/2014/main" id="{BE3CD9B1-D08B-4842-84F6-4F8CC25D9BCE}"/>
                      </a:ext>
                    </a:extLst>
                  </p:cNvPr>
                  <p:cNvSpPr/>
                  <p:nvPr/>
                </p:nvSpPr>
                <p:spPr bwMode="auto">
                  <a:xfrm>
                    <a:off x="-2308678" y="741806"/>
                    <a:ext cx="36576" cy="323820"/>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46" name="Rectangle 4098">
                    <a:extLst>
                      <a:ext uri="{FF2B5EF4-FFF2-40B4-BE49-F238E27FC236}">
                        <a16:creationId xmlns:a16="http://schemas.microsoft.com/office/drawing/2014/main" id="{E6DF7883-1D4E-4ACC-8D2C-D67E853F4E61}"/>
                      </a:ext>
                    </a:extLst>
                  </p:cNvPr>
                  <p:cNvSpPr/>
                  <p:nvPr/>
                </p:nvSpPr>
                <p:spPr bwMode="auto">
                  <a:xfrm>
                    <a:off x="-2079843" y="855554"/>
                    <a:ext cx="36576" cy="360173"/>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 name="connsiteX0" fmla="*/ 229 w 41186"/>
                      <a:gd name="connsiteY0" fmla="*/ 0 h 462893"/>
                      <a:gd name="connsiteX1" fmla="*/ 41186 w 41186"/>
                      <a:gd name="connsiteY1" fmla="*/ 31682 h 462893"/>
                      <a:gd name="connsiteX2" fmla="*/ 41186 w 41186"/>
                      <a:gd name="connsiteY2" fmla="*/ 462893 h 462893"/>
                      <a:gd name="connsiteX3" fmla="*/ 230 w 41186"/>
                      <a:gd name="connsiteY3" fmla="*/ 439906 h 462893"/>
                      <a:gd name="connsiteX4" fmla="*/ 229 w 41186"/>
                      <a:gd name="connsiteY4" fmla="*/ 0 h 462893"/>
                      <a:gd name="connsiteX0" fmla="*/ 229 w 41186"/>
                      <a:gd name="connsiteY0" fmla="*/ 0 h 439906"/>
                      <a:gd name="connsiteX1" fmla="*/ 41186 w 41186"/>
                      <a:gd name="connsiteY1" fmla="*/ 31682 h 439906"/>
                      <a:gd name="connsiteX2" fmla="*/ 39040 w 41186"/>
                      <a:gd name="connsiteY2" fmla="*/ 436080 h 439906"/>
                      <a:gd name="connsiteX3" fmla="*/ 230 w 41186"/>
                      <a:gd name="connsiteY3" fmla="*/ 439906 h 439906"/>
                      <a:gd name="connsiteX4" fmla="*/ 229 w 41186"/>
                      <a:gd name="connsiteY4" fmla="*/ 0 h 439906"/>
                      <a:gd name="connsiteX0" fmla="*/ 229 w 41186"/>
                      <a:gd name="connsiteY0" fmla="*/ 0 h 460015"/>
                      <a:gd name="connsiteX1" fmla="*/ 41186 w 41186"/>
                      <a:gd name="connsiteY1" fmla="*/ 31682 h 460015"/>
                      <a:gd name="connsiteX2" fmla="*/ 39040 w 41186"/>
                      <a:gd name="connsiteY2" fmla="*/ 436080 h 460015"/>
                      <a:gd name="connsiteX3" fmla="*/ 230 w 41186"/>
                      <a:gd name="connsiteY3" fmla="*/ 460015 h 460015"/>
                      <a:gd name="connsiteX4" fmla="*/ 229 w 41186"/>
                      <a:gd name="connsiteY4" fmla="*/ 0 h 460015"/>
                      <a:gd name="connsiteX0" fmla="*/ 2257 w 41068"/>
                      <a:gd name="connsiteY0" fmla="*/ 0 h 506938"/>
                      <a:gd name="connsiteX1" fmla="*/ 41068 w 41068"/>
                      <a:gd name="connsiteY1" fmla="*/ 78605 h 506938"/>
                      <a:gd name="connsiteX2" fmla="*/ 38922 w 41068"/>
                      <a:gd name="connsiteY2" fmla="*/ 483003 h 506938"/>
                      <a:gd name="connsiteX3" fmla="*/ 112 w 41068"/>
                      <a:gd name="connsiteY3" fmla="*/ 506938 h 506938"/>
                      <a:gd name="connsiteX4" fmla="*/ 2257 w 41068"/>
                      <a:gd name="connsiteY4" fmla="*/ 0 h 506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68" h="506938">
                        <a:moveTo>
                          <a:pt x="2257" y="0"/>
                        </a:moveTo>
                        <a:lnTo>
                          <a:pt x="41068" y="78605"/>
                        </a:lnTo>
                        <a:cubicBezTo>
                          <a:pt x="40353" y="213404"/>
                          <a:pt x="39637" y="348204"/>
                          <a:pt x="38922" y="483003"/>
                        </a:cubicBezTo>
                        <a:lnTo>
                          <a:pt x="112" y="506938"/>
                        </a:lnTo>
                        <a:cubicBezTo>
                          <a:pt x="-682" y="360820"/>
                          <a:pt x="3051" y="146118"/>
                          <a:pt x="2257" y="0"/>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142" name="Rectangle 4098">
                  <a:extLst>
                    <a:ext uri="{FF2B5EF4-FFF2-40B4-BE49-F238E27FC236}">
                      <a16:creationId xmlns:a16="http://schemas.microsoft.com/office/drawing/2014/main" id="{B9CD069B-F5F2-46C6-8558-A98E8AAB2ABF}"/>
                    </a:ext>
                  </a:extLst>
                </p:cNvPr>
                <p:cNvSpPr/>
                <p:nvPr/>
              </p:nvSpPr>
              <p:spPr bwMode="auto">
                <a:xfrm>
                  <a:off x="8738635" y="4799880"/>
                  <a:ext cx="70201" cy="438148"/>
                </a:xfrm>
                <a:custGeom>
                  <a:avLst/>
                  <a:gdLst>
                    <a:gd name="connsiteX0" fmla="*/ 0 w 45719"/>
                    <a:gd name="connsiteY0" fmla="*/ 0 h 431211"/>
                    <a:gd name="connsiteX1" fmla="*/ 45719 w 45719"/>
                    <a:gd name="connsiteY1" fmla="*/ 0 h 431211"/>
                    <a:gd name="connsiteX2" fmla="*/ 45719 w 45719"/>
                    <a:gd name="connsiteY2" fmla="*/ 431211 h 431211"/>
                    <a:gd name="connsiteX3" fmla="*/ 0 w 45719"/>
                    <a:gd name="connsiteY3" fmla="*/ 431211 h 431211"/>
                    <a:gd name="connsiteX4" fmla="*/ 0 w 45719"/>
                    <a:gd name="connsiteY4" fmla="*/ 0 h 431211"/>
                    <a:gd name="connsiteX0" fmla="*/ 0 w 45719"/>
                    <a:gd name="connsiteY0" fmla="*/ 0 h 438354"/>
                    <a:gd name="connsiteX1" fmla="*/ 45719 w 45719"/>
                    <a:gd name="connsiteY1" fmla="*/ 0 h 438354"/>
                    <a:gd name="connsiteX2" fmla="*/ 45719 w 45719"/>
                    <a:gd name="connsiteY2" fmla="*/ 431211 h 438354"/>
                    <a:gd name="connsiteX3" fmla="*/ 2381 w 45719"/>
                    <a:gd name="connsiteY3" fmla="*/ 438354 h 438354"/>
                    <a:gd name="connsiteX4" fmla="*/ 0 w 45719"/>
                    <a:gd name="connsiteY4" fmla="*/ 0 h 438354"/>
                    <a:gd name="connsiteX0" fmla="*/ 2487 w 43444"/>
                    <a:gd name="connsiteY0" fmla="*/ 16669 h 438354"/>
                    <a:gd name="connsiteX1" fmla="*/ 43444 w 43444"/>
                    <a:gd name="connsiteY1" fmla="*/ 0 h 438354"/>
                    <a:gd name="connsiteX2" fmla="*/ 43444 w 43444"/>
                    <a:gd name="connsiteY2" fmla="*/ 431211 h 438354"/>
                    <a:gd name="connsiteX3" fmla="*/ 106 w 43444"/>
                    <a:gd name="connsiteY3" fmla="*/ 438354 h 438354"/>
                    <a:gd name="connsiteX4" fmla="*/ 2487 w 43444"/>
                    <a:gd name="connsiteY4" fmla="*/ 16669 h 438354"/>
                    <a:gd name="connsiteX0" fmla="*/ 229 w 41186"/>
                    <a:gd name="connsiteY0" fmla="*/ 16669 h 433592"/>
                    <a:gd name="connsiteX1" fmla="*/ 41186 w 41186"/>
                    <a:gd name="connsiteY1" fmla="*/ 0 h 433592"/>
                    <a:gd name="connsiteX2" fmla="*/ 41186 w 41186"/>
                    <a:gd name="connsiteY2" fmla="*/ 431211 h 433592"/>
                    <a:gd name="connsiteX3" fmla="*/ 230 w 41186"/>
                    <a:gd name="connsiteY3" fmla="*/ 433592 h 433592"/>
                    <a:gd name="connsiteX4" fmla="*/ 229 w 41186"/>
                    <a:gd name="connsiteY4" fmla="*/ 16669 h 433592"/>
                    <a:gd name="connsiteX0" fmla="*/ 229 w 41186"/>
                    <a:gd name="connsiteY0" fmla="*/ 16669 h 431211"/>
                    <a:gd name="connsiteX1" fmla="*/ 41186 w 41186"/>
                    <a:gd name="connsiteY1" fmla="*/ 0 h 431211"/>
                    <a:gd name="connsiteX2" fmla="*/ 41186 w 41186"/>
                    <a:gd name="connsiteY2" fmla="*/ 431211 h 431211"/>
                    <a:gd name="connsiteX3" fmla="*/ 230 w 41186"/>
                    <a:gd name="connsiteY3" fmla="*/ 408224 h 431211"/>
                    <a:gd name="connsiteX4" fmla="*/ 229 w 41186"/>
                    <a:gd name="connsiteY4" fmla="*/ 16669 h 431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86" h="431211">
                      <a:moveTo>
                        <a:pt x="229" y="16669"/>
                      </a:moveTo>
                      <a:lnTo>
                        <a:pt x="41186" y="0"/>
                      </a:lnTo>
                      <a:lnTo>
                        <a:pt x="41186" y="431211"/>
                      </a:lnTo>
                      <a:lnTo>
                        <a:pt x="230" y="408224"/>
                      </a:lnTo>
                      <a:cubicBezTo>
                        <a:pt x="-564" y="262106"/>
                        <a:pt x="1023" y="162787"/>
                        <a:pt x="229" y="16669"/>
                      </a:cubicBezTo>
                      <a:close/>
                    </a:path>
                  </a:pathLst>
                </a:custGeom>
                <a:grpFill/>
                <a:ln>
                  <a:no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134" name="Freeform: Shape 133">
                <a:extLst>
                  <a:ext uri="{FF2B5EF4-FFF2-40B4-BE49-F238E27FC236}">
                    <a16:creationId xmlns:a16="http://schemas.microsoft.com/office/drawing/2014/main" id="{B8706482-9EBE-45E4-8844-1E92D89D0774}"/>
                  </a:ext>
                </a:extLst>
              </p:cNvPr>
              <p:cNvSpPr/>
              <p:nvPr/>
            </p:nvSpPr>
            <p:spPr bwMode="auto">
              <a:xfrm>
                <a:off x="8068101" y="5392335"/>
                <a:ext cx="240470" cy="334018"/>
              </a:xfrm>
              <a:custGeom>
                <a:avLst/>
                <a:gdLst>
                  <a:gd name="connsiteX0" fmla="*/ 188056 w 240470"/>
                  <a:gd name="connsiteY0" fmla="*/ 0 h 334018"/>
                  <a:gd name="connsiteX1" fmla="*/ 213083 w 240470"/>
                  <a:gd name="connsiteY1" fmla="*/ 53554 h 334018"/>
                  <a:gd name="connsiteX2" fmla="*/ 240470 w 240470"/>
                  <a:gd name="connsiteY2" fmla="*/ 110376 h 334018"/>
                  <a:gd name="connsiteX3" fmla="*/ 185055 w 240470"/>
                  <a:gd name="connsiteY3" fmla="*/ 169998 h 334018"/>
                  <a:gd name="connsiteX4" fmla="*/ 155845 w 240470"/>
                  <a:gd name="connsiteY4" fmla="*/ 200594 h 334018"/>
                  <a:gd name="connsiteX5" fmla="*/ 126893 w 240470"/>
                  <a:gd name="connsiteY5" fmla="*/ 229255 h 334018"/>
                  <a:gd name="connsiteX6" fmla="*/ 96440 w 240470"/>
                  <a:gd name="connsiteY6" fmla="*/ 258702 h 334018"/>
                  <a:gd name="connsiteX7" fmla="*/ 64998 w 240470"/>
                  <a:gd name="connsiteY7" fmla="*/ 285062 h 334018"/>
                  <a:gd name="connsiteX8" fmla="*/ 32312 w 240470"/>
                  <a:gd name="connsiteY8" fmla="*/ 310273 h 334018"/>
                  <a:gd name="connsiteX9" fmla="*/ 0 w 240470"/>
                  <a:gd name="connsiteY9" fmla="*/ 334018 h 334018"/>
                  <a:gd name="connsiteX10" fmla="*/ 0 w 240470"/>
                  <a:gd name="connsiteY10" fmla="*/ 193589 h 334018"/>
                  <a:gd name="connsiteX11" fmla="*/ 51187 w 240470"/>
                  <a:gd name="connsiteY11" fmla="*/ 136472 h 334018"/>
                  <a:gd name="connsiteX12" fmla="*/ 85157 w 240470"/>
                  <a:gd name="connsiteY12" fmla="*/ 101583 h 334018"/>
                  <a:gd name="connsiteX13" fmla="*/ 117626 w 240470"/>
                  <a:gd name="connsiteY13" fmla="*/ 67479 h 334018"/>
                  <a:gd name="connsiteX14" fmla="*/ 151596 w 240470"/>
                  <a:gd name="connsiteY14" fmla="*/ 32589 h 334018"/>
                  <a:gd name="connsiteX15" fmla="*/ 188056 w 240470"/>
                  <a:gd name="connsiteY15" fmla="*/ 0 h 334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0470" h="334018">
                    <a:moveTo>
                      <a:pt x="188056" y="0"/>
                    </a:moveTo>
                    <a:lnTo>
                      <a:pt x="213083" y="53554"/>
                    </a:lnTo>
                    <a:lnTo>
                      <a:pt x="240470" y="110376"/>
                    </a:lnTo>
                    <a:lnTo>
                      <a:pt x="185055" y="169998"/>
                    </a:lnTo>
                    <a:lnTo>
                      <a:pt x="155845" y="200594"/>
                    </a:lnTo>
                    <a:lnTo>
                      <a:pt x="126893" y="229255"/>
                    </a:lnTo>
                    <a:lnTo>
                      <a:pt x="96440" y="258702"/>
                    </a:lnTo>
                    <a:lnTo>
                      <a:pt x="64998" y="285062"/>
                    </a:lnTo>
                    <a:lnTo>
                      <a:pt x="32312" y="310273"/>
                    </a:lnTo>
                    <a:lnTo>
                      <a:pt x="0" y="334018"/>
                    </a:lnTo>
                    <a:lnTo>
                      <a:pt x="0" y="193589"/>
                    </a:lnTo>
                    <a:lnTo>
                      <a:pt x="51187" y="136472"/>
                    </a:lnTo>
                    <a:lnTo>
                      <a:pt x="85157" y="101583"/>
                    </a:lnTo>
                    <a:lnTo>
                      <a:pt x="117626" y="67479"/>
                    </a:lnTo>
                    <a:lnTo>
                      <a:pt x="151596" y="32589"/>
                    </a:lnTo>
                    <a:lnTo>
                      <a:pt x="188056" y="0"/>
                    </a:lnTo>
                    <a:close/>
                  </a:path>
                </a:pathLst>
              </a:custGeom>
              <a:grpFill/>
              <a:ln w="0">
                <a:noFill/>
                <a:miter lim="800000"/>
                <a:headEnd/>
                <a:tailEnd/>
              </a:ln>
            </p:spPr>
            <p:txBody>
              <a:bodyPr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spTree>
    <p:extLst>
      <p:ext uri="{BB962C8B-B14F-4D97-AF65-F5344CB8AC3E}">
        <p14:creationId xmlns:p14="http://schemas.microsoft.com/office/powerpoint/2010/main" val="25281591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919E54-8A2F-46C2-9DD1-404A8CC30505}"/>
              </a:ext>
            </a:extLst>
          </p:cNvPr>
          <p:cNvSpPr>
            <a:spLocks noGrp="1"/>
          </p:cNvSpPr>
          <p:nvPr>
            <p:ph type="title"/>
          </p:nvPr>
        </p:nvSpPr>
        <p:spPr/>
        <p:txBody>
          <a:bodyPr/>
          <a:lstStyle/>
          <a:p>
            <a:r>
              <a:rPr lang="en-US" dirty="0"/>
              <a:t>Impact of DNA Repair Mutations on Platinum-Based Therapy Response in Patients With Prostate Cancer </a:t>
            </a:r>
          </a:p>
        </p:txBody>
      </p:sp>
      <p:pic>
        <p:nvPicPr>
          <p:cNvPr id="5" name="New picture">
            <a:extLst>
              <a:ext uri="{FF2B5EF4-FFF2-40B4-BE49-F238E27FC236}">
                <a16:creationId xmlns:a16="http://schemas.microsoft.com/office/drawing/2014/main" id="{37B8C7D3-9DFF-4A5F-B649-922CE379092D}"/>
              </a:ext>
            </a:extLst>
          </p:cNvPr>
          <p:cNvPicPr>
            <a:picLocks noGrp="1" noChangeAspect="1" noChangeArrowheads="1"/>
          </p:cNvPicPr>
          <p:nvPr>
            <p:ph idx="1"/>
            <p:custDataLst>
              <p:tags r:id="rId1"/>
            </p:custDataLst>
          </p:nvPr>
        </p:nvPicPr>
        <p:blipFill>
          <a:blip r:embed="rId4">
            <a:extLst>
              <a:ext uri="{28A0092B-C50C-407E-A947-70E740481C1C}">
                <a14:useLocalDpi xmlns:a14="http://schemas.microsoft.com/office/drawing/2010/main" val="0"/>
              </a:ext>
            </a:extLst>
          </a:blip>
          <a:stretch>
            <a:fillRect/>
          </a:stretch>
        </p:blipFill>
        <p:spPr bwMode="auto">
          <a:xfrm>
            <a:off x="3929195" y="1422864"/>
            <a:ext cx="6206491" cy="4973476"/>
          </a:xfrm>
          <a:prstGeom prst="rect">
            <a:avLst/>
          </a:prstGeom>
          <a:noFill/>
          <a:ln w="9525" cap="flat" algn="ctr">
            <a:solidFill>
              <a:schemeClr val="accent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1619D4F-94D2-47D6-899E-19FEE2271558}"/>
              </a:ext>
            </a:extLst>
          </p:cNvPr>
          <p:cNvSpPr txBox="1"/>
          <p:nvPr/>
        </p:nvSpPr>
        <p:spPr bwMode="auto">
          <a:xfrm>
            <a:off x="423273" y="6375942"/>
            <a:ext cx="51614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Schmid. JAMA Netw Open. 2020;3:e2021692.</a:t>
            </a:r>
          </a:p>
        </p:txBody>
      </p:sp>
      <p:sp>
        <p:nvSpPr>
          <p:cNvPr id="4" name="TextBox 3">
            <a:extLst>
              <a:ext uri="{FF2B5EF4-FFF2-40B4-BE49-F238E27FC236}">
                <a16:creationId xmlns:a16="http://schemas.microsoft.com/office/drawing/2014/main" id="{55F25C1C-305D-564E-B65C-04B181E7C618}"/>
              </a:ext>
            </a:extLst>
          </p:cNvPr>
          <p:cNvSpPr txBox="1"/>
          <p:nvPr/>
        </p:nvSpPr>
        <p:spPr bwMode="auto">
          <a:xfrm>
            <a:off x="879883" y="1982809"/>
            <a:ext cx="287604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Retrospective review of various platinum combinations in CRPC</a:t>
            </a:r>
          </a:p>
        </p:txBody>
      </p:sp>
      <p:grpSp>
        <p:nvGrpSpPr>
          <p:cNvPr id="7" name="Group 7">
            <a:extLst>
              <a:ext uri="{FF2B5EF4-FFF2-40B4-BE49-F238E27FC236}">
                <a16:creationId xmlns:a16="http://schemas.microsoft.com/office/drawing/2014/main" id="{85B8380B-4B43-4722-AD77-B127032C4643}"/>
              </a:ext>
            </a:extLst>
          </p:cNvPr>
          <p:cNvGrpSpPr>
            <a:grpSpLocks/>
          </p:cNvGrpSpPr>
          <p:nvPr/>
        </p:nvGrpSpPr>
        <p:grpSpPr bwMode="auto">
          <a:xfrm>
            <a:off x="9389569" y="6216652"/>
            <a:ext cx="2488502" cy="447822"/>
            <a:chOff x="9527309" y="3551529"/>
            <a:chExt cx="2488502" cy="448324"/>
          </a:xfrm>
        </p:grpSpPr>
        <p:pic>
          <p:nvPicPr>
            <p:cNvPr id="8" name="Picture 9">
              <a:extLst>
                <a:ext uri="{FF2B5EF4-FFF2-40B4-BE49-F238E27FC236}">
                  <a16:creationId xmlns:a16="http://schemas.microsoft.com/office/drawing/2014/main" id="{B5CE6785-BEEE-47D5-95C1-F63E0022D69F}"/>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ADED7C1B-4AEF-4E55-8A9A-59353AD1D05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6"/>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8204591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919E54-8A2F-46C2-9DD1-404A8CC30505}"/>
              </a:ext>
            </a:extLst>
          </p:cNvPr>
          <p:cNvSpPr>
            <a:spLocks noGrp="1"/>
          </p:cNvSpPr>
          <p:nvPr>
            <p:ph type="title"/>
          </p:nvPr>
        </p:nvSpPr>
        <p:spPr/>
        <p:txBody>
          <a:bodyPr/>
          <a:lstStyle/>
          <a:p>
            <a:r>
              <a:rPr lang="en-US" dirty="0"/>
              <a:t>Impact of DNA Repair Mutations on OS With Platinum-Based Therapy in Patients With Prostate Cancer </a:t>
            </a:r>
          </a:p>
        </p:txBody>
      </p:sp>
      <p:sp>
        <p:nvSpPr>
          <p:cNvPr id="6" name="TextBox 5">
            <a:extLst>
              <a:ext uri="{FF2B5EF4-FFF2-40B4-BE49-F238E27FC236}">
                <a16:creationId xmlns:a16="http://schemas.microsoft.com/office/drawing/2014/main" id="{C1619D4F-94D2-47D6-899E-19FEE2271558}"/>
              </a:ext>
            </a:extLst>
          </p:cNvPr>
          <p:cNvSpPr txBox="1"/>
          <p:nvPr/>
        </p:nvSpPr>
        <p:spPr bwMode="auto">
          <a:xfrm>
            <a:off x="427403" y="6376360"/>
            <a:ext cx="83844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Schmid. JAMA Netw Open. 2020;3:e2021692.</a:t>
            </a:r>
          </a:p>
        </p:txBody>
      </p:sp>
      <p:pic>
        <p:nvPicPr>
          <p:cNvPr id="7" name="New picture">
            <a:extLst>
              <a:ext uri="{FF2B5EF4-FFF2-40B4-BE49-F238E27FC236}">
                <a16:creationId xmlns:a16="http://schemas.microsoft.com/office/drawing/2014/main" id="{ED8E6F16-BE7C-45B3-909D-24AC7CC45B98}"/>
              </a:ext>
            </a:extLst>
          </p:cNvPr>
          <p:cNvPicPr>
            <a:picLocks noGrp="1" noChangeAspect="1" noChangeArrowheads="1"/>
          </p:cNvPicPr>
          <p:nvPr>
            <p:ph idx="1"/>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2423991" y="1581663"/>
            <a:ext cx="6822703" cy="4634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grpSp>
        <p:nvGrpSpPr>
          <p:cNvPr id="5" name="Group 7">
            <a:extLst>
              <a:ext uri="{FF2B5EF4-FFF2-40B4-BE49-F238E27FC236}">
                <a16:creationId xmlns:a16="http://schemas.microsoft.com/office/drawing/2014/main" id="{40A88513-2E7B-473A-ABA1-70F651C17AEE}"/>
              </a:ext>
            </a:extLst>
          </p:cNvPr>
          <p:cNvGrpSpPr>
            <a:grpSpLocks/>
          </p:cNvGrpSpPr>
          <p:nvPr/>
        </p:nvGrpSpPr>
        <p:grpSpPr bwMode="auto">
          <a:xfrm>
            <a:off x="9389569" y="6216652"/>
            <a:ext cx="2488502" cy="447822"/>
            <a:chOff x="9527309" y="3551529"/>
            <a:chExt cx="2488502" cy="448324"/>
          </a:xfrm>
        </p:grpSpPr>
        <p:pic>
          <p:nvPicPr>
            <p:cNvPr id="8" name="Picture 9">
              <a:extLst>
                <a:ext uri="{FF2B5EF4-FFF2-40B4-BE49-F238E27FC236}">
                  <a16:creationId xmlns:a16="http://schemas.microsoft.com/office/drawing/2014/main" id="{21A71244-0131-4500-BFEC-8D9FF62DD62E}"/>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9B40CF2B-25C6-466A-A605-83639B70237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6"/>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4828297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0D36F2-D178-4AEE-881D-D65B8DC58322}"/>
              </a:ext>
            </a:extLst>
          </p:cNvPr>
          <p:cNvSpPr>
            <a:spLocks noGrp="1"/>
          </p:cNvSpPr>
          <p:nvPr>
            <p:ph type="title"/>
          </p:nvPr>
        </p:nvSpPr>
        <p:spPr/>
        <p:txBody>
          <a:bodyPr/>
          <a:lstStyle/>
          <a:p>
            <a:r>
              <a:rPr lang="en-US" dirty="0"/>
              <a:t>NiraRad: Niraparib and Radium-223 in mCRPC</a:t>
            </a:r>
          </a:p>
        </p:txBody>
      </p:sp>
      <p:sp>
        <p:nvSpPr>
          <p:cNvPr id="5" name="TextBox 4">
            <a:extLst>
              <a:ext uri="{FF2B5EF4-FFF2-40B4-BE49-F238E27FC236}">
                <a16:creationId xmlns:a16="http://schemas.microsoft.com/office/drawing/2014/main" id="{6AA93EEA-0826-40D6-B9AA-01BB8727D331}"/>
              </a:ext>
            </a:extLst>
          </p:cNvPr>
          <p:cNvSpPr txBox="1"/>
          <p:nvPr/>
        </p:nvSpPr>
        <p:spPr bwMode="auto">
          <a:xfrm>
            <a:off x="427998" y="6363333"/>
            <a:ext cx="29354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1" fontAlgn="auto" hangingPunct="1">
              <a:spcBef>
                <a:spcPct val="50000"/>
              </a:spcBef>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Kelly. ASCO 2020. Abst 5540</a:t>
            </a:r>
            <a:r>
              <a:rPr lang="en-US" sz="1200" b="0" dirty="0">
                <a:solidFill>
                  <a:srgbClr val="455560"/>
                </a:solidFill>
                <a:latin typeface="Calibri" panose="020F0502020204030204" pitchFamily="34" charset="0"/>
                <a:cs typeface="+mn-cs"/>
              </a:rPr>
              <a:t>. NCT03076203.</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nvGrpSpPr>
          <p:cNvPr id="6" name="Group 7">
            <a:extLst>
              <a:ext uri="{FF2B5EF4-FFF2-40B4-BE49-F238E27FC236}">
                <a16:creationId xmlns:a16="http://schemas.microsoft.com/office/drawing/2014/main" id="{5A3E5BDF-8F21-46DB-8322-820C455BABF6}"/>
              </a:ext>
            </a:extLst>
          </p:cNvPr>
          <p:cNvGrpSpPr>
            <a:grpSpLocks/>
          </p:cNvGrpSpPr>
          <p:nvPr/>
        </p:nvGrpSpPr>
        <p:grpSpPr bwMode="auto">
          <a:xfrm>
            <a:off x="9389569" y="6216652"/>
            <a:ext cx="2488502" cy="447822"/>
            <a:chOff x="9527309" y="3551529"/>
            <a:chExt cx="2488502" cy="448324"/>
          </a:xfrm>
        </p:grpSpPr>
        <p:pic>
          <p:nvPicPr>
            <p:cNvPr id="8" name="Picture 9">
              <a:extLst>
                <a:ext uri="{FF2B5EF4-FFF2-40B4-BE49-F238E27FC236}">
                  <a16:creationId xmlns:a16="http://schemas.microsoft.com/office/drawing/2014/main" id="{2B55A458-B91F-41B4-8A6E-CE6B4ABF424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9">
              <a:extLst>
                <a:ext uri="{FF2B5EF4-FFF2-40B4-BE49-F238E27FC236}">
                  <a16:creationId xmlns:a16="http://schemas.microsoft.com/office/drawing/2014/main" id="{91A86CE4-4ED8-4CA7-B8F6-7AD92FC96E5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1" name="Table 12">
            <a:extLst>
              <a:ext uri="{FF2B5EF4-FFF2-40B4-BE49-F238E27FC236}">
                <a16:creationId xmlns:a16="http://schemas.microsoft.com/office/drawing/2014/main" id="{28B22585-E873-4E55-A08E-45F44DC7D2BC}"/>
              </a:ext>
            </a:extLst>
          </p:cNvPr>
          <p:cNvGraphicFramePr>
            <a:graphicFrameLocks noGrp="1"/>
          </p:cNvGraphicFramePr>
          <p:nvPr>
            <p:extLst>
              <p:ext uri="{D42A27DB-BD31-4B8C-83A1-F6EECF244321}">
                <p14:modId xmlns:p14="http://schemas.microsoft.com/office/powerpoint/2010/main" val="3196485342"/>
              </p:ext>
            </p:extLst>
          </p:nvPr>
        </p:nvGraphicFramePr>
        <p:xfrm>
          <a:off x="685800" y="2814851"/>
          <a:ext cx="7337195" cy="3017520"/>
        </p:xfrm>
        <a:graphic>
          <a:graphicData uri="http://schemas.openxmlformats.org/drawingml/2006/table">
            <a:tbl>
              <a:tblPr firstRow="1" bandRow="1">
                <a:tableStyleId>{93296810-A885-4BE3-A3E7-6D5BEEA58F35}</a:tableStyleId>
              </a:tblPr>
              <a:tblGrid>
                <a:gridCol w="1620743">
                  <a:extLst>
                    <a:ext uri="{9D8B030D-6E8A-4147-A177-3AD203B41FA5}">
                      <a16:colId xmlns:a16="http://schemas.microsoft.com/office/drawing/2014/main" val="3407894669"/>
                    </a:ext>
                  </a:extLst>
                </a:gridCol>
                <a:gridCol w="932392">
                  <a:extLst>
                    <a:ext uri="{9D8B030D-6E8A-4147-A177-3AD203B41FA5}">
                      <a16:colId xmlns:a16="http://schemas.microsoft.com/office/drawing/2014/main" val="1463627651"/>
                    </a:ext>
                  </a:extLst>
                </a:gridCol>
                <a:gridCol w="932392">
                  <a:extLst>
                    <a:ext uri="{9D8B030D-6E8A-4147-A177-3AD203B41FA5}">
                      <a16:colId xmlns:a16="http://schemas.microsoft.com/office/drawing/2014/main" val="3691338114"/>
                    </a:ext>
                  </a:extLst>
                </a:gridCol>
                <a:gridCol w="932392">
                  <a:extLst>
                    <a:ext uri="{9D8B030D-6E8A-4147-A177-3AD203B41FA5}">
                      <a16:colId xmlns:a16="http://schemas.microsoft.com/office/drawing/2014/main" val="2360827047"/>
                    </a:ext>
                  </a:extLst>
                </a:gridCol>
                <a:gridCol w="932392">
                  <a:extLst>
                    <a:ext uri="{9D8B030D-6E8A-4147-A177-3AD203B41FA5}">
                      <a16:colId xmlns:a16="http://schemas.microsoft.com/office/drawing/2014/main" val="1793162687"/>
                    </a:ext>
                  </a:extLst>
                </a:gridCol>
                <a:gridCol w="1076692">
                  <a:extLst>
                    <a:ext uri="{9D8B030D-6E8A-4147-A177-3AD203B41FA5}">
                      <a16:colId xmlns:a16="http://schemas.microsoft.com/office/drawing/2014/main" val="3637588141"/>
                    </a:ext>
                  </a:extLst>
                </a:gridCol>
                <a:gridCol w="910192">
                  <a:extLst>
                    <a:ext uri="{9D8B030D-6E8A-4147-A177-3AD203B41FA5}">
                      <a16:colId xmlns:a16="http://schemas.microsoft.com/office/drawing/2014/main" val="3682722432"/>
                    </a:ext>
                  </a:extLst>
                </a:gridCol>
              </a:tblGrid>
              <a:tr h="0">
                <a:tc rowSpan="2">
                  <a:txBody>
                    <a:bodyPr/>
                    <a:lstStyle/>
                    <a:p>
                      <a:endParaRPr lang="en-US" sz="14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en-US" sz="1400" dirty="0">
                          <a:latin typeface="Calibri" panose="020F0502020204030204" pitchFamily="34" charset="0"/>
                          <a:cs typeface="Calibri" panose="020F0502020204030204" pitchFamily="34" charset="0"/>
                        </a:rPr>
                        <a:t>Niraparib 100 mg</a:t>
                      </a:r>
                    </a:p>
                  </a:txBody>
                  <a:tcPr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sz="14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cs typeface="Calibri" panose="020F0502020204030204" pitchFamily="34" charset="0"/>
                        </a:rPr>
                        <a:t>Niraparib 200 mg</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sz="14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cs typeface="Calibri" panose="020F0502020204030204" pitchFamily="34" charset="0"/>
                        </a:rPr>
                        <a:t>Niraparib 300 mg</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lang="en-US" sz="1400" b="1" dirty="0">
                          <a:solidFill>
                            <a:schemeClr val="tx1"/>
                          </a:solidFill>
                          <a:latin typeface="Calibri" panose="020F0502020204030204" pitchFamily="34" charset="0"/>
                          <a:cs typeface="Calibri" panose="020F0502020204030204" pitchFamily="34" charset="0"/>
                        </a:rPr>
                        <a:t>Total</a:t>
                      </a:r>
                    </a:p>
                    <a:p>
                      <a:pPr algn="ctr"/>
                      <a:r>
                        <a:rPr lang="en-US" sz="1400" b="1" dirty="0">
                          <a:solidFill>
                            <a:schemeClr val="tx1"/>
                          </a:solidFill>
                          <a:latin typeface="Calibri" panose="020F0502020204030204" pitchFamily="34" charset="0"/>
                          <a:cs typeface="Calibri" panose="020F0502020204030204" pitchFamily="34" charset="0"/>
                        </a:rPr>
                        <a:t>(N = 30)</a:t>
                      </a:r>
                    </a:p>
                  </a:txBody>
                  <a:tcPr anchor="ctr">
                    <a:lnL w="28575" cap="flat" cmpd="sng" algn="ctr">
                      <a:solidFill>
                        <a:schemeClr val="tx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246236155"/>
                  </a:ext>
                </a:extLst>
              </a:tr>
              <a:tr h="0">
                <a:tc vMerge="1">
                  <a:txBody>
                    <a:bodyPr/>
                    <a:lstStyle/>
                    <a:p>
                      <a:endParaRPr lang="en-US" sz="1400" b="1" dirty="0">
                        <a:solidFill>
                          <a:schemeClr val="tx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1400" b="1" dirty="0">
                          <a:solidFill>
                            <a:schemeClr val="tx1"/>
                          </a:solidFill>
                          <a:latin typeface="Calibri" panose="020F0502020204030204" pitchFamily="34" charset="0"/>
                          <a:cs typeface="Calibri" panose="020F0502020204030204" pitchFamily="34" charset="0"/>
                        </a:rPr>
                        <a:t>CT Naive</a:t>
                      </a:r>
                    </a:p>
                    <a:p>
                      <a:pPr algn="ctr"/>
                      <a:r>
                        <a:rPr lang="en-US" sz="1400" b="1" dirty="0">
                          <a:solidFill>
                            <a:schemeClr val="tx1"/>
                          </a:solidFill>
                          <a:latin typeface="Calibri" panose="020F0502020204030204" pitchFamily="34" charset="0"/>
                          <a:cs typeface="Calibri" panose="020F0502020204030204" pitchFamily="34" charset="0"/>
                        </a:rPr>
                        <a:t>(n = 3)</a:t>
                      </a:r>
                    </a:p>
                  </a:txBody>
                  <a:tcPr anchor="ctr">
                    <a:lnL w="12700" cmpd="sng">
                      <a:noFill/>
                    </a:lnL>
                    <a:lnR w="12700" cmpd="sng">
                      <a:noFill/>
                    </a:lnR>
                    <a:lnT w="28575"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1400" b="1" dirty="0">
                          <a:solidFill>
                            <a:schemeClr val="tx1"/>
                          </a:solidFill>
                          <a:latin typeface="Calibri" panose="020F0502020204030204" pitchFamily="34" charset="0"/>
                          <a:cs typeface="Calibri" panose="020F0502020204030204" pitchFamily="34" charset="0"/>
                        </a:rPr>
                        <a:t>CT Exposed </a:t>
                      </a:r>
                    </a:p>
                    <a:p>
                      <a:pPr algn="ctr"/>
                      <a:r>
                        <a:rPr lang="en-US" sz="1400" b="1" dirty="0">
                          <a:solidFill>
                            <a:schemeClr val="tx1"/>
                          </a:solidFill>
                          <a:latin typeface="Calibri" panose="020F0502020204030204" pitchFamily="34" charset="0"/>
                          <a:cs typeface="Calibri" panose="020F0502020204030204" pitchFamily="34" charset="0"/>
                        </a:rPr>
                        <a:t>(n = 10)</a:t>
                      </a:r>
                    </a:p>
                  </a:txBody>
                  <a:tcPr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1400" b="1" dirty="0">
                          <a:solidFill>
                            <a:schemeClr val="tx1"/>
                          </a:solidFill>
                          <a:latin typeface="Calibri" panose="020F0502020204030204" pitchFamily="34" charset="0"/>
                          <a:cs typeface="Calibri" panose="020F0502020204030204" pitchFamily="34" charset="0"/>
                        </a:rPr>
                        <a:t>CT Naive</a:t>
                      </a:r>
                    </a:p>
                    <a:p>
                      <a:pPr algn="ctr"/>
                      <a:r>
                        <a:rPr lang="en-US" sz="1400" b="1" dirty="0">
                          <a:solidFill>
                            <a:schemeClr val="tx1"/>
                          </a:solidFill>
                          <a:latin typeface="Calibri" panose="020F0502020204030204" pitchFamily="34" charset="0"/>
                          <a:cs typeface="Calibri" panose="020F0502020204030204" pitchFamily="34" charset="0"/>
                        </a:rPr>
                        <a:t>(n = 7)</a:t>
                      </a:r>
                    </a:p>
                  </a:txBody>
                  <a:tcPr anchor="ctr">
                    <a:lnL w="28575" cap="flat" cmpd="sng" algn="ctr">
                      <a:solidFill>
                        <a:schemeClr val="tx1"/>
                      </a:solid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1400" b="1" dirty="0">
                          <a:solidFill>
                            <a:schemeClr val="tx1"/>
                          </a:solidFill>
                          <a:latin typeface="Calibri" panose="020F0502020204030204" pitchFamily="34" charset="0"/>
                          <a:cs typeface="Calibri" panose="020F0502020204030204" pitchFamily="34" charset="0"/>
                        </a:rPr>
                        <a:t>CT Exposed </a:t>
                      </a:r>
                    </a:p>
                    <a:p>
                      <a:pPr algn="ctr"/>
                      <a:r>
                        <a:rPr lang="en-US" sz="1400" b="1" dirty="0">
                          <a:solidFill>
                            <a:schemeClr val="tx1"/>
                          </a:solidFill>
                          <a:latin typeface="Calibri" panose="020F0502020204030204" pitchFamily="34" charset="0"/>
                          <a:cs typeface="Calibri" panose="020F0502020204030204" pitchFamily="34" charset="0"/>
                        </a:rPr>
                        <a:t>(n = 5)</a:t>
                      </a:r>
                    </a:p>
                  </a:txBody>
                  <a:tcPr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1400" b="1" dirty="0">
                          <a:solidFill>
                            <a:schemeClr val="tx1"/>
                          </a:solidFill>
                          <a:latin typeface="Calibri" panose="020F0502020204030204" pitchFamily="34" charset="0"/>
                          <a:cs typeface="Calibri" panose="020F0502020204030204" pitchFamily="34" charset="0"/>
                        </a:rPr>
                        <a:t>CT Naive</a:t>
                      </a:r>
                    </a:p>
                    <a:p>
                      <a:pPr algn="ctr"/>
                      <a:r>
                        <a:rPr lang="en-US" sz="1400" b="1" dirty="0">
                          <a:solidFill>
                            <a:schemeClr val="tx1"/>
                          </a:solidFill>
                          <a:latin typeface="Calibri" panose="020F0502020204030204" pitchFamily="34" charset="0"/>
                          <a:cs typeface="Calibri" panose="020F0502020204030204" pitchFamily="34" charset="0"/>
                        </a:rPr>
                        <a:t>(n = 5)</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6"/>
                    </a:solidFill>
                  </a:tcPr>
                </a:tc>
                <a:tc vMerge="1">
                  <a:txBody>
                    <a:bodyPr/>
                    <a:lstStyle/>
                    <a:p>
                      <a:pPr algn="ctr"/>
                      <a:r>
                        <a:rPr lang="en-US" sz="1400" b="1" dirty="0">
                          <a:solidFill>
                            <a:schemeClr val="tx1"/>
                          </a:solidFill>
                          <a:latin typeface="Calibri" panose="020F0502020204030204" pitchFamily="34" charset="0"/>
                          <a:cs typeface="Calibri" panose="020F0502020204030204" pitchFamily="34" charset="0"/>
                        </a:rPr>
                        <a:t>Total</a:t>
                      </a:r>
                    </a:p>
                    <a:p>
                      <a:pPr algn="ctr"/>
                      <a:r>
                        <a:rPr lang="en-US" sz="1400" b="1" dirty="0">
                          <a:solidFill>
                            <a:schemeClr val="tx1"/>
                          </a:solidFill>
                          <a:latin typeface="Calibri" panose="020F0502020204030204" pitchFamily="34" charset="0"/>
                          <a:cs typeface="Calibri" panose="020F0502020204030204" pitchFamily="34" charset="0"/>
                        </a:rPr>
                        <a:t>(N = 30)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685586450"/>
                  </a:ext>
                </a:extLst>
              </a:tr>
              <a:tr h="0">
                <a:tc>
                  <a:txBody>
                    <a:bodyPr/>
                    <a:lstStyle/>
                    <a:p>
                      <a:r>
                        <a:rPr lang="en-US" sz="1400" dirty="0">
                          <a:solidFill>
                            <a:sysClr val="windowText" lastClr="000000"/>
                          </a:solidFill>
                          <a:latin typeface="Calibri" panose="020F0502020204030204" pitchFamily="34" charset="0"/>
                          <a:cs typeface="Calibri" panose="020F0502020204030204" pitchFamily="34" charset="0"/>
                        </a:rPr>
                        <a:t>Median treatment duration, wks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21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18</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25</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15</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24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19</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54273340"/>
                  </a:ext>
                </a:extLst>
              </a:tr>
              <a:tr h="0">
                <a:tc>
                  <a:txBody>
                    <a:bodyPr/>
                    <a:lstStyle/>
                    <a:p>
                      <a:r>
                        <a:rPr lang="en-US" sz="1400" dirty="0">
                          <a:solidFill>
                            <a:sysClr val="windowText" lastClr="000000"/>
                          </a:solidFill>
                          <a:latin typeface="Calibri" panose="020F0502020204030204" pitchFamily="34" charset="0"/>
                          <a:cs typeface="Calibri" panose="020F0502020204030204" pitchFamily="34" charset="0"/>
                        </a:rPr>
                        <a:t>Patients with ≥50% PSA decline at </a:t>
                      </a:r>
                      <a:br>
                        <a:rPr lang="en-US" sz="1400" dirty="0">
                          <a:solidFill>
                            <a:sysClr val="windowText" lastClr="000000"/>
                          </a:solidFill>
                          <a:latin typeface="Calibri" panose="020F0502020204030204" pitchFamily="34" charset="0"/>
                          <a:cs typeface="Calibri" panose="020F0502020204030204" pitchFamily="34" charset="0"/>
                        </a:rPr>
                      </a:br>
                      <a:r>
                        <a:rPr lang="en-US" sz="1400" dirty="0">
                          <a:solidFill>
                            <a:sysClr val="windowText" lastClr="000000"/>
                          </a:solidFill>
                          <a:latin typeface="Calibri" panose="020F0502020204030204" pitchFamily="34" charset="0"/>
                          <a:cs typeface="Calibri" panose="020F0502020204030204" pitchFamily="34" charset="0"/>
                        </a:rPr>
                        <a:t>12 wks,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33</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14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20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10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0369389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ysClr val="windowText" lastClr="000000"/>
                          </a:solidFill>
                          <a:latin typeface="Calibri" panose="020F0502020204030204" pitchFamily="34" charset="0"/>
                          <a:cs typeface="Calibri" panose="020F0502020204030204" pitchFamily="34" charset="0"/>
                        </a:rPr>
                        <a:t>Patients with ≥30% ALP decline,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100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20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71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40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20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43</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66598920"/>
                  </a:ext>
                </a:extLst>
              </a:tr>
            </a:tbl>
          </a:graphicData>
        </a:graphic>
      </p:graphicFrame>
      <p:sp>
        <p:nvSpPr>
          <p:cNvPr id="14" name="TextBox 13">
            <a:extLst>
              <a:ext uri="{FF2B5EF4-FFF2-40B4-BE49-F238E27FC236}">
                <a16:creationId xmlns:a16="http://schemas.microsoft.com/office/drawing/2014/main" id="{854C2A55-15DB-46A3-B9A8-050CB3D3BF5F}"/>
              </a:ext>
            </a:extLst>
          </p:cNvPr>
          <p:cNvSpPr txBox="1"/>
          <p:nvPr/>
        </p:nvSpPr>
        <p:spPr bwMode="auto">
          <a:xfrm>
            <a:off x="570431" y="1463802"/>
            <a:ext cx="6767786" cy="1123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Phase Ib dose-finding study</a:t>
            </a:r>
          </a:p>
          <a:p>
            <a:pPr marL="800100" marR="0" lvl="1" indent="-342900" algn="l" defTabSz="914400" rtl="0" eaLnBrk="1" fontAlgn="auto" latinLnBrk="0" hangingPunct="1">
              <a:lnSpc>
                <a:spcPct val="100000"/>
              </a:lnSpc>
              <a:spcBef>
                <a:spcPct val="50000"/>
              </a:spcBef>
              <a:spcAft>
                <a:spcPct val="0"/>
              </a:spcAft>
              <a:buClrTx/>
              <a:buSzTx/>
              <a:buFont typeface="Calibri" panose="020F0502020204030204" pitchFamily="34" charset="0"/>
              <a:buChar char="‒"/>
              <a:tabLst/>
              <a:defRPr/>
            </a:pPr>
            <a:r>
              <a:rPr kumimoji="0" lang="en-US" sz="2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 optimal phase II dose</a:t>
            </a:r>
          </a:p>
        </p:txBody>
      </p:sp>
      <p:sp>
        <p:nvSpPr>
          <p:cNvPr id="15" name="TextBox 14">
            <a:extLst>
              <a:ext uri="{FF2B5EF4-FFF2-40B4-BE49-F238E27FC236}">
                <a16:creationId xmlns:a16="http://schemas.microsoft.com/office/drawing/2014/main" id="{0DFA679D-0A5E-41CC-AB1B-9DF63EC4876D}"/>
              </a:ext>
            </a:extLst>
          </p:cNvPr>
          <p:cNvSpPr txBox="1"/>
          <p:nvPr/>
        </p:nvSpPr>
        <p:spPr bwMode="auto">
          <a:xfrm rot="16200000">
            <a:off x="6508968" y="3873368"/>
            <a:ext cx="3630695"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in PSA from baseline</a:t>
            </a:r>
            <a:r>
              <a:rPr lang="en-US" b="1" dirty="0">
                <a:solidFill>
                  <a:srgbClr val="000000"/>
                </a:solidFill>
                <a:latin typeface="Calibri" panose="020F0502020204030204" pitchFamily="34" charset="0"/>
                <a:cs typeface="Arial" panose="020B0604020202020204" pitchFamily="34" charset="0"/>
              </a:rPr>
              <a:t>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6" name="TextBox 15">
            <a:extLst>
              <a:ext uri="{FF2B5EF4-FFF2-40B4-BE49-F238E27FC236}">
                <a16:creationId xmlns:a16="http://schemas.microsoft.com/office/drawing/2014/main" id="{75FBD20A-20D8-4D52-8320-D6F77CBC6935}"/>
              </a:ext>
            </a:extLst>
          </p:cNvPr>
          <p:cNvSpPr txBox="1"/>
          <p:nvPr/>
        </p:nvSpPr>
        <p:spPr bwMode="auto">
          <a:xfrm>
            <a:off x="8229910" y="1545101"/>
            <a:ext cx="37978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PSA Response</a:t>
            </a:r>
          </a:p>
        </p:txBody>
      </p:sp>
      <p:grpSp>
        <p:nvGrpSpPr>
          <p:cNvPr id="2" name="Group 1">
            <a:extLst>
              <a:ext uri="{FF2B5EF4-FFF2-40B4-BE49-F238E27FC236}">
                <a16:creationId xmlns:a16="http://schemas.microsoft.com/office/drawing/2014/main" id="{16CE2BC5-B46E-40C7-9F39-866E38674CB0}"/>
              </a:ext>
            </a:extLst>
          </p:cNvPr>
          <p:cNvGrpSpPr/>
          <p:nvPr/>
        </p:nvGrpSpPr>
        <p:grpSpPr>
          <a:xfrm>
            <a:off x="8113222" y="2118094"/>
            <a:ext cx="3637592" cy="3782145"/>
            <a:chOff x="7979470" y="2132943"/>
            <a:chExt cx="3637592" cy="3782145"/>
          </a:xfrm>
        </p:grpSpPr>
        <p:cxnSp>
          <p:nvCxnSpPr>
            <p:cNvPr id="17" name="Straight Connector 16">
              <a:extLst>
                <a:ext uri="{FF2B5EF4-FFF2-40B4-BE49-F238E27FC236}">
                  <a16:creationId xmlns:a16="http://schemas.microsoft.com/office/drawing/2014/main" id="{80311FD8-223A-40CF-BCFB-9DE16E815CD8}"/>
                </a:ext>
              </a:extLst>
            </p:cNvPr>
            <p:cNvCxnSpPr>
              <a:cxnSpLocks/>
            </p:cNvCxnSpPr>
            <p:nvPr/>
          </p:nvCxnSpPr>
          <p:spPr bwMode="auto">
            <a:xfrm>
              <a:off x="8795547" y="2245173"/>
              <a:ext cx="0" cy="356616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4E84660-DF9B-4312-A5F0-4F8D14281F75}"/>
                </a:ext>
              </a:extLst>
            </p:cNvPr>
            <p:cNvCxnSpPr>
              <a:cxnSpLocks/>
            </p:cNvCxnSpPr>
            <p:nvPr/>
          </p:nvCxnSpPr>
          <p:spPr bwMode="auto">
            <a:xfrm flipH="1">
              <a:off x="8726368" y="36821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038EC40-F0C4-4B23-9662-C635AB07C495}"/>
                </a:ext>
              </a:extLst>
            </p:cNvPr>
            <p:cNvCxnSpPr>
              <a:cxnSpLocks/>
            </p:cNvCxnSpPr>
            <p:nvPr/>
          </p:nvCxnSpPr>
          <p:spPr bwMode="auto">
            <a:xfrm flipH="1">
              <a:off x="8726368" y="297717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6457340-C270-4E9C-9333-8B887250F249}"/>
                </a:ext>
              </a:extLst>
            </p:cNvPr>
            <p:cNvCxnSpPr>
              <a:cxnSpLocks/>
            </p:cNvCxnSpPr>
            <p:nvPr/>
          </p:nvCxnSpPr>
          <p:spPr bwMode="auto">
            <a:xfrm flipH="1">
              <a:off x="8726368" y="22953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49943EC-2440-48C2-8302-56FB3FF5B2EB}"/>
                </a:ext>
              </a:extLst>
            </p:cNvPr>
            <p:cNvCxnSpPr>
              <a:cxnSpLocks/>
            </p:cNvCxnSpPr>
            <p:nvPr/>
          </p:nvCxnSpPr>
          <p:spPr bwMode="auto">
            <a:xfrm flipH="1">
              <a:off x="8726368" y="43625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4BF97F4-A6D7-4661-B78A-3CC736C0811B}"/>
                </a:ext>
              </a:extLst>
            </p:cNvPr>
            <p:cNvCxnSpPr>
              <a:cxnSpLocks/>
            </p:cNvCxnSpPr>
            <p:nvPr/>
          </p:nvCxnSpPr>
          <p:spPr bwMode="auto">
            <a:xfrm flipH="1">
              <a:off x="8726368" y="50512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BBBF21B-26E8-4371-BFCB-48628A7BCC11}"/>
                </a:ext>
              </a:extLst>
            </p:cNvPr>
            <p:cNvCxnSpPr>
              <a:cxnSpLocks/>
            </p:cNvCxnSpPr>
            <p:nvPr/>
          </p:nvCxnSpPr>
          <p:spPr bwMode="auto">
            <a:xfrm flipH="1">
              <a:off x="8726368" y="5737247"/>
              <a:ext cx="64008" cy="0"/>
            </a:xfrm>
            <a:prstGeom prst="line">
              <a:avLst/>
            </a:prstGeom>
            <a:noFill/>
            <a:ln w="28575" cap="flat" cmpd="sng" algn="ctr">
              <a:solidFill>
                <a:schemeClr val="bg1"/>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3847C4BF-B9D2-434E-9AD9-D45A42DD717C}"/>
                </a:ext>
              </a:extLst>
            </p:cNvPr>
            <p:cNvSpPr txBox="1"/>
            <p:nvPr/>
          </p:nvSpPr>
          <p:spPr bwMode="auto">
            <a:xfrm>
              <a:off x="8158912" y="3499808"/>
              <a:ext cx="580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1" name="TextBox 30">
              <a:extLst>
                <a:ext uri="{FF2B5EF4-FFF2-40B4-BE49-F238E27FC236}">
                  <a16:creationId xmlns:a16="http://schemas.microsoft.com/office/drawing/2014/main" id="{371EB166-8E5C-457D-ABB8-ABD5DE4ACCD0}"/>
                </a:ext>
              </a:extLst>
            </p:cNvPr>
            <p:cNvSpPr txBox="1"/>
            <p:nvPr/>
          </p:nvSpPr>
          <p:spPr bwMode="auto">
            <a:xfrm>
              <a:off x="8158912" y="2811228"/>
              <a:ext cx="580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32" name="TextBox 31">
              <a:extLst>
                <a:ext uri="{FF2B5EF4-FFF2-40B4-BE49-F238E27FC236}">
                  <a16:creationId xmlns:a16="http://schemas.microsoft.com/office/drawing/2014/main" id="{E2BD48BE-6D12-4F5A-926C-96F054E3F22B}"/>
                </a:ext>
              </a:extLst>
            </p:cNvPr>
            <p:cNvSpPr txBox="1"/>
            <p:nvPr/>
          </p:nvSpPr>
          <p:spPr bwMode="auto">
            <a:xfrm>
              <a:off x="8158912" y="2132943"/>
              <a:ext cx="580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33" name="TextBox 32">
              <a:extLst>
                <a:ext uri="{FF2B5EF4-FFF2-40B4-BE49-F238E27FC236}">
                  <a16:creationId xmlns:a16="http://schemas.microsoft.com/office/drawing/2014/main" id="{406E8BCA-4896-4061-96EE-2BF84BD3768A}"/>
                </a:ext>
              </a:extLst>
            </p:cNvPr>
            <p:cNvSpPr txBox="1"/>
            <p:nvPr/>
          </p:nvSpPr>
          <p:spPr bwMode="auto">
            <a:xfrm>
              <a:off x="8158912" y="4195181"/>
              <a:ext cx="580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34" name="TextBox 33">
              <a:extLst>
                <a:ext uri="{FF2B5EF4-FFF2-40B4-BE49-F238E27FC236}">
                  <a16:creationId xmlns:a16="http://schemas.microsoft.com/office/drawing/2014/main" id="{218AF242-66B1-479B-9591-CCC8B2B6C100}"/>
                </a:ext>
              </a:extLst>
            </p:cNvPr>
            <p:cNvSpPr txBox="1"/>
            <p:nvPr/>
          </p:nvSpPr>
          <p:spPr bwMode="auto">
            <a:xfrm>
              <a:off x="8158912" y="4881371"/>
              <a:ext cx="5804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35" name="TextBox 34">
              <a:extLst>
                <a:ext uri="{FF2B5EF4-FFF2-40B4-BE49-F238E27FC236}">
                  <a16:creationId xmlns:a16="http://schemas.microsoft.com/office/drawing/2014/main" id="{1EEA1329-BA55-4FB9-8F61-3183BF61C984}"/>
                </a:ext>
              </a:extLst>
            </p:cNvPr>
            <p:cNvSpPr txBox="1"/>
            <p:nvPr/>
          </p:nvSpPr>
          <p:spPr bwMode="auto">
            <a:xfrm>
              <a:off x="7979470" y="5576534"/>
              <a:ext cx="759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41" name="Rectangle 40">
              <a:extLst>
                <a:ext uri="{FF2B5EF4-FFF2-40B4-BE49-F238E27FC236}">
                  <a16:creationId xmlns:a16="http://schemas.microsoft.com/office/drawing/2014/main" id="{1F2930AB-D307-43C6-BBC6-E18A256D4A96}"/>
                </a:ext>
              </a:extLst>
            </p:cNvPr>
            <p:cNvSpPr/>
            <p:nvPr/>
          </p:nvSpPr>
          <p:spPr bwMode="auto">
            <a:xfrm>
              <a:off x="10136858" y="3682168"/>
              <a:ext cx="201168" cy="3524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61FE6DC3-934D-4646-A360-D87C60E3EBEB}"/>
                </a:ext>
              </a:extLst>
            </p:cNvPr>
            <p:cNvSpPr/>
            <p:nvPr/>
          </p:nvSpPr>
          <p:spPr bwMode="auto">
            <a:xfrm>
              <a:off x="9757021" y="3682168"/>
              <a:ext cx="201168" cy="5029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82805697-FFE7-4BFC-855F-81826F2DF13C}"/>
                </a:ext>
              </a:extLst>
            </p:cNvPr>
            <p:cNvSpPr/>
            <p:nvPr/>
          </p:nvSpPr>
          <p:spPr bwMode="auto">
            <a:xfrm>
              <a:off x="9374384" y="3682168"/>
              <a:ext cx="201168" cy="117201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1546F83F-327E-40E0-BD68-4A2DC3889616}"/>
                </a:ext>
              </a:extLst>
            </p:cNvPr>
            <p:cNvSpPr/>
            <p:nvPr/>
          </p:nvSpPr>
          <p:spPr bwMode="auto">
            <a:xfrm>
              <a:off x="10520110" y="2713457"/>
              <a:ext cx="201168" cy="96009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2E0CBEFD-9637-4704-A37B-9DF23BC25A83}"/>
                </a:ext>
              </a:extLst>
            </p:cNvPr>
            <p:cNvSpPr/>
            <p:nvPr/>
          </p:nvSpPr>
          <p:spPr bwMode="auto">
            <a:xfrm>
              <a:off x="8985421" y="3682168"/>
              <a:ext cx="201168" cy="18745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3F6268D2-EE2D-4454-BBDA-7380CDC05B7C}"/>
                </a:ext>
              </a:extLst>
            </p:cNvPr>
            <p:cNvSpPr/>
            <p:nvPr/>
          </p:nvSpPr>
          <p:spPr bwMode="auto">
            <a:xfrm>
              <a:off x="11281233" y="2299614"/>
              <a:ext cx="201168" cy="137394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FA0B4933-34B4-48D3-ADC7-B5F62D133DF1}"/>
                </a:ext>
              </a:extLst>
            </p:cNvPr>
            <p:cNvSpPr/>
            <p:nvPr/>
          </p:nvSpPr>
          <p:spPr bwMode="auto">
            <a:xfrm>
              <a:off x="10899007" y="2301954"/>
              <a:ext cx="201168" cy="13716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53" name="Straight Connector 52">
              <a:extLst>
                <a:ext uri="{FF2B5EF4-FFF2-40B4-BE49-F238E27FC236}">
                  <a16:creationId xmlns:a16="http://schemas.microsoft.com/office/drawing/2014/main" id="{4BFA95D6-88E8-477C-AFF0-6B23454D0C08}"/>
                </a:ext>
              </a:extLst>
            </p:cNvPr>
            <p:cNvCxnSpPr>
              <a:cxnSpLocks/>
            </p:cNvCxnSpPr>
            <p:nvPr/>
          </p:nvCxnSpPr>
          <p:spPr bwMode="auto">
            <a:xfrm>
              <a:off x="8782422" y="3674385"/>
              <a:ext cx="2834640"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4750634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B3F12-C2BD-4493-9AD4-4D81AAC4B65C}"/>
              </a:ext>
            </a:extLst>
          </p:cNvPr>
          <p:cNvSpPr>
            <a:spLocks noGrp="1"/>
          </p:cNvSpPr>
          <p:nvPr>
            <p:ph type="title"/>
          </p:nvPr>
        </p:nvSpPr>
        <p:spPr/>
        <p:txBody>
          <a:bodyPr/>
          <a:lstStyle/>
          <a:p>
            <a:r>
              <a:rPr lang="en-US" dirty="0"/>
              <a:t>Ongoing Trials of PARPi and Radionuclide Therapies in mCRPC</a:t>
            </a:r>
          </a:p>
        </p:txBody>
      </p:sp>
      <p:graphicFrame>
        <p:nvGraphicFramePr>
          <p:cNvPr id="6" name="Table 12">
            <a:extLst>
              <a:ext uri="{FF2B5EF4-FFF2-40B4-BE49-F238E27FC236}">
                <a16:creationId xmlns:a16="http://schemas.microsoft.com/office/drawing/2014/main" id="{DF176C9F-B226-4D45-8AA2-30B7DF30DE01}"/>
              </a:ext>
            </a:extLst>
          </p:cNvPr>
          <p:cNvGraphicFramePr>
            <a:graphicFrameLocks noGrp="1"/>
          </p:cNvGraphicFramePr>
          <p:nvPr>
            <p:extLst>
              <p:ext uri="{D42A27DB-BD31-4B8C-83A1-F6EECF244321}">
                <p14:modId xmlns:p14="http://schemas.microsoft.com/office/powerpoint/2010/main" val="3362044227"/>
              </p:ext>
            </p:extLst>
          </p:nvPr>
        </p:nvGraphicFramePr>
        <p:xfrm>
          <a:off x="685800" y="1609531"/>
          <a:ext cx="10796587" cy="1188720"/>
        </p:xfrm>
        <a:graphic>
          <a:graphicData uri="http://schemas.openxmlformats.org/drawingml/2006/table">
            <a:tbl>
              <a:tblPr firstRow="1" bandRow="1">
                <a:tableStyleId>{93296810-A885-4BE3-A3E7-6D5BEEA58F35}</a:tableStyleId>
              </a:tblPr>
              <a:tblGrid>
                <a:gridCol w="1714129">
                  <a:extLst>
                    <a:ext uri="{9D8B030D-6E8A-4147-A177-3AD203B41FA5}">
                      <a16:colId xmlns:a16="http://schemas.microsoft.com/office/drawing/2014/main" val="3407894669"/>
                    </a:ext>
                  </a:extLst>
                </a:gridCol>
                <a:gridCol w="1057524">
                  <a:extLst>
                    <a:ext uri="{9D8B030D-6E8A-4147-A177-3AD203B41FA5}">
                      <a16:colId xmlns:a16="http://schemas.microsoft.com/office/drawing/2014/main" val="1599138234"/>
                    </a:ext>
                  </a:extLst>
                </a:gridCol>
                <a:gridCol w="4438078">
                  <a:extLst>
                    <a:ext uri="{9D8B030D-6E8A-4147-A177-3AD203B41FA5}">
                      <a16:colId xmlns:a16="http://schemas.microsoft.com/office/drawing/2014/main" val="1463627651"/>
                    </a:ext>
                  </a:extLst>
                </a:gridCol>
                <a:gridCol w="1275180">
                  <a:extLst>
                    <a:ext uri="{9D8B030D-6E8A-4147-A177-3AD203B41FA5}">
                      <a16:colId xmlns:a16="http://schemas.microsoft.com/office/drawing/2014/main" val="3691338114"/>
                    </a:ext>
                  </a:extLst>
                </a:gridCol>
                <a:gridCol w="2311676">
                  <a:extLst>
                    <a:ext uri="{9D8B030D-6E8A-4147-A177-3AD203B41FA5}">
                      <a16:colId xmlns:a16="http://schemas.microsoft.com/office/drawing/2014/main" val="3637588141"/>
                    </a:ext>
                  </a:extLst>
                </a:gridCol>
              </a:tblGrid>
              <a:tr h="0">
                <a:tc>
                  <a:txBody>
                    <a:bodyPr/>
                    <a:lstStyle/>
                    <a:p>
                      <a:r>
                        <a:rPr lang="en-US" sz="2000" b="1" dirty="0">
                          <a:solidFill>
                            <a:schemeClr val="tx1"/>
                          </a:solidFill>
                          <a:latin typeface="Calibri" panose="020F0502020204030204" pitchFamily="34" charset="0"/>
                          <a:cs typeface="Calibri" panose="020F0502020204030204" pitchFamily="34" charset="0"/>
                        </a:rPr>
                        <a:t>Trial Identifier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2000" b="1" dirty="0">
                          <a:solidFill>
                            <a:schemeClr val="tx1"/>
                          </a:solidFill>
                          <a:latin typeface="Calibri" panose="020F0502020204030204" pitchFamily="34" charset="0"/>
                          <a:cs typeface="Calibri" panose="020F0502020204030204" pitchFamily="34" charset="0"/>
                        </a:rPr>
                        <a:t>Phase</a:t>
                      </a:r>
                    </a:p>
                  </a:txBody>
                  <a:tcPr anchor="ctr">
                    <a:lnL w="12700" cmpd="sng">
                      <a:noFill/>
                    </a:lnL>
                    <a:lnR w="12700" cmpd="sng">
                      <a:noFill/>
                    </a:lnR>
                    <a:lnT w="28575"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2000" b="1" dirty="0">
                          <a:solidFill>
                            <a:schemeClr val="tx1"/>
                          </a:solidFill>
                          <a:latin typeface="Calibri" panose="020F0502020204030204" pitchFamily="34" charset="0"/>
                          <a:cs typeface="Calibri" panose="020F0502020204030204" pitchFamily="34" charset="0"/>
                        </a:rPr>
                        <a:t>Intervention</a:t>
                      </a:r>
                    </a:p>
                  </a:txBody>
                  <a:tcPr anchor="ctr">
                    <a:lnL w="12700" cmpd="sng">
                      <a:noFill/>
                    </a:lnL>
                    <a:lnR w="12700" cmpd="sng">
                      <a:noFill/>
                    </a:lnR>
                    <a:lnT w="28575"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2000" b="1" dirty="0">
                          <a:solidFill>
                            <a:schemeClr val="tx1"/>
                          </a:solidFill>
                          <a:latin typeface="Calibri" panose="020F0502020204030204" pitchFamily="34" charset="0"/>
                          <a:cs typeface="Calibri" panose="020F0502020204030204" pitchFamily="34" charset="0"/>
                        </a:rPr>
                        <a:t>Planned N</a:t>
                      </a:r>
                    </a:p>
                  </a:txBody>
                  <a:tcPr anchor="ctr">
                    <a:lnL w="12700" cmpd="sng">
                      <a:noFill/>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2000" b="1" dirty="0">
                          <a:solidFill>
                            <a:schemeClr val="tx1"/>
                          </a:solidFill>
                          <a:latin typeface="Calibri" panose="020F0502020204030204" pitchFamily="34" charset="0"/>
                          <a:cs typeface="Calibri" panose="020F0502020204030204" pitchFamily="34" charset="0"/>
                        </a:rPr>
                        <a:t>Status</a:t>
                      </a:r>
                    </a:p>
                  </a:txBody>
                  <a:tcPr anchor="ctr">
                    <a:lnL w="28575" cap="flat" cmpd="sng" algn="ctr">
                      <a:noFill/>
                      <a:prstDash val="solid"/>
                      <a:round/>
                      <a:headEnd type="none" w="med" len="med"/>
                      <a:tailEnd type="none" w="med" len="med"/>
                    </a:lnL>
                    <a:lnR w="12700" cmpd="sng">
                      <a:noFill/>
                    </a:lnR>
                    <a:lnT w="28575"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685586450"/>
                  </a:ext>
                </a:extLst>
              </a:tr>
              <a:tr h="0">
                <a:tc>
                  <a:txBody>
                    <a:bodyPr/>
                    <a:lstStyle/>
                    <a:p>
                      <a:r>
                        <a:rPr lang="en-US" sz="2000" b="0" i="0" dirty="0">
                          <a:solidFill>
                            <a:srgbClr val="000000"/>
                          </a:solidFill>
                          <a:effectLst/>
                          <a:latin typeface="Calibri" panose="020F0502020204030204" pitchFamily="34" charset="0"/>
                          <a:cs typeface="Calibri" panose="020F0502020204030204" pitchFamily="34" charset="0"/>
                        </a:rPr>
                        <a:t>NCT03317392</a:t>
                      </a:r>
                      <a:endParaRPr lang="en-US" sz="2000" dirty="0">
                        <a:solidFill>
                          <a:sysClr val="windowText" lastClr="000000"/>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ysClr val="windowText" lastClr="000000"/>
                          </a:solidFill>
                          <a:latin typeface="Calibri" panose="020F0502020204030204" pitchFamily="34" charset="0"/>
                          <a:cs typeface="Calibri" panose="020F0502020204030204" pitchFamily="34" charset="0"/>
                        </a:rPr>
                        <a:t>I/II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2000" b="0" i="0" dirty="0">
                          <a:solidFill>
                            <a:srgbClr val="000000"/>
                          </a:solidFill>
                          <a:effectLst/>
                          <a:latin typeface="Calibri" panose="020F0502020204030204" pitchFamily="34" charset="0"/>
                          <a:cs typeface="Calibri" panose="020F0502020204030204" pitchFamily="34" charset="0"/>
                        </a:rPr>
                        <a:t>Olaparib and radium Ra 223 </a:t>
                      </a:r>
                      <a:endParaRPr lang="en-US" sz="2000" dirty="0">
                        <a:solidFill>
                          <a:sysClr val="windowText" lastClr="000000"/>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ysClr val="windowText" lastClr="000000"/>
                          </a:solidFill>
                          <a:latin typeface="Calibri" panose="020F0502020204030204" pitchFamily="34" charset="0"/>
                          <a:cs typeface="Calibri" panose="020F0502020204030204" pitchFamily="34" charset="0"/>
                        </a:rPr>
                        <a:t>120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ysClr val="windowText" lastClr="000000"/>
                          </a:solidFill>
                          <a:latin typeface="Calibri" panose="020F0502020204030204" pitchFamily="34" charset="0"/>
                          <a:cs typeface="Calibri" panose="020F0502020204030204" pitchFamily="34" charset="0"/>
                        </a:rPr>
                        <a:t>Recruiting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0369389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0" dirty="0">
                          <a:solidFill>
                            <a:srgbClr val="000000"/>
                          </a:solidFill>
                          <a:effectLst/>
                          <a:latin typeface="Calibri" panose="020F0502020204030204" pitchFamily="34" charset="0"/>
                          <a:cs typeface="Calibri" panose="020F0502020204030204" pitchFamily="34" charset="0"/>
                        </a:rPr>
                        <a:t>NCT03874884</a:t>
                      </a:r>
                      <a:endParaRPr lang="en-US" sz="2000" dirty="0">
                        <a:solidFill>
                          <a:sysClr val="windowText" lastClr="000000"/>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ysClr val="windowText" lastClr="000000"/>
                          </a:solidFill>
                          <a:latin typeface="Calibri" panose="020F0502020204030204" pitchFamily="34" charset="0"/>
                          <a:cs typeface="Calibri" panose="020F0502020204030204" pitchFamily="34" charset="0"/>
                        </a:rPr>
                        <a:t>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ysClr val="windowText" lastClr="000000"/>
                          </a:solidFill>
                          <a:latin typeface="Calibri" panose="020F0502020204030204" pitchFamily="34" charset="0"/>
                          <a:cs typeface="Calibri" panose="020F0502020204030204" pitchFamily="34" charset="0"/>
                        </a:rPr>
                        <a:t>Olaparib and 177Lu-PSMA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ysClr val="windowText" lastClr="000000"/>
                          </a:solidFill>
                          <a:latin typeface="Calibri" panose="020F0502020204030204" pitchFamily="34" charset="0"/>
                          <a:cs typeface="Calibri" panose="020F0502020204030204" pitchFamily="34" charset="0"/>
                        </a:rPr>
                        <a:t>52</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ysClr val="windowText" lastClr="000000"/>
                          </a:solidFill>
                          <a:latin typeface="Calibri" panose="020F0502020204030204" pitchFamily="34" charset="0"/>
                          <a:cs typeface="Calibri" panose="020F0502020204030204" pitchFamily="34" charset="0"/>
                        </a:rPr>
                        <a:t>Recruiting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66598920"/>
                  </a:ext>
                </a:extLst>
              </a:tr>
            </a:tbl>
          </a:graphicData>
        </a:graphic>
      </p:graphicFrame>
    </p:spTree>
    <p:extLst>
      <p:ext uri="{BB962C8B-B14F-4D97-AF65-F5344CB8AC3E}">
        <p14:creationId xmlns:p14="http://schemas.microsoft.com/office/powerpoint/2010/main" val="13559183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5C4D9E-7BBB-41D8-9727-A20F4C9E244B}"/>
              </a:ext>
            </a:extLst>
          </p:cNvPr>
          <p:cNvSpPr>
            <a:spLocks noGrp="1"/>
          </p:cNvSpPr>
          <p:nvPr>
            <p:ph type="title"/>
          </p:nvPr>
        </p:nvSpPr>
        <p:spPr/>
        <p:txBody>
          <a:bodyPr/>
          <a:lstStyle/>
          <a:p>
            <a:r>
              <a:rPr lang="en-US" dirty="0"/>
              <a:t>Phase II Study: Olaparib + Cediranib vs </a:t>
            </a:r>
            <a:br>
              <a:rPr lang="en-US" dirty="0"/>
            </a:br>
            <a:r>
              <a:rPr lang="en-US" dirty="0"/>
              <a:t>Olaparib Alone in mCRPC</a:t>
            </a:r>
          </a:p>
        </p:txBody>
      </p:sp>
      <p:sp>
        <p:nvSpPr>
          <p:cNvPr id="4" name="Content Placeholder 3">
            <a:extLst>
              <a:ext uri="{FF2B5EF4-FFF2-40B4-BE49-F238E27FC236}">
                <a16:creationId xmlns:a16="http://schemas.microsoft.com/office/drawing/2014/main" id="{B50ED699-748E-41A1-A00E-83162924B70B}"/>
              </a:ext>
            </a:extLst>
          </p:cNvPr>
          <p:cNvSpPr>
            <a:spLocks noGrp="1"/>
          </p:cNvSpPr>
          <p:nvPr>
            <p:ph idx="1"/>
          </p:nvPr>
        </p:nvSpPr>
        <p:spPr>
          <a:xfrm>
            <a:off x="657235" y="1518359"/>
            <a:ext cx="10825153" cy="4481427"/>
          </a:xfrm>
        </p:spPr>
        <p:txBody>
          <a:bodyPr/>
          <a:lstStyle/>
          <a:p>
            <a:r>
              <a:rPr lang="en-US" sz="2000" dirty="0"/>
              <a:t>Rationale: antiangiogenic agents produce a hypoxic tumor environment that downregulates genes involved in homologous recombination repair</a:t>
            </a:r>
          </a:p>
          <a:p>
            <a:r>
              <a:rPr lang="en-US" sz="2000" dirty="0"/>
              <a:t>Randomized phase II study</a:t>
            </a:r>
            <a:br>
              <a:rPr lang="en-US" sz="2000" dirty="0"/>
            </a:br>
            <a:endParaRPr lang="en-US" dirty="0"/>
          </a:p>
          <a:p>
            <a:endParaRPr lang="en-US" dirty="0"/>
          </a:p>
          <a:p>
            <a:endParaRPr lang="en-US" sz="2000" dirty="0"/>
          </a:p>
          <a:p>
            <a:endParaRPr lang="en-US" sz="2000" dirty="0"/>
          </a:p>
          <a:p>
            <a:pPr marL="0" indent="0">
              <a:buNone/>
            </a:pPr>
            <a:endParaRPr lang="en-US" sz="2000" dirty="0"/>
          </a:p>
          <a:p>
            <a:pPr>
              <a:spcBef>
                <a:spcPts val="2000"/>
              </a:spcBef>
            </a:pPr>
            <a:r>
              <a:rPr lang="en-US" sz="2000" dirty="0"/>
              <a:t>Primary endpoint: rPFS by PCWG3 criteria</a:t>
            </a:r>
          </a:p>
          <a:p>
            <a:r>
              <a:rPr lang="en-US" sz="2000" dirty="0"/>
              <a:t>Secondary endpoints: rPFS by somatic + germline HRD status, OS, PSA response by </a:t>
            </a:r>
            <a:br>
              <a:rPr lang="en-US" sz="2000" dirty="0"/>
            </a:br>
            <a:r>
              <a:rPr lang="en-US" sz="2000" dirty="0"/>
              <a:t>PCWG3, ORR, safety</a:t>
            </a:r>
          </a:p>
          <a:p>
            <a:endParaRPr lang="en-US" sz="2000" dirty="0"/>
          </a:p>
        </p:txBody>
      </p:sp>
      <p:sp>
        <p:nvSpPr>
          <p:cNvPr id="5" name="TextBox 4">
            <a:extLst>
              <a:ext uri="{FF2B5EF4-FFF2-40B4-BE49-F238E27FC236}">
                <a16:creationId xmlns:a16="http://schemas.microsoft.com/office/drawing/2014/main" id="{F1E6A5AA-C32E-417D-BB8E-68087C9965CE}"/>
              </a:ext>
            </a:extLst>
          </p:cNvPr>
          <p:cNvSpPr txBox="1"/>
          <p:nvPr/>
        </p:nvSpPr>
        <p:spPr bwMode="auto">
          <a:xfrm>
            <a:off x="418071" y="6379408"/>
            <a:ext cx="83844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i="0" dirty="0">
                <a:solidFill>
                  <a:schemeClr val="bg2"/>
                </a:solidFill>
                <a:effectLst/>
                <a:latin typeface="Calibri" panose="020F0502020204030204" pitchFamily="34" charset="0"/>
                <a:cs typeface="Calibri" panose="020F0502020204030204" pitchFamily="34" charset="0"/>
              </a:rPr>
              <a:t>Kaplan. Sci Transl Med 2019;11:eaav4508. Liu. Ann Oncol. 2019;30:551. McKay. ASCO GU 2021. Abstr 7</a:t>
            </a:r>
            <a:r>
              <a:rPr lang="en-US" sz="1200" b="0" dirty="0">
                <a:solidFill>
                  <a:schemeClr val="bg2"/>
                </a:solidFill>
                <a:latin typeface="Calibri" panose="020F0502020204030204" pitchFamily="34" charset="0"/>
                <a:cs typeface="Calibri" panose="020F0502020204030204" pitchFamily="34" charset="0"/>
              </a:rPr>
              <a:t>. NCT02893917.</a:t>
            </a:r>
            <a:endParaRPr lang="en-US" sz="1200" dirty="0">
              <a:solidFill>
                <a:schemeClr val="bg2"/>
              </a:solidFill>
              <a:latin typeface="Calibri" panose="020F0502020204030204" pitchFamily="34" charset="0"/>
              <a:cs typeface="Calibri" panose="020F0502020204030204" pitchFamily="34" charset="0"/>
            </a:endParaRPr>
          </a:p>
        </p:txBody>
      </p:sp>
      <p:grpSp>
        <p:nvGrpSpPr>
          <p:cNvPr id="7" name="Group 6">
            <a:extLst>
              <a:ext uri="{FF2B5EF4-FFF2-40B4-BE49-F238E27FC236}">
                <a16:creationId xmlns:a16="http://schemas.microsoft.com/office/drawing/2014/main" id="{768594C9-04A8-45FD-B7F3-B681E9BED8D7}"/>
              </a:ext>
            </a:extLst>
          </p:cNvPr>
          <p:cNvGrpSpPr/>
          <p:nvPr/>
        </p:nvGrpSpPr>
        <p:grpSpPr>
          <a:xfrm>
            <a:off x="920118" y="2408195"/>
            <a:ext cx="10369260" cy="2932981"/>
            <a:chOff x="892618" y="1555421"/>
            <a:chExt cx="10369260" cy="2932981"/>
          </a:xfrm>
        </p:grpSpPr>
        <p:sp>
          <p:nvSpPr>
            <p:cNvPr id="8" name="Text Box 45">
              <a:extLst>
                <a:ext uri="{FF2B5EF4-FFF2-40B4-BE49-F238E27FC236}">
                  <a16:creationId xmlns:a16="http://schemas.microsoft.com/office/drawing/2014/main" id="{28EC70FC-3867-434A-9057-6179CA3665C0}"/>
                </a:ext>
              </a:extLst>
            </p:cNvPr>
            <p:cNvSpPr txBox="1">
              <a:spLocks noChangeArrowheads="1"/>
            </p:cNvSpPr>
            <p:nvPr/>
          </p:nvSpPr>
          <p:spPr bwMode="auto">
            <a:xfrm>
              <a:off x="892618" y="2543388"/>
              <a:ext cx="334156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Patients with progressive mCRPC by PCWG3 criteria; ≥1 prior therapy </a:t>
              </a:r>
              <a:r>
                <a:rPr kumimoji="0" lang="en-GB" altLang="en-US" sz="18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fo</a:t>
              </a:r>
              <a:r>
                <a:rPr lang="en-GB" altLang="en-US" sz="1800" b="0" dirty="0">
                  <a:solidFill>
                    <a:srgbClr val="000000"/>
                  </a:solidFill>
                  <a:latin typeface="Calibri" panose="020F0502020204030204" pitchFamily="34" charset="0"/>
                  <a:cs typeface="Calibri" panose="020F0502020204030204" pitchFamily="34" charset="0"/>
                </a:rPr>
                <a:t>r mCRPC; ECOG PS 0/1</a:t>
              </a:r>
              <a:endPar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(planned N = 400;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90 enrolled to date) </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9" name="Rectangle 46">
              <a:extLst>
                <a:ext uri="{FF2B5EF4-FFF2-40B4-BE49-F238E27FC236}">
                  <a16:creationId xmlns:a16="http://schemas.microsoft.com/office/drawing/2014/main" id="{7C2F8088-D7F4-4B38-ACEB-C74C92D3AD09}"/>
                </a:ext>
              </a:extLst>
            </p:cNvPr>
            <p:cNvSpPr>
              <a:spLocks noChangeArrowheads="1"/>
            </p:cNvSpPr>
            <p:nvPr/>
          </p:nvSpPr>
          <p:spPr bwMode="auto">
            <a:xfrm>
              <a:off x="9146016" y="2855120"/>
              <a:ext cx="21158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Until radiographic progression, toxicity, or study withdrawal</a:t>
              </a:r>
            </a:p>
          </p:txBody>
        </p:sp>
        <p:sp>
          <p:nvSpPr>
            <p:cNvPr id="10" name="Rectangle 49">
              <a:extLst>
                <a:ext uri="{FF2B5EF4-FFF2-40B4-BE49-F238E27FC236}">
                  <a16:creationId xmlns:a16="http://schemas.microsoft.com/office/drawing/2014/main" id="{BAE7981B-C887-49D9-9B11-E0004B9258B2}"/>
                </a:ext>
              </a:extLst>
            </p:cNvPr>
            <p:cNvSpPr>
              <a:spLocks noChangeArrowheads="1"/>
            </p:cNvSpPr>
            <p:nvPr/>
          </p:nvSpPr>
          <p:spPr bwMode="auto">
            <a:xfrm>
              <a:off x="5059170" y="2444556"/>
              <a:ext cx="2926080" cy="91440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Cediranib</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30 mg PO QD +</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Olaparib</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200 mg PO BID</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267)</a:t>
              </a:r>
            </a:p>
          </p:txBody>
        </p:sp>
        <p:sp>
          <p:nvSpPr>
            <p:cNvPr id="11" name="Line 52">
              <a:extLst>
                <a:ext uri="{FF2B5EF4-FFF2-40B4-BE49-F238E27FC236}">
                  <a16:creationId xmlns:a16="http://schemas.microsoft.com/office/drawing/2014/main" id="{23664022-E036-4B0B-9A96-F4ECC6AB78DC}"/>
                </a:ext>
              </a:extLst>
            </p:cNvPr>
            <p:cNvSpPr>
              <a:spLocks noChangeShapeType="1"/>
            </p:cNvSpPr>
            <p:nvPr/>
          </p:nvSpPr>
          <p:spPr bwMode="auto">
            <a:xfrm>
              <a:off x="8586237" y="3357687"/>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 name="Rectangle 50">
              <a:extLst>
                <a:ext uri="{FF2B5EF4-FFF2-40B4-BE49-F238E27FC236}">
                  <a16:creationId xmlns:a16="http://schemas.microsoft.com/office/drawing/2014/main" id="{5D0AC439-3511-409A-AC7E-AB3166E583BC}"/>
                </a:ext>
              </a:extLst>
            </p:cNvPr>
            <p:cNvSpPr>
              <a:spLocks noChangeArrowheads="1"/>
            </p:cNvSpPr>
            <p:nvPr/>
          </p:nvSpPr>
          <p:spPr bwMode="auto">
            <a:xfrm>
              <a:off x="5059168" y="3420436"/>
              <a:ext cx="2926080" cy="91440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Olaparib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300 mg PO BID</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133)</a:t>
              </a:r>
            </a:p>
          </p:txBody>
        </p:sp>
        <p:sp>
          <p:nvSpPr>
            <p:cNvPr id="13" name="Line 53">
              <a:extLst>
                <a:ext uri="{FF2B5EF4-FFF2-40B4-BE49-F238E27FC236}">
                  <a16:creationId xmlns:a16="http://schemas.microsoft.com/office/drawing/2014/main" id="{36930DC1-AE49-46A0-A255-88AE286D257E}"/>
                </a:ext>
              </a:extLst>
            </p:cNvPr>
            <p:cNvSpPr>
              <a:spLocks noChangeShapeType="1"/>
            </p:cNvSpPr>
            <p:nvPr/>
          </p:nvSpPr>
          <p:spPr bwMode="auto">
            <a:xfrm>
              <a:off x="4250914" y="3431902"/>
              <a:ext cx="466725"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60949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14" name="Line 54">
              <a:extLst>
                <a:ext uri="{FF2B5EF4-FFF2-40B4-BE49-F238E27FC236}">
                  <a16:creationId xmlns:a16="http://schemas.microsoft.com/office/drawing/2014/main" id="{F0624090-8318-4819-AC94-E7D7D156044D}"/>
                </a:ext>
              </a:extLst>
            </p:cNvPr>
            <p:cNvSpPr>
              <a:spLocks noChangeShapeType="1"/>
            </p:cNvSpPr>
            <p:nvPr/>
          </p:nvSpPr>
          <p:spPr bwMode="auto">
            <a:xfrm flipV="1">
              <a:off x="4250913" y="2879460"/>
              <a:ext cx="466725"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60949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cxnSp>
          <p:nvCxnSpPr>
            <p:cNvPr id="15" name="Straight Arrow Connector 14">
              <a:extLst>
                <a:ext uri="{FF2B5EF4-FFF2-40B4-BE49-F238E27FC236}">
                  <a16:creationId xmlns:a16="http://schemas.microsoft.com/office/drawing/2014/main" id="{6EE8E813-4894-4A9C-A1CA-BB1ABFFAD529}"/>
                </a:ext>
              </a:extLst>
            </p:cNvPr>
            <p:cNvCxnSpPr>
              <a:cxnSpLocks/>
            </p:cNvCxnSpPr>
            <p:nvPr/>
          </p:nvCxnSpPr>
          <p:spPr bwMode="auto">
            <a:xfrm>
              <a:off x="4880113" y="1899411"/>
              <a:ext cx="0" cy="457200"/>
            </a:xfrm>
            <a:prstGeom prst="straightConnector1">
              <a:avLst/>
            </a:prstGeom>
            <a:noFill/>
            <a:ln w="28575" cap="flat" cmpd="sng" algn="ctr">
              <a:solidFill>
                <a:schemeClr val="bg1"/>
              </a:solidFill>
              <a:prstDash val="solid"/>
              <a:round/>
              <a:headEnd type="none" w="med" len="med"/>
              <a:tailEnd type="triangle"/>
            </a:ln>
            <a:effectLst/>
          </p:spPr>
        </p:cxnSp>
        <p:sp>
          <p:nvSpPr>
            <p:cNvPr id="16" name="TextBox 15">
              <a:extLst>
                <a:ext uri="{FF2B5EF4-FFF2-40B4-BE49-F238E27FC236}">
                  <a16:creationId xmlns:a16="http://schemas.microsoft.com/office/drawing/2014/main" id="{15B57C99-34AF-4BA6-AD95-2A9832F8FE19}"/>
                </a:ext>
              </a:extLst>
            </p:cNvPr>
            <p:cNvSpPr txBox="1"/>
            <p:nvPr/>
          </p:nvSpPr>
          <p:spPr bwMode="auto">
            <a:xfrm>
              <a:off x="4499730" y="1555421"/>
              <a:ext cx="728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Biopsy</a:t>
              </a:r>
            </a:p>
          </p:txBody>
        </p:sp>
        <p:sp>
          <p:nvSpPr>
            <p:cNvPr id="17" name="TextBox 16">
              <a:extLst>
                <a:ext uri="{FF2B5EF4-FFF2-40B4-BE49-F238E27FC236}">
                  <a16:creationId xmlns:a16="http://schemas.microsoft.com/office/drawing/2014/main" id="{24E2B35E-378C-4CBE-8AB9-8CA499FC2755}"/>
                </a:ext>
              </a:extLst>
            </p:cNvPr>
            <p:cNvSpPr txBox="1"/>
            <p:nvPr/>
          </p:nvSpPr>
          <p:spPr bwMode="auto">
            <a:xfrm>
              <a:off x="7742769" y="1555421"/>
              <a:ext cx="15912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Biopsy </a:t>
              </a:r>
              <a:r>
                <a:rPr lang="en-US" sz="1600" b="0" i="1" dirty="0">
                  <a:solidFill>
                    <a:schemeClr val="bg1"/>
                  </a:solidFill>
                  <a:latin typeface="Calibri" panose="020F0502020204030204" pitchFamily="34" charset="0"/>
                </a:rPr>
                <a:t>(optional)</a:t>
              </a:r>
            </a:p>
          </p:txBody>
        </p:sp>
        <p:cxnSp>
          <p:nvCxnSpPr>
            <p:cNvPr id="18" name="Straight Arrow Connector 17">
              <a:extLst>
                <a:ext uri="{FF2B5EF4-FFF2-40B4-BE49-F238E27FC236}">
                  <a16:creationId xmlns:a16="http://schemas.microsoft.com/office/drawing/2014/main" id="{E31FB46A-CA9A-427C-83B3-1537E6B09FEE}"/>
                </a:ext>
              </a:extLst>
            </p:cNvPr>
            <p:cNvCxnSpPr>
              <a:cxnSpLocks/>
            </p:cNvCxnSpPr>
            <p:nvPr/>
          </p:nvCxnSpPr>
          <p:spPr bwMode="auto">
            <a:xfrm>
              <a:off x="5463209" y="1899411"/>
              <a:ext cx="0" cy="457200"/>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8492E728-2F4E-4D80-84DB-396C81788940}"/>
                </a:ext>
              </a:extLst>
            </p:cNvPr>
            <p:cNvCxnSpPr>
              <a:cxnSpLocks/>
            </p:cNvCxnSpPr>
            <p:nvPr/>
          </p:nvCxnSpPr>
          <p:spPr bwMode="auto">
            <a:xfrm>
              <a:off x="8127931" y="1899411"/>
              <a:ext cx="0" cy="457200"/>
            </a:xfrm>
            <a:prstGeom prst="straightConnector1">
              <a:avLst/>
            </a:prstGeom>
            <a:noFill/>
            <a:ln w="28575" cap="flat" cmpd="sng" algn="ctr">
              <a:solidFill>
                <a:schemeClr val="bg1"/>
              </a:solidFill>
              <a:prstDash val="solid"/>
              <a:round/>
              <a:headEnd type="none" w="med" len="med"/>
              <a:tailEnd type="triangle"/>
            </a:ln>
            <a:effectLst/>
          </p:spPr>
        </p:cxnSp>
        <p:cxnSp>
          <p:nvCxnSpPr>
            <p:cNvPr id="20" name="Connector: Elbow 19">
              <a:extLst>
                <a:ext uri="{FF2B5EF4-FFF2-40B4-BE49-F238E27FC236}">
                  <a16:creationId xmlns:a16="http://schemas.microsoft.com/office/drawing/2014/main" id="{F76E05DE-E345-47EC-B637-058E14DFAC8F}"/>
                </a:ext>
              </a:extLst>
            </p:cNvPr>
            <p:cNvCxnSpPr>
              <a:cxnSpLocks/>
              <a:endCxn id="10" idx="3"/>
            </p:cNvCxnSpPr>
            <p:nvPr/>
          </p:nvCxnSpPr>
          <p:spPr bwMode="auto">
            <a:xfrm rot="5400000" flipH="1" flipV="1">
              <a:off x="7484315" y="3402692"/>
              <a:ext cx="1001871" cy="12700"/>
            </a:xfrm>
            <a:prstGeom prst="bentConnector4">
              <a:avLst>
                <a:gd name="adj1" fmla="val 1389"/>
                <a:gd name="adj2" fmla="val 2682606"/>
              </a:avLst>
            </a:prstGeom>
            <a:noFill/>
            <a:ln w="28575" cap="flat" cmpd="sng" algn="ctr">
              <a:solidFill>
                <a:schemeClr val="bg1"/>
              </a:solidFill>
              <a:prstDash val="solid"/>
              <a:round/>
              <a:headEnd type="none" w="med" len="med"/>
              <a:tailEnd type="triangle"/>
            </a:ln>
            <a:effectLst/>
          </p:spPr>
        </p:cxnSp>
        <p:sp>
          <p:nvSpPr>
            <p:cNvPr id="21" name="Rectangle 46">
              <a:extLst>
                <a:ext uri="{FF2B5EF4-FFF2-40B4-BE49-F238E27FC236}">
                  <a16:creationId xmlns:a16="http://schemas.microsoft.com/office/drawing/2014/main" id="{398644DE-C793-478C-AEB0-1B889DFDAB48}"/>
                </a:ext>
              </a:extLst>
            </p:cNvPr>
            <p:cNvSpPr>
              <a:spLocks noChangeArrowheads="1"/>
            </p:cNvSpPr>
            <p:nvPr/>
          </p:nvSpPr>
          <p:spPr bwMode="auto">
            <a:xfrm>
              <a:off x="7668626" y="3903627"/>
              <a:ext cx="160458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Crossover allowed</a:t>
              </a:r>
            </a:p>
          </p:txBody>
        </p:sp>
        <p:sp>
          <p:nvSpPr>
            <p:cNvPr id="22" name="TextBox 21">
              <a:extLst>
                <a:ext uri="{FF2B5EF4-FFF2-40B4-BE49-F238E27FC236}">
                  <a16:creationId xmlns:a16="http://schemas.microsoft.com/office/drawing/2014/main" id="{B0DF16AD-E92C-40A7-8B0A-505B065BE2DB}"/>
                </a:ext>
              </a:extLst>
            </p:cNvPr>
            <p:cNvSpPr txBox="1"/>
            <p:nvPr/>
          </p:nvSpPr>
          <p:spPr bwMode="auto">
            <a:xfrm>
              <a:off x="5155352" y="1555421"/>
              <a:ext cx="728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Biopsy</a:t>
              </a:r>
            </a:p>
          </p:txBody>
        </p:sp>
      </p:grpSp>
      <p:grpSp>
        <p:nvGrpSpPr>
          <p:cNvPr id="23" name="Group 7">
            <a:extLst>
              <a:ext uri="{FF2B5EF4-FFF2-40B4-BE49-F238E27FC236}">
                <a16:creationId xmlns:a16="http://schemas.microsoft.com/office/drawing/2014/main" id="{2A00739C-24B9-4111-BCEE-30778E1770F4}"/>
              </a:ext>
            </a:extLst>
          </p:cNvPr>
          <p:cNvGrpSpPr>
            <a:grpSpLocks/>
          </p:cNvGrpSpPr>
          <p:nvPr/>
        </p:nvGrpSpPr>
        <p:grpSpPr bwMode="auto">
          <a:xfrm>
            <a:off x="9389569" y="6216652"/>
            <a:ext cx="2488502" cy="447822"/>
            <a:chOff x="9527309" y="3551529"/>
            <a:chExt cx="2488502" cy="448324"/>
          </a:xfrm>
        </p:grpSpPr>
        <p:pic>
          <p:nvPicPr>
            <p:cNvPr id="24" name="Picture 9">
              <a:extLst>
                <a:ext uri="{FF2B5EF4-FFF2-40B4-BE49-F238E27FC236}">
                  <a16:creationId xmlns:a16="http://schemas.microsoft.com/office/drawing/2014/main" id="{4F53E518-59B7-4AF4-8B50-D77137186A8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5" name="Rectangle 24">
              <a:extLst>
                <a:ext uri="{FF2B5EF4-FFF2-40B4-BE49-F238E27FC236}">
                  <a16:creationId xmlns:a16="http://schemas.microsoft.com/office/drawing/2014/main" id="{8F4CE276-9703-49CB-9D0E-2EA232F089A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7692781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D47AD-5DC3-4538-BC87-9FC67CC7E1F9}"/>
              </a:ext>
            </a:extLst>
          </p:cNvPr>
          <p:cNvSpPr>
            <a:spLocks noGrp="1"/>
          </p:cNvSpPr>
          <p:nvPr>
            <p:ph type="title"/>
          </p:nvPr>
        </p:nvSpPr>
        <p:spPr/>
        <p:txBody>
          <a:bodyPr/>
          <a:lstStyle/>
          <a:p>
            <a:r>
              <a:rPr lang="en-US" dirty="0"/>
              <a:t>Olaparib + Cediranib vs Olaparib in mCRPC: </a:t>
            </a:r>
            <a:br>
              <a:rPr lang="en-US" dirty="0"/>
            </a:br>
            <a:r>
              <a:rPr lang="en-US" dirty="0"/>
              <a:t>Overall rPFS</a:t>
            </a:r>
          </a:p>
        </p:txBody>
      </p:sp>
      <p:sp>
        <p:nvSpPr>
          <p:cNvPr id="8" name="TextBox 7">
            <a:extLst>
              <a:ext uri="{FF2B5EF4-FFF2-40B4-BE49-F238E27FC236}">
                <a16:creationId xmlns:a16="http://schemas.microsoft.com/office/drawing/2014/main" id="{DEDD33DD-DCAC-4F73-A123-349C60F1A202}"/>
              </a:ext>
            </a:extLst>
          </p:cNvPr>
          <p:cNvSpPr txBox="1"/>
          <p:nvPr/>
        </p:nvSpPr>
        <p:spPr bwMode="auto">
          <a:xfrm>
            <a:off x="422494" y="6372773"/>
            <a:ext cx="47431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McKay. ASCO GU 2021. Abstr 7.</a:t>
            </a:r>
            <a:endParaRPr kumimoji="0" lang="en-US" sz="1200" b="1"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nvGrpSpPr>
          <p:cNvPr id="6" name="Group 7">
            <a:extLst>
              <a:ext uri="{FF2B5EF4-FFF2-40B4-BE49-F238E27FC236}">
                <a16:creationId xmlns:a16="http://schemas.microsoft.com/office/drawing/2014/main" id="{682CC5E4-8E7C-41A6-918F-082D06006B42}"/>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85F030AA-16B3-4206-8FF0-540CE7BE76E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FE499029-C4DC-49DD-97A5-718861B82D4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0" name="Table 12">
            <a:extLst>
              <a:ext uri="{FF2B5EF4-FFF2-40B4-BE49-F238E27FC236}">
                <a16:creationId xmlns:a16="http://schemas.microsoft.com/office/drawing/2014/main" id="{770A8458-7E7B-4A6A-832D-E80E1DED4D04}"/>
              </a:ext>
            </a:extLst>
          </p:cNvPr>
          <p:cNvGraphicFramePr>
            <a:graphicFrameLocks noGrp="1"/>
          </p:cNvGraphicFramePr>
          <p:nvPr>
            <p:extLst>
              <p:ext uri="{D42A27DB-BD31-4B8C-83A1-F6EECF244321}">
                <p14:modId xmlns:p14="http://schemas.microsoft.com/office/powerpoint/2010/main" val="2194284480"/>
              </p:ext>
            </p:extLst>
          </p:nvPr>
        </p:nvGraphicFramePr>
        <p:xfrm>
          <a:off x="6125996" y="1600200"/>
          <a:ext cx="5372100" cy="2103120"/>
        </p:xfrm>
        <a:graphic>
          <a:graphicData uri="http://schemas.openxmlformats.org/drawingml/2006/table">
            <a:tbl>
              <a:tblPr firstRow="1" bandRow="1">
                <a:tableStyleId>{93296810-A885-4BE3-A3E7-6D5BEEA58F35}</a:tableStyleId>
              </a:tblPr>
              <a:tblGrid>
                <a:gridCol w="1788841">
                  <a:extLst>
                    <a:ext uri="{9D8B030D-6E8A-4147-A177-3AD203B41FA5}">
                      <a16:colId xmlns:a16="http://schemas.microsoft.com/office/drawing/2014/main" val="3407894669"/>
                    </a:ext>
                  </a:extLst>
                </a:gridCol>
                <a:gridCol w="2045543">
                  <a:extLst>
                    <a:ext uri="{9D8B030D-6E8A-4147-A177-3AD203B41FA5}">
                      <a16:colId xmlns:a16="http://schemas.microsoft.com/office/drawing/2014/main" val="1599138234"/>
                    </a:ext>
                  </a:extLst>
                </a:gridCol>
                <a:gridCol w="1537716">
                  <a:extLst>
                    <a:ext uri="{9D8B030D-6E8A-4147-A177-3AD203B41FA5}">
                      <a16:colId xmlns:a16="http://schemas.microsoft.com/office/drawing/2014/main" val="1463627651"/>
                    </a:ext>
                  </a:extLst>
                </a:gridCol>
              </a:tblGrid>
              <a:tr h="0">
                <a:tc>
                  <a:txBody>
                    <a:bodyPr/>
                    <a:lstStyle/>
                    <a:p>
                      <a:r>
                        <a:rPr lang="en-US" sz="1800" b="1" dirty="0">
                          <a:solidFill>
                            <a:schemeClr val="tx1"/>
                          </a:solidFill>
                          <a:latin typeface="Calibri" panose="020F0502020204030204" pitchFamily="34" charset="0"/>
                          <a:cs typeface="Calibri" panose="020F0502020204030204" pitchFamily="34" charset="0"/>
                        </a:rPr>
                        <a:t>Parameter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Cediranib/Olaparib (n = 44)</a:t>
                      </a:r>
                    </a:p>
                  </a:txBody>
                  <a:tcPr anchor="ctr">
                    <a:lnL w="12700" cmpd="sng">
                      <a:noFill/>
                    </a:lnL>
                    <a:lnR w="12700" cmpd="sng">
                      <a:noFill/>
                    </a:lnR>
                    <a:lnT w="28575"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Olaparib </a:t>
                      </a:r>
                    </a:p>
                    <a:p>
                      <a:pPr algn="ctr"/>
                      <a:r>
                        <a:rPr lang="en-US" sz="1800" b="1" dirty="0">
                          <a:solidFill>
                            <a:schemeClr val="tx1"/>
                          </a:solidFill>
                          <a:latin typeface="Calibri" panose="020F0502020204030204" pitchFamily="34" charset="0"/>
                          <a:cs typeface="Calibri" panose="020F0502020204030204" pitchFamily="34" charset="0"/>
                        </a:rPr>
                        <a:t>(n = 43)</a:t>
                      </a:r>
                    </a:p>
                  </a:txBody>
                  <a:tcPr anchor="ctr">
                    <a:lnL w="12700" cmpd="sng">
                      <a:noFill/>
                    </a:lnL>
                    <a:lnR w="12700" cmpd="sng">
                      <a:noFill/>
                    </a:lnR>
                    <a:lnT w="28575"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685586450"/>
                  </a:ext>
                </a:extLst>
              </a:tr>
              <a:tr h="0">
                <a:tc>
                  <a:txBody>
                    <a:bodyPr/>
                    <a:lstStyle/>
                    <a:p>
                      <a:r>
                        <a:rPr lang="en-US" sz="1800" dirty="0">
                          <a:solidFill>
                            <a:sysClr val="windowText" lastClr="000000"/>
                          </a:solidFill>
                          <a:latin typeface="Calibri" panose="020F0502020204030204" pitchFamily="34" charset="0"/>
                          <a:cs typeface="Calibri" panose="020F0502020204030204" pitchFamily="34" charset="0"/>
                        </a:rPr>
                        <a:t>PFS event, 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ysClr val="windowText" lastClr="000000"/>
                          </a:solidFill>
                          <a:latin typeface="Calibri" panose="020F0502020204030204" pitchFamily="34" charset="0"/>
                          <a:cs typeface="Calibri" panose="020F0502020204030204" pitchFamily="34" charset="0"/>
                        </a:rPr>
                        <a:t>36</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ysClr val="windowText" lastClr="000000"/>
                          </a:solidFill>
                          <a:latin typeface="Calibri" panose="020F0502020204030204" pitchFamily="34" charset="0"/>
                          <a:cs typeface="Calibri" panose="020F0502020204030204" pitchFamily="34" charset="0"/>
                        </a:rPr>
                        <a:t>41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54273340"/>
                  </a:ext>
                </a:extLst>
              </a:tr>
              <a:tr h="0">
                <a:tc>
                  <a:txBody>
                    <a:bodyPr/>
                    <a:lstStyle/>
                    <a:p>
                      <a:r>
                        <a:rPr lang="en-US" sz="1800" dirty="0">
                          <a:solidFill>
                            <a:sysClr val="windowText" lastClr="000000"/>
                          </a:solidFill>
                          <a:latin typeface="Calibri" panose="020F0502020204030204" pitchFamily="34" charset="0"/>
                          <a:cs typeface="Calibri" panose="020F0502020204030204" pitchFamily="34" charset="0"/>
                        </a:rPr>
                        <a:t>Median PFS, mos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ysClr val="windowText" lastClr="000000"/>
                          </a:solidFill>
                          <a:latin typeface="Calibri" panose="020F0502020204030204" pitchFamily="34" charset="0"/>
                          <a:cs typeface="Calibri" panose="020F0502020204030204" pitchFamily="34" charset="0"/>
                        </a:rPr>
                        <a:t>8.47</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ysClr val="windowText" lastClr="000000"/>
                          </a:solidFill>
                          <a:latin typeface="Calibri" panose="020F0502020204030204" pitchFamily="34" charset="0"/>
                          <a:cs typeface="Calibri" panose="020F0502020204030204" pitchFamily="34" charset="0"/>
                        </a:rPr>
                        <a:t>3.97</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0369389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ysClr val="windowText" lastClr="000000"/>
                          </a:solidFill>
                          <a:latin typeface="Calibri" panose="020F0502020204030204" pitchFamily="34" charset="0"/>
                          <a:cs typeface="Calibri" panose="020F0502020204030204" pitchFamily="34" charset="0"/>
                        </a:rPr>
                        <a:t>HR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gridSpan="2">
                  <a:txBody>
                    <a:bodyPr/>
                    <a:lstStyle/>
                    <a:p>
                      <a:pPr algn="ctr"/>
                      <a:r>
                        <a:rPr lang="en-US" sz="1800" dirty="0">
                          <a:solidFill>
                            <a:sysClr val="windowText" lastClr="000000"/>
                          </a:solidFill>
                          <a:latin typeface="Calibri" panose="020F0502020204030204" pitchFamily="34" charset="0"/>
                          <a:cs typeface="Calibri" panose="020F0502020204030204" pitchFamily="34" charset="0"/>
                        </a:rPr>
                        <a:t>0.625 (0.395-0.990)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hMerge="1">
                  <a:txBody>
                    <a:bodyPr/>
                    <a:lstStyle/>
                    <a:p>
                      <a:pPr algn="ctr"/>
                      <a:endParaRPr lang="en-US" sz="1800" dirty="0">
                        <a:solidFill>
                          <a:sysClr val="windowText" lastClr="000000"/>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66598920"/>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dirty="0">
                          <a:solidFill>
                            <a:sysClr val="windowText" lastClr="000000"/>
                          </a:solidFill>
                          <a:latin typeface="Calibri" panose="020F0502020204030204" pitchFamily="34" charset="0"/>
                          <a:cs typeface="Calibri" panose="020F0502020204030204" pitchFamily="34" charset="0"/>
                        </a:rPr>
                        <a:t>P </a:t>
                      </a:r>
                      <a:r>
                        <a:rPr lang="en-US" sz="1800" dirty="0">
                          <a:solidFill>
                            <a:sysClr val="windowText" lastClr="000000"/>
                          </a:solidFill>
                          <a:latin typeface="Calibri" panose="020F0502020204030204" pitchFamily="34" charset="0"/>
                          <a:cs typeface="Calibri" panose="020F0502020204030204" pitchFamily="34" charset="0"/>
                        </a:rPr>
                        <a:t>value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sz="1800" dirty="0">
                          <a:solidFill>
                            <a:sysClr val="windowText" lastClr="000000"/>
                          </a:solidFill>
                          <a:latin typeface="Calibri" panose="020F0502020204030204" pitchFamily="34" charset="0"/>
                          <a:cs typeface="Calibri" panose="020F0502020204030204" pitchFamily="34" charset="0"/>
                        </a:rPr>
                        <a:t>.0453</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800" dirty="0">
                        <a:solidFill>
                          <a:sysClr val="windowText" lastClr="000000"/>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37177536"/>
                  </a:ext>
                </a:extLst>
              </a:tr>
            </a:tbl>
          </a:graphicData>
        </a:graphic>
      </p:graphicFrame>
      <p:sp>
        <p:nvSpPr>
          <p:cNvPr id="30" name="TextBox 29">
            <a:extLst>
              <a:ext uri="{FF2B5EF4-FFF2-40B4-BE49-F238E27FC236}">
                <a16:creationId xmlns:a16="http://schemas.microsoft.com/office/drawing/2014/main" id="{67A66512-7B0F-42C4-B965-D551F2BE5A97}"/>
              </a:ext>
            </a:extLst>
          </p:cNvPr>
          <p:cNvSpPr txBox="1"/>
          <p:nvPr/>
        </p:nvSpPr>
        <p:spPr bwMode="auto">
          <a:xfrm>
            <a:off x="666922" y="5648160"/>
            <a:ext cx="1125694" cy="646331"/>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C + Ola</a:t>
            </a:r>
            <a:b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Ola</a:t>
            </a:r>
            <a:endPar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sp>
        <p:nvSpPr>
          <p:cNvPr id="31" name="TextBox 30">
            <a:extLst>
              <a:ext uri="{FF2B5EF4-FFF2-40B4-BE49-F238E27FC236}">
                <a16:creationId xmlns:a16="http://schemas.microsoft.com/office/drawing/2014/main" id="{35FAF2BB-9E0D-4CFC-9C51-F7086EAA422A}"/>
              </a:ext>
            </a:extLst>
          </p:cNvPr>
          <p:cNvSpPr txBox="1"/>
          <p:nvPr/>
        </p:nvSpPr>
        <p:spPr bwMode="auto">
          <a:xfrm>
            <a:off x="1645853" y="5648161"/>
            <a:ext cx="542478" cy="646331"/>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a:t>
            </a:r>
          </a:p>
        </p:txBody>
      </p:sp>
      <p:sp>
        <p:nvSpPr>
          <p:cNvPr id="32" name="TextBox 31">
            <a:extLst>
              <a:ext uri="{FF2B5EF4-FFF2-40B4-BE49-F238E27FC236}">
                <a16:creationId xmlns:a16="http://schemas.microsoft.com/office/drawing/2014/main" id="{A47E6FEC-7E6E-4490-878B-E134DC1BA9E5}"/>
              </a:ext>
            </a:extLst>
          </p:cNvPr>
          <p:cNvSpPr txBox="1"/>
          <p:nvPr/>
        </p:nvSpPr>
        <p:spPr bwMode="auto">
          <a:xfrm>
            <a:off x="2399830" y="5648161"/>
            <a:ext cx="542478" cy="646331"/>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33" name="TextBox 32">
            <a:extLst>
              <a:ext uri="{FF2B5EF4-FFF2-40B4-BE49-F238E27FC236}">
                <a16:creationId xmlns:a16="http://schemas.microsoft.com/office/drawing/2014/main" id="{762AA864-698F-496A-843C-2033FEFE09B4}"/>
              </a:ext>
            </a:extLst>
          </p:cNvPr>
          <p:cNvSpPr txBox="1"/>
          <p:nvPr/>
        </p:nvSpPr>
        <p:spPr bwMode="auto">
          <a:xfrm>
            <a:off x="3153807" y="5648161"/>
            <a:ext cx="542478" cy="646331"/>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4" name="TextBox 33">
            <a:extLst>
              <a:ext uri="{FF2B5EF4-FFF2-40B4-BE49-F238E27FC236}">
                <a16:creationId xmlns:a16="http://schemas.microsoft.com/office/drawing/2014/main" id="{7B23A6E0-7176-4C05-B7C5-8050432F8A88}"/>
              </a:ext>
            </a:extLst>
          </p:cNvPr>
          <p:cNvSpPr txBox="1"/>
          <p:nvPr/>
        </p:nvSpPr>
        <p:spPr bwMode="auto">
          <a:xfrm>
            <a:off x="3907784" y="5648161"/>
            <a:ext cx="542478" cy="646331"/>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35" name="TextBox 34">
            <a:extLst>
              <a:ext uri="{FF2B5EF4-FFF2-40B4-BE49-F238E27FC236}">
                <a16:creationId xmlns:a16="http://schemas.microsoft.com/office/drawing/2014/main" id="{7F911692-5AB5-47BA-90EC-FC647B1DAE8D}"/>
              </a:ext>
            </a:extLst>
          </p:cNvPr>
          <p:cNvSpPr txBox="1"/>
          <p:nvPr/>
        </p:nvSpPr>
        <p:spPr bwMode="auto">
          <a:xfrm>
            <a:off x="4661761" y="5648161"/>
            <a:ext cx="542478" cy="646331"/>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36" name="TextBox 35">
            <a:extLst>
              <a:ext uri="{FF2B5EF4-FFF2-40B4-BE49-F238E27FC236}">
                <a16:creationId xmlns:a16="http://schemas.microsoft.com/office/drawing/2014/main" id="{6F43A071-5FBE-47F7-949D-7A6C2FE154EF}"/>
              </a:ext>
            </a:extLst>
          </p:cNvPr>
          <p:cNvSpPr txBox="1"/>
          <p:nvPr/>
        </p:nvSpPr>
        <p:spPr bwMode="auto">
          <a:xfrm>
            <a:off x="5415737" y="5648161"/>
            <a:ext cx="542478" cy="646331"/>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grpSp>
        <p:nvGrpSpPr>
          <p:cNvPr id="12" name="Group 11">
            <a:extLst>
              <a:ext uri="{FF2B5EF4-FFF2-40B4-BE49-F238E27FC236}">
                <a16:creationId xmlns:a16="http://schemas.microsoft.com/office/drawing/2014/main" id="{6900033D-EF48-485D-B281-69AD8813F220}"/>
              </a:ext>
            </a:extLst>
          </p:cNvPr>
          <p:cNvGrpSpPr>
            <a:grpSpLocks noChangeAspect="1"/>
          </p:cNvGrpSpPr>
          <p:nvPr/>
        </p:nvGrpSpPr>
        <p:grpSpPr>
          <a:xfrm>
            <a:off x="1063743" y="1532778"/>
            <a:ext cx="5066670" cy="3909614"/>
            <a:chOff x="846949" y="1532778"/>
            <a:chExt cx="5333337" cy="4115383"/>
          </a:xfrm>
        </p:grpSpPr>
        <p:grpSp>
          <p:nvGrpSpPr>
            <p:cNvPr id="59" name="Group 58">
              <a:extLst>
                <a:ext uri="{FF2B5EF4-FFF2-40B4-BE49-F238E27FC236}">
                  <a16:creationId xmlns:a16="http://schemas.microsoft.com/office/drawing/2014/main" id="{B7B725BE-9399-4476-A1D0-EE9D3154C8C8}"/>
                </a:ext>
              </a:extLst>
            </p:cNvPr>
            <p:cNvGrpSpPr/>
            <p:nvPr/>
          </p:nvGrpSpPr>
          <p:grpSpPr>
            <a:xfrm>
              <a:off x="1699235" y="1612856"/>
              <a:ext cx="2699022" cy="2755390"/>
              <a:chOff x="1699235" y="1612856"/>
              <a:chExt cx="2699022" cy="2755390"/>
            </a:xfrm>
          </p:grpSpPr>
          <p:sp>
            <p:nvSpPr>
              <p:cNvPr id="54" name="TextBox 53">
                <a:extLst>
                  <a:ext uri="{FF2B5EF4-FFF2-40B4-BE49-F238E27FC236}">
                    <a16:creationId xmlns:a16="http://schemas.microsoft.com/office/drawing/2014/main" id="{9061E7FF-291D-4BBB-995C-2EC058321D2E}"/>
                  </a:ext>
                </a:extLst>
              </p:cNvPr>
              <p:cNvSpPr txBox="1"/>
              <p:nvPr/>
            </p:nvSpPr>
            <p:spPr bwMode="auto">
              <a:xfrm>
                <a:off x="1699235" y="1612856"/>
                <a:ext cx="3286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5" name="TextBox 54">
                <a:extLst>
                  <a:ext uri="{FF2B5EF4-FFF2-40B4-BE49-F238E27FC236}">
                    <a16:creationId xmlns:a16="http://schemas.microsoft.com/office/drawing/2014/main" id="{ED18C505-F5D8-471B-BFC5-66AE1540A554}"/>
                  </a:ext>
                </a:extLst>
              </p:cNvPr>
              <p:cNvSpPr txBox="1"/>
              <p:nvPr/>
            </p:nvSpPr>
            <p:spPr bwMode="auto">
              <a:xfrm>
                <a:off x="1878293" y="2060996"/>
                <a:ext cx="3286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6" name="TextBox 55">
                <a:extLst>
                  <a:ext uri="{FF2B5EF4-FFF2-40B4-BE49-F238E27FC236}">
                    <a16:creationId xmlns:a16="http://schemas.microsoft.com/office/drawing/2014/main" id="{57B20ECE-CEB2-4CDA-8DF8-1EA10FD7E357}"/>
                  </a:ext>
                </a:extLst>
              </p:cNvPr>
              <p:cNvSpPr txBox="1"/>
              <p:nvPr/>
            </p:nvSpPr>
            <p:spPr bwMode="auto">
              <a:xfrm>
                <a:off x="2390529" y="3076317"/>
                <a:ext cx="3286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7" name="TextBox 56">
                <a:extLst>
                  <a:ext uri="{FF2B5EF4-FFF2-40B4-BE49-F238E27FC236}">
                    <a16:creationId xmlns:a16="http://schemas.microsoft.com/office/drawing/2014/main" id="{D2B9A5BB-57D9-4330-900A-785E9BF48469}"/>
                  </a:ext>
                </a:extLst>
              </p:cNvPr>
              <p:cNvSpPr txBox="1"/>
              <p:nvPr/>
            </p:nvSpPr>
            <p:spPr bwMode="auto">
              <a:xfrm>
                <a:off x="2476055" y="3289250"/>
                <a:ext cx="3286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58" name="TextBox 57">
                <a:extLst>
                  <a:ext uri="{FF2B5EF4-FFF2-40B4-BE49-F238E27FC236}">
                    <a16:creationId xmlns:a16="http://schemas.microsoft.com/office/drawing/2014/main" id="{7EAA5094-5005-4739-8BA0-EA110899D955}"/>
                  </a:ext>
                </a:extLst>
              </p:cNvPr>
              <p:cNvSpPr txBox="1"/>
              <p:nvPr/>
            </p:nvSpPr>
            <p:spPr bwMode="auto">
              <a:xfrm>
                <a:off x="4069651" y="3998914"/>
                <a:ext cx="3286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cxnSp>
          <p:nvCxnSpPr>
            <p:cNvPr id="5" name="Straight Connector 4">
              <a:extLst>
                <a:ext uri="{FF2B5EF4-FFF2-40B4-BE49-F238E27FC236}">
                  <a16:creationId xmlns:a16="http://schemas.microsoft.com/office/drawing/2014/main" id="{63F11431-4B8C-4287-8A85-C04C5DB0B7AD}"/>
                </a:ext>
              </a:extLst>
            </p:cNvPr>
            <p:cNvCxnSpPr>
              <a:cxnSpLocks/>
            </p:cNvCxnSpPr>
            <p:nvPr/>
          </p:nvCxnSpPr>
          <p:spPr bwMode="auto">
            <a:xfrm>
              <a:off x="1700784" y="5228760"/>
              <a:ext cx="4399979"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B98DBE9E-1108-465D-95C6-3E660A785AA3}"/>
                </a:ext>
              </a:extLst>
            </p:cNvPr>
            <p:cNvCxnSpPr>
              <a:cxnSpLocks/>
            </p:cNvCxnSpPr>
            <p:nvPr/>
          </p:nvCxnSpPr>
          <p:spPr bwMode="auto">
            <a:xfrm flipV="1">
              <a:off x="1700784" y="1719072"/>
              <a:ext cx="0" cy="3509688"/>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008A1785-89E8-41CB-9780-B84A464EDAB2}"/>
                </a:ext>
              </a:extLst>
            </p:cNvPr>
            <p:cNvCxnSpPr>
              <a:cxnSpLocks/>
            </p:cNvCxnSpPr>
            <p:nvPr/>
          </p:nvCxnSpPr>
          <p:spPr bwMode="auto">
            <a:xfrm flipH="1">
              <a:off x="1627632" y="17190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35B5033E-276D-4914-871C-545EEDB7917C}"/>
                </a:ext>
              </a:extLst>
            </p:cNvPr>
            <p:cNvCxnSpPr>
              <a:cxnSpLocks/>
            </p:cNvCxnSpPr>
            <p:nvPr/>
          </p:nvCxnSpPr>
          <p:spPr bwMode="auto">
            <a:xfrm flipH="1">
              <a:off x="1627632" y="242101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7181AA0-F4D6-4C8B-A985-FB3EA7C7461C}"/>
                </a:ext>
              </a:extLst>
            </p:cNvPr>
            <p:cNvCxnSpPr>
              <a:cxnSpLocks/>
            </p:cNvCxnSpPr>
            <p:nvPr/>
          </p:nvCxnSpPr>
          <p:spPr bwMode="auto">
            <a:xfrm flipH="1">
              <a:off x="1627632" y="31229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A8C5CD79-7721-4E5B-96C0-B05E096A612E}"/>
                </a:ext>
              </a:extLst>
            </p:cNvPr>
            <p:cNvCxnSpPr>
              <a:cxnSpLocks/>
            </p:cNvCxnSpPr>
            <p:nvPr/>
          </p:nvCxnSpPr>
          <p:spPr bwMode="auto">
            <a:xfrm flipH="1">
              <a:off x="1627632" y="38248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D71DC7C-A7FE-4482-A8B6-3D260CD0AC56}"/>
                </a:ext>
              </a:extLst>
            </p:cNvPr>
            <p:cNvCxnSpPr>
              <a:cxnSpLocks/>
            </p:cNvCxnSpPr>
            <p:nvPr/>
          </p:nvCxnSpPr>
          <p:spPr bwMode="auto">
            <a:xfrm flipH="1">
              <a:off x="1627632" y="45268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B7852874-B1E2-48E6-9970-339A56417EE3}"/>
                </a:ext>
              </a:extLst>
            </p:cNvPr>
            <p:cNvCxnSpPr>
              <a:cxnSpLocks/>
            </p:cNvCxnSpPr>
            <p:nvPr/>
          </p:nvCxnSpPr>
          <p:spPr bwMode="auto">
            <a:xfrm flipH="1">
              <a:off x="1627632" y="52287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F714FAE-729A-4C0E-BED7-F836A80FCFA0}"/>
                </a:ext>
              </a:extLst>
            </p:cNvPr>
            <p:cNvCxnSpPr>
              <a:cxnSpLocks/>
            </p:cNvCxnSpPr>
            <p:nvPr/>
          </p:nvCxnSpPr>
          <p:spPr bwMode="auto">
            <a:xfrm>
              <a:off x="1700784" y="52287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36AC9BC-8A82-4BB0-8AB9-63BD14520392}"/>
                </a:ext>
              </a:extLst>
            </p:cNvPr>
            <p:cNvCxnSpPr>
              <a:cxnSpLocks/>
            </p:cNvCxnSpPr>
            <p:nvPr/>
          </p:nvCxnSpPr>
          <p:spPr bwMode="auto">
            <a:xfrm>
              <a:off x="2453030" y="52287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3A380C1-C1CA-4071-B9CE-8BA1E854ADF0}"/>
                </a:ext>
              </a:extLst>
            </p:cNvPr>
            <p:cNvCxnSpPr>
              <a:cxnSpLocks/>
            </p:cNvCxnSpPr>
            <p:nvPr/>
          </p:nvCxnSpPr>
          <p:spPr bwMode="auto">
            <a:xfrm>
              <a:off x="3205276" y="52287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EF0FA47-34BF-41C8-9E9E-E39348D4EE50}"/>
                </a:ext>
              </a:extLst>
            </p:cNvPr>
            <p:cNvCxnSpPr>
              <a:cxnSpLocks/>
            </p:cNvCxnSpPr>
            <p:nvPr/>
          </p:nvCxnSpPr>
          <p:spPr bwMode="auto">
            <a:xfrm>
              <a:off x="3957522" y="52287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912F69F-4C52-4127-A26F-606E898CBEFC}"/>
                </a:ext>
              </a:extLst>
            </p:cNvPr>
            <p:cNvCxnSpPr>
              <a:cxnSpLocks/>
            </p:cNvCxnSpPr>
            <p:nvPr/>
          </p:nvCxnSpPr>
          <p:spPr bwMode="auto">
            <a:xfrm>
              <a:off x="4709768" y="522876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ECA8F0E7-032D-4B97-8A8B-40A52A4283E4}"/>
                </a:ext>
              </a:extLst>
            </p:cNvPr>
            <p:cNvCxnSpPr>
              <a:cxnSpLocks/>
            </p:cNvCxnSpPr>
            <p:nvPr/>
          </p:nvCxnSpPr>
          <p:spPr bwMode="auto">
            <a:xfrm>
              <a:off x="5462016" y="5228760"/>
              <a:ext cx="0" cy="64008"/>
            </a:xfrm>
            <a:prstGeom prst="line">
              <a:avLst/>
            </a:prstGeom>
            <a:noFill/>
            <a:ln w="28575" cap="flat" cmpd="sng" algn="ctr">
              <a:solidFill>
                <a:schemeClr val="bg1"/>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id="{7D37BDDC-0043-4EC5-839A-341E30DBFD34}"/>
                </a:ext>
              </a:extLst>
            </p:cNvPr>
            <p:cNvSpPr txBox="1"/>
            <p:nvPr/>
          </p:nvSpPr>
          <p:spPr bwMode="auto">
            <a:xfrm>
              <a:off x="3325768" y="1656835"/>
              <a:ext cx="2854518" cy="680348"/>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Cediranib + olaparib</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Olaparib</a:t>
              </a:r>
            </a:p>
          </p:txBody>
        </p:sp>
        <p:sp>
          <p:nvSpPr>
            <p:cNvPr id="37" name="TextBox 36">
              <a:extLst>
                <a:ext uri="{FF2B5EF4-FFF2-40B4-BE49-F238E27FC236}">
                  <a16:creationId xmlns:a16="http://schemas.microsoft.com/office/drawing/2014/main" id="{048C4B1B-65C3-451A-91D1-56CBC6CB877A}"/>
                </a:ext>
              </a:extLst>
            </p:cNvPr>
            <p:cNvSpPr txBox="1"/>
            <p:nvPr/>
          </p:nvSpPr>
          <p:spPr bwMode="auto">
            <a:xfrm>
              <a:off x="1437501" y="5278829"/>
              <a:ext cx="542478"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8" name="TextBox 37">
              <a:extLst>
                <a:ext uri="{FF2B5EF4-FFF2-40B4-BE49-F238E27FC236}">
                  <a16:creationId xmlns:a16="http://schemas.microsoft.com/office/drawing/2014/main" id="{A818526E-7C98-4809-9A30-0372B1FDA045}"/>
                </a:ext>
              </a:extLst>
            </p:cNvPr>
            <p:cNvSpPr txBox="1"/>
            <p:nvPr/>
          </p:nvSpPr>
          <p:spPr bwMode="auto">
            <a:xfrm>
              <a:off x="2185102" y="5278829"/>
              <a:ext cx="542478"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39" name="TextBox 38">
              <a:extLst>
                <a:ext uri="{FF2B5EF4-FFF2-40B4-BE49-F238E27FC236}">
                  <a16:creationId xmlns:a16="http://schemas.microsoft.com/office/drawing/2014/main" id="{D569E9AC-F769-4BD1-A173-70F53D38C5E3}"/>
                </a:ext>
              </a:extLst>
            </p:cNvPr>
            <p:cNvSpPr txBox="1"/>
            <p:nvPr/>
          </p:nvSpPr>
          <p:spPr bwMode="auto">
            <a:xfrm>
              <a:off x="2932703" y="5278829"/>
              <a:ext cx="542478"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0" name="TextBox 39">
              <a:extLst>
                <a:ext uri="{FF2B5EF4-FFF2-40B4-BE49-F238E27FC236}">
                  <a16:creationId xmlns:a16="http://schemas.microsoft.com/office/drawing/2014/main" id="{51073C11-C392-4DA7-89A8-0D6B372DB79E}"/>
                </a:ext>
              </a:extLst>
            </p:cNvPr>
            <p:cNvSpPr txBox="1"/>
            <p:nvPr/>
          </p:nvSpPr>
          <p:spPr bwMode="auto">
            <a:xfrm>
              <a:off x="3680304" y="5278829"/>
              <a:ext cx="542478"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41" name="TextBox 40">
              <a:extLst>
                <a:ext uri="{FF2B5EF4-FFF2-40B4-BE49-F238E27FC236}">
                  <a16:creationId xmlns:a16="http://schemas.microsoft.com/office/drawing/2014/main" id="{8D9C92E9-C728-4520-AA15-EE4B6F3BE6E0}"/>
                </a:ext>
              </a:extLst>
            </p:cNvPr>
            <p:cNvSpPr txBox="1"/>
            <p:nvPr/>
          </p:nvSpPr>
          <p:spPr bwMode="auto">
            <a:xfrm>
              <a:off x="4427905" y="5278829"/>
              <a:ext cx="542478"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2" name="TextBox 41">
              <a:extLst>
                <a:ext uri="{FF2B5EF4-FFF2-40B4-BE49-F238E27FC236}">
                  <a16:creationId xmlns:a16="http://schemas.microsoft.com/office/drawing/2014/main" id="{6E9E87AC-E77B-4CED-896D-BFE30364E906}"/>
                </a:ext>
              </a:extLst>
            </p:cNvPr>
            <p:cNvSpPr txBox="1"/>
            <p:nvPr/>
          </p:nvSpPr>
          <p:spPr bwMode="auto">
            <a:xfrm>
              <a:off x="5175504" y="5278829"/>
              <a:ext cx="542478"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43" name="TextBox 42">
              <a:extLst>
                <a:ext uri="{FF2B5EF4-FFF2-40B4-BE49-F238E27FC236}">
                  <a16:creationId xmlns:a16="http://schemas.microsoft.com/office/drawing/2014/main" id="{C4783A59-63C1-4407-9292-23C734682FAC}"/>
                </a:ext>
              </a:extLst>
            </p:cNvPr>
            <p:cNvSpPr txBox="1"/>
            <p:nvPr/>
          </p:nvSpPr>
          <p:spPr bwMode="auto">
            <a:xfrm>
              <a:off x="1132537" y="1542313"/>
              <a:ext cx="542478" cy="369332"/>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4" name="TextBox 43">
              <a:extLst>
                <a:ext uri="{FF2B5EF4-FFF2-40B4-BE49-F238E27FC236}">
                  <a16:creationId xmlns:a16="http://schemas.microsoft.com/office/drawing/2014/main" id="{5D80382B-1C7C-4509-AE5D-6D4FA8C26E08}"/>
                </a:ext>
              </a:extLst>
            </p:cNvPr>
            <p:cNvSpPr txBox="1"/>
            <p:nvPr/>
          </p:nvSpPr>
          <p:spPr bwMode="auto">
            <a:xfrm>
              <a:off x="1132537" y="2245784"/>
              <a:ext cx="542478" cy="369332"/>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45" name="TextBox 44">
              <a:extLst>
                <a:ext uri="{FF2B5EF4-FFF2-40B4-BE49-F238E27FC236}">
                  <a16:creationId xmlns:a16="http://schemas.microsoft.com/office/drawing/2014/main" id="{72B9512D-204D-418B-A9B2-B0389E80787A}"/>
                </a:ext>
              </a:extLst>
            </p:cNvPr>
            <p:cNvSpPr txBox="1"/>
            <p:nvPr/>
          </p:nvSpPr>
          <p:spPr bwMode="auto">
            <a:xfrm>
              <a:off x="1132537" y="2949255"/>
              <a:ext cx="542478" cy="369332"/>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46" name="TextBox 45">
              <a:extLst>
                <a:ext uri="{FF2B5EF4-FFF2-40B4-BE49-F238E27FC236}">
                  <a16:creationId xmlns:a16="http://schemas.microsoft.com/office/drawing/2014/main" id="{35C34072-F4E5-4F5B-9459-B93013EDF765}"/>
                </a:ext>
              </a:extLst>
            </p:cNvPr>
            <p:cNvSpPr txBox="1"/>
            <p:nvPr/>
          </p:nvSpPr>
          <p:spPr bwMode="auto">
            <a:xfrm>
              <a:off x="1132537" y="3652726"/>
              <a:ext cx="542478" cy="369332"/>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47" name="TextBox 46">
              <a:extLst>
                <a:ext uri="{FF2B5EF4-FFF2-40B4-BE49-F238E27FC236}">
                  <a16:creationId xmlns:a16="http://schemas.microsoft.com/office/drawing/2014/main" id="{8C437832-6AF0-4DCB-BAC5-115BADC2521D}"/>
                </a:ext>
              </a:extLst>
            </p:cNvPr>
            <p:cNvSpPr txBox="1"/>
            <p:nvPr/>
          </p:nvSpPr>
          <p:spPr bwMode="auto">
            <a:xfrm>
              <a:off x="1132537" y="4356197"/>
              <a:ext cx="542478" cy="369332"/>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48" name="TextBox 47">
              <a:extLst>
                <a:ext uri="{FF2B5EF4-FFF2-40B4-BE49-F238E27FC236}">
                  <a16:creationId xmlns:a16="http://schemas.microsoft.com/office/drawing/2014/main" id="{1341CE5D-1183-48BD-A3EE-955F62E60D6E}"/>
                </a:ext>
              </a:extLst>
            </p:cNvPr>
            <p:cNvSpPr txBox="1"/>
            <p:nvPr/>
          </p:nvSpPr>
          <p:spPr bwMode="auto">
            <a:xfrm>
              <a:off x="1132536" y="5059668"/>
              <a:ext cx="542478" cy="388771"/>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50" name="Straight Connector 49">
              <a:extLst>
                <a:ext uri="{FF2B5EF4-FFF2-40B4-BE49-F238E27FC236}">
                  <a16:creationId xmlns:a16="http://schemas.microsoft.com/office/drawing/2014/main" id="{113FA527-D91C-449A-90F3-388EA58EEA59}"/>
                </a:ext>
              </a:extLst>
            </p:cNvPr>
            <p:cNvCxnSpPr>
              <a:cxnSpLocks/>
            </p:cNvCxnSpPr>
            <p:nvPr/>
          </p:nvCxnSpPr>
          <p:spPr bwMode="auto">
            <a:xfrm flipH="1">
              <a:off x="3017520" y="1837495"/>
              <a:ext cx="329184" cy="0"/>
            </a:xfrm>
            <a:prstGeom prst="line">
              <a:avLst/>
            </a:prstGeom>
            <a:noFill/>
            <a:ln w="28575"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A67FFD9E-B54B-484F-AF69-7258C3C978E4}"/>
                </a:ext>
              </a:extLst>
            </p:cNvPr>
            <p:cNvCxnSpPr>
              <a:cxnSpLocks/>
            </p:cNvCxnSpPr>
            <p:nvPr/>
          </p:nvCxnSpPr>
          <p:spPr bwMode="auto">
            <a:xfrm flipH="1">
              <a:off x="3017520" y="2108767"/>
              <a:ext cx="329184" cy="0"/>
            </a:xfrm>
            <a:prstGeom prst="line">
              <a:avLst/>
            </a:prstGeom>
            <a:noFill/>
            <a:ln w="28575" cap="flat" cmpd="sng" algn="ctr">
              <a:solidFill>
                <a:schemeClr val="accent3"/>
              </a:solidFill>
              <a:prstDash val="solid"/>
              <a:round/>
              <a:headEnd type="none" w="med" len="med"/>
              <a:tailEnd type="none" w="med" len="med"/>
            </a:ln>
            <a:effectLst/>
          </p:spPr>
        </p:cxnSp>
        <p:sp>
          <p:nvSpPr>
            <p:cNvPr id="52" name="Freeform: Shape 51">
              <a:extLst>
                <a:ext uri="{FF2B5EF4-FFF2-40B4-BE49-F238E27FC236}">
                  <a16:creationId xmlns:a16="http://schemas.microsoft.com/office/drawing/2014/main" id="{F1D8B5C9-25C9-49EE-9A32-5E7A9505307F}"/>
                </a:ext>
              </a:extLst>
            </p:cNvPr>
            <p:cNvSpPr/>
            <p:nvPr/>
          </p:nvSpPr>
          <p:spPr bwMode="auto">
            <a:xfrm>
              <a:off x="1695450" y="1733550"/>
              <a:ext cx="4248150" cy="3486150"/>
            </a:xfrm>
            <a:custGeom>
              <a:avLst/>
              <a:gdLst>
                <a:gd name="connsiteX0" fmla="*/ 4248150 w 4248150"/>
                <a:gd name="connsiteY0" fmla="*/ 3486150 h 3486150"/>
                <a:gd name="connsiteX1" fmla="*/ 4248150 w 4248150"/>
                <a:gd name="connsiteY1" fmla="*/ 3371850 h 3486150"/>
                <a:gd name="connsiteX2" fmla="*/ 3557588 w 4248150"/>
                <a:gd name="connsiteY2" fmla="*/ 3371850 h 3486150"/>
                <a:gd name="connsiteX3" fmla="*/ 3557588 w 4248150"/>
                <a:gd name="connsiteY3" fmla="*/ 3271838 h 3486150"/>
                <a:gd name="connsiteX4" fmla="*/ 3262313 w 4248150"/>
                <a:gd name="connsiteY4" fmla="*/ 3271838 h 3486150"/>
                <a:gd name="connsiteX5" fmla="*/ 3262313 w 4248150"/>
                <a:gd name="connsiteY5" fmla="*/ 3143250 h 3486150"/>
                <a:gd name="connsiteX6" fmla="*/ 3005138 w 4248150"/>
                <a:gd name="connsiteY6" fmla="*/ 3143250 h 3486150"/>
                <a:gd name="connsiteX7" fmla="*/ 3005138 w 4248150"/>
                <a:gd name="connsiteY7" fmla="*/ 3000375 h 3486150"/>
                <a:gd name="connsiteX8" fmla="*/ 2976563 w 4248150"/>
                <a:gd name="connsiteY8" fmla="*/ 3000375 h 3486150"/>
                <a:gd name="connsiteX9" fmla="*/ 2976563 w 4248150"/>
                <a:gd name="connsiteY9" fmla="*/ 2886075 h 3486150"/>
                <a:gd name="connsiteX10" fmla="*/ 2976563 w 4248150"/>
                <a:gd name="connsiteY10" fmla="*/ 2805113 h 3486150"/>
                <a:gd name="connsiteX11" fmla="*/ 2914650 w 4248150"/>
                <a:gd name="connsiteY11" fmla="*/ 2805113 h 3486150"/>
                <a:gd name="connsiteX12" fmla="*/ 2914650 w 4248150"/>
                <a:gd name="connsiteY12" fmla="*/ 2695575 h 3486150"/>
                <a:gd name="connsiteX13" fmla="*/ 2828925 w 4248150"/>
                <a:gd name="connsiteY13" fmla="*/ 2695575 h 3486150"/>
                <a:gd name="connsiteX14" fmla="*/ 2828925 w 4248150"/>
                <a:gd name="connsiteY14" fmla="*/ 2547938 h 3486150"/>
                <a:gd name="connsiteX15" fmla="*/ 2571750 w 4248150"/>
                <a:gd name="connsiteY15" fmla="*/ 2547938 h 3486150"/>
                <a:gd name="connsiteX16" fmla="*/ 2571750 w 4248150"/>
                <a:gd name="connsiteY16" fmla="*/ 2452688 h 3486150"/>
                <a:gd name="connsiteX17" fmla="*/ 2090738 w 4248150"/>
                <a:gd name="connsiteY17" fmla="*/ 2452688 h 3486150"/>
                <a:gd name="connsiteX18" fmla="*/ 2090738 w 4248150"/>
                <a:gd name="connsiteY18" fmla="*/ 2338388 h 3486150"/>
                <a:gd name="connsiteX19" fmla="*/ 1728788 w 4248150"/>
                <a:gd name="connsiteY19" fmla="*/ 2338388 h 3486150"/>
                <a:gd name="connsiteX20" fmla="*/ 1728788 w 4248150"/>
                <a:gd name="connsiteY20" fmla="*/ 2252663 h 3486150"/>
                <a:gd name="connsiteX21" fmla="*/ 1704975 w 4248150"/>
                <a:gd name="connsiteY21" fmla="*/ 2252663 h 3486150"/>
                <a:gd name="connsiteX22" fmla="*/ 1704975 w 4248150"/>
                <a:gd name="connsiteY22" fmla="*/ 2143125 h 3486150"/>
                <a:gd name="connsiteX23" fmla="*/ 1657350 w 4248150"/>
                <a:gd name="connsiteY23" fmla="*/ 2143125 h 3486150"/>
                <a:gd name="connsiteX24" fmla="*/ 1657350 w 4248150"/>
                <a:gd name="connsiteY24" fmla="*/ 2047875 h 3486150"/>
                <a:gd name="connsiteX25" fmla="*/ 1609725 w 4248150"/>
                <a:gd name="connsiteY25" fmla="*/ 2047875 h 3486150"/>
                <a:gd name="connsiteX26" fmla="*/ 1609725 w 4248150"/>
                <a:gd name="connsiteY26" fmla="*/ 1938338 h 3486150"/>
                <a:gd name="connsiteX27" fmla="*/ 1514475 w 4248150"/>
                <a:gd name="connsiteY27" fmla="*/ 1938338 h 3486150"/>
                <a:gd name="connsiteX28" fmla="*/ 1514475 w 4248150"/>
                <a:gd name="connsiteY28" fmla="*/ 1838325 h 3486150"/>
                <a:gd name="connsiteX29" fmla="*/ 1281113 w 4248150"/>
                <a:gd name="connsiteY29" fmla="*/ 1838325 h 3486150"/>
                <a:gd name="connsiteX30" fmla="*/ 1281113 w 4248150"/>
                <a:gd name="connsiteY30" fmla="*/ 1743075 h 3486150"/>
                <a:gd name="connsiteX31" fmla="*/ 938213 w 4248150"/>
                <a:gd name="connsiteY31" fmla="*/ 1743075 h 3486150"/>
                <a:gd name="connsiteX32" fmla="*/ 938213 w 4248150"/>
                <a:gd name="connsiteY32" fmla="*/ 1643063 h 3486150"/>
                <a:gd name="connsiteX33" fmla="*/ 938213 w 4248150"/>
                <a:gd name="connsiteY33" fmla="*/ 1643063 h 3486150"/>
                <a:gd name="connsiteX34" fmla="*/ 890588 w 4248150"/>
                <a:gd name="connsiteY34" fmla="*/ 1643063 h 3486150"/>
                <a:gd name="connsiteX35" fmla="*/ 890588 w 4248150"/>
                <a:gd name="connsiteY35" fmla="*/ 1547813 h 3486150"/>
                <a:gd name="connsiteX36" fmla="*/ 847725 w 4248150"/>
                <a:gd name="connsiteY36" fmla="*/ 1547813 h 3486150"/>
                <a:gd name="connsiteX37" fmla="*/ 847725 w 4248150"/>
                <a:gd name="connsiteY37" fmla="*/ 1428750 h 3486150"/>
                <a:gd name="connsiteX38" fmla="*/ 823913 w 4248150"/>
                <a:gd name="connsiteY38" fmla="*/ 1428750 h 3486150"/>
                <a:gd name="connsiteX39" fmla="*/ 823913 w 4248150"/>
                <a:gd name="connsiteY39" fmla="*/ 1285875 h 3486150"/>
                <a:gd name="connsiteX40" fmla="*/ 604838 w 4248150"/>
                <a:gd name="connsiteY40" fmla="*/ 1285875 h 3486150"/>
                <a:gd name="connsiteX41" fmla="*/ 604838 w 4248150"/>
                <a:gd name="connsiteY41" fmla="*/ 1028700 h 3486150"/>
                <a:gd name="connsiteX42" fmla="*/ 604838 w 4248150"/>
                <a:gd name="connsiteY42" fmla="*/ 1028700 h 3486150"/>
                <a:gd name="connsiteX43" fmla="*/ 561975 w 4248150"/>
                <a:gd name="connsiteY43" fmla="*/ 1028700 h 3486150"/>
                <a:gd name="connsiteX44" fmla="*/ 561975 w 4248150"/>
                <a:gd name="connsiteY44" fmla="*/ 842963 h 3486150"/>
                <a:gd name="connsiteX45" fmla="*/ 514350 w 4248150"/>
                <a:gd name="connsiteY45" fmla="*/ 842963 h 3486150"/>
                <a:gd name="connsiteX46" fmla="*/ 514350 w 4248150"/>
                <a:gd name="connsiteY46" fmla="*/ 742950 h 3486150"/>
                <a:gd name="connsiteX47" fmla="*/ 419100 w 4248150"/>
                <a:gd name="connsiteY47" fmla="*/ 742950 h 3486150"/>
                <a:gd name="connsiteX48" fmla="*/ 419100 w 4248150"/>
                <a:gd name="connsiteY48" fmla="*/ 666750 h 3486150"/>
                <a:gd name="connsiteX49" fmla="*/ 381000 w 4248150"/>
                <a:gd name="connsiteY49" fmla="*/ 666750 h 3486150"/>
                <a:gd name="connsiteX50" fmla="*/ 381000 w 4248150"/>
                <a:gd name="connsiteY50" fmla="*/ 571500 h 3486150"/>
                <a:gd name="connsiteX51" fmla="*/ 328613 w 4248150"/>
                <a:gd name="connsiteY51" fmla="*/ 571500 h 3486150"/>
                <a:gd name="connsiteX52" fmla="*/ 328613 w 4248150"/>
                <a:gd name="connsiteY52" fmla="*/ 485775 h 3486150"/>
                <a:gd name="connsiteX53" fmla="*/ 304800 w 4248150"/>
                <a:gd name="connsiteY53" fmla="*/ 485775 h 3486150"/>
                <a:gd name="connsiteX54" fmla="*/ 304800 w 4248150"/>
                <a:gd name="connsiteY54" fmla="*/ 333375 h 3486150"/>
                <a:gd name="connsiteX55" fmla="*/ 266700 w 4248150"/>
                <a:gd name="connsiteY55" fmla="*/ 333375 h 3486150"/>
                <a:gd name="connsiteX56" fmla="*/ 266700 w 4248150"/>
                <a:gd name="connsiteY56" fmla="*/ 157163 h 3486150"/>
                <a:gd name="connsiteX57" fmla="*/ 223838 w 4248150"/>
                <a:gd name="connsiteY57" fmla="*/ 157163 h 3486150"/>
                <a:gd name="connsiteX58" fmla="*/ 223838 w 4248150"/>
                <a:gd name="connsiteY58" fmla="*/ 80963 h 3486150"/>
                <a:gd name="connsiteX59" fmla="*/ 71438 w 4248150"/>
                <a:gd name="connsiteY59" fmla="*/ 80963 h 3486150"/>
                <a:gd name="connsiteX60" fmla="*/ 71438 w 4248150"/>
                <a:gd name="connsiteY60" fmla="*/ 0 h 3486150"/>
                <a:gd name="connsiteX61" fmla="*/ 0 w 4248150"/>
                <a:gd name="connsiteY61" fmla="*/ 0 h 348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248150" h="3486150">
                  <a:moveTo>
                    <a:pt x="4248150" y="3486150"/>
                  </a:moveTo>
                  <a:lnTo>
                    <a:pt x="4248150" y="3371850"/>
                  </a:lnTo>
                  <a:lnTo>
                    <a:pt x="3557588" y="3371850"/>
                  </a:lnTo>
                  <a:lnTo>
                    <a:pt x="3557588" y="3271838"/>
                  </a:lnTo>
                  <a:lnTo>
                    <a:pt x="3262313" y="3271838"/>
                  </a:lnTo>
                  <a:lnTo>
                    <a:pt x="3262313" y="3143250"/>
                  </a:lnTo>
                  <a:lnTo>
                    <a:pt x="3005138" y="3143250"/>
                  </a:lnTo>
                  <a:lnTo>
                    <a:pt x="3005138" y="3000375"/>
                  </a:lnTo>
                  <a:lnTo>
                    <a:pt x="2976563" y="3000375"/>
                  </a:lnTo>
                  <a:lnTo>
                    <a:pt x="2976563" y="2886075"/>
                  </a:lnTo>
                  <a:lnTo>
                    <a:pt x="2976563" y="2805113"/>
                  </a:lnTo>
                  <a:lnTo>
                    <a:pt x="2914650" y="2805113"/>
                  </a:lnTo>
                  <a:lnTo>
                    <a:pt x="2914650" y="2695575"/>
                  </a:lnTo>
                  <a:lnTo>
                    <a:pt x="2828925" y="2695575"/>
                  </a:lnTo>
                  <a:lnTo>
                    <a:pt x="2828925" y="2547938"/>
                  </a:lnTo>
                  <a:lnTo>
                    <a:pt x="2571750" y="2547938"/>
                  </a:lnTo>
                  <a:lnTo>
                    <a:pt x="2571750" y="2452688"/>
                  </a:lnTo>
                  <a:lnTo>
                    <a:pt x="2090738" y="2452688"/>
                  </a:lnTo>
                  <a:lnTo>
                    <a:pt x="2090738" y="2338388"/>
                  </a:lnTo>
                  <a:lnTo>
                    <a:pt x="1728788" y="2338388"/>
                  </a:lnTo>
                  <a:lnTo>
                    <a:pt x="1728788" y="2252663"/>
                  </a:lnTo>
                  <a:lnTo>
                    <a:pt x="1704975" y="2252663"/>
                  </a:lnTo>
                  <a:lnTo>
                    <a:pt x="1704975" y="2143125"/>
                  </a:lnTo>
                  <a:lnTo>
                    <a:pt x="1657350" y="2143125"/>
                  </a:lnTo>
                  <a:lnTo>
                    <a:pt x="1657350" y="2047875"/>
                  </a:lnTo>
                  <a:lnTo>
                    <a:pt x="1609725" y="2047875"/>
                  </a:lnTo>
                  <a:lnTo>
                    <a:pt x="1609725" y="1938338"/>
                  </a:lnTo>
                  <a:lnTo>
                    <a:pt x="1514475" y="1938338"/>
                  </a:lnTo>
                  <a:lnTo>
                    <a:pt x="1514475" y="1838325"/>
                  </a:lnTo>
                  <a:lnTo>
                    <a:pt x="1281113" y="1838325"/>
                  </a:lnTo>
                  <a:lnTo>
                    <a:pt x="1281113" y="1743075"/>
                  </a:lnTo>
                  <a:lnTo>
                    <a:pt x="938213" y="1743075"/>
                  </a:lnTo>
                  <a:lnTo>
                    <a:pt x="938213" y="1643063"/>
                  </a:lnTo>
                  <a:lnTo>
                    <a:pt x="938213" y="1643063"/>
                  </a:lnTo>
                  <a:lnTo>
                    <a:pt x="890588" y="1643063"/>
                  </a:lnTo>
                  <a:lnTo>
                    <a:pt x="890588" y="1547813"/>
                  </a:lnTo>
                  <a:lnTo>
                    <a:pt x="847725" y="1547813"/>
                  </a:lnTo>
                  <a:lnTo>
                    <a:pt x="847725" y="1428750"/>
                  </a:lnTo>
                  <a:lnTo>
                    <a:pt x="823913" y="1428750"/>
                  </a:lnTo>
                  <a:lnTo>
                    <a:pt x="823913" y="1285875"/>
                  </a:lnTo>
                  <a:lnTo>
                    <a:pt x="604838" y="1285875"/>
                  </a:lnTo>
                  <a:lnTo>
                    <a:pt x="604838" y="1028700"/>
                  </a:lnTo>
                  <a:lnTo>
                    <a:pt x="604838" y="1028700"/>
                  </a:lnTo>
                  <a:lnTo>
                    <a:pt x="561975" y="1028700"/>
                  </a:lnTo>
                  <a:lnTo>
                    <a:pt x="561975" y="842963"/>
                  </a:lnTo>
                  <a:lnTo>
                    <a:pt x="514350" y="842963"/>
                  </a:lnTo>
                  <a:lnTo>
                    <a:pt x="514350" y="742950"/>
                  </a:lnTo>
                  <a:lnTo>
                    <a:pt x="419100" y="742950"/>
                  </a:lnTo>
                  <a:lnTo>
                    <a:pt x="419100" y="666750"/>
                  </a:lnTo>
                  <a:lnTo>
                    <a:pt x="381000" y="666750"/>
                  </a:lnTo>
                  <a:lnTo>
                    <a:pt x="381000" y="571500"/>
                  </a:lnTo>
                  <a:lnTo>
                    <a:pt x="328613" y="571500"/>
                  </a:lnTo>
                  <a:lnTo>
                    <a:pt x="328613" y="485775"/>
                  </a:lnTo>
                  <a:lnTo>
                    <a:pt x="304800" y="485775"/>
                  </a:lnTo>
                  <a:lnTo>
                    <a:pt x="304800" y="333375"/>
                  </a:lnTo>
                  <a:lnTo>
                    <a:pt x="266700" y="333375"/>
                  </a:lnTo>
                  <a:lnTo>
                    <a:pt x="266700" y="157163"/>
                  </a:lnTo>
                  <a:lnTo>
                    <a:pt x="223838" y="157163"/>
                  </a:lnTo>
                  <a:lnTo>
                    <a:pt x="223838" y="80963"/>
                  </a:lnTo>
                  <a:lnTo>
                    <a:pt x="71438" y="80963"/>
                  </a:lnTo>
                  <a:lnTo>
                    <a:pt x="71438"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 name="Freeform: Shape 52">
              <a:extLst>
                <a:ext uri="{FF2B5EF4-FFF2-40B4-BE49-F238E27FC236}">
                  <a16:creationId xmlns:a16="http://schemas.microsoft.com/office/drawing/2014/main" id="{4CDAB02E-4497-47F7-9000-66549A1F26C6}"/>
                </a:ext>
              </a:extLst>
            </p:cNvPr>
            <p:cNvSpPr/>
            <p:nvPr/>
          </p:nvSpPr>
          <p:spPr bwMode="auto">
            <a:xfrm>
              <a:off x="1809750" y="1728788"/>
              <a:ext cx="3871913" cy="3405187"/>
            </a:xfrm>
            <a:custGeom>
              <a:avLst/>
              <a:gdLst>
                <a:gd name="connsiteX0" fmla="*/ 3871913 w 3871913"/>
                <a:gd name="connsiteY0" fmla="*/ 3405187 h 3405187"/>
                <a:gd name="connsiteX1" fmla="*/ 2876550 w 3871913"/>
                <a:gd name="connsiteY1" fmla="*/ 3405187 h 3405187"/>
                <a:gd name="connsiteX2" fmla="*/ 2876550 w 3871913"/>
                <a:gd name="connsiteY2" fmla="*/ 3333750 h 3405187"/>
                <a:gd name="connsiteX3" fmla="*/ 2424113 w 3871913"/>
                <a:gd name="connsiteY3" fmla="*/ 3333750 h 3405187"/>
                <a:gd name="connsiteX4" fmla="*/ 2424113 w 3871913"/>
                <a:gd name="connsiteY4" fmla="*/ 3243262 h 3405187"/>
                <a:gd name="connsiteX5" fmla="*/ 2214563 w 3871913"/>
                <a:gd name="connsiteY5" fmla="*/ 3243262 h 3405187"/>
                <a:gd name="connsiteX6" fmla="*/ 2214563 w 3871913"/>
                <a:gd name="connsiteY6" fmla="*/ 3157537 h 3405187"/>
                <a:gd name="connsiteX7" fmla="*/ 2019300 w 3871913"/>
                <a:gd name="connsiteY7" fmla="*/ 3157537 h 3405187"/>
                <a:gd name="connsiteX8" fmla="*/ 2019300 w 3871913"/>
                <a:gd name="connsiteY8" fmla="*/ 3057525 h 3405187"/>
                <a:gd name="connsiteX9" fmla="*/ 1890713 w 3871913"/>
                <a:gd name="connsiteY9" fmla="*/ 3057525 h 3405187"/>
                <a:gd name="connsiteX10" fmla="*/ 1890713 w 3871913"/>
                <a:gd name="connsiteY10" fmla="*/ 3009900 h 3405187"/>
                <a:gd name="connsiteX11" fmla="*/ 1847850 w 3871913"/>
                <a:gd name="connsiteY11" fmla="*/ 3009900 h 3405187"/>
                <a:gd name="connsiteX12" fmla="*/ 1847850 w 3871913"/>
                <a:gd name="connsiteY12" fmla="*/ 2895600 h 3405187"/>
                <a:gd name="connsiteX13" fmla="*/ 1633538 w 3871913"/>
                <a:gd name="connsiteY13" fmla="*/ 2895600 h 3405187"/>
                <a:gd name="connsiteX14" fmla="*/ 1633538 w 3871913"/>
                <a:gd name="connsiteY14" fmla="*/ 2809875 h 3405187"/>
                <a:gd name="connsiteX15" fmla="*/ 1604963 w 3871913"/>
                <a:gd name="connsiteY15" fmla="*/ 2809875 h 3405187"/>
                <a:gd name="connsiteX16" fmla="*/ 1604963 w 3871913"/>
                <a:gd name="connsiteY16" fmla="*/ 2724150 h 3405187"/>
                <a:gd name="connsiteX17" fmla="*/ 1581150 w 3871913"/>
                <a:gd name="connsiteY17" fmla="*/ 2724150 h 3405187"/>
                <a:gd name="connsiteX18" fmla="*/ 1581150 w 3871913"/>
                <a:gd name="connsiteY18" fmla="*/ 2652712 h 3405187"/>
                <a:gd name="connsiteX19" fmla="*/ 1552575 w 3871913"/>
                <a:gd name="connsiteY19" fmla="*/ 2652712 h 3405187"/>
                <a:gd name="connsiteX20" fmla="*/ 1552575 w 3871913"/>
                <a:gd name="connsiteY20" fmla="*/ 2571750 h 3405187"/>
                <a:gd name="connsiteX21" fmla="*/ 1447800 w 3871913"/>
                <a:gd name="connsiteY21" fmla="*/ 2571750 h 3405187"/>
                <a:gd name="connsiteX22" fmla="*/ 1447800 w 3871913"/>
                <a:gd name="connsiteY22" fmla="*/ 2481262 h 3405187"/>
                <a:gd name="connsiteX23" fmla="*/ 1233488 w 3871913"/>
                <a:gd name="connsiteY23" fmla="*/ 2481262 h 3405187"/>
                <a:gd name="connsiteX24" fmla="*/ 1233488 w 3871913"/>
                <a:gd name="connsiteY24" fmla="*/ 2414587 h 3405187"/>
                <a:gd name="connsiteX25" fmla="*/ 1176338 w 3871913"/>
                <a:gd name="connsiteY25" fmla="*/ 2414587 h 3405187"/>
                <a:gd name="connsiteX26" fmla="*/ 1176338 w 3871913"/>
                <a:gd name="connsiteY26" fmla="*/ 2309812 h 3405187"/>
                <a:gd name="connsiteX27" fmla="*/ 1076325 w 3871913"/>
                <a:gd name="connsiteY27" fmla="*/ 2309812 h 3405187"/>
                <a:gd name="connsiteX28" fmla="*/ 1076325 w 3871913"/>
                <a:gd name="connsiteY28" fmla="*/ 2157412 h 3405187"/>
                <a:gd name="connsiteX29" fmla="*/ 900113 w 3871913"/>
                <a:gd name="connsiteY29" fmla="*/ 2157412 h 3405187"/>
                <a:gd name="connsiteX30" fmla="*/ 900113 w 3871913"/>
                <a:gd name="connsiteY30" fmla="*/ 2057400 h 3405187"/>
                <a:gd name="connsiteX31" fmla="*/ 762000 w 3871913"/>
                <a:gd name="connsiteY31" fmla="*/ 2057400 h 3405187"/>
                <a:gd name="connsiteX32" fmla="*/ 762000 w 3871913"/>
                <a:gd name="connsiteY32" fmla="*/ 1981200 h 3405187"/>
                <a:gd name="connsiteX33" fmla="*/ 557213 w 3871913"/>
                <a:gd name="connsiteY33" fmla="*/ 1981200 h 3405187"/>
                <a:gd name="connsiteX34" fmla="*/ 557213 w 3871913"/>
                <a:gd name="connsiteY34" fmla="*/ 1905000 h 3405187"/>
                <a:gd name="connsiteX35" fmla="*/ 514350 w 3871913"/>
                <a:gd name="connsiteY35" fmla="*/ 1905000 h 3405187"/>
                <a:gd name="connsiteX36" fmla="*/ 514350 w 3871913"/>
                <a:gd name="connsiteY36" fmla="*/ 1719262 h 3405187"/>
                <a:gd name="connsiteX37" fmla="*/ 485775 w 3871913"/>
                <a:gd name="connsiteY37" fmla="*/ 1719262 h 3405187"/>
                <a:gd name="connsiteX38" fmla="*/ 485775 w 3871913"/>
                <a:gd name="connsiteY38" fmla="*/ 1319212 h 3405187"/>
                <a:gd name="connsiteX39" fmla="*/ 395288 w 3871913"/>
                <a:gd name="connsiteY39" fmla="*/ 1319212 h 3405187"/>
                <a:gd name="connsiteX40" fmla="*/ 395288 w 3871913"/>
                <a:gd name="connsiteY40" fmla="*/ 1233487 h 3405187"/>
                <a:gd name="connsiteX41" fmla="*/ 395288 w 3871913"/>
                <a:gd name="connsiteY41" fmla="*/ 1233487 h 3405187"/>
                <a:gd name="connsiteX42" fmla="*/ 395288 w 3871913"/>
                <a:gd name="connsiteY42" fmla="*/ 1157287 h 3405187"/>
                <a:gd name="connsiteX43" fmla="*/ 304800 w 3871913"/>
                <a:gd name="connsiteY43" fmla="*/ 1157287 h 3405187"/>
                <a:gd name="connsiteX44" fmla="*/ 304800 w 3871913"/>
                <a:gd name="connsiteY44" fmla="*/ 1071562 h 3405187"/>
                <a:gd name="connsiteX45" fmla="*/ 266700 w 3871913"/>
                <a:gd name="connsiteY45" fmla="*/ 1071562 h 3405187"/>
                <a:gd name="connsiteX46" fmla="*/ 266700 w 3871913"/>
                <a:gd name="connsiteY46" fmla="*/ 981075 h 3405187"/>
                <a:gd name="connsiteX47" fmla="*/ 223838 w 3871913"/>
                <a:gd name="connsiteY47" fmla="*/ 981075 h 3405187"/>
                <a:gd name="connsiteX48" fmla="*/ 223838 w 3871913"/>
                <a:gd name="connsiteY48" fmla="*/ 804862 h 3405187"/>
                <a:gd name="connsiteX49" fmla="*/ 223838 w 3871913"/>
                <a:gd name="connsiteY49" fmla="*/ 804862 h 3405187"/>
                <a:gd name="connsiteX50" fmla="*/ 223838 w 3871913"/>
                <a:gd name="connsiteY50" fmla="*/ 619125 h 3405187"/>
                <a:gd name="connsiteX51" fmla="*/ 161925 w 3871913"/>
                <a:gd name="connsiteY51" fmla="*/ 619125 h 3405187"/>
                <a:gd name="connsiteX52" fmla="*/ 161925 w 3871913"/>
                <a:gd name="connsiteY52" fmla="*/ 238125 h 3405187"/>
                <a:gd name="connsiteX53" fmla="*/ 76200 w 3871913"/>
                <a:gd name="connsiteY53" fmla="*/ 238125 h 3405187"/>
                <a:gd name="connsiteX54" fmla="*/ 76200 w 3871913"/>
                <a:gd name="connsiteY54" fmla="*/ 76200 h 3405187"/>
                <a:gd name="connsiteX55" fmla="*/ 0 w 3871913"/>
                <a:gd name="connsiteY55" fmla="*/ 76200 h 3405187"/>
                <a:gd name="connsiteX56" fmla="*/ 0 w 3871913"/>
                <a:gd name="connsiteY56" fmla="*/ 0 h 3405187"/>
                <a:gd name="connsiteX0" fmla="*/ 3871913 w 3871913"/>
                <a:gd name="connsiteY0" fmla="*/ 3405187 h 3405187"/>
                <a:gd name="connsiteX1" fmla="*/ 2876550 w 3871913"/>
                <a:gd name="connsiteY1" fmla="*/ 3405187 h 3405187"/>
                <a:gd name="connsiteX2" fmla="*/ 2876550 w 3871913"/>
                <a:gd name="connsiteY2" fmla="*/ 3333750 h 3405187"/>
                <a:gd name="connsiteX3" fmla="*/ 2424113 w 3871913"/>
                <a:gd name="connsiteY3" fmla="*/ 3333750 h 3405187"/>
                <a:gd name="connsiteX4" fmla="*/ 2424113 w 3871913"/>
                <a:gd name="connsiteY4" fmla="*/ 3243262 h 3405187"/>
                <a:gd name="connsiteX5" fmla="*/ 2214563 w 3871913"/>
                <a:gd name="connsiteY5" fmla="*/ 3243262 h 3405187"/>
                <a:gd name="connsiteX6" fmla="*/ 2214563 w 3871913"/>
                <a:gd name="connsiteY6" fmla="*/ 3157537 h 3405187"/>
                <a:gd name="connsiteX7" fmla="*/ 2019300 w 3871913"/>
                <a:gd name="connsiteY7" fmla="*/ 3157537 h 3405187"/>
                <a:gd name="connsiteX8" fmla="*/ 2019300 w 3871913"/>
                <a:gd name="connsiteY8" fmla="*/ 3057525 h 3405187"/>
                <a:gd name="connsiteX9" fmla="*/ 1890713 w 3871913"/>
                <a:gd name="connsiteY9" fmla="*/ 3057525 h 3405187"/>
                <a:gd name="connsiteX10" fmla="*/ 1890713 w 3871913"/>
                <a:gd name="connsiteY10" fmla="*/ 3009900 h 3405187"/>
                <a:gd name="connsiteX11" fmla="*/ 1847850 w 3871913"/>
                <a:gd name="connsiteY11" fmla="*/ 3009900 h 3405187"/>
                <a:gd name="connsiteX12" fmla="*/ 1847850 w 3871913"/>
                <a:gd name="connsiteY12" fmla="*/ 2895600 h 3405187"/>
                <a:gd name="connsiteX13" fmla="*/ 1633538 w 3871913"/>
                <a:gd name="connsiteY13" fmla="*/ 2895600 h 3405187"/>
                <a:gd name="connsiteX14" fmla="*/ 1633538 w 3871913"/>
                <a:gd name="connsiteY14" fmla="*/ 2809875 h 3405187"/>
                <a:gd name="connsiteX15" fmla="*/ 1604963 w 3871913"/>
                <a:gd name="connsiteY15" fmla="*/ 2809875 h 3405187"/>
                <a:gd name="connsiteX16" fmla="*/ 1604963 w 3871913"/>
                <a:gd name="connsiteY16" fmla="*/ 2724150 h 3405187"/>
                <a:gd name="connsiteX17" fmla="*/ 1581150 w 3871913"/>
                <a:gd name="connsiteY17" fmla="*/ 2724150 h 3405187"/>
                <a:gd name="connsiteX18" fmla="*/ 1581150 w 3871913"/>
                <a:gd name="connsiteY18" fmla="*/ 2652712 h 3405187"/>
                <a:gd name="connsiteX19" fmla="*/ 1552575 w 3871913"/>
                <a:gd name="connsiteY19" fmla="*/ 2652712 h 3405187"/>
                <a:gd name="connsiteX20" fmla="*/ 1552575 w 3871913"/>
                <a:gd name="connsiteY20" fmla="*/ 2571750 h 3405187"/>
                <a:gd name="connsiteX21" fmla="*/ 1447800 w 3871913"/>
                <a:gd name="connsiteY21" fmla="*/ 2571750 h 3405187"/>
                <a:gd name="connsiteX22" fmla="*/ 1447800 w 3871913"/>
                <a:gd name="connsiteY22" fmla="*/ 2481262 h 3405187"/>
                <a:gd name="connsiteX23" fmla="*/ 1233488 w 3871913"/>
                <a:gd name="connsiteY23" fmla="*/ 2481262 h 3405187"/>
                <a:gd name="connsiteX24" fmla="*/ 1233488 w 3871913"/>
                <a:gd name="connsiteY24" fmla="*/ 2414587 h 3405187"/>
                <a:gd name="connsiteX25" fmla="*/ 1176338 w 3871913"/>
                <a:gd name="connsiteY25" fmla="*/ 2414587 h 3405187"/>
                <a:gd name="connsiteX26" fmla="*/ 1176338 w 3871913"/>
                <a:gd name="connsiteY26" fmla="*/ 2309812 h 3405187"/>
                <a:gd name="connsiteX27" fmla="*/ 1076325 w 3871913"/>
                <a:gd name="connsiteY27" fmla="*/ 2309812 h 3405187"/>
                <a:gd name="connsiteX28" fmla="*/ 1076325 w 3871913"/>
                <a:gd name="connsiteY28" fmla="*/ 2157412 h 3405187"/>
                <a:gd name="connsiteX29" fmla="*/ 900113 w 3871913"/>
                <a:gd name="connsiteY29" fmla="*/ 2157412 h 3405187"/>
                <a:gd name="connsiteX30" fmla="*/ 900113 w 3871913"/>
                <a:gd name="connsiteY30" fmla="*/ 2057400 h 3405187"/>
                <a:gd name="connsiteX31" fmla="*/ 762000 w 3871913"/>
                <a:gd name="connsiteY31" fmla="*/ 2057400 h 3405187"/>
                <a:gd name="connsiteX32" fmla="*/ 762000 w 3871913"/>
                <a:gd name="connsiteY32" fmla="*/ 1981200 h 3405187"/>
                <a:gd name="connsiteX33" fmla="*/ 557213 w 3871913"/>
                <a:gd name="connsiteY33" fmla="*/ 1981200 h 3405187"/>
                <a:gd name="connsiteX34" fmla="*/ 557213 w 3871913"/>
                <a:gd name="connsiteY34" fmla="*/ 1905000 h 3405187"/>
                <a:gd name="connsiteX35" fmla="*/ 514350 w 3871913"/>
                <a:gd name="connsiteY35" fmla="*/ 1905000 h 3405187"/>
                <a:gd name="connsiteX36" fmla="*/ 514350 w 3871913"/>
                <a:gd name="connsiteY36" fmla="*/ 1719262 h 3405187"/>
                <a:gd name="connsiteX37" fmla="*/ 485775 w 3871913"/>
                <a:gd name="connsiteY37" fmla="*/ 1719262 h 3405187"/>
                <a:gd name="connsiteX38" fmla="*/ 485775 w 3871913"/>
                <a:gd name="connsiteY38" fmla="*/ 1319212 h 3405187"/>
                <a:gd name="connsiteX39" fmla="*/ 395288 w 3871913"/>
                <a:gd name="connsiteY39" fmla="*/ 1319212 h 3405187"/>
                <a:gd name="connsiteX40" fmla="*/ 395288 w 3871913"/>
                <a:gd name="connsiteY40" fmla="*/ 1233487 h 3405187"/>
                <a:gd name="connsiteX41" fmla="*/ 395288 w 3871913"/>
                <a:gd name="connsiteY41" fmla="*/ 1233487 h 3405187"/>
                <a:gd name="connsiteX42" fmla="*/ 357188 w 3871913"/>
                <a:gd name="connsiteY42" fmla="*/ 1152524 h 3405187"/>
                <a:gd name="connsiteX43" fmla="*/ 304800 w 3871913"/>
                <a:gd name="connsiteY43" fmla="*/ 1157287 h 3405187"/>
                <a:gd name="connsiteX44" fmla="*/ 304800 w 3871913"/>
                <a:gd name="connsiteY44" fmla="*/ 1071562 h 3405187"/>
                <a:gd name="connsiteX45" fmla="*/ 266700 w 3871913"/>
                <a:gd name="connsiteY45" fmla="*/ 1071562 h 3405187"/>
                <a:gd name="connsiteX46" fmla="*/ 266700 w 3871913"/>
                <a:gd name="connsiteY46" fmla="*/ 981075 h 3405187"/>
                <a:gd name="connsiteX47" fmla="*/ 223838 w 3871913"/>
                <a:gd name="connsiteY47" fmla="*/ 981075 h 3405187"/>
                <a:gd name="connsiteX48" fmla="*/ 223838 w 3871913"/>
                <a:gd name="connsiteY48" fmla="*/ 804862 h 3405187"/>
                <a:gd name="connsiteX49" fmla="*/ 223838 w 3871913"/>
                <a:gd name="connsiteY49" fmla="*/ 804862 h 3405187"/>
                <a:gd name="connsiteX50" fmla="*/ 223838 w 3871913"/>
                <a:gd name="connsiteY50" fmla="*/ 619125 h 3405187"/>
                <a:gd name="connsiteX51" fmla="*/ 161925 w 3871913"/>
                <a:gd name="connsiteY51" fmla="*/ 619125 h 3405187"/>
                <a:gd name="connsiteX52" fmla="*/ 161925 w 3871913"/>
                <a:gd name="connsiteY52" fmla="*/ 238125 h 3405187"/>
                <a:gd name="connsiteX53" fmla="*/ 76200 w 3871913"/>
                <a:gd name="connsiteY53" fmla="*/ 238125 h 3405187"/>
                <a:gd name="connsiteX54" fmla="*/ 76200 w 3871913"/>
                <a:gd name="connsiteY54" fmla="*/ 76200 h 3405187"/>
                <a:gd name="connsiteX55" fmla="*/ 0 w 3871913"/>
                <a:gd name="connsiteY55" fmla="*/ 76200 h 3405187"/>
                <a:gd name="connsiteX56" fmla="*/ 0 w 3871913"/>
                <a:gd name="connsiteY56" fmla="*/ 0 h 3405187"/>
                <a:gd name="connsiteX0" fmla="*/ 3871913 w 3871913"/>
                <a:gd name="connsiteY0" fmla="*/ 3405187 h 3405187"/>
                <a:gd name="connsiteX1" fmla="*/ 2876550 w 3871913"/>
                <a:gd name="connsiteY1" fmla="*/ 3405187 h 3405187"/>
                <a:gd name="connsiteX2" fmla="*/ 2876550 w 3871913"/>
                <a:gd name="connsiteY2" fmla="*/ 3333750 h 3405187"/>
                <a:gd name="connsiteX3" fmla="*/ 2424113 w 3871913"/>
                <a:gd name="connsiteY3" fmla="*/ 3333750 h 3405187"/>
                <a:gd name="connsiteX4" fmla="*/ 2424113 w 3871913"/>
                <a:gd name="connsiteY4" fmla="*/ 3243262 h 3405187"/>
                <a:gd name="connsiteX5" fmla="*/ 2214563 w 3871913"/>
                <a:gd name="connsiteY5" fmla="*/ 3243262 h 3405187"/>
                <a:gd name="connsiteX6" fmla="*/ 2214563 w 3871913"/>
                <a:gd name="connsiteY6" fmla="*/ 3157537 h 3405187"/>
                <a:gd name="connsiteX7" fmla="*/ 2019300 w 3871913"/>
                <a:gd name="connsiteY7" fmla="*/ 3157537 h 3405187"/>
                <a:gd name="connsiteX8" fmla="*/ 2019300 w 3871913"/>
                <a:gd name="connsiteY8" fmla="*/ 3057525 h 3405187"/>
                <a:gd name="connsiteX9" fmla="*/ 1890713 w 3871913"/>
                <a:gd name="connsiteY9" fmla="*/ 3057525 h 3405187"/>
                <a:gd name="connsiteX10" fmla="*/ 1890713 w 3871913"/>
                <a:gd name="connsiteY10" fmla="*/ 3009900 h 3405187"/>
                <a:gd name="connsiteX11" fmla="*/ 1847850 w 3871913"/>
                <a:gd name="connsiteY11" fmla="*/ 3009900 h 3405187"/>
                <a:gd name="connsiteX12" fmla="*/ 1847850 w 3871913"/>
                <a:gd name="connsiteY12" fmla="*/ 2895600 h 3405187"/>
                <a:gd name="connsiteX13" fmla="*/ 1633538 w 3871913"/>
                <a:gd name="connsiteY13" fmla="*/ 2895600 h 3405187"/>
                <a:gd name="connsiteX14" fmla="*/ 1633538 w 3871913"/>
                <a:gd name="connsiteY14" fmla="*/ 2809875 h 3405187"/>
                <a:gd name="connsiteX15" fmla="*/ 1604963 w 3871913"/>
                <a:gd name="connsiteY15" fmla="*/ 2809875 h 3405187"/>
                <a:gd name="connsiteX16" fmla="*/ 1604963 w 3871913"/>
                <a:gd name="connsiteY16" fmla="*/ 2724150 h 3405187"/>
                <a:gd name="connsiteX17" fmla="*/ 1581150 w 3871913"/>
                <a:gd name="connsiteY17" fmla="*/ 2724150 h 3405187"/>
                <a:gd name="connsiteX18" fmla="*/ 1581150 w 3871913"/>
                <a:gd name="connsiteY18" fmla="*/ 2652712 h 3405187"/>
                <a:gd name="connsiteX19" fmla="*/ 1552575 w 3871913"/>
                <a:gd name="connsiteY19" fmla="*/ 2652712 h 3405187"/>
                <a:gd name="connsiteX20" fmla="*/ 1552575 w 3871913"/>
                <a:gd name="connsiteY20" fmla="*/ 2571750 h 3405187"/>
                <a:gd name="connsiteX21" fmla="*/ 1447800 w 3871913"/>
                <a:gd name="connsiteY21" fmla="*/ 2571750 h 3405187"/>
                <a:gd name="connsiteX22" fmla="*/ 1447800 w 3871913"/>
                <a:gd name="connsiteY22" fmla="*/ 2481262 h 3405187"/>
                <a:gd name="connsiteX23" fmla="*/ 1233488 w 3871913"/>
                <a:gd name="connsiteY23" fmla="*/ 2481262 h 3405187"/>
                <a:gd name="connsiteX24" fmla="*/ 1233488 w 3871913"/>
                <a:gd name="connsiteY24" fmla="*/ 2414587 h 3405187"/>
                <a:gd name="connsiteX25" fmla="*/ 1176338 w 3871913"/>
                <a:gd name="connsiteY25" fmla="*/ 2414587 h 3405187"/>
                <a:gd name="connsiteX26" fmla="*/ 1176338 w 3871913"/>
                <a:gd name="connsiteY26" fmla="*/ 2309812 h 3405187"/>
                <a:gd name="connsiteX27" fmla="*/ 1076325 w 3871913"/>
                <a:gd name="connsiteY27" fmla="*/ 2309812 h 3405187"/>
                <a:gd name="connsiteX28" fmla="*/ 1076325 w 3871913"/>
                <a:gd name="connsiteY28" fmla="*/ 2157412 h 3405187"/>
                <a:gd name="connsiteX29" fmla="*/ 900113 w 3871913"/>
                <a:gd name="connsiteY29" fmla="*/ 2157412 h 3405187"/>
                <a:gd name="connsiteX30" fmla="*/ 900113 w 3871913"/>
                <a:gd name="connsiteY30" fmla="*/ 2057400 h 3405187"/>
                <a:gd name="connsiteX31" fmla="*/ 762000 w 3871913"/>
                <a:gd name="connsiteY31" fmla="*/ 2057400 h 3405187"/>
                <a:gd name="connsiteX32" fmla="*/ 762000 w 3871913"/>
                <a:gd name="connsiteY32" fmla="*/ 1981200 h 3405187"/>
                <a:gd name="connsiteX33" fmla="*/ 557213 w 3871913"/>
                <a:gd name="connsiteY33" fmla="*/ 1981200 h 3405187"/>
                <a:gd name="connsiteX34" fmla="*/ 557213 w 3871913"/>
                <a:gd name="connsiteY34" fmla="*/ 1905000 h 3405187"/>
                <a:gd name="connsiteX35" fmla="*/ 514350 w 3871913"/>
                <a:gd name="connsiteY35" fmla="*/ 1905000 h 3405187"/>
                <a:gd name="connsiteX36" fmla="*/ 514350 w 3871913"/>
                <a:gd name="connsiteY36" fmla="*/ 1719262 h 3405187"/>
                <a:gd name="connsiteX37" fmla="*/ 485775 w 3871913"/>
                <a:gd name="connsiteY37" fmla="*/ 1719262 h 3405187"/>
                <a:gd name="connsiteX38" fmla="*/ 485775 w 3871913"/>
                <a:gd name="connsiteY38" fmla="*/ 1319212 h 3405187"/>
                <a:gd name="connsiteX39" fmla="*/ 395288 w 3871913"/>
                <a:gd name="connsiteY39" fmla="*/ 1319212 h 3405187"/>
                <a:gd name="connsiteX40" fmla="*/ 395288 w 3871913"/>
                <a:gd name="connsiteY40" fmla="*/ 1233487 h 3405187"/>
                <a:gd name="connsiteX41" fmla="*/ 357188 w 3871913"/>
                <a:gd name="connsiteY41" fmla="*/ 1228724 h 3405187"/>
                <a:gd name="connsiteX42" fmla="*/ 357188 w 3871913"/>
                <a:gd name="connsiteY42" fmla="*/ 1152524 h 3405187"/>
                <a:gd name="connsiteX43" fmla="*/ 304800 w 3871913"/>
                <a:gd name="connsiteY43" fmla="*/ 1157287 h 3405187"/>
                <a:gd name="connsiteX44" fmla="*/ 304800 w 3871913"/>
                <a:gd name="connsiteY44" fmla="*/ 1071562 h 3405187"/>
                <a:gd name="connsiteX45" fmla="*/ 266700 w 3871913"/>
                <a:gd name="connsiteY45" fmla="*/ 1071562 h 3405187"/>
                <a:gd name="connsiteX46" fmla="*/ 266700 w 3871913"/>
                <a:gd name="connsiteY46" fmla="*/ 981075 h 3405187"/>
                <a:gd name="connsiteX47" fmla="*/ 223838 w 3871913"/>
                <a:gd name="connsiteY47" fmla="*/ 981075 h 3405187"/>
                <a:gd name="connsiteX48" fmla="*/ 223838 w 3871913"/>
                <a:gd name="connsiteY48" fmla="*/ 804862 h 3405187"/>
                <a:gd name="connsiteX49" fmla="*/ 223838 w 3871913"/>
                <a:gd name="connsiteY49" fmla="*/ 804862 h 3405187"/>
                <a:gd name="connsiteX50" fmla="*/ 223838 w 3871913"/>
                <a:gd name="connsiteY50" fmla="*/ 619125 h 3405187"/>
                <a:gd name="connsiteX51" fmla="*/ 161925 w 3871913"/>
                <a:gd name="connsiteY51" fmla="*/ 619125 h 3405187"/>
                <a:gd name="connsiteX52" fmla="*/ 161925 w 3871913"/>
                <a:gd name="connsiteY52" fmla="*/ 238125 h 3405187"/>
                <a:gd name="connsiteX53" fmla="*/ 76200 w 3871913"/>
                <a:gd name="connsiteY53" fmla="*/ 238125 h 3405187"/>
                <a:gd name="connsiteX54" fmla="*/ 76200 w 3871913"/>
                <a:gd name="connsiteY54" fmla="*/ 76200 h 3405187"/>
                <a:gd name="connsiteX55" fmla="*/ 0 w 3871913"/>
                <a:gd name="connsiteY55" fmla="*/ 76200 h 3405187"/>
                <a:gd name="connsiteX56" fmla="*/ 0 w 3871913"/>
                <a:gd name="connsiteY56" fmla="*/ 0 h 3405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871913" h="3405187">
                  <a:moveTo>
                    <a:pt x="3871913" y="3405187"/>
                  </a:moveTo>
                  <a:lnTo>
                    <a:pt x="2876550" y="3405187"/>
                  </a:lnTo>
                  <a:lnTo>
                    <a:pt x="2876550" y="3333750"/>
                  </a:lnTo>
                  <a:lnTo>
                    <a:pt x="2424113" y="3333750"/>
                  </a:lnTo>
                  <a:lnTo>
                    <a:pt x="2424113" y="3243262"/>
                  </a:lnTo>
                  <a:lnTo>
                    <a:pt x="2214563" y="3243262"/>
                  </a:lnTo>
                  <a:lnTo>
                    <a:pt x="2214563" y="3157537"/>
                  </a:lnTo>
                  <a:lnTo>
                    <a:pt x="2019300" y="3157537"/>
                  </a:lnTo>
                  <a:lnTo>
                    <a:pt x="2019300" y="3057525"/>
                  </a:lnTo>
                  <a:lnTo>
                    <a:pt x="1890713" y="3057525"/>
                  </a:lnTo>
                  <a:lnTo>
                    <a:pt x="1890713" y="3009900"/>
                  </a:lnTo>
                  <a:lnTo>
                    <a:pt x="1847850" y="3009900"/>
                  </a:lnTo>
                  <a:lnTo>
                    <a:pt x="1847850" y="2895600"/>
                  </a:lnTo>
                  <a:lnTo>
                    <a:pt x="1633538" y="2895600"/>
                  </a:lnTo>
                  <a:lnTo>
                    <a:pt x="1633538" y="2809875"/>
                  </a:lnTo>
                  <a:lnTo>
                    <a:pt x="1604963" y="2809875"/>
                  </a:lnTo>
                  <a:lnTo>
                    <a:pt x="1604963" y="2724150"/>
                  </a:lnTo>
                  <a:lnTo>
                    <a:pt x="1581150" y="2724150"/>
                  </a:lnTo>
                  <a:lnTo>
                    <a:pt x="1581150" y="2652712"/>
                  </a:lnTo>
                  <a:lnTo>
                    <a:pt x="1552575" y="2652712"/>
                  </a:lnTo>
                  <a:lnTo>
                    <a:pt x="1552575" y="2571750"/>
                  </a:lnTo>
                  <a:lnTo>
                    <a:pt x="1447800" y="2571750"/>
                  </a:lnTo>
                  <a:lnTo>
                    <a:pt x="1447800" y="2481262"/>
                  </a:lnTo>
                  <a:lnTo>
                    <a:pt x="1233488" y="2481262"/>
                  </a:lnTo>
                  <a:lnTo>
                    <a:pt x="1233488" y="2414587"/>
                  </a:lnTo>
                  <a:lnTo>
                    <a:pt x="1176338" y="2414587"/>
                  </a:lnTo>
                  <a:lnTo>
                    <a:pt x="1176338" y="2309812"/>
                  </a:lnTo>
                  <a:lnTo>
                    <a:pt x="1076325" y="2309812"/>
                  </a:lnTo>
                  <a:lnTo>
                    <a:pt x="1076325" y="2157412"/>
                  </a:lnTo>
                  <a:lnTo>
                    <a:pt x="900113" y="2157412"/>
                  </a:lnTo>
                  <a:lnTo>
                    <a:pt x="900113" y="2057400"/>
                  </a:lnTo>
                  <a:lnTo>
                    <a:pt x="762000" y="2057400"/>
                  </a:lnTo>
                  <a:lnTo>
                    <a:pt x="762000" y="1981200"/>
                  </a:lnTo>
                  <a:lnTo>
                    <a:pt x="557213" y="1981200"/>
                  </a:lnTo>
                  <a:lnTo>
                    <a:pt x="557213" y="1905000"/>
                  </a:lnTo>
                  <a:lnTo>
                    <a:pt x="514350" y="1905000"/>
                  </a:lnTo>
                  <a:lnTo>
                    <a:pt x="514350" y="1719262"/>
                  </a:lnTo>
                  <a:lnTo>
                    <a:pt x="485775" y="1719262"/>
                  </a:lnTo>
                  <a:lnTo>
                    <a:pt x="485775" y="1319212"/>
                  </a:lnTo>
                  <a:lnTo>
                    <a:pt x="395288" y="1319212"/>
                  </a:lnTo>
                  <a:lnTo>
                    <a:pt x="395288" y="1233487"/>
                  </a:lnTo>
                  <a:lnTo>
                    <a:pt x="357188" y="1228724"/>
                  </a:lnTo>
                  <a:lnTo>
                    <a:pt x="357188" y="1152524"/>
                  </a:lnTo>
                  <a:lnTo>
                    <a:pt x="304800" y="1157287"/>
                  </a:lnTo>
                  <a:lnTo>
                    <a:pt x="304800" y="1071562"/>
                  </a:lnTo>
                  <a:lnTo>
                    <a:pt x="266700" y="1071562"/>
                  </a:lnTo>
                  <a:lnTo>
                    <a:pt x="266700" y="981075"/>
                  </a:lnTo>
                  <a:lnTo>
                    <a:pt x="223838" y="981075"/>
                  </a:lnTo>
                  <a:lnTo>
                    <a:pt x="223838" y="804862"/>
                  </a:lnTo>
                  <a:lnTo>
                    <a:pt x="223838" y="804862"/>
                  </a:lnTo>
                  <a:lnTo>
                    <a:pt x="223838" y="619125"/>
                  </a:lnTo>
                  <a:lnTo>
                    <a:pt x="161925" y="619125"/>
                  </a:lnTo>
                  <a:lnTo>
                    <a:pt x="161925" y="238125"/>
                  </a:lnTo>
                  <a:lnTo>
                    <a:pt x="76200" y="238125"/>
                  </a:lnTo>
                  <a:lnTo>
                    <a:pt x="76200" y="76200"/>
                  </a:lnTo>
                  <a:lnTo>
                    <a:pt x="0" y="7620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65" name="Group 64">
              <a:extLst>
                <a:ext uri="{FF2B5EF4-FFF2-40B4-BE49-F238E27FC236}">
                  <a16:creationId xmlns:a16="http://schemas.microsoft.com/office/drawing/2014/main" id="{80B85BD6-D801-4872-BE72-D8BAEF8692AC}"/>
                </a:ext>
              </a:extLst>
            </p:cNvPr>
            <p:cNvGrpSpPr/>
            <p:nvPr/>
          </p:nvGrpSpPr>
          <p:grpSpPr>
            <a:xfrm>
              <a:off x="1646318" y="1532778"/>
              <a:ext cx="4148115" cy="3782293"/>
              <a:chOff x="1646318" y="1532778"/>
              <a:chExt cx="4148115" cy="3782293"/>
            </a:xfrm>
          </p:grpSpPr>
          <p:sp>
            <p:nvSpPr>
              <p:cNvPr id="60" name="TextBox 59">
                <a:extLst>
                  <a:ext uri="{FF2B5EF4-FFF2-40B4-BE49-F238E27FC236}">
                    <a16:creationId xmlns:a16="http://schemas.microsoft.com/office/drawing/2014/main" id="{DAB27618-0FF4-4230-A721-5AFD80E54AF1}"/>
                  </a:ext>
                </a:extLst>
              </p:cNvPr>
              <p:cNvSpPr txBox="1"/>
              <p:nvPr/>
            </p:nvSpPr>
            <p:spPr bwMode="auto">
              <a:xfrm>
                <a:off x="1646318" y="1532778"/>
                <a:ext cx="3286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61" name="TextBox 60">
                <a:extLst>
                  <a:ext uri="{FF2B5EF4-FFF2-40B4-BE49-F238E27FC236}">
                    <a16:creationId xmlns:a16="http://schemas.microsoft.com/office/drawing/2014/main" id="{4678A8A1-58B9-418C-90DB-E226446FA6D1}"/>
                  </a:ext>
                </a:extLst>
              </p:cNvPr>
              <p:cNvSpPr txBox="1"/>
              <p:nvPr/>
            </p:nvSpPr>
            <p:spPr bwMode="auto">
              <a:xfrm>
                <a:off x="1798718" y="2142378"/>
                <a:ext cx="3286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62" name="TextBox 61">
                <a:extLst>
                  <a:ext uri="{FF2B5EF4-FFF2-40B4-BE49-F238E27FC236}">
                    <a16:creationId xmlns:a16="http://schemas.microsoft.com/office/drawing/2014/main" id="{42662BE7-1310-46BB-A459-AC8BF67CDFB2}"/>
                  </a:ext>
                </a:extLst>
              </p:cNvPr>
              <p:cNvSpPr txBox="1"/>
              <p:nvPr/>
            </p:nvSpPr>
            <p:spPr bwMode="auto">
              <a:xfrm>
                <a:off x="5465827" y="4945739"/>
                <a:ext cx="3286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sp>
          <p:nvSpPr>
            <p:cNvPr id="68" name="TextBox 67">
              <a:extLst>
                <a:ext uri="{FF2B5EF4-FFF2-40B4-BE49-F238E27FC236}">
                  <a16:creationId xmlns:a16="http://schemas.microsoft.com/office/drawing/2014/main" id="{E2972C3E-8B20-4C52-8041-B35C2C7EA15C}"/>
                </a:ext>
              </a:extLst>
            </p:cNvPr>
            <p:cNvSpPr txBox="1"/>
            <p:nvPr/>
          </p:nvSpPr>
          <p:spPr bwMode="auto">
            <a:xfrm>
              <a:off x="1785866" y="4798207"/>
              <a:ext cx="933269" cy="369332"/>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.043</a:t>
              </a:r>
            </a:p>
          </p:txBody>
        </p:sp>
        <p:sp>
          <p:nvSpPr>
            <p:cNvPr id="3" name="TextBox 2">
              <a:extLst>
                <a:ext uri="{FF2B5EF4-FFF2-40B4-BE49-F238E27FC236}">
                  <a16:creationId xmlns:a16="http://schemas.microsoft.com/office/drawing/2014/main" id="{D469C4A4-829C-4FA7-A5C2-6BF91C293491}"/>
                </a:ext>
              </a:extLst>
            </p:cNvPr>
            <p:cNvSpPr txBox="1"/>
            <p:nvPr/>
          </p:nvSpPr>
          <p:spPr bwMode="auto">
            <a:xfrm rot="16200000">
              <a:off x="15784" y="3335422"/>
              <a:ext cx="2051102" cy="388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b="1" dirty="0">
                  <a:solidFill>
                    <a:srgbClr val="000000"/>
                  </a:solidFill>
                  <a:latin typeface="Calibri" panose="020F0502020204030204" pitchFamily="34" charset="0"/>
                  <a:cs typeface="Arial" panose="020B0604020202020204" pitchFamily="34" charset="0"/>
                </a:rPr>
                <a:t>P</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robability of rPFS</a:t>
              </a:r>
            </a:p>
          </p:txBody>
        </p:sp>
      </p:grpSp>
      <p:sp>
        <p:nvSpPr>
          <p:cNvPr id="4" name="TextBox 3">
            <a:extLst>
              <a:ext uri="{FF2B5EF4-FFF2-40B4-BE49-F238E27FC236}">
                <a16:creationId xmlns:a16="http://schemas.microsoft.com/office/drawing/2014/main" id="{562DFCA0-50FF-425B-BFC1-39E38250F2F4}"/>
              </a:ext>
            </a:extLst>
          </p:cNvPr>
          <p:cNvSpPr txBox="1"/>
          <p:nvPr/>
        </p:nvSpPr>
        <p:spPr bwMode="auto">
          <a:xfrm>
            <a:off x="420345" y="5422567"/>
            <a:ext cx="18810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11" name="TextBox 10">
            <a:extLst>
              <a:ext uri="{FF2B5EF4-FFF2-40B4-BE49-F238E27FC236}">
                <a16:creationId xmlns:a16="http://schemas.microsoft.com/office/drawing/2014/main" id="{9D08927F-542E-465F-820B-6DA39BF9CD95}"/>
              </a:ext>
            </a:extLst>
          </p:cNvPr>
          <p:cNvSpPr txBox="1"/>
          <p:nvPr/>
        </p:nvSpPr>
        <p:spPr bwMode="auto">
          <a:xfrm>
            <a:off x="3412195" y="5325511"/>
            <a:ext cx="6014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a:t>
            </a:r>
          </a:p>
        </p:txBody>
      </p:sp>
    </p:spTree>
    <p:extLst>
      <p:ext uri="{BB962C8B-B14F-4D97-AF65-F5344CB8AC3E}">
        <p14:creationId xmlns:p14="http://schemas.microsoft.com/office/powerpoint/2010/main" val="10590608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53EB368F-3FB2-4E7A-9EB8-BA39E6EC9ACD}"/>
              </a:ext>
            </a:extLst>
          </p:cNvPr>
          <p:cNvSpPr>
            <a:spLocks noGrp="1"/>
          </p:cNvSpPr>
          <p:nvPr>
            <p:ph type="title"/>
          </p:nvPr>
        </p:nvSpPr>
        <p:spPr>
          <a:xfrm>
            <a:off x="609759" y="238127"/>
            <a:ext cx="11141055" cy="1103313"/>
          </a:xfrm>
        </p:spPr>
        <p:txBody>
          <a:bodyPr/>
          <a:lstStyle/>
          <a:p>
            <a:r>
              <a:rPr lang="en-US" dirty="0"/>
              <a:t>Olaparib + Cediranib vs Olaparib in mCRPC: </a:t>
            </a:r>
            <a:br>
              <a:rPr lang="en-US" dirty="0"/>
            </a:br>
            <a:r>
              <a:rPr lang="en-US" dirty="0"/>
              <a:t>rPFS by HRR Status</a:t>
            </a:r>
          </a:p>
        </p:txBody>
      </p:sp>
      <p:grpSp>
        <p:nvGrpSpPr>
          <p:cNvPr id="15" name="Group 7">
            <a:extLst>
              <a:ext uri="{FF2B5EF4-FFF2-40B4-BE49-F238E27FC236}">
                <a16:creationId xmlns:a16="http://schemas.microsoft.com/office/drawing/2014/main" id="{808843E4-DEC7-44C2-A5D3-A509691474D9}"/>
              </a:ext>
            </a:extLst>
          </p:cNvPr>
          <p:cNvGrpSpPr>
            <a:grpSpLocks/>
          </p:cNvGrpSpPr>
          <p:nvPr/>
        </p:nvGrpSpPr>
        <p:grpSpPr bwMode="auto">
          <a:xfrm>
            <a:off x="9389569" y="6216652"/>
            <a:ext cx="2488502" cy="447822"/>
            <a:chOff x="9527309" y="3551529"/>
            <a:chExt cx="2488502" cy="448324"/>
          </a:xfrm>
        </p:grpSpPr>
        <p:pic>
          <p:nvPicPr>
            <p:cNvPr id="16" name="Picture 9">
              <a:extLst>
                <a:ext uri="{FF2B5EF4-FFF2-40B4-BE49-F238E27FC236}">
                  <a16:creationId xmlns:a16="http://schemas.microsoft.com/office/drawing/2014/main" id="{A49DDE1D-D8AC-4A59-AFEC-C1669A4B63E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 name="Rectangle 16">
              <a:extLst>
                <a:ext uri="{FF2B5EF4-FFF2-40B4-BE49-F238E27FC236}">
                  <a16:creationId xmlns:a16="http://schemas.microsoft.com/office/drawing/2014/main" id="{0C8B03EF-7541-47E1-93E6-7AFFA113D94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0" name="Content Placeholder 9">
            <a:extLst>
              <a:ext uri="{FF2B5EF4-FFF2-40B4-BE49-F238E27FC236}">
                <a16:creationId xmlns:a16="http://schemas.microsoft.com/office/drawing/2014/main" id="{070D8739-677D-4C32-B961-B9E358483CC7}"/>
              </a:ext>
            </a:extLst>
          </p:cNvPr>
          <p:cNvSpPr txBox="1">
            <a:spLocks/>
          </p:cNvSpPr>
          <p:nvPr/>
        </p:nvSpPr>
        <p:spPr bwMode="auto">
          <a:xfrm>
            <a:off x="8195805" y="1514181"/>
            <a:ext cx="3607222" cy="578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sz="2000" b="1" kern="0" dirty="0"/>
              <a:t>rPFS Longer With Combination </a:t>
            </a:r>
            <a:r>
              <a:rPr lang="en-US" sz="2000" kern="0" dirty="0"/>
              <a:t>F</a:t>
            </a:r>
            <a:r>
              <a:rPr lang="en-US" sz="2000" b="1" kern="0" dirty="0"/>
              <a:t>or All HRD Genes Examined</a:t>
            </a:r>
          </a:p>
          <a:p>
            <a:pPr lvl="1" algn="ctr"/>
            <a:endParaRPr lang="en-US" sz="2000" b="0" kern="0" dirty="0"/>
          </a:p>
        </p:txBody>
      </p:sp>
      <p:graphicFrame>
        <p:nvGraphicFramePr>
          <p:cNvPr id="81" name="Table 12">
            <a:extLst>
              <a:ext uri="{FF2B5EF4-FFF2-40B4-BE49-F238E27FC236}">
                <a16:creationId xmlns:a16="http://schemas.microsoft.com/office/drawing/2014/main" id="{9E14C5F3-0F60-4172-BACA-FFAC677FC3E6}"/>
              </a:ext>
            </a:extLst>
          </p:cNvPr>
          <p:cNvGraphicFramePr>
            <a:graphicFrameLocks noGrp="1"/>
          </p:cNvGraphicFramePr>
          <p:nvPr>
            <p:extLst>
              <p:ext uri="{D42A27DB-BD31-4B8C-83A1-F6EECF244321}">
                <p14:modId xmlns:p14="http://schemas.microsoft.com/office/powerpoint/2010/main" val="4285642954"/>
              </p:ext>
            </p:extLst>
          </p:nvPr>
        </p:nvGraphicFramePr>
        <p:xfrm>
          <a:off x="8386024" y="2232927"/>
          <a:ext cx="3374622" cy="1920240"/>
        </p:xfrm>
        <a:graphic>
          <a:graphicData uri="http://schemas.openxmlformats.org/drawingml/2006/table">
            <a:tbl>
              <a:tblPr firstRow="1" bandRow="1">
                <a:tableStyleId>{93296810-A885-4BE3-A3E7-6D5BEEA58F35}</a:tableStyleId>
              </a:tblPr>
              <a:tblGrid>
                <a:gridCol w="970788">
                  <a:extLst>
                    <a:ext uri="{9D8B030D-6E8A-4147-A177-3AD203B41FA5}">
                      <a16:colId xmlns:a16="http://schemas.microsoft.com/office/drawing/2014/main" val="3407894669"/>
                    </a:ext>
                  </a:extLst>
                </a:gridCol>
                <a:gridCol w="1201917">
                  <a:extLst>
                    <a:ext uri="{9D8B030D-6E8A-4147-A177-3AD203B41FA5}">
                      <a16:colId xmlns:a16="http://schemas.microsoft.com/office/drawing/2014/main" val="1463627651"/>
                    </a:ext>
                  </a:extLst>
                </a:gridCol>
                <a:gridCol w="1201917">
                  <a:extLst>
                    <a:ext uri="{9D8B030D-6E8A-4147-A177-3AD203B41FA5}">
                      <a16:colId xmlns:a16="http://schemas.microsoft.com/office/drawing/2014/main" val="3682722432"/>
                    </a:ext>
                  </a:extLst>
                </a:gridCol>
              </a:tblGrid>
              <a:tr h="236465">
                <a:tc>
                  <a:txBody>
                    <a:bodyPr/>
                    <a:lstStyle/>
                    <a:p>
                      <a:r>
                        <a:rPr lang="en-US" sz="1600" dirty="0">
                          <a:latin typeface="Calibri" panose="020F0502020204030204" pitchFamily="34" charset="0"/>
                          <a:cs typeface="Calibri" panose="020F0502020204030204" pitchFamily="34" charset="0"/>
                        </a:rPr>
                        <a:t>rPFS, mos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latin typeface="Calibri" panose="020F0502020204030204" pitchFamily="34" charset="0"/>
                          <a:cs typeface="Calibri" panose="020F0502020204030204" pitchFamily="34" charset="0"/>
                        </a:rPr>
                        <a:t>Cediranib + Olaparib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latin typeface="Calibri" panose="020F0502020204030204" pitchFamily="34" charset="0"/>
                          <a:cs typeface="Calibri" panose="020F0502020204030204" pitchFamily="34" charset="0"/>
                        </a:rPr>
                        <a:t>Olaparib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685586450"/>
                  </a:ext>
                </a:extLst>
              </a:tr>
              <a:tr h="135123">
                <a:tc>
                  <a:txBody>
                    <a:bodyPr/>
                    <a:lstStyle/>
                    <a:p>
                      <a:r>
                        <a:rPr lang="en-US" sz="1600" i="1" dirty="0">
                          <a:solidFill>
                            <a:schemeClr val="bg1"/>
                          </a:solidFill>
                          <a:latin typeface="Calibri" panose="020F0502020204030204" pitchFamily="34" charset="0"/>
                          <a:cs typeface="Calibri" panose="020F0502020204030204" pitchFamily="34" charset="0"/>
                        </a:rPr>
                        <a:t>BRCA2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15.4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11.3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47745992"/>
                  </a:ext>
                </a:extLst>
              </a:tr>
              <a:tr h="135123">
                <a:tc>
                  <a:txBody>
                    <a:bodyPr/>
                    <a:lstStyle/>
                    <a:p>
                      <a:r>
                        <a:rPr lang="en-US" sz="1600" i="1" dirty="0">
                          <a:solidFill>
                            <a:schemeClr val="bg1"/>
                          </a:solidFill>
                          <a:latin typeface="Calibri" panose="020F0502020204030204" pitchFamily="34" charset="0"/>
                          <a:cs typeface="Calibri" panose="020F0502020204030204" pitchFamily="34" charset="0"/>
                        </a:rPr>
                        <a:t>CDK12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83304686"/>
                  </a:ext>
                </a:extLst>
              </a:tr>
              <a:tr h="135123">
                <a:tc>
                  <a:txBody>
                    <a:bodyPr/>
                    <a:lstStyle/>
                    <a:p>
                      <a:r>
                        <a:rPr lang="en-US" sz="1600" i="1" dirty="0">
                          <a:solidFill>
                            <a:schemeClr val="bg1"/>
                          </a:solidFill>
                          <a:latin typeface="Calibri" panose="020F0502020204030204" pitchFamily="34" charset="0"/>
                          <a:cs typeface="Calibri" panose="020F0502020204030204" pitchFamily="34" charset="0"/>
                        </a:rPr>
                        <a:t>ATM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11.2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94512544"/>
                  </a:ext>
                </a:extLst>
              </a:tr>
              <a:tr h="135123">
                <a:tc>
                  <a:txBody>
                    <a:bodyPr/>
                    <a:lstStyle/>
                    <a:p>
                      <a:r>
                        <a:rPr lang="en-US" sz="1600" dirty="0">
                          <a:solidFill>
                            <a:schemeClr val="bg1"/>
                          </a:solidFill>
                          <a:latin typeface="Calibri" panose="020F0502020204030204" pitchFamily="34" charset="0"/>
                          <a:cs typeface="Calibri" panose="020F0502020204030204" pitchFamily="34" charset="0"/>
                        </a:rPr>
                        <a:t>Other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23.6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51959132"/>
                  </a:ext>
                </a:extLst>
              </a:tr>
            </a:tbl>
          </a:graphicData>
        </a:graphic>
      </p:graphicFrame>
      <p:graphicFrame>
        <p:nvGraphicFramePr>
          <p:cNvPr id="82" name="Table 12">
            <a:extLst>
              <a:ext uri="{FF2B5EF4-FFF2-40B4-BE49-F238E27FC236}">
                <a16:creationId xmlns:a16="http://schemas.microsoft.com/office/drawing/2014/main" id="{153D754A-3DF7-4477-B091-7E5B4FE417F2}"/>
              </a:ext>
            </a:extLst>
          </p:cNvPr>
          <p:cNvGraphicFramePr>
            <a:graphicFrameLocks noGrp="1"/>
          </p:cNvGraphicFramePr>
          <p:nvPr>
            <p:extLst>
              <p:ext uri="{D42A27DB-BD31-4B8C-83A1-F6EECF244321}">
                <p14:modId xmlns:p14="http://schemas.microsoft.com/office/powerpoint/2010/main" val="3046119195"/>
              </p:ext>
            </p:extLst>
          </p:nvPr>
        </p:nvGraphicFramePr>
        <p:xfrm>
          <a:off x="525245" y="4883440"/>
          <a:ext cx="3622386" cy="1524000"/>
        </p:xfrm>
        <a:graphic>
          <a:graphicData uri="http://schemas.openxmlformats.org/drawingml/2006/table">
            <a:tbl>
              <a:tblPr firstRow="1" bandRow="1">
                <a:tableStyleId>{93296810-A885-4BE3-A3E7-6D5BEEA58F35}</a:tableStyleId>
              </a:tblPr>
              <a:tblGrid>
                <a:gridCol w="1423680">
                  <a:extLst>
                    <a:ext uri="{9D8B030D-6E8A-4147-A177-3AD203B41FA5}">
                      <a16:colId xmlns:a16="http://schemas.microsoft.com/office/drawing/2014/main" val="3407894669"/>
                    </a:ext>
                  </a:extLst>
                </a:gridCol>
                <a:gridCol w="1255200">
                  <a:extLst>
                    <a:ext uri="{9D8B030D-6E8A-4147-A177-3AD203B41FA5}">
                      <a16:colId xmlns:a16="http://schemas.microsoft.com/office/drawing/2014/main" val="1599138234"/>
                    </a:ext>
                  </a:extLst>
                </a:gridCol>
                <a:gridCol w="943506">
                  <a:extLst>
                    <a:ext uri="{9D8B030D-6E8A-4147-A177-3AD203B41FA5}">
                      <a16:colId xmlns:a16="http://schemas.microsoft.com/office/drawing/2014/main" val="1463627651"/>
                    </a:ext>
                  </a:extLst>
                </a:gridCol>
              </a:tblGrid>
              <a:tr h="0">
                <a:tc>
                  <a:txBody>
                    <a:bodyPr/>
                    <a:lstStyle/>
                    <a:p>
                      <a:r>
                        <a:rPr lang="en-US" sz="1400" b="1" dirty="0">
                          <a:solidFill>
                            <a:schemeClr val="tx1"/>
                          </a:solidFill>
                          <a:latin typeface="Calibri" panose="020F0502020204030204" pitchFamily="34" charset="0"/>
                          <a:cs typeface="Calibri" panose="020F0502020204030204" pitchFamily="34" charset="0"/>
                        </a:rPr>
                        <a:t>HRD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1400" b="1" dirty="0">
                          <a:solidFill>
                            <a:schemeClr val="tx1"/>
                          </a:solidFill>
                          <a:latin typeface="Calibri" panose="020F0502020204030204" pitchFamily="34" charset="0"/>
                          <a:cs typeface="Calibri" panose="020F0502020204030204" pitchFamily="34" charset="0"/>
                        </a:rPr>
                        <a:t>C + Ola</a:t>
                      </a:r>
                    </a:p>
                  </a:txBody>
                  <a:tcPr anchor="ctr">
                    <a:lnL w="12700" cmpd="sng">
                      <a:noFill/>
                    </a:lnL>
                    <a:lnR w="12700" cmpd="sng">
                      <a:noFill/>
                    </a:lnR>
                    <a:lnT w="28575"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1400" b="1" dirty="0">
                          <a:solidFill>
                            <a:schemeClr val="tx1"/>
                          </a:solidFill>
                          <a:latin typeface="Calibri" panose="020F0502020204030204" pitchFamily="34" charset="0"/>
                          <a:cs typeface="Calibri" panose="020F0502020204030204" pitchFamily="34" charset="0"/>
                        </a:rPr>
                        <a:t>Ola</a:t>
                      </a:r>
                    </a:p>
                  </a:txBody>
                  <a:tcPr anchor="ctr">
                    <a:lnL w="12700" cmpd="sng">
                      <a:noFill/>
                    </a:lnL>
                    <a:lnR w="12700" cmpd="sng">
                      <a:noFill/>
                    </a:lnR>
                    <a:lnT w="28575"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685586450"/>
                  </a:ext>
                </a:extLst>
              </a:tr>
              <a:tr h="0">
                <a:tc>
                  <a:txBody>
                    <a:bodyPr/>
                    <a:lstStyle/>
                    <a:p>
                      <a:r>
                        <a:rPr lang="en-US" sz="1400" dirty="0">
                          <a:solidFill>
                            <a:sysClr val="windowText" lastClr="000000"/>
                          </a:solidFill>
                          <a:latin typeface="Calibri" panose="020F0502020204030204" pitchFamily="34" charset="0"/>
                          <a:cs typeface="Calibri" panose="020F0502020204030204" pitchFamily="34" charset="0"/>
                        </a:rPr>
                        <a:t>PFS event, 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11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11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54273340"/>
                  </a:ext>
                </a:extLst>
              </a:tr>
              <a:tr h="0">
                <a:tc>
                  <a:txBody>
                    <a:bodyPr/>
                    <a:lstStyle/>
                    <a:p>
                      <a:r>
                        <a:rPr lang="en-US" sz="1400" dirty="0">
                          <a:solidFill>
                            <a:sysClr val="windowText" lastClr="000000"/>
                          </a:solidFill>
                          <a:latin typeface="Calibri" panose="020F0502020204030204" pitchFamily="34" charset="0"/>
                          <a:cs typeface="Calibri" panose="020F0502020204030204" pitchFamily="34" charset="0"/>
                        </a:rPr>
                        <a:t>Median PFS, mos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10.63</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3.83</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0369389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ysClr val="windowText" lastClr="000000"/>
                          </a:solidFill>
                          <a:latin typeface="Calibri" panose="020F0502020204030204" pitchFamily="34" charset="0"/>
                          <a:cs typeface="Calibri" panose="020F0502020204030204" pitchFamily="34" charset="0"/>
                        </a:rPr>
                        <a:t>HR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gridSpan="2">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0.640 (0.272-1.504)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hMerge="1">
                  <a:txBody>
                    <a:bodyPr/>
                    <a:lstStyle/>
                    <a:p>
                      <a:pPr algn="ctr"/>
                      <a:endParaRPr lang="en-US" sz="1800" dirty="0">
                        <a:solidFill>
                          <a:sysClr val="windowText" lastClr="000000"/>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66598920"/>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i="1" dirty="0">
                          <a:solidFill>
                            <a:sysClr val="windowText" lastClr="000000"/>
                          </a:solidFill>
                          <a:latin typeface="Calibri" panose="020F0502020204030204" pitchFamily="34" charset="0"/>
                          <a:cs typeface="Calibri" panose="020F0502020204030204" pitchFamily="34" charset="0"/>
                        </a:rPr>
                        <a:t>P </a:t>
                      </a:r>
                      <a:r>
                        <a:rPr lang="en-US" sz="1400" dirty="0">
                          <a:solidFill>
                            <a:sysClr val="windowText" lastClr="000000"/>
                          </a:solidFill>
                          <a:latin typeface="Calibri" panose="020F0502020204030204" pitchFamily="34" charset="0"/>
                          <a:cs typeface="Calibri" panose="020F0502020204030204" pitchFamily="34" charset="0"/>
                        </a:rPr>
                        <a:t>value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.3063</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800" dirty="0">
                        <a:solidFill>
                          <a:sysClr val="windowText" lastClr="000000"/>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37177536"/>
                  </a:ext>
                </a:extLst>
              </a:tr>
            </a:tbl>
          </a:graphicData>
        </a:graphic>
      </p:graphicFrame>
      <p:graphicFrame>
        <p:nvGraphicFramePr>
          <p:cNvPr id="83" name="Table 12">
            <a:extLst>
              <a:ext uri="{FF2B5EF4-FFF2-40B4-BE49-F238E27FC236}">
                <a16:creationId xmlns:a16="http://schemas.microsoft.com/office/drawing/2014/main" id="{6DB874F3-0BC4-42C1-920C-F91B061AECFE}"/>
              </a:ext>
            </a:extLst>
          </p:cNvPr>
          <p:cNvGraphicFramePr>
            <a:graphicFrameLocks noGrp="1"/>
          </p:cNvGraphicFramePr>
          <p:nvPr>
            <p:extLst>
              <p:ext uri="{D42A27DB-BD31-4B8C-83A1-F6EECF244321}">
                <p14:modId xmlns:p14="http://schemas.microsoft.com/office/powerpoint/2010/main" val="2182381590"/>
              </p:ext>
            </p:extLst>
          </p:nvPr>
        </p:nvGraphicFramePr>
        <p:xfrm>
          <a:off x="4706425" y="4883440"/>
          <a:ext cx="3622386" cy="1524000"/>
        </p:xfrm>
        <a:graphic>
          <a:graphicData uri="http://schemas.openxmlformats.org/drawingml/2006/table">
            <a:tbl>
              <a:tblPr firstRow="1" bandRow="1">
                <a:tableStyleId>{93296810-A885-4BE3-A3E7-6D5BEEA58F35}</a:tableStyleId>
              </a:tblPr>
              <a:tblGrid>
                <a:gridCol w="1423680">
                  <a:extLst>
                    <a:ext uri="{9D8B030D-6E8A-4147-A177-3AD203B41FA5}">
                      <a16:colId xmlns:a16="http://schemas.microsoft.com/office/drawing/2014/main" val="3407894669"/>
                    </a:ext>
                  </a:extLst>
                </a:gridCol>
                <a:gridCol w="1255200">
                  <a:extLst>
                    <a:ext uri="{9D8B030D-6E8A-4147-A177-3AD203B41FA5}">
                      <a16:colId xmlns:a16="http://schemas.microsoft.com/office/drawing/2014/main" val="1599138234"/>
                    </a:ext>
                  </a:extLst>
                </a:gridCol>
                <a:gridCol w="943506">
                  <a:extLst>
                    <a:ext uri="{9D8B030D-6E8A-4147-A177-3AD203B41FA5}">
                      <a16:colId xmlns:a16="http://schemas.microsoft.com/office/drawing/2014/main" val="1463627651"/>
                    </a:ext>
                  </a:extLst>
                </a:gridCol>
              </a:tblGrid>
              <a:tr h="0">
                <a:tc>
                  <a:txBody>
                    <a:bodyPr/>
                    <a:lstStyle/>
                    <a:p>
                      <a:r>
                        <a:rPr lang="en-US" sz="1400" b="1" dirty="0">
                          <a:solidFill>
                            <a:schemeClr val="tx1"/>
                          </a:solidFill>
                          <a:latin typeface="Calibri" panose="020F0502020204030204" pitchFamily="34" charset="0"/>
                          <a:cs typeface="Calibri" panose="020F0502020204030204" pitchFamily="34" charset="0"/>
                        </a:rPr>
                        <a:t>HRP</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1400" b="1" dirty="0">
                          <a:solidFill>
                            <a:schemeClr val="tx1"/>
                          </a:solidFill>
                          <a:latin typeface="Calibri" panose="020F0502020204030204" pitchFamily="34" charset="0"/>
                          <a:cs typeface="Calibri" panose="020F0502020204030204" pitchFamily="34" charset="0"/>
                        </a:rPr>
                        <a:t>C + Ola</a:t>
                      </a:r>
                    </a:p>
                  </a:txBody>
                  <a:tcPr anchor="ctr">
                    <a:lnL w="12700" cmpd="sng">
                      <a:noFill/>
                    </a:lnL>
                    <a:lnR w="12700" cmpd="sng">
                      <a:noFill/>
                    </a:lnR>
                    <a:lnT w="28575"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1400" b="1" dirty="0">
                          <a:solidFill>
                            <a:schemeClr val="tx1"/>
                          </a:solidFill>
                          <a:latin typeface="Calibri" panose="020F0502020204030204" pitchFamily="34" charset="0"/>
                          <a:cs typeface="Calibri" panose="020F0502020204030204" pitchFamily="34" charset="0"/>
                        </a:rPr>
                        <a:t>Ola</a:t>
                      </a:r>
                    </a:p>
                  </a:txBody>
                  <a:tcPr anchor="ctr">
                    <a:lnL w="12700" cmpd="sng">
                      <a:noFill/>
                    </a:lnL>
                    <a:lnR w="12700" cmpd="sng">
                      <a:noFill/>
                    </a:lnR>
                    <a:lnT w="28575"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685586450"/>
                  </a:ext>
                </a:extLst>
              </a:tr>
              <a:tr h="0">
                <a:tc>
                  <a:txBody>
                    <a:bodyPr/>
                    <a:lstStyle/>
                    <a:p>
                      <a:r>
                        <a:rPr lang="en-US" sz="1400" dirty="0">
                          <a:solidFill>
                            <a:sysClr val="windowText" lastClr="000000"/>
                          </a:solidFill>
                          <a:latin typeface="Calibri" panose="020F0502020204030204" pitchFamily="34" charset="0"/>
                          <a:cs typeface="Calibri" panose="020F0502020204030204" pitchFamily="34" charset="0"/>
                        </a:rPr>
                        <a:t>PFS event, 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22</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29</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54273340"/>
                  </a:ext>
                </a:extLst>
              </a:tr>
              <a:tr h="0">
                <a:tc>
                  <a:txBody>
                    <a:bodyPr/>
                    <a:lstStyle/>
                    <a:p>
                      <a:r>
                        <a:rPr lang="en-US" sz="1400" dirty="0">
                          <a:solidFill>
                            <a:sysClr val="windowText" lastClr="000000"/>
                          </a:solidFill>
                          <a:latin typeface="Calibri" panose="020F0502020204030204" pitchFamily="34" charset="0"/>
                          <a:cs typeface="Calibri" panose="020F0502020204030204" pitchFamily="34" charset="0"/>
                        </a:rPr>
                        <a:t>Median PFS, mos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5.37</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4.03</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0369389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ysClr val="windowText" lastClr="000000"/>
                          </a:solidFill>
                          <a:latin typeface="Calibri" panose="020F0502020204030204" pitchFamily="34" charset="0"/>
                          <a:cs typeface="Calibri" panose="020F0502020204030204" pitchFamily="34" charset="0"/>
                        </a:rPr>
                        <a:t>HR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gridSpan="2">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0.814 (0.462-1.436)</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hMerge="1">
                  <a:txBody>
                    <a:bodyPr/>
                    <a:lstStyle/>
                    <a:p>
                      <a:pPr algn="ctr"/>
                      <a:endParaRPr lang="en-US" sz="1800" dirty="0">
                        <a:solidFill>
                          <a:sysClr val="windowText" lastClr="000000"/>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66598920"/>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i="1" dirty="0">
                          <a:solidFill>
                            <a:sysClr val="windowText" lastClr="000000"/>
                          </a:solidFill>
                          <a:latin typeface="Calibri" panose="020F0502020204030204" pitchFamily="34" charset="0"/>
                          <a:cs typeface="Calibri" panose="020F0502020204030204" pitchFamily="34" charset="0"/>
                        </a:rPr>
                        <a:t>P </a:t>
                      </a:r>
                      <a:r>
                        <a:rPr lang="en-US" sz="1400" dirty="0">
                          <a:solidFill>
                            <a:sysClr val="windowText" lastClr="000000"/>
                          </a:solidFill>
                          <a:latin typeface="Calibri" panose="020F0502020204030204" pitchFamily="34" charset="0"/>
                          <a:cs typeface="Calibri" panose="020F0502020204030204" pitchFamily="34" charset="0"/>
                        </a:rPr>
                        <a:t>value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sz="1400" dirty="0">
                          <a:solidFill>
                            <a:sysClr val="windowText" lastClr="000000"/>
                          </a:solidFill>
                          <a:latin typeface="Calibri" panose="020F0502020204030204" pitchFamily="34" charset="0"/>
                          <a:cs typeface="Calibri" panose="020F0502020204030204" pitchFamily="34" charset="0"/>
                        </a:rPr>
                        <a:t>.4781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800" dirty="0">
                        <a:solidFill>
                          <a:sysClr val="windowText" lastClr="000000"/>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37177536"/>
                  </a:ext>
                </a:extLst>
              </a:tr>
            </a:tbl>
          </a:graphicData>
        </a:graphic>
      </p:graphicFrame>
      <p:grpSp>
        <p:nvGrpSpPr>
          <p:cNvPr id="111" name="Group 110">
            <a:extLst>
              <a:ext uri="{FF2B5EF4-FFF2-40B4-BE49-F238E27FC236}">
                <a16:creationId xmlns:a16="http://schemas.microsoft.com/office/drawing/2014/main" id="{E71C3740-83CA-4EA2-AC1A-8767B3854CA0}"/>
              </a:ext>
            </a:extLst>
          </p:cNvPr>
          <p:cNvGrpSpPr/>
          <p:nvPr/>
        </p:nvGrpSpPr>
        <p:grpSpPr>
          <a:xfrm>
            <a:off x="4516328" y="1509725"/>
            <a:ext cx="4135939" cy="3428921"/>
            <a:chOff x="4506496" y="1509725"/>
            <a:chExt cx="4135939" cy="3428921"/>
          </a:xfrm>
        </p:grpSpPr>
        <p:sp>
          <p:nvSpPr>
            <p:cNvPr id="113" name="TextBox 112">
              <a:extLst>
                <a:ext uri="{FF2B5EF4-FFF2-40B4-BE49-F238E27FC236}">
                  <a16:creationId xmlns:a16="http://schemas.microsoft.com/office/drawing/2014/main" id="{A76380B5-A0E8-42AC-9FA1-8A6BF40F4047}"/>
                </a:ext>
              </a:extLst>
            </p:cNvPr>
            <p:cNvSpPr txBox="1"/>
            <p:nvPr/>
          </p:nvSpPr>
          <p:spPr bwMode="auto">
            <a:xfrm>
              <a:off x="5343805" y="3933818"/>
              <a:ext cx="849913" cy="338554"/>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.476</a:t>
              </a:r>
            </a:p>
          </p:txBody>
        </p:sp>
        <p:cxnSp>
          <p:nvCxnSpPr>
            <p:cNvPr id="114" name="Straight Connector 113">
              <a:extLst>
                <a:ext uri="{FF2B5EF4-FFF2-40B4-BE49-F238E27FC236}">
                  <a16:creationId xmlns:a16="http://schemas.microsoft.com/office/drawing/2014/main" id="{C3FF7CA0-EDBA-4B28-978A-00AF78D630FA}"/>
                </a:ext>
              </a:extLst>
            </p:cNvPr>
            <p:cNvCxnSpPr>
              <a:cxnSpLocks/>
            </p:cNvCxnSpPr>
            <p:nvPr/>
          </p:nvCxnSpPr>
          <p:spPr bwMode="auto">
            <a:xfrm>
              <a:off x="5204346" y="4336113"/>
              <a:ext cx="2730731"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8F0646CD-23DE-4180-95C1-E49562911C17}"/>
                </a:ext>
              </a:extLst>
            </p:cNvPr>
            <p:cNvCxnSpPr>
              <a:cxnSpLocks/>
            </p:cNvCxnSpPr>
            <p:nvPr/>
          </p:nvCxnSpPr>
          <p:spPr bwMode="auto">
            <a:xfrm flipV="1">
              <a:off x="5273762" y="1807043"/>
              <a:ext cx="0" cy="2523744"/>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B4B2E688-5A63-4A48-9122-E1A54FA45404}"/>
                </a:ext>
              </a:extLst>
            </p:cNvPr>
            <p:cNvCxnSpPr>
              <a:cxnSpLocks/>
            </p:cNvCxnSpPr>
            <p:nvPr/>
          </p:nvCxnSpPr>
          <p:spPr bwMode="auto">
            <a:xfrm flipH="1">
              <a:off x="5199299" y="18213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D65427D2-E855-4CA4-8D64-3975D6488262}"/>
                </a:ext>
              </a:extLst>
            </p:cNvPr>
            <p:cNvCxnSpPr>
              <a:cxnSpLocks/>
            </p:cNvCxnSpPr>
            <p:nvPr/>
          </p:nvCxnSpPr>
          <p:spPr bwMode="auto">
            <a:xfrm flipH="1">
              <a:off x="5199299" y="23242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561EAAB7-B346-4042-A2EF-9CD03D09B6A7}"/>
                </a:ext>
              </a:extLst>
            </p:cNvPr>
            <p:cNvCxnSpPr>
              <a:cxnSpLocks/>
            </p:cNvCxnSpPr>
            <p:nvPr/>
          </p:nvCxnSpPr>
          <p:spPr bwMode="auto">
            <a:xfrm flipH="1">
              <a:off x="5199299" y="282724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F918E588-2E22-494B-8195-C4B605428AD2}"/>
                </a:ext>
              </a:extLst>
            </p:cNvPr>
            <p:cNvCxnSpPr>
              <a:cxnSpLocks/>
            </p:cNvCxnSpPr>
            <p:nvPr/>
          </p:nvCxnSpPr>
          <p:spPr bwMode="auto">
            <a:xfrm flipH="1">
              <a:off x="5199299" y="33302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6BAB63ED-334A-43C1-B821-C0DAD4239715}"/>
                </a:ext>
              </a:extLst>
            </p:cNvPr>
            <p:cNvCxnSpPr>
              <a:cxnSpLocks/>
            </p:cNvCxnSpPr>
            <p:nvPr/>
          </p:nvCxnSpPr>
          <p:spPr bwMode="auto">
            <a:xfrm flipH="1">
              <a:off x="5199299" y="38331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B60A83D0-F94B-43D5-BD80-6A49A2E197C7}"/>
                </a:ext>
              </a:extLst>
            </p:cNvPr>
            <p:cNvCxnSpPr>
              <a:cxnSpLocks/>
            </p:cNvCxnSpPr>
            <p:nvPr/>
          </p:nvCxnSpPr>
          <p:spPr bwMode="auto">
            <a:xfrm flipH="1">
              <a:off x="5199299" y="433611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50DAFE93-DB4A-4A60-9641-BA1E2CC32621}"/>
                </a:ext>
              </a:extLst>
            </p:cNvPr>
            <p:cNvCxnSpPr>
              <a:cxnSpLocks/>
            </p:cNvCxnSpPr>
            <p:nvPr/>
          </p:nvCxnSpPr>
          <p:spPr bwMode="auto">
            <a:xfrm>
              <a:off x="5273762" y="43361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2A796CC0-27E2-4221-BE21-FC0F2A2DD1DF}"/>
                </a:ext>
              </a:extLst>
            </p:cNvPr>
            <p:cNvCxnSpPr>
              <a:cxnSpLocks/>
            </p:cNvCxnSpPr>
            <p:nvPr/>
          </p:nvCxnSpPr>
          <p:spPr bwMode="auto">
            <a:xfrm>
              <a:off x="5898269" y="43361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5FBC739C-0125-4C72-A462-CE2ACDED9A6A}"/>
                </a:ext>
              </a:extLst>
            </p:cNvPr>
            <p:cNvCxnSpPr>
              <a:cxnSpLocks/>
            </p:cNvCxnSpPr>
            <p:nvPr/>
          </p:nvCxnSpPr>
          <p:spPr bwMode="auto">
            <a:xfrm>
              <a:off x="6522776" y="43361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7C3EE9C0-D1CC-4B5C-8476-A8F12688F190}"/>
                </a:ext>
              </a:extLst>
            </p:cNvPr>
            <p:cNvCxnSpPr>
              <a:cxnSpLocks/>
            </p:cNvCxnSpPr>
            <p:nvPr/>
          </p:nvCxnSpPr>
          <p:spPr bwMode="auto">
            <a:xfrm>
              <a:off x="7147283" y="43361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198D7FB3-1046-41CF-8769-9120C77A72B5}"/>
                </a:ext>
              </a:extLst>
            </p:cNvPr>
            <p:cNvCxnSpPr>
              <a:cxnSpLocks/>
            </p:cNvCxnSpPr>
            <p:nvPr/>
          </p:nvCxnSpPr>
          <p:spPr bwMode="auto">
            <a:xfrm>
              <a:off x="7771791" y="4336112"/>
              <a:ext cx="0" cy="64008"/>
            </a:xfrm>
            <a:prstGeom prst="line">
              <a:avLst/>
            </a:prstGeom>
            <a:noFill/>
            <a:ln w="28575" cap="flat" cmpd="sng" algn="ctr">
              <a:solidFill>
                <a:schemeClr val="bg1"/>
              </a:solidFill>
              <a:prstDash val="solid"/>
              <a:round/>
              <a:headEnd type="none" w="med" len="med"/>
              <a:tailEnd type="none" w="med" len="med"/>
            </a:ln>
            <a:effectLst/>
          </p:spPr>
        </p:cxnSp>
        <p:sp>
          <p:nvSpPr>
            <p:cNvPr id="144" name="TextBox 143">
              <a:extLst>
                <a:ext uri="{FF2B5EF4-FFF2-40B4-BE49-F238E27FC236}">
                  <a16:creationId xmlns:a16="http://schemas.microsoft.com/office/drawing/2014/main" id="{FDF84FE0-0E9B-4711-AEC6-61950EA8E769}"/>
                </a:ext>
              </a:extLst>
            </p:cNvPr>
            <p:cNvSpPr txBox="1"/>
            <p:nvPr/>
          </p:nvSpPr>
          <p:spPr bwMode="auto">
            <a:xfrm>
              <a:off x="5065245" y="4371988"/>
              <a:ext cx="448869"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45" name="TextBox 144">
              <a:extLst>
                <a:ext uri="{FF2B5EF4-FFF2-40B4-BE49-F238E27FC236}">
                  <a16:creationId xmlns:a16="http://schemas.microsoft.com/office/drawing/2014/main" id="{72AEC8EC-66B7-42CA-A80B-92B6F3999376}"/>
                </a:ext>
              </a:extLst>
            </p:cNvPr>
            <p:cNvSpPr txBox="1"/>
            <p:nvPr/>
          </p:nvSpPr>
          <p:spPr bwMode="auto">
            <a:xfrm>
              <a:off x="5687840" y="4371988"/>
              <a:ext cx="448869"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146" name="TextBox 145">
              <a:extLst>
                <a:ext uri="{FF2B5EF4-FFF2-40B4-BE49-F238E27FC236}">
                  <a16:creationId xmlns:a16="http://schemas.microsoft.com/office/drawing/2014/main" id="{129C7BE2-20E2-4164-A32A-E608FBE4AB84}"/>
                </a:ext>
              </a:extLst>
            </p:cNvPr>
            <p:cNvSpPr txBox="1"/>
            <p:nvPr/>
          </p:nvSpPr>
          <p:spPr bwMode="auto">
            <a:xfrm>
              <a:off x="6310435" y="4371988"/>
              <a:ext cx="448869"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47" name="TextBox 146">
              <a:extLst>
                <a:ext uri="{FF2B5EF4-FFF2-40B4-BE49-F238E27FC236}">
                  <a16:creationId xmlns:a16="http://schemas.microsoft.com/office/drawing/2014/main" id="{E2FB7F24-F931-4653-93BE-F8409856CA41}"/>
                </a:ext>
              </a:extLst>
            </p:cNvPr>
            <p:cNvSpPr txBox="1"/>
            <p:nvPr/>
          </p:nvSpPr>
          <p:spPr bwMode="auto">
            <a:xfrm>
              <a:off x="6933030" y="4371988"/>
              <a:ext cx="448869"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148" name="TextBox 147">
              <a:extLst>
                <a:ext uri="{FF2B5EF4-FFF2-40B4-BE49-F238E27FC236}">
                  <a16:creationId xmlns:a16="http://schemas.microsoft.com/office/drawing/2014/main" id="{46D9825D-D334-4F6D-9D2D-0EEBC958258B}"/>
                </a:ext>
              </a:extLst>
            </p:cNvPr>
            <p:cNvSpPr txBox="1"/>
            <p:nvPr/>
          </p:nvSpPr>
          <p:spPr bwMode="auto">
            <a:xfrm>
              <a:off x="7555624" y="4371988"/>
              <a:ext cx="448869"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49" name="TextBox 148">
              <a:extLst>
                <a:ext uri="{FF2B5EF4-FFF2-40B4-BE49-F238E27FC236}">
                  <a16:creationId xmlns:a16="http://schemas.microsoft.com/office/drawing/2014/main" id="{0BE4AE1C-E04E-428F-814D-09D6AC972486}"/>
                </a:ext>
              </a:extLst>
            </p:cNvPr>
            <p:cNvSpPr txBox="1"/>
            <p:nvPr/>
          </p:nvSpPr>
          <p:spPr bwMode="auto">
            <a:xfrm>
              <a:off x="4725573" y="1660177"/>
              <a:ext cx="531075" cy="338554"/>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50" name="TextBox 149">
              <a:extLst>
                <a:ext uri="{FF2B5EF4-FFF2-40B4-BE49-F238E27FC236}">
                  <a16:creationId xmlns:a16="http://schemas.microsoft.com/office/drawing/2014/main" id="{BEEDFBF4-255B-440D-BDE7-49422698161D}"/>
                </a:ext>
              </a:extLst>
            </p:cNvPr>
            <p:cNvSpPr txBox="1"/>
            <p:nvPr/>
          </p:nvSpPr>
          <p:spPr bwMode="auto">
            <a:xfrm>
              <a:off x="4725573" y="2164232"/>
              <a:ext cx="531075" cy="338554"/>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151" name="TextBox 150">
              <a:extLst>
                <a:ext uri="{FF2B5EF4-FFF2-40B4-BE49-F238E27FC236}">
                  <a16:creationId xmlns:a16="http://schemas.microsoft.com/office/drawing/2014/main" id="{979A570F-496F-4AA6-B91D-86B12C319687}"/>
                </a:ext>
              </a:extLst>
            </p:cNvPr>
            <p:cNvSpPr txBox="1"/>
            <p:nvPr/>
          </p:nvSpPr>
          <p:spPr bwMode="auto">
            <a:xfrm>
              <a:off x="4725573" y="2668286"/>
              <a:ext cx="531075" cy="338554"/>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152" name="TextBox 151">
              <a:extLst>
                <a:ext uri="{FF2B5EF4-FFF2-40B4-BE49-F238E27FC236}">
                  <a16:creationId xmlns:a16="http://schemas.microsoft.com/office/drawing/2014/main" id="{D1EA6EB8-B316-44BF-897C-EF1B25779A74}"/>
                </a:ext>
              </a:extLst>
            </p:cNvPr>
            <p:cNvSpPr txBox="1"/>
            <p:nvPr/>
          </p:nvSpPr>
          <p:spPr bwMode="auto">
            <a:xfrm>
              <a:off x="4725573" y="3172341"/>
              <a:ext cx="531075" cy="338554"/>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153" name="TextBox 152">
              <a:extLst>
                <a:ext uri="{FF2B5EF4-FFF2-40B4-BE49-F238E27FC236}">
                  <a16:creationId xmlns:a16="http://schemas.microsoft.com/office/drawing/2014/main" id="{50188592-BBAE-4C70-BBE0-30E99503738D}"/>
                </a:ext>
              </a:extLst>
            </p:cNvPr>
            <p:cNvSpPr txBox="1"/>
            <p:nvPr/>
          </p:nvSpPr>
          <p:spPr bwMode="auto">
            <a:xfrm>
              <a:off x="4725573" y="3676395"/>
              <a:ext cx="531075" cy="338554"/>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154" name="TextBox 153">
              <a:extLst>
                <a:ext uri="{FF2B5EF4-FFF2-40B4-BE49-F238E27FC236}">
                  <a16:creationId xmlns:a16="http://schemas.microsoft.com/office/drawing/2014/main" id="{67F52443-111B-421F-B5C9-6153053FFDCB}"/>
                </a:ext>
              </a:extLst>
            </p:cNvPr>
            <p:cNvSpPr txBox="1"/>
            <p:nvPr/>
          </p:nvSpPr>
          <p:spPr bwMode="auto">
            <a:xfrm>
              <a:off x="4725573" y="4180450"/>
              <a:ext cx="531075" cy="338554"/>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55" name="TextBox 154">
              <a:extLst>
                <a:ext uri="{FF2B5EF4-FFF2-40B4-BE49-F238E27FC236}">
                  <a16:creationId xmlns:a16="http://schemas.microsoft.com/office/drawing/2014/main" id="{5A38D151-75B7-4BAC-AFCA-726BAE150E3E}"/>
                </a:ext>
              </a:extLst>
            </p:cNvPr>
            <p:cNvSpPr txBox="1"/>
            <p:nvPr/>
          </p:nvSpPr>
          <p:spPr bwMode="auto">
            <a:xfrm>
              <a:off x="5273762" y="1509725"/>
              <a:ext cx="24980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Proficient</a:t>
              </a:r>
            </a:p>
          </p:txBody>
        </p:sp>
        <p:cxnSp>
          <p:nvCxnSpPr>
            <p:cNvPr id="156" name="Straight Connector 155">
              <a:extLst>
                <a:ext uri="{FF2B5EF4-FFF2-40B4-BE49-F238E27FC236}">
                  <a16:creationId xmlns:a16="http://schemas.microsoft.com/office/drawing/2014/main" id="{D72D2480-9DC8-449C-B258-DEBD4254333A}"/>
                </a:ext>
              </a:extLst>
            </p:cNvPr>
            <p:cNvCxnSpPr>
              <a:cxnSpLocks/>
            </p:cNvCxnSpPr>
            <p:nvPr/>
          </p:nvCxnSpPr>
          <p:spPr bwMode="auto">
            <a:xfrm flipH="1">
              <a:off x="5878372" y="2035579"/>
              <a:ext cx="218628" cy="0"/>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E43C2A29-5906-467A-B006-65C467F57E20}"/>
                </a:ext>
              </a:extLst>
            </p:cNvPr>
            <p:cNvCxnSpPr>
              <a:cxnSpLocks/>
            </p:cNvCxnSpPr>
            <p:nvPr/>
          </p:nvCxnSpPr>
          <p:spPr bwMode="auto">
            <a:xfrm flipH="1">
              <a:off x="5878372" y="2284998"/>
              <a:ext cx="218628" cy="0"/>
            </a:xfrm>
            <a:prstGeom prst="line">
              <a:avLst/>
            </a:prstGeom>
            <a:noFill/>
            <a:ln w="28575" cap="flat" cmpd="sng" algn="ctr">
              <a:solidFill>
                <a:schemeClr val="accent3"/>
              </a:solidFill>
              <a:prstDash val="solid"/>
              <a:round/>
              <a:headEnd type="none" w="med" len="med"/>
              <a:tailEnd type="none" w="med" len="med"/>
            </a:ln>
            <a:effectLst/>
          </p:spPr>
        </p:cxnSp>
        <p:sp>
          <p:nvSpPr>
            <p:cNvPr id="158" name="TextBox 157">
              <a:extLst>
                <a:ext uri="{FF2B5EF4-FFF2-40B4-BE49-F238E27FC236}">
                  <a16:creationId xmlns:a16="http://schemas.microsoft.com/office/drawing/2014/main" id="{36A2DB46-EAAC-4E18-B1FD-197496B2C444}"/>
                </a:ext>
              </a:extLst>
            </p:cNvPr>
            <p:cNvSpPr txBox="1"/>
            <p:nvPr/>
          </p:nvSpPr>
          <p:spPr bwMode="auto">
            <a:xfrm>
              <a:off x="6048235" y="1854725"/>
              <a:ext cx="2594200" cy="584775"/>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Cediranib + olaparib</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Olaparib</a:t>
              </a:r>
            </a:p>
          </p:txBody>
        </p:sp>
        <p:sp>
          <p:nvSpPr>
            <p:cNvPr id="159" name="Freeform: Shape 158">
              <a:extLst>
                <a:ext uri="{FF2B5EF4-FFF2-40B4-BE49-F238E27FC236}">
                  <a16:creationId xmlns:a16="http://schemas.microsoft.com/office/drawing/2014/main" id="{871BAC27-4BFF-4F88-9E2D-4703998AF082}"/>
                </a:ext>
              </a:extLst>
            </p:cNvPr>
            <p:cNvSpPr/>
            <p:nvPr/>
          </p:nvSpPr>
          <p:spPr bwMode="auto">
            <a:xfrm>
              <a:off x="5276038" y="1824038"/>
              <a:ext cx="2476500" cy="2424112"/>
            </a:xfrm>
            <a:custGeom>
              <a:avLst/>
              <a:gdLst>
                <a:gd name="connsiteX0" fmla="*/ 0 w 2476500"/>
                <a:gd name="connsiteY0" fmla="*/ 0 h 2424112"/>
                <a:gd name="connsiteX1" fmla="*/ 95250 w 2476500"/>
                <a:gd name="connsiteY1" fmla="*/ 0 h 2424112"/>
                <a:gd name="connsiteX2" fmla="*/ 95250 w 2476500"/>
                <a:gd name="connsiteY2" fmla="*/ 100012 h 2424112"/>
                <a:gd name="connsiteX3" fmla="*/ 133350 w 2476500"/>
                <a:gd name="connsiteY3" fmla="*/ 100012 h 2424112"/>
                <a:gd name="connsiteX4" fmla="*/ 133350 w 2476500"/>
                <a:gd name="connsiteY4" fmla="*/ 190500 h 2424112"/>
                <a:gd name="connsiteX5" fmla="*/ 204787 w 2476500"/>
                <a:gd name="connsiteY5" fmla="*/ 190500 h 2424112"/>
                <a:gd name="connsiteX6" fmla="*/ 204787 w 2476500"/>
                <a:gd name="connsiteY6" fmla="*/ 352425 h 2424112"/>
                <a:gd name="connsiteX7" fmla="*/ 219075 w 2476500"/>
                <a:gd name="connsiteY7" fmla="*/ 352425 h 2424112"/>
                <a:gd name="connsiteX8" fmla="*/ 219075 w 2476500"/>
                <a:gd name="connsiteY8" fmla="*/ 404812 h 2424112"/>
                <a:gd name="connsiteX9" fmla="*/ 238125 w 2476500"/>
                <a:gd name="connsiteY9" fmla="*/ 423862 h 2424112"/>
                <a:gd name="connsiteX10" fmla="*/ 238125 w 2476500"/>
                <a:gd name="connsiteY10" fmla="*/ 595312 h 2424112"/>
                <a:gd name="connsiteX11" fmla="*/ 257175 w 2476500"/>
                <a:gd name="connsiteY11" fmla="*/ 595312 h 2424112"/>
                <a:gd name="connsiteX12" fmla="*/ 257175 w 2476500"/>
                <a:gd name="connsiteY12" fmla="*/ 685800 h 2424112"/>
                <a:gd name="connsiteX13" fmla="*/ 352425 w 2476500"/>
                <a:gd name="connsiteY13" fmla="*/ 685800 h 2424112"/>
                <a:gd name="connsiteX14" fmla="*/ 352425 w 2476500"/>
                <a:gd name="connsiteY14" fmla="*/ 781050 h 2424112"/>
                <a:gd name="connsiteX15" fmla="*/ 476250 w 2476500"/>
                <a:gd name="connsiteY15" fmla="*/ 781050 h 2424112"/>
                <a:gd name="connsiteX16" fmla="*/ 476250 w 2476500"/>
                <a:gd name="connsiteY16" fmla="*/ 1119187 h 2424112"/>
                <a:gd name="connsiteX17" fmla="*/ 509587 w 2476500"/>
                <a:gd name="connsiteY17" fmla="*/ 1119187 h 2424112"/>
                <a:gd name="connsiteX18" fmla="*/ 509587 w 2476500"/>
                <a:gd name="connsiteY18" fmla="*/ 1300162 h 2424112"/>
                <a:gd name="connsiteX19" fmla="*/ 552450 w 2476500"/>
                <a:gd name="connsiteY19" fmla="*/ 1300162 h 2424112"/>
                <a:gd name="connsiteX20" fmla="*/ 552450 w 2476500"/>
                <a:gd name="connsiteY20" fmla="*/ 1390650 h 2424112"/>
                <a:gd name="connsiteX21" fmla="*/ 714375 w 2476500"/>
                <a:gd name="connsiteY21" fmla="*/ 1390650 h 2424112"/>
                <a:gd name="connsiteX22" fmla="*/ 714375 w 2476500"/>
                <a:gd name="connsiteY22" fmla="*/ 1476375 h 2424112"/>
                <a:gd name="connsiteX23" fmla="*/ 823912 w 2476500"/>
                <a:gd name="connsiteY23" fmla="*/ 1476375 h 2424112"/>
                <a:gd name="connsiteX24" fmla="*/ 823912 w 2476500"/>
                <a:gd name="connsiteY24" fmla="*/ 1557337 h 2424112"/>
                <a:gd name="connsiteX25" fmla="*/ 966787 w 2476500"/>
                <a:gd name="connsiteY25" fmla="*/ 1557337 h 2424112"/>
                <a:gd name="connsiteX26" fmla="*/ 966787 w 2476500"/>
                <a:gd name="connsiteY26" fmla="*/ 1733550 h 2424112"/>
                <a:gd name="connsiteX27" fmla="*/ 1081087 w 2476500"/>
                <a:gd name="connsiteY27" fmla="*/ 1733550 h 2424112"/>
                <a:gd name="connsiteX28" fmla="*/ 1081087 w 2476500"/>
                <a:gd name="connsiteY28" fmla="*/ 1824037 h 2424112"/>
                <a:gd name="connsiteX29" fmla="*/ 1285875 w 2476500"/>
                <a:gd name="connsiteY29" fmla="*/ 1824037 h 2424112"/>
                <a:gd name="connsiteX30" fmla="*/ 1285875 w 2476500"/>
                <a:gd name="connsiteY30" fmla="*/ 1914525 h 2424112"/>
                <a:gd name="connsiteX31" fmla="*/ 1376362 w 2476500"/>
                <a:gd name="connsiteY31" fmla="*/ 1914525 h 2424112"/>
                <a:gd name="connsiteX32" fmla="*/ 1376362 w 2476500"/>
                <a:gd name="connsiteY32" fmla="*/ 1985962 h 2424112"/>
                <a:gd name="connsiteX33" fmla="*/ 1452562 w 2476500"/>
                <a:gd name="connsiteY33" fmla="*/ 1985962 h 2424112"/>
                <a:gd name="connsiteX34" fmla="*/ 1452562 w 2476500"/>
                <a:gd name="connsiteY34" fmla="*/ 2081212 h 2424112"/>
                <a:gd name="connsiteX35" fmla="*/ 1619250 w 2476500"/>
                <a:gd name="connsiteY35" fmla="*/ 2081212 h 2424112"/>
                <a:gd name="connsiteX36" fmla="*/ 1619250 w 2476500"/>
                <a:gd name="connsiteY36" fmla="*/ 2166937 h 2424112"/>
                <a:gd name="connsiteX37" fmla="*/ 1747837 w 2476500"/>
                <a:gd name="connsiteY37" fmla="*/ 2166937 h 2424112"/>
                <a:gd name="connsiteX38" fmla="*/ 1747837 w 2476500"/>
                <a:gd name="connsiteY38" fmla="*/ 2257425 h 2424112"/>
                <a:gd name="connsiteX39" fmla="*/ 1928812 w 2476500"/>
                <a:gd name="connsiteY39" fmla="*/ 2257425 h 2424112"/>
                <a:gd name="connsiteX40" fmla="*/ 1928812 w 2476500"/>
                <a:gd name="connsiteY40" fmla="*/ 2347912 h 2424112"/>
                <a:gd name="connsiteX41" fmla="*/ 2081212 w 2476500"/>
                <a:gd name="connsiteY41" fmla="*/ 2347912 h 2424112"/>
                <a:gd name="connsiteX42" fmla="*/ 2081212 w 2476500"/>
                <a:gd name="connsiteY42" fmla="*/ 2424112 h 2424112"/>
                <a:gd name="connsiteX43" fmla="*/ 2476500 w 2476500"/>
                <a:gd name="connsiteY43" fmla="*/ 2424112 h 242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476500" h="2424112">
                  <a:moveTo>
                    <a:pt x="0" y="0"/>
                  </a:moveTo>
                  <a:lnTo>
                    <a:pt x="95250" y="0"/>
                  </a:lnTo>
                  <a:lnTo>
                    <a:pt x="95250" y="100012"/>
                  </a:lnTo>
                  <a:lnTo>
                    <a:pt x="133350" y="100012"/>
                  </a:lnTo>
                  <a:lnTo>
                    <a:pt x="133350" y="190500"/>
                  </a:lnTo>
                  <a:lnTo>
                    <a:pt x="204787" y="190500"/>
                  </a:lnTo>
                  <a:lnTo>
                    <a:pt x="204787" y="352425"/>
                  </a:lnTo>
                  <a:lnTo>
                    <a:pt x="219075" y="352425"/>
                  </a:lnTo>
                  <a:lnTo>
                    <a:pt x="219075" y="404812"/>
                  </a:lnTo>
                  <a:lnTo>
                    <a:pt x="238125" y="423862"/>
                  </a:lnTo>
                  <a:lnTo>
                    <a:pt x="238125" y="595312"/>
                  </a:lnTo>
                  <a:lnTo>
                    <a:pt x="257175" y="595312"/>
                  </a:lnTo>
                  <a:lnTo>
                    <a:pt x="257175" y="685800"/>
                  </a:lnTo>
                  <a:lnTo>
                    <a:pt x="352425" y="685800"/>
                  </a:lnTo>
                  <a:lnTo>
                    <a:pt x="352425" y="781050"/>
                  </a:lnTo>
                  <a:lnTo>
                    <a:pt x="476250" y="781050"/>
                  </a:lnTo>
                  <a:lnTo>
                    <a:pt x="476250" y="1119187"/>
                  </a:lnTo>
                  <a:lnTo>
                    <a:pt x="509587" y="1119187"/>
                  </a:lnTo>
                  <a:lnTo>
                    <a:pt x="509587" y="1300162"/>
                  </a:lnTo>
                  <a:lnTo>
                    <a:pt x="552450" y="1300162"/>
                  </a:lnTo>
                  <a:lnTo>
                    <a:pt x="552450" y="1390650"/>
                  </a:lnTo>
                  <a:lnTo>
                    <a:pt x="714375" y="1390650"/>
                  </a:lnTo>
                  <a:lnTo>
                    <a:pt x="714375" y="1476375"/>
                  </a:lnTo>
                  <a:lnTo>
                    <a:pt x="823912" y="1476375"/>
                  </a:lnTo>
                  <a:lnTo>
                    <a:pt x="823912" y="1557337"/>
                  </a:lnTo>
                  <a:lnTo>
                    <a:pt x="966787" y="1557337"/>
                  </a:lnTo>
                  <a:lnTo>
                    <a:pt x="966787" y="1733550"/>
                  </a:lnTo>
                  <a:lnTo>
                    <a:pt x="1081087" y="1733550"/>
                  </a:lnTo>
                  <a:lnTo>
                    <a:pt x="1081087" y="1824037"/>
                  </a:lnTo>
                  <a:lnTo>
                    <a:pt x="1285875" y="1824037"/>
                  </a:lnTo>
                  <a:lnTo>
                    <a:pt x="1285875" y="1914525"/>
                  </a:lnTo>
                  <a:lnTo>
                    <a:pt x="1376362" y="1914525"/>
                  </a:lnTo>
                  <a:lnTo>
                    <a:pt x="1376362" y="1985962"/>
                  </a:lnTo>
                  <a:lnTo>
                    <a:pt x="1452562" y="1985962"/>
                  </a:lnTo>
                  <a:lnTo>
                    <a:pt x="1452562" y="2081212"/>
                  </a:lnTo>
                  <a:lnTo>
                    <a:pt x="1619250" y="2081212"/>
                  </a:lnTo>
                  <a:lnTo>
                    <a:pt x="1619250" y="2166937"/>
                  </a:lnTo>
                  <a:lnTo>
                    <a:pt x="1747837" y="2166937"/>
                  </a:lnTo>
                  <a:lnTo>
                    <a:pt x="1747837" y="2257425"/>
                  </a:lnTo>
                  <a:lnTo>
                    <a:pt x="1928812" y="2257425"/>
                  </a:lnTo>
                  <a:lnTo>
                    <a:pt x="1928812" y="2347912"/>
                  </a:lnTo>
                  <a:lnTo>
                    <a:pt x="2081212" y="2347912"/>
                  </a:lnTo>
                  <a:lnTo>
                    <a:pt x="2081212" y="2424112"/>
                  </a:lnTo>
                  <a:lnTo>
                    <a:pt x="2476500" y="2424112"/>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0" name="Freeform: Shape 159">
              <a:extLst>
                <a:ext uri="{FF2B5EF4-FFF2-40B4-BE49-F238E27FC236}">
                  <a16:creationId xmlns:a16="http://schemas.microsoft.com/office/drawing/2014/main" id="{C3C24329-3D0E-41F6-9D4C-FEF23E6255CC}"/>
                </a:ext>
              </a:extLst>
            </p:cNvPr>
            <p:cNvSpPr/>
            <p:nvPr/>
          </p:nvSpPr>
          <p:spPr bwMode="auto">
            <a:xfrm>
              <a:off x="5276038" y="1809750"/>
              <a:ext cx="2486025" cy="2514600"/>
            </a:xfrm>
            <a:custGeom>
              <a:avLst/>
              <a:gdLst>
                <a:gd name="connsiteX0" fmla="*/ 0 w 2486025"/>
                <a:gd name="connsiteY0" fmla="*/ 0 h 2514600"/>
                <a:gd name="connsiteX1" fmla="*/ 66675 w 2486025"/>
                <a:gd name="connsiteY1" fmla="*/ 0 h 2514600"/>
                <a:gd name="connsiteX2" fmla="*/ 66675 w 2486025"/>
                <a:gd name="connsiteY2" fmla="*/ 123825 h 2514600"/>
                <a:gd name="connsiteX3" fmla="*/ 204787 w 2486025"/>
                <a:gd name="connsiteY3" fmla="*/ 123825 h 2514600"/>
                <a:gd name="connsiteX4" fmla="*/ 204787 w 2486025"/>
                <a:gd name="connsiteY4" fmla="*/ 200025 h 2514600"/>
                <a:gd name="connsiteX5" fmla="*/ 223837 w 2486025"/>
                <a:gd name="connsiteY5" fmla="*/ 200025 h 2514600"/>
                <a:gd name="connsiteX6" fmla="*/ 223837 w 2486025"/>
                <a:gd name="connsiteY6" fmla="*/ 300038 h 2514600"/>
                <a:gd name="connsiteX7" fmla="*/ 223837 w 2486025"/>
                <a:gd name="connsiteY7" fmla="*/ 300038 h 2514600"/>
                <a:gd name="connsiteX8" fmla="*/ 223837 w 2486025"/>
                <a:gd name="connsiteY8" fmla="*/ 533400 h 2514600"/>
                <a:gd name="connsiteX9" fmla="*/ 276225 w 2486025"/>
                <a:gd name="connsiteY9" fmla="*/ 533400 h 2514600"/>
                <a:gd name="connsiteX10" fmla="*/ 276225 w 2486025"/>
                <a:gd name="connsiteY10" fmla="*/ 604838 h 2514600"/>
                <a:gd name="connsiteX11" fmla="*/ 309562 w 2486025"/>
                <a:gd name="connsiteY11" fmla="*/ 604838 h 2514600"/>
                <a:gd name="connsiteX12" fmla="*/ 309562 w 2486025"/>
                <a:gd name="connsiteY12" fmla="*/ 700088 h 2514600"/>
                <a:gd name="connsiteX13" fmla="*/ 447675 w 2486025"/>
                <a:gd name="connsiteY13" fmla="*/ 700088 h 2514600"/>
                <a:gd name="connsiteX14" fmla="*/ 447675 w 2486025"/>
                <a:gd name="connsiteY14" fmla="*/ 919163 h 2514600"/>
                <a:gd name="connsiteX15" fmla="*/ 447675 w 2486025"/>
                <a:gd name="connsiteY15" fmla="*/ 919163 h 2514600"/>
                <a:gd name="connsiteX16" fmla="*/ 481012 w 2486025"/>
                <a:gd name="connsiteY16" fmla="*/ 919163 h 2514600"/>
                <a:gd name="connsiteX17" fmla="*/ 481012 w 2486025"/>
                <a:gd name="connsiteY17" fmla="*/ 1238250 h 2514600"/>
                <a:gd name="connsiteX18" fmla="*/ 685800 w 2486025"/>
                <a:gd name="connsiteY18" fmla="*/ 1238250 h 2514600"/>
                <a:gd name="connsiteX19" fmla="*/ 685800 w 2486025"/>
                <a:gd name="connsiteY19" fmla="*/ 1352550 h 2514600"/>
                <a:gd name="connsiteX20" fmla="*/ 685800 w 2486025"/>
                <a:gd name="connsiteY20" fmla="*/ 1462088 h 2514600"/>
                <a:gd name="connsiteX21" fmla="*/ 714375 w 2486025"/>
                <a:gd name="connsiteY21" fmla="*/ 1462088 h 2514600"/>
                <a:gd name="connsiteX22" fmla="*/ 714375 w 2486025"/>
                <a:gd name="connsiteY22" fmla="*/ 1562100 h 2514600"/>
                <a:gd name="connsiteX23" fmla="*/ 757237 w 2486025"/>
                <a:gd name="connsiteY23" fmla="*/ 1562100 h 2514600"/>
                <a:gd name="connsiteX24" fmla="*/ 757237 w 2486025"/>
                <a:gd name="connsiteY24" fmla="*/ 1681163 h 2514600"/>
                <a:gd name="connsiteX25" fmla="*/ 1266825 w 2486025"/>
                <a:gd name="connsiteY25" fmla="*/ 1681163 h 2514600"/>
                <a:gd name="connsiteX26" fmla="*/ 1266825 w 2486025"/>
                <a:gd name="connsiteY26" fmla="*/ 1800225 h 2514600"/>
                <a:gd name="connsiteX27" fmla="*/ 1376362 w 2486025"/>
                <a:gd name="connsiteY27" fmla="*/ 1800225 h 2514600"/>
                <a:gd name="connsiteX28" fmla="*/ 1376362 w 2486025"/>
                <a:gd name="connsiteY28" fmla="*/ 1914525 h 2514600"/>
                <a:gd name="connsiteX29" fmla="*/ 1419225 w 2486025"/>
                <a:gd name="connsiteY29" fmla="*/ 1914525 h 2514600"/>
                <a:gd name="connsiteX30" fmla="*/ 1419225 w 2486025"/>
                <a:gd name="connsiteY30" fmla="*/ 2052638 h 2514600"/>
                <a:gd name="connsiteX31" fmla="*/ 2405062 w 2486025"/>
                <a:gd name="connsiteY31" fmla="*/ 2052638 h 2514600"/>
                <a:gd name="connsiteX32" fmla="*/ 2405062 w 2486025"/>
                <a:gd name="connsiteY32" fmla="*/ 2214563 h 2514600"/>
                <a:gd name="connsiteX33" fmla="*/ 2447925 w 2486025"/>
                <a:gd name="connsiteY33" fmla="*/ 2214563 h 2514600"/>
                <a:gd name="connsiteX34" fmla="*/ 2447925 w 2486025"/>
                <a:gd name="connsiteY34" fmla="*/ 2386013 h 2514600"/>
                <a:gd name="connsiteX35" fmla="*/ 2486025 w 2486025"/>
                <a:gd name="connsiteY35" fmla="*/ 2386013 h 2514600"/>
                <a:gd name="connsiteX36" fmla="*/ 2486025 w 2486025"/>
                <a:gd name="connsiteY36" fmla="*/ 2514600 h 251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86025" h="2514600">
                  <a:moveTo>
                    <a:pt x="0" y="0"/>
                  </a:moveTo>
                  <a:lnTo>
                    <a:pt x="66675" y="0"/>
                  </a:lnTo>
                  <a:lnTo>
                    <a:pt x="66675" y="123825"/>
                  </a:lnTo>
                  <a:lnTo>
                    <a:pt x="204787" y="123825"/>
                  </a:lnTo>
                  <a:lnTo>
                    <a:pt x="204787" y="200025"/>
                  </a:lnTo>
                  <a:lnTo>
                    <a:pt x="223837" y="200025"/>
                  </a:lnTo>
                  <a:lnTo>
                    <a:pt x="223837" y="300038"/>
                  </a:lnTo>
                  <a:lnTo>
                    <a:pt x="223837" y="300038"/>
                  </a:lnTo>
                  <a:lnTo>
                    <a:pt x="223837" y="533400"/>
                  </a:lnTo>
                  <a:lnTo>
                    <a:pt x="276225" y="533400"/>
                  </a:lnTo>
                  <a:lnTo>
                    <a:pt x="276225" y="604838"/>
                  </a:lnTo>
                  <a:lnTo>
                    <a:pt x="309562" y="604838"/>
                  </a:lnTo>
                  <a:lnTo>
                    <a:pt x="309562" y="700088"/>
                  </a:lnTo>
                  <a:lnTo>
                    <a:pt x="447675" y="700088"/>
                  </a:lnTo>
                  <a:lnTo>
                    <a:pt x="447675" y="919163"/>
                  </a:lnTo>
                  <a:lnTo>
                    <a:pt x="447675" y="919163"/>
                  </a:lnTo>
                  <a:lnTo>
                    <a:pt x="481012" y="919163"/>
                  </a:lnTo>
                  <a:lnTo>
                    <a:pt x="481012" y="1238250"/>
                  </a:lnTo>
                  <a:lnTo>
                    <a:pt x="685800" y="1238250"/>
                  </a:lnTo>
                  <a:lnTo>
                    <a:pt x="685800" y="1352550"/>
                  </a:lnTo>
                  <a:lnTo>
                    <a:pt x="685800" y="1462088"/>
                  </a:lnTo>
                  <a:lnTo>
                    <a:pt x="714375" y="1462088"/>
                  </a:lnTo>
                  <a:lnTo>
                    <a:pt x="714375" y="1562100"/>
                  </a:lnTo>
                  <a:lnTo>
                    <a:pt x="757237" y="1562100"/>
                  </a:lnTo>
                  <a:lnTo>
                    <a:pt x="757237" y="1681163"/>
                  </a:lnTo>
                  <a:lnTo>
                    <a:pt x="1266825" y="1681163"/>
                  </a:lnTo>
                  <a:lnTo>
                    <a:pt x="1266825" y="1800225"/>
                  </a:lnTo>
                  <a:lnTo>
                    <a:pt x="1376362" y="1800225"/>
                  </a:lnTo>
                  <a:lnTo>
                    <a:pt x="1376362" y="1914525"/>
                  </a:lnTo>
                  <a:lnTo>
                    <a:pt x="1419225" y="1914525"/>
                  </a:lnTo>
                  <a:lnTo>
                    <a:pt x="1419225" y="2052638"/>
                  </a:lnTo>
                  <a:lnTo>
                    <a:pt x="2405062" y="2052638"/>
                  </a:lnTo>
                  <a:lnTo>
                    <a:pt x="2405062" y="2214563"/>
                  </a:lnTo>
                  <a:lnTo>
                    <a:pt x="2447925" y="2214563"/>
                  </a:lnTo>
                  <a:lnTo>
                    <a:pt x="2447925" y="2386013"/>
                  </a:lnTo>
                  <a:lnTo>
                    <a:pt x="2486025" y="2386013"/>
                  </a:lnTo>
                  <a:lnTo>
                    <a:pt x="2486025" y="251460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1" name="TextBox 160">
              <a:extLst>
                <a:ext uri="{FF2B5EF4-FFF2-40B4-BE49-F238E27FC236}">
                  <a16:creationId xmlns:a16="http://schemas.microsoft.com/office/drawing/2014/main" id="{1774C5A3-B911-4DE0-817C-E9C0D04B6FE8}"/>
                </a:ext>
              </a:extLst>
            </p:cNvPr>
            <p:cNvSpPr txBox="1"/>
            <p:nvPr/>
          </p:nvSpPr>
          <p:spPr bwMode="auto">
            <a:xfrm rot="16200000">
              <a:off x="3716888" y="2849889"/>
              <a:ext cx="194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b="1" dirty="0">
                  <a:solidFill>
                    <a:srgbClr val="000000"/>
                  </a:solidFill>
                  <a:latin typeface="Calibri" panose="020F0502020204030204" pitchFamily="34" charset="0"/>
                  <a:cs typeface="Arial" panose="020B0604020202020204" pitchFamily="34" charset="0"/>
                </a:rPr>
                <a:t>P</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robability of rPFS</a:t>
              </a:r>
            </a:p>
          </p:txBody>
        </p:sp>
        <p:sp>
          <p:nvSpPr>
            <p:cNvPr id="162" name="TextBox 161">
              <a:extLst>
                <a:ext uri="{FF2B5EF4-FFF2-40B4-BE49-F238E27FC236}">
                  <a16:creationId xmlns:a16="http://schemas.microsoft.com/office/drawing/2014/main" id="{667F326A-72A0-40D8-A2EE-CC465E2714B2}"/>
                </a:ext>
              </a:extLst>
            </p:cNvPr>
            <p:cNvSpPr txBox="1"/>
            <p:nvPr/>
          </p:nvSpPr>
          <p:spPr bwMode="auto">
            <a:xfrm>
              <a:off x="6257969" y="4569314"/>
              <a:ext cx="6014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a:t>
              </a:r>
            </a:p>
          </p:txBody>
        </p:sp>
      </p:grpSp>
      <p:grpSp>
        <p:nvGrpSpPr>
          <p:cNvPr id="163" name="Group 162">
            <a:extLst>
              <a:ext uri="{FF2B5EF4-FFF2-40B4-BE49-F238E27FC236}">
                <a16:creationId xmlns:a16="http://schemas.microsoft.com/office/drawing/2014/main" id="{E88780DF-5731-4D53-AAD3-0D2388603D3B}"/>
              </a:ext>
            </a:extLst>
          </p:cNvPr>
          <p:cNvGrpSpPr/>
          <p:nvPr/>
        </p:nvGrpSpPr>
        <p:grpSpPr>
          <a:xfrm>
            <a:off x="443438" y="1509725"/>
            <a:ext cx="3502156" cy="3413310"/>
            <a:chOff x="433606" y="1509725"/>
            <a:chExt cx="3502156" cy="3413310"/>
          </a:xfrm>
        </p:grpSpPr>
        <p:sp>
          <p:nvSpPr>
            <p:cNvPr id="164" name="TextBox 163">
              <a:extLst>
                <a:ext uri="{FF2B5EF4-FFF2-40B4-BE49-F238E27FC236}">
                  <a16:creationId xmlns:a16="http://schemas.microsoft.com/office/drawing/2014/main" id="{34B6BFDB-7305-4437-99DE-9B983C909ABF}"/>
                </a:ext>
              </a:extLst>
            </p:cNvPr>
            <p:cNvSpPr txBox="1"/>
            <p:nvPr/>
          </p:nvSpPr>
          <p:spPr bwMode="auto">
            <a:xfrm>
              <a:off x="1275074" y="3933818"/>
              <a:ext cx="849913" cy="338554"/>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.303</a:t>
              </a:r>
            </a:p>
          </p:txBody>
        </p:sp>
        <p:cxnSp>
          <p:nvCxnSpPr>
            <p:cNvPr id="165" name="Straight Connector 164">
              <a:extLst>
                <a:ext uri="{FF2B5EF4-FFF2-40B4-BE49-F238E27FC236}">
                  <a16:creationId xmlns:a16="http://schemas.microsoft.com/office/drawing/2014/main" id="{817B75FA-9ABA-4A21-BC3B-967FF00BDD74}"/>
                </a:ext>
              </a:extLst>
            </p:cNvPr>
            <p:cNvCxnSpPr>
              <a:cxnSpLocks/>
            </p:cNvCxnSpPr>
            <p:nvPr/>
          </p:nvCxnSpPr>
          <p:spPr bwMode="auto">
            <a:xfrm>
              <a:off x="1205031" y="4327837"/>
              <a:ext cx="2730731"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CBC375C7-36C7-4648-86A5-FCE856838283}"/>
                </a:ext>
              </a:extLst>
            </p:cNvPr>
            <p:cNvCxnSpPr>
              <a:cxnSpLocks/>
              <a:stCxn id="179" idx="0"/>
            </p:cNvCxnSpPr>
            <p:nvPr/>
          </p:nvCxnSpPr>
          <p:spPr bwMode="auto">
            <a:xfrm flipH="1" flipV="1">
              <a:off x="1205031" y="1803532"/>
              <a:ext cx="0" cy="256018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55F295B6-5D53-469B-9C7C-9DE1F4D600C5}"/>
                </a:ext>
              </a:extLst>
            </p:cNvPr>
            <p:cNvCxnSpPr>
              <a:cxnSpLocks/>
            </p:cNvCxnSpPr>
            <p:nvPr/>
          </p:nvCxnSpPr>
          <p:spPr bwMode="auto">
            <a:xfrm flipH="1">
              <a:off x="1130568" y="18130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55A1F13C-13F8-4D9D-B4B3-975EB8A846A4}"/>
                </a:ext>
              </a:extLst>
            </p:cNvPr>
            <p:cNvCxnSpPr>
              <a:cxnSpLocks/>
            </p:cNvCxnSpPr>
            <p:nvPr/>
          </p:nvCxnSpPr>
          <p:spPr bwMode="auto">
            <a:xfrm flipH="1">
              <a:off x="1130568" y="231601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92AC24FE-4584-4803-B714-13648A8A00D4}"/>
                </a:ext>
              </a:extLst>
            </p:cNvPr>
            <p:cNvCxnSpPr>
              <a:cxnSpLocks/>
            </p:cNvCxnSpPr>
            <p:nvPr/>
          </p:nvCxnSpPr>
          <p:spPr bwMode="auto">
            <a:xfrm flipH="1">
              <a:off x="1130568" y="28189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61750AFA-2E69-48C7-A89C-39EB9DC51C41}"/>
                </a:ext>
              </a:extLst>
            </p:cNvPr>
            <p:cNvCxnSpPr>
              <a:cxnSpLocks/>
            </p:cNvCxnSpPr>
            <p:nvPr/>
          </p:nvCxnSpPr>
          <p:spPr bwMode="auto">
            <a:xfrm flipH="1">
              <a:off x="1130568" y="33219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F4B0FF42-70A5-4750-BAA6-7D8FD43479D3}"/>
                </a:ext>
              </a:extLst>
            </p:cNvPr>
            <p:cNvCxnSpPr>
              <a:cxnSpLocks/>
            </p:cNvCxnSpPr>
            <p:nvPr/>
          </p:nvCxnSpPr>
          <p:spPr bwMode="auto">
            <a:xfrm flipH="1">
              <a:off x="1130568" y="38248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8C55E739-4054-4451-9F01-E2345E538945}"/>
                </a:ext>
              </a:extLst>
            </p:cNvPr>
            <p:cNvCxnSpPr>
              <a:cxnSpLocks/>
            </p:cNvCxnSpPr>
            <p:nvPr/>
          </p:nvCxnSpPr>
          <p:spPr bwMode="auto">
            <a:xfrm flipH="1">
              <a:off x="1130568" y="43278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68600954-B399-4BBC-BB2C-2F3200C81853}"/>
                </a:ext>
              </a:extLst>
            </p:cNvPr>
            <p:cNvCxnSpPr>
              <a:cxnSpLocks/>
            </p:cNvCxnSpPr>
            <p:nvPr/>
          </p:nvCxnSpPr>
          <p:spPr bwMode="auto">
            <a:xfrm>
              <a:off x="1205031" y="43278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F6CC4515-9A03-43E8-9560-415C003CE38E}"/>
                </a:ext>
              </a:extLst>
            </p:cNvPr>
            <p:cNvCxnSpPr>
              <a:cxnSpLocks/>
            </p:cNvCxnSpPr>
            <p:nvPr/>
          </p:nvCxnSpPr>
          <p:spPr bwMode="auto">
            <a:xfrm>
              <a:off x="1704637" y="43278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D6B7367E-2D79-419F-A479-19C7FEC3BA8B}"/>
                </a:ext>
              </a:extLst>
            </p:cNvPr>
            <p:cNvCxnSpPr>
              <a:cxnSpLocks/>
            </p:cNvCxnSpPr>
            <p:nvPr/>
          </p:nvCxnSpPr>
          <p:spPr bwMode="auto">
            <a:xfrm>
              <a:off x="2204242" y="43278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0BC97234-1B8E-485D-94DB-88EF1F9AAB8F}"/>
                </a:ext>
              </a:extLst>
            </p:cNvPr>
            <p:cNvCxnSpPr>
              <a:cxnSpLocks/>
            </p:cNvCxnSpPr>
            <p:nvPr/>
          </p:nvCxnSpPr>
          <p:spPr bwMode="auto">
            <a:xfrm>
              <a:off x="2703848" y="43278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E5625DBB-98DB-4C4B-B02E-F203604D30C6}"/>
                </a:ext>
              </a:extLst>
            </p:cNvPr>
            <p:cNvCxnSpPr>
              <a:cxnSpLocks/>
            </p:cNvCxnSpPr>
            <p:nvPr/>
          </p:nvCxnSpPr>
          <p:spPr bwMode="auto">
            <a:xfrm>
              <a:off x="3203453" y="43278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521E96CD-C414-465E-BF87-10DA505B252A}"/>
                </a:ext>
              </a:extLst>
            </p:cNvPr>
            <p:cNvCxnSpPr>
              <a:cxnSpLocks/>
            </p:cNvCxnSpPr>
            <p:nvPr/>
          </p:nvCxnSpPr>
          <p:spPr bwMode="auto">
            <a:xfrm>
              <a:off x="3703060" y="4327836"/>
              <a:ext cx="0" cy="64008"/>
            </a:xfrm>
            <a:prstGeom prst="line">
              <a:avLst/>
            </a:prstGeom>
            <a:noFill/>
            <a:ln w="28575" cap="flat" cmpd="sng" algn="ctr">
              <a:solidFill>
                <a:schemeClr val="bg1"/>
              </a:solidFill>
              <a:prstDash val="solid"/>
              <a:round/>
              <a:headEnd type="none" w="med" len="med"/>
              <a:tailEnd type="none" w="med" len="med"/>
            </a:ln>
            <a:effectLst/>
          </p:spPr>
        </p:cxnSp>
        <p:sp>
          <p:nvSpPr>
            <p:cNvPr id="179" name="TextBox 178">
              <a:extLst>
                <a:ext uri="{FF2B5EF4-FFF2-40B4-BE49-F238E27FC236}">
                  <a16:creationId xmlns:a16="http://schemas.microsoft.com/office/drawing/2014/main" id="{4926673A-39DE-468A-BCF2-77E665B59840}"/>
                </a:ext>
              </a:extLst>
            </p:cNvPr>
            <p:cNvSpPr txBox="1"/>
            <p:nvPr/>
          </p:nvSpPr>
          <p:spPr bwMode="auto">
            <a:xfrm>
              <a:off x="996514" y="4363712"/>
              <a:ext cx="448869"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80" name="TextBox 179">
              <a:extLst>
                <a:ext uri="{FF2B5EF4-FFF2-40B4-BE49-F238E27FC236}">
                  <a16:creationId xmlns:a16="http://schemas.microsoft.com/office/drawing/2014/main" id="{10D97387-2C42-4D80-9350-D88DE3C3972F}"/>
                </a:ext>
              </a:extLst>
            </p:cNvPr>
            <p:cNvSpPr txBox="1"/>
            <p:nvPr/>
          </p:nvSpPr>
          <p:spPr bwMode="auto">
            <a:xfrm>
              <a:off x="1494590" y="4363712"/>
              <a:ext cx="448869"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181" name="TextBox 180">
              <a:extLst>
                <a:ext uri="{FF2B5EF4-FFF2-40B4-BE49-F238E27FC236}">
                  <a16:creationId xmlns:a16="http://schemas.microsoft.com/office/drawing/2014/main" id="{CC4A8003-E4E9-4C9C-8951-518756B82098}"/>
                </a:ext>
              </a:extLst>
            </p:cNvPr>
            <p:cNvSpPr txBox="1"/>
            <p:nvPr/>
          </p:nvSpPr>
          <p:spPr bwMode="auto">
            <a:xfrm>
              <a:off x="1992666" y="4363712"/>
              <a:ext cx="448869"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82" name="TextBox 181">
              <a:extLst>
                <a:ext uri="{FF2B5EF4-FFF2-40B4-BE49-F238E27FC236}">
                  <a16:creationId xmlns:a16="http://schemas.microsoft.com/office/drawing/2014/main" id="{012C1E91-7D63-440F-9F82-2DE25056CD17}"/>
                </a:ext>
              </a:extLst>
            </p:cNvPr>
            <p:cNvSpPr txBox="1"/>
            <p:nvPr/>
          </p:nvSpPr>
          <p:spPr bwMode="auto">
            <a:xfrm>
              <a:off x="2490742" y="4363712"/>
              <a:ext cx="448869"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183" name="TextBox 182">
              <a:extLst>
                <a:ext uri="{FF2B5EF4-FFF2-40B4-BE49-F238E27FC236}">
                  <a16:creationId xmlns:a16="http://schemas.microsoft.com/office/drawing/2014/main" id="{320D02E8-EAF0-4681-B6D2-053A77BAB8B4}"/>
                </a:ext>
              </a:extLst>
            </p:cNvPr>
            <p:cNvSpPr txBox="1"/>
            <p:nvPr/>
          </p:nvSpPr>
          <p:spPr bwMode="auto">
            <a:xfrm>
              <a:off x="2988818" y="4363712"/>
              <a:ext cx="448869"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84" name="TextBox 183">
              <a:extLst>
                <a:ext uri="{FF2B5EF4-FFF2-40B4-BE49-F238E27FC236}">
                  <a16:creationId xmlns:a16="http://schemas.microsoft.com/office/drawing/2014/main" id="{04C092CD-ED07-44CA-9215-FE798ED4EFCB}"/>
                </a:ext>
              </a:extLst>
            </p:cNvPr>
            <p:cNvSpPr txBox="1"/>
            <p:nvPr/>
          </p:nvSpPr>
          <p:spPr bwMode="auto">
            <a:xfrm>
              <a:off x="3486893" y="4363712"/>
              <a:ext cx="448869"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185" name="TextBox 184">
              <a:extLst>
                <a:ext uri="{FF2B5EF4-FFF2-40B4-BE49-F238E27FC236}">
                  <a16:creationId xmlns:a16="http://schemas.microsoft.com/office/drawing/2014/main" id="{89613137-5F59-49B4-AC21-88C61E97A3BC}"/>
                </a:ext>
              </a:extLst>
            </p:cNvPr>
            <p:cNvSpPr txBox="1"/>
            <p:nvPr/>
          </p:nvSpPr>
          <p:spPr bwMode="auto">
            <a:xfrm>
              <a:off x="656842" y="1651901"/>
              <a:ext cx="531075" cy="338554"/>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86" name="TextBox 185">
              <a:extLst>
                <a:ext uri="{FF2B5EF4-FFF2-40B4-BE49-F238E27FC236}">
                  <a16:creationId xmlns:a16="http://schemas.microsoft.com/office/drawing/2014/main" id="{C097C290-83C8-422D-A9DB-D2D62AD400F5}"/>
                </a:ext>
              </a:extLst>
            </p:cNvPr>
            <p:cNvSpPr txBox="1"/>
            <p:nvPr/>
          </p:nvSpPr>
          <p:spPr bwMode="auto">
            <a:xfrm>
              <a:off x="656842" y="2155956"/>
              <a:ext cx="531075" cy="338554"/>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187" name="TextBox 186">
              <a:extLst>
                <a:ext uri="{FF2B5EF4-FFF2-40B4-BE49-F238E27FC236}">
                  <a16:creationId xmlns:a16="http://schemas.microsoft.com/office/drawing/2014/main" id="{50FEEC94-2B28-4C84-A63B-189F58214212}"/>
                </a:ext>
              </a:extLst>
            </p:cNvPr>
            <p:cNvSpPr txBox="1"/>
            <p:nvPr/>
          </p:nvSpPr>
          <p:spPr bwMode="auto">
            <a:xfrm>
              <a:off x="656842" y="2660010"/>
              <a:ext cx="531075" cy="338554"/>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188" name="TextBox 187">
              <a:extLst>
                <a:ext uri="{FF2B5EF4-FFF2-40B4-BE49-F238E27FC236}">
                  <a16:creationId xmlns:a16="http://schemas.microsoft.com/office/drawing/2014/main" id="{7EECBC90-879F-41AC-B7FF-B7E0057DE76F}"/>
                </a:ext>
              </a:extLst>
            </p:cNvPr>
            <p:cNvSpPr txBox="1"/>
            <p:nvPr/>
          </p:nvSpPr>
          <p:spPr bwMode="auto">
            <a:xfrm>
              <a:off x="656842" y="3164065"/>
              <a:ext cx="531075" cy="338554"/>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189" name="TextBox 188">
              <a:extLst>
                <a:ext uri="{FF2B5EF4-FFF2-40B4-BE49-F238E27FC236}">
                  <a16:creationId xmlns:a16="http://schemas.microsoft.com/office/drawing/2014/main" id="{19713E8D-B817-46E5-9379-D323D6132C3B}"/>
                </a:ext>
              </a:extLst>
            </p:cNvPr>
            <p:cNvSpPr txBox="1"/>
            <p:nvPr/>
          </p:nvSpPr>
          <p:spPr bwMode="auto">
            <a:xfrm>
              <a:off x="656842" y="3668119"/>
              <a:ext cx="531075" cy="338554"/>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190" name="TextBox 189">
              <a:extLst>
                <a:ext uri="{FF2B5EF4-FFF2-40B4-BE49-F238E27FC236}">
                  <a16:creationId xmlns:a16="http://schemas.microsoft.com/office/drawing/2014/main" id="{28474320-3D1E-4110-9450-0EADBE6F2D36}"/>
                </a:ext>
              </a:extLst>
            </p:cNvPr>
            <p:cNvSpPr txBox="1"/>
            <p:nvPr/>
          </p:nvSpPr>
          <p:spPr bwMode="auto">
            <a:xfrm>
              <a:off x="656842" y="4172174"/>
              <a:ext cx="531075" cy="338554"/>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91" name="TextBox 190">
              <a:extLst>
                <a:ext uri="{FF2B5EF4-FFF2-40B4-BE49-F238E27FC236}">
                  <a16:creationId xmlns:a16="http://schemas.microsoft.com/office/drawing/2014/main" id="{1903AD80-E83A-4C15-8A8B-08642E9052BA}"/>
                </a:ext>
              </a:extLst>
            </p:cNvPr>
            <p:cNvSpPr txBox="1"/>
            <p:nvPr/>
          </p:nvSpPr>
          <p:spPr bwMode="auto">
            <a:xfrm>
              <a:off x="1230298" y="1509725"/>
              <a:ext cx="25477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Deficient</a:t>
              </a:r>
            </a:p>
          </p:txBody>
        </p:sp>
        <p:cxnSp>
          <p:nvCxnSpPr>
            <p:cNvPr id="192" name="Straight Connector 191">
              <a:extLst>
                <a:ext uri="{FF2B5EF4-FFF2-40B4-BE49-F238E27FC236}">
                  <a16:creationId xmlns:a16="http://schemas.microsoft.com/office/drawing/2014/main" id="{45B431B7-08F6-4102-A0E4-482853D43E56}"/>
                </a:ext>
              </a:extLst>
            </p:cNvPr>
            <p:cNvCxnSpPr>
              <a:cxnSpLocks/>
            </p:cNvCxnSpPr>
            <p:nvPr/>
          </p:nvCxnSpPr>
          <p:spPr bwMode="auto">
            <a:xfrm flipH="1">
              <a:off x="1784354" y="2027303"/>
              <a:ext cx="218628" cy="0"/>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F5144E24-FEAC-43A9-ADF2-AC2C309C6FF6}"/>
                </a:ext>
              </a:extLst>
            </p:cNvPr>
            <p:cNvCxnSpPr>
              <a:cxnSpLocks/>
            </p:cNvCxnSpPr>
            <p:nvPr/>
          </p:nvCxnSpPr>
          <p:spPr bwMode="auto">
            <a:xfrm flipH="1">
              <a:off x="1784354" y="2276722"/>
              <a:ext cx="218628" cy="0"/>
            </a:xfrm>
            <a:prstGeom prst="line">
              <a:avLst/>
            </a:prstGeom>
            <a:noFill/>
            <a:ln w="28575" cap="flat" cmpd="sng" algn="ctr">
              <a:solidFill>
                <a:schemeClr val="accent3"/>
              </a:solidFill>
              <a:prstDash val="solid"/>
              <a:round/>
              <a:headEnd type="none" w="med" len="med"/>
              <a:tailEnd type="none" w="med" len="med"/>
            </a:ln>
            <a:effectLst/>
          </p:spPr>
        </p:cxnSp>
        <p:sp>
          <p:nvSpPr>
            <p:cNvPr id="194" name="Freeform: Shape 193">
              <a:extLst>
                <a:ext uri="{FF2B5EF4-FFF2-40B4-BE49-F238E27FC236}">
                  <a16:creationId xmlns:a16="http://schemas.microsoft.com/office/drawing/2014/main" id="{6428EA82-A2F9-49C1-8970-69EF4AB2ECC3}"/>
                </a:ext>
              </a:extLst>
            </p:cNvPr>
            <p:cNvSpPr/>
            <p:nvPr/>
          </p:nvSpPr>
          <p:spPr bwMode="auto">
            <a:xfrm>
              <a:off x="1228725" y="1804988"/>
              <a:ext cx="2590800" cy="2233612"/>
            </a:xfrm>
            <a:custGeom>
              <a:avLst/>
              <a:gdLst>
                <a:gd name="connsiteX0" fmla="*/ 2590800 w 2590800"/>
                <a:gd name="connsiteY0" fmla="*/ 2233612 h 2233612"/>
                <a:gd name="connsiteX1" fmla="*/ 1314450 w 2590800"/>
                <a:gd name="connsiteY1" fmla="*/ 2233612 h 2233612"/>
                <a:gd name="connsiteX2" fmla="*/ 1314450 w 2590800"/>
                <a:gd name="connsiteY2" fmla="*/ 2033587 h 2233612"/>
                <a:gd name="connsiteX3" fmla="*/ 1109663 w 2590800"/>
                <a:gd name="connsiteY3" fmla="*/ 2033587 h 2233612"/>
                <a:gd name="connsiteX4" fmla="*/ 1109663 w 2590800"/>
                <a:gd name="connsiteY4" fmla="*/ 1800225 h 2233612"/>
                <a:gd name="connsiteX5" fmla="*/ 1090613 w 2590800"/>
                <a:gd name="connsiteY5" fmla="*/ 1800225 h 2233612"/>
                <a:gd name="connsiteX6" fmla="*/ 1090613 w 2590800"/>
                <a:gd name="connsiteY6" fmla="*/ 1619250 h 2233612"/>
                <a:gd name="connsiteX7" fmla="*/ 838200 w 2590800"/>
                <a:gd name="connsiteY7" fmla="*/ 1619250 h 2233612"/>
                <a:gd name="connsiteX8" fmla="*/ 838200 w 2590800"/>
                <a:gd name="connsiteY8" fmla="*/ 1390650 h 2233612"/>
                <a:gd name="connsiteX9" fmla="*/ 366713 w 2590800"/>
                <a:gd name="connsiteY9" fmla="*/ 1390650 h 2233612"/>
                <a:gd name="connsiteX10" fmla="*/ 366713 w 2590800"/>
                <a:gd name="connsiteY10" fmla="*/ 1195387 h 2233612"/>
                <a:gd name="connsiteX11" fmla="*/ 309563 w 2590800"/>
                <a:gd name="connsiteY11" fmla="*/ 1195387 h 2233612"/>
                <a:gd name="connsiteX12" fmla="*/ 309563 w 2590800"/>
                <a:gd name="connsiteY12" fmla="*/ 1000125 h 2233612"/>
                <a:gd name="connsiteX13" fmla="*/ 285750 w 2590800"/>
                <a:gd name="connsiteY13" fmla="*/ 1000125 h 2233612"/>
                <a:gd name="connsiteX14" fmla="*/ 285750 w 2590800"/>
                <a:gd name="connsiteY14" fmla="*/ 795337 h 2233612"/>
                <a:gd name="connsiteX15" fmla="*/ 223838 w 2590800"/>
                <a:gd name="connsiteY15" fmla="*/ 795337 h 2233612"/>
                <a:gd name="connsiteX16" fmla="*/ 223838 w 2590800"/>
                <a:gd name="connsiteY16" fmla="*/ 585787 h 2233612"/>
                <a:gd name="connsiteX17" fmla="*/ 195263 w 2590800"/>
                <a:gd name="connsiteY17" fmla="*/ 585787 h 2233612"/>
                <a:gd name="connsiteX18" fmla="*/ 195263 w 2590800"/>
                <a:gd name="connsiteY18" fmla="*/ 381000 h 2233612"/>
                <a:gd name="connsiteX19" fmla="*/ 171450 w 2590800"/>
                <a:gd name="connsiteY19" fmla="*/ 381000 h 2233612"/>
                <a:gd name="connsiteX20" fmla="*/ 171450 w 2590800"/>
                <a:gd name="connsiteY20" fmla="*/ 166687 h 2233612"/>
                <a:gd name="connsiteX21" fmla="*/ 100013 w 2590800"/>
                <a:gd name="connsiteY21" fmla="*/ 166687 h 2233612"/>
                <a:gd name="connsiteX22" fmla="*/ 100013 w 2590800"/>
                <a:gd name="connsiteY22" fmla="*/ 0 h 2233612"/>
                <a:gd name="connsiteX23" fmla="*/ 0 w 2590800"/>
                <a:gd name="connsiteY23" fmla="*/ 0 h 2233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590800" h="2233612">
                  <a:moveTo>
                    <a:pt x="2590800" y="2233612"/>
                  </a:moveTo>
                  <a:lnTo>
                    <a:pt x="1314450" y="2233612"/>
                  </a:lnTo>
                  <a:lnTo>
                    <a:pt x="1314450" y="2033587"/>
                  </a:lnTo>
                  <a:lnTo>
                    <a:pt x="1109663" y="2033587"/>
                  </a:lnTo>
                  <a:lnTo>
                    <a:pt x="1109663" y="1800225"/>
                  </a:lnTo>
                  <a:lnTo>
                    <a:pt x="1090613" y="1800225"/>
                  </a:lnTo>
                  <a:lnTo>
                    <a:pt x="1090613" y="1619250"/>
                  </a:lnTo>
                  <a:lnTo>
                    <a:pt x="838200" y="1619250"/>
                  </a:lnTo>
                  <a:lnTo>
                    <a:pt x="838200" y="1390650"/>
                  </a:lnTo>
                  <a:lnTo>
                    <a:pt x="366713" y="1390650"/>
                  </a:lnTo>
                  <a:lnTo>
                    <a:pt x="366713" y="1195387"/>
                  </a:lnTo>
                  <a:lnTo>
                    <a:pt x="309563" y="1195387"/>
                  </a:lnTo>
                  <a:lnTo>
                    <a:pt x="309563" y="1000125"/>
                  </a:lnTo>
                  <a:lnTo>
                    <a:pt x="285750" y="1000125"/>
                  </a:lnTo>
                  <a:lnTo>
                    <a:pt x="285750" y="795337"/>
                  </a:lnTo>
                  <a:lnTo>
                    <a:pt x="223838" y="795337"/>
                  </a:lnTo>
                  <a:lnTo>
                    <a:pt x="223838" y="585787"/>
                  </a:lnTo>
                  <a:lnTo>
                    <a:pt x="195263" y="585787"/>
                  </a:lnTo>
                  <a:lnTo>
                    <a:pt x="195263" y="381000"/>
                  </a:lnTo>
                  <a:lnTo>
                    <a:pt x="171450" y="381000"/>
                  </a:lnTo>
                  <a:lnTo>
                    <a:pt x="171450" y="166687"/>
                  </a:lnTo>
                  <a:lnTo>
                    <a:pt x="100013" y="166687"/>
                  </a:lnTo>
                  <a:lnTo>
                    <a:pt x="100013"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5" name="Freeform: Shape 194">
              <a:extLst>
                <a:ext uri="{FF2B5EF4-FFF2-40B4-BE49-F238E27FC236}">
                  <a16:creationId xmlns:a16="http://schemas.microsoft.com/office/drawing/2014/main" id="{50B49FB5-174D-4C72-8930-1C8CD2CF1034}"/>
                </a:ext>
              </a:extLst>
            </p:cNvPr>
            <p:cNvSpPr/>
            <p:nvPr/>
          </p:nvSpPr>
          <p:spPr bwMode="auto">
            <a:xfrm>
              <a:off x="1200150" y="1804989"/>
              <a:ext cx="2352675" cy="2443162"/>
            </a:xfrm>
            <a:custGeom>
              <a:avLst/>
              <a:gdLst>
                <a:gd name="connsiteX0" fmla="*/ 0 w 2357437"/>
                <a:gd name="connsiteY0" fmla="*/ 0 h 2452687"/>
                <a:gd name="connsiteX1" fmla="*/ 180975 w 2357437"/>
                <a:gd name="connsiteY1" fmla="*/ 33337 h 2452687"/>
                <a:gd name="connsiteX2" fmla="*/ 180975 w 2357437"/>
                <a:gd name="connsiteY2" fmla="*/ 219075 h 2452687"/>
                <a:gd name="connsiteX3" fmla="*/ 285750 w 2357437"/>
                <a:gd name="connsiteY3" fmla="*/ 228600 h 2452687"/>
                <a:gd name="connsiteX4" fmla="*/ 285750 w 2357437"/>
                <a:gd name="connsiteY4" fmla="*/ 414337 h 2452687"/>
                <a:gd name="connsiteX5" fmla="*/ 338137 w 2357437"/>
                <a:gd name="connsiteY5" fmla="*/ 414337 h 2452687"/>
                <a:gd name="connsiteX6" fmla="*/ 338137 w 2357437"/>
                <a:gd name="connsiteY6" fmla="*/ 609600 h 2452687"/>
                <a:gd name="connsiteX7" fmla="*/ 609600 w 2357437"/>
                <a:gd name="connsiteY7" fmla="*/ 609600 h 2452687"/>
                <a:gd name="connsiteX8" fmla="*/ 609600 w 2357437"/>
                <a:gd name="connsiteY8" fmla="*/ 828675 h 2452687"/>
                <a:gd name="connsiteX9" fmla="*/ 871537 w 2357437"/>
                <a:gd name="connsiteY9" fmla="*/ 828675 h 2452687"/>
                <a:gd name="connsiteX10" fmla="*/ 871537 w 2357437"/>
                <a:gd name="connsiteY10" fmla="*/ 1042987 h 2452687"/>
                <a:gd name="connsiteX11" fmla="*/ 1076325 w 2357437"/>
                <a:gd name="connsiteY11" fmla="*/ 1042987 h 2452687"/>
                <a:gd name="connsiteX12" fmla="*/ 1076325 w 2357437"/>
                <a:gd name="connsiteY12" fmla="*/ 1271587 h 2452687"/>
                <a:gd name="connsiteX13" fmla="*/ 1390650 w 2357437"/>
                <a:gd name="connsiteY13" fmla="*/ 1271587 h 2452687"/>
                <a:gd name="connsiteX14" fmla="*/ 1390650 w 2357437"/>
                <a:gd name="connsiteY14" fmla="*/ 1519237 h 2452687"/>
                <a:gd name="connsiteX15" fmla="*/ 1709737 w 2357437"/>
                <a:gd name="connsiteY15" fmla="*/ 1519237 h 2452687"/>
                <a:gd name="connsiteX16" fmla="*/ 1709737 w 2357437"/>
                <a:gd name="connsiteY16" fmla="*/ 1738312 h 2452687"/>
                <a:gd name="connsiteX17" fmla="*/ 1890712 w 2357437"/>
                <a:gd name="connsiteY17" fmla="*/ 1738312 h 2452687"/>
                <a:gd name="connsiteX18" fmla="*/ 1890712 w 2357437"/>
                <a:gd name="connsiteY18" fmla="*/ 1966912 h 2452687"/>
                <a:gd name="connsiteX19" fmla="*/ 2176462 w 2357437"/>
                <a:gd name="connsiteY19" fmla="*/ 1966912 h 2452687"/>
                <a:gd name="connsiteX20" fmla="*/ 2176462 w 2357437"/>
                <a:gd name="connsiteY20" fmla="*/ 2200275 h 2452687"/>
                <a:gd name="connsiteX21" fmla="*/ 2357437 w 2357437"/>
                <a:gd name="connsiteY21" fmla="*/ 2200275 h 2452687"/>
                <a:gd name="connsiteX22" fmla="*/ 2357437 w 2357437"/>
                <a:gd name="connsiteY22" fmla="*/ 2452687 h 2452687"/>
                <a:gd name="connsiteX0" fmla="*/ 0 w 2357437"/>
                <a:gd name="connsiteY0" fmla="*/ 0 h 2452687"/>
                <a:gd name="connsiteX1" fmla="*/ 180975 w 2357437"/>
                <a:gd name="connsiteY1" fmla="*/ 9525 h 2452687"/>
                <a:gd name="connsiteX2" fmla="*/ 180975 w 2357437"/>
                <a:gd name="connsiteY2" fmla="*/ 219075 h 2452687"/>
                <a:gd name="connsiteX3" fmla="*/ 285750 w 2357437"/>
                <a:gd name="connsiteY3" fmla="*/ 228600 h 2452687"/>
                <a:gd name="connsiteX4" fmla="*/ 285750 w 2357437"/>
                <a:gd name="connsiteY4" fmla="*/ 414337 h 2452687"/>
                <a:gd name="connsiteX5" fmla="*/ 338137 w 2357437"/>
                <a:gd name="connsiteY5" fmla="*/ 414337 h 2452687"/>
                <a:gd name="connsiteX6" fmla="*/ 338137 w 2357437"/>
                <a:gd name="connsiteY6" fmla="*/ 609600 h 2452687"/>
                <a:gd name="connsiteX7" fmla="*/ 609600 w 2357437"/>
                <a:gd name="connsiteY7" fmla="*/ 609600 h 2452687"/>
                <a:gd name="connsiteX8" fmla="*/ 609600 w 2357437"/>
                <a:gd name="connsiteY8" fmla="*/ 828675 h 2452687"/>
                <a:gd name="connsiteX9" fmla="*/ 871537 w 2357437"/>
                <a:gd name="connsiteY9" fmla="*/ 828675 h 2452687"/>
                <a:gd name="connsiteX10" fmla="*/ 871537 w 2357437"/>
                <a:gd name="connsiteY10" fmla="*/ 1042987 h 2452687"/>
                <a:gd name="connsiteX11" fmla="*/ 1076325 w 2357437"/>
                <a:gd name="connsiteY11" fmla="*/ 1042987 h 2452687"/>
                <a:gd name="connsiteX12" fmla="*/ 1076325 w 2357437"/>
                <a:gd name="connsiteY12" fmla="*/ 1271587 h 2452687"/>
                <a:gd name="connsiteX13" fmla="*/ 1390650 w 2357437"/>
                <a:gd name="connsiteY13" fmla="*/ 1271587 h 2452687"/>
                <a:gd name="connsiteX14" fmla="*/ 1390650 w 2357437"/>
                <a:gd name="connsiteY14" fmla="*/ 1519237 h 2452687"/>
                <a:gd name="connsiteX15" fmla="*/ 1709737 w 2357437"/>
                <a:gd name="connsiteY15" fmla="*/ 1519237 h 2452687"/>
                <a:gd name="connsiteX16" fmla="*/ 1709737 w 2357437"/>
                <a:gd name="connsiteY16" fmla="*/ 1738312 h 2452687"/>
                <a:gd name="connsiteX17" fmla="*/ 1890712 w 2357437"/>
                <a:gd name="connsiteY17" fmla="*/ 1738312 h 2452687"/>
                <a:gd name="connsiteX18" fmla="*/ 1890712 w 2357437"/>
                <a:gd name="connsiteY18" fmla="*/ 1966912 h 2452687"/>
                <a:gd name="connsiteX19" fmla="*/ 2176462 w 2357437"/>
                <a:gd name="connsiteY19" fmla="*/ 1966912 h 2452687"/>
                <a:gd name="connsiteX20" fmla="*/ 2176462 w 2357437"/>
                <a:gd name="connsiteY20" fmla="*/ 2200275 h 2452687"/>
                <a:gd name="connsiteX21" fmla="*/ 2357437 w 2357437"/>
                <a:gd name="connsiteY21" fmla="*/ 2200275 h 2452687"/>
                <a:gd name="connsiteX22" fmla="*/ 2357437 w 2357437"/>
                <a:gd name="connsiteY22" fmla="*/ 2452687 h 2452687"/>
                <a:gd name="connsiteX0" fmla="*/ 0 w 2352675"/>
                <a:gd name="connsiteY0" fmla="*/ 0 h 2443162"/>
                <a:gd name="connsiteX1" fmla="*/ 176213 w 2352675"/>
                <a:gd name="connsiteY1" fmla="*/ 0 h 2443162"/>
                <a:gd name="connsiteX2" fmla="*/ 176213 w 2352675"/>
                <a:gd name="connsiteY2" fmla="*/ 209550 h 2443162"/>
                <a:gd name="connsiteX3" fmla="*/ 280988 w 2352675"/>
                <a:gd name="connsiteY3" fmla="*/ 219075 h 2443162"/>
                <a:gd name="connsiteX4" fmla="*/ 280988 w 2352675"/>
                <a:gd name="connsiteY4" fmla="*/ 404812 h 2443162"/>
                <a:gd name="connsiteX5" fmla="*/ 333375 w 2352675"/>
                <a:gd name="connsiteY5" fmla="*/ 404812 h 2443162"/>
                <a:gd name="connsiteX6" fmla="*/ 333375 w 2352675"/>
                <a:gd name="connsiteY6" fmla="*/ 600075 h 2443162"/>
                <a:gd name="connsiteX7" fmla="*/ 604838 w 2352675"/>
                <a:gd name="connsiteY7" fmla="*/ 600075 h 2443162"/>
                <a:gd name="connsiteX8" fmla="*/ 604838 w 2352675"/>
                <a:gd name="connsiteY8" fmla="*/ 819150 h 2443162"/>
                <a:gd name="connsiteX9" fmla="*/ 866775 w 2352675"/>
                <a:gd name="connsiteY9" fmla="*/ 819150 h 2443162"/>
                <a:gd name="connsiteX10" fmla="*/ 866775 w 2352675"/>
                <a:gd name="connsiteY10" fmla="*/ 1033462 h 2443162"/>
                <a:gd name="connsiteX11" fmla="*/ 1071563 w 2352675"/>
                <a:gd name="connsiteY11" fmla="*/ 1033462 h 2443162"/>
                <a:gd name="connsiteX12" fmla="*/ 1071563 w 2352675"/>
                <a:gd name="connsiteY12" fmla="*/ 1262062 h 2443162"/>
                <a:gd name="connsiteX13" fmla="*/ 1385888 w 2352675"/>
                <a:gd name="connsiteY13" fmla="*/ 1262062 h 2443162"/>
                <a:gd name="connsiteX14" fmla="*/ 1385888 w 2352675"/>
                <a:gd name="connsiteY14" fmla="*/ 1509712 h 2443162"/>
                <a:gd name="connsiteX15" fmla="*/ 1704975 w 2352675"/>
                <a:gd name="connsiteY15" fmla="*/ 1509712 h 2443162"/>
                <a:gd name="connsiteX16" fmla="*/ 1704975 w 2352675"/>
                <a:gd name="connsiteY16" fmla="*/ 1728787 h 2443162"/>
                <a:gd name="connsiteX17" fmla="*/ 1885950 w 2352675"/>
                <a:gd name="connsiteY17" fmla="*/ 1728787 h 2443162"/>
                <a:gd name="connsiteX18" fmla="*/ 1885950 w 2352675"/>
                <a:gd name="connsiteY18" fmla="*/ 1957387 h 2443162"/>
                <a:gd name="connsiteX19" fmla="*/ 2171700 w 2352675"/>
                <a:gd name="connsiteY19" fmla="*/ 1957387 h 2443162"/>
                <a:gd name="connsiteX20" fmla="*/ 2171700 w 2352675"/>
                <a:gd name="connsiteY20" fmla="*/ 2190750 h 2443162"/>
                <a:gd name="connsiteX21" fmla="*/ 2352675 w 2352675"/>
                <a:gd name="connsiteY21" fmla="*/ 2190750 h 2443162"/>
                <a:gd name="connsiteX22" fmla="*/ 2352675 w 2352675"/>
                <a:gd name="connsiteY22" fmla="*/ 2443162 h 2443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352675" h="2443162">
                  <a:moveTo>
                    <a:pt x="0" y="0"/>
                  </a:moveTo>
                  <a:lnTo>
                    <a:pt x="176213" y="0"/>
                  </a:lnTo>
                  <a:lnTo>
                    <a:pt x="176213" y="209550"/>
                  </a:lnTo>
                  <a:lnTo>
                    <a:pt x="280988" y="219075"/>
                  </a:lnTo>
                  <a:lnTo>
                    <a:pt x="280988" y="404812"/>
                  </a:lnTo>
                  <a:lnTo>
                    <a:pt x="333375" y="404812"/>
                  </a:lnTo>
                  <a:lnTo>
                    <a:pt x="333375" y="600075"/>
                  </a:lnTo>
                  <a:lnTo>
                    <a:pt x="604838" y="600075"/>
                  </a:lnTo>
                  <a:lnTo>
                    <a:pt x="604838" y="819150"/>
                  </a:lnTo>
                  <a:lnTo>
                    <a:pt x="866775" y="819150"/>
                  </a:lnTo>
                  <a:lnTo>
                    <a:pt x="866775" y="1033462"/>
                  </a:lnTo>
                  <a:lnTo>
                    <a:pt x="1071563" y="1033462"/>
                  </a:lnTo>
                  <a:lnTo>
                    <a:pt x="1071563" y="1262062"/>
                  </a:lnTo>
                  <a:lnTo>
                    <a:pt x="1385888" y="1262062"/>
                  </a:lnTo>
                  <a:lnTo>
                    <a:pt x="1385888" y="1509712"/>
                  </a:lnTo>
                  <a:lnTo>
                    <a:pt x="1704975" y="1509712"/>
                  </a:lnTo>
                  <a:lnTo>
                    <a:pt x="1704975" y="1728787"/>
                  </a:lnTo>
                  <a:lnTo>
                    <a:pt x="1885950" y="1728787"/>
                  </a:lnTo>
                  <a:lnTo>
                    <a:pt x="1885950" y="1957387"/>
                  </a:lnTo>
                  <a:lnTo>
                    <a:pt x="2171700" y="1957387"/>
                  </a:lnTo>
                  <a:lnTo>
                    <a:pt x="2171700" y="2190750"/>
                  </a:lnTo>
                  <a:lnTo>
                    <a:pt x="2352675" y="2190750"/>
                  </a:lnTo>
                  <a:lnTo>
                    <a:pt x="2352675" y="2443162"/>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6" name="TextBox 195">
              <a:extLst>
                <a:ext uri="{FF2B5EF4-FFF2-40B4-BE49-F238E27FC236}">
                  <a16:creationId xmlns:a16="http://schemas.microsoft.com/office/drawing/2014/main" id="{7A4AC81A-E9CA-4764-85C6-43B5F80AB4AB}"/>
                </a:ext>
              </a:extLst>
            </p:cNvPr>
            <p:cNvSpPr txBox="1"/>
            <p:nvPr/>
          </p:nvSpPr>
          <p:spPr bwMode="auto">
            <a:xfrm rot="16200000">
              <a:off x="-356002" y="2882160"/>
              <a:ext cx="19485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b="1" dirty="0">
                  <a:solidFill>
                    <a:srgbClr val="000000"/>
                  </a:solidFill>
                  <a:latin typeface="Calibri" panose="020F0502020204030204" pitchFamily="34" charset="0"/>
                  <a:cs typeface="Arial" panose="020B0604020202020204" pitchFamily="34" charset="0"/>
                </a:rPr>
                <a:t>P</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robability of rPFS</a:t>
              </a:r>
            </a:p>
          </p:txBody>
        </p:sp>
        <p:sp>
          <p:nvSpPr>
            <p:cNvPr id="197" name="TextBox 196">
              <a:extLst>
                <a:ext uri="{FF2B5EF4-FFF2-40B4-BE49-F238E27FC236}">
                  <a16:creationId xmlns:a16="http://schemas.microsoft.com/office/drawing/2014/main" id="{AC2301E3-E3D5-4C57-9893-0B29825D8633}"/>
                </a:ext>
              </a:extLst>
            </p:cNvPr>
            <p:cNvSpPr txBox="1"/>
            <p:nvPr/>
          </p:nvSpPr>
          <p:spPr bwMode="auto">
            <a:xfrm>
              <a:off x="2154335" y="4553703"/>
              <a:ext cx="6014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a:t>
              </a:r>
            </a:p>
          </p:txBody>
        </p:sp>
      </p:grpSp>
      <p:sp>
        <p:nvSpPr>
          <p:cNvPr id="198" name="TextBox 197">
            <a:extLst>
              <a:ext uri="{FF2B5EF4-FFF2-40B4-BE49-F238E27FC236}">
                <a16:creationId xmlns:a16="http://schemas.microsoft.com/office/drawing/2014/main" id="{A8A8942C-4960-4701-9A5D-BAA9DD39E18B}"/>
              </a:ext>
            </a:extLst>
          </p:cNvPr>
          <p:cNvSpPr txBox="1"/>
          <p:nvPr/>
        </p:nvSpPr>
        <p:spPr bwMode="auto">
          <a:xfrm>
            <a:off x="422494" y="6372773"/>
            <a:ext cx="47431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McKay. ASCO GU 2021. Abstr 7.</a:t>
            </a:r>
            <a:endParaRPr kumimoji="0" lang="en-US" sz="1200" b="1"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5768777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7ED59F7-4991-41F3-A619-3A98046D528F}"/>
              </a:ext>
            </a:extLst>
          </p:cNvPr>
          <p:cNvSpPr>
            <a:spLocks noGrp="1"/>
          </p:cNvSpPr>
          <p:nvPr>
            <p:ph type="title"/>
          </p:nvPr>
        </p:nvSpPr>
        <p:spPr>
          <a:xfrm>
            <a:off x="609759" y="238127"/>
            <a:ext cx="11141055" cy="1103313"/>
          </a:xfrm>
        </p:spPr>
        <p:txBody>
          <a:bodyPr/>
          <a:lstStyle/>
          <a:p>
            <a:r>
              <a:rPr lang="en-US" dirty="0"/>
              <a:t>Olaparib + Cediranib vs Olaparib in mCRPC: Safety</a:t>
            </a:r>
          </a:p>
        </p:txBody>
      </p:sp>
      <p:grpSp>
        <p:nvGrpSpPr>
          <p:cNvPr id="7" name="Group 7">
            <a:extLst>
              <a:ext uri="{FF2B5EF4-FFF2-40B4-BE49-F238E27FC236}">
                <a16:creationId xmlns:a16="http://schemas.microsoft.com/office/drawing/2014/main" id="{81D6EA44-49F3-4AC6-81E8-7E5972755201}"/>
              </a:ext>
            </a:extLst>
          </p:cNvPr>
          <p:cNvGrpSpPr>
            <a:grpSpLocks/>
          </p:cNvGrpSpPr>
          <p:nvPr/>
        </p:nvGrpSpPr>
        <p:grpSpPr bwMode="auto">
          <a:xfrm>
            <a:off x="9389569" y="6216652"/>
            <a:ext cx="2488502" cy="447822"/>
            <a:chOff x="9527309" y="3551529"/>
            <a:chExt cx="2488502" cy="448324"/>
          </a:xfrm>
        </p:grpSpPr>
        <p:pic>
          <p:nvPicPr>
            <p:cNvPr id="8" name="Picture 9">
              <a:extLst>
                <a:ext uri="{FF2B5EF4-FFF2-40B4-BE49-F238E27FC236}">
                  <a16:creationId xmlns:a16="http://schemas.microsoft.com/office/drawing/2014/main" id="{97D1A632-2F49-45FC-BEBA-030C5187F17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10">
              <a:extLst>
                <a:ext uri="{FF2B5EF4-FFF2-40B4-BE49-F238E27FC236}">
                  <a16:creationId xmlns:a16="http://schemas.microsoft.com/office/drawing/2014/main" id="{A2738F3A-834B-411C-9951-02A9A9DF705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2" name="Table 12">
            <a:extLst>
              <a:ext uri="{FF2B5EF4-FFF2-40B4-BE49-F238E27FC236}">
                <a16:creationId xmlns:a16="http://schemas.microsoft.com/office/drawing/2014/main" id="{69B84232-065D-463B-905E-ED6F4002FDC7}"/>
              </a:ext>
            </a:extLst>
          </p:cNvPr>
          <p:cNvGraphicFramePr>
            <a:graphicFrameLocks noGrp="1"/>
          </p:cNvGraphicFramePr>
          <p:nvPr>
            <p:extLst>
              <p:ext uri="{D42A27DB-BD31-4B8C-83A1-F6EECF244321}">
                <p14:modId xmlns:p14="http://schemas.microsoft.com/office/powerpoint/2010/main" val="3425773631"/>
              </p:ext>
            </p:extLst>
          </p:nvPr>
        </p:nvGraphicFramePr>
        <p:xfrm>
          <a:off x="685801" y="1490746"/>
          <a:ext cx="10796586" cy="4693920"/>
        </p:xfrm>
        <a:graphic>
          <a:graphicData uri="http://schemas.openxmlformats.org/drawingml/2006/table">
            <a:tbl>
              <a:tblPr firstRow="1" bandRow="1">
                <a:tableStyleId>{93296810-A885-4BE3-A3E7-6D5BEEA58F35}</a:tableStyleId>
              </a:tblPr>
              <a:tblGrid>
                <a:gridCol w="3598862">
                  <a:extLst>
                    <a:ext uri="{9D8B030D-6E8A-4147-A177-3AD203B41FA5}">
                      <a16:colId xmlns:a16="http://schemas.microsoft.com/office/drawing/2014/main" val="3407894669"/>
                    </a:ext>
                  </a:extLst>
                </a:gridCol>
                <a:gridCol w="1799431">
                  <a:extLst>
                    <a:ext uri="{9D8B030D-6E8A-4147-A177-3AD203B41FA5}">
                      <a16:colId xmlns:a16="http://schemas.microsoft.com/office/drawing/2014/main" val="1463627651"/>
                    </a:ext>
                  </a:extLst>
                </a:gridCol>
                <a:gridCol w="1799431">
                  <a:extLst>
                    <a:ext uri="{9D8B030D-6E8A-4147-A177-3AD203B41FA5}">
                      <a16:colId xmlns:a16="http://schemas.microsoft.com/office/drawing/2014/main" val="3081401064"/>
                    </a:ext>
                  </a:extLst>
                </a:gridCol>
                <a:gridCol w="1799431">
                  <a:extLst>
                    <a:ext uri="{9D8B030D-6E8A-4147-A177-3AD203B41FA5}">
                      <a16:colId xmlns:a16="http://schemas.microsoft.com/office/drawing/2014/main" val="3682722432"/>
                    </a:ext>
                  </a:extLst>
                </a:gridCol>
                <a:gridCol w="1799431">
                  <a:extLst>
                    <a:ext uri="{9D8B030D-6E8A-4147-A177-3AD203B41FA5}">
                      <a16:colId xmlns:a16="http://schemas.microsoft.com/office/drawing/2014/main" val="2789681614"/>
                    </a:ext>
                  </a:extLst>
                </a:gridCol>
              </a:tblGrid>
              <a:tr h="197616">
                <a:tc rowSpan="2">
                  <a:txBody>
                    <a:bodyPr/>
                    <a:lstStyle/>
                    <a:p>
                      <a:r>
                        <a:rPr lang="en-US" sz="1600" dirty="0">
                          <a:solidFill>
                            <a:schemeClr val="tx1"/>
                          </a:solidFill>
                          <a:latin typeface="Calibri" panose="020F0502020204030204" pitchFamily="34" charset="0"/>
                          <a:cs typeface="Calibri" panose="020F0502020204030204" pitchFamily="34" charset="0"/>
                        </a:rPr>
                        <a:t>Adverse Event, %</a:t>
                      </a:r>
                    </a:p>
                  </a:txBody>
                  <a:tcPr>
                    <a:lnR w="12700" cmpd="sng">
                      <a:noFill/>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Calibri" panose="020F0502020204030204" pitchFamily="34" charset="0"/>
                          <a:cs typeface="Calibri" panose="020F0502020204030204" pitchFamily="34" charset="0"/>
                        </a:rPr>
                        <a:t>Cediranib + Olaparib</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sz="1800" dirty="0">
                        <a:latin typeface="Calibri" panose="020F0502020204030204" pitchFamily="34" charset="0"/>
                        <a:cs typeface="Calibri" panose="020F0502020204030204" pitchFamily="34" charset="0"/>
                      </a:endParaRP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Calibri" panose="020F0502020204030204" pitchFamily="34" charset="0"/>
                          <a:cs typeface="Calibri" panose="020F0502020204030204" pitchFamily="34" charset="0"/>
                        </a:rPr>
                        <a:t>Olaparib</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lang="en-US" sz="18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652129055"/>
                  </a:ext>
                </a:extLst>
              </a:tr>
              <a:tr h="197616">
                <a:tc vMerge="1">
                  <a:txBody>
                    <a:bodyPr/>
                    <a:lstStyle/>
                    <a:p>
                      <a:r>
                        <a:rPr lang="en-US" sz="1800" dirty="0" err="1">
                          <a:solidFill>
                            <a:schemeClr val="tx1"/>
                          </a:solidFill>
                          <a:latin typeface="Calibri" panose="020F0502020204030204" pitchFamily="34" charset="0"/>
                          <a:cs typeface="Calibri" panose="020F0502020204030204" pitchFamily="34" charset="0"/>
                        </a:rPr>
                        <a:t>rPFS</a:t>
                      </a:r>
                      <a:r>
                        <a:rPr lang="en-US" sz="1800" dirty="0">
                          <a:solidFill>
                            <a:schemeClr val="tx1"/>
                          </a:solidFill>
                          <a:latin typeface="Calibri" panose="020F0502020204030204" pitchFamily="34" charset="0"/>
                          <a:cs typeface="Calibri" panose="020F0502020204030204" pitchFamily="34" charset="0"/>
                        </a:rPr>
                        <a:t>, </a:t>
                      </a:r>
                      <a:r>
                        <a:rPr lang="en-US" sz="1800" dirty="0" err="1">
                          <a:solidFill>
                            <a:schemeClr val="tx1"/>
                          </a:solidFill>
                          <a:latin typeface="Calibri" panose="020F0502020204030204" pitchFamily="34" charset="0"/>
                          <a:cs typeface="Calibri" panose="020F0502020204030204" pitchFamily="34" charset="0"/>
                        </a:rPr>
                        <a:t>mo</a:t>
                      </a:r>
                      <a:endParaRPr lang="en-US" sz="1800" dirty="0">
                        <a:solidFill>
                          <a:schemeClr val="tx1"/>
                        </a:solidFill>
                        <a:latin typeface="Calibri" panose="020F0502020204030204" pitchFamily="34" charset="0"/>
                        <a:cs typeface="Calibri" panose="020F0502020204030204" pitchFamily="34" charset="0"/>
                      </a:endParaRPr>
                    </a:p>
                  </a:txBody>
                  <a:tcPr>
                    <a:solidFill>
                      <a:srgbClr val="682E74"/>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All Grade</a:t>
                      </a:r>
                    </a:p>
                  </a:txBody>
                  <a:tcPr>
                    <a:lnL w="381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682E74"/>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Grade ≥3</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682E74"/>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All Grade</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682E74"/>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Grade ≥3</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682E74"/>
                    </a:solidFill>
                  </a:tcPr>
                </a:tc>
                <a:extLst>
                  <a:ext uri="{0D108BD9-81ED-4DB2-BD59-A6C34878D82A}">
                    <a16:rowId xmlns:a16="http://schemas.microsoft.com/office/drawing/2014/main" val="1685586450"/>
                  </a:ext>
                </a:extLst>
              </a:tr>
              <a:tr h="197616">
                <a:tc>
                  <a:txBody>
                    <a:bodyPr/>
                    <a:lstStyle/>
                    <a:p>
                      <a:r>
                        <a:rPr lang="en-US" sz="1600" i="0" dirty="0">
                          <a:solidFill>
                            <a:schemeClr val="bg1"/>
                          </a:solidFill>
                          <a:latin typeface="Calibri" panose="020F0502020204030204" pitchFamily="34" charset="0"/>
                          <a:cs typeface="Calibri" panose="020F0502020204030204" pitchFamily="34" charset="0"/>
                        </a:rPr>
                        <a:t>Fatigue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65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47745992"/>
                  </a:ext>
                </a:extLst>
              </a:tr>
              <a:tr h="197616">
                <a:tc>
                  <a:txBody>
                    <a:bodyPr/>
                    <a:lstStyle/>
                    <a:p>
                      <a:r>
                        <a:rPr lang="en-US" sz="1600" i="0" dirty="0">
                          <a:solidFill>
                            <a:schemeClr val="bg1"/>
                          </a:solidFill>
                          <a:latin typeface="Calibri" panose="020F0502020204030204" pitchFamily="34" charset="0"/>
                          <a:cs typeface="Calibri" panose="020F0502020204030204" pitchFamily="34" charset="0"/>
                        </a:rPr>
                        <a:t>Diarrhea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65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83304686"/>
                  </a:ext>
                </a:extLst>
              </a:tr>
              <a:tr h="197616">
                <a:tc>
                  <a:txBody>
                    <a:bodyPr/>
                    <a:lstStyle/>
                    <a:p>
                      <a:r>
                        <a:rPr lang="en-US" sz="1600" i="0" dirty="0">
                          <a:solidFill>
                            <a:schemeClr val="bg1"/>
                          </a:solidFill>
                          <a:latin typeface="Calibri" panose="020F0502020204030204" pitchFamily="34" charset="0"/>
                          <a:cs typeface="Calibri" panose="020F0502020204030204" pitchFamily="34" charset="0"/>
                        </a:rPr>
                        <a:t>Hypertension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94512544"/>
                  </a:ext>
                </a:extLst>
              </a:tr>
              <a:tr h="197616">
                <a:tc>
                  <a:txBody>
                    <a:bodyPr/>
                    <a:lstStyle/>
                    <a:p>
                      <a:r>
                        <a:rPr lang="en-US" sz="1600" i="0" dirty="0">
                          <a:solidFill>
                            <a:schemeClr val="bg1"/>
                          </a:solidFill>
                          <a:latin typeface="Calibri" panose="020F0502020204030204" pitchFamily="34" charset="0"/>
                          <a:cs typeface="Calibri" panose="020F0502020204030204" pitchFamily="34" charset="0"/>
                        </a:rPr>
                        <a:t>Nausea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51959132"/>
                  </a:ext>
                </a:extLst>
              </a:tr>
              <a:tr h="197616">
                <a:tc>
                  <a:txBody>
                    <a:bodyPr/>
                    <a:lstStyle/>
                    <a:p>
                      <a:r>
                        <a:rPr lang="en-US" sz="1600" i="0" dirty="0">
                          <a:solidFill>
                            <a:schemeClr val="bg1"/>
                          </a:solidFill>
                          <a:latin typeface="Calibri" panose="020F0502020204030204" pitchFamily="34" charset="0"/>
                          <a:cs typeface="Calibri" panose="020F0502020204030204" pitchFamily="34" charset="0"/>
                        </a:rPr>
                        <a:t>Anorexia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1314151"/>
                  </a:ext>
                </a:extLst>
              </a:tr>
              <a:tr h="197616">
                <a:tc>
                  <a:txBody>
                    <a:bodyPr/>
                    <a:lstStyle/>
                    <a:p>
                      <a:r>
                        <a:rPr lang="en-US" sz="1600" i="0" dirty="0">
                          <a:solidFill>
                            <a:schemeClr val="bg1"/>
                          </a:solidFill>
                          <a:latin typeface="Calibri" panose="020F0502020204030204" pitchFamily="34" charset="0"/>
                          <a:cs typeface="Calibri" panose="020F0502020204030204" pitchFamily="34" charset="0"/>
                        </a:rPr>
                        <a:t>Anemia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67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31924000"/>
                  </a:ext>
                </a:extLst>
              </a:tr>
              <a:tr h="197616">
                <a:tc>
                  <a:txBody>
                    <a:bodyPr/>
                    <a:lstStyle/>
                    <a:p>
                      <a:r>
                        <a:rPr lang="en-US" sz="1600" i="0" dirty="0">
                          <a:solidFill>
                            <a:schemeClr val="bg1"/>
                          </a:solidFill>
                          <a:latin typeface="Calibri" panose="020F0502020204030204" pitchFamily="34" charset="0"/>
                          <a:cs typeface="Calibri" panose="020F0502020204030204" pitchFamily="34" charset="0"/>
                        </a:rPr>
                        <a:t>Vomiting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3482973"/>
                  </a:ext>
                </a:extLst>
              </a:tr>
              <a:tr h="197616">
                <a:tc>
                  <a:txBody>
                    <a:bodyPr/>
                    <a:lstStyle/>
                    <a:p>
                      <a:r>
                        <a:rPr lang="en-US" sz="1600" i="0" dirty="0">
                          <a:solidFill>
                            <a:schemeClr val="bg1"/>
                          </a:solidFill>
                          <a:latin typeface="Calibri" panose="020F0502020204030204" pitchFamily="34" charset="0"/>
                          <a:cs typeface="Calibri" panose="020F0502020204030204" pitchFamily="34" charset="0"/>
                        </a:rPr>
                        <a:t>Weight loss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27221571"/>
                  </a:ext>
                </a:extLst>
              </a:tr>
              <a:tr h="197616">
                <a:tc>
                  <a:txBody>
                    <a:bodyPr/>
                    <a:lstStyle/>
                    <a:p>
                      <a:pPr algn="l"/>
                      <a:r>
                        <a:rPr lang="en-US" sz="1600" i="0" dirty="0">
                          <a:solidFill>
                            <a:schemeClr val="bg1"/>
                          </a:solidFill>
                          <a:latin typeface="Calibri" panose="020F0502020204030204" pitchFamily="34" charset="0"/>
                          <a:cs typeface="Calibri" panose="020F0502020204030204" pitchFamily="34" charset="0"/>
                        </a:rPr>
                        <a:t>Lymphocyte count decrease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4257985"/>
                  </a:ext>
                </a:extLst>
              </a:tr>
              <a:tr h="197616">
                <a:tc>
                  <a:txBody>
                    <a:bodyPr/>
                    <a:lstStyle/>
                    <a:p>
                      <a:r>
                        <a:rPr lang="en-US" sz="1600" i="0" dirty="0">
                          <a:solidFill>
                            <a:schemeClr val="bg1"/>
                          </a:solidFill>
                          <a:latin typeface="Calibri" panose="020F0502020204030204" pitchFamily="34" charset="0"/>
                          <a:cs typeface="Calibri" panose="020F0502020204030204" pitchFamily="34" charset="0"/>
                        </a:rPr>
                        <a:t>Headache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7665847"/>
                  </a:ext>
                </a:extLst>
              </a:tr>
              <a:tr h="197616">
                <a:tc>
                  <a:txBody>
                    <a:bodyPr/>
                    <a:lstStyle/>
                    <a:p>
                      <a:r>
                        <a:rPr lang="en-US" sz="1600" i="0" dirty="0">
                          <a:solidFill>
                            <a:schemeClr val="bg1"/>
                          </a:solidFill>
                          <a:latin typeface="Calibri" panose="020F0502020204030204" pitchFamily="34" charset="0"/>
                          <a:cs typeface="Calibri" panose="020F0502020204030204" pitchFamily="34" charset="0"/>
                        </a:rPr>
                        <a:t>Platelet count decrease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88778940"/>
                  </a:ext>
                </a:extLst>
              </a:tr>
              <a:tr h="197616">
                <a:tc>
                  <a:txBody>
                    <a:bodyPr/>
                    <a:lstStyle/>
                    <a:p>
                      <a:r>
                        <a:rPr lang="en-US" sz="1600" i="0" dirty="0">
                          <a:solidFill>
                            <a:schemeClr val="bg1"/>
                          </a:solidFill>
                          <a:latin typeface="Calibri" panose="020F0502020204030204" pitchFamily="34" charset="0"/>
                          <a:cs typeface="Calibri" panose="020F0502020204030204" pitchFamily="34" charset="0"/>
                        </a:rPr>
                        <a:t>Back pain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28857832"/>
                  </a:ext>
                </a:extLst>
              </a:tr>
            </a:tbl>
          </a:graphicData>
        </a:graphic>
      </p:graphicFrame>
      <p:sp>
        <p:nvSpPr>
          <p:cNvPr id="10" name="TextBox 9">
            <a:extLst>
              <a:ext uri="{FF2B5EF4-FFF2-40B4-BE49-F238E27FC236}">
                <a16:creationId xmlns:a16="http://schemas.microsoft.com/office/drawing/2014/main" id="{0C167840-12C8-4297-B119-CD4BBE16EE1B}"/>
              </a:ext>
            </a:extLst>
          </p:cNvPr>
          <p:cNvSpPr txBox="1"/>
          <p:nvPr/>
        </p:nvSpPr>
        <p:spPr bwMode="auto">
          <a:xfrm>
            <a:off x="422494" y="6372773"/>
            <a:ext cx="47431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McKay. ASCO GU 2021. Abstr 7.</a:t>
            </a:r>
            <a:endParaRPr kumimoji="0" lang="en-US" sz="1200" b="1"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9685579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4B5254-4C46-4891-B1AA-FCD4BBEBA804}"/>
              </a:ext>
            </a:extLst>
          </p:cNvPr>
          <p:cNvSpPr>
            <a:spLocks noGrp="1"/>
          </p:cNvSpPr>
          <p:nvPr>
            <p:ph type="title"/>
          </p:nvPr>
        </p:nvSpPr>
        <p:spPr/>
        <p:txBody>
          <a:bodyPr/>
          <a:lstStyle/>
          <a:p>
            <a:r>
              <a:rPr lang="en-US" sz="3600" dirty="0">
                <a:solidFill>
                  <a:schemeClr val="bg2"/>
                </a:solidFill>
                <a:latin typeface="Calibri" panose="020F0502020204030204" pitchFamily="34" charset="0"/>
                <a:cs typeface="+mj-cs"/>
              </a:rPr>
              <a:t>NADIR: Phase II Niraparib + RT + ADT vs RT + ADT in </a:t>
            </a:r>
            <a:br>
              <a:rPr lang="en-US" sz="3600" dirty="0">
                <a:solidFill>
                  <a:schemeClr val="bg2"/>
                </a:solidFill>
                <a:latin typeface="Calibri" panose="020F0502020204030204" pitchFamily="34" charset="0"/>
                <a:cs typeface="+mj-cs"/>
              </a:rPr>
            </a:br>
            <a:r>
              <a:rPr lang="en-US" sz="3600" dirty="0">
                <a:solidFill>
                  <a:schemeClr val="bg2"/>
                </a:solidFill>
                <a:latin typeface="Calibri" panose="020F0502020204030204" pitchFamily="34" charset="0"/>
                <a:cs typeface="+mj-cs"/>
              </a:rPr>
              <a:t>High-Risk Localized Prostate Cancer</a:t>
            </a:r>
          </a:p>
        </p:txBody>
      </p:sp>
      <p:sp>
        <p:nvSpPr>
          <p:cNvPr id="3" name="Content Placeholder 2">
            <a:extLst>
              <a:ext uri="{FF2B5EF4-FFF2-40B4-BE49-F238E27FC236}">
                <a16:creationId xmlns:a16="http://schemas.microsoft.com/office/drawing/2014/main" id="{B12815E4-069C-4A22-ACF0-2F7101C984C6}"/>
              </a:ext>
            </a:extLst>
          </p:cNvPr>
          <p:cNvSpPr>
            <a:spLocks noGrp="1"/>
          </p:cNvSpPr>
          <p:nvPr>
            <p:ph idx="4294967295"/>
          </p:nvPr>
        </p:nvSpPr>
        <p:spPr>
          <a:xfrm>
            <a:off x="423623" y="6376355"/>
            <a:ext cx="8596232" cy="305306"/>
          </a:xfrm>
        </p:spPr>
        <p:txBody>
          <a:bodyPr/>
          <a:lstStyle/>
          <a:p>
            <a:pPr marL="0" indent="0">
              <a:lnSpc>
                <a:spcPct val="100000"/>
              </a:lnSpc>
              <a:spcBef>
                <a:spcPts val="0"/>
              </a:spcBef>
              <a:buNone/>
            </a:pPr>
            <a:r>
              <a:rPr lang="en-US" sz="1200" kern="1200" dirty="0">
                <a:solidFill>
                  <a:schemeClr val="bg2"/>
                </a:solidFill>
                <a:latin typeface="Calibri" panose="020F0502020204030204" pitchFamily="34" charset="0"/>
                <a:cs typeface="Calibri" panose="020F0502020204030204" pitchFamily="34" charset="0"/>
              </a:rPr>
              <a:t>NCT04037254.</a:t>
            </a:r>
            <a:endParaRPr lang="en-GB" sz="1200" kern="1200" dirty="0">
              <a:solidFill>
                <a:schemeClr val="bg2"/>
              </a:solidFill>
              <a:latin typeface="Calibri" panose="020F0502020204030204" pitchFamily="34" charset="0"/>
              <a:cs typeface="Calibri" panose="020F0502020204030204" pitchFamily="34" charset="0"/>
            </a:endParaRPr>
          </a:p>
        </p:txBody>
      </p:sp>
      <p:grpSp>
        <p:nvGrpSpPr>
          <p:cNvPr id="13" name="Group 12">
            <a:extLst>
              <a:ext uri="{FF2B5EF4-FFF2-40B4-BE49-F238E27FC236}">
                <a16:creationId xmlns:a16="http://schemas.microsoft.com/office/drawing/2014/main" id="{E45E6020-2D73-4835-9CA3-8190A4DAFAC6}"/>
              </a:ext>
            </a:extLst>
          </p:cNvPr>
          <p:cNvGrpSpPr>
            <a:grpSpLocks/>
          </p:cNvGrpSpPr>
          <p:nvPr/>
        </p:nvGrpSpPr>
        <p:grpSpPr bwMode="auto">
          <a:xfrm>
            <a:off x="9389569" y="6216652"/>
            <a:ext cx="2488502" cy="447822"/>
            <a:chOff x="9527309" y="3551529"/>
            <a:chExt cx="2488502" cy="448324"/>
          </a:xfrm>
        </p:grpSpPr>
        <p:pic>
          <p:nvPicPr>
            <p:cNvPr id="14" name="Picture 13">
              <a:extLst>
                <a:ext uri="{FF2B5EF4-FFF2-40B4-BE49-F238E27FC236}">
                  <a16:creationId xmlns:a16="http://schemas.microsoft.com/office/drawing/2014/main" id="{BA0ABBC3-7BA8-452A-96DE-60521FE1083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14">
              <a:extLst>
                <a:ext uri="{FF2B5EF4-FFF2-40B4-BE49-F238E27FC236}">
                  <a16:creationId xmlns:a16="http://schemas.microsoft.com/office/drawing/2014/main" id="{A973E12D-4DB8-4C0D-9514-F94147415B5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16" name="TextBox 15">
            <a:extLst>
              <a:ext uri="{FF2B5EF4-FFF2-40B4-BE49-F238E27FC236}">
                <a16:creationId xmlns:a16="http://schemas.microsoft.com/office/drawing/2014/main" id="{5F128E8D-6150-4780-8411-D770AEA839FC}"/>
              </a:ext>
            </a:extLst>
          </p:cNvPr>
          <p:cNvSpPr txBox="1"/>
          <p:nvPr/>
        </p:nvSpPr>
        <p:spPr bwMode="auto">
          <a:xfrm>
            <a:off x="579261" y="5099339"/>
            <a:ext cx="11376431"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marR="0" lvl="0" indent="-34290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 DFS at 24 mos</a:t>
            </a:r>
          </a:p>
          <a:p>
            <a:pPr marL="342900" marR="0" lvl="0" indent="-34290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Secondary endpoints: OS, prostate cancer–specific survival, pCR, TTP, time to distant metastases, biochemical PFS, safety</a:t>
            </a:r>
          </a:p>
        </p:txBody>
      </p:sp>
      <p:grpSp>
        <p:nvGrpSpPr>
          <p:cNvPr id="6" name="Group 5">
            <a:extLst>
              <a:ext uri="{FF2B5EF4-FFF2-40B4-BE49-F238E27FC236}">
                <a16:creationId xmlns:a16="http://schemas.microsoft.com/office/drawing/2014/main" id="{DDDC27BC-3AA1-4AA3-B663-505663F5F7C9}"/>
              </a:ext>
            </a:extLst>
          </p:cNvPr>
          <p:cNvGrpSpPr/>
          <p:nvPr/>
        </p:nvGrpSpPr>
        <p:grpSpPr>
          <a:xfrm>
            <a:off x="814402" y="1615077"/>
            <a:ext cx="10580636" cy="3287121"/>
            <a:chOff x="627593" y="1615077"/>
            <a:chExt cx="10580636" cy="3287121"/>
          </a:xfrm>
        </p:grpSpPr>
        <p:sp>
          <p:nvSpPr>
            <p:cNvPr id="17" name="Text Box 45">
              <a:extLst>
                <a:ext uri="{FF2B5EF4-FFF2-40B4-BE49-F238E27FC236}">
                  <a16:creationId xmlns:a16="http://schemas.microsoft.com/office/drawing/2014/main" id="{344F9C4B-450F-413F-A67F-3AA0317A9753}"/>
                </a:ext>
              </a:extLst>
            </p:cNvPr>
            <p:cNvSpPr txBox="1">
              <a:spLocks noChangeArrowheads="1"/>
            </p:cNvSpPr>
            <p:nvPr/>
          </p:nvSpPr>
          <p:spPr bwMode="auto">
            <a:xfrm>
              <a:off x="627593" y="1877556"/>
              <a:ext cx="337896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pPr>
              <a:r>
                <a:rPr lang="en-GB" altLang="en-US" sz="1800" b="0" dirty="0">
                  <a:solidFill>
                    <a:srgbClr val="000000"/>
                  </a:solidFill>
                  <a:latin typeface="Calibri" panose="020F0502020204030204" pitchFamily="34" charset="0"/>
                </a:rPr>
                <a:t>Patients with high-risk prostate cancer; no distant metastases</a:t>
              </a:r>
              <a:endPar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cs typeface="+mn-cs"/>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cs typeface="+mn-cs"/>
                </a:rPr>
                <a:t>(estimated N = 180)</a:t>
              </a:r>
            </a:p>
          </p:txBody>
        </p:sp>
        <p:sp>
          <p:nvSpPr>
            <p:cNvPr id="18" name="Rectangle 49">
              <a:extLst>
                <a:ext uri="{FF2B5EF4-FFF2-40B4-BE49-F238E27FC236}">
                  <a16:creationId xmlns:a16="http://schemas.microsoft.com/office/drawing/2014/main" id="{8ECF624C-BDDA-4FD1-B9B7-3173ADE07407}"/>
                </a:ext>
              </a:extLst>
            </p:cNvPr>
            <p:cNvSpPr>
              <a:spLocks noChangeArrowheads="1"/>
            </p:cNvSpPr>
            <p:nvPr/>
          </p:nvSpPr>
          <p:spPr bwMode="auto">
            <a:xfrm>
              <a:off x="4680480" y="1615077"/>
              <a:ext cx="3790950" cy="119846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Niraparib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PO QD x 12 mos</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GnRH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x 24 mos</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IMRT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5 days/wk x 6-9 wks</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b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starting 8 wks after niraparib initiation</a:t>
              </a:r>
            </a:p>
          </p:txBody>
        </p:sp>
        <p:sp>
          <p:nvSpPr>
            <p:cNvPr id="19" name="Rectangle 50">
              <a:extLst>
                <a:ext uri="{FF2B5EF4-FFF2-40B4-BE49-F238E27FC236}">
                  <a16:creationId xmlns:a16="http://schemas.microsoft.com/office/drawing/2014/main" id="{0FB3234E-7404-45F5-A76E-D9AABC6BA22B}"/>
                </a:ext>
              </a:extLst>
            </p:cNvPr>
            <p:cNvSpPr>
              <a:spLocks noChangeArrowheads="1"/>
            </p:cNvSpPr>
            <p:nvPr/>
          </p:nvSpPr>
          <p:spPr bwMode="auto">
            <a:xfrm>
              <a:off x="4680480" y="2936164"/>
              <a:ext cx="379095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GnRH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x 24 mos</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IMRT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5 days/wk x 6-9 wks</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p>
          </p:txBody>
        </p:sp>
        <p:sp>
          <p:nvSpPr>
            <p:cNvPr id="20" name="Line 53">
              <a:extLst>
                <a:ext uri="{FF2B5EF4-FFF2-40B4-BE49-F238E27FC236}">
                  <a16:creationId xmlns:a16="http://schemas.microsoft.com/office/drawing/2014/main" id="{F7C8B1CC-80A4-4620-A10F-26F8D95C8846}"/>
                </a:ext>
              </a:extLst>
            </p:cNvPr>
            <p:cNvSpPr>
              <a:spLocks noChangeShapeType="1"/>
            </p:cNvSpPr>
            <p:nvPr/>
          </p:nvSpPr>
          <p:spPr bwMode="auto">
            <a:xfrm>
              <a:off x="3943880" y="2840297"/>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1" name="Line 54">
              <a:extLst>
                <a:ext uri="{FF2B5EF4-FFF2-40B4-BE49-F238E27FC236}">
                  <a16:creationId xmlns:a16="http://schemas.microsoft.com/office/drawing/2014/main" id="{BB227FF8-DF0B-4FC6-9AC4-24BA5BF5E857}"/>
                </a:ext>
              </a:extLst>
            </p:cNvPr>
            <p:cNvSpPr>
              <a:spLocks noChangeShapeType="1"/>
            </p:cNvSpPr>
            <p:nvPr/>
          </p:nvSpPr>
          <p:spPr bwMode="auto">
            <a:xfrm flipV="1">
              <a:off x="3943880" y="2240221"/>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TextBox 1">
              <a:extLst>
                <a:ext uri="{FF2B5EF4-FFF2-40B4-BE49-F238E27FC236}">
                  <a16:creationId xmlns:a16="http://schemas.microsoft.com/office/drawing/2014/main" id="{98FDFBC8-4FA7-4073-93FB-28A3A41C66BE}"/>
                </a:ext>
              </a:extLst>
            </p:cNvPr>
            <p:cNvSpPr txBox="1"/>
            <p:nvPr/>
          </p:nvSpPr>
          <p:spPr bwMode="auto">
            <a:xfrm>
              <a:off x="805400" y="3527463"/>
              <a:ext cx="3839649" cy="137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High-risk disease:</a:t>
              </a:r>
            </a:p>
            <a:p>
              <a:pPr marL="285750" indent="-285750" algn="l">
                <a:lnSpc>
                  <a:spcPct val="100000"/>
                </a:lnSpc>
                <a:spcBef>
                  <a:spcPts val="400"/>
                </a:spcBef>
                <a:spcAft>
                  <a:spcPct val="0"/>
                </a:spcAft>
                <a:buClrTx/>
                <a:buFont typeface="Wingdings" panose="05000000000000000000" pitchFamily="2" charset="2"/>
                <a:buChar char="§"/>
              </a:pPr>
              <a:r>
                <a:rPr lang="en-US" sz="1400" b="0" dirty="0">
                  <a:solidFill>
                    <a:schemeClr val="bg1"/>
                  </a:solidFill>
                  <a:latin typeface="Calibri" panose="020F0502020204030204" pitchFamily="34" charset="0"/>
                </a:rPr>
                <a:t>Gleason ≥9, PSA ≤150 ng/mL, any T-stage</a:t>
              </a:r>
            </a:p>
            <a:p>
              <a:pPr marL="285750" indent="-285750" algn="l">
                <a:lnSpc>
                  <a:spcPct val="100000"/>
                </a:lnSpc>
                <a:spcBef>
                  <a:spcPts val="400"/>
                </a:spcBef>
                <a:spcAft>
                  <a:spcPct val="0"/>
                </a:spcAft>
                <a:buClrTx/>
                <a:buFont typeface="Wingdings" panose="05000000000000000000" pitchFamily="2" charset="2"/>
                <a:buChar char="§"/>
              </a:pPr>
              <a:r>
                <a:rPr lang="en-US" sz="1400" b="0" dirty="0">
                  <a:solidFill>
                    <a:schemeClr val="bg1"/>
                  </a:solidFill>
                  <a:latin typeface="Calibri" panose="020F0502020204030204" pitchFamily="34" charset="0"/>
                </a:rPr>
                <a:t>Gleason 8, PSA &lt;20 ng/mL, and ≥T2</a:t>
              </a:r>
            </a:p>
            <a:p>
              <a:pPr marL="285750" indent="-285750" algn="l">
                <a:lnSpc>
                  <a:spcPct val="100000"/>
                </a:lnSpc>
                <a:spcBef>
                  <a:spcPts val="400"/>
                </a:spcBef>
                <a:spcAft>
                  <a:spcPct val="0"/>
                </a:spcAft>
                <a:buClrTx/>
                <a:buFont typeface="Wingdings" panose="05000000000000000000" pitchFamily="2" charset="2"/>
                <a:buChar char="§"/>
              </a:pPr>
              <a:r>
                <a:rPr lang="en-US" sz="1400" b="0" dirty="0">
                  <a:solidFill>
                    <a:schemeClr val="bg1"/>
                  </a:solidFill>
                  <a:latin typeface="Calibri" panose="020F0502020204030204" pitchFamily="34" charset="0"/>
                </a:rPr>
                <a:t>Gleason 8, PSA ≥20-150 ng/mL, any T-stage</a:t>
              </a:r>
            </a:p>
            <a:p>
              <a:pPr marL="285750" indent="-285750" algn="l">
                <a:lnSpc>
                  <a:spcPct val="100000"/>
                </a:lnSpc>
                <a:spcBef>
                  <a:spcPts val="400"/>
                </a:spcBef>
                <a:spcAft>
                  <a:spcPct val="0"/>
                </a:spcAft>
                <a:buClrTx/>
                <a:buFont typeface="Wingdings" panose="05000000000000000000" pitchFamily="2" charset="2"/>
                <a:buChar char="§"/>
              </a:pPr>
              <a:r>
                <a:rPr lang="en-US" sz="1400" b="0" dirty="0">
                  <a:solidFill>
                    <a:schemeClr val="bg1"/>
                  </a:solidFill>
                  <a:latin typeface="Calibri" panose="020F0502020204030204" pitchFamily="34" charset="0"/>
                </a:rPr>
                <a:t>Gleason 7, PSA ≥20-150 ng/mL, any T-stage</a:t>
              </a:r>
            </a:p>
          </p:txBody>
        </p:sp>
        <p:sp>
          <p:nvSpPr>
            <p:cNvPr id="26" name="Rectangle 46">
              <a:extLst>
                <a:ext uri="{FF2B5EF4-FFF2-40B4-BE49-F238E27FC236}">
                  <a16:creationId xmlns:a16="http://schemas.microsoft.com/office/drawing/2014/main" id="{F358C812-529A-4ACE-B57C-6B84EFEC6E84}"/>
                </a:ext>
              </a:extLst>
            </p:cNvPr>
            <p:cNvSpPr>
              <a:spLocks noChangeArrowheads="1"/>
            </p:cNvSpPr>
            <p:nvPr/>
          </p:nvSpPr>
          <p:spPr bwMode="auto">
            <a:xfrm>
              <a:off x="9046846" y="2431554"/>
              <a:ext cx="21158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Until radiographic progression, toxicity, or study withdrawal</a:t>
              </a:r>
            </a:p>
          </p:txBody>
        </p:sp>
        <p:sp>
          <p:nvSpPr>
            <p:cNvPr id="27" name="Line 52">
              <a:extLst>
                <a:ext uri="{FF2B5EF4-FFF2-40B4-BE49-F238E27FC236}">
                  <a16:creationId xmlns:a16="http://schemas.microsoft.com/office/drawing/2014/main" id="{52A2D913-F293-4EA6-936C-598CE2C9294E}"/>
                </a:ext>
              </a:extLst>
            </p:cNvPr>
            <p:cNvSpPr>
              <a:spLocks noChangeShapeType="1"/>
            </p:cNvSpPr>
            <p:nvPr/>
          </p:nvSpPr>
          <p:spPr bwMode="auto">
            <a:xfrm>
              <a:off x="8559296" y="287869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 name="TextBox 3">
              <a:extLst>
                <a:ext uri="{FF2B5EF4-FFF2-40B4-BE49-F238E27FC236}">
                  <a16:creationId xmlns:a16="http://schemas.microsoft.com/office/drawing/2014/main" id="{454BD95E-A56B-4369-8F78-C05249A3DA48}"/>
                </a:ext>
              </a:extLst>
            </p:cNvPr>
            <p:cNvSpPr txBox="1"/>
            <p:nvPr/>
          </p:nvSpPr>
          <p:spPr bwMode="auto">
            <a:xfrm>
              <a:off x="4680480" y="3813328"/>
              <a:ext cx="65277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*IMRT to begin 8 wks after niraparib or 8-28 wks after initiation of GnRH in control arm.</a:t>
              </a:r>
            </a:p>
          </p:txBody>
        </p:sp>
      </p:grpSp>
    </p:spTree>
    <p:extLst>
      <p:ext uri="{BB962C8B-B14F-4D97-AF65-F5344CB8AC3E}">
        <p14:creationId xmlns:p14="http://schemas.microsoft.com/office/powerpoint/2010/main" val="10437401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1C3D9-D4DB-4A13-874B-76527129E180}"/>
              </a:ext>
            </a:extLst>
          </p:cNvPr>
          <p:cNvSpPr>
            <a:spLocks noGrp="1"/>
          </p:cNvSpPr>
          <p:nvPr>
            <p:ph type="title"/>
          </p:nvPr>
        </p:nvSpPr>
        <p:spPr/>
        <p:txBody>
          <a:bodyPr/>
          <a:lstStyle/>
          <a:p>
            <a:r>
              <a:rPr lang="en-US" dirty="0"/>
              <a:t>Select Combination Strategies and Trials in mCRPC</a:t>
            </a:r>
          </a:p>
        </p:txBody>
      </p:sp>
      <p:grpSp>
        <p:nvGrpSpPr>
          <p:cNvPr id="7" name="Group 6">
            <a:extLst>
              <a:ext uri="{FF2B5EF4-FFF2-40B4-BE49-F238E27FC236}">
                <a16:creationId xmlns:a16="http://schemas.microsoft.com/office/drawing/2014/main" id="{F5A5CBB7-5746-427E-B672-6392957B69B7}"/>
              </a:ext>
            </a:extLst>
          </p:cNvPr>
          <p:cNvGrpSpPr>
            <a:grpSpLocks/>
          </p:cNvGrpSpPr>
          <p:nvPr/>
        </p:nvGrpSpPr>
        <p:grpSpPr bwMode="auto">
          <a:xfrm>
            <a:off x="9389569" y="6216652"/>
            <a:ext cx="2488502" cy="447822"/>
            <a:chOff x="9527309" y="3551529"/>
            <a:chExt cx="2488502" cy="448324"/>
          </a:xfrm>
        </p:grpSpPr>
        <p:pic>
          <p:nvPicPr>
            <p:cNvPr id="8" name="Picture 7">
              <a:extLst>
                <a:ext uri="{FF2B5EF4-FFF2-40B4-BE49-F238E27FC236}">
                  <a16:creationId xmlns:a16="http://schemas.microsoft.com/office/drawing/2014/main" id="{EE7C7154-824C-4207-9278-26B776FD39E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250F4321-EABA-4623-BA1D-ADABABD5583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aphicFrame>
        <p:nvGraphicFramePr>
          <p:cNvPr id="12" name="Content Placeholder 3">
            <a:extLst>
              <a:ext uri="{FF2B5EF4-FFF2-40B4-BE49-F238E27FC236}">
                <a16:creationId xmlns:a16="http://schemas.microsoft.com/office/drawing/2014/main" id="{D51224CA-8E9F-49FE-A899-E27A7E0B256D}"/>
              </a:ext>
            </a:extLst>
          </p:cNvPr>
          <p:cNvGraphicFramePr>
            <a:graphicFrameLocks noGrp="1"/>
          </p:cNvGraphicFramePr>
          <p:nvPr>
            <p:ph idx="1"/>
            <p:extLst>
              <p:ext uri="{D42A27DB-BD31-4B8C-83A1-F6EECF244321}">
                <p14:modId xmlns:p14="http://schemas.microsoft.com/office/powerpoint/2010/main" val="4081982326"/>
              </p:ext>
            </p:extLst>
          </p:nvPr>
        </p:nvGraphicFramePr>
        <p:xfrm>
          <a:off x="690626" y="1594648"/>
          <a:ext cx="10801224" cy="4572000"/>
        </p:xfrm>
        <a:graphic>
          <a:graphicData uri="http://schemas.openxmlformats.org/drawingml/2006/table">
            <a:tbl>
              <a:tblPr firstRow="1" bandRow="1">
                <a:tableStyleId>{5C22544A-7EE6-4342-B048-85BDC9FD1C3A}</a:tableStyleId>
              </a:tblPr>
              <a:tblGrid>
                <a:gridCol w="2490788">
                  <a:extLst>
                    <a:ext uri="{9D8B030D-6E8A-4147-A177-3AD203B41FA5}">
                      <a16:colId xmlns:a16="http://schemas.microsoft.com/office/drawing/2014/main" val="2850449525"/>
                    </a:ext>
                  </a:extLst>
                </a:gridCol>
                <a:gridCol w="2077609">
                  <a:extLst>
                    <a:ext uri="{9D8B030D-6E8A-4147-A177-3AD203B41FA5}">
                      <a16:colId xmlns:a16="http://schemas.microsoft.com/office/drawing/2014/main" val="4085616500"/>
                    </a:ext>
                  </a:extLst>
                </a:gridCol>
                <a:gridCol w="2077609">
                  <a:extLst>
                    <a:ext uri="{9D8B030D-6E8A-4147-A177-3AD203B41FA5}">
                      <a16:colId xmlns:a16="http://schemas.microsoft.com/office/drawing/2014/main" val="1484512784"/>
                    </a:ext>
                  </a:extLst>
                </a:gridCol>
                <a:gridCol w="2077609">
                  <a:extLst>
                    <a:ext uri="{9D8B030D-6E8A-4147-A177-3AD203B41FA5}">
                      <a16:colId xmlns:a16="http://schemas.microsoft.com/office/drawing/2014/main" val="3262520062"/>
                    </a:ext>
                  </a:extLst>
                </a:gridCol>
                <a:gridCol w="2077609">
                  <a:extLst>
                    <a:ext uri="{9D8B030D-6E8A-4147-A177-3AD203B41FA5}">
                      <a16:colId xmlns:a16="http://schemas.microsoft.com/office/drawing/2014/main" val="2317930473"/>
                    </a:ext>
                  </a:extLst>
                </a:gridCol>
              </a:tblGrid>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cs typeface="Calibri" panose="020F0502020204030204" pitchFamily="34" charset="0"/>
                        </a:rPr>
                        <a:t>Agent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en-US" sz="1400" i="0" dirty="0">
                          <a:solidFill>
                            <a:schemeClr val="tx1"/>
                          </a:solidFill>
                          <a:latin typeface="Calibri" panose="020F0502020204030204" pitchFamily="34" charset="0"/>
                          <a:cs typeface="Calibri" panose="020F0502020204030204" pitchFamily="34" charset="0"/>
                        </a:rPr>
                        <a:t>Olaparib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en-US" sz="1400" i="0" dirty="0">
                          <a:solidFill>
                            <a:schemeClr val="tx1"/>
                          </a:solidFill>
                          <a:latin typeface="Calibri" panose="020F0502020204030204" pitchFamily="34" charset="0"/>
                          <a:cs typeface="Calibri" panose="020F0502020204030204" pitchFamily="34" charset="0"/>
                        </a:rPr>
                        <a:t>Niraparib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en-US" sz="1400" i="0" dirty="0">
                          <a:solidFill>
                            <a:schemeClr val="tx1"/>
                          </a:solidFill>
                          <a:latin typeface="Calibri" panose="020F0502020204030204" pitchFamily="34" charset="0"/>
                          <a:cs typeface="Calibri" panose="020F0502020204030204" pitchFamily="34" charset="0"/>
                        </a:rPr>
                        <a:t>Rucaparib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en-US" sz="1400" i="0" dirty="0">
                          <a:solidFill>
                            <a:schemeClr val="tx1"/>
                          </a:solidFill>
                          <a:latin typeface="Calibri" panose="020F0502020204030204" pitchFamily="34" charset="0"/>
                          <a:cs typeface="Calibri" panose="020F0502020204030204" pitchFamily="34" charset="0"/>
                        </a:rPr>
                        <a:t>Talazoparib</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4290467837"/>
                  </a:ext>
                </a:extLst>
              </a:tr>
              <a:tr h="274320">
                <a:tc>
                  <a:txBody>
                    <a:bodyPr/>
                    <a:lstStyle/>
                    <a:p>
                      <a:r>
                        <a:rPr lang="en-US" sz="1400" b="1" i="0" dirty="0">
                          <a:solidFill>
                            <a:schemeClr val="bg1"/>
                          </a:solidFill>
                          <a:latin typeface="Calibri" panose="020F0502020204030204" pitchFamily="34" charset="0"/>
                          <a:cs typeface="Calibri" panose="020F0502020204030204" pitchFamily="34" charset="0"/>
                        </a:rPr>
                        <a:t>AR therapy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indent="0" algn="ctr">
                        <a:buFont typeface="Wingdings" panose="05000000000000000000" pitchFamily="2" charset="2"/>
                        <a:buNone/>
                      </a:pPr>
                      <a:r>
                        <a:rPr lang="en-US" sz="1400" i="0" dirty="0">
                          <a:solidFill>
                            <a:schemeClr val="bg1"/>
                          </a:solidFill>
                          <a:latin typeface="Calibri" panose="020F0502020204030204" pitchFamily="34" charset="0"/>
                          <a:cs typeface="Calibri" panose="020F0502020204030204" pitchFamily="34" charset="0"/>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285750" indent="-285750" algn="ctr">
                        <a:buFont typeface="Wingdings" panose="05000000000000000000" pitchFamily="2" charset="2"/>
                        <a:buChar char="ü"/>
                      </a:pPr>
                      <a:endParaRPr lang="en-US" sz="1400" i="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285750" indent="-285750" algn="ctr">
                        <a:buFont typeface="Wingdings" panose="05000000000000000000" pitchFamily="2" charset="2"/>
                        <a:buChar char="ü"/>
                      </a:pPr>
                      <a:endParaRPr lang="en-US" sz="1400" i="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285750" indent="-285750" algn="ctr">
                        <a:buFont typeface="Wingdings" panose="05000000000000000000" pitchFamily="2" charset="2"/>
                        <a:buChar char="ü"/>
                      </a:pPr>
                      <a:endParaRPr lang="en-US" sz="1400" i="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55211506"/>
                  </a:ext>
                </a:extLst>
              </a:tr>
              <a:tr h="274320">
                <a:tc>
                  <a:txBody>
                    <a:bodyPr/>
                    <a:lstStyle/>
                    <a:p>
                      <a:pPr marL="285750" indent="-285750">
                        <a:buFont typeface="Wingdings" panose="05000000000000000000" pitchFamily="2" charset="2"/>
                        <a:buChar char="§"/>
                      </a:pPr>
                      <a:r>
                        <a:rPr lang="en-US" sz="1400" i="0" dirty="0">
                          <a:solidFill>
                            <a:schemeClr val="bg1"/>
                          </a:solidFill>
                          <a:latin typeface="Calibri" panose="020F0502020204030204" pitchFamily="34" charset="0"/>
                          <a:cs typeface="Calibri" panose="020F0502020204030204" pitchFamily="34" charset="0"/>
                        </a:rPr>
                        <a:t>Abiraterone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i="0" kern="1200" dirty="0">
                          <a:solidFill>
                            <a:schemeClr val="tx1"/>
                          </a:solidFill>
                          <a:latin typeface="Calibri" panose="020F0502020204030204" pitchFamily="34" charset="0"/>
                          <a:ea typeface="+mn-ea"/>
                          <a:cs typeface="Calibri" panose="020F0502020204030204" pitchFamily="34" charset="0"/>
                        </a:rPr>
                        <a:t>PROpel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indent="0" algn="ctr" defTabSz="914400" rtl="0" eaLnBrk="1" latinLnBrk="0" hangingPunct="1">
                        <a:buFontTx/>
                        <a:buNone/>
                      </a:pPr>
                      <a:r>
                        <a:rPr lang="en-US" sz="1400" b="1" i="0" kern="1200" dirty="0">
                          <a:solidFill>
                            <a:schemeClr val="tx1"/>
                          </a:solidFill>
                          <a:latin typeface="Calibri" panose="020F0502020204030204" pitchFamily="34" charset="0"/>
                          <a:ea typeface="+mn-ea"/>
                          <a:cs typeface="Calibri" panose="020F0502020204030204" pitchFamily="34" charset="0"/>
                        </a:rPr>
                        <a:t>MAGNITUDE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indent="0" algn="ctr">
                        <a:buFontTx/>
                        <a:buNone/>
                      </a:pPr>
                      <a:endParaRPr lang="en-US" sz="1400" b="1" i="0" dirty="0">
                        <a:solidFill>
                          <a:schemeClr val="tx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indent="0" algn="ctr">
                        <a:buFontTx/>
                        <a:buNone/>
                      </a:pPr>
                      <a:endParaRPr lang="en-US" sz="1400" b="1" i="0" dirty="0">
                        <a:solidFill>
                          <a:schemeClr val="tx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68560551"/>
                  </a:ext>
                </a:extLst>
              </a:tr>
              <a:tr h="274320">
                <a:tc>
                  <a:txBody>
                    <a:bodyPr/>
                    <a:lstStyle/>
                    <a:p>
                      <a:pPr marL="285750" indent="-285750">
                        <a:buFont typeface="Wingdings" panose="05000000000000000000" pitchFamily="2" charset="2"/>
                        <a:buChar char="§"/>
                      </a:pPr>
                      <a:r>
                        <a:rPr lang="en-US" sz="1400" i="0" dirty="0">
                          <a:solidFill>
                            <a:schemeClr val="bg1"/>
                          </a:solidFill>
                          <a:latin typeface="Calibri" panose="020F0502020204030204" pitchFamily="34" charset="0"/>
                          <a:cs typeface="Calibri" panose="020F0502020204030204" pitchFamily="34" charset="0"/>
                        </a:rPr>
                        <a:t>Enzalutamide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indent="0" algn="ctr" defTabSz="914400" rtl="0" eaLnBrk="1" latinLnBrk="0" hangingPunct="1">
                        <a:buFontTx/>
                        <a:buNone/>
                      </a:pPr>
                      <a:endParaRPr lang="en-US" sz="1400" b="1" i="0" kern="1200" dirty="0">
                        <a:solidFill>
                          <a:schemeClr val="tx1"/>
                        </a:solidFill>
                        <a:latin typeface="Calibri" panose="020F0502020204030204" pitchFamily="34" charset="0"/>
                        <a:ea typeface="+mn-ea"/>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indent="0" algn="ctr" defTabSz="914400" rtl="0" eaLnBrk="1" latinLnBrk="0" hangingPunct="1">
                        <a:buFontTx/>
                        <a:buNone/>
                      </a:pPr>
                      <a:endParaRPr lang="en-US" sz="1400" b="1" i="0" kern="1200" dirty="0">
                        <a:solidFill>
                          <a:schemeClr val="tx1"/>
                        </a:solidFill>
                        <a:latin typeface="Calibri" panose="020F0502020204030204" pitchFamily="34" charset="0"/>
                        <a:ea typeface="+mn-ea"/>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indent="0" algn="ctr">
                        <a:buFontTx/>
                        <a:buNone/>
                      </a:pPr>
                      <a:r>
                        <a:rPr lang="en-US" sz="1400" b="1" i="0" dirty="0">
                          <a:solidFill>
                            <a:schemeClr val="tx1"/>
                          </a:solidFill>
                          <a:latin typeface="Calibri" panose="020F0502020204030204" pitchFamily="34" charset="0"/>
                          <a:cs typeface="Calibri" panose="020F0502020204030204" pitchFamily="34" charset="0"/>
                        </a:rPr>
                        <a:t>CASPAR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indent="0" algn="ctr">
                        <a:buFontTx/>
                        <a:buNone/>
                      </a:pPr>
                      <a:r>
                        <a:rPr lang="en-US" sz="1400" b="1" i="0" dirty="0">
                          <a:solidFill>
                            <a:schemeClr val="tx1"/>
                          </a:solidFill>
                          <a:latin typeface="Calibri" panose="020F0502020204030204" pitchFamily="34" charset="0"/>
                          <a:cs typeface="Calibri" panose="020F0502020204030204" pitchFamily="34" charset="0"/>
                        </a:rPr>
                        <a:t>TALAPRO-2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018369730"/>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dirty="0">
                          <a:solidFill>
                            <a:schemeClr val="bg1"/>
                          </a:solidFill>
                          <a:latin typeface="Calibri" panose="020F0502020204030204" pitchFamily="34" charset="0"/>
                          <a:cs typeface="Calibri" panose="020F0502020204030204" pitchFamily="34" charset="0"/>
                        </a:rPr>
                        <a:t>Immunotherapy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indent="0" algn="ctr">
                        <a:buFontTx/>
                        <a:buNone/>
                      </a:pPr>
                      <a:endParaRPr lang="en-US" sz="1400" i="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indent="0" algn="ctr">
                        <a:buFontTx/>
                        <a:buNone/>
                      </a:pPr>
                      <a:endParaRPr lang="en-US" sz="1400" i="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indent="0" algn="ctr">
                        <a:buFontTx/>
                        <a:buNone/>
                      </a:pPr>
                      <a:endParaRPr lang="en-US" sz="1400" i="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indent="0" algn="ctr">
                        <a:buFontTx/>
                        <a:buNone/>
                      </a:pPr>
                      <a:endParaRPr lang="en-US" sz="1400" i="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90775059"/>
                  </a:ext>
                </a:extLst>
              </a:tr>
              <a:tr h="274320">
                <a:tc>
                  <a:txBody>
                    <a:bodyPr/>
                    <a:lstStyle/>
                    <a:p>
                      <a:pPr marL="285750" indent="-285750">
                        <a:buFont typeface="Wingdings" panose="05000000000000000000" pitchFamily="2" charset="2"/>
                        <a:buChar char="§"/>
                      </a:pPr>
                      <a:r>
                        <a:rPr lang="en-US" sz="1400" i="0" dirty="0">
                          <a:solidFill>
                            <a:schemeClr val="bg1"/>
                          </a:solidFill>
                          <a:latin typeface="Calibri" panose="020F0502020204030204" pitchFamily="34" charset="0"/>
                          <a:cs typeface="Calibri" panose="020F0502020204030204" pitchFamily="34" charset="0"/>
                        </a:rPr>
                        <a:t>Avelumab</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indent="0" algn="ctr">
                        <a:buFontTx/>
                        <a:buNone/>
                      </a:pPr>
                      <a:endParaRPr lang="en-US" sz="1400" i="0" baseline="3000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FontTx/>
                        <a:buNone/>
                      </a:pPr>
                      <a:endParaRPr lang="en-US" sz="1400" i="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indent="0" algn="ctr">
                        <a:buFontTx/>
                        <a:buNone/>
                      </a:pPr>
                      <a:endParaRPr lang="en-US" sz="1400" i="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indent="0" algn="ctr">
                        <a:buClr>
                          <a:schemeClr val="accent2"/>
                        </a:buClr>
                        <a:buFontTx/>
                        <a:buNone/>
                      </a:pPr>
                      <a:r>
                        <a:rPr lang="en-US" sz="1400" b="1" i="0" dirty="0">
                          <a:solidFill>
                            <a:schemeClr val="tx1"/>
                          </a:solidFill>
                          <a:latin typeface="Calibri" panose="020F0502020204030204" pitchFamily="34" charset="0"/>
                          <a:cs typeface="Calibri" panose="020F0502020204030204" pitchFamily="34" charset="0"/>
                        </a:rPr>
                        <a:t>Javelin PARP Medley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8946954"/>
                  </a:ext>
                </a:extLst>
              </a:tr>
              <a:tr h="274320">
                <a:tc>
                  <a:txBody>
                    <a:bodyPr/>
                    <a:lstStyle/>
                    <a:p>
                      <a:pPr marL="285750" indent="-285750">
                        <a:buFont typeface="Wingdings" panose="05000000000000000000" pitchFamily="2" charset="2"/>
                        <a:buChar char="§"/>
                      </a:pPr>
                      <a:r>
                        <a:rPr lang="en-US" sz="1400" i="0" dirty="0">
                          <a:solidFill>
                            <a:schemeClr val="bg1"/>
                          </a:solidFill>
                          <a:latin typeface="Calibri" panose="020F0502020204030204" pitchFamily="34" charset="0"/>
                          <a:cs typeface="Calibri" panose="020F0502020204030204" pitchFamily="34" charset="0"/>
                        </a:rPr>
                        <a:t>Cetrelimab</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indent="0" algn="ctr">
                        <a:buClr>
                          <a:schemeClr val="accent2"/>
                        </a:buClr>
                        <a:buFontTx/>
                        <a:buNone/>
                      </a:pPr>
                      <a:endParaRPr lang="en-US" sz="1400" i="0" baseline="3000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buFontTx/>
                        <a:buNone/>
                      </a:pPr>
                      <a:r>
                        <a:rPr lang="en-US" sz="1400" b="1" dirty="0">
                          <a:solidFill>
                            <a:schemeClr val="tx1"/>
                          </a:solidFill>
                          <a:latin typeface="Calibri" panose="020F0502020204030204" pitchFamily="34" charset="0"/>
                          <a:cs typeface="Calibri" panose="020F0502020204030204" pitchFamily="34" charset="0"/>
                        </a:rPr>
                        <a:t>QUEST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indent="0" algn="ctr">
                        <a:buFontTx/>
                        <a:buNone/>
                      </a:pPr>
                      <a:endParaRPr lang="en-US" sz="1400" i="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indent="0" algn="ctr">
                        <a:buFontTx/>
                        <a:buNone/>
                      </a:pPr>
                      <a:endParaRPr lang="en-US" sz="1400" i="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38234607"/>
                  </a:ext>
                </a:extLst>
              </a:tr>
              <a:tr h="274320">
                <a:tc>
                  <a:txBody>
                    <a:bodyPr/>
                    <a:lstStyle/>
                    <a:p>
                      <a:pPr marL="285750" indent="-285750">
                        <a:buFont typeface="Wingdings" panose="05000000000000000000" pitchFamily="2" charset="2"/>
                        <a:buChar char="§"/>
                      </a:pPr>
                      <a:r>
                        <a:rPr lang="en-US" sz="1400" i="0" dirty="0">
                          <a:solidFill>
                            <a:schemeClr val="bg1"/>
                          </a:solidFill>
                          <a:latin typeface="Calibri" panose="020F0502020204030204" pitchFamily="34" charset="0"/>
                          <a:cs typeface="Calibri" panose="020F0502020204030204" pitchFamily="34" charset="0"/>
                        </a:rPr>
                        <a:t>Durvalumab</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indent="0" algn="ctr">
                        <a:buClr>
                          <a:schemeClr val="accent2"/>
                        </a:buClr>
                        <a:buFontTx/>
                        <a:buNone/>
                      </a:pPr>
                      <a:r>
                        <a:rPr lang="en-US" sz="1400" b="1" i="0" dirty="0">
                          <a:solidFill>
                            <a:schemeClr val="tx1"/>
                          </a:solidFill>
                          <a:effectLst/>
                          <a:latin typeface="Calibri" panose="020F0502020204030204" pitchFamily="34" charset="0"/>
                          <a:cs typeface="Calibri" panose="020F0502020204030204" pitchFamily="34" charset="0"/>
                        </a:rPr>
                        <a:t>NCT03810105</a:t>
                      </a:r>
                      <a:r>
                        <a:rPr lang="en-US" sz="1400" i="0" baseline="30000" dirty="0">
                          <a:solidFill>
                            <a:schemeClr val="bg1"/>
                          </a:solidFill>
                          <a:latin typeface="Calibri" panose="020F0502020204030204" pitchFamily="34" charset="0"/>
                          <a:cs typeface="Calibri" panose="020F0502020204030204" pitchFamily="34" charset="0"/>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buFontTx/>
                        <a:buNone/>
                      </a:pPr>
                      <a:endParaRPr lang="en-US" sz="1400" dirty="0">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indent="0" algn="ctr">
                        <a:buFontTx/>
                        <a:buNone/>
                      </a:pPr>
                      <a:endParaRPr lang="en-US" sz="1400" i="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indent="0" algn="ctr">
                        <a:buFontTx/>
                        <a:buNone/>
                      </a:pPr>
                      <a:endParaRPr lang="en-US" sz="1400" i="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6306430"/>
                  </a:ext>
                </a:extLst>
              </a:tr>
              <a:tr h="274320">
                <a:tc>
                  <a:txBody>
                    <a:bodyPr/>
                    <a:lstStyle/>
                    <a:p>
                      <a:pPr marL="285750" indent="-285750">
                        <a:buFont typeface="Wingdings" panose="05000000000000000000" pitchFamily="2" charset="2"/>
                        <a:buChar char="§"/>
                      </a:pPr>
                      <a:r>
                        <a:rPr lang="en-US" sz="1400" i="0" dirty="0">
                          <a:solidFill>
                            <a:schemeClr val="bg1"/>
                          </a:solidFill>
                          <a:latin typeface="Calibri" panose="020F0502020204030204" pitchFamily="34" charset="0"/>
                          <a:cs typeface="Calibri" panose="020F0502020204030204" pitchFamily="34" charset="0"/>
                        </a:rPr>
                        <a:t>Pembrolizumab</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indent="0" algn="ctr">
                        <a:buFontTx/>
                        <a:buNone/>
                      </a:pPr>
                      <a:r>
                        <a:rPr lang="en-US" sz="1400" b="1" i="0" baseline="0" dirty="0">
                          <a:solidFill>
                            <a:schemeClr val="tx1"/>
                          </a:solidFill>
                          <a:latin typeface="Calibri" panose="020F0502020204030204" pitchFamily="34" charset="0"/>
                          <a:cs typeface="Calibri" panose="020F0502020204030204" pitchFamily="34" charset="0"/>
                        </a:rPr>
                        <a:t>KEYLYNK-010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buFontTx/>
                        <a:buNone/>
                      </a:pPr>
                      <a:endParaRPr lang="en-US" sz="1400" dirty="0">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indent="0" algn="ctr">
                        <a:buFontTx/>
                        <a:buNone/>
                      </a:pPr>
                      <a:endParaRPr lang="en-US" sz="1400" i="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indent="0" algn="ctr">
                        <a:buFontTx/>
                        <a:buNone/>
                      </a:pPr>
                      <a:endParaRPr lang="en-US" sz="1400" i="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77011606"/>
                  </a:ext>
                </a:extLst>
              </a:tr>
              <a:tr h="274320">
                <a:tc>
                  <a:txBody>
                    <a:bodyPr/>
                    <a:lstStyle/>
                    <a:p>
                      <a:pPr marL="285750" indent="-285750">
                        <a:buFont typeface="Wingdings" panose="05000000000000000000" pitchFamily="2" charset="2"/>
                        <a:buChar char="§"/>
                      </a:pPr>
                      <a:r>
                        <a:rPr lang="en-US" sz="1400" i="0" dirty="0">
                          <a:solidFill>
                            <a:schemeClr val="bg1"/>
                          </a:solidFill>
                          <a:latin typeface="Calibri" panose="020F0502020204030204" pitchFamily="34" charset="0"/>
                          <a:cs typeface="Calibri" panose="020F0502020204030204" pitchFamily="34" charset="0"/>
                        </a:rPr>
                        <a:t>Nivolumab</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indent="0" algn="ctr">
                        <a:buFontTx/>
                        <a:buNone/>
                      </a:pPr>
                      <a:endParaRPr lang="en-US" sz="1400" i="0" baseline="3000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buFontTx/>
                        <a:buNone/>
                      </a:pPr>
                      <a:endParaRPr lang="en-US" sz="1400" dirty="0">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indent="0" algn="ctr">
                        <a:buFontTx/>
                        <a:buNone/>
                      </a:pPr>
                      <a:r>
                        <a:rPr lang="en-US" sz="1400" b="1" i="0" dirty="0">
                          <a:solidFill>
                            <a:schemeClr val="tx1"/>
                          </a:solidFill>
                          <a:latin typeface="Calibri" panose="020F0502020204030204" pitchFamily="34" charset="0"/>
                          <a:cs typeface="Calibri" panose="020F0502020204030204" pitchFamily="34" charset="0"/>
                        </a:rPr>
                        <a:t>CheckMate 9KD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indent="0" algn="ctr">
                        <a:buFontTx/>
                        <a:buNone/>
                      </a:pPr>
                      <a:endParaRPr lang="en-US" sz="1400" i="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12012280"/>
                  </a:ext>
                </a:extLst>
              </a:tr>
              <a:tr h="274320">
                <a:tc>
                  <a:txBody>
                    <a:bodyPr/>
                    <a:lstStyle/>
                    <a:p>
                      <a:pPr marL="0" indent="0">
                        <a:buFontTx/>
                        <a:buNone/>
                      </a:pPr>
                      <a:r>
                        <a:rPr lang="en-US" sz="1400" b="1" i="0" dirty="0">
                          <a:solidFill>
                            <a:schemeClr val="bg1"/>
                          </a:solidFill>
                          <a:latin typeface="Calibri" panose="020F0502020204030204" pitchFamily="34" charset="0"/>
                          <a:cs typeface="Calibri" panose="020F0502020204030204" pitchFamily="34" charset="0"/>
                        </a:rPr>
                        <a:t>Other agents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indent="0" algn="ctr">
                        <a:buFontTx/>
                        <a:buNone/>
                      </a:pPr>
                      <a:endParaRPr lang="en-US" sz="1400" i="0" baseline="3000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buFontTx/>
                        <a:buNone/>
                      </a:pPr>
                      <a:endParaRPr lang="en-US" sz="1400" dirty="0">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indent="0" algn="ctr">
                        <a:buFontTx/>
                        <a:buNone/>
                      </a:pPr>
                      <a:endParaRPr lang="en-US" sz="1400" i="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indent="0" algn="ctr">
                        <a:buFontTx/>
                        <a:buNone/>
                      </a:pPr>
                      <a:endParaRPr lang="en-US" sz="1400" i="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00399696"/>
                  </a:ext>
                </a:extLst>
              </a:tr>
              <a:tr h="274320">
                <a:tc>
                  <a:txBody>
                    <a:bodyPr/>
                    <a:lstStyle/>
                    <a:p>
                      <a:pPr marL="285750" indent="-285750">
                        <a:buFont typeface="Wingdings" panose="05000000000000000000" pitchFamily="2" charset="2"/>
                        <a:buChar char="§"/>
                      </a:pPr>
                      <a:r>
                        <a:rPr lang="en-US" sz="1400" i="0" dirty="0">
                          <a:solidFill>
                            <a:schemeClr val="bg1"/>
                          </a:solidFill>
                          <a:latin typeface="Calibri" panose="020F0502020204030204" pitchFamily="34" charset="0"/>
                          <a:cs typeface="Calibri" panose="020F0502020204030204" pitchFamily="34" charset="0"/>
                        </a:rPr>
                        <a:t>Radium-223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indent="0" algn="ctr">
                        <a:buFontTx/>
                        <a:buNone/>
                      </a:pPr>
                      <a:r>
                        <a:rPr lang="en-US" sz="1400" b="1" i="0" dirty="0">
                          <a:solidFill>
                            <a:schemeClr val="tx1"/>
                          </a:solidFill>
                          <a:effectLst/>
                          <a:latin typeface="Calibri" panose="020F0502020204030204" pitchFamily="34" charset="0"/>
                          <a:cs typeface="Calibri" panose="020F0502020204030204" pitchFamily="34" charset="0"/>
                        </a:rPr>
                        <a:t>NCT03317392</a:t>
                      </a:r>
                      <a:endParaRPr lang="en-US" sz="1400" b="1" i="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buFontTx/>
                        <a:buNone/>
                      </a:pPr>
                      <a:r>
                        <a:rPr lang="en-US" sz="1400" b="1" dirty="0">
                          <a:solidFill>
                            <a:schemeClr val="tx1"/>
                          </a:solidFill>
                          <a:latin typeface="Calibri" panose="020F0502020204030204" pitchFamily="34" charset="0"/>
                          <a:cs typeface="Calibri" panose="020F0502020204030204" pitchFamily="34" charset="0"/>
                        </a:rPr>
                        <a:t>NCT03076203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indent="0" algn="ctr">
                        <a:buFontTx/>
                        <a:buNone/>
                      </a:pPr>
                      <a:endParaRPr lang="en-US" sz="1400" i="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indent="0" algn="ctr">
                        <a:buFontTx/>
                        <a:buNone/>
                      </a:pPr>
                      <a:endParaRPr lang="en-US" sz="1400" i="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26128487"/>
                  </a:ext>
                </a:extLst>
              </a:tr>
              <a:tr h="274320">
                <a:tc>
                  <a:txBody>
                    <a:bodyPr/>
                    <a:lstStyle/>
                    <a:p>
                      <a:pPr marL="285750" indent="-285750">
                        <a:buFont typeface="Wingdings" panose="05000000000000000000" pitchFamily="2" charset="2"/>
                        <a:buChar char="§"/>
                      </a:pPr>
                      <a:r>
                        <a:rPr lang="en-US" sz="1400" i="0" dirty="0">
                          <a:solidFill>
                            <a:schemeClr val="bg1"/>
                          </a:solidFill>
                          <a:latin typeface="Calibri" panose="020F0502020204030204" pitchFamily="34" charset="0"/>
                          <a:cs typeface="Calibri" panose="020F0502020204030204" pitchFamily="34" charset="0"/>
                        </a:rPr>
                        <a:t>Chemotherapy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indent="0" algn="ctr">
                        <a:buFontTx/>
                        <a:buNone/>
                      </a:pPr>
                      <a:endParaRPr lang="en-US" sz="1400" i="0" baseline="3000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buFontTx/>
                        <a:buNone/>
                      </a:pPr>
                      <a:endParaRPr lang="en-US" sz="1400" dirty="0">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indent="0" algn="ctr">
                        <a:buFontTx/>
                        <a:buNone/>
                      </a:pPr>
                      <a:r>
                        <a:rPr lang="en-US" sz="1400" b="1" i="0" dirty="0">
                          <a:solidFill>
                            <a:schemeClr val="tx1"/>
                          </a:solidFill>
                          <a:latin typeface="Calibri" panose="020F0502020204030204" pitchFamily="34" charset="0"/>
                          <a:cs typeface="Calibri" panose="020F0502020204030204" pitchFamily="34" charset="0"/>
                        </a:rPr>
                        <a:t>PLATI-PARP</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indent="0" algn="ctr">
                        <a:buFontTx/>
                        <a:buNone/>
                      </a:pPr>
                      <a:endParaRPr lang="en-US" sz="1400" i="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14091648"/>
                  </a:ext>
                </a:extLst>
              </a:tr>
              <a:tr h="274320">
                <a:tc>
                  <a:txBody>
                    <a:bodyPr/>
                    <a:lstStyle/>
                    <a:p>
                      <a:pPr marL="285750" indent="-285750">
                        <a:buFont typeface="Wingdings" panose="05000000000000000000" pitchFamily="2" charset="2"/>
                        <a:buChar char="§"/>
                      </a:pPr>
                      <a:r>
                        <a:rPr lang="en-US" sz="1400" i="0" baseline="30000" dirty="0">
                          <a:solidFill>
                            <a:schemeClr val="bg1"/>
                          </a:solidFill>
                          <a:latin typeface="Calibri" panose="020F0502020204030204" pitchFamily="34" charset="0"/>
                          <a:cs typeface="Calibri" panose="020F0502020204030204" pitchFamily="34" charset="0"/>
                        </a:rPr>
                        <a:t>177</a:t>
                      </a:r>
                      <a:r>
                        <a:rPr lang="en-US" sz="1400" i="0" dirty="0">
                          <a:solidFill>
                            <a:schemeClr val="bg1"/>
                          </a:solidFill>
                          <a:latin typeface="Calibri" panose="020F0502020204030204" pitchFamily="34" charset="0"/>
                          <a:cs typeface="Calibri" panose="020F0502020204030204" pitchFamily="34" charset="0"/>
                        </a:rPr>
                        <a:t>Lu PSMA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indent="0" algn="ctr">
                        <a:buFontTx/>
                        <a:buNone/>
                      </a:pPr>
                      <a:r>
                        <a:rPr lang="en-US" sz="1400" b="1" i="0" dirty="0">
                          <a:solidFill>
                            <a:schemeClr val="tx1"/>
                          </a:solidFill>
                          <a:effectLst/>
                          <a:latin typeface="Calibri" panose="020F0502020204030204" pitchFamily="34" charset="0"/>
                          <a:cs typeface="Calibri" panose="020F0502020204030204" pitchFamily="34" charset="0"/>
                        </a:rPr>
                        <a:t>NCT03874884</a:t>
                      </a:r>
                      <a:endParaRPr lang="en-US" sz="1400" b="1" i="0" baseline="30000" dirty="0">
                        <a:solidFill>
                          <a:schemeClr val="tx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buFontTx/>
                        <a:buNone/>
                      </a:pPr>
                      <a:endParaRPr lang="en-US" sz="1400" dirty="0">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indent="0" algn="ctr">
                        <a:buFontTx/>
                        <a:buNone/>
                      </a:pPr>
                      <a:endParaRPr lang="en-US" sz="1400" i="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indent="0" algn="ctr">
                        <a:buFontTx/>
                        <a:buNone/>
                      </a:pPr>
                      <a:endParaRPr lang="en-US" sz="1400" i="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57775915"/>
                  </a:ext>
                </a:extLst>
              </a:tr>
              <a:tr h="274320">
                <a:tc>
                  <a:txBody>
                    <a:bodyPr/>
                    <a:lstStyle/>
                    <a:p>
                      <a:pPr marL="285750" indent="-285750">
                        <a:buFont typeface="Wingdings" panose="05000000000000000000" pitchFamily="2" charset="2"/>
                        <a:buChar char="§"/>
                      </a:pPr>
                      <a:r>
                        <a:rPr lang="en-US" sz="1400" i="0" dirty="0">
                          <a:solidFill>
                            <a:schemeClr val="bg1"/>
                          </a:solidFill>
                          <a:latin typeface="Calibri" panose="020F0502020204030204" pitchFamily="34" charset="0"/>
                          <a:cs typeface="Calibri" panose="020F0502020204030204" pitchFamily="34" charset="0"/>
                        </a:rPr>
                        <a:t>Cediranib</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indent="0" algn="ctr" defTabSz="914400" rtl="0" eaLnBrk="1" latinLnBrk="0" hangingPunct="1">
                        <a:buFontTx/>
                        <a:buNone/>
                      </a:pPr>
                      <a:r>
                        <a:rPr lang="en-US" sz="1400" b="1" i="0" kern="1200" dirty="0">
                          <a:solidFill>
                            <a:schemeClr val="tx1"/>
                          </a:solidFill>
                          <a:effectLst/>
                          <a:latin typeface="Calibri" panose="020F0502020204030204" pitchFamily="34" charset="0"/>
                          <a:ea typeface="+mn-ea"/>
                          <a:cs typeface="Calibri" panose="020F0502020204030204" pitchFamily="34" charset="0"/>
                        </a:rPr>
                        <a:t>NCT02893917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buFontTx/>
                        <a:buNone/>
                      </a:pPr>
                      <a:endParaRPr lang="en-US" sz="1400" dirty="0">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indent="0" algn="ctr">
                        <a:buFontTx/>
                        <a:buNone/>
                      </a:pPr>
                      <a:endParaRPr lang="en-US" sz="1400" i="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indent="0" algn="ctr">
                        <a:buFontTx/>
                        <a:buNone/>
                      </a:pPr>
                      <a:endParaRPr lang="en-US" sz="1400" i="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96346217"/>
                  </a:ext>
                </a:extLst>
              </a:tr>
            </a:tbl>
          </a:graphicData>
        </a:graphic>
      </p:graphicFrame>
      <p:grpSp>
        <p:nvGrpSpPr>
          <p:cNvPr id="13" name="Group 12">
            <a:extLst>
              <a:ext uri="{FF2B5EF4-FFF2-40B4-BE49-F238E27FC236}">
                <a16:creationId xmlns:a16="http://schemas.microsoft.com/office/drawing/2014/main" id="{99A3023B-89D4-4B08-8269-CACEAD7B239F}"/>
              </a:ext>
            </a:extLst>
          </p:cNvPr>
          <p:cNvGrpSpPr/>
          <p:nvPr/>
        </p:nvGrpSpPr>
        <p:grpSpPr>
          <a:xfrm>
            <a:off x="10104433" y="5389773"/>
            <a:ext cx="1354666" cy="707886"/>
            <a:chOff x="10023566" y="4999085"/>
            <a:chExt cx="1354666" cy="707886"/>
          </a:xfrm>
        </p:grpSpPr>
        <p:sp>
          <p:nvSpPr>
            <p:cNvPr id="14" name="TextBox 13">
              <a:extLst>
                <a:ext uri="{FF2B5EF4-FFF2-40B4-BE49-F238E27FC236}">
                  <a16:creationId xmlns:a16="http://schemas.microsoft.com/office/drawing/2014/main" id="{0AED940E-F9E3-4B33-B3B6-08C0F76074F5}"/>
                </a:ext>
              </a:extLst>
            </p:cNvPr>
            <p:cNvSpPr txBox="1"/>
            <p:nvPr/>
          </p:nvSpPr>
          <p:spPr bwMode="auto">
            <a:xfrm>
              <a:off x="10023566" y="4999085"/>
              <a:ext cx="1354666" cy="707886"/>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  Phase III</a:t>
              </a:r>
            </a:p>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  </a:t>
              </a:r>
              <a:r>
                <a:rPr lang="en-US" sz="1600" b="0" dirty="0">
                  <a:solidFill>
                    <a:schemeClr val="bg1"/>
                  </a:solidFill>
                  <a:latin typeface="Calibri" panose="020F0502020204030204" pitchFamily="34" charset="0"/>
                </a:rPr>
                <a:t>Earlier phase</a:t>
              </a:r>
            </a:p>
          </p:txBody>
        </p:sp>
        <p:sp>
          <p:nvSpPr>
            <p:cNvPr id="15" name="Rectangle 14">
              <a:extLst>
                <a:ext uri="{FF2B5EF4-FFF2-40B4-BE49-F238E27FC236}">
                  <a16:creationId xmlns:a16="http://schemas.microsoft.com/office/drawing/2014/main" id="{711CE1B1-8BD8-4052-BF15-6C3825E85C48}"/>
                </a:ext>
              </a:extLst>
            </p:cNvPr>
            <p:cNvSpPr/>
            <p:nvPr/>
          </p:nvSpPr>
          <p:spPr bwMode="auto">
            <a:xfrm>
              <a:off x="10053870" y="5111169"/>
              <a:ext cx="109728" cy="10586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27B3D082-4311-40BE-AA2C-43BE7B89D7BF}"/>
                </a:ext>
              </a:extLst>
            </p:cNvPr>
            <p:cNvSpPr/>
            <p:nvPr/>
          </p:nvSpPr>
          <p:spPr bwMode="auto">
            <a:xfrm>
              <a:off x="10059846" y="5493661"/>
              <a:ext cx="109728" cy="10586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33009261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r>
              <a:rPr lang="en-US" dirty="0">
                <a:solidFill>
                  <a:schemeClr val="accent3"/>
                </a:solidFill>
                <a:hlinkClick r:id="rId4"/>
              </a:rPr>
              <a:t>clinicaloptions.com/prostatetool </a:t>
            </a:r>
            <a:endParaRPr lang="en-US" dirty="0">
              <a:solidFill>
                <a:schemeClr val="accent3"/>
              </a:solidFill>
            </a:endParaRPr>
          </a:p>
          <a:p>
            <a:r>
              <a:rPr lang="en-US" altLang="en-US" dirty="0">
                <a:solidFill>
                  <a:schemeClr val="accent3"/>
                </a:solidFill>
                <a:hlinkClick r:id="rId5"/>
              </a:rPr>
              <a:t>clinicaloptions.com/GUprostate2021Webcast</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Prostate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7"/>
            <a:ext cx="7896288" cy="2605717"/>
          </a:xfrm>
        </p:spPr>
        <p:txBody>
          <a:bodyPr rtlCol="0">
            <a:normAutofit/>
          </a:bodyPr>
          <a:lstStyle/>
          <a:p>
            <a:pPr>
              <a:buClr>
                <a:schemeClr val="accent6"/>
              </a:buClr>
              <a:defRPr/>
            </a:pPr>
            <a:r>
              <a:rPr lang="en-US" sz="2200" dirty="0">
                <a:solidFill>
                  <a:srgbClr val="E1471D"/>
                </a:solidFill>
              </a:rPr>
              <a:t>Downloadable slides </a:t>
            </a:r>
            <a:r>
              <a:rPr lang="en-US" sz="2200" b="0" dirty="0"/>
              <a:t>from this activity</a:t>
            </a:r>
          </a:p>
          <a:p>
            <a:r>
              <a:rPr lang="en-US" sz="2200" dirty="0">
                <a:solidFill>
                  <a:srgbClr val="E1471D"/>
                </a:solidFill>
              </a:rPr>
              <a:t>CME/ABIM MOC on-demand webcast </a:t>
            </a:r>
          </a:p>
          <a:p>
            <a:r>
              <a:rPr lang="en-US" sz="2200" dirty="0">
                <a:solidFill>
                  <a:srgbClr val="E1471D"/>
                </a:solidFill>
              </a:rPr>
              <a:t>Prostate Clinical Decision Support Tool </a:t>
            </a:r>
            <a:r>
              <a:rPr lang="en-US" sz="2200" b="0" dirty="0"/>
              <a:t>featuring recommendations from 5 experts based on specific </a:t>
            </a:r>
            <a:br>
              <a:rPr lang="en-US" sz="2200" b="0" dirty="0"/>
            </a:br>
            <a:r>
              <a:rPr lang="en-US" sz="2200" b="0" dirty="0"/>
              <a:t>patient characteristics for advanced prostate cancer</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Zo8IxDz7OSAjpCNbHghFMQ"/>
</p:tagLst>
</file>

<file path=ppt/tags/tag4.xml><?xml version="1.0" encoding="utf-8"?>
<p:tagLst xmlns:a="http://schemas.openxmlformats.org/drawingml/2006/main" xmlns:r="http://schemas.openxmlformats.org/officeDocument/2006/relationships" xmlns:p="http://schemas.openxmlformats.org/presentationml/2006/main">
  <p:tag name="AS_UNIQUEID" val="90"/>
</p:tagLst>
</file>

<file path=ppt/tags/tag5.xml><?xml version="1.0" encoding="utf-8"?>
<p:tagLst xmlns:a="http://schemas.openxmlformats.org/drawingml/2006/main" xmlns:r="http://schemas.openxmlformats.org/officeDocument/2006/relationships" xmlns:p="http://schemas.openxmlformats.org/presentationml/2006/main">
  <p:tag name="AS_UNIQUEID" val="90"/>
</p:tagLst>
</file>

<file path=ppt/theme/theme1.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56M7VY3CDVN5-506313600-1</_dlc_DocId>
    <_dlc_DocIdUrl xmlns="d54cbe69-32bd-412a-b004-9152f949605e">
      <Url>https://intranet.clinicaloptions.com/mews/oncology/ONC_2021_Prostate_TM_(PRP3958)/CME-certified_Module_with_embedded_slides_in-pg_polling__pre_post/_layouts/15/DocIdRedir.aspx?ID=56M7VY3CDVN5-506313600-1</Url>
      <Description>56M7VY3CDVN5-506313600-1</Description>
    </_dlc_DocIdUrl>
    <Document_x0020_Category xmlns="caa3f392-799b-403f-bcdb-1c35d8e45b5c">Slides - Downloadable</Document_x0020_Category>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7F077B1C692174C8112ED1B68E735A1" ma:contentTypeVersion="1" ma:contentTypeDescription="Create a new document." ma:contentTypeScope="" ma:versionID="b016c2e3f7dd9979df395a1ffdba415e">
  <xsd:schema xmlns:xsd="http://www.w3.org/2001/XMLSchema" xmlns:xs="http://www.w3.org/2001/XMLSchema" xmlns:p="http://schemas.microsoft.com/office/2006/metadata/properties" xmlns:ns2="d54cbe69-32bd-412a-b004-9152f949605e" xmlns:ns3="caa3f392-799b-403f-bcdb-1c35d8e45b5c" targetNamespace="http://schemas.microsoft.com/office/2006/metadata/properties" ma:root="true" ma:fieldsID="3e3909128b661c0cb188c2a27a308568" ns2:_="" ns3:_="">
    <xsd:import namespace="d54cbe69-32bd-412a-b004-9152f949605e"/>
    <xsd:import namespace="caa3f392-799b-403f-bcdb-1c35d8e45b5c"/>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aa3f392-799b-403f-bcdb-1c35d8e45b5c"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Clin Focus"/>
          <xsd:enumeration value="Slides - Clin Focus Mod"/>
          <xsd:enumeration value="Slides - Downloadable"/>
          <xsd:enumeration value="Permissions"/>
          <xsd:enumeration value="Online Figures/Table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http://schemas.microsoft.com/office/infopath/2007/PartnerControls"/>
    <ds:schemaRef ds:uri="http://purl.org/dc/dcmitype/"/>
    <ds:schemaRef ds:uri="d54cbe69-32bd-412a-b004-9152f949605e"/>
    <ds:schemaRef ds:uri="http://schemas.microsoft.com/office/2006/documentManagement/types"/>
    <ds:schemaRef ds:uri="http://purl.org/dc/elements/1.1/"/>
    <ds:schemaRef ds:uri="http://purl.org/dc/terms/"/>
    <ds:schemaRef ds:uri="http://www.w3.org/XML/1998/namespace"/>
    <ds:schemaRef ds:uri="http://schemas.openxmlformats.org/package/2006/metadata/core-properties"/>
    <ds:schemaRef ds:uri="caa3f392-799b-403f-bcdb-1c35d8e45b5c"/>
    <ds:schemaRef ds:uri="http://schemas.microsoft.com/office/2006/metadata/properties"/>
  </ds:schemaRefs>
</ds:datastoreItem>
</file>

<file path=customXml/itemProps3.xml><?xml version="1.0" encoding="utf-8"?>
<ds:datastoreItem xmlns:ds="http://schemas.openxmlformats.org/officeDocument/2006/customXml" ds:itemID="{5F2834D7-726E-4147-A462-A52A0F655A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caa3f392-799b-403f-bcdb-1c35d8e45b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C28FECE-E4B3-4577-9FA1-593B37EA734A}">
  <ds:schemaRefs>
    <ds:schemaRef ds:uri="http://schemas.microsoft.com/sharepoint/event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37506</TotalTime>
  <Words>9298</Words>
  <Application>Microsoft Office PowerPoint</Application>
  <PresentationFormat>Widescreen</PresentationFormat>
  <Paragraphs>2030</Paragraphs>
  <Slides>49</Slides>
  <Notes>49</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49</vt:i4>
      </vt:variant>
    </vt:vector>
  </HeadingPairs>
  <TitlesOfParts>
    <vt:vector size="60" baseType="lpstr">
      <vt:lpstr>Arial</vt:lpstr>
      <vt:lpstr>Arial Unicode MS</vt:lpstr>
      <vt:lpstr>Calibri</vt:lpstr>
      <vt:lpstr>ff-scala-sans-pro</vt:lpstr>
      <vt:lpstr>Roboto</vt:lpstr>
      <vt:lpstr>Times</vt:lpstr>
      <vt:lpstr>Times New Roman</vt:lpstr>
      <vt:lpstr>Wingdings</vt:lpstr>
      <vt:lpstr>2_2017_HTAA_Diabetes</vt:lpstr>
      <vt:lpstr>2017_HTAA_Diabetes</vt:lpstr>
      <vt:lpstr>think-cell Slide</vt:lpstr>
      <vt:lpstr>PARP Inhibitor–Based Combinations  to Improve Patient Outcomes in Prostate Cancer:   An Evidence-Based Global Perspective</vt:lpstr>
      <vt:lpstr>About These Slides</vt:lpstr>
      <vt:lpstr>Faculty</vt:lpstr>
      <vt:lpstr>Genetic Testing Is Now Standard of Care in  Prostate Cancer</vt:lpstr>
      <vt:lpstr>Phase III PROfound: Olaparib vs Physician’s Choice in Progressing mCRPC</vt:lpstr>
      <vt:lpstr>Phase III PROfound: rPFS by BICR With Alterations in BRCA1, BRCA2, or ATM (Cohort A)</vt:lpstr>
      <vt:lpstr>Phase III PROfound: Final OS</vt:lpstr>
      <vt:lpstr>Phase III PROfound: Safety (Cohorts A and B)</vt:lpstr>
      <vt:lpstr>TRITON2: Rucaparib in mCRPC With HRR Gene Alterations</vt:lpstr>
      <vt:lpstr>TRITON2: Tumor Response in BRCA1/BRCA2 Cohort by Independent Review</vt:lpstr>
      <vt:lpstr>TRITON3: Rucaparib vs Physician’s Choice Therapy in mCRPC With HRR Gene Alterations</vt:lpstr>
      <vt:lpstr>TALAPRO-1: Talazoparib in mCRPC With DNA Damage Repair Mutations</vt:lpstr>
      <vt:lpstr>TALAPRO-1: Efficacy by DDR Subgroup</vt:lpstr>
      <vt:lpstr>TALAPRO-1: PSA and Tumor Response</vt:lpstr>
      <vt:lpstr>TALAPRO-1: Safety</vt:lpstr>
      <vt:lpstr>PROfound Gene Subgroup Analysis:  Not All Mutations Benefit </vt:lpstr>
      <vt:lpstr>TRITON2 Rucaparib: Best Change From Baseline in PSA </vt:lpstr>
      <vt:lpstr>BRCA Alterations Do Not Occur in Isolation</vt:lpstr>
      <vt:lpstr>BRCA Alterations Do Not Occur in Isolation</vt:lpstr>
      <vt:lpstr>DNA Repair Deficiency Impacts Response to Abiraterone in mCRPC</vt:lpstr>
      <vt:lpstr>Synthetic Lethality With PARP Inhibition</vt:lpstr>
      <vt:lpstr>Olaparib + Abiraterone in mCRPC</vt:lpstr>
      <vt:lpstr>Olaparib + Abiraterone in mCRPC: rPFS </vt:lpstr>
      <vt:lpstr>Olaparib + Abiraterone in mCRPC: Safety</vt:lpstr>
      <vt:lpstr>PROpel Trial: First-line Olaparib + Abiraterone in mCRPC</vt:lpstr>
      <vt:lpstr>TALAPRO-2: First-line Talazoparib + Enzalutamide in mCRPC</vt:lpstr>
      <vt:lpstr>CASPAR: First-line Rucaparib + Enzalutamide in mCRPC</vt:lpstr>
      <vt:lpstr>MAGNITUDE: First-line Niraparib + Abiraterone Acetate and Prednisone in mCRPC</vt:lpstr>
      <vt:lpstr>Select PARPi Combination Trials in mCRPC and mCSPC</vt:lpstr>
      <vt:lpstr>Rationale for Combining PARPi and Immunotherapy</vt:lpstr>
      <vt:lpstr>KEYNOTE-365: Phase I Multicohort Study of Pembrolizumab in mCRPC</vt:lpstr>
      <vt:lpstr>KEYNOTE-365 Pembrolizumab/Olaparib Cohort: Efficacy</vt:lpstr>
      <vt:lpstr>KEYNOTE-365 Pembrolizumab/Olaparib Cohort: Safety</vt:lpstr>
      <vt:lpstr>KEYLYNK-010: Olaparib + Pembrolizumab vs  AR-Targeted Therapy in mCRPC</vt:lpstr>
      <vt:lpstr>CheckMate 9KD: Nivolumab + Rucaparib, Docetaxel, or Enzalutamide in mCRPC</vt:lpstr>
      <vt:lpstr>Phase I/II: Olaparib and Durvalumab in mCRPC</vt:lpstr>
      <vt:lpstr>Select Ongoing Trials of PARPi Combinations in mCRPC</vt:lpstr>
      <vt:lpstr>DNA Is Constantly Damaged and Repaired</vt:lpstr>
      <vt:lpstr>Impact of DNA Repair Mutations on Platinum-Based Therapy Response in Patients With Prostate Cancer </vt:lpstr>
      <vt:lpstr>Impact of DNA Repair Mutations on OS With Platinum-Based Therapy in Patients With Prostate Cancer </vt:lpstr>
      <vt:lpstr>NiraRad: Niraparib and Radium-223 in mCRPC</vt:lpstr>
      <vt:lpstr>Ongoing Trials of PARPi and Radionuclide Therapies in mCRPC</vt:lpstr>
      <vt:lpstr>Phase II Study: Olaparib + Cediranib vs  Olaparib Alone in mCRPC</vt:lpstr>
      <vt:lpstr>Olaparib + Cediranib vs Olaparib in mCRPC:  Overall rPFS</vt:lpstr>
      <vt:lpstr>Olaparib + Cediranib vs Olaparib in mCRPC:  rPFS by HRR Status</vt:lpstr>
      <vt:lpstr>Olaparib + Cediranib vs Olaparib in mCRPC: Safety</vt:lpstr>
      <vt:lpstr>NADIR: Phase II Niraparib + RT + ADT vs RT + ADT in  High-Risk Localized Prostate Cancer</vt:lpstr>
      <vt:lpstr>Select Combination Strategies and Trials in mCRPC</vt:lpstr>
      <vt:lpstr>Go Online for More CCO  Coverage of Prostate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PARP Inhibitor–Based Combinations to Improve Patient Outcomes in Prostate Cancer:  to Improve Patient Outcomes in Prostate Cancer: An Evidence-Based Global Perspective</dc:title>
  <dc:creator>Preferred User</dc:creator>
  <cp:lastModifiedBy>nkolenko@clinicaloptions.com</cp:lastModifiedBy>
  <cp:revision>925</cp:revision>
  <cp:lastPrinted>2016-09-26T20:21:49Z</cp:lastPrinted>
  <dcterms:created xsi:type="dcterms:W3CDTF">2005-05-27T15:08:01Z</dcterms:created>
  <dcterms:modified xsi:type="dcterms:W3CDTF">2021-04-07T19:56:25Z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a2af0fc7-0d3f-4eef-97ec-b132793fe6f4</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0x010100E7F077B1C692174C8112ED1B68E735A1</vt:lpwstr>
  </property>
</Properties>
</file>