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29"/>
  </p:notesMasterIdLst>
  <p:handoutMasterIdLst>
    <p:handoutMasterId r:id="rId30"/>
  </p:handoutMasterIdLst>
  <p:sldIdLst>
    <p:sldId id="322" r:id="rId6"/>
    <p:sldId id="308" r:id="rId7"/>
    <p:sldId id="296" r:id="rId8"/>
    <p:sldId id="2147473749" r:id="rId9"/>
    <p:sldId id="1788" r:id="rId10"/>
    <p:sldId id="556" r:id="rId11"/>
    <p:sldId id="557" r:id="rId12"/>
    <p:sldId id="560" r:id="rId13"/>
    <p:sldId id="562" r:id="rId14"/>
    <p:sldId id="563" r:id="rId15"/>
    <p:sldId id="564" r:id="rId16"/>
    <p:sldId id="565" r:id="rId17"/>
    <p:sldId id="571" r:id="rId18"/>
    <p:sldId id="577" r:id="rId19"/>
    <p:sldId id="578" r:id="rId20"/>
    <p:sldId id="579" r:id="rId21"/>
    <p:sldId id="584" r:id="rId22"/>
    <p:sldId id="572" r:id="rId23"/>
    <p:sldId id="585" r:id="rId24"/>
    <p:sldId id="586" r:id="rId25"/>
    <p:sldId id="2147473747" r:id="rId26"/>
    <p:sldId id="592" r:id="rId27"/>
    <p:sldId id="318" r:id="rId28"/>
  </p:sldIdLst>
  <p:sldSz cx="12192000" cy="6858000"/>
  <p:notesSz cx="7315200" cy="9601200"/>
  <p:custDataLst>
    <p:tags r:id="rId3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8" pos="312" userDrawn="1">
          <p15:clr>
            <a:srgbClr val="A4A3A4"/>
          </p15:clr>
        </p15:guide>
        <p15:guide id="1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Megan Cartwright" initials="MC" lastIdx="37" clrIdx="16">
    <p:extLst>
      <p:ext uri="{19B8F6BF-5375-455C-9EA6-DF929625EA0E}">
        <p15:presenceInfo xmlns:p15="http://schemas.microsoft.com/office/powerpoint/2012/main" userId="S::mcartwright@clinicaloptions.com::aaeaf566-570c-41b1-9c90-11c8d9ac162b" providerId="AD"/>
      </p:ext>
    </p:extLst>
  </p:cmAuthor>
  <p:cmAuthor id="18" name="mcartwright@clinicaloptions.com" initials="m" lastIdx="2" clrIdx="17">
    <p:extLst>
      <p:ext uri="{19B8F6BF-5375-455C-9EA6-DF929625EA0E}">
        <p15:presenceInfo xmlns:p15="http://schemas.microsoft.com/office/powerpoint/2012/main" userId="mcartwright@clinicaloptions.com" providerId="None"/>
      </p:ext>
    </p:extLst>
  </p:cmAuthor>
  <p:cmAuthor id="19" name="Tanya Gupta" initials="TG" lastIdx="20" clrIdx="18">
    <p:extLst>
      <p:ext uri="{19B8F6BF-5375-455C-9EA6-DF929625EA0E}">
        <p15:presenceInfo xmlns:p15="http://schemas.microsoft.com/office/powerpoint/2012/main" userId="S::tanyag@stanford.edu::7356f940-9111-4a9f-8125-85fbac6f7c18" providerId="AD"/>
      </p:ext>
    </p:extLst>
  </p:cmAuthor>
  <p:cmAuthor id="20" name="Christy Seals" initials="CS" lastIdx="1" clrIdx="19">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F2F2F2"/>
    <a:srgbClr val="CDCDCF"/>
    <a:srgbClr val="E1471D"/>
    <a:srgbClr val="00823B"/>
    <a:srgbClr val="015873"/>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74EA34-1E0D-4E85-9E5F-6BFBEB387FA0}" v="2" dt="2024-05-21T16:04:29.99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40" autoAdjust="0"/>
    <p:restoredTop sz="89758" autoAdjust="0"/>
  </p:normalViewPr>
  <p:slideViewPr>
    <p:cSldViewPr snapToGrid="0">
      <p:cViewPr varScale="1">
        <p:scale>
          <a:sx n="87" d="100"/>
          <a:sy n="87" d="100"/>
        </p:scale>
        <p:origin x="724" y="52"/>
      </p:cViewPr>
      <p:guideLst>
        <p:guide pos="312"/>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ra Cunningham" userId="9a6ac462-c5fc-4c6b-a4a7-aa9b486daad0" providerId="ADAL" clId="{33CDD72B-C8EF-4FFA-A95D-8DAB36522375}"/>
    <pc:docChg chg="custSel modMainMaster">
      <pc:chgData name="Tara Cunningham" userId="9a6ac462-c5fc-4c6b-a4a7-aa9b486daad0" providerId="ADAL" clId="{33CDD72B-C8EF-4FFA-A95D-8DAB36522375}" dt="2024-05-21T17:54:29.738" v="0" actId="478"/>
      <pc:docMkLst>
        <pc:docMk/>
      </pc:docMkLst>
      <pc:sldMasterChg chg="modSldLayout">
        <pc:chgData name="Tara Cunningham" userId="9a6ac462-c5fc-4c6b-a4a7-aa9b486daad0" providerId="ADAL" clId="{33CDD72B-C8EF-4FFA-A95D-8DAB36522375}" dt="2024-05-21T17:54:29.738" v="0" actId="478"/>
        <pc:sldMasterMkLst>
          <pc:docMk/>
          <pc:sldMasterMk cId="445712330" sldId="2147484654"/>
        </pc:sldMasterMkLst>
        <pc:sldLayoutChg chg="delSp mod">
          <pc:chgData name="Tara Cunningham" userId="9a6ac462-c5fc-4c6b-a4a7-aa9b486daad0" providerId="ADAL" clId="{33CDD72B-C8EF-4FFA-A95D-8DAB36522375}" dt="2024-05-21T17:54:29.738" v="0" actId="478"/>
          <pc:sldLayoutMkLst>
            <pc:docMk/>
            <pc:sldMasterMk cId="445712330" sldId="2147484654"/>
            <pc:sldLayoutMk cId="2578901415" sldId="2147484655"/>
          </pc:sldLayoutMkLst>
          <pc:picChg chg="del">
            <ac:chgData name="Tara Cunningham" userId="9a6ac462-c5fc-4c6b-a4a7-aa9b486daad0" providerId="ADAL" clId="{33CDD72B-C8EF-4FFA-A95D-8DAB36522375}" dt="2024-05-21T17:54:29.738" v="0" actId="478"/>
            <ac:picMkLst>
              <pc:docMk/>
              <pc:sldMasterMk cId="445712330" sldId="2147484654"/>
              <pc:sldLayoutMk cId="2578901415" sldId="2147484655"/>
              <ac:picMk id="3" creationId="{737C6032-10DC-3E77-0FF8-6BF83F6AED8E}"/>
            </ac:picMkLst>
          </pc:picChg>
        </pc:sldLayoutChg>
      </pc:sldMasterChg>
    </pc:docChg>
  </pc:docChgLst>
  <pc:docChgLst>
    <pc:chgData name="Megan Cartwright" userId="aaeaf566-570c-41b1-9c90-11c8d9ac162b" providerId="ADAL" clId="{8674EA34-1E0D-4E85-9E5F-6BFBEB387FA0}"/>
    <pc:docChg chg="modSld">
      <pc:chgData name="Megan Cartwright" userId="aaeaf566-570c-41b1-9c90-11c8d9ac162b" providerId="ADAL" clId="{8674EA34-1E0D-4E85-9E5F-6BFBEB387FA0}" dt="2024-05-21T16:04:29.992" v="1"/>
      <pc:docMkLst>
        <pc:docMk/>
      </pc:docMkLst>
      <pc:sldChg chg="addSp delSp modSp">
        <pc:chgData name="Megan Cartwright" userId="aaeaf566-570c-41b1-9c90-11c8d9ac162b" providerId="ADAL" clId="{8674EA34-1E0D-4E85-9E5F-6BFBEB387FA0}" dt="2024-05-21T16:04:29.992" v="1"/>
        <pc:sldMkLst>
          <pc:docMk/>
          <pc:sldMk cId="0" sldId="322"/>
        </pc:sldMkLst>
        <pc:spChg chg="add mod">
          <ac:chgData name="Megan Cartwright" userId="aaeaf566-570c-41b1-9c90-11c8d9ac162b" providerId="ADAL" clId="{8674EA34-1E0D-4E85-9E5F-6BFBEB387FA0}" dt="2024-05-21T16:04:29.992" v="1"/>
          <ac:spMkLst>
            <pc:docMk/>
            <pc:sldMk cId="0" sldId="322"/>
            <ac:spMk id="3" creationId="{F9913138-5F82-5383-10A3-B8FDFA4383A5}"/>
          </ac:spMkLst>
        </pc:spChg>
        <pc:spChg chg="del">
          <ac:chgData name="Megan Cartwright" userId="aaeaf566-570c-41b1-9c90-11c8d9ac162b" providerId="ADAL" clId="{8674EA34-1E0D-4E85-9E5F-6BFBEB387FA0}" dt="2024-05-21T16:04:29.663" v="0" actId="478"/>
          <ac:spMkLst>
            <pc:docMk/>
            <pc:sldMk cId="0" sldId="322"/>
            <ac:spMk id="4" creationId="{14F12652-EAEF-30D5-6133-05BB00EDBEB1}"/>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BD21F2-9C1A-4862-BF1E-4B31D87106C2}"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US"/>
        </a:p>
      </dgm:t>
    </dgm:pt>
    <dgm:pt modelId="{4AA2B851-AFE9-4208-AD50-70134B94BFB4}">
      <dgm:prSet phldrT="[Text]" custT="1"/>
      <dgm:spPr>
        <a:solidFill>
          <a:schemeClr val="accent1"/>
        </a:solidFill>
      </dgm:spPr>
      <dgm:t>
        <a:bodyPr/>
        <a:lstStyle/>
        <a:p>
          <a:r>
            <a:rPr lang="en-US" sz="1800" dirty="0"/>
            <a:t>Node-positive, HR+/HER2- EBC at </a:t>
          </a:r>
          <a:br>
            <a:rPr lang="en-US" sz="1800" dirty="0"/>
          </a:br>
          <a:r>
            <a:rPr lang="en-US" sz="1800" dirty="0"/>
            <a:t>high risk of recurrence</a:t>
          </a:r>
          <a:r>
            <a:rPr lang="en-US" sz="1800" baseline="30000" dirty="0"/>
            <a:t>1</a:t>
          </a:r>
          <a:endParaRPr lang="en-US" sz="1800" dirty="0"/>
        </a:p>
      </dgm:t>
    </dgm:pt>
    <dgm:pt modelId="{A62F3C06-91BE-4B5F-8BDA-7685DCFBA834}" type="parTrans" cxnId="{D13CEB64-AC6B-4772-B747-D0075FE948E9}">
      <dgm:prSet/>
      <dgm:spPr/>
      <dgm:t>
        <a:bodyPr/>
        <a:lstStyle/>
        <a:p>
          <a:endParaRPr lang="en-US"/>
        </a:p>
      </dgm:t>
    </dgm:pt>
    <dgm:pt modelId="{34E19A8C-8A9B-4AB7-B9A8-E16E1FF82402}" type="sibTrans" cxnId="{D13CEB64-AC6B-4772-B747-D0075FE948E9}">
      <dgm:prSet/>
      <dgm:spPr>
        <a:ln>
          <a:solidFill>
            <a:schemeClr val="bg1"/>
          </a:solidFill>
        </a:ln>
      </dgm:spPr>
      <dgm:t>
        <a:bodyPr/>
        <a:lstStyle/>
        <a:p>
          <a:endParaRPr lang="en-US"/>
        </a:p>
      </dgm:t>
    </dgm:pt>
    <dgm:pt modelId="{B737BE6A-B0CD-4913-90A9-4D778C169F90}">
      <dgm:prSet phldrT="[Text]" custT="1"/>
      <dgm:spPr/>
      <dgm:t>
        <a:bodyPr/>
        <a:lstStyle/>
        <a:p>
          <a:r>
            <a:rPr lang="en-US" sz="1800" dirty="0"/>
            <a:t>HR+/HER2- EBC at high risk of recurrence: ≥4 axillary LNs </a:t>
          </a:r>
          <a:r>
            <a:rPr lang="en-US" sz="1800" i="1" dirty="0"/>
            <a:t>or</a:t>
          </a:r>
          <a:r>
            <a:rPr lang="en-US" sz="1800" dirty="0"/>
            <a:t> 1-3 axillary LNs </a:t>
          </a:r>
          <a:br>
            <a:rPr lang="en-US" sz="1800" dirty="0"/>
          </a:br>
          <a:r>
            <a:rPr lang="en-US" sz="1800" dirty="0"/>
            <a:t>with ≥1 of following: tumor </a:t>
          </a:r>
          <a:r>
            <a:rPr lang="en-US" sz="1800" u="none" dirty="0"/>
            <a:t>≥</a:t>
          </a:r>
          <a:r>
            <a:rPr lang="en-US" sz="1800" dirty="0"/>
            <a:t>5 cm, grade 3 disease, and/or Ki-67 </a:t>
          </a:r>
          <a:r>
            <a:rPr lang="en-US" sz="1800" u="none" dirty="0"/>
            <a:t>≥</a:t>
          </a:r>
          <a:r>
            <a:rPr lang="en-US" sz="1800" dirty="0"/>
            <a:t>20%</a:t>
          </a:r>
          <a:r>
            <a:rPr lang="en-US" sz="1800" baseline="30000" dirty="0"/>
            <a:t>2</a:t>
          </a:r>
        </a:p>
      </dgm:t>
    </dgm:pt>
    <dgm:pt modelId="{65018FFB-F0E3-4453-BAF0-F497524965AD}" type="parTrans" cxnId="{C5228CAF-86AF-4F2C-A908-7424BB651259}">
      <dgm:prSet/>
      <dgm:spPr/>
      <dgm:t>
        <a:bodyPr/>
        <a:lstStyle/>
        <a:p>
          <a:endParaRPr lang="en-US"/>
        </a:p>
      </dgm:t>
    </dgm:pt>
    <dgm:pt modelId="{1099395B-BA3A-496E-B83D-EEB562EE64D0}" type="sibTrans" cxnId="{C5228CAF-86AF-4F2C-A908-7424BB651259}">
      <dgm:prSet/>
      <dgm:spPr/>
      <dgm:t>
        <a:bodyPr/>
        <a:lstStyle/>
        <a:p>
          <a:endParaRPr lang="en-US"/>
        </a:p>
      </dgm:t>
    </dgm:pt>
    <dgm:pt modelId="{4A78530D-4887-42FC-A3FF-8C2422BE90CB}">
      <dgm:prSet phldrT="[Text]" custT="1"/>
      <dgm:spPr/>
      <dgm:t>
        <a:bodyPr/>
        <a:lstStyle/>
        <a:p>
          <a:r>
            <a:rPr lang="en-US" sz="1800" dirty="0"/>
            <a:t>HR+/HER2- EBC at high risk of recurrence: ≥4 axillary LNs </a:t>
          </a:r>
          <a:r>
            <a:rPr lang="en-US" sz="1800" i="1" dirty="0"/>
            <a:t>or</a:t>
          </a:r>
          <a:r>
            <a:rPr lang="en-US" sz="1800" dirty="0"/>
            <a:t> 1-3 axillary LNs with</a:t>
          </a:r>
          <a:br>
            <a:rPr lang="en-US" sz="1800" dirty="0"/>
          </a:br>
          <a:r>
            <a:rPr lang="en-US" sz="1800" dirty="0"/>
            <a:t>≥1 of following: tumor </a:t>
          </a:r>
          <a:r>
            <a:rPr lang="en-US" sz="1800" u="none" dirty="0"/>
            <a:t>≥</a:t>
          </a:r>
          <a:r>
            <a:rPr lang="en-US" sz="1800" dirty="0"/>
            <a:t>5 cm or grade 3 disease</a:t>
          </a:r>
          <a:r>
            <a:rPr lang="en-US" sz="1800" baseline="30000" dirty="0"/>
            <a:t>3</a:t>
          </a:r>
        </a:p>
      </dgm:t>
    </dgm:pt>
    <dgm:pt modelId="{39EF6919-B2FA-46D8-A4C1-A0C738AEF6FA}" type="parTrans" cxnId="{C3DBF395-3AA4-45D0-B7C3-184EAD99D697}">
      <dgm:prSet/>
      <dgm:spPr/>
      <dgm:t>
        <a:bodyPr/>
        <a:lstStyle/>
        <a:p>
          <a:endParaRPr lang="en-US"/>
        </a:p>
      </dgm:t>
    </dgm:pt>
    <dgm:pt modelId="{6910BD40-42FC-4C7A-B6A6-681C66EFD519}" type="sibTrans" cxnId="{C3DBF395-3AA4-45D0-B7C3-184EAD99D697}">
      <dgm:prSet/>
      <dgm:spPr/>
      <dgm:t>
        <a:bodyPr/>
        <a:lstStyle/>
        <a:p>
          <a:endParaRPr lang="en-US"/>
        </a:p>
      </dgm:t>
    </dgm:pt>
    <dgm:pt modelId="{79691EC6-B2AC-4613-8434-6971F9645331}" type="pres">
      <dgm:prSet presAssocID="{31BD21F2-9C1A-4862-BF1E-4B31D87106C2}" presName="Name0" presStyleCnt="0">
        <dgm:presLayoutVars>
          <dgm:chMax val="7"/>
          <dgm:chPref val="7"/>
          <dgm:dir/>
        </dgm:presLayoutVars>
      </dgm:prSet>
      <dgm:spPr/>
    </dgm:pt>
    <dgm:pt modelId="{CFCC0C66-D3F1-4549-BBF9-23F94BE85F15}" type="pres">
      <dgm:prSet presAssocID="{31BD21F2-9C1A-4862-BF1E-4B31D87106C2}" presName="Name1" presStyleCnt="0"/>
      <dgm:spPr/>
    </dgm:pt>
    <dgm:pt modelId="{D331C68B-771A-46C9-A9FF-A85AE16741C8}" type="pres">
      <dgm:prSet presAssocID="{31BD21F2-9C1A-4862-BF1E-4B31D87106C2}" presName="cycle" presStyleCnt="0"/>
      <dgm:spPr/>
    </dgm:pt>
    <dgm:pt modelId="{DF396A7F-E52A-475B-914F-D55EA894694A}" type="pres">
      <dgm:prSet presAssocID="{31BD21F2-9C1A-4862-BF1E-4B31D87106C2}" presName="srcNode" presStyleLbl="node1" presStyleIdx="0" presStyleCnt="3"/>
      <dgm:spPr/>
    </dgm:pt>
    <dgm:pt modelId="{3730D2FF-192E-4644-8408-106378C002D5}" type="pres">
      <dgm:prSet presAssocID="{31BD21F2-9C1A-4862-BF1E-4B31D87106C2}" presName="conn" presStyleLbl="parChTrans1D2" presStyleIdx="0" presStyleCnt="1"/>
      <dgm:spPr/>
    </dgm:pt>
    <dgm:pt modelId="{71AD76DD-A0E3-4C43-B331-9B37A20FB12A}" type="pres">
      <dgm:prSet presAssocID="{31BD21F2-9C1A-4862-BF1E-4B31D87106C2}" presName="extraNode" presStyleLbl="node1" presStyleIdx="0" presStyleCnt="3"/>
      <dgm:spPr/>
    </dgm:pt>
    <dgm:pt modelId="{826A83B5-EE43-4FE6-8421-1513245DE42A}" type="pres">
      <dgm:prSet presAssocID="{31BD21F2-9C1A-4862-BF1E-4B31D87106C2}" presName="dstNode" presStyleLbl="node1" presStyleIdx="0" presStyleCnt="3"/>
      <dgm:spPr/>
    </dgm:pt>
    <dgm:pt modelId="{E12D7AE0-19AC-47ED-A888-771CC13971F0}" type="pres">
      <dgm:prSet presAssocID="{4AA2B851-AFE9-4208-AD50-70134B94BFB4}" presName="text_1" presStyleLbl="node1" presStyleIdx="0" presStyleCnt="3">
        <dgm:presLayoutVars>
          <dgm:bulletEnabled val="1"/>
        </dgm:presLayoutVars>
      </dgm:prSet>
      <dgm:spPr/>
    </dgm:pt>
    <dgm:pt modelId="{7CA98A90-F0CF-4653-A361-0DD4EF34261D}" type="pres">
      <dgm:prSet presAssocID="{4AA2B851-AFE9-4208-AD50-70134B94BFB4}" presName="accent_1" presStyleCnt="0"/>
      <dgm:spPr/>
    </dgm:pt>
    <dgm:pt modelId="{EB9381FC-4C6A-44C2-8964-3C34FC375C75}" type="pres">
      <dgm:prSet presAssocID="{4AA2B851-AFE9-4208-AD50-70134B94BFB4}" presName="accentRepeatNode" presStyleLbl="solidFgAcc1" presStyleIdx="0" presStyleCnt="3"/>
      <dgm:spPr>
        <a:ln w="28575">
          <a:solidFill>
            <a:schemeClr val="accent1"/>
          </a:solidFill>
        </a:ln>
      </dgm:spPr>
    </dgm:pt>
    <dgm:pt modelId="{57CB410D-1C6C-414A-BBFE-98175FB81CF3}" type="pres">
      <dgm:prSet presAssocID="{B737BE6A-B0CD-4913-90A9-4D778C169F90}" presName="text_2" presStyleLbl="node1" presStyleIdx="1" presStyleCnt="3">
        <dgm:presLayoutVars>
          <dgm:bulletEnabled val="1"/>
        </dgm:presLayoutVars>
      </dgm:prSet>
      <dgm:spPr/>
    </dgm:pt>
    <dgm:pt modelId="{53B07FE1-15D3-4162-92E3-8DF1D69371E7}" type="pres">
      <dgm:prSet presAssocID="{B737BE6A-B0CD-4913-90A9-4D778C169F90}" presName="accent_2" presStyleCnt="0"/>
      <dgm:spPr/>
    </dgm:pt>
    <dgm:pt modelId="{FC8AC15D-1881-4601-B773-675B063D802E}" type="pres">
      <dgm:prSet presAssocID="{B737BE6A-B0CD-4913-90A9-4D778C169F90}" presName="accentRepeatNode" presStyleLbl="solidFgAcc1" presStyleIdx="1" presStyleCnt="3"/>
      <dgm:spPr>
        <a:ln w="28575">
          <a:solidFill>
            <a:schemeClr val="accent3"/>
          </a:solidFill>
        </a:ln>
      </dgm:spPr>
    </dgm:pt>
    <dgm:pt modelId="{C11D3207-FF01-4B38-A2DE-8DCBD22ECE8A}" type="pres">
      <dgm:prSet presAssocID="{4A78530D-4887-42FC-A3FF-8C2422BE90CB}" presName="text_3" presStyleLbl="node1" presStyleIdx="2" presStyleCnt="3">
        <dgm:presLayoutVars>
          <dgm:bulletEnabled val="1"/>
        </dgm:presLayoutVars>
      </dgm:prSet>
      <dgm:spPr/>
    </dgm:pt>
    <dgm:pt modelId="{036779C2-CD15-4FC1-BE9D-63828521F093}" type="pres">
      <dgm:prSet presAssocID="{4A78530D-4887-42FC-A3FF-8C2422BE90CB}" presName="accent_3" presStyleCnt="0"/>
      <dgm:spPr/>
    </dgm:pt>
    <dgm:pt modelId="{1F25C841-5EDE-46F7-B2D7-D039399ABB44}" type="pres">
      <dgm:prSet presAssocID="{4A78530D-4887-42FC-A3FF-8C2422BE90CB}" presName="accentRepeatNode" presStyleLbl="solidFgAcc1" presStyleIdx="2" presStyleCnt="3"/>
      <dgm:spPr/>
    </dgm:pt>
  </dgm:ptLst>
  <dgm:cxnLst>
    <dgm:cxn modelId="{91A99C36-C89A-4C7C-84C6-23FD1A45D6B9}" type="presOf" srcId="{4AA2B851-AFE9-4208-AD50-70134B94BFB4}" destId="{E12D7AE0-19AC-47ED-A888-771CC13971F0}" srcOrd="0" destOrd="0" presId="urn:microsoft.com/office/officeart/2008/layout/VerticalCurvedList"/>
    <dgm:cxn modelId="{B8A2B642-6B7D-4F8D-9200-EA32F85F8046}" type="presOf" srcId="{34E19A8C-8A9B-4AB7-B9A8-E16E1FF82402}" destId="{3730D2FF-192E-4644-8408-106378C002D5}" srcOrd="0" destOrd="0" presId="urn:microsoft.com/office/officeart/2008/layout/VerticalCurvedList"/>
    <dgm:cxn modelId="{D13CEB64-AC6B-4772-B747-D0075FE948E9}" srcId="{31BD21F2-9C1A-4862-BF1E-4B31D87106C2}" destId="{4AA2B851-AFE9-4208-AD50-70134B94BFB4}" srcOrd="0" destOrd="0" parTransId="{A62F3C06-91BE-4B5F-8BDA-7685DCFBA834}" sibTransId="{34E19A8C-8A9B-4AB7-B9A8-E16E1FF82402}"/>
    <dgm:cxn modelId="{94DC3249-C584-4D7C-B763-651CBD16AA57}" type="presOf" srcId="{B737BE6A-B0CD-4913-90A9-4D778C169F90}" destId="{57CB410D-1C6C-414A-BBFE-98175FB81CF3}" srcOrd="0" destOrd="0" presId="urn:microsoft.com/office/officeart/2008/layout/VerticalCurvedList"/>
    <dgm:cxn modelId="{C3DBF395-3AA4-45D0-B7C3-184EAD99D697}" srcId="{31BD21F2-9C1A-4862-BF1E-4B31D87106C2}" destId="{4A78530D-4887-42FC-A3FF-8C2422BE90CB}" srcOrd="2" destOrd="0" parTransId="{39EF6919-B2FA-46D8-A4C1-A0C738AEF6FA}" sibTransId="{6910BD40-42FC-4C7A-B6A6-681C66EFD519}"/>
    <dgm:cxn modelId="{C5228CAF-86AF-4F2C-A908-7424BB651259}" srcId="{31BD21F2-9C1A-4862-BF1E-4B31D87106C2}" destId="{B737BE6A-B0CD-4913-90A9-4D778C169F90}" srcOrd="1" destOrd="0" parTransId="{65018FFB-F0E3-4453-BAF0-F497524965AD}" sibTransId="{1099395B-BA3A-496E-B83D-EEB562EE64D0}"/>
    <dgm:cxn modelId="{79CE54C8-8302-43D7-9249-F0ECA3DC2865}" type="presOf" srcId="{31BD21F2-9C1A-4862-BF1E-4B31D87106C2}" destId="{79691EC6-B2AC-4613-8434-6971F9645331}" srcOrd="0" destOrd="0" presId="urn:microsoft.com/office/officeart/2008/layout/VerticalCurvedList"/>
    <dgm:cxn modelId="{F4A9E3D1-5742-48A4-8A10-0A0C34F28650}" type="presOf" srcId="{4A78530D-4887-42FC-A3FF-8C2422BE90CB}" destId="{C11D3207-FF01-4B38-A2DE-8DCBD22ECE8A}" srcOrd="0" destOrd="0" presId="urn:microsoft.com/office/officeart/2008/layout/VerticalCurvedList"/>
    <dgm:cxn modelId="{81F4B079-154C-4FBF-8154-D8FEEC281000}" type="presParOf" srcId="{79691EC6-B2AC-4613-8434-6971F9645331}" destId="{CFCC0C66-D3F1-4549-BBF9-23F94BE85F15}" srcOrd="0" destOrd="0" presId="urn:microsoft.com/office/officeart/2008/layout/VerticalCurvedList"/>
    <dgm:cxn modelId="{5EBA3111-21D1-446D-9BAC-19F90A943101}" type="presParOf" srcId="{CFCC0C66-D3F1-4549-BBF9-23F94BE85F15}" destId="{D331C68B-771A-46C9-A9FF-A85AE16741C8}" srcOrd="0" destOrd="0" presId="urn:microsoft.com/office/officeart/2008/layout/VerticalCurvedList"/>
    <dgm:cxn modelId="{C171E4D0-D465-4295-892B-CBFE26601AD1}" type="presParOf" srcId="{D331C68B-771A-46C9-A9FF-A85AE16741C8}" destId="{DF396A7F-E52A-475B-914F-D55EA894694A}" srcOrd="0" destOrd="0" presId="urn:microsoft.com/office/officeart/2008/layout/VerticalCurvedList"/>
    <dgm:cxn modelId="{C0B8BCD0-BEF1-4128-BB60-C7006C2E1ABA}" type="presParOf" srcId="{D331C68B-771A-46C9-A9FF-A85AE16741C8}" destId="{3730D2FF-192E-4644-8408-106378C002D5}" srcOrd="1" destOrd="0" presId="urn:microsoft.com/office/officeart/2008/layout/VerticalCurvedList"/>
    <dgm:cxn modelId="{7B537517-4952-4B52-B496-3E8018F361BD}" type="presParOf" srcId="{D331C68B-771A-46C9-A9FF-A85AE16741C8}" destId="{71AD76DD-A0E3-4C43-B331-9B37A20FB12A}" srcOrd="2" destOrd="0" presId="urn:microsoft.com/office/officeart/2008/layout/VerticalCurvedList"/>
    <dgm:cxn modelId="{197BF0C3-FB71-4E07-89DA-C0055CAF9EF1}" type="presParOf" srcId="{D331C68B-771A-46C9-A9FF-A85AE16741C8}" destId="{826A83B5-EE43-4FE6-8421-1513245DE42A}" srcOrd="3" destOrd="0" presId="urn:microsoft.com/office/officeart/2008/layout/VerticalCurvedList"/>
    <dgm:cxn modelId="{D4D2EDEC-D364-4D11-B5B4-B3C6BF6AD666}" type="presParOf" srcId="{CFCC0C66-D3F1-4549-BBF9-23F94BE85F15}" destId="{E12D7AE0-19AC-47ED-A888-771CC13971F0}" srcOrd="1" destOrd="0" presId="urn:microsoft.com/office/officeart/2008/layout/VerticalCurvedList"/>
    <dgm:cxn modelId="{88C4AEE7-690B-4205-A75A-17529A0CD487}" type="presParOf" srcId="{CFCC0C66-D3F1-4549-BBF9-23F94BE85F15}" destId="{7CA98A90-F0CF-4653-A361-0DD4EF34261D}" srcOrd="2" destOrd="0" presId="urn:microsoft.com/office/officeart/2008/layout/VerticalCurvedList"/>
    <dgm:cxn modelId="{244BC683-DA38-4DA8-B7B0-D56A29C99B42}" type="presParOf" srcId="{7CA98A90-F0CF-4653-A361-0DD4EF34261D}" destId="{EB9381FC-4C6A-44C2-8964-3C34FC375C75}" srcOrd="0" destOrd="0" presId="urn:microsoft.com/office/officeart/2008/layout/VerticalCurvedList"/>
    <dgm:cxn modelId="{D28C519D-EE3B-41FE-A278-2DE2E099D70F}" type="presParOf" srcId="{CFCC0C66-D3F1-4549-BBF9-23F94BE85F15}" destId="{57CB410D-1C6C-414A-BBFE-98175FB81CF3}" srcOrd="3" destOrd="0" presId="urn:microsoft.com/office/officeart/2008/layout/VerticalCurvedList"/>
    <dgm:cxn modelId="{BA4A6F9B-5B67-4C48-8AC4-8CF4712C960E}" type="presParOf" srcId="{CFCC0C66-D3F1-4549-BBF9-23F94BE85F15}" destId="{53B07FE1-15D3-4162-92E3-8DF1D69371E7}" srcOrd="4" destOrd="0" presId="urn:microsoft.com/office/officeart/2008/layout/VerticalCurvedList"/>
    <dgm:cxn modelId="{225FD7D4-CE3D-45FE-AEAC-381920085111}" type="presParOf" srcId="{53B07FE1-15D3-4162-92E3-8DF1D69371E7}" destId="{FC8AC15D-1881-4601-B773-675B063D802E}" srcOrd="0" destOrd="0" presId="urn:microsoft.com/office/officeart/2008/layout/VerticalCurvedList"/>
    <dgm:cxn modelId="{C6D69E77-5563-4CEB-8145-AFA61BD7B2D0}" type="presParOf" srcId="{CFCC0C66-D3F1-4549-BBF9-23F94BE85F15}" destId="{C11D3207-FF01-4B38-A2DE-8DCBD22ECE8A}" srcOrd="5" destOrd="0" presId="urn:microsoft.com/office/officeart/2008/layout/VerticalCurvedList"/>
    <dgm:cxn modelId="{C4B35755-8953-4501-81CF-735336D81CC1}" type="presParOf" srcId="{CFCC0C66-D3F1-4549-BBF9-23F94BE85F15}" destId="{036779C2-CD15-4FC1-BE9D-63828521F093}" srcOrd="6" destOrd="0" presId="urn:microsoft.com/office/officeart/2008/layout/VerticalCurvedList"/>
    <dgm:cxn modelId="{1D702B4C-51E5-4A37-9A56-876F03C50426}" type="presParOf" srcId="{036779C2-CD15-4FC1-BE9D-63828521F093}" destId="{1F25C841-5EDE-46F7-B2D7-D039399ABB44}"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30D2FF-192E-4644-8408-106378C002D5}">
      <dsp:nvSpPr>
        <dsp:cNvPr id="0" name=""/>
        <dsp:cNvSpPr/>
      </dsp:nvSpPr>
      <dsp:spPr>
        <a:xfrm>
          <a:off x="-5330711" y="-816417"/>
          <a:ext cx="6348054" cy="6348054"/>
        </a:xfrm>
        <a:prstGeom prst="blockArc">
          <a:avLst>
            <a:gd name="adj1" fmla="val 18900000"/>
            <a:gd name="adj2" fmla="val 2700000"/>
            <a:gd name="adj3" fmla="val 340"/>
          </a:avLst>
        </a:pr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E12D7AE0-19AC-47ED-A888-771CC13971F0}">
      <dsp:nvSpPr>
        <dsp:cNvPr id="0" name=""/>
        <dsp:cNvSpPr/>
      </dsp:nvSpPr>
      <dsp:spPr>
        <a:xfrm>
          <a:off x="654472" y="471521"/>
          <a:ext cx="8552727" cy="943043"/>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8541"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Node-positive, HR+/HER2- EBC at </a:t>
          </a:r>
          <a:br>
            <a:rPr lang="en-US" sz="1800" kern="1200" dirty="0"/>
          </a:br>
          <a:r>
            <a:rPr lang="en-US" sz="1800" kern="1200" dirty="0"/>
            <a:t>high risk of recurrence</a:t>
          </a:r>
          <a:r>
            <a:rPr lang="en-US" sz="1800" kern="1200" baseline="30000" dirty="0"/>
            <a:t>1</a:t>
          </a:r>
          <a:endParaRPr lang="en-US" sz="1800" kern="1200" dirty="0"/>
        </a:p>
      </dsp:txBody>
      <dsp:txXfrm>
        <a:off x="654472" y="471521"/>
        <a:ext cx="8552727" cy="943043"/>
      </dsp:txXfrm>
    </dsp:sp>
    <dsp:sp modelId="{EB9381FC-4C6A-44C2-8964-3C34FC375C75}">
      <dsp:nvSpPr>
        <dsp:cNvPr id="0" name=""/>
        <dsp:cNvSpPr/>
      </dsp:nvSpPr>
      <dsp:spPr>
        <a:xfrm>
          <a:off x="65070" y="353641"/>
          <a:ext cx="1178804" cy="1178804"/>
        </a:xfrm>
        <a:prstGeom prst="ellipse">
          <a:avLst/>
        </a:prstGeom>
        <a:solidFill>
          <a:schemeClr val="lt1">
            <a:hueOff val="0"/>
            <a:satOff val="0"/>
            <a:lumOff val="0"/>
            <a:alphaOff val="0"/>
          </a:schemeClr>
        </a:solidFill>
        <a:ln w="28575" cap="flat" cmpd="sng" algn="ctr">
          <a:solidFill>
            <a:schemeClr val="accent1"/>
          </a:solidFill>
          <a:prstDash val="solid"/>
        </a:ln>
        <a:effectLst/>
      </dsp:spPr>
      <dsp:style>
        <a:lnRef idx="2">
          <a:scrgbClr r="0" g="0" b="0"/>
        </a:lnRef>
        <a:fillRef idx="1">
          <a:scrgbClr r="0" g="0" b="0"/>
        </a:fillRef>
        <a:effectRef idx="0">
          <a:scrgbClr r="0" g="0" b="0"/>
        </a:effectRef>
        <a:fontRef idx="minor"/>
      </dsp:style>
    </dsp:sp>
    <dsp:sp modelId="{57CB410D-1C6C-414A-BBFE-98175FB81CF3}">
      <dsp:nvSpPr>
        <dsp:cNvPr id="0" name=""/>
        <dsp:cNvSpPr/>
      </dsp:nvSpPr>
      <dsp:spPr>
        <a:xfrm>
          <a:off x="997268" y="1886087"/>
          <a:ext cx="8209931" cy="94304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8541"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HR+/HER2- EBC at high risk of recurrence: ≥4 axillary LNs </a:t>
          </a:r>
          <a:r>
            <a:rPr lang="en-US" sz="1800" i="1" kern="1200" dirty="0"/>
            <a:t>or</a:t>
          </a:r>
          <a:r>
            <a:rPr lang="en-US" sz="1800" kern="1200" dirty="0"/>
            <a:t> 1-3 axillary LNs </a:t>
          </a:r>
          <a:br>
            <a:rPr lang="en-US" sz="1800" kern="1200" dirty="0"/>
          </a:br>
          <a:r>
            <a:rPr lang="en-US" sz="1800" kern="1200" dirty="0"/>
            <a:t>with ≥1 of following: tumor </a:t>
          </a:r>
          <a:r>
            <a:rPr lang="en-US" sz="1800" u="none" kern="1200" dirty="0"/>
            <a:t>≥</a:t>
          </a:r>
          <a:r>
            <a:rPr lang="en-US" sz="1800" kern="1200" dirty="0"/>
            <a:t>5 cm, grade 3 disease, and/or Ki-67 </a:t>
          </a:r>
          <a:r>
            <a:rPr lang="en-US" sz="1800" u="none" kern="1200" dirty="0"/>
            <a:t>≥</a:t>
          </a:r>
          <a:r>
            <a:rPr lang="en-US" sz="1800" kern="1200" dirty="0"/>
            <a:t>20%</a:t>
          </a:r>
          <a:r>
            <a:rPr lang="en-US" sz="1800" kern="1200" baseline="30000" dirty="0"/>
            <a:t>2</a:t>
          </a:r>
        </a:p>
      </dsp:txBody>
      <dsp:txXfrm>
        <a:off x="997268" y="1886087"/>
        <a:ext cx="8209931" cy="943043"/>
      </dsp:txXfrm>
    </dsp:sp>
    <dsp:sp modelId="{FC8AC15D-1881-4601-B773-675B063D802E}">
      <dsp:nvSpPr>
        <dsp:cNvPr id="0" name=""/>
        <dsp:cNvSpPr/>
      </dsp:nvSpPr>
      <dsp:spPr>
        <a:xfrm>
          <a:off x="407866" y="1768207"/>
          <a:ext cx="1178804" cy="1178804"/>
        </a:xfrm>
        <a:prstGeom prst="ellipse">
          <a:avLst/>
        </a:prstGeom>
        <a:solidFill>
          <a:schemeClr val="lt1">
            <a:hueOff val="0"/>
            <a:satOff val="0"/>
            <a:lumOff val="0"/>
            <a:alphaOff val="0"/>
          </a:schemeClr>
        </a:solidFill>
        <a:ln w="28575" cap="flat" cmpd="sng" algn="ctr">
          <a:solidFill>
            <a:schemeClr val="accent3"/>
          </a:solidFill>
          <a:prstDash val="solid"/>
        </a:ln>
        <a:effectLst/>
      </dsp:spPr>
      <dsp:style>
        <a:lnRef idx="2">
          <a:scrgbClr r="0" g="0" b="0"/>
        </a:lnRef>
        <a:fillRef idx="1">
          <a:scrgbClr r="0" g="0" b="0"/>
        </a:fillRef>
        <a:effectRef idx="0">
          <a:scrgbClr r="0" g="0" b="0"/>
        </a:effectRef>
        <a:fontRef idx="minor"/>
      </dsp:style>
    </dsp:sp>
    <dsp:sp modelId="{C11D3207-FF01-4B38-A2DE-8DCBD22ECE8A}">
      <dsp:nvSpPr>
        <dsp:cNvPr id="0" name=""/>
        <dsp:cNvSpPr/>
      </dsp:nvSpPr>
      <dsp:spPr>
        <a:xfrm>
          <a:off x="654472" y="3300653"/>
          <a:ext cx="8552727" cy="943043"/>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8541"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HR+/HER2- EBC at high risk of recurrence: ≥4 axillary LNs </a:t>
          </a:r>
          <a:r>
            <a:rPr lang="en-US" sz="1800" i="1" kern="1200" dirty="0"/>
            <a:t>or</a:t>
          </a:r>
          <a:r>
            <a:rPr lang="en-US" sz="1800" kern="1200" dirty="0"/>
            <a:t> 1-3 axillary LNs with</a:t>
          </a:r>
          <a:br>
            <a:rPr lang="en-US" sz="1800" kern="1200" dirty="0"/>
          </a:br>
          <a:r>
            <a:rPr lang="en-US" sz="1800" kern="1200" dirty="0"/>
            <a:t>≥1 of following: tumor </a:t>
          </a:r>
          <a:r>
            <a:rPr lang="en-US" sz="1800" u="none" kern="1200" dirty="0"/>
            <a:t>≥</a:t>
          </a:r>
          <a:r>
            <a:rPr lang="en-US" sz="1800" kern="1200" dirty="0"/>
            <a:t>5 cm or grade 3 disease</a:t>
          </a:r>
          <a:r>
            <a:rPr lang="en-US" sz="1800" kern="1200" baseline="30000" dirty="0"/>
            <a:t>3</a:t>
          </a:r>
        </a:p>
      </dsp:txBody>
      <dsp:txXfrm>
        <a:off x="654472" y="3300653"/>
        <a:ext cx="8552727" cy="943043"/>
      </dsp:txXfrm>
    </dsp:sp>
    <dsp:sp modelId="{1F25C841-5EDE-46F7-B2D7-D039399ABB44}">
      <dsp:nvSpPr>
        <dsp:cNvPr id="0" name=""/>
        <dsp:cNvSpPr/>
      </dsp:nvSpPr>
      <dsp:spPr>
        <a:xfrm>
          <a:off x="65070" y="3182772"/>
          <a:ext cx="1178804" cy="1178804"/>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43572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 ER, estrogen receptor; ET, endocrine therapy; HR, hormone receptor; PgR, progesterone receptor.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155447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eaLnBrk="1" fontAlgn="auto" hangingPunct="1">
              <a:spcBef>
                <a:spcPts val="0"/>
              </a:spcBef>
              <a:spcAft>
                <a:spcPts val="0"/>
              </a:spcAft>
              <a:defRPr/>
            </a:pPr>
            <a:r>
              <a:rPr lang="en-US" b="0" i="1" dirty="0"/>
              <a:t>AI, aromatase inhibitor; BC, breast cancer; EBC, early breast cancer; ER, estrogen receptor; ET, endocrine therapy; G</a:t>
            </a:r>
            <a:r>
              <a:rPr lang="en-US" b="0" i="1" baseline="-25000" dirty="0"/>
              <a:t>0</a:t>
            </a:r>
            <a:r>
              <a:rPr lang="en-US" b="0" i="1" dirty="0"/>
              <a:t>, quiescence phase; G</a:t>
            </a:r>
            <a:r>
              <a:rPr lang="en-US" b="0" i="1" baseline="-25000" dirty="0"/>
              <a:t>1</a:t>
            </a:r>
            <a:r>
              <a:rPr lang="en-US" b="0" i="1" dirty="0"/>
              <a:t>, growth phase 1; G</a:t>
            </a:r>
            <a:r>
              <a:rPr lang="en-US" b="0" i="1" baseline="-25000" dirty="0"/>
              <a:t>2</a:t>
            </a:r>
            <a:r>
              <a:rPr lang="en-US" b="0" i="1" dirty="0"/>
              <a:t>, growth phase 2; HR, hormone receptor; M, mitosis/cytokinesis; R, G1-S restriction boundary; S, DNA synthesis.</a:t>
            </a:r>
          </a:p>
          <a:p>
            <a:pPr defTabSz="881390" eaLnBrk="1" fontAlgn="auto" hangingPunct="1">
              <a:spcBef>
                <a:spcPts val="0"/>
              </a:spcBef>
              <a:spcAft>
                <a:spcPts val="0"/>
              </a:spcAft>
              <a:defRPr/>
            </a:pPr>
            <a:endParaRPr lang="da-DK" altLang="en-US" spc="-10" dirty="0">
              <a:solidFill>
                <a:schemeClr val="bg2"/>
              </a:solidFill>
              <a:latin typeface="Calibri" panose="020F0502020204030204" pitchFamily="34" charset="0"/>
            </a:endParaRPr>
          </a:p>
          <a:p>
            <a:pPr defTabSz="881390" eaLnBrk="1" fontAlgn="auto" hangingPunct="1">
              <a:spcBef>
                <a:spcPts val="0"/>
              </a:spcBef>
              <a:spcAft>
                <a:spcPts val="0"/>
              </a:spcAft>
              <a:defRPr/>
            </a:pPr>
            <a:endParaRPr lang="da-DK" altLang="en-US" b="1" spc="-10" dirty="0">
              <a:solidFill>
                <a:schemeClr val="bg2"/>
              </a:solidFill>
              <a:latin typeface="Calibri" panose="020F0502020204030204" pitchFamily="34" charset="0"/>
            </a:endParaRPr>
          </a:p>
        </p:txBody>
      </p:sp>
      <p:sp>
        <p:nvSpPr>
          <p:cNvPr id="4" name="Slide Number Placeholder 3"/>
          <p:cNvSpPr>
            <a:spLocks noGrp="1"/>
          </p:cNvSpPr>
          <p:nvPr>
            <p:ph type="sldNum" sz="quarter" idx="10"/>
          </p:nvPr>
        </p:nvSpPr>
        <p:spPr/>
        <p:txBody>
          <a:bodyPr/>
          <a:lstStyle/>
          <a:p>
            <a:fld id="{5C5A650E-E16E-44A3-BDFA-0271D9137309}" type="slidenum">
              <a:rPr lang="en-US" smtClean="0"/>
              <a:pPr/>
              <a:t>5</a:t>
            </a:fld>
            <a:endParaRPr lang="en-US" dirty="0"/>
          </a:p>
        </p:txBody>
      </p:sp>
    </p:spTree>
    <p:extLst>
      <p:ext uri="{BB962C8B-B14F-4D97-AF65-F5344CB8AC3E}">
        <p14:creationId xmlns:p14="http://schemas.microsoft.com/office/powerpoint/2010/main" val="4042374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81390" rtl="0" eaLnBrk="0" fontAlgn="base" latinLnBrk="0" hangingPunct="0">
              <a:lnSpc>
                <a:spcPct val="100000"/>
              </a:lnSpc>
              <a:spcBef>
                <a:spcPct val="30000"/>
              </a:spcBef>
              <a:spcAft>
                <a:spcPct val="0"/>
              </a:spcAft>
              <a:buClrTx/>
              <a:buSzTx/>
              <a:buFontTx/>
              <a:buNone/>
              <a:tabLst/>
              <a:defRPr/>
            </a:pPr>
            <a:r>
              <a:rPr lang="en-US" b="0" i="1" dirty="0"/>
              <a:t>ALN, axillary lymph node; CT, chemotherapy; DRFS, distant relapse–free survival; EBC, early breast cancer; ET, endocrine therapy; HR, hormone receptor; iDFS, invasive disease–free survival; ITT, intention-to-treat; OS, overall survival; PRO, patient-reported outcome; STEEP, </a:t>
            </a:r>
            <a:r>
              <a:rPr lang="en-US" b="0" i="1" dirty="0">
                <a:solidFill>
                  <a:srgbClr val="000000"/>
                </a:solidFill>
                <a:effectLst/>
                <a:latin typeface="Noto Sans"/>
              </a:rPr>
              <a:t>Standardized Definitions for Efficacy End Points.</a:t>
            </a:r>
          </a:p>
          <a:p>
            <a:pPr defTabSz="881390">
              <a:defRPr/>
            </a:pPr>
            <a:endParaRPr lang="en-US" b="0" i="1" dirty="0"/>
          </a:p>
          <a:p>
            <a:pPr defTabSz="881390">
              <a:defRPr/>
            </a:pPr>
            <a:endParaRPr lang="en-US" i="1" dirty="0"/>
          </a:p>
          <a:p>
            <a:pPr defTabSz="881390">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57465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ET, endocrine therapy; iDFS, invasive disease–free survival; IA3, interim analysis 3; ITT, intention-to-treat; OS, overall survival.</a:t>
            </a:r>
            <a:endParaRPr lang="en-US" dirty="0"/>
          </a:p>
        </p:txBody>
      </p:sp>
      <p:sp>
        <p:nvSpPr>
          <p:cNvPr id="4" name="Slide Number Placeholder 3"/>
          <p:cNvSpPr>
            <a:spLocks noGrp="1"/>
          </p:cNvSpPr>
          <p:nvPr>
            <p:ph type="sldNum" sz="quarter" idx="5"/>
          </p:nvPr>
        </p:nvSpPr>
        <p:spPr/>
        <p:txBody>
          <a:bodyPr/>
          <a:lstStyle/>
          <a:p>
            <a:fld id="{E2D07A36-6DF5-446B-99AF-0AFE692B760F}" type="slidenum">
              <a:rPr lang="en-US" smtClean="0"/>
              <a:t>7</a:t>
            </a:fld>
            <a:endParaRPr lang="en-US" dirty="0"/>
          </a:p>
        </p:txBody>
      </p:sp>
    </p:spTree>
    <p:extLst>
      <p:ext uri="{BB962C8B-B14F-4D97-AF65-F5344CB8AC3E}">
        <p14:creationId xmlns:p14="http://schemas.microsoft.com/office/powerpoint/2010/main" val="3791666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ET, endocrine therapy; IA2, interim analysis 2; IA3, interim analysis 3; ITT, intention-to-treat; OS, overall survival.</a:t>
            </a:r>
            <a:endParaRPr lang="en-US" dirty="0"/>
          </a:p>
        </p:txBody>
      </p:sp>
      <p:sp>
        <p:nvSpPr>
          <p:cNvPr id="4" name="Slide Number Placeholder 3"/>
          <p:cNvSpPr>
            <a:spLocks noGrp="1"/>
          </p:cNvSpPr>
          <p:nvPr>
            <p:ph type="sldNum" sz="quarter" idx="5"/>
          </p:nvPr>
        </p:nvSpPr>
        <p:spPr/>
        <p:txBody>
          <a:bodyPr/>
          <a:lstStyle/>
          <a:p>
            <a:fld id="{E2D07A36-6DF5-446B-99AF-0AFE692B760F}" type="slidenum">
              <a:rPr lang="en-US" smtClean="0"/>
              <a:t>8</a:t>
            </a:fld>
            <a:endParaRPr lang="en-US" dirty="0"/>
          </a:p>
        </p:txBody>
      </p:sp>
    </p:spTree>
    <p:extLst>
      <p:ext uri="{BB962C8B-B14F-4D97-AF65-F5344CB8AC3E}">
        <p14:creationId xmlns:p14="http://schemas.microsoft.com/office/powerpoint/2010/main" val="350035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 ET, endocrine therapy; HR, hormone receptor; LN, lymph node.</a:t>
            </a:r>
          </a:p>
        </p:txBody>
      </p:sp>
      <p:sp>
        <p:nvSpPr>
          <p:cNvPr id="4" name="Slide Number Placeholder 3"/>
          <p:cNvSpPr>
            <a:spLocks noGrp="1"/>
          </p:cNvSpPr>
          <p:nvPr>
            <p:ph type="sldNum" sz="quarter" idx="5"/>
          </p:nvPr>
        </p:nvSpPr>
        <p:spPr/>
        <p:txBody>
          <a:bodyPr/>
          <a:lstStyle/>
          <a:p>
            <a:fld id="{05BA4F17-C5AA-43EB-9595-595B56451829}" type="slidenum">
              <a:rPr lang="en-US" smtClean="0"/>
              <a:t>9</a:t>
            </a:fld>
            <a:endParaRPr lang="en-US" dirty="0"/>
          </a:p>
        </p:txBody>
      </p:sp>
    </p:spTree>
    <p:extLst>
      <p:ext uri="{BB962C8B-B14F-4D97-AF65-F5344CB8AC3E}">
        <p14:creationId xmlns:p14="http://schemas.microsoft.com/office/powerpoint/2010/main" val="1941695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CT, chemotherapy; DDFS, distant disease‒free survival; EBC, early breast cancer; ET, endocrine therapy; HR, hormone receptor; iDFS, invasive disease‒free survival; NSAI, nonsteroidal aromatase inhibitor; OS, overall survival; PK, pharmacokinetics; QoL, quality of life; STEEP, </a:t>
            </a:r>
            <a:r>
              <a:rPr lang="en-US" b="0" i="1" dirty="0">
                <a:solidFill>
                  <a:srgbClr val="000000"/>
                </a:solidFill>
                <a:effectLst/>
                <a:latin typeface="Noto Sans"/>
              </a:rPr>
              <a:t>Standardized Definitions for Efficacy End Points.</a:t>
            </a:r>
          </a:p>
          <a:p>
            <a:pPr defTabSz="881390">
              <a:defRPr/>
            </a:pPr>
            <a:endParaRPr lang="en-US" b="0" i="1" dirty="0">
              <a:solidFill>
                <a:srgbClr val="000000"/>
              </a:solidFill>
              <a:effectLst/>
              <a:latin typeface="Noto Sans"/>
            </a:endParaRPr>
          </a:p>
          <a:p>
            <a:pPr defTabSz="881390">
              <a:defRPr/>
            </a:pPr>
            <a:endParaRPr lang="en-US" b="0" i="1" dirty="0">
              <a:solidFill>
                <a:srgbClr val="000000"/>
              </a:solidFill>
              <a:effectLst/>
              <a:latin typeface="Noto Sans"/>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21187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iDFS, invasive disease–free survival; NSAI, nonsteroidal aromatase inhibitor; OS, overall survival.</a:t>
            </a:r>
            <a:endParaRPr lang="en-US" dirty="0"/>
          </a:p>
        </p:txBody>
      </p:sp>
      <p:sp>
        <p:nvSpPr>
          <p:cNvPr id="4" name="Slide Number Placeholder 3"/>
          <p:cNvSpPr>
            <a:spLocks noGrp="1"/>
          </p:cNvSpPr>
          <p:nvPr>
            <p:ph type="sldNum" sz="quarter" idx="5"/>
          </p:nvPr>
        </p:nvSpPr>
        <p:spPr/>
        <p:txBody>
          <a:bodyPr/>
          <a:lstStyle/>
          <a:p>
            <a:fld id="{E2D07A36-6DF5-446B-99AF-0AFE692B760F}" type="slidenum">
              <a:rPr lang="en-US" smtClean="0"/>
              <a:t>11</a:t>
            </a:fld>
            <a:endParaRPr lang="en-US" dirty="0"/>
          </a:p>
        </p:txBody>
      </p:sp>
    </p:spTree>
    <p:extLst>
      <p:ext uri="{BB962C8B-B14F-4D97-AF65-F5344CB8AC3E}">
        <p14:creationId xmlns:p14="http://schemas.microsoft.com/office/powerpoint/2010/main" val="3531116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AJCC, American Joint Committee on Cancer; CT, chemotherapy; ET, endocrine therapy; iDFS, invasive disease–free survival; NSAI, nonsteroidal aromatase inhibitor.</a:t>
            </a:r>
            <a:endParaRPr lang="en-US" dirty="0"/>
          </a:p>
        </p:txBody>
      </p:sp>
      <p:sp>
        <p:nvSpPr>
          <p:cNvPr id="4" name="Slide Number Placeholder 3"/>
          <p:cNvSpPr>
            <a:spLocks noGrp="1"/>
          </p:cNvSpPr>
          <p:nvPr>
            <p:ph type="sldNum" sz="quarter" idx="5"/>
          </p:nvPr>
        </p:nvSpPr>
        <p:spPr/>
        <p:txBody>
          <a:bodyPr/>
          <a:lstStyle/>
          <a:p>
            <a:fld id="{E2D07A36-6DF5-446B-99AF-0AFE692B760F}" type="slidenum">
              <a:rPr lang="en-US" smtClean="0"/>
              <a:t>12</a:t>
            </a:fld>
            <a:endParaRPr lang="en-US" dirty="0"/>
          </a:p>
        </p:txBody>
      </p:sp>
    </p:spTree>
    <p:extLst>
      <p:ext uri="{BB962C8B-B14F-4D97-AF65-F5344CB8AC3E}">
        <p14:creationId xmlns:p14="http://schemas.microsoft.com/office/powerpoint/2010/main" val="9701181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CDK4/6i, CDK4/6 inhibitor; NSAI, nonsteroidal aromatase inhibitor; QoL, quality of life; VTE, venous thromboembolism.</a:t>
            </a:r>
          </a:p>
        </p:txBody>
      </p:sp>
      <p:sp>
        <p:nvSpPr>
          <p:cNvPr id="4" name="Slide Number Placeholder 3"/>
          <p:cNvSpPr>
            <a:spLocks noGrp="1"/>
          </p:cNvSpPr>
          <p:nvPr>
            <p:ph type="sldNum" sz="quarter" idx="5"/>
          </p:nvPr>
        </p:nvSpPr>
        <p:spPr/>
        <p:txBody>
          <a:bodyPr/>
          <a:lstStyle/>
          <a:p>
            <a:fld id="{E2D07A36-6DF5-446B-99AF-0AFE692B760F}" type="slidenum">
              <a:rPr lang="en-US" smtClean="0"/>
              <a:t>13</a:t>
            </a:fld>
            <a:endParaRPr lang="en-US" dirty="0"/>
          </a:p>
        </p:txBody>
      </p:sp>
    </p:spTree>
    <p:extLst>
      <p:ext uri="{BB962C8B-B14F-4D97-AF65-F5344CB8AC3E}">
        <p14:creationId xmlns:p14="http://schemas.microsoft.com/office/powerpoint/2010/main" val="463378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3444B1-158A-4BF6-99BF-61DE2EB2E352}"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222080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ANC, absolute neutrophil count; CBC, complete blood count; LLN, lower limit of normal.</a:t>
            </a:r>
          </a:p>
        </p:txBody>
      </p:sp>
      <p:sp>
        <p:nvSpPr>
          <p:cNvPr id="4" name="Slide Number Placeholder 3"/>
          <p:cNvSpPr>
            <a:spLocks noGrp="1"/>
          </p:cNvSpPr>
          <p:nvPr>
            <p:ph type="sldNum" sz="quarter" idx="5"/>
          </p:nvPr>
        </p:nvSpPr>
        <p:spPr/>
        <p:txBody>
          <a:bodyPr/>
          <a:lstStyle/>
          <a:p>
            <a:fld id="{E2D07A36-6DF5-446B-99AF-0AFE692B760F}" type="slidenum">
              <a:rPr lang="en-US" smtClean="0"/>
              <a:t>15</a:t>
            </a:fld>
            <a:endParaRPr lang="en-US" dirty="0"/>
          </a:p>
        </p:txBody>
      </p:sp>
    </p:spTree>
    <p:extLst>
      <p:ext uri="{BB962C8B-B14F-4D97-AF65-F5344CB8AC3E}">
        <p14:creationId xmlns:p14="http://schemas.microsoft.com/office/powerpoint/2010/main" val="261314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 aminotransferase; AST, aspartate aminotransferase; EBC, early breast cancer; LFT, liver function test; PI, prescribing information; ULN, upper limit of normal.</a:t>
            </a:r>
            <a:endParaRPr lang="en-US" i="0" dirty="0"/>
          </a:p>
          <a:p>
            <a:endParaRPr lang="en-US" i="0" dirty="0"/>
          </a:p>
          <a:p>
            <a:endParaRPr lang="en-US" b="0" i="0" dirty="0"/>
          </a:p>
          <a:p>
            <a:endParaRPr lang="en-US" b="1" i="0" dirty="0"/>
          </a:p>
        </p:txBody>
      </p:sp>
      <p:sp>
        <p:nvSpPr>
          <p:cNvPr id="4" name="Slide Number Placeholder 3"/>
          <p:cNvSpPr>
            <a:spLocks noGrp="1"/>
          </p:cNvSpPr>
          <p:nvPr>
            <p:ph type="sldNum" sz="quarter" idx="5"/>
          </p:nvPr>
        </p:nvSpPr>
        <p:spPr/>
        <p:txBody>
          <a:bodyPr/>
          <a:lstStyle/>
          <a:p>
            <a:fld id="{E2D07A36-6DF5-446B-99AF-0AFE692B760F}" type="slidenum">
              <a:rPr lang="en-US" smtClean="0"/>
              <a:t>16</a:t>
            </a:fld>
            <a:endParaRPr lang="en-US" dirty="0"/>
          </a:p>
        </p:txBody>
      </p:sp>
    </p:spTree>
    <p:extLst>
      <p:ext uri="{BB962C8B-B14F-4D97-AF65-F5344CB8AC3E}">
        <p14:creationId xmlns:p14="http://schemas.microsoft.com/office/powerpoint/2010/main" val="34891112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iDFS, invasive disease–free survival; ITT, intention-to-treat; RDI, relative dose intensity.</a:t>
            </a:r>
          </a:p>
        </p:txBody>
      </p:sp>
      <p:sp>
        <p:nvSpPr>
          <p:cNvPr id="4" name="Slide Number Placeholder 3"/>
          <p:cNvSpPr>
            <a:spLocks noGrp="1"/>
          </p:cNvSpPr>
          <p:nvPr>
            <p:ph type="sldNum" sz="quarter" idx="5"/>
          </p:nvPr>
        </p:nvSpPr>
        <p:spPr/>
        <p:txBody>
          <a:bodyPr/>
          <a:lstStyle/>
          <a:p>
            <a:fld id="{E2D07A36-6DF5-446B-99AF-0AFE692B760F}" type="slidenum">
              <a:rPr lang="en-US" smtClean="0"/>
              <a:t>17</a:t>
            </a:fld>
            <a:endParaRPr lang="en-US" dirty="0"/>
          </a:p>
        </p:txBody>
      </p:sp>
    </p:spTree>
    <p:extLst>
      <p:ext uri="{BB962C8B-B14F-4D97-AF65-F5344CB8AC3E}">
        <p14:creationId xmlns:p14="http://schemas.microsoft.com/office/powerpoint/2010/main" val="8192439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CDK4/6i, CDK4/6 inhibitor; CT, chemotherapy; DDI, drug</a:t>
            </a:r>
            <a:r>
              <a:rPr lang="en-US" i="1" dirty="0">
                <a:latin typeface="Calibri" panose="020F0502020204030204" pitchFamily="34" charset="0"/>
                <a:cs typeface="Calibri" panose="020F0502020204030204" pitchFamily="34" charset="0"/>
              </a:rPr>
              <a:t>–</a:t>
            </a:r>
            <a:r>
              <a:rPr lang="en-US" i="1" dirty="0"/>
              <a:t>drug interaction; ET, endocrine therapy; GnRH, gonadotropin hormone-releasing hormone; NSAI, nonsteroidal aromatase inhibitor; RT, radiation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2277203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49107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fld id="{E2D07A36-6DF5-446B-99AF-0AFE692B760F}" type="slidenum">
              <a:rPr lang="en-US" smtClean="0"/>
              <a:t>20</a:t>
            </a:fld>
            <a:endParaRPr lang="en-US" dirty="0"/>
          </a:p>
        </p:txBody>
      </p:sp>
    </p:spTree>
    <p:extLst>
      <p:ext uri="{BB962C8B-B14F-4D97-AF65-F5344CB8AC3E}">
        <p14:creationId xmlns:p14="http://schemas.microsoft.com/office/powerpoint/2010/main" val="27537079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solidFill>
                  <a:schemeClr val="bg1"/>
                </a:solidFill>
                <a:latin typeface="Calibri" panose="020F0502020204030204" pitchFamily="34" charset="0"/>
              </a:rPr>
              <a:t>BCI, Breast Cancer Index; CT, chemotherapy; EBC, early breast cancer; ET, endocrine therapy; HR, hormone receptor; IHC, immunohistochemistry; LN, lymph node; mut, mutation; WT, wild-type.</a:t>
            </a:r>
            <a:endParaRPr lang="en-US" sz="3200" b="0" i="1"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7D0484-0A60-524F-8303-18CD9E7B73B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80413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EBC, early breast cancer; ET, endocrine therapy; HR, hormone receptor; ITT, intention-to-treat; NCCN, National Comprehensive Cancer Network; SoC, standard of care.</a:t>
            </a:r>
          </a:p>
        </p:txBody>
      </p:sp>
      <p:sp>
        <p:nvSpPr>
          <p:cNvPr id="4" name="Slide Number Placeholder 3"/>
          <p:cNvSpPr>
            <a:spLocks noGrp="1"/>
          </p:cNvSpPr>
          <p:nvPr>
            <p:ph type="sldNum" sz="quarter" idx="5"/>
          </p:nvPr>
        </p:nvSpPr>
        <p:spPr/>
        <p:txBody>
          <a:bodyPr/>
          <a:lstStyle/>
          <a:p>
            <a:fld id="{E2D07A36-6DF5-446B-99AF-0AFE692B760F}" type="slidenum">
              <a:rPr lang="en-US" smtClean="0"/>
              <a:t>22</a:t>
            </a:fld>
            <a:endParaRPr lang="en-US" dirty="0"/>
          </a:p>
        </p:txBody>
      </p:sp>
    </p:spTree>
    <p:extLst>
      <p:ext uri="{BB962C8B-B14F-4D97-AF65-F5344CB8AC3E}">
        <p14:creationId xmlns:p14="http://schemas.microsoft.com/office/powerpoint/2010/main" val="1939293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23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15707193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4F2B3C2E-BC77-C71B-F724-E9D4215AF0B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36224457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A8D1A341-1EBF-27C4-67C6-6F442BD75A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395715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A8D1A341-1EBF-27C4-67C6-6F442BD75A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9125636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05CFDA6E-B779-CF59-6AF8-77CD3A3FDD6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15108556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computer screen with images of breast cancer&#10;&#10;Description automatically generated">
            <a:extLst>
              <a:ext uri="{FF2B5EF4-FFF2-40B4-BE49-F238E27FC236}">
                <a16:creationId xmlns:a16="http://schemas.microsoft.com/office/drawing/2014/main" id="{FBBE308D-7C48-042D-58C9-61D11F69CD5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114256" y="3657599"/>
            <a:ext cx="6077741" cy="3200399"/>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29478048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294780484"/>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90635DB1-3A01-30B0-977B-EE3FBF287838}"/>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AFE8815A-3E46-FF26-74C8-C29796F1A9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8FBAE5E0-E1F4-17EC-E21B-F4F8A422480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67276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17375541-EAFA-E8E0-E6C2-B73B095D065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717178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9802D130-0E5C-5C90-B544-87B6A61453A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E669FE61-D4D2-0A98-8945-6EC11ADDCE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FA5CA8A6-DCA2-1D9A-0D1F-DA98A1F4500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262732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26A4752-A240-5A4A-A624-49DEF854D7D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0449826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4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BA4F0245-FD3B-281A-0F7E-CFF1285B1A01}"/>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FF43F8F9-CDC4-8C3F-C7DA-9C39815813A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3D6916C4-D514-F309-E46F-AFEC69D6304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809726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190DB168-50AE-003D-E3A5-21168E1AA2C7}"/>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2E5E744B-919D-26AD-3A96-0EB64621CD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5D931CDC-4A77-54CA-A5CE-5D3BA170AD2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748725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CD37B57C-78AB-BEAE-BC0F-A2E98DD0ED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918012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3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8A4E074B-0B71-0EC2-F32D-5981359F5D51}"/>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85F5737E-8686-B3BB-F03B-985BCE2A66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D5DE8673-2EB1-407F-EEBE-16F3D7C0D5C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599533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5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16CF2DDF-2430-8569-A5B1-B148581E514C}"/>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9142B2ED-880F-39C1-FB4D-F71681F7772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670219AD-29CA-E3AA-D640-0E94A3C909B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446348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26A4752-A240-5A4A-A624-49DEF854D7D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0382406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AAA942B0-8E96-D04E-36CD-704490DCE196}"/>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1CC8B62D-F91F-FD37-CA51-8F9318E233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B99F91C6-8E31-6DBC-2965-8CC51703B71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046834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8AA3BC3-918E-2BB8-A2AB-1ED40E83C8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7170936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CB2A3843-74F4-EA5E-E8FE-2F0B20C1AB13}"/>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109AF6D1-ACEC-061C-0782-A947FD6D31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E62BF666-9EE0-2843-01A2-B461535DBD7A}"/>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276176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D7D855B1-BD65-2381-8895-E15BD2A510AD}"/>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5B9AB975-86E4-5317-6202-529F3CE6EA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62C22A96-1D53-FF9C-0011-8D7154631E1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2217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DFFC4B6F-FA7A-D231-2999-A83E60672344}"/>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C3007A43-9568-CA6D-54CC-EC8746B95CD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F66FD0B5-181C-1DB0-461E-20E27F60979F}"/>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177022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3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860E87FC-187B-F8C6-EB1E-7AA82355B85C}"/>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95C74F07-D695-8E97-C153-B92B90B8FFA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ACBE5621-F736-BB97-7D12-537014ABA12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668389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BC1AE95A-AB85-B310-B8A7-848824EF080C}"/>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2952A908-2DA6-F4CE-F1EA-D9B305ACFC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F342C90A-7E4B-1FC8-FF07-55E00E0C367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754517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2BFC21FD-77A6-2052-458D-548FF5439BB9}"/>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109B2A6F-4758-2BF4-2FCD-DB377DE858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6A80A185-F00E-73D6-DC5B-FABAF303AE3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303751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88750354-08BC-8869-D18A-73F4DE73A240}"/>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2858591E-B0C6-0760-19C0-EFC89D32D3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98C52188-6314-43C0-6D0E-C0C492C082E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959488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2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B292E2DD-C974-6285-7047-492472517925}"/>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5684A624-3FE1-326C-EB36-667E8671490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6446E613-6523-5027-56DE-47B777AE922D}"/>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90890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3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F50309FE-8265-9CD4-F627-FAF6FB7BE3C3}"/>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72DFECB0-F782-9ABB-7192-C4D69FE3A9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C0451820-FC8A-4CDF-45CB-C138B0C1952C}"/>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356152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C3164A5-81E2-CACE-D628-55766E012390}"/>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4808476F-8B6F-2C37-4D4D-1E03D5C5C99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7D56BC55-C626-C694-B9A8-B1001912CB7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318460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A83F8C63-8AC7-1647-16DF-F7CD64219042}"/>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B658329A-E2C2-D40B-C22C-5E23A2B7511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6E2C9F2C-7941-B44D-6973-BC82EC4B29D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825905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75AC00AA-6D56-6D88-B776-D93D4AC95228}"/>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310DBC63-044B-89A5-C088-E1CC30B50A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6D818B7C-9575-A6E2-F7D2-817E6865653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816999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2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CCB4DB8D-0534-4EC5-6E75-1D93648B22DF}"/>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B76067C1-B121-56D6-B6EB-41A97B1B262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70CAA7E6-2ABB-307D-A96F-9FE8F44103E9}"/>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04384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3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52701F3C-9A03-4E76-EFCB-CD5CB111819D}"/>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DD8D9162-92CD-946D-6AB1-72065C14955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C7BF9D92-A008-F867-E71B-7E5A4CF94FFC}"/>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977108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016B4473-676A-4419-6862-84CF67D03531}"/>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83CC623B-A7EB-E337-FF6A-43384012CD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EB730F05-F523-D16F-6776-B3FED98555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884920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2F9DC96-172A-8C7C-1740-8848D9E239E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39C01860-F381-0BD6-7888-3C7F7A3B6AE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B147F66B-5602-8390-CE7B-201242FD771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702720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BFBAB95-798B-035B-A538-0AEAEAC0DE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9451751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40CE7C6-13F3-CFB0-530E-EFB31863EBF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65BB1568-AE41-40FF-B63D-1C16CB3C398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1F5CEAB7-07D3-FEF0-48BF-FA00AFCF7E7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547523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DF6721F-8C85-C659-899B-385FEE04013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688389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2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49C4C4A-A6D9-B096-B9B2-72E6837F7E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4C129282-7D74-250E-DB53-7ACA62E1B43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42B01791-1444-992B-B3C1-B1F1C096D00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519513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DF6721F-8C85-C659-899B-385FEE04013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8373226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4EBAD77-96E4-2EEE-81C1-9BAF56CFA8B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45B29D16-24A9-4898-7153-1DF0392165A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4F1D1F70-2827-2859-EB25-5EAD4EFF846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0097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E52CF34-9296-6729-9218-D60A5AF4F2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4450668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69" r:id="rId1"/>
    <p:sldLayoutId id="2147484664" r:id="rId2"/>
    <p:sldLayoutId id="2147484665" r:id="rId3"/>
    <p:sldLayoutId id="2147484693" r:id="rId4"/>
    <p:sldLayoutId id="2147483702" r:id="rId5"/>
    <p:sldLayoutId id="2147483689" r:id="rId6"/>
    <p:sldLayoutId id="2147484655" r:id="rId7"/>
    <p:sldLayoutId id="2147484656" r:id="rId8"/>
    <p:sldLayoutId id="2147484671" r:id="rId9"/>
    <p:sldLayoutId id="2147484672" r:id="rId10"/>
    <p:sldLayoutId id="2147484667" r:id="rId11"/>
    <p:sldLayoutId id="2147484668" r:id="rId12"/>
    <p:sldLayoutId id="2147484709" r:id="rId13"/>
    <p:sldLayoutId id="2147484670" r:id="rId14"/>
    <p:sldLayoutId id="2147484710" r:id="rId15"/>
    <p:sldLayoutId id="2147484711" r:id="rId16"/>
    <p:sldLayoutId id="2147484673" r:id="rId17"/>
    <p:sldLayoutId id="2147484712" r:id="rId18"/>
    <p:sldLayoutId id="2147484695" r:id="rId19"/>
    <p:sldLayoutId id="2147484696" r:id="rId20"/>
    <p:sldLayoutId id="2147484663" r:id="rId21"/>
    <p:sldLayoutId id="2147484657" r:id="rId22"/>
    <p:sldLayoutId id="2147484658" r:id="rId23"/>
    <p:sldLayoutId id="2147484674" r:id="rId24"/>
    <p:sldLayoutId id="2147484713" r:id="rId25"/>
    <p:sldLayoutId id="2147484677" r:id="rId26"/>
    <p:sldLayoutId id="2147484714" r:id="rId27"/>
    <p:sldLayoutId id="2147484698" r:id="rId28"/>
    <p:sldLayoutId id="2147484706" r:id="rId29"/>
    <p:sldLayoutId id="2147484659" r:id="rId30"/>
    <p:sldLayoutId id="2147484676" r:id="rId31"/>
    <p:sldLayoutId id="2147484715" r:id="rId32"/>
    <p:sldLayoutId id="2147484716" r:id="rId33"/>
    <p:sldLayoutId id="2147484682" r:id="rId34"/>
    <p:sldLayoutId id="2147484700" r:id="rId35"/>
    <p:sldLayoutId id="2147484708" r:id="rId36"/>
    <p:sldLayoutId id="2147484660" r:id="rId37"/>
    <p:sldLayoutId id="2147484678" r:id="rId38"/>
    <p:sldLayoutId id="2147484684" r:id="rId39"/>
    <p:sldLayoutId id="2147484685" r:id="rId40"/>
    <p:sldLayoutId id="2147484686" r:id="rId41"/>
    <p:sldLayoutId id="2147484702" r:id="rId42"/>
    <p:sldLayoutId id="2147484707" r:id="rId43"/>
    <p:sldLayoutId id="2147484661" r:id="rId44"/>
    <p:sldLayoutId id="2147484680" r:id="rId45"/>
    <p:sldLayoutId id="2147484681" r:id="rId46"/>
    <p:sldLayoutId id="2147484688" r:id="rId47"/>
    <p:sldLayoutId id="2147484689" r:id="rId48"/>
    <p:sldLayoutId id="2147484690" r:id="rId49"/>
    <p:sldLayoutId id="2147484691" r:id="rId50"/>
    <p:sldLayoutId id="2147484704" r:id="rId51"/>
    <p:sldLayoutId id="2147484705" r:id="rId52"/>
    <p:sldLayoutId id="2147484666" r:id="rId53"/>
    <p:sldLayoutId id="2147484662" r:id="rId5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23.xm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a:extLst>
              <a:ext uri="{FF2B5EF4-FFF2-40B4-BE49-F238E27FC236}">
                <a16:creationId xmlns:a16="http://schemas.microsoft.com/office/drawing/2014/main" id="{BF0A1BCB-4573-42FC-B2B5-F4F0EB65AB50}"/>
              </a:ext>
            </a:extLst>
          </p:cNvPr>
          <p:cNvSpPr>
            <a:spLocks noGrp="1" noChangeArrowheads="1"/>
          </p:cNvSpPr>
          <p:nvPr>
            <p:ph type="subTitle" idx="1"/>
          </p:nvPr>
        </p:nvSpPr>
        <p:spPr bwMode="invGray">
          <a:xfrm>
            <a:off x="609600" y="4041650"/>
            <a:ext cx="5181600" cy="1120775"/>
          </a:xfrm>
        </p:spPr>
        <p:txBody>
          <a:bodyPr/>
          <a:lstStyle/>
          <a:p>
            <a:pPr>
              <a:spcBef>
                <a:spcPts val="0"/>
              </a:spcBef>
              <a:spcAft>
                <a:spcPts val="0"/>
              </a:spcAft>
            </a:pPr>
            <a:r>
              <a:rPr lang="en-US" altLang="en-US" dirty="0"/>
              <a:t>Tanya Gupta, MD</a:t>
            </a:r>
            <a:br>
              <a:rPr lang="en-US" altLang="en-US" dirty="0"/>
            </a:br>
            <a:r>
              <a:rPr lang="it-IT" altLang="en-US" sz="1600" b="0" dirty="0"/>
              <a:t>Clinical Assistant Professor</a:t>
            </a:r>
          </a:p>
          <a:p>
            <a:pPr>
              <a:spcBef>
                <a:spcPts val="0"/>
              </a:spcBef>
              <a:spcAft>
                <a:spcPts val="0"/>
              </a:spcAft>
            </a:pPr>
            <a:r>
              <a:rPr lang="it-IT" altLang="en-US" sz="1600" b="0" dirty="0"/>
              <a:t>Stanford Healthcare</a:t>
            </a:r>
          </a:p>
          <a:p>
            <a:pPr>
              <a:spcBef>
                <a:spcPts val="0"/>
              </a:spcBef>
              <a:spcAft>
                <a:spcPts val="0"/>
              </a:spcAft>
            </a:pPr>
            <a:r>
              <a:rPr lang="it-IT" altLang="en-US" sz="1600" b="0" dirty="0"/>
              <a:t>Palo Alto, California</a:t>
            </a:r>
            <a:endParaRPr lang="en-US" altLang="en-US" sz="1600" b="0" dirty="0"/>
          </a:p>
        </p:txBody>
      </p:sp>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609600" y="1600200"/>
            <a:ext cx="11463338" cy="2057400"/>
          </a:xfrm>
        </p:spPr>
        <p:txBody>
          <a:bodyPr>
            <a:normAutofit/>
          </a:bodyPr>
          <a:lstStyle/>
          <a:p>
            <a:r>
              <a:rPr lang="en-US" dirty="0"/>
              <a:t>Integrating Adjuvant CDK4/6 Inhibitors Into </a:t>
            </a:r>
            <a:br>
              <a:rPr lang="en-US" dirty="0"/>
            </a:br>
            <a:r>
              <a:rPr lang="en-US" dirty="0"/>
              <a:t>Care of Patients With HR-Positive/HER2-Negative </a:t>
            </a:r>
            <a:br>
              <a:rPr lang="en-US" dirty="0"/>
            </a:br>
            <a:r>
              <a:rPr lang="en-US" dirty="0"/>
              <a:t>Early-Stage Breast Cancer</a:t>
            </a:r>
            <a:endParaRPr lang="en-US" altLang="en-US" dirty="0"/>
          </a:p>
        </p:txBody>
      </p:sp>
      <p:sp>
        <p:nvSpPr>
          <p:cNvPr id="2" name="Text Box 19">
            <a:extLst>
              <a:ext uri="{FF2B5EF4-FFF2-40B4-BE49-F238E27FC236}">
                <a16:creationId xmlns:a16="http://schemas.microsoft.com/office/drawing/2014/main" id="{21AEAF7B-6F90-DEF3-D677-1E84F6E6176D}"/>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
        <p:nvSpPr>
          <p:cNvPr id="3" name="Text Box 21">
            <a:extLst>
              <a:ext uri="{FF2B5EF4-FFF2-40B4-BE49-F238E27FC236}">
                <a16:creationId xmlns:a16="http://schemas.microsoft.com/office/drawing/2014/main" id="{F9913138-5F82-5383-10A3-B8FDFA4383A5}"/>
              </a:ext>
            </a:extLst>
          </p:cNvPr>
          <p:cNvSpPr txBox="1">
            <a:spLocks noChangeArrowheads="1"/>
          </p:cNvSpPr>
          <p:nvPr/>
        </p:nvSpPr>
        <p:spPr bwMode="auto">
          <a:xfrm>
            <a:off x="435015" y="6190149"/>
            <a:ext cx="5181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Merck Sharp &amp; Dohme, LLC, and Novartis Pharmaceuticals Corporation.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sz="2800" b="1" dirty="0">
                <a:solidFill>
                  <a:srgbClr val="E1471D"/>
                </a:solidFill>
                <a:latin typeface="Calibri"/>
                <a:cs typeface="Calibri"/>
              </a:rPr>
              <a:t>Tanya Gupta, MD: </a:t>
            </a:r>
            <a:r>
              <a:rPr lang="en-US" sz="2800" i="1" dirty="0">
                <a:latin typeface="Calibri"/>
                <a:cs typeface="Calibri"/>
              </a:rPr>
              <a:t>consultant/advisor/speaker: </a:t>
            </a:r>
            <a:r>
              <a:rPr lang="en-US" sz="2800" dirty="0">
                <a:latin typeface="Calibri"/>
                <a:cs typeface="Calibri"/>
              </a:rPr>
              <a:t>AstraZeneca, Biotheranostics, Gilead, Pfizer.</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What Is “High Risk” in HR+/HER2- EBC?</a:t>
            </a:r>
          </a:p>
        </p:txBody>
      </p:sp>
      <p:sp>
        <p:nvSpPr>
          <p:cNvPr id="3" name="Content Placeholder 2">
            <a:extLst>
              <a:ext uri="{FF2B5EF4-FFF2-40B4-BE49-F238E27FC236}">
                <a16:creationId xmlns:a16="http://schemas.microsoft.com/office/drawing/2014/main" id="{E5B29F13-6DB6-AFD0-A474-6D753A1A37A2}"/>
              </a:ext>
            </a:extLst>
          </p:cNvPr>
          <p:cNvSpPr>
            <a:spLocks noGrp="1"/>
          </p:cNvSpPr>
          <p:nvPr>
            <p:ph sz="half" idx="2"/>
          </p:nvPr>
        </p:nvSpPr>
        <p:spPr>
          <a:xfrm>
            <a:off x="7264855" y="1510730"/>
            <a:ext cx="4508045" cy="4679462"/>
          </a:xfrm>
        </p:spPr>
        <p:txBody>
          <a:bodyPr/>
          <a:lstStyle/>
          <a:p>
            <a:pPr marL="0" indent="0" algn="ctr">
              <a:buNone/>
            </a:pPr>
            <a:r>
              <a:rPr lang="en-US" altLang="en-US" sz="2200" b="1" dirty="0"/>
              <a:t>Recurrence Risk Increases With</a:t>
            </a:r>
            <a:r>
              <a:rPr lang="en-US" altLang="en-US" sz="2200" b="1" baseline="30000" dirty="0"/>
              <a:t>2-5</a:t>
            </a:r>
            <a:r>
              <a:rPr lang="en-US" altLang="en-US" sz="2200" b="1" dirty="0"/>
              <a:t>:</a:t>
            </a:r>
            <a:endParaRPr lang="en-US" altLang="en-US" sz="2200" b="1" baseline="30000" dirty="0"/>
          </a:p>
          <a:p>
            <a:r>
              <a:rPr lang="en-US" altLang="en-US" sz="2000" dirty="0"/>
              <a:t>ET resistance</a:t>
            </a:r>
            <a:endParaRPr lang="en-US" sz="2000" dirty="0"/>
          </a:p>
          <a:p>
            <a:r>
              <a:rPr lang="en-US" sz="2000" dirty="0"/>
              <a:t>Larger tumor size</a:t>
            </a:r>
          </a:p>
          <a:p>
            <a:r>
              <a:rPr lang="en-US" sz="2000" dirty="0"/>
              <a:t>Node positivity</a:t>
            </a:r>
          </a:p>
          <a:p>
            <a:r>
              <a:rPr lang="en-US" sz="2000" dirty="0"/>
              <a:t>Higher grade</a:t>
            </a:r>
          </a:p>
          <a:p>
            <a:r>
              <a:rPr lang="en-US" sz="2000" dirty="0"/>
              <a:t>Higher proliferation rate </a:t>
            </a:r>
            <a:br>
              <a:rPr lang="en-US" sz="2000" dirty="0"/>
            </a:br>
            <a:r>
              <a:rPr lang="en-US" sz="2000" dirty="0"/>
              <a:t>(ie, Ki-67 index)</a:t>
            </a:r>
          </a:p>
          <a:p>
            <a:r>
              <a:rPr lang="en-US" sz="2000" dirty="0"/>
              <a:t>Lower ER and/or PgR levels</a:t>
            </a:r>
          </a:p>
          <a:p>
            <a:r>
              <a:rPr lang="en-US" sz="2000" dirty="0"/>
              <a:t>Luminal B, HER2-enriched, and </a:t>
            </a:r>
            <a:br>
              <a:rPr lang="en-US" sz="2000" dirty="0"/>
            </a:br>
            <a:r>
              <a:rPr lang="en-US" sz="2000" dirty="0"/>
              <a:t>basal-like molecular subtypes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42049" y="6187219"/>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sz="1200" b="0" dirty="0">
                <a:solidFill>
                  <a:schemeClr val="bg2"/>
                </a:solidFill>
                <a:latin typeface="Calibri" panose="020F0502020204030204" pitchFamily="34" charset="0"/>
                <a:cs typeface="Calibri" panose="020F0502020204030204" pitchFamily="34" charset="0"/>
              </a:rPr>
              <a:t>1. Cheng. Cancer Epidemiol Biomarkers Prev. 2012;21:800. 2. </a:t>
            </a:r>
            <a:r>
              <a:rPr lang="en-US" altLang="en-US" sz="1200" b="0" dirty="0">
                <a:solidFill>
                  <a:schemeClr val="bg2"/>
                </a:solidFill>
                <a:latin typeface="Calibri" panose="020F0502020204030204" pitchFamily="34" charset="0"/>
              </a:rPr>
              <a:t>Fan. Future Med Chem. 2015;7:1511.</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3. Garutti. Cancers. 2022;14:1898. 4.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Pan. NEJM. 2017;377:1836. 5. Pan. SABCS 2019. Abstr GS2-04. </a:t>
            </a:r>
            <a:endParaRPr lang="en-US" altLang="en-US" sz="1200" b="0" dirty="0">
              <a:solidFill>
                <a:schemeClr val="bg2"/>
              </a:solidFill>
              <a:latin typeface="Calibri" panose="020F0502020204030204" pitchFamily="34" charset="0"/>
            </a:endParaRPr>
          </a:p>
        </p:txBody>
      </p:sp>
      <p:grpSp>
        <p:nvGrpSpPr>
          <p:cNvPr id="6" name="Group 5">
            <a:extLst>
              <a:ext uri="{FF2B5EF4-FFF2-40B4-BE49-F238E27FC236}">
                <a16:creationId xmlns:a16="http://schemas.microsoft.com/office/drawing/2014/main" id="{A6C35B5D-66ED-B8E2-D1E1-0071D70C8CFE}"/>
              </a:ext>
            </a:extLst>
          </p:cNvPr>
          <p:cNvGrpSpPr/>
          <p:nvPr/>
        </p:nvGrpSpPr>
        <p:grpSpPr>
          <a:xfrm>
            <a:off x="390306" y="1510730"/>
            <a:ext cx="6864714" cy="4355190"/>
            <a:chOff x="975909" y="1497290"/>
            <a:chExt cx="6864714" cy="4355190"/>
          </a:xfrm>
        </p:grpSpPr>
        <p:sp>
          <p:nvSpPr>
            <p:cNvPr id="39" name="Rectangle 38">
              <a:extLst>
                <a:ext uri="{FF2B5EF4-FFF2-40B4-BE49-F238E27FC236}">
                  <a16:creationId xmlns:a16="http://schemas.microsoft.com/office/drawing/2014/main" id="{2D897A85-1C47-46C7-953C-48BDCAC68E44}"/>
                </a:ext>
              </a:extLst>
            </p:cNvPr>
            <p:cNvSpPr/>
            <p:nvPr/>
          </p:nvSpPr>
          <p:spPr>
            <a:xfrm>
              <a:off x="2002524" y="1497290"/>
              <a:ext cx="5584032" cy="369332"/>
            </a:xfrm>
            <a:prstGeom prst="rect">
              <a:avLst/>
            </a:prstGeom>
            <a:noFill/>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1"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Risk of First Recurrence After Primary Treatment</a:t>
              </a:r>
              <a:r>
                <a:rPr kumimoji="0" lang="en-GB" altLang="en-US" sz="1800" b="1" i="0" u="none" strike="noStrike" kern="1200" cap="none" spc="0" normalizeH="0" baseline="30000" noProof="0" dirty="0">
                  <a:ln>
                    <a:noFill/>
                  </a:ln>
                  <a:solidFill>
                    <a:sysClr val="windowText" lastClr="000000"/>
                  </a:solidFill>
                  <a:effectLst/>
                  <a:uLnTx/>
                  <a:uFillTx/>
                  <a:latin typeface="Calibri" panose="020F0502020204030204"/>
                  <a:ea typeface="+mn-ea"/>
                  <a:cs typeface="Calibri" panose="020F0502020204030204" pitchFamily="34" charset="0"/>
                </a:rPr>
                <a:t>1</a:t>
              </a:r>
              <a:endParaRPr kumimoji="0" lang="en-GB" sz="1800" b="0" i="0" u="none" strike="noStrike" kern="1200" cap="none" spc="0" normalizeH="0" baseline="30000" noProof="0" dirty="0">
                <a:ln>
                  <a:noFill/>
                </a:ln>
                <a:solidFill>
                  <a:sysClr val="windowText" lastClr="000000"/>
                </a:solidFill>
                <a:effectLst/>
                <a:uLnTx/>
                <a:uFillTx/>
                <a:latin typeface="Calibri" panose="020F0502020204030204"/>
                <a:ea typeface="+mn-ea"/>
                <a:cs typeface="Calibri" panose="020F0502020204030204" pitchFamily="34" charset="0"/>
              </a:endParaRPr>
            </a:p>
          </p:txBody>
        </p:sp>
        <p:sp>
          <p:nvSpPr>
            <p:cNvPr id="48" name="TextBox 30">
              <a:extLst>
                <a:ext uri="{FF2B5EF4-FFF2-40B4-BE49-F238E27FC236}">
                  <a16:creationId xmlns:a16="http://schemas.microsoft.com/office/drawing/2014/main" id="{16ED83E1-295C-4696-A1EE-2EC36ADFAF42}"/>
                </a:ext>
              </a:extLst>
            </p:cNvPr>
            <p:cNvSpPr txBox="1"/>
            <p:nvPr/>
          </p:nvSpPr>
          <p:spPr>
            <a:xfrm rot="16200000">
              <a:off x="-395411" y="3448913"/>
              <a:ext cx="311197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Estimated Annual Hazard Rate</a:t>
              </a:r>
            </a:p>
          </p:txBody>
        </p:sp>
        <p:sp>
          <p:nvSpPr>
            <p:cNvPr id="49" name="TextBox 36">
              <a:extLst>
                <a:ext uri="{FF2B5EF4-FFF2-40B4-BE49-F238E27FC236}">
                  <a16:creationId xmlns:a16="http://schemas.microsoft.com/office/drawing/2014/main" id="{F60F94DF-2A99-4BBB-BF59-8ED6C1B20F47}"/>
                </a:ext>
              </a:extLst>
            </p:cNvPr>
            <p:cNvSpPr txBox="1"/>
            <p:nvPr/>
          </p:nvSpPr>
          <p:spPr>
            <a:xfrm>
              <a:off x="1678488" y="5483148"/>
              <a:ext cx="6081757"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Yr After Primary Diagnosis of Breast Cancer</a:t>
              </a:r>
            </a:p>
          </p:txBody>
        </p:sp>
        <p:cxnSp>
          <p:nvCxnSpPr>
            <p:cNvPr id="50" name="Straight Connector 49">
              <a:extLst>
                <a:ext uri="{FF2B5EF4-FFF2-40B4-BE49-F238E27FC236}">
                  <a16:creationId xmlns:a16="http://schemas.microsoft.com/office/drawing/2014/main" id="{C56AE037-A41E-4236-B3CB-AC6566C38963}"/>
                </a:ext>
              </a:extLst>
            </p:cNvPr>
            <p:cNvCxnSpPr/>
            <p:nvPr/>
          </p:nvCxnSpPr>
          <p:spPr>
            <a:xfrm>
              <a:off x="1855982" y="2153794"/>
              <a:ext cx="64008" cy="0"/>
            </a:xfrm>
            <a:prstGeom prst="line">
              <a:avLst/>
            </a:prstGeom>
            <a:noFill/>
            <a:ln w="28575" cap="flat" cmpd="sng" algn="ctr">
              <a:solidFill>
                <a:sysClr val="windowText" lastClr="000000"/>
              </a:solidFill>
              <a:prstDash val="solid"/>
              <a:miter lim="800000"/>
            </a:ln>
            <a:effectLst/>
          </p:spPr>
        </p:cxnSp>
        <p:cxnSp>
          <p:nvCxnSpPr>
            <p:cNvPr id="51" name="Straight Connector 50">
              <a:extLst>
                <a:ext uri="{FF2B5EF4-FFF2-40B4-BE49-F238E27FC236}">
                  <a16:creationId xmlns:a16="http://schemas.microsoft.com/office/drawing/2014/main" id="{3A247FFD-929F-41F6-AEE8-B1CC91C09C17}"/>
                </a:ext>
              </a:extLst>
            </p:cNvPr>
            <p:cNvCxnSpPr/>
            <p:nvPr/>
          </p:nvCxnSpPr>
          <p:spPr>
            <a:xfrm>
              <a:off x="1855982" y="2740551"/>
              <a:ext cx="64008" cy="0"/>
            </a:xfrm>
            <a:prstGeom prst="line">
              <a:avLst/>
            </a:prstGeom>
            <a:noFill/>
            <a:ln w="28575" cap="flat" cmpd="sng" algn="ctr">
              <a:solidFill>
                <a:sysClr val="windowText" lastClr="000000"/>
              </a:solidFill>
              <a:prstDash val="solid"/>
              <a:miter lim="800000"/>
            </a:ln>
            <a:effectLst/>
          </p:spPr>
        </p:cxnSp>
        <p:cxnSp>
          <p:nvCxnSpPr>
            <p:cNvPr id="52" name="Straight Connector 51">
              <a:extLst>
                <a:ext uri="{FF2B5EF4-FFF2-40B4-BE49-F238E27FC236}">
                  <a16:creationId xmlns:a16="http://schemas.microsoft.com/office/drawing/2014/main" id="{6B4AD396-3BF8-4B76-B836-1453E0DB7B54}"/>
                </a:ext>
              </a:extLst>
            </p:cNvPr>
            <p:cNvCxnSpPr/>
            <p:nvPr/>
          </p:nvCxnSpPr>
          <p:spPr>
            <a:xfrm>
              <a:off x="1855982" y="3327308"/>
              <a:ext cx="64008" cy="0"/>
            </a:xfrm>
            <a:prstGeom prst="line">
              <a:avLst/>
            </a:prstGeom>
            <a:noFill/>
            <a:ln w="28575" cap="flat" cmpd="sng" algn="ctr">
              <a:solidFill>
                <a:sysClr val="windowText" lastClr="000000"/>
              </a:solidFill>
              <a:prstDash val="solid"/>
              <a:miter lim="800000"/>
            </a:ln>
            <a:effectLst/>
          </p:spPr>
        </p:cxnSp>
        <p:cxnSp>
          <p:nvCxnSpPr>
            <p:cNvPr id="53" name="Straight Connector 52">
              <a:extLst>
                <a:ext uri="{FF2B5EF4-FFF2-40B4-BE49-F238E27FC236}">
                  <a16:creationId xmlns:a16="http://schemas.microsoft.com/office/drawing/2014/main" id="{DEF43F69-63D2-4574-8831-A4C27E56C7BB}"/>
                </a:ext>
              </a:extLst>
            </p:cNvPr>
            <p:cNvCxnSpPr/>
            <p:nvPr/>
          </p:nvCxnSpPr>
          <p:spPr>
            <a:xfrm>
              <a:off x="1855982" y="3914066"/>
              <a:ext cx="64008" cy="0"/>
            </a:xfrm>
            <a:prstGeom prst="line">
              <a:avLst/>
            </a:prstGeom>
            <a:noFill/>
            <a:ln w="28575" cap="flat" cmpd="sng" algn="ctr">
              <a:solidFill>
                <a:sysClr val="windowText" lastClr="000000"/>
              </a:solidFill>
              <a:prstDash val="solid"/>
              <a:miter lim="800000"/>
            </a:ln>
            <a:effectLst/>
          </p:spPr>
        </p:cxnSp>
        <p:cxnSp>
          <p:nvCxnSpPr>
            <p:cNvPr id="54" name="Straight Connector 53">
              <a:extLst>
                <a:ext uri="{FF2B5EF4-FFF2-40B4-BE49-F238E27FC236}">
                  <a16:creationId xmlns:a16="http://schemas.microsoft.com/office/drawing/2014/main" id="{2E24DAA8-3EBC-45D4-B3CF-488F603976B0}"/>
                </a:ext>
              </a:extLst>
            </p:cNvPr>
            <p:cNvCxnSpPr/>
            <p:nvPr/>
          </p:nvCxnSpPr>
          <p:spPr>
            <a:xfrm>
              <a:off x="1855982" y="4500823"/>
              <a:ext cx="64008" cy="0"/>
            </a:xfrm>
            <a:prstGeom prst="line">
              <a:avLst/>
            </a:prstGeom>
            <a:noFill/>
            <a:ln w="28575" cap="flat" cmpd="sng" algn="ctr">
              <a:solidFill>
                <a:sysClr val="windowText" lastClr="000000"/>
              </a:solidFill>
              <a:prstDash val="solid"/>
              <a:miter lim="800000"/>
            </a:ln>
            <a:effectLst/>
          </p:spPr>
        </p:cxnSp>
        <p:cxnSp>
          <p:nvCxnSpPr>
            <p:cNvPr id="55" name="Straight Connector 54">
              <a:extLst>
                <a:ext uri="{FF2B5EF4-FFF2-40B4-BE49-F238E27FC236}">
                  <a16:creationId xmlns:a16="http://schemas.microsoft.com/office/drawing/2014/main" id="{F15853F7-F252-4E1A-915A-4F07253FD835}"/>
                </a:ext>
              </a:extLst>
            </p:cNvPr>
            <p:cNvCxnSpPr/>
            <p:nvPr/>
          </p:nvCxnSpPr>
          <p:spPr>
            <a:xfrm>
              <a:off x="1855982" y="5087583"/>
              <a:ext cx="64008" cy="0"/>
            </a:xfrm>
            <a:prstGeom prst="line">
              <a:avLst/>
            </a:prstGeom>
            <a:noFill/>
            <a:ln w="28575" cap="flat" cmpd="sng" algn="ctr">
              <a:solidFill>
                <a:sysClr val="windowText" lastClr="000000"/>
              </a:solidFill>
              <a:prstDash val="solid"/>
              <a:miter lim="800000"/>
            </a:ln>
            <a:effectLst/>
          </p:spPr>
        </p:cxnSp>
        <p:cxnSp>
          <p:nvCxnSpPr>
            <p:cNvPr id="56" name="Straight Connector 55">
              <a:extLst>
                <a:ext uri="{FF2B5EF4-FFF2-40B4-BE49-F238E27FC236}">
                  <a16:creationId xmlns:a16="http://schemas.microsoft.com/office/drawing/2014/main" id="{E0191C3A-3475-47B7-91B5-F2947C69743B}"/>
                </a:ext>
              </a:extLst>
            </p:cNvPr>
            <p:cNvCxnSpPr/>
            <p:nvPr/>
          </p:nvCxnSpPr>
          <p:spPr>
            <a:xfrm>
              <a:off x="1980040" y="5141449"/>
              <a:ext cx="0" cy="64008"/>
            </a:xfrm>
            <a:prstGeom prst="line">
              <a:avLst/>
            </a:prstGeom>
            <a:noFill/>
            <a:ln w="28575" cap="flat" cmpd="sng" algn="ctr">
              <a:solidFill>
                <a:sysClr val="windowText" lastClr="000000"/>
              </a:solidFill>
              <a:prstDash val="solid"/>
              <a:miter lim="800000"/>
            </a:ln>
            <a:effectLst/>
          </p:spPr>
        </p:cxnSp>
        <p:cxnSp>
          <p:nvCxnSpPr>
            <p:cNvPr id="57" name="Straight Connector 56">
              <a:extLst>
                <a:ext uri="{FF2B5EF4-FFF2-40B4-BE49-F238E27FC236}">
                  <a16:creationId xmlns:a16="http://schemas.microsoft.com/office/drawing/2014/main" id="{C31716E2-0603-4ABE-A2E9-5D4A25262AD0}"/>
                </a:ext>
              </a:extLst>
            </p:cNvPr>
            <p:cNvCxnSpPr/>
            <p:nvPr/>
          </p:nvCxnSpPr>
          <p:spPr>
            <a:xfrm>
              <a:off x="3094713" y="5141449"/>
              <a:ext cx="0" cy="64008"/>
            </a:xfrm>
            <a:prstGeom prst="line">
              <a:avLst/>
            </a:prstGeom>
            <a:noFill/>
            <a:ln w="28575" cap="flat" cmpd="sng" algn="ctr">
              <a:solidFill>
                <a:sysClr val="windowText" lastClr="000000"/>
              </a:solidFill>
              <a:prstDash val="solid"/>
              <a:miter lim="800000"/>
            </a:ln>
            <a:effectLst/>
          </p:spPr>
        </p:cxnSp>
        <p:cxnSp>
          <p:nvCxnSpPr>
            <p:cNvPr id="58" name="Straight Connector 57">
              <a:extLst>
                <a:ext uri="{FF2B5EF4-FFF2-40B4-BE49-F238E27FC236}">
                  <a16:creationId xmlns:a16="http://schemas.microsoft.com/office/drawing/2014/main" id="{1B7E6B19-DAA1-41B7-96DB-B9DA2B41F780}"/>
                </a:ext>
              </a:extLst>
            </p:cNvPr>
            <p:cNvCxnSpPr/>
            <p:nvPr/>
          </p:nvCxnSpPr>
          <p:spPr>
            <a:xfrm>
              <a:off x="4209386" y="5141449"/>
              <a:ext cx="0" cy="64008"/>
            </a:xfrm>
            <a:prstGeom prst="line">
              <a:avLst/>
            </a:prstGeom>
            <a:noFill/>
            <a:ln w="28575" cap="flat" cmpd="sng" algn="ctr">
              <a:solidFill>
                <a:sysClr val="windowText" lastClr="000000"/>
              </a:solidFill>
              <a:prstDash val="solid"/>
              <a:miter lim="800000"/>
            </a:ln>
            <a:effectLst/>
          </p:spPr>
        </p:cxnSp>
        <p:cxnSp>
          <p:nvCxnSpPr>
            <p:cNvPr id="59" name="Straight Connector 58">
              <a:extLst>
                <a:ext uri="{FF2B5EF4-FFF2-40B4-BE49-F238E27FC236}">
                  <a16:creationId xmlns:a16="http://schemas.microsoft.com/office/drawing/2014/main" id="{CC670D37-97F7-4253-AD24-BD9E37C26378}"/>
                </a:ext>
              </a:extLst>
            </p:cNvPr>
            <p:cNvCxnSpPr/>
            <p:nvPr/>
          </p:nvCxnSpPr>
          <p:spPr>
            <a:xfrm>
              <a:off x="5324059" y="5141449"/>
              <a:ext cx="0" cy="64008"/>
            </a:xfrm>
            <a:prstGeom prst="line">
              <a:avLst/>
            </a:prstGeom>
            <a:noFill/>
            <a:ln w="28575" cap="flat" cmpd="sng" algn="ctr">
              <a:solidFill>
                <a:sysClr val="windowText" lastClr="000000"/>
              </a:solidFill>
              <a:prstDash val="solid"/>
              <a:miter lim="800000"/>
            </a:ln>
            <a:effectLst/>
          </p:spPr>
        </p:cxnSp>
        <p:cxnSp>
          <p:nvCxnSpPr>
            <p:cNvPr id="60" name="Straight Connector 59">
              <a:extLst>
                <a:ext uri="{FF2B5EF4-FFF2-40B4-BE49-F238E27FC236}">
                  <a16:creationId xmlns:a16="http://schemas.microsoft.com/office/drawing/2014/main" id="{EF16A6DC-63A9-4F21-A246-729968521E74}"/>
                </a:ext>
              </a:extLst>
            </p:cNvPr>
            <p:cNvCxnSpPr/>
            <p:nvPr/>
          </p:nvCxnSpPr>
          <p:spPr>
            <a:xfrm>
              <a:off x="6438733" y="5141449"/>
              <a:ext cx="0" cy="64008"/>
            </a:xfrm>
            <a:prstGeom prst="line">
              <a:avLst/>
            </a:prstGeom>
            <a:noFill/>
            <a:ln w="28575" cap="flat" cmpd="sng" algn="ctr">
              <a:solidFill>
                <a:sysClr val="windowText" lastClr="000000"/>
              </a:solidFill>
              <a:prstDash val="solid"/>
              <a:miter lim="800000"/>
            </a:ln>
            <a:effectLst/>
          </p:spPr>
        </p:cxnSp>
        <p:cxnSp>
          <p:nvCxnSpPr>
            <p:cNvPr id="61" name="Straight Connector 60">
              <a:extLst>
                <a:ext uri="{FF2B5EF4-FFF2-40B4-BE49-F238E27FC236}">
                  <a16:creationId xmlns:a16="http://schemas.microsoft.com/office/drawing/2014/main" id="{BFE1E804-0D33-4C79-9C0C-3CD2A6707CE3}"/>
                </a:ext>
              </a:extLst>
            </p:cNvPr>
            <p:cNvCxnSpPr/>
            <p:nvPr/>
          </p:nvCxnSpPr>
          <p:spPr>
            <a:xfrm>
              <a:off x="7553407" y="5141449"/>
              <a:ext cx="0" cy="64008"/>
            </a:xfrm>
            <a:prstGeom prst="line">
              <a:avLst/>
            </a:prstGeom>
            <a:noFill/>
            <a:ln w="28575" cap="flat" cmpd="sng" algn="ctr">
              <a:solidFill>
                <a:sysClr val="windowText" lastClr="000000"/>
              </a:solidFill>
              <a:prstDash val="solid"/>
              <a:miter lim="800000"/>
            </a:ln>
            <a:effectLst/>
          </p:spPr>
        </p:cxnSp>
        <p:sp>
          <p:nvSpPr>
            <p:cNvPr id="62" name="TextBox 54">
              <a:extLst>
                <a:ext uri="{FF2B5EF4-FFF2-40B4-BE49-F238E27FC236}">
                  <a16:creationId xmlns:a16="http://schemas.microsoft.com/office/drawing/2014/main" id="{F528B175-09C7-4FF7-B246-E38026D1607A}"/>
                </a:ext>
              </a:extLst>
            </p:cNvPr>
            <p:cNvSpPr txBox="1"/>
            <p:nvPr/>
          </p:nvSpPr>
          <p:spPr>
            <a:xfrm>
              <a:off x="1070063" y="1966028"/>
              <a:ext cx="82011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0.25</a:t>
              </a:r>
            </a:p>
          </p:txBody>
        </p:sp>
        <p:sp>
          <p:nvSpPr>
            <p:cNvPr id="63" name="TextBox 55">
              <a:extLst>
                <a:ext uri="{FF2B5EF4-FFF2-40B4-BE49-F238E27FC236}">
                  <a16:creationId xmlns:a16="http://schemas.microsoft.com/office/drawing/2014/main" id="{5634765F-82D5-4328-BCD4-4995D98E590E}"/>
                </a:ext>
              </a:extLst>
            </p:cNvPr>
            <p:cNvSpPr txBox="1"/>
            <p:nvPr/>
          </p:nvSpPr>
          <p:spPr>
            <a:xfrm>
              <a:off x="1070063" y="2556489"/>
              <a:ext cx="82011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0.20</a:t>
              </a:r>
            </a:p>
          </p:txBody>
        </p:sp>
        <p:sp>
          <p:nvSpPr>
            <p:cNvPr id="64" name="TextBox 56">
              <a:extLst>
                <a:ext uri="{FF2B5EF4-FFF2-40B4-BE49-F238E27FC236}">
                  <a16:creationId xmlns:a16="http://schemas.microsoft.com/office/drawing/2014/main" id="{F8478527-C772-457C-9551-9A7907BD3E23}"/>
                </a:ext>
              </a:extLst>
            </p:cNvPr>
            <p:cNvSpPr txBox="1"/>
            <p:nvPr/>
          </p:nvSpPr>
          <p:spPr>
            <a:xfrm>
              <a:off x="1070063" y="3146950"/>
              <a:ext cx="82011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0.15</a:t>
              </a:r>
            </a:p>
          </p:txBody>
        </p:sp>
        <p:sp>
          <p:nvSpPr>
            <p:cNvPr id="65" name="TextBox 57">
              <a:extLst>
                <a:ext uri="{FF2B5EF4-FFF2-40B4-BE49-F238E27FC236}">
                  <a16:creationId xmlns:a16="http://schemas.microsoft.com/office/drawing/2014/main" id="{A8C17623-1D22-4990-B2B4-AC9F20AABB36}"/>
                </a:ext>
              </a:extLst>
            </p:cNvPr>
            <p:cNvSpPr txBox="1"/>
            <p:nvPr/>
          </p:nvSpPr>
          <p:spPr>
            <a:xfrm>
              <a:off x="1070063" y="3737411"/>
              <a:ext cx="82011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0.10</a:t>
              </a:r>
            </a:p>
          </p:txBody>
        </p:sp>
        <p:sp>
          <p:nvSpPr>
            <p:cNvPr id="66" name="TextBox 58">
              <a:extLst>
                <a:ext uri="{FF2B5EF4-FFF2-40B4-BE49-F238E27FC236}">
                  <a16:creationId xmlns:a16="http://schemas.microsoft.com/office/drawing/2014/main" id="{160B6D65-E0A4-424D-B68F-4F8ADD0C47C4}"/>
                </a:ext>
              </a:extLst>
            </p:cNvPr>
            <p:cNvSpPr txBox="1"/>
            <p:nvPr/>
          </p:nvSpPr>
          <p:spPr>
            <a:xfrm>
              <a:off x="1070063" y="4327872"/>
              <a:ext cx="82011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0.05</a:t>
              </a:r>
            </a:p>
          </p:txBody>
        </p:sp>
        <p:sp>
          <p:nvSpPr>
            <p:cNvPr id="67" name="TextBox 59">
              <a:extLst>
                <a:ext uri="{FF2B5EF4-FFF2-40B4-BE49-F238E27FC236}">
                  <a16:creationId xmlns:a16="http://schemas.microsoft.com/office/drawing/2014/main" id="{7609DDCA-045F-403E-8C5B-1BD93DAFD04B}"/>
                </a:ext>
              </a:extLst>
            </p:cNvPr>
            <p:cNvSpPr txBox="1"/>
            <p:nvPr/>
          </p:nvSpPr>
          <p:spPr>
            <a:xfrm>
              <a:off x="1439794" y="4918332"/>
              <a:ext cx="444806"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0</a:t>
              </a:r>
            </a:p>
          </p:txBody>
        </p:sp>
        <p:sp>
          <p:nvSpPr>
            <p:cNvPr id="68" name="TextBox 60">
              <a:extLst>
                <a:ext uri="{FF2B5EF4-FFF2-40B4-BE49-F238E27FC236}">
                  <a16:creationId xmlns:a16="http://schemas.microsoft.com/office/drawing/2014/main" id="{B8525A50-DA1A-49DB-B254-2600CC9A1E5B}"/>
                </a:ext>
              </a:extLst>
            </p:cNvPr>
            <p:cNvSpPr txBox="1"/>
            <p:nvPr/>
          </p:nvSpPr>
          <p:spPr>
            <a:xfrm>
              <a:off x="1774150" y="5152460"/>
              <a:ext cx="39780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0</a:t>
              </a:r>
            </a:p>
          </p:txBody>
        </p:sp>
        <p:sp>
          <p:nvSpPr>
            <p:cNvPr id="69" name="TextBox 61">
              <a:extLst>
                <a:ext uri="{FF2B5EF4-FFF2-40B4-BE49-F238E27FC236}">
                  <a16:creationId xmlns:a16="http://schemas.microsoft.com/office/drawing/2014/main" id="{3D26C535-AF3B-4FCD-B61E-0CEFE0BBBBC5}"/>
                </a:ext>
              </a:extLst>
            </p:cNvPr>
            <p:cNvSpPr txBox="1"/>
            <p:nvPr/>
          </p:nvSpPr>
          <p:spPr>
            <a:xfrm>
              <a:off x="2897111" y="5152460"/>
              <a:ext cx="39780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2</a:t>
              </a:r>
            </a:p>
          </p:txBody>
        </p:sp>
        <p:sp>
          <p:nvSpPr>
            <p:cNvPr id="70" name="TextBox 62">
              <a:extLst>
                <a:ext uri="{FF2B5EF4-FFF2-40B4-BE49-F238E27FC236}">
                  <a16:creationId xmlns:a16="http://schemas.microsoft.com/office/drawing/2014/main" id="{F7E706CA-FBA7-42FF-9F55-7417EE75A5E1}"/>
                </a:ext>
              </a:extLst>
            </p:cNvPr>
            <p:cNvSpPr txBox="1"/>
            <p:nvPr/>
          </p:nvSpPr>
          <p:spPr>
            <a:xfrm>
              <a:off x="3995209" y="5152460"/>
              <a:ext cx="39780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4</a:t>
              </a:r>
            </a:p>
          </p:txBody>
        </p:sp>
        <p:sp>
          <p:nvSpPr>
            <p:cNvPr id="71" name="TextBox 63">
              <a:extLst>
                <a:ext uri="{FF2B5EF4-FFF2-40B4-BE49-F238E27FC236}">
                  <a16:creationId xmlns:a16="http://schemas.microsoft.com/office/drawing/2014/main" id="{50576E9A-A691-4FDC-B4C9-39416F19BF17}"/>
                </a:ext>
              </a:extLst>
            </p:cNvPr>
            <p:cNvSpPr txBox="1"/>
            <p:nvPr/>
          </p:nvSpPr>
          <p:spPr>
            <a:xfrm>
              <a:off x="5109884" y="5152460"/>
              <a:ext cx="39780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6</a:t>
              </a:r>
            </a:p>
          </p:txBody>
        </p:sp>
        <p:sp>
          <p:nvSpPr>
            <p:cNvPr id="72" name="TextBox 64">
              <a:extLst>
                <a:ext uri="{FF2B5EF4-FFF2-40B4-BE49-F238E27FC236}">
                  <a16:creationId xmlns:a16="http://schemas.microsoft.com/office/drawing/2014/main" id="{6AD1757B-4080-4F7C-AE85-6D7C5193B17B}"/>
                </a:ext>
              </a:extLst>
            </p:cNvPr>
            <p:cNvSpPr txBox="1"/>
            <p:nvPr/>
          </p:nvSpPr>
          <p:spPr>
            <a:xfrm>
              <a:off x="6216269" y="5152460"/>
              <a:ext cx="397801"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8</a:t>
              </a:r>
            </a:p>
          </p:txBody>
        </p:sp>
        <p:sp>
          <p:nvSpPr>
            <p:cNvPr id="73" name="TextBox 65">
              <a:extLst>
                <a:ext uri="{FF2B5EF4-FFF2-40B4-BE49-F238E27FC236}">
                  <a16:creationId xmlns:a16="http://schemas.microsoft.com/office/drawing/2014/main" id="{6044E086-D4E3-4145-A559-FA1A78B6F061}"/>
                </a:ext>
              </a:extLst>
            </p:cNvPr>
            <p:cNvSpPr txBox="1"/>
            <p:nvPr/>
          </p:nvSpPr>
          <p:spPr>
            <a:xfrm>
              <a:off x="7289504" y="5152460"/>
              <a:ext cx="551119"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10</a:t>
              </a:r>
            </a:p>
          </p:txBody>
        </p:sp>
        <p:sp>
          <p:nvSpPr>
            <p:cNvPr id="105" name="Freeform: Shape 104">
              <a:extLst>
                <a:ext uri="{FF2B5EF4-FFF2-40B4-BE49-F238E27FC236}">
                  <a16:creationId xmlns:a16="http://schemas.microsoft.com/office/drawing/2014/main" id="{0A170AA1-C4A4-4FF8-8E13-81F5CB488108}"/>
                </a:ext>
              </a:extLst>
            </p:cNvPr>
            <p:cNvSpPr/>
            <p:nvPr/>
          </p:nvSpPr>
          <p:spPr>
            <a:xfrm>
              <a:off x="1951187" y="3583813"/>
              <a:ext cx="5582831" cy="1516660"/>
            </a:xfrm>
            <a:custGeom>
              <a:avLst/>
              <a:gdLst>
                <a:gd name="connsiteX0" fmla="*/ 0 w 4399844"/>
                <a:gd name="connsiteY0" fmla="*/ 1195284 h 1195284"/>
                <a:gd name="connsiteX1" fmla="*/ 79022 w 4399844"/>
                <a:gd name="connsiteY1" fmla="*/ 1107795 h 1195284"/>
                <a:gd name="connsiteX2" fmla="*/ 95955 w 4399844"/>
                <a:gd name="connsiteY2" fmla="*/ 944106 h 1195284"/>
                <a:gd name="connsiteX3" fmla="*/ 160866 w 4399844"/>
                <a:gd name="connsiteY3" fmla="*/ 534884 h 1195284"/>
                <a:gd name="connsiteX4" fmla="*/ 231422 w 4399844"/>
                <a:gd name="connsiteY4" fmla="*/ 196217 h 1195284"/>
                <a:gd name="connsiteX5" fmla="*/ 307622 w 4399844"/>
                <a:gd name="connsiteY5" fmla="*/ 15595 h 1195284"/>
                <a:gd name="connsiteX6" fmla="*/ 474133 w 4399844"/>
                <a:gd name="connsiteY6" fmla="*/ 15595 h 1195284"/>
                <a:gd name="connsiteX7" fmla="*/ 567266 w 4399844"/>
                <a:gd name="connsiteY7" fmla="*/ 69217 h 1195284"/>
                <a:gd name="connsiteX8" fmla="*/ 640644 w 4399844"/>
                <a:gd name="connsiteY8" fmla="*/ 215973 h 1195284"/>
                <a:gd name="connsiteX9" fmla="*/ 790222 w 4399844"/>
                <a:gd name="connsiteY9" fmla="*/ 509484 h 1195284"/>
                <a:gd name="connsiteX10" fmla="*/ 863600 w 4399844"/>
                <a:gd name="connsiteY10" fmla="*/ 622373 h 1195284"/>
                <a:gd name="connsiteX11" fmla="*/ 1016000 w 4399844"/>
                <a:gd name="connsiteY11" fmla="*/ 732440 h 1195284"/>
                <a:gd name="connsiteX12" fmla="*/ 1600200 w 4399844"/>
                <a:gd name="connsiteY12" fmla="*/ 856617 h 1195284"/>
                <a:gd name="connsiteX13" fmla="*/ 2164644 w 4399844"/>
                <a:gd name="connsiteY13" fmla="*/ 904595 h 1195284"/>
                <a:gd name="connsiteX14" fmla="*/ 2932289 w 4399844"/>
                <a:gd name="connsiteY14" fmla="*/ 955395 h 1195284"/>
                <a:gd name="connsiteX15" fmla="*/ 3158066 w 4399844"/>
                <a:gd name="connsiteY15" fmla="*/ 983617 h 1195284"/>
                <a:gd name="connsiteX16" fmla="*/ 3626555 w 4399844"/>
                <a:gd name="connsiteY16" fmla="*/ 1020306 h 1195284"/>
                <a:gd name="connsiteX17" fmla="*/ 3982155 w 4399844"/>
                <a:gd name="connsiteY17" fmla="*/ 1068284 h 1195284"/>
                <a:gd name="connsiteX18" fmla="*/ 4399844 w 4399844"/>
                <a:gd name="connsiteY18" fmla="*/ 1042884 h 1195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99844" h="1195284">
                  <a:moveTo>
                    <a:pt x="0" y="1195284"/>
                  </a:moveTo>
                  <a:cubicBezTo>
                    <a:pt x="31515" y="1172471"/>
                    <a:pt x="63030" y="1149658"/>
                    <a:pt x="79022" y="1107795"/>
                  </a:cubicBezTo>
                  <a:cubicBezTo>
                    <a:pt x="95015" y="1065932"/>
                    <a:pt x="82314" y="1039591"/>
                    <a:pt x="95955" y="944106"/>
                  </a:cubicBezTo>
                  <a:cubicBezTo>
                    <a:pt x="109596" y="848621"/>
                    <a:pt x="138288" y="659532"/>
                    <a:pt x="160866" y="534884"/>
                  </a:cubicBezTo>
                  <a:cubicBezTo>
                    <a:pt x="183444" y="410236"/>
                    <a:pt x="206963" y="282765"/>
                    <a:pt x="231422" y="196217"/>
                  </a:cubicBezTo>
                  <a:cubicBezTo>
                    <a:pt x="255881" y="109669"/>
                    <a:pt x="267170" y="45699"/>
                    <a:pt x="307622" y="15595"/>
                  </a:cubicBezTo>
                  <a:cubicBezTo>
                    <a:pt x="348074" y="-14509"/>
                    <a:pt x="430859" y="6658"/>
                    <a:pt x="474133" y="15595"/>
                  </a:cubicBezTo>
                  <a:cubicBezTo>
                    <a:pt x="517407" y="24532"/>
                    <a:pt x="539514" y="35821"/>
                    <a:pt x="567266" y="69217"/>
                  </a:cubicBezTo>
                  <a:cubicBezTo>
                    <a:pt x="595018" y="102613"/>
                    <a:pt x="603485" y="142595"/>
                    <a:pt x="640644" y="215973"/>
                  </a:cubicBezTo>
                  <a:cubicBezTo>
                    <a:pt x="677803" y="289351"/>
                    <a:pt x="753063" y="441751"/>
                    <a:pt x="790222" y="509484"/>
                  </a:cubicBezTo>
                  <a:cubicBezTo>
                    <a:pt x="827381" y="577217"/>
                    <a:pt x="825970" y="585214"/>
                    <a:pt x="863600" y="622373"/>
                  </a:cubicBezTo>
                  <a:cubicBezTo>
                    <a:pt x="901230" y="659532"/>
                    <a:pt x="893233" y="693399"/>
                    <a:pt x="1016000" y="732440"/>
                  </a:cubicBezTo>
                  <a:cubicBezTo>
                    <a:pt x="1138767" y="771481"/>
                    <a:pt x="1408759" y="827925"/>
                    <a:pt x="1600200" y="856617"/>
                  </a:cubicBezTo>
                  <a:cubicBezTo>
                    <a:pt x="1791641" y="885309"/>
                    <a:pt x="2164644" y="904595"/>
                    <a:pt x="2164644" y="904595"/>
                  </a:cubicBezTo>
                  <a:lnTo>
                    <a:pt x="2932289" y="955395"/>
                  </a:lnTo>
                  <a:cubicBezTo>
                    <a:pt x="3097859" y="968565"/>
                    <a:pt x="3042355" y="972798"/>
                    <a:pt x="3158066" y="983617"/>
                  </a:cubicBezTo>
                  <a:cubicBezTo>
                    <a:pt x="3273777" y="994435"/>
                    <a:pt x="3489207" y="1006195"/>
                    <a:pt x="3626555" y="1020306"/>
                  </a:cubicBezTo>
                  <a:cubicBezTo>
                    <a:pt x="3763903" y="1034417"/>
                    <a:pt x="3853274" y="1064521"/>
                    <a:pt x="3982155" y="1068284"/>
                  </a:cubicBezTo>
                  <a:cubicBezTo>
                    <a:pt x="4111036" y="1072047"/>
                    <a:pt x="4255440" y="1057465"/>
                    <a:pt x="4399844" y="1042884"/>
                  </a:cubicBezTo>
                </a:path>
              </a:pathLst>
            </a:custGeom>
            <a:noFill/>
            <a:ln w="28575" cap="flat" cmpd="sng" algn="ctr">
              <a:solidFill>
                <a:schemeClr val="accent3"/>
              </a:solidFill>
              <a:prstDash val="solid"/>
              <a:miter lim="800000"/>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106" name="Freeform: Shape 105">
              <a:extLst>
                <a:ext uri="{FF2B5EF4-FFF2-40B4-BE49-F238E27FC236}">
                  <a16:creationId xmlns:a16="http://schemas.microsoft.com/office/drawing/2014/main" id="{5B4FA89B-6370-445B-A50B-2E1090F14C5B}"/>
                </a:ext>
              </a:extLst>
            </p:cNvPr>
            <p:cNvSpPr/>
            <p:nvPr/>
          </p:nvSpPr>
          <p:spPr>
            <a:xfrm>
              <a:off x="1972673" y="3400275"/>
              <a:ext cx="5561345" cy="1662497"/>
            </a:xfrm>
            <a:custGeom>
              <a:avLst/>
              <a:gdLst>
                <a:gd name="connsiteX0" fmla="*/ 4382911 w 4382911"/>
                <a:gd name="connsiteY0" fmla="*/ 1004087 h 1310218"/>
                <a:gd name="connsiteX1" fmla="*/ 4137378 w 4382911"/>
                <a:gd name="connsiteY1" fmla="*/ 1094398 h 1310218"/>
                <a:gd name="connsiteX2" fmla="*/ 3914422 w 4382911"/>
                <a:gd name="connsiteY2" fmla="*/ 1105687 h 1310218"/>
                <a:gd name="connsiteX3" fmla="*/ 3550356 w 4382911"/>
                <a:gd name="connsiteY3" fmla="*/ 1052064 h 1310218"/>
                <a:gd name="connsiteX4" fmla="*/ 3048000 w 4382911"/>
                <a:gd name="connsiteY4" fmla="*/ 984331 h 1310218"/>
                <a:gd name="connsiteX5" fmla="*/ 2365022 w 4382911"/>
                <a:gd name="connsiteY5" fmla="*/ 939175 h 1310218"/>
                <a:gd name="connsiteX6" fmla="*/ 2091267 w 4382911"/>
                <a:gd name="connsiteY6" fmla="*/ 922242 h 1310218"/>
                <a:gd name="connsiteX7" fmla="*/ 1735667 w 4382911"/>
                <a:gd name="connsiteY7" fmla="*/ 846042 h 1310218"/>
                <a:gd name="connsiteX8" fmla="*/ 1484489 w 4382911"/>
                <a:gd name="connsiteY8" fmla="*/ 752909 h 1310218"/>
                <a:gd name="connsiteX9" fmla="*/ 1213556 w 4382911"/>
                <a:gd name="connsiteY9" fmla="*/ 648487 h 1310218"/>
                <a:gd name="connsiteX10" fmla="*/ 996244 w 4382911"/>
                <a:gd name="connsiteY10" fmla="*/ 515842 h 1310218"/>
                <a:gd name="connsiteX11" fmla="*/ 821267 w 4382911"/>
                <a:gd name="connsiteY11" fmla="*/ 335220 h 1310218"/>
                <a:gd name="connsiteX12" fmla="*/ 680156 w 4382911"/>
                <a:gd name="connsiteY12" fmla="*/ 134842 h 1310218"/>
                <a:gd name="connsiteX13" fmla="*/ 524933 w 4382911"/>
                <a:gd name="connsiteY13" fmla="*/ 7842 h 1310218"/>
                <a:gd name="connsiteX14" fmla="*/ 395111 w 4382911"/>
                <a:gd name="connsiteY14" fmla="*/ 44531 h 1310218"/>
                <a:gd name="connsiteX15" fmla="*/ 296333 w 4382911"/>
                <a:gd name="connsiteY15" fmla="*/ 295709 h 1310218"/>
                <a:gd name="connsiteX16" fmla="*/ 143933 w 4382911"/>
                <a:gd name="connsiteY16" fmla="*/ 758553 h 1310218"/>
                <a:gd name="connsiteX17" fmla="*/ 59267 w 4382911"/>
                <a:gd name="connsiteY17" fmla="*/ 1229864 h 1310218"/>
                <a:gd name="connsiteX18" fmla="*/ 0 w 4382911"/>
                <a:gd name="connsiteY18" fmla="*/ 1306064 h 1310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82911" h="1310218">
                  <a:moveTo>
                    <a:pt x="4382911" y="1004087"/>
                  </a:moveTo>
                  <a:cubicBezTo>
                    <a:pt x="4299185" y="1040776"/>
                    <a:pt x="4215460" y="1077465"/>
                    <a:pt x="4137378" y="1094398"/>
                  </a:cubicBezTo>
                  <a:cubicBezTo>
                    <a:pt x="4059296" y="1111331"/>
                    <a:pt x="4012259" y="1112743"/>
                    <a:pt x="3914422" y="1105687"/>
                  </a:cubicBezTo>
                  <a:cubicBezTo>
                    <a:pt x="3816585" y="1098631"/>
                    <a:pt x="3550356" y="1052064"/>
                    <a:pt x="3550356" y="1052064"/>
                  </a:cubicBezTo>
                  <a:cubicBezTo>
                    <a:pt x="3405952" y="1031838"/>
                    <a:pt x="3245555" y="1003146"/>
                    <a:pt x="3048000" y="984331"/>
                  </a:cubicBezTo>
                  <a:cubicBezTo>
                    <a:pt x="2850445" y="965516"/>
                    <a:pt x="2365022" y="939175"/>
                    <a:pt x="2365022" y="939175"/>
                  </a:cubicBezTo>
                  <a:cubicBezTo>
                    <a:pt x="2205566" y="928827"/>
                    <a:pt x="2196159" y="937764"/>
                    <a:pt x="2091267" y="922242"/>
                  </a:cubicBezTo>
                  <a:cubicBezTo>
                    <a:pt x="1986374" y="906720"/>
                    <a:pt x="1836797" y="874264"/>
                    <a:pt x="1735667" y="846042"/>
                  </a:cubicBezTo>
                  <a:cubicBezTo>
                    <a:pt x="1634537" y="817820"/>
                    <a:pt x="1484489" y="752909"/>
                    <a:pt x="1484489" y="752909"/>
                  </a:cubicBezTo>
                  <a:cubicBezTo>
                    <a:pt x="1397471" y="719983"/>
                    <a:pt x="1294930" y="687998"/>
                    <a:pt x="1213556" y="648487"/>
                  </a:cubicBezTo>
                  <a:cubicBezTo>
                    <a:pt x="1132182" y="608976"/>
                    <a:pt x="1061625" y="568053"/>
                    <a:pt x="996244" y="515842"/>
                  </a:cubicBezTo>
                  <a:cubicBezTo>
                    <a:pt x="930863" y="463631"/>
                    <a:pt x="873948" y="398720"/>
                    <a:pt x="821267" y="335220"/>
                  </a:cubicBezTo>
                  <a:cubicBezTo>
                    <a:pt x="768586" y="271720"/>
                    <a:pt x="729545" y="189405"/>
                    <a:pt x="680156" y="134842"/>
                  </a:cubicBezTo>
                  <a:cubicBezTo>
                    <a:pt x="630767" y="80279"/>
                    <a:pt x="572441" y="22894"/>
                    <a:pt x="524933" y="7842"/>
                  </a:cubicBezTo>
                  <a:cubicBezTo>
                    <a:pt x="477425" y="-7210"/>
                    <a:pt x="433211" y="-3447"/>
                    <a:pt x="395111" y="44531"/>
                  </a:cubicBezTo>
                  <a:cubicBezTo>
                    <a:pt x="357011" y="92509"/>
                    <a:pt x="338196" y="176705"/>
                    <a:pt x="296333" y="295709"/>
                  </a:cubicBezTo>
                  <a:cubicBezTo>
                    <a:pt x="254470" y="414713"/>
                    <a:pt x="183444" y="602861"/>
                    <a:pt x="143933" y="758553"/>
                  </a:cubicBezTo>
                  <a:cubicBezTo>
                    <a:pt x="104422" y="914245"/>
                    <a:pt x="83256" y="1138612"/>
                    <a:pt x="59267" y="1229864"/>
                  </a:cubicBezTo>
                  <a:cubicBezTo>
                    <a:pt x="35278" y="1321116"/>
                    <a:pt x="17639" y="1313590"/>
                    <a:pt x="0" y="1306064"/>
                  </a:cubicBezTo>
                </a:path>
              </a:pathLst>
            </a:custGeom>
            <a:noFill/>
            <a:ln w="28575" cap="flat" cmpd="sng" algn="ctr">
              <a:solidFill>
                <a:schemeClr val="accent1"/>
              </a:solidFill>
              <a:prstDash val="dash"/>
              <a:miter lim="800000"/>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107" name="Freeform: Shape 106">
              <a:extLst>
                <a:ext uri="{FF2B5EF4-FFF2-40B4-BE49-F238E27FC236}">
                  <a16:creationId xmlns:a16="http://schemas.microsoft.com/office/drawing/2014/main" id="{A2FDD3FD-2FBA-41B5-A461-0BBF22B04ECC}"/>
                </a:ext>
              </a:extLst>
            </p:cNvPr>
            <p:cNvSpPr/>
            <p:nvPr/>
          </p:nvSpPr>
          <p:spPr>
            <a:xfrm>
              <a:off x="1954768" y="2183287"/>
              <a:ext cx="5589993" cy="2899281"/>
            </a:xfrm>
            <a:custGeom>
              <a:avLst/>
              <a:gdLst>
                <a:gd name="connsiteX0" fmla="*/ 4405489 w 4405489"/>
                <a:gd name="connsiteY0" fmla="*/ 1997064 h 2284931"/>
                <a:gd name="connsiteX1" fmla="*/ 4213578 w 4405489"/>
                <a:gd name="connsiteY1" fmla="*/ 1997064 h 2284931"/>
                <a:gd name="connsiteX2" fmla="*/ 4001911 w 4405489"/>
                <a:gd name="connsiteY2" fmla="*/ 1966020 h 2284931"/>
                <a:gd name="connsiteX3" fmla="*/ 3801533 w 4405489"/>
                <a:gd name="connsiteY3" fmla="*/ 1903931 h 2284931"/>
                <a:gd name="connsiteX4" fmla="*/ 3522133 w 4405489"/>
                <a:gd name="connsiteY4" fmla="*/ 1836198 h 2284931"/>
                <a:gd name="connsiteX5" fmla="*/ 3197578 w 4405489"/>
                <a:gd name="connsiteY5" fmla="*/ 1822086 h 2284931"/>
                <a:gd name="connsiteX6" fmla="*/ 2932289 w 4405489"/>
                <a:gd name="connsiteY6" fmla="*/ 1762820 h 2284931"/>
                <a:gd name="connsiteX7" fmla="*/ 2652889 w 4405489"/>
                <a:gd name="connsiteY7" fmla="*/ 1647109 h 2284931"/>
                <a:gd name="connsiteX8" fmla="*/ 2489200 w 4405489"/>
                <a:gd name="connsiteY8" fmla="*/ 1576553 h 2284931"/>
                <a:gd name="connsiteX9" fmla="*/ 2314222 w 4405489"/>
                <a:gd name="connsiteY9" fmla="*/ 1579375 h 2284931"/>
                <a:gd name="connsiteX10" fmla="*/ 2136422 w 4405489"/>
                <a:gd name="connsiteY10" fmla="*/ 1585020 h 2284931"/>
                <a:gd name="connsiteX11" fmla="*/ 1950155 w 4405489"/>
                <a:gd name="connsiteY11" fmla="*/ 1520109 h 2284931"/>
                <a:gd name="connsiteX12" fmla="*/ 1792111 w 4405489"/>
                <a:gd name="connsiteY12" fmla="*/ 1517286 h 2284931"/>
                <a:gd name="connsiteX13" fmla="*/ 1600200 w 4405489"/>
                <a:gd name="connsiteY13" fmla="*/ 1426975 h 2284931"/>
                <a:gd name="connsiteX14" fmla="*/ 1450622 w 4405489"/>
                <a:gd name="connsiteY14" fmla="*/ 1342309 h 2284931"/>
                <a:gd name="connsiteX15" fmla="*/ 1286933 w 4405489"/>
                <a:gd name="connsiteY15" fmla="*/ 1187086 h 2284931"/>
                <a:gd name="connsiteX16" fmla="*/ 1055511 w 4405489"/>
                <a:gd name="connsiteY16" fmla="*/ 859709 h 2284931"/>
                <a:gd name="connsiteX17" fmla="*/ 914400 w 4405489"/>
                <a:gd name="connsiteY17" fmla="*/ 504109 h 2284931"/>
                <a:gd name="connsiteX18" fmla="*/ 798689 w 4405489"/>
                <a:gd name="connsiteY18" fmla="*/ 179553 h 2284931"/>
                <a:gd name="connsiteX19" fmla="*/ 699911 w 4405489"/>
                <a:gd name="connsiteY19" fmla="*/ 35620 h 2284931"/>
                <a:gd name="connsiteX20" fmla="*/ 519289 w 4405489"/>
                <a:gd name="connsiteY20" fmla="*/ 10220 h 2284931"/>
                <a:gd name="connsiteX21" fmla="*/ 400755 w 4405489"/>
                <a:gd name="connsiteY21" fmla="*/ 176731 h 2284931"/>
                <a:gd name="connsiteX22" fmla="*/ 313267 w 4405489"/>
                <a:gd name="connsiteY22" fmla="*/ 563375 h 2284931"/>
                <a:gd name="connsiteX23" fmla="*/ 172155 w 4405489"/>
                <a:gd name="connsiteY23" fmla="*/ 1277398 h 2284931"/>
                <a:gd name="connsiteX24" fmla="*/ 127000 w 4405489"/>
                <a:gd name="connsiteY24" fmla="*/ 1613242 h 2284931"/>
                <a:gd name="connsiteX25" fmla="*/ 81844 w 4405489"/>
                <a:gd name="connsiteY25" fmla="*/ 2081731 h 2284931"/>
                <a:gd name="connsiteX26" fmla="*/ 31044 w 4405489"/>
                <a:gd name="connsiteY26" fmla="*/ 2251064 h 2284931"/>
                <a:gd name="connsiteX27" fmla="*/ 0 w 4405489"/>
                <a:gd name="connsiteY27" fmla="*/ 2284931 h 2284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405489" h="2284931">
                  <a:moveTo>
                    <a:pt x="4405489" y="1997064"/>
                  </a:moveTo>
                  <a:cubicBezTo>
                    <a:pt x="4343165" y="1999651"/>
                    <a:pt x="4280841" y="2002238"/>
                    <a:pt x="4213578" y="1997064"/>
                  </a:cubicBezTo>
                  <a:cubicBezTo>
                    <a:pt x="4146315" y="1991890"/>
                    <a:pt x="4070585" y="1981542"/>
                    <a:pt x="4001911" y="1966020"/>
                  </a:cubicBezTo>
                  <a:cubicBezTo>
                    <a:pt x="3933237" y="1950498"/>
                    <a:pt x="3881496" y="1925568"/>
                    <a:pt x="3801533" y="1903931"/>
                  </a:cubicBezTo>
                  <a:cubicBezTo>
                    <a:pt x="3721570" y="1882294"/>
                    <a:pt x="3622792" y="1849839"/>
                    <a:pt x="3522133" y="1836198"/>
                  </a:cubicBezTo>
                  <a:cubicBezTo>
                    <a:pt x="3421474" y="1822557"/>
                    <a:pt x="3295885" y="1834316"/>
                    <a:pt x="3197578" y="1822086"/>
                  </a:cubicBezTo>
                  <a:cubicBezTo>
                    <a:pt x="3099271" y="1809856"/>
                    <a:pt x="3023070" y="1791983"/>
                    <a:pt x="2932289" y="1762820"/>
                  </a:cubicBezTo>
                  <a:cubicBezTo>
                    <a:pt x="2841508" y="1733657"/>
                    <a:pt x="2726737" y="1678153"/>
                    <a:pt x="2652889" y="1647109"/>
                  </a:cubicBezTo>
                  <a:cubicBezTo>
                    <a:pt x="2579041" y="1616065"/>
                    <a:pt x="2545644" y="1587842"/>
                    <a:pt x="2489200" y="1576553"/>
                  </a:cubicBezTo>
                  <a:cubicBezTo>
                    <a:pt x="2432756" y="1565264"/>
                    <a:pt x="2314222" y="1579375"/>
                    <a:pt x="2314222" y="1579375"/>
                  </a:cubicBezTo>
                  <a:cubicBezTo>
                    <a:pt x="2255426" y="1580786"/>
                    <a:pt x="2197100" y="1594898"/>
                    <a:pt x="2136422" y="1585020"/>
                  </a:cubicBezTo>
                  <a:cubicBezTo>
                    <a:pt x="2075744" y="1575142"/>
                    <a:pt x="2007540" y="1531398"/>
                    <a:pt x="1950155" y="1520109"/>
                  </a:cubicBezTo>
                  <a:cubicBezTo>
                    <a:pt x="1892770" y="1508820"/>
                    <a:pt x="1850437" y="1532808"/>
                    <a:pt x="1792111" y="1517286"/>
                  </a:cubicBezTo>
                  <a:cubicBezTo>
                    <a:pt x="1733785" y="1501764"/>
                    <a:pt x="1657115" y="1456138"/>
                    <a:pt x="1600200" y="1426975"/>
                  </a:cubicBezTo>
                  <a:cubicBezTo>
                    <a:pt x="1543285" y="1397812"/>
                    <a:pt x="1502833" y="1382290"/>
                    <a:pt x="1450622" y="1342309"/>
                  </a:cubicBezTo>
                  <a:cubicBezTo>
                    <a:pt x="1398411" y="1302328"/>
                    <a:pt x="1352785" y="1267519"/>
                    <a:pt x="1286933" y="1187086"/>
                  </a:cubicBezTo>
                  <a:cubicBezTo>
                    <a:pt x="1221081" y="1106653"/>
                    <a:pt x="1117600" y="973538"/>
                    <a:pt x="1055511" y="859709"/>
                  </a:cubicBezTo>
                  <a:cubicBezTo>
                    <a:pt x="993422" y="745880"/>
                    <a:pt x="957204" y="617468"/>
                    <a:pt x="914400" y="504109"/>
                  </a:cubicBezTo>
                  <a:cubicBezTo>
                    <a:pt x="871596" y="390750"/>
                    <a:pt x="834437" y="257634"/>
                    <a:pt x="798689" y="179553"/>
                  </a:cubicBezTo>
                  <a:cubicBezTo>
                    <a:pt x="762941" y="101471"/>
                    <a:pt x="746478" y="63842"/>
                    <a:pt x="699911" y="35620"/>
                  </a:cubicBezTo>
                  <a:cubicBezTo>
                    <a:pt x="653344" y="7398"/>
                    <a:pt x="569148" y="-13298"/>
                    <a:pt x="519289" y="10220"/>
                  </a:cubicBezTo>
                  <a:cubicBezTo>
                    <a:pt x="469430" y="33738"/>
                    <a:pt x="435092" y="84538"/>
                    <a:pt x="400755" y="176731"/>
                  </a:cubicBezTo>
                  <a:cubicBezTo>
                    <a:pt x="366418" y="268923"/>
                    <a:pt x="351367" y="379931"/>
                    <a:pt x="313267" y="563375"/>
                  </a:cubicBezTo>
                  <a:cubicBezTo>
                    <a:pt x="275167" y="746819"/>
                    <a:pt x="203199" y="1102420"/>
                    <a:pt x="172155" y="1277398"/>
                  </a:cubicBezTo>
                  <a:cubicBezTo>
                    <a:pt x="141111" y="1452376"/>
                    <a:pt x="142052" y="1479186"/>
                    <a:pt x="127000" y="1613242"/>
                  </a:cubicBezTo>
                  <a:cubicBezTo>
                    <a:pt x="111948" y="1747297"/>
                    <a:pt x="97837" y="1975427"/>
                    <a:pt x="81844" y="2081731"/>
                  </a:cubicBezTo>
                  <a:cubicBezTo>
                    <a:pt x="65851" y="2188035"/>
                    <a:pt x="44685" y="2217197"/>
                    <a:pt x="31044" y="2251064"/>
                  </a:cubicBezTo>
                  <a:cubicBezTo>
                    <a:pt x="17403" y="2284931"/>
                    <a:pt x="8701" y="2284931"/>
                    <a:pt x="0" y="2284931"/>
                  </a:cubicBezTo>
                </a:path>
              </a:pathLst>
            </a:custGeom>
            <a:noFill/>
            <a:ln w="28575" cap="flat" cmpd="sng" algn="ctr">
              <a:solidFill>
                <a:schemeClr val="accent4"/>
              </a:solidFill>
              <a:prstDash val="dashDot"/>
              <a:miter lim="800000"/>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108" name="TextBox 70">
              <a:extLst>
                <a:ext uri="{FF2B5EF4-FFF2-40B4-BE49-F238E27FC236}">
                  <a16:creationId xmlns:a16="http://schemas.microsoft.com/office/drawing/2014/main" id="{CD2F85D7-6B02-48F1-9A41-58AE55DE7FC9}"/>
                </a:ext>
              </a:extLst>
            </p:cNvPr>
            <p:cNvSpPr txBox="1"/>
            <p:nvPr/>
          </p:nvSpPr>
          <p:spPr>
            <a:xfrm>
              <a:off x="4243715" y="2088825"/>
              <a:ext cx="1072153"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Stage</a:t>
              </a:r>
            </a:p>
          </p:txBody>
        </p:sp>
        <p:sp>
          <p:nvSpPr>
            <p:cNvPr id="109" name="TextBox 71">
              <a:extLst>
                <a:ext uri="{FF2B5EF4-FFF2-40B4-BE49-F238E27FC236}">
                  <a16:creationId xmlns:a16="http://schemas.microsoft.com/office/drawing/2014/main" id="{90F1EF3B-7FD6-48B0-8EAB-BAC857AFC11B}"/>
                </a:ext>
              </a:extLst>
            </p:cNvPr>
            <p:cNvSpPr txBox="1"/>
            <p:nvPr/>
          </p:nvSpPr>
          <p:spPr>
            <a:xfrm>
              <a:off x="5731305" y="2092404"/>
              <a:ext cx="325874"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I</a:t>
              </a:r>
            </a:p>
          </p:txBody>
        </p:sp>
        <p:sp>
          <p:nvSpPr>
            <p:cNvPr id="110" name="TextBox 72">
              <a:extLst>
                <a:ext uri="{FF2B5EF4-FFF2-40B4-BE49-F238E27FC236}">
                  <a16:creationId xmlns:a16="http://schemas.microsoft.com/office/drawing/2014/main" id="{23BC1AC9-DE4A-4591-B08C-C4C6EA746F0B}"/>
                </a:ext>
              </a:extLst>
            </p:cNvPr>
            <p:cNvSpPr txBox="1"/>
            <p:nvPr/>
          </p:nvSpPr>
          <p:spPr>
            <a:xfrm>
              <a:off x="6520413" y="2081518"/>
              <a:ext cx="429724"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II</a:t>
              </a:r>
            </a:p>
          </p:txBody>
        </p:sp>
        <p:sp>
          <p:nvSpPr>
            <p:cNvPr id="111" name="TextBox 73">
              <a:extLst>
                <a:ext uri="{FF2B5EF4-FFF2-40B4-BE49-F238E27FC236}">
                  <a16:creationId xmlns:a16="http://schemas.microsoft.com/office/drawing/2014/main" id="{560BDDA5-D5AF-4B34-BE40-6FA7234F0F3E}"/>
                </a:ext>
              </a:extLst>
            </p:cNvPr>
            <p:cNvSpPr txBox="1"/>
            <p:nvPr/>
          </p:nvSpPr>
          <p:spPr>
            <a:xfrm>
              <a:off x="7261709" y="2092404"/>
              <a:ext cx="551119"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ysClr val="windowText" lastClr="000000"/>
                  </a:solidFill>
                  <a:effectLst/>
                  <a:uLnTx/>
                  <a:uFillTx/>
                  <a:latin typeface="Calibri" panose="020F0502020204030204"/>
                  <a:ea typeface="+mn-ea"/>
                  <a:cs typeface="Calibri" panose="020F0502020204030204" pitchFamily="34" charset="0"/>
                </a:rPr>
                <a:t>III</a:t>
              </a:r>
            </a:p>
          </p:txBody>
        </p:sp>
        <p:cxnSp>
          <p:nvCxnSpPr>
            <p:cNvPr id="112" name="Straight Connector 111">
              <a:extLst>
                <a:ext uri="{FF2B5EF4-FFF2-40B4-BE49-F238E27FC236}">
                  <a16:creationId xmlns:a16="http://schemas.microsoft.com/office/drawing/2014/main" id="{19948637-B367-40C0-A723-AA1ABB78760E}"/>
                </a:ext>
              </a:extLst>
            </p:cNvPr>
            <p:cNvCxnSpPr/>
            <p:nvPr/>
          </p:nvCxnSpPr>
          <p:spPr>
            <a:xfrm>
              <a:off x="5262475" y="2320241"/>
              <a:ext cx="465534" cy="0"/>
            </a:xfrm>
            <a:prstGeom prst="line">
              <a:avLst/>
            </a:prstGeom>
            <a:noFill/>
            <a:ln w="28575" cap="flat" cmpd="sng" algn="ctr">
              <a:solidFill>
                <a:schemeClr val="accent3"/>
              </a:solidFill>
              <a:prstDash val="solid"/>
              <a:miter lim="800000"/>
            </a:ln>
            <a:effectLst/>
          </p:spPr>
        </p:cxnSp>
        <p:cxnSp>
          <p:nvCxnSpPr>
            <p:cNvPr id="113" name="Straight Connector 112">
              <a:extLst>
                <a:ext uri="{FF2B5EF4-FFF2-40B4-BE49-F238E27FC236}">
                  <a16:creationId xmlns:a16="http://schemas.microsoft.com/office/drawing/2014/main" id="{0A90B158-114D-4695-AB12-5C4167E2B50A}"/>
                </a:ext>
              </a:extLst>
            </p:cNvPr>
            <p:cNvCxnSpPr/>
            <p:nvPr/>
          </p:nvCxnSpPr>
          <p:spPr>
            <a:xfrm>
              <a:off x="6079089" y="2320241"/>
              <a:ext cx="465534" cy="0"/>
            </a:xfrm>
            <a:prstGeom prst="line">
              <a:avLst/>
            </a:prstGeom>
            <a:noFill/>
            <a:ln w="28575" cap="flat" cmpd="sng" algn="ctr">
              <a:solidFill>
                <a:schemeClr val="accent1"/>
              </a:solidFill>
              <a:prstDash val="dash"/>
              <a:miter lim="800000"/>
            </a:ln>
            <a:effectLst/>
          </p:spPr>
        </p:cxnSp>
        <p:cxnSp>
          <p:nvCxnSpPr>
            <p:cNvPr id="114" name="Straight Connector 113">
              <a:extLst>
                <a:ext uri="{FF2B5EF4-FFF2-40B4-BE49-F238E27FC236}">
                  <a16:creationId xmlns:a16="http://schemas.microsoft.com/office/drawing/2014/main" id="{067F52E3-5A3A-420F-B6FF-6F688427B305}"/>
                </a:ext>
              </a:extLst>
            </p:cNvPr>
            <p:cNvCxnSpPr/>
            <p:nvPr/>
          </p:nvCxnSpPr>
          <p:spPr>
            <a:xfrm>
              <a:off x="6847801" y="2320241"/>
              <a:ext cx="465534" cy="0"/>
            </a:xfrm>
            <a:prstGeom prst="line">
              <a:avLst/>
            </a:prstGeom>
            <a:noFill/>
            <a:ln w="28575" cap="flat" cmpd="sng" algn="ctr">
              <a:solidFill>
                <a:schemeClr val="accent4"/>
              </a:solidFill>
              <a:prstDash val="dashDot"/>
              <a:miter lim="800000"/>
            </a:ln>
            <a:effectLst/>
          </p:spPr>
        </p:cxnSp>
        <p:sp>
          <p:nvSpPr>
            <p:cNvPr id="119" name="Freeform: Shape 118">
              <a:extLst>
                <a:ext uri="{FF2B5EF4-FFF2-40B4-BE49-F238E27FC236}">
                  <a16:creationId xmlns:a16="http://schemas.microsoft.com/office/drawing/2014/main" id="{DD184249-ABC4-4F22-A62B-DADC16081101}"/>
                </a:ext>
              </a:extLst>
            </p:cNvPr>
            <p:cNvSpPr/>
            <p:nvPr/>
          </p:nvSpPr>
          <p:spPr>
            <a:xfrm>
              <a:off x="1926170" y="2108212"/>
              <a:ext cx="5660386" cy="3029095"/>
            </a:xfrm>
            <a:custGeom>
              <a:avLst/>
              <a:gdLst>
                <a:gd name="connsiteX0" fmla="*/ 0 w 4457700"/>
                <a:gd name="connsiteY0" fmla="*/ 0 h 2387238"/>
                <a:gd name="connsiteX1" fmla="*/ 0 w 4457700"/>
                <a:gd name="connsiteY1" fmla="*/ 2387238 h 2387238"/>
                <a:gd name="connsiteX2" fmla="*/ 4457700 w 4457700"/>
                <a:gd name="connsiteY2" fmla="*/ 2387238 h 2387238"/>
              </a:gdLst>
              <a:ahLst/>
              <a:cxnLst>
                <a:cxn ang="0">
                  <a:pos x="connsiteX0" y="connsiteY0"/>
                </a:cxn>
                <a:cxn ang="0">
                  <a:pos x="connsiteX1" y="connsiteY1"/>
                </a:cxn>
                <a:cxn ang="0">
                  <a:pos x="connsiteX2" y="connsiteY2"/>
                </a:cxn>
              </a:cxnLst>
              <a:rect l="l" t="t" r="r" b="b"/>
              <a:pathLst>
                <a:path w="4457700" h="2387238">
                  <a:moveTo>
                    <a:pt x="0" y="0"/>
                  </a:moveTo>
                  <a:lnTo>
                    <a:pt x="0" y="2387238"/>
                  </a:lnTo>
                  <a:lnTo>
                    <a:pt x="4457700" y="2387238"/>
                  </a:lnTo>
                </a:path>
              </a:pathLst>
            </a:custGeom>
            <a:noFill/>
            <a:ln w="28575" cap="flat" cmpd="sng" algn="ctr">
              <a:solidFill>
                <a:sysClr val="windowText" lastClr="000000"/>
              </a:solidFill>
              <a:prstDash val="solid"/>
              <a:miter lim="800000"/>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878565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Rationale for Targeting CDK4/6 in </a:t>
            </a:r>
            <a:br>
              <a:rPr lang="en-US" dirty="0"/>
            </a:br>
            <a:r>
              <a:rPr lang="en-US" dirty="0"/>
              <a:t>High-Risk HR+/HER2- EBC</a:t>
            </a:r>
          </a:p>
        </p:txBody>
      </p:sp>
      <p:sp>
        <p:nvSpPr>
          <p:cNvPr id="69" name="Text Box 15">
            <a:extLst>
              <a:ext uri="{FF2B5EF4-FFF2-40B4-BE49-F238E27FC236}">
                <a16:creationId xmlns:a16="http://schemas.microsoft.com/office/drawing/2014/main" id="{71697647-CA16-427E-B427-67176B685C27}"/>
              </a:ext>
            </a:extLst>
          </p:cNvPr>
          <p:cNvSpPr txBox="1">
            <a:spLocks noChangeArrowheads="1"/>
          </p:cNvSpPr>
          <p:nvPr/>
        </p:nvSpPr>
        <p:spPr bwMode="auto">
          <a:xfrm>
            <a:off x="423261" y="63784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fr-FR" altLang="en-US" sz="1200" b="0" spc="-10" dirty="0">
                <a:solidFill>
                  <a:schemeClr val="bg2"/>
                </a:solidFill>
                <a:latin typeface="Calibri" panose="020F0502020204030204" pitchFamily="34" charset="0"/>
              </a:rPr>
              <a:t>Otto. Nat Rev Cancer. 2017;17:93. Corona. Drug Des Devel Ther. 2018;12:321. Tripathy. Clin Cancer Res. 2017;23:3251.</a:t>
            </a:r>
          </a:p>
        </p:txBody>
      </p:sp>
      <p:sp>
        <p:nvSpPr>
          <p:cNvPr id="96" name="Rectangle 95">
            <a:extLst>
              <a:ext uri="{FF2B5EF4-FFF2-40B4-BE49-F238E27FC236}">
                <a16:creationId xmlns:a16="http://schemas.microsoft.com/office/drawing/2014/main" id="{8D41378A-CCE6-4E59-9D4A-6583547FFFD6}"/>
              </a:ext>
            </a:extLst>
          </p:cNvPr>
          <p:cNvSpPr/>
          <p:nvPr/>
        </p:nvSpPr>
        <p:spPr>
          <a:xfrm>
            <a:off x="961478" y="5661291"/>
            <a:ext cx="10269044" cy="707886"/>
          </a:xfrm>
          <a:prstGeom prst="rect">
            <a:avLst/>
          </a:prstGeom>
        </p:spPr>
        <p:txBody>
          <a:bodyPr wrap="square">
            <a:spAutoFit/>
          </a:bodyPr>
          <a:lstStyle/>
          <a:p>
            <a:pPr algn="ctr"/>
            <a:r>
              <a:rPr lang="en-US" sz="2000" dirty="0">
                <a:solidFill>
                  <a:schemeClr val="accent3"/>
                </a:solidFill>
                <a:latin typeface="Calibri" panose="020F0502020204030204" pitchFamily="34" charset="0"/>
              </a:rPr>
              <a:t>Because cyclin D–CDK4/6 activation occurs downstream of estrogen signaling, </a:t>
            </a:r>
            <a:br>
              <a:rPr lang="en-US" sz="2000" dirty="0">
                <a:solidFill>
                  <a:schemeClr val="accent3"/>
                </a:solidFill>
                <a:latin typeface="Calibri" panose="020F0502020204030204" pitchFamily="34" charset="0"/>
              </a:rPr>
            </a:br>
            <a:r>
              <a:rPr lang="en-US" sz="2000" dirty="0">
                <a:solidFill>
                  <a:schemeClr val="accent3"/>
                </a:solidFill>
                <a:latin typeface="Calibri" panose="020F0502020204030204" pitchFamily="34" charset="0"/>
              </a:rPr>
              <a:t>ET + CDK4/6 inhibitor combination therapy has synergistic antitumor activity against HR+ BC</a:t>
            </a:r>
          </a:p>
        </p:txBody>
      </p:sp>
      <p:grpSp>
        <p:nvGrpSpPr>
          <p:cNvPr id="3" name="Group 2">
            <a:extLst>
              <a:ext uri="{FF2B5EF4-FFF2-40B4-BE49-F238E27FC236}">
                <a16:creationId xmlns:a16="http://schemas.microsoft.com/office/drawing/2014/main" id="{413272FF-B5EA-2313-A626-BDD6D0A820A5}"/>
              </a:ext>
            </a:extLst>
          </p:cNvPr>
          <p:cNvGrpSpPr/>
          <p:nvPr/>
        </p:nvGrpSpPr>
        <p:grpSpPr>
          <a:xfrm>
            <a:off x="2222830" y="1274516"/>
            <a:ext cx="7636202" cy="4440923"/>
            <a:chOff x="-88881" y="1274516"/>
            <a:chExt cx="7636202" cy="4440923"/>
          </a:xfrm>
        </p:grpSpPr>
        <p:sp>
          <p:nvSpPr>
            <p:cNvPr id="11" name="Freeform: Shape 10">
              <a:extLst>
                <a:ext uri="{FF2B5EF4-FFF2-40B4-BE49-F238E27FC236}">
                  <a16:creationId xmlns:a16="http://schemas.microsoft.com/office/drawing/2014/main" id="{6EC170A6-FD81-46C8-8A02-5CDEF69D3738}"/>
                </a:ext>
              </a:extLst>
            </p:cNvPr>
            <p:cNvSpPr/>
            <p:nvPr/>
          </p:nvSpPr>
          <p:spPr bwMode="auto">
            <a:xfrm>
              <a:off x="2061071" y="2598836"/>
              <a:ext cx="184730" cy="307777"/>
            </a:xfrm>
            <a:custGeom>
              <a:avLst/>
              <a:gdLst>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6262 w 1571625"/>
                <a:gd name="connsiteY7" fmla="*/ 319088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6262 w 1571625"/>
                <a:gd name="connsiteY7" fmla="*/ 319088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6262 w 1571625"/>
                <a:gd name="connsiteY7" fmla="*/ 319088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6262 w 1571625"/>
                <a:gd name="connsiteY7" fmla="*/ 319088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6262 w 1571625"/>
                <a:gd name="connsiteY7" fmla="*/ 319088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6262 w 1571625"/>
                <a:gd name="connsiteY7" fmla="*/ 319088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 name="connsiteX0" fmla="*/ 1462087 w 1571625"/>
                <a:gd name="connsiteY0" fmla="*/ 0 h 1314450"/>
                <a:gd name="connsiteX1" fmla="*/ 1571625 w 1571625"/>
                <a:gd name="connsiteY1" fmla="*/ 238125 h 1314450"/>
                <a:gd name="connsiteX2" fmla="*/ 1457325 w 1571625"/>
                <a:gd name="connsiteY2" fmla="*/ 461963 h 1314450"/>
                <a:gd name="connsiteX3" fmla="*/ 804862 w 1571625"/>
                <a:gd name="connsiteY3" fmla="*/ 714375 h 1314450"/>
                <a:gd name="connsiteX4" fmla="*/ 442912 w 1571625"/>
                <a:gd name="connsiteY4" fmla="*/ 1314450 h 1314450"/>
                <a:gd name="connsiteX5" fmla="*/ 238125 w 1571625"/>
                <a:gd name="connsiteY5" fmla="*/ 1176338 h 1314450"/>
                <a:gd name="connsiteX6" fmla="*/ 0 w 1571625"/>
                <a:gd name="connsiteY6" fmla="*/ 1228725 h 1314450"/>
                <a:gd name="connsiteX7" fmla="*/ 571500 w 1571625"/>
                <a:gd name="connsiteY7" fmla="*/ 314325 h 1314450"/>
                <a:gd name="connsiteX8" fmla="*/ 1462087 w 1571625"/>
                <a:gd name="connsiteY8" fmla="*/ 0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1625" h="1314450">
                  <a:moveTo>
                    <a:pt x="1462087" y="0"/>
                  </a:moveTo>
                  <a:lnTo>
                    <a:pt x="1571625" y="238125"/>
                  </a:lnTo>
                  <a:lnTo>
                    <a:pt x="1457325" y="461963"/>
                  </a:lnTo>
                  <a:cubicBezTo>
                    <a:pt x="1149349" y="469900"/>
                    <a:pt x="1046163" y="554037"/>
                    <a:pt x="804862" y="714375"/>
                  </a:cubicBezTo>
                  <a:cubicBezTo>
                    <a:pt x="660399" y="809626"/>
                    <a:pt x="520699" y="1033463"/>
                    <a:pt x="442912" y="1314450"/>
                  </a:cubicBezTo>
                  <a:lnTo>
                    <a:pt x="238125" y="1176338"/>
                  </a:lnTo>
                  <a:lnTo>
                    <a:pt x="0" y="1228725"/>
                  </a:lnTo>
                  <a:cubicBezTo>
                    <a:pt x="130174" y="754063"/>
                    <a:pt x="327025" y="531812"/>
                    <a:pt x="571500" y="314325"/>
                  </a:cubicBezTo>
                  <a:cubicBezTo>
                    <a:pt x="1019175" y="3175"/>
                    <a:pt x="1457325" y="1588"/>
                    <a:pt x="1462087" y="0"/>
                  </a:cubicBezTo>
                  <a:close/>
                </a:path>
              </a:pathLst>
            </a:custGeom>
            <a:solidFill>
              <a:schemeClr val="accent3"/>
            </a:solid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sp>
          <p:nvSpPr>
            <p:cNvPr id="13" name="Freeform: Shape 12">
              <a:extLst>
                <a:ext uri="{FF2B5EF4-FFF2-40B4-BE49-F238E27FC236}">
                  <a16:creationId xmlns:a16="http://schemas.microsoft.com/office/drawing/2014/main" id="{77F8BEB1-E3FE-4293-9065-545DE15BDF37}"/>
                </a:ext>
              </a:extLst>
            </p:cNvPr>
            <p:cNvSpPr/>
            <p:nvPr/>
          </p:nvSpPr>
          <p:spPr bwMode="auto">
            <a:xfrm>
              <a:off x="2136772" y="4075642"/>
              <a:ext cx="184730" cy="307777"/>
            </a:xfrm>
            <a:custGeom>
              <a:avLst/>
              <a:gdLst>
                <a:gd name="connsiteX0" fmla="*/ 0 w 1743075"/>
                <a:gd name="connsiteY0" fmla="*/ 66675 h 1809750"/>
                <a:gd name="connsiteX1" fmla="*/ 233363 w 1743075"/>
                <a:gd name="connsiteY1" fmla="*/ 0 h 1809750"/>
                <a:gd name="connsiteX2" fmla="*/ 447675 w 1743075"/>
                <a:gd name="connsiteY2" fmla="*/ 147637 h 1809750"/>
                <a:gd name="connsiteX3" fmla="*/ 747713 w 1743075"/>
                <a:gd name="connsiteY3" fmla="*/ 1062037 h 1809750"/>
                <a:gd name="connsiteX4" fmla="*/ 1647825 w 1743075"/>
                <a:gd name="connsiteY4" fmla="*/ 1371600 h 1809750"/>
                <a:gd name="connsiteX5" fmla="*/ 1604963 w 1743075"/>
                <a:gd name="connsiteY5" fmla="*/ 1604962 h 1809750"/>
                <a:gd name="connsiteX6" fmla="*/ 1743075 w 1743075"/>
                <a:gd name="connsiteY6" fmla="*/ 1809750 h 1809750"/>
                <a:gd name="connsiteX7" fmla="*/ 433388 w 1743075"/>
                <a:gd name="connsiteY7" fmla="*/ 1390650 h 1809750"/>
                <a:gd name="connsiteX8" fmla="*/ 0 w 1743075"/>
                <a:gd name="connsiteY8" fmla="*/ 66675 h 1809750"/>
                <a:gd name="connsiteX0" fmla="*/ 0 w 1743075"/>
                <a:gd name="connsiteY0" fmla="*/ 66675 h 1809750"/>
                <a:gd name="connsiteX1" fmla="*/ 233363 w 1743075"/>
                <a:gd name="connsiteY1" fmla="*/ 0 h 1809750"/>
                <a:gd name="connsiteX2" fmla="*/ 447675 w 1743075"/>
                <a:gd name="connsiteY2" fmla="*/ 147637 h 1809750"/>
                <a:gd name="connsiteX3" fmla="*/ 747713 w 1743075"/>
                <a:gd name="connsiteY3" fmla="*/ 1062037 h 1809750"/>
                <a:gd name="connsiteX4" fmla="*/ 1647825 w 1743075"/>
                <a:gd name="connsiteY4" fmla="*/ 1371600 h 1809750"/>
                <a:gd name="connsiteX5" fmla="*/ 1604963 w 1743075"/>
                <a:gd name="connsiteY5" fmla="*/ 1604962 h 1809750"/>
                <a:gd name="connsiteX6" fmla="*/ 1743075 w 1743075"/>
                <a:gd name="connsiteY6" fmla="*/ 1809750 h 1809750"/>
                <a:gd name="connsiteX7" fmla="*/ 433388 w 1743075"/>
                <a:gd name="connsiteY7" fmla="*/ 1390650 h 1809750"/>
                <a:gd name="connsiteX8" fmla="*/ 0 w 1743075"/>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09750"/>
                <a:gd name="connsiteX1" fmla="*/ 258392 w 1768104"/>
                <a:gd name="connsiteY1" fmla="*/ 0 h 1809750"/>
                <a:gd name="connsiteX2" fmla="*/ 472704 w 1768104"/>
                <a:gd name="connsiteY2" fmla="*/ 147637 h 1809750"/>
                <a:gd name="connsiteX3" fmla="*/ 772742 w 1768104"/>
                <a:gd name="connsiteY3" fmla="*/ 1062037 h 1809750"/>
                <a:gd name="connsiteX4" fmla="*/ 1672854 w 1768104"/>
                <a:gd name="connsiteY4" fmla="*/ 1371600 h 1809750"/>
                <a:gd name="connsiteX5" fmla="*/ 1629992 w 1768104"/>
                <a:gd name="connsiteY5" fmla="*/ 1604962 h 1809750"/>
                <a:gd name="connsiteX6" fmla="*/ 1768104 w 1768104"/>
                <a:gd name="connsiteY6" fmla="*/ 1809750 h 1809750"/>
                <a:gd name="connsiteX7" fmla="*/ 458417 w 1768104"/>
                <a:gd name="connsiteY7" fmla="*/ 1390650 h 1809750"/>
                <a:gd name="connsiteX8" fmla="*/ 25029 w 1768104"/>
                <a:gd name="connsiteY8" fmla="*/ 66675 h 1809750"/>
                <a:gd name="connsiteX0" fmla="*/ 25029 w 1768104"/>
                <a:gd name="connsiteY0" fmla="*/ 66675 h 1815013"/>
                <a:gd name="connsiteX1" fmla="*/ 258392 w 1768104"/>
                <a:gd name="connsiteY1" fmla="*/ 0 h 1815013"/>
                <a:gd name="connsiteX2" fmla="*/ 472704 w 1768104"/>
                <a:gd name="connsiteY2" fmla="*/ 147637 h 1815013"/>
                <a:gd name="connsiteX3" fmla="*/ 772742 w 1768104"/>
                <a:gd name="connsiteY3" fmla="*/ 1062037 h 1815013"/>
                <a:gd name="connsiteX4" fmla="*/ 1672854 w 1768104"/>
                <a:gd name="connsiteY4" fmla="*/ 1371600 h 1815013"/>
                <a:gd name="connsiteX5" fmla="*/ 1629992 w 1768104"/>
                <a:gd name="connsiteY5" fmla="*/ 1604962 h 1815013"/>
                <a:gd name="connsiteX6" fmla="*/ 1768104 w 1768104"/>
                <a:gd name="connsiteY6" fmla="*/ 1809750 h 1815013"/>
                <a:gd name="connsiteX7" fmla="*/ 458417 w 1768104"/>
                <a:gd name="connsiteY7" fmla="*/ 1390650 h 1815013"/>
                <a:gd name="connsiteX8" fmla="*/ 25029 w 1768104"/>
                <a:gd name="connsiteY8" fmla="*/ 66675 h 1815013"/>
                <a:gd name="connsiteX0" fmla="*/ 25029 w 1768104"/>
                <a:gd name="connsiteY0" fmla="*/ 66675 h 1820134"/>
                <a:gd name="connsiteX1" fmla="*/ 258392 w 1768104"/>
                <a:gd name="connsiteY1" fmla="*/ 0 h 1820134"/>
                <a:gd name="connsiteX2" fmla="*/ 472704 w 1768104"/>
                <a:gd name="connsiteY2" fmla="*/ 147637 h 1820134"/>
                <a:gd name="connsiteX3" fmla="*/ 772742 w 1768104"/>
                <a:gd name="connsiteY3" fmla="*/ 1062037 h 1820134"/>
                <a:gd name="connsiteX4" fmla="*/ 1672854 w 1768104"/>
                <a:gd name="connsiteY4" fmla="*/ 1371600 h 1820134"/>
                <a:gd name="connsiteX5" fmla="*/ 1629992 w 1768104"/>
                <a:gd name="connsiteY5" fmla="*/ 1604962 h 1820134"/>
                <a:gd name="connsiteX6" fmla="*/ 1768104 w 1768104"/>
                <a:gd name="connsiteY6" fmla="*/ 1809750 h 1820134"/>
                <a:gd name="connsiteX7" fmla="*/ 458417 w 1768104"/>
                <a:gd name="connsiteY7" fmla="*/ 1390650 h 1820134"/>
                <a:gd name="connsiteX8" fmla="*/ 25029 w 1768104"/>
                <a:gd name="connsiteY8" fmla="*/ 66675 h 1820134"/>
                <a:gd name="connsiteX0" fmla="*/ 25029 w 1768104"/>
                <a:gd name="connsiteY0" fmla="*/ 66675 h 1820134"/>
                <a:gd name="connsiteX1" fmla="*/ 258392 w 1768104"/>
                <a:gd name="connsiteY1" fmla="*/ 0 h 1820134"/>
                <a:gd name="connsiteX2" fmla="*/ 472704 w 1768104"/>
                <a:gd name="connsiteY2" fmla="*/ 147637 h 1820134"/>
                <a:gd name="connsiteX3" fmla="*/ 772742 w 1768104"/>
                <a:gd name="connsiteY3" fmla="*/ 1062037 h 1820134"/>
                <a:gd name="connsiteX4" fmla="*/ 1672854 w 1768104"/>
                <a:gd name="connsiteY4" fmla="*/ 1371600 h 1820134"/>
                <a:gd name="connsiteX5" fmla="*/ 1629992 w 1768104"/>
                <a:gd name="connsiteY5" fmla="*/ 1604962 h 1820134"/>
                <a:gd name="connsiteX6" fmla="*/ 1768104 w 1768104"/>
                <a:gd name="connsiteY6" fmla="*/ 1809750 h 1820134"/>
                <a:gd name="connsiteX7" fmla="*/ 458417 w 1768104"/>
                <a:gd name="connsiteY7" fmla="*/ 1390650 h 1820134"/>
                <a:gd name="connsiteX8" fmla="*/ 25029 w 1768104"/>
                <a:gd name="connsiteY8" fmla="*/ 66675 h 1820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8104" h="1820134">
                  <a:moveTo>
                    <a:pt x="25029" y="66675"/>
                  </a:moveTo>
                  <a:lnTo>
                    <a:pt x="258392" y="0"/>
                  </a:lnTo>
                  <a:lnTo>
                    <a:pt x="472704" y="147637"/>
                  </a:lnTo>
                  <a:cubicBezTo>
                    <a:pt x="377454" y="557212"/>
                    <a:pt x="653679" y="957263"/>
                    <a:pt x="772742" y="1062037"/>
                  </a:cubicBezTo>
                  <a:cubicBezTo>
                    <a:pt x="1253754" y="1489075"/>
                    <a:pt x="1606179" y="1392237"/>
                    <a:pt x="1672854" y="1371600"/>
                  </a:cubicBezTo>
                  <a:lnTo>
                    <a:pt x="1629992" y="1604962"/>
                  </a:lnTo>
                  <a:lnTo>
                    <a:pt x="1768104" y="1809750"/>
                  </a:lnTo>
                  <a:cubicBezTo>
                    <a:pt x="1193429" y="1860550"/>
                    <a:pt x="904504" y="1725613"/>
                    <a:pt x="458417" y="1390650"/>
                  </a:cubicBezTo>
                  <a:cubicBezTo>
                    <a:pt x="-167058" y="677862"/>
                    <a:pt x="31380" y="65087"/>
                    <a:pt x="25029" y="66675"/>
                  </a:cubicBezTo>
                  <a:close/>
                </a:path>
              </a:pathLst>
            </a:custGeom>
            <a:solidFill>
              <a:schemeClr val="accent2"/>
            </a:solid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sp>
          <p:nvSpPr>
            <p:cNvPr id="14" name="Freeform: Shape 13">
              <a:extLst>
                <a:ext uri="{FF2B5EF4-FFF2-40B4-BE49-F238E27FC236}">
                  <a16:creationId xmlns:a16="http://schemas.microsoft.com/office/drawing/2014/main" id="{369FAE9A-BD6E-4642-A620-BE6021FDBEBD}"/>
                </a:ext>
              </a:extLst>
            </p:cNvPr>
            <p:cNvSpPr/>
            <p:nvPr/>
          </p:nvSpPr>
          <p:spPr bwMode="auto">
            <a:xfrm>
              <a:off x="3613666" y="3527658"/>
              <a:ext cx="184730" cy="307777"/>
            </a:xfrm>
            <a:custGeom>
              <a:avLst/>
              <a:gdLst>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 name="connsiteX0" fmla="*/ 52387 w 1362075"/>
                <a:gd name="connsiteY0" fmla="*/ 2466975 h 2919413"/>
                <a:gd name="connsiteX1" fmla="*/ 0 w 1362075"/>
                <a:gd name="connsiteY1" fmla="*/ 2719388 h 2919413"/>
                <a:gd name="connsiteX2" fmla="*/ 138112 w 1362075"/>
                <a:gd name="connsiteY2" fmla="*/ 2919413 h 2919413"/>
                <a:gd name="connsiteX3" fmla="*/ 1362075 w 1362075"/>
                <a:gd name="connsiteY3" fmla="*/ 1481138 h 2919413"/>
                <a:gd name="connsiteX4" fmla="*/ 385762 w 1362075"/>
                <a:gd name="connsiteY4" fmla="*/ 0 h 2919413"/>
                <a:gd name="connsiteX5" fmla="*/ 395287 w 1362075"/>
                <a:gd name="connsiteY5" fmla="*/ 247650 h 2919413"/>
                <a:gd name="connsiteX6" fmla="*/ 228600 w 1362075"/>
                <a:gd name="connsiteY6" fmla="*/ 433388 h 2919413"/>
                <a:gd name="connsiteX7" fmla="*/ 904875 w 1362075"/>
                <a:gd name="connsiteY7" fmla="*/ 1552575 h 2919413"/>
                <a:gd name="connsiteX8" fmla="*/ 52387 w 1362075"/>
                <a:gd name="connsiteY8" fmla="*/ 2466975 h 2919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2075" h="2919413">
                  <a:moveTo>
                    <a:pt x="52387" y="2466975"/>
                  </a:moveTo>
                  <a:lnTo>
                    <a:pt x="0" y="2719388"/>
                  </a:lnTo>
                  <a:lnTo>
                    <a:pt x="138112" y="2919413"/>
                  </a:lnTo>
                  <a:cubicBezTo>
                    <a:pt x="379412" y="2849563"/>
                    <a:pt x="1254124" y="2622551"/>
                    <a:pt x="1362075" y="1481138"/>
                  </a:cubicBezTo>
                  <a:cubicBezTo>
                    <a:pt x="1331913" y="544512"/>
                    <a:pt x="782637" y="203201"/>
                    <a:pt x="385762" y="0"/>
                  </a:cubicBezTo>
                  <a:lnTo>
                    <a:pt x="395287" y="247650"/>
                  </a:lnTo>
                  <a:lnTo>
                    <a:pt x="228600" y="433388"/>
                  </a:lnTo>
                  <a:cubicBezTo>
                    <a:pt x="530225" y="573088"/>
                    <a:pt x="927100" y="903288"/>
                    <a:pt x="904875" y="1552575"/>
                  </a:cubicBezTo>
                  <a:cubicBezTo>
                    <a:pt x="711199" y="2381250"/>
                    <a:pt x="198438" y="2433638"/>
                    <a:pt x="52387" y="2466975"/>
                  </a:cubicBezTo>
                  <a:close/>
                </a:path>
              </a:pathLst>
            </a:custGeom>
            <a:solidFill>
              <a:schemeClr val="accent4"/>
            </a:solid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sp>
          <p:nvSpPr>
            <p:cNvPr id="15" name="Freeform: Shape 14">
              <a:extLst>
                <a:ext uri="{FF2B5EF4-FFF2-40B4-BE49-F238E27FC236}">
                  <a16:creationId xmlns:a16="http://schemas.microsoft.com/office/drawing/2014/main" id="{86751058-C883-4224-A6D0-CADA8D0DE3FB}"/>
                </a:ext>
              </a:extLst>
            </p:cNvPr>
            <p:cNvSpPr/>
            <p:nvPr/>
          </p:nvSpPr>
          <p:spPr bwMode="auto">
            <a:xfrm>
              <a:off x="3059416" y="2196405"/>
              <a:ext cx="184730" cy="307777"/>
            </a:xfrm>
            <a:custGeom>
              <a:avLst/>
              <a:gdLst>
                <a:gd name="connsiteX0" fmla="*/ 0 w 485775"/>
                <a:gd name="connsiteY0" fmla="*/ 0 h 509588"/>
                <a:gd name="connsiteX1" fmla="*/ 104775 w 485775"/>
                <a:gd name="connsiteY1" fmla="*/ 238125 h 509588"/>
                <a:gd name="connsiteX2" fmla="*/ 4763 w 485775"/>
                <a:gd name="connsiteY2" fmla="*/ 457200 h 509588"/>
                <a:gd name="connsiteX3" fmla="*/ 309563 w 485775"/>
                <a:gd name="connsiteY3" fmla="*/ 509588 h 509588"/>
                <a:gd name="connsiteX4" fmla="*/ 485775 w 485775"/>
                <a:gd name="connsiteY4" fmla="*/ 333375 h 509588"/>
                <a:gd name="connsiteX5" fmla="*/ 461963 w 485775"/>
                <a:gd name="connsiteY5" fmla="*/ 90488 h 509588"/>
                <a:gd name="connsiteX6" fmla="*/ 0 w 485775"/>
                <a:gd name="connsiteY6" fmla="*/ 0 h 509588"/>
                <a:gd name="connsiteX0" fmla="*/ 0 w 485775"/>
                <a:gd name="connsiteY0" fmla="*/ 0 h 509588"/>
                <a:gd name="connsiteX1" fmla="*/ 104775 w 485775"/>
                <a:gd name="connsiteY1" fmla="*/ 238125 h 509588"/>
                <a:gd name="connsiteX2" fmla="*/ 4763 w 485775"/>
                <a:gd name="connsiteY2" fmla="*/ 457200 h 509588"/>
                <a:gd name="connsiteX3" fmla="*/ 309563 w 485775"/>
                <a:gd name="connsiteY3" fmla="*/ 509588 h 509588"/>
                <a:gd name="connsiteX4" fmla="*/ 485775 w 485775"/>
                <a:gd name="connsiteY4" fmla="*/ 333375 h 509588"/>
                <a:gd name="connsiteX5" fmla="*/ 461963 w 485775"/>
                <a:gd name="connsiteY5" fmla="*/ 90488 h 509588"/>
                <a:gd name="connsiteX6" fmla="*/ 0 w 485775"/>
                <a:gd name="connsiteY6" fmla="*/ 0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5775" h="509588">
                  <a:moveTo>
                    <a:pt x="0" y="0"/>
                  </a:moveTo>
                  <a:lnTo>
                    <a:pt x="104775" y="238125"/>
                  </a:lnTo>
                  <a:lnTo>
                    <a:pt x="4763" y="457200"/>
                  </a:lnTo>
                  <a:lnTo>
                    <a:pt x="309563" y="509588"/>
                  </a:lnTo>
                  <a:lnTo>
                    <a:pt x="485775" y="333375"/>
                  </a:lnTo>
                  <a:lnTo>
                    <a:pt x="461963" y="90488"/>
                  </a:lnTo>
                  <a:cubicBezTo>
                    <a:pt x="307975" y="41275"/>
                    <a:pt x="153988" y="30163"/>
                    <a:pt x="0" y="0"/>
                  </a:cubicBezTo>
                  <a:close/>
                </a:path>
              </a:pathLst>
            </a:custGeom>
            <a:solidFill>
              <a:schemeClr val="accent5"/>
            </a:solidFill>
            <a:ln>
              <a:noFill/>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grpSp>
          <p:nvGrpSpPr>
            <p:cNvPr id="16" name="Group 15">
              <a:extLst>
                <a:ext uri="{FF2B5EF4-FFF2-40B4-BE49-F238E27FC236}">
                  <a16:creationId xmlns:a16="http://schemas.microsoft.com/office/drawing/2014/main" id="{BAA5112D-F4B7-4915-ACA9-86D7277F1081}"/>
                </a:ext>
              </a:extLst>
            </p:cNvPr>
            <p:cNvGrpSpPr/>
            <p:nvPr/>
          </p:nvGrpSpPr>
          <p:grpSpPr>
            <a:xfrm>
              <a:off x="2975389" y="2136222"/>
              <a:ext cx="369596" cy="436916"/>
              <a:chOff x="5732501" y="1894973"/>
              <a:chExt cx="369596" cy="436916"/>
            </a:xfrm>
            <a:solidFill>
              <a:schemeClr val="bg2">
                <a:lumMod val="50000"/>
              </a:schemeClr>
            </a:solidFill>
          </p:grpSpPr>
          <p:sp>
            <p:nvSpPr>
              <p:cNvPr id="17" name="Oval 16">
                <a:extLst>
                  <a:ext uri="{FF2B5EF4-FFF2-40B4-BE49-F238E27FC236}">
                    <a16:creationId xmlns:a16="http://schemas.microsoft.com/office/drawing/2014/main" id="{CB81D76F-F4DF-4ED6-8C5F-C6669698FBBD}"/>
                  </a:ext>
                </a:extLst>
              </p:cNvPr>
              <p:cNvSpPr/>
              <p:nvPr/>
            </p:nvSpPr>
            <p:spPr bwMode="auto">
              <a:xfrm>
                <a:off x="5754624" y="1899097"/>
                <a:ext cx="347473" cy="432792"/>
              </a:xfrm>
              <a:prstGeom prst="ellipse">
                <a:avLst/>
              </a:prstGeom>
              <a:solidFill>
                <a:schemeClr val="accent5">
                  <a:lumMod val="75000"/>
                </a:schemeClr>
              </a:solidFill>
              <a:ln w="19050">
                <a:noFill/>
                <a:miter lim="800000"/>
                <a:headEnd/>
                <a:tailEnd/>
              </a:ln>
            </p:spPr>
            <p:txBody>
              <a:bodyPr wrap="squar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E9DE79DA-8ED1-4AA5-8C9B-F0918C8E5D00}"/>
                  </a:ext>
                </a:extLst>
              </p:cNvPr>
              <p:cNvSpPr txBox="1"/>
              <p:nvPr/>
            </p:nvSpPr>
            <p:spPr>
              <a:xfrm>
                <a:off x="5732501" y="1894973"/>
                <a:ext cx="348077" cy="400110"/>
              </a:xfrm>
              <a:prstGeom prst="rect">
                <a:avLst/>
              </a:prstGeom>
              <a:noFill/>
              <a:ln>
                <a:noFill/>
              </a:ln>
            </p:spPr>
            <p:txBody>
              <a:bodyPr wrap="square" rtlCol="0">
                <a:spAutoFit/>
              </a:bodyPr>
              <a:lstStyle/>
              <a:p>
                <a:pPr>
                  <a:buNone/>
                </a:pPr>
                <a:r>
                  <a:rPr lang="en-US" sz="2000" b="0" dirty="0">
                    <a:latin typeface="Calibri" panose="020F0502020204030204" pitchFamily="34" charset="0"/>
                    <a:cs typeface="Calibri" panose="020F0502020204030204" pitchFamily="34" charset="0"/>
                  </a:rPr>
                  <a:t>M</a:t>
                </a:r>
                <a:endParaRPr lang="en-US" sz="2000" b="0" baseline="-25000" dirty="0">
                  <a:latin typeface="Calibri" panose="020F0502020204030204" pitchFamily="34" charset="0"/>
                  <a:cs typeface="Calibri" panose="020F0502020204030204" pitchFamily="34" charset="0"/>
                </a:endParaRPr>
              </a:p>
            </p:txBody>
          </p:sp>
        </p:grpSp>
        <p:sp>
          <p:nvSpPr>
            <p:cNvPr id="19" name="TextBox 18">
              <a:extLst>
                <a:ext uri="{FF2B5EF4-FFF2-40B4-BE49-F238E27FC236}">
                  <a16:creationId xmlns:a16="http://schemas.microsoft.com/office/drawing/2014/main" id="{6A411741-EC7C-4E7C-ABD4-095A969C572C}"/>
                </a:ext>
              </a:extLst>
            </p:cNvPr>
            <p:cNvSpPr txBox="1"/>
            <p:nvPr/>
          </p:nvSpPr>
          <p:spPr>
            <a:xfrm>
              <a:off x="2262659" y="1503776"/>
              <a:ext cx="1553887" cy="369332"/>
            </a:xfrm>
            <a:prstGeom prst="rect">
              <a:avLst/>
            </a:prstGeom>
            <a:noFill/>
          </p:spPr>
          <p:txBody>
            <a:bodyPr wrap="none" rtlCol="0">
              <a:spAutoFit/>
            </a:bodyPr>
            <a:lstStyle/>
            <a:p>
              <a:pPr>
                <a:buNone/>
              </a:pPr>
              <a:r>
                <a:rPr lang="en-US" b="1" dirty="0">
                  <a:solidFill>
                    <a:schemeClr val="bg1"/>
                  </a:solidFill>
                  <a:latin typeface="Calibri" panose="020F0502020204030204" pitchFamily="34" charset="0"/>
                  <a:cs typeface="Calibri" panose="020F0502020204030204" pitchFamily="34" charset="0"/>
                </a:rPr>
                <a:t>Cyclin B–CDK1</a:t>
              </a:r>
            </a:p>
          </p:txBody>
        </p:sp>
        <p:sp>
          <p:nvSpPr>
            <p:cNvPr id="20" name="TextBox 19">
              <a:extLst>
                <a:ext uri="{FF2B5EF4-FFF2-40B4-BE49-F238E27FC236}">
                  <a16:creationId xmlns:a16="http://schemas.microsoft.com/office/drawing/2014/main" id="{00897544-D96B-4D79-B074-7B19394564B5}"/>
                </a:ext>
              </a:extLst>
            </p:cNvPr>
            <p:cNvSpPr txBox="1"/>
            <p:nvPr/>
          </p:nvSpPr>
          <p:spPr>
            <a:xfrm>
              <a:off x="-88881" y="3279951"/>
              <a:ext cx="1201006" cy="646331"/>
            </a:xfrm>
            <a:prstGeom prst="rect">
              <a:avLst/>
            </a:prstGeom>
            <a:noFill/>
          </p:spPr>
          <p:txBody>
            <a:bodyPr wrap="square" rtlCol="0">
              <a:spAutoFit/>
            </a:bodyPr>
            <a:lstStyle/>
            <a:p>
              <a:pPr algn="r">
                <a:buNone/>
              </a:pPr>
              <a:r>
                <a:rPr lang="en-US" b="1" dirty="0">
                  <a:solidFill>
                    <a:schemeClr val="bg1"/>
                  </a:solidFill>
                  <a:latin typeface="Calibri" panose="020F0502020204030204" pitchFamily="34" charset="0"/>
                  <a:cs typeface="Calibri" panose="020F0502020204030204" pitchFamily="34" charset="0"/>
                </a:rPr>
                <a:t>Cyclin A– CDK1</a:t>
              </a:r>
            </a:p>
          </p:txBody>
        </p:sp>
        <p:sp>
          <p:nvSpPr>
            <p:cNvPr id="21" name="TextBox 20">
              <a:extLst>
                <a:ext uri="{FF2B5EF4-FFF2-40B4-BE49-F238E27FC236}">
                  <a16:creationId xmlns:a16="http://schemas.microsoft.com/office/drawing/2014/main" id="{7571AC50-CDC8-46F5-A781-4326760DC200}"/>
                </a:ext>
              </a:extLst>
            </p:cNvPr>
            <p:cNvSpPr txBox="1"/>
            <p:nvPr/>
          </p:nvSpPr>
          <p:spPr>
            <a:xfrm>
              <a:off x="538675" y="5346107"/>
              <a:ext cx="1871164" cy="369332"/>
            </a:xfrm>
            <a:prstGeom prst="rect">
              <a:avLst/>
            </a:prstGeom>
            <a:noFill/>
          </p:spPr>
          <p:txBody>
            <a:bodyPr wrap="square" rtlCol="0">
              <a:spAutoFit/>
            </a:bodyPr>
            <a:lstStyle/>
            <a:p>
              <a:pPr>
                <a:buNone/>
              </a:pPr>
              <a:r>
                <a:rPr lang="en-US" b="1" dirty="0">
                  <a:solidFill>
                    <a:schemeClr val="bg1"/>
                  </a:solidFill>
                  <a:latin typeface="Calibri" panose="020F0502020204030204" pitchFamily="34" charset="0"/>
                  <a:cs typeface="Calibri" panose="020F0502020204030204" pitchFamily="34" charset="0"/>
                </a:rPr>
                <a:t>Cyclin A–CDK2</a:t>
              </a:r>
            </a:p>
          </p:txBody>
        </p:sp>
        <p:sp>
          <p:nvSpPr>
            <p:cNvPr id="22" name="TextBox 21">
              <a:extLst>
                <a:ext uri="{FF2B5EF4-FFF2-40B4-BE49-F238E27FC236}">
                  <a16:creationId xmlns:a16="http://schemas.microsoft.com/office/drawing/2014/main" id="{AB881A72-C198-4588-B55A-37FB7A005474}"/>
                </a:ext>
              </a:extLst>
            </p:cNvPr>
            <p:cNvSpPr txBox="1"/>
            <p:nvPr/>
          </p:nvSpPr>
          <p:spPr>
            <a:xfrm>
              <a:off x="3360420" y="5244720"/>
              <a:ext cx="1915570" cy="369332"/>
            </a:xfrm>
            <a:prstGeom prst="rect">
              <a:avLst/>
            </a:prstGeom>
            <a:noFill/>
          </p:spPr>
          <p:txBody>
            <a:bodyPr wrap="square" rtlCol="0">
              <a:spAutoFit/>
            </a:bodyPr>
            <a:lstStyle/>
            <a:p>
              <a:pPr>
                <a:buNone/>
              </a:pPr>
              <a:r>
                <a:rPr lang="en-US" b="1" dirty="0">
                  <a:solidFill>
                    <a:schemeClr val="bg1"/>
                  </a:solidFill>
                  <a:latin typeface="Calibri" panose="020F0502020204030204" pitchFamily="34" charset="0"/>
                  <a:cs typeface="Calibri" panose="020F0502020204030204" pitchFamily="34" charset="0"/>
                </a:rPr>
                <a:t>Cyclin E–CDK2</a:t>
              </a:r>
            </a:p>
          </p:txBody>
        </p:sp>
        <p:sp>
          <p:nvSpPr>
            <p:cNvPr id="23" name="TextBox 22">
              <a:extLst>
                <a:ext uri="{FF2B5EF4-FFF2-40B4-BE49-F238E27FC236}">
                  <a16:creationId xmlns:a16="http://schemas.microsoft.com/office/drawing/2014/main" id="{96B94276-0B4E-4223-8299-3B6FCE486A49}"/>
                </a:ext>
              </a:extLst>
            </p:cNvPr>
            <p:cNvSpPr txBox="1"/>
            <p:nvPr/>
          </p:nvSpPr>
          <p:spPr>
            <a:xfrm>
              <a:off x="4625435" y="3305589"/>
              <a:ext cx="1961246" cy="646331"/>
            </a:xfrm>
            <a:prstGeom prst="rect">
              <a:avLst/>
            </a:prstGeom>
            <a:noFill/>
          </p:spPr>
          <p:txBody>
            <a:bodyPr wrap="square" rtlCol="0">
              <a:spAutoFit/>
            </a:bodyPr>
            <a:lstStyle/>
            <a:p>
              <a:pPr>
                <a:buNone/>
              </a:pPr>
              <a:r>
                <a:rPr lang="en-US" b="1" dirty="0">
                  <a:solidFill>
                    <a:schemeClr val="bg1"/>
                  </a:solidFill>
                  <a:latin typeface="Calibri" panose="020F0502020204030204" pitchFamily="34" charset="0"/>
                  <a:cs typeface="Calibri" panose="020F0502020204030204" pitchFamily="34" charset="0"/>
                </a:rPr>
                <a:t>Cyclin D–CDK4</a:t>
              </a:r>
            </a:p>
            <a:p>
              <a:pPr>
                <a:buNone/>
              </a:pPr>
              <a:r>
                <a:rPr lang="en-US" b="1" dirty="0">
                  <a:solidFill>
                    <a:schemeClr val="bg1"/>
                  </a:solidFill>
                  <a:latin typeface="Calibri" panose="020F0502020204030204" pitchFamily="34" charset="0"/>
                  <a:cs typeface="Calibri" panose="020F0502020204030204" pitchFamily="34" charset="0"/>
                </a:rPr>
                <a:t>Cyclin D–CDK6</a:t>
              </a:r>
            </a:p>
          </p:txBody>
        </p:sp>
        <p:grpSp>
          <p:nvGrpSpPr>
            <p:cNvPr id="24" name="Group 23">
              <a:extLst>
                <a:ext uri="{FF2B5EF4-FFF2-40B4-BE49-F238E27FC236}">
                  <a16:creationId xmlns:a16="http://schemas.microsoft.com/office/drawing/2014/main" id="{D8BAB4F6-CDB3-4144-8E09-74D2A195B2CD}"/>
                </a:ext>
              </a:extLst>
            </p:cNvPr>
            <p:cNvGrpSpPr/>
            <p:nvPr/>
          </p:nvGrpSpPr>
          <p:grpSpPr>
            <a:xfrm>
              <a:off x="4115317" y="1274516"/>
              <a:ext cx="433132" cy="432792"/>
              <a:chOff x="5856992" y="2072073"/>
              <a:chExt cx="433132" cy="422117"/>
            </a:xfrm>
            <a:solidFill>
              <a:schemeClr val="accent6"/>
            </a:solidFill>
          </p:grpSpPr>
          <p:sp>
            <p:nvSpPr>
              <p:cNvPr id="25" name="Oval 24">
                <a:extLst>
                  <a:ext uri="{FF2B5EF4-FFF2-40B4-BE49-F238E27FC236}">
                    <a16:creationId xmlns:a16="http://schemas.microsoft.com/office/drawing/2014/main" id="{17B8D663-4F4F-4AFA-B142-96C101CDC6FD}"/>
                  </a:ext>
                </a:extLst>
              </p:cNvPr>
              <p:cNvSpPr/>
              <p:nvPr/>
            </p:nvSpPr>
            <p:spPr bwMode="auto">
              <a:xfrm>
                <a:off x="5966117" y="2072073"/>
                <a:ext cx="259766" cy="422117"/>
              </a:xfrm>
              <a:prstGeom prst="ellipse">
                <a:avLst/>
              </a:prstGeom>
              <a:grpFill/>
              <a:ln w="19050">
                <a:solidFill>
                  <a:schemeClr val="tx1"/>
                </a:solidFill>
                <a:miter lim="800000"/>
                <a:headEnd/>
                <a:tailEnd/>
              </a:ln>
            </p:spPr>
            <p:txBody>
              <a:bodyPr wrap="non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4AD469D2-6E02-4F73-88CD-E74A9417F66B}"/>
                  </a:ext>
                </a:extLst>
              </p:cNvPr>
              <p:cNvSpPr txBox="1"/>
              <p:nvPr/>
            </p:nvSpPr>
            <p:spPr>
              <a:xfrm>
                <a:off x="5856992" y="2083077"/>
                <a:ext cx="433132" cy="390241"/>
              </a:xfrm>
              <a:prstGeom prst="rect">
                <a:avLst/>
              </a:prstGeom>
              <a:grpFill/>
            </p:spPr>
            <p:txBody>
              <a:bodyPr wrap="none" rtlCol="0">
                <a:spAutoFit/>
              </a:bodyPr>
              <a:lstStyle/>
              <a:p>
                <a:pPr>
                  <a:buNone/>
                </a:pPr>
                <a:r>
                  <a:rPr lang="en-US" sz="2000" b="0" dirty="0">
                    <a:latin typeface="Calibri" panose="020F0502020204030204" pitchFamily="34" charset="0"/>
                    <a:cs typeface="Calibri" panose="020F0502020204030204" pitchFamily="34" charset="0"/>
                  </a:rPr>
                  <a:t>G</a:t>
                </a:r>
                <a:r>
                  <a:rPr lang="en-US" sz="2000" b="0" baseline="-25000" dirty="0">
                    <a:latin typeface="Calibri" panose="020F0502020204030204" pitchFamily="34" charset="0"/>
                    <a:cs typeface="Calibri" panose="020F0502020204030204" pitchFamily="34" charset="0"/>
                  </a:rPr>
                  <a:t>0</a:t>
                </a:r>
              </a:p>
            </p:txBody>
          </p:sp>
        </p:grpSp>
        <p:cxnSp>
          <p:nvCxnSpPr>
            <p:cNvPr id="28" name="Straight Arrow Connector 27">
              <a:extLst>
                <a:ext uri="{FF2B5EF4-FFF2-40B4-BE49-F238E27FC236}">
                  <a16:creationId xmlns:a16="http://schemas.microsoft.com/office/drawing/2014/main" id="{4F4D073C-17C5-42A6-BF98-C5B5ECEE0CDF}"/>
                </a:ext>
              </a:extLst>
            </p:cNvPr>
            <p:cNvCxnSpPr>
              <a:cxnSpLocks/>
            </p:cNvCxnSpPr>
            <p:nvPr/>
          </p:nvCxnSpPr>
          <p:spPr bwMode="auto">
            <a:xfrm flipH="1">
              <a:off x="4617726" y="1976184"/>
              <a:ext cx="207135" cy="493135"/>
            </a:xfrm>
            <a:prstGeom prst="straightConnector1">
              <a:avLst/>
            </a:prstGeom>
            <a:noFill/>
            <a:ln w="28575" cap="flat" cmpd="sng" algn="ctr">
              <a:solidFill>
                <a:schemeClr val="bg1"/>
              </a:solidFill>
              <a:prstDash val="solid"/>
              <a:round/>
              <a:headEnd type="none" w="med" len="med"/>
              <a:tailEnd type="triangle"/>
            </a:ln>
            <a:effectLst/>
          </p:spPr>
        </p:cxnSp>
        <p:grpSp>
          <p:nvGrpSpPr>
            <p:cNvPr id="32" name="Group 31">
              <a:extLst>
                <a:ext uri="{FF2B5EF4-FFF2-40B4-BE49-F238E27FC236}">
                  <a16:creationId xmlns:a16="http://schemas.microsoft.com/office/drawing/2014/main" id="{D16F5B64-7F38-4A57-A947-26D3EF53ABCE}"/>
                </a:ext>
              </a:extLst>
            </p:cNvPr>
            <p:cNvGrpSpPr/>
            <p:nvPr/>
          </p:nvGrpSpPr>
          <p:grpSpPr>
            <a:xfrm>
              <a:off x="1852452" y="2377872"/>
              <a:ext cx="433132" cy="454758"/>
              <a:chOff x="5692235" y="1877131"/>
              <a:chExt cx="433132" cy="454758"/>
            </a:xfrm>
            <a:solidFill>
              <a:schemeClr val="bg2">
                <a:lumMod val="50000"/>
              </a:schemeClr>
            </a:solidFill>
          </p:grpSpPr>
          <p:sp>
            <p:nvSpPr>
              <p:cNvPr id="33" name="Oval 32">
                <a:extLst>
                  <a:ext uri="{FF2B5EF4-FFF2-40B4-BE49-F238E27FC236}">
                    <a16:creationId xmlns:a16="http://schemas.microsoft.com/office/drawing/2014/main" id="{2414A7D7-BDF8-4AD6-B7D3-DF3BAFEEC1B4}"/>
                  </a:ext>
                </a:extLst>
              </p:cNvPr>
              <p:cNvSpPr/>
              <p:nvPr/>
            </p:nvSpPr>
            <p:spPr bwMode="auto">
              <a:xfrm>
                <a:off x="5754624" y="1899097"/>
                <a:ext cx="347473" cy="432792"/>
              </a:xfrm>
              <a:prstGeom prst="ellipse">
                <a:avLst/>
              </a:prstGeom>
              <a:solidFill>
                <a:schemeClr val="accent3">
                  <a:lumMod val="75000"/>
                </a:schemeClr>
              </a:solidFill>
              <a:ln w="19050">
                <a:noFill/>
                <a:miter lim="800000"/>
                <a:headEnd/>
                <a:tailEnd/>
              </a:ln>
            </p:spPr>
            <p:txBody>
              <a:bodyPr wrap="squar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AEDE20B1-9016-48FD-A840-C20A4E07E996}"/>
                  </a:ext>
                </a:extLst>
              </p:cNvPr>
              <p:cNvSpPr txBox="1"/>
              <p:nvPr/>
            </p:nvSpPr>
            <p:spPr>
              <a:xfrm>
                <a:off x="5692235" y="1877131"/>
                <a:ext cx="433132" cy="400110"/>
              </a:xfrm>
              <a:prstGeom prst="rect">
                <a:avLst/>
              </a:prstGeom>
              <a:noFill/>
            </p:spPr>
            <p:txBody>
              <a:bodyPr wrap="none" rtlCol="0">
                <a:spAutoFit/>
              </a:bodyPr>
              <a:lstStyle/>
              <a:p>
                <a:pPr>
                  <a:buNone/>
                </a:pPr>
                <a:r>
                  <a:rPr lang="en-US" sz="2000" b="0" dirty="0">
                    <a:latin typeface="Calibri" panose="020F0502020204030204" pitchFamily="34" charset="0"/>
                    <a:cs typeface="Calibri" panose="020F0502020204030204" pitchFamily="34" charset="0"/>
                  </a:rPr>
                  <a:t>G</a:t>
                </a:r>
                <a:r>
                  <a:rPr lang="en-US" sz="2000" baseline="-25000" dirty="0">
                    <a:latin typeface="Calibri" panose="020F0502020204030204" pitchFamily="34" charset="0"/>
                    <a:cs typeface="Calibri" panose="020F0502020204030204" pitchFamily="34" charset="0"/>
                  </a:rPr>
                  <a:t>2</a:t>
                </a:r>
                <a:endParaRPr lang="en-US" sz="2000" b="0" baseline="-25000" dirty="0">
                  <a:latin typeface="Calibri" panose="020F0502020204030204" pitchFamily="34" charset="0"/>
                  <a:cs typeface="Calibri" panose="020F0502020204030204" pitchFamily="34" charset="0"/>
                </a:endParaRPr>
              </a:p>
            </p:txBody>
          </p:sp>
        </p:grpSp>
        <p:grpSp>
          <p:nvGrpSpPr>
            <p:cNvPr id="35" name="Group 34">
              <a:extLst>
                <a:ext uri="{FF2B5EF4-FFF2-40B4-BE49-F238E27FC236}">
                  <a16:creationId xmlns:a16="http://schemas.microsoft.com/office/drawing/2014/main" id="{6A2C0FF0-8F83-478C-B33E-AF18879B59C2}"/>
                </a:ext>
              </a:extLst>
            </p:cNvPr>
            <p:cNvGrpSpPr/>
            <p:nvPr/>
          </p:nvGrpSpPr>
          <p:grpSpPr>
            <a:xfrm>
              <a:off x="3929528" y="3603117"/>
              <a:ext cx="484003" cy="448714"/>
              <a:chOff x="5775756" y="2492775"/>
              <a:chExt cx="484003" cy="448714"/>
            </a:xfrm>
            <a:solidFill>
              <a:schemeClr val="bg2">
                <a:lumMod val="50000"/>
              </a:schemeClr>
            </a:solidFill>
          </p:grpSpPr>
          <p:sp>
            <p:nvSpPr>
              <p:cNvPr id="36" name="Oval 35">
                <a:extLst>
                  <a:ext uri="{FF2B5EF4-FFF2-40B4-BE49-F238E27FC236}">
                    <a16:creationId xmlns:a16="http://schemas.microsoft.com/office/drawing/2014/main" id="{A31BE536-8D21-4210-B5E7-811843802D3F}"/>
                  </a:ext>
                </a:extLst>
              </p:cNvPr>
              <p:cNvSpPr/>
              <p:nvPr/>
            </p:nvSpPr>
            <p:spPr bwMode="auto">
              <a:xfrm>
                <a:off x="5837003" y="2508697"/>
                <a:ext cx="347473" cy="432792"/>
              </a:xfrm>
              <a:prstGeom prst="ellipse">
                <a:avLst/>
              </a:prstGeom>
              <a:solidFill>
                <a:schemeClr val="accent4">
                  <a:lumMod val="75000"/>
                </a:schemeClr>
              </a:solidFill>
              <a:ln w="19050">
                <a:noFill/>
                <a:miter lim="800000"/>
                <a:headEnd/>
                <a:tailEnd/>
              </a:ln>
            </p:spPr>
            <p:txBody>
              <a:bodyPr wrap="squar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sp>
            <p:nvSpPr>
              <p:cNvPr id="37" name="TextBox 36">
                <a:extLst>
                  <a:ext uri="{FF2B5EF4-FFF2-40B4-BE49-F238E27FC236}">
                    <a16:creationId xmlns:a16="http://schemas.microsoft.com/office/drawing/2014/main" id="{C08B492B-1C58-4AA1-A053-88BF9954F0DA}"/>
                  </a:ext>
                </a:extLst>
              </p:cNvPr>
              <p:cNvSpPr txBox="1"/>
              <p:nvPr/>
            </p:nvSpPr>
            <p:spPr>
              <a:xfrm>
                <a:off x="5775756" y="2492775"/>
                <a:ext cx="484003" cy="400110"/>
              </a:xfrm>
              <a:prstGeom prst="rect">
                <a:avLst/>
              </a:prstGeom>
              <a:noFill/>
            </p:spPr>
            <p:txBody>
              <a:bodyPr wrap="square" rtlCol="0">
                <a:spAutoFit/>
              </a:bodyPr>
              <a:lstStyle/>
              <a:p>
                <a:pPr>
                  <a:buNone/>
                </a:pPr>
                <a:r>
                  <a:rPr lang="en-US" sz="2000" dirty="0">
                    <a:latin typeface="Calibri" panose="020F0502020204030204" pitchFamily="34" charset="0"/>
                    <a:cs typeface="Calibri" panose="020F0502020204030204" pitchFamily="34" charset="0"/>
                  </a:rPr>
                  <a:t>G</a:t>
                </a:r>
                <a:r>
                  <a:rPr lang="en-US" sz="2000" baseline="-25000" dirty="0">
                    <a:latin typeface="Calibri" panose="020F0502020204030204" pitchFamily="34" charset="0"/>
                    <a:cs typeface="Calibri" panose="020F0502020204030204" pitchFamily="34" charset="0"/>
                  </a:rPr>
                  <a:t>1</a:t>
                </a:r>
              </a:p>
            </p:txBody>
          </p:sp>
        </p:grpSp>
        <p:grpSp>
          <p:nvGrpSpPr>
            <p:cNvPr id="38" name="Group 37">
              <a:extLst>
                <a:ext uri="{FF2B5EF4-FFF2-40B4-BE49-F238E27FC236}">
                  <a16:creationId xmlns:a16="http://schemas.microsoft.com/office/drawing/2014/main" id="{F45AA10D-0EDD-45A1-92B6-F5E76F18C3AF}"/>
                </a:ext>
              </a:extLst>
            </p:cNvPr>
            <p:cNvGrpSpPr/>
            <p:nvPr/>
          </p:nvGrpSpPr>
          <p:grpSpPr>
            <a:xfrm>
              <a:off x="1704171" y="4224520"/>
              <a:ext cx="494818" cy="432792"/>
              <a:chOff x="5837003" y="2508697"/>
              <a:chExt cx="494818" cy="432792"/>
            </a:xfrm>
            <a:solidFill>
              <a:schemeClr val="bg2">
                <a:lumMod val="50000"/>
              </a:schemeClr>
            </a:solidFill>
          </p:grpSpPr>
          <p:sp>
            <p:nvSpPr>
              <p:cNvPr id="39" name="Oval 38">
                <a:extLst>
                  <a:ext uri="{FF2B5EF4-FFF2-40B4-BE49-F238E27FC236}">
                    <a16:creationId xmlns:a16="http://schemas.microsoft.com/office/drawing/2014/main" id="{0D2C06B7-DC6B-4D2A-83EC-A65A7CD1ED33}"/>
                  </a:ext>
                </a:extLst>
              </p:cNvPr>
              <p:cNvSpPr/>
              <p:nvPr/>
            </p:nvSpPr>
            <p:spPr bwMode="auto">
              <a:xfrm>
                <a:off x="5837003" y="2508697"/>
                <a:ext cx="347473" cy="432792"/>
              </a:xfrm>
              <a:prstGeom prst="ellipse">
                <a:avLst/>
              </a:prstGeom>
              <a:solidFill>
                <a:schemeClr val="accent2">
                  <a:lumMod val="75000"/>
                </a:schemeClr>
              </a:solidFill>
              <a:ln w="19050">
                <a:noFill/>
                <a:miter lim="800000"/>
                <a:headEnd/>
                <a:tailEnd/>
              </a:ln>
            </p:spPr>
            <p:txBody>
              <a:bodyPr wrap="squar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sp>
            <p:nvSpPr>
              <p:cNvPr id="40" name="TextBox 39">
                <a:extLst>
                  <a:ext uri="{FF2B5EF4-FFF2-40B4-BE49-F238E27FC236}">
                    <a16:creationId xmlns:a16="http://schemas.microsoft.com/office/drawing/2014/main" id="{DF12355A-96B0-46A6-A9C0-31D815093FC4}"/>
                  </a:ext>
                </a:extLst>
              </p:cNvPr>
              <p:cNvSpPr txBox="1"/>
              <p:nvPr/>
            </p:nvSpPr>
            <p:spPr>
              <a:xfrm>
                <a:off x="5847818" y="2521266"/>
                <a:ext cx="484003" cy="400110"/>
              </a:xfrm>
              <a:prstGeom prst="rect">
                <a:avLst/>
              </a:prstGeom>
              <a:noFill/>
            </p:spPr>
            <p:txBody>
              <a:bodyPr wrap="square" rtlCol="0">
                <a:spAutoFit/>
              </a:bodyPr>
              <a:lstStyle/>
              <a:p>
                <a:pPr>
                  <a:buNone/>
                </a:pPr>
                <a:r>
                  <a:rPr lang="en-US" sz="2000" dirty="0">
                    <a:latin typeface="Calibri" panose="020F0502020204030204" pitchFamily="34" charset="0"/>
                    <a:cs typeface="Calibri" panose="020F0502020204030204" pitchFamily="34" charset="0"/>
                  </a:rPr>
                  <a:t>S</a:t>
                </a:r>
                <a:endParaRPr lang="en-US" sz="2000" baseline="-25000" dirty="0">
                  <a:latin typeface="Calibri" panose="020F0502020204030204" pitchFamily="34" charset="0"/>
                  <a:cs typeface="Calibri" panose="020F0502020204030204" pitchFamily="34" charset="0"/>
                </a:endParaRPr>
              </a:p>
            </p:txBody>
          </p:sp>
        </p:grpSp>
        <p:grpSp>
          <p:nvGrpSpPr>
            <p:cNvPr id="44" name="Group 43">
              <a:extLst>
                <a:ext uri="{FF2B5EF4-FFF2-40B4-BE49-F238E27FC236}">
                  <a16:creationId xmlns:a16="http://schemas.microsoft.com/office/drawing/2014/main" id="{4930F4B1-A66B-44ED-9E0E-79A38D777FFA}"/>
                </a:ext>
              </a:extLst>
            </p:cNvPr>
            <p:cNvGrpSpPr/>
            <p:nvPr/>
          </p:nvGrpSpPr>
          <p:grpSpPr>
            <a:xfrm>
              <a:off x="1074418" y="1886417"/>
              <a:ext cx="3737342" cy="3449894"/>
              <a:chOff x="2105418" y="2138363"/>
              <a:chExt cx="3737342" cy="3449894"/>
            </a:xfrm>
          </p:grpSpPr>
          <p:grpSp>
            <p:nvGrpSpPr>
              <p:cNvPr id="45" name="Group 44">
                <a:extLst>
                  <a:ext uri="{FF2B5EF4-FFF2-40B4-BE49-F238E27FC236}">
                    <a16:creationId xmlns:a16="http://schemas.microsoft.com/office/drawing/2014/main" id="{8614AA70-CA36-4375-967E-39CAB7114285}"/>
                  </a:ext>
                </a:extLst>
              </p:cNvPr>
              <p:cNvGrpSpPr/>
              <p:nvPr/>
            </p:nvGrpSpPr>
            <p:grpSpPr>
              <a:xfrm>
                <a:off x="3880022" y="2138363"/>
                <a:ext cx="584886" cy="234134"/>
                <a:chOff x="3880022" y="2138363"/>
                <a:chExt cx="584886" cy="234134"/>
              </a:xfrm>
            </p:grpSpPr>
            <p:sp>
              <p:nvSpPr>
                <p:cNvPr id="56" name="Freeform: Shape 55">
                  <a:extLst>
                    <a:ext uri="{FF2B5EF4-FFF2-40B4-BE49-F238E27FC236}">
                      <a16:creationId xmlns:a16="http://schemas.microsoft.com/office/drawing/2014/main" id="{99617329-4A8D-4266-BC55-39C6560E4C77}"/>
                    </a:ext>
                  </a:extLst>
                </p:cNvPr>
                <p:cNvSpPr/>
                <p:nvPr/>
              </p:nvSpPr>
              <p:spPr bwMode="auto">
                <a:xfrm>
                  <a:off x="3880022" y="2174789"/>
                  <a:ext cx="584886" cy="197708"/>
                </a:xfrm>
                <a:custGeom>
                  <a:avLst/>
                  <a:gdLst>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Lst>
                  <a:ahLst/>
                  <a:cxnLst>
                    <a:cxn ang="0">
                      <a:pos x="connsiteX0" y="connsiteY0"/>
                    </a:cxn>
                    <a:cxn ang="0">
                      <a:pos x="connsiteX1" y="connsiteY1"/>
                    </a:cxn>
                    <a:cxn ang="0">
                      <a:pos x="connsiteX2" y="connsiteY2"/>
                    </a:cxn>
                    <a:cxn ang="0">
                      <a:pos x="connsiteX3" y="connsiteY3"/>
                    </a:cxn>
                  </a:cxnLst>
                  <a:rect l="l" t="t" r="r" b="b"/>
                  <a:pathLst>
                    <a:path w="584886" h="197708">
                      <a:moveTo>
                        <a:pt x="0" y="107092"/>
                      </a:moveTo>
                      <a:lnTo>
                        <a:pt x="0" y="0"/>
                      </a:lnTo>
                      <a:cubicBezTo>
                        <a:pt x="247349" y="26172"/>
                        <a:pt x="380399" y="47582"/>
                        <a:pt x="584886" y="107092"/>
                      </a:cubicBezTo>
                      <a:lnTo>
                        <a:pt x="560173" y="197708"/>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cxnSp>
              <p:nvCxnSpPr>
                <p:cNvPr id="57" name="Straight Connector 56">
                  <a:extLst>
                    <a:ext uri="{FF2B5EF4-FFF2-40B4-BE49-F238E27FC236}">
                      <a16:creationId xmlns:a16="http://schemas.microsoft.com/office/drawing/2014/main" id="{C55E78E8-28CB-443D-A9A8-2634D4A545E6}"/>
                    </a:ext>
                  </a:extLst>
                </p:cNvPr>
                <p:cNvCxnSpPr>
                  <a:cxnSpLocks/>
                </p:cNvCxnSpPr>
                <p:nvPr/>
              </p:nvCxnSpPr>
              <p:spPr bwMode="auto">
                <a:xfrm flipV="1">
                  <a:off x="4176713" y="2138363"/>
                  <a:ext cx="19050" cy="80964"/>
                </a:xfrm>
                <a:prstGeom prst="line">
                  <a:avLst/>
                </a:prstGeom>
                <a:noFill/>
                <a:ln w="28575" cap="flat" cmpd="sng" algn="ctr">
                  <a:solidFill>
                    <a:schemeClr val="bg1"/>
                  </a:solidFill>
                  <a:prstDash val="solid"/>
                  <a:round/>
                  <a:headEnd type="none" w="med" len="med"/>
                  <a:tailEnd type="none" w="med" len="med"/>
                </a:ln>
                <a:effectLst/>
              </p:spPr>
            </p:cxnSp>
          </p:grpSp>
          <p:sp>
            <p:nvSpPr>
              <p:cNvPr id="54" name="Freeform: Shape 53">
                <a:extLst>
                  <a:ext uri="{FF2B5EF4-FFF2-40B4-BE49-F238E27FC236}">
                    <a16:creationId xmlns:a16="http://schemas.microsoft.com/office/drawing/2014/main" id="{75CE7450-F30D-4615-B3BC-65FCFF292A8C}"/>
                  </a:ext>
                </a:extLst>
              </p:cNvPr>
              <p:cNvSpPr/>
              <p:nvPr/>
            </p:nvSpPr>
            <p:spPr bwMode="auto">
              <a:xfrm rot="20206780">
                <a:off x="2105418" y="2451893"/>
                <a:ext cx="2087834" cy="2563415"/>
              </a:xfrm>
              <a:custGeom>
                <a:avLst/>
                <a:gdLst>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1742076"/>
                  <a:gd name="connsiteY0" fmla="*/ 2538628 h 2538628"/>
                  <a:gd name="connsiteX1" fmla="*/ 1157190 w 1742076"/>
                  <a:gd name="connsiteY1" fmla="*/ 0 h 2538628"/>
                  <a:gd name="connsiteX2" fmla="*/ 1742076 w 1742076"/>
                  <a:gd name="connsiteY2" fmla="*/ 107092 h 2538628"/>
                  <a:gd name="connsiteX3" fmla="*/ 1717363 w 1742076"/>
                  <a:gd name="connsiteY3" fmla="*/ 197708 h 2538628"/>
                  <a:gd name="connsiteX0" fmla="*/ 110121 w 1852197"/>
                  <a:gd name="connsiteY0" fmla="*/ 2432554 h 2485707"/>
                  <a:gd name="connsiteX1" fmla="*/ 0 w 1852197"/>
                  <a:gd name="connsiteY1" fmla="*/ 2485509 h 2485707"/>
                  <a:gd name="connsiteX2" fmla="*/ 1852197 w 1852197"/>
                  <a:gd name="connsiteY2" fmla="*/ 1018 h 2485707"/>
                  <a:gd name="connsiteX3" fmla="*/ 1827484 w 1852197"/>
                  <a:gd name="connsiteY3" fmla="*/ 91634 h 2485707"/>
                  <a:gd name="connsiteX0" fmla="*/ 162722 w 1904798"/>
                  <a:gd name="connsiteY0" fmla="*/ 2434380 h 2487335"/>
                  <a:gd name="connsiteX1" fmla="*/ 52601 w 1904798"/>
                  <a:gd name="connsiteY1" fmla="*/ 2487335 h 2487335"/>
                  <a:gd name="connsiteX2" fmla="*/ 1904798 w 1904798"/>
                  <a:gd name="connsiteY2" fmla="*/ 2844 h 2487335"/>
                  <a:gd name="connsiteX3" fmla="*/ 1880085 w 1904798"/>
                  <a:gd name="connsiteY3" fmla="*/ 93460 h 2487335"/>
                  <a:gd name="connsiteX0" fmla="*/ 330136 w 2072212"/>
                  <a:gd name="connsiteY0" fmla="*/ 2438063 h 2491018"/>
                  <a:gd name="connsiteX1" fmla="*/ 220015 w 2072212"/>
                  <a:gd name="connsiteY1" fmla="*/ 2491018 h 2491018"/>
                  <a:gd name="connsiteX2" fmla="*/ 2072212 w 2072212"/>
                  <a:gd name="connsiteY2" fmla="*/ 6527 h 2491018"/>
                  <a:gd name="connsiteX3" fmla="*/ 2047499 w 2072212"/>
                  <a:gd name="connsiteY3" fmla="*/ 97143 h 2491018"/>
                  <a:gd name="connsiteX0" fmla="*/ 349972 w 2092048"/>
                  <a:gd name="connsiteY0" fmla="*/ 2491188 h 2544143"/>
                  <a:gd name="connsiteX1" fmla="*/ 239851 w 2092048"/>
                  <a:gd name="connsiteY1" fmla="*/ 2544143 h 2544143"/>
                  <a:gd name="connsiteX2" fmla="*/ 2092048 w 2092048"/>
                  <a:gd name="connsiteY2" fmla="*/ 59652 h 2544143"/>
                  <a:gd name="connsiteX3" fmla="*/ 2067335 w 2092048"/>
                  <a:gd name="connsiteY3" fmla="*/ 150268 h 2544143"/>
                  <a:gd name="connsiteX0" fmla="*/ 328072 w 2070148"/>
                  <a:gd name="connsiteY0" fmla="*/ 2490877 h 2548844"/>
                  <a:gd name="connsiteX1" fmla="*/ 241712 w 2070148"/>
                  <a:gd name="connsiteY1" fmla="*/ 2548844 h 2548844"/>
                  <a:gd name="connsiteX2" fmla="*/ 2070148 w 2070148"/>
                  <a:gd name="connsiteY2" fmla="*/ 59341 h 2548844"/>
                  <a:gd name="connsiteX3" fmla="*/ 2045435 w 2070148"/>
                  <a:gd name="connsiteY3" fmla="*/ 149957 h 2548844"/>
                  <a:gd name="connsiteX0" fmla="*/ 298974 w 2041050"/>
                  <a:gd name="connsiteY0" fmla="*/ 2490911 h 2548878"/>
                  <a:gd name="connsiteX1" fmla="*/ 212614 w 2041050"/>
                  <a:gd name="connsiteY1" fmla="*/ 2548878 h 2548878"/>
                  <a:gd name="connsiteX2" fmla="*/ 2041050 w 2041050"/>
                  <a:gd name="connsiteY2" fmla="*/ 59375 h 2548878"/>
                  <a:gd name="connsiteX3" fmla="*/ 2016337 w 2041050"/>
                  <a:gd name="connsiteY3" fmla="*/ 149991 h 2548878"/>
                  <a:gd name="connsiteX0" fmla="*/ 300045 w 2042121"/>
                  <a:gd name="connsiteY0" fmla="*/ 2494829 h 2552796"/>
                  <a:gd name="connsiteX1" fmla="*/ 213685 w 2042121"/>
                  <a:gd name="connsiteY1" fmla="*/ 2552796 h 2552796"/>
                  <a:gd name="connsiteX2" fmla="*/ 2042121 w 2042121"/>
                  <a:gd name="connsiteY2" fmla="*/ 63293 h 2552796"/>
                  <a:gd name="connsiteX3" fmla="*/ 2017408 w 2042121"/>
                  <a:gd name="connsiteY3" fmla="*/ 153909 h 2552796"/>
                  <a:gd name="connsiteX0" fmla="*/ 342021 w 2084097"/>
                  <a:gd name="connsiteY0" fmla="*/ 2472696 h 2530663"/>
                  <a:gd name="connsiteX1" fmla="*/ 255661 w 2084097"/>
                  <a:gd name="connsiteY1" fmla="*/ 2530663 h 2530663"/>
                  <a:gd name="connsiteX2" fmla="*/ 2084097 w 2084097"/>
                  <a:gd name="connsiteY2" fmla="*/ 41160 h 2530663"/>
                  <a:gd name="connsiteX3" fmla="*/ 2059384 w 2084097"/>
                  <a:gd name="connsiteY3" fmla="*/ 131776 h 2530663"/>
                  <a:gd name="connsiteX0" fmla="*/ 167005 w 1909081"/>
                  <a:gd name="connsiteY0" fmla="*/ 2431536 h 2489503"/>
                  <a:gd name="connsiteX1" fmla="*/ 80645 w 1909081"/>
                  <a:gd name="connsiteY1" fmla="*/ 2489503 h 2489503"/>
                  <a:gd name="connsiteX2" fmla="*/ 159897 w 1909081"/>
                  <a:gd name="connsiteY2" fmla="*/ 770695 h 2489503"/>
                  <a:gd name="connsiteX3" fmla="*/ 1909081 w 1909081"/>
                  <a:gd name="connsiteY3" fmla="*/ 0 h 2489503"/>
                  <a:gd name="connsiteX4" fmla="*/ 1884368 w 1909081"/>
                  <a:gd name="connsiteY4" fmla="*/ 90616 h 2489503"/>
                  <a:gd name="connsiteX0" fmla="*/ 239560 w 1981636"/>
                  <a:gd name="connsiteY0" fmla="*/ 2431536 h 2489503"/>
                  <a:gd name="connsiteX1" fmla="*/ 153200 w 1981636"/>
                  <a:gd name="connsiteY1" fmla="*/ 2489503 h 2489503"/>
                  <a:gd name="connsiteX2" fmla="*/ 129895 w 1981636"/>
                  <a:gd name="connsiteY2" fmla="*/ 768155 h 2489503"/>
                  <a:gd name="connsiteX3" fmla="*/ 1981636 w 1981636"/>
                  <a:gd name="connsiteY3" fmla="*/ 0 h 2489503"/>
                  <a:gd name="connsiteX4" fmla="*/ 1956923 w 1981636"/>
                  <a:gd name="connsiteY4" fmla="*/ 90616 h 2489503"/>
                  <a:gd name="connsiteX0" fmla="*/ 239560 w 1981636"/>
                  <a:gd name="connsiteY0" fmla="*/ 2437951 h 2495918"/>
                  <a:gd name="connsiteX1" fmla="*/ 153200 w 1981636"/>
                  <a:gd name="connsiteY1" fmla="*/ 2495918 h 2495918"/>
                  <a:gd name="connsiteX2" fmla="*/ 129895 w 1981636"/>
                  <a:gd name="connsiteY2" fmla="*/ 774570 h 2495918"/>
                  <a:gd name="connsiteX3" fmla="*/ 1981636 w 1981636"/>
                  <a:gd name="connsiteY3" fmla="*/ 6415 h 2495918"/>
                  <a:gd name="connsiteX4" fmla="*/ 1956923 w 1981636"/>
                  <a:gd name="connsiteY4" fmla="*/ 97031 h 2495918"/>
                  <a:gd name="connsiteX0" fmla="*/ 350750 w 2092826"/>
                  <a:gd name="connsiteY0" fmla="*/ 2437951 h 2495918"/>
                  <a:gd name="connsiteX1" fmla="*/ 264390 w 2092826"/>
                  <a:gd name="connsiteY1" fmla="*/ 2495918 h 2495918"/>
                  <a:gd name="connsiteX2" fmla="*/ 241085 w 2092826"/>
                  <a:gd name="connsiteY2" fmla="*/ 774570 h 2495918"/>
                  <a:gd name="connsiteX3" fmla="*/ 2092826 w 2092826"/>
                  <a:gd name="connsiteY3" fmla="*/ 6415 h 2495918"/>
                  <a:gd name="connsiteX4" fmla="*/ 2068113 w 2092826"/>
                  <a:gd name="connsiteY4" fmla="*/ 97031 h 2495918"/>
                  <a:gd name="connsiteX0" fmla="*/ 351039 w 2093115"/>
                  <a:gd name="connsiteY0" fmla="*/ 2437951 h 2495918"/>
                  <a:gd name="connsiteX1" fmla="*/ 264679 w 2093115"/>
                  <a:gd name="connsiteY1" fmla="*/ 2495918 h 2495918"/>
                  <a:gd name="connsiteX2" fmla="*/ 241374 w 2093115"/>
                  <a:gd name="connsiteY2" fmla="*/ 774570 h 2495918"/>
                  <a:gd name="connsiteX3" fmla="*/ 2093115 w 2093115"/>
                  <a:gd name="connsiteY3" fmla="*/ 6415 h 2495918"/>
                  <a:gd name="connsiteX4" fmla="*/ 2068402 w 2093115"/>
                  <a:gd name="connsiteY4" fmla="*/ 97031 h 2495918"/>
                  <a:gd name="connsiteX0" fmla="*/ 298827 w 2040903"/>
                  <a:gd name="connsiteY0" fmla="*/ 2437951 h 2495918"/>
                  <a:gd name="connsiteX1" fmla="*/ 212467 w 2040903"/>
                  <a:gd name="connsiteY1" fmla="*/ 2495918 h 2495918"/>
                  <a:gd name="connsiteX2" fmla="*/ 189162 w 2040903"/>
                  <a:gd name="connsiteY2" fmla="*/ 774570 h 2495918"/>
                  <a:gd name="connsiteX3" fmla="*/ 2040903 w 2040903"/>
                  <a:gd name="connsiteY3" fmla="*/ 6415 h 2495918"/>
                  <a:gd name="connsiteX4" fmla="*/ 2016190 w 2040903"/>
                  <a:gd name="connsiteY4" fmla="*/ 97031 h 2495918"/>
                  <a:gd name="connsiteX0" fmla="*/ 345758 w 2087834"/>
                  <a:gd name="connsiteY0" fmla="*/ 2437951 h 2495918"/>
                  <a:gd name="connsiteX1" fmla="*/ 259398 w 2087834"/>
                  <a:gd name="connsiteY1" fmla="*/ 2495918 h 2495918"/>
                  <a:gd name="connsiteX2" fmla="*/ 236093 w 2087834"/>
                  <a:gd name="connsiteY2" fmla="*/ 774570 h 2495918"/>
                  <a:gd name="connsiteX3" fmla="*/ 2087834 w 2087834"/>
                  <a:gd name="connsiteY3" fmla="*/ 6415 h 2495918"/>
                  <a:gd name="connsiteX4" fmla="*/ 2063121 w 2087834"/>
                  <a:gd name="connsiteY4" fmla="*/ 97031 h 2495918"/>
                  <a:gd name="connsiteX0" fmla="*/ 345758 w 2087834"/>
                  <a:gd name="connsiteY0" fmla="*/ 2455633 h 2513600"/>
                  <a:gd name="connsiteX1" fmla="*/ 259398 w 2087834"/>
                  <a:gd name="connsiteY1" fmla="*/ 2513600 h 2513600"/>
                  <a:gd name="connsiteX2" fmla="*/ 236093 w 2087834"/>
                  <a:gd name="connsiteY2" fmla="*/ 792252 h 2513600"/>
                  <a:gd name="connsiteX3" fmla="*/ 2087834 w 2087834"/>
                  <a:gd name="connsiteY3" fmla="*/ 24097 h 2513600"/>
                  <a:gd name="connsiteX4" fmla="*/ 2063121 w 2087834"/>
                  <a:gd name="connsiteY4" fmla="*/ 114713 h 2513600"/>
                  <a:gd name="connsiteX0" fmla="*/ 345758 w 2087834"/>
                  <a:gd name="connsiteY0" fmla="*/ 2505448 h 2563415"/>
                  <a:gd name="connsiteX1" fmla="*/ 259398 w 2087834"/>
                  <a:gd name="connsiteY1" fmla="*/ 2563415 h 2563415"/>
                  <a:gd name="connsiteX2" fmla="*/ 236093 w 2087834"/>
                  <a:gd name="connsiteY2" fmla="*/ 842067 h 2563415"/>
                  <a:gd name="connsiteX3" fmla="*/ 2087834 w 2087834"/>
                  <a:gd name="connsiteY3" fmla="*/ 73912 h 2563415"/>
                  <a:gd name="connsiteX4" fmla="*/ 2063121 w 2087834"/>
                  <a:gd name="connsiteY4" fmla="*/ 164528 h 25634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7834" h="2563415">
                    <a:moveTo>
                      <a:pt x="345758" y="2505448"/>
                    </a:moveTo>
                    <a:lnTo>
                      <a:pt x="259398" y="2563415"/>
                    </a:lnTo>
                    <a:cubicBezTo>
                      <a:pt x="256860" y="2555506"/>
                      <a:pt x="-307168" y="1957907"/>
                      <a:pt x="236093" y="842067"/>
                    </a:cubicBezTo>
                    <a:cubicBezTo>
                      <a:pt x="1095183" y="-345569"/>
                      <a:pt x="2068740" y="69170"/>
                      <a:pt x="2087834" y="73912"/>
                    </a:cubicBezTo>
                    <a:lnTo>
                      <a:pt x="2063121" y="164528"/>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cxnSp>
            <p:nvCxnSpPr>
              <p:cNvPr id="47" name="Straight Connector 46">
                <a:extLst>
                  <a:ext uri="{FF2B5EF4-FFF2-40B4-BE49-F238E27FC236}">
                    <a16:creationId xmlns:a16="http://schemas.microsoft.com/office/drawing/2014/main" id="{A80B9D3F-3E2D-490E-BD96-F486BBEC1154}"/>
                  </a:ext>
                </a:extLst>
              </p:cNvPr>
              <p:cNvCxnSpPr>
                <a:cxnSpLocks/>
                <a:stCxn id="54" idx="2"/>
              </p:cNvCxnSpPr>
              <p:nvPr/>
            </p:nvCxnSpPr>
            <p:spPr bwMode="auto">
              <a:xfrm flipH="1" flipV="1">
                <a:off x="2143125" y="3643313"/>
                <a:ext cx="90487" cy="4759"/>
              </a:xfrm>
              <a:prstGeom prst="line">
                <a:avLst/>
              </a:prstGeom>
              <a:noFill/>
              <a:ln w="28575" cap="flat" cmpd="sng" algn="ctr">
                <a:solidFill>
                  <a:schemeClr val="bg1"/>
                </a:solidFill>
                <a:prstDash val="solid"/>
                <a:round/>
                <a:headEnd type="none" w="med" len="med"/>
                <a:tailEnd type="none" w="med" len="med"/>
              </a:ln>
              <a:effectLst/>
            </p:spPr>
          </p:cxnSp>
          <p:sp>
            <p:nvSpPr>
              <p:cNvPr id="48" name="Freeform: Shape 47">
                <a:extLst>
                  <a:ext uri="{FF2B5EF4-FFF2-40B4-BE49-F238E27FC236}">
                    <a16:creationId xmlns:a16="http://schemas.microsoft.com/office/drawing/2014/main" id="{E0019EED-5DF2-43D7-B530-773AF6FA9A40}"/>
                  </a:ext>
                </a:extLst>
              </p:cNvPr>
              <p:cNvSpPr/>
              <p:nvPr/>
            </p:nvSpPr>
            <p:spPr bwMode="auto">
              <a:xfrm rot="2323348" flipH="1">
                <a:off x="3713184" y="2706272"/>
                <a:ext cx="2129576" cy="1983942"/>
              </a:xfrm>
              <a:custGeom>
                <a:avLst/>
                <a:gdLst>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1742076"/>
                  <a:gd name="connsiteY0" fmla="*/ 2538628 h 2538628"/>
                  <a:gd name="connsiteX1" fmla="*/ 1157190 w 1742076"/>
                  <a:gd name="connsiteY1" fmla="*/ 0 h 2538628"/>
                  <a:gd name="connsiteX2" fmla="*/ 1742076 w 1742076"/>
                  <a:gd name="connsiteY2" fmla="*/ 107092 h 2538628"/>
                  <a:gd name="connsiteX3" fmla="*/ 1717363 w 1742076"/>
                  <a:gd name="connsiteY3" fmla="*/ 197708 h 2538628"/>
                  <a:gd name="connsiteX0" fmla="*/ 110121 w 1852197"/>
                  <a:gd name="connsiteY0" fmla="*/ 2432554 h 2485707"/>
                  <a:gd name="connsiteX1" fmla="*/ 0 w 1852197"/>
                  <a:gd name="connsiteY1" fmla="*/ 2485509 h 2485707"/>
                  <a:gd name="connsiteX2" fmla="*/ 1852197 w 1852197"/>
                  <a:gd name="connsiteY2" fmla="*/ 1018 h 2485707"/>
                  <a:gd name="connsiteX3" fmla="*/ 1827484 w 1852197"/>
                  <a:gd name="connsiteY3" fmla="*/ 91634 h 2485707"/>
                  <a:gd name="connsiteX0" fmla="*/ 162722 w 1904798"/>
                  <a:gd name="connsiteY0" fmla="*/ 2434380 h 2487335"/>
                  <a:gd name="connsiteX1" fmla="*/ 52601 w 1904798"/>
                  <a:gd name="connsiteY1" fmla="*/ 2487335 h 2487335"/>
                  <a:gd name="connsiteX2" fmla="*/ 1904798 w 1904798"/>
                  <a:gd name="connsiteY2" fmla="*/ 2844 h 2487335"/>
                  <a:gd name="connsiteX3" fmla="*/ 1880085 w 1904798"/>
                  <a:gd name="connsiteY3" fmla="*/ 93460 h 2487335"/>
                  <a:gd name="connsiteX0" fmla="*/ 330136 w 2072212"/>
                  <a:gd name="connsiteY0" fmla="*/ 2438063 h 2491018"/>
                  <a:gd name="connsiteX1" fmla="*/ 220015 w 2072212"/>
                  <a:gd name="connsiteY1" fmla="*/ 2491018 h 2491018"/>
                  <a:gd name="connsiteX2" fmla="*/ 2072212 w 2072212"/>
                  <a:gd name="connsiteY2" fmla="*/ 6527 h 2491018"/>
                  <a:gd name="connsiteX3" fmla="*/ 2047499 w 2072212"/>
                  <a:gd name="connsiteY3" fmla="*/ 97143 h 2491018"/>
                  <a:gd name="connsiteX0" fmla="*/ 349972 w 2092048"/>
                  <a:gd name="connsiteY0" fmla="*/ 2491188 h 2544143"/>
                  <a:gd name="connsiteX1" fmla="*/ 239851 w 2092048"/>
                  <a:gd name="connsiteY1" fmla="*/ 2544143 h 2544143"/>
                  <a:gd name="connsiteX2" fmla="*/ 2092048 w 2092048"/>
                  <a:gd name="connsiteY2" fmla="*/ 59652 h 2544143"/>
                  <a:gd name="connsiteX3" fmla="*/ 2067335 w 2092048"/>
                  <a:gd name="connsiteY3" fmla="*/ 150268 h 2544143"/>
                  <a:gd name="connsiteX0" fmla="*/ 328072 w 2070148"/>
                  <a:gd name="connsiteY0" fmla="*/ 2490877 h 2548844"/>
                  <a:gd name="connsiteX1" fmla="*/ 241712 w 2070148"/>
                  <a:gd name="connsiteY1" fmla="*/ 2548844 h 2548844"/>
                  <a:gd name="connsiteX2" fmla="*/ 2070148 w 2070148"/>
                  <a:gd name="connsiteY2" fmla="*/ 59341 h 2548844"/>
                  <a:gd name="connsiteX3" fmla="*/ 2045435 w 2070148"/>
                  <a:gd name="connsiteY3" fmla="*/ 149957 h 2548844"/>
                  <a:gd name="connsiteX0" fmla="*/ 298974 w 2041050"/>
                  <a:gd name="connsiteY0" fmla="*/ 2490911 h 2548878"/>
                  <a:gd name="connsiteX1" fmla="*/ 212614 w 2041050"/>
                  <a:gd name="connsiteY1" fmla="*/ 2548878 h 2548878"/>
                  <a:gd name="connsiteX2" fmla="*/ 2041050 w 2041050"/>
                  <a:gd name="connsiteY2" fmla="*/ 59375 h 2548878"/>
                  <a:gd name="connsiteX3" fmla="*/ 2016337 w 2041050"/>
                  <a:gd name="connsiteY3" fmla="*/ 149991 h 2548878"/>
                  <a:gd name="connsiteX0" fmla="*/ 300045 w 2042121"/>
                  <a:gd name="connsiteY0" fmla="*/ 2494829 h 2552796"/>
                  <a:gd name="connsiteX1" fmla="*/ 213685 w 2042121"/>
                  <a:gd name="connsiteY1" fmla="*/ 2552796 h 2552796"/>
                  <a:gd name="connsiteX2" fmla="*/ 2042121 w 2042121"/>
                  <a:gd name="connsiteY2" fmla="*/ 63293 h 2552796"/>
                  <a:gd name="connsiteX3" fmla="*/ 2017408 w 2042121"/>
                  <a:gd name="connsiteY3" fmla="*/ 153909 h 2552796"/>
                  <a:gd name="connsiteX0" fmla="*/ 342021 w 2084097"/>
                  <a:gd name="connsiteY0" fmla="*/ 2472696 h 2530663"/>
                  <a:gd name="connsiteX1" fmla="*/ 255661 w 2084097"/>
                  <a:gd name="connsiteY1" fmla="*/ 2530663 h 2530663"/>
                  <a:gd name="connsiteX2" fmla="*/ 2084097 w 2084097"/>
                  <a:gd name="connsiteY2" fmla="*/ 41160 h 2530663"/>
                  <a:gd name="connsiteX3" fmla="*/ 2059384 w 2084097"/>
                  <a:gd name="connsiteY3" fmla="*/ 131776 h 2530663"/>
                  <a:gd name="connsiteX0" fmla="*/ 167005 w 1909081"/>
                  <a:gd name="connsiteY0" fmla="*/ 2431536 h 2489503"/>
                  <a:gd name="connsiteX1" fmla="*/ 80645 w 1909081"/>
                  <a:gd name="connsiteY1" fmla="*/ 2489503 h 2489503"/>
                  <a:gd name="connsiteX2" fmla="*/ 159897 w 1909081"/>
                  <a:gd name="connsiteY2" fmla="*/ 770695 h 2489503"/>
                  <a:gd name="connsiteX3" fmla="*/ 1909081 w 1909081"/>
                  <a:gd name="connsiteY3" fmla="*/ 0 h 2489503"/>
                  <a:gd name="connsiteX4" fmla="*/ 1884368 w 1909081"/>
                  <a:gd name="connsiteY4" fmla="*/ 90616 h 2489503"/>
                  <a:gd name="connsiteX0" fmla="*/ 239560 w 1981636"/>
                  <a:gd name="connsiteY0" fmla="*/ 2431536 h 2489503"/>
                  <a:gd name="connsiteX1" fmla="*/ 153200 w 1981636"/>
                  <a:gd name="connsiteY1" fmla="*/ 2489503 h 2489503"/>
                  <a:gd name="connsiteX2" fmla="*/ 129895 w 1981636"/>
                  <a:gd name="connsiteY2" fmla="*/ 768155 h 2489503"/>
                  <a:gd name="connsiteX3" fmla="*/ 1981636 w 1981636"/>
                  <a:gd name="connsiteY3" fmla="*/ 0 h 2489503"/>
                  <a:gd name="connsiteX4" fmla="*/ 1956923 w 1981636"/>
                  <a:gd name="connsiteY4" fmla="*/ 90616 h 2489503"/>
                  <a:gd name="connsiteX0" fmla="*/ 239560 w 1981636"/>
                  <a:gd name="connsiteY0" fmla="*/ 2437951 h 2495918"/>
                  <a:gd name="connsiteX1" fmla="*/ 153200 w 1981636"/>
                  <a:gd name="connsiteY1" fmla="*/ 2495918 h 2495918"/>
                  <a:gd name="connsiteX2" fmla="*/ 129895 w 1981636"/>
                  <a:gd name="connsiteY2" fmla="*/ 774570 h 2495918"/>
                  <a:gd name="connsiteX3" fmla="*/ 1981636 w 1981636"/>
                  <a:gd name="connsiteY3" fmla="*/ 6415 h 2495918"/>
                  <a:gd name="connsiteX4" fmla="*/ 1956923 w 1981636"/>
                  <a:gd name="connsiteY4" fmla="*/ 97031 h 2495918"/>
                  <a:gd name="connsiteX0" fmla="*/ 350750 w 2092826"/>
                  <a:gd name="connsiteY0" fmla="*/ 2437951 h 2495918"/>
                  <a:gd name="connsiteX1" fmla="*/ 264390 w 2092826"/>
                  <a:gd name="connsiteY1" fmla="*/ 2495918 h 2495918"/>
                  <a:gd name="connsiteX2" fmla="*/ 241085 w 2092826"/>
                  <a:gd name="connsiteY2" fmla="*/ 774570 h 2495918"/>
                  <a:gd name="connsiteX3" fmla="*/ 2092826 w 2092826"/>
                  <a:gd name="connsiteY3" fmla="*/ 6415 h 2495918"/>
                  <a:gd name="connsiteX4" fmla="*/ 2068113 w 2092826"/>
                  <a:gd name="connsiteY4" fmla="*/ 97031 h 2495918"/>
                  <a:gd name="connsiteX0" fmla="*/ 351039 w 2093115"/>
                  <a:gd name="connsiteY0" fmla="*/ 2437951 h 2495918"/>
                  <a:gd name="connsiteX1" fmla="*/ 264679 w 2093115"/>
                  <a:gd name="connsiteY1" fmla="*/ 2495918 h 2495918"/>
                  <a:gd name="connsiteX2" fmla="*/ 241374 w 2093115"/>
                  <a:gd name="connsiteY2" fmla="*/ 774570 h 2495918"/>
                  <a:gd name="connsiteX3" fmla="*/ 2093115 w 2093115"/>
                  <a:gd name="connsiteY3" fmla="*/ 6415 h 2495918"/>
                  <a:gd name="connsiteX4" fmla="*/ 2068402 w 2093115"/>
                  <a:gd name="connsiteY4" fmla="*/ 97031 h 2495918"/>
                  <a:gd name="connsiteX0" fmla="*/ 298827 w 2040903"/>
                  <a:gd name="connsiteY0" fmla="*/ 2437951 h 2495918"/>
                  <a:gd name="connsiteX1" fmla="*/ 212467 w 2040903"/>
                  <a:gd name="connsiteY1" fmla="*/ 2495918 h 2495918"/>
                  <a:gd name="connsiteX2" fmla="*/ 189162 w 2040903"/>
                  <a:gd name="connsiteY2" fmla="*/ 774570 h 2495918"/>
                  <a:gd name="connsiteX3" fmla="*/ 2040903 w 2040903"/>
                  <a:gd name="connsiteY3" fmla="*/ 6415 h 2495918"/>
                  <a:gd name="connsiteX4" fmla="*/ 2016190 w 2040903"/>
                  <a:gd name="connsiteY4" fmla="*/ 97031 h 2495918"/>
                  <a:gd name="connsiteX0" fmla="*/ 345758 w 2087834"/>
                  <a:gd name="connsiteY0" fmla="*/ 2437951 h 2495918"/>
                  <a:gd name="connsiteX1" fmla="*/ 259398 w 2087834"/>
                  <a:gd name="connsiteY1" fmla="*/ 2495918 h 2495918"/>
                  <a:gd name="connsiteX2" fmla="*/ 236093 w 2087834"/>
                  <a:gd name="connsiteY2" fmla="*/ 774570 h 2495918"/>
                  <a:gd name="connsiteX3" fmla="*/ 2087834 w 2087834"/>
                  <a:gd name="connsiteY3" fmla="*/ 6415 h 2495918"/>
                  <a:gd name="connsiteX4" fmla="*/ 2063121 w 2087834"/>
                  <a:gd name="connsiteY4" fmla="*/ 97031 h 2495918"/>
                  <a:gd name="connsiteX0" fmla="*/ 345758 w 2087834"/>
                  <a:gd name="connsiteY0" fmla="*/ 2455633 h 2513600"/>
                  <a:gd name="connsiteX1" fmla="*/ 259398 w 2087834"/>
                  <a:gd name="connsiteY1" fmla="*/ 2513600 h 2513600"/>
                  <a:gd name="connsiteX2" fmla="*/ 236093 w 2087834"/>
                  <a:gd name="connsiteY2" fmla="*/ 792252 h 2513600"/>
                  <a:gd name="connsiteX3" fmla="*/ 2087834 w 2087834"/>
                  <a:gd name="connsiteY3" fmla="*/ 24097 h 2513600"/>
                  <a:gd name="connsiteX4" fmla="*/ 2063121 w 2087834"/>
                  <a:gd name="connsiteY4" fmla="*/ 114713 h 2513600"/>
                  <a:gd name="connsiteX0" fmla="*/ 345758 w 2087834"/>
                  <a:gd name="connsiteY0" fmla="*/ 2505448 h 2563415"/>
                  <a:gd name="connsiteX1" fmla="*/ 259398 w 2087834"/>
                  <a:gd name="connsiteY1" fmla="*/ 2563415 h 2563415"/>
                  <a:gd name="connsiteX2" fmla="*/ 236093 w 2087834"/>
                  <a:gd name="connsiteY2" fmla="*/ 842067 h 2563415"/>
                  <a:gd name="connsiteX3" fmla="*/ 2087834 w 2087834"/>
                  <a:gd name="connsiteY3" fmla="*/ 73912 h 2563415"/>
                  <a:gd name="connsiteX4" fmla="*/ 2063121 w 2087834"/>
                  <a:gd name="connsiteY4" fmla="*/ 164528 h 2563415"/>
                  <a:gd name="connsiteX0" fmla="*/ 218855 w 1960931"/>
                  <a:gd name="connsiteY0" fmla="*/ 2655627 h 2713594"/>
                  <a:gd name="connsiteX1" fmla="*/ 132495 w 1960931"/>
                  <a:gd name="connsiteY1" fmla="*/ 2713594 h 2713594"/>
                  <a:gd name="connsiteX2" fmla="*/ 291755 w 1960931"/>
                  <a:gd name="connsiteY2" fmla="*/ 680803 h 2713594"/>
                  <a:gd name="connsiteX3" fmla="*/ 1960931 w 1960931"/>
                  <a:gd name="connsiteY3" fmla="*/ 224091 h 2713594"/>
                  <a:gd name="connsiteX4" fmla="*/ 1936218 w 1960931"/>
                  <a:gd name="connsiteY4" fmla="*/ 314707 h 2713594"/>
                  <a:gd name="connsiteX0" fmla="*/ 367521 w 2109597"/>
                  <a:gd name="connsiteY0" fmla="*/ 2655627 h 2655627"/>
                  <a:gd name="connsiteX1" fmla="*/ 11057 w 2109597"/>
                  <a:gd name="connsiteY1" fmla="*/ 2136871 h 2655627"/>
                  <a:gd name="connsiteX2" fmla="*/ 440421 w 2109597"/>
                  <a:gd name="connsiteY2" fmla="*/ 680803 h 2655627"/>
                  <a:gd name="connsiteX3" fmla="*/ 2109597 w 2109597"/>
                  <a:gd name="connsiteY3" fmla="*/ 224091 h 2655627"/>
                  <a:gd name="connsiteX4" fmla="*/ 2084884 w 2109597"/>
                  <a:gd name="connsiteY4" fmla="*/ 314707 h 2655627"/>
                  <a:gd name="connsiteX0" fmla="*/ 107760 w 2109597"/>
                  <a:gd name="connsiteY0" fmla="*/ 2142135 h 2142135"/>
                  <a:gd name="connsiteX1" fmla="*/ 11057 w 2109597"/>
                  <a:gd name="connsiteY1" fmla="*/ 2136871 h 2142135"/>
                  <a:gd name="connsiteX2" fmla="*/ 440421 w 2109597"/>
                  <a:gd name="connsiteY2" fmla="*/ 680803 h 2142135"/>
                  <a:gd name="connsiteX3" fmla="*/ 2109597 w 2109597"/>
                  <a:gd name="connsiteY3" fmla="*/ 224091 h 2142135"/>
                  <a:gd name="connsiteX4" fmla="*/ 2084884 w 2109597"/>
                  <a:gd name="connsiteY4" fmla="*/ 314707 h 2142135"/>
                  <a:gd name="connsiteX0" fmla="*/ 127739 w 2129576"/>
                  <a:gd name="connsiteY0" fmla="*/ 2142135 h 2142135"/>
                  <a:gd name="connsiteX1" fmla="*/ 31036 w 2129576"/>
                  <a:gd name="connsiteY1" fmla="*/ 2136871 h 2142135"/>
                  <a:gd name="connsiteX2" fmla="*/ 460400 w 2129576"/>
                  <a:gd name="connsiteY2" fmla="*/ 680803 h 2142135"/>
                  <a:gd name="connsiteX3" fmla="*/ 2129576 w 2129576"/>
                  <a:gd name="connsiteY3" fmla="*/ 224091 h 2142135"/>
                  <a:gd name="connsiteX4" fmla="*/ 2104863 w 2129576"/>
                  <a:gd name="connsiteY4" fmla="*/ 314707 h 2142135"/>
                  <a:gd name="connsiteX0" fmla="*/ 127739 w 2129576"/>
                  <a:gd name="connsiteY0" fmla="*/ 1983942 h 1983942"/>
                  <a:gd name="connsiteX1" fmla="*/ 31036 w 2129576"/>
                  <a:gd name="connsiteY1" fmla="*/ 1978678 h 1983942"/>
                  <a:gd name="connsiteX2" fmla="*/ 460400 w 2129576"/>
                  <a:gd name="connsiteY2" fmla="*/ 522610 h 1983942"/>
                  <a:gd name="connsiteX3" fmla="*/ 2129576 w 2129576"/>
                  <a:gd name="connsiteY3" fmla="*/ 65898 h 1983942"/>
                  <a:gd name="connsiteX4" fmla="*/ 2104863 w 2129576"/>
                  <a:gd name="connsiteY4" fmla="*/ 156514 h 1983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576" h="1983942">
                    <a:moveTo>
                      <a:pt x="127739" y="1983942"/>
                    </a:moveTo>
                    <a:lnTo>
                      <a:pt x="31036" y="1978678"/>
                    </a:lnTo>
                    <a:cubicBezTo>
                      <a:pt x="28498" y="1970769"/>
                      <a:pt x="-167986" y="1264981"/>
                      <a:pt x="460400" y="522610"/>
                    </a:cubicBezTo>
                    <a:cubicBezTo>
                      <a:pt x="1243171" y="-250082"/>
                      <a:pt x="2110482" y="61156"/>
                      <a:pt x="2129576" y="65898"/>
                    </a:cubicBezTo>
                    <a:lnTo>
                      <a:pt x="2104863" y="156514"/>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cxnSp>
            <p:nvCxnSpPr>
              <p:cNvPr id="49" name="Straight Connector 48">
                <a:extLst>
                  <a:ext uri="{FF2B5EF4-FFF2-40B4-BE49-F238E27FC236}">
                    <a16:creationId xmlns:a16="http://schemas.microsoft.com/office/drawing/2014/main" id="{21E7CA5F-09C0-4834-AD92-F45F9BB2E761}"/>
                  </a:ext>
                </a:extLst>
              </p:cNvPr>
              <p:cNvCxnSpPr>
                <a:cxnSpLocks/>
              </p:cNvCxnSpPr>
              <p:nvPr/>
            </p:nvCxnSpPr>
            <p:spPr bwMode="auto">
              <a:xfrm flipV="1">
                <a:off x="5552515" y="3719513"/>
                <a:ext cx="86285" cy="2736"/>
              </a:xfrm>
              <a:prstGeom prst="line">
                <a:avLst/>
              </a:prstGeom>
              <a:noFill/>
              <a:ln w="28575" cap="flat" cmpd="sng" algn="ctr">
                <a:solidFill>
                  <a:schemeClr val="bg1"/>
                </a:solidFill>
                <a:prstDash val="solid"/>
                <a:round/>
                <a:headEnd type="none" w="med" len="med"/>
                <a:tailEnd type="none" w="med" len="med"/>
              </a:ln>
              <a:effectLst/>
            </p:spPr>
          </p:cxnSp>
          <p:sp>
            <p:nvSpPr>
              <p:cNvPr id="50" name="Freeform: Shape 49">
                <a:extLst>
                  <a:ext uri="{FF2B5EF4-FFF2-40B4-BE49-F238E27FC236}">
                    <a16:creationId xmlns:a16="http://schemas.microsoft.com/office/drawing/2014/main" id="{B779B4A0-D3B4-46DC-955F-FBB318F873CF}"/>
                  </a:ext>
                </a:extLst>
              </p:cNvPr>
              <p:cNvSpPr/>
              <p:nvPr/>
            </p:nvSpPr>
            <p:spPr bwMode="auto">
              <a:xfrm rot="11417015">
                <a:off x="2538187" y="5166928"/>
                <a:ext cx="1664248" cy="414804"/>
              </a:xfrm>
              <a:custGeom>
                <a:avLst/>
                <a:gdLst>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919611"/>
                  <a:gd name="connsiteY0" fmla="*/ 107092 h 418068"/>
                  <a:gd name="connsiteX1" fmla="*/ 0 w 919611"/>
                  <a:gd name="connsiteY1" fmla="*/ 0 h 418068"/>
                  <a:gd name="connsiteX2" fmla="*/ 584886 w 919611"/>
                  <a:gd name="connsiteY2" fmla="*/ 107092 h 418068"/>
                  <a:gd name="connsiteX3" fmla="*/ 919611 w 919611"/>
                  <a:gd name="connsiteY3" fmla="*/ 418068 h 418068"/>
                  <a:gd name="connsiteX0" fmla="*/ 0 w 971155"/>
                  <a:gd name="connsiteY0" fmla="*/ 107092 h 418068"/>
                  <a:gd name="connsiteX1" fmla="*/ 0 w 971155"/>
                  <a:gd name="connsiteY1" fmla="*/ 0 h 418068"/>
                  <a:gd name="connsiteX2" fmla="*/ 971155 w 971155"/>
                  <a:gd name="connsiteY2" fmla="*/ 341946 h 418068"/>
                  <a:gd name="connsiteX3" fmla="*/ 919611 w 971155"/>
                  <a:gd name="connsiteY3" fmla="*/ 418068 h 418068"/>
                  <a:gd name="connsiteX0" fmla="*/ 0 w 1616953"/>
                  <a:gd name="connsiteY0" fmla="*/ 175859 h 418068"/>
                  <a:gd name="connsiteX1" fmla="*/ 645798 w 1616953"/>
                  <a:gd name="connsiteY1" fmla="*/ 0 h 418068"/>
                  <a:gd name="connsiteX2" fmla="*/ 1616953 w 1616953"/>
                  <a:gd name="connsiteY2" fmla="*/ 341946 h 418068"/>
                  <a:gd name="connsiteX3" fmla="*/ 1565409 w 1616953"/>
                  <a:gd name="connsiteY3" fmla="*/ 418068 h 418068"/>
                  <a:gd name="connsiteX0" fmla="*/ 49430 w 1666383"/>
                  <a:gd name="connsiteY0" fmla="*/ 59401 h 301610"/>
                  <a:gd name="connsiteX1" fmla="*/ 0 w 1666383"/>
                  <a:gd name="connsiteY1" fmla="*/ 0 h 301610"/>
                  <a:gd name="connsiteX2" fmla="*/ 1666383 w 1666383"/>
                  <a:gd name="connsiteY2" fmla="*/ 225488 h 301610"/>
                  <a:gd name="connsiteX3" fmla="*/ 1614839 w 1666383"/>
                  <a:gd name="connsiteY3" fmla="*/ 301610 h 301610"/>
                  <a:gd name="connsiteX0" fmla="*/ 49430 w 1666383"/>
                  <a:gd name="connsiteY0" fmla="*/ 151379 h 393588"/>
                  <a:gd name="connsiteX1" fmla="*/ 0 w 1666383"/>
                  <a:gd name="connsiteY1" fmla="*/ 91978 h 393588"/>
                  <a:gd name="connsiteX2" fmla="*/ 1666383 w 1666383"/>
                  <a:gd name="connsiteY2" fmla="*/ 317466 h 393588"/>
                  <a:gd name="connsiteX3" fmla="*/ 1614839 w 1666383"/>
                  <a:gd name="connsiteY3" fmla="*/ 393588 h 393588"/>
                  <a:gd name="connsiteX0" fmla="*/ 49430 w 1666383"/>
                  <a:gd name="connsiteY0" fmla="*/ 144622 h 386831"/>
                  <a:gd name="connsiteX1" fmla="*/ 0 w 1666383"/>
                  <a:gd name="connsiteY1" fmla="*/ 85221 h 386831"/>
                  <a:gd name="connsiteX2" fmla="*/ 1666383 w 1666383"/>
                  <a:gd name="connsiteY2" fmla="*/ 310709 h 386831"/>
                  <a:gd name="connsiteX3" fmla="*/ 1614839 w 1666383"/>
                  <a:gd name="connsiteY3" fmla="*/ 386831 h 386831"/>
                  <a:gd name="connsiteX0" fmla="*/ 49430 w 1666383"/>
                  <a:gd name="connsiteY0" fmla="*/ 177825 h 420034"/>
                  <a:gd name="connsiteX1" fmla="*/ 0 w 1666383"/>
                  <a:gd name="connsiteY1" fmla="*/ 118424 h 420034"/>
                  <a:gd name="connsiteX2" fmla="*/ 1666383 w 1666383"/>
                  <a:gd name="connsiteY2" fmla="*/ 343912 h 420034"/>
                  <a:gd name="connsiteX3" fmla="*/ 1614839 w 1666383"/>
                  <a:gd name="connsiteY3" fmla="*/ 420034 h 420034"/>
                  <a:gd name="connsiteX0" fmla="*/ 47295 w 1664248"/>
                  <a:gd name="connsiteY0" fmla="*/ 190664 h 432873"/>
                  <a:gd name="connsiteX1" fmla="*/ 0 w 1664248"/>
                  <a:gd name="connsiteY1" fmla="*/ 116356 h 432873"/>
                  <a:gd name="connsiteX2" fmla="*/ 1664248 w 1664248"/>
                  <a:gd name="connsiteY2" fmla="*/ 356751 h 432873"/>
                  <a:gd name="connsiteX3" fmla="*/ 1612704 w 1664248"/>
                  <a:gd name="connsiteY3" fmla="*/ 432873 h 432873"/>
                  <a:gd name="connsiteX0" fmla="*/ 47295 w 1664248"/>
                  <a:gd name="connsiteY0" fmla="*/ 167149 h 409358"/>
                  <a:gd name="connsiteX1" fmla="*/ 0 w 1664248"/>
                  <a:gd name="connsiteY1" fmla="*/ 92841 h 409358"/>
                  <a:gd name="connsiteX2" fmla="*/ 1664248 w 1664248"/>
                  <a:gd name="connsiteY2" fmla="*/ 333236 h 409358"/>
                  <a:gd name="connsiteX3" fmla="*/ 1612704 w 1664248"/>
                  <a:gd name="connsiteY3" fmla="*/ 409358 h 409358"/>
                  <a:gd name="connsiteX0" fmla="*/ 47295 w 1664248"/>
                  <a:gd name="connsiteY0" fmla="*/ 172595 h 414804"/>
                  <a:gd name="connsiteX1" fmla="*/ 0 w 1664248"/>
                  <a:gd name="connsiteY1" fmla="*/ 98287 h 414804"/>
                  <a:gd name="connsiteX2" fmla="*/ 1664248 w 1664248"/>
                  <a:gd name="connsiteY2" fmla="*/ 338682 h 414804"/>
                  <a:gd name="connsiteX3" fmla="*/ 1612704 w 1664248"/>
                  <a:gd name="connsiteY3" fmla="*/ 414804 h 414804"/>
                </a:gdLst>
                <a:ahLst/>
                <a:cxnLst>
                  <a:cxn ang="0">
                    <a:pos x="connsiteX0" y="connsiteY0"/>
                  </a:cxn>
                  <a:cxn ang="0">
                    <a:pos x="connsiteX1" y="connsiteY1"/>
                  </a:cxn>
                  <a:cxn ang="0">
                    <a:pos x="connsiteX2" y="connsiteY2"/>
                  </a:cxn>
                  <a:cxn ang="0">
                    <a:pos x="connsiteX3" y="connsiteY3"/>
                  </a:cxn>
                </a:cxnLst>
                <a:rect l="l" t="t" r="r" b="b"/>
                <a:pathLst>
                  <a:path w="1664248" h="414804">
                    <a:moveTo>
                      <a:pt x="47295" y="172595"/>
                    </a:moveTo>
                    <a:lnTo>
                      <a:pt x="0" y="98287"/>
                    </a:lnTo>
                    <a:cubicBezTo>
                      <a:pt x="1051284" y="-219855"/>
                      <a:pt x="1653982" y="335898"/>
                      <a:pt x="1664248" y="338682"/>
                    </a:cubicBezTo>
                    <a:lnTo>
                      <a:pt x="1612704" y="414804"/>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cxnSp>
            <p:nvCxnSpPr>
              <p:cNvPr id="51" name="Straight Connector 50">
                <a:extLst>
                  <a:ext uri="{FF2B5EF4-FFF2-40B4-BE49-F238E27FC236}">
                    <a16:creationId xmlns:a16="http://schemas.microsoft.com/office/drawing/2014/main" id="{4A5F3C7A-E189-4BE1-BFD0-AEBC7BEF793A}"/>
                  </a:ext>
                </a:extLst>
              </p:cNvPr>
              <p:cNvCxnSpPr>
                <a:cxnSpLocks/>
              </p:cNvCxnSpPr>
              <p:nvPr/>
            </p:nvCxnSpPr>
            <p:spPr bwMode="auto">
              <a:xfrm rot="11417015" flipV="1">
                <a:off x="3159403" y="5507293"/>
                <a:ext cx="19050" cy="80964"/>
              </a:xfrm>
              <a:prstGeom prst="line">
                <a:avLst/>
              </a:prstGeom>
              <a:noFill/>
              <a:ln w="28575" cap="flat" cmpd="sng" algn="ctr">
                <a:solidFill>
                  <a:schemeClr val="bg1"/>
                </a:solidFill>
                <a:prstDash val="solid"/>
                <a:round/>
                <a:headEnd type="none" w="med" len="med"/>
                <a:tailEnd type="none" w="med" len="med"/>
              </a:ln>
              <a:effectLst/>
            </p:spPr>
          </p:cxnSp>
          <p:sp>
            <p:nvSpPr>
              <p:cNvPr id="52" name="Freeform: Shape 51">
                <a:extLst>
                  <a:ext uri="{FF2B5EF4-FFF2-40B4-BE49-F238E27FC236}">
                    <a16:creationId xmlns:a16="http://schemas.microsoft.com/office/drawing/2014/main" id="{B12E3562-4D1B-456A-AA8C-DCA7E7C36706}"/>
                  </a:ext>
                </a:extLst>
              </p:cNvPr>
              <p:cNvSpPr/>
              <p:nvPr/>
            </p:nvSpPr>
            <p:spPr bwMode="auto">
              <a:xfrm rot="9248898">
                <a:off x="3587932" y="5108105"/>
                <a:ext cx="1324202" cy="390654"/>
              </a:xfrm>
              <a:custGeom>
                <a:avLst/>
                <a:gdLst>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584886"/>
                  <a:gd name="connsiteY0" fmla="*/ 107092 h 197708"/>
                  <a:gd name="connsiteX1" fmla="*/ 0 w 584886"/>
                  <a:gd name="connsiteY1" fmla="*/ 0 h 197708"/>
                  <a:gd name="connsiteX2" fmla="*/ 584886 w 584886"/>
                  <a:gd name="connsiteY2" fmla="*/ 107092 h 197708"/>
                  <a:gd name="connsiteX3" fmla="*/ 560173 w 584886"/>
                  <a:gd name="connsiteY3" fmla="*/ 197708 h 197708"/>
                  <a:gd name="connsiteX0" fmla="*/ 0 w 919611"/>
                  <a:gd name="connsiteY0" fmla="*/ 107092 h 418068"/>
                  <a:gd name="connsiteX1" fmla="*/ 0 w 919611"/>
                  <a:gd name="connsiteY1" fmla="*/ 0 h 418068"/>
                  <a:gd name="connsiteX2" fmla="*/ 584886 w 919611"/>
                  <a:gd name="connsiteY2" fmla="*/ 107092 h 418068"/>
                  <a:gd name="connsiteX3" fmla="*/ 919611 w 919611"/>
                  <a:gd name="connsiteY3" fmla="*/ 418068 h 418068"/>
                  <a:gd name="connsiteX0" fmla="*/ 0 w 971155"/>
                  <a:gd name="connsiteY0" fmla="*/ 107092 h 418068"/>
                  <a:gd name="connsiteX1" fmla="*/ 0 w 971155"/>
                  <a:gd name="connsiteY1" fmla="*/ 0 h 418068"/>
                  <a:gd name="connsiteX2" fmla="*/ 971155 w 971155"/>
                  <a:gd name="connsiteY2" fmla="*/ 341946 h 418068"/>
                  <a:gd name="connsiteX3" fmla="*/ 919611 w 971155"/>
                  <a:gd name="connsiteY3" fmla="*/ 418068 h 418068"/>
                  <a:gd name="connsiteX0" fmla="*/ 0 w 1616953"/>
                  <a:gd name="connsiteY0" fmla="*/ 175859 h 418068"/>
                  <a:gd name="connsiteX1" fmla="*/ 645798 w 1616953"/>
                  <a:gd name="connsiteY1" fmla="*/ 0 h 418068"/>
                  <a:gd name="connsiteX2" fmla="*/ 1616953 w 1616953"/>
                  <a:gd name="connsiteY2" fmla="*/ 341946 h 418068"/>
                  <a:gd name="connsiteX3" fmla="*/ 1565409 w 1616953"/>
                  <a:gd name="connsiteY3" fmla="*/ 418068 h 418068"/>
                  <a:gd name="connsiteX0" fmla="*/ 49430 w 1666383"/>
                  <a:gd name="connsiteY0" fmla="*/ 59401 h 301610"/>
                  <a:gd name="connsiteX1" fmla="*/ 0 w 1666383"/>
                  <a:gd name="connsiteY1" fmla="*/ 0 h 301610"/>
                  <a:gd name="connsiteX2" fmla="*/ 1666383 w 1666383"/>
                  <a:gd name="connsiteY2" fmla="*/ 225488 h 301610"/>
                  <a:gd name="connsiteX3" fmla="*/ 1614839 w 1666383"/>
                  <a:gd name="connsiteY3" fmla="*/ 301610 h 301610"/>
                  <a:gd name="connsiteX0" fmla="*/ 49430 w 1666383"/>
                  <a:gd name="connsiteY0" fmla="*/ 151379 h 393588"/>
                  <a:gd name="connsiteX1" fmla="*/ 0 w 1666383"/>
                  <a:gd name="connsiteY1" fmla="*/ 91978 h 393588"/>
                  <a:gd name="connsiteX2" fmla="*/ 1666383 w 1666383"/>
                  <a:gd name="connsiteY2" fmla="*/ 317466 h 393588"/>
                  <a:gd name="connsiteX3" fmla="*/ 1614839 w 1666383"/>
                  <a:gd name="connsiteY3" fmla="*/ 393588 h 393588"/>
                  <a:gd name="connsiteX0" fmla="*/ 49430 w 1666383"/>
                  <a:gd name="connsiteY0" fmla="*/ 144622 h 386831"/>
                  <a:gd name="connsiteX1" fmla="*/ 0 w 1666383"/>
                  <a:gd name="connsiteY1" fmla="*/ 85221 h 386831"/>
                  <a:gd name="connsiteX2" fmla="*/ 1666383 w 1666383"/>
                  <a:gd name="connsiteY2" fmla="*/ 310709 h 386831"/>
                  <a:gd name="connsiteX3" fmla="*/ 1614839 w 1666383"/>
                  <a:gd name="connsiteY3" fmla="*/ 386831 h 386831"/>
                  <a:gd name="connsiteX0" fmla="*/ 49430 w 1666383"/>
                  <a:gd name="connsiteY0" fmla="*/ 177825 h 420034"/>
                  <a:gd name="connsiteX1" fmla="*/ 0 w 1666383"/>
                  <a:gd name="connsiteY1" fmla="*/ 118424 h 420034"/>
                  <a:gd name="connsiteX2" fmla="*/ 1666383 w 1666383"/>
                  <a:gd name="connsiteY2" fmla="*/ 343912 h 420034"/>
                  <a:gd name="connsiteX3" fmla="*/ 1614839 w 1666383"/>
                  <a:gd name="connsiteY3" fmla="*/ 420034 h 420034"/>
                  <a:gd name="connsiteX0" fmla="*/ 47295 w 1664248"/>
                  <a:gd name="connsiteY0" fmla="*/ 190664 h 432873"/>
                  <a:gd name="connsiteX1" fmla="*/ 0 w 1664248"/>
                  <a:gd name="connsiteY1" fmla="*/ 116356 h 432873"/>
                  <a:gd name="connsiteX2" fmla="*/ 1664248 w 1664248"/>
                  <a:gd name="connsiteY2" fmla="*/ 356751 h 432873"/>
                  <a:gd name="connsiteX3" fmla="*/ 1612704 w 1664248"/>
                  <a:gd name="connsiteY3" fmla="*/ 432873 h 432873"/>
                  <a:gd name="connsiteX0" fmla="*/ 47295 w 1664248"/>
                  <a:gd name="connsiteY0" fmla="*/ 167149 h 409358"/>
                  <a:gd name="connsiteX1" fmla="*/ 0 w 1664248"/>
                  <a:gd name="connsiteY1" fmla="*/ 92841 h 409358"/>
                  <a:gd name="connsiteX2" fmla="*/ 1664248 w 1664248"/>
                  <a:gd name="connsiteY2" fmla="*/ 333236 h 409358"/>
                  <a:gd name="connsiteX3" fmla="*/ 1612704 w 1664248"/>
                  <a:gd name="connsiteY3" fmla="*/ 409358 h 409358"/>
                  <a:gd name="connsiteX0" fmla="*/ 47295 w 1664248"/>
                  <a:gd name="connsiteY0" fmla="*/ 172595 h 414804"/>
                  <a:gd name="connsiteX1" fmla="*/ 0 w 1664248"/>
                  <a:gd name="connsiteY1" fmla="*/ 98287 h 414804"/>
                  <a:gd name="connsiteX2" fmla="*/ 1664248 w 1664248"/>
                  <a:gd name="connsiteY2" fmla="*/ 338682 h 414804"/>
                  <a:gd name="connsiteX3" fmla="*/ 1612704 w 1664248"/>
                  <a:gd name="connsiteY3" fmla="*/ 414804 h 414804"/>
                  <a:gd name="connsiteX0" fmla="*/ 59018 w 1675971"/>
                  <a:gd name="connsiteY0" fmla="*/ 223230 h 465439"/>
                  <a:gd name="connsiteX1" fmla="*/ 1 w 1675971"/>
                  <a:gd name="connsiteY1" fmla="*/ 91527 h 465439"/>
                  <a:gd name="connsiteX2" fmla="*/ 1675971 w 1675971"/>
                  <a:gd name="connsiteY2" fmla="*/ 389317 h 465439"/>
                  <a:gd name="connsiteX3" fmla="*/ 1624427 w 1675971"/>
                  <a:gd name="connsiteY3" fmla="*/ 465439 h 465439"/>
                  <a:gd name="connsiteX0" fmla="*/ 44994 w 1675970"/>
                  <a:gd name="connsiteY0" fmla="*/ 191418 h 465439"/>
                  <a:gd name="connsiteX1" fmla="*/ 0 w 1675970"/>
                  <a:gd name="connsiteY1" fmla="*/ 91527 h 465439"/>
                  <a:gd name="connsiteX2" fmla="*/ 1675970 w 1675970"/>
                  <a:gd name="connsiteY2" fmla="*/ 389317 h 465439"/>
                  <a:gd name="connsiteX3" fmla="*/ 1624426 w 1675970"/>
                  <a:gd name="connsiteY3" fmla="*/ 465439 h 465439"/>
                  <a:gd name="connsiteX0" fmla="*/ 44994 w 1681073"/>
                  <a:gd name="connsiteY0" fmla="*/ 193577 h 467598"/>
                  <a:gd name="connsiteX1" fmla="*/ 0 w 1681073"/>
                  <a:gd name="connsiteY1" fmla="*/ 93686 h 467598"/>
                  <a:gd name="connsiteX2" fmla="*/ 1681074 w 1681073"/>
                  <a:gd name="connsiteY2" fmla="*/ 372256 h 467598"/>
                  <a:gd name="connsiteX3" fmla="*/ 1624426 w 1681073"/>
                  <a:gd name="connsiteY3" fmla="*/ 467598 h 467598"/>
                  <a:gd name="connsiteX0" fmla="*/ 44994 w 1681074"/>
                  <a:gd name="connsiteY0" fmla="*/ 193577 h 454873"/>
                  <a:gd name="connsiteX1" fmla="*/ 0 w 1681074"/>
                  <a:gd name="connsiteY1" fmla="*/ 93686 h 454873"/>
                  <a:gd name="connsiteX2" fmla="*/ 1681074 w 1681074"/>
                  <a:gd name="connsiteY2" fmla="*/ 372256 h 454873"/>
                  <a:gd name="connsiteX3" fmla="*/ 1618817 w 1681074"/>
                  <a:gd name="connsiteY3" fmla="*/ 454873 h 454873"/>
                  <a:gd name="connsiteX0" fmla="*/ 44994 w 1681074"/>
                  <a:gd name="connsiteY0" fmla="*/ 99891 h 361187"/>
                  <a:gd name="connsiteX1" fmla="*/ 0 w 1681074"/>
                  <a:gd name="connsiteY1" fmla="*/ 0 h 361187"/>
                  <a:gd name="connsiteX2" fmla="*/ 1681074 w 1681074"/>
                  <a:gd name="connsiteY2" fmla="*/ 278570 h 361187"/>
                  <a:gd name="connsiteX3" fmla="*/ 1618817 w 1681074"/>
                  <a:gd name="connsiteY3" fmla="*/ 361187 h 361187"/>
                  <a:gd name="connsiteX0" fmla="*/ 44994 w 1681074"/>
                  <a:gd name="connsiteY0" fmla="*/ 99891 h 361187"/>
                  <a:gd name="connsiteX1" fmla="*/ 0 w 1681074"/>
                  <a:gd name="connsiteY1" fmla="*/ 0 h 361187"/>
                  <a:gd name="connsiteX2" fmla="*/ 1681074 w 1681074"/>
                  <a:gd name="connsiteY2" fmla="*/ 278570 h 361187"/>
                  <a:gd name="connsiteX3" fmla="*/ 1618817 w 1681074"/>
                  <a:gd name="connsiteY3" fmla="*/ 361187 h 361187"/>
                  <a:gd name="connsiteX0" fmla="*/ 44994 w 1681074"/>
                  <a:gd name="connsiteY0" fmla="*/ 127824 h 389120"/>
                  <a:gd name="connsiteX1" fmla="*/ 0 w 1681074"/>
                  <a:gd name="connsiteY1" fmla="*/ 27933 h 389120"/>
                  <a:gd name="connsiteX2" fmla="*/ 1681074 w 1681074"/>
                  <a:gd name="connsiteY2" fmla="*/ 306503 h 389120"/>
                  <a:gd name="connsiteX3" fmla="*/ 1618817 w 1681074"/>
                  <a:gd name="connsiteY3" fmla="*/ 389120 h 389120"/>
                  <a:gd name="connsiteX0" fmla="*/ 44994 w 1681074"/>
                  <a:gd name="connsiteY0" fmla="*/ 129358 h 390654"/>
                  <a:gd name="connsiteX1" fmla="*/ 0 w 1681074"/>
                  <a:gd name="connsiteY1" fmla="*/ 29467 h 390654"/>
                  <a:gd name="connsiteX2" fmla="*/ 1681074 w 1681074"/>
                  <a:gd name="connsiteY2" fmla="*/ 308037 h 390654"/>
                  <a:gd name="connsiteX3" fmla="*/ 1618817 w 1681074"/>
                  <a:gd name="connsiteY3" fmla="*/ 390654 h 390654"/>
                </a:gdLst>
                <a:ahLst/>
                <a:cxnLst>
                  <a:cxn ang="0">
                    <a:pos x="connsiteX0" y="connsiteY0"/>
                  </a:cxn>
                  <a:cxn ang="0">
                    <a:pos x="connsiteX1" y="connsiteY1"/>
                  </a:cxn>
                  <a:cxn ang="0">
                    <a:pos x="connsiteX2" y="connsiteY2"/>
                  </a:cxn>
                  <a:cxn ang="0">
                    <a:pos x="connsiteX3" y="connsiteY3"/>
                  </a:cxn>
                </a:cxnLst>
                <a:rect l="l" t="t" r="r" b="b"/>
                <a:pathLst>
                  <a:path w="1681074" h="390654">
                    <a:moveTo>
                      <a:pt x="44994" y="129358"/>
                    </a:moveTo>
                    <a:lnTo>
                      <a:pt x="0" y="29467"/>
                    </a:lnTo>
                    <a:cubicBezTo>
                      <a:pt x="886870" y="-91750"/>
                      <a:pt x="1450256" y="192778"/>
                      <a:pt x="1681074" y="308037"/>
                    </a:cubicBezTo>
                    <a:lnTo>
                      <a:pt x="1618817" y="390654"/>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algn="ctr"/>
                <a:endParaRPr lang="en-US" dirty="0">
                  <a:latin typeface="Calibri" panose="020F0502020204030204" pitchFamily="34" charset="0"/>
                  <a:cs typeface="Calibri" panose="020F0502020204030204" pitchFamily="34" charset="0"/>
                </a:endParaRPr>
              </a:p>
            </p:txBody>
          </p:sp>
          <p:cxnSp>
            <p:nvCxnSpPr>
              <p:cNvPr id="53" name="Straight Connector 52">
                <a:extLst>
                  <a:ext uri="{FF2B5EF4-FFF2-40B4-BE49-F238E27FC236}">
                    <a16:creationId xmlns:a16="http://schemas.microsoft.com/office/drawing/2014/main" id="{6F892D4B-C08F-4749-BBF6-BFFD02F01DA9}"/>
                  </a:ext>
                </a:extLst>
              </p:cNvPr>
              <p:cNvCxnSpPr/>
              <p:nvPr/>
            </p:nvCxnSpPr>
            <p:spPr bwMode="auto">
              <a:xfrm>
                <a:off x="4495800" y="5386388"/>
                <a:ext cx="38100" cy="80962"/>
              </a:xfrm>
              <a:prstGeom prst="line">
                <a:avLst/>
              </a:prstGeom>
              <a:noFill/>
              <a:ln w="28575" cap="flat" cmpd="sng" algn="ctr">
                <a:solidFill>
                  <a:schemeClr val="bg1"/>
                </a:solidFill>
                <a:prstDash val="solid"/>
                <a:round/>
                <a:headEnd type="none" w="med" len="med"/>
                <a:tailEnd type="none" w="med" len="med"/>
              </a:ln>
              <a:effectLst/>
            </p:spPr>
          </p:cxnSp>
        </p:grpSp>
        <p:grpSp>
          <p:nvGrpSpPr>
            <p:cNvPr id="59" name="Group 265">
              <a:extLst>
                <a:ext uri="{FF2B5EF4-FFF2-40B4-BE49-F238E27FC236}">
                  <a16:creationId xmlns:a16="http://schemas.microsoft.com/office/drawing/2014/main" id="{AD9E5407-E4FA-4B1B-A2F7-2421A1251679}"/>
                </a:ext>
              </a:extLst>
            </p:cNvPr>
            <p:cNvGrpSpPr>
              <a:grpSpLocks/>
            </p:cNvGrpSpPr>
            <p:nvPr/>
          </p:nvGrpSpPr>
          <p:grpSpPr bwMode="auto">
            <a:xfrm>
              <a:off x="5813272" y="3974273"/>
              <a:ext cx="396771" cy="577599"/>
              <a:chOff x="1129" y="2352"/>
              <a:chExt cx="531" cy="528"/>
            </a:xfrm>
          </p:grpSpPr>
          <p:sp>
            <p:nvSpPr>
              <p:cNvPr id="60" name="Line 266">
                <a:extLst>
                  <a:ext uri="{FF2B5EF4-FFF2-40B4-BE49-F238E27FC236}">
                    <a16:creationId xmlns:a16="http://schemas.microsoft.com/office/drawing/2014/main" id="{6F361924-BB79-44B0-A1D3-E9440546BA98}"/>
                  </a:ext>
                </a:extLst>
              </p:cNvPr>
              <p:cNvSpPr>
                <a:spLocks noChangeShapeType="1"/>
              </p:cNvSpPr>
              <p:nvPr/>
            </p:nvSpPr>
            <p:spPr bwMode="auto">
              <a:xfrm>
                <a:off x="1129" y="2360"/>
                <a:ext cx="531" cy="0"/>
              </a:xfrm>
              <a:prstGeom prst="line">
                <a:avLst/>
              </a:prstGeom>
              <a:noFill/>
              <a:ln w="38100">
                <a:solidFill>
                  <a:schemeClr val="accent3"/>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61" name="Line 267">
                <a:extLst>
                  <a:ext uri="{FF2B5EF4-FFF2-40B4-BE49-F238E27FC236}">
                    <a16:creationId xmlns:a16="http://schemas.microsoft.com/office/drawing/2014/main" id="{2A3FF5D9-CF8E-4B6E-B2BA-D1107295D2DF}"/>
                  </a:ext>
                </a:extLst>
              </p:cNvPr>
              <p:cNvSpPr>
                <a:spLocks noChangeShapeType="1"/>
              </p:cNvSpPr>
              <p:nvPr/>
            </p:nvSpPr>
            <p:spPr bwMode="auto">
              <a:xfrm>
                <a:off x="1368" y="2352"/>
                <a:ext cx="0" cy="528"/>
              </a:xfrm>
              <a:prstGeom prst="line">
                <a:avLst/>
              </a:prstGeom>
              <a:noFill/>
              <a:ln w="38100">
                <a:solidFill>
                  <a:schemeClr val="accent3"/>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62" name="Text Box 268">
              <a:extLst>
                <a:ext uri="{FF2B5EF4-FFF2-40B4-BE49-F238E27FC236}">
                  <a16:creationId xmlns:a16="http://schemas.microsoft.com/office/drawing/2014/main" id="{9841BDB8-AFE3-4AA5-AB14-C38C0B5764A1}"/>
                </a:ext>
              </a:extLst>
            </p:cNvPr>
            <p:cNvSpPr txBox="1">
              <a:spLocks noChangeArrowheads="1"/>
            </p:cNvSpPr>
            <p:nvPr/>
          </p:nvSpPr>
          <p:spPr bwMode="auto">
            <a:xfrm>
              <a:off x="5269701" y="4564211"/>
              <a:ext cx="148309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None/>
                <a:defRPr/>
              </a:pPr>
              <a:r>
                <a:rPr lang="en-US" altLang="en-US" sz="2000" b="1" dirty="0">
                  <a:solidFill>
                    <a:schemeClr val="accent3"/>
                  </a:solidFill>
                  <a:latin typeface="Calibri" panose="020F0502020204030204" pitchFamily="34" charset="0"/>
                  <a:cs typeface="Calibri" panose="020F0502020204030204" pitchFamily="34" charset="0"/>
                </a:rPr>
                <a:t>Abemaciclib</a:t>
              </a:r>
              <a:endParaRPr lang="en-US" altLang="en-US" sz="2000" b="1" dirty="0">
                <a:solidFill>
                  <a:schemeClr val="tx1"/>
                </a:solidFill>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Palbociclib</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2000" b="1" dirty="0">
                  <a:solidFill>
                    <a:schemeClr val="accent3"/>
                  </a:solidFill>
                  <a:latin typeface="Calibri" panose="020F0502020204030204" pitchFamily="34" charset="0"/>
                  <a:cs typeface="Calibri" panose="020F0502020204030204" pitchFamily="34" charset="0"/>
                </a:rPr>
                <a:t>Ribociclib</a:t>
              </a:r>
            </a:p>
          </p:txBody>
        </p:sp>
        <p:sp>
          <p:nvSpPr>
            <p:cNvPr id="65" name="TextBox 64">
              <a:extLst>
                <a:ext uri="{FF2B5EF4-FFF2-40B4-BE49-F238E27FC236}">
                  <a16:creationId xmlns:a16="http://schemas.microsoft.com/office/drawing/2014/main" id="{FAB75CA3-C9B6-48A7-8100-F1AA8877DB50}"/>
                </a:ext>
              </a:extLst>
            </p:cNvPr>
            <p:cNvSpPr txBox="1"/>
            <p:nvPr/>
          </p:nvSpPr>
          <p:spPr>
            <a:xfrm>
              <a:off x="2825073" y="3782155"/>
              <a:ext cx="897924" cy="338554"/>
            </a:xfrm>
            <a:prstGeom prst="rect">
              <a:avLst/>
            </a:prstGeom>
            <a:solidFill>
              <a:schemeClr val="accent5"/>
            </a:solidFill>
          </p:spPr>
          <p:txBody>
            <a:bodyPr wrap="square" rtlCol="0">
              <a:spAutoFit/>
            </a:bodyPr>
            <a:lstStyle/>
            <a:p>
              <a:pPr algn="ctr">
                <a:buNone/>
              </a:pPr>
              <a:r>
                <a:rPr lang="en-US" sz="1600" b="1" dirty="0">
                  <a:latin typeface="Calibri" panose="020F0502020204030204" pitchFamily="34" charset="0"/>
                  <a:cs typeface="Calibri" panose="020F0502020204030204" pitchFamily="34" charset="0"/>
                </a:rPr>
                <a:t>R point</a:t>
              </a:r>
            </a:p>
          </p:txBody>
        </p:sp>
        <p:sp>
          <p:nvSpPr>
            <p:cNvPr id="66" name="Arrow: Right 65">
              <a:extLst>
                <a:ext uri="{FF2B5EF4-FFF2-40B4-BE49-F238E27FC236}">
                  <a16:creationId xmlns:a16="http://schemas.microsoft.com/office/drawing/2014/main" id="{870BA354-A9F4-47E3-96F4-9D093875FFF9}"/>
                </a:ext>
              </a:extLst>
            </p:cNvPr>
            <p:cNvSpPr/>
            <p:nvPr/>
          </p:nvSpPr>
          <p:spPr bwMode="auto">
            <a:xfrm rot="3875036">
              <a:off x="3344057" y="3925424"/>
              <a:ext cx="304800" cy="611386"/>
            </a:xfrm>
            <a:prstGeom prst="rightArrow">
              <a:avLst/>
            </a:prstGeom>
            <a:solidFill>
              <a:schemeClr val="accent5"/>
            </a:solidFill>
            <a:ln>
              <a:noFill/>
            </a:ln>
          </p:spPr>
          <p:txBody>
            <a:bodyPr wrap="square" rtlCol="0" anchor="ctr">
              <a:spAutoFit/>
            </a:bodyPr>
            <a:lstStyle/>
            <a:p>
              <a:pPr algn="ctr" eaLnBrk="1" hangingPunct="1">
                <a:lnSpc>
                  <a:spcPct val="100000"/>
                </a:lnSpc>
                <a:spcBef>
                  <a:spcPct val="0"/>
                </a:spcBef>
                <a:spcAft>
                  <a:spcPct val="0"/>
                </a:spcAft>
                <a:buClrTx/>
                <a:buFontTx/>
                <a:buNone/>
              </a:pPr>
              <a:endParaRPr lang="en-US" sz="1400" b="0" dirty="0">
                <a:solidFill>
                  <a:schemeClr val="bg2"/>
                </a:solidFill>
                <a:latin typeface="Calibri" panose="020F0502020204030204" pitchFamily="34" charset="0"/>
                <a:cs typeface="Calibri" panose="020F0502020204030204" pitchFamily="34" charset="0"/>
              </a:endParaRPr>
            </a:p>
          </p:txBody>
        </p:sp>
        <p:sp>
          <p:nvSpPr>
            <p:cNvPr id="103" name="Rectangle 102">
              <a:extLst>
                <a:ext uri="{FF2B5EF4-FFF2-40B4-BE49-F238E27FC236}">
                  <a16:creationId xmlns:a16="http://schemas.microsoft.com/office/drawing/2014/main" id="{CD5170E0-5DD4-43F4-A3CF-83672BE0C30D}"/>
                </a:ext>
              </a:extLst>
            </p:cNvPr>
            <p:cNvSpPr/>
            <p:nvPr/>
          </p:nvSpPr>
          <p:spPr bwMode="auto">
            <a:xfrm>
              <a:off x="4525847" y="1789574"/>
              <a:ext cx="3021474" cy="1377553"/>
            </a:xfrm>
            <a:prstGeom prst="rect">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98" name="TextBox 97">
              <a:extLst>
                <a:ext uri="{FF2B5EF4-FFF2-40B4-BE49-F238E27FC236}">
                  <a16:creationId xmlns:a16="http://schemas.microsoft.com/office/drawing/2014/main" id="{571754D2-A87C-4036-B265-E0A8E630D81D}"/>
                </a:ext>
              </a:extLst>
            </p:cNvPr>
            <p:cNvSpPr txBox="1"/>
            <p:nvPr/>
          </p:nvSpPr>
          <p:spPr>
            <a:xfrm>
              <a:off x="4702206" y="1939717"/>
              <a:ext cx="1015406" cy="369332"/>
            </a:xfrm>
            <a:prstGeom prst="rect">
              <a:avLst/>
            </a:prstGeom>
            <a:noFill/>
          </p:spPr>
          <p:txBody>
            <a:bodyPr wrap="none" rtlCol="0">
              <a:spAutoFit/>
            </a:bodyPr>
            <a:lstStyle/>
            <a:p>
              <a:pPr>
                <a:buNone/>
              </a:pPr>
              <a:r>
                <a:rPr lang="en-US" b="1" dirty="0">
                  <a:solidFill>
                    <a:schemeClr val="bg1"/>
                  </a:solidFill>
                  <a:latin typeface="Calibri" panose="020F0502020204030204" pitchFamily="34" charset="0"/>
                  <a:cs typeface="Calibri" panose="020F0502020204030204" pitchFamily="34" charset="0"/>
                </a:rPr>
                <a:t>Estradiol</a:t>
              </a:r>
            </a:p>
          </p:txBody>
        </p:sp>
        <p:cxnSp>
          <p:nvCxnSpPr>
            <p:cNvPr id="99" name="Straight Arrow Connector 98">
              <a:extLst>
                <a:ext uri="{FF2B5EF4-FFF2-40B4-BE49-F238E27FC236}">
                  <a16:creationId xmlns:a16="http://schemas.microsoft.com/office/drawing/2014/main" id="{DE608569-AB8A-4E59-998C-CB96DA57331F}"/>
                </a:ext>
              </a:extLst>
            </p:cNvPr>
            <p:cNvCxnSpPr>
              <a:cxnSpLocks/>
            </p:cNvCxnSpPr>
            <p:nvPr/>
          </p:nvCxnSpPr>
          <p:spPr bwMode="auto">
            <a:xfrm>
              <a:off x="5247234" y="2913222"/>
              <a:ext cx="0" cy="289241"/>
            </a:xfrm>
            <a:prstGeom prst="straightConnector1">
              <a:avLst/>
            </a:prstGeom>
            <a:noFill/>
            <a:ln w="28575" cap="flat" cmpd="sng" algn="ctr">
              <a:solidFill>
                <a:schemeClr val="bg1"/>
              </a:solidFill>
              <a:prstDash val="solid"/>
              <a:round/>
              <a:headEnd type="none" w="med" len="med"/>
              <a:tailEnd type="triangle"/>
            </a:ln>
            <a:effectLst/>
          </p:spPr>
        </p:cxnSp>
        <p:cxnSp>
          <p:nvCxnSpPr>
            <p:cNvPr id="101" name="Straight Arrow Connector 100">
              <a:extLst>
                <a:ext uri="{FF2B5EF4-FFF2-40B4-BE49-F238E27FC236}">
                  <a16:creationId xmlns:a16="http://schemas.microsoft.com/office/drawing/2014/main" id="{896A5630-F943-4C5C-9735-77451C9F3078}"/>
                </a:ext>
              </a:extLst>
            </p:cNvPr>
            <p:cNvCxnSpPr>
              <a:cxnSpLocks/>
            </p:cNvCxnSpPr>
            <p:nvPr/>
          </p:nvCxnSpPr>
          <p:spPr bwMode="auto">
            <a:xfrm>
              <a:off x="5228184" y="2266927"/>
              <a:ext cx="0" cy="289241"/>
            </a:xfrm>
            <a:prstGeom prst="straightConnector1">
              <a:avLst/>
            </a:prstGeom>
            <a:noFill/>
            <a:ln w="28575" cap="flat" cmpd="sng" algn="ctr">
              <a:solidFill>
                <a:schemeClr val="bg1"/>
              </a:solidFill>
              <a:prstDash val="solid"/>
              <a:round/>
              <a:headEnd type="none" w="med" len="med"/>
              <a:tailEnd type="triangle"/>
            </a:ln>
            <a:effectLst/>
          </p:spPr>
        </p:cxnSp>
        <p:sp>
          <p:nvSpPr>
            <p:cNvPr id="102" name="TextBox 101">
              <a:extLst>
                <a:ext uri="{FF2B5EF4-FFF2-40B4-BE49-F238E27FC236}">
                  <a16:creationId xmlns:a16="http://schemas.microsoft.com/office/drawing/2014/main" id="{8B7ED2A7-03FD-4179-BAE0-F9E8FCD0669B}"/>
                </a:ext>
              </a:extLst>
            </p:cNvPr>
            <p:cNvSpPr txBox="1"/>
            <p:nvPr/>
          </p:nvSpPr>
          <p:spPr>
            <a:xfrm>
              <a:off x="4995007" y="2567268"/>
              <a:ext cx="426720" cy="369332"/>
            </a:xfrm>
            <a:prstGeom prst="rect">
              <a:avLst/>
            </a:prstGeom>
            <a:noFill/>
          </p:spPr>
          <p:txBody>
            <a:bodyPr wrap="none" rtlCol="0">
              <a:spAutoFit/>
            </a:bodyPr>
            <a:lstStyle/>
            <a:p>
              <a:pPr>
                <a:buNone/>
              </a:pPr>
              <a:r>
                <a:rPr lang="en-US" b="1" dirty="0">
                  <a:solidFill>
                    <a:schemeClr val="bg1"/>
                  </a:solidFill>
                  <a:latin typeface="Calibri" panose="020F0502020204030204" pitchFamily="34" charset="0"/>
                  <a:cs typeface="Calibri" panose="020F0502020204030204" pitchFamily="34" charset="0"/>
                </a:rPr>
                <a:t>ER</a:t>
              </a:r>
            </a:p>
          </p:txBody>
        </p:sp>
        <p:grpSp>
          <p:nvGrpSpPr>
            <p:cNvPr id="104" name="Group 265">
              <a:extLst>
                <a:ext uri="{FF2B5EF4-FFF2-40B4-BE49-F238E27FC236}">
                  <a16:creationId xmlns:a16="http://schemas.microsoft.com/office/drawing/2014/main" id="{A1C48B67-4D9B-406B-8362-5388CB966290}"/>
                </a:ext>
              </a:extLst>
            </p:cNvPr>
            <p:cNvGrpSpPr>
              <a:grpSpLocks/>
            </p:cNvGrpSpPr>
            <p:nvPr/>
          </p:nvGrpSpPr>
          <p:grpSpPr bwMode="auto">
            <a:xfrm rot="16200000">
              <a:off x="5919080" y="1842872"/>
              <a:ext cx="396771" cy="577599"/>
              <a:chOff x="1129" y="2352"/>
              <a:chExt cx="531" cy="528"/>
            </a:xfrm>
          </p:grpSpPr>
          <p:sp>
            <p:nvSpPr>
              <p:cNvPr id="105" name="Line 266">
                <a:extLst>
                  <a:ext uri="{FF2B5EF4-FFF2-40B4-BE49-F238E27FC236}">
                    <a16:creationId xmlns:a16="http://schemas.microsoft.com/office/drawing/2014/main" id="{136DEFE5-B8E0-4C36-8CED-96A683CD2349}"/>
                  </a:ext>
                </a:extLst>
              </p:cNvPr>
              <p:cNvSpPr>
                <a:spLocks noChangeShapeType="1"/>
              </p:cNvSpPr>
              <p:nvPr/>
            </p:nvSpPr>
            <p:spPr bwMode="auto">
              <a:xfrm>
                <a:off x="1129" y="2360"/>
                <a:ext cx="531" cy="0"/>
              </a:xfrm>
              <a:prstGeom prst="line">
                <a:avLst/>
              </a:prstGeom>
              <a:noFill/>
              <a:ln w="38100">
                <a:solidFill>
                  <a:schemeClr val="accent3"/>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06" name="Line 267">
                <a:extLst>
                  <a:ext uri="{FF2B5EF4-FFF2-40B4-BE49-F238E27FC236}">
                    <a16:creationId xmlns:a16="http://schemas.microsoft.com/office/drawing/2014/main" id="{CFE7EF41-A1A0-4639-86F7-B7BBEBB3A493}"/>
                  </a:ext>
                </a:extLst>
              </p:cNvPr>
              <p:cNvSpPr>
                <a:spLocks noChangeShapeType="1"/>
              </p:cNvSpPr>
              <p:nvPr/>
            </p:nvSpPr>
            <p:spPr bwMode="auto">
              <a:xfrm>
                <a:off x="1368" y="2352"/>
                <a:ext cx="0" cy="528"/>
              </a:xfrm>
              <a:prstGeom prst="line">
                <a:avLst/>
              </a:prstGeom>
              <a:noFill/>
              <a:ln w="38100">
                <a:solidFill>
                  <a:schemeClr val="accent3"/>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grpSp>
          <p:nvGrpSpPr>
            <p:cNvPr id="108" name="Group 265">
              <a:extLst>
                <a:ext uri="{FF2B5EF4-FFF2-40B4-BE49-F238E27FC236}">
                  <a16:creationId xmlns:a16="http://schemas.microsoft.com/office/drawing/2014/main" id="{252D1D70-4DEE-44D4-B884-5C5BD91AA812}"/>
                </a:ext>
              </a:extLst>
            </p:cNvPr>
            <p:cNvGrpSpPr>
              <a:grpSpLocks/>
            </p:cNvGrpSpPr>
            <p:nvPr/>
          </p:nvGrpSpPr>
          <p:grpSpPr bwMode="auto">
            <a:xfrm rot="16200000">
              <a:off x="5614886" y="2449415"/>
              <a:ext cx="396771" cy="577599"/>
              <a:chOff x="1129" y="2352"/>
              <a:chExt cx="531" cy="528"/>
            </a:xfrm>
          </p:grpSpPr>
          <p:sp>
            <p:nvSpPr>
              <p:cNvPr id="109" name="Line 266">
                <a:extLst>
                  <a:ext uri="{FF2B5EF4-FFF2-40B4-BE49-F238E27FC236}">
                    <a16:creationId xmlns:a16="http://schemas.microsoft.com/office/drawing/2014/main" id="{AEB9A340-7BD2-41CE-9EE7-97AE25911C43}"/>
                  </a:ext>
                </a:extLst>
              </p:cNvPr>
              <p:cNvSpPr>
                <a:spLocks noChangeShapeType="1"/>
              </p:cNvSpPr>
              <p:nvPr/>
            </p:nvSpPr>
            <p:spPr bwMode="auto">
              <a:xfrm>
                <a:off x="1129" y="2360"/>
                <a:ext cx="531" cy="0"/>
              </a:xfrm>
              <a:prstGeom prst="line">
                <a:avLst/>
              </a:prstGeom>
              <a:noFill/>
              <a:ln w="38100">
                <a:solidFill>
                  <a:schemeClr val="accent3"/>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10" name="Line 267">
                <a:extLst>
                  <a:ext uri="{FF2B5EF4-FFF2-40B4-BE49-F238E27FC236}">
                    <a16:creationId xmlns:a16="http://schemas.microsoft.com/office/drawing/2014/main" id="{02C828CE-ABB9-44CD-9845-EE46A4C48D40}"/>
                  </a:ext>
                </a:extLst>
              </p:cNvPr>
              <p:cNvSpPr>
                <a:spLocks noChangeShapeType="1"/>
              </p:cNvSpPr>
              <p:nvPr/>
            </p:nvSpPr>
            <p:spPr bwMode="auto">
              <a:xfrm>
                <a:off x="1368" y="2352"/>
                <a:ext cx="0" cy="528"/>
              </a:xfrm>
              <a:prstGeom prst="line">
                <a:avLst/>
              </a:prstGeom>
              <a:noFill/>
              <a:ln w="38100">
                <a:solidFill>
                  <a:schemeClr val="accent3"/>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111" name="Text Box 268">
              <a:extLst>
                <a:ext uri="{FF2B5EF4-FFF2-40B4-BE49-F238E27FC236}">
                  <a16:creationId xmlns:a16="http://schemas.microsoft.com/office/drawing/2014/main" id="{71BAC57A-F9F7-4712-AC31-CA3AD9B380E9}"/>
                </a:ext>
              </a:extLst>
            </p:cNvPr>
            <p:cNvSpPr txBox="1">
              <a:spLocks noChangeArrowheads="1"/>
            </p:cNvSpPr>
            <p:nvPr/>
          </p:nvSpPr>
          <p:spPr bwMode="auto">
            <a:xfrm>
              <a:off x="6390185" y="1923742"/>
              <a:ext cx="4090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AI</a:t>
              </a:r>
              <a:endParaRPr lang="en-US" altLang="en-US" sz="2000" b="1" dirty="0">
                <a:solidFill>
                  <a:schemeClr val="tx1"/>
                </a:solidFill>
                <a:latin typeface="Calibri" panose="020F0502020204030204" pitchFamily="34" charset="0"/>
                <a:cs typeface="Calibri" panose="020F0502020204030204" pitchFamily="34" charset="0"/>
              </a:endParaRPr>
            </a:p>
          </p:txBody>
        </p:sp>
        <p:sp>
          <p:nvSpPr>
            <p:cNvPr id="112" name="Text Box 268">
              <a:extLst>
                <a:ext uri="{FF2B5EF4-FFF2-40B4-BE49-F238E27FC236}">
                  <a16:creationId xmlns:a16="http://schemas.microsoft.com/office/drawing/2014/main" id="{0EC75D9B-AB5B-419C-8E06-F62C8DB95D1E}"/>
                </a:ext>
              </a:extLst>
            </p:cNvPr>
            <p:cNvSpPr txBox="1">
              <a:spLocks noChangeArrowheads="1"/>
            </p:cNvSpPr>
            <p:nvPr/>
          </p:nvSpPr>
          <p:spPr bwMode="auto">
            <a:xfrm>
              <a:off x="6031238" y="2549809"/>
              <a:ext cx="13752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Fulvestrant</a:t>
              </a:r>
              <a:endParaRPr lang="en-US" altLang="en-US" sz="2000" b="1" dirty="0">
                <a:solidFill>
                  <a:schemeClr val="tx1"/>
                </a:solidFill>
                <a:latin typeface="Calibri" panose="020F0502020204030204" pitchFamily="34" charset="0"/>
                <a:cs typeface="Calibri" panose="020F0502020204030204" pitchFamily="34" charset="0"/>
              </a:endParaRPr>
            </a:p>
          </p:txBody>
        </p:sp>
        <p:cxnSp>
          <p:nvCxnSpPr>
            <p:cNvPr id="67" name="Straight Arrow Connector 66">
              <a:extLst>
                <a:ext uri="{FF2B5EF4-FFF2-40B4-BE49-F238E27FC236}">
                  <a16:creationId xmlns:a16="http://schemas.microsoft.com/office/drawing/2014/main" id="{6A37D436-56C3-42A5-987B-39479832A9BF}"/>
                </a:ext>
              </a:extLst>
            </p:cNvPr>
            <p:cNvCxnSpPr>
              <a:cxnSpLocks/>
            </p:cNvCxnSpPr>
            <p:nvPr/>
          </p:nvCxnSpPr>
          <p:spPr bwMode="auto">
            <a:xfrm flipV="1">
              <a:off x="3934678" y="1770209"/>
              <a:ext cx="202323" cy="462820"/>
            </a:xfrm>
            <a:prstGeom prst="straightConnector1">
              <a:avLst/>
            </a:prstGeom>
            <a:noFill/>
            <a:ln w="28575" cap="flat" cmpd="sng" algn="ctr">
              <a:solidFill>
                <a:schemeClr val="bg1"/>
              </a:solidFill>
              <a:prstDash val="solid"/>
              <a:round/>
              <a:headEnd type="none" w="med" len="med"/>
              <a:tailEnd type="triangle"/>
            </a:ln>
            <a:effectLst/>
          </p:spPr>
        </p:cxnSp>
        <p:cxnSp>
          <p:nvCxnSpPr>
            <p:cNvPr id="68" name="Straight Arrow Connector 67">
              <a:extLst>
                <a:ext uri="{FF2B5EF4-FFF2-40B4-BE49-F238E27FC236}">
                  <a16:creationId xmlns:a16="http://schemas.microsoft.com/office/drawing/2014/main" id="{8E84A0B3-A106-40D3-B65D-7797F7A448C1}"/>
                </a:ext>
              </a:extLst>
            </p:cNvPr>
            <p:cNvCxnSpPr>
              <a:cxnSpLocks/>
            </p:cNvCxnSpPr>
            <p:nvPr/>
          </p:nvCxnSpPr>
          <p:spPr bwMode="auto">
            <a:xfrm flipH="1">
              <a:off x="4014881" y="1854006"/>
              <a:ext cx="207135" cy="493135"/>
            </a:xfrm>
            <a:prstGeom prst="straightConnector1">
              <a:avLst/>
            </a:prstGeom>
            <a:noFill/>
            <a:ln w="28575" cap="flat" cmpd="sng" algn="ctr">
              <a:solidFill>
                <a:schemeClr val="bg1"/>
              </a:solidFill>
              <a:prstDash val="solid"/>
              <a:round/>
              <a:headEnd type="none" w="med" len="med"/>
              <a:tailEnd type="triangle"/>
            </a:ln>
            <a:effectLst/>
          </p:spPr>
        </p:cxnSp>
      </p:grpSp>
    </p:spTree>
    <p:extLst>
      <p:ext uri="{BB962C8B-B14F-4D97-AF65-F5344CB8AC3E}">
        <p14:creationId xmlns:p14="http://schemas.microsoft.com/office/powerpoint/2010/main" val="358846301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11B4-147E-4EA1-A645-F67FB12FC398}"/>
              </a:ext>
            </a:extLst>
          </p:cNvPr>
          <p:cNvSpPr>
            <a:spLocks noGrp="1"/>
          </p:cNvSpPr>
          <p:nvPr>
            <p:ph type="title"/>
          </p:nvPr>
        </p:nvSpPr>
        <p:spPr/>
        <p:txBody>
          <a:bodyPr/>
          <a:lstStyle/>
          <a:p>
            <a:r>
              <a:rPr lang="en-US" dirty="0"/>
              <a:t>monarchE: Adjuvant Abemaciclib + ET in </a:t>
            </a:r>
            <a:br>
              <a:rPr lang="en-US" dirty="0"/>
            </a:br>
            <a:r>
              <a:rPr lang="en-US" dirty="0"/>
              <a:t>High-Risk Node-Positive, HR+/HER2- EBC</a:t>
            </a:r>
          </a:p>
        </p:txBody>
      </p:sp>
      <p:sp>
        <p:nvSpPr>
          <p:cNvPr id="3" name="Content Placeholder 2">
            <a:extLst>
              <a:ext uri="{FF2B5EF4-FFF2-40B4-BE49-F238E27FC236}">
                <a16:creationId xmlns:a16="http://schemas.microsoft.com/office/drawing/2014/main" id="{1F2ED174-3758-4F3A-9362-41C4C4FC38C0}"/>
              </a:ext>
            </a:extLst>
          </p:cNvPr>
          <p:cNvSpPr>
            <a:spLocks noGrp="1"/>
          </p:cNvSpPr>
          <p:nvPr>
            <p:ph idx="1"/>
          </p:nvPr>
        </p:nvSpPr>
        <p:spPr>
          <a:xfrm>
            <a:off x="604675" y="1513047"/>
            <a:ext cx="10877529" cy="4650686"/>
          </a:xfrm>
        </p:spPr>
        <p:txBody>
          <a:bodyPr/>
          <a:lstStyle/>
          <a:p>
            <a:r>
              <a:rPr lang="en-US" sz="2400" dirty="0"/>
              <a:t>International, randomized, open-label phase III trial</a:t>
            </a:r>
          </a:p>
        </p:txBody>
      </p:sp>
      <p:sp>
        <p:nvSpPr>
          <p:cNvPr id="4" name="Text Box 15">
            <a:extLst>
              <a:ext uri="{FF2B5EF4-FFF2-40B4-BE49-F238E27FC236}">
                <a16:creationId xmlns:a16="http://schemas.microsoft.com/office/drawing/2014/main" id="{16D75FD1-AD37-41BD-82E6-05CB1E3CB29A}"/>
              </a:ext>
            </a:extLst>
          </p:cNvPr>
          <p:cNvSpPr txBox="1">
            <a:spLocks noChangeArrowheads="1"/>
          </p:cNvSpPr>
          <p:nvPr/>
        </p:nvSpPr>
        <p:spPr bwMode="auto">
          <a:xfrm>
            <a:off x="412751" y="636925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Rastogi. JCO. 2024;42:987. Johnston. JCO. 2020;38:3987.</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1" name="Text Box 45">
            <a:extLst>
              <a:ext uri="{FF2B5EF4-FFF2-40B4-BE49-F238E27FC236}">
                <a16:creationId xmlns:a16="http://schemas.microsoft.com/office/drawing/2014/main" id="{8655F03C-0C9E-4627-B86C-E32A372FA578}"/>
              </a:ext>
            </a:extLst>
          </p:cNvPr>
          <p:cNvSpPr txBox="1">
            <a:spLocks noChangeArrowheads="1"/>
          </p:cNvSpPr>
          <p:nvPr/>
        </p:nvSpPr>
        <p:spPr bwMode="auto">
          <a:xfrm>
            <a:off x="522287" y="2421465"/>
            <a:ext cx="303610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b="0" dirty="0">
                <a:solidFill>
                  <a:srgbClr val="000000"/>
                </a:solidFill>
                <a:latin typeface="Calibri" panose="020F0502020204030204" pitchFamily="34" charset="0"/>
                <a:cs typeface="Calibri" panose="020F0502020204030204" pitchFamily="34" charset="0"/>
              </a:rPr>
              <a:t>Patients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with high-risk node-positive, HR+/HER2- EBC; prior (neo)adjuvant CT permitted;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pre- or postmenopausal;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distant metastasis;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≤16 mo from surgery to randomization; ≤12 wk of ET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after last non-ET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5637)</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 name="Rectangle 49">
            <a:extLst>
              <a:ext uri="{FF2B5EF4-FFF2-40B4-BE49-F238E27FC236}">
                <a16:creationId xmlns:a16="http://schemas.microsoft.com/office/drawing/2014/main" id="{75C56A92-3AC1-44EB-9602-3BA69924A073}"/>
              </a:ext>
            </a:extLst>
          </p:cNvPr>
          <p:cNvSpPr>
            <a:spLocks noChangeArrowheads="1"/>
          </p:cNvSpPr>
          <p:nvPr/>
        </p:nvSpPr>
        <p:spPr bwMode="auto">
          <a:xfrm>
            <a:off x="7579526" y="2455832"/>
            <a:ext cx="3744448" cy="109728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Abemaciclib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150 mg BID up to 2 yr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per standard of care of physician’s choice for 5-10 yr as clinically indicated</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2808)</a:t>
            </a:r>
          </a:p>
        </p:txBody>
      </p:sp>
      <p:sp>
        <p:nvSpPr>
          <p:cNvPr id="15" name="Rectangle 50">
            <a:extLst>
              <a:ext uri="{FF2B5EF4-FFF2-40B4-BE49-F238E27FC236}">
                <a16:creationId xmlns:a16="http://schemas.microsoft.com/office/drawing/2014/main" id="{2BBE99A9-84BC-4524-AA8D-BFE3C5B9F952}"/>
              </a:ext>
            </a:extLst>
          </p:cNvPr>
          <p:cNvSpPr>
            <a:spLocks noChangeArrowheads="1"/>
          </p:cNvSpPr>
          <p:nvPr/>
        </p:nvSpPr>
        <p:spPr bwMode="auto">
          <a:xfrm>
            <a:off x="7579526" y="3624310"/>
            <a:ext cx="3744448" cy="109728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per standard of care of physician’s choice for 5-10 yr as clinically indicated</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2829)</a:t>
            </a:r>
          </a:p>
        </p:txBody>
      </p:sp>
      <p:sp>
        <p:nvSpPr>
          <p:cNvPr id="8" name="TextBox 7">
            <a:extLst>
              <a:ext uri="{FF2B5EF4-FFF2-40B4-BE49-F238E27FC236}">
                <a16:creationId xmlns:a16="http://schemas.microsoft.com/office/drawing/2014/main" id="{9B01EF7E-0E5C-B348-B9F6-DF54CA74BC08}"/>
              </a:ext>
            </a:extLst>
          </p:cNvPr>
          <p:cNvSpPr txBox="1"/>
          <p:nvPr/>
        </p:nvSpPr>
        <p:spPr bwMode="auto">
          <a:xfrm>
            <a:off x="4061267" y="2455832"/>
            <a:ext cx="2743200" cy="1097280"/>
          </a:xfrm>
          <a:prstGeom prst="rect">
            <a:avLst/>
          </a:prstGeom>
          <a:solidFill>
            <a:schemeClr val="tx1">
              <a:lumMod val="85000"/>
            </a:schemeClr>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Cohort 1 (91% of patients)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 positive ALNs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1-3 positive ALNs plus histologic grade 3 and/or tumor ≥5 cm</a:t>
            </a:r>
          </a:p>
        </p:txBody>
      </p:sp>
      <p:sp>
        <p:nvSpPr>
          <p:cNvPr id="22" name="TextBox 21">
            <a:extLst>
              <a:ext uri="{FF2B5EF4-FFF2-40B4-BE49-F238E27FC236}">
                <a16:creationId xmlns:a16="http://schemas.microsoft.com/office/drawing/2014/main" id="{67B0F33C-4C4D-CC4E-B6AF-D30A3E4610B9}"/>
              </a:ext>
            </a:extLst>
          </p:cNvPr>
          <p:cNvSpPr txBox="1"/>
          <p:nvPr/>
        </p:nvSpPr>
        <p:spPr bwMode="auto">
          <a:xfrm>
            <a:off x="4061267" y="3624310"/>
            <a:ext cx="2743200" cy="1097280"/>
          </a:xfrm>
          <a:prstGeom prst="rect">
            <a:avLst/>
          </a:prstGeom>
          <a:solidFill>
            <a:schemeClr val="tx1">
              <a:lumMod val="85000"/>
            </a:schemeClr>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Cohort 2 (9% of patients)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 positive ALNs, Ki-67 ≥20% per central testing, grade 1/2, tumor size &lt;5 cm</a:t>
            </a:r>
          </a:p>
        </p:txBody>
      </p:sp>
      <p:sp>
        <p:nvSpPr>
          <p:cNvPr id="23" name="Line 53">
            <a:extLst>
              <a:ext uri="{FF2B5EF4-FFF2-40B4-BE49-F238E27FC236}">
                <a16:creationId xmlns:a16="http://schemas.microsoft.com/office/drawing/2014/main" id="{C3F5DB80-BBB6-D34E-88D7-9081E1371159}"/>
              </a:ext>
            </a:extLst>
          </p:cNvPr>
          <p:cNvSpPr>
            <a:spLocks noChangeShapeType="1"/>
          </p:cNvSpPr>
          <p:nvPr/>
        </p:nvSpPr>
        <p:spPr bwMode="auto">
          <a:xfrm>
            <a:off x="7098470" y="3942433"/>
            <a:ext cx="274320" cy="2305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Line 54">
            <a:extLst>
              <a:ext uri="{FF2B5EF4-FFF2-40B4-BE49-F238E27FC236}">
                <a16:creationId xmlns:a16="http://schemas.microsoft.com/office/drawing/2014/main" id="{C30F3750-2487-6746-986B-39F9B64A40D8}"/>
              </a:ext>
            </a:extLst>
          </p:cNvPr>
          <p:cNvSpPr>
            <a:spLocks noChangeShapeType="1"/>
          </p:cNvSpPr>
          <p:nvPr/>
        </p:nvSpPr>
        <p:spPr bwMode="auto">
          <a:xfrm flipV="1">
            <a:off x="7098470" y="3004472"/>
            <a:ext cx="274320" cy="22843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 name="Rectangle 19">
            <a:extLst>
              <a:ext uri="{FF2B5EF4-FFF2-40B4-BE49-F238E27FC236}">
                <a16:creationId xmlns:a16="http://schemas.microsoft.com/office/drawing/2014/main" id="{0AE42A65-76EB-4A62-A764-6E46984022D9}"/>
              </a:ext>
            </a:extLst>
          </p:cNvPr>
          <p:cNvSpPr/>
          <p:nvPr/>
        </p:nvSpPr>
        <p:spPr bwMode="auto">
          <a:xfrm>
            <a:off x="3969877" y="2379629"/>
            <a:ext cx="2921857" cy="2410577"/>
          </a:xfrm>
          <a:prstGeom prst="rect">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 name="TextBox 20">
            <a:extLst>
              <a:ext uri="{FF2B5EF4-FFF2-40B4-BE49-F238E27FC236}">
                <a16:creationId xmlns:a16="http://schemas.microsoft.com/office/drawing/2014/main" id="{E74F7AC5-7910-4164-A59A-98660A3F4646}"/>
              </a:ext>
            </a:extLst>
          </p:cNvPr>
          <p:cNvSpPr txBox="1"/>
          <p:nvPr/>
        </p:nvSpPr>
        <p:spPr bwMode="auto">
          <a:xfrm>
            <a:off x="3969876" y="2019377"/>
            <a:ext cx="29218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ITT Population (Cohorts 1 + 2)</a:t>
            </a:r>
          </a:p>
        </p:txBody>
      </p:sp>
      <p:cxnSp>
        <p:nvCxnSpPr>
          <p:cNvPr id="31" name="Straight Arrow Connector 30">
            <a:extLst>
              <a:ext uri="{FF2B5EF4-FFF2-40B4-BE49-F238E27FC236}">
                <a16:creationId xmlns:a16="http://schemas.microsoft.com/office/drawing/2014/main" id="{44758E66-21B5-4C78-A0DC-BBD26E369FA4}"/>
              </a:ext>
            </a:extLst>
          </p:cNvPr>
          <p:cNvCxnSpPr>
            <a:cxnSpLocks/>
          </p:cNvCxnSpPr>
          <p:nvPr/>
        </p:nvCxnSpPr>
        <p:spPr bwMode="auto">
          <a:xfrm>
            <a:off x="3559858" y="3004472"/>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B599EA38-1B70-4562-BC38-DCFC17B96953}"/>
              </a:ext>
            </a:extLst>
          </p:cNvPr>
          <p:cNvCxnSpPr>
            <a:cxnSpLocks/>
          </p:cNvCxnSpPr>
          <p:nvPr/>
        </p:nvCxnSpPr>
        <p:spPr bwMode="auto">
          <a:xfrm>
            <a:off x="3559858" y="4172950"/>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33" name="Text Box 45">
            <a:extLst>
              <a:ext uri="{FF2B5EF4-FFF2-40B4-BE49-F238E27FC236}">
                <a16:creationId xmlns:a16="http://schemas.microsoft.com/office/drawing/2014/main" id="{8634B275-BAA8-4A61-BCB2-7D725EA33447}"/>
              </a:ext>
            </a:extLst>
          </p:cNvPr>
          <p:cNvSpPr txBox="1">
            <a:spLocks noChangeArrowheads="1"/>
          </p:cNvSpPr>
          <p:nvPr/>
        </p:nvSpPr>
        <p:spPr bwMode="auto">
          <a:xfrm>
            <a:off x="7100164" y="1860589"/>
            <a:ext cx="274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prior CT, </a:t>
            </a:r>
            <a:b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menopausal status, region</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34" name="Straight Arrow Connector 33">
            <a:extLst>
              <a:ext uri="{FF2B5EF4-FFF2-40B4-BE49-F238E27FC236}">
                <a16:creationId xmlns:a16="http://schemas.microsoft.com/office/drawing/2014/main" id="{365D0FD5-0CB8-46E7-8373-4AFF4125F8AB}"/>
              </a:ext>
            </a:extLst>
          </p:cNvPr>
          <p:cNvCxnSpPr>
            <a:cxnSpLocks/>
          </p:cNvCxnSpPr>
          <p:nvPr/>
        </p:nvCxnSpPr>
        <p:spPr bwMode="auto">
          <a:xfrm>
            <a:off x="7235630" y="2379629"/>
            <a:ext cx="0" cy="541869"/>
          </a:xfrm>
          <a:prstGeom prst="straightConnector1">
            <a:avLst/>
          </a:prstGeom>
          <a:noFill/>
          <a:ln w="28575" cap="flat" cmpd="sng" algn="ctr">
            <a:solidFill>
              <a:schemeClr val="bg1"/>
            </a:solidFill>
            <a:prstDash val="sysDot"/>
            <a:round/>
            <a:headEnd type="none" w="med" len="med"/>
            <a:tailEnd type="triangle"/>
          </a:ln>
          <a:effectLst/>
        </p:spPr>
      </p:cxnSp>
      <p:sp>
        <p:nvSpPr>
          <p:cNvPr id="5" name="Content Placeholder 2">
            <a:extLst>
              <a:ext uri="{FF2B5EF4-FFF2-40B4-BE49-F238E27FC236}">
                <a16:creationId xmlns:a16="http://schemas.microsoft.com/office/drawing/2014/main" id="{F2124689-2673-888E-0D04-439B3CB11041}"/>
              </a:ext>
            </a:extLst>
          </p:cNvPr>
          <p:cNvSpPr txBox="1">
            <a:spLocks/>
          </p:cNvSpPr>
          <p:nvPr/>
        </p:nvSpPr>
        <p:spPr bwMode="auto">
          <a:xfrm>
            <a:off x="604675" y="5029178"/>
            <a:ext cx="10877529" cy="1134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400" b="1" kern="0" dirty="0"/>
              <a:t>Primary endpoint: </a:t>
            </a:r>
            <a:r>
              <a:rPr lang="en-US" sz="2400" b="0" kern="0" dirty="0"/>
              <a:t>iDFS (STEEP criteria)</a:t>
            </a:r>
          </a:p>
          <a:p>
            <a:pPr>
              <a:spcAft>
                <a:spcPts val="0"/>
              </a:spcAft>
            </a:pPr>
            <a:r>
              <a:rPr lang="en-US" sz="2400" b="1" kern="0" dirty="0"/>
              <a:t>Key secondary endpoints: </a:t>
            </a:r>
            <a:r>
              <a:rPr lang="en-US" sz="2400" b="0" kern="0" dirty="0"/>
              <a:t>iDFS in Ki-67 high (≥20%) population, DRFS, OS, </a:t>
            </a:r>
            <a:br>
              <a:rPr lang="en-US" sz="2400" b="0" kern="0" dirty="0"/>
            </a:br>
            <a:r>
              <a:rPr lang="en-US" sz="2400" b="0" kern="0" dirty="0"/>
              <a:t>safety, PROs</a:t>
            </a:r>
          </a:p>
        </p:txBody>
      </p:sp>
    </p:spTree>
    <p:extLst>
      <p:ext uri="{BB962C8B-B14F-4D97-AF65-F5344CB8AC3E}">
        <p14:creationId xmlns:p14="http://schemas.microsoft.com/office/powerpoint/2010/main" val="1810890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2" name="Straight Connector 101">
            <a:extLst>
              <a:ext uri="{FF2B5EF4-FFF2-40B4-BE49-F238E27FC236}">
                <a16:creationId xmlns:a16="http://schemas.microsoft.com/office/drawing/2014/main" id="{F29E2F31-66DD-04DA-0891-B2CAC4D837AB}"/>
              </a:ext>
            </a:extLst>
          </p:cNvPr>
          <p:cNvCxnSpPr/>
          <p:nvPr/>
        </p:nvCxnSpPr>
        <p:spPr bwMode="auto">
          <a:xfrm>
            <a:off x="5140452" y="1855080"/>
            <a:ext cx="0" cy="2900319"/>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sp>
        <p:nvSpPr>
          <p:cNvPr id="11" name="Rectangle 10">
            <a:extLst>
              <a:ext uri="{FF2B5EF4-FFF2-40B4-BE49-F238E27FC236}">
                <a16:creationId xmlns:a16="http://schemas.microsoft.com/office/drawing/2014/main" id="{37B182ED-B19B-6A6F-973A-3E229317224E}"/>
              </a:ext>
            </a:extLst>
          </p:cNvPr>
          <p:cNvSpPr/>
          <p:nvPr/>
        </p:nvSpPr>
        <p:spPr>
          <a:xfrm>
            <a:off x="2873048" y="4157277"/>
            <a:ext cx="2267404" cy="608671"/>
          </a:xfrm>
          <a:prstGeom prst="rect">
            <a:avLst/>
          </a:prstGeom>
          <a:solidFill>
            <a:schemeClr val="accent1"/>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IE" b="1" i="0" u="none" strike="noStrike" kern="0" cap="none" spc="0" normalizeH="0" baseline="0" noProof="0" dirty="0">
                <a:ln>
                  <a:noFill/>
                </a:ln>
                <a:solidFill>
                  <a:srgbClr val="FFFFFF"/>
                </a:solidFill>
                <a:effectLst/>
                <a:uLnTx/>
                <a:uFillTx/>
                <a:latin typeface="+mj-lt"/>
                <a:ea typeface="+mn-ea"/>
                <a:cs typeface="+mn-cs"/>
                <a:sym typeface="Arial"/>
              </a:rPr>
              <a:t>2-yr abemaciclib treatment period</a:t>
            </a:r>
            <a:endParaRPr kumimoji="0" lang="en-US" b="1" i="0" u="none" strike="noStrike" kern="0" cap="none" spc="0" normalizeH="0" baseline="0" noProof="0" dirty="0">
              <a:ln>
                <a:noFill/>
              </a:ln>
              <a:solidFill>
                <a:srgbClr val="FFFFFF"/>
              </a:solidFill>
              <a:effectLst/>
              <a:uLnTx/>
              <a:uFillTx/>
              <a:latin typeface="+mj-lt"/>
              <a:ea typeface="+mn-ea"/>
              <a:cs typeface="+mn-cs"/>
              <a:sym typeface="Arial"/>
            </a:endParaRPr>
          </a:p>
        </p:txBody>
      </p:sp>
      <p:sp>
        <p:nvSpPr>
          <p:cNvPr id="18" name="TextBox 17">
            <a:extLst>
              <a:ext uri="{FF2B5EF4-FFF2-40B4-BE49-F238E27FC236}">
                <a16:creationId xmlns:a16="http://schemas.microsoft.com/office/drawing/2014/main" id="{80DEAD40-93D8-A514-5287-D5168EAB1AB5}"/>
              </a:ext>
            </a:extLst>
          </p:cNvPr>
          <p:cNvSpPr txBox="1"/>
          <p:nvPr/>
        </p:nvSpPr>
        <p:spPr bwMode="auto">
          <a:xfrm rot="16200000">
            <a:off x="1700090" y="3012902"/>
            <a:ext cx="963917" cy="369332"/>
          </a:xfrm>
          <a:prstGeom prst="rect">
            <a:avLst/>
          </a:prstGeom>
          <a:solidFill>
            <a:schemeClr val="tx1"/>
          </a:solidFill>
          <a:ln>
            <a:noFill/>
          </a:ln>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mj-lt"/>
                <a:ea typeface="+mn-ea"/>
                <a:cs typeface="+mn-cs"/>
              </a:rPr>
              <a:t>iDFS (%)</a:t>
            </a:r>
          </a:p>
        </p:txBody>
      </p:sp>
      <p:sp>
        <p:nvSpPr>
          <p:cNvPr id="19" name="TextBox 18">
            <a:extLst>
              <a:ext uri="{FF2B5EF4-FFF2-40B4-BE49-F238E27FC236}">
                <a16:creationId xmlns:a16="http://schemas.microsoft.com/office/drawing/2014/main" id="{17498CFB-162E-5972-B3EC-BAC0A4E73333}"/>
              </a:ext>
            </a:extLst>
          </p:cNvPr>
          <p:cNvSpPr txBox="1"/>
          <p:nvPr/>
        </p:nvSpPr>
        <p:spPr bwMode="auto">
          <a:xfrm>
            <a:off x="5401976" y="4990501"/>
            <a:ext cx="1716599" cy="369332"/>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mj-lt"/>
                <a:ea typeface="+mn-ea"/>
                <a:cs typeface="+mn-cs"/>
              </a:rPr>
              <a:t>Mo</a:t>
            </a:r>
          </a:p>
        </p:txBody>
      </p:sp>
      <p:sp>
        <p:nvSpPr>
          <p:cNvPr id="24" name="Freeform: Shape 23">
            <a:extLst>
              <a:ext uri="{FF2B5EF4-FFF2-40B4-BE49-F238E27FC236}">
                <a16:creationId xmlns:a16="http://schemas.microsoft.com/office/drawing/2014/main" id="{5AFEAF3E-846B-6EF2-73E0-D126F6DD8129}"/>
              </a:ext>
            </a:extLst>
          </p:cNvPr>
          <p:cNvSpPr/>
          <p:nvPr/>
        </p:nvSpPr>
        <p:spPr bwMode="auto">
          <a:xfrm>
            <a:off x="5072412" y="1463040"/>
            <a:ext cx="4626704" cy="624840"/>
          </a:xfrm>
          <a:custGeom>
            <a:avLst/>
            <a:gdLst>
              <a:gd name="connsiteX0" fmla="*/ 38100 w 3627120"/>
              <a:gd name="connsiteY0" fmla="*/ 281940 h 624840"/>
              <a:gd name="connsiteX1" fmla="*/ 914400 w 3627120"/>
              <a:gd name="connsiteY1" fmla="*/ 434340 h 624840"/>
              <a:gd name="connsiteX2" fmla="*/ 1950720 w 3627120"/>
              <a:gd name="connsiteY2" fmla="*/ 541020 h 624840"/>
              <a:gd name="connsiteX3" fmla="*/ 2834640 w 3627120"/>
              <a:gd name="connsiteY3" fmla="*/ 624840 h 624840"/>
              <a:gd name="connsiteX4" fmla="*/ 3627120 w 3627120"/>
              <a:gd name="connsiteY4" fmla="*/ 624840 h 624840"/>
              <a:gd name="connsiteX5" fmla="*/ 3505200 w 3627120"/>
              <a:gd name="connsiteY5" fmla="*/ 30480 h 624840"/>
              <a:gd name="connsiteX6" fmla="*/ 358140 w 3627120"/>
              <a:gd name="connsiteY6" fmla="*/ 0 h 624840"/>
              <a:gd name="connsiteX7" fmla="*/ 0 w 3627120"/>
              <a:gd name="connsiteY7" fmla="*/ 137160 h 624840"/>
              <a:gd name="connsiteX8" fmla="*/ 38100 w 3627120"/>
              <a:gd name="connsiteY8" fmla="*/ 281940 h 624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27120" h="624840">
                <a:moveTo>
                  <a:pt x="38100" y="281940"/>
                </a:moveTo>
                <a:lnTo>
                  <a:pt x="914400" y="434340"/>
                </a:lnTo>
                <a:lnTo>
                  <a:pt x="1950720" y="541020"/>
                </a:lnTo>
                <a:lnTo>
                  <a:pt x="2834640" y="624840"/>
                </a:lnTo>
                <a:lnTo>
                  <a:pt x="3627120" y="624840"/>
                </a:lnTo>
                <a:lnTo>
                  <a:pt x="3505200" y="30480"/>
                </a:lnTo>
                <a:lnTo>
                  <a:pt x="358140" y="0"/>
                </a:lnTo>
                <a:lnTo>
                  <a:pt x="0" y="137160"/>
                </a:lnTo>
                <a:lnTo>
                  <a:pt x="38100" y="281940"/>
                </a:lnTo>
                <a:close/>
              </a:path>
            </a:pathLst>
          </a:cu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mj-lt"/>
            </a:endParaRPr>
          </a:p>
        </p:txBody>
      </p:sp>
      <p:sp>
        <p:nvSpPr>
          <p:cNvPr id="3" name="TextBox 2">
            <a:extLst>
              <a:ext uri="{FF2B5EF4-FFF2-40B4-BE49-F238E27FC236}">
                <a16:creationId xmlns:a16="http://schemas.microsoft.com/office/drawing/2014/main" id="{8C521D87-1156-DC24-A00E-4E0C1B75A012}"/>
              </a:ext>
            </a:extLst>
          </p:cNvPr>
          <p:cNvSpPr txBox="1"/>
          <p:nvPr/>
        </p:nvSpPr>
        <p:spPr bwMode="auto">
          <a:xfrm>
            <a:off x="4340450" y="1292584"/>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accent1"/>
                </a:solidFill>
                <a:latin typeface="Calibri" panose="020F0502020204030204" pitchFamily="34" charset="0"/>
              </a:rPr>
              <a:t>92.7%</a:t>
            </a:r>
          </a:p>
        </p:txBody>
      </p:sp>
      <p:sp>
        <p:nvSpPr>
          <p:cNvPr id="5" name="TextBox 4">
            <a:extLst>
              <a:ext uri="{FF2B5EF4-FFF2-40B4-BE49-F238E27FC236}">
                <a16:creationId xmlns:a16="http://schemas.microsoft.com/office/drawing/2014/main" id="{CE087866-3CD8-CE4D-CF61-0CDA14231DF1}"/>
              </a:ext>
            </a:extLst>
          </p:cNvPr>
          <p:cNvSpPr txBox="1"/>
          <p:nvPr/>
        </p:nvSpPr>
        <p:spPr bwMode="auto">
          <a:xfrm>
            <a:off x="5476682" y="1485748"/>
            <a:ext cx="758541"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accent1"/>
                </a:solidFill>
                <a:latin typeface="+mj-lt"/>
              </a:rPr>
              <a:t>89.2%</a:t>
            </a:r>
          </a:p>
        </p:txBody>
      </p:sp>
      <p:sp>
        <p:nvSpPr>
          <p:cNvPr id="6" name="TextBox 5">
            <a:extLst>
              <a:ext uri="{FF2B5EF4-FFF2-40B4-BE49-F238E27FC236}">
                <a16:creationId xmlns:a16="http://schemas.microsoft.com/office/drawing/2014/main" id="{D1CB04BC-FC78-7C36-B1C7-633D45372AAB}"/>
              </a:ext>
            </a:extLst>
          </p:cNvPr>
          <p:cNvSpPr txBox="1"/>
          <p:nvPr/>
        </p:nvSpPr>
        <p:spPr bwMode="auto">
          <a:xfrm>
            <a:off x="6600051" y="1591034"/>
            <a:ext cx="758541"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accent1"/>
                </a:solidFill>
                <a:latin typeface="+mj-lt"/>
              </a:rPr>
              <a:t>86.0%</a:t>
            </a:r>
          </a:p>
        </p:txBody>
      </p:sp>
      <p:sp>
        <p:nvSpPr>
          <p:cNvPr id="7" name="TextBox 6">
            <a:extLst>
              <a:ext uri="{FF2B5EF4-FFF2-40B4-BE49-F238E27FC236}">
                <a16:creationId xmlns:a16="http://schemas.microsoft.com/office/drawing/2014/main" id="{094F7D21-65AE-226C-45ED-568AB99A027D}"/>
              </a:ext>
            </a:extLst>
          </p:cNvPr>
          <p:cNvSpPr txBox="1"/>
          <p:nvPr/>
        </p:nvSpPr>
        <p:spPr bwMode="auto">
          <a:xfrm>
            <a:off x="7723420" y="1658940"/>
            <a:ext cx="758541"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accent1"/>
                </a:solidFill>
                <a:latin typeface="+mj-lt"/>
              </a:rPr>
              <a:t>83.6%</a:t>
            </a:r>
          </a:p>
        </p:txBody>
      </p:sp>
      <p:sp>
        <p:nvSpPr>
          <p:cNvPr id="8" name="TextBox 7">
            <a:extLst>
              <a:ext uri="{FF2B5EF4-FFF2-40B4-BE49-F238E27FC236}">
                <a16:creationId xmlns:a16="http://schemas.microsoft.com/office/drawing/2014/main" id="{2F8161BB-B38F-FC3E-E3F2-CDA272F19F7D}"/>
              </a:ext>
            </a:extLst>
          </p:cNvPr>
          <p:cNvSpPr txBox="1"/>
          <p:nvPr/>
        </p:nvSpPr>
        <p:spPr bwMode="auto">
          <a:xfrm>
            <a:off x="4340450" y="1948938"/>
            <a:ext cx="758541"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accent3"/>
                </a:solidFill>
                <a:latin typeface="+mj-lt"/>
              </a:rPr>
              <a:t>89.9%</a:t>
            </a:r>
          </a:p>
        </p:txBody>
      </p:sp>
      <p:sp>
        <p:nvSpPr>
          <p:cNvPr id="12" name="TextBox 11">
            <a:extLst>
              <a:ext uri="{FF2B5EF4-FFF2-40B4-BE49-F238E27FC236}">
                <a16:creationId xmlns:a16="http://schemas.microsoft.com/office/drawing/2014/main" id="{096B8760-9AAC-BE1F-B5A6-0C2CF772FE72}"/>
              </a:ext>
            </a:extLst>
          </p:cNvPr>
          <p:cNvSpPr txBox="1"/>
          <p:nvPr/>
        </p:nvSpPr>
        <p:spPr bwMode="auto">
          <a:xfrm>
            <a:off x="5476682" y="2105743"/>
            <a:ext cx="758541"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accent3"/>
                </a:solidFill>
                <a:latin typeface="+mj-lt"/>
              </a:rPr>
              <a:t>84.4%</a:t>
            </a:r>
          </a:p>
        </p:txBody>
      </p:sp>
      <p:sp>
        <p:nvSpPr>
          <p:cNvPr id="21" name="TextBox 20">
            <a:extLst>
              <a:ext uri="{FF2B5EF4-FFF2-40B4-BE49-F238E27FC236}">
                <a16:creationId xmlns:a16="http://schemas.microsoft.com/office/drawing/2014/main" id="{54E31174-29A8-6735-6D25-3C1571BA9E8E}"/>
              </a:ext>
            </a:extLst>
          </p:cNvPr>
          <p:cNvSpPr txBox="1"/>
          <p:nvPr/>
        </p:nvSpPr>
        <p:spPr bwMode="auto">
          <a:xfrm>
            <a:off x="6600051" y="2279775"/>
            <a:ext cx="758541"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accent3"/>
                </a:solidFill>
                <a:latin typeface="+mj-lt"/>
              </a:rPr>
              <a:t>80.0%</a:t>
            </a:r>
          </a:p>
        </p:txBody>
      </p:sp>
      <p:sp>
        <p:nvSpPr>
          <p:cNvPr id="22" name="TextBox 21">
            <a:extLst>
              <a:ext uri="{FF2B5EF4-FFF2-40B4-BE49-F238E27FC236}">
                <a16:creationId xmlns:a16="http://schemas.microsoft.com/office/drawing/2014/main" id="{1492F13B-0267-60B7-F4BD-D29671E88A17}"/>
              </a:ext>
            </a:extLst>
          </p:cNvPr>
          <p:cNvSpPr txBox="1"/>
          <p:nvPr/>
        </p:nvSpPr>
        <p:spPr bwMode="auto">
          <a:xfrm>
            <a:off x="7723420" y="2401651"/>
            <a:ext cx="758541"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accent3"/>
                </a:solidFill>
                <a:latin typeface="+mj-lt"/>
              </a:rPr>
              <a:t>76.0%</a:t>
            </a:r>
          </a:p>
        </p:txBody>
      </p:sp>
      <p:sp>
        <p:nvSpPr>
          <p:cNvPr id="16" name="TextBox 15">
            <a:extLst>
              <a:ext uri="{FF2B5EF4-FFF2-40B4-BE49-F238E27FC236}">
                <a16:creationId xmlns:a16="http://schemas.microsoft.com/office/drawing/2014/main" id="{1AF82DA7-564B-1AEE-9422-10874A250430}"/>
              </a:ext>
            </a:extLst>
          </p:cNvPr>
          <p:cNvSpPr txBox="1"/>
          <p:nvPr/>
        </p:nvSpPr>
        <p:spPr bwMode="auto">
          <a:xfrm>
            <a:off x="1006873" y="5088887"/>
            <a:ext cx="16896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mj-lt"/>
              </a:rPr>
              <a:t>Patients at Risk, n</a:t>
            </a:r>
          </a:p>
        </p:txBody>
      </p:sp>
      <p:sp>
        <p:nvSpPr>
          <p:cNvPr id="2" name="Title 1">
            <a:extLst>
              <a:ext uri="{FF2B5EF4-FFF2-40B4-BE49-F238E27FC236}">
                <a16:creationId xmlns:a16="http://schemas.microsoft.com/office/drawing/2014/main" id="{94B3904C-A80F-7078-D4EA-EF875CC75EDC}"/>
              </a:ext>
            </a:extLst>
          </p:cNvPr>
          <p:cNvSpPr>
            <a:spLocks noGrp="1"/>
          </p:cNvSpPr>
          <p:nvPr>
            <p:ph type="title"/>
          </p:nvPr>
        </p:nvSpPr>
        <p:spPr>
          <a:xfrm>
            <a:off x="609759" y="238127"/>
            <a:ext cx="10872444" cy="1103313"/>
          </a:xfrm>
        </p:spPr>
        <p:txBody>
          <a:bodyPr/>
          <a:lstStyle/>
          <a:p>
            <a:r>
              <a:rPr lang="en-US" dirty="0"/>
              <a:t>monarchE: iDFS in ITT Population at </a:t>
            </a:r>
            <a:br>
              <a:rPr lang="en-US" dirty="0"/>
            </a:br>
            <a:r>
              <a:rPr lang="en-US" dirty="0"/>
              <a:t>Median Follow-up of 4.5 Yr (OS IA3)</a:t>
            </a:r>
          </a:p>
        </p:txBody>
      </p:sp>
      <p:sp>
        <p:nvSpPr>
          <p:cNvPr id="4" name="Text Box 15">
            <a:extLst>
              <a:ext uri="{FF2B5EF4-FFF2-40B4-BE49-F238E27FC236}">
                <a16:creationId xmlns:a16="http://schemas.microsoft.com/office/drawing/2014/main" id="{7D1227E2-DCA5-A1F6-C00C-889A870E6111}"/>
              </a:ext>
            </a:extLst>
          </p:cNvPr>
          <p:cNvSpPr txBox="1">
            <a:spLocks noChangeArrowheads="1"/>
          </p:cNvSpPr>
          <p:nvPr/>
        </p:nvSpPr>
        <p:spPr bwMode="auto">
          <a:xfrm>
            <a:off x="393087" y="636925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Rastogi. JCO. 2024;42:987.</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5" name="TextBox 14">
            <a:extLst>
              <a:ext uri="{FF2B5EF4-FFF2-40B4-BE49-F238E27FC236}">
                <a16:creationId xmlns:a16="http://schemas.microsoft.com/office/drawing/2014/main" id="{AFCDD1D4-D052-5935-D5FD-BF782CFA7DEF}"/>
              </a:ext>
            </a:extLst>
          </p:cNvPr>
          <p:cNvSpPr txBox="1">
            <a:spLocks/>
          </p:cNvSpPr>
          <p:nvPr/>
        </p:nvSpPr>
        <p:spPr>
          <a:xfrm>
            <a:off x="1359682" y="5903157"/>
            <a:ext cx="9472637" cy="383084"/>
          </a:xfrm>
          <a:prstGeom prst="roundRect">
            <a:avLst/>
          </a:prstGeom>
          <a:solidFill>
            <a:schemeClr val="accent4"/>
          </a:solidFill>
          <a:ln>
            <a:noFill/>
          </a:ln>
          <a:effectLst/>
        </p:spPr>
        <p:style>
          <a:lnRef idx="1">
            <a:schemeClr val="dk1"/>
          </a:lnRef>
          <a:fillRef idx="2">
            <a:schemeClr val="dk1"/>
          </a:fillRef>
          <a:effectRef idx="1">
            <a:schemeClr val="dk1"/>
          </a:effectRef>
          <a:fontRef idx="minor">
            <a:schemeClr val="dk1"/>
          </a:fontRef>
        </p:style>
        <p:txBody>
          <a:bodyPr wrap="square" lIns="68580" tIns="34290" rIns="68580" bIns="34290" rtlCol="0" anchor="t">
            <a:spAutoFit/>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mj-lt"/>
                <a:ea typeface="+mn-ea"/>
                <a:cs typeface="+mn-cs"/>
              </a:rPr>
              <a:t>Consistent iDFS benefit across all </a:t>
            </a:r>
            <a:r>
              <a:rPr kumimoji="0" lang="en-GB" sz="1800" b="1" i="0" u="none" strike="noStrike" kern="1200" cap="none" spc="0" normalizeH="0" baseline="0" noProof="0" dirty="0">
                <a:ln>
                  <a:noFill/>
                </a:ln>
                <a:solidFill>
                  <a:srgbClr val="FFFFFF"/>
                </a:solidFill>
                <a:effectLst/>
                <a:uLnTx/>
                <a:uFillTx/>
                <a:latin typeface="+mj-lt"/>
                <a:ea typeface="+mn-ea"/>
                <a:cs typeface="+mn-cs"/>
              </a:rPr>
              <a:t>patient and disease subgroups, independent of Ki-67 index</a:t>
            </a:r>
            <a:endParaRPr kumimoji="0" lang="en-US" sz="1800" b="1" i="0" u="none" strike="noStrike" kern="1200" cap="none" spc="0" normalizeH="0" baseline="0" noProof="0" dirty="0">
              <a:ln>
                <a:noFill/>
              </a:ln>
              <a:solidFill>
                <a:srgbClr val="FFFFFF"/>
              </a:solidFill>
              <a:effectLst/>
              <a:uLnTx/>
              <a:uFillTx/>
              <a:latin typeface="+mj-lt"/>
              <a:ea typeface="+mn-ea"/>
              <a:cs typeface="+mn-cs"/>
            </a:endParaRPr>
          </a:p>
        </p:txBody>
      </p:sp>
      <p:graphicFrame>
        <p:nvGraphicFramePr>
          <p:cNvPr id="20" name="Table 189">
            <a:extLst>
              <a:ext uri="{FF2B5EF4-FFF2-40B4-BE49-F238E27FC236}">
                <a16:creationId xmlns:a16="http://schemas.microsoft.com/office/drawing/2014/main" id="{FFE715A0-DAE3-E296-06A3-9035974E8048}"/>
              </a:ext>
            </a:extLst>
          </p:cNvPr>
          <p:cNvGraphicFramePr>
            <a:graphicFrameLocks noGrp="1"/>
          </p:cNvGraphicFramePr>
          <p:nvPr>
            <p:extLst>
              <p:ext uri="{D42A27DB-BD31-4B8C-83A1-F6EECF244321}">
                <p14:modId xmlns:p14="http://schemas.microsoft.com/office/powerpoint/2010/main" val="567639057"/>
              </p:ext>
            </p:extLst>
          </p:nvPr>
        </p:nvGraphicFramePr>
        <p:xfrm>
          <a:off x="8704978" y="2918912"/>
          <a:ext cx="2841718" cy="1682496"/>
        </p:xfrm>
        <a:graphic>
          <a:graphicData uri="http://schemas.openxmlformats.org/drawingml/2006/table">
            <a:tbl>
              <a:tblPr firstRow="1" bandRow="1">
                <a:tableStyleId>{93296810-A885-4BE3-A3E7-6D5BEEA58F35}</a:tableStyleId>
              </a:tblPr>
              <a:tblGrid>
                <a:gridCol w="1467168">
                  <a:extLst>
                    <a:ext uri="{9D8B030D-6E8A-4147-A177-3AD203B41FA5}">
                      <a16:colId xmlns:a16="http://schemas.microsoft.com/office/drawing/2014/main" val="1425143201"/>
                    </a:ext>
                  </a:extLst>
                </a:gridCol>
                <a:gridCol w="1374550">
                  <a:extLst>
                    <a:ext uri="{9D8B030D-6E8A-4147-A177-3AD203B41FA5}">
                      <a16:colId xmlns:a16="http://schemas.microsoft.com/office/drawing/2014/main" val="1063148087"/>
                    </a:ext>
                  </a:extLst>
                </a:gridCol>
              </a:tblGrid>
              <a:tr h="166986">
                <a:tc gridSpan="2">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iDFS Events</a:t>
                      </a:r>
                    </a:p>
                  </a:txBody>
                  <a:tcPr>
                    <a:noFill/>
                  </a:tcPr>
                </a:tc>
                <a:tc hMerge="1">
                  <a:txBody>
                    <a:bodyPr/>
                    <a:lstStyle/>
                    <a:p>
                      <a:pPr algn="ctr">
                        <a:lnSpc>
                          <a:spcPct val="90000"/>
                        </a:lnSpc>
                      </a:pPr>
                      <a:endParaRPr lang="en-US" sz="1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26908542"/>
                  </a:ext>
                </a:extLst>
              </a:tr>
              <a:tr h="309590">
                <a:tc>
                  <a:txBody>
                    <a:bodyPr/>
                    <a:lstStyle/>
                    <a:p>
                      <a:pPr algn="ctr">
                        <a:lnSpc>
                          <a:spcPct val="90000"/>
                        </a:lnSpc>
                      </a:pPr>
                      <a:r>
                        <a:rPr lang="en-US" sz="1600" b="1" dirty="0">
                          <a:solidFill>
                            <a:schemeClr val="tx1"/>
                          </a:solidFill>
                          <a:latin typeface="Calibri" panose="020F0502020204030204" pitchFamily="34" charset="0"/>
                          <a:cs typeface="Calibri" panose="020F0502020204030204" pitchFamily="34" charset="0"/>
                        </a:rPr>
                        <a:t>Abemaciclib + ET</a:t>
                      </a:r>
                    </a:p>
                  </a:txBody>
                  <a:tcPr>
                    <a:solidFill>
                      <a:schemeClr val="accent1"/>
                    </a:solidFill>
                  </a:tcPr>
                </a:tc>
                <a:tc>
                  <a:txBody>
                    <a:bodyPr/>
                    <a:lstStyle/>
                    <a:p>
                      <a:pPr algn="ctr">
                        <a:lnSpc>
                          <a:spcPct val="90000"/>
                        </a:lnSpc>
                      </a:pPr>
                      <a:r>
                        <a:rPr lang="en-US" sz="1600" b="1" dirty="0">
                          <a:solidFill>
                            <a:schemeClr val="tx1"/>
                          </a:solidFill>
                          <a:latin typeface="Calibri" panose="020F0502020204030204" pitchFamily="34" charset="0"/>
                          <a:cs typeface="Calibri" panose="020F0502020204030204" pitchFamily="34" charset="0"/>
                        </a:rPr>
                        <a:t>ET Alone</a:t>
                      </a:r>
                    </a:p>
                  </a:txBody>
                  <a:tcPr>
                    <a:solidFill>
                      <a:schemeClr val="accent3"/>
                    </a:solidFill>
                  </a:tcPr>
                </a:tc>
                <a:extLst>
                  <a:ext uri="{0D108BD9-81ED-4DB2-BD59-A6C34878D82A}">
                    <a16:rowId xmlns:a16="http://schemas.microsoft.com/office/drawing/2014/main" val="62357987"/>
                  </a:ext>
                </a:extLst>
              </a:tr>
              <a:tr h="166986">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407</a:t>
                      </a:r>
                    </a:p>
                  </a:txBody>
                  <a:tcPr>
                    <a:noFill/>
                  </a:tcPr>
                </a:tc>
                <a:tc>
                  <a:txBody>
                    <a:bodyPr/>
                    <a:lstStyle/>
                    <a:p>
                      <a:pPr algn="ctr">
                        <a:lnSpc>
                          <a:spcPct val="90000"/>
                        </a:lnSpc>
                      </a:pPr>
                      <a:r>
                        <a:rPr lang="en-US" sz="1600" dirty="0">
                          <a:solidFill>
                            <a:schemeClr val="bg1"/>
                          </a:solidFill>
                          <a:latin typeface="Calibri" panose="020F0502020204030204" pitchFamily="34" charset="0"/>
                          <a:cs typeface="Calibri" panose="020F0502020204030204" pitchFamily="34" charset="0"/>
                        </a:rPr>
                        <a:t>585</a:t>
                      </a:r>
                    </a:p>
                  </a:txBody>
                  <a:tcPr>
                    <a:noFill/>
                  </a:tcPr>
                </a:tc>
                <a:extLst>
                  <a:ext uri="{0D108BD9-81ED-4DB2-BD59-A6C34878D82A}">
                    <a16:rowId xmlns:a16="http://schemas.microsoft.com/office/drawing/2014/main" val="3427531500"/>
                  </a:ext>
                </a:extLst>
              </a:tr>
              <a:tr h="166986">
                <a:tc gridSpan="2">
                  <a:txBody>
                    <a:bodyPr/>
                    <a:lstStyle/>
                    <a:p>
                      <a:pPr algn="ctr">
                        <a:lnSpc>
                          <a:spcPct val="90000"/>
                        </a:lnSpc>
                      </a:pPr>
                      <a:r>
                        <a:rPr lang="it-IT" sz="1600" b="0" dirty="0">
                          <a:solidFill>
                            <a:schemeClr val="bg1"/>
                          </a:solidFill>
                          <a:latin typeface="Calibri" panose="020F0502020204030204" pitchFamily="34" charset="0"/>
                          <a:cs typeface="Calibri" panose="020F0502020204030204" pitchFamily="34" charset="0"/>
                        </a:rPr>
                        <a:t>Hazard ratio: 0.680 (95% CI: 0.599-0.772; nominal</a:t>
                      </a:r>
                      <a:r>
                        <a:rPr lang="it-IT" sz="1600" b="0" i="1" dirty="0">
                          <a:solidFill>
                            <a:schemeClr val="bg1"/>
                          </a:solidFill>
                          <a:latin typeface="Calibri" panose="020F0502020204030204" pitchFamily="34" charset="0"/>
                          <a:cs typeface="Calibri" panose="020F0502020204030204" pitchFamily="34" charset="0"/>
                        </a:rPr>
                        <a:t> P </a:t>
                      </a:r>
                      <a:r>
                        <a:rPr lang="it-IT" sz="1600" b="0" dirty="0">
                          <a:solidFill>
                            <a:schemeClr val="bg1"/>
                          </a:solidFill>
                          <a:latin typeface="Calibri" panose="020F0502020204030204" pitchFamily="34" charset="0"/>
                          <a:cs typeface="Calibri" panose="020F0502020204030204" pitchFamily="34" charset="0"/>
                        </a:rPr>
                        <a:t>&lt;.001)</a:t>
                      </a:r>
                    </a:p>
                  </a:txBody>
                  <a:tcPr>
                    <a:noFill/>
                  </a:tcPr>
                </a:tc>
                <a:tc hMerge="1">
                  <a:txBody>
                    <a:bodyPr/>
                    <a:lstStyle/>
                    <a:p>
                      <a:pPr algn="ctr">
                        <a:lnSpc>
                          <a:spcPct val="90000"/>
                        </a:lnSpc>
                      </a:pPr>
                      <a:endParaRPr lang="en-US" sz="1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211762642"/>
                  </a:ext>
                </a:extLst>
              </a:tr>
            </a:tbl>
          </a:graphicData>
        </a:graphic>
      </p:graphicFrame>
      <p:grpSp>
        <p:nvGrpSpPr>
          <p:cNvPr id="50" name="Group 49">
            <a:extLst>
              <a:ext uri="{FF2B5EF4-FFF2-40B4-BE49-F238E27FC236}">
                <a16:creationId xmlns:a16="http://schemas.microsoft.com/office/drawing/2014/main" id="{260217B3-53E5-C7BC-F132-936B09F01EAA}"/>
              </a:ext>
            </a:extLst>
          </p:cNvPr>
          <p:cNvGrpSpPr/>
          <p:nvPr/>
        </p:nvGrpSpPr>
        <p:grpSpPr>
          <a:xfrm>
            <a:off x="2322867" y="1412461"/>
            <a:ext cx="535723" cy="3548354"/>
            <a:chOff x="1273756" y="2752658"/>
            <a:chExt cx="535723" cy="2269626"/>
          </a:xfrm>
        </p:grpSpPr>
        <p:sp>
          <p:nvSpPr>
            <p:cNvPr id="51" name="TextBox 50">
              <a:extLst>
                <a:ext uri="{FF2B5EF4-FFF2-40B4-BE49-F238E27FC236}">
                  <a16:creationId xmlns:a16="http://schemas.microsoft.com/office/drawing/2014/main" id="{FD00792A-A200-4801-4CCF-884C69089EAD}"/>
                </a:ext>
              </a:extLst>
            </p:cNvPr>
            <p:cNvSpPr txBox="1"/>
            <p:nvPr/>
          </p:nvSpPr>
          <p:spPr bwMode="auto">
            <a:xfrm>
              <a:off x="1273756" y="2752658"/>
              <a:ext cx="535723" cy="23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j-lt"/>
                </a:rPr>
                <a:t>100</a:t>
              </a:r>
            </a:p>
          </p:txBody>
        </p:sp>
        <p:sp>
          <p:nvSpPr>
            <p:cNvPr id="52" name="TextBox 51">
              <a:extLst>
                <a:ext uri="{FF2B5EF4-FFF2-40B4-BE49-F238E27FC236}">
                  <a16:creationId xmlns:a16="http://schemas.microsoft.com/office/drawing/2014/main" id="{F2B06D43-7F3A-B189-BD52-992A1A8DB4E4}"/>
                </a:ext>
              </a:extLst>
            </p:cNvPr>
            <p:cNvSpPr txBox="1"/>
            <p:nvPr/>
          </p:nvSpPr>
          <p:spPr bwMode="auto">
            <a:xfrm>
              <a:off x="1390775" y="3160257"/>
              <a:ext cx="418704" cy="23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j-lt"/>
                </a:rPr>
                <a:t>80</a:t>
              </a:r>
            </a:p>
          </p:txBody>
        </p:sp>
        <p:sp>
          <p:nvSpPr>
            <p:cNvPr id="53" name="TextBox 52">
              <a:extLst>
                <a:ext uri="{FF2B5EF4-FFF2-40B4-BE49-F238E27FC236}">
                  <a16:creationId xmlns:a16="http://schemas.microsoft.com/office/drawing/2014/main" id="{4CED2B43-56C4-E064-5B85-CB119536FAE5}"/>
                </a:ext>
              </a:extLst>
            </p:cNvPr>
            <p:cNvSpPr txBox="1"/>
            <p:nvPr/>
          </p:nvSpPr>
          <p:spPr bwMode="auto">
            <a:xfrm>
              <a:off x="1390775" y="3567856"/>
              <a:ext cx="418704" cy="23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j-lt"/>
                </a:rPr>
                <a:t>60</a:t>
              </a:r>
            </a:p>
          </p:txBody>
        </p:sp>
        <p:sp>
          <p:nvSpPr>
            <p:cNvPr id="54" name="TextBox 53">
              <a:extLst>
                <a:ext uri="{FF2B5EF4-FFF2-40B4-BE49-F238E27FC236}">
                  <a16:creationId xmlns:a16="http://schemas.microsoft.com/office/drawing/2014/main" id="{9C77AF95-B2DA-8129-04CD-7C462EA1B90B}"/>
                </a:ext>
              </a:extLst>
            </p:cNvPr>
            <p:cNvSpPr txBox="1"/>
            <p:nvPr/>
          </p:nvSpPr>
          <p:spPr bwMode="auto">
            <a:xfrm>
              <a:off x="1390775" y="3975455"/>
              <a:ext cx="418704" cy="23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j-lt"/>
                </a:rPr>
                <a:t>40</a:t>
              </a:r>
            </a:p>
          </p:txBody>
        </p:sp>
        <p:sp>
          <p:nvSpPr>
            <p:cNvPr id="55" name="TextBox 54">
              <a:extLst>
                <a:ext uri="{FF2B5EF4-FFF2-40B4-BE49-F238E27FC236}">
                  <a16:creationId xmlns:a16="http://schemas.microsoft.com/office/drawing/2014/main" id="{820106BD-1E12-C665-FEFE-5CCB16B891BB}"/>
                </a:ext>
              </a:extLst>
            </p:cNvPr>
            <p:cNvSpPr txBox="1"/>
            <p:nvPr/>
          </p:nvSpPr>
          <p:spPr bwMode="auto">
            <a:xfrm>
              <a:off x="1390775" y="4378450"/>
              <a:ext cx="418704" cy="23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j-lt"/>
                </a:rPr>
                <a:t>20</a:t>
              </a:r>
            </a:p>
          </p:txBody>
        </p:sp>
        <p:sp>
          <p:nvSpPr>
            <p:cNvPr id="56" name="TextBox 55">
              <a:extLst>
                <a:ext uri="{FF2B5EF4-FFF2-40B4-BE49-F238E27FC236}">
                  <a16:creationId xmlns:a16="http://schemas.microsoft.com/office/drawing/2014/main" id="{D85464DA-40AC-15DB-D882-B181BDDD885B}"/>
                </a:ext>
              </a:extLst>
            </p:cNvPr>
            <p:cNvSpPr txBox="1"/>
            <p:nvPr/>
          </p:nvSpPr>
          <p:spPr bwMode="auto">
            <a:xfrm>
              <a:off x="1507794" y="4786049"/>
              <a:ext cx="301685" cy="23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j-lt"/>
                </a:rPr>
                <a:t>0</a:t>
              </a:r>
            </a:p>
          </p:txBody>
        </p:sp>
      </p:grpSp>
      <p:grpSp>
        <p:nvGrpSpPr>
          <p:cNvPr id="58" name="Group 57">
            <a:extLst>
              <a:ext uri="{FF2B5EF4-FFF2-40B4-BE49-F238E27FC236}">
                <a16:creationId xmlns:a16="http://schemas.microsoft.com/office/drawing/2014/main" id="{4AD9A83E-42DD-F6CE-F10C-511B0D1574DD}"/>
              </a:ext>
            </a:extLst>
          </p:cNvPr>
          <p:cNvGrpSpPr/>
          <p:nvPr/>
        </p:nvGrpSpPr>
        <p:grpSpPr>
          <a:xfrm>
            <a:off x="2765945" y="1611404"/>
            <a:ext cx="91555" cy="3163796"/>
            <a:chOff x="1507794" y="2948095"/>
            <a:chExt cx="687398" cy="2021009"/>
          </a:xfrm>
        </p:grpSpPr>
        <p:cxnSp>
          <p:nvCxnSpPr>
            <p:cNvPr id="59" name="Straight Connector 58">
              <a:extLst>
                <a:ext uri="{FF2B5EF4-FFF2-40B4-BE49-F238E27FC236}">
                  <a16:creationId xmlns:a16="http://schemas.microsoft.com/office/drawing/2014/main" id="{60C980D2-9886-DF6B-342B-777B4EBBCB5E}"/>
                </a:ext>
              </a:extLst>
            </p:cNvPr>
            <p:cNvCxnSpPr>
              <a:cxnSpLocks/>
            </p:cNvCxnSpPr>
            <p:nvPr/>
          </p:nvCxnSpPr>
          <p:spPr bwMode="auto">
            <a:xfrm>
              <a:off x="1507794" y="2948095"/>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5394154-ECB1-8B23-9487-CD5BA9B717AA}"/>
                </a:ext>
              </a:extLst>
            </p:cNvPr>
            <p:cNvCxnSpPr>
              <a:cxnSpLocks/>
            </p:cNvCxnSpPr>
            <p:nvPr/>
          </p:nvCxnSpPr>
          <p:spPr bwMode="auto">
            <a:xfrm>
              <a:off x="1507794" y="3352297"/>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4D6CBB4-BC00-E74D-028C-2F48488A93A5}"/>
                </a:ext>
              </a:extLst>
            </p:cNvPr>
            <p:cNvCxnSpPr>
              <a:cxnSpLocks/>
            </p:cNvCxnSpPr>
            <p:nvPr/>
          </p:nvCxnSpPr>
          <p:spPr bwMode="auto">
            <a:xfrm>
              <a:off x="1507794" y="3756499"/>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B366E64-DD01-785A-F1D6-680B19C32B32}"/>
                </a:ext>
              </a:extLst>
            </p:cNvPr>
            <p:cNvCxnSpPr>
              <a:cxnSpLocks/>
            </p:cNvCxnSpPr>
            <p:nvPr/>
          </p:nvCxnSpPr>
          <p:spPr bwMode="auto">
            <a:xfrm>
              <a:off x="1507794" y="4160701"/>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34FAB44-B858-1E0C-92E8-470E7390CD9A}"/>
                </a:ext>
              </a:extLst>
            </p:cNvPr>
            <p:cNvCxnSpPr>
              <a:cxnSpLocks/>
            </p:cNvCxnSpPr>
            <p:nvPr/>
          </p:nvCxnSpPr>
          <p:spPr bwMode="auto">
            <a:xfrm>
              <a:off x="1507794" y="4564903"/>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0364A449-159C-6271-41B5-40FA6FB388C5}"/>
                </a:ext>
              </a:extLst>
            </p:cNvPr>
            <p:cNvCxnSpPr>
              <a:cxnSpLocks/>
            </p:cNvCxnSpPr>
            <p:nvPr/>
          </p:nvCxnSpPr>
          <p:spPr bwMode="auto">
            <a:xfrm>
              <a:off x="1507794" y="4969104"/>
              <a:ext cx="687398" cy="0"/>
            </a:xfrm>
            <a:prstGeom prst="line">
              <a:avLst/>
            </a:prstGeom>
            <a:noFill/>
            <a:ln w="28575" cap="flat" cmpd="sng" algn="ctr">
              <a:solidFill>
                <a:schemeClr val="bg1"/>
              </a:solidFill>
              <a:prstDash val="solid"/>
              <a:round/>
              <a:headEnd type="none" w="med" len="med"/>
              <a:tailEnd type="none" w="med" len="med"/>
            </a:ln>
            <a:effectLst/>
          </p:spPr>
        </p:cxnSp>
      </p:grpSp>
      <p:grpSp>
        <p:nvGrpSpPr>
          <p:cNvPr id="65" name="Group 64">
            <a:extLst>
              <a:ext uri="{FF2B5EF4-FFF2-40B4-BE49-F238E27FC236}">
                <a16:creationId xmlns:a16="http://schemas.microsoft.com/office/drawing/2014/main" id="{D076225B-35E1-C744-7D96-9217326C1EF2}"/>
              </a:ext>
            </a:extLst>
          </p:cNvPr>
          <p:cNvGrpSpPr/>
          <p:nvPr/>
        </p:nvGrpSpPr>
        <p:grpSpPr>
          <a:xfrm>
            <a:off x="2699524" y="4781641"/>
            <a:ext cx="7178609" cy="369332"/>
            <a:chOff x="1780315" y="5101882"/>
            <a:chExt cx="10740651" cy="369332"/>
          </a:xfrm>
        </p:grpSpPr>
        <p:sp>
          <p:nvSpPr>
            <p:cNvPr id="66" name="TextBox 65">
              <a:extLst>
                <a:ext uri="{FF2B5EF4-FFF2-40B4-BE49-F238E27FC236}">
                  <a16:creationId xmlns:a16="http://schemas.microsoft.com/office/drawing/2014/main" id="{F17F690E-CA0C-E0BC-B751-7DFD6F403D37}"/>
                </a:ext>
              </a:extLst>
            </p:cNvPr>
            <p:cNvSpPr txBox="1"/>
            <p:nvPr/>
          </p:nvSpPr>
          <p:spPr bwMode="auto">
            <a:xfrm>
              <a:off x="1780315" y="5101882"/>
              <a:ext cx="4513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0</a:t>
              </a:r>
            </a:p>
          </p:txBody>
        </p:sp>
        <p:sp>
          <p:nvSpPr>
            <p:cNvPr id="67" name="TextBox 66">
              <a:extLst>
                <a:ext uri="{FF2B5EF4-FFF2-40B4-BE49-F238E27FC236}">
                  <a16:creationId xmlns:a16="http://schemas.microsoft.com/office/drawing/2014/main" id="{EA7DCACD-14A1-8B65-5FC5-B135711E59C1}"/>
                </a:ext>
              </a:extLst>
            </p:cNvPr>
            <p:cNvSpPr txBox="1"/>
            <p:nvPr/>
          </p:nvSpPr>
          <p:spPr bwMode="auto">
            <a:xfrm>
              <a:off x="2635336" y="5101882"/>
              <a:ext cx="4513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6</a:t>
              </a:r>
            </a:p>
          </p:txBody>
        </p:sp>
        <p:sp>
          <p:nvSpPr>
            <p:cNvPr id="68" name="TextBox 67">
              <a:extLst>
                <a:ext uri="{FF2B5EF4-FFF2-40B4-BE49-F238E27FC236}">
                  <a16:creationId xmlns:a16="http://schemas.microsoft.com/office/drawing/2014/main" id="{EE3E1DFD-EAB1-A263-2EC0-A4CF54562F9A}"/>
                </a:ext>
              </a:extLst>
            </p:cNvPr>
            <p:cNvSpPr txBox="1"/>
            <p:nvPr/>
          </p:nvSpPr>
          <p:spPr bwMode="auto">
            <a:xfrm>
              <a:off x="3409489" y="5101882"/>
              <a:ext cx="626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12</a:t>
              </a:r>
            </a:p>
          </p:txBody>
        </p:sp>
        <p:sp>
          <p:nvSpPr>
            <p:cNvPr id="69" name="TextBox 68">
              <a:extLst>
                <a:ext uri="{FF2B5EF4-FFF2-40B4-BE49-F238E27FC236}">
                  <a16:creationId xmlns:a16="http://schemas.microsoft.com/office/drawing/2014/main" id="{49FF87F7-5D44-3D39-3F84-ADB517908FA1}"/>
                </a:ext>
              </a:extLst>
            </p:cNvPr>
            <p:cNvSpPr txBox="1"/>
            <p:nvPr/>
          </p:nvSpPr>
          <p:spPr bwMode="auto">
            <a:xfrm>
              <a:off x="4249272" y="5101882"/>
              <a:ext cx="626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18</a:t>
              </a:r>
            </a:p>
          </p:txBody>
        </p:sp>
        <p:sp>
          <p:nvSpPr>
            <p:cNvPr id="70" name="TextBox 69">
              <a:extLst>
                <a:ext uri="{FF2B5EF4-FFF2-40B4-BE49-F238E27FC236}">
                  <a16:creationId xmlns:a16="http://schemas.microsoft.com/office/drawing/2014/main" id="{B287442E-C3AE-9DFC-86A8-21159F8C6661}"/>
                </a:ext>
              </a:extLst>
            </p:cNvPr>
            <p:cNvSpPr txBox="1"/>
            <p:nvPr/>
          </p:nvSpPr>
          <p:spPr bwMode="auto">
            <a:xfrm>
              <a:off x="5099631" y="5101882"/>
              <a:ext cx="626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24</a:t>
              </a:r>
            </a:p>
          </p:txBody>
        </p:sp>
        <p:sp>
          <p:nvSpPr>
            <p:cNvPr id="71" name="TextBox 70">
              <a:extLst>
                <a:ext uri="{FF2B5EF4-FFF2-40B4-BE49-F238E27FC236}">
                  <a16:creationId xmlns:a16="http://schemas.microsoft.com/office/drawing/2014/main" id="{A55D4A2E-A07F-7094-5BD9-439998F7EDF2}"/>
                </a:ext>
              </a:extLst>
            </p:cNvPr>
            <p:cNvSpPr txBox="1"/>
            <p:nvPr/>
          </p:nvSpPr>
          <p:spPr bwMode="auto">
            <a:xfrm>
              <a:off x="5969892" y="5101882"/>
              <a:ext cx="626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30</a:t>
              </a:r>
            </a:p>
          </p:txBody>
        </p:sp>
        <p:sp>
          <p:nvSpPr>
            <p:cNvPr id="72" name="TextBox 71">
              <a:extLst>
                <a:ext uri="{FF2B5EF4-FFF2-40B4-BE49-F238E27FC236}">
                  <a16:creationId xmlns:a16="http://schemas.microsoft.com/office/drawing/2014/main" id="{64C4E6AE-0EF2-4C61-3BE7-513EF85107AF}"/>
                </a:ext>
              </a:extLst>
            </p:cNvPr>
            <p:cNvSpPr txBox="1"/>
            <p:nvPr/>
          </p:nvSpPr>
          <p:spPr bwMode="auto">
            <a:xfrm>
              <a:off x="6831584" y="5101882"/>
              <a:ext cx="626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36</a:t>
              </a:r>
            </a:p>
          </p:txBody>
        </p:sp>
        <p:sp>
          <p:nvSpPr>
            <p:cNvPr id="73" name="TextBox 72">
              <a:extLst>
                <a:ext uri="{FF2B5EF4-FFF2-40B4-BE49-F238E27FC236}">
                  <a16:creationId xmlns:a16="http://schemas.microsoft.com/office/drawing/2014/main" id="{A16967DF-A322-AA3A-9283-DB6C42FB6344}"/>
                </a:ext>
              </a:extLst>
            </p:cNvPr>
            <p:cNvSpPr txBox="1"/>
            <p:nvPr/>
          </p:nvSpPr>
          <p:spPr bwMode="auto">
            <a:xfrm>
              <a:off x="7671366" y="5101882"/>
              <a:ext cx="626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42</a:t>
              </a:r>
            </a:p>
          </p:txBody>
        </p:sp>
        <p:sp>
          <p:nvSpPr>
            <p:cNvPr id="74" name="TextBox 73">
              <a:extLst>
                <a:ext uri="{FF2B5EF4-FFF2-40B4-BE49-F238E27FC236}">
                  <a16:creationId xmlns:a16="http://schemas.microsoft.com/office/drawing/2014/main" id="{B0E652DE-68B8-F700-A40B-A2F01D6D4946}"/>
                </a:ext>
              </a:extLst>
            </p:cNvPr>
            <p:cNvSpPr txBox="1"/>
            <p:nvPr/>
          </p:nvSpPr>
          <p:spPr bwMode="auto">
            <a:xfrm>
              <a:off x="8514391" y="5101882"/>
              <a:ext cx="626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48</a:t>
              </a:r>
            </a:p>
          </p:txBody>
        </p:sp>
        <p:sp>
          <p:nvSpPr>
            <p:cNvPr id="75" name="TextBox 74">
              <a:extLst>
                <a:ext uri="{FF2B5EF4-FFF2-40B4-BE49-F238E27FC236}">
                  <a16:creationId xmlns:a16="http://schemas.microsoft.com/office/drawing/2014/main" id="{5629274D-7C01-28F5-8C50-B3D4E8D42765}"/>
                </a:ext>
              </a:extLst>
            </p:cNvPr>
            <p:cNvSpPr txBox="1"/>
            <p:nvPr/>
          </p:nvSpPr>
          <p:spPr bwMode="auto">
            <a:xfrm>
              <a:off x="9376084" y="5101882"/>
              <a:ext cx="626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54</a:t>
              </a:r>
            </a:p>
          </p:txBody>
        </p:sp>
        <p:sp>
          <p:nvSpPr>
            <p:cNvPr id="76" name="TextBox 75">
              <a:extLst>
                <a:ext uri="{FF2B5EF4-FFF2-40B4-BE49-F238E27FC236}">
                  <a16:creationId xmlns:a16="http://schemas.microsoft.com/office/drawing/2014/main" id="{BE1E8A37-01AB-1FB8-A5A3-7858B6F52066}"/>
                </a:ext>
              </a:extLst>
            </p:cNvPr>
            <p:cNvSpPr txBox="1"/>
            <p:nvPr/>
          </p:nvSpPr>
          <p:spPr bwMode="auto">
            <a:xfrm>
              <a:off x="10215194" y="5101882"/>
              <a:ext cx="6278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60</a:t>
              </a:r>
            </a:p>
          </p:txBody>
        </p:sp>
        <p:sp>
          <p:nvSpPr>
            <p:cNvPr id="83" name="TextBox 82">
              <a:extLst>
                <a:ext uri="{FF2B5EF4-FFF2-40B4-BE49-F238E27FC236}">
                  <a16:creationId xmlns:a16="http://schemas.microsoft.com/office/drawing/2014/main" id="{D2EA903C-28CE-215D-AE77-072646533542}"/>
                </a:ext>
              </a:extLst>
            </p:cNvPr>
            <p:cNvSpPr txBox="1"/>
            <p:nvPr/>
          </p:nvSpPr>
          <p:spPr bwMode="auto">
            <a:xfrm>
              <a:off x="11054720" y="5101882"/>
              <a:ext cx="626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66</a:t>
              </a:r>
            </a:p>
          </p:txBody>
        </p:sp>
        <p:sp>
          <p:nvSpPr>
            <p:cNvPr id="84" name="TextBox 83">
              <a:extLst>
                <a:ext uri="{FF2B5EF4-FFF2-40B4-BE49-F238E27FC236}">
                  <a16:creationId xmlns:a16="http://schemas.microsoft.com/office/drawing/2014/main" id="{4D171CF2-ABE4-A498-B301-B2BDE7AF685E}"/>
                </a:ext>
              </a:extLst>
            </p:cNvPr>
            <p:cNvSpPr txBox="1"/>
            <p:nvPr/>
          </p:nvSpPr>
          <p:spPr bwMode="auto">
            <a:xfrm>
              <a:off x="11894500" y="5101882"/>
              <a:ext cx="626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72</a:t>
              </a:r>
            </a:p>
          </p:txBody>
        </p:sp>
      </p:grpSp>
      <p:grpSp>
        <p:nvGrpSpPr>
          <p:cNvPr id="98" name="Group 97">
            <a:extLst>
              <a:ext uri="{FF2B5EF4-FFF2-40B4-BE49-F238E27FC236}">
                <a16:creationId xmlns:a16="http://schemas.microsoft.com/office/drawing/2014/main" id="{FCAC6BB2-A217-8093-512D-34E9203A89B2}"/>
              </a:ext>
            </a:extLst>
          </p:cNvPr>
          <p:cNvGrpSpPr/>
          <p:nvPr/>
        </p:nvGrpSpPr>
        <p:grpSpPr>
          <a:xfrm>
            <a:off x="2857500" y="4763715"/>
            <a:ext cx="6812842" cy="100386"/>
            <a:chOff x="1987355" y="4975860"/>
            <a:chExt cx="10239481" cy="114300"/>
          </a:xfrm>
        </p:grpSpPr>
        <p:grpSp>
          <p:nvGrpSpPr>
            <p:cNvPr id="85" name="Group 84">
              <a:extLst>
                <a:ext uri="{FF2B5EF4-FFF2-40B4-BE49-F238E27FC236}">
                  <a16:creationId xmlns:a16="http://schemas.microsoft.com/office/drawing/2014/main" id="{EED1E03C-3A27-AFFA-21BD-EC0DDD19BBB9}"/>
                </a:ext>
              </a:extLst>
            </p:cNvPr>
            <p:cNvGrpSpPr/>
            <p:nvPr/>
          </p:nvGrpSpPr>
          <p:grpSpPr>
            <a:xfrm rot="5400000">
              <a:off x="3649247" y="3313968"/>
              <a:ext cx="114300" cy="3438084"/>
              <a:chOff x="1507794" y="2948095"/>
              <a:chExt cx="687398" cy="1616808"/>
            </a:xfrm>
          </p:grpSpPr>
          <p:cxnSp>
            <p:nvCxnSpPr>
              <p:cNvPr id="86" name="Straight Connector 85">
                <a:extLst>
                  <a:ext uri="{FF2B5EF4-FFF2-40B4-BE49-F238E27FC236}">
                    <a16:creationId xmlns:a16="http://schemas.microsoft.com/office/drawing/2014/main" id="{618D4575-B768-BBD3-3951-073FF3B41A1F}"/>
                  </a:ext>
                </a:extLst>
              </p:cNvPr>
              <p:cNvCxnSpPr>
                <a:cxnSpLocks/>
              </p:cNvCxnSpPr>
              <p:nvPr/>
            </p:nvCxnSpPr>
            <p:spPr bwMode="auto">
              <a:xfrm>
                <a:off x="1507794" y="2948095"/>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48060280-E3B8-A9DF-159D-6B7226E1AD43}"/>
                  </a:ext>
                </a:extLst>
              </p:cNvPr>
              <p:cNvCxnSpPr>
                <a:cxnSpLocks/>
              </p:cNvCxnSpPr>
              <p:nvPr/>
            </p:nvCxnSpPr>
            <p:spPr bwMode="auto">
              <a:xfrm>
                <a:off x="1507794" y="3352297"/>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6D7FEA9B-8647-B90E-96D6-AC0AA719DD9D}"/>
                  </a:ext>
                </a:extLst>
              </p:cNvPr>
              <p:cNvCxnSpPr>
                <a:cxnSpLocks/>
              </p:cNvCxnSpPr>
              <p:nvPr/>
            </p:nvCxnSpPr>
            <p:spPr bwMode="auto">
              <a:xfrm>
                <a:off x="1507794" y="3756499"/>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AD0C5E1E-F47B-E597-5221-FCEE1969F3A1}"/>
                  </a:ext>
                </a:extLst>
              </p:cNvPr>
              <p:cNvCxnSpPr>
                <a:cxnSpLocks/>
              </p:cNvCxnSpPr>
              <p:nvPr/>
            </p:nvCxnSpPr>
            <p:spPr bwMode="auto">
              <a:xfrm>
                <a:off x="1507794" y="4160701"/>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9D5D2527-C767-5A97-FD3E-9C34CE47F8CE}"/>
                  </a:ext>
                </a:extLst>
              </p:cNvPr>
              <p:cNvCxnSpPr>
                <a:cxnSpLocks/>
              </p:cNvCxnSpPr>
              <p:nvPr/>
            </p:nvCxnSpPr>
            <p:spPr bwMode="auto">
              <a:xfrm>
                <a:off x="1507794" y="4564903"/>
                <a:ext cx="68739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9CBAD1B7-4670-3050-82E0-029A475BC7B7}"/>
                </a:ext>
              </a:extLst>
            </p:cNvPr>
            <p:cNvGrpSpPr/>
            <p:nvPr/>
          </p:nvGrpSpPr>
          <p:grpSpPr>
            <a:xfrm rot="5400000">
              <a:off x="9181884" y="2045208"/>
              <a:ext cx="114300" cy="5975604"/>
              <a:chOff x="1507794" y="1754790"/>
              <a:chExt cx="687400" cy="2810113"/>
            </a:xfrm>
          </p:grpSpPr>
          <p:cxnSp>
            <p:nvCxnSpPr>
              <p:cNvPr id="92" name="Straight Connector 91">
                <a:extLst>
                  <a:ext uri="{FF2B5EF4-FFF2-40B4-BE49-F238E27FC236}">
                    <a16:creationId xmlns:a16="http://schemas.microsoft.com/office/drawing/2014/main" id="{941E95CC-A25B-DAC9-DB37-E4964F47B1AE}"/>
                  </a:ext>
                </a:extLst>
              </p:cNvPr>
              <p:cNvCxnSpPr>
                <a:cxnSpLocks/>
              </p:cNvCxnSpPr>
              <p:nvPr/>
            </p:nvCxnSpPr>
            <p:spPr bwMode="auto">
              <a:xfrm>
                <a:off x="1507794" y="2948095"/>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3C0C26AE-DE2F-7A7F-AA25-6BC2D962270F}"/>
                  </a:ext>
                </a:extLst>
              </p:cNvPr>
              <p:cNvCxnSpPr>
                <a:cxnSpLocks/>
              </p:cNvCxnSpPr>
              <p:nvPr/>
            </p:nvCxnSpPr>
            <p:spPr bwMode="auto">
              <a:xfrm>
                <a:off x="1507794" y="3352297"/>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C046C074-166F-5C5A-3A2F-DBA8E90FA567}"/>
                  </a:ext>
                </a:extLst>
              </p:cNvPr>
              <p:cNvCxnSpPr>
                <a:cxnSpLocks/>
              </p:cNvCxnSpPr>
              <p:nvPr/>
            </p:nvCxnSpPr>
            <p:spPr bwMode="auto">
              <a:xfrm>
                <a:off x="1507794" y="3756499"/>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D75571F7-0EF8-8B36-C829-FAD4047E8B55}"/>
                  </a:ext>
                </a:extLst>
              </p:cNvPr>
              <p:cNvCxnSpPr>
                <a:cxnSpLocks/>
              </p:cNvCxnSpPr>
              <p:nvPr/>
            </p:nvCxnSpPr>
            <p:spPr bwMode="auto">
              <a:xfrm>
                <a:off x="1507794" y="4160701"/>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8C4EEF10-EBEB-1C41-D527-1C5D5850ED10}"/>
                  </a:ext>
                </a:extLst>
              </p:cNvPr>
              <p:cNvCxnSpPr>
                <a:cxnSpLocks/>
              </p:cNvCxnSpPr>
              <p:nvPr/>
            </p:nvCxnSpPr>
            <p:spPr bwMode="auto">
              <a:xfrm>
                <a:off x="1507794" y="4564903"/>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44FA4713-045F-7730-6497-7602F209D61A}"/>
                  </a:ext>
                </a:extLst>
              </p:cNvPr>
              <p:cNvCxnSpPr>
                <a:cxnSpLocks/>
              </p:cNvCxnSpPr>
              <p:nvPr/>
            </p:nvCxnSpPr>
            <p:spPr bwMode="auto">
              <a:xfrm>
                <a:off x="1507794" y="2553176"/>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34C8BB28-A507-9CF9-E5E4-6A4E8BDD5EEC}"/>
                  </a:ext>
                </a:extLst>
              </p:cNvPr>
              <p:cNvCxnSpPr>
                <a:cxnSpLocks/>
              </p:cNvCxnSpPr>
              <p:nvPr/>
            </p:nvCxnSpPr>
            <p:spPr bwMode="auto">
              <a:xfrm>
                <a:off x="1507796" y="2149709"/>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8B6E30A5-10A7-FF7B-43AE-4C2237E806A7}"/>
                  </a:ext>
                </a:extLst>
              </p:cNvPr>
              <p:cNvCxnSpPr>
                <a:cxnSpLocks/>
              </p:cNvCxnSpPr>
              <p:nvPr/>
            </p:nvCxnSpPr>
            <p:spPr bwMode="auto">
              <a:xfrm>
                <a:off x="1507795" y="1754790"/>
                <a:ext cx="687398"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103" name="Straight Connector 102">
            <a:extLst>
              <a:ext uri="{FF2B5EF4-FFF2-40B4-BE49-F238E27FC236}">
                <a16:creationId xmlns:a16="http://schemas.microsoft.com/office/drawing/2014/main" id="{AFD62020-CE3D-2385-51BB-79A36C0F07F3}"/>
              </a:ext>
            </a:extLst>
          </p:cNvPr>
          <p:cNvCxnSpPr>
            <a:cxnSpLocks/>
          </p:cNvCxnSpPr>
          <p:nvPr/>
        </p:nvCxnSpPr>
        <p:spPr bwMode="auto">
          <a:xfrm>
            <a:off x="6266355" y="1960366"/>
            <a:ext cx="0" cy="2795033"/>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cxnSp>
        <p:nvCxnSpPr>
          <p:cNvPr id="104" name="Straight Connector 103">
            <a:extLst>
              <a:ext uri="{FF2B5EF4-FFF2-40B4-BE49-F238E27FC236}">
                <a16:creationId xmlns:a16="http://schemas.microsoft.com/office/drawing/2014/main" id="{86446617-B479-446B-A897-47F598CF3911}"/>
              </a:ext>
            </a:extLst>
          </p:cNvPr>
          <p:cNvCxnSpPr>
            <a:cxnSpLocks/>
          </p:cNvCxnSpPr>
          <p:nvPr/>
        </p:nvCxnSpPr>
        <p:spPr bwMode="auto">
          <a:xfrm>
            <a:off x="7410120" y="2028272"/>
            <a:ext cx="0" cy="2727127"/>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cxnSp>
        <p:nvCxnSpPr>
          <p:cNvPr id="105" name="Straight Connector 104">
            <a:extLst>
              <a:ext uri="{FF2B5EF4-FFF2-40B4-BE49-F238E27FC236}">
                <a16:creationId xmlns:a16="http://schemas.microsoft.com/office/drawing/2014/main" id="{634DD3DB-24BC-72C0-9422-EF9347126732}"/>
              </a:ext>
            </a:extLst>
          </p:cNvPr>
          <p:cNvCxnSpPr>
            <a:cxnSpLocks/>
          </p:cNvCxnSpPr>
          <p:nvPr/>
        </p:nvCxnSpPr>
        <p:spPr bwMode="auto">
          <a:xfrm>
            <a:off x="8536023" y="2152650"/>
            <a:ext cx="0" cy="2602749"/>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grpSp>
        <p:nvGrpSpPr>
          <p:cNvPr id="109" name="Group 108">
            <a:extLst>
              <a:ext uri="{FF2B5EF4-FFF2-40B4-BE49-F238E27FC236}">
                <a16:creationId xmlns:a16="http://schemas.microsoft.com/office/drawing/2014/main" id="{0B04F318-40BE-E7D7-3145-CE831CB8B3E3}"/>
              </a:ext>
            </a:extLst>
          </p:cNvPr>
          <p:cNvGrpSpPr/>
          <p:nvPr/>
        </p:nvGrpSpPr>
        <p:grpSpPr>
          <a:xfrm>
            <a:off x="2549643" y="5288273"/>
            <a:ext cx="7263569" cy="584775"/>
            <a:chOff x="1556064" y="5101882"/>
            <a:chExt cx="10867768" cy="584775"/>
          </a:xfrm>
        </p:grpSpPr>
        <p:sp>
          <p:nvSpPr>
            <p:cNvPr id="110" name="TextBox 109">
              <a:extLst>
                <a:ext uri="{FF2B5EF4-FFF2-40B4-BE49-F238E27FC236}">
                  <a16:creationId xmlns:a16="http://schemas.microsoft.com/office/drawing/2014/main" id="{599A316B-D43F-162A-B5E5-43B3E415A93F}"/>
                </a:ext>
              </a:extLst>
            </p:cNvPr>
            <p:cNvSpPr txBox="1"/>
            <p:nvPr/>
          </p:nvSpPr>
          <p:spPr bwMode="auto">
            <a:xfrm>
              <a:off x="1556064" y="5101882"/>
              <a:ext cx="8998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2808</a:t>
              </a:r>
            </a:p>
            <a:p>
              <a:pPr algn="ctr">
                <a:lnSpc>
                  <a:spcPct val="100000"/>
                </a:lnSpc>
                <a:spcAft>
                  <a:spcPct val="0"/>
                </a:spcAft>
                <a:buClrTx/>
                <a:buFontTx/>
                <a:buNone/>
              </a:pPr>
              <a:r>
                <a:rPr lang="en-US" sz="1600" b="0" dirty="0">
                  <a:solidFill>
                    <a:schemeClr val="bg1"/>
                  </a:solidFill>
                  <a:latin typeface="+mj-lt"/>
                </a:rPr>
                <a:t>2829</a:t>
              </a:r>
            </a:p>
          </p:txBody>
        </p:sp>
        <p:sp>
          <p:nvSpPr>
            <p:cNvPr id="111" name="TextBox 110">
              <a:extLst>
                <a:ext uri="{FF2B5EF4-FFF2-40B4-BE49-F238E27FC236}">
                  <a16:creationId xmlns:a16="http://schemas.microsoft.com/office/drawing/2014/main" id="{2651DF36-C07C-64D2-19A3-97DA3FE560CF}"/>
                </a:ext>
              </a:extLst>
            </p:cNvPr>
            <p:cNvSpPr txBox="1"/>
            <p:nvPr/>
          </p:nvSpPr>
          <p:spPr bwMode="auto">
            <a:xfrm>
              <a:off x="2411084" y="5101882"/>
              <a:ext cx="8998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2621</a:t>
              </a:r>
            </a:p>
            <a:p>
              <a:pPr algn="ctr">
                <a:lnSpc>
                  <a:spcPct val="100000"/>
                </a:lnSpc>
                <a:spcAft>
                  <a:spcPct val="0"/>
                </a:spcAft>
                <a:buClrTx/>
                <a:buFontTx/>
                <a:buNone/>
              </a:pPr>
              <a:r>
                <a:rPr lang="en-US" sz="1600" b="0" dirty="0">
                  <a:solidFill>
                    <a:schemeClr val="bg1"/>
                  </a:solidFill>
                  <a:latin typeface="+mj-lt"/>
                </a:rPr>
                <a:t>2653</a:t>
              </a:r>
            </a:p>
          </p:txBody>
        </p:sp>
        <p:sp>
          <p:nvSpPr>
            <p:cNvPr id="112" name="TextBox 111">
              <a:extLst>
                <a:ext uri="{FF2B5EF4-FFF2-40B4-BE49-F238E27FC236}">
                  <a16:creationId xmlns:a16="http://schemas.microsoft.com/office/drawing/2014/main" id="{81612230-CFD5-6651-575B-452020752CB3}"/>
                </a:ext>
              </a:extLst>
            </p:cNvPr>
            <p:cNvSpPr txBox="1"/>
            <p:nvPr/>
          </p:nvSpPr>
          <p:spPr bwMode="auto">
            <a:xfrm>
              <a:off x="3272778" y="5101882"/>
              <a:ext cx="8998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2549</a:t>
              </a:r>
            </a:p>
            <a:p>
              <a:pPr algn="ctr">
                <a:lnSpc>
                  <a:spcPct val="100000"/>
                </a:lnSpc>
                <a:spcAft>
                  <a:spcPct val="0"/>
                </a:spcAft>
                <a:buClrTx/>
                <a:buFontTx/>
                <a:buNone/>
              </a:pPr>
              <a:r>
                <a:rPr lang="en-US" sz="1600" b="0" dirty="0">
                  <a:solidFill>
                    <a:schemeClr val="bg1"/>
                  </a:solidFill>
                  <a:latin typeface="+mj-lt"/>
                </a:rPr>
                <a:t>2573</a:t>
              </a:r>
            </a:p>
          </p:txBody>
        </p:sp>
        <p:sp>
          <p:nvSpPr>
            <p:cNvPr id="113" name="TextBox 112">
              <a:extLst>
                <a:ext uri="{FF2B5EF4-FFF2-40B4-BE49-F238E27FC236}">
                  <a16:creationId xmlns:a16="http://schemas.microsoft.com/office/drawing/2014/main" id="{9669190D-F7CD-6F61-D456-F6CCE80A104E}"/>
                </a:ext>
              </a:extLst>
            </p:cNvPr>
            <p:cNvSpPr txBox="1"/>
            <p:nvPr/>
          </p:nvSpPr>
          <p:spPr bwMode="auto">
            <a:xfrm>
              <a:off x="4112559" y="5101882"/>
              <a:ext cx="8998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2479</a:t>
              </a:r>
            </a:p>
            <a:p>
              <a:pPr algn="ctr">
                <a:lnSpc>
                  <a:spcPct val="100000"/>
                </a:lnSpc>
                <a:spcAft>
                  <a:spcPct val="0"/>
                </a:spcAft>
                <a:buClrTx/>
                <a:buFontTx/>
                <a:buNone/>
              </a:pPr>
              <a:r>
                <a:rPr lang="en-US" sz="1600" b="0" dirty="0">
                  <a:solidFill>
                    <a:schemeClr val="bg1"/>
                  </a:solidFill>
                  <a:latin typeface="+mj-lt"/>
                </a:rPr>
                <a:t>2474</a:t>
              </a:r>
            </a:p>
          </p:txBody>
        </p:sp>
        <p:sp>
          <p:nvSpPr>
            <p:cNvPr id="114" name="TextBox 113">
              <a:extLst>
                <a:ext uri="{FF2B5EF4-FFF2-40B4-BE49-F238E27FC236}">
                  <a16:creationId xmlns:a16="http://schemas.microsoft.com/office/drawing/2014/main" id="{D588FD0E-A186-CA45-30D7-B3AEBFB5A5B7}"/>
                </a:ext>
              </a:extLst>
            </p:cNvPr>
            <p:cNvSpPr txBox="1"/>
            <p:nvPr/>
          </p:nvSpPr>
          <p:spPr bwMode="auto">
            <a:xfrm>
              <a:off x="4962918" y="5101882"/>
              <a:ext cx="8998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2408</a:t>
              </a:r>
            </a:p>
            <a:p>
              <a:pPr algn="ctr">
                <a:lnSpc>
                  <a:spcPct val="100000"/>
                </a:lnSpc>
                <a:spcAft>
                  <a:spcPct val="0"/>
                </a:spcAft>
                <a:buClrTx/>
                <a:buFontTx/>
                <a:buNone/>
              </a:pPr>
              <a:r>
                <a:rPr lang="en-US" sz="1600" b="0" dirty="0">
                  <a:solidFill>
                    <a:schemeClr val="bg1"/>
                  </a:solidFill>
                  <a:latin typeface="+mj-lt"/>
                </a:rPr>
                <a:t>2374</a:t>
              </a:r>
            </a:p>
          </p:txBody>
        </p:sp>
        <p:sp>
          <p:nvSpPr>
            <p:cNvPr id="115" name="TextBox 114">
              <a:extLst>
                <a:ext uri="{FF2B5EF4-FFF2-40B4-BE49-F238E27FC236}">
                  <a16:creationId xmlns:a16="http://schemas.microsoft.com/office/drawing/2014/main" id="{7426A8EF-60E1-A2D6-085E-CA30D45817DB}"/>
                </a:ext>
              </a:extLst>
            </p:cNvPr>
            <p:cNvSpPr txBox="1"/>
            <p:nvPr/>
          </p:nvSpPr>
          <p:spPr bwMode="auto">
            <a:xfrm>
              <a:off x="5833181" y="5101882"/>
              <a:ext cx="8998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2347</a:t>
              </a:r>
            </a:p>
            <a:p>
              <a:pPr algn="ctr">
                <a:lnSpc>
                  <a:spcPct val="100000"/>
                </a:lnSpc>
                <a:spcAft>
                  <a:spcPct val="0"/>
                </a:spcAft>
                <a:buClrTx/>
                <a:buFontTx/>
                <a:buNone/>
              </a:pPr>
              <a:r>
                <a:rPr lang="en-US" sz="1600" b="0" dirty="0">
                  <a:solidFill>
                    <a:schemeClr val="bg1"/>
                  </a:solidFill>
                  <a:latin typeface="+mj-lt"/>
                </a:rPr>
                <a:t>2281</a:t>
              </a:r>
            </a:p>
          </p:txBody>
        </p:sp>
        <p:sp>
          <p:nvSpPr>
            <p:cNvPr id="116" name="TextBox 115">
              <a:extLst>
                <a:ext uri="{FF2B5EF4-FFF2-40B4-BE49-F238E27FC236}">
                  <a16:creationId xmlns:a16="http://schemas.microsoft.com/office/drawing/2014/main" id="{6D4E40BC-88FC-4D3B-76F8-2DD490B2BDC3}"/>
                </a:ext>
              </a:extLst>
            </p:cNvPr>
            <p:cNvSpPr txBox="1"/>
            <p:nvPr/>
          </p:nvSpPr>
          <p:spPr bwMode="auto">
            <a:xfrm>
              <a:off x="6694874" y="5101882"/>
              <a:ext cx="8998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2284</a:t>
              </a:r>
            </a:p>
            <a:p>
              <a:pPr algn="ctr">
                <a:lnSpc>
                  <a:spcPct val="100000"/>
                </a:lnSpc>
                <a:spcAft>
                  <a:spcPct val="0"/>
                </a:spcAft>
                <a:buClrTx/>
                <a:buFontTx/>
                <a:buNone/>
              </a:pPr>
              <a:r>
                <a:rPr lang="en-US" sz="1600" b="0" dirty="0">
                  <a:solidFill>
                    <a:schemeClr val="bg1"/>
                  </a:solidFill>
                  <a:latin typeface="+mj-lt"/>
                </a:rPr>
                <a:t>2195</a:t>
              </a:r>
            </a:p>
          </p:txBody>
        </p:sp>
        <p:sp>
          <p:nvSpPr>
            <p:cNvPr id="117" name="TextBox 116">
              <a:extLst>
                <a:ext uri="{FF2B5EF4-FFF2-40B4-BE49-F238E27FC236}">
                  <a16:creationId xmlns:a16="http://schemas.microsoft.com/office/drawing/2014/main" id="{1EE4C9D9-5789-2876-FC6D-4FFF934C7CFF}"/>
                </a:ext>
              </a:extLst>
            </p:cNvPr>
            <p:cNvSpPr txBox="1"/>
            <p:nvPr/>
          </p:nvSpPr>
          <p:spPr bwMode="auto">
            <a:xfrm>
              <a:off x="7534656" y="5101882"/>
              <a:ext cx="8998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2220</a:t>
              </a:r>
            </a:p>
            <a:p>
              <a:pPr algn="ctr">
                <a:lnSpc>
                  <a:spcPct val="100000"/>
                </a:lnSpc>
                <a:spcAft>
                  <a:spcPct val="0"/>
                </a:spcAft>
                <a:buClrTx/>
                <a:buFontTx/>
                <a:buNone/>
              </a:pPr>
              <a:r>
                <a:rPr lang="en-US" sz="1600" b="0" dirty="0">
                  <a:solidFill>
                    <a:schemeClr val="bg1"/>
                  </a:solidFill>
                  <a:latin typeface="+mj-lt"/>
                </a:rPr>
                <a:t>2125</a:t>
              </a:r>
            </a:p>
          </p:txBody>
        </p:sp>
        <p:sp>
          <p:nvSpPr>
            <p:cNvPr id="118" name="TextBox 117">
              <a:extLst>
                <a:ext uri="{FF2B5EF4-FFF2-40B4-BE49-F238E27FC236}">
                  <a16:creationId xmlns:a16="http://schemas.microsoft.com/office/drawing/2014/main" id="{63089F7E-3026-B777-170B-4E1B714EBF54}"/>
                </a:ext>
              </a:extLst>
            </p:cNvPr>
            <p:cNvSpPr txBox="1"/>
            <p:nvPr/>
          </p:nvSpPr>
          <p:spPr bwMode="auto">
            <a:xfrm>
              <a:off x="8377681" y="5101882"/>
              <a:ext cx="8998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2095</a:t>
              </a:r>
            </a:p>
            <a:p>
              <a:pPr algn="ctr">
                <a:lnSpc>
                  <a:spcPct val="100000"/>
                </a:lnSpc>
                <a:spcAft>
                  <a:spcPct val="0"/>
                </a:spcAft>
                <a:buClrTx/>
                <a:buFontTx/>
                <a:buNone/>
              </a:pPr>
              <a:r>
                <a:rPr lang="en-US" sz="1600" b="0" dirty="0">
                  <a:solidFill>
                    <a:schemeClr val="bg1"/>
                  </a:solidFill>
                  <a:latin typeface="+mj-lt"/>
                </a:rPr>
                <a:t>1974</a:t>
              </a:r>
            </a:p>
          </p:txBody>
        </p:sp>
        <p:sp>
          <p:nvSpPr>
            <p:cNvPr id="119" name="TextBox 118">
              <a:extLst>
                <a:ext uri="{FF2B5EF4-FFF2-40B4-BE49-F238E27FC236}">
                  <a16:creationId xmlns:a16="http://schemas.microsoft.com/office/drawing/2014/main" id="{B29971DC-363E-F1D2-D859-A371777F8C82}"/>
                </a:ext>
              </a:extLst>
            </p:cNvPr>
            <p:cNvSpPr txBox="1"/>
            <p:nvPr/>
          </p:nvSpPr>
          <p:spPr bwMode="auto">
            <a:xfrm>
              <a:off x="9239372" y="5101882"/>
              <a:ext cx="8998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1175</a:t>
              </a:r>
            </a:p>
            <a:p>
              <a:pPr algn="ctr">
                <a:lnSpc>
                  <a:spcPct val="100000"/>
                </a:lnSpc>
                <a:spcAft>
                  <a:spcPct val="0"/>
                </a:spcAft>
                <a:buClrTx/>
                <a:buFontTx/>
                <a:buNone/>
              </a:pPr>
              <a:r>
                <a:rPr lang="en-US" sz="1600" b="0" dirty="0">
                  <a:solidFill>
                    <a:schemeClr val="bg1"/>
                  </a:solidFill>
                  <a:latin typeface="+mj-lt"/>
                </a:rPr>
                <a:t>1124</a:t>
              </a:r>
            </a:p>
          </p:txBody>
        </p:sp>
        <p:sp>
          <p:nvSpPr>
            <p:cNvPr id="120" name="TextBox 119">
              <a:extLst>
                <a:ext uri="{FF2B5EF4-FFF2-40B4-BE49-F238E27FC236}">
                  <a16:creationId xmlns:a16="http://schemas.microsoft.com/office/drawing/2014/main" id="{EC473462-B7DE-4D01-CA8E-3785B78D3032}"/>
                </a:ext>
              </a:extLst>
            </p:cNvPr>
            <p:cNvSpPr txBox="1"/>
            <p:nvPr/>
          </p:nvSpPr>
          <p:spPr bwMode="auto">
            <a:xfrm>
              <a:off x="10157102" y="5101882"/>
              <a:ext cx="7439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490</a:t>
              </a:r>
            </a:p>
            <a:p>
              <a:pPr algn="ctr">
                <a:lnSpc>
                  <a:spcPct val="100000"/>
                </a:lnSpc>
                <a:spcAft>
                  <a:spcPct val="0"/>
                </a:spcAft>
                <a:buClrTx/>
                <a:buFontTx/>
                <a:buNone/>
              </a:pPr>
              <a:r>
                <a:rPr lang="en-US" sz="1600" b="0" dirty="0">
                  <a:solidFill>
                    <a:schemeClr val="bg1"/>
                  </a:solidFill>
                  <a:latin typeface="+mj-lt"/>
                </a:rPr>
                <a:t>473</a:t>
              </a:r>
            </a:p>
          </p:txBody>
        </p:sp>
        <p:sp>
          <p:nvSpPr>
            <p:cNvPr id="121" name="TextBox 120">
              <a:extLst>
                <a:ext uri="{FF2B5EF4-FFF2-40B4-BE49-F238E27FC236}">
                  <a16:creationId xmlns:a16="http://schemas.microsoft.com/office/drawing/2014/main" id="{AEFCEB73-5A36-EF67-EFAE-3A141D747081}"/>
                </a:ext>
              </a:extLst>
            </p:cNvPr>
            <p:cNvSpPr txBox="1"/>
            <p:nvPr/>
          </p:nvSpPr>
          <p:spPr bwMode="auto">
            <a:xfrm>
              <a:off x="11073907" y="5101882"/>
              <a:ext cx="5880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74</a:t>
              </a:r>
            </a:p>
            <a:p>
              <a:pPr algn="ctr">
                <a:lnSpc>
                  <a:spcPct val="100000"/>
                </a:lnSpc>
                <a:spcAft>
                  <a:spcPct val="0"/>
                </a:spcAft>
                <a:buClrTx/>
                <a:buFontTx/>
                <a:buNone/>
              </a:pPr>
              <a:r>
                <a:rPr lang="en-US" sz="1600" b="0" dirty="0">
                  <a:solidFill>
                    <a:schemeClr val="bg1"/>
                  </a:solidFill>
                  <a:latin typeface="+mj-lt"/>
                </a:rPr>
                <a:t>67</a:t>
              </a:r>
            </a:p>
          </p:txBody>
        </p:sp>
        <p:sp>
          <p:nvSpPr>
            <p:cNvPr id="122" name="TextBox 121">
              <a:extLst>
                <a:ext uri="{FF2B5EF4-FFF2-40B4-BE49-F238E27FC236}">
                  <a16:creationId xmlns:a16="http://schemas.microsoft.com/office/drawing/2014/main" id="{D8F858D1-A143-E4D8-D4EF-7011DFD6E852}"/>
                </a:ext>
              </a:extLst>
            </p:cNvPr>
            <p:cNvSpPr txBox="1"/>
            <p:nvPr/>
          </p:nvSpPr>
          <p:spPr bwMode="auto">
            <a:xfrm>
              <a:off x="11991636" y="5101882"/>
              <a:ext cx="4321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0</a:t>
              </a:r>
            </a:p>
            <a:p>
              <a:pPr algn="ctr">
                <a:lnSpc>
                  <a:spcPct val="100000"/>
                </a:lnSpc>
                <a:spcAft>
                  <a:spcPct val="0"/>
                </a:spcAft>
                <a:buClrTx/>
                <a:buFontTx/>
                <a:buNone/>
              </a:pPr>
              <a:r>
                <a:rPr lang="en-US" sz="1600" b="0" dirty="0">
                  <a:solidFill>
                    <a:schemeClr val="bg1"/>
                  </a:solidFill>
                  <a:latin typeface="+mj-lt"/>
                </a:rPr>
                <a:t>0</a:t>
              </a:r>
            </a:p>
          </p:txBody>
        </p:sp>
      </p:grpSp>
      <p:sp>
        <p:nvSpPr>
          <p:cNvPr id="123" name="TextBox 122">
            <a:extLst>
              <a:ext uri="{FF2B5EF4-FFF2-40B4-BE49-F238E27FC236}">
                <a16:creationId xmlns:a16="http://schemas.microsoft.com/office/drawing/2014/main" id="{483DBBA6-B207-5F6B-78AD-2C93362A12A7}"/>
              </a:ext>
            </a:extLst>
          </p:cNvPr>
          <p:cNvSpPr txBox="1"/>
          <p:nvPr/>
        </p:nvSpPr>
        <p:spPr bwMode="auto">
          <a:xfrm>
            <a:off x="1064696" y="5288273"/>
            <a:ext cx="161935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buClr>
                <a:srgbClr val="000000"/>
              </a:buClr>
              <a:buFont typeface="Arial"/>
              <a:buNone/>
            </a:pPr>
            <a:r>
              <a:rPr lang="en-US" sz="1600" b="1" kern="0" dirty="0">
                <a:solidFill>
                  <a:schemeClr val="accent1"/>
                </a:solidFill>
                <a:latin typeface="+mj-lt"/>
                <a:cs typeface="Arial" panose="020B0604020202020204" pitchFamily="34" charset="0"/>
                <a:sym typeface="Arial"/>
              </a:rPr>
              <a:t>Abemaciclib + ET</a:t>
            </a:r>
          </a:p>
          <a:p>
            <a:pPr algn="r">
              <a:spcAft>
                <a:spcPct val="0"/>
              </a:spcAft>
            </a:pPr>
            <a:r>
              <a:rPr lang="en-US" sz="1600" b="1" kern="0" dirty="0">
                <a:solidFill>
                  <a:schemeClr val="accent3"/>
                </a:solidFill>
                <a:latin typeface="+mj-lt"/>
                <a:cs typeface="Arial" panose="020B0604020202020204" pitchFamily="34" charset="0"/>
                <a:sym typeface="Arial"/>
              </a:rPr>
              <a:t>ET alone</a:t>
            </a:r>
          </a:p>
        </p:txBody>
      </p:sp>
      <p:sp>
        <p:nvSpPr>
          <p:cNvPr id="9" name="TextBox 8">
            <a:extLst>
              <a:ext uri="{FF2B5EF4-FFF2-40B4-BE49-F238E27FC236}">
                <a16:creationId xmlns:a16="http://schemas.microsoft.com/office/drawing/2014/main" id="{9602450E-FA43-C1D6-1640-CE9D68298C6E}"/>
              </a:ext>
            </a:extLst>
          </p:cNvPr>
          <p:cNvSpPr txBox="1"/>
          <p:nvPr/>
        </p:nvSpPr>
        <p:spPr bwMode="auto">
          <a:xfrm>
            <a:off x="4618411" y="2739354"/>
            <a:ext cx="1002197"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mj-lt"/>
              </a:rPr>
              <a:t>∆ = 2.8%</a:t>
            </a:r>
          </a:p>
        </p:txBody>
      </p:sp>
      <p:sp>
        <p:nvSpPr>
          <p:cNvPr id="25" name="TextBox 24">
            <a:extLst>
              <a:ext uri="{FF2B5EF4-FFF2-40B4-BE49-F238E27FC236}">
                <a16:creationId xmlns:a16="http://schemas.microsoft.com/office/drawing/2014/main" id="{3E3B7D62-2B62-B1F8-80DC-88C4C6959418}"/>
              </a:ext>
            </a:extLst>
          </p:cNvPr>
          <p:cNvSpPr txBox="1"/>
          <p:nvPr/>
        </p:nvSpPr>
        <p:spPr bwMode="auto">
          <a:xfrm>
            <a:off x="5748496" y="2739354"/>
            <a:ext cx="1002197"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mj-lt"/>
              </a:rPr>
              <a:t>∆ = 4.8%</a:t>
            </a:r>
          </a:p>
        </p:txBody>
      </p:sp>
      <p:sp>
        <p:nvSpPr>
          <p:cNvPr id="26" name="TextBox 25">
            <a:extLst>
              <a:ext uri="{FF2B5EF4-FFF2-40B4-BE49-F238E27FC236}">
                <a16:creationId xmlns:a16="http://schemas.microsoft.com/office/drawing/2014/main" id="{38624531-8C06-1BE9-AF02-128076601C86}"/>
              </a:ext>
            </a:extLst>
          </p:cNvPr>
          <p:cNvSpPr txBox="1"/>
          <p:nvPr/>
        </p:nvSpPr>
        <p:spPr bwMode="auto">
          <a:xfrm>
            <a:off x="6904122" y="2739354"/>
            <a:ext cx="1002197"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mj-lt"/>
              </a:rPr>
              <a:t>∆ = 6.0%</a:t>
            </a:r>
          </a:p>
        </p:txBody>
      </p:sp>
      <p:sp>
        <p:nvSpPr>
          <p:cNvPr id="27" name="TextBox 26">
            <a:extLst>
              <a:ext uri="{FF2B5EF4-FFF2-40B4-BE49-F238E27FC236}">
                <a16:creationId xmlns:a16="http://schemas.microsoft.com/office/drawing/2014/main" id="{7E7882D9-F811-57F1-0619-6A2D1217BC31}"/>
              </a:ext>
            </a:extLst>
          </p:cNvPr>
          <p:cNvSpPr txBox="1"/>
          <p:nvPr/>
        </p:nvSpPr>
        <p:spPr bwMode="auto">
          <a:xfrm>
            <a:off x="8027672" y="2739354"/>
            <a:ext cx="1002197"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mj-lt"/>
              </a:rPr>
              <a:t>∆ = 7.6%</a:t>
            </a:r>
          </a:p>
        </p:txBody>
      </p:sp>
      <p:grpSp>
        <p:nvGrpSpPr>
          <p:cNvPr id="326" name="Group 325">
            <a:extLst>
              <a:ext uri="{FF2B5EF4-FFF2-40B4-BE49-F238E27FC236}">
                <a16:creationId xmlns:a16="http://schemas.microsoft.com/office/drawing/2014/main" id="{85FD1761-E962-CAF8-4A8D-E6C040F16359}"/>
              </a:ext>
            </a:extLst>
          </p:cNvPr>
          <p:cNvGrpSpPr/>
          <p:nvPr/>
        </p:nvGrpSpPr>
        <p:grpSpPr>
          <a:xfrm>
            <a:off x="2978544" y="1572703"/>
            <a:ext cx="6439996" cy="689133"/>
            <a:chOff x="2978544" y="1572703"/>
            <a:chExt cx="6439996" cy="689133"/>
          </a:xfrm>
        </p:grpSpPr>
        <p:cxnSp>
          <p:nvCxnSpPr>
            <p:cNvPr id="127" name="Straight Connector 126">
              <a:extLst>
                <a:ext uri="{FF2B5EF4-FFF2-40B4-BE49-F238E27FC236}">
                  <a16:creationId xmlns:a16="http://schemas.microsoft.com/office/drawing/2014/main" id="{2C540100-4BE0-AD75-A4DE-265479D53B10}"/>
                </a:ext>
              </a:extLst>
            </p:cNvPr>
            <p:cNvCxnSpPr/>
            <p:nvPr/>
          </p:nvCxnSpPr>
          <p:spPr bwMode="auto">
            <a:xfrm>
              <a:off x="5717381" y="185508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2FCDF4EA-340F-E5AC-2752-18249A178B6C}"/>
                </a:ext>
              </a:extLst>
            </p:cNvPr>
            <p:cNvCxnSpPr/>
            <p:nvPr/>
          </p:nvCxnSpPr>
          <p:spPr bwMode="auto">
            <a:xfrm>
              <a:off x="5667375" y="185508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C2A4E3D8-13AB-F73F-CE02-65E6F2427754}"/>
                </a:ext>
              </a:extLst>
            </p:cNvPr>
            <p:cNvCxnSpPr/>
            <p:nvPr/>
          </p:nvCxnSpPr>
          <p:spPr bwMode="auto">
            <a:xfrm>
              <a:off x="5616534" y="185508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C02B2300-155C-4BC8-2C38-2894DB66E133}"/>
                </a:ext>
              </a:extLst>
            </p:cNvPr>
            <p:cNvCxnSpPr/>
            <p:nvPr/>
          </p:nvCxnSpPr>
          <p:spPr bwMode="auto">
            <a:xfrm>
              <a:off x="5591886" y="1850318"/>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EF0516C5-3EA6-B9C9-BB3A-089EBC11B668}"/>
                </a:ext>
              </a:extLst>
            </p:cNvPr>
            <p:cNvCxnSpPr/>
            <p:nvPr/>
          </p:nvCxnSpPr>
          <p:spPr bwMode="auto">
            <a:xfrm>
              <a:off x="5510923" y="184793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970863DC-8AB1-AFAA-E4E8-BB80E24865F8}"/>
                </a:ext>
              </a:extLst>
            </p:cNvPr>
            <p:cNvCxnSpPr/>
            <p:nvPr/>
          </p:nvCxnSpPr>
          <p:spPr bwMode="auto">
            <a:xfrm>
              <a:off x="5392452" y="182182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162CB9B6-D55E-4A44-EA01-D6A3B7D3C40F}"/>
                </a:ext>
              </a:extLst>
            </p:cNvPr>
            <p:cNvCxnSpPr/>
            <p:nvPr/>
          </p:nvCxnSpPr>
          <p:spPr bwMode="auto">
            <a:xfrm>
              <a:off x="5332921" y="182905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B4E258DF-6A20-1F97-9E19-49D08ACC46D7}"/>
                </a:ext>
              </a:extLst>
            </p:cNvPr>
            <p:cNvCxnSpPr/>
            <p:nvPr/>
          </p:nvCxnSpPr>
          <p:spPr bwMode="auto">
            <a:xfrm>
              <a:off x="5285296" y="1826764"/>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CBDA60B1-0FE7-9BF5-5D8E-3EF44ECFEEAC}"/>
                </a:ext>
              </a:extLst>
            </p:cNvPr>
            <p:cNvCxnSpPr/>
            <p:nvPr/>
          </p:nvCxnSpPr>
          <p:spPr bwMode="auto">
            <a:xfrm>
              <a:off x="5240052" y="1812563"/>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37C04F34-1EA9-E960-DD3C-65E70F625FCD}"/>
                </a:ext>
              </a:extLst>
            </p:cNvPr>
            <p:cNvCxnSpPr/>
            <p:nvPr/>
          </p:nvCxnSpPr>
          <p:spPr bwMode="auto">
            <a:xfrm>
              <a:off x="5216240" y="1810268"/>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4015CBEA-A695-27A9-D44B-F47722D38300}"/>
                </a:ext>
              </a:extLst>
            </p:cNvPr>
            <p:cNvCxnSpPr/>
            <p:nvPr/>
          </p:nvCxnSpPr>
          <p:spPr bwMode="auto">
            <a:xfrm>
              <a:off x="5192427" y="1810354"/>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43262C7E-67C6-073E-12C9-BCCA47F1F2CD}"/>
                </a:ext>
              </a:extLst>
            </p:cNvPr>
            <p:cNvCxnSpPr/>
            <p:nvPr/>
          </p:nvCxnSpPr>
          <p:spPr bwMode="auto">
            <a:xfrm>
              <a:off x="5132229" y="180329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162C9252-3182-4736-205D-7637EC71F277}"/>
                </a:ext>
              </a:extLst>
            </p:cNvPr>
            <p:cNvCxnSpPr/>
            <p:nvPr/>
          </p:nvCxnSpPr>
          <p:spPr bwMode="auto">
            <a:xfrm>
              <a:off x="5115660" y="1793383"/>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BDB227A0-1BBC-3506-D514-BFC525D86B21}"/>
                </a:ext>
              </a:extLst>
            </p:cNvPr>
            <p:cNvCxnSpPr/>
            <p:nvPr/>
          </p:nvCxnSpPr>
          <p:spPr bwMode="auto">
            <a:xfrm>
              <a:off x="5022791" y="1786153"/>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1BDB7FE6-A049-FDFC-E9BF-EAA113F5B077}"/>
                </a:ext>
              </a:extLst>
            </p:cNvPr>
            <p:cNvCxnSpPr/>
            <p:nvPr/>
          </p:nvCxnSpPr>
          <p:spPr bwMode="auto">
            <a:xfrm>
              <a:off x="4987447" y="1781563"/>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63BAF992-C22E-8489-51C6-01C5434E7FB2}"/>
                </a:ext>
              </a:extLst>
            </p:cNvPr>
            <p:cNvCxnSpPr/>
            <p:nvPr/>
          </p:nvCxnSpPr>
          <p:spPr bwMode="auto">
            <a:xfrm>
              <a:off x="4932678" y="1774592"/>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AF38A987-7A13-F65C-C053-AE791C259A14}"/>
                </a:ext>
              </a:extLst>
            </p:cNvPr>
            <p:cNvCxnSpPr/>
            <p:nvPr/>
          </p:nvCxnSpPr>
          <p:spPr bwMode="auto">
            <a:xfrm>
              <a:off x="4852603" y="176524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B8B76AFF-1CC8-E16B-DDB5-0EE989CC2802}"/>
                </a:ext>
              </a:extLst>
            </p:cNvPr>
            <p:cNvCxnSpPr/>
            <p:nvPr/>
          </p:nvCxnSpPr>
          <p:spPr bwMode="auto">
            <a:xfrm>
              <a:off x="4826644" y="176524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3ADE7D6C-6555-952F-91A2-1A6AABAA370F}"/>
                </a:ext>
              </a:extLst>
            </p:cNvPr>
            <p:cNvCxnSpPr/>
            <p:nvPr/>
          </p:nvCxnSpPr>
          <p:spPr bwMode="auto">
            <a:xfrm>
              <a:off x="4736156" y="1750478"/>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0E7A4278-E2B0-7983-0B3D-9808A22571A2}"/>
                </a:ext>
              </a:extLst>
            </p:cNvPr>
            <p:cNvCxnSpPr/>
            <p:nvPr/>
          </p:nvCxnSpPr>
          <p:spPr bwMode="auto">
            <a:xfrm>
              <a:off x="4671862" y="174588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2B9C5252-C082-0D92-5237-1AB3A2C5ACBD}"/>
                </a:ext>
              </a:extLst>
            </p:cNvPr>
            <p:cNvCxnSpPr/>
            <p:nvPr/>
          </p:nvCxnSpPr>
          <p:spPr bwMode="auto">
            <a:xfrm>
              <a:off x="4626618" y="1743894"/>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B4AB33A6-221B-67EB-1C10-60CB895B63F6}"/>
                </a:ext>
              </a:extLst>
            </p:cNvPr>
            <p:cNvCxnSpPr/>
            <p:nvPr/>
          </p:nvCxnSpPr>
          <p:spPr bwMode="auto">
            <a:xfrm>
              <a:off x="4609950" y="1744282"/>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8B3A26BA-B2F2-4AFE-4451-D7C263447109}"/>
                </a:ext>
              </a:extLst>
            </p:cNvPr>
            <p:cNvCxnSpPr/>
            <p:nvPr/>
          </p:nvCxnSpPr>
          <p:spPr bwMode="auto">
            <a:xfrm>
              <a:off x="4593281" y="1743894"/>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7E68411C-349D-8E38-E1DB-FE71A8A72A98}"/>
                </a:ext>
              </a:extLst>
            </p:cNvPr>
            <p:cNvCxnSpPr/>
            <p:nvPr/>
          </p:nvCxnSpPr>
          <p:spPr bwMode="auto">
            <a:xfrm>
              <a:off x="4568234" y="173891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BDB6C2CC-7D17-431A-4757-CAA42855AB07}"/>
                </a:ext>
              </a:extLst>
            </p:cNvPr>
            <p:cNvCxnSpPr/>
            <p:nvPr/>
          </p:nvCxnSpPr>
          <p:spPr bwMode="auto">
            <a:xfrm>
              <a:off x="4499351" y="1724888"/>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020E3B61-69CA-92F1-4F9C-5EFBE415EC3C}"/>
                </a:ext>
              </a:extLst>
            </p:cNvPr>
            <p:cNvCxnSpPr/>
            <p:nvPr/>
          </p:nvCxnSpPr>
          <p:spPr bwMode="auto">
            <a:xfrm>
              <a:off x="4456489" y="1722032"/>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ADDD0EFA-44FF-BDE9-D04C-BC6D2B9189C8}"/>
                </a:ext>
              </a:extLst>
            </p:cNvPr>
            <p:cNvCxnSpPr/>
            <p:nvPr/>
          </p:nvCxnSpPr>
          <p:spPr bwMode="auto">
            <a:xfrm>
              <a:off x="4429796" y="1722032"/>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554E5811-98FD-C8B1-19A1-F703AA257227}"/>
                </a:ext>
              </a:extLst>
            </p:cNvPr>
            <p:cNvCxnSpPr/>
            <p:nvPr/>
          </p:nvCxnSpPr>
          <p:spPr bwMode="auto">
            <a:xfrm>
              <a:off x="4364228" y="1719651"/>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77743EB0-E9AF-1574-F54D-DEF32CC07072}"/>
                </a:ext>
              </a:extLst>
            </p:cNvPr>
            <p:cNvCxnSpPr/>
            <p:nvPr/>
          </p:nvCxnSpPr>
          <p:spPr bwMode="auto">
            <a:xfrm>
              <a:off x="4327940" y="1710212"/>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AD75F32E-6709-7725-8DEE-5F0CD5C97E3B}"/>
                </a:ext>
              </a:extLst>
            </p:cNvPr>
            <p:cNvCxnSpPr/>
            <p:nvPr/>
          </p:nvCxnSpPr>
          <p:spPr bwMode="auto">
            <a:xfrm>
              <a:off x="4300249" y="171531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1EBFAC41-E02F-BEA9-3B6C-EF326AE27DD0}"/>
                </a:ext>
              </a:extLst>
            </p:cNvPr>
            <p:cNvCxnSpPr/>
            <p:nvPr/>
          </p:nvCxnSpPr>
          <p:spPr bwMode="auto">
            <a:xfrm>
              <a:off x="4279729" y="1710212"/>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636A0416-2B75-89EB-9A4F-E0BF91478D54}"/>
                </a:ext>
              </a:extLst>
            </p:cNvPr>
            <p:cNvCxnSpPr/>
            <p:nvPr/>
          </p:nvCxnSpPr>
          <p:spPr bwMode="auto">
            <a:xfrm>
              <a:off x="4254160" y="1710212"/>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FB6E8361-2D31-03B4-F0D4-A0D97E0B9141}"/>
                </a:ext>
              </a:extLst>
            </p:cNvPr>
            <p:cNvCxnSpPr/>
            <p:nvPr/>
          </p:nvCxnSpPr>
          <p:spPr bwMode="auto">
            <a:xfrm>
              <a:off x="4216060" y="1703673"/>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ACC870D1-F190-A051-EF15-A47BFF053547}"/>
                </a:ext>
              </a:extLst>
            </p:cNvPr>
            <p:cNvCxnSpPr/>
            <p:nvPr/>
          </p:nvCxnSpPr>
          <p:spPr bwMode="auto">
            <a:xfrm>
              <a:off x="4180341" y="170189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39806CD9-6FCC-B673-9213-7E94218601A4}"/>
                </a:ext>
              </a:extLst>
            </p:cNvPr>
            <p:cNvCxnSpPr/>
            <p:nvPr/>
          </p:nvCxnSpPr>
          <p:spPr bwMode="auto">
            <a:xfrm>
              <a:off x="4137671" y="169388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EB533519-64B6-C7A9-24C6-7EB36888411C}"/>
                </a:ext>
              </a:extLst>
            </p:cNvPr>
            <p:cNvCxnSpPr/>
            <p:nvPr/>
          </p:nvCxnSpPr>
          <p:spPr bwMode="auto">
            <a:xfrm>
              <a:off x="4075758" y="168397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5893D611-B232-6FE0-0010-395A8C59A568}"/>
                </a:ext>
              </a:extLst>
            </p:cNvPr>
            <p:cNvCxnSpPr/>
            <p:nvPr/>
          </p:nvCxnSpPr>
          <p:spPr bwMode="auto">
            <a:xfrm>
              <a:off x="4063851" y="168397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578A3B16-9ECB-6327-1FA9-6CE0175B2F39}"/>
                </a:ext>
              </a:extLst>
            </p:cNvPr>
            <p:cNvCxnSpPr/>
            <p:nvPr/>
          </p:nvCxnSpPr>
          <p:spPr bwMode="auto">
            <a:xfrm>
              <a:off x="4037658" y="168397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BBCB59E1-449F-8098-9F2E-CD58A9298F06}"/>
                </a:ext>
              </a:extLst>
            </p:cNvPr>
            <p:cNvCxnSpPr/>
            <p:nvPr/>
          </p:nvCxnSpPr>
          <p:spPr bwMode="auto">
            <a:xfrm>
              <a:off x="4001265" y="168397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ADB0692F-B2CD-886B-B63F-0C8DDF820196}"/>
                </a:ext>
              </a:extLst>
            </p:cNvPr>
            <p:cNvCxnSpPr/>
            <p:nvPr/>
          </p:nvCxnSpPr>
          <p:spPr bwMode="auto">
            <a:xfrm>
              <a:off x="3956021" y="1679601"/>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DDA0676D-659C-B767-AF87-E130B8E27402}"/>
                </a:ext>
              </a:extLst>
            </p:cNvPr>
            <p:cNvCxnSpPr/>
            <p:nvPr/>
          </p:nvCxnSpPr>
          <p:spPr bwMode="auto">
            <a:xfrm>
              <a:off x="3939352" y="167453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B8FDE4DF-B277-4546-CAAB-797EAEA29A91}"/>
                </a:ext>
              </a:extLst>
            </p:cNvPr>
            <p:cNvCxnSpPr/>
            <p:nvPr/>
          </p:nvCxnSpPr>
          <p:spPr bwMode="auto">
            <a:xfrm>
              <a:off x="3913158" y="167453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4D8CB797-C42F-55E2-0E77-5AB2F664A7FC}"/>
                </a:ext>
              </a:extLst>
            </p:cNvPr>
            <p:cNvCxnSpPr/>
            <p:nvPr/>
          </p:nvCxnSpPr>
          <p:spPr bwMode="auto">
            <a:xfrm>
              <a:off x="3886964" y="167453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A408EBAF-9A39-8D56-5E29-DE3E8BDF0025}"/>
                </a:ext>
              </a:extLst>
            </p:cNvPr>
            <p:cNvCxnSpPr/>
            <p:nvPr/>
          </p:nvCxnSpPr>
          <p:spPr bwMode="auto">
            <a:xfrm>
              <a:off x="3803621" y="1661932"/>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EF3FC5F8-8B5C-A722-9217-1FF354F86D90}"/>
                </a:ext>
              </a:extLst>
            </p:cNvPr>
            <p:cNvCxnSpPr/>
            <p:nvPr/>
          </p:nvCxnSpPr>
          <p:spPr bwMode="auto">
            <a:xfrm>
              <a:off x="3770284" y="1658213"/>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C00C7089-FA2E-F97F-C914-EF2AFE447170}"/>
                </a:ext>
              </a:extLst>
            </p:cNvPr>
            <p:cNvCxnSpPr/>
            <p:nvPr/>
          </p:nvCxnSpPr>
          <p:spPr bwMode="auto">
            <a:xfrm>
              <a:off x="3722550" y="1654271"/>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5B8E243C-B925-1476-08C1-2CC9587939CC}"/>
                </a:ext>
              </a:extLst>
            </p:cNvPr>
            <p:cNvCxnSpPr/>
            <p:nvPr/>
          </p:nvCxnSpPr>
          <p:spPr bwMode="auto">
            <a:xfrm>
              <a:off x="3697680" y="1655091"/>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B5E3EAD1-EBFF-CD93-9254-40E70F44E0D6}"/>
                </a:ext>
              </a:extLst>
            </p:cNvPr>
            <p:cNvCxnSpPr/>
            <p:nvPr/>
          </p:nvCxnSpPr>
          <p:spPr bwMode="auto">
            <a:xfrm>
              <a:off x="3661961" y="1658213"/>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770F612F-0012-D5A7-213C-6A5A25323355}"/>
                </a:ext>
              </a:extLst>
            </p:cNvPr>
            <p:cNvCxnSpPr/>
            <p:nvPr/>
          </p:nvCxnSpPr>
          <p:spPr bwMode="auto">
            <a:xfrm>
              <a:off x="3635768" y="164829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326E6C0D-5C6E-3382-7255-E5C715113836}"/>
                </a:ext>
              </a:extLst>
            </p:cNvPr>
            <p:cNvCxnSpPr/>
            <p:nvPr/>
          </p:nvCxnSpPr>
          <p:spPr bwMode="auto">
            <a:xfrm>
              <a:off x="3573856" y="1644054"/>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F5165BC3-44BF-8752-3514-0AD2551C52FE}"/>
                </a:ext>
              </a:extLst>
            </p:cNvPr>
            <p:cNvCxnSpPr/>
            <p:nvPr/>
          </p:nvCxnSpPr>
          <p:spPr bwMode="auto">
            <a:xfrm>
              <a:off x="3542900" y="163461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30C19649-26B6-82A3-48E6-C72CD6B751A9}"/>
                </a:ext>
              </a:extLst>
            </p:cNvPr>
            <p:cNvCxnSpPr/>
            <p:nvPr/>
          </p:nvCxnSpPr>
          <p:spPr bwMode="auto">
            <a:xfrm>
              <a:off x="3505978" y="163886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6A24023A-A635-1234-1D8A-48DD958FAB61}"/>
                </a:ext>
              </a:extLst>
            </p:cNvPr>
            <p:cNvCxnSpPr/>
            <p:nvPr/>
          </p:nvCxnSpPr>
          <p:spPr bwMode="auto">
            <a:xfrm>
              <a:off x="3466700" y="1622538"/>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083E8396-2EFE-A139-85BE-B00E0B269D9E}"/>
                </a:ext>
              </a:extLst>
            </p:cNvPr>
            <p:cNvCxnSpPr/>
            <p:nvPr/>
          </p:nvCxnSpPr>
          <p:spPr bwMode="auto">
            <a:xfrm>
              <a:off x="3404788" y="1622538"/>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71A5C6DD-B2F6-DAFF-70E6-9A3ADB9F155E}"/>
                </a:ext>
              </a:extLst>
            </p:cNvPr>
            <p:cNvCxnSpPr/>
            <p:nvPr/>
          </p:nvCxnSpPr>
          <p:spPr bwMode="auto">
            <a:xfrm>
              <a:off x="3366688" y="1622538"/>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E2F0CA85-DA82-7D93-DF22-652CABD99A9F}"/>
                </a:ext>
              </a:extLst>
            </p:cNvPr>
            <p:cNvCxnSpPr/>
            <p:nvPr/>
          </p:nvCxnSpPr>
          <p:spPr bwMode="auto">
            <a:xfrm>
              <a:off x="3269057" y="160020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40E50A1D-F43D-4765-3D30-96902F2366FF}"/>
                </a:ext>
              </a:extLst>
            </p:cNvPr>
            <p:cNvCxnSpPr/>
            <p:nvPr/>
          </p:nvCxnSpPr>
          <p:spPr bwMode="auto">
            <a:xfrm>
              <a:off x="3250007" y="160020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FE0EB877-2E81-4A79-9740-D80B6A8688F8}"/>
                </a:ext>
              </a:extLst>
            </p:cNvPr>
            <p:cNvCxnSpPr/>
            <p:nvPr/>
          </p:nvCxnSpPr>
          <p:spPr bwMode="auto">
            <a:xfrm>
              <a:off x="3219051" y="159881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96768F87-180E-3F93-99E7-793715BA9D82}"/>
                </a:ext>
              </a:extLst>
            </p:cNvPr>
            <p:cNvCxnSpPr/>
            <p:nvPr/>
          </p:nvCxnSpPr>
          <p:spPr bwMode="auto">
            <a:xfrm>
              <a:off x="3192857" y="1591034"/>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C052AB26-AC23-836A-8AE0-A04F785DDD64}"/>
                </a:ext>
              </a:extLst>
            </p:cNvPr>
            <p:cNvCxnSpPr/>
            <p:nvPr/>
          </p:nvCxnSpPr>
          <p:spPr bwMode="auto">
            <a:xfrm>
              <a:off x="3092844" y="1586862"/>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79BFD6B4-307E-3C9A-6610-FBE370513B53}"/>
                </a:ext>
              </a:extLst>
            </p:cNvPr>
            <p:cNvCxnSpPr/>
            <p:nvPr/>
          </p:nvCxnSpPr>
          <p:spPr bwMode="auto">
            <a:xfrm>
              <a:off x="3035694" y="1575862"/>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8F4FB099-4078-8BA8-0C6E-0A2379CC9AA8}"/>
                </a:ext>
              </a:extLst>
            </p:cNvPr>
            <p:cNvCxnSpPr/>
            <p:nvPr/>
          </p:nvCxnSpPr>
          <p:spPr bwMode="auto">
            <a:xfrm>
              <a:off x="3064269" y="1572703"/>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BD1D224B-2D04-766C-CDED-E55AE8455D6F}"/>
                </a:ext>
              </a:extLst>
            </p:cNvPr>
            <p:cNvCxnSpPr/>
            <p:nvPr/>
          </p:nvCxnSpPr>
          <p:spPr bwMode="auto">
            <a:xfrm>
              <a:off x="2978544" y="1572703"/>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C843A4A4-C27C-C844-E05C-17B33548735B}"/>
                </a:ext>
              </a:extLst>
            </p:cNvPr>
            <p:cNvCxnSpPr/>
            <p:nvPr/>
          </p:nvCxnSpPr>
          <p:spPr bwMode="auto">
            <a:xfrm>
              <a:off x="5745427" y="185529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CAB1D4F9-888F-97C2-CB35-5F2EF9101F60}"/>
                </a:ext>
              </a:extLst>
            </p:cNvPr>
            <p:cNvCxnSpPr/>
            <p:nvPr/>
          </p:nvCxnSpPr>
          <p:spPr bwMode="auto">
            <a:xfrm>
              <a:off x="5754422" y="186023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BDFE1999-5C8A-DFB1-9AE1-3C66D7A733C7}"/>
                </a:ext>
              </a:extLst>
            </p:cNvPr>
            <p:cNvCxnSpPr/>
            <p:nvPr/>
          </p:nvCxnSpPr>
          <p:spPr bwMode="auto">
            <a:xfrm>
              <a:off x="5775853" y="1864734"/>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9F42ED19-F8D0-DC6C-908E-34FDA07E5B52}"/>
                </a:ext>
              </a:extLst>
            </p:cNvPr>
            <p:cNvCxnSpPr/>
            <p:nvPr/>
          </p:nvCxnSpPr>
          <p:spPr bwMode="auto">
            <a:xfrm>
              <a:off x="5792521" y="1864734"/>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BB10C786-AA5B-C257-C2F9-27F1FF2F827E}"/>
                </a:ext>
              </a:extLst>
            </p:cNvPr>
            <p:cNvCxnSpPr/>
            <p:nvPr/>
          </p:nvCxnSpPr>
          <p:spPr bwMode="auto">
            <a:xfrm>
              <a:off x="5821096" y="1864734"/>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CF5553D6-20B7-2AC2-7BEE-B0D106ED6627}"/>
                </a:ext>
              </a:extLst>
            </p:cNvPr>
            <p:cNvCxnSpPr/>
            <p:nvPr/>
          </p:nvCxnSpPr>
          <p:spPr bwMode="auto">
            <a:xfrm>
              <a:off x="5848939" y="1864734"/>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E78ED311-BA08-3721-351D-2C2F014251C0}"/>
                </a:ext>
              </a:extLst>
            </p:cNvPr>
            <p:cNvCxnSpPr/>
            <p:nvPr/>
          </p:nvCxnSpPr>
          <p:spPr bwMode="auto">
            <a:xfrm>
              <a:off x="5879895" y="187425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948C2875-1ED0-DAFB-4506-75D5749D60F5}"/>
                </a:ext>
              </a:extLst>
            </p:cNvPr>
            <p:cNvCxnSpPr/>
            <p:nvPr/>
          </p:nvCxnSpPr>
          <p:spPr bwMode="auto">
            <a:xfrm>
              <a:off x="5948951" y="189105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AD0F1EA4-A884-AD9B-D0F7-5E007B91F7D7}"/>
                </a:ext>
              </a:extLst>
            </p:cNvPr>
            <p:cNvCxnSpPr/>
            <p:nvPr/>
          </p:nvCxnSpPr>
          <p:spPr bwMode="auto">
            <a:xfrm>
              <a:off x="6053726" y="189594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0C3EEEE8-4D67-CA16-0B39-8E677FE97939}"/>
                </a:ext>
              </a:extLst>
            </p:cNvPr>
            <p:cNvCxnSpPr/>
            <p:nvPr/>
          </p:nvCxnSpPr>
          <p:spPr bwMode="auto">
            <a:xfrm>
              <a:off x="6120401" y="189811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06B917A8-FFFA-6B95-5D23-1FADE11B6939}"/>
                </a:ext>
              </a:extLst>
            </p:cNvPr>
            <p:cNvCxnSpPr/>
            <p:nvPr/>
          </p:nvCxnSpPr>
          <p:spPr bwMode="auto">
            <a:xfrm>
              <a:off x="6203745" y="1909934"/>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D51F4C4D-7C97-20D3-1337-F3227AECA6F5}"/>
                </a:ext>
              </a:extLst>
            </p:cNvPr>
            <p:cNvCxnSpPr/>
            <p:nvPr/>
          </p:nvCxnSpPr>
          <p:spPr bwMode="auto">
            <a:xfrm>
              <a:off x="6245336" y="191231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FBD986E5-C192-2A4D-36FD-04A7409DA887}"/>
                </a:ext>
              </a:extLst>
            </p:cNvPr>
            <p:cNvCxnSpPr/>
            <p:nvPr/>
          </p:nvCxnSpPr>
          <p:spPr bwMode="auto">
            <a:xfrm>
              <a:off x="6300105" y="191852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FB44BC84-BE75-3EA4-13A1-43527F4F64F8}"/>
                </a:ext>
              </a:extLst>
            </p:cNvPr>
            <p:cNvCxnSpPr/>
            <p:nvPr/>
          </p:nvCxnSpPr>
          <p:spPr bwMode="auto">
            <a:xfrm>
              <a:off x="6357255" y="1931622"/>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36C6FF1D-0959-86D8-2047-B474A2D7BAB7}"/>
                </a:ext>
              </a:extLst>
            </p:cNvPr>
            <p:cNvCxnSpPr/>
            <p:nvPr/>
          </p:nvCxnSpPr>
          <p:spPr bwMode="auto">
            <a:xfrm>
              <a:off x="6371542" y="193608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513811E2-D872-9D94-DD55-CCD5415C1D1A}"/>
                </a:ext>
              </a:extLst>
            </p:cNvPr>
            <p:cNvCxnSpPr/>
            <p:nvPr/>
          </p:nvCxnSpPr>
          <p:spPr bwMode="auto">
            <a:xfrm>
              <a:off x="6402499" y="1931622"/>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8EAF2040-49BF-56C8-01B7-0739F1E67E61}"/>
                </a:ext>
              </a:extLst>
            </p:cNvPr>
            <p:cNvCxnSpPr/>
            <p:nvPr/>
          </p:nvCxnSpPr>
          <p:spPr bwMode="auto">
            <a:xfrm>
              <a:off x="6424858" y="193608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B96C4F3D-5B4E-D979-7ACF-C75F3D59B09B}"/>
                </a:ext>
              </a:extLst>
            </p:cNvPr>
            <p:cNvCxnSpPr/>
            <p:nvPr/>
          </p:nvCxnSpPr>
          <p:spPr bwMode="auto">
            <a:xfrm>
              <a:off x="6446289" y="193608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6AC244B1-BE82-B726-7B0B-E42DC4C8471C}"/>
                </a:ext>
              </a:extLst>
            </p:cNvPr>
            <p:cNvCxnSpPr/>
            <p:nvPr/>
          </p:nvCxnSpPr>
          <p:spPr bwMode="auto">
            <a:xfrm>
              <a:off x="6496295" y="194569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DDFF6E33-360D-A166-95A6-3898103CADD9}"/>
                </a:ext>
              </a:extLst>
            </p:cNvPr>
            <p:cNvCxnSpPr/>
            <p:nvPr/>
          </p:nvCxnSpPr>
          <p:spPr bwMode="auto">
            <a:xfrm>
              <a:off x="6531447" y="194561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7B1FB116-606E-3102-F286-8E59F1CA5BE7}"/>
                </a:ext>
              </a:extLst>
            </p:cNvPr>
            <p:cNvCxnSpPr/>
            <p:nvPr/>
          </p:nvCxnSpPr>
          <p:spPr bwMode="auto">
            <a:xfrm>
              <a:off x="6580575" y="195283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9FB7B7A0-4424-4B8A-9180-2A3D1380067D}"/>
                </a:ext>
              </a:extLst>
            </p:cNvPr>
            <p:cNvCxnSpPr/>
            <p:nvPr/>
          </p:nvCxnSpPr>
          <p:spPr bwMode="auto">
            <a:xfrm>
              <a:off x="6656775" y="194561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B0EEA844-64C6-5A29-9875-FF456CC47DDF}"/>
                </a:ext>
              </a:extLst>
            </p:cNvPr>
            <p:cNvCxnSpPr/>
            <p:nvPr/>
          </p:nvCxnSpPr>
          <p:spPr bwMode="auto">
            <a:xfrm>
              <a:off x="6772160" y="196036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4AF0DE90-2053-2FA6-BBDE-A0DF6416B39F}"/>
                </a:ext>
              </a:extLst>
            </p:cNvPr>
            <p:cNvCxnSpPr/>
            <p:nvPr/>
          </p:nvCxnSpPr>
          <p:spPr bwMode="auto">
            <a:xfrm>
              <a:off x="6791210" y="196036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EF768F08-6EC4-397D-B528-416E9698FE34}"/>
                </a:ext>
              </a:extLst>
            </p:cNvPr>
            <p:cNvCxnSpPr/>
            <p:nvPr/>
          </p:nvCxnSpPr>
          <p:spPr bwMode="auto">
            <a:xfrm>
              <a:off x="6815023" y="196036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3757876A-3377-5532-B523-EB7BA7C51264}"/>
                </a:ext>
              </a:extLst>
            </p:cNvPr>
            <p:cNvCxnSpPr/>
            <p:nvPr/>
          </p:nvCxnSpPr>
          <p:spPr bwMode="auto">
            <a:xfrm>
              <a:off x="6838237" y="196036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16AA9801-4E0F-BC3E-6811-27296E6DAB2F}"/>
                </a:ext>
              </a:extLst>
            </p:cNvPr>
            <p:cNvCxnSpPr/>
            <p:nvPr/>
          </p:nvCxnSpPr>
          <p:spPr bwMode="auto">
            <a:xfrm>
              <a:off x="6847049" y="196036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91182BBD-B132-678A-60DA-A9A3ECB36DDC}"/>
                </a:ext>
              </a:extLst>
            </p:cNvPr>
            <p:cNvCxnSpPr/>
            <p:nvPr/>
          </p:nvCxnSpPr>
          <p:spPr bwMode="auto">
            <a:xfrm>
              <a:off x="6882655" y="196036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8BE5AA4F-178F-A2F3-5F69-6D5073444E8C}"/>
                </a:ext>
              </a:extLst>
            </p:cNvPr>
            <p:cNvCxnSpPr/>
            <p:nvPr/>
          </p:nvCxnSpPr>
          <p:spPr bwMode="auto">
            <a:xfrm>
              <a:off x="6904087" y="196036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6C605DA2-C93C-BAD2-F8F8-D6078044BEA7}"/>
                </a:ext>
              </a:extLst>
            </p:cNvPr>
            <p:cNvCxnSpPr/>
            <p:nvPr/>
          </p:nvCxnSpPr>
          <p:spPr bwMode="auto">
            <a:xfrm>
              <a:off x="6939805" y="1979543"/>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604DB3DD-7210-87EE-1DC9-13ABD53D9ACE}"/>
                </a:ext>
              </a:extLst>
            </p:cNvPr>
            <p:cNvCxnSpPr/>
            <p:nvPr/>
          </p:nvCxnSpPr>
          <p:spPr bwMode="auto">
            <a:xfrm>
              <a:off x="6986134" y="1986814"/>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7D752CF6-35F4-5378-7F76-7B09A2014C20}"/>
                </a:ext>
              </a:extLst>
            </p:cNvPr>
            <p:cNvCxnSpPr/>
            <p:nvPr/>
          </p:nvCxnSpPr>
          <p:spPr bwMode="auto">
            <a:xfrm>
              <a:off x="6997587" y="1986814"/>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968A6964-F720-310D-EE45-1B3AD79F853F}"/>
                </a:ext>
              </a:extLst>
            </p:cNvPr>
            <p:cNvCxnSpPr/>
            <p:nvPr/>
          </p:nvCxnSpPr>
          <p:spPr bwMode="auto">
            <a:xfrm>
              <a:off x="7030925" y="1986814"/>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E4597F2F-BD22-68C0-10FF-37626B77A38C}"/>
                </a:ext>
              </a:extLst>
            </p:cNvPr>
            <p:cNvCxnSpPr/>
            <p:nvPr/>
          </p:nvCxnSpPr>
          <p:spPr bwMode="auto">
            <a:xfrm>
              <a:off x="7047594" y="1986814"/>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3054BFE4-3040-55FB-B0A4-4B012B416472}"/>
                </a:ext>
              </a:extLst>
            </p:cNvPr>
            <p:cNvCxnSpPr/>
            <p:nvPr/>
          </p:nvCxnSpPr>
          <p:spPr bwMode="auto">
            <a:xfrm>
              <a:off x="7073787" y="198970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D3CB825F-3873-7B01-E40C-35C9C7F81C02}"/>
                </a:ext>
              </a:extLst>
            </p:cNvPr>
            <p:cNvCxnSpPr/>
            <p:nvPr/>
          </p:nvCxnSpPr>
          <p:spPr bwMode="auto">
            <a:xfrm>
              <a:off x="7108931" y="199021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40636C32-8DBC-4A72-744B-53C5AC6F6F2A}"/>
                </a:ext>
              </a:extLst>
            </p:cNvPr>
            <p:cNvCxnSpPr/>
            <p:nvPr/>
          </p:nvCxnSpPr>
          <p:spPr bwMode="auto">
            <a:xfrm>
              <a:off x="7146935" y="1996041"/>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3B4B0FEA-4FD8-5F5C-86FD-31CD234CB3E6}"/>
                </a:ext>
              </a:extLst>
            </p:cNvPr>
            <p:cNvCxnSpPr/>
            <p:nvPr/>
          </p:nvCxnSpPr>
          <p:spPr bwMode="auto">
            <a:xfrm>
              <a:off x="7170748" y="1996041"/>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9B24E973-4E2D-98AA-AB9C-044497B6B002}"/>
                </a:ext>
              </a:extLst>
            </p:cNvPr>
            <p:cNvCxnSpPr/>
            <p:nvPr/>
          </p:nvCxnSpPr>
          <p:spPr bwMode="auto">
            <a:xfrm>
              <a:off x="7196942" y="1996041"/>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4FC43B9C-AE9D-0C0C-625D-2D78855AC5BE}"/>
                </a:ext>
              </a:extLst>
            </p:cNvPr>
            <p:cNvCxnSpPr/>
            <p:nvPr/>
          </p:nvCxnSpPr>
          <p:spPr bwMode="auto">
            <a:xfrm>
              <a:off x="7220754" y="1996552"/>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639F1FA5-4460-5EFA-7725-6476E8B3D9B3}"/>
                </a:ext>
              </a:extLst>
            </p:cNvPr>
            <p:cNvCxnSpPr/>
            <p:nvPr/>
          </p:nvCxnSpPr>
          <p:spPr bwMode="auto">
            <a:xfrm>
              <a:off x="7237423" y="1996041"/>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BC151EFC-48EA-DA03-44F4-03EB4259ED0C}"/>
                </a:ext>
              </a:extLst>
            </p:cNvPr>
            <p:cNvCxnSpPr/>
            <p:nvPr/>
          </p:nvCxnSpPr>
          <p:spPr bwMode="auto">
            <a:xfrm>
              <a:off x="7251711" y="1996041"/>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8B37FC1F-A57C-600F-771D-EDB76C978415}"/>
                </a:ext>
              </a:extLst>
            </p:cNvPr>
            <p:cNvCxnSpPr/>
            <p:nvPr/>
          </p:nvCxnSpPr>
          <p:spPr bwMode="auto">
            <a:xfrm>
              <a:off x="7270537" y="1996041"/>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9A52E73F-7D07-B8AD-4ADD-56704FDB1EAA}"/>
                </a:ext>
              </a:extLst>
            </p:cNvPr>
            <p:cNvCxnSpPr/>
            <p:nvPr/>
          </p:nvCxnSpPr>
          <p:spPr bwMode="auto">
            <a:xfrm>
              <a:off x="7296730" y="2002973"/>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7DAB6E78-8211-F0FD-C8C4-CE8C993DEE7B}"/>
                </a:ext>
              </a:extLst>
            </p:cNvPr>
            <p:cNvCxnSpPr/>
            <p:nvPr/>
          </p:nvCxnSpPr>
          <p:spPr bwMode="auto">
            <a:xfrm>
              <a:off x="7318161" y="2002973"/>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265A69D8-4DC5-B4AF-4424-E5B1FE7E1F33}"/>
                </a:ext>
              </a:extLst>
            </p:cNvPr>
            <p:cNvCxnSpPr/>
            <p:nvPr/>
          </p:nvCxnSpPr>
          <p:spPr bwMode="auto">
            <a:xfrm>
              <a:off x="7334829" y="2007184"/>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1265080E-1642-E490-2219-D2501E1A5B4C}"/>
                </a:ext>
              </a:extLst>
            </p:cNvPr>
            <p:cNvCxnSpPr/>
            <p:nvPr/>
          </p:nvCxnSpPr>
          <p:spPr bwMode="auto">
            <a:xfrm>
              <a:off x="7358592" y="2009014"/>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F48D2D0-FB2B-D0A8-9DC7-284F3AFC21D0}"/>
                </a:ext>
              </a:extLst>
            </p:cNvPr>
            <p:cNvCxnSpPr/>
            <p:nvPr/>
          </p:nvCxnSpPr>
          <p:spPr bwMode="auto">
            <a:xfrm>
              <a:off x="7368646" y="201402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9CC66661-D81E-0DF2-C420-7962E3E60C35}"/>
                </a:ext>
              </a:extLst>
            </p:cNvPr>
            <p:cNvCxnSpPr/>
            <p:nvPr/>
          </p:nvCxnSpPr>
          <p:spPr bwMode="auto">
            <a:xfrm>
              <a:off x="7392459" y="201402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0AC3C7D-34BD-0CF0-9970-B3C5BAB37FD5}"/>
                </a:ext>
              </a:extLst>
            </p:cNvPr>
            <p:cNvCxnSpPr/>
            <p:nvPr/>
          </p:nvCxnSpPr>
          <p:spPr bwMode="auto">
            <a:xfrm>
              <a:off x="7410120" y="201402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A54AF4F7-DF5A-A411-5E05-CA5991C3F807}"/>
                </a:ext>
              </a:extLst>
            </p:cNvPr>
            <p:cNvCxnSpPr/>
            <p:nvPr/>
          </p:nvCxnSpPr>
          <p:spPr bwMode="auto">
            <a:xfrm>
              <a:off x="7438695" y="201402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735E52BE-733C-2E73-5B71-C514B6EB3D23}"/>
                </a:ext>
              </a:extLst>
            </p:cNvPr>
            <p:cNvCxnSpPr/>
            <p:nvPr/>
          </p:nvCxnSpPr>
          <p:spPr bwMode="auto">
            <a:xfrm>
              <a:off x="7457745" y="201402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3D8E96DE-0A39-317F-2B34-4BA59C81A22B}"/>
                </a:ext>
              </a:extLst>
            </p:cNvPr>
            <p:cNvCxnSpPr/>
            <p:nvPr/>
          </p:nvCxnSpPr>
          <p:spPr bwMode="auto">
            <a:xfrm>
              <a:off x="7479176" y="201402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A9372499-725A-8421-C4AC-2CA1584434A7}"/>
                </a:ext>
              </a:extLst>
            </p:cNvPr>
            <p:cNvCxnSpPr>
              <a:cxnSpLocks/>
            </p:cNvCxnSpPr>
            <p:nvPr/>
          </p:nvCxnSpPr>
          <p:spPr bwMode="auto">
            <a:xfrm>
              <a:off x="7500608" y="201402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E9E83B1-1DEF-43BD-79D1-41A21D3A6AD7}"/>
                </a:ext>
              </a:extLst>
            </p:cNvPr>
            <p:cNvCxnSpPr>
              <a:cxnSpLocks/>
            </p:cNvCxnSpPr>
            <p:nvPr/>
          </p:nvCxnSpPr>
          <p:spPr bwMode="auto">
            <a:xfrm>
              <a:off x="7522039" y="202248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B3EC02EB-6757-E9AA-2BAD-32F621EBDF11}"/>
                </a:ext>
              </a:extLst>
            </p:cNvPr>
            <p:cNvCxnSpPr>
              <a:cxnSpLocks/>
            </p:cNvCxnSpPr>
            <p:nvPr/>
          </p:nvCxnSpPr>
          <p:spPr bwMode="auto">
            <a:xfrm>
              <a:off x="7540053" y="202248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DA63D50F-46D5-92E1-D335-66B5E68548D5}"/>
                </a:ext>
              </a:extLst>
            </p:cNvPr>
            <p:cNvCxnSpPr>
              <a:cxnSpLocks/>
            </p:cNvCxnSpPr>
            <p:nvPr/>
          </p:nvCxnSpPr>
          <p:spPr bwMode="auto">
            <a:xfrm>
              <a:off x="7560117" y="202248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49573A8F-D938-70A9-BAAE-98E811CDC971}"/>
                </a:ext>
              </a:extLst>
            </p:cNvPr>
            <p:cNvCxnSpPr>
              <a:cxnSpLocks/>
            </p:cNvCxnSpPr>
            <p:nvPr/>
          </p:nvCxnSpPr>
          <p:spPr bwMode="auto">
            <a:xfrm>
              <a:off x="7581549" y="202248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F4E13EF2-DF5D-0F5B-2EC6-5EB39B6ACCEE}"/>
                </a:ext>
              </a:extLst>
            </p:cNvPr>
            <p:cNvCxnSpPr>
              <a:cxnSpLocks/>
            </p:cNvCxnSpPr>
            <p:nvPr/>
          </p:nvCxnSpPr>
          <p:spPr bwMode="auto">
            <a:xfrm>
              <a:off x="7593455" y="202248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BF7E7BFD-6AB6-C075-43A7-74A5B8383540}"/>
                </a:ext>
              </a:extLst>
            </p:cNvPr>
            <p:cNvCxnSpPr>
              <a:cxnSpLocks/>
            </p:cNvCxnSpPr>
            <p:nvPr/>
          </p:nvCxnSpPr>
          <p:spPr bwMode="auto">
            <a:xfrm>
              <a:off x="7612505" y="202563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B6897E99-6B2F-C3AA-1F24-2E2F1B850EF4}"/>
                </a:ext>
              </a:extLst>
            </p:cNvPr>
            <p:cNvCxnSpPr>
              <a:cxnSpLocks/>
            </p:cNvCxnSpPr>
            <p:nvPr/>
          </p:nvCxnSpPr>
          <p:spPr bwMode="auto">
            <a:xfrm>
              <a:off x="7624411" y="203171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469968C7-E220-7F12-69BD-0E3A2FA69ECF}"/>
                </a:ext>
              </a:extLst>
            </p:cNvPr>
            <p:cNvCxnSpPr>
              <a:cxnSpLocks/>
            </p:cNvCxnSpPr>
            <p:nvPr/>
          </p:nvCxnSpPr>
          <p:spPr bwMode="auto">
            <a:xfrm>
              <a:off x="7643461" y="2034392"/>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28173936-D1EE-37E8-1D16-86C941CD4821}"/>
                </a:ext>
              </a:extLst>
            </p:cNvPr>
            <p:cNvCxnSpPr>
              <a:cxnSpLocks/>
            </p:cNvCxnSpPr>
            <p:nvPr/>
          </p:nvCxnSpPr>
          <p:spPr bwMode="auto">
            <a:xfrm>
              <a:off x="7662511" y="203485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5FD6D845-A2F9-1F0D-7F24-0B1088761E86}"/>
                </a:ext>
              </a:extLst>
            </p:cNvPr>
            <p:cNvCxnSpPr>
              <a:cxnSpLocks/>
            </p:cNvCxnSpPr>
            <p:nvPr/>
          </p:nvCxnSpPr>
          <p:spPr bwMode="auto">
            <a:xfrm>
              <a:off x="7679736" y="203532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2F2588A3-4C73-3B7F-7F68-F903609E4E13}"/>
                </a:ext>
              </a:extLst>
            </p:cNvPr>
            <p:cNvCxnSpPr>
              <a:cxnSpLocks/>
            </p:cNvCxnSpPr>
            <p:nvPr/>
          </p:nvCxnSpPr>
          <p:spPr bwMode="auto">
            <a:xfrm>
              <a:off x="7701722" y="2035793"/>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89C791F1-FF89-85D5-6EE5-5D0A6523BECE}"/>
                </a:ext>
              </a:extLst>
            </p:cNvPr>
            <p:cNvCxnSpPr>
              <a:cxnSpLocks/>
            </p:cNvCxnSpPr>
            <p:nvPr/>
          </p:nvCxnSpPr>
          <p:spPr bwMode="auto">
            <a:xfrm>
              <a:off x="7723420" y="2035793"/>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B580C3DB-B4BE-071E-050D-81D1DED1C17C}"/>
                </a:ext>
              </a:extLst>
            </p:cNvPr>
            <p:cNvCxnSpPr>
              <a:cxnSpLocks/>
            </p:cNvCxnSpPr>
            <p:nvPr/>
          </p:nvCxnSpPr>
          <p:spPr bwMode="auto">
            <a:xfrm>
              <a:off x="7744851" y="203417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01FD8627-DC1D-2653-3177-11CB2A3E56FE}"/>
                </a:ext>
              </a:extLst>
            </p:cNvPr>
            <p:cNvCxnSpPr>
              <a:cxnSpLocks/>
            </p:cNvCxnSpPr>
            <p:nvPr/>
          </p:nvCxnSpPr>
          <p:spPr bwMode="auto">
            <a:xfrm>
              <a:off x="7766283" y="2038648"/>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EA2D204F-72D2-FE01-1A0C-2788C9E6F2CB}"/>
                </a:ext>
              </a:extLst>
            </p:cNvPr>
            <p:cNvCxnSpPr>
              <a:cxnSpLocks/>
            </p:cNvCxnSpPr>
            <p:nvPr/>
          </p:nvCxnSpPr>
          <p:spPr bwMode="auto">
            <a:xfrm>
              <a:off x="7787714" y="2038648"/>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6A264F03-9A7C-882A-6E29-F95343600D1F}"/>
                </a:ext>
              </a:extLst>
            </p:cNvPr>
            <p:cNvCxnSpPr>
              <a:cxnSpLocks/>
            </p:cNvCxnSpPr>
            <p:nvPr/>
          </p:nvCxnSpPr>
          <p:spPr bwMode="auto">
            <a:xfrm>
              <a:off x="7804383" y="2038648"/>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A12CF927-240B-6C1D-EF6C-0B6AD3C6DB12}"/>
                </a:ext>
              </a:extLst>
            </p:cNvPr>
            <p:cNvCxnSpPr>
              <a:cxnSpLocks/>
            </p:cNvCxnSpPr>
            <p:nvPr/>
          </p:nvCxnSpPr>
          <p:spPr bwMode="auto">
            <a:xfrm>
              <a:off x="7825813" y="204387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27CB126C-BA32-DE25-D38C-30D5F78E8E8B}"/>
                </a:ext>
              </a:extLst>
            </p:cNvPr>
            <p:cNvCxnSpPr>
              <a:cxnSpLocks/>
            </p:cNvCxnSpPr>
            <p:nvPr/>
          </p:nvCxnSpPr>
          <p:spPr bwMode="auto">
            <a:xfrm>
              <a:off x="7845652" y="204387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EDBD43A8-4E61-23A1-FC6F-DB71C30004EC}"/>
                </a:ext>
              </a:extLst>
            </p:cNvPr>
            <p:cNvCxnSpPr>
              <a:cxnSpLocks/>
            </p:cNvCxnSpPr>
            <p:nvPr/>
          </p:nvCxnSpPr>
          <p:spPr bwMode="auto">
            <a:xfrm>
              <a:off x="7867084" y="204387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A03D9837-14A6-2A5E-6FD6-33E02DD7086E}"/>
                </a:ext>
              </a:extLst>
            </p:cNvPr>
            <p:cNvCxnSpPr>
              <a:cxnSpLocks/>
            </p:cNvCxnSpPr>
            <p:nvPr/>
          </p:nvCxnSpPr>
          <p:spPr bwMode="auto">
            <a:xfrm>
              <a:off x="7886186" y="204387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55CF9387-14C1-5BC8-F591-A41009F36FBF}"/>
                </a:ext>
              </a:extLst>
            </p:cNvPr>
            <p:cNvCxnSpPr>
              <a:cxnSpLocks/>
            </p:cNvCxnSpPr>
            <p:nvPr/>
          </p:nvCxnSpPr>
          <p:spPr bwMode="auto">
            <a:xfrm>
              <a:off x="7904718" y="205012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D1D54688-113A-85D2-B184-F461A0BF58B1}"/>
                </a:ext>
              </a:extLst>
            </p:cNvPr>
            <p:cNvCxnSpPr>
              <a:cxnSpLocks/>
            </p:cNvCxnSpPr>
            <p:nvPr/>
          </p:nvCxnSpPr>
          <p:spPr bwMode="auto">
            <a:xfrm>
              <a:off x="7926149" y="205012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A5ED4B50-70F5-AB98-CE9C-42E1256BD941}"/>
                </a:ext>
              </a:extLst>
            </p:cNvPr>
            <p:cNvCxnSpPr>
              <a:cxnSpLocks/>
            </p:cNvCxnSpPr>
            <p:nvPr/>
          </p:nvCxnSpPr>
          <p:spPr bwMode="auto">
            <a:xfrm>
              <a:off x="7945199" y="205012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9B42B3A7-9E99-3D8C-1D7B-38B6A6CBB956}"/>
                </a:ext>
              </a:extLst>
            </p:cNvPr>
            <p:cNvCxnSpPr>
              <a:cxnSpLocks/>
            </p:cNvCxnSpPr>
            <p:nvPr/>
          </p:nvCxnSpPr>
          <p:spPr bwMode="auto">
            <a:xfrm>
              <a:off x="7964249" y="205012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5C0215E7-ED60-B2FA-67E2-975CD0584B9D}"/>
                </a:ext>
              </a:extLst>
            </p:cNvPr>
            <p:cNvCxnSpPr>
              <a:cxnSpLocks/>
            </p:cNvCxnSpPr>
            <p:nvPr/>
          </p:nvCxnSpPr>
          <p:spPr bwMode="auto">
            <a:xfrm>
              <a:off x="7982002" y="205012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83C8821B-3FCE-7E82-84BC-E1A7D3D4DC00}"/>
                </a:ext>
              </a:extLst>
            </p:cNvPr>
            <p:cNvCxnSpPr>
              <a:cxnSpLocks/>
            </p:cNvCxnSpPr>
            <p:nvPr/>
          </p:nvCxnSpPr>
          <p:spPr bwMode="auto">
            <a:xfrm>
              <a:off x="8001052" y="205816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44098457-C6C1-CFD2-CCBA-8670AA8642CD}"/>
                </a:ext>
              </a:extLst>
            </p:cNvPr>
            <p:cNvCxnSpPr>
              <a:cxnSpLocks/>
            </p:cNvCxnSpPr>
            <p:nvPr/>
          </p:nvCxnSpPr>
          <p:spPr bwMode="auto">
            <a:xfrm>
              <a:off x="8017721" y="205816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B05249F3-2C58-79D5-53B5-FCFD498C4F26}"/>
                </a:ext>
              </a:extLst>
            </p:cNvPr>
            <p:cNvCxnSpPr>
              <a:cxnSpLocks/>
            </p:cNvCxnSpPr>
            <p:nvPr/>
          </p:nvCxnSpPr>
          <p:spPr bwMode="auto">
            <a:xfrm>
              <a:off x="8038281" y="2067901"/>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F4EBA495-5B0A-9D6E-BC89-C0ECFE9D86A9}"/>
                </a:ext>
              </a:extLst>
            </p:cNvPr>
            <p:cNvCxnSpPr>
              <a:cxnSpLocks/>
            </p:cNvCxnSpPr>
            <p:nvPr/>
          </p:nvCxnSpPr>
          <p:spPr bwMode="auto">
            <a:xfrm>
              <a:off x="8059712" y="2068112"/>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041A36AC-8003-65D6-3705-77D3615CA3D8}"/>
                </a:ext>
              </a:extLst>
            </p:cNvPr>
            <p:cNvCxnSpPr>
              <a:cxnSpLocks/>
            </p:cNvCxnSpPr>
            <p:nvPr/>
          </p:nvCxnSpPr>
          <p:spPr bwMode="auto">
            <a:xfrm>
              <a:off x="8076381" y="2067901"/>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B0924CEF-5E7F-DDCE-FC40-4574FC20A057}"/>
                </a:ext>
              </a:extLst>
            </p:cNvPr>
            <p:cNvCxnSpPr>
              <a:cxnSpLocks/>
            </p:cNvCxnSpPr>
            <p:nvPr/>
          </p:nvCxnSpPr>
          <p:spPr bwMode="auto">
            <a:xfrm>
              <a:off x="8095431" y="2067901"/>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CB04D938-41AF-D30A-74D4-B95B880A1898}"/>
                </a:ext>
              </a:extLst>
            </p:cNvPr>
            <p:cNvCxnSpPr>
              <a:cxnSpLocks/>
            </p:cNvCxnSpPr>
            <p:nvPr/>
          </p:nvCxnSpPr>
          <p:spPr bwMode="auto">
            <a:xfrm>
              <a:off x="8114480" y="2067901"/>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273275E7-29A1-0105-1CF6-7F398CB499CF}"/>
                </a:ext>
              </a:extLst>
            </p:cNvPr>
            <p:cNvCxnSpPr>
              <a:cxnSpLocks/>
            </p:cNvCxnSpPr>
            <p:nvPr/>
          </p:nvCxnSpPr>
          <p:spPr bwMode="auto">
            <a:xfrm>
              <a:off x="8131149" y="2067901"/>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4739BEE3-0B2B-6391-0A6D-EBB636DF6C88}"/>
                </a:ext>
              </a:extLst>
            </p:cNvPr>
            <p:cNvCxnSpPr>
              <a:cxnSpLocks/>
            </p:cNvCxnSpPr>
            <p:nvPr/>
          </p:nvCxnSpPr>
          <p:spPr bwMode="auto">
            <a:xfrm>
              <a:off x="8150199" y="2067901"/>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61AC5E75-2323-1BF6-8CB1-5288B0D80211}"/>
                </a:ext>
              </a:extLst>
            </p:cNvPr>
            <p:cNvCxnSpPr>
              <a:cxnSpLocks/>
            </p:cNvCxnSpPr>
            <p:nvPr/>
          </p:nvCxnSpPr>
          <p:spPr bwMode="auto">
            <a:xfrm>
              <a:off x="8169249" y="208001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B5C57C1D-DBD1-8B66-92DC-8661F913CFAA}"/>
                </a:ext>
              </a:extLst>
            </p:cNvPr>
            <p:cNvCxnSpPr>
              <a:cxnSpLocks/>
            </p:cNvCxnSpPr>
            <p:nvPr/>
          </p:nvCxnSpPr>
          <p:spPr bwMode="auto">
            <a:xfrm>
              <a:off x="8188299" y="2081299"/>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F4C40BFF-E9FB-D1E5-7567-F033558A0CAA}"/>
                </a:ext>
              </a:extLst>
            </p:cNvPr>
            <p:cNvCxnSpPr>
              <a:cxnSpLocks/>
            </p:cNvCxnSpPr>
            <p:nvPr/>
          </p:nvCxnSpPr>
          <p:spPr bwMode="auto">
            <a:xfrm>
              <a:off x="8209731" y="208538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C71F5A18-0449-1233-438E-EB04DB921EE0}"/>
                </a:ext>
              </a:extLst>
            </p:cNvPr>
            <p:cNvCxnSpPr>
              <a:cxnSpLocks/>
            </p:cNvCxnSpPr>
            <p:nvPr/>
          </p:nvCxnSpPr>
          <p:spPr bwMode="auto">
            <a:xfrm>
              <a:off x="8226399" y="208788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7CAD058D-5B7E-80D5-97FB-6C749CAD598E}"/>
                </a:ext>
              </a:extLst>
            </p:cNvPr>
            <p:cNvCxnSpPr>
              <a:cxnSpLocks/>
            </p:cNvCxnSpPr>
            <p:nvPr/>
          </p:nvCxnSpPr>
          <p:spPr bwMode="auto">
            <a:xfrm>
              <a:off x="8246449" y="208788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72BFEA10-ABD5-3BD3-EDCA-20E49385E090}"/>
                </a:ext>
              </a:extLst>
            </p:cNvPr>
            <p:cNvCxnSpPr>
              <a:cxnSpLocks/>
            </p:cNvCxnSpPr>
            <p:nvPr/>
          </p:nvCxnSpPr>
          <p:spPr bwMode="auto">
            <a:xfrm>
              <a:off x="8265679" y="208788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E20E8712-2714-203F-F604-C195C5AD5001}"/>
                </a:ext>
              </a:extLst>
            </p:cNvPr>
            <p:cNvCxnSpPr>
              <a:cxnSpLocks/>
            </p:cNvCxnSpPr>
            <p:nvPr/>
          </p:nvCxnSpPr>
          <p:spPr bwMode="auto">
            <a:xfrm>
              <a:off x="8291420" y="208788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BF837D8F-0164-CC90-AC6E-A91CD994C05A}"/>
                </a:ext>
              </a:extLst>
            </p:cNvPr>
            <p:cNvCxnSpPr>
              <a:cxnSpLocks/>
            </p:cNvCxnSpPr>
            <p:nvPr/>
          </p:nvCxnSpPr>
          <p:spPr bwMode="auto">
            <a:xfrm>
              <a:off x="8312417" y="208788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918F473F-686B-D99B-1A85-14D4B99D37EC}"/>
                </a:ext>
              </a:extLst>
            </p:cNvPr>
            <p:cNvCxnSpPr>
              <a:cxnSpLocks/>
            </p:cNvCxnSpPr>
            <p:nvPr/>
          </p:nvCxnSpPr>
          <p:spPr bwMode="auto">
            <a:xfrm>
              <a:off x="8332288" y="208788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27A26FDE-E575-000A-5FD0-AFA6E4B26125}"/>
                </a:ext>
              </a:extLst>
            </p:cNvPr>
            <p:cNvCxnSpPr>
              <a:cxnSpLocks/>
            </p:cNvCxnSpPr>
            <p:nvPr/>
          </p:nvCxnSpPr>
          <p:spPr bwMode="auto">
            <a:xfrm>
              <a:off x="8351338" y="208788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0AB0FABA-F0BE-5A19-8D1A-E5D13CFBEC99}"/>
                </a:ext>
              </a:extLst>
            </p:cNvPr>
            <p:cNvCxnSpPr>
              <a:cxnSpLocks/>
            </p:cNvCxnSpPr>
            <p:nvPr/>
          </p:nvCxnSpPr>
          <p:spPr bwMode="auto">
            <a:xfrm>
              <a:off x="8372769" y="208788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A7CE7D45-C33D-8A87-8466-ABB7C1E971A8}"/>
                </a:ext>
              </a:extLst>
            </p:cNvPr>
            <p:cNvCxnSpPr>
              <a:cxnSpLocks/>
            </p:cNvCxnSpPr>
            <p:nvPr/>
          </p:nvCxnSpPr>
          <p:spPr bwMode="auto">
            <a:xfrm>
              <a:off x="8391819" y="208788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DBCD4908-1ADF-3523-3835-0451052F195F}"/>
                </a:ext>
              </a:extLst>
            </p:cNvPr>
            <p:cNvCxnSpPr>
              <a:cxnSpLocks/>
            </p:cNvCxnSpPr>
            <p:nvPr/>
          </p:nvCxnSpPr>
          <p:spPr bwMode="auto">
            <a:xfrm>
              <a:off x="8410869" y="208788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278BA5A1-F4A8-2B66-653F-352B7FCD1820}"/>
                </a:ext>
              </a:extLst>
            </p:cNvPr>
            <p:cNvCxnSpPr>
              <a:cxnSpLocks/>
            </p:cNvCxnSpPr>
            <p:nvPr/>
          </p:nvCxnSpPr>
          <p:spPr bwMode="auto">
            <a:xfrm>
              <a:off x="8432300" y="208788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ECD9B1C4-BE35-9402-FBEB-F6D52DF57DD1}"/>
                </a:ext>
              </a:extLst>
            </p:cNvPr>
            <p:cNvCxnSpPr>
              <a:cxnSpLocks/>
            </p:cNvCxnSpPr>
            <p:nvPr/>
          </p:nvCxnSpPr>
          <p:spPr bwMode="auto">
            <a:xfrm>
              <a:off x="8451350" y="208788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D78EB370-3DDD-5AD9-AB6C-1B84745B94F1}"/>
                </a:ext>
              </a:extLst>
            </p:cNvPr>
            <p:cNvCxnSpPr>
              <a:cxnSpLocks/>
            </p:cNvCxnSpPr>
            <p:nvPr/>
          </p:nvCxnSpPr>
          <p:spPr bwMode="auto">
            <a:xfrm>
              <a:off x="8470400" y="208788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DDFB3327-4597-9B26-9621-4D3CB494426E}"/>
                </a:ext>
              </a:extLst>
            </p:cNvPr>
            <p:cNvCxnSpPr>
              <a:cxnSpLocks/>
            </p:cNvCxnSpPr>
            <p:nvPr/>
          </p:nvCxnSpPr>
          <p:spPr bwMode="auto">
            <a:xfrm>
              <a:off x="8491779" y="208788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8EB1660E-6399-87F2-E7AA-DE284EA5F38D}"/>
                </a:ext>
              </a:extLst>
            </p:cNvPr>
            <p:cNvCxnSpPr>
              <a:cxnSpLocks/>
            </p:cNvCxnSpPr>
            <p:nvPr/>
          </p:nvCxnSpPr>
          <p:spPr bwMode="auto">
            <a:xfrm>
              <a:off x="8510829" y="208788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E99DFD9C-84DD-DF56-3069-81B0FFDB3F5C}"/>
                </a:ext>
              </a:extLst>
            </p:cNvPr>
            <p:cNvCxnSpPr>
              <a:cxnSpLocks/>
            </p:cNvCxnSpPr>
            <p:nvPr/>
          </p:nvCxnSpPr>
          <p:spPr bwMode="auto">
            <a:xfrm>
              <a:off x="8528880" y="208788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990DDB23-0561-44B7-4866-F0A3BE830753}"/>
                </a:ext>
              </a:extLst>
            </p:cNvPr>
            <p:cNvCxnSpPr>
              <a:cxnSpLocks/>
            </p:cNvCxnSpPr>
            <p:nvPr/>
          </p:nvCxnSpPr>
          <p:spPr bwMode="auto">
            <a:xfrm>
              <a:off x="8547930" y="209384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A11E82FA-F383-9747-C647-F92D299354A1}"/>
                </a:ext>
              </a:extLst>
            </p:cNvPr>
            <p:cNvCxnSpPr>
              <a:cxnSpLocks/>
            </p:cNvCxnSpPr>
            <p:nvPr/>
          </p:nvCxnSpPr>
          <p:spPr bwMode="auto">
            <a:xfrm>
              <a:off x="8569361" y="2105528"/>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544D24BC-5BE1-1E50-99AD-C847FAA208AD}"/>
                </a:ext>
              </a:extLst>
            </p:cNvPr>
            <p:cNvCxnSpPr>
              <a:cxnSpLocks/>
            </p:cNvCxnSpPr>
            <p:nvPr/>
          </p:nvCxnSpPr>
          <p:spPr bwMode="auto">
            <a:xfrm>
              <a:off x="8590793" y="2105528"/>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585D05CB-2FC6-198E-0608-1F33FBF20D9E}"/>
                </a:ext>
              </a:extLst>
            </p:cNvPr>
            <p:cNvCxnSpPr>
              <a:cxnSpLocks/>
            </p:cNvCxnSpPr>
            <p:nvPr/>
          </p:nvCxnSpPr>
          <p:spPr bwMode="auto">
            <a:xfrm>
              <a:off x="8609843" y="2105528"/>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CE1EBBC1-0592-3F8B-5F71-6701847AB953}"/>
                </a:ext>
              </a:extLst>
            </p:cNvPr>
            <p:cNvCxnSpPr>
              <a:cxnSpLocks/>
            </p:cNvCxnSpPr>
            <p:nvPr/>
          </p:nvCxnSpPr>
          <p:spPr bwMode="auto">
            <a:xfrm>
              <a:off x="8626512" y="2105528"/>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F9EB06CD-1C05-5316-4D6B-5BBE2859CF2C}"/>
                </a:ext>
              </a:extLst>
            </p:cNvPr>
            <p:cNvCxnSpPr>
              <a:cxnSpLocks/>
            </p:cNvCxnSpPr>
            <p:nvPr/>
          </p:nvCxnSpPr>
          <p:spPr bwMode="auto">
            <a:xfrm>
              <a:off x="8659849" y="212951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AAAEC2DE-13D1-07F3-EC0D-A7B3D0A96642}"/>
                </a:ext>
              </a:extLst>
            </p:cNvPr>
            <p:cNvCxnSpPr>
              <a:cxnSpLocks/>
            </p:cNvCxnSpPr>
            <p:nvPr/>
          </p:nvCxnSpPr>
          <p:spPr bwMode="auto">
            <a:xfrm>
              <a:off x="8681280" y="212951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E747613A-53CF-9E68-F73C-E07C7E8FD474}"/>
                </a:ext>
              </a:extLst>
            </p:cNvPr>
            <p:cNvCxnSpPr>
              <a:cxnSpLocks/>
            </p:cNvCxnSpPr>
            <p:nvPr/>
          </p:nvCxnSpPr>
          <p:spPr bwMode="auto">
            <a:xfrm>
              <a:off x="8700331" y="212951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1CD98213-BA84-8F50-E0E1-DAEA2AC757DD}"/>
                </a:ext>
              </a:extLst>
            </p:cNvPr>
            <p:cNvCxnSpPr>
              <a:cxnSpLocks/>
            </p:cNvCxnSpPr>
            <p:nvPr/>
          </p:nvCxnSpPr>
          <p:spPr bwMode="auto">
            <a:xfrm>
              <a:off x="8721762" y="212951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24B5925B-0DBC-56FC-58B8-36B1AAEF7ECD}"/>
                </a:ext>
              </a:extLst>
            </p:cNvPr>
            <p:cNvCxnSpPr>
              <a:cxnSpLocks/>
            </p:cNvCxnSpPr>
            <p:nvPr/>
          </p:nvCxnSpPr>
          <p:spPr bwMode="auto">
            <a:xfrm>
              <a:off x="8736843" y="212951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481E5805-4482-DDAA-752B-09EFBAC99FC3}"/>
                </a:ext>
              </a:extLst>
            </p:cNvPr>
            <p:cNvCxnSpPr>
              <a:cxnSpLocks/>
            </p:cNvCxnSpPr>
            <p:nvPr/>
          </p:nvCxnSpPr>
          <p:spPr bwMode="auto">
            <a:xfrm>
              <a:off x="8758274" y="212951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4C8C1D84-F646-370C-4E12-80B286AFA9CB}"/>
                </a:ext>
              </a:extLst>
            </p:cNvPr>
            <p:cNvCxnSpPr>
              <a:cxnSpLocks/>
            </p:cNvCxnSpPr>
            <p:nvPr/>
          </p:nvCxnSpPr>
          <p:spPr bwMode="auto">
            <a:xfrm>
              <a:off x="8774044" y="2129516"/>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13F1EE8F-ECA7-50D7-B892-90FDF326391A}"/>
                </a:ext>
              </a:extLst>
            </p:cNvPr>
            <p:cNvCxnSpPr>
              <a:cxnSpLocks/>
            </p:cNvCxnSpPr>
            <p:nvPr/>
          </p:nvCxnSpPr>
          <p:spPr bwMode="auto">
            <a:xfrm>
              <a:off x="8795475" y="213609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7DEF0DF6-BEBC-1316-EB82-2FAECF2C7703}"/>
                </a:ext>
              </a:extLst>
            </p:cNvPr>
            <p:cNvCxnSpPr>
              <a:cxnSpLocks/>
            </p:cNvCxnSpPr>
            <p:nvPr/>
          </p:nvCxnSpPr>
          <p:spPr bwMode="auto">
            <a:xfrm>
              <a:off x="8816907" y="213609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20CADD24-2C09-33DE-4BC7-F6E64251AF30}"/>
                </a:ext>
              </a:extLst>
            </p:cNvPr>
            <p:cNvCxnSpPr>
              <a:cxnSpLocks/>
            </p:cNvCxnSpPr>
            <p:nvPr/>
          </p:nvCxnSpPr>
          <p:spPr bwMode="auto">
            <a:xfrm>
              <a:off x="8833575" y="213609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AD155BEE-E2CB-F185-E1C3-9E174EE3A159}"/>
                </a:ext>
              </a:extLst>
            </p:cNvPr>
            <p:cNvCxnSpPr>
              <a:cxnSpLocks/>
            </p:cNvCxnSpPr>
            <p:nvPr/>
          </p:nvCxnSpPr>
          <p:spPr bwMode="auto">
            <a:xfrm>
              <a:off x="8847862" y="213609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D85AE196-C9E2-D069-BC15-9AD76A4F20CB}"/>
                </a:ext>
              </a:extLst>
            </p:cNvPr>
            <p:cNvCxnSpPr>
              <a:cxnSpLocks/>
            </p:cNvCxnSpPr>
            <p:nvPr/>
          </p:nvCxnSpPr>
          <p:spPr bwMode="auto">
            <a:xfrm>
              <a:off x="8864531" y="213609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2719A856-D321-7904-CEBD-E03969A18DFC}"/>
                </a:ext>
              </a:extLst>
            </p:cNvPr>
            <p:cNvCxnSpPr>
              <a:cxnSpLocks/>
            </p:cNvCxnSpPr>
            <p:nvPr/>
          </p:nvCxnSpPr>
          <p:spPr bwMode="auto">
            <a:xfrm>
              <a:off x="8883869" y="213609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7627CEB5-4799-1EE2-491A-111DC77EA1C5}"/>
                </a:ext>
              </a:extLst>
            </p:cNvPr>
            <p:cNvCxnSpPr>
              <a:cxnSpLocks/>
            </p:cNvCxnSpPr>
            <p:nvPr/>
          </p:nvCxnSpPr>
          <p:spPr bwMode="auto">
            <a:xfrm>
              <a:off x="8904724" y="2136097"/>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9D95E7FF-4A86-1C7C-E0DD-7C970095708E}"/>
                </a:ext>
              </a:extLst>
            </p:cNvPr>
            <p:cNvCxnSpPr>
              <a:cxnSpLocks/>
            </p:cNvCxnSpPr>
            <p:nvPr/>
          </p:nvCxnSpPr>
          <p:spPr bwMode="auto">
            <a:xfrm>
              <a:off x="8926495" y="215137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FC2D7A5E-1ED5-D969-CFEE-3CB7D095678F}"/>
                </a:ext>
              </a:extLst>
            </p:cNvPr>
            <p:cNvCxnSpPr>
              <a:cxnSpLocks/>
            </p:cNvCxnSpPr>
            <p:nvPr/>
          </p:nvCxnSpPr>
          <p:spPr bwMode="auto">
            <a:xfrm>
              <a:off x="8950308" y="215137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ADF07916-8A0D-2784-DA17-B89BF06CC1DA}"/>
                </a:ext>
              </a:extLst>
            </p:cNvPr>
            <p:cNvCxnSpPr>
              <a:cxnSpLocks/>
            </p:cNvCxnSpPr>
            <p:nvPr/>
          </p:nvCxnSpPr>
          <p:spPr bwMode="auto">
            <a:xfrm>
              <a:off x="8974121" y="215137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7DDF67D3-CE95-58C3-F85C-95E5808B1C26}"/>
                </a:ext>
              </a:extLst>
            </p:cNvPr>
            <p:cNvCxnSpPr>
              <a:cxnSpLocks/>
            </p:cNvCxnSpPr>
            <p:nvPr/>
          </p:nvCxnSpPr>
          <p:spPr bwMode="auto">
            <a:xfrm>
              <a:off x="8993171" y="215137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525D593E-10D6-F310-62F7-FA93FBD6B2E3}"/>
                </a:ext>
              </a:extLst>
            </p:cNvPr>
            <p:cNvCxnSpPr>
              <a:cxnSpLocks/>
            </p:cNvCxnSpPr>
            <p:nvPr/>
          </p:nvCxnSpPr>
          <p:spPr bwMode="auto">
            <a:xfrm>
              <a:off x="9009840" y="215137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5674711D-C641-0D08-D2A1-A8AA5518ACFC}"/>
                </a:ext>
              </a:extLst>
            </p:cNvPr>
            <p:cNvCxnSpPr>
              <a:cxnSpLocks/>
            </p:cNvCxnSpPr>
            <p:nvPr/>
          </p:nvCxnSpPr>
          <p:spPr bwMode="auto">
            <a:xfrm>
              <a:off x="9031271" y="215137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E14E7A24-C3BF-15E9-E1CB-2AF45A7B698C}"/>
                </a:ext>
              </a:extLst>
            </p:cNvPr>
            <p:cNvCxnSpPr>
              <a:cxnSpLocks/>
            </p:cNvCxnSpPr>
            <p:nvPr/>
          </p:nvCxnSpPr>
          <p:spPr bwMode="auto">
            <a:xfrm>
              <a:off x="9052703" y="215137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9132C738-B0B9-0F6E-D8CF-28F0BF69DB9E}"/>
                </a:ext>
              </a:extLst>
            </p:cNvPr>
            <p:cNvCxnSpPr>
              <a:cxnSpLocks/>
            </p:cNvCxnSpPr>
            <p:nvPr/>
          </p:nvCxnSpPr>
          <p:spPr bwMode="auto">
            <a:xfrm>
              <a:off x="9066990" y="215137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3600BA48-B887-BD33-6926-D0D1B63045B6}"/>
                </a:ext>
              </a:extLst>
            </p:cNvPr>
            <p:cNvCxnSpPr>
              <a:cxnSpLocks/>
            </p:cNvCxnSpPr>
            <p:nvPr/>
          </p:nvCxnSpPr>
          <p:spPr bwMode="auto">
            <a:xfrm>
              <a:off x="9083659" y="215137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2B35836E-C4F8-BFA6-1469-65712DC74CE4}"/>
                </a:ext>
              </a:extLst>
            </p:cNvPr>
            <p:cNvCxnSpPr>
              <a:cxnSpLocks/>
            </p:cNvCxnSpPr>
            <p:nvPr/>
          </p:nvCxnSpPr>
          <p:spPr bwMode="auto">
            <a:xfrm>
              <a:off x="9106022" y="2151370"/>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234631D1-DDBD-A3A5-137E-3E91E5BB08E4}"/>
                </a:ext>
              </a:extLst>
            </p:cNvPr>
            <p:cNvCxnSpPr>
              <a:cxnSpLocks/>
            </p:cNvCxnSpPr>
            <p:nvPr/>
          </p:nvCxnSpPr>
          <p:spPr bwMode="auto">
            <a:xfrm>
              <a:off x="9123499" y="219048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C6E839A2-F39C-63AA-FE58-9CA1967307A9}"/>
                </a:ext>
              </a:extLst>
            </p:cNvPr>
            <p:cNvCxnSpPr>
              <a:cxnSpLocks/>
            </p:cNvCxnSpPr>
            <p:nvPr/>
          </p:nvCxnSpPr>
          <p:spPr bwMode="auto">
            <a:xfrm>
              <a:off x="9146093" y="219048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71692E7C-92A4-24B8-25CC-676A1C5070A7}"/>
                </a:ext>
              </a:extLst>
            </p:cNvPr>
            <p:cNvCxnSpPr>
              <a:cxnSpLocks/>
            </p:cNvCxnSpPr>
            <p:nvPr/>
          </p:nvCxnSpPr>
          <p:spPr bwMode="auto">
            <a:xfrm>
              <a:off x="9172287" y="219048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D1CEA3FF-B8D5-9629-D9F5-815FDB2F6870}"/>
                </a:ext>
              </a:extLst>
            </p:cNvPr>
            <p:cNvCxnSpPr>
              <a:cxnSpLocks/>
            </p:cNvCxnSpPr>
            <p:nvPr/>
          </p:nvCxnSpPr>
          <p:spPr bwMode="auto">
            <a:xfrm>
              <a:off x="9191337" y="219048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867FB2C5-EC16-B0BD-D356-38E02CD85A17}"/>
                </a:ext>
              </a:extLst>
            </p:cNvPr>
            <p:cNvCxnSpPr>
              <a:cxnSpLocks/>
            </p:cNvCxnSpPr>
            <p:nvPr/>
          </p:nvCxnSpPr>
          <p:spPr bwMode="auto">
            <a:xfrm>
              <a:off x="9212768" y="219048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8E059250-87E1-2BC6-47F7-80505988E0F2}"/>
                </a:ext>
              </a:extLst>
            </p:cNvPr>
            <p:cNvCxnSpPr>
              <a:cxnSpLocks/>
            </p:cNvCxnSpPr>
            <p:nvPr/>
          </p:nvCxnSpPr>
          <p:spPr bwMode="auto">
            <a:xfrm>
              <a:off x="9229437" y="219048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FB0E754E-7C67-0395-61A2-8A20240263AF}"/>
                </a:ext>
              </a:extLst>
            </p:cNvPr>
            <p:cNvCxnSpPr>
              <a:cxnSpLocks/>
            </p:cNvCxnSpPr>
            <p:nvPr/>
          </p:nvCxnSpPr>
          <p:spPr bwMode="auto">
            <a:xfrm>
              <a:off x="9253250" y="219048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4C985A9B-C32B-8F62-21C8-074DB5B302AA}"/>
                </a:ext>
              </a:extLst>
            </p:cNvPr>
            <p:cNvCxnSpPr>
              <a:cxnSpLocks/>
            </p:cNvCxnSpPr>
            <p:nvPr/>
          </p:nvCxnSpPr>
          <p:spPr bwMode="auto">
            <a:xfrm>
              <a:off x="9272300" y="219048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56390CD0-B939-117B-20AD-789585650621}"/>
                </a:ext>
              </a:extLst>
            </p:cNvPr>
            <p:cNvCxnSpPr>
              <a:cxnSpLocks/>
            </p:cNvCxnSpPr>
            <p:nvPr/>
          </p:nvCxnSpPr>
          <p:spPr bwMode="auto">
            <a:xfrm>
              <a:off x="9296604" y="219048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4CDE0CD0-512C-08F4-C2B9-55418EF98152}"/>
                </a:ext>
              </a:extLst>
            </p:cNvPr>
            <p:cNvCxnSpPr>
              <a:cxnSpLocks/>
            </p:cNvCxnSpPr>
            <p:nvPr/>
          </p:nvCxnSpPr>
          <p:spPr bwMode="auto">
            <a:xfrm>
              <a:off x="9304239" y="219048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72EA399D-1BCE-85C4-2E82-A7B240D9D3A1}"/>
                </a:ext>
              </a:extLst>
            </p:cNvPr>
            <p:cNvCxnSpPr>
              <a:cxnSpLocks/>
            </p:cNvCxnSpPr>
            <p:nvPr/>
          </p:nvCxnSpPr>
          <p:spPr bwMode="auto">
            <a:xfrm>
              <a:off x="9339958" y="219048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27CE3284-A37F-EC0E-D2B6-A0CE6FBFF73D}"/>
                </a:ext>
              </a:extLst>
            </p:cNvPr>
            <p:cNvCxnSpPr>
              <a:cxnSpLocks/>
            </p:cNvCxnSpPr>
            <p:nvPr/>
          </p:nvCxnSpPr>
          <p:spPr bwMode="auto">
            <a:xfrm>
              <a:off x="9363771" y="219048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79C2E5A2-98ED-C468-C091-2C8A4F4808AF}"/>
                </a:ext>
              </a:extLst>
            </p:cNvPr>
            <p:cNvCxnSpPr>
              <a:cxnSpLocks/>
            </p:cNvCxnSpPr>
            <p:nvPr/>
          </p:nvCxnSpPr>
          <p:spPr bwMode="auto">
            <a:xfrm>
              <a:off x="9382821" y="219048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06EEFFFF-A7C7-A6F4-D3DE-E40DAD03A2B1}"/>
                </a:ext>
              </a:extLst>
            </p:cNvPr>
            <p:cNvCxnSpPr>
              <a:cxnSpLocks/>
            </p:cNvCxnSpPr>
            <p:nvPr/>
          </p:nvCxnSpPr>
          <p:spPr bwMode="auto">
            <a:xfrm>
              <a:off x="9418540" y="2190485"/>
              <a:ext cx="0" cy="71351"/>
            </a:xfrm>
            <a:prstGeom prst="line">
              <a:avLst/>
            </a:prstGeom>
            <a:noFill/>
            <a:ln w="19050"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051B8DE2-DAE0-7B9F-4164-695AF572E240}"/>
                </a:ext>
              </a:extLst>
            </p:cNvPr>
            <p:cNvCxnSpPr>
              <a:cxnSpLocks/>
            </p:cNvCxnSpPr>
            <p:nvPr/>
          </p:nvCxnSpPr>
          <p:spPr bwMode="auto">
            <a:xfrm>
              <a:off x="9404948" y="2190485"/>
              <a:ext cx="0" cy="71351"/>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8" name="Group 327">
            <a:extLst>
              <a:ext uri="{FF2B5EF4-FFF2-40B4-BE49-F238E27FC236}">
                <a16:creationId xmlns:a16="http://schemas.microsoft.com/office/drawing/2014/main" id="{A76948F4-B699-3778-DFE0-7C2BD66CE6E6}"/>
              </a:ext>
            </a:extLst>
          </p:cNvPr>
          <p:cNvGrpSpPr/>
          <p:nvPr/>
        </p:nvGrpSpPr>
        <p:grpSpPr>
          <a:xfrm>
            <a:off x="3252788" y="1640681"/>
            <a:ext cx="6167437" cy="573882"/>
            <a:chOff x="3252788" y="1640681"/>
            <a:chExt cx="6167437" cy="573882"/>
          </a:xfrm>
        </p:grpSpPr>
        <p:sp>
          <p:nvSpPr>
            <p:cNvPr id="124" name="Freeform: Shape 123">
              <a:extLst>
                <a:ext uri="{FF2B5EF4-FFF2-40B4-BE49-F238E27FC236}">
                  <a16:creationId xmlns:a16="http://schemas.microsoft.com/office/drawing/2014/main" id="{4E63D28B-1732-A99A-5D64-5DC6DFD1904C}"/>
                </a:ext>
              </a:extLst>
            </p:cNvPr>
            <p:cNvSpPr/>
            <p:nvPr/>
          </p:nvSpPr>
          <p:spPr bwMode="auto">
            <a:xfrm>
              <a:off x="6276975" y="1957388"/>
              <a:ext cx="3143250" cy="257175"/>
            </a:xfrm>
            <a:custGeom>
              <a:avLst/>
              <a:gdLst>
                <a:gd name="connsiteX0" fmla="*/ 3167062 w 3167062"/>
                <a:gd name="connsiteY0" fmla="*/ 261938 h 261938"/>
                <a:gd name="connsiteX1" fmla="*/ 2871787 w 3167062"/>
                <a:gd name="connsiteY1" fmla="*/ 261938 h 261938"/>
                <a:gd name="connsiteX2" fmla="*/ 2862262 w 3167062"/>
                <a:gd name="connsiteY2" fmla="*/ 238125 h 261938"/>
                <a:gd name="connsiteX3" fmla="*/ 2681287 w 3167062"/>
                <a:gd name="connsiteY3" fmla="*/ 238125 h 261938"/>
                <a:gd name="connsiteX4" fmla="*/ 2657475 w 3167062"/>
                <a:gd name="connsiteY4" fmla="*/ 219075 h 261938"/>
                <a:gd name="connsiteX5" fmla="*/ 2543175 w 3167062"/>
                <a:gd name="connsiteY5" fmla="*/ 219075 h 261938"/>
                <a:gd name="connsiteX6" fmla="*/ 2524125 w 3167062"/>
                <a:gd name="connsiteY6" fmla="*/ 219075 h 261938"/>
                <a:gd name="connsiteX7" fmla="*/ 2390775 w 3167062"/>
                <a:gd name="connsiteY7" fmla="*/ 219075 h 261938"/>
                <a:gd name="connsiteX8" fmla="*/ 2390775 w 3167062"/>
                <a:gd name="connsiteY8" fmla="*/ 185738 h 261938"/>
                <a:gd name="connsiteX9" fmla="*/ 2309812 w 3167062"/>
                <a:gd name="connsiteY9" fmla="*/ 185738 h 261938"/>
                <a:gd name="connsiteX10" fmla="*/ 2309812 w 3167062"/>
                <a:gd name="connsiteY10" fmla="*/ 176213 h 261938"/>
                <a:gd name="connsiteX11" fmla="*/ 2033587 w 3167062"/>
                <a:gd name="connsiteY11" fmla="*/ 176213 h 261938"/>
                <a:gd name="connsiteX12" fmla="*/ 2033587 w 3167062"/>
                <a:gd name="connsiteY12" fmla="*/ 166688 h 261938"/>
                <a:gd name="connsiteX13" fmla="*/ 1933575 w 3167062"/>
                <a:gd name="connsiteY13" fmla="*/ 166688 h 261938"/>
                <a:gd name="connsiteX14" fmla="*/ 1933575 w 3167062"/>
                <a:gd name="connsiteY14" fmla="*/ 161925 h 261938"/>
                <a:gd name="connsiteX15" fmla="*/ 1881187 w 3167062"/>
                <a:gd name="connsiteY15" fmla="*/ 161925 h 261938"/>
                <a:gd name="connsiteX16" fmla="*/ 1881187 w 3167062"/>
                <a:gd name="connsiteY16" fmla="*/ 157163 h 261938"/>
                <a:gd name="connsiteX17" fmla="*/ 1809750 w 3167062"/>
                <a:gd name="connsiteY17" fmla="*/ 157163 h 261938"/>
                <a:gd name="connsiteX18" fmla="*/ 1804987 w 3167062"/>
                <a:gd name="connsiteY18" fmla="*/ 152400 h 261938"/>
                <a:gd name="connsiteX19" fmla="*/ 1743075 w 3167062"/>
                <a:gd name="connsiteY19" fmla="*/ 138113 h 261938"/>
                <a:gd name="connsiteX20" fmla="*/ 1719262 w 3167062"/>
                <a:gd name="connsiteY20" fmla="*/ 138113 h 261938"/>
                <a:gd name="connsiteX21" fmla="*/ 1719262 w 3167062"/>
                <a:gd name="connsiteY21" fmla="*/ 123825 h 261938"/>
                <a:gd name="connsiteX22" fmla="*/ 1566862 w 3167062"/>
                <a:gd name="connsiteY22" fmla="*/ 123825 h 261938"/>
                <a:gd name="connsiteX23" fmla="*/ 1566862 w 3167062"/>
                <a:gd name="connsiteY23" fmla="*/ 119063 h 261938"/>
                <a:gd name="connsiteX24" fmla="*/ 1495425 w 3167062"/>
                <a:gd name="connsiteY24" fmla="*/ 119063 h 261938"/>
                <a:gd name="connsiteX25" fmla="*/ 1490662 w 3167062"/>
                <a:gd name="connsiteY25" fmla="*/ 114300 h 261938"/>
                <a:gd name="connsiteX26" fmla="*/ 1357312 w 3167062"/>
                <a:gd name="connsiteY26" fmla="*/ 114300 h 261938"/>
                <a:gd name="connsiteX27" fmla="*/ 1347787 w 3167062"/>
                <a:gd name="connsiteY27" fmla="*/ 114300 h 261938"/>
                <a:gd name="connsiteX28" fmla="*/ 1357312 w 3167062"/>
                <a:gd name="connsiteY28" fmla="*/ 104775 h 261938"/>
                <a:gd name="connsiteX29" fmla="*/ 1243012 w 3167062"/>
                <a:gd name="connsiteY29" fmla="*/ 104775 h 261938"/>
                <a:gd name="connsiteX30" fmla="*/ 1243012 w 3167062"/>
                <a:gd name="connsiteY30" fmla="*/ 100013 h 261938"/>
                <a:gd name="connsiteX31" fmla="*/ 1162050 w 3167062"/>
                <a:gd name="connsiteY31" fmla="*/ 100013 h 261938"/>
                <a:gd name="connsiteX32" fmla="*/ 1162050 w 3167062"/>
                <a:gd name="connsiteY32" fmla="*/ 90488 h 261938"/>
                <a:gd name="connsiteX33" fmla="*/ 1076325 w 3167062"/>
                <a:gd name="connsiteY33" fmla="*/ 90488 h 261938"/>
                <a:gd name="connsiteX34" fmla="*/ 1076325 w 3167062"/>
                <a:gd name="connsiteY34" fmla="*/ 76200 h 261938"/>
                <a:gd name="connsiteX35" fmla="*/ 904875 w 3167062"/>
                <a:gd name="connsiteY35" fmla="*/ 76200 h 261938"/>
                <a:gd name="connsiteX36" fmla="*/ 904875 w 3167062"/>
                <a:gd name="connsiteY36" fmla="*/ 71438 h 261938"/>
                <a:gd name="connsiteX37" fmla="*/ 819150 w 3167062"/>
                <a:gd name="connsiteY37" fmla="*/ 71438 h 261938"/>
                <a:gd name="connsiteX38" fmla="*/ 776287 w 3167062"/>
                <a:gd name="connsiteY38" fmla="*/ 61913 h 261938"/>
                <a:gd name="connsiteX39" fmla="*/ 704850 w 3167062"/>
                <a:gd name="connsiteY39" fmla="*/ 61913 h 261938"/>
                <a:gd name="connsiteX40" fmla="*/ 690562 w 3167062"/>
                <a:gd name="connsiteY40" fmla="*/ 47625 h 261938"/>
                <a:gd name="connsiteX41" fmla="*/ 481012 w 3167062"/>
                <a:gd name="connsiteY41" fmla="*/ 47625 h 261938"/>
                <a:gd name="connsiteX42" fmla="*/ 495299 w 3167062"/>
                <a:gd name="connsiteY42" fmla="*/ 33338 h 261938"/>
                <a:gd name="connsiteX43" fmla="*/ 319087 w 3167062"/>
                <a:gd name="connsiteY43" fmla="*/ 33338 h 261938"/>
                <a:gd name="connsiteX44" fmla="*/ 319087 w 3167062"/>
                <a:gd name="connsiteY44" fmla="*/ 28575 h 261938"/>
                <a:gd name="connsiteX45" fmla="*/ 247650 w 3167062"/>
                <a:gd name="connsiteY45" fmla="*/ 28575 h 261938"/>
                <a:gd name="connsiteX46" fmla="*/ 242888 w 3167062"/>
                <a:gd name="connsiteY46" fmla="*/ 23813 h 261938"/>
                <a:gd name="connsiteX47" fmla="*/ 114300 w 3167062"/>
                <a:gd name="connsiteY47" fmla="*/ 23813 h 261938"/>
                <a:gd name="connsiteX48" fmla="*/ 114300 w 3167062"/>
                <a:gd name="connsiteY48" fmla="*/ 9525 h 261938"/>
                <a:gd name="connsiteX49" fmla="*/ 104775 w 3167062"/>
                <a:gd name="connsiteY49" fmla="*/ 19050 h 261938"/>
                <a:gd name="connsiteX50" fmla="*/ 104775 w 3167062"/>
                <a:gd name="connsiteY50" fmla="*/ 4763 h 261938"/>
                <a:gd name="connsiteX51" fmla="*/ 23812 w 3167062"/>
                <a:gd name="connsiteY51" fmla="*/ 4763 h 261938"/>
                <a:gd name="connsiteX52" fmla="*/ 28575 w 3167062"/>
                <a:gd name="connsiteY52" fmla="*/ 0 h 261938"/>
                <a:gd name="connsiteX53" fmla="*/ 0 w 3167062"/>
                <a:gd name="connsiteY53" fmla="*/ 0 h 261938"/>
                <a:gd name="connsiteX0" fmla="*/ 3167062 w 3167062"/>
                <a:gd name="connsiteY0" fmla="*/ 261938 h 261938"/>
                <a:gd name="connsiteX1" fmla="*/ 2871787 w 3167062"/>
                <a:gd name="connsiteY1" fmla="*/ 261938 h 261938"/>
                <a:gd name="connsiteX2" fmla="*/ 2862262 w 3167062"/>
                <a:gd name="connsiteY2" fmla="*/ 238125 h 261938"/>
                <a:gd name="connsiteX3" fmla="*/ 2681287 w 3167062"/>
                <a:gd name="connsiteY3" fmla="*/ 238125 h 261938"/>
                <a:gd name="connsiteX4" fmla="*/ 2657475 w 3167062"/>
                <a:gd name="connsiteY4" fmla="*/ 219075 h 261938"/>
                <a:gd name="connsiteX5" fmla="*/ 2543175 w 3167062"/>
                <a:gd name="connsiteY5" fmla="*/ 219075 h 261938"/>
                <a:gd name="connsiteX6" fmla="*/ 2524125 w 3167062"/>
                <a:gd name="connsiteY6" fmla="*/ 219075 h 261938"/>
                <a:gd name="connsiteX7" fmla="*/ 2390775 w 3167062"/>
                <a:gd name="connsiteY7" fmla="*/ 219075 h 261938"/>
                <a:gd name="connsiteX8" fmla="*/ 2390775 w 3167062"/>
                <a:gd name="connsiteY8" fmla="*/ 185738 h 261938"/>
                <a:gd name="connsiteX9" fmla="*/ 2309812 w 3167062"/>
                <a:gd name="connsiteY9" fmla="*/ 185738 h 261938"/>
                <a:gd name="connsiteX10" fmla="*/ 2309812 w 3167062"/>
                <a:gd name="connsiteY10" fmla="*/ 176213 h 261938"/>
                <a:gd name="connsiteX11" fmla="*/ 2033587 w 3167062"/>
                <a:gd name="connsiteY11" fmla="*/ 176213 h 261938"/>
                <a:gd name="connsiteX12" fmla="*/ 2033587 w 3167062"/>
                <a:gd name="connsiteY12" fmla="*/ 166688 h 261938"/>
                <a:gd name="connsiteX13" fmla="*/ 1933575 w 3167062"/>
                <a:gd name="connsiteY13" fmla="*/ 166688 h 261938"/>
                <a:gd name="connsiteX14" fmla="*/ 1933575 w 3167062"/>
                <a:gd name="connsiteY14" fmla="*/ 161925 h 261938"/>
                <a:gd name="connsiteX15" fmla="*/ 1881187 w 3167062"/>
                <a:gd name="connsiteY15" fmla="*/ 161925 h 261938"/>
                <a:gd name="connsiteX16" fmla="*/ 1881187 w 3167062"/>
                <a:gd name="connsiteY16" fmla="*/ 157163 h 261938"/>
                <a:gd name="connsiteX17" fmla="*/ 1809750 w 3167062"/>
                <a:gd name="connsiteY17" fmla="*/ 157163 h 261938"/>
                <a:gd name="connsiteX18" fmla="*/ 1804987 w 3167062"/>
                <a:gd name="connsiteY18" fmla="*/ 152400 h 261938"/>
                <a:gd name="connsiteX19" fmla="*/ 1743075 w 3167062"/>
                <a:gd name="connsiteY19" fmla="*/ 138113 h 261938"/>
                <a:gd name="connsiteX20" fmla="*/ 1719262 w 3167062"/>
                <a:gd name="connsiteY20" fmla="*/ 138113 h 261938"/>
                <a:gd name="connsiteX21" fmla="*/ 1719262 w 3167062"/>
                <a:gd name="connsiteY21" fmla="*/ 123825 h 261938"/>
                <a:gd name="connsiteX22" fmla="*/ 1566862 w 3167062"/>
                <a:gd name="connsiteY22" fmla="*/ 123825 h 261938"/>
                <a:gd name="connsiteX23" fmla="*/ 1566862 w 3167062"/>
                <a:gd name="connsiteY23" fmla="*/ 119063 h 261938"/>
                <a:gd name="connsiteX24" fmla="*/ 1495425 w 3167062"/>
                <a:gd name="connsiteY24" fmla="*/ 119063 h 261938"/>
                <a:gd name="connsiteX25" fmla="*/ 1490662 w 3167062"/>
                <a:gd name="connsiteY25" fmla="*/ 114300 h 261938"/>
                <a:gd name="connsiteX26" fmla="*/ 1357312 w 3167062"/>
                <a:gd name="connsiteY26" fmla="*/ 114300 h 261938"/>
                <a:gd name="connsiteX27" fmla="*/ 1347787 w 3167062"/>
                <a:gd name="connsiteY27" fmla="*/ 114300 h 261938"/>
                <a:gd name="connsiteX28" fmla="*/ 1343024 w 3167062"/>
                <a:gd name="connsiteY28" fmla="*/ 104775 h 261938"/>
                <a:gd name="connsiteX29" fmla="*/ 1243012 w 3167062"/>
                <a:gd name="connsiteY29" fmla="*/ 104775 h 261938"/>
                <a:gd name="connsiteX30" fmla="*/ 1243012 w 3167062"/>
                <a:gd name="connsiteY30" fmla="*/ 100013 h 261938"/>
                <a:gd name="connsiteX31" fmla="*/ 1162050 w 3167062"/>
                <a:gd name="connsiteY31" fmla="*/ 100013 h 261938"/>
                <a:gd name="connsiteX32" fmla="*/ 1162050 w 3167062"/>
                <a:gd name="connsiteY32" fmla="*/ 90488 h 261938"/>
                <a:gd name="connsiteX33" fmla="*/ 1076325 w 3167062"/>
                <a:gd name="connsiteY33" fmla="*/ 90488 h 261938"/>
                <a:gd name="connsiteX34" fmla="*/ 1076325 w 3167062"/>
                <a:gd name="connsiteY34" fmla="*/ 76200 h 261938"/>
                <a:gd name="connsiteX35" fmla="*/ 904875 w 3167062"/>
                <a:gd name="connsiteY35" fmla="*/ 76200 h 261938"/>
                <a:gd name="connsiteX36" fmla="*/ 904875 w 3167062"/>
                <a:gd name="connsiteY36" fmla="*/ 71438 h 261938"/>
                <a:gd name="connsiteX37" fmla="*/ 819150 w 3167062"/>
                <a:gd name="connsiteY37" fmla="*/ 71438 h 261938"/>
                <a:gd name="connsiteX38" fmla="*/ 776287 w 3167062"/>
                <a:gd name="connsiteY38" fmla="*/ 61913 h 261938"/>
                <a:gd name="connsiteX39" fmla="*/ 704850 w 3167062"/>
                <a:gd name="connsiteY39" fmla="*/ 61913 h 261938"/>
                <a:gd name="connsiteX40" fmla="*/ 690562 w 3167062"/>
                <a:gd name="connsiteY40" fmla="*/ 47625 h 261938"/>
                <a:gd name="connsiteX41" fmla="*/ 481012 w 3167062"/>
                <a:gd name="connsiteY41" fmla="*/ 47625 h 261938"/>
                <a:gd name="connsiteX42" fmla="*/ 495299 w 3167062"/>
                <a:gd name="connsiteY42" fmla="*/ 33338 h 261938"/>
                <a:gd name="connsiteX43" fmla="*/ 319087 w 3167062"/>
                <a:gd name="connsiteY43" fmla="*/ 33338 h 261938"/>
                <a:gd name="connsiteX44" fmla="*/ 319087 w 3167062"/>
                <a:gd name="connsiteY44" fmla="*/ 28575 h 261938"/>
                <a:gd name="connsiteX45" fmla="*/ 247650 w 3167062"/>
                <a:gd name="connsiteY45" fmla="*/ 28575 h 261938"/>
                <a:gd name="connsiteX46" fmla="*/ 242888 w 3167062"/>
                <a:gd name="connsiteY46" fmla="*/ 23813 h 261938"/>
                <a:gd name="connsiteX47" fmla="*/ 114300 w 3167062"/>
                <a:gd name="connsiteY47" fmla="*/ 23813 h 261938"/>
                <a:gd name="connsiteX48" fmla="*/ 114300 w 3167062"/>
                <a:gd name="connsiteY48" fmla="*/ 9525 h 261938"/>
                <a:gd name="connsiteX49" fmla="*/ 104775 w 3167062"/>
                <a:gd name="connsiteY49" fmla="*/ 19050 h 261938"/>
                <a:gd name="connsiteX50" fmla="*/ 104775 w 3167062"/>
                <a:gd name="connsiteY50" fmla="*/ 4763 h 261938"/>
                <a:gd name="connsiteX51" fmla="*/ 23812 w 3167062"/>
                <a:gd name="connsiteY51" fmla="*/ 4763 h 261938"/>
                <a:gd name="connsiteX52" fmla="*/ 28575 w 3167062"/>
                <a:gd name="connsiteY52" fmla="*/ 0 h 261938"/>
                <a:gd name="connsiteX53" fmla="*/ 0 w 3167062"/>
                <a:gd name="connsiteY53" fmla="*/ 0 h 261938"/>
                <a:gd name="connsiteX0" fmla="*/ 3167062 w 3167062"/>
                <a:gd name="connsiteY0" fmla="*/ 261938 h 261938"/>
                <a:gd name="connsiteX1" fmla="*/ 2871787 w 3167062"/>
                <a:gd name="connsiteY1" fmla="*/ 261938 h 261938"/>
                <a:gd name="connsiteX2" fmla="*/ 2862262 w 3167062"/>
                <a:gd name="connsiteY2" fmla="*/ 238125 h 261938"/>
                <a:gd name="connsiteX3" fmla="*/ 2681287 w 3167062"/>
                <a:gd name="connsiteY3" fmla="*/ 238125 h 261938"/>
                <a:gd name="connsiteX4" fmla="*/ 2657475 w 3167062"/>
                <a:gd name="connsiteY4" fmla="*/ 219075 h 261938"/>
                <a:gd name="connsiteX5" fmla="*/ 2543175 w 3167062"/>
                <a:gd name="connsiteY5" fmla="*/ 219075 h 261938"/>
                <a:gd name="connsiteX6" fmla="*/ 2524125 w 3167062"/>
                <a:gd name="connsiteY6" fmla="*/ 219075 h 261938"/>
                <a:gd name="connsiteX7" fmla="*/ 2390775 w 3167062"/>
                <a:gd name="connsiteY7" fmla="*/ 219075 h 261938"/>
                <a:gd name="connsiteX8" fmla="*/ 2390775 w 3167062"/>
                <a:gd name="connsiteY8" fmla="*/ 185738 h 261938"/>
                <a:gd name="connsiteX9" fmla="*/ 2309812 w 3167062"/>
                <a:gd name="connsiteY9" fmla="*/ 185738 h 261938"/>
                <a:gd name="connsiteX10" fmla="*/ 2309812 w 3167062"/>
                <a:gd name="connsiteY10" fmla="*/ 176213 h 261938"/>
                <a:gd name="connsiteX11" fmla="*/ 2033587 w 3167062"/>
                <a:gd name="connsiteY11" fmla="*/ 176213 h 261938"/>
                <a:gd name="connsiteX12" fmla="*/ 2033587 w 3167062"/>
                <a:gd name="connsiteY12" fmla="*/ 166688 h 261938"/>
                <a:gd name="connsiteX13" fmla="*/ 1933575 w 3167062"/>
                <a:gd name="connsiteY13" fmla="*/ 166688 h 261938"/>
                <a:gd name="connsiteX14" fmla="*/ 1933575 w 3167062"/>
                <a:gd name="connsiteY14" fmla="*/ 161925 h 261938"/>
                <a:gd name="connsiteX15" fmla="*/ 1881187 w 3167062"/>
                <a:gd name="connsiteY15" fmla="*/ 161925 h 261938"/>
                <a:gd name="connsiteX16" fmla="*/ 1881187 w 3167062"/>
                <a:gd name="connsiteY16" fmla="*/ 157163 h 261938"/>
                <a:gd name="connsiteX17" fmla="*/ 1809750 w 3167062"/>
                <a:gd name="connsiteY17" fmla="*/ 157163 h 261938"/>
                <a:gd name="connsiteX18" fmla="*/ 1804987 w 3167062"/>
                <a:gd name="connsiteY18" fmla="*/ 152400 h 261938"/>
                <a:gd name="connsiteX19" fmla="*/ 1743075 w 3167062"/>
                <a:gd name="connsiteY19" fmla="*/ 138113 h 261938"/>
                <a:gd name="connsiteX20" fmla="*/ 1719262 w 3167062"/>
                <a:gd name="connsiteY20" fmla="*/ 138113 h 261938"/>
                <a:gd name="connsiteX21" fmla="*/ 1719262 w 3167062"/>
                <a:gd name="connsiteY21" fmla="*/ 123825 h 261938"/>
                <a:gd name="connsiteX22" fmla="*/ 1566862 w 3167062"/>
                <a:gd name="connsiteY22" fmla="*/ 123825 h 261938"/>
                <a:gd name="connsiteX23" fmla="*/ 1566862 w 3167062"/>
                <a:gd name="connsiteY23" fmla="*/ 119063 h 261938"/>
                <a:gd name="connsiteX24" fmla="*/ 1495425 w 3167062"/>
                <a:gd name="connsiteY24" fmla="*/ 119063 h 261938"/>
                <a:gd name="connsiteX25" fmla="*/ 1490662 w 3167062"/>
                <a:gd name="connsiteY25" fmla="*/ 114300 h 261938"/>
                <a:gd name="connsiteX26" fmla="*/ 1357312 w 3167062"/>
                <a:gd name="connsiteY26" fmla="*/ 114300 h 261938"/>
                <a:gd name="connsiteX27" fmla="*/ 1347787 w 3167062"/>
                <a:gd name="connsiteY27" fmla="*/ 114300 h 261938"/>
                <a:gd name="connsiteX28" fmla="*/ 1243012 w 3167062"/>
                <a:gd name="connsiteY28" fmla="*/ 104775 h 261938"/>
                <a:gd name="connsiteX29" fmla="*/ 1243012 w 3167062"/>
                <a:gd name="connsiteY29" fmla="*/ 100013 h 261938"/>
                <a:gd name="connsiteX30" fmla="*/ 1162050 w 3167062"/>
                <a:gd name="connsiteY30" fmla="*/ 100013 h 261938"/>
                <a:gd name="connsiteX31" fmla="*/ 1162050 w 3167062"/>
                <a:gd name="connsiteY31" fmla="*/ 90488 h 261938"/>
                <a:gd name="connsiteX32" fmla="*/ 1076325 w 3167062"/>
                <a:gd name="connsiteY32" fmla="*/ 90488 h 261938"/>
                <a:gd name="connsiteX33" fmla="*/ 1076325 w 3167062"/>
                <a:gd name="connsiteY33" fmla="*/ 76200 h 261938"/>
                <a:gd name="connsiteX34" fmla="*/ 904875 w 3167062"/>
                <a:gd name="connsiteY34" fmla="*/ 76200 h 261938"/>
                <a:gd name="connsiteX35" fmla="*/ 904875 w 3167062"/>
                <a:gd name="connsiteY35" fmla="*/ 71438 h 261938"/>
                <a:gd name="connsiteX36" fmla="*/ 819150 w 3167062"/>
                <a:gd name="connsiteY36" fmla="*/ 71438 h 261938"/>
                <a:gd name="connsiteX37" fmla="*/ 776287 w 3167062"/>
                <a:gd name="connsiteY37" fmla="*/ 61913 h 261938"/>
                <a:gd name="connsiteX38" fmla="*/ 704850 w 3167062"/>
                <a:gd name="connsiteY38" fmla="*/ 61913 h 261938"/>
                <a:gd name="connsiteX39" fmla="*/ 690562 w 3167062"/>
                <a:gd name="connsiteY39" fmla="*/ 47625 h 261938"/>
                <a:gd name="connsiteX40" fmla="*/ 481012 w 3167062"/>
                <a:gd name="connsiteY40" fmla="*/ 47625 h 261938"/>
                <a:gd name="connsiteX41" fmla="*/ 495299 w 3167062"/>
                <a:gd name="connsiteY41" fmla="*/ 33338 h 261938"/>
                <a:gd name="connsiteX42" fmla="*/ 319087 w 3167062"/>
                <a:gd name="connsiteY42" fmla="*/ 33338 h 261938"/>
                <a:gd name="connsiteX43" fmla="*/ 319087 w 3167062"/>
                <a:gd name="connsiteY43" fmla="*/ 28575 h 261938"/>
                <a:gd name="connsiteX44" fmla="*/ 247650 w 3167062"/>
                <a:gd name="connsiteY44" fmla="*/ 28575 h 261938"/>
                <a:gd name="connsiteX45" fmla="*/ 242888 w 3167062"/>
                <a:gd name="connsiteY45" fmla="*/ 23813 h 261938"/>
                <a:gd name="connsiteX46" fmla="*/ 114300 w 3167062"/>
                <a:gd name="connsiteY46" fmla="*/ 23813 h 261938"/>
                <a:gd name="connsiteX47" fmla="*/ 114300 w 3167062"/>
                <a:gd name="connsiteY47" fmla="*/ 9525 h 261938"/>
                <a:gd name="connsiteX48" fmla="*/ 104775 w 3167062"/>
                <a:gd name="connsiteY48" fmla="*/ 19050 h 261938"/>
                <a:gd name="connsiteX49" fmla="*/ 104775 w 3167062"/>
                <a:gd name="connsiteY49" fmla="*/ 4763 h 261938"/>
                <a:gd name="connsiteX50" fmla="*/ 23812 w 3167062"/>
                <a:gd name="connsiteY50" fmla="*/ 4763 h 261938"/>
                <a:gd name="connsiteX51" fmla="*/ 28575 w 3167062"/>
                <a:gd name="connsiteY51" fmla="*/ 0 h 261938"/>
                <a:gd name="connsiteX52" fmla="*/ 0 w 3167062"/>
                <a:gd name="connsiteY52" fmla="*/ 0 h 261938"/>
                <a:gd name="connsiteX0" fmla="*/ 3167062 w 3167062"/>
                <a:gd name="connsiteY0" fmla="*/ 261938 h 261938"/>
                <a:gd name="connsiteX1" fmla="*/ 2871787 w 3167062"/>
                <a:gd name="connsiteY1" fmla="*/ 261938 h 261938"/>
                <a:gd name="connsiteX2" fmla="*/ 2862262 w 3167062"/>
                <a:gd name="connsiteY2" fmla="*/ 238125 h 261938"/>
                <a:gd name="connsiteX3" fmla="*/ 2681287 w 3167062"/>
                <a:gd name="connsiteY3" fmla="*/ 238125 h 261938"/>
                <a:gd name="connsiteX4" fmla="*/ 2657475 w 3167062"/>
                <a:gd name="connsiteY4" fmla="*/ 219075 h 261938"/>
                <a:gd name="connsiteX5" fmla="*/ 2543175 w 3167062"/>
                <a:gd name="connsiteY5" fmla="*/ 219075 h 261938"/>
                <a:gd name="connsiteX6" fmla="*/ 2524125 w 3167062"/>
                <a:gd name="connsiteY6" fmla="*/ 219075 h 261938"/>
                <a:gd name="connsiteX7" fmla="*/ 2390775 w 3167062"/>
                <a:gd name="connsiteY7" fmla="*/ 219075 h 261938"/>
                <a:gd name="connsiteX8" fmla="*/ 2390775 w 3167062"/>
                <a:gd name="connsiteY8" fmla="*/ 185738 h 261938"/>
                <a:gd name="connsiteX9" fmla="*/ 2309812 w 3167062"/>
                <a:gd name="connsiteY9" fmla="*/ 185738 h 261938"/>
                <a:gd name="connsiteX10" fmla="*/ 2309812 w 3167062"/>
                <a:gd name="connsiteY10" fmla="*/ 176213 h 261938"/>
                <a:gd name="connsiteX11" fmla="*/ 2033587 w 3167062"/>
                <a:gd name="connsiteY11" fmla="*/ 176213 h 261938"/>
                <a:gd name="connsiteX12" fmla="*/ 2033587 w 3167062"/>
                <a:gd name="connsiteY12" fmla="*/ 166688 h 261938"/>
                <a:gd name="connsiteX13" fmla="*/ 1933575 w 3167062"/>
                <a:gd name="connsiteY13" fmla="*/ 166688 h 261938"/>
                <a:gd name="connsiteX14" fmla="*/ 1933575 w 3167062"/>
                <a:gd name="connsiteY14" fmla="*/ 161925 h 261938"/>
                <a:gd name="connsiteX15" fmla="*/ 1881187 w 3167062"/>
                <a:gd name="connsiteY15" fmla="*/ 161925 h 261938"/>
                <a:gd name="connsiteX16" fmla="*/ 1881187 w 3167062"/>
                <a:gd name="connsiteY16" fmla="*/ 157163 h 261938"/>
                <a:gd name="connsiteX17" fmla="*/ 1809750 w 3167062"/>
                <a:gd name="connsiteY17" fmla="*/ 157163 h 261938"/>
                <a:gd name="connsiteX18" fmla="*/ 1804987 w 3167062"/>
                <a:gd name="connsiteY18" fmla="*/ 152400 h 261938"/>
                <a:gd name="connsiteX19" fmla="*/ 1743075 w 3167062"/>
                <a:gd name="connsiteY19" fmla="*/ 138113 h 261938"/>
                <a:gd name="connsiteX20" fmla="*/ 1719262 w 3167062"/>
                <a:gd name="connsiteY20" fmla="*/ 138113 h 261938"/>
                <a:gd name="connsiteX21" fmla="*/ 1719262 w 3167062"/>
                <a:gd name="connsiteY21" fmla="*/ 123825 h 261938"/>
                <a:gd name="connsiteX22" fmla="*/ 1566862 w 3167062"/>
                <a:gd name="connsiteY22" fmla="*/ 123825 h 261938"/>
                <a:gd name="connsiteX23" fmla="*/ 1566862 w 3167062"/>
                <a:gd name="connsiteY23" fmla="*/ 119063 h 261938"/>
                <a:gd name="connsiteX24" fmla="*/ 1495425 w 3167062"/>
                <a:gd name="connsiteY24" fmla="*/ 119063 h 261938"/>
                <a:gd name="connsiteX25" fmla="*/ 1490662 w 3167062"/>
                <a:gd name="connsiteY25" fmla="*/ 114300 h 261938"/>
                <a:gd name="connsiteX26" fmla="*/ 1357312 w 3167062"/>
                <a:gd name="connsiteY26" fmla="*/ 114300 h 261938"/>
                <a:gd name="connsiteX27" fmla="*/ 1352550 w 3167062"/>
                <a:gd name="connsiteY27" fmla="*/ 97631 h 261938"/>
                <a:gd name="connsiteX28" fmla="*/ 1243012 w 3167062"/>
                <a:gd name="connsiteY28" fmla="*/ 104775 h 261938"/>
                <a:gd name="connsiteX29" fmla="*/ 1243012 w 3167062"/>
                <a:gd name="connsiteY29" fmla="*/ 100013 h 261938"/>
                <a:gd name="connsiteX30" fmla="*/ 1162050 w 3167062"/>
                <a:gd name="connsiteY30" fmla="*/ 100013 h 261938"/>
                <a:gd name="connsiteX31" fmla="*/ 1162050 w 3167062"/>
                <a:gd name="connsiteY31" fmla="*/ 90488 h 261938"/>
                <a:gd name="connsiteX32" fmla="*/ 1076325 w 3167062"/>
                <a:gd name="connsiteY32" fmla="*/ 90488 h 261938"/>
                <a:gd name="connsiteX33" fmla="*/ 1076325 w 3167062"/>
                <a:gd name="connsiteY33" fmla="*/ 76200 h 261938"/>
                <a:gd name="connsiteX34" fmla="*/ 904875 w 3167062"/>
                <a:gd name="connsiteY34" fmla="*/ 76200 h 261938"/>
                <a:gd name="connsiteX35" fmla="*/ 904875 w 3167062"/>
                <a:gd name="connsiteY35" fmla="*/ 71438 h 261938"/>
                <a:gd name="connsiteX36" fmla="*/ 819150 w 3167062"/>
                <a:gd name="connsiteY36" fmla="*/ 71438 h 261938"/>
                <a:gd name="connsiteX37" fmla="*/ 776287 w 3167062"/>
                <a:gd name="connsiteY37" fmla="*/ 61913 h 261938"/>
                <a:gd name="connsiteX38" fmla="*/ 704850 w 3167062"/>
                <a:gd name="connsiteY38" fmla="*/ 61913 h 261938"/>
                <a:gd name="connsiteX39" fmla="*/ 690562 w 3167062"/>
                <a:gd name="connsiteY39" fmla="*/ 47625 h 261938"/>
                <a:gd name="connsiteX40" fmla="*/ 481012 w 3167062"/>
                <a:gd name="connsiteY40" fmla="*/ 47625 h 261938"/>
                <a:gd name="connsiteX41" fmla="*/ 495299 w 3167062"/>
                <a:gd name="connsiteY41" fmla="*/ 33338 h 261938"/>
                <a:gd name="connsiteX42" fmla="*/ 319087 w 3167062"/>
                <a:gd name="connsiteY42" fmla="*/ 33338 h 261938"/>
                <a:gd name="connsiteX43" fmla="*/ 319087 w 3167062"/>
                <a:gd name="connsiteY43" fmla="*/ 28575 h 261938"/>
                <a:gd name="connsiteX44" fmla="*/ 247650 w 3167062"/>
                <a:gd name="connsiteY44" fmla="*/ 28575 h 261938"/>
                <a:gd name="connsiteX45" fmla="*/ 242888 w 3167062"/>
                <a:gd name="connsiteY45" fmla="*/ 23813 h 261938"/>
                <a:gd name="connsiteX46" fmla="*/ 114300 w 3167062"/>
                <a:gd name="connsiteY46" fmla="*/ 23813 h 261938"/>
                <a:gd name="connsiteX47" fmla="*/ 114300 w 3167062"/>
                <a:gd name="connsiteY47" fmla="*/ 9525 h 261938"/>
                <a:gd name="connsiteX48" fmla="*/ 104775 w 3167062"/>
                <a:gd name="connsiteY48" fmla="*/ 19050 h 261938"/>
                <a:gd name="connsiteX49" fmla="*/ 104775 w 3167062"/>
                <a:gd name="connsiteY49" fmla="*/ 4763 h 261938"/>
                <a:gd name="connsiteX50" fmla="*/ 23812 w 3167062"/>
                <a:gd name="connsiteY50" fmla="*/ 4763 h 261938"/>
                <a:gd name="connsiteX51" fmla="*/ 28575 w 3167062"/>
                <a:gd name="connsiteY51" fmla="*/ 0 h 261938"/>
                <a:gd name="connsiteX52" fmla="*/ 0 w 3167062"/>
                <a:gd name="connsiteY52" fmla="*/ 0 h 261938"/>
                <a:gd name="connsiteX0" fmla="*/ 3167062 w 3167062"/>
                <a:gd name="connsiteY0" fmla="*/ 261938 h 261938"/>
                <a:gd name="connsiteX1" fmla="*/ 2871787 w 3167062"/>
                <a:gd name="connsiteY1" fmla="*/ 261938 h 261938"/>
                <a:gd name="connsiteX2" fmla="*/ 2862262 w 3167062"/>
                <a:gd name="connsiteY2" fmla="*/ 238125 h 261938"/>
                <a:gd name="connsiteX3" fmla="*/ 2681287 w 3167062"/>
                <a:gd name="connsiteY3" fmla="*/ 238125 h 261938"/>
                <a:gd name="connsiteX4" fmla="*/ 2657475 w 3167062"/>
                <a:gd name="connsiteY4" fmla="*/ 219075 h 261938"/>
                <a:gd name="connsiteX5" fmla="*/ 2543175 w 3167062"/>
                <a:gd name="connsiteY5" fmla="*/ 219075 h 261938"/>
                <a:gd name="connsiteX6" fmla="*/ 2524125 w 3167062"/>
                <a:gd name="connsiteY6" fmla="*/ 219075 h 261938"/>
                <a:gd name="connsiteX7" fmla="*/ 2390775 w 3167062"/>
                <a:gd name="connsiteY7" fmla="*/ 219075 h 261938"/>
                <a:gd name="connsiteX8" fmla="*/ 2390775 w 3167062"/>
                <a:gd name="connsiteY8" fmla="*/ 185738 h 261938"/>
                <a:gd name="connsiteX9" fmla="*/ 2309812 w 3167062"/>
                <a:gd name="connsiteY9" fmla="*/ 185738 h 261938"/>
                <a:gd name="connsiteX10" fmla="*/ 2309812 w 3167062"/>
                <a:gd name="connsiteY10" fmla="*/ 176213 h 261938"/>
                <a:gd name="connsiteX11" fmla="*/ 2033587 w 3167062"/>
                <a:gd name="connsiteY11" fmla="*/ 176213 h 261938"/>
                <a:gd name="connsiteX12" fmla="*/ 2033587 w 3167062"/>
                <a:gd name="connsiteY12" fmla="*/ 166688 h 261938"/>
                <a:gd name="connsiteX13" fmla="*/ 1933575 w 3167062"/>
                <a:gd name="connsiteY13" fmla="*/ 166688 h 261938"/>
                <a:gd name="connsiteX14" fmla="*/ 1933575 w 3167062"/>
                <a:gd name="connsiteY14" fmla="*/ 161925 h 261938"/>
                <a:gd name="connsiteX15" fmla="*/ 1881187 w 3167062"/>
                <a:gd name="connsiteY15" fmla="*/ 161925 h 261938"/>
                <a:gd name="connsiteX16" fmla="*/ 1881187 w 3167062"/>
                <a:gd name="connsiteY16" fmla="*/ 157163 h 261938"/>
                <a:gd name="connsiteX17" fmla="*/ 1809750 w 3167062"/>
                <a:gd name="connsiteY17" fmla="*/ 157163 h 261938"/>
                <a:gd name="connsiteX18" fmla="*/ 1804987 w 3167062"/>
                <a:gd name="connsiteY18" fmla="*/ 152400 h 261938"/>
                <a:gd name="connsiteX19" fmla="*/ 1743075 w 3167062"/>
                <a:gd name="connsiteY19" fmla="*/ 138113 h 261938"/>
                <a:gd name="connsiteX20" fmla="*/ 1719262 w 3167062"/>
                <a:gd name="connsiteY20" fmla="*/ 138113 h 261938"/>
                <a:gd name="connsiteX21" fmla="*/ 1719262 w 3167062"/>
                <a:gd name="connsiteY21" fmla="*/ 123825 h 261938"/>
                <a:gd name="connsiteX22" fmla="*/ 1566862 w 3167062"/>
                <a:gd name="connsiteY22" fmla="*/ 123825 h 261938"/>
                <a:gd name="connsiteX23" fmla="*/ 1566862 w 3167062"/>
                <a:gd name="connsiteY23" fmla="*/ 119063 h 261938"/>
                <a:gd name="connsiteX24" fmla="*/ 1495425 w 3167062"/>
                <a:gd name="connsiteY24" fmla="*/ 119063 h 261938"/>
                <a:gd name="connsiteX25" fmla="*/ 1490662 w 3167062"/>
                <a:gd name="connsiteY25" fmla="*/ 114300 h 261938"/>
                <a:gd name="connsiteX26" fmla="*/ 1357312 w 3167062"/>
                <a:gd name="connsiteY26" fmla="*/ 114300 h 261938"/>
                <a:gd name="connsiteX27" fmla="*/ 1354931 w 3167062"/>
                <a:gd name="connsiteY27" fmla="*/ 104775 h 261938"/>
                <a:gd name="connsiteX28" fmla="*/ 1243012 w 3167062"/>
                <a:gd name="connsiteY28" fmla="*/ 104775 h 261938"/>
                <a:gd name="connsiteX29" fmla="*/ 1243012 w 3167062"/>
                <a:gd name="connsiteY29" fmla="*/ 100013 h 261938"/>
                <a:gd name="connsiteX30" fmla="*/ 1162050 w 3167062"/>
                <a:gd name="connsiteY30" fmla="*/ 100013 h 261938"/>
                <a:gd name="connsiteX31" fmla="*/ 1162050 w 3167062"/>
                <a:gd name="connsiteY31" fmla="*/ 90488 h 261938"/>
                <a:gd name="connsiteX32" fmla="*/ 1076325 w 3167062"/>
                <a:gd name="connsiteY32" fmla="*/ 90488 h 261938"/>
                <a:gd name="connsiteX33" fmla="*/ 1076325 w 3167062"/>
                <a:gd name="connsiteY33" fmla="*/ 76200 h 261938"/>
                <a:gd name="connsiteX34" fmla="*/ 904875 w 3167062"/>
                <a:gd name="connsiteY34" fmla="*/ 76200 h 261938"/>
                <a:gd name="connsiteX35" fmla="*/ 904875 w 3167062"/>
                <a:gd name="connsiteY35" fmla="*/ 71438 h 261938"/>
                <a:gd name="connsiteX36" fmla="*/ 819150 w 3167062"/>
                <a:gd name="connsiteY36" fmla="*/ 71438 h 261938"/>
                <a:gd name="connsiteX37" fmla="*/ 776287 w 3167062"/>
                <a:gd name="connsiteY37" fmla="*/ 61913 h 261938"/>
                <a:gd name="connsiteX38" fmla="*/ 704850 w 3167062"/>
                <a:gd name="connsiteY38" fmla="*/ 61913 h 261938"/>
                <a:gd name="connsiteX39" fmla="*/ 690562 w 3167062"/>
                <a:gd name="connsiteY39" fmla="*/ 47625 h 261938"/>
                <a:gd name="connsiteX40" fmla="*/ 481012 w 3167062"/>
                <a:gd name="connsiteY40" fmla="*/ 47625 h 261938"/>
                <a:gd name="connsiteX41" fmla="*/ 495299 w 3167062"/>
                <a:gd name="connsiteY41" fmla="*/ 33338 h 261938"/>
                <a:gd name="connsiteX42" fmla="*/ 319087 w 3167062"/>
                <a:gd name="connsiteY42" fmla="*/ 33338 h 261938"/>
                <a:gd name="connsiteX43" fmla="*/ 319087 w 3167062"/>
                <a:gd name="connsiteY43" fmla="*/ 28575 h 261938"/>
                <a:gd name="connsiteX44" fmla="*/ 247650 w 3167062"/>
                <a:gd name="connsiteY44" fmla="*/ 28575 h 261938"/>
                <a:gd name="connsiteX45" fmla="*/ 242888 w 3167062"/>
                <a:gd name="connsiteY45" fmla="*/ 23813 h 261938"/>
                <a:gd name="connsiteX46" fmla="*/ 114300 w 3167062"/>
                <a:gd name="connsiteY46" fmla="*/ 23813 h 261938"/>
                <a:gd name="connsiteX47" fmla="*/ 114300 w 3167062"/>
                <a:gd name="connsiteY47" fmla="*/ 9525 h 261938"/>
                <a:gd name="connsiteX48" fmla="*/ 104775 w 3167062"/>
                <a:gd name="connsiteY48" fmla="*/ 19050 h 261938"/>
                <a:gd name="connsiteX49" fmla="*/ 104775 w 3167062"/>
                <a:gd name="connsiteY49" fmla="*/ 4763 h 261938"/>
                <a:gd name="connsiteX50" fmla="*/ 23812 w 3167062"/>
                <a:gd name="connsiteY50" fmla="*/ 4763 h 261938"/>
                <a:gd name="connsiteX51" fmla="*/ 28575 w 3167062"/>
                <a:gd name="connsiteY51" fmla="*/ 0 h 261938"/>
                <a:gd name="connsiteX52" fmla="*/ 0 w 3167062"/>
                <a:gd name="connsiteY52" fmla="*/ 0 h 261938"/>
                <a:gd name="connsiteX0" fmla="*/ 3167062 w 3167062"/>
                <a:gd name="connsiteY0" fmla="*/ 261938 h 261938"/>
                <a:gd name="connsiteX1" fmla="*/ 2871787 w 3167062"/>
                <a:gd name="connsiteY1" fmla="*/ 261938 h 261938"/>
                <a:gd name="connsiteX2" fmla="*/ 2862262 w 3167062"/>
                <a:gd name="connsiteY2" fmla="*/ 238125 h 261938"/>
                <a:gd name="connsiteX3" fmla="*/ 2669380 w 3167062"/>
                <a:gd name="connsiteY3" fmla="*/ 238125 h 261938"/>
                <a:gd name="connsiteX4" fmla="*/ 2657475 w 3167062"/>
                <a:gd name="connsiteY4" fmla="*/ 219075 h 261938"/>
                <a:gd name="connsiteX5" fmla="*/ 2543175 w 3167062"/>
                <a:gd name="connsiteY5" fmla="*/ 219075 h 261938"/>
                <a:gd name="connsiteX6" fmla="*/ 2524125 w 3167062"/>
                <a:gd name="connsiteY6" fmla="*/ 219075 h 261938"/>
                <a:gd name="connsiteX7" fmla="*/ 2390775 w 3167062"/>
                <a:gd name="connsiteY7" fmla="*/ 219075 h 261938"/>
                <a:gd name="connsiteX8" fmla="*/ 2390775 w 3167062"/>
                <a:gd name="connsiteY8" fmla="*/ 185738 h 261938"/>
                <a:gd name="connsiteX9" fmla="*/ 2309812 w 3167062"/>
                <a:gd name="connsiteY9" fmla="*/ 185738 h 261938"/>
                <a:gd name="connsiteX10" fmla="*/ 2309812 w 3167062"/>
                <a:gd name="connsiteY10" fmla="*/ 176213 h 261938"/>
                <a:gd name="connsiteX11" fmla="*/ 2033587 w 3167062"/>
                <a:gd name="connsiteY11" fmla="*/ 176213 h 261938"/>
                <a:gd name="connsiteX12" fmla="*/ 2033587 w 3167062"/>
                <a:gd name="connsiteY12" fmla="*/ 166688 h 261938"/>
                <a:gd name="connsiteX13" fmla="*/ 1933575 w 3167062"/>
                <a:gd name="connsiteY13" fmla="*/ 166688 h 261938"/>
                <a:gd name="connsiteX14" fmla="*/ 1933575 w 3167062"/>
                <a:gd name="connsiteY14" fmla="*/ 161925 h 261938"/>
                <a:gd name="connsiteX15" fmla="*/ 1881187 w 3167062"/>
                <a:gd name="connsiteY15" fmla="*/ 161925 h 261938"/>
                <a:gd name="connsiteX16" fmla="*/ 1881187 w 3167062"/>
                <a:gd name="connsiteY16" fmla="*/ 157163 h 261938"/>
                <a:gd name="connsiteX17" fmla="*/ 1809750 w 3167062"/>
                <a:gd name="connsiteY17" fmla="*/ 157163 h 261938"/>
                <a:gd name="connsiteX18" fmla="*/ 1804987 w 3167062"/>
                <a:gd name="connsiteY18" fmla="*/ 152400 h 261938"/>
                <a:gd name="connsiteX19" fmla="*/ 1743075 w 3167062"/>
                <a:gd name="connsiteY19" fmla="*/ 138113 h 261938"/>
                <a:gd name="connsiteX20" fmla="*/ 1719262 w 3167062"/>
                <a:gd name="connsiteY20" fmla="*/ 138113 h 261938"/>
                <a:gd name="connsiteX21" fmla="*/ 1719262 w 3167062"/>
                <a:gd name="connsiteY21" fmla="*/ 123825 h 261938"/>
                <a:gd name="connsiteX22" fmla="*/ 1566862 w 3167062"/>
                <a:gd name="connsiteY22" fmla="*/ 123825 h 261938"/>
                <a:gd name="connsiteX23" fmla="*/ 1566862 w 3167062"/>
                <a:gd name="connsiteY23" fmla="*/ 119063 h 261938"/>
                <a:gd name="connsiteX24" fmla="*/ 1495425 w 3167062"/>
                <a:gd name="connsiteY24" fmla="*/ 119063 h 261938"/>
                <a:gd name="connsiteX25" fmla="*/ 1490662 w 3167062"/>
                <a:gd name="connsiteY25" fmla="*/ 114300 h 261938"/>
                <a:gd name="connsiteX26" fmla="*/ 1357312 w 3167062"/>
                <a:gd name="connsiteY26" fmla="*/ 114300 h 261938"/>
                <a:gd name="connsiteX27" fmla="*/ 1354931 w 3167062"/>
                <a:gd name="connsiteY27" fmla="*/ 104775 h 261938"/>
                <a:gd name="connsiteX28" fmla="*/ 1243012 w 3167062"/>
                <a:gd name="connsiteY28" fmla="*/ 104775 h 261938"/>
                <a:gd name="connsiteX29" fmla="*/ 1243012 w 3167062"/>
                <a:gd name="connsiteY29" fmla="*/ 100013 h 261938"/>
                <a:gd name="connsiteX30" fmla="*/ 1162050 w 3167062"/>
                <a:gd name="connsiteY30" fmla="*/ 100013 h 261938"/>
                <a:gd name="connsiteX31" fmla="*/ 1162050 w 3167062"/>
                <a:gd name="connsiteY31" fmla="*/ 90488 h 261938"/>
                <a:gd name="connsiteX32" fmla="*/ 1076325 w 3167062"/>
                <a:gd name="connsiteY32" fmla="*/ 90488 h 261938"/>
                <a:gd name="connsiteX33" fmla="*/ 1076325 w 3167062"/>
                <a:gd name="connsiteY33" fmla="*/ 76200 h 261938"/>
                <a:gd name="connsiteX34" fmla="*/ 904875 w 3167062"/>
                <a:gd name="connsiteY34" fmla="*/ 76200 h 261938"/>
                <a:gd name="connsiteX35" fmla="*/ 904875 w 3167062"/>
                <a:gd name="connsiteY35" fmla="*/ 71438 h 261938"/>
                <a:gd name="connsiteX36" fmla="*/ 819150 w 3167062"/>
                <a:gd name="connsiteY36" fmla="*/ 71438 h 261938"/>
                <a:gd name="connsiteX37" fmla="*/ 776287 w 3167062"/>
                <a:gd name="connsiteY37" fmla="*/ 61913 h 261938"/>
                <a:gd name="connsiteX38" fmla="*/ 704850 w 3167062"/>
                <a:gd name="connsiteY38" fmla="*/ 61913 h 261938"/>
                <a:gd name="connsiteX39" fmla="*/ 690562 w 3167062"/>
                <a:gd name="connsiteY39" fmla="*/ 47625 h 261938"/>
                <a:gd name="connsiteX40" fmla="*/ 481012 w 3167062"/>
                <a:gd name="connsiteY40" fmla="*/ 47625 h 261938"/>
                <a:gd name="connsiteX41" fmla="*/ 495299 w 3167062"/>
                <a:gd name="connsiteY41" fmla="*/ 33338 h 261938"/>
                <a:gd name="connsiteX42" fmla="*/ 319087 w 3167062"/>
                <a:gd name="connsiteY42" fmla="*/ 33338 h 261938"/>
                <a:gd name="connsiteX43" fmla="*/ 319087 w 3167062"/>
                <a:gd name="connsiteY43" fmla="*/ 28575 h 261938"/>
                <a:gd name="connsiteX44" fmla="*/ 247650 w 3167062"/>
                <a:gd name="connsiteY44" fmla="*/ 28575 h 261938"/>
                <a:gd name="connsiteX45" fmla="*/ 242888 w 3167062"/>
                <a:gd name="connsiteY45" fmla="*/ 23813 h 261938"/>
                <a:gd name="connsiteX46" fmla="*/ 114300 w 3167062"/>
                <a:gd name="connsiteY46" fmla="*/ 23813 h 261938"/>
                <a:gd name="connsiteX47" fmla="*/ 114300 w 3167062"/>
                <a:gd name="connsiteY47" fmla="*/ 9525 h 261938"/>
                <a:gd name="connsiteX48" fmla="*/ 104775 w 3167062"/>
                <a:gd name="connsiteY48" fmla="*/ 19050 h 261938"/>
                <a:gd name="connsiteX49" fmla="*/ 104775 w 3167062"/>
                <a:gd name="connsiteY49" fmla="*/ 4763 h 261938"/>
                <a:gd name="connsiteX50" fmla="*/ 23812 w 3167062"/>
                <a:gd name="connsiteY50" fmla="*/ 4763 h 261938"/>
                <a:gd name="connsiteX51" fmla="*/ 28575 w 3167062"/>
                <a:gd name="connsiteY51" fmla="*/ 0 h 261938"/>
                <a:gd name="connsiteX52" fmla="*/ 0 w 3167062"/>
                <a:gd name="connsiteY52" fmla="*/ 0 h 261938"/>
                <a:gd name="connsiteX0" fmla="*/ 3167062 w 3167062"/>
                <a:gd name="connsiteY0" fmla="*/ 261938 h 261938"/>
                <a:gd name="connsiteX1" fmla="*/ 2871787 w 3167062"/>
                <a:gd name="connsiteY1" fmla="*/ 261938 h 261938"/>
                <a:gd name="connsiteX2" fmla="*/ 2862262 w 3167062"/>
                <a:gd name="connsiteY2" fmla="*/ 238125 h 261938"/>
                <a:gd name="connsiteX3" fmla="*/ 2669380 w 3167062"/>
                <a:gd name="connsiteY3" fmla="*/ 238125 h 261938"/>
                <a:gd name="connsiteX4" fmla="*/ 2657475 w 3167062"/>
                <a:gd name="connsiteY4" fmla="*/ 219075 h 261938"/>
                <a:gd name="connsiteX5" fmla="*/ 2543175 w 3167062"/>
                <a:gd name="connsiteY5" fmla="*/ 219075 h 261938"/>
                <a:gd name="connsiteX6" fmla="*/ 2524125 w 3167062"/>
                <a:gd name="connsiteY6" fmla="*/ 219075 h 261938"/>
                <a:gd name="connsiteX7" fmla="*/ 2390775 w 3167062"/>
                <a:gd name="connsiteY7" fmla="*/ 219075 h 261938"/>
                <a:gd name="connsiteX8" fmla="*/ 2390775 w 3167062"/>
                <a:gd name="connsiteY8" fmla="*/ 185738 h 261938"/>
                <a:gd name="connsiteX9" fmla="*/ 2309812 w 3167062"/>
                <a:gd name="connsiteY9" fmla="*/ 185738 h 261938"/>
                <a:gd name="connsiteX10" fmla="*/ 2309812 w 3167062"/>
                <a:gd name="connsiteY10" fmla="*/ 176213 h 261938"/>
                <a:gd name="connsiteX11" fmla="*/ 2033587 w 3167062"/>
                <a:gd name="connsiteY11" fmla="*/ 176213 h 261938"/>
                <a:gd name="connsiteX12" fmla="*/ 2033587 w 3167062"/>
                <a:gd name="connsiteY12" fmla="*/ 166688 h 261938"/>
                <a:gd name="connsiteX13" fmla="*/ 1933575 w 3167062"/>
                <a:gd name="connsiteY13" fmla="*/ 166688 h 261938"/>
                <a:gd name="connsiteX14" fmla="*/ 1933575 w 3167062"/>
                <a:gd name="connsiteY14" fmla="*/ 161925 h 261938"/>
                <a:gd name="connsiteX15" fmla="*/ 1881187 w 3167062"/>
                <a:gd name="connsiteY15" fmla="*/ 161925 h 261938"/>
                <a:gd name="connsiteX16" fmla="*/ 1881187 w 3167062"/>
                <a:gd name="connsiteY16" fmla="*/ 157163 h 261938"/>
                <a:gd name="connsiteX17" fmla="*/ 1809750 w 3167062"/>
                <a:gd name="connsiteY17" fmla="*/ 157163 h 261938"/>
                <a:gd name="connsiteX18" fmla="*/ 1804987 w 3167062"/>
                <a:gd name="connsiteY18" fmla="*/ 152400 h 261938"/>
                <a:gd name="connsiteX19" fmla="*/ 1743075 w 3167062"/>
                <a:gd name="connsiteY19" fmla="*/ 138113 h 261938"/>
                <a:gd name="connsiteX20" fmla="*/ 1719262 w 3167062"/>
                <a:gd name="connsiteY20" fmla="*/ 138113 h 261938"/>
                <a:gd name="connsiteX21" fmla="*/ 1719262 w 3167062"/>
                <a:gd name="connsiteY21" fmla="*/ 123825 h 261938"/>
                <a:gd name="connsiteX22" fmla="*/ 1566862 w 3167062"/>
                <a:gd name="connsiteY22" fmla="*/ 123825 h 261938"/>
                <a:gd name="connsiteX23" fmla="*/ 1566862 w 3167062"/>
                <a:gd name="connsiteY23" fmla="*/ 119063 h 261938"/>
                <a:gd name="connsiteX24" fmla="*/ 1495425 w 3167062"/>
                <a:gd name="connsiteY24" fmla="*/ 119063 h 261938"/>
                <a:gd name="connsiteX25" fmla="*/ 1490662 w 3167062"/>
                <a:gd name="connsiteY25" fmla="*/ 114300 h 261938"/>
                <a:gd name="connsiteX26" fmla="*/ 1357312 w 3167062"/>
                <a:gd name="connsiteY26" fmla="*/ 114300 h 261938"/>
                <a:gd name="connsiteX27" fmla="*/ 1354931 w 3167062"/>
                <a:gd name="connsiteY27" fmla="*/ 104775 h 261938"/>
                <a:gd name="connsiteX28" fmla="*/ 1243012 w 3167062"/>
                <a:gd name="connsiteY28" fmla="*/ 104775 h 261938"/>
                <a:gd name="connsiteX29" fmla="*/ 1243012 w 3167062"/>
                <a:gd name="connsiteY29" fmla="*/ 100013 h 261938"/>
                <a:gd name="connsiteX30" fmla="*/ 1162050 w 3167062"/>
                <a:gd name="connsiteY30" fmla="*/ 100013 h 261938"/>
                <a:gd name="connsiteX31" fmla="*/ 1162050 w 3167062"/>
                <a:gd name="connsiteY31" fmla="*/ 90488 h 261938"/>
                <a:gd name="connsiteX32" fmla="*/ 1076325 w 3167062"/>
                <a:gd name="connsiteY32" fmla="*/ 90488 h 261938"/>
                <a:gd name="connsiteX33" fmla="*/ 1076325 w 3167062"/>
                <a:gd name="connsiteY33" fmla="*/ 76200 h 261938"/>
                <a:gd name="connsiteX34" fmla="*/ 904875 w 3167062"/>
                <a:gd name="connsiteY34" fmla="*/ 76200 h 261938"/>
                <a:gd name="connsiteX35" fmla="*/ 904875 w 3167062"/>
                <a:gd name="connsiteY35" fmla="*/ 71438 h 261938"/>
                <a:gd name="connsiteX36" fmla="*/ 819150 w 3167062"/>
                <a:gd name="connsiteY36" fmla="*/ 71438 h 261938"/>
                <a:gd name="connsiteX37" fmla="*/ 776287 w 3167062"/>
                <a:gd name="connsiteY37" fmla="*/ 61913 h 261938"/>
                <a:gd name="connsiteX38" fmla="*/ 704850 w 3167062"/>
                <a:gd name="connsiteY38" fmla="*/ 61913 h 261938"/>
                <a:gd name="connsiteX39" fmla="*/ 690562 w 3167062"/>
                <a:gd name="connsiteY39" fmla="*/ 47625 h 261938"/>
                <a:gd name="connsiteX40" fmla="*/ 481012 w 3167062"/>
                <a:gd name="connsiteY40" fmla="*/ 47625 h 261938"/>
                <a:gd name="connsiteX41" fmla="*/ 483393 w 3167062"/>
                <a:gd name="connsiteY41" fmla="*/ 33338 h 261938"/>
                <a:gd name="connsiteX42" fmla="*/ 319087 w 3167062"/>
                <a:gd name="connsiteY42" fmla="*/ 33338 h 261938"/>
                <a:gd name="connsiteX43" fmla="*/ 319087 w 3167062"/>
                <a:gd name="connsiteY43" fmla="*/ 28575 h 261938"/>
                <a:gd name="connsiteX44" fmla="*/ 247650 w 3167062"/>
                <a:gd name="connsiteY44" fmla="*/ 28575 h 261938"/>
                <a:gd name="connsiteX45" fmla="*/ 242888 w 3167062"/>
                <a:gd name="connsiteY45" fmla="*/ 23813 h 261938"/>
                <a:gd name="connsiteX46" fmla="*/ 114300 w 3167062"/>
                <a:gd name="connsiteY46" fmla="*/ 23813 h 261938"/>
                <a:gd name="connsiteX47" fmla="*/ 114300 w 3167062"/>
                <a:gd name="connsiteY47" fmla="*/ 9525 h 261938"/>
                <a:gd name="connsiteX48" fmla="*/ 104775 w 3167062"/>
                <a:gd name="connsiteY48" fmla="*/ 19050 h 261938"/>
                <a:gd name="connsiteX49" fmla="*/ 104775 w 3167062"/>
                <a:gd name="connsiteY49" fmla="*/ 4763 h 261938"/>
                <a:gd name="connsiteX50" fmla="*/ 23812 w 3167062"/>
                <a:gd name="connsiteY50" fmla="*/ 4763 h 261938"/>
                <a:gd name="connsiteX51" fmla="*/ 28575 w 3167062"/>
                <a:gd name="connsiteY51" fmla="*/ 0 h 261938"/>
                <a:gd name="connsiteX52" fmla="*/ 0 w 3167062"/>
                <a:gd name="connsiteY52" fmla="*/ 0 h 261938"/>
                <a:gd name="connsiteX0" fmla="*/ 3167062 w 3167062"/>
                <a:gd name="connsiteY0" fmla="*/ 261938 h 261938"/>
                <a:gd name="connsiteX1" fmla="*/ 2871787 w 3167062"/>
                <a:gd name="connsiteY1" fmla="*/ 261938 h 261938"/>
                <a:gd name="connsiteX2" fmla="*/ 2862262 w 3167062"/>
                <a:gd name="connsiteY2" fmla="*/ 238125 h 261938"/>
                <a:gd name="connsiteX3" fmla="*/ 2669380 w 3167062"/>
                <a:gd name="connsiteY3" fmla="*/ 238125 h 261938"/>
                <a:gd name="connsiteX4" fmla="*/ 2657475 w 3167062"/>
                <a:gd name="connsiteY4" fmla="*/ 219075 h 261938"/>
                <a:gd name="connsiteX5" fmla="*/ 2543175 w 3167062"/>
                <a:gd name="connsiteY5" fmla="*/ 219075 h 261938"/>
                <a:gd name="connsiteX6" fmla="*/ 2524125 w 3167062"/>
                <a:gd name="connsiteY6" fmla="*/ 219075 h 261938"/>
                <a:gd name="connsiteX7" fmla="*/ 2390775 w 3167062"/>
                <a:gd name="connsiteY7" fmla="*/ 219075 h 261938"/>
                <a:gd name="connsiteX8" fmla="*/ 2390775 w 3167062"/>
                <a:gd name="connsiteY8" fmla="*/ 185738 h 261938"/>
                <a:gd name="connsiteX9" fmla="*/ 2309812 w 3167062"/>
                <a:gd name="connsiteY9" fmla="*/ 185738 h 261938"/>
                <a:gd name="connsiteX10" fmla="*/ 2309812 w 3167062"/>
                <a:gd name="connsiteY10" fmla="*/ 176213 h 261938"/>
                <a:gd name="connsiteX11" fmla="*/ 2033587 w 3167062"/>
                <a:gd name="connsiteY11" fmla="*/ 176213 h 261938"/>
                <a:gd name="connsiteX12" fmla="*/ 2033587 w 3167062"/>
                <a:gd name="connsiteY12" fmla="*/ 166688 h 261938"/>
                <a:gd name="connsiteX13" fmla="*/ 1933575 w 3167062"/>
                <a:gd name="connsiteY13" fmla="*/ 166688 h 261938"/>
                <a:gd name="connsiteX14" fmla="*/ 1933575 w 3167062"/>
                <a:gd name="connsiteY14" fmla="*/ 161925 h 261938"/>
                <a:gd name="connsiteX15" fmla="*/ 1881187 w 3167062"/>
                <a:gd name="connsiteY15" fmla="*/ 161925 h 261938"/>
                <a:gd name="connsiteX16" fmla="*/ 1881187 w 3167062"/>
                <a:gd name="connsiteY16" fmla="*/ 157163 h 261938"/>
                <a:gd name="connsiteX17" fmla="*/ 1809750 w 3167062"/>
                <a:gd name="connsiteY17" fmla="*/ 157163 h 261938"/>
                <a:gd name="connsiteX18" fmla="*/ 1804987 w 3167062"/>
                <a:gd name="connsiteY18" fmla="*/ 152400 h 261938"/>
                <a:gd name="connsiteX19" fmla="*/ 1743075 w 3167062"/>
                <a:gd name="connsiteY19" fmla="*/ 138113 h 261938"/>
                <a:gd name="connsiteX20" fmla="*/ 1719262 w 3167062"/>
                <a:gd name="connsiteY20" fmla="*/ 138113 h 261938"/>
                <a:gd name="connsiteX21" fmla="*/ 1719262 w 3167062"/>
                <a:gd name="connsiteY21" fmla="*/ 123825 h 261938"/>
                <a:gd name="connsiteX22" fmla="*/ 1566862 w 3167062"/>
                <a:gd name="connsiteY22" fmla="*/ 123825 h 261938"/>
                <a:gd name="connsiteX23" fmla="*/ 1566862 w 3167062"/>
                <a:gd name="connsiteY23" fmla="*/ 119063 h 261938"/>
                <a:gd name="connsiteX24" fmla="*/ 1495425 w 3167062"/>
                <a:gd name="connsiteY24" fmla="*/ 119063 h 261938"/>
                <a:gd name="connsiteX25" fmla="*/ 1490662 w 3167062"/>
                <a:gd name="connsiteY25" fmla="*/ 114300 h 261938"/>
                <a:gd name="connsiteX26" fmla="*/ 1357312 w 3167062"/>
                <a:gd name="connsiteY26" fmla="*/ 114300 h 261938"/>
                <a:gd name="connsiteX27" fmla="*/ 1354931 w 3167062"/>
                <a:gd name="connsiteY27" fmla="*/ 104775 h 261938"/>
                <a:gd name="connsiteX28" fmla="*/ 1243012 w 3167062"/>
                <a:gd name="connsiteY28" fmla="*/ 104775 h 261938"/>
                <a:gd name="connsiteX29" fmla="*/ 1243012 w 3167062"/>
                <a:gd name="connsiteY29" fmla="*/ 100013 h 261938"/>
                <a:gd name="connsiteX30" fmla="*/ 1162050 w 3167062"/>
                <a:gd name="connsiteY30" fmla="*/ 100013 h 261938"/>
                <a:gd name="connsiteX31" fmla="*/ 1162050 w 3167062"/>
                <a:gd name="connsiteY31" fmla="*/ 90488 h 261938"/>
                <a:gd name="connsiteX32" fmla="*/ 1076325 w 3167062"/>
                <a:gd name="connsiteY32" fmla="*/ 90488 h 261938"/>
                <a:gd name="connsiteX33" fmla="*/ 1076325 w 3167062"/>
                <a:gd name="connsiteY33" fmla="*/ 76200 h 261938"/>
                <a:gd name="connsiteX34" fmla="*/ 904875 w 3167062"/>
                <a:gd name="connsiteY34" fmla="*/ 76200 h 261938"/>
                <a:gd name="connsiteX35" fmla="*/ 904875 w 3167062"/>
                <a:gd name="connsiteY35" fmla="*/ 71438 h 261938"/>
                <a:gd name="connsiteX36" fmla="*/ 819150 w 3167062"/>
                <a:gd name="connsiteY36" fmla="*/ 71438 h 261938"/>
                <a:gd name="connsiteX37" fmla="*/ 776287 w 3167062"/>
                <a:gd name="connsiteY37" fmla="*/ 61913 h 261938"/>
                <a:gd name="connsiteX38" fmla="*/ 704850 w 3167062"/>
                <a:gd name="connsiteY38" fmla="*/ 61913 h 261938"/>
                <a:gd name="connsiteX39" fmla="*/ 690562 w 3167062"/>
                <a:gd name="connsiteY39" fmla="*/ 47625 h 261938"/>
                <a:gd name="connsiteX40" fmla="*/ 481012 w 3167062"/>
                <a:gd name="connsiteY40" fmla="*/ 47625 h 261938"/>
                <a:gd name="connsiteX41" fmla="*/ 476249 w 3167062"/>
                <a:gd name="connsiteY41" fmla="*/ 33338 h 261938"/>
                <a:gd name="connsiteX42" fmla="*/ 319087 w 3167062"/>
                <a:gd name="connsiteY42" fmla="*/ 33338 h 261938"/>
                <a:gd name="connsiteX43" fmla="*/ 319087 w 3167062"/>
                <a:gd name="connsiteY43" fmla="*/ 28575 h 261938"/>
                <a:gd name="connsiteX44" fmla="*/ 247650 w 3167062"/>
                <a:gd name="connsiteY44" fmla="*/ 28575 h 261938"/>
                <a:gd name="connsiteX45" fmla="*/ 242888 w 3167062"/>
                <a:gd name="connsiteY45" fmla="*/ 23813 h 261938"/>
                <a:gd name="connsiteX46" fmla="*/ 114300 w 3167062"/>
                <a:gd name="connsiteY46" fmla="*/ 23813 h 261938"/>
                <a:gd name="connsiteX47" fmla="*/ 114300 w 3167062"/>
                <a:gd name="connsiteY47" fmla="*/ 9525 h 261938"/>
                <a:gd name="connsiteX48" fmla="*/ 104775 w 3167062"/>
                <a:gd name="connsiteY48" fmla="*/ 19050 h 261938"/>
                <a:gd name="connsiteX49" fmla="*/ 104775 w 3167062"/>
                <a:gd name="connsiteY49" fmla="*/ 4763 h 261938"/>
                <a:gd name="connsiteX50" fmla="*/ 23812 w 3167062"/>
                <a:gd name="connsiteY50" fmla="*/ 4763 h 261938"/>
                <a:gd name="connsiteX51" fmla="*/ 28575 w 3167062"/>
                <a:gd name="connsiteY51" fmla="*/ 0 h 261938"/>
                <a:gd name="connsiteX52" fmla="*/ 0 w 3167062"/>
                <a:gd name="connsiteY52" fmla="*/ 0 h 261938"/>
                <a:gd name="connsiteX0" fmla="*/ 3167062 w 3167062"/>
                <a:gd name="connsiteY0" fmla="*/ 261938 h 261938"/>
                <a:gd name="connsiteX1" fmla="*/ 2871787 w 3167062"/>
                <a:gd name="connsiteY1" fmla="*/ 261938 h 261938"/>
                <a:gd name="connsiteX2" fmla="*/ 2862262 w 3167062"/>
                <a:gd name="connsiteY2" fmla="*/ 238125 h 261938"/>
                <a:gd name="connsiteX3" fmla="*/ 2669380 w 3167062"/>
                <a:gd name="connsiteY3" fmla="*/ 238125 h 261938"/>
                <a:gd name="connsiteX4" fmla="*/ 2657475 w 3167062"/>
                <a:gd name="connsiteY4" fmla="*/ 219075 h 261938"/>
                <a:gd name="connsiteX5" fmla="*/ 2543175 w 3167062"/>
                <a:gd name="connsiteY5" fmla="*/ 219075 h 261938"/>
                <a:gd name="connsiteX6" fmla="*/ 2524125 w 3167062"/>
                <a:gd name="connsiteY6" fmla="*/ 219075 h 261938"/>
                <a:gd name="connsiteX7" fmla="*/ 2390775 w 3167062"/>
                <a:gd name="connsiteY7" fmla="*/ 219075 h 261938"/>
                <a:gd name="connsiteX8" fmla="*/ 2390775 w 3167062"/>
                <a:gd name="connsiteY8" fmla="*/ 185738 h 261938"/>
                <a:gd name="connsiteX9" fmla="*/ 2309812 w 3167062"/>
                <a:gd name="connsiteY9" fmla="*/ 185738 h 261938"/>
                <a:gd name="connsiteX10" fmla="*/ 2309812 w 3167062"/>
                <a:gd name="connsiteY10" fmla="*/ 176213 h 261938"/>
                <a:gd name="connsiteX11" fmla="*/ 2033587 w 3167062"/>
                <a:gd name="connsiteY11" fmla="*/ 176213 h 261938"/>
                <a:gd name="connsiteX12" fmla="*/ 2033587 w 3167062"/>
                <a:gd name="connsiteY12" fmla="*/ 166688 h 261938"/>
                <a:gd name="connsiteX13" fmla="*/ 1933575 w 3167062"/>
                <a:gd name="connsiteY13" fmla="*/ 166688 h 261938"/>
                <a:gd name="connsiteX14" fmla="*/ 1933575 w 3167062"/>
                <a:gd name="connsiteY14" fmla="*/ 161925 h 261938"/>
                <a:gd name="connsiteX15" fmla="*/ 1881187 w 3167062"/>
                <a:gd name="connsiteY15" fmla="*/ 161925 h 261938"/>
                <a:gd name="connsiteX16" fmla="*/ 1881187 w 3167062"/>
                <a:gd name="connsiteY16" fmla="*/ 157163 h 261938"/>
                <a:gd name="connsiteX17" fmla="*/ 1809750 w 3167062"/>
                <a:gd name="connsiteY17" fmla="*/ 157163 h 261938"/>
                <a:gd name="connsiteX18" fmla="*/ 1804987 w 3167062"/>
                <a:gd name="connsiteY18" fmla="*/ 152400 h 261938"/>
                <a:gd name="connsiteX19" fmla="*/ 1743075 w 3167062"/>
                <a:gd name="connsiteY19" fmla="*/ 138113 h 261938"/>
                <a:gd name="connsiteX20" fmla="*/ 1719262 w 3167062"/>
                <a:gd name="connsiteY20" fmla="*/ 138113 h 261938"/>
                <a:gd name="connsiteX21" fmla="*/ 1719262 w 3167062"/>
                <a:gd name="connsiteY21" fmla="*/ 123825 h 261938"/>
                <a:gd name="connsiteX22" fmla="*/ 1566862 w 3167062"/>
                <a:gd name="connsiteY22" fmla="*/ 123825 h 261938"/>
                <a:gd name="connsiteX23" fmla="*/ 1566862 w 3167062"/>
                <a:gd name="connsiteY23" fmla="*/ 119063 h 261938"/>
                <a:gd name="connsiteX24" fmla="*/ 1495425 w 3167062"/>
                <a:gd name="connsiteY24" fmla="*/ 119063 h 261938"/>
                <a:gd name="connsiteX25" fmla="*/ 1490662 w 3167062"/>
                <a:gd name="connsiteY25" fmla="*/ 114300 h 261938"/>
                <a:gd name="connsiteX26" fmla="*/ 1357312 w 3167062"/>
                <a:gd name="connsiteY26" fmla="*/ 114300 h 261938"/>
                <a:gd name="connsiteX27" fmla="*/ 1354931 w 3167062"/>
                <a:gd name="connsiteY27" fmla="*/ 104775 h 261938"/>
                <a:gd name="connsiteX28" fmla="*/ 1243012 w 3167062"/>
                <a:gd name="connsiteY28" fmla="*/ 104775 h 261938"/>
                <a:gd name="connsiteX29" fmla="*/ 1243012 w 3167062"/>
                <a:gd name="connsiteY29" fmla="*/ 100013 h 261938"/>
                <a:gd name="connsiteX30" fmla="*/ 1162050 w 3167062"/>
                <a:gd name="connsiteY30" fmla="*/ 100013 h 261938"/>
                <a:gd name="connsiteX31" fmla="*/ 1162050 w 3167062"/>
                <a:gd name="connsiteY31" fmla="*/ 90488 h 261938"/>
                <a:gd name="connsiteX32" fmla="*/ 1076325 w 3167062"/>
                <a:gd name="connsiteY32" fmla="*/ 90488 h 261938"/>
                <a:gd name="connsiteX33" fmla="*/ 1076325 w 3167062"/>
                <a:gd name="connsiteY33" fmla="*/ 76200 h 261938"/>
                <a:gd name="connsiteX34" fmla="*/ 904875 w 3167062"/>
                <a:gd name="connsiteY34" fmla="*/ 76200 h 261938"/>
                <a:gd name="connsiteX35" fmla="*/ 904875 w 3167062"/>
                <a:gd name="connsiteY35" fmla="*/ 71438 h 261938"/>
                <a:gd name="connsiteX36" fmla="*/ 819150 w 3167062"/>
                <a:gd name="connsiteY36" fmla="*/ 71438 h 261938"/>
                <a:gd name="connsiteX37" fmla="*/ 776287 w 3167062"/>
                <a:gd name="connsiteY37" fmla="*/ 61913 h 261938"/>
                <a:gd name="connsiteX38" fmla="*/ 704850 w 3167062"/>
                <a:gd name="connsiteY38" fmla="*/ 61913 h 261938"/>
                <a:gd name="connsiteX39" fmla="*/ 690562 w 3167062"/>
                <a:gd name="connsiteY39" fmla="*/ 47625 h 261938"/>
                <a:gd name="connsiteX40" fmla="*/ 481012 w 3167062"/>
                <a:gd name="connsiteY40" fmla="*/ 47625 h 261938"/>
                <a:gd name="connsiteX41" fmla="*/ 485774 w 3167062"/>
                <a:gd name="connsiteY41" fmla="*/ 33338 h 261938"/>
                <a:gd name="connsiteX42" fmla="*/ 319087 w 3167062"/>
                <a:gd name="connsiteY42" fmla="*/ 33338 h 261938"/>
                <a:gd name="connsiteX43" fmla="*/ 319087 w 3167062"/>
                <a:gd name="connsiteY43" fmla="*/ 28575 h 261938"/>
                <a:gd name="connsiteX44" fmla="*/ 247650 w 3167062"/>
                <a:gd name="connsiteY44" fmla="*/ 28575 h 261938"/>
                <a:gd name="connsiteX45" fmla="*/ 242888 w 3167062"/>
                <a:gd name="connsiteY45" fmla="*/ 23813 h 261938"/>
                <a:gd name="connsiteX46" fmla="*/ 114300 w 3167062"/>
                <a:gd name="connsiteY46" fmla="*/ 23813 h 261938"/>
                <a:gd name="connsiteX47" fmla="*/ 114300 w 3167062"/>
                <a:gd name="connsiteY47" fmla="*/ 9525 h 261938"/>
                <a:gd name="connsiteX48" fmla="*/ 104775 w 3167062"/>
                <a:gd name="connsiteY48" fmla="*/ 19050 h 261938"/>
                <a:gd name="connsiteX49" fmla="*/ 104775 w 3167062"/>
                <a:gd name="connsiteY49" fmla="*/ 4763 h 261938"/>
                <a:gd name="connsiteX50" fmla="*/ 23812 w 3167062"/>
                <a:gd name="connsiteY50" fmla="*/ 4763 h 261938"/>
                <a:gd name="connsiteX51" fmla="*/ 28575 w 3167062"/>
                <a:gd name="connsiteY51" fmla="*/ 0 h 261938"/>
                <a:gd name="connsiteX52" fmla="*/ 0 w 3167062"/>
                <a:gd name="connsiteY52" fmla="*/ 0 h 261938"/>
                <a:gd name="connsiteX0" fmla="*/ 3167062 w 3167062"/>
                <a:gd name="connsiteY0" fmla="*/ 261938 h 261938"/>
                <a:gd name="connsiteX1" fmla="*/ 2871787 w 3167062"/>
                <a:gd name="connsiteY1" fmla="*/ 261938 h 261938"/>
                <a:gd name="connsiteX2" fmla="*/ 2862262 w 3167062"/>
                <a:gd name="connsiteY2" fmla="*/ 238125 h 261938"/>
                <a:gd name="connsiteX3" fmla="*/ 2669380 w 3167062"/>
                <a:gd name="connsiteY3" fmla="*/ 238125 h 261938"/>
                <a:gd name="connsiteX4" fmla="*/ 2657475 w 3167062"/>
                <a:gd name="connsiteY4" fmla="*/ 219075 h 261938"/>
                <a:gd name="connsiteX5" fmla="*/ 2543175 w 3167062"/>
                <a:gd name="connsiteY5" fmla="*/ 219075 h 261938"/>
                <a:gd name="connsiteX6" fmla="*/ 2524125 w 3167062"/>
                <a:gd name="connsiteY6" fmla="*/ 219075 h 261938"/>
                <a:gd name="connsiteX7" fmla="*/ 2390775 w 3167062"/>
                <a:gd name="connsiteY7" fmla="*/ 219075 h 261938"/>
                <a:gd name="connsiteX8" fmla="*/ 2390775 w 3167062"/>
                <a:gd name="connsiteY8" fmla="*/ 185738 h 261938"/>
                <a:gd name="connsiteX9" fmla="*/ 2309812 w 3167062"/>
                <a:gd name="connsiteY9" fmla="*/ 185738 h 261938"/>
                <a:gd name="connsiteX10" fmla="*/ 2309812 w 3167062"/>
                <a:gd name="connsiteY10" fmla="*/ 176213 h 261938"/>
                <a:gd name="connsiteX11" fmla="*/ 2033587 w 3167062"/>
                <a:gd name="connsiteY11" fmla="*/ 176213 h 261938"/>
                <a:gd name="connsiteX12" fmla="*/ 2033587 w 3167062"/>
                <a:gd name="connsiteY12" fmla="*/ 166688 h 261938"/>
                <a:gd name="connsiteX13" fmla="*/ 1933575 w 3167062"/>
                <a:gd name="connsiteY13" fmla="*/ 166688 h 261938"/>
                <a:gd name="connsiteX14" fmla="*/ 1933575 w 3167062"/>
                <a:gd name="connsiteY14" fmla="*/ 161925 h 261938"/>
                <a:gd name="connsiteX15" fmla="*/ 1881187 w 3167062"/>
                <a:gd name="connsiteY15" fmla="*/ 161925 h 261938"/>
                <a:gd name="connsiteX16" fmla="*/ 1881187 w 3167062"/>
                <a:gd name="connsiteY16" fmla="*/ 157163 h 261938"/>
                <a:gd name="connsiteX17" fmla="*/ 1809750 w 3167062"/>
                <a:gd name="connsiteY17" fmla="*/ 157163 h 261938"/>
                <a:gd name="connsiteX18" fmla="*/ 1804987 w 3167062"/>
                <a:gd name="connsiteY18" fmla="*/ 152400 h 261938"/>
                <a:gd name="connsiteX19" fmla="*/ 1743075 w 3167062"/>
                <a:gd name="connsiteY19" fmla="*/ 138113 h 261938"/>
                <a:gd name="connsiteX20" fmla="*/ 1719262 w 3167062"/>
                <a:gd name="connsiteY20" fmla="*/ 138113 h 261938"/>
                <a:gd name="connsiteX21" fmla="*/ 1719262 w 3167062"/>
                <a:gd name="connsiteY21" fmla="*/ 123825 h 261938"/>
                <a:gd name="connsiteX22" fmla="*/ 1566862 w 3167062"/>
                <a:gd name="connsiteY22" fmla="*/ 123825 h 261938"/>
                <a:gd name="connsiteX23" fmla="*/ 1566862 w 3167062"/>
                <a:gd name="connsiteY23" fmla="*/ 119063 h 261938"/>
                <a:gd name="connsiteX24" fmla="*/ 1495425 w 3167062"/>
                <a:gd name="connsiteY24" fmla="*/ 119063 h 261938"/>
                <a:gd name="connsiteX25" fmla="*/ 1490662 w 3167062"/>
                <a:gd name="connsiteY25" fmla="*/ 114300 h 261938"/>
                <a:gd name="connsiteX26" fmla="*/ 1357312 w 3167062"/>
                <a:gd name="connsiteY26" fmla="*/ 114300 h 261938"/>
                <a:gd name="connsiteX27" fmla="*/ 1354931 w 3167062"/>
                <a:gd name="connsiteY27" fmla="*/ 104775 h 261938"/>
                <a:gd name="connsiteX28" fmla="*/ 1243012 w 3167062"/>
                <a:gd name="connsiteY28" fmla="*/ 104775 h 261938"/>
                <a:gd name="connsiteX29" fmla="*/ 1243012 w 3167062"/>
                <a:gd name="connsiteY29" fmla="*/ 100013 h 261938"/>
                <a:gd name="connsiteX30" fmla="*/ 1162050 w 3167062"/>
                <a:gd name="connsiteY30" fmla="*/ 100013 h 261938"/>
                <a:gd name="connsiteX31" fmla="*/ 1162050 w 3167062"/>
                <a:gd name="connsiteY31" fmla="*/ 90488 h 261938"/>
                <a:gd name="connsiteX32" fmla="*/ 1076325 w 3167062"/>
                <a:gd name="connsiteY32" fmla="*/ 90488 h 261938"/>
                <a:gd name="connsiteX33" fmla="*/ 1076325 w 3167062"/>
                <a:gd name="connsiteY33" fmla="*/ 76200 h 261938"/>
                <a:gd name="connsiteX34" fmla="*/ 904875 w 3167062"/>
                <a:gd name="connsiteY34" fmla="*/ 76200 h 261938"/>
                <a:gd name="connsiteX35" fmla="*/ 904875 w 3167062"/>
                <a:gd name="connsiteY35" fmla="*/ 71438 h 261938"/>
                <a:gd name="connsiteX36" fmla="*/ 819150 w 3167062"/>
                <a:gd name="connsiteY36" fmla="*/ 71438 h 261938"/>
                <a:gd name="connsiteX37" fmla="*/ 776287 w 3167062"/>
                <a:gd name="connsiteY37" fmla="*/ 61913 h 261938"/>
                <a:gd name="connsiteX38" fmla="*/ 704850 w 3167062"/>
                <a:gd name="connsiteY38" fmla="*/ 61913 h 261938"/>
                <a:gd name="connsiteX39" fmla="*/ 690562 w 3167062"/>
                <a:gd name="connsiteY39" fmla="*/ 47625 h 261938"/>
                <a:gd name="connsiteX40" fmla="*/ 481012 w 3167062"/>
                <a:gd name="connsiteY40" fmla="*/ 47625 h 261938"/>
                <a:gd name="connsiteX41" fmla="*/ 478630 w 3167062"/>
                <a:gd name="connsiteY41" fmla="*/ 33338 h 261938"/>
                <a:gd name="connsiteX42" fmla="*/ 319087 w 3167062"/>
                <a:gd name="connsiteY42" fmla="*/ 33338 h 261938"/>
                <a:gd name="connsiteX43" fmla="*/ 319087 w 3167062"/>
                <a:gd name="connsiteY43" fmla="*/ 28575 h 261938"/>
                <a:gd name="connsiteX44" fmla="*/ 247650 w 3167062"/>
                <a:gd name="connsiteY44" fmla="*/ 28575 h 261938"/>
                <a:gd name="connsiteX45" fmla="*/ 242888 w 3167062"/>
                <a:gd name="connsiteY45" fmla="*/ 23813 h 261938"/>
                <a:gd name="connsiteX46" fmla="*/ 114300 w 3167062"/>
                <a:gd name="connsiteY46" fmla="*/ 23813 h 261938"/>
                <a:gd name="connsiteX47" fmla="*/ 114300 w 3167062"/>
                <a:gd name="connsiteY47" fmla="*/ 9525 h 261938"/>
                <a:gd name="connsiteX48" fmla="*/ 104775 w 3167062"/>
                <a:gd name="connsiteY48" fmla="*/ 19050 h 261938"/>
                <a:gd name="connsiteX49" fmla="*/ 104775 w 3167062"/>
                <a:gd name="connsiteY49" fmla="*/ 4763 h 261938"/>
                <a:gd name="connsiteX50" fmla="*/ 23812 w 3167062"/>
                <a:gd name="connsiteY50" fmla="*/ 4763 h 261938"/>
                <a:gd name="connsiteX51" fmla="*/ 28575 w 3167062"/>
                <a:gd name="connsiteY51" fmla="*/ 0 h 261938"/>
                <a:gd name="connsiteX52" fmla="*/ 0 w 3167062"/>
                <a:gd name="connsiteY52" fmla="*/ 0 h 261938"/>
                <a:gd name="connsiteX0" fmla="*/ 3167062 w 3167062"/>
                <a:gd name="connsiteY0" fmla="*/ 261938 h 261938"/>
                <a:gd name="connsiteX1" fmla="*/ 2871787 w 3167062"/>
                <a:gd name="connsiteY1" fmla="*/ 261938 h 261938"/>
                <a:gd name="connsiteX2" fmla="*/ 2862262 w 3167062"/>
                <a:gd name="connsiteY2" fmla="*/ 238125 h 261938"/>
                <a:gd name="connsiteX3" fmla="*/ 2669380 w 3167062"/>
                <a:gd name="connsiteY3" fmla="*/ 238125 h 261938"/>
                <a:gd name="connsiteX4" fmla="*/ 2657475 w 3167062"/>
                <a:gd name="connsiteY4" fmla="*/ 219075 h 261938"/>
                <a:gd name="connsiteX5" fmla="*/ 2543175 w 3167062"/>
                <a:gd name="connsiteY5" fmla="*/ 219075 h 261938"/>
                <a:gd name="connsiteX6" fmla="*/ 2524125 w 3167062"/>
                <a:gd name="connsiteY6" fmla="*/ 219075 h 261938"/>
                <a:gd name="connsiteX7" fmla="*/ 2390775 w 3167062"/>
                <a:gd name="connsiteY7" fmla="*/ 219075 h 261938"/>
                <a:gd name="connsiteX8" fmla="*/ 2390775 w 3167062"/>
                <a:gd name="connsiteY8" fmla="*/ 185738 h 261938"/>
                <a:gd name="connsiteX9" fmla="*/ 2309812 w 3167062"/>
                <a:gd name="connsiteY9" fmla="*/ 185738 h 261938"/>
                <a:gd name="connsiteX10" fmla="*/ 2309812 w 3167062"/>
                <a:gd name="connsiteY10" fmla="*/ 176213 h 261938"/>
                <a:gd name="connsiteX11" fmla="*/ 2033587 w 3167062"/>
                <a:gd name="connsiteY11" fmla="*/ 176213 h 261938"/>
                <a:gd name="connsiteX12" fmla="*/ 2033587 w 3167062"/>
                <a:gd name="connsiteY12" fmla="*/ 166688 h 261938"/>
                <a:gd name="connsiteX13" fmla="*/ 1933575 w 3167062"/>
                <a:gd name="connsiteY13" fmla="*/ 166688 h 261938"/>
                <a:gd name="connsiteX14" fmla="*/ 1933575 w 3167062"/>
                <a:gd name="connsiteY14" fmla="*/ 161925 h 261938"/>
                <a:gd name="connsiteX15" fmla="*/ 1881187 w 3167062"/>
                <a:gd name="connsiteY15" fmla="*/ 161925 h 261938"/>
                <a:gd name="connsiteX16" fmla="*/ 1881187 w 3167062"/>
                <a:gd name="connsiteY16" fmla="*/ 157163 h 261938"/>
                <a:gd name="connsiteX17" fmla="*/ 1809750 w 3167062"/>
                <a:gd name="connsiteY17" fmla="*/ 157163 h 261938"/>
                <a:gd name="connsiteX18" fmla="*/ 1804987 w 3167062"/>
                <a:gd name="connsiteY18" fmla="*/ 152400 h 261938"/>
                <a:gd name="connsiteX19" fmla="*/ 1743075 w 3167062"/>
                <a:gd name="connsiteY19" fmla="*/ 138113 h 261938"/>
                <a:gd name="connsiteX20" fmla="*/ 1719262 w 3167062"/>
                <a:gd name="connsiteY20" fmla="*/ 138113 h 261938"/>
                <a:gd name="connsiteX21" fmla="*/ 1719262 w 3167062"/>
                <a:gd name="connsiteY21" fmla="*/ 123825 h 261938"/>
                <a:gd name="connsiteX22" fmla="*/ 1566862 w 3167062"/>
                <a:gd name="connsiteY22" fmla="*/ 123825 h 261938"/>
                <a:gd name="connsiteX23" fmla="*/ 1566862 w 3167062"/>
                <a:gd name="connsiteY23" fmla="*/ 119063 h 261938"/>
                <a:gd name="connsiteX24" fmla="*/ 1495425 w 3167062"/>
                <a:gd name="connsiteY24" fmla="*/ 119063 h 261938"/>
                <a:gd name="connsiteX25" fmla="*/ 1490662 w 3167062"/>
                <a:gd name="connsiteY25" fmla="*/ 114300 h 261938"/>
                <a:gd name="connsiteX26" fmla="*/ 1357312 w 3167062"/>
                <a:gd name="connsiteY26" fmla="*/ 114300 h 261938"/>
                <a:gd name="connsiteX27" fmla="*/ 1354931 w 3167062"/>
                <a:gd name="connsiteY27" fmla="*/ 104775 h 261938"/>
                <a:gd name="connsiteX28" fmla="*/ 1243012 w 3167062"/>
                <a:gd name="connsiteY28" fmla="*/ 104775 h 261938"/>
                <a:gd name="connsiteX29" fmla="*/ 1243012 w 3167062"/>
                <a:gd name="connsiteY29" fmla="*/ 100013 h 261938"/>
                <a:gd name="connsiteX30" fmla="*/ 1162050 w 3167062"/>
                <a:gd name="connsiteY30" fmla="*/ 100013 h 261938"/>
                <a:gd name="connsiteX31" fmla="*/ 1162050 w 3167062"/>
                <a:gd name="connsiteY31" fmla="*/ 90488 h 261938"/>
                <a:gd name="connsiteX32" fmla="*/ 1076325 w 3167062"/>
                <a:gd name="connsiteY32" fmla="*/ 90488 h 261938"/>
                <a:gd name="connsiteX33" fmla="*/ 1076325 w 3167062"/>
                <a:gd name="connsiteY33" fmla="*/ 76200 h 261938"/>
                <a:gd name="connsiteX34" fmla="*/ 904875 w 3167062"/>
                <a:gd name="connsiteY34" fmla="*/ 76200 h 261938"/>
                <a:gd name="connsiteX35" fmla="*/ 904875 w 3167062"/>
                <a:gd name="connsiteY35" fmla="*/ 71438 h 261938"/>
                <a:gd name="connsiteX36" fmla="*/ 819150 w 3167062"/>
                <a:gd name="connsiteY36" fmla="*/ 71438 h 261938"/>
                <a:gd name="connsiteX37" fmla="*/ 776287 w 3167062"/>
                <a:gd name="connsiteY37" fmla="*/ 61913 h 261938"/>
                <a:gd name="connsiteX38" fmla="*/ 704850 w 3167062"/>
                <a:gd name="connsiteY38" fmla="*/ 61913 h 261938"/>
                <a:gd name="connsiteX39" fmla="*/ 690562 w 3167062"/>
                <a:gd name="connsiteY39" fmla="*/ 47625 h 261938"/>
                <a:gd name="connsiteX40" fmla="*/ 481012 w 3167062"/>
                <a:gd name="connsiteY40" fmla="*/ 47625 h 261938"/>
                <a:gd name="connsiteX41" fmla="*/ 478630 w 3167062"/>
                <a:gd name="connsiteY41" fmla="*/ 33338 h 261938"/>
                <a:gd name="connsiteX42" fmla="*/ 319087 w 3167062"/>
                <a:gd name="connsiteY42" fmla="*/ 33338 h 261938"/>
                <a:gd name="connsiteX43" fmla="*/ 319087 w 3167062"/>
                <a:gd name="connsiteY43" fmla="*/ 28575 h 261938"/>
                <a:gd name="connsiteX44" fmla="*/ 247650 w 3167062"/>
                <a:gd name="connsiteY44" fmla="*/ 28575 h 261938"/>
                <a:gd name="connsiteX45" fmla="*/ 242888 w 3167062"/>
                <a:gd name="connsiteY45" fmla="*/ 23813 h 261938"/>
                <a:gd name="connsiteX46" fmla="*/ 114300 w 3167062"/>
                <a:gd name="connsiteY46" fmla="*/ 23813 h 261938"/>
                <a:gd name="connsiteX47" fmla="*/ 114300 w 3167062"/>
                <a:gd name="connsiteY47" fmla="*/ 9525 h 261938"/>
                <a:gd name="connsiteX48" fmla="*/ 104775 w 3167062"/>
                <a:gd name="connsiteY48" fmla="*/ 7143 h 261938"/>
                <a:gd name="connsiteX49" fmla="*/ 104775 w 3167062"/>
                <a:gd name="connsiteY49" fmla="*/ 4763 h 261938"/>
                <a:gd name="connsiteX50" fmla="*/ 23812 w 3167062"/>
                <a:gd name="connsiteY50" fmla="*/ 4763 h 261938"/>
                <a:gd name="connsiteX51" fmla="*/ 28575 w 3167062"/>
                <a:gd name="connsiteY51" fmla="*/ 0 h 261938"/>
                <a:gd name="connsiteX52" fmla="*/ 0 w 3167062"/>
                <a:gd name="connsiteY52" fmla="*/ 0 h 261938"/>
                <a:gd name="connsiteX0" fmla="*/ 3143250 w 3143250"/>
                <a:gd name="connsiteY0" fmla="*/ 261938 h 261938"/>
                <a:gd name="connsiteX1" fmla="*/ 2847975 w 3143250"/>
                <a:gd name="connsiteY1" fmla="*/ 261938 h 261938"/>
                <a:gd name="connsiteX2" fmla="*/ 2838450 w 3143250"/>
                <a:gd name="connsiteY2" fmla="*/ 238125 h 261938"/>
                <a:gd name="connsiteX3" fmla="*/ 2645568 w 3143250"/>
                <a:gd name="connsiteY3" fmla="*/ 238125 h 261938"/>
                <a:gd name="connsiteX4" fmla="*/ 2633663 w 3143250"/>
                <a:gd name="connsiteY4" fmla="*/ 219075 h 261938"/>
                <a:gd name="connsiteX5" fmla="*/ 2519363 w 3143250"/>
                <a:gd name="connsiteY5" fmla="*/ 219075 h 261938"/>
                <a:gd name="connsiteX6" fmla="*/ 2500313 w 3143250"/>
                <a:gd name="connsiteY6" fmla="*/ 219075 h 261938"/>
                <a:gd name="connsiteX7" fmla="*/ 2366963 w 3143250"/>
                <a:gd name="connsiteY7" fmla="*/ 219075 h 261938"/>
                <a:gd name="connsiteX8" fmla="*/ 2366963 w 3143250"/>
                <a:gd name="connsiteY8" fmla="*/ 185738 h 261938"/>
                <a:gd name="connsiteX9" fmla="*/ 2286000 w 3143250"/>
                <a:gd name="connsiteY9" fmla="*/ 185738 h 261938"/>
                <a:gd name="connsiteX10" fmla="*/ 2286000 w 3143250"/>
                <a:gd name="connsiteY10" fmla="*/ 176213 h 261938"/>
                <a:gd name="connsiteX11" fmla="*/ 2009775 w 3143250"/>
                <a:gd name="connsiteY11" fmla="*/ 176213 h 261938"/>
                <a:gd name="connsiteX12" fmla="*/ 2009775 w 3143250"/>
                <a:gd name="connsiteY12" fmla="*/ 166688 h 261938"/>
                <a:gd name="connsiteX13" fmla="*/ 1909763 w 3143250"/>
                <a:gd name="connsiteY13" fmla="*/ 166688 h 261938"/>
                <a:gd name="connsiteX14" fmla="*/ 1909763 w 3143250"/>
                <a:gd name="connsiteY14" fmla="*/ 161925 h 261938"/>
                <a:gd name="connsiteX15" fmla="*/ 1857375 w 3143250"/>
                <a:gd name="connsiteY15" fmla="*/ 161925 h 261938"/>
                <a:gd name="connsiteX16" fmla="*/ 1857375 w 3143250"/>
                <a:gd name="connsiteY16" fmla="*/ 157163 h 261938"/>
                <a:gd name="connsiteX17" fmla="*/ 1785938 w 3143250"/>
                <a:gd name="connsiteY17" fmla="*/ 157163 h 261938"/>
                <a:gd name="connsiteX18" fmla="*/ 1781175 w 3143250"/>
                <a:gd name="connsiteY18" fmla="*/ 152400 h 261938"/>
                <a:gd name="connsiteX19" fmla="*/ 1719263 w 3143250"/>
                <a:gd name="connsiteY19" fmla="*/ 138113 h 261938"/>
                <a:gd name="connsiteX20" fmla="*/ 1695450 w 3143250"/>
                <a:gd name="connsiteY20" fmla="*/ 138113 h 261938"/>
                <a:gd name="connsiteX21" fmla="*/ 1695450 w 3143250"/>
                <a:gd name="connsiteY21" fmla="*/ 123825 h 261938"/>
                <a:gd name="connsiteX22" fmla="*/ 1543050 w 3143250"/>
                <a:gd name="connsiteY22" fmla="*/ 123825 h 261938"/>
                <a:gd name="connsiteX23" fmla="*/ 1543050 w 3143250"/>
                <a:gd name="connsiteY23" fmla="*/ 119063 h 261938"/>
                <a:gd name="connsiteX24" fmla="*/ 1471613 w 3143250"/>
                <a:gd name="connsiteY24" fmla="*/ 119063 h 261938"/>
                <a:gd name="connsiteX25" fmla="*/ 1466850 w 3143250"/>
                <a:gd name="connsiteY25" fmla="*/ 114300 h 261938"/>
                <a:gd name="connsiteX26" fmla="*/ 1333500 w 3143250"/>
                <a:gd name="connsiteY26" fmla="*/ 114300 h 261938"/>
                <a:gd name="connsiteX27" fmla="*/ 1331119 w 3143250"/>
                <a:gd name="connsiteY27" fmla="*/ 104775 h 261938"/>
                <a:gd name="connsiteX28" fmla="*/ 1219200 w 3143250"/>
                <a:gd name="connsiteY28" fmla="*/ 104775 h 261938"/>
                <a:gd name="connsiteX29" fmla="*/ 1219200 w 3143250"/>
                <a:gd name="connsiteY29" fmla="*/ 100013 h 261938"/>
                <a:gd name="connsiteX30" fmla="*/ 1138238 w 3143250"/>
                <a:gd name="connsiteY30" fmla="*/ 100013 h 261938"/>
                <a:gd name="connsiteX31" fmla="*/ 1138238 w 3143250"/>
                <a:gd name="connsiteY31" fmla="*/ 90488 h 261938"/>
                <a:gd name="connsiteX32" fmla="*/ 1052513 w 3143250"/>
                <a:gd name="connsiteY32" fmla="*/ 90488 h 261938"/>
                <a:gd name="connsiteX33" fmla="*/ 1052513 w 3143250"/>
                <a:gd name="connsiteY33" fmla="*/ 76200 h 261938"/>
                <a:gd name="connsiteX34" fmla="*/ 881063 w 3143250"/>
                <a:gd name="connsiteY34" fmla="*/ 76200 h 261938"/>
                <a:gd name="connsiteX35" fmla="*/ 881063 w 3143250"/>
                <a:gd name="connsiteY35" fmla="*/ 71438 h 261938"/>
                <a:gd name="connsiteX36" fmla="*/ 795338 w 3143250"/>
                <a:gd name="connsiteY36" fmla="*/ 71438 h 261938"/>
                <a:gd name="connsiteX37" fmla="*/ 752475 w 3143250"/>
                <a:gd name="connsiteY37" fmla="*/ 61913 h 261938"/>
                <a:gd name="connsiteX38" fmla="*/ 681038 w 3143250"/>
                <a:gd name="connsiteY38" fmla="*/ 61913 h 261938"/>
                <a:gd name="connsiteX39" fmla="*/ 666750 w 3143250"/>
                <a:gd name="connsiteY39" fmla="*/ 47625 h 261938"/>
                <a:gd name="connsiteX40" fmla="*/ 457200 w 3143250"/>
                <a:gd name="connsiteY40" fmla="*/ 47625 h 261938"/>
                <a:gd name="connsiteX41" fmla="*/ 454818 w 3143250"/>
                <a:gd name="connsiteY41" fmla="*/ 33338 h 261938"/>
                <a:gd name="connsiteX42" fmla="*/ 295275 w 3143250"/>
                <a:gd name="connsiteY42" fmla="*/ 33338 h 261938"/>
                <a:gd name="connsiteX43" fmla="*/ 295275 w 3143250"/>
                <a:gd name="connsiteY43" fmla="*/ 28575 h 261938"/>
                <a:gd name="connsiteX44" fmla="*/ 223838 w 3143250"/>
                <a:gd name="connsiteY44" fmla="*/ 28575 h 261938"/>
                <a:gd name="connsiteX45" fmla="*/ 219076 w 3143250"/>
                <a:gd name="connsiteY45" fmla="*/ 23813 h 261938"/>
                <a:gd name="connsiteX46" fmla="*/ 90488 w 3143250"/>
                <a:gd name="connsiteY46" fmla="*/ 23813 h 261938"/>
                <a:gd name="connsiteX47" fmla="*/ 90488 w 3143250"/>
                <a:gd name="connsiteY47" fmla="*/ 9525 h 261938"/>
                <a:gd name="connsiteX48" fmla="*/ 80963 w 3143250"/>
                <a:gd name="connsiteY48" fmla="*/ 7143 h 261938"/>
                <a:gd name="connsiteX49" fmla="*/ 80963 w 3143250"/>
                <a:gd name="connsiteY49" fmla="*/ 4763 h 261938"/>
                <a:gd name="connsiteX50" fmla="*/ 0 w 3143250"/>
                <a:gd name="connsiteY50" fmla="*/ 4763 h 261938"/>
                <a:gd name="connsiteX51" fmla="*/ 4763 w 3143250"/>
                <a:gd name="connsiteY51" fmla="*/ 0 h 261938"/>
                <a:gd name="connsiteX0" fmla="*/ 3143250 w 3143250"/>
                <a:gd name="connsiteY0" fmla="*/ 257175 h 257175"/>
                <a:gd name="connsiteX1" fmla="*/ 2847975 w 3143250"/>
                <a:gd name="connsiteY1" fmla="*/ 257175 h 257175"/>
                <a:gd name="connsiteX2" fmla="*/ 2838450 w 3143250"/>
                <a:gd name="connsiteY2" fmla="*/ 233362 h 257175"/>
                <a:gd name="connsiteX3" fmla="*/ 2645568 w 3143250"/>
                <a:gd name="connsiteY3" fmla="*/ 233362 h 257175"/>
                <a:gd name="connsiteX4" fmla="*/ 2633663 w 3143250"/>
                <a:gd name="connsiteY4" fmla="*/ 214312 h 257175"/>
                <a:gd name="connsiteX5" fmla="*/ 2519363 w 3143250"/>
                <a:gd name="connsiteY5" fmla="*/ 214312 h 257175"/>
                <a:gd name="connsiteX6" fmla="*/ 2500313 w 3143250"/>
                <a:gd name="connsiteY6" fmla="*/ 214312 h 257175"/>
                <a:gd name="connsiteX7" fmla="*/ 2366963 w 3143250"/>
                <a:gd name="connsiteY7" fmla="*/ 214312 h 257175"/>
                <a:gd name="connsiteX8" fmla="*/ 2366963 w 3143250"/>
                <a:gd name="connsiteY8" fmla="*/ 180975 h 257175"/>
                <a:gd name="connsiteX9" fmla="*/ 2286000 w 3143250"/>
                <a:gd name="connsiteY9" fmla="*/ 180975 h 257175"/>
                <a:gd name="connsiteX10" fmla="*/ 2286000 w 3143250"/>
                <a:gd name="connsiteY10" fmla="*/ 171450 h 257175"/>
                <a:gd name="connsiteX11" fmla="*/ 2009775 w 3143250"/>
                <a:gd name="connsiteY11" fmla="*/ 171450 h 257175"/>
                <a:gd name="connsiteX12" fmla="*/ 2009775 w 3143250"/>
                <a:gd name="connsiteY12" fmla="*/ 161925 h 257175"/>
                <a:gd name="connsiteX13" fmla="*/ 1909763 w 3143250"/>
                <a:gd name="connsiteY13" fmla="*/ 161925 h 257175"/>
                <a:gd name="connsiteX14" fmla="*/ 1909763 w 3143250"/>
                <a:gd name="connsiteY14" fmla="*/ 157162 h 257175"/>
                <a:gd name="connsiteX15" fmla="*/ 1857375 w 3143250"/>
                <a:gd name="connsiteY15" fmla="*/ 157162 h 257175"/>
                <a:gd name="connsiteX16" fmla="*/ 1857375 w 3143250"/>
                <a:gd name="connsiteY16" fmla="*/ 152400 h 257175"/>
                <a:gd name="connsiteX17" fmla="*/ 1785938 w 3143250"/>
                <a:gd name="connsiteY17" fmla="*/ 152400 h 257175"/>
                <a:gd name="connsiteX18" fmla="*/ 1781175 w 3143250"/>
                <a:gd name="connsiteY18" fmla="*/ 147637 h 257175"/>
                <a:gd name="connsiteX19" fmla="*/ 1719263 w 3143250"/>
                <a:gd name="connsiteY19" fmla="*/ 133350 h 257175"/>
                <a:gd name="connsiteX20" fmla="*/ 1695450 w 3143250"/>
                <a:gd name="connsiteY20" fmla="*/ 133350 h 257175"/>
                <a:gd name="connsiteX21" fmla="*/ 1695450 w 3143250"/>
                <a:gd name="connsiteY21" fmla="*/ 119062 h 257175"/>
                <a:gd name="connsiteX22" fmla="*/ 1543050 w 3143250"/>
                <a:gd name="connsiteY22" fmla="*/ 119062 h 257175"/>
                <a:gd name="connsiteX23" fmla="*/ 1543050 w 3143250"/>
                <a:gd name="connsiteY23" fmla="*/ 114300 h 257175"/>
                <a:gd name="connsiteX24" fmla="*/ 1471613 w 3143250"/>
                <a:gd name="connsiteY24" fmla="*/ 114300 h 257175"/>
                <a:gd name="connsiteX25" fmla="*/ 1466850 w 3143250"/>
                <a:gd name="connsiteY25" fmla="*/ 109537 h 257175"/>
                <a:gd name="connsiteX26" fmla="*/ 1333500 w 3143250"/>
                <a:gd name="connsiteY26" fmla="*/ 109537 h 257175"/>
                <a:gd name="connsiteX27" fmla="*/ 1331119 w 3143250"/>
                <a:gd name="connsiteY27" fmla="*/ 100012 h 257175"/>
                <a:gd name="connsiteX28" fmla="*/ 1219200 w 3143250"/>
                <a:gd name="connsiteY28" fmla="*/ 100012 h 257175"/>
                <a:gd name="connsiteX29" fmla="*/ 1219200 w 3143250"/>
                <a:gd name="connsiteY29" fmla="*/ 95250 h 257175"/>
                <a:gd name="connsiteX30" fmla="*/ 1138238 w 3143250"/>
                <a:gd name="connsiteY30" fmla="*/ 95250 h 257175"/>
                <a:gd name="connsiteX31" fmla="*/ 1138238 w 3143250"/>
                <a:gd name="connsiteY31" fmla="*/ 85725 h 257175"/>
                <a:gd name="connsiteX32" fmla="*/ 1052513 w 3143250"/>
                <a:gd name="connsiteY32" fmla="*/ 85725 h 257175"/>
                <a:gd name="connsiteX33" fmla="*/ 1052513 w 3143250"/>
                <a:gd name="connsiteY33" fmla="*/ 71437 h 257175"/>
                <a:gd name="connsiteX34" fmla="*/ 881063 w 3143250"/>
                <a:gd name="connsiteY34" fmla="*/ 71437 h 257175"/>
                <a:gd name="connsiteX35" fmla="*/ 881063 w 3143250"/>
                <a:gd name="connsiteY35" fmla="*/ 66675 h 257175"/>
                <a:gd name="connsiteX36" fmla="*/ 795338 w 3143250"/>
                <a:gd name="connsiteY36" fmla="*/ 66675 h 257175"/>
                <a:gd name="connsiteX37" fmla="*/ 752475 w 3143250"/>
                <a:gd name="connsiteY37" fmla="*/ 57150 h 257175"/>
                <a:gd name="connsiteX38" fmla="*/ 681038 w 3143250"/>
                <a:gd name="connsiteY38" fmla="*/ 57150 h 257175"/>
                <a:gd name="connsiteX39" fmla="*/ 666750 w 3143250"/>
                <a:gd name="connsiteY39" fmla="*/ 42862 h 257175"/>
                <a:gd name="connsiteX40" fmla="*/ 457200 w 3143250"/>
                <a:gd name="connsiteY40" fmla="*/ 42862 h 257175"/>
                <a:gd name="connsiteX41" fmla="*/ 454818 w 3143250"/>
                <a:gd name="connsiteY41" fmla="*/ 28575 h 257175"/>
                <a:gd name="connsiteX42" fmla="*/ 295275 w 3143250"/>
                <a:gd name="connsiteY42" fmla="*/ 28575 h 257175"/>
                <a:gd name="connsiteX43" fmla="*/ 295275 w 3143250"/>
                <a:gd name="connsiteY43" fmla="*/ 23812 h 257175"/>
                <a:gd name="connsiteX44" fmla="*/ 223838 w 3143250"/>
                <a:gd name="connsiteY44" fmla="*/ 23812 h 257175"/>
                <a:gd name="connsiteX45" fmla="*/ 219076 w 3143250"/>
                <a:gd name="connsiteY45" fmla="*/ 19050 h 257175"/>
                <a:gd name="connsiteX46" fmla="*/ 90488 w 3143250"/>
                <a:gd name="connsiteY46" fmla="*/ 19050 h 257175"/>
                <a:gd name="connsiteX47" fmla="*/ 90488 w 3143250"/>
                <a:gd name="connsiteY47" fmla="*/ 4762 h 257175"/>
                <a:gd name="connsiteX48" fmla="*/ 80963 w 3143250"/>
                <a:gd name="connsiteY48" fmla="*/ 2380 h 257175"/>
                <a:gd name="connsiteX49" fmla="*/ 80963 w 3143250"/>
                <a:gd name="connsiteY49" fmla="*/ 0 h 257175"/>
                <a:gd name="connsiteX50" fmla="*/ 0 w 3143250"/>
                <a:gd name="connsiteY50" fmla="*/ 0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143250" h="257175">
                  <a:moveTo>
                    <a:pt x="3143250" y="257175"/>
                  </a:moveTo>
                  <a:lnTo>
                    <a:pt x="2847975" y="257175"/>
                  </a:lnTo>
                  <a:lnTo>
                    <a:pt x="2838450" y="233362"/>
                  </a:lnTo>
                  <a:lnTo>
                    <a:pt x="2645568" y="233362"/>
                  </a:lnTo>
                  <a:lnTo>
                    <a:pt x="2633663" y="214312"/>
                  </a:lnTo>
                  <a:lnTo>
                    <a:pt x="2519363" y="214312"/>
                  </a:lnTo>
                  <a:lnTo>
                    <a:pt x="2500313" y="214312"/>
                  </a:lnTo>
                  <a:lnTo>
                    <a:pt x="2366963" y="214312"/>
                  </a:lnTo>
                  <a:lnTo>
                    <a:pt x="2366963" y="180975"/>
                  </a:lnTo>
                  <a:lnTo>
                    <a:pt x="2286000" y="180975"/>
                  </a:lnTo>
                  <a:lnTo>
                    <a:pt x="2286000" y="171450"/>
                  </a:lnTo>
                  <a:lnTo>
                    <a:pt x="2009775" y="171450"/>
                  </a:lnTo>
                  <a:lnTo>
                    <a:pt x="2009775" y="161925"/>
                  </a:lnTo>
                  <a:lnTo>
                    <a:pt x="1909763" y="161925"/>
                  </a:lnTo>
                  <a:lnTo>
                    <a:pt x="1909763" y="157162"/>
                  </a:lnTo>
                  <a:lnTo>
                    <a:pt x="1857375" y="157162"/>
                  </a:lnTo>
                  <a:lnTo>
                    <a:pt x="1857375" y="152400"/>
                  </a:lnTo>
                  <a:lnTo>
                    <a:pt x="1785938" y="152400"/>
                  </a:lnTo>
                  <a:lnTo>
                    <a:pt x="1781175" y="147637"/>
                  </a:lnTo>
                  <a:lnTo>
                    <a:pt x="1719263" y="133350"/>
                  </a:lnTo>
                  <a:lnTo>
                    <a:pt x="1695450" y="133350"/>
                  </a:lnTo>
                  <a:lnTo>
                    <a:pt x="1695450" y="119062"/>
                  </a:lnTo>
                  <a:lnTo>
                    <a:pt x="1543050" y="119062"/>
                  </a:lnTo>
                  <a:lnTo>
                    <a:pt x="1543050" y="114300"/>
                  </a:lnTo>
                  <a:lnTo>
                    <a:pt x="1471613" y="114300"/>
                  </a:lnTo>
                  <a:lnTo>
                    <a:pt x="1466850" y="109537"/>
                  </a:lnTo>
                  <a:lnTo>
                    <a:pt x="1333500" y="109537"/>
                  </a:lnTo>
                  <a:lnTo>
                    <a:pt x="1331119" y="100012"/>
                  </a:lnTo>
                  <a:lnTo>
                    <a:pt x="1219200" y="100012"/>
                  </a:lnTo>
                  <a:lnTo>
                    <a:pt x="1219200" y="95250"/>
                  </a:lnTo>
                  <a:lnTo>
                    <a:pt x="1138238" y="95250"/>
                  </a:lnTo>
                  <a:lnTo>
                    <a:pt x="1138238" y="85725"/>
                  </a:lnTo>
                  <a:lnTo>
                    <a:pt x="1052513" y="85725"/>
                  </a:lnTo>
                  <a:lnTo>
                    <a:pt x="1052513" y="71437"/>
                  </a:lnTo>
                  <a:lnTo>
                    <a:pt x="881063" y="71437"/>
                  </a:lnTo>
                  <a:lnTo>
                    <a:pt x="881063" y="66675"/>
                  </a:lnTo>
                  <a:lnTo>
                    <a:pt x="795338" y="66675"/>
                  </a:lnTo>
                  <a:lnTo>
                    <a:pt x="752475" y="57150"/>
                  </a:lnTo>
                  <a:lnTo>
                    <a:pt x="681038" y="57150"/>
                  </a:lnTo>
                  <a:lnTo>
                    <a:pt x="666750" y="42862"/>
                  </a:lnTo>
                  <a:lnTo>
                    <a:pt x="457200" y="42862"/>
                  </a:lnTo>
                  <a:lnTo>
                    <a:pt x="454818" y="28575"/>
                  </a:lnTo>
                  <a:lnTo>
                    <a:pt x="295275" y="28575"/>
                  </a:lnTo>
                  <a:lnTo>
                    <a:pt x="295275" y="23812"/>
                  </a:lnTo>
                  <a:lnTo>
                    <a:pt x="223838" y="23812"/>
                  </a:lnTo>
                  <a:lnTo>
                    <a:pt x="219076" y="19050"/>
                  </a:lnTo>
                  <a:lnTo>
                    <a:pt x="90488" y="19050"/>
                  </a:lnTo>
                  <a:lnTo>
                    <a:pt x="90488" y="4762"/>
                  </a:lnTo>
                  <a:lnTo>
                    <a:pt x="80963" y="2380"/>
                  </a:lnTo>
                  <a:lnTo>
                    <a:pt x="80963" y="0"/>
                  </a:lnTo>
                  <a:lnTo>
                    <a:pt x="0" y="0"/>
                  </a:lnTo>
                </a:path>
              </a:pathLst>
            </a:custGeom>
            <a:noFill/>
            <a:ln w="28575">
              <a:solidFill>
                <a:schemeClr val="accent1"/>
              </a:solidFill>
              <a:miter lim="800000"/>
              <a:headEnd/>
              <a:tailEnd/>
            </a:ln>
          </p:spPr>
          <p:txBody>
            <a:bodyPr rtlCol="0" anchor="ctr"/>
            <a:lstStyle/>
            <a:p>
              <a:pPr algn="ctr"/>
              <a:endParaRPr lang="en-US" dirty="0">
                <a:latin typeface="+mj-lt"/>
              </a:endParaRPr>
            </a:p>
          </p:txBody>
        </p:sp>
        <p:sp>
          <p:nvSpPr>
            <p:cNvPr id="327" name="Freeform: Shape 326">
              <a:extLst>
                <a:ext uri="{FF2B5EF4-FFF2-40B4-BE49-F238E27FC236}">
                  <a16:creationId xmlns:a16="http://schemas.microsoft.com/office/drawing/2014/main" id="{A442766D-85D5-DB52-4477-549799C1150D}"/>
                </a:ext>
              </a:extLst>
            </p:cNvPr>
            <p:cNvSpPr/>
            <p:nvPr/>
          </p:nvSpPr>
          <p:spPr bwMode="auto">
            <a:xfrm>
              <a:off x="3252788" y="1640681"/>
              <a:ext cx="3038475" cy="311944"/>
            </a:xfrm>
            <a:custGeom>
              <a:avLst/>
              <a:gdLst>
                <a:gd name="connsiteX0" fmla="*/ 0 w 3038475"/>
                <a:gd name="connsiteY0" fmla="*/ 0 h 311944"/>
                <a:gd name="connsiteX1" fmla="*/ 211931 w 3038475"/>
                <a:gd name="connsiteY1" fmla="*/ 19050 h 311944"/>
                <a:gd name="connsiteX2" fmla="*/ 211931 w 3038475"/>
                <a:gd name="connsiteY2" fmla="*/ 26194 h 311944"/>
                <a:gd name="connsiteX3" fmla="*/ 257175 w 3038475"/>
                <a:gd name="connsiteY3" fmla="*/ 26194 h 311944"/>
                <a:gd name="connsiteX4" fmla="*/ 257175 w 3038475"/>
                <a:gd name="connsiteY4" fmla="*/ 38100 h 311944"/>
                <a:gd name="connsiteX5" fmla="*/ 333375 w 3038475"/>
                <a:gd name="connsiteY5" fmla="*/ 38100 h 311944"/>
                <a:gd name="connsiteX6" fmla="*/ 395287 w 3038475"/>
                <a:gd name="connsiteY6" fmla="*/ 42863 h 311944"/>
                <a:gd name="connsiteX7" fmla="*/ 395287 w 3038475"/>
                <a:gd name="connsiteY7" fmla="*/ 52388 h 311944"/>
                <a:gd name="connsiteX8" fmla="*/ 521493 w 3038475"/>
                <a:gd name="connsiteY8" fmla="*/ 52388 h 311944"/>
                <a:gd name="connsiteX9" fmla="*/ 521493 w 3038475"/>
                <a:gd name="connsiteY9" fmla="*/ 57150 h 311944"/>
                <a:gd name="connsiteX10" fmla="*/ 550068 w 3038475"/>
                <a:gd name="connsiteY10" fmla="*/ 57150 h 311944"/>
                <a:gd name="connsiteX11" fmla="*/ 590550 w 3038475"/>
                <a:gd name="connsiteY11" fmla="*/ 66675 h 311944"/>
                <a:gd name="connsiteX12" fmla="*/ 626268 w 3038475"/>
                <a:gd name="connsiteY12" fmla="*/ 69057 h 311944"/>
                <a:gd name="connsiteX13" fmla="*/ 692943 w 3038475"/>
                <a:gd name="connsiteY13" fmla="*/ 71438 h 311944"/>
                <a:gd name="connsiteX14" fmla="*/ 762000 w 3038475"/>
                <a:gd name="connsiteY14" fmla="*/ 73819 h 311944"/>
                <a:gd name="connsiteX15" fmla="*/ 788193 w 3038475"/>
                <a:gd name="connsiteY15" fmla="*/ 83344 h 311944"/>
                <a:gd name="connsiteX16" fmla="*/ 835818 w 3038475"/>
                <a:gd name="connsiteY16" fmla="*/ 83344 h 311944"/>
                <a:gd name="connsiteX17" fmla="*/ 881062 w 3038475"/>
                <a:gd name="connsiteY17" fmla="*/ 95250 h 311944"/>
                <a:gd name="connsiteX18" fmla="*/ 1000125 w 3038475"/>
                <a:gd name="connsiteY18" fmla="*/ 107157 h 311944"/>
                <a:gd name="connsiteX19" fmla="*/ 1078706 w 3038475"/>
                <a:gd name="connsiteY19" fmla="*/ 109538 h 311944"/>
                <a:gd name="connsiteX20" fmla="*/ 1104900 w 3038475"/>
                <a:gd name="connsiteY20" fmla="*/ 114300 h 311944"/>
                <a:gd name="connsiteX21" fmla="*/ 1245393 w 3038475"/>
                <a:gd name="connsiteY21" fmla="*/ 121444 h 311944"/>
                <a:gd name="connsiteX22" fmla="*/ 1245393 w 3038475"/>
                <a:gd name="connsiteY22" fmla="*/ 126207 h 311944"/>
                <a:gd name="connsiteX23" fmla="*/ 1326356 w 3038475"/>
                <a:gd name="connsiteY23" fmla="*/ 133350 h 311944"/>
                <a:gd name="connsiteX24" fmla="*/ 1378743 w 3038475"/>
                <a:gd name="connsiteY24" fmla="*/ 133350 h 311944"/>
                <a:gd name="connsiteX25" fmla="*/ 1378743 w 3038475"/>
                <a:gd name="connsiteY25" fmla="*/ 140494 h 311944"/>
                <a:gd name="connsiteX26" fmla="*/ 1490662 w 3038475"/>
                <a:gd name="connsiteY26" fmla="*/ 145257 h 311944"/>
                <a:gd name="connsiteX27" fmla="*/ 1578768 w 3038475"/>
                <a:gd name="connsiteY27" fmla="*/ 157163 h 311944"/>
                <a:gd name="connsiteX28" fmla="*/ 1616868 w 3038475"/>
                <a:gd name="connsiteY28" fmla="*/ 161925 h 311944"/>
                <a:gd name="connsiteX29" fmla="*/ 1616868 w 3038475"/>
                <a:gd name="connsiteY29" fmla="*/ 164307 h 311944"/>
                <a:gd name="connsiteX30" fmla="*/ 1681162 w 3038475"/>
                <a:gd name="connsiteY30" fmla="*/ 166688 h 311944"/>
                <a:gd name="connsiteX31" fmla="*/ 1678781 w 3038475"/>
                <a:gd name="connsiteY31" fmla="*/ 173832 h 311944"/>
                <a:gd name="connsiteX32" fmla="*/ 1733550 w 3038475"/>
                <a:gd name="connsiteY32" fmla="*/ 173832 h 311944"/>
                <a:gd name="connsiteX33" fmla="*/ 1733550 w 3038475"/>
                <a:gd name="connsiteY33" fmla="*/ 178594 h 311944"/>
                <a:gd name="connsiteX34" fmla="*/ 1774031 w 3038475"/>
                <a:gd name="connsiteY34" fmla="*/ 178594 h 311944"/>
                <a:gd name="connsiteX35" fmla="*/ 1774031 w 3038475"/>
                <a:gd name="connsiteY35" fmla="*/ 180975 h 311944"/>
                <a:gd name="connsiteX36" fmla="*/ 1804987 w 3038475"/>
                <a:gd name="connsiteY36" fmla="*/ 188119 h 311944"/>
                <a:gd name="connsiteX37" fmla="*/ 1840706 w 3038475"/>
                <a:gd name="connsiteY37" fmla="*/ 188119 h 311944"/>
                <a:gd name="connsiteX38" fmla="*/ 1859756 w 3038475"/>
                <a:gd name="connsiteY38" fmla="*/ 195263 h 311944"/>
                <a:gd name="connsiteX39" fmla="*/ 1883568 w 3038475"/>
                <a:gd name="connsiteY39" fmla="*/ 202407 h 311944"/>
                <a:gd name="connsiteX40" fmla="*/ 1933575 w 3038475"/>
                <a:gd name="connsiteY40" fmla="*/ 197644 h 311944"/>
                <a:gd name="connsiteX41" fmla="*/ 1933575 w 3038475"/>
                <a:gd name="connsiteY41" fmla="*/ 204788 h 311944"/>
                <a:gd name="connsiteX42" fmla="*/ 1995487 w 3038475"/>
                <a:gd name="connsiteY42" fmla="*/ 211932 h 311944"/>
                <a:gd name="connsiteX43" fmla="*/ 2016918 w 3038475"/>
                <a:gd name="connsiteY43" fmla="*/ 216694 h 311944"/>
                <a:gd name="connsiteX44" fmla="*/ 2083593 w 3038475"/>
                <a:gd name="connsiteY44" fmla="*/ 221457 h 311944"/>
                <a:gd name="connsiteX45" fmla="*/ 2102643 w 3038475"/>
                <a:gd name="connsiteY45" fmla="*/ 216694 h 311944"/>
                <a:gd name="connsiteX46" fmla="*/ 2121693 w 3038475"/>
                <a:gd name="connsiteY46" fmla="*/ 226219 h 311944"/>
                <a:gd name="connsiteX47" fmla="*/ 2205037 w 3038475"/>
                <a:gd name="connsiteY47" fmla="*/ 230982 h 311944"/>
                <a:gd name="connsiteX48" fmla="*/ 2207418 w 3038475"/>
                <a:gd name="connsiteY48" fmla="*/ 238125 h 311944"/>
                <a:gd name="connsiteX49" fmla="*/ 2350293 w 3038475"/>
                <a:gd name="connsiteY49" fmla="*/ 238125 h 311944"/>
                <a:gd name="connsiteX50" fmla="*/ 2359818 w 3038475"/>
                <a:gd name="connsiteY50" fmla="*/ 245269 h 311944"/>
                <a:gd name="connsiteX51" fmla="*/ 2412206 w 3038475"/>
                <a:gd name="connsiteY51" fmla="*/ 242888 h 311944"/>
                <a:gd name="connsiteX52" fmla="*/ 2412206 w 3038475"/>
                <a:gd name="connsiteY52" fmla="*/ 252413 h 311944"/>
                <a:gd name="connsiteX53" fmla="*/ 2469356 w 3038475"/>
                <a:gd name="connsiteY53" fmla="*/ 252413 h 311944"/>
                <a:gd name="connsiteX54" fmla="*/ 2471737 w 3038475"/>
                <a:gd name="connsiteY54" fmla="*/ 257175 h 311944"/>
                <a:gd name="connsiteX55" fmla="*/ 2521743 w 3038475"/>
                <a:gd name="connsiteY55" fmla="*/ 257175 h 311944"/>
                <a:gd name="connsiteX56" fmla="*/ 2526506 w 3038475"/>
                <a:gd name="connsiteY56" fmla="*/ 264319 h 311944"/>
                <a:gd name="connsiteX57" fmla="*/ 2569368 w 3038475"/>
                <a:gd name="connsiteY57" fmla="*/ 261938 h 311944"/>
                <a:gd name="connsiteX58" fmla="*/ 2578893 w 3038475"/>
                <a:gd name="connsiteY58" fmla="*/ 269082 h 311944"/>
                <a:gd name="connsiteX59" fmla="*/ 2631281 w 3038475"/>
                <a:gd name="connsiteY59" fmla="*/ 271463 h 311944"/>
                <a:gd name="connsiteX60" fmla="*/ 2643187 w 3038475"/>
                <a:gd name="connsiteY60" fmla="*/ 276225 h 311944"/>
                <a:gd name="connsiteX61" fmla="*/ 2674143 w 3038475"/>
                <a:gd name="connsiteY61" fmla="*/ 276225 h 311944"/>
                <a:gd name="connsiteX62" fmla="*/ 2693193 w 3038475"/>
                <a:gd name="connsiteY62" fmla="*/ 280988 h 311944"/>
                <a:gd name="connsiteX63" fmla="*/ 2805112 w 3038475"/>
                <a:gd name="connsiteY63" fmla="*/ 285750 h 311944"/>
                <a:gd name="connsiteX64" fmla="*/ 2871787 w 3038475"/>
                <a:gd name="connsiteY64" fmla="*/ 295275 h 311944"/>
                <a:gd name="connsiteX65" fmla="*/ 2945606 w 3038475"/>
                <a:gd name="connsiteY65" fmla="*/ 300038 h 311944"/>
                <a:gd name="connsiteX66" fmla="*/ 2990850 w 3038475"/>
                <a:gd name="connsiteY66" fmla="*/ 307182 h 311944"/>
                <a:gd name="connsiteX67" fmla="*/ 3038475 w 3038475"/>
                <a:gd name="connsiteY67" fmla="*/ 311944 h 311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038475" h="311944">
                  <a:moveTo>
                    <a:pt x="0" y="0"/>
                  </a:moveTo>
                  <a:lnTo>
                    <a:pt x="211931" y="19050"/>
                  </a:lnTo>
                  <a:lnTo>
                    <a:pt x="211931" y="26194"/>
                  </a:lnTo>
                  <a:lnTo>
                    <a:pt x="257175" y="26194"/>
                  </a:lnTo>
                  <a:lnTo>
                    <a:pt x="257175" y="38100"/>
                  </a:lnTo>
                  <a:lnTo>
                    <a:pt x="333375" y="38100"/>
                  </a:lnTo>
                  <a:lnTo>
                    <a:pt x="395287" y="42863"/>
                  </a:lnTo>
                  <a:lnTo>
                    <a:pt x="395287" y="52388"/>
                  </a:lnTo>
                  <a:lnTo>
                    <a:pt x="521493" y="52388"/>
                  </a:lnTo>
                  <a:lnTo>
                    <a:pt x="521493" y="57150"/>
                  </a:lnTo>
                  <a:lnTo>
                    <a:pt x="550068" y="57150"/>
                  </a:lnTo>
                  <a:lnTo>
                    <a:pt x="590550" y="66675"/>
                  </a:lnTo>
                  <a:lnTo>
                    <a:pt x="626268" y="69057"/>
                  </a:lnTo>
                  <a:lnTo>
                    <a:pt x="692943" y="71438"/>
                  </a:lnTo>
                  <a:lnTo>
                    <a:pt x="762000" y="73819"/>
                  </a:lnTo>
                  <a:lnTo>
                    <a:pt x="788193" y="83344"/>
                  </a:lnTo>
                  <a:lnTo>
                    <a:pt x="835818" y="83344"/>
                  </a:lnTo>
                  <a:lnTo>
                    <a:pt x="881062" y="95250"/>
                  </a:lnTo>
                  <a:lnTo>
                    <a:pt x="1000125" y="107157"/>
                  </a:lnTo>
                  <a:lnTo>
                    <a:pt x="1078706" y="109538"/>
                  </a:lnTo>
                  <a:lnTo>
                    <a:pt x="1104900" y="114300"/>
                  </a:lnTo>
                  <a:lnTo>
                    <a:pt x="1245393" y="121444"/>
                  </a:lnTo>
                  <a:lnTo>
                    <a:pt x="1245393" y="126207"/>
                  </a:lnTo>
                  <a:lnTo>
                    <a:pt x="1326356" y="133350"/>
                  </a:lnTo>
                  <a:lnTo>
                    <a:pt x="1378743" y="133350"/>
                  </a:lnTo>
                  <a:lnTo>
                    <a:pt x="1378743" y="140494"/>
                  </a:lnTo>
                  <a:lnTo>
                    <a:pt x="1490662" y="145257"/>
                  </a:lnTo>
                  <a:lnTo>
                    <a:pt x="1578768" y="157163"/>
                  </a:lnTo>
                  <a:lnTo>
                    <a:pt x="1616868" y="161925"/>
                  </a:lnTo>
                  <a:lnTo>
                    <a:pt x="1616868" y="164307"/>
                  </a:lnTo>
                  <a:lnTo>
                    <a:pt x="1681162" y="166688"/>
                  </a:lnTo>
                  <a:lnTo>
                    <a:pt x="1678781" y="173832"/>
                  </a:lnTo>
                  <a:lnTo>
                    <a:pt x="1733550" y="173832"/>
                  </a:lnTo>
                  <a:lnTo>
                    <a:pt x="1733550" y="178594"/>
                  </a:lnTo>
                  <a:lnTo>
                    <a:pt x="1774031" y="178594"/>
                  </a:lnTo>
                  <a:lnTo>
                    <a:pt x="1774031" y="180975"/>
                  </a:lnTo>
                  <a:lnTo>
                    <a:pt x="1804987" y="188119"/>
                  </a:lnTo>
                  <a:lnTo>
                    <a:pt x="1840706" y="188119"/>
                  </a:lnTo>
                  <a:lnTo>
                    <a:pt x="1859756" y="195263"/>
                  </a:lnTo>
                  <a:lnTo>
                    <a:pt x="1883568" y="202407"/>
                  </a:lnTo>
                  <a:lnTo>
                    <a:pt x="1933575" y="197644"/>
                  </a:lnTo>
                  <a:lnTo>
                    <a:pt x="1933575" y="204788"/>
                  </a:lnTo>
                  <a:lnTo>
                    <a:pt x="1995487" y="211932"/>
                  </a:lnTo>
                  <a:lnTo>
                    <a:pt x="2016918" y="216694"/>
                  </a:lnTo>
                  <a:lnTo>
                    <a:pt x="2083593" y="221457"/>
                  </a:lnTo>
                  <a:lnTo>
                    <a:pt x="2102643" y="216694"/>
                  </a:lnTo>
                  <a:lnTo>
                    <a:pt x="2121693" y="226219"/>
                  </a:lnTo>
                  <a:lnTo>
                    <a:pt x="2205037" y="230982"/>
                  </a:lnTo>
                  <a:lnTo>
                    <a:pt x="2207418" y="238125"/>
                  </a:lnTo>
                  <a:lnTo>
                    <a:pt x="2350293" y="238125"/>
                  </a:lnTo>
                  <a:lnTo>
                    <a:pt x="2359818" y="245269"/>
                  </a:lnTo>
                  <a:lnTo>
                    <a:pt x="2412206" y="242888"/>
                  </a:lnTo>
                  <a:lnTo>
                    <a:pt x="2412206" y="252413"/>
                  </a:lnTo>
                  <a:lnTo>
                    <a:pt x="2469356" y="252413"/>
                  </a:lnTo>
                  <a:lnTo>
                    <a:pt x="2471737" y="257175"/>
                  </a:lnTo>
                  <a:lnTo>
                    <a:pt x="2521743" y="257175"/>
                  </a:lnTo>
                  <a:lnTo>
                    <a:pt x="2526506" y="264319"/>
                  </a:lnTo>
                  <a:lnTo>
                    <a:pt x="2569368" y="261938"/>
                  </a:lnTo>
                  <a:lnTo>
                    <a:pt x="2578893" y="269082"/>
                  </a:lnTo>
                  <a:lnTo>
                    <a:pt x="2631281" y="271463"/>
                  </a:lnTo>
                  <a:lnTo>
                    <a:pt x="2643187" y="276225"/>
                  </a:lnTo>
                  <a:lnTo>
                    <a:pt x="2674143" y="276225"/>
                  </a:lnTo>
                  <a:lnTo>
                    <a:pt x="2693193" y="280988"/>
                  </a:lnTo>
                  <a:lnTo>
                    <a:pt x="2805112" y="285750"/>
                  </a:lnTo>
                  <a:lnTo>
                    <a:pt x="2871787" y="295275"/>
                  </a:lnTo>
                  <a:lnTo>
                    <a:pt x="2945606" y="300038"/>
                  </a:lnTo>
                  <a:lnTo>
                    <a:pt x="2990850" y="307182"/>
                  </a:lnTo>
                  <a:lnTo>
                    <a:pt x="3038475" y="311944"/>
                  </a:lnTo>
                </a:path>
              </a:pathLst>
            </a:custGeom>
            <a:noFill/>
            <a:ln w="28575">
              <a:solidFill>
                <a:schemeClr val="accent1"/>
              </a:solidFill>
              <a:miter lim="800000"/>
              <a:headEnd/>
              <a:tailEnd/>
            </a:ln>
          </p:spPr>
          <p:txBody>
            <a:bodyPr rtlCol="0" anchor="ctr"/>
            <a:lstStyle/>
            <a:p>
              <a:pPr algn="ctr"/>
              <a:endParaRPr lang="en-US" dirty="0">
                <a:latin typeface="+mj-lt"/>
              </a:endParaRPr>
            </a:p>
          </p:txBody>
        </p:sp>
      </p:grpSp>
      <p:grpSp>
        <p:nvGrpSpPr>
          <p:cNvPr id="550" name="Group 549">
            <a:extLst>
              <a:ext uri="{FF2B5EF4-FFF2-40B4-BE49-F238E27FC236}">
                <a16:creationId xmlns:a16="http://schemas.microsoft.com/office/drawing/2014/main" id="{C914EC48-FDF9-CC52-4A59-BE676D7072B9}"/>
              </a:ext>
            </a:extLst>
          </p:cNvPr>
          <p:cNvGrpSpPr/>
          <p:nvPr/>
        </p:nvGrpSpPr>
        <p:grpSpPr>
          <a:xfrm>
            <a:off x="2873048" y="1572702"/>
            <a:ext cx="6689766" cy="870841"/>
            <a:chOff x="2873048" y="1572702"/>
            <a:chExt cx="6689766" cy="870841"/>
          </a:xfrm>
        </p:grpSpPr>
        <p:cxnSp>
          <p:nvCxnSpPr>
            <p:cNvPr id="329" name="Straight Connector 328">
              <a:extLst>
                <a:ext uri="{FF2B5EF4-FFF2-40B4-BE49-F238E27FC236}">
                  <a16:creationId xmlns:a16="http://schemas.microsoft.com/office/drawing/2014/main" id="{1AC510DE-EF89-E3C1-969F-E6874DDB078C}"/>
                </a:ext>
              </a:extLst>
            </p:cNvPr>
            <p:cNvCxnSpPr/>
            <p:nvPr/>
          </p:nvCxnSpPr>
          <p:spPr bwMode="auto">
            <a:xfrm>
              <a:off x="6327570" y="2074323"/>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A4D2D137-EBEB-CFB4-84E8-CA67004B465F}"/>
                </a:ext>
              </a:extLst>
            </p:cNvPr>
            <p:cNvCxnSpPr/>
            <p:nvPr/>
          </p:nvCxnSpPr>
          <p:spPr bwMode="auto">
            <a:xfrm>
              <a:off x="6184695" y="2045623"/>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6A3D75F2-519F-7D9C-3CAB-B361D56766F4}"/>
                </a:ext>
              </a:extLst>
            </p:cNvPr>
            <p:cNvCxnSpPr/>
            <p:nvPr/>
          </p:nvCxnSpPr>
          <p:spPr bwMode="auto">
            <a:xfrm>
              <a:off x="6075158" y="204332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8505B6EF-DDF8-BAF1-CEF4-BC3EE206B559}"/>
                </a:ext>
              </a:extLst>
            </p:cNvPr>
            <p:cNvCxnSpPr/>
            <p:nvPr/>
          </p:nvCxnSpPr>
          <p:spPr bwMode="auto">
            <a:xfrm>
              <a:off x="6046570" y="2031715"/>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2DF9C3F6-F588-6857-E6BB-B626A5B22D93}"/>
                </a:ext>
              </a:extLst>
            </p:cNvPr>
            <p:cNvCxnSpPr/>
            <p:nvPr/>
          </p:nvCxnSpPr>
          <p:spPr bwMode="auto">
            <a:xfrm>
              <a:off x="5935240" y="2018191"/>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A7604452-1FCA-EBE3-C785-01AD4DB94106}"/>
                </a:ext>
              </a:extLst>
            </p:cNvPr>
            <p:cNvCxnSpPr/>
            <p:nvPr/>
          </p:nvCxnSpPr>
          <p:spPr bwMode="auto">
            <a:xfrm>
              <a:off x="5920953" y="2016529"/>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7CAB5738-6089-BB6F-B931-FCEEA09F6FA2}"/>
                </a:ext>
              </a:extLst>
            </p:cNvPr>
            <p:cNvCxnSpPr/>
            <p:nvPr/>
          </p:nvCxnSpPr>
          <p:spPr bwMode="auto">
            <a:xfrm>
              <a:off x="5888203" y="2004921"/>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FD05EB0F-43B1-1B0F-16A9-FA4A3D9870CE}"/>
                </a:ext>
              </a:extLst>
            </p:cNvPr>
            <p:cNvCxnSpPr/>
            <p:nvPr/>
          </p:nvCxnSpPr>
          <p:spPr bwMode="auto">
            <a:xfrm>
              <a:off x="5848939" y="2005430"/>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0652554C-DDC4-3581-84FD-AD82EE699A53}"/>
                </a:ext>
              </a:extLst>
            </p:cNvPr>
            <p:cNvCxnSpPr/>
            <p:nvPr/>
          </p:nvCxnSpPr>
          <p:spPr bwMode="auto">
            <a:xfrm>
              <a:off x="5790729" y="1996550"/>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AA2CC6CA-22FD-1BCA-3CF1-9335A7209F5C}"/>
                </a:ext>
              </a:extLst>
            </p:cNvPr>
            <p:cNvCxnSpPr/>
            <p:nvPr/>
          </p:nvCxnSpPr>
          <p:spPr bwMode="auto">
            <a:xfrm>
              <a:off x="5756861" y="1996550"/>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20398052-DB01-C3E2-685B-4B3B4F76E680}"/>
                </a:ext>
              </a:extLst>
            </p:cNvPr>
            <p:cNvCxnSpPr/>
            <p:nvPr/>
          </p:nvCxnSpPr>
          <p:spPr bwMode="auto">
            <a:xfrm>
              <a:off x="5742043" y="1989706"/>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679968DD-F760-5B12-1720-A550B9532EDF}"/>
                </a:ext>
              </a:extLst>
            </p:cNvPr>
            <p:cNvCxnSpPr/>
            <p:nvPr/>
          </p:nvCxnSpPr>
          <p:spPr bwMode="auto">
            <a:xfrm>
              <a:off x="5717381" y="1986814"/>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96F64CB6-D730-3FF2-14A0-F11F6ACD1970}"/>
                </a:ext>
              </a:extLst>
            </p:cNvPr>
            <p:cNvCxnSpPr/>
            <p:nvPr/>
          </p:nvCxnSpPr>
          <p:spPr bwMode="auto">
            <a:xfrm>
              <a:off x="5687329" y="1975716"/>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90E21929-5214-A3AB-9F67-26E308854FDB}"/>
                </a:ext>
              </a:extLst>
            </p:cNvPr>
            <p:cNvCxnSpPr/>
            <p:nvPr/>
          </p:nvCxnSpPr>
          <p:spPr bwMode="auto">
            <a:xfrm>
              <a:off x="5489491" y="195483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39BF6E39-46B8-F823-61BE-467749244C2C}"/>
                </a:ext>
              </a:extLst>
            </p:cNvPr>
            <p:cNvCxnSpPr/>
            <p:nvPr/>
          </p:nvCxnSpPr>
          <p:spPr bwMode="auto">
            <a:xfrm>
              <a:off x="5402686" y="1944805"/>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4A579750-CC4D-7FE0-76A7-7E28E427EADC}"/>
                </a:ext>
              </a:extLst>
            </p:cNvPr>
            <p:cNvCxnSpPr/>
            <p:nvPr/>
          </p:nvCxnSpPr>
          <p:spPr bwMode="auto">
            <a:xfrm>
              <a:off x="5267292" y="1918866"/>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805DE2C7-8CEB-D376-49D0-5D7947D2CF24}"/>
                </a:ext>
              </a:extLst>
            </p:cNvPr>
            <p:cNvCxnSpPr/>
            <p:nvPr/>
          </p:nvCxnSpPr>
          <p:spPr bwMode="auto">
            <a:xfrm>
              <a:off x="5216240" y="1912316"/>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8ACB0726-FF55-A6A6-265E-1E6B19DDDACA}"/>
                </a:ext>
              </a:extLst>
            </p:cNvPr>
            <p:cNvCxnSpPr/>
            <p:nvPr/>
          </p:nvCxnSpPr>
          <p:spPr bwMode="auto">
            <a:xfrm>
              <a:off x="5192427" y="1912316"/>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78DC66C9-27D2-D4A2-6080-76088F287213}"/>
                </a:ext>
              </a:extLst>
            </p:cNvPr>
            <p:cNvCxnSpPr/>
            <p:nvPr/>
          </p:nvCxnSpPr>
          <p:spPr bwMode="auto">
            <a:xfrm>
              <a:off x="5174680" y="1904365"/>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E4F1712E-860D-E294-189D-3A7C6B51D610}"/>
                </a:ext>
              </a:extLst>
            </p:cNvPr>
            <p:cNvCxnSpPr/>
            <p:nvPr/>
          </p:nvCxnSpPr>
          <p:spPr bwMode="auto">
            <a:xfrm>
              <a:off x="5122828" y="1882851"/>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A6755B10-B2E4-EC65-D12C-1BB85EA4FB16}"/>
                </a:ext>
              </a:extLst>
            </p:cNvPr>
            <p:cNvCxnSpPr/>
            <p:nvPr/>
          </p:nvCxnSpPr>
          <p:spPr bwMode="auto">
            <a:xfrm>
              <a:off x="5104513" y="1875879"/>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C4B0F749-8512-6ABF-F1B1-22E840E2E800}"/>
                </a:ext>
              </a:extLst>
            </p:cNvPr>
            <p:cNvCxnSpPr/>
            <p:nvPr/>
          </p:nvCxnSpPr>
          <p:spPr bwMode="auto">
            <a:xfrm>
              <a:off x="5081049" y="1871877"/>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2FFDEAEB-EC7E-A696-682E-4FBD19F1E2C3}"/>
                </a:ext>
              </a:extLst>
            </p:cNvPr>
            <p:cNvCxnSpPr/>
            <p:nvPr/>
          </p:nvCxnSpPr>
          <p:spPr bwMode="auto">
            <a:xfrm>
              <a:off x="5047711" y="1862439"/>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10AD2414-79ED-5C30-983D-6C0C0A3A652A}"/>
                </a:ext>
              </a:extLst>
            </p:cNvPr>
            <p:cNvCxnSpPr/>
            <p:nvPr/>
          </p:nvCxnSpPr>
          <p:spPr bwMode="auto">
            <a:xfrm>
              <a:off x="5024633" y="1862439"/>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6290BDB1-B34F-2629-FEB1-D8CE459E6DF1}"/>
                </a:ext>
              </a:extLst>
            </p:cNvPr>
            <p:cNvCxnSpPr/>
            <p:nvPr/>
          </p:nvCxnSpPr>
          <p:spPr bwMode="auto">
            <a:xfrm>
              <a:off x="4987642" y="1862439"/>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4DAD7224-2092-C5FF-D971-25F6028F3466}"/>
                </a:ext>
              </a:extLst>
            </p:cNvPr>
            <p:cNvCxnSpPr/>
            <p:nvPr/>
          </p:nvCxnSpPr>
          <p:spPr bwMode="auto">
            <a:xfrm>
              <a:off x="4932678" y="185031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C88875A9-E7D3-3452-D330-6B90C1668F10}"/>
                </a:ext>
              </a:extLst>
            </p:cNvPr>
            <p:cNvCxnSpPr/>
            <p:nvPr/>
          </p:nvCxnSpPr>
          <p:spPr bwMode="auto">
            <a:xfrm>
              <a:off x="4852603" y="1836201"/>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1DB739E7-7240-BF66-0118-F42C6931AE63}"/>
                </a:ext>
              </a:extLst>
            </p:cNvPr>
            <p:cNvCxnSpPr/>
            <p:nvPr/>
          </p:nvCxnSpPr>
          <p:spPr bwMode="auto">
            <a:xfrm>
              <a:off x="4807359" y="1831870"/>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769EEAEE-87DF-3FB7-C9A8-50CBA6BCF4FE}"/>
                </a:ext>
              </a:extLst>
            </p:cNvPr>
            <p:cNvCxnSpPr/>
            <p:nvPr/>
          </p:nvCxnSpPr>
          <p:spPr bwMode="auto">
            <a:xfrm>
              <a:off x="4756728" y="182255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5216EC30-8707-DE20-93C2-025F6A793F8F}"/>
                </a:ext>
              </a:extLst>
            </p:cNvPr>
            <p:cNvCxnSpPr/>
            <p:nvPr/>
          </p:nvCxnSpPr>
          <p:spPr bwMode="auto">
            <a:xfrm>
              <a:off x="4737528" y="1822771"/>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3384986E-6CCE-3055-A478-6BD06D68A597}"/>
                </a:ext>
              </a:extLst>
            </p:cNvPr>
            <p:cNvCxnSpPr/>
            <p:nvPr/>
          </p:nvCxnSpPr>
          <p:spPr bwMode="auto">
            <a:xfrm>
              <a:off x="4670702" y="182182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45A5EF22-32D8-2B6A-5A45-E4DE167AFD0C}"/>
                </a:ext>
              </a:extLst>
            </p:cNvPr>
            <p:cNvCxnSpPr/>
            <p:nvPr/>
          </p:nvCxnSpPr>
          <p:spPr bwMode="auto">
            <a:xfrm>
              <a:off x="4646890" y="181243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C0F26E4A-361A-EDE1-FA3A-3D7EAC47287F}"/>
                </a:ext>
              </a:extLst>
            </p:cNvPr>
            <p:cNvCxnSpPr/>
            <p:nvPr/>
          </p:nvCxnSpPr>
          <p:spPr bwMode="auto">
            <a:xfrm>
              <a:off x="4571686" y="1793383"/>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9CAFCEAA-1143-361A-DA38-FE0CD6DA9657}"/>
                </a:ext>
              </a:extLst>
            </p:cNvPr>
            <p:cNvCxnSpPr/>
            <p:nvPr/>
          </p:nvCxnSpPr>
          <p:spPr bwMode="auto">
            <a:xfrm>
              <a:off x="4490897" y="178615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C1B51C9E-1BF1-12EF-77FF-954AEA77A342}"/>
                </a:ext>
              </a:extLst>
            </p:cNvPr>
            <p:cNvCxnSpPr/>
            <p:nvPr/>
          </p:nvCxnSpPr>
          <p:spPr bwMode="auto">
            <a:xfrm>
              <a:off x="4469780" y="178156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E144648E-061D-1BD8-132C-BA82911B6CC3}"/>
                </a:ext>
              </a:extLst>
            </p:cNvPr>
            <p:cNvCxnSpPr/>
            <p:nvPr/>
          </p:nvCxnSpPr>
          <p:spPr bwMode="auto">
            <a:xfrm>
              <a:off x="4439495" y="178156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0C6F1054-BD75-480D-6A5C-1A31418F789C}"/>
                </a:ext>
              </a:extLst>
            </p:cNvPr>
            <p:cNvCxnSpPr/>
            <p:nvPr/>
          </p:nvCxnSpPr>
          <p:spPr bwMode="auto">
            <a:xfrm>
              <a:off x="4399013" y="1774591"/>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D89754A0-8655-C343-B4DC-27E16B707118}"/>
                </a:ext>
              </a:extLst>
            </p:cNvPr>
            <p:cNvCxnSpPr/>
            <p:nvPr/>
          </p:nvCxnSpPr>
          <p:spPr bwMode="auto">
            <a:xfrm>
              <a:off x="4375462" y="1774591"/>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112EADE6-441C-444F-00AC-0FF947A3E647}"/>
                </a:ext>
              </a:extLst>
            </p:cNvPr>
            <p:cNvCxnSpPr/>
            <p:nvPr/>
          </p:nvCxnSpPr>
          <p:spPr bwMode="auto">
            <a:xfrm>
              <a:off x="4364228" y="1774590"/>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E44F626A-E2DA-CCE7-10A5-8C663F8DD925}"/>
                </a:ext>
              </a:extLst>
            </p:cNvPr>
            <p:cNvCxnSpPr/>
            <p:nvPr/>
          </p:nvCxnSpPr>
          <p:spPr bwMode="auto">
            <a:xfrm>
              <a:off x="4337465" y="1774590"/>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7AE48922-C480-7F87-1FE5-14448023A9B2}"/>
                </a:ext>
              </a:extLst>
            </p:cNvPr>
            <p:cNvCxnSpPr/>
            <p:nvPr/>
          </p:nvCxnSpPr>
          <p:spPr bwMode="auto">
            <a:xfrm>
              <a:off x="4276175" y="1757707"/>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FA13F1F0-794F-EABC-C829-4880FEE843C9}"/>
                </a:ext>
              </a:extLst>
            </p:cNvPr>
            <p:cNvCxnSpPr/>
            <p:nvPr/>
          </p:nvCxnSpPr>
          <p:spPr bwMode="auto">
            <a:xfrm>
              <a:off x="4233313" y="174610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CF3EB6D2-AEBD-6676-772A-6A8E9A60C48A}"/>
                </a:ext>
              </a:extLst>
            </p:cNvPr>
            <p:cNvCxnSpPr/>
            <p:nvPr/>
          </p:nvCxnSpPr>
          <p:spPr bwMode="auto">
            <a:xfrm>
              <a:off x="4179791" y="1745886"/>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8B587B80-1E80-C911-8F49-8060BD755DC8}"/>
                </a:ext>
              </a:extLst>
            </p:cNvPr>
            <p:cNvCxnSpPr/>
            <p:nvPr/>
          </p:nvCxnSpPr>
          <p:spPr bwMode="auto">
            <a:xfrm>
              <a:off x="4137671" y="173276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96CBC6CC-D3EB-5A16-C93A-FADEF1B017CA}"/>
                </a:ext>
              </a:extLst>
            </p:cNvPr>
            <p:cNvCxnSpPr/>
            <p:nvPr/>
          </p:nvCxnSpPr>
          <p:spPr bwMode="auto">
            <a:xfrm>
              <a:off x="4101953" y="173197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1FA2F7C0-16A9-268D-C131-3F696F9871A6}"/>
                </a:ext>
              </a:extLst>
            </p:cNvPr>
            <p:cNvCxnSpPr/>
            <p:nvPr/>
          </p:nvCxnSpPr>
          <p:spPr bwMode="auto">
            <a:xfrm>
              <a:off x="4075758" y="172203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CCF40BB4-B527-4092-5994-DCDB03400BEE}"/>
                </a:ext>
              </a:extLst>
            </p:cNvPr>
            <p:cNvCxnSpPr/>
            <p:nvPr/>
          </p:nvCxnSpPr>
          <p:spPr bwMode="auto">
            <a:xfrm>
              <a:off x="4048622" y="1718003"/>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157606EC-A7F9-DC30-D1F8-2CDF496AC2B8}"/>
                </a:ext>
              </a:extLst>
            </p:cNvPr>
            <p:cNvCxnSpPr/>
            <p:nvPr/>
          </p:nvCxnSpPr>
          <p:spPr bwMode="auto">
            <a:xfrm>
              <a:off x="4009628" y="1716355"/>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F4EBCC39-5BBF-0541-80D2-40FBA4BA1DCD}"/>
                </a:ext>
              </a:extLst>
            </p:cNvPr>
            <p:cNvCxnSpPr/>
            <p:nvPr/>
          </p:nvCxnSpPr>
          <p:spPr bwMode="auto">
            <a:xfrm>
              <a:off x="3978672" y="1705966"/>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AD93A199-8727-BBEC-C8A3-2C9279BBAFF9}"/>
                </a:ext>
              </a:extLst>
            </p:cNvPr>
            <p:cNvCxnSpPr/>
            <p:nvPr/>
          </p:nvCxnSpPr>
          <p:spPr bwMode="auto">
            <a:xfrm>
              <a:off x="4123384" y="1727730"/>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551AD0E0-99C7-84A3-A7FB-E6D090CB89CE}"/>
                </a:ext>
              </a:extLst>
            </p:cNvPr>
            <p:cNvCxnSpPr/>
            <p:nvPr/>
          </p:nvCxnSpPr>
          <p:spPr bwMode="auto">
            <a:xfrm>
              <a:off x="3939352" y="1689946"/>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4E0B4A4E-B818-8F4B-38A2-52CDB727EA81}"/>
                </a:ext>
              </a:extLst>
            </p:cNvPr>
            <p:cNvCxnSpPr/>
            <p:nvPr/>
          </p:nvCxnSpPr>
          <p:spPr bwMode="auto">
            <a:xfrm>
              <a:off x="3913158" y="1689946"/>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157B6899-D23B-901E-33BF-1A29CF09A315}"/>
                </a:ext>
              </a:extLst>
            </p:cNvPr>
            <p:cNvCxnSpPr/>
            <p:nvPr/>
          </p:nvCxnSpPr>
          <p:spPr bwMode="auto">
            <a:xfrm>
              <a:off x="3872877" y="1689946"/>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11C3ACD8-D584-6C43-ED41-5891A3E2B57C}"/>
                </a:ext>
              </a:extLst>
            </p:cNvPr>
            <p:cNvCxnSpPr/>
            <p:nvPr/>
          </p:nvCxnSpPr>
          <p:spPr bwMode="auto">
            <a:xfrm>
              <a:off x="3892691" y="1689946"/>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A4470D06-7FA1-C082-33F0-6B66B834FB8A}"/>
                </a:ext>
              </a:extLst>
            </p:cNvPr>
            <p:cNvCxnSpPr/>
            <p:nvPr/>
          </p:nvCxnSpPr>
          <p:spPr bwMode="auto">
            <a:xfrm>
              <a:off x="3823634" y="1670290"/>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A61BE717-0731-8921-30A6-21D1605E84D0}"/>
                </a:ext>
              </a:extLst>
            </p:cNvPr>
            <p:cNvCxnSpPr/>
            <p:nvPr/>
          </p:nvCxnSpPr>
          <p:spPr bwMode="auto">
            <a:xfrm>
              <a:off x="3774393" y="1666220"/>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26831658-D7FE-8EA6-5048-C6148A1B6D87}"/>
                </a:ext>
              </a:extLst>
            </p:cNvPr>
            <p:cNvCxnSpPr/>
            <p:nvPr/>
          </p:nvCxnSpPr>
          <p:spPr bwMode="auto">
            <a:xfrm>
              <a:off x="3605324" y="1644054"/>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356D4323-67AA-5E55-9B9F-3E8909C49A1D}"/>
                </a:ext>
              </a:extLst>
            </p:cNvPr>
            <p:cNvCxnSpPr/>
            <p:nvPr/>
          </p:nvCxnSpPr>
          <p:spPr bwMode="auto">
            <a:xfrm>
              <a:off x="3585761" y="1644054"/>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41255D81-381B-DF5C-58A1-93F0F396DDBA}"/>
                </a:ext>
              </a:extLst>
            </p:cNvPr>
            <p:cNvCxnSpPr/>
            <p:nvPr/>
          </p:nvCxnSpPr>
          <p:spPr bwMode="auto">
            <a:xfrm>
              <a:off x="3682336" y="1658213"/>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9D48542F-1C20-8AA0-EBEF-D569203955F9}"/>
                </a:ext>
              </a:extLst>
            </p:cNvPr>
            <p:cNvCxnSpPr/>
            <p:nvPr/>
          </p:nvCxnSpPr>
          <p:spPr bwMode="auto">
            <a:xfrm>
              <a:off x="3734724" y="1658213"/>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6FD285FB-2F11-FACD-FE8D-DE33FD2BEFA2}"/>
                </a:ext>
              </a:extLst>
            </p:cNvPr>
            <p:cNvCxnSpPr/>
            <p:nvPr/>
          </p:nvCxnSpPr>
          <p:spPr bwMode="auto">
            <a:xfrm>
              <a:off x="3430306" y="1629441"/>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B9F6F2EA-7401-8A0C-9DDE-307AA47975C7}"/>
                </a:ext>
              </a:extLst>
            </p:cNvPr>
            <p:cNvCxnSpPr/>
            <p:nvPr/>
          </p:nvCxnSpPr>
          <p:spPr bwMode="auto">
            <a:xfrm>
              <a:off x="3346963" y="1618595"/>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C4F3BBE8-AD39-37D0-99AE-ECFB83CE10BD}"/>
                </a:ext>
              </a:extLst>
            </p:cNvPr>
            <p:cNvCxnSpPr/>
            <p:nvPr/>
          </p:nvCxnSpPr>
          <p:spPr bwMode="auto">
            <a:xfrm>
              <a:off x="3321012" y="160837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2C94BEC7-66E0-2B1F-BCA5-7F5842AB6E10}"/>
                </a:ext>
              </a:extLst>
            </p:cNvPr>
            <p:cNvCxnSpPr/>
            <p:nvPr/>
          </p:nvCxnSpPr>
          <p:spPr bwMode="auto">
            <a:xfrm>
              <a:off x="3297200" y="160837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3D1BA616-5EED-D7EC-728E-174E1B946C83}"/>
                </a:ext>
              </a:extLst>
            </p:cNvPr>
            <p:cNvCxnSpPr/>
            <p:nvPr/>
          </p:nvCxnSpPr>
          <p:spPr bwMode="auto">
            <a:xfrm>
              <a:off x="3234889" y="1601107"/>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E940C172-7B2B-C427-02E8-8025D4804D9C}"/>
                </a:ext>
              </a:extLst>
            </p:cNvPr>
            <p:cNvCxnSpPr/>
            <p:nvPr/>
          </p:nvCxnSpPr>
          <p:spPr bwMode="auto">
            <a:xfrm>
              <a:off x="3179722" y="158776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27BEC4DF-0238-C9AC-B253-4E9A48DDB374}"/>
                </a:ext>
              </a:extLst>
            </p:cNvPr>
            <p:cNvCxnSpPr/>
            <p:nvPr/>
          </p:nvCxnSpPr>
          <p:spPr bwMode="auto">
            <a:xfrm>
              <a:off x="3207898" y="1591097"/>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01ED257C-3F4D-F331-E6A9-E615BCFEC6C4}"/>
                </a:ext>
              </a:extLst>
            </p:cNvPr>
            <p:cNvCxnSpPr/>
            <p:nvPr/>
          </p:nvCxnSpPr>
          <p:spPr bwMode="auto">
            <a:xfrm>
              <a:off x="3143947" y="1591033"/>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951EC793-A42C-3B9F-B466-C433D7C534A8}"/>
                </a:ext>
              </a:extLst>
            </p:cNvPr>
            <p:cNvCxnSpPr/>
            <p:nvPr/>
          </p:nvCxnSpPr>
          <p:spPr bwMode="auto">
            <a:xfrm>
              <a:off x="3126562" y="1591033"/>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A5790E9E-05D0-A3C3-C08B-11FDF3EAE2D5}"/>
                </a:ext>
              </a:extLst>
            </p:cNvPr>
            <p:cNvCxnSpPr/>
            <p:nvPr/>
          </p:nvCxnSpPr>
          <p:spPr bwMode="auto">
            <a:xfrm>
              <a:off x="3107131" y="159103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A86C659B-6376-5BE0-21CB-4ED1A320151B}"/>
                </a:ext>
              </a:extLst>
            </p:cNvPr>
            <p:cNvCxnSpPr/>
            <p:nvPr/>
          </p:nvCxnSpPr>
          <p:spPr bwMode="auto">
            <a:xfrm>
              <a:off x="3047199" y="158686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A7FC1A10-BCBF-0F85-C788-F65A6150415D}"/>
                </a:ext>
              </a:extLst>
            </p:cNvPr>
            <p:cNvCxnSpPr/>
            <p:nvPr/>
          </p:nvCxnSpPr>
          <p:spPr bwMode="auto">
            <a:xfrm>
              <a:off x="3082519" y="158686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55840E8A-B2B1-684D-573F-CB83DB43F280}"/>
                </a:ext>
              </a:extLst>
            </p:cNvPr>
            <p:cNvCxnSpPr/>
            <p:nvPr/>
          </p:nvCxnSpPr>
          <p:spPr bwMode="auto">
            <a:xfrm>
              <a:off x="3003938" y="157270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CA968DBB-27AE-0790-FA07-4D35018B7646}"/>
                </a:ext>
              </a:extLst>
            </p:cNvPr>
            <p:cNvCxnSpPr/>
            <p:nvPr/>
          </p:nvCxnSpPr>
          <p:spPr bwMode="auto">
            <a:xfrm>
              <a:off x="2873048" y="1572703"/>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214A526B-7302-75D6-E80C-A5CB6FB31482}"/>
                </a:ext>
              </a:extLst>
            </p:cNvPr>
            <p:cNvCxnSpPr/>
            <p:nvPr/>
          </p:nvCxnSpPr>
          <p:spPr bwMode="auto">
            <a:xfrm>
              <a:off x="2906386" y="1572703"/>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FBBEE76F-71B5-64F0-E32F-24EA1B0CBFA2}"/>
                </a:ext>
              </a:extLst>
            </p:cNvPr>
            <p:cNvCxnSpPr/>
            <p:nvPr/>
          </p:nvCxnSpPr>
          <p:spPr bwMode="auto">
            <a:xfrm>
              <a:off x="2925436" y="1572703"/>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E129B0B0-2EBD-C709-0D3E-63192741FECA}"/>
                </a:ext>
              </a:extLst>
            </p:cNvPr>
            <p:cNvCxnSpPr/>
            <p:nvPr/>
          </p:nvCxnSpPr>
          <p:spPr bwMode="auto">
            <a:xfrm>
              <a:off x="2951184" y="1572703"/>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476F8F79-33E2-1A9E-131F-5482FBB90C15}"/>
                </a:ext>
              </a:extLst>
            </p:cNvPr>
            <p:cNvCxnSpPr/>
            <p:nvPr/>
          </p:nvCxnSpPr>
          <p:spPr bwMode="auto">
            <a:xfrm>
              <a:off x="2964257" y="1572703"/>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85C041B0-9008-B039-9961-2F21A9E4B2BE}"/>
                </a:ext>
              </a:extLst>
            </p:cNvPr>
            <p:cNvCxnSpPr/>
            <p:nvPr/>
          </p:nvCxnSpPr>
          <p:spPr bwMode="auto">
            <a:xfrm>
              <a:off x="6357255" y="2087879"/>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6717553D-4F72-B1B2-30F7-8DCB206F6AB6}"/>
                </a:ext>
              </a:extLst>
            </p:cNvPr>
            <p:cNvCxnSpPr/>
            <p:nvPr/>
          </p:nvCxnSpPr>
          <p:spPr bwMode="auto">
            <a:xfrm>
              <a:off x="6375622" y="2096986"/>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60069665-97E3-AEAE-F9F0-F345972B1F1E}"/>
                </a:ext>
              </a:extLst>
            </p:cNvPr>
            <p:cNvCxnSpPr/>
            <p:nvPr/>
          </p:nvCxnSpPr>
          <p:spPr bwMode="auto">
            <a:xfrm>
              <a:off x="6403515" y="209170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6A6AC363-C06C-07B2-670C-4F4CEC0925BE}"/>
                </a:ext>
              </a:extLst>
            </p:cNvPr>
            <p:cNvCxnSpPr/>
            <p:nvPr/>
          </p:nvCxnSpPr>
          <p:spPr bwMode="auto">
            <a:xfrm>
              <a:off x="6477333" y="2096986"/>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FBBA71A2-D992-E695-AD49-B6437097120E}"/>
                </a:ext>
              </a:extLst>
            </p:cNvPr>
            <p:cNvCxnSpPr/>
            <p:nvPr/>
          </p:nvCxnSpPr>
          <p:spPr bwMode="auto">
            <a:xfrm>
              <a:off x="6543440" y="2103576"/>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AC4B57B3-EB75-64B9-38E5-AD9ED37134D4}"/>
                </a:ext>
              </a:extLst>
            </p:cNvPr>
            <p:cNvCxnSpPr/>
            <p:nvPr/>
          </p:nvCxnSpPr>
          <p:spPr bwMode="auto">
            <a:xfrm>
              <a:off x="6600051" y="2106847"/>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B8D17452-5DBB-8CB6-E3A5-A6E8E4BEBB5E}"/>
                </a:ext>
              </a:extLst>
            </p:cNvPr>
            <p:cNvCxnSpPr/>
            <p:nvPr/>
          </p:nvCxnSpPr>
          <p:spPr bwMode="auto">
            <a:xfrm>
              <a:off x="6658383" y="2111777"/>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B7CAC90C-59C3-5DFF-BE43-44B9EEFB312F}"/>
                </a:ext>
              </a:extLst>
            </p:cNvPr>
            <p:cNvCxnSpPr/>
            <p:nvPr/>
          </p:nvCxnSpPr>
          <p:spPr bwMode="auto">
            <a:xfrm>
              <a:off x="6679814" y="2111945"/>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8E827E46-003A-6F1F-B3A3-0E9F1F646065}"/>
                </a:ext>
              </a:extLst>
            </p:cNvPr>
            <p:cNvCxnSpPr/>
            <p:nvPr/>
          </p:nvCxnSpPr>
          <p:spPr bwMode="auto">
            <a:xfrm>
              <a:off x="6741726" y="2123554"/>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4CF6DBAA-4954-1145-1A2A-6F4A52795F14}"/>
                </a:ext>
              </a:extLst>
            </p:cNvPr>
            <p:cNvCxnSpPr/>
            <p:nvPr/>
          </p:nvCxnSpPr>
          <p:spPr bwMode="auto">
            <a:xfrm>
              <a:off x="6767805" y="2130134"/>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41F78D1D-1AE4-50A6-C97B-73C48FD946D6}"/>
                </a:ext>
              </a:extLst>
            </p:cNvPr>
            <p:cNvCxnSpPr/>
            <p:nvPr/>
          </p:nvCxnSpPr>
          <p:spPr bwMode="auto">
            <a:xfrm>
              <a:off x="6791210" y="2123554"/>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3BC282AE-65A4-A19E-CA23-981B27B403CE}"/>
                </a:ext>
              </a:extLst>
            </p:cNvPr>
            <p:cNvCxnSpPr/>
            <p:nvPr/>
          </p:nvCxnSpPr>
          <p:spPr bwMode="auto">
            <a:xfrm>
              <a:off x="6868252" y="2139251"/>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384A7B7C-AFEA-0D8A-93D4-B8828F5521DE}"/>
                </a:ext>
              </a:extLst>
            </p:cNvPr>
            <p:cNvCxnSpPr/>
            <p:nvPr/>
          </p:nvCxnSpPr>
          <p:spPr bwMode="auto">
            <a:xfrm>
              <a:off x="6900051" y="2139251"/>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8F277EE8-12A7-71AC-78F8-B05344CFF72D}"/>
                </a:ext>
              </a:extLst>
            </p:cNvPr>
            <p:cNvCxnSpPr/>
            <p:nvPr/>
          </p:nvCxnSpPr>
          <p:spPr bwMode="auto">
            <a:xfrm>
              <a:off x="6939805" y="214321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817A5A7A-98D9-50F0-1F38-AF342E86FB4F}"/>
                </a:ext>
              </a:extLst>
            </p:cNvPr>
            <p:cNvCxnSpPr/>
            <p:nvPr/>
          </p:nvCxnSpPr>
          <p:spPr bwMode="auto">
            <a:xfrm>
              <a:off x="6919943" y="2139250"/>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1ABC55F7-FD39-38B0-4233-E0BBC0014273}"/>
                </a:ext>
              </a:extLst>
            </p:cNvPr>
            <p:cNvCxnSpPr/>
            <p:nvPr/>
          </p:nvCxnSpPr>
          <p:spPr bwMode="auto">
            <a:xfrm>
              <a:off x="6962653" y="214321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E822ECAA-06A0-A983-31A6-E5C2563F2D49}"/>
                </a:ext>
              </a:extLst>
            </p:cNvPr>
            <p:cNvCxnSpPr/>
            <p:nvPr/>
          </p:nvCxnSpPr>
          <p:spPr bwMode="auto">
            <a:xfrm>
              <a:off x="7004609" y="2154853"/>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1F93334D-46CD-0479-39BC-6785CF3BFF6F}"/>
                </a:ext>
              </a:extLst>
            </p:cNvPr>
            <p:cNvCxnSpPr/>
            <p:nvPr/>
          </p:nvCxnSpPr>
          <p:spPr bwMode="auto">
            <a:xfrm>
              <a:off x="7030925" y="2154809"/>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6D917B52-AEE0-218C-9868-B1AFF861C8FD}"/>
                </a:ext>
              </a:extLst>
            </p:cNvPr>
            <p:cNvCxnSpPr/>
            <p:nvPr/>
          </p:nvCxnSpPr>
          <p:spPr bwMode="auto">
            <a:xfrm>
              <a:off x="7065738" y="216195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2E85A515-10C1-374B-8D98-BE8A51A634E7}"/>
                </a:ext>
              </a:extLst>
            </p:cNvPr>
            <p:cNvCxnSpPr/>
            <p:nvPr/>
          </p:nvCxnSpPr>
          <p:spPr bwMode="auto">
            <a:xfrm>
              <a:off x="7081500" y="216195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BA1C42B9-EE05-67A8-5B06-643E2FC73F43}"/>
                </a:ext>
              </a:extLst>
            </p:cNvPr>
            <p:cNvCxnSpPr/>
            <p:nvPr/>
          </p:nvCxnSpPr>
          <p:spPr bwMode="auto">
            <a:xfrm>
              <a:off x="7108593" y="216195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794D03B4-175A-01A1-05BD-8C1885CA2718}"/>
                </a:ext>
              </a:extLst>
            </p:cNvPr>
            <p:cNvCxnSpPr/>
            <p:nvPr/>
          </p:nvCxnSpPr>
          <p:spPr bwMode="auto">
            <a:xfrm>
              <a:off x="7123899" y="216195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26D06EA0-14C6-1CD9-27F4-081929E1F8CA}"/>
                </a:ext>
              </a:extLst>
            </p:cNvPr>
            <p:cNvCxnSpPr/>
            <p:nvPr/>
          </p:nvCxnSpPr>
          <p:spPr bwMode="auto">
            <a:xfrm>
              <a:off x="7146935" y="216195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D8CA3E51-639E-DC96-8D90-8480D7B3FBC0}"/>
                </a:ext>
              </a:extLst>
            </p:cNvPr>
            <p:cNvCxnSpPr/>
            <p:nvPr/>
          </p:nvCxnSpPr>
          <p:spPr bwMode="auto">
            <a:xfrm>
              <a:off x="7202508" y="2178887"/>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D070F061-8307-459E-A59B-A741612EF6C7}"/>
                </a:ext>
              </a:extLst>
            </p:cNvPr>
            <p:cNvCxnSpPr/>
            <p:nvPr/>
          </p:nvCxnSpPr>
          <p:spPr bwMode="auto">
            <a:xfrm>
              <a:off x="7220754" y="2178887"/>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01C988CD-30F2-A9C1-1DDC-5DB652B424C4}"/>
                </a:ext>
              </a:extLst>
            </p:cNvPr>
            <p:cNvCxnSpPr/>
            <p:nvPr/>
          </p:nvCxnSpPr>
          <p:spPr bwMode="auto">
            <a:xfrm>
              <a:off x="7242989" y="2178886"/>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7AA83D7A-AF17-DB8E-2815-9AEED553D86C}"/>
                </a:ext>
              </a:extLst>
            </p:cNvPr>
            <p:cNvCxnSpPr/>
            <p:nvPr/>
          </p:nvCxnSpPr>
          <p:spPr bwMode="auto">
            <a:xfrm>
              <a:off x="7273721" y="2178886"/>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E8BB5462-5C7F-6E03-C6A7-C1DAEEAC2165}"/>
                </a:ext>
              </a:extLst>
            </p:cNvPr>
            <p:cNvCxnSpPr/>
            <p:nvPr/>
          </p:nvCxnSpPr>
          <p:spPr bwMode="auto">
            <a:xfrm>
              <a:off x="7257857" y="2174925"/>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408CB84C-016C-3250-0CE8-E22991089235}"/>
                </a:ext>
              </a:extLst>
            </p:cNvPr>
            <p:cNvCxnSpPr/>
            <p:nvPr/>
          </p:nvCxnSpPr>
          <p:spPr bwMode="auto">
            <a:xfrm>
              <a:off x="7294156" y="2182067"/>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E24510D2-9F6F-F3A4-21A1-86C305531B5C}"/>
                </a:ext>
              </a:extLst>
            </p:cNvPr>
            <p:cNvCxnSpPr/>
            <p:nvPr/>
          </p:nvCxnSpPr>
          <p:spPr bwMode="auto">
            <a:xfrm>
              <a:off x="7318161" y="2190225"/>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00C4A867-DFE5-ED42-E194-BC2B02048E11}"/>
                </a:ext>
              </a:extLst>
            </p:cNvPr>
            <p:cNvCxnSpPr/>
            <p:nvPr/>
          </p:nvCxnSpPr>
          <p:spPr bwMode="auto">
            <a:xfrm>
              <a:off x="7340171" y="2190225"/>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6395DF1E-96F8-2E7A-01E7-A075B2193832}"/>
                </a:ext>
              </a:extLst>
            </p:cNvPr>
            <p:cNvCxnSpPr/>
            <p:nvPr/>
          </p:nvCxnSpPr>
          <p:spPr bwMode="auto">
            <a:xfrm>
              <a:off x="7358592" y="2190225"/>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637128AC-FF63-0761-B47D-B0383304CA34}"/>
                </a:ext>
              </a:extLst>
            </p:cNvPr>
            <p:cNvCxnSpPr/>
            <p:nvPr/>
          </p:nvCxnSpPr>
          <p:spPr bwMode="auto">
            <a:xfrm>
              <a:off x="7376240" y="2197059"/>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DD7B1EB5-3BC3-2748-8577-69BBC72CCBF0}"/>
                </a:ext>
              </a:extLst>
            </p:cNvPr>
            <p:cNvCxnSpPr/>
            <p:nvPr/>
          </p:nvCxnSpPr>
          <p:spPr bwMode="auto">
            <a:xfrm>
              <a:off x="7389654" y="2199131"/>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C869F5C5-0B71-81C8-6EBD-63FDE89C114B}"/>
                </a:ext>
              </a:extLst>
            </p:cNvPr>
            <p:cNvCxnSpPr/>
            <p:nvPr/>
          </p:nvCxnSpPr>
          <p:spPr bwMode="auto">
            <a:xfrm>
              <a:off x="7405220" y="2204920"/>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B838D4BD-BDFA-AEC9-1016-70350F5CD88C}"/>
                </a:ext>
              </a:extLst>
            </p:cNvPr>
            <p:cNvCxnSpPr/>
            <p:nvPr/>
          </p:nvCxnSpPr>
          <p:spPr bwMode="auto">
            <a:xfrm>
              <a:off x="7423941" y="220744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672BF068-8B9A-99C4-6B16-EBED6B281ECA}"/>
                </a:ext>
              </a:extLst>
            </p:cNvPr>
            <p:cNvCxnSpPr/>
            <p:nvPr/>
          </p:nvCxnSpPr>
          <p:spPr bwMode="auto">
            <a:xfrm>
              <a:off x="7438695" y="220744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993AE56E-0B58-1C01-093C-EADA200A4E3F}"/>
                </a:ext>
              </a:extLst>
            </p:cNvPr>
            <p:cNvCxnSpPr/>
            <p:nvPr/>
          </p:nvCxnSpPr>
          <p:spPr bwMode="auto">
            <a:xfrm>
              <a:off x="7455034" y="220744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888234D8-F96A-BF74-ADF2-F12A430F047C}"/>
                </a:ext>
              </a:extLst>
            </p:cNvPr>
            <p:cNvCxnSpPr/>
            <p:nvPr/>
          </p:nvCxnSpPr>
          <p:spPr bwMode="auto">
            <a:xfrm>
              <a:off x="7473754" y="220744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095772EE-1813-1337-38A1-2509870912E5}"/>
                </a:ext>
              </a:extLst>
            </p:cNvPr>
            <p:cNvCxnSpPr/>
            <p:nvPr/>
          </p:nvCxnSpPr>
          <p:spPr bwMode="auto">
            <a:xfrm>
              <a:off x="7494856" y="220744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953A5B7E-D222-D962-7DEE-F9EABF4ED434}"/>
                </a:ext>
              </a:extLst>
            </p:cNvPr>
            <p:cNvCxnSpPr/>
            <p:nvPr/>
          </p:nvCxnSpPr>
          <p:spPr bwMode="auto">
            <a:xfrm>
              <a:off x="7515957" y="220744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FECDD2A9-6A84-9A49-2ED4-ACF777950062}"/>
                </a:ext>
              </a:extLst>
            </p:cNvPr>
            <p:cNvCxnSpPr/>
            <p:nvPr/>
          </p:nvCxnSpPr>
          <p:spPr bwMode="auto">
            <a:xfrm>
              <a:off x="7533642" y="2212210"/>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94E2DC54-672B-1F6E-EBB4-35BAEF6C54F4}"/>
                </a:ext>
              </a:extLst>
            </p:cNvPr>
            <p:cNvCxnSpPr/>
            <p:nvPr/>
          </p:nvCxnSpPr>
          <p:spPr bwMode="auto">
            <a:xfrm>
              <a:off x="7554721" y="2214561"/>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60666035-01A6-EBA0-A6D7-07EDFB687030}"/>
                </a:ext>
              </a:extLst>
            </p:cNvPr>
            <p:cNvCxnSpPr/>
            <p:nvPr/>
          </p:nvCxnSpPr>
          <p:spPr bwMode="auto">
            <a:xfrm>
              <a:off x="7575801" y="221697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1C583016-563C-38EC-99D1-158EF6403BD8}"/>
                </a:ext>
              </a:extLst>
            </p:cNvPr>
            <p:cNvCxnSpPr/>
            <p:nvPr/>
          </p:nvCxnSpPr>
          <p:spPr bwMode="auto">
            <a:xfrm>
              <a:off x="7593455" y="221843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2487D790-9F94-50C4-DA3D-F99270C5ED0E}"/>
                </a:ext>
              </a:extLst>
            </p:cNvPr>
            <p:cNvCxnSpPr/>
            <p:nvPr/>
          </p:nvCxnSpPr>
          <p:spPr bwMode="auto">
            <a:xfrm>
              <a:off x="7612154" y="221843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07B52415-372F-610A-92BF-31DC0E2BB9A9}"/>
                </a:ext>
              </a:extLst>
            </p:cNvPr>
            <p:cNvCxnSpPr/>
            <p:nvPr/>
          </p:nvCxnSpPr>
          <p:spPr bwMode="auto">
            <a:xfrm>
              <a:off x="7633233" y="221843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021AEE58-29D1-1AF1-1098-081BAED5DCB2}"/>
                </a:ext>
              </a:extLst>
            </p:cNvPr>
            <p:cNvCxnSpPr/>
            <p:nvPr/>
          </p:nvCxnSpPr>
          <p:spPr bwMode="auto">
            <a:xfrm>
              <a:off x="7651931" y="2222721"/>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C676AA98-5537-321C-BD58-EE47B4756E7F}"/>
                </a:ext>
              </a:extLst>
            </p:cNvPr>
            <p:cNvCxnSpPr/>
            <p:nvPr/>
          </p:nvCxnSpPr>
          <p:spPr bwMode="auto">
            <a:xfrm>
              <a:off x="7671186" y="2225900"/>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11D8750B-71E5-09AD-2A0E-4929B35A56A5}"/>
                </a:ext>
              </a:extLst>
            </p:cNvPr>
            <p:cNvCxnSpPr/>
            <p:nvPr/>
          </p:nvCxnSpPr>
          <p:spPr bwMode="auto">
            <a:xfrm>
              <a:off x="7683297" y="2227360"/>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08572622-7D3D-CEC3-4F72-E95CBD3C2A79}"/>
                </a:ext>
              </a:extLst>
            </p:cNvPr>
            <p:cNvCxnSpPr/>
            <p:nvPr/>
          </p:nvCxnSpPr>
          <p:spPr bwMode="auto">
            <a:xfrm>
              <a:off x="7705488" y="2232734"/>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2125A291-354B-8C7D-EA67-FF94089663DB}"/>
                </a:ext>
              </a:extLst>
            </p:cNvPr>
            <p:cNvCxnSpPr/>
            <p:nvPr/>
          </p:nvCxnSpPr>
          <p:spPr bwMode="auto">
            <a:xfrm>
              <a:off x="7725564" y="2240595"/>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A3EE2AD0-A613-EFBE-AF4B-D1B1BFA47F58}"/>
                </a:ext>
              </a:extLst>
            </p:cNvPr>
            <p:cNvCxnSpPr/>
            <p:nvPr/>
          </p:nvCxnSpPr>
          <p:spPr bwMode="auto">
            <a:xfrm>
              <a:off x="7740877" y="2240595"/>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ACCDF4C1-6D20-342B-6EF5-B63E0A8A49DA}"/>
                </a:ext>
              </a:extLst>
            </p:cNvPr>
            <p:cNvCxnSpPr/>
            <p:nvPr/>
          </p:nvCxnSpPr>
          <p:spPr bwMode="auto">
            <a:xfrm>
              <a:off x="7760954" y="2240595"/>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8683A853-2502-DF56-5A1C-B1F49D87F84F}"/>
                </a:ext>
              </a:extLst>
            </p:cNvPr>
            <p:cNvCxnSpPr/>
            <p:nvPr/>
          </p:nvCxnSpPr>
          <p:spPr bwMode="auto">
            <a:xfrm>
              <a:off x="7778650" y="224515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A483A589-54F7-B021-8286-7E43A54A2AF4}"/>
                </a:ext>
              </a:extLst>
            </p:cNvPr>
            <p:cNvCxnSpPr/>
            <p:nvPr/>
          </p:nvCxnSpPr>
          <p:spPr bwMode="auto">
            <a:xfrm>
              <a:off x="7804383" y="224732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66026D30-9E2D-AFF4-30DC-3E2D47417977}"/>
                </a:ext>
              </a:extLst>
            </p:cNvPr>
            <p:cNvCxnSpPr/>
            <p:nvPr/>
          </p:nvCxnSpPr>
          <p:spPr bwMode="auto">
            <a:xfrm>
              <a:off x="7821841" y="225235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3A6F8319-CB1A-6C24-6ED3-EAB1029DD99D}"/>
                </a:ext>
              </a:extLst>
            </p:cNvPr>
            <p:cNvCxnSpPr/>
            <p:nvPr/>
          </p:nvCxnSpPr>
          <p:spPr bwMode="auto">
            <a:xfrm>
              <a:off x="7840890" y="225235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D1A93F20-D77A-185A-5ECD-6F947B27A5D9}"/>
                </a:ext>
              </a:extLst>
            </p:cNvPr>
            <p:cNvCxnSpPr/>
            <p:nvPr/>
          </p:nvCxnSpPr>
          <p:spPr bwMode="auto">
            <a:xfrm>
              <a:off x="7859374" y="225235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ABD9C39E-2CCF-E912-03EF-461F91A5D8BA}"/>
                </a:ext>
              </a:extLst>
            </p:cNvPr>
            <p:cNvCxnSpPr/>
            <p:nvPr/>
          </p:nvCxnSpPr>
          <p:spPr bwMode="auto">
            <a:xfrm>
              <a:off x="7881424" y="2256499"/>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CAFF0DC7-8F12-5739-10B9-42C021A4EED8}"/>
                </a:ext>
              </a:extLst>
            </p:cNvPr>
            <p:cNvCxnSpPr/>
            <p:nvPr/>
          </p:nvCxnSpPr>
          <p:spPr bwMode="auto">
            <a:xfrm>
              <a:off x="7899956" y="2256499"/>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C73CFF52-CECA-8BB7-A4F3-395A3DEE5DF4}"/>
                </a:ext>
              </a:extLst>
            </p:cNvPr>
            <p:cNvCxnSpPr/>
            <p:nvPr/>
          </p:nvCxnSpPr>
          <p:spPr bwMode="auto">
            <a:xfrm>
              <a:off x="7922737" y="2256499"/>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DBE96F62-6A38-3A3C-295A-842B2FAE7627}"/>
                </a:ext>
              </a:extLst>
            </p:cNvPr>
            <p:cNvCxnSpPr/>
            <p:nvPr/>
          </p:nvCxnSpPr>
          <p:spPr bwMode="auto">
            <a:xfrm>
              <a:off x="7943136" y="2256499"/>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E2666586-49CA-EF55-9443-6917AA311735}"/>
                </a:ext>
              </a:extLst>
            </p:cNvPr>
            <p:cNvCxnSpPr/>
            <p:nvPr/>
          </p:nvCxnSpPr>
          <p:spPr bwMode="auto">
            <a:xfrm>
              <a:off x="7964249" y="2257901"/>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72549523-6E28-5F58-9964-5B9E2EE90EE5}"/>
                </a:ext>
              </a:extLst>
            </p:cNvPr>
            <p:cNvCxnSpPr/>
            <p:nvPr/>
          </p:nvCxnSpPr>
          <p:spPr bwMode="auto">
            <a:xfrm>
              <a:off x="7988113" y="2259627"/>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66430DB7-1AD9-8D71-76BA-5D3F16E661DD}"/>
                </a:ext>
              </a:extLst>
            </p:cNvPr>
            <p:cNvCxnSpPr/>
            <p:nvPr/>
          </p:nvCxnSpPr>
          <p:spPr bwMode="auto">
            <a:xfrm>
              <a:off x="8002452" y="2265806"/>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2444508A-4729-4D9A-AB5E-EDAF3E6F41B6}"/>
                </a:ext>
              </a:extLst>
            </p:cNvPr>
            <p:cNvCxnSpPr/>
            <p:nvPr/>
          </p:nvCxnSpPr>
          <p:spPr bwMode="auto">
            <a:xfrm>
              <a:off x="8024864" y="2265806"/>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A6C0C390-2FB3-3FEB-A6C4-8C507D6B9D56}"/>
                </a:ext>
              </a:extLst>
            </p:cNvPr>
            <p:cNvCxnSpPr/>
            <p:nvPr/>
          </p:nvCxnSpPr>
          <p:spPr bwMode="auto">
            <a:xfrm>
              <a:off x="8045424" y="2268187"/>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E1BF3C44-FFA9-23CA-8413-6B338A129C10}"/>
                </a:ext>
              </a:extLst>
            </p:cNvPr>
            <p:cNvCxnSpPr/>
            <p:nvPr/>
          </p:nvCxnSpPr>
          <p:spPr bwMode="auto">
            <a:xfrm>
              <a:off x="8059712" y="2268187"/>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651F65D3-9952-0E14-2149-515EBA28467A}"/>
                </a:ext>
              </a:extLst>
            </p:cNvPr>
            <p:cNvCxnSpPr/>
            <p:nvPr/>
          </p:nvCxnSpPr>
          <p:spPr bwMode="auto">
            <a:xfrm>
              <a:off x="8076381" y="2268187"/>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CD7A5428-7D10-F9E2-7868-72ECD3980DC4}"/>
                </a:ext>
              </a:extLst>
            </p:cNvPr>
            <p:cNvCxnSpPr/>
            <p:nvPr/>
          </p:nvCxnSpPr>
          <p:spPr bwMode="auto">
            <a:xfrm>
              <a:off x="8097108" y="2268187"/>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09F3C109-CE06-13C2-CBF1-8C5C356E967B}"/>
                </a:ext>
              </a:extLst>
            </p:cNvPr>
            <p:cNvCxnSpPr/>
            <p:nvPr/>
          </p:nvCxnSpPr>
          <p:spPr bwMode="auto">
            <a:xfrm>
              <a:off x="8114480" y="2268187"/>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20809B93-6B57-B456-932B-CA0D564F3E7A}"/>
                </a:ext>
              </a:extLst>
            </p:cNvPr>
            <p:cNvCxnSpPr/>
            <p:nvPr/>
          </p:nvCxnSpPr>
          <p:spPr bwMode="auto">
            <a:xfrm>
              <a:off x="8135093" y="2276270"/>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537A6EEC-0412-3E79-4416-58532C4AAE7E}"/>
                </a:ext>
              </a:extLst>
            </p:cNvPr>
            <p:cNvCxnSpPr/>
            <p:nvPr/>
          </p:nvCxnSpPr>
          <p:spPr bwMode="auto">
            <a:xfrm>
              <a:off x="8150942" y="2276270"/>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5D63C379-E28D-D26C-CEC7-5871296E9591}"/>
                </a:ext>
              </a:extLst>
            </p:cNvPr>
            <p:cNvCxnSpPr/>
            <p:nvPr/>
          </p:nvCxnSpPr>
          <p:spPr bwMode="auto">
            <a:xfrm>
              <a:off x="8169249" y="2276270"/>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14D29450-2306-B777-BB32-E997B36F3453}"/>
                </a:ext>
              </a:extLst>
            </p:cNvPr>
            <p:cNvCxnSpPr/>
            <p:nvPr/>
          </p:nvCxnSpPr>
          <p:spPr bwMode="auto">
            <a:xfrm>
              <a:off x="8188299" y="2283003"/>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0929F60A-4F16-FA82-48CE-47A88B8B1E60}"/>
                </a:ext>
              </a:extLst>
            </p:cNvPr>
            <p:cNvCxnSpPr/>
            <p:nvPr/>
          </p:nvCxnSpPr>
          <p:spPr bwMode="auto">
            <a:xfrm>
              <a:off x="8206530" y="2283003"/>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6304660A-51E2-BEC0-9041-3E4FE68C7D30}"/>
                </a:ext>
              </a:extLst>
            </p:cNvPr>
            <p:cNvCxnSpPr/>
            <p:nvPr/>
          </p:nvCxnSpPr>
          <p:spPr bwMode="auto">
            <a:xfrm>
              <a:off x="8222379" y="2283003"/>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91FF3313-D539-6A1C-E526-9F925C5AFC78}"/>
                </a:ext>
              </a:extLst>
            </p:cNvPr>
            <p:cNvCxnSpPr/>
            <p:nvPr/>
          </p:nvCxnSpPr>
          <p:spPr bwMode="auto">
            <a:xfrm>
              <a:off x="8239228" y="2292174"/>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2858266C-92A0-6F83-F392-6E53FC87CDF9}"/>
                </a:ext>
              </a:extLst>
            </p:cNvPr>
            <p:cNvCxnSpPr/>
            <p:nvPr/>
          </p:nvCxnSpPr>
          <p:spPr bwMode="auto">
            <a:xfrm>
              <a:off x="8256257" y="2292174"/>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04E71ACA-5E97-978A-AADF-0B69360765FC}"/>
                </a:ext>
              </a:extLst>
            </p:cNvPr>
            <p:cNvCxnSpPr/>
            <p:nvPr/>
          </p:nvCxnSpPr>
          <p:spPr bwMode="auto">
            <a:xfrm>
              <a:off x="8274854" y="2292174"/>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B58A7BF1-F57E-335E-D013-C72403CA0203}"/>
                </a:ext>
              </a:extLst>
            </p:cNvPr>
            <p:cNvCxnSpPr/>
            <p:nvPr/>
          </p:nvCxnSpPr>
          <p:spPr bwMode="auto">
            <a:xfrm>
              <a:off x="8295852" y="2292174"/>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7D431903-F67A-46AB-5B56-40A59B406016}"/>
                </a:ext>
              </a:extLst>
            </p:cNvPr>
            <p:cNvCxnSpPr/>
            <p:nvPr/>
          </p:nvCxnSpPr>
          <p:spPr bwMode="auto">
            <a:xfrm>
              <a:off x="8309613" y="2292174"/>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C88109D1-DA32-F211-69AA-31DA2638E85D}"/>
                </a:ext>
              </a:extLst>
            </p:cNvPr>
            <p:cNvCxnSpPr/>
            <p:nvPr/>
          </p:nvCxnSpPr>
          <p:spPr bwMode="auto">
            <a:xfrm>
              <a:off x="8332288" y="2292174"/>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FDFA3CA0-DB92-AB28-81B1-FB8CDA8757CF}"/>
                </a:ext>
              </a:extLst>
            </p:cNvPr>
            <p:cNvCxnSpPr/>
            <p:nvPr/>
          </p:nvCxnSpPr>
          <p:spPr bwMode="auto">
            <a:xfrm>
              <a:off x="8354013" y="2297251"/>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7223B0E1-A8B7-028B-17B8-3AB2194B93A5}"/>
                </a:ext>
              </a:extLst>
            </p:cNvPr>
            <p:cNvCxnSpPr/>
            <p:nvPr/>
          </p:nvCxnSpPr>
          <p:spPr bwMode="auto">
            <a:xfrm>
              <a:off x="8372769" y="230386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810087C9-5A08-E66A-E15D-26B4D4EAB899}"/>
                </a:ext>
              </a:extLst>
            </p:cNvPr>
            <p:cNvCxnSpPr/>
            <p:nvPr/>
          </p:nvCxnSpPr>
          <p:spPr bwMode="auto">
            <a:xfrm>
              <a:off x="8391819" y="2308333"/>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2995CE80-6AB4-86E8-E7FD-24E5E32CF695}"/>
                </a:ext>
              </a:extLst>
            </p:cNvPr>
            <p:cNvCxnSpPr/>
            <p:nvPr/>
          </p:nvCxnSpPr>
          <p:spPr bwMode="auto">
            <a:xfrm>
              <a:off x="8410869" y="2317156"/>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1D1D3AFD-FF71-60C1-ED66-60B206A6E909}"/>
                </a:ext>
              </a:extLst>
            </p:cNvPr>
            <p:cNvCxnSpPr/>
            <p:nvPr/>
          </p:nvCxnSpPr>
          <p:spPr bwMode="auto">
            <a:xfrm>
              <a:off x="8432300" y="231867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FFCE6184-0678-229C-3D34-91BC6F12BEA7}"/>
                </a:ext>
              </a:extLst>
            </p:cNvPr>
            <p:cNvCxnSpPr/>
            <p:nvPr/>
          </p:nvCxnSpPr>
          <p:spPr bwMode="auto">
            <a:xfrm>
              <a:off x="8454025" y="231867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491912A2-7CBD-EEBC-92D0-39E851221585}"/>
                </a:ext>
              </a:extLst>
            </p:cNvPr>
            <p:cNvCxnSpPr/>
            <p:nvPr/>
          </p:nvCxnSpPr>
          <p:spPr bwMode="auto">
            <a:xfrm>
              <a:off x="8470400" y="231867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36B2BB33-F1BE-642A-4A0D-BC9367E9B076}"/>
                </a:ext>
              </a:extLst>
            </p:cNvPr>
            <p:cNvCxnSpPr/>
            <p:nvPr/>
          </p:nvCxnSpPr>
          <p:spPr bwMode="auto">
            <a:xfrm>
              <a:off x="8481961" y="231867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6FDD1559-D2C0-9E51-3915-9F82C7F51253}"/>
                </a:ext>
              </a:extLst>
            </p:cNvPr>
            <p:cNvCxnSpPr/>
            <p:nvPr/>
          </p:nvCxnSpPr>
          <p:spPr bwMode="auto">
            <a:xfrm>
              <a:off x="8491779" y="231867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05A85834-A590-6929-B11E-BCE30BD94ECA}"/>
                </a:ext>
              </a:extLst>
            </p:cNvPr>
            <p:cNvCxnSpPr/>
            <p:nvPr/>
          </p:nvCxnSpPr>
          <p:spPr bwMode="auto">
            <a:xfrm>
              <a:off x="8510829" y="231867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BE5F0DF7-7BAB-8185-80DF-68ECB138A1D0}"/>
                </a:ext>
              </a:extLst>
            </p:cNvPr>
            <p:cNvCxnSpPr/>
            <p:nvPr/>
          </p:nvCxnSpPr>
          <p:spPr bwMode="auto">
            <a:xfrm>
              <a:off x="8529011" y="2337157"/>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4D7D5CC5-782D-8C19-56AF-EA7F94D685E1}"/>
                </a:ext>
              </a:extLst>
            </p:cNvPr>
            <p:cNvCxnSpPr/>
            <p:nvPr/>
          </p:nvCxnSpPr>
          <p:spPr bwMode="auto">
            <a:xfrm>
              <a:off x="8546849" y="2337157"/>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7A2333DE-3845-B80A-B779-D3A3B1BCEABE}"/>
                </a:ext>
              </a:extLst>
            </p:cNvPr>
            <p:cNvCxnSpPr/>
            <p:nvPr/>
          </p:nvCxnSpPr>
          <p:spPr bwMode="auto">
            <a:xfrm>
              <a:off x="8569904" y="2337157"/>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37604ED2-3394-7899-C260-64EDEA36E2AB}"/>
                </a:ext>
              </a:extLst>
            </p:cNvPr>
            <p:cNvCxnSpPr/>
            <p:nvPr/>
          </p:nvCxnSpPr>
          <p:spPr bwMode="auto">
            <a:xfrm>
              <a:off x="8590793" y="2337157"/>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010B0276-E4D7-AB96-94E8-470F837F12B2}"/>
                </a:ext>
              </a:extLst>
            </p:cNvPr>
            <p:cNvCxnSpPr/>
            <p:nvPr/>
          </p:nvCxnSpPr>
          <p:spPr bwMode="auto">
            <a:xfrm>
              <a:off x="8609843" y="2337157"/>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86FCF67A-9D67-74CB-33D7-9043C61C106C}"/>
                </a:ext>
              </a:extLst>
            </p:cNvPr>
            <p:cNvCxnSpPr/>
            <p:nvPr/>
          </p:nvCxnSpPr>
          <p:spPr bwMode="auto">
            <a:xfrm>
              <a:off x="8626512" y="234400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4F599E7A-F2C6-693F-93F3-DFCAFEDEF534}"/>
                </a:ext>
              </a:extLst>
            </p:cNvPr>
            <p:cNvCxnSpPr/>
            <p:nvPr/>
          </p:nvCxnSpPr>
          <p:spPr bwMode="auto">
            <a:xfrm>
              <a:off x="8647186" y="234400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1EB405A3-29FE-009A-78F4-05957C941A1E}"/>
                </a:ext>
              </a:extLst>
            </p:cNvPr>
            <p:cNvCxnSpPr/>
            <p:nvPr/>
          </p:nvCxnSpPr>
          <p:spPr bwMode="auto">
            <a:xfrm>
              <a:off x="8660716" y="234400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7665629A-54DA-C4AA-2129-0E42174BD450}"/>
                </a:ext>
              </a:extLst>
            </p:cNvPr>
            <p:cNvCxnSpPr/>
            <p:nvPr/>
          </p:nvCxnSpPr>
          <p:spPr bwMode="auto">
            <a:xfrm>
              <a:off x="8686154" y="234400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06E11040-1A68-D44D-2146-1E12DCE29A29}"/>
                </a:ext>
              </a:extLst>
            </p:cNvPr>
            <p:cNvCxnSpPr/>
            <p:nvPr/>
          </p:nvCxnSpPr>
          <p:spPr bwMode="auto">
            <a:xfrm>
              <a:off x="8700331" y="234400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AF99CC36-9ED2-4C1D-B4EB-148A14C8F186}"/>
                </a:ext>
              </a:extLst>
            </p:cNvPr>
            <p:cNvCxnSpPr/>
            <p:nvPr/>
          </p:nvCxnSpPr>
          <p:spPr bwMode="auto">
            <a:xfrm>
              <a:off x="8718624" y="234400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AB3DAE23-8EAE-3F3D-A32E-E68434D78634}"/>
                </a:ext>
              </a:extLst>
            </p:cNvPr>
            <p:cNvCxnSpPr/>
            <p:nvPr/>
          </p:nvCxnSpPr>
          <p:spPr bwMode="auto">
            <a:xfrm>
              <a:off x="8736843" y="234400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03E5B6CA-E4F1-D4B4-63D7-DDE1CF9474F2}"/>
                </a:ext>
              </a:extLst>
            </p:cNvPr>
            <p:cNvCxnSpPr/>
            <p:nvPr/>
          </p:nvCxnSpPr>
          <p:spPr bwMode="auto">
            <a:xfrm>
              <a:off x="8759068" y="234400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6572B149-D218-B19E-2E8C-C666C6B0EA19}"/>
                </a:ext>
              </a:extLst>
            </p:cNvPr>
            <p:cNvCxnSpPr/>
            <p:nvPr/>
          </p:nvCxnSpPr>
          <p:spPr bwMode="auto">
            <a:xfrm>
              <a:off x="8774044" y="2344008"/>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981E1A50-D27E-6AD6-BBD4-8DE7D76E9DC5}"/>
                </a:ext>
              </a:extLst>
            </p:cNvPr>
            <p:cNvCxnSpPr/>
            <p:nvPr/>
          </p:nvCxnSpPr>
          <p:spPr bwMode="auto">
            <a:xfrm>
              <a:off x="8792231" y="2347203"/>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E2425582-BB84-DC06-660F-723E04B81C96}"/>
                </a:ext>
              </a:extLst>
            </p:cNvPr>
            <p:cNvCxnSpPr/>
            <p:nvPr/>
          </p:nvCxnSpPr>
          <p:spPr bwMode="auto">
            <a:xfrm>
              <a:off x="8815182" y="2356841"/>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B8479D71-01E6-5D2B-45E1-11B05C12DE45}"/>
                </a:ext>
              </a:extLst>
            </p:cNvPr>
            <p:cNvCxnSpPr/>
            <p:nvPr/>
          </p:nvCxnSpPr>
          <p:spPr bwMode="auto">
            <a:xfrm>
              <a:off x="8833370"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D8017DD2-C43B-03C2-CEA3-E888554B928C}"/>
                </a:ext>
              </a:extLst>
            </p:cNvPr>
            <p:cNvCxnSpPr/>
            <p:nvPr/>
          </p:nvCxnSpPr>
          <p:spPr bwMode="auto">
            <a:xfrm>
              <a:off x="8856319"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4D910975-0270-4BCD-DEB7-8C26383386F1}"/>
                </a:ext>
              </a:extLst>
            </p:cNvPr>
            <p:cNvCxnSpPr/>
            <p:nvPr/>
          </p:nvCxnSpPr>
          <p:spPr bwMode="auto">
            <a:xfrm>
              <a:off x="8867362"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FC549B7B-4430-AF5A-D097-D240D91DE924}"/>
                </a:ext>
              </a:extLst>
            </p:cNvPr>
            <p:cNvCxnSpPr/>
            <p:nvPr/>
          </p:nvCxnSpPr>
          <p:spPr bwMode="auto">
            <a:xfrm>
              <a:off x="8883869"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48AD5F81-9A35-B39D-BFAA-92345429DEF7}"/>
                </a:ext>
              </a:extLst>
            </p:cNvPr>
            <p:cNvCxnSpPr/>
            <p:nvPr/>
          </p:nvCxnSpPr>
          <p:spPr bwMode="auto">
            <a:xfrm>
              <a:off x="8899387"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F4B505A9-156B-C8BC-01E6-1C39A8C5BE11}"/>
                </a:ext>
              </a:extLst>
            </p:cNvPr>
            <p:cNvCxnSpPr/>
            <p:nvPr/>
          </p:nvCxnSpPr>
          <p:spPr bwMode="auto">
            <a:xfrm>
              <a:off x="8926495"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C3711E86-B835-ED60-7F8C-A0A0C21277FD}"/>
                </a:ext>
              </a:extLst>
            </p:cNvPr>
            <p:cNvCxnSpPr/>
            <p:nvPr/>
          </p:nvCxnSpPr>
          <p:spPr bwMode="auto">
            <a:xfrm>
              <a:off x="8950308"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E95C977E-A2B2-031B-ECD2-D62D2A78153F}"/>
                </a:ext>
              </a:extLst>
            </p:cNvPr>
            <p:cNvCxnSpPr/>
            <p:nvPr/>
          </p:nvCxnSpPr>
          <p:spPr bwMode="auto">
            <a:xfrm>
              <a:off x="8910142"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3A861ED9-E74E-1370-3F92-FA3F4BF271D0}"/>
                </a:ext>
              </a:extLst>
            </p:cNvPr>
            <p:cNvCxnSpPr/>
            <p:nvPr/>
          </p:nvCxnSpPr>
          <p:spPr bwMode="auto">
            <a:xfrm>
              <a:off x="8974121"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396EC346-1D61-5672-D154-3D59984BDEEA}"/>
                </a:ext>
              </a:extLst>
            </p:cNvPr>
            <p:cNvCxnSpPr/>
            <p:nvPr/>
          </p:nvCxnSpPr>
          <p:spPr bwMode="auto">
            <a:xfrm>
              <a:off x="8993171"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9477CC52-8A01-338F-254A-4AB0CDBAC2F6}"/>
                </a:ext>
              </a:extLst>
            </p:cNvPr>
            <p:cNvCxnSpPr/>
            <p:nvPr/>
          </p:nvCxnSpPr>
          <p:spPr bwMode="auto">
            <a:xfrm>
              <a:off x="9009840"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DAD33DA4-C782-EAD9-DD64-5D7F0BC2292C}"/>
                </a:ext>
              </a:extLst>
            </p:cNvPr>
            <p:cNvCxnSpPr/>
            <p:nvPr/>
          </p:nvCxnSpPr>
          <p:spPr bwMode="auto">
            <a:xfrm>
              <a:off x="9031271"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46176351-7712-F4BC-1FAE-74E0A8C5536C}"/>
                </a:ext>
              </a:extLst>
            </p:cNvPr>
            <p:cNvCxnSpPr/>
            <p:nvPr/>
          </p:nvCxnSpPr>
          <p:spPr bwMode="auto">
            <a:xfrm>
              <a:off x="9054274"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7BCAA608-FD54-1295-5D5B-135A34654A6C}"/>
                </a:ext>
              </a:extLst>
            </p:cNvPr>
            <p:cNvCxnSpPr/>
            <p:nvPr/>
          </p:nvCxnSpPr>
          <p:spPr bwMode="auto">
            <a:xfrm>
              <a:off x="9071754"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50563926-FEFE-790B-F4CE-99188339530C}"/>
                </a:ext>
              </a:extLst>
            </p:cNvPr>
            <p:cNvCxnSpPr/>
            <p:nvPr/>
          </p:nvCxnSpPr>
          <p:spPr bwMode="auto">
            <a:xfrm>
              <a:off x="9083659"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EE0ED4CC-6F03-ECDA-8A8A-5036E570F40E}"/>
                </a:ext>
              </a:extLst>
            </p:cNvPr>
            <p:cNvCxnSpPr/>
            <p:nvPr/>
          </p:nvCxnSpPr>
          <p:spPr bwMode="auto">
            <a:xfrm>
              <a:off x="9107593"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A93FD549-A9C8-63C3-4E29-4357EF921F12}"/>
                </a:ext>
              </a:extLst>
            </p:cNvPr>
            <p:cNvCxnSpPr/>
            <p:nvPr/>
          </p:nvCxnSpPr>
          <p:spPr bwMode="auto">
            <a:xfrm>
              <a:off x="9133025"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B3B10A69-7CF2-9260-BA17-08E4ED0FC72B}"/>
                </a:ext>
              </a:extLst>
            </p:cNvPr>
            <p:cNvCxnSpPr/>
            <p:nvPr/>
          </p:nvCxnSpPr>
          <p:spPr bwMode="auto">
            <a:xfrm>
              <a:off x="9146093"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2E804A9E-A6DE-D904-EDB3-76B3B0B34849}"/>
                </a:ext>
              </a:extLst>
            </p:cNvPr>
            <p:cNvCxnSpPr/>
            <p:nvPr/>
          </p:nvCxnSpPr>
          <p:spPr bwMode="auto">
            <a:xfrm>
              <a:off x="9167524"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8E9F57E1-AEF9-B8E9-F818-E3017DE44FB7}"/>
                </a:ext>
              </a:extLst>
            </p:cNvPr>
            <p:cNvCxnSpPr/>
            <p:nvPr/>
          </p:nvCxnSpPr>
          <p:spPr bwMode="auto">
            <a:xfrm>
              <a:off x="9188955"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73AA04F1-8780-08B4-D0B4-6BB45E4D7876}"/>
                </a:ext>
              </a:extLst>
            </p:cNvPr>
            <p:cNvCxnSpPr/>
            <p:nvPr/>
          </p:nvCxnSpPr>
          <p:spPr bwMode="auto">
            <a:xfrm>
              <a:off x="9210387"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3BA4A31B-9B09-45F8-4FD5-D449F5AAFF98}"/>
                </a:ext>
              </a:extLst>
            </p:cNvPr>
            <p:cNvCxnSpPr/>
            <p:nvPr/>
          </p:nvCxnSpPr>
          <p:spPr bwMode="auto">
            <a:xfrm>
              <a:off x="9227056"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CFEAA954-3F1E-AD75-AD58-A63BB2BC1FCF}"/>
                </a:ext>
              </a:extLst>
            </p:cNvPr>
            <p:cNvCxnSpPr/>
            <p:nvPr/>
          </p:nvCxnSpPr>
          <p:spPr bwMode="auto">
            <a:xfrm>
              <a:off x="9248488"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652D270C-61AF-226B-288C-F845187DDDD7}"/>
                </a:ext>
              </a:extLst>
            </p:cNvPr>
            <p:cNvCxnSpPr/>
            <p:nvPr/>
          </p:nvCxnSpPr>
          <p:spPr bwMode="auto">
            <a:xfrm>
              <a:off x="9279444"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1659A982-02D3-E9F4-506F-6818FA7B74ED}"/>
                </a:ext>
              </a:extLst>
            </p:cNvPr>
            <p:cNvCxnSpPr/>
            <p:nvPr/>
          </p:nvCxnSpPr>
          <p:spPr bwMode="auto">
            <a:xfrm>
              <a:off x="9315163"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A31CAFC1-AD5A-1756-BD6C-0AC157AA8B58}"/>
                </a:ext>
              </a:extLst>
            </p:cNvPr>
            <p:cNvCxnSpPr/>
            <p:nvPr/>
          </p:nvCxnSpPr>
          <p:spPr bwMode="auto">
            <a:xfrm>
              <a:off x="9338975"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CB5B1360-86BC-5836-5897-A68780CDCE66}"/>
                </a:ext>
              </a:extLst>
            </p:cNvPr>
            <p:cNvCxnSpPr/>
            <p:nvPr/>
          </p:nvCxnSpPr>
          <p:spPr bwMode="auto">
            <a:xfrm>
              <a:off x="9365169"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C3B6F47C-89F7-FB53-D8BB-DBF57787DC95}"/>
                </a:ext>
              </a:extLst>
            </p:cNvPr>
            <p:cNvCxnSpPr/>
            <p:nvPr/>
          </p:nvCxnSpPr>
          <p:spPr bwMode="auto">
            <a:xfrm>
              <a:off x="9393744"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BA3743F4-4F82-0397-1837-8A4EABC083C6}"/>
                </a:ext>
              </a:extLst>
            </p:cNvPr>
            <p:cNvCxnSpPr/>
            <p:nvPr/>
          </p:nvCxnSpPr>
          <p:spPr bwMode="auto">
            <a:xfrm>
              <a:off x="9419938"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43FCFF65-102F-2154-119A-F1CC36FB4D12}"/>
                </a:ext>
              </a:extLst>
            </p:cNvPr>
            <p:cNvCxnSpPr/>
            <p:nvPr/>
          </p:nvCxnSpPr>
          <p:spPr bwMode="auto">
            <a:xfrm>
              <a:off x="9477088"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29D8F010-293C-0337-590F-E4B7BA64A252}"/>
                </a:ext>
              </a:extLst>
            </p:cNvPr>
            <p:cNvCxnSpPr/>
            <p:nvPr/>
          </p:nvCxnSpPr>
          <p:spPr bwMode="auto">
            <a:xfrm>
              <a:off x="9503282"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5B77AA46-F5B1-DD46-C3BD-981226E83977}"/>
                </a:ext>
              </a:extLst>
            </p:cNvPr>
            <p:cNvCxnSpPr/>
            <p:nvPr/>
          </p:nvCxnSpPr>
          <p:spPr bwMode="auto">
            <a:xfrm>
              <a:off x="9539001" y="2372192"/>
              <a:ext cx="0" cy="71351"/>
            </a:xfrm>
            <a:prstGeom prst="line">
              <a:avLst/>
            </a:prstGeom>
            <a:noFill/>
            <a:ln w="19050" cap="flat" cmpd="sng" algn="ctr">
              <a:solidFill>
                <a:schemeClr val="accent3"/>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46E7F663-46B0-EB7B-B228-AF9FB596BB5C}"/>
                </a:ext>
              </a:extLst>
            </p:cNvPr>
            <p:cNvCxnSpPr/>
            <p:nvPr/>
          </p:nvCxnSpPr>
          <p:spPr bwMode="auto">
            <a:xfrm>
              <a:off x="9562814" y="2372192"/>
              <a:ext cx="0" cy="71351"/>
            </a:xfrm>
            <a:prstGeom prst="line">
              <a:avLst/>
            </a:prstGeom>
            <a:noFill/>
            <a:ln w="19050" cap="flat" cmpd="sng" algn="ctr">
              <a:solidFill>
                <a:schemeClr val="accent3"/>
              </a:solidFill>
              <a:prstDash val="solid"/>
              <a:round/>
              <a:headEnd type="none" w="med" len="med"/>
              <a:tailEnd type="none" w="med" len="med"/>
            </a:ln>
            <a:effectLst/>
          </p:spPr>
        </p:cxnSp>
      </p:grpSp>
      <p:grpSp>
        <p:nvGrpSpPr>
          <p:cNvPr id="554" name="Group 553">
            <a:extLst>
              <a:ext uri="{FF2B5EF4-FFF2-40B4-BE49-F238E27FC236}">
                <a16:creationId xmlns:a16="http://schemas.microsoft.com/office/drawing/2014/main" id="{9079A680-BC34-6131-6ACE-C42E2B19E7DE}"/>
              </a:ext>
            </a:extLst>
          </p:cNvPr>
          <p:cNvGrpSpPr/>
          <p:nvPr/>
        </p:nvGrpSpPr>
        <p:grpSpPr>
          <a:xfrm>
            <a:off x="2862263" y="1604963"/>
            <a:ext cx="6703218" cy="807243"/>
            <a:chOff x="2862263" y="1604963"/>
            <a:chExt cx="6703218" cy="807243"/>
          </a:xfrm>
        </p:grpSpPr>
        <p:sp>
          <p:nvSpPr>
            <p:cNvPr id="551" name="Freeform: Shape 550">
              <a:extLst>
                <a:ext uri="{FF2B5EF4-FFF2-40B4-BE49-F238E27FC236}">
                  <a16:creationId xmlns:a16="http://schemas.microsoft.com/office/drawing/2014/main" id="{52B73050-1CBE-B0A7-60EB-669DD8983FB5}"/>
                </a:ext>
              </a:extLst>
            </p:cNvPr>
            <p:cNvSpPr/>
            <p:nvPr/>
          </p:nvSpPr>
          <p:spPr bwMode="auto">
            <a:xfrm>
              <a:off x="5876925" y="2040731"/>
              <a:ext cx="3688556" cy="371475"/>
            </a:xfrm>
            <a:custGeom>
              <a:avLst/>
              <a:gdLst>
                <a:gd name="connsiteX0" fmla="*/ 3688556 w 3688556"/>
                <a:gd name="connsiteY0" fmla="*/ 371475 h 371475"/>
                <a:gd name="connsiteX1" fmla="*/ 2955131 w 3688556"/>
                <a:gd name="connsiteY1" fmla="*/ 371475 h 371475"/>
                <a:gd name="connsiteX2" fmla="*/ 2921794 w 3688556"/>
                <a:gd name="connsiteY2" fmla="*/ 338138 h 371475"/>
                <a:gd name="connsiteX3" fmla="*/ 2664619 w 3688556"/>
                <a:gd name="connsiteY3" fmla="*/ 338138 h 371475"/>
                <a:gd name="connsiteX4" fmla="*/ 2664619 w 3688556"/>
                <a:gd name="connsiteY4" fmla="*/ 323850 h 371475"/>
                <a:gd name="connsiteX5" fmla="*/ 2628900 w 3688556"/>
                <a:gd name="connsiteY5" fmla="*/ 323850 h 371475"/>
                <a:gd name="connsiteX6" fmla="*/ 2628900 w 3688556"/>
                <a:gd name="connsiteY6" fmla="*/ 309563 h 371475"/>
                <a:gd name="connsiteX7" fmla="*/ 2543175 w 3688556"/>
                <a:gd name="connsiteY7" fmla="*/ 309563 h 371475"/>
                <a:gd name="connsiteX8" fmla="*/ 2471738 w 3688556"/>
                <a:gd name="connsiteY8" fmla="*/ 285750 h 371475"/>
                <a:gd name="connsiteX9" fmla="*/ 2326481 w 3688556"/>
                <a:gd name="connsiteY9" fmla="*/ 285750 h 371475"/>
                <a:gd name="connsiteX10" fmla="*/ 2326481 w 3688556"/>
                <a:gd name="connsiteY10" fmla="*/ 269082 h 371475"/>
                <a:gd name="connsiteX11" fmla="*/ 2150269 w 3688556"/>
                <a:gd name="connsiteY11" fmla="*/ 269082 h 371475"/>
                <a:gd name="connsiteX12" fmla="*/ 2150269 w 3688556"/>
                <a:gd name="connsiteY12" fmla="*/ 259557 h 371475"/>
                <a:gd name="connsiteX13" fmla="*/ 2097881 w 3688556"/>
                <a:gd name="connsiteY13" fmla="*/ 259557 h 371475"/>
                <a:gd name="connsiteX14" fmla="*/ 2093119 w 3688556"/>
                <a:gd name="connsiteY14" fmla="*/ 254795 h 371475"/>
                <a:gd name="connsiteX15" fmla="*/ 1990725 w 3688556"/>
                <a:gd name="connsiteY15" fmla="*/ 254795 h 371475"/>
                <a:gd name="connsiteX16" fmla="*/ 1990725 w 3688556"/>
                <a:gd name="connsiteY16" fmla="*/ 242888 h 371475"/>
                <a:gd name="connsiteX17" fmla="*/ 1804988 w 3688556"/>
                <a:gd name="connsiteY17" fmla="*/ 226219 h 371475"/>
                <a:gd name="connsiteX18" fmla="*/ 1624013 w 3688556"/>
                <a:gd name="connsiteY18" fmla="*/ 204788 h 371475"/>
                <a:gd name="connsiteX19" fmla="*/ 1531144 w 3688556"/>
                <a:gd name="connsiteY19" fmla="*/ 195263 h 371475"/>
                <a:gd name="connsiteX20" fmla="*/ 1516856 w 3688556"/>
                <a:gd name="connsiteY20" fmla="*/ 195263 h 371475"/>
                <a:gd name="connsiteX21" fmla="*/ 1516856 w 3688556"/>
                <a:gd name="connsiteY21" fmla="*/ 195263 h 371475"/>
                <a:gd name="connsiteX22" fmla="*/ 1516856 w 3688556"/>
                <a:gd name="connsiteY22" fmla="*/ 183357 h 371475"/>
                <a:gd name="connsiteX23" fmla="*/ 1328738 w 3688556"/>
                <a:gd name="connsiteY23" fmla="*/ 183357 h 371475"/>
                <a:gd name="connsiteX24" fmla="*/ 1288256 w 3688556"/>
                <a:gd name="connsiteY24" fmla="*/ 161925 h 371475"/>
                <a:gd name="connsiteX25" fmla="*/ 1171575 w 3688556"/>
                <a:gd name="connsiteY25" fmla="*/ 161925 h 371475"/>
                <a:gd name="connsiteX26" fmla="*/ 1157288 w 3688556"/>
                <a:gd name="connsiteY26" fmla="*/ 147638 h 371475"/>
                <a:gd name="connsiteX27" fmla="*/ 1066800 w 3688556"/>
                <a:gd name="connsiteY27" fmla="*/ 142875 h 371475"/>
                <a:gd name="connsiteX28" fmla="*/ 1014413 w 3688556"/>
                <a:gd name="connsiteY28" fmla="*/ 140494 h 371475"/>
                <a:gd name="connsiteX29" fmla="*/ 995363 w 3688556"/>
                <a:gd name="connsiteY29" fmla="*/ 126207 h 371475"/>
                <a:gd name="connsiteX30" fmla="*/ 926306 w 3688556"/>
                <a:gd name="connsiteY30" fmla="*/ 119063 h 371475"/>
                <a:gd name="connsiteX31" fmla="*/ 812006 w 3688556"/>
                <a:gd name="connsiteY31" fmla="*/ 102394 h 371475"/>
                <a:gd name="connsiteX32" fmla="*/ 716756 w 3688556"/>
                <a:gd name="connsiteY32" fmla="*/ 102394 h 371475"/>
                <a:gd name="connsiteX33" fmla="*/ 716756 w 3688556"/>
                <a:gd name="connsiteY33" fmla="*/ 95250 h 371475"/>
                <a:gd name="connsiteX34" fmla="*/ 654844 w 3688556"/>
                <a:gd name="connsiteY34" fmla="*/ 104775 h 371475"/>
                <a:gd name="connsiteX35" fmla="*/ 647700 w 3688556"/>
                <a:gd name="connsiteY35" fmla="*/ 88107 h 371475"/>
                <a:gd name="connsiteX36" fmla="*/ 590550 w 3688556"/>
                <a:gd name="connsiteY36" fmla="*/ 92869 h 371475"/>
                <a:gd name="connsiteX37" fmla="*/ 535781 w 3688556"/>
                <a:gd name="connsiteY37" fmla="*/ 73819 h 371475"/>
                <a:gd name="connsiteX38" fmla="*/ 445294 w 3688556"/>
                <a:gd name="connsiteY38" fmla="*/ 71438 h 371475"/>
                <a:gd name="connsiteX39" fmla="*/ 316706 w 3688556"/>
                <a:gd name="connsiteY39" fmla="*/ 42863 h 371475"/>
                <a:gd name="connsiteX40" fmla="*/ 257175 w 3688556"/>
                <a:gd name="connsiteY40" fmla="*/ 45244 h 371475"/>
                <a:gd name="connsiteX41" fmla="*/ 240506 w 3688556"/>
                <a:gd name="connsiteY41" fmla="*/ 30957 h 371475"/>
                <a:gd name="connsiteX42" fmla="*/ 190500 w 3688556"/>
                <a:gd name="connsiteY42" fmla="*/ 33338 h 371475"/>
                <a:gd name="connsiteX43" fmla="*/ 171450 w 3688556"/>
                <a:gd name="connsiteY43" fmla="*/ 26194 h 371475"/>
                <a:gd name="connsiteX44" fmla="*/ 64294 w 3688556"/>
                <a:gd name="connsiteY44" fmla="*/ 7144 h 371475"/>
                <a:gd name="connsiteX45" fmla="*/ 0 w 3688556"/>
                <a:gd name="connsiteY45" fmla="*/ 0 h 371475"/>
                <a:gd name="connsiteX0" fmla="*/ 3688556 w 3688556"/>
                <a:gd name="connsiteY0" fmla="*/ 371475 h 371475"/>
                <a:gd name="connsiteX1" fmla="*/ 2955131 w 3688556"/>
                <a:gd name="connsiteY1" fmla="*/ 371475 h 371475"/>
                <a:gd name="connsiteX2" fmla="*/ 2921794 w 3688556"/>
                <a:gd name="connsiteY2" fmla="*/ 338138 h 371475"/>
                <a:gd name="connsiteX3" fmla="*/ 2664619 w 3688556"/>
                <a:gd name="connsiteY3" fmla="*/ 338138 h 371475"/>
                <a:gd name="connsiteX4" fmla="*/ 2664619 w 3688556"/>
                <a:gd name="connsiteY4" fmla="*/ 323850 h 371475"/>
                <a:gd name="connsiteX5" fmla="*/ 2628900 w 3688556"/>
                <a:gd name="connsiteY5" fmla="*/ 323850 h 371475"/>
                <a:gd name="connsiteX6" fmla="*/ 2628900 w 3688556"/>
                <a:gd name="connsiteY6" fmla="*/ 309563 h 371475"/>
                <a:gd name="connsiteX7" fmla="*/ 2543175 w 3688556"/>
                <a:gd name="connsiteY7" fmla="*/ 309563 h 371475"/>
                <a:gd name="connsiteX8" fmla="*/ 2471738 w 3688556"/>
                <a:gd name="connsiteY8" fmla="*/ 285750 h 371475"/>
                <a:gd name="connsiteX9" fmla="*/ 2326481 w 3688556"/>
                <a:gd name="connsiteY9" fmla="*/ 285750 h 371475"/>
                <a:gd name="connsiteX10" fmla="*/ 2326481 w 3688556"/>
                <a:gd name="connsiteY10" fmla="*/ 269082 h 371475"/>
                <a:gd name="connsiteX11" fmla="*/ 2150269 w 3688556"/>
                <a:gd name="connsiteY11" fmla="*/ 269082 h 371475"/>
                <a:gd name="connsiteX12" fmla="*/ 2150269 w 3688556"/>
                <a:gd name="connsiteY12" fmla="*/ 259557 h 371475"/>
                <a:gd name="connsiteX13" fmla="*/ 2097881 w 3688556"/>
                <a:gd name="connsiteY13" fmla="*/ 259557 h 371475"/>
                <a:gd name="connsiteX14" fmla="*/ 2093119 w 3688556"/>
                <a:gd name="connsiteY14" fmla="*/ 254795 h 371475"/>
                <a:gd name="connsiteX15" fmla="*/ 1990725 w 3688556"/>
                <a:gd name="connsiteY15" fmla="*/ 254795 h 371475"/>
                <a:gd name="connsiteX16" fmla="*/ 1990725 w 3688556"/>
                <a:gd name="connsiteY16" fmla="*/ 242888 h 371475"/>
                <a:gd name="connsiteX17" fmla="*/ 1804988 w 3688556"/>
                <a:gd name="connsiteY17" fmla="*/ 226219 h 371475"/>
                <a:gd name="connsiteX18" fmla="*/ 1624013 w 3688556"/>
                <a:gd name="connsiteY18" fmla="*/ 204788 h 371475"/>
                <a:gd name="connsiteX19" fmla="*/ 1531144 w 3688556"/>
                <a:gd name="connsiteY19" fmla="*/ 195263 h 371475"/>
                <a:gd name="connsiteX20" fmla="*/ 1516856 w 3688556"/>
                <a:gd name="connsiteY20" fmla="*/ 195263 h 371475"/>
                <a:gd name="connsiteX21" fmla="*/ 1516856 w 3688556"/>
                <a:gd name="connsiteY21" fmla="*/ 195263 h 371475"/>
                <a:gd name="connsiteX22" fmla="*/ 1516856 w 3688556"/>
                <a:gd name="connsiteY22" fmla="*/ 183357 h 371475"/>
                <a:gd name="connsiteX23" fmla="*/ 1328738 w 3688556"/>
                <a:gd name="connsiteY23" fmla="*/ 183357 h 371475"/>
                <a:gd name="connsiteX24" fmla="*/ 1288256 w 3688556"/>
                <a:gd name="connsiteY24" fmla="*/ 161925 h 371475"/>
                <a:gd name="connsiteX25" fmla="*/ 1171575 w 3688556"/>
                <a:gd name="connsiteY25" fmla="*/ 161925 h 371475"/>
                <a:gd name="connsiteX26" fmla="*/ 1157288 w 3688556"/>
                <a:gd name="connsiteY26" fmla="*/ 147638 h 371475"/>
                <a:gd name="connsiteX27" fmla="*/ 1066800 w 3688556"/>
                <a:gd name="connsiteY27" fmla="*/ 142875 h 371475"/>
                <a:gd name="connsiteX28" fmla="*/ 1014413 w 3688556"/>
                <a:gd name="connsiteY28" fmla="*/ 140494 h 371475"/>
                <a:gd name="connsiteX29" fmla="*/ 995363 w 3688556"/>
                <a:gd name="connsiteY29" fmla="*/ 126207 h 371475"/>
                <a:gd name="connsiteX30" fmla="*/ 926306 w 3688556"/>
                <a:gd name="connsiteY30" fmla="*/ 119063 h 371475"/>
                <a:gd name="connsiteX31" fmla="*/ 812006 w 3688556"/>
                <a:gd name="connsiteY31" fmla="*/ 102394 h 371475"/>
                <a:gd name="connsiteX32" fmla="*/ 716756 w 3688556"/>
                <a:gd name="connsiteY32" fmla="*/ 102394 h 371475"/>
                <a:gd name="connsiteX33" fmla="*/ 716756 w 3688556"/>
                <a:gd name="connsiteY33" fmla="*/ 95250 h 371475"/>
                <a:gd name="connsiteX34" fmla="*/ 654844 w 3688556"/>
                <a:gd name="connsiteY34" fmla="*/ 104775 h 371475"/>
                <a:gd name="connsiteX35" fmla="*/ 638175 w 3688556"/>
                <a:gd name="connsiteY35" fmla="*/ 90488 h 371475"/>
                <a:gd name="connsiteX36" fmla="*/ 590550 w 3688556"/>
                <a:gd name="connsiteY36" fmla="*/ 92869 h 371475"/>
                <a:gd name="connsiteX37" fmla="*/ 535781 w 3688556"/>
                <a:gd name="connsiteY37" fmla="*/ 73819 h 371475"/>
                <a:gd name="connsiteX38" fmla="*/ 445294 w 3688556"/>
                <a:gd name="connsiteY38" fmla="*/ 71438 h 371475"/>
                <a:gd name="connsiteX39" fmla="*/ 316706 w 3688556"/>
                <a:gd name="connsiteY39" fmla="*/ 42863 h 371475"/>
                <a:gd name="connsiteX40" fmla="*/ 257175 w 3688556"/>
                <a:gd name="connsiteY40" fmla="*/ 45244 h 371475"/>
                <a:gd name="connsiteX41" fmla="*/ 240506 w 3688556"/>
                <a:gd name="connsiteY41" fmla="*/ 30957 h 371475"/>
                <a:gd name="connsiteX42" fmla="*/ 190500 w 3688556"/>
                <a:gd name="connsiteY42" fmla="*/ 33338 h 371475"/>
                <a:gd name="connsiteX43" fmla="*/ 171450 w 3688556"/>
                <a:gd name="connsiteY43" fmla="*/ 26194 h 371475"/>
                <a:gd name="connsiteX44" fmla="*/ 64294 w 3688556"/>
                <a:gd name="connsiteY44" fmla="*/ 7144 h 371475"/>
                <a:gd name="connsiteX45" fmla="*/ 0 w 3688556"/>
                <a:gd name="connsiteY45" fmla="*/ 0 h 371475"/>
                <a:gd name="connsiteX0" fmla="*/ 3688556 w 3688556"/>
                <a:gd name="connsiteY0" fmla="*/ 371475 h 371475"/>
                <a:gd name="connsiteX1" fmla="*/ 2955131 w 3688556"/>
                <a:gd name="connsiteY1" fmla="*/ 371475 h 371475"/>
                <a:gd name="connsiteX2" fmla="*/ 2921794 w 3688556"/>
                <a:gd name="connsiteY2" fmla="*/ 338138 h 371475"/>
                <a:gd name="connsiteX3" fmla="*/ 2664619 w 3688556"/>
                <a:gd name="connsiteY3" fmla="*/ 338138 h 371475"/>
                <a:gd name="connsiteX4" fmla="*/ 2664619 w 3688556"/>
                <a:gd name="connsiteY4" fmla="*/ 323850 h 371475"/>
                <a:gd name="connsiteX5" fmla="*/ 2628900 w 3688556"/>
                <a:gd name="connsiteY5" fmla="*/ 323850 h 371475"/>
                <a:gd name="connsiteX6" fmla="*/ 2628900 w 3688556"/>
                <a:gd name="connsiteY6" fmla="*/ 309563 h 371475"/>
                <a:gd name="connsiteX7" fmla="*/ 2543175 w 3688556"/>
                <a:gd name="connsiteY7" fmla="*/ 309563 h 371475"/>
                <a:gd name="connsiteX8" fmla="*/ 2471738 w 3688556"/>
                <a:gd name="connsiteY8" fmla="*/ 285750 h 371475"/>
                <a:gd name="connsiteX9" fmla="*/ 2326481 w 3688556"/>
                <a:gd name="connsiteY9" fmla="*/ 285750 h 371475"/>
                <a:gd name="connsiteX10" fmla="*/ 2326481 w 3688556"/>
                <a:gd name="connsiteY10" fmla="*/ 269082 h 371475"/>
                <a:gd name="connsiteX11" fmla="*/ 2150269 w 3688556"/>
                <a:gd name="connsiteY11" fmla="*/ 269082 h 371475"/>
                <a:gd name="connsiteX12" fmla="*/ 2150269 w 3688556"/>
                <a:gd name="connsiteY12" fmla="*/ 259557 h 371475"/>
                <a:gd name="connsiteX13" fmla="*/ 2097881 w 3688556"/>
                <a:gd name="connsiteY13" fmla="*/ 259557 h 371475"/>
                <a:gd name="connsiteX14" fmla="*/ 2093119 w 3688556"/>
                <a:gd name="connsiteY14" fmla="*/ 254795 h 371475"/>
                <a:gd name="connsiteX15" fmla="*/ 1990725 w 3688556"/>
                <a:gd name="connsiteY15" fmla="*/ 254795 h 371475"/>
                <a:gd name="connsiteX16" fmla="*/ 1990725 w 3688556"/>
                <a:gd name="connsiteY16" fmla="*/ 242888 h 371475"/>
                <a:gd name="connsiteX17" fmla="*/ 1804988 w 3688556"/>
                <a:gd name="connsiteY17" fmla="*/ 226219 h 371475"/>
                <a:gd name="connsiteX18" fmla="*/ 1624013 w 3688556"/>
                <a:gd name="connsiteY18" fmla="*/ 204788 h 371475"/>
                <a:gd name="connsiteX19" fmla="*/ 1531144 w 3688556"/>
                <a:gd name="connsiteY19" fmla="*/ 195263 h 371475"/>
                <a:gd name="connsiteX20" fmla="*/ 1516856 w 3688556"/>
                <a:gd name="connsiteY20" fmla="*/ 195263 h 371475"/>
                <a:gd name="connsiteX21" fmla="*/ 1516856 w 3688556"/>
                <a:gd name="connsiteY21" fmla="*/ 195263 h 371475"/>
                <a:gd name="connsiteX22" fmla="*/ 1516856 w 3688556"/>
                <a:gd name="connsiteY22" fmla="*/ 183357 h 371475"/>
                <a:gd name="connsiteX23" fmla="*/ 1328738 w 3688556"/>
                <a:gd name="connsiteY23" fmla="*/ 183357 h 371475"/>
                <a:gd name="connsiteX24" fmla="*/ 1288256 w 3688556"/>
                <a:gd name="connsiteY24" fmla="*/ 161925 h 371475"/>
                <a:gd name="connsiteX25" fmla="*/ 1171575 w 3688556"/>
                <a:gd name="connsiteY25" fmla="*/ 161925 h 371475"/>
                <a:gd name="connsiteX26" fmla="*/ 1157288 w 3688556"/>
                <a:gd name="connsiteY26" fmla="*/ 147638 h 371475"/>
                <a:gd name="connsiteX27" fmla="*/ 1066800 w 3688556"/>
                <a:gd name="connsiteY27" fmla="*/ 142875 h 371475"/>
                <a:gd name="connsiteX28" fmla="*/ 1014413 w 3688556"/>
                <a:gd name="connsiteY28" fmla="*/ 140494 h 371475"/>
                <a:gd name="connsiteX29" fmla="*/ 995363 w 3688556"/>
                <a:gd name="connsiteY29" fmla="*/ 126207 h 371475"/>
                <a:gd name="connsiteX30" fmla="*/ 926306 w 3688556"/>
                <a:gd name="connsiteY30" fmla="*/ 119063 h 371475"/>
                <a:gd name="connsiteX31" fmla="*/ 812006 w 3688556"/>
                <a:gd name="connsiteY31" fmla="*/ 102394 h 371475"/>
                <a:gd name="connsiteX32" fmla="*/ 716756 w 3688556"/>
                <a:gd name="connsiteY32" fmla="*/ 102394 h 371475"/>
                <a:gd name="connsiteX33" fmla="*/ 716756 w 3688556"/>
                <a:gd name="connsiteY33" fmla="*/ 95250 h 371475"/>
                <a:gd name="connsiteX34" fmla="*/ 654844 w 3688556"/>
                <a:gd name="connsiteY34" fmla="*/ 104775 h 371475"/>
                <a:gd name="connsiteX35" fmla="*/ 638175 w 3688556"/>
                <a:gd name="connsiteY35" fmla="*/ 90488 h 371475"/>
                <a:gd name="connsiteX36" fmla="*/ 590550 w 3688556"/>
                <a:gd name="connsiteY36" fmla="*/ 92869 h 371475"/>
                <a:gd name="connsiteX37" fmla="*/ 535781 w 3688556"/>
                <a:gd name="connsiteY37" fmla="*/ 73819 h 371475"/>
                <a:gd name="connsiteX38" fmla="*/ 445294 w 3688556"/>
                <a:gd name="connsiteY38" fmla="*/ 71438 h 371475"/>
                <a:gd name="connsiteX39" fmla="*/ 316706 w 3688556"/>
                <a:gd name="connsiteY39" fmla="*/ 42863 h 371475"/>
                <a:gd name="connsiteX40" fmla="*/ 257175 w 3688556"/>
                <a:gd name="connsiteY40" fmla="*/ 45244 h 371475"/>
                <a:gd name="connsiteX41" fmla="*/ 240506 w 3688556"/>
                <a:gd name="connsiteY41" fmla="*/ 19051 h 371475"/>
                <a:gd name="connsiteX42" fmla="*/ 190500 w 3688556"/>
                <a:gd name="connsiteY42" fmla="*/ 33338 h 371475"/>
                <a:gd name="connsiteX43" fmla="*/ 171450 w 3688556"/>
                <a:gd name="connsiteY43" fmla="*/ 26194 h 371475"/>
                <a:gd name="connsiteX44" fmla="*/ 64294 w 3688556"/>
                <a:gd name="connsiteY44" fmla="*/ 7144 h 371475"/>
                <a:gd name="connsiteX45" fmla="*/ 0 w 3688556"/>
                <a:gd name="connsiteY45" fmla="*/ 0 h 371475"/>
                <a:gd name="connsiteX0" fmla="*/ 3688556 w 3688556"/>
                <a:gd name="connsiteY0" fmla="*/ 371475 h 371475"/>
                <a:gd name="connsiteX1" fmla="*/ 2955131 w 3688556"/>
                <a:gd name="connsiteY1" fmla="*/ 371475 h 371475"/>
                <a:gd name="connsiteX2" fmla="*/ 2921794 w 3688556"/>
                <a:gd name="connsiteY2" fmla="*/ 338138 h 371475"/>
                <a:gd name="connsiteX3" fmla="*/ 2664619 w 3688556"/>
                <a:gd name="connsiteY3" fmla="*/ 338138 h 371475"/>
                <a:gd name="connsiteX4" fmla="*/ 2664619 w 3688556"/>
                <a:gd name="connsiteY4" fmla="*/ 323850 h 371475"/>
                <a:gd name="connsiteX5" fmla="*/ 2628900 w 3688556"/>
                <a:gd name="connsiteY5" fmla="*/ 323850 h 371475"/>
                <a:gd name="connsiteX6" fmla="*/ 2628900 w 3688556"/>
                <a:gd name="connsiteY6" fmla="*/ 309563 h 371475"/>
                <a:gd name="connsiteX7" fmla="*/ 2543175 w 3688556"/>
                <a:gd name="connsiteY7" fmla="*/ 309563 h 371475"/>
                <a:gd name="connsiteX8" fmla="*/ 2471738 w 3688556"/>
                <a:gd name="connsiteY8" fmla="*/ 285750 h 371475"/>
                <a:gd name="connsiteX9" fmla="*/ 2326481 w 3688556"/>
                <a:gd name="connsiteY9" fmla="*/ 285750 h 371475"/>
                <a:gd name="connsiteX10" fmla="*/ 2326481 w 3688556"/>
                <a:gd name="connsiteY10" fmla="*/ 269082 h 371475"/>
                <a:gd name="connsiteX11" fmla="*/ 2150269 w 3688556"/>
                <a:gd name="connsiteY11" fmla="*/ 269082 h 371475"/>
                <a:gd name="connsiteX12" fmla="*/ 2150269 w 3688556"/>
                <a:gd name="connsiteY12" fmla="*/ 259557 h 371475"/>
                <a:gd name="connsiteX13" fmla="*/ 2097881 w 3688556"/>
                <a:gd name="connsiteY13" fmla="*/ 259557 h 371475"/>
                <a:gd name="connsiteX14" fmla="*/ 2093119 w 3688556"/>
                <a:gd name="connsiteY14" fmla="*/ 254795 h 371475"/>
                <a:gd name="connsiteX15" fmla="*/ 1990725 w 3688556"/>
                <a:gd name="connsiteY15" fmla="*/ 254795 h 371475"/>
                <a:gd name="connsiteX16" fmla="*/ 1990725 w 3688556"/>
                <a:gd name="connsiteY16" fmla="*/ 242888 h 371475"/>
                <a:gd name="connsiteX17" fmla="*/ 1804988 w 3688556"/>
                <a:gd name="connsiteY17" fmla="*/ 226219 h 371475"/>
                <a:gd name="connsiteX18" fmla="*/ 1624013 w 3688556"/>
                <a:gd name="connsiteY18" fmla="*/ 204788 h 371475"/>
                <a:gd name="connsiteX19" fmla="*/ 1531144 w 3688556"/>
                <a:gd name="connsiteY19" fmla="*/ 195263 h 371475"/>
                <a:gd name="connsiteX20" fmla="*/ 1516856 w 3688556"/>
                <a:gd name="connsiteY20" fmla="*/ 195263 h 371475"/>
                <a:gd name="connsiteX21" fmla="*/ 1516856 w 3688556"/>
                <a:gd name="connsiteY21" fmla="*/ 195263 h 371475"/>
                <a:gd name="connsiteX22" fmla="*/ 1516856 w 3688556"/>
                <a:gd name="connsiteY22" fmla="*/ 183357 h 371475"/>
                <a:gd name="connsiteX23" fmla="*/ 1328738 w 3688556"/>
                <a:gd name="connsiteY23" fmla="*/ 183357 h 371475"/>
                <a:gd name="connsiteX24" fmla="*/ 1288256 w 3688556"/>
                <a:gd name="connsiteY24" fmla="*/ 161925 h 371475"/>
                <a:gd name="connsiteX25" fmla="*/ 1171575 w 3688556"/>
                <a:gd name="connsiteY25" fmla="*/ 161925 h 371475"/>
                <a:gd name="connsiteX26" fmla="*/ 1157288 w 3688556"/>
                <a:gd name="connsiteY26" fmla="*/ 147638 h 371475"/>
                <a:gd name="connsiteX27" fmla="*/ 1066800 w 3688556"/>
                <a:gd name="connsiteY27" fmla="*/ 142875 h 371475"/>
                <a:gd name="connsiteX28" fmla="*/ 1014413 w 3688556"/>
                <a:gd name="connsiteY28" fmla="*/ 140494 h 371475"/>
                <a:gd name="connsiteX29" fmla="*/ 995363 w 3688556"/>
                <a:gd name="connsiteY29" fmla="*/ 126207 h 371475"/>
                <a:gd name="connsiteX30" fmla="*/ 926306 w 3688556"/>
                <a:gd name="connsiteY30" fmla="*/ 119063 h 371475"/>
                <a:gd name="connsiteX31" fmla="*/ 812006 w 3688556"/>
                <a:gd name="connsiteY31" fmla="*/ 102394 h 371475"/>
                <a:gd name="connsiteX32" fmla="*/ 716756 w 3688556"/>
                <a:gd name="connsiteY32" fmla="*/ 102394 h 371475"/>
                <a:gd name="connsiteX33" fmla="*/ 716756 w 3688556"/>
                <a:gd name="connsiteY33" fmla="*/ 95250 h 371475"/>
                <a:gd name="connsiteX34" fmla="*/ 654844 w 3688556"/>
                <a:gd name="connsiteY34" fmla="*/ 104775 h 371475"/>
                <a:gd name="connsiteX35" fmla="*/ 638175 w 3688556"/>
                <a:gd name="connsiteY35" fmla="*/ 90488 h 371475"/>
                <a:gd name="connsiteX36" fmla="*/ 590550 w 3688556"/>
                <a:gd name="connsiteY36" fmla="*/ 92869 h 371475"/>
                <a:gd name="connsiteX37" fmla="*/ 535781 w 3688556"/>
                <a:gd name="connsiteY37" fmla="*/ 73819 h 371475"/>
                <a:gd name="connsiteX38" fmla="*/ 445294 w 3688556"/>
                <a:gd name="connsiteY38" fmla="*/ 71438 h 371475"/>
                <a:gd name="connsiteX39" fmla="*/ 316706 w 3688556"/>
                <a:gd name="connsiteY39" fmla="*/ 42863 h 371475"/>
                <a:gd name="connsiteX40" fmla="*/ 257175 w 3688556"/>
                <a:gd name="connsiteY40" fmla="*/ 45244 h 371475"/>
                <a:gd name="connsiteX41" fmla="*/ 245269 w 3688556"/>
                <a:gd name="connsiteY41" fmla="*/ 28576 h 371475"/>
                <a:gd name="connsiteX42" fmla="*/ 190500 w 3688556"/>
                <a:gd name="connsiteY42" fmla="*/ 33338 h 371475"/>
                <a:gd name="connsiteX43" fmla="*/ 171450 w 3688556"/>
                <a:gd name="connsiteY43" fmla="*/ 26194 h 371475"/>
                <a:gd name="connsiteX44" fmla="*/ 64294 w 3688556"/>
                <a:gd name="connsiteY44" fmla="*/ 7144 h 371475"/>
                <a:gd name="connsiteX45" fmla="*/ 0 w 3688556"/>
                <a:gd name="connsiteY45" fmla="*/ 0 h 371475"/>
                <a:gd name="connsiteX0" fmla="*/ 3688556 w 3688556"/>
                <a:gd name="connsiteY0" fmla="*/ 371475 h 371475"/>
                <a:gd name="connsiteX1" fmla="*/ 2955131 w 3688556"/>
                <a:gd name="connsiteY1" fmla="*/ 371475 h 371475"/>
                <a:gd name="connsiteX2" fmla="*/ 2921794 w 3688556"/>
                <a:gd name="connsiteY2" fmla="*/ 338138 h 371475"/>
                <a:gd name="connsiteX3" fmla="*/ 2664619 w 3688556"/>
                <a:gd name="connsiteY3" fmla="*/ 338138 h 371475"/>
                <a:gd name="connsiteX4" fmla="*/ 2664619 w 3688556"/>
                <a:gd name="connsiteY4" fmla="*/ 323850 h 371475"/>
                <a:gd name="connsiteX5" fmla="*/ 2628900 w 3688556"/>
                <a:gd name="connsiteY5" fmla="*/ 323850 h 371475"/>
                <a:gd name="connsiteX6" fmla="*/ 2628900 w 3688556"/>
                <a:gd name="connsiteY6" fmla="*/ 309563 h 371475"/>
                <a:gd name="connsiteX7" fmla="*/ 2543175 w 3688556"/>
                <a:gd name="connsiteY7" fmla="*/ 309563 h 371475"/>
                <a:gd name="connsiteX8" fmla="*/ 2471738 w 3688556"/>
                <a:gd name="connsiteY8" fmla="*/ 285750 h 371475"/>
                <a:gd name="connsiteX9" fmla="*/ 2326481 w 3688556"/>
                <a:gd name="connsiteY9" fmla="*/ 285750 h 371475"/>
                <a:gd name="connsiteX10" fmla="*/ 2326481 w 3688556"/>
                <a:gd name="connsiteY10" fmla="*/ 269082 h 371475"/>
                <a:gd name="connsiteX11" fmla="*/ 2150269 w 3688556"/>
                <a:gd name="connsiteY11" fmla="*/ 269082 h 371475"/>
                <a:gd name="connsiteX12" fmla="*/ 2150269 w 3688556"/>
                <a:gd name="connsiteY12" fmla="*/ 259557 h 371475"/>
                <a:gd name="connsiteX13" fmla="*/ 2097881 w 3688556"/>
                <a:gd name="connsiteY13" fmla="*/ 259557 h 371475"/>
                <a:gd name="connsiteX14" fmla="*/ 2093119 w 3688556"/>
                <a:gd name="connsiteY14" fmla="*/ 254795 h 371475"/>
                <a:gd name="connsiteX15" fmla="*/ 1990725 w 3688556"/>
                <a:gd name="connsiteY15" fmla="*/ 254795 h 371475"/>
                <a:gd name="connsiteX16" fmla="*/ 1990725 w 3688556"/>
                <a:gd name="connsiteY16" fmla="*/ 242888 h 371475"/>
                <a:gd name="connsiteX17" fmla="*/ 1804988 w 3688556"/>
                <a:gd name="connsiteY17" fmla="*/ 226219 h 371475"/>
                <a:gd name="connsiteX18" fmla="*/ 1624013 w 3688556"/>
                <a:gd name="connsiteY18" fmla="*/ 204788 h 371475"/>
                <a:gd name="connsiteX19" fmla="*/ 1531144 w 3688556"/>
                <a:gd name="connsiteY19" fmla="*/ 195263 h 371475"/>
                <a:gd name="connsiteX20" fmla="*/ 1516856 w 3688556"/>
                <a:gd name="connsiteY20" fmla="*/ 195263 h 371475"/>
                <a:gd name="connsiteX21" fmla="*/ 1516856 w 3688556"/>
                <a:gd name="connsiteY21" fmla="*/ 195263 h 371475"/>
                <a:gd name="connsiteX22" fmla="*/ 1516856 w 3688556"/>
                <a:gd name="connsiteY22" fmla="*/ 183357 h 371475"/>
                <a:gd name="connsiteX23" fmla="*/ 1328738 w 3688556"/>
                <a:gd name="connsiteY23" fmla="*/ 183357 h 371475"/>
                <a:gd name="connsiteX24" fmla="*/ 1288256 w 3688556"/>
                <a:gd name="connsiteY24" fmla="*/ 161925 h 371475"/>
                <a:gd name="connsiteX25" fmla="*/ 1171575 w 3688556"/>
                <a:gd name="connsiteY25" fmla="*/ 161925 h 371475"/>
                <a:gd name="connsiteX26" fmla="*/ 1157288 w 3688556"/>
                <a:gd name="connsiteY26" fmla="*/ 147638 h 371475"/>
                <a:gd name="connsiteX27" fmla="*/ 1066800 w 3688556"/>
                <a:gd name="connsiteY27" fmla="*/ 142875 h 371475"/>
                <a:gd name="connsiteX28" fmla="*/ 1014413 w 3688556"/>
                <a:gd name="connsiteY28" fmla="*/ 140494 h 371475"/>
                <a:gd name="connsiteX29" fmla="*/ 995363 w 3688556"/>
                <a:gd name="connsiteY29" fmla="*/ 126207 h 371475"/>
                <a:gd name="connsiteX30" fmla="*/ 926306 w 3688556"/>
                <a:gd name="connsiteY30" fmla="*/ 119063 h 371475"/>
                <a:gd name="connsiteX31" fmla="*/ 812006 w 3688556"/>
                <a:gd name="connsiteY31" fmla="*/ 102394 h 371475"/>
                <a:gd name="connsiteX32" fmla="*/ 716756 w 3688556"/>
                <a:gd name="connsiteY32" fmla="*/ 102394 h 371475"/>
                <a:gd name="connsiteX33" fmla="*/ 716756 w 3688556"/>
                <a:gd name="connsiteY33" fmla="*/ 95250 h 371475"/>
                <a:gd name="connsiteX34" fmla="*/ 654844 w 3688556"/>
                <a:gd name="connsiteY34" fmla="*/ 104775 h 371475"/>
                <a:gd name="connsiteX35" fmla="*/ 638175 w 3688556"/>
                <a:gd name="connsiteY35" fmla="*/ 90488 h 371475"/>
                <a:gd name="connsiteX36" fmla="*/ 590550 w 3688556"/>
                <a:gd name="connsiteY36" fmla="*/ 92869 h 371475"/>
                <a:gd name="connsiteX37" fmla="*/ 535781 w 3688556"/>
                <a:gd name="connsiteY37" fmla="*/ 73819 h 371475"/>
                <a:gd name="connsiteX38" fmla="*/ 445294 w 3688556"/>
                <a:gd name="connsiteY38" fmla="*/ 71438 h 371475"/>
                <a:gd name="connsiteX39" fmla="*/ 316706 w 3688556"/>
                <a:gd name="connsiteY39" fmla="*/ 42863 h 371475"/>
                <a:gd name="connsiteX40" fmla="*/ 257175 w 3688556"/>
                <a:gd name="connsiteY40" fmla="*/ 45244 h 371475"/>
                <a:gd name="connsiteX41" fmla="*/ 252412 w 3688556"/>
                <a:gd name="connsiteY41" fmla="*/ 33339 h 371475"/>
                <a:gd name="connsiteX42" fmla="*/ 190500 w 3688556"/>
                <a:gd name="connsiteY42" fmla="*/ 33338 h 371475"/>
                <a:gd name="connsiteX43" fmla="*/ 171450 w 3688556"/>
                <a:gd name="connsiteY43" fmla="*/ 26194 h 371475"/>
                <a:gd name="connsiteX44" fmla="*/ 64294 w 3688556"/>
                <a:gd name="connsiteY44" fmla="*/ 7144 h 371475"/>
                <a:gd name="connsiteX45" fmla="*/ 0 w 3688556"/>
                <a:gd name="connsiteY45" fmla="*/ 0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688556" h="371475">
                  <a:moveTo>
                    <a:pt x="3688556" y="371475"/>
                  </a:moveTo>
                  <a:lnTo>
                    <a:pt x="2955131" y="371475"/>
                  </a:lnTo>
                  <a:lnTo>
                    <a:pt x="2921794" y="338138"/>
                  </a:lnTo>
                  <a:lnTo>
                    <a:pt x="2664619" y="338138"/>
                  </a:lnTo>
                  <a:lnTo>
                    <a:pt x="2664619" y="323850"/>
                  </a:lnTo>
                  <a:lnTo>
                    <a:pt x="2628900" y="323850"/>
                  </a:lnTo>
                  <a:lnTo>
                    <a:pt x="2628900" y="309563"/>
                  </a:lnTo>
                  <a:lnTo>
                    <a:pt x="2543175" y="309563"/>
                  </a:lnTo>
                  <a:lnTo>
                    <a:pt x="2471738" y="285750"/>
                  </a:lnTo>
                  <a:lnTo>
                    <a:pt x="2326481" y="285750"/>
                  </a:lnTo>
                  <a:lnTo>
                    <a:pt x="2326481" y="269082"/>
                  </a:lnTo>
                  <a:lnTo>
                    <a:pt x="2150269" y="269082"/>
                  </a:lnTo>
                  <a:lnTo>
                    <a:pt x="2150269" y="259557"/>
                  </a:lnTo>
                  <a:lnTo>
                    <a:pt x="2097881" y="259557"/>
                  </a:lnTo>
                  <a:lnTo>
                    <a:pt x="2093119" y="254795"/>
                  </a:lnTo>
                  <a:lnTo>
                    <a:pt x="1990725" y="254795"/>
                  </a:lnTo>
                  <a:lnTo>
                    <a:pt x="1990725" y="242888"/>
                  </a:lnTo>
                  <a:lnTo>
                    <a:pt x="1804988" y="226219"/>
                  </a:lnTo>
                  <a:lnTo>
                    <a:pt x="1624013" y="204788"/>
                  </a:lnTo>
                  <a:lnTo>
                    <a:pt x="1531144" y="195263"/>
                  </a:lnTo>
                  <a:lnTo>
                    <a:pt x="1516856" y="195263"/>
                  </a:lnTo>
                  <a:lnTo>
                    <a:pt x="1516856" y="195263"/>
                  </a:lnTo>
                  <a:lnTo>
                    <a:pt x="1516856" y="183357"/>
                  </a:lnTo>
                  <a:lnTo>
                    <a:pt x="1328738" y="183357"/>
                  </a:lnTo>
                  <a:lnTo>
                    <a:pt x="1288256" y="161925"/>
                  </a:lnTo>
                  <a:lnTo>
                    <a:pt x="1171575" y="161925"/>
                  </a:lnTo>
                  <a:lnTo>
                    <a:pt x="1157288" y="147638"/>
                  </a:lnTo>
                  <a:lnTo>
                    <a:pt x="1066800" y="142875"/>
                  </a:lnTo>
                  <a:lnTo>
                    <a:pt x="1014413" y="140494"/>
                  </a:lnTo>
                  <a:lnTo>
                    <a:pt x="995363" y="126207"/>
                  </a:lnTo>
                  <a:lnTo>
                    <a:pt x="926306" y="119063"/>
                  </a:lnTo>
                  <a:lnTo>
                    <a:pt x="812006" y="102394"/>
                  </a:lnTo>
                  <a:lnTo>
                    <a:pt x="716756" y="102394"/>
                  </a:lnTo>
                  <a:lnTo>
                    <a:pt x="716756" y="95250"/>
                  </a:lnTo>
                  <a:lnTo>
                    <a:pt x="654844" y="104775"/>
                  </a:lnTo>
                  <a:lnTo>
                    <a:pt x="638175" y="90488"/>
                  </a:lnTo>
                  <a:lnTo>
                    <a:pt x="590550" y="92869"/>
                  </a:lnTo>
                  <a:lnTo>
                    <a:pt x="535781" y="73819"/>
                  </a:lnTo>
                  <a:lnTo>
                    <a:pt x="445294" y="71438"/>
                  </a:lnTo>
                  <a:lnTo>
                    <a:pt x="316706" y="42863"/>
                  </a:lnTo>
                  <a:lnTo>
                    <a:pt x="257175" y="45244"/>
                  </a:lnTo>
                  <a:lnTo>
                    <a:pt x="252412" y="33339"/>
                  </a:lnTo>
                  <a:lnTo>
                    <a:pt x="190500" y="33338"/>
                  </a:lnTo>
                  <a:lnTo>
                    <a:pt x="171450" y="26194"/>
                  </a:lnTo>
                  <a:lnTo>
                    <a:pt x="64294" y="7144"/>
                  </a:lnTo>
                  <a:lnTo>
                    <a:pt x="0" y="0"/>
                  </a:lnTo>
                </a:path>
              </a:pathLst>
            </a:custGeom>
            <a:noFill/>
            <a:ln w="28575">
              <a:solidFill>
                <a:schemeClr val="accent3"/>
              </a:solidFill>
              <a:miter lim="800000"/>
              <a:headEnd/>
              <a:tailEnd/>
            </a:ln>
          </p:spPr>
          <p:txBody>
            <a:bodyPr rtlCol="0" anchor="ctr"/>
            <a:lstStyle/>
            <a:p>
              <a:pPr algn="ctr"/>
              <a:endParaRPr lang="en-US" dirty="0">
                <a:latin typeface="+mj-lt"/>
              </a:endParaRPr>
            </a:p>
          </p:txBody>
        </p:sp>
        <p:sp>
          <p:nvSpPr>
            <p:cNvPr id="553" name="Freeform: Shape 552">
              <a:extLst>
                <a:ext uri="{FF2B5EF4-FFF2-40B4-BE49-F238E27FC236}">
                  <a16:creationId xmlns:a16="http://schemas.microsoft.com/office/drawing/2014/main" id="{F96D5055-EFED-7FE1-5D3D-9909F0D4F867}"/>
                </a:ext>
              </a:extLst>
            </p:cNvPr>
            <p:cNvSpPr/>
            <p:nvPr/>
          </p:nvSpPr>
          <p:spPr bwMode="auto">
            <a:xfrm>
              <a:off x="2862263" y="1604963"/>
              <a:ext cx="3009900" cy="431006"/>
            </a:xfrm>
            <a:custGeom>
              <a:avLst/>
              <a:gdLst>
                <a:gd name="connsiteX0" fmla="*/ 3009900 w 3009900"/>
                <a:gd name="connsiteY0" fmla="*/ 426243 h 431006"/>
                <a:gd name="connsiteX1" fmla="*/ 2938462 w 3009900"/>
                <a:gd name="connsiteY1" fmla="*/ 431006 h 431006"/>
                <a:gd name="connsiteX2" fmla="*/ 2919412 w 3009900"/>
                <a:gd name="connsiteY2" fmla="*/ 423862 h 431006"/>
                <a:gd name="connsiteX3" fmla="*/ 2857500 w 3009900"/>
                <a:gd name="connsiteY3" fmla="*/ 423862 h 431006"/>
                <a:gd name="connsiteX4" fmla="*/ 2852737 w 3009900"/>
                <a:gd name="connsiteY4" fmla="*/ 414337 h 431006"/>
                <a:gd name="connsiteX5" fmla="*/ 2819400 w 3009900"/>
                <a:gd name="connsiteY5" fmla="*/ 414337 h 431006"/>
                <a:gd name="connsiteX6" fmla="*/ 2807493 w 3009900"/>
                <a:gd name="connsiteY6" fmla="*/ 407193 h 431006"/>
                <a:gd name="connsiteX7" fmla="*/ 2755106 w 3009900"/>
                <a:gd name="connsiteY7" fmla="*/ 404812 h 431006"/>
                <a:gd name="connsiteX8" fmla="*/ 2738437 w 3009900"/>
                <a:gd name="connsiteY8" fmla="*/ 397668 h 431006"/>
                <a:gd name="connsiteX9" fmla="*/ 2638425 w 3009900"/>
                <a:gd name="connsiteY9" fmla="*/ 390525 h 431006"/>
                <a:gd name="connsiteX10" fmla="*/ 2628900 w 3009900"/>
                <a:gd name="connsiteY10" fmla="*/ 381000 h 431006"/>
                <a:gd name="connsiteX11" fmla="*/ 2536031 w 3009900"/>
                <a:gd name="connsiteY11" fmla="*/ 371475 h 431006"/>
                <a:gd name="connsiteX12" fmla="*/ 2412206 w 3009900"/>
                <a:gd name="connsiteY12" fmla="*/ 345281 h 431006"/>
                <a:gd name="connsiteX13" fmla="*/ 2376487 w 3009900"/>
                <a:gd name="connsiteY13" fmla="*/ 350043 h 431006"/>
                <a:gd name="connsiteX14" fmla="*/ 2355056 w 3009900"/>
                <a:gd name="connsiteY14" fmla="*/ 340518 h 431006"/>
                <a:gd name="connsiteX15" fmla="*/ 2321718 w 3009900"/>
                <a:gd name="connsiteY15" fmla="*/ 335756 h 431006"/>
                <a:gd name="connsiteX16" fmla="*/ 2264568 w 3009900"/>
                <a:gd name="connsiteY16" fmla="*/ 309562 h 431006"/>
                <a:gd name="connsiteX17" fmla="*/ 2219325 w 3009900"/>
                <a:gd name="connsiteY17" fmla="*/ 307181 h 431006"/>
                <a:gd name="connsiteX18" fmla="*/ 2209800 w 3009900"/>
                <a:gd name="connsiteY18" fmla="*/ 295275 h 431006"/>
                <a:gd name="connsiteX19" fmla="*/ 2128837 w 3009900"/>
                <a:gd name="connsiteY19" fmla="*/ 290512 h 431006"/>
                <a:gd name="connsiteX20" fmla="*/ 2128837 w 3009900"/>
                <a:gd name="connsiteY20" fmla="*/ 280987 h 431006"/>
                <a:gd name="connsiteX21" fmla="*/ 2064543 w 3009900"/>
                <a:gd name="connsiteY21" fmla="*/ 283368 h 431006"/>
                <a:gd name="connsiteX22" fmla="*/ 2064543 w 3009900"/>
                <a:gd name="connsiteY22" fmla="*/ 273843 h 431006"/>
                <a:gd name="connsiteX23" fmla="*/ 2024062 w 3009900"/>
                <a:gd name="connsiteY23" fmla="*/ 276225 h 431006"/>
                <a:gd name="connsiteX24" fmla="*/ 1997868 w 3009900"/>
                <a:gd name="connsiteY24" fmla="*/ 266700 h 431006"/>
                <a:gd name="connsiteX25" fmla="*/ 1947862 w 3009900"/>
                <a:gd name="connsiteY25" fmla="*/ 266700 h 431006"/>
                <a:gd name="connsiteX26" fmla="*/ 1945481 w 3009900"/>
                <a:gd name="connsiteY26" fmla="*/ 257175 h 431006"/>
                <a:gd name="connsiteX27" fmla="*/ 1869281 w 3009900"/>
                <a:gd name="connsiteY27" fmla="*/ 257175 h 431006"/>
                <a:gd name="connsiteX28" fmla="*/ 1814512 w 3009900"/>
                <a:gd name="connsiteY28" fmla="*/ 254793 h 431006"/>
                <a:gd name="connsiteX29" fmla="*/ 1809750 w 3009900"/>
                <a:gd name="connsiteY29" fmla="*/ 242887 h 431006"/>
                <a:gd name="connsiteX30" fmla="*/ 1769268 w 3009900"/>
                <a:gd name="connsiteY30" fmla="*/ 242887 h 431006"/>
                <a:gd name="connsiteX31" fmla="*/ 1759743 w 3009900"/>
                <a:gd name="connsiteY31" fmla="*/ 233362 h 431006"/>
                <a:gd name="connsiteX32" fmla="*/ 1704975 w 3009900"/>
                <a:gd name="connsiteY32" fmla="*/ 233362 h 431006"/>
                <a:gd name="connsiteX33" fmla="*/ 1671637 w 3009900"/>
                <a:gd name="connsiteY33" fmla="*/ 233362 h 431006"/>
                <a:gd name="connsiteX34" fmla="*/ 1659731 w 3009900"/>
                <a:gd name="connsiteY34" fmla="*/ 216693 h 431006"/>
                <a:gd name="connsiteX35" fmla="*/ 1545431 w 3009900"/>
                <a:gd name="connsiteY35" fmla="*/ 209550 h 431006"/>
                <a:gd name="connsiteX36" fmla="*/ 1464468 w 3009900"/>
                <a:gd name="connsiteY36" fmla="*/ 202406 h 431006"/>
                <a:gd name="connsiteX37" fmla="*/ 1462087 w 3009900"/>
                <a:gd name="connsiteY37" fmla="*/ 202406 h 431006"/>
                <a:gd name="connsiteX38" fmla="*/ 1428750 w 3009900"/>
                <a:gd name="connsiteY38" fmla="*/ 200025 h 431006"/>
                <a:gd name="connsiteX39" fmla="*/ 1412081 w 3009900"/>
                <a:gd name="connsiteY39" fmla="*/ 190500 h 431006"/>
                <a:gd name="connsiteX40" fmla="*/ 1390650 w 3009900"/>
                <a:gd name="connsiteY40" fmla="*/ 176212 h 431006"/>
                <a:gd name="connsiteX41" fmla="*/ 1366837 w 3009900"/>
                <a:gd name="connsiteY41" fmla="*/ 176212 h 431006"/>
                <a:gd name="connsiteX42" fmla="*/ 1321593 w 3009900"/>
                <a:gd name="connsiteY42" fmla="*/ 161925 h 431006"/>
                <a:gd name="connsiteX43" fmla="*/ 1288256 w 3009900"/>
                <a:gd name="connsiteY43" fmla="*/ 161925 h 431006"/>
                <a:gd name="connsiteX44" fmla="*/ 1269206 w 3009900"/>
                <a:gd name="connsiteY44" fmla="*/ 152400 h 431006"/>
                <a:gd name="connsiteX45" fmla="*/ 1204912 w 3009900"/>
                <a:gd name="connsiteY45" fmla="*/ 150018 h 431006"/>
                <a:gd name="connsiteX46" fmla="*/ 1145381 w 3009900"/>
                <a:gd name="connsiteY46" fmla="*/ 142875 h 431006"/>
                <a:gd name="connsiteX47" fmla="*/ 1128712 w 3009900"/>
                <a:gd name="connsiteY47" fmla="*/ 133350 h 431006"/>
                <a:gd name="connsiteX48" fmla="*/ 1104900 w 3009900"/>
                <a:gd name="connsiteY48" fmla="*/ 121443 h 431006"/>
                <a:gd name="connsiteX49" fmla="*/ 1014412 w 3009900"/>
                <a:gd name="connsiteY49" fmla="*/ 116681 h 431006"/>
                <a:gd name="connsiteX50" fmla="*/ 962025 w 3009900"/>
                <a:gd name="connsiteY50" fmla="*/ 109537 h 431006"/>
                <a:gd name="connsiteX51" fmla="*/ 921543 w 3009900"/>
                <a:gd name="connsiteY51" fmla="*/ 95250 h 431006"/>
                <a:gd name="connsiteX52" fmla="*/ 804862 w 3009900"/>
                <a:gd name="connsiteY52" fmla="*/ 92868 h 431006"/>
                <a:gd name="connsiteX53" fmla="*/ 716756 w 3009900"/>
                <a:gd name="connsiteY53" fmla="*/ 76200 h 431006"/>
                <a:gd name="connsiteX54" fmla="*/ 628650 w 3009900"/>
                <a:gd name="connsiteY54" fmla="*/ 59531 h 431006"/>
                <a:gd name="connsiteX55" fmla="*/ 550068 w 3009900"/>
                <a:gd name="connsiteY55" fmla="*/ 54768 h 431006"/>
                <a:gd name="connsiteX56" fmla="*/ 492918 w 3009900"/>
                <a:gd name="connsiteY56" fmla="*/ 50006 h 431006"/>
                <a:gd name="connsiteX57" fmla="*/ 409575 w 3009900"/>
                <a:gd name="connsiteY57" fmla="*/ 40481 h 431006"/>
                <a:gd name="connsiteX58" fmla="*/ 300037 w 3009900"/>
                <a:gd name="connsiteY58" fmla="*/ 21431 h 431006"/>
                <a:gd name="connsiteX59" fmla="*/ 238125 w 3009900"/>
                <a:gd name="connsiteY59" fmla="*/ 16668 h 431006"/>
                <a:gd name="connsiteX60" fmla="*/ 107156 w 3009900"/>
                <a:gd name="connsiteY60" fmla="*/ 2381 h 431006"/>
                <a:gd name="connsiteX61" fmla="*/ 0 w 3009900"/>
                <a:gd name="connsiteY61" fmla="*/ 0 h 431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009900" h="431006">
                  <a:moveTo>
                    <a:pt x="3009900" y="426243"/>
                  </a:moveTo>
                  <a:lnTo>
                    <a:pt x="2938462" y="431006"/>
                  </a:lnTo>
                  <a:lnTo>
                    <a:pt x="2919412" y="423862"/>
                  </a:lnTo>
                  <a:lnTo>
                    <a:pt x="2857500" y="423862"/>
                  </a:lnTo>
                  <a:lnTo>
                    <a:pt x="2852737" y="414337"/>
                  </a:lnTo>
                  <a:lnTo>
                    <a:pt x="2819400" y="414337"/>
                  </a:lnTo>
                  <a:lnTo>
                    <a:pt x="2807493" y="407193"/>
                  </a:lnTo>
                  <a:lnTo>
                    <a:pt x="2755106" y="404812"/>
                  </a:lnTo>
                  <a:lnTo>
                    <a:pt x="2738437" y="397668"/>
                  </a:lnTo>
                  <a:lnTo>
                    <a:pt x="2638425" y="390525"/>
                  </a:lnTo>
                  <a:lnTo>
                    <a:pt x="2628900" y="381000"/>
                  </a:lnTo>
                  <a:lnTo>
                    <a:pt x="2536031" y="371475"/>
                  </a:lnTo>
                  <a:lnTo>
                    <a:pt x="2412206" y="345281"/>
                  </a:lnTo>
                  <a:lnTo>
                    <a:pt x="2376487" y="350043"/>
                  </a:lnTo>
                  <a:lnTo>
                    <a:pt x="2355056" y="340518"/>
                  </a:lnTo>
                  <a:lnTo>
                    <a:pt x="2321718" y="335756"/>
                  </a:lnTo>
                  <a:lnTo>
                    <a:pt x="2264568" y="309562"/>
                  </a:lnTo>
                  <a:lnTo>
                    <a:pt x="2219325" y="307181"/>
                  </a:lnTo>
                  <a:lnTo>
                    <a:pt x="2209800" y="295275"/>
                  </a:lnTo>
                  <a:lnTo>
                    <a:pt x="2128837" y="290512"/>
                  </a:lnTo>
                  <a:lnTo>
                    <a:pt x="2128837" y="280987"/>
                  </a:lnTo>
                  <a:lnTo>
                    <a:pt x="2064543" y="283368"/>
                  </a:lnTo>
                  <a:lnTo>
                    <a:pt x="2064543" y="273843"/>
                  </a:lnTo>
                  <a:lnTo>
                    <a:pt x="2024062" y="276225"/>
                  </a:lnTo>
                  <a:lnTo>
                    <a:pt x="1997868" y="266700"/>
                  </a:lnTo>
                  <a:lnTo>
                    <a:pt x="1947862" y="266700"/>
                  </a:lnTo>
                  <a:lnTo>
                    <a:pt x="1945481" y="257175"/>
                  </a:lnTo>
                  <a:lnTo>
                    <a:pt x="1869281" y="257175"/>
                  </a:lnTo>
                  <a:lnTo>
                    <a:pt x="1814512" y="254793"/>
                  </a:lnTo>
                  <a:lnTo>
                    <a:pt x="1809750" y="242887"/>
                  </a:lnTo>
                  <a:lnTo>
                    <a:pt x="1769268" y="242887"/>
                  </a:lnTo>
                  <a:lnTo>
                    <a:pt x="1759743" y="233362"/>
                  </a:lnTo>
                  <a:lnTo>
                    <a:pt x="1704975" y="233362"/>
                  </a:lnTo>
                  <a:lnTo>
                    <a:pt x="1671637" y="233362"/>
                  </a:lnTo>
                  <a:lnTo>
                    <a:pt x="1659731" y="216693"/>
                  </a:lnTo>
                  <a:lnTo>
                    <a:pt x="1545431" y="209550"/>
                  </a:lnTo>
                  <a:lnTo>
                    <a:pt x="1464468" y="202406"/>
                  </a:lnTo>
                  <a:lnTo>
                    <a:pt x="1462087" y="202406"/>
                  </a:lnTo>
                  <a:lnTo>
                    <a:pt x="1428750" y="200025"/>
                  </a:lnTo>
                  <a:lnTo>
                    <a:pt x="1412081" y="190500"/>
                  </a:lnTo>
                  <a:lnTo>
                    <a:pt x="1390650" y="176212"/>
                  </a:lnTo>
                  <a:lnTo>
                    <a:pt x="1366837" y="176212"/>
                  </a:lnTo>
                  <a:lnTo>
                    <a:pt x="1321593" y="161925"/>
                  </a:lnTo>
                  <a:lnTo>
                    <a:pt x="1288256" y="161925"/>
                  </a:lnTo>
                  <a:lnTo>
                    <a:pt x="1269206" y="152400"/>
                  </a:lnTo>
                  <a:lnTo>
                    <a:pt x="1204912" y="150018"/>
                  </a:lnTo>
                  <a:lnTo>
                    <a:pt x="1145381" y="142875"/>
                  </a:lnTo>
                  <a:lnTo>
                    <a:pt x="1128712" y="133350"/>
                  </a:lnTo>
                  <a:lnTo>
                    <a:pt x="1104900" y="121443"/>
                  </a:lnTo>
                  <a:lnTo>
                    <a:pt x="1014412" y="116681"/>
                  </a:lnTo>
                  <a:lnTo>
                    <a:pt x="962025" y="109537"/>
                  </a:lnTo>
                  <a:lnTo>
                    <a:pt x="921543" y="95250"/>
                  </a:lnTo>
                  <a:lnTo>
                    <a:pt x="804862" y="92868"/>
                  </a:lnTo>
                  <a:lnTo>
                    <a:pt x="716756" y="76200"/>
                  </a:lnTo>
                  <a:lnTo>
                    <a:pt x="628650" y="59531"/>
                  </a:lnTo>
                  <a:lnTo>
                    <a:pt x="550068" y="54768"/>
                  </a:lnTo>
                  <a:lnTo>
                    <a:pt x="492918" y="50006"/>
                  </a:lnTo>
                  <a:lnTo>
                    <a:pt x="409575" y="40481"/>
                  </a:lnTo>
                  <a:lnTo>
                    <a:pt x="300037" y="21431"/>
                  </a:lnTo>
                  <a:lnTo>
                    <a:pt x="238125" y="16668"/>
                  </a:lnTo>
                  <a:lnTo>
                    <a:pt x="107156" y="2381"/>
                  </a:lnTo>
                  <a:lnTo>
                    <a:pt x="0" y="0"/>
                  </a:lnTo>
                </a:path>
              </a:pathLst>
            </a:custGeom>
            <a:noFill/>
            <a:ln w="28575">
              <a:solidFill>
                <a:schemeClr val="accent3"/>
              </a:solidFill>
              <a:miter lim="800000"/>
              <a:headEnd/>
              <a:tailEnd/>
            </a:ln>
          </p:spPr>
          <p:txBody>
            <a:bodyPr rtlCol="0" anchor="ctr"/>
            <a:lstStyle/>
            <a:p>
              <a:pPr algn="ctr"/>
              <a:endParaRPr lang="en-US" dirty="0">
                <a:latin typeface="+mj-lt"/>
              </a:endParaRPr>
            </a:p>
          </p:txBody>
        </p:sp>
      </p:grpSp>
      <p:sp>
        <p:nvSpPr>
          <p:cNvPr id="10" name="Rectangle 9">
            <a:extLst>
              <a:ext uri="{FF2B5EF4-FFF2-40B4-BE49-F238E27FC236}">
                <a16:creationId xmlns:a16="http://schemas.microsoft.com/office/drawing/2014/main" id="{C5EC8938-07B0-AA10-8B0A-90A9ECFBE9B4}"/>
              </a:ext>
            </a:extLst>
          </p:cNvPr>
          <p:cNvSpPr/>
          <p:nvPr/>
        </p:nvSpPr>
        <p:spPr>
          <a:xfrm>
            <a:off x="8047101" y="238127"/>
            <a:ext cx="3435102" cy="1323439"/>
          </a:xfrm>
          <a:prstGeom prst="rect">
            <a:avLst/>
          </a:prstGeom>
          <a:solidFill>
            <a:schemeClr val="accent2"/>
          </a:solidFill>
          <a:ln w="9525" cap="flat" cmpd="sng" algn="ctr">
            <a:noFill/>
            <a:prstDash val="solid"/>
          </a:ln>
          <a:effectLst/>
        </p:spPr>
        <p:txBody>
          <a:bodyPr wrap="square" rtlCol="0" anchor="ctr">
            <a:spAutoFit/>
          </a:bodyPr>
          <a:lstStyle/>
          <a:p>
            <a:pPr marR="0" lvl="0" algn="ctr" defTabSz="914400" eaLnBrk="1" fontAlgn="auto" latinLnBrk="0" hangingPunct="1">
              <a:lnSpc>
                <a:spcPct val="100000"/>
              </a:lnSpc>
              <a:spcBef>
                <a:spcPts val="0"/>
              </a:spcBef>
              <a:spcAft>
                <a:spcPts val="0"/>
              </a:spcAft>
              <a:buClr>
                <a:srgbClr val="000000"/>
              </a:buClr>
              <a:buSzTx/>
              <a:tabLst/>
              <a:defRPr/>
            </a:pPr>
            <a:r>
              <a:rPr kumimoji="0" lang="en-US" sz="2000" b="1" i="0" u="none" strike="noStrike" kern="0" cap="none" spc="0" normalizeH="0" baseline="0" noProof="0" dirty="0">
                <a:ln>
                  <a:noFill/>
                </a:ln>
                <a:solidFill>
                  <a:srgbClr val="FFFFFF"/>
                </a:solidFill>
                <a:effectLst/>
                <a:uLnTx/>
                <a:uFillTx/>
                <a:latin typeface="+mj-lt"/>
                <a:ea typeface="+mn-ea"/>
                <a:cs typeface="+mn-cs"/>
                <a:sym typeface="Arial"/>
              </a:rPr>
              <a:t>At OS IA3: </a:t>
            </a:r>
            <a:br>
              <a:rPr kumimoji="0" lang="en-US" sz="2000" b="1" i="0" u="none" strike="noStrike" kern="0" cap="none" spc="0" normalizeH="0" baseline="0" noProof="0" dirty="0">
                <a:ln>
                  <a:noFill/>
                </a:ln>
                <a:solidFill>
                  <a:srgbClr val="FFFFFF"/>
                </a:solidFill>
                <a:effectLst/>
                <a:uLnTx/>
                <a:uFillTx/>
                <a:latin typeface="+mj-lt"/>
                <a:ea typeface="+mn-ea"/>
                <a:cs typeface="+mn-cs"/>
                <a:sym typeface="Arial"/>
              </a:rPr>
            </a:br>
            <a:r>
              <a:rPr kumimoji="0" lang="en-US" sz="2000" b="0" i="0" u="none" strike="noStrike" kern="0" cap="none" spc="0" normalizeH="0" baseline="0" noProof="0" dirty="0">
                <a:ln>
                  <a:noFill/>
                </a:ln>
                <a:solidFill>
                  <a:srgbClr val="FFFFFF"/>
                </a:solidFill>
                <a:effectLst/>
                <a:uLnTx/>
                <a:uFillTx/>
                <a:latin typeface="+mj-lt"/>
                <a:ea typeface="+mn-ea"/>
                <a:cs typeface="+mn-cs"/>
                <a:sym typeface="Arial"/>
              </a:rPr>
              <a:t>All patients off abemaciclib; &gt;80% followed for ≥2 yr since completing abemaciclib</a:t>
            </a:r>
          </a:p>
        </p:txBody>
      </p:sp>
      <p:sp>
        <p:nvSpPr>
          <p:cNvPr id="57" name="Freeform: Shape 56">
            <a:extLst>
              <a:ext uri="{FF2B5EF4-FFF2-40B4-BE49-F238E27FC236}">
                <a16:creationId xmlns:a16="http://schemas.microsoft.com/office/drawing/2014/main" id="{9585C447-6F1F-16FE-57B2-5E6E78131152}"/>
              </a:ext>
            </a:extLst>
          </p:cNvPr>
          <p:cNvSpPr/>
          <p:nvPr/>
        </p:nvSpPr>
        <p:spPr bwMode="auto">
          <a:xfrm>
            <a:off x="2857500" y="1530351"/>
            <a:ext cx="6832600" cy="3225048"/>
          </a:xfrm>
          <a:custGeom>
            <a:avLst/>
            <a:gdLst>
              <a:gd name="connsiteX0" fmla="*/ 0 w 3643313"/>
              <a:gd name="connsiteY0" fmla="*/ 0 h 2028825"/>
              <a:gd name="connsiteX1" fmla="*/ 0 w 3643313"/>
              <a:gd name="connsiteY1" fmla="*/ 2028825 h 2028825"/>
              <a:gd name="connsiteX2" fmla="*/ 3643313 w 3643313"/>
              <a:gd name="connsiteY2" fmla="*/ 2028825 h 2028825"/>
            </a:gdLst>
            <a:ahLst/>
            <a:cxnLst>
              <a:cxn ang="0">
                <a:pos x="connsiteX0" y="connsiteY0"/>
              </a:cxn>
              <a:cxn ang="0">
                <a:pos x="connsiteX1" y="connsiteY1"/>
              </a:cxn>
              <a:cxn ang="0">
                <a:pos x="connsiteX2" y="connsiteY2"/>
              </a:cxn>
            </a:cxnLst>
            <a:rect l="l" t="t" r="r" b="b"/>
            <a:pathLst>
              <a:path w="3643313" h="2028825">
                <a:moveTo>
                  <a:pt x="0" y="0"/>
                </a:moveTo>
                <a:lnTo>
                  <a:pt x="0" y="2028825"/>
                </a:lnTo>
                <a:lnTo>
                  <a:pt x="3643313" y="2028825"/>
                </a:lnTo>
              </a:path>
            </a:pathLst>
          </a:custGeom>
          <a:noFill/>
          <a:ln w="28575">
            <a:solidFill>
              <a:schemeClr val="bg1"/>
            </a:solidFill>
            <a:miter lim="800000"/>
            <a:headEnd/>
            <a:tailEnd/>
          </a:ln>
        </p:spPr>
        <p:txBody>
          <a:bodyPr rtlCol="0" anchor="ctr"/>
          <a:lstStyle/>
          <a:p>
            <a:pPr algn="ctr"/>
            <a:endParaRPr lang="en-US" dirty="0">
              <a:latin typeface="+mj-lt"/>
            </a:endParaRPr>
          </a:p>
        </p:txBody>
      </p:sp>
    </p:spTree>
    <p:extLst>
      <p:ext uri="{BB962C8B-B14F-4D97-AF65-F5344CB8AC3E}">
        <p14:creationId xmlns:p14="http://schemas.microsoft.com/office/powerpoint/2010/main" val="1231668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3AF78-8AB8-2C53-A8CF-D4E9F3B8EF3C}"/>
              </a:ext>
            </a:extLst>
          </p:cNvPr>
          <p:cNvSpPr>
            <a:spLocks noGrp="1"/>
          </p:cNvSpPr>
          <p:nvPr>
            <p:ph type="title"/>
          </p:nvPr>
        </p:nvSpPr>
        <p:spPr/>
        <p:txBody>
          <a:bodyPr/>
          <a:lstStyle/>
          <a:p>
            <a:r>
              <a:rPr lang="en-US" dirty="0"/>
              <a:t>monarchE: Metastatic Recurrences </a:t>
            </a:r>
            <a:br>
              <a:rPr lang="en-US" dirty="0"/>
            </a:br>
            <a:r>
              <a:rPr lang="en-US" dirty="0"/>
              <a:t>in ITT Population at OS IA3</a:t>
            </a:r>
          </a:p>
        </p:txBody>
      </p:sp>
      <p:sp>
        <p:nvSpPr>
          <p:cNvPr id="6" name="TextBox 5">
            <a:extLst>
              <a:ext uri="{FF2B5EF4-FFF2-40B4-BE49-F238E27FC236}">
                <a16:creationId xmlns:a16="http://schemas.microsoft.com/office/drawing/2014/main" id="{77933A27-FDF2-7B4D-769F-EED9F6308DF1}"/>
              </a:ext>
            </a:extLst>
          </p:cNvPr>
          <p:cNvSpPr txBox="1"/>
          <p:nvPr/>
        </p:nvSpPr>
        <p:spPr bwMode="auto">
          <a:xfrm rot="16200000">
            <a:off x="517554" y="3747584"/>
            <a:ext cx="1349345"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No. Patients</a:t>
            </a:r>
          </a:p>
        </p:txBody>
      </p:sp>
      <p:sp>
        <p:nvSpPr>
          <p:cNvPr id="7" name="TextBox 6">
            <a:extLst>
              <a:ext uri="{FF2B5EF4-FFF2-40B4-BE49-F238E27FC236}">
                <a16:creationId xmlns:a16="http://schemas.microsoft.com/office/drawing/2014/main" id="{ADECEE3B-CF9C-4098-5888-1774C90E8E7E}"/>
              </a:ext>
            </a:extLst>
          </p:cNvPr>
          <p:cNvSpPr txBox="1"/>
          <p:nvPr/>
        </p:nvSpPr>
        <p:spPr bwMode="auto">
          <a:xfrm>
            <a:off x="1921079" y="5552996"/>
            <a:ext cx="1451295" cy="64633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accent1"/>
                </a:solidFill>
                <a:latin typeface="Calibri" panose="020F0502020204030204" pitchFamily="34" charset="0"/>
              </a:rPr>
              <a:t>Abemaciclib + ET</a:t>
            </a:r>
          </a:p>
        </p:txBody>
      </p:sp>
      <p:sp>
        <p:nvSpPr>
          <p:cNvPr id="8" name="TextBox 7">
            <a:extLst>
              <a:ext uri="{FF2B5EF4-FFF2-40B4-BE49-F238E27FC236}">
                <a16:creationId xmlns:a16="http://schemas.microsoft.com/office/drawing/2014/main" id="{5137F1E7-7CC7-E7D7-D85F-7367CC5A8484}"/>
              </a:ext>
            </a:extLst>
          </p:cNvPr>
          <p:cNvSpPr txBox="1"/>
          <p:nvPr/>
        </p:nvSpPr>
        <p:spPr bwMode="auto">
          <a:xfrm>
            <a:off x="3239549" y="5552996"/>
            <a:ext cx="1451295"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accent3"/>
                </a:solidFill>
                <a:latin typeface="Calibri" panose="020F0502020204030204" pitchFamily="34" charset="0"/>
              </a:rPr>
              <a:t>ET Alone</a:t>
            </a:r>
          </a:p>
        </p:txBody>
      </p:sp>
      <p:sp>
        <p:nvSpPr>
          <p:cNvPr id="9" name="Text Box 15">
            <a:extLst>
              <a:ext uri="{FF2B5EF4-FFF2-40B4-BE49-F238E27FC236}">
                <a16:creationId xmlns:a16="http://schemas.microsoft.com/office/drawing/2014/main" id="{9761C1BA-A8AF-2E62-DB14-9322AEE82B94}"/>
              </a:ext>
            </a:extLst>
          </p:cNvPr>
          <p:cNvSpPr txBox="1">
            <a:spLocks noChangeArrowheads="1"/>
          </p:cNvSpPr>
          <p:nvPr/>
        </p:nvSpPr>
        <p:spPr bwMode="auto">
          <a:xfrm>
            <a:off x="412751" y="636925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Rastogi. JCO. 2024;42:987.</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0" name="TextBox 9">
            <a:extLst>
              <a:ext uri="{FF2B5EF4-FFF2-40B4-BE49-F238E27FC236}">
                <a16:creationId xmlns:a16="http://schemas.microsoft.com/office/drawing/2014/main" id="{1355CA78-3F90-6936-59C3-4F4873214F15}"/>
              </a:ext>
            </a:extLst>
          </p:cNvPr>
          <p:cNvSpPr txBox="1"/>
          <p:nvPr/>
        </p:nvSpPr>
        <p:spPr bwMode="auto">
          <a:xfrm>
            <a:off x="4892289" y="5552996"/>
            <a:ext cx="1451295" cy="64633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accent1"/>
                </a:solidFill>
                <a:latin typeface="Calibri" panose="020F0502020204030204" pitchFamily="34" charset="0"/>
              </a:rPr>
              <a:t>Abemaciclib + ET</a:t>
            </a:r>
          </a:p>
        </p:txBody>
      </p:sp>
      <p:sp>
        <p:nvSpPr>
          <p:cNvPr id="11" name="TextBox 10">
            <a:extLst>
              <a:ext uri="{FF2B5EF4-FFF2-40B4-BE49-F238E27FC236}">
                <a16:creationId xmlns:a16="http://schemas.microsoft.com/office/drawing/2014/main" id="{AFAE7C2C-DB88-1B80-9060-7BCCBFBBF428}"/>
              </a:ext>
            </a:extLst>
          </p:cNvPr>
          <p:cNvSpPr txBox="1"/>
          <p:nvPr/>
        </p:nvSpPr>
        <p:spPr bwMode="auto">
          <a:xfrm>
            <a:off x="6210759" y="5552996"/>
            <a:ext cx="1451295"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accent3"/>
                </a:solidFill>
                <a:latin typeface="Calibri" panose="020F0502020204030204" pitchFamily="34" charset="0"/>
              </a:rPr>
              <a:t>ET Alone</a:t>
            </a:r>
          </a:p>
        </p:txBody>
      </p:sp>
      <p:sp>
        <p:nvSpPr>
          <p:cNvPr id="12" name="TextBox 11">
            <a:extLst>
              <a:ext uri="{FF2B5EF4-FFF2-40B4-BE49-F238E27FC236}">
                <a16:creationId xmlns:a16="http://schemas.microsoft.com/office/drawing/2014/main" id="{B550BF8F-2AFA-3DC8-0762-9DF4B1CE5F0F}"/>
              </a:ext>
            </a:extLst>
          </p:cNvPr>
          <p:cNvSpPr txBox="1"/>
          <p:nvPr/>
        </p:nvSpPr>
        <p:spPr bwMode="auto">
          <a:xfrm>
            <a:off x="7804970" y="5552996"/>
            <a:ext cx="1451295" cy="64633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accent1"/>
                </a:solidFill>
                <a:latin typeface="Calibri" panose="020F0502020204030204" pitchFamily="34" charset="0"/>
              </a:rPr>
              <a:t>Abemaciclib + ET</a:t>
            </a:r>
          </a:p>
        </p:txBody>
      </p:sp>
      <p:sp>
        <p:nvSpPr>
          <p:cNvPr id="13" name="TextBox 12">
            <a:extLst>
              <a:ext uri="{FF2B5EF4-FFF2-40B4-BE49-F238E27FC236}">
                <a16:creationId xmlns:a16="http://schemas.microsoft.com/office/drawing/2014/main" id="{590DAF13-3C5B-4755-8CE2-868D898BCF52}"/>
              </a:ext>
            </a:extLst>
          </p:cNvPr>
          <p:cNvSpPr txBox="1"/>
          <p:nvPr/>
        </p:nvSpPr>
        <p:spPr bwMode="auto">
          <a:xfrm>
            <a:off x="9123440" y="5552996"/>
            <a:ext cx="1451295"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accent3"/>
                </a:solidFill>
                <a:latin typeface="Calibri" panose="020F0502020204030204" pitchFamily="34" charset="0"/>
              </a:rPr>
              <a:t>ET Alone</a:t>
            </a:r>
          </a:p>
        </p:txBody>
      </p:sp>
      <p:sp>
        <p:nvSpPr>
          <p:cNvPr id="14" name="TextBox 13">
            <a:extLst>
              <a:ext uri="{FF2B5EF4-FFF2-40B4-BE49-F238E27FC236}">
                <a16:creationId xmlns:a16="http://schemas.microsoft.com/office/drawing/2014/main" id="{D47486D6-D3EC-9FD4-17D6-AFF14C87B40D}"/>
              </a:ext>
            </a:extLst>
          </p:cNvPr>
          <p:cNvSpPr txBox="1"/>
          <p:nvPr/>
        </p:nvSpPr>
        <p:spPr bwMode="auto">
          <a:xfrm>
            <a:off x="2060089" y="1503953"/>
            <a:ext cx="25332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Additional Follow-up</a:t>
            </a:r>
            <a:br>
              <a:rPr lang="en-US" b="1" dirty="0">
                <a:solidFill>
                  <a:schemeClr val="bg1"/>
                </a:solidFill>
                <a:latin typeface="Calibri" panose="020F0502020204030204" pitchFamily="34" charset="0"/>
              </a:rPr>
            </a:br>
            <a:r>
              <a:rPr lang="en-US" b="0" dirty="0">
                <a:solidFill>
                  <a:schemeClr val="bg1"/>
                </a:solidFill>
                <a:latin typeface="Calibri" panose="020F0502020204030204" pitchFamily="34" charset="0"/>
              </a:rPr>
              <a:t>Data cutoff: April 1, 2021</a:t>
            </a:r>
          </a:p>
        </p:txBody>
      </p:sp>
      <p:sp>
        <p:nvSpPr>
          <p:cNvPr id="15" name="TextBox 14">
            <a:extLst>
              <a:ext uri="{FF2B5EF4-FFF2-40B4-BE49-F238E27FC236}">
                <a16:creationId xmlns:a16="http://schemas.microsoft.com/office/drawing/2014/main" id="{CFD68DD5-A66F-9F5D-D504-110131A4D196}"/>
              </a:ext>
            </a:extLst>
          </p:cNvPr>
          <p:cNvSpPr txBox="1"/>
          <p:nvPr/>
        </p:nvSpPr>
        <p:spPr bwMode="auto">
          <a:xfrm>
            <a:off x="5022832" y="1503953"/>
            <a:ext cx="244509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IA2</a:t>
            </a:r>
            <a:br>
              <a:rPr lang="en-US" b="1" dirty="0">
                <a:solidFill>
                  <a:schemeClr val="bg1"/>
                </a:solidFill>
                <a:latin typeface="Calibri" panose="020F0502020204030204" pitchFamily="34" charset="0"/>
              </a:rPr>
            </a:br>
            <a:r>
              <a:rPr lang="en-US" b="0" dirty="0">
                <a:solidFill>
                  <a:schemeClr val="bg1"/>
                </a:solidFill>
                <a:latin typeface="Calibri" panose="020F0502020204030204" pitchFamily="34" charset="0"/>
              </a:rPr>
              <a:t>Data cutoff: July 1, 2022</a:t>
            </a:r>
          </a:p>
        </p:txBody>
      </p:sp>
      <p:sp>
        <p:nvSpPr>
          <p:cNvPr id="16" name="TextBox 15">
            <a:extLst>
              <a:ext uri="{FF2B5EF4-FFF2-40B4-BE49-F238E27FC236}">
                <a16:creationId xmlns:a16="http://schemas.microsoft.com/office/drawing/2014/main" id="{B730EBDC-8B0B-F397-553D-6188553190B7}"/>
              </a:ext>
            </a:extLst>
          </p:cNvPr>
          <p:cNvSpPr txBox="1"/>
          <p:nvPr/>
        </p:nvSpPr>
        <p:spPr bwMode="auto">
          <a:xfrm>
            <a:off x="7978529" y="1503953"/>
            <a:ext cx="244509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IA3</a:t>
            </a:r>
            <a:br>
              <a:rPr lang="en-US" b="1" dirty="0">
                <a:solidFill>
                  <a:schemeClr val="bg1"/>
                </a:solidFill>
                <a:latin typeface="Calibri" panose="020F0502020204030204" pitchFamily="34" charset="0"/>
              </a:rPr>
            </a:br>
            <a:r>
              <a:rPr lang="en-US" b="0" dirty="0">
                <a:solidFill>
                  <a:schemeClr val="bg1"/>
                </a:solidFill>
                <a:latin typeface="Calibri" panose="020F0502020204030204" pitchFamily="34" charset="0"/>
              </a:rPr>
              <a:t>Data cutoff: July 3, 2023</a:t>
            </a:r>
          </a:p>
        </p:txBody>
      </p:sp>
      <p:grpSp>
        <p:nvGrpSpPr>
          <p:cNvPr id="47" name="Group 46">
            <a:extLst>
              <a:ext uri="{FF2B5EF4-FFF2-40B4-BE49-F238E27FC236}">
                <a16:creationId xmlns:a16="http://schemas.microsoft.com/office/drawing/2014/main" id="{2A7D5CE0-9D02-1BA7-49E6-F694962E114C}"/>
              </a:ext>
            </a:extLst>
          </p:cNvPr>
          <p:cNvGrpSpPr/>
          <p:nvPr/>
        </p:nvGrpSpPr>
        <p:grpSpPr>
          <a:xfrm>
            <a:off x="2060089" y="2219930"/>
            <a:ext cx="3632469" cy="1200329"/>
            <a:chOff x="2060089" y="2312797"/>
            <a:chExt cx="3632469" cy="1200329"/>
          </a:xfrm>
        </p:grpSpPr>
        <p:sp>
          <p:nvSpPr>
            <p:cNvPr id="17" name="TextBox 16">
              <a:extLst>
                <a:ext uri="{FF2B5EF4-FFF2-40B4-BE49-F238E27FC236}">
                  <a16:creationId xmlns:a16="http://schemas.microsoft.com/office/drawing/2014/main" id="{9D413495-7B83-F33F-9159-EBD3F42073FD}"/>
                </a:ext>
              </a:extLst>
            </p:cNvPr>
            <p:cNvSpPr txBox="1"/>
            <p:nvPr/>
          </p:nvSpPr>
          <p:spPr bwMode="auto">
            <a:xfrm>
              <a:off x="2060089" y="2312797"/>
              <a:ext cx="363246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Aft>
                  <a:spcPct val="0"/>
                </a:spcAft>
                <a:buClrTx/>
                <a:buFontTx/>
                <a:buNone/>
              </a:pPr>
              <a:r>
                <a:rPr lang="en-US" b="1" dirty="0">
                  <a:solidFill>
                    <a:schemeClr val="bg1"/>
                  </a:solidFill>
                  <a:latin typeface="Calibri" panose="020F0502020204030204" pitchFamily="34" charset="0"/>
                </a:rPr>
                <a:t>Survival Status</a:t>
              </a:r>
            </a:p>
            <a:p>
              <a:pPr>
                <a:lnSpc>
                  <a:spcPct val="100000"/>
                </a:lnSpc>
                <a:spcAft>
                  <a:spcPct val="0"/>
                </a:spcAft>
                <a:buClrTx/>
                <a:buFontTx/>
                <a:buNone/>
              </a:pPr>
              <a:r>
                <a:rPr lang="en-US" dirty="0">
                  <a:solidFill>
                    <a:schemeClr val="bg1"/>
                  </a:solidFill>
                  <a:latin typeface="Calibri" panose="020F0502020204030204" pitchFamily="34" charset="0"/>
                </a:rPr>
                <a:t>     </a:t>
              </a:r>
              <a:r>
                <a:rPr lang="en-US" b="0" dirty="0">
                  <a:solidFill>
                    <a:schemeClr val="bg1"/>
                  </a:solidFill>
                  <a:latin typeface="Calibri" panose="020F0502020204030204" pitchFamily="34" charset="0"/>
                </a:rPr>
                <a:t>Alive with metastatic disease</a:t>
              </a:r>
            </a:p>
            <a:p>
              <a:pPr>
                <a:lnSpc>
                  <a:spcPct val="100000"/>
                </a:lnSpc>
                <a:spcAft>
                  <a:spcPct val="0"/>
                </a:spcAft>
                <a:buClrTx/>
                <a:buFontTx/>
                <a:buNone/>
              </a:pPr>
              <a:r>
                <a:rPr lang="en-US" b="0" dirty="0">
                  <a:solidFill>
                    <a:schemeClr val="bg1"/>
                  </a:solidFill>
                  <a:latin typeface="Calibri" panose="020F0502020204030204" pitchFamily="34" charset="0"/>
                </a:rPr>
                <a:t>     Deaths due to breast cancer</a:t>
              </a:r>
            </a:p>
            <a:p>
              <a:pPr>
                <a:lnSpc>
                  <a:spcPct val="100000"/>
                </a:lnSpc>
                <a:spcAft>
                  <a:spcPct val="0"/>
                </a:spcAft>
                <a:buClrTx/>
                <a:buFontTx/>
                <a:buNone/>
              </a:pPr>
              <a:r>
                <a:rPr lang="en-US" b="0" dirty="0">
                  <a:solidFill>
                    <a:schemeClr val="bg1"/>
                  </a:solidFill>
                  <a:latin typeface="Calibri" panose="020F0502020204030204" pitchFamily="34" charset="0"/>
                </a:rPr>
                <a:t>     Deaths unrelated to breast cancer</a:t>
              </a:r>
            </a:p>
          </p:txBody>
        </p:sp>
        <p:sp>
          <p:nvSpPr>
            <p:cNvPr id="18" name="Rectangle 17">
              <a:extLst>
                <a:ext uri="{FF2B5EF4-FFF2-40B4-BE49-F238E27FC236}">
                  <a16:creationId xmlns:a16="http://schemas.microsoft.com/office/drawing/2014/main" id="{7CF54ED4-2785-D36E-2FFB-BE43124DE342}"/>
                </a:ext>
              </a:extLst>
            </p:cNvPr>
            <p:cNvSpPr/>
            <p:nvPr/>
          </p:nvSpPr>
          <p:spPr bwMode="auto">
            <a:xfrm>
              <a:off x="2137725" y="2682814"/>
              <a:ext cx="182779" cy="182779"/>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BE3F07CA-B7ED-FC64-C022-4DF042034E93}"/>
                </a:ext>
              </a:extLst>
            </p:cNvPr>
            <p:cNvSpPr/>
            <p:nvPr/>
          </p:nvSpPr>
          <p:spPr bwMode="auto">
            <a:xfrm>
              <a:off x="2137725" y="2956392"/>
              <a:ext cx="182779" cy="182779"/>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Rectangle 19">
              <a:extLst>
                <a:ext uri="{FF2B5EF4-FFF2-40B4-BE49-F238E27FC236}">
                  <a16:creationId xmlns:a16="http://schemas.microsoft.com/office/drawing/2014/main" id="{94926A01-0995-2A7D-5DE4-D311345A05FA}"/>
                </a:ext>
              </a:extLst>
            </p:cNvPr>
            <p:cNvSpPr/>
            <p:nvPr/>
          </p:nvSpPr>
          <p:spPr bwMode="auto">
            <a:xfrm>
              <a:off x="2137725" y="3229969"/>
              <a:ext cx="182779" cy="182779"/>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5" name="Group 24">
            <a:extLst>
              <a:ext uri="{FF2B5EF4-FFF2-40B4-BE49-F238E27FC236}">
                <a16:creationId xmlns:a16="http://schemas.microsoft.com/office/drawing/2014/main" id="{6420F40B-B34B-4B30-649D-A182AAA3CF6F}"/>
              </a:ext>
            </a:extLst>
          </p:cNvPr>
          <p:cNvGrpSpPr/>
          <p:nvPr/>
        </p:nvGrpSpPr>
        <p:grpSpPr>
          <a:xfrm>
            <a:off x="1339882" y="2060798"/>
            <a:ext cx="535724" cy="3608988"/>
            <a:chOff x="1339882" y="2060798"/>
            <a:chExt cx="535724" cy="3608988"/>
          </a:xfrm>
        </p:grpSpPr>
        <p:sp>
          <p:nvSpPr>
            <p:cNvPr id="3" name="TextBox 2">
              <a:extLst>
                <a:ext uri="{FF2B5EF4-FFF2-40B4-BE49-F238E27FC236}">
                  <a16:creationId xmlns:a16="http://schemas.microsoft.com/office/drawing/2014/main" id="{4A2042E1-475E-6B5F-731D-3D6D75F2AFCB}"/>
                </a:ext>
              </a:extLst>
            </p:cNvPr>
            <p:cNvSpPr txBox="1"/>
            <p:nvPr/>
          </p:nvSpPr>
          <p:spPr bwMode="auto">
            <a:xfrm>
              <a:off x="1339882" y="206079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500</a:t>
              </a:r>
            </a:p>
          </p:txBody>
        </p:sp>
        <p:sp>
          <p:nvSpPr>
            <p:cNvPr id="4" name="TextBox 3">
              <a:extLst>
                <a:ext uri="{FF2B5EF4-FFF2-40B4-BE49-F238E27FC236}">
                  <a16:creationId xmlns:a16="http://schemas.microsoft.com/office/drawing/2014/main" id="{A94A2D0A-EE09-B383-6085-4B57BCCB2F87}"/>
                </a:ext>
              </a:extLst>
            </p:cNvPr>
            <p:cNvSpPr txBox="1"/>
            <p:nvPr/>
          </p:nvSpPr>
          <p:spPr bwMode="auto">
            <a:xfrm>
              <a:off x="1339882" y="270712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400</a:t>
              </a:r>
            </a:p>
          </p:txBody>
        </p:sp>
        <p:sp>
          <p:nvSpPr>
            <p:cNvPr id="21" name="TextBox 20">
              <a:extLst>
                <a:ext uri="{FF2B5EF4-FFF2-40B4-BE49-F238E27FC236}">
                  <a16:creationId xmlns:a16="http://schemas.microsoft.com/office/drawing/2014/main" id="{CA26E383-7ED7-3F68-AD5A-AD7B2B0628B8}"/>
                </a:ext>
              </a:extLst>
            </p:cNvPr>
            <p:cNvSpPr txBox="1"/>
            <p:nvPr/>
          </p:nvSpPr>
          <p:spPr bwMode="auto">
            <a:xfrm>
              <a:off x="1339882" y="3362161"/>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300</a:t>
              </a:r>
            </a:p>
          </p:txBody>
        </p:sp>
        <p:sp>
          <p:nvSpPr>
            <p:cNvPr id="22" name="TextBox 21">
              <a:extLst>
                <a:ext uri="{FF2B5EF4-FFF2-40B4-BE49-F238E27FC236}">
                  <a16:creationId xmlns:a16="http://schemas.microsoft.com/office/drawing/2014/main" id="{1E7A8AC5-C23A-FCF2-5EDC-F0BF36AF3025}"/>
                </a:ext>
              </a:extLst>
            </p:cNvPr>
            <p:cNvSpPr txBox="1"/>
            <p:nvPr/>
          </p:nvSpPr>
          <p:spPr bwMode="auto">
            <a:xfrm>
              <a:off x="1339882" y="400849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200</a:t>
              </a:r>
            </a:p>
          </p:txBody>
        </p:sp>
        <p:sp>
          <p:nvSpPr>
            <p:cNvPr id="23" name="TextBox 22">
              <a:extLst>
                <a:ext uri="{FF2B5EF4-FFF2-40B4-BE49-F238E27FC236}">
                  <a16:creationId xmlns:a16="http://schemas.microsoft.com/office/drawing/2014/main" id="{9270B65B-8DA3-525A-83DE-18B7176A3E30}"/>
                </a:ext>
              </a:extLst>
            </p:cNvPr>
            <p:cNvSpPr txBox="1"/>
            <p:nvPr/>
          </p:nvSpPr>
          <p:spPr bwMode="auto">
            <a:xfrm>
              <a:off x="1339882" y="4654123"/>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4" name="TextBox 23">
              <a:extLst>
                <a:ext uri="{FF2B5EF4-FFF2-40B4-BE49-F238E27FC236}">
                  <a16:creationId xmlns:a16="http://schemas.microsoft.com/office/drawing/2014/main" id="{CA7D9E08-734F-4924-11D9-FE22831CD7C3}"/>
                </a:ext>
              </a:extLst>
            </p:cNvPr>
            <p:cNvSpPr txBox="1"/>
            <p:nvPr/>
          </p:nvSpPr>
          <p:spPr bwMode="auto">
            <a:xfrm>
              <a:off x="1456902" y="53004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a:t>
              </a:r>
            </a:p>
          </p:txBody>
        </p:sp>
      </p:grpSp>
      <p:sp>
        <p:nvSpPr>
          <p:cNvPr id="26" name="Freeform: Shape 25">
            <a:extLst>
              <a:ext uri="{FF2B5EF4-FFF2-40B4-BE49-F238E27FC236}">
                <a16:creationId xmlns:a16="http://schemas.microsoft.com/office/drawing/2014/main" id="{09E4873E-8496-9DD6-A617-EED5F3B78215}"/>
              </a:ext>
            </a:extLst>
          </p:cNvPr>
          <p:cNvSpPr/>
          <p:nvPr/>
        </p:nvSpPr>
        <p:spPr bwMode="auto">
          <a:xfrm>
            <a:off x="1889760" y="2133600"/>
            <a:ext cx="8724900" cy="3360420"/>
          </a:xfrm>
          <a:custGeom>
            <a:avLst/>
            <a:gdLst>
              <a:gd name="connsiteX0" fmla="*/ 0 w 8740140"/>
              <a:gd name="connsiteY0" fmla="*/ 0 h 3360420"/>
              <a:gd name="connsiteX1" fmla="*/ 0 w 8740140"/>
              <a:gd name="connsiteY1" fmla="*/ 3360420 h 3360420"/>
              <a:gd name="connsiteX2" fmla="*/ 8740140 w 8740140"/>
              <a:gd name="connsiteY2" fmla="*/ 3360420 h 3360420"/>
            </a:gdLst>
            <a:ahLst/>
            <a:cxnLst>
              <a:cxn ang="0">
                <a:pos x="connsiteX0" y="connsiteY0"/>
              </a:cxn>
              <a:cxn ang="0">
                <a:pos x="connsiteX1" y="connsiteY1"/>
              </a:cxn>
              <a:cxn ang="0">
                <a:pos x="connsiteX2" y="connsiteY2"/>
              </a:cxn>
            </a:cxnLst>
            <a:rect l="l" t="t" r="r" b="b"/>
            <a:pathLst>
              <a:path w="8740140" h="3360420">
                <a:moveTo>
                  <a:pt x="0" y="0"/>
                </a:moveTo>
                <a:lnTo>
                  <a:pt x="0" y="3360420"/>
                </a:lnTo>
                <a:lnTo>
                  <a:pt x="8740140" y="3360420"/>
                </a:lnTo>
              </a:path>
            </a:pathLst>
          </a:custGeom>
          <a:noFill/>
          <a:ln w="28575">
            <a:solidFill>
              <a:schemeClr val="bg1"/>
            </a:solidFill>
            <a:miter lim="800000"/>
            <a:headEnd/>
            <a:tailEnd/>
          </a:ln>
        </p:spPr>
        <p:txBody>
          <a:bodyPr rtlCol="0" anchor="ctr"/>
          <a:lstStyle/>
          <a:p>
            <a:pPr algn="ctr"/>
            <a:endParaRPr lang="en-US" dirty="0"/>
          </a:p>
        </p:txBody>
      </p:sp>
      <p:grpSp>
        <p:nvGrpSpPr>
          <p:cNvPr id="34" name="Group 33">
            <a:extLst>
              <a:ext uri="{FF2B5EF4-FFF2-40B4-BE49-F238E27FC236}">
                <a16:creationId xmlns:a16="http://schemas.microsoft.com/office/drawing/2014/main" id="{EE97D0C4-C9D3-16AA-3A3E-F0658CA1C0E3}"/>
              </a:ext>
            </a:extLst>
          </p:cNvPr>
          <p:cNvGrpSpPr/>
          <p:nvPr/>
        </p:nvGrpSpPr>
        <p:grpSpPr>
          <a:xfrm>
            <a:off x="1821180" y="2247900"/>
            <a:ext cx="68580" cy="3246120"/>
            <a:chOff x="1664788" y="2247900"/>
            <a:chExt cx="785256" cy="3246120"/>
          </a:xfrm>
        </p:grpSpPr>
        <p:cxnSp>
          <p:nvCxnSpPr>
            <p:cNvPr id="28" name="Straight Connector 27">
              <a:extLst>
                <a:ext uri="{FF2B5EF4-FFF2-40B4-BE49-F238E27FC236}">
                  <a16:creationId xmlns:a16="http://schemas.microsoft.com/office/drawing/2014/main" id="{2677836F-5A94-F36A-E785-112BFE1D095F}"/>
                </a:ext>
              </a:extLst>
            </p:cNvPr>
            <p:cNvCxnSpPr/>
            <p:nvPr/>
          </p:nvCxnSpPr>
          <p:spPr bwMode="auto">
            <a:xfrm>
              <a:off x="1664788" y="2247900"/>
              <a:ext cx="78525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921A27E-6B66-FE05-FE41-E4FCD3029CED}"/>
                </a:ext>
              </a:extLst>
            </p:cNvPr>
            <p:cNvCxnSpPr/>
            <p:nvPr/>
          </p:nvCxnSpPr>
          <p:spPr bwMode="auto">
            <a:xfrm>
              <a:off x="1664788" y="2903693"/>
              <a:ext cx="78525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FBD55AF-592B-7E8B-6A93-98AC013CE8B8}"/>
                </a:ext>
              </a:extLst>
            </p:cNvPr>
            <p:cNvCxnSpPr/>
            <p:nvPr/>
          </p:nvCxnSpPr>
          <p:spPr bwMode="auto">
            <a:xfrm>
              <a:off x="1664788" y="3551226"/>
              <a:ext cx="78525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97CF3AF-7F48-9573-014D-97DE993803AF}"/>
                </a:ext>
              </a:extLst>
            </p:cNvPr>
            <p:cNvCxnSpPr/>
            <p:nvPr/>
          </p:nvCxnSpPr>
          <p:spPr bwMode="auto">
            <a:xfrm>
              <a:off x="1664788" y="4198926"/>
              <a:ext cx="78525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004EBB1-E32F-DB1A-7907-203D3E5955E7}"/>
                </a:ext>
              </a:extLst>
            </p:cNvPr>
            <p:cNvCxnSpPr/>
            <p:nvPr/>
          </p:nvCxnSpPr>
          <p:spPr bwMode="auto">
            <a:xfrm>
              <a:off x="1664788" y="4854246"/>
              <a:ext cx="78525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DE9A7DF-959C-B8FA-4E8A-DB60E592C74E}"/>
                </a:ext>
              </a:extLst>
            </p:cNvPr>
            <p:cNvCxnSpPr/>
            <p:nvPr/>
          </p:nvCxnSpPr>
          <p:spPr bwMode="auto">
            <a:xfrm>
              <a:off x="1664788" y="5494020"/>
              <a:ext cx="78525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F84663B0-FB8D-F8A3-FDC9-CECB93AE539C}"/>
              </a:ext>
            </a:extLst>
          </p:cNvPr>
          <p:cNvGrpSpPr/>
          <p:nvPr/>
        </p:nvGrpSpPr>
        <p:grpSpPr>
          <a:xfrm rot="5400000">
            <a:off x="6186529" y="1197254"/>
            <a:ext cx="121919" cy="8715454"/>
            <a:chOff x="1664788" y="1535828"/>
            <a:chExt cx="785258" cy="3958192"/>
          </a:xfrm>
        </p:grpSpPr>
        <p:cxnSp>
          <p:nvCxnSpPr>
            <p:cNvPr id="36" name="Straight Connector 35">
              <a:extLst>
                <a:ext uri="{FF2B5EF4-FFF2-40B4-BE49-F238E27FC236}">
                  <a16:creationId xmlns:a16="http://schemas.microsoft.com/office/drawing/2014/main" id="{35D9D1FE-03E6-E3E8-54E7-1C544436D700}"/>
                </a:ext>
              </a:extLst>
            </p:cNvPr>
            <p:cNvCxnSpPr/>
            <p:nvPr/>
          </p:nvCxnSpPr>
          <p:spPr bwMode="auto">
            <a:xfrm>
              <a:off x="1664789" y="2183075"/>
              <a:ext cx="78525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2C5205C-ECFB-396A-4ECA-41AC4A7BC691}"/>
                </a:ext>
              </a:extLst>
            </p:cNvPr>
            <p:cNvCxnSpPr/>
            <p:nvPr/>
          </p:nvCxnSpPr>
          <p:spPr bwMode="auto">
            <a:xfrm>
              <a:off x="1664789" y="2851724"/>
              <a:ext cx="78525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588B01D9-F467-1CA8-2939-4E655D4D1FDB}"/>
                </a:ext>
              </a:extLst>
            </p:cNvPr>
            <p:cNvCxnSpPr/>
            <p:nvPr/>
          </p:nvCxnSpPr>
          <p:spPr bwMode="auto">
            <a:xfrm>
              <a:off x="1664789" y="3516621"/>
              <a:ext cx="78525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5ED08F0-A270-033A-BC91-7600EBFEC49A}"/>
                </a:ext>
              </a:extLst>
            </p:cNvPr>
            <p:cNvCxnSpPr/>
            <p:nvPr/>
          </p:nvCxnSpPr>
          <p:spPr bwMode="auto">
            <a:xfrm>
              <a:off x="1664788" y="4181623"/>
              <a:ext cx="785256"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3BAF4E1-B46D-6478-0DB5-0B60661ED558}"/>
                </a:ext>
              </a:extLst>
            </p:cNvPr>
            <p:cNvCxnSpPr/>
            <p:nvPr/>
          </p:nvCxnSpPr>
          <p:spPr bwMode="auto">
            <a:xfrm>
              <a:off x="1664788" y="4854246"/>
              <a:ext cx="785256"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87B8E32-E97D-13BA-2C38-A7BC92F820D1}"/>
                </a:ext>
              </a:extLst>
            </p:cNvPr>
            <p:cNvCxnSpPr/>
            <p:nvPr/>
          </p:nvCxnSpPr>
          <p:spPr bwMode="auto">
            <a:xfrm>
              <a:off x="1664788" y="5494020"/>
              <a:ext cx="785256"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0D967BA-1DFE-46A6-2498-2C381B67C7FA}"/>
                </a:ext>
              </a:extLst>
            </p:cNvPr>
            <p:cNvCxnSpPr/>
            <p:nvPr/>
          </p:nvCxnSpPr>
          <p:spPr bwMode="auto">
            <a:xfrm>
              <a:off x="1664790" y="1535828"/>
              <a:ext cx="785256" cy="0"/>
            </a:xfrm>
            <a:prstGeom prst="line">
              <a:avLst/>
            </a:prstGeom>
            <a:noFill/>
            <a:ln w="28575" cap="flat" cmpd="sng" algn="ctr">
              <a:solidFill>
                <a:schemeClr val="bg1"/>
              </a:solidFill>
              <a:prstDash val="solid"/>
              <a:round/>
              <a:headEnd type="none" w="med" len="med"/>
              <a:tailEnd type="none" w="med" len="med"/>
            </a:ln>
            <a:effectLst/>
          </p:spPr>
        </p:cxnSp>
      </p:grpSp>
      <p:sp>
        <p:nvSpPr>
          <p:cNvPr id="44" name="Rectangle 43">
            <a:extLst>
              <a:ext uri="{FF2B5EF4-FFF2-40B4-BE49-F238E27FC236}">
                <a16:creationId xmlns:a16="http://schemas.microsoft.com/office/drawing/2014/main" id="{EF3183B6-C8C5-FAE0-75A3-622228F9E972}"/>
              </a:ext>
            </a:extLst>
          </p:cNvPr>
          <p:cNvSpPr/>
          <p:nvPr/>
        </p:nvSpPr>
        <p:spPr bwMode="auto">
          <a:xfrm>
            <a:off x="2060089" y="4244340"/>
            <a:ext cx="1179460" cy="624840"/>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95</a:t>
            </a:r>
          </a:p>
        </p:txBody>
      </p:sp>
      <p:sp>
        <p:nvSpPr>
          <p:cNvPr id="45" name="Rectangle 44">
            <a:extLst>
              <a:ext uri="{FF2B5EF4-FFF2-40B4-BE49-F238E27FC236}">
                <a16:creationId xmlns:a16="http://schemas.microsoft.com/office/drawing/2014/main" id="{15B40BD8-38C6-8975-6F24-8FEBD6E4910C}"/>
              </a:ext>
            </a:extLst>
          </p:cNvPr>
          <p:cNvSpPr/>
          <p:nvPr/>
        </p:nvSpPr>
        <p:spPr bwMode="auto">
          <a:xfrm>
            <a:off x="2060089" y="4876800"/>
            <a:ext cx="1179460" cy="457200"/>
          </a:xfrm>
          <a:prstGeom prst="rect">
            <a:avLst/>
          </a:prstGeom>
          <a:solidFill>
            <a:schemeClr val="accent6"/>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72</a:t>
            </a:r>
          </a:p>
        </p:txBody>
      </p:sp>
      <p:sp>
        <p:nvSpPr>
          <p:cNvPr id="46" name="Rectangle 45">
            <a:extLst>
              <a:ext uri="{FF2B5EF4-FFF2-40B4-BE49-F238E27FC236}">
                <a16:creationId xmlns:a16="http://schemas.microsoft.com/office/drawing/2014/main" id="{B459119F-0BF0-28F0-CC49-284CDC154CC0}"/>
              </a:ext>
            </a:extLst>
          </p:cNvPr>
          <p:cNvSpPr/>
          <p:nvPr/>
        </p:nvSpPr>
        <p:spPr bwMode="auto">
          <a:xfrm>
            <a:off x="2060089" y="5334000"/>
            <a:ext cx="1179460" cy="152988"/>
          </a:xfrm>
          <a:prstGeom prst="rect">
            <a:avLst/>
          </a:prstGeom>
          <a:solidFill>
            <a:schemeClr val="accent5"/>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bg1"/>
                </a:solidFill>
                <a:latin typeface="Calibri" panose="020F0502020204030204" pitchFamily="34" charset="0"/>
              </a:rPr>
              <a:t>24</a:t>
            </a:r>
          </a:p>
        </p:txBody>
      </p:sp>
      <p:sp>
        <p:nvSpPr>
          <p:cNvPr id="48" name="Rectangle 47">
            <a:extLst>
              <a:ext uri="{FF2B5EF4-FFF2-40B4-BE49-F238E27FC236}">
                <a16:creationId xmlns:a16="http://schemas.microsoft.com/office/drawing/2014/main" id="{F9156E97-1FC0-5A2B-668C-9F6C9E4AB8A2}"/>
              </a:ext>
            </a:extLst>
          </p:cNvPr>
          <p:cNvSpPr/>
          <p:nvPr/>
        </p:nvSpPr>
        <p:spPr bwMode="auto">
          <a:xfrm>
            <a:off x="3375268" y="3688080"/>
            <a:ext cx="1179460" cy="1219198"/>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188</a:t>
            </a:r>
          </a:p>
        </p:txBody>
      </p:sp>
      <p:sp>
        <p:nvSpPr>
          <p:cNvPr id="49" name="Rectangle 48">
            <a:extLst>
              <a:ext uri="{FF2B5EF4-FFF2-40B4-BE49-F238E27FC236}">
                <a16:creationId xmlns:a16="http://schemas.microsoft.com/office/drawing/2014/main" id="{FC189DF6-6B86-F4D6-4B6F-448617EE6374}"/>
              </a:ext>
            </a:extLst>
          </p:cNvPr>
          <p:cNvSpPr/>
          <p:nvPr/>
        </p:nvSpPr>
        <p:spPr bwMode="auto">
          <a:xfrm>
            <a:off x="3375268" y="4907280"/>
            <a:ext cx="1179460" cy="485692"/>
          </a:xfrm>
          <a:prstGeom prst="rect">
            <a:avLst/>
          </a:prstGeom>
          <a:solidFill>
            <a:schemeClr val="accent6"/>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76</a:t>
            </a:r>
          </a:p>
        </p:txBody>
      </p:sp>
      <p:sp>
        <p:nvSpPr>
          <p:cNvPr id="50" name="Rectangle 49">
            <a:extLst>
              <a:ext uri="{FF2B5EF4-FFF2-40B4-BE49-F238E27FC236}">
                <a16:creationId xmlns:a16="http://schemas.microsoft.com/office/drawing/2014/main" id="{7C2594D8-7AF5-0F12-B9E4-C5EE5D8605FA}"/>
              </a:ext>
            </a:extLst>
          </p:cNvPr>
          <p:cNvSpPr/>
          <p:nvPr/>
        </p:nvSpPr>
        <p:spPr bwMode="auto">
          <a:xfrm>
            <a:off x="3375268" y="5392974"/>
            <a:ext cx="1179460" cy="94013"/>
          </a:xfrm>
          <a:prstGeom prst="rect">
            <a:avLst/>
          </a:prstGeom>
          <a:solidFill>
            <a:schemeClr val="accent5"/>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bg1"/>
                </a:solidFill>
                <a:latin typeface="Calibri" panose="020F0502020204030204" pitchFamily="34" charset="0"/>
              </a:rPr>
              <a:t>14</a:t>
            </a:r>
          </a:p>
        </p:txBody>
      </p:sp>
      <p:sp>
        <p:nvSpPr>
          <p:cNvPr id="51" name="Rectangle 50">
            <a:extLst>
              <a:ext uri="{FF2B5EF4-FFF2-40B4-BE49-F238E27FC236}">
                <a16:creationId xmlns:a16="http://schemas.microsoft.com/office/drawing/2014/main" id="{87042323-95B9-BD66-EFFC-559B9000A6F0}"/>
              </a:ext>
            </a:extLst>
          </p:cNvPr>
          <p:cNvSpPr/>
          <p:nvPr/>
        </p:nvSpPr>
        <p:spPr bwMode="auto">
          <a:xfrm>
            <a:off x="4987585" y="3665220"/>
            <a:ext cx="1179460" cy="800098"/>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125</a:t>
            </a:r>
          </a:p>
        </p:txBody>
      </p:sp>
      <p:sp>
        <p:nvSpPr>
          <p:cNvPr id="52" name="Rectangle 51">
            <a:extLst>
              <a:ext uri="{FF2B5EF4-FFF2-40B4-BE49-F238E27FC236}">
                <a16:creationId xmlns:a16="http://schemas.microsoft.com/office/drawing/2014/main" id="{0DCD3D44-931C-B1A2-7A95-500159A7DE2E}"/>
              </a:ext>
            </a:extLst>
          </p:cNvPr>
          <p:cNvSpPr/>
          <p:nvPr/>
        </p:nvSpPr>
        <p:spPr bwMode="auto">
          <a:xfrm>
            <a:off x="4987585" y="4465319"/>
            <a:ext cx="1179460" cy="769619"/>
          </a:xfrm>
          <a:prstGeom prst="rect">
            <a:avLst/>
          </a:prstGeom>
          <a:solidFill>
            <a:schemeClr val="accent6"/>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118</a:t>
            </a:r>
          </a:p>
        </p:txBody>
      </p:sp>
      <p:sp>
        <p:nvSpPr>
          <p:cNvPr id="53" name="Rectangle 52">
            <a:extLst>
              <a:ext uri="{FF2B5EF4-FFF2-40B4-BE49-F238E27FC236}">
                <a16:creationId xmlns:a16="http://schemas.microsoft.com/office/drawing/2014/main" id="{E2622947-9DE9-9465-8694-DD2A476B7D68}"/>
              </a:ext>
            </a:extLst>
          </p:cNvPr>
          <p:cNvSpPr/>
          <p:nvPr/>
        </p:nvSpPr>
        <p:spPr bwMode="auto">
          <a:xfrm>
            <a:off x="4987585" y="5234940"/>
            <a:ext cx="1179460" cy="252047"/>
          </a:xfrm>
          <a:prstGeom prst="rect">
            <a:avLst/>
          </a:prstGeom>
          <a:solidFill>
            <a:schemeClr val="accent5"/>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bg1"/>
                </a:solidFill>
                <a:latin typeface="Calibri" panose="020F0502020204030204" pitchFamily="34" charset="0"/>
              </a:rPr>
              <a:t>39</a:t>
            </a:r>
          </a:p>
        </p:txBody>
      </p:sp>
      <p:sp>
        <p:nvSpPr>
          <p:cNvPr id="54" name="Rectangle 53">
            <a:extLst>
              <a:ext uri="{FF2B5EF4-FFF2-40B4-BE49-F238E27FC236}">
                <a16:creationId xmlns:a16="http://schemas.microsoft.com/office/drawing/2014/main" id="{73D09336-1DF4-F83D-16B7-AD235A1E057E}"/>
              </a:ext>
            </a:extLst>
          </p:cNvPr>
          <p:cNvSpPr/>
          <p:nvPr/>
        </p:nvSpPr>
        <p:spPr bwMode="auto">
          <a:xfrm>
            <a:off x="6302764" y="2750820"/>
            <a:ext cx="1179460" cy="1615440"/>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249</a:t>
            </a:r>
          </a:p>
        </p:txBody>
      </p:sp>
      <p:sp>
        <p:nvSpPr>
          <p:cNvPr id="55" name="Rectangle 54">
            <a:extLst>
              <a:ext uri="{FF2B5EF4-FFF2-40B4-BE49-F238E27FC236}">
                <a16:creationId xmlns:a16="http://schemas.microsoft.com/office/drawing/2014/main" id="{EAFADC87-0EA4-1755-D2AF-8248A585CEA1}"/>
              </a:ext>
            </a:extLst>
          </p:cNvPr>
          <p:cNvSpPr/>
          <p:nvPr/>
        </p:nvSpPr>
        <p:spPr bwMode="auto">
          <a:xfrm>
            <a:off x="6302764" y="4358641"/>
            <a:ext cx="1179460" cy="914398"/>
          </a:xfrm>
          <a:prstGeom prst="rect">
            <a:avLst/>
          </a:prstGeom>
          <a:solidFill>
            <a:schemeClr val="accent6"/>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139</a:t>
            </a:r>
          </a:p>
        </p:txBody>
      </p:sp>
      <p:sp>
        <p:nvSpPr>
          <p:cNvPr id="56" name="Rectangle 55">
            <a:extLst>
              <a:ext uri="{FF2B5EF4-FFF2-40B4-BE49-F238E27FC236}">
                <a16:creationId xmlns:a16="http://schemas.microsoft.com/office/drawing/2014/main" id="{CDB26454-E0D2-8C60-FA18-DFA9EF37BBEE}"/>
              </a:ext>
            </a:extLst>
          </p:cNvPr>
          <p:cNvSpPr/>
          <p:nvPr/>
        </p:nvSpPr>
        <p:spPr bwMode="auto">
          <a:xfrm>
            <a:off x="6302764" y="5273040"/>
            <a:ext cx="1179460" cy="213947"/>
          </a:xfrm>
          <a:prstGeom prst="rect">
            <a:avLst/>
          </a:prstGeom>
          <a:solidFill>
            <a:schemeClr val="accent5"/>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bg1"/>
                </a:solidFill>
                <a:latin typeface="Calibri" panose="020F0502020204030204" pitchFamily="34" charset="0"/>
              </a:rPr>
              <a:t>34</a:t>
            </a:r>
          </a:p>
        </p:txBody>
      </p:sp>
      <p:sp>
        <p:nvSpPr>
          <p:cNvPr id="57" name="Rectangle 56">
            <a:extLst>
              <a:ext uri="{FF2B5EF4-FFF2-40B4-BE49-F238E27FC236}">
                <a16:creationId xmlns:a16="http://schemas.microsoft.com/office/drawing/2014/main" id="{858147CC-A6D7-3DFD-1BF0-833ED6BC61E8}"/>
              </a:ext>
            </a:extLst>
          </p:cNvPr>
          <p:cNvSpPr/>
          <p:nvPr/>
        </p:nvSpPr>
        <p:spPr bwMode="auto">
          <a:xfrm>
            <a:off x="7915081" y="3243753"/>
            <a:ext cx="1179460" cy="906778"/>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138</a:t>
            </a:r>
          </a:p>
        </p:txBody>
      </p:sp>
      <p:sp>
        <p:nvSpPr>
          <p:cNvPr id="58" name="Rectangle 57">
            <a:extLst>
              <a:ext uri="{FF2B5EF4-FFF2-40B4-BE49-F238E27FC236}">
                <a16:creationId xmlns:a16="http://schemas.microsoft.com/office/drawing/2014/main" id="{BD4748F8-02E3-9888-70AB-0CD01AFEF3E8}"/>
              </a:ext>
            </a:extLst>
          </p:cNvPr>
          <p:cNvSpPr/>
          <p:nvPr/>
        </p:nvSpPr>
        <p:spPr bwMode="auto">
          <a:xfrm>
            <a:off x="7915081" y="4150532"/>
            <a:ext cx="1179460" cy="985347"/>
          </a:xfrm>
          <a:prstGeom prst="rect">
            <a:avLst/>
          </a:prstGeom>
          <a:solidFill>
            <a:schemeClr val="accent6"/>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154</a:t>
            </a:r>
          </a:p>
        </p:txBody>
      </p:sp>
      <p:sp>
        <p:nvSpPr>
          <p:cNvPr id="59" name="Rectangle 58">
            <a:extLst>
              <a:ext uri="{FF2B5EF4-FFF2-40B4-BE49-F238E27FC236}">
                <a16:creationId xmlns:a16="http://schemas.microsoft.com/office/drawing/2014/main" id="{BA08B799-CF80-E2FB-99D2-4316795F310A}"/>
              </a:ext>
            </a:extLst>
          </p:cNvPr>
          <p:cNvSpPr/>
          <p:nvPr/>
        </p:nvSpPr>
        <p:spPr bwMode="auto">
          <a:xfrm>
            <a:off x="7915081" y="5135880"/>
            <a:ext cx="1179460" cy="351107"/>
          </a:xfrm>
          <a:prstGeom prst="rect">
            <a:avLst/>
          </a:prstGeom>
          <a:solidFill>
            <a:schemeClr val="accent5"/>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dirty="0">
                <a:solidFill>
                  <a:schemeClr val="bg1"/>
                </a:solidFill>
                <a:latin typeface="Calibri" panose="020F0502020204030204" pitchFamily="34" charset="0"/>
              </a:rPr>
              <a:t>54</a:t>
            </a:r>
            <a:endParaRPr lang="en-US" sz="1800" b="0" dirty="0">
              <a:solidFill>
                <a:schemeClr val="bg1"/>
              </a:solidFill>
              <a:latin typeface="Calibri" panose="020F0502020204030204" pitchFamily="34" charset="0"/>
            </a:endParaRPr>
          </a:p>
        </p:txBody>
      </p:sp>
      <p:sp>
        <p:nvSpPr>
          <p:cNvPr id="60" name="Rectangle 59">
            <a:extLst>
              <a:ext uri="{FF2B5EF4-FFF2-40B4-BE49-F238E27FC236}">
                <a16:creationId xmlns:a16="http://schemas.microsoft.com/office/drawing/2014/main" id="{335CE5BB-5823-1E38-452E-977EBFDB1552}"/>
              </a:ext>
            </a:extLst>
          </p:cNvPr>
          <p:cNvSpPr/>
          <p:nvPr/>
        </p:nvSpPr>
        <p:spPr bwMode="auto">
          <a:xfrm>
            <a:off x="9244162" y="2232660"/>
            <a:ext cx="1179460" cy="1744979"/>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269</a:t>
            </a:r>
          </a:p>
        </p:txBody>
      </p:sp>
      <p:sp>
        <p:nvSpPr>
          <p:cNvPr id="61" name="Rectangle 60">
            <a:extLst>
              <a:ext uri="{FF2B5EF4-FFF2-40B4-BE49-F238E27FC236}">
                <a16:creationId xmlns:a16="http://schemas.microsoft.com/office/drawing/2014/main" id="{688F437F-35E8-154F-6946-5B41D6A5A64B}"/>
              </a:ext>
            </a:extLst>
          </p:cNvPr>
          <p:cNvSpPr/>
          <p:nvPr/>
        </p:nvSpPr>
        <p:spPr bwMode="auto">
          <a:xfrm>
            <a:off x="9244162" y="3977640"/>
            <a:ext cx="1179460" cy="1203959"/>
          </a:xfrm>
          <a:prstGeom prst="rect">
            <a:avLst/>
          </a:prstGeom>
          <a:solidFill>
            <a:schemeClr val="accent6"/>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187</a:t>
            </a:r>
          </a:p>
        </p:txBody>
      </p:sp>
      <p:sp>
        <p:nvSpPr>
          <p:cNvPr id="62" name="Rectangle 61">
            <a:extLst>
              <a:ext uri="{FF2B5EF4-FFF2-40B4-BE49-F238E27FC236}">
                <a16:creationId xmlns:a16="http://schemas.microsoft.com/office/drawing/2014/main" id="{C6BA3F59-EE7F-41C2-BBB4-162345117221}"/>
              </a:ext>
            </a:extLst>
          </p:cNvPr>
          <p:cNvSpPr/>
          <p:nvPr/>
        </p:nvSpPr>
        <p:spPr bwMode="auto">
          <a:xfrm>
            <a:off x="9244162" y="5181600"/>
            <a:ext cx="1179460" cy="305387"/>
          </a:xfrm>
          <a:prstGeom prst="rect">
            <a:avLst/>
          </a:prstGeom>
          <a:solidFill>
            <a:schemeClr val="accent5"/>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dirty="0">
                <a:solidFill>
                  <a:schemeClr val="bg1"/>
                </a:solidFill>
                <a:latin typeface="Calibri" panose="020F0502020204030204" pitchFamily="34" charset="0"/>
              </a:rPr>
              <a:t>47</a:t>
            </a:r>
            <a:endParaRPr lang="en-US" sz="1800" b="0" dirty="0">
              <a:solidFill>
                <a:schemeClr val="bg1"/>
              </a:solidFill>
              <a:latin typeface="Calibri" panose="020F0502020204030204" pitchFamily="34" charset="0"/>
            </a:endParaRPr>
          </a:p>
        </p:txBody>
      </p:sp>
      <p:sp>
        <p:nvSpPr>
          <p:cNvPr id="27" name="Rectangle 26">
            <a:extLst>
              <a:ext uri="{FF2B5EF4-FFF2-40B4-BE49-F238E27FC236}">
                <a16:creationId xmlns:a16="http://schemas.microsoft.com/office/drawing/2014/main" id="{F71C1BAF-C844-B75E-AEEE-F40874D59C8D}"/>
              </a:ext>
            </a:extLst>
          </p:cNvPr>
          <p:cNvSpPr/>
          <p:nvPr/>
        </p:nvSpPr>
        <p:spPr>
          <a:xfrm>
            <a:off x="8047101" y="392015"/>
            <a:ext cx="3435102" cy="1015663"/>
          </a:xfrm>
          <a:prstGeom prst="rect">
            <a:avLst/>
          </a:prstGeom>
          <a:solidFill>
            <a:schemeClr val="accent2"/>
          </a:solidFill>
          <a:ln w="9525" cap="flat" cmpd="sng" algn="ctr">
            <a:noFill/>
            <a:prstDash val="solid"/>
          </a:ln>
          <a:effectLst/>
        </p:spPr>
        <p:txBody>
          <a:bodyPr wrap="square" rtlCol="0" anchor="ctr">
            <a:spAutoFit/>
          </a:bodyPr>
          <a:lstStyle/>
          <a:p>
            <a:pPr marR="0" lvl="0" algn="ctr" defTabSz="914400" eaLnBrk="1" fontAlgn="auto" latinLnBrk="0" hangingPunct="1">
              <a:lnSpc>
                <a:spcPct val="100000"/>
              </a:lnSpc>
              <a:spcBef>
                <a:spcPts val="0"/>
              </a:spcBef>
              <a:spcAft>
                <a:spcPts val="0"/>
              </a:spcAft>
              <a:buClr>
                <a:srgbClr val="000000"/>
              </a:buClr>
              <a:buSzTx/>
              <a:tabLst/>
              <a:defRPr/>
            </a:pPr>
            <a:r>
              <a:rPr kumimoji="0" lang="en-US" sz="2000" b="1" i="0" u="none" strike="noStrike" kern="0" cap="none" spc="0" normalizeH="0" baseline="0" noProof="0" dirty="0">
                <a:ln>
                  <a:noFill/>
                </a:ln>
                <a:solidFill>
                  <a:srgbClr val="FFFFFF"/>
                </a:solidFill>
                <a:effectLst/>
                <a:uLnTx/>
                <a:uFillTx/>
                <a:latin typeface="+mj-lt"/>
                <a:ea typeface="+mn-ea"/>
                <a:cs typeface="+mn-cs"/>
                <a:sym typeface="Arial"/>
              </a:rPr>
              <a:t>At OS IA3: </a:t>
            </a:r>
            <a:br>
              <a:rPr kumimoji="0" lang="en-US" sz="2000" b="1" i="0" u="none" strike="noStrike" kern="0" cap="none" spc="0" normalizeH="0" baseline="0" noProof="0" dirty="0">
                <a:ln>
                  <a:noFill/>
                </a:ln>
                <a:solidFill>
                  <a:srgbClr val="FFFFFF"/>
                </a:solidFill>
                <a:effectLst/>
                <a:uLnTx/>
                <a:uFillTx/>
                <a:latin typeface="+mj-lt"/>
                <a:ea typeface="+mn-ea"/>
                <a:cs typeface="+mn-cs"/>
                <a:sym typeface="Arial"/>
              </a:rPr>
            </a:br>
            <a:r>
              <a:rPr lang="en-US" sz="2000" b="0" kern="0" dirty="0">
                <a:solidFill>
                  <a:srgbClr val="FFFFFF"/>
                </a:solidFill>
                <a:latin typeface="+mj-lt"/>
                <a:cs typeface="+mn-cs"/>
                <a:sym typeface="Arial"/>
              </a:rPr>
              <a:t>OS data immature; numerically fewer deaths with abemaciclib</a:t>
            </a:r>
            <a:endParaRPr kumimoji="0" lang="en-US" sz="2000" b="0" i="0" u="none" strike="noStrike" kern="0" cap="none" spc="0" normalizeH="0" baseline="0" noProof="0" dirty="0">
              <a:ln>
                <a:noFill/>
              </a:ln>
              <a:solidFill>
                <a:srgbClr val="FFFFFF"/>
              </a:solidFill>
              <a:effectLst/>
              <a:uLnTx/>
              <a:uFillTx/>
              <a:latin typeface="+mj-lt"/>
              <a:ea typeface="+mn-ea"/>
              <a:cs typeface="+mn-cs"/>
              <a:sym typeface="Arial"/>
            </a:endParaRPr>
          </a:p>
        </p:txBody>
      </p:sp>
    </p:spTree>
    <p:extLst>
      <p:ext uri="{BB962C8B-B14F-4D97-AF65-F5344CB8AC3E}">
        <p14:creationId xmlns:p14="http://schemas.microsoft.com/office/powerpoint/2010/main" val="246098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97F88-ACDE-4071-82DC-9C7180F67D72}"/>
              </a:ext>
            </a:extLst>
          </p:cNvPr>
          <p:cNvSpPr>
            <a:spLocks noGrp="1"/>
          </p:cNvSpPr>
          <p:nvPr>
            <p:ph type="title"/>
          </p:nvPr>
        </p:nvSpPr>
        <p:spPr/>
        <p:txBody>
          <a:bodyPr/>
          <a:lstStyle/>
          <a:p>
            <a:r>
              <a:rPr lang="en-US" dirty="0"/>
              <a:t>Approvals and Recommendations: </a:t>
            </a:r>
            <a:br>
              <a:rPr lang="en-US" dirty="0"/>
            </a:br>
            <a:r>
              <a:rPr lang="en-US" dirty="0"/>
              <a:t>Adjuvant Abemaciclib + ET</a:t>
            </a:r>
          </a:p>
        </p:txBody>
      </p:sp>
      <p:graphicFrame>
        <p:nvGraphicFramePr>
          <p:cNvPr id="9" name="Diagram 8">
            <a:extLst>
              <a:ext uri="{FF2B5EF4-FFF2-40B4-BE49-F238E27FC236}">
                <a16:creationId xmlns:a16="http://schemas.microsoft.com/office/drawing/2014/main" id="{3AB194DB-D891-FA51-9AA2-D623AEE6D7DA}"/>
              </a:ext>
            </a:extLst>
          </p:cNvPr>
          <p:cNvGraphicFramePr/>
          <p:nvPr/>
        </p:nvGraphicFramePr>
        <p:xfrm>
          <a:off x="2032000" y="1485900"/>
          <a:ext cx="9272270" cy="47152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19FB9AF0-AA40-56C4-19E4-12D29FCE443B}"/>
              </a:ext>
            </a:extLst>
          </p:cNvPr>
          <p:cNvSpPr txBox="1"/>
          <p:nvPr/>
        </p:nvSpPr>
        <p:spPr bwMode="auto">
          <a:xfrm>
            <a:off x="2250378" y="2147841"/>
            <a:ext cx="8707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3200" b="1" dirty="0">
                <a:solidFill>
                  <a:schemeClr val="bg1"/>
                </a:solidFill>
                <a:latin typeface="Calibri" panose="020F0502020204030204" pitchFamily="34" charset="0"/>
              </a:rPr>
              <a:t>FDA</a:t>
            </a:r>
          </a:p>
        </p:txBody>
      </p:sp>
      <p:sp>
        <p:nvSpPr>
          <p:cNvPr id="11" name="TextBox 10">
            <a:extLst>
              <a:ext uri="{FF2B5EF4-FFF2-40B4-BE49-F238E27FC236}">
                <a16:creationId xmlns:a16="http://schemas.microsoft.com/office/drawing/2014/main" id="{307622CB-EB75-B287-7E5D-518686E1AEB5}"/>
              </a:ext>
            </a:extLst>
          </p:cNvPr>
          <p:cNvSpPr txBox="1"/>
          <p:nvPr/>
        </p:nvSpPr>
        <p:spPr bwMode="auto">
          <a:xfrm>
            <a:off x="2484307" y="3563041"/>
            <a:ext cx="11194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3200" b="1" dirty="0">
                <a:solidFill>
                  <a:schemeClr val="bg1"/>
                </a:solidFill>
                <a:latin typeface="Calibri" panose="020F0502020204030204" pitchFamily="34" charset="0"/>
              </a:rPr>
              <a:t>ASCO</a:t>
            </a:r>
          </a:p>
        </p:txBody>
      </p:sp>
      <p:sp>
        <p:nvSpPr>
          <p:cNvPr id="12" name="TextBox 11">
            <a:extLst>
              <a:ext uri="{FF2B5EF4-FFF2-40B4-BE49-F238E27FC236}">
                <a16:creationId xmlns:a16="http://schemas.microsoft.com/office/drawing/2014/main" id="{BDD790AC-4D5B-1703-1A31-FE5B19282161}"/>
              </a:ext>
            </a:extLst>
          </p:cNvPr>
          <p:cNvSpPr txBox="1"/>
          <p:nvPr/>
        </p:nvSpPr>
        <p:spPr bwMode="auto">
          <a:xfrm>
            <a:off x="2105524" y="4994390"/>
            <a:ext cx="11624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3200" b="1" dirty="0">
                <a:solidFill>
                  <a:schemeClr val="bg1"/>
                </a:solidFill>
                <a:latin typeface="Calibri" panose="020F0502020204030204" pitchFamily="34" charset="0"/>
              </a:rPr>
              <a:t>NCCN</a:t>
            </a:r>
          </a:p>
        </p:txBody>
      </p:sp>
      <p:sp>
        <p:nvSpPr>
          <p:cNvPr id="14" name="Text Box 15">
            <a:extLst>
              <a:ext uri="{FF2B5EF4-FFF2-40B4-BE49-F238E27FC236}">
                <a16:creationId xmlns:a16="http://schemas.microsoft.com/office/drawing/2014/main" id="{07A52FCD-8E9C-6558-E42B-ED65C2C713FC}"/>
              </a:ext>
            </a:extLst>
          </p:cNvPr>
          <p:cNvSpPr txBox="1">
            <a:spLocks noChangeArrowheads="1"/>
          </p:cNvSpPr>
          <p:nvPr/>
        </p:nvSpPr>
        <p:spPr bwMode="auto">
          <a:xfrm>
            <a:off x="412750" y="6372447"/>
            <a:ext cx="822220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Abemaciclib PI. 2. Giordano. JCO. 2022;40:307. 3. NCCN. Clinical practice guidelines in oncology: breast cancer. v.2.2024. nccn.org. </a:t>
            </a:r>
          </a:p>
        </p:txBody>
      </p:sp>
      <p:sp>
        <p:nvSpPr>
          <p:cNvPr id="4" name="Rectangle: Rounded Corners 3">
            <a:extLst>
              <a:ext uri="{FF2B5EF4-FFF2-40B4-BE49-F238E27FC236}">
                <a16:creationId xmlns:a16="http://schemas.microsoft.com/office/drawing/2014/main" id="{B9F28774-B8C8-DD31-CD59-4495EA2F40C0}"/>
              </a:ext>
            </a:extLst>
          </p:cNvPr>
          <p:cNvSpPr/>
          <p:nvPr/>
        </p:nvSpPr>
        <p:spPr bwMode="auto">
          <a:xfrm>
            <a:off x="6961909" y="2035142"/>
            <a:ext cx="2979713" cy="789390"/>
          </a:xfrm>
          <a:prstGeom prst="roundRect">
            <a:avLst/>
          </a:prstGeom>
          <a:solidFill>
            <a:schemeClr val="accent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b="1" dirty="0">
                <a:solidFill>
                  <a:schemeClr val="tx1"/>
                </a:solidFill>
                <a:latin typeface="Calibri" panose="020F0502020204030204" pitchFamily="34" charset="0"/>
              </a:rPr>
              <a:t>Ki-67 requirement dropped from label on </a:t>
            </a:r>
            <a:r>
              <a:rPr lang="en-US" b="1" dirty="0">
                <a:latin typeface="Calibri" panose="020F0502020204030204" pitchFamily="34" charset="0"/>
              </a:rPr>
              <a:t>March 3, 2023</a:t>
            </a:r>
            <a:endParaRPr lang="en-US" b="1" dirty="0">
              <a:solidFill>
                <a:schemeClr val="tx1"/>
              </a:solidFill>
              <a:latin typeface="Calibri" panose="020F0502020204030204" pitchFamily="34" charset="0"/>
            </a:endParaRPr>
          </a:p>
        </p:txBody>
      </p:sp>
    </p:spTree>
    <p:extLst>
      <p:ext uri="{BB962C8B-B14F-4D97-AF65-F5344CB8AC3E}">
        <p14:creationId xmlns:p14="http://schemas.microsoft.com/office/powerpoint/2010/main" val="1898914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86D16-5C61-4391-B95D-BDF1F3CB8A38}"/>
              </a:ext>
            </a:extLst>
          </p:cNvPr>
          <p:cNvSpPr>
            <a:spLocks noGrp="1"/>
          </p:cNvSpPr>
          <p:nvPr>
            <p:ph type="title"/>
          </p:nvPr>
        </p:nvSpPr>
        <p:spPr/>
        <p:txBody>
          <a:bodyPr/>
          <a:lstStyle/>
          <a:p>
            <a:r>
              <a:rPr lang="en-US" dirty="0"/>
              <a:t>NATALEE: Adjuvant Ribociclib + ET in </a:t>
            </a:r>
            <a:br>
              <a:rPr lang="en-US" dirty="0"/>
            </a:br>
            <a:r>
              <a:rPr lang="en-US" dirty="0"/>
              <a:t>Intermediate- to High-Risk HR+/HER2- EBC</a:t>
            </a:r>
          </a:p>
        </p:txBody>
      </p:sp>
      <p:sp>
        <p:nvSpPr>
          <p:cNvPr id="3" name="Content Placeholder 2">
            <a:extLst>
              <a:ext uri="{FF2B5EF4-FFF2-40B4-BE49-F238E27FC236}">
                <a16:creationId xmlns:a16="http://schemas.microsoft.com/office/drawing/2014/main" id="{FF58901D-7A40-413D-A6B0-5C76C61E198C}"/>
              </a:ext>
            </a:extLst>
          </p:cNvPr>
          <p:cNvSpPr>
            <a:spLocks noGrp="1"/>
          </p:cNvSpPr>
          <p:nvPr>
            <p:ph idx="1"/>
          </p:nvPr>
        </p:nvSpPr>
        <p:spPr>
          <a:xfrm>
            <a:off x="604675" y="1513047"/>
            <a:ext cx="10877529" cy="4650686"/>
          </a:xfrm>
        </p:spPr>
        <p:txBody>
          <a:bodyPr/>
          <a:lstStyle/>
          <a:p>
            <a:pPr defTabSz="1219114" eaLnBrk="1" fontAlgn="auto" hangingPunct="1">
              <a:spcBef>
                <a:spcPts val="0"/>
              </a:spcBef>
              <a:spcAft>
                <a:spcPts val="0"/>
              </a:spcAft>
              <a:defRPr/>
            </a:pPr>
            <a:r>
              <a:rPr lang="en-US" sz="2400" dirty="0">
                <a:solidFill>
                  <a:srgbClr val="000000"/>
                </a:solidFill>
                <a:cs typeface="Calibri" panose="020F0502020204030204" pitchFamily="34" charset="0"/>
              </a:rPr>
              <a:t>International, randomized, open-label phase III trial</a:t>
            </a:r>
            <a:endParaRPr lang="en-US" sz="2400" b="1" dirty="0">
              <a:solidFill>
                <a:srgbClr val="000000"/>
              </a:solidFill>
              <a:cs typeface="Calibri" panose="020F0502020204030204" pitchFamily="34" charset="0"/>
            </a:endParaRPr>
          </a:p>
        </p:txBody>
      </p:sp>
      <p:sp>
        <p:nvSpPr>
          <p:cNvPr id="16" name="TextBox 15">
            <a:extLst>
              <a:ext uri="{FF2B5EF4-FFF2-40B4-BE49-F238E27FC236}">
                <a16:creationId xmlns:a16="http://schemas.microsoft.com/office/drawing/2014/main" id="{62B0CFF7-7B81-4A97-A1B2-4CEBFB63F8DC}"/>
              </a:ext>
            </a:extLst>
          </p:cNvPr>
          <p:cNvSpPr txBox="1"/>
          <p:nvPr/>
        </p:nvSpPr>
        <p:spPr>
          <a:xfrm>
            <a:off x="412751" y="2458244"/>
            <a:ext cx="3975976" cy="2585323"/>
          </a:xfrm>
          <a:prstGeom prst="rect">
            <a:avLst/>
          </a:prstGeom>
          <a:noFill/>
          <a:ln w="28575">
            <a:solidFill>
              <a:schemeClr val="tx1"/>
            </a:solidFill>
          </a:ln>
        </p:spPr>
        <p:txBody>
          <a:bodyPr wrap="square" rtlCol="0">
            <a:spAutoFit/>
          </a:bodyPr>
          <a:lstStyle/>
          <a:p>
            <a:pPr marR="0" lvl="0" algn="ctr" defTabSz="1219114" eaLnBrk="1" fontAlgn="auto" latinLnBrk="0" hangingPunct="1">
              <a:lnSpc>
                <a:spcPct val="100000"/>
              </a:lnSpc>
              <a:spcBef>
                <a:spcPts val="0"/>
              </a:spcBef>
              <a:spcAft>
                <a:spcPts val="0"/>
              </a:spcAft>
              <a:buClrTx/>
              <a:buSzTx/>
              <a:tabLst/>
              <a:defRPr/>
            </a:pPr>
            <a:r>
              <a:rPr lang="en-GB" b="0" kern="0" dirty="0">
                <a:solidFill>
                  <a:prstClr val="black"/>
                </a:solidFill>
                <a:latin typeface="Calibri" panose="020F0502020204030204"/>
                <a:ea typeface="Arial Unicode MS" panose="020B0604020202020204" pitchFamily="34" charset="-128"/>
              </a:rPr>
              <a:t>Pre/postmenopausal women and men </a:t>
            </a:r>
            <a:r>
              <a:rPr kumimoji="0" lang="en-GB"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with HR+/HER2- EBC;</a:t>
            </a:r>
            <a:r>
              <a:rPr kumimoji="0" lang="en-GB"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t> stage IIA (either N0 with grade 2 and </a:t>
            </a:r>
            <a:r>
              <a:rPr kumimoji="0" lang="en-US"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t>Ki-67 ≥20 or </a:t>
            </a:r>
            <a:br>
              <a:rPr kumimoji="0" lang="en-US"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br>
            <a:r>
              <a:rPr kumimoji="0" lang="en-US"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t>high risk via genomic risk profiling, </a:t>
            </a:r>
            <a:br>
              <a:rPr kumimoji="0" lang="en-US"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br>
            <a:r>
              <a:rPr kumimoji="0" lang="en-US"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t>N0 with grade 3, or </a:t>
            </a:r>
            <a:r>
              <a:rPr kumimoji="0" lang="en-GB"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t>N1), stage IIB </a:t>
            </a:r>
            <a:br>
              <a:rPr kumimoji="0" lang="en-GB"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br>
            <a:r>
              <a:rPr kumimoji="0" lang="en-GB" b="0" i="0" u="none" strike="noStrike" kern="0" cap="none" spc="0" normalizeH="0" baseline="0" noProof="0" dirty="0">
                <a:ln>
                  <a:noFill/>
                </a:ln>
                <a:solidFill>
                  <a:srgbClr val="000000"/>
                </a:solidFill>
                <a:effectLst/>
                <a:uLnTx/>
                <a:uFillTx/>
                <a:latin typeface="Calibri" panose="020F0502020204030204"/>
                <a:ea typeface="Arial Unicode MS" panose="020B0604020202020204" pitchFamily="34" charset="-128"/>
              </a:rPr>
              <a:t>(N0 or N1), or stage III disease; </a:t>
            </a:r>
            <a:r>
              <a:rPr kumimoji="0" lang="en-GB"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prior ET up to 12 mo permitted; prior (neo)adjuvant </a:t>
            </a:r>
            <a:r>
              <a:rPr lang="en-GB" b="0" kern="0" dirty="0">
                <a:solidFill>
                  <a:prstClr val="black"/>
                </a:solidFill>
                <a:latin typeface="Calibri" panose="020F0502020204030204"/>
                <a:ea typeface="Arial Unicode MS" panose="020B0604020202020204" pitchFamily="34" charset="-128"/>
              </a:rPr>
              <a:t>CT</a:t>
            </a:r>
            <a:r>
              <a:rPr kumimoji="0" lang="en-GB"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 permitted</a:t>
            </a:r>
            <a:br>
              <a:rPr kumimoji="0" lang="en-GB"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br>
            <a:r>
              <a:rPr kumimoji="0" lang="en-GB" b="0" i="0" u="none" strike="noStrike" kern="0" cap="none" spc="0" normalizeH="0" baseline="0" noProof="0" dirty="0">
                <a:ln>
                  <a:noFill/>
                </a:ln>
                <a:solidFill>
                  <a:prstClr val="black"/>
                </a:solidFill>
                <a:effectLst/>
                <a:uLnTx/>
                <a:uFillTx/>
                <a:latin typeface="Calibri" panose="020F0502020204030204"/>
                <a:ea typeface="Arial Unicode MS" panose="020B0604020202020204" pitchFamily="34" charset="-128"/>
              </a:rPr>
              <a:t>(N = 5101)</a:t>
            </a:r>
          </a:p>
        </p:txBody>
      </p:sp>
      <p:grpSp>
        <p:nvGrpSpPr>
          <p:cNvPr id="5" name="Group 4">
            <a:extLst>
              <a:ext uri="{FF2B5EF4-FFF2-40B4-BE49-F238E27FC236}">
                <a16:creationId xmlns:a16="http://schemas.microsoft.com/office/drawing/2014/main" id="{2745BA65-A687-3515-E086-2E73F09D60A7}"/>
              </a:ext>
            </a:extLst>
          </p:cNvPr>
          <p:cNvGrpSpPr/>
          <p:nvPr/>
        </p:nvGrpSpPr>
        <p:grpSpPr>
          <a:xfrm>
            <a:off x="4395025" y="2719853"/>
            <a:ext cx="7470403" cy="2062104"/>
            <a:chOff x="4395025" y="2510793"/>
            <a:chExt cx="7470403" cy="2062104"/>
          </a:xfrm>
        </p:grpSpPr>
        <p:sp>
          <p:nvSpPr>
            <p:cNvPr id="14" name="Rounded Rectangle 9">
              <a:extLst>
                <a:ext uri="{FF2B5EF4-FFF2-40B4-BE49-F238E27FC236}">
                  <a16:creationId xmlns:a16="http://schemas.microsoft.com/office/drawing/2014/main" id="{412FEAED-0625-43FB-892B-798541495E4E}"/>
                </a:ext>
              </a:extLst>
            </p:cNvPr>
            <p:cNvSpPr/>
            <p:nvPr/>
          </p:nvSpPr>
          <p:spPr bwMode="auto">
            <a:xfrm>
              <a:off x="5141858" y="2510793"/>
              <a:ext cx="4938313" cy="914400"/>
            </a:xfrm>
            <a:prstGeom prst="roundRect">
              <a:avLst>
                <a:gd name="adj" fmla="val 0"/>
              </a:avLst>
            </a:prstGeom>
            <a:solidFill>
              <a:srgbClr val="015873"/>
            </a:solidFill>
            <a:ln w="38100" cap="flat" cmpd="sng" algn="ctr">
              <a:noFill/>
              <a:prstDash val="solid"/>
            </a:ln>
            <a:effectLst/>
          </p:spPr>
          <p:txBody>
            <a:bodyPr lIns="162548" tIns="81273" rIns="162548" bIns="81273" anchor="ctr"/>
            <a:lstStyle/>
            <a:p>
              <a:pPr algn="ctr" defTabSz="1219084" eaLnBrk="1" fontAlgn="auto" hangingPunct="1">
                <a:spcBef>
                  <a:spcPts val="0"/>
                </a:spcBef>
                <a:spcAft>
                  <a:spcPts val="0"/>
                </a:spcAft>
                <a:defRPr/>
              </a:pPr>
              <a:r>
                <a:rPr lang="nl-BE" b="1" dirty="0">
                  <a:solidFill>
                    <a:prstClr val="white"/>
                  </a:solidFill>
                  <a:latin typeface="Calibri" panose="020F0502020204030204"/>
                  <a:ea typeface="Arial Unicode MS" panose="020B0604020202020204" pitchFamily="34" charset="-128"/>
                </a:rPr>
                <a:t>Ribociclib</a:t>
              </a:r>
              <a:r>
                <a:rPr lang="nl-BE" dirty="0">
                  <a:solidFill>
                    <a:prstClr val="white"/>
                  </a:solidFill>
                  <a:latin typeface="Calibri" panose="020F0502020204030204"/>
                  <a:ea typeface="Arial Unicode MS" panose="020B0604020202020204" pitchFamily="34" charset="-128"/>
                </a:rPr>
                <a:t> </a:t>
              </a:r>
              <a:r>
                <a:rPr lang="en-GB" b="0" dirty="0">
                  <a:solidFill>
                    <a:prstClr val="white"/>
                  </a:solidFill>
                  <a:latin typeface="Calibri" panose="020F0502020204030204"/>
                  <a:ea typeface="Arial Unicode MS" panose="020B0604020202020204" pitchFamily="34" charset="-128"/>
                </a:rPr>
                <a:t>400 mg</a:t>
              </a:r>
              <a:r>
                <a:rPr lang="en-GB" dirty="0">
                  <a:solidFill>
                    <a:prstClr val="white"/>
                  </a:solidFill>
                  <a:latin typeface="Calibri" panose="020F0502020204030204"/>
                  <a:ea typeface="Arial Unicode MS" panose="020B0604020202020204" pitchFamily="34" charset="-128"/>
                </a:rPr>
                <a:t> </a:t>
              </a:r>
              <a:r>
                <a:rPr lang="en-GB" b="0" dirty="0">
                  <a:solidFill>
                    <a:prstClr val="white"/>
                  </a:solidFill>
                  <a:latin typeface="Calibri" panose="020F0502020204030204"/>
                  <a:ea typeface="Arial Unicode MS" panose="020B0604020202020204" pitchFamily="34" charset="-128"/>
                </a:rPr>
                <a:t>PO QD for </a:t>
              </a:r>
              <a:br>
                <a:rPr lang="en-GB" b="0" dirty="0">
                  <a:solidFill>
                    <a:prstClr val="white"/>
                  </a:solidFill>
                  <a:latin typeface="Calibri" panose="020F0502020204030204"/>
                  <a:ea typeface="Arial Unicode MS" panose="020B0604020202020204" pitchFamily="34" charset="-128"/>
                </a:rPr>
              </a:br>
              <a:r>
                <a:rPr lang="en-GB" b="0" dirty="0">
                  <a:solidFill>
                    <a:prstClr val="white"/>
                  </a:solidFill>
                  <a:latin typeface="Calibri" panose="020F0502020204030204"/>
                  <a:ea typeface="Arial Unicode MS" panose="020B0604020202020204" pitchFamily="34" charset="-128"/>
                </a:rPr>
                <a:t>3 wk on/1 wk off for 3 yr +</a:t>
              </a:r>
              <a:r>
                <a:rPr lang="nl-BE" b="0" dirty="0">
                  <a:solidFill>
                    <a:prstClr val="white"/>
                  </a:solidFill>
                  <a:latin typeface="Calibri" panose="020F0502020204030204"/>
                  <a:ea typeface="Arial Unicode MS" panose="020B0604020202020204" pitchFamily="34" charset="-128"/>
                </a:rPr>
                <a:t> </a:t>
              </a:r>
              <a:r>
                <a:rPr lang="nl-BE" b="1" dirty="0">
                  <a:solidFill>
                    <a:prstClr val="white"/>
                  </a:solidFill>
                  <a:latin typeface="Calibri" panose="020F0502020204030204"/>
                  <a:ea typeface="Arial Unicode MS" panose="020B0604020202020204" pitchFamily="34" charset="-128"/>
                </a:rPr>
                <a:t>NSAI</a:t>
              </a:r>
              <a:r>
                <a:rPr lang="nl-BE" dirty="0">
                  <a:solidFill>
                    <a:prstClr val="white"/>
                  </a:solidFill>
                  <a:latin typeface="Calibri" panose="020F0502020204030204"/>
                  <a:ea typeface="Arial Unicode MS" panose="020B0604020202020204" pitchFamily="34" charset="-128"/>
                </a:rPr>
                <a:t>* </a:t>
              </a:r>
              <a:r>
                <a:rPr lang="nl-BE" b="0" dirty="0">
                  <a:solidFill>
                    <a:prstClr val="white"/>
                  </a:solidFill>
                  <a:latin typeface="Calibri" panose="020F0502020204030204"/>
                  <a:ea typeface="Arial Unicode MS" panose="020B0604020202020204" pitchFamily="34" charset="-128"/>
                </a:rPr>
                <a:t>for ≥5 yr</a:t>
              </a:r>
            </a:p>
            <a:p>
              <a:pPr algn="ctr" defTabSz="1219084" eaLnBrk="1" fontAlgn="auto" hangingPunct="1">
                <a:spcBef>
                  <a:spcPts val="0"/>
                </a:spcBef>
                <a:spcAft>
                  <a:spcPts val="0"/>
                </a:spcAft>
                <a:defRPr/>
              </a:pPr>
              <a:r>
                <a:rPr lang="nl-BE" b="0" dirty="0">
                  <a:solidFill>
                    <a:prstClr val="white"/>
                  </a:solidFill>
                  <a:latin typeface="Calibri" panose="020F0502020204030204"/>
                  <a:ea typeface="Arial Unicode MS" panose="020B0604020202020204" pitchFamily="34" charset="-128"/>
                </a:rPr>
                <a:t>(n = 2549)</a:t>
              </a:r>
            </a:p>
          </p:txBody>
        </p:sp>
        <p:sp>
          <p:nvSpPr>
            <p:cNvPr id="15" name="Rounded Rectangle 10">
              <a:extLst>
                <a:ext uri="{FF2B5EF4-FFF2-40B4-BE49-F238E27FC236}">
                  <a16:creationId xmlns:a16="http://schemas.microsoft.com/office/drawing/2014/main" id="{2104663A-CB87-4961-B239-C633B3092DAD}"/>
                </a:ext>
              </a:extLst>
            </p:cNvPr>
            <p:cNvSpPr/>
            <p:nvPr/>
          </p:nvSpPr>
          <p:spPr bwMode="auto">
            <a:xfrm>
              <a:off x="5141857" y="3658497"/>
              <a:ext cx="4941491" cy="914400"/>
            </a:xfrm>
            <a:prstGeom prst="roundRect">
              <a:avLst>
                <a:gd name="adj" fmla="val 0"/>
              </a:avLst>
            </a:prstGeom>
            <a:solidFill>
              <a:srgbClr val="E1471D"/>
            </a:solidFill>
            <a:ln w="38100" cap="flat" cmpd="sng" algn="ctr">
              <a:noFill/>
              <a:prstDash val="solid"/>
            </a:ln>
            <a:effectLst/>
          </p:spPr>
          <p:txBody>
            <a:bodyPr lIns="162548" tIns="81273" rIns="162548" bIns="81273" anchor="ctr"/>
            <a:lstStyle/>
            <a:p>
              <a:pPr algn="ctr" defTabSz="1219084" eaLnBrk="1" fontAlgn="auto" hangingPunct="1">
                <a:spcBef>
                  <a:spcPts val="0"/>
                </a:spcBef>
                <a:spcAft>
                  <a:spcPts val="0"/>
                </a:spcAft>
                <a:defRPr/>
              </a:pPr>
              <a:r>
                <a:rPr lang="nl-BE" b="1" dirty="0">
                  <a:solidFill>
                    <a:prstClr val="white"/>
                  </a:solidFill>
                  <a:latin typeface="Calibri" panose="020F0502020204030204"/>
                  <a:ea typeface="Arial Unicode MS" panose="020B0604020202020204" pitchFamily="34" charset="-128"/>
                </a:rPr>
                <a:t>NSAI*</a:t>
              </a:r>
              <a:r>
                <a:rPr lang="nl-BE" dirty="0">
                  <a:solidFill>
                    <a:prstClr val="white"/>
                  </a:solidFill>
                  <a:latin typeface="Calibri" panose="020F0502020204030204"/>
                  <a:ea typeface="Arial Unicode MS" panose="020B0604020202020204" pitchFamily="34" charset="-128"/>
                </a:rPr>
                <a:t> </a:t>
              </a:r>
              <a:r>
                <a:rPr lang="nl-BE" b="0" dirty="0">
                  <a:solidFill>
                    <a:prstClr val="white"/>
                  </a:solidFill>
                  <a:latin typeface="Calibri" panose="020F0502020204030204"/>
                  <a:ea typeface="Arial Unicode MS" panose="020B0604020202020204" pitchFamily="34" charset="-128"/>
                </a:rPr>
                <a:t>for ≥5 yr</a:t>
              </a:r>
            </a:p>
            <a:p>
              <a:pPr algn="ctr" defTabSz="1219084" eaLnBrk="1" fontAlgn="auto" hangingPunct="1">
                <a:spcBef>
                  <a:spcPts val="0"/>
                </a:spcBef>
                <a:spcAft>
                  <a:spcPts val="0"/>
                </a:spcAft>
                <a:defRPr/>
              </a:pPr>
              <a:r>
                <a:rPr lang="nl-BE" b="0" dirty="0">
                  <a:solidFill>
                    <a:prstClr val="white"/>
                  </a:solidFill>
                  <a:latin typeface="Calibri" panose="020F0502020204030204"/>
                  <a:ea typeface="Arial Unicode MS" panose="020B0604020202020204" pitchFamily="34" charset="-128"/>
                </a:rPr>
                <a:t>(n = 2552)</a:t>
              </a:r>
            </a:p>
          </p:txBody>
        </p:sp>
        <p:sp>
          <p:nvSpPr>
            <p:cNvPr id="17" name="Line 53">
              <a:extLst>
                <a:ext uri="{FF2B5EF4-FFF2-40B4-BE49-F238E27FC236}">
                  <a16:creationId xmlns:a16="http://schemas.microsoft.com/office/drawing/2014/main" id="{FA426514-2897-44AE-9068-E550B35A1550}"/>
                </a:ext>
              </a:extLst>
            </p:cNvPr>
            <p:cNvSpPr>
              <a:spLocks noChangeShapeType="1"/>
            </p:cNvSpPr>
            <p:nvPr/>
          </p:nvSpPr>
          <p:spPr bwMode="auto">
            <a:xfrm>
              <a:off x="4395025" y="3764860"/>
              <a:ext cx="622300" cy="350837"/>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b="0" kern="0" dirty="0">
                <a:solidFill>
                  <a:srgbClr val="000000"/>
                </a:solidFill>
                <a:highlight>
                  <a:srgbClr val="FFFF00"/>
                </a:highlight>
                <a:latin typeface="Calibri" panose="020F0502020204030204" pitchFamily="34" charset="0"/>
              </a:endParaRPr>
            </a:p>
          </p:txBody>
        </p:sp>
        <p:sp>
          <p:nvSpPr>
            <p:cNvPr id="18" name="Line 54">
              <a:extLst>
                <a:ext uri="{FF2B5EF4-FFF2-40B4-BE49-F238E27FC236}">
                  <a16:creationId xmlns:a16="http://schemas.microsoft.com/office/drawing/2014/main" id="{B4D5AFB6-6A7D-4408-9EC1-6F5B3B49A451}"/>
                </a:ext>
              </a:extLst>
            </p:cNvPr>
            <p:cNvSpPr>
              <a:spLocks noChangeShapeType="1"/>
            </p:cNvSpPr>
            <p:nvPr/>
          </p:nvSpPr>
          <p:spPr bwMode="auto">
            <a:xfrm flipV="1">
              <a:off x="4395025" y="2940389"/>
              <a:ext cx="622300" cy="347662"/>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b="0" kern="0" dirty="0">
                <a:solidFill>
                  <a:srgbClr val="000000"/>
                </a:solidFill>
                <a:highlight>
                  <a:srgbClr val="FFFF00"/>
                </a:highlight>
                <a:latin typeface="Calibri" panose="020F0502020204030204" pitchFamily="34" charset="0"/>
              </a:endParaRPr>
            </a:p>
          </p:txBody>
        </p:sp>
        <p:sp>
          <p:nvSpPr>
            <p:cNvPr id="19" name="TextBox 18">
              <a:extLst>
                <a:ext uri="{FF2B5EF4-FFF2-40B4-BE49-F238E27FC236}">
                  <a16:creationId xmlns:a16="http://schemas.microsoft.com/office/drawing/2014/main" id="{855357ED-1EC3-4D3C-BC5D-F7C3B6B012E5}"/>
                </a:ext>
              </a:extLst>
            </p:cNvPr>
            <p:cNvSpPr txBox="1"/>
            <p:nvPr/>
          </p:nvSpPr>
          <p:spPr>
            <a:xfrm flipH="1">
              <a:off x="10221684" y="2850446"/>
              <a:ext cx="1643744" cy="1600438"/>
            </a:xfrm>
            <a:prstGeom prst="rect">
              <a:avLst/>
            </a:prstGeom>
            <a:noFill/>
          </p:spPr>
          <p:txBody>
            <a:bodyPr wrap="square" rtlCol="0">
              <a:spAutoFit/>
            </a:bodyPr>
            <a:lstStyle/>
            <a:p>
              <a:pPr>
                <a:spcBef>
                  <a:spcPct val="30000"/>
                </a:spcBef>
                <a:defRPr/>
              </a:pPr>
              <a:r>
                <a:rPr lang="en-US" sz="1400" b="0" dirty="0">
                  <a:solidFill>
                    <a:prstClr val="black"/>
                  </a:solidFill>
                  <a:latin typeface="Calibri" panose="020F0502020204030204"/>
                  <a:ea typeface="Arial Unicode MS" panose="020B0604020202020204" pitchFamily="34" charset="-128"/>
                </a:rPr>
                <a:t>*Letrozole or anastrozole. </a:t>
              </a:r>
              <a:br>
                <a:rPr lang="en-US" sz="1400" b="0" dirty="0">
                  <a:solidFill>
                    <a:prstClr val="black"/>
                  </a:solidFill>
                  <a:latin typeface="Calibri" panose="020F0502020204030204"/>
                  <a:ea typeface="Arial Unicode MS" panose="020B0604020202020204" pitchFamily="34" charset="-128"/>
                </a:rPr>
              </a:br>
              <a:r>
                <a:rPr lang="en-US" sz="1400" b="0" dirty="0">
                  <a:solidFill>
                    <a:prstClr val="black"/>
                  </a:solidFill>
                  <a:latin typeface="Calibri" panose="020F0502020204030204"/>
                  <a:ea typeface="Arial Unicode MS" panose="020B0604020202020204" pitchFamily="34" charset="-128"/>
                </a:rPr>
                <a:t>Men and premenopausal women also received goserelin 3.6 mg/28 days.</a:t>
              </a:r>
            </a:p>
          </p:txBody>
        </p:sp>
      </p:grpSp>
      <p:sp>
        <p:nvSpPr>
          <p:cNvPr id="21" name="Text Box 15">
            <a:extLst>
              <a:ext uri="{FF2B5EF4-FFF2-40B4-BE49-F238E27FC236}">
                <a16:creationId xmlns:a16="http://schemas.microsoft.com/office/drawing/2014/main" id="{30AAC9F6-0606-4247-BDA2-53F73109FEA1}"/>
              </a:ext>
            </a:extLst>
          </p:cNvPr>
          <p:cNvSpPr txBox="1">
            <a:spLocks noChangeArrowheads="1"/>
          </p:cNvSpPr>
          <p:nvPr/>
        </p:nvSpPr>
        <p:spPr bwMode="auto">
          <a:xfrm>
            <a:off x="393087" y="635941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Slamon. NEJM. 2024;390:1080.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Line 54">
            <a:extLst>
              <a:ext uri="{FF2B5EF4-FFF2-40B4-BE49-F238E27FC236}">
                <a16:creationId xmlns:a16="http://schemas.microsoft.com/office/drawing/2014/main" id="{25986A3C-5E6A-5C96-2CA7-C38F37195E1D}"/>
              </a:ext>
            </a:extLst>
          </p:cNvPr>
          <p:cNvSpPr>
            <a:spLocks noChangeShapeType="1"/>
          </p:cNvSpPr>
          <p:nvPr/>
        </p:nvSpPr>
        <p:spPr bwMode="auto">
          <a:xfrm>
            <a:off x="4662654" y="2504321"/>
            <a:ext cx="0" cy="746878"/>
          </a:xfrm>
          <a:prstGeom prst="line">
            <a:avLst/>
          </a:prstGeom>
          <a:noFill/>
          <a:ln w="28575">
            <a:solidFill>
              <a:srgbClr val="000000"/>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b="0" kern="0" dirty="0">
              <a:solidFill>
                <a:srgbClr val="000000"/>
              </a:solidFill>
              <a:latin typeface="Calibri" panose="020F0502020204030204" pitchFamily="34" charset="0"/>
            </a:endParaRPr>
          </a:p>
        </p:txBody>
      </p:sp>
      <p:sp>
        <p:nvSpPr>
          <p:cNvPr id="7" name="TextBox 6">
            <a:extLst>
              <a:ext uri="{FF2B5EF4-FFF2-40B4-BE49-F238E27FC236}">
                <a16:creationId xmlns:a16="http://schemas.microsoft.com/office/drawing/2014/main" id="{6681DDEB-430D-0BB9-6C2B-2049844C7FAD}"/>
              </a:ext>
            </a:extLst>
          </p:cNvPr>
          <p:cNvSpPr txBox="1"/>
          <p:nvPr/>
        </p:nvSpPr>
        <p:spPr bwMode="auto">
          <a:xfrm>
            <a:off x="4498430" y="1919546"/>
            <a:ext cx="34611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Stratified by stage, menopausal status, </a:t>
            </a:r>
            <a:br>
              <a:rPr lang="en-US" sz="1600" b="0" i="1" dirty="0">
                <a:solidFill>
                  <a:schemeClr val="bg1"/>
                </a:solidFill>
                <a:latin typeface="Calibri" panose="020F0502020204030204" pitchFamily="34" charset="0"/>
              </a:rPr>
            </a:br>
            <a:r>
              <a:rPr lang="en-US" sz="1600" b="0" i="1" dirty="0">
                <a:solidFill>
                  <a:schemeClr val="bg1"/>
                </a:solidFill>
                <a:latin typeface="Calibri" panose="020F0502020204030204" pitchFamily="34" charset="0"/>
              </a:rPr>
              <a:t>prior (neo)adjuvant CT, geography</a:t>
            </a:r>
          </a:p>
        </p:txBody>
      </p:sp>
      <p:sp>
        <p:nvSpPr>
          <p:cNvPr id="4" name="Content Placeholder 2">
            <a:extLst>
              <a:ext uri="{FF2B5EF4-FFF2-40B4-BE49-F238E27FC236}">
                <a16:creationId xmlns:a16="http://schemas.microsoft.com/office/drawing/2014/main" id="{1B1BDD27-6DDA-328C-2DE6-46417B16146C}"/>
              </a:ext>
            </a:extLst>
          </p:cNvPr>
          <p:cNvSpPr txBox="1">
            <a:spLocks/>
          </p:cNvSpPr>
          <p:nvPr/>
        </p:nvSpPr>
        <p:spPr>
          <a:xfrm>
            <a:off x="604675" y="5107374"/>
            <a:ext cx="10877529" cy="105635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defTabSz="1219114" fontAlgn="auto">
              <a:defRPr/>
            </a:pPr>
            <a:r>
              <a:rPr lang="en-US" sz="2400" b="1" kern="0" dirty="0">
                <a:solidFill>
                  <a:srgbClr val="000000"/>
                </a:solidFill>
                <a:cs typeface="Calibri" panose="020F0502020204030204" pitchFamily="34" charset="0"/>
              </a:rPr>
              <a:t>Primary endpoint: </a:t>
            </a:r>
            <a:r>
              <a:rPr lang="en-US" sz="2400" b="0" kern="0" dirty="0">
                <a:solidFill>
                  <a:srgbClr val="000000"/>
                </a:solidFill>
                <a:cs typeface="Calibri" panose="020F0502020204030204" pitchFamily="34" charset="0"/>
              </a:rPr>
              <a:t>iDFS (STEEP criteria)</a:t>
            </a:r>
          </a:p>
          <a:p>
            <a:pPr defTabSz="1219114" fontAlgn="auto">
              <a:defRPr/>
            </a:pPr>
            <a:r>
              <a:rPr lang="en-US" sz="2400" b="1" kern="0" dirty="0">
                <a:solidFill>
                  <a:srgbClr val="000000"/>
                </a:solidFill>
                <a:cs typeface="Calibri" panose="020F0502020204030204" pitchFamily="34" charset="0"/>
              </a:rPr>
              <a:t>Secondary endpoints: </a:t>
            </a:r>
            <a:r>
              <a:rPr lang="en-GB" sz="2400" b="0" kern="0" dirty="0">
                <a:solidFill>
                  <a:srgbClr val="000000"/>
                </a:solidFill>
                <a:cs typeface="Calibri" panose="020F0502020204030204" pitchFamily="34" charset="0"/>
              </a:rPr>
              <a:t>recurrence-free survival, DDFS, OS, QoL, PK, safety</a:t>
            </a:r>
          </a:p>
        </p:txBody>
      </p:sp>
    </p:spTree>
    <p:extLst>
      <p:ext uri="{BB962C8B-B14F-4D97-AF65-F5344CB8AC3E}">
        <p14:creationId xmlns:p14="http://schemas.microsoft.com/office/powerpoint/2010/main" val="3365544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E744979A-3261-0E64-5938-7475A0F077A3}"/>
              </a:ext>
            </a:extLst>
          </p:cNvPr>
          <p:cNvSpPr txBox="1"/>
          <p:nvPr/>
        </p:nvSpPr>
        <p:spPr bwMode="auto">
          <a:xfrm>
            <a:off x="5506419" y="5063246"/>
            <a:ext cx="510076"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mj-lt"/>
              </a:rPr>
              <a:t>Mo</a:t>
            </a:r>
          </a:p>
        </p:txBody>
      </p:sp>
      <p:sp>
        <p:nvSpPr>
          <p:cNvPr id="13" name="Rectangle 12">
            <a:extLst>
              <a:ext uri="{FF2B5EF4-FFF2-40B4-BE49-F238E27FC236}">
                <a16:creationId xmlns:a16="http://schemas.microsoft.com/office/drawing/2014/main" id="{B85352F7-439F-9A3E-4121-BCE46968E47A}"/>
              </a:ext>
            </a:extLst>
          </p:cNvPr>
          <p:cNvSpPr/>
          <p:nvPr/>
        </p:nvSpPr>
        <p:spPr bwMode="auto">
          <a:xfrm>
            <a:off x="2501874" y="2015829"/>
            <a:ext cx="282666" cy="2299502"/>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mj-lt"/>
            </a:endParaRPr>
          </a:p>
        </p:txBody>
      </p:sp>
      <p:sp>
        <p:nvSpPr>
          <p:cNvPr id="14" name="TextBox 13">
            <a:extLst>
              <a:ext uri="{FF2B5EF4-FFF2-40B4-BE49-F238E27FC236}">
                <a16:creationId xmlns:a16="http://schemas.microsoft.com/office/drawing/2014/main" id="{0AB82FDB-221F-63FD-CA8D-139B7E6B7275}"/>
              </a:ext>
            </a:extLst>
          </p:cNvPr>
          <p:cNvSpPr txBox="1"/>
          <p:nvPr/>
        </p:nvSpPr>
        <p:spPr bwMode="auto">
          <a:xfrm rot="16200000">
            <a:off x="2375588" y="3008837"/>
            <a:ext cx="963918"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mj-lt"/>
              </a:rPr>
              <a:t>iDFS (%)</a:t>
            </a:r>
          </a:p>
        </p:txBody>
      </p:sp>
      <p:sp>
        <p:nvSpPr>
          <p:cNvPr id="23" name="Rectangle 22">
            <a:extLst>
              <a:ext uri="{FF2B5EF4-FFF2-40B4-BE49-F238E27FC236}">
                <a16:creationId xmlns:a16="http://schemas.microsoft.com/office/drawing/2014/main" id="{1063FFA4-FF50-781C-4F86-930C3C461BEE}"/>
              </a:ext>
            </a:extLst>
          </p:cNvPr>
          <p:cNvSpPr/>
          <p:nvPr/>
        </p:nvSpPr>
        <p:spPr bwMode="auto">
          <a:xfrm>
            <a:off x="5193724" y="2266684"/>
            <a:ext cx="539240" cy="191830"/>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mj-lt"/>
            </a:endParaRPr>
          </a:p>
        </p:txBody>
      </p:sp>
      <p:sp>
        <p:nvSpPr>
          <p:cNvPr id="24" name="Rectangle 23">
            <a:extLst>
              <a:ext uri="{FF2B5EF4-FFF2-40B4-BE49-F238E27FC236}">
                <a16:creationId xmlns:a16="http://schemas.microsoft.com/office/drawing/2014/main" id="{D05B2AA9-29F7-6F05-C3B9-DD89DE0BB2E6}"/>
              </a:ext>
            </a:extLst>
          </p:cNvPr>
          <p:cNvSpPr/>
          <p:nvPr/>
        </p:nvSpPr>
        <p:spPr bwMode="auto">
          <a:xfrm>
            <a:off x="7023311" y="2451135"/>
            <a:ext cx="539240" cy="191830"/>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mj-lt"/>
            </a:endParaRPr>
          </a:p>
        </p:txBody>
      </p:sp>
      <p:sp>
        <p:nvSpPr>
          <p:cNvPr id="7" name="TextBox 6">
            <a:extLst>
              <a:ext uri="{FF2B5EF4-FFF2-40B4-BE49-F238E27FC236}">
                <a16:creationId xmlns:a16="http://schemas.microsoft.com/office/drawing/2014/main" id="{171352A1-E19F-A82F-96E9-90970074FA87}"/>
              </a:ext>
            </a:extLst>
          </p:cNvPr>
          <p:cNvSpPr txBox="1"/>
          <p:nvPr/>
        </p:nvSpPr>
        <p:spPr bwMode="auto">
          <a:xfrm>
            <a:off x="6181918" y="1503481"/>
            <a:ext cx="758541" cy="369332"/>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accent1"/>
                </a:solidFill>
                <a:latin typeface="+mj-lt"/>
              </a:rPr>
              <a:t>90.7%</a:t>
            </a:r>
          </a:p>
        </p:txBody>
      </p:sp>
      <p:sp>
        <p:nvSpPr>
          <p:cNvPr id="12" name="TextBox 11">
            <a:extLst>
              <a:ext uri="{FF2B5EF4-FFF2-40B4-BE49-F238E27FC236}">
                <a16:creationId xmlns:a16="http://schemas.microsoft.com/office/drawing/2014/main" id="{79364F6E-8CA4-CDD3-1ED1-8B0D9685AE4D}"/>
              </a:ext>
            </a:extLst>
          </p:cNvPr>
          <p:cNvSpPr txBox="1"/>
          <p:nvPr/>
        </p:nvSpPr>
        <p:spPr bwMode="auto">
          <a:xfrm>
            <a:off x="6181918" y="1966873"/>
            <a:ext cx="758541" cy="369332"/>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accent3"/>
                </a:solidFill>
                <a:latin typeface="+mj-lt"/>
              </a:rPr>
              <a:t>87.6%</a:t>
            </a:r>
          </a:p>
        </p:txBody>
      </p:sp>
      <p:sp>
        <p:nvSpPr>
          <p:cNvPr id="18" name="Freeform: Shape 17">
            <a:extLst>
              <a:ext uri="{FF2B5EF4-FFF2-40B4-BE49-F238E27FC236}">
                <a16:creationId xmlns:a16="http://schemas.microsoft.com/office/drawing/2014/main" id="{63F46F77-E199-EF6E-8D35-E487FD031558}"/>
              </a:ext>
            </a:extLst>
          </p:cNvPr>
          <p:cNvSpPr/>
          <p:nvPr/>
        </p:nvSpPr>
        <p:spPr bwMode="auto">
          <a:xfrm>
            <a:off x="5295918" y="1909769"/>
            <a:ext cx="467486" cy="175229"/>
          </a:xfrm>
          <a:custGeom>
            <a:avLst/>
            <a:gdLst>
              <a:gd name="connsiteX0" fmla="*/ 19050 w 409575"/>
              <a:gd name="connsiteY0" fmla="*/ 0 h 180975"/>
              <a:gd name="connsiteX1" fmla="*/ 409575 w 409575"/>
              <a:gd name="connsiteY1" fmla="*/ 0 h 180975"/>
              <a:gd name="connsiteX2" fmla="*/ 395288 w 409575"/>
              <a:gd name="connsiteY2" fmla="*/ 180975 h 180975"/>
              <a:gd name="connsiteX3" fmla="*/ 0 w 409575"/>
              <a:gd name="connsiteY3" fmla="*/ 171450 h 180975"/>
              <a:gd name="connsiteX4" fmla="*/ 19050 w 409575"/>
              <a:gd name="connsiteY4" fmla="*/ 0 h 18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575" h="180975">
                <a:moveTo>
                  <a:pt x="19050" y="0"/>
                </a:moveTo>
                <a:lnTo>
                  <a:pt x="409575" y="0"/>
                </a:lnTo>
                <a:lnTo>
                  <a:pt x="395288" y="180975"/>
                </a:lnTo>
                <a:lnTo>
                  <a:pt x="0" y="171450"/>
                </a:lnTo>
                <a:lnTo>
                  <a:pt x="19050" y="0"/>
                </a:lnTo>
                <a:close/>
              </a:path>
            </a:pathLst>
          </a:cu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mj-lt"/>
            </a:endParaRPr>
          </a:p>
        </p:txBody>
      </p:sp>
      <p:sp>
        <p:nvSpPr>
          <p:cNvPr id="5" name="TextBox 4">
            <a:extLst>
              <a:ext uri="{FF2B5EF4-FFF2-40B4-BE49-F238E27FC236}">
                <a16:creationId xmlns:a16="http://schemas.microsoft.com/office/drawing/2014/main" id="{D6B03FD8-DADA-287C-0741-F204A43F1665}"/>
              </a:ext>
            </a:extLst>
          </p:cNvPr>
          <p:cNvSpPr txBox="1"/>
          <p:nvPr/>
        </p:nvSpPr>
        <p:spPr bwMode="auto">
          <a:xfrm>
            <a:off x="5008381" y="1844517"/>
            <a:ext cx="758541" cy="369332"/>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accent3"/>
                </a:solidFill>
                <a:latin typeface="+mj-lt"/>
              </a:rPr>
              <a:t>92.0%</a:t>
            </a:r>
          </a:p>
        </p:txBody>
      </p:sp>
      <p:sp>
        <p:nvSpPr>
          <p:cNvPr id="25" name="Freeform: Shape 24">
            <a:extLst>
              <a:ext uri="{FF2B5EF4-FFF2-40B4-BE49-F238E27FC236}">
                <a16:creationId xmlns:a16="http://schemas.microsoft.com/office/drawing/2014/main" id="{626EC0C8-733A-8F41-C4E7-4DFAE627B401}"/>
              </a:ext>
            </a:extLst>
          </p:cNvPr>
          <p:cNvSpPr/>
          <p:nvPr/>
        </p:nvSpPr>
        <p:spPr bwMode="auto">
          <a:xfrm>
            <a:off x="5317662" y="1573144"/>
            <a:ext cx="445743" cy="142951"/>
          </a:xfrm>
          <a:custGeom>
            <a:avLst/>
            <a:gdLst>
              <a:gd name="connsiteX0" fmla="*/ 0 w 390525"/>
              <a:gd name="connsiteY0" fmla="*/ 142875 h 147638"/>
              <a:gd name="connsiteX1" fmla="*/ 0 w 390525"/>
              <a:gd name="connsiteY1" fmla="*/ 142875 h 147638"/>
              <a:gd name="connsiteX2" fmla="*/ 104775 w 390525"/>
              <a:gd name="connsiteY2" fmla="*/ 147638 h 147638"/>
              <a:gd name="connsiteX3" fmla="*/ 390525 w 390525"/>
              <a:gd name="connsiteY3" fmla="*/ 147638 h 147638"/>
              <a:gd name="connsiteX4" fmla="*/ 390525 w 390525"/>
              <a:gd name="connsiteY4" fmla="*/ 0 h 147638"/>
              <a:gd name="connsiteX5" fmla="*/ 4763 w 390525"/>
              <a:gd name="connsiteY5" fmla="*/ 0 h 147638"/>
              <a:gd name="connsiteX6" fmla="*/ 0 w 390525"/>
              <a:gd name="connsiteY6" fmla="*/ 142875 h 147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25" h="147638">
                <a:moveTo>
                  <a:pt x="0" y="142875"/>
                </a:moveTo>
                <a:lnTo>
                  <a:pt x="0" y="142875"/>
                </a:lnTo>
                <a:lnTo>
                  <a:pt x="104775" y="147638"/>
                </a:lnTo>
                <a:lnTo>
                  <a:pt x="390525" y="147638"/>
                </a:lnTo>
                <a:lnTo>
                  <a:pt x="390525" y="0"/>
                </a:lnTo>
                <a:lnTo>
                  <a:pt x="4763" y="0"/>
                </a:lnTo>
                <a:lnTo>
                  <a:pt x="0" y="142875"/>
                </a:lnTo>
                <a:close/>
              </a:path>
            </a:pathLst>
          </a:cu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mj-lt"/>
            </a:endParaRPr>
          </a:p>
        </p:txBody>
      </p:sp>
      <p:sp>
        <p:nvSpPr>
          <p:cNvPr id="3" name="TextBox 2">
            <a:extLst>
              <a:ext uri="{FF2B5EF4-FFF2-40B4-BE49-F238E27FC236}">
                <a16:creationId xmlns:a16="http://schemas.microsoft.com/office/drawing/2014/main" id="{81A4D049-1414-F0D8-9BAD-38F33157D9E3}"/>
              </a:ext>
            </a:extLst>
          </p:cNvPr>
          <p:cNvSpPr txBox="1"/>
          <p:nvPr/>
        </p:nvSpPr>
        <p:spPr bwMode="auto">
          <a:xfrm>
            <a:off x="5008381" y="1381125"/>
            <a:ext cx="758541" cy="369332"/>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accent1"/>
                </a:solidFill>
                <a:latin typeface="+mj-lt"/>
              </a:rPr>
              <a:t>93.5%</a:t>
            </a:r>
          </a:p>
        </p:txBody>
      </p:sp>
      <p:sp>
        <p:nvSpPr>
          <p:cNvPr id="4" name="Title 3">
            <a:extLst>
              <a:ext uri="{FF2B5EF4-FFF2-40B4-BE49-F238E27FC236}">
                <a16:creationId xmlns:a16="http://schemas.microsoft.com/office/drawing/2014/main" id="{02A62524-85A3-D9BB-AAEC-58614BBDDAE6}"/>
              </a:ext>
            </a:extLst>
          </p:cNvPr>
          <p:cNvSpPr>
            <a:spLocks noGrp="1"/>
          </p:cNvSpPr>
          <p:nvPr>
            <p:ph type="title"/>
          </p:nvPr>
        </p:nvSpPr>
        <p:spPr>
          <a:xfrm>
            <a:off x="609759" y="238127"/>
            <a:ext cx="10872444" cy="1103313"/>
          </a:xfrm>
        </p:spPr>
        <p:txBody>
          <a:bodyPr/>
          <a:lstStyle/>
          <a:p>
            <a:r>
              <a:rPr lang="en-US" dirty="0"/>
              <a:t>NATALEE: Final iDFS Analysis at </a:t>
            </a:r>
            <a:br>
              <a:rPr lang="en-US" dirty="0"/>
            </a:br>
            <a:r>
              <a:rPr lang="en-US" dirty="0"/>
              <a:t>Median Follow-up of 33.3 Mo </a:t>
            </a:r>
          </a:p>
        </p:txBody>
      </p:sp>
      <p:sp>
        <p:nvSpPr>
          <p:cNvPr id="6" name="Text Box 15">
            <a:extLst>
              <a:ext uri="{FF2B5EF4-FFF2-40B4-BE49-F238E27FC236}">
                <a16:creationId xmlns:a16="http://schemas.microsoft.com/office/drawing/2014/main" id="{789669F7-2740-499B-A6E9-890C6FF7524E}"/>
              </a:ext>
            </a:extLst>
          </p:cNvPr>
          <p:cNvSpPr txBox="1">
            <a:spLocks noChangeArrowheads="1"/>
          </p:cNvSpPr>
          <p:nvPr/>
        </p:nvSpPr>
        <p:spPr bwMode="auto">
          <a:xfrm>
            <a:off x="412751" y="636925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Hortobagyi. SABCS 2023. Abstr GS03-03</a:t>
            </a:r>
            <a:r>
              <a:rPr lang="en-US" altLang="en-US" sz="1200" b="0" spc="-10" dirty="0">
                <a:solidFill>
                  <a:srgbClr val="455560"/>
                </a:solidFill>
                <a:latin typeface="Calibri" panose="020F050202020403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57274B2B-1554-1D13-4B6A-1FDB1696B903}"/>
              </a:ext>
            </a:extLst>
          </p:cNvPr>
          <p:cNvSpPr txBox="1">
            <a:spLocks/>
          </p:cNvSpPr>
          <p:nvPr/>
        </p:nvSpPr>
        <p:spPr>
          <a:xfrm>
            <a:off x="1359682" y="5903157"/>
            <a:ext cx="9472637" cy="383084"/>
          </a:xfrm>
          <a:prstGeom prst="roundRect">
            <a:avLst/>
          </a:prstGeom>
          <a:solidFill>
            <a:schemeClr val="accent4"/>
          </a:solidFill>
          <a:ln>
            <a:noFill/>
          </a:ln>
          <a:effectLst/>
        </p:spPr>
        <p:style>
          <a:lnRef idx="1">
            <a:schemeClr val="dk1"/>
          </a:lnRef>
          <a:fillRef idx="2">
            <a:schemeClr val="dk1"/>
          </a:fillRef>
          <a:effectRef idx="1">
            <a:schemeClr val="dk1"/>
          </a:effectRef>
          <a:fontRef idx="minor">
            <a:schemeClr val="dk1"/>
          </a:fontRef>
        </p:style>
        <p:txBody>
          <a:bodyPr wrap="square" lIns="68580" tIns="34290" rIns="68580" bIns="34290" rtlCol="0" anchor="t">
            <a:spAutoFit/>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a:ea typeface="+mn-ea"/>
                <a:cs typeface="+mn-cs"/>
              </a:rPr>
              <a:t>Ribociclib + NSAI significantly reduced risk of invasive disease by 25.1% vs NSAI alone (</a:t>
            </a:r>
            <a:r>
              <a:rPr kumimoji="0" lang="en-US" sz="1800" b="1" i="1" u="none" strike="noStrike" kern="1200" cap="none" spc="0" normalizeH="0" baseline="0" noProof="0" dirty="0">
                <a:ln>
                  <a:noFill/>
                </a:ln>
                <a:solidFill>
                  <a:srgbClr val="FFFFFF"/>
                </a:solidFill>
                <a:effectLst/>
                <a:uLnTx/>
                <a:uFillTx/>
                <a:latin typeface="Calibri" panose="020F0502020204030204"/>
                <a:ea typeface="+mn-ea"/>
                <a:cs typeface="+mn-cs"/>
              </a:rPr>
              <a:t>P </a:t>
            </a:r>
            <a:r>
              <a:rPr kumimoji="0" lang="en-US" sz="1800" b="1" u="none" strike="noStrike" kern="1200" cap="none" spc="0" normalizeH="0" baseline="0" noProof="0" dirty="0">
                <a:ln>
                  <a:noFill/>
                </a:ln>
                <a:solidFill>
                  <a:srgbClr val="FFFFFF"/>
                </a:solidFill>
                <a:effectLst/>
                <a:uLnTx/>
                <a:uFillTx/>
                <a:latin typeface="Calibri" panose="020F0502020204030204"/>
                <a:ea typeface="+mn-ea"/>
                <a:cs typeface="+mn-cs"/>
              </a:rPr>
              <a:t>= .0006)</a:t>
            </a:r>
            <a:endParaRPr kumimoji="0" lang="en-US" sz="18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aphicFrame>
        <p:nvGraphicFramePr>
          <p:cNvPr id="17" name="Table 189">
            <a:extLst>
              <a:ext uri="{FF2B5EF4-FFF2-40B4-BE49-F238E27FC236}">
                <a16:creationId xmlns:a16="http://schemas.microsoft.com/office/drawing/2014/main" id="{4133AB2B-EA40-BAA7-6D20-B8E174B8CFE9}"/>
              </a:ext>
            </a:extLst>
          </p:cNvPr>
          <p:cNvGraphicFramePr>
            <a:graphicFrameLocks noGrp="1"/>
          </p:cNvGraphicFramePr>
          <p:nvPr>
            <p:extLst>
              <p:ext uri="{D42A27DB-BD31-4B8C-83A1-F6EECF244321}">
                <p14:modId xmlns:p14="http://schemas.microsoft.com/office/powerpoint/2010/main" val="2907513099"/>
              </p:ext>
            </p:extLst>
          </p:nvPr>
        </p:nvGraphicFramePr>
        <p:xfrm>
          <a:off x="8129559" y="2253262"/>
          <a:ext cx="3270187" cy="2340864"/>
        </p:xfrm>
        <a:graphic>
          <a:graphicData uri="http://schemas.openxmlformats.org/drawingml/2006/table">
            <a:tbl>
              <a:tblPr firstRow="1" bandRow="1">
                <a:tableStyleId>{93296810-A885-4BE3-A3E7-6D5BEEA58F35}</a:tableStyleId>
              </a:tblPr>
              <a:tblGrid>
                <a:gridCol w="1688385">
                  <a:extLst>
                    <a:ext uri="{9D8B030D-6E8A-4147-A177-3AD203B41FA5}">
                      <a16:colId xmlns:a16="http://schemas.microsoft.com/office/drawing/2014/main" val="1425143201"/>
                    </a:ext>
                  </a:extLst>
                </a:gridCol>
                <a:gridCol w="1581802">
                  <a:extLst>
                    <a:ext uri="{9D8B030D-6E8A-4147-A177-3AD203B41FA5}">
                      <a16:colId xmlns:a16="http://schemas.microsoft.com/office/drawing/2014/main" val="1063148087"/>
                    </a:ext>
                  </a:extLst>
                </a:gridCol>
              </a:tblGrid>
              <a:tr h="166986">
                <a:tc gridSpan="2">
                  <a:txBody>
                    <a:bodyPr/>
                    <a:lstStyle/>
                    <a:p>
                      <a:pPr algn="ctr">
                        <a:lnSpc>
                          <a:spcPct val="90000"/>
                        </a:lnSpc>
                      </a:pPr>
                      <a:r>
                        <a:rPr lang="en-US" sz="1800" dirty="0">
                          <a:solidFill>
                            <a:schemeClr val="bg1"/>
                          </a:solidFill>
                          <a:latin typeface="Calibri" panose="020F0502020204030204" pitchFamily="34" charset="0"/>
                          <a:cs typeface="Calibri" panose="020F0502020204030204" pitchFamily="34" charset="0"/>
                        </a:rPr>
                        <a:t>iDFS Events, n/N (%)</a:t>
                      </a:r>
                    </a:p>
                  </a:txBody>
                  <a:tcPr>
                    <a:noFill/>
                  </a:tcPr>
                </a:tc>
                <a:tc hMerge="1">
                  <a:txBody>
                    <a:bodyPr/>
                    <a:lstStyle/>
                    <a:p>
                      <a:pPr algn="ctr">
                        <a:lnSpc>
                          <a:spcPct val="90000"/>
                        </a:lnSpc>
                      </a:pPr>
                      <a:endParaRPr lang="en-US" sz="1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26908542"/>
                  </a:ext>
                </a:extLst>
              </a:tr>
              <a:tr h="309590">
                <a:tc>
                  <a:txBody>
                    <a:bodyPr/>
                    <a:lstStyle/>
                    <a:p>
                      <a:pPr algn="ctr">
                        <a:lnSpc>
                          <a:spcPct val="90000"/>
                        </a:lnSpc>
                      </a:pPr>
                      <a:r>
                        <a:rPr lang="en-US" sz="1800" b="1" dirty="0">
                          <a:solidFill>
                            <a:schemeClr val="tx1"/>
                          </a:solidFill>
                          <a:latin typeface="Calibri" panose="020F0502020204030204" pitchFamily="34" charset="0"/>
                          <a:cs typeface="Calibri" panose="020F0502020204030204" pitchFamily="34" charset="0"/>
                        </a:rPr>
                        <a:t>Ribociclib + NSAI</a:t>
                      </a:r>
                    </a:p>
                  </a:txBody>
                  <a:tcPr>
                    <a:solidFill>
                      <a:schemeClr val="accent1"/>
                    </a:solidFill>
                  </a:tcPr>
                </a:tc>
                <a:tc>
                  <a:txBody>
                    <a:bodyPr/>
                    <a:lstStyle/>
                    <a:p>
                      <a:pPr algn="ctr">
                        <a:lnSpc>
                          <a:spcPct val="90000"/>
                        </a:lnSpc>
                      </a:pPr>
                      <a:r>
                        <a:rPr lang="en-US" sz="1800" b="1" dirty="0">
                          <a:solidFill>
                            <a:schemeClr val="tx1"/>
                          </a:solidFill>
                          <a:latin typeface="Calibri" panose="020F0502020204030204" pitchFamily="34" charset="0"/>
                          <a:cs typeface="Calibri" panose="020F0502020204030204" pitchFamily="34" charset="0"/>
                        </a:rPr>
                        <a:t>NSAI Alone</a:t>
                      </a:r>
                    </a:p>
                  </a:txBody>
                  <a:tcPr>
                    <a:solidFill>
                      <a:schemeClr val="accent3"/>
                    </a:solidFill>
                  </a:tcPr>
                </a:tc>
                <a:extLst>
                  <a:ext uri="{0D108BD9-81ED-4DB2-BD59-A6C34878D82A}">
                    <a16:rowId xmlns:a16="http://schemas.microsoft.com/office/drawing/2014/main" val="62357987"/>
                  </a:ext>
                </a:extLst>
              </a:tr>
              <a:tr h="166986">
                <a:tc>
                  <a:txBody>
                    <a:bodyPr/>
                    <a:lstStyle/>
                    <a:p>
                      <a:pPr algn="ctr">
                        <a:lnSpc>
                          <a:spcPct val="90000"/>
                        </a:lnSpc>
                      </a:pPr>
                      <a:r>
                        <a:rPr lang="en-US" sz="1800" dirty="0">
                          <a:solidFill>
                            <a:schemeClr val="bg1"/>
                          </a:solidFill>
                          <a:latin typeface="Calibri" panose="020F0502020204030204" pitchFamily="34" charset="0"/>
                          <a:cs typeface="Calibri" panose="020F0502020204030204" pitchFamily="34" charset="0"/>
                        </a:rPr>
                        <a:t>226/2549 </a:t>
                      </a:r>
                      <a:br>
                        <a:rPr lang="en-US" sz="1800" dirty="0">
                          <a:solidFill>
                            <a:schemeClr val="bg1"/>
                          </a:solidFill>
                          <a:latin typeface="Calibri" panose="020F0502020204030204" pitchFamily="34" charset="0"/>
                          <a:cs typeface="Calibri" panose="020F0502020204030204" pitchFamily="34" charset="0"/>
                        </a:rPr>
                      </a:br>
                      <a:r>
                        <a:rPr lang="en-US" sz="1800" dirty="0">
                          <a:solidFill>
                            <a:schemeClr val="bg1"/>
                          </a:solidFill>
                          <a:latin typeface="Calibri" panose="020F0502020204030204" pitchFamily="34" charset="0"/>
                          <a:cs typeface="Calibri" panose="020F0502020204030204" pitchFamily="34" charset="0"/>
                        </a:rPr>
                        <a:t>(8.9)</a:t>
                      </a:r>
                    </a:p>
                  </a:txBody>
                  <a:tcPr>
                    <a:noFill/>
                  </a:tcPr>
                </a:tc>
                <a:tc>
                  <a:txBody>
                    <a:bodyPr/>
                    <a:lstStyle/>
                    <a:p>
                      <a:pPr algn="ctr">
                        <a:lnSpc>
                          <a:spcPct val="90000"/>
                        </a:lnSpc>
                      </a:pPr>
                      <a:r>
                        <a:rPr lang="en-US" sz="1800" dirty="0">
                          <a:solidFill>
                            <a:schemeClr val="bg1"/>
                          </a:solidFill>
                          <a:latin typeface="Calibri" panose="020F0502020204030204" pitchFamily="34" charset="0"/>
                          <a:cs typeface="Calibri" panose="020F0502020204030204" pitchFamily="34" charset="0"/>
                        </a:rPr>
                        <a:t>283/2552 (11.1)</a:t>
                      </a:r>
                    </a:p>
                  </a:txBody>
                  <a:tcPr>
                    <a:noFill/>
                  </a:tcPr>
                </a:tc>
                <a:extLst>
                  <a:ext uri="{0D108BD9-81ED-4DB2-BD59-A6C34878D82A}">
                    <a16:rowId xmlns:a16="http://schemas.microsoft.com/office/drawing/2014/main" val="3427531500"/>
                  </a:ext>
                </a:extLst>
              </a:tr>
              <a:tr h="166986">
                <a:tc gridSpan="2">
                  <a:txBody>
                    <a:bodyPr/>
                    <a:lstStyle/>
                    <a:p>
                      <a:pPr algn="ctr">
                        <a:lnSpc>
                          <a:spcPct val="90000"/>
                        </a:lnSpc>
                      </a:pPr>
                      <a:r>
                        <a:rPr lang="it-IT" sz="1800" b="0" dirty="0">
                          <a:solidFill>
                            <a:schemeClr val="bg1"/>
                          </a:solidFill>
                          <a:latin typeface="Calibri" panose="020F0502020204030204" pitchFamily="34" charset="0"/>
                          <a:cs typeface="Calibri" panose="020F0502020204030204" pitchFamily="34" charset="0"/>
                        </a:rPr>
                        <a:t>Hazard ratio: 0.749 </a:t>
                      </a:r>
                      <a:br>
                        <a:rPr lang="it-IT" sz="1800" b="0" dirty="0">
                          <a:solidFill>
                            <a:schemeClr val="bg1"/>
                          </a:solidFill>
                          <a:latin typeface="Calibri" panose="020F0502020204030204" pitchFamily="34" charset="0"/>
                          <a:cs typeface="Calibri" panose="020F0502020204030204" pitchFamily="34" charset="0"/>
                        </a:rPr>
                      </a:br>
                      <a:r>
                        <a:rPr lang="it-IT" sz="1800" b="0" dirty="0">
                          <a:solidFill>
                            <a:schemeClr val="bg1"/>
                          </a:solidFill>
                          <a:latin typeface="Calibri" panose="020F0502020204030204" pitchFamily="34" charset="0"/>
                          <a:cs typeface="Calibri" panose="020F0502020204030204" pitchFamily="34" charset="0"/>
                        </a:rPr>
                        <a:t>(95% CI: 0.628-0.892; </a:t>
                      </a:r>
                      <a:br>
                        <a:rPr lang="it-IT" sz="1800" b="0" dirty="0">
                          <a:solidFill>
                            <a:schemeClr val="bg1"/>
                          </a:solidFill>
                          <a:latin typeface="Calibri" panose="020F0502020204030204" pitchFamily="34" charset="0"/>
                          <a:cs typeface="Calibri" panose="020F0502020204030204" pitchFamily="34" charset="0"/>
                        </a:rPr>
                      </a:br>
                      <a:r>
                        <a:rPr lang="it-IT" sz="1800" b="0" dirty="0">
                          <a:solidFill>
                            <a:schemeClr val="bg1"/>
                          </a:solidFill>
                          <a:latin typeface="Calibri" panose="020F0502020204030204" pitchFamily="34" charset="0"/>
                          <a:cs typeface="Calibri" panose="020F0502020204030204" pitchFamily="34" charset="0"/>
                        </a:rPr>
                        <a:t>nominal 1-sided </a:t>
                      </a:r>
                      <a:r>
                        <a:rPr lang="it-IT" sz="1800" b="0" i="1" dirty="0">
                          <a:solidFill>
                            <a:schemeClr val="bg1"/>
                          </a:solidFill>
                          <a:latin typeface="Calibri" panose="020F0502020204030204" pitchFamily="34" charset="0"/>
                          <a:cs typeface="Calibri" panose="020F0502020204030204" pitchFamily="34" charset="0"/>
                        </a:rPr>
                        <a:t>P </a:t>
                      </a:r>
                      <a:r>
                        <a:rPr lang="it-IT" sz="1800" b="0" i="0" dirty="0">
                          <a:solidFill>
                            <a:schemeClr val="bg1"/>
                          </a:solidFill>
                          <a:latin typeface="Calibri" panose="020F0502020204030204" pitchFamily="34" charset="0"/>
                          <a:cs typeface="Calibri" panose="020F0502020204030204" pitchFamily="34" charset="0"/>
                        </a:rPr>
                        <a:t>= .0006)</a:t>
                      </a:r>
                      <a:endParaRPr lang="it-IT" sz="1800" b="0" dirty="0">
                        <a:solidFill>
                          <a:schemeClr val="bg1"/>
                        </a:solidFill>
                        <a:latin typeface="Calibri" panose="020F0502020204030204" pitchFamily="34" charset="0"/>
                        <a:cs typeface="Calibri" panose="020F0502020204030204" pitchFamily="34" charset="0"/>
                      </a:endParaRPr>
                    </a:p>
                  </a:txBody>
                  <a:tcPr>
                    <a:noFill/>
                  </a:tcPr>
                </a:tc>
                <a:tc hMerge="1">
                  <a:txBody>
                    <a:bodyPr/>
                    <a:lstStyle/>
                    <a:p>
                      <a:pPr algn="ctr">
                        <a:lnSpc>
                          <a:spcPct val="90000"/>
                        </a:lnSpc>
                      </a:pPr>
                      <a:endParaRPr lang="en-US" sz="14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211762642"/>
                  </a:ext>
                </a:extLst>
              </a:tr>
            </a:tbl>
          </a:graphicData>
        </a:graphic>
      </p:graphicFrame>
      <p:sp>
        <p:nvSpPr>
          <p:cNvPr id="30" name="TextBox 29">
            <a:extLst>
              <a:ext uri="{FF2B5EF4-FFF2-40B4-BE49-F238E27FC236}">
                <a16:creationId xmlns:a16="http://schemas.microsoft.com/office/drawing/2014/main" id="{3B0BA9B2-A9F5-34BC-9D74-C1F88D3E1155}"/>
              </a:ext>
            </a:extLst>
          </p:cNvPr>
          <p:cNvSpPr txBox="1"/>
          <p:nvPr/>
        </p:nvSpPr>
        <p:spPr bwMode="auto">
          <a:xfrm>
            <a:off x="1656597" y="5088887"/>
            <a:ext cx="16896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mj-lt"/>
              </a:rPr>
              <a:t>Patients at Risk, n</a:t>
            </a:r>
          </a:p>
        </p:txBody>
      </p:sp>
      <p:grpSp>
        <p:nvGrpSpPr>
          <p:cNvPr id="31" name="Group 30">
            <a:extLst>
              <a:ext uri="{FF2B5EF4-FFF2-40B4-BE49-F238E27FC236}">
                <a16:creationId xmlns:a16="http://schemas.microsoft.com/office/drawing/2014/main" id="{22F6BA39-340C-4A00-CCAA-2C51E31E06B5}"/>
              </a:ext>
            </a:extLst>
          </p:cNvPr>
          <p:cNvGrpSpPr/>
          <p:nvPr/>
        </p:nvGrpSpPr>
        <p:grpSpPr>
          <a:xfrm>
            <a:off x="2972591" y="1412461"/>
            <a:ext cx="535723" cy="3548354"/>
            <a:chOff x="1273756" y="2752658"/>
            <a:chExt cx="535723" cy="2269626"/>
          </a:xfrm>
        </p:grpSpPr>
        <p:sp>
          <p:nvSpPr>
            <p:cNvPr id="32" name="TextBox 31">
              <a:extLst>
                <a:ext uri="{FF2B5EF4-FFF2-40B4-BE49-F238E27FC236}">
                  <a16:creationId xmlns:a16="http://schemas.microsoft.com/office/drawing/2014/main" id="{28197315-19A9-0254-A568-2B7DA83E41E9}"/>
                </a:ext>
              </a:extLst>
            </p:cNvPr>
            <p:cNvSpPr txBox="1"/>
            <p:nvPr/>
          </p:nvSpPr>
          <p:spPr bwMode="auto">
            <a:xfrm>
              <a:off x="1273756" y="2752658"/>
              <a:ext cx="535723" cy="23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j-lt"/>
                </a:rPr>
                <a:t>100</a:t>
              </a:r>
            </a:p>
          </p:txBody>
        </p:sp>
        <p:sp>
          <p:nvSpPr>
            <p:cNvPr id="33" name="TextBox 32">
              <a:extLst>
                <a:ext uri="{FF2B5EF4-FFF2-40B4-BE49-F238E27FC236}">
                  <a16:creationId xmlns:a16="http://schemas.microsoft.com/office/drawing/2014/main" id="{870F4490-B3A0-3094-B360-04CCC37DD91A}"/>
                </a:ext>
              </a:extLst>
            </p:cNvPr>
            <p:cNvSpPr txBox="1"/>
            <p:nvPr/>
          </p:nvSpPr>
          <p:spPr bwMode="auto">
            <a:xfrm>
              <a:off x="1390775" y="3160257"/>
              <a:ext cx="418704" cy="23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j-lt"/>
                </a:rPr>
                <a:t>80</a:t>
              </a:r>
            </a:p>
          </p:txBody>
        </p:sp>
        <p:sp>
          <p:nvSpPr>
            <p:cNvPr id="34" name="TextBox 33">
              <a:extLst>
                <a:ext uri="{FF2B5EF4-FFF2-40B4-BE49-F238E27FC236}">
                  <a16:creationId xmlns:a16="http://schemas.microsoft.com/office/drawing/2014/main" id="{3BAA790B-D680-5136-3189-5969EA25DB40}"/>
                </a:ext>
              </a:extLst>
            </p:cNvPr>
            <p:cNvSpPr txBox="1"/>
            <p:nvPr/>
          </p:nvSpPr>
          <p:spPr bwMode="auto">
            <a:xfrm>
              <a:off x="1390775" y="3567856"/>
              <a:ext cx="418704" cy="23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j-lt"/>
                </a:rPr>
                <a:t>60</a:t>
              </a:r>
            </a:p>
          </p:txBody>
        </p:sp>
        <p:sp>
          <p:nvSpPr>
            <p:cNvPr id="35" name="TextBox 34">
              <a:extLst>
                <a:ext uri="{FF2B5EF4-FFF2-40B4-BE49-F238E27FC236}">
                  <a16:creationId xmlns:a16="http://schemas.microsoft.com/office/drawing/2014/main" id="{A7426AAE-B191-13D6-5F7D-B7D6824CE554}"/>
                </a:ext>
              </a:extLst>
            </p:cNvPr>
            <p:cNvSpPr txBox="1"/>
            <p:nvPr/>
          </p:nvSpPr>
          <p:spPr bwMode="auto">
            <a:xfrm>
              <a:off x="1390775" y="3975455"/>
              <a:ext cx="418704" cy="23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j-lt"/>
                </a:rPr>
                <a:t>40</a:t>
              </a:r>
            </a:p>
          </p:txBody>
        </p:sp>
        <p:sp>
          <p:nvSpPr>
            <p:cNvPr id="36" name="TextBox 35">
              <a:extLst>
                <a:ext uri="{FF2B5EF4-FFF2-40B4-BE49-F238E27FC236}">
                  <a16:creationId xmlns:a16="http://schemas.microsoft.com/office/drawing/2014/main" id="{392324D7-F423-86A6-355B-614A8916E14E}"/>
                </a:ext>
              </a:extLst>
            </p:cNvPr>
            <p:cNvSpPr txBox="1"/>
            <p:nvPr/>
          </p:nvSpPr>
          <p:spPr bwMode="auto">
            <a:xfrm>
              <a:off x="1390775" y="4378450"/>
              <a:ext cx="418704" cy="23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j-lt"/>
                </a:rPr>
                <a:t>20</a:t>
              </a:r>
            </a:p>
          </p:txBody>
        </p:sp>
        <p:sp>
          <p:nvSpPr>
            <p:cNvPr id="37" name="TextBox 36">
              <a:extLst>
                <a:ext uri="{FF2B5EF4-FFF2-40B4-BE49-F238E27FC236}">
                  <a16:creationId xmlns:a16="http://schemas.microsoft.com/office/drawing/2014/main" id="{9C773B60-71F5-6C60-9F6D-8ACD3AE8CD60}"/>
                </a:ext>
              </a:extLst>
            </p:cNvPr>
            <p:cNvSpPr txBox="1"/>
            <p:nvPr/>
          </p:nvSpPr>
          <p:spPr bwMode="auto">
            <a:xfrm>
              <a:off x="1507794" y="4786049"/>
              <a:ext cx="301685" cy="236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mj-lt"/>
                </a:rPr>
                <a:t>0</a:t>
              </a:r>
            </a:p>
          </p:txBody>
        </p:sp>
      </p:grpSp>
      <p:grpSp>
        <p:nvGrpSpPr>
          <p:cNvPr id="38" name="Group 37">
            <a:extLst>
              <a:ext uri="{FF2B5EF4-FFF2-40B4-BE49-F238E27FC236}">
                <a16:creationId xmlns:a16="http://schemas.microsoft.com/office/drawing/2014/main" id="{0EA34BDE-7BFF-BC6E-90ED-F21AA4C37EBA}"/>
              </a:ext>
            </a:extLst>
          </p:cNvPr>
          <p:cNvGrpSpPr/>
          <p:nvPr/>
        </p:nvGrpSpPr>
        <p:grpSpPr>
          <a:xfrm>
            <a:off x="3415669" y="1611404"/>
            <a:ext cx="91555" cy="3163796"/>
            <a:chOff x="1507794" y="2948095"/>
            <a:chExt cx="687398" cy="2021009"/>
          </a:xfrm>
        </p:grpSpPr>
        <p:cxnSp>
          <p:nvCxnSpPr>
            <p:cNvPr id="39" name="Straight Connector 38">
              <a:extLst>
                <a:ext uri="{FF2B5EF4-FFF2-40B4-BE49-F238E27FC236}">
                  <a16:creationId xmlns:a16="http://schemas.microsoft.com/office/drawing/2014/main" id="{9A573557-C89F-2801-C98B-57C331DF7A72}"/>
                </a:ext>
              </a:extLst>
            </p:cNvPr>
            <p:cNvCxnSpPr>
              <a:cxnSpLocks/>
            </p:cNvCxnSpPr>
            <p:nvPr/>
          </p:nvCxnSpPr>
          <p:spPr bwMode="auto">
            <a:xfrm>
              <a:off x="1507794" y="2948095"/>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9E68E57-B1C3-887D-1B16-B76DB5E5C431}"/>
                </a:ext>
              </a:extLst>
            </p:cNvPr>
            <p:cNvCxnSpPr>
              <a:cxnSpLocks/>
            </p:cNvCxnSpPr>
            <p:nvPr/>
          </p:nvCxnSpPr>
          <p:spPr bwMode="auto">
            <a:xfrm>
              <a:off x="1507794" y="3352297"/>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8986F68-1661-4EFC-FCDD-E006F547F344}"/>
                </a:ext>
              </a:extLst>
            </p:cNvPr>
            <p:cNvCxnSpPr>
              <a:cxnSpLocks/>
            </p:cNvCxnSpPr>
            <p:nvPr/>
          </p:nvCxnSpPr>
          <p:spPr bwMode="auto">
            <a:xfrm>
              <a:off x="1507794" y="3756499"/>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7849415-7CAE-3791-EBAC-D6C7BCC1D4FE}"/>
                </a:ext>
              </a:extLst>
            </p:cNvPr>
            <p:cNvCxnSpPr>
              <a:cxnSpLocks/>
            </p:cNvCxnSpPr>
            <p:nvPr/>
          </p:nvCxnSpPr>
          <p:spPr bwMode="auto">
            <a:xfrm>
              <a:off x="1507794" y="4160701"/>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BB9064F-A4AF-A08E-9A45-CBCB86E9BF97}"/>
                </a:ext>
              </a:extLst>
            </p:cNvPr>
            <p:cNvCxnSpPr>
              <a:cxnSpLocks/>
            </p:cNvCxnSpPr>
            <p:nvPr/>
          </p:nvCxnSpPr>
          <p:spPr bwMode="auto">
            <a:xfrm>
              <a:off x="1507794" y="4564903"/>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9D62117-7233-AE4A-5602-3E2B25319A95}"/>
                </a:ext>
              </a:extLst>
            </p:cNvPr>
            <p:cNvCxnSpPr>
              <a:cxnSpLocks/>
            </p:cNvCxnSpPr>
            <p:nvPr/>
          </p:nvCxnSpPr>
          <p:spPr bwMode="auto">
            <a:xfrm>
              <a:off x="1507794" y="4969104"/>
              <a:ext cx="68739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F6BBE5E7-4DD8-9EDB-CCEF-F17E4C945B9F}"/>
              </a:ext>
            </a:extLst>
          </p:cNvPr>
          <p:cNvGrpSpPr/>
          <p:nvPr/>
        </p:nvGrpSpPr>
        <p:grpSpPr>
          <a:xfrm>
            <a:off x="3349248" y="4781641"/>
            <a:ext cx="5495402" cy="369332"/>
            <a:chOff x="1780315" y="5101882"/>
            <a:chExt cx="8222233" cy="369332"/>
          </a:xfrm>
        </p:grpSpPr>
        <p:sp>
          <p:nvSpPr>
            <p:cNvPr id="46" name="TextBox 45">
              <a:extLst>
                <a:ext uri="{FF2B5EF4-FFF2-40B4-BE49-F238E27FC236}">
                  <a16:creationId xmlns:a16="http://schemas.microsoft.com/office/drawing/2014/main" id="{490F99D3-5D9E-45FF-34D4-4C43A433BD51}"/>
                </a:ext>
              </a:extLst>
            </p:cNvPr>
            <p:cNvSpPr txBox="1"/>
            <p:nvPr/>
          </p:nvSpPr>
          <p:spPr bwMode="auto">
            <a:xfrm>
              <a:off x="1780315" y="5101882"/>
              <a:ext cx="4513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0</a:t>
              </a:r>
            </a:p>
          </p:txBody>
        </p:sp>
        <p:sp>
          <p:nvSpPr>
            <p:cNvPr id="47" name="TextBox 46">
              <a:extLst>
                <a:ext uri="{FF2B5EF4-FFF2-40B4-BE49-F238E27FC236}">
                  <a16:creationId xmlns:a16="http://schemas.microsoft.com/office/drawing/2014/main" id="{22821578-A7C6-660C-A9AB-EB5FFD5B5DC2}"/>
                </a:ext>
              </a:extLst>
            </p:cNvPr>
            <p:cNvSpPr txBox="1"/>
            <p:nvPr/>
          </p:nvSpPr>
          <p:spPr bwMode="auto">
            <a:xfrm>
              <a:off x="2635336" y="5101882"/>
              <a:ext cx="4513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6</a:t>
              </a:r>
            </a:p>
          </p:txBody>
        </p:sp>
        <p:sp>
          <p:nvSpPr>
            <p:cNvPr id="48" name="TextBox 47">
              <a:extLst>
                <a:ext uri="{FF2B5EF4-FFF2-40B4-BE49-F238E27FC236}">
                  <a16:creationId xmlns:a16="http://schemas.microsoft.com/office/drawing/2014/main" id="{940B6518-F297-212B-253E-B765D79C74E2}"/>
                </a:ext>
              </a:extLst>
            </p:cNvPr>
            <p:cNvSpPr txBox="1"/>
            <p:nvPr/>
          </p:nvSpPr>
          <p:spPr bwMode="auto">
            <a:xfrm>
              <a:off x="3409489" y="5101882"/>
              <a:ext cx="626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12</a:t>
              </a:r>
            </a:p>
          </p:txBody>
        </p:sp>
        <p:sp>
          <p:nvSpPr>
            <p:cNvPr id="49" name="TextBox 48">
              <a:extLst>
                <a:ext uri="{FF2B5EF4-FFF2-40B4-BE49-F238E27FC236}">
                  <a16:creationId xmlns:a16="http://schemas.microsoft.com/office/drawing/2014/main" id="{377FF56F-AA52-71AD-F9D5-C67DA4EFAF1A}"/>
                </a:ext>
              </a:extLst>
            </p:cNvPr>
            <p:cNvSpPr txBox="1"/>
            <p:nvPr/>
          </p:nvSpPr>
          <p:spPr bwMode="auto">
            <a:xfrm>
              <a:off x="4249272" y="5101882"/>
              <a:ext cx="626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18</a:t>
              </a:r>
            </a:p>
          </p:txBody>
        </p:sp>
        <p:sp>
          <p:nvSpPr>
            <p:cNvPr id="50" name="TextBox 49">
              <a:extLst>
                <a:ext uri="{FF2B5EF4-FFF2-40B4-BE49-F238E27FC236}">
                  <a16:creationId xmlns:a16="http://schemas.microsoft.com/office/drawing/2014/main" id="{3ABE5228-1C4A-D86D-C155-0BA42627A0C4}"/>
                </a:ext>
              </a:extLst>
            </p:cNvPr>
            <p:cNvSpPr txBox="1"/>
            <p:nvPr/>
          </p:nvSpPr>
          <p:spPr bwMode="auto">
            <a:xfrm>
              <a:off x="5099631" y="5101882"/>
              <a:ext cx="626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24</a:t>
              </a:r>
            </a:p>
          </p:txBody>
        </p:sp>
        <p:sp>
          <p:nvSpPr>
            <p:cNvPr id="51" name="TextBox 50">
              <a:extLst>
                <a:ext uri="{FF2B5EF4-FFF2-40B4-BE49-F238E27FC236}">
                  <a16:creationId xmlns:a16="http://schemas.microsoft.com/office/drawing/2014/main" id="{5C464B3D-A7F0-21CB-8981-19D5FFF6C354}"/>
                </a:ext>
              </a:extLst>
            </p:cNvPr>
            <p:cNvSpPr txBox="1"/>
            <p:nvPr/>
          </p:nvSpPr>
          <p:spPr bwMode="auto">
            <a:xfrm>
              <a:off x="5969893" y="5101882"/>
              <a:ext cx="626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30</a:t>
              </a:r>
            </a:p>
          </p:txBody>
        </p:sp>
        <p:sp>
          <p:nvSpPr>
            <p:cNvPr id="52" name="TextBox 51">
              <a:extLst>
                <a:ext uri="{FF2B5EF4-FFF2-40B4-BE49-F238E27FC236}">
                  <a16:creationId xmlns:a16="http://schemas.microsoft.com/office/drawing/2014/main" id="{B8E12127-7AD9-66CC-F7D1-C4811DCAD19E}"/>
                </a:ext>
              </a:extLst>
            </p:cNvPr>
            <p:cNvSpPr txBox="1"/>
            <p:nvPr/>
          </p:nvSpPr>
          <p:spPr bwMode="auto">
            <a:xfrm>
              <a:off x="6831584" y="5101882"/>
              <a:ext cx="626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36</a:t>
              </a:r>
            </a:p>
          </p:txBody>
        </p:sp>
        <p:sp>
          <p:nvSpPr>
            <p:cNvPr id="53" name="TextBox 52">
              <a:extLst>
                <a:ext uri="{FF2B5EF4-FFF2-40B4-BE49-F238E27FC236}">
                  <a16:creationId xmlns:a16="http://schemas.microsoft.com/office/drawing/2014/main" id="{6884FDF1-1C90-FF83-D317-A6890481ADC9}"/>
                </a:ext>
              </a:extLst>
            </p:cNvPr>
            <p:cNvSpPr txBox="1"/>
            <p:nvPr/>
          </p:nvSpPr>
          <p:spPr bwMode="auto">
            <a:xfrm>
              <a:off x="7671366" y="5101882"/>
              <a:ext cx="626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42</a:t>
              </a:r>
            </a:p>
          </p:txBody>
        </p:sp>
        <p:sp>
          <p:nvSpPr>
            <p:cNvPr id="54" name="TextBox 53">
              <a:extLst>
                <a:ext uri="{FF2B5EF4-FFF2-40B4-BE49-F238E27FC236}">
                  <a16:creationId xmlns:a16="http://schemas.microsoft.com/office/drawing/2014/main" id="{40C9BA56-309B-61EC-408C-5E08F7D4993C}"/>
                </a:ext>
              </a:extLst>
            </p:cNvPr>
            <p:cNvSpPr txBox="1"/>
            <p:nvPr/>
          </p:nvSpPr>
          <p:spPr bwMode="auto">
            <a:xfrm>
              <a:off x="8514391" y="5101882"/>
              <a:ext cx="626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48</a:t>
              </a:r>
            </a:p>
          </p:txBody>
        </p:sp>
        <p:sp>
          <p:nvSpPr>
            <p:cNvPr id="55" name="TextBox 54">
              <a:extLst>
                <a:ext uri="{FF2B5EF4-FFF2-40B4-BE49-F238E27FC236}">
                  <a16:creationId xmlns:a16="http://schemas.microsoft.com/office/drawing/2014/main" id="{91C7A20C-9C25-B05F-5B57-BD3B51E70AFC}"/>
                </a:ext>
              </a:extLst>
            </p:cNvPr>
            <p:cNvSpPr txBox="1"/>
            <p:nvPr/>
          </p:nvSpPr>
          <p:spPr bwMode="auto">
            <a:xfrm>
              <a:off x="9376082" y="5101882"/>
              <a:ext cx="626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mj-lt"/>
                </a:rPr>
                <a:t>54</a:t>
              </a:r>
            </a:p>
          </p:txBody>
        </p:sp>
      </p:grpSp>
      <p:sp>
        <p:nvSpPr>
          <p:cNvPr id="59" name="Freeform: Shape 58">
            <a:extLst>
              <a:ext uri="{FF2B5EF4-FFF2-40B4-BE49-F238E27FC236}">
                <a16:creationId xmlns:a16="http://schemas.microsoft.com/office/drawing/2014/main" id="{2ADCBFE2-E4A9-8905-3E06-00B75E917983}"/>
              </a:ext>
            </a:extLst>
          </p:cNvPr>
          <p:cNvSpPr/>
          <p:nvPr/>
        </p:nvSpPr>
        <p:spPr bwMode="auto">
          <a:xfrm>
            <a:off x="3507225" y="1530351"/>
            <a:ext cx="5389126" cy="3225048"/>
          </a:xfrm>
          <a:custGeom>
            <a:avLst/>
            <a:gdLst>
              <a:gd name="connsiteX0" fmla="*/ 0 w 3643313"/>
              <a:gd name="connsiteY0" fmla="*/ 0 h 2028825"/>
              <a:gd name="connsiteX1" fmla="*/ 0 w 3643313"/>
              <a:gd name="connsiteY1" fmla="*/ 2028825 h 2028825"/>
              <a:gd name="connsiteX2" fmla="*/ 3643313 w 3643313"/>
              <a:gd name="connsiteY2" fmla="*/ 2028825 h 2028825"/>
            </a:gdLst>
            <a:ahLst/>
            <a:cxnLst>
              <a:cxn ang="0">
                <a:pos x="connsiteX0" y="connsiteY0"/>
              </a:cxn>
              <a:cxn ang="0">
                <a:pos x="connsiteX1" y="connsiteY1"/>
              </a:cxn>
              <a:cxn ang="0">
                <a:pos x="connsiteX2" y="connsiteY2"/>
              </a:cxn>
            </a:cxnLst>
            <a:rect l="l" t="t" r="r" b="b"/>
            <a:pathLst>
              <a:path w="3643313" h="2028825">
                <a:moveTo>
                  <a:pt x="0" y="0"/>
                </a:moveTo>
                <a:lnTo>
                  <a:pt x="0" y="2028825"/>
                </a:lnTo>
                <a:lnTo>
                  <a:pt x="3643313" y="2028825"/>
                </a:lnTo>
              </a:path>
            </a:pathLst>
          </a:custGeom>
          <a:noFill/>
          <a:ln w="28575">
            <a:solidFill>
              <a:schemeClr val="bg1"/>
            </a:solidFill>
            <a:miter lim="800000"/>
            <a:headEnd/>
            <a:tailEnd/>
          </a:ln>
        </p:spPr>
        <p:txBody>
          <a:bodyPr rtlCol="0" anchor="ctr"/>
          <a:lstStyle/>
          <a:p>
            <a:pPr algn="ctr"/>
            <a:endParaRPr lang="en-US" dirty="0">
              <a:latin typeface="+mj-lt"/>
            </a:endParaRPr>
          </a:p>
        </p:txBody>
      </p:sp>
      <p:grpSp>
        <p:nvGrpSpPr>
          <p:cNvPr id="60" name="Group 59">
            <a:extLst>
              <a:ext uri="{FF2B5EF4-FFF2-40B4-BE49-F238E27FC236}">
                <a16:creationId xmlns:a16="http://schemas.microsoft.com/office/drawing/2014/main" id="{F175FBEC-48B2-74A5-E584-3916F4A5343A}"/>
              </a:ext>
            </a:extLst>
          </p:cNvPr>
          <p:cNvGrpSpPr/>
          <p:nvPr/>
        </p:nvGrpSpPr>
        <p:grpSpPr>
          <a:xfrm>
            <a:off x="3507224" y="4763715"/>
            <a:ext cx="5124502" cy="100386"/>
            <a:chOff x="1987355" y="4975860"/>
            <a:chExt cx="7701961" cy="114300"/>
          </a:xfrm>
        </p:grpSpPr>
        <p:grpSp>
          <p:nvGrpSpPr>
            <p:cNvPr id="61" name="Group 60">
              <a:extLst>
                <a:ext uri="{FF2B5EF4-FFF2-40B4-BE49-F238E27FC236}">
                  <a16:creationId xmlns:a16="http://schemas.microsoft.com/office/drawing/2014/main" id="{0BD895D7-D39F-F9B3-6FB3-A68B272C6EBD}"/>
                </a:ext>
              </a:extLst>
            </p:cNvPr>
            <p:cNvGrpSpPr/>
            <p:nvPr/>
          </p:nvGrpSpPr>
          <p:grpSpPr>
            <a:xfrm rot="5400000">
              <a:off x="3649247" y="3313968"/>
              <a:ext cx="114300" cy="3438084"/>
              <a:chOff x="1507794" y="2948095"/>
              <a:chExt cx="687398" cy="1616808"/>
            </a:xfrm>
          </p:grpSpPr>
          <p:cxnSp>
            <p:nvCxnSpPr>
              <p:cNvPr id="71" name="Straight Connector 70">
                <a:extLst>
                  <a:ext uri="{FF2B5EF4-FFF2-40B4-BE49-F238E27FC236}">
                    <a16:creationId xmlns:a16="http://schemas.microsoft.com/office/drawing/2014/main" id="{AEB8C52D-4277-FF0C-6027-FBDC86E381D6}"/>
                  </a:ext>
                </a:extLst>
              </p:cNvPr>
              <p:cNvCxnSpPr>
                <a:cxnSpLocks/>
              </p:cNvCxnSpPr>
              <p:nvPr/>
            </p:nvCxnSpPr>
            <p:spPr bwMode="auto">
              <a:xfrm>
                <a:off x="1507794" y="2948095"/>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34BCB89C-6EEE-A7DF-A1CC-C71A5E6B0DAD}"/>
                  </a:ext>
                </a:extLst>
              </p:cNvPr>
              <p:cNvCxnSpPr>
                <a:cxnSpLocks/>
              </p:cNvCxnSpPr>
              <p:nvPr/>
            </p:nvCxnSpPr>
            <p:spPr bwMode="auto">
              <a:xfrm>
                <a:off x="1507794" y="3352297"/>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DDAA877A-96EF-9086-9C42-A96CA6F9EC46}"/>
                  </a:ext>
                </a:extLst>
              </p:cNvPr>
              <p:cNvCxnSpPr>
                <a:cxnSpLocks/>
              </p:cNvCxnSpPr>
              <p:nvPr/>
            </p:nvCxnSpPr>
            <p:spPr bwMode="auto">
              <a:xfrm>
                <a:off x="1507794" y="3756499"/>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FCC3876-7041-BE1B-4B49-1B42946B1E8A}"/>
                  </a:ext>
                </a:extLst>
              </p:cNvPr>
              <p:cNvCxnSpPr>
                <a:cxnSpLocks/>
              </p:cNvCxnSpPr>
              <p:nvPr/>
            </p:nvCxnSpPr>
            <p:spPr bwMode="auto">
              <a:xfrm>
                <a:off x="1507794" y="4160701"/>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F839D3C5-9B34-BF2C-BE75-BD19432A145A}"/>
                  </a:ext>
                </a:extLst>
              </p:cNvPr>
              <p:cNvCxnSpPr>
                <a:cxnSpLocks/>
              </p:cNvCxnSpPr>
              <p:nvPr/>
            </p:nvCxnSpPr>
            <p:spPr bwMode="auto">
              <a:xfrm>
                <a:off x="1507794" y="4564903"/>
                <a:ext cx="687398" cy="0"/>
              </a:xfrm>
              <a:prstGeom prst="line">
                <a:avLst/>
              </a:prstGeom>
              <a:noFill/>
              <a:ln w="28575" cap="flat" cmpd="sng" algn="ctr">
                <a:solidFill>
                  <a:schemeClr val="bg1"/>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E563662F-C772-B227-050D-105CDA3A1B34}"/>
                </a:ext>
              </a:extLst>
            </p:cNvPr>
            <p:cNvGrpSpPr/>
            <p:nvPr/>
          </p:nvGrpSpPr>
          <p:grpSpPr>
            <a:xfrm rot="5400000">
              <a:off x="7913124" y="3313968"/>
              <a:ext cx="114300" cy="3438084"/>
              <a:chOff x="1507794" y="2948095"/>
              <a:chExt cx="687398" cy="1616808"/>
            </a:xfrm>
          </p:grpSpPr>
          <p:cxnSp>
            <p:nvCxnSpPr>
              <p:cNvPr id="63" name="Straight Connector 62">
                <a:extLst>
                  <a:ext uri="{FF2B5EF4-FFF2-40B4-BE49-F238E27FC236}">
                    <a16:creationId xmlns:a16="http://schemas.microsoft.com/office/drawing/2014/main" id="{7951E611-22C8-A4F5-1A03-443ADCBDE9B6}"/>
                  </a:ext>
                </a:extLst>
              </p:cNvPr>
              <p:cNvCxnSpPr>
                <a:cxnSpLocks/>
              </p:cNvCxnSpPr>
              <p:nvPr/>
            </p:nvCxnSpPr>
            <p:spPr bwMode="auto">
              <a:xfrm>
                <a:off x="1507794" y="2948095"/>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9307BF3B-E484-AFD6-B68C-F6CAD8E89193}"/>
                  </a:ext>
                </a:extLst>
              </p:cNvPr>
              <p:cNvCxnSpPr>
                <a:cxnSpLocks/>
              </p:cNvCxnSpPr>
              <p:nvPr/>
            </p:nvCxnSpPr>
            <p:spPr bwMode="auto">
              <a:xfrm>
                <a:off x="1507794" y="3352297"/>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D795F486-E83A-C35F-24A8-F0E5520CFC70}"/>
                  </a:ext>
                </a:extLst>
              </p:cNvPr>
              <p:cNvCxnSpPr>
                <a:cxnSpLocks/>
              </p:cNvCxnSpPr>
              <p:nvPr/>
            </p:nvCxnSpPr>
            <p:spPr bwMode="auto">
              <a:xfrm>
                <a:off x="1507794" y="3756499"/>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B1F58C13-1F42-C1FB-A2E6-F3618A0BAE1B}"/>
                  </a:ext>
                </a:extLst>
              </p:cNvPr>
              <p:cNvCxnSpPr>
                <a:cxnSpLocks/>
              </p:cNvCxnSpPr>
              <p:nvPr/>
            </p:nvCxnSpPr>
            <p:spPr bwMode="auto">
              <a:xfrm>
                <a:off x="1507794" y="4160701"/>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2C23D544-D7BB-3B05-51E9-F1D36DFA4411}"/>
                  </a:ext>
                </a:extLst>
              </p:cNvPr>
              <p:cNvCxnSpPr>
                <a:cxnSpLocks/>
              </p:cNvCxnSpPr>
              <p:nvPr/>
            </p:nvCxnSpPr>
            <p:spPr bwMode="auto">
              <a:xfrm>
                <a:off x="1507794" y="4564903"/>
                <a:ext cx="687398"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76" name="Group 75">
            <a:extLst>
              <a:ext uri="{FF2B5EF4-FFF2-40B4-BE49-F238E27FC236}">
                <a16:creationId xmlns:a16="http://schemas.microsoft.com/office/drawing/2014/main" id="{A94BBE3D-F7C4-5D0C-A5B8-9CF437127ECE}"/>
              </a:ext>
            </a:extLst>
          </p:cNvPr>
          <p:cNvGrpSpPr/>
          <p:nvPr/>
        </p:nvGrpSpPr>
        <p:grpSpPr>
          <a:xfrm>
            <a:off x="3199367" y="5288273"/>
            <a:ext cx="5580362" cy="584775"/>
            <a:chOff x="1556064" y="5101882"/>
            <a:chExt cx="8349350" cy="584775"/>
          </a:xfrm>
        </p:grpSpPr>
        <p:sp>
          <p:nvSpPr>
            <p:cNvPr id="77" name="TextBox 76">
              <a:extLst>
                <a:ext uri="{FF2B5EF4-FFF2-40B4-BE49-F238E27FC236}">
                  <a16:creationId xmlns:a16="http://schemas.microsoft.com/office/drawing/2014/main" id="{55CF8E57-25B1-2855-29E0-D7BACDB8D392}"/>
                </a:ext>
              </a:extLst>
            </p:cNvPr>
            <p:cNvSpPr txBox="1"/>
            <p:nvPr/>
          </p:nvSpPr>
          <p:spPr bwMode="auto">
            <a:xfrm>
              <a:off x="1556064" y="5101882"/>
              <a:ext cx="8998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2549</a:t>
              </a:r>
            </a:p>
            <a:p>
              <a:pPr algn="ctr">
                <a:lnSpc>
                  <a:spcPct val="100000"/>
                </a:lnSpc>
                <a:spcAft>
                  <a:spcPct val="0"/>
                </a:spcAft>
                <a:buClrTx/>
                <a:buFontTx/>
                <a:buNone/>
              </a:pPr>
              <a:r>
                <a:rPr lang="en-US" sz="1600" b="0" dirty="0">
                  <a:solidFill>
                    <a:schemeClr val="bg1"/>
                  </a:solidFill>
                  <a:latin typeface="+mj-lt"/>
                </a:rPr>
                <a:t>2552</a:t>
              </a:r>
            </a:p>
          </p:txBody>
        </p:sp>
        <p:sp>
          <p:nvSpPr>
            <p:cNvPr id="78" name="TextBox 77">
              <a:extLst>
                <a:ext uri="{FF2B5EF4-FFF2-40B4-BE49-F238E27FC236}">
                  <a16:creationId xmlns:a16="http://schemas.microsoft.com/office/drawing/2014/main" id="{BEA7C681-E347-F509-8CAD-F0FE7EDABD6A}"/>
                </a:ext>
              </a:extLst>
            </p:cNvPr>
            <p:cNvSpPr txBox="1"/>
            <p:nvPr/>
          </p:nvSpPr>
          <p:spPr bwMode="auto">
            <a:xfrm>
              <a:off x="2411084" y="5101882"/>
              <a:ext cx="8998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2350</a:t>
              </a:r>
            </a:p>
            <a:p>
              <a:pPr algn="ctr">
                <a:lnSpc>
                  <a:spcPct val="100000"/>
                </a:lnSpc>
                <a:spcAft>
                  <a:spcPct val="0"/>
                </a:spcAft>
                <a:buClrTx/>
                <a:buFontTx/>
                <a:buNone/>
              </a:pPr>
              <a:r>
                <a:rPr lang="en-US" sz="1600" b="0" dirty="0">
                  <a:solidFill>
                    <a:schemeClr val="bg1"/>
                  </a:solidFill>
                  <a:latin typeface="+mj-lt"/>
                </a:rPr>
                <a:t>2241</a:t>
              </a:r>
            </a:p>
          </p:txBody>
        </p:sp>
        <p:sp>
          <p:nvSpPr>
            <p:cNvPr id="79" name="TextBox 78">
              <a:extLst>
                <a:ext uri="{FF2B5EF4-FFF2-40B4-BE49-F238E27FC236}">
                  <a16:creationId xmlns:a16="http://schemas.microsoft.com/office/drawing/2014/main" id="{F1631372-9E52-41B6-345A-2D5F8ED1A477}"/>
                </a:ext>
              </a:extLst>
            </p:cNvPr>
            <p:cNvSpPr txBox="1"/>
            <p:nvPr/>
          </p:nvSpPr>
          <p:spPr bwMode="auto">
            <a:xfrm>
              <a:off x="3272778" y="5101882"/>
              <a:ext cx="8998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2273</a:t>
              </a:r>
            </a:p>
            <a:p>
              <a:pPr algn="ctr">
                <a:lnSpc>
                  <a:spcPct val="100000"/>
                </a:lnSpc>
                <a:spcAft>
                  <a:spcPct val="0"/>
                </a:spcAft>
                <a:buClrTx/>
                <a:buFontTx/>
                <a:buNone/>
              </a:pPr>
              <a:r>
                <a:rPr lang="en-US" sz="1600" b="0" dirty="0">
                  <a:solidFill>
                    <a:schemeClr val="bg1"/>
                  </a:solidFill>
                  <a:latin typeface="+mj-lt"/>
                </a:rPr>
                <a:t>2169</a:t>
              </a:r>
            </a:p>
          </p:txBody>
        </p:sp>
        <p:sp>
          <p:nvSpPr>
            <p:cNvPr id="80" name="TextBox 79">
              <a:extLst>
                <a:ext uri="{FF2B5EF4-FFF2-40B4-BE49-F238E27FC236}">
                  <a16:creationId xmlns:a16="http://schemas.microsoft.com/office/drawing/2014/main" id="{7A5CDC6B-E34B-7D9D-DAE1-A115F98598F9}"/>
                </a:ext>
              </a:extLst>
            </p:cNvPr>
            <p:cNvSpPr txBox="1"/>
            <p:nvPr/>
          </p:nvSpPr>
          <p:spPr bwMode="auto">
            <a:xfrm>
              <a:off x="4112559" y="5101882"/>
              <a:ext cx="8998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2204</a:t>
              </a:r>
            </a:p>
            <a:p>
              <a:pPr algn="ctr">
                <a:lnSpc>
                  <a:spcPct val="100000"/>
                </a:lnSpc>
                <a:spcAft>
                  <a:spcPct val="0"/>
                </a:spcAft>
                <a:buClrTx/>
                <a:buFontTx/>
                <a:buNone/>
              </a:pPr>
              <a:r>
                <a:rPr lang="en-US" sz="1600" b="0" dirty="0">
                  <a:solidFill>
                    <a:schemeClr val="bg1"/>
                  </a:solidFill>
                  <a:latin typeface="+mj-lt"/>
                </a:rPr>
                <a:t>2080</a:t>
              </a:r>
            </a:p>
          </p:txBody>
        </p:sp>
        <p:sp>
          <p:nvSpPr>
            <p:cNvPr id="81" name="TextBox 80">
              <a:extLst>
                <a:ext uri="{FF2B5EF4-FFF2-40B4-BE49-F238E27FC236}">
                  <a16:creationId xmlns:a16="http://schemas.microsoft.com/office/drawing/2014/main" id="{C24B4F61-5F42-C36E-4EF4-2FA2D2D16FBD}"/>
                </a:ext>
              </a:extLst>
            </p:cNvPr>
            <p:cNvSpPr txBox="1"/>
            <p:nvPr/>
          </p:nvSpPr>
          <p:spPr bwMode="auto">
            <a:xfrm>
              <a:off x="4962918" y="5101882"/>
              <a:ext cx="8998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2100</a:t>
              </a:r>
            </a:p>
            <a:p>
              <a:pPr algn="ctr">
                <a:lnSpc>
                  <a:spcPct val="100000"/>
                </a:lnSpc>
                <a:spcAft>
                  <a:spcPct val="0"/>
                </a:spcAft>
                <a:buClrTx/>
                <a:buFontTx/>
                <a:buNone/>
              </a:pPr>
              <a:r>
                <a:rPr lang="en-US" sz="1600" b="0" dirty="0">
                  <a:solidFill>
                    <a:schemeClr val="bg1"/>
                  </a:solidFill>
                  <a:latin typeface="+mj-lt"/>
                </a:rPr>
                <a:t>1975</a:t>
              </a:r>
            </a:p>
          </p:txBody>
        </p:sp>
        <p:sp>
          <p:nvSpPr>
            <p:cNvPr id="82" name="TextBox 81">
              <a:extLst>
                <a:ext uri="{FF2B5EF4-FFF2-40B4-BE49-F238E27FC236}">
                  <a16:creationId xmlns:a16="http://schemas.microsoft.com/office/drawing/2014/main" id="{902BC751-01F1-1637-39BE-7A12C7AE4B3C}"/>
                </a:ext>
              </a:extLst>
            </p:cNvPr>
            <p:cNvSpPr txBox="1"/>
            <p:nvPr/>
          </p:nvSpPr>
          <p:spPr bwMode="auto">
            <a:xfrm>
              <a:off x="5833181" y="5101882"/>
              <a:ext cx="8998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1694</a:t>
              </a:r>
            </a:p>
            <a:p>
              <a:pPr algn="ctr">
                <a:lnSpc>
                  <a:spcPct val="100000"/>
                </a:lnSpc>
                <a:spcAft>
                  <a:spcPct val="0"/>
                </a:spcAft>
                <a:buClrTx/>
                <a:buFontTx/>
                <a:buNone/>
              </a:pPr>
              <a:r>
                <a:rPr lang="en-US" sz="1600" b="0" dirty="0">
                  <a:solidFill>
                    <a:schemeClr val="bg1"/>
                  </a:solidFill>
                  <a:latin typeface="+mj-lt"/>
                </a:rPr>
                <a:t>1597</a:t>
              </a:r>
            </a:p>
          </p:txBody>
        </p:sp>
        <p:sp>
          <p:nvSpPr>
            <p:cNvPr id="83" name="TextBox 82">
              <a:extLst>
                <a:ext uri="{FF2B5EF4-FFF2-40B4-BE49-F238E27FC236}">
                  <a16:creationId xmlns:a16="http://schemas.microsoft.com/office/drawing/2014/main" id="{8946B163-B25F-E304-018D-8B0B961E3C34}"/>
                </a:ext>
              </a:extLst>
            </p:cNvPr>
            <p:cNvSpPr txBox="1"/>
            <p:nvPr/>
          </p:nvSpPr>
          <p:spPr bwMode="auto">
            <a:xfrm>
              <a:off x="6694873" y="5101882"/>
              <a:ext cx="8998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1111</a:t>
              </a:r>
            </a:p>
            <a:p>
              <a:pPr algn="ctr">
                <a:lnSpc>
                  <a:spcPct val="100000"/>
                </a:lnSpc>
                <a:spcAft>
                  <a:spcPct val="0"/>
                </a:spcAft>
                <a:buClrTx/>
                <a:buFontTx/>
                <a:buNone/>
              </a:pPr>
              <a:r>
                <a:rPr lang="en-US" sz="1600" b="0" dirty="0">
                  <a:solidFill>
                    <a:schemeClr val="bg1"/>
                  </a:solidFill>
                  <a:latin typeface="+mj-lt"/>
                </a:rPr>
                <a:t>1067</a:t>
              </a:r>
            </a:p>
          </p:txBody>
        </p:sp>
        <p:sp>
          <p:nvSpPr>
            <p:cNvPr id="84" name="TextBox 83">
              <a:extLst>
                <a:ext uri="{FF2B5EF4-FFF2-40B4-BE49-F238E27FC236}">
                  <a16:creationId xmlns:a16="http://schemas.microsoft.com/office/drawing/2014/main" id="{2D3AF133-FD73-5B51-170A-05F3B70A0269}"/>
                </a:ext>
              </a:extLst>
            </p:cNvPr>
            <p:cNvSpPr txBox="1"/>
            <p:nvPr/>
          </p:nvSpPr>
          <p:spPr bwMode="auto">
            <a:xfrm>
              <a:off x="7612605" y="5101882"/>
              <a:ext cx="7439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368</a:t>
              </a:r>
            </a:p>
            <a:p>
              <a:pPr algn="ctr">
                <a:lnSpc>
                  <a:spcPct val="100000"/>
                </a:lnSpc>
                <a:spcAft>
                  <a:spcPct val="0"/>
                </a:spcAft>
                <a:buClrTx/>
                <a:buFontTx/>
                <a:buNone/>
              </a:pPr>
              <a:r>
                <a:rPr lang="en-US" sz="1600" b="0" dirty="0">
                  <a:solidFill>
                    <a:schemeClr val="bg1"/>
                  </a:solidFill>
                  <a:latin typeface="+mj-lt"/>
                </a:rPr>
                <a:t>354</a:t>
              </a:r>
            </a:p>
          </p:txBody>
        </p:sp>
        <p:sp>
          <p:nvSpPr>
            <p:cNvPr id="85" name="TextBox 84">
              <a:extLst>
                <a:ext uri="{FF2B5EF4-FFF2-40B4-BE49-F238E27FC236}">
                  <a16:creationId xmlns:a16="http://schemas.microsoft.com/office/drawing/2014/main" id="{76A0A6AB-1EC4-F952-1FBD-B9A602076238}"/>
                </a:ext>
              </a:extLst>
            </p:cNvPr>
            <p:cNvSpPr txBox="1"/>
            <p:nvPr/>
          </p:nvSpPr>
          <p:spPr bwMode="auto">
            <a:xfrm>
              <a:off x="8533579" y="5101882"/>
              <a:ext cx="58809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21</a:t>
              </a:r>
            </a:p>
            <a:p>
              <a:pPr algn="ctr">
                <a:lnSpc>
                  <a:spcPct val="100000"/>
                </a:lnSpc>
                <a:spcAft>
                  <a:spcPct val="0"/>
                </a:spcAft>
                <a:buClrTx/>
                <a:buFontTx/>
                <a:buNone/>
              </a:pPr>
              <a:r>
                <a:rPr lang="en-US" sz="1600" b="0" dirty="0">
                  <a:solidFill>
                    <a:schemeClr val="bg1"/>
                  </a:solidFill>
                  <a:latin typeface="+mj-lt"/>
                </a:rPr>
                <a:t>26</a:t>
              </a:r>
            </a:p>
          </p:txBody>
        </p:sp>
        <p:sp>
          <p:nvSpPr>
            <p:cNvPr id="86" name="TextBox 85">
              <a:extLst>
                <a:ext uri="{FF2B5EF4-FFF2-40B4-BE49-F238E27FC236}">
                  <a16:creationId xmlns:a16="http://schemas.microsoft.com/office/drawing/2014/main" id="{E635F577-2BF8-9616-7F54-CCFAF5CFD7F4}"/>
                </a:ext>
              </a:extLst>
            </p:cNvPr>
            <p:cNvSpPr txBox="1"/>
            <p:nvPr/>
          </p:nvSpPr>
          <p:spPr bwMode="auto">
            <a:xfrm>
              <a:off x="9473218" y="5101882"/>
              <a:ext cx="4321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mj-lt"/>
                </a:rPr>
                <a:t>0</a:t>
              </a:r>
            </a:p>
            <a:p>
              <a:pPr algn="ctr">
                <a:lnSpc>
                  <a:spcPct val="100000"/>
                </a:lnSpc>
                <a:spcAft>
                  <a:spcPct val="0"/>
                </a:spcAft>
                <a:buClrTx/>
                <a:buFontTx/>
                <a:buNone/>
              </a:pPr>
              <a:r>
                <a:rPr lang="en-US" sz="1600" b="0" dirty="0">
                  <a:solidFill>
                    <a:schemeClr val="bg1"/>
                  </a:solidFill>
                  <a:latin typeface="+mj-lt"/>
                </a:rPr>
                <a:t>0</a:t>
              </a:r>
            </a:p>
          </p:txBody>
        </p:sp>
      </p:grpSp>
      <p:sp>
        <p:nvSpPr>
          <p:cNvPr id="90" name="TextBox 89">
            <a:extLst>
              <a:ext uri="{FF2B5EF4-FFF2-40B4-BE49-F238E27FC236}">
                <a16:creationId xmlns:a16="http://schemas.microsoft.com/office/drawing/2014/main" id="{FF724CF6-7DA1-C197-9556-5834C2189F36}"/>
              </a:ext>
            </a:extLst>
          </p:cNvPr>
          <p:cNvSpPr txBox="1"/>
          <p:nvPr/>
        </p:nvSpPr>
        <p:spPr bwMode="auto">
          <a:xfrm>
            <a:off x="1714420" y="5288273"/>
            <a:ext cx="161935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buClr>
                <a:srgbClr val="000000"/>
              </a:buClr>
              <a:buFont typeface="Arial"/>
              <a:buNone/>
            </a:pPr>
            <a:r>
              <a:rPr lang="en-US" sz="1600" b="1" kern="0" dirty="0">
                <a:solidFill>
                  <a:schemeClr val="accent1"/>
                </a:solidFill>
                <a:latin typeface="+mj-lt"/>
                <a:cs typeface="Arial" panose="020B0604020202020204" pitchFamily="34" charset="0"/>
                <a:sym typeface="Arial"/>
              </a:rPr>
              <a:t>Ribociclib + NSAI</a:t>
            </a:r>
          </a:p>
          <a:p>
            <a:pPr algn="r">
              <a:spcAft>
                <a:spcPct val="0"/>
              </a:spcAft>
            </a:pPr>
            <a:r>
              <a:rPr lang="en-US" sz="1600" b="1" kern="0" dirty="0">
                <a:solidFill>
                  <a:schemeClr val="accent3"/>
                </a:solidFill>
                <a:latin typeface="+mj-lt"/>
                <a:cs typeface="Arial" panose="020B0604020202020204" pitchFamily="34" charset="0"/>
                <a:sym typeface="Arial"/>
              </a:rPr>
              <a:t>NSAI alone</a:t>
            </a:r>
          </a:p>
        </p:txBody>
      </p:sp>
      <p:grpSp>
        <p:nvGrpSpPr>
          <p:cNvPr id="213" name="Group 212">
            <a:extLst>
              <a:ext uri="{FF2B5EF4-FFF2-40B4-BE49-F238E27FC236}">
                <a16:creationId xmlns:a16="http://schemas.microsoft.com/office/drawing/2014/main" id="{8EB52427-6D92-9787-75FA-7A64A61B83E0}"/>
              </a:ext>
            </a:extLst>
          </p:cNvPr>
          <p:cNvGrpSpPr/>
          <p:nvPr/>
        </p:nvGrpSpPr>
        <p:grpSpPr>
          <a:xfrm>
            <a:off x="3600908" y="1578332"/>
            <a:ext cx="4780275" cy="499499"/>
            <a:chOff x="3600908" y="1578332"/>
            <a:chExt cx="4780275" cy="499499"/>
          </a:xfrm>
        </p:grpSpPr>
        <p:cxnSp>
          <p:nvCxnSpPr>
            <p:cNvPr id="10" name="Straight Connector 9">
              <a:extLst>
                <a:ext uri="{FF2B5EF4-FFF2-40B4-BE49-F238E27FC236}">
                  <a16:creationId xmlns:a16="http://schemas.microsoft.com/office/drawing/2014/main" id="{A268BDAA-6813-FD86-151E-A5D773C6E610}"/>
                </a:ext>
              </a:extLst>
            </p:cNvPr>
            <p:cNvCxnSpPr/>
            <p:nvPr/>
          </p:nvCxnSpPr>
          <p:spPr bwMode="auto">
            <a:xfrm>
              <a:off x="3600908" y="1578332"/>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F62CC4B-9EDB-8844-694B-E3AA3FD91B34}"/>
                </a:ext>
              </a:extLst>
            </p:cNvPr>
            <p:cNvCxnSpPr/>
            <p:nvPr/>
          </p:nvCxnSpPr>
          <p:spPr bwMode="auto">
            <a:xfrm>
              <a:off x="3664408" y="1578332"/>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4F729EF-E9FB-8C04-A4FD-1F1A13B17538}"/>
                </a:ext>
              </a:extLst>
            </p:cNvPr>
            <p:cNvCxnSpPr/>
            <p:nvPr/>
          </p:nvCxnSpPr>
          <p:spPr bwMode="auto">
            <a:xfrm>
              <a:off x="3770827" y="1578332"/>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88E1FE8-F312-A23E-5CEC-3E13C4F254C3}"/>
                </a:ext>
              </a:extLst>
            </p:cNvPr>
            <p:cNvCxnSpPr/>
            <p:nvPr/>
          </p:nvCxnSpPr>
          <p:spPr bwMode="auto">
            <a:xfrm>
              <a:off x="3800814" y="1578332"/>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A4B6FAEF-5547-18DE-8EDA-4FE1821E4FD5}"/>
                </a:ext>
              </a:extLst>
            </p:cNvPr>
            <p:cNvCxnSpPr/>
            <p:nvPr/>
          </p:nvCxnSpPr>
          <p:spPr bwMode="auto">
            <a:xfrm>
              <a:off x="3842089" y="1578332"/>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C685BDE-7C76-2147-D7C5-A93CDDC6D77E}"/>
                </a:ext>
              </a:extLst>
            </p:cNvPr>
            <p:cNvCxnSpPr/>
            <p:nvPr/>
          </p:nvCxnSpPr>
          <p:spPr bwMode="auto">
            <a:xfrm>
              <a:off x="3899239" y="160020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C6C9158F-3BC1-1EFB-4622-E6DEBCE7772A}"/>
                </a:ext>
              </a:extLst>
            </p:cNvPr>
            <p:cNvCxnSpPr/>
            <p:nvPr/>
          </p:nvCxnSpPr>
          <p:spPr bwMode="auto">
            <a:xfrm>
              <a:off x="4045289" y="160020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632F830A-EB0B-5E4C-0AFE-00793AEDBA39}"/>
                </a:ext>
              </a:extLst>
            </p:cNvPr>
            <p:cNvCxnSpPr/>
            <p:nvPr/>
          </p:nvCxnSpPr>
          <p:spPr bwMode="auto">
            <a:xfrm>
              <a:off x="4079106" y="160020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8F1F1ECE-6711-5252-0977-B43058FB8E01}"/>
                </a:ext>
              </a:extLst>
            </p:cNvPr>
            <p:cNvCxnSpPr/>
            <p:nvPr/>
          </p:nvCxnSpPr>
          <p:spPr bwMode="auto">
            <a:xfrm>
              <a:off x="4123556" y="1609725"/>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F3203CB5-54E8-83F4-C1F6-8F508D128979}"/>
                </a:ext>
              </a:extLst>
            </p:cNvPr>
            <p:cNvCxnSpPr/>
            <p:nvPr/>
          </p:nvCxnSpPr>
          <p:spPr bwMode="auto">
            <a:xfrm>
              <a:off x="4162075" y="1617754"/>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206171DB-5905-1849-E813-6E4FD03D8C99}"/>
                </a:ext>
              </a:extLst>
            </p:cNvPr>
            <p:cNvCxnSpPr/>
            <p:nvPr/>
          </p:nvCxnSpPr>
          <p:spPr bwMode="auto">
            <a:xfrm>
              <a:off x="4212456" y="1617754"/>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E1B70C9A-BB82-322C-F43F-7588CB8F8A54}"/>
                </a:ext>
              </a:extLst>
            </p:cNvPr>
            <p:cNvCxnSpPr/>
            <p:nvPr/>
          </p:nvCxnSpPr>
          <p:spPr bwMode="auto">
            <a:xfrm>
              <a:off x="4237856" y="1617754"/>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4673A756-DCD1-9E26-8E64-7D7A409B51B2}"/>
                </a:ext>
              </a:extLst>
            </p:cNvPr>
            <p:cNvCxnSpPr/>
            <p:nvPr/>
          </p:nvCxnSpPr>
          <p:spPr bwMode="auto">
            <a:xfrm>
              <a:off x="4269606" y="1617754"/>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0CADD2F5-D980-507A-A27C-8E98E4D0F4AA}"/>
                </a:ext>
              </a:extLst>
            </p:cNvPr>
            <p:cNvCxnSpPr/>
            <p:nvPr/>
          </p:nvCxnSpPr>
          <p:spPr bwMode="auto">
            <a:xfrm>
              <a:off x="4314056" y="162878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55D1A5BB-93FF-1535-8673-C86A07B258FE}"/>
                </a:ext>
              </a:extLst>
            </p:cNvPr>
            <p:cNvCxnSpPr/>
            <p:nvPr/>
          </p:nvCxnSpPr>
          <p:spPr bwMode="auto">
            <a:xfrm>
              <a:off x="4346748" y="1630281"/>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3CBD6FEB-1ABA-73C9-83FA-1E03B8BF0137}"/>
                </a:ext>
              </a:extLst>
            </p:cNvPr>
            <p:cNvCxnSpPr/>
            <p:nvPr/>
          </p:nvCxnSpPr>
          <p:spPr bwMode="auto">
            <a:xfrm>
              <a:off x="4381972" y="1634957"/>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C14EE8C6-B0A9-A4FF-DA58-E4200BC518E0}"/>
                </a:ext>
              </a:extLst>
            </p:cNvPr>
            <p:cNvCxnSpPr/>
            <p:nvPr/>
          </p:nvCxnSpPr>
          <p:spPr bwMode="auto">
            <a:xfrm>
              <a:off x="4420072" y="1644744"/>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3081366D-75E6-907F-2121-14F740E801D4}"/>
                </a:ext>
              </a:extLst>
            </p:cNvPr>
            <p:cNvCxnSpPr/>
            <p:nvPr/>
          </p:nvCxnSpPr>
          <p:spPr bwMode="auto">
            <a:xfrm>
              <a:off x="4458172" y="1644744"/>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4AAA5E5F-56DA-0200-116B-7C3D99968B35}"/>
                </a:ext>
              </a:extLst>
            </p:cNvPr>
            <p:cNvCxnSpPr/>
            <p:nvPr/>
          </p:nvCxnSpPr>
          <p:spPr bwMode="auto">
            <a:xfrm>
              <a:off x="4482150" y="1644744"/>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44ED3DEE-968F-1232-7A32-449CA7846C9E}"/>
                </a:ext>
              </a:extLst>
            </p:cNvPr>
            <p:cNvCxnSpPr/>
            <p:nvPr/>
          </p:nvCxnSpPr>
          <p:spPr bwMode="auto">
            <a:xfrm>
              <a:off x="4507550" y="1644744"/>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61C4CD39-7229-4E27-C6AA-D9F31252E091}"/>
                </a:ext>
              </a:extLst>
            </p:cNvPr>
            <p:cNvCxnSpPr/>
            <p:nvPr/>
          </p:nvCxnSpPr>
          <p:spPr bwMode="auto">
            <a:xfrm>
              <a:off x="4567875" y="164540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4785AF1F-E829-D32E-D176-231E6D0B8EBF}"/>
                </a:ext>
              </a:extLst>
            </p:cNvPr>
            <p:cNvCxnSpPr/>
            <p:nvPr/>
          </p:nvCxnSpPr>
          <p:spPr bwMode="auto">
            <a:xfrm>
              <a:off x="4612325" y="1653429"/>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98E9F00A-EB7D-C833-4EE8-F63E67F02A69}"/>
                </a:ext>
              </a:extLst>
            </p:cNvPr>
            <p:cNvCxnSpPr/>
            <p:nvPr/>
          </p:nvCxnSpPr>
          <p:spPr bwMode="auto">
            <a:xfrm>
              <a:off x="4650989" y="1653429"/>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16546A13-DFCC-39F1-13B0-006C7FAFE22A}"/>
                </a:ext>
              </a:extLst>
            </p:cNvPr>
            <p:cNvCxnSpPr/>
            <p:nvPr/>
          </p:nvCxnSpPr>
          <p:spPr bwMode="auto">
            <a:xfrm>
              <a:off x="4809739" y="1681076"/>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3DDF2B44-2B11-0C09-75D7-AD0F599694CF}"/>
                </a:ext>
              </a:extLst>
            </p:cNvPr>
            <p:cNvCxnSpPr/>
            <p:nvPr/>
          </p:nvCxnSpPr>
          <p:spPr bwMode="auto">
            <a:xfrm>
              <a:off x="4838314" y="1681076"/>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95AE71E5-A51C-27A2-EA01-7F0E2F388B03}"/>
                </a:ext>
              </a:extLst>
            </p:cNvPr>
            <p:cNvCxnSpPr/>
            <p:nvPr/>
          </p:nvCxnSpPr>
          <p:spPr bwMode="auto">
            <a:xfrm>
              <a:off x="4866889" y="1681076"/>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0901AA7A-2776-973F-D8E0-4EDA1F7B0ADB}"/>
                </a:ext>
              </a:extLst>
            </p:cNvPr>
            <p:cNvCxnSpPr/>
            <p:nvPr/>
          </p:nvCxnSpPr>
          <p:spPr bwMode="auto">
            <a:xfrm>
              <a:off x="4908023" y="1694531"/>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40D87FE8-476E-6403-2361-EF5E607C12E0}"/>
                </a:ext>
              </a:extLst>
            </p:cNvPr>
            <p:cNvCxnSpPr/>
            <p:nvPr/>
          </p:nvCxnSpPr>
          <p:spPr bwMode="auto">
            <a:xfrm>
              <a:off x="4948195" y="1694531"/>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0CB9B05-4FD3-AC58-E737-6511AD98F4F2}"/>
                </a:ext>
              </a:extLst>
            </p:cNvPr>
            <p:cNvCxnSpPr/>
            <p:nvPr/>
          </p:nvCxnSpPr>
          <p:spPr bwMode="auto">
            <a:xfrm>
              <a:off x="5006751" y="1700131"/>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8BEEA356-58FC-E6E4-B06C-BDD83C5A2906}"/>
                </a:ext>
              </a:extLst>
            </p:cNvPr>
            <p:cNvCxnSpPr/>
            <p:nvPr/>
          </p:nvCxnSpPr>
          <p:spPr bwMode="auto">
            <a:xfrm>
              <a:off x="5095651" y="1700131"/>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E26C1855-0233-B137-85BF-86E95C039BF8}"/>
                </a:ext>
              </a:extLst>
            </p:cNvPr>
            <p:cNvCxnSpPr>
              <a:cxnSpLocks/>
            </p:cNvCxnSpPr>
            <p:nvPr/>
          </p:nvCxnSpPr>
          <p:spPr bwMode="auto">
            <a:xfrm>
              <a:off x="5152801" y="1716095"/>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62F63576-DD55-2C8F-44F4-24557F20D2FD}"/>
                </a:ext>
              </a:extLst>
            </p:cNvPr>
            <p:cNvCxnSpPr>
              <a:cxnSpLocks/>
            </p:cNvCxnSpPr>
            <p:nvPr/>
          </p:nvCxnSpPr>
          <p:spPr bwMode="auto">
            <a:xfrm>
              <a:off x="5177625" y="1716095"/>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C7BA553E-730E-F5F8-FE53-8326EFE6BAAB}"/>
                </a:ext>
              </a:extLst>
            </p:cNvPr>
            <p:cNvCxnSpPr>
              <a:cxnSpLocks/>
            </p:cNvCxnSpPr>
            <p:nvPr/>
          </p:nvCxnSpPr>
          <p:spPr bwMode="auto">
            <a:xfrm>
              <a:off x="5341521" y="1723477"/>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947CAB2A-8F7A-A580-281F-AE05ECB9E20B}"/>
                </a:ext>
              </a:extLst>
            </p:cNvPr>
            <p:cNvCxnSpPr>
              <a:cxnSpLocks/>
            </p:cNvCxnSpPr>
            <p:nvPr/>
          </p:nvCxnSpPr>
          <p:spPr bwMode="auto">
            <a:xfrm>
              <a:off x="5373271" y="1730206"/>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BD761805-6D4D-0F32-35C4-2C14912EC6A0}"/>
                </a:ext>
              </a:extLst>
            </p:cNvPr>
            <p:cNvCxnSpPr>
              <a:cxnSpLocks/>
            </p:cNvCxnSpPr>
            <p:nvPr/>
          </p:nvCxnSpPr>
          <p:spPr bwMode="auto">
            <a:xfrm>
              <a:off x="5405021" y="1740313"/>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8D9D147-417B-CCD3-EB30-AD350C5DB3FA}"/>
                </a:ext>
              </a:extLst>
            </p:cNvPr>
            <p:cNvCxnSpPr>
              <a:cxnSpLocks/>
            </p:cNvCxnSpPr>
            <p:nvPr/>
          </p:nvCxnSpPr>
          <p:spPr bwMode="auto">
            <a:xfrm>
              <a:off x="5433596" y="1750457"/>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7E285F87-453B-5855-CDCC-B842AC61C965}"/>
                </a:ext>
              </a:extLst>
            </p:cNvPr>
            <p:cNvCxnSpPr>
              <a:cxnSpLocks/>
            </p:cNvCxnSpPr>
            <p:nvPr/>
          </p:nvCxnSpPr>
          <p:spPr bwMode="auto">
            <a:xfrm>
              <a:off x="5501240" y="1750457"/>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756FF7AE-A81F-31C5-5A79-7FFE764750F6}"/>
                </a:ext>
              </a:extLst>
            </p:cNvPr>
            <p:cNvCxnSpPr>
              <a:cxnSpLocks/>
            </p:cNvCxnSpPr>
            <p:nvPr/>
          </p:nvCxnSpPr>
          <p:spPr bwMode="auto">
            <a:xfrm>
              <a:off x="5606015" y="1759152"/>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3BD50AC4-C1F4-E63A-9E37-1062866F603E}"/>
                </a:ext>
              </a:extLst>
            </p:cNvPr>
            <p:cNvCxnSpPr>
              <a:cxnSpLocks/>
            </p:cNvCxnSpPr>
            <p:nvPr/>
          </p:nvCxnSpPr>
          <p:spPr bwMode="auto">
            <a:xfrm>
              <a:off x="5637171" y="1766834"/>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99EE54B3-7CB4-BF4B-EFCB-8A99A74A870B}"/>
                </a:ext>
              </a:extLst>
            </p:cNvPr>
            <p:cNvCxnSpPr>
              <a:cxnSpLocks/>
            </p:cNvCxnSpPr>
            <p:nvPr/>
          </p:nvCxnSpPr>
          <p:spPr bwMode="auto">
            <a:xfrm>
              <a:off x="5665746" y="1771341"/>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DE0B7916-791C-611C-D89B-741C84805F0E}"/>
                </a:ext>
              </a:extLst>
            </p:cNvPr>
            <p:cNvCxnSpPr>
              <a:cxnSpLocks/>
            </p:cNvCxnSpPr>
            <p:nvPr/>
          </p:nvCxnSpPr>
          <p:spPr bwMode="auto">
            <a:xfrm>
              <a:off x="5697496" y="1775988"/>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20A04709-9A07-C2E4-D0EE-C8D4C6744B96}"/>
                </a:ext>
              </a:extLst>
            </p:cNvPr>
            <p:cNvCxnSpPr>
              <a:cxnSpLocks/>
            </p:cNvCxnSpPr>
            <p:nvPr/>
          </p:nvCxnSpPr>
          <p:spPr bwMode="auto">
            <a:xfrm>
              <a:off x="5732964" y="1784252"/>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FF507154-E4C1-3A49-B567-AC761C171EB8}"/>
                </a:ext>
              </a:extLst>
            </p:cNvPr>
            <p:cNvCxnSpPr>
              <a:cxnSpLocks/>
            </p:cNvCxnSpPr>
            <p:nvPr/>
          </p:nvCxnSpPr>
          <p:spPr bwMode="auto">
            <a:xfrm>
              <a:off x="5765493" y="1786132"/>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FA8CC664-B4EA-EFC2-AF79-7AB0A950D5A2}"/>
                </a:ext>
              </a:extLst>
            </p:cNvPr>
            <p:cNvCxnSpPr>
              <a:cxnSpLocks/>
            </p:cNvCxnSpPr>
            <p:nvPr/>
          </p:nvCxnSpPr>
          <p:spPr bwMode="auto">
            <a:xfrm>
              <a:off x="5854393" y="1788046"/>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247717C9-0186-A49F-DA3D-F16AC7EFAA84}"/>
                </a:ext>
              </a:extLst>
            </p:cNvPr>
            <p:cNvCxnSpPr>
              <a:cxnSpLocks/>
            </p:cNvCxnSpPr>
            <p:nvPr/>
          </p:nvCxnSpPr>
          <p:spPr bwMode="auto">
            <a:xfrm>
              <a:off x="5886143" y="1794827"/>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30D20081-99E6-F45A-DE99-1BBC7EA561FA}"/>
                </a:ext>
              </a:extLst>
            </p:cNvPr>
            <p:cNvCxnSpPr>
              <a:cxnSpLocks/>
            </p:cNvCxnSpPr>
            <p:nvPr/>
          </p:nvCxnSpPr>
          <p:spPr bwMode="auto">
            <a:xfrm>
              <a:off x="5910359" y="1790391"/>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4C573F4C-BA80-9895-A308-16B846040A1F}"/>
                </a:ext>
              </a:extLst>
            </p:cNvPr>
            <p:cNvCxnSpPr>
              <a:cxnSpLocks/>
            </p:cNvCxnSpPr>
            <p:nvPr/>
          </p:nvCxnSpPr>
          <p:spPr bwMode="auto">
            <a:xfrm>
              <a:off x="5945284" y="1799274"/>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C12AEC17-72EC-296F-40BC-B21C85ADB519}"/>
                </a:ext>
              </a:extLst>
            </p:cNvPr>
            <p:cNvCxnSpPr>
              <a:cxnSpLocks/>
            </p:cNvCxnSpPr>
            <p:nvPr/>
          </p:nvCxnSpPr>
          <p:spPr bwMode="auto">
            <a:xfrm>
              <a:off x="5977034" y="1802509"/>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B59264C3-7168-2617-82CE-483485BBFC49}"/>
                </a:ext>
              </a:extLst>
            </p:cNvPr>
            <p:cNvCxnSpPr>
              <a:cxnSpLocks/>
            </p:cNvCxnSpPr>
            <p:nvPr/>
          </p:nvCxnSpPr>
          <p:spPr bwMode="auto">
            <a:xfrm>
              <a:off x="6073149" y="1807387"/>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84B92FB0-D809-3B22-7F15-6EB71791D609}"/>
                </a:ext>
              </a:extLst>
            </p:cNvPr>
            <p:cNvCxnSpPr>
              <a:cxnSpLocks/>
            </p:cNvCxnSpPr>
            <p:nvPr/>
          </p:nvCxnSpPr>
          <p:spPr bwMode="auto">
            <a:xfrm>
              <a:off x="6115050" y="1804072"/>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10B71C25-43B4-63EB-7A9A-3A7CEBF218C2}"/>
                </a:ext>
              </a:extLst>
            </p:cNvPr>
            <p:cNvCxnSpPr>
              <a:cxnSpLocks/>
            </p:cNvCxnSpPr>
            <p:nvPr/>
          </p:nvCxnSpPr>
          <p:spPr bwMode="auto">
            <a:xfrm>
              <a:off x="6140450" y="180895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7AB357D1-759A-CAEF-F190-E3E581EEB152}"/>
                </a:ext>
              </a:extLst>
            </p:cNvPr>
            <p:cNvCxnSpPr>
              <a:cxnSpLocks/>
            </p:cNvCxnSpPr>
            <p:nvPr/>
          </p:nvCxnSpPr>
          <p:spPr bwMode="auto">
            <a:xfrm>
              <a:off x="6169218" y="1811614"/>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60B59613-91F4-3C0F-DBD0-45F06463E071}"/>
                </a:ext>
              </a:extLst>
            </p:cNvPr>
            <p:cNvCxnSpPr>
              <a:cxnSpLocks/>
            </p:cNvCxnSpPr>
            <p:nvPr/>
          </p:nvCxnSpPr>
          <p:spPr bwMode="auto">
            <a:xfrm>
              <a:off x="6196979" y="1817502"/>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A3526A1C-4BDA-09A1-BC0A-CBF59964A991}"/>
                </a:ext>
              </a:extLst>
            </p:cNvPr>
            <p:cNvCxnSpPr>
              <a:cxnSpLocks/>
            </p:cNvCxnSpPr>
            <p:nvPr/>
          </p:nvCxnSpPr>
          <p:spPr bwMode="auto">
            <a:xfrm>
              <a:off x="6218818" y="1819927"/>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0E34A3F4-38D0-E2F3-72DC-C226EDF2F83F}"/>
                </a:ext>
              </a:extLst>
            </p:cNvPr>
            <p:cNvCxnSpPr>
              <a:cxnSpLocks/>
            </p:cNvCxnSpPr>
            <p:nvPr/>
          </p:nvCxnSpPr>
          <p:spPr bwMode="auto">
            <a:xfrm>
              <a:off x="6250568" y="1819927"/>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D106050A-264A-048C-1906-25442A30C94F}"/>
                </a:ext>
              </a:extLst>
            </p:cNvPr>
            <p:cNvCxnSpPr>
              <a:cxnSpLocks/>
            </p:cNvCxnSpPr>
            <p:nvPr/>
          </p:nvCxnSpPr>
          <p:spPr bwMode="auto">
            <a:xfrm>
              <a:off x="6279143" y="1819927"/>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4C3A840D-996C-3694-64F9-2B405DF6E439}"/>
                </a:ext>
              </a:extLst>
            </p:cNvPr>
            <p:cNvCxnSpPr>
              <a:cxnSpLocks/>
            </p:cNvCxnSpPr>
            <p:nvPr/>
          </p:nvCxnSpPr>
          <p:spPr bwMode="auto">
            <a:xfrm>
              <a:off x="6307718" y="1819927"/>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3DDBF40C-6048-3E19-95F6-0F9AFEA5AA77}"/>
                </a:ext>
              </a:extLst>
            </p:cNvPr>
            <p:cNvCxnSpPr>
              <a:cxnSpLocks/>
            </p:cNvCxnSpPr>
            <p:nvPr/>
          </p:nvCxnSpPr>
          <p:spPr bwMode="auto">
            <a:xfrm>
              <a:off x="6344196" y="1819927"/>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20AFA2D2-5EBE-A9D6-CEF5-DEE751511F18}"/>
                </a:ext>
              </a:extLst>
            </p:cNvPr>
            <p:cNvCxnSpPr>
              <a:cxnSpLocks/>
            </p:cNvCxnSpPr>
            <p:nvPr/>
          </p:nvCxnSpPr>
          <p:spPr bwMode="auto">
            <a:xfrm>
              <a:off x="6373188" y="1819927"/>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C84C51F6-FD7C-0E36-71C3-D7A90E0E2B51}"/>
                </a:ext>
              </a:extLst>
            </p:cNvPr>
            <p:cNvCxnSpPr>
              <a:cxnSpLocks/>
            </p:cNvCxnSpPr>
            <p:nvPr/>
          </p:nvCxnSpPr>
          <p:spPr bwMode="auto">
            <a:xfrm>
              <a:off x="6408113" y="1819927"/>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B0C5170F-1FD7-BEBA-4E51-7BBF7561A58C}"/>
                </a:ext>
              </a:extLst>
            </p:cNvPr>
            <p:cNvCxnSpPr>
              <a:cxnSpLocks/>
            </p:cNvCxnSpPr>
            <p:nvPr/>
          </p:nvCxnSpPr>
          <p:spPr bwMode="auto">
            <a:xfrm>
              <a:off x="6493276" y="1838418"/>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D985A82F-4E4A-03C5-39A8-98F5A52A9969}"/>
                </a:ext>
              </a:extLst>
            </p:cNvPr>
            <p:cNvCxnSpPr>
              <a:cxnSpLocks/>
            </p:cNvCxnSpPr>
            <p:nvPr/>
          </p:nvCxnSpPr>
          <p:spPr bwMode="auto">
            <a:xfrm>
              <a:off x="6579001" y="1838418"/>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DB0A0DCA-EDEF-5C3A-4E04-B75443132619}"/>
                </a:ext>
              </a:extLst>
            </p:cNvPr>
            <p:cNvCxnSpPr>
              <a:cxnSpLocks/>
            </p:cNvCxnSpPr>
            <p:nvPr/>
          </p:nvCxnSpPr>
          <p:spPr bwMode="auto">
            <a:xfrm>
              <a:off x="6601226" y="1838418"/>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713539F1-B0FF-9AEB-A955-132A11410149}"/>
                </a:ext>
              </a:extLst>
            </p:cNvPr>
            <p:cNvCxnSpPr>
              <a:cxnSpLocks/>
            </p:cNvCxnSpPr>
            <p:nvPr/>
          </p:nvCxnSpPr>
          <p:spPr bwMode="auto">
            <a:xfrm>
              <a:off x="6637639" y="1841593"/>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96CE9678-2944-F097-EA30-34DD1C08E502}"/>
                </a:ext>
              </a:extLst>
            </p:cNvPr>
            <p:cNvCxnSpPr>
              <a:cxnSpLocks/>
            </p:cNvCxnSpPr>
            <p:nvPr/>
          </p:nvCxnSpPr>
          <p:spPr bwMode="auto">
            <a:xfrm>
              <a:off x="6668988" y="1841593"/>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3BD2A399-C1BB-3CA3-0A9C-BA3EE6979E82}"/>
                </a:ext>
              </a:extLst>
            </p:cNvPr>
            <p:cNvCxnSpPr>
              <a:cxnSpLocks/>
            </p:cNvCxnSpPr>
            <p:nvPr/>
          </p:nvCxnSpPr>
          <p:spPr bwMode="auto">
            <a:xfrm>
              <a:off x="6700738" y="1841593"/>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96607605-1E6A-A3A2-B2D1-8B102FAA7AD8}"/>
                </a:ext>
              </a:extLst>
            </p:cNvPr>
            <p:cNvCxnSpPr>
              <a:cxnSpLocks/>
            </p:cNvCxnSpPr>
            <p:nvPr/>
          </p:nvCxnSpPr>
          <p:spPr bwMode="auto">
            <a:xfrm>
              <a:off x="6729313" y="1841593"/>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214A0C7F-020C-F60C-4C50-63E661F5F626}"/>
                </a:ext>
              </a:extLst>
            </p:cNvPr>
            <p:cNvCxnSpPr>
              <a:cxnSpLocks/>
            </p:cNvCxnSpPr>
            <p:nvPr/>
          </p:nvCxnSpPr>
          <p:spPr bwMode="auto">
            <a:xfrm>
              <a:off x="6754713" y="1841593"/>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91890F43-774F-5AAA-03F2-76C0F7D6EDF9}"/>
                </a:ext>
              </a:extLst>
            </p:cNvPr>
            <p:cNvCxnSpPr>
              <a:cxnSpLocks/>
            </p:cNvCxnSpPr>
            <p:nvPr/>
          </p:nvCxnSpPr>
          <p:spPr bwMode="auto">
            <a:xfrm>
              <a:off x="6780350" y="185415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AF81159B-B65A-7ECF-58B9-968A94F3A11E}"/>
                </a:ext>
              </a:extLst>
            </p:cNvPr>
            <p:cNvCxnSpPr>
              <a:cxnSpLocks/>
            </p:cNvCxnSpPr>
            <p:nvPr/>
          </p:nvCxnSpPr>
          <p:spPr bwMode="auto">
            <a:xfrm>
              <a:off x="6813787" y="185415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1FB17770-2F51-8707-BCA1-C9355DB5C557}"/>
                </a:ext>
              </a:extLst>
            </p:cNvPr>
            <p:cNvCxnSpPr>
              <a:cxnSpLocks/>
            </p:cNvCxnSpPr>
            <p:nvPr/>
          </p:nvCxnSpPr>
          <p:spPr bwMode="auto">
            <a:xfrm>
              <a:off x="6842362" y="185415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472A6F8E-4A41-A2EF-2F15-A5F5AAE8FC8C}"/>
                </a:ext>
              </a:extLst>
            </p:cNvPr>
            <p:cNvCxnSpPr>
              <a:cxnSpLocks/>
            </p:cNvCxnSpPr>
            <p:nvPr/>
          </p:nvCxnSpPr>
          <p:spPr bwMode="auto">
            <a:xfrm>
              <a:off x="6874112" y="185415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F08F2146-422F-AB43-6E1F-505B891A70FA}"/>
                </a:ext>
              </a:extLst>
            </p:cNvPr>
            <p:cNvCxnSpPr>
              <a:cxnSpLocks/>
            </p:cNvCxnSpPr>
            <p:nvPr/>
          </p:nvCxnSpPr>
          <p:spPr bwMode="auto">
            <a:xfrm>
              <a:off x="6902687" y="1861088"/>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088BECE7-A67B-3C1A-9703-0595E1BF1C03}"/>
                </a:ext>
              </a:extLst>
            </p:cNvPr>
            <p:cNvCxnSpPr>
              <a:cxnSpLocks/>
            </p:cNvCxnSpPr>
            <p:nvPr/>
          </p:nvCxnSpPr>
          <p:spPr bwMode="auto">
            <a:xfrm>
              <a:off x="6932116" y="1861088"/>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6761CBCF-1B68-FF6A-5C9E-D13361A159A3}"/>
                </a:ext>
              </a:extLst>
            </p:cNvPr>
            <p:cNvCxnSpPr>
              <a:cxnSpLocks/>
            </p:cNvCxnSpPr>
            <p:nvPr/>
          </p:nvCxnSpPr>
          <p:spPr bwMode="auto">
            <a:xfrm>
              <a:off x="6963866" y="1861088"/>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EAB6A4DC-14FD-E8D2-54D4-467F08E22562}"/>
                </a:ext>
              </a:extLst>
            </p:cNvPr>
            <p:cNvCxnSpPr>
              <a:cxnSpLocks/>
            </p:cNvCxnSpPr>
            <p:nvPr/>
          </p:nvCxnSpPr>
          <p:spPr bwMode="auto">
            <a:xfrm>
              <a:off x="6999002" y="1884124"/>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7983D414-5689-2D8F-22BD-769A98668EE5}"/>
                </a:ext>
              </a:extLst>
            </p:cNvPr>
            <p:cNvCxnSpPr>
              <a:cxnSpLocks/>
            </p:cNvCxnSpPr>
            <p:nvPr/>
          </p:nvCxnSpPr>
          <p:spPr bwMode="auto">
            <a:xfrm>
              <a:off x="7037313" y="1884124"/>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6A27102C-0C7E-6CFA-9AC3-6803AFBE13BC}"/>
                </a:ext>
              </a:extLst>
            </p:cNvPr>
            <p:cNvCxnSpPr>
              <a:cxnSpLocks/>
            </p:cNvCxnSpPr>
            <p:nvPr/>
          </p:nvCxnSpPr>
          <p:spPr bwMode="auto">
            <a:xfrm>
              <a:off x="7088795" y="1888853"/>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69A69F5F-D1FC-2D16-D615-1B69E15CFF1B}"/>
                </a:ext>
              </a:extLst>
            </p:cNvPr>
            <p:cNvCxnSpPr>
              <a:cxnSpLocks/>
            </p:cNvCxnSpPr>
            <p:nvPr/>
          </p:nvCxnSpPr>
          <p:spPr bwMode="auto">
            <a:xfrm>
              <a:off x="7114195" y="1888853"/>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C7EE4B8A-439E-7535-1640-E56DDBA1EE39}"/>
                </a:ext>
              </a:extLst>
            </p:cNvPr>
            <p:cNvCxnSpPr>
              <a:cxnSpLocks/>
            </p:cNvCxnSpPr>
            <p:nvPr/>
          </p:nvCxnSpPr>
          <p:spPr bwMode="auto">
            <a:xfrm>
              <a:off x="7155470" y="1888853"/>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FA050DBE-B36C-F427-8070-3DF2CA648C39}"/>
                </a:ext>
              </a:extLst>
            </p:cNvPr>
            <p:cNvCxnSpPr>
              <a:cxnSpLocks/>
            </p:cNvCxnSpPr>
            <p:nvPr/>
          </p:nvCxnSpPr>
          <p:spPr bwMode="auto">
            <a:xfrm>
              <a:off x="7180870" y="1897242"/>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D52CCFBC-4104-A5AD-653F-B75145F80194}"/>
                </a:ext>
              </a:extLst>
            </p:cNvPr>
            <p:cNvCxnSpPr>
              <a:cxnSpLocks/>
            </p:cNvCxnSpPr>
            <p:nvPr/>
          </p:nvCxnSpPr>
          <p:spPr bwMode="auto">
            <a:xfrm>
              <a:off x="7206270" y="1909769"/>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9D725CF9-47C4-6A6A-0D2E-81489F5C68CD}"/>
                </a:ext>
              </a:extLst>
            </p:cNvPr>
            <p:cNvCxnSpPr>
              <a:cxnSpLocks/>
            </p:cNvCxnSpPr>
            <p:nvPr/>
          </p:nvCxnSpPr>
          <p:spPr bwMode="auto">
            <a:xfrm>
              <a:off x="7239980" y="1931197"/>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EAB4BD63-9F45-9432-D3FB-906AB7807DA7}"/>
                </a:ext>
              </a:extLst>
            </p:cNvPr>
            <p:cNvCxnSpPr>
              <a:cxnSpLocks/>
            </p:cNvCxnSpPr>
            <p:nvPr/>
          </p:nvCxnSpPr>
          <p:spPr bwMode="auto">
            <a:xfrm>
              <a:off x="7268320" y="1931197"/>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1F8A31C3-C32E-BD0C-C69B-18C7E82F61BB}"/>
                </a:ext>
              </a:extLst>
            </p:cNvPr>
            <p:cNvCxnSpPr>
              <a:cxnSpLocks/>
            </p:cNvCxnSpPr>
            <p:nvPr/>
          </p:nvCxnSpPr>
          <p:spPr bwMode="auto">
            <a:xfrm>
              <a:off x="7296895" y="1931197"/>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1E49BC46-EEF6-BB93-A01B-4927D279632C}"/>
                </a:ext>
              </a:extLst>
            </p:cNvPr>
            <p:cNvCxnSpPr>
              <a:cxnSpLocks/>
            </p:cNvCxnSpPr>
            <p:nvPr/>
          </p:nvCxnSpPr>
          <p:spPr bwMode="auto">
            <a:xfrm>
              <a:off x="7325470" y="1931197"/>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688165DE-B115-57C1-944C-50463AE5191A}"/>
                </a:ext>
              </a:extLst>
            </p:cNvPr>
            <p:cNvCxnSpPr>
              <a:cxnSpLocks/>
            </p:cNvCxnSpPr>
            <p:nvPr/>
          </p:nvCxnSpPr>
          <p:spPr bwMode="auto">
            <a:xfrm>
              <a:off x="7356013" y="1944478"/>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E414A877-1C68-9541-1855-7060424BAABA}"/>
                </a:ext>
              </a:extLst>
            </p:cNvPr>
            <p:cNvCxnSpPr>
              <a:cxnSpLocks/>
            </p:cNvCxnSpPr>
            <p:nvPr/>
          </p:nvCxnSpPr>
          <p:spPr bwMode="auto">
            <a:xfrm>
              <a:off x="7409988" y="1944478"/>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05B9DBE6-97CB-483A-8FC9-65FCB95D7BEC}"/>
                </a:ext>
              </a:extLst>
            </p:cNvPr>
            <p:cNvCxnSpPr>
              <a:cxnSpLocks/>
            </p:cNvCxnSpPr>
            <p:nvPr/>
          </p:nvCxnSpPr>
          <p:spPr bwMode="auto">
            <a:xfrm>
              <a:off x="7441738" y="1944478"/>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6093B2A3-AA79-4541-A84C-0E22C6F0EAEE}"/>
                </a:ext>
              </a:extLst>
            </p:cNvPr>
            <p:cNvCxnSpPr>
              <a:cxnSpLocks/>
            </p:cNvCxnSpPr>
            <p:nvPr/>
          </p:nvCxnSpPr>
          <p:spPr bwMode="auto">
            <a:xfrm>
              <a:off x="7478427" y="1944478"/>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B8741B9C-B053-1E04-AC31-ECAC61AC9045}"/>
                </a:ext>
              </a:extLst>
            </p:cNvPr>
            <p:cNvCxnSpPr>
              <a:cxnSpLocks/>
            </p:cNvCxnSpPr>
            <p:nvPr/>
          </p:nvCxnSpPr>
          <p:spPr bwMode="auto">
            <a:xfrm>
              <a:off x="7498788" y="1944478"/>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0FBC28CF-D661-278F-049F-C706C6D64E8F}"/>
                </a:ext>
              </a:extLst>
            </p:cNvPr>
            <p:cNvCxnSpPr>
              <a:cxnSpLocks/>
            </p:cNvCxnSpPr>
            <p:nvPr/>
          </p:nvCxnSpPr>
          <p:spPr bwMode="auto">
            <a:xfrm>
              <a:off x="7562551" y="1944478"/>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FE7F07BD-31BC-7920-3BFA-73353AFA765B}"/>
                </a:ext>
              </a:extLst>
            </p:cNvPr>
            <p:cNvCxnSpPr>
              <a:cxnSpLocks/>
            </p:cNvCxnSpPr>
            <p:nvPr/>
          </p:nvCxnSpPr>
          <p:spPr bwMode="auto">
            <a:xfrm>
              <a:off x="7635559" y="1954202"/>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F4D98814-7316-5D6B-F6FD-C9F2FAA84D7E}"/>
                </a:ext>
              </a:extLst>
            </p:cNvPr>
            <p:cNvCxnSpPr>
              <a:cxnSpLocks/>
            </p:cNvCxnSpPr>
            <p:nvPr/>
          </p:nvCxnSpPr>
          <p:spPr bwMode="auto">
            <a:xfrm>
              <a:off x="7670484" y="1970805"/>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1965E437-2A72-E362-EE5A-33631390639A}"/>
                </a:ext>
              </a:extLst>
            </p:cNvPr>
            <p:cNvCxnSpPr>
              <a:cxnSpLocks/>
            </p:cNvCxnSpPr>
            <p:nvPr/>
          </p:nvCxnSpPr>
          <p:spPr bwMode="auto">
            <a:xfrm>
              <a:off x="7695884" y="1989877"/>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142AC243-00C1-D636-40CC-9493C2AE1462}"/>
                </a:ext>
              </a:extLst>
            </p:cNvPr>
            <p:cNvCxnSpPr>
              <a:cxnSpLocks/>
            </p:cNvCxnSpPr>
            <p:nvPr/>
          </p:nvCxnSpPr>
          <p:spPr bwMode="auto">
            <a:xfrm>
              <a:off x="7718109" y="200648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3F987B03-62AE-9380-B9E6-D27E614E120A}"/>
                </a:ext>
              </a:extLst>
            </p:cNvPr>
            <p:cNvCxnSpPr>
              <a:cxnSpLocks/>
            </p:cNvCxnSpPr>
            <p:nvPr/>
          </p:nvCxnSpPr>
          <p:spPr bwMode="auto">
            <a:xfrm>
              <a:off x="7746747" y="200648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FDF25113-90C1-E3C0-2BF4-80190FC9F135}"/>
                </a:ext>
              </a:extLst>
            </p:cNvPr>
            <p:cNvCxnSpPr>
              <a:cxnSpLocks/>
            </p:cNvCxnSpPr>
            <p:nvPr/>
          </p:nvCxnSpPr>
          <p:spPr bwMode="auto">
            <a:xfrm>
              <a:off x="7781672" y="200648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E1AE3401-2FAB-378D-5EE9-262C395A4DED}"/>
                </a:ext>
              </a:extLst>
            </p:cNvPr>
            <p:cNvCxnSpPr>
              <a:cxnSpLocks/>
            </p:cNvCxnSpPr>
            <p:nvPr/>
          </p:nvCxnSpPr>
          <p:spPr bwMode="auto">
            <a:xfrm>
              <a:off x="7832472" y="200648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D2983EDD-FAF0-7953-B0C6-7FA4EDD93B29}"/>
                </a:ext>
              </a:extLst>
            </p:cNvPr>
            <p:cNvCxnSpPr>
              <a:cxnSpLocks/>
            </p:cNvCxnSpPr>
            <p:nvPr/>
          </p:nvCxnSpPr>
          <p:spPr bwMode="auto">
            <a:xfrm>
              <a:off x="7862851" y="200648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3C28C5A4-8375-1728-49A7-7D691FAC0E3A}"/>
                </a:ext>
              </a:extLst>
            </p:cNvPr>
            <p:cNvCxnSpPr>
              <a:cxnSpLocks/>
            </p:cNvCxnSpPr>
            <p:nvPr/>
          </p:nvCxnSpPr>
          <p:spPr bwMode="auto">
            <a:xfrm>
              <a:off x="7888251" y="200648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768229EB-18F3-4950-70F4-747493A9C0C6}"/>
                </a:ext>
              </a:extLst>
            </p:cNvPr>
            <p:cNvCxnSpPr>
              <a:cxnSpLocks/>
            </p:cNvCxnSpPr>
            <p:nvPr/>
          </p:nvCxnSpPr>
          <p:spPr bwMode="auto">
            <a:xfrm>
              <a:off x="7919456" y="200648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F489CB0A-1653-B44D-A350-C46309131D81}"/>
                </a:ext>
              </a:extLst>
            </p:cNvPr>
            <p:cNvCxnSpPr>
              <a:cxnSpLocks/>
            </p:cNvCxnSpPr>
            <p:nvPr/>
          </p:nvCxnSpPr>
          <p:spPr bwMode="auto">
            <a:xfrm>
              <a:off x="7960731" y="200648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5F5A645D-CF1E-C31D-1A41-B3688C577E38}"/>
                </a:ext>
              </a:extLst>
            </p:cNvPr>
            <p:cNvCxnSpPr>
              <a:cxnSpLocks/>
            </p:cNvCxnSpPr>
            <p:nvPr/>
          </p:nvCxnSpPr>
          <p:spPr bwMode="auto">
            <a:xfrm>
              <a:off x="8059843" y="200648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417777CA-FB93-4394-D2F6-D2055485EE49}"/>
                </a:ext>
              </a:extLst>
            </p:cNvPr>
            <p:cNvCxnSpPr>
              <a:cxnSpLocks/>
            </p:cNvCxnSpPr>
            <p:nvPr/>
          </p:nvCxnSpPr>
          <p:spPr bwMode="auto">
            <a:xfrm>
              <a:off x="8161443" y="200648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7C742715-A27D-0313-8CD8-822E8757AE89}"/>
                </a:ext>
              </a:extLst>
            </p:cNvPr>
            <p:cNvCxnSpPr>
              <a:cxnSpLocks/>
            </p:cNvCxnSpPr>
            <p:nvPr/>
          </p:nvCxnSpPr>
          <p:spPr bwMode="auto">
            <a:xfrm>
              <a:off x="8218351" y="200648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67EEBEB7-044D-5359-6BEB-30C082502E38}"/>
                </a:ext>
              </a:extLst>
            </p:cNvPr>
            <p:cNvCxnSpPr>
              <a:cxnSpLocks/>
            </p:cNvCxnSpPr>
            <p:nvPr/>
          </p:nvCxnSpPr>
          <p:spPr bwMode="auto">
            <a:xfrm>
              <a:off x="8238308" y="200648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DBAA297A-462B-4129-3E61-95DFE62EFD65}"/>
                </a:ext>
              </a:extLst>
            </p:cNvPr>
            <p:cNvCxnSpPr>
              <a:cxnSpLocks/>
            </p:cNvCxnSpPr>
            <p:nvPr/>
          </p:nvCxnSpPr>
          <p:spPr bwMode="auto">
            <a:xfrm>
              <a:off x="8289108" y="2006480"/>
              <a:ext cx="0" cy="71351"/>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D562E0EA-95BF-6E61-FA5F-4A85E8AF03BA}"/>
                </a:ext>
              </a:extLst>
            </p:cNvPr>
            <p:cNvCxnSpPr>
              <a:cxnSpLocks/>
            </p:cNvCxnSpPr>
            <p:nvPr/>
          </p:nvCxnSpPr>
          <p:spPr bwMode="auto">
            <a:xfrm>
              <a:off x="8381183" y="2006480"/>
              <a:ext cx="0" cy="71351"/>
            </a:xfrm>
            <a:prstGeom prst="line">
              <a:avLst/>
            </a:prstGeom>
            <a:noFill/>
            <a:ln w="28575" cap="flat" cmpd="sng" algn="ctr">
              <a:solidFill>
                <a:schemeClr val="accent1"/>
              </a:solidFill>
              <a:prstDash val="solid"/>
              <a:round/>
              <a:headEnd type="none" w="med" len="med"/>
              <a:tailEnd type="none" w="med" len="med"/>
            </a:ln>
            <a:effectLst/>
          </p:spPr>
        </p:cxnSp>
      </p:grpSp>
      <p:sp>
        <p:nvSpPr>
          <p:cNvPr id="214" name="Freeform: Shape 213">
            <a:extLst>
              <a:ext uri="{FF2B5EF4-FFF2-40B4-BE49-F238E27FC236}">
                <a16:creationId xmlns:a16="http://schemas.microsoft.com/office/drawing/2014/main" id="{4FD2F0B0-624A-7FAD-DA0F-E4324B24F17B}"/>
              </a:ext>
            </a:extLst>
          </p:cNvPr>
          <p:cNvSpPr/>
          <p:nvPr/>
        </p:nvSpPr>
        <p:spPr bwMode="auto">
          <a:xfrm>
            <a:off x="3600450" y="1616075"/>
            <a:ext cx="4810125" cy="434975"/>
          </a:xfrm>
          <a:custGeom>
            <a:avLst/>
            <a:gdLst>
              <a:gd name="connsiteX0" fmla="*/ 4810125 w 4810125"/>
              <a:gd name="connsiteY0" fmla="*/ 434975 h 434975"/>
              <a:gd name="connsiteX1" fmla="*/ 4114800 w 4810125"/>
              <a:gd name="connsiteY1" fmla="*/ 434975 h 434975"/>
              <a:gd name="connsiteX2" fmla="*/ 4114800 w 4810125"/>
              <a:gd name="connsiteY2" fmla="*/ 412750 h 434975"/>
              <a:gd name="connsiteX3" fmla="*/ 4083050 w 4810125"/>
              <a:gd name="connsiteY3" fmla="*/ 412750 h 434975"/>
              <a:gd name="connsiteX4" fmla="*/ 4083050 w 4810125"/>
              <a:gd name="connsiteY4" fmla="*/ 381000 h 434975"/>
              <a:gd name="connsiteX5" fmla="*/ 3759200 w 4810125"/>
              <a:gd name="connsiteY5" fmla="*/ 381000 h 434975"/>
              <a:gd name="connsiteX6" fmla="*/ 3759200 w 4810125"/>
              <a:gd name="connsiteY6" fmla="*/ 358775 h 434975"/>
              <a:gd name="connsiteX7" fmla="*/ 3632200 w 4810125"/>
              <a:gd name="connsiteY7" fmla="*/ 358775 h 434975"/>
              <a:gd name="connsiteX8" fmla="*/ 3632200 w 4810125"/>
              <a:gd name="connsiteY8" fmla="*/ 336550 h 434975"/>
              <a:gd name="connsiteX9" fmla="*/ 3597275 w 4810125"/>
              <a:gd name="connsiteY9" fmla="*/ 336550 h 434975"/>
              <a:gd name="connsiteX10" fmla="*/ 3597275 w 4810125"/>
              <a:gd name="connsiteY10" fmla="*/ 320675 h 434975"/>
              <a:gd name="connsiteX11" fmla="*/ 3403600 w 4810125"/>
              <a:gd name="connsiteY11" fmla="*/ 320675 h 434975"/>
              <a:gd name="connsiteX12" fmla="*/ 3403600 w 4810125"/>
              <a:gd name="connsiteY12" fmla="*/ 320675 h 434975"/>
              <a:gd name="connsiteX13" fmla="*/ 3403600 w 4810125"/>
              <a:gd name="connsiteY13" fmla="*/ 285750 h 434975"/>
              <a:gd name="connsiteX14" fmla="*/ 3267075 w 4810125"/>
              <a:gd name="connsiteY14" fmla="*/ 285750 h 434975"/>
              <a:gd name="connsiteX15" fmla="*/ 3267075 w 4810125"/>
              <a:gd name="connsiteY15" fmla="*/ 269875 h 434975"/>
              <a:gd name="connsiteX16" fmla="*/ 2965450 w 4810125"/>
              <a:gd name="connsiteY16" fmla="*/ 269875 h 434975"/>
              <a:gd name="connsiteX17" fmla="*/ 2965450 w 4810125"/>
              <a:gd name="connsiteY17" fmla="*/ 266700 h 434975"/>
              <a:gd name="connsiteX18" fmla="*/ 2857500 w 4810125"/>
              <a:gd name="connsiteY18" fmla="*/ 266700 h 434975"/>
              <a:gd name="connsiteX19" fmla="*/ 2813050 w 4810125"/>
              <a:gd name="connsiteY19" fmla="*/ 247650 h 434975"/>
              <a:gd name="connsiteX20" fmla="*/ 2600325 w 4810125"/>
              <a:gd name="connsiteY20" fmla="*/ 247650 h 434975"/>
              <a:gd name="connsiteX21" fmla="*/ 2600325 w 4810125"/>
              <a:gd name="connsiteY21" fmla="*/ 241300 h 434975"/>
              <a:gd name="connsiteX22" fmla="*/ 2514600 w 4810125"/>
              <a:gd name="connsiteY22" fmla="*/ 234950 h 434975"/>
              <a:gd name="connsiteX23" fmla="*/ 2473325 w 4810125"/>
              <a:gd name="connsiteY23" fmla="*/ 234950 h 434975"/>
              <a:gd name="connsiteX24" fmla="*/ 2368550 w 4810125"/>
              <a:gd name="connsiteY24" fmla="*/ 234950 h 434975"/>
              <a:gd name="connsiteX25" fmla="*/ 2368550 w 4810125"/>
              <a:gd name="connsiteY25" fmla="*/ 222250 h 434975"/>
              <a:gd name="connsiteX26" fmla="*/ 2241550 w 4810125"/>
              <a:gd name="connsiteY26" fmla="*/ 222250 h 434975"/>
              <a:gd name="connsiteX27" fmla="*/ 2241550 w 4810125"/>
              <a:gd name="connsiteY27" fmla="*/ 212725 h 434975"/>
              <a:gd name="connsiteX28" fmla="*/ 2098675 w 4810125"/>
              <a:gd name="connsiteY28" fmla="*/ 200025 h 434975"/>
              <a:gd name="connsiteX29" fmla="*/ 2095500 w 4810125"/>
              <a:gd name="connsiteY29" fmla="*/ 193675 h 434975"/>
              <a:gd name="connsiteX30" fmla="*/ 1993900 w 4810125"/>
              <a:gd name="connsiteY30" fmla="*/ 180975 h 434975"/>
              <a:gd name="connsiteX31" fmla="*/ 1936750 w 4810125"/>
              <a:gd name="connsiteY31" fmla="*/ 180975 h 434975"/>
              <a:gd name="connsiteX32" fmla="*/ 1936750 w 4810125"/>
              <a:gd name="connsiteY32" fmla="*/ 171450 h 434975"/>
              <a:gd name="connsiteX33" fmla="*/ 1819275 w 4810125"/>
              <a:gd name="connsiteY33" fmla="*/ 174625 h 434975"/>
              <a:gd name="connsiteX34" fmla="*/ 1816100 w 4810125"/>
              <a:gd name="connsiteY34" fmla="*/ 158750 h 434975"/>
              <a:gd name="connsiteX35" fmla="*/ 1692275 w 4810125"/>
              <a:gd name="connsiteY35" fmla="*/ 149225 h 434975"/>
              <a:gd name="connsiteX36" fmla="*/ 1571625 w 4810125"/>
              <a:gd name="connsiteY36" fmla="*/ 142875 h 434975"/>
              <a:gd name="connsiteX37" fmla="*/ 1495425 w 4810125"/>
              <a:gd name="connsiteY37" fmla="*/ 130175 h 434975"/>
              <a:gd name="connsiteX38" fmla="*/ 1409700 w 4810125"/>
              <a:gd name="connsiteY38" fmla="*/ 127000 h 434975"/>
              <a:gd name="connsiteX39" fmla="*/ 1311275 w 4810125"/>
              <a:gd name="connsiteY39" fmla="*/ 120650 h 434975"/>
              <a:gd name="connsiteX40" fmla="*/ 1301750 w 4810125"/>
              <a:gd name="connsiteY40" fmla="*/ 114300 h 434975"/>
              <a:gd name="connsiteX41" fmla="*/ 1181100 w 4810125"/>
              <a:gd name="connsiteY41" fmla="*/ 107950 h 434975"/>
              <a:gd name="connsiteX42" fmla="*/ 1146175 w 4810125"/>
              <a:gd name="connsiteY42" fmla="*/ 92075 h 434975"/>
              <a:gd name="connsiteX43" fmla="*/ 1079500 w 4810125"/>
              <a:gd name="connsiteY43" fmla="*/ 92075 h 434975"/>
              <a:gd name="connsiteX44" fmla="*/ 1060450 w 4810125"/>
              <a:gd name="connsiteY44" fmla="*/ 82550 h 434975"/>
              <a:gd name="connsiteX45" fmla="*/ 917575 w 4810125"/>
              <a:gd name="connsiteY45" fmla="*/ 69850 h 434975"/>
              <a:gd name="connsiteX46" fmla="*/ 746125 w 4810125"/>
              <a:gd name="connsiteY46" fmla="*/ 69850 h 434975"/>
              <a:gd name="connsiteX47" fmla="*/ 746125 w 4810125"/>
              <a:gd name="connsiteY47" fmla="*/ 50800 h 434975"/>
              <a:gd name="connsiteX48" fmla="*/ 615950 w 4810125"/>
              <a:gd name="connsiteY48" fmla="*/ 50800 h 434975"/>
              <a:gd name="connsiteX49" fmla="*/ 615950 w 4810125"/>
              <a:gd name="connsiteY49" fmla="*/ 41275 h 434975"/>
              <a:gd name="connsiteX50" fmla="*/ 434975 w 4810125"/>
              <a:gd name="connsiteY50" fmla="*/ 41275 h 434975"/>
              <a:gd name="connsiteX51" fmla="*/ 434975 w 4810125"/>
              <a:gd name="connsiteY51" fmla="*/ 28575 h 434975"/>
              <a:gd name="connsiteX52" fmla="*/ 346075 w 4810125"/>
              <a:gd name="connsiteY52" fmla="*/ 38100 h 434975"/>
              <a:gd name="connsiteX53" fmla="*/ 346075 w 4810125"/>
              <a:gd name="connsiteY53" fmla="*/ 25400 h 434975"/>
              <a:gd name="connsiteX54" fmla="*/ 241300 w 4810125"/>
              <a:gd name="connsiteY54" fmla="*/ 19050 h 434975"/>
              <a:gd name="connsiteX55" fmla="*/ 241300 w 4810125"/>
              <a:gd name="connsiteY55" fmla="*/ 3175 h 434975"/>
              <a:gd name="connsiteX56" fmla="*/ 136525 w 4810125"/>
              <a:gd name="connsiteY56" fmla="*/ 3175 h 434975"/>
              <a:gd name="connsiteX57" fmla="*/ 136525 w 4810125"/>
              <a:gd name="connsiteY57" fmla="*/ 9525 h 434975"/>
              <a:gd name="connsiteX58" fmla="*/ 0 w 4810125"/>
              <a:gd name="connsiteY58" fmla="*/ 0 h 434975"/>
              <a:gd name="connsiteX0" fmla="*/ 4810125 w 4810125"/>
              <a:gd name="connsiteY0" fmla="*/ 434975 h 434975"/>
              <a:gd name="connsiteX1" fmla="*/ 4114800 w 4810125"/>
              <a:gd name="connsiteY1" fmla="*/ 434975 h 434975"/>
              <a:gd name="connsiteX2" fmla="*/ 4114800 w 4810125"/>
              <a:gd name="connsiteY2" fmla="*/ 412750 h 434975"/>
              <a:gd name="connsiteX3" fmla="*/ 4083050 w 4810125"/>
              <a:gd name="connsiteY3" fmla="*/ 412750 h 434975"/>
              <a:gd name="connsiteX4" fmla="*/ 4083050 w 4810125"/>
              <a:gd name="connsiteY4" fmla="*/ 381000 h 434975"/>
              <a:gd name="connsiteX5" fmla="*/ 3759200 w 4810125"/>
              <a:gd name="connsiteY5" fmla="*/ 381000 h 434975"/>
              <a:gd name="connsiteX6" fmla="*/ 3759200 w 4810125"/>
              <a:gd name="connsiteY6" fmla="*/ 358775 h 434975"/>
              <a:gd name="connsiteX7" fmla="*/ 3632200 w 4810125"/>
              <a:gd name="connsiteY7" fmla="*/ 358775 h 434975"/>
              <a:gd name="connsiteX8" fmla="*/ 3632200 w 4810125"/>
              <a:gd name="connsiteY8" fmla="*/ 336550 h 434975"/>
              <a:gd name="connsiteX9" fmla="*/ 3597275 w 4810125"/>
              <a:gd name="connsiteY9" fmla="*/ 336550 h 434975"/>
              <a:gd name="connsiteX10" fmla="*/ 3597275 w 4810125"/>
              <a:gd name="connsiteY10" fmla="*/ 320675 h 434975"/>
              <a:gd name="connsiteX11" fmla="*/ 3403600 w 4810125"/>
              <a:gd name="connsiteY11" fmla="*/ 320675 h 434975"/>
              <a:gd name="connsiteX12" fmla="*/ 3403600 w 4810125"/>
              <a:gd name="connsiteY12" fmla="*/ 320675 h 434975"/>
              <a:gd name="connsiteX13" fmla="*/ 3403600 w 4810125"/>
              <a:gd name="connsiteY13" fmla="*/ 285750 h 434975"/>
              <a:gd name="connsiteX14" fmla="*/ 3267075 w 4810125"/>
              <a:gd name="connsiteY14" fmla="*/ 285750 h 434975"/>
              <a:gd name="connsiteX15" fmla="*/ 3267075 w 4810125"/>
              <a:gd name="connsiteY15" fmla="*/ 269875 h 434975"/>
              <a:gd name="connsiteX16" fmla="*/ 2965450 w 4810125"/>
              <a:gd name="connsiteY16" fmla="*/ 269875 h 434975"/>
              <a:gd name="connsiteX17" fmla="*/ 2965450 w 4810125"/>
              <a:gd name="connsiteY17" fmla="*/ 266700 h 434975"/>
              <a:gd name="connsiteX18" fmla="*/ 2857500 w 4810125"/>
              <a:gd name="connsiteY18" fmla="*/ 266700 h 434975"/>
              <a:gd name="connsiteX19" fmla="*/ 2813050 w 4810125"/>
              <a:gd name="connsiteY19" fmla="*/ 247650 h 434975"/>
              <a:gd name="connsiteX20" fmla="*/ 2600325 w 4810125"/>
              <a:gd name="connsiteY20" fmla="*/ 247650 h 434975"/>
              <a:gd name="connsiteX21" fmla="*/ 2600325 w 4810125"/>
              <a:gd name="connsiteY21" fmla="*/ 241300 h 434975"/>
              <a:gd name="connsiteX22" fmla="*/ 2514600 w 4810125"/>
              <a:gd name="connsiteY22" fmla="*/ 234950 h 434975"/>
              <a:gd name="connsiteX23" fmla="*/ 2473325 w 4810125"/>
              <a:gd name="connsiteY23" fmla="*/ 234950 h 434975"/>
              <a:gd name="connsiteX24" fmla="*/ 2368550 w 4810125"/>
              <a:gd name="connsiteY24" fmla="*/ 234950 h 434975"/>
              <a:gd name="connsiteX25" fmla="*/ 2368550 w 4810125"/>
              <a:gd name="connsiteY25" fmla="*/ 222250 h 434975"/>
              <a:gd name="connsiteX26" fmla="*/ 2241550 w 4810125"/>
              <a:gd name="connsiteY26" fmla="*/ 222250 h 434975"/>
              <a:gd name="connsiteX27" fmla="*/ 2241550 w 4810125"/>
              <a:gd name="connsiteY27" fmla="*/ 212725 h 434975"/>
              <a:gd name="connsiteX28" fmla="*/ 2098675 w 4810125"/>
              <a:gd name="connsiteY28" fmla="*/ 200025 h 434975"/>
              <a:gd name="connsiteX29" fmla="*/ 2095500 w 4810125"/>
              <a:gd name="connsiteY29" fmla="*/ 193675 h 434975"/>
              <a:gd name="connsiteX30" fmla="*/ 1993900 w 4810125"/>
              <a:gd name="connsiteY30" fmla="*/ 180975 h 434975"/>
              <a:gd name="connsiteX31" fmla="*/ 1936750 w 4810125"/>
              <a:gd name="connsiteY31" fmla="*/ 180975 h 434975"/>
              <a:gd name="connsiteX32" fmla="*/ 1936750 w 4810125"/>
              <a:gd name="connsiteY32" fmla="*/ 171450 h 434975"/>
              <a:gd name="connsiteX33" fmla="*/ 1819275 w 4810125"/>
              <a:gd name="connsiteY33" fmla="*/ 174625 h 434975"/>
              <a:gd name="connsiteX34" fmla="*/ 1816100 w 4810125"/>
              <a:gd name="connsiteY34" fmla="*/ 158750 h 434975"/>
              <a:gd name="connsiteX35" fmla="*/ 1692275 w 4810125"/>
              <a:gd name="connsiteY35" fmla="*/ 149225 h 434975"/>
              <a:gd name="connsiteX36" fmla="*/ 1571625 w 4810125"/>
              <a:gd name="connsiteY36" fmla="*/ 142875 h 434975"/>
              <a:gd name="connsiteX37" fmla="*/ 1495425 w 4810125"/>
              <a:gd name="connsiteY37" fmla="*/ 130175 h 434975"/>
              <a:gd name="connsiteX38" fmla="*/ 1409700 w 4810125"/>
              <a:gd name="connsiteY38" fmla="*/ 127000 h 434975"/>
              <a:gd name="connsiteX39" fmla="*/ 1311275 w 4810125"/>
              <a:gd name="connsiteY39" fmla="*/ 120650 h 434975"/>
              <a:gd name="connsiteX40" fmla="*/ 1301750 w 4810125"/>
              <a:gd name="connsiteY40" fmla="*/ 114300 h 434975"/>
              <a:gd name="connsiteX41" fmla="*/ 1181100 w 4810125"/>
              <a:gd name="connsiteY41" fmla="*/ 107950 h 434975"/>
              <a:gd name="connsiteX42" fmla="*/ 1146175 w 4810125"/>
              <a:gd name="connsiteY42" fmla="*/ 92075 h 434975"/>
              <a:gd name="connsiteX43" fmla="*/ 1079500 w 4810125"/>
              <a:gd name="connsiteY43" fmla="*/ 92075 h 434975"/>
              <a:gd name="connsiteX44" fmla="*/ 1060450 w 4810125"/>
              <a:gd name="connsiteY44" fmla="*/ 82550 h 434975"/>
              <a:gd name="connsiteX45" fmla="*/ 917575 w 4810125"/>
              <a:gd name="connsiteY45" fmla="*/ 69850 h 434975"/>
              <a:gd name="connsiteX46" fmla="*/ 746125 w 4810125"/>
              <a:gd name="connsiteY46" fmla="*/ 69850 h 434975"/>
              <a:gd name="connsiteX47" fmla="*/ 746125 w 4810125"/>
              <a:gd name="connsiteY47" fmla="*/ 50800 h 434975"/>
              <a:gd name="connsiteX48" fmla="*/ 615950 w 4810125"/>
              <a:gd name="connsiteY48" fmla="*/ 50800 h 434975"/>
              <a:gd name="connsiteX49" fmla="*/ 615950 w 4810125"/>
              <a:gd name="connsiteY49" fmla="*/ 41275 h 434975"/>
              <a:gd name="connsiteX50" fmla="*/ 434975 w 4810125"/>
              <a:gd name="connsiteY50" fmla="*/ 41275 h 434975"/>
              <a:gd name="connsiteX51" fmla="*/ 434975 w 4810125"/>
              <a:gd name="connsiteY51" fmla="*/ 28575 h 434975"/>
              <a:gd name="connsiteX52" fmla="*/ 346075 w 4810125"/>
              <a:gd name="connsiteY52" fmla="*/ 28575 h 434975"/>
              <a:gd name="connsiteX53" fmla="*/ 346075 w 4810125"/>
              <a:gd name="connsiteY53" fmla="*/ 25400 h 434975"/>
              <a:gd name="connsiteX54" fmla="*/ 241300 w 4810125"/>
              <a:gd name="connsiteY54" fmla="*/ 19050 h 434975"/>
              <a:gd name="connsiteX55" fmla="*/ 241300 w 4810125"/>
              <a:gd name="connsiteY55" fmla="*/ 3175 h 434975"/>
              <a:gd name="connsiteX56" fmla="*/ 136525 w 4810125"/>
              <a:gd name="connsiteY56" fmla="*/ 3175 h 434975"/>
              <a:gd name="connsiteX57" fmla="*/ 136525 w 4810125"/>
              <a:gd name="connsiteY57" fmla="*/ 9525 h 434975"/>
              <a:gd name="connsiteX58" fmla="*/ 0 w 4810125"/>
              <a:gd name="connsiteY58" fmla="*/ 0 h 43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810125" h="434975">
                <a:moveTo>
                  <a:pt x="4810125" y="434975"/>
                </a:moveTo>
                <a:lnTo>
                  <a:pt x="4114800" y="434975"/>
                </a:lnTo>
                <a:lnTo>
                  <a:pt x="4114800" y="412750"/>
                </a:lnTo>
                <a:lnTo>
                  <a:pt x="4083050" y="412750"/>
                </a:lnTo>
                <a:lnTo>
                  <a:pt x="4083050" y="381000"/>
                </a:lnTo>
                <a:lnTo>
                  <a:pt x="3759200" y="381000"/>
                </a:lnTo>
                <a:lnTo>
                  <a:pt x="3759200" y="358775"/>
                </a:lnTo>
                <a:lnTo>
                  <a:pt x="3632200" y="358775"/>
                </a:lnTo>
                <a:lnTo>
                  <a:pt x="3632200" y="336550"/>
                </a:lnTo>
                <a:lnTo>
                  <a:pt x="3597275" y="336550"/>
                </a:lnTo>
                <a:lnTo>
                  <a:pt x="3597275" y="320675"/>
                </a:lnTo>
                <a:lnTo>
                  <a:pt x="3403600" y="320675"/>
                </a:lnTo>
                <a:lnTo>
                  <a:pt x="3403600" y="320675"/>
                </a:lnTo>
                <a:lnTo>
                  <a:pt x="3403600" y="285750"/>
                </a:lnTo>
                <a:lnTo>
                  <a:pt x="3267075" y="285750"/>
                </a:lnTo>
                <a:lnTo>
                  <a:pt x="3267075" y="269875"/>
                </a:lnTo>
                <a:lnTo>
                  <a:pt x="2965450" y="269875"/>
                </a:lnTo>
                <a:lnTo>
                  <a:pt x="2965450" y="266700"/>
                </a:lnTo>
                <a:lnTo>
                  <a:pt x="2857500" y="266700"/>
                </a:lnTo>
                <a:lnTo>
                  <a:pt x="2813050" y="247650"/>
                </a:lnTo>
                <a:lnTo>
                  <a:pt x="2600325" y="247650"/>
                </a:lnTo>
                <a:lnTo>
                  <a:pt x="2600325" y="241300"/>
                </a:lnTo>
                <a:lnTo>
                  <a:pt x="2514600" y="234950"/>
                </a:lnTo>
                <a:lnTo>
                  <a:pt x="2473325" y="234950"/>
                </a:lnTo>
                <a:lnTo>
                  <a:pt x="2368550" y="234950"/>
                </a:lnTo>
                <a:lnTo>
                  <a:pt x="2368550" y="222250"/>
                </a:lnTo>
                <a:lnTo>
                  <a:pt x="2241550" y="222250"/>
                </a:lnTo>
                <a:lnTo>
                  <a:pt x="2241550" y="212725"/>
                </a:lnTo>
                <a:lnTo>
                  <a:pt x="2098675" y="200025"/>
                </a:lnTo>
                <a:lnTo>
                  <a:pt x="2095500" y="193675"/>
                </a:lnTo>
                <a:lnTo>
                  <a:pt x="1993900" y="180975"/>
                </a:lnTo>
                <a:lnTo>
                  <a:pt x="1936750" y="180975"/>
                </a:lnTo>
                <a:lnTo>
                  <a:pt x="1936750" y="171450"/>
                </a:lnTo>
                <a:lnTo>
                  <a:pt x="1819275" y="174625"/>
                </a:lnTo>
                <a:lnTo>
                  <a:pt x="1816100" y="158750"/>
                </a:lnTo>
                <a:lnTo>
                  <a:pt x="1692275" y="149225"/>
                </a:lnTo>
                <a:lnTo>
                  <a:pt x="1571625" y="142875"/>
                </a:lnTo>
                <a:lnTo>
                  <a:pt x="1495425" y="130175"/>
                </a:lnTo>
                <a:lnTo>
                  <a:pt x="1409700" y="127000"/>
                </a:lnTo>
                <a:lnTo>
                  <a:pt x="1311275" y="120650"/>
                </a:lnTo>
                <a:lnTo>
                  <a:pt x="1301750" y="114300"/>
                </a:lnTo>
                <a:lnTo>
                  <a:pt x="1181100" y="107950"/>
                </a:lnTo>
                <a:lnTo>
                  <a:pt x="1146175" y="92075"/>
                </a:lnTo>
                <a:lnTo>
                  <a:pt x="1079500" y="92075"/>
                </a:lnTo>
                <a:lnTo>
                  <a:pt x="1060450" y="82550"/>
                </a:lnTo>
                <a:lnTo>
                  <a:pt x="917575" y="69850"/>
                </a:lnTo>
                <a:lnTo>
                  <a:pt x="746125" y="69850"/>
                </a:lnTo>
                <a:lnTo>
                  <a:pt x="746125" y="50800"/>
                </a:lnTo>
                <a:lnTo>
                  <a:pt x="615950" y="50800"/>
                </a:lnTo>
                <a:lnTo>
                  <a:pt x="615950" y="41275"/>
                </a:lnTo>
                <a:lnTo>
                  <a:pt x="434975" y="41275"/>
                </a:lnTo>
                <a:lnTo>
                  <a:pt x="434975" y="28575"/>
                </a:lnTo>
                <a:lnTo>
                  <a:pt x="346075" y="28575"/>
                </a:lnTo>
                <a:lnTo>
                  <a:pt x="346075" y="25400"/>
                </a:lnTo>
                <a:lnTo>
                  <a:pt x="241300" y="19050"/>
                </a:lnTo>
                <a:lnTo>
                  <a:pt x="241300" y="3175"/>
                </a:lnTo>
                <a:lnTo>
                  <a:pt x="136525" y="3175"/>
                </a:lnTo>
                <a:lnTo>
                  <a:pt x="136525" y="9525"/>
                </a:lnTo>
                <a:lnTo>
                  <a:pt x="0" y="0"/>
                </a:lnTo>
              </a:path>
            </a:pathLst>
          </a:custGeom>
          <a:noFill/>
          <a:ln w="28575">
            <a:solidFill>
              <a:schemeClr val="accent1"/>
            </a:solidFill>
            <a:miter lim="800000"/>
            <a:headEnd/>
            <a:tailEnd/>
          </a:ln>
        </p:spPr>
        <p:txBody>
          <a:bodyPr rtlCol="0" anchor="ctr"/>
          <a:lstStyle/>
          <a:p>
            <a:pPr algn="ctr"/>
            <a:endParaRPr lang="en-US" dirty="0">
              <a:latin typeface="+mj-lt"/>
            </a:endParaRPr>
          </a:p>
        </p:txBody>
      </p:sp>
      <p:grpSp>
        <p:nvGrpSpPr>
          <p:cNvPr id="340" name="Group 339">
            <a:extLst>
              <a:ext uri="{FF2B5EF4-FFF2-40B4-BE49-F238E27FC236}">
                <a16:creationId xmlns:a16="http://schemas.microsoft.com/office/drawing/2014/main" id="{63964953-E031-C52B-1F5E-700DA0777D82}"/>
              </a:ext>
            </a:extLst>
          </p:cNvPr>
          <p:cNvGrpSpPr/>
          <p:nvPr/>
        </p:nvGrpSpPr>
        <p:grpSpPr>
          <a:xfrm>
            <a:off x="3537512" y="1571982"/>
            <a:ext cx="4700796" cy="727202"/>
            <a:chOff x="3537512" y="1571982"/>
            <a:chExt cx="4700796" cy="727202"/>
          </a:xfrm>
        </p:grpSpPr>
        <p:cxnSp>
          <p:nvCxnSpPr>
            <p:cNvPr id="215" name="Straight Connector 214">
              <a:extLst>
                <a:ext uri="{FF2B5EF4-FFF2-40B4-BE49-F238E27FC236}">
                  <a16:creationId xmlns:a16="http://schemas.microsoft.com/office/drawing/2014/main" id="{C44B81BD-4E1C-DD78-9116-B3D1827820BC}"/>
                </a:ext>
              </a:extLst>
            </p:cNvPr>
            <p:cNvCxnSpPr/>
            <p:nvPr/>
          </p:nvCxnSpPr>
          <p:spPr bwMode="auto">
            <a:xfrm>
              <a:off x="3537512" y="1571982"/>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3E77A0C4-D5F2-507A-062D-5AC5220E458E}"/>
                </a:ext>
              </a:extLst>
            </p:cNvPr>
            <p:cNvCxnSpPr/>
            <p:nvPr/>
          </p:nvCxnSpPr>
          <p:spPr bwMode="auto">
            <a:xfrm>
              <a:off x="3562912" y="1571982"/>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3C64AC34-1B72-2BA8-2FDB-9AF6EB6E397D}"/>
                </a:ext>
              </a:extLst>
            </p:cNvPr>
            <p:cNvCxnSpPr/>
            <p:nvPr/>
          </p:nvCxnSpPr>
          <p:spPr bwMode="auto">
            <a:xfrm>
              <a:off x="3639008" y="1575157"/>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803F10BA-D4FA-0ABF-A7AA-CC2E9DB1306C}"/>
                </a:ext>
              </a:extLst>
            </p:cNvPr>
            <p:cNvCxnSpPr/>
            <p:nvPr/>
          </p:nvCxnSpPr>
          <p:spPr bwMode="auto">
            <a:xfrm>
              <a:off x="3689808" y="1593104"/>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264E4354-2155-B54C-C5CE-F6E954718C06}"/>
                </a:ext>
              </a:extLst>
            </p:cNvPr>
            <p:cNvCxnSpPr/>
            <p:nvPr/>
          </p:nvCxnSpPr>
          <p:spPr bwMode="auto">
            <a:xfrm>
              <a:off x="3718383" y="1593104"/>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8EBE6FD7-CA3A-0D79-50CD-9209785E2C7E}"/>
                </a:ext>
              </a:extLst>
            </p:cNvPr>
            <p:cNvCxnSpPr/>
            <p:nvPr/>
          </p:nvCxnSpPr>
          <p:spPr bwMode="auto">
            <a:xfrm>
              <a:off x="3745427" y="1593104"/>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D34FAC48-4026-1702-D511-8A4E0C7D3D00}"/>
                </a:ext>
              </a:extLst>
            </p:cNvPr>
            <p:cNvCxnSpPr/>
            <p:nvPr/>
          </p:nvCxnSpPr>
          <p:spPr bwMode="auto">
            <a:xfrm>
              <a:off x="3770827" y="1593104"/>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641AC57A-54CA-93A0-D5E2-1CFBDC28436B}"/>
                </a:ext>
              </a:extLst>
            </p:cNvPr>
            <p:cNvCxnSpPr/>
            <p:nvPr/>
          </p:nvCxnSpPr>
          <p:spPr bwMode="auto">
            <a:xfrm>
              <a:off x="3800814" y="1600200"/>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9DFC67CE-4BBD-054E-726F-BEE714650AAC}"/>
                </a:ext>
              </a:extLst>
            </p:cNvPr>
            <p:cNvCxnSpPr/>
            <p:nvPr/>
          </p:nvCxnSpPr>
          <p:spPr bwMode="auto">
            <a:xfrm>
              <a:off x="3927814" y="1617933"/>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9B3FD03A-3A9D-23B5-8845-80FA4AE12D24}"/>
                </a:ext>
              </a:extLst>
            </p:cNvPr>
            <p:cNvCxnSpPr/>
            <p:nvPr/>
          </p:nvCxnSpPr>
          <p:spPr bwMode="auto">
            <a:xfrm>
              <a:off x="3958035" y="1617933"/>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00961533-F64C-6D97-8240-FFB3E429B39D}"/>
                </a:ext>
              </a:extLst>
            </p:cNvPr>
            <p:cNvCxnSpPr/>
            <p:nvPr/>
          </p:nvCxnSpPr>
          <p:spPr bwMode="auto">
            <a:xfrm>
              <a:off x="3989785" y="1617933"/>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439D4D3C-8912-54AE-A1DB-F178F4F481A3}"/>
                </a:ext>
              </a:extLst>
            </p:cNvPr>
            <p:cNvCxnSpPr/>
            <p:nvPr/>
          </p:nvCxnSpPr>
          <p:spPr bwMode="auto">
            <a:xfrm>
              <a:off x="4015185" y="1617754"/>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EF492F59-D096-3147-2F89-F1B37AD57124}"/>
                </a:ext>
              </a:extLst>
            </p:cNvPr>
            <p:cNvCxnSpPr/>
            <p:nvPr/>
          </p:nvCxnSpPr>
          <p:spPr bwMode="auto">
            <a:xfrm>
              <a:off x="4045289" y="1628780"/>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25855F6D-C018-8D89-98C2-C8EE0B19595D}"/>
                </a:ext>
              </a:extLst>
            </p:cNvPr>
            <p:cNvCxnSpPr/>
            <p:nvPr/>
          </p:nvCxnSpPr>
          <p:spPr bwMode="auto">
            <a:xfrm>
              <a:off x="4079106" y="1628780"/>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C35FE880-E775-744A-7E43-3F130397B4CA}"/>
                </a:ext>
              </a:extLst>
            </p:cNvPr>
            <p:cNvCxnSpPr>
              <a:cxnSpLocks/>
            </p:cNvCxnSpPr>
            <p:nvPr/>
          </p:nvCxnSpPr>
          <p:spPr bwMode="auto">
            <a:xfrm>
              <a:off x="4114031" y="1636631"/>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8B2AADBE-0075-D7A0-D68F-08336DDCB6D8}"/>
                </a:ext>
              </a:extLst>
            </p:cNvPr>
            <p:cNvCxnSpPr>
              <a:cxnSpLocks/>
            </p:cNvCxnSpPr>
            <p:nvPr/>
          </p:nvCxnSpPr>
          <p:spPr bwMode="auto">
            <a:xfrm>
              <a:off x="4145431" y="1637386"/>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4CFA5AE7-42BF-9E18-C9F1-B082E994AF29}"/>
                </a:ext>
              </a:extLst>
            </p:cNvPr>
            <p:cNvCxnSpPr>
              <a:cxnSpLocks/>
            </p:cNvCxnSpPr>
            <p:nvPr/>
          </p:nvCxnSpPr>
          <p:spPr bwMode="auto">
            <a:xfrm>
              <a:off x="4268487" y="1649683"/>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30E217C9-8482-17F4-C75D-DE49C99D2FA5}"/>
                </a:ext>
              </a:extLst>
            </p:cNvPr>
            <p:cNvCxnSpPr>
              <a:cxnSpLocks/>
            </p:cNvCxnSpPr>
            <p:nvPr/>
          </p:nvCxnSpPr>
          <p:spPr bwMode="auto">
            <a:xfrm>
              <a:off x="4321693" y="1653429"/>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6227BAD8-F826-D46E-DCC1-2CA0F10FC24C}"/>
                </a:ext>
              </a:extLst>
            </p:cNvPr>
            <p:cNvCxnSpPr>
              <a:cxnSpLocks/>
            </p:cNvCxnSpPr>
            <p:nvPr/>
          </p:nvCxnSpPr>
          <p:spPr bwMode="auto">
            <a:xfrm>
              <a:off x="4356791" y="1658855"/>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E9849FCA-49CF-81B1-1CE1-0BFE4D574554}"/>
                </a:ext>
              </a:extLst>
            </p:cNvPr>
            <p:cNvCxnSpPr>
              <a:cxnSpLocks/>
            </p:cNvCxnSpPr>
            <p:nvPr/>
          </p:nvCxnSpPr>
          <p:spPr bwMode="auto">
            <a:xfrm>
              <a:off x="4578091" y="1681076"/>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B89BED41-F28A-268C-9828-53BE9B2C4749}"/>
                </a:ext>
              </a:extLst>
            </p:cNvPr>
            <p:cNvCxnSpPr>
              <a:cxnSpLocks/>
            </p:cNvCxnSpPr>
            <p:nvPr/>
          </p:nvCxnSpPr>
          <p:spPr bwMode="auto">
            <a:xfrm>
              <a:off x="4536816" y="1667381"/>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FE357456-4EF3-DB85-DBA6-A73598DBFFF1}"/>
                </a:ext>
              </a:extLst>
            </p:cNvPr>
            <p:cNvCxnSpPr>
              <a:cxnSpLocks/>
            </p:cNvCxnSpPr>
            <p:nvPr/>
          </p:nvCxnSpPr>
          <p:spPr bwMode="auto">
            <a:xfrm>
              <a:off x="4621850" y="1680419"/>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58A3993D-D7B1-52CF-5880-0788837F920A}"/>
                </a:ext>
              </a:extLst>
            </p:cNvPr>
            <p:cNvCxnSpPr>
              <a:cxnSpLocks/>
            </p:cNvCxnSpPr>
            <p:nvPr/>
          </p:nvCxnSpPr>
          <p:spPr bwMode="auto">
            <a:xfrm>
              <a:off x="4685350" y="1680419"/>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34C708E5-82BA-833A-52A9-688D28586412}"/>
                </a:ext>
              </a:extLst>
            </p:cNvPr>
            <p:cNvCxnSpPr>
              <a:cxnSpLocks/>
            </p:cNvCxnSpPr>
            <p:nvPr/>
          </p:nvCxnSpPr>
          <p:spPr bwMode="auto">
            <a:xfrm>
              <a:off x="4717100" y="1687801"/>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924158FD-93A3-6B81-E406-0A4CCF34C247}"/>
                </a:ext>
              </a:extLst>
            </p:cNvPr>
            <p:cNvCxnSpPr>
              <a:cxnSpLocks/>
            </p:cNvCxnSpPr>
            <p:nvPr/>
          </p:nvCxnSpPr>
          <p:spPr bwMode="auto">
            <a:xfrm>
              <a:off x="4786445" y="1708858"/>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7C9FC0D5-612F-EC06-EFDD-D3096D4AA478}"/>
                </a:ext>
              </a:extLst>
            </p:cNvPr>
            <p:cNvCxnSpPr>
              <a:cxnSpLocks/>
            </p:cNvCxnSpPr>
            <p:nvPr/>
          </p:nvCxnSpPr>
          <p:spPr bwMode="auto">
            <a:xfrm>
              <a:off x="4840034" y="1708858"/>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942EC9F9-83EF-F156-475C-DE828795BD70}"/>
                </a:ext>
              </a:extLst>
            </p:cNvPr>
            <p:cNvCxnSpPr>
              <a:cxnSpLocks/>
            </p:cNvCxnSpPr>
            <p:nvPr/>
          </p:nvCxnSpPr>
          <p:spPr bwMode="auto">
            <a:xfrm>
              <a:off x="4874046" y="1712901"/>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D79F7E0A-EEFC-69E3-EAD0-7DE51D792BE0}"/>
                </a:ext>
              </a:extLst>
            </p:cNvPr>
            <p:cNvCxnSpPr>
              <a:cxnSpLocks/>
            </p:cNvCxnSpPr>
            <p:nvPr/>
          </p:nvCxnSpPr>
          <p:spPr bwMode="auto">
            <a:xfrm>
              <a:off x="4976770" y="1723476"/>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6C57F8CF-CC30-B458-4587-A15902236CAC}"/>
                </a:ext>
              </a:extLst>
            </p:cNvPr>
            <p:cNvCxnSpPr>
              <a:cxnSpLocks/>
            </p:cNvCxnSpPr>
            <p:nvPr/>
          </p:nvCxnSpPr>
          <p:spPr bwMode="auto">
            <a:xfrm>
              <a:off x="4940215" y="1723476"/>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1338F764-CD45-4DB8-D21C-F3F67A0715E1}"/>
                </a:ext>
              </a:extLst>
            </p:cNvPr>
            <p:cNvCxnSpPr>
              <a:cxnSpLocks/>
            </p:cNvCxnSpPr>
            <p:nvPr/>
          </p:nvCxnSpPr>
          <p:spPr bwMode="auto">
            <a:xfrm>
              <a:off x="5068741" y="1738732"/>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79E0D222-6660-01C4-5AA6-A4A0CE0F1853}"/>
                </a:ext>
              </a:extLst>
            </p:cNvPr>
            <p:cNvCxnSpPr>
              <a:cxnSpLocks/>
            </p:cNvCxnSpPr>
            <p:nvPr/>
          </p:nvCxnSpPr>
          <p:spPr bwMode="auto">
            <a:xfrm>
              <a:off x="5103442" y="1746151"/>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2601BFC0-CD5B-53E7-D69B-0366227F04AC}"/>
                </a:ext>
              </a:extLst>
            </p:cNvPr>
            <p:cNvCxnSpPr>
              <a:cxnSpLocks/>
            </p:cNvCxnSpPr>
            <p:nvPr/>
          </p:nvCxnSpPr>
          <p:spPr bwMode="auto">
            <a:xfrm>
              <a:off x="5128842" y="1746151"/>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DF32D33B-F32E-7075-36CC-63707126BA83}"/>
                </a:ext>
              </a:extLst>
            </p:cNvPr>
            <p:cNvCxnSpPr>
              <a:cxnSpLocks/>
            </p:cNvCxnSpPr>
            <p:nvPr/>
          </p:nvCxnSpPr>
          <p:spPr bwMode="auto">
            <a:xfrm>
              <a:off x="5154018" y="1749837"/>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A279EF21-94E9-4EAA-6485-6EBC815B0CB8}"/>
                </a:ext>
              </a:extLst>
            </p:cNvPr>
            <p:cNvCxnSpPr>
              <a:cxnSpLocks/>
            </p:cNvCxnSpPr>
            <p:nvPr/>
          </p:nvCxnSpPr>
          <p:spPr bwMode="auto">
            <a:xfrm>
              <a:off x="5193724" y="1760314"/>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1D9F035C-7731-F3AE-9DA1-EB0EC4568EA5}"/>
                </a:ext>
              </a:extLst>
            </p:cNvPr>
            <p:cNvCxnSpPr>
              <a:cxnSpLocks/>
            </p:cNvCxnSpPr>
            <p:nvPr/>
          </p:nvCxnSpPr>
          <p:spPr bwMode="auto">
            <a:xfrm>
              <a:off x="5288992" y="1773274"/>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1ED16201-2B1E-41B1-9B53-19D4E492CB5B}"/>
                </a:ext>
              </a:extLst>
            </p:cNvPr>
            <p:cNvCxnSpPr>
              <a:cxnSpLocks/>
            </p:cNvCxnSpPr>
            <p:nvPr/>
          </p:nvCxnSpPr>
          <p:spPr bwMode="auto">
            <a:xfrm>
              <a:off x="5354463" y="1772474"/>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E151379C-0221-FC19-A5AD-B5F33EAC5F13}"/>
                </a:ext>
              </a:extLst>
            </p:cNvPr>
            <p:cNvCxnSpPr>
              <a:cxnSpLocks/>
            </p:cNvCxnSpPr>
            <p:nvPr/>
          </p:nvCxnSpPr>
          <p:spPr bwMode="auto">
            <a:xfrm>
              <a:off x="5377859" y="1772474"/>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33D62CC8-9109-1CE9-1B9A-ABE1054B363A}"/>
                </a:ext>
              </a:extLst>
            </p:cNvPr>
            <p:cNvCxnSpPr>
              <a:cxnSpLocks/>
            </p:cNvCxnSpPr>
            <p:nvPr/>
          </p:nvCxnSpPr>
          <p:spPr bwMode="auto">
            <a:xfrm>
              <a:off x="5405021" y="1787446"/>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FA387BCB-0CAF-EFD8-7596-A92E8588817C}"/>
                </a:ext>
              </a:extLst>
            </p:cNvPr>
            <p:cNvCxnSpPr>
              <a:cxnSpLocks/>
            </p:cNvCxnSpPr>
            <p:nvPr/>
          </p:nvCxnSpPr>
          <p:spPr bwMode="auto">
            <a:xfrm>
              <a:off x="5433596" y="1789737"/>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E108EF5F-9E91-DAC5-2A11-129C0249504F}"/>
                </a:ext>
              </a:extLst>
            </p:cNvPr>
            <p:cNvCxnSpPr>
              <a:cxnSpLocks/>
            </p:cNvCxnSpPr>
            <p:nvPr/>
          </p:nvCxnSpPr>
          <p:spPr bwMode="auto">
            <a:xfrm>
              <a:off x="5455314" y="1792912"/>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1C6AA3E5-73FE-54EA-2A9B-DB04536ACE38}"/>
                </a:ext>
              </a:extLst>
            </p:cNvPr>
            <p:cNvCxnSpPr>
              <a:cxnSpLocks/>
            </p:cNvCxnSpPr>
            <p:nvPr/>
          </p:nvCxnSpPr>
          <p:spPr bwMode="auto">
            <a:xfrm>
              <a:off x="5522170" y="1807387"/>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13CA7647-B178-A6D6-7D60-39EB45EA313D}"/>
                </a:ext>
              </a:extLst>
            </p:cNvPr>
            <p:cNvCxnSpPr>
              <a:cxnSpLocks/>
            </p:cNvCxnSpPr>
            <p:nvPr/>
          </p:nvCxnSpPr>
          <p:spPr bwMode="auto">
            <a:xfrm>
              <a:off x="5597335" y="1826387"/>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FC1E96C6-7CF1-8889-73E1-BF453F522A6F}"/>
                </a:ext>
              </a:extLst>
            </p:cNvPr>
            <p:cNvCxnSpPr>
              <a:cxnSpLocks/>
            </p:cNvCxnSpPr>
            <p:nvPr/>
          </p:nvCxnSpPr>
          <p:spPr bwMode="auto">
            <a:xfrm>
              <a:off x="5630631" y="1826387"/>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6F737C01-AEDF-6956-77A2-4EC6AD4BB8E2}"/>
                </a:ext>
              </a:extLst>
            </p:cNvPr>
            <p:cNvCxnSpPr>
              <a:cxnSpLocks/>
            </p:cNvCxnSpPr>
            <p:nvPr/>
          </p:nvCxnSpPr>
          <p:spPr bwMode="auto">
            <a:xfrm>
              <a:off x="5665746" y="1826387"/>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5E1DC888-DAB1-9E7C-88E7-D75A045732E9}"/>
                </a:ext>
              </a:extLst>
            </p:cNvPr>
            <p:cNvCxnSpPr>
              <a:cxnSpLocks/>
            </p:cNvCxnSpPr>
            <p:nvPr/>
          </p:nvCxnSpPr>
          <p:spPr bwMode="auto">
            <a:xfrm>
              <a:off x="5728160" y="1826387"/>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8B20E63A-2CC1-2CA0-04CC-8EEDDEF86EB9}"/>
                </a:ext>
              </a:extLst>
            </p:cNvPr>
            <p:cNvCxnSpPr>
              <a:cxnSpLocks/>
            </p:cNvCxnSpPr>
            <p:nvPr/>
          </p:nvCxnSpPr>
          <p:spPr bwMode="auto">
            <a:xfrm>
              <a:off x="5788607" y="1826387"/>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FAA6569D-16FD-20F6-F9CF-C565782C55AD}"/>
                </a:ext>
              </a:extLst>
            </p:cNvPr>
            <p:cNvCxnSpPr>
              <a:cxnSpLocks/>
            </p:cNvCxnSpPr>
            <p:nvPr/>
          </p:nvCxnSpPr>
          <p:spPr bwMode="auto">
            <a:xfrm>
              <a:off x="5851800" y="1834949"/>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DC0696A7-BF34-154B-895A-38E6017AD319}"/>
                </a:ext>
              </a:extLst>
            </p:cNvPr>
            <p:cNvCxnSpPr>
              <a:cxnSpLocks/>
            </p:cNvCxnSpPr>
            <p:nvPr/>
          </p:nvCxnSpPr>
          <p:spPr bwMode="auto">
            <a:xfrm>
              <a:off x="5886143" y="1834949"/>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7CEF464A-7346-A440-0D2B-1105C3777707}"/>
                </a:ext>
              </a:extLst>
            </p:cNvPr>
            <p:cNvCxnSpPr>
              <a:cxnSpLocks/>
            </p:cNvCxnSpPr>
            <p:nvPr/>
          </p:nvCxnSpPr>
          <p:spPr bwMode="auto">
            <a:xfrm>
              <a:off x="5925927" y="1843062"/>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752F3D72-553B-CEAD-D813-51F3924CEE92}"/>
                </a:ext>
              </a:extLst>
            </p:cNvPr>
            <p:cNvCxnSpPr>
              <a:cxnSpLocks/>
            </p:cNvCxnSpPr>
            <p:nvPr/>
          </p:nvCxnSpPr>
          <p:spPr bwMode="auto">
            <a:xfrm>
              <a:off x="5962536" y="1853177"/>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EB2AC891-970E-7E31-9C2F-04BB63BE559B}"/>
                </a:ext>
              </a:extLst>
            </p:cNvPr>
            <p:cNvCxnSpPr>
              <a:cxnSpLocks/>
            </p:cNvCxnSpPr>
            <p:nvPr/>
          </p:nvCxnSpPr>
          <p:spPr bwMode="auto">
            <a:xfrm>
              <a:off x="6029211" y="1853177"/>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8F034AE5-7AEE-F65B-FD86-7FB20D06ED8E}"/>
                </a:ext>
              </a:extLst>
            </p:cNvPr>
            <p:cNvCxnSpPr>
              <a:cxnSpLocks/>
            </p:cNvCxnSpPr>
            <p:nvPr/>
          </p:nvCxnSpPr>
          <p:spPr bwMode="auto">
            <a:xfrm>
              <a:off x="6073149" y="1870624"/>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35414F24-3A76-6B1F-0771-18ED9C6B135A}"/>
                </a:ext>
              </a:extLst>
            </p:cNvPr>
            <p:cNvCxnSpPr>
              <a:cxnSpLocks/>
            </p:cNvCxnSpPr>
            <p:nvPr/>
          </p:nvCxnSpPr>
          <p:spPr bwMode="auto">
            <a:xfrm>
              <a:off x="6115050" y="1873127"/>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7C7904E9-34F7-99F5-92D0-09DF339E3B45}"/>
                </a:ext>
              </a:extLst>
            </p:cNvPr>
            <p:cNvCxnSpPr>
              <a:cxnSpLocks/>
            </p:cNvCxnSpPr>
            <p:nvPr/>
          </p:nvCxnSpPr>
          <p:spPr bwMode="auto">
            <a:xfrm>
              <a:off x="6140450" y="1874427"/>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B74BB77A-5031-9B84-F909-30C3FD1FFE99}"/>
                </a:ext>
              </a:extLst>
            </p:cNvPr>
            <p:cNvCxnSpPr>
              <a:cxnSpLocks/>
            </p:cNvCxnSpPr>
            <p:nvPr/>
          </p:nvCxnSpPr>
          <p:spPr bwMode="auto">
            <a:xfrm>
              <a:off x="6169218" y="1874427"/>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EC9053A7-AEB0-3ABB-C43B-D11666919F0E}"/>
                </a:ext>
              </a:extLst>
            </p:cNvPr>
            <p:cNvCxnSpPr>
              <a:cxnSpLocks/>
            </p:cNvCxnSpPr>
            <p:nvPr/>
          </p:nvCxnSpPr>
          <p:spPr bwMode="auto">
            <a:xfrm>
              <a:off x="6203522" y="1874427"/>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B443E3E8-877C-323A-9E03-57181E4D2C30}"/>
                </a:ext>
              </a:extLst>
            </p:cNvPr>
            <p:cNvCxnSpPr>
              <a:cxnSpLocks/>
            </p:cNvCxnSpPr>
            <p:nvPr/>
          </p:nvCxnSpPr>
          <p:spPr bwMode="auto">
            <a:xfrm>
              <a:off x="6221565" y="1877268"/>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E2F689DD-CA3F-CE70-7A76-CDB065B0E631}"/>
                </a:ext>
              </a:extLst>
            </p:cNvPr>
            <p:cNvCxnSpPr>
              <a:cxnSpLocks/>
            </p:cNvCxnSpPr>
            <p:nvPr/>
          </p:nvCxnSpPr>
          <p:spPr bwMode="auto">
            <a:xfrm>
              <a:off x="6250568" y="1885718"/>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1C1C26E9-D0CA-EB81-2ABA-39866E4B0718}"/>
                </a:ext>
              </a:extLst>
            </p:cNvPr>
            <p:cNvCxnSpPr>
              <a:cxnSpLocks/>
            </p:cNvCxnSpPr>
            <p:nvPr/>
          </p:nvCxnSpPr>
          <p:spPr bwMode="auto">
            <a:xfrm>
              <a:off x="6279143" y="1897738"/>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009F6DFD-9213-6BB9-7214-44353FE101C8}"/>
                </a:ext>
              </a:extLst>
            </p:cNvPr>
            <p:cNvCxnSpPr>
              <a:cxnSpLocks/>
            </p:cNvCxnSpPr>
            <p:nvPr/>
          </p:nvCxnSpPr>
          <p:spPr bwMode="auto">
            <a:xfrm>
              <a:off x="6307718" y="1906138"/>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014E4317-61DD-380B-113E-658BAF47E0A3}"/>
                </a:ext>
              </a:extLst>
            </p:cNvPr>
            <p:cNvCxnSpPr>
              <a:cxnSpLocks/>
            </p:cNvCxnSpPr>
            <p:nvPr/>
          </p:nvCxnSpPr>
          <p:spPr bwMode="auto">
            <a:xfrm>
              <a:off x="6365285" y="1897738"/>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8E75D3DA-161E-74CC-9B17-5E4F1777BF7F}"/>
                </a:ext>
              </a:extLst>
            </p:cNvPr>
            <p:cNvCxnSpPr>
              <a:cxnSpLocks/>
            </p:cNvCxnSpPr>
            <p:nvPr/>
          </p:nvCxnSpPr>
          <p:spPr bwMode="auto">
            <a:xfrm>
              <a:off x="6398588" y="1912943"/>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1DA4C097-0CFF-BB6F-3EBA-51965E2BC822}"/>
                </a:ext>
              </a:extLst>
            </p:cNvPr>
            <p:cNvCxnSpPr>
              <a:cxnSpLocks/>
            </p:cNvCxnSpPr>
            <p:nvPr/>
          </p:nvCxnSpPr>
          <p:spPr bwMode="auto">
            <a:xfrm>
              <a:off x="6430338" y="1912943"/>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AE83209F-CC79-E0A0-4717-D9BC0F3221E7}"/>
                </a:ext>
              </a:extLst>
            </p:cNvPr>
            <p:cNvCxnSpPr>
              <a:cxnSpLocks/>
            </p:cNvCxnSpPr>
            <p:nvPr/>
          </p:nvCxnSpPr>
          <p:spPr bwMode="auto">
            <a:xfrm>
              <a:off x="6519238" y="1938343"/>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1613BD5F-4CBF-A5E0-8192-ED16AEE96CCD}"/>
                </a:ext>
              </a:extLst>
            </p:cNvPr>
            <p:cNvCxnSpPr>
              <a:cxnSpLocks/>
            </p:cNvCxnSpPr>
            <p:nvPr/>
          </p:nvCxnSpPr>
          <p:spPr bwMode="auto">
            <a:xfrm>
              <a:off x="6557739" y="1933541"/>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9BA0EFA9-6214-D101-A2C8-D64A21048BA4}"/>
                </a:ext>
              </a:extLst>
            </p:cNvPr>
            <p:cNvCxnSpPr>
              <a:cxnSpLocks/>
            </p:cNvCxnSpPr>
            <p:nvPr/>
          </p:nvCxnSpPr>
          <p:spPr bwMode="auto">
            <a:xfrm>
              <a:off x="6579001" y="1933541"/>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44FBA7AC-4C01-7774-DECA-3DA5B6392AD5}"/>
                </a:ext>
              </a:extLst>
            </p:cNvPr>
            <p:cNvCxnSpPr>
              <a:cxnSpLocks/>
            </p:cNvCxnSpPr>
            <p:nvPr/>
          </p:nvCxnSpPr>
          <p:spPr bwMode="auto">
            <a:xfrm>
              <a:off x="6607576" y="1943066"/>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8743A9BD-6368-F05B-3AEF-3F93C124B8AA}"/>
                </a:ext>
              </a:extLst>
            </p:cNvPr>
            <p:cNvCxnSpPr>
              <a:cxnSpLocks/>
            </p:cNvCxnSpPr>
            <p:nvPr/>
          </p:nvCxnSpPr>
          <p:spPr bwMode="auto">
            <a:xfrm>
              <a:off x="6634336" y="1943066"/>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DB975AEF-6F2E-642C-5B7F-5CB521B412E6}"/>
                </a:ext>
              </a:extLst>
            </p:cNvPr>
            <p:cNvCxnSpPr>
              <a:cxnSpLocks/>
            </p:cNvCxnSpPr>
            <p:nvPr/>
          </p:nvCxnSpPr>
          <p:spPr bwMode="auto">
            <a:xfrm>
              <a:off x="6664399" y="1943066"/>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51242683-76FE-8323-429C-733D70203249}"/>
                </a:ext>
              </a:extLst>
            </p:cNvPr>
            <p:cNvCxnSpPr>
              <a:cxnSpLocks/>
            </p:cNvCxnSpPr>
            <p:nvPr/>
          </p:nvCxnSpPr>
          <p:spPr bwMode="auto">
            <a:xfrm>
              <a:off x="6694462" y="1949416"/>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01041607-6225-518E-1EAA-899D20466A5A}"/>
                </a:ext>
              </a:extLst>
            </p:cNvPr>
            <p:cNvCxnSpPr>
              <a:cxnSpLocks/>
            </p:cNvCxnSpPr>
            <p:nvPr/>
          </p:nvCxnSpPr>
          <p:spPr bwMode="auto">
            <a:xfrm>
              <a:off x="6721350" y="1949416"/>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57B6F62A-9F9E-3564-2A9A-94FE953B9AE4}"/>
                </a:ext>
              </a:extLst>
            </p:cNvPr>
            <p:cNvCxnSpPr>
              <a:cxnSpLocks/>
            </p:cNvCxnSpPr>
            <p:nvPr/>
          </p:nvCxnSpPr>
          <p:spPr bwMode="auto">
            <a:xfrm>
              <a:off x="6748238" y="1966872"/>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84CB76D5-AED8-0A5E-8186-05A27C6C579F}"/>
                </a:ext>
              </a:extLst>
            </p:cNvPr>
            <p:cNvCxnSpPr>
              <a:cxnSpLocks/>
            </p:cNvCxnSpPr>
            <p:nvPr/>
          </p:nvCxnSpPr>
          <p:spPr bwMode="auto">
            <a:xfrm>
              <a:off x="6772188" y="1966872"/>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4A812616-700C-3A2B-A005-C7710CCE04A4}"/>
                </a:ext>
              </a:extLst>
            </p:cNvPr>
            <p:cNvCxnSpPr>
              <a:cxnSpLocks/>
            </p:cNvCxnSpPr>
            <p:nvPr/>
          </p:nvCxnSpPr>
          <p:spPr bwMode="auto">
            <a:xfrm>
              <a:off x="6794737" y="1966872"/>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ABC24381-3D2A-28CA-4843-33C562B45920}"/>
                </a:ext>
              </a:extLst>
            </p:cNvPr>
            <p:cNvCxnSpPr>
              <a:cxnSpLocks/>
            </p:cNvCxnSpPr>
            <p:nvPr/>
          </p:nvCxnSpPr>
          <p:spPr bwMode="auto">
            <a:xfrm>
              <a:off x="6823549" y="1966872"/>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BDC941B5-3500-BA14-32FD-EBA916927428}"/>
                </a:ext>
              </a:extLst>
            </p:cNvPr>
            <p:cNvCxnSpPr>
              <a:cxnSpLocks/>
            </p:cNvCxnSpPr>
            <p:nvPr/>
          </p:nvCxnSpPr>
          <p:spPr bwMode="auto">
            <a:xfrm>
              <a:off x="6842836" y="1966872"/>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BEE904B1-E805-5945-D4E6-A55ACB02B332}"/>
                </a:ext>
              </a:extLst>
            </p:cNvPr>
            <p:cNvCxnSpPr>
              <a:cxnSpLocks/>
            </p:cNvCxnSpPr>
            <p:nvPr/>
          </p:nvCxnSpPr>
          <p:spPr bwMode="auto">
            <a:xfrm>
              <a:off x="6874112" y="1966872"/>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12A85FE8-4BCE-503E-BB94-C38905909999}"/>
                </a:ext>
              </a:extLst>
            </p:cNvPr>
            <p:cNvCxnSpPr>
              <a:cxnSpLocks/>
            </p:cNvCxnSpPr>
            <p:nvPr/>
          </p:nvCxnSpPr>
          <p:spPr bwMode="auto">
            <a:xfrm>
              <a:off x="6902924" y="1966872"/>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1683FDE7-4656-BBB1-705B-6C82A39CE4F1}"/>
                </a:ext>
              </a:extLst>
            </p:cNvPr>
            <p:cNvCxnSpPr>
              <a:cxnSpLocks/>
            </p:cNvCxnSpPr>
            <p:nvPr/>
          </p:nvCxnSpPr>
          <p:spPr bwMode="auto">
            <a:xfrm>
              <a:off x="6932116" y="1966872"/>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0A57B678-9FF7-9077-0256-C61EEB95B27E}"/>
                </a:ext>
              </a:extLst>
            </p:cNvPr>
            <p:cNvCxnSpPr>
              <a:cxnSpLocks/>
            </p:cNvCxnSpPr>
            <p:nvPr/>
          </p:nvCxnSpPr>
          <p:spPr bwMode="auto">
            <a:xfrm>
              <a:off x="6963866" y="1966872"/>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B691F049-C071-4FC2-1D34-5010C58BEFF0}"/>
                </a:ext>
              </a:extLst>
            </p:cNvPr>
            <p:cNvCxnSpPr>
              <a:cxnSpLocks/>
            </p:cNvCxnSpPr>
            <p:nvPr/>
          </p:nvCxnSpPr>
          <p:spPr bwMode="auto">
            <a:xfrm>
              <a:off x="6990568" y="1966872"/>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58F2C1BB-362B-6C8E-8D4A-0D656F73FB44}"/>
                </a:ext>
              </a:extLst>
            </p:cNvPr>
            <p:cNvCxnSpPr>
              <a:cxnSpLocks/>
            </p:cNvCxnSpPr>
            <p:nvPr/>
          </p:nvCxnSpPr>
          <p:spPr bwMode="auto">
            <a:xfrm>
              <a:off x="7019354" y="1966872"/>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ED05FD41-9CA3-D53B-00D0-44BF573BF4AA}"/>
                </a:ext>
              </a:extLst>
            </p:cNvPr>
            <p:cNvCxnSpPr>
              <a:cxnSpLocks/>
            </p:cNvCxnSpPr>
            <p:nvPr/>
          </p:nvCxnSpPr>
          <p:spPr bwMode="auto">
            <a:xfrm>
              <a:off x="7059538" y="1985091"/>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DF60F822-ADBF-77A1-54A5-ACDB6EF756B9}"/>
                </a:ext>
              </a:extLst>
            </p:cNvPr>
            <p:cNvCxnSpPr>
              <a:cxnSpLocks/>
            </p:cNvCxnSpPr>
            <p:nvPr/>
          </p:nvCxnSpPr>
          <p:spPr bwMode="auto">
            <a:xfrm>
              <a:off x="7088795" y="1985091"/>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ED04CDFE-2141-F803-991A-5B76D426BDBC}"/>
                </a:ext>
              </a:extLst>
            </p:cNvPr>
            <p:cNvCxnSpPr>
              <a:cxnSpLocks/>
            </p:cNvCxnSpPr>
            <p:nvPr/>
          </p:nvCxnSpPr>
          <p:spPr bwMode="auto">
            <a:xfrm>
              <a:off x="7114195" y="2000839"/>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F03429E7-C952-57ED-4959-843C56DB58B0}"/>
                </a:ext>
              </a:extLst>
            </p:cNvPr>
            <p:cNvCxnSpPr>
              <a:cxnSpLocks/>
            </p:cNvCxnSpPr>
            <p:nvPr/>
          </p:nvCxnSpPr>
          <p:spPr bwMode="auto">
            <a:xfrm>
              <a:off x="7148140" y="2007062"/>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7003E67F-6B80-3C8C-0B4F-37E9AB7BFF78}"/>
                </a:ext>
              </a:extLst>
            </p:cNvPr>
            <p:cNvCxnSpPr>
              <a:cxnSpLocks/>
            </p:cNvCxnSpPr>
            <p:nvPr/>
          </p:nvCxnSpPr>
          <p:spPr bwMode="auto">
            <a:xfrm>
              <a:off x="7178910" y="2007062"/>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4F16CC77-E55A-9FD2-D613-8BF9042304DC}"/>
                </a:ext>
              </a:extLst>
            </p:cNvPr>
            <p:cNvCxnSpPr>
              <a:cxnSpLocks/>
            </p:cNvCxnSpPr>
            <p:nvPr/>
          </p:nvCxnSpPr>
          <p:spPr bwMode="auto">
            <a:xfrm>
              <a:off x="7206270" y="2010110"/>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9454B0C0-EF26-C217-0A4C-381ACC8DD4C0}"/>
                </a:ext>
              </a:extLst>
            </p:cNvPr>
            <p:cNvCxnSpPr>
              <a:cxnSpLocks/>
            </p:cNvCxnSpPr>
            <p:nvPr/>
          </p:nvCxnSpPr>
          <p:spPr bwMode="auto">
            <a:xfrm>
              <a:off x="7239980" y="2021465"/>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2A3F4741-441A-9FC6-D9F7-5CB898D75389}"/>
                </a:ext>
              </a:extLst>
            </p:cNvPr>
            <p:cNvCxnSpPr>
              <a:cxnSpLocks/>
            </p:cNvCxnSpPr>
            <p:nvPr/>
          </p:nvCxnSpPr>
          <p:spPr bwMode="auto">
            <a:xfrm>
              <a:off x="7256600" y="2021465"/>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DF74BC6D-0854-DFF2-3A65-1AFF4AB7EAD6}"/>
                </a:ext>
              </a:extLst>
            </p:cNvPr>
            <p:cNvCxnSpPr>
              <a:cxnSpLocks/>
            </p:cNvCxnSpPr>
            <p:nvPr/>
          </p:nvCxnSpPr>
          <p:spPr bwMode="auto">
            <a:xfrm>
              <a:off x="7285920" y="2033080"/>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E6F67AAA-102A-2F6D-3690-6FD4413DEC6A}"/>
                </a:ext>
              </a:extLst>
            </p:cNvPr>
            <p:cNvCxnSpPr>
              <a:cxnSpLocks/>
            </p:cNvCxnSpPr>
            <p:nvPr/>
          </p:nvCxnSpPr>
          <p:spPr bwMode="auto">
            <a:xfrm>
              <a:off x="7318415" y="2036514"/>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801D5348-0345-6F7F-7CEC-A5933DB9E14C}"/>
                </a:ext>
              </a:extLst>
            </p:cNvPr>
            <p:cNvCxnSpPr>
              <a:cxnSpLocks/>
            </p:cNvCxnSpPr>
            <p:nvPr/>
          </p:nvCxnSpPr>
          <p:spPr bwMode="auto">
            <a:xfrm>
              <a:off x="7346488" y="2045331"/>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4C47DEB9-AEA8-034A-D00A-8856F91CF3A7}"/>
                </a:ext>
              </a:extLst>
            </p:cNvPr>
            <p:cNvCxnSpPr>
              <a:cxnSpLocks/>
            </p:cNvCxnSpPr>
            <p:nvPr/>
          </p:nvCxnSpPr>
          <p:spPr bwMode="auto">
            <a:xfrm>
              <a:off x="7378238" y="2045331"/>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5A56BD57-F89E-C812-4D24-0A12584945D4}"/>
                </a:ext>
              </a:extLst>
            </p:cNvPr>
            <p:cNvCxnSpPr>
              <a:cxnSpLocks/>
            </p:cNvCxnSpPr>
            <p:nvPr/>
          </p:nvCxnSpPr>
          <p:spPr bwMode="auto">
            <a:xfrm>
              <a:off x="7406351" y="2045331"/>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F264D009-6C1B-8762-CC4B-29E94BE1D262}"/>
                </a:ext>
              </a:extLst>
            </p:cNvPr>
            <p:cNvCxnSpPr>
              <a:cxnSpLocks/>
            </p:cNvCxnSpPr>
            <p:nvPr/>
          </p:nvCxnSpPr>
          <p:spPr bwMode="auto">
            <a:xfrm>
              <a:off x="7437639" y="2045331"/>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652A98F4-8548-ED04-B589-733B1760EEB4}"/>
                </a:ext>
              </a:extLst>
            </p:cNvPr>
            <p:cNvCxnSpPr>
              <a:cxnSpLocks/>
            </p:cNvCxnSpPr>
            <p:nvPr/>
          </p:nvCxnSpPr>
          <p:spPr bwMode="auto">
            <a:xfrm>
              <a:off x="7473866" y="2045331"/>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CADDA8C2-5C2A-23F3-3601-4FB896160BA0}"/>
                </a:ext>
              </a:extLst>
            </p:cNvPr>
            <p:cNvCxnSpPr>
              <a:cxnSpLocks/>
            </p:cNvCxnSpPr>
            <p:nvPr/>
          </p:nvCxnSpPr>
          <p:spPr bwMode="auto">
            <a:xfrm>
              <a:off x="7505976" y="2066962"/>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6ADA7979-A84A-DFD7-2976-537624D3A5FD}"/>
                </a:ext>
              </a:extLst>
            </p:cNvPr>
            <p:cNvCxnSpPr>
              <a:cxnSpLocks/>
            </p:cNvCxnSpPr>
            <p:nvPr/>
          </p:nvCxnSpPr>
          <p:spPr bwMode="auto">
            <a:xfrm>
              <a:off x="7531460" y="2066962"/>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1CB1C4EC-6F39-E372-08B7-C4B9787BF561}"/>
                </a:ext>
              </a:extLst>
            </p:cNvPr>
            <p:cNvCxnSpPr>
              <a:cxnSpLocks/>
            </p:cNvCxnSpPr>
            <p:nvPr/>
          </p:nvCxnSpPr>
          <p:spPr bwMode="auto">
            <a:xfrm>
              <a:off x="7562551" y="2066962"/>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E11DE3DE-C92A-2FB1-5670-876A2181404E}"/>
                </a:ext>
              </a:extLst>
            </p:cNvPr>
            <p:cNvCxnSpPr>
              <a:cxnSpLocks/>
            </p:cNvCxnSpPr>
            <p:nvPr/>
          </p:nvCxnSpPr>
          <p:spPr bwMode="auto">
            <a:xfrm>
              <a:off x="7597476" y="2069543"/>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CC608A13-7BC8-BA0A-37C8-8DBB0DB790CE}"/>
                </a:ext>
              </a:extLst>
            </p:cNvPr>
            <p:cNvCxnSpPr>
              <a:cxnSpLocks/>
            </p:cNvCxnSpPr>
            <p:nvPr/>
          </p:nvCxnSpPr>
          <p:spPr bwMode="auto">
            <a:xfrm>
              <a:off x="7635559" y="2069543"/>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2A2CBB27-7291-3608-38C2-C612F891A622}"/>
                </a:ext>
              </a:extLst>
            </p:cNvPr>
            <p:cNvCxnSpPr>
              <a:cxnSpLocks/>
            </p:cNvCxnSpPr>
            <p:nvPr/>
          </p:nvCxnSpPr>
          <p:spPr bwMode="auto">
            <a:xfrm>
              <a:off x="7666993" y="2069543"/>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5D306853-8623-EA9C-8A06-5EEA94D0BA0E}"/>
                </a:ext>
              </a:extLst>
            </p:cNvPr>
            <p:cNvCxnSpPr>
              <a:cxnSpLocks/>
            </p:cNvCxnSpPr>
            <p:nvPr/>
          </p:nvCxnSpPr>
          <p:spPr bwMode="auto">
            <a:xfrm>
              <a:off x="7698427" y="2069543"/>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5449C8A3-5C68-15D5-9205-26F752F6F962}"/>
                </a:ext>
              </a:extLst>
            </p:cNvPr>
            <p:cNvCxnSpPr>
              <a:cxnSpLocks/>
            </p:cNvCxnSpPr>
            <p:nvPr/>
          </p:nvCxnSpPr>
          <p:spPr bwMode="auto">
            <a:xfrm>
              <a:off x="7718109" y="2084998"/>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50E70F64-CD9F-E27B-ADCF-94C4D460593C}"/>
                </a:ext>
              </a:extLst>
            </p:cNvPr>
            <p:cNvCxnSpPr>
              <a:cxnSpLocks/>
            </p:cNvCxnSpPr>
            <p:nvPr/>
          </p:nvCxnSpPr>
          <p:spPr bwMode="auto">
            <a:xfrm>
              <a:off x="7744561" y="2084998"/>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55212A8F-C7E6-EB3A-98AE-4A5568CB7D2E}"/>
                </a:ext>
              </a:extLst>
            </p:cNvPr>
            <p:cNvCxnSpPr>
              <a:cxnSpLocks/>
            </p:cNvCxnSpPr>
            <p:nvPr/>
          </p:nvCxnSpPr>
          <p:spPr bwMode="auto">
            <a:xfrm>
              <a:off x="7779233" y="2092816"/>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A4D51C4F-FEBB-2BBD-DF7C-5FE691F60825}"/>
                </a:ext>
              </a:extLst>
            </p:cNvPr>
            <p:cNvCxnSpPr>
              <a:cxnSpLocks/>
            </p:cNvCxnSpPr>
            <p:nvPr/>
          </p:nvCxnSpPr>
          <p:spPr bwMode="auto">
            <a:xfrm>
              <a:off x="7788505" y="2138313"/>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D0465EA9-85AC-9A98-5B6B-AD2CB55AFE0E}"/>
                </a:ext>
              </a:extLst>
            </p:cNvPr>
            <p:cNvCxnSpPr>
              <a:cxnSpLocks/>
            </p:cNvCxnSpPr>
            <p:nvPr/>
          </p:nvCxnSpPr>
          <p:spPr bwMode="auto">
            <a:xfrm>
              <a:off x="7810247" y="2138313"/>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64CAED5A-C2C0-CCB4-AF8F-5610AAD25008}"/>
                </a:ext>
              </a:extLst>
            </p:cNvPr>
            <p:cNvCxnSpPr>
              <a:cxnSpLocks/>
            </p:cNvCxnSpPr>
            <p:nvPr/>
          </p:nvCxnSpPr>
          <p:spPr bwMode="auto">
            <a:xfrm>
              <a:off x="7832472" y="2138313"/>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F9356509-EE19-C347-ECDD-3ED25510CBDA}"/>
                </a:ext>
              </a:extLst>
            </p:cNvPr>
            <p:cNvCxnSpPr>
              <a:cxnSpLocks/>
            </p:cNvCxnSpPr>
            <p:nvPr/>
          </p:nvCxnSpPr>
          <p:spPr bwMode="auto">
            <a:xfrm>
              <a:off x="7887998" y="2138313"/>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C5A88F4F-D59B-4F16-71FE-C56AFC133E9B}"/>
                </a:ext>
              </a:extLst>
            </p:cNvPr>
            <p:cNvCxnSpPr>
              <a:cxnSpLocks/>
            </p:cNvCxnSpPr>
            <p:nvPr/>
          </p:nvCxnSpPr>
          <p:spPr bwMode="auto">
            <a:xfrm>
              <a:off x="7923929" y="2138313"/>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9B4896BF-3595-4594-6B26-B9E51464E7EC}"/>
                </a:ext>
              </a:extLst>
            </p:cNvPr>
            <p:cNvCxnSpPr>
              <a:cxnSpLocks/>
            </p:cNvCxnSpPr>
            <p:nvPr/>
          </p:nvCxnSpPr>
          <p:spPr bwMode="auto">
            <a:xfrm>
              <a:off x="7960731" y="2138313"/>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719BF5FD-0772-A94C-1129-85AED222CC7D}"/>
                </a:ext>
              </a:extLst>
            </p:cNvPr>
            <p:cNvCxnSpPr>
              <a:cxnSpLocks/>
            </p:cNvCxnSpPr>
            <p:nvPr/>
          </p:nvCxnSpPr>
          <p:spPr bwMode="auto">
            <a:xfrm>
              <a:off x="7998831" y="2138313"/>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8C7D857C-C944-3E69-6DC4-4E8CD9935CB1}"/>
                </a:ext>
              </a:extLst>
            </p:cNvPr>
            <p:cNvCxnSpPr>
              <a:cxnSpLocks/>
            </p:cNvCxnSpPr>
            <p:nvPr/>
          </p:nvCxnSpPr>
          <p:spPr bwMode="auto">
            <a:xfrm>
              <a:off x="8059843" y="2226947"/>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B5829C84-A495-BD0E-F145-B2008F622350}"/>
                </a:ext>
              </a:extLst>
            </p:cNvPr>
            <p:cNvCxnSpPr>
              <a:cxnSpLocks/>
            </p:cNvCxnSpPr>
            <p:nvPr/>
          </p:nvCxnSpPr>
          <p:spPr bwMode="auto">
            <a:xfrm>
              <a:off x="8108474" y="2226947"/>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4F657D1B-E56A-4AB4-670C-D9CFF39CDD9A}"/>
                </a:ext>
              </a:extLst>
            </p:cNvPr>
            <p:cNvCxnSpPr>
              <a:cxnSpLocks/>
            </p:cNvCxnSpPr>
            <p:nvPr/>
          </p:nvCxnSpPr>
          <p:spPr bwMode="auto">
            <a:xfrm>
              <a:off x="8148743" y="2227833"/>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4E0B4815-CFCF-2F81-C17A-4D7C91B5D688}"/>
                </a:ext>
              </a:extLst>
            </p:cNvPr>
            <p:cNvCxnSpPr>
              <a:cxnSpLocks/>
            </p:cNvCxnSpPr>
            <p:nvPr/>
          </p:nvCxnSpPr>
          <p:spPr bwMode="auto">
            <a:xfrm>
              <a:off x="8199301" y="2227833"/>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9C538106-7537-448E-36DB-16A0180EA514}"/>
                </a:ext>
              </a:extLst>
            </p:cNvPr>
            <p:cNvCxnSpPr>
              <a:cxnSpLocks/>
            </p:cNvCxnSpPr>
            <p:nvPr/>
          </p:nvCxnSpPr>
          <p:spPr bwMode="auto">
            <a:xfrm>
              <a:off x="8216083" y="2227833"/>
              <a:ext cx="0" cy="71351"/>
            </a:xfrm>
            <a:prstGeom prst="line">
              <a:avLst/>
            </a:prstGeom>
            <a:noFill/>
            <a:ln w="28575" cap="flat" cmpd="sng" algn="ctr">
              <a:solidFill>
                <a:schemeClr val="accent3"/>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864007CC-65DA-DE42-9C7B-91A26527A685}"/>
                </a:ext>
              </a:extLst>
            </p:cNvPr>
            <p:cNvCxnSpPr>
              <a:cxnSpLocks/>
            </p:cNvCxnSpPr>
            <p:nvPr/>
          </p:nvCxnSpPr>
          <p:spPr bwMode="auto">
            <a:xfrm>
              <a:off x="8238308" y="2227833"/>
              <a:ext cx="0" cy="71351"/>
            </a:xfrm>
            <a:prstGeom prst="line">
              <a:avLst/>
            </a:prstGeom>
            <a:noFill/>
            <a:ln w="28575" cap="flat" cmpd="sng" algn="ctr">
              <a:solidFill>
                <a:schemeClr val="accent3"/>
              </a:solidFill>
              <a:prstDash val="solid"/>
              <a:round/>
              <a:headEnd type="none" w="med" len="med"/>
              <a:tailEnd type="none" w="med" len="med"/>
            </a:ln>
            <a:effectLst/>
          </p:spPr>
        </p:cxnSp>
      </p:grpSp>
      <p:sp>
        <p:nvSpPr>
          <p:cNvPr id="341" name="Freeform: Shape 340">
            <a:extLst>
              <a:ext uri="{FF2B5EF4-FFF2-40B4-BE49-F238E27FC236}">
                <a16:creationId xmlns:a16="http://schemas.microsoft.com/office/drawing/2014/main" id="{0FF780BC-BA70-7390-CD06-B287E6930F94}"/>
              </a:ext>
            </a:extLst>
          </p:cNvPr>
          <p:cNvSpPr/>
          <p:nvPr/>
        </p:nvSpPr>
        <p:spPr bwMode="auto">
          <a:xfrm>
            <a:off x="3508375" y="1612900"/>
            <a:ext cx="4778375" cy="644525"/>
          </a:xfrm>
          <a:custGeom>
            <a:avLst/>
            <a:gdLst>
              <a:gd name="connsiteX0" fmla="*/ 4778375 w 4778375"/>
              <a:gd name="connsiteY0" fmla="*/ 644525 h 644525"/>
              <a:gd name="connsiteX1" fmla="*/ 4511675 w 4778375"/>
              <a:gd name="connsiteY1" fmla="*/ 644525 h 644525"/>
              <a:gd name="connsiteX2" fmla="*/ 4511675 w 4778375"/>
              <a:gd name="connsiteY2" fmla="*/ 555625 h 644525"/>
              <a:gd name="connsiteX3" fmla="*/ 4260850 w 4778375"/>
              <a:gd name="connsiteY3" fmla="*/ 555625 h 644525"/>
              <a:gd name="connsiteX4" fmla="*/ 4260850 w 4778375"/>
              <a:gd name="connsiteY4" fmla="*/ 498475 h 644525"/>
              <a:gd name="connsiteX5" fmla="*/ 4156075 w 4778375"/>
              <a:gd name="connsiteY5" fmla="*/ 498475 h 644525"/>
              <a:gd name="connsiteX6" fmla="*/ 4156075 w 4778375"/>
              <a:gd name="connsiteY6" fmla="*/ 482600 h 644525"/>
              <a:gd name="connsiteX7" fmla="*/ 3978275 w 4778375"/>
              <a:gd name="connsiteY7" fmla="*/ 482600 h 644525"/>
              <a:gd name="connsiteX8" fmla="*/ 3975100 w 4778375"/>
              <a:gd name="connsiteY8" fmla="*/ 457200 h 644525"/>
              <a:gd name="connsiteX9" fmla="*/ 3756025 w 4778375"/>
              <a:gd name="connsiteY9" fmla="*/ 457200 h 644525"/>
              <a:gd name="connsiteX10" fmla="*/ 3756025 w 4778375"/>
              <a:gd name="connsiteY10" fmla="*/ 441325 h 644525"/>
              <a:gd name="connsiteX11" fmla="*/ 3644900 w 4778375"/>
              <a:gd name="connsiteY11" fmla="*/ 441325 h 644525"/>
              <a:gd name="connsiteX12" fmla="*/ 3644900 w 4778375"/>
              <a:gd name="connsiteY12" fmla="*/ 422275 h 644525"/>
              <a:gd name="connsiteX13" fmla="*/ 3581400 w 4778375"/>
              <a:gd name="connsiteY13" fmla="*/ 428625 h 644525"/>
              <a:gd name="connsiteX14" fmla="*/ 3581400 w 4778375"/>
              <a:gd name="connsiteY14" fmla="*/ 400050 h 644525"/>
              <a:gd name="connsiteX15" fmla="*/ 3238500 w 4778375"/>
              <a:gd name="connsiteY15" fmla="*/ 400050 h 644525"/>
              <a:gd name="connsiteX16" fmla="*/ 3238500 w 4778375"/>
              <a:gd name="connsiteY16" fmla="*/ 377825 h 644525"/>
              <a:gd name="connsiteX17" fmla="*/ 3133725 w 4778375"/>
              <a:gd name="connsiteY17" fmla="*/ 377825 h 644525"/>
              <a:gd name="connsiteX18" fmla="*/ 3133725 w 4778375"/>
              <a:gd name="connsiteY18" fmla="*/ 365125 h 644525"/>
              <a:gd name="connsiteX19" fmla="*/ 3032125 w 4778375"/>
              <a:gd name="connsiteY19" fmla="*/ 365125 h 644525"/>
              <a:gd name="connsiteX20" fmla="*/ 2911475 w 4778375"/>
              <a:gd name="connsiteY20" fmla="*/ 333375 h 644525"/>
              <a:gd name="connsiteX21" fmla="*/ 2771775 w 4778375"/>
              <a:gd name="connsiteY21" fmla="*/ 333375 h 644525"/>
              <a:gd name="connsiteX22" fmla="*/ 2771775 w 4778375"/>
              <a:gd name="connsiteY22" fmla="*/ 307975 h 644525"/>
              <a:gd name="connsiteX23" fmla="*/ 2686050 w 4778375"/>
              <a:gd name="connsiteY23" fmla="*/ 307975 h 644525"/>
              <a:gd name="connsiteX24" fmla="*/ 2686050 w 4778375"/>
              <a:gd name="connsiteY24" fmla="*/ 285750 h 644525"/>
              <a:gd name="connsiteX25" fmla="*/ 2492375 w 4778375"/>
              <a:gd name="connsiteY25" fmla="*/ 285750 h 644525"/>
              <a:gd name="connsiteX26" fmla="*/ 2460625 w 4778375"/>
              <a:gd name="connsiteY26" fmla="*/ 273050 h 644525"/>
              <a:gd name="connsiteX27" fmla="*/ 2343150 w 4778375"/>
              <a:gd name="connsiteY27" fmla="*/ 273050 h 644525"/>
              <a:gd name="connsiteX28" fmla="*/ 2343150 w 4778375"/>
              <a:gd name="connsiteY28" fmla="*/ 260350 h 644525"/>
              <a:gd name="connsiteX29" fmla="*/ 2085975 w 4778375"/>
              <a:gd name="connsiteY29" fmla="*/ 260350 h 644525"/>
              <a:gd name="connsiteX30" fmla="*/ 2085975 w 4778375"/>
              <a:gd name="connsiteY30" fmla="*/ 238125 h 644525"/>
              <a:gd name="connsiteX31" fmla="*/ 1958975 w 4778375"/>
              <a:gd name="connsiteY31" fmla="*/ 238125 h 644525"/>
              <a:gd name="connsiteX32" fmla="*/ 1958975 w 4778375"/>
              <a:gd name="connsiteY32" fmla="*/ 219075 h 644525"/>
              <a:gd name="connsiteX33" fmla="*/ 1866900 w 4778375"/>
              <a:gd name="connsiteY33" fmla="*/ 219075 h 644525"/>
              <a:gd name="connsiteX34" fmla="*/ 1866900 w 4778375"/>
              <a:gd name="connsiteY34" fmla="*/ 200025 h 644525"/>
              <a:gd name="connsiteX35" fmla="*/ 1733550 w 4778375"/>
              <a:gd name="connsiteY35" fmla="*/ 200025 h 644525"/>
              <a:gd name="connsiteX36" fmla="*/ 1733550 w 4778375"/>
              <a:gd name="connsiteY36" fmla="*/ 190500 h 644525"/>
              <a:gd name="connsiteX37" fmla="*/ 1631950 w 4778375"/>
              <a:gd name="connsiteY37" fmla="*/ 190500 h 644525"/>
              <a:gd name="connsiteX38" fmla="*/ 1631950 w 4778375"/>
              <a:gd name="connsiteY38" fmla="*/ 171450 h 644525"/>
              <a:gd name="connsiteX39" fmla="*/ 1450975 w 4778375"/>
              <a:gd name="connsiteY39" fmla="*/ 171450 h 644525"/>
              <a:gd name="connsiteX40" fmla="*/ 1419225 w 4778375"/>
              <a:gd name="connsiteY40" fmla="*/ 171450 h 644525"/>
              <a:gd name="connsiteX41" fmla="*/ 1419225 w 4778375"/>
              <a:gd name="connsiteY41" fmla="*/ 171450 h 644525"/>
              <a:gd name="connsiteX42" fmla="*/ 1419225 w 4778375"/>
              <a:gd name="connsiteY42" fmla="*/ 142875 h 644525"/>
              <a:gd name="connsiteX43" fmla="*/ 1285875 w 4778375"/>
              <a:gd name="connsiteY43" fmla="*/ 142875 h 644525"/>
              <a:gd name="connsiteX44" fmla="*/ 1222375 w 4778375"/>
              <a:gd name="connsiteY44" fmla="*/ 120650 h 644525"/>
              <a:gd name="connsiteX45" fmla="*/ 1082675 w 4778375"/>
              <a:gd name="connsiteY45" fmla="*/ 120650 h 644525"/>
              <a:gd name="connsiteX46" fmla="*/ 1082675 w 4778375"/>
              <a:gd name="connsiteY46" fmla="*/ 95250 h 644525"/>
              <a:gd name="connsiteX47" fmla="*/ 676275 w 4778375"/>
              <a:gd name="connsiteY47" fmla="*/ 95250 h 644525"/>
              <a:gd name="connsiteX48" fmla="*/ 676275 w 4778375"/>
              <a:gd name="connsiteY48" fmla="*/ 66675 h 644525"/>
              <a:gd name="connsiteX49" fmla="*/ 574675 w 4778375"/>
              <a:gd name="connsiteY49" fmla="*/ 66675 h 644525"/>
              <a:gd name="connsiteX50" fmla="*/ 574675 w 4778375"/>
              <a:gd name="connsiteY50" fmla="*/ 44450 h 644525"/>
              <a:gd name="connsiteX51" fmla="*/ 358775 w 4778375"/>
              <a:gd name="connsiteY51" fmla="*/ 44450 h 644525"/>
              <a:gd name="connsiteX52" fmla="*/ 358775 w 4778375"/>
              <a:gd name="connsiteY52" fmla="*/ 34925 h 644525"/>
              <a:gd name="connsiteX53" fmla="*/ 285750 w 4778375"/>
              <a:gd name="connsiteY53" fmla="*/ 34925 h 644525"/>
              <a:gd name="connsiteX54" fmla="*/ 285750 w 4778375"/>
              <a:gd name="connsiteY54" fmla="*/ 12700 h 644525"/>
              <a:gd name="connsiteX55" fmla="*/ 136525 w 4778375"/>
              <a:gd name="connsiteY55" fmla="*/ 12700 h 644525"/>
              <a:gd name="connsiteX56" fmla="*/ 136525 w 4778375"/>
              <a:gd name="connsiteY56" fmla="*/ 0 h 644525"/>
              <a:gd name="connsiteX57" fmla="*/ 0 w 4778375"/>
              <a:gd name="connsiteY57" fmla="*/ 0 h 64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778375" h="644525">
                <a:moveTo>
                  <a:pt x="4778375" y="644525"/>
                </a:moveTo>
                <a:lnTo>
                  <a:pt x="4511675" y="644525"/>
                </a:lnTo>
                <a:lnTo>
                  <a:pt x="4511675" y="555625"/>
                </a:lnTo>
                <a:lnTo>
                  <a:pt x="4260850" y="555625"/>
                </a:lnTo>
                <a:lnTo>
                  <a:pt x="4260850" y="498475"/>
                </a:lnTo>
                <a:lnTo>
                  <a:pt x="4156075" y="498475"/>
                </a:lnTo>
                <a:lnTo>
                  <a:pt x="4156075" y="482600"/>
                </a:lnTo>
                <a:lnTo>
                  <a:pt x="3978275" y="482600"/>
                </a:lnTo>
                <a:lnTo>
                  <a:pt x="3975100" y="457200"/>
                </a:lnTo>
                <a:lnTo>
                  <a:pt x="3756025" y="457200"/>
                </a:lnTo>
                <a:lnTo>
                  <a:pt x="3756025" y="441325"/>
                </a:lnTo>
                <a:lnTo>
                  <a:pt x="3644900" y="441325"/>
                </a:lnTo>
                <a:lnTo>
                  <a:pt x="3644900" y="422275"/>
                </a:lnTo>
                <a:lnTo>
                  <a:pt x="3581400" y="428625"/>
                </a:lnTo>
                <a:lnTo>
                  <a:pt x="3581400" y="400050"/>
                </a:lnTo>
                <a:lnTo>
                  <a:pt x="3238500" y="400050"/>
                </a:lnTo>
                <a:lnTo>
                  <a:pt x="3238500" y="377825"/>
                </a:lnTo>
                <a:lnTo>
                  <a:pt x="3133725" y="377825"/>
                </a:lnTo>
                <a:lnTo>
                  <a:pt x="3133725" y="365125"/>
                </a:lnTo>
                <a:lnTo>
                  <a:pt x="3032125" y="365125"/>
                </a:lnTo>
                <a:lnTo>
                  <a:pt x="2911475" y="333375"/>
                </a:lnTo>
                <a:lnTo>
                  <a:pt x="2771775" y="333375"/>
                </a:lnTo>
                <a:lnTo>
                  <a:pt x="2771775" y="307975"/>
                </a:lnTo>
                <a:lnTo>
                  <a:pt x="2686050" y="307975"/>
                </a:lnTo>
                <a:lnTo>
                  <a:pt x="2686050" y="285750"/>
                </a:lnTo>
                <a:lnTo>
                  <a:pt x="2492375" y="285750"/>
                </a:lnTo>
                <a:lnTo>
                  <a:pt x="2460625" y="273050"/>
                </a:lnTo>
                <a:lnTo>
                  <a:pt x="2343150" y="273050"/>
                </a:lnTo>
                <a:lnTo>
                  <a:pt x="2343150" y="260350"/>
                </a:lnTo>
                <a:lnTo>
                  <a:pt x="2085975" y="260350"/>
                </a:lnTo>
                <a:lnTo>
                  <a:pt x="2085975" y="238125"/>
                </a:lnTo>
                <a:lnTo>
                  <a:pt x="1958975" y="238125"/>
                </a:lnTo>
                <a:lnTo>
                  <a:pt x="1958975" y="219075"/>
                </a:lnTo>
                <a:lnTo>
                  <a:pt x="1866900" y="219075"/>
                </a:lnTo>
                <a:lnTo>
                  <a:pt x="1866900" y="200025"/>
                </a:lnTo>
                <a:lnTo>
                  <a:pt x="1733550" y="200025"/>
                </a:lnTo>
                <a:lnTo>
                  <a:pt x="1733550" y="190500"/>
                </a:lnTo>
                <a:lnTo>
                  <a:pt x="1631950" y="190500"/>
                </a:lnTo>
                <a:lnTo>
                  <a:pt x="1631950" y="171450"/>
                </a:lnTo>
                <a:lnTo>
                  <a:pt x="1450975" y="171450"/>
                </a:lnTo>
                <a:lnTo>
                  <a:pt x="1419225" y="171450"/>
                </a:lnTo>
                <a:lnTo>
                  <a:pt x="1419225" y="171450"/>
                </a:lnTo>
                <a:lnTo>
                  <a:pt x="1419225" y="142875"/>
                </a:lnTo>
                <a:lnTo>
                  <a:pt x="1285875" y="142875"/>
                </a:lnTo>
                <a:lnTo>
                  <a:pt x="1222375" y="120650"/>
                </a:lnTo>
                <a:lnTo>
                  <a:pt x="1082675" y="120650"/>
                </a:lnTo>
                <a:lnTo>
                  <a:pt x="1082675" y="95250"/>
                </a:lnTo>
                <a:lnTo>
                  <a:pt x="676275" y="95250"/>
                </a:lnTo>
                <a:lnTo>
                  <a:pt x="676275" y="66675"/>
                </a:lnTo>
                <a:lnTo>
                  <a:pt x="574675" y="66675"/>
                </a:lnTo>
                <a:lnTo>
                  <a:pt x="574675" y="44450"/>
                </a:lnTo>
                <a:lnTo>
                  <a:pt x="358775" y="44450"/>
                </a:lnTo>
                <a:lnTo>
                  <a:pt x="358775" y="34925"/>
                </a:lnTo>
                <a:lnTo>
                  <a:pt x="285750" y="34925"/>
                </a:lnTo>
                <a:lnTo>
                  <a:pt x="285750" y="12700"/>
                </a:lnTo>
                <a:lnTo>
                  <a:pt x="136525" y="12700"/>
                </a:lnTo>
                <a:lnTo>
                  <a:pt x="136525" y="0"/>
                </a:lnTo>
                <a:lnTo>
                  <a:pt x="0" y="0"/>
                </a:lnTo>
              </a:path>
            </a:pathLst>
          </a:custGeom>
          <a:noFill/>
          <a:ln w="28575">
            <a:solidFill>
              <a:schemeClr val="accent3"/>
            </a:solidFill>
            <a:miter lim="800000"/>
            <a:headEnd/>
            <a:tailEnd/>
          </a:ln>
        </p:spPr>
        <p:txBody>
          <a:bodyPr rtlCol="0" anchor="ctr"/>
          <a:lstStyle/>
          <a:p>
            <a:pPr algn="ctr"/>
            <a:endParaRPr lang="en-US" dirty="0">
              <a:latin typeface="+mj-lt"/>
            </a:endParaRPr>
          </a:p>
        </p:txBody>
      </p:sp>
      <p:cxnSp>
        <p:nvCxnSpPr>
          <p:cNvPr id="8" name="Straight Connector 7">
            <a:extLst>
              <a:ext uri="{FF2B5EF4-FFF2-40B4-BE49-F238E27FC236}">
                <a16:creationId xmlns:a16="http://schemas.microsoft.com/office/drawing/2014/main" id="{2701DFBB-B6FD-800A-9E35-92EB2DF0AFA3}"/>
              </a:ext>
            </a:extLst>
          </p:cNvPr>
          <p:cNvCxnSpPr>
            <a:cxnSpLocks/>
          </p:cNvCxnSpPr>
          <p:nvPr/>
        </p:nvCxnSpPr>
        <p:spPr bwMode="auto">
          <a:xfrm>
            <a:off x="5788607" y="1600200"/>
            <a:ext cx="0" cy="3144134"/>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cxnSp>
        <p:nvCxnSpPr>
          <p:cNvPr id="16" name="Straight Connector 15">
            <a:extLst>
              <a:ext uri="{FF2B5EF4-FFF2-40B4-BE49-F238E27FC236}">
                <a16:creationId xmlns:a16="http://schemas.microsoft.com/office/drawing/2014/main" id="{D572BD95-73E7-7B92-011E-9A45FF8F849F}"/>
              </a:ext>
            </a:extLst>
          </p:cNvPr>
          <p:cNvCxnSpPr>
            <a:cxnSpLocks/>
          </p:cNvCxnSpPr>
          <p:nvPr/>
        </p:nvCxnSpPr>
        <p:spPr bwMode="auto">
          <a:xfrm>
            <a:off x="6932116" y="1600200"/>
            <a:ext cx="0" cy="3144134"/>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sp>
        <p:nvSpPr>
          <p:cNvPr id="2" name="Rectangle 1">
            <a:extLst>
              <a:ext uri="{FF2B5EF4-FFF2-40B4-BE49-F238E27FC236}">
                <a16:creationId xmlns:a16="http://schemas.microsoft.com/office/drawing/2014/main" id="{0523DF54-FA68-F250-392B-81DDDED4E335}"/>
              </a:ext>
            </a:extLst>
          </p:cNvPr>
          <p:cNvSpPr/>
          <p:nvPr/>
        </p:nvSpPr>
        <p:spPr>
          <a:xfrm>
            <a:off x="3524354" y="4454225"/>
            <a:ext cx="3407762" cy="291084"/>
          </a:xfrm>
          <a:prstGeom prst="rect">
            <a:avLst/>
          </a:prstGeom>
          <a:solidFill>
            <a:schemeClr val="accent1"/>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IE" b="1" i="0" u="none" strike="noStrike" kern="0" cap="none" spc="0" normalizeH="0" baseline="0" noProof="0" dirty="0">
                <a:ln>
                  <a:noFill/>
                </a:ln>
                <a:solidFill>
                  <a:srgbClr val="FFFFFF"/>
                </a:solidFill>
                <a:effectLst/>
                <a:uLnTx/>
                <a:uFillTx/>
                <a:latin typeface="+mj-lt"/>
                <a:ea typeface="+mn-ea"/>
                <a:cs typeface="+mn-cs"/>
                <a:sym typeface="Arial"/>
              </a:rPr>
              <a:t>3-yr ribociclib treatment period</a:t>
            </a:r>
            <a:endParaRPr kumimoji="0" lang="en-US" b="1" i="0" u="none" strike="noStrike" kern="0" cap="none" spc="0" normalizeH="0" baseline="0" noProof="0" dirty="0">
              <a:ln>
                <a:noFill/>
              </a:ln>
              <a:solidFill>
                <a:srgbClr val="FFFFFF"/>
              </a:solidFill>
              <a:effectLst/>
              <a:uLnTx/>
              <a:uFillTx/>
              <a:latin typeface="+mj-lt"/>
              <a:ea typeface="+mn-ea"/>
              <a:cs typeface="+mn-cs"/>
              <a:sym typeface="Arial"/>
            </a:endParaRPr>
          </a:p>
        </p:txBody>
      </p:sp>
      <p:sp>
        <p:nvSpPr>
          <p:cNvPr id="21" name="TextBox 20">
            <a:extLst>
              <a:ext uri="{FF2B5EF4-FFF2-40B4-BE49-F238E27FC236}">
                <a16:creationId xmlns:a16="http://schemas.microsoft.com/office/drawing/2014/main" id="{677C7B91-028A-C88B-17D6-19DE285269B5}"/>
              </a:ext>
            </a:extLst>
          </p:cNvPr>
          <p:cNvSpPr txBox="1"/>
          <p:nvPr/>
        </p:nvSpPr>
        <p:spPr bwMode="auto">
          <a:xfrm>
            <a:off x="5225566" y="2740695"/>
            <a:ext cx="1002197"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mj-lt"/>
              </a:rPr>
              <a:t>∆ = 1.5%</a:t>
            </a:r>
          </a:p>
        </p:txBody>
      </p:sp>
      <p:sp>
        <p:nvSpPr>
          <p:cNvPr id="22" name="TextBox 21">
            <a:extLst>
              <a:ext uri="{FF2B5EF4-FFF2-40B4-BE49-F238E27FC236}">
                <a16:creationId xmlns:a16="http://schemas.microsoft.com/office/drawing/2014/main" id="{9F25A7FB-E591-9C50-DAC2-5A546E69471B}"/>
              </a:ext>
            </a:extLst>
          </p:cNvPr>
          <p:cNvSpPr txBox="1"/>
          <p:nvPr/>
        </p:nvSpPr>
        <p:spPr bwMode="auto">
          <a:xfrm>
            <a:off x="6371684" y="2740695"/>
            <a:ext cx="1002197"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mj-lt"/>
              </a:rPr>
              <a:t>∆ = 3.1%</a:t>
            </a:r>
          </a:p>
        </p:txBody>
      </p:sp>
      <p:sp>
        <p:nvSpPr>
          <p:cNvPr id="19" name="Rectangle 18">
            <a:extLst>
              <a:ext uri="{FF2B5EF4-FFF2-40B4-BE49-F238E27FC236}">
                <a16:creationId xmlns:a16="http://schemas.microsoft.com/office/drawing/2014/main" id="{05FB544D-9E5A-07BC-16AA-61ABE8307425}"/>
              </a:ext>
            </a:extLst>
          </p:cNvPr>
          <p:cNvSpPr/>
          <p:nvPr/>
        </p:nvSpPr>
        <p:spPr>
          <a:xfrm>
            <a:off x="8047101" y="238127"/>
            <a:ext cx="3435102" cy="1631216"/>
          </a:xfrm>
          <a:prstGeom prst="rect">
            <a:avLst/>
          </a:prstGeom>
          <a:solidFill>
            <a:schemeClr val="accent2"/>
          </a:solidFill>
          <a:ln w="9525" cap="flat" cmpd="sng" algn="ctr">
            <a:noFill/>
            <a:prstDash val="solid"/>
          </a:ln>
          <a:effectLst/>
        </p:spPr>
        <p:txBody>
          <a:bodyPr wrap="square" rtlCol="0" anchor="ctr">
            <a:spAutoFit/>
          </a:bodyPr>
          <a:lstStyle/>
          <a:p>
            <a:pPr marR="0" lvl="0" algn="ctr" defTabSz="914400" eaLnBrk="1" fontAlgn="auto" latinLnBrk="0" hangingPunct="1">
              <a:lnSpc>
                <a:spcPct val="100000"/>
              </a:lnSpc>
              <a:spcBef>
                <a:spcPts val="0"/>
              </a:spcBef>
              <a:spcAft>
                <a:spcPts val="0"/>
              </a:spcAft>
              <a:buClr>
                <a:srgbClr val="000000"/>
              </a:buClr>
              <a:buSzTx/>
              <a:tabLst/>
              <a:defRPr/>
            </a:pPr>
            <a:r>
              <a:rPr kumimoji="0" lang="en-US" sz="2000" b="1" i="0" u="none" strike="noStrike" kern="0" cap="none" spc="0" normalizeH="0" baseline="0" noProof="0" dirty="0">
                <a:ln>
                  <a:noFill/>
                </a:ln>
                <a:solidFill>
                  <a:srgbClr val="FFFFFF"/>
                </a:solidFill>
                <a:effectLst/>
                <a:uLnTx/>
                <a:uFillTx/>
                <a:latin typeface="+mj-lt"/>
                <a:ea typeface="+mn-ea"/>
                <a:cs typeface="+mn-cs"/>
                <a:sym typeface="Arial"/>
              </a:rPr>
              <a:t>At Final iDFS Analysis: </a:t>
            </a:r>
            <a:br>
              <a:rPr kumimoji="0" lang="en-US" sz="2000" b="1" i="0" u="none" strike="noStrike" kern="0" cap="none" spc="0" normalizeH="0" baseline="0" noProof="0" dirty="0">
                <a:ln>
                  <a:noFill/>
                </a:ln>
                <a:solidFill>
                  <a:srgbClr val="FFFFFF"/>
                </a:solidFill>
                <a:effectLst/>
                <a:uLnTx/>
                <a:uFillTx/>
                <a:latin typeface="+mj-lt"/>
                <a:ea typeface="+mn-ea"/>
                <a:cs typeface="+mn-cs"/>
                <a:sym typeface="Arial"/>
              </a:rPr>
            </a:br>
            <a:r>
              <a:rPr kumimoji="0" lang="en-US" sz="2000" b="0" i="0" u="none" strike="noStrike" kern="0" cap="none" spc="0" normalizeH="0" baseline="0" noProof="0" dirty="0">
                <a:ln>
                  <a:noFill/>
                </a:ln>
                <a:solidFill>
                  <a:srgbClr val="FFFFFF"/>
                </a:solidFill>
                <a:effectLst/>
                <a:uLnTx/>
                <a:uFillTx/>
                <a:latin typeface="+mj-lt"/>
                <a:ea typeface="+mn-ea"/>
                <a:cs typeface="+mn-cs"/>
                <a:sym typeface="Arial"/>
              </a:rPr>
              <a:t>Ribociclib ongoing for 20.7%; d/c for AEs in 19.5%</a:t>
            </a:r>
          </a:p>
          <a:p>
            <a:pPr marR="0" lvl="0" algn="ctr" defTabSz="914400" eaLnBrk="1" fontAlgn="auto" latinLnBrk="0" hangingPunct="1">
              <a:lnSpc>
                <a:spcPct val="100000"/>
              </a:lnSpc>
              <a:spcBef>
                <a:spcPts val="0"/>
              </a:spcBef>
              <a:spcAft>
                <a:spcPts val="0"/>
              </a:spcAft>
              <a:buClr>
                <a:srgbClr val="000000"/>
              </a:buClr>
              <a:buSzTx/>
              <a:tabLst/>
              <a:defRPr/>
            </a:pPr>
            <a:r>
              <a:rPr kumimoji="0" lang="en-US" sz="2000" b="0" i="0" u="none" strike="noStrike" kern="0" cap="none" spc="0" normalizeH="0" baseline="0" noProof="0" dirty="0">
                <a:ln>
                  <a:noFill/>
                </a:ln>
                <a:solidFill>
                  <a:srgbClr val="FFFFFF"/>
                </a:solidFill>
                <a:effectLst/>
                <a:uLnTx/>
                <a:uFillTx/>
                <a:latin typeface="+mj-lt"/>
                <a:ea typeface="+mn-ea"/>
                <a:cs typeface="+mn-cs"/>
                <a:sym typeface="Arial"/>
              </a:rPr>
              <a:t>OS data immature (events in &lt;4% at time of analysis)</a:t>
            </a:r>
          </a:p>
        </p:txBody>
      </p:sp>
    </p:spTree>
    <p:extLst>
      <p:ext uri="{BB962C8B-B14F-4D97-AF65-F5344CB8AC3E}">
        <p14:creationId xmlns:p14="http://schemas.microsoft.com/office/powerpoint/2010/main" val="3877326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6" name="Group 155">
            <a:extLst>
              <a:ext uri="{FF2B5EF4-FFF2-40B4-BE49-F238E27FC236}">
                <a16:creationId xmlns:a16="http://schemas.microsoft.com/office/drawing/2014/main" id="{0307CB4C-73D2-D646-48C8-D2AF0FAFECE2}"/>
              </a:ext>
            </a:extLst>
          </p:cNvPr>
          <p:cNvGrpSpPr/>
          <p:nvPr/>
        </p:nvGrpSpPr>
        <p:grpSpPr>
          <a:xfrm>
            <a:off x="1435229" y="1774085"/>
            <a:ext cx="8708330" cy="3339523"/>
            <a:chOff x="2666007" y="1762510"/>
            <a:chExt cx="430227" cy="3339523"/>
          </a:xfrm>
          <a:solidFill>
            <a:schemeClr val="tx1">
              <a:lumMod val="95000"/>
            </a:schemeClr>
          </a:solidFill>
        </p:grpSpPr>
        <p:sp>
          <p:nvSpPr>
            <p:cNvPr id="67" name="Rectangle 66">
              <a:extLst>
                <a:ext uri="{FF2B5EF4-FFF2-40B4-BE49-F238E27FC236}">
                  <a16:creationId xmlns:a16="http://schemas.microsoft.com/office/drawing/2014/main" id="{A673902F-D327-D6C8-F772-FB1B5FCCA2B8}"/>
                </a:ext>
              </a:extLst>
            </p:cNvPr>
            <p:cNvSpPr/>
            <p:nvPr/>
          </p:nvSpPr>
          <p:spPr bwMode="auto">
            <a:xfrm>
              <a:off x="2666007" y="4672265"/>
              <a:ext cx="430227" cy="429768"/>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CA8AE787-FDAC-FAF7-FA80-89E8F19A7B40}"/>
                </a:ext>
              </a:extLst>
            </p:cNvPr>
            <p:cNvSpPr/>
            <p:nvPr/>
          </p:nvSpPr>
          <p:spPr bwMode="auto">
            <a:xfrm>
              <a:off x="2666007" y="3606240"/>
              <a:ext cx="430227" cy="614379"/>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DFE74C7A-0EEA-C077-3F8E-4328A03248AA}"/>
                </a:ext>
              </a:extLst>
            </p:cNvPr>
            <p:cNvSpPr/>
            <p:nvPr/>
          </p:nvSpPr>
          <p:spPr bwMode="auto">
            <a:xfrm>
              <a:off x="2666007" y="2691957"/>
              <a:ext cx="430227" cy="429768"/>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BC1525BA-6D95-D546-DB67-D5A2606B3421}"/>
                </a:ext>
              </a:extLst>
            </p:cNvPr>
            <p:cNvSpPr/>
            <p:nvPr/>
          </p:nvSpPr>
          <p:spPr bwMode="auto">
            <a:xfrm>
              <a:off x="2666007" y="1762510"/>
              <a:ext cx="430227" cy="468083"/>
            </a:xfrm>
            <a:prstGeom prst="rect">
              <a:avLst/>
            </a:pr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 name="Title 1">
            <a:extLst>
              <a:ext uri="{FF2B5EF4-FFF2-40B4-BE49-F238E27FC236}">
                <a16:creationId xmlns:a16="http://schemas.microsoft.com/office/drawing/2014/main" id="{D23F37BB-CACD-442E-C892-7BE2E4B430E7}"/>
              </a:ext>
            </a:extLst>
          </p:cNvPr>
          <p:cNvSpPr>
            <a:spLocks noGrp="1"/>
          </p:cNvSpPr>
          <p:nvPr>
            <p:ph type="title"/>
          </p:nvPr>
        </p:nvSpPr>
        <p:spPr/>
        <p:txBody>
          <a:bodyPr/>
          <a:lstStyle/>
          <a:p>
            <a:r>
              <a:rPr lang="en-US" dirty="0"/>
              <a:t>NATALEE: iDFS in Prespecified Subgroups at</a:t>
            </a:r>
            <a:br>
              <a:rPr lang="en-US" dirty="0"/>
            </a:br>
            <a:r>
              <a:rPr lang="en-US" dirty="0"/>
              <a:t>Median Follow-up of 33.3 Mo </a:t>
            </a:r>
          </a:p>
        </p:txBody>
      </p:sp>
      <p:sp>
        <p:nvSpPr>
          <p:cNvPr id="4" name="Text Box 15">
            <a:extLst>
              <a:ext uri="{FF2B5EF4-FFF2-40B4-BE49-F238E27FC236}">
                <a16:creationId xmlns:a16="http://schemas.microsoft.com/office/drawing/2014/main" id="{D0093411-B7D0-4F52-7908-687C055E54D8}"/>
              </a:ext>
            </a:extLst>
          </p:cNvPr>
          <p:cNvSpPr txBox="1">
            <a:spLocks noChangeArrowheads="1"/>
          </p:cNvSpPr>
          <p:nvPr/>
        </p:nvSpPr>
        <p:spPr bwMode="auto">
          <a:xfrm>
            <a:off x="387351" y="645419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Hortobagyi. SABCS 2023. Abstr GS03-03</a:t>
            </a:r>
            <a:r>
              <a:rPr lang="en-US" altLang="en-US" sz="1200" b="0" spc="-10" dirty="0">
                <a:solidFill>
                  <a:srgbClr val="455560"/>
                </a:solidFill>
                <a:latin typeface="Calibri" panose="020F050202020403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84CA3C98-12EF-7EB5-1707-955C65DE82DE}"/>
              </a:ext>
            </a:extLst>
          </p:cNvPr>
          <p:cNvSpPr txBox="1">
            <a:spLocks/>
          </p:cNvSpPr>
          <p:nvPr/>
        </p:nvSpPr>
        <p:spPr>
          <a:xfrm>
            <a:off x="2177297" y="6036310"/>
            <a:ext cx="7632826" cy="383084"/>
          </a:xfrm>
          <a:prstGeom prst="roundRect">
            <a:avLst/>
          </a:prstGeom>
          <a:solidFill>
            <a:schemeClr val="accent4"/>
          </a:solidFill>
          <a:ln>
            <a:noFill/>
          </a:ln>
          <a:effectLst/>
        </p:spPr>
        <p:style>
          <a:lnRef idx="1">
            <a:schemeClr val="dk1"/>
          </a:lnRef>
          <a:fillRef idx="2">
            <a:schemeClr val="dk1"/>
          </a:fillRef>
          <a:effectRef idx="1">
            <a:schemeClr val="dk1"/>
          </a:effectRef>
          <a:fontRef idx="minor">
            <a:schemeClr val="dk1"/>
          </a:fontRef>
        </p:style>
        <p:txBody>
          <a:bodyPr wrap="square" lIns="68580" tIns="34290" rIns="68580" bIns="34290" rtlCol="0" anchor="ctr">
            <a:spAutoFit/>
          </a:bodyPr>
          <a:lstStyle>
            <a:defPPr>
              <a:defRPr lang="en-US"/>
            </a:defPPr>
            <a:lvl1pPr marR="0" lvl="0" indent="0" algn="ctr" defTabSz="685766" fontAlgn="auto">
              <a:lnSpc>
                <a:spcPct val="100000"/>
              </a:lnSpc>
              <a:spcBef>
                <a:spcPts val="0"/>
              </a:spcBef>
              <a:spcAft>
                <a:spcPts val="0"/>
              </a:spcAft>
              <a:buClrTx/>
              <a:buSzTx/>
              <a:buFontTx/>
              <a:buNone/>
              <a:tabLst/>
              <a:defRPr kumimoji="0" b="1" i="0" u="none" strike="noStrike" cap="none" spc="0" normalizeH="0" baseline="0">
                <a:ln>
                  <a:noFill/>
                </a:ln>
                <a:solidFill>
                  <a:srgbClr val="FFFFFF"/>
                </a:solidFill>
                <a:effectLst/>
                <a:uLnTx/>
                <a:uFillTx/>
                <a:latin typeface="Calibri" panose="020F0502020204030204"/>
              </a:defRPr>
            </a:lvl1pPr>
          </a:lstStyle>
          <a:p>
            <a:r>
              <a:rPr lang="en-US" dirty="0"/>
              <a:t>Consistent benefit across subgroups, including stage II, III, N0, and N+ disease</a:t>
            </a:r>
          </a:p>
        </p:txBody>
      </p:sp>
      <p:sp>
        <p:nvSpPr>
          <p:cNvPr id="17" name="TextBox 16">
            <a:extLst>
              <a:ext uri="{FF2B5EF4-FFF2-40B4-BE49-F238E27FC236}">
                <a16:creationId xmlns:a16="http://schemas.microsoft.com/office/drawing/2014/main" id="{0135971A-AA60-1A9C-7D2D-61A31C25E0E2}"/>
              </a:ext>
            </a:extLst>
          </p:cNvPr>
          <p:cNvSpPr txBox="1"/>
          <p:nvPr/>
        </p:nvSpPr>
        <p:spPr bwMode="auto">
          <a:xfrm>
            <a:off x="7118733" y="5776685"/>
            <a:ext cx="9631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Hazard ratio</a:t>
            </a:r>
          </a:p>
        </p:txBody>
      </p:sp>
      <p:sp>
        <p:nvSpPr>
          <p:cNvPr id="8" name="TextBox 7">
            <a:extLst>
              <a:ext uri="{FF2B5EF4-FFF2-40B4-BE49-F238E27FC236}">
                <a16:creationId xmlns:a16="http://schemas.microsoft.com/office/drawing/2014/main" id="{3296237F-1984-5EE4-897A-0C1042953692}"/>
              </a:ext>
            </a:extLst>
          </p:cNvPr>
          <p:cNvSpPr txBox="1"/>
          <p:nvPr/>
        </p:nvSpPr>
        <p:spPr bwMode="auto">
          <a:xfrm>
            <a:off x="4415834" y="1366080"/>
            <a:ext cx="12568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accent1"/>
                </a:solidFill>
                <a:latin typeface="Calibri" panose="020F0502020204030204" pitchFamily="34" charset="0"/>
              </a:rPr>
              <a:t>Ribociclib + NSAI</a:t>
            </a:r>
          </a:p>
        </p:txBody>
      </p:sp>
      <p:sp>
        <p:nvSpPr>
          <p:cNvPr id="11" name="TextBox 10">
            <a:extLst>
              <a:ext uri="{FF2B5EF4-FFF2-40B4-BE49-F238E27FC236}">
                <a16:creationId xmlns:a16="http://schemas.microsoft.com/office/drawing/2014/main" id="{983C3CFE-6FD1-4E95-8330-2D1EB25A63A9}"/>
              </a:ext>
            </a:extLst>
          </p:cNvPr>
          <p:cNvSpPr txBox="1"/>
          <p:nvPr/>
        </p:nvSpPr>
        <p:spPr bwMode="auto">
          <a:xfrm>
            <a:off x="4328786" y="1556062"/>
            <a:ext cx="7537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1" dirty="0">
                <a:solidFill>
                  <a:srgbClr val="015873"/>
                </a:solidFill>
                <a:latin typeface="Calibri" panose="020F0502020204030204" pitchFamily="34" charset="0"/>
              </a:rPr>
              <a:t>No. Events</a:t>
            </a:r>
          </a:p>
        </p:txBody>
      </p:sp>
      <p:sp>
        <p:nvSpPr>
          <p:cNvPr id="12" name="TextBox 11">
            <a:extLst>
              <a:ext uri="{FF2B5EF4-FFF2-40B4-BE49-F238E27FC236}">
                <a16:creationId xmlns:a16="http://schemas.microsoft.com/office/drawing/2014/main" id="{51BC87ED-FC5E-EE74-4DB1-8589CDA67343}"/>
              </a:ext>
            </a:extLst>
          </p:cNvPr>
          <p:cNvSpPr txBox="1"/>
          <p:nvPr/>
        </p:nvSpPr>
        <p:spPr bwMode="auto">
          <a:xfrm>
            <a:off x="5052480" y="1556062"/>
            <a:ext cx="81785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1" dirty="0">
                <a:solidFill>
                  <a:srgbClr val="015873"/>
                </a:solidFill>
                <a:latin typeface="Calibri" panose="020F0502020204030204" pitchFamily="34" charset="0"/>
              </a:rPr>
              <a:t>3-Yr iDFS, %</a:t>
            </a:r>
          </a:p>
        </p:txBody>
      </p:sp>
      <p:sp>
        <p:nvSpPr>
          <p:cNvPr id="16" name="TextBox 15">
            <a:extLst>
              <a:ext uri="{FF2B5EF4-FFF2-40B4-BE49-F238E27FC236}">
                <a16:creationId xmlns:a16="http://schemas.microsoft.com/office/drawing/2014/main" id="{5CB8BBB8-7A7C-80E1-8872-5DC557E44DE5}"/>
              </a:ext>
            </a:extLst>
          </p:cNvPr>
          <p:cNvSpPr txBox="1"/>
          <p:nvPr/>
        </p:nvSpPr>
        <p:spPr bwMode="auto">
          <a:xfrm>
            <a:off x="2520375" y="1498396"/>
            <a:ext cx="7999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Subgroup</a:t>
            </a:r>
          </a:p>
        </p:txBody>
      </p:sp>
      <p:sp>
        <p:nvSpPr>
          <p:cNvPr id="22" name="Rectangle 21">
            <a:extLst>
              <a:ext uri="{FF2B5EF4-FFF2-40B4-BE49-F238E27FC236}">
                <a16:creationId xmlns:a16="http://schemas.microsoft.com/office/drawing/2014/main" id="{4CA0718A-7F0A-D828-9D3C-C199E0DB8138}"/>
              </a:ext>
            </a:extLst>
          </p:cNvPr>
          <p:cNvSpPr/>
          <p:nvPr/>
        </p:nvSpPr>
        <p:spPr bwMode="auto">
          <a:xfrm>
            <a:off x="3749156" y="5506116"/>
            <a:ext cx="2485167" cy="238125"/>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TextBox 2">
            <a:extLst>
              <a:ext uri="{FF2B5EF4-FFF2-40B4-BE49-F238E27FC236}">
                <a16:creationId xmlns:a16="http://schemas.microsoft.com/office/drawing/2014/main" id="{2ADFB683-94C8-BC8B-A3F2-F57FAD26809F}"/>
              </a:ext>
            </a:extLst>
          </p:cNvPr>
          <p:cNvSpPr txBox="1"/>
          <p:nvPr/>
        </p:nvSpPr>
        <p:spPr bwMode="auto">
          <a:xfrm>
            <a:off x="1471883" y="1734443"/>
            <a:ext cx="2896947" cy="3941656"/>
          </a:xfrm>
          <a:prstGeom prst="rect">
            <a:avLst/>
          </a:prstGeom>
          <a:noFill/>
          <a:ln>
            <a:noFill/>
          </a:ln>
        </p:spPr>
        <p:txBody>
          <a:bodyPr wrap="none" rtlCol="0">
            <a:spAutoFit/>
          </a:bodyPr>
          <a:lstStyle/>
          <a:p>
            <a:pPr algn="l">
              <a:lnSpc>
                <a:spcPts val="1150"/>
              </a:lnSpc>
              <a:spcBef>
                <a:spcPct val="50000"/>
              </a:spcBef>
              <a:spcAft>
                <a:spcPct val="0"/>
              </a:spcAft>
              <a:buClrTx/>
              <a:buFontTx/>
              <a:buNone/>
            </a:pPr>
            <a:r>
              <a:rPr lang="en-US" sz="1200" b="1" dirty="0">
                <a:solidFill>
                  <a:schemeClr val="bg1"/>
                </a:solidFill>
                <a:latin typeface="Calibri" panose="020F0502020204030204" pitchFamily="34" charset="0"/>
              </a:rPr>
              <a:t>Menopause status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Men and premenopausal women</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Postmenopausal women</a:t>
            </a:r>
            <a:br>
              <a:rPr lang="en-US" sz="1200" b="0"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AJCC stage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Stage II</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Stage III</a:t>
            </a:r>
            <a:br>
              <a:rPr lang="en-US" sz="1200" b="0"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Prior CT</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Yes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No</a:t>
            </a:r>
            <a:br>
              <a:rPr lang="en-US" sz="1200" b="0"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Region</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North American Western Europe/Oceania</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Rest of world</a:t>
            </a:r>
            <a:br>
              <a:rPr lang="en-US" sz="1200" b="0"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Histologic grade at time of surgery</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Grade 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Grade 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Grade 3</a:t>
            </a:r>
            <a:br>
              <a:rPr lang="en-US" sz="1200" b="0"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Ki-67 status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Ki-67 ≤20%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Ki-67 &gt;20%</a:t>
            </a:r>
            <a:br>
              <a:rPr lang="en-US" sz="1200" b="0"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Nodal status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N0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N1-N3</a:t>
            </a:r>
            <a:br>
              <a:rPr lang="en-US" sz="1200" b="0" dirty="0">
                <a:solidFill>
                  <a:schemeClr val="bg1"/>
                </a:solidFill>
                <a:latin typeface="Calibri" panose="020F0502020204030204" pitchFamily="34" charset="0"/>
              </a:rPr>
            </a:br>
            <a:r>
              <a:rPr lang="en-US" sz="1200" b="1" dirty="0">
                <a:solidFill>
                  <a:schemeClr val="bg1"/>
                </a:solidFill>
                <a:latin typeface="Calibri" panose="020F0502020204030204" pitchFamily="34" charset="0"/>
              </a:rPr>
              <a:t>Prior ET</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Yes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No</a:t>
            </a:r>
          </a:p>
        </p:txBody>
      </p:sp>
      <p:sp>
        <p:nvSpPr>
          <p:cNvPr id="6" name="TextBox 5">
            <a:extLst>
              <a:ext uri="{FF2B5EF4-FFF2-40B4-BE49-F238E27FC236}">
                <a16:creationId xmlns:a16="http://schemas.microsoft.com/office/drawing/2014/main" id="{EC8D9DED-A254-D564-3AF2-04E799B7F462}"/>
              </a:ext>
            </a:extLst>
          </p:cNvPr>
          <p:cNvSpPr txBox="1"/>
          <p:nvPr/>
        </p:nvSpPr>
        <p:spPr bwMode="auto">
          <a:xfrm>
            <a:off x="4308749" y="1734443"/>
            <a:ext cx="793807" cy="3941656"/>
          </a:xfrm>
          <a:prstGeom prst="rect">
            <a:avLst/>
          </a:prstGeom>
          <a:noFill/>
          <a:ln>
            <a:noFill/>
          </a:ln>
        </p:spPr>
        <p:txBody>
          <a:bodyPr wrap="none" rtlCol="0">
            <a:spAutoFit/>
          </a:bodyPr>
          <a:lstStyle/>
          <a:p>
            <a:pPr algn="ctr">
              <a:lnSpc>
                <a:spcPts val="1150"/>
              </a:lnSpc>
              <a:spcBef>
                <a:spcPct val="50000"/>
              </a:spcBef>
              <a:spcAft>
                <a:spcPct val="0"/>
              </a:spcAft>
              <a:buClrTx/>
              <a:buFontTx/>
              <a:buNone/>
            </a:pP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83/1125</a:t>
            </a: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143/1424</a:t>
            </a:r>
            <a:br>
              <a:rPr lang="en-US" sz="1200" b="0" dirty="0">
                <a:solidFill>
                  <a:srgbClr val="015873"/>
                </a:solidFill>
                <a:latin typeface="Calibri" panose="020F0502020204030204" pitchFamily="34" charset="0"/>
              </a:rPr>
            </a:b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55/1101</a:t>
            </a: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170/1528</a:t>
            </a:r>
            <a:br>
              <a:rPr lang="en-US" sz="1200" b="0" dirty="0">
                <a:solidFill>
                  <a:srgbClr val="015873"/>
                </a:solidFill>
                <a:latin typeface="Calibri" panose="020F0502020204030204" pitchFamily="34" charset="0"/>
              </a:rPr>
            </a:b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203/2249</a:t>
            </a: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23/300</a:t>
            </a:r>
            <a:br>
              <a:rPr lang="en-US" sz="1200" b="0" dirty="0">
                <a:solidFill>
                  <a:srgbClr val="015873"/>
                </a:solidFill>
                <a:latin typeface="Calibri" panose="020F0502020204030204" pitchFamily="34" charset="0"/>
              </a:rPr>
            </a:b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131/1563</a:t>
            </a: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95/986</a:t>
            </a:r>
            <a:br>
              <a:rPr lang="en-US" sz="1200" b="0" dirty="0">
                <a:solidFill>
                  <a:srgbClr val="015873"/>
                </a:solidFill>
                <a:latin typeface="Calibri" panose="020F0502020204030204" pitchFamily="34" charset="0"/>
              </a:rPr>
            </a:b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9/213</a:t>
            </a: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118/1460</a:t>
            </a: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80/684</a:t>
            </a:r>
            <a:br>
              <a:rPr lang="en-US" sz="1200" b="0" dirty="0">
                <a:solidFill>
                  <a:srgbClr val="015873"/>
                </a:solidFill>
                <a:latin typeface="Calibri" panose="020F0502020204030204" pitchFamily="34" charset="0"/>
              </a:rPr>
            </a:b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93/1199</a:t>
            </a: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98/920</a:t>
            </a:r>
            <a:br>
              <a:rPr lang="en-US" sz="1200" b="0" dirty="0">
                <a:solidFill>
                  <a:srgbClr val="015873"/>
                </a:solidFill>
                <a:latin typeface="Calibri" panose="020F0502020204030204" pitchFamily="34" charset="0"/>
              </a:rPr>
            </a:b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20/285</a:t>
            </a: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206/2261</a:t>
            </a:r>
            <a:br>
              <a:rPr lang="en-US" sz="1200" b="0" dirty="0">
                <a:solidFill>
                  <a:srgbClr val="015873"/>
                </a:solidFill>
                <a:latin typeface="Calibri" panose="020F0502020204030204" pitchFamily="34" charset="0"/>
              </a:rPr>
            </a:b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150/1826</a:t>
            </a: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76/723</a:t>
            </a:r>
          </a:p>
        </p:txBody>
      </p:sp>
      <p:sp>
        <p:nvSpPr>
          <p:cNvPr id="20" name="TextBox 19">
            <a:extLst>
              <a:ext uri="{FF2B5EF4-FFF2-40B4-BE49-F238E27FC236}">
                <a16:creationId xmlns:a16="http://schemas.microsoft.com/office/drawing/2014/main" id="{E658B699-0737-EFB9-B1E5-E5DE68E721C1}"/>
              </a:ext>
            </a:extLst>
          </p:cNvPr>
          <p:cNvSpPr txBox="1"/>
          <p:nvPr/>
        </p:nvSpPr>
        <p:spPr bwMode="auto">
          <a:xfrm>
            <a:off x="5232017" y="1734443"/>
            <a:ext cx="458779" cy="3941656"/>
          </a:xfrm>
          <a:prstGeom prst="rect">
            <a:avLst/>
          </a:prstGeom>
          <a:noFill/>
          <a:ln>
            <a:noFill/>
          </a:ln>
        </p:spPr>
        <p:txBody>
          <a:bodyPr wrap="none" rtlCol="0">
            <a:spAutoFit/>
          </a:bodyPr>
          <a:lstStyle/>
          <a:p>
            <a:pPr algn="ctr">
              <a:lnSpc>
                <a:spcPts val="1150"/>
              </a:lnSpc>
              <a:spcBef>
                <a:spcPct val="50000"/>
              </a:spcBef>
              <a:spcAft>
                <a:spcPct val="0"/>
              </a:spcAft>
              <a:buClrTx/>
              <a:buFontTx/>
              <a:buNone/>
            </a:pP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91.8</a:t>
            </a: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89.7</a:t>
            </a:r>
            <a:br>
              <a:rPr lang="en-US" sz="1200" b="0" dirty="0">
                <a:solidFill>
                  <a:srgbClr val="015873"/>
                </a:solidFill>
                <a:latin typeface="Calibri" panose="020F0502020204030204" pitchFamily="34" charset="0"/>
              </a:rPr>
            </a:b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94.2</a:t>
            </a: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88.1</a:t>
            </a:r>
            <a:br>
              <a:rPr lang="en-US" sz="1200" b="0" dirty="0">
                <a:solidFill>
                  <a:srgbClr val="015873"/>
                </a:solidFill>
                <a:latin typeface="Calibri" panose="020F0502020204030204" pitchFamily="34" charset="0"/>
              </a:rPr>
            </a:b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90.5</a:t>
            </a: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92.0</a:t>
            </a:r>
            <a:br>
              <a:rPr lang="en-US" sz="1200" b="0" dirty="0">
                <a:solidFill>
                  <a:srgbClr val="015873"/>
                </a:solidFill>
                <a:latin typeface="Calibri" panose="020F0502020204030204" pitchFamily="34" charset="0"/>
              </a:rPr>
            </a:b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91.1</a:t>
            </a: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90.1</a:t>
            </a:r>
            <a:br>
              <a:rPr lang="en-US" sz="1200" b="0" dirty="0">
                <a:solidFill>
                  <a:srgbClr val="015873"/>
                </a:solidFill>
                <a:latin typeface="Calibri" panose="020F0502020204030204" pitchFamily="34" charset="0"/>
              </a:rPr>
            </a:b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95.1</a:t>
            </a: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91.5</a:t>
            </a: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87.5</a:t>
            </a:r>
            <a:br>
              <a:rPr lang="en-US" sz="1200" b="0" dirty="0">
                <a:solidFill>
                  <a:srgbClr val="015873"/>
                </a:solidFill>
                <a:latin typeface="Calibri" panose="020F0502020204030204" pitchFamily="34" charset="0"/>
              </a:rPr>
            </a:b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91.8</a:t>
            </a: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89.0</a:t>
            </a:r>
            <a:br>
              <a:rPr lang="en-US" sz="1200" b="0" dirty="0">
                <a:solidFill>
                  <a:srgbClr val="015873"/>
                </a:solidFill>
                <a:latin typeface="Calibri" panose="020F0502020204030204" pitchFamily="34" charset="0"/>
              </a:rPr>
            </a:b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93.2</a:t>
            </a: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90.3</a:t>
            </a:r>
            <a:br>
              <a:rPr lang="en-US" sz="1200" b="0" dirty="0">
                <a:solidFill>
                  <a:srgbClr val="015873"/>
                </a:solidFill>
                <a:latin typeface="Calibri" panose="020F0502020204030204" pitchFamily="34" charset="0"/>
              </a:rPr>
            </a:b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91.4</a:t>
            </a:r>
            <a:br>
              <a:rPr lang="en-US" sz="1200" b="0" dirty="0">
                <a:solidFill>
                  <a:srgbClr val="015873"/>
                </a:solidFill>
                <a:latin typeface="Calibri" panose="020F0502020204030204" pitchFamily="34" charset="0"/>
              </a:rPr>
            </a:br>
            <a:r>
              <a:rPr lang="en-US" sz="1200" b="0" dirty="0">
                <a:solidFill>
                  <a:srgbClr val="015873"/>
                </a:solidFill>
                <a:latin typeface="Calibri" panose="020F0502020204030204" pitchFamily="34" charset="0"/>
              </a:rPr>
              <a:t>88.9</a:t>
            </a:r>
          </a:p>
        </p:txBody>
      </p:sp>
      <p:grpSp>
        <p:nvGrpSpPr>
          <p:cNvPr id="31" name="Group 30">
            <a:extLst>
              <a:ext uri="{FF2B5EF4-FFF2-40B4-BE49-F238E27FC236}">
                <a16:creationId xmlns:a16="http://schemas.microsoft.com/office/drawing/2014/main" id="{820D77D6-8275-8A41-917B-599C1361F243}"/>
              </a:ext>
            </a:extLst>
          </p:cNvPr>
          <p:cNvGrpSpPr/>
          <p:nvPr/>
        </p:nvGrpSpPr>
        <p:grpSpPr>
          <a:xfrm>
            <a:off x="5782007" y="1366080"/>
            <a:ext cx="1508505" cy="4310019"/>
            <a:chOff x="5580331" y="1366080"/>
            <a:chExt cx="1508505" cy="4310019"/>
          </a:xfrm>
          <a:noFill/>
        </p:grpSpPr>
        <p:sp>
          <p:nvSpPr>
            <p:cNvPr id="9" name="TextBox 8">
              <a:extLst>
                <a:ext uri="{FF2B5EF4-FFF2-40B4-BE49-F238E27FC236}">
                  <a16:creationId xmlns:a16="http://schemas.microsoft.com/office/drawing/2014/main" id="{A2117FA9-9FD9-E329-9EFD-BE6EEF7EB842}"/>
                </a:ext>
              </a:extLst>
            </p:cNvPr>
            <p:cNvSpPr txBox="1"/>
            <p:nvPr/>
          </p:nvSpPr>
          <p:spPr bwMode="auto">
            <a:xfrm>
              <a:off x="5941986" y="1366080"/>
              <a:ext cx="900952" cy="276999"/>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NSAI Alone</a:t>
              </a:r>
            </a:p>
          </p:txBody>
        </p:sp>
        <p:sp>
          <p:nvSpPr>
            <p:cNvPr id="13" name="TextBox 12">
              <a:extLst>
                <a:ext uri="{FF2B5EF4-FFF2-40B4-BE49-F238E27FC236}">
                  <a16:creationId xmlns:a16="http://schemas.microsoft.com/office/drawing/2014/main" id="{3DD7522E-2B6C-AD62-3C9C-02271151362B}"/>
                </a:ext>
              </a:extLst>
            </p:cNvPr>
            <p:cNvSpPr txBox="1"/>
            <p:nvPr/>
          </p:nvSpPr>
          <p:spPr bwMode="auto">
            <a:xfrm>
              <a:off x="5600368" y="1556062"/>
              <a:ext cx="753732" cy="24622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rgbClr val="E1471D"/>
                  </a:solidFill>
                  <a:latin typeface="Calibri" panose="020F0502020204030204" pitchFamily="34" charset="0"/>
                </a:rPr>
                <a:t>No. Events</a:t>
              </a:r>
            </a:p>
          </p:txBody>
        </p:sp>
        <p:sp>
          <p:nvSpPr>
            <p:cNvPr id="14" name="TextBox 13">
              <a:extLst>
                <a:ext uri="{FF2B5EF4-FFF2-40B4-BE49-F238E27FC236}">
                  <a16:creationId xmlns:a16="http://schemas.microsoft.com/office/drawing/2014/main" id="{ED6DBC27-320B-9824-2FA8-39B91B48D700}"/>
                </a:ext>
              </a:extLst>
            </p:cNvPr>
            <p:cNvSpPr txBox="1"/>
            <p:nvPr/>
          </p:nvSpPr>
          <p:spPr bwMode="auto">
            <a:xfrm>
              <a:off x="6270983" y="1556062"/>
              <a:ext cx="817853" cy="246221"/>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rgbClr val="E1471D"/>
                  </a:solidFill>
                  <a:latin typeface="Calibri" panose="020F0502020204030204" pitchFamily="34" charset="0"/>
                </a:rPr>
                <a:t>3-Yr iDFS, %</a:t>
              </a:r>
            </a:p>
          </p:txBody>
        </p:sp>
        <p:sp>
          <p:nvSpPr>
            <p:cNvPr id="24" name="TextBox 23">
              <a:extLst>
                <a:ext uri="{FF2B5EF4-FFF2-40B4-BE49-F238E27FC236}">
                  <a16:creationId xmlns:a16="http://schemas.microsoft.com/office/drawing/2014/main" id="{85AE8C06-83E3-26CD-C5E1-6181962C9A8C}"/>
                </a:ext>
              </a:extLst>
            </p:cNvPr>
            <p:cNvSpPr txBox="1"/>
            <p:nvPr/>
          </p:nvSpPr>
          <p:spPr bwMode="auto">
            <a:xfrm>
              <a:off x="5580331" y="1734443"/>
              <a:ext cx="793807" cy="3941656"/>
            </a:xfrm>
            <a:prstGeom prst="rect">
              <a:avLst/>
            </a:prstGeom>
            <a:grpFill/>
            <a:ln>
              <a:noFill/>
            </a:ln>
          </p:spPr>
          <p:txBody>
            <a:bodyPr wrap="none" rtlCol="0">
              <a:spAutoFit/>
            </a:bodyPr>
            <a:lstStyle/>
            <a:p>
              <a:pPr algn="ctr">
                <a:lnSpc>
                  <a:spcPts val="1150"/>
                </a:lnSpc>
                <a:spcBef>
                  <a:spcPct val="50000"/>
                </a:spcBef>
                <a:spcAft>
                  <a:spcPct val="0"/>
                </a:spcAft>
                <a:buClrTx/>
                <a:buFontTx/>
                <a:buNone/>
              </a:pP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114/1132</a:t>
              </a: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169/1420</a:t>
              </a:r>
              <a:br>
                <a:rPr lang="en-US" sz="1200" b="0" dirty="0">
                  <a:solidFill>
                    <a:srgbClr val="E1471D"/>
                  </a:solidFill>
                  <a:latin typeface="Calibri" panose="020F0502020204030204" pitchFamily="34" charset="0"/>
                </a:rPr>
              </a:b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80/1034</a:t>
              </a: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203/1512</a:t>
              </a:r>
              <a:br>
                <a:rPr lang="en-US" sz="1200" b="0" dirty="0">
                  <a:solidFill>
                    <a:srgbClr val="E1471D"/>
                  </a:solidFill>
                  <a:latin typeface="Calibri" panose="020F0502020204030204" pitchFamily="34" charset="0"/>
                </a:rPr>
              </a:b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255/2245</a:t>
              </a: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28/307</a:t>
              </a:r>
              <a:br>
                <a:rPr lang="en-US" sz="1200" b="0" dirty="0">
                  <a:solidFill>
                    <a:srgbClr val="E1471D"/>
                  </a:solidFill>
                  <a:latin typeface="Calibri" panose="020F0502020204030204" pitchFamily="34" charset="0"/>
                </a:rPr>
              </a:b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166/1565</a:t>
              </a: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117/987</a:t>
              </a:r>
              <a:br>
                <a:rPr lang="en-US" sz="1200" b="0" dirty="0">
                  <a:solidFill>
                    <a:srgbClr val="E1471D"/>
                  </a:solidFill>
                  <a:latin typeface="Calibri" panose="020F0502020204030204" pitchFamily="34" charset="0"/>
                </a:rPr>
              </a:b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13/217</a:t>
              </a: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155/1432</a:t>
              </a: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89/702</a:t>
              </a:r>
              <a:br>
                <a:rPr lang="en-US" sz="1200" b="0" dirty="0">
                  <a:solidFill>
                    <a:srgbClr val="E1471D"/>
                  </a:solidFill>
                  <a:latin typeface="Calibri" panose="020F0502020204030204" pitchFamily="34" charset="0"/>
                </a:rPr>
              </a:b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117/1236</a:t>
              </a: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125/937</a:t>
              </a:r>
              <a:br>
                <a:rPr lang="en-US" sz="1200" b="0" dirty="0">
                  <a:solidFill>
                    <a:srgbClr val="E1471D"/>
                  </a:solidFill>
                  <a:latin typeface="Calibri" panose="020F0502020204030204" pitchFamily="34" charset="0"/>
                </a:rPr>
              </a:b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31/328</a:t>
              </a: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251/2219</a:t>
              </a:r>
              <a:br>
                <a:rPr lang="en-US" sz="1200" b="0" dirty="0">
                  <a:solidFill>
                    <a:srgbClr val="E1471D"/>
                  </a:solidFill>
                  <a:latin typeface="Calibri" panose="020F0502020204030204" pitchFamily="34" charset="0"/>
                </a:rPr>
              </a:b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186/1805</a:t>
              </a: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97/747</a:t>
              </a:r>
            </a:p>
          </p:txBody>
        </p:sp>
        <p:sp>
          <p:nvSpPr>
            <p:cNvPr id="26" name="TextBox 25">
              <a:extLst>
                <a:ext uri="{FF2B5EF4-FFF2-40B4-BE49-F238E27FC236}">
                  <a16:creationId xmlns:a16="http://schemas.microsoft.com/office/drawing/2014/main" id="{6D8B7F26-9686-FA8B-81D1-1E1D2712B142}"/>
                </a:ext>
              </a:extLst>
            </p:cNvPr>
            <p:cNvSpPr txBox="1"/>
            <p:nvPr/>
          </p:nvSpPr>
          <p:spPr bwMode="auto">
            <a:xfrm>
              <a:off x="6450519" y="1734443"/>
              <a:ext cx="458780" cy="3941656"/>
            </a:xfrm>
            <a:prstGeom prst="rect">
              <a:avLst/>
            </a:prstGeom>
            <a:grpFill/>
            <a:ln>
              <a:noFill/>
            </a:ln>
          </p:spPr>
          <p:txBody>
            <a:bodyPr wrap="none" rtlCol="0">
              <a:spAutoFit/>
            </a:bodyPr>
            <a:lstStyle/>
            <a:p>
              <a:pPr algn="ctr">
                <a:lnSpc>
                  <a:spcPts val="1150"/>
                </a:lnSpc>
                <a:spcBef>
                  <a:spcPct val="50000"/>
                </a:spcBef>
                <a:spcAft>
                  <a:spcPct val="0"/>
                </a:spcAft>
                <a:buClrTx/>
                <a:buFontTx/>
                <a:buNone/>
              </a:pP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88.2</a:t>
              </a: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87.1</a:t>
              </a:r>
              <a:br>
                <a:rPr lang="en-US" sz="1200" b="0" dirty="0">
                  <a:solidFill>
                    <a:srgbClr val="E1471D"/>
                  </a:solidFill>
                  <a:latin typeface="Calibri" panose="020F0502020204030204" pitchFamily="34" charset="0"/>
                </a:rPr>
              </a:b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92.6</a:t>
              </a: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83.8</a:t>
              </a:r>
              <a:br>
                <a:rPr lang="en-US" sz="1200" b="0" dirty="0">
                  <a:solidFill>
                    <a:srgbClr val="E1471D"/>
                  </a:solidFill>
                  <a:latin typeface="Calibri" panose="020F0502020204030204" pitchFamily="34" charset="0"/>
                </a:rPr>
              </a:b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87.1</a:t>
              </a: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91.2</a:t>
              </a:r>
              <a:br>
                <a:rPr lang="en-US" sz="1200" b="0" dirty="0">
                  <a:solidFill>
                    <a:srgbClr val="E1471D"/>
                  </a:solidFill>
                  <a:latin typeface="Calibri" panose="020F0502020204030204" pitchFamily="34" charset="0"/>
                </a:rPr>
              </a:b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87.5</a:t>
              </a: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87.6</a:t>
              </a:r>
              <a:br>
                <a:rPr lang="en-US" sz="1200" b="0" dirty="0">
                  <a:solidFill>
                    <a:srgbClr val="E1471D"/>
                  </a:solidFill>
                  <a:latin typeface="Calibri" panose="020F0502020204030204" pitchFamily="34" charset="0"/>
                </a:rPr>
              </a:b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93.1</a:t>
              </a: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88.0</a:t>
              </a: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85.9</a:t>
              </a:r>
              <a:br>
                <a:rPr lang="en-US" sz="1200" b="0" dirty="0">
                  <a:solidFill>
                    <a:srgbClr val="E1471D"/>
                  </a:solidFill>
                  <a:latin typeface="Calibri" panose="020F0502020204030204" pitchFamily="34" charset="0"/>
                </a:rPr>
              </a:b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89.8</a:t>
              </a: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84.9</a:t>
              </a:r>
              <a:br>
                <a:rPr lang="en-US" sz="1200" b="0" dirty="0">
                  <a:solidFill>
                    <a:srgbClr val="E1471D"/>
                  </a:solidFill>
                  <a:latin typeface="Calibri" panose="020F0502020204030204" pitchFamily="34" charset="0"/>
                </a:rPr>
              </a:b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90.6</a:t>
              </a: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87.1</a:t>
              </a:r>
              <a:br>
                <a:rPr lang="en-US" sz="1200" b="0" dirty="0">
                  <a:solidFill>
                    <a:srgbClr val="E1471D"/>
                  </a:solidFill>
                  <a:latin typeface="Calibri" panose="020F0502020204030204" pitchFamily="34" charset="0"/>
                </a:rPr>
              </a:b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88.4</a:t>
              </a:r>
              <a:br>
                <a:rPr lang="en-US" sz="1200" b="0" dirty="0">
                  <a:solidFill>
                    <a:srgbClr val="E1471D"/>
                  </a:solidFill>
                  <a:latin typeface="Calibri" panose="020F0502020204030204" pitchFamily="34" charset="0"/>
                </a:rPr>
              </a:br>
              <a:r>
                <a:rPr lang="en-US" sz="1200" b="0" dirty="0">
                  <a:solidFill>
                    <a:srgbClr val="E1471D"/>
                  </a:solidFill>
                  <a:latin typeface="Calibri" panose="020F0502020204030204" pitchFamily="34" charset="0"/>
                </a:rPr>
                <a:t>85.8</a:t>
              </a:r>
            </a:p>
          </p:txBody>
        </p:sp>
      </p:grpSp>
      <p:grpSp>
        <p:nvGrpSpPr>
          <p:cNvPr id="155" name="Group 154">
            <a:extLst>
              <a:ext uri="{FF2B5EF4-FFF2-40B4-BE49-F238E27FC236}">
                <a16:creationId xmlns:a16="http://schemas.microsoft.com/office/drawing/2014/main" id="{3C4385B2-D2D6-524D-2E96-33F2DFC04A8D}"/>
              </a:ext>
            </a:extLst>
          </p:cNvPr>
          <p:cNvGrpSpPr/>
          <p:nvPr/>
        </p:nvGrpSpPr>
        <p:grpSpPr>
          <a:xfrm>
            <a:off x="8312135" y="1556062"/>
            <a:ext cx="1767934" cy="4120037"/>
            <a:chOff x="9434882" y="1556062"/>
            <a:chExt cx="1767934" cy="4120037"/>
          </a:xfrm>
        </p:grpSpPr>
        <p:grpSp>
          <p:nvGrpSpPr>
            <p:cNvPr id="30" name="Group 29">
              <a:extLst>
                <a:ext uri="{FF2B5EF4-FFF2-40B4-BE49-F238E27FC236}">
                  <a16:creationId xmlns:a16="http://schemas.microsoft.com/office/drawing/2014/main" id="{B44C254D-B96D-7977-9CAC-DE0120F8817A}"/>
                </a:ext>
              </a:extLst>
            </p:cNvPr>
            <p:cNvGrpSpPr/>
            <p:nvPr/>
          </p:nvGrpSpPr>
          <p:grpSpPr>
            <a:xfrm>
              <a:off x="10266341" y="1556062"/>
              <a:ext cx="936475" cy="4120037"/>
              <a:chOff x="10093347" y="1556062"/>
              <a:chExt cx="936475" cy="4120037"/>
            </a:xfrm>
            <a:noFill/>
          </p:grpSpPr>
          <p:sp>
            <p:nvSpPr>
              <p:cNvPr id="28" name="TextBox 27">
                <a:extLst>
                  <a:ext uri="{FF2B5EF4-FFF2-40B4-BE49-F238E27FC236}">
                    <a16:creationId xmlns:a16="http://schemas.microsoft.com/office/drawing/2014/main" id="{797E6EAD-42D8-2DEE-1FC5-F9F0CF3E286F}"/>
                  </a:ext>
                </a:extLst>
              </p:cNvPr>
              <p:cNvSpPr txBox="1"/>
              <p:nvPr/>
            </p:nvSpPr>
            <p:spPr bwMode="auto">
              <a:xfrm>
                <a:off x="10093347" y="1734443"/>
                <a:ext cx="936475" cy="3941656"/>
              </a:xfrm>
              <a:prstGeom prst="rect">
                <a:avLst/>
              </a:prstGeom>
              <a:grpFill/>
              <a:ln>
                <a:noFill/>
              </a:ln>
            </p:spPr>
            <p:txBody>
              <a:bodyPr wrap="none" rtlCol="0">
                <a:spAutoFit/>
              </a:bodyPr>
              <a:lstStyle/>
              <a:p>
                <a:pPr algn="ctr">
                  <a:lnSpc>
                    <a:spcPts val="1150"/>
                  </a:lnSpc>
                  <a:spcBef>
                    <a:spcPct val="50000"/>
                  </a:spcBef>
                  <a:spcAft>
                    <a:spcPct val="0"/>
                  </a:spcAft>
                  <a:buClrTx/>
                  <a:buFontTx/>
                  <a:buNone/>
                </a:pP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0.519-0.913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0.645-1.007</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0.496-0.986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0.616-0.926</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0.620-0.897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0.491-1.479</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0.595-0.941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0.591-1.015</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0.303-1.657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0.548-0.885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0.658-1.204</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0.605-1.042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0.570-0.988</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0.412-1.288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0.631-0.912</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0.609-0.936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0.571-1.040</a:t>
                </a:r>
              </a:p>
            </p:txBody>
          </p:sp>
          <p:sp>
            <p:nvSpPr>
              <p:cNvPr id="15" name="TextBox 14">
                <a:extLst>
                  <a:ext uri="{FF2B5EF4-FFF2-40B4-BE49-F238E27FC236}">
                    <a16:creationId xmlns:a16="http://schemas.microsoft.com/office/drawing/2014/main" id="{1BABA3FA-83C9-AAC6-F0E2-BC4D3BBED990}"/>
                  </a:ext>
                </a:extLst>
              </p:cNvPr>
              <p:cNvSpPr txBox="1"/>
              <p:nvPr/>
            </p:nvSpPr>
            <p:spPr bwMode="auto">
              <a:xfrm>
                <a:off x="10255250" y="1556062"/>
                <a:ext cx="612668" cy="276999"/>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95% CI</a:t>
                </a:r>
              </a:p>
            </p:txBody>
          </p:sp>
        </p:grpSp>
        <p:grpSp>
          <p:nvGrpSpPr>
            <p:cNvPr id="29" name="Group 28">
              <a:extLst>
                <a:ext uri="{FF2B5EF4-FFF2-40B4-BE49-F238E27FC236}">
                  <a16:creationId xmlns:a16="http://schemas.microsoft.com/office/drawing/2014/main" id="{F2B09B70-152B-310B-7B4B-48FDAB4411E0}"/>
                </a:ext>
              </a:extLst>
            </p:cNvPr>
            <p:cNvGrpSpPr/>
            <p:nvPr/>
          </p:nvGrpSpPr>
          <p:grpSpPr>
            <a:xfrm>
              <a:off x="9434882" y="1556062"/>
              <a:ext cx="998607" cy="4120037"/>
              <a:chOff x="8429862" y="1556062"/>
              <a:chExt cx="998607" cy="4120037"/>
            </a:xfrm>
            <a:noFill/>
          </p:grpSpPr>
          <p:sp>
            <p:nvSpPr>
              <p:cNvPr id="27" name="TextBox 26">
                <a:extLst>
                  <a:ext uri="{FF2B5EF4-FFF2-40B4-BE49-F238E27FC236}">
                    <a16:creationId xmlns:a16="http://schemas.microsoft.com/office/drawing/2014/main" id="{371B79AE-3E19-F074-99FA-162895B639CB}"/>
                  </a:ext>
                </a:extLst>
              </p:cNvPr>
              <p:cNvSpPr txBox="1"/>
              <p:nvPr/>
            </p:nvSpPr>
            <p:spPr bwMode="auto">
              <a:xfrm>
                <a:off x="8660499" y="1734443"/>
                <a:ext cx="537328" cy="3941656"/>
              </a:xfrm>
              <a:prstGeom prst="rect">
                <a:avLst/>
              </a:prstGeom>
              <a:grpFill/>
              <a:ln>
                <a:noFill/>
              </a:ln>
            </p:spPr>
            <p:txBody>
              <a:bodyPr wrap="none" rtlCol="0">
                <a:spAutoFit/>
              </a:bodyPr>
              <a:lstStyle/>
              <a:p>
                <a:pPr algn="ctr">
                  <a:lnSpc>
                    <a:spcPts val="1150"/>
                  </a:lnSpc>
                  <a:spcBef>
                    <a:spcPct val="50000"/>
                  </a:spcBef>
                  <a:spcAft>
                    <a:spcPct val="0"/>
                  </a:spcAft>
                  <a:buClrTx/>
                  <a:buFontTx/>
                  <a:buNone/>
                </a:pP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0.688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0.806</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0.700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0.755</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0.746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0.852</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0.748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0.774</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0.708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0.696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0.890</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0.794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0.743</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0.723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0.759</a:t>
                </a:r>
                <a:br>
                  <a:rPr lang="en-US" sz="1200" b="0" dirty="0">
                    <a:solidFill>
                      <a:schemeClr val="bg1"/>
                    </a:solidFill>
                    <a:latin typeface="Calibri" panose="020F0502020204030204" pitchFamily="34" charset="0"/>
                  </a:rPr>
                </a:b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0.755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0.771</a:t>
                </a:r>
              </a:p>
            </p:txBody>
          </p:sp>
          <p:sp>
            <p:nvSpPr>
              <p:cNvPr id="10" name="TextBox 9">
                <a:extLst>
                  <a:ext uri="{FF2B5EF4-FFF2-40B4-BE49-F238E27FC236}">
                    <a16:creationId xmlns:a16="http://schemas.microsoft.com/office/drawing/2014/main" id="{408F9BDB-D756-ACC5-5AB4-12C7186B8422}"/>
                  </a:ext>
                </a:extLst>
              </p:cNvPr>
              <p:cNvSpPr txBox="1"/>
              <p:nvPr/>
            </p:nvSpPr>
            <p:spPr bwMode="auto">
              <a:xfrm>
                <a:off x="8429862" y="1556062"/>
                <a:ext cx="998607" cy="276999"/>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Hazard Ratio</a:t>
                </a:r>
              </a:p>
            </p:txBody>
          </p:sp>
        </p:grpSp>
      </p:grpSp>
      <p:cxnSp>
        <p:nvCxnSpPr>
          <p:cNvPr id="32" name="Straight Connector 31">
            <a:extLst>
              <a:ext uri="{FF2B5EF4-FFF2-40B4-BE49-F238E27FC236}">
                <a16:creationId xmlns:a16="http://schemas.microsoft.com/office/drawing/2014/main" id="{5D45EEA2-EA73-0B56-FF96-6ABF1EB19E42}"/>
              </a:ext>
            </a:extLst>
          </p:cNvPr>
          <p:cNvCxnSpPr>
            <a:cxnSpLocks/>
          </p:cNvCxnSpPr>
          <p:nvPr/>
        </p:nvCxnSpPr>
        <p:spPr bwMode="auto">
          <a:xfrm>
            <a:off x="7569303" y="1749857"/>
            <a:ext cx="0" cy="3862371"/>
          </a:xfrm>
          <a:prstGeom prst="line">
            <a:avLst/>
          </a:prstGeom>
          <a:noFill/>
          <a:ln w="19050" cap="flat" cmpd="sng" algn="ctr">
            <a:solidFill>
              <a:schemeClr val="tx1">
                <a:lumMod val="50000"/>
              </a:schemeClr>
            </a:solidFill>
            <a:prstDash val="sysDot"/>
            <a:round/>
            <a:headEnd type="none" w="med" len="med"/>
            <a:tailEnd type="none" w="med" len="med"/>
          </a:ln>
          <a:effectLst/>
        </p:spPr>
      </p:cxnSp>
      <p:cxnSp>
        <p:nvCxnSpPr>
          <p:cNvPr id="34" name="Straight Connector 33">
            <a:extLst>
              <a:ext uri="{FF2B5EF4-FFF2-40B4-BE49-F238E27FC236}">
                <a16:creationId xmlns:a16="http://schemas.microsoft.com/office/drawing/2014/main" id="{187FB0C9-CBA5-02A5-75A1-707D63DFC5EC}"/>
              </a:ext>
            </a:extLst>
          </p:cNvPr>
          <p:cNvCxnSpPr>
            <a:cxnSpLocks/>
          </p:cNvCxnSpPr>
          <p:nvPr/>
        </p:nvCxnSpPr>
        <p:spPr bwMode="auto">
          <a:xfrm>
            <a:off x="7105312" y="5627261"/>
            <a:ext cx="1388983" cy="0"/>
          </a:xfrm>
          <a:prstGeom prst="line">
            <a:avLst/>
          </a:prstGeom>
          <a:noFill/>
          <a:ln w="28575" cap="flat" cmpd="sng" algn="ctr">
            <a:solidFill>
              <a:schemeClr val="bg1"/>
            </a:solidFill>
            <a:prstDash val="solid"/>
            <a:round/>
            <a:headEnd type="none" w="med" len="med"/>
            <a:tailEnd type="none" w="med" len="med"/>
          </a:ln>
          <a:effectLst/>
        </p:spPr>
      </p:cxnSp>
      <p:grpSp>
        <p:nvGrpSpPr>
          <p:cNvPr id="58" name="Group 57">
            <a:extLst>
              <a:ext uri="{FF2B5EF4-FFF2-40B4-BE49-F238E27FC236}">
                <a16:creationId xmlns:a16="http://schemas.microsoft.com/office/drawing/2014/main" id="{81B2D58D-2AC7-F943-8EC9-21CE4DD9965A}"/>
              </a:ext>
            </a:extLst>
          </p:cNvPr>
          <p:cNvGrpSpPr/>
          <p:nvPr/>
        </p:nvGrpSpPr>
        <p:grpSpPr>
          <a:xfrm>
            <a:off x="7117035" y="5612031"/>
            <a:ext cx="1374922" cy="64008"/>
            <a:chOff x="7117035" y="5675531"/>
            <a:chExt cx="1374922" cy="64008"/>
          </a:xfrm>
        </p:grpSpPr>
        <p:cxnSp>
          <p:nvCxnSpPr>
            <p:cNvPr id="46" name="Straight Connector 45">
              <a:extLst>
                <a:ext uri="{FF2B5EF4-FFF2-40B4-BE49-F238E27FC236}">
                  <a16:creationId xmlns:a16="http://schemas.microsoft.com/office/drawing/2014/main" id="{2CFE3DFE-6CD5-24FF-D103-94E22380E221}"/>
                </a:ext>
              </a:extLst>
            </p:cNvPr>
            <p:cNvCxnSpPr>
              <a:cxnSpLocks/>
            </p:cNvCxnSpPr>
            <p:nvPr/>
          </p:nvCxnSpPr>
          <p:spPr bwMode="auto">
            <a:xfrm flipV="1">
              <a:off x="7117035" y="56755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EEC5B08-BEA7-44E8-1EC9-282144093B60}"/>
                </a:ext>
              </a:extLst>
            </p:cNvPr>
            <p:cNvCxnSpPr>
              <a:cxnSpLocks/>
            </p:cNvCxnSpPr>
            <p:nvPr/>
          </p:nvCxnSpPr>
          <p:spPr bwMode="auto">
            <a:xfrm flipV="1">
              <a:off x="7345635" y="56755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C80BBA5-631E-475E-5E30-29C8010E2BC4}"/>
                </a:ext>
              </a:extLst>
            </p:cNvPr>
            <p:cNvCxnSpPr>
              <a:cxnSpLocks/>
            </p:cNvCxnSpPr>
            <p:nvPr/>
          </p:nvCxnSpPr>
          <p:spPr bwMode="auto">
            <a:xfrm flipV="1">
              <a:off x="7472635" y="56755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2D31396-7F27-2AAD-563D-448E0656D33C}"/>
                </a:ext>
              </a:extLst>
            </p:cNvPr>
            <p:cNvCxnSpPr>
              <a:cxnSpLocks/>
            </p:cNvCxnSpPr>
            <p:nvPr/>
          </p:nvCxnSpPr>
          <p:spPr bwMode="auto">
            <a:xfrm flipV="1">
              <a:off x="7580585" y="56755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F2AB9BC2-1BEC-3CE7-E5F7-1F4D869A8CA8}"/>
                </a:ext>
              </a:extLst>
            </p:cNvPr>
            <p:cNvCxnSpPr>
              <a:cxnSpLocks/>
            </p:cNvCxnSpPr>
            <p:nvPr/>
          </p:nvCxnSpPr>
          <p:spPr bwMode="auto">
            <a:xfrm flipV="1">
              <a:off x="7806010" y="56755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5F0BDEF0-3A31-F913-60C0-1CB01DF8C2A1}"/>
                </a:ext>
              </a:extLst>
            </p:cNvPr>
            <p:cNvCxnSpPr>
              <a:cxnSpLocks/>
            </p:cNvCxnSpPr>
            <p:nvPr/>
          </p:nvCxnSpPr>
          <p:spPr bwMode="auto">
            <a:xfrm flipV="1">
              <a:off x="8031435" y="56755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0593BD3-33F1-ABE4-3105-44293C550BCE}"/>
                </a:ext>
              </a:extLst>
            </p:cNvPr>
            <p:cNvCxnSpPr>
              <a:cxnSpLocks/>
            </p:cNvCxnSpPr>
            <p:nvPr/>
          </p:nvCxnSpPr>
          <p:spPr bwMode="auto">
            <a:xfrm flipV="1">
              <a:off x="8263357" y="56755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186573C8-3F02-FDA7-D10D-4F827DB72F49}"/>
                </a:ext>
              </a:extLst>
            </p:cNvPr>
            <p:cNvCxnSpPr>
              <a:cxnSpLocks/>
            </p:cNvCxnSpPr>
            <p:nvPr/>
          </p:nvCxnSpPr>
          <p:spPr bwMode="auto">
            <a:xfrm flipV="1">
              <a:off x="8371307" y="567553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CDDDEC30-5932-D41C-E865-A91CAF1EEB20}"/>
                </a:ext>
              </a:extLst>
            </p:cNvPr>
            <p:cNvCxnSpPr>
              <a:cxnSpLocks/>
            </p:cNvCxnSpPr>
            <p:nvPr/>
          </p:nvCxnSpPr>
          <p:spPr bwMode="auto">
            <a:xfrm flipV="1">
              <a:off x="8491957" y="5675531"/>
              <a:ext cx="0" cy="64008"/>
            </a:xfrm>
            <a:prstGeom prst="line">
              <a:avLst/>
            </a:prstGeom>
            <a:noFill/>
            <a:ln w="28575" cap="flat" cmpd="sng" algn="ctr">
              <a:solidFill>
                <a:schemeClr val="bg1"/>
              </a:solidFill>
              <a:prstDash val="solid"/>
              <a:round/>
              <a:headEnd type="none" w="med" len="med"/>
              <a:tailEnd type="none" w="med" len="med"/>
            </a:ln>
            <a:effectLst/>
          </p:spPr>
        </p:cxnSp>
      </p:grpSp>
      <p:cxnSp>
        <p:nvCxnSpPr>
          <p:cNvPr id="59" name="Straight Connector 58">
            <a:extLst>
              <a:ext uri="{FF2B5EF4-FFF2-40B4-BE49-F238E27FC236}">
                <a16:creationId xmlns:a16="http://schemas.microsoft.com/office/drawing/2014/main" id="{278750AF-5E63-DE91-81BD-24D68234BC30}"/>
              </a:ext>
            </a:extLst>
          </p:cNvPr>
          <p:cNvCxnSpPr>
            <a:cxnSpLocks/>
          </p:cNvCxnSpPr>
          <p:nvPr/>
        </p:nvCxnSpPr>
        <p:spPr bwMode="auto">
          <a:xfrm>
            <a:off x="7680793" y="1774085"/>
            <a:ext cx="0" cy="3862371"/>
          </a:xfrm>
          <a:prstGeom prst="line">
            <a:avLst/>
          </a:prstGeom>
          <a:noFill/>
          <a:ln w="19050" cap="flat" cmpd="sng" algn="ctr">
            <a:solidFill>
              <a:schemeClr val="bg1"/>
            </a:solidFill>
            <a:prstDash val="solid"/>
            <a:round/>
            <a:headEnd type="none" w="med" len="med"/>
            <a:tailEnd type="none" w="med" len="med"/>
          </a:ln>
          <a:effectLst/>
        </p:spPr>
      </p:cxnSp>
      <p:sp>
        <p:nvSpPr>
          <p:cNvPr id="60" name="TextBox 59">
            <a:extLst>
              <a:ext uri="{FF2B5EF4-FFF2-40B4-BE49-F238E27FC236}">
                <a16:creationId xmlns:a16="http://schemas.microsoft.com/office/drawing/2014/main" id="{C5935848-E813-580D-3BF4-396CB3F40FF9}"/>
              </a:ext>
            </a:extLst>
          </p:cNvPr>
          <p:cNvSpPr txBox="1"/>
          <p:nvPr/>
        </p:nvSpPr>
        <p:spPr bwMode="auto">
          <a:xfrm>
            <a:off x="6926313" y="5624035"/>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0.0</a:t>
            </a:r>
          </a:p>
        </p:txBody>
      </p:sp>
      <p:sp>
        <p:nvSpPr>
          <p:cNvPr id="61" name="TextBox 60">
            <a:extLst>
              <a:ext uri="{FF2B5EF4-FFF2-40B4-BE49-F238E27FC236}">
                <a16:creationId xmlns:a16="http://schemas.microsoft.com/office/drawing/2014/main" id="{42B1134E-BA9F-55B9-CE7D-64D94AA567DB}"/>
              </a:ext>
            </a:extLst>
          </p:cNvPr>
          <p:cNvSpPr txBox="1"/>
          <p:nvPr/>
        </p:nvSpPr>
        <p:spPr bwMode="auto">
          <a:xfrm>
            <a:off x="7155519" y="5624035"/>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0.5</a:t>
            </a:r>
          </a:p>
        </p:txBody>
      </p:sp>
      <p:sp>
        <p:nvSpPr>
          <p:cNvPr id="62" name="TextBox 61">
            <a:extLst>
              <a:ext uri="{FF2B5EF4-FFF2-40B4-BE49-F238E27FC236}">
                <a16:creationId xmlns:a16="http://schemas.microsoft.com/office/drawing/2014/main" id="{2D38C83B-53AC-B33D-D75B-6DE55AC00888}"/>
              </a:ext>
            </a:extLst>
          </p:cNvPr>
          <p:cNvSpPr txBox="1"/>
          <p:nvPr/>
        </p:nvSpPr>
        <p:spPr bwMode="auto">
          <a:xfrm>
            <a:off x="7390763" y="5624035"/>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1.0</a:t>
            </a:r>
          </a:p>
        </p:txBody>
      </p:sp>
      <p:sp>
        <p:nvSpPr>
          <p:cNvPr id="63" name="TextBox 62">
            <a:extLst>
              <a:ext uri="{FF2B5EF4-FFF2-40B4-BE49-F238E27FC236}">
                <a16:creationId xmlns:a16="http://schemas.microsoft.com/office/drawing/2014/main" id="{1E0FB5D5-B56C-763C-6E1C-B4F83A626791}"/>
              </a:ext>
            </a:extLst>
          </p:cNvPr>
          <p:cNvSpPr txBox="1"/>
          <p:nvPr/>
        </p:nvSpPr>
        <p:spPr bwMode="auto">
          <a:xfrm>
            <a:off x="7627465" y="5624035"/>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1.5</a:t>
            </a:r>
          </a:p>
        </p:txBody>
      </p:sp>
      <p:sp>
        <p:nvSpPr>
          <p:cNvPr id="64" name="TextBox 63">
            <a:extLst>
              <a:ext uri="{FF2B5EF4-FFF2-40B4-BE49-F238E27FC236}">
                <a16:creationId xmlns:a16="http://schemas.microsoft.com/office/drawing/2014/main" id="{EDA40B8D-1997-88F2-AFF5-CFE549D3AC40}"/>
              </a:ext>
            </a:extLst>
          </p:cNvPr>
          <p:cNvSpPr txBox="1"/>
          <p:nvPr/>
        </p:nvSpPr>
        <p:spPr bwMode="auto">
          <a:xfrm>
            <a:off x="7841287" y="5624035"/>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2.0</a:t>
            </a:r>
          </a:p>
        </p:txBody>
      </p:sp>
      <p:sp>
        <p:nvSpPr>
          <p:cNvPr id="65" name="TextBox 64">
            <a:extLst>
              <a:ext uri="{FF2B5EF4-FFF2-40B4-BE49-F238E27FC236}">
                <a16:creationId xmlns:a16="http://schemas.microsoft.com/office/drawing/2014/main" id="{79160C37-3086-1D8F-E12E-5D01797DA9D6}"/>
              </a:ext>
            </a:extLst>
          </p:cNvPr>
          <p:cNvSpPr txBox="1"/>
          <p:nvPr/>
        </p:nvSpPr>
        <p:spPr bwMode="auto">
          <a:xfrm>
            <a:off x="8076527" y="5624035"/>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2.5</a:t>
            </a:r>
          </a:p>
        </p:txBody>
      </p:sp>
      <p:sp>
        <p:nvSpPr>
          <p:cNvPr id="66" name="TextBox 65">
            <a:extLst>
              <a:ext uri="{FF2B5EF4-FFF2-40B4-BE49-F238E27FC236}">
                <a16:creationId xmlns:a16="http://schemas.microsoft.com/office/drawing/2014/main" id="{9499FC9E-0B8B-3E6E-6058-9B30DC387805}"/>
              </a:ext>
            </a:extLst>
          </p:cNvPr>
          <p:cNvSpPr txBox="1"/>
          <p:nvPr/>
        </p:nvSpPr>
        <p:spPr bwMode="auto">
          <a:xfrm>
            <a:off x="8305733" y="5624035"/>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3.0</a:t>
            </a:r>
          </a:p>
        </p:txBody>
      </p:sp>
      <p:grpSp>
        <p:nvGrpSpPr>
          <p:cNvPr id="72" name="Group 71">
            <a:extLst>
              <a:ext uri="{FF2B5EF4-FFF2-40B4-BE49-F238E27FC236}">
                <a16:creationId xmlns:a16="http://schemas.microsoft.com/office/drawing/2014/main" id="{3C72FF11-CB70-87CC-FAC2-4C6D87FE1513}"/>
              </a:ext>
            </a:extLst>
          </p:cNvPr>
          <p:cNvGrpSpPr/>
          <p:nvPr/>
        </p:nvGrpSpPr>
        <p:grpSpPr>
          <a:xfrm rot="16200000">
            <a:off x="7503189" y="1900773"/>
            <a:ext cx="91440" cy="182880"/>
            <a:chOff x="4372795" y="2993820"/>
            <a:chExt cx="118285" cy="556767"/>
          </a:xfrm>
        </p:grpSpPr>
        <p:cxnSp>
          <p:nvCxnSpPr>
            <p:cNvPr id="73" name="Straight Connector 72">
              <a:extLst>
                <a:ext uri="{FF2B5EF4-FFF2-40B4-BE49-F238E27FC236}">
                  <a16:creationId xmlns:a16="http://schemas.microsoft.com/office/drawing/2014/main" id="{6BB80D19-DF34-6980-3081-6859D5725FA1}"/>
                </a:ext>
              </a:extLst>
            </p:cNvPr>
            <p:cNvCxnSpPr>
              <a:cxnSpLocks/>
            </p:cNvCxnSpPr>
            <p:nvPr/>
          </p:nvCxnSpPr>
          <p:spPr bwMode="auto">
            <a:xfrm>
              <a:off x="4372795" y="2996253"/>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1A53770D-E519-F90E-018B-8CD2AAA3C385}"/>
                </a:ext>
              </a:extLst>
            </p:cNvPr>
            <p:cNvCxnSpPr>
              <a:cxnSpLocks/>
            </p:cNvCxnSpPr>
            <p:nvPr/>
          </p:nvCxnSpPr>
          <p:spPr bwMode="auto">
            <a:xfrm>
              <a:off x="4372795" y="3550587"/>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9F5A422C-E885-2841-3B7D-92E9DC38EABF}"/>
                </a:ext>
              </a:extLst>
            </p:cNvPr>
            <p:cNvCxnSpPr>
              <a:cxnSpLocks/>
            </p:cNvCxnSpPr>
            <p:nvPr/>
          </p:nvCxnSpPr>
          <p:spPr bwMode="auto">
            <a:xfrm>
              <a:off x="4431937" y="2993820"/>
              <a:ext cx="0" cy="556767"/>
            </a:xfrm>
            <a:prstGeom prst="line">
              <a:avLst/>
            </a:prstGeom>
            <a:noFill/>
            <a:ln w="28575" cap="flat" cmpd="sng" algn="ctr">
              <a:solidFill>
                <a:srgbClr val="000000"/>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718D651B-ABA9-E5DC-A84A-15899D1D8878}"/>
              </a:ext>
            </a:extLst>
          </p:cNvPr>
          <p:cNvGrpSpPr/>
          <p:nvPr/>
        </p:nvGrpSpPr>
        <p:grpSpPr>
          <a:xfrm rot="16200000">
            <a:off x="7545441" y="2068193"/>
            <a:ext cx="91440" cy="164592"/>
            <a:chOff x="4372795" y="2993820"/>
            <a:chExt cx="118285" cy="556767"/>
          </a:xfrm>
        </p:grpSpPr>
        <p:cxnSp>
          <p:nvCxnSpPr>
            <p:cNvPr id="77" name="Straight Connector 76">
              <a:extLst>
                <a:ext uri="{FF2B5EF4-FFF2-40B4-BE49-F238E27FC236}">
                  <a16:creationId xmlns:a16="http://schemas.microsoft.com/office/drawing/2014/main" id="{F86F4B7D-7380-1693-21CE-C54EEA697BF6}"/>
                </a:ext>
              </a:extLst>
            </p:cNvPr>
            <p:cNvCxnSpPr>
              <a:cxnSpLocks/>
            </p:cNvCxnSpPr>
            <p:nvPr/>
          </p:nvCxnSpPr>
          <p:spPr bwMode="auto">
            <a:xfrm>
              <a:off x="4372795" y="2996253"/>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185FA8F2-FE41-5BFD-7EDD-F9DF9418E72A}"/>
                </a:ext>
              </a:extLst>
            </p:cNvPr>
            <p:cNvCxnSpPr>
              <a:cxnSpLocks/>
            </p:cNvCxnSpPr>
            <p:nvPr/>
          </p:nvCxnSpPr>
          <p:spPr bwMode="auto">
            <a:xfrm>
              <a:off x="4372795" y="3550587"/>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904102C0-0C49-B1EA-3533-E09A393153A7}"/>
                </a:ext>
              </a:extLst>
            </p:cNvPr>
            <p:cNvCxnSpPr>
              <a:cxnSpLocks/>
            </p:cNvCxnSpPr>
            <p:nvPr/>
          </p:nvCxnSpPr>
          <p:spPr bwMode="auto">
            <a:xfrm>
              <a:off x="4431937" y="2993820"/>
              <a:ext cx="0" cy="556767"/>
            </a:xfrm>
            <a:prstGeom prst="line">
              <a:avLst/>
            </a:prstGeom>
            <a:noFill/>
            <a:ln w="28575" cap="flat" cmpd="sng" algn="ctr">
              <a:solidFill>
                <a:srgbClr val="000000"/>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393AC6C5-DD6E-E63A-630B-78070A983837}"/>
              </a:ext>
            </a:extLst>
          </p:cNvPr>
          <p:cNvGrpSpPr/>
          <p:nvPr/>
        </p:nvGrpSpPr>
        <p:grpSpPr>
          <a:xfrm rot="16200000">
            <a:off x="7507560" y="2347432"/>
            <a:ext cx="91440" cy="210312"/>
            <a:chOff x="4372795" y="2993820"/>
            <a:chExt cx="118285" cy="556767"/>
          </a:xfrm>
        </p:grpSpPr>
        <p:cxnSp>
          <p:nvCxnSpPr>
            <p:cNvPr id="81" name="Straight Connector 80">
              <a:extLst>
                <a:ext uri="{FF2B5EF4-FFF2-40B4-BE49-F238E27FC236}">
                  <a16:creationId xmlns:a16="http://schemas.microsoft.com/office/drawing/2014/main" id="{43D5C3BC-B31B-8841-1EB2-84DAA518D072}"/>
                </a:ext>
              </a:extLst>
            </p:cNvPr>
            <p:cNvCxnSpPr>
              <a:cxnSpLocks/>
            </p:cNvCxnSpPr>
            <p:nvPr/>
          </p:nvCxnSpPr>
          <p:spPr bwMode="auto">
            <a:xfrm>
              <a:off x="4372795" y="2996253"/>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F57C3BD-6A10-698C-8B03-922CDCFFE77B}"/>
                </a:ext>
              </a:extLst>
            </p:cNvPr>
            <p:cNvCxnSpPr>
              <a:cxnSpLocks/>
            </p:cNvCxnSpPr>
            <p:nvPr/>
          </p:nvCxnSpPr>
          <p:spPr bwMode="auto">
            <a:xfrm>
              <a:off x="4372795" y="3550587"/>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7C403E28-B2B6-48A6-FAA6-D753702BC19F}"/>
                </a:ext>
              </a:extLst>
            </p:cNvPr>
            <p:cNvCxnSpPr>
              <a:cxnSpLocks/>
            </p:cNvCxnSpPr>
            <p:nvPr/>
          </p:nvCxnSpPr>
          <p:spPr bwMode="auto">
            <a:xfrm>
              <a:off x="4431937" y="2993820"/>
              <a:ext cx="0" cy="556767"/>
            </a:xfrm>
            <a:prstGeom prst="line">
              <a:avLst/>
            </a:prstGeom>
            <a:noFill/>
            <a:ln w="28575" cap="flat" cmpd="sng" algn="ctr">
              <a:solidFill>
                <a:srgbClr val="000000"/>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3B98D127-CF79-B88A-3B5D-A5FE990A3158}"/>
              </a:ext>
            </a:extLst>
          </p:cNvPr>
          <p:cNvGrpSpPr/>
          <p:nvPr/>
        </p:nvGrpSpPr>
        <p:grpSpPr>
          <a:xfrm rot="16200000">
            <a:off x="7531524" y="2533140"/>
            <a:ext cx="91440" cy="155448"/>
            <a:chOff x="4372795" y="2993820"/>
            <a:chExt cx="118285" cy="556767"/>
          </a:xfrm>
        </p:grpSpPr>
        <p:cxnSp>
          <p:nvCxnSpPr>
            <p:cNvPr id="85" name="Straight Connector 84">
              <a:extLst>
                <a:ext uri="{FF2B5EF4-FFF2-40B4-BE49-F238E27FC236}">
                  <a16:creationId xmlns:a16="http://schemas.microsoft.com/office/drawing/2014/main" id="{4D96F689-3D81-EC24-AEE2-83B72E34EB2F}"/>
                </a:ext>
              </a:extLst>
            </p:cNvPr>
            <p:cNvCxnSpPr>
              <a:cxnSpLocks/>
            </p:cNvCxnSpPr>
            <p:nvPr/>
          </p:nvCxnSpPr>
          <p:spPr bwMode="auto">
            <a:xfrm>
              <a:off x="4372795" y="2996253"/>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7C53A83C-6525-6C3A-0FA9-827B1AAB6CE8}"/>
                </a:ext>
              </a:extLst>
            </p:cNvPr>
            <p:cNvCxnSpPr>
              <a:cxnSpLocks/>
            </p:cNvCxnSpPr>
            <p:nvPr/>
          </p:nvCxnSpPr>
          <p:spPr bwMode="auto">
            <a:xfrm>
              <a:off x="4372795" y="3550587"/>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9814A0D8-7A1E-CD5C-FC3B-B2290864A68F}"/>
                </a:ext>
              </a:extLst>
            </p:cNvPr>
            <p:cNvCxnSpPr>
              <a:cxnSpLocks/>
            </p:cNvCxnSpPr>
            <p:nvPr/>
          </p:nvCxnSpPr>
          <p:spPr bwMode="auto">
            <a:xfrm>
              <a:off x="4431937" y="2993820"/>
              <a:ext cx="0" cy="556767"/>
            </a:xfrm>
            <a:prstGeom prst="line">
              <a:avLst/>
            </a:prstGeom>
            <a:noFill/>
            <a:ln w="28575" cap="flat" cmpd="sng" algn="ctr">
              <a:solidFill>
                <a:srgbClr val="000000"/>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9AC75B1E-CDA1-23B5-1CE3-5C246AAC8A51}"/>
              </a:ext>
            </a:extLst>
          </p:cNvPr>
          <p:cNvGrpSpPr/>
          <p:nvPr/>
        </p:nvGrpSpPr>
        <p:grpSpPr>
          <a:xfrm rot="16200000">
            <a:off x="7522380" y="2838786"/>
            <a:ext cx="91440" cy="137160"/>
            <a:chOff x="4372795" y="2993820"/>
            <a:chExt cx="118285" cy="556767"/>
          </a:xfrm>
        </p:grpSpPr>
        <p:cxnSp>
          <p:nvCxnSpPr>
            <p:cNvPr id="89" name="Straight Connector 88">
              <a:extLst>
                <a:ext uri="{FF2B5EF4-FFF2-40B4-BE49-F238E27FC236}">
                  <a16:creationId xmlns:a16="http://schemas.microsoft.com/office/drawing/2014/main" id="{79C3472C-E425-7F2E-1E42-D177F03FF035}"/>
                </a:ext>
              </a:extLst>
            </p:cNvPr>
            <p:cNvCxnSpPr>
              <a:cxnSpLocks/>
            </p:cNvCxnSpPr>
            <p:nvPr/>
          </p:nvCxnSpPr>
          <p:spPr bwMode="auto">
            <a:xfrm>
              <a:off x="4372795" y="2996253"/>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7BB8850-2389-3DD6-A307-ABBA846AAAB2}"/>
                </a:ext>
              </a:extLst>
            </p:cNvPr>
            <p:cNvCxnSpPr>
              <a:cxnSpLocks/>
            </p:cNvCxnSpPr>
            <p:nvPr/>
          </p:nvCxnSpPr>
          <p:spPr bwMode="auto">
            <a:xfrm>
              <a:off x="4372795" y="3550587"/>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0D1B1FF6-2B18-EA76-0D3C-B0D8B0B5CB42}"/>
                </a:ext>
              </a:extLst>
            </p:cNvPr>
            <p:cNvCxnSpPr>
              <a:cxnSpLocks/>
            </p:cNvCxnSpPr>
            <p:nvPr/>
          </p:nvCxnSpPr>
          <p:spPr bwMode="auto">
            <a:xfrm>
              <a:off x="4431937" y="2993820"/>
              <a:ext cx="0" cy="556767"/>
            </a:xfrm>
            <a:prstGeom prst="line">
              <a:avLst/>
            </a:prstGeom>
            <a:noFill/>
            <a:ln w="28575" cap="flat" cmpd="sng" algn="ctr">
              <a:solidFill>
                <a:srgbClr val="000000"/>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A947A80E-03F3-3D72-4048-FF4495955EFA}"/>
              </a:ext>
            </a:extLst>
          </p:cNvPr>
          <p:cNvGrpSpPr/>
          <p:nvPr/>
        </p:nvGrpSpPr>
        <p:grpSpPr>
          <a:xfrm rot="16200000">
            <a:off x="7629809" y="2836254"/>
            <a:ext cx="91440" cy="458776"/>
            <a:chOff x="4372795" y="2993820"/>
            <a:chExt cx="118285" cy="556767"/>
          </a:xfrm>
        </p:grpSpPr>
        <p:cxnSp>
          <p:nvCxnSpPr>
            <p:cNvPr id="93" name="Straight Connector 92">
              <a:extLst>
                <a:ext uri="{FF2B5EF4-FFF2-40B4-BE49-F238E27FC236}">
                  <a16:creationId xmlns:a16="http://schemas.microsoft.com/office/drawing/2014/main" id="{1474900D-BD15-3CF6-D6F2-5E5A0961FF03}"/>
                </a:ext>
              </a:extLst>
            </p:cNvPr>
            <p:cNvCxnSpPr>
              <a:cxnSpLocks/>
            </p:cNvCxnSpPr>
            <p:nvPr/>
          </p:nvCxnSpPr>
          <p:spPr bwMode="auto">
            <a:xfrm>
              <a:off x="4372795" y="2996253"/>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C43A477E-2217-D634-CBB1-4B40B5A22867}"/>
                </a:ext>
              </a:extLst>
            </p:cNvPr>
            <p:cNvCxnSpPr>
              <a:cxnSpLocks/>
            </p:cNvCxnSpPr>
            <p:nvPr/>
          </p:nvCxnSpPr>
          <p:spPr bwMode="auto">
            <a:xfrm>
              <a:off x="4372795" y="3550587"/>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13FC040A-EE17-2798-9B51-1FA1ED3C1B28}"/>
                </a:ext>
              </a:extLst>
            </p:cNvPr>
            <p:cNvCxnSpPr>
              <a:cxnSpLocks/>
            </p:cNvCxnSpPr>
            <p:nvPr/>
          </p:nvCxnSpPr>
          <p:spPr bwMode="auto">
            <a:xfrm>
              <a:off x="4431937" y="2993820"/>
              <a:ext cx="0" cy="556767"/>
            </a:xfrm>
            <a:prstGeom prst="line">
              <a:avLst/>
            </a:prstGeom>
            <a:noFill/>
            <a:ln w="28575" cap="flat" cmpd="sng" algn="ctr">
              <a:solidFill>
                <a:srgbClr val="000000"/>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45A855B8-573D-4624-6FC3-7FC060CEC740}"/>
              </a:ext>
            </a:extLst>
          </p:cNvPr>
          <p:cNvGrpSpPr/>
          <p:nvPr/>
        </p:nvGrpSpPr>
        <p:grpSpPr>
          <a:xfrm rot="16200000">
            <a:off x="7529368" y="3292371"/>
            <a:ext cx="91440" cy="159761"/>
            <a:chOff x="4372795" y="2993820"/>
            <a:chExt cx="118285" cy="556767"/>
          </a:xfrm>
        </p:grpSpPr>
        <p:cxnSp>
          <p:nvCxnSpPr>
            <p:cNvPr id="97" name="Straight Connector 96">
              <a:extLst>
                <a:ext uri="{FF2B5EF4-FFF2-40B4-BE49-F238E27FC236}">
                  <a16:creationId xmlns:a16="http://schemas.microsoft.com/office/drawing/2014/main" id="{91B76BC4-17B9-F127-B9CD-13835145C88C}"/>
                </a:ext>
              </a:extLst>
            </p:cNvPr>
            <p:cNvCxnSpPr>
              <a:cxnSpLocks/>
            </p:cNvCxnSpPr>
            <p:nvPr/>
          </p:nvCxnSpPr>
          <p:spPr bwMode="auto">
            <a:xfrm>
              <a:off x="4372795" y="2996253"/>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D076CED-2908-A153-849E-CBFBBDB7228A}"/>
                </a:ext>
              </a:extLst>
            </p:cNvPr>
            <p:cNvCxnSpPr>
              <a:cxnSpLocks/>
            </p:cNvCxnSpPr>
            <p:nvPr/>
          </p:nvCxnSpPr>
          <p:spPr bwMode="auto">
            <a:xfrm>
              <a:off x="4372795" y="3550587"/>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E4864B06-78ED-450B-B6B0-5AD5B04DCE22}"/>
                </a:ext>
              </a:extLst>
            </p:cNvPr>
            <p:cNvCxnSpPr>
              <a:cxnSpLocks/>
            </p:cNvCxnSpPr>
            <p:nvPr/>
          </p:nvCxnSpPr>
          <p:spPr bwMode="auto">
            <a:xfrm>
              <a:off x="4431937" y="2993820"/>
              <a:ext cx="0" cy="556767"/>
            </a:xfrm>
            <a:prstGeom prst="line">
              <a:avLst/>
            </a:prstGeom>
            <a:noFill/>
            <a:ln w="28575" cap="flat" cmpd="sng" algn="ctr">
              <a:solidFill>
                <a:srgbClr val="000000"/>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382FC5A6-02A8-3C75-6759-9844682F1D3B}"/>
              </a:ext>
            </a:extLst>
          </p:cNvPr>
          <p:cNvGrpSpPr/>
          <p:nvPr/>
        </p:nvGrpSpPr>
        <p:grpSpPr>
          <a:xfrm rot="16200000">
            <a:off x="7538609" y="3440303"/>
            <a:ext cx="91440" cy="178245"/>
            <a:chOff x="4372795" y="2993820"/>
            <a:chExt cx="118285" cy="556767"/>
          </a:xfrm>
        </p:grpSpPr>
        <p:cxnSp>
          <p:nvCxnSpPr>
            <p:cNvPr id="101" name="Straight Connector 100">
              <a:extLst>
                <a:ext uri="{FF2B5EF4-FFF2-40B4-BE49-F238E27FC236}">
                  <a16:creationId xmlns:a16="http://schemas.microsoft.com/office/drawing/2014/main" id="{4BA49991-762B-6359-F7CC-070C9B055EA9}"/>
                </a:ext>
              </a:extLst>
            </p:cNvPr>
            <p:cNvCxnSpPr>
              <a:cxnSpLocks/>
            </p:cNvCxnSpPr>
            <p:nvPr/>
          </p:nvCxnSpPr>
          <p:spPr bwMode="auto">
            <a:xfrm>
              <a:off x="4372795" y="2996253"/>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82F33839-426E-BBC9-B724-1C95AFA7E1C5}"/>
                </a:ext>
              </a:extLst>
            </p:cNvPr>
            <p:cNvCxnSpPr>
              <a:cxnSpLocks/>
            </p:cNvCxnSpPr>
            <p:nvPr/>
          </p:nvCxnSpPr>
          <p:spPr bwMode="auto">
            <a:xfrm>
              <a:off x="4372795" y="3550587"/>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60CA6553-F70A-53A2-CD45-028EE1368B04}"/>
                </a:ext>
              </a:extLst>
            </p:cNvPr>
            <p:cNvCxnSpPr>
              <a:cxnSpLocks/>
            </p:cNvCxnSpPr>
            <p:nvPr/>
          </p:nvCxnSpPr>
          <p:spPr bwMode="auto">
            <a:xfrm>
              <a:off x="4431937" y="2993820"/>
              <a:ext cx="0" cy="556767"/>
            </a:xfrm>
            <a:prstGeom prst="line">
              <a:avLst/>
            </a:prstGeom>
            <a:noFill/>
            <a:ln w="28575" cap="flat" cmpd="sng" algn="ctr">
              <a:solidFill>
                <a:srgbClr val="000000"/>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77A3F074-09B1-4B8C-042E-EE29F3D9B791}"/>
              </a:ext>
            </a:extLst>
          </p:cNvPr>
          <p:cNvGrpSpPr/>
          <p:nvPr/>
        </p:nvGrpSpPr>
        <p:grpSpPr>
          <a:xfrm rot="16200000">
            <a:off x="7549891" y="4332698"/>
            <a:ext cx="91440" cy="210312"/>
            <a:chOff x="4372795" y="2993820"/>
            <a:chExt cx="118285" cy="556767"/>
          </a:xfrm>
        </p:grpSpPr>
        <p:cxnSp>
          <p:nvCxnSpPr>
            <p:cNvPr id="105" name="Straight Connector 104">
              <a:extLst>
                <a:ext uri="{FF2B5EF4-FFF2-40B4-BE49-F238E27FC236}">
                  <a16:creationId xmlns:a16="http://schemas.microsoft.com/office/drawing/2014/main" id="{9ED70EE4-DDD5-7F77-6095-904C1A0C247C}"/>
                </a:ext>
              </a:extLst>
            </p:cNvPr>
            <p:cNvCxnSpPr>
              <a:cxnSpLocks/>
            </p:cNvCxnSpPr>
            <p:nvPr/>
          </p:nvCxnSpPr>
          <p:spPr bwMode="auto">
            <a:xfrm>
              <a:off x="4372795" y="2996253"/>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9ED976F9-22ED-233B-770D-8D295983E22F}"/>
                </a:ext>
              </a:extLst>
            </p:cNvPr>
            <p:cNvCxnSpPr>
              <a:cxnSpLocks/>
            </p:cNvCxnSpPr>
            <p:nvPr/>
          </p:nvCxnSpPr>
          <p:spPr bwMode="auto">
            <a:xfrm>
              <a:off x="4372795" y="3550587"/>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87D0263B-B88A-8660-7087-C8863BD48E98}"/>
                </a:ext>
              </a:extLst>
            </p:cNvPr>
            <p:cNvCxnSpPr>
              <a:cxnSpLocks/>
            </p:cNvCxnSpPr>
            <p:nvPr/>
          </p:nvCxnSpPr>
          <p:spPr bwMode="auto">
            <a:xfrm>
              <a:off x="4431937" y="2993820"/>
              <a:ext cx="0" cy="556767"/>
            </a:xfrm>
            <a:prstGeom prst="line">
              <a:avLst/>
            </a:prstGeom>
            <a:noFill/>
            <a:ln w="28575" cap="flat" cmpd="sng" algn="ctr">
              <a:solidFill>
                <a:srgbClr val="000000"/>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F9D53F20-2484-50C4-FDE0-7C2CE97ABCFC}"/>
              </a:ext>
            </a:extLst>
          </p:cNvPr>
          <p:cNvGrpSpPr/>
          <p:nvPr/>
        </p:nvGrpSpPr>
        <p:grpSpPr>
          <a:xfrm rot="16200000">
            <a:off x="7533596" y="4504690"/>
            <a:ext cx="91440" cy="182880"/>
            <a:chOff x="4372795" y="2993820"/>
            <a:chExt cx="118285" cy="556767"/>
          </a:xfrm>
        </p:grpSpPr>
        <p:cxnSp>
          <p:nvCxnSpPr>
            <p:cNvPr id="109" name="Straight Connector 108">
              <a:extLst>
                <a:ext uri="{FF2B5EF4-FFF2-40B4-BE49-F238E27FC236}">
                  <a16:creationId xmlns:a16="http://schemas.microsoft.com/office/drawing/2014/main" id="{1D4563F3-C9FA-2AFD-E343-88374FD86CC8}"/>
                </a:ext>
              </a:extLst>
            </p:cNvPr>
            <p:cNvCxnSpPr>
              <a:cxnSpLocks/>
            </p:cNvCxnSpPr>
            <p:nvPr/>
          </p:nvCxnSpPr>
          <p:spPr bwMode="auto">
            <a:xfrm>
              <a:off x="4372795" y="2996253"/>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81ECADB4-CB6F-EA30-17B4-369E734D8F78}"/>
                </a:ext>
              </a:extLst>
            </p:cNvPr>
            <p:cNvCxnSpPr>
              <a:cxnSpLocks/>
            </p:cNvCxnSpPr>
            <p:nvPr/>
          </p:nvCxnSpPr>
          <p:spPr bwMode="auto">
            <a:xfrm>
              <a:off x="4372795" y="3550587"/>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91E370C6-ADE9-7BDF-EABC-EDC84A8FD9ED}"/>
                </a:ext>
              </a:extLst>
            </p:cNvPr>
            <p:cNvCxnSpPr>
              <a:cxnSpLocks/>
            </p:cNvCxnSpPr>
            <p:nvPr/>
          </p:nvCxnSpPr>
          <p:spPr bwMode="auto">
            <a:xfrm>
              <a:off x="4431937" y="2993820"/>
              <a:ext cx="0" cy="556767"/>
            </a:xfrm>
            <a:prstGeom prst="line">
              <a:avLst/>
            </a:prstGeom>
            <a:noFill/>
            <a:ln w="28575" cap="flat" cmpd="sng" algn="ctr">
              <a:solidFill>
                <a:srgbClr val="000000"/>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D954E1A2-36E3-C3FF-CDA8-3FE263A23353}"/>
              </a:ext>
            </a:extLst>
          </p:cNvPr>
          <p:cNvGrpSpPr/>
          <p:nvPr/>
        </p:nvGrpSpPr>
        <p:grpSpPr>
          <a:xfrm rot="16200000">
            <a:off x="7565478" y="4707327"/>
            <a:ext cx="91440" cy="380229"/>
            <a:chOff x="4372795" y="2993820"/>
            <a:chExt cx="118285" cy="556767"/>
          </a:xfrm>
        </p:grpSpPr>
        <p:cxnSp>
          <p:nvCxnSpPr>
            <p:cNvPr id="113" name="Straight Connector 112">
              <a:extLst>
                <a:ext uri="{FF2B5EF4-FFF2-40B4-BE49-F238E27FC236}">
                  <a16:creationId xmlns:a16="http://schemas.microsoft.com/office/drawing/2014/main" id="{6C44DD8B-6063-B98D-4C35-C0443B804BAA}"/>
                </a:ext>
              </a:extLst>
            </p:cNvPr>
            <p:cNvCxnSpPr>
              <a:cxnSpLocks/>
            </p:cNvCxnSpPr>
            <p:nvPr/>
          </p:nvCxnSpPr>
          <p:spPr bwMode="auto">
            <a:xfrm>
              <a:off x="4372795" y="2996253"/>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D24EE402-166B-DC9A-5BCC-FD1833FF6479}"/>
                </a:ext>
              </a:extLst>
            </p:cNvPr>
            <p:cNvCxnSpPr>
              <a:cxnSpLocks/>
            </p:cNvCxnSpPr>
            <p:nvPr/>
          </p:nvCxnSpPr>
          <p:spPr bwMode="auto">
            <a:xfrm>
              <a:off x="4372795" y="3550587"/>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6B771DAE-5B14-99B6-C439-66F864F4100B}"/>
                </a:ext>
              </a:extLst>
            </p:cNvPr>
            <p:cNvCxnSpPr>
              <a:cxnSpLocks/>
            </p:cNvCxnSpPr>
            <p:nvPr/>
          </p:nvCxnSpPr>
          <p:spPr bwMode="auto">
            <a:xfrm>
              <a:off x="4431937" y="2993820"/>
              <a:ext cx="0" cy="556767"/>
            </a:xfrm>
            <a:prstGeom prst="line">
              <a:avLst/>
            </a:prstGeom>
            <a:noFill/>
            <a:ln w="28575" cap="flat" cmpd="sng" algn="ctr">
              <a:solidFill>
                <a:srgbClr val="000000"/>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FD8D952E-4EA1-414C-672C-6DB9AF00858B}"/>
              </a:ext>
            </a:extLst>
          </p:cNvPr>
          <p:cNvGrpSpPr/>
          <p:nvPr/>
        </p:nvGrpSpPr>
        <p:grpSpPr>
          <a:xfrm rot="16200000">
            <a:off x="7529498" y="4994255"/>
            <a:ext cx="91440" cy="122925"/>
            <a:chOff x="4372795" y="2993820"/>
            <a:chExt cx="118285" cy="556767"/>
          </a:xfrm>
        </p:grpSpPr>
        <p:cxnSp>
          <p:nvCxnSpPr>
            <p:cNvPr id="117" name="Straight Connector 116">
              <a:extLst>
                <a:ext uri="{FF2B5EF4-FFF2-40B4-BE49-F238E27FC236}">
                  <a16:creationId xmlns:a16="http://schemas.microsoft.com/office/drawing/2014/main" id="{84D1A166-702A-4B19-ACE1-2A127C43C446}"/>
                </a:ext>
              </a:extLst>
            </p:cNvPr>
            <p:cNvCxnSpPr>
              <a:cxnSpLocks/>
            </p:cNvCxnSpPr>
            <p:nvPr/>
          </p:nvCxnSpPr>
          <p:spPr bwMode="auto">
            <a:xfrm>
              <a:off x="4372795" y="2996253"/>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8DEA9147-E878-B578-2595-365E20F44F68}"/>
                </a:ext>
              </a:extLst>
            </p:cNvPr>
            <p:cNvCxnSpPr>
              <a:cxnSpLocks/>
            </p:cNvCxnSpPr>
            <p:nvPr/>
          </p:nvCxnSpPr>
          <p:spPr bwMode="auto">
            <a:xfrm>
              <a:off x="4372795" y="3550587"/>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F2BA4877-FDCD-E002-4585-7291A921467B}"/>
                </a:ext>
              </a:extLst>
            </p:cNvPr>
            <p:cNvCxnSpPr>
              <a:cxnSpLocks/>
            </p:cNvCxnSpPr>
            <p:nvPr/>
          </p:nvCxnSpPr>
          <p:spPr bwMode="auto">
            <a:xfrm>
              <a:off x="4431937" y="2993820"/>
              <a:ext cx="0" cy="556767"/>
            </a:xfrm>
            <a:prstGeom prst="line">
              <a:avLst/>
            </a:prstGeom>
            <a:noFill/>
            <a:ln w="28575" cap="flat" cmpd="sng" algn="ctr">
              <a:solidFill>
                <a:srgbClr val="000000"/>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945BA1CC-DE87-9E35-0CF4-88CC02E9658B}"/>
              </a:ext>
            </a:extLst>
          </p:cNvPr>
          <p:cNvGrpSpPr/>
          <p:nvPr/>
        </p:nvGrpSpPr>
        <p:grpSpPr>
          <a:xfrm rot="16200000">
            <a:off x="7531197" y="5269789"/>
            <a:ext cx="91440" cy="156101"/>
            <a:chOff x="4372795" y="2993820"/>
            <a:chExt cx="118285" cy="556767"/>
          </a:xfrm>
        </p:grpSpPr>
        <p:cxnSp>
          <p:nvCxnSpPr>
            <p:cNvPr id="121" name="Straight Connector 120">
              <a:extLst>
                <a:ext uri="{FF2B5EF4-FFF2-40B4-BE49-F238E27FC236}">
                  <a16:creationId xmlns:a16="http://schemas.microsoft.com/office/drawing/2014/main" id="{790F4EA1-A95E-F543-8303-678EBFC19516}"/>
                </a:ext>
              </a:extLst>
            </p:cNvPr>
            <p:cNvCxnSpPr>
              <a:cxnSpLocks/>
            </p:cNvCxnSpPr>
            <p:nvPr/>
          </p:nvCxnSpPr>
          <p:spPr bwMode="auto">
            <a:xfrm>
              <a:off x="4372795" y="2996253"/>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480FC63C-80AA-FCDC-4664-6F1D1A24526A}"/>
                </a:ext>
              </a:extLst>
            </p:cNvPr>
            <p:cNvCxnSpPr>
              <a:cxnSpLocks/>
            </p:cNvCxnSpPr>
            <p:nvPr/>
          </p:nvCxnSpPr>
          <p:spPr bwMode="auto">
            <a:xfrm>
              <a:off x="4372795" y="3550587"/>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662A4BDB-D09F-3DA4-993A-2FBBF481060D}"/>
                </a:ext>
              </a:extLst>
            </p:cNvPr>
            <p:cNvCxnSpPr>
              <a:cxnSpLocks/>
            </p:cNvCxnSpPr>
            <p:nvPr/>
          </p:nvCxnSpPr>
          <p:spPr bwMode="auto">
            <a:xfrm>
              <a:off x="4431937" y="2993820"/>
              <a:ext cx="0" cy="556767"/>
            </a:xfrm>
            <a:prstGeom prst="line">
              <a:avLst/>
            </a:prstGeom>
            <a:noFill/>
            <a:ln w="28575" cap="flat" cmpd="sng" algn="ctr">
              <a:solidFill>
                <a:srgbClr val="000000"/>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0D9E7563-A47C-A9AF-FD28-6B986595C871}"/>
              </a:ext>
            </a:extLst>
          </p:cNvPr>
          <p:cNvGrpSpPr/>
          <p:nvPr/>
        </p:nvGrpSpPr>
        <p:grpSpPr>
          <a:xfrm rot="16200000">
            <a:off x="7551800" y="5395358"/>
            <a:ext cx="91440" cy="221516"/>
            <a:chOff x="4372795" y="2993820"/>
            <a:chExt cx="118285" cy="556767"/>
          </a:xfrm>
        </p:grpSpPr>
        <p:cxnSp>
          <p:nvCxnSpPr>
            <p:cNvPr id="125" name="Straight Connector 124">
              <a:extLst>
                <a:ext uri="{FF2B5EF4-FFF2-40B4-BE49-F238E27FC236}">
                  <a16:creationId xmlns:a16="http://schemas.microsoft.com/office/drawing/2014/main" id="{A413308F-02B3-88C5-B2A5-0C44837E2D11}"/>
                </a:ext>
              </a:extLst>
            </p:cNvPr>
            <p:cNvCxnSpPr>
              <a:cxnSpLocks/>
            </p:cNvCxnSpPr>
            <p:nvPr/>
          </p:nvCxnSpPr>
          <p:spPr bwMode="auto">
            <a:xfrm>
              <a:off x="4372795" y="2996253"/>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F9FADDF5-0593-6D59-511F-EF766CDAE772}"/>
                </a:ext>
              </a:extLst>
            </p:cNvPr>
            <p:cNvCxnSpPr>
              <a:cxnSpLocks/>
            </p:cNvCxnSpPr>
            <p:nvPr/>
          </p:nvCxnSpPr>
          <p:spPr bwMode="auto">
            <a:xfrm>
              <a:off x="4372795" y="3550587"/>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1265479F-3569-2F8B-4B11-F21007AA50EF}"/>
                </a:ext>
              </a:extLst>
            </p:cNvPr>
            <p:cNvCxnSpPr>
              <a:cxnSpLocks/>
            </p:cNvCxnSpPr>
            <p:nvPr/>
          </p:nvCxnSpPr>
          <p:spPr bwMode="auto">
            <a:xfrm>
              <a:off x="4431937" y="2993820"/>
              <a:ext cx="0" cy="556767"/>
            </a:xfrm>
            <a:prstGeom prst="line">
              <a:avLst/>
            </a:prstGeom>
            <a:noFill/>
            <a:ln w="28575" cap="flat" cmpd="sng" algn="ctr">
              <a:solidFill>
                <a:srgbClr val="000000"/>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6469FE8A-2695-4EF4-2795-B201D0007489}"/>
              </a:ext>
            </a:extLst>
          </p:cNvPr>
          <p:cNvGrpSpPr/>
          <p:nvPr/>
        </p:nvGrpSpPr>
        <p:grpSpPr>
          <a:xfrm rot="16200000">
            <a:off x="7622546" y="3517353"/>
            <a:ext cx="91440" cy="614661"/>
            <a:chOff x="4372795" y="2993820"/>
            <a:chExt cx="118285" cy="556767"/>
          </a:xfrm>
        </p:grpSpPr>
        <p:cxnSp>
          <p:nvCxnSpPr>
            <p:cNvPr id="129" name="Straight Connector 128">
              <a:extLst>
                <a:ext uri="{FF2B5EF4-FFF2-40B4-BE49-F238E27FC236}">
                  <a16:creationId xmlns:a16="http://schemas.microsoft.com/office/drawing/2014/main" id="{595CF39A-A30C-B03B-D5C0-653D3D8C77EA}"/>
                </a:ext>
              </a:extLst>
            </p:cNvPr>
            <p:cNvCxnSpPr>
              <a:cxnSpLocks/>
            </p:cNvCxnSpPr>
            <p:nvPr/>
          </p:nvCxnSpPr>
          <p:spPr bwMode="auto">
            <a:xfrm>
              <a:off x="4372795" y="2996253"/>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A0BC52E6-CC58-A1E7-9DA8-A4C78D239B73}"/>
                </a:ext>
              </a:extLst>
            </p:cNvPr>
            <p:cNvCxnSpPr>
              <a:cxnSpLocks/>
            </p:cNvCxnSpPr>
            <p:nvPr/>
          </p:nvCxnSpPr>
          <p:spPr bwMode="auto">
            <a:xfrm>
              <a:off x="4372795" y="3550587"/>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C30C666F-7AD7-8860-B1A3-81247DF04CF1}"/>
                </a:ext>
              </a:extLst>
            </p:cNvPr>
            <p:cNvCxnSpPr>
              <a:cxnSpLocks/>
            </p:cNvCxnSpPr>
            <p:nvPr/>
          </p:nvCxnSpPr>
          <p:spPr bwMode="auto">
            <a:xfrm>
              <a:off x="4431937" y="2993820"/>
              <a:ext cx="0" cy="556767"/>
            </a:xfrm>
            <a:prstGeom prst="line">
              <a:avLst/>
            </a:prstGeom>
            <a:noFill/>
            <a:ln w="28575" cap="flat" cmpd="sng" algn="ctr">
              <a:solidFill>
                <a:srgbClr val="000000"/>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7A060F73-40B8-E5D4-6A83-6ACF9C68F1CA}"/>
              </a:ext>
            </a:extLst>
          </p:cNvPr>
          <p:cNvGrpSpPr/>
          <p:nvPr/>
        </p:nvGrpSpPr>
        <p:grpSpPr>
          <a:xfrm rot="16200000">
            <a:off x="7501168" y="3902380"/>
            <a:ext cx="91440" cy="161160"/>
            <a:chOff x="4372795" y="2993820"/>
            <a:chExt cx="118285" cy="556767"/>
          </a:xfrm>
        </p:grpSpPr>
        <p:cxnSp>
          <p:nvCxnSpPr>
            <p:cNvPr id="133" name="Straight Connector 132">
              <a:extLst>
                <a:ext uri="{FF2B5EF4-FFF2-40B4-BE49-F238E27FC236}">
                  <a16:creationId xmlns:a16="http://schemas.microsoft.com/office/drawing/2014/main" id="{94B32673-79F1-CF0B-DDD5-39CDC77B3937}"/>
                </a:ext>
              </a:extLst>
            </p:cNvPr>
            <p:cNvCxnSpPr>
              <a:cxnSpLocks/>
            </p:cNvCxnSpPr>
            <p:nvPr/>
          </p:nvCxnSpPr>
          <p:spPr bwMode="auto">
            <a:xfrm>
              <a:off x="4372795" y="2996253"/>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F1BDD702-EB9D-0294-E600-EF0898109028}"/>
                </a:ext>
              </a:extLst>
            </p:cNvPr>
            <p:cNvCxnSpPr>
              <a:cxnSpLocks/>
            </p:cNvCxnSpPr>
            <p:nvPr/>
          </p:nvCxnSpPr>
          <p:spPr bwMode="auto">
            <a:xfrm>
              <a:off x="4372795" y="3550587"/>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BDC438DB-5C27-2710-7673-71E0F0ED68D0}"/>
                </a:ext>
              </a:extLst>
            </p:cNvPr>
            <p:cNvCxnSpPr>
              <a:cxnSpLocks/>
            </p:cNvCxnSpPr>
            <p:nvPr/>
          </p:nvCxnSpPr>
          <p:spPr bwMode="auto">
            <a:xfrm>
              <a:off x="4431937" y="2993820"/>
              <a:ext cx="0" cy="556767"/>
            </a:xfrm>
            <a:prstGeom prst="line">
              <a:avLst/>
            </a:prstGeom>
            <a:noFill/>
            <a:ln w="28575" cap="flat" cmpd="sng" algn="ctr">
              <a:solidFill>
                <a:srgbClr val="000000"/>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D7CDA9C7-D38E-F237-C3FF-600B5C6AF404}"/>
              </a:ext>
            </a:extLst>
          </p:cNvPr>
          <p:cNvGrpSpPr/>
          <p:nvPr/>
        </p:nvGrpSpPr>
        <p:grpSpPr>
          <a:xfrm rot="16200000">
            <a:off x="7601240" y="4009640"/>
            <a:ext cx="91440" cy="248063"/>
            <a:chOff x="4372795" y="2993820"/>
            <a:chExt cx="118285" cy="556767"/>
          </a:xfrm>
        </p:grpSpPr>
        <p:cxnSp>
          <p:nvCxnSpPr>
            <p:cNvPr id="137" name="Straight Connector 136">
              <a:extLst>
                <a:ext uri="{FF2B5EF4-FFF2-40B4-BE49-F238E27FC236}">
                  <a16:creationId xmlns:a16="http://schemas.microsoft.com/office/drawing/2014/main" id="{7A301908-F8AF-6417-5E71-F57457632BF3}"/>
                </a:ext>
              </a:extLst>
            </p:cNvPr>
            <p:cNvCxnSpPr>
              <a:cxnSpLocks/>
            </p:cNvCxnSpPr>
            <p:nvPr/>
          </p:nvCxnSpPr>
          <p:spPr bwMode="auto">
            <a:xfrm>
              <a:off x="4372795" y="2996253"/>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4CB6805A-B52F-90D7-E670-2AA85E1FB283}"/>
                </a:ext>
              </a:extLst>
            </p:cNvPr>
            <p:cNvCxnSpPr>
              <a:cxnSpLocks/>
            </p:cNvCxnSpPr>
            <p:nvPr/>
          </p:nvCxnSpPr>
          <p:spPr bwMode="auto">
            <a:xfrm>
              <a:off x="4372795" y="3550587"/>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6FB30F3C-2882-935D-08A4-46190899D748}"/>
                </a:ext>
              </a:extLst>
            </p:cNvPr>
            <p:cNvCxnSpPr>
              <a:cxnSpLocks/>
            </p:cNvCxnSpPr>
            <p:nvPr/>
          </p:nvCxnSpPr>
          <p:spPr bwMode="auto">
            <a:xfrm>
              <a:off x="4431937" y="2993820"/>
              <a:ext cx="0" cy="556767"/>
            </a:xfrm>
            <a:prstGeom prst="line">
              <a:avLst/>
            </a:prstGeom>
            <a:noFill/>
            <a:ln w="28575" cap="flat" cmpd="sng" algn="ctr">
              <a:solidFill>
                <a:srgbClr val="000000"/>
              </a:solidFill>
              <a:prstDash val="solid"/>
              <a:round/>
              <a:headEnd type="none" w="med" len="med"/>
              <a:tailEnd type="none" w="med" len="med"/>
            </a:ln>
            <a:effectLst/>
          </p:spPr>
        </p:cxnSp>
      </p:grpSp>
      <p:sp>
        <p:nvSpPr>
          <p:cNvPr id="140" name="Oval 139">
            <a:extLst>
              <a:ext uri="{FF2B5EF4-FFF2-40B4-BE49-F238E27FC236}">
                <a16:creationId xmlns:a16="http://schemas.microsoft.com/office/drawing/2014/main" id="{A10E1A4B-9F3B-ED6B-31DB-016888CE56B2}"/>
              </a:ext>
            </a:extLst>
          </p:cNvPr>
          <p:cNvSpPr/>
          <p:nvPr/>
        </p:nvSpPr>
        <p:spPr bwMode="auto">
          <a:xfrm>
            <a:off x="7506808" y="1962082"/>
            <a:ext cx="64008" cy="6400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A3130467-26E7-8ADB-B385-9D5F6DEFD2C9}"/>
              </a:ext>
            </a:extLst>
          </p:cNvPr>
          <p:cNvSpPr/>
          <p:nvPr/>
        </p:nvSpPr>
        <p:spPr bwMode="auto">
          <a:xfrm>
            <a:off x="7557638" y="2119386"/>
            <a:ext cx="64008" cy="6400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C53ADD78-57DC-F6E3-E343-B15EA58CC04F}"/>
              </a:ext>
            </a:extLst>
          </p:cNvPr>
          <p:cNvSpPr/>
          <p:nvPr/>
        </p:nvSpPr>
        <p:spPr bwMode="auto">
          <a:xfrm>
            <a:off x="7513345" y="2419174"/>
            <a:ext cx="64008" cy="6400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99DCDBAB-1285-5313-832E-F6966C8BD1B9}"/>
              </a:ext>
            </a:extLst>
          </p:cNvPr>
          <p:cNvSpPr/>
          <p:nvPr/>
        </p:nvSpPr>
        <p:spPr bwMode="auto">
          <a:xfrm>
            <a:off x="7541950" y="2576478"/>
            <a:ext cx="64008" cy="6400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72125DA5-0839-5F58-CB59-A3D2C1B3BD59}"/>
              </a:ext>
            </a:extLst>
          </p:cNvPr>
          <p:cNvSpPr/>
          <p:nvPr/>
        </p:nvSpPr>
        <p:spPr bwMode="auto">
          <a:xfrm>
            <a:off x="7531878" y="2872400"/>
            <a:ext cx="64008" cy="6400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8D586AAB-5E21-3808-2D71-66E9CE9DFB6E}"/>
              </a:ext>
            </a:extLst>
          </p:cNvPr>
          <p:cNvSpPr/>
          <p:nvPr/>
        </p:nvSpPr>
        <p:spPr bwMode="auto">
          <a:xfrm>
            <a:off x="7582708" y="3032879"/>
            <a:ext cx="64008" cy="6400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46F21F49-AEAF-1A2F-690B-01E447354C12}"/>
              </a:ext>
            </a:extLst>
          </p:cNvPr>
          <p:cNvSpPr/>
          <p:nvPr/>
        </p:nvSpPr>
        <p:spPr bwMode="auto">
          <a:xfrm>
            <a:off x="7516719" y="3792678"/>
            <a:ext cx="64008" cy="6400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AA5B8022-5F21-D17B-9B63-B5A9011B8D8E}"/>
              </a:ext>
            </a:extLst>
          </p:cNvPr>
          <p:cNvSpPr/>
          <p:nvPr/>
        </p:nvSpPr>
        <p:spPr bwMode="auto">
          <a:xfrm>
            <a:off x="7513345" y="3953126"/>
            <a:ext cx="64008" cy="6400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9323D0AA-9242-AA5B-F12B-C43E9AFD2FB6}"/>
              </a:ext>
            </a:extLst>
          </p:cNvPr>
          <p:cNvSpPr/>
          <p:nvPr/>
        </p:nvSpPr>
        <p:spPr bwMode="auto">
          <a:xfrm>
            <a:off x="7556731" y="4400991"/>
            <a:ext cx="64008" cy="6400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4F2AC2A9-7961-6258-C197-D04E6461E2DD}"/>
              </a:ext>
            </a:extLst>
          </p:cNvPr>
          <p:cNvSpPr/>
          <p:nvPr/>
        </p:nvSpPr>
        <p:spPr bwMode="auto">
          <a:xfrm>
            <a:off x="7528270" y="4567820"/>
            <a:ext cx="64008" cy="6400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1B01E403-2444-88B3-FBE1-EFD8574C337A}"/>
              </a:ext>
            </a:extLst>
          </p:cNvPr>
          <p:cNvSpPr/>
          <p:nvPr/>
        </p:nvSpPr>
        <p:spPr bwMode="auto">
          <a:xfrm>
            <a:off x="7526523" y="4862542"/>
            <a:ext cx="64008" cy="6400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9B3C336D-B33B-2A87-4DDC-DB8B5D105FE1}"/>
              </a:ext>
            </a:extLst>
          </p:cNvPr>
          <p:cNvSpPr/>
          <p:nvPr/>
        </p:nvSpPr>
        <p:spPr bwMode="auto">
          <a:xfrm>
            <a:off x="7545417" y="5026763"/>
            <a:ext cx="64008" cy="6400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5CC731FC-6CEE-C7E2-C382-158FB69F08AA}"/>
              </a:ext>
            </a:extLst>
          </p:cNvPr>
          <p:cNvSpPr/>
          <p:nvPr/>
        </p:nvSpPr>
        <p:spPr bwMode="auto">
          <a:xfrm>
            <a:off x="7532977" y="5316444"/>
            <a:ext cx="64008" cy="6400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A40AD4A3-71ED-DA34-BF8E-915C79461F16}"/>
              </a:ext>
            </a:extLst>
          </p:cNvPr>
          <p:cNvSpPr/>
          <p:nvPr/>
        </p:nvSpPr>
        <p:spPr bwMode="auto">
          <a:xfrm>
            <a:off x="7548581" y="5473748"/>
            <a:ext cx="64008" cy="6400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924568FF-44DD-B3CB-419D-538B2F681A64}"/>
              </a:ext>
            </a:extLst>
          </p:cNvPr>
          <p:cNvSpPr/>
          <p:nvPr/>
        </p:nvSpPr>
        <p:spPr bwMode="auto">
          <a:xfrm>
            <a:off x="7595202" y="4102641"/>
            <a:ext cx="64008" cy="6400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58" name="Straight Arrow Connector 157">
            <a:extLst>
              <a:ext uri="{FF2B5EF4-FFF2-40B4-BE49-F238E27FC236}">
                <a16:creationId xmlns:a16="http://schemas.microsoft.com/office/drawing/2014/main" id="{9E41C1F8-1484-0225-5BD1-295B83D6F6B0}"/>
              </a:ext>
            </a:extLst>
          </p:cNvPr>
          <p:cNvCxnSpPr>
            <a:cxnSpLocks/>
          </p:cNvCxnSpPr>
          <p:nvPr/>
        </p:nvCxnSpPr>
        <p:spPr bwMode="auto">
          <a:xfrm>
            <a:off x="8007681" y="5915824"/>
            <a:ext cx="732923" cy="0"/>
          </a:xfrm>
          <a:prstGeom prst="straightConnector1">
            <a:avLst/>
          </a:prstGeom>
          <a:noFill/>
          <a:ln w="28575" cap="flat" cmpd="sng" algn="ctr">
            <a:solidFill>
              <a:schemeClr val="bg1"/>
            </a:solidFill>
            <a:prstDash val="solid"/>
            <a:round/>
            <a:headEnd type="none" w="med" len="med"/>
            <a:tailEnd type="triangle"/>
          </a:ln>
          <a:effectLst/>
        </p:spPr>
      </p:cxnSp>
      <p:cxnSp>
        <p:nvCxnSpPr>
          <p:cNvPr id="159" name="Straight Arrow Connector 158">
            <a:extLst>
              <a:ext uri="{FF2B5EF4-FFF2-40B4-BE49-F238E27FC236}">
                <a16:creationId xmlns:a16="http://schemas.microsoft.com/office/drawing/2014/main" id="{602D6967-4B36-FFEB-16A9-A8C095BC44ED}"/>
              </a:ext>
            </a:extLst>
          </p:cNvPr>
          <p:cNvCxnSpPr>
            <a:cxnSpLocks/>
          </p:cNvCxnSpPr>
          <p:nvPr/>
        </p:nvCxnSpPr>
        <p:spPr bwMode="auto">
          <a:xfrm flipH="1">
            <a:off x="6451629" y="5915824"/>
            <a:ext cx="731520" cy="0"/>
          </a:xfrm>
          <a:prstGeom prst="straightConnector1">
            <a:avLst/>
          </a:prstGeom>
          <a:noFill/>
          <a:ln w="28575" cap="flat" cmpd="sng" algn="ctr">
            <a:solidFill>
              <a:schemeClr val="bg1"/>
            </a:solidFill>
            <a:prstDash val="solid"/>
            <a:round/>
            <a:headEnd type="none" w="med" len="med"/>
            <a:tailEnd type="triangle"/>
          </a:ln>
          <a:effectLst/>
        </p:spPr>
      </p:cxnSp>
      <p:sp>
        <p:nvSpPr>
          <p:cNvPr id="18" name="TextBox 17">
            <a:extLst>
              <a:ext uri="{FF2B5EF4-FFF2-40B4-BE49-F238E27FC236}">
                <a16:creationId xmlns:a16="http://schemas.microsoft.com/office/drawing/2014/main" id="{F4AEBA68-EA70-8DCF-5427-9387A09D681E}"/>
              </a:ext>
            </a:extLst>
          </p:cNvPr>
          <p:cNvSpPr txBox="1"/>
          <p:nvPr/>
        </p:nvSpPr>
        <p:spPr bwMode="auto">
          <a:xfrm>
            <a:off x="4801468" y="5768766"/>
            <a:ext cx="16991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accent1"/>
                </a:solidFill>
                <a:latin typeface="Calibri" panose="020F0502020204030204" pitchFamily="34" charset="0"/>
              </a:rPr>
              <a:t>Favors Ribociclib + NSAI</a:t>
            </a:r>
          </a:p>
        </p:txBody>
      </p:sp>
      <p:sp>
        <p:nvSpPr>
          <p:cNvPr id="19" name="TextBox 18">
            <a:extLst>
              <a:ext uri="{FF2B5EF4-FFF2-40B4-BE49-F238E27FC236}">
                <a16:creationId xmlns:a16="http://schemas.microsoft.com/office/drawing/2014/main" id="{DA2B68B0-43A8-95B7-F056-BF46A06BD252}"/>
              </a:ext>
            </a:extLst>
          </p:cNvPr>
          <p:cNvSpPr txBox="1"/>
          <p:nvPr/>
        </p:nvSpPr>
        <p:spPr bwMode="auto">
          <a:xfrm>
            <a:off x="8698822" y="5776685"/>
            <a:ext cx="13433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accent3"/>
                </a:solidFill>
                <a:latin typeface="Calibri" panose="020F0502020204030204" pitchFamily="34" charset="0"/>
              </a:rPr>
              <a:t>Favors NSAI Alone</a:t>
            </a:r>
          </a:p>
        </p:txBody>
      </p:sp>
    </p:spTree>
    <p:extLst>
      <p:ext uri="{BB962C8B-B14F-4D97-AF65-F5344CB8AC3E}">
        <p14:creationId xmlns:p14="http://schemas.microsoft.com/office/powerpoint/2010/main" val="3716395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5BD3D-E991-06D1-8EA9-84ABB5154C5B}"/>
              </a:ext>
            </a:extLst>
          </p:cNvPr>
          <p:cNvSpPr>
            <a:spLocks noGrp="1"/>
          </p:cNvSpPr>
          <p:nvPr>
            <p:ph type="title"/>
          </p:nvPr>
        </p:nvSpPr>
        <p:spPr/>
        <p:txBody>
          <a:bodyPr/>
          <a:lstStyle/>
          <a:p>
            <a:r>
              <a:rPr lang="en-US" dirty="0"/>
              <a:t>monarchE and NATALEE: Tolerability and QoL</a:t>
            </a:r>
          </a:p>
        </p:txBody>
      </p:sp>
      <p:sp>
        <p:nvSpPr>
          <p:cNvPr id="13" name="Content Placeholder 12">
            <a:extLst>
              <a:ext uri="{FF2B5EF4-FFF2-40B4-BE49-F238E27FC236}">
                <a16:creationId xmlns:a16="http://schemas.microsoft.com/office/drawing/2014/main" id="{07227077-AF1A-1FF9-A0CA-BDA0F3A70185}"/>
              </a:ext>
            </a:extLst>
          </p:cNvPr>
          <p:cNvSpPr>
            <a:spLocks noGrp="1"/>
          </p:cNvSpPr>
          <p:nvPr>
            <p:ph idx="1"/>
          </p:nvPr>
        </p:nvSpPr>
        <p:spPr>
          <a:xfrm>
            <a:off x="604675" y="5276763"/>
            <a:ext cx="10877529" cy="886970"/>
          </a:xfrm>
        </p:spPr>
        <p:txBody>
          <a:bodyPr/>
          <a:lstStyle/>
          <a:p>
            <a:r>
              <a:rPr lang="en-US" sz="2600" dirty="0"/>
              <a:t>QoL scores maintained over time on treatment for both trials</a:t>
            </a:r>
            <a:r>
              <a:rPr lang="en-US" sz="2600" baseline="30000" dirty="0"/>
              <a:t>3,4</a:t>
            </a:r>
            <a:endParaRPr lang="en-US" sz="2600" dirty="0"/>
          </a:p>
          <a:p>
            <a:pPr lvl="1"/>
            <a:r>
              <a:rPr lang="en-US" sz="2400" dirty="0"/>
              <a:t>But QoL tools did not capture early events (first QoL at 3 mo)</a:t>
            </a:r>
          </a:p>
          <a:p>
            <a:pPr lvl="1"/>
            <a:endParaRPr lang="en-US" dirty="0"/>
          </a:p>
          <a:p>
            <a:endParaRPr lang="en-US" sz="2600" dirty="0"/>
          </a:p>
        </p:txBody>
      </p:sp>
      <p:graphicFrame>
        <p:nvGraphicFramePr>
          <p:cNvPr id="5" name="Group 3">
            <a:extLst>
              <a:ext uri="{FF2B5EF4-FFF2-40B4-BE49-F238E27FC236}">
                <a16:creationId xmlns:a16="http://schemas.microsoft.com/office/drawing/2014/main" id="{FE7C1800-C6CF-2774-C48E-86165653FE12}"/>
              </a:ext>
            </a:extLst>
          </p:cNvPr>
          <p:cNvGraphicFramePr>
            <a:graphicFrameLocks/>
          </p:cNvGraphicFramePr>
          <p:nvPr>
            <p:extLst>
              <p:ext uri="{D42A27DB-BD31-4B8C-83A1-F6EECF244321}">
                <p14:modId xmlns:p14="http://schemas.microsoft.com/office/powerpoint/2010/main" val="2164544672"/>
              </p:ext>
            </p:extLst>
          </p:nvPr>
        </p:nvGraphicFramePr>
        <p:xfrm>
          <a:off x="727076" y="1604963"/>
          <a:ext cx="10735056" cy="3352960"/>
        </p:xfrm>
        <a:graphic>
          <a:graphicData uri="http://schemas.openxmlformats.org/drawingml/2006/table">
            <a:tbl>
              <a:tblPr/>
              <a:tblGrid>
                <a:gridCol w="3153548">
                  <a:extLst>
                    <a:ext uri="{9D8B030D-6E8A-4147-A177-3AD203B41FA5}">
                      <a16:colId xmlns:a16="http://schemas.microsoft.com/office/drawing/2014/main" val="20000"/>
                    </a:ext>
                  </a:extLst>
                </a:gridCol>
                <a:gridCol w="1895377">
                  <a:extLst>
                    <a:ext uri="{9D8B030D-6E8A-4147-A177-3AD203B41FA5}">
                      <a16:colId xmlns:a16="http://schemas.microsoft.com/office/drawing/2014/main" val="20002"/>
                    </a:ext>
                  </a:extLst>
                </a:gridCol>
                <a:gridCol w="1895377">
                  <a:extLst>
                    <a:ext uri="{9D8B030D-6E8A-4147-A177-3AD203B41FA5}">
                      <a16:colId xmlns:a16="http://schemas.microsoft.com/office/drawing/2014/main" val="3392631269"/>
                    </a:ext>
                  </a:extLst>
                </a:gridCol>
                <a:gridCol w="1895377">
                  <a:extLst>
                    <a:ext uri="{9D8B030D-6E8A-4147-A177-3AD203B41FA5}">
                      <a16:colId xmlns:a16="http://schemas.microsoft.com/office/drawing/2014/main" val="3831202720"/>
                    </a:ext>
                  </a:extLst>
                </a:gridCol>
                <a:gridCol w="1895377">
                  <a:extLst>
                    <a:ext uri="{9D8B030D-6E8A-4147-A177-3AD203B41FA5}">
                      <a16:colId xmlns:a16="http://schemas.microsoft.com/office/drawing/2014/main" val="114005912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mj-lt"/>
                        </a:rPr>
                        <a:t>Outcome,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j-lt"/>
                        </a:rPr>
                        <a:t>monarchE</a:t>
                      </a:r>
                      <a:r>
                        <a:rPr kumimoji="0" lang="en-US" sz="1600" b="1" i="0" u="none" strike="noStrike" cap="none" normalizeH="0" baseline="30000" dirty="0">
                          <a:ln>
                            <a:noFill/>
                          </a:ln>
                          <a:solidFill>
                            <a:schemeClr val="tx1"/>
                          </a:solidFill>
                          <a:effectLst/>
                          <a:latin typeface="+mj-lt"/>
                        </a:rPr>
                        <a:t>1</a:t>
                      </a:r>
                      <a:endParaRPr kumimoji="0" lang="en-US" sz="1600" b="1" i="0" u="none" strike="noStrike" cap="none" normalizeH="0" baseline="0" dirty="0">
                        <a:ln>
                          <a:noFill/>
                        </a:ln>
                        <a:solidFill>
                          <a:schemeClr val="tx1"/>
                        </a:solidFill>
                        <a:effectLst/>
                        <a:latin typeface="+mj-lt"/>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j-lt"/>
                        </a:rPr>
                        <a:t>NATALEE</a:t>
                      </a:r>
                      <a:r>
                        <a:rPr kumimoji="0" lang="en-US" sz="1600" b="1" i="0" u="none" strike="noStrike" cap="none" normalizeH="0" baseline="30000" dirty="0">
                          <a:ln>
                            <a:noFill/>
                          </a:ln>
                          <a:solidFill>
                            <a:schemeClr val="tx1"/>
                          </a:solidFill>
                          <a:effectLst/>
                          <a:latin typeface="+mj-lt"/>
                        </a:rPr>
                        <a:t>2</a:t>
                      </a:r>
                      <a:endParaRPr kumimoji="0" lang="en-US" sz="1600" b="1" i="0" u="none" strike="noStrike" cap="none" normalizeH="0" baseline="0" dirty="0">
                        <a:ln>
                          <a:noFill/>
                        </a:ln>
                        <a:solidFill>
                          <a:schemeClr val="tx1"/>
                        </a:solidFill>
                        <a:effectLst/>
                        <a:latin typeface="+mj-lt"/>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lumOff val="2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mj-lt"/>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lumOff val="25000"/>
                      </a:schemeClr>
                    </a:solidFill>
                  </a:tcPr>
                </a:tc>
                <a:extLst>
                  <a:ext uri="{0D108BD9-81ED-4DB2-BD59-A6C34878D82A}">
                    <a16:rowId xmlns:a16="http://schemas.microsoft.com/office/drawing/2014/main" val="10001"/>
                  </a:ext>
                </a:extLst>
              </a:tr>
              <a:tr h="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j-lt"/>
                        </a:rPr>
                        <a:t>Abemaciclib + ET</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j-lt"/>
                        </a:rPr>
                        <a:t>ET Alone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j-lt"/>
                        </a:rPr>
                        <a:t>Ribociclib + NSAI</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j-lt"/>
                        </a:rPr>
                        <a:t>NSAI Alone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507416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mj-lt"/>
                        </a:rPr>
                        <a:t>Grade ≥3 AEs</a:t>
                      </a:r>
                      <a:r>
                        <a:rPr kumimoji="0" lang="en-US" sz="1600" b="0" i="0" u="none" strike="noStrike" cap="none" normalizeH="0" baseline="0" dirty="0">
                          <a:ln>
                            <a:noFill/>
                          </a:ln>
                          <a:solidFill>
                            <a:schemeClr val="bg2">
                              <a:lumMod val="10000"/>
                            </a:schemeClr>
                          </a:solidFill>
                          <a:effectLst/>
                          <a:latin typeface="+mj-lt"/>
                        </a:rPr>
                        <a:t>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j-lt"/>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j-lt"/>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Neutropenia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19.7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0.9</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44.3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584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Liver-related AEs</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3.5*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1.0*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8.6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QTc interval prolongation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DEDE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DEDE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DEDE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1.0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DEDE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DEDED"/>
                    </a:solidFill>
                  </a:tcPr>
                </a:tc>
                <a:extLst>
                  <a:ext uri="{0D108BD9-81ED-4DB2-BD59-A6C34878D82A}">
                    <a16:rowId xmlns:a16="http://schemas.microsoft.com/office/drawing/2014/main" val="258980204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Diarrhea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1pPr>
                      <a:lvl2pPr marL="3429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2pPr>
                      <a:lvl3pPr marL="6858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3pPr>
                      <a:lvl4pPr marL="10287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4pPr>
                      <a:lvl5pPr marL="13716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5pPr>
                      <a:lvl6pPr marL="17145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6pPr>
                      <a:lvl7pPr marL="20574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7pPr>
                      <a:lvl8pPr marL="24003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8pPr>
                      <a:lvl9pPr marL="2743200" marR="0" algn="l" defTabSz="3429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Trebuchet MS"/>
                          <a:sym typeface="Arial"/>
                        </a:defRPr>
                      </a:lvl9pPr>
                    </a:lstStyle>
                    <a:p>
                      <a:pPr algn="ctr" fontAlgn="b"/>
                      <a:r>
                        <a:rPr lang="en-US" sz="1600" b="0" i="0" u="none" strike="noStrike" dirty="0">
                          <a:solidFill>
                            <a:srgbClr val="000000"/>
                          </a:solidFill>
                          <a:effectLst/>
                          <a:latin typeface="+mj-lt"/>
                        </a:rPr>
                        <a:t>7.8</a:t>
                      </a:r>
                    </a:p>
                  </a:txBody>
                  <a:tcPr marL="9525" marR="9525" marT="9525" marB="0"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600" b="0" i="0" u="none" strike="noStrike" dirty="0">
                          <a:solidFill>
                            <a:srgbClr val="000000"/>
                          </a:solidFill>
                          <a:effectLst/>
                          <a:latin typeface="+mj-lt"/>
                        </a:rPr>
                        <a:t>0.2</a:t>
                      </a:r>
                    </a:p>
                  </a:txBody>
                  <a:tcPr marL="9525" marR="9525" marT="9525"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0.6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802008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Fatigue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DEDE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2.9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DEDE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0.1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DEDE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0.8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DEDE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DEDED"/>
                    </a:solidFill>
                  </a:tcPr>
                </a:tc>
                <a:extLst>
                  <a:ext uri="{0D108BD9-81ED-4DB2-BD59-A6C34878D82A}">
                    <a16:rowId xmlns:a16="http://schemas.microsoft.com/office/drawing/2014/main" val="319412732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VTE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BDBEC0"/>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1.4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BDBEC0"/>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0.3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BDBEC0"/>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0.6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BDBEC0"/>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BDBEC0"/>
                    </a:solidFill>
                  </a:tcPr>
                </a:tc>
                <a:extLst>
                  <a:ext uri="{0D108BD9-81ED-4DB2-BD59-A6C34878D82A}">
                    <a16:rowId xmlns:a16="http://schemas.microsoft.com/office/drawing/2014/main" val="183851828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bg2">
                              <a:lumMod val="10000"/>
                            </a:schemeClr>
                          </a:solidFill>
                          <a:effectLst/>
                          <a:latin typeface="+mj-lt"/>
                        </a:rPr>
                        <a:t>Discontinued CDK4/6i due to AEs</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DEDE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18.5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DEDE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DEDE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19.5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DEDE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DEDED"/>
                    </a:solidFill>
                  </a:tcPr>
                </a:tc>
                <a:extLst>
                  <a:ext uri="{0D108BD9-81ED-4DB2-BD59-A6C34878D82A}">
                    <a16:rowId xmlns:a16="http://schemas.microsoft.com/office/drawing/2014/main" val="2006404505"/>
                  </a:ext>
                </a:extLst>
              </a:tr>
            </a:tbl>
          </a:graphicData>
        </a:graphic>
      </p:graphicFrame>
      <p:sp>
        <p:nvSpPr>
          <p:cNvPr id="9" name="Text Box 15">
            <a:extLst>
              <a:ext uri="{FF2B5EF4-FFF2-40B4-BE49-F238E27FC236}">
                <a16:creationId xmlns:a16="http://schemas.microsoft.com/office/drawing/2014/main" id="{715534A7-5AA5-C21A-F6E7-860456E6BBB7}"/>
              </a:ext>
            </a:extLst>
          </p:cNvPr>
          <p:cNvSpPr txBox="1">
            <a:spLocks noChangeArrowheads="1"/>
          </p:cNvSpPr>
          <p:nvPr/>
        </p:nvSpPr>
        <p:spPr bwMode="auto">
          <a:xfrm>
            <a:off x="388171" y="6234521"/>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Rugo. Ann Oncol. 2022;33:616. 2. Hortobagyi. SABCS 2023. Abstr GS03-03.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3. Fasching. ESMO 2023. Abstr VP3-2023. 4. Harbeck. ESMO Breast Cancer Congress 2023. Abstr 93MO.</a:t>
            </a:r>
          </a:p>
        </p:txBody>
      </p:sp>
      <p:sp>
        <p:nvSpPr>
          <p:cNvPr id="10" name="Rectangle 9">
            <a:extLst>
              <a:ext uri="{FF2B5EF4-FFF2-40B4-BE49-F238E27FC236}">
                <a16:creationId xmlns:a16="http://schemas.microsoft.com/office/drawing/2014/main" id="{C2098FB7-8F46-08F4-CAD8-851D283D37AE}"/>
              </a:ext>
            </a:extLst>
          </p:cNvPr>
          <p:cNvSpPr/>
          <p:nvPr/>
        </p:nvSpPr>
        <p:spPr bwMode="auto">
          <a:xfrm>
            <a:off x="3885547" y="3613001"/>
            <a:ext cx="3785616" cy="338328"/>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360A971C-8C72-171C-6A11-78678D3C92B8}"/>
              </a:ext>
            </a:extLst>
          </p:cNvPr>
          <p:cNvSpPr/>
          <p:nvPr/>
        </p:nvSpPr>
        <p:spPr bwMode="auto">
          <a:xfrm>
            <a:off x="7676516" y="2598828"/>
            <a:ext cx="3785616" cy="1014984"/>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Text Box 30">
            <a:extLst>
              <a:ext uri="{FF2B5EF4-FFF2-40B4-BE49-F238E27FC236}">
                <a16:creationId xmlns:a16="http://schemas.microsoft.com/office/drawing/2014/main" id="{ADE0416F-DCEA-4648-19EC-CF81F5124195}"/>
              </a:ext>
            </a:extLst>
          </p:cNvPr>
          <p:cNvSpPr txBox="1">
            <a:spLocks noChangeArrowheads="1"/>
          </p:cNvSpPr>
          <p:nvPr/>
        </p:nvSpPr>
        <p:spPr bwMode="auto">
          <a:xfrm>
            <a:off x="727077" y="4971551"/>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*Increased transaminases.</a:t>
            </a:r>
          </a:p>
        </p:txBody>
      </p:sp>
    </p:spTree>
    <p:extLst>
      <p:ext uri="{BB962C8B-B14F-4D97-AF65-F5344CB8AC3E}">
        <p14:creationId xmlns:p14="http://schemas.microsoft.com/office/powerpoint/2010/main" val="2029629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Management of Abemaciclib-Induced Diarrhea</a:t>
            </a:r>
            <a:endParaRPr lang="en-US" baseline="30000" dirty="0"/>
          </a:p>
        </p:txBody>
      </p:sp>
      <p:sp>
        <p:nvSpPr>
          <p:cNvPr id="34" name="Text Box 15">
            <a:extLst>
              <a:ext uri="{FF2B5EF4-FFF2-40B4-BE49-F238E27FC236}">
                <a16:creationId xmlns:a16="http://schemas.microsoft.com/office/drawing/2014/main" id="{DABBBE6F-DE72-4940-80E2-E930B257C02E}"/>
              </a:ext>
            </a:extLst>
          </p:cNvPr>
          <p:cNvSpPr txBox="1">
            <a:spLocks noChangeArrowheads="1"/>
          </p:cNvSpPr>
          <p:nvPr/>
        </p:nvSpPr>
        <p:spPr bwMode="auto">
          <a:xfrm>
            <a:off x="413072" y="637209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Abemaciclib PI. Rugo. Ann Oncol. 2022;33:616. Sammons. Exp Rev Anticancer Ther. 2022;22:805.</a:t>
            </a:r>
          </a:p>
        </p:txBody>
      </p:sp>
      <p:sp>
        <p:nvSpPr>
          <p:cNvPr id="7" name="Rounded Rectangle 6">
            <a:extLst>
              <a:ext uri="{FF2B5EF4-FFF2-40B4-BE49-F238E27FC236}">
                <a16:creationId xmlns:a16="http://schemas.microsoft.com/office/drawing/2014/main" id="{CB50A762-6334-0042-BEA0-35406C943125}"/>
              </a:ext>
            </a:extLst>
          </p:cNvPr>
          <p:cNvSpPr/>
          <p:nvPr/>
        </p:nvSpPr>
        <p:spPr>
          <a:xfrm>
            <a:off x="3766423" y="1317386"/>
            <a:ext cx="2832100" cy="317499"/>
          </a:xfrm>
          <a:prstGeom prst="rect">
            <a:avLst/>
          </a:prstGeom>
          <a:no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first sign of loose stools</a:t>
            </a:r>
          </a:p>
        </p:txBody>
      </p:sp>
      <p:cxnSp>
        <p:nvCxnSpPr>
          <p:cNvPr id="10" name="Straight Connector 9">
            <a:extLst>
              <a:ext uri="{FF2B5EF4-FFF2-40B4-BE49-F238E27FC236}">
                <a16:creationId xmlns:a16="http://schemas.microsoft.com/office/drawing/2014/main" id="{B25F9B6D-8C38-9343-B4A4-31EDB76FC422}"/>
              </a:ext>
            </a:extLst>
          </p:cNvPr>
          <p:cNvCxnSpPr>
            <a:cxnSpLocks/>
          </p:cNvCxnSpPr>
          <p:nvPr/>
        </p:nvCxnSpPr>
        <p:spPr>
          <a:xfrm>
            <a:off x="2051922" y="2079384"/>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953F694-4C74-EF4D-87DF-A2D9E57D5B59}"/>
              </a:ext>
            </a:extLst>
          </p:cNvPr>
          <p:cNvCxnSpPr>
            <a:cxnSpLocks/>
          </p:cNvCxnSpPr>
          <p:nvPr/>
        </p:nvCxnSpPr>
        <p:spPr>
          <a:xfrm>
            <a:off x="4095859" y="2066684"/>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97600C8-218E-3741-A145-7C58909E656A}"/>
              </a:ext>
            </a:extLst>
          </p:cNvPr>
          <p:cNvCxnSpPr>
            <a:cxnSpLocks/>
          </p:cNvCxnSpPr>
          <p:nvPr/>
        </p:nvCxnSpPr>
        <p:spPr>
          <a:xfrm>
            <a:off x="6179422" y="2090468"/>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C3F02A8-8DFF-F446-918C-26C21B8B7B19}"/>
              </a:ext>
            </a:extLst>
          </p:cNvPr>
          <p:cNvCxnSpPr>
            <a:cxnSpLocks/>
          </p:cNvCxnSpPr>
          <p:nvPr/>
        </p:nvCxnSpPr>
        <p:spPr>
          <a:xfrm>
            <a:off x="7485796" y="4400944"/>
            <a:ext cx="0" cy="552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7593EFD-03B0-0043-A37C-191C4D2A11C6}"/>
              </a:ext>
            </a:extLst>
          </p:cNvPr>
          <p:cNvCxnSpPr/>
          <p:nvPr/>
        </p:nvCxnSpPr>
        <p:spPr>
          <a:xfrm>
            <a:off x="1853485" y="3247783"/>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Elbow Connector 30">
            <a:extLst>
              <a:ext uri="{FF2B5EF4-FFF2-40B4-BE49-F238E27FC236}">
                <a16:creationId xmlns:a16="http://schemas.microsoft.com/office/drawing/2014/main" id="{2BDF7D5E-D2DF-504B-9A20-77088929C5A8}"/>
              </a:ext>
            </a:extLst>
          </p:cNvPr>
          <p:cNvCxnSpPr>
            <a:cxnSpLocks/>
          </p:cNvCxnSpPr>
          <p:nvPr/>
        </p:nvCxnSpPr>
        <p:spPr>
          <a:xfrm rot="16200000" flipH="1">
            <a:off x="4156744" y="3424427"/>
            <a:ext cx="880337" cy="527051"/>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Elbow Connector 32">
            <a:extLst>
              <a:ext uri="{FF2B5EF4-FFF2-40B4-BE49-F238E27FC236}">
                <a16:creationId xmlns:a16="http://schemas.microsoft.com/office/drawing/2014/main" id="{C6030385-D7FF-D540-9B92-1DB5C41090D9}"/>
              </a:ext>
            </a:extLst>
          </p:cNvPr>
          <p:cNvCxnSpPr>
            <a:cxnSpLocks/>
          </p:cNvCxnSpPr>
          <p:nvPr/>
        </p:nvCxnSpPr>
        <p:spPr>
          <a:xfrm rot="5400000">
            <a:off x="3186747" y="3448207"/>
            <a:ext cx="890727" cy="469105"/>
          </a:xfrm>
          <a:prstGeom prst="bentConnector3">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F2312774-4AB2-4F4D-A8F5-7876861590B0}"/>
              </a:ext>
            </a:extLst>
          </p:cNvPr>
          <p:cNvSpPr txBox="1"/>
          <p:nvPr/>
        </p:nvSpPr>
        <p:spPr>
          <a:xfrm>
            <a:off x="2493059" y="3426619"/>
            <a:ext cx="1568828" cy="429848"/>
          </a:xfrm>
          <a:prstGeom prst="rect">
            <a:avLst/>
          </a:prstGeom>
          <a:noFill/>
          <a:ln>
            <a:noFill/>
          </a:ln>
        </p:spPr>
        <p:txBody>
          <a:bodyPr wrap="square" rtlCol="0" anchor="ctr">
            <a:noAutofit/>
          </a:bodyPr>
          <a:lstStyle>
            <a:defPPr>
              <a:defRPr lang="en-US"/>
            </a:defPPr>
            <a:lvl1pPr algn="ctr">
              <a:spcBef>
                <a:spcPct val="50000"/>
              </a:spcBef>
              <a:defRPr sz="1400" i="1">
                <a:solidFill>
                  <a:schemeClr val="bg1"/>
                </a:solidFill>
                <a:latin typeface="Calibri" panose="020F0502020204030204" pitchFamily="34" charset="0"/>
              </a:defRPr>
            </a:lvl1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Does not resolve to grade ≤1 within 24 hr</a:t>
            </a:r>
          </a:p>
        </p:txBody>
      </p:sp>
      <p:sp>
        <p:nvSpPr>
          <p:cNvPr id="49" name="Rectangle 48">
            <a:extLst>
              <a:ext uri="{FF2B5EF4-FFF2-40B4-BE49-F238E27FC236}">
                <a16:creationId xmlns:a16="http://schemas.microsoft.com/office/drawing/2014/main" id="{51AF41B4-291F-A647-8074-B63B630C8604}"/>
              </a:ext>
            </a:extLst>
          </p:cNvPr>
          <p:cNvSpPr/>
          <p:nvPr/>
        </p:nvSpPr>
        <p:spPr>
          <a:xfrm>
            <a:off x="609759" y="5898079"/>
            <a:ext cx="2822299" cy="461663"/>
          </a:xfrm>
          <a:prstGeom prst="rect">
            <a:avLst/>
          </a:prstGeom>
          <a:no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dose reduction = 50 mg/dose reduction in abemaciclib at a time</a:t>
            </a:r>
          </a:p>
        </p:txBody>
      </p:sp>
      <p:sp>
        <p:nvSpPr>
          <p:cNvPr id="50" name="Rectangle 49">
            <a:extLst>
              <a:ext uri="{FF2B5EF4-FFF2-40B4-BE49-F238E27FC236}">
                <a16:creationId xmlns:a16="http://schemas.microsoft.com/office/drawing/2014/main" id="{53498FCC-17FD-D74A-86D9-073B981E827E}"/>
              </a:ext>
            </a:extLst>
          </p:cNvPr>
          <p:cNvSpPr/>
          <p:nvPr/>
        </p:nvSpPr>
        <p:spPr>
          <a:xfrm>
            <a:off x="5763925" y="5878541"/>
            <a:ext cx="3443743" cy="461663"/>
          </a:xfrm>
          <a:prstGeom prst="rect">
            <a:avLst/>
          </a:prstGeom>
          <a:no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Discontinue abemaciclib if unable </a:t>
            </a:r>
            <a:b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to tolerate 50 mg BID</a:t>
            </a:r>
          </a:p>
        </p:txBody>
      </p:sp>
      <p:sp>
        <p:nvSpPr>
          <p:cNvPr id="8" name="Rounded Rectangle 7">
            <a:extLst>
              <a:ext uri="{FF2B5EF4-FFF2-40B4-BE49-F238E27FC236}">
                <a16:creationId xmlns:a16="http://schemas.microsoft.com/office/drawing/2014/main" id="{402BE8D3-8B28-5E4B-BAFE-1B685BCD6916}"/>
              </a:ext>
            </a:extLst>
          </p:cNvPr>
          <p:cNvSpPr/>
          <p:nvPr/>
        </p:nvSpPr>
        <p:spPr>
          <a:xfrm>
            <a:off x="1721722" y="1760155"/>
            <a:ext cx="6928503" cy="355600"/>
          </a:xfrm>
          <a:prstGeom prst="rect">
            <a:avLst/>
          </a:prstGeom>
          <a:solidFill>
            <a:schemeClr val="accent2"/>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Initiate antidiarrheals (eg, loperamide) and increase oral fluid intake</a:t>
            </a:r>
          </a:p>
        </p:txBody>
      </p:sp>
      <p:sp>
        <p:nvSpPr>
          <p:cNvPr id="14" name="Rounded Rectangle 13">
            <a:extLst>
              <a:ext uri="{FF2B5EF4-FFF2-40B4-BE49-F238E27FC236}">
                <a16:creationId xmlns:a16="http://schemas.microsoft.com/office/drawing/2014/main" id="{55E4576F-5373-A744-A400-70056DD4C45A}"/>
              </a:ext>
            </a:extLst>
          </p:cNvPr>
          <p:cNvSpPr/>
          <p:nvPr/>
        </p:nvSpPr>
        <p:spPr>
          <a:xfrm>
            <a:off x="730396" y="2268267"/>
            <a:ext cx="2011680" cy="1005840"/>
          </a:xfrm>
          <a:prstGeom prst="rect">
            <a:avLst/>
          </a:prstGeom>
          <a:solidFill>
            <a:schemeClr val="accent4"/>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Grade 1</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&lt;4 stools/day over baseline</a:t>
            </a: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 name="Rounded Rectangle 18">
            <a:extLst>
              <a:ext uri="{FF2B5EF4-FFF2-40B4-BE49-F238E27FC236}">
                <a16:creationId xmlns:a16="http://schemas.microsoft.com/office/drawing/2014/main" id="{7280FCB2-2D5C-CB41-8F1F-F0436C9C82C7}"/>
              </a:ext>
            </a:extLst>
          </p:cNvPr>
          <p:cNvSpPr/>
          <p:nvPr/>
        </p:nvSpPr>
        <p:spPr>
          <a:xfrm>
            <a:off x="3060668" y="2268267"/>
            <a:ext cx="2011680" cy="1005840"/>
          </a:xfrm>
          <a:prstGeom prst="rect">
            <a:avLst/>
          </a:prstGeom>
          <a:solidFill>
            <a:schemeClr val="accent5"/>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Grade 2</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4-6 stools/day over baseline</a:t>
            </a:r>
          </a:p>
        </p:txBody>
      </p:sp>
      <p:sp>
        <p:nvSpPr>
          <p:cNvPr id="20" name="Rounded Rectangle 19">
            <a:extLst>
              <a:ext uri="{FF2B5EF4-FFF2-40B4-BE49-F238E27FC236}">
                <a16:creationId xmlns:a16="http://schemas.microsoft.com/office/drawing/2014/main" id="{37E41207-9299-DE4B-B254-12FF6103B346}"/>
              </a:ext>
            </a:extLst>
          </p:cNvPr>
          <p:cNvSpPr/>
          <p:nvPr/>
        </p:nvSpPr>
        <p:spPr>
          <a:xfrm>
            <a:off x="5338054" y="2268267"/>
            <a:ext cx="2011680" cy="1005840"/>
          </a:xfrm>
          <a:prstGeom prst="rect">
            <a:avLst/>
          </a:prstGeom>
          <a:solidFill>
            <a:schemeClr val="accent3">
              <a:lumMod val="60000"/>
              <a:lumOff val="40000"/>
            </a:schemeClr>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Grade 3</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 stools/day over baseline</a:t>
            </a: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 name="Rounded Rectangle 21">
            <a:extLst>
              <a:ext uri="{FF2B5EF4-FFF2-40B4-BE49-F238E27FC236}">
                <a16:creationId xmlns:a16="http://schemas.microsoft.com/office/drawing/2014/main" id="{56357B57-E158-5745-8AB9-9C4B0229AA35}"/>
              </a:ext>
            </a:extLst>
          </p:cNvPr>
          <p:cNvSpPr/>
          <p:nvPr/>
        </p:nvSpPr>
        <p:spPr>
          <a:xfrm>
            <a:off x="7641883" y="2268267"/>
            <a:ext cx="2011680" cy="1005840"/>
          </a:xfrm>
          <a:prstGeom prst="rect">
            <a:avLst/>
          </a:prstGeom>
          <a:solidFill>
            <a:schemeClr val="accent3"/>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Grade 4</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Life-threatening consequences/urgent intervention indicated</a:t>
            </a: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 name="Rounded Rectangle 27">
            <a:extLst>
              <a:ext uri="{FF2B5EF4-FFF2-40B4-BE49-F238E27FC236}">
                <a16:creationId xmlns:a16="http://schemas.microsoft.com/office/drawing/2014/main" id="{CE46E154-FCAA-5246-BF71-D04EDF7C6034}"/>
              </a:ext>
            </a:extLst>
          </p:cNvPr>
          <p:cNvSpPr/>
          <p:nvPr/>
        </p:nvSpPr>
        <p:spPr>
          <a:xfrm>
            <a:off x="1082491" y="3577984"/>
            <a:ext cx="1287465" cy="1005840"/>
          </a:xfrm>
          <a:prstGeom prst="rect">
            <a:avLst/>
          </a:prstGeom>
          <a:solidFill>
            <a:schemeClr val="accent4"/>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Continue abemaciclib; no dose modification</a:t>
            </a:r>
          </a:p>
        </p:txBody>
      </p:sp>
      <p:sp>
        <p:nvSpPr>
          <p:cNvPr id="39" name="Rounded Rectangle 38">
            <a:extLst>
              <a:ext uri="{FF2B5EF4-FFF2-40B4-BE49-F238E27FC236}">
                <a16:creationId xmlns:a16="http://schemas.microsoft.com/office/drawing/2014/main" id="{8EF1D953-A9D1-0740-806A-D37F59A8D2F9}"/>
              </a:ext>
            </a:extLst>
          </p:cNvPr>
          <p:cNvSpPr/>
          <p:nvPr/>
        </p:nvSpPr>
        <p:spPr>
          <a:xfrm>
            <a:off x="5568102" y="3760864"/>
            <a:ext cx="3835388" cy="640080"/>
          </a:xfrm>
          <a:prstGeom prst="rect">
            <a:avLst/>
          </a:prstGeom>
          <a:solidFill>
            <a:schemeClr val="accent3">
              <a:lumMod val="40000"/>
              <a:lumOff val="60000"/>
            </a:schemeClr>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Hold dose until resolves to grade ≤1</a:t>
            </a:r>
          </a:p>
        </p:txBody>
      </p:sp>
      <p:sp>
        <p:nvSpPr>
          <p:cNvPr id="44" name="Rounded Rectangle 43">
            <a:extLst>
              <a:ext uri="{FF2B5EF4-FFF2-40B4-BE49-F238E27FC236}">
                <a16:creationId xmlns:a16="http://schemas.microsoft.com/office/drawing/2014/main" id="{83618B86-A083-8741-BE09-B5563D3E83F0}"/>
              </a:ext>
            </a:extLst>
          </p:cNvPr>
          <p:cNvSpPr/>
          <p:nvPr/>
        </p:nvSpPr>
        <p:spPr>
          <a:xfrm>
            <a:off x="6159916" y="4953532"/>
            <a:ext cx="2651760" cy="640080"/>
          </a:xfrm>
          <a:prstGeom prst="rect">
            <a:avLst/>
          </a:prstGeom>
          <a:solidFill>
            <a:schemeClr val="accent3">
              <a:lumMod val="20000"/>
              <a:lumOff val="80000"/>
            </a:schemeClr>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Reduce dose</a:t>
            </a:r>
          </a:p>
        </p:txBody>
      </p:sp>
      <p:cxnSp>
        <p:nvCxnSpPr>
          <p:cNvPr id="15" name="Straight Arrow Connector 14">
            <a:extLst>
              <a:ext uri="{FF2B5EF4-FFF2-40B4-BE49-F238E27FC236}">
                <a16:creationId xmlns:a16="http://schemas.microsoft.com/office/drawing/2014/main" id="{7C29C98D-510E-46BA-AA84-67952BD43212}"/>
              </a:ext>
            </a:extLst>
          </p:cNvPr>
          <p:cNvCxnSpPr>
            <a:stCxn id="14" idx="2"/>
            <a:endCxn id="28" idx="0"/>
          </p:cNvCxnSpPr>
          <p:nvPr/>
        </p:nvCxnSpPr>
        <p:spPr bwMode="auto">
          <a:xfrm flipH="1">
            <a:off x="1726224" y="3274107"/>
            <a:ext cx="10012" cy="303877"/>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FBD617BD-CF55-48C9-9100-84E5BF474859}"/>
              </a:ext>
            </a:extLst>
          </p:cNvPr>
          <p:cNvCxnSpPr>
            <a:cxnSpLocks/>
            <a:stCxn id="7" idx="2"/>
            <a:endCxn id="8" idx="0"/>
          </p:cNvCxnSpPr>
          <p:nvPr/>
        </p:nvCxnSpPr>
        <p:spPr bwMode="auto">
          <a:xfrm>
            <a:off x="5182473" y="1634885"/>
            <a:ext cx="3501" cy="125270"/>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FD7C92F7-EDA4-4C5A-BCDC-A741294B5877}"/>
              </a:ext>
            </a:extLst>
          </p:cNvPr>
          <p:cNvCxnSpPr>
            <a:stCxn id="22" idx="2"/>
          </p:cNvCxnSpPr>
          <p:nvPr/>
        </p:nvCxnSpPr>
        <p:spPr bwMode="auto">
          <a:xfrm flipH="1">
            <a:off x="8643223" y="3274107"/>
            <a:ext cx="4500" cy="486757"/>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05875CFB-7C5B-452D-924C-F7B1E96AB36C}"/>
              </a:ext>
            </a:extLst>
          </p:cNvPr>
          <p:cNvCxnSpPr>
            <a:stCxn id="20" idx="2"/>
          </p:cNvCxnSpPr>
          <p:nvPr/>
        </p:nvCxnSpPr>
        <p:spPr bwMode="auto">
          <a:xfrm>
            <a:off x="6343894" y="3274107"/>
            <a:ext cx="0" cy="462625"/>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DA385E5C-72B3-4B75-BC5B-58B400E38CD9}"/>
              </a:ext>
            </a:extLst>
          </p:cNvPr>
          <p:cNvCxnSpPr>
            <a:endCxn id="44" idx="0"/>
          </p:cNvCxnSpPr>
          <p:nvPr/>
        </p:nvCxnSpPr>
        <p:spPr bwMode="auto">
          <a:xfrm>
            <a:off x="7485796" y="4400944"/>
            <a:ext cx="0" cy="552588"/>
          </a:xfrm>
          <a:prstGeom prst="straightConnector1">
            <a:avLst/>
          </a:prstGeom>
          <a:noFill/>
          <a:ln w="28575" cap="flat" cmpd="sng" algn="ctr">
            <a:solidFill>
              <a:schemeClr val="bg1"/>
            </a:solidFill>
            <a:prstDash val="solid"/>
            <a:round/>
            <a:headEnd type="none" w="med" len="med"/>
            <a:tailEnd type="triangle"/>
          </a:ln>
          <a:effectLst/>
        </p:spPr>
      </p:cxnSp>
      <p:cxnSp>
        <p:nvCxnSpPr>
          <p:cNvPr id="47" name="Straight Arrow Connector 46">
            <a:extLst>
              <a:ext uri="{FF2B5EF4-FFF2-40B4-BE49-F238E27FC236}">
                <a16:creationId xmlns:a16="http://schemas.microsoft.com/office/drawing/2014/main" id="{B8F63071-0593-4A8D-93A6-750AB879AA82}"/>
              </a:ext>
            </a:extLst>
          </p:cNvPr>
          <p:cNvCxnSpPr>
            <a:endCxn id="50" idx="0"/>
          </p:cNvCxnSpPr>
          <p:nvPr/>
        </p:nvCxnSpPr>
        <p:spPr bwMode="auto">
          <a:xfrm>
            <a:off x="7485796" y="5593612"/>
            <a:ext cx="1" cy="254152"/>
          </a:xfrm>
          <a:prstGeom prst="straightConnector1">
            <a:avLst/>
          </a:prstGeom>
          <a:noFill/>
          <a:ln w="28575" cap="flat" cmpd="sng" algn="ctr">
            <a:solidFill>
              <a:schemeClr val="bg1"/>
            </a:solidFill>
            <a:prstDash val="solid"/>
            <a:round/>
            <a:headEnd type="none" w="med" len="med"/>
            <a:tailEnd type="triangle"/>
          </a:ln>
          <a:effectLst/>
        </p:spPr>
      </p:cxnSp>
      <p:grpSp>
        <p:nvGrpSpPr>
          <p:cNvPr id="46081" name="Group 46080">
            <a:extLst>
              <a:ext uri="{FF2B5EF4-FFF2-40B4-BE49-F238E27FC236}">
                <a16:creationId xmlns:a16="http://schemas.microsoft.com/office/drawing/2014/main" id="{EF806139-8012-4D10-8BF7-46FF6EAD1C8B}"/>
              </a:ext>
            </a:extLst>
          </p:cNvPr>
          <p:cNvGrpSpPr/>
          <p:nvPr/>
        </p:nvGrpSpPr>
        <p:grpSpPr>
          <a:xfrm>
            <a:off x="3267034" y="3272687"/>
            <a:ext cx="1593404" cy="2515224"/>
            <a:chOff x="4146116" y="3085592"/>
            <a:chExt cx="1593404" cy="2515224"/>
          </a:xfrm>
        </p:grpSpPr>
        <p:cxnSp>
          <p:nvCxnSpPr>
            <p:cNvPr id="51" name="Connector: Elbow 50">
              <a:extLst>
                <a:ext uri="{FF2B5EF4-FFF2-40B4-BE49-F238E27FC236}">
                  <a16:creationId xmlns:a16="http://schemas.microsoft.com/office/drawing/2014/main" id="{D495A9C2-CE2E-415C-B403-E5DC51EB84E8}"/>
                </a:ext>
              </a:extLst>
            </p:cNvPr>
            <p:cNvCxnSpPr>
              <a:cxnSpLocks/>
              <a:stCxn id="19" idx="2"/>
            </p:cNvCxnSpPr>
            <p:nvPr/>
          </p:nvCxnSpPr>
          <p:spPr bwMode="auto">
            <a:xfrm rot="16200000" flipH="1">
              <a:off x="4084943" y="3946238"/>
              <a:ext cx="2515224" cy="793931"/>
            </a:xfrm>
            <a:prstGeom prst="bentConnector3">
              <a:avLst>
                <a:gd name="adj1" fmla="val 27783"/>
              </a:avLst>
            </a:prstGeom>
            <a:noFill/>
            <a:ln w="28575" cap="flat" cmpd="sng" algn="ctr">
              <a:solidFill>
                <a:schemeClr val="bg1"/>
              </a:solidFill>
              <a:prstDash val="solid"/>
              <a:round/>
              <a:headEnd type="none" w="med" len="med"/>
              <a:tailEnd type="triangle"/>
            </a:ln>
            <a:effectLst/>
          </p:spPr>
        </p:cxnSp>
        <p:cxnSp>
          <p:nvCxnSpPr>
            <p:cNvPr id="54" name="Connector: Elbow 53">
              <a:extLst>
                <a:ext uri="{FF2B5EF4-FFF2-40B4-BE49-F238E27FC236}">
                  <a16:creationId xmlns:a16="http://schemas.microsoft.com/office/drawing/2014/main" id="{6A6950DD-F7B2-46ED-878D-1B80862679F7}"/>
                </a:ext>
              </a:extLst>
            </p:cNvPr>
            <p:cNvCxnSpPr>
              <a:cxnSpLocks/>
            </p:cNvCxnSpPr>
            <p:nvPr/>
          </p:nvCxnSpPr>
          <p:spPr bwMode="auto">
            <a:xfrm rot="5400000">
              <a:off x="3414418" y="3918902"/>
              <a:ext cx="2260443" cy="797048"/>
            </a:xfrm>
            <a:prstGeom prst="bentConnector3">
              <a:avLst>
                <a:gd name="adj1" fmla="val 26403"/>
              </a:avLst>
            </a:prstGeom>
            <a:noFill/>
            <a:ln w="28575" cap="flat" cmpd="sng" algn="ctr">
              <a:solidFill>
                <a:schemeClr val="bg1"/>
              </a:solidFill>
              <a:prstDash val="solid"/>
              <a:round/>
              <a:headEnd type="none" w="med" len="med"/>
              <a:tailEnd type="triangle"/>
            </a:ln>
            <a:effectLst/>
          </p:spPr>
        </p:cxnSp>
      </p:grpSp>
      <p:sp>
        <p:nvSpPr>
          <p:cNvPr id="29" name="Rounded Rectangle 28">
            <a:extLst>
              <a:ext uri="{FF2B5EF4-FFF2-40B4-BE49-F238E27FC236}">
                <a16:creationId xmlns:a16="http://schemas.microsoft.com/office/drawing/2014/main" id="{637B75ED-342B-1740-804E-AF6D8D236419}"/>
              </a:ext>
            </a:extLst>
          </p:cNvPr>
          <p:cNvSpPr/>
          <p:nvPr/>
        </p:nvSpPr>
        <p:spPr>
          <a:xfrm>
            <a:off x="2730615" y="4117732"/>
            <a:ext cx="2651760" cy="640080"/>
          </a:xfrm>
          <a:prstGeom prst="rect">
            <a:avLst/>
          </a:prstGeom>
          <a:solidFill>
            <a:schemeClr val="accent5">
              <a:lumMod val="60000"/>
              <a:lumOff val="40000"/>
            </a:schemeClr>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Hold dose until resolves to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grade ≤1</a:t>
            </a:r>
          </a:p>
        </p:txBody>
      </p:sp>
      <p:sp>
        <p:nvSpPr>
          <p:cNvPr id="40" name="Rounded Rectangle 39">
            <a:extLst>
              <a:ext uri="{FF2B5EF4-FFF2-40B4-BE49-F238E27FC236}">
                <a16:creationId xmlns:a16="http://schemas.microsoft.com/office/drawing/2014/main" id="{24C12C3B-22BA-8A4B-8B10-033D5EAD47E9}"/>
              </a:ext>
            </a:extLst>
          </p:cNvPr>
          <p:cNvSpPr/>
          <p:nvPr/>
        </p:nvSpPr>
        <p:spPr>
          <a:xfrm>
            <a:off x="2692145" y="5149251"/>
            <a:ext cx="1136048" cy="640080"/>
          </a:xfrm>
          <a:prstGeom prst="rect">
            <a:avLst/>
          </a:prstGeom>
          <a:solidFill>
            <a:schemeClr val="accent5">
              <a:lumMod val="60000"/>
              <a:lumOff val="40000"/>
            </a:schemeClr>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dose modification</a:t>
            </a:r>
          </a:p>
        </p:txBody>
      </p:sp>
      <p:cxnSp>
        <p:nvCxnSpPr>
          <p:cNvPr id="59" name="Straight Arrow Connector 58">
            <a:extLst>
              <a:ext uri="{FF2B5EF4-FFF2-40B4-BE49-F238E27FC236}">
                <a16:creationId xmlns:a16="http://schemas.microsoft.com/office/drawing/2014/main" id="{07EA9751-BE87-434F-B644-E7ABACA13FD0}"/>
              </a:ext>
            </a:extLst>
          </p:cNvPr>
          <p:cNvCxnSpPr>
            <a:cxnSpLocks/>
          </p:cNvCxnSpPr>
          <p:nvPr/>
        </p:nvCxnSpPr>
        <p:spPr bwMode="auto">
          <a:xfrm flipH="1">
            <a:off x="1731230" y="2115755"/>
            <a:ext cx="5006" cy="152512"/>
          </a:xfrm>
          <a:prstGeom prst="straightConnector1">
            <a:avLst/>
          </a:prstGeom>
          <a:noFill/>
          <a:ln w="28575" cap="flat" cmpd="sng" algn="ctr">
            <a:solidFill>
              <a:schemeClr val="bg1"/>
            </a:solidFill>
            <a:prstDash val="solid"/>
            <a:round/>
            <a:headEnd type="none" w="med" len="med"/>
            <a:tailEnd type="triangle"/>
          </a:ln>
          <a:effectLst/>
        </p:spPr>
      </p:cxnSp>
      <p:cxnSp>
        <p:nvCxnSpPr>
          <p:cNvPr id="61" name="Straight Arrow Connector 60">
            <a:extLst>
              <a:ext uri="{FF2B5EF4-FFF2-40B4-BE49-F238E27FC236}">
                <a16:creationId xmlns:a16="http://schemas.microsoft.com/office/drawing/2014/main" id="{7AF6F5AF-9C30-41E9-ACB4-BDCB1615C33D}"/>
              </a:ext>
            </a:extLst>
          </p:cNvPr>
          <p:cNvCxnSpPr>
            <a:cxnSpLocks/>
          </p:cNvCxnSpPr>
          <p:nvPr/>
        </p:nvCxnSpPr>
        <p:spPr bwMode="auto">
          <a:xfrm flipH="1">
            <a:off x="8645220" y="2115755"/>
            <a:ext cx="5006" cy="152512"/>
          </a:xfrm>
          <a:prstGeom prst="straightConnector1">
            <a:avLst/>
          </a:prstGeom>
          <a:noFill/>
          <a:ln w="28575" cap="flat" cmpd="sng" algn="ctr">
            <a:solidFill>
              <a:schemeClr val="bg1"/>
            </a:solidFill>
            <a:prstDash val="solid"/>
            <a:round/>
            <a:headEnd type="none" w="med" len="med"/>
            <a:tailEnd type="triangle"/>
          </a:ln>
          <a:effectLst/>
        </p:spPr>
      </p:cxnSp>
      <p:cxnSp>
        <p:nvCxnSpPr>
          <p:cNvPr id="62" name="Straight Arrow Connector 61">
            <a:extLst>
              <a:ext uri="{FF2B5EF4-FFF2-40B4-BE49-F238E27FC236}">
                <a16:creationId xmlns:a16="http://schemas.microsoft.com/office/drawing/2014/main" id="{2C57D502-D5ED-4895-B209-31EBDF976227}"/>
              </a:ext>
            </a:extLst>
          </p:cNvPr>
          <p:cNvCxnSpPr>
            <a:cxnSpLocks/>
          </p:cNvCxnSpPr>
          <p:nvPr/>
        </p:nvCxnSpPr>
        <p:spPr bwMode="auto">
          <a:xfrm flipH="1">
            <a:off x="6341391" y="2115755"/>
            <a:ext cx="5006" cy="152512"/>
          </a:xfrm>
          <a:prstGeom prst="straightConnector1">
            <a:avLst/>
          </a:prstGeom>
          <a:noFill/>
          <a:ln w="28575" cap="flat" cmpd="sng" algn="ctr">
            <a:solidFill>
              <a:schemeClr val="bg1"/>
            </a:solidFill>
            <a:prstDash val="solid"/>
            <a:round/>
            <a:headEnd type="none" w="med" len="med"/>
            <a:tailEnd type="triangle"/>
          </a:ln>
          <a:effectLst/>
        </p:spPr>
      </p:cxnSp>
      <p:cxnSp>
        <p:nvCxnSpPr>
          <p:cNvPr id="63" name="Straight Arrow Connector 62">
            <a:extLst>
              <a:ext uri="{FF2B5EF4-FFF2-40B4-BE49-F238E27FC236}">
                <a16:creationId xmlns:a16="http://schemas.microsoft.com/office/drawing/2014/main" id="{1375BD7A-6E16-43E8-8DC6-0F6563F73DC9}"/>
              </a:ext>
            </a:extLst>
          </p:cNvPr>
          <p:cNvCxnSpPr>
            <a:cxnSpLocks/>
          </p:cNvCxnSpPr>
          <p:nvPr/>
        </p:nvCxnSpPr>
        <p:spPr bwMode="auto">
          <a:xfrm flipH="1">
            <a:off x="4064005" y="2115755"/>
            <a:ext cx="5006" cy="152512"/>
          </a:xfrm>
          <a:prstGeom prst="straightConnector1">
            <a:avLst/>
          </a:prstGeom>
          <a:noFill/>
          <a:ln w="28575" cap="flat" cmpd="sng" algn="ctr">
            <a:solidFill>
              <a:schemeClr val="bg1"/>
            </a:solidFill>
            <a:prstDash val="solid"/>
            <a:round/>
            <a:headEnd type="none" w="med" len="med"/>
            <a:tailEnd type="triangle"/>
          </a:ln>
          <a:effectLst/>
        </p:spPr>
      </p:cxnSp>
      <p:sp>
        <p:nvSpPr>
          <p:cNvPr id="9" name="TextBox 8">
            <a:extLst>
              <a:ext uri="{FF2B5EF4-FFF2-40B4-BE49-F238E27FC236}">
                <a16:creationId xmlns:a16="http://schemas.microsoft.com/office/drawing/2014/main" id="{CEF4A33A-16CC-E50E-6E7A-AB5B7A31CFB9}"/>
              </a:ext>
            </a:extLst>
          </p:cNvPr>
          <p:cNvSpPr txBox="1"/>
          <p:nvPr/>
        </p:nvSpPr>
        <p:spPr>
          <a:xfrm>
            <a:off x="4057311" y="3388519"/>
            <a:ext cx="1568828" cy="429848"/>
          </a:xfrm>
          <a:prstGeom prst="rect">
            <a:avLst/>
          </a:prstGeom>
          <a:noFill/>
          <a:ln>
            <a:noFill/>
          </a:ln>
        </p:spPr>
        <p:txBody>
          <a:bodyPr wrap="square" rtlCol="0" anchor="ctr">
            <a:noAutofit/>
          </a:bodyPr>
          <a:lstStyle>
            <a:defPPr>
              <a:defRPr lang="en-US"/>
            </a:defPPr>
            <a:lvl1pPr algn="ctr">
              <a:spcBef>
                <a:spcPct val="50000"/>
              </a:spcBef>
              <a:defRPr sz="1400" i="1">
                <a:solidFill>
                  <a:schemeClr val="bg1"/>
                </a:solidFill>
                <a:latin typeface="Calibri" panose="020F0502020204030204" pitchFamily="34" charset="0"/>
              </a:defRPr>
            </a:lvl1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Persistent or recurs at same dose despite max supportive care</a:t>
            </a:r>
          </a:p>
        </p:txBody>
      </p:sp>
      <p:sp>
        <p:nvSpPr>
          <p:cNvPr id="18" name="Rounded Rectangle 39">
            <a:extLst>
              <a:ext uri="{FF2B5EF4-FFF2-40B4-BE49-F238E27FC236}">
                <a16:creationId xmlns:a16="http://schemas.microsoft.com/office/drawing/2014/main" id="{E5424764-4810-4D85-20B4-78EA1E0D550A}"/>
              </a:ext>
            </a:extLst>
          </p:cNvPr>
          <p:cNvSpPr/>
          <p:nvPr/>
        </p:nvSpPr>
        <p:spPr>
          <a:xfrm>
            <a:off x="4386955" y="5149251"/>
            <a:ext cx="1136048" cy="640080"/>
          </a:xfrm>
          <a:prstGeom prst="rect">
            <a:avLst/>
          </a:prstGeom>
          <a:solidFill>
            <a:schemeClr val="accent5">
              <a:lumMod val="40000"/>
              <a:lumOff val="60000"/>
            </a:schemeClr>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b="1" dirty="0">
                <a:solidFill>
                  <a:srgbClr val="000000"/>
                </a:solidFill>
                <a:latin typeface="Calibri" panose="020F0502020204030204" pitchFamily="34" charset="0"/>
                <a:cs typeface="Calibri" panose="020F0502020204030204" pitchFamily="34" charset="0"/>
              </a:rPr>
              <a:t>Reduce dose</a:t>
            </a: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 name="TextBox 1">
            <a:extLst>
              <a:ext uri="{FF2B5EF4-FFF2-40B4-BE49-F238E27FC236}">
                <a16:creationId xmlns:a16="http://schemas.microsoft.com/office/drawing/2014/main" id="{3159C3D0-8D7A-E1DB-1583-86A3BCB0C9FA}"/>
              </a:ext>
            </a:extLst>
          </p:cNvPr>
          <p:cNvSpPr txBox="1"/>
          <p:nvPr/>
        </p:nvSpPr>
        <p:spPr bwMode="auto">
          <a:xfrm>
            <a:off x="9039979" y="4583824"/>
            <a:ext cx="2945544" cy="1015663"/>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Dietary modification: </a:t>
            </a:r>
            <a:r>
              <a:rPr lang="en-US" sz="2000" dirty="0">
                <a:solidFill>
                  <a:schemeClr val="bg1"/>
                </a:solidFill>
                <a:latin typeface="Calibri" panose="020F0502020204030204" pitchFamily="34" charset="0"/>
              </a:rPr>
              <a:t>Low fiber, low fat, smaller frequent meals</a:t>
            </a:r>
            <a:endParaRPr lang="en-US" sz="20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874130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EA76C-16EC-172B-00E2-479C89A25CF0}"/>
              </a:ext>
            </a:extLst>
          </p:cNvPr>
          <p:cNvSpPr>
            <a:spLocks noGrp="1"/>
          </p:cNvSpPr>
          <p:nvPr>
            <p:ph type="title"/>
          </p:nvPr>
        </p:nvSpPr>
        <p:spPr/>
        <p:txBody>
          <a:bodyPr/>
          <a:lstStyle/>
          <a:p>
            <a:r>
              <a:rPr lang="en-US" dirty="0"/>
              <a:t>Monitoring and Management of </a:t>
            </a:r>
            <a:br>
              <a:rPr lang="en-US" dirty="0"/>
            </a:br>
            <a:r>
              <a:rPr lang="en-US" dirty="0"/>
              <a:t>Abemaciclib-Induced Neutropenia</a:t>
            </a:r>
          </a:p>
        </p:txBody>
      </p:sp>
      <p:cxnSp>
        <p:nvCxnSpPr>
          <p:cNvPr id="4" name="Straight Connector 3">
            <a:extLst>
              <a:ext uri="{FF2B5EF4-FFF2-40B4-BE49-F238E27FC236}">
                <a16:creationId xmlns:a16="http://schemas.microsoft.com/office/drawing/2014/main" id="{9DDFB9A8-B2CD-8B9F-C805-5585FAC54C4C}"/>
              </a:ext>
            </a:extLst>
          </p:cNvPr>
          <p:cNvCxnSpPr>
            <a:cxnSpLocks/>
          </p:cNvCxnSpPr>
          <p:nvPr/>
        </p:nvCxnSpPr>
        <p:spPr>
          <a:xfrm>
            <a:off x="2931004" y="2395605"/>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112502F-0FE9-EFA2-851E-11755B30C774}"/>
              </a:ext>
            </a:extLst>
          </p:cNvPr>
          <p:cNvCxnSpPr>
            <a:cxnSpLocks/>
          </p:cNvCxnSpPr>
          <p:nvPr/>
        </p:nvCxnSpPr>
        <p:spPr>
          <a:xfrm>
            <a:off x="5948160" y="2406689"/>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86EA6D3-2801-CB78-21E3-9E7883F29146}"/>
              </a:ext>
            </a:extLst>
          </p:cNvPr>
          <p:cNvCxnSpPr/>
          <p:nvPr/>
        </p:nvCxnSpPr>
        <p:spPr>
          <a:xfrm>
            <a:off x="2732567" y="3564004"/>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EB5ED740-99D7-2B3B-B351-7EECEBA829B6}"/>
              </a:ext>
            </a:extLst>
          </p:cNvPr>
          <p:cNvSpPr/>
          <p:nvPr/>
        </p:nvSpPr>
        <p:spPr>
          <a:xfrm>
            <a:off x="7846452" y="5716749"/>
            <a:ext cx="3431147" cy="461663"/>
          </a:xfrm>
          <a:prstGeom prst="rect">
            <a:avLst/>
          </a:prstGeom>
          <a:no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dose reduction = 50 mg/dose reduction in abemaciclib at a time</a:t>
            </a:r>
          </a:p>
        </p:txBody>
      </p:sp>
      <p:sp>
        <p:nvSpPr>
          <p:cNvPr id="17" name="Rectangle 16">
            <a:extLst>
              <a:ext uri="{FF2B5EF4-FFF2-40B4-BE49-F238E27FC236}">
                <a16:creationId xmlns:a16="http://schemas.microsoft.com/office/drawing/2014/main" id="{7003B50B-4E15-F6EF-6159-080B527A7710}"/>
              </a:ext>
            </a:extLst>
          </p:cNvPr>
          <p:cNvSpPr/>
          <p:nvPr/>
        </p:nvSpPr>
        <p:spPr>
          <a:xfrm>
            <a:off x="609759" y="5957432"/>
            <a:ext cx="6928503" cy="461663"/>
          </a:xfrm>
          <a:prstGeom prst="rect">
            <a:avLst/>
          </a:prstGeom>
          <a:noFill/>
          <a:ln>
            <a:noFill/>
          </a:ln>
        </p:spPr>
        <p:txBody>
          <a:bodyPr wrap="square" rtlCol="0" anchor="ctr">
            <a:noAutofit/>
          </a:bodyPr>
          <a:lstStyle/>
          <a:p>
            <a:pPr marL="285750" marR="0" lvl="0" indent="-285750"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00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Discontinue abemaciclib if unable to tolerate 50 mg BID</a:t>
            </a:r>
          </a:p>
        </p:txBody>
      </p:sp>
      <p:sp>
        <p:nvSpPr>
          <p:cNvPr id="18" name="Rounded Rectangle 7">
            <a:extLst>
              <a:ext uri="{FF2B5EF4-FFF2-40B4-BE49-F238E27FC236}">
                <a16:creationId xmlns:a16="http://schemas.microsoft.com/office/drawing/2014/main" id="{86831EAC-392C-397D-9993-97420D8FB1D3}"/>
              </a:ext>
            </a:extLst>
          </p:cNvPr>
          <p:cNvSpPr/>
          <p:nvPr/>
        </p:nvSpPr>
        <p:spPr>
          <a:xfrm>
            <a:off x="2600804" y="1604047"/>
            <a:ext cx="6928503" cy="827929"/>
          </a:xfrm>
          <a:prstGeom prst="rect">
            <a:avLst/>
          </a:prstGeom>
          <a:solidFill>
            <a:schemeClr val="accent2"/>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CBC prior to the beginning of therapy</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Every 2 wk for the first 2 mo</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Monthly for subsequent 2 mo</a:t>
            </a:r>
          </a:p>
        </p:txBody>
      </p:sp>
      <p:sp>
        <p:nvSpPr>
          <p:cNvPr id="19" name="Rounded Rectangle 13">
            <a:extLst>
              <a:ext uri="{FF2B5EF4-FFF2-40B4-BE49-F238E27FC236}">
                <a16:creationId xmlns:a16="http://schemas.microsoft.com/office/drawing/2014/main" id="{781EA259-2BC9-DB37-4FBA-E4F71127F2B0}"/>
              </a:ext>
            </a:extLst>
          </p:cNvPr>
          <p:cNvSpPr/>
          <p:nvPr/>
        </p:nvSpPr>
        <p:spPr>
          <a:xfrm>
            <a:off x="1602221" y="2693348"/>
            <a:ext cx="2011680" cy="822960"/>
          </a:xfrm>
          <a:prstGeom prst="rect">
            <a:avLst/>
          </a:prstGeom>
          <a:solidFill>
            <a:schemeClr val="accent4"/>
          </a:solidFill>
          <a:ln>
            <a:noFill/>
          </a:ln>
        </p:spPr>
        <p:txBody>
          <a:bodyPr wrap="square" rtlCol="0" anchor="ctr">
            <a:noAutofit/>
          </a:bodyPr>
          <a:lstStyle/>
          <a:p>
            <a:pPr algn="ctr" eaLnBrk="0" fontAlgn="base" hangingPunct="0">
              <a:spcBef>
                <a:spcPct val="50000"/>
              </a:spcBef>
              <a:spcAft>
                <a:spcPct val="0"/>
              </a:spcAft>
              <a:defRPr/>
            </a:pPr>
            <a:r>
              <a:rPr kumimoji="0" lang="en-US" sz="16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Grade 1/2</a:t>
            </a:r>
            <a:br>
              <a:rPr lang="en-US" sz="1600" i="1" dirty="0">
                <a:latin typeface="Calibri" panose="020F0502020204030204" pitchFamily="34" charset="0"/>
                <a:cs typeface="Calibri" panose="020F0502020204030204" pitchFamily="34" charset="0"/>
              </a:rPr>
            </a:br>
            <a:r>
              <a:rPr kumimoji="0" lang="en-US" sz="160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(ANC 1000/mm</a:t>
            </a:r>
            <a:r>
              <a:rPr kumimoji="0" lang="en-US" sz="1600" i="0" u="none" strike="noStrike" kern="1200" cap="none" spc="0" normalizeH="0" baseline="30000" noProof="0" dirty="0">
                <a:ln>
                  <a:noFill/>
                </a:ln>
                <a:effectLst/>
                <a:uLnTx/>
                <a:uFillTx/>
                <a:latin typeface="Calibri" panose="020F0502020204030204" pitchFamily="34" charset="0"/>
                <a:ea typeface="+mn-ea"/>
                <a:cs typeface="Calibri" panose="020F0502020204030204" pitchFamily="34" charset="0"/>
              </a:rPr>
              <a:t>3</a:t>
            </a:r>
            <a:r>
              <a:rPr kumimoji="0" lang="en-US" sz="1600" i="0" u="none" strike="noStrike" kern="1200" cap="none" spc="0" normalizeH="0" noProof="0" dirty="0">
                <a:ln>
                  <a:noFill/>
                </a:ln>
                <a:effectLst/>
                <a:uLnTx/>
                <a:uFillTx/>
                <a:latin typeface="Calibri" panose="020F0502020204030204" pitchFamily="34" charset="0"/>
                <a:ea typeface="+mn-ea"/>
                <a:cs typeface="Calibri" panose="020F0502020204030204" pitchFamily="34" charset="0"/>
              </a:rPr>
              <a:t> to LLN)</a:t>
            </a:r>
            <a:endParaRPr kumimoji="0" lang="en-US" sz="1600" b="0" i="1"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endParaRPr>
          </a:p>
        </p:txBody>
      </p:sp>
      <p:sp>
        <p:nvSpPr>
          <p:cNvPr id="21" name="Rounded Rectangle 19">
            <a:extLst>
              <a:ext uri="{FF2B5EF4-FFF2-40B4-BE49-F238E27FC236}">
                <a16:creationId xmlns:a16="http://schemas.microsoft.com/office/drawing/2014/main" id="{2AE3BEB3-3320-FF7D-944F-A189DB6684FA}"/>
              </a:ext>
            </a:extLst>
          </p:cNvPr>
          <p:cNvSpPr/>
          <p:nvPr/>
        </p:nvSpPr>
        <p:spPr>
          <a:xfrm>
            <a:off x="5116165" y="2693348"/>
            <a:ext cx="2011680" cy="822960"/>
          </a:xfrm>
          <a:prstGeom prst="rect">
            <a:avLst/>
          </a:prstGeom>
          <a:solidFill>
            <a:schemeClr val="accent3">
              <a:lumMod val="60000"/>
              <a:lumOff val="40000"/>
            </a:schemeClr>
          </a:solidFill>
          <a:ln>
            <a:noFill/>
          </a:ln>
        </p:spPr>
        <p:txBody>
          <a:bodyPr wrap="square" rtlCol="0" anchor="ctr">
            <a:noAutofit/>
          </a:bodyPr>
          <a:lstStyle/>
          <a:p>
            <a:pPr algn="ctr" eaLnBrk="0" fontAlgn="base" hangingPunct="0">
              <a:spcBef>
                <a:spcPct val="50000"/>
              </a:spcBef>
              <a:spcAft>
                <a:spcPct val="0"/>
              </a:spcAf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Grade 3</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i="0" u="none" strike="noStrike" cap="none" normalizeH="0" dirty="0">
                <a:ln>
                  <a:noFill/>
                </a:ln>
                <a:solidFill>
                  <a:srgbClr val="000000"/>
                </a:solidFill>
                <a:effectLst/>
                <a:latin typeface="Calibri" panose="020F0502020204030204" pitchFamily="34" charset="0"/>
                <a:cs typeface="Calibri" panose="020F0502020204030204" pitchFamily="34" charset="0"/>
              </a:rPr>
              <a:t>(ANC &lt;1000 to 500/mm</a:t>
            </a:r>
            <a:r>
              <a:rPr kumimoji="0" lang="en-US" sz="1600" i="0" u="none" strike="noStrike" cap="none" normalizeH="0" baseline="30000" dirty="0">
                <a:ln>
                  <a:noFill/>
                </a:ln>
                <a:solidFill>
                  <a:srgbClr val="000000"/>
                </a:solidFill>
                <a:effectLst/>
                <a:latin typeface="Calibri" panose="020F0502020204030204" pitchFamily="34" charset="0"/>
                <a:cs typeface="Calibri" panose="020F0502020204030204" pitchFamily="34" charset="0"/>
              </a:rPr>
              <a:t>3</a:t>
            </a:r>
            <a:r>
              <a:rPr lang="en-US" sz="1600" dirty="0">
                <a:solidFill>
                  <a:srgbClr val="000000"/>
                </a:solidFill>
                <a:latin typeface="Calibri" panose="020F0502020204030204" pitchFamily="34" charset="0"/>
                <a:cs typeface="Calibri" panose="020F0502020204030204" pitchFamily="34" charset="0"/>
              </a:rPr>
              <a:t>)</a:t>
            </a:r>
            <a:endParaRPr kumimoji="0" lang="en-US" sz="1600" i="0" u="none" strike="noStrike" cap="none" normalizeH="0" dirty="0">
              <a:ln>
                <a:noFill/>
              </a:ln>
              <a:solidFill>
                <a:schemeClr val="bg2">
                  <a:lumMod val="10000"/>
                </a:schemeClr>
              </a:solidFill>
              <a:effectLst/>
              <a:latin typeface="Calibri" panose="020F0502020204030204" pitchFamily="34" charset="0"/>
            </a:endParaRPr>
          </a:p>
        </p:txBody>
      </p:sp>
      <p:sp>
        <p:nvSpPr>
          <p:cNvPr id="22" name="Rounded Rectangle 21">
            <a:extLst>
              <a:ext uri="{FF2B5EF4-FFF2-40B4-BE49-F238E27FC236}">
                <a16:creationId xmlns:a16="http://schemas.microsoft.com/office/drawing/2014/main" id="{FD87989B-3620-E887-2BD0-C3487E176945}"/>
              </a:ext>
            </a:extLst>
          </p:cNvPr>
          <p:cNvSpPr/>
          <p:nvPr/>
        </p:nvSpPr>
        <p:spPr>
          <a:xfrm>
            <a:off x="8549532" y="2693348"/>
            <a:ext cx="2011680" cy="822960"/>
          </a:xfrm>
          <a:prstGeom prst="rect">
            <a:avLst/>
          </a:prstGeom>
          <a:solidFill>
            <a:schemeClr val="accent3"/>
          </a:solidFill>
          <a:ln>
            <a:noFill/>
          </a:ln>
        </p:spPr>
        <p:txBody>
          <a:bodyPr wrap="square" rtlCol="0" anchor="ctr">
            <a:noAutofit/>
          </a:bodyPr>
          <a:lstStyle/>
          <a:p>
            <a:pPr algn="ctr" eaLnBrk="0" fontAlgn="base" hangingPunct="0">
              <a:spcBef>
                <a:spcPct val="50000"/>
              </a:spcBef>
              <a:spcAft>
                <a:spcPct val="0"/>
              </a:spcAft>
              <a:defRPr/>
            </a:pPr>
            <a:r>
              <a:rPr kumimoji="0" lang="en-US" sz="16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Recurrent grade 3/4</a:t>
            </a:r>
            <a:br>
              <a:rPr lang="en-US" sz="1600" b="1"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(ANC &lt;1000/mm</a:t>
            </a:r>
            <a:r>
              <a:rPr lang="en-US" sz="1600" baseline="30000" dirty="0">
                <a:latin typeface="Calibri" panose="020F0502020204030204" pitchFamily="34" charset="0"/>
                <a:cs typeface="Calibri" panose="020F0502020204030204" pitchFamily="34" charset="0"/>
              </a:rPr>
              <a:t>3</a:t>
            </a:r>
            <a:r>
              <a:rPr lang="en-US" sz="1600" dirty="0">
                <a:latin typeface="Calibri" panose="020F0502020204030204" pitchFamily="34" charset="0"/>
                <a:cs typeface="Calibri" panose="020F0502020204030204" pitchFamily="34" charset="0"/>
              </a:rPr>
              <a:t>)</a:t>
            </a:r>
            <a:endParaRPr kumimoji="0" lang="en-US" sz="1600" b="1"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endParaRPr>
          </a:p>
        </p:txBody>
      </p:sp>
      <p:sp>
        <p:nvSpPr>
          <p:cNvPr id="23" name="Rounded Rectangle 27">
            <a:extLst>
              <a:ext uri="{FF2B5EF4-FFF2-40B4-BE49-F238E27FC236}">
                <a16:creationId xmlns:a16="http://schemas.microsoft.com/office/drawing/2014/main" id="{BC0FDB72-A5F4-F046-8365-1326FEBED626}"/>
              </a:ext>
            </a:extLst>
          </p:cNvPr>
          <p:cNvSpPr/>
          <p:nvPr/>
        </p:nvSpPr>
        <p:spPr>
          <a:xfrm>
            <a:off x="1602221" y="3998505"/>
            <a:ext cx="2011680" cy="731520"/>
          </a:xfrm>
          <a:prstGeom prst="rect">
            <a:avLst/>
          </a:prstGeom>
          <a:solidFill>
            <a:schemeClr val="accent4"/>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Continue abemaciclib; no dose modification</a:t>
            </a:r>
          </a:p>
        </p:txBody>
      </p:sp>
      <p:sp>
        <p:nvSpPr>
          <p:cNvPr id="24" name="Rounded Rectangle 38">
            <a:extLst>
              <a:ext uri="{FF2B5EF4-FFF2-40B4-BE49-F238E27FC236}">
                <a16:creationId xmlns:a16="http://schemas.microsoft.com/office/drawing/2014/main" id="{588446B5-6EB6-2D4D-597B-DF50DA28E0B2}"/>
              </a:ext>
            </a:extLst>
          </p:cNvPr>
          <p:cNvSpPr/>
          <p:nvPr/>
        </p:nvSpPr>
        <p:spPr>
          <a:xfrm>
            <a:off x="5116165" y="3998505"/>
            <a:ext cx="2011680" cy="731520"/>
          </a:xfrm>
          <a:prstGeom prst="rect">
            <a:avLst/>
          </a:prstGeom>
          <a:solidFill>
            <a:schemeClr val="accent3">
              <a:lumMod val="40000"/>
              <a:lumOff val="60000"/>
            </a:schemeClr>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Hold dose until resolves to grade ≤2</a:t>
            </a:r>
          </a:p>
        </p:txBody>
      </p:sp>
      <p:sp>
        <p:nvSpPr>
          <p:cNvPr id="25" name="Rounded Rectangle 43">
            <a:extLst>
              <a:ext uri="{FF2B5EF4-FFF2-40B4-BE49-F238E27FC236}">
                <a16:creationId xmlns:a16="http://schemas.microsoft.com/office/drawing/2014/main" id="{02F4617E-3C8A-A7C0-D555-D4E1A46506FB}"/>
              </a:ext>
            </a:extLst>
          </p:cNvPr>
          <p:cNvSpPr/>
          <p:nvPr/>
        </p:nvSpPr>
        <p:spPr>
          <a:xfrm>
            <a:off x="8549532" y="5084691"/>
            <a:ext cx="2011680" cy="640080"/>
          </a:xfrm>
          <a:prstGeom prst="rect">
            <a:avLst/>
          </a:prstGeom>
          <a:solidFill>
            <a:schemeClr val="accent3">
              <a:lumMod val="20000"/>
              <a:lumOff val="80000"/>
            </a:schemeClr>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Reduce dose</a:t>
            </a:r>
          </a:p>
        </p:txBody>
      </p:sp>
      <p:cxnSp>
        <p:nvCxnSpPr>
          <p:cNvPr id="26" name="Straight Arrow Connector 25">
            <a:extLst>
              <a:ext uri="{FF2B5EF4-FFF2-40B4-BE49-F238E27FC236}">
                <a16:creationId xmlns:a16="http://schemas.microsoft.com/office/drawing/2014/main" id="{DAD17BE2-0FF3-4BFC-03DF-C371CE9F0DA0}"/>
              </a:ext>
            </a:extLst>
          </p:cNvPr>
          <p:cNvCxnSpPr>
            <a:cxnSpLocks/>
            <a:stCxn id="19" idx="2"/>
            <a:endCxn id="23" idx="0"/>
          </p:cNvCxnSpPr>
          <p:nvPr/>
        </p:nvCxnSpPr>
        <p:spPr bwMode="auto">
          <a:xfrm>
            <a:off x="2608061" y="3516308"/>
            <a:ext cx="0" cy="482197"/>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2B247BB9-45FC-D305-F6D9-A30001C467BB}"/>
              </a:ext>
            </a:extLst>
          </p:cNvPr>
          <p:cNvCxnSpPr>
            <a:cxnSpLocks/>
            <a:stCxn id="22" idx="2"/>
            <a:endCxn id="49" idx="0"/>
          </p:cNvCxnSpPr>
          <p:nvPr/>
        </p:nvCxnSpPr>
        <p:spPr bwMode="auto">
          <a:xfrm>
            <a:off x="9555372" y="3516308"/>
            <a:ext cx="0" cy="482197"/>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6ADB8C3A-B646-48E3-8633-4E76A98DC126}"/>
              </a:ext>
            </a:extLst>
          </p:cNvPr>
          <p:cNvCxnSpPr>
            <a:cxnSpLocks/>
            <a:stCxn id="21" idx="2"/>
            <a:endCxn id="24" idx="0"/>
          </p:cNvCxnSpPr>
          <p:nvPr/>
        </p:nvCxnSpPr>
        <p:spPr bwMode="auto">
          <a:xfrm>
            <a:off x="6122005" y="3516308"/>
            <a:ext cx="0" cy="482197"/>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2A453798-34B9-E2BF-68CE-F561A18AAD32}"/>
              </a:ext>
            </a:extLst>
          </p:cNvPr>
          <p:cNvCxnSpPr>
            <a:cxnSpLocks/>
            <a:stCxn id="49" idx="2"/>
            <a:endCxn id="25" idx="0"/>
          </p:cNvCxnSpPr>
          <p:nvPr/>
        </p:nvCxnSpPr>
        <p:spPr bwMode="auto">
          <a:xfrm>
            <a:off x="9555372" y="4730025"/>
            <a:ext cx="0" cy="354666"/>
          </a:xfrm>
          <a:prstGeom prst="straightConnector1">
            <a:avLst/>
          </a:prstGeom>
          <a:noFill/>
          <a:ln w="28575" cap="flat" cmpd="sng" algn="ctr">
            <a:solidFill>
              <a:schemeClr val="bg1"/>
            </a:solidFill>
            <a:prstDash val="solid"/>
            <a:round/>
            <a:headEnd type="none" w="med" len="med"/>
            <a:tailEnd type="triangle"/>
          </a:ln>
          <a:effectLst/>
        </p:spPr>
      </p:cxnSp>
      <p:cxnSp>
        <p:nvCxnSpPr>
          <p:cNvPr id="37" name="Straight Arrow Connector 36">
            <a:extLst>
              <a:ext uri="{FF2B5EF4-FFF2-40B4-BE49-F238E27FC236}">
                <a16:creationId xmlns:a16="http://schemas.microsoft.com/office/drawing/2014/main" id="{61596E14-8720-BBE3-F23B-6E74566FBA92}"/>
              </a:ext>
            </a:extLst>
          </p:cNvPr>
          <p:cNvCxnSpPr>
            <a:cxnSpLocks/>
          </p:cNvCxnSpPr>
          <p:nvPr/>
        </p:nvCxnSpPr>
        <p:spPr bwMode="auto">
          <a:xfrm flipH="1">
            <a:off x="2610312" y="2431976"/>
            <a:ext cx="5006" cy="274320"/>
          </a:xfrm>
          <a:prstGeom prst="straightConnector1">
            <a:avLst/>
          </a:prstGeom>
          <a:noFill/>
          <a:ln w="28575" cap="flat" cmpd="sng" algn="ctr">
            <a:solidFill>
              <a:schemeClr val="bg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0C001522-AF01-FEDD-35D3-050CF12AD88B}"/>
              </a:ext>
            </a:extLst>
          </p:cNvPr>
          <p:cNvCxnSpPr>
            <a:cxnSpLocks/>
          </p:cNvCxnSpPr>
          <p:nvPr/>
        </p:nvCxnSpPr>
        <p:spPr bwMode="auto">
          <a:xfrm flipH="1">
            <a:off x="9524302" y="2431976"/>
            <a:ext cx="5006" cy="274320"/>
          </a:xfrm>
          <a:prstGeom prst="straightConnector1">
            <a:avLst/>
          </a:prstGeom>
          <a:noFill/>
          <a:ln w="28575" cap="flat" cmpd="sng" algn="ctr">
            <a:solidFill>
              <a:schemeClr val="bg1"/>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609FA285-936A-8FDF-5541-7613A39DCCDC}"/>
              </a:ext>
            </a:extLst>
          </p:cNvPr>
          <p:cNvCxnSpPr>
            <a:cxnSpLocks/>
          </p:cNvCxnSpPr>
          <p:nvPr/>
        </p:nvCxnSpPr>
        <p:spPr bwMode="auto">
          <a:xfrm flipH="1">
            <a:off x="6119502" y="2431976"/>
            <a:ext cx="5006" cy="274320"/>
          </a:xfrm>
          <a:prstGeom prst="straightConnector1">
            <a:avLst/>
          </a:prstGeom>
          <a:noFill/>
          <a:ln w="28575" cap="flat" cmpd="sng" algn="ctr">
            <a:solidFill>
              <a:schemeClr val="bg1"/>
            </a:solidFill>
            <a:prstDash val="solid"/>
            <a:round/>
            <a:headEnd type="none" w="med" len="med"/>
            <a:tailEnd type="triangle"/>
          </a:ln>
          <a:effectLst/>
        </p:spPr>
      </p:cxnSp>
      <p:sp>
        <p:nvSpPr>
          <p:cNvPr id="43" name="Text Box 15">
            <a:extLst>
              <a:ext uri="{FF2B5EF4-FFF2-40B4-BE49-F238E27FC236}">
                <a16:creationId xmlns:a16="http://schemas.microsoft.com/office/drawing/2014/main" id="{8A9D4565-833D-B81C-9122-659976D40C48}"/>
              </a:ext>
            </a:extLst>
          </p:cNvPr>
          <p:cNvSpPr txBox="1">
            <a:spLocks noChangeArrowheads="1"/>
          </p:cNvSpPr>
          <p:nvPr/>
        </p:nvSpPr>
        <p:spPr bwMode="auto">
          <a:xfrm>
            <a:off x="413072" y="637314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Abemaciclib PI. Rugo. Ann Oncol. 2022;33:616. Sammons. Exp Rev Anticancer Ther. 2022;22:805.</a:t>
            </a:r>
          </a:p>
        </p:txBody>
      </p:sp>
      <p:sp>
        <p:nvSpPr>
          <p:cNvPr id="49" name="Rounded Rectangle 38">
            <a:extLst>
              <a:ext uri="{FF2B5EF4-FFF2-40B4-BE49-F238E27FC236}">
                <a16:creationId xmlns:a16="http://schemas.microsoft.com/office/drawing/2014/main" id="{F02DD867-4479-A616-B8E2-165A4EBAA676}"/>
              </a:ext>
            </a:extLst>
          </p:cNvPr>
          <p:cNvSpPr/>
          <p:nvPr/>
        </p:nvSpPr>
        <p:spPr>
          <a:xfrm>
            <a:off x="8549532" y="3998505"/>
            <a:ext cx="2011680" cy="731520"/>
          </a:xfrm>
          <a:prstGeom prst="rect">
            <a:avLst/>
          </a:prstGeom>
          <a:solidFill>
            <a:schemeClr val="accent3">
              <a:lumMod val="40000"/>
              <a:lumOff val="60000"/>
            </a:schemeClr>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Hold dose until resolves to grade ≤2</a:t>
            </a:r>
          </a:p>
        </p:txBody>
      </p:sp>
      <p:sp>
        <p:nvSpPr>
          <p:cNvPr id="50" name="Rounded Rectangle 43">
            <a:extLst>
              <a:ext uri="{FF2B5EF4-FFF2-40B4-BE49-F238E27FC236}">
                <a16:creationId xmlns:a16="http://schemas.microsoft.com/office/drawing/2014/main" id="{6705A6B5-5576-42E0-00FA-0E0D18AF11EA}"/>
              </a:ext>
            </a:extLst>
          </p:cNvPr>
          <p:cNvSpPr/>
          <p:nvPr/>
        </p:nvSpPr>
        <p:spPr>
          <a:xfrm>
            <a:off x="5116165" y="5091586"/>
            <a:ext cx="2011680" cy="640080"/>
          </a:xfrm>
          <a:prstGeom prst="rect">
            <a:avLst/>
          </a:prstGeom>
          <a:solidFill>
            <a:schemeClr val="accent3">
              <a:lumMod val="40000"/>
              <a:lumOff val="60000"/>
            </a:schemeClr>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dose reduction required</a:t>
            </a:r>
          </a:p>
        </p:txBody>
      </p:sp>
      <p:cxnSp>
        <p:nvCxnSpPr>
          <p:cNvPr id="53" name="Straight Arrow Connector 52">
            <a:extLst>
              <a:ext uri="{FF2B5EF4-FFF2-40B4-BE49-F238E27FC236}">
                <a16:creationId xmlns:a16="http://schemas.microsoft.com/office/drawing/2014/main" id="{264579B2-7FB9-3C6A-DFC6-53A611FA0D95}"/>
              </a:ext>
            </a:extLst>
          </p:cNvPr>
          <p:cNvCxnSpPr>
            <a:cxnSpLocks/>
            <a:stCxn id="24" idx="2"/>
            <a:endCxn id="50" idx="0"/>
          </p:cNvCxnSpPr>
          <p:nvPr/>
        </p:nvCxnSpPr>
        <p:spPr bwMode="auto">
          <a:xfrm>
            <a:off x="6122005" y="4730025"/>
            <a:ext cx="0" cy="361561"/>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573261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EA76C-16EC-172B-00E2-479C89A25CF0}"/>
              </a:ext>
            </a:extLst>
          </p:cNvPr>
          <p:cNvSpPr>
            <a:spLocks noGrp="1"/>
          </p:cNvSpPr>
          <p:nvPr>
            <p:ph type="title"/>
          </p:nvPr>
        </p:nvSpPr>
        <p:spPr/>
        <p:txBody>
          <a:bodyPr/>
          <a:lstStyle/>
          <a:p>
            <a:r>
              <a:rPr lang="en-US" sz="3200" dirty="0"/>
              <a:t>Expert Recommendations on Monitoring and Management of Ribociclib-Induced Hepatotoxicity </a:t>
            </a:r>
            <a:r>
              <a:rPr lang="en-US" sz="3200" u="sng" dirty="0"/>
              <a:t>in Early-Stage Breast Cancer</a:t>
            </a:r>
          </a:p>
        </p:txBody>
      </p:sp>
      <p:cxnSp>
        <p:nvCxnSpPr>
          <p:cNvPr id="9" name="Straight Connector 8">
            <a:extLst>
              <a:ext uri="{FF2B5EF4-FFF2-40B4-BE49-F238E27FC236}">
                <a16:creationId xmlns:a16="http://schemas.microsoft.com/office/drawing/2014/main" id="{7AAB7DC8-0293-7728-2FD0-3145120237E2}"/>
              </a:ext>
            </a:extLst>
          </p:cNvPr>
          <p:cNvCxnSpPr>
            <a:cxnSpLocks/>
          </p:cNvCxnSpPr>
          <p:nvPr/>
        </p:nvCxnSpPr>
        <p:spPr>
          <a:xfrm>
            <a:off x="2051922" y="2191809"/>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4D63BF6-28B4-51A9-2B3F-C835F7EE1805}"/>
              </a:ext>
            </a:extLst>
          </p:cNvPr>
          <p:cNvCxnSpPr>
            <a:cxnSpLocks/>
          </p:cNvCxnSpPr>
          <p:nvPr/>
        </p:nvCxnSpPr>
        <p:spPr>
          <a:xfrm>
            <a:off x="4095859" y="2179109"/>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929485D-0CC2-7D12-64A5-1EEF28485E64}"/>
              </a:ext>
            </a:extLst>
          </p:cNvPr>
          <p:cNvCxnSpPr>
            <a:cxnSpLocks/>
          </p:cNvCxnSpPr>
          <p:nvPr/>
        </p:nvCxnSpPr>
        <p:spPr>
          <a:xfrm>
            <a:off x="6179422" y="2202893"/>
            <a:ext cx="0" cy="355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Rounded Rectangle 7">
            <a:extLst>
              <a:ext uri="{FF2B5EF4-FFF2-40B4-BE49-F238E27FC236}">
                <a16:creationId xmlns:a16="http://schemas.microsoft.com/office/drawing/2014/main" id="{35A5A9AC-03F8-31FF-E3F0-7A958F73F9FE}"/>
              </a:ext>
            </a:extLst>
          </p:cNvPr>
          <p:cNvSpPr/>
          <p:nvPr/>
        </p:nvSpPr>
        <p:spPr>
          <a:xfrm>
            <a:off x="1721722" y="2215480"/>
            <a:ext cx="6928503" cy="355600"/>
          </a:xfrm>
          <a:prstGeom prst="rect">
            <a:avLst/>
          </a:prstGeom>
          <a:solidFill>
            <a:schemeClr val="tx1"/>
          </a:solidFill>
          <a:ln w="28575">
            <a:solidFill>
              <a:schemeClr val="bg1"/>
            </a:solid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For AST and/or ALT elevation(s) from baseline, no total bilirubin increase above 2x ULN</a:t>
            </a:r>
          </a:p>
        </p:txBody>
      </p:sp>
      <p:sp>
        <p:nvSpPr>
          <p:cNvPr id="33" name="Rounded Rectangle 13">
            <a:extLst>
              <a:ext uri="{FF2B5EF4-FFF2-40B4-BE49-F238E27FC236}">
                <a16:creationId xmlns:a16="http://schemas.microsoft.com/office/drawing/2014/main" id="{113FB742-D6E6-E0BC-74D2-A82425C25851}"/>
              </a:ext>
            </a:extLst>
          </p:cNvPr>
          <p:cNvSpPr/>
          <p:nvPr/>
        </p:nvSpPr>
        <p:spPr>
          <a:xfrm>
            <a:off x="730396" y="2746452"/>
            <a:ext cx="2011680" cy="640080"/>
          </a:xfrm>
          <a:prstGeom prst="rect">
            <a:avLst/>
          </a:prstGeom>
          <a:solidFill>
            <a:schemeClr val="accent4"/>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Grade 1</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&gt; ULN to 3x ULN</a:t>
            </a: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 name="Rounded Rectangle 18">
            <a:extLst>
              <a:ext uri="{FF2B5EF4-FFF2-40B4-BE49-F238E27FC236}">
                <a16:creationId xmlns:a16="http://schemas.microsoft.com/office/drawing/2014/main" id="{E94F03EE-26B9-C0EE-8248-853A8201D5A1}"/>
              </a:ext>
            </a:extLst>
          </p:cNvPr>
          <p:cNvSpPr/>
          <p:nvPr/>
        </p:nvSpPr>
        <p:spPr>
          <a:xfrm>
            <a:off x="3060668" y="2746452"/>
            <a:ext cx="2011680" cy="640080"/>
          </a:xfrm>
          <a:prstGeom prst="rect">
            <a:avLst/>
          </a:prstGeom>
          <a:solidFill>
            <a:schemeClr val="accent5"/>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Grade 2</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&gt;3 to 5x ULN</a:t>
            </a:r>
          </a:p>
        </p:txBody>
      </p:sp>
      <p:sp>
        <p:nvSpPr>
          <p:cNvPr id="35" name="Rounded Rectangle 19">
            <a:extLst>
              <a:ext uri="{FF2B5EF4-FFF2-40B4-BE49-F238E27FC236}">
                <a16:creationId xmlns:a16="http://schemas.microsoft.com/office/drawing/2014/main" id="{12B03ACD-9484-B680-282A-DE54BCB60D73}"/>
              </a:ext>
            </a:extLst>
          </p:cNvPr>
          <p:cNvSpPr/>
          <p:nvPr/>
        </p:nvSpPr>
        <p:spPr>
          <a:xfrm>
            <a:off x="5338054" y="2746452"/>
            <a:ext cx="2011680" cy="640080"/>
          </a:xfrm>
          <a:prstGeom prst="rect">
            <a:avLst/>
          </a:prstGeom>
          <a:solidFill>
            <a:schemeClr val="accent3">
              <a:lumMod val="60000"/>
              <a:lumOff val="40000"/>
            </a:schemeClr>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Grade 3</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&gt;5 to 20x ULN</a:t>
            </a: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 name="Rounded Rectangle 21">
            <a:extLst>
              <a:ext uri="{FF2B5EF4-FFF2-40B4-BE49-F238E27FC236}">
                <a16:creationId xmlns:a16="http://schemas.microsoft.com/office/drawing/2014/main" id="{7E86E0E8-FC50-DEFC-9E2A-9E23361A062A}"/>
              </a:ext>
            </a:extLst>
          </p:cNvPr>
          <p:cNvSpPr/>
          <p:nvPr/>
        </p:nvSpPr>
        <p:spPr>
          <a:xfrm>
            <a:off x="7641883" y="2746452"/>
            <a:ext cx="2011680" cy="640080"/>
          </a:xfrm>
          <a:prstGeom prst="rect">
            <a:avLst/>
          </a:prstGeom>
          <a:solidFill>
            <a:schemeClr val="accent3"/>
          </a:solidFill>
          <a:ln>
            <a:noFill/>
          </a:ln>
        </p:spPr>
        <p:txBody>
          <a:bodyPr wrap="square" rtlCol="0" anchor="ctr">
            <a:no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Grade 4</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400" b="0"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&gt;20x ULN</a:t>
            </a: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44" name="Straight Arrow Connector 43">
            <a:extLst>
              <a:ext uri="{FF2B5EF4-FFF2-40B4-BE49-F238E27FC236}">
                <a16:creationId xmlns:a16="http://schemas.microsoft.com/office/drawing/2014/main" id="{A752E777-EA77-F826-F61E-8F069329455C}"/>
              </a:ext>
            </a:extLst>
          </p:cNvPr>
          <p:cNvCxnSpPr>
            <a:cxnSpLocks/>
            <a:stCxn id="40" idx="2"/>
            <a:endCxn id="24" idx="0"/>
          </p:cNvCxnSpPr>
          <p:nvPr/>
        </p:nvCxnSpPr>
        <p:spPr bwMode="auto">
          <a:xfrm>
            <a:off x="1736236" y="4330489"/>
            <a:ext cx="0" cy="168634"/>
          </a:xfrm>
          <a:prstGeom prst="straightConnector1">
            <a:avLst/>
          </a:prstGeom>
          <a:noFill/>
          <a:ln w="28575" cap="flat" cmpd="sng" algn="ctr">
            <a:solidFill>
              <a:schemeClr val="bg1"/>
            </a:solidFill>
            <a:prstDash val="solid"/>
            <a:round/>
            <a:headEnd type="none" w="med" len="med"/>
            <a:tailEnd type="triangle"/>
          </a:ln>
          <a:effectLst/>
        </p:spPr>
      </p:cxnSp>
      <p:cxnSp>
        <p:nvCxnSpPr>
          <p:cNvPr id="46" name="Straight Arrow Connector 45">
            <a:extLst>
              <a:ext uri="{FF2B5EF4-FFF2-40B4-BE49-F238E27FC236}">
                <a16:creationId xmlns:a16="http://schemas.microsoft.com/office/drawing/2014/main" id="{6E5E8851-6184-78FC-B862-2E3A6F85163D}"/>
              </a:ext>
            </a:extLst>
          </p:cNvPr>
          <p:cNvCxnSpPr>
            <a:cxnSpLocks/>
            <a:stCxn id="36" idx="2"/>
            <a:endCxn id="82" idx="0"/>
          </p:cNvCxnSpPr>
          <p:nvPr/>
        </p:nvCxnSpPr>
        <p:spPr bwMode="auto">
          <a:xfrm flipH="1">
            <a:off x="8643223" y="3386532"/>
            <a:ext cx="4500" cy="303877"/>
          </a:xfrm>
          <a:prstGeom prst="straightConnector1">
            <a:avLst/>
          </a:prstGeom>
          <a:noFill/>
          <a:ln w="28575" cap="flat" cmpd="sng" algn="ctr">
            <a:solidFill>
              <a:schemeClr val="bg1"/>
            </a:solidFill>
            <a:prstDash val="solid"/>
            <a:round/>
            <a:headEnd type="none" w="med" len="med"/>
            <a:tailEnd type="triangle"/>
          </a:ln>
          <a:effectLst/>
        </p:spPr>
      </p:cxnSp>
      <p:cxnSp>
        <p:nvCxnSpPr>
          <p:cNvPr id="58" name="Straight Arrow Connector 57">
            <a:extLst>
              <a:ext uri="{FF2B5EF4-FFF2-40B4-BE49-F238E27FC236}">
                <a16:creationId xmlns:a16="http://schemas.microsoft.com/office/drawing/2014/main" id="{123E63D7-3B32-FE03-0395-93427E01BF29}"/>
              </a:ext>
            </a:extLst>
          </p:cNvPr>
          <p:cNvCxnSpPr>
            <a:cxnSpLocks/>
          </p:cNvCxnSpPr>
          <p:nvPr/>
        </p:nvCxnSpPr>
        <p:spPr bwMode="auto">
          <a:xfrm flipH="1">
            <a:off x="1731230" y="2571080"/>
            <a:ext cx="5006" cy="152512"/>
          </a:xfrm>
          <a:prstGeom prst="straightConnector1">
            <a:avLst/>
          </a:prstGeom>
          <a:noFill/>
          <a:ln w="28575" cap="flat" cmpd="sng" algn="ctr">
            <a:solidFill>
              <a:schemeClr val="bg1"/>
            </a:solidFill>
            <a:prstDash val="solid"/>
            <a:round/>
            <a:headEnd type="none" w="med" len="med"/>
            <a:tailEnd type="triangle"/>
          </a:ln>
          <a:effectLst/>
        </p:spPr>
      </p:cxnSp>
      <p:cxnSp>
        <p:nvCxnSpPr>
          <p:cNvPr id="59" name="Straight Arrow Connector 58">
            <a:extLst>
              <a:ext uri="{FF2B5EF4-FFF2-40B4-BE49-F238E27FC236}">
                <a16:creationId xmlns:a16="http://schemas.microsoft.com/office/drawing/2014/main" id="{6F0F094C-B341-78A2-B3CD-B254D5CCFFA7}"/>
              </a:ext>
            </a:extLst>
          </p:cNvPr>
          <p:cNvCxnSpPr>
            <a:cxnSpLocks/>
          </p:cNvCxnSpPr>
          <p:nvPr/>
        </p:nvCxnSpPr>
        <p:spPr bwMode="auto">
          <a:xfrm flipH="1">
            <a:off x="8645220" y="2571080"/>
            <a:ext cx="5006" cy="152512"/>
          </a:xfrm>
          <a:prstGeom prst="straightConnector1">
            <a:avLst/>
          </a:prstGeom>
          <a:noFill/>
          <a:ln w="28575" cap="flat" cmpd="sng" algn="ctr">
            <a:solidFill>
              <a:schemeClr val="bg1"/>
            </a:solidFill>
            <a:prstDash val="solid"/>
            <a:round/>
            <a:headEnd type="none" w="med" len="med"/>
            <a:tailEnd type="triangle"/>
          </a:ln>
          <a:effectLst/>
        </p:spPr>
      </p:cxnSp>
      <p:cxnSp>
        <p:nvCxnSpPr>
          <p:cNvPr id="60" name="Straight Arrow Connector 59">
            <a:extLst>
              <a:ext uri="{FF2B5EF4-FFF2-40B4-BE49-F238E27FC236}">
                <a16:creationId xmlns:a16="http://schemas.microsoft.com/office/drawing/2014/main" id="{76A6E529-2FB8-F86B-55CA-C2208F2B7FB7}"/>
              </a:ext>
            </a:extLst>
          </p:cNvPr>
          <p:cNvCxnSpPr>
            <a:cxnSpLocks/>
          </p:cNvCxnSpPr>
          <p:nvPr/>
        </p:nvCxnSpPr>
        <p:spPr bwMode="auto">
          <a:xfrm flipH="1">
            <a:off x="6341391" y="2571080"/>
            <a:ext cx="5006" cy="152512"/>
          </a:xfrm>
          <a:prstGeom prst="straightConnector1">
            <a:avLst/>
          </a:prstGeom>
          <a:noFill/>
          <a:ln w="28575" cap="flat" cmpd="sng" algn="ctr">
            <a:solidFill>
              <a:schemeClr val="bg1"/>
            </a:solidFill>
            <a:prstDash val="solid"/>
            <a:round/>
            <a:headEnd type="none" w="med" len="med"/>
            <a:tailEnd type="triangle"/>
          </a:ln>
          <a:effectLst/>
        </p:spPr>
      </p:cxnSp>
      <p:cxnSp>
        <p:nvCxnSpPr>
          <p:cNvPr id="61" name="Straight Arrow Connector 60">
            <a:extLst>
              <a:ext uri="{FF2B5EF4-FFF2-40B4-BE49-F238E27FC236}">
                <a16:creationId xmlns:a16="http://schemas.microsoft.com/office/drawing/2014/main" id="{D77D6A93-3454-D6D1-0B1E-9505F57A067D}"/>
              </a:ext>
            </a:extLst>
          </p:cNvPr>
          <p:cNvCxnSpPr>
            <a:cxnSpLocks/>
          </p:cNvCxnSpPr>
          <p:nvPr/>
        </p:nvCxnSpPr>
        <p:spPr bwMode="auto">
          <a:xfrm flipH="1">
            <a:off x="4064005" y="2571080"/>
            <a:ext cx="5006" cy="152512"/>
          </a:xfrm>
          <a:prstGeom prst="straightConnector1">
            <a:avLst/>
          </a:prstGeom>
          <a:noFill/>
          <a:ln w="28575" cap="flat" cmpd="sng" algn="ctr">
            <a:solidFill>
              <a:schemeClr val="bg1"/>
            </a:solidFill>
            <a:prstDash val="solid"/>
            <a:round/>
            <a:headEnd type="none" w="med" len="med"/>
            <a:tailEnd type="triangle"/>
          </a:ln>
          <a:effectLst/>
        </p:spPr>
      </p:cxnSp>
      <p:sp>
        <p:nvSpPr>
          <p:cNvPr id="66" name="Rounded Rectangle 7">
            <a:extLst>
              <a:ext uri="{FF2B5EF4-FFF2-40B4-BE49-F238E27FC236}">
                <a16:creationId xmlns:a16="http://schemas.microsoft.com/office/drawing/2014/main" id="{BB9A5F03-F4B7-D934-02B2-6BC94D0119D1}"/>
              </a:ext>
            </a:extLst>
          </p:cNvPr>
          <p:cNvSpPr/>
          <p:nvPr/>
        </p:nvSpPr>
        <p:spPr>
          <a:xfrm>
            <a:off x="2559848" y="1606850"/>
            <a:ext cx="7550719" cy="535247"/>
          </a:xfrm>
          <a:prstGeom prst="rect">
            <a:avLst/>
          </a:prstGeom>
          <a:solidFill>
            <a:schemeClr val="accent2"/>
          </a:solidFill>
          <a:ln>
            <a:noFill/>
          </a:ln>
        </p:spPr>
        <p:txBody>
          <a:bodyPr wrap="square" numCol="2" rtlCol="0" anchor="ctr">
            <a:noAutofit/>
          </a:bodyPr>
          <a:lstStyle/>
          <a:p>
            <a:pPr marL="285750" marR="0" lvl="0" indent="-285750" defTabSz="914400" rtl="0" eaLnBrk="0" fontAlgn="base" latinLnBrk="0" hangingPunct="0">
              <a:lnSpc>
                <a:spcPct val="100000"/>
              </a:lnSpc>
              <a:spcAft>
                <a:spcPct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LFTs prior to beginning of therapy</a:t>
            </a:r>
          </a:p>
          <a:p>
            <a:pPr marL="285750" marR="0" lvl="0" indent="-285750" defTabSz="914400" rtl="0" eaLnBrk="0" fontAlgn="base" latinLnBrk="0" hangingPunct="0">
              <a:lnSpc>
                <a:spcPct val="100000"/>
              </a:lnSpc>
              <a:spcAft>
                <a:spcPct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Every 2 wk for first 2 cycles</a:t>
            </a:r>
          </a:p>
          <a:p>
            <a:pPr marL="285750" marR="0" lvl="0" indent="-285750" defTabSz="914400" rtl="0" eaLnBrk="0" fontAlgn="base" latinLnBrk="0" hangingPunct="0">
              <a:lnSpc>
                <a:spcPct val="100000"/>
              </a:lnSpc>
              <a:spcAft>
                <a:spcPct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Beginning of each subsequent 4 cycles</a:t>
            </a:r>
          </a:p>
          <a:p>
            <a:pPr marL="285750" marR="0" lvl="0" indent="-285750" defTabSz="914400" rtl="0" eaLnBrk="0" fontAlgn="base" latinLnBrk="0" hangingPunct="0">
              <a:lnSpc>
                <a:spcPct val="100000"/>
              </a:lnSpc>
              <a:spcAft>
                <a:spcPct val="0"/>
              </a:spcAft>
              <a:buClrTx/>
              <a:buSzTx/>
              <a:buFont typeface="Wingdings" panose="05000000000000000000" pitchFamily="2" charset="2"/>
              <a:buChar char="§"/>
              <a:tabLst/>
              <a:defRPr/>
            </a:pPr>
            <a:r>
              <a:rPr lang="en-US" sz="1600" b="1" i="1" dirty="0">
                <a:solidFill>
                  <a:srgbClr val="FFFFFF"/>
                </a:solidFill>
                <a:latin typeface="Calibri" panose="020F0502020204030204" pitchFamily="34" charset="0"/>
                <a:cs typeface="Calibri" panose="020F0502020204030204" pitchFamily="34" charset="0"/>
              </a:rPr>
              <a:t>Grade ≥1 events: </a:t>
            </a:r>
            <a:r>
              <a:rPr lang="en-US" sz="1600" b="1" dirty="0">
                <a:solidFill>
                  <a:srgbClr val="FFFFFF"/>
                </a:solidFill>
                <a:latin typeface="Calibri" panose="020F0502020204030204" pitchFamily="34" charset="0"/>
                <a:cs typeface="Calibri" panose="020F0502020204030204" pitchFamily="34" charset="0"/>
              </a:rPr>
              <a:t>Monitor more often</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2" name="Rounded Rectangle 27">
            <a:extLst>
              <a:ext uri="{FF2B5EF4-FFF2-40B4-BE49-F238E27FC236}">
                <a16:creationId xmlns:a16="http://schemas.microsoft.com/office/drawing/2014/main" id="{BD5243FC-FA84-22FC-7465-26F4F8736094}"/>
              </a:ext>
            </a:extLst>
          </p:cNvPr>
          <p:cNvSpPr/>
          <p:nvPr/>
        </p:nvSpPr>
        <p:spPr>
          <a:xfrm>
            <a:off x="7999490" y="3690409"/>
            <a:ext cx="1287465" cy="640080"/>
          </a:xfrm>
          <a:prstGeom prst="rect">
            <a:avLst/>
          </a:prstGeom>
          <a:solidFill>
            <a:schemeClr val="accent3"/>
          </a:solidFill>
          <a:ln>
            <a:noFill/>
          </a:ln>
        </p:spPr>
        <p:txBody>
          <a:bodyPr wrap="square" rtlCol="0" anchor="ctr">
            <a:noAutofit/>
          </a:bodyPr>
          <a:lstStyle/>
          <a:p>
            <a:pPr algn="ctr" eaLnBrk="0" fontAlgn="base" hangingPunct="0">
              <a:spcBef>
                <a:spcPct val="50000"/>
              </a:spcBef>
              <a:spcAft>
                <a:spcPct val="0"/>
              </a:spcAft>
            </a:pPr>
            <a:r>
              <a:rPr lang="en-US" sz="1400" b="1" dirty="0">
                <a:solidFill>
                  <a:srgbClr val="FFFFFF"/>
                </a:solidFill>
                <a:latin typeface="Calibri" panose="020F0502020204030204" pitchFamily="34" charset="0"/>
                <a:cs typeface="Calibri" panose="020F0502020204030204" pitchFamily="34" charset="0"/>
              </a:rPr>
              <a:t>Permanently discontinue</a:t>
            </a:r>
          </a:p>
        </p:txBody>
      </p:sp>
      <p:sp>
        <p:nvSpPr>
          <p:cNvPr id="91" name="TextBox 90">
            <a:extLst>
              <a:ext uri="{FF2B5EF4-FFF2-40B4-BE49-F238E27FC236}">
                <a16:creationId xmlns:a16="http://schemas.microsoft.com/office/drawing/2014/main" id="{B1EFB647-DBA3-8F7C-4DC6-639358C8E191}"/>
              </a:ext>
            </a:extLst>
          </p:cNvPr>
          <p:cNvSpPr txBox="1"/>
          <p:nvPr/>
        </p:nvSpPr>
        <p:spPr>
          <a:xfrm>
            <a:off x="5107745" y="5065957"/>
            <a:ext cx="797734" cy="307777"/>
          </a:xfrm>
          <a:prstGeom prst="rect">
            <a:avLst/>
          </a:prstGeom>
          <a:noFill/>
          <a:ln>
            <a:noFill/>
          </a:ln>
        </p:spPr>
        <p:txBody>
          <a:bodyPr wrap="square" rtlCol="0" anchor="ctr">
            <a:spAutoFit/>
          </a:bodyPr>
          <a:lstStyle>
            <a:defPPr>
              <a:defRPr lang="en-US"/>
            </a:defPPr>
            <a:lvl1pPr algn="ctr">
              <a:spcBef>
                <a:spcPct val="50000"/>
              </a:spcBef>
              <a:defRPr sz="1400" i="1">
                <a:solidFill>
                  <a:schemeClr val="bg1"/>
                </a:solidFill>
                <a:latin typeface="Calibri" panose="020F0502020204030204" pitchFamily="34" charset="0"/>
              </a:defRPr>
            </a:lvl1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Recurs</a:t>
            </a:r>
          </a:p>
        </p:txBody>
      </p:sp>
      <p:sp>
        <p:nvSpPr>
          <p:cNvPr id="92" name="Rounded Rectangle 21">
            <a:extLst>
              <a:ext uri="{FF2B5EF4-FFF2-40B4-BE49-F238E27FC236}">
                <a16:creationId xmlns:a16="http://schemas.microsoft.com/office/drawing/2014/main" id="{12F4F36E-A1CA-017B-09DD-AB92F2B46551}"/>
              </a:ext>
            </a:extLst>
          </p:cNvPr>
          <p:cNvSpPr/>
          <p:nvPr/>
        </p:nvSpPr>
        <p:spPr>
          <a:xfrm>
            <a:off x="9928340" y="2215479"/>
            <a:ext cx="2011680" cy="1171051"/>
          </a:xfrm>
          <a:prstGeom prst="rect">
            <a:avLst/>
          </a:prstGeom>
          <a:noFill/>
          <a:ln w="28575">
            <a:solidFill>
              <a:schemeClr val="bg1"/>
            </a:solidFill>
          </a:ln>
        </p:spPr>
        <p:txBody>
          <a:bodyPr wrap="square" rtlCol="0" anchor="ctr">
            <a:noAutofit/>
          </a:bodyPr>
          <a:lstStyle/>
          <a:p>
            <a:pPr algn="ctr" eaLnBrk="0" fontAlgn="base" hangingPunct="0">
              <a:spcBef>
                <a:spcPct val="50000"/>
              </a:spcBef>
              <a:spcAft>
                <a:spcPct val="0"/>
              </a:spcAft>
            </a:pPr>
            <a:r>
              <a:rPr lang="en-US" sz="1400" b="1" dirty="0">
                <a:solidFill>
                  <a:schemeClr val="bg1"/>
                </a:solidFill>
                <a:latin typeface="Calibri" panose="020F0502020204030204" pitchFamily="34" charset="0"/>
                <a:cs typeface="Calibri" panose="020F0502020204030204" pitchFamily="34" charset="0"/>
              </a:rPr>
              <a:t>ALT and/or AST &gt;3x ULN, total bilirubin &gt;2x ULN regardless of baseline grade</a:t>
            </a:r>
          </a:p>
        </p:txBody>
      </p:sp>
      <p:sp>
        <p:nvSpPr>
          <p:cNvPr id="4" name="Rounded Rectangle 27">
            <a:extLst>
              <a:ext uri="{FF2B5EF4-FFF2-40B4-BE49-F238E27FC236}">
                <a16:creationId xmlns:a16="http://schemas.microsoft.com/office/drawing/2014/main" id="{12E912E8-B942-A9CC-DFBA-5BD012EFCC01}"/>
              </a:ext>
            </a:extLst>
          </p:cNvPr>
          <p:cNvSpPr/>
          <p:nvPr/>
        </p:nvSpPr>
        <p:spPr>
          <a:xfrm>
            <a:off x="10290448" y="3690409"/>
            <a:ext cx="1287465" cy="640080"/>
          </a:xfrm>
          <a:prstGeom prst="rect">
            <a:avLst/>
          </a:prstGeom>
          <a:solidFill>
            <a:schemeClr val="accent3"/>
          </a:solidFill>
          <a:ln>
            <a:noFill/>
          </a:ln>
        </p:spPr>
        <p:txBody>
          <a:bodyPr wrap="square" rtlCol="0" anchor="ctr">
            <a:noAutofit/>
          </a:bodyPr>
          <a:lstStyle/>
          <a:p>
            <a:pPr algn="ctr" eaLnBrk="0" fontAlgn="base" hangingPunct="0">
              <a:spcBef>
                <a:spcPct val="50000"/>
              </a:spcBef>
              <a:spcAft>
                <a:spcPct val="0"/>
              </a:spcAft>
            </a:pPr>
            <a:r>
              <a:rPr lang="en-US" sz="1400" b="1" dirty="0">
                <a:solidFill>
                  <a:srgbClr val="FFFFFF"/>
                </a:solidFill>
                <a:latin typeface="Calibri" panose="020F0502020204030204" pitchFamily="34" charset="0"/>
                <a:cs typeface="Calibri" panose="020F0502020204030204" pitchFamily="34" charset="0"/>
              </a:rPr>
              <a:t>Permanently discontinue</a:t>
            </a:r>
          </a:p>
        </p:txBody>
      </p:sp>
      <p:cxnSp>
        <p:nvCxnSpPr>
          <p:cNvPr id="6" name="Straight Arrow Connector 5">
            <a:extLst>
              <a:ext uri="{FF2B5EF4-FFF2-40B4-BE49-F238E27FC236}">
                <a16:creationId xmlns:a16="http://schemas.microsoft.com/office/drawing/2014/main" id="{066DB0A9-2B02-7CDC-D4DE-084884829842}"/>
              </a:ext>
            </a:extLst>
          </p:cNvPr>
          <p:cNvCxnSpPr>
            <a:stCxn id="92" idx="2"/>
            <a:endCxn id="4" idx="0"/>
          </p:cNvCxnSpPr>
          <p:nvPr/>
        </p:nvCxnSpPr>
        <p:spPr bwMode="auto">
          <a:xfrm>
            <a:off x="10934180" y="3386530"/>
            <a:ext cx="1" cy="303879"/>
          </a:xfrm>
          <a:prstGeom prst="straightConnector1">
            <a:avLst/>
          </a:prstGeom>
          <a:noFill/>
          <a:ln w="28575" cap="flat" cmpd="sng" algn="ctr">
            <a:solidFill>
              <a:schemeClr val="bg1"/>
            </a:solidFill>
            <a:prstDash val="solid"/>
            <a:round/>
            <a:headEnd type="none" w="med" len="med"/>
            <a:tailEnd type="triangle"/>
          </a:ln>
          <a:effectLst/>
        </p:spPr>
      </p:cxnSp>
      <p:cxnSp>
        <p:nvCxnSpPr>
          <p:cNvPr id="47" name="Straight Arrow Connector 46">
            <a:extLst>
              <a:ext uri="{FF2B5EF4-FFF2-40B4-BE49-F238E27FC236}">
                <a16:creationId xmlns:a16="http://schemas.microsoft.com/office/drawing/2014/main" id="{C46D1EF3-22F9-2271-9F59-7252AC2FD204}"/>
              </a:ext>
            </a:extLst>
          </p:cNvPr>
          <p:cNvCxnSpPr>
            <a:cxnSpLocks/>
          </p:cNvCxnSpPr>
          <p:nvPr/>
        </p:nvCxnSpPr>
        <p:spPr bwMode="auto">
          <a:xfrm>
            <a:off x="5211551" y="3541425"/>
            <a:ext cx="0" cy="1765347"/>
          </a:xfrm>
          <a:prstGeom prst="straightConnector1">
            <a:avLst/>
          </a:prstGeom>
          <a:noFill/>
          <a:ln w="28575" cap="flat" cmpd="sng" algn="ctr">
            <a:solidFill>
              <a:schemeClr val="bg1"/>
            </a:solidFill>
            <a:prstDash val="solid"/>
            <a:round/>
            <a:headEnd type="none" w="med" len="med"/>
            <a:tailEnd type="triangle"/>
          </a:ln>
          <a:effectLst/>
        </p:spPr>
      </p:cxnSp>
      <p:sp>
        <p:nvSpPr>
          <p:cNvPr id="84" name="Rounded Rectangle 39">
            <a:extLst>
              <a:ext uri="{FF2B5EF4-FFF2-40B4-BE49-F238E27FC236}">
                <a16:creationId xmlns:a16="http://schemas.microsoft.com/office/drawing/2014/main" id="{0A078266-86EF-DC57-AD5E-95E1DB3D7D9D}"/>
              </a:ext>
            </a:extLst>
          </p:cNvPr>
          <p:cNvSpPr/>
          <p:nvPr/>
        </p:nvSpPr>
        <p:spPr>
          <a:xfrm>
            <a:off x="4528968" y="4499123"/>
            <a:ext cx="1362456" cy="640080"/>
          </a:xfrm>
          <a:prstGeom prst="rect">
            <a:avLst/>
          </a:prstGeom>
          <a:solidFill>
            <a:schemeClr val="accent3">
              <a:lumMod val="60000"/>
              <a:lumOff val="40000"/>
            </a:schemeClr>
          </a:solidFill>
          <a:ln>
            <a:noFill/>
          </a:ln>
        </p:spPr>
        <p:txBody>
          <a:bodyPr wrap="square" rtlCol="0" anchor="ctr">
            <a:noAutofit/>
          </a:bodyPr>
          <a:lstStyle/>
          <a:p>
            <a:pPr algn="ctr" eaLnBrk="0" fontAlgn="base" hangingPunct="0">
              <a:spcBef>
                <a:spcPct val="50000"/>
              </a:spcBef>
              <a:spcAft>
                <a:spcPct val="0"/>
              </a:spcAft>
            </a:pPr>
            <a:r>
              <a:rPr lang="en-US" sz="1400" b="1" dirty="0">
                <a:solidFill>
                  <a:srgbClr val="000000"/>
                </a:solidFill>
                <a:latin typeface="Calibri" panose="020F0502020204030204" pitchFamily="34" charset="0"/>
                <a:cs typeface="Calibri" panose="020F0502020204030204" pitchFamily="34" charset="0"/>
              </a:rPr>
              <a:t>Resume at next lower dose level</a:t>
            </a:r>
          </a:p>
        </p:txBody>
      </p:sp>
      <p:sp>
        <p:nvSpPr>
          <p:cNvPr id="85" name="Rounded Rectangle 39">
            <a:extLst>
              <a:ext uri="{FF2B5EF4-FFF2-40B4-BE49-F238E27FC236}">
                <a16:creationId xmlns:a16="http://schemas.microsoft.com/office/drawing/2014/main" id="{768AA930-3984-F788-2273-79E6E33A33B9}"/>
              </a:ext>
            </a:extLst>
          </p:cNvPr>
          <p:cNvSpPr/>
          <p:nvPr/>
        </p:nvSpPr>
        <p:spPr>
          <a:xfrm>
            <a:off x="4528968" y="3690409"/>
            <a:ext cx="1365166" cy="640080"/>
          </a:xfrm>
          <a:prstGeom prst="rect">
            <a:avLst/>
          </a:prstGeom>
          <a:solidFill>
            <a:schemeClr val="accent3">
              <a:lumMod val="60000"/>
              <a:lumOff val="40000"/>
            </a:schemeClr>
          </a:solidFill>
          <a:ln>
            <a:noFill/>
          </a:ln>
        </p:spPr>
        <p:txBody>
          <a:bodyPr wrap="square" rtlCol="0" anchor="ctr">
            <a:noAutofit/>
          </a:bodyPr>
          <a:lstStyle/>
          <a:p>
            <a:pPr algn="ctr" eaLnBrk="0" fontAlgn="base" hangingPunct="0">
              <a:spcBef>
                <a:spcPct val="50000"/>
              </a:spcBef>
              <a:spcAft>
                <a:spcPct val="0"/>
              </a:spcAft>
            </a:pPr>
            <a:r>
              <a:rPr lang="en-US" sz="1400" b="1" dirty="0">
                <a:solidFill>
                  <a:srgbClr val="000000"/>
                </a:solidFill>
                <a:latin typeface="Calibri" panose="020F0502020204030204" pitchFamily="34" charset="0"/>
                <a:cs typeface="Calibri" panose="020F0502020204030204" pitchFamily="34" charset="0"/>
              </a:rPr>
              <a:t>Hold dose until resolves to ≤ baseline grade</a:t>
            </a:r>
          </a:p>
        </p:txBody>
      </p:sp>
      <p:sp>
        <p:nvSpPr>
          <p:cNvPr id="86" name="Rounded Rectangle 39">
            <a:extLst>
              <a:ext uri="{FF2B5EF4-FFF2-40B4-BE49-F238E27FC236}">
                <a16:creationId xmlns:a16="http://schemas.microsoft.com/office/drawing/2014/main" id="{1F26D7C8-EF21-4F5B-82BF-A66772A3EAA1}"/>
              </a:ext>
            </a:extLst>
          </p:cNvPr>
          <p:cNvSpPr/>
          <p:nvPr/>
        </p:nvSpPr>
        <p:spPr>
          <a:xfrm>
            <a:off x="4528968" y="5307836"/>
            <a:ext cx="1362456" cy="640080"/>
          </a:xfrm>
          <a:prstGeom prst="rect">
            <a:avLst/>
          </a:prstGeom>
          <a:solidFill>
            <a:schemeClr val="accent3"/>
          </a:solidFill>
          <a:ln>
            <a:noFill/>
          </a:ln>
        </p:spPr>
        <p:txBody>
          <a:bodyPr wrap="square" rtlCol="0" anchor="ctr">
            <a:noAutofit/>
          </a:bodyPr>
          <a:lstStyle/>
          <a:p>
            <a:pPr algn="ctr" eaLnBrk="0" fontAlgn="base" hangingPunct="0">
              <a:spcBef>
                <a:spcPct val="50000"/>
              </a:spcBef>
              <a:spcAft>
                <a:spcPct val="0"/>
              </a:spcAft>
            </a:pPr>
            <a:r>
              <a:rPr lang="en-US" sz="1400" b="1" dirty="0">
                <a:solidFill>
                  <a:srgbClr val="FFFFFF"/>
                </a:solidFill>
                <a:latin typeface="Calibri" panose="020F0502020204030204" pitchFamily="34" charset="0"/>
                <a:cs typeface="Calibri" panose="020F0502020204030204" pitchFamily="34" charset="0"/>
              </a:rPr>
              <a:t>Permanently discontinue</a:t>
            </a:r>
          </a:p>
        </p:txBody>
      </p:sp>
      <p:cxnSp>
        <p:nvCxnSpPr>
          <p:cNvPr id="21" name="Connector: Elbow 20">
            <a:extLst>
              <a:ext uri="{FF2B5EF4-FFF2-40B4-BE49-F238E27FC236}">
                <a16:creationId xmlns:a16="http://schemas.microsoft.com/office/drawing/2014/main" id="{8F2F1FEB-6D99-28C9-8191-FD2FE86571E4}"/>
              </a:ext>
            </a:extLst>
          </p:cNvPr>
          <p:cNvCxnSpPr>
            <a:cxnSpLocks/>
          </p:cNvCxnSpPr>
          <p:nvPr/>
        </p:nvCxnSpPr>
        <p:spPr bwMode="auto">
          <a:xfrm rot="16200000" flipH="1">
            <a:off x="5205201" y="2247839"/>
            <a:ext cx="12700" cy="2277386"/>
          </a:xfrm>
          <a:prstGeom prst="bentConnector3">
            <a:avLst>
              <a:gd name="adj1" fmla="val 1320000"/>
            </a:avLst>
          </a:prstGeom>
          <a:noFill/>
          <a:ln w="28575" cap="flat" cmpd="sng" algn="ctr">
            <a:solidFill>
              <a:schemeClr val="bg1"/>
            </a:solidFill>
            <a:prstDash val="solid"/>
            <a:round/>
            <a:headEnd type="none" w="med" len="med"/>
            <a:tailEnd type="none" w="med" len="med"/>
          </a:ln>
          <a:effectLst/>
        </p:spPr>
      </p:cxnSp>
      <p:sp>
        <p:nvSpPr>
          <p:cNvPr id="24" name="Rounded Rectangle 27">
            <a:extLst>
              <a:ext uri="{FF2B5EF4-FFF2-40B4-BE49-F238E27FC236}">
                <a16:creationId xmlns:a16="http://schemas.microsoft.com/office/drawing/2014/main" id="{79529B71-2750-B725-59D8-98EED68A198F}"/>
              </a:ext>
            </a:extLst>
          </p:cNvPr>
          <p:cNvSpPr/>
          <p:nvPr/>
        </p:nvSpPr>
        <p:spPr>
          <a:xfrm>
            <a:off x="1055008" y="4499123"/>
            <a:ext cx="1362456" cy="640080"/>
          </a:xfrm>
          <a:prstGeom prst="rect">
            <a:avLst/>
          </a:prstGeom>
          <a:solidFill>
            <a:srgbClr val="00823B">
              <a:alpha val="74902"/>
            </a:srgbClr>
          </a:solidFill>
          <a:ln>
            <a:noFill/>
          </a:ln>
        </p:spPr>
        <p:txBody>
          <a:bodyPr wrap="square" rtlCol="0" anchor="ctr">
            <a:noAutofit/>
          </a:bodyPr>
          <a:lstStyle/>
          <a:p>
            <a:pPr algn="ctr" eaLnBrk="0" fontAlgn="base" hangingPunct="0">
              <a:spcBef>
                <a:spcPct val="50000"/>
              </a:spcBef>
              <a:spcAft>
                <a:spcPct val="0"/>
              </a:spcAft>
            </a:pPr>
            <a:r>
              <a:rPr lang="en-US" sz="1400" b="1" dirty="0">
                <a:solidFill>
                  <a:srgbClr val="000000"/>
                </a:solidFill>
                <a:latin typeface="Calibri" panose="020F0502020204030204" pitchFamily="34" charset="0"/>
                <a:cs typeface="Calibri" panose="020F0502020204030204" pitchFamily="34" charset="0"/>
              </a:rPr>
              <a:t>Resume at same dose level</a:t>
            </a:r>
          </a:p>
        </p:txBody>
      </p:sp>
      <p:cxnSp>
        <p:nvCxnSpPr>
          <p:cNvPr id="28" name="Straight Connector 27">
            <a:extLst>
              <a:ext uri="{FF2B5EF4-FFF2-40B4-BE49-F238E27FC236}">
                <a16:creationId xmlns:a16="http://schemas.microsoft.com/office/drawing/2014/main" id="{0345D6F4-8F17-61C9-D9AE-B4E7A619A698}"/>
              </a:ext>
            </a:extLst>
          </p:cNvPr>
          <p:cNvCxnSpPr>
            <a:stCxn id="40" idx="0"/>
            <a:endCxn id="33" idx="2"/>
          </p:cNvCxnSpPr>
          <p:nvPr/>
        </p:nvCxnSpPr>
        <p:spPr bwMode="auto">
          <a:xfrm flipV="1">
            <a:off x="1736236" y="3386532"/>
            <a:ext cx="0" cy="303877"/>
          </a:xfrm>
          <a:prstGeom prst="line">
            <a:avLst/>
          </a:prstGeom>
          <a:noFill/>
          <a:ln w="28575" cap="flat" cmpd="sng" algn="ctr">
            <a:solidFill>
              <a:schemeClr val="bg1"/>
            </a:solidFill>
            <a:prstDash val="solid"/>
            <a:round/>
            <a:headEnd type="none" w="med" len="med"/>
            <a:tailEnd type="none" w="med" len="med"/>
          </a:ln>
          <a:effectLst/>
        </p:spPr>
      </p:cxnSp>
      <p:sp>
        <p:nvSpPr>
          <p:cNvPr id="40" name="Rounded Rectangle 27">
            <a:extLst>
              <a:ext uri="{FF2B5EF4-FFF2-40B4-BE49-F238E27FC236}">
                <a16:creationId xmlns:a16="http://schemas.microsoft.com/office/drawing/2014/main" id="{62FB78E3-1CA6-6082-CA5C-AB84432B335A}"/>
              </a:ext>
            </a:extLst>
          </p:cNvPr>
          <p:cNvSpPr/>
          <p:nvPr/>
        </p:nvSpPr>
        <p:spPr>
          <a:xfrm>
            <a:off x="1055008" y="3690409"/>
            <a:ext cx="1362456" cy="640080"/>
          </a:xfrm>
          <a:prstGeom prst="rect">
            <a:avLst/>
          </a:prstGeom>
          <a:solidFill>
            <a:srgbClr val="00823B">
              <a:alpha val="74902"/>
            </a:srgbClr>
          </a:solidFill>
          <a:ln>
            <a:noFill/>
          </a:ln>
        </p:spPr>
        <p:txBody>
          <a:bodyPr wrap="square" rtlCol="0" anchor="ctr">
            <a:noAutofit/>
          </a:bodyPr>
          <a:lstStyle/>
          <a:p>
            <a:pPr algn="ctr" eaLnBrk="0" fontAlgn="base" hangingPunct="0">
              <a:spcBef>
                <a:spcPct val="50000"/>
              </a:spcBef>
              <a:spcAft>
                <a:spcPct val="0"/>
              </a:spcAft>
            </a:pPr>
            <a:r>
              <a:rPr lang="en-US" sz="1400" b="1" dirty="0">
                <a:solidFill>
                  <a:srgbClr val="000000"/>
                </a:solidFill>
                <a:latin typeface="Calibri" panose="020F0502020204030204" pitchFamily="34" charset="0"/>
                <a:cs typeface="Calibri" panose="020F0502020204030204" pitchFamily="34" charset="0"/>
              </a:rPr>
              <a:t>Hold dose until resolves to ≤ baseline grade</a:t>
            </a:r>
          </a:p>
        </p:txBody>
      </p:sp>
      <p:sp>
        <p:nvSpPr>
          <p:cNvPr id="12" name="Content Placeholder 36">
            <a:extLst>
              <a:ext uri="{FF2B5EF4-FFF2-40B4-BE49-F238E27FC236}">
                <a16:creationId xmlns:a16="http://schemas.microsoft.com/office/drawing/2014/main" id="{820B6474-FA26-1C41-30C4-776060D6CDA8}"/>
              </a:ext>
            </a:extLst>
          </p:cNvPr>
          <p:cNvSpPr txBox="1">
            <a:spLocks/>
          </p:cNvSpPr>
          <p:nvPr/>
        </p:nvSpPr>
        <p:spPr bwMode="auto">
          <a:xfrm>
            <a:off x="5961659" y="4365414"/>
            <a:ext cx="5779473" cy="227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spcBef>
                <a:spcPts val="0"/>
              </a:spcBef>
              <a:buNone/>
            </a:pPr>
            <a:r>
              <a:rPr lang="en-US" sz="1800" b="1" u="sng" kern="0" dirty="0"/>
              <a:t>Expert Recommendations for Hepatotoxicity in EBC</a:t>
            </a:r>
          </a:p>
          <a:p>
            <a:pPr>
              <a:spcBef>
                <a:spcPts val="0"/>
              </a:spcBef>
            </a:pPr>
            <a:r>
              <a:rPr lang="en-US" sz="1800" b="0" kern="0" dirty="0"/>
              <a:t>Manage more conservatively in early-stage disease </a:t>
            </a:r>
            <a:br>
              <a:rPr lang="en-US" sz="1800" b="0" kern="0" dirty="0"/>
            </a:br>
            <a:r>
              <a:rPr lang="en-US" sz="1800" b="0" kern="0" dirty="0"/>
              <a:t>vs PI recommendations for advanced disease</a:t>
            </a:r>
          </a:p>
          <a:p>
            <a:pPr>
              <a:spcBef>
                <a:spcPts val="0"/>
              </a:spcBef>
            </a:pPr>
            <a:r>
              <a:rPr lang="en-US" sz="1800" b="0" kern="0" dirty="0"/>
              <a:t>Greater concern if LFT elevations occur at lower starting dose of 400 mg for early-stage disease</a:t>
            </a:r>
          </a:p>
          <a:p>
            <a:pPr>
              <a:spcBef>
                <a:spcPts val="0"/>
              </a:spcBef>
            </a:pPr>
            <a:r>
              <a:rPr lang="en-US" sz="1800" b="0" kern="0" dirty="0"/>
              <a:t>Hepatotoxicity does not appear to be dose dependent; may recur after dose reduction</a:t>
            </a:r>
          </a:p>
        </p:txBody>
      </p:sp>
      <p:sp>
        <p:nvSpPr>
          <p:cNvPr id="13" name="Rectangle 12">
            <a:extLst>
              <a:ext uri="{FF2B5EF4-FFF2-40B4-BE49-F238E27FC236}">
                <a16:creationId xmlns:a16="http://schemas.microsoft.com/office/drawing/2014/main" id="{621975F3-24AD-D964-C645-2C47576518AD}"/>
              </a:ext>
            </a:extLst>
          </p:cNvPr>
          <p:cNvSpPr/>
          <p:nvPr/>
        </p:nvSpPr>
        <p:spPr>
          <a:xfrm>
            <a:off x="748542" y="5306772"/>
            <a:ext cx="1811306" cy="1077218"/>
          </a:xfrm>
          <a:prstGeom prst="rect">
            <a:avLst/>
          </a:prstGeom>
          <a:noFill/>
          <a:ln>
            <a:noFill/>
          </a:ln>
        </p:spPr>
        <p:txBody>
          <a:bodyPr wrap="square" rtlCol="0" anchor="ctr">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Starting dose: </a:t>
            </a:r>
            <a:br>
              <a:rPr kumimoji="0" lang="en-US" sz="1600" b="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400 mg (EBC)</a:t>
            </a:r>
            <a:br>
              <a:rPr lang="en-US" sz="1600" b="1" dirty="0">
                <a:solidFill>
                  <a:srgbClr val="000000"/>
                </a:solidFill>
                <a:latin typeface="Calibri" panose="020F0502020204030204" pitchFamily="34" charset="0"/>
                <a:cs typeface="Calibri" panose="020F0502020204030204" pitchFamily="34" charset="0"/>
              </a:rPr>
            </a:br>
            <a:r>
              <a:rPr lang="en-US" sz="1600" b="1" dirty="0">
                <a:solidFill>
                  <a:srgbClr val="000000"/>
                </a:solidFill>
                <a:latin typeface="Calibri" panose="020F0502020204030204" pitchFamily="34" charset="0"/>
                <a:cs typeface="Calibri" panose="020F0502020204030204" pitchFamily="34" charset="0"/>
              </a:rPr>
              <a:t>First reduction: 200 mg</a:t>
            </a:r>
            <a:endParaRPr kumimoji="0" lang="en-US" sz="1600" b="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52536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Straight Connector 49">
            <a:extLst>
              <a:ext uri="{FF2B5EF4-FFF2-40B4-BE49-F238E27FC236}">
                <a16:creationId xmlns:a16="http://schemas.microsoft.com/office/drawing/2014/main" id="{6774DDE8-74A4-FA35-B63E-47B01E8724A9}"/>
              </a:ext>
            </a:extLst>
          </p:cNvPr>
          <p:cNvCxnSpPr/>
          <p:nvPr/>
        </p:nvCxnSpPr>
        <p:spPr bwMode="auto">
          <a:xfrm>
            <a:off x="8827623" y="2194052"/>
            <a:ext cx="0" cy="2762214"/>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sp>
        <p:nvSpPr>
          <p:cNvPr id="2" name="Title 1">
            <a:extLst>
              <a:ext uri="{FF2B5EF4-FFF2-40B4-BE49-F238E27FC236}">
                <a16:creationId xmlns:a16="http://schemas.microsoft.com/office/drawing/2014/main" id="{D2B8FFEC-D85A-15C0-32E8-7A136A74CC93}"/>
              </a:ext>
            </a:extLst>
          </p:cNvPr>
          <p:cNvSpPr>
            <a:spLocks noGrp="1"/>
          </p:cNvSpPr>
          <p:nvPr>
            <p:ph type="title"/>
          </p:nvPr>
        </p:nvSpPr>
        <p:spPr/>
        <p:txBody>
          <a:bodyPr/>
          <a:lstStyle/>
          <a:p>
            <a:r>
              <a:rPr lang="en-US" dirty="0"/>
              <a:t>monarchE: Dose Reductions and Efficacy of </a:t>
            </a:r>
            <a:br>
              <a:rPr lang="en-US" dirty="0"/>
            </a:br>
            <a:r>
              <a:rPr lang="en-US" dirty="0"/>
              <a:t>Adjuvant Abemaciclib</a:t>
            </a:r>
          </a:p>
        </p:txBody>
      </p:sp>
      <p:sp>
        <p:nvSpPr>
          <p:cNvPr id="9" name="Content Placeholder 8">
            <a:extLst>
              <a:ext uri="{FF2B5EF4-FFF2-40B4-BE49-F238E27FC236}">
                <a16:creationId xmlns:a16="http://schemas.microsoft.com/office/drawing/2014/main" id="{77744E18-6A60-9490-4786-787F5C8AF04D}"/>
              </a:ext>
            </a:extLst>
          </p:cNvPr>
          <p:cNvSpPr>
            <a:spLocks noGrp="1"/>
          </p:cNvSpPr>
          <p:nvPr>
            <p:ph idx="1"/>
          </p:nvPr>
        </p:nvSpPr>
        <p:spPr>
          <a:xfrm>
            <a:off x="604675" y="5621662"/>
            <a:ext cx="10877529" cy="542071"/>
          </a:xfrm>
        </p:spPr>
        <p:txBody>
          <a:bodyPr/>
          <a:lstStyle/>
          <a:p>
            <a:pPr>
              <a:spcBef>
                <a:spcPts val="0"/>
              </a:spcBef>
            </a:pPr>
            <a:r>
              <a:rPr lang="en-US" sz="1800" dirty="0"/>
              <a:t>Dose reductions were not associated with decreased benefit</a:t>
            </a:r>
          </a:p>
          <a:p>
            <a:pPr>
              <a:spcBef>
                <a:spcPts val="0"/>
              </a:spcBef>
            </a:pPr>
            <a:r>
              <a:rPr lang="en-US" sz="1800" dirty="0"/>
              <a:t>Similar efficacy for maintaining full dose vs reducing dose when accounting for timing of dose reductions</a:t>
            </a:r>
          </a:p>
        </p:txBody>
      </p:sp>
      <p:sp>
        <p:nvSpPr>
          <p:cNvPr id="4" name="Text Box 11">
            <a:extLst>
              <a:ext uri="{FF2B5EF4-FFF2-40B4-BE49-F238E27FC236}">
                <a16:creationId xmlns:a16="http://schemas.microsoft.com/office/drawing/2014/main" id="{70F6362F-DB10-F21B-2B73-A7DA53E64F39}"/>
              </a:ext>
            </a:extLst>
          </p:cNvPr>
          <p:cNvSpPr txBox="1">
            <a:spLocks noChangeArrowheads="1"/>
          </p:cNvSpPr>
          <p:nvPr/>
        </p:nvSpPr>
        <p:spPr bwMode="auto">
          <a:xfrm>
            <a:off x="414339" y="63603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spc="-10" dirty="0">
                <a:solidFill>
                  <a:srgbClr val="455560"/>
                </a:solidFill>
                <a:latin typeface="Calibri" panose="020F0502020204030204" pitchFamily="34" charset="0"/>
              </a:rPr>
              <a:t>O’Shaughnessy. ESMO 2023. Abstr 274P.</a:t>
            </a:r>
            <a:endParaRPr lang="en-US" altLang="en-US" sz="1200" b="0" dirty="0">
              <a:solidFill>
                <a:schemeClr val="bg2"/>
              </a:solidFill>
              <a:latin typeface="Calibri" panose="020F0502020204030204" pitchFamily="34" charset="0"/>
            </a:endParaRPr>
          </a:p>
        </p:txBody>
      </p:sp>
      <p:sp>
        <p:nvSpPr>
          <p:cNvPr id="6" name="TextBox 5">
            <a:extLst>
              <a:ext uri="{FF2B5EF4-FFF2-40B4-BE49-F238E27FC236}">
                <a16:creationId xmlns:a16="http://schemas.microsoft.com/office/drawing/2014/main" id="{3068A32C-FD9C-E478-E772-CB2D05693B1D}"/>
              </a:ext>
            </a:extLst>
          </p:cNvPr>
          <p:cNvSpPr txBox="1"/>
          <p:nvPr/>
        </p:nvSpPr>
        <p:spPr bwMode="auto">
          <a:xfrm>
            <a:off x="3092103" y="1349155"/>
            <a:ext cx="60077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iDFS by Abemaciclib Relative Dose Intensity in ITT Population</a:t>
            </a:r>
          </a:p>
        </p:txBody>
      </p:sp>
      <p:graphicFrame>
        <p:nvGraphicFramePr>
          <p:cNvPr id="8" name="Table 8">
            <a:extLst>
              <a:ext uri="{FF2B5EF4-FFF2-40B4-BE49-F238E27FC236}">
                <a16:creationId xmlns:a16="http://schemas.microsoft.com/office/drawing/2014/main" id="{32AAA90A-F214-85A7-85FE-4A22FB06D88E}"/>
              </a:ext>
            </a:extLst>
          </p:cNvPr>
          <p:cNvGraphicFramePr>
            <a:graphicFrameLocks noGrp="1"/>
          </p:cNvGraphicFramePr>
          <p:nvPr/>
        </p:nvGraphicFramePr>
        <p:xfrm>
          <a:off x="2253673" y="3486694"/>
          <a:ext cx="8598713" cy="1316800"/>
        </p:xfrm>
        <a:graphic>
          <a:graphicData uri="http://schemas.openxmlformats.org/drawingml/2006/table">
            <a:tbl>
              <a:tblPr firstRow="1" bandRow="1">
                <a:tableStyleId>{5FD0F851-EC5A-4D38-B0AD-8093EC10F338}</a:tableStyleId>
              </a:tblPr>
              <a:tblGrid>
                <a:gridCol w="4763841">
                  <a:extLst>
                    <a:ext uri="{9D8B030D-6E8A-4147-A177-3AD203B41FA5}">
                      <a16:colId xmlns:a16="http://schemas.microsoft.com/office/drawing/2014/main" val="3150126012"/>
                    </a:ext>
                  </a:extLst>
                </a:gridCol>
                <a:gridCol w="1917436">
                  <a:extLst>
                    <a:ext uri="{9D8B030D-6E8A-4147-A177-3AD203B41FA5}">
                      <a16:colId xmlns:a16="http://schemas.microsoft.com/office/drawing/2014/main" val="892548879"/>
                    </a:ext>
                  </a:extLst>
                </a:gridCol>
                <a:gridCol w="1917436">
                  <a:extLst>
                    <a:ext uri="{9D8B030D-6E8A-4147-A177-3AD203B41FA5}">
                      <a16:colId xmlns:a16="http://schemas.microsoft.com/office/drawing/2014/main" val="1524439905"/>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4-Yr iDFS Rate (95% CI) by Relative Dose Intensity, %</a:t>
                      </a:r>
                    </a:p>
                  </a:txBody>
                  <a:tcPr marL="118872" marR="118872" marT="42680" marB="426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ITT</a:t>
                      </a:r>
                    </a:p>
                  </a:txBody>
                  <a:tcPr marL="118872" marR="118872" marT="42680" marB="426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Cohort 1</a:t>
                      </a:r>
                    </a:p>
                  </a:txBody>
                  <a:tcPr marL="118872" marR="118872" marT="42680" marB="426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436020606"/>
                  </a:ext>
                </a:extLst>
              </a:tr>
              <a:tr h="0">
                <a:tc>
                  <a:txBody>
                    <a:bodyPr/>
                    <a:lstStyle/>
                    <a:p>
                      <a:pPr marL="457200" marR="0" lvl="1"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RDI 0%-66% (n = 928)</a:t>
                      </a:r>
                    </a:p>
                  </a:txBody>
                  <a:tcPr marL="118872" marR="118872" marT="42680" marB="426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87.1 (84.0-89.7)</a:t>
                      </a:r>
                    </a:p>
                  </a:txBody>
                  <a:tcPr marL="118872" marR="118872" marT="42680" marB="426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87.2 (84.0-89.8)</a:t>
                      </a:r>
                    </a:p>
                  </a:txBody>
                  <a:tcPr marL="118872" marR="118872" marT="42680" marB="426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51015586"/>
                  </a:ext>
                </a:extLst>
              </a:tr>
              <a:tr h="0">
                <a:tc>
                  <a:txBody>
                    <a:bodyPr/>
                    <a:lstStyle/>
                    <a:p>
                      <a:pPr marL="457200" marR="0" lvl="1"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RDI 66%-93% (n = 928)</a:t>
                      </a:r>
                    </a:p>
                  </a:txBody>
                  <a:tcPr marL="118872" marR="118872" marT="42680" marB="426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86.4 (83.6-88.7)</a:t>
                      </a:r>
                    </a:p>
                  </a:txBody>
                  <a:tcPr marL="118872" marR="118872" marT="42680" marB="426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86.1 (83.3-88.5)</a:t>
                      </a:r>
                    </a:p>
                  </a:txBody>
                  <a:tcPr marL="118872" marR="118872" marT="42680" marB="426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DEDED"/>
                    </a:solidFill>
                  </a:tcPr>
                </a:tc>
                <a:extLst>
                  <a:ext uri="{0D108BD9-81ED-4DB2-BD59-A6C34878D82A}">
                    <a16:rowId xmlns:a16="http://schemas.microsoft.com/office/drawing/2014/main" val="750108509"/>
                  </a:ext>
                </a:extLst>
              </a:tr>
              <a:tr h="0">
                <a:tc>
                  <a:txBody>
                    <a:bodyPr/>
                    <a:lstStyle/>
                    <a:p>
                      <a:pPr marL="457200" marR="0" lvl="1"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RDI ≥93% (n = 927)</a:t>
                      </a:r>
                    </a:p>
                  </a:txBody>
                  <a:tcPr marL="118872" marR="118872" marT="42680" marB="426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83.7 (80.7-86.3)</a:t>
                      </a:r>
                    </a:p>
                  </a:txBody>
                  <a:tcPr marL="118872" marR="118872" marT="42680" marB="426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83.1 (79.9-85.8)</a:t>
                      </a:r>
                    </a:p>
                  </a:txBody>
                  <a:tcPr marL="118872" marR="118872" marT="42680" marB="4268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13878113"/>
                  </a:ext>
                </a:extLst>
              </a:tr>
            </a:tbl>
          </a:graphicData>
        </a:graphic>
      </p:graphicFrame>
      <p:sp>
        <p:nvSpPr>
          <p:cNvPr id="3" name="TextBox 2">
            <a:extLst>
              <a:ext uri="{FF2B5EF4-FFF2-40B4-BE49-F238E27FC236}">
                <a16:creationId xmlns:a16="http://schemas.microsoft.com/office/drawing/2014/main" id="{7E00BB6A-AC3B-F233-CE53-4BC52F5EB4E3}"/>
              </a:ext>
            </a:extLst>
          </p:cNvPr>
          <p:cNvSpPr txBox="1"/>
          <p:nvPr/>
        </p:nvSpPr>
        <p:spPr bwMode="auto">
          <a:xfrm rot="16200000">
            <a:off x="903537" y="3145205"/>
            <a:ext cx="963918"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iDFS (%)</a:t>
            </a:r>
          </a:p>
        </p:txBody>
      </p:sp>
      <p:sp>
        <p:nvSpPr>
          <p:cNvPr id="7" name="TextBox 6">
            <a:extLst>
              <a:ext uri="{FF2B5EF4-FFF2-40B4-BE49-F238E27FC236}">
                <a16:creationId xmlns:a16="http://schemas.microsoft.com/office/drawing/2014/main" id="{ECC82ECA-9A7D-0243-722E-9A242061E967}"/>
              </a:ext>
            </a:extLst>
          </p:cNvPr>
          <p:cNvSpPr txBox="1"/>
          <p:nvPr/>
        </p:nvSpPr>
        <p:spPr bwMode="auto">
          <a:xfrm>
            <a:off x="6028086" y="5267132"/>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grpSp>
        <p:nvGrpSpPr>
          <p:cNvPr id="15" name="Group 14">
            <a:extLst>
              <a:ext uri="{FF2B5EF4-FFF2-40B4-BE49-F238E27FC236}">
                <a16:creationId xmlns:a16="http://schemas.microsoft.com/office/drawing/2014/main" id="{B4CCD04E-BAC2-7B71-E4E5-B1C517DE635F}"/>
              </a:ext>
            </a:extLst>
          </p:cNvPr>
          <p:cNvGrpSpPr/>
          <p:nvPr/>
        </p:nvGrpSpPr>
        <p:grpSpPr>
          <a:xfrm>
            <a:off x="1385496" y="1540678"/>
            <a:ext cx="535724" cy="3617007"/>
            <a:chOff x="1405571" y="1540678"/>
            <a:chExt cx="535724" cy="3617007"/>
          </a:xfrm>
        </p:grpSpPr>
        <p:sp>
          <p:nvSpPr>
            <p:cNvPr id="10" name="TextBox 9">
              <a:extLst>
                <a:ext uri="{FF2B5EF4-FFF2-40B4-BE49-F238E27FC236}">
                  <a16:creationId xmlns:a16="http://schemas.microsoft.com/office/drawing/2014/main" id="{35E7CF35-D3DA-D0D8-B7A0-E4255763022B}"/>
                </a:ext>
              </a:extLst>
            </p:cNvPr>
            <p:cNvSpPr txBox="1"/>
            <p:nvPr/>
          </p:nvSpPr>
          <p:spPr bwMode="auto">
            <a:xfrm>
              <a:off x="1405571" y="154067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1" name="TextBox 10">
              <a:extLst>
                <a:ext uri="{FF2B5EF4-FFF2-40B4-BE49-F238E27FC236}">
                  <a16:creationId xmlns:a16="http://schemas.microsoft.com/office/drawing/2014/main" id="{72504A01-5EED-EA66-1C0A-BBCD4B88CC1B}"/>
                </a:ext>
              </a:extLst>
            </p:cNvPr>
            <p:cNvSpPr txBox="1"/>
            <p:nvPr/>
          </p:nvSpPr>
          <p:spPr bwMode="auto">
            <a:xfrm>
              <a:off x="1522591" y="235358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12" name="TextBox 11">
              <a:extLst>
                <a:ext uri="{FF2B5EF4-FFF2-40B4-BE49-F238E27FC236}">
                  <a16:creationId xmlns:a16="http://schemas.microsoft.com/office/drawing/2014/main" id="{78EA2A56-B2DD-7931-1589-8B0AF79A34E1}"/>
                </a:ext>
              </a:extLst>
            </p:cNvPr>
            <p:cNvSpPr txBox="1"/>
            <p:nvPr/>
          </p:nvSpPr>
          <p:spPr bwMode="auto">
            <a:xfrm>
              <a:off x="1522591" y="316806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13" name="TextBox 12">
              <a:extLst>
                <a:ext uri="{FF2B5EF4-FFF2-40B4-BE49-F238E27FC236}">
                  <a16:creationId xmlns:a16="http://schemas.microsoft.com/office/drawing/2014/main" id="{8F6132F5-CC02-C03B-3BE5-6B0819F83169}"/>
                </a:ext>
              </a:extLst>
            </p:cNvPr>
            <p:cNvSpPr txBox="1"/>
            <p:nvPr/>
          </p:nvSpPr>
          <p:spPr bwMode="auto">
            <a:xfrm>
              <a:off x="1522591" y="398149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14" name="TextBox 13">
              <a:extLst>
                <a:ext uri="{FF2B5EF4-FFF2-40B4-BE49-F238E27FC236}">
                  <a16:creationId xmlns:a16="http://schemas.microsoft.com/office/drawing/2014/main" id="{1F64C3DE-E580-9260-6AAC-3C6976E631CB}"/>
                </a:ext>
              </a:extLst>
            </p:cNvPr>
            <p:cNvSpPr txBox="1"/>
            <p:nvPr/>
          </p:nvSpPr>
          <p:spPr bwMode="auto">
            <a:xfrm>
              <a:off x="1639610" y="478835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27" name="Group 26">
            <a:extLst>
              <a:ext uri="{FF2B5EF4-FFF2-40B4-BE49-F238E27FC236}">
                <a16:creationId xmlns:a16="http://schemas.microsoft.com/office/drawing/2014/main" id="{EF08F2CE-5213-08AA-D9B7-F4BD5783D0F0}"/>
              </a:ext>
            </a:extLst>
          </p:cNvPr>
          <p:cNvGrpSpPr/>
          <p:nvPr/>
        </p:nvGrpSpPr>
        <p:grpSpPr>
          <a:xfrm>
            <a:off x="1855164" y="5042400"/>
            <a:ext cx="8883285" cy="369332"/>
            <a:chOff x="1855164" y="5101882"/>
            <a:chExt cx="8883285" cy="369332"/>
          </a:xfrm>
        </p:grpSpPr>
        <p:sp>
          <p:nvSpPr>
            <p:cNvPr id="16" name="TextBox 15">
              <a:extLst>
                <a:ext uri="{FF2B5EF4-FFF2-40B4-BE49-F238E27FC236}">
                  <a16:creationId xmlns:a16="http://schemas.microsoft.com/office/drawing/2014/main" id="{CB2BC56B-34A5-4D33-3399-4D2A470C5381}"/>
                </a:ext>
              </a:extLst>
            </p:cNvPr>
            <p:cNvSpPr txBox="1"/>
            <p:nvPr/>
          </p:nvSpPr>
          <p:spPr bwMode="auto">
            <a:xfrm>
              <a:off x="1855164" y="510188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8B8E87F3-FADC-C35E-16EF-6CB14D0CB5F5}"/>
                </a:ext>
              </a:extLst>
            </p:cNvPr>
            <p:cNvSpPr txBox="1"/>
            <p:nvPr/>
          </p:nvSpPr>
          <p:spPr bwMode="auto">
            <a:xfrm>
              <a:off x="2710186" y="510188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8" name="TextBox 17">
              <a:extLst>
                <a:ext uri="{FF2B5EF4-FFF2-40B4-BE49-F238E27FC236}">
                  <a16:creationId xmlns:a16="http://schemas.microsoft.com/office/drawing/2014/main" id="{B385A01A-D6B6-C8D5-B349-6A71394EA27E}"/>
                </a:ext>
              </a:extLst>
            </p:cNvPr>
            <p:cNvSpPr txBox="1"/>
            <p:nvPr/>
          </p:nvSpPr>
          <p:spPr bwMode="auto">
            <a:xfrm>
              <a:off x="3513369" y="51018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9" name="TextBox 18">
              <a:extLst>
                <a:ext uri="{FF2B5EF4-FFF2-40B4-BE49-F238E27FC236}">
                  <a16:creationId xmlns:a16="http://schemas.microsoft.com/office/drawing/2014/main" id="{CA462DFD-2E82-A64E-364C-65ADEF8CFAC0}"/>
                </a:ext>
              </a:extLst>
            </p:cNvPr>
            <p:cNvSpPr txBox="1"/>
            <p:nvPr/>
          </p:nvSpPr>
          <p:spPr bwMode="auto">
            <a:xfrm>
              <a:off x="4353151" y="51018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0" name="TextBox 19">
              <a:extLst>
                <a:ext uri="{FF2B5EF4-FFF2-40B4-BE49-F238E27FC236}">
                  <a16:creationId xmlns:a16="http://schemas.microsoft.com/office/drawing/2014/main" id="{04088CAD-2E2F-1595-A2C7-308B03FF2818}"/>
                </a:ext>
              </a:extLst>
            </p:cNvPr>
            <p:cNvSpPr txBox="1"/>
            <p:nvPr/>
          </p:nvSpPr>
          <p:spPr bwMode="auto">
            <a:xfrm>
              <a:off x="5203510" y="51018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1" name="TextBox 20">
              <a:extLst>
                <a:ext uri="{FF2B5EF4-FFF2-40B4-BE49-F238E27FC236}">
                  <a16:creationId xmlns:a16="http://schemas.microsoft.com/office/drawing/2014/main" id="{8AEC40E2-DBDD-388B-D4BB-5A073B1B4BCE}"/>
                </a:ext>
              </a:extLst>
            </p:cNvPr>
            <p:cNvSpPr txBox="1"/>
            <p:nvPr/>
          </p:nvSpPr>
          <p:spPr bwMode="auto">
            <a:xfrm>
              <a:off x="6073772" y="51018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2" name="TextBox 21">
              <a:extLst>
                <a:ext uri="{FF2B5EF4-FFF2-40B4-BE49-F238E27FC236}">
                  <a16:creationId xmlns:a16="http://schemas.microsoft.com/office/drawing/2014/main" id="{AD1B9EC6-06BB-DCAD-0D16-3A9ABC674990}"/>
                </a:ext>
              </a:extLst>
            </p:cNvPr>
            <p:cNvSpPr txBox="1"/>
            <p:nvPr/>
          </p:nvSpPr>
          <p:spPr bwMode="auto">
            <a:xfrm>
              <a:off x="6935464" y="51018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3" name="TextBox 22">
              <a:extLst>
                <a:ext uri="{FF2B5EF4-FFF2-40B4-BE49-F238E27FC236}">
                  <a16:creationId xmlns:a16="http://schemas.microsoft.com/office/drawing/2014/main" id="{B4C6A82A-6BA5-94D4-E7F8-D950AD8333C4}"/>
                </a:ext>
              </a:extLst>
            </p:cNvPr>
            <p:cNvSpPr txBox="1"/>
            <p:nvPr/>
          </p:nvSpPr>
          <p:spPr bwMode="auto">
            <a:xfrm>
              <a:off x="7775246" y="51018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24" name="TextBox 23">
              <a:extLst>
                <a:ext uri="{FF2B5EF4-FFF2-40B4-BE49-F238E27FC236}">
                  <a16:creationId xmlns:a16="http://schemas.microsoft.com/office/drawing/2014/main" id="{F76A4DFE-E9FF-EE44-9718-64922E78C106}"/>
                </a:ext>
              </a:extLst>
            </p:cNvPr>
            <p:cNvSpPr txBox="1"/>
            <p:nvPr/>
          </p:nvSpPr>
          <p:spPr bwMode="auto">
            <a:xfrm>
              <a:off x="8618271" y="51018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25" name="TextBox 24">
              <a:extLst>
                <a:ext uri="{FF2B5EF4-FFF2-40B4-BE49-F238E27FC236}">
                  <a16:creationId xmlns:a16="http://schemas.microsoft.com/office/drawing/2014/main" id="{BDE61B28-510B-62AB-2073-20CFB3AD2324}"/>
                </a:ext>
              </a:extLst>
            </p:cNvPr>
            <p:cNvSpPr txBox="1"/>
            <p:nvPr/>
          </p:nvSpPr>
          <p:spPr bwMode="auto">
            <a:xfrm>
              <a:off x="9479963" y="51018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26" name="TextBox 25">
              <a:extLst>
                <a:ext uri="{FF2B5EF4-FFF2-40B4-BE49-F238E27FC236}">
                  <a16:creationId xmlns:a16="http://schemas.microsoft.com/office/drawing/2014/main" id="{B081F834-040C-AB1B-8752-02F675E5FF94}"/>
                </a:ext>
              </a:extLst>
            </p:cNvPr>
            <p:cNvSpPr txBox="1"/>
            <p:nvPr/>
          </p:nvSpPr>
          <p:spPr bwMode="auto">
            <a:xfrm>
              <a:off x="10319745" y="51018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grpSp>
      <p:sp>
        <p:nvSpPr>
          <p:cNvPr id="28" name="Freeform: Shape 27">
            <a:extLst>
              <a:ext uri="{FF2B5EF4-FFF2-40B4-BE49-F238E27FC236}">
                <a16:creationId xmlns:a16="http://schemas.microsoft.com/office/drawing/2014/main" id="{287E3EBD-A8D8-DFA8-C609-D83FC17AAC3E}"/>
              </a:ext>
            </a:extLst>
          </p:cNvPr>
          <p:cNvSpPr/>
          <p:nvPr/>
        </p:nvSpPr>
        <p:spPr bwMode="auto">
          <a:xfrm>
            <a:off x="1996440" y="1592580"/>
            <a:ext cx="8968740" cy="3383280"/>
          </a:xfrm>
          <a:custGeom>
            <a:avLst/>
            <a:gdLst>
              <a:gd name="connsiteX0" fmla="*/ 0 w 9387840"/>
              <a:gd name="connsiteY0" fmla="*/ 0 h 3383280"/>
              <a:gd name="connsiteX1" fmla="*/ 0 w 9387840"/>
              <a:gd name="connsiteY1" fmla="*/ 3383280 h 3383280"/>
              <a:gd name="connsiteX2" fmla="*/ 9387840 w 9387840"/>
              <a:gd name="connsiteY2" fmla="*/ 3383280 h 3383280"/>
            </a:gdLst>
            <a:ahLst/>
            <a:cxnLst>
              <a:cxn ang="0">
                <a:pos x="connsiteX0" y="connsiteY0"/>
              </a:cxn>
              <a:cxn ang="0">
                <a:pos x="connsiteX1" y="connsiteY1"/>
              </a:cxn>
              <a:cxn ang="0">
                <a:pos x="connsiteX2" y="connsiteY2"/>
              </a:cxn>
            </a:cxnLst>
            <a:rect l="l" t="t" r="r" b="b"/>
            <a:pathLst>
              <a:path w="9387840" h="3383280">
                <a:moveTo>
                  <a:pt x="0" y="0"/>
                </a:moveTo>
                <a:lnTo>
                  <a:pt x="0" y="3383280"/>
                </a:lnTo>
                <a:lnTo>
                  <a:pt x="9387840" y="3383280"/>
                </a:lnTo>
              </a:path>
            </a:pathLst>
          </a:custGeom>
          <a:noFill/>
          <a:ln w="28575">
            <a:solidFill>
              <a:schemeClr val="bg1"/>
            </a:solidFill>
            <a:miter lim="800000"/>
            <a:headEnd/>
            <a:tailEnd/>
          </a:ln>
        </p:spPr>
        <p:txBody>
          <a:bodyPr rtlCol="0" anchor="ctr"/>
          <a:lstStyle/>
          <a:p>
            <a:pPr algn="ctr"/>
            <a:endParaRPr lang="en-US" dirty="0"/>
          </a:p>
        </p:txBody>
      </p:sp>
      <p:grpSp>
        <p:nvGrpSpPr>
          <p:cNvPr id="29" name="Group 28">
            <a:extLst>
              <a:ext uri="{FF2B5EF4-FFF2-40B4-BE49-F238E27FC236}">
                <a16:creationId xmlns:a16="http://schemas.microsoft.com/office/drawing/2014/main" id="{3E687DC3-8BFC-3A37-F3E2-0CF8F922D376}"/>
              </a:ext>
            </a:extLst>
          </p:cNvPr>
          <p:cNvGrpSpPr/>
          <p:nvPr/>
        </p:nvGrpSpPr>
        <p:grpSpPr>
          <a:xfrm>
            <a:off x="1874520" y="1734222"/>
            <a:ext cx="121920" cy="3237545"/>
            <a:chOff x="1507794" y="2948095"/>
            <a:chExt cx="687398" cy="1616808"/>
          </a:xfrm>
        </p:grpSpPr>
        <p:cxnSp>
          <p:nvCxnSpPr>
            <p:cNvPr id="30" name="Straight Connector 29">
              <a:extLst>
                <a:ext uri="{FF2B5EF4-FFF2-40B4-BE49-F238E27FC236}">
                  <a16:creationId xmlns:a16="http://schemas.microsoft.com/office/drawing/2014/main" id="{9A113344-D33E-7E28-A570-EA18A3BABE90}"/>
                </a:ext>
              </a:extLst>
            </p:cNvPr>
            <p:cNvCxnSpPr>
              <a:cxnSpLocks/>
            </p:cNvCxnSpPr>
            <p:nvPr/>
          </p:nvCxnSpPr>
          <p:spPr bwMode="auto">
            <a:xfrm>
              <a:off x="1507794" y="2948095"/>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06FC7797-42AF-1D26-E157-D9F877ABE7E8}"/>
                </a:ext>
              </a:extLst>
            </p:cNvPr>
            <p:cNvCxnSpPr>
              <a:cxnSpLocks/>
            </p:cNvCxnSpPr>
            <p:nvPr/>
          </p:nvCxnSpPr>
          <p:spPr bwMode="auto">
            <a:xfrm>
              <a:off x="1507794" y="3352297"/>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E179E3C-E799-2E84-80CE-E0269AA3D96D}"/>
                </a:ext>
              </a:extLst>
            </p:cNvPr>
            <p:cNvCxnSpPr>
              <a:cxnSpLocks/>
            </p:cNvCxnSpPr>
            <p:nvPr/>
          </p:nvCxnSpPr>
          <p:spPr bwMode="auto">
            <a:xfrm>
              <a:off x="1507794" y="3756499"/>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FC7BE084-9D56-838E-66A0-6650EA439601}"/>
                </a:ext>
              </a:extLst>
            </p:cNvPr>
            <p:cNvCxnSpPr>
              <a:cxnSpLocks/>
            </p:cNvCxnSpPr>
            <p:nvPr/>
          </p:nvCxnSpPr>
          <p:spPr bwMode="auto">
            <a:xfrm>
              <a:off x="1507794" y="4160701"/>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BA5C2B8-CDFF-56A6-5C72-6CC67776F69B}"/>
                </a:ext>
              </a:extLst>
            </p:cNvPr>
            <p:cNvCxnSpPr>
              <a:cxnSpLocks/>
            </p:cNvCxnSpPr>
            <p:nvPr/>
          </p:nvCxnSpPr>
          <p:spPr bwMode="auto">
            <a:xfrm>
              <a:off x="1507794" y="4564903"/>
              <a:ext cx="687398" cy="0"/>
            </a:xfrm>
            <a:prstGeom prst="line">
              <a:avLst/>
            </a:prstGeom>
            <a:noFill/>
            <a:ln w="28575" cap="flat" cmpd="sng" algn="ctr">
              <a:solidFill>
                <a:schemeClr val="bg1"/>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517EA851-08CE-9ADC-E4CE-43FBC433C217}"/>
              </a:ext>
            </a:extLst>
          </p:cNvPr>
          <p:cNvGrpSpPr/>
          <p:nvPr/>
        </p:nvGrpSpPr>
        <p:grpSpPr>
          <a:xfrm rot="5400000">
            <a:off x="3649247" y="3313968"/>
            <a:ext cx="114300" cy="3438084"/>
            <a:chOff x="1507794" y="2948095"/>
            <a:chExt cx="687398" cy="1616808"/>
          </a:xfrm>
        </p:grpSpPr>
        <p:cxnSp>
          <p:nvCxnSpPr>
            <p:cNvPr id="37" name="Straight Connector 36">
              <a:extLst>
                <a:ext uri="{FF2B5EF4-FFF2-40B4-BE49-F238E27FC236}">
                  <a16:creationId xmlns:a16="http://schemas.microsoft.com/office/drawing/2014/main" id="{BE8307AE-5E5C-08C6-6F31-3071D7AB5FB1}"/>
                </a:ext>
              </a:extLst>
            </p:cNvPr>
            <p:cNvCxnSpPr>
              <a:cxnSpLocks/>
            </p:cNvCxnSpPr>
            <p:nvPr/>
          </p:nvCxnSpPr>
          <p:spPr bwMode="auto">
            <a:xfrm>
              <a:off x="1507794" y="2948095"/>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3071E11E-3769-C812-4F0C-390B00DCE616}"/>
                </a:ext>
              </a:extLst>
            </p:cNvPr>
            <p:cNvCxnSpPr>
              <a:cxnSpLocks/>
            </p:cNvCxnSpPr>
            <p:nvPr/>
          </p:nvCxnSpPr>
          <p:spPr bwMode="auto">
            <a:xfrm>
              <a:off x="1507794" y="3352297"/>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EBDC76C-1F7E-0B3D-324B-42801C8A4FF0}"/>
                </a:ext>
              </a:extLst>
            </p:cNvPr>
            <p:cNvCxnSpPr>
              <a:cxnSpLocks/>
            </p:cNvCxnSpPr>
            <p:nvPr/>
          </p:nvCxnSpPr>
          <p:spPr bwMode="auto">
            <a:xfrm>
              <a:off x="1507794" y="3756499"/>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6E586C0-14F8-77C1-8891-B899DC59DEFD}"/>
                </a:ext>
              </a:extLst>
            </p:cNvPr>
            <p:cNvCxnSpPr>
              <a:cxnSpLocks/>
            </p:cNvCxnSpPr>
            <p:nvPr/>
          </p:nvCxnSpPr>
          <p:spPr bwMode="auto">
            <a:xfrm>
              <a:off x="1507794" y="4160701"/>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3830540-4F38-F907-8F78-774063F93544}"/>
                </a:ext>
              </a:extLst>
            </p:cNvPr>
            <p:cNvCxnSpPr>
              <a:cxnSpLocks/>
            </p:cNvCxnSpPr>
            <p:nvPr/>
          </p:nvCxnSpPr>
          <p:spPr bwMode="auto">
            <a:xfrm>
              <a:off x="1507794" y="4564903"/>
              <a:ext cx="68739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2E86E080-1B03-9FC1-BF1E-85A99699CA10}"/>
              </a:ext>
            </a:extLst>
          </p:cNvPr>
          <p:cNvGrpSpPr/>
          <p:nvPr/>
        </p:nvGrpSpPr>
        <p:grpSpPr>
          <a:xfrm rot="5400000">
            <a:off x="8333014" y="2894078"/>
            <a:ext cx="114300" cy="4277865"/>
            <a:chOff x="1507794" y="2553176"/>
            <a:chExt cx="687398" cy="2011727"/>
          </a:xfrm>
        </p:grpSpPr>
        <p:cxnSp>
          <p:nvCxnSpPr>
            <p:cNvPr id="43" name="Straight Connector 42">
              <a:extLst>
                <a:ext uri="{FF2B5EF4-FFF2-40B4-BE49-F238E27FC236}">
                  <a16:creationId xmlns:a16="http://schemas.microsoft.com/office/drawing/2014/main" id="{7DE0DAA2-909B-175C-575D-11FA055A772F}"/>
                </a:ext>
              </a:extLst>
            </p:cNvPr>
            <p:cNvCxnSpPr>
              <a:cxnSpLocks/>
            </p:cNvCxnSpPr>
            <p:nvPr/>
          </p:nvCxnSpPr>
          <p:spPr bwMode="auto">
            <a:xfrm>
              <a:off x="1507794" y="2948095"/>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B00BD31-F3C3-FAF4-8E4A-A6395EDCAB20}"/>
                </a:ext>
              </a:extLst>
            </p:cNvPr>
            <p:cNvCxnSpPr>
              <a:cxnSpLocks/>
            </p:cNvCxnSpPr>
            <p:nvPr/>
          </p:nvCxnSpPr>
          <p:spPr bwMode="auto">
            <a:xfrm>
              <a:off x="1507794" y="3352297"/>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8FEDD7FD-497C-54D7-EE52-74DDBBB34BD1}"/>
                </a:ext>
              </a:extLst>
            </p:cNvPr>
            <p:cNvCxnSpPr>
              <a:cxnSpLocks/>
            </p:cNvCxnSpPr>
            <p:nvPr/>
          </p:nvCxnSpPr>
          <p:spPr bwMode="auto">
            <a:xfrm>
              <a:off x="1507794" y="3756499"/>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40153CF-71C7-3572-F9E0-894AFFAE80E3}"/>
                </a:ext>
              </a:extLst>
            </p:cNvPr>
            <p:cNvCxnSpPr>
              <a:cxnSpLocks/>
            </p:cNvCxnSpPr>
            <p:nvPr/>
          </p:nvCxnSpPr>
          <p:spPr bwMode="auto">
            <a:xfrm>
              <a:off x="1507794" y="4160701"/>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FFD7428A-E361-0A11-7FFA-968702FA9AC3}"/>
                </a:ext>
              </a:extLst>
            </p:cNvPr>
            <p:cNvCxnSpPr>
              <a:cxnSpLocks/>
            </p:cNvCxnSpPr>
            <p:nvPr/>
          </p:nvCxnSpPr>
          <p:spPr bwMode="auto">
            <a:xfrm>
              <a:off x="1507794" y="4564903"/>
              <a:ext cx="68739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46C9248-4284-7D0E-ACB0-1271E92AF24A}"/>
                </a:ext>
              </a:extLst>
            </p:cNvPr>
            <p:cNvCxnSpPr>
              <a:cxnSpLocks/>
            </p:cNvCxnSpPr>
            <p:nvPr/>
          </p:nvCxnSpPr>
          <p:spPr bwMode="auto">
            <a:xfrm>
              <a:off x="1507794" y="2553176"/>
              <a:ext cx="68739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4685B5F2-94A1-8303-A223-86D18A429535}"/>
              </a:ext>
            </a:extLst>
          </p:cNvPr>
          <p:cNvGrpSpPr/>
          <p:nvPr/>
        </p:nvGrpSpPr>
        <p:grpSpPr>
          <a:xfrm>
            <a:off x="2156849" y="1695066"/>
            <a:ext cx="7996801" cy="568138"/>
            <a:chOff x="2156849" y="1695066"/>
            <a:chExt cx="7996801" cy="568138"/>
          </a:xfrm>
        </p:grpSpPr>
        <p:grpSp>
          <p:nvGrpSpPr>
            <p:cNvPr id="54" name="Group 53">
              <a:extLst>
                <a:ext uri="{FF2B5EF4-FFF2-40B4-BE49-F238E27FC236}">
                  <a16:creationId xmlns:a16="http://schemas.microsoft.com/office/drawing/2014/main" id="{BBA9FEEF-615C-C91E-FA28-9FA5560C47A3}"/>
                </a:ext>
              </a:extLst>
            </p:cNvPr>
            <p:cNvGrpSpPr/>
            <p:nvPr/>
          </p:nvGrpSpPr>
          <p:grpSpPr>
            <a:xfrm>
              <a:off x="2767013" y="1754981"/>
              <a:ext cx="7386637" cy="477044"/>
              <a:chOff x="2767013" y="1754981"/>
              <a:chExt cx="7386637" cy="477044"/>
            </a:xfrm>
          </p:grpSpPr>
          <p:sp>
            <p:nvSpPr>
              <p:cNvPr id="51" name="Freeform: Shape 50">
                <a:extLst>
                  <a:ext uri="{FF2B5EF4-FFF2-40B4-BE49-F238E27FC236}">
                    <a16:creationId xmlns:a16="http://schemas.microsoft.com/office/drawing/2014/main" id="{7F4BB2B5-0187-7AA5-E33A-984C31FE8B5C}"/>
                  </a:ext>
                </a:extLst>
              </p:cNvPr>
              <p:cNvSpPr/>
              <p:nvPr/>
            </p:nvSpPr>
            <p:spPr bwMode="auto">
              <a:xfrm>
                <a:off x="5397500" y="1930400"/>
                <a:ext cx="4756150" cy="301625"/>
              </a:xfrm>
              <a:custGeom>
                <a:avLst/>
                <a:gdLst>
                  <a:gd name="connsiteX0" fmla="*/ 4756150 w 4756150"/>
                  <a:gd name="connsiteY0" fmla="*/ 301625 h 301625"/>
                  <a:gd name="connsiteX1" fmla="*/ 4038600 w 4756150"/>
                  <a:gd name="connsiteY1" fmla="*/ 301625 h 301625"/>
                  <a:gd name="connsiteX2" fmla="*/ 4038600 w 4756150"/>
                  <a:gd name="connsiteY2" fmla="*/ 247650 h 301625"/>
                  <a:gd name="connsiteX3" fmla="*/ 3571875 w 4756150"/>
                  <a:gd name="connsiteY3" fmla="*/ 247650 h 301625"/>
                  <a:gd name="connsiteX4" fmla="*/ 3590925 w 4756150"/>
                  <a:gd name="connsiteY4" fmla="*/ 228600 h 301625"/>
                  <a:gd name="connsiteX5" fmla="*/ 3387725 w 4756150"/>
                  <a:gd name="connsiteY5" fmla="*/ 228600 h 301625"/>
                  <a:gd name="connsiteX6" fmla="*/ 3387725 w 4756150"/>
                  <a:gd name="connsiteY6" fmla="*/ 190500 h 301625"/>
                  <a:gd name="connsiteX7" fmla="*/ 3060700 w 4756150"/>
                  <a:gd name="connsiteY7" fmla="*/ 190500 h 301625"/>
                  <a:gd name="connsiteX8" fmla="*/ 3048000 w 4756150"/>
                  <a:gd name="connsiteY8" fmla="*/ 171450 h 301625"/>
                  <a:gd name="connsiteX9" fmla="*/ 2876550 w 4756150"/>
                  <a:gd name="connsiteY9" fmla="*/ 171450 h 301625"/>
                  <a:gd name="connsiteX10" fmla="*/ 2851150 w 4756150"/>
                  <a:gd name="connsiteY10" fmla="*/ 155575 h 301625"/>
                  <a:gd name="connsiteX11" fmla="*/ 2701925 w 4756150"/>
                  <a:gd name="connsiteY11" fmla="*/ 155575 h 301625"/>
                  <a:gd name="connsiteX12" fmla="*/ 2701925 w 4756150"/>
                  <a:gd name="connsiteY12" fmla="*/ 139700 h 301625"/>
                  <a:gd name="connsiteX13" fmla="*/ 2441575 w 4756150"/>
                  <a:gd name="connsiteY13" fmla="*/ 139700 h 301625"/>
                  <a:gd name="connsiteX14" fmla="*/ 2441575 w 4756150"/>
                  <a:gd name="connsiteY14" fmla="*/ 123825 h 301625"/>
                  <a:gd name="connsiteX15" fmla="*/ 2063750 w 4756150"/>
                  <a:gd name="connsiteY15" fmla="*/ 123825 h 301625"/>
                  <a:gd name="connsiteX16" fmla="*/ 2073275 w 4756150"/>
                  <a:gd name="connsiteY16" fmla="*/ 123825 h 301625"/>
                  <a:gd name="connsiteX17" fmla="*/ 1971675 w 4756150"/>
                  <a:gd name="connsiteY17" fmla="*/ 123825 h 301625"/>
                  <a:gd name="connsiteX18" fmla="*/ 1971675 w 4756150"/>
                  <a:gd name="connsiteY18" fmla="*/ 123825 h 301625"/>
                  <a:gd name="connsiteX19" fmla="*/ 1971675 w 4756150"/>
                  <a:gd name="connsiteY19" fmla="*/ 104775 h 301625"/>
                  <a:gd name="connsiteX20" fmla="*/ 1739900 w 4756150"/>
                  <a:gd name="connsiteY20" fmla="*/ 88900 h 301625"/>
                  <a:gd name="connsiteX21" fmla="*/ 1558925 w 4756150"/>
                  <a:gd name="connsiteY21" fmla="*/ 88900 h 301625"/>
                  <a:gd name="connsiteX22" fmla="*/ 1558925 w 4756150"/>
                  <a:gd name="connsiteY22" fmla="*/ 79375 h 301625"/>
                  <a:gd name="connsiteX23" fmla="*/ 1276350 w 4756150"/>
                  <a:gd name="connsiteY23" fmla="*/ 79375 h 301625"/>
                  <a:gd name="connsiteX24" fmla="*/ 1257300 w 4756150"/>
                  <a:gd name="connsiteY24" fmla="*/ 60325 h 301625"/>
                  <a:gd name="connsiteX25" fmla="*/ 1149350 w 4756150"/>
                  <a:gd name="connsiteY25" fmla="*/ 60325 h 301625"/>
                  <a:gd name="connsiteX26" fmla="*/ 1143000 w 4756150"/>
                  <a:gd name="connsiteY26" fmla="*/ 47625 h 301625"/>
                  <a:gd name="connsiteX27" fmla="*/ 831850 w 4756150"/>
                  <a:gd name="connsiteY27" fmla="*/ 47625 h 301625"/>
                  <a:gd name="connsiteX28" fmla="*/ 815975 w 4756150"/>
                  <a:gd name="connsiteY28" fmla="*/ 19050 h 301625"/>
                  <a:gd name="connsiteX29" fmla="*/ 622300 w 4756150"/>
                  <a:gd name="connsiteY29" fmla="*/ 19050 h 301625"/>
                  <a:gd name="connsiteX30" fmla="*/ 596900 w 4756150"/>
                  <a:gd name="connsiteY30" fmla="*/ 9525 h 301625"/>
                  <a:gd name="connsiteX31" fmla="*/ 374650 w 4756150"/>
                  <a:gd name="connsiteY31" fmla="*/ 9525 h 301625"/>
                  <a:gd name="connsiteX32" fmla="*/ 355600 w 4756150"/>
                  <a:gd name="connsiteY32" fmla="*/ 0 h 301625"/>
                  <a:gd name="connsiteX33" fmla="*/ 0 w 4756150"/>
                  <a:gd name="connsiteY33" fmla="*/ 0 h 301625"/>
                  <a:gd name="connsiteX0" fmla="*/ 4756150 w 4756150"/>
                  <a:gd name="connsiteY0" fmla="*/ 301625 h 301625"/>
                  <a:gd name="connsiteX1" fmla="*/ 4038600 w 4756150"/>
                  <a:gd name="connsiteY1" fmla="*/ 301625 h 301625"/>
                  <a:gd name="connsiteX2" fmla="*/ 4038600 w 4756150"/>
                  <a:gd name="connsiteY2" fmla="*/ 247650 h 301625"/>
                  <a:gd name="connsiteX3" fmla="*/ 3571875 w 4756150"/>
                  <a:gd name="connsiteY3" fmla="*/ 247650 h 301625"/>
                  <a:gd name="connsiteX4" fmla="*/ 3576638 w 4756150"/>
                  <a:gd name="connsiteY4" fmla="*/ 228600 h 301625"/>
                  <a:gd name="connsiteX5" fmla="*/ 3387725 w 4756150"/>
                  <a:gd name="connsiteY5" fmla="*/ 228600 h 301625"/>
                  <a:gd name="connsiteX6" fmla="*/ 3387725 w 4756150"/>
                  <a:gd name="connsiteY6" fmla="*/ 190500 h 301625"/>
                  <a:gd name="connsiteX7" fmla="*/ 3060700 w 4756150"/>
                  <a:gd name="connsiteY7" fmla="*/ 190500 h 301625"/>
                  <a:gd name="connsiteX8" fmla="*/ 3048000 w 4756150"/>
                  <a:gd name="connsiteY8" fmla="*/ 171450 h 301625"/>
                  <a:gd name="connsiteX9" fmla="*/ 2876550 w 4756150"/>
                  <a:gd name="connsiteY9" fmla="*/ 171450 h 301625"/>
                  <a:gd name="connsiteX10" fmla="*/ 2851150 w 4756150"/>
                  <a:gd name="connsiteY10" fmla="*/ 155575 h 301625"/>
                  <a:gd name="connsiteX11" fmla="*/ 2701925 w 4756150"/>
                  <a:gd name="connsiteY11" fmla="*/ 155575 h 301625"/>
                  <a:gd name="connsiteX12" fmla="*/ 2701925 w 4756150"/>
                  <a:gd name="connsiteY12" fmla="*/ 139700 h 301625"/>
                  <a:gd name="connsiteX13" fmla="*/ 2441575 w 4756150"/>
                  <a:gd name="connsiteY13" fmla="*/ 139700 h 301625"/>
                  <a:gd name="connsiteX14" fmla="*/ 2441575 w 4756150"/>
                  <a:gd name="connsiteY14" fmla="*/ 123825 h 301625"/>
                  <a:gd name="connsiteX15" fmla="*/ 2063750 w 4756150"/>
                  <a:gd name="connsiteY15" fmla="*/ 123825 h 301625"/>
                  <a:gd name="connsiteX16" fmla="*/ 2073275 w 4756150"/>
                  <a:gd name="connsiteY16" fmla="*/ 123825 h 301625"/>
                  <a:gd name="connsiteX17" fmla="*/ 1971675 w 4756150"/>
                  <a:gd name="connsiteY17" fmla="*/ 123825 h 301625"/>
                  <a:gd name="connsiteX18" fmla="*/ 1971675 w 4756150"/>
                  <a:gd name="connsiteY18" fmla="*/ 123825 h 301625"/>
                  <a:gd name="connsiteX19" fmla="*/ 1971675 w 4756150"/>
                  <a:gd name="connsiteY19" fmla="*/ 104775 h 301625"/>
                  <a:gd name="connsiteX20" fmla="*/ 1739900 w 4756150"/>
                  <a:gd name="connsiteY20" fmla="*/ 88900 h 301625"/>
                  <a:gd name="connsiteX21" fmla="*/ 1558925 w 4756150"/>
                  <a:gd name="connsiteY21" fmla="*/ 88900 h 301625"/>
                  <a:gd name="connsiteX22" fmla="*/ 1558925 w 4756150"/>
                  <a:gd name="connsiteY22" fmla="*/ 79375 h 301625"/>
                  <a:gd name="connsiteX23" fmla="*/ 1276350 w 4756150"/>
                  <a:gd name="connsiteY23" fmla="*/ 79375 h 301625"/>
                  <a:gd name="connsiteX24" fmla="*/ 1257300 w 4756150"/>
                  <a:gd name="connsiteY24" fmla="*/ 60325 h 301625"/>
                  <a:gd name="connsiteX25" fmla="*/ 1149350 w 4756150"/>
                  <a:gd name="connsiteY25" fmla="*/ 60325 h 301625"/>
                  <a:gd name="connsiteX26" fmla="*/ 1143000 w 4756150"/>
                  <a:gd name="connsiteY26" fmla="*/ 47625 h 301625"/>
                  <a:gd name="connsiteX27" fmla="*/ 831850 w 4756150"/>
                  <a:gd name="connsiteY27" fmla="*/ 47625 h 301625"/>
                  <a:gd name="connsiteX28" fmla="*/ 815975 w 4756150"/>
                  <a:gd name="connsiteY28" fmla="*/ 19050 h 301625"/>
                  <a:gd name="connsiteX29" fmla="*/ 622300 w 4756150"/>
                  <a:gd name="connsiteY29" fmla="*/ 19050 h 301625"/>
                  <a:gd name="connsiteX30" fmla="*/ 596900 w 4756150"/>
                  <a:gd name="connsiteY30" fmla="*/ 9525 h 301625"/>
                  <a:gd name="connsiteX31" fmla="*/ 374650 w 4756150"/>
                  <a:gd name="connsiteY31" fmla="*/ 9525 h 301625"/>
                  <a:gd name="connsiteX32" fmla="*/ 355600 w 4756150"/>
                  <a:gd name="connsiteY32" fmla="*/ 0 h 301625"/>
                  <a:gd name="connsiteX33" fmla="*/ 0 w 4756150"/>
                  <a:gd name="connsiteY33" fmla="*/ 0 h 301625"/>
                  <a:gd name="connsiteX0" fmla="*/ 4756150 w 4756150"/>
                  <a:gd name="connsiteY0" fmla="*/ 301625 h 301625"/>
                  <a:gd name="connsiteX1" fmla="*/ 4038600 w 4756150"/>
                  <a:gd name="connsiteY1" fmla="*/ 301625 h 301625"/>
                  <a:gd name="connsiteX2" fmla="*/ 4038600 w 4756150"/>
                  <a:gd name="connsiteY2" fmla="*/ 247650 h 301625"/>
                  <a:gd name="connsiteX3" fmla="*/ 3571875 w 4756150"/>
                  <a:gd name="connsiteY3" fmla="*/ 247650 h 301625"/>
                  <a:gd name="connsiteX4" fmla="*/ 3567113 w 4756150"/>
                  <a:gd name="connsiteY4" fmla="*/ 226218 h 301625"/>
                  <a:gd name="connsiteX5" fmla="*/ 3387725 w 4756150"/>
                  <a:gd name="connsiteY5" fmla="*/ 228600 h 301625"/>
                  <a:gd name="connsiteX6" fmla="*/ 3387725 w 4756150"/>
                  <a:gd name="connsiteY6" fmla="*/ 190500 h 301625"/>
                  <a:gd name="connsiteX7" fmla="*/ 3060700 w 4756150"/>
                  <a:gd name="connsiteY7" fmla="*/ 190500 h 301625"/>
                  <a:gd name="connsiteX8" fmla="*/ 3048000 w 4756150"/>
                  <a:gd name="connsiteY8" fmla="*/ 171450 h 301625"/>
                  <a:gd name="connsiteX9" fmla="*/ 2876550 w 4756150"/>
                  <a:gd name="connsiteY9" fmla="*/ 171450 h 301625"/>
                  <a:gd name="connsiteX10" fmla="*/ 2851150 w 4756150"/>
                  <a:gd name="connsiteY10" fmla="*/ 155575 h 301625"/>
                  <a:gd name="connsiteX11" fmla="*/ 2701925 w 4756150"/>
                  <a:gd name="connsiteY11" fmla="*/ 155575 h 301625"/>
                  <a:gd name="connsiteX12" fmla="*/ 2701925 w 4756150"/>
                  <a:gd name="connsiteY12" fmla="*/ 139700 h 301625"/>
                  <a:gd name="connsiteX13" fmla="*/ 2441575 w 4756150"/>
                  <a:gd name="connsiteY13" fmla="*/ 139700 h 301625"/>
                  <a:gd name="connsiteX14" fmla="*/ 2441575 w 4756150"/>
                  <a:gd name="connsiteY14" fmla="*/ 123825 h 301625"/>
                  <a:gd name="connsiteX15" fmla="*/ 2063750 w 4756150"/>
                  <a:gd name="connsiteY15" fmla="*/ 123825 h 301625"/>
                  <a:gd name="connsiteX16" fmla="*/ 2073275 w 4756150"/>
                  <a:gd name="connsiteY16" fmla="*/ 123825 h 301625"/>
                  <a:gd name="connsiteX17" fmla="*/ 1971675 w 4756150"/>
                  <a:gd name="connsiteY17" fmla="*/ 123825 h 301625"/>
                  <a:gd name="connsiteX18" fmla="*/ 1971675 w 4756150"/>
                  <a:gd name="connsiteY18" fmla="*/ 123825 h 301625"/>
                  <a:gd name="connsiteX19" fmla="*/ 1971675 w 4756150"/>
                  <a:gd name="connsiteY19" fmla="*/ 104775 h 301625"/>
                  <a:gd name="connsiteX20" fmla="*/ 1739900 w 4756150"/>
                  <a:gd name="connsiteY20" fmla="*/ 88900 h 301625"/>
                  <a:gd name="connsiteX21" fmla="*/ 1558925 w 4756150"/>
                  <a:gd name="connsiteY21" fmla="*/ 88900 h 301625"/>
                  <a:gd name="connsiteX22" fmla="*/ 1558925 w 4756150"/>
                  <a:gd name="connsiteY22" fmla="*/ 79375 h 301625"/>
                  <a:gd name="connsiteX23" fmla="*/ 1276350 w 4756150"/>
                  <a:gd name="connsiteY23" fmla="*/ 79375 h 301625"/>
                  <a:gd name="connsiteX24" fmla="*/ 1257300 w 4756150"/>
                  <a:gd name="connsiteY24" fmla="*/ 60325 h 301625"/>
                  <a:gd name="connsiteX25" fmla="*/ 1149350 w 4756150"/>
                  <a:gd name="connsiteY25" fmla="*/ 60325 h 301625"/>
                  <a:gd name="connsiteX26" fmla="*/ 1143000 w 4756150"/>
                  <a:gd name="connsiteY26" fmla="*/ 47625 h 301625"/>
                  <a:gd name="connsiteX27" fmla="*/ 831850 w 4756150"/>
                  <a:gd name="connsiteY27" fmla="*/ 47625 h 301625"/>
                  <a:gd name="connsiteX28" fmla="*/ 815975 w 4756150"/>
                  <a:gd name="connsiteY28" fmla="*/ 19050 h 301625"/>
                  <a:gd name="connsiteX29" fmla="*/ 622300 w 4756150"/>
                  <a:gd name="connsiteY29" fmla="*/ 19050 h 301625"/>
                  <a:gd name="connsiteX30" fmla="*/ 596900 w 4756150"/>
                  <a:gd name="connsiteY30" fmla="*/ 9525 h 301625"/>
                  <a:gd name="connsiteX31" fmla="*/ 374650 w 4756150"/>
                  <a:gd name="connsiteY31" fmla="*/ 9525 h 301625"/>
                  <a:gd name="connsiteX32" fmla="*/ 355600 w 4756150"/>
                  <a:gd name="connsiteY32" fmla="*/ 0 h 301625"/>
                  <a:gd name="connsiteX33" fmla="*/ 0 w 4756150"/>
                  <a:gd name="connsiteY33" fmla="*/ 0 h 301625"/>
                  <a:gd name="connsiteX0" fmla="*/ 4756150 w 4756150"/>
                  <a:gd name="connsiteY0" fmla="*/ 301625 h 301625"/>
                  <a:gd name="connsiteX1" fmla="*/ 4038600 w 4756150"/>
                  <a:gd name="connsiteY1" fmla="*/ 301625 h 301625"/>
                  <a:gd name="connsiteX2" fmla="*/ 4038600 w 4756150"/>
                  <a:gd name="connsiteY2" fmla="*/ 247650 h 301625"/>
                  <a:gd name="connsiteX3" fmla="*/ 3571875 w 4756150"/>
                  <a:gd name="connsiteY3" fmla="*/ 247650 h 301625"/>
                  <a:gd name="connsiteX4" fmla="*/ 3574257 w 4756150"/>
                  <a:gd name="connsiteY4" fmla="*/ 226218 h 301625"/>
                  <a:gd name="connsiteX5" fmla="*/ 3387725 w 4756150"/>
                  <a:gd name="connsiteY5" fmla="*/ 228600 h 301625"/>
                  <a:gd name="connsiteX6" fmla="*/ 3387725 w 4756150"/>
                  <a:gd name="connsiteY6" fmla="*/ 190500 h 301625"/>
                  <a:gd name="connsiteX7" fmla="*/ 3060700 w 4756150"/>
                  <a:gd name="connsiteY7" fmla="*/ 190500 h 301625"/>
                  <a:gd name="connsiteX8" fmla="*/ 3048000 w 4756150"/>
                  <a:gd name="connsiteY8" fmla="*/ 171450 h 301625"/>
                  <a:gd name="connsiteX9" fmla="*/ 2876550 w 4756150"/>
                  <a:gd name="connsiteY9" fmla="*/ 171450 h 301625"/>
                  <a:gd name="connsiteX10" fmla="*/ 2851150 w 4756150"/>
                  <a:gd name="connsiteY10" fmla="*/ 155575 h 301625"/>
                  <a:gd name="connsiteX11" fmla="*/ 2701925 w 4756150"/>
                  <a:gd name="connsiteY11" fmla="*/ 155575 h 301625"/>
                  <a:gd name="connsiteX12" fmla="*/ 2701925 w 4756150"/>
                  <a:gd name="connsiteY12" fmla="*/ 139700 h 301625"/>
                  <a:gd name="connsiteX13" fmla="*/ 2441575 w 4756150"/>
                  <a:gd name="connsiteY13" fmla="*/ 139700 h 301625"/>
                  <a:gd name="connsiteX14" fmla="*/ 2441575 w 4756150"/>
                  <a:gd name="connsiteY14" fmla="*/ 123825 h 301625"/>
                  <a:gd name="connsiteX15" fmla="*/ 2063750 w 4756150"/>
                  <a:gd name="connsiteY15" fmla="*/ 123825 h 301625"/>
                  <a:gd name="connsiteX16" fmla="*/ 2073275 w 4756150"/>
                  <a:gd name="connsiteY16" fmla="*/ 123825 h 301625"/>
                  <a:gd name="connsiteX17" fmla="*/ 1971675 w 4756150"/>
                  <a:gd name="connsiteY17" fmla="*/ 123825 h 301625"/>
                  <a:gd name="connsiteX18" fmla="*/ 1971675 w 4756150"/>
                  <a:gd name="connsiteY18" fmla="*/ 123825 h 301625"/>
                  <a:gd name="connsiteX19" fmla="*/ 1971675 w 4756150"/>
                  <a:gd name="connsiteY19" fmla="*/ 104775 h 301625"/>
                  <a:gd name="connsiteX20" fmla="*/ 1739900 w 4756150"/>
                  <a:gd name="connsiteY20" fmla="*/ 88900 h 301625"/>
                  <a:gd name="connsiteX21" fmla="*/ 1558925 w 4756150"/>
                  <a:gd name="connsiteY21" fmla="*/ 88900 h 301625"/>
                  <a:gd name="connsiteX22" fmla="*/ 1558925 w 4756150"/>
                  <a:gd name="connsiteY22" fmla="*/ 79375 h 301625"/>
                  <a:gd name="connsiteX23" fmla="*/ 1276350 w 4756150"/>
                  <a:gd name="connsiteY23" fmla="*/ 79375 h 301625"/>
                  <a:gd name="connsiteX24" fmla="*/ 1257300 w 4756150"/>
                  <a:gd name="connsiteY24" fmla="*/ 60325 h 301625"/>
                  <a:gd name="connsiteX25" fmla="*/ 1149350 w 4756150"/>
                  <a:gd name="connsiteY25" fmla="*/ 60325 h 301625"/>
                  <a:gd name="connsiteX26" fmla="*/ 1143000 w 4756150"/>
                  <a:gd name="connsiteY26" fmla="*/ 47625 h 301625"/>
                  <a:gd name="connsiteX27" fmla="*/ 831850 w 4756150"/>
                  <a:gd name="connsiteY27" fmla="*/ 47625 h 301625"/>
                  <a:gd name="connsiteX28" fmla="*/ 815975 w 4756150"/>
                  <a:gd name="connsiteY28" fmla="*/ 19050 h 301625"/>
                  <a:gd name="connsiteX29" fmla="*/ 622300 w 4756150"/>
                  <a:gd name="connsiteY29" fmla="*/ 19050 h 301625"/>
                  <a:gd name="connsiteX30" fmla="*/ 596900 w 4756150"/>
                  <a:gd name="connsiteY30" fmla="*/ 9525 h 301625"/>
                  <a:gd name="connsiteX31" fmla="*/ 374650 w 4756150"/>
                  <a:gd name="connsiteY31" fmla="*/ 9525 h 301625"/>
                  <a:gd name="connsiteX32" fmla="*/ 355600 w 4756150"/>
                  <a:gd name="connsiteY32" fmla="*/ 0 h 301625"/>
                  <a:gd name="connsiteX33" fmla="*/ 0 w 4756150"/>
                  <a:gd name="connsiteY33" fmla="*/ 0 h 301625"/>
                  <a:gd name="connsiteX0" fmla="*/ 4756150 w 4756150"/>
                  <a:gd name="connsiteY0" fmla="*/ 301625 h 301625"/>
                  <a:gd name="connsiteX1" fmla="*/ 4038600 w 4756150"/>
                  <a:gd name="connsiteY1" fmla="*/ 301625 h 301625"/>
                  <a:gd name="connsiteX2" fmla="*/ 4038600 w 4756150"/>
                  <a:gd name="connsiteY2" fmla="*/ 247650 h 301625"/>
                  <a:gd name="connsiteX3" fmla="*/ 3571875 w 4756150"/>
                  <a:gd name="connsiteY3" fmla="*/ 247650 h 301625"/>
                  <a:gd name="connsiteX4" fmla="*/ 3564732 w 4756150"/>
                  <a:gd name="connsiteY4" fmla="*/ 226218 h 301625"/>
                  <a:gd name="connsiteX5" fmla="*/ 3387725 w 4756150"/>
                  <a:gd name="connsiteY5" fmla="*/ 228600 h 301625"/>
                  <a:gd name="connsiteX6" fmla="*/ 3387725 w 4756150"/>
                  <a:gd name="connsiteY6" fmla="*/ 190500 h 301625"/>
                  <a:gd name="connsiteX7" fmla="*/ 3060700 w 4756150"/>
                  <a:gd name="connsiteY7" fmla="*/ 190500 h 301625"/>
                  <a:gd name="connsiteX8" fmla="*/ 3048000 w 4756150"/>
                  <a:gd name="connsiteY8" fmla="*/ 171450 h 301625"/>
                  <a:gd name="connsiteX9" fmla="*/ 2876550 w 4756150"/>
                  <a:gd name="connsiteY9" fmla="*/ 171450 h 301625"/>
                  <a:gd name="connsiteX10" fmla="*/ 2851150 w 4756150"/>
                  <a:gd name="connsiteY10" fmla="*/ 155575 h 301625"/>
                  <a:gd name="connsiteX11" fmla="*/ 2701925 w 4756150"/>
                  <a:gd name="connsiteY11" fmla="*/ 155575 h 301625"/>
                  <a:gd name="connsiteX12" fmla="*/ 2701925 w 4756150"/>
                  <a:gd name="connsiteY12" fmla="*/ 139700 h 301625"/>
                  <a:gd name="connsiteX13" fmla="*/ 2441575 w 4756150"/>
                  <a:gd name="connsiteY13" fmla="*/ 139700 h 301625"/>
                  <a:gd name="connsiteX14" fmla="*/ 2441575 w 4756150"/>
                  <a:gd name="connsiteY14" fmla="*/ 123825 h 301625"/>
                  <a:gd name="connsiteX15" fmla="*/ 2063750 w 4756150"/>
                  <a:gd name="connsiteY15" fmla="*/ 123825 h 301625"/>
                  <a:gd name="connsiteX16" fmla="*/ 2073275 w 4756150"/>
                  <a:gd name="connsiteY16" fmla="*/ 123825 h 301625"/>
                  <a:gd name="connsiteX17" fmla="*/ 1971675 w 4756150"/>
                  <a:gd name="connsiteY17" fmla="*/ 123825 h 301625"/>
                  <a:gd name="connsiteX18" fmla="*/ 1971675 w 4756150"/>
                  <a:gd name="connsiteY18" fmla="*/ 123825 h 301625"/>
                  <a:gd name="connsiteX19" fmla="*/ 1971675 w 4756150"/>
                  <a:gd name="connsiteY19" fmla="*/ 104775 h 301625"/>
                  <a:gd name="connsiteX20" fmla="*/ 1739900 w 4756150"/>
                  <a:gd name="connsiteY20" fmla="*/ 88900 h 301625"/>
                  <a:gd name="connsiteX21" fmla="*/ 1558925 w 4756150"/>
                  <a:gd name="connsiteY21" fmla="*/ 88900 h 301625"/>
                  <a:gd name="connsiteX22" fmla="*/ 1558925 w 4756150"/>
                  <a:gd name="connsiteY22" fmla="*/ 79375 h 301625"/>
                  <a:gd name="connsiteX23" fmla="*/ 1276350 w 4756150"/>
                  <a:gd name="connsiteY23" fmla="*/ 79375 h 301625"/>
                  <a:gd name="connsiteX24" fmla="*/ 1257300 w 4756150"/>
                  <a:gd name="connsiteY24" fmla="*/ 60325 h 301625"/>
                  <a:gd name="connsiteX25" fmla="*/ 1149350 w 4756150"/>
                  <a:gd name="connsiteY25" fmla="*/ 60325 h 301625"/>
                  <a:gd name="connsiteX26" fmla="*/ 1143000 w 4756150"/>
                  <a:gd name="connsiteY26" fmla="*/ 47625 h 301625"/>
                  <a:gd name="connsiteX27" fmla="*/ 831850 w 4756150"/>
                  <a:gd name="connsiteY27" fmla="*/ 47625 h 301625"/>
                  <a:gd name="connsiteX28" fmla="*/ 815975 w 4756150"/>
                  <a:gd name="connsiteY28" fmla="*/ 19050 h 301625"/>
                  <a:gd name="connsiteX29" fmla="*/ 622300 w 4756150"/>
                  <a:gd name="connsiteY29" fmla="*/ 19050 h 301625"/>
                  <a:gd name="connsiteX30" fmla="*/ 596900 w 4756150"/>
                  <a:gd name="connsiteY30" fmla="*/ 9525 h 301625"/>
                  <a:gd name="connsiteX31" fmla="*/ 374650 w 4756150"/>
                  <a:gd name="connsiteY31" fmla="*/ 9525 h 301625"/>
                  <a:gd name="connsiteX32" fmla="*/ 355600 w 4756150"/>
                  <a:gd name="connsiteY32" fmla="*/ 0 h 301625"/>
                  <a:gd name="connsiteX33" fmla="*/ 0 w 4756150"/>
                  <a:gd name="connsiteY33" fmla="*/ 0 h 301625"/>
                  <a:gd name="connsiteX0" fmla="*/ 4756150 w 4756150"/>
                  <a:gd name="connsiteY0" fmla="*/ 301625 h 301625"/>
                  <a:gd name="connsiteX1" fmla="*/ 4038600 w 4756150"/>
                  <a:gd name="connsiteY1" fmla="*/ 301625 h 301625"/>
                  <a:gd name="connsiteX2" fmla="*/ 4038600 w 4756150"/>
                  <a:gd name="connsiteY2" fmla="*/ 247650 h 301625"/>
                  <a:gd name="connsiteX3" fmla="*/ 3571875 w 4756150"/>
                  <a:gd name="connsiteY3" fmla="*/ 247650 h 301625"/>
                  <a:gd name="connsiteX4" fmla="*/ 3571876 w 4756150"/>
                  <a:gd name="connsiteY4" fmla="*/ 226218 h 301625"/>
                  <a:gd name="connsiteX5" fmla="*/ 3387725 w 4756150"/>
                  <a:gd name="connsiteY5" fmla="*/ 228600 h 301625"/>
                  <a:gd name="connsiteX6" fmla="*/ 3387725 w 4756150"/>
                  <a:gd name="connsiteY6" fmla="*/ 190500 h 301625"/>
                  <a:gd name="connsiteX7" fmla="*/ 3060700 w 4756150"/>
                  <a:gd name="connsiteY7" fmla="*/ 190500 h 301625"/>
                  <a:gd name="connsiteX8" fmla="*/ 3048000 w 4756150"/>
                  <a:gd name="connsiteY8" fmla="*/ 171450 h 301625"/>
                  <a:gd name="connsiteX9" fmla="*/ 2876550 w 4756150"/>
                  <a:gd name="connsiteY9" fmla="*/ 171450 h 301625"/>
                  <a:gd name="connsiteX10" fmla="*/ 2851150 w 4756150"/>
                  <a:gd name="connsiteY10" fmla="*/ 155575 h 301625"/>
                  <a:gd name="connsiteX11" fmla="*/ 2701925 w 4756150"/>
                  <a:gd name="connsiteY11" fmla="*/ 155575 h 301625"/>
                  <a:gd name="connsiteX12" fmla="*/ 2701925 w 4756150"/>
                  <a:gd name="connsiteY12" fmla="*/ 139700 h 301625"/>
                  <a:gd name="connsiteX13" fmla="*/ 2441575 w 4756150"/>
                  <a:gd name="connsiteY13" fmla="*/ 139700 h 301625"/>
                  <a:gd name="connsiteX14" fmla="*/ 2441575 w 4756150"/>
                  <a:gd name="connsiteY14" fmla="*/ 123825 h 301625"/>
                  <a:gd name="connsiteX15" fmla="*/ 2063750 w 4756150"/>
                  <a:gd name="connsiteY15" fmla="*/ 123825 h 301625"/>
                  <a:gd name="connsiteX16" fmla="*/ 2073275 w 4756150"/>
                  <a:gd name="connsiteY16" fmla="*/ 123825 h 301625"/>
                  <a:gd name="connsiteX17" fmla="*/ 1971675 w 4756150"/>
                  <a:gd name="connsiteY17" fmla="*/ 123825 h 301625"/>
                  <a:gd name="connsiteX18" fmla="*/ 1971675 w 4756150"/>
                  <a:gd name="connsiteY18" fmla="*/ 123825 h 301625"/>
                  <a:gd name="connsiteX19" fmla="*/ 1971675 w 4756150"/>
                  <a:gd name="connsiteY19" fmla="*/ 104775 h 301625"/>
                  <a:gd name="connsiteX20" fmla="*/ 1739900 w 4756150"/>
                  <a:gd name="connsiteY20" fmla="*/ 88900 h 301625"/>
                  <a:gd name="connsiteX21" fmla="*/ 1558925 w 4756150"/>
                  <a:gd name="connsiteY21" fmla="*/ 88900 h 301625"/>
                  <a:gd name="connsiteX22" fmla="*/ 1558925 w 4756150"/>
                  <a:gd name="connsiteY22" fmla="*/ 79375 h 301625"/>
                  <a:gd name="connsiteX23" fmla="*/ 1276350 w 4756150"/>
                  <a:gd name="connsiteY23" fmla="*/ 79375 h 301625"/>
                  <a:gd name="connsiteX24" fmla="*/ 1257300 w 4756150"/>
                  <a:gd name="connsiteY24" fmla="*/ 60325 h 301625"/>
                  <a:gd name="connsiteX25" fmla="*/ 1149350 w 4756150"/>
                  <a:gd name="connsiteY25" fmla="*/ 60325 h 301625"/>
                  <a:gd name="connsiteX26" fmla="*/ 1143000 w 4756150"/>
                  <a:gd name="connsiteY26" fmla="*/ 47625 h 301625"/>
                  <a:gd name="connsiteX27" fmla="*/ 831850 w 4756150"/>
                  <a:gd name="connsiteY27" fmla="*/ 47625 h 301625"/>
                  <a:gd name="connsiteX28" fmla="*/ 815975 w 4756150"/>
                  <a:gd name="connsiteY28" fmla="*/ 19050 h 301625"/>
                  <a:gd name="connsiteX29" fmla="*/ 622300 w 4756150"/>
                  <a:gd name="connsiteY29" fmla="*/ 19050 h 301625"/>
                  <a:gd name="connsiteX30" fmla="*/ 596900 w 4756150"/>
                  <a:gd name="connsiteY30" fmla="*/ 9525 h 301625"/>
                  <a:gd name="connsiteX31" fmla="*/ 374650 w 4756150"/>
                  <a:gd name="connsiteY31" fmla="*/ 9525 h 301625"/>
                  <a:gd name="connsiteX32" fmla="*/ 355600 w 4756150"/>
                  <a:gd name="connsiteY32" fmla="*/ 0 h 301625"/>
                  <a:gd name="connsiteX33" fmla="*/ 0 w 4756150"/>
                  <a:gd name="connsiteY33" fmla="*/ 0 h 301625"/>
                  <a:gd name="connsiteX0" fmla="*/ 4756150 w 4756150"/>
                  <a:gd name="connsiteY0" fmla="*/ 301625 h 301625"/>
                  <a:gd name="connsiteX1" fmla="*/ 4038600 w 4756150"/>
                  <a:gd name="connsiteY1" fmla="*/ 301625 h 301625"/>
                  <a:gd name="connsiteX2" fmla="*/ 4038600 w 4756150"/>
                  <a:gd name="connsiteY2" fmla="*/ 247650 h 301625"/>
                  <a:gd name="connsiteX3" fmla="*/ 3571875 w 4756150"/>
                  <a:gd name="connsiteY3" fmla="*/ 247650 h 301625"/>
                  <a:gd name="connsiteX4" fmla="*/ 3571876 w 4756150"/>
                  <a:gd name="connsiteY4" fmla="*/ 226218 h 301625"/>
                  <a:gd name="connsiteX5" fmla="*/ 3387725 w 4756150"/>
                  <a:gd name="connsiteY5" fmla="*/ 228600 h 301625"/>
                  <a:gd name="connsiteX6" fmla="*/ 3387725 w 4756150"/>
                  <a:gd name="connsiteY6" fmla="*/ 190500 h 301625"/>
                  <a:gd name="connsiteX7" fmla="*/ 3060700 w 4756150"/>
                  <a:gd name="connsiteY7" fmla="*/ 190500 h 301625"/>
                  <a:gd name="connsiteX8" fmla="*/ 3048000 w 4756150"/>
                  <a:gd name="connsiteY8" fmla="*/ 171450 h 301625"/>
                  <a:gd name="connsiteX9" fmla="*/ 2876550 w 4756150"/>
                  <a:gd name="connsiteY9" fmla="*/ 171450 h 301625"/>
                  <a:gd name="connsiteX10" fmla="*/ 2832100 w 4756150"/>
                  <a:gd name="connsiteY10" fmla="*/ 155575 h 301625"/>
                  <a:gd name="connsiteX11" fmla="*/ 2701925 w 4756150"/>
                  <a:gd name="connsiteY11" fmla="*/ 155575 h 301625"/>
                  <a:gd name="connsiteX12" fmla="*/ 2701925 w 4756150"/>
                  <a:gd name="connsiteY12" fmla="*/ 139700 h 301625"/>
                  <a:gd name="connsiteX13" fmla="*/ 2441575 w 4756150"/>
                  <a:gd name="connsiteY13" fmla="*/ 139700 h 301625"/>
                  <a:gd name="connsiteX14" fmla="*/ 2441575 w 4756150"/>
                  <a:gd name="connsiteY14" fmla="*/ 123825 h 301625"/>
                  <a:gd name="connsiteX15" fmla="*/ 2063750 w 4756150"/>
                  <a:gd name="connsiteY15" fmla="*/ 123825 h 301625"/>
                  <a:gd name="connsiteX16" fmla="*/ 2073275 w 4756150"/>
                  <a:gd name="connsiteY16" fmla="*/ 123825 h 301625"/>
                  <a:gd name="connsiteX17" fmla="*/ 1971675 w 4756150"/>
                  <a:gd name="connsiteY17" fmla="*/ 123825 h 301625"/>
                  <a:gd name="connsiteX18" fmla="*/ 1971675 w 4756150"/>
                  <a:gd name="connsiteY18" fmla="*/ 123825 h 301625"/>
                  <a:gd name="connsiteX19" fmla="*/ 1971675 w 4756150"/>
                  <a:gd name="connsiteY19" fmla="*/ 104775 h 301625"/>
                  <a:gd name="connsiteX20" fmla="*/ 1739900 w 4756150"/>
                  <a:gd name="connsiteY20" fmla="*/ 88900 h 301625"/>
                  <a:gd name="connsiteX21" fmla="*/ 1558925 w 4756150"/>
                  <a:gd name="connsiteY21" fmla="*/ 88900 h 301625"/>
                  <a:gd name="connsiteX22" fmla="*/ 1558925 w 4756150"/>
                  <a:gd name="connsiteY22" fmla="*/ 79375 h 301625"/>
                  <a:gd name="connsiteX23" fmla="*/ 1276350 w 4756150"/>
                  <a:gd name="connsiteY23" fmla="*/ 79375 h 301625"/>
                  <a:gd name="connsiteX24" fmla="*/ 1257300 w 4756150"/>
                  <a:gd name="connsiteY24" fmla="*/ 60325 h 301625"/>
                  <a:gd name="connsiteX25" fmla="*/ 1149350 w 4756150"/>
                  <a:gd name="connsiteY25" fmla="*/ 60325 h 301625"/>
                  <a:gd name="connsiteX26" fmla="*/ 1143000 w 4756150"/>
                  <a:gd name="connsiteY26" fmla="*/ 47625 h 301625"/>
                  <a:gd name="connsiteX27" fmla="*/ 831850 w 4756150"/>
                  <a:gd name="connsiteY27" fmla="*/ 47625 h 301625"/>
                  <a:gd name="connsiteX28" fmla="*/ 815975 w 4756150"/>
                  <a:gd name="connsiteY28" fmla="*/ 19050 h 301625"/>
                  <a:gd name="connsiteX29" fmla="*/ 622300 w 4756150"/>
                  <a:gd name="connsiteY29" fmla="*/ 19050 h 301625"/>
                  <a:gd name="connsiteX30" fmla="*/ 596900 w 4756150"/>
                  <a:gd name="connsiteY30" fmla="*/ 9525 h 301625"/>
                  <a:gd name="connsiteX31" fmla="*/ 374650 w 4756150"/>
                  <a:gd name="connsiteY31" fmla="*/ 9525 h 301625"/>
                  <a:gd name="connsiteX32" fmla="*/ 355600 w 4756150"/>
                  <a:gd name="connsiteY32" fmla="*/ 0 h 301625"/>
                  <a:gd name="connsiteX33" fmla="*/ 0 w 4756150"/>
                  <a:gd name="connsiteY33" fmla="*/ 0 h 301625"/>
                  <a:gd name="connsiteX0" fmla="*/ 4756150 w 4756150"/>
                  <a:gd name="connsiteY0" fmla="*/ 301625 h 301625"/>
                  <a:gd name="connsiteX1" fmla="*/ 4038600 w 4756150"/>
                  <a:gd name="connsiteY1" fmla="*/ 301625 h 301625"/>
                  <a:gd name="connsiteX2" fmla="*/ 4038600 w 4756150"/>
                  <a:gd name="connsiteY2" fmla="*/ 247650 h 301625"/>
                  <a:gd name="connsiteX3" fmla="*/ 3571875 w 4756150"/>
                  <a:gd name="connsiteY3" fmla="*/ 247650 h 301625"/>
                  <a:gd name="connsiteX4" fmla="*/ 3571876 w 4756150"/>
                  <a:gd name="connsiteY4" fmla="*/ 226218 h 301625"/>
                  <a:gd name="connsiteX5" fmla="*/ 3387725 w 4756150"/>
                  <a:gd name="connsiteY5" fmla="*/ 228600 h 301625"/>
                  <a:gd name="connsiteX6" fmla="*/ 3387725 w 4756150"/>
                  <a:gd name="connsiteY6" fmla="*/ 190500 h 301625"/>
                  <a:gd name="connsiteX7" fmla="*/ 3060700 w 4756150"/>
                  <a:gd name="connsiteY7" fmla="*/ 190500 h 301625"/>
                  <a:gd name="connsiteX8" fmla="*/ 3048000 w 4756150"/>
                  <a:gd name="connsiteY8" fmla="*/ 171450 h 301625"/>
                  <a:gd name="connsiteX9" fmla="*/ 2876550 w 4756150"/>
                  <a:gd name="connsiteY9" fmla="*/ 171450 h 301625"/>
                  <a:gd name="connsiteX10" fmla="*/ 2832100 w 4756150"/>
                  <a:gd name="connsiteY10" fmla="*/ 155575 h 301625"/>
                  <a:gd name="connsiteX11" fmla="*/ 2701925 w 4756150"/>
                  <a:gd name="connsiteY11" fmla="*/ 155575 h 301625"/>
                  <a:gd name="connsiteX12" fmla="*/ 2701925 w 4756150"/>
                  <a:gd name="connsiteY12" fmla="*/ 139700 h 301625"/>
                  <a:gd name="connsiteX13" fmla="*/ 2441575 w 4756150"/>
                  <a:gd name="connsiteY13" fmla="*/ 139700 h 301625"/>
                  <a:gd name="connsiteX14" fmla="*/ 2441575 w 4756150"/>
                  <a:gd name="connsiteY14" fmla="*/ 123825 h 301625"/>
                  <a:gd name="connsiteX15" fmla="*/ 2063750 w 4756150"/>
                  <a:gd name="connsiteY15" fmla="*/ 123825 h 301625"/>
                  <a:gd name="connsiteX16" fmla="*/ 2073275 w 4756150"/>
                  <a:gd name="connsiteY16" fmla="*/ 123825 h 301625"/>
                  <a:gd name="connsiteX17" fmla="*/ 1971675 w 4756150"/>
                  <a:gd name="connsiteY17" fmla="*/ 123825 h 301625"/>
                  <a:gd name="connsiteX18" fmla="*/ 1971675 w 4756150"/>
                  <a:gd name="connsiteY18" fmla="*/ 123825 h 301625"/>
                  <a:gd name="connsiteX19" fmla="*/ 1971675 w 4756150"/>
                  <a:gd name="connsiteY19" fmla="*/ 104775 h 301625"/>
                  <a:gd name="connsiteX20" fmla="*/ 1739900 w 4756150"/>
                  <a:gd name="connsiteY20" fmla="*/ 105569 h 301625"/>
                  <a:gd name="connsiteX21" fmla="*/ 1558925 w 4756150"/>
                  <a:gd name="connsiteY21" fmla="*/ 88900 h 301625"/>
                  <a:gd name="connsiteX22" fmla="*/ 1558925 w 4756150"/>
                  <a:gd name="connsiteY22" fmla="*/ 79375 h 301625"/>
                  <a:gd name="connsiteX23" fmla="*/ 1276350 w 4756150"/>
                  <a:gd name="connsiteY23" fmla="*/ 79375 h 301625"/>
                  <a:gd name="connsiteX24" fmla="*/ 1257300 w 4756150"/>
                  <a:gd name="connsiteY24" fmla="*/ 60325 h 301625"/>
                  <a:gd name="connsiteX25" fmla="*/ 1149350 w 4756150"/>
                  <a:gd name="connsiteY25" fmla="*/ 60325 h 301625"/>
                  <a:gd name="connsiteX26" fmla="*/ 1143000 w 4756150"/>
                  <a:gd name="connsiteY26" fmla="*/ 47625 h 301625"/>
                  <a:gd name="connsiteX27" fmla="*/ 831850 w 4756150"/>
                  <a:gd name="connsiteY27" fmla="*/ 47625 h 301625"/>
                  <a:gd name="connsiteX28" fmla="*/ 815975 w 4756150"/>
                  <a:gd name="connsiteY28" fmla="*/ 19050 h 301625"/>
                  <a:gd name="connsiteX29" fmla="*/ 622300 w 4756150"/>
                  <a:gd name="connsiteY29" fmla="*/ 19050 h 301625"/>
                  <a:gd name="connsiteX30" fmla="*/ 596900 w 4756150"/>
                  <a:gd name="connsiteY30" fmla="*/ 9525 h 301625"/>
                  <a:gd name="connsiteX31" fmla="*/ 374650 w 4756150"/>
                  <a:gd name="connsiteY31" fmla="*/ 9525 h 301625"/>
                  <a:gd name="connsiteX32" fmla="*/ 355600 w 4756150"/>
                  <a:gd name="connsiteY32" fmla="*/ 0 h 301625"/>
                  <a:gd name="connsiteX33" fmla="*/ 0 w 4756150"/>
                  <a:gd name="connsiteY33" fmla="*/ 0 h 301625"/>
                  <a:gd name="connsiteX0" fmla="*/ 4756150 w 4756150"/>
                  <a:gd name="connsiteY0" fmla="*/ 301625 h 301625"/>
                  <a:gd name="connsiteX1" fmla="*/ 4038600 w 4756150"/>
                  <a:gd name="connsiteY1" fmla="*/ 301625 h 301625"/>
                  <a:gd name="connsiteX2" fmla="*/ 4038600 w 4756150"/>
                  <a:gd name="connsiteY2" fmla="*/ 247650 h 301625"/>
                  <a:gd name="connsiteX3" fmla="*/ 3571875 w 4756150"/>
                  <a:gd name="connsiteY3" fmla="*/ 247650 h 301625"/>
                  <a:gd name="connsiteX4" fmla="*/ 3571876 w 4756150"/>
                  <a:gd name="connsiteY4" fmla="*/ 226218 h 301625"/>
                  <a:gd name="connsiteX5" fmla="*/ 3387725 w 4756150"/>
                  <a:gd name="connsiteY5" fmla="*/ 228600 h 301625"/>
                  <a:gd name="connsiteX6" fmla="*/ 3387725 w 4756150"/>
                  <a:gd name="connsiteY6" fmla="*/ 190500 h 301625"/>
                  <a:gd name="connsiteX7" fmla="*/ 3060700 w 4756150"/>
                  <a:gd name="connsiteY7" fmla="*/ 190500 h 301625"/>
                  <a:gd name="connsiteX8" fmla="*/ 3048000 w 4756150"/>
                  <a:gd name="connsiteY8" fmla="*/ 171450 h 301625"/>
                  <a:gd name="connsiteX9" fmla="*/ 2876550 w 4756150"/>
                  <a:gd name="connsiteY9" fmla="*/ 171450 h 301625"/>
                  <a:gd name="connsiteX10" fmla="*/ 2832100 w 4756150"/>
                  <a:gd name="connsiteY10" fmla="*/ 155575 h 301625"/>
                  <a:gd name="connsiteX11" fmla="*/ 2701925 w 4756150"/>
                  <a:gd name="connsiteY11" fmla="*/ 155575 h 301625"/>
                  <a:gd name="connsiteX12" fmla="*/ 2701925 w 4756150"/>
                  <a:gd name="connsiteY12" fmla="*/ 139700 h 301625"/>
                  <a:gd name="connsiteX13" fmla="*/ 2441575 w 4756150"/>
                  <a:gd name="connsiteY13" fmla="*/ 139700 h 301625"/>
                  <a:gd name="connsiteX14" fmla="*/ 2441575 w 4756150"/>
                  <a:gd name="connsiteY14" fmla="*/ 123825 h 301625"/>
                  <a:gd name="connsiteX15" fmla="*/ 2063750 w 4756150"/>
                  <a:gd name="connsiteY15" fmla="*/ 123825 h 301625"/>
                  <a:gd name="connsiteX16" fmla="*/ 2073275 w 4756150"/>
                  <a:gd name="connsiteY16" fmla="*/ 123825 h 301625"/>
                  <a:gd name="connsiteX17" fmla="*/ 1971675 w 4756150"/>
                  <a:gd name="connsiteY17" fmla="*/ 123825 h 301625"/>
                  <a:gd name="connsiteX18" fmla="*/ 1971675 w 4756150"/>
                  <a:gd name="connsiteY18" fmla="*/ 123825 h 301625"/>
                  <a:gd name="connsiteX19" fmla="*/ 1971675 w 4756150"/>
                  <a:gd name="connsiteY19" fmla="*/ 104775 h 301625"/>
                  <a:gd name="connsiteX20" fmla="*/ 1739900 w 4756150"/>
                  <a:gd name="connsiteY20" fmla="*/ 88900 h 301625"/>
                  <a:gd name="connsiteX21" fmla="*/ 1558925 w 4756150"/>
                  <a:gd name="connsiteY21" fmla="*/ 88900 h 301625"/>
                  <a:gd name="connsiteX22" fmla="*/ 1558925 w 4756150"/>
                  <a:gd name="connsiteY22" fmla="*/ 79375 h 301625"/>
                  <a:gd name="connsiteX23" fmla="*/ 1276350 w 4756150"/>
                  <a:gd name="connsiteY23" fmla="*/ 79375 h 301625"/>
                  <a:gd name="connsiteX24" fmla="*/ 1257300 w 4756150"/>
                  <a:gd name="connsiteY24" fmla="*/ 60325 h 301625"/>
                  <a:gd name="connsiteX25" fmla="*/ 1149350 w 4756150"/>
                  <a:gd name="connsiteY25" fmla="*/ 60325 h 301625"/>
                  <a:gd name="connsiteX26" fmla="*/ 1143000 w 4756150"/>
                  <a:gd name="connsiteY26" fmla="*/ 47625 h 301625"/>
                  <a:gd name="connsiteX27" fmla="*/ 831850 w 4756150"/>
                  <a:gd name="connsiteY27" fmla="*/ 47625 h 301625"/>
                  <a:gd name="connsiteX28" fmla="*/ 815975 w 4756150"/>
                  <a:gd name="connsiteY28" fmla="*/ 19050 h 301625"/>
                  <a:gd name="connsiteX29" fmla="*/ 622300 w 4756150"/>
                  <a:gd name="connsiteY29" fmla="*/ 19050 h 301625"/>
                  <a:gd name="connsiteX30" fmla="*/ 596900 w 4756150"/>
                  <a:gd name="connsiteY30" fmla="*/ 9525 h 301625"/>
                  <a:gd name="connsiteX31" fmla="*/ 374650 w 4756150"/>
                  <a:gd name="connsiteY31" fmla="*/ 9525 h 301625"/>
                  <a:gd name="connsiteX32" fmla="*/ 355600 w 4756150"/>
                  <a:gd name="connsiteY32" fmla="*/ 0 h 301625"/>
                  <a:gd name="connsiteX33" fmla="*/ 0 w 4756150"/>
                  <a:gd name="connsiteY33" fmla="*/ 0 h 301625"/>
                  <a:gd name="connsiteX0" fmla="*/ 4756150 w 4756150"/>
                  <a:gd name="connsiteY0" fmla="*/ 301625 h 301625"/>
                  <a:gd name="connsiteX1" fmla="*/ 4038600 w 4756150"/>
                  <a:gd name="connsiteY1" fmla="*/ 301625 h 301625"/>
                  <a:gd name="connsiteX2" fmla="*/ 4038600 w 4756150"/>
                  <a:gd name="connsiteY2" fmla="*/ 247650 h 301625"/>
                  <a:gd name="connsiteX3" fmla="*/ 3571875 w 4756150"/>
                  <a:gd name="connsiteY3" fmla="*/ 247650 h 301625"/>
                  <a:gd name="connsiteX4" fmla="*/ 3571876 w 4756150"/>
                  <a:gd name="connsiteY4" fmla="*/ 226218 h 301625"/>
                  <a:gd name="connsiteX5" fmla="*/ 3387725 w 4756150"/>
                  <a:gd name="connsiteY5" fmla="*/ 228600 h 301625"/>
                  <a:gd name="connsiteX6" fmla="*/ 3387725 w 4756150"/>
                  <a:gd name="connsiteY6" fmla="*/ 190500 h 301625"/>
                  <a:gd name="connsiteX7" fmla="*/ 3060700 w 4756150"/>
                  <a:gd name="connsiteY7" fmla="*/ 190500 h 301625"/>
                  <a:gd name="connsiteX8" fmla="*/ 3048000 w 4756150"/>
                  <a:gd name="connsiteY8" fmla="*/ 171450 h 301625"/>
                  <a:gd name="connsiteX9" fmla="*/ 2876550 w 4756150"/>
                  <a:gd name="connsiteY9" fmla="*/ 171450 h 301625"/>
                  <a:gd name="connsiteX10" fmla="*/ 2832100 w 4756150"/>
                  <a:gd name="connsiteY10" fmla="*/ 155575 h 301625"/>
                  <a:gd name="connsiteX11" fmla="*/ 2701925 w 4756150"/>
                  <a:gd name="connsiteY11" fmla="*/ 155575 h 301625"/>
                  <a:gd name="connsiteX12" fmla="*/ 2701925 w 4756150"/>
                  <a:gd name="connsiteY12" fmla="*/ 139700 h 301625"/>
                  <a:gd name="connsiteX13" fmla="*/ 2441575 w 4756150"/>
                  <a:gd name="connsiteY13" fmla="*/ 139700 h 301625"/>
                  <a:gd name="connsiteX14" fmla="*/ 2441575 w 4756150"/>
                  <a:gd name="connsiteY14" fmla="*/ 123825 h 301625"/>
                  <a:gd name="connsiteX15" fmla="*/ 2063750 w 4756150"/>
                  <a:gd name="connsiteY15" fmla="*/ 123825 h 301625"/>
                  <a:gd name="connsiteX16" fmla="*/ 2073275 w 4756150"/>
                  <a:gd name="connsiteY16" fmla="*/ 123825 h 301625"/>
                  <a:gd name="connsiteX17" fmla="*/ 1971675 w 4756150"/>
                  <a:gd name="connsiteY17" fmla="*/ 123825 h 301625"/>
                  <a:gd name="connsiteX18" fmla="*/ 1971675 w 4756150"/>
                  <a:gd name="connsiteY18" fmla="*/ 123825 h 301625"/>
                  <a:gd name="connsiteX19" fmla="*/ 1974056 w 4756150"/>
                  <a:gd name="connsiteY19" fmla="*/ 111918 h 301625"/>
                  <a:gd name="connsiteX20" fmla="*/ 1739900 w 4756150"/>
                  <a:gd name="connsiteY20" fmla="*/ 88900 h 301625"/>
                  <a:gd name="connsiteX21" fmla="*/ 1558925 w 4756150"/>
                  <a:gd name="connsiteY21" fmla="*/ 88900 h 301625"/>
                  <a:gd name="connsiteX22" fmla="*/ 1558925 w 4756150"/>
                  <a:gd name="connsiteY22" fmla="*/ 79375 h 301625"/>
                  <a:gd name="connsiteX23" fmla="*/ 1276350 w 4756150"/>
                  <a:gd name="connsiteY23" fmla="*/ 79375 h 301625"/>
                  <a:gd name="connsiteX24" fmla="*/ 1257300 w 4756150"/>
                  <a:gd name="connsiteY24" fmla="*/ 60325 h 301625"/>
                  <a:gd name="connsiteX25" fmla="*/ 1149350 w 4756150"/>
                  <a:gd name="connsiteY25" fmla="*/ 60325 h 301625"/>
                  <a:gd name="connsiteX26" fmla="*/ 1143000 w 4756150"/>
                  <a:gd name="connsiteY26" fmla="*/ 47625 h 301625"/>
                  <a:gd name="connsiteX27" fmla="*/ 831850 w 4756150"/>
                  <a:gd name="connsiteY27" fmla="*/ 47625 h 301625"/>
                  <a:gd name="connsiteX28" fmla="*/ 815975 w 4756150"/>
                  <a:gd name="connsiteY28" fmla="*/ 19050 h 301625"/>
                  <a:gd name="connsiteX29" fmla="*/ 622300 w 4756150"/>
                  <a:gd name="connsiteY29" fmla="*/ 19050 h 301625"/>
                  <a:gd name="connsiteX30" fmla="*/ 596900 w 4756150"/>
                  <a:gd name="connsiteY30" fmla="*/ 9525 h 301625"/>
                  <a:gd name="connsiteX31" fmla="*/ 374650 w 4756150"/>
                  <a:gd name="connsiteY31" fmla="*/ 9525 h 301625"/>
                  <a:gd name="connsiteX32" fmla="*/ 355600 w 4756150"/>
                  <a:gd name="connsiteY32" fmla="*/ 0 h 301625"/>
                  <a:gd name="connsiteX33" fmla="*/ 0 w 4756150"/>
                  <a:gd name="connsiteY33" fmla="*/ 0 h 301625"/>
                  <a:gd name="connsiteX0" fmla="*/ 4756150 w 4756150"/>
                  <a:gd name="connsiteY0" fmla="*/ 301625 h 301625"/>
                  <a:gd name="connsiteX1" fmla="*/ 4038600 w 4756150"/>
                  <a:gd name="connsiteY1" fmla="*/ 301625 h 301625"/>
                  <a:gd name="connsiteX2" fmla="*/ 4038600 w 4756150"/>
                  <a:gd name="connsiteY2" fmla="*/ 247650 h 301625"/>
                  <a:gd name="connsiteX3" fmla="*/ 3571875 w 4756150"/>
                  <a:gd name="connsiteY3" fmla="*/ 247650 h 301625"/>
                  <a:gd name="connsiteX4" fmla="*/ 3571876 w 4756150"/>
                  <a:gd name="connsiteY4" fmla="*/ 226218 h 301625"/>
                  <a:gd name="connsiteX5" fmla="*/ 3387725 w 4756150"/>
                  <a:gd name="connsiteY5" fmla="*/ 228600 h 301625"/>
                  <a:gd name="connsiteX6" fmla="*/ 3387725 w 4756150"/>
                  <a:gd name="connsiteY6" fmla="*/ 190500 h 301625"/>
                  <a:gd name="connsiteX7" fmla="*/ 3060700 w 4756150"/>
                  <a:gd name="connsiteY7" fmla="*/ 190500 h 301625"/>
                  <a:gd name="connsiteX8" fmla="*/ 3048000 w 4756150"/>
                  <a:gd name="connsiteY8" fmla="*/ 171450 h 301625"/>
                  <a:gd name="connsiteX9" fmla="*/ 2876550 w 4756150"/>
                  <a:gd name="connsiteY9" fmla="*/ 171450 h 301625"/>
                  <a:gd name="connsiteX10" fmla="*/ 2832100 w 4756150"/>
                  <a:gd name="connsiteY10" fmla="*/ 155575 h 301625"/>
                  <a:gd name="connsiteX11" fmla="*/ 2701925 w 4756150"/>
                  <a:gd name="connsiteY11" fmla="*/ 155575 h 301625"/>
                  <a:gd name="connsiteX12" fmla="*/ 2701925 w 4756150"/>
                  <a:gd name="connsiteY12" fmla="*/ 139700 h 301625"/>
                  <a:gd name="connsiteX13" fmla="*/ 2441575 w 4756150"/>
                  <a:gd name="connsiteY13" fmla="*/ 139700 h 301625"/>
                  <a:gd name="connsiteX14" fmla="*/ 2441575 w 4756150"/>
                  <a:gd name="connsiteY14" fmla="*/ 123825 h 301625"/>
                  <a:gd name="connsiteX15" fmla="*/ 2063750 w 4756150"/>
                  <a:gd name="connsiteY15" fmla="*/ 123825 h 301625"/>
                  <a:gd name="connsiteX16" fmla="*/ 2073275 w 4756150"/>
                  <a:gd name="connsiteY16" fmla="*/ 123825 h 301625"/>
                  <a:gd name="connsiteX17" fmla="*/ 1971675 w 4756150"/>
                  <a:gd name="connsiteY17" fmla="*/ 123825 h 301625"/>
                  <a:gd name="connsiteX18" fmla="*/ 1971675 w 4756150"/>
                  <a:gd name="connsiteY18" fmla="*/ 123825 h 301625"/>
                  <a:gd name="connsiteX19" fmla="*/ 1966913 w 4756150"/>
                  <a:gd name="connsiteY19" fmla="*/ 111918 h 301625"/>
                  <a:gd name="connsiteX20" fmla="*/ 1739900 w 4756150"/>
                  <a:gd name="connsiteY20" fmla="*/ 88900 h 301625"/>
                  <a:gd name="connsiteX21" fmla="*/ 1558925 w 4756150"/>
                  <a:gd name="connsiteY21" fmla="*/ 88900 h 301625"/>
                  <a:gd name="connsiteX22" fmla="*/ 1558925 w 4756150"/>
                  <a:gd name="connsiteY22" fmla="*/ 79375 h 301625"/>
                  <a:gd name="connsiteX23" fmla="*/ 1276350 w 4756150"/>
                  <a:gd name="connsiteY23" fmla="*/ 79375 h 301625"/>
                  <a:gd name="connsiteX24" fmla="*/ 1257300 w 4756150"/>
                  <a:gd name="connsiteY24" fmla="*/ 60325 h 301625"/>
                  <a:gd name="connsiteX25" fmla="*/ 1149350 w 4756150"/>
                  <a:gd name="connsiteY25" fmla="*/ 60325 h 301625"/>
                  <a:gd name="connsiteX26" fmla="*/ 1143000 w 4756150"/>
                  <a:gd name="connsiteY26" fmla="*/ 47625 h 301625"/>
                  <a:gd name="connsiteX27" fmla="*/ 831850 w 4756150"/>
                  <a:gd name="connsiteY27" fmla="*/ 47625 h 301625"/>
                  <a:gd name="connsiteX28" fmla="*/ 815975 w 4756150"/>
                  <a:gd name="connsiteY28" fmla="*/ 19050 h 301625"/>
                  <a:gd name="connsiteX29" fmla="*/ 622300 w 4756150"/>
                  <a:gd name="connsiteY29" fmla="*/ 19050 h 301625"/>
                  <a:gd name="connsiteX30" fmla="*/ 596900 w 4756150"/>
                  <a:gd name="connsiteY30" fmla="*/ 9525 h 301625"/>
                  <a:gd name="connsiteX31" fmla="*/ 374650 w 4756150"/>
                  <a:gd name="connsiteY31" fmla="*/ 9525 h 301625"/>
                  <a:gd name="connsiteX32" fmla="*/ 355600 w 4756150"/>
                  <a:gd name="connsiteY32" fmla="*/ 0 h 301625"/>
                  <a:gd name="connsiteX33" fmla="*/ 0 w 4756150"/>
                  <a:gd name="connsiteY33" fmla="*/ 0 h 301625"/>
                  <a:gd name="connsiteX0" fmla="*/ 4756150 w 4756150"/>
                  <a:gd name="connsiteY0" fmla="*/ 301625 h 301625"/>
                  <a:gd name="connsiteX1" fmla="*/ 4038600 w 4756150"/>
                  <a:gd name="connsiteY1" fmla="*/ 301625 h 301625"/>
                  <a:gd name="connsiteX2" fmla="*/ 4038600 w 4756150"/>
                  <a:gd name="connsiteY2" fmla="*/ 247650 h 301625"/>
                  <a:gd name="connsiteX3" fmla="*/ 3571875 w 4756150"/>
                  <a:gd name="connsiteY3" fmla="*/ 247650 h 301625"/>
                  <a:gd name="connsiteX4" fmla="*/ 3571876 w 4756150"/>
                  <a:gd name="connsiteY4" fmla="*/ 226218 h 301625"/>
                  <a:gd name="connsiteX5" fmla="*/ 3387725 w 4756150"/>
                  <a:gd name="connsiteY5" fmla="*/ 228600 h 301625"/>
                  <a:gd name="connsiteX6" fmla="*/ 3387725 w 4756150"/>
                  <a:gd name="connsiteY6" fmla="*/ 190500 h 301625"/>
                  <a:gd name="connsiteX7" fmla="*/ 3060700 w 4756150"/>
                  <a:gd name="connsiteY7" fmla="*/ 190500 h 301625"/>
                  <a:gd name="connsiteX8" fmla="*/ 3048000 w 4756150"/>
                  <a:gd name="connsiteY8" fmla="*/ 171450 h 301625"/>
                  <a:gd name="connsiteX9" fmla="*/ 2876550 w 4756150"/>
                  <a:gd name="connsiteY9" fmla="*/ 171450 h 301625"/>
                  <a:gd name="connsiteX10" fmla="*/ 2832100 w 4756150"/>
                  <a:gd name="connsiteY10" fmla="*/ 155575 h 301625"/>
                  <a:gd name="connsiteX11" fmla="*/ 2701925 w 4756150"/>
                  <a:gd name="connsiteY11" fmla="*/ 155575 h 301625"/>
                  <a:gd name="connsiteX12" fmla="*/ 2701925 w 4756150"/>
                  <a:gd name="connsiteY12" fmla="*/ 139700 h 301625"/>
                  <a:gd name="connsiteX13" fmla="*/ 2441575 w 4756150"/>
                  <a:gd name="connsiteY13" fmla="*/ 139700 h 301625"/>
                  <a:gd name="connsiteX14" fmla="*/ 2441575 w 4756150"/>
                  <a:gd name="connsiteY14" fmla="*/ 123825 h 301625"/>
                  <a:gd name="connsiteX15" fmla="*/ 2063750 w 4756150"/>
                  <a:gd name="connsiteY15" fmla="*/ 123825 h 301625"/>
                  <a:gd name="connsiteX16" fmla="*/ 2073275 w 4756150"/>
                  <a:gd name="connsiteY16" fmla="*/ 123825 h 301625"/>
                  <a:gd name="connsiteX17" fmla="*/ 1971675 w 4756150"/>
                  <a:gd name="connsiteY17" fmla="*/ 123825 h 301625"/>
                  <a:gd name="connsiteX18" fmla="*/ 1971675 w 4756150"/>
                  <a:gd name="connsiteY18" fmla="*/ 123825 h 301625"/>
                  <a:gd name="connsiteX19" fmla="*/ 1971675 w 4756150"/>
                  <a:gd name="connsiteY19" fmla="*/ 111918 h 301625"/>
                  <a:gd name="connsiteX20" fmla="*/ 1739900 w 4756150"/>
                  <a:gd name="connsiteY20" fmla="*/ 88900 h 301625"/>
                  <a:gd name="connsiteX21" fmla="*/ 1558925 w 4756150"/>
                  <a:gd name="connsiteY21" fmla="*/ 88900 h 301625"/>
                  <a:gd name="connsiteX22" fmla="*/ 1558925 w 4756150"/>
                  <a:gd name="connsiteY22" fmla="*/ 79375 h 301625"/>
                  <a:gd name="connsiteX23" fmla="*/ 1276350 w 4756150"/>
                  <a:gd name="connsiteY23" fmla="*/ 79375 h 301625"/>
                  <a:gd name="connsiteX24" fmla="*/ 1257300 w 4756150"/>
                  <a:gd name="connsiteY24" fmla="*/ 60325 h 301625"/>
                  <a:gd name="connsiteX25" fmla="*/ 1149350 w 4756150"/>
                  <a:gd name="connsiteY25" fmla="*/ 60325 h 301625"/>
                  <a:gd name="connsiteX26" fmla="*/ 1143000 w 4756150"/>
                  <a:gd name="connsiteY26" fmla="*/ 47625 h 301625"/>
                  <a:gd name="connsiteX27" fmla="*/ 831850 w 4756150"/>
                  <a:gd name="connsiteY27" fmla="*/ 47625 h 301625"/>
                  <a:gd name="connsiteX28" fmla="*/ 815975 w 4756150"/>
                  <a:gd name="connsiteY28" fmla="*/ 19050 h 301625"/>
                  <a:gd name="connsiteX29" fmla="*/ 622300 w 4756150"/>
                  <a:gd name="connsiteY29" fmla="*/ 19050 h 301625"/>
                  <a:gd name="connsiteX30" fmla="*/ 596900 w 4756150"/>
                  <a:gd name="connsiteY30" fmla="*/ 9525 h 301625"/>
                  <a:gd name="connsiteX31" fmla="*/ 374650 w 4756150"/>
                  <a:gd name="connsiteY31" fmla="*/ 9525 h 301625"/>
                  <a:gd name="connsiteX32" fmla="*/ 355600 w 4756150"/>
                  <a:gd name="connsiteY32" fmla="*/ 0 h 301625"/>
                  <a:gd name="connsiteX33" fmla="*/ 0 w 4756150"/>
                  <a:gd name="connsiteY33" fmla="*/ 0 h 301625"/>
                  <a:gd name="connsiteX0" fmla="*/ 4756150 w 4756150"/>
                  <a:gd name="connsiteY0" fmla="*/ 301625 h 301625"/>
                  <a:gd name="connsiteX1" fmla="*/ 4038600 w 4756150"/>
                  <a:gd name="connsiteY1" fmla="*/ 301625 h 301625"/>
                  <a:gd name="connsiteX2" fmla="*/ 4038600 w 4756150"/>
                  <a:gd name="connsiteY2" fmla="*/ 247650 h 301625"/>
                  <a:gd name="connsiteX3" fmla="*/ 3571875 w 4756150"/>
                  <a:gd name="connsiteY3" fmla="*/ 247650 h 301625"/>
                  <a:gd name="connsiteX4" fmla="*/ 3571876 w 4756150"/>
                  <a:gd name="connsiteY4" fmla="*/ 226218 h 301625"/>
                  <a:gd name="connsiteX5" fmla="*/ 3390106 w 4756150"/>
                  <a:gd name="connsiteY5" fmla="*/ 221457 h 301625"/>
                  <a:gd name="connsiteX6" fmla="*/ 3387725 w 4756150"/>
                  <a:gd name="connsiteY6" fmla="*/ 190500 h 301625"/>
                  <a:gd name="connsiteX7" fmla="*/ 3060700 w 4756150"/>
                  <a:gd name="connsiteY7" fmla="*/ 190500 h 301625"/>
                  <a:gd name="connsiteX8" fmla="*/ 3048000 w 4756150"/>
                  <a:gd name="connsiteY8" fmla="*/ 171450 h 301625"/>
                  <a:gd name="connsiteX9" fmla="*/ 2876550 w 4756150"/>
                  <a:gd name="connsiteY9" fmla="*/ 171450 h 301625"/>
                  <a:gd name="connsiteX10" fmla="*/ 2832100 w 4756150"/>
                  <a:gd name="connsiteY10" fmla="*/ 155575 h 301625"/>
                  <a:gd name="connsiteX11" fmla="*/ 2701925 w 4756150"/>
                  <a:gd name="connsiteY11" fmla="*/ 155575 h 301625"/>
                  <a:gd name="connsiteX12" fmla="*/ 2701925 w 4756150"/>
                  <a:gd name="connsiteY12" fmla="*/ 139700 h 301625"/>
                  <a:gd name="connsiteX13" fmla="*/ 2441575 w 4756150"/>
                  <a:gd name="connsiteY13" fmla="*/ 139700 h 301625"/>
                  <a:gd name="connsiteX14" fmla="*/ 2441575 w 4756150"/>
                  <a:gd name="connsiteY14" fmla="*/ 123825 h 301625"/>
                  <a:gd name="connsiteX15" fmla="*/ 2063750 w 4756150"/>
                  <a:gd name="connsiteY15" fmla="*/ 123825 h 301625"/>
                  <a:gd name="connsiteX16" fmla="*/ 2073275 w 4756150"/>
                  <a:gd name="connsiteY16" fmla="*/ 123825 h 301625"/>
                  <a:gd name="connsiteX17" fmla="*/ 1971675 w 4756150"/>
                  <a:gd name="connsiteY17" fmla="*/ 123825 h 301625"/>
                  <a:gd name="connsiteX18" fmla="*/ 1971675 w 4756150"/>
                  <a:gd name="connsiteY18" fmla="*/ 123825 h 301625"/>
                  <a:gd name="connsiteX19" fmla="*/ 1971675 w 4756150"/>
                  <a:gd name="connsiteY19" fmla="*/ 111918 h 301625"/>
                  <a:gd name="connsiteX20" fmla="*/ 1739900 w 4756150"/>
                  <a:gd name="connsiteY20" fmla="*/ 88900 h 301625"/>
                  <a:gd name="connsiteX21" fmla="*/ 1558925 w 4756150"/>
                  <a:gd name="connsiteY21" fmla="*/ 88900 h 301625"/>
                  <a:gd name="connsiteX22" fmla="*/ 1558925 w 4756150"/>
                  <a:gd name="connsiteY22" fmla="*/ 79375 h 301625"/>
                  <a:gd name="connsiteX23" fmla="*/ 1276350 w 4756150"/>
                  <a:gd name="connsiteY23" fmla="*/ 79375 h 301625"/>
                  <a:gd name="connsiteX24" fmla="*/ 1257300 w 4756150"/>
                  <a:gd name="connsiteY24" fmla="*/ 60325 h 301625"/>
                  <a:gd name="connsiteX25" fmla="*/ 1149350 w 4756150"/>
                  <a:gd name="connsiteY25" fmla="*/ 60325 h 301625"/>
                  <a:gd name="connsiteX26" fmla="*/ 1143000 w 4756150"/>
                  <a:gd name="connsiteY26" fmla="*/ 47625 h 301625"/>
                  <a:gd name="connsiteX27" fmla="*/ 831850 w 4756150"/>
                  <a:gd name="connsiteY27" fmla="*/ 47625 h 301625"/>
                  <a:gd name="connsiteX28" fmla="*/ 815975 w 4756150"/>
                  <a:gd name="connsiteY28" fmla="*/ 19050 h 301625"/>
                  <a:gd name="connsiteX29" fmla="*/ 622300 w 4756150"/>
                  <a:gd name="connsiteY29" fmla="*/ 19050 h 301625"/>
                  <a:gd name="connsiteX30" fmla="*/ 596900 w 4756150"/>
                  <a:gd name="connsiteY30" fmla="*/ 9525 h 301625"/>
                  <a:gd name="connsiteX31" fmla="*/ 374650 w 4756150"/>
                  <a:gd name="connsiteY31" fmla="*/ 9525 h 301625"/>
                  <a:gd name="connsiteX32" fmla="*/ 355600 w 4756150"/>
                  <a:gd name="connsiteY32" fmla="*/ 0 h 301625"/>
                  <a:gd name="connsiteX33" fmla="*/ 0 w 4756150"/>
                  <a:gd name="connsiteY33" fmla="*/ 0 h 301625"/>
                  <a:gd name="connsiteX0" fmla="*/ 4756150 w 4756150"/>
                  <a:gd name="connsiteY0" fmla="*/ 301625 h 301625"/>
                  <a:gd name="connsiteX1" fmla="*/ 4038600 w 4756150"/>
                  <a:gd name="connsiteY1" fmla="*/ 301625 h 301625"/>
                  <a:gd name="connsiteX2" fmla="*/ 4038600 w 4756150"/>
                  <a:gd name="connsiteY2" fmla="*/ 247650 h 301625"/>
                  <a:gd name="connsiteX3" fmla="*/ 3571875 w 4756150"/>
                  <a:gd name="connsiteY3" fmla="*/ 247650 h 301625"/>
                  <a:gd name="connsiteX4" fmla="*/ 3571876 w 4756150"/>
                  <a:gd name="connsiteY4" fmla="*/ 219074 h 301625"/>
                  <a:gd name="connsiteX5" fmla="*/ 3390106 w 4756150"/>
                  <a:gd name="connsiteY5" fmla="*/ 221457 h 301625"/>
                  <a:gd name="connsiteX6" fmla="*/ 3387725 w 4756150"/>
                  <a:gd name="connsiteY6" fmla="*/ 190500 h 301625"/>
                  <a:gd name="connsiteX7" fmla="*/ 3060700 w 4756150"/>
                  <a:gd name="connsiteY7" fmla="*/ 190500 h 301625"/>
                  <a:gd name="connsiteX8" fmla="*/ 3048000 w 4756150"/>
                  <a:gd name="connsiteY8" fmla="*/ 171450 h 301625"/>
                  <a:gd name="connsiteX9" fmla="*/ 2876550 w 4756150"/>
                  <a:gd name="connsiteY9" fmla="*/ 171450 h 301625"/>
                  <a:gd name="connsiteX10" fmla="*/ 2832100 w 4756150"/>
                  <a:gd name="connsiteY10" fmla="*/ 155575 h 301625"/>
                  <a:gd name="connsiteX11" fmla="*/ 2701925 w 4756150"/>
                  <a:gd name="connsiteY11" fmla="*/ 155575 h 301625"/>
                  <a:gd name="connsiteX12" fmla="*/ 2701925 w 4756150"/>
                  <a:gd name="connsiteY12" fmla="*/ 139700 h 301625"/>
                  <a:gd name="connsiteX13" fmla="*/ 2441575 w 4756150"/>
                  <a:gd name="connsiteY13" fmla="*/ 139700 h 301625"/>
                  <a:gd name="connsiteX14" fmla="*/ 2441575 w 4756150"/>
                  <a:gd name="connsiteY14" fmla="*/ 123825 h 301625"/>
                  <a:gd name="connsiteX15" fmla="*/ 2063750 w 4756150"/>
                  <a:gd name="connsiteY15" fmla="*/ 123825 h 301625"/>
                  <a:gd name="connsiteX16" fmla="*/ 2073275 w 4756150"/>
                  <a:gd name="connsiteY16" fmla="*/ 123825 h 301625"/>
                  <a:gd name="connsiteX17" fmla="*/ 1971675 w 4756150"/>
                  <a:gd name="connsiteY17" fmla="*/ 123825 h 301625"/>
                  <a:gd name="connsiteX18" fmla="*/ 1971675 w 4756150"/>
                  <a:gd name="connsiteY18" fmla="*/ 123825 h 301625"/>
                  <a:gd name="connsiteX19" fmla="*/ 1971675 w 4756150"/>
                  <a:gd name="connsiteY19" fmla="*/ 111918 h 301625"/>
                  <a:gd name="connsiteX20" fmla="*/ 1739900 w 4756150"/>
                  <a:gd name="connsiteY20" fmla="*/ 88900 h 301625"/>
                  <a:gd name="connsiteX21" fmla="*/ 1558925 w 4756150"/>
                  <a:gd name="connsiteY21" fmla="*/ 88900 h 301625"/>
                  <a:gd name="connsiteX22" fmla="*/ 1558925 w 4756150"/>
                  <a:gd name="connsiteY22" fmla="*/ 79375 h 301625"/>
                  <a:gd name="connsiteX23" fmla="*/ 1276350 w 4756150"/>
                  <a:gd name="connsiteY23" fmla="*/ 79375 h 301625"/>
                  <a:gd name="connsiteX24" fmla="*/ 1257300 w 4756150"/>
                  <a:gd name="connsiteY24" fmla="*/ 60325 h 301625"/>
                  <a:gd name="connsiteX25" fmla="*/ 1149350 w 4756150"/>
                  <a:gd name="connsiteY25" fmla="*/ 60325 h 301625"/>
                  <a:gd name="connsiteX26" fmla="*/ 1143000 w 4756150"/>
                  <a:gd name="connsiteY26" fmla="*/ 47625 h 301625"/>
                  <a:gd name="connsiteX27" fmla="*/ 831850 w 4756150"/>
                  <a:gd name="connsiteY27" fmla="*/ 47625 h 301625"/>
                  <a:gd name="connsiteX28" fmla="*/ 815975 w 4756150"/>
                  <a:gd name="connsiteY28" fmla="*/ 19050 h 301625"/>
                  <a:gd name="connsiteX29" fmla="*/ 622300 w 4756150"/>
                  <a:gd name="connsiteY29" fmla="*/ 19050 h 301625"/>
                  <a:gd name="connsiteX30" fmla="*/ 596900 w 4756150"/>
                  <a:gd name="connsiteY30" fmla="*/ 9525 h 301625"/>
                  <a:gd name="connsiteX31" fmla="*/ 374650 w 4756150"/>
                  <a:gd name="connsiteY31" fmla="*/ 9525 h 301625"/>
                  <a:gd name="connsiteX32" fmla="*/ 355600 w 4756150"/>
                  <a:gd name="connsiteY32" fmla="*/ 0 h 301625"/>
                  <a:gd name="connsiteX33" fmla="*/ 0 w 4756150"/>
                  <a:gd name="connsiteY33" fmla="*/ 0 h 30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756150" h="301625">
                    <a:moveTo>
                      <a:pt x="4756150" y="301625"/>
                    </a:moveTo>
                    <a:lnTo>
                      <a:pt x="4038600" y="301625"/>
                    </a:lnTo>
                    <a:lnTo>
                      <a:pt x="4038600" y="247650"/>
                    </a:lnTo>
                    <a:lnTo>
                      <a:pt x="3571875" y="247650"/>
                    </a:lnTo>
                    <a:cubicBezTo>
                      <a:pt x="3571875" y="240506"/>
                      <a:pt x="3571876" y="226218"/>
                      <a:pt x="3571876" y="219074"/>
                    </a:cubicBezTo>
                    <a:lnTo>
                      <a:pt x="3390106" y="221457"/>
                    </a:lnTo>
                    <a:lnTo>
                      <a:pt x="3387725" y="190500"/>
                    </a:lnTo>
                    <a:lnTo>
                      <a:pt x="3060700" y="190500"/>
                    </a:lnTo>
                    <a:lnTo>
                      <a:pt x="3048000" y="171450"/>
                    </a:lnTo>
                    <a:lnTo>
                      <a:pt x="2876550" y="171450"/>
                    </a:lnTo>
                    <a:lnTo>
                      <a:pt x="2832100" y="155575"/>
                    </a:lnTo>
                    <a:lnTo>
                      <a:pt x="2701925" y="155575"/>
                    </a:lnTo>
                    <a:lnTo>
                      <a:pt x="2701925" y="139700"/>
                    </a:lnTo>
                    <a:lnTo>
                      <a:pt x="2441575" y="139700"/>
                    </a:lnTo>
                    <a:lnTo>
                      <a:pt x="2441575" y="123825"/>
                    </a:lnTo>
                    <a:lnTo>
                      <a:pt x="2063750" y="123825"/>
                    </a:lnTo>
                    <a:lnTo>
                      <a:pt x="2073275" y="123825"/>
                    </a:lnTo>
                    <a:lnTo>
                      <a:pt x="1971675" y="123825"/>
                    </a:lnTo>
                    <a:lnTo>
                      <a:pt x="1971675" y="123825"/>
                    </a:lnTo>
                    <a:lnTo>
                      <a:pt x="1971675" y="111918"/>
                    </a:lnTo>
                    <a:lnTo>
                      <a:pt x="1739900" y="88900"/>
                    </a:lnTo>
                    <a:lnTo>
                      <a:pt x="1558925" y="88900"/>
                    </a:lnTo>
                    <a:lnTo>
                      <a:pt x="1558925" y="79375"/>
                    </a:lnTo>
                    <a:lnTo>
                      <a:pt x="1276350" y="79375"/>
                    </a:lnTo>
                    <a:lnTo>
                      <a:pt x="1257300" y="60325"/>
                    </a:lnTo>
                    <a:lnTo>
                      <a:pt x="1149350" y="60325"/>
                    </a:lnTo>
                    <a:lnTo>
                      <a:pt x="1143000" y="47625"/>
                    </a:lnTo>
                    <a:lnTo>
                      <a:pt x="831850" y="47625"/>
                    </a:lnTo>
                    <a:lnTo>
                      <a:pt x="815975" y="19050"/>
                    </a:lnTo>
                    <a:lnTo>
                      <a:pt x="622300" y="19050"/>
                    </a:lnTo>
                    <a:lnTo>
                      <a:pt x="596900" y="9525"/>
                    </a:lnTo>
                    <a:lnTo>
                      <a:pt x="374650" y="9525"/>
                    </a:lnTo>
                    <a:lnTo>
                      <a:pt x="35560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53" name="Freeform: Shape 52">
                <a:extLst>
                  <a:ext uri="{FF2B5EF4-FFF2-40B4-BE49-F238E27FC236}">
                    <a16:creationId xmlns:a16="http://schemas.microsoft.com/office/drawing/2014/main" id="{76D5B9D2-3D93-3F96-4649-8FA8C2F6D98D}"/>
                  </a:ext>
                </a:extLst>
              </p:cNvPr>
              <p:cNvSpPr/>
              <p:nvPr/>
            </p:nvSpPr>
            <p:spPr bwMode="auto">
              <a:xfrm>
                <a:off x="2767013" y="1754981"/>
                <a:ext cx="2619375" cy="176213"/>
              </a:xfrm>
              <a:custGeom>
                <a:avLst/>
                <a:gdLst>
                  <a:gd name="connsiteX0" fmla="*/ 0 w 2619375"/>
                  <a:gd name="connsiteY0" fmla="*/ 0 h 176213"/>
                  <a:gd name="connsiteX1" fmla="*/ 145256 w 2619375"/>
                  <a:gd name="connsiteY1" fmla="*/ 0 h 176213"/>
                  <a:gd name="connsiteX2" fmla="*/ 150018 w 2619375"/>
                  <a:gd name="connsiteY2" fmla="*/ 19050 h 176213"/>
                  <a:gd name="connsiteX3" fmla="*/ 247650 w 2619375"/>
                  <a:gd name="connsiteY3" fmla="*/ 19050 h 176213"/>
                  <a:gd name="connsiteX4" fmla="*/ 254793 w 2619375"/>
                  <a:gd name="connsiteY4" fmla="*/ 28575 h 176213"/>
                  <a:gd name="connsiteX5" fmla="*/ 459581 w 2619375"/>
                  <a:gd name="connsiteY5" fmla="*/ 28575 h 176213"/>
                  <a:gd name="connsiteX6" fmla="*/ 461962 w 2619375"/>
                  <a:gd name="connsiteY6" fmla="*/ 47625 h 176213"/>
                  <a:gd name="connsiteX7" fmla="*/ 673893 w 2619375"/>
                  <a:gd name="connsiteY7" fmla="*/ 47625 h 176213"/>
                  <a:gd name="connsiteX8" fmla="*/ 673893 w 2619375"/>
                  <a:gd name="connsiteY8" fmla="*/ 59532 h 176213"/>
                  <a:gd name="connsiteX9" fmla="*/ 866775 w 2619375"/>
                  <a:gd name="connsiteY9" fmla="*/ 59532 h 176213"/>
                  <a:gd name="connsiteX10" fmla="*/ 866775 w 2619375"/>
                  <a:gd name="connsiteY10" fmla="*/ 66675 h 176213"/>
                  <a:gd name="connsiteX11" fmla="*/ 1088231 w 2619375"/>
                  <a:gd name="connsiteY11" fmla="*/ 66675 h 176213"/>
                  <a:gd name="connsiteX12" fmla="*/ 1088231 w 2619375"/>
                  <a:gd name="connsiteY12" fmla="*/ 76200 h 176213"/>
                  <a:gd name="connsiteX13" fmla="*/ 1240631 w 2619375"/>
                  <a:gd name="connsiteY13" fmla="*/ 76200 h 176213"/>
                  <a:gd name="connsiteX14" fmla="*/ 1273968 w 2619375"/>
                  <a:gd name="connsiteY14" fmla="*/ 97632 h 176213"/>
                  <a:gd name="connsiteX15" fmla="*/ 1719262 w 2619375"/>
                  <a:gd name="connsiteY15" fmla="*/ 97632 h 176213"/>
                  <a:gd name="connsiteX16" fmla="*/ 1719262 w 2619375"/>
                  <a:gd name="connsiteY16" fmla="*/ 109538 h 176213"/>
                  <a:gd name="connsiteX17" fmla="*/ 1935956 w 2619375"/>
                  <a:gd name="connsiteY17" fmla="*/ 109538 h 176213"/>
                  <a:gd name="connsiteX18" fmla="*/ 1935956 w 2619375"/>
                  <a:gd name="connsiteY18" fmla="*/ 114300 h 176213"/>
                  <a:gd name="connsiteX19" fmla="*/ 2057400 w 2619375"/>
                  <a:gd name="connsiteY19" fmla="*/ 114300 h 176213"/>
                  <a:gd name="connsiteX20" fmla="*/ 2057400 w 2619375"/>
                  <a:gd name="connsiteY20" fmla="*/ 123825 h 176213"/>
                  <a:gd name="connsiteX21" fmla="*/ 2190750 w 2619375"/>
                  <a:gd name="connsiteY21" fmla="*/ 123825 h 176213"/>
                  <a:gd name="connsiteX22" fmla="*/ 2190750 w 2619375"/>
                  <a:gd name="connsiteY22" fmla="*/ 133350 h 176213"/>
                  <a:gd name="connsiteX23" fmla="*/ 2288381 w 2619375"/>
                  <a:gd name="connsiteY23" fmla="*/ 133350 h 176213"/>
                  <a:gd name="connsiteX24" fmla="*/ 2288381 w 2619375"/>
                  <a:gd name="connsiteY24" fmla="*/ 142875 h 176213"/>
                  <a:gd name="connsiteX25" fmla="*/ 2397918 w 2619375"/>
                  <a:gd name="connsiteY25" fmla="*/ 142875 h 176213"/>
                  <a:gd name="connsiteX26" fmla="*/ 2409825 w 2619375"/>
                  <a:gd name="connsiteY26" fmla="*/ 154782 h 176213"/>
                  <a:gd name="connsiteX27" fmla="*/ 2493168 w 2619375"/>
                  <a:gd name="connsiteY27" fmla="*/ 154782 h 176213"/>
                  <a:gd name="connsiteX28" fmla="*/ 2493168 w 2619375"/>
                  <a:gd name="connsiteY28" fmla="*/ 161925 h 176213"/>
                  <a:gd name="connsiteX29" fmla="*/ 2619375 w 2619375"/>
                  <a:gd name="connsiteY29" fmla="*/ 161925 h 176213"/>
                  <a:gd name="connsiteX30" fmla="*/ 2619375 w 2619375"/>
                  <a:gd name="connsiteY30" fmla="*/ 176213 h 17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619375" h="176213">
                    <a:moveTo>
                      <a:pt x="0" y="0"/>
                    </a:moveTo>
                    <a:lnTo>
                      <a:pt x="145256" y="0"/>
                    </a:lnTo>
                    <a:lnTo>
                      <a:pt x="150018" y="19050"/>
                    </a:lnTo>
                    <a:lnTo>
                      <a:pt x="247650" y="19050"/>
                    </a:lnTo>
                    <a:lnTo>
                      <a:pt x="254793" y="28575"/>
                    </a:lnTo>
                    <a:lnTo>
                      <a:pt x="459581" y="28575"/>
                    </a:lnTo>
                    <a:lnTo>
                      <a:pt x="461962" y="47625"/>
                    </a:lnTo>
                    <a:lnTo>
                      <a:pt x="673893" y="47625"/>
                    </a:lnTo>
                    <a:lnTo>
                      <a:pt x="673893" y="59532"/>
                    </a:lnTo>
                    <a:lnTo>
                      <a:pt x="866775" y="59532"/>
                    </a:lnTo>
                    <a:lnTo>
                      <a:pt x="866775" y="66675"/>
                    </a:lnTo>
                    <a:lnTo>
                      <a:pt x="1088231" y="66675"/>
                    </a:lnTo>
                    <a:lnTo>
                      <a:pt x="1088231" y="76200"/>
                    </a:lnTo>
                    <a:lnTo>
                      <a:pt x="1240631" y="76200"/>
                    </a:lnTo>
                    <a:lnTo>
                      <a:pt x="1273968" y="97632"/>
                    </a:lnTo>
                    <a:lnTo>
                      <a:pt x="1719262" y="97632"/>
                    </a:lnTo>
                    <a:lnTo>
                      <a:pt x="1719262" y="109538"/>
                    </a:lnTo>
                    <a:lnTo>
                      <a:pt x="1935956" y="109538"/>
                    </a:lnTo>
                    <a:lnTo>
                      <a:pt x="1935956" y="114300"/>
                    </a:lnTo>
                    <a:lnTo>
                      <a:pt x="2057400" y="114300"/>
                    </a:lnTo>
                    <a:lnTo>
                      <a:pt x="2057400" y="123825"/>
                    </a:lnTo>
                    <a:lnTo>
                      <a:pt x="2190750" y="123825"/>
                    </a:lnTo>
                    <a:lnTo>
                      <a:pt x="2190750" y="133350"/>
                    </a:lnTo>
                    <a:lnTo>
                      <a:pt x="2288381" y="133350"/>
                    </a:lnTo>
                    <a:lnTo>
                      <a:pt x="2288381" y="142875"/>
                    </a:lnTo>
                    <a:lnTo>
                      <a:pt x="2397918" y="142875"/>
                    </a:lnTo>
                    <a:lnTo>
                      <a:pt x="2409825" y="154782"/>
                    </a:lnTo>
                    <a:lnTo>
                      <a:pt x="2493168" y="154782"/>
                    </a:lnTo>
                    <a:lnTo>
                      <a:pt x="2493168" y="161925"/>
                    </a:lnTo>
                    <a:lnTo>
                      <a:pt x="2619375" y="161925"/>
                    </a:lnTo>
                    <a:lnTo>
                      <a:pt x="2619375" y="176213"/>
                    </a:lnTo>
                  </a:path>
                </a:pathLst>
              </a:custGeom>
              <a:noFill/>
              <a:ln w="28575">
                <a:solidFill>
                  <a:schemeClr val="accent1"/>
                </a:solidFill>
                <a:miter lim="800000"/>
                <a:headEnd/>
                <a:tailEnd/>
              </a:ln>
            </p:spPr>
            <p:txBody>
              <a:bodyPr rtlCol="0" anchor="ctr"/>
              <a:lstStyle/>
              <a:p>
                <a:pPr algn="ctr"/>
                <a:endParaRPr lang="en-US" dirty="0"/>
              </a:p>
            </p:txBody>
          </p:sp>
        </p:grpSp>
        <p:cxnSp>
          <p:nvCxnSpPr>
            <p:cNvPr id="56" name="Straight Connector 55">
              <a:extLst>
                <a:ext uri="{FF2B5EF4-FFF2-40B4-BE49-F238E27FC236}">
                  <a16:creationId xmlns:a16="http://schemas.microsoft.com/office/drawing/2014/main" id="{D8160CB3-8CA3-8A51-B695-3282BD1B762B}"/>
                </a:ext>
              </a:extLst>
            </p:cNvPr>
            <p:cNvCxnSpPr/>
            <p:nvPr/>
          </p:nvCxnSpPr>
          <p:spPr bwMode="auto">
            <a:xfrm>
              <a:off x="6900863" y="1978996"/>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B3EEF92-DB6E-267B-4156-383BCB134F7B}"/>
                </a:ext>
              </a:extLst>
            </p:cNvPr>
            <p:cNvCxnSpPr/>
            <p:nvPr/>
          </p:nvCxnSpPr>
          <p:spPr bwMode="auto">
            <a:xfrm>
              <a:off x="6841332" y="1981377"/>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B79264E3-1522-9931-303C-F0614E27A81B}"/>
                </a:ext>
              </a:extLst>
            </p:cNvPr>
            <p:cNvCxnSpPr/>
            <p:nvPr/>
          </p:nvCxnSpPr>
          <p:spPr bwMode="auto">
            <a:xfrm>
              <a:off x="6810376" y="1978996"/>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50AB674A-CA15-213F-ABD5-49F87F63014C}"/>
                </a:ext>
              </a:extLst>
            </p:cNvPr>
            <p:cNvCxnSpPr/>
            <p:nvPr/>
          </p:nvCxnSpPr>
          <p:spPr bwMode="auto">
            <a:xfrm>
              <a:off x="6760370" y="197678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971EAA61-2358-2AEE-F452-BF1ACF445CB3}"/>
                </a:ext>
              </a:extLst>
            </p:cNvPr>
            <p:cNvCxnSpPr/>
            <p:nvPr/>
          </p:nvCxnSpPr>
          <p:spPr bwMode="auto">
            <a:xfrm>
              <a:off x="6631784" y="1960638"/>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CDC189B7-9514-387C-678D-5E789671663A}"/>
                </a:ext>
              </a:extLst>
            </p:cNvPr>
            <p:cNvCxnSpPr/>
            <p:nvPr/>
          </p:nvCxnSpPr>
          <p:spPr bwMode="auto">
            <a:xfrm>
              <a:off x="6586541" y="1960121"/>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4E51B339-89AE-7F25-9167-6F528B37DA8C}"/>
                </a:ext>
              </a:extLst>
            </p:cNvPr>
            <p:cNvCxnSpPr/>
            <p:nvPr/>
          </p:nvCxnSpPr>
          <p:spPr bwMode="auto">
            <a:xfrm>
              <a:off x="6528638" y="1951113"/>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ED0FCD0-C0EE-66C1-7FF2-53BDE82BB88C}"/>
                </a:ext>
              </a:extLst>
            </p:cNvPr>
            <p:cNvCxnSpPr>
              <a:cxnSpLocks/>
            </p:cNvCxnSpPr>
            <p:nvPr/>
          </p:nvCxnSpPr>
          <p:spPr bwMode="auto">
            <a:xfrm>
              <a:off x="6509588" y="1951459"/>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6BF2A32E-D8D9-C43B-CFD1-7F73911F9EAF}"/>
                </a:ext>
              </a:extLst>
            </p:cNvPr>
            <p:cNvCxnSpPr>
              <a:cxnSpLocks/>
            </p:cNvCxnSpPr>
            <p:nvPr/>
          </p:nvCxnSpPr>
          <p:spPr bwMode="auto">
            <a:xfrm>
              <a:off x="6480810" y="1951113"/>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CF944F72-075D-549B-F781-6522B12D44EB}"/>
                </a:ext>
              </a:extLst>
            </p:cNvPr>
            <p:cNvCxnSpPr>
              <a:cxnSpLocks/>
            </p:cNvCxnSpPr>
            <p:nvPr/>
          </p:nvCxnSpPr>
          <p:spPr bwMode="auto">
            <a:xfrm>
              <a:off x="6456997" y="1951113"/>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6DE8E160-7EF0-D698-E080-5B0F366CAB2F}"/>
                </a:ext>
              </a:extLst>
            </p:cNvPr>
            <p:cNvCxnSpPr>
              <a:cxnSpLocks/>
            </p:cNvCxnSpPr>
            <p:nvPr/>
          </p:nvCxnSpPr>
          <p:spPr bwMode="auto">
            <a:xfrm>
              <a:off x="6433185" y="1948216"/>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D33D499A-6A7D-702D-64F5-29C3E33CBE26}"/>
                </a:ext>
              </a:extLst>
            </p:cNvPr>
            <p:cNvCxnSpPr>
              <a:cxnSpLocks/>
            </p:cNvCxnSpPr>
            <p:nvPr/>
          </p:nvCxnSpPr>
          <p:spPr bwMode="auto">
            <a:xfrm>
              <a:off x="6406991" y="1948216"/>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21FE8FCA-B5C5-472E-C94E-AE255D9B4248}"/>
                </a:ext>
              </a:extLst>
            </p:cNvPr>
            <p:cNvCxnSpPr>
              <a:cxnSpLocks/>
            </p:cNvCxnSpPr>
            <p:nvPr/>
          </p:nvCxnSpPr>
          <p:spPr bwMode="auto">
            <a:xfrm>
              <a:off x="6330791" y="1948216"/>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D64A5705-EF30-2F92-F98F-7BD3A6708BAD}"/>
                </a:ext>
              </a:extLst>
            </p:cNvPr>
            <p:cNvCxnSpPr>
              <a:cxnSpLocks/>
            </p:cNvCxnSpPr>
            <p:nvPr/>
          </p:nvCxnSpPr>
          <p:spPr bwMode="auto">
            <a:xfrm>
              <a:off x="6116479" y="1919648"/>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131B4AF9-19FB-5762-042F-7502197D35DB}"/>
                </a:ext>
              </a:extLst>
            </p:cNvPr>
            <p:cNvCxnSpPr>
              <a:cxnSpLocks/>
            </p:cNvCxnSpPr>
            <p:nvPr/>
          </p:nvCxnSpPr>
          <p:spPr bwMode="auto">
            <a:xfrm>
              <a:off x="5987891" y="1920001"/>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F5F067C9-EE7A-2350-7209-E00C6ABEF729}"/>
                </a:ext>
              </a:extLst>
            </p:cNvPr>
            <p:cNvCxnSpPr>
              <a:cxnSpLocks/>
            </p:cNvCxnSpPr>
            <p:nvPr/>
          </p:nvCxnSpPr>
          <p:spPr bwMode="auto">
            <a:xfrm>
              <a:off x="5823585" y="1910010"/>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E06B700E-7CC2-1DD4-131D-B19B2F13AD44}"/>
                </a:ext>
              </a:extLst>
            </p:cNvPr>
            <p:cNvCxnSpPr>
              <a:cxnSpLocks/>
            </p:cNvCxnSpPr>
            <p:nvPr/>
          </p:nvCxnSpPr>
          <p:spPr bwMode="auto">
            <a:xfrm>
              <a:off x="5728335" y="1899691"/>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3FFB8640-DEE9-2009-8C0F-02BC6557E49D}"/>
                </a:ext>
              </a:extLst>
            </p:cNvPr>
            <p:cNvCxnSpPr>
              <a:cxnSpLocks/>
            </p:cNvCxnSpPr>
            <p:nvPr/>
          </p:nvCxnSpPr>
          <p:spPr bwMode="auto">
            <a:xfrm>
              <a:off x="5656897" y="1898897"/>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6A20E49A-2035-2AD5-337E-DC332EE1F20E}"/>
                </a:ext>
              </a:extLst>
            </p:cNvPr>
            <p:cNvCxnSpPr>
              <a:cxnSpLocks/>
            </p:cNvCxnSpPr>
            <p:nvPr/>
          </p:nvCxnSpPr>
          <p:spPr bwMode="auto">
            <a:xfrm>
              <a:off x="5587841" y="1899691"/>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D953E10B-1B6E-1137-4631-FDBCB308B840}"/>
                </a:ext>
              </a:extLst>
            </p:cNvPr>
            <p:cNvCxnSpPr>
              <a:cxnSpLocks/>
            </p:cNvCxnSpPr>
            <p:nvPr/>
          </p:nvCxnSpPr>
          <p:spPr bwMode="auto">
            <a:xfrm>
              <a:off x="5552122" y="1898897"/>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16A7E1AA-4CB5-A797-D666-DDB7315B96D3}"/>
                </a:ext>
              </a:extLst>
            </p:cNvPr>
            <p:cNvCxnSpPr>
              <a:cxnSpLocks/>
            </p:cNvCxnSpPr>
            <p:nvPr/>
          </p:nvCxnSpPr>
          <p:spPr bwMode="auto">
            <a:xfrm>
              <a:off x="5425439" y="1898897"/>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B289FBB7-6DB1-C551-D948-68A4E566EAF3}"/>
                </a:ext>
              </a:extLst>
            </p:cNvPr>
            <p:cNvCxnSpPr>
              <a:cxnSpLocks/>
            </p:cNvCxnSpPr>
            <p:nvPr/>
          </p:nvCxnSpPr>
          <p:spPr bwMode="auto">
            <a:xfrm>
              <a:off x="5393689" y="1898897"/>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FC182073-032F-5D68-D4F9-77CBECBE87BE}"/>
                </a:ext>
              </a:extLst>
            </p:cNvPr>
            <p:cNvCxnSpPr>
              <a:cxnSpLocks/>
            </p:cNvCxnSpPr>
            <p:nvPr/>
          </p:nvCxnSpPr>
          <p:spPr bwMode="auto">
            <a:xfrm>
              <a:off x="5257958" y="1881442"/>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1C9E8504-9F03-CE15-0358-CECAF8C97057}"/>
                </a:ext>
              </a:extLst>
            </p:cNvPr>
            <p:cNvCxnSpPr>
              <a:cxnSpLocks/>
            </p:cNvCxnSpPr>
            <p:nvPr/>
          </p:nvCxnSpPr>
          <p:spPr bwMode="auto">
            <a:xfrm>
              <a:off x="5122227" y="1872958"/>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AA67359C-D78C-0C0C-AEBB-BFCAFB4401BF}"/>
                </a:ext>
              </a:extLst>
            </p:cNvPr>
            <p:cNvCxnSpPr>
              <a:cxnSpLocks/>
            </p:cNvCxnSpPr>
            <p:nvPr/>
          </p:nvCxnSpPr>
          <p:spPr bwMode="auto">
            <a:xfrm>
              <a:off x="5098414" y="1870329"/>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724B1230-466D-AFA7-13EA-6D9986389519}"/>
                </a:ext>
              </a:extLst>
            </p:cNvPr>
            <p:cNvCxnSpPr>
              <a:cxnSpLocks/>
            </p:cNvCxnSpPr>
            <p:nvPr/>
          </p:nvCxnSpPr>
          <p:spPr bwMode="auto">
            <a:xfrm>
              <a:off x="4731702" y="1841762"/>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BBC1FE71-9441-A759-307B-DDA16F698CB8}"/>
                </a:ext>
              </a:extLst>
            </p:cNvPr>
            <p:cNvCxnSpPr>
              <a:cxnSpLocks/>
            </p:cNvCxnSpPr>
            <p:nvPr/>
          </p:nvCxnSpPr>
          <p:spPr bwMode="auto">
            <a:xfrm>
              <a:off x="4631689" y="1841761"/>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93F1D560-CF49-F369-3617-FCC336B5508E}"/>
                </a:ext>
              </a:extLst>
            </p:cNvPr>
            <p:cNvCxnSpPr>
              <a:cxnSpLocks/>
            </p:cNvCxnSpPr>
            <p:nvPr/>
          </p:nvCxnSpPr>
          <p:spPr bwMode="auto">
            <a:xfrm>
              <a:off x="4481670" y="1824307"/>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1C32DB05-C3F1-BE94-C24B-88E19D62B9FB}"/>
                </a:ext>
              </a:extLst>
            </p:cNvPr>
            <p:cNvCxnSpPr>
              <a:cxnSpLocks/>
            </p:cNvCxnSpPr>
            <p:nvPr/>
          </p:nvCxnSpPr>
          <p:spPr bwMode="auto">
            <a:xfrm>
              <a:off x="4374514" y="1824307"/>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8761E48F-578A-0EBE-8839-AC1FB54BD477}"/>
                </a:ext>
              </a:extLst>
            </p:cNvPr>
            <p:cNvCxnSpPr>
              <a:cxnSpLocks/>
            </p:cNvCxnSpPr>
            <p:nvPr/>
          </p:nvCxnSpPr>
          <p:spPr bwMode="auto">
            <a:xfrm>
              <a:off x="4210207" y="1824306"/>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3D60451B-F113-02BA-2858-75315CC27867}"/>
                </a:ext>
              </a:extLst>
            </p:cNvPr>
            <p:cNvCxnSpPr>
              <a:cxnSpLocks/>
            </p:cNvCxnSpPr>
            <p:nvPr/>
          </p:nvCxnSpPr>
          <p:spPr bwMode="auto">
            <a:xfrm>
              <a:off x="4050664" y="181345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76047E6-BFE0-83F3-8A7B-9F0078613890}"/>
                </a:ext>
              </a:extLst>
            </p:cNvPr>
            <p:cNvCxnSpPr>
              <a:cxnSpLocks/>
            </p:cNvCxnSpPr>
            <p:nvPr/>
          </p:nvCxnSpPr>
          <p:spPr bwMode="auto">
            <a:xfrm>
              <a:off x="3932073" y="1805262"/>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77B47682-C3A1-F115-750B-7D235B4952A2}"/>
                </a:ext>
              </a:extLst>
            </p:cNvPr>
            <p:cNvCxnSpPr>
              <a:cxnSpLocks/>
            </p:cNvCxnSpPr>
            <p:nvPr/>
          </p:nvCxnSpPr>
          <p:spPr bwMode="auto">
            <a:xfrm>
              <a:off x="3834442" y="178515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ED19C775-AC8F-8A1D-571C-B60064530993}"/>
                </a:ext>
              </a:extLst>
            </p:cNvPr>
            <p:cNvCxnSpPr>
              <a:cxnSpLocks/>
            </p:cNvCxnSpPr>
            <p:nvPr/>
          </p:nvCxnSpPr>
          <p:spPr bwMode="auto">
            <a:xfrm>
              <a:off x="3815392" y="1784886"/>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539E9121-1E01-6565-206A-04E74E220CA5}"/>
                </a:ext>
              </a:extLst>
            </p:cNvPr>
            <p:cNvCxnSpPr>
              <a:cxnSpLocks/>
            </p:cNvCxnSpPr>
            <p:nvPr/>
          </p:nvCxnSpPr>
          <p:spPr bwMode="auto">
            <a:xfrm>
              <a:off x="3670136" y="1788590"/>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F1FC5F4B-6146-CD26-591C-0F61EED23C40}"/>
                </a:ext>
              </a:extLst>
            </p:cNvPr>
            <p:cNvCxnSpPr>
              <a:cxnSpLocks/>
            </p:cNvCxnSpPr>
            <p:nvPr/>
          </p:nvCxnSpPr>
          <p:spPr bwMode="auto">
            <a:xfrm>
              <a:off x="3379623" y="177669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936B0067-8D76-E587-70B6-3C657FE71A34}"/>
                </a:ext>
              </a:extLst>
            </p:cNvPr>
            <p:cNvCxnSpPr>
              <a:cxnSpLocks/>
            </p:cNvCxnSpPr>
            <p:nvPr/>
          </p:nvCxnSpPr>
          <p:spPr bwMode="auto">
            <a:xfrm>
              <a:off x="3270085" y="1767171"/>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723C1C8B-CF10-BCAB-9D77-EE536304AA5B}"/>
                </a:ext>
              </a:extLst>
            </p:cNvPr>
            <p:cNvCxnSpPr>
              <a:cxnSpLocks/>
            </p:cNvCxnSpPr>
            <p:nvPr/>
          </p:nvCxnSpPr>
          <p:spPr bwMode="auto">
            <a:xfrm>
              <a:off x="3065297" y="1748126"/>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2DD58B0-4D21-DDEA-4717-8A13F6CC7722}"/>
                </a:ext>
              </a:extLst>
            </p:cNvPr>
            <p:cNvCxnSpPr>
              <a:cxnSpLocks/>
            </p:cNvCxnSpPr>
            <p:nvPr/>
          </p:nvCxnSpPr>
          <p:spPr bwMode="auto">
            <a:xfrm>
              <a:off x="2767013" y="1734222"/>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B5E40B9B-830F-C394-8CF6-00F1520FC578}"/>
                </a:ext>
              </a:extLst>
            </p:cNvPr>
            <p:cNvCxnSpPr>
              <a:cxnSpLocks/>
            </p:cNvCxnSpPr>
            <p:nvPr/>
          </p:nvCxnSpPr>
          <p:spPr bwMode="auto">
            <a:xfrm>
              <a:off x="2846876" y="1738603"/>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230BE0A2-DA61-0470-4F7C-FBA5115A94E9}"/>
                </a:ext>
              </a:extLst>
            </p:cNvPr>
            <p:cNvCxnSpPr>
              <a:cxnSpLocks/>
            </p:cNvCxnSpPr>
            <p:nvPr/>
          </p:nvCxnSpPr>
          <p:spPr bwMode="auto">
            <a:xfrm>
              <a:off x="2623039" y="172460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972BCC9E-D523-8FAD-8B12-80BEC526BFCE}"/>
                </a:ext>
              </a:extLst>
            </p:cNvPr>
            <p:cNvCxnSpPr>
              <a:cxnSpLocks/>
            </p:cNvCxnSpPr>
            <p:nvPr/>
          </p:nvCxnSpPr>
          <p:spPr bwMode="auto">
            <a:xfrm>
              <a:off x="2513502" y="1722511"/>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495CEFF6-8E60-8661-6564-5508DA292EA7}"/>
                </a:ext>
              </a:extLst>
            </p:cNvPr>
            <p:cNvCxnSpPr>
              <a:cxnSpLocks/>
            </p:cNvCxnSpPr>
            <p:nvPr/>
          </p:nvCxnSpPr>
          <p:spPr bwMode="auto">
            <a:xfrm>
              <a:off x="2446827" y="1708895"/>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D44C706E-21D8-3712-4FC8-3A42DA380B17}"/>
                </a:ext>
              </a:extLst>
            </p:cNvPr>
            <p:cNvCxnSpPr>
              <a:cxnSpLocks/>
            </p:cNvCxnSpPr>
            <p:nvPr/>
          </p:nvCxnSpPr>
          <p:spPr bwMode="auto">
            <a:xfrm>
              <a:off x="2432539" y="170565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A1A99316-2883-3BEE-3BFD-A879223D039C}"/>
                </a:ext>
              </a:extLst>
            </p:cNvPr>
            <p:cNvCxnSpPr>
              <a:cxnSpLocks/>
            </p:cNvCxnSpPr>
            <p:nvPr/>
          </p:nvCxnSpPr>
          <p:spPr bwMode="auto">
            <a:xfrm>
              <a:off x="2325382" y="170565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DA9C9840-B058-A29E-09AA-7B9566D8B482}"/>
                </a:ext>
              </a:extLst>
            </p:cNvPr>
            <p:cNvCxnSpPr>
              <a:cxnSpLocks/>
            </p:cNvCxnSpPr>
            <p:nvPr/>
          </p:nvCxnSpPr>
          <p:spPr bwMode="auto">
            <a:xfrm>
              <a:off x="2287282" y="1701562"/>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EBFA667A-AC0B-0D9C-2F37-F7ED2CF5BC7C}"/>
                </a:ext>
              </a:extLst>
            </p:cNvPr>
            <p:cNvCxnSpPr>
              <a:cxnSpLocks/>
            </p:cNvCxnSpPr>
            <p:nvPr/>
          </p:nvCxnSpPr>
          <p:spPr bwMode="auto">
            <a:xfrm>
              <a:off x="2230132" y="1696776"/>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CF24F931-8628-C9AD-4911-6C96F7D1157F}"/>
                </a:ext>
              </a:extLst>
            </p:cNvPr>
            <p:cNvCxnSpPr>
              <a:cxnSpLocks/>
            </p:cNvCxnSpPr>
            <p:nvPr/>
          </p:nvCxnSpPr>
          <p:spPr bwMode="auto">
            <a:xfrm>
              <a:off x="2156849" y="1695066"/>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A677ECE6-DB96-460D-81D8-701200B7C9C1}"/>
                </a:ext>
              </a:extLst>
            </p:cNvPr>
            <p:cNvCxnSpPr>
              <a:cxnSpLocks/>
            </p:cNvCxnSpPr>
            <p:nvPr/>
          </p:nvCxnSpPr>
          <p:spPr bwMode="auto">
            <a:xfrm>
              <a:off x="6937846" y="1986478"/>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0B5683AE-3499-CF70-7011-C0A48CD64EF9}"/>
                </a:ext>
              </a:extLst>
            </p:cNvPr>
            <p:cNvCxnSpPr>
              <a:cxnSpLocks/>
            </p:cNvCxnSpPr>
            <p:nvPr/>
          </p:nvCxnSpPr>
          <p:spPr bwMode="auto">
            <a:xfrm>
              <a:off x="6983090" y="1988688"/>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F020A402-0B98-0896-97A3-7B6C941DBD74}"/>
                </a:ext>
              </a:extLst>
            </p:cNvPr>
            <p:cNvCxnSpPr>
              <a:cxnSpLocks/>
            </p:cNvCxnSpPr>
            <p:nvPr/>
          </p:nvCxnSpPr>
          <p:spPr bwMode="auto">
            <a:xfrm>
              <a:off x="7009283" y="1989195"/>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4F783AAB-AADA-C274-9302-FD8A48920C0D}"/>
                </a:ext>
              </a:extLst>
            </p:cNvPr>
            <p:cNvCxnSpPr>
              <a:cxnSpLocks/>
            </p:cNvCxnSpPr>
            <p:nvPr/>
          </p:nvCxnSpPr>
          <p:spPr bwMode="auto">
            <a:xfrm>
              <a:off x="7052146" y="1989195"/>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F30917BC-45CF-DD28-FE30-B1BF1753509D}"/>
                </a:ext>
              </a:extLst>
            </p:cNvPr>
            <p:cNvCxnSpPr>
              <a:cxnSpLocks/>
            </p:cNvCxnSpPr>
            <p:nvPr/>
          </p:nvCxnSpPr>
          <p:spPr bwMode="auto">
            <a:xfrm>
              <a:off x="7071196" y="1989195"/>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8BF2AA3D-8EEA-9D7A-4BCE-C4AD39102ED4}"/>
                </a:ext>
              </a:extLst>
            </p:cNvPr>
            <p:cNvCxnSpPr>
              <a:cxnSpLocks/>
            </p:cNvCxnSpPr>
            <p:nvPr/>
          </p:nvCxnSpPr>
          <p:spPr bwMode="auto">
            <a:xfrm>
              <a:off x="7110752" y="1989195"/>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F2DB2A8F-9A07-83A1-BCEC-707A399D3874}"/>
                </a:ext>
              </a:extLst>
            </p:cNvPr>
            <p:cNvCxnSpPr>
              <a:cxnSpLocks/>
            </p:cNvCxnSpPr>
            <p:nvPr/>
          </p:nvCxnSpPr>
          <p:spPr bwMode="auto">
            <a:xfrm>
              <a:off x="7144816" y="1989195"/>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C165B949-CCE1-BCD6-DBE8-B590EDC18392}"/>
                </a:ext>
              </a:extLst>
            </p:cNvPr>
            <p:cNvCxnSpPr>
              <a:cxnSpLocks/>
            </p:cNvCxnSpPr>
            <p:nvPr/>
          </p:nvCxnSpPr>
          <p:spPr bwMode="auto">
            <a:xfrm>
              <a:off x="7175772" y="1996845"/>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502A7273-0B02-3B35-75DC-0B8885166BD8}"/>
                </a:ext>
              </a:extLst>
            </p:cNvPr>
            <p:cNvCxnSpPr>
              <a:cxnSpLocks/>
            </p:cNvCxnSpPr>
            <p:nvPr/>
          </p:nvCxnSpPr>
          <p:spPr bwMode="auto">
            <a:xfrm>
              <a:off x="7211491" y="1996845"/>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A69C9AB7-8EBA-35FB-98A5-B1ABD7BBEB75}"/>
                </a:ext>
              </a:extLst>
            </p:cNvPr>
            <p:cNvCxnSpPr>
              <a:cxnSpLocks/>
            </p:cNvCxnSpPr>
            <p:nvPr/>
          </p:nvCxnSpPr>
          <p:spPr bwMode="auto">
            <a:xfrm>
              <a:off x="7240066" y="2001939"/>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E4D851F5-4553-3250-B1A3-DAE4BB9EB607}"/>
                </a:ext>
              </a:extLst>
            </p:cNvPr>
            <p:cNvCxnSpPr>
              <a:cxnSpLocks/>
            </p:cNvCxnSpPr>
            <p:nvPr/>
          </p:nvCxnSpPr>
          <p:spPr bwMode="auto">
            <a:xfrm>
              <a:off x="7273404" y="2002270"/>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A5AD7D89-A3A4-99F2-A28E-8CEB67ADAD92}"/>
                </a:ext>
              </a:extLst>
            </p:cNvPr>
            <p:cNvCxnSpPr>
              <a:cxnSpLocks/>
            </p:cNvCxnSpPr>
            <p:nvPr/>
          </p:nvCxnSpPr>
          <p:spPr bwMode="auto">
            <a:xfrm>
              <a:off x="7299598" y="2012295"/>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693EB9C0-B2FC-8C2D-8DCE-B4A6DD1D0C3C}"/>
                </a:ext>
              </a:extLst>
            </p:cNvPr>
            <p:cNvCxnSpPr>
              <a:cxnSpLocks/>
            </p:cNvCxnSpPr>
            <p:nvPr/>
          </p:nvCxnSpPr>
          <p:spPr bwMode="auto">
            <a:xfrm>
              <a:off x="7321029" y="2015045"/>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EEC2C708-D6C3-8444-6C1C-F6AD5C7E3228}"/>
                </a:ext>
              </a:extLst>
            </p:cNvPr>
            <p:cNvCxnSpPr>
              <a:cxnSpLocks/>
            </p:cNvCxnSpPr>
            <p:nvPr/>
          </p:nvCxnSpPr>
          <p:spPr bwMode="auto">
            <a:xfrm>
              <a:off x="7354168" y="2012295"/>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DA740039-7CEA-62CC-0C11-8DA3EBDABE98}"/>
                </a:ext>
              </a:extLst>
            </p:cNvPr>
            <p:cNvCxnSpPr>
              <a:cxnSpLocks/>
            </p:cNvCxnSpPr>
            <p:nvPr/>
          </p:nvCxnSpPr>
          <p:spPr bwMode="auto">
            <a:xfrm>
              <a:off x="7389886" y="2012295"/>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FD92087A-4196-5611-8224-D2829F04C3AD}"/>
                </a:ext>
              </a:extLst>
            </p:cNvPr>
            <p:cNvCxnSpPr>
              <a:cxnSpLocks/>
            </p:cNvCxnSpPr>
            <p:nvPr/>
          </p:nvCxnSpPr>
          <p:spPr bwMode="auto">
            <a:xfrm>
              <a:off x="7416079" y="2012295"/>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C456BE27-7D12-6A79-AA6F-7A62AFF57DDB}"/>
                </a:ext>
              </a:extLst>
            </p:cNvPr>
            <p:cNvCxnSpPr>
              <a:cxnSpLocks/>
            </p:cNvCxnSpPr>
            <p:nvPr/>
          </p:nvCxnSpPr>
          <p:spPr bwMode="auto">
            <a:xfrm>
              <a:off x="7430366" y="2023162"/>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16603A65-6470-235C-9002-C3F154CC1820}"/>
                </a:ext>
              </a:extLst>
            </p:cNvPr>
            <p:cNvCxnSpPr>
              <a:cxnSpLocks/>
            </p:cNvCxnSpPr>
            <p:nvPr/>
          </p:nvCxnSpPr>
          <p:spPr bwMode="auto">
            <a:xfrm>
              <a:off x="7449416" y="2024077"/>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650CC56F-B4F0-246E-E3A8-22BA551056D1}"/>
                </a:ext>
              </a:extLst>
            </p:cNvPr>
            <p:cNvCxnSpPr>
              <a:cxnSpLocks/>
            </p:cNvCxnSpPr>
            <p:nvPr/>
          </p:nvCxnSpPr>
          <p:spPr bwMode="auto">
            <a:xfrm>
              <a:off x="7468466" y="2023162"/>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38AAD8CA-8CFA-5E2C-7805-59D38CAC6B89}"/>
                </a:ext>
              </a:extLst>
            </p:cNvPr>
            <p:cNvCxnSpPr>
              <a:cxnSpLocks/>
            </p:cNvCxnSpPr>
            <p:nvPr/>
          </p:nvCxnSpPr>
          <p:spPr bwMode="auto">
            <a:xfrm>
              <a:off x="7504185" y="2023162"/>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FA9A998-154E-0DEA-44B9-28B7D736023B}"/>
                </a:ext>
              </a:extLst>
            </p:cNvPr>
            <p:cNvCxnSpPr>
              <a:cxnSpLocks/>
            </p:cNvCxnSpPr>
            <p:nvPr/>
          </p:nvCxnSpPr>
          <p:spPr bwMode="auto">
            <a:xfrm>
              <a:off x="7535141" y="2024836"/>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AE8E6BDF-A433-59D1-1A6A-3E31D5E6B66A}"/>
                </a:ext>
              </a:extLst>
            </p:cNvPr>
            <p:cNvCxnSpPr>
              <a:cxnSpLocks/>
            </p:cNvCxnSpPr>
            <p:nvPr/>
          </p:nvCxnSpPr>
          <p:spPr bwMode="auto">
            <a:xfrm>
              <a:off x="7573241" y="2030506"/>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C6326F34-0ED6-80A3-7AAA-EB64ACF72D42}"/>
                </a:ext>
              </a:extLst>
            </p:cNvPr>
            <p:cNvCxnSpPr>
              <a:cxnSpLocks/>
            </p:cNvCxnSpPr>
            <p:nvPr/>
          </p:nvCxnSpPr>
          <p:spPr bwMode="auto">
            <a:xfrm>
              <a:off x="7592291" y="2030506"/>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04DCA941-B79F-0F66-2129-BA9A14C1F4CA}"/>
                </a:ext>
              </a:extLst>
            </p:cNvPr>
            <p:cNvCxnSpPr>
              <a:cxnSpLocks/>
            </p:cNvCxnSpPr>
            <p:nvPr/>
          </p:nvCxnSpPr>
          <p:spPr bwMode="auto">
            <a:xfrm>
              <a:off x="7620866" y="2030506"/>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C73B4407-7E70-4C61-66A0-24BFC9612B80}"/>
                </a:ext>
              </a:extLst>
            </p:cNvPr>
            <p:cNvCxnSpPr>
              <a:cxnSpLocks/>
            </p:cNvCxnSpPr>
            <p:nvPr/>
          </p:nvCxnSpPr>
          <p:spPr bwMode="auto">
            <a:xfrm>
              <a:off x="7649441" y="2033011"/>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025D4782-33A4-C9CC-348E-688550DC8E9D}"/>
                </a:ext>
              </a:extLst>
            </p:cNvPr>
            <p:cNvCxnSpPr>
              <a:cxnSpLocks/>
            </p:cNvCxnSpPr>
            <p:nvPr/>
          </p:nvCxnSpPr>
          <p:spPr bwMode="auto">
            <a:xfrm>
              <a:off x="7678016" y="2030506"/>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39550F4D-AA12-8542-5E09-E5533835C79D}"/>
                </a:ext>
              </a:extLst>
            </p:cNvPr>
            <p:cNvCxnSpPr>
              <a:cxnSpLocks/>
            </p:cNvCxnSpPr>
            <p:nvPr/>
          </p:nvCxnSpPr>
          <p:spPr bwMode="auto">
            <a:xfrm>
              <a:off x="7706591" y="2030506"/>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DC955BD2-5BB9-7C39-755B-B60B6384EE4C}"/>
                </a:ext>
              </a:extLst>
            </p:cNvPr>
            <p:cNvCxnSpPr>
              <a:cxnSpLocks/>
            </p:cNvCxnSpPr>
            <p:nvPr/>
          </p:nvCxnSpPr>
          <p:spPr bwMode="auto">
            <a:xfrm>
              <a:off x="7728023" y="2030505"/>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C4B3BAF0-791A-3AAC-6586-BBE581B2DBC4}"/>
                </a:ext>
              </a:extLst>
            </p:cNvPr>
            <p:cNvCxnSpPr>
              <a:cxnSpLocks/>
            </p:cNvCxnSpPr>
            <p:nvPr/>
          </p:nvCxnSpPr>
          <p:spPr bwMode="auto">
            <a:xfrm>
              <a:off x="7751835" y="2030505"/>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95C66BF1-E882-697E-B63C-503ECE662D50}"/>
                </a:ext>
              </a:extLst>
            </p:cNvPr>
            <p:cNvCxnSpPr>
              <a:cxnSpLocks/>
            </p:cNvCxnSpPr>
            <p:nvPr/>
          </p:nvCxnSpPr>
          <p:spPr bwMode="auto">
            <a:xfrm>
              <a:off x="7773731" y="2030505"/>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250F51DC-6057-A057-39B7-6BA9E77A1942}"/>
                </a:ext>
              </a:extLst>
            </p:cNvPr>
            <p:cNvCxnSpPr>
              <a:cxnSpLocks/>
            </p:cNvCxnSpPr>
            <p:nvPr/>
          </p:nvCxnSpPr>
          <p:spPr bwMode="auto">
            <a:xfrm>
              <a:off x="7807069" y="2023162"/>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7D202745-73F4-457B-6D11-782A2F0A6668}"/>
                </a:ext>
              </a:extLst>
            </p:cNvPr>
            <p:cNvCxnSpPr>
              <a:cxnSpLocks/>
            </p:cNvCxnSpPr>
            <p:nvPr/>
          </p:nvCxnSpPr>
          <p:spPr bwMode="auto">
            <a:xfrm>
              <a:off x="7842788" y="203050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456C3324-7A2A-A46B-FB3A-AAF72379D04C}"/>
                </a:ext>
              </a:extLst>
            </p:cNvPr>
            <p:cNvCxnSpPr>
              <a:cxnSpLocks/>
            </p:cNvCxnSpPr>
            <p:nvPr/>
          </p:nvCxnSpPr>
          <p:spPr bwMode="auto">
            <a:xfrm>
              <a:off x="7871363" y="2040862"/>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33512BB8-B446-9FC9-58F8-F26523A34309}"/>
                </a:ext>
              </a:extLst>
            </p:cNvPr>
            <p:cNvCxnSpPr>
              <a:cxnSpLocks/>
            </p:cNvCxnSpPr>
            <p:nvPr/>
          </p:nvCxnSpPr>
          <p:spPr bwMode="auto">
            <a:xfrm>
              <a:off x="7907082" y="2040862"/>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74C058BF-1236-CFFC-B361-82E4FBBE3D39}"/>
                </a:ext>
              </a:extLst>
            </p:cNvPr>
            <p:cNvCxnSpPr>
              <a:cxnSpLocks/>
            </p:cNvCxnSpPr>
            <p:nvPr/>
          </p:nvCxnSpPr>
          <p:spPr bwMode="auto">
            <a:xfrm>
              <a:off x="7933276" y="2040862"/>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7550526A-4ED6-8A82-A7C0-1A43DCFBFEC1}"/>
                </a:ext>
              </a:extLst>
            </p:cNvPr>
            <p:cNvCxnSpPr>
              <a:cxnSpLocks/>
            </p:cNvCxnSpPr>
            <p:nvPr/>
          </p:nvCxnSpPr>
          <p:spPr bwMode="auto">
            <a:xfrm>
              <a:off x="7970273" y="2040862"/>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EA135246-4931-0548-4BA4-3F829289A971}"/>
                </a:ext>
              </a:extLst>
            </p:cNvPr>
            <p:cNvCxnSpPr>
              <a:cxnSpLocks/>
            </p:cNvCxnSpPr>
            <p:nvPr/>
          </p:nvCxnSpPr>
          <p:spPr bwMode="auto">
            <a:xfrm>
              <a:off x="7989590" y="2040862"/>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F6E747BF-BDD7-BC37-6CEE-195C716285CF}"/>
                </a:ext>
              </a:extLst>
            </p:cNvPr>
            <p:cNvCxnSpPr>
              <a:cxnSpLocks/>
            </p:cNvCxnSpPr>
            <p:nvPr/>
          </p:nvCxnSpPr>
          <p:spPr bwMode="auto">
            <a:xfrm>
              <a:off x="8015783" y="2040862"/>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E9309340-3E3C-D686-0AA5-8D4AFC415CA9}"/>
                </a:ext>
              </a:extLst>
            </p:cNvPr>
            <p:cNvCxnSpPr>
              <a:cxnSpLocks/>
            </p:cNvCxnSpPr>
            <p:nvPr/>
          </p:nvCxnSpPr>
          <p:spPr bwMode="auto">
            <a:xfrm>
              <a:off x="8039596" y="2040862"/>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EB451993-FCA0-7BA6-23E8-940C449D35A0}"/>
                </a:ext>
              </a:extLst>
            </p:cNvPr>
            <p:cNvCxnSpPr>
              <a:cxnSpLocks/>
            </p:cNvCxnSpPr>
            <p:nvPr/>
          </p:nvCxnSpPr>
          <p:spPr bwMode="auto">
            <a:xfrm>
              <a:off x="8058646" y="2040862"/>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DAAFDE0B-9B21-D52E-D1B5-E0837FA2F992}"/>
                </a:ext>
              </a:extLst>
            </p:cNvPr>
            <p:cNvCxnSpPr>
              <a:cxnSpLocks/>
            </p:cNvCxnSpPr>
            <p:nvPr/>
          </p:nvCxnSpPr>
          <p:spPr bwMode="auto">
            <a:xfrm>
              <a:off x="8108652" y="2045823"/>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22D893EF-92CA-76BB-5625-21FF30A3216B}"/>
                </a:ext>
              </a:extLst>
            </p:cNvPr>
            <p:cNvCxnSpPr>
              <a:cxnSpLocks/>
            </p:cNvCxnSpPr>
            <p:nvPr/>
          </p:nvCxnSpPr>
          <p:spPr bwMode="auto">
            <a:xfrm>
              <a:off x="8132465" y="205264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4BD4A807-6537-8574-A803-B357A5F99076}"/>
                </a:ext>
              </a:extLst>
            </p:cNvPr>
            <p:cNvCxnSpPr>
              <a:cxnSpLocks/>
            </p:cNvCxnSpPr>
            <p:nvPr/>
          </p:nvCxnSpPr>
          <p:spPr bwMode="auto">
            <a:xfrm>
              <a:off x="8161040" y="205264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6D348464-9045-794F-0F4F-0243826E5462}"/>
                </a:ext>
              </a:extLst>
            </p:cNvPr>
            <p:cNvCxnSpPr>
              <a:cxnSpLocks/>
            </p:cNvCxnSpPr>
            <p:nvPr/>
          </p:nvCxnSpPr>
          <p:spPr bwMode="auto">
            <a:xfrm>
              <a:off x="8193950" y="2054308"/>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F9C3CFD4-AD29-3D8B-78A1-BB880C313DA3}"/>
                </a:ext>
              </a:extLst>
            </p:cNvPr>
            <p:cNvCxnSpPr>
              <a:cxnSpLocks/>
            </p:cNvCxnSpPr>
            <p:nvPr/>
          </p:nvCxnSpPr>
          <p:spPr bwMode="auto">
            <a:xfrm>
              <a:off x="8229669" y="2053591"/>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B5D778C1-8C11-AE6B-8A45-FA011CA06E69}"/>
                </a:ext>
              </a:extLst>
            </p:cNvPr>
            <p:cNvCxnSpPr>
              <a:cxnSpLocks/>
            </p:cNvCxnSpPr>
            <p:nvPr/>
          </p:nvCxnSpPr>
          <p:spPr bwMode="auto">
            <a:xfrm>
              <a:off x="8263007" y="2063232"/>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FAA07DCB-B647-5FA6-50AA-9E31DECD35D9}"/>
                </a:ext>
              </a:extLst>
            </p:cNvPr>
            <p:cNvCxnSpPr>
              <a:cxnSpLocks/>
            </p:cNvCxnSpPr>
            <p:nvPr/>
          </p:nvCxnSpPr>
          <p:spPr bwMode="auto">
            <a:xfrm>
              <a:off x="8289200" y="2069429"/>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47C2B15F-60FE-5732-3C7A-C0AC925CE6F8}"/>
                </a:ext>
              </a:extLst>
            </p:cNvPr>
            <p:cNvCxnSpPr>
              <a:cxnSpLocks/>
            </p:cNvCxnSpPr>
            <p:nvPr/>
          </p:nvCxnSpPr>
          <p:spPr bwMode="auto">
            <a:xfrm>
              <a:off x="8322538" y="2069429"/>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ACE85323-C446-3C28-1D6D-B1162F08435B}"/>
                </a:ext>
              </a:extLst>
            </p:cNvPr>
            <p:cNvCxnSpPr>
              <a:cxnSpLocks/>
            </p:cNvCxnSpPr>
            <p:nvPr/>
          </p:nvCxnSpPr>
          <p:spPr bwMode="auto">
            <a:xfrm>
              <a:off x="8353494" y="2080297"/>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D032C259-B03B-2FCE-6594-1CC9AEB97E24}"/>
                </a:ext>
              </a:extLst>
            </p:cNvPr>
            <p:cNvCxnSpPr>
              <a:cxnSpLocks/>
            </p:cNvCxnSpPr>
            <p:nvPr/>
          </p:nvCxnSpPr>
          <p:spPr bwMode="auto">
            <a:xfrm>
              <a:off x="8382069" y="2080297"/>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0F9CABA8-1E2C-6F41-8129-57E2623B8F8F}"/>
                </a:ext>
              </a:extLst>
            </p:cNvPr>
            <p:cNvCxnSpPr>
              <a:cxnSpLocks/>
            </p:cNvCxnSpPr>
            <p:nvPr/>
          </p:nvCxnSpPr>
          <p:spPr bwMode="auto">
            <a:xfrm>
              <a:off x="8405881" y="2080297"/>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EA9A8C15-CFE7-DE17-C0DF-24E2E9D51B0D}"/>
                </a:ext>
              </a:extLst>
            </p:cNvPr>
            <p:cNvCxnSpPr>
              <a:cxnSpLocks/>
            </p:cNvCxnSpPr>
            <p:nvPr/>
          </p:nvCxnSpPr>
          <p:spPr bwMode="auto">
            <a:xfrm>
              <a:off x="8427314" y="2080297"/>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B434EC61-997C-2F2F-D13F-511DE6874C89}"/>
                </a:ext>
              </a:extLst>
            </p:cNvPr>
            <p:cNvCxnSpPr>
              <a:cxnSpLocks/>
            </p:cNvCxnSpPr>
            <p:nvPr/>
          </p:nvCxnSpPr>
          <p:spPr bwMode="auto">
            <a:xfrm>
              <a:off x="8489226" y="2091799"/>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C8DB4C44-9A9C-777E-0472-F2B7F4817220}"/>
                </a:ext>
              </a:extLst>
            </p:cNvPr>
            <p:cNvCxnSpPr>
              <a:cxnSpLocks/>
            </p:cNvCxnSpPr>
            <p:nvPr/>
          </p:nvCxnSpPr>
          <p:spPr bwMode="auto">
            <a:xfrm>
              <a:off x="8515419" y="2091799"/>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57A584AB-ADE2-5E36-C753-3A6969261FB3}"/>
                </a:ext>
              </a:extLst>
            </p:cNvPr>
            <p:cNvCxnSpPr>
              <a:cxnSpLocks/>
            </p:cNvCxnSpPr>
            <p:nvPr/>
          </p:nvCxnSpPr>
          <p:spPr bwMode="auto">
            <a:xfrm>
              <a:off x="8543994" y="2091799"/>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84765E71-8C5D-F31C-28EE-D964D8AB8778}"/>
                </a:ext>
              </a:extLst>
            </p:cNvPr>
            <p:cNvCxnSpPr>
              <a:cxnSpLocks/>
            </p:cNvCxnSpPr>
            <p:nvPr/>
          </p:nvCxnSpPr>
          <p:spPr bwMode="auto">
            <a:xfrm>
              <a:off x="8582094" y="2091799"/>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90BE3F6F-B18A-D15C-BA07-697256CC8A10}"/>
                </a:ext>
              </a:extLst>
            </p:cNvPr>
            <p:cNvCxnSpPr>
              <a:cxnSpLocks/>
            </p:cNvCxnSpPr>
            <p:nvPr/>
          </p:nvCxnSpPr>
          <p:spPr bwMode="auto">
            <a:xfrm>
              <a:off x="8618271" y="2091799"/>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77B07D78-9169-E9B7-391B-001464A5AF92}"/>
                </a:ext>
              </a:extLst>
            </p:cNvPr>
            <p:cNvCxnSpPr>
              <a:cxnSpLocks/>
            </p:cNvCxnSpPr>
            <p:nvPr/>
          </p:nvCxnSpPr>
          <p:spPr bwMode="auto">
            <a:xfrm>
              <a:off x="8646846" y="2091799"/>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BE660EB3-5D35-51DA-A7BF-0632B45DE4CF}"/>
                </a:ext>
              </a:extLst>
            </p:cNvPr>
            <p:cNvCxnSpPr>
              <a:cxnSpLocks/>
            </p:cNvCxnSpPr>
            <p:nvPr/>
          </p:nvCxnSpPr>
          <p:spPr bwMode="auto">
            <a:xfrm>
              <a:off x="8673040" y="2091799"/>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AFDEB145-2165-9DC0-42A3-AAEE5B81F0E0}"/>
                </a:ext>
              </a:extLst>
            </p:cNvPr>
            <p:cNvCxnSpPr>
              <a:cxnSpLocks/>
            </p:cNvCxnSpPr>
            <p:nvPr/>
          </p:nvCxnSpPr>
          <p:spPr bwMode="auto">
            <a:xfrm>
              <a:off x="8694471" y="2091799"/>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5A4E43B9-8419-E67B-E913-61C502EFD9E0}"/>
                </a:ext>
              </a:extLst>
            </p:cNvPr>
            <p:cNvCxnSpPr>
              <a:cxnSpLocks/>
            </p:cNvCxnSpPr>
            <p:nvPr/>
          </p:nvCxnSpPr>
          <p:spPr bwMode="auto">
            <a:xfrm>
              <a:off x="8723046" y="2091799"/>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C7A7E78E-EC00-08AA-2887-E01A51A9E6A7}"/>
                </a:ext>
              </a:extLst>
            </p:cNvPr>
            <p:cNvCxnSpPr>
              <a:cxnSpLocks/>
            </p:cNvCxnSpPr>
            <p:nvPr/>
          </p:nvCxnSpPr>
          <p:spPr bwMode="auto">
            <a:xfrm>
              <a:off x="8761146" y="2091799"/>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C8BD38F0-37E3-BD6B-8477-89FBAF1F025A}"/>
                </a:ext>
              </a:extLst>
            </p:cNvPr>
            <p:cNvCxnSpPr>
              <a:cxnSpLocks/>
            </p:cNvCxnSpPr>
            <p:nvPr/>
          </p:nvCxnSpPr>
          <p:spPr bwMode="auto">
            <a:xfrm>
              <a:off x="8827623" y="2111895"/>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7BEF7979-ADBA-7610-0BB4-8681F5B92CD7}"/>
                </a:ext>
              </a:extLst>
            </p:cNvPr>
            <p:cNvCxnSpPr>
              <a:cxnSpLocks/>
            </p:cNvCxnSpPr>
            <p:nvPr/>
          </p:nvCxnSpPr>
          <p:spPr bwMode="auto">
            <a:xfrm>
              <a:off x="8880011" y="2111895"/>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90EB71F5-5CEC-6761-3A20-CABEDBA0E523}"/>
                </a:ext>
              </a:extLst>
            </p:cNvPr>
            <p:cNvCxnSpPr>
              <a:cxnSpLocks/>
            </p:cNvCxnSpPr>
            <p:nvPr/>
          </p:nvCxnSpPr>
          <p:spPr bwMode="auto">
            <a:xfrm>
              <a:off x="8915729" y="2111895"/>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7D581AD2-191A-3E3E-5F73-AAF47AC0F268}"/>
                </a:ext>
              </a:extLst>
            </p:cNvPr>
            <p:cNvCxnSpPr>
              <a:cxnSpLocks/>
            </p:cNvCxnSpPr>
            <p:nvPr/>
          </p:nvCxnSpPr>
          <p:spPr bwMode="auto">
            <a:xfrm>
              <a:off x="8951448" y="2111895"/>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CA851E35-3A94-5545-1090-A6129250B90F}"/>
                </a:ext>
              </a:extLst>
            </p:cNvPr>
            <p:cNvCxnSpPr>
              <a:cxnSpLocks/>
            </p:cNvCxnSpPr>
            <p:nvPr/>
          </p:nvCxnSpPr>
          <p:spPr bwMode="auto">
            <a:xfrm>
              <a:off x="9036975" y="214893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6D2CF108-44D6-31E6-126E-995B1519D54F}"/>
                </a:ext>
              </a:extLst>
            </p:cNvPr>
            <p:cNvCxnSpPr>
              <a:cxnSpLocks/>
            </p:cNvCxnSpPr>
            <p:nvPr/>
          </p:nvCxnSpPr>
          <p:spPr bwMode="auto">
            <a:xfrm>
              <a:off x="9058537" y="214893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663D8CDB-CE38-637B-0B62-96FC5142EEFB}"/>
                </a:ext>
              </a:extLst>
            </p:cNvPr>
            <p:cNvCxnSpPr>
              <a:cxnSpLocks/>
            </p:cNvCxnSpPr>
            <p:nvPr/>
          </p:nvCxnSpPr>
          <p:spPr bwMode="auto">
            <a:xfrm>
              <a:off x="9102545" y="214893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92B7A2BD-B9F5-8770-47CA-94E433D0C2A0}"/>
                </a:ext>
              </a:extLst>
            </p:cNvPr>
            <p:cNvCxnSpPr>
              <a:cxnSpLocks/>
            </p:cNvCxnSpPr>
            <p:nvPr/>
          </p:nvCxnSpPr>
          <p:spPr bwMode="auto">
            <a:xfrm>
              <a:off x="9133501" y="214893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28FA81C7-6B26-C7B9-9819-5A810F7F14C4}"/>
                </a:ext>
              </a:extLst>
            </p:cNvPr>
            <p:cNvCxnSpPr>
              <a:cxnSpLocks/>
            </p:cNvCxnSpPr>
            <p:nvPr/>
          </p:nvCxnSpPr>
          <p:spPr bwMode="auto">
            <a:xfrm>
              <a:off x="9171601" y="214893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2CD43293-F884-29BF-4B39-2DCD61963AAD}"/>
                </a:ext>
              </a:extLst>
            </p:cNvPr>
            <p:cNvCxnSpPr>
              <a:cxnSpLocks/>
            </p:cNvCxnSpPr>
            <p:nvPr/>
          </p:nvCxnSpPr>
          <p:spPr bwMode="auto">
            <a:xfrm>
              <a:off x="9204938" y="214893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3B6B4D30-092B-8D12-F07E-FB917D6F35F9}"/>
                </a:ext>
              </a:extLst>
            </p:cNvPr>
            <p:cNvCxnSpPr>
              <a:cxnSpLocks/>
            </p:cNvCxnSpPr>
            <p:nvPr/>
          </p:nvCxnSpPr>
          <p:spPr bwMode="auto">
            <a:xfrm>
              <a:off x="9257326" y="214893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F4F832FA-3E45-8E3C-CAD8-82AB73C6DAE6}"/>
                </a:ext>
              </a:extLst>
            </p:cNvPr>
            <p:cNvCxnSpPr>
              <a:cxnSpLocks/>
            </p:cNvCxnSpPr>
            <p:nvPr/>
          </p:nvCxnSpPr>
          <p:spPr bwMode="auto">
            <a:xfrm>
              <a:off x="9283520" y="214893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681EB355-D294-9AC4-6896-89EB545EB67F}"/>
                </a:ext>
              </a:extLst>
            </p:cNvPr>
            <p:cNvCxnSpPr>
              <a:cxnSpLocks/>
            </p:cNvCxnSpPr>
            <p:nvPr/>
          </p:nvCxnSpPr>
          <p:spPr bwMode="auto">
            <a:xfrm>
              <a:off x="9338288" y="214893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65951EEB-5270-16C2-6196-3B28CD5DD23D}"/>
                </a:ext>
              </a:extLst>
            </p:cNvPr>
            <p:cNvCxnSpPr>
              <a:cxnSpLocks/>
            </p:cNvCxnSpPr>
            <p:nvPr/>
          </p:nvCxnSpPr>
          <p:spPr bwMode="auto">
            <a:xfrm>
              <a:off x="9369245" y="214893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3C5389F3-065F-E186-1B7A-DC5B4776393D}"/>
                </a:ext>
              </a:extLst>
            </p:cNvPr>
            <p:cNvCxnSpPr>
              <a:cxnSpLocks/>
            </p:cNvCxnSpPr>
            <p:nvPr/>
          </p:nvCxnSpPr>
          <p:spPr bwMode="auto">
            <a:xfrm>
              <a:off x="9395438" y="214893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916AAB24-0B04-4AD9-0384-F380511201A3}"/>
                </a:ext>
              </a:extLst>
            </p:cNvPr>
            <p:cNvCxnSpPr>
              <a:cxnSpLocks/>
            </p:cNvCxnSpPr>
            <p:nvPr/>
          </p:nvCxnSpPr>
          <p:spPr bwMode="auto">
            <a:xfrm>
              <a:off x="9471845" y="219973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4D27078F-9008-07B3-4B65-3F993E66AAD9}"/>
                </a:ext>
              </a:extLst>
            </p:cNvPr>
            <p:cNvCxnSpPr>
              <a:cxnSpLocks/>
            </p:cNvCxnSpPr>
            <p:nvPr/>
          </p:nvCxnSpPr>
          <p:spPr bwMode="auto">
            <a:xfrm>
              <a:off x="9514707" y="2199734"/>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6F6AE0A0-929C-E7FC-C4A3-E48B3AD08CD8}"/>
                </a:ext>
              </a:extLst>
            </p:cNvPr>
            <p:cNvCxnSpPr>
              <a:cxnSpLocks/>
            </p:cNvCxnSpPr>
            <p:nvPr/>
          </p:nvCxnSpPr>
          <p:spPr bwMode="auto">
            <a:xfrm>
              <a:off x="9786170" y="2206069"/>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D10899A9-180E-8A62-1FB5-7A54566FC996}"/>
                </a:ext>
              </a:extLst>
            </p:cNvPr>
            <p:cNvCxnSpPr>
              <a:cxnSpLocks/>
            </p:cNvCxnSpPr>
            <p:nvPr/>
          </p:nvCxnSpPr>
          <p:spPr bwMode="auto">
            <a:xfrm>
              <a:off x="9831413" y="2206069"/>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E214D906-D38F-313C-E243-F98A99B7C147}"/>
                </a:ext>
              </a:extLst>
            </p:cNvPr>
            <p:cNvCxnSpPr>
              <a:cxnSpLocks/>
            </p:cNvCxnSpPr>
            <p:nvPr/>
          </p:nvCxnSpPr>
          <p:spPr bwMode="auto">
            <a:xfrm>
              <a:off x="9864750" y="2206069"/>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5F77A544-2DD8-5D54-79BB-5F742ECECF50}"/>
                </a:ext>
              </a:extLst>
            </p:cNvPr>
            <p:cNvCxnSpPr>
              <a:cxnSpLocks/>
            </p:cNvCxnSpPr>
            <p:nvPr/>
          </p:nvCxnSpPr>
          <p:spPr bwMode="auto">
            <a:xfrm>
              <a:off x="9900279" y="2206069"/>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115B1882-FC54-D316-BB2F-C70CADA72A13}"/>
                </a:ext>
              </a:extLst>
            </p:cNvPr>
            <p:cNvCxnSpPr>
              <a:cxnSpLocks/>
            </p:cNvCxnSpPr>
            <p:nvPr/>
          </p:nvCxnSpPr>
          <p:spPr bwMode="auto">
            <a:xfrm>
              <a:off x="9931235" y="2206069"/>
              <a:ext cx="0" cy="57135"/>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B081D8C0-18DB-BB0B-61C8-21110A3B180E}"/>
                </a:ext>
              </a:extLst>
            </p:cNvPr>
            <p:cNvCxnSpPr>
              <a:cxnSpLocks/>
            </p:cNvCxnSpPr>
            <p:nvPr/>
          </p:nvCxnSpPr>
          <p:spPr bwMode="auto">
            <a:xfrm>
              <a:off x="10152691" y="2206069"/>
              <a:ext cx="0" cy="57135"/>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6" name="Group 315">
            <a:extLst>
              <a:ext uri="{FF2B5EF4-FFF2-40B4-BE49-F238E27FC236}">
                <a16:creationId xmlns:a16="http://schemas.microsoft.com/office/drawing/2014/main" id="{05EC527C-CBF7-8D8E-645F-904763A98AED}"/>
              </a:ext>
            </a:extLst>
          </p:cNvPr>
          <p:cNvGrpSpPr/>
          <p:nvPr/>
        </p:nvGrpSpPr>
        <p:grpSpPr>
          <a:xfrm>
            <a:off x="2095500" y="1689919"/>
            <a:ext cx="8061325" cy="752687"/>
            <a:chOff x="2095500" y="1689919"/>
            <a:chExt cx="8061325" cy="752687"/>
          </a:xfrm>
        </p:grpSpPr>
        <p:grpSp>
          <p:nvGrpSpPr>
            <p:cNvPr id="197" name="Group 196">
              <a:extLst>
                <a:ext uri="{FF2B5EF4-FFF2-40B4-BE49-F238E27FC236}">
                  <a16:creationId xmlns:a16="http://schemas.microsoft.com/office/drawing/2014/main" id="{4A171E20-A43C-E10D-57C1-E461730E1455}"/>
                </a:ext>
              </a:extLst>
            </p:cNvPr>
            <p:cNvGrpSpPr/>
            <p:nvPr/>
          </p:nvGrpSpPr>
          <p:grpSpPr>
            <a:xfrm>
              <a:off x="2095500" y="1724025"/>
              <a:ext cx="8061325" cy="685800"/>
              <a:chOff x="2095500" y="1724025"/>
              <a:chExt cx="8061325" cy="685800"/>
            </a:xfrm>
          </p:grpSpPr>
          <p:sp>
            <p:nvSpPr>
              <p:cNvPr id="195" name="Freeform: Shape 194">
                <a:extLst>
                  <a:ext uri="{FF2B5EF4-FFF2-40B4-BE49-F238E27FC236}">
                    <a16:creationId xmlns:a16="http://schemas.microsoft.com/office/drawing/2014/main" id="{109EE876-52DE-E989-FAEA-DFD152A5F9A5}"/>
                  </a:ext>
                </a:extLst>
              </p:cNvPr>
              <p:cNvSpPr/>
              <p:nvPr/>
            </p:nvSpPr>
            <p:spPr bwMode="auto">
              <a:xfrm>
                <a:off x="5280025" y="1949450"/>
                <a:ext cx="4876800" cy="460375"/>
              </a:xfrm>
              <a:custGeom>
                <a:avLst/>
                <a:gdLst>
                  <a:gd name="connsiteX0" fmla="*/ 4876800 w 4876800"/>
                  <a:gd name="connsiteY0" fmla="*/ 460375 h 460375"/>
                  <a:gd name="connsiteX1" fmla="*/ 4467225 w 4876800"/>
                  <a:gd name="connsiteY1" fmla="*/ 460375 h 460375"/>
                  <a:gd name="connsiteX2" fmla="*/ 4467225 w 4876800"/>
                  <a:gd name="connsiteY2" fmla="*/ 279400 h 460375"/>
                  <a:gd name="connsiteX3" fmla="*/ 3835400 w 4876800"/>
                  <a:gd name="connsiteY3" fmla="*/ 279400 h 460375"/>
                  <a:gd name="connsiteX4" fmla="*/ 3835400 w 4876800"/>
                  <a:gd name="connsiteY4" fmla="*/ 244475 h 460375"/>
                  <a:gd name="connsiteX5" fmla="*/ 3702050 w 4876800"/>
                  <a:gd name="connsiteY5" fmla="*/ 244475 h 460375"/>
                  <a:gd name="connsiteX6" fmla="*/ 3702050 w 4876800"/>
                  <a:gd name="connsiteY6" fmla="*/ 225425 h 460375"/>
                  <a:gd name="connsiteX7" fmla="*/ 3368675 w 4876800"/>
                  <a:gd name="connsiteY7" fmla="*/ 225425 h 460375"/>
                  <a:gd name="connsiteX8" fmla="*/ 3362325 w 4876800"/>
                  <a:gd name="connsiteY8" fmla="*/ 219075 h 460375"/>
                  <a:gd name="connsiteX9" fmla="*/ 3213100 w 4876800"/>
                  <a:gd name="connsiteY9" fmla="*/ 219075 h 460375"/>
                  <a:gd name="connsiteX10" fmla="*/ 3200400 w 4876800"/>
                  <a:gd name="connsiteY10" fmla="*/ 206375 h 460375"/>
                  <a:gd name="connsiteX11" fmla="*/ 3146425 w 4876800"/>
                  <a:gd name="connsiteY11" fmla="*/ 206375 h 460375"/>
                  <a:gd name="connsiteX12" fmla="*/ 3146425 w 4876800"/>
                  <a:gd name="connsiteY12" fmla="*/ 193675 h 460375"/>
                  <a:gd name="connsiteX13" fmla="*/ 2800350 w 4876800"/>
                  <a:gd name="connsiteY13" fmla="*/ 193675 h 460375"/>
                  <a:gd name="connsiteX14" fmla="*/ 2800350 w 4876800"/>
                  <a:gd name="connsiteY14" fmla="*/ 180975 h 460375"/>
                  <a:gd name="connsiteX15" fmla="*/ 2327275 w 4876800"/>
                  <a:gd name="connsiteY15" fmla="*/ 180975 h 460375"/>
                  <a:gd name="connsiteX16" fmla="*/ 2266950 w 4876800"/>
                  <a:gd name="connsiteY16" fmla="*/ 158750 h 460375"/>
                  <a:gd name="connsiteX17" fmla="*/ 2178050 w 4876800"/>
                  <a:gd name="connsiteY17" fmla="*/ 158750 h 460375"/>
                  <a:gd name="connsiteX18" fmla="*/ 2155825 w 4876800"/>
                  <a:gd name="connsiteY18" fmla="*/ 152400 h 460375"/>
                  <a:gd name="connsiteX19" fmla="*/ 2073275 w 4876800"/>
                  <a:gd name="connsiteY19" fmla="*/ 152400 h 460375"/>
                  <a:gd name="connsiteX20" fmla="*/ 2070100 w 4876800"/>
                  <a:gd name="connsiteY20" fmla="*/ 139700 h 460375"/>
                  <a:gd name="connsiteX21" fmla="*/ 2006600 w 4876800"/>
                  <a:gd name="connsiteY21" fmla="*/ 139700 h 460375"/>
                  <a:gd name="connsiteX22" fmla="*/ 1997075 w 4876800"/>
                  <a:gd name="connsiteY22" fmla="*/ 130175 h 460375"/>
                  <a:gd name="connsiteX23" fmla="*/ 1851025 w 4876800"/>
                  <a:gd name="connsiteY23" fmla="*/ 130175 h 460375"/>
                  <a:gd name="connsiteX24" fmla="*/ 1819275 w 4876800"/>
                  <a:gd name="connsiteY24" fmla="*/ 117475 h 460375"/>
                  <a:gd name="connsiteX25" fmla="*/ 1720850 w 4876800"/>
                  <a:gd name="connsiteY25" fmla="*/ 117475 h 460375"/>
                  <a:gd name="connsiteX26" fmla="*/ 1717675 w 4876800"/>
                  <a:gd name="connsiteY26" fmla="*/ 107950 h 460375"/>
                  <a:gd name="connsiteX27" fmla="*/ 1581150 w 4876800"/>
                  <a:gd name="connsiteY27" fmla="*/ 107950 h 460375"/>
                  <a:gd name="connsiteX28" fmla="*/ 1577975 w 4876800"/>
                  <a:gd name="connsiteY28" fmla="*/ 107950 h 460375"/>
                  <a:gd name="connsiteX29" fmla="*/ 1546225 w 4876800"/>
                  <a:gd name="connsiteY29" fmla="*/ 107950 h 460375"/>
                  <a:gd name="connsiteX30" fmla="*/ 1546225 w 4876800"/>
                  <a:gd name="connsiteY30" fmla="*/ 95250 h 460375"/>
                  <a:gd name="connsiteX31" fmla="*/ 1384300 w 4876800"/>
                  <a:gd name="connsiteY31" fmla="*/ 95250 h 460375"/>
                  <a:gd name="connsiteX32" fmla="*/ 1333500 w 4876800"/>
                  <a:gd name="connsiteY32" fmla="*/ 95250 h 460375"/>
                  <a:gd name="connsiteX33" fmla="*/ 1216025 w 4876800"/>
                  <a:gd name="connsiteY33" fmla="*/ 95250 h 460375"/>
                  <a:gd name="connsiteX34" fmla="*/ 1216025 w 4876800"/>
                  <a:gd name="connsiteY34" fmla="*/ 76200 h 460375"/>
                  <a:gd name="connsiteX35" fmla="*/ 1098550 w 4876800"/>
                  <a:gd name="connsiteY35" fmla="*/ 76200 h 460375"/>
                  <a:gd name="connsiteX36" fmla="*/ 1098550 w 4876800"/>
                  <a:gd name="connsiteY36" fmla="*/ 73025 h 460375"/>
                  <a:gd name="connsiteX37" fmla="*/ 1009650 w 4876800"/>
                  <a:gd name="connsiteY37" fmla="*/ 73025 h 460375"/>
                  <a:gd name="connsiteX38" fmla="*/ 996950 w 4876800"/>
                  <a:gd name="connsiteY38" fmla="*/ 60325 h 460375"/>
                  <a:gd name="connsiteX39" fmla="*/ 622300 w 4876800"/>
                  <a:gd name="connsiteY39" fmla="*/ 60325 h 460375"/>
                  <a:gd name="connsiteX40" fmla="*/ 615950 w 4876800"/>
                  <a:gd name="connsiteY40" fmla="*/ 60325 h 460375"/>
                  <a:gd name="connsiteX41" fmla="*/ 476250 w 4876800"/>
                  <a:gd name="connsiteY41" fmla="*/ 60325 h 460375"/>
                  <a:gd name="connsiteX42" fmla="*/ 476250 w 4876800"/>
                  <a:gd name="connsiteY42" fmla="*/ 50800 h 460375"/>
                  <a:gd name="connsiteX43" fmla="*/ 396875 w 4876800"/>
                  <a:gd name="connsiteY43" fmla="*/ 50800 h 460375"/>
                  <a:gd name="connsiteX44" fmla="*/ 396875 w 4876800"/>
                  <a:gd name="connsiteY44" fmla="*/ 44450 h 460375"/>
                  <a:gd name="connsiteX45" fmla="*/ 260350 w 4876800"/>
                  <a:gd name="connsiteY45" fmla="*/ 44450 h 460375"/>
                  <a:gd name="connsiteX46" fmla="*/ 260350 w 4876800"/>
                  <a:gd name="connsiteY46" fmla="*/ 34925 h 460375"/>
                  <a:gd name="connsiteX47" fmla="*/ 196850 w 4876800"/>
                  <a:gd name="connsiteY47" fmla="*/ 34925 h 460375"/>
                  <a:gd name="connsiteX48" fmla="*/ 196850 w 4876800"/>
                  <a:gd name="connsiteY48" fmla="*/ 25400 h 460375"/>
                  <a:gd name="connsiteX49" fmla="*/ 114300 w 4876800"/>
                  <a:gd name="connsiteY49" fmla="*/ 25400 h 460375"/>
                  <a:gd name="connsiteX50" fmla="*/ 114300 w 4876800"/>
                  <a:gd name="connsiteY50" fmla="*/ 15875 h 460375"/>
                  <a:gd name="connsiteX51" fmla="*/ 73025 w 4876800"/>
                  <a:gd name="connsiteY51" fmla="*/ 15875 h 460375"/>
                  <a:gd name="connsiteX52" fmla="*/ 15875 w 4876800"/>
                  <a:gd name="connsiteY52" fmla="*/ 15875 h 460375"/>
                  <a:gd name="connsiteX53" fmla="*/ 0 w 4876800"/>
                  <a:gd name="connsiteY53" fmla="*/ 0 h 46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876800" h="460375">
                    <a:moveTo>
                      <a:pt x="4876800" y="460375"/>
                    </a:moveTo>
                    <a:lnTo>
                      <a:pt x="4467225" y="460375"/>
                    </a:lnTo>
                    <a:lnTo>
                      <a:pt x="4467225" y="279400"/>
                    </a:lnTo>
                    <a:lnTo>
                      <a:pt x="3835400" y="279400"/>
                    </a:lnTo>
                    <a:lnTo>
                      <a:pt x="3835400" y="244475"/>
                    </a:lnTo>
                    <a:lnTo>
                      <a:pt x="3702050" y="244475"/>
                    </a:lnTo>
                    <a:lnTo>
                      <a:pt x="3702050" y="225425"/>
                    </a:lnTo>
                    <a:lnTo>
                      <a:pt x="3368675" y="225425"/>
                    </a:lnTo>
                    <a:lnTo>
                      <a:pt x="3362325" y="219075"/>
                    </a:lnTo>
                    <a:lnTo>
                      <a:pt x="3213100" y="219075"/>
                    </a:lnTo>
                    <a:lnTo>
                      <a:pt x="3200400" y="206375"/>
                    </a:lnTo>
                    <a:lnTo>
                      <a:pt x="3146425" y="206375"/>
                    </a:lnTo>
                    <a:lnTo>
                      <a:pt x="3146425" y="193675"/>
                    </a:lnTo>
                    <a:lnTo>
                      <a:pt x="2800350" y="193675"/>
                    </a:lnTo>
                    <a:lnTo>
                      <a:pt x="2800350" y="180975"/>
                    </a:lnTo>
                    <a:lnTo>
                      <a:pt x="2327275" y="180975"/>
                    </a:lnTo>
                    <a:lnTo>
                      <a:pt x="2266950" y="158750"/>
                    </a:lnTo>
                    <a:lnTo>
                      <a:pt x="2178050" y="158750"/>
                    </a:lnTo>
                    <a:lnTo>
                      <a:pt x="2155825" y="152400"/>
                    </a:lnTo>
                    <a:lnTo>
                      <a:pt x="2073275" y="152400"/>
                    </a:lnTo>
                    <a:lnTo>
                      <a:pt x="2070100" y="139700"/>
                    </a:lnTo>
                    <a:lnTo>
                      <a:pt x="2006600" y="139700"/>
                    </a:lnTo>
                    <a:lnTo>
                      <a:pt x="1997075" y="130175"/>
                    </a:lnTo>
                    <a:lnTo>
                      <a:pt x="1851025" y="130175"/>
                    </a:lnTo>
                    <a:lnTo>
                      <a:pt x="1819275" y="117475"/>
                    </a:lnTo>
                    <a:lnTo>
                      <a:pt x="1720850" y="117475"/>
                    </a:lnTo>
                    <a:lnTo>
                      <a:pt x="1717675" y="107950"/>
                    </a:lnTo>
                    <a:lnTo>
                      <a:pt x="1581150" y="107950"/>
                    </a:lnTo>
                    <a:lnTo>
                      <a:pt x="1577975" y="107950"/>
                    </a:lnTo>
                    <a:lnTo>
                      <a:pt x="1546225" y="107950"/>
                    </a:lnTo>
                    <a:lnTo>
                      <a:pt x="1546225" y="95250"/>
                    </a:lnTo>
                    <a:lnTo>
                      <a:pt x="1384300" y="95250"/>
                    </a:lnTo>
                    <a:lnTo>
                      <a:pt x="1333500" y="95250"/>
                    </a:lnTo>
                    <a:lnTo>
                      <a:pt x="1216025" y="95250"/>
                    </a:lnTo>
                    <a:lnTo>
                      <a:pt x="1216025" y="76200"/>
                    </a:lnTo>
                    <a:lnTo>
                      <a:pt x="1098550" y="76200"/>
                    </a:lnTo>
                    <a:lnTo>
                      <a:pt x="1098550" y="73025"/>
                    </a:lnTo>
                    <a:lnTo>
                      <a:pt x="1009650" y="73025"/>
                    </a:lnTo>
                    <a:lnTo>
                      <a:pt x="996950" y="60325"/>
                    </a:lnTo>
                    <a:lnTo>
                      <a:pt x="622300" y="60325"/>
                    </a:lnTo>
                    <a:lnTo>
                      <a:pt x="615950" y="60325"/>
                    </a:lnTo>
                    <a:lnTo>
                      <a:pt x="476250" y="60325"/>
                    </a:lnTo>
                    <a:lnTo>
                      <a:pt x="476250" y="50800"/>
                    </a:lnTo>
                    <a:lnTo>
                      <a:pt x="396875" y="50800"/>
                    </a:lnTo>
                    <a:lnTo>
                      <a:pt x="396875" y="44450"/>
                    </a:lnTo>
                    <a:lnTo>
                      <a:pt x="260350" y="44450"/>
                    </a:lnTo>
                    <a:lnTo>
                      <a:pt x="260350" y="34925"/>
                    </a:lnTo>
                    <a:lnTo>
                      <a:pt x="196850" y="34925"/>
                    </a:lnTo>
                    <a:lnTo>
                      <a:pt x="196850" y="25400"/>
                    </a:lnTo>
                    <a:lnTo>
                      <a:pt x="114300" y="25400"/>
                    </a:lnTo>
                    <a:lnTo>
                      <a:pt x="114300" y="15875"/>
                    </a:lnTo>
                    <a:lnTo>
                      <a:pt x="73025" y="15875"/>
                    </a:lnTo>
                    <a:lnTo>
                      <a:pt x="15875" y="15875"/>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96" name="Freeform: Shape 195">
                <a:extLst>
                  <a:ext uri="{FF2B5EF4-FFF2-40B4-BE49-F238E27FC236}">
                    <a16:creationId xmlns:a16="http://schemas.microsoft.com/office/drawing/2014/main" id="{B9AEC653-C4E0-C22C-1D5A-DE62DEDE266C}"/>
                  </a:ext>
                </a:extLst>
              </p:cNvPr>
              <p:cNvSpPr/>
              <p:nvPr/>
            </p:nvSpPr>
            <p:spPr bwMode="auto">
              <a:xfrm>
                <a:off x="2095500" y="1724025"/>
                <a:ext cx="3200400" cy="225425"/>
              </a:xfrm>
              <a:custGeom>
                <a:avLst/>
                <a:gdLst>
                  <a:gd name="connsiteX0" fmla="*/ 0 w 3200400"/>
                  <a:gd name="connsiteY0" fmla="*/ 0 h 225425"/>
                  <a:gd name="connsiteX1" fmla="*/ 346075 w 3200400"/>
                  <a:gd name="connsiteY1" fmla="*/ 0 h 225425"/>
                  <a:gd name="connsiteX2" fmla="*/ 387350 w 3200400"/>
                  <a:gd name="connsiteY2" fmla="*/ 28575 h 225425"/>
                  <a:gd name="connsiteX3" fmla="*/ 536575 w 3200400"/>
                  <a:gd name="connsiteY3" fmla="*/ 28575 h 225425"/>
                  <a:gd name="connsiteX4" fmla="*/ 536575 w 3200400"/>
                  <a:gd name="connsiteY4" fmla="*/ 34925 h 225425"/>
                  <a:gd name="connsiteX5" fmla="*/ 682625 w 3200400"/>
                  <a:gd name="connsiteY5" fmla="*/ 34925 h 225425"/>
                  <a:gd name="connsiteX6" fmla="*/ 682625 w 3200400"/>
                  <a:gd name="connsiteY6" fmla="*/ 41275 h 225425"/>
                  <a:gd name="connsiteX7" fmla="*/ 736600 w 3200400"/>
                  <a:gd name="connsiteY7" fmla="*/ 41275 h 225425"/>
                  <a:gd name="connsiteX8" fmla="*/ 736600 w 3200400"/>
                  <a:gd name="connsiteY8" fmla="*/ 53975 h 225425"/>
                  <a:gd name="connsiteX9" fmla="*/ 828675 w 3200400"/>
                  <a:gd name="connsiteY9" fmla="*/ 53975 h 225425"/>
                  <a:gd name="connsiteX10" fmla="*/ 831850 w 3200400"/>
                  <a:gd name="connsiteY10" fmla="*/ 63500 h 225425"/>
                  <a:gd name="connsiteX11" fmla="*/ 917575 w 3200400"/>
                  <a:gd name="connsiteY11" fmla="*/ 63500 h 225425"/>
                  <a:gd name="connsiteX12" fmla="*/ 920750 w 3200400"/>
                  <a:gd name="connsiteY12" fmla="*/ 79375 h 225425"/>
                  <a:gd name="connsiteX13" fmla="*/ 974725 w 3200400"/>
                  <a:gd name="connsiteY13" fmla="*/ 79375 h 225425"/>
                  <a:gd name="connsiteX14" fmla="*/ 981075 w 3200400"/>
                  <a:gd name="connsiteY14" fmla="*/ 85725 h 225425"/>
                  <a:gd name="connsiteX15" fmla="*/ 1308100 w 3200400"/>
                  <a:gd name="connsiteY15" fmla="*/ 85725 h 225425"/>
                  <a:gd name="connsiteX16" fmla="*/ 1365250 w 3200400"/>
                  <a:gd name="connsiteY16" fmla="*/ 107950 h 225425"/>
                  <a:gd name="connsiteX17" fmla="*/ 1460500 w 3200400"/>
                  <a:gd name="connsiteY17" fmla="*/ 107950 h 225425"/>
                  <a:gd name="connsiteX18" fmla="*/ 1489075 w 3200400"/>
                  <a:gd name="connsiteY18" fmla="*/ 120650 h 225425"/>
                  <a:gd name="connsiteX19" fmla="*/ 1647825 w 3200400"/>
                  <a:gd name="connsiteY19" fmla="*/ 120650 h 225425"/>
                  <a:gd name="connsiteX20" fmla="*/ 1657350 w 3200400"/>
                  <a:gd name="connsiteY20" fmla="*/ 127000 h 225425"/>
                  <a:gd name="connsiteX21" fmla="*/ 1790700 w 3200400"/>
                  <a:gd name="connsiteY21" fmla="*/ 127000 h 225425"/>
                  <a:gd name="connsiteX22" fmla="*/ 1790700 w 3200400"/>
                  <a:gd name="connsiteY22" fmla="*/ 136525 h 225425"/>
                  <a:gd name="connsiteX23" fmla="*/ 1863725 w 3200400"/>
                  <a:gd name="connsiteY23" fmla="*/ 136525 h 225425"/>
                  <a:gd name="connsiteX24" fmla="*/ 1873250 w 3200400"/>
                  <a:gd name="connsiteY24" fmla="*/ 149225 h 225425"/>
                  <a:gd name="connsiteX25" fmla="*/ 1981200 w 3200400"/>
                  <a:gd name="connsiteY25" fmla="*/ 149225 h 225425"/>
                  <a:gd name="connsiteX26" fmla="*/ 2012950 w 3200400"/>
                  <a:gd name="connsiteY26" fmla="*/ 149225 h 225425"/>
                  <a:gd name="connsiteX27" fmla="*/ 2181225 w 3200400"/>
                  <a:gd name="connsiteY27" fmla="*/ 149225 h 225425"/>
                  <a:gd name="connsiteX28" fmla="*/ 2181225 w 3200400"/>
                  <a:gd name="connsiteY28" fmla="*/ 171450 h 225425"/>
                  <a:gd name="connsiteX29" fmla="*/ 2263775 w 3200400"/>
                  <a:gd name="connsiteY29" fmla="*/ 171450 h 225425"/>
                  <a:gd name="connsiteX30" fmla="*/ 2263775 w 3200400"/>
                  <a:gd name="connsiteY30" fmla="*/ 180975 h 225425"/>
                  <a:gd name="connsiteX31" fmla="*/ 2501900 w 3200400"/>
                  <a:gd name="connsiteY31" fmla="*/ 180975 h 225425"/>
                  <a:gd name="connsiteX32" fmla="*/ 2501900 w 3200400"/>
                  <a:gd name="connsiteY32" fmla="*/ 190500 h 225425"/>
                  <a:gd name="connsiteX33" fmla="*/ 2657475 w 3200400"/>
                  <a:gd name="connsiteY33" fmla="*/ 190500 h 225425"/>
                  <a:gd name="connsiteX34" fmla="*/ 2657475 w 3200400"/>
                  <a:gd name="connsiteY34" fmla="*/ 196850 h 225425"/>
                  <a:gd name="connsiteX35" fmla="*/ 2822575 w 3200400"/>
                  <a:gd name="connsiteY35" fmla="*/ 196850 h 225425"/>
                  <a:gd name="connsiteX36" fmla="*/ 2851150 w 3200400"/>
                  <a:gd name="connsiteY36" fmla="*/ 212725 h 225425"/>
                  <a:gd name="connsiteX37" fmla="*/ 2911475 w 3200400"/>
                  <a:gd name="connsiteY37" fmla="*/ 212725 h 225425"/>
                  <a:gd name="connsiteX38" fmla="*/ 2911475 w 3200400"/>
                  <a:gd name="connsiteY38" fmla="*/ 215900 h 225425"/>
                  <a:gd name="connsiteX39" fmla="*/ 2984500 w 3200400"/>
                  <a:gd name="connsiteY39" fmla="*/ 215900 h 225425"/>
                  <a:gd name="connsiteX40" fmla="*/ 2984500 w 3200400"/>
                  <a:gd name="connsiteY40" fmla="*/ 219075 h 225425"/>
                  <a:gd name="connsiteX41" fmla="*/ 3089275 w 3200400"/>
                  <a:gd name="connsiteY41" fmla="*/ 219075 h 225425"/>
                  <a:gd name="connsiteX42" fmla="*/ 3089275 w 3200400"/>
                  <a:gd name="connsiteY42" fmla="*/ 225425 h 225425"/>
                  <a:gd name="connsiteX43" fmla="*/ 3200400 w 3200400"/>
                  <a:gd name="connsiteY43" fmla="*/ 225425 h 225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200400" h="225425">
                    <a:moveTo>
                      <a:pt x="0" y="0"/>
                    </a:moveTo>
                    <a:lnTo>
                      <a:pt x="346075" y="0"/>
                    </a:lnTo>
                    <a:lnTo>
                      <a:pt x="387350" y="28575"/>
                    </a:lnTo>
                    <a:lnTo>
                      <a:pt x="536575" y="28575"/>
                    </a:lnTo>
                    <a:lnTo>
                      <a:pt x="536575" y="34925"/>
                    </a:lnTo>
                    <a:lnTo>
                      <a:pt x="682625" y="34925"/>
                    </a:lnTo>
                    <a:lnTo>
                      <a:pt x="682625" y="41275"/>
                    </a:lnTo>
                    <a:lnTo>
                      <a:pt x="736600" y="41275"/>
                    </a:lnTo>
                    <a:lnTo>
                      <a:pt x="736600" y="53975"/>
                    </a:lnTo>
                    <a:lnTo>
                      <a:pt x="828675" y="53975"/>
                    </a:lnTo>
                    <a:lnTo>
                      <a:pt x="831850" y="63500"/>
                    </a:lnTo>
                    <a:lnTo>
                      <a:pt x="917575" y="63500"/>
                    </a:lnTo>
                    <a:lnTo>
                      <a:pt x="920750" y="79375"/>
                    </a:lnTo>
                    <a:lnTo>
                      <a:pt x="974725" y="79375"/>
                    </a:lnTo>
                    <a:lnTo>
                      <a:pt x="981075" y="85725"/>
                    </a:lnTo>
                    <a:lnTo>
                      <a:pt x="1308100" y="85725"/>
                    </a:lnTo>
                    <a:lnTo>
                      <a:pt x="1365250" y="107950"/>
                    </a:lnTo>
                    <a:lnTo>
                      <a:pt x="1460500" y="107950"/>
                    </a:lnTo>
                    <a:lnTo>
                      <a:pt x="1489075" y="120650"/>
                    </a:lnTo>
                    <a:lnTo>
                      <a:pt x="1647825" y="120650"/>
                    </a:lnTo>
                    <a:lnTo>
                      <a:pt x="1657350" y="127000"/>
                    </a:lnTo>
                    <a:lnTo>
                      <a:pt x="1790700" y="127000"/>
                    </a:lnTo>
                    <a:lnTo>
                      <a:pt x="1790700" y="136525"/>
                    </a:lnTo>
                    <a:lnTo>
                      <a:pt x="1863725" y="136525"/>
                    </a:lnTo>
                    <a:lnTo>
                      <a:pt x="1873250" y="149225"/>
                    </a:lnTo>
                    <a:lnTo>
                      <a:pt x="1981200" y="149225"/>
                    </a:lnTo>
                    <a:lnTo>
                      <a:pt x="2012950" y="149225"/>
                    </a:lnTo>
                    <a:lnTo>
                      <a:pt x="2181225" y="149225"/>
                    </a:lnTo>
                    <a:lnTo>
                      <a:pt x="2181225" y="171450"/>
                    </a:lnTo>
                    <a:lnTo>
                      <a:pt x="2263775" y="171450"/>
                    </a:lnTo>
                    <a:lnTo>
                      <a:pt x="2263775" y="180975"/>
                    </a:lnTo>
                    <a:lnTo>
                      <a:pt x="2501900" y="180975"/>
                    </a:lnTo>
                    <a:lnTo>
                      <a:pt x="2501900" y="190500"/>
                    </a:lnTo>
                    <a:lnTo>
                      <a:pt x="2657475" y="190500"/>
                    </a:lnTo>
                    <a:lnTo>
                      <a:pt x="2657475" y="196850"/>
                    </a:lnTo>
                    <a:lnTo>
                      <a:pt x="2822575" y="196850"/>
                    </a:lnTo>
                    <a:lnTo>
                      <a:pt x="2851150" y="212725"/>
                    </a:lnTo>
                    <a:lnTo>
                      <a:pt x="2911475" y="212725"/>
                    </a:lnTo>
                    <a:lnTo>
                      <a:pt x="2911475" y="215900"/>
                    </a:lnTo>
                    <a:lnTo>
                      <a:pt x="2984500" y="215900"/>
                    </a:lnTo>
                    <a:lnTo>
                      <a:pt x="2984500" y="219075"/>
                    </a:lnTo>
                    <a:lnTo>
                      <a:pt x="3089275" y="219075"/>
                    </a:lnTo>
                    <a:lnTo>
                      <a:pt x="3089275" y="225425"/>
                    </a:lnTo>
                    <a:lnTo>
                      <a:pt x="3200400" y="225425"/>
                    </a:lnTo>
                  </a:path>
                </a:pathLst>
              </a:custGeom>
              <a:noFill/>
              <a:ln w="28575">
                <a:solidFill>
                  <a:schemeClr val="accent3"/>
                </a:solidFill>
                <a:miter lim="800000"/>
                <a:headEnd/>
                <a:tailEnd/>
              </a:ln>
            </p:spPr>
            <p:txBody>
              <a:bodyPr rtlCol="0" anchor="ctr"/>
              <a:lstStyle/>
              <a:p>
                <a:pPr algn="ctr"/>
                <a:endParaRPr lang="en-US" dirty="0"/>
              </a:p>
            </p:txBody>
          </p:sp>
        </p:grpSp>
        <p:cxnSp>
          <p:nvCxnSpPr>
            <p:cNvPr id="198" name="Straight Connector 197">
              <a:extLst>
                <a:ext uri="{FF2B5EF4-FFF2-40B4-BE49-F238E27FC236}">
                  <a16:creationId xmlns:a16="http://schemas.microsoft.com/office/drawing/2014/main" id="{04B06E8D-81B4-262F-9CF4-AD72C64C966E}"/>
                </a:ext>
              </a:extLst>
            </p:cNvPr>
            <p:cNvCxnSpPr>
              <a:cxnSpLocks/>
            </p:cNvCxnSpPr>
            <p:nvPr/>
          </p:nvCxnSpPr>
          <p:spPr bwMode="auto">
            <a:xfrm>
              <a:off x="5257958" y="1927038"/>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74943725-C8FD-092C-82B7-B2FD8ECB12FD}"/>
                </a:ext>
              </a:extLst>
            </p:cNvPr>
            <p:cNvCxnSpPr>
              <a:cxnSpLocks/>
            </p:cNvCxnSpPr>
            <p:nvPr/>
          </p:nvCxnSpPr>
          <p:spPr bwMode="auto">
            <a:xfrm>
              <a:off x="5386388" y="1939710"/>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10B9BAD2-1098-52BA-BE92-02517B1483A1}"/>
                </a:ext>
              </a:extLst>
            </p:cNvPr>
            <p:cNvCxnSpPr>
              <a:cxnSpLocks/>
            </p:cNvCxnSpPr>
            <p:nvPr/>
          </p:nvCxnSpPr>
          <p:spPr bwMode="auto">
            <a:xfrm>
              <a:off x="5425439" y="1939710"/>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02E73880-DEEB-6116-6440-E5E3D2B13718}"/>
                </a:ext>
              </a:extLst>
            </p:cNvPr>
            <p:cNvCxnSpPr>
              <a:cxnSpLocks/>
            </p:cNvCxnSpPr>
            <p:nvPr/>
          </p:nvCxnSpPr>
          <p:spPr bwMode="auto">
            <a:xfrm>
              <a:off x="5515926" y="1955160"/>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330FE404-04CB-8F5C-B85A-F22C9107F130}"/>
                </a:ext>
              </a:extLst>
            </p:cNvPr>
            <p:cNvCxnSpPr>
              <a:cxnSpLocks/>
            </p:cNvCxnSpPr>
            <p:nvPr/>
          </p:nvCxnSpPr>
          <p:spPr bwMode="auto">
            <a:xfrm>
              <a:off x="5595936" y="1973186"/>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48E8A40E-8440-CB50-C37A-82F59869CCF6}"/>
                </a:ext>
              </a:extLst>
            </p:cNvPr>
            <p:cNvCxnSpPr>
              <a:cxnSpLocks/>
            </p:cNvCxnSpPr>
            <p:nvPr/>
          </p:nvCxnSpPr>
          <p:spPr bwMode="auto">
            <a:xfrm>
              <a:off x="5802154" y="198137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A0804B0A-A063-FAFB-7CA3-F41FB315255F}"/>
                </a:ext>
              </a:extLst>
            </p:cNvPr>
            <p:cNvCxnSpPr>
              <a:cxnSpLocks/>
            </p:cNvCxnSpPr>
            <p:nvPr/>
          </p:nvCxnSpPr>
          <p:spPr bwMode="auto">
            <a:xfrm>
              <a:off x="6302217" y="1995509"/>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071E7A68-6256-8044-886A-B8711D678012}"/>
                </a:ext>
              </a:extLst>
            </p:cNvPr>
            <p:cNvCxnSpPr>
              <a:cxnSpLocks/>
            </p:cNvCxnSpPr>
            <p:nvPr/>
          </p:nvCxnSpPr>
          <p:spPr bwMode="auto">
            <a:xfrm>
              <a:off x="6425089" y="2001753"/>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1B54B22E-07E8-0E08-28E3-7DAF84DDBDF5}"/>
                </a:ext>
              </a:extLst>
            </p:cNvPr>
            <p:cNvCxnSpPr>
              <a:cxnSpLocks/>
            </p:cNvCxnSpPr>
            <p:nvPr/>
          </p:nvCxnSpPr>
          <p:spPr bwMode="auto">
            <a:xfrm>
              <a:off x="6456997" y="2005630"/>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E35631BD-6B88-7A56-52B3-9D42ECA3D500}"/>
                </a:ext>
              </a:extLst>
            </p:cNvPr>
            <p:cNvCxnSpPr>
              <a:cxnSpLocks/>
            </p:cNvCxnSpPr>
            <p:nvPr/>
          </p:nvCxnSpPr>
          <p:spPr bwMode="auto">
            <a:xfrm>
              <a:off x="7044049" y="2040861"/>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A589B7AC-C8B1-3375-7822-08970ED3DF73}"/>
                </a:ext>
              </a:extLst>
            </p:cNvPr>
            <p:cNvCxnSpPr>
              <a:cxnSpLocks/>
            </p:cNvCxnSpPr>
            <p:nvPr/>
          </p:nvCxnSpPr>
          <p:spPr bwMode="auto">
            <a:xfrm>
              <a:off x="7081032" y="2045823"/>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F8D2D334-A361-A597-8266-A669BE721717}"/>
                </a:ext>
              </a:extLst>
            </p:cNvPr>
            <p:cNvCxnSpPr>
              <a:cxnSpLocks/>
            </p:cNvCxnSpPr>
            <p:nvPr/>
          </p:nvCxnSpPr>
          <p:spPr bwMode="auto">
            <a:xfrm>
              <a:off x="7117090" y="2051729"/>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018EF34C-49BA-44F9-710A-AD02660A06C1}"/>
                </a:ext>
              </a:extLst>
            </p:cNvPr>
            <p:cNvCxnSpPr>
              <a:cxnSpLocks/>
            </p:cNvCxnSpPr>
            <p:nvPr/>
          </p:nvCxnSpPr>
          <p:spPr bwMode="auto">
            <a:xfrm>
              <a:off x="7144816" y="2052644"/>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DD7750D7-9E75-4A99-5F6B-AC66887D6541}"/>
                </a:ext>
              </a:extLst>
            </p:cNvPr>
            <p:cNvCxnSpPr>
              <a:cxnSpLocks/>
            </p:cNvCxnSpPr>
            <p:nvPr/>
          </p:nvCxnSpPr>
          <p:spPr bwMode="auto">
            <a:xfrm>
              <a:off x="7175772" y="2052644"/>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6357FD1F-E8A1-59EB-ED48-9FEF1219263A}"/>
                </a:ext>
              </a:extLst>
            </p:cNvPr>
            <p:cNvCxnSpPr>
              <a:cxnSpLocks/>
            </p:cNvCxnSpPr>
            <p:nvPr/>
          </p:nvCxnSpPr>
          <p:spPr bwMode="auto">
            <a:xfrm>
              <a:off x="7211491" y="2058871"/>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B41870F1-36CB-C366-AB8E-3EF524B6281D}"/>
                </a:ext>
              </a:extLst>
            </p:cNvPr>
            <p:cNvCxnSpPr>
              <a:cxnSpLocks/>
            </p:cNvCxnSpPr>
            <p:nvPr/>
          </p:nvCxnSpPr>
          <p:spPr bwMode="auto">
            <a:xfrm>
              <a:off x="7241132" y="2058871"/>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E3C3A807-DFAF-1039-81AA-5DECB410E5F4}"/>
                </a:ext>
              </a:extLst>
            </p:cNvPr>
            <p:cNvCxnSpPr>
              <a:cxnSpLocks/>
            </p:cNvCxnSpPr>
            <p:nvPr/>
          </p:nvCxnSpPr>
          <p:spPr bwMode="auto">
            <a:xfrm>
              <a:off x="7273404" y="2058871"/>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83D5F824-B743-6B07-5E79-D09206E97D98}"/>
                </a:ext>
              </a:extLst>
            </p:cNvPr>
            <p:cNvCxnSpPr>
              <a:cxnSpLocks/>
            </p:cNvCxnSpPr>
            <p:nvPr/>
          </p:nvCxnSpPr>
          <p:spPr bwMode="auto">
            <a:xfrm>
              <a:off x="7303047" y="2058871"/>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ACCA61B7-EAC5-1A41-71F0-1DFC85663F1B}"/>
                </a:ext>
              </a:extLst>
            </p:cNvPr>
            <p:cNvCxnSpPr>
              <a:cxnSpLocks/>
            </p:cNvCxnSpPr>
            <p:nvPr/>
          </p:nvCxnSpPr>
          <p:spPr bwMode="auto">
            <a:xfrm>
              <a:off x="7337696" y="2059071"/>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1438E9AB-3512-962C-D5A6-B1222D8782FB}"/>
                </a:ext>
              </a:extLst>
            </p:cNvPr>
            <p:cNvCxnSpPr>
              <a:cxnSpLocks/>
            </p:cNvCxnSpPr>
            <p:nvPr/>
          </p:nvCxnSpPr>
          <p:spPr bwMode="auto">
            <a:xfrm>
              <a:off x="7370835" y="2069428"/>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B3D42425-D5A7-EDDB-128D-2C0216BB5398}"/>
                </a:ext>
              </a:extLst>
            </p:cNvPr>
            <p:cNvCxnSpPr>
              <a:cxnSpLocks/>
            </p:cNvCxnSpPr>
            <p:nvPr/>
          </p:nvCxnSpPr>
          <p:spPr bwMode="auto">
            <a:xfrm>
              <a:off x="7389886" y="2069428"/>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0C127ADE-C72E-3860-5543-1C14A008FAAE}"/>
                </a:ext>
              </a:extLst>
            </p:cNvPr>
            <p:cNvCxnSpPr>
              <a:cxnSpLocks/>
            </p:cNvCxnSpPr>
            <p:nvPr/>
          </p:nvCxnSpPr>
          <p:spPr bwMode="auto">
            <a:xfrm>
              <a:off x="7416079" y="2069428"/>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E4739275-1E70-A4B0-23EF-7D2D478838A4}"/>
                </a:ext>
              </a:extLst>
            </p:cNvPr>
            <p:cNvCxnSpPr>
              <a:cxnSpLocks/>
            </p:cNvCxnSpPr>
            <p:nvPr/>
          </p:nvCxnSpPr>
          <p:spPr bwMode="auto">
            <a:xfrm>
              <a:off x="7449416" y="2078029"/>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5C3F819E-01CD-B7B2-3E3D-41EBDC5B564A}"/>
                </a:ext>
              </a:extLst>
            </p:cNvPr>
            <p:cNvCxnSpPr>
              <a:cxnSpLocks/>
            </p:cNvCxnSpPr>
            <p:nvPr/>
          </p:nvCxnSpPr>
          <p:spPr bwMode="auto">
            <a:xfrm>
              <a:off x="7482756" y="208029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274D1463-B2C9-149E-BAED-3AB7E1BC1D07}"/>
                </a:ext>
              </a:extLst>
            </p:cNvPr>
            <p:cNvCxnSpPr>
              <a:cxnSpLocks/>
            </p:cNvCxnSpPr>
            <p:nvPr/>
          </p:nvCxnSpPr>
          <p:spPr bwMode="auto">
            <a:xfrm>
              <a:off x="7505053" y="208029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73217C44-BE88-D6D7-EDC8-8EA0A4A080D5}"/>
                </a:ext>
              </a:extLst>
            </p:cNvPr>
            <p:cNvCxnSpPr>
              <a:cxnSpLocks/>
            </p:cNvCxnSpPr>
            <p:nvPr/>
          </p:nvCxnSpPr>
          <p:spPr bwMode="auto">
            <a:xfrm>
              <a:off x="7529731" y="208029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1606A802-E4FC-6CD6-F656-6C3D513D412D}"/>
                </a:ext>
              </a:extLst>
            </p:cNvPr>
            <p:cNvCxnSpPr>
              <a:cxnSpLocks/>
            </p:cNvCxnSpPr>
            <p:nvPr/>
          </p:nvCxnSpPr>
          <p:spPr bwMode="auto">
            <a:xfrm>
              <a:off x="7561336" y="208703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D8E191C4-8931-B215-077A-3EE7571E228A}"/>
                </a:ext>
              </a:extLst>
            </p:cNvPr>
            <p:cNvCxnSpPr>
              <a:cxnSpLocks/>
            </p:cNvCxnSpPr>
            <p:nvPr/>
          </p:nvCxnSpPr>
          <p:spPr bwMode="auto">
            <a:xfrm>
              <a:off x="7586014" y="2087438"/>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CEC72C6A-8787-2512-D589-17A0C5B72C94}"/>
                </a:ext>
              </a:extLst>
            </p:cNvPr>
            <p:cNvCxnSpPr>
              <a:cxnSpLocks/>
            </p:cNvCxnSpPr>
            <p:nvPr/>
          </p:nvCxnSpPr>
          <p:spPr bwMode="auto">
            <a:xfrm>
              <a:off x="7615455" y="2097995"/>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0A39A552-0ADC-16F5-7307-A7259A6917FD}"/>
                </a:ext>
              </a:extLst>
            </p:cNvPr>
            <p:cNvCxnSpPr>
              <a:cxnSpLocks/>
            </p:cNvCxnSpPr>
            <p:nvPr/>
          </p:nvCxnSpPr>
          <p:spPr bwMode="auto">
            <a:xfrm>
              <a:off x="7649658" y="2097995"/>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CCA601A9-BDA3-6D72-1122-0E2D685AA774}"/>
                </a:ext>
              </a:extLst>
            </p:cNvPr>
            <p:cNvCxnSpPr>
              <a:cxnSpLocks/>
            </p:cNvCxnSpPr>
            <p:nvPr/>
          </p:nvCxnSpPr>
          <p:spPr bwMode="auto">
            <a:xfrm>
              <a:off x="7678016" y="2097995"/>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7B895A6B-28FA-D0BC-C91C-3A0A3FD3C7AF}"/>
                </a:ext>
              </a:extLst>
            </p:cNvPr>
            <p:cNvCxnSpPr>
              <a:cxnSpLocks/>
            </p:cNvCxnSpPr>
            <p:nvPr/>
          </p:nvCxnSpPr>
          <p:spPr bwMode="auto">
            <a:xfrm>
              <a:off x="7697932" y="2097995"/>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47E0BC0B-B3A8-C578-64CD-D92621DD69CB}"/>
                </a:ext>
              </a:extLst>
            </p:cNvPr>
            <p:cNvCxnSpPr>
              <a:cxnSpLocks/>
            </p:cNvCxnSpPr>
            <p:nvPr/>
          </p:nvCxnSpPr>
          <p:spPr bwMode="auto">
            <a:xfrm>
              <a:off x="7728023" y="2106596"/>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12A1031E-48B3-D9DC-612F-0AE83F34183B}"/>
                </a:ext>
              </a:extLst>
            </p:cNvPr>
            <p:cNvCxnSpPr>
              <a:cxnSpLocks/>
            </p:cNvCxnSpPr>
            <p:nvPr/>
          </p:nvCxnSpPr>
          <p:spPr bwMode="auto">
            <a:xfrm>
              <a:off x="7751835" y="2106596"/>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A46788E0-B50A-F200-42A8-8F17AD6FC484}"/>
                </a:ext>
              </a:extLst>
            </p:cNvPr>
            <p:cNvCxnSpPr>
              <a:cxnSpLocks/>
            </p:cNvCxnSpPr>
            <p:nvPr/>
          </p:nvCxnSpPr>
          <p:spPr bwMode="auto">
            <a:xfrm>
              <a:off x="7773731" y="2106596"/>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371196EB-03B6-E9A2-7896-FC94961A5CA0}"/>
                </a:ext>
              </a:extLst>
            </p:cNvPr>
            <p:cNvCxnSpPr>
              <a:cxnSpLocks/>
            </p:cNvCxnSpPr>
            <p:nvPr/>
          </p:nvCxnSpPr>
          <p:spPr bwMode="auto">
            <a:xfrm>
              <a:off x="7807069" y="2106596"/>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11E5B12D-496E-676D-46D3-C1E186F81060}"/>
                </a:ext>
              </a:extLst>
            </p:cNvPr>
            <p:cNvCxnSpPr>
              <a:cxnSpLocks/>
            </p:cNvCxnSpPr>
            <p:nvPr/>
          </p:nvCxnSpPr>
          <p:spPr bwMode="auto">
            <a:xfrm>
              <a:off x="7841738" y="2106596"/>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A8095127-B97B-1E7F-D535-6AC066EE7A58}"/>
                </a:ext>
              </a:extLst>
            </p:cNvPr>
            <p:cNvCxnSpPr>
              <a:cxnSpLocks/>
            </p:cNvCxnSpPr>
            <p:nvPr/>
          </p:nvCxnSpPr>
          <p:spPr bwMode="auto">
            <a:xfrm>
              <a:off x="7871363" y="2106596"/>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D2F5D1C5-8464-965A-E87C-D52A626D44E5}"/>
                </a:ext>
              </a:extLst>
            </p:cNvPr>
            <p:cNvCxnSpPr>
              <a:cxnSpLocks/>
            </p:cNvCxnSpPr>
            <p:nvPr/>
          </p:nvCxnSpPr>
          <p:spPr bwMode="auto">
            <a:xfrm>
              <a:off x="7901270" y="2106596"/>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221A9600-0689-4211-6432-5D36074A5D11}"/>
                </a:ext>
              </a:extLst>
            </p:cNvPr>
            <p:cNvCxnSpPr>
              <a:cxnSpLocks/>
            </p:cNvCxnSpPr>
            <p:nvPr/>
          </p:nvCxnSpPr>
          <p:spPr bwMode="auto">
            <a:xfrm>
              <a:off x="7931177" y="2106596"/>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09254AE4-1FCB-06E2-0B0B-8EA7F3659D79}"/>
                </a:ext>
              </a:extLst>
            </p:cNvPr>
            <p:cNvCxnSpPr>
              <a:cxnSpLocks/>
            </p:cNvCxnSpPr>
            <p:nvPr/>
          </p:nvCxnSpPr>
          <p:spPr bwMode="auto">
            <a:xfrm>
              <a:off x="7969506" y="2106596"/>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51F4185E-7316-6B3F-A5A7-568BEA049ECC}"/>
                </a:ext>
              </a:extLst>
            </p:cNvPr>
            <p:cNvCxnSpPr>
              <a:cxnSpLocks/>
            </p:cNvCxnSpPr>
            <p:nvPr/>
          </p:nvCxnSpPr>
          <p:spPr bwMode="auto">
            <a:xfrm>
              <a:off x="7988823" y="2106596"/>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714CEC70-CFB8-A040-267A-C317D4857DB4}"/>
                </a:ext>
              </a:extLst>
            </p:cNvPr>
            <p:cNvCxnSpPr>
              <a:cxnSpLocks/>
            </p:cNvCxnSpPr>
            <p:nvPr/>
          </p:nvCxnSpPr>
          <p:spPr bwMode="auto">
            <a:xfrm>
              <a:off x="8010750" y="2106596"/>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37D85FDA-F126-054E-BFB4-D871EB39F5CF}"/>
                </a:ext>
              </a:extLst>
            </p:cNvPr>
            <p:cNvCxnSpPr>
              <a:cxnSpLocks/>
            </p:cNvCxnSpPr>
            <p:nvPr/>
          </p:nvCxnSpPr>
          <p:spPr bwMode="auto">
            <a:xfrm>
              <a:off x="8032677" y="2106596"/>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9951322A-4EC9-DC40-0338-4F12AA2F18C6}"/>
                </a:ext>
              </a:extLst>
            </p:cNvPr>
            <p:cNvCxnSpPr>
              <a:cxnSpLocks/>
            </p:cNvCxnSpPr>
            <p:nvPr/>
          </p:nvCxnSpPr>
          <p:spPr bwMode="auto">
            <a:xfrm>
              <a:off x="8054604" y="2106596"/>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14C99CCF-9390-76B5-8E16-AB7975786BA2}"/>
                </a:ext>
              </a:extLst>
            </p:cNvPr>
            <p:cNvCxnSpPr>
              <a:cxnSpLocks/>
            </p:cNvCxnSpPr>
            <p:nvPr/>
          </p:nvCxnSpPr>
          <p:spPr bwMode="auto">
            <a:xfrm>
              <a:off x="8093201" y="2116120"/>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6DB16E09-5141-A503-FFC8-273D966984E3}"/>
                </a:ext>
              </a:extLst>
            </p:cNvPr>
            <p:cNvCxnSpPr>
              <a:cxnSpLocks/>
            </p:cNvCxnSpPr>
            <p:nvPr/>
          </p:nvCxnSpPr>
          <p:spPr bwMode="auto">
            <a:xfrm>
              <a:off x="8125319" y="2116120"/>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82AAC76B-38C5-DBD6-E5F6-5E57A608B00F}"/>
                </a:ext>
              </a:extLst>
            </p:cNvPr>
            <p:cNvCxnSpPr>
              <a:cxnSpLocks/>
            </p:cNvCxnSpPr>
            <p:nvPr/>
          </p:nvCxnSpPr>
          <p:spPr bwMode="auto">
            <a:xfrm>
              <a:off x="8161040" y="2116120"/>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9CB20F1B-9467-1D28-4E7C-21BC73087FE9}"/>
                </a:ext>
              </a:extLst>
            </p:cNvPr>
            <p:cNvCxnSpPr>
              <a:cxnSpLocks/>
            </p:cNvCxnSpPr>
            <p:nvPr/>
          </p:nvCxnSpPr>
          <p:spPr bwMode="auto">
            <a:xfrm>
              <a:off x="8193950" y="2116120"/>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D992085D-861B-125C-F277-6A495C684331}"/>
                </a:ext>
              </a:extLst>
            </p:cNvPr>
            <p:cNvCxnSpPr>
              <a:cxnSpLocks/>
            </p:cNvCxnSpPr>
            <p:nvPr/>
          </p:nvCxnSpPr>
          <p:spPr bwMode="auto">
            <a:xfrm>
              <a:off x="8229669" y="2116120"/>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D835C3D0-5D48-E5C1-5E40-661656348165}"/>
                </a:ext>
              </a:extLst>
            </p:cNvPr>
            <p:cNvCxnSpPr>
              <a:cxnSpLocks/>
            </p:cNvCxnSpPr>
            <p:nvPr/>
          </p:nvCxnSpPr>
          <p:spPr bwMode="auto">
            <a:xfrm>
              <a:off x="8263007" y="2116120"/>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57E66758-B146-7FE1-F262-A38339AE965D}"/>
                </a:ext>
              </a:extLst>
            </p:cNvPr>
            <p:cNvCxnSpPr>
              <a:cxnSpLocks/>
            </p:cNvCxnSpPr>
            <p:nvPr/>
          </p:nvCxnSpPr>
          <p:spPr bwMode="auto">
            <a:xfrm>
              <a:off x="8289200" y="2116120"/>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D9CDECDF-F738-D2CE-1339-760B70CF1263}"/>
                </a:ext>
              </a:extLst>
            </p:cNvPr>
            <p:cNvCxnSpPr>
              <a:cxnSpLocks/>
            </p:cNvCxnSpPr>
            <p:nvPr/>
          </p:nvCxnSpPr>
          <p:spPr bwMode="auto">
            <a:xfrm>
              <a:off x="8324988" y="2116120"/>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E155BD47-56CB-4D8A-5DFB-7C1084A8FF9A}"/>
                </a:ext>
              </a:extLst>
            </p:cNvPr>
            <p:cNvCxnSpPr>
              <a:cxnSpLocks/>
            </p:cNvCxnSpPr>
            <p:nvPr/>
          </p:nvCxnSpPr>
          <p:spPr bwMode="auto">
            <a:xfrm>
              <a:off x="8353494" y="2116120"/>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FED30BF0-B1FE-83FB-4F35-D50BA52539F6}"/>
                </a:ext>
              </a:extLst>
            </p:cNvPr>
            <p:cNvCxnSpPr>
              <a:cxnSpLocks/>
            </p:cNvCxnSpPr>
            <p:nvPr/>
          </p:nvCxnSpPr>
          <p:spPr bwMode="auto">
            <a:xfrm>
              <a:off x="8391662" y="2116120"/>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DEDB1B47-CA46-8F57-364D-8B00DE2D9449}"/>
                </a:ext>
              </a:extLst>
            </p:cNvPr>
            <p:cNvCxnSpPr>
              <a:cxnSpLocks/>
            </p:cNvCxnSpPr>
            <p:nvPr/>
          </p:nvCxnSpPr>
          <p:spPr bwMode="auto">
            <a:xfrm>
              <a:off x="8415476" y="2116120"/>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BE5C3E33-29A9-62F0-179B-28F1EBA9DC06}"/>
                </a:ext>
              </a:extLst>
            </p:cNvPr>
            <p:cNvCxnSpPr>
              <a:cxnSpLocks/>
            </p:cNvCxnSpPr>
            <p:nvPr/>
          </p:nvCxnSpPr>
          <p:spPr bwMode="auto">
            <a:xfrm>
              <a:off x="8424864" y="2135163"/>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0826EB16-0F80-5E87-2930-46B8B0D5351A}"/>
                </a:ext>
              </a:extLst>
            </p:cNvPr>
            <p:cNvCxnSpPr>
              <a:cxnSpLocks/>
            </p:cNvCxnSpPr>
            <p:nvPr/>
          </p:nvCxnSpPr>
          <p:spPr bwMode="auto">
            <a:xfrm>
              <a:off x="8460583" y="2135163"/>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FB81F2BB-6C29-D251-6FC7-518ED4519049}"/>
                </a:ext>
              </a:extLst>
            </p:cNvPr>
            <p:cNvCxnSpPr>
              <a:cxnSpLocks/>
            </p:cNvCxnSpPr>
            <p:nvPr/>
          </p:nvCxnSpPr>
          <p:spPr bwMode="auto">
            <a:xfrm>
              <a:off x="8515419" y="2135163"/>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72CAAC96-0A38-0B52-C551-2BA469233324}"/>
                </a:ext>
              </a:extLst>
            </p:cNvPr>
            <p:cNvCxnSpPr>
              <a:cxnSpLocks/>
            </p:cNvCxnSpPr>
            <p:nvPr/>
          </p:nvCxnSpPr>
          <p:spPr bwMode="auto">
            <a:xfrm>
              <a:off x="8543994" y="2135163"/>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D9BACF30-9032-A437-3FD8-9AA670986CCF}"/>
                </a:ext>
              </a:extLst>
            </p:cNvPr>
            <p:cNvCxnSpPr>
              <a:cxnSpLocks/>
            </p:cNvCxnSpPr>
            <p:nvPr/>
          </p:nvCxnSpPr>
          <p:spPr bwMode="auto">
            <a:xfrm>
              <a:off x="8579782" y="2135163"/>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03D0B7ED-5FD3-F69D-1B33-CB288487B062}"/>
                </a:ext>
              </a:extLst>
            </p:cNvPr>
            <p:cNvCxnSpPr>
              <a:cxnSpLocks/>
            </p:cNvCxnSpPr>
            <p:nvPr/>
          </p:nvCxnSpPr>
          <p:spPr bwMode="auto">
            <a:xfrm>
              <a:off x="8623172" y="2135163"/>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E292E201-3C1F-5674-F3E3-6C16C226919D}"/>
                </a:ext>
              </a:extLst>
            </p:cNvPr>
            <p:cNvCxnSpPr>
              <a:cxnSpLocks/>
            </p:cNvCxnSpPr>
            <p:nvPr/>
          </p:nvCxnSpPr>
          <p:spPr bwMode="auto">
            <a:xfrm>
              <a:off x="8646846" y="214468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7330ADE1-2177-9E4B-0103-0387E9F787ED}"/>
                </a:ext>
              </a:extLst>
            </p:cNvPr>
            <p:cNvCxnSpPr>
              <a:cxnSpLocks/>
            </p:cNvCxnSpPr>
            <p:nvPr/>
          </p:nvCxnSpPr>
          <p:spPr bwMode="auto">
            <a:xfrm>
              <a:off x="8671186" y="214468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09A4698D-8D45-000C-2CC2-B242232FE464}"/>
                </a:ext>
              </a:extLst>
            </p:cNvPr>
            <p:cNvCxnSpPr>
              <a:cxnSpLocks/>
            </p:cNvCxnSpPr>
            <p:nvPr/>
          </p:nvCxnSpPr>
          <p:spPr bwMode="auto">
            <a:xfrm>
              <a:off x="8706376" y="214468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758AC88A-A06C-8FC2-53EF-67EB3DA0D43D}"/>
                </a:ext>
              </a:extLst>
            </p:cNvPr>
            <p:cNvCxnSpPr>
              <a:cxnSpLocks/>
            </p:cNvCxnSpPr>
            <p:nvPr/>
          </p:nvCxnSpPr>
          <p:spPr bwMode="auto">
            <a:xfrm>
              <a:off x="8723572" y="214468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C53CDF9E-F886-4E79-A533-4DF104A4DEC5}"/>
                </a:ext>
              </a:extLst>
            </p:cNvPr>
            <p:cNvCxnSpPr>
              <a:cxnSpLocks/>
            </p:cNvCxnSpPr>
            <p:nvPr/>
          </p:nvCxnSpPr>
          <p:spPr bwMode="auto">
            <a:xfrm>
              <a:off x="8757437" y="214468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55761DDA-808A-E43E-5FB2-AC342D320595}"/>
                </a:ext>
              </a:extLst>
            </p:cNvPr>
            <p:cNvCxnSpPr>
              <a:cxnSpLocks/>
            </p:cNvCxnSpPr>
            <p:nvPr/>
          </p:nvCxnSpPr>
          <p:spPr bwMode="auto">
            <a:xfrm>
              <a:off x="8790775" y="214468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82A4BB07-915E-82B4-7331-47BF5F7B3BE0}"/>
                </a:ext>
              </a:extLst>
            </p:cNvPr>
            <p:cNvCxnSpPr>
              <a:cxnSpLocks/>
            </p:cNvCxnSpPr>
            <p:nvPr/>
          </p:nvCxnSpPr>
          <p:spPr bwMode="auto">
            <a:xfrm>
              <a:off x="8824442" y="214468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1CF3B6F1-0C5B-B5A1-2CA8-7876B9A82D5A}"/>
                </a:ext>
              </a:extLst>
            </p:cNvPr>
            <p:cNvCxnSpPr>
              <a:cxnSpLocks/>
            </p:cNvCxnSpPr>
            <p:nvPr/>
          </p:nvCxnSpPr>
          <p:spPr bwMode="auto">
            <a:xfrm>
              <a:off x="8845873" y="214468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34A6BCEA-A710-8E07-DE41-9D5746E70E73}"/>
                </a:ext>
              </a:extLst>
            </p:cNvPr>
            <p:cNvCxnSpPr>
              <a:cxnSpLocks/>
            </p:cNvCxnSpPr>
            <p:nvPr/>
          </p:nvCxnSpPr>
          <p:spPr bwMode="auto">
            <a:xfrm>
              <a:off x="8870015" y="214468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CB58A7BC-F40C-9226-103C-BDC39E40F66A}"/>
                </a:ext>
              </a:extLst>
            </p:cNvPr>
            <p:cNvCxnSpPr>
              <a:cxnSpLocks/>
            </p:cNvCxnSpPr>
            <p:nvPr/>
          </p:nvCxnSpPr>
          <p:spPr bwMode="auto">
            <a:xfrm>
              <a:off x="8901440" y="214468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4DE06061-F71A-C562-A380-918A68442100}"/>
                </a:ext>
              </a:extLst>
            </p:cNvPr>
            <p:cNvCxnSpPr>
              <a:cxnSpLocks/>
            </p:cNvCxnSpPr>
            <p:nvPr/>
          </p:nvCxnSpPr>
          <p:spPr bwMode="auto">
            <a:xfrm>
              <a:off x="8915729" y="214468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4D115F96-95CC-5AF4-C94C-1BFE5980CC16}"/>
                </a:ext>
              </a:extLst>
            </p:cNvPr>
            <p:cNvCxnSpPr>
              <a:cxnSpLocks/>
            </p:cNvCxnSpPr>
            <p:nvPr/>
          </p:nvCxnSpPr>
          <p:spPr bwMode="auto">
            <a:xfrm>
              <a:off x="8951448" y="214468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FB5D3F25-B0DA-08B3-96B7-BC69461BD3E9}"/>
                </a:ext>
              </a:extLst>
            </p:cNvPr>
            <p:cNvCxnSpPr>
              <a:cxnSpLocks/>
            </p:cNvCxnSpPr>
            <p:nvPr/>
          </p:nvCxnSpPr>
          <p:spPr bwMode="auto">
            <a:xfrm>
              <a:off x="8982404" y="214468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F7C7E5D1-83EC-790A-20E6-FFA63EE3DE17}"/>
                </a:ext>
              </a:extLst>
            </p:cNvPr>
            <p:cNvCxnSpPr>
              <a:cxnSpLocks/>
            </p:cNvCxnSpPr>
            <p:nvPr/>
          </p:nvCxnSpPr>
          <p:spPr bwMode="auto">
            <a:xfrm>
              <a:off x="8999072" y="217963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49E7BADB-2F34-D308-6213-9DDCD6047421}"/>
                </a:ext>
              </a:extLst>
            </p:cNvPr>
            <p:cNvCxnSpPr>
              <a:cxnSpLocks/>
            </p:cNvCxnSpPr>
            <p:nvPr/>
          </p:nvCxnSpPr>
          <p:spPr bwMode="auto">
            <a:xfrm>
              <a:off x="9032541" y="217963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B951E1BD-A8F9-3397-0BF1-0CD5120A8003}"/>
                </a:ext>
              </a:extLst>
            </p:cNvPr>
            <p:cNvCxnSpPr>
              <a:cxnSpLocks/>
            </p:cNvCxnSpPr>
            <p:nvPr/>
          </p:nvCxnSpPr>
          <p:spPr bwMode="auto">
            <a:xfrm>
              <a:off x="9063759" y="217963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53E69D43-C796-CC8A-5ACC-807D9E7CBA6F}"/>
                </a:ext>
              </a:extLst>
            </p:cNvPr>
            <p:cNvCxnSpPr>
              <a:cxnSpLocks/>
            </p:cNvCxnSpPr>
            <p:nvPr/>
          </p:nvCxnSpPr>
          <p:spPr bwMode="auto">
            <a:xfrm>
              <a:off x="9090378" y="217963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6FDD25E3-7799-746C-9215-9937474C5FFF}"/>
                </a:ext>
              </a:extLst>
            </p:cNvPr>
            <p:cNvCxnSpPr>
              <a:cxnSpLocks/>
            </p:cNvCxnSpPr>
            <p:nvPr/>
          </p:nvCxnSpPr>
          <p:spPr bwMode="auto">
            <a:xfrm>
              <a:off x="9133501" y="2199734"/>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F1697E01-FFDD-CA72-D2A2-6BF254D19A05}"/>
                </a:ext>
              </a:extLst>
            </p:cNvPr>
            <p:cNvCxnSpPr>
              <a:cxnSpLocks/>
            </p:cNvCxnSpPr>
            <p:nvPr/>
          </p:nvCxnSpPr>
          <p:spPr bwMode="auto">
            <a:xfrm>
              <a:off x="9194439" y="2199734"/>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C3C1BAE5-1436-6DA4-38FA-E1DB7EC5AACF}"/>
                </a:ext>
              </a:extLst>
            </p:cNvPr>
            <p:cNvCxnSpPr>
              <a:cxnSpLocks/>
            </p:cNvCxnSpPr>
            <p:nvPr/>
          </p:nvCxnSpPr>
          <p:spPr bwMode="auto">
            <a:xfrm>
              <a:off x="9234920" y="2199734"/>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9815A6CC-3677-9938-9E8A-F602B9487080}"/>
                </a:ext>
              </a:extLst>
            </p:cNvPr>
            <p:cNvCxnSpPr>
              <a:cxnSpLocks/>
            </p:cNvCxnSpPr>
            <p:nvPr/>
          </p:nvCxnSpPr>
          <p:spPr bwMode="auto">
            <a:xfrm>
              <a:off x="9267283" y="2199734"/>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00DA6093-4C13-FA64-1963-57B76B5C4496}"/>
                </a:ext>
              </a:extLst>
            </p:cNvPr>
            <p:cNvCxnSpPr>
              <a:cxnSpLocks/>
            </p:cNvCxnSpPr>
            <p:nvPr/>
          </p:nvCxnSpPr>
          <p:spPr bwMode="auto">
            <a:xfrm>
              <a:off x="9305383" y="2199734"/>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610C240D-90FE-0E55-2C98-FFC686A3F5FC}"/>
                </a:ext>
              </a:extLst>
            </p:cNvPr>
            <p:cNvCxnSpPr>
              <a:cxnSpLocks/>
            </p:cNvCxnSpPr>
            <p:nvPr/>
          </p:nvCxnSpPr>
          <p:spPr bwMode="auto">
            <a:xfrm>
              <a:off x="9342508" y="2199734"/>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159DD54C-E564-AEE7-6227-CB13199A80A2}"/>
                </a:ext>
              </a:extLst>
            </p:cNvPr>
            <p:cNvCxnSpPr>
              <a:cxnSpLocks/>
            </p:cNvCxnSpPr>
            <p:nvPr/>
          </p:nvCxnSpPr>
          <p:spPr bwMode="auto">
            <a:xfrm>
              <a:off x="9374872" y="2199734"/>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FB28B058-F595-AB4C-F213-96F9126C1F45}"/>
                </a:ext>
              </a:extLst>
            </p:cNvPr>
            <p:cNvCxnSpPr>
              <a:cxnSpLocks/>
            </p:cNvCxnSpPr>
            <p:nvPr/>
          </p:nvCxnSpPr>
          <p:spPr bwMode="auto">
            <a:xfrm>
              <a:off x="9395438" y="2199734"/>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9878C3E8-A16C-8C7C-5F4D-7E98A1FFD921}"/>
                </a:ext>
              </a:extLst>
            </p:cNvPr>
            <p:cNvCxnSpPr>
              <a:cxnSpLocks/>
            </p:cNvCxnSpPr>
            <p:nvPr/>
          </p:nvCxnSpPr>
          <p:spPr bwMode="auto">
            <a:xfrm>
              <a:off x="9438300" y="2199734"/>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BEA1A309-E365-BED6-8164-5BDF6D906BCA}"/>
                </a:ext>
              </a:extLst>
            </p:cNvPr>
            <p:cNvCxnSpPr>
              <a:cxnSpLocks/>
            </p:cNvCxnSpPr>
            <p:nvPr/>
          </p:nvCxnSpPr>
          <p:spPr bwMode="auto">
            <a:xfrm>
              <a:off x="9550218" y="2199734"/>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B41AAC23-A43B-6833-829E-54FA96BC1F87}"/>
                </a:ext>
              </a:extLst>
            </p:cNvPr>
            <p:cNvCxnSpPr>
              <a:cxnSpLocks/>
            </p:cNvCxnSpPr>
            <p:nvPr/>
          </p:nvCxnSpPr>
          <p:spPr bwMode="auto">
            <a:xfrm>
              <a:off x="9483750" y="2199734"/>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418064F1-28D5-28F3-E467-28E244631523}"/>
                </a:ext>
              </a:extLst>
            </p:cNvPr>
            <p:cNvCxnSpPr>
              <a:cxnSpLocks/>
            </p:cNvCxnSpPr>
            <p:nvPr/>
          </p:nvCxnSpPr>
          <p:spPr bwMode="auto">
            <a:xfrm>
              <a:off x="9583762" y="2199734"/>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45659C21-4748-A3E1-EF54-C62E53F5F905}"/>
                </a:ext>
              </a:extLst>
            </p:cNvPr>
            <p:cNvCxnSpPr>
              <a:cxnSpLocks/>
            </p:cNvCxnSpPr>
            <p:nvPr/>
          </p:nvCxnSpPr>
          <p:spPr bwMode="auto">
            <a:xfrm>
              <a:off x="9612337" y="2199734"/>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78632433-868A-0A9B-B923-10B6FD3DA803}"/>
                </a:ext>
              </a:extLst>
            </p:cNvPr>
            <p:cNvCxnSpPr>
              <a:cxnSpLocks/>
            </p:cNvCxnSpPr>
            <p:nvPr/>
          </p:nvCxnSpPr>
          <p:spPr bwMode="auto">
            <a:xfrm>
              <a:off x="9640912" y="2199734"/>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6EEAD488-B1DA-EFAC-9A77-398F9C7BB242}"/>
                </a:ext>
              </a:extLst>
            </p:cNvPr>
            <p:cNvCxnSpPr>
              <a:cxnSpLocks/>
            </p:cNvCxnSpPr>
            <p:nvPr/>
          </p:nvCxnSpPr>
          <p:spPr bwMode="auto">
            <a:xfrm>
              <a:off x="9667885" y="2199734"/>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66C68D6B-F754-D710-6D58-213A1524D458}"/>
                </a:ext>
              </a:extLst>
            </p:cNvPr>
            <p:cNvCxnSpPr>
              <a:cxnSpLocks/>
            </p:cNvCxnSpPr>
            <p:nvPr/>
          </p:nvCxnSpPr>
          <p:spPr bwMode="auto">
            <a:xfrm>
              <a:off x="9708366" y="2199734"/>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6E879BE7-7C05-F682-DAD7-CA0BCCB6BD64}"/>
                </a:ext>
              </a:extLst>
            </p:cNvPr>
            <p:cNvCxnSpPr>
              <a:cxnSpLocks/>
            </p:cNvCxnSpPr>
            <p:nvPr/>
          </p:nvCxnSpPr>
          <p:spPr bwMode="auto">
            <a:xfrm>
              <a:off x="9739322" y="2199734"/>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17AC804D-48A9-A118-87A2-97A588B1563B}"/>
                </a:ext>
              </a:extLst>
            </p:cNvPr>
            <p:cNvCxnSpPr>
              <a:cxnSpLocks/>
            </p:cNvCxnSpPr>
            <p:nvPr/>
          </p:nvCxnSpPr>
          <p:spPr bwMode="auto">
            <a:xfrm>
              <a:off x="9751229" y="2385471"/>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DFA316FD-5EDF-CB84-192D-DD1A084AFF99}"/>
                </a:ext>
              </a:extLst>
            </p:cNvPr>
            <p:cNvCxnSpPr>
              <a:cxnSpLocks/>
            </p:cNvCxnSpPr>
            <p:nvPr/>
          </p:nvCxnSpPr>
          <p:spPr bwMode="auto">
            <a:xfrm>
              <a:off x="9786170" y="2385471"/>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4A47C8EC-F68F-ED04-FE9D-A0BB0C1AE322}"/>
                </a:ext>
              </a:extLst>
            </p:cNvPr>
            <p:cNvCxnSpPr>
              <a:cxnSpLocks/>
            </p:cNvCxnSpPr>
            <p:nvPr/>
          </p:nvCxnSpPr>
          <p:spPr bwMode="auto">
            <a:xfrm>
              <a:off x="9831413" y="2385471"/>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05F00F32-689E-1B7C-3695-36BD4911191D}"/>
                </a:ext>
              </a:extLst>
            </p:cNvPr>
            <p:cNvCxnSpPr>
              <a:cxnSpLocks/>
            </p:cNvCxnSpPr>
            <p:nvPr/>
          </p:nvCxnSpPr>
          <p:spPr bwMode="auto">
            <a:xfrm>
              <a:off x="9864750" y="2385471"/>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00DDE079-51EA-25DB-1733-FBEDD2D184D2}"/>
                </a:ext>
              </a:extLst>
            </p:cNvPr>
            <p:cNvCxnSpPr>
              <a:cxnSpLocks/>
            </p:cNvCxnSpPr>
            <p:nvPr/>
          </p:nvCxnSpPr>
          <p:spPr bwMode="auto">
            <a:xfrm>
              <a:off x="9898667" y="2385471"/>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E32B153B-B57E-3A72-C1CE-3D788B103959}"/>
                </a:ext>
              </a:extLst>
            </p:cNvPr>
            <p:cNvCxnSpPr>
              <a:cxnSpLocks/>
            </p:cNvCxnSpPr>
            <p:nvPr/>
          </p:nvCxnSpPr>
          <p:spPr bwMode="auto">
            <a:xfrm>
              <a:off x="9931235" y="2385471"/>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7C1833D6-1714-0900-99FD-EA0B9498EAEB}"/>
                </a:ext>
              </a:extLst>
            </p:cNvPr>
            <p:cNvCxnSpPr>
              <a:cxnSpLocks/>
            </p:cNvCxnSpPr>
            <p:nvPr/>
          </p:nvCxnSpPr>
          <p:spPr bwMode="auto">
            <a:xfrm>
              <a:off x="10149351" y="2385471"/>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67BF5716-9799-FCCA-CB4C-D2F4AAB9C8AF}"/>
                </a:ext>
              </a:extLst>
            </p:cNvPr>
            <p:cNvCxnSpPr>
              <a:cxnSpLocks/>
            </p:cNvCxnSpPr>
            <p:nvPr/>
          </p:nvCxnSpPr>
          <p:spPr bwMode="auto">
            <a:xfrm>
              <a:off x="4826952" y="1891680"/>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072CF755-DFA1-7CF4-3DC9-3A325FFFB699}"/>
                </a:ext>
              </a:extLst>
            </p:cNvPr>
            <p:cNvCxnSpPr>
              <a:cxnSpLocks/>
            </p:cNvCxnSpPr>
            <p:nvPr/>
          </p:nvCxnSpPr>
          <p:spPr bwMode="auto">
            <a:xfrm>
              <a:off x="4395946" y="1870328"/>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3483631C-C23E-CB91-DC25-EE080CE5C8C6}"/>
                </a:ext>
              </a:extLst>
            </p:cNvPr>
            <p:cNvCxnSpPr>
              <a:cxnSpLocks/>
            </p:cNvCxnSpPr>
            <p:nvPr/>
          </p:nvCxnSpPr>
          <p:spPr bwMode="auto">
            <a:xfrm>
              <a:off x="4612640" y="1881442"/>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4461DFA5-6718-577A-1EB1-2033C96A71C3}"/>
                </a:ext>
              </a:extLst>
            </p:cNvPr>
            <p:cNvCxnSpPr>
              <a:cxnSpLocks/>
            </p:cNvCxnSpPr>
            <p:nvPr/>
          </p:nvCxnSpPr>
          <p:spPr bwMode="auto">
            <a:xfrm>
              <a:off x="3991134" y="1843601"/>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AF8E2FBE-D789-3719-F5AE-9CA5A90E4C04}"/>
                </a:ext>
              </a:extLst>
            </p:cNvPr>
            <p:cNvCxnSpPr>
              <a:cxnSpLocks/>
            </p:cNvCxnSpPr>
            <p:nvPr/>
          </p:nvCxnSpPr>
          <p:spPr bwMode="auto">
            <a:xfrm>
              <a:off x="3774440" y="1824306"/>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AF9DA183-0EEB-6910-B602-FA7E74AF3B2E}"/>
                </a:ext>
              </a:extLst>
            </p:cNvPr>
            <p:cNvCxnSpPr>
              <a:cxnSpLocks/>
            </p:cNvCxnSpPr>
            <p:nvPr/>
          </p:nvCxnSpPr>
          <p:spPr bwMode="auto">
            <a:xfrm>
              <a:off x="3636328" y="181821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DC5D6A9F-06D7-C5DE-2B41-327DFCA29ED7}"/>
                </a:ext>
              </a:extLst>
            </p:cNvPr>
            <p:cNvCxnSpPr>
              <a:cxnSpLocks/>
            </p:cNvCxnSpPr>
            <p:nvPr/>
          </p:nvCxnSpPr>
          <p:spPr bwMode="auto">
            <a:xfrm>
              <a:off x="3541078" y="1811340"/>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A4DEBA28-C0BB-1E13-583F-456F7AB21FC5}"/>
                </a:ext>
              </a:extLst>
            </p:cNvPr>
            <p:cNvCxnSpPr>
              <a:cxnSpLocks/>
            </p:cNvCxnSpPr>
            <p:nvPr/>
          </p:nvCxnSpPr>
          <p:spPr bwMode="auto">
            <a:xfrm>
              <a:off x="3302953" y="1776694"/>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31335B50-BF7B-F5FC-1E32-C15F168103E1}"/>
                </a:ext>
              </a:extLst>
            </p:cNvPr>
            <p:cNvCxnSpPr>
              <a:cxnSpLocks/>
            </p:cNvCxnSpPr>
            <p:nvPr/>
          </p:nvCxnSpPr>
          <p:spPr bwMode="auto">
            <a:xfrm>
              <a:off x="2590959" y="1718487"/>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F607C9E1-821A-1348-62C3-3DD9DB3D2F15}"/>
                </a:ext>
              </a:extLst>
            </p:cNvPr>
            <p:cNvCxnSpPr>
              <a:cxnSpLocks/>
            </p:cNvCxnSpPr>
            <p:nvPr/>
          </p:nvCxnSpPr>
          <p:spPr bwMode="auto">
            <a:xfrm>
              <a:off x="2550478" y="1708895"/>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5DAB5E4E-BDE7-4C05-E34B-8EFA89AB84C7}"/>
                </a:ext>
              </a:extLst>
            </p:cNvPr>
            <p:cNvCxnSpPr>
              <a:cxnSpLocks/>
            </p:cNvCxnSpPr>
            <p:nvPr/>
          </p:nvCxnSpPr>
          <p:spPr bwMode="auto">
            <a:xfrm>
              <a:off x="2381410" y="1696776"/>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0DEA454B-E53B-E54B-031F-B6FF01221610}"/>
                </a:ext>
              </a:extLst>
            </p:cNvPr>
            <p:cNvCxnSpPr>
              <a:cxnSpLocks/>
            </p:cNvCxnSpPr>
            <p:nvPr/>
          </p:nvCxnSpPr>
          <p:spPr bwMode="auto">
            <a:xfrm>
              <a:off x="2258595" y="1696776"/>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7DF9F5DF-D6BF-7C53-4A68-6851A3DA0E83}"/>
                </a:ext>
              </a:extLst>
            </p:cNvPr>
            <p:cNvCxnSpPr>
              <a:cxnSpLocks/>
            </p:cNvCxnSpPr>
            <p:nvPr/>
          </p:nvCxnSpPr>
          <p:spPr bwMode="auto">
            <a:xfrm>
              <a:off x="2353845" y="1689919"/>
              <a:ext cx="0" cy="57135"/>
            </a:xfrm>
            <a:prstGeom prst="line">
              <a:avLst/>
            </a:prstGeom>
            <a:noFill/>
            <a:ln w="28575" cap="flat" cmpd="sng" algn="ctr">
              <a:solidFill>
                <a:schemeClr val="accent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CCF87B04-36F0-E81C-6607-A87B2765F482}"/>
                </a:ext>
              </a:extLst>
            </p:cNvPr>
            <p:cNvCxnSpPr>
              <a:cxnSpLocks/>
            </p:cNvCxnSpPr>
            <p:nvPr/>
          </p:nvCxnSpPr>
          <p:spPr bwMode="auto">
            <a:xfrm>
              <a:off x="2095500" y="1689919"/>
              <a:ext cx="0" cy="5713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3" name="Group 462">
            <a:extLst>
              <a:ext uri="{FF2B5EF4-FFF2-40B4-BE49-F238E27FC236}">
                <a16:creationId xmlns:a16="http://schemas.microsoft.com/office/drawing/2014/main" id="{0CAF511C-324B-2837-7A89-9969AD933619}"/>
              </a:ext>
            </a:extLst>
          </p:cNvPr>
          <p:cNvGrpSpPr/>
          <p:nvPr/>
        </p:nvGrpSpPr>
        <p:grpSpPr>
          <a:xfrm>
            <a:off x="2012950" y="1703380"/>
            <a:ext cx="8143875" cy="592137"/>
            <a:chOff x="2012950" y="1703380"/>
            <a:chExt cx="8143875" cy="592137"/>
          </a:xfrm>
        </p:grpSpPr>
        <p:grpSp>
          <p:nvGrpSpPr>
            <p:cNvPr id="319" name="Group 318">
              <a:extLst>
                <a:ext uri="{FF2B5EF4-FFF2-40B4-BE49-F238E27FC236}">
                  <a16:creationId xmlns:a16="http://schemas.microsoft.com/office/drawing/2014/main" id="{28A4273F-5740-4CD4-84F7-FF32C3A45115}"/>
                </a:ext>
              </a:extLst>
            </p:cNvPr>
            <p:cNvGrpSpPr/>
            <p:nvPr/>
          </p:nvGrpSpPr>
          <p:grpSpPr>
            <a:xfrm>
              <a:off x="2012950" y="1724025"/>
              <a:ext cx="8143875" cy="542925"/>
              <a:chOff x="2012950" y="1724025"/>
              <a:chExt cx="8143875" cy="542925"/>
            </a:xfrm>
          </p:grpSpPr>
          <p:sp>
            <p:nvSpPr>
              <p:cNvPr id="317" name="Freeform: Shape 316">
                <a:extLst>
                  <a:ext uri="{FF2B5EF4-FFF2-40B4-BE49-F238E27FC236}">
                    <a16:creationId xmlns:a16="http://schemas.microsoft.com/office/drawing/2014/main" id="{6AE57DF8-58F2-A9EE-A5BE-F16B16D75ABC}"/>
                  </a:ext>
                </a:extLst>
              </p:cNvPr>
              <p:cNvSpPr/>
              <p:nvPr/>
            </p:nvSpPr>
            <p:spPr bwMode="auto">
              <a:xfrm>
                <a:off x="4956175" y="1974850"/>
                <a:ext cx="5200650" cy="292100"/>
              </a:xfrm>
              <a:custGeom>
                <a:avLst/>
                <a:gdLst>
                  <a:gd name="connsiteX0" fmla="*/ 5200650 w 5200650"/>
                  <a:gd name="connsiteY0" fmla="*/ 292100 h 292100"/>
                  <a:gd name="connsiteX1" fmla="*/ 3743325 w 5200650"/>
                  <a:gd name="connsiteY1" fmla="*/ 292100 h 292100"/>
                  <a:gd name="connsiteX2" fmla="*/ 3736975 w 5200650"/>
                  <a:gd name="connsiteY2" fmla="*/ 260350 h 292100"/>
                  <a:gd name="connsiteX3" fmla="*/ 3486150 w 5200650"/>
                  <a:gd name="connsiteY3" fmla="*/ 260350 h 292100"/>
                  <a:gd name="connsiteX4" fmla="*/ 3470275 w 5200650"/>
                  <a:gd name="connsiteY4" fmla="*/ 241300 h 292100"/>
                  <a:gd name="connsiteX5" fmla="*/ 3209925 w 5200650"/>
                  <a:gd name="connsiteY5" fmla="*/ 241300 h 292100"/>
                  <a:gd name="connsiteX6" fmla="*/ 3200400 w 5200650"/>
                  <a:gd name="connsiteY6" fmla="*/ 234950 h 292100"/>
                  <a:gd name="connsiteX7" fmla="*/ 3013075 w 5200650"/>
                  <a:gd name="connsiteY7" fmla="*/ 234950 h 292100"/>
                  <a:gd name="connsiteX8" fmla="*/ 3006725 w 5200650"/>
                  <a:gd name="connsiteY8" fmla="*/ 228600 h 292100"/>
                  <a:gd name="connsiteX9" fmla="*/ 2882900 w 5200650"/>
                  <a:gd name="connsiteY9" fmla="*/ 228600 h 292100"/>
                  <a:gd name="connsiteX10" fmla="*/ 2873375 w 5200650"/>
                  <a:gd name="connsiteY10" fmla="*/ 225425 h 292100"/>
                  <a:gd name="connsiteX11" fmla="*/ 2698750 w 5200650"/>
                  <a:gd name="connsiteY11" fmla="*/ 228600 h 292100"/>
                  <a:gd name="connsiteX12" fmla="*/ 2698750 w 5200650"/>
                  <a:gd name="connsiteY12" fmla="*/ 215900 h 292100"/>
                  <a:gd name="connsiteX13" fmla="*/ 2540000 w 5200650"/>
                  <a:gd name="connsiteY13" fmla="*/ 215900 h 292100"/>
                  <a:gd name="connsiteX14" fmla="*/ 2536825 w 5200650"/>
                  <a:gd name="connsiteY14" fmla="*/ 203200 h 292100"/>
                  <a:gd name="connsiteX15" fmla="*/ 2298700 w 5200650"/>
                  <a:gd name="connsiteY15" fmla="*/ 203200 h 292100"/>
                  <a:gd name="connsiteX16" fmla="*/ 2282825 w 5200650"/>
                  <a:gd name="connsiteY16" fmla="*/ 190500 h 292100"/>
                  <a:gd name="connsiteX17" fmla="*/ 2162175 w 5200650"/>
                  <a:gd name="connsiteY17" fmla="*/ 190500 h 292100"/>
                  <a:gd name="connsiteX18" fmla="*/ 2155825 w 5200650"/>
                  <a:gd name="connsiteY18" fmla="*/ 184150 h 292100"/>
                  <a:gd name="connsiteX19" fmla="*/ 2085975 w 5200650"/>
                  <a:gd name="connsiteY19" fmla="*/ 184150 h 292100"/>
                  <a:gd name="connsiteX20" fmla="*/ 2044700 w 5200650"/>
                  <a:gd name="connsiteY20" fmla="*/ 184150 h 292100"/>
                  <a:gd name="connsiteX21" fmla="*/ 2038350 w 5200650"/>
                  <a:gd name="connsiteY21" fmla="*/ 171450 h 292100"/>
                  <a:gd name="connsiteX22" fmla="*/ 1901825 w 5200650"/>
                  <a:gd name="connsiteY22" fmla="*/ 171450 h 292100"/>
                  <a:gd name="connsiteX23" fmla="*/ 1882775 w 5200650"/>
                  <a:gd name="connsiteY23" fmla="*/ 168275 h 292100"/>
                  <a:gd name="connsiteX24" fmla="*/ 1771650 w 5200650"/>
                  <a:gd name="connsiteY24" fmla="*/ 168275 h 292100"/>
                  <a:gd name="connsiteX25" fmla="*/ 1758950 w 5200650"/>
                  <a:gd name="connsiteY25" fmla="*/ 165100 h 292100"/>
                  <a:gd name="connsiteX26" fmla="*/ 1670050 w 5200650"/>
                  <a:gd name="connsiteY26" fmla="*/ 165100 h 292100"/>
                  <a:gd name="connsiteX27" fmla="*/ 1670050 w 5200650"/>
                  <a:gd name="connsiteY27" fmla="*/ 158750 h 292100"/>
                  <a:gd name="connsiteX28" fmla="*/ 1609725 w 5200650"/>
                  <a:gd name="connsiteY28" fmla="*/ 158750 h 292100"/>
                  <a:gd name="connsiteX29" fmla="*/ 1609725 w 5200650"/>
                  <a:gd name="connsiteY29" fmla="*/ 152400 h 292100"/>
                  <a:gd name="connsiteX30" fmla="*/ 1558925 w 5200650"/>
                  <a:gd name="connsiteY30" fmla="*/ 152400 h 292100"/>
                  <a:gd name="connsiteX31" fmla="*/ 1558925 w 5200650"/>
                  <a:gd name="connsiteY31" fmla="*/ 142875 h 292100"/>
                  <a:gd name="connsiteX32" fmla="*/ 1479550 w 5200650"/>
                  <a:gd name="connsiteY32" fmla="*/ 142875 h 292100"/>
                  <a:gd name="connsiteX33" fmla="*/ 1479550 w 5200650"/>
                  <a:gd name="connsiteY33" fmla="*/ 133350 h 292100"/>
                  <a:gd name="connsiteX34" fmla="*/ 1355725 w 5200650"/>
                  <a:gd name="connsiteY34" fmla="*/ 133350 h 292100"/>
                  <a:gd name="connsiteX35" fmla="*/ 1355725 w 5200650"/>
                  <a:gd name="connsiteY35" fmla="*/ 117475 h 292100"/>
                  <a:gd name="connsiteX36" fmla="*/ 1266825 w 5200650"/>
                  <a:gd name="connsiteY36" fmla="*/ 117475 h 292100"/>
                  <a:gd name="connsiteX37" fmla="*/ 1266825 w 5200650"/>
                  <a:gd name="connsiteY37" fmla="*/ 114300 h 292100"/>
                  <a:gd name="connsiteX38" fmla="*/ 1174750 w 5200650"/>
                  <a:gd name="connsiteY38" fmla="*/ 114300 h 292100"/>
                  <a:gd name="connsiteX39" fmla="*/ 1168400 w 5200650"/>
                  <a:gd name="connsiteY39" fmla="*/ 114300 h 292100"/>
                  <a:gd name="connsiteX40" fmla="*/ 1095375 w 5200650"/>
                  <a:gd name="connsiteY40" fmla="*/ 114300 h 292100"/>
                  <a:gd name="connsiteX41" fmla="*/ 1095375 w 5200650"/>
                  <a:gd name="connsiteY41" fmla="*/ 104775 h 292100"/>
                  <a:gd name="connsiteX42" fmla="*/ 993775 w 5200650"/>
                  <a:gd name="connsiteY42" fmla="*/ 104775 h 292100"/>
                  <a:gd name="connsiteX43" fmla="*/ 993775 w 5200650"/>
                  <a:gd name="connsiteY43" fmla="*/ 101600 h 292100"/>
                  <a:gd name="connsiteX44" fmla="*/ 942975 w 5200650"/>
                  <a:gd name="connsiteY44" fmla="*/ 101600 h 292100"/>
                  <a:gd name="connsiteX45" fmla="*/ 942975 w 5200650"/>
                  <a:gd name="connsiteY45" fmla="*/ 88900 h 292100"/>
                  <a:gd name="connsiteX46" fmla="*/ 850900 w 5200650"/>
                  <a:gd name="connsiteY46" fmla="*/ 88900 h 292100"/>
                  <a:gd name="connsiteX47" fmla="*/ 850900 w 5200650"/>
                  <a:gd name="connsiteY47" fmla="*/ 79375 h 292100"/>
                  <a:gd name="connsiteX48" fmla="*/ 809625 w 5200650"/>
                  <a:gd name="connsiteY48" fmla="*/ 79375 h 292100"/>
                  <a:gd name="connsiteX49" fmla="*/ 714375 w 5200650"/>
                  <a:gd name="connsiteY49" fmla="*/ 79375 h 292100"/>
                  <a:gd name="connsiteX50" fmla="*/ 714375 w 5200650"/>
                  <a:gd name="connsiteY50" fmla="*/ 66675 h 292100"/>
                  <a:gd name="connsiteX51" fmla="*/ 644525 w 5200650"/>
                  <a:gd name="connsiteY51" fmla="*/ 66675 h 292100"/>
                  <a:gd name="connsiteX52" fmla="*/ 644525 w 5200650"/>
                  <a:gd name="connsiteY52" fmla="*/ 60325 h 292100"/>
                  <a:gd name="connsiteX53" fmla="*/ 565150 w 5200650"/>
                  <a:gd name="connsiteY53" fmla="*/ 60325 h 292100"/>
                  <a:gd name="connsiteX54" fmla="*/ 565150 w 5200650"/>
                  <a:gd name="connsiteY54" fmla="*/ 50800 h 292100"/>
                  <a:gd name="connsiteX55" fmla="*/ 476250 w 5200650"/>
                  <a:gd name="connsiteY55" fmla="*/ 50800 h 292100"/>
                  <a:gd name="connsiteX56" fmla="*/ 476250 w 5200650"/>
                  <a:gd name="connsiteY56" fmla="*/ 34925 h 292100"/>
                  <a:gd name="connsiteX57" fmla="*/ 419100 w 5200650"/>
                  <a:gd name="connsiteY57" fmla="*/ 34925 h 292100"/>
                  <a:gd name="connsiteX58" fmla="*/ 396875 w 5200650"/>
                  <a:gd name="connsiteY58" fmla="*/ 34925 h 292100"/>
                  <a:gd name="connsiteX59" fmla="*/ 396875 w 5200650"/>
                  <a:gd name="connsiteY59" fmla="*/ 15875 h 292100"/>
                  <a:gd name="connsiteX60" fmla="*/ 196850 w 5200650"/>
                  <a:gd name="connsiteY60" fmla="*/ 15875 h 292100"/>
                  <a:gd name="connsiteX61" fmla="*/ 196850 w 5200650"/>
                  <a:gd name="connsiteY61" fmla="*/ 9525 h 292100"/>
                  <a:gd name="connsiteX62" fmla="*/ 120650 w 5200650"/>
                  <a:gd name="connsiteY62" fmla="*/ 9525 h 292100"/>
                  <a:gd name="connsiteX63" fmla="*/ 120650 w 5200650"/>
                  <a:gd name="connsiteY63" fmla="*/ 0 h 292100"/>
                  <a:gd name="connsiteX64" fmla="*/ 0 w 5200650"/>
                  <a:gd name="connsiteY64" fmla="*/ 0 h 29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200650" h="292100">
                    <a:moveTo>
                      <a:pt x="5200650" y="292100"/>
                    </a:moveTo>
                    <a:lnTo>
                      <a:pt x="3743325" y="292100"/>
                    </a:lnTo>
                    <a:lnTo>
                      <a:pt x="3736975" y="260350"/>
                    </a:lnTo>
                    <a:lnTo>
                      <a:pt x="3486150" y="260350"/>
                    </a:lnTo>
                    <a:lnTo>
                      <a:pt x="3470275" y="241300"/>
                    </a:lnTo>
                    <a:lnTo>
                      <a:pt x="3209925" y="241300"/>
                    </a:lnTo>
                    <a:lnTo>
                      <a:pt x="3200400" y="234950"/>
                    </a:lnTo>
                    <a:lnTo>
                      <a:pt x="3013075" y="234950"/>
                    </a:lnTo>
                    <a:lnTo>
                      <a:pt x="3006725" y="228600"/>
                    </a:lnTo>
                    <a:lnTo>
                      <a:pt x="2882900" y="228600"/>
                    </a:lnTo>
                    <a:lnTo>
                      <a:pt x="2873375" y="225425"/>
                    </a:lnTo>
                    <a:lnTo>
                      <a:pt x="2698750" y="228600"/>
                    </a:lnTo>
                    <a:lnTo>
                      <a:pt x="2698750" y="215900"/>
                    </a:lnTo>
                    <a:lnTo>
                      <a:pt x="2540000" y="215900"/>
                    </a:lnTo>
                    <a:lnTo>
                      <a:pt x="2536825" y="203200"/>
                    </a:lnTo>
                    <a:lnTo>
                      <a:pt x="2298700" y="203200"/>
                    </a:lnTo>
                    <a:lnTo>
                      <a:pt x="2282825" y="190500"/>
                    </a:lnTo>
                    <a:lnTo>
                      <a:pt x="2162175" y="190500"/>
                    </a:lnTo>
                    <a:lnTo>
                      <a:pt x="2155825" y="184150"/>
                    </a:lnTo>
                    <a:lnTo>
                      <a:pt x="2085975" y="184150"/>
                    </a:lnTo>
                    <a:lnTo>
                      <a:pt x="2044700" y="184150"/>
                    </a:lnTo>
                    <a:lnTo>
                      <a:pt x="2038350" y="171450"/>
                    </a:lnTo>
                    <a:lnTo>
                      <a:pt x="1901825" y="171450"/>
                    </a:lnTo>
                    <a:lnTo>
                      <a:pt x="1882775" y="168275"/>
                    </a:lnTo>
                    <a:lnTo>
                      <a:pt x="1771650" y="168275"/>
                    </a:lnTo>
                    <a:lnTo>
                      <a:pt x="1758950" y="165100"/>
                    </a:lnTo>
                    <a:lnTo>
                      <a:pt x="1670050" y="165100"/>
                    </a:lnTo>
                    <a:lnTo>
                      <a:pt x="1670050" y="158750"/>
                    </a:lnTo>
                    <a:lnTo>
                      <a:pt x="1609725" y="158750"/>
                    </a:lnTo>
                    <a:lnTo>
                      <a:pt x="1609725" y="152400"/>
                    </a:lnTo>
                    <a:lnTo>
                      <a:pt x="1558925" y="152400"/>
                    </a:lnTo>
                    <a:lnTo>
                      <a:pt x="1558925" y="142875"/>
                    </a:lnTo>
                    <a:lnTo>
                      <a:pt x="1479550" y="142875"/>
                    </a:lnTo>
                    <a:lnTo>
                      <a:pt x="1479550" y="133350"/>
                    </a:lnTo>
                    <a:lnTo>
                      <a:pt x="1355725" y="133350"/>
                    </a:lnTo>
                    <a:lnTo>
                      <a:pt x="1355725" y="117475"/>
                    </a:lnTo>
                    <a:lnTo>
                      <a:pt x="1266825" y="117475"/>
                    </a:lnTo>
                    <a:lnTo>
                      <a:pt x="1266825" y="114300"/>
                    </a:lnTo>
                    <a:lnTo>
                      <a:pt x="1174750" y="114300"/>
                    </a:lnTo>
                    <a:lnTo>
                      <a:pt x="1168400" y="114300"/>
                    </a:lnTo>
                    <a:lnTo>
                      <a:pt x="1095375" y="114300"/>
                    </a:lnTo>
                    <a:lnTo>
                      <a:pt x="1095375" y="104775"/>
                    </a:lnTo>
                    <a:lnTo>
                      <a:pt x="993775" y="104775"/>
                    </a:lnTo>
                    <a:lnTo>
                      <a:pt x="993775" y="101600"/>
                    </a:lnTo>
                    <a:lnTo>
                      <a:pt x="942975" y="101600"/>
                    </a:lnTo>
                    <a:lnTo>
                      <a:pt x="942975" y="88900"/>
                    </a:lnTo>
                    <a:lnTo>
                      <a:pt x="850900" y="88900"/>
                    </a:lnTo>
                    <a:lnTo>
                      <a:pt x="850900" y="79375"/>
                    </a:lnTo>
                    <a:lnTo>
                      <a:pt x="809625" y="79375"/>
                    </a:lnTo>
                    <a:lnTo>
                      <a:pt x="714375" y="79375"/>
                    </a:lnTo>
                    <a:lnTo>
                      <a:pt x="714375" y="66675"/>
                    </a:lnTo>
                    <a:lnTo>
                      <a:pt x="644525" y="66675"/>
                    </a:lnTo>
                    <a:lnTo>
                      <a:pt x="644525" y="60325"/>
                    </a:lnTo>
                    <a:lnTo>
                      <a:pt x="565150" y="60325"/>
                    </a:lnTo>
                    <a:lnTo>
                      <a:pt x="565150" y="50800"/>
                    </a:lnTo>
                    <a:lnTo>
                      <a:pt x="476250" y="50800"/>
                    </a:lnTo>
                    <a:lnTo>
                      <a:pt x="476250" y="34925"/>
                    </a:lnTo>
                    <a:lnTo>
                      <a:pt x="419100" y="34925"/>
                    </a:lnTo>
                    <a:lnTo>
                      <a:pt x="396875" y="34925"/>
                    </a:lnTo>
                    <a:lnTo>
                      <a:pt x="396875" y="15875"/>
                    </a:lnTo>
                    <a:lnTo>
                      <a:pt x="196850" y="15875"/>
                    </a:lnTo>
                    <a:lnTo>
                      <a:pt x="196850" y="9525"/>
                    </a:lnTo>
                    <a:lnTo>
                      <a:pt x="120650" y="9525"/>
                    </a:lnTo>
                    <a:lnTo>
                      <a:pt x="120650" y="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318" name="Freeform: Shape 317">
                <a:extLst>
                  <a:ext uri="{FF2B5EF4-FFF2-40B4-BE49-F238E27FC236}">
                    <a16:creationId xmlns:a16="http://schemas.microsoft.com/office/drawing/2014/main" id="{19F52B59-1884-1F1E-6100-4678A0AB42F5}"/>
                  </a:ext>
                </a:extLst>
              </p:cNvPr>
              <p:cNvSpPr/>
              <p:nvPr/>
            </p:nvSpPr>
            <p:spPr bwMode="auto">
              <a:xfrm>
                <a:off x="2012950" y="1724025"/>
                <a:ext cx="2955925" cy="244475"/>
              </a:xfrm>
              <a:custGeom>
                <a:avLst/>
                <a:gdLst>
                  <a:gd name="connsiteX0" fmla="*/ 0 w 2955925"/>
                  <a:gd name="connsiteY0" fmla="*/ 0 h 244475"/>
                  <a:gd name="connsiteX1" fmla="*/ 73025 w 2955925"/>
                  <a:gd name="connsiteY1" fmla="*/ 0 h 244475"/>
                  <a:gd name="connsiteX2" fmla="*/ 79375 w 2955925"/>
                  <a:gd name="connsiteY2" fmla="*/ 31750 h 244475"/>
                  <a:gd name="connsiteX3" fmla="*/ 200025 w 2955925"/>
                  <a:gd name="connsiteY3" fmla="*/ 31750 h 244475"/>
                  <a:gd name="connsiteX4" fmla="*/ 200025 w 2955925"/>
                  <a:gd name="connsiteY4" fmla="*/ 34925 h 244475"/>
                  <a:gd name="connsiteX5" fmla="*/ 260350 w 2955925"/>
                  <a:gd name="connsiteY5" fmla="*/ 34925 h 244475"/>
                  <a:gd name="connsiteX6" fmla="*/ 260350 w 2955925"/>
                  <a:gd name="connsiteY6" fmla="*/ 47625 h 244475"/>
                  <a:gd name="connsiteX7" fmla="*/ 412750 w 2955925"/>
                  <a:gd name="connsiteY7" fmla="*/ 47625 h 244475"/>
                  <a:gd name="connsiteX8" fmla="*/ 412750 w 2955925"/>
                  <a:gd name="connsiteY8" fmla="*/ 57150 h 244475"/>
                  <a:gd name="connsiteX9" fmla="*/ 520700 w 2955925"/>
                  <a:gd name="connsiteY9" fmla="*/ 57150 h 244475"/>
                  <a:gd name="connsiteX10" fmla="*/ 660400 w 2955925"/>
                  <a:gd name="connsiteY10" fmla="*/ 69850 h 244475"/>
                  <a:gd name="connsiteX11" fmla="*/ 663575 w 2955925"/>
                  <a:gd name="connsiteY11" fmla="*/ 79375 h 244475"/>
                  <a:gd name="connsiteX12" fmla="*/ 742950 w 2955925"/>
                  <a:gd name="connsiteY12" fmla="*/ 79375 h 244475"/>
                  <a:gd name="connsiteX13" fmla="*/ 742950 w 2955925"/>
                  <a:gd name="connsiteY13" fmla="*/ 92075 h 244475"/>
                  <a:gd name="connsiteX14" fmla="*/ 914400 w 2955925"/>
                  <a:gd name="connsiteY14" fmla="*/ 92075 h 244475"/>
                  <a:gd name="connsiteX15" fmla="*/ 914400 w 2955925"/>
                  <a:gd name="connsiteY15" fmla="*/ 101600 h 244475"/>
                  <a:gd name="connsiteX16" fmla="*/ 993775 w 2955925"/>
                  <a:gd name="connsiteY16" fmla="*/ 101600 h 244475"/>
                  <a:gd name="connsiteX17" fmla="*/ 1000125 w 2955925"/>
                  <a:gd name="connsiteY17" fmla="*/ 107950 h 244475"/>
                  <a:gd name="connsiteX18" fmla="*/ 1130300 w 2955925"/>
                  <a:gd name="connsiteY18" fmla="*/ 107950 h 244475"/>
                  <a:gd name="connsiteX19" fmla="*/ 1130300 w 2955925"/>
                  <a:gd name="connsiteY19" fmla="*/ 117475 h 244475"/>
                  <a:gd name="connsiteX20" fmla="*/ 1206500 w 2955925"/>
                  <a:gd name="connsiteY20" fmla="*/ 117475 h 244475"/>
                  <a:gd name="connsiteX21" fmla="*/ 1206500 w 2955925"/>
                  <a:gd name="connsiteY21" fmla="*/ 127000 h 244475"/>
                  <a:gd name="connsiteX22" fmla="*/ 1273175 w 2955925"/>
                  <a:gd name="connsiteY22" fmla="*/ 127000 h 244475"/>
                  <a:gd name="connsiteX23" fmla="*/ 1336675 w 2955925"/>
                  <a:gd name="connsiteY23" fmla="*/ 127000 h 244475"/>
                  <a:gd name="connsiteX24" fmla="*/ 1346200 w 2955925"/>
                  <a:gd name="connsiteY24" fmla="*/ 136525 h 244475"/>
                  <a:gd name="connsiteX25" fmla="*/ 1470025 w 2955925"/>
                  <a:gd name="connsiteY25" fmla="*/ 136525 h 244475"/>
                  <a:gd name="connsiteX26" fmla="*/ 1470025 w 2955925"/>
                  <a:gd name="connsiteY26" fmla="*/ 149225 h 244475"/>
                  <a:gd name="connsiteX27" fmla="*/ 1562100 w 2955925"/>
                  <a:gd name="connsiteY27" fmla="*/ 149225 h 244475"/>
                  <a:gd name="connsiteX28" fmla="*/ 1568450 w 2955925"/>
                  <a:gd name="connsiteY28" fmla="*/ 149225 h 244475"/>
                  <a:gd name="connsiteX29" fmla="*/ 1651000 w 2955925"/>
                  <a:gd name="connsiteY29" fmla="*/ 149225 h 244475"/>
                  <a:gd name="connsiteX30" fmla="*/ 1651000 w 2955925"/>
                  <a:gd name="connsiteY30" fmla="*/ 158750 h 244475"/>
                  <a:gd name="connsiteX31" fmla="*/ 1746250 w 2955925"/>
                  <a:gd name="connsiteY31" fmla="*/ 158750 h 244475"/>
                  <a:gd name="connsiteX32" fmla="*/ 1746250 w 2955925"/>
                  <a:gd name="connsiteY32" fmla="*/ 165100 h 244475"/>
                  <a:gd name="connsiteX33" fmla="*/ 1863725 w 2955925"/>
                  <a:gd name="connsiteY33" fmla="*/ 165100 h 244475"/>
                  <a:gd name="connsiteX34" fmla="*/ 1863725 w 2955925"/>
                  <a:gd name="connsiteY34" fmla="*/ 171450 h 244475"/>
                  <a:gd name="connsiteX35" fmla="*/ 2041525 w 2955925"/>
                  <a:gd name="connsiteY35" fmla="*/ 171450 h 244475"/>
                  <a:gd name="connsiteX36" fmla="*/ 2041525 w 2955925"/>
                  <a:gd name="connsiteY36" fmla="*/ 184150 h 244475"/>
                  <a:gd name="connsiteX37" fmla="*/ 2232025 w 2955925"/>
                  <a:gd name="connsiteY37" fmla="*/ 184150 h 244475"/>
                  <a:gd name="connsiteX38" fmla="*/ 2232025 w 2955925"/>
                  <a:gd name="connsiteY38" fmla="*/ 200025 h 244475"/>
                  <a:gd name="connsiteX39" fmla="*/ 2473325 w 2955925"/>
                  <a:gd name="connsiteY39" fmla="*/ 200025 h 244475"/>
                  <a:gd name="connsiteX40" fmla="*/ 2473325 w 2955925"/>
                  <a:gd name="connsiteY40" fmla="*/ 206375 h 244475"/>
                  <a:gd name="connsiteX41" fmla="*/ 2520950 w 2955925"/>
                  <a:gd name="connsiteY41" fmla="*/ 206375 h 244475"/>
                  <a:gd name="connsiteX42" fmla="*/ 2520950 w 2955925"/>
                  <a:gd name="connsiteY42" fmla="*/ 215900 h 244475"/>
                  <a:gd name="connsiteX43" fmla="*/ 2654300 w 2955925"/>
                  <a:gd name="connsiteY43" fmla="*/ 215900 h 244475"/>
                  <a:gd name="connsiteX44" fmla="*/ 2654300 w 2955925"/>
                  <a:gd name="connsiteY44" fmla="*/ 225425 h 244475"/>
                  <a:gd name="connsiteX45" fmla="*/ 2733675 w 2955925"/>
                  <a:gd name="connsiteY45" fmla="*/ 225425 h 244475"/>
                  <a:gd name="connsiteX46" fmla="*/ 2733675 w 2955925"/>
                  <a:gd name="connsiteY46" fmla="*/ 231775 h 244475"/>
                  <a:gd name="connsiteX47" fmla="*/ 2803525 w 2955925"/>
                  <a:gd name="connsiteY47" fmla="*/ 231775 h 244475"/>
                  <a:gd name="connsiteX48" fmla="*/ 2803525 w 2955925"/>
                  <a:gd name="connsiteY48" fmla="*/ 241300 h 244475"/>
                  <a:gd name="connsiteX49" fmla="*/ 2914650 w 2955925"/>
                  <a:gd name="connsiteY49" fmla="*/ 241300 h 244475"/>
                  <a:gd name="connsiteX50" fmla="*/ 2911475 w 2955925"/>
                  <a:gd name="connsiteY50" fmla="*/ 244475 h 244475"/>
                  <a:gd name="connsiteX51" fmla="*/ 2955925 w 2955925"/>
                  <a:gd name="connsiteY51" fmla="*/ 244475 h 24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955925" h="244475">
                    <a:moveTo>
                      <a:pt x="0" y="0"/>
                    </a:moveTo>
                    <a:lnTo>
                      <a:pt x="73025" y="0"/>
                    </a:lnTo>
                    <a:lnTo>
                      <a:pt x="79375" y="31750"/>
                    </a:lnTo>
                    <a:lnTo>
                      <a:pt x="200025" y="31750"/>
                    </a:lnTo>
                    <a:lnTo>
                      <a:pt x="200025" y="34925"/>
                    </a:lnTo>
                    <a:lnTo>
                      <a:pt x="260350" y="34925"/>
                    </a:lnTo>
                    <a:lnTo>
                      <a:pt x="260350" y="47625"/>
                    </a:lnTo>
                    <a:lnTo>
                      <a:pt x="412750" y="47625"/>
                    </a:lnTo>
                    <a:lnTo>
                      <a:pt x="412750" y="57150"/>
                    </a:lnTo>
                    <a:lnTo>
                      <a:pt x="520700" y="57150"/>
                    </a:lnTo>
                    <a:lnTo>
                      <a:pt x="660400" y="69850"/>
                    </a:lnTo>
                    <a:lnTo>
                      <a:pt x="663575" y="79375"/>
                    </a:lnTo>
                    <a:lnTo>
                      <a:pt x="742950" y="79375"/>
                    </a:lnTo>
                    <a:lnTo>
                      <a:pt x="742950" y="92075"/>
                    </a:lnTo>
                    <a:lnTo>
                      <a:pt x="914400" y="92075"/>
                    </a:lnTo>
                    <a:lnTo>
                      <a:pt x="914400" y="101600"/>
                    </a:lnTo>
                    <a:lnTo>
                      <a:pt x="993775" y="101600"/>
                    </a:lnTo>
                    <a:lnTo>
                      <a:pt x="1000125" y="107950"/>
                    </a:lnTo>
                    <a:lnTo>
                      <a:pt x="1130300" y="107950"/>
                    </a:lnTo>
                    <a:lnTo>
                      <a:pt x="1130300" y="117475"/>
                    </a:lnTo>
                    <a:lnTo>
                      <a:pt x="1206500" y="117475"/>
                    </a:lnTo>
                    <a:lnTo>
                      <a:pt x="1206500" y="127000"/>
                    </a:lnTo>
                    <a:lnTo>
                      <a:pt x="1273175" y="127000"/>
                    </a:lnTo>
                    <a:lnTo>
                      <a:pt x="1336675" y="127000"/>
                    </a:lnTo>
                    <a:lnTo>
                      <a:pt x="1346200" y="136525"/>
                    </a:lnTo>
                    <a:lnTo>
                      <a:pt x="1470025" y="136525"/>
                    </a:lnTo>
                    <a:lnTo>
                      <a:pt x="1470025" y="149225"/>
                    </a:lnTo>
                    <a:lnTo>
                      <a:pt x="1562100" y="149225"/>
                    </a:lnTo>
                    <a:lnTo>
                      <a:pt x="1568450" y="149225"/>
                    </a:lnTo>
                    <a:lnTo>
                      <a:pt x="1651000" y="149225"/>
                    </a:lnTo>
                    <a:lnTo>
                      <a:pt x="1651000" y="158750"/>
                    </a:lnTo>
                    <a:lnTo>
                      <a:pt x="1746250" y="158750"/>
                    </a:lnTo>
                    <a:lnTo>
                      <a:pt x="1746250" y="165100"/>
                    </a:lnTo>
                    <a:lnTo>
                      <a:pt x="1863725" y="165100"/>
                    </a:lnTo>
                    <a:lnTo>
                      <a:pt x="1863725" y="171450"/>
                    </a:lnTo>
                    <a:lnTo>
                      <a:pt x="2041525" y="171450"/>
                    </a:lnTo>
                    <a:lnTo>
                      <a:pt x="2041525" y="184150"/>
                    </a:lnTo>
                    <a:lnTo>
                      <a:pt x="2232025" y="184150"/>
                    </a:lnTo>
                    <a:lnTo>
                      <a:pt x="2232025" y="200025"/>
                    </a:lnTo>
                    <a:lnTo>
                      <a:pt x="2473325" y="200025"/>
                    </a:lnTo>
                    <a:lnTo>
                      <a:pt x="2473325" y="206375"/>
                    </a:lnTo>
                    <a:lnTo>
                      <a:pt x="2520950" y="206375"/>
                    </a:lnTo>
                    <a:lnTo>
                      <a:pt x="2520950" y="215900"/>
                    </a:lnTo>
                    <a:lnTo>
                      <a:pt x="2654300" y="215900"/>
                    </a:lnTo>
                    <a:lnTo>
                      <a:pt x="2654300" y="225425"/>
                    </a:lnTo>
                    <a:lnTo>
                      <a:pt x="2733675" y="225425"/>
                    </a:lnTo>
                    <a:lnTo>
                      <a:pt x="2733675" y="231775"/>
                    </a:lnTo>
                    <a:lnTo>
                      <a:pt x="2803525" y="231775"/>
                    </a:lnTo>
                    <a:lnTo>
                      <a:pt x="2803525" y="241300"/>
                    </a:lnTo>
                    <a:lnTo>
                      <a:pt x="2914650" y="241300"/>
                    </a:lnTo>
                    <a:lnTo>
                      <a:pt x="2911475" y="244475"/>
                    </a:lnTo>
                    <a:lnTo>
                      <a:pt x="2955925" y="244475"/>
                    </a:lnTo>
                  </a:path>
                </a:pathLst>
              </a:custGeom>
              <a:noFill/>
              <a:ln w="28575">
                <a:solidFill>
                  <a:schemeClr val="accent4"/>
                </a:solidFill>
                <a:miter lim="800000"/>
                <a:headEnd/>
                <a:tailEnd/>
              </a:ln>
            </p:spPr>
            <p:txBody>
              <a:bodyPr rtlCol="0" anchor="ctr"/>
              <a:lstStyle/>
              <a:p>
                <a:pPr algn="ctr"/>
                <a:endParaRPr lang="en-US" dirty="0"/>
              </a:p>
            </p:txBody>
          </p:sp>
        </p:grpSp>
        <p:cxnSp>
          <p:nvCxnSpPr>
            <p:cNvPr id="320" name="Straight Connector 319">
              <a:extLst>
                <a:ext uri="{FF2B5EF4-FFF2-40B4-BE49-F238E27FC236}">
                  <a16:creationId xmlns:a16="http://schemas.microsoft.com/office/drawing/2014/main" id="{DBBF2C47-5C25-A84D-39D9-262335B9FD18}"/>
                </a:ext>
              </a:extLst>
            </p:cNvPr>
            <p:cNvCxnSpPr>
              <a:cxnSpLocks/>
            </p:cNvCxnSpPr>
            <p:nvPr/>
          </p:nvCxnSpPr>
          <p:spPr bwMode="auto">
            <a:xfrm>
              <a:off x="2013902" y="1703380"/>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28438205-5518-C584-4AD0-E5253D32B4A5}"/>
                </a:ext>
              </a:extLst>
            </p:cNvPr>
            <p:cNvCxnSpPr>
              <a:cxnSpLocks/>
            </p:cNvCxnSpPr>
            <p:nvPr/>
          </p:nvCxnSpPr>
          <p:spPr bwMode="auto">
            <a:xfrm>
              <a:off x="2061527" y="1705654"/>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A52B9B8D-67FE-04AF-5CC4-742A8E1C66DF}"/>
                </a:ext>
              </a:extLst>
            </p:cNvPr>
            <p:cNvCxnSpPr>
              <a:cxnSpLocks/>
            </p:cNvCxnSpPr>
            <p:nvPr/>
          </p:nvCxnSpPr>
          <p:spPr bwMode="auto">
            <a:xfrm>
              <a:off x="2095500" y="1725343"/>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4D4CB274-E50A-81D5-B261-07B8CB711279}"/>
                </a:ext>
              </a:extLst>
            </p:cNvPr>
            <p:cNvCxnSpPr>
              <a:cxnSpLocks/>
            </p:cNvCxnSpPr>
            <p:nvPr/>
          </p:nvCxnSpPr>
          <p:spPr bwMode="auto">
            <a:xfrm>
              <a:off x="2126456" y="1731947"/>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09C60C96-5863-96D7-613A-CEB0C933DA6E}"/>
                </a:ext>
              </a:extLst>
            </p:cNvPr>
            <p:cNvCxnSpPr>
              <a:cxnSpLocks/>
            </p:cNvCxnSpPr>
            <p:nvPr/>
          </p:nvCxnSpPr>
          <p:spPr bwMode="auto">
            <a:xfrm>
              <a:off x="2176462" y="1727956"/>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8CE67090-463C-F0EA-2DB9-DDDE1E982EBD}"/>
                </a:ext>
              </a:extLst>
            </p:cNvPr>
            <p:cNvCxnSpPr>
              <a:cxnSpLocks/>
            </p:cNvCxnSpPr>
            <p:nvPr/>
          </p:nvCxnSpPr>
          <p:spPr bwMode="auto">
            <a:xfrm>
              <a:off x="2225369" y="1727956"/>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71BE138E-5F29-732D-6303-4A4EAC81586F}"/>
                </a:ext>
              </a:extLst>
            </p:cNvPr>
            <p:cNvCxnSpPr>
              <a:cxnSpLocks/>
            </p:cNvCxnSpPr>
            <p:nvPr/>
          </p:nvCxnSpPr>
          <p:spPr bwMode="auto">
            <a:xfrm>
              <a:off x="2287282" y="1741453"/>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7D8CFC65-8F6F-EACC-E285-627FF20B7BEA}"/>
                </a:ext>
              </a:extLst>
            </p:cNvPr>
            <p:cNvCxnSpPr>
              <a:cxnSpLocks/>
            </p:cNvCxnSpPr>
            <p:nvPr/>
          </p:nvCxnSpPr>
          <p:spPr bwMode="auto">
            <a:xfrm>
              <a:off x="2324283" y="1741453"/>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BE30E73F-496D-DE8E-8B44-4691E7260C66}"/>
                </a:ext>
              </a:extLst>
            </p:cNvPr>
            <p:cNvCxnSpPr>
              <a:cxnSpLocks/>
            </p:cNvCxnSpPr>
            <p:nvPr/>
          </p:nvCxnSpPr>
          <p:spPr bwMode="auto">
            <a:xfrm>
              <a:off x="2356409" y="1748126"/>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81EED47F-B7CF-1D78-48DB-8A53EF5E7120}"/>
                </a:ext>
              </a:extLst>
            </p:cNvPr>
            <p:cNvCxnSpPr>
              <a:cxnSpLocks/>
            </p:cNvCxnSpPr>
            <p:nvPr/>
          </p:nvCxnSpPr>
          <p:spPr bwMode="auto">
            <a:xfrm>
              <a:off x="2404034" y="1748126"/>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A3B15BD5-D774-0621-56E4-A8B9DBD848AA}"/>
                </a:ext>
              </a:extLst>
            </p:cNvPr>
            <p:cNvCxnSpPr>
              <a:cxnSpLocks/>
            </p:cNvCxnSpPr>
            <p:nvPr/>
          </p:nvCxnSpPr>
          <p:spPr bwMode="auto">
            <a:xfrm>
              <a:off x="2441036" y="1752098"/>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607BE87C-14A9-6F93-65CC-CF8F96B228E4}"/>
                </a:ext>
              </a:extLst>
            </p:cNvPr>
            <p:cNvCxnSpPr>
              <a:cxnSpLocks/>
            </p:cNvCxnSpPr>
            <p:nvPr/>
          </p:nvCxnSpPr>
          <p:spPr bwMode="auto">
            <a:xfrm>
              <a:off x="2508994" y="1764767"/>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4B4837AC-D52F-4656-B136-C4BFF6C3EE9E}"/>
                </a:ext>
              </a:extLst>
            </p:cNvPr>
            <p:cNvCxnSpPr>
              <a:cxnSpLocks/>
            </p:cNvCxnSpPr>
            <p:nvPr/>
          </p:nvCxnSpPr>
          <p:spPr bwMode="auto">
            <a:xfrm>
              <a:off x="2550478" y="1760514"/>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13E5E022-EC5E-FEF6-7EDB-018244F5BE2D}"/>
                </a:ext>
              </a:extLst>
            </p:cNvPr>
            <p:cNvCxnSpPr>
              <a:cxnSpLocks/>
            </p:cNvCxnSpPr>
            <p:nvPr/>
          </p:nvCxnSpPr>
          <p:spPr bwMode="auto">
            <a:xfrm>
              <a:off x="2590959" y="1767170"/>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95168B88-527F-C4D1-1F79-08314A076C46}"/>
                </a:ext>
              </a:extLst>
            </p:cNvPr>
            <p:cNvCxnSpPr>
              <a:cxnSpLocks/>
            </p:cNvCxnSpPr>
            <p:nvPr/>
          </p:nvCxnSpPr>
          <p:spPr bwMode="auto">
            <a:xfrm>
              <a:off x="2623039" y="177562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B7EFC097-FF87-1854-0D81-1DBFCCB9E7D9}"/>
                </a:ext>
              </a:extLst>
            </p:cNvPr>
            <p:cNvCxnSpPr>
              <a:cxnSpLocks/>
            </p:cNvCxnSpPr>
            <p:nvPr/>
          </p:nvCxnSpPr>
          <p:spPr bwMode="auto">
            <a:xfrm>
              <a:off x="2670664" y="177562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9AE6198A-5862-07A9-DE3B-C2318594130D}"/>
                </a:ext>
              </a:extLst>
            </p:cNvPr>
            <p:cNvCxnSpPr>
              <a:cxnSpLocks/>
            </p:cNvCxnSpPr>
            <p:nvPr/>
          </p:nvCxnSpPr>
          <p:spPr bwMode="auto">
            <a:xfrm>
              <a:off x="2710186" y="177562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D936E458-4FED-ABBD-7C28-F3EC61843F8B}"/>
                </a:ext>
              </a:extLst>
            </p:cNvPr>
            <p:cNvCxnSpPr>
              <a:cxnSpLocks/>
            </p:cNvCxnSpPr>
            <p:nvPr/>
          </p:nvCxnSpPr>
          <p:spPr bwMode="auto">
            <a:xfrm>
              <a:off x="2825446" y="1789649"/>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FD5AA699-9FD4-6A9E-DF49-A6C50C95234F}"/>
                </a:ext>
              </a:extLst>
            </p:cNvPr>
            <p:cNvCxnSpPr>
              <a:cxnSpLocks/>
            </p:cNvCxnSpPr>
            <p:nvPr/>
          </p:nvCxnSpPr>
          <p:spPr bwMode="auto">
            <a:xfrm>
              <a:off x="2992134" y="1800750"/>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CCAECAE9-2910-6108-8667-0F00C5282FA4}"/>
                </a:ext>
              </a:extLst>
            </p:cNvPr>
            <p:cNvCxnSpPr>
              <a:cxnSpLocks/>
            </p:cNvCxnSpPr>
            <p:nvPr/>
          </p:nvCxnSpPr>
          <p:spPr bwMode="auto">
            <a:xfrm>
              <a:off x="3092103" y="1813193"/>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9FA3C364-C105-7421-B81D-F3E2873CA416}"/>
                </a:ext>
              </a:extLst>
            </p:cNvPr>
            <p:cNvCxnSpPr>
              <a:cxnSpLocks/>
            </p:cNvCxnSpPr>
            <p:nvPr/>
          </p:nvCxnSpPr>
          <p:spPr bwMode="auto">
            <a:xfrm>
              <a:off x="3208784" y="1820336"/>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E7384D28-5079-4BAF-78CD-E94C4BF79BD6}"/>
                </a:ext>
              </a:extLst>
            </p:cNvPr>
            <p:cNvCxnSpPr>
              <a:cxnSpLocks/>
            </p:cNvCxnSpPr>
            <p:nvPr/>
          </p:nvCxnSpPr>
          <p:spPr bwMode="auto">
            <a:xfrm>
              <a:off x="3423096" y="1833829"/>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A03190E8-BB43-826E-9D18-A1EDBEEA7246}"/>
                </a:ext>
              </a:extLst>
            </p:cNvPr>
            <p:cNvCxnSpPr>
              <a:cxnSpLocks/>
            </p:cNvCxnSpPr>
            <p:nvPr/>
          </p:nvCxnSpPr>
          <p:spPr bwMode="auto">
            <a:xfrm>
              <a:off x="3577878" y="1849163"/>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39B8ACE9-7E18-332A-E321-607B7C6D5E66}"/>
                </a:ext>
              </a:extLst>
            </p:cNvPr>
            <p:cNvCxnSpPr>
              <a:cxnSpLocks/>
            </p:cNvCxnSpPr>
            <p:nvPr/>
          </p:nvCxnSpPr>
          <p:spPr bwMode="auto">
            <a:xfrm>
              <a:off x="3613596" y="1852874"/>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4F834279-8418-42D2-CF60-EE013413078A}"/>
                </a:ext>
              </a:extLst>
            </p:cNvPr>
            <p:cNvCxnSpPr>
              <a:cxnSpLocks/>
            </p:cNvCxnSpPr>
            <p:nvPr/>
          </p:nvCxnSpPr>
          <p:spPr bwMode="auto">
            <a:xfrm>
              <a:off x="3719198" y="1862396"/>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B85FD93F-10D2-277C-472E-2D9410B28740}"/>
                </a:ext>
              </a:extLst>
            </p:cNvPr>
            <p:cNvCxnSpPr>
              <a:cxnSpLocks/>
            </p:cNvCxnSpPr>
            <p:nvPr/>
          </p:nvCxnSpPr>
          <p:spPr bwMode="auto">
            <a:xfrm>
              <a:off x="4119248" y="1885125"/>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91A66CCC-0827-9D5F-22A2-18776AB7D0A2}"/>
                </a:ext>
              </a:extLst>
            </p:cNvPr>
            <p:cNvCxnSpPr>
              <a:cxnSpLocks/>
            </p:cNvCxnSpPr>
            <p:nvPr/>
          </p:nvCxnSpPr>
          <p:spPr bwMode="auto">
            <a:xfrm>
              <a:off x="4374199" y="1898025"/>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A904E358-6ACE-8223-D532-EC59B7F0F6FB}"/>
                </a:ext>
              </a:extLst>
            </p:cNvPr>
            <p:cNvCxnSpPr>
              <a:cxnSpLocks/>
            </p:cNvCxnSpPr>
            <p:nvPr/>
          </p:nvCxnSpPr>
          <p:spPr bwMode="auto">
            <a:xfrm>
              <a:off x="4562503" y="1919647"/>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EC0F811E-5117-8751-B3C9-A7866F73A1E4}"/>
                </a:ext>
              </a:extLst>
            </p:cNvPr>
            <p:cNvCxnSpPr>
              <a:cxnSpLocks/>
            </p:cNvCxnSpPr>
            <p:nvPr/>
          </p:nvCxnSpPr>
          <p:spPr bwMode="auto">
            <a:xfrm>
              <a:off x="4605524" y="1920247"/>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3EA89568-BFD4-39D1-DE4D-22C5D227B22E}"/>
                </a:ext>
              </a:extLst>
            </p:cNvPr>
            <p:cNvCxnSpPr>
              <a:cxnSpLocks/>
            </p:cNvCxnSpPr>
            <p:nvPr/>
          </p:nvCxnSpPr>
          <p:spPr bwMode="auto">
            <a:xfrm>
              <a:off x="4653149" y="1920247"/>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BEF6E5C9-4E7F-C9B8-7D4A-7BCD9789A897}"/>
                </a:ext>
              </a:extLst>
            </p:cNvPr>
            <p:cNvCxnSpPr>
              <a:cxnSpLocks/>
            </p:cNvCxnSpPr>
            <p:nvPr/>
          </p:nvCxnSpPr>
          <p:spPr bwMode="auto">
            <a:xfrm>
              <a:off x="4991286" y="19462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DB6589ED-35ED-C431-7FB1-B3CEF1795602}"/>
                </a:ext>
              </a:extLst>
            </p:cNvPr>
            <p:cNvCxnSpPr>
              <a:cxnSpLocks/>
            </p:cNvCxnSpPr>
            <p:nvPr/>
          </p:nvCxnSpPr>
          <p:spPr bwMode="auto">
            <a:xfrm>
              <a:off x="5552308" y="2001939"/>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100FF4F4-55FD-AE01-C273-624FF42B05E8}"/>
                </a:ext>
              </a:extLst>
            </p:cNvPr>
            <p:cNvCxnSpPr>
              <a:cxnSpLocks/>
            </p:cNvCxnSpPr>
            <p:nvPr/>
          </p:nvCxnSpPr>
          <p:spPr bwMode="auto">
            <a:xfrm>
              <a:off x="6152383" y="206253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DD1C48E5-629C-427E-0960-7F18472B03D2}"/>
                </a:ext>
              </a:extLst>
            </p:cNvPr>
            <p:cNvCxnSpPr>
              <a:cxnSpLocks/>
            </p:cNvCxnSpPr>
            <p:nvPr/>
          </p:nvCxnSpPr>
          <p:spPr bwMode="auto">
            <a:xfrm>
              <a:off x="6200008" y="2054586"/>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947585F3-9C0D-9766-442D-4491410160E6}"/>
                </a:ext>
              </a:extLst>
            </p:cNvPr>
            <p:cNvCxnSpPr>
              <a:cxnSpLocks/>
            </p:cNvCxnSpPr>
            <p:nvPr/>
          </p:nvCxnSpPr>
          <p:spPr bwMode="auto">
            <a:xfrm>
              <a:off x="6359551" y="2078028"/>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1EB638F8-6A3E-396A-002B-96488A76EF53}"/>
                </a:ext>
              </a:extLst>
            </p:cNvPr>
            <p:cNvCxnSpPr>
              <a:cxnSpLocks/>
            </p:cNvCxnSpPr>
            <p:nvPr/>
          </p:nvCxnSpPr>
          <p:spPr bwMode="auto">
            <a:xfrm>
              <a:off x="6406223" y="2078028"/>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F5AF9837-8ACA-FFD6-1DAC-42A38F4F1B8E}"/>
                </a:ext>
              </a:extLst>
            </p:cNvPr>
            <p:cNvCxnSpPr>
              <a:cxnSpLocks/>
            </p:cNvCxnSpPr>
            <p:nvPr/>
          </p:nvCxnSpPr>
          <p:spPr bwMode="auto">
            <a:xfrm>
              <a:off x="6462420" y="2095751"/>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61918FFD-A6CB-6FD0-0FDB-55E45AA6A494}"/>
                </a:ext>
              </a:extLst>
            </p:cNvPr>
            <p:cNvCxnSpPr>
              <a:cxnSpLocks/>
            </p:cNvCxnSpPr>
            <p:nvPr/>
          </p:nvCxnSpPr>
          <p:spPr bwMode="auto">
            <a:xfrm>
              <a:off x="6631491" y="2115604"/>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3706DF72-CBDC-EE28-527D-78BCC60FE78F}"/>
                </a:ext>
              </a:extLst>
            </p:cNvPr>
            <p:cNvCxnSpPr>
              <a:cxnSpLocks/>
            </p:cNvCxnSpPr>
            <p:nvPr/>
          </p:nvCxnSpPr>
          <p:spPr bwMode="auto">
            <a:xfrm>
              <a:off x="6760370" y="2115604"/>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09F41F04-9868-9921-219A-E436428C7160}"/>
                </a:ext>
              </a:extLst>
            </p:cNvPr>
            <p:cNvCxnSpPr>
              <a:cxnSpLocks/>
            </p:cNvCxnSpPr>
            <p:nvPr/>
          </p:nvCxnSpPr>
          <p:spPr bwMode="auto">
            <a:xfrm>
              <a:off x="6865145" y="212250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29666430-CC69-0EB6-7F73-69EB22DB323A}"/>
                </a:ext>
              </a:extLst>
            </p:cNvPr>
            <p:cNvCxnSpPr>
              <a:cxnSpLocks/>
            </p:cNvCxnSpPr>
            <p:nvPr/>
          </p:nvCxnSpPr>
          <p:spPr bwMode="auto">
            <a:xfrm>
              <a:off x="6958014" y="2125929"/>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EC39CE90-2DFF-AE85-5370-0CBCB013D345}"/>
                </a:ext>
              </a:extLst>
            </p:cNvPr>
            <p:cNvCxnSpPr>
              <a:cxnSpLocks/>
            </p:cNvCxnSpPr>
            <p:nvPr/>
          </p:nvCxnSpPr>
          <p:spPr bwMode="auto">
            <a:xfrm>
              <a:off x="7044049" y="2124318"/>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031E0E28-8004-7536-817F-B4390533FDC8}"/>
                </a:ext>
              </a:extLst>
            </p:cNvPr>
            <p:cNvCxnSpPr>
              <a:cxnSpLocks/>
            </p:cNvCxnSpPr>
            <p:nvPr/>
          </p:nvCxnSpPr>
          <p:spPr bwMode="auto">
            <a:xfrm>
              <a:off x="7071196" y="2124318"/>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EC0B125D-6062-6BFA-15AF-CDEB6976E1A9}"/>
                </a:ext>
              </a:extLst>
            </p:cNvPr>
            <p:cNvCxnSpPr>
              <a:cxnSpLocks/>
            </p:cNvCxnSpPr>
            <p:nvPr/>
          </p:nvCxnSpPr>
          <p:spPr bwMode="auto">
            <a:xfrm>
              <a:off x="7095319" y="2129080"/>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028813EC-6F9B-08D2-0F5D-5F47A5969489}"/>
                </a:ext>
              </a:extLst>
            </p:cNvPr>
            <p:cNvCxnSpPr>
              <a:cxnSpLocks/>
            </p:cNvCxnSpPr>
            <p:nvPr/>
          </p:nvCxnSpPr>
          <p:spPr bwMode="auto">
            <a:xfrm>
              <a:off x="7132183" y="2135163"/>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35D6BE0D-4544-AD2B-37A5-65A36DF97BB3}"/>
                </a:ext>
              </a:extLst>
            </p:cNvPr>
            <p:cNvCxnSpPr>
              <a:cxnSpLocks/>
            </p:cNvCxnSpPr>
            <p:nvPr/>
          </p:nvCxnSpPr>
          <p:spPr bwMode="auto">
            <a:xfrm>
              <a:off x="7144816" y="2135163"/>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6DB8ABDA-420C-44F4-05E7-CC8857AAB298}"/>
                </a:ext>
              </a:extLst>
            </p:cNvPr>
            <p:cNvCxnSpPr>
              <a:cxnSpLocks/>
            </p:cNvCxnSpPr>
            <p:nvPr/>
          </p:nvCxnSpPr>
          <p:spPr bwMode="auto">
            <a:xfrm>
              <a:off x="7169694" y="2135163"/>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65830BAC-4898-0D36-17E9-09B9A553E0BC}"/>
                </a:ext>
              </a:extLst>
            </p:cNvPr>
            <p:cNvCxnSpPr>
              <a:cxnSpLocks/>
            </p:cNvCxnSpPr>
            <p:nvPr/>
          </p:nvCxnSpPr>
          <p:spPr bwMode="auto">
            <a:xfrm>
              <a:off x="7204097" y="2135163"/>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B623712C-1C1D-07BF-8C67-F21A8F2201F2}"/>
                </a:ext>
              </a:extLst>
            </p:cNvPr>
            <p:cNvCxnSpPr>
              <a:cxnSpLocks/>
            </p:cNvCxnSpPr>
            <p:nvPr/>
          </p:nvCxnSpPr>
          <p:spPr bwMode="auto">
            <a:xfrm>
              <a:off x="7232923" y="2135163"/>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584C4F63-0323-D17B-E9EA-BE1A46EE492A}"/>
                </a:ext>
              </a:extLst>
            </p:cNvPr>
            <p:cNvCxnSpPr>
              <a:cxnSpLocks/>
            </p:cNvCxnSpPr>
            <p:nvPr/>
          </p:nvCxnSpPr>
          <p:spPr bwMode="auto">
            <a:xfrm>
              <a:off x="7262565" y="2147605"/>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5BAB6D59-CFD4-7E56-AE61-E00D9C742E0D}"/>
                </a:ext>
              </a:extLst>
            </p:cNvPr>
            <p:cNvCxnSpPr>
              <a:cxnSpLocks/>
            </p:cNvCxnSpPr>
            <p:nvPr/>
          </p:nvCxnSpPr>
          <p:spPr bwMode="auto">
            <a:xfrm>
              <a:off x="7294588" y="2147605"/>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21AC39ED-247D-C255-39BF-EB5C019ED767}"/>
                </a:ext>
              </a:extLst>
            </p:cNvPr>
            <p:cNvCxnSpPr>
              <a:cxnSpLocks/>
            </p:cNvCxnSpPr>
            <p:nvPr/>
          </p:nvCxnSpPr>
          <p:spPr bwMode="auto">
            <a:xfrm>
              <a:off x="7307561" y="2147605"/>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30082364-F9F0-51B0-022B-3B3AFAC8B9DF}"/>
                </a:ext>
              </a:extLst>
            </p:cNvPr>
            <p:cNvCxnSpPr>
              <a:cxnSpLocks/>
            </p:cNvCxnSpPr>
            <p:nvPr/>
          </p:nvCxnSpPr>
          <p:spPr bwMode="auto">
            <a:xfrm>
              <a:off x="7330057" y="2154496"/>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6E8D49F9-66FE-9C8B-5065-AF7339487B30}"/>
                </a:ext>
              </a:extLst>
            </p:cNvPr>
            <p:cNvCxnSpPr>
              <a:cxnSpLocks/>
            </p:cNvCxnSpPr>
            <p:nvPr/>
          </p:nvCxnSpPr>
          <p:spPr bwMode="auto">
            <a:xfrm>
              <a:off x="7354168" y="2154496"/>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05AB0BBD-6B0C-B9F8-50C0-C7710C8C9644}"/>
                </a:ext>
              </a:extLst>
            </p:cNvPr>
            <p:cNvCxnSpPr>
              <a:cxnSpLocks/>
            </p:cNvCxnSpPr>
            <p:nvPr/>
          </p:nvCxnSpPr>
          <p:spPr bwMode="auto">
            <a:xfrm>
              <a:off x="7370835" y="2154496"/>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26D6D677-4058-463C-40D5-67B320425469}"/>
                </a:ext>
              </a:extLst>
            </p:cNvPr>
            <p:cNvCxnSpPr>
              <a:cxnSpLocks/>
            </p:cNvCxnSpPr>
            <p:nvPr/>
          </p:nvCxnSpPr>
          <p:spPr bwMode="auto">
            <a:xfrm>
              <a:off x="7389886" y="2154496"/>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BA9B42F8-6DB1-E56D-A6C2-79AC58A46780}"/>
                </a:ext>
              </a:extLst>
            </p:cNvPr>
            <p:cNvCxnSpPr>
              <a:cxnSpLocks/>
            </p:cNvCxnSpPr>
            <p:nvPr/>
          </p:nvCxnSpPr>
          <p:spPr bwMode="auto">
            <a:xfrm>
              <a:off x="7416079" y="2154496"/>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554D2A13-F445-04C2-4DD2-997DE39D20CB}"/>
                </a:ext>
              </a:extLst>
            </p:cNvPr>
            <p:cNvCxnSpPr>
              <a:cxnSpLocks/>
            </p:cNvCxnSpPr>
            <p:nvPr/>
          </p:nvCxnSpPr>
          <p:spPr bwMode="auto">
            <a:xfrm>
              <a:off x="7449416" y="2154496"/>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3778E2D8-8345-02D4-EE52-3FC54AF01538}"/>
                </a:ext>
              </a:extLst>
            </p:cNvPr>
            <p:cNvCxnSpPr>
              <a:cxnSpLocks/>
            </p:cNvCxnSpPr>
            <p:nvPr/>
          </p:nvCxnSpPr>
          <p:spPr bwMode="auto">
            <a:xfrm>
              <a:off x="7468466" y="2154496"/>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15836896-17BD-C1C9-EA6A-A1EBD227969D}"/>
                </a:ext>
              </a:extLst>
            </p:cNvPr>
            <p:cNvCxnSpPr>
              <a:cxnSpLocks/>
            </p:cNvCxnSpPr>
            <p:nvPr/>
          </p:nvCxnSpPr>
          <p:spPr bwMode="auto">
            <a:xfrm>
              <a:off x="7482756" y="2154495"/>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5F1B595D-EA58-27A7-08DD-24693E894FF5}"/>
                </a:ext>
              </a:extLst>
            </p:cNvPr>
            <p:cNvCxnSpPr>
              <a:cxnSpLocks/>
            </p:cNvCxnSpPr>
            <p:nvPr/>
          </p:nvCxnSpPr>
          <p:spPr bwMode="auto">
            <a:xfrm>
              <a:off x="7504185" y="2163730"/>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6EA5C593-9121-DEDC-45B6-FF5A5ADC58F3}"/>
                </a:ext>
              </a:extLst>
            </p:cNvPr>
            <p:cNvCxnSpPr>
              <a:cxnSpLocks/>
            </p:cNvCxnSpPr>
            <p:nvPr/>
          </p:nvCxnSpPr>
          <p:spPr bwMode="auto">
            <a:xfrm>
              <a:off x="7523453" y="2163730"/>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9E696874-E527-E402-8B2C-5420C963A147}"/>
                </a:ext>
              </a:extLst>
            </p:cNvPr>
            <p:cNvCxnSpPr>
              <a:cxnSpLocks/>
            </p:cNvCxnSpPr>
            <p:nvPr/>
          </p:nvCxnSpPr>
          <p:spPr bwMode="auto">
            <a:xfrm>
              <a:off x="7544594" y="2163730"/>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3669E7D2-3E55-4A9D-8A58-FB1330580594}"/>
                </a:ext>
              </a:extLst>
            </p:cNvPr>
            <p:cNvCxnSpPr>
              <a:cxnSpLocks/>
            </p:cNvCxnSpPr>
            <p:nvPr/>
          </p:nvCxnSpPr>
          <p:spPr bwMode="auto">
            <a:xfrm>
              <a:off x="7556500" y="2163730"/>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026CAB13-405B-BAE8-F0DA-795FB3B1F899}"/>
                </a:ext>
              </a:extLst>
            </p:cNvPr>
            <p:cNvCxnSpPr>
              <a:cxnSpLocks/>
            </p:cNvCxnSpPr>
            <p:nvPr/>
          </p:nvCxnSpPr>
          <p:spPr bwMode="auto">
            <a:xfrm>
              <a:off x="7584426" y="2163730"/>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3172103C-2776-AED8-FCBA-CD38382F1A3D}"/>
                </a:ext>
              </a:extLst>
            </p:cNvPr>
            <p:cNvCxnSpPr>
              <a:cxnSpLocks/>
            </p:cNvCxnSpPr>
            <p:nvPr/>
          </p:nvCxnSpPr>
          <p:spPr bwMode="auto">
            <a:xfrm>
              <a:off x="7615455" y="2163730"/>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14DBC8EF-A771-1B8F-9747-5F6B759AC231}"/>
                </a:ext>
              </a:extLst>
            </p:cNvPr>
            <p:cNvCxnSpPr>
              <a:cxnSpLocks/>
            </p:cNvCxnSpPr>
            <p:nvPr/>
          </p:nvCxnSpPr>
          <p:spPr bwMode="auto">
            <a:xfrm>
              <a:off x="7678016" y="2163730"/>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C54DB625-713F-FA89-312E-E26211EAD4C0}"/>
                </a:ext>
              </a:extLst>
            </p:cNvPr>
            <p:cNvCxnSpPr>
              <a:cxnSpLocks/>
            </p:cNvCxnSpPr>
            <p:nvPr/>
          </p:nvCxnSpPr>
          <p:spPr bwMode="auto">
            <a:xfrm>
              <a:off x="7697932" y="2163730"/>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E767D44F-CC5B-9409-D664-E1699A92240D}"/>
                </a:ext>
              </a:extLst>
            </p:cNvPr>
            <p:cNvCxnSpPr>
              <a:cxnSpLocks/>
            </p:cNvCxnSpPr>
            <p:nvPr/>
          </p:nvCxnSpPr>
          <p:spPr bwMode="auto">
            <a:xfrm>
              <a:off x="7729755" y="2163730"/>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F7236C84-3B97-8DA6-7C44-B35ECAA7CCE8}"/>
                </a:ext>
              </a:extLst>
            </p:cNvPr>
            <p:cNvCxnSpPr>
              <a:cxnSpLocks/>
            </p:cNvCxnSpPr>
            <p:nvPr/>
          </p:nvCxnSpPr>
          <p:spPr bwMode="auto">
            <a:xfrm>
              <a:off x="7773731" y="2163730"/>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FE649A02-7716-3FC7-43BB-8210AE1469EC}"/>
                </a:ext>
              </a:extLst>
            </p:cNvPr>
            <p:cNvCxnSpPr>
              <a:cxnSpLocks/>
            </p:cNvCxnSpPr>
            <p:nvPr/>
          </p:nvCxnSpPr>
          <p:spPr bwMode="auto">
            <a:xfrm>
              <a:off x="7806019" y="2163730"/>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2AF22E6E-CD74-380F-1CA5-5E9A6E30700D}"/>
                </a:ext>
              </a:extLst>
            </p:cNvPr>
            <p:cNvCxnSpPr>
              <a:cxnSpLocks/>
            </p:cNvCxnSpPr>
            <p:nvPr/>
          </p:nvCxnSpPr>
          <p:spPr bwMode="auto">
            <a:xfrm>
              <a:off x="7841738" y="2163730"/>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421B6019-2CCB-22A1-CB8D-8111D70EA8DA}"/>
                </a:ext>
              </a:extLst>
            </p:cNvPr>
            <p:cNvCxnSpPr>
              <a:cxnSpLocks/>
            </p:cNvCxnSpPr>
            <p:nvPr/>
          </p:nvCxnSpPr>
          <p:spPr bwMode="auto">
            <a:xfrm>
              <a:off x="7869263" y="218306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494E3BAF-4D10-8A14-9103-F9687E4C1C66}"/>
                </a:ext>
              </a:extLst>
            </p:cNvPr>
            <p:cNvCxnSpPr>
              <a:cxnSpLocks/>
            </p:cNvCxnSpPr>
            <p:nvPr/>
          </p:nvCxnSpPr>
          <p:spPr bwMode="auto">
            <a:xfrm>
              <a:off x="7901270" y="218306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32137B04-A012-B27C-ADDD-6855724FBE06}"/>
                </a:ext>
              </a:extLst>
            </p:cNvPr>
            <p:cNvCxnSpPr>
              <a:cxnSpLocks/>
            </p:cNvCxnSpPr>
            <p:nvPr/>
          </p:nvCxnSpPr>
          <p:spPr bwMode="auto">
            <a:xfrm>
              <a:off x="7931177" y="218306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88DCCD0B-BEE2-FAA3-A899-FD4BC17E6D65}"/>
                </a:ext>
              </a:extLst>
            </p:cNvPr>
            <p:cNvCxnSpPr>
              <a:cxnSpLocks/>
            </p:cNvCxnSpPr>
            <p:nvPr/>
          </p:nvCxnSpPr>
          <p:spPr bwMode="auto">
            <a:xfrm>
              <a:off x="7968739" y="218306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41E4EC4A-D834-38F2-C9CA-D24350841DBD}"/>
                </a:ext>
              </a:extLst>
            </p:cNvPr>
            <p:cNvCxnSpPr>
              <a:cxnSpLocks/>
            </p:cNvCxnSpPr>
            <p:nvPr/>
          </p:nvCxnSpPr>
          <p:spPr bwMode="auto">
            <a:xfrm>
              <a:off x="7984598" y="2192297"/>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53F419AE-7FA6-A240-43D2-BEE908D2B968}"/>
                </a:ext>
              </a:extLst>
            </p:cNvPr>
            <p:cNvCxnSpPr>
              <a:cxnSpLocks/>
            </p:cNvCxnSpPr>
            <p:nvPr/>
          </p:nvCxnSpPr>
          <p:spPr bwMode="auto">
            <a:xfrm>
              <a:off x="8010750" y="2192297"/>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A19B6A6D-0D31-8E54-4374-E6E077AB180F}"/>
                </a:ext>
              </a:extLst>
            </p:cNvPr>
            <p:cNvCxnSpPr>
              <a:cxnSpLocks/>
            </p:cNvCxnSpPr>
            <p:nvPr/>
          </p:nvCxnSpPr>
          <p:spPr bwMode="auto">
            <a:xfrm>
              <a:off x="8039596" y="2192297"/>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F75CD504-7403-A96B-D2F1-EEB374FCE87F}"/>
                </a:ext>
              </a:extLst>
            </p:cNvPr>
            <p:cNvCxnSpPr>
              <a:cxnSpLocks/>
            </p:cNvCxnSpPr>
            <p:nvPr/>
          </p:nvCxnSpPr>
          <p:spPr bwMode="auto">
            <a:xfrm>
              <a:off x="8057481" y="2192297"/>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42E10B61-4EC3-C4EE-36E9-7B81E3476883}"/>
                </a:ext>
              </a:extLst>
            </p:cNvPr>
            <p:cNvCxnSpPr>
              <a:cxnSpLocks/>
            </p:cNvCxnSpPr>
            <p:nvPr/>
          </p:nvCxnSpPr>
          <p:spPr bwMode="auto">
            <a:xfrm>
              <a:off x="8087769" y="2192297"/>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7370BF45-CA07-E26C-A7E2-737C9EEE0D7A}"/>
                </a:ext>
              </a:extLst>
            </p:cNvPr>
            <p:cNvCxnSpPr>
              <a:cxnSpLocks/>
            </p:cNvCxnSpPr>
            <p:nvPr/>
          </p:nvCxnSpPr>
          <p:spPr bwMode="auto">
            <a:xfrm>
              <a:off x="8114458" y="2192297"/>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E65C30F2-D8A6-5C06-F637-6580A0099C0C}"/>
                </a:ext>
              </a:extLst>
            </p:cNvPr>
            <p:cNvCxnSpPr>
              <a:cxnSpLocks/>
            </p:cNvCxnSpPr>
            <p:nvPr/>
          </p:nvCxnSpPr>
          <p:spPr bwMode="auto">
            <a:xfrm>
              <a:off x="8138767" y="2192297"/>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BCB58CC2-F3A7-8452-F292-4DBA7542CF59}"/>
                </a:ext>
              </a:extLst>
            </p:cNvPr>
            <p:cNvCxnSpPr>
              <a:cxnSpLocks/>
            </p:cNvCxnSpPr>
            <p:nvPr/>
          </p:nvCxnSpPr>
          <p:spPr bwMode="auto">
            <a:xfrm>
              <a:off x="8161040" y="2192297"/>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1F9CCA86-9824-2BF6-5DA2-C68A9320AAE8}"/>
                </a:ext>
              </a:extLst>
            </p:cNvPr>
            <p:cNvCxnSpPr>
              <a:cxnSpLocks/>
            </p:cNvCxnSpPr>
            <p:nvPr/>
          </p:nvCxnSpPr>
          <p:spPr bwMode="auto">
            <a:xfrm>
              <a:off x="8192065" y="2192297"/>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45DD7A41-B5B6-869F-549F-91DB3D74F533}"/>
                </a:ext>
              </a:extLst>
            </p:cNvPr>
            <p:cNvCxnSpPr>
              <a:cxnSpLocks/>
            </p:cNvCxnSpPr>
            <p:nvPr/>
          </p:nvCxnSpPr>
          <p:spPr bwMode="auto">
            <a:xfrm>
              <a:off x="8230234" y="2192297"/>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53B14B4A-6614-47F7-A996-224C5C2F8F02}"/>
                </a:ext>
              </a:extLst>
            </p:cNvPr>
            <p:cNvCxnSpPr>
              <a:cxnSpLocks/>
            </p:cNvCxnSpPr>
            <p:nvPr/>
          </p:nvCxnSpPr>
          <p:spPr bwMode="auto">
            <a:xfrm>
              <a:off x="8263007" y="2192297"/>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ADFA829C-CE9A-7522-F85E-4F2BBE467396}"/>
                </a:ext>
              </a:extLst>
            </p:cNvPr>
            <p:cNvCxnSpPr>
              <a:cxnSpLocks/>
            </p:cNvCxnSpPr>
            <p:nvPr/>
          </p:nvCxnSpPr>
          <p:spPr bwMode="auto">
            <a:xfrm>
              <a:off x="8301176" y="2192297"/>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1A509929-18A4-9BDE-F776-85AE17BFC8BE}"/>
                </a:ext>
              </a:extLst>
            </p:cNvPr>
            <p:cNvCxnSpPr>
              <a:cxnSpLocks/>
            </p:cNvCxnSpPr>
            <p:nvPr/>
          </p:nvCxnSpPr>
          <p:spPr bwMode="auto">
            <a:xfrm>
              <a:off x="8332201" y="2192297"/>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A031C837-16ED-DD07-7BCC-20F985135048}"/>
                </a:ext>
              </a:extLst>
            </p:cNvPr>
            <p:cNvCxnSpPr>
              <a:cxnSpLocks/>
            </p:cNvCxnSpPr>
            <p:nvPr/>
          </p:nvCxnSpPr>
          <p:spPr bwMode="auto">
            <a:xfrm>
              <a:off x="8370370" y="2192297"/>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601868F5-198C-ED64-3172-EEB7F3CFB82A}"/>
                </a:ext>
              </a:extLst>
            </p:cNvPr>
            <p:cNvCxnSpPr>
              <a:cxnSpLocks/>
            </p:cNvCxnSpPr>
            <p:nvPr/>
          </p:nvCxnSpPr>
          <p:spPr bwMode="auto">
            <a:xfrm>
              <a:off x="8405881" y="2192297"/>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0A6F80E5-D50A-B895-81AA-7D2A81DFBB4F}"/>
                </a:ext>
              </a:extLst>
            </p:cNvPr>
            <p:cNvCxnSpPr>
              <a:cxnSpLocks/>
            </p:cNvCxnSpPr>
            <p:nvPr/>
          </p:nvCxnSpPr>
          <p:spPr bwMode="auto">
            <a:xfrm>
              <a:off x="8432213" y="2192297"/>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6BE3C058-E383-3621-2145-10300D5AA0E9}"/>
                </a:ext>
              </a:extLst>
            </p:cNvPr>
            <p:cNvCxnSpPr>
              <a:cxnSpLocks/>
            </p:cNvCxnSpPr>
            <p:nvPr/>
          </p:nvCxnSpPr>
          <p:spPr bwMode="auto">
            <a:xfrm>
              <a:off x="8458408" y="2216888"/>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C2EA38BB-E67D-7740-B07D-1F43A991C270}"/>
                </a:ext>
              </a:extLst>
            </p:cNvPr>
            <p:cNvCxnSpPr>
              <a:cxnSpLocks/>
            </p:cNvCxnSpPr>
            <p:nvPr/>
          </p:nvCxnSpPr>
          <p:spPr bwMode="auto">
            <a:xfrm>
              <a:off x="8491815" y="2216888"/>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D99C471C-5F4D-B934-3DCE-5DD3A20EA42A}"/>
                </a:ext>
              </a:extLst>
            </p:cNvPr>
            <p:cNvCxnSpPr>
              <a:cxnSpLocks/>
            </p:cNvCxnSpPr>
            <p:nvPr/>
          </p:nvCxnSpPr>
          <p:spPr bwMode="auto">
            <a:xfrm>
              <a:off x="8518078" y="2216888"/>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8F901214-9DAC-DC17-FBDA-CE21D9AA67B6}"/>
                </a:ext>
              </a:extLst>
            </p:cNvPr>
            <p:cNvCxnSpPr>
              <a:cxnSpLocks/>
            </p:cNvCxnSpPr>
            <p:nvPr/>
          </p:nvCxnSpPr>
          <p:spPr bwMode="auto">
            <a:xfrm>
              <a:off x="8558699" y="2216888"/>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167880ED-06FA-13FB-4ADB-DA701F2D1464}"/>
                </a:ext>
              </a:extLst>
            </p:cNvPr>
            <p:cNvCxnSpPr>
              <a:cxnSpLocks/>
            </p:cNvCxnSpPr>
            <p:nvPr/>
          </p:nvCxnSpPr>
          <p:spPr bwMode="auto">
            <a:xfrm>
              <a:off x="8579782" y="2216888"/>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D3F160A9-B1FB-A0DF-4C30-42F8D8AEC02B}"/>
                </a:ext>
              </a:extLst>
            </p:cNvPr>
            <p:cNvCxnSpPr>
              <a:cxnSpLocks/>
            </p:cNvCxnSpPr>
            <p:nvPr/>
          </p:nvCxnSpPr>
          <p:spPr bwMode="auto">
            <a:xfrm>
              <a:off x="8613647" y="2216888"/>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4EDEC22D-17F6-4587-757A-884C7F2D2D58}"/>
                </a:ext>
              </a:extLst>
            </p:cNvPr>
            <p:cNvCxnSpPr>
              <a:cxnSpLocks/>
            </p:cNvCxnSpPr>
            <p:nvPr/>
          </p:nvCxnSpPr>
          <p:spPr bwMode="auto">
            <a:xfrm>
              <a:off x="8646846" y="2216888"/>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90A6BB3D-5AE3-2B62-D7BC-6A201464AC11}"/>
                </a:ext>
              </a:extLst>
            </p:cNvPr>
            <p:cNvCxnSpPr>
              <a:cxnSpLocks/>
            </p:cNvCxnSpPr>
            <p:nvPr/>
          </p:nvCxnSpPr>
          <p:spPr bwMode="auto">
            <a:xfrm>
              <a:off x="8671186" y="2216888"/>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8E380BBF-D38C-8131-4BC0-D5C8588DCFEC}"/>
                </a:ext>
              </a:extLst>
            </p:cNvPr>
            <p:cNvCxnSpPr>
              <a:cxnSpLocks/>
            </p:cNvCxnSpPr>
            <p:nvPr/>
          </p:nvCxnSpPr>
          <p:spPr bwMode="auto">
            <a:xfrm>
              <a:off x="8709812" y="2218713"/>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DFA36CD9-5B95-9DDF-C9B6-34A59B5EF5E4}"/>
                </a:ext>
              </a:extLst>
            </p:cNvPr>
            <p:cNvCxnSpPr>
              <a:cxnSpLocks/>
            </p:cNvCxnSpPr>
            <p:nvPr/>
          </p:nvCxnSpPr>
          <p:spPr bwMode="auto">
            <a:xfrm>
              <a:off x="8724627"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1A21912A-6DA4-E7AC-2864-3A724BD14728}"/>
                </a:ext>
              </a:extLst>
            </p:cNvPr>
            <p:cNvCxnSpPr>
              <a:cxnSpLocks/>
            </p:cNvCxnSpPr>
            <p:nvPr/>
          </p:nvCxnSpPr>
          <p:spPr bwMode="auto">
            <a:xfrm>
              <a:off x="8757437"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6C777850-798C-FCC8-72EB-07ECCA775BD3}"/>
                </a:ext>
              </a:extLst>
            </p:cNvPr>
            <p:cNvCxnSpPr>
              <a:cxnSpLocks/>
            </p:cNvCxnSpPr>
            <p:nvPr/>
          </p:nvCxnSpPr>
          <p:spPr bwMode="auto">
            <a:xfrm>
              <a:off x="8790775"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7A6D4B4B-E969-F632-DB52-7A1BBD7AA397}"/>
                </a:ext>
              </a:extLst>
            </p:cNvPr>
            <p:cNvCxnSpPr>
              <a:cxnSpLocks/>
            </p:cNvCxnSpPr>
            <p:nvPr/>
          </p:nvCxnSpPr>
          <p:spPr bwMode="auto">
            <a:xfrm>
              <a:off x="8823642"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1B0E9800-E7E6-4A23-6DC2-6F54D2B118B4}"/>
                </a:ext>
              </a:extLst>
            </p:cNvPr>
            <p:cNvCxnSpPr>
              <a:cxnSpLocks/>
            </p:cNvCxnSpPr>
            <p:nvPr/>
          </p:nvCxnSpPr>
          <p:spPr bwMode="auto">
            <a:xfrm>
              <a:off x="8849365"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9FB558D7-5D6A-00D7-3337-EC0E5B6449C9}"/>
                </a:ext>
              </a:extLst>
            </p:cNvPr>
            <p:cNvCxnSpPr>
              <a:cxnSpLocks/>
            </p:cNvCxnSpPr>
            <p:nvPr/>
          </p:nvCxnSpPr>
          <p:spPr bwMode="auto">
            <a:xfrm>
              <a:off x="8868274"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BAC67B2B-964E-9E73-012C-AB19E8C8D141}"/>
                </a:ext>
              </a:extLst>
            </p:cNvPr>
            <p:cNvCxnSpPr>
              <a:cxnSpLocks/>
            </p:cNvCxnSpPr>
            <p:nvPr/>
          </p:nvCxnSpPr>
          <p:spPr bwMode="auto">
            <a:xfrm>
              <a:off x="8894795"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FFF4A598-F22B-8C5B-9C02-DD2C7C782E8D}"/>
                </a:ext>
              </a:extLst>
            </p:cNvPr>
            <p:cNvCxnSpPr>
              <a:cxnSpLocks/>
            </p:cNvCxnSpPr>
            <p:nvPr/>
          </p:nvCxnSpPr>
          <p:spPr bwMode="auto">
            <a:xfrm>
              <a:off x="8915729"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DC228CAA-8B7F-2C5D-A0E5-D253E4C07359}"/>
                </a:ext>
              </a:extLst>
            </p:cNvPr>
            <p:cNvCxnSpPr>
              <a:cxnSpLocks/>
            </p:cNvCxnSpPr>
            <p:nvPr/>
          </p:nvCxnSpPr>
          <p:spPr bwMode="auto">
            <a:xfrm>
              <a:off x="8942252"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0086F6F7-6842-7F6D-2712-B7DA8B6BC47E}"/>
                </a:ext>
              </a:extLst>
            </p:cNvPr>
            <p:cNvCxnSpPr>
              <a:cxnSpLocks/>
            </p:cNvCxnSpPr>
            <p:nvPr/>
          </p:nvCxnSpPr>
          <p:spPr bwMode="auto">
            <a:xfrm>
              <a:off x="8965736"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96754B23-1C03-5A78-9DEA-1718A5797BA4}"/>
                </a:ext>
              </a:extLst>
            </p:cNvPr>
            <p:cNvCxnSpPr>
              <a:cxnSpLocks/>
            </p:cNvCxnSpPr>
            <p:nvPr/>
          </p:nvCxnSpPr>
          <p:spPr bwMode="auto">
            <a:xfrm>
              <a:off x="8982404"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292FF30E-FEBD-4DC6-158D-B30CC7B46638}"/>
                </a:ext>
              </a:extLst>
            </p:cNvPr>
            <p:cNvCxnSpPr>
              <a:cxnSpLocks/>
            </p:cNvCxnSpPr>
            <p:nvPr/>
          </p:nvCxnSpPr>
          <p:spPr bwMode="auto">
            <a:xfrm>
              <a:off x="9025726"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1011B84E-C9D8-F25D-8A4F-EEF4EE77F543}"/>
                </a:ext>
              </a:extLst>
            </p:cNvPr>
            <p:cNvCxnSpPr>
              <a:cxnSpLocks/>
            </p:cNvCxnSpPr>
            <p:nvPr/>
          </p:nvCxnSpPr>
          <p:spPr bwMode="auto">
            <a:xfrm>
              <a:off x="9061707"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28723D9B-67F7-3D52-1663-11686607E79B}"/>
                </a:ext>
              </a:extLst>
            </p:cNvPr>
            <p:cNvCxnSpPr>
              <a:cxnSpLocks/>
            </p:cNvCxnSpPr>
            <p:nvPr/>
          </p:nvCxnSpPr>
          <p:spPr bwMode="auto">
            <a:xfrm>
              <a:off x="9090378"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15428A26-5356-489A-47B5-4B4AF00D84A6}"/>
                </a:ext>
              </a:extLst>
            </p:cNvPr>
            <p:cNvCxnSpPr>
              <a:cxnSpLocks/>
            </p:cNvCxnSpPr>
            <p:nvPr/>
          </p:nvCxnSpPr>
          <p:spPr bwMode="auto">
            <a:xfrm>
              <a:off x="9133501"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981A7872-55B1-6F30-8965-0F3E5D469926}"/>
                </a:ext>
              </a:extLst>
            </p:cNvPr>
            <p:cNvCxnSpPr>
              <a:cxnSpLocks/>
            </p:cNvCxnSpPr>
            <p:nvPr/>
          </p:nvCxnSpPr>
          <p:spPr bwMode="auto">
            <a:xfrm>
              <a:off x="9139671"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9DFBD2C8-F93F-5CF1-ACCD-1DD9B835BF0C}"/>
                </a:ext>
              </a:extLst>
            </p:cNvPr>
            <p:cNvCxnSpPr>
              <a:cxnSpLocks/>
            </p:cNvCxnSpPr>
            <p:nvPr/>
          </p:nvCxnSpPr>
          <p:spPr bwMode="auto">
            <a:xfrm>
              <a:off x="9162509"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411227CA-80B8-98F3-F020-63BD150B4F76}"/>
                </a:ext>
              </a:extLst>
            </p:cNvPr>
            <p:cNvCxnSpPr>
              <a:cxnSpLocks/>
            </p:cNvCxnSpPr>
            <p:nvPr/>
          </p:nvCxnSpPr>
          <p:spPr bwMode="auto">
            <a:xfrm>
              <a:off x="9199634"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D5A7B28A-7D82-8CF6-02C6-4E85FA24F18D}"/>
                </a:ext>
              </a:extLst>
            </p:cNvPr>
            <p:cNvCxnSpPr>
              <a:cxnSpLocks/>
            </p:cNvCxnSpPr>
            <p:nvPr/>
          </p:nvCxnSpPr>
          <p:spPr bwMode="auto">
            <a:xfrm>
              <a:off x="9231023"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EFB57DFF-EE46-CB84-D5DD-DA66B5EF1372}"/>
                </a:ext>
              </a:extLst>
            </p:cNvPr>
            <p:cNvCxnSpPr>
              <a:cxnSpLocks/>
            </p:cNvCxnSpPr>
            <p:nvPr/>
          </p:nvCxnSpPr>
          <p:spPr bwMode="auto">
            <a:xfrm>
              <a:off x="9261437"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8152B902-3DBA-5426-BBCB-24E97484B6A3}"/>
                </a:ext>
              </a:extLst>
            </p:cNvPr>
            <p:cNvCxnSpPr>
              <a:cxnSpLocks/>
            </p:cNvCxnSpPr>
            <p:nvPr/>
          </p:nvCxnSpPr>
          <p:spPr bwMode="auto">
            <a:xfrm>
              <a:off x="9286657"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01023B90-DEF1-4D69-B803-106ED9CCC39D}"/>
                </a:ext>
              </a:extLst>
            </p:cNvPr>
            <p:cNvCxnSpPr>
              <a:cxnSpLocks/>
            </p:cNvCxnSpPr>
            <p:nvPr/>
          </p:nvCxnSpPr>
          <p:spPr bwMode="auto">
            <a:xfrm>
              <a:off x="9312309"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89B3E561-686F-6714-669A-82AB3E59069A}"/>
                </a:ext>
              </a:extLst>
            </p:cNvPr>
            <p:cNvCxnSpPr>
              <a:cxnSpLocks/>
            </p:cNvCxnSpPr>
            <p:nvPr/>
          </p:nvCxnSpPr>
          <p:spPr bwMode="auto">
            <a:xfrm>
              <a:off x="9344672"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82FEA468-8D71-B384-1AA0-2D7B74A06AF2}"/>
                </a:ext>
              </a:extLst>
            </p:cNvPr>
            <p:cNvCxnSpPr>
              <a:cxnSpLocks/>
            </p:cNvCxnSpPr>
            <p:nvPr/>
          </p:nvCxnSpPr>
          <p:spPr bwMode="auto">
            <a:xfrm>
              <a:off x="9369245"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46850CD2-8213-4C1E-6E48-BF8E42960A39}"/>
                </a:ext>
              </a:extLst>
            </p:cNvPr>
            <p:cNvCxnSpPr>
              <a:cxnSpLocks/>
            </p:cNvCxnSpPr>
            <p:nvPr/>
          </p:nvCxnSpPr>
          <p:spPr bwMode="auto">
            <a:xfrm>
              <a:off x="9395438"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F6786D4C-66AC-3C42-96C3-383999DC55AF}"/>
                </a:ext>
              </a:extLst>
            </p:cNvPr>
            <p:cNvCxnSpPr>
              <a:cxnSpLocks/>
            </p:cNvCxnSpPr>
            <p:nvPr/>
          </p:nvCxnSpPr>
          <p:spPr bwMode="auto">
            <a:xfrm>
              <a:off x="9414488"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BBB5C2FC-602A-3EC4-A2D0-44A341A35FF2}"/>
                </a:ext>
              </a:extLst>
            </p:cNvPr>
            <p:cNvCxnSpPr>
              <a:cxnSpLocks/>
            </p:cNvCxnSpPr>
            <p:nvPr/>
          </p:nvCxnSpPr>
          <p:spPr bwMode="auto">
            <a:xfrm>
              <a:off x="9468489"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046ED1F1-4F96-F4B7-D98A-13D05A0B285C}"/>
                </a:ext>
              </a:extLst>
            </p:cNvPr>
            <p:cNvCxnSpPr>
              <a:cxnSpLocks/>
            </p:cNvCxnSpPr>
            <p:nvPr/>
          </p:nvCxnSpPr>
          <p:spPr bwMode="auto">
            <a:xfrm>
              <a:off x="9490127"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3A105EDB-5D87-FD03-875D-43CE8FC299E9}"/>
                </a:ext>
              </a:extLst>
            </p:cNvPr>
            <p:cNvCxnSpPr>
              <a:cxnSpLocks/>
            </p:cNvCxnSpPr>
            <p:nvPr/>
          </p:nvCxnSpPr>
          <p:spPr bwMode="auto">
            <a:xfrm>
              <a:off x="9514707"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88687376-3B38-6634-822D-1E970A038893}"/>
                </a:ext>
              </a:extLst>
            </p:cNvPr>
            <p:cNvCxnSpPr>
              <a:cxnSpLocks/>
            </p:cNvCxnSpPr>
            <p:nvPr/>
          </p:nvCxnSpPr>
          <p:spPr bwMode="auto">
            <a:xfrm>
              <a:off x="9544687"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D8A9BB1E-C2B1-54D7-A617-5CDAF5777DE5}"/>
                </a:ext>
              </a:extLst>
            </p:cNvPr>
            <p:cNvCxnSpPr>
              <a:cxnSpLocks/>
            </p:cNvCxnSpPr>
            <p:nvPr/>
          </p:nvCxnSpPr>
          <p:spPr bwMode="auto">
            <a:xfrm>
              <a:off x="9584399"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745C620C-17C5-5C82-51B3-3C62A702C221}"/>
                </a:ext>
              </a:extLst>
            </p:cNvPr>
            <p:cNvCxnSpPr>
              <a:cxnSpLocks/>
            </p:cNvCxnSpPr>
            <p:nvPr/>
          </p:nvCxnSpPr>
          <p:spPr bwMode="auto">
            <a:xfrm>
              <a:off x="9626492"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6DD84886-C198-ACE6-CD1C-5C3FA1797288}"/>
                </a:ext>
              </a:extLst>
            </p:cNvPr>
            <p:cNvCxnSpPr>
              <a:cxnSpLocks/>
            </p:cNvCxnSpPr>
            <p:nvPr/>
          </p:nvCxnSpPr>
          <p:spPr bwMode="auto">
            <a:xfrm>
              <a:off x="9650314"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11C64620-9F38-ECBD-C059-D00D63E0DC51}"/>
                </a:ext>
              </a:extLst>
            </p:cNvPr>
            <p:cNvCxnSpPr>
              <a:cxnSpLocks/>
            </p:cNvCxnSpPr>
            <p:nvPr/>
          </p:nvCxnSpPr>
          <p:spPr bwMode="auto">
            <a:xfrm>
              <a:off x="9708366"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5FFD2A07-A0BD-51C8-2197-F37F3E6032A6}"/>
                </a:ext>
              </a:extLst>
            </p:cNvPr>
            <p:cNvCxnSpPr>
              <a:cxnSpLocks/>
            </p:cNvCxnSpPr>
            <p:nvPr/>
          </p:nvCxnSpPr>
          <p:spPr bwMode="auto">
            <a:xfrm>
              <a:off x="9786170"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BE49ED03-66FE-03BA-0ED1-71D8C2F4AE46}"/>
                </a:ext>
              </a:extLst>
            </p:cNvPr>
            <p:cNvCxnSpPr>
              <a:cxnSpLocks/>
            </p:cNvCxnSpPr>
            <p:nvPr/>
          </p:nvCxnSpPr>
          <p:spPr bwMode="auto">
            <a:xfrm>
              <a:off x="9802839"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4351757B-28C3-651E-100C-FF90D08BC730}"/>
                </a:ext>
              </a:extLst>
            </p:cNvPr>
            <p:cNvCxnSpPr>
              <a:cxnSpLocks/>
            </p:cNvCxnSpPr>
            <p:nvPr/>
          </p:nvCxnSpPr>
          <p:spPr bwMode="auto">
            <a:xfrm>
              <a:off x="9831413"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C108F1FB-1D41-6239-9705-29255EC6828A}"/>
                </a:ext>
              </a:extLst>
            </p:cNvPr>
            <p:cNvCxnSpPr>
              <a:cxnSpLocks/>
            </p:cNvCxnSpPr>
            <p:nvPr/>
          </p:nvCxnSpPr>
          <p:spPr bwMode="auto">
            <a:xfrm>
              <a:off x="9864750" y="2238382"/>
              <a:ext cx="0" cy="57135"/>
            </a:xfrm>
            <a:prstGeom prst="line">
              <a:avLst/>
            </a:prstGeom>
            <a:noFill/>
            <a:ln w="28575" cap="flat" cmpd="sng" algn="ctr">
              <a:solidFill>
                <a:schemeClr val="accent4"/>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BFB661FD-C6ED-42BD-3895-57853BE2148E}"/>
                </a:ext>
              </a:extLst>
            </p:cNvPr>
            <p:cNvCxnSpPr>
              <a:cxnSpLocks/>
            </p:cNvCxnSpPr>
            <p:nvPr/>
          </p:nvCxnSpPr>
          <p:spPr bwMode="auto">
            <a:xfrm>
              <a:off x="10156825" y="2238382"/>
              <a:ext cx="0" cy="57135"/>
            </a:xfrm>
            <a:prstGeom prst="line">
              <a:avLst/>
            </a:prstGeom>
            <a:noFill/>
            <a:ln w="28575" cap="flat" cmpd="sng" algn="ctr">
              <a:solidFill>
                <a:schemeClr val="accent4"/>
              </a:solidFill>
              <a:prstDash val="solid"/>
              <a:round/>
              <a:headEnd type="none" w="med" len="med"/>
              <a:tailEnd type="none" w="med" len="med"/>
            </a:ln>
            <a:effectLst/>
          </p:spPr>
        </p:cxnSp>
      </p:grpSp>
      <p:cxnSp>
        <p:nvCxnSpPr>
          <p:cNvPr id="465" name="Straight Connector 464">
            <a:extLst>
              <a:ext uri="{FF2B5EF4-FFF2-40B4-BE49-F238E27FC236}">
                <a16:creationId xmlns:a16="http://schemas.microsoft.com/office/drawing/2014/main" id="{E978C4F9-4B3C-D0A1-E86A-AC116479905A}"/>
              </a:ext>
            </a:extLst>
          </p:cNvPr>
          <p:cNvCxnSpPr/>
          <p:nvPr/>
        </p:nvCxnSpPr>
        <p:spPr bwMode="auto">
          <a:xfrm>
            <a:off x="2324283" y="3981497"/>
            <a:ext cx="434963" cy="0"/>
          </a:xfrm>
          <a:prstGeom prst="line">
            <a:avLst/>
          </a:prstGeom>
          <a:noFill/>
          <a:ln w="28575" cap="flat" cmpd="sng" algn="ctr">
            <a:solidFill>
              <a:schemeClr val="accent1"/>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E3C389DA-8B50-95B6-0C3B-D3B8DBDEC324}"/>
              </a:ext>
            </a:extLst>
          </p:cNvPr>
          <p:cNvCxnSpPr/>
          <p:nvPr/>
        </p:nvCxnSpPr>
        <p:spPr bwMode="auto">
          <a:xfrm>
            <a:off x="2324283" y="4322254"/>
            <a:ext cx="434963" cy="0"/>
          </a:xfrm>
          <a:prstGeom prst="line">
            <a:avLst/>
          </a:prstGeom>
          <a:noFill/>
          <a:ln w="28575" cap="flat" cmpd="sng" algn="ctr">
            <a:solidFill>
              <a:schemeClr val="accent3"/>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7094A598-CB09-1AB8-A05F-15F89F425C68}"/>
              </a:ext>
            </a:extLst>
          </p:cNvPr>
          <p:cNvCxnSpPr/>
          <p:nvPr/>
        </p:nvCxnSpPr>
        <p:spPr bwMode="auto">
          <a:xfrm>
            <a:off x="2324283" y="4627054"/>
            <a:ext cx="434963" cy="0"/>
          </a:xfrm>
          <a:prstGeom prst="line">
            <a:avLst/>
          </a:prstGeom>
          <a:noFill/>
          <a:ln w="28575" cap="flat" cmpd="sng" algn="ctr">
            <a:solidFill>
              <a:schemeClr val="accent4"/>
            </a:solidFill>
            <a:prstDash val="solid"/>
            <a:round/>
            <a:headEnd type="none" w="med" len="med"/>
            <a:tailEnd type="none" w="med" len="med"/>
          </a:ln>
          <a:effectLst/>
        </p:spPr>
      </p:cxnSp>
    </p:spTree>
    <p:extLst>
      <p:ext uri="{BB962C8B-B14F-4D97-AF65-F5344CB8AC3E}">
        <p14:creationId xmlns:p14="http://schemas.microsoft.com/office/powerpoint/2010/main" val="778373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90BAE7-6411-3D66-19FC-48AD6D1738DD}"/>
              </a:ext>
            </a:extLst>
          </p:cNvPr>
          <p:cNvSpPr>
            <a:spLocks noGrp="1"/>
          </p:cNvSpPr>
          <p:nvPr>
            <p:ph type="title"/>
          </p:nvPr>
        </p:nvSpPr>
        <p:spPr/>
        <p:txBody>
          <a:bodyPr/>
          <a:lstStyle/>
          <a:p>
            <a:r>
              <a:rPr lang="en-US" altLang="en-US" kern="0" dirty="0">
                <a:latin typeface="+mj-lt"/>
              </a:rPr>
              <a:t>Dosing Considerations for Adjuvant CDK4/6 Inhibitors</a:t>
            </a:r>
            <a:endParaRPr lang="en-US" dirty="0">
              <a:latin typeface="+mj-lt"/>
            </a:endParaRPr>
          </a:p>
        </p:txBody>
      </p:sp>
      <p:sp>
        <p:nvSpPr>
          <p:cNvPr id="2" name="Content Placeholder 1">
            <a:extLst>
              <a:ext uri="{FF2B5EF4-FFF2-40B4-BE49-F238E27FC236}">
                <a16:creationId xmlns:a16="http://schemas.microsoft.com/office/drawing/2014/main" id="{C4566DB2-DAEF-6DF6-A2BD-D9F0687A911A}"/>
              </a:ext>
            </a:extLst>
          </p:cNvPr>
          <p:cNvSpPr>
            <a:spLocks noGrp="1"/>
          </p:cNvSpPr>
          <p:nvPr>
            <p:ph idx="1"/>
          </p:nvPr>
        </p:nvSpPr>
        <p:spPr>
          <a:xfrm>
            <a:off x="604675" y="5922437"/>
            <a:ext cx="10877529" cy="241295"/>
          </a:xfrm>
        </p:spPr>
        <p:txBody>
          <a:bodyPr/>
          <a:lstStyle/>
          <a:p>
            <a:r>
              <a:rPr lang="en-US" sz="2000" dirty="0"/>
              <a:t>For ages ≥75 yr, consider starting abemaciclib at 100 mg BID; escalate to 150 mg BID as tolerated</a:t>
            </a:r>
          </a:p>
        </p:txBody>
      </p:sp>
      <p:sp>
        <p:nvSpPr>
          <p:cNvPr id="6" name="Text Box 15">
            <a:extLst>
              <a:ext uri="{FF2B5EF4-FFF2-40B4-BE49-F238E27FC236}">
                <a16:creationId xmlns:a16="http://schemas.microsoft.com/office/drawing/2014/main" id="{A7AC2EB0-BAE0-D5D3-72EA-78E8A4F8FA17}"/>
              </a:ext>
            </a:extLst>
          </p:cNvPr>
          <p:cNvSpPr txBox="1">
            <a:spLocks noChangeArrowheads="1"/>
          </p:cNvSpPr>
          <p:nvPr/>
        </p:nvSpPr>
        <p:spPr bwMode="auto">
          <a:xfrm>
            <a:off x="393519" y="6372819"/>
            <a:ext cx="839682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1. Johnston. JCO. 2020;38:3987. 2. Abemaciclib PI. 3. Slamon. Ther Adv Med Oncol. 2023;15:17588359231178125. 4. Ribociclib PI.</a:t>
            </a:r>
            <a:r>
              <a:rPr lang="en-US" altLang="en-US" sz="1200" b="0" dirty="0">
                <a:solidFill>
                  <a:schemeClr val="bg2"/>
                </a:solidFill>
                <a:latin typeface="Calibri" panose="020F0502020204030204" pitchFamily="34" charset="0"/>
                <a:cs typeface="Calibri" panose="020F0502020204030204" pitchFamily="34" charset="0"/>
              </a:rPr>
              <a:t> </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endParaRPr>
          </a:p>
        </p:txBody>
      </p:sp>
      <p:graphicFrame>
        <p:nvGraphicFramePr>
          <p:cNvPr id="8" name="Group 32">
            <a:extLst>
              <a:ext uri="{FF2B5EF4-FFF2-40B4-BE49-F238E27FC236}">
                <a16:creationId xmlns:a16="http://schemas.microsoft.com/office/drawing/2014/main" id="{67A99617-2E60-6283-E344-25FE472FD74A}"/>
              </a:ext>
            </a:extLst>
          </p:cNvPr>
          <p:cNvGraphicFramePr>
            <a:graphicFrameLocks noGrp="1"/>
          </p:cNvGraphicFramePr>
          <p:nvPr>
            <p:extLst>
              <p:ext uri="{D42A27DB-BD31-4B8C-83A1-F6EECF244321}">
                <p14:modId xmlns:p14="http://schemas.microsoft.com/office/powerpoint/2010/main" val="1079141023"/>
              </p:ext>
            </p:extLst>
          </p:nvPr>
        </p:nvGraphicFramePr>
        <p:xfrm>
          <a:off x="727076" y="1604963"/>
          <a:ext cx="10736263" cy="4053952"/>
        </p:xfrm>
        <a:graphic>
          <a:graphicData uri="http://schemas.openxmlformats.org/drawingml/2006/table">
            <a:tbl>
              <a:tblPr/>
              <a:tblGrid>
                <a:gridCol w="1892299">
                  <a:extLst>
                    <a:ext uri="{9D8B030D-6E8A-4147-A177-3AD203B41FA5}">
                      <a16:colId xmlns:a16="http://schemas.microsoft.com/office/drawing/2014/main" val="20000"/>
                    </a:ext>
                  </a:extLst>
                </a:gridCol>
                <a:gridCol w="4421982">
                  <a:extLst>
                    <a:ext uri="{9D8B030D-6E8A-4147-A177-3AD203B41FA5}">
                      <a16:colId xmlns:a16="http://schemas.microsoft.com/office/drawing/2014/main" val="20001"/>
                    </a:ext>
                  </a:extLst>
                </a:gridCol>
                <a:gridCol w="4421982">
                  <a:extLst>
                    <a:ext uri="{9D8B030D-6E8A-4147-A177-3AD203B41FA5}">
                      <a16:colId xmlns:a16="http://schemas.microsoft.com/office/drawing/2014/main" val="20002"/>
                    </a:ext>
                  </a:extLst>
                </a:gridCol>
              </a:tblGrid>
              <a:tr h="27432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Dosing Consideration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Abemaciclib (monarchE)</a:t>
                      </a:r>
                      <a:r>
                        <a:rPr kumimoji="0" lang="en-US" sz="1400" b="1" i="0" u="none" strike="noStrike" cap="none" normalizeH="0" baseline="30000" dirty="0">
                          <a:ln>
                            <a:noFill/>
                          </a:ln>
                          <a:solidFill>
                            <a:schemeClr val="tx1"/>
                          </a:solidFill>
                          <a:effectLst/>
                          <a:latin typeface="Calibri" panose="020F0502020204030204" pitchFamily="34" charset="0"/>
                        </a:rPr>
                        <a:t>1,2</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Ribociclib (NATALEE)</a:t>
                      </a:r>
                      <a:r>
                        <a:rPr kumimoji="0" lang="en-US" sz="1400" b="1" i="0" u="none" strike="noStrike" cap="none" normalizeH="0" baseline="30000" dirty="0">
                          <a:ln>
                            <a:noFill/>
                          </a:ln>
                          <a:solidFill>
                            <a:schemeClr val="tx1"/>
                          </a:solidFill>
                          <a:effectLst/>
                          <a:latin typeface="Calibri" panose="020F0502020204030204" pitchFamily="34" charset="0"/>
                        </a:rPr>
                        <a:t>3,4</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CDK4/6i schedule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150 mg PO BID continuously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400 mg PO QD (3 wk on/1 wk off)</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Timing for starting CDK4/6i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Randomized ≤16 mo from surgery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Before randomization:</a:t>
                      </a:r>
                    </a:p>
                    <a:p>
                      <a:pPr marL="630237" marR="0" lvl="1" indent="-285750" algn="l" defTabSz="914400" rtl="0" eaLnBrk="1" fontAlgn="base" latinLnBrk="0" hangingPunct="1">
                        <a:lnSpc>
                          <a:spcPct val="100000"/>
                        </a:lnSpc>
                        <a:spcBef>
                          <a:spcPct val="0"/>
                        </a:spcBef>
                        <a:spcAft>
                          <a:spcPct val="0"/>
                        </a:spcAft>
                        <a:buClr>
                          <a:srgbClr val="000000"/>
                        </a:buClr>
                        <a:buSzPct val="100000"/>
                        <a:buFont typeface="Calibri" panose="020F0502020204030204" pitchFamily="34" charset="0"/>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Completed any prior adjuvant CT ≥21 days</a:t>
                      </a:r>
                    </a:p>
                    <a:p>
                      <a:pPr marL="630237" marR="0" lvl="1" indent="-285750" algn="l" defTabSz="914400" rtl="0" eaLnBrk="1" fontAlgn="base" latinLnBrk="0" hangingPunct="1">
                        <a:lnSpc>
                          <a:spcPct val="100000"/>
                        </a:lnSpc>
                        <a:spcBef>
                          <a:spcPct val="0"/>
                        </a:spcBef>
                        <a:spcAft>
                          <a:spcPct val="0"/>
                        </a:spcAft>
                        <a:buClr>
                          <a:srgbClr val="000000"/>
                        </a:buClr>
                        <a:buSzPct val="100000"/>
                        <a:buFont typeface="Calibri" panose="020F0502020204030204" pitchFamily="34" charset="0"/>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Completed any prior adjuvant RT ≥14 days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Randomized ≤12 mo of starting (neo)adjuvant 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Before randomization:</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 </a:t>
                      </a:r>
                    </a:p>
                    <a:p>
                      <a:pPr marL="630237" marR="0" lvl="1" indent="-285750" algn="l" defTabSz="914400" rtl="0" eaLnBrk="1" fontAlgn="base" latinLnBrk="0" hangingPunct="1">
                        <a:lnSpc>
                          <a:spcPct val="100000"/>
                        </a:lnSpc>
                        <a:spcBef>
                          <a:spcPct val="0"/>
                        </a:spcBef>
                        <a:spcAft>
                          <a:spcPct val="0"/>
                        </a:spcAft>
                        <a:buClr>
                          <a:srgbClr val="000000"/>
                        </a:buClr>
                        <a:buSzPct val="100000"/>
                        <a:buFont typeface="Calibri" panose="020F0502020204030204" pitchFamily="34" charset="0"/>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Diagnosis ≤18 mo</a:t>
                      </a:r>
                    </a:p>
                    <a:p>
                      <a:pPr marL="630237" marR="0" lvl="1" indent="-285750" algn="l" defTabSz="914400" rtl="0" eaLnBrk="1" fontAlgn="base" latinLnBrk="0" hangingPunct="1">
                        <a:lnSpc>
                          <a:spcPct val="100000"/>
                        </a:lnSpc>
                        <a:spcBef>
                          <a:spcPct val="0"/>
                        </a:spcBef>
                        <a:spcAft>
                          <a:spcPct val="0"/>
                        </a:spcAft>
                        <a:buClr>
                          <a:srgbClr val="000000"/>
                        </a:buClr>
                        <a:buSzPct val="100000"/>
                        <a:buFont typeface="Calibri" panose="020F0502020204030204" pitchFamily="34" charset="0"/>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Completed any prior (neo)adjuvant CT and adjuvant RT &gt;14 days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CDK4/6i duration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yr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yr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Permitted ET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Standard ET per physician’s choice (eg, letrozole, anastrozole, exemestane, tamoxifen, GnRH agonist)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 fulvestrant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NSAI*</a:t>
                      </a:r>
                    </a:p>
                    <a:p>
                      <a:pPr marL="630237" marR="0" lvl="1" indent="-285750" algn="l" defTabSz="914400" rtl="0" eaLnBrk="1" fontAlgn="base" latinLnBrk="0" hangingPunct="1">
                        <a:lnSpc>
                          <a:spcPct val="100000"/>
                        </a:lnSpc>
                        <a:spcBef>
                          <a:spcPct val="0"/>
                        </a:spcBef>
                        <a:spcAft>
                          <a:spcPct val="0"/>
                        </a:spcAft>
                        <a:buClr>
                          <a:srgbClr val="000000"/>
                        </a:buClr>
                        <a:buSzPct val="100000"/>
                        <a:buFont typeface="Calibri" panose="020F0502020204030204" pitchFamily="34" charset="0"/>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Letrozole 2.5 mg/day</a:t>
                      </a:r>
                    </a:p>
                    <a:p>
                      <a:pPr marL="630237" marR="0" lvl="1" indent="-285750" algn="l" defTabSz="914400" rtl="0" eaLnBrk="1" fontAlgn="base" latinLnBrk="0" hangingPunct="1">
                        <a:lnSpc>
                          <a:spcPct val="100000"/>
                        </a:lnSpc>
                        <a:spcBef>
                          <a:spcPct val="0"/>
                        </a:spcBef>
                        <a:spcAft>
                          <a:spcPct val="0"/>
                        </a:spcAft>
                        <a:buClr>
                          <a:srgbClr val="000000"/>
                        </a:buClr>
                        <a:buSzPct val="100000"/>
                        <a:buFont typeface="Calibri" panose="020F0502020204030204" pitchFamily="34" charset="0"/>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Anastrozole 1 mg/day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Adjuvant ET duration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BDBEC0"/>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5-10 yr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BDBEC0"/>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yr</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BDBEC0"/>
                    </a:solidFill>
                  </a:tcPr>
                </a:tc>
                <a:extLst>
                  <a:ext uri="{0D108BD9-81ED-4DB2-BD59-A6C34878D82A}">
                    <a16:rowId xmlns:a16="http://schemas.microsoft.com/office/drawing/2014/main" val="842203602"/>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Notable DDIs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DEDED"/>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Avoid grapefruit products, ketoconazole,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strong CYP3A4 inducers</a:t>
                      </a:r>
                      <a:endPar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Dose reduce when coadministering strong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CYP3A4 inhibitors other than ketoconazole</a:t>
                      </a:r>
                      <a:endPar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DEDED"/>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Avoid grapefruit products, St John’s wort,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strong CYP3A4 inhibitors and inducers</a:t>
                      </a:r>
                      <a:endPar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DEDED"/>
                    </a:solidFill>
                  </a:tcPr>
                </a:tc>
                <a:extLst>
                  <a:ext uri="{0D108BD9-81ED-4DB2-BD59-A6C34878D82A}">
                    <a16:rowId xmlns:a16="http://schemas.microsoft.com/office/drawing/2014/main" val="4257346513"/>
                  </a:ext>
                </a:extLst>
              </a:tr>
            </a:tbl>
          </a:graphicData>
        </a:graphic>
      </p:graphicFrame>
      <p:sp>
        <p:nvSpPr>
          <p:cNvPr id="30" name="Text Box 30">
            <a:extLst>
              <a:ext uri="{FF2B5EF4-FFF2-40B4-BE49-F238E27FC236}">
                <a16:creationId xmlns:a16="http://schemas.microsoft.com/office/drawing/2014/main" id="{7A0A9E23-9C80-CBAE-0C93-079AE8037750}"/>
              </a:ext>
            </a:extLst>
          </p:cNvPr>
          <p:cNvSpPr txBox="1">
            <a:spLocks noChangeArrowheads="1"/>
          </p:cNvSpPr>
          <p:nvPr/>
        </p:nvSpPr>
        <p:spPr bwMode="auto">
          <a:xfrm>
            <a:off x="727077" y="5631409"/>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*Premenopausal women and men also received goserelin 3.6 mg Q28D.</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1027191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Adherence to Oral Agents</a:t>
            </a:r>
          </a:p>
        </p:txBody>
      </p:sp>
      <p:sp>
        <p:nvSpPr>
          <p:cNvPr id="7" name="Content Placeholder 6"/>
          <p:cNvSpPr>
            <a:spLocks noGrp="1"/>
          </p:cNvSpPr>
          <p:nvPr>
            <p:ph idx="1"/>
          </p:nvPr>
        </p:nvSpPr>
        <p:spPr/>
        <p:txBody>
          <a:bodyPr/>
          <a:lstStyle/>
          <a:p>
            <a:r>
              <a:rPr lang="en-US" sz="2600" dirty="0"/>
              <a:t>Adherence is critical to reaching desired outcomes—both safety and efficacy</a:t>
            </a:r>
          </a:p>
          <a:p>
            <a:r>
              <a:rPr lang="en-US" sz="2600" dirty="0"/>
              <a:t>Reported oral chemotherapy adherence rates range from 16% to 89%</a:t>
            </a:r>
          </a:p>
          <a:p>
            <a:pPr lvl="1"/>
            <a:r>
              <a:rPr lang="en-US" sz="2400" dirty="0"/>
              <a:t>Women demonstrate better adherence than men</a:t>
            </a:r>
          </a:p>
          <a:p>
            <a:pPr lvl="1"/>
            <a:r>
              <a:rPr lang="en-US" sz="2400" dirty="0"/>
              <a:t>Symptom-related distress, depression, dissatisfaction with clinical communication, and perceived burden to others were associated with </a:t>
            </a:r>
            <a:br>
              <a:rPr lang="en-US" sz="2400" dirty="0"/>
            </a:br>
            <a:r>
              <a:rPr lang="en-US" sz="2400" dirty="0"/>
              <a:t>poor adherence</a:t>
            </a:r>
          </a:p>
          <a:p>
            <a:r>
              <a:rPr lang="en-US" sz="2600" dirty="0"/>
              <a:t>Reduced adherence is directly linked to increased morbidity and mortality </a:t>
            </a:r>
          </a:p>
          <a:p>
            <a:pPr lvl="1"/>
            <a:r>
              <a:rPr lang="en-US" sz="2400" dirty="0"/>
              <a:t>Regular assessments of adherence, identifying barriers, and developing solutions are critical to successfully using oral chemotherapy</a:t>
            </a:r>
          </a:p>
        </p:txBody>
      </p:sp>
      <p:sp>
        <p:nvSpPr>
          <p:cNvPr id="12" name="Text Box 15">
            <a:extLst>
              <a:ext uri="{FF2B5EF4-FFF2-40B4-BE49-F238E27FC236}">
                <a16:creationId xmlns:a16="http://schemas.microsoft.com/office/drawing/2014/main" id="{B75B35A7-FEC9-5CC3-1028-491D8F1F9011}"/>
              </a:ext>
            </a:extLst>
          </p:cNvPr>
          <p:cNvSpPr txBox="1">
            <a:spLocks noChangeArrowheads="1"/>
          </p:cNvSpPr>
          <p:nvPr/>
        </p:nvSpPr>
        <p:spPr bwMode="auto">
          <a:xfrm>
            <a:off x="403351" y="637281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sz="1200" b="0" dirty="0">
                <a:solidFill>
                  <a:schemeClr val="bg2"/>
                </a:solidFill>
                <a:latin typeface="Calibri" panose="020F0502020204030204" pitchFamily="34" charset="0"/>
                <a:cs typeface="Calibri" panose="020F0502020204030204" pitchFamily="34" charset="0"/>
              </a:rPr>
              <a:t>Greer. Oncologist. 2016;21:354. Jacobs. J Oncol Pract. 2017;13:e474. Thomas. US Pharm. 2019;44:HS-9.</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04795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Optimizing Patient Education and Adherence</a:t>
            </a:r>
          </a:p>
        </p:txBody>
      </p:sp>
      <p:sp>
        <p:nvSpPr>
          <p:cNvPr id="9" name="Content Placeholder 8"/>
          <p:cNvSpPr>
            <a:spLocks noGrp="1"/>
          </p:cNvSpPr>
          <p:nvPr>
            <p:ph sz="half" idx="1"/>
          </p:nvPr>
        </p:nvSpPr>
        <p:spPr/>
        <p:txBody>
          <a:bodyPr/>
          <a:lstStyle/>
          <a:p>
            <a:pPr>
              <a:buFont typeface="Wingdings" panose="05000000000000000000" pitchFamily="2" charset="2"/>
              <a:buChar char="q"/>
            </a:pPr>
            <a:r>
              <a:rPr lang="en-US" sz="2200" dirty="0"/>
              <a:t>Assess readiness to receive information</a:t>
            </a:r>
          </a:p>
          <a:p>
            <a:pPr>
              <a:buFont typeface="Wingdings" panose="05000000000000000000" pitchFamily="2" charset="2"/>
              <a:buChar char="q"/>
            </a:pPr>
            <a:r>
              <a:rPr lang="en-US" sz="2200" dirty="0"/>
              <a:t>Ensure that a caregiver is present</a:t>
            </a:r>
          </a:p>
          <a:p>
            <a:pPr>
              <a:buFont typeface="Wingdings" panose="05000000000000000000" pitchFamily="2" charset="2"/>
              <a:buChar char="q"/>
            </a:pPr>
            <a:r>
              <a:rPr lang="en-US" sz="2200" dirty="0"/>
              <a:t>Set expectations: duration, pill burden, prevalence of AEs, and outcomes</a:t>
            </a:r>
          </a:p>
          <a:p>
            <a:pPr>
              <a:buFont typeface="Wingdings" panose="05000000000000000000" pitchFamily="2" charset="2"/>
              <a:buChar char="q"/>
            </a:pPr>
            <a:r>
              <a:rPr lang="en-US" sz="2200" dirty="0"/>
              <a:t>Deliver written information, medication calendars, etc</a:t>
            </a:r>
          </a:p>
          <a:p>
            <a:pPr>
              <a:buFont typeface="Wingdings" panose="05000000000000000000" pitchFamily="2" charset="2"/>
              <a:buChar char="q"/>
            </a:pPr>
            <a:r>
              <a:rPr lang="en-US" sz="2200" dirty="0"/>
              <a:t>Provide trustworthy resources for reliable information</a:t>
            </a:r>
          </a:p>
          <a:p>
            <a:pPr>
              <a:buFont typeface="Wingdings" panose="05000000000000000000" pitchFamily="2" charset="2"/>
              <a:buChar char="q"/>
            </a:pPr>
            <a:r>
              <a:rPr lang="en-US" sz="2200" dirty="0"/>
              <a:t>Identify gaps in education and reiterate key information</a:t>
            </a:r>
          </a:p>
          <a:p>
            <a:pPr>
              <a:buFont typeface="Wingdings" panose="05000000000000000000" pitchFamily="2" charset="2"/>
              <a:buChar char="q"/>
            </a:pPr>
            <a:endParaRPr lang="en-US" sz="2200" dirty="0"/>
          </a:p>
        </p:txBody>
      </p:sp>
      <p:sp>
        <p:nvSpPr>
          <p:cNvPr id="10" name="Content Placeholder 9"/>
          <p:cNvSpPr>
            <a:spLocks noGrp="1"/>
          </p:cNvSpPr>
          <p:nvPr>
            <p:ph sz="half" idx="2"/>
          </p:nvPr>
        </p:nvSpPr>
        <p:spPr/>
        <p:txBody>
          <a:bodyPr/>
          <a:lstStyle/>
          <a:p>
            <a:pPr>
              <a:buFont typeface="Wingdings" panose="05000000000000000000" pitchFamily="2" charset="2"/>
              <a:buChar char="q"/>
            </a:pPr>
            <a:r>
              <a:rPr lang="en-US" sz="2200" dirty="0"/>
              <a:t>Work through financial concerns </a:t>
            </a:r>
          </a:p>
          <a:p>
            <a:pPr>
              <a:buFont typeface="Wingdings" panose="05000000000000000000" pitchFamily="2" charset="2"/>
              <a:buChar char="q"/>
            </a:pPr>
            <a:r>
              <a:rPr lang="en-US" sz="2200" dirty="0"/>
              <a:t>Increase pharmacist contact and visibility</a:t>
            </a:r>
          </a:p>
          <a:p>
            <a:pPr>
              <a:buFont typeface="Wingdings" panose="05000000000000000000" pitchFamily="2" charset="2"/>
              <a:buChar char="q"/>
            </a:pPr>
            <a:r>
              <a:rPr lang="en-US" sz="2200" dirty="0"/>
              <a:t>Develop a process for follow-up counseling shortly after the first treatment</a:t>
            </a:r>
          </a:p>
          <a:p>
            <a:pPr>
              <a:buFont typeface="Wingdings" panose="05000000000000000000" pitchFamily="2" charset="2"/>
              <a:buChar char="q"/>
            </a:pPr>
            <a:r>
              <a:rPr lang="en-US" sz="2200" dirty="0"/>
              <a:t>Encourage support groups</a:t>
            </a:r>
          </a:p>
          <a:p>
            <a:pPr>
              <a:buFont typeface="Wingdings" panose="05000000000000000000" pitchFamily="2" charset="2"/>
              <a:buChar char="q"/>
            </a:pPr>
            <a:endParaRPr lang="en-US" sz="2200" dirty="0"/>
          </a:p>
        </p:txBody>
      </p:sp>
      <p:sp>
        <p:nvSpPr>
          <p:cNvPr id="3" name="Text Box 15">
            <a:extLst>
              <a:ext uri="{FF2B5EF4-FFF2-40B4-BE49-F238E27FC236}">
                <a16:creationId xmlns:a16="http://schemas.microsoft.com/office/drawing/2014/main" id="{06640C97-DD21-0B91-4AF5-54B19C5FAC4E}"/>
              </a:ext>
            </a:extLst>
          </p:cNvPr>
          <p:cNvSpPr txBox="1">
            <a:spLocks noChangeArrowheads="1"/>
          </p:cNvSpPr>
          <p:nvPr/>
        </p:nvSpPr>
        <p:spPr bwMode="auto">
          <a:xfrm>
            <a:off x="403351" y="63717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sz="1200" b="0" dirty="0">
                <a:solidFill>
                  <a:schemeClr val="bg2"/>
                </a:solidFill>
                <a:latin typeface="Calibri" panose="020F0502020204030204" pitchFamily="34" charset="0"/>
                <a:cs typeface="Calibri" panose="020F0502020204030204" pitchFamily="34" charset="0"/>
              </a:rPr>
              <a:t>Lambourne. J Cancer Educ. 2019;34:1024.</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99208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E7C75E-FC54-21F7-E2CB-0972E697F7F1}"/>
              </a:ext>
            </a:extLst>
          </p:cNvPr>
          <p:cNvSpPr txBox="1"/>
          <p:nvPr/>
        </p:nvSpPr>
        <p:spPr bwMode="auto">
          <a:xfrm>
            <a:off x="3602754" y="2610852"/>
            <a:ext cx="3196701" cy="584775"/>
          </a:xfrm>
          <a:prstGeom prst="rect">
            <a:avLst/>
          </a:prstGeom>
          <a:solidFill>
            <a:schemeClr val="accent5">
              <a:lumMod val="20000"/>
              <a:lumOff val="80000"/>
            </a:schemeClr>
          </a:solidFill>
          <a:ln w="38100">
            <a:solidFill>
              <a:schemeClr val="accent5"/>
            </a:solidFill>
          </a:ln>
        </p:spPr>
        <p:txBody>
          <a:bodyPr wrap="square" rtlCol="0">
            <a:spAutoFit/>
          </a:bodyPr>
          <a:lstStyle/>
          <a:p>
            <a:pPr algn="ctr">
              <a:lnSpc>
                <a:spcPct val="100000"/>
              </a:lnSpc>
              <a:spcAft>
                <a:spcPct val="0"/>
              </a:spcAft>
              <a:buClrTx/>
              <a:buFontTx/>
              <a:buNone/>
            </a:pPr>
            <a:r>
              <a:rPr lang="en-US" sz="1600" b="1" i="1" dirty="0">
                <a:solidFill>
                  <a:schemeClr val="accent6"/>
                </a:solidFill>
                <a:latin typeface="Calibri" panose="020F0502020204030204" pitchFamily="34" charset="0"/>
              </a:rPr>
              <a:t>Oncotype DX</a:t>
            </a:r>
            <a:r>
              <a:rPr lang="en-US" sz="1600" b="1" dirty="0">
                <a:solidFill>
                  <a:schemeClr val="accent6"/>
                </a:solidFill>
                <a:latin typeface="Calibri" panose="020F0502020204030204" pitchFamily="34" charset="0"/>
              </a:rPr>
              <a:t>, </a:t>
            </a:r>
            <a:r>
              <a:rPr lang="en-US" sz="1600" b="1" i="1" dirty="0">
                <a:solidFill>
                  <a:schemeClr val="accent3"/>
                </a:solidFill>
                <a:latin typeface="Calibri" panose="020F0502020204030204" pitchFamily="34" charset="0"/>
              </a:rPr>
              <a:t>MammaPrint,</a:t>
            </a:r>
            <a:r>
              <a:rPr lang="en-US" sz="1600" b="1" dirty="0">
                <a:solidFill>
                  <a:schemeClr val="accent3"/>
                </a:solidFill>
                <a:latin typeface="Calibri" panose="020F0502020204030204" pitchFamily="34" charset="0"/>
              </a:rPr>
              <a:t>* </a:t>
            </a:r>
          </a:p>
          <a:p>
            <a:pPr algn="ctr">
              <a:lnSpc>
                <a:spcPct val="100000"/>
              </a:lnSpc>
              <a:spcAft>
                <a:spcPct val="0"/>
              </a:spcAft>
              <a:buClrTx/>
              <a:buFontTx/>
              <a:buNone/>
            </a:pPr>
            <a:r>
              <a:rPr lang="en-US" sz="1600" b="1" dirty="0">
                <a:solidFill>
                  <a:schemeClr val="accent3"/>
                </a:solidFill>
                <a:latin typeface="Calibri" panose="020F0502020204030204" pitchFamily="34" charset="0"/>
              </a:rPr>
              <a:t>Ki-67,</a:t>
            </a:r>
            <a:r>
              <a:rPr lang="en-US" sz="1600" b="1" baseline="30000" dirty="0">
                <a:solidFill>
                  <a:schemeClr val="accent3"/>
                </a:solidFill>
                <a:latin typeface="Calibri" panose="020F0502020204030204" pitchFamily="34" charset="0"/>
              </a:rPr>
              <a:t>†</a:t>
            </a:r>
            <a:r>
              <a:rPr lang="en-US" sz="1600" b="1" dirty="0">
                <a:solidFill>
                  <a:schemeClr val="accent3"/>
                </a:solidFill>
                <a:latin typeface="Calibri" panose="020F0502020204030204" pitchFamily="34" charset="0"/>
              </a:rPr>
              <a:t> </a:t>
            </a:r>
            <a:r>
              <a:rPr lang="en-US" sz="1600" b="1" i="1" dirty="0">
                <a:solidFill>
                  <a:schemeClr val="accent4"/>
                </a:solidFill>
                <a:latin typeface="Calibri" panose="020F0502020204030204" pitchFamily="34" charset="0"/>
              </a:rPr>
              <a:t>EndoPredict</a:t>
            </a:r>
            <a:r>
              <a:rPr lang="en-US" sz="1600" b="1" dirty="0">
                <a:solidFill>
                  <a:schemeClr val="accent4"/>
                </a:solidFill>
                <a:latin typeface="Calibri" panose="020F0502020204030204" pitchFamily="34" charset="0"/>
              </a:rPr>
              <a:t>, IHC4,</a:t>
            </a:r>
            <a:r>
              <a:rPr lang="en-US" sz="1600" b="1" baseline="30000" dirty="0">
                <a:solidFill>
                  <a:schemeClr val="accent4"/>
                </a:solidFill>
                <a:latin typeface="Calibri" panose="020F0502020204030204" pitchFamily="34" charset="0"/>
              </a:rPr>
              <a:t>†</a:t>
            </a:r>
            <a:r>
              <a:rPr lang="en-US" sz="1600" b="1" dirty="0">
                <a:solidFill>
                  <a:schemeClr val="accent4"/>
                </a:solidFill>
                <a:latin typeface="Calibri" panose="020F0502020204030204" pitchFamily="34" charset="0"/>
              </a:rPr>
              <a:t> BCI</a:t>
            </a:r>
            <a:r>
              <a:rPr lang="en-US" sz="1600" b="1" baseline="30000" dirty="0">
                <a:solidFill>
                  <a:schemeClr val="accent4"/>
                </a:solidFill>
                <a:latin typeface="Calibri" panose="020F0502020204030204" pitchFamily="34" charset="0"/>
              </a:rPr>
              <a:t>‡</a:t>
            </a:r>
            <a:endParaRPr lang="en-US" sz="1600" b="1" i="1" dirty="0">
              <a:solidFill>
                <a:schemeClr val="bg1">
                  <a:lumMod val="50000"/>
                  <a:lumOff val="50000"/>
                </a:schemeClr>
              </a:solidFill>
              <a:latin typeface="Calibri" panose="020F0502020204030204" pitchFamily="34" charset="0"/>
            </a:endParaRPr>
          </a:p>
        </p:txBody>
      </p:sp>
      <p:sp>
        <p:nvSpPr>
          <p:cNvPr id="11" name="TextBox 10">
            <a:extLst>
              <a:ext uri="{FF2B5EF4-FFF2-40B4-BE49-F238E27FC236}">
                <a16:creationId xmlns:a16="http://schemas.microsoft.com/office/drawing/2014/main" id="{61B5FB05-C09E-C4C5-34B4-B16F7227467A}"/>
              </a:ext>
            </a:extLst>
          </p:cNvPr>
          <p:cNvSpPr txBox="1"/>
          <p:nvPr/>
        </p:nvSpPr>
        <p:spPr>
          <a:xfrm>
            <a:off x="8557871" y="1513265"/>
            <a:ext cx="2241448" cy="369332"/>
          </a:xfrm>
          <a:prstGeom prst="rect">
            <a:avLst/>
          </a:prstGeom>
          <a:solidFill>
            <a:schemeClr val="tx1"/>
          </a:solidFill>
          <a:ln w="38100">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 positive LNs</a:t>
            </a:r>
          </a:p>
        </p:txBody>
      </p:sp>
      <p:sp>
        <p:nvSpPr>
          <p:cNvPr id="12" name="TextBox 11">
            <a:extLst>
              <a:ext uri="{FF2B5EF4-FFF2-40B4-BE49-F238E27FC236}">
                <a16:creationId xmlns:a16="http://schemas.microsoft.com/office/drawing/2014/main" id="{6D41FC90-8F38-1124-5F4F-62E90F5188C4}"/>
              </a:ext>
            </a:extLst>
          </p:cNvPr>
          <p:cNvSpPr txBox="1"/>
          <p:nvPr/>
        </p:nvSpPr>
        <p:spPr>
          <a:xfrm>
            <a:off x="7330485" y="2849138"/>
            <a:ext cx="2286000" cy="646331"/>
          </a:xfrm>
          <a:prstGeom prst="rect">
            <a:avLst/>
          </a:prstGeom>
          <a:solidFill>
            <a:schemeClr val="tx1"/>
          </a:solidFill>
          <a:ln w="38100">
            <a:solidFill>
              <a:schemeClr val="accent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rgbClr val="000000"/>
                </a:solidFill>
                <a:latin typeface="Calibri" panose="020F0502020204030204" pitchFamily="34" charset="0"/>
              </a:rPr>
              <a:t>A</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djuvant CT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Wingdings" panose="05000000000000000000" pitchFamily="2" charset="2"/>
              </a:rPr>
              <a:t></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ET + abemaciclib</a:t>
            </a:r>
          </a:p>
        </p:txBody>
      </p:sp>
      <p:sp>
        <p:nvSpPr>
          <p:cNvPr id="13" name="TextBox 12">
            <a:extLst>
              <a:ext uri="{FF2B5EF4-FFF2-40B4-BE49-F238E27FC236}">
                <a16:creationId xmlns:a16="http://schemas.microsoft.com/office/drawing/2014/main" id="{E9A99DB3-91E2-E828-7A28-95525200C271}"/>
              </a:ext>
            </a:extLst>
          </p:cNvPr>
          <p:cNvSpPr txBox="1"/>
          <p:nvPr/>
        </p:nvSpPr>
        <p:spPr>
          <a:xfrm>
            <a:off x="9751037" y="2849138"/>
            <a:ext cx="2286000" cy="646331"/>
          </a:xfrm>
          <a:prstGeom prst="rect">
            <a:avLst/>
          </a:prstGeom>
          <a:noFill/>
          <a:ln w="38100">
            <a:solidFill>
              <a:schemeClr val="accent1"/>
            </a:solidFill>
          </a:ln>
        </p:spPr>
        <p:txBody>
          <a:bodyPr wrap="square" rtlCol="0">
            <a:spAutoFit/>
          </a:bodyPr>
          <a:lstStyle/>
          <a:p>
            <a:pPr algn="ctr">
              <a:defRPr/>
            </a:pPr>
            <a:r>
              <a:rPr lang="en-US" b="0" dirty="0">
                <a:solidFill>
                  <a:srgbClr val="000000"/>
                </a:solidFill>
                <a:latin typeface="Calibri" panose="020F0502020204030204" pitchFamily="34" charset="0"/>
              </a:rPr>
              <a:t>A</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djuvant CT </a:t>
            </a:r>
          </a:p>
          <a:p>
            <a:pPr algn="ctr">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Wingdings" panose="05000000000000000000" pitchFamily="2" charset="2"/>
              </a:rPr>
              <a:t>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ET + olaparib x 1 yr</a:t>
            </a:r>
          </a:p>
        </p:txBody>
      </p:sp>
      <p:sp>
        <p:nvSpPr>
          <p:cNvPr id="14" name="TextBox 13">
            <a:extLst>
              <a:ext uri="{FF2B5EF4-FFF2-40B4-BE49-F238E27FC236}">
                <a16:creationId xmlns:a16="http://schemas.microsoft.com/office/drawing/2014/main" id="{CE5AA589-318D-DAD9-7B7B-08F79359CA04}"/>
              </a:ext>
            </a:extLst>
          </p:cNvPr>
          <p:cNvSpPr txBox="1"/>
          <p:nvPr/>
        </p:nvSpPr>
        <p:spPr>
          <a:xfrm>
            <a:off x="10096237" y="1882596"/>
            <a:ext cx="702436" cy="523220"/>
          </a:xfrm>
          <a:prstGeom prst="rect">
            <a:avLst/>
          </a:prstGeom>
          <a:noFill/>
          <a:ln w="19050">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BRCA</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mut</a:t>
            </a:r>
          </a:p>
        </p:txBody>
      </p:sp>
      <p:sp>
        <p:nvSpPr>
          <p:cNvPr id="15" name="TextBox 14">
            <a:extLst>
              <a:ext uri="{FF2B5EF4-FFF2-40B4-BE49-F238E27FC236}">
                <a16:creationId xmlns:a16="http://schemas.microsoft.com/office/drawing/2014/main" id="{F439B58F-B760-6EE5-48BB-B4A44596014D}"/>
              </a:ext>
            </a:extLst>
          </p:cNvPr>
          <p:cNvSpPr txBox="1"/>
          <p:nvPr/>
        </p:nvSpPr>
        <p:spPr>
          <a:xfrm>
            <a:off x="8726460" y="1882596"/>
            <a:ext cx="702436" cy="523220"/>
          </a:xfrm>
          <a:prstGeom prst="rect">
            <a:avLst/>
          </a:prstGeom>
          <a:noFill/>
          <a:ln w="19050">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BRCA </a:t>
            </a:r>
            <a:b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WT</a:t>
            </a:r>
          </a:p>
        </p:txBody>
      </p:sp>
      <p:cxnSp>
        <p:nvCxnSpPr>
          <p:cNvPr id="19" name="Connector: Elbow 18">
            <a:extLst>
              <a:ext uri="{FF2B5EF4-FFF2-40B4-BE49-F238E27FC236}">
                <a16:creationId xmlns:a16="http://schemas.microsoft.com/office/drawing/2014/main" id="{B1250957-5123-448F-9373-4C4FFB946194}"/>
              </a:ext>
            </a:extLst>
          </p:cNvPr>
          <p:cNvCxnSpPr>
            <a:stCxn id="11" idx="2"/>
            <a:endCxn id="13" idx="0"/>
          </p:cNvCxnSpPr>
          <p:nvPr/>
        </p:nvCxnSpPr>
        <p:spPr bwMode="auto">
          <a:xfrm rot="16200000" flipH="1">
            <a:off x="9803046" y="1758146"/>
            <a:ext cx="966541" cy="1215442"/>
          </a:xfrm>
          <a:prstGeom prst="bentConnector3">
            <a:avLst/>
          </a:prstGeom>
          <a:noFill/>
          <a:ln w="28575" cap="flat" cmpd="sng" algn="ctr">
            <a:solidFill>
              <a:schemeClr val="bg1"/>
            </a:solidFill>
            <a:prstDash val="solid"/>
            <a:round/>
            <a:headEnd type="none" w="med" len="med"/>
            <a:tailEnd type="triangle"/>
          </a:ln>
          <a:effectLst/>
        </p:spPr>
      </p:cxnSp>
      <p:cxnSp>
        <p:nvCxnSpPr>
          <p:cNvPr id="21" name="Connector: Elbow 20">
            <a:extLst>
              <a:ext uri="{FF2B5EF4-FFF2-40B4-BE49-F238E27FC236}">
                <a16:creationId xmlns:a16="http://schemas.microsoft.com/office/drawing/2014/main" id="{9A50A154-F79F-061B-99DA-29C3F271D5BF}"/>
              </a:ext>
            </a:extLst>
          </p:cNvPr>
          <p:cNvCxnSpPr>
            <a:stCxn id="11" idx="2"/>
            <a:endCxn id="12" idx="0"/>
          </p:cNvCxnSpPr>
          <p:nvPr/>
        </p:nvCxnSpPr>
        <p:spPr bwMode="auto">
          <a:xfrm rot="5400000">
            <a:off x="8592770" y="1763312"/>
            <a:ext cx="966541" cy="1205110"/>
          </a:xfrm>
          <a:prstGeom prst="bentConnector3">
            <a:avLst/>
          </a:prstGeom>
          <a:noFill/>
          <a:ln w="28575" cap="flat" cmpd="sng" algn="ctr">
            <a:solidFill>
              <a:schemeClr val="bg1"/>
            </a:solidFill>
            <a:prstDash val="solid"/>
            <a:round/>
            <a:headEnd type="none" w="med" len="med"/>
            <a:tailEnd type="triangle"/>
          </a:ln>
          <a:effectLst/>
        </p:spPr>
      </p:cxnSp>
      <p:sp>
        <p:nvSpPr>
          <p:cNvPr id="24" name="TextBox 23">
            <a:extLst>
              <a:ext uri="{FF2B5EF4-FFF2-40B4-BE49-F238E27FC236}">
                <a16:creationId xmlns:a16="http://schemas.microsoft.com/office/drawing/2014/main" id="{8BCCB788-6D01-46B5-E597-6C4B49A8B050}"/>
              </a:ext>
            </a:extLst>
          </p:cNvPr>
          <p:cNvSpPr txBox="1"/>
          <p:nvPr/>
        </p:nvSpPr>
        <p:spPr>
          <a:xfrm>
            <a:off x="2291183" y="1513265"/>
            <a:ext cx="2241448" cy="369332"/>
          </a:xfrm>
          <a:prstGeom prst="rect">
            <a:avLst/>
          </a:prstGeom>
          <a:solidFill>
            <a:schemeClr val="tx1"/>
          </a:solidFill>
          <a:ln w="38100">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 positive LNs</a:t>
            </a:r>
          </a:p>
        </p:txBody>
      </p:sp>
      <p:sp>
        <p:nvSpPr>
          <p:cNvPr id="26" name="TextBox 25">
            <a:extLst>
              <a:ext uri="{FF2B5EF4-FFF2-40B4-BE49-F238E27FC236}">
                <a16:creationId xmlns:a16="http://schemas.microsoft.com/office/drawing/2014/main" id="{72248637-6110-D821-FD68-9E1D57C20CBE}"/>
              </a:ext>
            </a:extLst>
          </p:cNvPr>
          <p:cNvSpPr txBox="1"/>
          <p:nvPr/>
        </p:nvSpPr>
        <p:spPr>
          <a:xfrm>
            <a:off x="418817" y="2086006"/>
            <a:ext cx="3035191" cy="369332"/>
          </a:xfrm>
          <a:prstGeom prst="rect">
            <a:avLst/>
          </a:prstGeom>
          <a:solidFill>
            <a:schemeClr val="tx1"/>
          </a:solidFill>
          <a:ln w="38100">
            <a:solidFill>
              <a:schemeClr val="accent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Premenopausal</a:t>
            </a:r>
          </a:p>
        </p:txBody>
      </p:sp>
      <p:sp>
        <p:nvSpPr>
          <p:cNvPr id="27" name="TextBox 26">
            <a:extLst>
              <a:ext uri="{FF2B5EF4-FFF2-40B4-BE49-F238E27FC236}">
                <a16:creationId xmlns:a16="http://schemas.microsoft.com/office/drawing/2014/main" id="{A75EE658-4984-EBF2-D486-3549E16CBA21}"/>
              </a:ext>
            </a:extLst>
          </p:cNvPr>
          <p:cNvSpPr txBox="1"/>
          <p:nvPr/>
        </p:nvSpPr>
        <p:spPr>
          <a:xfrm>
            <a:off x="3594689" y="2081450"/>
            <a:ext cx="3204766" cy="369332"/>
          </a:xfrm>
          <a:prstGeom prst="rect">
            <a:avLst/>
          </a:prstGeom>
          <a:solidFill>
            <a:schemeClr val="tx1"/>
          </a:solidFill>
          <a:ln w="38100">
            <a:solidFill>
              <a:schemeClr val="accent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Postmenopausal</a:t>
            </a:r>
          </a:p>
        </p:txBody>
      </p:sp>
      <p:sp>
        <p:nvSpPr>
          <p:cNvPr id="28" name="Text Box 30">
            <a:extLst>
              <a:ext uri="{FF2B5EF4-FFF2-40B4-BE49-F238E27FC236}">
                <a16:creationId xmlns:a16="http://schemas.microsoft.com/office/drawing/2014/main" id="{4271B33F-4F4C-E3AA-9D47-326B8A37959E}"/>
              </a:ext>
            </a:extLst>
          </p:cNvPr>
          <p:cNvSpPr txBox="1">
            <a:spLocks noChangeArrowheads="1"/>
          </p:cNvSpPr>
          <p:nvPr/>
        </p:nvSpPr>
        <p:spPr bwMode="auto">
          <a:xfrm>
            <a:off x="218256" y="6221200"/>
            <a:ext cx="11069637"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*Only if high clinical risk per MINDACT. </a:t>
            </a: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Only if locally validated and with other parameters in those without access to genomic testing. </a:t>
            </a:r>
            <a:br>
              <a:rPr lang="en-US" altLang="en-US" sz="1200" b="0" dirty="0">
                <a:solidFill>
                  <a:schemeClr val="bg1"/>
                </a:solidFill>
                <a:latin typeface="Calibri" panose="020F0502020204030204" pitchFamily="34" charset="0"/>
              </a:rPr>
            </a:b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Also may be offered if received 5 yr of ET without recurrence to assess need for extended adjuvant ET.</a:t>
            </a:r>
            <a:endParaRPr lang="en-US" altLang="en-US" sz="1200" dirty="0">
              <a:solidFill>
                <a:schemeClr val="bg1"/>
              </a:solidFill>
              <a:latin typeface="Calibri" panose="020F0502020204030204" pitchFamily="34" charset="0"/>
            </a:endParaRPr>
          </a:p>
        </p:txBody>
      </p:sp>
      <p:grpSp>
        <p:nvGrpSpPr>
          <p:cNvPr id="29" name="Group 28">
            <a:extLst>
              <a:ext uri="{FF2B5EF4-FFF2-40B4-BE49-F238E27FC236}">
                <a16:creationId xmlns:a16="http://schemas.microsoft.com/office/drawing/2014/main" id="{E4A12F70-34C4-25FB-FA04-57ECE3A4945C}"/>
              </a:ext>
            </a:extLst>
          </p:cNvPr>
          <p:cNvGrpSpPr/>
          <p:nvPr/>
        </p:nvGrpSpPr>
        <p:grpSpPr>
          <a:xfrm>
            <a:off x="7310076" y="4050774"/>
            <a:ext cx="2118820" cy="954107"/>
            <a:chOff x="943295" y="4888211"/>
            <a:chExt cx="2118820" cy="954107"/>
          </a:xfrm>
        </p:grpSpPr>
        <p:sp>
          <p:nvSpPr>
            <p:cNvPr id="30" name="TextBox 29">
              <a:extLst>
                <a:ext uri="{FF2B5EF4-FFF2-40B4-BE49-F238E27FC236}">
                  <a16:creationId xmlns:a16="http://schemas.microsoft.com/office/drawing/2014/main" id="{DDF8FFFD-8410-E439-0347-8B806F6C66DD}"/>
                </a:ext>
              </a:extLst>
            </p:cNvPr>
            <p:cNvSpPr txBox="1"/>
            <p:nvPr/>
          </p:nvSpPr>
          <p:spPr bwMode="auto">
            <a:xfrm>
              <a:off x="1143000" y="4888211"/>
              <a:ext cx="191911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High/strong</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Intermediate/strong</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Intermediate/moderate</a:t>
              </a:r>
            </a:p>
          </p:txBody>
        </p:sp>
        <p:sp>
          <p:nvSpPr>
            <p:cNvPr id="31" name="Rectangle 30">
              <a:extLst>
                <a:ext uri="{FF2B5EF4-FFF2-40B4-BE49-F238E27FC236}">
                  <a16:creationId xmlns:a16="http://schemas.microsoft.com/office/drawing/2014/main" id="{C1AD3DEE-5AF5-FDAA-9A9E-BAB35F9AF5E1}"/>
                </a:ext>
              </a:extLst>
            </p:cNvPr>
            <p:cNvSpPr/>
            <p:nvPr/>
          </p:nvSpPr>
          <p:spPr bwMode="auto">
            <a:xfrm>
              <a:off x="943295" y="5204188"/>
              <a:ext cx="145115" cy="145115"/>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0079E88B-0810-8AF8-BEB2-F5C659DB06D7}"/>
                </a:ext>
              </a:extLst>
            </p:cNvPr>
            <p:cNvSpPr/>
            <p:nvPr/>
          </p:nvSpPr>
          <p:spPr bwMode="auto">
            <a:xfrm>
              <a:off x="943295" y="5398881"/>
              <a:ext cx="145115" cy="14511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D73C8676-4DD4-4D3D-6A02-08E0ADA249B2}"/>
                </a:ext>
              </a:extLst>
            </p:cNvPr>
            <p:cNvSpPr/>
            <p:nvPr/>
          </p:nvSpPr>
          <p:spPr bwMode="auto">
            <a:xfrm>
              <a:off x="943295" y="5596103"/>
              <a:ext cx="145115" cy="145115"/>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4" name="TextBox 33">
            <a:extLst>
              <a:ext uri="{FF2B5EF4-FFF2-40B4-BE49-F238E27FC236}">
                <a16:creationId xmlns:a16="http://schemas.microsoft.com/office/drawing/2014/main" id="{0F6EF278-A3DE-C436-78E7-728C97046F59}"/>
              </a:ext>
            </a:extLst>
          </p:cNvPr>
          <p:cNvSpPr txBox="1"/>
          <p:nvPr/>
        </p:nvSpPr>
        <p:spPr bwMode="auto">
          <a:xfrm>
            <a:off x="7151673" y="4019996"/>
            <a:ext cx="38700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1" dirty="0">
                <a:solidFill>
                  <a:schemeClr val="bg1"/>
                </a:solidFill>
                <a:latin typeface="Calibri" panose="020F0502020204030204" pitchFamily="34" charset="0"/>
              </a:rPr>
              <a:t>Quality of Evidence/Strength of Recommendation</a:t>
            </a:r>
            <a:endParaRPr lang="en-US" sz="1400" dirty="0"/>
          </a:p>
        </p:txBody>
      </p:sp>
      <p:sp>
        <p:nvSpPr>
          <p:cNvPr id="35" name="TextBox 34">
            <a:extLst>
              <a:ext uri="{FF2B5EF4-FFF2-40B4-BE49-F238E27FC236}">
                <a16:creationId xmlns:a16="http://schemas.microsoft.com/office/drawing/2014/main" id="{C12ECCF6-21CB-6D8D-58D3-B1B11537D1EC}"/>
              </a:ext>
            </a:extLst>
          </p:cNvPr>
          <p:cNvSpPr txBox="1"/>
          <p:nvPr/>
        </p:nvSpPr>
        <p:spPr>
          <a:xfrm>
            <a:off x="418817" y="3243427"/>
            <a:ext cx="3027126" cy="646331"/>
          </a:xfrm>
          <a:prstGeom prst="rect">
            <a:avLst/>
          </a:prstGeom>
          <a:solidFill>
            <a:schemeClr val="tx1"/>
          </a:solidFill>
          <a:ln w="381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rgbClr val="000000"/>
                </a:solidFill>
                <a:latin typeface="Calibri" panose="020F0502020204030204" pitchFamily="34" charset="0"/>
              </a:rPr>
              <a:t>A</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djuvant CT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Wingdings" panose="05000000000000000000" pitchFamily="2" charset="2"/>
              </a:rPr>
              <a:t>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ET</a:t>
            </a:r>
          </a:p>
        </p:txBody>
      </p:sp>
      <p:cxnSp>
        <p:nvCxnSpPr>
          <p:cNvPr id="37" name="Straight Arrow Connector 36">
            <a:extLst>
              <a:ext uri="{FF2B5EF4-FFF2-40B4-BE49-F238E27FC236}">
                <a16:creationId xmlns:a16="http://schemas.microsoft.com/office/drawing/2014/main" id="{00598FEF-9FAD-B154-37B1-BB0F4D38D2BE}"/>
              </a:ext>
            </a:extLst>
          </p:cNvPr>
          <p:cNvCxnSpPr>
            <a:cxnSpLocks/>
            <a:stCxn id="26" idx="2"/>
            <a:endCxn id="35" idx="0"/>
          </p:cNvCxnSpPr>
          <p:nvPr/>
        </p:nvCxnSpPr>
        <p:spPr bwMode="auto">
          <a:xfrm flipH="1">
            <a:off x="1932380" y="2455338"/>
            <a:ext cx="4033" cy="788089"/>
          </a:xfrm>
          <a:prstGeom prst="straightConnector1">
            <a:avLst/>
          </a:prstGeom>
          <a:noFill/>
          <a:ln w="28575" cap="flat" cmpd="sng" algn="ctr">
            <a:solidFill>
              <a:schemeClr val="bg1"/>
            </a:solidFill>
            <a:prstDash val="solid"/>
            <a:round/>
            <a:headEnd type="none" w="med" len="med"/>
            <a:tailEnd type="triangle"/>
          </a:ln>
          <a:effectLst/>
        </p:spPr>
      </p:cxnSp>
      <p:sp>
        <p:nvSpPr>
          <p:cNvPr id="38" name="TextBox 37">
            <a:extLst>
              <a:ext uri="{FF2B5EF4-FFF2-40B4-BE49-F238E27FC236}">
                <a16:creationId xmlns:a16="http://schemas.microsoft.com/office/drawing/2014/main" id="{6E001DC1-D57C-DF76-CDDA-0A78FFC1E034}"/>
              </a:ext>
            </a:extLst>
          </p:cNvPr>
          <p:cNvSpPr txBox="1"/>
          <p:nvPr/>
        </p:nvSpPr>
        <p:spPr>
          <a:xfrm>
            <a:off x="419506" y="3946654"/>
            <a:ext cx="3034502" cy="584775"/>
          </a:xfrm>
          <a:prstGeom prst="rect">
            <a:avLst/>
          </a:prstGeom>
          <a:noFill/>
          <a:ln w="38100">
            <a:solidFill>
              <a:schemeClr val="accent1"/>
            </a:solidFill>
            <a:prstDash val="sysDot"/>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Consider enrollment on OFSET/</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NRG-BR009 (NCT05879926)</a:t>
            </a:r>
          </a:p>
        </p:txBody>
      </p:sp>
      <p:sp>
        <p:nvSpPr>
          <p:cNvPr id="45" name="TextBox 44">
            <a:extLst>
              <a:ext uri="{FF2B5EF4-FFF2-40B4-BE49-F238E27FC236}">
                <a16:creationId xmlns:a16="http://schemas.microsoft.com/office/drawing/2014/main" id="{DD3D7795-C6CB-FC04-5D24-02CA057203E7}"/>
              </a:ext>
            </a:extLst>
          </p:cNvPr>
          <p:cNvSpPr txBox="1"/>
          <p:nvPr/>
        </p:nvSpPr>
        <p:spPr>
          <a:xfrm>
            <a:off x="418817" y="4947383"/>
            <a:ext cx="1920240" cy="307777"/>
          </a:xfrm>
          <a:prstGeom prst="rect">
            <a:avLst/>
          </a:prstGeom>
          <a:solidFill>
            <a:schemeClr val="accent2">
              <a:lumMod val="20000"/>
              <a:lumOff val="80000"/>
            </a:schemeClr>
          </a:solidFill>
          <a:ln w="19050">
            <a:solidFill>
              <a:schemeClr val="accent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a:t>
            </a:r>
            <a:r>
              <a:rPr kumimoji="0" lang="en-US" sz="140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BRCA</a:t>
            </a: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mut</a:t>
            </a:r>
          </a:p>
        </p:txBody>
      </p:sp>
      <p:sp>
        <p:nvSpPr>
          <p:cNvPr id="46" name="TextBox 45">
            <a:extLst>
              <a:ext uri="{FF2B5EF4-FFF2-40B4-BE49-F238E27FC236}">
                <a16:creationId xmlns:a16="http://schemas.microsoft.com/office/drawing/2014/main" id="{9F3CD4AD-DF8F-9FE1-FF3C-E3948A60E84A}"/>
              </a:ext>
            </a:extLst>
          </p:cNvPr>
          <p:cNvSpPr txBox="1"/>
          <p:nvPr/>
        </p:nvSpPr>
        <p:spPr>
          <a:xfrm>
            <a:off x="418817" y="5309134"/>
            <a:ext cx="1920240" cy="369332"/>
          </a:xfrm>
          <a:prstGeom prst="rect">
            <a:avLst/>
          </a:prstGeom>
          <a:solidFill>
            <a:schemeClr val="tx1"/>
          </a:solidFill>
          <a:ln w="381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rgbClr val="000000"/>
                </a:solidFill>
                <a:latin typeface="Calibri" panose="020F0502020204030204" pitchFamily="34" charset="0"/>
              </a:rPr>
              <a:t>Olaparib</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7" name="TextBox 46">
            <a:extLst>
              <a:ext uri="{FF2B5EF4-FFF2-40B4-BE49-F238E27FC236}">
                <a16:creationId xmlns:a16="http://schemas.microsoft.com/office/drawing/2014/main" id="{AEE69923-B27B-8894-E26B-6D9FCF91C03B}"/>
              </a:ext>
            </a:extLst>
          </p:cNvPr>
          <p:cNvSpPr txBox="1"/>
          <p:nvPr/>
        </p:nvSpPr>
        <p:spPr>
          <a:xfrm>
            <a:off x="2649361" y="4947383"/>
            <a:ext cx="1920240" cy="307777"/>
          </a:xfrm>
          <a:prstGeom prst="rect">
            <a:avLst/>
          </a:prstGeom>
          <a:solidFill>
            <a:schemeClr val="accent2">
              <a:lumMod val="20000"/>
              <a:lumOff val="80000"/>
            </a:schemeClr>
          </a:solidFill>
          <a:ln w="1905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Grade 3 or T ≥5 cm</a:t>
            </a:r>
          </a:p>
        </p:txBody>
      </p:sp>
      <p:sp>
        <p:nvSpPr>
          <p:cNvPr id="48" name="TextBox 47">
            <a:extLst>
              <a:ext uri="{FF2B5EF4-FFF2-40B4-BE49-F238E27FC236}">
                <a16:creationId xmlns:a16="http://schemas.microsoft.com/office/drawing/2014/main" id="{1844ACF9-C9CD-F483-68AB-72B816166902}"/>
              </a:ext>
            </a:extLst>
          </p:cNvPr>
          <p:cNvSpPr txBox="1"/>
          <p:nvPr/>
        </p:nvSpPr>
        <p:spPr>
          <a:xfrm>
            <a:off x="2649361" y="5309134"/>
            <a:ext cx="1920240" cy="369332"/>
          </a:xfrm>
          <a:prstGeom prst="rect">
            <a:avLst/>
          </a:prstGeom>
          <a:solidFill>
            <a:schemeClr val="tx1"/>
          </a:solidFill>
          <a:ln w="381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rgbClr val="000000"/>
                </a:solidFill>
                <a:latin typeface="Calibri" panose="020F0502020204030204" pitchFamily="34" charset="0"/>
              </a:rPr>
              <a:t>Abemaciclib</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9" name="TextBox 48">
            <a:extLst>
              <a:ext uri="{FF2B5EF4-FFF2-40B4-BE49-F238E27FC236}">
                <a16:creationId xmlns:a16="http://schemas.microsoft.com/office/drawing/2014/main" id="{90A4828B-3C2B-10F9-8517-1B7EA1DC2B5A}"/>
              </a:ext>
            </a:extLst>
          </p:cNvPr>
          <p:cNvSpPr txBox="1"/>
          <p:nvPr/>
        </p:nvSpPr>
        <p:spPr>
          <a:xfrm flipH="1">
            <a:off x="2316596" y="4947383"/>
            <a:ext cx="355914" cy="307777"/>
          </a:xfrm>
          <a:prstGeom prst="rect">
            <a:avLst/>
          </a:prstGeom>
          <a:noFill/>
          <a:ln w="1905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a:t>
            </a:r>
          </a:p>
        </p:txBody>
      </p:sp>
      <p:sp>
        <p:nvSpPr>
          <p:cNvPr id="51" name="TextBox 50">
            <a:extLst>
              <a:ext uri="{FF2B5EF4-FFF2-40B4-BE49-F238E27FC236}">
                <a16:creationId xmlns:a16="http://schemas.microsoft.com/office/drawing/2014/main" id="{24FF8683-E4F1-C66C-A827-34E23F8552C8}"/>
              </a:ext>
            </a:extLst>
          </p:cNvPr>
          <p:cNvSpPr txBox="1"/>
          <p:nvPr/>
        </p:nvSpPr>
        <p:spPr>
          <a:xfrm>
            <a:off x="3588561" y="3355697"/>
            <a:ext cx="1554480" cy="369332"/>
          </a:xfrm>
          <a:prstGeom prst="rect">
            <a:avLst/>
          </a:prstGeom>
          <a:solidFill>
            <a:schemeClr val="tx1"/>
          </a:solidFill>
          <a:ln w="38100">
            <a:solidFill>
              <a:schemeClr val="accent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Low risk</a:t>
            </a:r>
          </a:p>
        </p:txBody>
      </p:sp>
      <p:sp>
        <p:nvSpPr>
          <p:cNvPr id="52" name="TextBox 51">
            <a:extLst>
              <a:ext uri="{FF2B5EF4-FFF2-40B4-BE49-F238E27FC236}">
                <a16:creationId xmlns:a16="http://schemas.microsoft.com/office/drawing/2014/main" id="{FB89F932-8F75-F767-6486-29C9CD114571}"/>
              </a:ext>
            </a:extLst>
          </p:cNvPr>
          <p:cNvSpPr txBox="1"/>
          <p:nvPr/>
        </p:nvSpPr>
        <p:spPr>
          <a:xfrm>
            <a:off x="5244975" y="3355697"/>
            <a:ext cx="1554480" cy="369332"/>
          </a:xfrm>
          <a:prstGeom prst="rect">
            <a:avLst/>
          </a:prstGeom>
          <a:solidFill>
            <a:schemeClr val="tx1"/>
          </a:solidFill>
          <a:ln w="38100">
            <a:solidFill>
              <a:schemeClr val="accent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High risk</a:t>
            </a:r>
          </a:p>
        </p:txBody>
      </p:sp>
      <p:sp>
        <p:nvSpPr>
          <p:cNvPr id="53" name="TextBox 52">
            <a:extLst>
              <a:ext uri="{FF2B5EF4-FFF2-40B4-BE49-F238E27FC236}">
                <a16:creationId xmlns:a16="http://schemas.microsoft.com/office/drawing/2014/main" id="{4AB1146F-574E-5E66-0C28-12BE75D9ACA2}"/>
              </a:ext>
            </a:extLst>
          </p:cNvPr>
          <p:cNvSpPr txBox="1"/>
          <p:nvPr/>
        </p:nvSpPr>
        <p:spPr>
          <a:xfrm>
            <a:off x="3588560" y="3885098"/>
            <a:ext cx="1554480" cy="646331"/>
          </a:xfrm>
          <a:prstGeom prst="rect">
            <a:avLst/>
          </a:prstGeom>
          <a:solidFill>
            <a:schemeClr val="tx1"/>
          </a:solidFill>
          <a:ln w="38100">
            <a:solidFill>
              <a:schemeClr val="accent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Adjuvant ET alone</a:t>
            </a:r>
          </a:p>
        </p:txBody>
      </p:sp>
      <p:sp>
        <p:nvSpPr>
          <p:cNvPr id="54" name="TextBox 53">
            <a:extLst>
              <a:ext uri="{FF2B5EF4-FFF2-40B4-BE49-F238E27FC236}">
                <a16:creationId xmlns:a16="http://schemas.microsoft.com/office/drawing/2014/main" id="{CF65AE45-5E33-D6CC-7B7E-0D567ADD5157}"/>
              </a:ext>
            </a:extLst>
          </p:cNvPr>
          <p:cNvSpPr txBox="1"/>
          <p:nvPr/>
        </p:nvSpPr>
        <p:spPr>
          <a:xfrm>
            <a:off x="5244975" y="3885098"/>
            <a:ext cx="1554480" cy="646331"/>
          </a:xfrm>
          <a:prstGeom prst="rect">
            <a:avLst/>
          </a:prstGeom>
          <a:solidFill>
            <a:schemeClr val="tx1"/>
          </a:solidFill>
          <a:ln w="38100">
            <a:solidFill>
              <a:schemeClr val="accent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Adjuvant CT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sym typeface="Wingdings" panose="05000000000000000000" pitchFamily="2" charset="2"/>
              </a:rPr>
              <a:t></a:t>
            </a:r>
            <a:r>
              <a:rPr lang="en-US" dirty="0">
                <a:solidFill>
                  <a:srgbClr val="000000"/>
                </a:solidFill>
                <a:latin typeface="Calibri" panose="020F0502020204030204" pitchFamily="34" charset="0"/>
                <a:sym typeface="Wingdings" panose="05000000000000000000" pitchFamily="2" charset="2"/>
              </a:rPr>
              <a:t>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ET</a:t>
            </a:r>
          </a:p>
        </p:txBody>
      </p:sp>
      <p:sp>
        <p:nvSpPr>
          <p:cNvPr id="2" name="Title 1">
            <a:extLst>
              <a:ext uri="{FF2B5EF4-FFF2-40B4-BE49-F238E27FC236}">
                <a16:creationId xmlns:a16="http://schemas.microsoft.com/office/drawing/2014/main" id="{893B0A0F-BCB8-8223-5C64-8CE491EC2AE7}"/>
              </a:ext>
            </a:extLst>
          </p:cNvPr>
          <p:cNvSpPr>
            <a:spLocks noGrp="1"/>
          </p:cNvSpPr>
          <p:nvPr>
            <p:ph type="title"/>
          </p:nvPr>
        </p:nvSpPr>
        <p:spPr/>
        <p:txBody>
          <a:bodyPr/>
          <a:lstStyle/>
          <a:p>
            <a:r>
              <a:rPr lang="en-US" dirty="0"/>
              <a:t>Treatment Algorithm for Adjuvant Therapy in </a:t>
            </a:r>
            <a:br>
              <a:rPr lang="en-US" dirty="0"/>
            </a:br>
            <a:r>
              <a:rPr lang="en-US" u="sng" dirty="0"/>
              <a:t>Node-Positive,</a:t>
            </a:r>
            <a:r>
              <a:rPr lang="en-US" dirty="0"/>
              <a:t> HR+/HER2- EBC</a:t>
            </a:r>
          </a:p>
        </p:txBody>
      </p:sp>
      <p:sp>
        <p:nvSpPr>
          <p:cNvPr id="3" name="TextBox 2">
            <a:extLst>
              <a:ext uri="{FF2B5EF4-FFF2-40B4-BE49-F238E27FC236}">
                <a16:creationId xmlns:a16="http://schemas.microsoft.com/office/drawing/2014/main" id="{63FE7802-1760-3A8C-724F-3645434BCD58}"/>
              </a:ext>
            </a:extLst>
          </p:cNvPr>
          <p:cNvSpPr txBox="1"/>
          <p:nvPr/>
        </p:nvSpPr>
        <p:spPr>
          <a:xfrm>
            <a:off x="4879215" y="4947383"/>
            <a:ext cx="1920240" cy="738664"/>
          </a:xfrm>
          <a:prstGeom prst="rect">
            <a:avLst/>
          </a:prstGeom>
          <a:solidFill>
            <a:schemeClr val="accent2">
              <a:lumMod val="20000"/>
              <a:lumOff val="80000"/>
            </a:schemeClr>
          </a:solidFill>
          <a:ln w="1905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Not grade 3, T ≤5 cm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and/or</a:t>
            </a:r>
            <a:endParaRPr lang="en-US" sz="1400" b="0" dirty="0">
              <a:solidFill>
                <a:srgbClr val="000000"/>
              </a:solidFill>
              <a:latin typeface="Calibri" panose="020F050202020403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bowel comorbidity</a:t>
            </a:r>
          </a:p>
        </p:txBody>
      </p:sp>
      <p:sp>
        <p:nvSpPr>
          <p:cNvPr id="5" name="TextBox 4">
            <a:extLst>
              <a:ext uri="{FF2B5EF4-FFF2-40B4-BE49-F238E27FC236}">
                <a16:creationId xmlns:a16="http://schemas.microsoft.com/office/drawing/2014/main" id="{2477460B-9FFA-F535-5E7A-40C7F8BEB7CD}"/>
              </a:ext>
            </a:extLst>
          </p:cNvPr>
          <p:cNvSpPr txBox="1"/>
          <p:nvPr/>
        </p:nvSpPr>
        <p:spPr>
          <a:xfrm>
            <a:off x="4879215" y="5731955"/>
            <a:ext cx="1920240" cy="369332"/>
          </a:xfrm>
          <a:prstGeom prst="rect">
            <a:avLst/>
          </a:prstGeom>
          <a:solidFill>
            <a:schemeClr val="tx1"/>
          </a:solidFill>
          <a:ln w="381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solidFill>
                  <a:srgbClr val="000000"/>
                </a:solidFill>
                <a:latin typeface="Calibri" panose="020F0502020204030204" pitchFamily="34" charset="0"/>
              </a:rPr>
              <a:t>Ribociclib</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 name="TextBox 5">
            <a:extLst>
              <a:ext uri="{FF2B5EF4-FFF2-40B4-BE49-F238E27FC236}">
                <a16:creationId xmlns:a16="http://schemas.microsoft.com/office/drawing/2014/main" id="{9E8D2D57-F5BB-469E-57B1-C72C699335BC}"/>
              </a:ext>
            </a:extLst>
          </p:cNvPr>
          <p:cNvSpPr txBox="1"/>
          <p:nvPr/>
        </p:nvSpPr>
        <p:spPr bwMode="auto">
          <a:xfrm>
            <a:off x="3347575" y="4508573"/>
            <a:ext cx="338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400" dirty="0">
                <a:solidFill>
                  <a:schemeClr val="bg1"/>
                </a:solidFill>
                <a:latin typeface="Calibri" panose="020F0502020204030204" pitchFamily="34" charset="0"/>
              </a:rPr>
              <a:t>+</a:t>
            </a:r>
          </a:p>
        </p:txBody>
      </p:sp>
      <p:sp>
        <p:nvSpPr>
          <p:cNvPr id="9" name="TextBox 8">
            <a:extLst>
              <a:ext uri="{FF2B5EF4-FFF2-40B4-BE49-F238E27FC236}">
                <a16:creationId xmlns:a16="http://schemas.microsoft.com/office/drawing/2014/main" id="{B98107A6-107A-26F6-90F2-E4259AA37202}"/>
              </a:ext>
            </a:extLst>
          </p:cNvPr>
          <p:cNvSpPr txBox="1"/>
          <p:nvPr/>
        </p:nvSpPr>
        <p:spPr>
          <a:xfrm flipH="1">
            <a:off x="4546451" y="4947383"/>
            <a:ext cx="355914" cy="307777"/>
          </a:xfrm>
          <a:prstGeom prst="rect">
            <a:avLst/>
          </a:prstGeom>
          <a:noFill/>
          <a:ln w="1905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a:t>
            </a:r>
          </a:p>
        </p:txBody>
      </p:sp>
    </p:spTree>
    <p:extLst>
      <p:ext uri="{BB962C8B-B14F-4D97-AF65-F5344CB8AC3E}">
        <p14:creationId xmlns:p14="http://schemas.microsoft.com/office/powerpoint/2010/main" val="14209935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35817-8BA4-6D7C-C4F7-C56EA72B2327}"/>
              </a:ext>
            </a:extLst>
          </p:cNvPr>
          <p:cNvSpPr>
            <a:spLocks noGrp="1"/>
          </p:cNvSpPr>
          <p:nvPr>
            <p:ph type="title"/>
          </p:nvPr>
        </p:nvSpPr>
        <p:spPr/>
        <p:txBody>
          <a:bodyPr/>
          <a:lstStyle/>
          <a:p>
            <a:r>
              <a:rPr lang="en-US" dirty="0"/>
              <a:t>Key Takeaways on Adjuvant CDK4/6 Inhibitors for Patients With HR+/HER2- Early Breast Cancer</a:t>
            </a:r>
          </a:p>
        </p:txBody>
      </p:sp>
      <p:sp>
        <p:nvSpPr>
          <p:cNvPr id="3" name="Content Placeholder 2">
            <a:extLst>
              <a:ext uri="{FF2B5EF4-FFF2-40B4-BE49-F238E27FC236}">
                <a16:creationId xmlns:a16="http://schemas.microsoft.com/office/drawing/2014/main" id="{27B0F694-4C00-5A6B-180B-BC44E715AA60}"/>
              </a:ext>
            </a:extLst>
          </p:cNvPr>
          <p:cNvSpPr>
            <a:spLocks noGrp="1"/>
          </p:cNvSpPr>
          <p:nvPr>
            <p:ph idx="1"/>
          </p:nvPr>
        </p:nvSpPr>
        <p:spPr/>
        <p:txBody>
          <a:bodyPr/>
          <a:lstStyle/>
          <a:p>
            <a:pPr>
              <a:spcBef>
                <a:spcPts val="500"/>
              </a:spcBef>
            </a:pPr>
            <a:r>
              <a:rPr lang="en-US" sz="2200" dirty="0"/>
              <a:t>Recurrence is a concern for patients with HR+/HER2- EBC, especially those with </a:t>
            </a:r>
            <a:br>
              <a:rPr lang="en-US" sz="2200" dirty="0"/>
            </a:br>
            <a:r>
              <a:rPr lang="en-US" sz="2200" dirty="0"/>
              <a:t>high-risk features </a:t>
            </a:r>
          </a:p>
          <a:p>
            <a:pPr>
              <a:spcBef>
                <a:spcPts val="500"/>
              </a:spcBef>
            </a:pPr>
            <a:r>
              <a:rPr lang="en-US" sz="2200" dirty="0"/>
              <a:t>Phase III data show that adding adjuvant CDK4/6 inhibition to ET reduces the risk of recurrence in high-risk HR+/HER2- EBC</a:t>
            </a:r>
          </a:p>
          <a:p>
            <a:pPr lvl="1">
              <a:spcBef>
                <a:spcPts val="500"/>
              </a:spcBef>
            </a:pPr>
            <a:r>
              <a:rPr lang="en-US" sz="2000" dirty="0"/>
              <a:t>Adjuvant abemaciclib + ET is SoC and has FDA approval in this setting</a:t>
            </a:r>
          </a:p>
          <a:p>
            <a:pPr lvl="2">
              <a:spcBef>
                <a:spcPts val="500"/>
              </a:spcBef>
              <a:buFont typeface="Wingdings" panose="05000000000000000000" pitchFamily="2" charset="2"/>
              <a:buChar char="§"/>
            </a:pPr>
            <a:r>
              <a:rPr lang="en-US" sz="1800" dirty="0"/>
              <a:t>FDA approval and NCCN guidelines recommend use of abemaciclib in the cohort 1 population of the monarchE trial—not limited to those with Ki-67 ≥20%</a:t>
            </a:r>
          </a:p>
          <a:p>
            <a:pPr lvl="1">
              <a:spcBef>
                <a:spcPts val="500"/>
              </a:spcBef>
            </a:pPr>
            <a:r>
              <a:rPr lang="en-US" sz="2000" dirty="0"/>
              <a:t>Consider adjuvant ribociclib* + ET for patients who are eligible for abemaciclib but intolerant and/or have comorbidities increasing their risk for abemaciclib toxicities</a:t>
            </a:r>
          </a:p>
          <a:p>
            <a:pPr lvl="2">
              <a:spcBef>
                <a:spcPts val="500"/>
              </a:spcBef>
              <a:buFont typeface="Wingdings" panose="05000000000000000000" pitchFamily="2" charset="2"/>
              <a:buChar char="§"/>
            </a:pPr>
            <a:r>
              <a:rPr lang="en-US" sz="1800" dirty="0"/>
              <a:t>Adjuvant ribociclib + ET may become an option for those with intermediate-/high-risk disease if </a:t>
            </a:r>
            <a:br>
              <a:rPr lang="en-US" sz="1800" dirty="0"/>
            </a:br>
            <a:r>
              <a:rPr lang="en-US" sz="1800" dirty="0"/>
              <a:t>FDA approves this regimen for the NATALEE population</a:t>
            </a:r>
          </a:p>
          <a:p>
            <a:pPr>
              <a:spcBef>
                <a:spcPts val="500"/>
              </a:spcBef>
            </a:pPr>
            <a:r>
              <a:rPr lang="en-US" sz="2200" dirty="0"/>
              <a:t>AEs associated with adjuvant CDK4/6 inhibitors can be effectively managed with supportive care and dose reductions</a:t>
            </a:r>
          </a:p>
        </p:txBody>
      </p:sp>
      <p:sp>
        <p:nvSpPr>
          <p:cNvPr id="4" name="Text Box 30">
            <a:extLst>
              <a:ext uri="{FF2B5EF4-FFF2-40B4-BE49-F238E27FC236}">
                <a16:creationId xmlns:a16="http://schemas.microsoft.com/office/drawing/2014/main" id="{F8B8444C-2DB1-9765-D353-91371ACB8819}"/>
              </a:ext>
            </a:extLst>
          </p:cNvPr>
          <p:cNvSpPr txBox="1">
            <a:spLocks noChangeArrowheads="1"/>
          </p:cNvSpPr>
          <p:nvPr/>
        </p:nvSpPr>
        <p:spPr bwMode="auto">
          <a:xfrm>
            <a:off x="604675" y="6095588"/>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*Not FDA approved for intermediate-/high-risk HR+/HER2- EBC.</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1883170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Coverage of </a:t>
            </a:r>
            <a:br>
              <a:rPr lang="en-US" altLang="en-US" sz="4000" dirty="0"/>
            </a:br>
            <a:r>
              <a:rPr lang="en-US" altLang="en-US" sz="4000" dirty="0"/>
              <a:t>HER2-Negative Early-Stage Breast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fontScale="92500" lnSpcReduction="10000"/>
          </a:bodyPr>
          <a:lstStyle/>
          <a:p>
            <a:pPr eaLnBrk="1" hangingPunct="1">
              <a:buClr>
                <a:schemeClr val="accent6"/>
              </a:buClr>
              <a:defRPr/>
            </a:pPr>
            <a:r>
              <a:rPr lang="en-US" sz="2200" dirty="0">
                <a:solidFill>
                  <a:srgbClr val="E1471D"/>
                </a:solidFill>
              </a:rPr>
              <a:t>CME/CE/CPE/AAPA-certified “micro” text modules </a:t>
            </a:r>
            <a:r>
              <a:rPr lang="en-US" sz="2200" b="0" dirty="0"/>
              <a:t>and </a:t>
            </a:r>
            <a:r>
              <a:rPr lang="en-US" sz="2200" dirty="0">
                <a:solidFill>
                  <a:srgbClr val="E1471D"/>
                </a:solidFill>
              </a:rPr>
              <a:t>downloadable slidesets </a:t>
            </a:r>
            <a:r>
              <a:rPr lang="en-US" sz="2200" b="0" dirty="0"/>
              <a:t>on key clinical considerations in HER2- EBC, including selecting optimal adjuvant therapy and managing AEs</a:t>
            </a:r>
          </a:p>
          <a:p>
            <a:pPr>
              <a:buClr>
                <a:schemeClr val="tx2">
                  <a:lumMod val="20000"/>
                  <a:lumOff val="80000"/>
                </a:schemeClr>
              </a:buClr>
              <a:defRPr/>
            </a:pPr>
            <a:r>
              <a:rPr lang="en-US" sz="2200" dirty="0">
                <a:solidFill>
                  <a:srgbClr val="E1471D"/>
                </a:solidFill>
              </a:rPr>
              <a:t>CME/CE/CPE/AAPA-certified ClinicalThought commentaries </a:t>
            </a:r>
            <a:r>
              <a:rPr lang="en-US" sz="2200" b="0" dirty="0"/>
              <a:t>on challenges when individualizing management of patients with HER2- EBC and key takeaways from this educational program</a:t>
            </a:r>
          </a:p>
          <a:p>
            <a:pPr>
              <a:buClr>
                <a:schemeClr val="tx2">
                  <a:lumMod val="20000"/>
                  <a:lumOff val="80000"/>
                </a:schemeClr>
              </a:buClr>
              <a:defRPr/>
            </a:pPr>
            <a:r>
              <a:rPr lang="en-US" sz="2200" dirty="0">
                <a:solidFill>
                  <a:srgbClr val="E1471D"/>
                </a:solidFill>
              </a:rPr>
              <a:t>Downloadable patient resource </a:t>
            </a:r>
            <a:r>
              <a:rPr lang="en-US" sz="2200" b="0" dirty="0"/>
              <a:t>to support adherence to oral anticancer therapies for HER2- EBC</a:t>
            </a:r>
          </a:p>
          <a:p>
            <a:pPr>
              <a:buClr>
                <a:schemeClr val="tx2">
                  <a:lumMod val="20000"/>
                  <a:lumOff val="80000"/>
                </a:schemeClr>
              </a:buClr>
              <a:defRPr/>
            </a:pPr>
            <a:r>
              <a:rPr lang="en-US" sz="2200" dirty="0">
                <a:solidFill>
                  <a:srgbClr val="E1471D"/>
                </a:solidFill>
              </a:rPr>
              <a:t>Updates to Interactive Decision Support Tool </a:t>
            </a:r>
            <a:r>
              <a:rPr lang="en-US" sz="2200" b="0" dirty="0"/>
              <a:t>providing expert recommendations tailored to specific scenarios for patients with HER2- EBC</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extLst>
      <p:ext uri="{BB962C8B-B14F-4D97-AF65-F5344CB8AC3E}">
        <p14:creationId xmlns:p14="http://schemas.microsoft.com/office/powerpoint/2010/main" val="21574158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4A7CA6C7EA7044957740101B91784A" ma:contentTypeVersion="13" ma:contentTypeDescription="Create a new document." ma:contentTypeScope="" ma:versionID="41e2e702ce37019d613ff089f6c78b7e">
  <xsd:schema xmlns:xsd="http://www.w3.org/2001/XMLSchema" xmlns:xs="http://www.w3.org/2001/XMLSchema" xmlns:p="http://schemas.microsoft.com/office/2006/metadata/properties" xmlns:ns2="b2cc17d9-87ae-4912-bfb0-9eadc2c945fd" xmlns:ns3="22fd6914-46d4-4c7e-bbad-46e82841b69d" targetNamespace="http://schemas.microsoft.com/office/2006/metadata/properties" ma:root="true" ma:fieldsID="95183269553316f4a95f956fe797b643" ns2:_="" ns3:_="">
    <xsd:import namespace="b2cc17d9-87ae-4912-bfb0-9eadc2c945fd"/>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cc17d9-87ae-4912-bfb0-9eadc2c945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2cc17d9-87ae-4912-bfb0-9eadc2c945fd">
      <Terms xmlns="http://schemas.microsoft.com/office/infopath/2007/PartnerControls"/>
    </lcf76f155ced4ddcb4097134ff3c332f>
    <SharedWithUsers xmlns="22fd6914-46d4-4c7e-bbad-46e82841b69d">
      <UserInfo>
        <DisplayName>Sarah Nisly</DisplayName>
        <AccountId>2098</AccountId>
        <AccountType/>
      </UserInfo>
    </SharedWithUsers>
    <TaxCatchAll xmlns="22fd6914-46d4-4c7e-bbad-46e82841b6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5D265863-D52F-4D8F-A01B-DE9B238A4A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cc17d9-87ae-4912-bfb0-9eadc2c945fd"/>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BA55BC3-5A03-47C2-8EC3-D964C3B5E779}">
  <ds:schemaRefs>
    <ds:schemaRef ds:uri="http://schemas.microsoft.com/office/2006/metadata/properties"/>
    <ds:schemaRef ds:uri="b2cc17d9-87ae-4912-bfb0-9eadc2c945fd"/>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22fd6914-46d4-4c7e-bbad-46e82841b69d"/>
    <ds:schemaRef ds:uri="http://www.w3.org/XML/1998/namespace"/>
    <ds:schemaRef ds:uri="http://purl.org/dc/terms/"/>
    <ds:schemaRef ds:uri="http://purl.org/dc/elements/1.1/"/>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1363</TotalTime>
  <Words>4265</Words>
  <Application>Microsoft Office PowerPoint</Application>
  <PresentationFormat>Widescreen</PresentationFormat>
  <Paragraphs>601</Paragraphs>
  <Slides>23</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Noto Sans</vt:lpstr>
      <vt:lpstr>Times</vt:lpstr>
      <vt:lpstr>Wingdings</vt:lpstr>
      <vt:lpstr>2022_CCO_Template</vt:lpstr>
      <vt:lpstr>Integrating Adjuvant CDK4/6 Inhibitors Into  Care of Patients With HR-Positive/HER2-Negative  Early-Stage Breast Cancer</vt:lpstr>
      <vt:lpstr>About These Slides</vt:lpstr>
      <vt:lpstr>Faculty Disclosures</vt:lpstr>
      <vt:lpstr>What Is “High Risk” in HR+/HER2- EBC?</vt:lpstr>
      <vt:lpstr>Rationale for Targeting CDK4/6 in  High-Risk HR+/HER2- EBC</vt:lpstr>
      <vt:lpstr>monarchE: Adjuvant Abemaciclib + ET in  High-Risk Node-Positive, HR+/HER2- EBC</vt:lpstr>
      <vt:lpstr>monarchE: iDFS in ITT Population at  Median Follow-up of 4.5 Yr (OS IA3)</vt:lpstr>
      <vt:lpstr>monarchE: Metastatic Recurrences  in ITT Population at OS IA3</vt:lpstr>
      <vt:lpstr>Approvals and Recommendations:  Adjuvant Abemaciclib + ET</vt:lpstr>
      <vt:lpstr>NATALEE: Adjuvant Ribociclib + ET in  Intermediate- to High-Risk HR+/HER2- EBC</vt:lpstr>
      <vt:lpstr>NATALEE: Final iDFS Analysis at  Median Follow-up of 33.3 Mo </vt:lpstr>
      <vt:lpstr>NATALEE: iDFS in Prespecified Subgroups at Median Follow-up of 33.3 Mo </vt:lpstr>
      <vt:lpstr>monarchE and NATALEE: Tolerability and QoL</vt:lpstr>
      <vt:lpstr>Management of Abemaciclib-Induced Diarrhea</vt:lpstr>
      <vt:lpstr>Monitoring and Management of  Abemaciclib-Induced Neutropenia</vt:lpstr>
      <vt:lpstr>Expert Recommendations on Monitoring and Management of Ribociclib-Induced Hepatotoxicity in Early-Stage Breast Cancer</vt:lpstr>
      <vt:lpstr>monarchE: Dose Reductions and Efficacy of  Adjuvant Abemaciclib</vt:lpstr>
      <vt:lpstr>Dosing Considerations for Adjuvant CDK4/6 Inhibitors</vt:lpstr>
      <vt:lpstr>Adherence to Oral Agents</vt:lpstr>
      <vt:lpstr>Optimizing Patient Education and Adherence</vt:lpstr>
      <vt:lpstr>Treatment Algorithm for Adjuvant Therapy in  Node-Positive, HR+/HER2- EBC</vt:lpstr>
      <vt:lpstr>Key Takeaways on Adjuvant CDK4/6 Inhibitors for Patients With HR+/HER2- Early Breast Cancer</vt:lpstr>
      <vt:lpstr>Go Online for More CCO Coverage of  HER2-Negative Early-Stage Breast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Integrating Adjuvant CDK4/6 Inhibitors Into Care of Patients With HR-Positive/HER2-Negative Early-Stage Breast Cancer</dc:title>
  <dc:creator>Preferred User</dc:creator>
  <cp:lastModifiedBy>Tara Cunningham</cp:lastModifiedBy>
  <cp:revision>26</cp:revision>
  <cp:lastPrinted>2016-09-26T20:21:49Z</cp:lastPrinted>
  <dcterms:created xsi:type="dcterms:W3CDTF">2005-05-27T15:08:01Z</dcterms:created>
  <dcterms:modified xsi:type="dcterms:W3CDTF">2024-05-21T17:54:40Z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f6b19e28-ce23-4e45-8ab9-80e12fd2421e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0x010100364A7CA6C7EA7044957740101B91784A</vt:lpwstr>
  </property>
  <property fmtid="{D5CDD505-2E9C-101B-9397-08002B2CF9AE}" pid="9" name="MediaServiceImageTags">
    <vt:lpwstr/>
  </property>
</Properties>
</file>